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720" r:id="rId4"/>
    <p:sldMasterId id="2147483732" r:id="rId5"/>
  </p:sldMasterIdLst>
  <p:notesMasterIdLst>
    <p:notesMasterId r:id="rId93"/>
  </p:notesMasterIdLst>
  <p:handoutMasterIdLst>
    <p:handoutMasterId r:id="rId94"/>
  </p:handoutMasterIdLst>
  <p:sldIdLst>
    <p:sldId id="586" r:id="rId6"/>
    <p:sldId id="727" r:id="rId7"/>
    <p:sldId id="718" r:id="rId8"/>
    <p:sldId id="527" r:id="rId9"/>
    <p:sldId id="599" r:id="rId10"/>
    <p:sldId id="442" r:id="rId11"/>
    <p:sldId id="635" r:id="rId12"/>
    <p:sldId id="681" r:id="rId13"/>
    <p:sldId id="732" r:id="rId14"/>
    <p:sldId id="730" r:id="rId15"/>
    <p:sldId id="493" r:id="rId16"/>
    <p:sldId id="529" r:id="rId17"/>
    <p:sldId id="495" r:id="rId18"/>
    <p:sldId id="638" r:id="rId19"/>
    <p:sldId id="684" r:id="rId20"/>
    <p:sldId id="533" r:id="rId21"/>
    <p:sldId id="689" r:id="rId22"/>
    <p:sldId id="691" r:id="rId23"/>
    <p:sldId id="694" r:id="rId24"/>
    <p:sldId id="619" r:id="rId25"/>
    <p:sldId id="597" r:id="rId26"/>
    <p:sldId id="452" r:id="rId27"/>
    <p:sldId id="634" r:id="rId28"/>
    <p:sldId id="669" r:id="rId29"/>
    <p:sldId id="588" r:id="rId30"/>
    <p:sldId id="723" r:id="rId31"/>
    <p:sldId id="522" r:id="rId32"/>
    <p:sldId id="520" r:id="rId33"/>
    <p:sldId id="528" r:id="rId34"/>
    <p:sldId id="693" r:id="rId35"/>
    <p:sldId id="700" r:id="rId36"/>
    <p:sldId id="698" r:id="rId37"/>
    <p:sldId id="613" r:id="rId38"/>
    <p:sldId id="566" r:id="rId39"/>
    <p:sldId id="614" r:id="rId40"/>
    <p:sldId id="612" r:id="rId41"/>
    <p:sldId id="539" r:id="rId42"/>
    <p:sldId id="712" r:id="rId43"/>
    <p:sldId id="621" r:id="rId44"/>
    <p:sldId id="636" r:id="rId45"/>
    <p:sldId id="677" r:id="rId46"/>
    <p:sldId id="630" r:id="rId47"/>
    <p:sldId id="639" r:id="rId48"/>
    <p:sldId id="535" r:id="rId49"/>
    <p:sldId id="552" r:id="rId50"/>
    <p:sldId id="589" r:id="rId51"/>
    <p:sldId id="541" r:id="rId52"/>
    <p:sldId id="625" r:id="rId53"/>
    <p:sldId id="666" r:id="rId54"/>
    <p:sldId id="686" r:id="rId55"/>
    <p:sldId id="582" r:id="rId56"/>
    <p:sldId id="581" r:id="rId57"/>
    <p:sldId id="653" r:id="rId58"/>
    <p:sldId id="654" r:id="rId59"/>
    <p:sldId id="624" r:id="rId60"/>
    <p:sldId id="587" r:id="rId61"/>
    <p:sldId id="579" r:id="rId62"/>
    <p:sldId id="404" r:id="rId63"/>
    <p:sldId id="569" r:id="rId64"/>
    <p:sldId id="668" r:id="rId65"/>
    <p:sldId id="573" r:id="rId66"/>
    <p:sldId id="464" r:id="rId67"/>
    <p:sldId id="617" r:id="rId68"/>
    <p:sldId id="618" r:id="rId69"/>
    <p:sldId id="678" r:id="rId70"/>
    <p:sldId id="555" r:id="rId71"/>
    <p:sldId id="550" r:id="rId72"/>
    <p:sldId id="507" r:id="rId73"/>
    <p:sldId id="623" r:id="rId74"/>
    <p:sldId id="680" r:id="rId75"/>
    <p:sldId id="543" r:id="rId76"/>
    <p:sldId id="605" r:id="rId77"/>
    <p:sldId id="606" r:id="rId78"/>
    <p:sldId id="608" r:id="rId79"/>
    <p:sldId id="568" r:id="rId80"/>
    <p:sldId id="571" r:id="rId81"/>
    <p:sldId id="715" r:id="rId82"/>
    <p:sldId id="714" r:id="rId83"/>
    <p:sldId id="720" r:id="rId84"/>
    <p:sldId id="716" r:id="rId85"/>
    <p:sldId id="667" r:id="rId86"/>
    <p:sldId id="457" r:id="rId87"/>
    <p:sldId id="721" r:id="rId88"/>
    <p:sldId id="692" r:id="rId89"/>
    <p:sldId id="601" r:id="rId90"/>
    <p:sldId id="726" r:id="rId91"/>
    <p:sldId id="725" r:id="rId92"/>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590" autoAdjust="0"/>
  </p:normalViewPr>
  <p:slideViewPr>
    <p:cSldViewPr snapToGrid="0">
      <p:cViewPr varScale="1">
        <p:scale>
          <a:sx n="100" d="100"/>
          <a:sy n="100" d="100"/>
        </p:scale>
        <p:origin x="-210" y="-102"/>
      </p:cViewPr>
      <p:guideLst>
        <p:guide orient="horz"/>
        <p:guide pos="2880"/>
      </p:guideLst>
    </p:cSldViewPr>
  </p:slideViewPr>
  <p:notesTextViewPr>
    <p:cViewPr>
      <p:scale>
        <a:sx n="1" d="1"/>
        <a:sy n="1" d="1"/>
      </p:scale>
      <p:origin x="0" y="0"/>
    </p:cViewPr>
  </p:notesTextViewPr>
  <p:sorterViewPr>
    <p:cViewPr>
      <p:scale>
        <a:sx n="100" d="100"/>
        <a:sy n="100" d="100"/>
      </p:scale>
      <p:origin x="0" y="1302"/>
    </p:cViewPr>
  </p:sorterViewPr>
  <p:notesViewPr>
    <p:cSldViewPr snapToGrid="0">
      <p:cViewPr varScale="1">
        <p:scale>
          <a:sx n="50" d="100"/>
          <a:sy n="50" d="100"/>
        </p:scale>
        <p:origin x="-2880"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slide" Target="slides/slide84.xml"/><Relationship Id="rId97"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notesMaster" Target="notesMasters/notesMaster1.xml"/><Relationship Id="rId98"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dirty="0"/>
          </a:p>
        </p:txBody>
      </p:sp>
      <p:sp>
        <p:nvSpPr>
          <p:cNvPr id="3" name="Θέση ημερομηνίας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DFC0CF3-4709-4547-A143-C6CC2A09D9E8}" type="datetimeFigureOut">
              <a:rPr lang="el-GR" smtClean="0"/>
              <a:pPr/>
              <a:t>30/10/23</a:t>
            </a:fld>
            <a:endParaRPr lang="el-GR" dirty="0"/>
          </a:p>
        </p:txBody>
      </p:sp>
      <p:sp>
        <p:nvSpPr>
          <p:cNvPr id="4" name="Θέση υποσέλιδου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dirty="0"/>
          </a:p>
        </p:txBody>
      </p:sp>
      <p:sp>
        <p:nvSpPr>
          <p:cNvPr id="5" name="Θέση αριθμού διαφάνειας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AE989D3-65E9-43C8-8311-B8C3A17CABBC}" type="slidenum">
              <a:rPr lang="el-GR" smtClean="0"/>
              <a:pPr/>
              <a:t>‹#›</a:t>
            </a:fld>
            <a:endParaRPr lang="el-GR" dirty="0"/>
          </a:p>
        </p:txBody>
      </p:sp>
    </p:spTree>
    <p:extLst>
      <p:ext uri="{BB962C8B-B14F-4D97-AF65-F5344CB8AC3E}">
        <p14:creationId xmlns:p14="http://schemas.microsoft.com/office/powerpoint/2010/main" val="318562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dirty="0"/>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D73116-482A-4929-80DC-E18C74C12162}" type="datetimeFigureOut">
              <a:rPr lang="el-GR" smtClean="0"/>
              <a:pPr/>
              <a:t>30/10/23</a:t>
            </a:fld>
            <a:endParaRPr lang="el-GR" dirty="0"/>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dirty="0"/>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dirty="0"/>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F6D3F6B-BD6B-4BEB-9E49-85E8F324AE54}" type="slidenum">
              <a:rPr lang="el-GR" smtClean="0"/>
              <a:pPr/>
              <a:t>‹#›</a:t>
            </a:fld>
            <a:endParaRPr lang="el-GR" dirty="0"/>
          </a:p>
        </p:txBody>
      </p:sp>
    </p:spTree>
    <p:extLst>
      <p:ext uri="{BB962C8B-B14F-4D97-AF65-F5344CB8AC3E}">
        <p14:creationId xmlns:p14="http://schemas.microsoft.com/office/powerpoint/2010/main" val="4230229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0F6D3F6B-BD6B-4BEB-9E49-85E8F324AE54}" type="slidenum">
              <a:rPr lang="el-GR" smtClean="0"/>
              <a:pPr/>
              <a:t>17</a:t>
            </a:fld>
            <a:endParaRPr lang="el-G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0F6D3F6B-BD6B-4BEB-9E49-85E8F324AE54}" type="slidenum">
              <a:rPr lang="el-GR" smtClean="0">
                <a:solidFill>
                  <a:prstClr val="black"/>
                </a:solidFill>
              </a:rPr>
              <a:pPr/>
              <a:t>29</a:t>
            </a:fld>
            <a:endParaRPr lang="el-GR" dirty="0">
              <a:solidFill>
                <a:prstClr val="black"/>
              </a:solidFill>
            </a:endParaRPr>
          </a:p>
        </p:txBody>
      </p:sp>
    </p:spTree>
    <p:extLst>
      <p:ext uri="{BB962C8B-B14F-4D97-AF65-F5344CB8AC3E}">
        <p14:creationId xmlns:p14="http://schemas.microsoft.com/office/powerpoint/2010/main" val="2963920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0F6D3F6B-BD6B-4BEB-9E49-85E8F324AE54}" type="slidenum">
              <a:rPr lang="el-GR" smtClean="0"/>
              <a:pPr/>
              <a:t>37</a:t>
            </a:fld>
            <a:endParaRPr lang="el-GR" dirty="0"/>
          </a:p>
        </p:txBody>
      </p:sp>
    </p:spTree>
    <p:extLst>
      <p:ext uri="{BB962C8B-B14F-4D97-AF65-F5344CB8AC3E}">
        <p14:creationId xmlns:p14="http://schemas.microsoft.com/office/powerpoint/2010/main" val="3348491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CA663AAE-9389-4D68-A14B-B9A7D41DB1C8}" type="slidenum">
              <a:rPr lang="el-GR" smtClean="0">
                <a:solidFill>
                  <a:prstClr val="black"/>
                </a:solidFill>
              </a:rPr>
              <a:pPr/>
              <a:t>57</a:t>
            </a:fld>
            <a:endParaRPr lang="el-GR" dirty="0">
              <a:solidFill>
                <a:prstClr val="black"/>
              </a:solidFill>
            </a:endParaRPr>
          </a:p>
        </p:txBody>
      </p:sp>
    </p:spTree>
    <p:extLst>
      <p:ext uri="{BB962C8B-B14F-4D97-AF65-F5344CB8AC3E}">
        <p14:creationId xmlns:p14="http://schemas.microsoft.com/office/powerpoint/2010/main" val="2434247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Rot="1" noChangeAspect="1" noChangeArrowheads="1" noTextEdit="1"/>
          </p:cNvSpPr>
          <p:nvPr>
            <p:ph type="sldImg"/>
          </p:nvPr>
        </p:nvSpPr>
        <p:spPr bwMode="auto">
          <a:xfrm>
            <a:off x="1338263" y="914400"/>
            <a:ext cx="4179887" cy="3135313"/>
          </a:xfrm>
          <a:prstGeom prst="rect">
            <a:avLst/>
          </a:prstGeom>
          <a:solidFill>
            <a:srgbClr val="FFFFFF"/>
          </a:solidFill>
          <a:ln>
            <a:solidFill>
              <a:srgbClr val="000000"/>
            </a:solidFill>
            <a:miter lim="800000"/>
            <a:headEnd/>
            <a:tailEnd/>
          </a:ln>
        </p:spPr>
      </p:sp>
      <p:sp>
        <p:nvSpPr>
          <p:cNvPr id="13314" name="Text Box 2"/>
          <p:cNvSpPr txBox="1">
            <a:spLocks noGrp="1" noChangeArrowheads="1"/>
          </p:cNvSpPr>
          <p:nvPr>
            <p:ph type="body" idx="1"/>
          </p:nvPr>
        </p:nvSpPr>
        <p:spPr bwMode="auto">
          <a:xfrm>
            <a:off x="1046350" y="4352637"/>
            <a:ext cx="4770904" cy="537455"/>
          </a:xfrm>
          <a:prstGeom prst="rect">
            <a:avLst/>
          </a:prstGeom>
          <a:noFill/>
          <a:ln>
            <a:miter lim="800000"/>
            <a:headEnd/>
            <a:tailEnd/>
          </a:ln>
        </p:spPr>
        <p:txBody>
          <a:bodyPr lIns="0" tIns="0" rIns="0" bIns="0">
            <a:spAutoFit/>
          </a:bodyPr>
          <a:lstStyle/>
          <a:p>
            <a:pPr marL="193749" indent="-193749">
              <a:lnSpc>
                <a:spcPct val="97000"/>
              </a:lnSpc>
              <a:spcBef>
                <a:spcPct val="0"/>
              </a:spcBef>
              <a:buSzPct val="45000"/>
              <a:tabLst>
                <a:tab pos="649628" algn="l"/>
                <a:tab pos="1299256" algn="l"/>
                <a:tab pos="1948884" algn="l"/>
                <a:tab pos="2598511" algn="l"/>
                <a:tab pos="3248139" algn="l"/>
                <a:tab pos="3897767" algn="l"/>
                <a:tab pos="4547395" algn="l"/>
              </a:tabLst>
            </a:pPr>
            <a:r>
              <a:rPr lang="en-GB" dirty="0" smtClean="0">
                <a:latin typeface="Arial" charset="0"/>
                <a:ea typeface="Gothic" charset="0"/>
                <a:cs typeface="Gothic" charset="0"/>
              </a:rPr>
              <a:t>Figure 1 Number of Newborns with Sickle Cell Anemia in Each Country in 2015. Data are based on estimates from Piel et al.1 Alaska is shown separately from the rest of the United States.</a:t>
            </a:r>
            <a:endParaRPr lang="en-GB" dirty="0">
              <a:latin typeface="Arial" charset="0"/>
              <a:ea typeface="Gothic" charset="0"/>
              <a:cs typeface="Gothic"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CA663AAE-9389-4D68-A14B-B9A7D41DB1C8}" type="slidenum">
              <a:rPr lang="el-GR" smtClean="0"/>
              <a:t>86</a:t>
            </a:fld>
            <a:endParaRPr lang="el-GR" dirty="0"/>
          </a:p>
        </p:txBody>
      </p:sp>
    </p:spTree>
    <p:extLst>
      <p:ext uri="{BB962C8B-B14F-4D97-AF65-F5344CB8AC3E}">
        <p14:creationId xmlns:p14="http://schemas.microsoft.com/office/powerpoint/2010/main" val="2399413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pPr/>
              <a:t>30/10/23</a:t>
            </a:fld>
            <a:endParaRPr lang="el-GR" dirty="0"/>
          </a:p>
        </p:txBody>
      </p:sp>
      <p:sp>
        <p:nvSpPr>
          <p:cNvPr id="5" name="Θέση υποσέλιδου 4"/>
          <p:cNvSpPr>
            <a:spLocks noGrp="1"/>
          </p:cNvSpPr>
          <p:nvPr>
            <p:ph type="ftr" sz="quarter" idx="11"/>
          </p:nvPr>
        </p:nvSpPr>
        <p:spPr/>
        <p:txBody>
          <a:bodyPr/>
          <a:lstStyle/>
          <a:p>
            <a:endParaRPr lang="el-GR" dirty="0"/>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pPr/>
              <a:t>‹#›</a:t>
            </a:fld>
            <a:endParaRPr lang="el-GR" dirty="0"/>
          </a:p>
        </p:txBody>
      </p:sp>
    </p:spTree>
    <p:extLst>
      <p:ext uri="{BB962C8B-B14F-4D97-AF65-F5344CB8AC3E}">
        <p14:creationId xmlns:p14="http://schemas.microsoft.com/office/powerpoint/2010/main" val="2626675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pPr/>
              <a:t>30/10/23</a:t>
            </a:fld>
            <a:endParaRPr lang="el-GR" dirty="0"/>
          </a:p>
        </p:txBody>
      </p:sp>
      <p:sp>
        <p:nvSpPr>
          <p:cNvPr id="5" name="Θέση υποσέλιδου 4"/>
          <p:cNvSpPr>
            <a:spLocks noGrp="1"/>
          </p:cNvSpPr>
          <p:nvPr>
            <p:ph type="ftr" sz="quarter" idx="11"/>
          </p:nvPr>
        </p:nvSpPr>
        <p:spPr/>
        <p:txBody>
          <a:bodyPr/>
          <a:lstStyle/>
          <a:p>
            <a:endParaRPr lang="el-GR" dirty="0"/>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pPr/>
              <a:t>‹#›</a:t>
            </a:fld>
            <a:endParaRPr lang="el-GR" dirty="0"/>
          </a:p>
        </p:txBody>
      </p:sp>
    </p:spTree>
    <p:extLst>
      <p:ext uri="{BB962C8B-B14F-4D97-AF65-F5344CB8AC3E}">
        <p14:creationId xmlns:p14="http://schemas.microsoft.com/office/powerpoint/2010/main" val="3869556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pPr/>
              <a:t>30/10/23</a:t>
            </a:fld>
            <a:endParaRPr lang="el-GR" dirty="0"/>
          </a:p>
        </p:txBody>
      </p:sp>
      <p:sp>
        <p:nvSpPr>
          <p:cNvPr id="5" name="Θέση υποσέλιδου 4"/>
          <p:cNvSpPr>
            <a:spLocks noGrp="1"/>
          </p:cNvSpPr>
          <p:nvPr>
            <p:ph type="ftr" sz="quarter" idx="11"/>
          </p:nvPr>
        </p:nvSpPr>
        <p:spPr/>
        <p:txBody>
          <a:bodyPr/>
          <a:lstStyle/>
          <a:p>
            <a:endParaRPr lang="el-GR" dirty="0"/>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pPr/>
              <a:t>‹#›</a:t>
            </a:fld>
            <a:endParaRPr lang="el-GR" dirty="0"/>
          </a:p>
        </p:txBody>
      </p:sp>
    </p:spTree>
    <p:extLst>
      <p:ext uri="{BB962C8B-B14F-4D97-AF65-F5344CB8AC3E}">
        <p14:creationId xmlns:p14="http://schemas.microsoft.com/office/powerpoint/2010/main" val="23108244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30/10/23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100925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30/10/23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67430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30/10/23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94635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6C884AF7-3481-4E90-8A2B-A945D629DCF0}" type="datetimeFigureOut">
              <a:rPr lang="el-GR" smtClean="0">
                <a:solidFill>
                  <a:prstClr val="black">
                    <a:tint val="75000"/>
                  </a:prstClr>
                </a:solidFill>
              </a:rPr>
              <a:pPr/>
              <a:t>30/10/23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479323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6C884AF7-3481-4E90-8A2B-A945D629DCF0}" type="datetimeFigureOut">
              <a:rPr lang="el-GR" smtClean="0">
                <a:solidFill>
                  <a:prstClr val="black">
                    <a:tint val="75000"/>
                  </a:prstClr>
                </a:solidFill>
              </a:rPr>
              <a:pPr/>
              <a:t>30/10/23</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042533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6C884AF7-3481-4E90-8A2B-A945D629DCF0}" type="datetimeFigureOut">
              <a:rPr lang="el-GR" smtClean="0">
                <a:solidFill>
                  <a:prstClr val="black">
                    <a:tint val="75000"/>
                  </a:prstClr>
                </a:solidFill>
              </a:rPr>
              <a:pPr/>
              <a:t>30/10/23</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610119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6C884AF7-3481-4E90-8A2B-A945D629DCF0}" type="datetimeFigureOut">
              <a:rPr lang="el-GR" smtClean="0">
                <a:solidFill>
                  <a:prstClr val="black">
                    <a:tint val="75000"/>
                  </a:prstClr>
                </a:solidFill>
              </a:rPr>
              <a:pPr/>
              <a:t>30/10/23</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689484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6C884AF7-3481-4E90-8A2B-A945D629DCF0}" type="datetimeFigureOut">
              <a:rPr lang="el-GR" smtClean="0">
                <a:solidFill>
                  <a:prstClr val="black">
                    <a:tint val="75000"/>
                  </a:prstClr>
                </a:solidFill>
              </a:rPr>
              <a:pPr/>
              <a:t>30/10/23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749915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pPr/>
              <a:t>30/10/23</a:t>
            </a:fld>
            <a:endParaRPr lang="el-GR" dirty="0"/>
          </a:p>
        </p:txBody>
      </p:sp>
      <p:sp>
        <p:nvSpPr>
          <p:cNvPr id="5" name="Θέση υποσέλιδου 4"/>
          <p:cNvSpPr>
            <a:spLocks noGrp="1"/>
          </p:cNvSpPr>
          <p:nvPr>
            <p:ph type="ftr" sz="quarter" idx="11"/>
          </p:nvPr>
        </p:nvSpPr>
        <p:spPr/>
        <p:txBody>
          <a:bodyPr/>
          <a:lstStyle/>
          <a:p>
            <a:endParaRPr lang="el-GR" dirty="0"/>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pPr/>
              <a:t>‹#›</a:t>
            </a:fld>
            <a:endParaRPr lang="el-GR" dirty="0"/>
          </a:p>
        </p:txBody>
      </p:sp>
    </p:spTree>
    <p:extLst>
      <p:ext uri="{BB962C8B-B14F-4D97-AF65-F5344CB8AC3E}">
        <p14:creationId xmlns:p14="http://schemas.microsoft.com/office/powerpoint/2010/main" val="25930382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6C884AF7-3481-4E90-8A2B-A945D629DCF0}" type="datetimeFigureOut">
              <a:rPr lang="el-GR" smtClean="0">
                <a:solidFill>
                  <a:prstClr val="black">
                    <a:tint val="75000"/>
                  </a:prstClr>
                </a:solidFill>
              </a:rPr>
              <a:pPr/>
              <a:t>30/10/23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3932178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30/10/23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582419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30/10/23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439767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30/10/23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037895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30/10/23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570895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30/10/23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088567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6C884AF7-3481-4E90-8A2B-A945D629DCF0}" type="datetimeFigureOut">
              <a:rPr lang="el-GR" smtClean="0">
                <a:solidFill>
                  <a:prstClr val="black">
                    <a:tint val="75000"/>
                  </a:prstClr>
                </a:solidFill>
              </a:rPr>
              <a:pPr/>
              <a:t>30/10/23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958533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6C884AF7-3481-4E90-8A2B-A945D629DCF0}" type="datetimeFigureOut">
              <a:rPr lang="el-GR" smtClean="0">
                <a:solidFill>
                  <a:prstClr val="black">
                    <a:tint val="75000"/>
                  </a:prstClr>
                </a:solidFill>
              </a:rPr>
              <a:pPr/>
              <a:t>30/10/23</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785808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6C884AF7-3481-4E90-8A2B-A945D629DCF0}" type="datetimeFigureOut">
              <a:rPr lang="el-GR" smtClean="0">
                <a:solidFill>
                  <a:prstClr val="black">
                    <a:tint val="75000"/>
                  </a:prstClr>
                </a:solidFill>
              </a:rPr>
              <a:pPr/>
              <a:t>30/10/23</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1688571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6C884AF7-3481-4E90-8A2B-A945D629DCF0}" type="datetimeFigureOut">
              <a:rPr lang="el-GR" smtClean="0">
                <a:solidFill>
                  <a:prstClr val="black">
                    <a:tint val="75000"/>
                  </a:prstClr>
                </a:solidFill>
              </a:rPr>
              <a:pPr/>
              <a:t>30/10/23</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598101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CBC3374B-E7D8-4CB8-9874-24F777ECB4E8}" type="datetimeFigureOut">
              <a:rPr lang="el-GR" smtClean="0"/>
              <a:pPr/>
              <a:t>30/10/23</a:t>
            </a:fld>
            <a:endParaRPr lang="el-GR" dirty="0"/>
          </a:p>
        </p:txBody>
      </p:sp>
      <p:sp>
        <p:nvSpPr>
          <p:cNvPr id="5" name="Θέση υποσέλιδου 4"/>
          <p:cNvSpPr>
            <a:spLocks noGrp="1"/>
          </p:cNvSpPr>
          <p:nvPr>
            <p:ph type="ftr" sz="quarter" idx="11"/>
          </p:nvPr>
        </p:nvSpPr>
        <p:spPr/>
        <p:txBody>
          <a:bodyPr/>
          <a:lstStyle/>
          <a:p>
            <a:endParaRPr lang="el-GR" dirty="0"/>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pPr/>
              <a:t>‹#›</a:t>
            </a:fld>
            <a:endParaRPr lang="el-GR" dirty="0"/>
          </a:p>
        </p:txBody>
      </p:sp>
    </p:spTree>
    <p:extLst>
      <p:ext uri="{BB962C8B-B14F-4D97-AF65-F5344CB8AC3E}">
        <p14:creationId xmlns:p14="http://schemas.microsoft.com/office/powerpoint/2010/main" val="9498908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6C884AF7-3481-4E90-8A2B-A945D629DCF0}" type="datetimeFigureOut">
              <a:rPr lang="el-GR" smtClean="0">
                <a:solidFill>
                  <a:prstClr val="black">
                    <a:tint val="75000"/>
                  </a:prstClr>
                </a:solidFill>
              </a:rPr>
              <a:pPr/>
              <a:t>30/10/23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368677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6C884AF7-3481-4E90-8A2B-A945D629DCF0}" type="datetimeFigureOut">
              <a:rPr lang="el-GR" smtClean="0">
                <a:solidFill>
                  <a:prstClr val="black">
                    <a:tint val="75000"/>
                  </a:prstClr>
                </a:solidFill>
              </a:rPr>
              <a:pPr/>
              <a:t>30/10/23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2489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30/10/23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6851646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30/10/23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262880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30/10/23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1025921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30/10/23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8343831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30/10/23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591402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6C884AF7-3481-4E90-8A2B-A945D629DCF0}" type="datetimeFigureOut">
              <a:rPr lang="el-GR" smtClean="0">
                <a:solidFill>
                  <a:prstClr val="black">
                    <a:tint val="75000"/>
                  </a:prstClr>
                </a:solidFill>
              </a:rPr>
              <a:pPr/>
              <a:t>30/10/23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177989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6C884AF7-3481-4E90-8A2B-A945D629DCF0}" type="datetimeFigureOut">
              <a:rPr lang="el-GR" smtClean="0">
                <a:solidFill>
                  <a:prstClr val="black">
                    <a:tint val="75000"/>
                  </a:prstClr>
                </a:solidFill>
              </a:rPr>
              <a:pPr/>
              <a:t>30/10/23</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565327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6C884AF7-3481-4E90-8A2B-A945D629DCF0}" type="datetimeFigureOut">
              <a:rPr lang="el-GR" smtClean="0">
                <a:solidFill>
                  <a:prstClr val="black">
                    <a:tint val="75000"/>
                  </a:prstClr>
                </a:solidFill>
              </a:rPr>
              <a:pPr/>
              <a:t>30/10/23</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178964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CBC3374B-E7D8-4CB8-9874-24F777ECB4E8}" type="datetimeFigureOut">
              <a:rPr lang="el-GR" smtClean="0"/>
              <a:pPr/>
              <a:t>30/10/23</a:t>
            </a:fld>
            <a:endParaRPr lang="el-GR" dirty="0"/>
          </a:p>
        </p:txBody>
      </p:sp>
      <p:sp>
        <p:nvSpPr>
          <p:cNvPr id="6" name="Θέση υποσέλιδου 5"/>
          <p:cNvSpPr>
            <a:spLocks noGrp="1"/>
          </p:cNvSpPr>
          <p:nvPr>
            <p:ph type="ftr" sz="quarter" idx="11"/>
          </p:nvPr>
        </p:nvSpPr>
        <p:spPr/>
        <p:txBody>
          <a:bodyPr/>
          <a:lstStyle/>
          <a:p>
            <a:endParaRPr lang="el-GR" dirty="0"/>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pPr/>
              <a:t>‹#›</a:t>
            </a:fld>
            <a:endParaRPr lang="el-GR" dirty="0"/>
          </a:p>
        </p:txBody>
      </p:sp>
    </p:spTree>
    <p:extLst>
      <p:ext uri="{BB962C8B-B14F-4D97-AF65-F5344CB8AC3E}">
        <p14:creationId xmlns:p14="http://schemas.microsoft.com/office/powerpoint/2010/main" val="14914728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6C884AF7-3481-4E90-8A2B-A945D629DCF0}" type="datetimeFigureOut">
              <a:rPr lang="el-GR" smtClean="0">
                <a:solidFill>
                  <a:prstClr val="black">
                    <a:tint val="75000"/>
                  </a:prstClr>
                </a:solidFill>
              </a:rPr>
              <a:pPr/>
              <a:t>30/10/23</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175949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6C884AF7-3481-4E90-8A2B-A945D629DCF0}" type="datetimeFigureOut">
              <a:rPr lang="el-GR" smtClean="0">
                <a:solidFill>
                  <a:prstClr val="black">
                    <a:tint val="75000"/>
                  </a:prstClr>
                </a:solidFill>
              </a:rPr>
              <a:pPr/>
              <a:t>30/10/23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06440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6C884AF7-3481-4E90-8A2B-A945D629DCF0}" type="datetimeFigureOut">
              <a:rPr lang="el-GR" smtClean="0">
                <a:solidFill>
                  <a:prstClr val="black">
                    <a:tint val="75000"/>
                  </a:prstClr>
                </a:solidFill>
              </a:rPr>
              <a:pPr/>
              <a:t>30/10/23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839909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30/10/23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5872059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30/10/23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8468219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30/10/23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044601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30/10/23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094707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30/10/23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929630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6C884AF7-3481-4E90-8A2B-A945D629DCF0}" type="datetimeFigureOut">
              <a:rPr lang="el-GR" smtClean="0">
                <a:solidFill>
                  <a:prstClr val="black">
                    <a:tint val="75000"/>
                  </a:prstClr>
                </a:solidFill>
              </a:rPr>
              <a:pPr/>
              <a:t>30/10/23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139753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6C884AF7-3481-4E90-8A2B-A945D629DCF0}" type="datetimeFigureOut">
              <a:rPr lang="el-GR" smtClean="0">
                <a:solidFill>
                  <a:prstClr val="black">
                    <a:tint val="75000"/>
                  </a:prstClr>
                </a:solidFill>
              </a:rPr>
              <a:pPr/>
              <a:t>30/10/23</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352531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CBC3374B-E7D8-4CB8-9874-24F777ECB4E8}" type="datetimeFigureOut">
              <a:rPr lang="el-GR" smtClean="0"/>
              <a:pPr/>
              <a:t>30/10/23</a:t>
            </a:fld>
            <a:endParaRPr lang="el-GR" dirty="0"/>
          </a:p>
        </p:txBody>
      </p:sp>
      <p:sp>
        <p:nvSpPr>
          <p:cNvPr id="8" name="Θέση υποσέλιδου 7"/>
          <p:cNvSpPr>
            <a:spLocks noGrp="1"/>
          </p:cNvSpPr>
          <p:nvPr>
            <p:ph type="ftr" sz="quarter" idx="11"/>
          </p:nvPr>
        </p:nvSpPr>
        <p:spPr/>
        <p:txBody>
          <a:bodyPr/>
          <a:lstStyle/>
          <a:p>
            <a:endParaRPr lang="el-GR" dirty="0"/>
          </a:p>
        </p:txBody>
      </p:sp>
      <p:sp>
        <p:nvSpPr>
          <p:cNvPr id="9" name="Θέση αριθμού διαφάνειας 8"/>
          <p:cNvSpPr>
            <a:spLocks noGrp="1"/>
          </p:cNvSpPr>
          <p:nvPr>
            <p:ph type="sldNum" sz="quarter" idx="12"/>
          </p:nvPr>
        </p:nvSpPr>
        <p:spPr/>
        <p:txBody>
          <a:bodyPr/>
          <a:lstStyle/>
          <a:p>
            <a:fld id="{3301BC8D-74AF-45C5-A586-B1D41CA2EFF2}" type="slidenum">
              <a:rPr lang="el-GR" smtClean="0"/>
              <a:pPr/>
              <a:t>‹#›</a:t>
            </a:fld>
            <a:endParaRPr lang="el-GR" dirty="0"/>
          </a:p>
        </p:txBody>
      </p:sp>
    </p:spTree>
    <p:extLst>
      <p:ext uri="{BB962C8B-B14F-4D97-AF65-F5344CB8AC3E}">
        <p14:creationId xmlns:p14="http://schemas.microsoft.com/office/powerpoint/2010/main" val="28694209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6C884AF7-3481-4E90-8A2B-A945D629DCF0}" type="datetimeFigureOut">
              <a:rPr lang="el-GR" smtClean="0">
                <a:solidFill>
                  <a:prstClr val="black">
                    <a:tint val="75000"/>
                  </a:prstClr>
                </a:solidFill>
              </a:rPr>
              <a:pPr/>
              <a:t>30/10/23</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5871496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6C884AF7-3481-4E90-8A2B-A945D629DCF0}" type="datetimeFigureOut">
              <a:rPr lang="el-GR" smtClean="0">
                <a:solidFill>
                  <a:prstClr val="black">
                    <a:tint val="75000"/>
                  </a:prstClr>
                </a:solidFill>
              </a:rPr>
              <a:pPr/>
              <a:t>30/10/23</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917588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6C884AF7-3481-4E90-8A2B-A945D629DCF0}" type="datetimeFigureOut">
              <a:rPr lang="el-GR" smtClean="0">
                <a:solidFill>
                  <a:prstClr val="black">
                    <a:tint val="75000"/>
                  </a:prstClr>
                </a:solidFill>
              </a:rPr>
              <a:pPr/>
              <a:t>30/10/23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1335535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6C884AF7-3481-4E90-8A2B-A945D629DCF0}" type="datetimeFigureOut">
              <a:rPr lang="el-GR" smtClean="0">
                <a:solidFill>
                  <a:prstClr val="black">
                    <a:tint val="75000"/>
                  </a:prstClr>
                </a:solidFill>
              </a:rPr>
              <a:pPr/>
              <a:t>30/10/23</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853597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30/10/23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703438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30/10/23</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637570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CBC3374B-E7D8-4CB8-9874-24F777ECB4E8}" type="datetimeFigureOut">
              <a:rPr lang="el-GR" smtClean="0"/>
              <a:pPr/>
              <a:t>30/10/23</a:t>
            </a:fld>
            <a:endParaRPr lang="el-GR" dirty="0"/>
          </a:p>
        </p:txBody>
      </p:sp>
      <p:sp>
        <p:nvSpPr>
          <p:cNvPr id="4" name="Θέση υποσέλιδου 3"/>
          <p:cNvSpPr>
            <a:spLocks noGrp="1"/>
          </p:cNvSpPr>
          <p:nvPr>
            <p:ph type="ftr" sz="quarter" idx="11"/>
          </p:nvPr>
        </p:nvSpPr>
        <p:spPr/>
        <p:txBody>
          <a:bodyPr/>
          <a:lstStyle/>
          <a:p>
            <a:endParaRPr lang="el-GR" dirty="0"/>
          </a:p>
        </p:txBody>
      </p:sp>
      <p:sp>
        <p:nvSpPr>
          <p:cNvPr id="5" name="Θέση αριθμού διαφάνειας 4"/>
          <p:cNvSpPr>
            <a:spLocks noGrp="1"/>
          </p:cNvSpPr>
          <p:nvPr>
            <p:ph type="sldNum" sz="quarter" idx="12"/>
          </p:nvPr>
        </p:nvSpPr>
        <p:spPr/>
        <p:txBody>
          <a:bodyPr/>
          <a:lstStyle/>
          <a:p>
            <a:fld id="{3301BC8D-74AF-45C5-A586-B1D41CA2EFF2}" type="slidenum">
              <a:rPr lang="el-GR" smtClean="0"/>
              <a:pPr/>
              <a:t>‹#›</a:t>
            </a:fld>
            <a:endParaRPr lang="el-GR" dirty="0"/>
          </a:p>
        </p:txBody>
      </p:sp>
    </p:spTree>
    <p:extLst>
      <p:ext uri="{BB962C8B-B14F-4D97-AF65-F5344CB8AC3E}">
        <p14:creationId xmlns:p14="http://schemas.microsoft.com/office/powerpoint/2010/main" val="2002714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CBC3374B-E7D8-4CB8-9874-24F777ECB4E8}" type="datetimeFigureOut">
              <a:rPr lang="el-GR" smtClean="0"/>
              <a:pPr/>
              <a:t>30/10/23</a:t>
            </a:fld>
            <a:endParaRPr lang="el-GR" dirty="0"/>
          </a:p>
        </p:txBody>
      </p:sp>
      <p:sp>
        <p:nvSpPr>
          <p:cNvPr id="3" name="Θέση υποσέλιδου 2"/>
          <p:cNvSpPr>
            <a:spLocks noGrp="1"/>
          </p:cNvSpPr>
          <p:nvPr>
            <p:ph type="ftr" sz="quarter" idx="11"/>
          </p:nvPr>
        </p:nvSpPr>
        <p:spPr/>
        <p:txBody>
          <a:bodyPr/>
          <a:lstStyle/>
          <a:p>
            <a:endParaRPr lang="el-GR" dirty="0"/>
          </a:p>
        </p:txBody>
      </p:sp>
      <p:sp>
        <p:nvSpPr>
          <p:cNvPr id="4" name="Θέση αριθμού διαφάνειας 3"/>
          <p:cNvSpPr>
            <a:spLocks noGrp="1"/>
          </p:cNvSpPr>
          <p:nvPr>
            <p:ph type="sldNum" sz="quarter" idx="12"/>
          </p:nvPr>
        </p:nvSpPr>
        <p:spPr/>
        <p:txBody>
          <a:bodyPr/>
          <a:lstStyle/>
          <a:p>
            <a:fld id="{3301BC8D-74AF-45C5-A586-B1D41CA2EFF2}" type="slidenum">
              <a:rPr lang="el-GR" smtClean="0"/>
              <a:pPr/>
              <a:t>‹#›</a:t>
            </a:fld>
            <a:endParaRPr lang="el-GR" dirty="0"/>
          </a:p>
        </p:txBody>
      </p:sp>
    </p:spTree>
    <p:extLst>
      <p:ext uri="{BB962C8B-B14F-4D97-AF65-F5344CB8AC3E}">
        <p14:creationId xmlns:p14="http://schemas.microsoft.com/office/powerpoint/2010/main" val="647395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CBC3374B-E7D8-4CB8-9874-24F777ECB4E8}" type="datetimeFigureOut">
              <a:rPr lang="el-GR" smtClean="0"/>
              <a:pPr/>
              <a:t>30/10/23</a:t>
            </a:fld>
            <a:endParaRPr lang="el-GR" dirty="0"/>
          </a:p>
        </p:txBody>
      </p:sp>
      <p:sp>
        <p:nvSpPr>
          <p:cNvPr id="6" name="Θέση υποσέλιδου 5"/>
          <p:cNvSpPr>
            <a:spLocks noGrp="1"/>
          </p:cNvSpPr>
          <p:nvPr>
            <p:ph type="ftr" sz="quarter" idx="11"/>
          </p:nvPr>
        </p:nvSpPr>
        <p:spPr/>
        <p:txBody>
          <a:bodyPr/>
          <a:lstStyle/>
          <a:p>
            <a:endParaRPr lang="el-GR" dirty="0"/>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pPr/>
              <a:t>‹#›</a:t>
            </a:fld>
            <a:endParaRPr lang="el-GR" dirty="0"/>
          </a:p>
        </p:txBody>
      </p:sp>
    </p:spTree>
    <p:extLst>
      <p:ext uri="{BB962C8B-B14F-4D97-AF65-F5344CB8AC3E}">
        <p14:creationId xmlns:p14="http://schemas.microsoft.com/office/powerpoint/2010/main" val="296171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CBC3374B-E7D8-4CB8-9874-24F777ECB4E8}" type="datetimeFigureOut">
              <a:rPr lang="el-GR" smtClean="0"/>
              <a:pPr/>
              <a:t>30/10/23</a:t>
            </a:fld>
            <a:endParaRPr lang="el-GR" dirty="0"/>
          </a:p>
        </p:txBody>
      </p:sp>
      <p:sp>
        <p:nvSpPr>
          <p:cNvPr id="6" name="Θέση υποσέλιδου 5"/>
          <p:cNvSpPr>
            <a:spLocks noGrp="1"/>
          </p:cNvSpPr>
          <p:nvPr>
            <p:ph type="ftr" sz="quarter" idx="11"/>
          </p:nvPr>
        </p:nvSpPr>
        <p:spPr/>
        <p:txBody>
          <a:bodyPr/>
          <a:lstStyle/>
          <a:p>
            <a:endParaRPr lang="el-GR" dirty="0"/>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pPr/>
              <a:t>‹#›</a:t>
            </a:fld>
            <a:endParaRPr lang="el-GR" dirty="0"/>
          </a:p>
        </p:txBody>
      </p:sp>
    </p:spTree>
    <p:extLst>
      <p:ext uri="{BB962C8B-B14F-4D97-AF65-F5344CB8AC3E}">
        <p14:creationId xmlns:p14="http://schemas.microsoft.com/office/powerpoint/2010/main" val="4189450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C3374B-E7D8-4CB8-9874-24F777ECB4E8}" type="datetimeFigureOut">
              <a:rPr lang="el-GR" smtClean="0"/>
              <a:pPr/>
              <a:t>30/10/23</a:t>
            </a:fld>
            <a:endParaRPr lang="el-GR" dirty="0"/>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1BC8D-74AF-45C5-A586-B1D41CA2EFF2}" type="slidenum">
              <a:rPr lang="el-GR" smtClean="0"/>
              <a:pPr/>
              <a:t>‹#›</a:t>
            </a:fld>
            <a:endParaRPr lang="el-GR" dirty="0"/>
          </a:p>
        </p:txBody>
      </p:sp>
    </p:spTree>
    <p:extLst>
      <p:ext uri="{BB962C8B-B14F-4D97-AF65-F5344CB8AC3E}">
        <p14:creationId xmlns:p14="http://schemas.microsoft.com/office/powerpoint/2010/main" val="31083116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884AF7-3481-4E90-8A2B-A945D629DCF0}" type="datetimeFigureOut">
              <a:rPr lang="el-GR" smtClean="0">
                <a:solidFill>
                  <a:prstClr val="black">
                    <a:tint val="75000"/>
                  </a:prstClr>
                </a:solidFill>
              </a:rPr>
              <a:pPr/>
              <a:t>30/10/23</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3660443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884AF7-3481-4E90-8A2B-A945D629DCF0}" type="datetimeFigureOut">
              <a:rPr lang="el-GR" smtClean="0">
                <a:solidFill>
                  <a:prstClr val="black">
                    <a:tint val="75000"/>
                  </a:prstClr>
                </a:solidFill>
              </a:rPr>
              <a:pPr/>
              <a:t>30/10/23</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72021590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884AF7-3481-4E90-8A2B-A945D629DCF0}" type="datetimeFigureOut">
              <a:rPr lang="el-GR" smtClean="0">
                <a:solidFill>
                  <a:prstClr val="black">
                    <a:tint val="75000"/>
                  </a:prstClr>
                </a:solidFill>
              </a:rPr>
              <a:pPr/>
              <a:t>30/10/23</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19162972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884AF7-3481-4E90-8A2B-A945D629DCF0}" type="datetimeFigureOut">
              <a:rPr lang="el-GR" smtClean="0">
                <a:solidFill>
                  <a:prstClr val="black">
                    <a:tint val="75000"/>
                  </a:prstClr>
                </a:solidFill>
              </a:rPr>
              <a:pPr/>
              <a:t>30/10/23</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09433350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image" Target="../media/image18.png"/><Relationship Id="rId16"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microsoft.com/office/2007/relationships/hdphoto" Target="../media/hdphoto6.wdp"/><Relationship Id="rId7" Type="http://schemas.openxmlformats.org/officeDocument/2006/relationships/image" Target="../media/image46.png"/><Relationship Id="rId12" Type="http://schemas.openxmlformats.org/officeDocument/2006/relationships/image" Target="../media/image50.png"/><Relationship Id="rId2" Type="http://schemas.openxmlformats.org/officeDocument/2006/relationships/image" Target="../media/image43.jpeg"/><Relationship Id="rId1" Type="http://schemas.openxmlformats.org/officeDocument/2006/relationships/slideLayout" Target="../slideLayouts/slideLayout24.xml"/><Relationship Id="rId6" Type="http://schemas.openxmlformats.org/officeDocument/2006/relationships/image" Target="../media/image45.png"/><Relationship Id="rId11" Type="http://schemas.openxmlformats.org/officeDocument/2006/relationships/image" Target="../media/image49.png"/><Relationship Id="rId5" Type="http://schemas.microsoft.com/office/2007/relationships/hdphoto" Target="../media/hdphoto7.wdp"/><Relationship Id="rId10" Type="http://schemas.openxmlformats.org/officeDocument/2006/relationships/image" Target="../media/image48.png"/><Relationship Id="rId4" Type="http://schemas.openxmlformats.org/officeDocument/2006/relationships/image" Target="../media/image44.png"/><Relationship Id="rId9" Type="http://schemas.microsoft.com/office/2007/relationships/hdphoto" Target="../media/hdphoto8.wdp"/></Relationships>
</file>

<file path=ppt/slides/_rels/slide2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4.png"/><Relationship Id="rId4" Type="http://schemas.microsoft.com/office/2007/relationships/hdphoto" Target="../media/hdphoto9.wdp"/></Relationships>
</file>

<file path=ppt/slides/_rels/slide2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3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11.wdp"/><Relationship Id="rId7" Type="http://schemas.microsoft.com/office/2007/relationships/hdphoto" Target="../media/hdphoto13.wdp"/><Relationship Id="rId2" Type="http://schemas.openxmlformats.org/officeDocument/2006/relationships/image" Target="../media/image82.jpeg"/><Relationship Id="rId1" Type="http://schemas.openxmlformats.org/officeDocument/2006/relationships/slideLayout" Target="../slideLayouts/slideLayout2.xml"/><Relationship Id="rId6" Type="http://schemas.openxmlformats.org/officeDocument/2006/relationships/image" Target="../media/image84.jpeg"/><Relationship Id="rId5" Type="http://schemas.microsoft.com/office/2007/relationships/hdphoto" Target="../media/hdphoto12.wdp"/><Relationship Id="rId4" Type="http://schemas.openxmlformats.org/officeDocument/2006/relationships/image" Target="../media/image8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2.xml"/><Relationship Id="rId5" Type="http://schemas.microsoft.com/office/2007/relationships/hdphoto" Target="../media/hdphoto14.wdp"/><Relationship Id="rId4" Type="http://schemas.openxmlformats.org/officeDocument/2006/relationships/image" Target="../media/image91.png"/></Relationships>
</file>

<file path=ppt/slides/_rels/slide5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04.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xml"/><Relationship Id="rId1" Type="http://schemas.openxmlformats.org/officeDocument/2006/relationships/slideLayout" Target="../slideLayouts/slideLayout40.xml"/><Relationship Id="rId4" Type="http://schemas.openxmlformats.org/officeDocument/2006/relationships/image" Target="../media/image109.jpeg"/></Relationships>
</file>

<file path=ppt/slides/_rels/slide6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35.xml"/></Relationships>
</file>

<file path=ppt/slides/_rels/slide71.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 Id="rId4" Type="http://schemas.microsoft.com/office/2007/relationships/hdphoto" Target="../media/hdphoto17.wdp"/></Relationships>
</file>

<file path=ppt/slides/_rels/slide73.xml.rels><?xml version="1.0" encoding="UTF-8" standalone="yes"?>
<Relationships xmlns="http://schemas.openxmlformats.org/package/2006/relationships"><Relationship Id="rId3" Type="http://schemas.openxmlformats.org/officeDocument/2006/relationships/hyperlink" Target="https://www.ncbi.nlm.nih.gov/pmc/articles/PMC2093356/" TargetMode="External"/><Relationship Id="rId2" Type="http://schemas.openxmlformats.org/officeDocument/2006/relationships/hyperlink" Target="https://www.ncbi.nlm.nih.gov/pmc/articles/PMC3502258/" TargetMode="External"/><Relationship Id="rId1" Type="http://schemas.openxmlformats.org/officeDocument/2006/relationships/slideLayout" Target="../slideLayouts/slideLayout2.xml"/><Relationship Id="rId4" Type="http://schemas.openxmlformats.org/officeDocument/2006/relationships/hyperlink" Target="https://www.ncbi.nlm.nih.gov/pmc/articles/PMC3530358/"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121.png"/><Relationship Id="rId3" Type="http://schemas.microsoft.com/office/2007/relationships/hdphoto" Target="../media/hdphoto18.wdp"/><Relationship Id="rId7" Type="http://schemas.openxmlformats.org/officeDocument/2006/relationships/image" Target="../media/image120.png"/><Relationship Id="rId2" Type="http://schemas.openxmlformats.org/officeDocument/2006/relationships/image" Target="../media/image117.png"/><Relationship Id="rId1" Type="http://schemas.openxmlformats.org/officeDocument/2006/relationships/slideLayout" Target="../slideLayouts/slideLayout2.xml"/><Relationship Id="rId6" Type="http://schemas.microsoft.com/office/2007/relationships/hdphoto" Target="../media/hdphoto19.wdp"/><Relationship Id="rId11" Type="http://schemas.microsoft.com/office/2007/relationships/hdphoto" Target="../media/hdphoto21.wdp"/><Relationship Id="rId5" Type="http://schemas.openxmlformats.org/officeDocument/2006/relationships/image" Target="../media/image119.png"/><Relationship Id="rId10" Type="http://schemas.openxmlformats.org/officeDocument/2006/relationships/image" Target="../media/image122.png"/><Relationship Id="rId4" Type="http://schemas.openxmlformats.org/officeDocument/2006/relationships/image" Target="../media/image118.png"/><Relationship Id="rId9" Type="http://schemas.microsoft.com/office/2007/relationships/hdphoto" Target="../media/hdphoto20.wdp"/></Relationships>
</file>

<file path=ppt/slides/_rels/slide7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jpeg"/><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127.jpeg"/></Relationships>
</file>

<file path=ppt/slides/_rels/slide7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8" Type="http://schemas.openxmlformats.org/officeDocument/2006/relationships/image" Target="../media/image138.jpeg"/><Relationship Id="rId3" Type="http://schemas.microsoft.com/office/2007/relationships/hdphoto" Target="../media/hdphoto22.wdp"/><Relationship Id="rId7" Type="http://schemas.microsoft.com/office/2007/relationships/hdphoto" Target="../media/hdphoto24.wdp"/><Relationship Id="rId2" Type="http://schemas.openxmlformats.org/officeDocument/2006/relationships/image" Target="../media/image135.png"/><Relationship Id="rId1" Type="http://schemas.openxmlformats.org/officeDocument/2006/relationships/slideLayout" Target="../slideLayouts/slideLayout13.xml"/><Relationship Id="rId6" Type="http://schemas.openxmlformats.org/officeDocument/2006/relationships/image" Target="../media/image137.jpeg"/><Relationship Id="rId5" Type="http://schemas.microsoft.com/office/2007/relationships/hdphoto" Target="../media/hdphoto23.wdp"/><Relationship Id="rId4" Type="http://schemas.openxmlformats.org/officeDocument/2006/relationships/image" Target="../media/image136.jpeg"/><Relationship Id="rId9" Type="http://schemas.microsoft.com/office/2007/relationships/hdphoto" Target="../media/hdphoto25.wdp"/></Relationships>
</file>

<file path=ppt/slides/_rels/slide86.xml.rels><?xml version="1.0" encoding="UTF-8" standalone="yes"?>
<Relationships xmlns="http://schemas.openxmlformats.org/package/2006/relationships"><Relationship Id="rId8" Type="http://schemas.microsoft.com/office/2007/relationships/hdphoto" Target="../media/hdphoto28.wdp"/><Relationship Id="rId3" Type="http://schemas.openxmlformats.org/officeDocument/2006/relationships/image" Target="../media/image139.png"/><Relationship Id="rId7" Type="http://schemas.openxmlformats.org/officeDocument/2006/relationships/image" Target="../media/image14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27.wdp"/><Relationship Id="rId5" Type="http://schemas.openxmlformats.org/officeDocument/2006/relationships/image" Target="../media/image140.png"/><Relationship Id="rId10" Type="http://schemas.microsoft.com/office/2007/relationships/hdphoto" Target="../media/hdphoto29.wdp"/><Relationship Id="rId4" Type="http://schemas.microsoft.com/office/2007/relationships/hdphoto" Target="../media/hdphoto26.wdp"/><Relationship Id="rId9" Type="http://schemas.openxmlformats.org/officeDocument/2006/relationships/image" Target="../media/image142.png"/></Relationships>
</file>

<file path=ppt/slides/_rels/slide87.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07504" y="116632"/>
            <a:ext cx="8892480" cy="1200329"/>
          </a:xfrm>
          <a:prstGeom prst="rect">
            <a:avLst/>
          </a:prstGeom>
          <a:noFill/>
        </p:spPr>
        <p:txBody>
          <a:bodyPr wrap="square" rtlCol="0">
            <a:spAutoFit/>
          </a:bodyPr>
          <a:lstStyle/>
          <a:p>
            <a:pPr>
              <a:lnSpc>
                <a:spcPct val="150000"/>
              </a:lnSpc>
            </a:pPr>
            <a:r>
              <a:rPr lang="el-GR" sz="1600" dirty="0" smtClean="0">
                <a:solidFill>
                  <a:schemeClr val="accent5">
                    <a:lumMod val="20000"/>
                    <a:lumOff val="80000"/>
                  </a:schemeClr>
                </a:solidFill>
                <a:latin typeface="Arial" panose="020B0604020202020204" pitchFamily="34" charset="0"/>
                <a:cs typeface="Arial" panose="020B0604020202020204" pitchFamily="34" charset="0"/>
              </a:rPr>
              <a:t>Εθνικό και Καποδιστριακό Πανεπιστήμιο Αθηνών</a:t>
            </a:r>
          </a:p>
          <a:p>
            <a:pPr>
              <a:lnSpc>
                <a:spcPct val="150000"/>
              </a:lnSpc>
            </a:pPr>
            <a:r>
              <a:rPr lang="el-GR" sz="1600" dirty="0" smtClean="0">
                <a:solidFill>
                  <a:schemeClr val="accent5">
                    <a:lumMod val="20000"/>
                    <a:lumOff val="80000"/>
                  </a:schemeClr>
                </a:solidFill>
                <a:latin typeface="Arial" panose="020B0604020202020204" pitchFamily="34" charset="0"/>
                <a:cs typeface="Arial" panose="020B0604020202020204" pitchFamily="34" charset="0"/>
              </a:rPr>
              <a:t>Ιατρική Σχολή - Ανθρωπολογικό Μουσείο</a:t>
            </a:r>
          </a:p>
          <a:p>
            <a:pPr>
              <a:lnSpc>
                <a:spcPct val="150000"/>
              </a:lnSpc>
            </a:pPr>
            <a:r>
              <a:rPr lang="el-GR" sz="1600" dirty="0" smtClean="0">
                <a:solidFill>
                  <a:schemeClr val="accent5">
                    <a:lumMod val="20000"/>
                    <a:lumOff val="80000"/>
                  </a:schemeClr>
                </a:solidFill>
                <a:latin typeface="Arial" panose="020B0604020202020204" pitchFamily="34" charset="0"/>
                <a:cs typeface="Arial" panose="020B0604020202020204" pitchFamily="34" charset="0"/>
              </a:rPr>
              <a:t>Διευθυντής: Αν. Καθηγητής Κωνσταντίνος Ευαγγέλου</a:t>
            </a:r>
            <a:endParaRPr lang="el-GR" sz="1600" dirty="0">
              <a:solidFill>
                <a:schemeClr val="accent5">
                  <a:lumMod val="20000"/>
                  <a:lumOff val="80000"/>
                </a:schemeClr>
              </a:solidFill>
              <a:latin typeface="Arial" panose="020B0604020202020204" pitchFamily="34" charset="0"/>
              <a:cs typeface="Arial" panose="020B0604020202020204" pitchFamily="34" charset="0"/>
            </a:endParaRPr>
          </a:p>
        </p:txBody>
      </p:sp>
      <p:sp>
        <p:nvSpPr>
          <p:cNvPr id="10" name="Υπότιτλος 2"/>
          <p:cNvSpPr txBox="1">
            <a:spLocks/>
          </p:cNvSpPr>
          <p:nvPr/>
        </p:nvSpPr>
        <p:spPr>
          <a:xfrm>
            <a:off x="-14111" y="5373216"/>
            <a:ext cx="9144000" cy="136815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pPr>
            <a:r>
              <a:rPr lang="el-GR" sz="2000" dirty="0">
                <a:solidFill>
                  <a:schemeClr val="bg1"/>
                </a:solidFill>
                <a:latin typeface="Arial" panose="020B0604020202020204" pitchFamily="34" charset="0"/>
                <a:ea typeface="+mj-ea"/>
                <a:cs typeface="Arial" panose="020B0604020202020204" pitchFamily="34" charset="0"/>
              </a:rPr>
              <a:t>Αναστασία-Σοφία</a:t>
            </a:r>
            <a:r>
              <a:rPr lang="el-GR" sz="2000" dirty="0" smtClean="0">
                <a:solidFill>
                  <a:schemeClr val="bg1"/>
                </a:solidFill>
                <a:latin typeface="Arial" panose="020B0604020202020204" pitchFamily="34" charset="0"/>
                <a:ea typeface="+mj-ea"/>
                <a:cs typeface="Arial" panose="020B0604020202020204" pitchFamily="34" charset="0"/>
              </a:rPr>
              <a:t> Πρωτόπαπα</a:t>
            </a:r>
          </a:p>
          <a:p>
            <a:pPr>
              <a:lnSpc>
                <a:spcPct val="150000"/>
              </a:lnSpc>
            </a:pPr>
            <a:r>
              <a:rPr lang="el-GR" sz="1400" dirty="0" smtClean="0">
                <a:solidFill>
                  <a:schemeClr val="bg1"/>
                </a:solidFill>
                <a:latin typeface="Arial" panose="020B0604020202020204" pitchFamily="34" charset="0"/>
                <a:ea typeface="+mj-ea"/>
                <a:cs typeface="Arial" panose="020B0604020202020204" pitchFamily="34" charset="0"/>
              </a:rPr>
              <a:t>Διδάκτωρ Φυσικής Ανθρωπολογίας Ιατρικής Σχολής Εθνικού και Καποδιστριακού Πανεπιστημίου Αθηνών</a:t>
            </a:r>
          </a:p>
          <a:p>
            <a:pPr>
              <a:lnSpc>
                <a:spcPct val="150000"/>
              </a:lnSpc>
            </a:pPr>
            <a:r>
              <a:rPr lang="el-GR" sz="1400" dirty="0">
                <a:solidFill>
                  <a:schemeClr val="bg1"/>
                </a:solidFill>
                <a:latin typeface="Arial" panose="020B0604020202020204" pitchFamily="34" charset="0"/>
                <a:ea typeface="+mj-ea"/>
                <a:cs typeface="Arial" panose="020B0604020202020204" pitchFamily="34" charset="0"/>
              </a:rPr>
              <a:t>Επιστημονικός Συνεργάτης Ανθρωπολογικού Μουσείου</a:t>
            </a:r>
          </a:p>
        </p:txBody>
      </p:sp>
      <p:sp>
        <p:nvSpPr>
          <p:cNvPr id="2" name="TextBox 1"/>
          <p:cNvSpPr txBox="1"/>
          <p:nvPr/>
        </p:nvSpPr>
        <p:spPr>
          <a:xfrm>
            <a:off x="309780" y="2489717"/>
            <a:ext cx="2242920" cy="1200329"/>
          </a:xfrm>
          <a:prstGeom prst="rect">
            <a:avLst/>
          </a:prstGeom>
          <a:noFill/>
        </p:spPr>
        <p:txBody>
          <a:bodyPr wrap="square" rtlCol="0">
            <a:spAutoFit/>
          </a:bodyPr>
          <a:lstStyle/>
          <a:p>
            <a:r>
              <a:rPr lang="el-GR" sz="3600" dirty="0" smtClean="0">
                <a:solidFill>
                  <a:schemeClr val="bg1"/>
                </a:solidFill>
              </a:rPr>
              <a:t>ΒΙΟΛΟΓΙΚΗ</a:t>
            </a:r>
          </a:p>
          <a:p>
            <a:r>
              <a:rPr lang="el-GR" sz="3600" dirty="0" smtClean="0">
                <a:solidFill>
                  <a:schemeClr val="bg1"/>
                </a:solidFill>
              </a:rPr>
              <a:t>ΕΞΕΛΙΞΗ</a:t>
            </a:r>
            <a:endParaRPr lang="el-GR" sz="3600" dirty="0">
              <a:solidFill>
                <a:schemeClr val="bg1"/>
              </a:solidFill>
            </a:endParaRPr>
          </a:p>
        </p:txBody>
      </p:sp>
    </p:spTree>
    <p:extLst>
      <p:ext uri="{BB962C8B-B14F-4D97-AF65-F5344CB8AC3E}">
        <p14:creationId xmlns:p14="http://schemas.microsoft.com/office/powerpoint/2010/main" val="1417184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Έλλειψη 8"/>
          <p:cNvSpPr/>
          <p:nvPr/>
        </p:nvSpPr>
        <p:spPr>
          <a:xfrm>
            <a:off x="560070" y="1624071"/>
            <a:ext cx="1226034" cy="170610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l-GR" dirty="0"/>
          </a:p>
        </p:txBody>
      </p:sp>
      <p:sp>
        <p:nvSpPr>
          <p:cNvPr id="19" name="Κεραυνός 18"/>
          <p:cNvSpPr/>
          <p:nvPr/>
        </p:nvSpPr>
        <p:spPr>
          <a:xfrm rot="8689673">
            <a:off x="1837949" y="1704156"/>
            <a:ext cx="1814182" cy="1792098"/>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cxnSp>
        <p:nvCxnSpPr>
          <p:cNvPr id="26" name="Ευθύγραμμο βέλος σύνδεσης 25"/>
          <p:cNvCxnSpPr/>
          <p:nvPr/>
        </p:nvCxnSpPr>
        <p:spPr>
          <a:xfrm flipV="1">
            <a:off x="3926475" y="2506417"/>
            <a:ext cx="874265" cy="332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 name="Έλλειψη 34"/>
          <p:cNvSpPr/>
          <p:nvPr/>
        </p:nvSpPr>
        <p:spPr>
          <a:xfrm>
            <a:off x="4890424" y="2081783"/>
            <a:ext cx="911441" cy="89072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r>
              <a:rPr lang="en-US" sz="1200" dirty="0" smtClean="0"/>
              <a:t>1</a:t>
            </a:r>
            <a:endParaRPr lang="el-GR" sz="1200" dirty="0"/>
          </a:p>
        </p:txBody>
      </p:sp>
      <p:sp>
        <p:nvSpPr>
          <p:cNvPr id="36" name="Έλλειψη 35"/>
          <p:cNvSpPr/>
          <p:nvPr/>
        </p:nvSpPr>
        <p:spPr>
          <a:xfrm>
            <a:off x="4089184" y="3226171"/>
            <a:ext cx="911441" cy="89072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r>
              <a:rPr lang="en-US" sz="1200" dirty="0" smtClean="0"/>
              <a:t>2</a:t>
            </a:r>
            <a:endParaRPr lang="el-GR" sz="1200" dirty="0"/>
          </a:p>
        </p:txBody>
      </p:sp>
      <p:cxnSp>
        <p:nvCxnSpPr>
          <p:cNvPr id="53" name="Ευθύγραμμο βέλος σύνδεσης 52"/>
          <p:cNvCxnSpPr/>
          <p:nvPr/>
        </p:nvCxnSpPr>
        <p:spPr>
          <a:xfrm>
            <a:off x="3487174" y="3253303"/>
            <a:ext cx="586719" cy="1537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081"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1865" y="2468697"/>
            <a:ext cx="244475" cy="16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8" name="Ομάδα 67"/>
          <p:cNvGrpSpPr/>
          <p:nvPr/>
        </p:nvGrpSpPr>
        <p:grpSpPr>
          <a:xfrm>
            <a:off x="6218236" y="893891"/>
            <a:ext cx="347372" cy="400564"/>
            <a:chOff x="789086" y="142205"/>
            <a:chExt cx="347372" cy="400564"/>
          </a:xfrm>
        </p:grpSpPr>
        <p:sp>
          <p:nvSpPr>
            <p:cNvPr id="69" name="Στρογγύλεμα διαγώνιας γωνίας του ορθογωνίου 68"/>
            <p:cNvSpPr/>
            <p:nvPr/>
          </p:nvSpPr>
          <p:spPr>
            <a:xfrm>
              <a:off x="789086" y="142205"/>
              <a:ext cx="347372" cy="400564"/>
            </a:xfrm>
            <a:prstGeom prst="round2Diag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0" name="Στρογγύλεμα διαγώνιας γωνίας του ορθογωνίου 4"/>
            <p:cNvSpPr/>
            <p:nvPr/>
          </p:nvSpPr>
          <p:spPr>
            <a:xfrm>
              <a:off x="806043" y="159162"/>
              <a:ext cx="313458" cy="36665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34052" bIns="0" numCol="1" spcCol="1270" anchor="t" anchorCtr="0">
              <a:noAutofit/>
            </a:bodyPr>
            <a:lstStyle/>
            <a:p>
              <a:pPr lvl="0" algn="r" defTabSz="222250">
                <a:lnSpc>
                  <a:spcPct val="90000"/>
                </a:lnSpc>
                <a:spcBef>
                  <a:spcPct val="0"/>
                </a:spcBef>
                <a:spcAft>
                  <a:spcPct val="35000"/>
                </a:spcAft>
              </a:pPr>
              <a:endParaRPr lang="el-GR" sz="500" kern="1200" dirty="0"/>
            </a:p>
          </p:txBody>
        </p:sp>
      </p:grpSp>
      <p:pic>
        <p:nvPicPr>
          <p:cNvPr id="71"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1572" y="3690074"/>
            <a:ext cx="244475" cy="16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0105" y="2504964"/>
            <a:ext cx="244475" cy="16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4580" y="2510423"/>
            <a:ext cx="244475" cy="16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2514" y="2527146"/>
            <a:ext cx="244475" cy="16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2362" y="3719348"/>
            <a:ext cx="244475" cy="16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0427" y="3708341"/>
            <a:ext cx="244475" cy="16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4902" y="3710310"/>
            <a:ext cx="244475" cy="16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Έλλειψη 78"/>
          <p:cNvSpPr/>
          <p:nvPr/>
        </p:nvSpPr>
        <p:spPr>
          <a:xfrm rot="167449">
            <a:off x="7316534" y="2163439"/>
            <a:ext cx="1422894" cy="1025368"/>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l-GR" dirty="0"/>
          </a:p>
        </p:txBody>
      </p:sp>
      <p:sp>
        <p:nvSpPr>
          <p:cNvPr id="80" name="Έλλειψη 79"/>
          <p:cNvSpPr/>
          <p:nvPr/>
        </p:nvSpPr>
        <p:spPr>
          <a:xfrm rot="278197">
            <a:off x="6274903" y="3410461"/>
            <a:ext cx="1387879" cy="1038689"/>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l-GR" dirty="0"/>
          </a:p>
        </p:txBody>
      </p:sp>
      <p:sp>
        <p:nvSpPr>
          <p:cNvPr id="67" name="TextBox 66"/>
          <p:cNvSpPr txBox="1"/>
          <p:nvPr/>
        </p:nvSpPr>
        <p:spPr>
          <a:xfrm>
            <a:off x="3487174" y="1063622"/>
            <a:ext cx="2010593" cy="461665"/>
          </a:xfrm>
          <a:prstGeom prst="rect">
            <a:avLst/>
          </a:prstGeom>
          <a:noFill/>
        </p:spPr>
        <p:txBody>
          <a:bodyPr wrap="square" rtlCol="0">
            <a:spAutoFit/>
          </a:bodyPr>
          <a:lstStyle/>
          <a:p>
            <a:r>
              <a:rPr lang="el-GR" sz="2400" dirty="0" smtClean="0">
                <a:solidFill>
                  <a:schemeClr val="bg1"/>
                </a:solidFill>
              </a:rPr>
              <a:t>ΕΙΔΟΓΕΝΕΣΗ</a:t>
            </a:r>
            <a:endParaRPr lang="el-GR" sz="2400" dirty="0">
              <a:solidFill>
                <a:schemeClr val="bg1"/>
              </a:solidFill>
            </a:endParaRPr>
          </a:p>
        </p:txBody>
      </p:sp>
      <p:pic>
        <p:nvPicPr>
          <p:cNvPr id="3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8243" y="2505500"/>
            <a:ext cx="244475" cy="198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6340" y="2490312"/>
            <a:ext cx="244475" cy="16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45" y="3343632"/>
            <a:ext cx="1822416" cy="57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Ορθογώνιο 27"/>
          <p:cNvSpPr/>
          <p:nvPr/>
        </p:nvSpPr>
        <p:spPr>
          <a:xfrm>
            <a:off x="4561076" y="1619542"/>
            <a:ext cx="1634356" cy="1161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87313" indent="-87313" algn="ctr">
              <a:tabLst>
                <a:tab pos="182563" algn="l"/>
              </a:tabLst>
            </a:pPr>
            <a:r>
              <a:rPr lang="el-GR" sz="1200" dirty="0" smtClean="0">
                <a:solidFill>
                  <a:schemeClr val="accent3">
                    <a:lumMod val="20000"/>
                    <a:lumOff val="80000"/>
                  </a:schemeClr>
                </a:solidFill>
              </a:rPr>
              <a:t>φυσική απομόνωση</a:t>
            </a:r>
            <a:endParaRPr lang="el-GR" sz="1200" dirty="0">
              <a:solidFill>
                <a:schemeClr val="accent3">
                  <a:lumMod val="20000"/>
                  <a:lumOff val="80000"/>
                </a:schemeClr>
              </a:solidFill>
            </a:endParaRPr>
          </a:p>
        </p:txBody>
      </p:sp>
      <p:sp>
        <p:nvSpPr>
          <p:cNvPr id="4" name="Ορθογώνιο 3"/>
          <p:cNvSpPr/>
          <p:nvPr/>
        </p:nvSpPr>
        <p:spPr>
          <a:xfrm>
            <a:off x="2591007" y="2450187"/>
            <a:ext cx="1259881" cy="5926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t>διχασμός</a:t>
            </a:r>
            <a:endParaRPr lang="el-GR" sz="1200" dirty="0"/>
          </a:p>
        </p:txBody>
      </p:sp>
      <p:sp>
        <p:nvSpPr>
          <p:cNvPr id="30" name="TextBox 29"/>
          <p:cNvSpPr txBox="1"/>
          <p:nvPr/>
        </p:nvSpPr>
        <p:spPr>
          <a:xfrm>
            <a:off x="1217786" y="5178625"/>
            <a:ext cx="7056988" cy="307777"/>
          </a:xfrm>
          <a:prstGeom prst="rect">
            <a:avLst/>
          </a:prstGeom>
          <a:noFill/>
        </p:spPr>
        <p:txBody>
          <a:bodyPr wrap="square" rtlCol="0">
            <a:spAutoFit/>
          </a:bodyPr>
          <a:lstStyle/>
          <a:p>
            <a:r>
              <a:rPr lang="el-GR" sz="1400" dirty="0" smtClean="0">
                <a:solidFill>
                  <a:schemeClr val="accent3">
                    <a:lumMod val="20000"/>
                    <a:lumOff val="80000"/>
                  </a:schemeClr>
                </a:solidFill>
                <a:latin typeface="Arial Narrow" panose="020B0606020202030204" pitchFamily="34" charset="0"/>
              </a:rPr>
              <a:t>Η γεωγραφική απομόνωση αποτελεί τον πρωταρχικό και καλύτερα τεκμηριωμένο μηχανισμό ειδογένεσης.</a:t>
            </a:r>
            <a:endParaRPr lang="el-GR" sz="1400" dirty="0">
              <a:solidFill>
                <a:schemeClr val="accent3">
                  <a:lumMod val="20000"/>
                  <a:lumOff val="80000"/>
                </a:schemeClr>
              </a:solidFill>
              <a:latin typeface="Arial Narrow" panose="020B0606020202030204" pitchFamily="34" charset="0"/>
            </a:endParaRPr>
          </a:p>
        </p:txBody>
      </p:sp>
      <p:sp>
        <p:nvSpPr>
          <p:cNvPr id="31" name="Ορθογώνιο 30"/>
          <p:cNvSpPr/>
          <p:nvPr/>
        </p:nvSpPr>
        <p:spPr>
          <a:xfrm>
            <a:off x="3675292" y="3356065"/>
            <a:ext cx="1634356" cy="1161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87313" indent="-87313" algn="ctr">
              <a:tabLst>
                <a:tab pos="182563" algn="l"/>
              </a:tabLst>
            </a:pPr>
            <a:r>
              <a:rPr lang="el-GR" sz="1200" dirty="0" smtClean="0">
                <a:solidFill>
                  <a:schemeClr val="accent3">
                    <a:lumMod val="20000"/>
                    <a:lumOff val="80000"/>
                  </a:schemeClr>
                </a:solidFill>
              </a:rPr>
              <a:t>φυσική απομόνωση</a:t>
            </a:r>
            <a:endParaRPr lang="el-GR" sz="1200" dirty="0">
              <a:solidFill>
                <a:schemeClr val="accent3">
                  <a:lumMod val="20000"/>
                  <a:lumOff val="80000"/>
                </a:schemeClr>
              </a:solidFill>
            </a:endParaRPr>
          </a:p>
        </p:txBody>
      </p:sp>
      <p:sp>
        <p:nvSpPr>
          <p:cNvPr id="5" name="Ορθογώνιο 4"/>
          <p:cNvSpPr/>
          <p:nvPr/>
        </p:nvSpPr>
        <p:spPr>
          <a:xfrm>
            <a:off x="7292415" y="2200483"/>
            <a:ext cx="1420545" cy="3600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a:t>ν</a:t>
            </a:r>
            <a:r>
              <a:rPr lang="el-GR" sz="1200" dirty="0" smtClean="0"/>
              <a:t>έο είδος</a:t>
            </a:r>
            <a:endParaRPr lang="el-GR" sz="1200" dirty="0"/>
          </a:p>
        </p:txBody>
      </p:sp>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2107" y="4030539"/>
            <a:ext cx="14208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Ορθογώνιο 5"/>
          <p:cNvSpPr/>
          <p:nvPr/>
        </p:nvSpPr>
        <p:spPr>
          <a:xfrm rot="163161">
            <a:off x="5628892" y="2112688"/>
            <a:ext cx="1861445" cy="6339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a:t>ε</a:t>
            </a:r>
            <a:r>
              <a:rPr lang="el-GR" sz="1200" dirty="0" smtClean="0"/>
              <a:t>πάλληλες γενεές</a:t>
            </a:r>
            <a:endParaRPr lang="el-GR" sz="1200" dirty="0"/>
          </a:p>
        </p:txBody>
      </p:sp>
      <p:sp>
        <p:nvSpPr>
          <p:cNvPr id="38" name="Ορθογώνιο 37"/>
          <p:cNvSpPr/>
          <p:nvPr/>
        </p:nvSpPr>
        <p:spPr>
          <a:xfrm rot="163161">
            <a:off x="4661756" y="3312559"/>
            <a:ext cx="1861445" cy="6339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a:t>ε</a:t>
            </a:r>
            <a:r>
              <a:rPr lang="el-GR" sz="1200" dirty="0" smtClean="0"/>
              <a:t>πάλληλες γενεές</a:t>
            </a:r>
            <a:endParaRPr lang="el-GR" sz="1200" dirty="0"/>
          </a:p>
        </p:txBody>
      </p:sp>
      <p:pic>
        <p:nvPicPr>
          <p:cNvPr id="6148"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346"/>
          <a:stretch/>
        </p:blipFill>
        <p:spPr bwMode="auto">
          <a:xfrm>
            <a:off x="104745" y="5721622"/>
            <a:ext cx="1382660" cy="87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695"/>
          <a:stretch/>
        </p:blipFill>
        <p:spPr bwMode="auto">
          <a:xfrm>
            <a:off x="1570647" y="5730461"/>
            <a:ext cx="1512287" cy="87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85806" y="5770438"/>
            <a:ext cx="1395198" cy="87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639" r="6114"/>
          <a:stretch/>
        </p:blipFill>
        <p:spPr bwMode="auto">
          <a:xfrm>
            <a:off x="4682374" y="5770438"/>
            <a:ext cx="1414463" cy="87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35654" y="5752545"/>
            <a:ext cx="1478240" cy="974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1946" r="7438" b="-1"/>
          <a:stretch/>
        </p:blipFill>
        <p:spPr bwMode="auto">
          <a:xfrm>
            <a:off x="6168577" y="5765212"/>
            <a:ext cx="1295627" cy="89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5"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8531" y="6435324"/>
            <a:ext cx="1335087"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6" name="Picture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60283" y="6461321"/>
            <a:ext cx="1201737"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7" name="Picture 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01982" y="6461321"/>
            <a:ext cx="141446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8" name="Picture 1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95432" y="6464692"/>
            <a:ext cx="10795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9" name="Picture 1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828723" y="6480166"/>
            <a:ext cx="884237"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60" name="Picture 1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70647" y="6461321"/>
            <a:ext cx="1322387"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Ορθογώνιο 6"/>
          <p:cNvSpPr/>
          <p:nvPr/>
        </p:nvSpPr>
        <p:spPr>
          <a:xfrm>
            <a:off x="-14622" y="5246992"/>
            <a:ext cx="1453451" cy="2394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t>ΓΕΩΓΡΑΦΙΚΟΙ ΦΡΑΓΜΟΙ</a:t>
            </a:r>
            <a:endParaRPr lang="el-GR" sz="1200" dirty="0"/>
          </a:p>
        </p:txBody>
      </p:sp>
      <p:sp>
        <p:nvSpPr>
          <p:cNvPr id="51" name="Τίτλος 1"/>
          <p:cNvSpPr txBox="1">
            <a:spLocks/>
          </p:cNvSpPr>
          <p:nvPr/>
        </p:nvSpPr>
        <p:spPr>
          <a:xfrm>
            <a:off x="0" y="187074"/>
            <a:ext cx="2002055" cy="415119"/>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dirty="0" smtClean="0">
                <a:solidFill>
                  <a:srgbClr val="FFFF00"/>
                </a:solidFill>
              </a:rPr>
              <a:t>ΔΑΡΒΙΝΙΚΗ ΘΕΩΡΙΑ</a:t>
            </a:r>
            <a:endParaRPr lang="el-GR" sz="2400" dirty="0">
              <a:solidFill>
                <a:srgbClr val="FFFF00"/>
              </a:solidFill>
            </a:endParaRPr>
          </a:p>
        </p:txBody>
      </p:sp>
    </p:spTree>
    <p:extLst>
      <p:ext uri="{BB962C8B-B14F-4D97-AF65-F5344CB8AC3E}">
        <p14:creationId xmlns:p14="http://schemas.microsoft.com/office/powerpoint/2010/main" val="2315543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190603" y="1223114"/>
            <a:ext cx="4517615" cy="607883"/>
          </a:xfrm>
        </p:spPr>
        <p:txBody>
          <a:bodyPr>
            <a:normAutofit fontScale="90000"/>
          </a:bodyPr>
          <a:lstStyle/>
          <a:p>
            <a:r>
              <a:rPr lang="el-GR" dirty="0">
                <a:solidFill>
                  <a:schemeClr val="bg2">
                    <a:lumMod val="75000"/>
                  </a:schemeClr>
                </a:solidFill>
              </a:rPr>
              <a:t>φ</a:t>
            </a:r>
            <a:r>
              <a:rPr lang="el-GR" dirty="0" smtClean="0">
                <a:solidFill>
                  <a:schemeClr val="bg2">
                    <a:lumMod val="75000"/>
                  </a:schemeClr>
                </a:solidFill>
              </a:rPr>
              <a:t>υσική επιλογή</a:t>
            </a:r>
            <a:endParaRPr lang="el-GR" dirty="0">
              <a:solidFill>
                <a:schemeClr val="bg2">
                  <a:lumMod val="75000"/>
                </a:schemeClr>
              </a:solidFill>
            </a:endParaRPr>
          </a:p>
        </p:txBody>
      </p:sp>
      <p:sp>
        <p:nvSpPr>
          <p:cNvPr id="3" name="Θέση περιεχομένου 2"/>
          <p:cNvSpPr>
            <a:spLocks noGrp="1"/>
          </p:cNvSpPr>
          <p:nvPr>
            <p:ph idx="1"/>
          </p:nvPr>
        </p:nvSpPr>
        <p:spPr>
          <a:xfrm>
            <a:off x="212942" y="2429036"/>
            <a:ext cx="8931058" cy="3726976"/>
          </a:xfrm>
        </p:spPr>
        <p:txBody>
          <a:bodyPr>
            <a:normAutofit fontScale="62500" lnSpcReduction="20000"/>
          </a:bodyPr>
          <a:lstStyle/>
          <a:p>
            <a:pPr marL="0" indent="0" algn="just">
              <a:buNone/>
            </a:pPr>
            <a:r>
              <a:rPr lang="el-GR" sz="2900" dirty="0" smtClean="0">
                <a:solidFill>
                  <a:schemeClr val="bg2">
                    <a:lumMod val="50000"/>
                  </a:schemeClr>
                </a:solidFill>
              </a:rPr>
              <a:t>Ο Κάρολος Δαρβίνος όρισε </a:t>
            </a:r>
            <a:r>
              <a:rPr lang="el-GR" sz="2900" dirty="0">
                <a:solidFill>
                  <a:schemeClr val="bg2">
                    <a:lumMod val="50000"/>
                  </a:schemeClr>
                </a:solidFill>
              </a:rPr>
              <a:t>την </a:t>
            </a:r>
            <a:r>
              <a:rPr lang="el-GR" sz="2900" dirty="0" smtClean="0">
                <a:solidFill>
                  <a:schemeClr val="bg2">
                    <a:lumMod val="50000"/>
                  </a:schemeClr>
                </a:solidFill>
              </a:rPr>
              <a:t>Φυσική Επιλογή </a:t>
            </a:r>
            <a:r>
              <a:rPr lang="el-GR" sz="2900" dirty="0">
                <a:solidFill>
                  <a:schemeClr val="bg2">
                    <a:lumMod val="50000"/>
                  </a:schemeClr>
                </a:solidFill>
              </a:rPr>
              <a:t>ως </a:t>
            </a:r>
            <a:r>
              <a:rPr lang="el-GR" sz="2900" dirty="0" smtClean="0">
                <a:solidFill>
                  <a:schemeClr val="bg2">
                    <a:lumMod val="50000"/>
                  </a:schemeClr>
                </a:solidFill>
              </a:rPr>
              <a:t>την διαφοροποιημένη θνητότητα/</a:t>
            </a:r>
          </a:p>
          <a:p>
            <a:pPr marL="0" indent="0" algn="just">
              <a:buNone/>
            </a:pPr>
            <a:endParaRPr lang="el-GR" sz="2900" dirty="0" smtClean="0">
              <a:solidFill>
                <a:schemeClr val="bg2">
                  <a:lumMod val="50000"/>
                </a:schemeClr>
              </a:solidFill>
            </a:endParaRPr>
          </a:p>
          <a:p>
            <a:pPr marL="0" indent="0" algn="just">
              <a:buNone/>
            </a:pPr>
            <a:r>
              <a:rPr lang="el-GR" sz="2900" dirty="0" smtClean="0">
                <a:solidFill>
                  <a:schemeClr val="bg2">
                    <a:lumMod val="50000"/>
                  </a:schemeClr>
                </a:solidFill>
              </a:rPr>
              <a:t>αναπαραγωγικότητα των ατόμων μέσα σε έναν πληθυσμό πολλών γενεών  που ελέγχεται </a:t>
            </a:r>
          </a:p>
          <a:p>
            <a:pPr marL="0" indent="0" algn="just">
              <a:buNone/>
            </a:pPr>
            <a:endParaRPr lang="el-GR" sz="2900" dirty="0" smtClean="0">
              <a:solidFill>
                <a:schemeClr val="bg2">
                  <a:lumMod val="50000"/>
                </a:schemeClr>
              </a:solidFill>
            </a:endParaRPr>
          </a:p>
          <a:p>
            <a:pPr marL="0" indent="0" algn="just">
              <a:buNone/>
            </a:pPr>
            <a:r>
              <a:rPr lang="el-GR" sz="2900" dirty="0" smtClean="0">
                <a:solidFill>
                  <a:schemeClr val="bg2">
                    <a:lumMod val="50000"/>
                  </a:schemeClr>
                </a:solidFill>
              </a:rPr>
              <a:t>αριθμητικά  από περιοριστικούς παράγοντες του  περιβάλλοντος. </a:t>
            </a:r>
          </a:p>
          <a:p>
            <a:pPr marL="0" indent="0" algn="just">
              <a:buNone/>
            </a:pPr>
            <a:endParaRPr lang="el-GR" sz="2900" dirty="0" smtClean="0">
              <a:solidFill>
                <a:schemeClr val="bg2">
                  <a:lumMod val="50000"/>
                </a:schemeClr>
              </a:solidFill>
            </a:endParaRPr>
          </a:p>
          <a:p>
            <a:pPr marL="0" indent="0" algn="just">
              <a:buNone/>
            </a:pPr>
            <a:endParaRPr lang="el-GR" sz="2900" dirty="0" smtClean="0">
              <a:solidFill>
                <a:schemeClr val="bg2">
                  <a:lumMod val="50000"/>
                </a:schemeClr>
              </a:solidFill>
            </a:endParaRPr>
          </a:p>
          <a:p>
            <a:pPr marL="0" indent="0" algn="just">
              <a:buNone/>
            </a:pPr>
            <a:endParaRPr lang="el-GR" sz="2900" dirty="0" smtClean="0">
              <a:solidFill>
                <a:schemeClr val="bg2">
                  <a:lumMod val="50000"/>
                </a:schemeClr>
              </a:solidFill>
            </a:endParaRPr>
          </a:p>
          <a:p>
            <a:pPr marL="0" indent="0" algn="just">
              <a:buNone/>
            </a:pPr>
            <a:r>
              <a:rPr lang="el-GR" sz="2900" dirty="0" smtClean="0">
                <a:solidFill>
                  <a:schemeClr val="bg2">
                    <a:lumMod val="50000"/>
                  </a:schemeClr>
                </a:solidFill>
              </a:rPr>
              <a:t>Η διαφοροποίηση αυτή είναι αποτέλεσμα της φαινοτυπικής ανομοιογένειας μεταξύ των </a:t>
            </a:r>
          </a:p>
          <a:p>
            <a:pPr marL="0" indent="0" algn="just">
              <a:buNone/>
            </a:pPr>
            <a:endParaRPr lang="el-GR" sz="2900" dirty="0" smtClean="0">
              <a:solidFill>
                <a:schemeClr val="bg2">
                  <a:lumMod val="50000"/>
                </a:schemeClr>
              </a:solidFill>
            </a:endParaRPr>
          </a:p>
          <a:p>
            <a:pPr marL="0" indent="0" algn="just">
              <a:buNone/>
            </a:pPr>
            <a:r>
              <a:rPr lang="el-GR" sz="2900" dirty="0" smtClean="0">
                <a:solidFill>
                  <a:schemeClr val="bg2">
                    <a:lumMod val="50000"/>
                  </a:schemeClr>
                </a:solidFill>
              </a:rPr>
              <a:t>ατόμων και άρα της ανομοιογενούς απόκρισης αυτών στους</a:t>
            </a:r>
            <a:r>
              <a:rPr lang="el-GR" sz="2900" i="1" dirty="0" smtClean="0">
                <a:solidFill>
                  <a:schemeClr val="bg2">
                    <a:lumMod val="50000"/>
                  </a:schemeClr>
                </a:solidFill>
              </a:rPr>
              <a:t> ΟΡΟΥΣ ΕΠΙΒΙΩΣΗΣ </a:t>
            </a:r>
            <a:r>
              <a:rPr lang="el-GR" sz="2900" dirty="0" smtClean="0">
                <a:solidFill>
                  <a:schemeClr val="bg2">
                    <a:lumMod val="50000"/>
                  </a:schemeClr>
                </a:solidFill>
              </a:rPr>
              <a:t>που θέτει το </a:t>
            </a:r>
          </a:p>
          <a:p>
            <a:pPr marL="0" indent="0" algn="just">
              <a:buNone/>
            </a:pPr>
            <a:endParaRPr lang="el-GR" sz="2900" i="1" dirty="0" smtClean="0">
              <a:solidFill>
                <a:schemeClr val="bg2">
                  <a:lumMod val="50000"/>
                </a:schemeClr>
              </a:solidFill>
            </a:endParaRPr>
          </a:p>
          <a:p>
            <a:pPr marL="0" indent="0" algn="just">
              <a:buNone/>
            </a:pPr>
            <a:r>
              <a:rPr lang="el-GR" sz="2900" i="1" dirty="0" smtClean="0">
                <a:solidFill>
                  <a:schemeClr val="bg2">
                    <a:lumMod val="50000"/>
                  </a:schemeClr>
                </a:solidFill>
              </a:rPr>
              <a:t>περιβάλλον</a:t>
            </a:r>
            <a:r>
              <a:rPr lang="el-GR" sz="2900" dirty="0" smtClean="0">
                <a:solidFill>
                  <a:schemeClr val="bg2">
                    <a:lumMod val="50000"/>
                  </a:schemeClr>
                </a:solidFill>
              </a:rPr>
              <a:t> .</a:t>
            </a:r>
          </a:p>
          <a:p>
            <a:pPr marL="0" indent="0" algn="just">
              <a:buNone/>
            </a:pPr>
            <a:endParaRPr lang="el-GR" sz="2900" dirty="0" smtClean="0">
              <a:solidFill>
                <a:schemeClr val="bg2">
                  <a:lumMod val="50000"/>
                </a:schemeClr>
              </a:solidFill>
            </a:endParaRPr>
          </a:p>
          <a:p>
            <a:pPr marL="0" indent="0" algn="just">
              <a:buNone/>
            </a:pPr>
            <a:endParaRPr lang="el-GR" sz="2900" dirty="0" smtClean="0">
              <a:solidFill>
                <a:schemeClr val="bg2">
                  <a:lumMod val="50000"/>
                </a:schemeClr>
              </a:solidFill>
            </a:endParaRPr>
          </a:p>
          <a:p>
            <a:pPr marL="0" indent="0" algn="just">
              <a:buNone/>
            </a:pPr>
            <a:endParaRPr lang="el-GR" sz="2900" i="1" dirty="0" smtClean="0">
              <a:solidFill>
                <a:schemeClr val="bg2">
                  <a:lumMod val="75000"/>
                </a:schemeClr>
              </a:solidFill>
            </a:endParaRPr>
          </a:p>
          <a:p>
            <a:pPr marL="0" indent="0" algn="just">
              <a:buNone/>
            </a:pPr>
            <a:endParaRPr lang="el-GR" sz="2900" dirty="0" smtClean="0">
              <a:solidFill>
                <a:schemeClr val="bg2">
                  <a:lumMod val="75000"/>
                </a:schemeClr>
              </a:solidFill>
            </a:endParaRPr>
          </a:p>
          <a:p>
            <a:pPr marL="0" indent="0" algn="just">
              <a:buNone/>
            </a:pPr>
            <a:endParaRPr lang="el-GR" sz="2900" i="1" dirty="0" smtClean="0">
              <a:solidFill>
                <a:schemeClr val="bg2">
                  <a:lumMod val="75000"/>
                </a:schemeClr>
              </a:solidFill>
            </a:endParaRPr>
          </a:p>
          <a:p>
            <a:pPr marL="0" indent="0" algn="just">
              <a:buNone/>
            </a:pPr>
            <a:endParaRPr lang="el-GR" sz="2900" i="1" dirty="0" smtClean="0">
              <a:solidFill>
                <a:schemeClr val="bg2">
                  <a:lumMod val="75000"/>
                </a:schemeClr>
              </a:solidFill>
            </a:endParaRPr>
          </a:p>
          <a:p>
            <a:pPr marL="0" indent="0" algn="just">
              <a:buNone/>
            </a:pPr>
            <a:endParaRPr lang="el-GR" sz="2900" dirty="0" smtClean="0">
              <a:solidFill>
                <a:schemeClr val="bg2">
                  <a:lumMod val="75000"/>
                </a:schemeClr>
              </a:solidFill>
            </a:endParaRPr>
          </a:p>
          <a:p>
            <a:pPr marL="0" indent="0" algn="just">
              <a:buNone/>
            </a:pPr>
            <a:endParaRPr lang="el-GR" sz="2900" dirty="0" smtClean="0">
              <a:solidFill>
                <a:schemeClr val="bg2">
                  <a:lumMod val="75000"/>
                </a:schemeClr>
              </a:solidFill>
            </a:endParaRPr>
          </a:p>
          <a:p>
            <a:pPr marL="0" indent="0">
              <a:buNone/>
            </a:pPr>
            <a:endParaRPr lang="el-GR" sz="1800" dirty="0">
              <a:solidFill>
                <a:schemeClr val="bg2">
                  <a:lumMod val="75000"/>
                </a:schemeClr>
              </a:solidFill>
            </a:endParaRPr>
          </a:p>
        </p:txBody>
      </p:sp>
      <p:sp>
        <p:nvSpPr>
          <p:cNvPr id="5" name="Τίτλος 1"/>
          <p:cNvSpPr txBox="1">
            <a:spLocks/>
          </p:cNvSpPr>
          <p:nvPr/>
        </p:nvSpPr>
        <p:spPr>
          <a:xfrm>
            <a:off x="0" y="187074"/>
            <a:ext cx="2002055" cy="415119"/>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dirty="0" smtClean="0">
                <a:solidFill>
                  <a:srgbClr val="FFFF00"/>
                </a:solidFill>
              </a:rPr>
              <a:t>ΔΑΡΒΙΝΙΚΗ ΘΕΩΡΙΑ</a:t>
            </a:r>
            <a:endParaRPr lang="el-GR" sz="2400" dirty="0">
              <a:solidFill>
                <a:srgbClr val="FFFF00"/>
              </a:solidFill>
            </a:endParaRPr>
          </a:p>
        </p:txBody>
      </p:sp>
    </p:spTree>
    <p:extLst>
      <p:ext uri="{BB962C8B-B14F-4D97-AF65-F5344CB8AC3E}">
        <p14:creationId xmlns:p14="http://schemas.microsoft.com/office/powerpoint/2010/main" val="4035921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Ορθογώνιο 15"/>
          <p:cNvSpPr/>
          <p:nvPr/>
        </p:nvSpPr>
        <p:spPr>
          <a:xfrm>
            <a:off x="1651817" y="694078"/>
            <a:ext cx="2723537" cy="923330"/>
          </a:xfrm>
          <a:prstGeom prst="rect">
            <a:avLst/>
          </a:prstGeom>
        </p:spPr>
        <p:txBody>
          <a:bodyPr wrap="square">
            <a:spAutoFit/>
          </a:bodyPr>
          <a:lstStyle/>
          <a:p>
            <a:r>
              <a:rPr lang="el-GR" sz="5400" dirty="0" smtClean="0">
                <a:solidFill>
                  <a:srgbClr val="C00000"/>
                </a:solidFill>
              </a:rPr>
              <a:t>  ΦΥΣΙΚΗ</a:t>
            </a:r>
            <a:endParaRPr lang="el-GR" sz="5400" dirty="0"/>
          </a:p>
        </p:txBody>
      </p:sp>
      <p:sp>
        <p:nvSpPr>
          <p:cNvPr id="17" name="Ορθογώνιο 16"/>
          <p:cNvSpPr/>
          <p:nvPr/>
        </p:nvSpPr>
        <p:spPr>
          <a:xfrm>
            <a:off x="4090220" y="694078"/>
            <a:ext cx="3156156" cy="1600438"/>
          </a:xfrm>
          <a:prstGeom prst="rect">
            <a:avLst/>
          </a:prstGeom>
        </p:spPr>
        <p:txBody>
          <a:bodyPr wrap="square">
            <a:spAutoFit/>
          </a:bodyPr>
          <a:lstStyle/>
          <a:p>
            <a:pPr lvl="0"/>
            <a:r>
              <a:rPr lang="el-GR" sz="4400" dirty="0" smtClean="0">
                <a:solidFill>
                  <a:srgbClr val="C00000"/>
                </a:solidFill>
              </a:rPr>
              <a:t> </a:t>
            </a:r>
          </a:p>
          <a:p>
            <a:pPr lvl="0"/>
            <a:r>
              <a:rPr lang="el-GR" sz="5400" dirty="0" smtClean="0">
                <a:solidFill>
                  <a:srgbClr val="C00000"/>
                </a:solidFill>
              </a:rPr>
              <a:t>ΕΠΙΛΟΓΗ</a:t>
            </a:r>
            <a:endParaRPr lang="en-US" sz="5400" dirty="0">
              <a:solidFill>
                <a:prstClr val="black"/>
              </a:solidFill>
            </a:endParaRPr>
          </a:p>
        </p:txBody>
      </p:sp>
      <p:sp>
        <p:nvSpPr>
          <p:cNvPr id="8" name="Τίτλος 1"/>
          <p:cNvSpPr txBox="1">
            <a:spLocks/>
          </p:cNvSpPr>
          <p:nvPr/>
        </p:nvSpPr>
        <p:spPr>
          <a:xfrm>
            <a:off x="0" y="187074"/>
            <a:ext cx="2002055" cy="415119"/>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dirty="0" smtClean="0">
                <a:solidFill>
                  <a:srgbClr val="FFFF00"/>
                </a:solidFill>
              </a:rPr>
              <a:t>ΔΑΡΒΙΝΙΚΗ ΘΕΩΡΙΑ</a:t>
            </a:r>
            <a:endParaRPr lang="el-GR" sz="2400" dirty="0">
              <a:solidFill>
                <a:srgbClr val="FFFF00"/>
              </a:solidFill>
            </a:endParaRPr>
          </a:p>
        </p:txBody>
      </p:sp>
      <p:sp>
        <p:nvSpPr>
          <p:cNvPr id="7" name="6 - Ορθογώνιο"/>
          <p:cNvSpPr/>
          <p:nvPr/>
        </p:nvSpPr>
        <p:spPr>
          <a:xfrm>
            <a:off x="0" y="2495229"/>
            <a:ext cx="9144000" cy="39985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dirty="0" smtClean="0"/>
              <a:t>				</a:t>
            </a:r>
          </a:p>
          <a:p>
            <a:endParaRPr lang="el-GR" dirty="0" smtClean="0"/>
          </a:p>
          <a:p>
            <a:r>
              <a:rPr lang="el-GR" dirty="0" smtClean="0"/>
              <a:t>			   </a:t>
            </a:r>
            <a:r>
              <a:rPr lang="el-GR" dirty="0" smtClean="0">
                <a:solidFill>
                  <a:schemeClr val="bg2">
                    <a:lumMod val="50000"/>
                  </a:schemeClr>
                </a:solidFill>
              </a:rPr>
              <a:t>		</a:t>
            </a:r>
          </a:p>
          <a:p>
            <a:endParaRPr lang="el-GR" dirty="0" smtClean="0">
              <a:solidFill>
                <a:schemeClr val="bg2">
                  <a:lumMod val="50000"/>
                </a:schemeClr>
              </a:solidFill>
            </a:endParaRPr>
          </a:p>
          <a:p>
            <a:r>
              <a:rPr lang="el-GR" dirty="0" smtClean="0">
                <a:solidFill>
                  <a:schemeClr val="bg2">
                    <a:lumMod val="50000"/>
                  </a:schemeClr>
                </a:solidFill>
              </a:rPr>
              <a:t>	  </a:t>
            </a:r>
            <a:r>
              <a:rPr lang="el-GR" sz="2000" dirty="0" smtClean="0">
                <a:solidFill>
                  <a:schemeClr val="bg2">
                    <a:lumMod val="50000"/>
                  </a:schemeClr>
                </a:solidFill>
              </a:rPr>
              <a:t>διαφοροποιημένη </a:t>
            </a:r>
            <a:r>
              <a:rPr lang="el-GR" sz="2000" dirty="0">
                <a:solidFill>
                  <a:schemeClr val="bg2">
                    <a:lumMod val="50000"/>
                  </a:schemeClr>
                </a:solidFill>
              </a:rPr>
              <a:t>αναπαραγωγικότητα /θνητότητα</a:t>
            </a:r>
          </a:p>
          <a:p>
            <a:r>
              <a:rPr lang="el-GR" dirty="0" smtClean="0">
                <a:solidFill>
                  <a:schemeClr val="bg2">
                    <a:lumMod val="50000"/>
                  </a:schemeClr>
                </a:solidFill>
              </a:rPr>
              <a:t>	</a:t>
            </a:r>
          </a:p>
          <a:p>
            <a:r>
              <a:rPr lang="el-GR" dirty="0" smtClean="0">
                <a:solidFill>
                  <a:schemeClr val="bg2">
                    <a:lumMod val="50000"/>
                  </a:schemeClr>
                </a:solidFill>
              </a:rPr>
              <a:t>			   </a:t>
            </a:r>
          </a:p>
          <a:p>
            <a:r>
              <a:rPr lang="el-GR" dirty="0" smtClean="0">
                <a:solidFill>
                  <a:schemeClr val="bg2">
                    <a:lumMod val="50000"/>
                  </a:schemeClr>
                </a:solidFill>
              </a:rPr>
              <a:t>		           </a:t>
            </a:r>
          </a:p>
          <a:p>
            <a:r>
              <a:rPr lang="el-GR" dirty="0">
                <a:solidFill>
                  <a:schemeClr val="bg2">
                    <a:lumMod val="50000"/>
                  </a:schemeClr>
                </a:solidFill>
              </a:rPr>
              <a:t>	</a:t>
            </a:r>
            <a:r>
              <a:rPr lang="el-GR" dirty="0" smtClean="0">
                <a:solidFill>
                  <a:schemeClr val="bg2">
                    <a:lumMod val="50000"/>
                  </a:schemeClr>
                </a:solidFill>
              </a:rPr>
              <a:t>   </a:t>
            </a:r>
            <a:r>
              <a:rPr lang="el-GR" sz="2000" dirty="0">
                <a:solidFill>
                  <a:schemeClr val="bg2">
                    <a:lumMod val="50000"/>
                  </a:schemeClr>
                </a:solidFill>
              </a:rPr>
              <a:t>ανάμεσα στα μέλη ενός πληθυσμού</a:t>
            </a:r>
          </a:p>
          <a:p>
            <a:endParaRPr lang="el-GR" dirty="0" smtClean="0"/>
          </a:p>
          <a:p>
            <a:endParaRPr lang="el-GR" dirty="0" smtClean="0"/>
          </a:p>
          <a:p>
            <a:endParaRPr lang="el-GR" dirty="0" smtClean="0"/>
          </a:p>
          <a:p>
            <a:pPr algn="just"/>
            <a:r>
              <a:rPr lang="el-GR" dirty="0" smtClean="0">
                <a:solidFill>
                  <a:schemeClr val="bg2">
                    <a:lumMod val="75000"/>
                  </a:schemeClr>
                </a:solidFill>
              </a:rPr>
              <a:t>-</a:t>
            </a:r>
            <a:r>
              <a:rPr lang="el-GR" sz="1600" dirty="0" smtClean="0">
                <a:solidFill>
                  <a:schemeClr val="bg2">
                    <a:lumMod val="75000"/>
                  </a:schemeClr>
                </a:solidFill>
                <a:latin typeface="Arial Narrow" panose="020B0606020202030204" pitchFamily="34" charset="0"/>
              </a:rPr>
              <a:t>με τον όρο διαφοροποιημένη αναπαραγωγικότητα</a:t>
            </a:r>
          </a:p>
          <a:p>
            <a:pPr algn="just"/>
            <a:r>
              <a:rPr lang="el-GR" sz="1600" dirty="0" smtClean="0">
                <a:solidFill>
                  <a:schemeClr val="bg2">
                    <a:lumMod val="75000"/>
                  </a:schemeClr>
                </a:solidFill>
                <a:latin typeface="Arial Narrow" panose="020B0606020202030204" pitchFamily="34" charset="0"/>
              </a:rPr>
              <a:t> υποσημαίνεται υψηλότερος ρυθμός «αναπαραγωγής» </a:t>
            </a:r>
          </a:p>
          <a:p>
            <a:pPr algn="just"/>
            <a:r>
              <a:rPr lang="el-GR" sz="1600" dirty="0" smtClean="0">
                <a:solidFill>
                  <a:schemeClr val="bg2">
                    <a:lumMod val="75000"/>
                  </a:schemeClr>
                </a:solidFill>
                <a:latin typeface="Arial Narrow" panose="020B0606020202030204" pitchFamily="34" charset="0"/>
              </a:rPr>
              <a:t> ενός  φαινοτύπου έναντι  ορισμένων άλλων μέσα σε </a:t>
            </a:r>
          </a:p>
          <a:p>
            <a:pPr algn="just"/>
            <a:r>
              <a:rPr lang="el-GR" sz="1600" dirty="0">
                <a:solidFill>
                  <a:schemeClr val="bg2">
                    <a:lumMod val="75000"/>
                  </a:schemeClr>
                </a:solidFill>
                <a:latin typeface="Arial Narrow" panose="020B0606020202030204" pitchFamily="34" charset="0"/>
              </a:rPr>
              <a:t> </a:t>
            </a:r>
            <a:r>
              <a:rPr lang="el-GR" sz="1600" dirty="0" smtClean="0">
                <a:solidFill>
                  <a:schemeClr val="bg2">
                    <a:lumMod val="75000"/>
                  </a:schemeClr>
                </a:solidFill>
                <a:latin typeface="Arial Narrow" panose="020B0606020202030204" pitchFamily="34" charset="0"/>
              </a:rPr>
              <a:t>έναν πληθυσμό πολλών γενεών</a:t>
            </a:r>
            <a:endParaRPr lang="el-GR" sz="1600" dirty="0">
              <a:solidFill>
                <a:schemeClr val="bg2">
                  <a:lumMod val="75000"/>
                </a:schemeClr>
              </a:solidFill>
              <a:latin typeface="Arial Narrow" panose="020B0606020202030204" pitchFamily="34" charset="0"/>
            </a:endParaRPr>
          </a:p>
          <a:p>
            <a:pPr algn="just"/>
            <a:r>
              <a:rPr lang="el-GR" sz="1600" dirty="0" smtClean="0">
                <a:solidFill>
                  <a:schemeClr val="bg2">
                    <a:lumMod val="75000"/>
                  </a:schemeClr>
                </a:solidFill>
                <a:latin typeface="Arial Narrow" panose="020B0606020202030204" pitchFamily="34" charset="0"/>
              </a:rPr>
              <a:t> (αναπαραγωγική επιτυχία</a:t>
            </a:r>
            <a:r>
              <a:rPr lang="en-US" sz="1600" dirty="0" smtClean="0">
                <a:solidFill>
                  <a:schemeClr val="bg2">
                    <a:lumMod val="75000"/>
                  </a:schemeClr>
                </a:solidFill>
                <a:latin typeface="Arial Narrow" panose="020B0606020202030204" pitchFamily="34" charset="0"/>
              </a:rPr>
              <a:t>:</a:t>
            </a:r>
            <a:r>
              <a:rPr lang="el-GR" sz="1600" dirty="0" smtClean="0">
                <a:solidFill>
                  <a:schemeClr val="bg2">
                    <a:lumMod val="75000"/>
                  </a:schemeClr>
                </a:solidFill>
                <a:latin typeface="Arial Narrow" panose="020B0606020202030204" pitchFamily="34" charset="0"/>
              </a:rPr>
              <a:t> αρμοστικότητα -</a:t>
            </a:r>
            <a:r>
              <a:rPr lang="en-US" sz="1600" dirty="0" smtClean="0">
                <a:solidFill>
                  <a:schemeClr val="bg2">
                    <a:lumMod val="75000"/>
                  </a:schemeClr>
                </a:solidFill>
                <a:latin typeface="Arial Narrow" panose="020B0606020202030204" pitchFamily="34" charset="0"/>
              </a:rPr>
              <a:t>fitness)</a:t>
            </a:r>
            <a:r>
              <a:rPr lang="el-GR" sz="1600" dirty="0" smtClean="0">
                <a:solidFill>
                  <a:schemeClr val="bg2">
                    <a:lumMod val="75000"/>
                  </a:schemeClr>
                </a:solidFill>
                <a:latin typeface="Arial Narrow" panose="020B0606020202030204" pitchFamily="34" charset="0"/>
              </a:rPr>
              <a:t>. </a:t>
            </a:r>
          </a:p>
          <a:p>
            <a:endParaRPr lang="el-GR" dirty="0" smtClean="0"/>
          </a:p>
          <a:p>
            <a:endParaRPr lang="el-GR" dirty="0" smtClean="0"/>
          </a:p>
        </p:txBody>
      </p:sp>
    </p:spTree>
    <p:extLst>
      <p:ext uri="{BB962C8B-B14F-4D97-AF65-F5344CB8AC3E}">
        <p14:creationId xmlns:p14="http://schemas.microsoft.com/office/powerpoint/2010/main" val="11887873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520064" y="5288501"/>
            <a:ext cx="8132445" cy="1238250"/>
          </a:xfrm>
        </p:spPr>
        <p:txBody>
          <a:bodyPr>
            <a:noAutofit/>
          </a:bodyPr>
          <a:lstStyle/>
          <a:p>
            <a:pPr marL="0" indent="0">
              <a:buNone/>
            </a:pPr>
            <a:endParaRPr lang="el-GR" sz="2000" dirty="0" smtClean="0">
              <a:solidFill>
                <a:schemeClr val="bg2">
                  <a:lumMod val="75000"/>
                </a:schemeClr>
              </a:solidFill>
            </a:endParaRPr>
          </a:p>
          <a:p>
            <a:pPr marL="0" indent="0">
              <a:buNone/>
            </a:pPr>
            <a:r>
              <a:rPr lang="el-GR" sz="1200" dirty="0" smtClean="0">
                <a:solidFill>
                  <a:schemeClr val="bg2">
                    <a:lumMod val="75000"/>
                  </a:schemeClr>
                </a:solidFill>
              </a:rPr>
              <a:t>Ο </a:t>
            </a:r>
            <a:r>
              <a:rPr lang="el-GR" sz="1200" dirty="0">
                <a:solidFill>
                  <a:schemeClr val="bg2">
                    <a:lumMod val="75000"/>
                  </a:schemeClr>
                </a:solidFill>
              </a:rPr>
              <a:t>Κάρολος Δαρβίνος διατυπώνει με σαφήνεια και </a:t>
            </a:r>
            <a:r>
              <a:rPr lang="el-GR" sz="1200" dirty="0" smtClean="0">
                <a:solidFill>
                  <a:schemeClr val="bg2">
                    <a:lumMod val="75000"/>
                  </a:schemeClr>
                </a:solidFill>
              </a:rPr>
              <a:t>τόλμη</a:t>
            </a:r>
            <a:r>
              <a:rPr lang="en-US" sz="1200" dirty="0">
                <a:solidFill>
                  <a:schemeClr val="bg2">
                    <a:lumMod val="75000"/>
                  </a:schemeClr>
                </a:solidFill>
                <a:latin typeface="Bodoni MT" pitchFamily="18" charset="0"/>
              </a:rPr>
              <a:t>:</a:t>
            </a:r>
            <a:r>
              <a:rPr lang="el-GR" sz="1200" dirty="0">
                <a:solidFill>
                  <a:schemeClr val="bg2">
                    <a:lumMod val="75000"/>
                  </a:schemeClr>
                </a:solidFill>
              </a:rPr>
              <a:t> «οι ατομικοί χαρακτήρες ποικίλλουν ως αποτέλεσμα τυχαίων </a:t>
            </a:r>
            <a:endParaRPr lang="el-GR" sz="1200" dirty="0" smtClean="0">
              <a:solidFill>
                <a:schemeClr val="bg2">
                  <a:lumMod val="75000"/>
                </a:schemeClr>
              </a:solidFill>
            </a:endParaRPr>
          </a:p>
          <a:p>
            <a:pPr marL="0" indent="0">
              <a:buNone/>
            </a:pPr>
            <a:r>
              <a:rPr lang="el-GR" sz="1200" dirty="0" smtClean="0">
                <a:solidFill>
                  <a:schemeClr val="bg2">
                    <a:lumMod val="75000"/>
                  </a:schemeClr>
                </a:solidFill>
              </a:rPr>
              <a:t>μεταβολών </a:t>
            </a:r>
            <a:r>
              <a:rPr lang="el-GR" sz="1200" dirty="0">
                <a:solidFill>
                  <a:schemeClr val="bg2">
                    <a:lumMod val="75000"/>
                  </a:schemeClr>
                </a:solidFill>
              </a:rPr>
              <a:t>που έχουν λάβει χώρα στις  στοιχειώδεις αναπαραγωγικές μονάδες του αρσενικού και του θηλυκού </a:t>
            </a:r>
            <a:r>
              <a:rPr lang="el-GR" sz="1200" dirty="0" smtClean="0">
                <a:solidFill>
                  <a:schemeClr val="bg2">
                    <a:lumMod val="75000"/>
                  </a:schemeClr>
                </a:solidFill>
              </a:rPr>
              <a:t>ατόμου πριν </a:t>
            </a:r>
          </a:p>
          <a:p>
            <a:pPr marL="0" indent="0">
              <a:buNone/>
            </a:pPr>
            <a:r>
              <a:rPr lang="el-GR" sz="1200" dirty="0" smtClean="0">
                <a:solidFill>
                  <a:schemeClr val="bg2">
                    <a:lumMod val="75000"/>
                  </a:schemeClr>
                </a:solidFill>
              </a:rPr>
              <a:t>την </a:t>
            </a:r>
            <a:r>
              <a:rPr lang="el-GR" sz="1200" dirty="0">
                <a:solidFill>
                  <a:schemeClr val="bg2">
                    <a:lumMod val="75000"/>
                  </a:schemeClr>
                </a:solidFill>
              </a:rPr>
              <a:t>σύζευξή τους».</a:t>
            </a:r>
          </a:p>
        </p:txBody>
      </p:sp>
      <p:sp>
        <p:nvSpPr>
          <p:cNvPr id="4" name="Θέση περιεχομένου 2"/>
          <p:cNvSpPr txBox="1">
            <a:spLocks/>
          </p:cNvSpPr>
          <p:nvPr/>
        </p:nvSpPr>
        <p:spPr>
          <a:xfrm>
            <a:off x="589358" y="3043825"/>
            <a:ext cx="8229600" cy="54407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l-GR" sz="2000" dirty="0" smtClean="0">
              <a:solidFill>
                <a:schemeClr val="bg2">
                  <a:lumMod val="75000"/>
                </a:schemeClr>
              </a:solidFill>
            </a:endParaRPr>
          </a:p>
          <a:p>
            <a:pPr marL="0" indent="0">
              <a:buNone/>
            </a:pPr>
            <a:endParaRPr lang="el-GR" sz="1800" dirty="0" smtClean="0">
              <a:solidFill>
                <a:schemeClr val="bg2">
                  <a:lumMod val="75000"/>
                </a:schemeClr>
              </a:solidFill>
            </a:endParaRPr>
          </a:p>
          <a:p>
            <a:pPr>
              <a:buNone/>
            </a:pPr>
            <a:r>
              <a:rPr lang="el-GR" sz="1800" dirty="0" smtClean="0">
                <a:solidFill>
                  <a:schemeClr val="bg2">
                    <a:lumMod val="75000"/>
                  </a:schemeClr>
                </a:solidFill>
              </a:rPr>
              <a:t>	</a:t>
            </a:r>
            <a:r>
              <a:rPr lang="el-GR" sz="1800" dirty="0" smtClean="0">
                <a:solidFill>
                  <a:schemeClr val="bg1">
                    <a:lumMod val="85000"/>
                  </a:schemeClr>
                </a:solidFill>
              </a:rPr>
              <a:t>.</a:t>
            </a:r>
          </a:p>
          <a:p>
            <a:pPr>
              <a:buNone/>
            </a:pPr>
            <a:endParaRPr lang="el-GR" sz="1800" dirty="0" smtClean="0"/>
          </a:p>
          <a:p>
            <a:pPr>
              <a:buNone/>
            </a:pPr>
            <a:endParaRPr lang="el-GR" sz="1800" dirty="0">
              <a:solidFill>
                <a:schemeClr val="bg1">
                  <a:lumMod val="85000"/>
                </a:schemeClr>
              </a:solidFill>
            </a:endParaRPr>
          </a:p>
          <a:p>
            <a:pPr>
              <a:buNone/>
            </a:pPr>
            <a:endParaRPr lang="el-GR" sz="1800" dirty="0">
              <a:solidFill>
                <a:schemeClr val="bg1">
                  <a:lumMod val="85000"/>
                </a:schemeClr>
              </a:solidFill>
            </a:endParaRPr>
          </a:p>
          <a:p>
            <a:pPr marL="0" indent="0">
              <a:buNone/>
            </a:pPr>
            <a:endParaRPr lang="el-GR" sz="1800" dirty="0">
              <a:solidFill>
                <a:srgbClr val="FFFF00"/>
              </a:solidFill>
            </a:endParaRPr>
          </a:p>
          <a:p>
            <a:pPr marL="0" indent="0">
              <a:buNone/>
            </a:pPr>
            <a:endParaRPr lang="el-GR" sz="1800" dirty="0">
              <a:solidFill>
                <a:schemeClr val="bg2">
                  <a:lumMod val="75000"/>
                </a:schemeClr>
              </a:solidFill>
            </a:endParaRPr>
          </a:p>
        </p:txBody>
      </p:sp>
      <p:pic>
        <p:nvPicPr>
          <p:cNvPr id="7" name="Εικόνα 6" descr="Σχετική εικόνα"/>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48275" y="188097"/>
            <a:ext cx="3683435" cy="1964553"/>
          </a:xfrm>
          <a:prstGeom prst="rect">
            <a:avLst/>
          </a:prstGeom>
          <a:noFill/>
          <a:ln>
            <a:noFill/>
          </a:ln>
        </p:spPr>
      </p:pic>
      <p:sp>
        <p:nvSpPr>
          <p:cNvPr id="6" name="Τίτλος 1"/>
          <p:cNvSpPr txBox="1">
            <a:spLocks/>
          </p:cNvSpPr>
          <p:nvPr/>
        </p:nvSpPr>
        <p:spPr>
          <a:xfrm>
            <a:off x="0" y="187074"/>
            <a:ext cx="2002055" cy="415119"/>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dirty="0" smtClean="0">
                <a:solidFill>
                  <a:srgbClr val="FFFF00"/>
                </a:solidFill>
              </a:rPr>
              <a:t>ΔΑΡΒΙΝΙΚΗ ΘΕΩΡΙΑ</a:t>
            </a:r>
            <a:endParaRPr lang="el-GR" sz="2400" dirty="0">
              <a:solidFill>
                <a:srgbClr val="FFFF00"/>
              </a:solidFill>
            </a:endParaRPr>
          </a:p>
        </p:txBody>
      </p:sp>
      <p:sp>
        <p:nvSpPr>
          <p:cNvPr id="8" name="7 - Ορθογώνιο"/>
          <p:cNvSpPr/>
          <p:nvPr/>
        </p:nvSpPr>
        <p:spPr>
          <a:xfrm>
            <a:off x="427328" y="2152650"/>
            <a:ext cx="8317918" cy="3139321"/>
          </a:xfrm>
          <a:prstGeom prst="rect">
            <a:avLst/>
          </a:prstGeom>
        </p:spPr>
        <p:txBody>
          <a:bodyPr wrap="square">
            <a:spAutoFit/>
          </a:bodyPr>
          <a:lstStyle/>
          <a:p>
            <a:r>
              <a:rPr lang="el-GR" dirty="0" smtClean="0">
                <a:solidFill>
                  <a:schemeClr val="bg2">
                    <a:lumMod val="75000"/>
                  </a:schemeClr>
                </a:solidFill>
              </a:rPr>
              <a:t>  </a:t>
            </a:r>
            <a:r>
              <a:rPr lang="en-US" dirty="0" smtClean="0">
                <a:solidFill>
                  <a:schemeClr val="bg2">
                    <a:lumMod val="75000"/>
                  </a:schemeClr>
                </a:solidFill>
              </a:rPr>
              <a:t>             </a:t>
            </a:r>
            <a:endParaRPr lang="el-GR" dirty="0" smtClean="0">
              <a:solidFill>
                <a:schemeClr val="bg2">
                  <a:lumMod val="75000"/>
                </a:schemeClr>
              </a:solidFill>
            </a:endParaRPr>
          </a:p>
          <a:p>
            <a:r>
              <a:rPr lang="el-GR" dirty="0" smtClean="0">
                <a:solidFill>
                  <a:schemeClr val="bg2">
                    <a:lumMod val="75000"/>
                  </a:schemeClr>
                </a:solidFill>
                <a:latin typeface="Arial Narrow" panose="020B0606020202030204" pitchFamily="34" charset="0"/>
              </a:rPr>
              <a:t>Η  Δαρβινική θεωρία  δεν εισάγει απλά μια διαδικασία </a:t>
            </a:r>
            <a:r>
              <a:rPr lang="el-GR" b="1" i="1" dirty="0" smtClean="0">
                <a:solidFill>
                  <a:srgbClr val="92D050"/>
                </a:solidFill>
                <a:latin typeface="Arial Narrow" panose="020B0606020202030204" pitchFamily="34" charset="0"/>
              </a:rPr>
              <a:t>βιολογικής διαλογής.</a:t>
            </a:r>
            <a:endParaRPr lang="en-US" sz="2000" dirty="0" smtClean="0">
              <a:solidFill>
                <a:schemeClr val="bg2">
                  <a:lumMod val="75000"/>
                </a:schemeClr>
              </a:solidFill>
              <a:latin typeface="Arial Narrow" panose="020B0606020202030204" pitchFamily="34" charset="0"/>
            </a:endParaRPr>
          </a:p>
          <a:p>
            <a:r>
              <a:rPr lang="el-GR" dirty="0" smtClean="0">
                <a:solidFill>
                  <a:schemeClr val="bg2">
                    <a:lumMod val="75000"/>
                  </a:schemeClr>
                </a:solidFill>
                <a:latin typeface="Arial Narrow" panose="020B0606020202030204" pitchFamily="34" charset="0"/>
              </a:rPr>
              <a:t>Η  </a:t>
            </a:r>
            <a:r>
              <a:rPr lang="el-GR" dirty="0">
                <a:solidFill>
                  <a:schemeClr val="bg2">
                    <a:lumMod val="75000"/>
                  </a:schemeClr>
                </a:solidFill>
                <a:latin typeface="Arial Narrow" panose="020B0606020202030204" pitchFamily="34" charset="0"/>
              </a:rPr>
              <a:t>θεμελιώδης και καινοτόμος παράμετρος στην Δαρβινική θεωρία αφορά στην έννοια των </a:t>
            </a:r>
            <a:r>
              <a:rPr lang="el-GR" i="1" dirty="0">
                <a:solidFill>
                  <a:srgbClr val="FFFF00"/>
                </a:solidFill>
                <a:latin typeface="Arial Narrow" panose="020B0606020202030204" pitchFamily="34" charset="0"/>
              </a:rPr>
              <a:t>διακριτών</a:t>
            </a:r>
            <a:r>
              <a:rPr lang="el-GR" dirty="0">
                <a:solidFill>
                  <a:schemeClr val="bg2">
                    <a:lumMod val="75000"/>
                  </a:schemeClr>
                </a:solidFill>
                <a:latin typeface="Arial Narrow" panose="020B0606020202030204" pitchFamily="34" charset="0"/>
              </a:rPr>
              <a:t>  βιολογικών  χαρακτήρων που φέρουν τα άτομα -και που </a:t>
            </a:r>
            <a:r>
              <a:rPr lang="el-GR" dirty="0">
                <a:solidFill>
                  <a:srgbClr val="FFFF00"/>
                </a:solidFill>
                <a:latin typeface="Arial Narrow" panose="020B0606020202030204" pitchFamily="34" charset="0"/>
              </a:rPr>
              <a:t>κληρονομούνται</a:t>
            </a:r>
            <a:r>
              <a:rPr lang="el-GR" dirty="0">
                <a:solidFill>
                  <a:schemeClr val="bg2">
                    <a:lumMod val="75000"/>
                  </a:schemeClr>
                </a:solidFill>
                <a:latin typeface="Arial Narrow" panose="020B0606020202030204" pitchFamily="34" charset="0"/>
              </a:rPr>
              <a:t>- καθώς και στην </a:t>
            </a:r>
            <a:r>
              <a:rPr lang="el-GR" i="1" u="sng" dirty="0">
                <a:solidFill>
                  <a:schemeClr val="accent6"/>
                </a:solidFill>
                <a:latin typeface="Arial Narrow" panose="020B0606020202030204" pitchFamily="34" charset="0"/>
              </a:rPr>
              <a:t>εγγενή ποικιλομορφία </a:t>
            </a:r>
            <a:r>
              <a:rPr lang="el-GR" i="1" u="sng" dirty="0" smtClean="0">
                <a:solidFill>
                  <a:schemeClr val="accent6"/>
                </a:solidFill>
                <a:latin typeface="Arial Narrow" panose="020B0606020202030204" pitchFamily="34" charset="0"/>
              </a:rPr>
              <a:t> </a:t>
            </a:r>
            <a:r>
              <a:rPr lang="el-GR" dirty="0" smtClean="0">
                <a:solidFill>
                  <a:schemeClr val="accent6"/>
                </a:solidFill>
                <a:latin typeface="Arial Narrow" panose="020B0606020202030204" pitchFamily="34" charset="0"/>
              </a:rPr>
              <a:t>των </a:t>
            </a:r>
            <a:r>
              <a:rPr lang="el-GR" dirty="0">
                <a:solidFill>
                  <a:schemeClr val="accent6"/>
                </a:solidFill>
                <a:latin typeface="Arial Narrow" panose="020B0606020202030204" pitchFamily="34" charset="0"/>
              </a:rPr>
              <a:t>πληθυσμών ως προς τους χαρακτήρες αυτούς</a:t>
            </a:r>
            <a:r>
              <a:rPr lang="el-GR" dirty="0">
                <a:solidFill>
                  <a:schemeClr val="bg2">
                    <a:lumMod val="75000"/>
                  </a:schemeClr>
                </a:solidFill>
                <a:latin typeface="Arial Narrow" panose="020B0606020202030204" pitchFamily="34" charset="0"/>
              </a:rPr>
              <a:t>.</a:t>
            </a:r>
            <a:r>
              <a:rPr lang="el-GR" dirty="0">
                <a:solidFill>
                  <a:srgbClr val="FFFF00"/>
                </a:solidFill>
                <a:latin typeface="Arial Narrow" panose="020B0606020202030204" pitchFamily="34" charset="0"/>
              </a:rPr>
              <a:t> </a:t>
            </a:r>
            <a:endParaRPr lang="en-US" dirty="0" smtClean="0">
              <a:solidFill>
                <a:srgbClr val="FFFF00"/>
              </a:solidFill>
              <a:latin typeface="Arial Narrow" panose="020B0606020202030204" pitchFamily="34" charset="0"/>
            </a:endParaRPr>
          </a:p>
          <a:p>
            <a:endParaRPr lang="el-GR" dirty="0" smtClean="0">
              <a:solidFill>
                <a:schemeClr val="bg2">
                  <a:lumMod val="75000"/>
                </a:schemeClr>
              </a:solidFill>
              <a:latin typeface="Arial Narrow" panose="020B0606020202030204" pitchFamily="34" charset="0"/>
            </a:endParaRPr>
          </a:p>
          <a:p>
            <a:r>
              <a:rPr lang="el-GR" dirty="0" smtClean="0">
                <a:solidFill>
                  <a:schemeClr val="bg2">
                    <a:lumMod val="75000"/>
                  </a:schemeClr>
                </a:solidFill>
                <a:latin typeface="Arial Narrow" panose="020B0606020202030204" pitchFamily="34" charset="0"/>
              </a:rPr>
              <a:t>Αυτή η καινοτόμος σύλληψη αποτέλεσε το  πρώτο βήμα προς την διατύπωση της Δαρβινικής θεωρίας. </a:t>
            </a:r>
          </a:p>
          <a:p>
            <a:endParaRPr lang="el-GR" dirty="0" smtClean="0">
              <a:solidFill>
                <a:schemeClr val="bg2">
                  <a:lumMod val="75000"/>
                </a:schemeClr>
              </a:solidFill>
              <a:latin typeface="Arial Narrow" panose="020B0606020202030204" pitchFamily="34" charset="0"/>
            </a:endParaRPr>
          </a:p>
          <a:p>
            <a:r>
              <a:rPr lang="el-GR" dirty="0" smtClean="0">
                <a:solidFill>
                  <a:schemeClr val="bg2">
                    <a:lumMod val="75000"/>
                  </a:schemeClr>
                </a:solidFill>
                <a:latin typeface="Arial Narrow" panose="020B0606020202030204" pitchFamily="34" charset="0"/>
              </a:rPr>
              <a:t>Οι συστηματικές παρατηρήσεις και η διεισδυτική  διάνοια του Δαρβίνου του επέτρεψαν να «διαβλέψει» την λειτουργία  των μεταλλάξεων</a:t>
            </a:r>
            <a:r>
              <a:rPr lang="en-US" sz="1600" dirty="0" smtClean="0">
                <a:solidFill>
                  <a:schemeClr val="bg2">
                    <a:lumMod val="75000"/>
                  </a:schemeClr>
                </a:solidFill>
                <a:latin typeface="Arial Narrow" panose="020B0606020202030204" pitchFamily="34" charset="0"/>
              </a:rPr>
              <a:t>.</a:t>
            </a:r>
            <a:endParaRPr lang="el-GR" sz="1600" dirty="0">
              <a:solidFill>
                <a:schemeClr val="bg2">
                  <a:lumMod val="75000"/>
                </a:schemeClr>
              </a:solidFill>
              <a:latin typeface="Arial Narrow" panose="020B0606020202030204" pitchFamily="34" charset="0"/>
            </a:endParaRPr>
          </a:p>
        </p:txBody>
      </p:sp>
      <p:sp>
        <p:nvSpPr>
          <p:cNvPr id="9" name="8 - Ορθογώνιο"/>
          <p:cNvSpPr/>
          <p:nvPr/>
        </p:nvSpPr>
        <p:spPr>
          <a:xfrm>
            <a:off x="219075" y="5505450"/>
            <a:ext cx="8734425" cy="981075"/>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2912352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0" y="371960"/>
            <a:ext cx="9144000" cy="1405288"/>
          </a:xfrm>
        </p:spPr>
        <p:txBody>
          <a:bodyPr>
            <a:normAutofit fontScale="90000"/>
          </a:bodyPr>
          <a:lstStyle/>
          <a:p>
            <a:pPr algn="l"/>
            <a:r>
              <a:rPr lang="el-GR" sz="1800" dirty="0" smtClean="0">
                <a:solidFill>
                  <a:schemeClr val="bg1">
                    <a:lumMod val="85000"/>
                  </a:schemeClr>
                </a:solidFill>
              </a:rPr>
              <a:t>  </a:t>
            </a:r>
            <a:r>
              <a:rPr lang="el-GR" sz="1800" dirty="0" smtClean="0">
                <a:solidFill>
                  <a:schemeClr val="bg2">
                    <a:lumMod val="75000"/>
                  </a:schemeClr>
                </a:solidFill>
                <a:latin typeface="Arial Narrow" panose="020B0606020202030204" pitchFamily="34" charset="0"/>
              </a:rPr>
              <a:t>Κάθε </a:t>
            </a:r>
            <a:r>
              <a:rPr lang="el-GR" sz="1800" dirty="0">
                <a:solidFill>
                  <a:schemeClr val="bg2">
                    <a:lumMod val="75000"/>
                  </a:schemeClr>
                </a:solidFill>
                <a:latin typeface="Arial Narrow" panose="020B0606020202030204" pitchFamily="34" charset="0"/>
              </a:rPr>
              <a:t>πληθυσμός διαθέτει την εγγενή ικανότητα λογαριθμικής ανάπτυξης </a:t>
            </a:r>
            <a:r>
              <a:rPr lang="el-GR" sz="1800" dirty="0" smtClean="0">
                <a:solidFill>
                  <a:schemeClr val="bg2">
                    <a:lumMod val="75000"/>
                  </a:schemeClr>
                </a:solidFill>
                <a:latin typeface="Arial Narrow" panose="020B0606020202030204" pitchFamily="34" charset="0"/>
              </a:rPr>
              <a:t>που όμως δεν επιτυγχάνεται </a:t>
            </a:r>
            <a:br>
              <a:rPr lang="el-GR" sz="1800" dirty="0" smtClean="0">
                <a:solidFill>
                  <a:schemeClr val="bg2">
                    <a:lumMod val="75000"/>
                  </a:schemeClr>
                </a:solidFill>
                <a:latin typeface="Arial Narrow" panose="020B0606020202030204" pitchFamily="34" charset="0"/>
              </a:rPr>
            </a:br>
            <a:r>
              <a:rPr lang="en-US" sz="1800" dirty="0">
                <a:solidFill>
                  <a:schemeClr val="bg2">
                    <a:lumMod val="75000"/>
                  </a:schemeClr>
                </a:solidFill>
                <a:latin typeface="Arial Narrow" panose="020B0606020202030204" pitchFamily="34" charset="0"/>
              </a:rPr>
              <a:t/>
            </a:r>
            <a:br>
              <a:rPr lang="en-US" sz="1800" dirty="0">
                <a:solidFill>
                  <a:schemeClr val="bg2">
                    <a:lumMod val="75000"/>
                  </a:schemeClr>
                </a:solidFill>
                <a:latin typeface="Arial Narrow" panose="020B0606020202030204" pitchFamily="34" charset="0"/>
              </a:rPr>
            </a:br>
            <a:r>
              <a:rPr lang="en-US" sz="1800" dirty="0" smtClean="0">
                <a:solidFill>
                  <a:schemeClr val="bg2">
                    <a:lumMod val="75000"/>
                  </a:schemeClr>
                </a:solidFill>
                <a:latin typeface="Arial Narrow" panose="020B0606020202030204" pitchFamily="34" charset="0"/>
              </a:rPr>
              <a:t>  </a:t>
            </a:r>
            <a:r>
              <a:rPr lang="el-GR" sz="1800" dirty="0" smtClean="0">
                <a:solidFill>
                  <a:schemeClr val="bg2">
                    <a:lumMod val="75000"/>
                  </a:schemeClr>
                </a:solidFill>
                <a:latin typeface="Arial Narrow" panose="020B0606020202030204" pitchFamily="34" charset="0"/>
              </a:rPr>
              <a:t>καθώς περιοριστικοί παράγοντες του περιβάλλοντος δεν την επιτρέπουν. </a:t>
            </a:r>
            <a:br>
              <a:rPr lang="el-GR" sz="1800" dirty="0" smtClean="0">
                <a:solidFill>
                  <a:schemeClr val="bg2">
                    <a:lumMod val="75000"/>
                  </a:schemeClr>
                </a:solidFill>
                <a:latin typeface="Arial Narrow" panose="020B0606020202030204" pitchFamily="34" charset="0"/>
              </a:rPr>
            </a:br>
            <a:endParaRPr lang="el-GR" dirty="0">
              <a:solidFill>
                <a:schemeClr val="bg2">
                  <a:lumMod val="75000"/>
                </a:schemeClr>
              </a:solidFill>
              <a:latin typeface="Arial Narrow" panose="020B0606020202030204" pitchFamily="34" charset="0"/>
            </a:endParaRPr>
          </a:p>
        </p:txBody>
      </p:sp>
      <p:pic>
        <p:nvPicPr>
          <p:cNvPr id="4" name="Picture 2" descr="https://fastly.kastatic.org/ka-perseus-images/69602c1370155fd480bb092161bb963905c5c212.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827247" y="1692976"/>
            <a:ext cx="5220000" cy="3735673"/>
          </a:xfrm>
          <a:prstGeom prst="rect">
            <a:avLst/>
          </a:prstGeom>
          <a:solidFill>
            <a:schemeClr val="bg2">
              <a:lumMod val="75000"/>
            </a:schemeClr>
          </a:solidFill>
          <a:ln>
            <a:solidFill>
              <a:schemeClr val="bg2">
                <a:lumMod val="25000"/>
              </a:schemeClr>
            </a:solidFill>
          </a:ln>
        </p:spPr>
      </p:pic>
      <p:sp>
        <p:nvSpPr>
          <p:cNvPr id="5" name="Ορθογώνιο 4"/>
          <p:cNvSpPr/>
          <p:nvPr/>
        </p:nvSpPr>
        <p:spPr>
          <a:xfrm>
            <a:off x="697423" y="5594888"/>
            <a:ext cx="7874935" cy="1038388"/>
          </a:xfrm>
          <a:prstGeom prst="rect">
            <a:avLst/>
          </a:prstGeom>
          <a:solidFill>
            <a:schemeClr val="tx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smtClean="0">
              <a:solidFill>
                <a:schemeClr val="bg2">
                  <a:lumMod val="10000"/>
                </a:schemeClr>
              </a:solidFill>
            </a:endParaRPr>
          </a:p>
          <a:p>
            <a:pPr algn="ctr"/>
            <a:r>
              <a:rPr lang="el-GR" dirty="0" smtClean="0">
                <a:solidFill>
                  <a:schemeClr val="bg2">
                    <a:lumMod val="75000"/>
                  </a:schemeClr>
                </a:solidFill>
              </a:rPr>
              <a:t>ΔΥΟ ΒΑΣΙΚΕΣ ΕΞΙΣΩΣΕΙΣ για την αύξηση και ρύθμιση των πληθυσμών</a:t>
            </a:r>
          </a:p>
          <a:p>
            <a:pPr algn="ctr"/>
            <a:r>
              <a:rPr lang="el-GR" dirty="0" smtClean="0">
                <a:solidFill>
                  <a:schemeClr val="bg2">
                    <a:lumMod val="75000"/>
                  </a:schemeClr>
                </a:solidFill>
              </a:rPr>
              <a:t> </a:t>
            </a:r>
          </a:p>
          <a:p>
            <a:pPr algn="ctr"/>
            <a:r>
              <a:rPr lang="el-GR" sz="1400" dirty="0" smtClean="0">
                <a:solidFill>
                  <a:schemeClr val="bg2">
                    <a:lumMod val="75000"/>
                  </a:schemeClr>
                </a:solidFill>
              </a:rPr>
              <a:t>(σε μορφή διαφορικών εξισώσεων –</a:t>
            </a:r>
            <a:r>
              <a:rPr lang="el-GR" sz="1400" dirty="0" smtClean="0">
                <a:solidFill>
                  <a:srgbClr val="FFFF00"/>
                </a:solidFill>
              </a:rPr>
              <a:t>βέλη</a:t>
            </a:r>
            <a:r>
              <a:rPr lang="el-GR" sz="1400" dirty="0" smtClean="0">
                <a:solidFill>
                  <a:schemeClr val="bg2">
                    <a:lumMod val="75000"/>
                  </a:schemeClr>
                </a:solidFill>
              </a:rPr>
              <a:t>) και οι λύσεις τους (σε γραφική μορφή -</a:t>
            </a:r>
            <a:r>
              <a:rPr lang="el-GR" sz="1400" dirty="0" smtClean="0">
                <a:solidFill>
                  <a:srgbClr val="FFFF00"/>
                </a:solidFill>
              </a:rPr>
              <a:t>αστερίσκοι</a:t>
            </a:r>
            <a:r>
              <a:rPr lang="el-GR" sz="1400" dirty="0" smtClean="0">
                <a:solidFill>
                  <a:schemeClr val="bg2">
                    <a:lumMod val="75000"/>
                  </a:schemeClr>
                </a:solidFill>
              </a:rPr>
              <a:t>).</a:t>
            </a:r>
          </a:p>
          <a:p>
            <a:pPr algn="ctr"/>
            <a:endParaRPr lang="el-GR" sz="1400" dirty="0">
              <a:solidFill>
                <a:schemeClr val="bg2">
                  <a:lumMod val="75000"/>
                </a:schemeClr>
              </a:solidFill>
            </a:endParaRPr>
          </a:p>
        </p:txBody>
      </p:sp>
      <p:cxnSp>
        <p:nvCxnSpPr>
          <p:cNvPr id="7" name="Ευθύγραμμο βέλος σύνδεσης 6"/>
          <p:cNvCxnSpPr/>
          <p:nvPr/>
        </p:nvCxnSpPr>
        <p:spPr>
          <a:xfrm>
            <a:off x="976393" y="2278251"/>
            <a:ext cx="1472339" cy="1022888"/>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8" name="Ευθύγραμμο βέλος σύνδεσης 7"/>
          <p:cNvCxnSpPr/>
          <p:nvPr/>
        </p:nvCxnSpPr>
        <p:spPr>
          <a:xfrm rot="10800000" flipV="1">
            <a:off x="6710442" y="2185264"/>
            <a:ext cx="1209193" cy="1153562"/>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3" name="Αστέρι 4 ακτινών 12"/>
          <p:cNvSpPr/>
          <p:nvPr/>
        </p:nvSpPr>
        <p:spPr>
          <a:xfrm>
            <a:off x="2363001" y="3673643"/>
            <a:ext cx="221381" cy="202130"/>
          </a:xfrm>
          <a:prstGeom prst="star4">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tx2">
                  <a:lumMod val="60000"/>
                  <a:lumOff val="40000"/>
                </a:schemeClr>
              </a:solidFill>
            </a:endParaRPr>
          </a:p>
        </p:txBody>
      </p:sp>
      <p:sp>
        <p:nvSpPr>
          <p:cNvPr id="14" name="Αστέρι 4 ακτινών 13"/>
          <p:cNvSpPr/>
          <p:nvPr/>
        </p:nvSpPr>
        <p:spPr>
          <a:xfrm>
            <a:off x="5127055" y="3665623"/>
            <a:ext cx="221381" cy="202130"/>
          </a:xfrm>
          <a:prstGeom prst="star4">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5" name="Ορθογώνιο 14"/>
          <p:cNvSpPr/>
          <p:nvPr/>
        </p:nvSpPr>
        <p:spPr>
          <a:xfrm>
            <a:off x="346509" y="4417993"/>
            <a:ext cx="1405290" cy="356133"/>
          </a:xfrm>
          <a:prstGeom prst="rect">
            <a:avLst/>
          </a:prstGeom>
          <a:solidFill>
            <a:schemeClr val="tx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00" b="1" dirty="0" smtClean="0">
                <a:solidFill>
                  <a:schemeClr val="bg2">
                    <a:lumMod val="75000"/>
                  </a:schemeClr>
                </a:solidFill>
              </a:rPr>
              <a:t>ΚΑΜΠΥΛΗ ΕΚΘΕΤΙΚΗΣ ΑΥΞΗΣΗΣ</a:t>
            </a:r>
            <a:endParaRPr lang="el-GR" sz="1000" b="1" dirty="0">
              <a:solidFill>
                <a:schemeClr val="bg2">
                  <a:lumMod val="75000"/>
                </a:schemeClr>
              </a:solidFill>
            </a:endParaRPr>
          </a:p>
        </p:txBody>
      </p:sp>
      <p:sp>
        <p:nvSpPr>
          <p:cNvPr id="16" name="Ορθογώνιο 15"/>
          <p:cNvSpPr/>
          <p:nvPr/>
        </p:nvSpPr>
        <p:spPr>
          <a:xfrm>
            <a:off x="7117882" y="4427617"/>
            <a:ext cx="1514376" cy="336884"/>
          </a:xfrm>
          <a:prstGeom prst="rect">
            <a:avLst/>
          </a:prstGeom>
          <a:solidFill>
            <a:schemeClr val="tx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00" b="1" dirty="0" smtClean="0">
                <a:solidFill>
                  <a:schemeClr val="bg2">
                    <a:lumMod val="75000"/>
                  </a:schemeClr>
                </a:solidFill>
              </a:rPr>
              <a:t>ΚΑΜΠΥΛΗ ΛΟΓΙΣΤΙΚΗΣ ΑΥΞΗΣΗΣ</a:t>
            </a:r>
            <a:endParaRPr lang="el-GR" sz="1000" b="1" dirty="0">
              <a:solidFill>
                <a:schemeClr val="bg2">
                  <a:lumMod val="75000"/>
                </a:schemeClr>
              </a:solidFill>
            </a:endParaRPr>
          </a:p>
        </p:txBody>
      </p:sp>
      <p:sp>
        <p:nvSpPr>
          <p:cNvPr id="3" name="Ορθογώνιο 2"/>
          <p:cNvSpPr/>
          <p:nvPr/>
        </p:nvSpPr>
        <p:spPr>
          <a:xfrm>
            <a:off x="7432108" y="1609830"/>
            <a:ext cx="1501919" cy="19129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95000"/>
                  </a:schemeClr>
                </a:solidFill>
                <a:latin typeface="Arial Narrow" panose="020B0606020202030204" pitchFamily="34" charset="0"/>
              </a:rPr>
              <a:t>K: </a:t>
            </a:r>
            <a:r>
              <a:rPr lang="el-GR" dirty="0" smtClean="0">
                <a:solidFill>
                  <a:schemeClr val="bg1">
                    <a:lumMod val="95000"/>
                  </a:schemeClr>
                </a:solidFill>
                <a:latin typeface="Arial Narrow" panose="020B0606020202030204" pitchFamily="34" charset="0"/>
              </a:rPr>
              <a:t>φέρουσα ικανότητα  του πληθυσμού </a:t>
            </a:r>
          </a:p>
          <a:p>
            <a:pPr algn="ctr"/>
            <a:r>
              <a:rPr lang="en-US" dirty="0" smtClean="0">
                <a:solidFill>
                  <a:schemeClr val="bg1">
                    <a:lumMod val="95000"/>
                  </a:schemeClr>
                </a:solidFill>
                <a:latin typeface="Arial Narrow" panose="020B0606020202030204" pitchFamily="34" charset="0"/>
              </a:rPr>
              <a:t>r:</a:t>
            </a:r>
            <a:r>
              <a:rPr lang="el-GR" dirty="0" smtClean="0">
                <a:solidFill>
                  <a:schemeClr val="bg1">
                    <a:lumMod val="95000"/>
                  </a:schemeClr>
                </a:solidFill>
                <a:latin typeface="Arial Narrow" panose="020B0606020202030204" pitchFamily="34" charset="0"/>
              </a:rPr>
              <a:t>εγγενής</a:t>
            </a:r>
            <a:r>
              <a:rPr lang="en-US" dirty="0" smtClean="0">
                <a:solidFill>
                  <a:schemeClr val="bg1">
                    <a:lumMod val="95000"/>
                  </a:schemeClr>
                </a:solidFill>
                <a:latin typeface="Arial Narrow" panose="020B0606020202030204" pitchFamily="34" charset="0"/>
              </a:rPr>
              <a:t> </a:t>
            </a:r>
            <a:r>
              <a:rPr lang="el-GR" dirty="0" smtClean="0">
                <a:solidFill>
                  <a:schemeClr val="bg1">
                    <a:lumMod val="95000"/>
                  </a:schemeClr>
                </a:solidFill>
                <a:latin typeface="Arial Narrow" panose="020B0606020202030204" pitchFamily="34" charset="0"/>
              </a:rPr>
              <a:t>σταθερά ρυθμού ανάπτυξης</a:t>
            </a:r>
            <a:endParaRPr lang="el-GR" dirty="0">
              <a:solidFill>
                <a:schemeClr val="bg1">
                  <a:lumMod val="95000"/>
                </a:schemeClr>
              </a:solidFill>
              <a:latin typeface="Arial Narrow" panose="020B0606020202030204" pitchFamily="34" charset="0"/>
            </a:endParaRPr>
          </a:p>
        </p:txBody>
      </p:sp>
    </p:spTree>
    <p:extLst>
      <p:ext uri="{BB962C8B-B14F-4D97-AF65-F5344CB8AC3E}">
        <p14:creationId xmlns:p14="http://schemas.microsoft.com/office/powerpoint/2010/main" val="24870669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062" y="1738313"/>
            <a:ext cx="7888287"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 Θέση περιεχομένου"/>
          <p:cNvSpPr>
            <a:spLocks noGrp="1"/>
          </p:cNvSpPr>
          <p:nvPr>
            <p:ph idx="1"/>
          </p:nvPr>
        </p:nvSpPr>
        <p:spPr>
          <a:xfrm>
            <a:off x="730423" y="2051136"/>
            <a:ext cx="7784926" cy="3898728"/>
          </a:xfrm>
        </p:spPr>
        <p:txBody>
          <a:bodyPr>
            <a:normAutofit fontScale="47500" lnSpcReduction="20000"/>
          </a:bodyPr>
          <a:lstStyle/>
          <a:p>
            <a:pPr marL="0" indent="0" algn="just">
              <a:buNone/>
            </a:pPr>
            <a:r>
              <a:rPr lang="el-GR" dirty="0" smtClean="0">
                <a:solidFill>
                  <a:srgbClr val="FFFF00"/>
                </a:solidFill>
              </a:rPr>
              <a:t>Οι οικολογικές παράμετροι που ασκούν εξελικτική πίεση σε έναν πληθυσμό  πολλών γενεών </a:t>
            </a:r>
          </a:p>
          <a:p>
            <a:pPr marL="0" indent="0" algn="just">
              <a:buNone/>
            </a:pPr>
            <a:endParaRPr lang="el-GR" dirty="0" smtClean="0">
              <a:solidFill>
                <a:srgbClr val="FFFF00"/>
              </a:solidFill>
            </a:endParaRPr>
          </a:p>
          <a:p>
            <a:pPr marL="0" indent="0" algn="just">
              <a:buNone/>
            </a:pPr>
            <a:r>
              <a:rPr lang="el-GR" dirty="0" smtClean="0">
                <a:solidFill>
                  <a:srgbClr val="FFFF00"/>
                </a:solidFill>
              </a:rPr>
              <a:t>(δηλ. αποτελούν περιοριστικούς παράγοντες στους οποίους «αποκρίνεται» ο πληθυσμός </a:t>
            </a:r>
          </a:p>
          <a:p>
            <a:pPr marL="0" indent="0" algn="just">
              <a:buNone/>
            </a:pPr>
            <a:endParaRPr lang="el-GR" dirty="0" smtClean="0">
              <a:solidFill>
                <a:srgbClr val="FFFF00"/>
              </a:solidFill>
            </a:endParaRPr>
          </a:p>
          <a:p>
            <a:pPr marL="0" indent="0" algn="just">
              <a:buNone/>
            </a:pPr>
            <a:r>
              <a:rPr lang="el-GR" dirty="0" smtClean="0">
                <a:solidFill>
                  <a:srgbClr val="FFFF00"/>
                </a:solidFill>
              </a:rPr>
              <a:t>μεταβαλλόντας σταδιακά -από γενιά σε γενιά- την φαινοτυπική του σύσταση) λέμε ότι έχουν </a:t>
            </a:r>
          </a:p>
          <a:p>
            <a:pPr marL="0" indent="0" algn="just">
              <a:buNone/>
            </a:pPr>
            <a:endParaRPr lang="el-GR" dirty="0" smtClean="0">
              <a:solidFill>
                <a:srgbClr val="FFFF00"/>
              </a:solidFill>
            </a:endParaRPr>
          </a:p>
          <a:p>
            <a:pPr algn="just">
              <a:buNone/>
            </a:pPr>
            <a:r>
              <a:rPr lang="el-GR" dirty="0" smtClean="0">
                <a:solidFill>
                  <a:srgbClr val="FFFF00"/>
                </a:solidFill>
              </a:rPr>
              <a:t>εξελικτικό ρόλο, ή εξελικτική σημασία.</a:t>
            </a:r>
          </a:p>
          <a:p>
            <a:pPr algn="just">
              <a:buNone/>
            </a:pPr>
            <a:endParaRPr lang="el-GR" dirty="0" smtClean="0">
              <a:solidFill>
                <a:srgbClr val="FFFF00"/>
              </a:solidFill>
            </a:endParaRPr>
          </a:p>
          <a:p>
            <a:pPr algn="just">
              <a:buNone/>
            </a:pPr>
            <a:endParaRPr lang="el-GR" dirty="0" smtClean="0">
              <a:solidFill>
                <a:srgbClr val="FFFF00"/>
              </a:solidFill>
            </a:endParaRPr>
          </a:p>
          <a:p>
            <a:pPr algn="just">
              <a:buNone/>
            </a:pPr>
            <a:r>
              <a:rPr lang="el-GR" dirty="0" smtClean="0">
                <a:solidFill>
                  <a:srgbClr val="FFFF00"/>
                </a:solidFill>
              </a:rPr>
              <a:t> Παραδε</a:t>
            </a:r>
            <a:r>
              <a:rPr lang="el-GR" i="1" dirty="0" smtClean="0">
                <a:solidFill>
                  <a:srgbClr val="FFFF00"/>
                </a:solidFill>
              </a:rPr>
              <a:t>ί</a:t>
            </a:r>
            <a:r>
              <a:rPr lang="el-GR" dirty="0" smtClean="0">
                <a:solidFill>
                  <a:srgbClr val="FFFF00"/>
                </a:solidFill>
              </a:rPr>
              <a:t>γματα εξελικτικών οικολογικών παραμέτρων προέρχονται από το αβιοτικό και το έμβιο </a:t>
            </a:r>
          </a:p>
          <a:p>
            <a:pPr algn="just">
              <a:buNone/>
            </a:pPr>
            <a:endParaRPr lang="el-GR" dirty="0" smtClean="0">
              <a:solidFill>
                <a:srgbClr val="FFFF00"/>
              </a:solidFill>
            </a:endParaRPr>
          </a:p>
          <a:p>
            <a:pPr algn="just">
              <a:buNone/>
            </a:pPr>
            <a:r>
              <a:rPr lang="el-GR" dirty="0" smtClean="0">
                <a:solidFill>
                  <a:srgbClr val="FFFF00"/>
                </a:solidFill>
              </a:rPr>
              <a:t>περιβάλλον και αφορούν στην ποσότητα της ηλιακής ενέργειας που φθάνει στο έδαφος , </a:t>
            </a:r>
          </a:p>
          <a:p>
            <a:pPr algn="just"/>
            <a:endParaRPr lang="el-GR" dirty="0" smtClean="0">
              <a:solidFill>
                <a:srgbClr val="FFFF00"/>
              </a:solidFill>
            </a:endParaRPr>
          </a:p>
          <a:p>
            <a:pPr algn="just">
              <a:buNone/>
            </a:pPr>
            <a:r>
              <a:rPr lang="el-GR" dirty="0" smtClean="0">
                <a:solidFill>
                  <a:srgbClr val="FFFF00"/>
                </a:solidFill>
              </a:rPr>
              <a:t>το υψόμετρο, την θερμοκρασία,  (βασικά στοιχεία του κλίματος) το διαθέσιμο τροφής, </a:t>
            </a:r>
          </a:p>
          <a:p>
            <a:pPr algn="just"/>
            <a:endParaRPr lang="el-GR" dirty="0" smtClean="0">
              <a:solidFill>
                <a:srgbClr val="FFFF00"/>
              </a:solidFill>
            </a:endParaRPr>
          </a:p>
          <a:p>
            <a:pPr algn="just">
              <a:buNone/>
            </a:pPr>
            <a:r>
              <a:rPr lang="el-GR" dirty="0" smtClean="0">
                <a:solidFill>
                  <a:srgbClr val="FFFF00"/>
                </a:solidFill>
              </a:rPr>
              <a:t>το διαθέσιμο νερού, την παρουσία θηρευτών, την παρουσία παθογόνων οργανισμών κ.α. </a:t>
            </a:r>
          </a:p>
          <a:p>
            <a:pPr algn="just">
              <a:buNone/>
            </a:pPr>
            <a:endParaRPr lang="el-GR" dirty="0" smtClean="0">
              <a:solidFill>
                <a:srgbClr val="FFFF00"/>
              </a:solidFill>
            </a:endParaRPr>
          </a:p>
          <a:p>
            <a:pPr marL="0" indent="0" algn="just">
              <a:buNone/>
            </a:pPr>
            <a:endParaRPr lang="el-GR" dirty="0" smtClean="0">
              <a:solidFill>
                <a:srgbClr val="FFFF00"/>
              </a:solidFill>
            </a:endParaRPr>
          </a:p>
          <a:p>
            <a:pPr marL="0" indent="0" algn="just">
              <a:buNone/>
            </a:pPr>
            <a:endParaRPr lang="el-GR" dirty="0" smtClean="0">
              <a:solidFill>
                <a:srgbClr val="FFFF00"/>
              </a:solidFill>
            </a:endParaRPr>
          </a:p>
          <a:p>
            <a:pPr marL="0" indent="0" algn="just">
              <a:buNone/>
            </a:pPr>
            <a:endParaRPr lang="el-GR" dirty="0" smtClean="0">
              <a:solidFill>
                <a:srgbClr val="FFFF00"/>
              </a:solidFill>
            </a:endParaRPr>
          </a:p>
          <a:p>
            <a:pPr marL="0" indent="0" algn="just">
              <a:buNone/>
            </a:pPr>
            <a:endParaRPr lang="el-GR" dirty="0" smtClean="0">
              <a:solidFill>
                <a:schemeClr val="bg2">
                  <a:lumMod val="50000"/>
                </a:schemeClr>
              </a:solidFill>
            </a:endParaRPr>
          </a:p>
          <a:p>
            <a:pPr marL="0" indent="0" algn="just">
              <a:buNone/>
            </a:pPr>
            <a:endParaRPr lang="el-GR" dirty="0" smtClean="0">
              <a:solidFill>
                <a:schemeClr val="bg2">
                  <a:lumMod val="50000"/>
                </a:schemeClr>
              </a:solidFill>
            </a:endParaRPr>
          </a:p>
          <a:p>
            <a:pPr marL="0" indent="0" algn="just">
              <a:buNone/>
            </a:pPr>
            <a:endParaRPr lang="el-GR" dirty="0"/>
          </a:p>
        </p:txBody>
      </p:sp>
      <p:sp>
        <p:nvSpPr>
          <p:cNvPr id="5" name="4 - Ορθογώνιο"/>
          <p:cNvSpPr/>
          <p:nvPr/>
        </p:nvSpPr>
        <p:spPr>
          <a:xfrm>
            <a:off x="3107524" y="908557"/>
            <a:ext cx="3205045" cy="369332"/>
          </a:xfrm>
          <a:prstGeom prst="rect">
            <a:avLst/>
          </a:prstGeom>
        </p:spPr>
        <p:txBody>
          <a:bodyPr wrap="none">
            <a:spAutoFit/>
          </a:bodyPr>
          <a:lstStyle/>
          <a:p>
            <a:r>
              <a:rPr lang="el-GR" dirty="0" smtClean="0">
                <a:solidFill>
                  <a:schemeClr val="bg2">
                    <a:lumMod val="75000"/>
                  </a:schemeClr>
                </a:solidFill>
              </a:rPr>
              <a:t>      </a:t>
            </a:r>
            <a:r>
              <a:rPr lang="el-GR" dirty="0" smtClean="0">
                <a:solidFill>
                  <a:schemeClr val="bg2">
                    <a:lumMod val="50000"/>
                  </a:schemeClr>
                </a:solidFill>
              </a:rPr>
              <a:t>ΠΕΡΙΟΡΙΣΤΙΚΟΙ ΠΑΡΑΓΟΝΤΕΣ </a:t>
            </a:r>
            <a:endParaRPr lang="el-GR" dirty="0">
              <a:solidFill>
                <a:schemeClr val="bg2">
                  <a:lumMod val="50000"/>
                </a:schemeClr>
              </a:solidFill>
            </a:endParaRPr>
          </a:p>
        </p:txBody>
      </p:sp>
      <p:pic>
        <p:nvPicPr>
          <p:cNvPr id="2051"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861" b="96315" l="4000" r="60625"/>
                    </a14:imgEffect>
                  </a14:imgLayer>
                </a14:imgProps>
              </a:ext>
              <a:ext uri="{28A0092B-C50C-407E-A947-70E740481C1C}">
                <a14:useLocalDpi xmlns:a14="http://schemas.microsoft.com/office/drawing/2010/main" val="0"/>
              </a:ext>
            </a:extLst>
          </a:blip>
          <a:srcRect/>
          <a:stretch>
            <a:fillRect/>
          </a:stretch>
        </p:blipFill>
        <p:spPr bwMode="auto">
          <a:xfrm>
            <a:off x="-1456279" y="4418506"/>
            <a:ext cx="4166681" cy="2614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783491" y="1797804"/>
            <a:ext cx="7035045" cy="4018946"/>
          </a:xfrm>
        </p:spPr>
        <p:txBody>
          <a:bodyPr>
            <a:normAutofit fontScale="85000" lnSpcReduction="20000"/>
          </a:bodyPr>
          <a:lstStyle/>
          <a:p>
            <a:pPr marL="0" indent="0">
              <a:buNone/>
            </a:pPr>
            <a:endParaRPr lang="el-GR" dirty="0" smtClean="0">
              <a:solidFill>
                <a:schemeClr val="bg2"/>
              </a:solidFill>
            </a:endParaRPr>
          </a:p>
          <a:p>
            <a:r>
              <a:rPr lang="el-GR" dirty="0">
                <a:solidFill>
                  <a:schemeClr val="bg2">
                    <a:lumMod val="75000"/>
                  </a:schemeClr>
                </a:solidFill>
              </a:rPr>
              <a:t>α</a:t>
            </a:r>
            <a:r>
              <a:rPr lang="el-GR" dirty="0" smtClean="0">
                <a:solidFill>
                  <a:schemeClr val="bg2">
                    <a:lumMod val="75000"/>
                  </a:schemeClr>
                </a:solidFill>
              </a:rPr>
              <a:t>) </a:t>
            </a:r>
            <a:r>
              <a:rPr lang="el-GR" dirty="0">
                <a:solidFill>
                  <a:schemeClr val="accent2">
                    <a:lumMod val="75000"/>
                  </a:schemeClr>
                </a:solidFill>
              </a:rPr>
              <a:t>ΒΙΟΛΟΓΙΚΗ</a:t>
            </a:r>
            <a:r>
              <a:rPr lang="el-GR" dirty="0" smtClean="0">
                <a:solidFill>
                  <a:schemeClr val="bg2"/>
                </a:solidFill>
              </a:rPr>
              <a:t> </a:t>
            </a:r>
            <a:r>
              <a:rPr lang="el-GR" dirty="0" smtClean="0">
                <a:solidFill>
                  <a:schemeClr val="accent2">
                    <a:lumMod val="75000"/>
                  </a:schemeClr>
                </a:solidFill>
              </a:rPr>
              <a:t>ΠΟΙΚΙΛΟΤΗΤΑ</a:t>
            </a:r>
            <a:r>
              <a:rPr lang="en-US" dirty="0">
                <a:solidFill>
                  <a:schemeClr val="accent2">
                    <a:lumMod val="75000"/>
                  </a:schemeClr>
                </a:solidFill>
              </a:rPr>
              <a:t>:</a:t>
            </a:r>
            <a:endParaRPr lang="el-GR" dirty="0">
              <a:solidFill>
                <a:schemeClr val="accent2">
                  <a:lumMod val="75000"/>
                </a:schemeClr>
              </a:solidFill>
            </a:endParaRPr>
          </a:p>
          <a:p>
            <a:pPr marL="0" indent="0">
              <a:buNone/>
            </a:pPr>
            <a:r>
              <a:rPr lang="el-GR" dirty="0" smtClean="0"/>
              <a:t>	</a:t>
            </a:r>
            <a:r>
              <a:rPr lang="el-GR" sz="2400" dirty="0" smtClean="0">
                <a:solidFill>
                  <a:schemeClr val="bg2">
                    <a:lumMod val="50000"/>
                  </a:schemeClr>
                </a:solidFill>
              </a:rPr>
              <a:t>διαφοροποίηση</a:t>
            </a:r>
          </a:p>
          <a:p>
            <a:pPr marL="0" indent="0">
              <a:buNone/>
            </a:pPr>
            <a:r>
              <a:rPr lang="el-GR" sz="2400" dirty="0">
                <a:solidFill>
                  <a:schemeClr val="bg2">
                    <a:lumMod val="50000"/>
                  </a:schemeClr>
                </a:solidFill>
              </a:rPr>
              <a:t>	</a:t>
            </a:r>
            <a:r>
              <a:rPr lang="el-GR" sz="2400" dirty="0" smtClean="0">
                <a:solidFill>
                  <a:schemeClr val="bg2">
                    <a:lumMod val="50000"/>
                  </a:schemeClr>
                </a:solidFill>
              </a:rPr>
              <a:t>των ατομικών χαρακτήρων  (</a:t>
            </a:r>
            <a:r>
              <a:rPr lang="el-GR" sz="2400" i="1" dirty="0" smtClean="0">
                <a:solidFill>
                  <a:schemeClr val="bg2">
                    <a:lumMod val="50000"/>
                  </a:schemeClr>
                </a:solidFill>
              </a:rPr>
              <a:t>κληρονομούμενων</a:t>
            </a:r>
            <a:r>
              <a:rPr lang="el-GR" sz="2400" dirty="0" smtClean="0">
                <a:solidFill>
                  <a:schemeClr val="bg2">
                    <a:lumMod val="50000"/>
                  </a:schemeClr>
                </a:solidFill>
              </a:rPr>
              <a:t>)	</a:t>
            </a:r>
          </a:p>
          <a:p>
            <a:pPr marL="0" indent="0">
              <a:buNone/>
            </a:pPr>
            <a:r>
              <a:rPr lang="el-GR" sz="2400" dirty="0">
                <a:solidFill>
                  <a:schemeClr val="bg2">
                    <a:lumMod val="50000"/>
                  </a:schemeClr>
                </a:solidFill>
              </a:rPr>
              <a:t>	ανάμεσα </a:t>
            </a:r>
            <a:r>
              <a:rPr lang="el-GR" sz="2400" dirty="0" smtClean="0">
                <a:solidFill>
                  <a:schemeClr val="bg2">
                    <a:lumMod val="50000"/>
                  </a:schemeClr>
                </a:solidFill>
              </a:rPr>
              <a:t>στα μέλη ενός πληθυσμού </a:t>
            </a:r>
          </a:p>
          <a:p>
            <a:pPr marL="0" indent="0">
              <a:buNone/>
            </a:pPr>
            <a:endParaRPr lang="el-GR" dirty="0" smtClean="0">
              <a:solidFill>
                <a:schemeClr val="bg1">
                  <a:lumMod val="95000"/>
                </a:schemeClr>
              </a:solidFill>
            </a:endParaRPr>
          </a:p>
          <a:p>
            <a:r>
              <a:rPr lang="el-GR" dirty="0" smtClean="0">
                <a:solidFill>
                  <a:schemeClr val="bg2">
                    <a:lumMod val="75000"/>
                  </a:schemeClr>
                </a:solidFill>
              </a:rPr>
              <a:t>β) </a:t>
            </a:r>
            <a:r>
              <a:rPr lang="el-GR" dirty="0" smtClean="0">
                <a:solidFill>
                  <a:schemeClr val="accent2">
                    <a:lumMod val="75000"/>
                  </a:schemeClr>
                </a:solidFill>
              </a:rPr>
              <a:t>ΦΥΣΙΚΗ ΕΠΙΛΟΓΗ</a:t>
            </a:r>
            <a:r>
              <a:rPr lang="en-US" dirty="0">
                <a:solidFill>
                  <a:schemeClr val="accent2">
                    <a:lumMod val="75000"/>
                  </a:schemeClr>
                </a:solidFill>
              </a:rPr>
              <a:t>:</a:t>
            </a:r>
            <a:endParaRPr lang="el-GR" dirty="0">
              <a:solidFill>
                <a:schemeClr val="accent2">
                  <a:lumMod val="75000"/>
                </a:schemeClr>
              </a:solidFill>
            </a:endParaRPr>
          </a:p>
          <a:p>
            <a:pPr marL="0" indent="0">
              <a:buNone/>
            </a:pPr>
            <a:r>
              <a:rPr lang="el-GR" dirty="0" smtClean="0"/>
              <a:t>	</a:t>
            </a:r>
            <a:r>
              <a:rPr lang="el-GR" sz="2400" dirty="0">
                <a:solidFill>
                  <a:schemeClr val="bg2">
                    <a:lumMod val="50000"/>
                  </a:schemeClr>
                </a:solidFill>
              </a:rPr>
              <a:t>διαφοροποιημένη 	</a:t>
            </a:r>
          </a:p>
          <a:p>
            <a:pPr marL="0" indent="0">
              <a:buNone/>
            </a:pPr>
            <a:r>
              <a:rPr lang="el-GR" sz="2400" dirty="0">
                <a:solidFill>
                  <a:schemeClr val="bg2">
                    <a:lumMod val="50000"/>
                  </a:schemeClr>
                </a:solidFill>
              </a:rPr>
              <a:t>	</a:t>
            </a:r>
            <a:r>
              <a:rPr lang="el-GR" sz="2400" dirty="0" smtClean="0">
                <a:solidFill>
                  <a:schemeClr val="bg2">
                    <a:lumMod val="50000"/>
                  </a:schemeClr>
                </a:solidFill>
              </a:rPr>
              <a:t>θνητότητα/αναπαραγωγικότητα </a:t>
            </a:r>
            <a:r>
              <a:rPr lang="el-GR" sz="2400" dirty="0">
                <a:solidFill>
                  <a:schemeClr val="bg2">
                    <a:lumMod val="50000"/>
                  </a:schemeClr>
                </a:solidFill>
              </a:rPr>
              <a:t>	</a:t>
            </a:r>
          </a:p>
          <a:p>
            <a:pPr marL="0" indent="0">
              <a:buNone/>
            </a:pPr>
            <a:r>
              <a:rPr lang="el-GR" sz="2400" dirty="0">
                <a:solidFill>
                  <a:schemeClr val="bg2">
                    <a:lumMod val="50000"/>
                  </a:schemeClr>
                </a:solidFill>
              </a:rPr>
              <a:t>	ανάμεσα στα άτομα ενός πληθυσμού</a:t>
            </a:r>
          </a:p>
        </p:txBody>
      </p:sp>
      <p:sp>
        <p:nvSpPr>
          <p:cNvPr id="4" name="Τίτλος 1"/>
          <p:cNvSpPr txBox="1">
            <a:spLocks/>
          </p:cNvSpPr>
          <p:nvPr/>
        </p:nvSpPr>
        <p:spPr>
          <a:xfrm>
            <a:off x="0" y="187074"/>
            <a:ext cx="2002055" cy="41511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700" dirty="0">
                <a:solidFill>
                  <a:srgbClr val="FFFF00"/>
                </a:solidFill>
              </a:rPr>
              <a:t>ΔΑΡΒΙΝΙΚΗ ΘΕΩΡΙΑ</a:t>
            </a:r>
          </a:p>
        </p:txBody>
      </p:sp>
      <p:sp>
        <p:nvSpPr>
          <p:cNvPr id="5" name="4 - Ορθογώνιο"/>
          <p:cNvSpPr/>
          <p:nvPr/>
        </p:nvSpPr>
        <p:spPr>
          <a:xfrm>
            <a:off x="1790054" y="1385523"/>
            <a:ext cx="5959098" cy="400110"/>
          </a:xfrm>
          <a:prstGeom prst="rect">
            <a:avLst/>
          </a:prstGeom>
        </p:spPr>
        <p:txBody>
          <a:bodyPr wrap="square">
            <a:spAutoFit/>
          </a:bodyPr>
          <a:lstStyle/>
          <a:p>
            <a:r>
              <a:rPr lang="el-GR" sz="2000" dirty="0" smtClean="0">
                <a:solidFill>
                  <a:schemeClr val="bg2">
                    <a:lumMod val="50000"/>
                  </a:schemeClr>
                </a:solidFill>
              </a:rPr>
              <a:t>Η Δαρβινική θεωρία στηρίζεται σε δύο βραχίονες</a:t>
            </a:r>
            <a:r>
              <a:rPr lang="en-US" sz="2000" dirty="0" smtClean="0">
                <a:solidFill>
                  <a:schemeClr val="bg2">
                    <a:lumMod val="50000"/>
                  </a:schemeClr>
                </a:solidFill>
              </a:rPr>
              <a:t>:</a:t>
            </a:r>
            <a:endParaRPr lang="el-GR" sz="2000" dirty="0" smtClean="0">
              <a:solidFill>
                <a:schemeClr val="bg2">
                  <a:lumMod val="50000"/>
                </a:schemeClr>
              </a:solidFill>
            </a:endParaRPr>
          </a:p>
        </p:txBody>
      </p:sp>
    </p:spTree>
    <p:extLst>
      <p:ext uri="{BB962C8B-B14F-4D97-AF65-F5344CB8AC3E}">
        <p14:creationId xmlns:p14="http://schemas.microsoft.com/office/powerpoint/2010/main" val="1712415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e32385cf5b7cea6b2cfbe0bb9e975b18 (1).jpg"/>
          <p:cNvPicPr>
            <a:picLocks noGrp="1" noChangeAspect="1"/>
          </p:cNvPicPr>
          <p:nvPr>
            <p:ph idx="1"/>
          </p:nvPr>
        </p:nvPicPr>
        <p:blipFill>
          <a:blip r:embed="rId3"/>
          <a:stretch>
            <a:fillRect/>
          </a:stretch>
        </p:blipFill>
        <p:spPr>
          <a:xfrm>
            <a:off x="586103" y="916576"/>
            <a:ext cx="3684046" cy="5148000"/>
          </a:xfrm>
          <a:prstGeom prst="rect">
            <a:avLst/>
          </a:prstGeom>
        </p:spPr>
      </p:pic>
      <p:sp>
        <p:nvSpPr>
          <p:cNvPr id="5" name="4 - Ορθογώνιο"/>
          <p:cNvSpPr/>
          <p:nvPr/>
        </p:nvSpPr>
        <p:spPr>
          <a:xfrm>
            <a:off x="522513" y="5750004"/>
            <a:ext cx="8084459" cy="861774"/>
          </a:xfrm>
          <a:prstGeom prst="rect">
            <a:avLst/>
          </a:prstGeom>
        </p:spPr>
        <p:txBody>
          <a:bodyPr wrap="square">
            <a:spAutoFit/>
          </a:bodyPr>
          <a:lstStyle/>
          <a:p>
            <a:r>
              <a:rPr lang="el-GR" sz="1600" dirty="0" smtClean="0">
                <a:solidFill>
                  <a:schemeClr val="bg2"/>
                </a:solidFill>
              </a:rPr>
              <a:t> </a:t>
            </a:r>
          </a:p>
          <a:p>
            <a:endParaRPr lang="el-GR" sz="1600" dirty="0" smtClean="0">
              <a:solidFill>
                <a:schemeClr val="bg2"/>
              </a:solidFill>
            </a:endParaRPr>
          </a:p>
          <a:p>
            <a:endParaRPr lang="el-GR" dirty="0" smtClean="0">
              <a:solidFill>
                <a:schemeClr val="bg2"/>
              </a:solidFill>
            </a:endParaRPr>
          </a:p>
        </p:txBody>
      </p:sp>
      <p:sp>
        <p:nvSpPr>
          <p:cNvPr id="11" name="10 - Ορθογώνιο"/>
          <p:cNvSpPr/>
          <p:nvPr/>
        </p:nvSpPr>
        <p:spPr>
          <a:xfrm>
            <a:off x="4564742" y="4224635"/>
            <a:ext cx="2758440" cy="1815882"/>
          </a:xfrm>
          <a:prstGeom prst="rect">
            <a:avLst/>
          </a:prstGeom>
        </p:spPr>
        <p:txBody>
          <a:bodyPr wrap="square">
            <a:spAutoFit/>
          </a:bodyPr>
          <a:lstStyle/>
          <a:p>
            <a:r>
              <a:rPr lang="el-GR" sz="1600" dirty="0" smtClean="0">
                <a:solidFill>
                  <a:schemeClr val="bg2"/>
                </a:solidFill>
                <a:latin typeface="Arial Narrow" panose="020B0606020202030204" pitchFamily="34" charset="0"/>
              </a:rPr>
              <a:t>Η επιβίωση αποτελεί</a:t>
            </a:r>
          </a:p>
          <a:p>
            <a:endParaRPr lang="el-GR" sz="1600" dirty="0" smtClean="0">
              <a:solidFill>
                <a:schemeClr val="bg2"/>
              </a:solidFill>
              <a:latin typeface="Arial Narrow" panose="020B0606020202030204" pitchFamily="34" charset="0"/>
            </a:endParaRPr>
          </a:p>
          <a:p>
            <a:r>
              <a:rPr lang="el-GR" sz="1600" dirty="0" smtClean="0">
                <a:solidFill>
                  <a:schemeClr val="bg2"/>
                </a:solidFill>
                <a:latin typeface="Arial Narrow" panose="020B0606020202030204" pitchFamily="34" charset="0"/>
              </a:rPr>
              <a:t>σημαντική παράμετρο </a:t>
            </a:r>
          </a:p>
          <a:p>
            <a:endParaRPr lang="el-GR" sz="1600" dirty="0" smtClean="0">
              <a:solidFill>
                <a:schemeClr val="bg2"/>
              </a:solidFill>
              <a:latin typeface="Arial Narrow" panose="020B0606020202030204" pitchFamily="34" charset="0"/>
            </a:endParaRPr>
          </a:p>
          <a:p>
            <a:r>
              <a:rPr lang="el-GR" sz="1600" dirty="0" smtClean="0">
                <a:solidFill>
                  <a:schemeClr val="bg2"/>
                </a:solidFill>
                <a:latin typeface="Arial Narrow" panose="020B0606020202030204" pitchFamily="34" charset="0"/>
              </a:rPr>
              <a:t>της αρμοστικότητας -</a:t>
            </a:r>
            <a:r>
              <a:rPr lang="en-US" sz="1600" dirty="0" smtClean="0">
                <a:solidFill>
                  <a:schemeClr val="bg2"/>
                </a:solidFill>
                <a:latin typeface="Arial Narrow" panose="020B0606020202030204" pitchFamily="34" charset="0"/>
              </a:rPr>
              <a:t>fitness</a:t>
            </a:r>
            <a:endParaRPr lang="el-GR" sz="1600" dirty="0" smtClean="0">
              <a:solidFill>
                <a:schemeClr val="bg2"/>
              </a:solidFill>
              <a:latin typeface="Arial Narrow" panose="020B0606020202030204" pitchFamily="34" charset="0"/>
            </a:endParaRPr>
          </a:p>
          <a:p>
            <a:endParaRPr lang="el-GR" sz="1600" dirty="0" smtClean="0">
              <a:solidFill>
                <a:schemeClr val="bg2"/>
              </a:solidFill>
              <a:latin typeface="Arial Narrow" panose="020B0606020202030204" pitchFamily="34" charset="0"/>
            </a:endParaRPr>
          </a:p>
          <a:p>
            <a:r>
              <a:rPr lang="el-GR" sz="1600" dirty="0" smtClean="0">
                <a:solidFill>
                  <a:schemeClr val="bg2"/>
                </a:solidFill>
                <a:latin typeface="Arial Narrow" panose="020B0606020202030204" pitchFamily="34" charset="0"/>
              </a:rPr>
              <a:t>(αναπαραγωγικής επιτυχίας).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αρχείο λήψης (2).jpg"/>
          <p:cNvPicPr>
            <a:picLocks noChangeAspect="1"/>
          </p:cNvPicPr>
          <p:nvPr/>
        </p:nvPicPr>
        <p:blipFill>
          <a:blip r:embed="rId2"/>
          <a:stretch>
            <a:fillRect/>
          </a:stretch>
        </p:blipFill>
        <p:spPr>
          <a:xfrm>
            <a:off x="657434" y="2187392"/>
            <a:ext cx="4217700" cy="3024000"/>
          </a:xfrm>
          <a:prstGeom prst="rect">
            <a:avLst/>
          </a:prstGeom>
        </p:spPr>
      </p:pic>
      <p:sp>
        <p:nvSpPr>
          <p:cNvPr id="3" name="2 - Ορθογώνιο"/>
          <p:cNvSpPr/>
          <p:nvPr/>
        </p:nvSpPr>
        <p:spPr>
          <a:xfrm>
            <a:off x="5034896" y="3481235"/>
            <a:ext cx="3850024" cy="1815882"/>
          </a:xfrm>
          <a:prstGeom prst="rect">
            <a:avLst/>
          </a:prstGeom>
        </p:spPr>
        <p:txBody>
          <a:bodyPr wrap="square">
            <a:spAutoFit/>
          </a:bodyPr>
          <a:lstStyle/>
          <a:p>
            <a:r>
              <a:rPr lang="el-GR" sz="1600" dirty="0" smtClean="0">
                <a:solidFill>
                  <a:schemeClr val="bg2"/>
                </a:solidFill>
                <a:latin typeface="Arial Narrow" panose="020B0606020202030204" pitchFamily="34" charset="0"/>
              </a:rPr>
              <a:t>Άλλες παράμετροι </a:t>
            </a:r>
          </a:p>
          <a:p>
            <a:endParaRPr lang="el-GR" sz="1600" dirty="0" smtClean="0">
              <a:solidFill>
                <a:schemeClr val="bg2"/>
              </a:solidFill>
              <a:latin typeface="Arial Narrow" panose="020B0606020202030204" pitchFamily="34" charset="0"/>
            </a:endParaRPr>
          </a:p>
          <a:p>
            <a:r>
              <a:rPr lang="el-GR" sz="1600" dirty="0" smtClean="0">
                <a:solidFill>
                  <a:schemeClr val="bg2"/>
                </a:solidFill>
                <a:latin typeface="Arial Narrow" panose="020B0606020202030204" pitchFamily="34" charset="0"/>
              </a:rPr>
              <a:t>αναπαραγωγικής επιτυχίας είναι </a:t>
            </a:r>
          </a:p>
          <a:p>
            <a:endParaRPr lang="el-GR" sz="1600" dirty="0" smtClean="0">
              <a:solidFill>
                <a:schemeClr val="bg2"/>
              </a:solidFill>
              <a:latin typeface="Arial Narrow" panose="020B0606020202030204" pitchFamily="34" charset="0"/>
            </a:endParaRPr>
          </a:p>
          <a:p>
            <a:r>
              <a:rPr lang="el-GR" sz="1600" dirty="0" smtClean="0">
                <a:solidFill>
                  <a:schemeClr val="bg2"/>
                </a:solidFill>
                <a:latin typeface="Arial Narrow" panose="020B0606020202030204" pitchFamily="34" charset="0"/>
              </a:rPr>
              <a:t>η ικανότητα προσέλκυσης συντρόφου και </a:t>
            </a:r>
          </a:p>
          <a:p>
            <a:pPr>
              <a:buNone/>
            </a:pPr>
            <a:endParaRPr lang="el-GR" sz="1600" dirty="0" smtClean="0">
              <a:solidFill>
                <a:schemeClr val="bg2"/>
              </a:solidFill>
              <a:latin typeface="Arial Narrow" panose="020B0606020202030204" pitchFamily="34" charset="0"/>
            </a:endParaRPr>
          </a:p>
          <a:p>
            <a:pPr>
              <a:buNone/>
            </a:pPr>
            <a:r>
              <a:rPr lang="el-GR" sz="1600" dirty="0" smtClean="0">
                <a:solidFill>
                  <a:schemeClr val="bg2"/>
                </a:solidFill>
                <a:latin typeface="Arial Narrow" panose="020B0606020202030204" pitchFamily="34" charset="0"/>
              </a:rPr>
              <a:t>ο αριθμός απογόνων ανά σύζευξη.</a:t>
            </a:r>
          </a:p>
        </p:txBody>
      </p:sp>
      <p:sp>
        <p:nvSpPr>
          <p:cNvPr id="5" name="TextBox 4"/>
          <p:cNvSpPr txBox="1"/>
          <p:nvPr/>
        </p:nvSpPr>
        <p:spPr>
          <a:xfrm>
            <a:off x="2766284" y="866861"/>
            <a:ext cx="4105275" cy="400110"/>
          </a:xfrm>
          <a:prstGeom prst="rect">
            <a:avLst/>
          </a:prstGeom>
          <a:noFill/>
        </p:spPr>
        <p:txBody>
          <a:bodyPr wrap="square" rtlCol="0">
            <a:spAutoFit/>
          </a:bodyPr>
          <a:lstStyle/>
          <a:p>
            <a:r>
              <a:rPr lang="el-GR" dirty="0" smtClean="0">
                <a:solidFill>
                  <a:schemeClr val="bg1">
                    <a:lumMod val="95000"/>
                  </a:schemeClr>
                </a:solidFill>
              </a:rPr>
              <a:t>	</a:t>
            </a:r>
            <a:r>
              <a:rPr lang="el-GR" sz="2000" dirty="0" smtClean="0">
                <a:solidFill>
                  <a:schemeClr val="bg1">
                    <a:lumMod val="95000"/>
                  </a:schemeClr>
                </a:solidFill>
              </a:rPr>
              <a:t>ΦΥΛΕΤΙΚΗ ΕΠΙΛΟΓΗ</a:t>
            </a:r>
            <a:endParaRPr lang="el-GR" sz="2000" dirty="0">
              <a:solidFill>
                <a:schemeClr val="bg1">
                  <a:lumMod val="95000"/>
                </a:schemeClr>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87680" y="518478"/>
            <a:ext cx="8229600" cy="1143000"/>
          </a:xfrm>
        </p:spPr>
        <p:txBody>
          <a:bodyPr/>
          <a:lstStyle/>
          <a:p>
            <a:r>
              <a:rPr lang="en-US" dirty="0" smtClean="0">
                <a:solidFill>
                  <a:schemeClr val="tx2">
                    <a:lumMod val="40000"/>
                    <a:lumOff val="60000"/>
                  </a:schemeClr>
                </a:solidFill>
              </a:rPr>
              <a:t>On the origin of species</a:t>
            </a:r>
            <a:endParaRPr lang="el-GR" dirty="0">
              <a:solidFill>
                <a:schemeClr val="tx2">
                  <a:lumMod val="40000"/>
                  <a:lumOff val="60000"/>
                </a:schemeClr>
              </a:solidFill>
            </a:endParaRPr>
          </a:p>
        </p:txBody>
      </p:sp>
      <p:sp>
        <p:nvSpPr>
          <p:cNvPr id="3" name="2 - Θέση περιεχομένου"/>
          <p:cNvSpPr>
            <a:spLocks noGrp="1"/>
          </p:cNvSpPr>
          <p:nvPr>
            <p:ph idx="1"/>
          </p:nvPr>
        </p:nvSpPr>
        <p:spPr>
          <a:xfrm>
            <a:off x="472440" y="1828800"/>
            <a:ext cx="8229600" cy="4525963"/>
          </a:xfrm>
        </p:spPr>
        <p:txBody>
          <a:bodyPr>
            <a:normAutofit fontScale="70000" lnSpcReduction="20000"/>
          </a:bodyPr>
          <a:lstStyle/>
          <a:p>
            <a:pPr>
              <a:buNone/>
            </a:pPr>
            <a:r>
              <a:rPr lang="el-GR" dirty="0" smtClean="0"/>
              <a:t>	</a:t>
            </a:r>
            <a:r>
              <a:rPr lang="en-US" dirty="0" smtClean="0">
                <a:solidFill>
                  <a:schemeClr val="tx2">
                    <a:lumMod val="40000"/>
                    <a:lumOff val="60000"/>
                  </a:schemeClr>
                </a:solidFill>
              </a:rPr>
              <a:t>‘‘As many more individuals are produced than can possibly survive, there must in every case be a struggle for existence, either one individual with another of the same species, or with the individuals of distinct species, or with the physical conditions of life. . . . Can it, then, be thought improbable, seeing that variations useful to man have undoubtedly occurred, that other variations, useful in some way to each being in the great and complex battle of life, should sometimes occur in the course of thousands of generations? If such do occur, can we doubt (remembering that many more individuals are born than can possibly survive) that individuals having any advantage, however slight, over others, would have the best chance of surviving and of procreating their kind? On the other hand, we may feel sure that any variation in the least degree injurious would be rigidly destroyed. This preservation of favorable variations and the rejection of injurious variations, I call Natural Selection</a:t>
            </a:r>
            <a:r>
              <a:rPr lang="el-GR" dirty="0" smtClean="0">
                <a:solidFill>
                  <a:schemeClr val="tx2">
                    <a:lumMod val="40000"/>
                    <a:lumOff val="60000"/>
                  </a:schemeClr>
                </a:solidFill>
              </a:rPr>
              <a:t>.’’</a:t>
            </a:r>
            <a:endParaRPr lang="el-GR" dirty="0">
              <a:solidFill>
                <a:schemeClr val="tx2">
                  <a:lumMod val="40000"/>
                  <a:lumOff val="60000"/>
                </a:schemeClr>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33350" y="207963"/>
            <a:ext cx="8229600" cy="1143000"/>
          </a:xfrm>
        </p:spPr>
        <p:txBody>
          <a:bodyPr/>
          <a:lstStyle/>
          <a:p>
            <a:r>
              <a:rPr lang="el-GR" dirty="0" smtClean="0">
                <a:solidFill>
                  <a:schemeClr val="bg1">
                    <a:lumMod val="50000"/>
                  </a:schemeClr>
                </a:solidFill>
              </a:rPr>
              <a:t>Βιολογική εξέλιξη</a:t>
            </a:r>
            <a:endParaRPr lang="el-GR" dirty="0">
              <a:solidFill>
                <a:schemeClr val="bg1">
                  <a:lumMod val="50000"/>
                </a:schemeClr>
              </a:solidFill>
            </a:endParaRPr>
          </a:p>
        </p:txBody>
      </p:sp>
      <p:sp>
        <p:nvSpPr>
          <p:cNvPr id="4" name="Τίτλος 1"/>
          <p:cNvSpPr>
            <a:spLocks noGrp="1"/>
          </p:cNvSpPr>
          <p:nvPr>
            <p:ph idx="1"/>
          </p:nvPr>
        </p:nvSpPr>
        <p:spPr>
          <a:xfrm>
            <a:off x="457200" y="1343026"/>
            <a:ext cx="8229600" cy="5133974"/>
          </a:xfrm>
        </p:spPr>
        <p:txBody>
          <a:bodyPr>
            <a:noAutofit/>
          </a:bodyPr>
          <a:lstStyle/>
          <a:p>
            <a:pPr marL="0" indent="0">
              <a:buNone/>
            </a:pPr>
            <a:r>
              <a:rPr lang="en-US" sz="1400" dirty="0">
                <a:solidFill>
                  <a:schemeClr val="bg1">
                    <a:lumMod val="95000"/>
                  </a:schemeClr>
                </a:solidFill>
              </a:rPr>
              <a:t/>
            </a:r>
            <a:br>
              <a:rPr lang="en-US" sz="1400" dirty="0">
                <a:solidFill>
                  <a:schemeClr val="bg1">
                    <a:lumMod val="95000"/>
                  </a:schemeClr>
                </a:solidFill>
              </a:rPr>
            </a:br>
            <a:r>
              <a:rPr lang="el-GR" sz="1400" dirty="0" smtClean="0">
                <a:solidFill>
                  <a:schemeClr val="bg1">
                    <a:lumMod val="95000"/>
                  </a:schemeClr>
                </a:solidFill>
              </a:rPr>
              <a:t/>
            </a:r>
            <a:br>
              <a:rPr lang="el-GR" sz="1400" dirty="0" smtClean="0">
                <a:solidFill>
                  <a:schemeClr val="bg1">
                    <a:lumMod val="95000"/>
                  </a:schemeClr>
                </a:solidFill>
              </a:rPr>
            </a:br>
            <a:r>
              <a:rPr lang="el-GR" sz="1400" dirty="0" smtClean="0">
                <a:solidFill>
                  <a:schemeClr val="bg2">
                    <a:lumMod val="90000"/>
                  </a:schemeClr>
                </a:solidFill>
                <a:latin typeface="Arial Narrow" panose="020B0606020202030204" pitchFamily="34" charset="0"/>
              </a:rPr>
              <a:t>Οι </a:t>
            </a:r>
            <a:r>
              <a:rPr lang="el-GR" sz="1400" dirty="0">
                <a:solidFill>
                  <a:schemeClr val="bg2">
                    <a:lumMod val="90000"/>
                  </a:schemeClr>
                </a:solidFill>
                <a:latin typeface="Arial Narrow" panose="020B0606020202030204" pitchFamily="34" charset="0"/>
              </a:rPr>
              <a:t>βασικές έννοιες της </a:t>
            </a:r>
            <a:r>
              <a:rPr lang="el-GR" sz="1400" dirty="0" smtClean="0">
                <a:solidFill>
                  <a:schemeClr val="bg2">
                    <a:lumMod val="90000"/>
                  </a:schemeClr>
                </a:solidFill>
                <a:latin typeface="Arial Narrow" panose="020B0606020202030204" pitchFamily="34" charset="0"/>
              </a:rPr>
              <a:t>εξέλιξης </a:t>
            </a:r>
            <a:r>
              <a:rPr lang="el-GR" sz="1400" dirty="0">
                <a:solidFill>
                  <a:schemeClr val="bg2">
                    <a:lumMod val="90000"/>
                  </a:schemeClr>
                </a:solidFill>
                <a:latin typeface="Arial Narrow" panose="020B0606020202030204" pitchFamily="34" charset="0"/>
              </a:rPr>
              <a:t>είναι θεμελιώδεις για την </a:t>
            </a:r>
            <a:r>
              <a:rPr lang="el-GR" sz="1400" dirty="0" smtClean="0">
                <a:solidFill>
                  <a:schemeClr val="bg2">
                    <a:lumMod val="90000"/>
                  </a:schemeClr>
                </a:solidFill>
                <a:latin typeface="Arial Narrow" panose="020B0606020202030204" pitchFamily="34" charset="0"/>
              </a:rPr>
              <a:t>κατανόηση των</a:t>
            </a:r>
            <a:r>
              <a:rPr lang="el-GR" sz="1400" dirty="0">
                <a:solidFill>
                  <a:schemeClr val="bg2">
                    <a:lumMod val="90000"/>
                  </a:schemeClr>
                </a:solidFill>
                <a:latin typeface="Arial Narrow" panose="020B0606020202030204" pitchFamily="34" charset="0"/>
              </a:rPr>
              <a:t/>
            </a:r>
            <a:br>
              <a:rPr lang="el-GR" sz="1400" dirty="0">
                <a:solidFill>
                  <a:schemeClr val="bg2">
                    <a:lumMod val="90000"/>
                  </a:schemeClr>
                </a:solidFill>
                <a:latin typeface="Arial Narrow" panose="020B0606020202030204" pitchFamily="34" charset="0"/>
              </a:rPr>
            </a:br>
            <a:r>
              <a:rPr lang="el-GR" sz="1400" dirty="0" smtClean="0">
                <a:solidFill>
                  <a:schemeClr val="bg2">
                    <a:lumMod val="90000"/>
                  </a:schemeClr>
                </a:solidFill>
                <a:latin typeface="Arial Narrow" panose="020B0606020202030204" pitchFamily="34" charset="0"/>
              </a:rPr>
              <a:t/>
            </a:r>
            <a:br>
              <a:rPr lang="el-GR" sz="1400" dirty="0" smtClean="0">
                <a:solidFill>
                  <a:schemeClr val="bg2">
                    <a:lumMod val="90000"/>
                  </a:schemeClr>
                </a:solidFill>
                <a:latin typeface="Arial Narrow" panose="020B0606020202030204" pitchFamily="34" charset="0"/>
              </a:rPr>
            </a:br>
            <a:r>
              <a:rPr lang="el-GR" sz="1400" dirty="0" smtClean="0">
                <a:solidFill>
                  <a:schemeClr val="bg2">
                    <a:lumMod val="90000"/>
                  </a:schemeClr>
                </a:solidFill>
                <a:latin typeface="Arial Narrow" panose="020B0606020202030204" pitchFamily="34" charset="0"/>
              </a:rPr>
              <a:t>φαινομένων  του Έμβιου Κόσμου στο </a:t>
            </a:r>
            <a:r>
              <a:rPr lang="el-GR" sz="1400" dirty="0">
                <a:solidFill>
                  <a:schemeClr val="bg2">
                    <a:lumMod val="90000"/>
                  </a:schemeClr>
                </a:solidFill>
                <a:latin typeface="Arial Narrow" panose="020B0606020202030204" pitchFamily="34" charset="0"/>
              </a:rPr>
              <a:t>σύνολό τους.</a:t>
            </a:r>
            <a:br>
              <a:rPr lang="el-GR" sz="1400" dirty="0">
                <a:solidFill>
                  <a:schemeClr val="bg2">
                    <a:lumMod val="90000"/>
                  </a:schemeClr>
                </a:solidFill>
                <a:latin typeface="Arial Narrow" panose="020B0606020202030204" pitchFamily="34" charset="0"/>
              </a:rPr>
            </a:br>
            <a:r>
              <a:rPr lang="el-GR" sz="1400" dirty="0" smtClean="0">
                <a:solidFill>
                  <a:schemeClr val="bg2">
                    <a:lumMod val="90000"/>
                  </a:schemeClr>
                </a:solidFill>
                <a:latin typeface="Arial Narrow" panose="020B0606020202030204" pitchFamily="34" charset="0"/>
              </a:rPr>
              <a:t/>
            </a:r>
            <a:br>
              <a:rPr lang="el-GR" sz="1400" dirty="0" smtClean="0">
                <a:solidFill>
                  <a:schemeClr val="bg2">
                    <a:lumMod val="90000"/>
                  </a:schemeClr>
                </a:solidFill>
                <a:latin typeface="Arial Narrow" panose="020B0606020202030204" pitchFamily="34" charset="0"/>
              </a:rPr>
            </a:br>
            <a:r>
              <a:rPr lang="el-GR" sz="1400" dirty="0" smtClean="0">
                <a:solidFill>
                  <a:schemeClr val="bg2">
                    <a:lumMod val="90000"/>
                  </a:schemeClr>
                </a:solidFill>
                <a:latin typeface="Arial Narrow" panose="020B0606020202030204" pitchFamily="34" charset="0"/>
              </a:rPr>
              <a:t>Η αμφίδρομη επίδραση  ζωντανού και αβιοτικού </a:t>
            </a:r>
            <a:r>
              <a:rPr lang="el-GR" sz="1400" dirty="0">
                <a:solidFill>
                  <a:schemeClr val="bg2">
                    <a:lumMod val="90000"/>
                  </a:schemeClr>
                </a:solidFill>
                <a:latin typeface="Arial Narrow" panose="020B0606020202030204" pitchFamily="34" charset="0"/>
              </a:rPr>
              <a:t>Κόσμου </a:t>
            </a:r>
            <a:r>
              <a:rPr lang="el-GR" sz="1400" dirty="0" smtClean="0">
                <a:solidFill>
                  <a:schemeClr val="bg2">
                    <a:lumMod val="90000"/>
                  </a:schemeClr>
                </a:solidFill>
                <a:latin typeface="Arial Narrow" panose="020B0606020202030204" pitchFamily="34" charset="0"/>
              </a:rPr>
              <a:t>αποτυπώνεται στην ιστορία του πλανήτη Γη που αφηγείται </a:t>
            </a:r>
          </a:p>
          <a:p>
            <a:pPr marL="0" indent="0">
              <a:buNone/>
            </a:pPr>
            <a:endParaRPr lang="el-GR" sz="1400" dirty="0" smtClean="0">
              <a:solidFill>
                <a:schemeClr val="bg2">
                  <a:lumMod val="90000"/>
                </a:schemeClr>
              </a:solidFill>
              <a:latin typeface="Arial Narrow" panose="020B0606020202030204" pitchFamily="34" charset="0"/>
            </a:endParaRPr>
          </a:p>
          <a:p>
            <a:pPr marL="0" indent="0">
              <a:buNone/>
            </a:pPr>
            <a:r>
              <a:rPr lang="el-GR" sz="1400" dirty="0" smtClean="0">
                <a:solidFill>
                  <a:schemeClr val="bg2">
                    <a:lumMod val="90000"/>
                  </a:schemeClr>
                </a:solidFill>
                <a:latin typeface="Arial Narrow" panose="020B0606020202030204" pitchFamily="34" charset="0"/>
              </a:rPr>
              <a:t>ταυτόχρονα  και την </a:t>
            </a:r>
            <a:r>
              <a:rPr lang="el-GR" sz="1400" dirty="0">
                <a:solidFill>
                  <a:schemeClr val="bg2">
                    <a:lumMod val="90000"/>
                  </a:schemeClr>
                </a:solidFill>
                <a:latin typeface="Arial Narrow" panose="020B0606020202030204" pitchFamily="34" charset="0"/>
              </a:rPr>
              <a:t>ιστορία της </a:t>
            </a:r>
            <a:r>
              <a:rPr lang="el-GR" sz="1400" dirty="0" smtClean="0">
                <a:solidFill>
                  <a:schemeClr val="bg2">
                    <a:lumMod val="90000"/>
                  </a:schemeClr>
                </a:solidFill>
                <a:latin typeface="Arial Narrow" panose="020B0606020202030204" pitchFamily="34" charset="0"/>
              </a:rPr>
              <a:t> Ζωής. </a:t>
            </a:r>
          </a:p>
          <a:p>
            <a:pPr marL="0" indent="0">
              <a:buNone/>
            </a:pPr>
            <a:endParaRPr lang="el-GR" sz="1400" dirty="0" smtClean="0">
              <a:solidFill>
                <a:schemeClr val="bg2">
                  <a:lumMod val="90000"/>
                </a:schemeClr>
              </a:solidFill>
              <a:latin typeface="Arial Narrow" panose="020B0606020202030204" pitchFamily="34" charset="0"/>
            </a:endParaRPr>
          </a:p>
          <a:p>
            <a:pPr marL="0" indent="0">
              <a:buNone/>
            </a:pPr>
            <a:r>
              <a:rPr lang="el-GR" sz="1400" dirty="0" smtClean="0">
                <a:solidFill>
                  <a:schemeClr val="bg2">
                    <a:lumMod val="90000"/>
                  </a:schemeClr>
                </a:solidFill>
                <a:latin typeface="Arial Narrow" panose="020B0606020202030204" pitchFamily="34" charset="0"/>
              </a:rPr>
              <a:t>Με άλλα λόγια, η Βιολογική  </a:t>
            </a:r>
            <a:r>
              <a:rPr lang="el-GR" sz="1400" dirty="0">
                <a:solidFill>
                  <a:schemeClr val="bg2">
                    <a:lumMod val="90000"/>
                  </a:schemeClr>
                </a:solidFill>
                <a:latin typeface="Arial Narrow" panose="020B0606020202030204" pitchFamily="34" charset="0"/>
              </a:rPr>
              <a:t>Εξέλιξη  αποτελεί Ενοποιητική Αρχή των Φυσικών Επιστημών.</a:t>
            </a:r>
            <a:endParaRPr lang="el-GR" sz="1400" dirty="0" smtClean="0">
              <a:solidFill>
                <a:schemeClr val="bg2">
                  <a:lumMod val="90000"/>
                </a:schemeClr>
              </a:solidFill>
              <a:latin typeface="Arial Narrow" panose="020B0606020202030204" pitchFamily="34" charset="0"/>
            </a:endParaRPr>
          </a:p>
          <a:p>
            <a:pPr marL="0" indent="0">
              <a:buNone/>
            </a:pPr>
            <a:r>
              <a:rPr lang="el-GR" sz="1400" dirty="0">
                <a:solidFill>
                  <a:schemeClr val="bg2">
                    <a:lumMod val="90000"/>
                  </a:schemeClr>
                </a:solidFill>
                <a:latin typeface="Arial Narrow" panose="020B0606020202030204" pitchFamily="34" charset="0"/>
              </a:rPr>
              <a:t/>
            </a:r>
            <a:br>
              <a:rPr lang="el-GR" sz="1400" dirty="0">
                <a:solidFill>
                  <a:schemeClr val="bg2">
                    <a:lumMod val="90000"/>
                  </a:schemeClr>
                </a:solidFill>
                <a:latin typeface="Arial Narrow" panose="020B0606020202030204" pitchFamily="34" charset="0"/>
              </a:rPr>
            </a:br>
            <a:r>
              <a:rPr lang="el-GR" sz="1400" dirty="0" smtClean="0">
                <a:solidFill>
                  <a:schemeClr val="bg2">
                    <a:lumMod val="90000"/>
                  </a:schemeClr>
                </a:solidFill>
                <a:latin typeface="Arial Narrow" panose="020B0606020202030204" pitchFamily="34" charset="0"/>
              </a:rPr>
              <a:t>Η </a:t>
            </a:r>
            <a:r>
              <a:rPr lang="el-GR" sz="1400" dirty="0">
                <a:solidFill>
                  <a:schemeClr val="bg2">
                    <a:lumMod val="90000"/>
                  </a:schemeClr>
                </a:solidFill>
                <a:latin typeface="Arial Narrow" panose="020B0606020202030204" pitchFamily="34" charset="0"/>
              </a:rPr>
              <a:t>εξελικτική παιδεία θεμελιώνει τις γνώσεις της Βιολογίας και της Ιατρικής σε απώτερη</a:t>
            </a:r>
            <a:br>
              <a:rPr lang="el-GR" sz="1400" dirty="0">
                <a:solidFill>
                  <a:schemeClr val="bg2">
                    <a:lumMod val="90000"/>
                  </a:schemeClr>
                </a:solidFill>
                <a:latin typeface="Arial Narrow" panose="020B0606020202030204" pitchFamily="34" charset="0"/>
              </a:rPr>
            </a:br>
            <a:r>
              <a:rPr lang="en-US" sz="1400" dirty="0" smtClean="0">
                <a:solidFill>
                  <a:schemeClr val="bg2">
                    <a:lumMod val="90000"/>
                  </a:schemeClr>
                </a:solidFill>
                <a:latin typeface="Arial Narrow" panose="020B0606020202030204" pitchFamily="34" charset="0"/>
              </a:rPr>
              <a:t/>
            </a:r>
            <a:br>
              <a:rPr lang="en-US" sz="1400" dirty="0" smtClean="0">
                <a:solidFill>
                  <a:schemeClr val="bg2">
                    <a:lumMod val="90000"/>
                  </a:schemeClr>
                </a:solidFill>
                <a:latin typeface="Arial Narrow" panose="020B0606020202030204" pitchFamily="34" charset="0"/>
              </a:rPr>
            </a:br>
            <a:r>
              <a:rPr lang="el-GR" sz="1400" dirty="0" smtClean="0">
                <a:solidFill>
                  <a:schemeClr val="bg2">
                    <a:lumMod val="90000"/>
                  </a:schemeClr>
                </a:solidFill>
                <a:latin typeface="Arial Narrow" panose="020B0606020202030204" pitchFamily="34" charset="0"/>
              </a:rPr>
              <a:t>και </a:t>
            </a:r>
            <a:r>
              <a:rPr lang="el-GR" sz="1400" dirty="0">
                <a:solidFill>
                  <a:schemeClr val="bg2">
                    <a:lumMod val="90000"/>
                  </a:schemeClr>
                </a:solidFill>
                <a:latin typeface="Arial Narrow" panose="020B0606020202030204" pitchFamily="34" charset="0"/>
              </a:rPr>
              <a:t>ευρύτερη βάση και τις συστηματοποιεί στο έδαφος των βασικών αρχών </a:t>
            </a:r>
            <a:r>
              <a:rPr lang="el-GR" sz="1400" dirty="0" smtClean="0">
                <a:solidFill>
                  <a:schemeClr val="bg2">
                    <a:lumMod val="90000"/>
                  </a:schemeClr>
                </a:solidFill>
                <a:latin typeface="Arial Narrow" panose="020B0606020202030204" pitchFamily="34" charset="0"/>
              </a:rPr>
              <a:t>της Εξέλιξης</a:t>
            </a:r>
            <a:r>
              <a:rPr lang="el-GR" sz="1400" dirty="0">
                <a:solidFill>
                  <a:schemeClr val="bg2">
                    <a:lumMod val="90000"/>
                  </a:schemeClr>
                </a:solidFill>
                <a:latin typeface="Arial Narrow" panose="020B0606020202030204" pitchFamily="34" charset="0"/>
              </a:rPr>
              <a:t>. </a:t>
            </a:r>
            <a:br>
              <a:rPr lang="el-GR" sz="1400" dirty="0">
                <a:solidFill>
                  <a:schemeClr val="bg2">
                    <a:lumMod val="90000"/>
                  </a:schemeClr>
                </a:solidFill>
                <a:latin typeface="Arial Narrow" panose="020B0606020202030204" pitchFamily="34" charset="0"/>
              </a:rPr>
            </a:br>
            <a:r>
              <a:rPr lang="en-US" sz="1400" dirty="0" smtClean="0">
                <a:solidFill>
                  <a:schemeClr val="bg2">
                    <a:lumMod val="90000"/>
                  </a:schemeClr>
                </a:solidFill>
                <a:latin typeface="Arial Narrow" panose="020B0606020202030204" pitchFamily="34" charset="0"/>
              </a:rPr>
              <a:t/>
            </a:r>
            <a:br>
              <a:rPr lang="en-US" sz="1400" dirty="0" smtClean="0">
                <a:solidFill>
                  <a:schemeClr val="bg2">
                    <a:lumMod val="90000"/>
                  </a:schemeClr>
                </a:solidFill>
                <a:latin typeface="Arial Narrow" panose="020B0606020202030204" pitchFamily="34" charset="0"/>
              </a:rPr>
            </a:br>
            <a:r>
              <a:rPr lang="el-GR" sz="1400" dirty="0" smtClean="0">
                <a:solidFill>
                  <a:schemeClr val="bg2">
                    <a:lumMod val="90000"/>
                  </a:schemeClr>
                </a:solidFill>
                <a:latin typeface="Arial Narrow" panose="020B0606020202030204" pitchFamily="34" charset="0"/>
              </a:rPr>
              <a:t>Προσδίδει </a:t>
            </a:r>
            <a:r>
              <a:rPr lang="el-GR" sz="1400" dirty="0">
                <a:solidFill>
                  <a:schemeClr val="bg2">
                    <a:lumMod val="90000"/>
                  </a:schemeClr>
                </a:solidFill>
                <a:latin typeface="Arial Narrow" panose="020B0606020202030204" pitchFamily="34" charset="0"/>
              </a:rPr>
              <a:t>βάθος στην κατανόηση </a:t>
            </a:r>
            <a:r>
              <a:rPr lang="el-GR" sz="1400" dirty="0" smtClean="0">
                <a:solidFill>
                  <a:schemeClr val="bg2">
                    <a:lumMod val="90000"/>
                  </a:schemeClr>
                </a:solidFill>
                <a:latin typeface="Arial Narrow" panose="020B0606020202030204" pitchFamily="34" charset="0"/>
              </a:rPr>
              <a:t>τόσο των </a:t>
            </a:r>
            <a:r>
              <a:rPr lang="el-GR" sz="1400" dirty="0">
                <a:solidFill>
                  <a:schemeClr val="bg2">
                    <a:lumMod val="90000"/>
                  </a:schemeClr>
                </a:solidFill>
                <a:latin typeface="Arial Narrow" panose="020B0606020202030204" pitchFamily="34" charset="0"/>
              </a:rPr>
              <a:t>φυσιολογικών </a:t>
            </a:r>
            <a:r>
              <a:rPr lang="el-GR" sz="1400" dirty="0" smtClean="0">
                <a:solidFill>
                  <a:schemeClr val="bg2">
                    <a:lumMod val="90000"/>
                  </a:schemeClr>
                </a:solidFill>
                <a:latin typeface="Arial Narrow" panose="020B0606020202030204" pitchFamily="34" charset="0"/>
              </a:rPr>
              <a:t>όσο και των παθολογικών εκδηλώσεων της ζωής και </a:t>
            </a:r>
          </a:p>
          <a:p>
            <a:pPr marL="0" indent="0">
              <a:buNone/>
            </a:pPr>
            <a:endParaRPr lang="el-GR" sz="1400" dirty="0" smtClean="0">
              <a:solidFill>
                <a:schemeClr val="bg2">
                  <a:lumMod val="90000"/>
                </a:schemeClr>
              </a:solidFill>
              <a:latin typeface="Arial Narrow" panose="020B0606020202030204" pitchFamily="34" charset="0"/>
            </a:endParaRPr>
          </a:p>
          <a:p>
            <a:pPr marL="0" indent="0">
              <a:buNone/>
            </a:pPr>
            <a:r>
              <a:rPr lang="el-GR" sz="1400" dirty="0" smtClean="0">
                <a:solidFill>
                  <a:schemeClr val="bg2">
                    <a:lumMod val="90000"/>
                  </a:schemeClr>
                </a:solidFill>
                <a:latin typeface="Arial Narrow" panose="020B0606020202030204" pitchFamily="34" charset="0"/>
              </a:rPr>
              <a:t>διευρύνει </a:t>
            </a:r>
            <a:r>
              <a:rPr lang="el-GR" sz="1400" dirty="0">
                <a:solidFill>
                  <a:schemeClr val="bg2">
                    <a:lumMod val="90000"/>
                  </a:schemeClr>
                </a:solidFill>
                <a:latin typeface="Arial Narrow" panose="020B0606020202030204" pitchFamily="34" charset="0"/>
              </a:rPr>
              <a:t>τον ορίζοντα της γνώσης σε κάθε περιοχή των Ιατρικών Σπουδών – Ανατομία, Βιοχημεία, Φυσιολογία, Ιστολογία/ </a:t>
            </a:r>
            <a:endParaRPr lang="el-GR" sz="1400" dirty="0" smtClean="0">
              <a:solidFill>
                <a:schemeClr val="bg2">
                  <a:lumMod val="90000"/>
                </a:schemeClr>
              </a:solidFill>
              <a:latin typeface="Arial Narrow" panose="020B0606020202030204" pitchFamily="34" charset="0"/>
            </a:endParaRPr>
          </a:p>
          <a:p>
            <a:pPr marL="0" indent="0">
              <a:buNone/>
            </a:pPr>
            <a:endParaRPr lang="el-GR" sz="1400" dirty="0" smtClean="0">
              <a:solidFill>
                <a:schemeClr val="bg2">
                  <a:lumMod val="90000"/>
                </a:schemeClr>
              </a:solidFill>
              <a:latin typeface="Arial Narrow" panose="020B0606020202030204" pitchFamily="34" charset="0"/>
            </a:endParaRPr>
          </a:p>
          <a:p>
            <a:pPr marL="0" indent="0">
              <a:buNone/>
            </a:pPr>
            <a:r>
              <a:rPr lang="el-GR" sz="1400" dirty="0" smtClean="0">
                <a:solidFill>
                  <a:schemeClr val="bg2">
                    <a:lumMod val="90000"/>
                  </a:schemeClr>
                </a:solidFill>
                <a:latin typeface="Arial Narrow" panose="020B0606020202030204" pitchFamily="34" charset="0"/>
              </a:rPr>
              <a:t>Εμβρυολογία</a:t>
            </a:r>
            <a:r>
              <a:rPr lang="el-GR" sz="1400" dirty="0">
                <a:solidFill>
                  <a:schemeClr val="bg2">
                    <a:lumMod val="90000"/>
                  </a:schemeClr>
                </a:solidFill>
                <a:latin typeface="Arial Narrow" panose="020B0606020202030204" pitchFamily="34" charset="0"/>
              </a:rPr>
              <a:t>, Παθολογία.</a:t>
            </a:r>
            <a:r>
              <a:rPr lang="en-US" sz="1400" dirty="0" smtClean="0">
                <a:solidFill>
                  <a:schemeClr val="bg2">
                    <a:lumMod val="90000"/>
                  </a:schemeClr>
                </a:solidFill>
                <a:latin typeface="Arial Narrow" panose="020B0606020202030204" pitchFamily="34" charset="0"/>
              </a:rPr>
              <a:t/>
            </a:r>
            <a:br>
              <a:rPr lang="en-US" sz="1400" dirty="0" smtClean="0">
                <a:solidFill>
                  <a:schemeClr val="bg2">
                    <a:lumMod val="90000"/>
                  </a:schemeClr>
                </a:solidFill>
                <a:latin typeface="Arial Narrow" panose="020B0606020202030204" pitchFamily="34" charset="0"/>
              </a:rPr>
            </a:br>
            <a:r>
              <a:rPr lang="en-US" sz="1400" dirty="0">
                <a:solidFill>
                  <a:schemeClr val="bg2">
                    <a:lumMod val="90000"/>
                  </a:schemeClr>
                </a:solidFill>
                <a:latin typeface="Arial Narrow" panose="020B0606020202030204" pitchFamily="34" charset="0"/>
              </a:rPr>
              <a:t/>
            </a:r>
            <a:br>
              <a:rPr lang="en-US" sz="1400" dirty="0">
                <a:solidFill>
                  <a:schemeClr val="bg2">
                    <a:lumMod val="90000"/>
                  </a:schemeClr>
                </a:solidFill>
                <a:latin typeface="Arial Narrow" panose="020B0606020202030204" pitchFamily="34" charset="0"/>
              </a:rPr>
            </a:br>
            <a:r>
              <a:rPr lang="el-GR" sz="1400" dirty="0">
                <a:solidFill>
                  <a:schemeClr val="bg2">
                    <a:lumMod val="90000"/>
                  </a:schemeClr>
                </a:solidFill>
                <a:latin typeface="Arial Narrow" panose="020B0606020202030204" pitchFamily="34" charset="0"/>
              </a:rPr>
              <a:t/>
            </a:r>
            <a:br>
              <a:rPr lang="el-GR" sz="1400" dirty="0">
                <a:solidFill>
                  <a:schemeClr val="bg2">
                    <a:lumMod val="90000"/>
                  </a:schemeClr>
                </a:solidFill>
                <a:latin typeface="Arial Narrow" panose="020B0606020202030204" pitchFamily="34" charset="0"/>
              </a:rPr>
            </a:br>
            <a:r>
              <a:rPr lang="el-GR" sz="1400" dirty="0">
                <a:solidFill>
                  <a:schemeClr val="bg2">
                    <a:lumMod val="90000"/>
                  </a:schemeClr>
                </a:solidFill>
                <a:latin typeface="Arial Narrow" panose="020B0606020202030204" pitchFamily="34" charset="0"/>
              </a:rPr>
              <a:t/>
            </a:r>
            <a:br>
              <a:rPr lang="el-GR" sz="1400" dirty="0">
                <a:solidFill>
                  <a:schemeClr val="bg2">
                    <a:lumMod val="90000"/>
                  </a:schemeClr>
                </a:solidFill>
                <a:latin typeface="Arial Narrow" panose="020B0606020202030204" pitchFamily="34" charset="0"/>
              </a:rPr>
            </a:br>
            <a:r>
              <a:rPr lang="el-GR" sz="1400" dirty="0">
                <a:solidFill>
                  <a:schemeClr val="bg1">
                    <a:lumMod val="95000"/>
                  </a:schemeClr>
                </a:solidFill>
                <a:latin typeface="Arial Narrow" panose="020B0606020202030204" pitchFamily="34" charset="0"/>
              </a:rPr>
              <a:t/>
            </a:r>
            <a:br>
              <a:rPr lang="el-GR" sz="1400" dirty="0">
                <a:solidFill>
                  <a:schemeClr val="bg1">
                    <a:lumMod val="95000"/>
                  </a:schemeClr>
                </a:solidFill>
                <a:latin typeface="Arial Narrow" panose="020B0606020202030204" pitchFamily="34" charset="0"/>
              </a:rPr>
            </a:br>
            <a:r>
              <a:rPr lang="el-GR" sz="1400" dirty="0" smtClean="0">
                <a:solidFill>
                  <a:schemeClr val="bg1">
                    <a:lumMod val="95000"/>
                  </a:schemeClr>
                </a:solidFill>
                <a:latin typeface="Arial Narrow" panose="020B0606020202030204" pitchFamily="34" charset="0"/>
              </a:rPr>
              <a:t/>
            </a:r>
            <a:br>
              <a:rPr lang="el-GR" sz="1400" dirty="0" smtClean="0">
                <a:solidFill>
                  <a:schemeClr val="bg1">
                    <a:lumMod val="95000"/>
                  </a:schemeClr>
                </a:solidFill>
                <a:latin typeface="Arial Narrow" panose="020B0606020202030204" pitchFamily="34" charset="0"/>
              </a:rPr>
            </a:br>
            <a:r>
              <a:rPr lang="el-GR" sz="1400" dirty="0" smtClean="0">
                <a:solidFill>
                  <a:schemeClr val="bg1">
                    <a:lumMod val="95000"/>
                  </a:schemeClr>
                </a:solidFill>
              </a:rPr>
              <a:t/>
            </a:r>
            <a:br>
              <a:rPr lang="el-GR" sz="1400" dirty="0" smtClean="0">
                <a:solidFill>
                  <a:schemeClr val="bg1">
                    <a:lumMod val="95000"/>
                  </a:schemeClr>
                </a:solidFill>
              </a:rPr>
            </a:br>
            <a:r>
              <a:rPr lang="el-GR" sz="1400" dirty="0">
                <a:solidFill>
                  <a:schemeClr val="bg1">
                    <a:lumMod val="95000"/>
                  </a:schemeClr>
                </a:solidFill>
              </a:rPr>
              <a:t/>
            </a:r>
            <a:br>
              <a:rPr lang="el-GR" sz="1400" dirty="0">
                <a:solidFill>
                  <a:schemeClr val="bg1">
                    <a:lumMod val="95000"/>
                  </a:schemeClr>
                </a:solidFill>
              </a:rPr>
            </a:br>
            <a:r>
              <a:rPr lang="el-GR" sz="1400" dirty="0" smtClean="0">
                <a:solidFill>
                  <a:schemeClr val="bg1">
                    <a:lumMod val="95000"/>
                  </a:schemeClr>
                </a:solidFill>
              </a:rPr>
              <a:t/>
            </a:r>
            <a:br>
              <a:rPr lang="el-GR" sz="1400" dirty="0" smtClean="0">
                <a:solidFill>
                  <a:schemeClr val="bg1">
                    <a:lumMod val="95000"/>
                  </a:schemeClr>
                </a:solidFill>
              </a:rPr>
            </a:br>
            <a:r>
              <a:rPr lang="el-GR" sz="1400" dirty="0" smtClean="0">
                <a:solidFill>
                  <a:schemeClr val="bg1">
                    <a:lumMod val="95000"/>
                  </a:schemeClr>
                </a:solidFill>
              </a:rPr>
              <a:t/>
            </a:r>
            <a:br>
              <a:rPr lang="el-GR" sz="1400" dirty="0" smtClean="0">
                <a:solidFill>
                  <a:schemeClr val="bg1">
                    <a:lumMod val="95000"/>
                  </a:schemeClr>
                </a:solidFill>
              </a:rPr>
            </a:br>
            <a:r>
              <a:rPr lang="el-GR" sz="1400" dirty="0">
                <a:solidFill>
                  <a:schemeClr val="bg1">
                    <a:lumMod val="95000"/>
                  </a:schemeClr>
                </a:solidFill>
              </a:rPr>
              <a:t/>
            </a:r>
            <a:br>
              <a:rPr lang="el-GR" sz="1400" dirty="0">
                <a:solidFill>
                  <a:schemeClr val="bg1">
                    <a:lumMod val="95000"/>
                  </a:schemeClr>
                </a:solidFill>
              </a:rPr>
            </a:br>
            <a:r>
              <a:rPr lang="el-GR" sz="1400" dirty="0" smtClean="0">
                <a:solidFill>
                  <a:schemeClr val="bg1">
                    <a:lumMod val="95000"/>
                  </a:schemeClr>
                </a:solidFill>
              </a:rPr>
              <a:t/>
            </a:r>
            <a:br>
              <a:rPr lang="el-GR" sz="1400" dirty="0" smtClean="0">
                <a:solidFill>
                  <a:schemeClr val="bg1">
                    <a:lumMod val="95000"/>
                  </a:schemeClr>
                </a:solidFill>
              </a:rPr>
            </a:br>
            <a:r>
              <a:rPr lang="el-GR" sz="1400" dirty="0" smtClean="0">
                <a:solidFill>
                  <a:schemeClr val="bg1">
                    <a:lumMod val="95000"/>
                  </a:schemeClr>
                </a:solidFill>
              </a:rPr>
              <a:t/>
            </a:r>
            <a:br>
              <a:rPr lang="el-GR" sz="1400" dirty="0" smtClean="0">
                <a:solidFill>
                  <a:schemeClr val="bg1">
                    <a:lumMod val="95000"/>
                  </a:schemeClr>
                </a:solidFill>
              </a:rPr>
            </a:br>
            <a:r>
              <a:rPr lang="el-GR" sz="1400" dirty="0">
                <a:solidFill>
                  <a:schemeClr val="bg1">
                    <a:lumMod val="95000"/>
                  </a:schemeClr>
                </a:solidFill>
              </a:rPr>
              <a:t/>
            </a:r>
            <a:br>
              <a:rPr lang="el-GR" sz="1400" dirty="0">
                <a:solidFill>
                  <a:schemeClr val="bg1">
                    <a:lumMod val="95000"/>
                  </a:schemeClr>
                </a:solidFill>
              </a:rPr>
            </a:br>
            <a:endParaRPr lang="el-GR" sz="1400" dirty="0"/>
          </a:p>
        </p:txBody>
      </p:sp>
    </p:spTree>
    <p:extLst>
      <p:ext uri="{BB962C8B-B14F-4D97-AF65-F5344CB8AC3E}">
        <p14:creationId xmlns:p14="http://schemas.microsoft.com/office/powerpoint/2010/main" val="5944032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61924" y="1238249"/>
            <a:ext cx="8677276" cy="2771775"/>
          </a:xfrm>
        </p:spPr>
        <p:txBody>
          <a:bodyPr>
            <a:normAutofit lnSpcReduction="10000"/>
          </a:bodyPr>
          <a:lstStyle/>
          <a:p>
            <a:pPr marL="0" indent="0">
              <a:buNone/>
            </a:pPr>
            <a:r>
              <a:rPr lang="el-GR" sz="1800" dirty="0" smtClean="0">
                <a:solidFill>
                  <a:schemeClr val="bg2">
                    <a:lumMod val="75000"/>
                  </a:schemeClr>
                </a:solidFill>
                <a:latin typeface="Arial Narrow" panose="020B0606020202030204" pitchFamily="34" charset="0"/>
              </a:rPr>
              <a:t>Οι ζωντανές </a:t>
            </a:r>
            <a:r>
              <a:rPr lang="el-GR" sz="1800" dirty="0">
                <a:solidFill>
                  <a:schemeClr val="bg2">
                    <a:lumMod val="75000"/>
                  </a:schemeClr>
                </a:solidFill>
                <a:latin typeface="Arial Narrow" panose="020B0606020202030204" pitchFamily="34" charset="0"/>
              </a:rPr>
              <a:t>μορφές  δεν έχουν αυτοτελείς ή διακριτές </a:t>
            </a:r>
            <a:r>
              <a:rPr lang="el-GR" sz="1800" dirty="0" smtClean="0">
                <a:solidFill>
                  <a:schemeClr val="bg2">
                    <a:lumMod val="75000"/>
                  </a:schemeClr>
                </a:solidFill>
                <a:latin typeface="Arial Narrow" panose="020B0606020202030204" pitchFamily="34" charset="0"/>
              </a:rPr>
              <a:t>αφετηρίες και η ομολογία συνιστά βασική </a:t>
            </a:r>
          </a:p>
          <a:p>
            <a:pPr marL="0" indent="0">
              <a:buNone/>
            </a:pPr>
            <a:r>
              <a:rPr lang="el-GR" sz="1800" dirty="0" smtClean="0">
                <a:solidFill>
                  <a:schemeClr val="bg2">
                    <a:lumMod val="75000"/>
                  </a:schemeClr>
                </a:solidFill>
                <a:latin typeface="Arial Narrow" panose="020B0606020202030204" pitchFamily="34" charset="0"/>
              </a:rPr>
              <a:t>έννοια </a:t>
            </a:r>
            <a:r>
              <a:rPr lang="el-GR" sz="1800" dirty="0">
                <a:solidFill>
                  <a:schemeClr val="bg2">
                    <a:lumMod val="75000"/>
                  </a:schemeClr>
                </a:solidFill>
                <a:latin typeface="Arial Narrow" panose="020B0606020202030204" pitchFamily="34" charset="0"/>
              </a:rPr>
              <a:t>της εξελικτικής </a:t>
            </a:r>
            <a:r>
              <a:rPr lang="el-GR" sz="1800" dirty="0" smtClean="0">
                <a:solidFill>
                  <a:schemeClr val="bg2">
                    <a:lumMod val="75000"/>
                  </a:schemeClr>
                </a:solidFill>
                <a:latin typeface="Arial Narrow" panose="020B0606020202030204" pitchFamily="34" charset="0"/>
              </a:rPr>
              <a:t>βιολογίας. </a:t>
            </a:r>
            <a:endParaRPr lang="el-GR" sz="1800" dirty="0">
              <a:solidFill>
                <a:schemeClr val="bg2">
                  <a:lumMod val="75000"/>
                </a:schemeClr>
              </a:solidFill>
              <a:latin typeface="Arial Narrow" panose="020B0606020202030204" pitchFamily="34" charset="0"/>
            </a:endParaRPr>
          </a:p>
          <a:p>
            <a:pPr marL="0" indent="0">
              <a:buNone/>
            </a:pPr>
            <a:endParaRPr lang="el-GR" sz="1800" dirty="0">
              <a:solidFill>
                <a:schemeClr val="bg2">
                  <a:lumMod val="75000"/>
                </a:schemeClr>
              </a:solidFill>
              <a:latin typeface="Arial Narrow" panose="020B0606020202030204" pitchFamily="34" charset="0"/>
            </a:endParaRPr>
          </a:p>
          <a:p>
            <a:pPr marL="0" indent="0">
              <a:buNone/>
            </a:pPr>
            <a:r>
              <a:rPr lang="el-GR" sz="1800" dirty="0" smtClean="0">
                <a:solidFill>
                  <a:schemeClr val="bg2">
                    <a:lumMod val="75000"/>
                  </a:schemeClr>
                </a:solidFill>
                <a:latin typeface="Arial Narrow" panose="020B0606020202030204" pitchFamily="34" charset="0"/>
              </a:rPr>
              <a:t>Κοινοί χαρακτήρες ανάμεσα σε διαφορετικές φυσικές ομάδες, προερχόμενοι από έναν κοινό πρόγονο</a:t>
            </a:r>
            <a:r>
              <a:rPr lang="el-GR" sz="1800" dirty="0">
                <a:solidFill>
                  <a:schemeClr val="bg2">
                    <a:lumMod val="75000"/>
                  </a:schemeClr>
                </a:solidFill>
                <a:latin typeface="Arial Narrow" panose="020B0606020202030204" pitchFamily="34" charset="0"/>
              </a:rPr>
              <a:t>, αποκαλούνται ομολογίες</a:t>
            </a:r>
            <a:r>
              <a:rPr lang="en-US" sz="1800" dirty="0">
                <a:solidFill>
                  <a:schemeClr val="bg2">
                    <a:lumMod val="75000"/>
                  </a:schemeClr>
                </a:solidFill>
                <a:latin typeface="Arial Narrow" panose="020B0606020202030204" pitchFamily="34" charset="0"/>
              </a:rPr>
              <a:t>:</a:t>
            </a:r>
            <a:r>
              <a:rPr lang="el-GR" sz="1800" dirty="0">
                <a:solidFill>
                  <a:schemeClr val="bg2">
                    <a:lumMod val="75000"/>
                  </a:schemeClr>
                </a:solidFill>
                <a:latin typeface="Arial Narrow" panose="020B0606020202030204" pitchFamily="34" charset="0"/>
              </a:rPr>
              <a:t> οι σκελετοί των σπονδυλωτών εμφανίζουν σημαντικές ομοιότητες και θεωρούνται </a:t>
            </a:r>
            <a:r>
              <a:rPr lang="el-GR" sz="1800" dirty="0">
                <a:solidFill>
                  <a:srgbClr val="00B0F0"/>
                </a:solidFill>
                <a:latin typeface="Arial Narrow" panose="020B0606020202030204" pitchFamily="34" charset="0"/>
              </a:rPr>
              <a:t>ΟΜΟΛΟΓΟΙ</a:t>
            </a:r>
            <a:r>
              <a:rPr lang="el-GR" sz="1800" dirty="0" smtClean="0">
                <a:solidFill>
                  <a:schemeClr val="bg2">
                    <a:lumMod val="75000"/>
                  </a:schemeClr>
                </a:solidFill>
                <a:latin typeface="Arial Narrow" panose="020B0606020202030204" pitchFamily="34" charset="0"/>
              </a:rPr>
              <a:t>.</a:t>
            </a:r>
          </a:p>
          <a:p>
            <a:pPr marL="0" indent="0">
              <a:buNone/>
            </a:pPr>
            <a:endParaRPr lang="el-GR" sz="1800" dirty="0" smtClean="0">
              <a:solidFill>
                <a:schemeClr val="bg2">
                  <a:lumMod val="75000"/>
                </a:schemeClr>
              </a:solidFill>
              <a:latin typeface="Arial Narrow" panose="020B0606020202030204" pitchFamily="34" charset="0"/>
            </a:endParaRPr>
          </a:p>
          <a:p>
            <a:pPr marL="0" indent="0">
              <a:buNone/>
            </a:pPr>
            <a:r>
              <a:rPr lang="el-GR" sz="1800" dirty="0" smtClean="0">
                <a:solidFill>
                  <a:schemeClr val="bg2">
                    <a:lumMod val="75000"/>
                  </a:schemeClr>
                </a:solidFill>
                <a:latin typeface="Arial Narrow" panose="020B0606020202030204" pitchFamily="34" charset="0"/>
              </a:rPr>
              <a:t>Η ομολογία αφορά σε διαφορετικά επίπεδα βιολογικής οργάνωσης (βιολογικά μακρομόρια, </a:t>
            </a:r>
          </a:p>
          <a:p>
            <a:pPr marL="0" indent="0">
              <a:buNone/>
            </a:pPr>
            <a:r>
              <a:rPr lang="el-GR" sz="1800" dirty="0" smtClean="0">
                <a:solidFill>
                  <a:schemeClr val="bg2">
                    <a:lumMod val="75000"/>
                  </a:schemeClr>
                </a:solidFill>
                <a:latin typeface="Arial Narrow" panose="020B0606020202030204" pitchFamily="34" charset="0"/>
              </a:rPr>
              <a:t>βιοχημικές οδοί, κυτταρικές δομές, ιστολογία και ανατομία των ζωντανών οργανισμών. </a:t>
            </a:r>
          </a:p>
          <a:p>
            <a:pPr marL="0" indent="0">
              <a:buNone/>
            </a:pPr>
            <a:endParaRPr lang="el-GR" sz="1800" dirty="0" smtClean="0">
              <a:solidFill>
                <a:schemeClr val="bg2">
                  <a:lumMod val="75000"/>
                </a:schemeClr>
              </a:solidFill>
              <a:latin typeface="Arial Narrow" panose="020B0606020202030204" pitchFamily="34" charset="0"/>
            </a:endParaRPr>
          </a:p>
          <a:p>
            <a:pPr marL="0" indent="0">
              <a:buNone/>
            </a:pPr>
            <a:endParaRPr lang="el-GR" sz="1800" dirty="0">
              <a:solidFill>
                <a:schemeClr val="bg2">
                  <a:lumMod val="75000"/>
                </a:schemeClr>
              </a:solidFill>
              <a:latin typeface="Arial Narrow" panose="020B0606020202030204" pitchFamily="34" charset="0"/>
            </a:endParaRPr>
          </a:p>
          <a:p>
            <a:pPr marL="0" indent="0">
              <a:buNone/>
            </a:pPr>
            <a:endParaRPr lang="el-GR" sz="1600" dirty="0" smtClean="0">
              <a:solidFill>
                <a:schemeClr val="bg2">
                  <a:lumMod val="75000"/>
                </a:schemeClr>
              </a:solidFill>
              <a:latin typeface="Arial Narrow" panose="020B0606020202030204" pitchFamily="34" charset="0"/>
            </a:endParaRPr>
          </a:p>
        </p:txBody>
      </p:sp>
      <p:sp>
        <p:nvSpPr>
          <p:cNvPr id="4" name="Τίτλος 1"/>
          <p:cNvSpPr>
            <a:spLocks noGrp="1"/>
          </p:cNvSpPr>
          <p:nvPr>
            <p:ph type="title"/>
          </p:nvPr>
        </p:nvSpPr>
        <p:spPr>
          <a:xfrm>
            <a:off x="418699" y="82132"/>
            <a:ext cx="8229600" cy="1143000"/>
          </a:xfrm>
        </p:spPr>
        <p:txBody>
          <a:bodyPr>
            <a:normAutofit/>
          </a:bodyPr>
          <a:lstStyle/>
          <a:p>
            <a:r>
              <a:rPr lang="el-GR" sz="2800" dirty="0" smtClean="0">
                <a:solidFill>
                  <a:srgbClr val="00B0F0"/>
                </a:solidFill>
                <a:latin typeface="Arial Narrow" panose="020B0606020202030204" pitchFamily="34" charset="0"/>
              </a:rPr>
              <a:t>ΟΜΟΛΟΓΙΑ</a:t>
            </a:r>
            <a:r>
              <a:rPr lang="el-GR" sz="2800" dirty="0" smtClean="0">
                <a:solidFill>
                  <a:schemeClr val="bg2">
                    <a:lumMod val="75000"/>
                  </a:schemeClr>
                </a:solidFill>
                <a:latin typeface="Arial Narrow" panose="020B0606020202030204" pitchFamily="34" charset="0"/>
              </a:rPr>
              <a:t>  -κοινή καταγωγή</a:t>
            </a:r>
            <a:endParaRPr lang="el-GR" sz="2800" dirty="0">
              <a:solidFill>
                <a:schemeClr val="bg2">
                  <a:lumMod val="75000"/>
                </a:schemeClr>
              </a:solidFill>
              <a:latin typeface="Arial Narrow" panose="020B0606020202030204" pitchFamily="34" charset="0"/>
            </a:endParaRPr>
          </a:p>
        </p:txBody>
      </p:sp>
      <p:pic>
        <p:nvPicPr>
          <p:cNvPr id="5123"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4000"/>
                    </a14:imgEffect>
                  </a14:imgLayer>
                </a14:imgProps>
              </a:ext>
              <a:ext uri="{28A0092B-C50C-407E-A947-70E740481C1C}">
                <a14:useLocalDpi xmlns:a14="http://schemas.microsoft.com/office/drawing/2010/main" val="0"/>
              </a:ext>
            </a:extLst>
          </a:blip>
          <a:srcRect/>
          <a:stretch>
            <a:fillRect/>
          </a:stretch>
        </p:blipFill>
        <p:spPr bwMode="auto">
          <a:xfrm>
            <a:off x="4770071" y="3947066"/>
            <a:ext cx="4202479" cy="2834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71736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txBox="1">
            <a:spLocks/>
          </p:cNvSpPr>
          <p:nvPr/>
        </p:nvSpPr>
        <p:spPr>
          <a:xfrm>
            <a:off x="2016691" y="263047"/>
            <a:ext cx="5323561" cy="456487"/>
          </a:xfrm>
          <a:prstGeom prst="rect">
            <a:avLst/>
          </a:prstGeom>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dirty="0" smtClean="0">
                <a:solidFill>
                  <a:srgbClr val="00B0F0"/>
                </a:solidFill>
              </a:rPr>
              <a:t>ΟΜΟΛΟΓΙΑ</a:t>
            </a:r>
            <a:r>
              <a:rPr lang="el-GR" sz="2800" dirty="0" smtClean="0">
                <a:solidFill>
                  <a:schemeClr val="bg2">
                    <a:lumMod val="75000"/>
                  </a:schemeClr>
                </a:solidFill>
              </a:rPr>
              <a:t>  -κοινή καταγωγή</a:t>
            </a:r>
            <a:endParaRPr lang="el-GR" sz="2800" dirty="0">
              <a:solidFill>
                <a:schemeClr val="bg2">
                  <a:lumMod val="75000"/>
                </a:schemeClr>
              </a:solidFill>
            </a:endParaRPr>
          </a:p>
        </p:txBody>
      </p:sp>
      <p:sp>
        <p:nvSpPr>
          <p:cNvPr id="6" name="Ορθογώνιο 5"/>
          <p:cNvSpPr/>
          <p:nvPr/>
        </p:nvSpPr>
        <p:spPr>
          <a:xfrm>
            <a:off x="375782" y="5285983"/>
            <a:ext cx="8430016" cy="13027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400" i="1" dirty="0" smtClean="0"/>
              <a:t>Σκελετική δομή του εμπρόσθιου άκρου ανάμεσα σε σπονδυλωτά</a:t>
            </a:r>
            <a:r>
              <a:rPr lang="en-US" sz="1400" i="1" dirty="0" smtClean="0"/>
              <a:t>.</a:t>
            </a:r>
            <a:r>
              <a:rPr lang="el-GR" sz="1400" i="1" dirty="0" smtClean="0"/>
              <a:t> Στα παραπάνω είδη αναγνωρίζεται το  </a:t>
            </a:r>
          </a:p>
          <a:p>
            <a:endParaRPr lang="el-GR" sz="1400" i="1" dirty="0" smtClean="0"/>
          </a:p>
          <a:p>
            <a:r>
              <a:rPr lang="el-GR" sz="1400" i="1" dirty="0" smtClean="0"/>
              <a:t>πενταδάκτυλο πρότυπο.</a:t>
            </a:r>
            <a:r>
              <a:rPr lang="en-US" sz="1400" i="1" dirty="0" smtClean="0"/>
              <a:t> 1 – salamander, 2 – frog, 3 – turtle, 4 – Aetosaurus, 5 – Plesiosaurus, 6 –Ichthyosaurus, </a:t>
            </a:r>
            <a:endParaRPr lang="el-GR" sz="1400" i="1" dirty="0" smtClean="0"/>
          </a:p>
          <a:p>
            <a:endParaRPr lang="el-GR" sz="1400" i="1" dirty="0" smtClean="0"/>
          </a:p>
          <a:p>
            <a:r>
              <a:rPr lang="en-US" sz="1400" i="1" dirty="0" smtClean="0"/>
              <a:t>7 – Mosasaurus, 8 – duck. From Jordan and Kellogg (1907).</a:t>
            </a:r>
            <a:r>
              <a:rPr lang="el-GR" sz="1400" i="1" dirty="0" smtClean="0"/>
              <a:t> Τα σπονδυλωτά εξελίχθησαν από τετραποδόμορφους </a:t>
            </a:r>
          </a:p>
          <a:p>
            <a:endParaRPr lang="el-GR" sz="1400" i="1" dirty="0" smtClean="0"/>
          </a:p>
          <a:p>
            <a:r>
              <a:rPr lang="el-GR" sz="1400" i="1" dirty="0" smtClean="0"/>
              <a:t>ιχθύες που εποίκισαν την ξηρά 400 εκ. χρόνια πριν.</a:t>
            </a:r>
            <a:endParaRPr lang="el-GR" sz="1400" i="1" dirty="0"/>
          </a:p>
        </p:txBody>
      </p:sp>
      <p:pic>
        <p:nvPicPr>
          <p:cNvPr id="8" name="7 - Εικόνα" descr="snimek4_23 (1).jpg"/>
          <p:cNvPicPr>
            <a:picLocks noChangeAspect="1"/>
          </p:cNvPicPr>
          <p:nvPr/>
        </p:nvPicPr>
        <p:blipFill>
          <a:blip r:embed="rId2"/>
          <a:stretch>
            <a:fillRect/>
          </a:stretch>
        </p:blipFill>
        <p:spPr>
          <a:xfrm>
            <a:off x="1663882" y="956415"/>
            <a:ext cx="5853231" cy="4068000"/>
          </a:xfrm>
          <a:prstGeom prst="rect">
            <a:avLst/>
          </a:prstGeom>
        </p:spPr>
      </p:pic>
    </p:spTree>
    <p:extLst>
      <p:ext uri="{BB962C8B-B14F-4D97-AF65-F5344CB8AC3E}">
        <p14:creationId xmlns:p14="http://schemas.microsoft.com/office/powerpoint/2010/main" val="19521335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50928" y="460617"/>
            <a:ext cx="7377193" cy="1143000"/>
          </a:xfrm>
        </p:spPr>
        <p:txBody>
          <a:bodyPr>
            <a:normAutofit/>
          </a:bodyPr>
          <a:lstStyle/>
          <a:p>
            <a:r>
              <a:rPr lang="el-GR" sz="3200" dirty="0" smtClean="0">
                <a:solidFill>
                  <a:schemeClr val="bg1"/>
                </a:solidFill>
              </a:rPr>
              <a:t>ΚΛΑΔΟΓΡΑΜΜΑ</a:t>
            </a:r>
            <a:endParaRPr lang="el-GR" sz="3200" dirty="0">
              <a:solidFill>
                <a:schemeClr val="bg1"/>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1204" y="1789831"/>
            <a:ext cx="2962275" cy="300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rot="5400000" flipV="1">
            <a:off x="2599901" y="2076120"/>
            <a:ext cx="871777" cy="307777"/>
          </a:xfrm>
          <a:prstGeom prst="rect">
            <a:avLst/>
          </a:prstGeom>
          <a:solidFill>
            <a:schemeClr val="accent3">
              <a:lumMod val="75000"/>
            </a:schemeClr>
          </a:solidFill>
        </p:spPr>
        <p:txBody>
          <a:bodyPr wrap="square" rtlCol="0">
            <a:spAutoFit/>
          </a:bodyPr>
          <a:lstStyle/>
          <a:p>
            <a:r>
              <a:rPr lang="el-GR" sz="1400" dirty="0" smtClean="0"/>
              <a:t>ΕΙΔΟΣ Α</a:t>
            </a:r>
            <a:endParaRPr lang="el-GR" sz="1400" dirty="0"/>
          </a:p>
        </p:txBody>
      </p:sp>
      <p:sp>
        <p:nvSpPr>
          <p:cNvPr id="6" name="TextBox 5"/>
          <p:cNvSpPr txBox="1"/>
          <p:nvPr/>
        </p:nvSpPr>
        <p:spPr>
          <a:xfrm rot="5400000" flipV="1">
            <a:off x="3873105" y="2065073"/>
            <a:ext cx="871777" cy="307777"/>
          </a:xfrm>
          <a:prstGeom prst="rect">
            <a:avLst/>
          </a:prstGeom>
          <a:solidFill>
            <a:schemeClr val="accent3">
              <a:lumMod val="75000"/>
            </a:schemeClr>
          </a:solidFill>
        </p:spPr>
        <p:txBody>
          <a:bodyPr wrap="square" rtlCol="0">
            <a:spAutoFit/>
          </a:bodyPr>
          <a:lstStyle/>
          <a:p>
            <a:r>
              <a:rPr lang="el-GR" sz="1400" dirty="0" smtClean="0"/>
              <a:t>ΕΙΔΟΣ Β</a:t>
            </a:r>
            <a:endParaRPr lang="el-GR" sz="1400" dirty="0"/>
          </a:p>
        </p:txBody>
      </p:sp>
      <p:sp>
        <p:nvSpPr>
          <p:cNvPr id="7" name="TextBox 6"/>
          <p:cNvSpPr txBox="1"/>
          <p:nvPr/>
        </p:nvSpPr>
        <p:spPr>
          <a:xfrm rot="5400000" flipV="1">
            <a:off x="5303735" y="2059935"/>
            <a:ext cx="871777" cy="307777"/>
          </a:xfrm>
          <a:prstGeom prst="rect">
            <a:avLst/>
          </a:prstGeom>
          <a:solidFill>
            <a:schemeClr val="accent3">
              <a:lumMod val="75000"/>
            </a:schemeClr>
          </a:solidFill>
        </p:spPr>
        <p:txBody>
          <a:bodyPr wrap="square" rtlCol="0">
            <a:spAutoFit/>
          </a:bodyPr>
          <a:lstStyle/>
          <a:p>
            <a:r>
              <a:rPr lang="el-GR" sz="1400" dirty="0" smtClean="0"/>
              <a:t>ΕΙΔΟΣ Γ</a:t>
            </a:r>
            <a:endParaRPr lang="el-GR" sz="1400" dirty="0"/>
          </a:p>
        </p:txBody>
      </p:sp>
      <p:sp>
        <p:nvSpPr>
          <p:cNvPr id="8" name="7 - Ορθογώνιο"/>
          <p:cNvSpPr/>
          <p:nvPr/>
        </p:nvSpPr>
        <p:spPr>
          <a:xfrm>
            <a:off x="0" y="5052449"/>
            <a:ext cx="9144000" cy="1495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000" dirty="0" smtClean="0">
              <a:latin typeface="Arial Narrow" pitchFamily="34" charset="0"/>
            </a:endParaRPr>
          </a:p>
          <a:p>
            <a:r>
              <a:rPr lang="el-GR" sz="2000" dirty="0" smtClean="0">
                <a:latin typeface="Arial Narrow" pitchFamily="34" charset="0"/>
              </a:rPr>
              <a:t>που παριστά τις σχέσεις εξελικτικής συγγένειας (πρόγονου-απόγονου).</a:t>
            </a:r>
          </a:p>
          <a:p>
            <a:endParaRPr lang="el-GR" sz="2000" dirty="0" smtClean="0">
              <a:latin typeface="Arial Narrow" pitchFamily="34" charset="0"/>
            </a:endParaRPr>
          </a:p>
          <a:p>
            <a:r>
              <a:rPr lang="el-GR" dirty="0" smtClean="0">
                <a:latin typeface="Arial Narrow" pitchFamily="34" charset="0"/>
              </a:rPr>
              <a:t>Κάθε διακλάδωση (κόμβος) παριστά ένα συμβάν κλαδογένεσης (ειδογένεσης) και τον κοινό πρόγονο.</a:t>
            </a:r>
            <a:endParaRPr lang="el-GR" dirty="0">
              <a:latin typeface="Arial Narrow" pitchFamily="34" charset="0"/>
            </a:endParaRPr>
          </a:p>
        </p:txBody>
      </p:sp>
      <p:cxnSp>
        <p:nvCxnSpPr>
          <p:cNvPr id="10" name="9 - Ευθύγραμμο βέλος σύνδεσης"/>
          <p:cNvCxnSpPr/>
          <p:nvPr/>
        </p:nvCxnSpPr>
        <p:spPr>
          <a:xfrm rot="10800000">
            <a:off x="3904857" y="4646034"/>
            <a:ext cx="4600316" cy="1123"/>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6" name="15 - Ευθύγραμμο βέλος σύνδεσης"/>
          <p:cNvCxnSpPr/>
          <p:nvPr/>
        </p:nvCxnSpPr>
        <p:spPr>
          <a:xfrm rot="10800000" flipV="1">
            <a:off x="5083449" y="3432131"/>
            <a:ext cx="3559511" cy="23991"/>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7" name="16 - Ευθύγραμμο βέλος σύνδεσης"/>
          <p:cNvCxnSpPr/>
          <p:nvPr/>
        </p:nvCxnSpPr>
        <p:spPr>
          <a:xfrm rot="10800000" flipV="1">
            <a:off x="4396695" y="4133589"/>
            <a:ext cx="4409102" cy="15576"/>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18" name="17 - Ορθογώνιο"/>
          <p:cNvSpPr/>
          <p:nvPr/>
        </p:nvSpPr>
        <p:spPr>
          <a:xfrm>
            <a:off x="5750517" y="2991172"/>
            <a:ext cx="3130658" cy="4494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smtClean="0"/>
              <a:t>ΚΟΙΝΟΣ  ΠΡΟΓΟΝΟΣ </a:t>
            </a:r>
            <a:r>
              <a:rPr lang="el-GR" dirty="0" smtClean="0"/>
              <a:t>των Β </a:t>
            </a:r>
            <a:r>
              <a:rPr lang="el-GR" sz="1600" dirty="0" smtClean="0"/>
              <a:t>και</a:t>
            </a:r>
            <a:r>
              <a:rPr lang="el-GR" dirty="0" smtClean="0"/>
              <a:t> Γ</a:t>
            </a:r>
            <a:endParaRPr lang="el-GR" dirty="0"/>
          </a:p>
        </p:txBody>
      </p:sp>
      <p:sp>
        <p:nvSpPr>
          <p:cNvPr id="19" name="18 - Ορθογώνιο"/>
          <p:cNvSpPr/>
          <p:nvPr/>
        </p:nvSpPr>
        <p:spPr>
          <a:xfrm>
            <a:off x="5749871" y="3719593"/>
            <a:ext cx="3208149" cy="4313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smtClean="0"/>
              <a:t>ΚΟΙΝΟΣ  ΠΡΟΓΟΝΟΣ </a:t>
            </a:r>
            <a:r>
              <a:rPr lang="el-GR" dirty="0" smtClean="0"/>
              <a:t>των Α, Β </a:t>
            </a:r>
            <a:r>
              <a:rPr lang="el-GR" sz="1600" dirty="0" smtClean="0"/>
              <a:t>και</a:t>
            </a:r>
            <a:r>
              <a:rPr lang="el-GR" dirty="0" smtClean="0"/>
              <a:t> Γ</a:t>
            </a:r>
            <a:endParaRPr lang="el-GR" dirty="0"/>
          </a:p>
        </p:txBody>
      </p:sp>
      <p:sp>
        <p:nvSpPr>
          <p:cNvPr id="21" name="20 - Ορθογώνιο"/>
          <p:cNvSpPr/>
          <p:nvPr/>
        </p:nvSpPr>
        <p:spPr>
          <a:xfrm>
            <a:off x="6013342" y="4315890"/>
            <a:ext cx="1514800" cy="444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dirty="0" smtClean="0"/>
              <a:t>ρίζα</a:t>
            </a:r>
          </a:p>
        </p:txBody>
      </p:sp>
      <p:sp>
        <p:nvSpPr>
          <p:cNvPr id="95233" name="Rectangle 1"/>
          <p:cNvSpPr>
            <a:spLocks noChangeArrowheads="1"/>
          </p:cNvSpPr>
          <p:nvPr/>
        </p:nvSpPr>
        <p:spPr bwMode="auto">
          <a:xfrm>
            <a:off x="0" y="4822522"/>
            <a:ext cx="8818323" cy="12311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endParaRPr kumimoji="0" lang="el-GR" sz="1400" b="0" i="0" u="none" strike="noStrike" cap="none" normalizeH="0" baseline="0" dirty="0" smtClean="0">
              <a:ln>
                <a:noFill/>
              </a:ln>
              <a:solidFill>
                <a:schemeClr val="bg2"/>
              </a:solidFill>
              <a:effectLst/>
              <a:latin typeface="Arial" pitchFamily="34" charset="0"/>
              <a:ea typeface="Times New Roman" pitchFamily="18" charset="0"/>
              <a:cs typeface="Arial" pitchFamily="34" charset="0"/>
            </a:endParaRPr>
          </a:p>
          <a:p>
            <a:pPr fontAlgn="base">
              <a:spcBef>
                <a:spcPct val="0"/>
              </a:spcBef>
              <a:spcAft>
                <a:spcPct val="0"/>
              </a:spcAft>
            </a:pPr>
            <a:r>
              <a:rPr lang="el-GR" sz="2000" dirty="0">
                <a:solidFill>
                  <a:schemeClr val="lt1"/>
                </a:solidFill>
                <a:latin typeface="Arial Narrow" pitchFamily="34" charset="0"/>
              </a:rPr>
              <a:t>Δ</a:t>
            </a:r>
            <a:r>
              <a:rPr lang="el-GR" sz="2000" dirty="0" smtClean="0">
                <a:solidFill>
                  <a:schemeClr val="lt1"/>
                </a:solidFill>
                <a:latin typeface="Arial Narrow" pitchFamily="34" charset="0"/>
              </a:rPr>
              <a:t>ιχοτομικό διάγραμμα διάταξης των συγκρινόμενων βιολογικών ταξινομικών ομάδων (taxa)</a:t>
            </a:r>
          </a:p>
          <a:p>
            <a:pPr marR="0" lvl="0" indent="0" fontAlgn="base">
              <a:lnSpc>
                <a:spcPct val="100000"/>
              </a:lnSpc>
              <a:spcBef>
                <a:spcPct val="0"/>
              </a:spcBef>
              <a:spcAft>
                <a:spcPct val="0"/>
              </a:spcAft>
              <a:buClrTx/>
              <a:buSzTx/>
              <a:buFontTx/>
              <a:buNone/>
              <a:tabLst/>
            </a:pPr>
            <a:endParaRPr lang="el-GR" sz="2000" dirty="0" smtClean="0">
              <a:solidFill>
                <a:schemeClr val="lt1"/>
              </a:solidFill>
              <a:latin typeface="Arial Narrow" pitchFamily="34" charset="0"/>
            </a:endParaRPr>
          </a:p>
          <a:p>
            <a:pPr marR="0" lvl="0" indent="0" fontAlgn="base">
              <a:lnSpc>
                <a:spcPct val="100000"/>
              </a:lnSpc>
              <a:spcBef>
                <a:spcPct val="0"/>
              </a:spcBef>
              <a:spcAft>
                <a:spcPct val="0"/>
              </a:spcAft>
              <a:buClrTx/>
              <a:buSzTx/>
              <a:buFontTx/>
              <a:buNone/>
              <a:tabLst/>
            </a:pPr>
            <a:r>
              <a:rPr lang="el-GR" sz="2000" dirty="0" smtClean="0">
                <a:solidFill>
                  <a:schemeClr val="lt1"/>
                </a:solidFill>
                <a:latin typeface="Arial Narrow" pitchFamily="34" charset="0"/>
              </a:rPr>
              <a:t> </a:t>
            </a:r>
          </a:p>
        </p:txBody>
      </p:sp>
      <p:sp>
        <p:nvSpPr>
          <p:cNvPr id="20" name="19 - Ορθογώνιο"/>
          <p:cNvSpPr/>
          <p:nvPr/>
        </p:nvSpPr>
        <p:spPr>
          <a:xfrm rot="18926417">
            <a:off x="2572389" y="3575472"/>
            <a:ext cx="1352811" cy="331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dirty="0" smtClean="0">
                <a:solidFill>
                  <a:schemeClr val="tx2">
                    <a:lumMod val="50000"/>
                  </a:schemeClr>
                </a:solidFill>
              </a:rPr>
              <a:t>τελικός κλάδος</a:t>
            </a:r>
            <a:endParaRPr lang="el-GR" sz="1100" dirty="0">
              <a:solidFill>
                <a:schemeClr val="tx2">
                  <a:lumMod val="50000"/>
                </a:schemeClr>
              </a:solidFill>
            </a:endParaRPr>
          </a:p>
        </p:txBody>
      </p:sp>
      <p:sp>
        <p:nvSpPr>
          <p:cNvPr id="22" name="21 - Ορθογώνιο"/>
          <p:cNvSpPr/>
          <p:nvPr/>
        </p:nvSpPr>
        <p:spPr>
          <a:xfrm>
            <a:off x="4541063" y="3677769"/>
            <a:ext cx="1352811" cy="331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dirty="0" smtClean="0">
                <a:solidFill>
                  <a:schemeClr val="tx2">
                    <a:lumMod val="50000"/>
                  </a:schemeClr>
                </a:solidFill>
              </a:rPr>
              <a:t>εσωτερικός κλάδος</a:t>
            </a:r>
            <a:endParaRPr lang="el-GR" sz="1100" dirty="0">
              <a:solidFill>
                <a:schemeClr val="tx2">
                  <a:lumMod val="50000"/>
                </a:schemeClr>
              </a:solidFill>
            </a:endParaRPr>
          </a:p>
        </p:txBody>
      </p:sp>
      <p:sp>
        <p:nvSpPr>
          <p:cNvPr id="23" name="22 - Ορθογώνιο"/>
          <p:cNvSpPr/>
          <p:nvPr/>
        </p:nvSpPr>
        <p:spPr>
          <a:xfrm>
            <a:off x="4355259" y="2539986"/>
            <a:ext cx="1352811" cy="331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dirty="0" smtClean="0">
                <a:solidFill>
                  <a:schemeClr val="tx2">
                    <a:lumMod val="50000"/>
                  </a:schemeClr>
                </a:solidFill>
              </a:rPr>
              <a:t>αδελφές ομάδες</a:t>
            </a:r>
            <a:endParaRPr lang="el-GR" sz="1100" dirty="0">
              <a:solidFill>
                <a:schemeClr val="tx2">
                  <a:lumMod val="50000"/>
                </a:schemeClr>
              </a:solidFill>
            </a:endParaRPr>
          </a:p>
        </p:txBody>
      </p:sp>
      <p:cxnSp>
        <p:nvCxnSpPr>
          <p:cNvPr id="25" name="24 - Ευθύγραμμο βέλος σύνδεσης"/>
          <p:cNvCxnSpPr>
            <a:stCxn id="23" idx="0"/>
          </p:cNvCxnSpPr>
          <p:nvPr/>
        </p:nvCxnSpPr>
        <p:spPr>
          <a:xfrm rot="16200000" flipV="1">
            <a:off x="4577765" y="2086086"/>
            <a:ext cx="435613" cy="47218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31" name="30 - Ευθύγραμμο βέλος σύνδεσης"/>
          <p:cNvCxnSpPr>
            <a:stCxn id="23" idx="0"/>
          </p:cNvCxnSpPr>
          <p:nvPr/>
        </p:nvCxnSpPr>
        <p:spPr>
          <a:xfrm rot="5400000" flipH="1" flipV="1">
            <a:off x="5053754" y="2107337"/>
            <a:ext cx="410561" cy="45473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53" name="52 - Καμπύλη γραμμή σύνδεσης"/>
          <p:cNvCxnSpPr/>
          <p:nvPr/>
        </p:nvCxnSpPr>
        <p:spPr>
          <a:xfrm rot="10800000">
            <a:off x="4566115" y="3793439"/>
            <a:ext cx="544506" cy="152261"/>
          </a:xfrm>
          <a:prstGeom prst="curvedConnector3">
            <a:avLst>
              <a:gd name="adj1" fmla="val 141983"/>
            </a:avLst>
          </a:prstGeom>
          <a:ln>
            <a:tailEnd type="arrow"/>
          </a:ln>
        </p:spPr>
        <p:style>
          <a:lnRef idx="1">
            <a:schemeClr val="accent2"/>
          </a:lnRef>
          <a:fillRef idx="0">
            <a:schemeClr val="accent2"/>
          </a:fillRef>
          <a:effectRef idx="0">
            <a:schemeClr val="accent2"/>
          </a:effectRef>
          <a:fontRef idx="minor">
            <a:schemeClr val="tx1"/>
          </a:fontRef>
        </p:style>
      </p:cxnSp>
      <p:cxnSp>
        <p:nvCxnSpPr>
          <p:cNvPr id="70" name="69 - Καμπύλη γραμμή σύνδεσης"/>
          <p:cNvCxnSpPr/>
          <p:nvPr/>
        </p:nvCxnSpPr>
        <p:spPr>
          <a:xfrm flipV="1">
            <a:off x="3068877" y="3569921"/>
            <a:ext cx="576197" cy="501038"/>
          </a:xfrm>
          <a:prstGeom prst="curvedConnector3">
            <a:avLst>
              <a:gd name="adj1" fmla="val 50000"/>
            </a:avLst>
          </a:prstGeom>
          <a:ln>
            <a:tailEnd type="arrow"/>
          </a:ln>
        </p:spPr>
        <p:style>
          <a:lnRef idx="1">
            <a:schemeClr val="accent2"/>
          </a:lnRef>
          <a:fillRef idx="0">
            <a:schemeClr val="accent2"/>
          </a:fillRef>
          <a:effectRef idx="0">
            <a:schemeClr val="accent2"/>
          </a:effectRef>
          <a:fontRef idx="minor">
            <a:schemeClr val="tx1"/>
          </a:fontRef>
        </p:style>
      </p:cxnSp>
      <p:sp>
        <p:nvSpPr>
          <p:cNvPr id="82" name="81 - Ορθογώνιο"/>
          <p:cNvSpPr/>
          <p:nvPr/>
        </p:nvSpPr>
        <p:spPr>
          <a:xfrm>
            <a:off x="5060516" y="3228920"/>
            <a:ext cx="739036" cy="303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dirty="0" smtClean="0">
                <a:solidFill>
                  <a:schemeClr val="tx2">
                    <a:lumMod val="50000"/>
                  </a:schemeClr>
                </a:solidFill>
              </a:rPr>
              <a:t>κόμβος</a:t>
            </a:r>
            <a:endParaRPr lang="el-GR" sz="1100" dirty="0">
              <a:solidFill>
                <a:schemeClr val="tx2">
                  <a:lumMod val="50000"/>
                </a:schemeClr>
              </a:solidFill>
            </a:endParaRPr>
          </a:p>
        </p:txBody>
      </p:sp>
      <p:sp>
        <p:nvSpPr>
          <p:cNvPr id="83" name="82 - Ορθογώνιο"/>
          <p:cNvSpPr/>
          <p:nvPr/>
        </p:nvSpPr>
        <p:spPr>
          <a:xfrm>
            <a:off x="4373672" y="4070252"/>
            <a:ext cx="739036" cy="303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dirty="0" smtClean="0">
                <a:solidFill>
                  <a:schemeClr val="tx2">
                    <a:lumMod val="50000"/>
                  </a:schemeClr>
                </a:solidFill>
              </a:rPr>
              <a:t>κόμβος</a:t>
            </a:r>
            <a:endParaRPr lang="el-GR" sz="1100" dirty="0">
              <a:solidFill>
                <a:schemeClr val="tx2">
                  <a:lumMod val="50000"/>
                </a:schemeClr>
              </a:solidFill>
            </a:endParaRPr>
          </a:p>
        </p:txBody>
      </p:sp>
    </p:spTree>
    <p:extLst>
      <p:ext uri="{BB962C8B-B14F-4D97-AF65-F5344CB8AC3E}">
        <p14:creationId xmlns:p14="http://schemas.microsoft.com/office/powerpoint/2010/main" val="2575653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Εικόνα 55" descr="https://upload.wikimedia.org/wikipedia/commons/thumb/4/45/Darwin_divergence.jpg/1280px-Darwin_divergence.jpg"/>
          <p:cNvPicPr/>
          <p:nvPr/>
        </p:nvPicPr>
        <p:blipFill>
          <a:blip r:embed="rId2" cstate="print">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0" y="486000"/>
            <a:ext cx="9144000" cy="6372000"/>
          </a:xfrm>
          <a:prstGeom prst="rect">
            <a:avLst/>
          </a:prstGeom>
          <a:noFill/>
          <a:ln>
            <a:noFill/>
          </a:ln>
        </p:spPr>
      </p:pic>
      <p:pic>
        <p:nvPicPr>
          <p:cNvPr id="1026" name="Picture 2"/>
          <p:cNvPicPr>
            <a:picLocks noGrp="1" noChangeAspect="1" noChangeArrowheads="1"/>
          </p:cNvPicPr>
          <p:nvPr>
            <p:ph idx="1"/>
          </p:nvPr>
        </p:nvPicPr>
        <p:blipFill>
          <a:blip r:embed="rId4">
            <a:extLst>
              <a:ext uri="{BEBA8EAE-BF5A-486C-A8C5-ECC9F3942E4B}">
                <a14:imgProps xmlns:a14="http://schemas.microsoft.com/office/drawing/2010/main">
                  <a14:imgLayer r:embed="rId5">
                    <a14:imgEffect>
                      <a14:backgroundRemoval t="1800" b="97400" l="3279" r="89891"/>
                    </a14:imgEffect>
                  </a14:imgLayer>
                </a14:imgProps>
              </a:ext>
              <a:ext uri="{28A0092B-C50C-407E-A947-70E740481C1C}">
                <a14:useLocalDpi xmlns:a14="http://schemas.microsoft.com/office/drawing/2010/main" val="0"/>
              </a:ext>
            </a:extLst>
          </a:blip>
          <a:srcRect/>
          <a:stretch>
            <a:fillRect/>
          </a:stretch>
        </p:blipFill>
        <p:spPr bwMode="auto">
          <a:xfrm rot="543402">
            <a:off x="3131287" y="3983553"/>
            <a:ext cx="3414920" cy="2332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Ορθογώνιο 4"/>
          <p:cNvSpPr/>
          <p:nvPr/>
        </p:nvSpPr>
        <p:spPr>
          <a:xfrm>
            <a:off x="3230596" y="6297555"/>
            <a:ext cx="3166281" cy="461665"/>
          </a:xfrm>
          <a:prstGeom prst="rect">
            <a:avLst/>
          </a:prstGeom>
        </p:spPr>
        <p:txBody>
          <a:bodyPr wrap="square">
            <a:spAutoFit/>
          </a:bodyPr>
          <a:lstStyle/>
          <a:p>
            <a:pPr lvl="0" algn="ctr">
              <a:tabLst>
                <a:tab pos="87313" algn="l"/>
              </a:tabLst>
            </a:pPr>
            <a:r>
              <a:rPr lang="el-GR" sz="1200" b="1" dirty="0" smtClean="0">
                <a:solidFill>
                  <a:schemeClr val="tx1">
                    <a:lumMod val="95000"/>
                    <a:lumOff val="5000"/>
                  </a:schemeClr>
                </a:solidFill>
              </a:rPr>
              <a:t>ΑΡΧΕΓΟΝΗ ΜΟΡΦΗ ΤΗΣ ΟΙΚΟΓΕΝΕΙΑΣ ΤΩΝ ΑΝΘΡΩΠΟΕΙΔΩΝ-28</a:t>
            </a:r>
            <a:r>
              <a:rPr lang="el-GR" sz="1200" dirty="0" smtClean="0">
                <a:solidFill>
                  <a:schemeClr val="tx1">
                    <a:lumMod val="95000"/>
                    <a:lumOff val="5000"/>
                  </a:schemeClr>
                </a:solidFill>
              </a:rPr>
              <a:t> ΕΚ.ΧΡΟΝΙΑ</a:t>
            </a:r>
            <a:endParaRPr lang="el-GR" sz="1200" dirty="0">
              <a:solidFill>
                <a:schemeClr val="tx1">
                  <a:lumMod val="95000"/>
                  <a:lumOff val="5000"/>
                </a:schemeClr>
              </a:solidFill>
            </a:endParaRPr>
          </a:p>
        </p:txBody>
      </p:sp>
      <p:sp>
        <p:nvSpPr>
          <p:cNvPr id="3" name="Ορθογώνιο 2"/>
          <p:cNvSpPr/>
          <p:nvPr/>
        </p:nvSpPr>
        <p:spPr>
          <a:xfrm>
            <a:off x="4267109" y="5869285"/>
            <a:ext cx="901657" cy="307777"/>
          </a:xfrm>
          <a:prstGeom prst="rect">
            <a:avLst/>
          </a:prstGeom>
        </p:spPr>
        <p:txBody>
          <a:bodyPr wrap="none">
            <a:spAutoFit/>
          </a:bodyPr>
          <a:lstStyle/>
          <a:p>
            <a:pPr algn="ctr"/>
            <a:r>
              <a:rPr lang="en-US" sz="1400" dirty="0">
                <a:solidFill>
                  <a:srgbClr val="00B050"/>
                </a:solidFill>
              </a:rPr>
              <a:t>Proconsul</a:t>
            </a:r>
            <a:endParaRPr lang="el-GR" sz="1400" dirty="0">
              <a:solidFill>
                <a:srgbClr val="00B050"/>
              </a:solidFill>
            </a:endParaRPr>
          </a:p>
        </p:txBody>
      </p:sp>
      <p:cxnSp>
        <p:nvCxnSpPr>
          <p:cNvPr id="7" name="Ευθεία γραμμή σύνδεσης 6"/>
          <p:cNvCxnSpPr/>
          <p:nvPr/>
        </p:nvCxnSpPr>
        <p:spPr>
          <a:xfrm rot="5400000" flipH="1" flipV="1">
            <a:off x="5100228" y="2185969"/>
            <a:ext cx="2471933" cy="203316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8" name="Ευθεία γραμμή σύνδεσης 7"/>
          <p:cNvCxnSpPr/>
          <p:nvPr/>
        </p:nvCxnSpPr>
        <p:spPr>
          <a:xfrm>
            <a:off x="3878981" y="2583999"/>
            <a:ext cx="1719065" cy="1525988"/>
          </a:xfrm>
          <a:prstGeom prst="line">
            <a:avLst/>
          </a:prstGeom>
          <a:ln w="57150" cmpd="sng"/>
        </p:spPr>
        <p:style>
          <a:lnRef idx="1">
            <a:schemeClr val="accent1"/>
          </a:lnRef>
          <a:fillRef idx="0">
            <a:schemeClr val="accent1"/>
          </a:fillRef>
          <a:effectRef idx="0">
            <a:schemeClr val="accent1"/>
          </a:effectRef>
          <a:fontRef idx="minor">
            <a:schemeClr val="tx1"/>
          </a:fontRef>
        </p:style>
      </p:cxnSp>
      <p:cxnSp>
        <p:nvCxnSpPr>
          <p:cNvPr id="9" name="Ευθεία γραμμή σύνδεσης 8"/>
          <p:cNvCxnSpPr/>
          <p:nvPr/>
        </p:nvCxnSpPr>
        <p:spPr>
          <a:xfrm>
            <a:off x="5275598" y="2497104"/>
            <a:ext cx="940545" cy="801177"/>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1" name="Ευθεία γραμμή σύνδεσης 10"/>
          <p:cNvCxnSpPr/>
          <p:nvPr/>
        </p:nvCxnSpPr>
        <p:spPr>
          <a:xfrm>
            <a:off x="6162265" y="2062384"/>
            <a:ext cx="640708" cy="524703"/>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Ορθογώνιο 11"/>
          <p:cNvSpPr/>
          <p:nvPr/>
        </p:nvSpPr>
        <p:spPr>
          <a:xfrm rot="18579512">
            <a:off x="3073156" y="2357180"/>
            <a:ext cx="1152128" cy="4151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b="1" dirty="0">
                <a:solidFill>
                  <a:schemeClr val="bg2">
                    <a:lumMod val="10000"/>
                  </a:schemeClr>
                </a:solidFill>
              </a:rPr>
              <a:t>ΓΙΒΒΩΝΕΣ</a:t>
            </a:r>
          </a:p>
        </p:txBody>
      </p:sp>
      <p:sp>
        <p:nvSpPr>
          <p:cNvPr id="13" name="Ορθογώνιο 12"/>
          <p:cNvSpPr/>
          <p:nvPr/>
        </p:nvSpPr>
        <p:spPr>
          <a:xfrm rot="18628311">
            <a:off x="4473299" y="2325965"/>
            <a:ext cx="1152128" cy="2719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b="1" dirty="0" smtClean="0">
                <a:solidFill>
                  <a:schemeClr val="bg2">
                    <a:lumMod val="10000"/>
                  </a:schemeClr>
                </a:solidFill>
              </a:rPr>
              <a:t>ΟΥΡΑΚΟΤΑΓΚΟΙ</a:t>
            </a:r>
            <a:endParaRPr lang="el-GR" sz="1200" b="1" dirty="0">
              <a:solidFill>
                <a:schemeClr val="bg2">
                  <a:lumMod val="10000"/>
                </a:schemeClr>
              </a:solidFill>
            </a:endParaRPr>
          </a:p>
        </p:txBody>
      </p:sp>
      <p:sp>
        <p:nvSpPr>
          <p:cNvPr id="14" name="Ορθογώνιο 13"/>
          <p:cNvSpPr/>
          <p:nvPr/>
        </p:nvSpPr>
        <p:spPr>
          <a:xfrm rot="18694523">
            <a:off x="5236016" y="1499183"/>
            <a:ext cx="2006248" cy="3980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b="1" dirty="0">
                <a:solidFill>
                  <a:schemeClr val="bg2">
                    <a:lumMod val="10000"/>
                  </a:schemeClr>
                </a:solidFill>
              </a:rPr>
              <a:t>ΜΕΓΑΛΟΙ ΑΝΘΡΩΠΟΕΙΔΕΙΣ ΠΙΘΗΚΟΙ ΤΗΣ ΑΦΡΙΚΗΣ</a:t>
            </a:r>
          </a:p>
        </p:txBody>
      </p:sp>
      <p:sp>
        <p:nvSpPr>
          <p:cNvPr id="15" name="Ορθογώνιο 14"/>
          <p:cNvSpPr/>
          <p:nvPr/>
        </p:nvSpPr>
        <p:spPr>
          <a:xfrm rot="18489949">
            <a:off x="7058175" y="1475280"/>
            <a:ext cx="1152128" cy="2719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b="1" dirty="0">
                <a:solidFill>
                  <a:schemeClr val="bg2">
                    <a:lumMod val="10000"/>
                  </a:schemeClr>
                </a:solidFill>
              </a:rPr>
              <a:t>ΑΝΘΡΩΠΙΔΕΣ</a:t>
            </a:r>
          </a:p>
        </p:txBody>
      </p:sp>
      <p:sp>
        <p:nvSpPr>
          <p:cNvPr id="17" name="Ορθογώνιο 16"/>
          <p:cNvSpPr/>
          <p:nvPr/>
        </p:nvSpPr>
        <p:spPr>
          <a:xfrm>
            <a:off x="0" y="699159"/>
            <a:ext cx="2304256"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smtClean="0">
                <a:solidFill>
                  <a:schemeClr val="tx2">
                    <a:lumMod val="50000"/>
                  </a:schemeClr>
                </a:solidFill>
              </a:rPr>
              <a:t>ΚΛΑΔΟΓΡΑΜΜΑ ΤΩΝ ΑΝΘΡΟΠΩΕΙΔΩΝ </a:t>
            </a:r>
            <a:endParaRPr lang="el-GR" b="1" dirty="0">
              <a:solidFill>
                <a:schemeClr val="tx2">
                  <a:lumMod val="50000"/>
                </a:schemeClr>
              </a:solidFill>
            </a:endParaRPr>
          </a:p>
        </p:txBody>
      </p:sp>
      <p:pic>
        <p:nvPicPr>
          <p:cNvPr id="1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8467" y="1436823"/>
            <a:ext cx="1476000" cy="193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93043" y="878517"/>
            <a:ext cx="1152000" cy="2056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2542" b="97458" l="0" r="100000"/>
                    </a14:imgEffect>
                  </a14:imgLayer>
                </a14:imgProps>
              </a:ext>
              <a:ext uri="{28A0092B-C50C-407E-A947-70E740481C1C}">
                <a14:useLocalDpi xmlns:a14="http://schemas.microsoft.com/office/drawing/2010/main" val="0"/>
              </a:ext>
            </a:extLst>
          </a:blip>
          <a:srcRect/>
          <a:stretch>
            <a:fillRect/>
          </a:stretch>
        </p:blipFill>
        <p:spPr bwMode="auto">
          <a:xfrm>
            <a:off x="5932226" y="0"/>
            <a:ext cx="1044000" cy="1140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99622" y="449947"/>
            <a:ext cx="1152000" cy="135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54783" y="560545"/>
            <a:ext cx="458363" cy="13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12"/>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85909" y="778265"/>
            <a:ext cx="504000" cy="1449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23 - Ορθογώνιο"/>
          <p:cNvSpPr/>
          <p:nvPr/>
        </p:nvSpPr>
        <p:spPr>
          <a:xfrm>
            <a:off x="6058799" y="1863581"/>
            <a:ext cx="1352811" cy="331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dirty="0" smtClean="0">
                <a:solidFill>
                  <a:srgbClr val="C00000"/>
                </a:solidFill>
              </a:rPr>
              <a:t>αδελφές ομάδες</a:t>
            </a:r>
            <a:endParaRPr lang="el-GR" sz="1100" dirty="0">
              <a:solidFill>
                <a:srgbClr val="C00000"/>
              </a:solidFill>
            </a:endParaRPr>
          </a:p>
        </p:txBody>
      </p:sp>
      <p:cxnSp>
        <p:nvCxnSpPr>
          <p:cNvPr id="25" name="24 - Ευθύγραμμο βέλος σύνδεσης"/>
          <p:cNvCxnSpPr/>
          <p:nvPr/>
        </p:nvCxnSpPr>
        <p:spPr>
          <a:xfrm rot="10800000">
            <a:off x="6438381" y="1703540"/>
            <a:ext cx="475987" cy="263046"/>
          </a:xfrm>
          <a:prstGeom prst="straightConnector1">
            <a:avLst/>
          </a:prstGeom>
          <a:ln w="19050">
            <a:tailEnd type="arrow"/>
          </a:ln>
        </p:spPr>
        <p:style>
          <a:lnRef idx="1">
            <a:schemeClr val="accent2"/>
          </a:lnRef>
          <a:fillRef idx="0">
            <a:schemeClr val="accent2"/>
          </a:fillRef>
          <a:effectRef idx="0">
            <a:schemeClr val="accent2"/>
          </a:effectRef>
          <a:fontRef idx="minor">
            <a:schemeClr val="tx1"/>
          </a:fontRef>
        </p:style>
      </p:cxnSp>
      <p:cxnSp>
        <p:nvCxnSpPr>
          <p:cNvPr id="30" name="29 - Ευθύγραμμο βέλος σύνδεσης"/>
          <p:cNvCxnSpPr/>
          <p:nvPr/>
        </p:nvCxnSpPr>
        <p:spPr>
          <a:xfrm flipV="1">
            <a:off x="6914367" y="1703540"/>
            <a:ext cx="488515" cy="275474"/>
          </a:xfrm>
          <a:prstGeom prst="straightConnector1">
            <a:avLst/>
          </a:prstGeom>
          <a:ln w="28575">
            <a:tailEnd type="arrow"/>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568468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images.jpg"/>
          <p:cNvPicPr>
            <a:picLocks noGrp="1" noChangeAspect="1"/>
          </p:cNvPicPr>
          <p:nvPr>
            <p:ph idx="1"/>
          </p:nvPr>
        </p:nvPicPr>
        <p:blipFill>
          <a:blip r:embed="rId2">
            <a:clrChange>
              <a:clrFrom>
                <a:srgbClr val="F4F7FC"/>
              </a:clrFrom>
              <a:clrTo>
                <a:srgbClr val="F4F7FC">
                  <a:alpha val="0"/>
                </a:srgbClr>
              </a:clrTo>
            </a:clrChange>
          </a:blip>
          <a:stretch>
            <a:fillRect/>
          </a:stretch>
        </p:blipFill>
        <p:spPr>
          <a:xfrm>
            <a:off x="15401" y="1746000"/>
            <a:ext cx="9128599" cy="5112000"/>
          </a:xfrm>
        </p:spPr>
      </p:pic>
      <p:sp>
        <p:nvSpPr>
          <p:cNvPr id="8" name="7 - Ορθογώνιο"/>
          <p:cNvSpPr/>
          <p:nvPr/>
        </p:nvSpPr>
        <p:spPr>
          <a:xfrm>
            <a:off x="821410" y="356460"/>
            <a:ext cx="7346196" cy="6819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smtClean="0"/>
              <a:t>Τεχνητή επιλογή  </a:t>
            </a:r>
            <a:endParaRPr lang="el-GR" sz="2400" dirty="0"/>
          </a:p>
        </p:txBody>
      </p:sp>
      <p:sp>
        <p:nvSpPr>
          <p:cNvPr id="6" name="Τίτλος 1"/>
          <p:cNvSpPr txBox="1">
            <a:spLocks/>
          </p:cNvSpPr>
          <p:nvPr/>
        </p:nvSpPr>
        <p:spPr>
          <a:xfrm>
            <a:off x="0" y="187074"/>
            <a:ext cx="2002055" cy="41511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700" dirty="0">
                <a:solidFill>
                  <a:srgbClr val="FFFF00"/>
                </a:solidFill>
              </a:rPr>
              <a:t>ΔΑΡΒΙΝΙΚΗ ΘΕΩΡΙΑ</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3430798" y="1900419"/>
            <a:ext cx="2083869" cy="23485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6" name="Ορθογώνιο 5"/>
          <p:cNvSpPr/>
          <p:nvPr/>
        </p:nvSpPr>
        <p:spPr>
          <a:xfrm>
            <a:off x="652443" y="1869422"/>
            <a:ext cx="2083869" cy="23485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7" name="Ορθογώνιο 6"/>
          <p:cNvSpPr/>
          <p:nvPr/>
        </p:nvSpPr>
        <p:spPr>
          <a:xfrm>
            <a:off x="6190847" y="1900421"/>
            <a:ext cx="2083869" cy="23485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pic>
        <p:nvPicPr>
          <p:cNvPr id="8" name="Εικόνα 7"/>
          <p:cNvPicPr>
            <a:picLocks noChangeAspect="1"/>
          </p:cNvPicPr>
          <p:nvPr/>
        </p:nvPicPr>
        <p:blipFill rotWithShape="1">
          <a:blip r:embed="rId2">
            <a:extLst>
              <a:ext uri="{28A0092B-C50C-407E-A947-70E740481C1C}">
                <a14:useLocalDpi xmlns:a14="http://schemas.microsoft.com/office/drawing/2010/main" val="0"/>
              </a:ext>
            </a:extLst>
          </a:blip>
          <a:srcRect t="2738" r="7834" b="5302"/>
          <a:stretch/>
        </p:blipFill>
        <p:spPr>
          <a:xfrm>
            <a:off x="247973" y="1424799"/>
            <a:ext cx="2772000" cy="2811491"/>
          </a:xfrm>
          <a:prstGeom prst="rect">
            <a:avLst/>
          </a:prstGeom>
          <a:ln>
            <a:noFill/>
          </a:ln>
          <a:effectLst>
            <a:outerShdw blurRad="292100" dist="139700" dir="2700000" algn="tl" rotWithShape="0">
              <a:srgbClr val="333333">
                <a:alpha val="65000"/>
              </a:srgbClr>
            </a:outerShdw>
          </a:effectLst>
        </p:spPr>
      </p:pic>
      <p:pic>
        <p:nvPicPr>
          <p:cNvPr id="13" name="Εικόνα 12" descr="Roald Dahl Rose"/>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7522" t="7272" r="17750" b="7958"/>
          <a:stretch/>
        </p:blipFill>
        <p:spPr bwMode="auto">
          <a:xfrm>
            <a:off x="3399804" y="1503336"/>
            <a:ext cx="2474056" cy="2960176"/>
          </a:xfrm>
          <a:prstGeom prst="rect">
            <a:avLst/>
          </a:prstGeom>
          <a:ln>
            <a:noFill/>
          </a:ln>
          <a:effectLst>
            <a:outerShdw blurRad="292100" dist="139700" dir="2700000" algn="tl" rotWithShape="0">
              <a:srgbClr val="333333">
                <a:alpha val="65000"/>
              </a:srgbClr>
            </a:outerShdw>
          </a:effectLst>
        </p:spPr>
      </p:pic>
      <p:sp>
        <p:nvSpPr>
          <p:cNvPr id="14" name="Ορθογώνιο 13"/>
          <p:cNvSpPr/>
          <p:nvPr/>
        </p:nvSpPr>
        <p:spPr>
          <a:xfrm>
            <a:off x="3456121" y="1032943"/>
            <a:ext cx="2119353"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2">
                    <a:lumMod val="75000"/>
                  </a:schemeClr>
                </a:solidFill>
                <a:latin typeface="Freestyle Script" panose="030804020302050B0404" pitchFamily="66" charset="0"/>
              </a:rPr>
              <a:t>English Roses</a:t>
            </a:r>
            <a:endParaRPr lang="el-GR" sz="3600" dirty="0">
              <a:solidFill>
                <a:schemeClr val="bg2">
                  <a:lumMod val="75000"/>
                </a:schemeClr>
              </a:solidFill>
            </a:endParaRPr>
          </a:p>
        </p:txBody>
      </p:sp>
      <p:sp>
        <p:nvSpPr>
          <p:cNvPr id="15" name="Τίτλος 1"/>
          <p:cNvSpPr txBox="1">
            <a:spLocks/>
          </p:cNvSpPr>
          <p:nvPr/>
        </p:nvSpPr>
        <p:spPr>
          <a:xfrm>
            <a:off x="0" y="187074"/>
            <a:ext cx="2002055" cy="41511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700" dirty="0">
                <a:solidFill>
                  <a:srgbClr val="FFFF00"/>
                </a:solidFill>
              </a:rPr>
              <a:t>ΔΑΡΒΙΝΙΚΗ ΘΕΩΡΙΑ</a:t>
            </a:r>
          </a:p>
        </p:txBody>
      </p:sp>
      <p:sp>
        <p:nvSpPr>
          <p:cNvPr id="16" name="Ορθογώνιο 15"/>
          <p:cNvSpPr/>
          <p:nvPr/>
        </p:nvSpPr>
        <p:spPr>
          <a:xfrm>
            <a:off x="787806" y="4700659"/>
            <a:ext cx="7891246" cy="1477328"/>
          </a:xfrm>
          <a:prstGeom prst="rect">
            <a:avLst/>
          </a:prstGeom>
        </p:spPr>
        <p:txBody>
          <a:bodyPr wrap="square">
            <a:spAutoFit/>
          </a:bodyPr>
          <a:lstStyle/>
          <a:p>
            <a:r>
              <a:rPr lang="el-GR" b="1" dirty="0">
                <a:solidFill>
                  <a:schemeClr val="bg2">
                    <a:lumMod val="75000"/>
                  </a:schemeClr>
                </a:solidFill>
              </a:rPr>
              <a:t>Σ</a:t>
            </a:r>
            <a:r>
              <a:rPr lang="el-GR" b="1" dirty="0" smtClean="0">
                <a:solidFill>
                  <a:schemeClr val="bg2">
                    <a:lumMod val="75000"/>
                  </a:schemeClr>
                </a:solidFill>
              </a:rPr>
              <a:t>τα </a:t>
            </a:r>
            <a:r>
              <a:rPr lang="el-GR" b="1" dirty="0">
                <a:solidFill>
                  <a:schemeClr val="bg2">
                    <a:lumMod val="75000"/>
                  </a:schemeClr>
                </a:solidFill>
              </a:rPr>
              <a:t>πρώτα κεφάλαια </a:t>
            </a:r>
            <a:r>
              <a:rPr lang="el-GR" b="1" dirty="0" smtClean="0">
                <a:solidFill>
                  <a:schemeClr val="bg2">
                    <a:lumMod val="75000"/>
                  </a:schemeClr>
                </a:solidFill>
              </a:rPr>
              <a:t> της «προέλευσης των ειδών» ο Δαρβίνος επεξεργάζεται την ενδοπληθυσμιακή φαινοτυπική ποικιλότητα (</a:t>
            </a:r>
            <a:r>
              <a:rPr lang="en-US" b="1" dirty="0" smtClean="0">
                <a:solidFill>
                  <a:schemeClr val="accent6">
                    <a:lumMod val="75000"/>
                  </a:schemeClr>
                </a:solidFill>
              </a:rPr>
              <a:t>variation</a:t>
            </a:r>
            <a:r>
              <a:rPr lang="en-US" b="1" dirty="0" smtClean="0">
                <a:solidFill>
                  <a:schemeClr val="bg2">
                    <a:lumMod val="75000"/>
                  </a:schemeClr>
                </a:solidFill>
              </a:rPr>
              <a:t>)</a:t>
            </a:r>
            <a:r>
              <a:rPr lang="el-GR" b="1" dirty="0" smtClean="0">
                <a:solidFill>
                  <a:schemeClr val="bg2">
                    <a:lumMod val="75000"/>
                  </a:schemeClr>
                </a:solidFill>
              </a:rPr>
              <a:t>όπως αυτή απαντά στην </a:t>
            </a:r>
            <a:r>
              <a:rPr lang="el-GR" b="1" dirty="0">
                <a:solidFill>
                  <a:schemeClr val="bg2">
                    <a:lumMod val="75000"/>
                  </a:schemeClr>
                </a:solidFill>
              </a:rPr>
              <a:t>φύση </a:t>
            </a:r>
            <a:r>
              <a:rPr lang="el-GR" b="1" dirty="0" smtClean="0">
                <a:solidFill>
                  <a:schemeClr val="bg2">
                    <a:lumMod val="75000"/>
                  </a:schemeClr>
                </a:solidFill>
              </a:rPr>
              <a:t>αλλά </a:t>
            </a:r>
            <a:r>
              <a:rPr lang="el-GR" b="1" dirty="0">
                <a:solidFill>
                  <a:schemeClr val="bg2">
                    <a:lumMod val="75000"/>
                  </a:schemeClr>
                </a:solidFill>
              </a:rPr>
              <a:t>και </a:t>
            </a:r>
            <a:r>
              <a:rPr lang="el-GR" b="1" dirty="0" smtClean="0">
                <a:solidFill>
                  <a:schemeClr val="bg2">
                    <a:lumMod val="75000"/>
                  </a:schemeClr>
                </a:solidFill>
              </a:rPr>
              <a:t>όπως την διαχειρίζεται ο άνθρωπος δημιουργώντας βελτιωμένες </a:t>
            </a:r>
            <a:r>
              <a:rPr lang="el-GR" b="1" dirty="0">
                <a:solidFill>
                  <a:schemeClr val="bg2">
                    <a:lumMod val="75000"/>
                  </a:schemeClr>
                </a:solidFill>
              </a:rPr>
              <a:t>ποικιλίες </a:t>
            </a:r>
            <a:r>
              <a:rPr lang="el-GR" b="1" dirty="0" smtClean="0">
                <a:solidFill>
                  <a:schemeClr val="bg2">
                    <a:lumMod val="75000"/>
                  </a:schemeClr>
                </a:solidFill>
              </a:rPr>
              <a:t>που προκύπτουν μετά από σειρά επιλεγμένων διασταυρώσεων (</a:t>
            </a:r>
            <a:r>
              <a:rPr lang="el-GR" b="1" dirty="0" smtClean="0">
                <a:solidFill>
                  <a:schemeClr val="accent2">
                    <a:lumMod val="75000"/>
                  </a:schemeClr>
                </a:solidFill>
              </a:rPr>
              <a:t>τεχνητή επιλογή</a:t>
            </a:r>
            <a:r>
              <a:rPr lang="el-GR" b="1" dirty="0" smtClean="0">
                <a:solidFill>
                  <a:schemeClr val="bg2">
                    <a:lumMod val="75000"/>
                  </a:schemeClr>
                </a:solidFill>
              </a:rPr>
              <a:t>)</a:t>
            </a:r>
            <a:r>
              <a:rPr lang="el-GR" dirty="0" smtClean="0">
                <a:solidFill>
                  <a:schemeClr val="bg2">
                    <a:lumMod val="75000"/>
                  </a:schemeClr>
                </a:solidFill>
              </a:rPr>
              <a:t>.</a:t>
            </a:r>
            <a:endParaRPr lang="el-GR" dirty="0">
              <a:solidFill>
                <a:schemeClr val="bg2">
                  <a:lumMod val="75000"/>
                </a:schemeClr>
              </a:solidFill>
            </a:endParaRPr>
          </a:p>
        </p:txBody>
      </p:sp>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0493" y="1424799"/>
            <a:ext cx="3584575" cy="296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90852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n-US" sz="2400" dirty="0" smtClean="0">
                <a:solidFill>
                  <a:schemeClr val="bg2">
                    <a:lumMod val="50000"/>
                  </a:schemeClr>
                </a:solidFill>
              </a:rPr>
              <a:t>The origin of species by means of Natural Selection  </a:t>
            </a:r>
            <a:endParaRPr lang="el-GR" sz="2400" dirty="0">
              <a:solidFill>
                <a:schemeClr val="bg2">
                  <a:lumMod val="50000"/>
                </a:schemeClr>
              </a:solidFill>
            </a:endParaRPr>
          </a:p>
        </p:txBody>
      </p:sp>
      <p:sp>
        <p:nvSpPr>
          <p:cNvPr id="3" name="Θέση περιεχομένου 2"/>
          <p:cNvSpPr>
            <a:spLocks noGrp="1"/>
          </p:cNvSpPr>
          <p:nvPr>
            <p:ph idx="1"/>
          </p:nvPr>
        </p:nvSpPr>
        <p:spPr>
          <a:xfrm>
            <a:off x="335180" y="1667576"/>
            <a:ext cx="8229600" cy="5052798"/>
          </a:xfrm>
        </p:spPr>
        <p:txBody>
          <a:bodyPr>
            <a:normAutofit/>
          </a:bodyPr>
          <a:lstStyle/>
          <a:p>
            <a:r>
              <a:rPr lang="en-US" sz="2800" dirty="0" smtClean="0">
                <a:solidFill>
                  <a:schemeClr val="bg2">
                    <a:lumMod val="50000"/>
                  </a:schemeClr>
                </a:solidFill>
              </a:rPr>
              <a:t>Chapter I				</a:t>
            </a:r>
            <a:r>
              <a:rPr lang="en-US" sz="2800" dirty="0">
                <a:solidFill>
                  <a:schemeClr val="bg2">
                    <a:lumMod val="50000"/>
                  </a:schemeClr>
                </a:solidFill>
              </a:rPr>
              <a:t> </a:t>
            </a:r>
            <a:r>
              <a:rPr lang="en-US" sz="2800" dirty="0" smtClean="0">
                <a:solidFill>
                  <a:schemeClr val="bg2">
                    <a:lumMod val="50000"/>
                  </a:schemeClr>
                </a:solidFill>
              </a:rPr>
              <a:t>    </a:t>
            </a:r>
          </a:p>
          <a:p>
            <a:pPr marL="0" indent="0">
              <a:buNone/>
            </a:pPr>
            <a:r>
              <a:rPr lang="en-US" sz="2800" dirty="0" smtClean="0">
                <a:solidFill>
                  <a:srgbClr val="FFFF00"/>
                </a:solidFill>
              </a:rPr>
              <a:t>Variation</a:t>
            </a:r>
            <a:r>
              <a:rPr lang="en-US" sz="2800" dirty="0" smtClean="0">
                <a:solidFill>
                  <a:schemeClr val="bg2">
                    <a:lumMod val="75000"/>
                  </a:schemeClr>
                </a:solidFill>
              </a:rPr>
              <a:t> under Domestication	   </a:t>
            </a:r>
            <a:endParaRPr lang="en-US" sz="2800" dirty="0">
              <a:solidFill>
                <a:schemeClr val="bg2">
                  <a:lumMod val="75000"/>
                </a:schemeClr>
              </a:solidFill>
            </a:endParaRPr>
          </a:p>
          <a:p>
            <a:r>
              <a:rPr lang="en-US" sz="2800" dirty="0">
                <a:solidFill>
                  <a:schemeClr val="bg2">
                    <a:lumMod val="50000"/>
                  </a:schemeClr>
                </a:solidFill>
              </a:rPr>
              <a:t>Chapter II</a:t>
            </a:r>
          </a:p>
          <a:p>
            <a:pPr marL="0" indent="0">
              <a:buNone/>
            </a:pPr>
            <a:r>
              <a:rPr lang="en-US" sz="2800" dirty="0" smtClean="0">
                <a:solidFill>
                  <a:srgbClr val="FFFF00"/>
                </a:solidFill>
              </a:rPr>
              <a:t>Variation </a:t>
            </a:r>
            <a:r>
              <a:rPr lang="en-US" sz="2800" dirty="0" smtClean="0">
                <a:solidFill>
                  <a:schemeClr val="bg2">
                    <a:lumMod val="75000"/>
                  </a:schemeClr>
                </a:solidFill>
              </a:rPr>
              <a:t>under Nature</a:t>
            </a:r>
            <a:endParaRPr lang="en-US" sz="2800" dirty="0" smtClean="0">
              <a:solidFill>
                <a:schemeClr val="bg2">
                  <a:lumMod val="50000"/>
                </a:schemeClr>
              </a:solidFill>
            </a:endParaRPr>
          </a:p>
          <a:p>
            <a:r>
              <a:rPr lang="en-US" sz="2800" dirty="0" smtClean="0">
                <a:solidFill>
                  <a:schemeClr val="bg2">
                    <a:lumMod val="50000"/>
                  </a:schemeClr>
                </a:solidFill>
              </a:rPr>
              <a:t>Chapter </a:t>
            </a:r>
            <a:r>
              <a:rPr lang="en-US" sz="2800" dirty="0">
                <a:solidFill>
                  <a:schemeClr val="bg2">
                    <a:lumMod val="50000"/>
                  </a:schemeClr>
                </a:solidFill>
              </a:rPr>
              <a:t>III</a:t>
            </a:r>
          </a:p>
          <a:p>
            <a:pPr marL="0" indent="0">
              <a:buNone/>
            </a:pPr>
            <a:r>
              <a:rPr lang="en-US" sz="2800" dirty="0">
                <a:solidFill>
                  <a:schemeClr val="bg2">
                    <a:lumMod val="75000"/>
                  </a:schemeClr>
                </a:solidFill>
              </a:rPr>
              <a:t>Struggle for Existence</a:t>
            </a:r>
            <a:endParaRPr lang="el-GR" sz="2800" dirty="0">
              <a:solidFill>
                <a:schemeClr val="bg2">
                  <a:lumMod val="75000"/>
                </a:schemeClr>
              </a:solidFill>
            </a:endParaRPr>
          </a:p>
          <a:p>
            <a:r>
              <a:rPr lang="en-US" sz="2800" dirty="0">
                <a:solidFill>
                  <a:schemeClr val="bg2">
                    <a:lumMod val="50000"/>
                  </a:schemeClr>
                </a:solidFill>
              </a:rPr>
              <a:t>Chapter IV</a:t>
            </a:r>
          </a:p>
          <a:p>
            <a:pPr marL="0" indent="0">
              <a:buNone/>
            </a:pPr>
            <a:r>
              <a:rPr lang="en-US" sz="2800" dirty="0">
                <a:solidFill>
                  <a:schemeClr val="bg2">
                    <a:lumMod val="75000"/>
                  </a:schemeClr>
                </a:solidFill>
              </a:rPr>
              <a:t>Natural Selection</a:t>
            </a:r>
          </a:p>
        </p:txBody>
      </p:sp>
      <p:sp>
        <p:nvSpPr>
          <p:cNvPr id="6" name="Ορθογώνιο 5"/>
          <p:cNvSpPr/>
          <p:nvPr/>
        </p:nvSpPr>
        <p:spPr>
          <a:xfrm>
            <a:off x="335180" y="5823903"/>
            <a:ext cx="2670859" cy="1040285"/>
          </a:xfrm>
          <a:prstGeom prst="rect">
            <a:avLst/>
          </a:prstGeom>
        </p:spPr>
        <p:txBody>
          <a:bodyPr wrap="none">
            <a:spAutoFit/>
          </a:bodyPr>
          <a:lstStyle/>
          <a:p>
            <a:pPr marL="342900" indent="-342900">
              <a:spcBef>
                <a:spcPct val="20000"/>
              </a:spcBef>
              <a:buFont typeface="Arial" pitchFamily="34" charset="0"/>
              <a:buChar char="•"/>
            </a:pPr>
            <a:r>
              <a:rPr lang="en-US" sz="2800" dirty="0">
                <a:solidFill>
                  <a:schemeClr val="bg2">
                    <a:lumMod val="50000"/>
                  </a:schemeClr>
                </a:solidFill>
              </a:rPr>
              <a:t>Chapter V</a:t>
            </a:r>
          </a:p>
          <a:p>
            <a:pPr>
              <a:spcBef>
                <a:spcPct val="20000"/>
              </a:spcBef>
            </a:pPr>
            <a:r>
              <a:rPr lang="en-US" sz="2800" dirty="0">
                <a:solidFill>
                  <a:schemeClr val="bg2">
                    <a:lumMod val="75000"/>
                  </a:schemeClr>
                </a:solidFill>
              </a:rPr>
              <a:t>Laws of </a:t>
            </a:r>
            <a:r>
              <a:rPr lang="en-US" sz="2800" dirty="0">
                <a:solidFill>
                  <a:srgbClr val="FFFF00"/>
                </a:solidFill>
              </a:rPr>
              <a:t>Variation</a:t>
            </a:r>
            <a:endParaRPr lang="el-GR" sz="2800" dirty="0">
              <a:solidFill>
                <a:srgbClr val="FFFF00"/>
              </a:solidFill>
            </a:endParaRPr>
          </a:p>
        </p:txBody>
      </p:sp>
      <p:pic>
        <p:nvPicPr>
          <p:cNvPr id="5" name="Εικόνα 4" descr="Αποτέλεσμα εικόνας για kittens photos"/>
          <p:cNvPicPr/>
          <p:nvPr/>
        </p:nvPicPr>
        <p:blipFill>
          <a:blip r:embed="rId2">
            <a:extLst>
              <a:ext uri="{28A0092B-C50C-407E-A947-70E740481C1C}">
                <a14:useLocalDpi xmlns:a14="http://schemas.microsoft.com/office/drawing/2010/main" val="0"/>
              </a:ext>
            </a:extLst>
          </a:blip>
          <a:srcRect/>
          <a:stretch>
            <a:fillRect/>
          </a:stretch>
        </p:blipFill>
        <p:spPr bwMode="auto">
          <a:xfrm>
            <a:off x="4566001" y="4186088"/>
            <a:ext cx="4358924" cy="2545080"/>
          </a:xfrm>
          <a:prstGeom prst="rect">
            <a:avLst/>
          </a:prstGeom>
          <a:noFill/>
          <a:ln>
            <a:noFill/>
          </a:ln>
        </p:spPr>
      </p:pic>
      <p:sp>
        <p:nvSpPr>
          <p:cNvPr id="4" name="Ορθογώνιο 3"/>
          <p:cNvSpPr/>
          <p:nvPr/>
        </p:nvSpPr>
        <p:spPr>
          <a:xfrm>
            <a:off x="4566001" y="2724149"/>
            <a:ext cx="4358924" cy="13381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1400" dirty="0" smtClean="0">
              <a:solidFill>
                <a:schemeClr val="tx1">
                  <a:lumMod val="50000"/>
                  <a:lumOff val="50000"/>
                </a:schemeClr>
              </a:solidFill>
            </a:endParaRPr>
          </a:p>
          <a:p>
            <a:r>
              <a:rPr lang="el-GR" sz="1000" dirty="0" smtClean="0">
                <a:solidFill>
                  <a:schemeClr val="tx1">
                    <a:lumMod val="50000"/>
                    <a:lumOff val="50000"/>
                  </a:schemeClr>
                </a:solidFill>
              </a:rPr>
              <a:t>Η ΦΑΙΝΟΤΥΠΙΚΗ ΔΙΑΦΟΡΟΠΟΙΗΣΗ (ΠΟΙΚΙΛΟΤΗΤΑ) ΜΕΣΑ ΣΕ ΕΝΑΝ ΠΛΗΘΥΣΜΟ </a:t>
            </a:r>
          </a:p>
          <a:p>
            <a:endParaRPr lang="el-GR" sz="1000" dirty="0">
              <a:solidFill>
                <a:schemeClr val="tx1">
                  <a:lumMod val="50000"/>
                  <a:lumOff val="50000"/>
                </a:schemeClr>
              </a:solidFill>
            </a:endParaRPr>
          </a:p>
          <a:p>
            <a:r>
              <a:rPr lang="el-GR" sz="1000" dirty="0" smtClean="0">
                <a:solidFill>
                  <a:schemeClr val="tx1">
                    <a:lumMod val="50000"/>
                    <a:lumOff val="50000"/>
                  </a:schemeClr>
                </a:solidFill>
              </a:rPr>
              <a:t>ΑΠΟΤΕΛΕΙ ΠΡΟΥΠΟΘΕΣΗ ΓΙΑ ΤΟΝ ΜΗΧΑΝΙΣΜΟ ΤΗΣ ΦΥΣΙΚΗΣ ΕΠΙΛΟΓΗΣ ΚΑΙ </a:t>
            </a:r>
          </a:p>
          <a:p>
            <a:endParaRPr lang="el-GR" sz="1000" dirty="0">
              <a:solidFill>
                <a:schemeClr val="tx1">
                  <a:lumMod val="50000"/>
                  <a:lumOff val="50000"/>
                </a:schemeClr>
              </a:solidFill>
            </a:endParaRPr>
          </a:p>
          <a:p>
            <a:r>
              <a:rPr lang="el-GR" sz="1000" dirty="0" smtClean="0">
                <a:solidFill>
                  <a:schemeClr val="tx1">
                    <a:lumMod val="50000"/>
                    <a:lumOff val="50000"/>
                  </a:schemeClr>
                </a:solidFill>
              </a:rPr>
              <a:t>ΠΡΟΣΔΙΔΕΙ </a:t>
            </a:r>
            <a:r>
              <a:rPr lang="el-GR" sz="1000" dirty="0">
                <a:solidFill>
                  <a:schemeClr val="tx1">
                    <a:lumMod val="50000"/>
                    <a:lumOff val="50000"/>
                  </a:schemeClr>
                </a:solidFill>
              </a:rPr>
              <a:t>ΣΤΟΝ </a:t>
            </a:r>
            <a:r>
              <a:rPr lang="el-GR" sz="1000" dirty="0" smtClean="0">
                <a:solidFill>
                  <a:schemeClr val="tx1">
                    <a:lumMod val="50000"/>
                    <a:lumOff val="50000"/>
                  </a:schemeClr>
                </a:solidFill>
              </a:rPr>
              <a:t>ΠΚΗΘΥΣΜΟ ΤΗΝ ΔΥΝΑΤΟΤΗΤΑ </a:t>
            </a:r>
            <a:r>
              <a:rPr lang="el-GR" sz="1000" dirty="0">
                <a:solidFill>
                  <a:schemeClr val="tx1">
                    <a:lumMod val="50000"/>
                    <a:lumOff val="50000"/>
                  </a:schemeClr>
                </a:solidFill>
              </a:rPr>
              <a:t>ΠΡΟΣΑΡΜΟΓΗΣ</a:t>
            </a:r>
          </a:p>
          <a:p>
            <a:endParaRPr lang="el-GR" sz="1400" dirty="0">
              <a:solidFill>
                <a:schemeClr val="tx1">
                  <a:lumMod val="50000"/>
                  <a:lumOff val="50000"/>
                </a:schemeClr>
              </a:solidFill>
            </a:endParaRPr>
          </a:p>
        </p:txBody>
      </p:sp>
    </p:spTree>
    <p:extLst>
      <p:ext uri="{BB962C8B-B14F-4D97-AF65-F5344CB8AC3E}">
        <p14:creationId xmlns:p14="http://schemas.microsoft.com/office/powerpoint/2010/main" val="5761307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5536" y="188640"/>
            <a:ext cx="8210348" cy="3968266"/>
          </a:xfrm>
          <a:prstGeom prst="rect">
            <a:avLst/>
          </a:prstGeom>
          <a:solidFill>
            <a:schemeClr val="tx2">
              <a:lumMod val="75000"/>
            </a:schemeClr>
          </a:solidFill>
        </p:spPr>
        <p:txBody>
          <a:bodyPr wrap="square" rtlCol="0">
            <a:spAutoFit/>
          </a:bodyPr>
          <a:lstStyle/>
          <a:p>
            <a:endParaRPr lang="el-GR" dirty="0" smtClean="0">
              <a:solidFill>
                <a:prstClr val="white"/>
              </a:solidFill>
            </a:endParaRPr>
          </a:p>
          <a:p>
            <a:r>
              <a:rPr lang="el-GR" sz="4000" dirty="0">
                <a:solidFill>
                  <a:prstClr val="white"/>
                </a:solidFill>
                <a:latin typeface="Arial Narrow" pitchFamily="34" charset="0"/>
              </a:rPr>
              <a:t>Βιολογικό είδος</a:t>
            </a:r>
            <a:r>
              <a:rPr lang="el-GR" sz="4000" dirty="0" smtClean="0">
                <a:solidFill>
                  <a:prstClr val="white"/>
                </a:solidFill>
              </a:rPr>
              <a:t>:</a:t>
            </a:r>
            <a:endParaRPr lang="el-GR" sz="2800" dirty="0" smtClean="0">
              <a:solidFill>
                <a:prstClr val="white"/>
              </a:solidFill>
              <a:ea typeface="Calibri"/>
              <a:cs typeface="Times New Roman"/>
            </a:endParaRPr>
          </a:p>
          <a:p>
            <a:pPr>
              <a:lnSpc>
                <a:spcPct val="115000"/>
              </a:lnSpc>
              <a:spcAft>
                <a:spcPts val="1000"/>
              </a:spcAft>
            </a:pPr>
            <a:endParaRPr lang="el-GR" sz="2800" dirty="0" smtClean="0">
              <a:solidFill>
                <a:prstClr val="white"/>
              </a:solidFill>
              <a:ea typeface="Calibri"/>
              <a:cs typeface="Times New Roman"/>
            </a:endParaRPr>
          </a:p>
          <a:p>
            <a:pPr algn="just">
              <a:lnSpc>
                <a:spcPct val="115000"/>
              </a:lnSpc>
              <a:spcAft>
                <a:spcPts val="1000"/>
              </a:spcAft>
            </a:pPr>
            <a:r>
              <a:rPr lang="el-GR" sz="2000" dirty="0">
                <a:solidFill>
                  <a:prstClr val="white"/>
                </a:solidFill>
                <a:latin typeface="Arial Narrow" pitchFamily="34" charset="0"/>
              </a:rPr>
              <a:t>Ως βιολογικό είδος ορίζεται η μεγαλύτερη φυσική ομάδα ατόμων τα οποία είναι ενεργητικά ή δυνητικά ικανά για αναπαραγωγικές σχέσεις και τη δημιουργία γόνιμων απογόνων.	</a:t>
            </a:r>
          </a:p>
          <a:p>
            <a:endParaRPr lang="el-GR" sz="2000" dirty="0" smtClean="0">
              <a:solidFill>
                <a:prstClr val="white"/>
              </a:solidFill>
              <a:latin typeface="Arial Narrow" pitchFamily="34" charset="0"/>
            </a:endParaRPr>
          </a:p>
          <a:p>
            <a:r>
              <a:rPr lang="el-GR" sz="2000" dirty="0" smtClean="0">
                <a:solidFill>
                  <a:prstClr val="white"/>
                </a:solidFill>
                <a:latin typeface="Arial Narrow" pitchFamily="34" charset="0"/>
              </a:rPr>
              <a:t>Το </a:t>
            </a:r>
            <a:r>
              <a:rPr lang="el-GR" sz="2000" dirty="0">
                <a:solidFill>
                  <a:prstClr val="white"/>
                </a:solidFill>
                <a:latin typeface="Arial Narrow" pitchFamily="34" charset="0"/>
              </a:rPr>
              <a:t>βιολογικό είδος αποτελεί κλειστό αναπαραγωγικό σύστημα.</a:t>
            </a:r>
          </a:p>
          <a:p>
            <a:endParaRPr lang="el-GR" dirty="0" smtClean="0">
              <a:solidFill>
                <a:prstClr val="white"/>
              </a:solidFill>
            </a:endParaRPr>
          </a:p>
          <a:p>
            <a:endParaRPr lang="el-GR" dirty="0">
              <a:solidFill>
                <a:prstClr val="white"/>
              </a:solidFill>
            </a:endParaRPr>
          </a:p>
        </p:txBody>
      </p:sp>
      <p:pic>
        <p:nvPicPr>
          <p:cNvPr id="2051"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8000" contrast="6000"/>
                    </a14:imgEffect>
                  </a14:imgLayer>
                </a14:imgProps>
              </a:ext>
              <a:ext uri="{28A0092B-C50C-407E-A947-70E740481C1C}">
                <a14:useLocalDpi xmlns:a14="http://schemas.microsoft.com/office/drawing/2010/main" val="0"/>
              </a:ext>
            </a:extLst>
          </a:blip>
          <a:srcRect/>
          <a:stretch>
            <a:fillRect/>
          </a:stretch>
        </p:blipFill>
        <p:spPr bwMode="auto">
          <a:xfrm>
            <a:off x="3944133" y="3781885"/>
            <a:ext cx="5148000" cy="3012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9782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67544" y="404664"/>
            <a:ext cx="8229600" cy="6192688"/>
          </a:xfrm>
          <a:solidFill>
            <a:schemeClr val="tx2">
              <a:lumMod val="75000"/>
            </a:schemeClr>
          </a:solidFill>
        </p:spPr>
        <p:txBody>
          <a:bodyPr/>
          <a:lstStyle/>
          <a:p>
            <a:pPr marL="0" indent="0">
              <a:buNone/>
            </a:pPr>
            <a:r>
              <a:rPr lang="el-GR" sz="4000" dirty="0" smtClean="0">
                <a:solidFill>
                  <a:schemeClr val="bg1"/>
                </a:solidFill>
                <a:latin typeface="Arial Narrow" pitchFamily="34" charset="0"/>
              </a:rPr>
              <a:t>Βιολογικός Πληθυσμός:</a:t>
            </a:r>
          </a:p>
          <a:p>
            <a:pPr marL="0" indent="0">
              <a:buNone/>
            </a:pPr>
            <a:endParaRPr lang="el-GR" sz="2000" dirty="0" smtClean="0">
              <a:solidFill>
                <a:schemeClr val="bg1"/>
              </a:solidFill>
              <a:latin typeface="Arial Narrow" pitchFamily="34" charset="0"/>
            </a:endParaRPr>
          </a:p>
          <a:p>
            <a:pPr marL="0" indent="0" algn="just">
              <a:buNone/>
            </a:pPr>
            <a:r>
              <a:rPr lang="el-GR" sz="2000" dirty="0" smtClean="0">
                <a:solidFill>
                  <a:schemeClr val="bg1"/>
                </a:solidFill>
                <a:latin typeface="Arial Narrow" pitchFamily="34" charset="0"/>
              </a:rPr>
              <a:t>Ο </a:t>
            </a:r>
            <a:r>
              <a:rPr lang="el-GR" sz="2000" dirty="0">
                <a:solidFill>
                  <a:schemeClr val="bg1"/>
                </a:solidFill>
                <a:latin typeface="Arial Narrow" pitchFamily="34" charset="0"/>
              </a:rPr>
              <a:t>βιολογικός πληθυσμός ορίζεται ως αναπαραγωγική κοινότητα, δηλαδή σύνολο ατόμων του ίδιου είδους που διατηρούν ενεργητικές αναπαραγωγικές σχέσεις. </a:t>
            </a:r>
          </a:p>
          <a:p>
            <a:pPr marL="0" indent="0" algn="just">
              <a:buNone/>
            </a:pPr>
            <a:endParaRPr lang="el-GR" sz="2000" dirty="0">
              <a:solidFill>
                <a:schemeClr val="bg1"/>
              </a:solidFill>
              <a:latin typeface="Arial Narrow" pitchFamily="34" charset="0"/>
            </a:endParaRPr>
          </a:p>
          <a:p>
            <a:pPr marL="0" indent="0">
              <a:buNone/>
            </a:pPr>
            <a:r>
              <a:rPr lang="el-GR" sz="2000" dirty="0" smtClean="0">
                <a:solidFill>
                  <a:schemeClr val="bg1"/>
                </a:solidFill>
                <a:latin typeface="Arial Narrow" pitchFamily="34" charset="0"/>
              </a:rPr>
              <a:t>Ο </a:t>
            </a:r>
            <a:r>
              <a:rPr lang="el-GR" sz="2000" dirty="0">
                <a:solidFill>
                  <a:schemeClr val="bg1"/>
                </a:solidFill>
                <a:latin typeface="Arial Narrow" pitchFamily="34" charset="0"/>
              </a:rPr>
              <a:t>βιολογικός πληθυσμός αποτελεί ανοικτό αναπαραγωγικό </a:t>
            </a:r>
            <a:r>
              <a:rPr lang="el-GR" sz="2000" dirty="0" smtClean="0">
                <a:solidFill>
                  <a:schemeClr val="bg1"/>
                </a:solidFill>
                <a:latin typeface="Arial Narrow" pitchFamily="34" charset="0"/>
              </a:rPr>
              <a:t>σύστημα</a:t>
            </a:r>
            <a:r>
              <a:rPr lang="en-US" sz="2000" dirty="0" smtClean="0">
                <a:solidFill>
                  <a:schemeClr val="bg1"/>
                </a:solidFill>
                <a:latin typeface="Arial Narrow" pitchFamily="34" charset="0"/>
              </a:rPr>
              <a:t>.</a:t>
            </a:r>
            <a:endParaRPr lang="el-GR" sz="2000" dirty="0">
              <a:solidFill>
                <a:schemeClr val="bg1"/>
              </a:solidFill>
              <a:latin typeface="Arial Narrow" pitchFamily="34" charset="0"/>
            </a:endParaRPr>
          </a:p>
          <a:p>
            <a:pPr marL="0" indent="0">
              <a:buNone/>
            </a:pPr>
            <a:endParaRPr lang="el-GR" sz="4000" dirty="0">
              <a:solidFill>
                <a:schemeClr val="bg1"/>
              </a:solidFill>
              <a:latin typeface="Arial Narrow" pitchFamily="34" charset="0"/>
            </a:endParaRPr>
          </a:p>
        </p:txBody>
      </p:sp>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68"/>
          <a:stretch/>
        </p:blipFill>
        <p:spPr bwMode="auto">
          <a:xfrm>
            <a:off x="3950562" y="3801610"/>
            <a:ext cx="5131293" cy="298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7630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17953" y="672465"/>
            <a:ext cx="4735630" cy="778098"/>
          </a:xfrm>
        </p:spPr>
        <p:txBody>
          <a:bodyPr>
            <a:normAutofit fontScale="90000"/>
          </a:bodyPr>
          <a:lstStyle/>
          <a:p>
            <a:r>
              <a:rPr lang="el-GR" sz="3200" dirty="0" smtClean="0">
                <a:solidFill>
                  <a:schemeClr val="bg2">
                    <a:lumMod val="75000"/>
                  </a:schemeClr>
                </a:solidFill>
              </a:rPr>
              <a:t>ΣΩΜΑΤΙΔΙΑΚΗ ΦΥΣΗ </a:t>
            </a:r>
            <a:r>
              <a:rPr lang="en-US" sz="3200" dirty="0" smtClean="0">
                <a:solidFill>
                  <a:schemeClr val="bg2">
                    <a:lumMod val="75000"/>
                  </a:schemeClr>
                </a:solidFill>
              </a:rPr>
              <a:t/>
            </a:r>
            <a:br>
              <a:rPr lang="en-US" sz="3200" dirty="0" smtClean="0">
                <a:solidFill>
                  <a:schemeClr val="bg2">
                    <a:lumMod val="75000"/>
                  </a:schemeClr>
                </a:solidFill>
              </a:rPr>
            </a:br>
            <a:r>
              <a:rPr lang="el-GR" sz="3200" dirty="0" smtClean="0">
                <a:solidFill>
                  <a:schemeClr val="bg2">
                    <a:lumMod val="75000"/>
                  </a:schemeClr>
                </a:solidFill>
              </a:rPr>
              <a:t>ΤΗΣ ΚΛΗΡΟΝΟΜΙΚΟΤΗΤΑΣ</a:t>
            </a:r>
            <a:endParaRPr lang="el-GR" sz="3200" dirty="0">
              <a:solidFill>
                <a:schemeClr val="bg2">
                  <a:lumMod val="75000"/>
                </a:schemeClr>
              </a:solidFill>
            </a:endParaRPr>
          </a:p>
        </p:txBody>
      </p:sp>
      <p:sp>
        <p:nvSpPr>
          <p:cNvPr id="3" name="Θέση περιεχομένου 2"/>
          <p:cNvSpPr>
            <a:spLocks noGrp="1"/>
          </p:cNvSpPr>
          <p:nvPr>
            <p:ph idx="1"/>
          </p:nvPr>
        </p:nvSpPr>
        <p:spPr>
          <a:xfrm>
            <a:off x="1954595" y="3856495"/>
            <a:ext cx="1038386" cy="588935"/>
          </a:xfrm>
        </p:spPr>
        <p:txBody>
          <a:bodyPr>
            <a:normAutofit fontScale="25000" lnSpcReduction="20000"/>
          </a:bodyPr>
          <a:lstStyle/>
          <a:p>
            <a:pPr marL="0" indent="0">
              <a:buNone/>
            </a:pPr>
            <a:r>
              <a:rPr lang="en-US" sz="7200" dirty="0" smtClean="0"/>
              <a:t>    </a:t>
            </a:r>
            <a:r>
              <a:rPr lang="el-GR" sz="7200" dirty="0" smtClean="0"/>
              <a:t>      </a:t>
            </a:r>
            <a:r>
              <a:rPr lang="en-US" sz="12800" dirty="0" smtClean="0">
                <a:solidFill>
                  <a:schemeClr val="tx2">
                    <a:lumMod val="40000"/>
                    <a:lumOff val="60000"/>
                  </a:schemeClr>
                </a:solidFill>
                <a:latin typeface="+mj-lt"/>
                <a:ea typeface="+mj-ea"/>
                <a:cs typeface="+mj-cs"/>
              </a:rPr>
              <a:t>186</a:t>
            </a:r>
            <a:r>
              <a:rPr lang="el-GR" sz="12800" dirty="0" smtClean="0">
                <a:solidFill>
                  <a:schemeClr val="tx2">
                    <a:lumMod val="40000"/>
                    <a:lumOff val="60000"/>
                  </a:schemeClr>
                </a:solidFill>
                <a:latin typeface="+mj-lt"/>
                <a:ea typeface="+mj-ea"/>
                <a:cs typeface="+mj-cs"/>
              </a:rPr>
              <a:t>6</a:t>
            </a:r>
            <a:endParaRPr lang="en-US" sz="12800" dirty="0">
              <a:solidFill>
                <a:schemeClr val="tx2">
                  <a:lumMod val="40000"/>
                  <a:lumOff val="60000"/>
                </a:schemeClr>
              </a:solidFill>
              <a:latin typeface="+mj-lt"/>
              <a:ea typeface="+mj-ea"/>
              <a:cs typeface="+mj-cs"/>
            </a:endParaRPr>
          </a:p>
        </p:txBody>
      </p:sp>
      <p:sp>
        <p:nvSpPr>
          <p:cNvPr id="4" name="TextBox 3"/>
          <p:cNvSpPr txBox="1"/>
          <p:nvPr/>
        </p:nvSpPr>
        <p:spPr>
          <a:xfrm>
            <a:off x="5188864" y="5649451"/>
            <a:ext cx="3513221" cy="861774"/>
          </a:xfrm>
          <a:prstGeom prst="rect">
            <a:avLst/>
          </a:prstGeom>
          <a:noFill/>
        </p:spPr>
        <p:txBody>
          <a:bodyPr wrap="square" rtlCol="0">
            <a:spAutoFit/>
          </a:bodyPr>
          <a:lstStyle/>
          <a:p>
            <a:r>
              <a:rPr lang="en-US" sz="2800" dirty="0" smtClean="0">
                <a:solidFill>
                  <a:schemeClr val="tx2">
                    <a:lumMod val="40000"/>
                    <a:lumOff val="60000"/>
                  </a:schemeClr>
                </a:solidFill>
              </a:rPr>
              <a:t>Gregor </a:t>
            </a:r>
            <a:r>
              <a:rPr lang="en-US" sz="2800" dirty="0">
                <a:solidFill>
                  <a:schemeClr val="tx2">
                    <a:lumMod val="40000"/>
                    <a:lumOff val="60000"/>
                  </a:schemeClr>
                </a:solidFill>
              </a:rPr>
              <a:t>Johann</a:t>
            </a:r>
            <a:r>
              <a:rPr lang="el-GR" sz="2800" dirty="0">
                <a:solidFill>
                  <a:schemeClr val="tx2">
                    <a:lumMod val="40000"/>
                    <a:lumOff val="60000"/>
                  </a:schemeClr>
                </a:solidFill>
              </a:rPr>
              <a:t> </a:t>
            </a:r>
            <a:r>
              <a:rPr lang="en-US" sz="2800" dirty="0" smtClean="0">
                <a:solidFill>
                  <a:schemeClr val="tx2">
                    <a:lumMod val="40000"/>
                    <a:lumOff val="60000"/>
                  </a:schemeClr>
                </a:solidFill>
              </a:rPr>
              <a:t>Mendel</a:t>
            </a:r>
            <a:endParaRPr lang="el-GR" sz="2200" dirty="0" smtClean="0">
              <a:solidFill>
                <a:schemeClr val="tx2">
                  <a:lumMod val="40000"/>
                  <a:lumOff val="60000"/>
                </a:schemeClr>
              </a:solidFill>
            </a:endParaRPr>
          </a:p>
          <a:p>
            <a:r>
              <a:rPr lang="el-GR" sz="2200" dirty="0">
                <a:solidFill>
                  <a:schemeClr val="tx2">
                    <a:lumMod val="40000"/>
                    <a:lumOff val="60000"/>
                  </a:schemeClr>
                </a:solidFill>
              </a:rPr>
              <a:t>	</a:t>
            </a:r>
            <a:r>
              <a:rPr lang="en-US" sz="2200" dirty="0" smtClean="0">
                <a:solidFill>
                  <a:schemeClr val="tx2">
                    <a:lumMod val="40000"/>
                    <a:lumOff val="60000"/>
                  </a:schemeClr>
                </a:solidFill>
              </a:rPr>
              <a:t>1822-1884</a:t>
            </a:r>
            <a:endParaRPr lang="en-US" sz="2200" dirty="0">
              <a:solidFill>
                <a:schemeClr val="tx2">
                  <a:lumMod val="40000"/>
                  <a:lumOff val="60000"/>
                </a:schemeClr>
              </a:solidFill>
            </a:endParaRPr>
          </a:p>
        </p:txBody>
      </p:sp>
      <p:pic>
        <p:nvPicPr>
          <p:cNvPr id="1032"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l="13495" r="21258" b="67309"/>
          <a:stretch/>
        </p:blipFill>
        <p:spPr bwMode="auto">
          <a:xfrm>
            <a:off x="1006772" y="2068313"/>
            <a:ext cx="2952000" cy="1872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Εικόνα 7" descr="Αποτέλεσμα εικόνας για gregor mendel"/>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40474" y="797593"/>
            <a:ext cx="3810000" cy="4781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Ορθογώνιο 4"/>
          <p:cNvSpPr/>
          <p:nvPr/>
        </p:nvSpPr>
        <p:spPr>
          <a:xfrm>
            <a:off x="807721" y="4343400"/>
            <a:ext cx="3916679" cy="1323439"/>
          </a:xfrm>
          <a:prstGeom prst="rect">
            <a:avLst/>
          </a:prstGeom>
        </p:spPr>
        <p:txBody>
          <a:bodyPr wrap="square">
            <a:spAutoFit/>
          </a:bodyPr>
          <a:lstStyle/>
          <a:p>
            <a:pPr algn="just"/>
            <a:endParaRPr lang="el-GR" sz="1600" dirty="0" smtClean="0">
              <a:solidFill>
                <a:schemeClr val="bg2">
                  <a:lumMod val="75000"/>
                </a:schemeClr>
              </a:solidFill>
            </a:endParaRPr>
          </a:p>
          <a:p>
            <a:r>
              <a:rPr lang="el-GR" sz="1600" dirty="0" smtClean="0">
                <a:solidFill>
                  <a:schemeClr val="bg2">
                    <a:lumMod val="75000"/>
                  </a:schemeClr>
                </a:solidFill>
              </a:rPr>
              <a:t>Η διάδοση των ερευνών του </a:t>
            </a:r>
            <a:r>
              <a:rPr lang="en-US" sz="1600" dirty="0" smtClean="0">
                <a:solidFill>
                  <a:schemeClr val="bg2">
                    <a:lumMod val="75000"/>
                  </a:schemeClr>
                </a:solidFill>
              </a:rPr>
              <a:t>Mendel</a:t>
            </a:r>
            <a:r>
              <a:rPr lang="el-GR" sz="1600" dirty="0" smtClean="0">
                <a:solidFill>
                  <a:schemeClr val="bg2">
                    <a:lumMod val="75000"/>
                  </a:schemeClr>
                </a:solidFill>
              </a:rPr>
              <a:t> </a:t>
            </a:r>
          </a:p>
          <a:p>
            <a:r>
              <a:rPr lang="el-GR" sz="1600" dirty="0" smtClean="0">
                <a:solidFill>
                  <a:schemeClr val="bg2">
                    <a:lumMod val="75000"/>
                  </a:schemeClr>
                </a:solidFill>
              </a:rPr>
              <a:t>στις οποίες τεκμηριώνεται η σωματιδιακή </a:t>
            </a:r>
          </a:p>
          <a:p>
            <a:r>
              <a:rPr lang="el-GR" sz="1600" dirty="0" smtClean="0">
                <a:solidFill>
                  <a:schemeClr val="bg2">
                    <a:lumMod val="75000"/>
                  </a:schemeClr>
                </a:solidFill>
              </a:rPr>
              <a:t>φύση της κληρονομικότητας έπεται της δημοσίευσης του έργου του Δαρβίνου.</a:t>
            </a:r>
            <a:endParaRPr lang="el-GR" sz="1600" dirty="0"/>
          </a:p>
        </p:txBody>
      </p:sp>
    </p:spTree>
    <p:extLst>
      <p:ext uri="{BB962C8B-B14F-4D97-AF65-F5344CB8AC3E}">
        <p14:creationId xmlns:p14="http://schemas.microsoft.com/office/powerpoint/2010/main" val="15862642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1672" y="188640"/>
            <a:ext cx="3492000" cy="6474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259632" y="908720"/>
            <a:ext cx="2808312" cy="1569660"/>
          </a:xfrm>
          <a:prstGeom prst="rect">
            <a:avLst/>
          </a:prstGeom>
          <a:noFill/>
        </p:spPr>
        <p:txBody>
          <a:bodyPr wrap="square" rtlCol="0">
            <a:spAutoFit/>
          </a:bodyPr>
          <a:lstStyle/>
          <a:p>
            <a:r>
              <a:rPr lang="el-GR" sz="3200" dirty="0" smtClean="0">
                <a:solidFill>
                  <a:prstClr val="black"/>
                </a:solidFill>
              </a:rPr>
              <a:t>Γεωλογική</a:t>
            </a:r>
          </a:p>
          <a:p>
            <a:r>
              <a:rPr lang="el-GR" sz="3200" dirty="0" smtClean="0">
                <a:solidFill>
                  <a:prstClr val="black"/>
                </a:solidFill>
              </a:rPr>
              <a:t>Χρονολογική </a:t>
            </a:r>
          </a:p>
          <a:p>
            <a:r>
              <a:rPr lang="el-GR" sz="3200" dirty="0" smtClean="0">
                <a:solidFill>
                  <a:prstClr val="black"/>
                </a:solidFill>
              </a:rPr>
              <a:t>Κλίμακα</a:t>
            </a:r>
            <a:endParaRPr lang="el-GR" sz="3200" dirty="0">
              <a:solidFill>
                <a:prstClr val="black"/>
              </a:solidFill>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20" t="14100" r="4798" b="9301"/>
          <a:stretch/>
        </p:blipFill>
        <p:spPr bwMode="auto">
          <a:xfrm>
            <a:off x="467544" y="2628527"/>
            <a:ext cx="3996000" cy="2537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Ορθογώνιο 2"/>
          <p:cNvSpPr/>
          <p:nvPr/>
        </p:nvSpPr>
        <p:spPr>
          <a:xfrm>
            <a:off x="714376" y="5178367"/>
            <a:ext cx="3219450" cy="12533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 </a:t>
            </a:r>
          </a:p>
          <a:p>
            <a:pPr algn="ctr"/>
            <a:endParaRPr lang="el-GR" dirty="0">
              <a:solidFill>
                <a:schemeClr val="tx2">
                  <a:lumMod val="60000"/>
                  <a:lumOff val="40000"/>
                </a:schemeClr>
              </a:solidFill>
            </a:endParaRPr>
          </a:p>
          <a:p>
            <a:pPr algn="ctr"/>
            <a:r>
              <a:rPr lang="el-GR" dirty="0" smtClean="0">
                <a:solidFill>
                  <a:schemeClr val="tx2">
                    <a:lumMod val="60000"/>
                    <a:lumOff val="40000"/>
                  </a:schemeClr>
                </a:solidFill>
              </a:rPr>
              <a:t>Η ΙΣΤΟΡΙΑ ΤΗΣ ΓΗΣ ΕΙΝΑΙ Η </a:t>
            </a:r>
          </a:p>
          <a:p>
            <a:pPr algn="ctr"/>
            <a:endParaRPr lang="el-GR" dirty="0">
              <a:solidFill>
                <a:schemeClr val="tx2">
                  <a:lumMod val="60000"/>
                  <a:lumOff val="40000"/>
                </a:schemeClr>
              </a:solidFill>
            </a:endParaRPr>
          </a:p>
          <a:p>
            <a:pPr algn="ctr"/>
            <a:r>
              <a:rPr lang="el-GR" dirty="0" smtClean="0">
                <a:solidFill>
                  <a:schemeClr val="tx2">
                    <a:lumMod val="60000"/>
                    <a:lumOff val="40000"/>
                  </a:schemeClr>
                </a:solidFill>
              </a:rPr>
              <a:t>ΙΣΤΟΡΙΑ ΤΗΣ ΖΩΗΣ</a:t>
            </a:r>
          </a:p>
          <a:p>
            <a:pPr algn="ctr"/>
            <a:r>
              <a:rPr lang="el-GR" dirty="0" smtClean="0">
                <a:solidFill>
                  <a:schemeClr val="tx2">
                    <a:lumMod val="60000"/>
                    <a:lumOff val="40000"/>
                  </a:schemeClr>
                </a:solidFill>
              </a:rPr>
              <a:t>	</a:t>
            </a:r>
          </a:p>
          <a:p>
            <a:pPr algn="ctr"/>
            <a:r>
              <a:rPr lang="el-GR" dirty="0" smtClean="0">
                <a:solidFill>
                  <a:schemeClr val="tx2">
                    <a:lumMod val="60000"/>
                    <a:lumOff val="40000"/>
                  </a:schemeClr>
                </a:solidFill>
              </a:rPr>
              <a:t>ΚΑΙ ΑΝΤΙΣΤΡΟΦΑ</a:t>
            </a:r>
            <a:endParaRPr lang="el-GR" dirty="0"/>
          </a:p>
        </p:txBody>
      </p:sp>
    </p:spTree>
    <p:extLst>
      <p:ext uri="{BB962C8B-B14F-4D97-AF65-F5344CB8AC3E}">
        <p14:creationId xmlns:p14="http://schemas.microsoft.com/office/powerpoint/2010/main" val="1428808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13 - Θέση περιεχομένου" descr="1276f9f7bde2cdc2b5992003c21ff02a.jpg"/>
          <p:cNvPicPr>
            <a:picLocks noGrp="1" noChangeAspect="1"/>
          </p:cNvPicPr>
          <p:nvPr>
            <p:ph idx="1"/>
          </p:nvPr>
        </p:nvPicPr>
        <p:blipFill>
          <a:blip r:embed="rId2"/>
          <a:stretch>
            <a:fillRect/>
          </a:stretch>
        </p:blipFill>
        <p:spPr>
          <a:xfrm>
            <a:off x="5620188" y="1402080"/>
            <a:ext cx="2932824" cy="4525963"/>
          </a:xfrm>
        </p:spPr>
      </p:pic>
      <p:sp>
        <p:nvSpPr>
          <p:cNvPr id="15" name="1 - Τίτλος"/>
          <p:cNvSpPr>
            <a:spLocks noGrp="1"/>
          </p:cNvSpPr>
          <p:nvPr>
            <p:ph type="title"/>
          </p:nvPr>
        </p:nvSpPr>
        <p:spPr>
          <a:xfrm>
            <a:off x="1830705" y="369570"/>
            <a:ext cx="5151120" cy="731838"/>
          </a:xfrm>
        </p:spPr>
        <p:txBody>
          <a:bodyPr>
            <a:normAutofit/>
          </a:bodyPr>
          <a:lstStyle/>
          <a:p>
            <a:r>
              <a:rPr lang="el-GR" sz="2800" dirty="0" smtClean="0">
                <a:solidFill>
                  <a:srgbClr val="FFFF00"/>
                </a:solidFill>
              </a:rPr>
              <a:t>Σύγχρονη  Σύνθεση</a:t>
            </a:r>
            <a:endParaRPr lang="el-GR" sz="2800" dirty="0">
              <a:solidFill>
                <a:srgbClr val="FFFF00"/>
              </a:solidFill>
            </a:endParaRPr>
          </a:p>
        </p:txBody>
      </p:sp>
      <p:sp>
        <p:nvSpPr>
          <p:cNvPr id="16" name="15 - Ορθογώνιο"/>
          <p:cNvSpPr/>
          <p:nvPr/>
        </p:nvSpPr>
        <p:spPr>
          <a:xfrm>
            <a:off x="5608320" y="6080760"/>
            <a:ext cx="2910840" cy="502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Theodosius Dobzhansky (1900–1975)</a:t>
            </a:r>
            <a:endParaRPr lang="el-GR" dirty="0"/>
          </a:p>
        </p:txBody>
      </p:sp>
      <p:sp>
        <p:nvSpPr>
          <p:cNvPr id="17" name="16 - Ορθογώνιο"/>
          <p:cNvSpPr/>
          <p:nvPr/>
        </p:nvSpPr>
        <p:spPr>
          <a:xfrm>
            <a:off x="289560" y="1381036"/>
            <a:ext cx="5273040" cy="2585323"/>
          </a:xfrm>
          <a:prstGeom prst="rect">
            <a:avLst/>
          </a:prstGeom>
        </p:spPr>
        <p:txBody>
          <a:bodyPr wrap="square">
            <a:spAutoFit/>
          </a:bodyPr>
          <a:lstStyle/>
          <a:p>
            <a:r>
              <a:rPr lang="el-GR" dirty="0" smtClean="0">
                <a:solidFill>
                  <a:schemeClr val="bg2">
                    <a:lumMod val="90000"/>
                  </a:schemeClr>
                </a:solidFill>
                <a:latin typeface="Arial Narrow" panose="020B0606020202030204" pitchFamily="34" charset="0"/>
              </a:rPr>
              <a:t>Η</a:t>
            </a:r>
            <a:r>
              <a:rPr lang="el-GR" dirty="0" smtClean="0">
                <a:latin typeface="Arial Narrow" panose="020B0606020202030204" pitchFamily="34" charset="0"/>
              </a:rPr>
              <a:t> </a:t>
            </a:r>
            <a:r>
              <a:rPr lang="el-GR" dirty="0" smtClean="0">
                <a:solidFill>
                  <a:schemeClr val="bg2">
                    <a:lumMod val="90000"/>
                  </a:schemeClr>
                </a:solidFill>
                <a:latin typeface="Arial Narrow" panose="020B0606020202030204" pitchFamily="34" charset="0"/>
              </a:rPr>
              <a:t>σύνδεση ανάμεσα στην δαρβινική εξελικτική </a:t>
            </a:r>
          </a:p>
          <a:p>
            <a:endParaRPr lang="el-GR" dirty="0" smtClean="0">
              <a:solidFill>
                <a:schemeClr val="bg2">
                  <a:lumMod val="90000"/>
                </a:schemeClr>
              </a:solidFill>
              <a:latin typeface="Arial Narrow" panose="020B0606020202030204" pitchFamily="34" charset="0"/>
            </a:endParaRPr>
          </a:p>
          <a:p>
            <a:r>
              <a:rPr lang="el-GR" dirty="0" smtClean="0">
                <a:solidFill>
                  <a:schemeClr val="bg2">
                    <a:lumMod val="90000"/>
                  </a:schemeClr>
                </a:solidFill>
                <a:latin typeface="Arial Narrow" panose="020B0606020202030204" pitchFamily="34" charset="0"/>
              </a:rPr>
              <a:t>θεώρηση του έμβιου κόσμου και την μεντελική </a:t>
            </a:r>
          </a:p>
          <a:p>
            <a:endParaRPr lang="el-GR" dirty="0" smtClean="0">
              <a:solidFill>
                <a:schemeClr val="bg2">
                  <a:lumMod val="90000"/>
                </a:schemeClr>
              </a:solidFill>
              <a:latin typeface="Arial Narrow" panose="020B0606020202030204" pitchFamily="34" charset="0"/>
            </a:endParaRPr>
          </a:p>
          <a:p>
            <a:r>
              <a:rPr lang="el-GR" dirty="0" smtClean="0">
                <a:solidFill>
                  <a:schemeClr val="bg2">
                    <a:lumMod val="90000"/>
                  </a:schemeClr>
                </a:solidFill>
                <a:latin typeface="Arial Narrow" panose="020B0606020202030204" pitchFamily="34" charset="0"/>
              </a:rPr>
              <a:t>κληρονομικότητα έδωσε  την εννοιολογικά </a:t>
            </a:r>
          </a:p>
          <a:p>
            <a:endParaRPr lang="el-GR" dirty="0" smtClean="0">
              <a:solidFill>
                <a:schemeClr val="bg2">
                  <a:lumMod val="90000"/>
                </a:schemeClr>
              </a:solidFill>
              <a:latin typeface="Arial Narrow" panose="020B0606020202030204" pitchFamily="34" charset="0"/>
            </a:endParaRPr>
          </a:p>
          <a:p>
            <a:r>
              <a:rPr lang="el-GR" dirty="0" smtClean="0">
                <a:solidFill>
                  <a:schemeClr val="bg2">
                    <a:lumMod val="90000"/>
                  </a:schemeClr>
                </a:solidFill>
                <a:latin typeface="Arial Narrow" panose="020B0606020202030204" pitchFamily="34" charset="0"/>
              </a:rPr>
              <a:t>διευρυμένη «Σύγχρονη Σύνθεση».</a:t>
            </a:r>
            <a:endParaRPr lang="en-US" dirty="0" smtClean="0">
              <a:solidFill>
                <a:schemeClr val="bg2">
                  <a:lumMod val="90000"/>
                </a:schemeClr>
              </a:solidFill>
              <a:latin typeface="Arial Narrow" panose="020B0606020202030204" pitchFamily="34" charset="0"/>
            </a:endParaRPr>
          </a:p>
          <a:p>
            <a:endParaRPr lang="el-GR" dirty="0" smtClean="0">
              <a:solidFill>
                <a:schemeClr val="bg2">
                  <a:lumMod val="90000"/>
                </a:schemeClr>
              </a:solidFill>
              <a:latin typeface="Arial Narrow" panose="020B0606020202030204" pitchFamily="34" charset="0"/>
            </a:endParaRPr>
          </a:p>
          <a:p>
            <a:r>
              <a:rPr lang="en-US" dirty="0" smtClean="0">
                <a:solidFill>
                  <a:schemeClr val="bg2">
                    <a:lumMod val="90000"/>
                  </a:schemeClr>
                </a:solidFill>
                <a:latin typeface="Arial Narrow" panose="020B0606020202030204" pitchFamily="34" charset="0"/>
              </a:rPr>
              <a:t>O </a:t>
            </a:r>
            <a:r>
              <a:rPr lang="el-GR" dirty="0" smtClean="0">
                <a:solidFill>
                  <a:schemeClr val="bg2">
                    <a:lumMod val="90000"/>
                  </a:schemeClr>
                </a:solidFill>
                <a:latin typeface="Arial Narrow" panose="020B0606020202030204" pitchFamily="34" charset="0"/>
              </a:rPr>
              <a:t> θεμελιωτής αυτής</a:t>
            </a:r>
            <a:r>
              <a:rPr lang="en-US" dirty="0" smtClean="0">
                <a:solidFill>
                  <a:schemeClr val="bg2">
                    <a:lumMod val="90000"/>
                  </a:schemeClr>
                </a:solidFill>
                <a:latin typeface="Arial Narrow" panose="020B0606020202030204" pitchFamily="34" charset="0"/>
              </a:rPr>
              <a:t> </a:t>
            </a:r>
            <a:r>
              <a:rPr lang="en-US" dirty="0" smtClean="0">
                <a:solidFill>
                  <a:schemeClr val="bg2"/>
                </a:solidFill>
                <a:latin typeface="Arial Narrow" panose="020B0606020202030204" pitchFamily="34" charset="0"/>
              </a:rPr>
              <a:t>Theodosius Dobzhansky</a:t>
            </a:r>
            <a:r>
              <a:rPr lang="el-GR" dirty="0" smtClean="0">
                <a:solidFill>
                  <a:schemeClr val="bg2"/>
                </a:solidFill>
                <a:latin typeface="Arial Narrow" panose="020B0606020202030204" pitchFamily="34" charset="0"/>
              </a:rPr>
              <a:t>.</a:t>
            </a:r>
            <a:r>
              <a:rPr lang="en-US" dirty="0" smtClean="0">
                <a:solidFill>
                  <a:schemeClr val="bg2"/>
                </a:solidFill>
                <a:latin typeface="Arial Narrow" panose="020B0606020202030204" pitchFamily="34" charset="0"/>
              </a:rPr>
              <a:t>  </a:t>
            </a:r>
            <a:endParaRPr lang="el-GR" dirty="0" smtClean="0">
              <a:solidFill>
                <a:schemeClr val="bg2"/>
              </a:solidFill>
              <a:latin typeface="Arial Narrow" panose="020B0606020202030204" pitchFamily="34" charset="0"/>
            </a:endParaRPr>
          </a:p>
        </p:txBody>
      </p:sp>
      <p:pic>
        <p:nvPicPr>
          <p:cNvPr id="18" name="17 - Εικόνα" descr="αρχείο λήψης.jpg"/>
          <p:cNvPicPr>
            <a:picLocks noChangeAspect="1"/>
          </p:cNvPicPr>
          <p:nvPr/>
        </p:nvPicPr>
        <p:blipFill>
          <a:blip r:embed="rId3">
            <a:lum bright="-9000" contrast="10000"/>
          </a:blip>
          <a:stretch>
            <a:fillRect/>
          </a:stretch>
        </p:blipFill>
        <p:spPr>
          <a:xfrm>
            <a:off x="1658302" y="4039552"/>
            <a:ext cx="1743075" cy="261937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images (4).jpg"/>
          <p:cNvPicPr>
            <a:picLocks noGrp="1" noChangeAspect="1"/>
          </p:cNvPicPr>
          <p:nvPr>
            <p:ph idx="1"/>
          </p:nvPr>
        </p:nvPicPr>
        <p:blipFill>
          <a:blip r:embed="rId2">
            <a:lum bright="-2000" contrast="7000"/>
          </a:blip>
          <a:srcRect t="960" r="1914" b="6431"/>
          <a:stretch>
            <a:fillRect/>
          </a:stretch>
        </p:blipFill>
        <p:spPr>
          <a:xfrm>
            <a:off x="6804000" y="2621281"/>
            <a:ext cx="2340000" cy="3230879"/>
          </a:xfrm>
          <a:prstGeom prst="rect">
            <a:avLst/>
          </a:prstGeom>
        </p:spPr>
      </p:pic>
      <p:sp>
        <p:nvSpPr>
          <p:cNvPr id="5" name="4 - Ορθογώνιο"/>
          <p:cNvSpPr/>
          <p:nvPr/>
        </p:nvSpPr>
        <p:spPr>
          <a:xfrm>
            <a:off x="7208520" y="5867400"/>
            <a:ext cx="1661160" cy="426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2">
                    <a:lumMod val="75000"/>
                  </a:schemeClr>
                </a:solidFill>
              </a:rPr>
              <a:t>Ernst Mayr</a:t>
            </a:r>
            <a:endParaRPr lang="el-GR" dirty="0">
              <a:solidFill>
                <a:schemeClr val="bg2">
                  <a:lumMod val="75000"/>
                </a:schemeClr>
              </a:solidFill>
            </a:endParaRPr>
          </a:p>
        </p:txBody>
      </p:sp>
      <p:sp>
        <p:nvSpPr>
          <p:cNvPr id="8" name="7 - Ορθογώνιο"/>
          <p:cNvSpPr/>
          <p:nvPr/>
        </p:nvSpPr>
        <p:spPr>
          <a:xfrm>
            <a:off x="2179320" y="1463040"/>
            <a:ext cx="454152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chemeClr val="bg2">
                    <a:lumMod val="90000"/>
                  </a:schemeClr>
                </a:solidFill>
              </a:rPr>
              <a:t>  -αρχιτέκτονες της σύγχρονης σύνθεσης</a:t>
            </a:r>
            <a:endParaRPr lang="el-GR" dirty="0">
              <a:solidFill>
                <a:schemeClr val="bg2">
                  <a:lumMod val="90000"/>
                </a:schemeClr>
              </a:solidFill>
            </a:endParaRPr>
          </a:p>
        </p:txBody>
      </p:sp>
      <p:pic>
        <p:nvPicPr>
          <p:cNvPr id="11" name="10 - Εικόνα" descr="αρχείο λήψης (1).jpg"/>
          <p:cNvPicPr>
            <a:picLocks noChangeAspect="1"/>
          </p:cNvPicPr>
          <p:nvPr/>
        </p:nvPicPr>
        <p:blipFill>
          <a:blip r:embed="rId3">
            <a:lum bright="-5000" contrast="6000"/>
          </a:blip>
          <a:stretch>
            <a:fillRect/>
          </a:stretch>
        </p:blipFill>
        <p:spPr>
          <a:xfrm>
            <a:off x="4479595" y="2599373"/>
            <a:ext cx="2304000" cy="3254863"/>
          </a:xfrm>
          <a:prstGeom prst="rect">
            <a:avLst/>
          </a:prstGeom>
        </p:spPr>
      </p:pic>
      <p:sp>
        <p:nvSpPr>
          <p:cNvPr id="12" name="11 - Ορθογώνιο"/>
          <p:cNvSpPr/>
          <p:nvPr/>
        </p:nvSpPr>
        <p:spPr>
          <a:xfrm>
            <a:off x="4785360" y="5897880"/>
            <a:ext cx="1661160" cy="426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2">
                    <a:lumMod val="75000"/>
                  </a:schemeClr>
                </a:solidFill>
              </a:rPr>
              <a:t>Julian Huxley</a:t>
            </a:r>
            <a:endParaRPr lang="el-GR" dirty="0">
              <a:solidFill>
                <a:schemeClr val="bg2">
                  <a:lumMod val="75000"/>
                </a:schemeClr>
              </a:solidFill>
            </a:endParaRPr>
          </a:p>
        </p:txBody>
      </p:sp>
      <p:pic>
        <p:nvPicPr>
          <p:cNvPr id="13" name="12 - Εικόνα" descr="αρχείο λήψης (4).jpg"/>
          <p:cNvPicPr>
            <a:picLocks noChangeAspect="1"/>
          </p:cNvPicPr>
          <p:nvPr/>
        </p:nvPicPr>
        <p:blipFill>
          <a:blip r:embed="rId4">
            <a:lum bright="-6000" contrast="8000"/>
          </a:blip>
          <a:srcRect t="1036" r="16647"/>
          <a:stretch>
            <a:fillRect/>
          </a:stretch>
        </p:blipFill>
        <p:spPr>
          <a:xfrm>
            <a:off x="2199306" y="2575560"/>
            <a:ext cx="2340000" cy="3274822"/>
          </a:xfrm>
          <a:prstGeom prst="rect">
            <a:avLst/>
          </a:prstGeom>
        </p:spPr>
      </p:pic>
      <p:sp>
        <p:nvSpPr>
          <p:cNvPr id="14" name="13 - Ορθογώνιο"/>
          <p:cNvSpPr/>
          <p:nvPr/>
        </p:nvSpPr>
        <p:spPr>
          <a:xfrm>
            <a:off x="2286000" y="5913120"/>
            <a:ext cx="2179320" cy="426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2">
                    <a:lumMod val="75000"/>
                  </a:schemeClr>
                </a:solidFill>
              </a:rPr>
              <a:t>George Simpson</a:t>
            </a:r>
            <a:endParaRPr lang="el-GR" dirty="0">
              <a:solidFill>
                <a:schemeClr val="bg2">
                  <a:lumMod val="75000"/>
                </a:schemeClr>
              </a:solidFill>
            </a:endParaRPr>
          </a:p>
        </p:txBody>
      </p:sp>
      <p:pic>
        <p:nvPicPr>
          <p:cNvPr id="15" name="14 - Εικόνα" descr="αρχείο λήψης (5).jpg"/>
          <p:cNvPicPr>
            <a:picLocks noChangeAspect="1"/>
          </p:cNvPicPr>
          <p:nvPr/>
        </p:nvPicPr>
        <p:blipFill>
          <a:blip r:embed="rId5">
            <a:lum bright="-7000" contrast="8000"/>
          </a:blip>
          <a:srcRect t="1699" b="2940"/>
          <a:stretch>
            <a:fillRect/>
          </a:stretch>
        </p:blipFill>
        <p:spPr>
          <a:xfrm>
            <a:off x="0" y="2574382"/>
            <a:ext cx="2188348" cy="3276000"/>
          </a:xfrm>
          <a:prstGeom prst="rect">
            <a:avLst/>
          </a:prstGeom>
        </p:spPr>
      </p:pic>
      <p:sp>
        <p:nvSpPr>
          <p:cNvPr id="16" name="15 - Ορθογώνιο"/>
          <p:cNvSpPr/>
          <p:nvPr/>
        </p:nvSpPr>
        <p:spPr>
          <a:xfrm>
            <a:off x="213360" y="5957054"/>
            <a:ext cx="1776897" cy="369332"/>
          </a:xfrm>
          <a:prstGeom prst="rect">
            <a:avLst/>
          </a:prstGeom>
        </p:spPr>
        <p:txBody>
          <a:bodyPr wrap="none">
            <a:spAutoFit/>
          </a:bodyPr>
          <a:lstStyle/>
          <a:p>
            <a:r>
              <a:rPr lang="en-US" dirty="0" smtClean="0">
                <a:solidFill>
                  <a:schemeClr val="bg2">
                    <a:lumMod val="75000"/>
                  </a:schemeClr>
                </a:solidFill>
              </a:rPr>
              <a:t>George Stebbins</a:t>
            </a:r>
            <a:endParaRPr lang="el-GR" dirty="0">
              <a:solidFill>
                <a:schemeClr val="bg2">
                  <a:lumMod val="75000"/>
                </a:schemeClr>
              </a:solidFill>
            </a:endParaRPr>
          </a:p>
        </p:txBody>
      </p:sp>
      <p:sp>
        <p:nvSpPr>
          <p:cNvPr id="17" name="1 - Τίτλος"/>
          <p:cNvSpPr txBox="1">
            <a:spLocks/>
          </p:cNvSpPr>
          <p:nvPr/>
        </p:nvSpPr>
        <p:spPr>
          <a:xfrm>
            <a:off x="95734" y="200976"/>
            <a:ext cx="2190266" cy="522924"/>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dirty="0" smtClean="0">
                <a:solidFill>
                  <a:srgbClr val="FFFF00"/>
                </a:solidFill>
              </a:rPr>
              <a:t>Σύγχρονη  Σύνθεση</a:t>
            </a:r>
            <a:endParaRPr lang="el-GR" sz="2800" dirty="0">
              <a:solidFill>
                <a:srgbClr val="FFFF0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021080" y="1295400"/>
            <a:ext cx="7498080" cy="1965960"/>
          </a:xfrm>
        </p:spPr>
        <p:txBody>
          <a:bodyPr>
            <a:normAutofit fontScale="92500"/>
          </a:bodyPr>
          <a:lstStyle/>
          <a:p>
            <a:pPr marL="0" indent="0" algn="just">
              <a:buNone/>
            </a:pPr>
            <a:r>
              <a:rPr lang="el-GR" sz="2400" dirty="0" smtClean="0">
                <a:solidFill>
                  <a:schemeClr val="bg2">
                    <a:lumMod val="90000"/>
                  </a:schemeClr>
                </a:solidFill>
                <a:latin typeface="Arial Narrow" panose="020B0606020202030204" pitchFamily="34" charset="0"/>
              </a:rPr>
              <a:t>Η θεωρητική θεμελίωση</a:t>
            </a:r>
            <a:r>
              <a:rPr lang="en-US" sz="2400" dirty="0" smtClean="0">
                <a:solidFill>
                  <a:schemeClr val="bg2">
                    <a:lumMod val="90000"/>
                  </a:schemeClr>
                </a:solidFill>
                <a:latin typeface="Arial Narrow" panose="020B0606020202030204" pitchFamily="34" charset="0"/>
              </a:rPr>
              <a:t> </a:t>
            </a:r>
            <a:r>
              <a:rPr lang="el-GR" sz="2400" dirty="0">
                <a:solidFill>
                  <a:schemeClr val="bg2">
                    <a:lumMod val="90000"/>
                  </a:schemeClr>
                </a:solidFill>
                <a:latin typeface="Arial Narrow" panose="020B0606020202030204" pitchFamily="34" charset="0"/>
              </a:rPr>
              <a:t>των εξελικτικών </a:t>
            </a:r>
            <a:r>
              <a:rPr lang="el-GR" sz="2400" dirty="0" smtClean="0">
                <a:solidFill>
                  <a:schemeClr val="bg2">
                    <a:lumMod val="90000"/>
                  </a:schemeClr>
                </a:solidFill>
                <a:latin typeface="Arial Narrow" panose="020B0606020202030204" pitchFamily="34" charset="0"/>
              </a:rPr>
              <a:t>αρχών</a:t>
            </a:r>
            <a:r>
              <a:rPr lang="en-US" sz="2400" dirty="0" smtClean="0">
                <a:solidFill>
                  <a:schemeClr val="bg2">
                    <a:lumMod val="90000"/>
                  </a:schemeClr>
                </a:solidFill>
                <a:latin typeface="Arial Narrow" panose="020B0606020202030204" pitchFamily="34" charset="0"/>
              </a:rPr>
              <a:t> </a:t>
            </a:r>
            <a:r>
              <a:rPr lang="el-GR" sz="2400" dirty="0" smtClean="0">
                <a:solidFill>
                  <a:schemeClr val="bg2">
                    <a:lumMod val="90000"/>
                  </a:schemeClr>
                </a:solidFill>
                <a:latin typeface="Arial Narrow" panose="020B0606020202030204" pitchFamily="34" charset="0"/>
              </a:rPr>
              <a:t>στην βάση των </a:t>
            </a:r>
          </a:p>
          <a:p>
            <a:pPr marL="0" indent="0" algn="just">
              <a:buNone/>
            </a:pPr>
            <a:r>
              <a:rPr lang="el-GR" sz="2400" dirty="0" smtClean="0">
                <a:solidFill>
                  <a:schemeClr val="bg2">
                    <a:lumMod val="90000"/>
                  </a:schemeClr>
                </a:solidFill>
                <a:latin typeface="Arial Narrow" panose="020B0606020202030204" pitchFamily="34" charset="0"/>
              </a:rPr>
              <a:t>μηχανισμών </a:t>
            </a:r>
            <a:r>
              <a:rPr lang="el-GR" sz="2400" dirty="0">
                <a:solidFill>
                  <a:schemeClr val="bg2">
                    <a:lumMod val="90000"/>
                  </a:schemeClr>
                </a:solidFill>
                <a:latin typeface="Arial Narrow" panose="020B0606020202030204" pitchFamily="34" charset="0"/>
              </a:rPr>
              <a:t>της γενετικής  και η μαθηματική </a:t>
            </a:r>
            <a:r>
              <a:rPr lang="el-GR" sz="2400" dirty="0" smtClean="0">
                <a:solidFill>
                  <a:schemeClr val="bg2">
                    <a:lumMod val="90000"/>
                  </a:schemeClr>
                </a:solidFill>
                <a:latin typeface="Arial Narrow" panose="020B0606020202030204" pitchFamily="34" charset="0"/>
              </a:rPr>
              <a:t>διατύπωση και </a:t>
            </a:r>
          </a:p>
          <a:p>
            <a:pPr marL="0" indent="0" algn="just">
              <a:buNone/>
            </a:pPr>
            <a:r>
              <a:rPr lang="el-GR" sz="2400" dirty="0" smtClean="0">
                <a:solidFill>
                  <a:schemeClr val="bg2">
                    <a:lumMod val="90000"/>
                  </a:schemeClr>
                </a:solidFill>
                <a:latin typeface="Arial Narrow" panose="020B0606020202030204" pitchFamily="34" charset="0"/>
              </a:rPr>
              <a:t>επεξεργασία των  εξελικτικών φαινομένων </a:t>
            </a:r>
            <a:r>
              <a:rPr lang="el-GR" sz="2400" dirty="0">
                <a:solidFill>
                  <a:schemeClr val="bg2">
                    <a:lumMod val="90000"/>
                  </a:schemeClr>
                </a:solidFill>
                <a:latin typeface="Arial Narrow" panose="020B0606020202030204" pitchFamily="34" charset="0"/>
              </a:rPr>
              <a:t>βρίσκεται στο έργο των</a:t>
            </a:r>
          </a:p>
          <a:p>
            <a:pPr marL="0" indent="0" algn="just">
              <a:buNone/>
            </a:pPr>
            <a:r>
              <a:rPr lang="el-GR" sz="2400" dirty="0" smtClean="0">
                <a:solidFill>
                  <a:schemeClr val="bg2">
                    <a:lumMod val="90000"/>
                  </a:schemeClr>
                </a:solidFill>
                <a:latin typeface="Arial Narrow" panose="020B0606020202030204" pitchFamily="34" charset="0"/>
              </a:rPr>
              <a:t>πρωτοπόρων </a:t>
            </a:r>
            <a:r>
              <a:rPr lang="el-GR" sz="2400" dirty="0">
                <a:solidFill>
                  <a:schemeClr val="bg2">
                    <a:lumMod val="90000"/>
                  </a:schemeClr>
                </a:solidFill>
                <a:latin typeface="Arial Narrow" panose="020B0606020202030204" pitchFamily="34" charset="0"/>
              </a:rPr>
              <a:t>του επιστημονικού πεδίου της πληθυσμιακής γενετικής.</a:t>
            </a:r>
          </a:p>
          <a:p>
            <a:pPr marL="0" indent="0" algn="just">
              <a:buNone/>
            </a:pPr>
            <a:endParaRPr lang="el-GR" sz="2400" dirty="0" smtClean="0">
              <a:solidFill>
                <a:schemeClr val="bg2">
                  <a:lumMod val="90000"/>
                </a:schemeClr>
              </a:solidFill>
              <a:latin typeface="Arial Narrow" panose="020B0606020202030204" pitchFamily="34" charset="0"/>
            </a:endParaRPr>
          </a:p>
          <a:p>
            <a:pPr marL="0" indent="0" algn="just">
              <a:buNone/>
            </a:pPr>
            <a:endParaRPr lang="el-GR" sz="2400" dirty="0" smtClean="0">
              <a:solidFill>
                <a:schemeClr val="bg2">
                  <a:lumMod val="90000"/>
                </a:schemeClr>
              </a:solidFill>
            </a:endParaRPr>
          </a:p>
        </p:txBody>
      </p:sp>
      <p:pic>
        <p:nvPicPr>
          <p:cNvPr id="9" name="8 - Εικόνα" descr="images (1).jpg"/>
          <p:cNvPicPr>
            <a:picLocks noChangeAspect="1"/>
          </p:cNvPicPr>
          <p:nvPr/>
        </p:nvPicPr>
        <p:blipFill>
          <a:blip r:embed="rId2">
            <a:lum bright="-7000" contrast="7000"/>
          </a:blip>
          <a:srcRect l="61135" r="12674"/>
          <a:stretch>
            <a:fillRect/>
          </a:stretch>
        </p:blipFill>
        <p:spPr>
          <a:xfrm>
            <a:off x="5486400" y="3488055"/>
            <a:ext cx="1745668" cy="2520000"/>
          </a:xfrm>
          <a:prstGeom prst="rect">
            <a:avLst/>
          </a:prstGeom>
        </p:spPr>
      </p:pic>
      <p:pic>
        <p:nvPicPr>
          <p:cNvPr id="12" name="11 - Εικόνα" descr="images (2).jpg"/>
          <p:cNvPicPr>
            <a:picLocks noChangeAspect="1"/>
          </p:cNvPicPr>
          <p:nvPr/>
        </p:nvPicPr>
        <p:blipFill>
          <a:blip r:embed="rId3"/>
          <a:srcRect l="7271" r="4082"/>
          <a:stretch>
            <a:fillRect/>
          </a:stretch>
        </p:blipFill>
        <p:spPr>
          <a:xfrm>
            <a:off x="1722119" y="3504246"/>
            <a:ext cx="1757082" cy="2520000"/>
          </a:xfrm>
          <a:prstGeom prst="rect">
            <a:avLst/>
          </a:prstGeom>
        </p:spPr>
      </p:pic>
      <p:pic>
        <p:nvPicPr>
          <p:cNvPr id="13" name="12 - Εικόνα" descr="images (3).jpg"/>
          <p:cNvPicPr>
            <a:picLocks noChangeAspect="1"/>
          </p:cNvPicPr>
          <p:nvPr/>
        </p:nvPicPr>
        <p:blipFill>
          <a:blip r:embed="rId4"/>
          <a:srcRect l="12693" t="4212" r="2406"/>
          <a:stretch>
            <a:fillRect/>
          </a:stretch>
        </p:blipFill>
        <p:spPr>
          <a:xfrm>
            <a:off x="3611880" y="3489960"/>
            <a:ext cx="1756819" cy="2520000"/>
          </a:xfrm>
          <a:prstGeom prst="rect">
            <a:avLst/>
          </a:prstGeom>
        </p:spPr>
      </p:pic>
      <p:sp>
        <p:nvSpPr>
          <p:cNvPr id="15" name="14 - Ορθογώνιο"/>
          <p:cNvSpPr/>
          <p:nvPr/>
        </p:nvSpPr>
        <p:spPr>
          <a:xfrm>
            <a:off x="1325880" y="6050280"/>
            <a:ext cx="6431280" cy="441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2">
                    <a:lumMod val="75000"/>
                  </a:schemeClr>
                </a:solidFill>
              </a:rPr>
              <a:t>   R.A Fisher                    S. Wright               J.B.S Haldane    </a:t>
            </a:r>
            <a:endParaRPr lang="el-GR" dirty="0">
              <a:solidFill>
                <a:schemeClr val="bg2">
                  <a:lumMod val="75000"/>
                </a:schemeClr>
              </a:solidFill>
            </a:endParaRPr>
          </a:p>
        </p:txBody>
      </p:sp>
      <p:sp>
        <p:nvSpPr>
          <p:cNvPr id="8" name="1 - Τίτλος"/>
          <p:cNvSpPr txBox="1">
            <a:spLocks/>
          </p:cNvSpPr>
          <p:nvPr/>
        </p:nvSpPr>
        <p:spPr>
          <a:xfrm>
            <a:off x="95734" y="200976"/>
            <a:ext cx="2190266" cy="522924"/>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dirty="0" smtClean="0">
                <a:solidFill>
                  <a:srgbClr val="FFFF00"/>
                </a:solidFill>
              </a:rPr>
              <a:t>Σύγχρονη  Σύνθεση</a:t>
            </a:r>
            <a:endParaRPr lang="el-GR" sz="2800" dirty="0">
              <a:solidFill>
                <a:srgbClr val="FFFF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12821" y="1263316"/>
            <a:ext cx="7984156" cy="3520440"/>
          </a:xfrm>
        </p:spPr>
        <p:txBody>
          <a:bodyPr>
            <a:normAutofit fontScale="85000" lnSpcReduction="20000"/>
          </a:bodyPr>
          <a:lstStyle/>
          <a:p>
            <a:pPr marL="0" indent="0">
              <a:buNone/>
            </a:pPr>
            <a:r>
              <a:rPr lang="el-GR" sz="2100" dirty="0" smtClean="0">
                <a:solidFill>
                  <a:schemeClr val="bg2">
                    <a:lumMod val="75000"/>
                  </a:schemeClr>
                </a:solidFill>
              </a:rPr>
              <a:t>ΚΑΘΕ ΜΕΤΑΒΟΛΗ </a:t>
            </a:r>
          </a:p>
          <a:p>
            <a:pPr marL="0" indent="0">
              <a:buNone/>
            </a:pPr>
            <a:r>
              <a:rPr lang="el-GR" sz="2100" dirty="0" smtClean="0">
                <a:solidFill>
                  <a:schemeClr val="bg2">
                    <a:lumMod val="75000"/>
                  </a:schemeClr>
                </a:solidFill>
              </a:rPr>
              <a:t>ΣΤΗ ΓΕΝΕΤΙΚΗ ΣΥΣΤΑΣΗ </a:t>
            </a:r>
          </a:p>
          <a:p>
            <a:pPr marL="0" indent="0">
              <a:buNone/>
            </a:pPr>
            <a:r>
              <a:rPr lang="el-GR" sz="2100" dirty="0" smtClean="0">
                <a:solidFill>
                  <a:schemeClr val="bg2">
                    <a:lumMod val="75000"/>
                  </a:schemeClr>
                </a:solidFill>
              </a:rPr>
              <a:t>ΕΝΟΣ ΠΛΗΘΥΣΜΟΥ</a:t>
            </a:r>
            <a:endParaRPr lang="en-US" sz="2100" dirty="0" smtClean="0">
              <a:solidFill>
                <a:schemeClr val="bg2">
                  <a:lumMod val="75000"/>
                </a:schemeClr>
              </a:solidFill>
            </a:endParaRPr>
          </a:p>
          <a:p>
            <a:pPr marL="0" indent="0">
              <a:buNone/>
            </a:pPr>
            <a:endParaRPr lang="en-US" sz="2100" dirty="0" smtClean="0">
              <a:solidFill>
                <a:schemeClr val="bg2">
                  <a:lumMod val="75000"/>
                </a:schemeClr>
              </a:solidFill>
            </a:endParaRPr>
          </a:p>
          <a:p>
            <a:pPr marL="0" indent="0">
              <a:buNone/>
            </a:pPr>
            <a:r>
              <a:rPr lang="el-GR" sz="2100" dirty="0" smtClean="0">
                <a:solidFill>
                  <a:schemeClr val="bg2">
                    <a:lumMod val="75000"/>
                  </a:schemeClr>
                </a:solidFill>
              </a:rPr>
              <a:t>ΚΑΘΕ </a:t>
            </a:r>
            <a:r>
              <a:rPr lang="el-GR" sz="2100" dirty="0">
                <a:solidFill>
                  <a:schemeClr val="bg2">
                    <a:lumMod val="75000"/>
                  </a:schemeClr>
                </a:solidFill>
              </a:rPr>
              <a:t>ΜΕΤΑΒΟΛΗ </a:t>
            </a:r>
          </a:p>
          <a:p>
            <a:pPr marL="0" indent="0">
              <a:buNone/>
            </a:pPr>
            <a:r>
              <a:rPr lang="el-GR" sz="2100" dirty="0" smtClean="0">
                <a:solidFill>
                  <a:schemeClr val="bg2">
                    <a:lumMod val="75000"/>
                  </a:schemeClr>
                </a:solidFill>
              </a:rPr>
              <a:t>ΣΤΗ</a:t>
            </a:r>
            <a:r>
              <a:rPr lang="en-US" sz="2100" dirty="0" smtClean="0">
                <a:solidFill>
                  <a:schemeClr val="bg2">
                    <a:lumMod val="75000"/>
                  </a:schemeClr>
                </a:solidFill>
              </a:rPr>
              <a:t> </a:t>
            </a:r>
            <a:r>
              <a:rPr lang="el-GR" sz="2100" dirty="0" smtClean="0">
                <a:solidFill>
                  <a:schemeClr val="bg2">
                    <a:lumMod val="75000"/>
                  </a:schemeClr>
                </a:solidFill>
              </a:rPr>
              <a:t>ΣΥΧΝΟΤΗΤΑ</a:t>
            </a:r>
            <a:endParaRPr lang="el-GR" sz="2100" dirty="0">
              <a:solidFill>
                <a:schemeClr val="bg2">
                  <a:lumMod val="75000"/>
                </a:schemeClr>
              </a:solidFill>
            </a:endParaRPr>
          </a:p>
          <a:p>
            <a:pPr marL="0" indent="0">
              <a:buNone/>
            </a:pPr>
            <a:r>
              <a:rPr lang="el-GR" sz="2100" dirty="0">
                <a:solidFill>
                  <a:schemeClr val="bg2">
                    <a:lumMod val="75000"/>
                  </a:schemeClr>
                </a:solidFill>
              </a:rPr>
              <a:t>ΤΩΝ </a:t>
            </a:r>
            <a:r>
              <a:rPr lang="el-GR" sz="2100" dirty="0" smtClean="0">
                <a:solidFill>
                  <a:schemeClr val="bg2">
                    <a:lumMod val="75000"/>
                  </a:schemeClr>
                </a:solidFill>
              </a:rPr>
              <a:t>ΑΛΛΗΛΟΜΟΡΦΩΝ</a:t>
            </a:r>
            <a:endParaRPr lang="en-US" sz="2100" dirty="0" smtClean="0">
              <a:solidFill>
                <a:schemeClr val="bg2">
                  <a:lumMod val="75000"/>
                </a:schemeClr>
              </a:solidFill>
            </a:endParaRPr>
          </a:p>
          <a:p>
            <a:pPr marL="0" indent="0">
              <a:buNone/>
            </a:pPr>
            <a:r>
              <a:rPr lang="el-GR" sz="2100" dirty="0" smtClean="0">
                <a:solidFill>
                  <a:schemeClr val="bg2">
                    <a:lumMod val="75000"/>
                  </a:schemeClr>
                </a:solidFill>
              </a:rPr>
              <a:t>ΕΝΟΣ ΓΕΝΕΤΙΚΟΥ ΤΟΠΟΥ</a:t>
            </a:r>
          </a:p>
          <a:p>
            <a:pPr marL="0" indent="0">
              <a:buNone/>
            </a:pPr>
            <a:r>
              <a:rPr lang="el-GR" sz="2100" dirty="0" smtClean="0">
                <a:solidFill>
                  <a:schemeClr val="bg2">
                    <a:lumMod val="75000"/>
                  </a:schemeClr>
                </a:solidFill>
              </a:rPr>
              <a:t>ΠΟΥ ΑΝΙΧΝΕΥΕΤΑΙ ΣΕ ΕΝΑΝ ΠΛΗΘΥΣΜΟ ΔΙΑΔΟΧΙΚΩΝ ΓΕΝΕΩΝ</a:t>
            </a:r>
          </a:p>
          <a:p>
            <a:pPr marL="0" indent="0">
              <a:buNone/>
            </a:pPr>
            <a:endParaRPr lang="el-GR" sz="2100" dirty="0" smtClean="0">
              <a:solidFill>
                <a:schemeClr val="bg2">
                  <a:lumMod val="75000"/>
                </a:schemeClr>
              </a:solidFill>
            </a:endParaRPr>
          </a:p>
          <a:p>
            <a:pPr marL="0" indent="0">
              <a:buNone/>
            </a:pPr>
            <a:r>
              <a:rPr lang="el-GR" sz="1700" dirty="0" smtClean="0">
                <a:solidFill>
                  <a:schemeClr val="bg2">
                    <a:lumMod val="75000"/>
                  </a:schemeClr>
                </a:solidFill>
              </a:rPr>
              <a:t>* </a:t>
            </a:r>
            <a:r>
              <a:rPr lang="el-GR" sz="1700" dirty="0">
                <a:solidFill>
                  <a:schemeClr val="bg2">
                    <a:lumMod val="75000"/>
                  </a:schemeClr>
                </a:solidFill>
              </a:rPr>
              <a:t>αλληλόμορφα</a:t>
            </a:r>
            <a:r>
              <a:rPr lang="en-US" sz="1700" dirty="0">
                <a:solidFill>
                  <a:schemeClr val="bg2">
                    <a:lumMod val="75000"/>
                  </a:schemeClr>
                </a:solidFill>
              </a:rPr>
              <a:t>: </a:t>
            </a:r>
            <a:r>
              <a:rPr lang="el-GR" sz="1700" dirty="0">
                <a:solidFill>
                  <a:schemeClr val="bg2">
                    <a:lumMod val="75000"/>
                  </a:schemeClr>
                </a:solidFill>
              </a:rPr>
              <a:t>διαφορετικές καταστάσεις στις οποίες ανευρίσκεται ένα γονίδιο ή παραλλαγές ενός γονιδίου (π.χ. Α και α</a:t>
            </a:r>
            <a:r>
              <a:rPr lang="el-GR" sz="1700" dirty="0" smtClean="0">
                <a:solidFill>
                  <a:schemeClr val="bg2">
                    <a:lumMod val="75000"/>
                  </a:schemeClr>
                </a:solidFill>
              </a:rPr>
              <a:t>) -γονίδια που βρίσκονται σε αντίστοιχες θέσεις ομόλογων χρωμοσωμάτων και ελέγχουν την ίδια γενετική ιδιότητα αλλά όχι οπωσδήποτε με τον ίδιο τρόπο. </a:t>
            </a:r>
            <a:endParaRPr lang="en-US" sz="4000" dirty="0">
              <a:solidFill>
                <a:schemeClr val="bg2">
                  <a:lumMod val="75000"/>
                </a:schemeClr>
              </a:solidFill>
            </a:endParaRPr>
          </a:p>
          <a:p>
            <a:pPr marL="0" indent="0">
              <a:buNone/>
            </a:pPr>
            <a:endParaRPr lang="el-GR" dirty="0">
              <a:solidFill>
                <a:schemeClr val="bg2">
                  <a:lumMod val="75000"/>
                </a:schemeClr>
              </a:solidFill>
            </a:endParaRPr>
          </a:p>
          <a:p>
            <a:pPr marL="0" indent="0">
              <a:buNone/>
            </a:pPr>
            <a:endParaRPr lang="en-US" dirty="0" smtClean="0">
              <a:solidFill>
                <a:schemeClr val="bg2">
                  <a:lumMod val="75000"/>
                </a:schemeClr>
              </a:solidFill>
            </a:endParaRPr>
          </a:p>
        </p:txBody>
      </p:sp>
      <p:sp>
        <p:nvSpPr>
          <p:cNvPr id="4" name="Τίτλος 3"/>
          <p:cNvSpPr>
            <a:spLocks noGrp="1"/>
          </p:cNvSpPr>
          <p:nvPr>
            <p:ph type="title"/>
          </p:nvPr>
        </p:nvSpPr>
        <p:spPr>
          <a:xfrm>
            <a:off x="2286000" y="554186"/>
            <a:ext cx="4552950" cy="923330"/>
          </a:xfrm>
          <a:prstGeom prst="rect">
            <a:avLst/>
          </a:prstGeom>
        </p:spPr>
        <p:txBody>
          <a:bodyPr wrap="square">
            <a:spAutoFit/>
          </a:bodyPr>
          <a:lstStyle/>
          <a:p>
            <a:r>
              <a:rPr lang="el-GR" sz="5400" dirty="0" smtClean="0">
                <a:solidFill>
                  <a:srgbClr val="C00000"/>
                </a:solidFill>
              </a:rPr>
              <a:t>  </a:t>
            </a:r>
            <a:r>
              <a:rPr lang="en-US" sz="5400" dirty="0" smtClean="0">
                <a:solidFill>
                  <a:srgbClr val="C00000"/>
                </a:solidFill>
              </a:rPr>
              <a:t>E</a:t>
            </a:r>
            <a:r>
              <a:rPr lang="el-GR" sz="5400" dirty="0" smtClean="0">
                <a:solidFill>
                  <a:srgbClr val="C00000"/>
                </a:solidFill>
              </a:rPr>
              <a:t>ΞΕΛΙΞΗ</a:t>
            </a:r>
            <a:endParaRPr lang="el-GR" sz="5400" dirty="0"/>
          </a:p>
        </p:txBody>
      </p:sp>
      <p:sp>
        <p:nvSpPr>
          <p:cNvPr id="6" name="Θέση περιεχομένου 2"/>
          <p:cNvSpPr txBox="1">
            <a:spLocks/>
          </p:cNvSpPr>
          <p:nvPr/>
        </p:nvSpPr>
        <p:spPr>
          <a:xfrm>
            <a:off x="725103" y="4501416"/>
            <a:ext cx="4461309" cy="212477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l-GR" dirty="0" smtClean="0">
              <a:solidFill>
                <a:schemeClr val="bg2">
                  <a:lumMod val="75000"/>
                </a:schemeClr>
              </a:solidFill>
            </a:endParaRPr>
          </a:p>
        </p:txBody>
      </p:sp>
      <p:sp>
        <p:nvSpPr>
          <p:cNvPr id="7" name="Ορθογώνιο 6"/>
          <p:cNvSpPr/>
          <p:nvPr/>
        </p:nvSpPr>
        <p:spPr>
          <a:xfrm>
            <a:off x="858453" y="5413816"/>
            <a:ext cx="7449172" cy="9680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dirty="0">
                <a:solidFill>
                  <a:schemeClr val="tx2">
                    <a:lumMod val="75000"/>
                  </a:schemeClr>
                </a:solidFill>
                <a:latin typeface="Arial Narrow" panose="020B0606020202030204" pitchFamily="34" charset="0"/>
              </a:rPr>
              <a:t>Η  εξέλιξη λαμβάνει χώρα στο επίπεδο της βιολογικής οργάνωσης του πληθυσμού </a:t>
            </a:r>
          </a:p>
          <a:p>
            <a:endParaRPr lang="el-GR" dirty="0" smtClean="0">
              <a:solidFill>
                <a:schemeClr val="tx2">
                  <a:lumMod val="75000"/>
                </a:schemeClr>
              </a:solidFill>
              <a:latin typeface="Arial Narrow" panose="020B0606020202030204" pitchFamily="34" charset="0"/>
            </a:endParaRPr>
          </a:p>
          <a:p>
            <a:r>
              <a:rPr lang="el-GR" dirty="0" smtClean="0">
                <a:solidFill>
                  <a:schemeClr val="tx2">
                    <a:lumMod val="75000"/>
                  </a:schemeClr>
                </a:solidFill>
                <a:latin typeface="Arial Narrow" panose="020B0606020202030204" pitchFamily="34" charset="0"/>
              </a:rPr>
              <a:t>δηλ</a:t>
            </a:r>
            <a:r>
              <a:rPr lang="el-GR" dirty="0">
                <a:solidFill>
                  <a:schemeClr val="tx2">
                    <a:lumMod val="75000"/>
                  </a:schemeClr>
                </a:solidFill>
                <a:latin typeface="Arial Narrow" panose="020B0606020202030204" pitchFamily="34" charset="0"/>
              </a:rPr>
              <a:t>. αποτελεί πληθυσμιακό φαινόμενο (εξελίσσονται οι πληθυσμοί -και όχι τα άτομα)</a:t>
            </a:r>
            <a:r>
              <a:rPr lang="el-GR" dirty="0">
                <a:solidFill>
                  <a:schemeClr val="tx2">
                    <a:lumMod val="75000"/>
                  </a:schemeClr>
                </a:solidFill>
              </a:rPr>
              <a:t>.</a:t>
            </a:r>
          </a:p>
        </p:txBody>
      </p:sp>
      <p:sp>
        <p:nvSpPr>
          <p:cNvPr id="8" name="1 - Τίτλος"/>
          <p:cNvSpPr txBox="1">
            <a:spLocks/>
          </p:cNvSpPr>
          <p:nvPr/>
        </p:nvSpPr>
        <p:spPr>
          <a:xfrm>
            <a:off x="95734" y="200976"/>
            <a:ext cx="2190266" cy="522924"/>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dirty="0" smtClean="0">
                <a:solidFill>
                  <a:srgbClr val="FFFF00"/>
                </a:solidFill>
              </a:rPr>
              <a:t>Σύγχρονη  Σύνθεση</a:t>
            </a:r>
            <a:endParaRPr lang="el-GR" sz="2800" dirty="0">
              <a:solidFill>
                <a:srgbClr val="FFFF00"/>
              </a:solidFill>
            </a:endParaRPr>
          </a:p>
        </p:txBody>
      </p:sp>
    </p:spTree>
    <p:extLst>
      <p:ext uri="{BB962C8B-B14F-4D97-AF65-F5344CB8AC3E}">
        <p14:creationId xmlns:p14="http://schemas.microsoft.com/office/powerpoint/2010/main" val="5272961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869537" y="173254"/>
            <a:ext cx="3059332" cy="420443"/>
          </a:xfrm>
        </p:spPr>
        <p:txBody>
          <a:bodyPr>
            <a:normAutofit/>
          </a:bodyPr>
          <a:lstStyle/>
          <a:p>
            <a:r>
              <a:rPr lang="el-GR" sz="2000" dirty="0" smtClean="0">
                <a:solidFill>
                  <a:srgbClr val="FFC000"/>
                </a:solidFill>
              </a:rPr>
              <a:t>ΓΕΝΕΤΙΚΗ ΔΕΞΑΜΕΝΗ</a:t>
            </a:r>
            <a:endParaRPr lang="el-GR" sz="2000" dirty="0">
              <a:solidFill>
                <a:srgbClr val="FFC000"/>
              </a:solidFill>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5556" b="17236"/>
          <a:stretch/>
        </p:blipFill>
        <p:spPr bwMode="auto">
          <a:xfrm>
            <a:off x="384546" y="879903"/>
            <a:ext cx="8568000" cy="4360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a:off x="304081" y="5240721"/>
            <a:ext cx="4629309" cy="1384995"/>
          </a:xfrm>
          <a:prstGeom prst="rect">
            <a:avLst/>
          </a:prstGeom>
          <a:noFill/>
        </p:spPr>
        <p:txBody>
          <a:bodyPr wrap="square" rtlCol="0">
            <a:spAutoFit/>
          </a:bodyPr>
          <a:lstStyle/>
          <a:p>
            <a:r>
              <a:rPr lang="en-US" sz="1400" dirty="0" smtClean="0">
                <a:solidFill>
                  <a:schemeClr val="bg1">
                    <a:lumMod val="95000"/>
                  </a:schemeClr>
                </a:solidFill>
                <a:latin typeface="Arial Narrow" panose="020B0606020202030204" pitchFamily="34" charset="0"/>
              </a:rPr>
              <a:t>H </a:t>
            </a:r>
            <a:r>
              <a:rPr lang="el-GR" sz="1400" dirty="0" smtClean="0">
                <a:solidFill>
                  <a:schemeClr val="bg1">
                    <a:lumMod val="95000"/>
                  </a:schemeClr>
                </a:solidFill>
                <a:latin typeface="Arial Narrow" panose="020B0606020202030204" pitchFamily="34" charset="0"/>
              </a:rPr>
              <a:t>γενετική δεξαμενή </a:t>
            </a:r>
            <a:r>
              <a:rPr lang="el-GR" sz="1400" dirty="0">
                <a:solidFill>
                  <a:schemeClr val="bg1">
                    <a:lumMod val="95000"/>
                  </a:schemeClr>
                </a:solidFill>
                <a:latin typeface="Arial Narrow" panose="020B0606020202030204" pitchFamily="34" charset="0"/>
              </a:rPr>
              <a:t>περιλαμβάνει</a:t>
            </a:r>
            <a:endParaRPr lang="el-GR" sz="1400" dirty="0" smtClean="0">
              <a:solidFill>
                <a:schemeClr val="bg1">
                  <a:lumMod val="95000"/>
                </a:schemeClr>
              </a:solidFill>
              <a:latin typeface="Arial Narrow" panose="020B0606020202030204" pitchFamily="34" charset="0"/>
            </a:endParaRPr>
          </a:p>
          <a:p>
            <a:r>
              <a:rPr lang="el-GR" sz="1400" dirty="0" smtClean="0">
                <a:solidFill>
                  <a:schemeClr val="bg1">
                    <a:lumMod val="95000"/>
                  </a:schemeClr>
                </a:solidFill>
                <a:latin typeface="Arial Narrow" panose="020B0606020202030204" pitchFamily="34" charset="0"/>
              </a:rPr>
              <a:t>το σύνολο των αλληλομόρφων </a:t>
            </a:r>
            <a:r>
              <a:rPr lang="el-GR" sz="1400" dirty="0">
                <a:solidFill>
                  <a:schemeClr val="bg1">
                    <a:lumMod val="95000"/>
                  </a:schemeClr>
                </a:solidFill>
                <a:latin typeface="Arial Narrow" panose="020B0606020202030204" pitchFamily="34" charset="0"/>
              </a:rPr>
              <a:t>του πληθυσμού </a:t>
            </a:r>
            <a:endParaRPr lang="el-GR" sz="1400" dirty="0" smtClean="0">
              <a:solidFill>
                <a:schemeClr val="bg1">
                  <a:lumMod val="95000"/>
                </a:schemeClr>
              </a:solidFill>
              <a:latin typeface="Arial Narrow" panose="020B0606020202030204" pitchFamily="34" charset="0"/>
            </a:endParaRPr>
          </a:p>
          <a:p>
            <a:r>
              <a:rPr lang="el-GR" sz="1400" dirty="0" smtClean="0">
                <a:solidFill>
                  <a:schemeClr val="bg1">
                    <a:lumMod val="95000"/>
                  </a:schemeClr>
                </a:solidFill>
                <a:latin typeface="Arial Narrow" panose="020B0606020202030204" pitchFamily="34" charset="0"/>
              </a:rPr>
              <a:t>-το σύνολο των αλληλικών αντιγράφων του  πληθυσμού.</a:t>
            </a:r>
          </a:p>
          <a:p>
            <a:r>
              <a:rPr lang="el-GR" sz="1400" dirty="0" smtClean="0">
                <a:solidFill>
                  <a:schemeClr val="bg1">
                    <a:lumMod val="95000"/>
                  </a:schemeClr>
                </a:solidFill>
                <a:latin typeface="Arial Narrow" panose="020B0606020202030204" pitchFamily="34" charset="0"/>
              </a:rPr>
              <a:t>Σε έναν πληθυσμό διπλοειδών</a:t>
            </a:r>
            <a:r>
              <a:rPr lang="el-GR" sz="1400" dirty="0">
                <a:solidFill>
                  <a:schemeClr val="bg1">
                    <a:lumMod val="95000"/>
                  </a:schemeClr>
                </a:solidFill>
                <a:latin typeface="Arial Narrow" panose="020B0606020202030204" pitchFamily="34" charset="0"/>
              </a:rPr>
              <a:t> </a:t>
            </a:r>
            <a:r>
              <a:rPr lang="el-GR" sz="1400" dirty="0" smtClean="0">
                <a:solidFill>
                  <a:schemeClr val="bg1">
                    <a:lumMod val="95000"/>
                  </a:schemeClr>
                </a:solidFill>
                <a:latin typeface="Arial Narrow" panose="020B0606020202030204" pitchFamily="34" charset="0"/>
              </a:rPr>
              <a:t>οργανισμών με αριθμό ατόμων </a:t>
            </a:r>
            <a:r>
              <a:rPr lang="el-GR" sz="1400" b="1" dirty="0" smtClean="0">
                <a:solidFill>
                  <a:schemeClr val="bg1">
                    <a:lumMod val="95000"/>
                  </a:schemeClr>
                </a:solidFill>
                <a:latin typeface="Arial Narrow" panose="020B0606020202030204" pitchFamily="34" charset="0"/>
              </a:rPr>
              <a:t>Ν </a:t>
            </a:r>
            <a:r>
              <a:rPr lang="el-GR" sz="1400" dirty="0" smtClean="0">
                <a:solidFill>
                  <a:schemeClr val="bg1">
                    <a:lumMod val="95000"/>
                  </a:schemeClr>
                </a:solidFill>
                <a:latin typeface="Arial Narrow" panose="020B0606020202030204" pitchFamily="34" charset="0"/>
              </a:rPr>
              <a:t>ο συνολικός αριθμός των αλληλομόρφων στην γενετική δεξαμενή είναι 2</a:t>
            </a:r>
            <a:r>
              <a:rPr lang="el-GR" sz="1400" b="1" dirty="0" smtClean="0">
                <a:solidFill>
                  <a:schemeClr val="bg1">
                    <a:lumMod val="95000"/>
                  </a:schemeClr>
                </a:solidFill>
                <a:latin typeface="Arial Narrow" panose="020B0606020202030204" pitchFamily="34" charset="0"/>
              </a:rPr>
              <a:t>Ν.</a:t>
            </a:r>
          </a:p>
        </p:txBody>
      </p:sp>
      <p:sp>
        <p:nvSpPr>
          <p:cNvPr id="7" name="Διάγραμμα ροής: Παραπομπή 6"/>
          <p:cNvSpPr/>
          <p:nvPr/>
        </p:nvSpPr>
        <p:spPr>
          <a:xfrm>
            <a:off x="687134" y="1558122"/>
            <a:ext cx="442763" cy="216504"/>
          </a:xfrm>
          <a:prstGeom prst="flowChartConnector">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a:t>β</a:t>
            </a:r>
            <a:r>
              <a:rPr lang="en-US" sz="1200" baseline="30000" dirty="0" smtClean="0"/>
              <a:t>s</a:t>
            </a:r>
            <a:endParaRPr lang="el-GR" sz="1200" baseline="30000" dirty="0"/>
          </a:p>
        </p:txBody>
      </p:sp>
      <p:sp>
        <p:nvSpPr>
          <p:cNvPr id="35" name="Διάγραμμα ροής: Παραπομπή 34"/>
          <p:cNvSpPr/>
          <p:nvPr/>
        </p:nvSpPr>
        <p:spPr>
          <a:xfrm>
            <a:off x="4532468" y="1483162"/>
            <a:ext cx="479659" cy="163630"/>
          </a:xfrm>
          <a:prstGeom prst="flowChartConnector">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t>β</a:t>
            </a:r>
            <a:r>
              <a:rPr lang="el-GR" sz="1200" baseline="30000" dirty="0" smtClean="0"/>
              <a:t>+</a:t>
            </a:r>
            <a:endParaRPr lang="el-GR" sz="1200" baseline="30000" dirty="0"/>
          </a:p>
        </p:txBody>
      </p:sp>
      <p:sp>
        <p:nvSpPr>
          <p:cNvPr id="36" name="Διάγραμμα ροής: Παραπομπή 35"/>
          <p:cNvSpPr/>
          <p:nvPr/>
        </p:nvSpPr>
        <p:spPr>
          <a:xfrm>
            <a:off x="8300580" y="1736810"/>
            <a:ext cx="479659" cy="163630"/>
          </a:xfrm>
          <a:prstGeom prst="flowChartConnector">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t>β</a:t>
            </a:r>
            <a:r>
              <a:rPr lang="el-GR" sz="1200" baseline="30000" dirty="0" smtClean="0"/>
              <a:t>+</a:t>
            </a:r>
            <a:endParaRPr lang="el-GR" sz="1200" baseline="30000" dirty="0"/>
          </a:p>
        </p:txBody>
      </p:sp>
      <p:sp>
        <p:nvSpPr>
          <p:cNvPr id="38" name="Διάγραμμα ροής: Παραπομπή 37"/>
          <p:cNvSpPr/>
          <p:nvPr/>
        </p:nvSpPr>
        <p:spPr>
          <a:xfrm>
            <a:off x="6453321" y="2312607"/>
            <a:ext cx="479659" cy="163630"/>
          </a:xfrm>
          <a:prstGeom prst="flowChartConnector">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t>β</a:t>
            </a:r>
            <a:r>
              <a:rPr lang="el-GR" sz="1200" baseline="30000" dirty="0" smtClean="0"/>
              <a:t>+</a:t>
            </a:r>
            <a:endParaRPr lang="el-GR" sz="1200" baseline="30000" dirty="0"/>
          </a:p>
        </p:txBody>
      </p:sp>
      <p:sp>
        <p:nvSpPr>
          <p:cNvPr id="39" name="Διάγραμμα ροής: Παραπομπή 38"/>
          <p:cNvSpPr/>
          <p:nvPr/>
        </p:nvSpPr>
        <p:spPr>
          <a:xfrm>
            <a:off x="6509902" y="1451525"/>
            <a:ext cx="479659" cy="174840"/>
          </a:xfrm>
          <a:prstGeom prst="flowChartConnector">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t>β</a:t>
            </a:r>
            <a:r>
              <a:rPr lang="el-GR" sz="1200" baseline="30000" dirty="0" smtClean="0"/>
              <a:t>+</a:t>
            </a:r>
            <a:endParaRPr lang="el-GR" sz="1200" baseline="30000" dirty="0"/>
          </a:p>
        </p:txBody>
      </p:sp>
      <p:sp>
        <p:nvSpPr>
          <p:cNvPr id="40" name="Διάγραμμα ροής: Παραπομπή 39"/>
          <p:cNvSpPr/>
          <p:nvPr/>
        </p:nvSpPr>
        <p:spPr>
          <a:xfrm>
            <a:off x="2976318" y="1251793"/>
            <a:ext cx="479659" cy="163630"/>
          </a:xfrm>
          <a:prstGeom prst="flowChartConnector">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t>β</a:t>
            </a:r>
            <a:r>
              <a:rPr lang="el-GR" sz="1200" baseline="30000" dirty="0" smtClean="0"/>
              <a:t>+</a:t>
            </a:r>
            <a:endParaRPr lang="el-GR" sz="1200" baseline="30000" dirty="0"/>
          </a:p>
        </p:txBody>
      </p:sp>
      <p:sp>
        <p:nvSpPr>
          <p:cNvPr id="42" name="Διάγραμμα ροής: Παραπομπή 41"/>
          <p:cNvSpPr/>
          <p:nvPr/>
        </p:nvSpPr>
        <p:spPr>
          <a:xfrm>
            <a:off x="4011335" y="1142706"/>
            <a:ext cx="442763" cy="190902"/>
          </a:xfrm>
          <a:prstGeom prst="flowChartConnector">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a:t>β</a:t>
            </a:r>
            <a:r>
              <a:rPr lang="en-US" sz="1200" baseline="30000" dirty="0" smtClean="0"/>
              <a:t>s</a:t>
            </a:r>
            <a:endParaRPr lang="el-GR" sz="1200" baseline="30000" dirty="0"/>
          </a:p>
        </p:txBody>
      </p:sp>
      <p:sp>
        <p:nvSpPr>
          <p:cNvPr id="45" name="Διάγραμμα ροής: Παραπομπή 44"/>
          <p:cNvSpPr/>
          <p:nvPr/>
        </p:nvSpPr>
        <p:spPr>
          <a:xfrm>
            <a:off x="8445944" y="1404228"/>
            <a:ext cx="442763" cy="190902"/>
          </a:xfrm>
          <a:prstGeom prst="flowChartConnector">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a:t>β</a:t>
            </a:r>
            <a:r>
              <a:rPr lang="en-US" sz="1200" baseline="30000" dirty="0" smtClean="0"/>
              <a:t>s</a:t>
            </a:r>
            <a:endParaRPr lang="el-GR" sz="1200" baseline="30000" dirty="0"/>
          </a:p>
        </p:txBody>
      </p:sp>
      <p:sp>
        <p:nvSpPr>
          <p:cNvPr id="50" name="Διάγραμμα ροής: Παραπομπή 49"/>
          <p:cNvSpPr/>
          <p:nvPr/>
        </p:nvSpPr>
        <p:spPr>
          <a:xfrm>
            <a:off x="5281915" y="1483162"/>
            <a:ext cx="479659" cy="163630"/>
          </a:xfrm>
          <a:prstGeom prst="flowChartConnector">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t>β</a:t>
            </a:r>
            <a:r>
              <a:rPr lang="el-GR" sz="1200" baseline="30000" dirty="0" smtClean="0"/>
              <a:t>+</a:t>
            </a:r>
            <a:endParaRPr lang="el-GR" sz="1200" baseline="30000" dirty="0"/>
          </a:p>
        </p:txBody>
      </p:sp>
      <p:sp>
        <p:nvSpPr>
          <p:cNvPr id="56" name="Διάγραμμα ροής: Παραπομπή 55"/>
          <p:cNvSpPr/>
          <p:nvPr/>
        </p:nvSpPr>
        <p:spPr>
          <a:xfrm>
            <a:off x="7462068" y="1222520"/>
            <a:ext cx="479659" cy="163630"/>
          </a:xfrm>
          <a:prstGeom prst="flowChartConnector">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t>β</a:t>
            </a:r>
            <a:r>
              <a:rPr lang="el-GR" sz="1200" baseline="30000" dirty="0" smtClean="0"/>
              <a:t>+</a:t>
            </a:r>
            <a:endParaRPr lang="el-GR" sz="1200" baseline="30000" dirty="0"/>
          </a:p>
        </p:txBody>
      </p:sp>
      <p:sp>
        <p:nvSpPr>
          <p:cNvPr id="58" name="Διάγραμμα ροής: Παραπομπή 57"/>
          <p:cNvSpPr/>
          <p:nvPr/>
        </p:nvSpPr>
        <p:spPr>
          <a:xfrm>
            <a:off x="1794112" y="1388427"/>
            <a:ext cx="479659" cy="163630"/>
          </a:xfrm>
          <a:prstGeom prst="flowChartConnector">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t>β</a:t>
            </a:r>
            <a:r>
              <a:rPr lang="el-GR" sz="1200" baseline="30000" dirty="0" smtClean="0"/>
              <a:t>+</a:t>
            </a:r>
            <a:endParaRPr lang="el-GR" sz="1200" baseline="30000" dirty="0"/>
          </a:p>
        </p:txBody>
      </p:sp>
      <p:sp>
        <p:nvSpPr>
          <p:cNvPr id="59" name="Διάγραμμα ροής: Παραπομπή 58"/>
          <p:cNvSpPr/>
          <p:nvPr/>
        </p:nvSpPr>
        <p:spPr>
          <a:xfrm>
            <a:off x="5971686" y="2001084"/>
            <a:ext cx="479659" cy="163630"/>
          </a:xfrm>
          <a:prstGeom prst="flowChartConnector">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t>β</a:t>
            </a:r>
            <a:r>
              <a:rPr lang="el-GR" sz="1200" baseline="30000" dirty="0" smtClean="0"/>
              <a:t>+</a:t>
            </a:r>
            <a:endParaRPr lang="el-GR" sz="1200" baseline="30000" dirty="0"/>
          </a:p>
        </p:txBody>
      </p:sp>
      <p:sp>
        <p:nvSpPr>
          <p:cNvPr id="61" name="Διάγραμμα ροής: Παραπομπή 60"/>
          <p:cNvSpPr/>
          <p:nvPr/>
        </p:nvSpPr>
        <p:spPr>
          <a:xfrm>
            <a:off x="6015702" y="1271355"/>
            <a:ext cx="479659" cy="163630"/>
          </a:xfrm>
          <a:prstGeom prst="flowChartConnector">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t>β</a:t>
            </a:r>
            <a:r>
              <a:rPr lang="el-GR" sz="1200" baseline="30000" dirty="0" smtClean="0"/>
              <a:t>+</a:t>
            </a:r>
            <a:endParaRPr lang="el-GR" sz="1200" baseline="30000" dirty="0"/>
          </a:p>
        </p:txBody>
      </p:sp>
      <p:sp>
        <p:nvSpPr>
          <p:cNvPr id="64" name="Διάγραμμα ροής: Παραπομπή 63"/>
          <p:cNvSpPr/>
          <p:nvPr/>
        </p:nvSpPr>
        <p:spPr>
          <a:xfrm>
            <a:off x="1310201" y="1340463"/>
            <a:ext cx="358852" cy="306329"/>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chemeClr val="tx1"/>
                </a:solidFill>
              </a:rPr>
              <a:t>α</a:t>
            </a:r>
            <a:endParaRPr lang="el-GR" dirty="0">
              <a:solidFill>
                <a:schemeClr val="tx1"/>
              </a:solidFill>
            </a:endParaRPr>
          </a:p>
        </p:txBody>
      </p:sp>
      <p:sp>
        <p:nvSpPr>
          <p:cNvPr id="65" name="Διάγραμμα ροής: Παραπομπή 64"/>
          <p:cNvSpPr/>
          <p:nvPr/>
        </p:nvSpPr>
        <p:spPr>
          <a:xfrm>
            <a:off x="6002127" y="2390332"/>
            <a:ext cx="358852" cy="306329"/>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chemeClr val="tx1"/>
                </a:solidFill>
              </a:rPr>
              <a:t>α</a:t>
            </a:r>
            <a:endParaRPr lang="el-GR" dirty="0">
              <a:solidFill>
                <a:schemeClr val="tx1"/>
              </a:solidFill>
            </a:endParaRPr>
          </a:p>
        </p:txBody>
      </p:sp>
      <p:sp>
        <p:nvSpPr>
          <p:cNvPr id="66" name="Διάγραμμα ροής: Παραπομπή 65"/>
          <p:cNvSpPr/>
          <p:nvPr/>
        </p:nvSpPr>
        <p:spPr>
          <a:xfrm>
            <a:off x="5761574" y="1606208"/>
            <a:ext cx="358852" cy="336835"/>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chemeClr val="tx1"/>
                </a:solidFill>
              </a:rPr>
              <a:t>α</a:t>
            </a:r>
            <a:endParaRPr lang="el-GR" dirty="0">
              <a:solidFill>
                <a:schemeClr val="tx1"/>
              </a:solidFill>
            </a:endParaRPr>
          </a:p>
        </p:txBody>
      </p:sp>
      <p:sp>
        <p:nvSpPr>
          <p:cNvPr id="69" name="Διάγραμμα ροής: Παραπομπή 68"/>
          <p:cNvSpPr/>
          <p:nvPr/>
        </p:nvSpPr>
        <p:spPr>
          <a:xfrm>
            <a:off x="7191465" y="1584410"/>
            <a:ext cx="358852" cy="304800"/>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chemeClr val="tx1"/>
                </a:solidFill>
              </a:rPr>
              <a:t>Α</a:t>
            </a:r>
            <a:endParaRPr lang="el-GR" dirty="0">
              <a:solidFill>
                <a:schemeClr val="tx1"/>
              </a:solidFill>
            </a:endParaRPr>
          </a:p>
        </p:txBody>
      </p:sp>
      <p:sp>
        <p:nvSpPr>
          <p:cNvPr id="70" name="Διάγραμμα ροής: Παραπομπή 69"/>
          <p:cNvSpPr/>
          <p:nvPr/>
        </p:nvSpPr>
        <p:spPr>
          <a:xfrm>
            <a:off x="7370891" y="1856440"/>
            <a:ext cx="358852" cy="306329"/>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chemeClr val="tx1"/>
                </a:solidFill>
              </a:rPr>
              <a:t>α</a:t>
            </a:r>
            <a:endParaRPr lang="el-GR" dirty="0">
              <a:solidFill>
                <a:schemeClr val="tx1"/>
              </a:solidFill>
            </a:endParaRPr>
          </a:p>
        </p:txBody>
      </p:sp>
      <p:sp>
        <p:nvSpPr>
          <p:cNvPr id="71" name="Διάγραμμα ροής: Παραπομπή 70"/>
          <p:cNvSpPr/>
          <p:nvPr/>
        </p:nvSpPr>
        <p:spPr>
          <a:xfrm>
            <a:off x="947312" y="1200005"/>
            <a:ext cx="358852" cy="306329"/>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Α</a:t>
            </a:r>
          </a:p>
        </p:txBody>
      </p:sp>
      <p:sp>
        <p:nvSpPr>
          <p:cNvPr id="72" name="Διάγραμμα ροής: Παραπομπή 71"/>
          <p:cNvSpPr/>
          <p:nvPr/>
        </p:nvSpPr>
        <p:spPr>
          <a:xfrm>
            <a:off x="3276551" y="2474110"/>
            <a:ext cx="358852" cy="306329"/>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Α</a:t>
            </a:r>
          </a:p>
        </p:txBody>
      </p:sp>
      <p:sp>
        <p:nvSpPr>
          <p:cNvPr id="74" name="Διάγραμμα ροής: Παραπομπή 73"/>
          <p:cNvSpPr/>
          <p:nvPr/>
        </p:nvSpPr>
        <p:spPr>
          <a:xfrm>
            <a:off x="6527550" y="1774625"/>
            <a:ext cx="358852" cy="306329"/>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Α</a:t>
            </a:r>
          </a:p>
        </p:txBody>
      </p:sp>
      <p:sp>
        <p:nvSpPr>
          <p:cNvPr id="75" name="Διάγραμμα ροής: Παραπομπή 74"/>
          <p:cNvSpPr/>
          <p:nvPr/>
        </p:nvSpPr>
        <p:spPr>
          <a:xfrm>
            <a:off x="5102489" y="1129279"/>
            <a:ext cx="358852" cy="306329"/>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Α</a:t>
            </a:r>
          </a:p>
        </p:txBody>
      </p:sp>
      <p:sp>
        <p:nvSpPr>
          <p:cNvPr id="76" name="Διάγραμμα ροής: Παραπομπή 75"/>
          <p:cNvSpPr/>
          <p:nvPr/>
        </p:nvSpPr>
        <p:spPr>
          <a:xfrm>
            <a:off x="7762302" y="3215942"/>
            <a:ext cx="358852" cy="306329"/>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chemeClr val="tx1"/>
                </a:solidFill>
              </a:rPr>
              <a:t>α</a:t>
            </a:r>
            <a:endParaRPr lang="el-GR" dirty="0">
              <a:solidFill>
                <a:schemeClr val="tx1"/>
              </a:solidFill>
            </a:endParaRPr>
          </a:p>
        </p:txBody>
      </p:sp>
      <p:sp>
        <p:nvSpPr>
          <p:cNvPr id="77" name="Διάγραμμα ροής: Παραπομπή 76"/>
          <p:cNvSpPr/>
          <p:nvPr/>
        </p:nvSpPr>
        <p:spPr>
          <a:xfrm>
            <a:off x="2495551" y="1190849"/>
            <a:ext cx="358852" cy="306329"/>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Α</a:t>
            </a:r>
          </a:p>
        </p:txBody>
      </p:sp>
      <p:sp>
        <p:nvSpPr>
          <p:cNvPr id="78" name="Διάγραμμα ροής: Παραπομπή 77"/>
          <p:cNvSpPr/>
          <p:nvPr/>
        </p:nvSpPr>
        <p:spPr>
          <a:xfrm>
            <a:off x="7762302" y="1703276"/>
            <a:ext cx="358852" cy="306329"/>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Α</a:t>
            </a:r>
          </a:p>
        </p:txBody>
      </p:sp>
      <p:sp>
        <p:nvSpPr>
          <p:cNvPr id="79" name="Διάγραμμα ροής: Παραπομπή 78"/>
          <p:cNvSpPr/>
          <p:nvPr/>
        </p:nvSpPr>
        <p:spPr>
          <a:xfrm>
            <a:off x="7941728" y="1339854"/>
            <a:ext cx="358852" cy="306329"/>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Α</a:t>
            </a:r>
          </a:p>
        </p:txBody>
      </p:sp>
      <p:sp>
        <p:nvSpPr>
          <p:cNvPr id="80" name="Διάγραμμα ροής: Παραπομπή 79"/>
          <p:cNvSpPr/>
          <p:nvPr/>
        </p:nvSpPr>
        <p:spPr>
          <a:xfrm>
            <a:off x="8121154" y="2005168"/>
            <a:ext cx="358852" cy="306329"/>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Α</a:t>
            </a:r>
          </a:p>
        </p:txBody>
      </p:sp>
      <p:sp>
        <p:nvSpPr>
          <p:cNvPr id="82" name="Διάγραμμα ροής: Παραπομπή 81"/>
          <p:cNvSpPr/>
          <p:nvPr/>
        </p:nvSpPr>
        <p:spPr>
          <a:xfrm>
            <a:off x="384546" y="1251793"/>
            <a:ext cx="358852" cy="306329"/>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Α</a:t>
            </a:r>
          </a:p>
        </p:txBody>
      </p:sp>
      <p:sp>
        <p:nvSpPr>
          <p:cNvPr id="83" name="Διάγραμμα ροής: Παραπομπή 82"/>
          <p:cNvSpPr/>
          <p:nvPr/>
        </p:nvSpPr>
        <p:spPr>
          <a:xfrm>
            <a:off x="1782234" y="2764578"/>
            <a:ext cx="358852" cy="306329"/>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Α</a:t>
            </a:r>
          </a:p>
        </p:txBody>
      </p:sp>
      <p:sp>
        <p:nvSpPr>
          <p:cNvPr id="47" name="Διάγραμμα ροής: Παραπομπή 46"/>
          <p:cNvSpPr/>
          <p:nvPr/>
        </p:nvSpPr>
        <p:spPr>
          <a:xfrm>
            <a:off x="1326500" y="1088163"/>
            <a:ext cx="479659" cy="163630"/>
          </a:xfrm>
          <a:prstGeom prst="flowChartConnector">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t>β</a:t>
            </a:r>
            <a:r>
              <a:rPr lang="el-GR" sz="1200" baseline="30000" dirty="0" smtClean="0"/>
              <a:t>+</a:t>
            </a:r>
            <a:endParaRPr lang="el-GR" sz="1200" baseline="30000" dirty="0"/>
          </a:p>
        </p:txBody>
      </p:sp>
      <p:sp>
        <p:nvSpPr>
          <p:cNvPr id="48" name="Διάγραμμα ροής: Παραπομπή 47"/>
          <p:cNvSpPr/>
          <p:nvPr/>
        </p:nvSpPr>
        <p:spPr>
          <a:xfrm>
            <a:off x="6076105" y="2753983"/>
            <a:ext cx="358852" cy="306329"/>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Α</a:t>
            </a:r>
          </a:p>
        </p:txBody>
      </p:sp>
      <p:sp>
        <p:nvSpPr>
          <p:cNvPr id="3" name="Ορθογώνιο 2"/>
          <p:cNvSpPr/>
          <p:nvPr/>
        </p:nvSpPr>
        <p:spPr>
          <a:xfrm>
            <a:off x="7550317" y="6117194"/>
            <a:ext cx="650587" cy="406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Αα</a:t>
            </a:r>
          </a:p>
          <a:p>
            <a:pPr algn="ctr"/>
            <a:r>
              <a:rPr lang="el-GR" dirty="0" smtClean="0"/>
              <a:t>Αα</a:t>
            </a:r>
          </a:p>
          <a:p>
            <a:pPr algn="ctr"/>
            <a:r>
              <a:rPr lang="el-GR" dirty="0" smtClean="0"/>
              <a:t>ΑΑ</a:t>
            </a:r>
            <a:endParaRPr lang="el-GR" dirty="0"/>
          </a:p>
        </p:txBody>
      </p:sp>
      <p:sp>
        <p:nvSpPr>
          <p:cNvPr id="44" name="Ορθογώνιο 43"/>
          <p:cNvSpPr/>
          <p:nvPr/>
        </p:nvSpPr>
        <p:spPr>
          <a:xfrm>
            <a:off x="6908142" y="6123284"/>
            <a:ext cx="650587" cy="406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β</a:t>
            </a:r>
            <a:r>
              <a:rPr lang="el-GR" baseline="30000" dirty="0" smtClean="0"/>
              <a:t>+</a:t>
            </a:r>
            <a:r>
              <a:rPr lang="el-GR" dirty="0" smtClean="0"/>
              <a:t>β</a:t>
            </a:r>
            <a:r>
              <a:rPr lang="en-US" baseline="30000" dirty="0" smtClean="0"/>
              <a:t>s</a:t>
            </a:r>
            <a:endParaRPr lang="el-GR" baseline="30000" dirty="0" smtClean="0"/>
          </a:p>
          <a:p>
            <a:pPr algn="ctr"/>
            <a:r>
              <a:rPr lang="el-GR" dirty="0" smtClean="0"/>
              <a:t>β</a:t>
            </a:r>
            <a:r>
              <a:rPr lang="el-GR" baseline="30000" dirty="0" smtClean="0"/>
              <a:t>+</a:t>
            </a:r>
            <a:r>
              <a:rPr lang="el-GR" dirty="0" smtClean="0"/>
              <a:t>β</a:t>
            </a:r>
            <a:r>
              <a:rPr lang="en-US" baseline="30000" dirty="0" smtClean="0"/>
              <a:t>+</a:t>
            </a:r>
            <a:r>
              <a:rPr lang="el-GR" dirty="0" smtClean="0"/>
              <a:t>β</a:t>
            </a:r>
            <a:r>
              <a:rPr lang="en-US" baseline="30000" dirty="0" smtClean="0"/>
              <a:t>s</a:t>
            </a:r>
            <a:r>
              <a:rPr lang="el-GR" dirty="0" smtClean="0"/>
              <a:t>β</a:t>
            </a:r>
            <a:r>
              <a:rPr lang="en-US" baseline="30000" dirty="0" smtClean="0"/>
              <a:t>s</a:t>
            </a:r>
            <a:endParaRPr lang="el-GR" baseline="30000" dirty="0"/>
          </a:p>
        </p:txBody>
      </p:sp>
      <p:sp>
        <p:nvSpPr>
          <p:cNvPr id="4" name="Ορθογώνιο 3"/>
          <p:cNvSpPr/>
          <p:nvPr/>
        </p:nvSpPr>
        <p:spPr>
          <a:xfrm>
            <a:off x="6020042" y="5313145"/>
            <a:ext cx="2887394" cy="54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solidFill>
                  <a:schemeClr val="tx1"/>
                </a:solidFill>
              </a:rPr>
              <a:t>Τα αλληλόμορφα στην γενετική δεξαμενή της εικόνας σχηματίζουν τους  παρακάτω γονότυπους.</a:t>
            </a:r>
            <a:endParaRPr lang="el-GR" sz="1200" dirty="0">
              <a:solidFill>
                <a:schemeClr val="tx1"/>
              </a:solidFill>
            </a:endParaRPr>
          </a:p>
        </p:txBody>
      </p:sp>
      <p:sp>
        <p:nvSpPr>
          <p:cNvPr id="41" name="1 - Τίτλος"/>
          <p:cNvSpPr txBox="1">
            <a:spLocks/>
          </p:cNvSpPr>
          <p:nvPr/>
        </p:nvSpPr>
        <p:spPr>
          <a:xfrm>
            <a:off x="95734" y="200976"/>
            <a:ext cx="2190266" cy="522924"/>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dirty="0" smtClean="0">
                <a:solidFill>
                  <a:srgbClr val="FFFF00"/>
                </a:solidFill>
              </a:rPr>
              <a:t>Σύγχρονη  Σύνθεση</a:t>
            </a:r>
            <a:endParaRPr lang="el-GR" sz="2800" dirty="0">
              <a:solidFill>
                <a:srgbClr val="FFFF00"/>
              </a:solidFill>
            </a:endParaRPr>
          </a:p>
        </p:txBody>
      </p:sp>
    </p:spTree>
    <p:extLst>
      <p:ext uri="{BB962C8B-B14F-4D97-AF65-F5344CB8AC3E}">
        <p14:creationId xmlns:p14="http://schemas.microsoft.com/office/powerpoint/2010/main" val="2205530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60947" y="839804"/>
            <a:ext cx="8229600" cy="5637998"/>
          </a:xfrm>
          <a:solidFill>
            <a:schemeClr val="accent2"/>
          </a:solidFill>
        </p:spPr>
        <p:txBody>
          <a:bodyPr>
            <a:normAutofit/>
          </a:bodyPr>
          <a:lstStyle/>
          <a:p>
            <a:pPr marL="0" indent="0">
              <a:buNone/>
            </a:pPr>
            <a:r>
              <a:rPr lang="el-GR" sz="2400" dirty="0" smtClean="0">
                <a:solidFill>
                  <a:schemeClr val="bg2">
                    <a:lumMod val="75000"/>
                  </a:schemeClr>
                </a:solidFill>
              </a:rPr>
              <a:t>Αν έχουμε μόνο δύο αλληλόμορφα</a:t>
            </a:r>
            <a:r>
              <a:rPr lang="en-US" sz="2400" dirty="0" smtClean="0">
                <a:solidFill>
                  <a:schemeClr val="bg2">
                    <a:lumMod val="75000"/>
                  </a:schemeClr>
                </a:solidFill>
              </a:rPr>
              <a:t> </a:t>
            </a:r>
            <a:r>
              <a:rPr lang="el-GR" sz="2400" dirty="0" smtClean="0">
                <a:solidFill>
                  <a:schemeClr val="bg2">
                    <a:lumMod val="75000"/>
                  </a:schemeClr>
                </a:solidFill>
              </a:rPr>
              <a:t>σε έναν γενετικό τόπο</a:t>
            </a:r>
            <a:r>
              <a:rPr lang="en-US" sz="2400" dirty="0" smtClean="0">
                <a:solidFill>
                  <a:schemeClr val="bg2">
                    <a:lumMod val="90000"/>
                  </a:schemeClr>
                </a:solidFill>
              </a:rPr>
              <a:t>:</a:t>
            </a:r>
            <a:r>
              <a:rPr lang="el-GR" sz="2400" dirty="0" smtClean="0">
                <a:solidFill>
                  <a:schemeClr val="bg2">
                    <a:lumMod val="90000"/>
                  </a:schemeClr>
                </a:solidFill>
              </a:rPr>
              <a:t> </a:t>
            </a:r>
            <a:endParaRPr lang="en-US" sz="2400" dirty="0" smtClean="0">
              <a:solidFill>
                <a:schemeClr val="bg2">
                  <a:lumMod val="90000"/>
                </a:schemeClr>
              </a:solidFill>
            </a:endParaRPr>
          </a:p>
          <a:p>
            <a:pPr marL="0" indent="0">
              <a:buNone/>
            </a:pPr>
            <a:r>
              <a:rPr lang="el-GR" sz="2400" dirty="0" smtClean="0">
                <a:solidFill>
                  <a:schemeClr val="bg2">
                    <a:lumMod val="75000"/>
                  </a:schemeClr>
                </a:solidFill>
              </a:rPr>
              <a:t>τα </a:t>
            </a:r>
            <a:r>
              <a:rPr lang="el-GR" sz="2400" dirty="0">
                <a:solidFill>
                  <a:srgbClr val="00B050"/>
                </a:solidFill>
              </a:rPr>
              <a:t>Α</a:t>
            </a:r>
            <a:r>
              <a:rPr lang="el-GR" sz="2400" dirty="0">
                <a:solidFill>
                  <a:schemeClr val="bg2">
                    <a:lumMod val="90000"/>
                  </a:schemeClr>
                </a:solidFill>
              </a:rPr>
              <a:t> </a:t>
            </a:r>
            <a:r>
              <a:rPr lang="el-GR" sz="2400" dirty="0">
                <a:solidFill>
                  <a:schemeClr val="bg2">
                    <a:lumMod val="75000"/>
                  </a:schemeClr>
                </a:solidFill>
              </a:rPr>
              <a:t>και</a:t>
            </a:r>
            <a:r>
              <a:rPr lang="el-GR" sz="2400" dirty="0">
                <a:solidFill>
                  <a:schemeClr val="bg2">
                    <a:lumMod val="90000"/>
                  </a:schemeClr>
                </a:solidFill>
              </a:rPr>
              <a:t> </a:t>
            </a:r>
            <a:r>
              <a:rPr lang="el-GR" sz="2400" dirty="0">
                <a:solidFill>
                  <a:srgbClr val="92D050"/>
                </a:solidFill>
              </a:rPr>
              <a:t>α </a:t>
            </a:r>
            <a:endParaRPr lang="en-US" sz="2400" dirty="0" smtClean="0">
              <a:solidFill>
                <a:srgbClr val="92D050"/>
              </a:solidFill>
            </a:endParaRPr>
          </a:p>
          <a:p>
            <a:pPr marL="0" indent="0">
              <a:buNone/>
            </a:pPr>
            <a:r>
              <a:rPr lang="el-GR" sz="2400" dirty="0" smtClean="0">
                <a:solidFill>
                  <a:schemeClr val="bg2">
                    <a:lumMod val="75000"/>
                  </a:schemeClr>
                </a:solidFill>
              </a:rPr>
              <a:t>που εμφανίζονται με συχνότητες</a:t>
            </a:r>
            <a:r>
              <a:rPr lang="en-US" sz="2400" dirty="0" smtClean="0">
                <a:solidFill>
                  <a:schemeClr val="bg2">
                    <a:lumMod val="75000"/>
                  </a:schemeClr>
                </a:solidFill>
              </a:rPr>
              <a:t> </a:t>
            </a:r>
            <a:r>
              <a:rPr lang="en-US" sz="2400" dirty="0">
                <a:solidFill>
                  <a:srgbClr val="00B050"/>
                </a:solidFill>
              </a:rPr>
              <a:t>p</a:t>
            </a:r>
            <a:r>
              <a:rPr lang="el-GR" sz="2400" dirty="0" smtClean="0">
                <a:solidFill>
                  <a:schemeClr val="bg2">
                    <a:lumMod val="75000"/>
                  </a:schemeClr>
                </a:solidFill>
              </a:rPr>
              <a:t> και </a:t>
            </a:r>
            <a:r>
              <a:rPr lang="en-US" sz="2400" dirty="0" smtClean="0">
                <a:solidFill>
                  <a:srgbClr val="92D050"/>
                </a:solidFill>
              </a:rPr>
              <a:t>q </a:t>
            </a:r>
            <a:r>
              <a:rPr lang="el-GR" sz="2400" dirty="0" smtClean="0">
                <a:solidFill>
                  <a:schemeClr val="bg2">
                    <a:lumMod val="75000"/>
                  </a:schemeClr>
                </a:solidFill>
              </a:rPr>
              <a:t>αντίστοιχα, τότε</a:t>
            </a:r>
            <a:r>
              <a:rPr lang="en-US" sz="2400" dirty="0" smtClean="0">
                <a:solidFill>
                  <a:schemeClr val="bg2">
                    <a:lumMod val="75000"/>
                  </a:schemeClr>
                </a:solidFill>
              </a:rPr>
              <a:t> (</a:t>
            </a:r>
            <a:r>
              <a:rPr lang="el-GR" sz="2400" dirty="0" smtClean="0">
                <a:solidFill>
                  <a:schemeClr val="bg2">
                    <a:lumMod val="75000"/>
                  </a:schemeClr>
                </a:solidFill>
              </a:rPr>
              <a:t>εξ’ ορισμού)</a:t>
            </a:r>
            <a:r>
              <a:rPr lang="en-US" sz="2400" dirty="0" smtClean="0">
                <a:solidFill>
                  <a:schemeClr val="bg2">
                    <a:lumMod val="75000"/>
                  </a:schemeClr>
                </a:solidFill>
              </a:rPr>
              <a:t>:</a:t>
            </a:r>
            <a:r>
              <a:rPr lang="el-GR" sz="2400" dirty="0" smtClean="0">
                <a:solidFill>
                  <a:schemeClr val="bg2">
                    <a:lumMod val="75000"/>
                  </a:schemeClr>
                </a:solidFill>
              </a:rPr>
              <a:t> </a:t>
            </a:r>
            <a:r>
              <a:rPr lang="en-US" sz="2400" dirty="0">
                <a:solidFill>
                  <a:srgbClr val="00B050"/>
                </a:solidFill>
              </a:rPr>
              <a:t>p</a:t>
            </a:r>
            <a:r>
              <a:rPr lang="en-US" sz="2400" dirty="0" smtClean="0">
                <a:solidFill>
                  <a:schemeClr val="bg2">
                    <a:lumMod val="75000"/>
                  </a:schemeClr>
                </a:solidFill>
              </a:rPr>
              <a:t>+</a:t>
            </a:r>
            <a:r>
              <a:rPr lang="en-US" sz="2400" dirty="0">
                <a:solidFill>
                  <a:srgbClr val="92D050"/>
                </a:solidFill>
              </a:rPr>
              <a:t>q</a:t>
            </a:r>
            <a:r>
              <a:rPr lang="en-US" sz="2400" dirty="0" smtClean="0">
                <a:solidFill>
                  <a:schemeClr val="bg2">
                    <a:lumMod val="75000"/>
                  </a:schemeClr>
                </a:solidFill>
              </a:rPr>
              <a:t> =1</a:t>
            </a:r>
            <a:r>
              <a:rPr lang="el-GR" sz="2400" dirty="0" smtClean="0">
                <a:solidFill>
                  <a:schemeClr val="bg2">
                    <a:lumMod val="75000"/>
                  </a:schemeClr>
                </a:solidFill>
              </a:rPr>
              <a:t>.</a:t>
            </a:r>
          </a:p>
          <a:p>
            <a:pPr marL="0" indent="0">
              <a:buNone/>
            </a:pPr>
            <a:r>
              <a:rPr lang="el-GR" sz="2400" dirty="0" smtClean="0">
                <a:solidFill>
                  <a:schemeClr val="bg2">
                    <a:lumMod val="75000"/>
                  </a:schemeClr>
                </a:solidFill>
              </a:rPr>
              <a:t>Αύξηση ή μείωση της τιμής του </a:t>
            </a:r>
            <a:r>
              <a:rPr lang="en-US" sz="2400" dirty="0" smtClean="0">
                <a:solidFill>
                  <a:srgbClr val="00B050"/>
                </a:solidFill>
              </a:rPr>
              <a:t>p</a:t>
            </a:r>
            <a:r>
              <a:rPr lang="el-GR" sz="2400" dirty="0" smtClean="0">
                <a:solidFill>
                  <a:schemeClr val="bg2">
                    <a:lumMod val="75000"/>
                  </a:schemeClr>
                </a:solidFill>
              </a:rPr>
              <a:t> αντιστοιχεί σε ανάλογη μείωση ή αύξηση της τιμής του </a:t>
            </a:r>
            <a:r>
              <a:rPr lang="en-US" sz="2400" dirty="0" smtClean="0">
                <a:solidFill>
                  <a:srgbClr val="92D050"/>
                </a:solidFill>
              </a:rPr>
              <a:t>q</a:t>
            </a:r>
            <a:r>
              <a:rPr lang="el-GR" sz="2400" dirty="0" smtClean="0">
                <a:solidFill>
                  <a:srgbClr val="92D050"/>
                </a:solidFill>
              </a:rPr>
              <a:t>.</a:t>
            </a:r>
          </a:p>
          <a:p>
            <a:pPr marL="0" indent="0">
              <a:buNone/>
            </a:pPr>
            <a:r>
              <a:rPr lang="el-GR" sz="2400" dirty="0">
                <a:solidFill>
                  <a:schemeClr val="bg2">
                    <a:lumMod val="75000"/>
                  </a:schemeClr>
                </a:solidFill>
              </a:rPr>
              <a:t>Ας υποθέσουμε ότι σε τρείς διαδοχικές γενιές παρατηρήθηκαν οι εξής συχνότητες για τα </a:t>
            </a:r>
            <a:r>
              <a:rPr lang="en-US" sz="2400" dirty="0">
                <a:solidFill>
                  <a:srgbClr val="00B050"/>
                </a:solidFill>
              </a:rPr>
              <a:t>p</a:t>
            </a:r>
            <a:r>
              <a:rPr lang="el-GR" sz="2400" dirty="0" smtClean="0">
                <a:solidFill>
                  <a:schemeClr val="bg2">
                    <a:lumMod val="90000"/>
                  </a:schemeClr>
                </a:solidFill>
              </a:rPr>
              <a:t> </a:t>
            </a:r>
            <a:r>
              <a:rPr lang="el-GR" sz="2400" dirty="0">
                <a:solidFill>
                  <a:schemeClr val="bg2">
                    <a:lumMod val="75000"/>
                  </a:schemeClr>
                </a:solidFill>
              </a:rPr>
              <a:t>και</a:t>
            </a:r>
            <a:r>
              <a:rPr lang="el-GR" sz="2400" dirty="0" smtClean="0">
                <a:solidFill>
                  <a:schemeClr val="bg2">
                    <a:lumMod val="90000"/>
                  </a:schemeClr>
                </a:solidFill>
              </a:rPr>
              <a:t> </a:t>
            </a:r>
            <a:r>
              <a:rPr lang="en-US" sz="2400" dirty="0" smtClean="0">
                <a:solidFill>
                  <a:srgbClr val="92D050"/>
                </a:solidFill>
              </a:rPr>
              <a:t>q:</a:t>
            </a:r>
            <a:endParaRPr lang="el-GR" sz="2400" dirty="0">
              <a:solidFill>
                <a:schemeClr val="bg2">
                  <a:lumMod val="90000"/>
                </a:schemeClr>
              </a:solidFill>
            </a:endParaRPr>
          </a:p>
          <a:p>
            <a:pPr marL="0" indent="0">
              <a:buNone/>
            </a:pPr>
            <a:endParaRPr lang="en-US" sz="2000" dirty="0" smtClean="0">
              <a:solidFill>
                <a:srgbClr val="00B050"/>
              </a:solidFill>
            </a:endParaRPr>
          </a:p>
          <a:p>
            <a:pPr marL="0" indent="0">
              <a:buNone/>
            </a:pPr>
            <a:r>
              <a:rPr lang="en-US" sz="2000" dirty="0" smtClean="0">
                <a:solidFill>
                  <a:srgbClr val="00B050"/>
                </a:solidFill>
              </a:rPr>
              <a:t>0.60</a:t>
            </a:r>
            <a:r>
              <a:rPr lang="en-US" sz="2000" dirty="0" smtClean="0">
                <a:solidFill>
                  <a:schemeClr val="bg2">
                    <a:lumMod val="75000"/>
                  </a:schemeClr>
                </a:solidFill>
              </a:rPr>
              <a:t>+</a:t>
            </a:r>
            <a:r>
              <a:rPr lang="en-US" sz="2000" dirty="0" smtClean="0">
                <a:solidFill>
                  <a:srgbClr val="92D050"/>
                </a:solidFill>
              </a:rPr>
              <a:t>0.40 </a:t>
            </a:r>
            <a:r>
              <a:rPr lang="en-US" sz="2000" dirty="0">
                <a:solidFill>
                  <a:schemeClr val="bg2">
                    <a:lumMod val="75000"/>
                  </a:schemeClr>
                </a:solidFill>
              </a:rPr>
              <a:t>=</a:t>
            </a:r>
            <a:r>
              <a:rPr lang="en-US" sz="2000" dirty="0" smtClean="0">
                <a:solidFill>
                  <a:schemeClr val="bg2">
                    <a:lumMod val="75000"/>
                  </a:schemeClr>
                </a:solidFill>
              </a:rPr>
              <a:t>1,0</a:t>
            </a:r>
          </a:p>
          <a:p>
            <a:pPr marL="0" indent="0">
              <a:buNone/>
            </a:pPr>
            <a:r>
              <a:rPr lang="en-US" sz="2000" dirty="0" smtClean="0">
                <a:solidFill>
                  <a:srgbClr val="00B050"/>
                </a:solidFill>
              </a:rPr>
              <a:t>0,59</a:t>
            </a:r>
            <a:r>
              <a:rPr lang="en-US" sz="2000" dirty="0" smtClean="0">
                <a:solidFill>
                  <a:schemeClr val="bg2">
                    <a:lumMod val="75000"/>
                  </a:schemeClr>
                </a:solidFill>
              </a:rPr>
              <a:t>+</a:t>
            </a:r>
            <a:r>
              <a:rPr lang="en-US" sz="2000" dirty="0" smtClean="0">
                <a:solidFill>
                  <a:srgbClr val="92D050"/>
                </a:solidFill>
              </a:rPr>
              <a:t>0,41</a:t>
            </a:r>
            <a:r>
              <a:rPr lang="en-US" sz="2000" dirty="0" smtClean="0">
                <a:solidFill>
                  <a:schemeClr val="bg2">
                    <a:lumMod val="75000"/>
                  </a:schemeClr>
                </a:solidFill>
              </a:rPr>
              <a:t> =1,0</a:t>
            </a:r>
          </a:p>
          <a:p>
            <a:pPr marL="0" indent="0">
              <a:buNone/>
            </a:pPr>
            <a:r>
              <a:rPr lang="en-US" sz="2000" dirty="0" smtClean="0">
                <a:solidFill>
                  <a:srgbClr val="00B050"/>
                </a:solidFill>
              </a:rPr>
              <a:t>0,57</a:t>
            </a:r>
            <a:r>
              <a:rPr lang="en-US" sz="2000" dirty="0" smtClean="0">
                <a:solidFill>
                  <a:schemeClr val="bg2">
                    <a:lumMod val="75000"/>
                  </a:schemeClr>
                </a:solidFill>
              </a:rPr>
              <a:t>+</a:t>
            </a:r>
            <a:r>
              <a:rPr lang="en-US" sz="2000" dirty="0" smtClean="0">
                <a:solidFill>
                  <a:srgbClr val="92D050"/>
                </a:solidFill>
              </a:rPr>
              <a:t>0,43</a:t>
            </a:r>
            <a:r>
              <a:rPr lang="en-US" sz="2000" dirty="0" smtClean="0">
                <a:solidFill>
                  <a:schemeClr val="bg2">
                    <a:lumMod val="75000"/>
                  </a:schemeClr>
                </a:solidFill>
              </a:rPr>
              <a:t> </a:t>
            </a:r>
            <a:r>
              <a:rPr lang="en-US" sz="2000" dirty="0">
                <a:solidFill>
                  <a:schemeClr val="bg2">
                    <a:lumMod val="75000"/>
                  </a:schemeClr>
                </a:solidFill>
              </a:rPr>
              <a:t>=1,0</a:t>
            </a:r>
          </a:p>
          <a:p>
            <a:pPr marL="0" indent="0">
              <a:buNone/>
            </a:pPr>
            <a:r>
              <a:rPr lang="el-GR" sz="2400" dirty="0" smtClean="0">
                <a:solidFill>
                  <a:schemeClr val="bg2">
                    <a:lumMod val="75000"/>
                  </a:schemeClr>
                </a:solidFill>
              </a:rPr>
              <a:t>Στο παράδειγμα αυτό το </a:t>
            </a:r>
            <a:r>
              <a:rPr lang="en-US" sz="2400" dirty="0" smtClean="0">
                <a:solidFill>
                  <a:srgbClr val="00B050"/>
                </a:solidFill>
              </a:rPr>
              <a:t>p</a:t>
            </a:r>
            <a:r>
              <a:rPr lang="el-GR" sz="2400" dirty="0" smtClean="0">
                <a:solidFill>
                  <a:srgbClr val="00B050"/>
                </a:solidFill>
              </a:rPr>
              <a:t> (</a:t>
            </a:r>
            <a:r>
              <a:rPr lang="el-GR" sz="2400" dirty="0" smtClean="0">
                <a:solidFill>
                  <a:schemeClr val="bg2">
                    <a:lumMod val="75000"/>
                  </a:schemeClr>
                </a:solidFill>
              </a:rPr>
              <a:t>η συχνότητα του </a:t>
            </a:r>
            <a:r>
              <a:rPr lang="el-GR" sz="2400" dirty="0" smtClean="0">
                <a:solidFill>
                  <a:srgbClr val="00B050"/>
                </a:solidFill>
              </a:rPr>
              <a:t>Α) </a:t>
            </a:r>
            <a:r>
              <a:rPr lang="el-GR" sz="2400" dirty="0">
                <a:solidFill>
                  <a:schemeClr val="bg2">
                    <a:lumMod val="75000"/>
                  </a:schemeClr>
                </a:solidFill>
              </a:rPr>
              <a:t>σταδιακά </a:t>
            </a:r>
            <a:r>
              <a:rPr lang="el-GR" sz="2400" dirty="0" smtClean="0">
                <a:solidFill>
                  <a:schemeClr val="bg2">
                    <a:lumMod val="75000"/>
                  </a:schemeClr>
                </a:solidFill>
              </a:rPr>
              <a:t>μειώθηκε ενώ η συχνότητα του </a:t>
            </a:r>
            <a:r>
              <a:rPr lang="el-GR" sz="2400" dirty="0" smtClean="0">
                <a:solidFill>
                  <a:srgbClr val="92D050"/>
                </a:solidFill>
              </a:rPr>
              <a:t>α</a:t>
            </a:r>
            <a:r>
              <a:rPr lang="el-GR" sz="2400" dirty="0" smtClean="0">
                <a:solidFill>
                  <a:schemeClr val="bg2">
                    <a:lumMod val="75000"/>
                  </a:schemeClr>
                </a:solidFill>
              </a:rPr>
              <a:t> (το </a:t>
            </a:r>
            <a:r>
              <a:rPr lang="en-US" sz="2400" dirty="0" smtClean="0">
                <a:solidFill>
                  <a:srgbClr val="92D050"/>
                </a:solidFill>
              </a:rPr>
              <a:t>q</a:t>
            </a:r>
            <a:r>
              <a:rPr lang="el-GR" sz="2400" dirty="0" smtClean="0">
                <a:solidFill>
                  <a:srgbClr val="92D050"/>
                </a:solidFill>
              </a:rPr>
              <a:t>)</a:t>
            </a:r>
            <a:r>
              <a:rPr lang="el-GR" sz="2400" dirty="0">
                <a:solidFill>
                  <a:schemeClr val="bg2">
                    <a:lumMod val="75000"/>
                  </a:schemeClr>
                </a:solidFill>
              </a:rPr>
              <a:t> </a:t>
            </a:r>
            <a:r>
              <a:rPr lang="el-GR" sz="2400" dirty="0" smtClean="0">
                <a:solidFill>
                  <a:schemeClr val="bg2">
                    <a:lumMod val="75000"/>
                  </a:schemeClr>
                </a:solidFill>
              </a:rPr>
              <a:t>αυξήθηκε ανάλογα.</a:t>
            </a:r>
            <a:endParaRPr lang="en-US" sz="2400" dirty="0">
              <a:solidFill>
                <a:schemeClr val="bg2">
                  <a:lumMod val="75000"/>
                </a:schemeClr>
              </a:solidFill>
            </a:endParaRPr>
          </a:p>
          <a:p>
            <a:pPr marL="0" indent="0">
              <a:buNone/>
            </a:pPr>
            <a:endParaRPr lang="el-GR" dirty="0">
              <a:solidFill>
                <a:schemeClr val="bg2">
                  <a:lumMod val="90000"/>
                </a:schemeClr>
              </a:solidFill>
            </a:endParaRPr>
          </a:p>
          <a:p>
            <a:pPr marL="0" indent="0">
              <a:buNone/>
            </a:pPr>
            <a:endParaRPr lang="el-GR" dirty="0">
              <a:solidFill>
                <a:schemeClr val="bg2">
                  <a:lumMod val="90000"/>
                </a:schemeClr>
              </a:solidFill>
            </a:endParaRPr>
          </a:p>
        </p:txBody>
      </p:sp>
      <p:sp>
        <p:nvSpPr>
          <p:cNvPr id="2" name="Ορθογώνιο 1"/>
          <p:cNvSpPr/>
          <p:nvPr/>
        </p:nvSpPr>
        <p:spPr>
          <a:xfrm>
            <a:off x="2916454" y="156411"/>
            <a:ext cx="2569945" cy="5943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2">
                    <a:lumMod val="90000"/>
                  </a:schemeClr>
                </a:solidFill>
              </a:rPr>
              <a:t>E</a:t>
            </a:r>
            <a:r>
              <a:rPr lang="el-GR" sz="2400" dirty="0" smtClean="0">
                <a:solidFill>
                  <a:schemeClr val="bg2">
                    <a:lumMod val="90000"/>
                  </a:schemeClr>
                </a:solidFill>
              </a:rPr>
              <a:t>ΞΕΛΙΞΗ</a:t>
            </a:r>
            <a:endParaRPr lang="el-GR" sz="2400" dirty="0">
              <a:solidFill>
                <a:schemeClr val="bg2">
                  <a:lumMod val="90000"/>
                </a:schemeClr>
              </a:solidFill>
            </a:endParaRPr>
          </a:p>
        </p:txBody>
      </p:sp>
      <p:sp>
        <p:nvSpPr>
          <p:cNvPr id="4" name="1 - Τίτλος"/>
          <p:cNvSpPr txBox="1">
            <a:spLocks/>
          </p:cNvSpPr>
          <p:nvPr/>
        </p:nvSpPr>
        <p:spPr>
          <a:xfrm>
            <a:off x="95734" y="200976"/>
            <a:ext cx="2190266" cy="522924"/>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dirty="0" smtClean="0">
                <a:solidFill>
                  <a:srgbClr val="FFFF00"/>
                </a:solidFill>
              </a:rPr>
              <a:t>Σύγχρονη  Σύνθεση</a:t>
            </a:r>
            <a:endParaRPr lang="el-GR" sz="2800" dirty="0">
              <a:solidFill>
                <a:srgbClr val="FFFF00"/>
              </a:solidFill>
            </a:endParaRPr>
          </a:p>
        </p:txBody>
      </p:sp>
    </p:spTree>
    <p:extLst>
      <p:ext uri="{BB962C8B-B14F-4D97-AF65-F5344CB8AC3E}">
        <p14:creationId xmlns:p14="http://schemas.microsoft.com/office/powerpoint/2010/main" val="40945069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normAutofit/>
          </a:bodyPr>
          <a:lstStyle/>
          <a:p>
            <a:pPr marL="0" indent="0">
              <a:buNone/>
            </a:pPr>
            <a:endParaRPr lang="el-GR" dirty="0"/>
          </a:p>
          <a:p>
            <a:pPr marL="0" indent="0">
              <a:buNone/>
            </a:pPr>
            <a:endParaRPr lang="el-GR" dirty="0" smtClean="0"/>
          </a:p>
          <a:p>
            <a:pPr marL="0" indent="0">
              <a:buNone/>
            </a:pPr>
            <a:r>
              <a:rPr lang="el-GR" sz="2800" dirty="0" smtClean="0">
                <a:solidFill>
                  <a:schemeClr val="bg2">
                    <a:lumMod val="90000"/>
                  </a:schemeClr>
                </a:solidFill>
                <a:latin typeface="Bahnschrift" panose="020B0502040204020203" pitchFamily="34" charset="0"/>
              </a:rPr>
              <a:t>Η μεταβολή στη σχετική συχνότητα γονοτύπων ως αποτέλεσμα διαφορικής επιτυχίας των αντίστοιχων φαινοτύπων να ανευρίσκονται  στις επόμενες γενιές -σε έναν πληθυσμό διάδοχων γενεών.</a:t>
            </a:r>
            <a:endParaRPr lang="el-GR" sz="2800" dirty="0">
              <a:solidFill>
                <a:schemeClr val="bg2">
                  <a:lumMod val="90000"/>
                </a:schemeClr>
              </a:solidFill>
              <a:latin typeface="Bahnschrift" panose="020B0502040204020203" pitchFamily="34" charset="0"/>
            </a:endParaRPr>
          </a:p>
        </p:txBody>
      </p:sp>
      <p:sp>
        <p:nvSpPr>
          <p:cNvPr id="5" name="Ορθογώνιο 4"/>
          <p:cNvSpPr/>
          <p:nvPr/>
        </p:nvSpPr>
        <p:spPr>
          <a:xfrm>
            <a:off x="1651817" y="694078"/>
            <a:ext cx="2723537" cy="923330"/>
          </a:xfrm>
          <a:prstGeom prst="rect">
            <a:avLst/>
          </a:prstGeom>
        </p:spPr>
        <p:txBody>
          <a:bodyPr wrap="square">
            <a:spAutoFit/>
          </a:bodyPr>
          <a:lstStyle/>
          <a:p>
            <a:r>
              <a:rPr lang="el-GR" sz="5400" dirty="0" smtClean="0">
                <a:solidFill>
                  <a:srgbClr val="C00000"/>
                </a:solidFill>
              </a:rPr>
              <a:t>  ΦΥΣΙΚΗ</a:t>
            </a:r>
            <a:endParaRPr lang="el-GR" sz="5400" dirty="0"/>
          </a:p>
        </p:txBody>
      </p:sp>
      <p:sp>
        <p:nvSpPr>
          <p:cNvPr id="6" name="Ορθογώνιο 5"/>
          <p:cNvSpPr/>
          <p:nvPr/>
        </p:nvSpPr>
        <p:spPr>
          <a:xfrm>
            <a:off x="4090220" y="694078"/>
            <a:ext cx="3156156" cy="1600438"/>
          </a:xfrm>
          <a:prstGeom prst="rect">
            <a:avLst/>
          </a:prstGeom>
        </p:spPr>
        <p:txBody>
          <a:bodyPr wrap="square">
            <a:spAutoFit/>
          </a:bodyPr>
          <a:lstStyle/>
          <a:p>
            <a:pPr lvl="0"/>
            <a:r>
              <a:rPr lang="el-GR" sz="4400" dirty="0" smtClean="0">
                <a:solidFill>
                  <a:srgbClr val="C00000"/>
                </a:solidFill>
              </a:rPr>
              <a:t> </a:t>
            </a:r>
          </a:p>
          <a:p>
            <a:pPr lvl="0"/>
            <a:r>
              <a:rPr lang="el-GR" sz="5400" dirty="0" smtClean="0">
                <a:solidFill>
                  <a:srgbClr val="C00000"/>
                </a:solidFill>
              </a:rPr>
              <a:t>ΕΠΙΛΟΓΗ</a:t>
            </a:r>
            <a:endParaRPr lang="en-US" sz="5400" dirty="0">
              <a:solidFill>
                <a:prstClr val="black"/>
              </a:solidFill>
            </a:endParaRPr>
          </a:p>
        </p:txBody>
      </p:sp>
      <p:sp>
        <p:nvSpPr>
          <p:cNvPr id="8" name="Ορθογώνιο 7"/>
          <p:cNvSpPr/>
          <p:nvPr/>
        </p:nvSpPr>
        <p:spPr>
          <a:xfrm>
            <a:off x="4591250" y="5385334"/>
            <a:ext cx="4312117" cy="12224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lumMod val="75000"/>
                    <a:lumOff val="25000"/>
                  </a:schemeClr>
                </a:solidFill>
              </a:rPr>
              <a:t>“</a:t>
            </a:r>
            <a:r>
              <a:rPr lang="el-GR" dirty="0">
                <a:solidFill>
                  <a:schemeClr val="tx1">
                    <a:lumMod val="75000"/>
                    <a:lumOff val="25000"/>
                  </a:schemeClr>
                </a:solidFill>
              </a:rPr>
              <a:t>Εισαγωγή στην Πληθυσμιακή</a:t>
            </a:r>
            <a:r>
              <a:rPr lang="en-US" dirty="0">
                <a:solidFill>
                  <a:schemeClr val="tx1">
                    <a:lumMod val="75000"/>
                    <a:lumOff val="25000"/>
                  </a:schemeClr>
                </a:solidFill>
              </a:rPr>
              <a:t> </a:t>
            </a:r>
            <a:r>
              <a:rPr lang="el-GR" dirty="0" smtClean="0">
                <a:solidFill>
                  <a:schemeClr val="tx1">
                    <a:lumMod val="75000"/>
                    <a:lumOff val="25000"/>
                  </a:schemeClr>
                </a:solidFill>
              </a:rPr>
              <a:t>Βιολογία</a:t>
            </a:r>
            <a:r>
              <a:rPr lang="en-US" dirty="0" smtClean="0">
                <a:solidFill>
                  <a:schemeClr val="tx1">
                    <a:lumMod val="75000"/>
                    <a:lumOff val="25000"/>
                  </a:schemeClr>
                </a:solidFill>
              </a:rPr>
              <a:t>”</a:t>
            </a:r>
            <a:endParaRPr lang="el-GR" dirty="0">
              <a:solidFill>
                <a:schemeClr val="tx1">
                  <a:lumMod val="75000"/>
                  <a:lumOff val="25000"/>
                </a:schemeClr>
              </a:solidFill>
            </a:endParaRPr>
          </a:p>
          <a:p>
            <a:endParaRPr lang="en-US" dirty="0" smtClean="0">
              <a:solidFill>
                <a:schemeClr val="tx1">
                  <a:lumMod val="75000"/>
                  <a:lumOff val="25000"/>
                </a:schemeClr>
              </a:solidFill>
            </a:endParaRPr>
          </a:p>
          <a:p>
            <a:r>
              <a:rPr lang="el-GR" dirty="0" smtClean="0">
                <a:solidFill>
                  <a:schemeClr val="tx1">
                    <a:lumMod val="75000"/>
                    <a:lumOff val="25000"/>
                  </a:schemeClr>
                </a:solidFill>
              </a:rPr>
              <a:t>Ε</a:t>
            </a:r>
            <a:r>
              <a:rPr lang="en-US" dirty="0" smtClean="0">
                <a:solidFill>
                  <a:schemeClr val="tx1">
                    <a:lumMod val="75000"/>
                    <a:lumOff val="25000"/>
                  </a:schemeClr>
                </a:solidFill>
              </a:rPr>
              <a:t>dward O. Wilson</a:t>
            </a:r>
          </a:p>
          <a:p>
            <a:r>
              <a:rPr lang="en-US" dirty="0" smtClean="0">
                <a:solidFill>
                  <a:schemeClr val="tx1">
                    <a:lumMod val="75000"/>
                    <a:lumOff val="25000"/>
                  </a:schemeClr>
                </a:solidFill>
              </a:rPr>
              <a:t>William H. Bossert</a:t>
            </a:r>
            <a:endParaRPr lang="el-GR" dirty="0" smtClean="0">
              <a:solidFill>
                <a:schemeClr val="tx1">
                  <a:lumMod val="75000"/>
                  <a:lumOff val="25000"/>
                </a:schemeClr>
              </a:solidFill>
            </a:endParaRPr>
          </a:p>
        </p:txBody>
      </p:sp>
      <p:sp>
        <p:nvSpPr>
          <p:cNvPr id="7" name="1 - Τίτλος"/>
          <p:cNvSpPr txBox="1">
            <a:spLocks/>
          </p:cNvSpPr>
          <p:nvPr/>
        </p:nvSpPr>
        <p:spPr>
          <a:xfrm>
            <a:off x="95734" y="200976"/>
            <a:ext cx="2190266" cy="522924"/>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dirty="0" smtClean="0">
                <a:solidFill>
                  <a:srgbClr val="FFFF00"/>
                </a:solidFill>
              </a:rPr>
              <a:t>Σύγχρονη  Σύνθεση</a:t>
            </a:r>
            <a:endParaRPr lang="el-GR" sz="2800" dirty="0">
              <a:solidFill>
                <a:srgbClr val="FFFF00"/>
              </a:solidFill>
            </a:endParaRPr>
          </a:p>
        </p:txBody>
      </p:sp>
    </p:spTree>
    <p:extLst>
      <p:ext uri="{BB962C8B-B14F-4D97-AF65-F5344CB8AC3E}">
        <p14:creationId xmlns:p14="http://schemas.microsoft.com/office/powerpoint/2010/main" val="34883994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216568" y="2069433"/>
            <a:ext cx="8229600" cy="3532472"/>
          </a:xfrm>
          <a:solidFill>
            <a:schemeClr val="tx2">
              <a:lumMod val="75000"/>
            </a:schemeClr>
          </a:solidFill>
        </p:spPr>
        <p:txBody>
          <a:bodyPr>
            <a:normAutofit/>
          </a:bodyPr>
          <a:lstStyle/>
          <a:p>
            <a:pPr marL="0" indent="0" algn="just">
              <a:buNone/>
            </a:pPr>
            <a:r>
              <a:rPr lang="el-GR" sz="2400" dirty="0" smtClean="0">
                <a:solidFill>
                  <a:schemeClr val="accent4">
                    <a:lumMod val="75000"/>
                  </a:schemeClr>
                </a:solidFill>
              </a:rPr>
              <a:t>μεταλλάξεις: </a:t>
            </a:r>
            <a:r>
              <a:rPr lang="el-GR" sz="2000" dirty="0" smtClean="0">
                <a:solidFill>
                  <a:schemeClr val="bg2">
                    <a:lumMod val="75000"/>
                  </a:schemeClr>
                </a:solidFill>
              </a:rPr>
              <a:t>μεταβολές στην αλληλουχία των βάσεων ενός γονιδίου.</a:t>
            </a:r>
          </a:p>
          <a:p>
            <a:pPr marL="0" indent="0" algn="just">
              <a:buNone/>
            </a:pPr>
            <a:endParaRPr lang="el-GR" sz="2400" dirty="0" smtClean="0">
              <a:solidFill>
                <a:schemeClr val="bg2">
                  <a:lumMod val="75000"/>
                </a:schemeClr>
              </a:solidFill>
            </a:endParaRPr>
          </a:p>
          <a:p>
            <a:pPr marL="0" indent="0" algn="just">
              <a:buNone/>
            </a:pPr>
            <a:endParaRPr lang="el-GR" sz="2400" dirty="0" smtClean="0">
              <a:solidFill>
                <a:schemeClr val="accent4">
                  <a:lumMod val="75000"/>
                </a:schemeClr>
              </a:solidFill>
            </a:endParaRPr>
          </a:p>
          <a:p>
            <a:pPr marL="0" indent="0" algn="just">
              <a:buNone/>
            </a:pPr>
            <a:r>
              <a:rPr lang="el-GR" sz="2400" dirty="0" smtClean="0">
                <a:solidFill>
                  <a:schemeClr val="accent4">
                    <a:lumMod val="75000"/>
                  </a:schemeClr>
                </a:solidFill>
              </a:rPr>
              <a:t>γενετικός</a:t>
            </a:r>
            <a:r>
              <a:rPr lang="en-US" sz="2400" dirty="0" smtClean="0">
                <a:solidFill>
                  <a:schemeClr val="accent4">
                    <a:lumMod val="75000"/>
                  </a:schemeClr>
                </a:solidFill>
              </a:rPr>
              <a:t> </a:t>
            </a:r>
            <a:r>
              <a:rPr lang="el-GR" sz="2400" dirty="0">
                <a:solidFill>
                  <a:schemeClr val="accent4">
                    <a:lumMod val="75000"/>
                  </a:schemeClr>
                </a:solidFill>
              </a:rPr>
              <a:t>ανασυνδυασμός</a:t>
            </a:r>
            <a:r>
              <a:rPr lang="el-GR" sz="2400" dirty="0" smtClean="0">
                <a:solidFill>
                  <a:schemeClr val="accent4">
                    <a:lumMod val="75000"/>
                  </a:schemeClr>
                </a:solidFill>
              </a:rPr>
              <a:t>:</a:t>
            </a:r>
            <a:endParaRPr lang="el-GR" sz="2000" dirty="0" smtClean="0">
              <a:solidFill>
                <a:schemeClr val="bg2">
                  <a:lumMod val="75000"/>
                </a:schemeClr>
              </a:solidFill>
            </a:endParaRPr>
          </a:p>
        </p:txBody>
      </p:sp>
      <p:sp>
        <p:nvSpPr>
          <p:cNvPr id="2" name="Ορθογώνιο 1"/>
          <p:cNvSpPr/>
          <p:nvPr/>
        </p:nvSpPr>
        <p:spPr>
          <a:xfrm>
            <a:off x="1203158" y="712270"/>
            <a:ext cx="6256421" cy="770021"/>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dirty="0">
                <a:solidFill>
                  <a:schemeClr val="accent4">
                    <a:lumMod val="20000"/>
                    <a:lumOff val="80000"/>
                  </a:schemeClr>
                </a:solidFill>
              </a:rPr>
              <a:t>μηχανισμοί </a:t>
            </a:r>
            <a:r>
              <a:rPr lang="el-GR" sz="2800" dirty="0" smtClean="0">
                <a:solidFill>
                  <a:schemeClr val="accent4">
                    <a:lumMod val="40000"/>
                    <a:lumOff val="60000"/>
                  </a:schemeClr>
                </a:solidFill>
              </a:rPr>
              <a:t>ΓΕΝΕΤΙΚΗΣ ΠΟΙΚΙΛΟΤΗΤΑΣ</a:t>
            </a:r>
            <a:endParaRPr lang="el-GR" sz="2800" dirty="0">
              <a:solidFill>
                <a:schemeClr val="accent4">
                  <a:lumMod val="40000"/>
                  <a:lumOff val="60000"/>
                </a:schemeClr>
              </a:solidFill>
            </a:endParaRPr>
          </a:p>
        </p:txBody>
      </p:sp>
      <p:sp>
        <p:nvSpPr>
          <p:cNvPr id="4" name="Ορθογώνιο 3"/>
          <p:cNvSpPr/>
          <p:nvPr/>
        </p:nvSpPr>
        <p:spPr>
          <a:xfrm>
            <a:off x="250256" y="3864954"/>
            <a:ext cx="7934480" cy="2431435"/>
          </a:xfrm>
          <a:prstGeom prst="rect">
            <a:avLst/>
          </a:prstGeom>
        </p:spPr>
        <p:txBody>
          <a:bodyPr wrap="none">
            <a:spAutoFit/>
          </a:bodyPr>
          <a:lstStyle/>
          <a:p>
            <a:endParaRPr lang="el-GR" sz="2000" dirty="0" smtClean="0">
              <a:solidFill>
                <a:schemeClr val="accent4">
                  <a:lumMod val="75000"/>
                </a:schemeClr>
              </a:solidFill>
            </a:endParaRPr>
          </a:p>
          <a:p>
            <a:r>
              <a:rPr lang="el-GR" sz="2000" dirty="0" smtClean="0">
                <a:solidFill>
                  <a:schemeClr val="accent4">
                    <a:lumMod val="75000"/>
                  </a:schemeClr>
                </a:solidFill>
              </a:rPr>
              <a:t> -διαχωρισμός ομόλογων χρωμοσωμάτων  </a:t>
            </a:r>
          </a:p>
          <a:p>
            <a:r>
              <a:rPr lang="el-GR" sz="1600" dirty="0" smtClean="0">
                <a:solidFill>
                  <a:schemeClr val="bg2">
                    <a:lumMod val="75000"/>
                  </a:schemeClr>
                </a:solidFill>
              </a:rPr>
              <a:t>(νέοι </a:t>
            </a:r>
            <a:r>
              <a:rPr lang="el-GR" sz="1600" dirty="0">
                <a:solidFill>
                  <a:schemeClr val="bg2">
                    <a:lumMod val="75000"/>
                  </a:schemeClr>
                </a:solidFill>
              </a:rPr>
              <a:t>συνδυασμοί </a:t>
            </a:r>
            <a:r>
              <a:rPr lang="el-GR" sz="1600" dirty="0" smtClean="0">
                <a:solidFill>
                  <a:schemeClr val="bg2">
                    <a:lumMod val="75000"/>
                  </a:schemeClr>
                </a:solidFill>
              </a:rPr>
              <a:t>χρωμοσωμάτων κατά </a:t>
            </a:r>
            <a:r>
              <a:rPr lang="el-GR" sz="1600" dirty="0">
                <a:solidFill>
                  <a:schemeClr val="bg2">
                    <a:lumMod val="75000"/>
                  </a:schemeClr>
                </a:solidFill>
              </a:rPr>
              <a:t>την 1</a:t>
            </a:r>
            <a:r>
              <a:rPr lang="el-GR" sz="1600" baseline="30000" dirty="0">
                <a:solidFill>
                  <a:schemeClr val="bg2">
                    <a:lumMod val="75000"/>
                  </a:schemeClr>
                </a:solidFill>
              </a:rPr>
              <a:t>η</a:t>
            </a:r>
            <a:r>
              <a:rPr lang="el-GR" sz="1600" dirty="0">
                <a:solidFill>
                  <a:schemeClr val="bg2">
                    <a:lumMod val="75000"/>
                  </a:schemeClr>
                </a:solidFill>
              </a:rPr>
              <a:t> μειωτική </a:t>
            </a:r>
            <a:r>
              <a:rPr lang="el-GR" sz="1600" dirty="0" smtClean="0">
                <a:solidFill>
                  <a:schemeClr val="bg2">
                    <a:lumMod val="75000"/>
                  </a:schemeClr>
                </a:solidFill>
              </a:rPr>
              <a:t>διαίρεση).</a:t>
            </a:r>
            <a:endParaRPr lang="el-GR" sz="1600" dirty="0">
              <a:solidFill>
                <a:schemeClr val="bg2">
                  <a:lumMod val="75000"/>
                </a:schemeClr>
              </a:solidFill>
            </a:endParaRPr>
          </a:p>
          <a:p>
            <a:r>
              <a:rPr lang="el-GR" sz="2000" dirty="0" smtClean="0">
                <a:solidFill>
                  <a:schemeClr val="bg2">
                    <a:lumMod val="75000"/>
                  </a:schemeClr>
                </a:solidFill>
              </a:rPr>
              <a:t> </a:t>
            </a:r>
            <a:endParaRPr lang="el-GR" sz="2000" dirty="0" smtClean="0">
              <a:solidFill>
                <a:schemeClr val="accent4">
                  <a:lumMod val="75000"/>
                </a:schemeClr>
              </a:solidFill>
            </a:endParaRPr>
          </a:p>
          <a:p>
            <a:endParaRPr lang="el-GR" sz="2000" dirty="0">
              <a:solidFill>
                <a:schemeClr val="accent4">
                  <a:lumMod val="75000"/>
                </a:schemeClr>
              </a:solidFill>
            </a:endParaRPr>
          </a:p>
          <a:p>
            <a:r>
              <a:rPr lang="el-GR" sz="2000" dirty="0" smtClean="0">
                <a:solidFill>
                  <a:schemeClr val="accent4">
                    <a:lumMod val="75000"/>
                  </a:schemeClr>
                </a:solidFill>
              </a:rPr>
              <a:t> -επιχιασμός </a:t>
            </a:r>
          </a:p>
          <a:p>
            <a:r>
              <a:rPr lang="el-GR" sz="1600" dirty="0" smtClean="0">
                <a:solidFill>
                  <a:schemeClr val="bg2">
                    <a:lumMod val="75000"/>
                  </a:schemeClr>
                </a:solidFill>
              </a:rPr>
              <a:t>(αναδιάταξη </a:t>
            </a:r>
            <a:r>
              <a:rPr lang="el-GR" sz="1600" dirty="0">
                <a:solidFill>
                  <a:schemeClr val="bg2">
                    <a:lumMod val="75000"/>
                  </a:schemeClr>
                </a:solidFill>
              </a:rPr>
              <a:t>γονιδίων ανάμεσα στα ομόλογα </a:t>
            </a:r>
            <a:r>
              <a:rPr lang="el-GR" sz="1600" dirty="0" smtClean="0">
                <a:solidFill>
                  <a:schemeClr val="bg2">
                    <a:lumMod val="75000"/>
                  </a:schemeClr>
                </a:solidFill>
              </a:rPr>
              <a:t>χρωμοσώματα κατά </a:t>
            </a:r>
            <a:r>
              <a:rPr lang="el-GR" sz="1600" dirty="0">
                <a:solidFill>
                  <a:schemeClr val="bg2">
                    <a:lumMod val="75000"/>
                  </a:schemeClr>
                </a:solidFill>
              </a:rPr>
              <a:t>την 1</a:t>
            </a:r>
            <a:r>
              <a:rPr lang="el-GR" sz="1600" baseline="30000" dirty="0">
                <a:solidFill>
                  <a:schemeClr val="bg2">
                    <a:lumMod val="75000"/>
                  </a:schemeClr>
                </a:solidFill>
              </a:rPr>
              <a:t>η</a:t>
            </a:r>
            <a:r>
              <a:rPr lang="el-GR" sz="1600" dirty="0">
                <a:solidFill>
                  <a:schemeClr val="bg2">
                    <a:lumMod val="75000"/>
                  </a:schemeClr>
                </a:solidFill>
              </a:rPr>
              <a:t> μειωτική </a:t>
            </a:r>
            <a:r>
              <a:rPr lang="el-GR" sz="1600" dirty="0" smtClean="0">
                <a:solidFill>
                  <a:schemeClr val="bg2">
                    <a:lumMod val="75000"/>
                  </a:schemeClr>
                </a:solidFill>
              </a:rPr>
              <a:t>διαίρεση).</a:t>
            </a:r>
            <a:endParaRPr lang="el-GR" sz="1600" dirty="0">
              <a:solidFill>
                <a:schemeClr val="bg2">
                  <a:lumMod val="75000"/>
                </a:schemeClr>
              </a:solidFill>
            </a:endParaRPr>
          </a:p>
          <a:p>
            <a:endParaRPr lang="el-GR" sz="2000" dirty="0">
              <a:solidFill>
                <a:schemeClr val="accent4">
                  <a:lumMod val="75000"/>
                </a:schemeClr>
              </a:solidFill>
            </a:endParaRPr>
          </a:p>
        </p:txBody>
      </p:sp>
    </p:spTree>
    <p:extLst>
      <p:ext uri="{BB962C8B-B14F-4D97-AF65-F5344CB8AC3E}">
        <p14:creationId xmlns:p14="http://schemas.microsoft.com/office/powerpoint/2010/main" val="5618119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4" name="5 - Θέση περιεχομένου" descr="dna_mutations_point_mutation_yourgenome.png"/>
          <p:cNvPicPr>
            <a:picLocks noGrp="1" noChangeAspect="1"/>
          </p:cNvPicPr>
          <p:nvPr>
            <p:ph idx="1"/>
          </p:nvPr>
        </p:nvPicPr>
        <p:blipFill>
          <a:blip r:embed="rId2">
            <a:lum bright="-2000" contrast="4000"/>
          </a:blip>
          <a:srcRect l="7937"/>
          <a:stretch>
            <a:fillRect/>
          </a:stretch>
        </p:blipFill>
        <p:spPr>
          <a:xfrm>
            <a:off x="0" y="0"/>
            <a:ext cx="3535679" cy="2054656"/>
          </a:xfrm>
        </p:spPr>
      </p:pic>
      <p:pic>
        <p:nvPicPr>
          <p:cNvPr id="5" name="3 - Θέση περιεχομένου" descr="dna_mutations_inversion_yourgenome (1).png"/>
          <p:cNvPicPr>
            <a:picLocks noChangeAspect="1"/>
          </p:cNvPicPr>
          <p:nvPr/>
        </p:nvPicPr>
        <p:blipFill>
          <a:blip r:embed="rId3"/>
          <a:srcRect r="15349"/>
          <a:stretch>
            <a:fillRect/>
          </a:stretch>
        </p:blipFill>
        <p:spPr>
          <a:xfrm>
            <a:off x="5637389" y="0"/>
            <a:ext cx="3278011" cy="2071718"/>
          </a:xfrm>
          <a:prstGeom prst="rect">
            <a:avLst/>
          </a:prstGeom>
        </p:spPr>
      </p:pic>
      <p:pic>
        <p:nvPicPr>
          <p:cNvPr id="6" name="3 - Θέση περιεχομένου" descr="dna_mutations_insertion_yourgenome (1).png"/>
          <p:cNvPicPr>
            <a:picLocks noChangeAspect="1"/>
          </p:cNvPicPr>
          <p:nvPr/>
        </p:nvPicPr>
        <p:blipFill>
          <a:blip r:embed="rId4">
            <a:lum bright="-3000" contrast="15000"/>
          </a:blip>
          <a:srcRect l="7451"/>
          <a:stretch>
            <a:fillRect/>
          </a:stretch>
        </p:blipFill>
        <p:spPr>
          <a:xfrm>
            <a:off x="0" y="3931921"/>
            <a:ext cx="3792254" cy="2520000"/>
          </a:xfrm>
          <a:prstGeom prst="rect">
            <a:avLst/>
          </a:prstGeom>
        </p:spPr>
      </p:pic>
      <p:pic>
        <p:nvPicPr>
          <p:cNvPr id="7" name="5 - Θέση περιεχομένου" descr="dna_mutations_deletion_yourgenome (3).png"/>
          <p:cNvPicPr>
            <a:picLocks noChangeAspect="1"/>
          </p:cNvPicPr>
          <p:nvPr/>
        </p:nvPicPr>
        <p:blipFill>
          <a:blip r:embed="rId5">
            <a:lum bright="-3000" contrast="15000"/>
          </a:blip>
          <a:srcRect t="2765" r="13920" b="3502"/>
          <a:stretch>
            <a:fillRect/>
          </a:stretch>
        </p:blipFill>
        <p:spPr>
          <a:xfrm>
            <a:off x="2825084" y="2047732"/>
            <a:ext cx="3392836" cy="2265187"/>
          </a:xfrm>
          <a:prstGeom prst="rect">
            <a:avLst/>
          </a:prstGeom>
        </p:spPr>
      </p:pic>
      <p:pic>
        <p:nvPicPr>
          <p:cNvPr id="8" name="7 - Εικόνα" descr="dna_mutations_substitution_yourgenome.png"/>
          <p:cNvPicPr>
            <a:picLocks noChangeAspect="1"/>
          </p:cNvPicPr>
          <p:nvPr/>
        </p:nvPicPr>
        <p:blipFill>
          <a:blip r:embed="rId6">
            <a:lum bright="-6000" contrast="15000"/>
          </a:blip>
          <a:srcRect l="6102" r="12010"/>
          <a:stretch>
            <a:fillRect/>
          </a:stretch>
        </p:blipFill>
        <p:spPr>
          <a:xfrm>
            <a:off x="5715000" y="3870961"/>
            <a:ext cx="3429000" cy="2987039"/>
          </a:xfrm>
          <a:prstGeom prst="rect">
            <a:avLst/>
          </a:prstGeom>
        </p:spPr>
      </p:pic>
      <p:sp>
        <p:nvSpPr>
          <p:cNvPr id="9" name="Ορθογώνιο 8"/>
          <p:cNvSpPr/>
          <p:nvPr/>
        </p:nvSpPr>
        <p:spPr>
          <a:xfrm>
            <a:off x="0" y="5073316"/>
            <a:ext cx="1058177" cy="25988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dirty="0" smtClean="0">
                <a:solidFill>
                  <a:schemeClr val="tx1"/>
                </a:solidFill>
              </a:rPr>
              <a:t>Προσθήκη</a:t>
            </a:r>
            <a:endParaRPr lang="el-GR" sz="1100" dirty="0">
              <a:solidFill>
                <a:schemeClr val="tx1"/>
              </a:solidFill>
            </a:endParaRPr>
          </a:p>
        </p:txBody>
      </p:sp>
      <p:sp>
        <p:nvSpPr>
          <p:cNvPr id="10" name="Ορθογώνιο 9"/>
          <p:cNvSpPr/>
          <p:nvPr/>
        </p:nvSpPr>
        <p:spPr>
          <a:xfrm>
            <a:off x="3242456" y="2967790"/>
            <a:ext cx="828075" cy="25924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dirty="0" smtClean="0">
                <a:solidFill>
                  <a:schemeClr val="tx1"/>
                </a:solidFill>
              </a:rPr>
              <a:t>Απαλειφή</a:t>
            </a:r>
            <a:endParaRPr lang="el-GR" sz="1100" dirty="0">
              <a:solidFill>
                <a:schemeClr val="tx1"/>
              </a:solidFill>
            </a:endParaRPr>
          </a:p>
        </p:txBody>
      </p:sp>
      <p:sp>
        <p:nvSpPr>
          <p:cNvPr id="11" name="Ορθογώνιο 11"/>
          <p:cNvSpPr/>
          <p:nvPr/>
        </p:nvSpPr>
        <p:spPr>
          <a:xfrm>
            <a:off x="5909454" y="1090062"/>
            <a:ext cx="997119" cy="25924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dirty="0" smtClean="0">
                <a:solidFill>
                  <a:schemeClr val="tx1"/>
                </a:solidFill>
              </a:rPr>
              <a:t>Αναστροφή</a:t>
            </a:r>
            <a:endParaRPr lang="el-GR" sz="1100" dirty="0">
              <a:solidFill>
                <a:schemeClr val="tx1"/>
              </a:solidFill>
            </a:endParaRPr>
          </a:p>
        </p:txBody>
      </p:sp>
      <p:sp>
        <p:nvSpPr>
          <p:cNvPr id="12" name="Ορθογώνιο 9"/>
          <p:cNvSpPr/>
          <p:nvPr/>
        </p:nvSpPr>
        <p:spPr>
          <a:xfrm>
            <a:off x="0" y="1173480"/>
            <a:ext cx="1478280" cy="13716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dirty="0" smtClean="0">
                <a:solidFill>
                  <a:schemeClr val="tx1"/>
                </a:solidFill>
              </a:rPr>
              <a:t>Σημειακή μετάλλαξη</a:t>
            </a:r>
            <a:endParaRPr lang="el-GR" sz="1100" dirty="0">
              <a:solidFill>
                <a:schemeClr val="tx1"/>
              </a:solidFill>
            </a:endParaRPr>
          </a:p>
        </p:txBody>
      </p:sp>
      <p:sp>
        <p:nvSpPr>
          <p:cNvPr id="13" name="Ορθογώνιο 9"/>
          <p:cNvSpPr/>
          <p:nvPr/>
        </p:nvSpPr>
        <p:spPr>
          <a:xfrm>
            <a:off x="5833256" y="5116630"/>
            <a:ext cx="1405744" cy="27833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dirty="0" smtClean="0">
                <a:solidFill>
                  <a:schemeClr val="tx1"/>
                </a:solidFill>
              </a:rPr>
              <a:t>Αντικατάσταση</a:t>
            </a:r>
            <a:endParaRPr lang="el-GR" sz="1100" dirty="0">
              <a:solidFill>
                <a:schemeClr val="tx1"/>
              </a:solidFill>
            </a:endParaRPr>
          </a:p>
        </p:txBody>
      </p:sp>
      <p:sp>
        <p:nvSpPr>
          <p:cNvPr id="14" name="Ορθογώνιο 9"/>
          <p:cNvSpPr/>
          <p:nvPr/>
        </p:nvSpPr>
        <p:spPr>
          <a:xfrm>
            <a:off x="0" y="0"/>
            <a:ext cx="1402080" cy="35052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dirty="0" smtClean="0">
                <a:solidFill>
                  <a:schemeClr val="tx1"/>
                </a:solidFill>
              </a:rPr>
              <a:t>Αρχική</a:t>
            </a:r>
            <a:endParaRPr lang="el-GR" sz="1100" dirty="0">
              <a:solidFill>
                <a:schemeClr val="tx1"/>
              </a:solidFill>
            </a:endParaRPr>
          </a:p>
        </p:txBody>
      </p:sp>
      <p:sp>
        <p:nvSpPr>
          <p:cNvPr id="15" name="Ορθογώνιο 9"/>
          <p:cNvSpPr/>
          <p:nvPr/>
        </p:nvSpPr>
        <p:spPr>
          <a:xfrm>
            <a:off x="0" y="3931920"/>
            <a:ext cx="1402080" cy="35052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dirty="0" smtClean="0">
                <a:solidFill>
                  <a:schemeClr val="tx1"/>
                </a:solidFill>
              </a:rPr>
              <a:t>Αρχική</a:t>
            </a:r>
            <a:endParaRPr lang="el-GR" sz="1100" dirty="0">
              <a:solidFill>
                <a:schemeClr val="tx1"/>
              </a:solidFill>
            </a:endParaRPr>
          </a:p>
        </p:txBody>
      </p:sp>
      <p:sp>
        <p:nvSpPr>
          <p:cNvPr id="16" name="Ορθογώνιο 9"/>
          <p:cNvSpPr/>
          <p:nvPr/>
        </p:nvSpPr>
        <p:spPr>
          <a:xfrm>
            <a:off x="2941320" y="1935480"/>
            <a:ext cx="1402080" cy="35052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dirty="0" smtClean="0">
                <a:solidFill>
                  <a:schemeClr val="tx1"/>
                </a:solidFill>
              </a:rPr>
              <a:t>Αρχική</a:t>
            </a:r>
            <a:endParaRPr lang="el-GR" sz="1100" dirty="0">
              <a:solidFill>
                <a:schemeClr val="tx1"/>
              </a:solidFill>
            </a:endParaRPr>
          </a:p>
        </p:txBody>
      </p:sp>
      <p:sp>
        <p:nvSpPr>
          <p:cNvPr id="17" name="Ορθογώνιο 9"/>
          <p:cNvSpPr/>
          <p:nvPr/>
        </p:nvSpPr>
        <p:spPr>
          <a:xfrm>
            <a:off x="5897880" y="0"/>
            <a:ext cx="1386840" cy="36576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dirty="0" smtClean="0">
                <a:solidFill>
                  <a:schemeClr val="tx1"/>
                </a:solidFill>
              </a:rPr>
              <a:t>Αρχική</a:t>
            </a:r>
            <a:endParaRPr lang="el-GR" sz="1100" dirty="0">
              <a:solidFill>
                <a:schemeClr val="tx1"/>
              </a:solidFill>
            </a:endParaRPr>
          </a:p>
        </p:txBody>
      </p:sp>
      <p:sp>
        <p:nvSpPr>
          <p:cNvPr id="18" name="Ορθογώνιο 9"/>
          <p:cNvSpPr/>
          <p:nvPr/>
        </p:nvSpPr>
        <p:spPr>
          <a:xfrm>
            <a:off x="5760720" y="3916680"/>
            <a:ext cx="1402080" cy="35052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dirty="0" smtClean="0">
                <a:solidFill>
                  <a:schemeClr val="tx1"/>
                </a:solidFill>
              </a:rPr>
              <a:t>Αρχική</a:t>
            </a:r>
            <a:endParaRPr lang="el-GR" sz="1100" dirty="0">
              <a:solidFill>
                <a:schemeClr val="tx1"/>
              </a:solidFill>
            </a:endParaRPr>
          </a:p>
        </p:txBody>
      </p:sp>
      <p:sp>
        <p:nvSpPr>
          <p:cNvPr id="19" name="18 - Ορθογώνιο"/>
          <p:cNvSpPr/>
          <p:nvPr/>
        </p:nvSpPr>
        <p:spPr>
          <a:xfrm>
            <a:off x="3632113" y="502920"/>
            <a:ext cx="1360116" cy="369332"/>
          </a:xfrm>
          <a:prstGeom prst="rect">
            <a:avLst/>
          </a:prstGeom>
          <a:solidFill>
            <a:schemeClr val="accent6">
              <a:lumMod val="75000"/>
            </a:schemeClr>
          </a:solidFill>
          <a:ln>
            <a:solidFill>
              <a:srgbClr val="002060"/>
            </a:solidFill>
          </a:ln>
        </p:spPr>
        <p:txBody>
          <a:bodyPr wrap="none">
            <a:spAutoFit/>
          </a:bodyPr>
          <a:lstStyle/>
          <a:p>
            <a:r>
              <a:rPr lang="el-GR" b="1" dirty="0" smtClean="0">
                <a:solidFill>
                  <a:srgbClr val="002060"/>
                </a:solidFill>
              </a:rPr>
              <a:t>μεταλλάξεις</a:t>
            </a:r>
            <a:endParaRPr lang="el-GR" b="1" dirty="0">
              <a:solidFill>
                <a:srgbClr val="00206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022284" y="338517"/>
            <a:ext cx="4742013" cy="792860"/>
          </a:xfrm>
        </p:spPr>
        <p:txBody>
          <a:bodyPr>
            <a:normAutofit fontScale="90000"/>
          </a:bodyPr>
          <a:lstStyle/>
          <a:p>
            <a:r>
              <a:rPr lang="el-GR" sz="2800" dirty="0" smtClean="0">
                <a:solidFill>
                  <a:schemeClr val="accent4">
                    <a:lumMod val="40000"/>
                    <a:lumOff val="60000"/>
                  </a:schemeClr>
                </a:solidFill>
                <a:latin typeface="+mn-lt"/>
                <a:ea typeface="+mn-ea"/>
                <a:cs typeface="+mn-cs"/>
              </a:rPr>
              <a:t/>
            </a:r>
            <a:br>
              <a:rPr lang="el-GR" sz="2800" dirty="0" smtClean="0">
                <a:solidFill>
                  <a:schemeClr val="accent4">
                    <a:lumMod val="40000"/>
                    <a:lumOff val="60000"/>
                  </a:schemeClr>
                </a:solidFill>
                <a:latin typeface="+mn-lt"/>
                <a:ea typeface="+mn-ea"/>
                <a:cs typeface="+mn-cs"/>
              </a:rPr>
            </a:br>
            <a:r>
              <a:rPr lang="el-GR" sz="2800" dirty="0">
                <a:solidFill>
                  <a:schemeClr val="accent4">
                    <a:lumMod val="40000"/>
                    <a:lumOff val="60000"/>
                  </a:schemeClr>
                </a:solidFill>
                <a:latin typeface="+mn-lt"/>
                <a:ea typeface="+mn-ea"/>
                <a:cs typeface="+mn-cs"/>
              </a:rPr>
              <a:t/>
            </a:r>
            <a:br>
              <a:rPr lang="el-GR" sz="2800" dirty="0">
                <a:solidFill>
                  <a:schemeClr val="accent4">
                    <a:lumMod val="40000"/>
                    <a:lumOff val="60000"/>
                  </a:schemeClr>
                </a:solidFill>
                <a:latin typeface="+mn-lt"/>
                <a:ea typeface="+mn-ea"/>
                <a:cs typeface="+mn-cs"/>
              </a:rPr>
            </a:br>
            <a:r>
              <a:rPr lang="el-GR" sz="2800" dirty="0" smtClean="0">
                <a:solidFill>
                  <a:schemeClr val="accent4">
                    <a:lumMod val="40000"/>
                    <a:lumOff val="60000"/>
                  </a:schemeClr>
                </a:solidFill>
                <a:latin typeface="+mn-lt"/>
                <a:ea typeface="+mn-ea"/>
                <a:cs typeface="+mn-cs"/>
              </a:rPr>
              <a:t/>
            </a:r>
            <a:br>
              <a:rPr lang="el-GR" sz="2800" dirty="0" smtClean="0">
                <a:solidFill>
                  <a:schemeClr val="accent4">
                    <a:lumMod val="40000"/>
                    <a:lumOff val="60000"/>
                  </a:schemeClr>
                </a:solidFill>
                <a:latin typeface="+mn-lt"/>
                <a:ea typeface="+mn-ea"/>
                <a:cs typeface="+mn-cs"/>
              </a:rPr>
            </a:br>
            <a:r>
              <a:rPr lang="el-GR" sz="2800" dirty="0" smtClean="0">
                <a:solidFill>
                  <a:schemeClr val="accent4">
                    <a:lumMod val="40000"/>
                    <a:lumOff val="60000"/>
                  </a:schemeClr>
                </a:solidFill>
                <a:latin typeface="+mn-lt"/>
                <a:ea typeface="+mn-ea"/>
                <a:cs typeface="+mn-cs"/>
              </a:rPr>
              <a:t/>
            </a:r>
            <a:br>
              <a:rPr lang="el-GR" sz="2800" dirty="0" smtClean="0">
                <a:solidFill>
                  <a:schemeClr val="accent4">
                    <a:lumMod val="40000"/>
                    <a:lumOff val="60000"/>
                  </a:schemeClr>
                </a:solidFill>
                <a:latin typeface="+mn-lt"/>
                <a:ea typeface="+mn-ea"/>
                <a:cs typeface="+mn-cs"/>
              </a:rPr>
            </a:br>
            <a:r>
              <a:rPr lang="el-GR" sz="2000" dirty="0" smtClean="0">
                <a:solidFill>
                  <a:schemeClr val="accent4">
                    <a:lumMod val="40000"/>
                    <a:lumOff val="60000"/>
                  </a:schemeClr>
                </a:solidFill>
                <a:latin typeface="+mn-lt"/>
                <a:ea typeface="+mn-ea"/>
                <a:cs typeface="+mn-cs"/>
              </a:rPr>
              <a:t> </a:t>
            </a:r>
            <a:endParaRPr lang="el-GR" sz="2000" dirty="0">
              <a:solidFill>
                <a:schemeClr val="accent4">
                  <a:lumMod val="40000"/>
                  <a:lumOff val="60000"/>
                </a:schemeClr>
              </a:solidFill>
              <a:latin typeface="+mn-lt"/>
              <a:ea typeface="+mn-ea"/>
              <a:cs typeface="+mn-cs"/>
            </a:endParaRPr>
          </a:p>
        </p:txBody>
      </p:sp>
      <p:pic>
        <p:nvPicPr>
          <p:cNvPr id="1034" name="Picture 10" descr="Genetics Basics Lesson 5: Meiosis"/>
          <p:cNvPicPr>
            <a:picLocks noChangeAspect="1" noChangeArrowheads="1"/>
          </p:cNvPicPr>
          <p:nvPr/>
        </p:nvPicPr>
        <p:blipFill rotWithShape="1">
          <a:blip r:embed="rId2">
            <a:extLst>
              <a:ext uri="{28A0092B-C50C-407E-A947-70E740481C1C}">
                <a14:useLocalDpi xmlns:a14="http://schemas.microsoft.com/office/drawing/2010/main" val="0"/>
              </a:ext>
            </a:extLst>
          </a:blip>
          <a:srcRect r="24913"/>
          <a:stretch/>
        </p:blipFill>
        <p:spPr bwMode="auto">
          <a:xfrm>
            <a:off x="905680" y="2190835"/>
            <a:ext cx="2268000" cy="1567248"/>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p:cNvPicPr>
            <a:picLocks noChangeAspect="1" noChangeArrowheads="1"/>
          </p:cNvPicPr>
          <p:nvPr/>
        </p:nvPicPr>
        <p:blipFill rotWithShape="1">
          <a:blip r:embed="rId3">
            <a:extLst>
              <a:ext uri="{28A0092B-C50C-407E-A947-70E740481C1C}">
                <a14:useLocalDpi xmlns:a14="http://schemas.microsoft.com/office/drawing/2010/main" val="0"/>
              </a:ext>
            </a:extLst>
          </a:blip>
          <a:srcRect r="25311"/>
          <a:stretch/>
        </p:blipFill>
        <p:spPr bwMode="auto">
          <a:xfrm>
            <a:off x="3402093" y="2192422"/>
            <a:ext cx="2268000" cy="1575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1100" y="2183787"/>
            <a:ext cx="2304000" cy="1581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Ορθογώνιο 2"/>
          <p:cNvSpPr/>
          <p:nvPr/>
        </p:nvSpPr>
        <p:spPr>
          <a:xfrm>
            <a:off x="1789109" y="5172356"/>
            <a:ext cx="5823284" cy="10684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dirty="0" smtClean="0">
                <a:solidFill>
                  <a:schemeClr val="tx2">
                    <a:lumMod val="75000"/>
                  </a:schemeClr>
                </a:solidFill>
              </a:rPr>
              <a:t>Η φυλετική αναπαραγωγή διασφαλίζει τον ανασυνδυασμό του γενετικού υλικού </a:t>
            </a:r>
            <a:r>
              <a:rPr lang="el-GR" dirty="0">
                <a:solidFill>
                  <a:schemeClr val="tx2">
                    <a:lumMod val="75000"/>
                  </a:schemeClr>
                </a:solidFill>
              </a:rPr>
              <a:t>σε κάθε </a:t>
            </a:r>
            <a:r>
              <a:rPr lang="el-GR" dirty="0" smtClean="0">
                <a:solidFill>
                  <a:schemeClr val="tx2">
                    <a:lumMod val="75000"/>
                  </a:schemeClr>
                </a:solidFill>
              </a:rPr>
              <a:t>γαμετογένεση και συνιστά μηχανισμό ανεξάντλητης γενετικής ποικιλομορφίας. </a:t>
            </a:r>
            <a:endParaRPr lang="el-GR" dirty="0">
              <a:solidFill>
                <a:schemeClr val="tx2">
                  <a:lumMod val="75000"/>
                </a:schemeClr>
              </a:solidFill>
            </a:endParaRPr>
          </a:p>
        </p:txBody>
      </p:sp>
      <p:sp>
        <p:nvSpPr>
          <p:cNvPr id="4" name="Ορθογώνιο 3"/>
          <p:cNvSpPr/>
          <p:nvPr/>
        </p:nvSpPr>
        <p:spPr>
          <a:xfrm>
            <a:off x="1888672" y="4725188"/>
            <a:ext cx="5407180" cy="288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ΣΗΜΑΣΙΑ ΤΗΣ ΦΥΛΕΤΙΚΗΣ ΑΝΑΠΑΡΑΓΩΓΗΣ</a:t>
            </a:r>
            <a:endParaRPr lang="el-GR" dirty="0"/>
          </a:p>
        </p:txBody>
      </p:sp>
      <p:sp>
        <p:nvSpPr>
          <p:cNvPr id="5" name="Ορθογώνιο 4"/>
          <p:cNvSpPr/>
          <p:nvPr/>
        </p:nvSpPr>
        <p:spPr>
          <a:xfrm>
            <a:off x="2508294" y="445239"/>
            <a:ext cx="4055597" cy="523220"/>
          </a:xfrm>
          <a:prstGeom prst="rect">
            <a:avLst/>
          </a:prstGeom>
        </p:spPr>
        <p:txBody>
          <a:bodyPr wrap="none">
            <a:spAutoFit/>
          </a:bodyPr>
          <a:lstStyle/>
          <a:p>
            <a:r>
              <a:rPr lang="el-GR" sz="2800" dirty="0" smtClean="0">
                <a:solidFill>
                  <a:schemeClr val="accent4">
                    <a:lumMod val="40000"/>
                    <a:lumOff val="60000"/>
                  </a:schemeClr>
                </a:solidFill>
              </a:rPr>
              <a:t>γενετικός ανασυνδυασμός</a:t>
            </a:r>
            <a:endParaRPr lang="el-GR" sz="2800" dirty="0">
              <a:solidFill>
                <a:schemeClr val="accent4">
                  <a:lumMod val="40000"/>
                  <a:lumOff val="60000"/>
                </a:schemeClr>
              </a:solidFill>
            </a:endParaRPr>
          </a:p>
        </p:txBody>
      </p:sp>
    </p:spTree>
    <p:extLst>
      <p:ext uri="{BB962C8B-B14F-4D97-AF65-F5344CB8AC3E}">
        <p14:creationId xmlns:p14="http://schemas.microsoft.com/office/powerpoint/2010/main" val="6921858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518560" y="5738854"/>
            <a:ext cx="3992580" cy="581025"/>
          </a:xfrm>
        </p:spPr>
        <p:txBody>
          <a:bodyPr>
            <a:normAutofit fontScale="90000"/>
          </a:bodyPr>
          <a:lstStyle/>
          <a:p>
            <a:r>
              <a:rPr lang="el-GR" sz="2400" dirty="0" smtClean="0">
                <a:solidFill>
                  <a:schemeClr val="bg1">
                    <a:lumMod val="95000"/>
                  </a:schemeClr>
                </a:solidFill>
                <a:latin typeface="Arial Narrow" panose="020B0606020202030204" pitchFamily="34" charset="0"/>
              </a:rPr>
              <a:t/>
            </a:r>
            <a:br>
              <a:rPr lang="el-GR" sz="2400" dirty="0" smtClean="0">
                <a:solidFill>
                  <a:schemeClr val="bg1">
                    <a:lumMod val="95000"/>
                  </a:schemeClr>
                </a:solidFill>
                <a:latin typeface="Arial Narrow" panose="020B0606020202030204" pitchFamily="34" charset="0"/>
              </a:rPr>
            </a:br>
            <a:r>
              <a:rPr lang="el-GR" sz="2000" dirty="0" smtClean="0">
                <a:solidFill>
                  <a:schemeClr val="accent1">
                    <a:lumMod val="20000"/>
                    <a:lumOff val="80000"/>
                  </a:schemeClr>
                </a:solidFill>
                <a:latin typeface="Arial Narrow" panose="020B0606020202030204" pitchFamily="34" charset="0"/>
              </a:rPr>
              <a:t>1,5 εκατομμύρια είδη ζωντανών οργανισμών</a:t>
            </a:r>
            <a:endParaRPr lang="el-GR" sz="2000" dirty="0">
              <a:solidFill>
                <a:schemeClr val="accent1">
                  <a:lumMod val="20000"/>
                  <a:lumOff val="80000"/>
                </a:schemeClr>
              </a:solidFill>
              <a:latin typeface="Arial Narrow" panose="020B0606020202030204" pitchFamily="34" charset="0"/>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0931" y="556289"/>
            <a:ext cx="8229600" cy="421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Ορθογώνιο 7"/>
          <p:cNvSpPr/>
          <p:nvPr/>
        </p:nvSpPr>
        <p:spPr>
          <a:xfrm>
            <a:off x="1673192" y="5467504"/>
            <a:ext cx="2841658" cy="461665"/>
          </a:xfrm>
          <a:prstGeom prst="rect">
            <a:avLst/>
          </a:prstGeom>
        </p:spPr>
        <p:txBody>
          <a:bodyPr wrap="square">
            <a:spAutoFit/>
          </a:bodyPr>
          <a:lstStyle/>
          <a:p>
            <a:r>
              <a:rPr lang="el-GR" sz="2400" dirty="0">
                <a:solidFill>
                  <a:schemeClr val="tx2">
                    <a:lumMod val="20000"/>
                    <a:lumOff val="80000"/>
                  </a:schemeClr>
                </a:solidFill>
                <a:ea typeface="+mj-ea"/>
                <a:cs typeface="+mj-cs"/>
              </a:rPr>
              <a:t>ΠΛΑΝΗΤΗΣ </a:t>
            </a:r>
            <a:r>
              <a:rPr lang="el-GR" sz="2400" dirty="0" smtClean="0">
                <a:solidFill>
                  <a:schemeClr val="tx2">
                    <a:lumMod val="20000"/>
                    <a:lumOff val="80000"/>
                  </a:schemeClr>
                </a:solidFill>
                <a:ea typeface="+mj-ea"/>
                <a:cs typeface="+mj-cs"/>
              </a:rPr>
              <a:t>ΓΗ   </a:t>
            </a:r>
            <a:endParaRPr lang="el-GR" dirty="0">
              <a:solidFill>
                <a:schemeClr val="tx2">
                  <a:lumMod val="20000"/>
                  <a:lumOff val="80000"/>
                </a:schemeClr>
              </a:solidFill>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638296">
            <a:off x="7547257" y="5128381"/>
            <a:ext cx="1132877" cy="96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Ορθογώνιο 9"/>
          <p:cNvSpPr/>
          <p:nvPr/>
        </p:nvSpPr>
        <p:spPr>
          <a:xfrm>
            <a:off x="4046572" y="5498282"/>
            <a:ext cx="3097323" cy="400110"/>
          </a:xfrm>
          <a:prstGeom prst="rect">
            <a:avLst/>
          </a:prstGeom>
        </p:spPr>
        <p:txBody>
          <a:bodyPr wrap="none">
            <a:spAutoFit/>
          </a:bodyPr>
          <a:lstStyle/>
          <a:p>
            <a:r>
              <a:rPr lang="el-GR" dirty="0">
                <a:solidFill>
                  <a:schemeClr val="tx2">
                    <a:lumMod val="40000"/>
                    <a:lumOff val="60000"/>
                  </a:schemeClr>
                </a:solidFill>
                <a:latin typeface="Arial Narrow" panose="020B0606020202030204" pitchFamily="34" charset="0"/>
              </a:rPr>
              <a:t>ΗΛΙΚΙΑ</a:t>
            </a:r>
            <a:r>
              <a:rPr lang="en-US" dirty="0">
                <a:solidFill>
                  <a:schemeClr val="tx2">
                    <a:lumMod val="40000"/>
                    <a:lumOff val="60000"/>
                  </a:schemeClr>
                </a:solidFill>
                <a:latin typeface="Arial Narrow" panose="020B0606020202030204" pitchFamily="34" charset="0"/>
              </a:rPr>
              <a:t>: </a:t>
            </a:r>
            <a:r>
              <a:rPr lang="en-US" sz="2000" dirty="0">
                <a:solidFill>
                  <a:schemeClr val="tx2">
                    <a:lumMod val="40000"/>
                    <a:lumOff val="60000"/>
                  </a:schemeClr>
                </a:solidFill>
                <a:latin typeface="Arial Narrow" panose="020B0606020202030204" pitchFamily="34" charset="0"/>
              </a:rPr>
              <a:t>4,6 </a:t>
            </a:r>
            <a:r>
              <a:rPr lang="el-GR" sz="2000" dirty="0">
                <a:solidFill>
                  <a:schemeClr val="tx2">
                    <a:lumMod val="40000"/>
                    <a:lumOff val="60000"/>
                  </a:schemeClr>
                </a:solidFill>
                <a:latin typeface="Arial Narrow" panose="020B0606020202030204" pitchFamily="34" charset="0"/>
              </a:rPr>
              <a:t>δισεκατομμύρια έτη</a:t>
            </a:r>
            <a:endParaRPr lang="el-GR" sz="2000" dirty="0">
              <a:solidFill>
                <a:schemeClr val="tx2">
                  <a:lumMod val="40000"/>
                  <a:lumOff val="60000"/>
                </a:schemeClr>
              </a:solidFill>
            </a:endParaRPr>
          </a:p>
        </p:txBody>
      </p:sp>
    </p:spTree>
    <p:extLst>
      <p:ext uri="{BB962C8B-B14F-4D97-AF65-F5344CB8AC3E}">
        <p14:creationId xmlns:p14="http://schemas.microsoft.com/office/powerpoint/2010/main" val="903587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610484" y="1294481"/>
            <a:ext cx="8229600" cy="1373563"/>
          </a:xfrm>
        </p:spPr>
        <p:txBody>
          <a:bodyPr>
            <a:normAutofit/>
          </a:bodyPr>
          <a:lstStyle/>
          <a:p>
            <a:pPr marL="0" indent="0">
              <a:buNone/>
            </a:pPr>
            <a:r>
              <a:rPr lang="el-GR" sz="2400" dirty="0" smtClean="0">
                <a:solidFill>
                  <a:schemeClr val="bg2"/>
                </a:solidFill>
                <a:latin typeface="Arial Narrow" panose="020B0606020202030204" pitchFamily="34" charset="0"/>
              </a:rPr>
              <a:t>Ο Κάρολος Δαρβίνος επισημαίνει την ευρύτατη διάδοση της φυλετικής αναπαραγωγής στο βιολογικό κόσμο και τονίζει τη σημασία του φαινομένου για την εξέλιξη των ειδών.</a:t>
            </a:r>
            <a:endParaRPr lang="el-GR" sz="2400" dirty="0">
              <a:solidFill>
                <a:schemeClr val="bg2"/>
              </a:solidFill>
              <a:latin typeface="Arial Narrow" panose="020B0606020202030204" pitchFamily="34" charset="0"/>
            </a:endParaRPr>
          </a:p>
        </p:txBody>
      </p:sp>
      <p:pic>
        <p:nvPicPr>
          <p:cNvPr id="5" name="4 - Εικόνα" descr="apple-blossom-with-bee-2x.jpg"/>
          <p:cNvPicPr>
            <a:picLocks noChangeAspect="1"/>
          </p:cNvPicPr>
          <p:nvPr/>
        </p:nvPicPr>
        <p:blipFill>
          <a:blip r:embed="rId2"/>
          <a:stretch>
            <a:fillRect/>
          </a:stretch>
        </p:blipFill>
        <p:spPr>
          <a:xfrm>
            <a:off x="2267211" y="3068878"/>
            <a:ext cx="4572000" cy="2133600"/>
          </a:xfrm>
          <a:prstGeom prst="rect">
            <a:avLst/>
          </a:prstGeom>
        </p:spPr>
      </p:pic>
      <p:sp>
        <p:nvSpPr>
          <p:cNvPr id="7" name="6 - Ορθογώνιο"/>
          <p:cNvSpPr/>
          <p:nvPr/>
        </p:nvSpPr>
        <p:spPr>
          <a:xfrm>
            <a:off x="2279737" y="5223352"/>
            <a:ext cx="4559474" cy="1039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chemeClr val="tx2">
                    <a:lumMod val="50000"/>
                  </a:schemeClr>
                </a:solidFill>
              </a:rPr>
              <a:t>Αμφιγονική αναπαραγωγή</a:t>
            </a:r>
            <a:endParaRPr lang="el-GR" dirty="0">
              <a:solidFill>
                <a:schemeClr val="tx2">
                  <a:lumMod val="50000"/>
                </a:schemeClr>
              </a:solidFill>
            </a:endParaRPr>
          </a:p>
        </p:txBody>
      </p:sp>
      <p:sp>
        <p:nvSpPr>
          <p:cNvPr id="6" name="Τίτλος 1"/>
          <p:cNvSpPr txBox="1">
            <a:spLocks/>
          </p:cNvSpPr>
          <p:nvPr/>
        </p:nvSpPr>
        <p:spPr>
          <a:xfrm>
            <a:off x="0" y="187074"/>
            <a:ext cx="2002055" cy="41511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700" dirty="0">
                <a:solidFill>
                  <a:srgbClr val="FFFF00"/>
                </a:solidFill>
              </a:rPr>
              <a:t>ΔΑΡΒΙΝΙΚΗ ΘΕΩΡΙΑ</a:t>
            </a:r>
          </a:p>
        </p:txBody>
      </p:sp>
    </p:spTree>
    <p:extLst>
      <p:ext uri="{BB962C8B-B14F-4D97-AF65-F5344CB8AC3E}">
        <p14:creationId xmlns:p14="http://schemas.microsoft.com/office/powerpoint/2010/main" val="13632907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 Εικόνα" descr="file-20190626-76717-1lb1ezk (1).jpg"/>
          <p:cNvPicPr>
            <a:picLocks noChangeAspect="1"/>
          </p:cNvPicPr>
          <p:nvPr/>
        </p:nvPicPr>
        <p:blipFill>
          <a:blip r:embed="rId2">
            <a:lum bright="-20000"/>
          </a:blip>
          <a:srcRect l="2142" t="5642" r="2455" b="3267"/>
          <a:stretch>
            <a:fillRect/>
          </a:stretch>
        </p:blipFill>
        <p:spPr>
          <a:xfrm>
            <a:off x="793122" y="3430461"/>
            <a:ext cx="4483465" cy="3212926"/>
          </a:xfrm>
          <a:prstGeom prst="rect">
            <a:avLst/>
          </a:prstGeom>
          <a:ln>
            <a:noFill/>
          </a:ln>
          <a:effectLst>
            <a:softEdge rad="112500"/>
          </a:effectLst>
        </p:spPr>
      </p:pic>
      <p:sp>
        <p:nvSpPr>
          <p:cNvPr id="3" name="2 - Θέση περιεχομένου"/>
          <p:cNvSpPr>
            <a:spLocks noGrp="1"/>
          </p:cNvSpPr>
          <p:nvPr>
            <p:ph idx="1"/>
          </p:nvPr>
        </p:nvSpPr>
        <p:spPr>
          <a:xfrm>
            <a:off x="390602" y="667006"/>
            <a:ext cx="8296197" cy="2609594"/>
          </a:xfrm>
        </p:spPr>
        <p:txBody>
          <a:bodyPr>
            <a:normAutofit/>
          </a:bodyPr>
          <a:lstStyle/>
          <a:p>
            <a:pPr>
              <a:buNone/>
            </a:pPr>
            <a:r>
              <a:rPr lang="el-GR" dirty="0" smtClean="0"/>
              <a:t>	</a:t>
            </a:r>
            <a:r>
              <a:rPr lang="el-GR" sz="1800" dirty="0" smtClean="0">
                <a:solidFill>
                  <a:schemeClr val="bg2">
                    <a:lumMod val="50000"/>
                  </a:schemeClr>
                </a:solidFill>
                <a:latin typeface="Arial Narrow" panose="020B0606020202030204" pitchFamily="34" charset="0"/>
              </a:rPr>
              <a:t>Το μέγεθος της φαινοτυπικής μεταβολής συσχετίζεται σε γενικές γραμμές με τ</a:t>
            </a:r>
            <a:r>
              <a:rPr lang="en-US" sz="1800" dirty="0" smtClean="0">
                <a:solidFill>
                  <a:schemeClr val="bg2">
                    <a:lumMod val="50000"/>
                  </a:schemeClr>
                </a:solidFill>
                <a:latin typeface="Arial Narrow" panose="020B0606020202030204" pitchFamily="34" charset="0"/>
              </a:rPr>
              <a:t>o</a:t>
            </a:r>
            <a:r>
              <a:rPr lang="el-GR" sz="1800" dirty="0" smtClean="0">
                <a:solidFill>
                  <a:schemeClr val="bg2">
                    <a:lumMod val="50000"/>
                  </a:schemeClr>
                </a:solidFill>
                <a:latin typeface="Arial Narrow" panose="020B0606020202030204" pitchFamily="34" charset="0"/>
              </a:rPr>
              <a:t>ν αριθμό των γενετικών τόπων που υπεισέρχονται σε αυτήν και με τον αριθμό των διαδοχικών </a:t>
            </a:r>
          </a:p>
          <a:p>
            <a:pPr>
              <a:buNone/>
            </a:pPr>
            <a:r>
              <a:rPr lang="el-GR" sz="1800" dirty="0">
                <a:solidFill>
                  <a:schemeClr val="bg2">
                    <a:lumMod val="50000"/>
                  </a:schemeClr>
                </a:solidFill>
                <a:latin typeface="Arial Narrow" panose="020B0606020202030204" pitchFamily="34" charset="0"/>
              </a:rPr>
              <a:t>	</a:t>
            </a:r>
            <a:r>
              <a:rPr lang="el-GR" sz="1800" dirty="0" err="1" smtClean="0">
                <a:solidFill>
                  <a:schemeClr val="bg2">
                    <a:lumMod val="50000"/>
                  </a:schemeClr>
                </a:solidFill>
                <a:latin typeface="Arial Narrow" panose="020B0606020202030204" pitchFamily="34" charset="0"/>
              </a:rPr>
              <a:t>αλληλομορφικών</a:t>
            </a:r>
            <a:r>
              <a:rPr lang="el-GR" sz="1800" dirty="0" smtClean="0">
                <a:solidFill>
                  <a:schemeClr val="bg2">
                    <a:lumMod val="50000"/>
                  </a:schemeClr>
                </a:solidFill>
                <a:latin typeface="Arial Narrow" panose="020B0606020202030204" pitchFamily="34" charset="0"/>
              </a:rPr>
              <a:t> μεταβολών που κάθε τόπος έχει υποστεί.</a:t>
            </a:r>
          </a:p>
          <a:p>
            <a:pPr>
              <a:buNone/>
            </a:pPr>
            <a:r>
              <a:rPr lang="el-GR" sz="1800" dirty="0" smtClean="0">
                <a:solidFill>
                  <a:schemeClr val="bg2">
                    <a:lumMod val="50000"/>
                  </a:schemeClr>
                </a:solidFill>
                <a:latin typeface="Arial Narrow" panose="020B0606020202030204" pitchFamily="34" charset="0"/>
              </a:rPr>
              <a:t>     </a:t>
            </a:r>
          </a:p>
          <a:p>
            <a:pPr>
              <a:buNone/>
            </a:pPr>
            <a:r>
              <a:rPr lang="el-GR" sz="1800" dirty="0" smtClean="0">
                <a:solidFill>
                  <a:schemeClr val="bg2">
                    <a:lumMod val="50000"/>
                  </a:schemeClr>
                </a:solidFill>
                <a:latin typeface="Arial Narrow" panose="020B0606020202030204" pitchFamily="34" charset="0"/>
              </a:rPr>
              <a:t>   ….το μεγαλύτερο μέρος των κύριων εξελικτικών αλλαγών είναι αποτέλεσμα της σταθερής συσσώρευσης ελασσόνων μεταλλάξεων συνοδευόμενων από σταδιακές μεταβολές –το αρχείο των απολιθωμάτων φαίνεται να υποστηρίζει αυτήν την άποψη.</a:t>
            </a:r>
            <a:endParaRPr lang="el-GR" sz="1800" dirty="0">
              <a:solidFill>
                <a:schemeClr val="bg2">
                  <a:lumMod val="50000"/>
                </a:schemeClr>
              </a:solidFill>
              <a:latin typeface="Arial Narrow" panose="020B0606020202030204" pitchFamily="34" charset="0"/>
            </a:endParaRPr>
          </a:p>
        </p:txBody>
      </p:sp>
      <p:sp>
        <p:nvSpPr>
          <p:cNvPr id="4" name="Ορθογώνιο 7"/>
          <p:cNvSpPr/>
          <p:nvPr/>
        </p:nvSpPr>
        <p:spPr>
          <a:xfrm>
            <a:off x="5636711" y="5887231"/>
            <a:ext cx="2755727" cy="5386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solidFill>
                  <a:schemeClr val="bg2">
                    <a:lumMod val="90000"/>
                  </a:schemeClr>
                </a:solidFill>
              </a:rPr>
              <a:t>“</a:t>
            </a:r>
            <a:r>
              <a:rPr lang="el-GR" sz="1200" dirty="0">
                <a:solidFill>
                  <a:schemeClr val="bg2">
                    <a:lumMod val="90000"/>
                  </a:schemeClr>
                </a:solidFill>
              </a:rPr>
              <a:t>Εισαγωγή στην Πληθυσμιακή</a:t>
            </a:r>
            <a:r>
              <a:rPr lang="en-US" sz="1200" dirty="0">
                <a:solidFill>
                  <a:schemeClr val="bg2">
                    <a:lumMod val="90000"/>
                  </a:schemeClr>
                </a:solidFill>
              </a:rPr>
              <a:t> </a:t>
            </a:r>
            <a:r>
              <a:rPr lang="el-GR" sz="1200" dirty="0" smtClean="0">
                <a:solidFill>
                  <a:schemeClr val="bg2">
                    <a:lumMod val="90000"/>
                  </a:schemeClr>
                </a:solidFill>
              </a:rPr>
              <a:t>Βιολογία</a:t>
            </a:r>
            <a:r>
              <a:rPr lang="en-US" sz="1200" dirty="0" smtClean="0">
                <a:solidFill>
                  <a:schemeClr val="bg2">
                    <a:lumMod val="90000"/>
                  </a:schemeClr>
                </a:solidFill>
              </a:rPr>
              <a:t>”</a:t>
            </a:r>
          </a:p>
          <a:p>
            <a:r>
              <a:rPr lang="el-GR" sz="1200" dirty="0" smtClean="0">
                <a:solidFill>
                  <a:schemeClr val="bg2">
                    <a:lumMod val="90000"/>
                  </a:schemeClr>
                </a:solidFill>
              </a:rPr>
              <a:t>Ε</a:t>
            </a:r>
            <a:r>
              <a:rPr lang="en-US" sz="1200" dirty="0" smtClean="0">
                <a:solidFill>
                  <a:schemeClr val="bg2">
                    <a:lumMod val="90000"/>
                  </a:schemeClr>
                </a:solidFill>
              </a:rPr>
              <a:t>dward O. Wilson</a:t>
            </a:r>
          </a:p>
          <a:p>
            <a:r>
              <a:rPr lang="en-US" sz="1200" dirty="0" smtClean="0">
                <a:solidFill>
                  <a:schemeClr val="bg2">
                    <a:lumMod val="90000"/>
                  </a:schemeClr>
                </a:solidFill>
              </a:rPr>
              <a:t>William H. Bossert</a:t>
            </a:r>
            <a:endParaRPr lang="el-GR" sz="1200" dirty="0" smtClean="0">
              <a:solidFill>
                <a:schemeClr val="bg2">
                  <a:lumMod val="90000"/>
                </a:schemeClr>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7"/>
          <p:cNvSpPr txBox="1">
            <a:spLocks noGrp="1" noChangeArrowheads="1"/>
          </p:cNvSpPr>
          <p:nvPr>
            <p:ph idx="1"/>
          </p:nvPr>
        </p:nvSpPr>
        <p:spPr bwMode="auto">
          <a:xfrm>
            <a:off x="3139425" y="1263546"/>
            <a:ext cx="260526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lnSpc>
                <a:spcPct val="110000"/>
              </a:lnSpc>
              <a:spcBef>
                <a:spcPct val="20000"/>
              </a:spcBef>
              <a:spcAft>
                <a:spcPct val="0"/>
              </a:spcAft>
              <a:buClr>
                <a:schemeClr val="accent2"/>
              </a:buClr>
              <a:buFont typeface="Wingdings" pitchFamily="2" charset="2"/>
              <a:buChar char="o"/>
              <a:defRPr sz="2000" kern="1200">
                <a:solidFill>
                  <a:srgbClr val="000066"/>
                </a:solidFill>
                <a:latin typeface="Arial" pitchFamily="34" charset="0"/>
                <a:ea typeface="+mn-ea"/>
                <a:cs typeface="+mn-cs"/>
              </a:defRPr>
            </a:lvl1pPr>
            <a:lvl2pPr marL="457200" algn="l" rtl="0" fontAlgn="base">
              <a:lnSpc>
                <a:spcPct val="110000"/>
              </a:lnSpc>
              <a:spcBef>
                <a:spcPct val="20000"/>
              </a:spcBef>
              <a:spcAft>
                <a:spcPct val="0"/>
              </a:spcAft>
              <a:buClr>
                <a:schemeClr val="accent2"/>
              </a:buClr>
              <a:buFont typeface="Wingdings" pitchFamily="2" charset="2"/>
              <a:buChar char="o"/>
              <a:defRPr sz="2000" kern="1200">
                <a:solidFill>
                  <a:srgbClr val="000066"/>
                </a:solidFill>
                <a:latin typeface="Arial" pitchFamily="34" charset="0"/>
                <a:ea typeface="+mn-ea"/>
                <a:cs typeface="+mn-cs"/>
              </a:defRPr>
            </a:lvl2pPr>
            <a:lvl3pPr marL="914400" algn="l" rtl="0" fontAlgn="base">
              <a:lnSpc>
                <a:spcPct val="110000"/>
              </a:lnSpc>
              <a:spcBef>
                <a:spcPct val="20000"/>
              </a:spcBef>
              <a:spcAft>
                <a:spcPct val="0"/>
              </a:spcAft>
              <a:buClr>
                <a:schemeClr val="accent2"/>
              </a:buClr>
              <a:buFont typeface="Wingdings" pitchFamily="2" charset="2"/>
              <a:buChar char="o"/>
              <a:defRPr sz="2000" kern="1200">
                <a:solidFill>
                  <a:srgbClr val="000066"/>
                </a:solidFill>
                <a:latin typeface="Arial" pitchFamily="34" charset="0"/>
                <a:ea typeface="+mn-ea"/>
                <a:cs typeface="+mn-cs"/>
              </a:defRPr>
            </a:lvl3pPr>
            <a:lvl4pPr marL="1371600" algn="l" rtl="0" fontAlgn="base">
              <a:lnSpc>
                <a:spcPct val="110000"/>
              </a:lnSpc>
              <a:spcBef>
                <a:spcPct val="20000"/>
              </a:spcBef>
              <a:spcAft>
                <a:spcPct val="0"/>
              </a:spcAft>
              <a:buClr>
                <a:schemeClr val="accent2"/>
              </a:buClr>
              <a:buFont typeface="Wingdings" pitchFamily="2" charset="2"/>
              <a:buChar char="o"/>
              <a:defRPr sz="2000" kern="1200">
                <a:solidFill>
                  <a:srgbClr val="000066"/>
                </a:solidFill>
                <a:latin typeface="Arial" pitchFamily="34" charset="0"/>
                <a:ea typeface="+mn-ea"/>
                <a:cs typeface="+mn-cs"/>
              </a:defRPr>
            </a:lvl4pPr>
            <a:lvl5pPr marL="1828800" algn="l" rtl="0" fontAlgn="base">
              <a:lnSpc>
                <a:spcPct val="110000"/>
              </a:lnSpc>
              <a:spcBef>
                <a:spcPct val="20000"/>
              </a:spcBef>
              <a:spcAft>
                <a:spcPct val="0"/>
              </a:spcAft>
              <a:buClr>
                <a:schemeClr val="accent2"/>
              </a:buClr>
              <a:buFont typeface="Wingdings" pitchFamily="2" charset="2"/>
              <a:buChar char="o"/>
              <a:defRPr sz="2000" kern="1200">
                <a:solidFill>
                  <a:srgbClr val="000066"/>
                </a:solidFill>
                <a:latin typeface="Arial" pitchFamily="34" charset="0"/>
                <a:ea typeface="+mn-ea"/>
                <a:cs typeface="+mn-cs"/>
              </a:defRPr>
            </a:lvl5pPr>
            <a:lvl6pPr marL="2286000" algn="l" defTabSz="914400" rtl="0" eaLnBrk="1" latinLnBrk="0" hangingPunct="1">
              <a:defRPr sz="2000" kern="1200">
                <a:solidFill>
                  <a:srgbClr val="000066"/>
                </a:solidFill>
                <a:latin typeface="Arial" pitchFamily="34" charset="0"/>
                <a:ea typeface="+mn-ea"/>
                <a:cs typeface="+mn-cs"/>
              </a:defRPr>
            </a:lvl6pPr>
            <a:lvl7pPr marL="2743200" algn="l" defTabSz="914400" rtl="0" eaLnBrk="1" latinLnBrk="0" hangingPunct="1">
              <a:defRPr sz="2000" kern="1200">
                <a:solidFill>
                  <a:srgbClr val="000066"/>
                </a:solidFill>
                <a:latin typeface="Arial" pitchFamily="34" charset="0"/>
                <a:ea typeface="+mn-ea"/>
                <a:cs typeface="+mn-cs"/>
              </a:defRPr>
            </a:lvl7pPr>
            <a:lvl8pPr marL="3200400" algn="l" defTabSz="914400" rtl="0" eaLnBrk="1" latinLnBrk="0" hangingPunct="1">
              <a:defRPr sz="2000" kern="1200">
                <a:solidFill>
                  <a:srgbClr val="000066"/>
                </a:solidFill>
                <a:latin typeface="Arial" pitchFamily="34" charset="0"/>
                <a:ea typeface="+mn-ea"/>
                <a:cs typeface="+mn-cs"/>
              </a:defRPr>
            </a:lvl8pPr>
            <a:lvl9pPr marL="3657600" algn="l" defTabSz="914400" rtl="0" eaLnBrk="1" latinLnBrk="0" hangingPunct="1">
              <a:defRPr sz="2000" kern="1200">
                <a:solidFill>
                  <a:srgbClr val="000066"/>
                </a:solidFill>
                <a:latin typeface="Arial" pitchFamily="34" charset="0"/>
                <a:ea typeface="+mn-ea"/>
                <a:cs typeface="+mn-cs"/>
              </a:defRPr>
            </a:lvl9pPr>
          </a:lstStyle>
          <a:p>
            <a:pPr>
              <a:lnSpc>
                <a:spcPct val="100000"/>
              </a:lnSpc>
              <a:spcBef>
                <a:spcPct val="0"/>
              </a:spcBef>
              <a:buClrTx/>
              <a:buFontTx/>
              <a:buNone/>
            </a:pPr>
            <a:r>
              <a:rPr lang="en-US" altLang="el-GR" sz="1400" dirty="0">
                <a:solidFill>
                  <a:schemeClr val="bg2">
                    <a:lumMod val="50000"/>
                  </a:schemeClr>
                </a:solidFill>
                <a:latin typeface="Times New Roman" pitchFamily="18" charset="0"/>
                <a:cs typeface="Times New Roman" pitchFamily="18" charset="0"/>
              </a:rPr>
              <a:t>ATCGGCCACTTTCGCGATCA</a:t>
            </a:r>
            <a:r>
              <a:rPr lang="en-US" altLang="el-GR" sz="1400" dirty="0">
                <a:solidFill>
                  <a:schemeClr val="tx1"/>
                </a:solidFill>
                <a:latin typeface="Times New Roman" pitchFamily="18" charset="0"/>
                <a:cs typeface="Times New Roman (Hebrew)" charset="-79"/>
              </a:rPr>
              <a:t> </a:t>
            </a:r>
          </a:p>
        </p:txBody>
      </p:sp>
      <p:sp>
        <p:nvSpPr>
          <p:cNvPr id="5" name="Text Box 20"/>
          <p:cNvSpPr txBox="1">
            <a:spLocks noChangeArrowheads="1"/>
          </p:cNvSpPr>
          <p:nvPr/>
        </p:nvSpPr>
        <p:spPr bwMode="auto">
          <a:xfrm>
            <a:off x="1011455" y="4788465"/>
            <a:ext cx="2819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lnSpc>
                <a:spcPct val="110000"/>
              </a:lnSpc>
              <a:spcBef>
                <a:spcPct val="20000"/>
              </a:spcBef>
              <a:spcAft>
                <a:spcPct val="0"/>
              </a:spcAft>
              <a:buClr>
                <a:schemeClr val="accent2"/>
              </a:buClr>
              <a:buFont typeface="Wingdings" pitchFamily="2" charset="2"/>
              <a:buChar char="o"/>
              <a:defRPr sz="2000" kern="1200">
                <a:solidFill>
                  <a:srgbClr val="000066"/>
                </a:solidFill>
                <a:latin typeface="Arial" pitchFamily="34" charset="0"/>
                <a:ea typeface="+mn-ea"/>
                <a:cs typeface="+mn-cs"/>
              </a:defRPr>
            </a:lvl1pPr>
            <a:lvl2pPr marL="457200" algn="l" rtl="0" fontAlgn="base">
              <a:lnSpc>
                <a:spcPct val="110000"/>
              </a:lnSpc>
              <a:spcBef>
                <a:spcPct val="20000"/>
              </a:spcBef>
              <a:spcAft>
                <a:spcPct val="0"/>
              </a:spcAft>
              <a:buClr>
                <a:schemeClr val="accent2"/>
              </a:buClr>
              <a:buFont typeface="Wingdings" pitchFamily="2" charset="2"/>
              <a:buChar char="o"/>
              <a:defRPr sz="2000" kern="1200">
                <a:solidFill>
                  <a:srgbClr val="000066"/>
                </a:solidFill>
                <a:latin typeface="Arial" pitchFamily="34" charset="0"/>
                <a:ea typeface="+mn-ea"/>
                <a:cs typeface="+mn-cs"/>
              </a:defRPr>
            </a:lvl2pPr>
            <a:lvl3pPr marL="914400" algn="l" rtl="0" fontAlgn="base">
              <a:lnSpc>
                <a:spcPct val="110000"/>
              </a:lnSpc>
              <a:spcBef>
                <a:spcPct val="20000"/>
              </a:spcBef>
              <a:spcAft>
                <a:spcPct val="0"/>
              </a:spcAft>
              <a:buClr>
                <a:schemeClr val="accent2"/>
              </a:buClr>
              <a:buFont typeface="Wingdings" pitchFamily="2" charset="2"/>
              <a:buChar char="o"/>
              <a:defRPr sz="2000" kern="1200">
                <a:solidFill>
                  <a:srgbClr val="000066"/>
                </a:solidFill>
                <a:latin typeface="Arial" pitchFamily="34" charset="0"/>
                <a:ea typeface="+mn-ea"/>
                <a:cs typeface="+mn-cs"/>
              </a:defRPr>
            </a:lvl3pPr>
            <a:lvl4pPr marL="1371600" algn="l" rtl="0" fontAlgn="base">
              <a:lnSpc>
                <a:spcPct val="110000"/>
              </a:lnSpc>
              <a:spcBef>
                <a:spcPct val="20000"/>
              </a:spcBef>
              <a:spcAft>
                <a:spcPct val="0"/>
              </a:spcAft>
              <a:buClr>
                <a:schemeClr val="accent2"/>
              </a:buClr>
              <a:buFont typeface="Wingdings" pitchFamily="2" charset="2"/>
              <a:buChar char="o"/>
              <a:defRPr sz="2000" kern="1200">
                <a:solidFill>
                  <a:srgbClr val="000066"/>
                </a:solidFill>
                <a:latin typeface="Arial" pitchFamily="34" charset="0"/>
                <a:ea typeface="+mn-ea"/>
                <a:cs typeface="+mn-cs"/>
              </a:defRPr>
            </a:lvl4pPr>
            <a:lvl5pPr marL="1828800" algn="l" rtl="0" fontAlgn="base">
              <a:lnSpc>
                <a:spcPct val="110000"/>
              </a:lnSpc>
              <a:spcBef>
                <a:spcPct val="20000"/>
              </a:spcBef>
              <a:spcAft>
                <a:spcPct val="0"/>
              </a:spcAft>
              <a:buClr>
                <a:schemeClr val="accent2"/>
              </a:buClr>
              <a:buFont typeface="Wingdings" pitchFamily="2" charset="2"/>
              <a:buChar char="o"/>
              <a:defRPr sz="2000" kern="1200">
                <a:solidFill>
                  <a:srgbClr val="000066"/>
                </a:solidFill>
                <a:latin typeface="Arial" pitchFamily="34" charset="0"/>
                <a:ea typeface="+mn-ea"/>
                <a:cs typeface="+mn-cs"/>
              </a:defRPr>
            </a:lvl5pPr>
            <a:lvl6pPr marL="2286000" algn="l" defTabSz="914400" rtl="0" eaLnBrk="1" latinLnBrk="0" hangingPunct="1">
              <a:defRPr sz="2000" kern="1200">
                <a:solidFill>
                  <a:srgbClr val="000066"/>
                </a:solidFill>
                <a:latin typeface="Arial" pitchFamily="34" charset="0"/>
                <a:ea typeface="+mn-ea"/>
                <a:cs typeface="+mn-cs"/>
              </a:defRPr>
            </a:lvl6pPr>
            <a:lvl7pPr marL="2743200" algn="l" defTabSz="914400" rtl="0" eaLnBrk="1" latinLnBrk="0" hangingPunct="1">
              <a:defRPr sz="2000" kern="1200">
                <a:solidFill>
                  <a:srgbClr val="000066"/>
                </a:solidFill>
                <a:latin typeface="Arial" pitchFamily="34" charset="0"/>
                <a:ea typeface="+mn-ea"/>
                <a:cs typeface="+mn-cs"/>
              </a:defRPr>
            </a:lvl7pPr>
            <a:lvl8pPr marL="3200400" algn="l" defTabSz="914400" rtl="0" eaLnBrk="1" latinLnBrk="0" hangingPunct="1">
              <a:defRPr sz="2000" kern="1200">
                <a:solidFill>
                  <a:srgbClr val="000066"/>
                </a:solidFill>
                <a:latin typeface="Arial" pitchFamily="34" charset="0"/>
                <a:ea typeface="+mn-ea"/>
                <a:cs typeface="+mn-cs"/>
              </a:defRPr>
            </a:lvl8pPr>
            <a:lvl9pPr marL="3657600" algn="l" defTabSz="914400" rtl="0" eaLnBrk="1" latinLnBrk="0" hangingPunct="1">
              <a:defRPr sz="2000" kern="1200">
                <a:solidFill>
                  <a:srgbClr val="000066"/>
                </a:solidFill>
                <a:latin typeface="Arial" pitchFamily="34" charset="0"/>
                <a:ea typeface="+mn-ea"/>
                <a:cs typeface="+mn-cs"/>
              </a:defRPr>
            </a:lvl9pPr>
          </a:lstStyle>
          <a:p>
            <a:pPr>
              <a:lnSpc>
                <a:spcPct val="100000"/>
              </a:lnSpc>
              <a:spcBef>
                <a:spcPct val="0"/>
              </a:spcBef>
              <a:buClrTx/>
              <a:buFontTx/>
              <a:buNone/>
            </a:pPr>
            <a:r>
              <a:rPr lang="en-US" altLang="el-GR" sz="1400" b="1" dirty="0">
                <a:solidFill>
                  <a:srgbClr val="00CC66"/>
                </a:solidFill>
                <a:latin typeface="Times New Roman" pitchFamily="18" charset="0"/>
                <a:cs typeface="Times New Roman" pitchFamily="18" charset="0"/>
              </a:rPr>
              <a:t>ACCGGCCACCTTCGCGATCG</a:t>
            </a:r>
            <a:r>
              <a:rPr lang="en-US" altLang="el-GR" sz="1400" b="1" dirty="0">
                <a:solidFill>
                  <a:srgbClr val="00CC66"/>
                </a:solidFill>
                <a:latin typeface="Times New Roman" pitchFamily="18" charset="0"/>
                <a:cs typeface="Times New Roman (Hebrew)" charset="-79"/>
              </a:rPr>
              <a:t> </a:t>
            </a:r>
          </a:p>
        </p:txBody>
      </p:sp>
      <p:sp>
        <p:nvSpPr>
          <p:cNvPr id="6" name="Text Box 19"/>
          <p:cNvSpPr txBox="1">
            <a:spLocks noChangeArrowheads="1"/>
          </p:cNvSpPr>
          <p:nvPr/>
        </p:nvSpPr>
        <p:spPr bwMode="auto">
          <a:xfrm>
            <a:off x="4706753" y="4770353"/>
            <a:ext cx="28098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lnSpc>
                <a:spcPct val="110000"/>
              </a:lnSpc>
              <a:spcBef>
                <a:spcPct val="20000"/>
              </a:spcBef>
              <a:spcAft>
                <a:spcPct val="0"/>
              </a:spcAft>
              <a:buClr>
                <a:schemeClr val="accent2"/>
              </a:buClr>
              <a:buFont typeface="Wingdings" pitchFamily="2" charset="2"/>
              <a:buChar char="o"/>
              <a:defRPr sz="2000" kern="1200">
                <a:solidFill>
                  <a:srgbClr val="000066"/>
                </a:solidFill>
                <a:latin typeface="Arial" pitchFamily="34" charset="0"/>
                <a:ea typeface="+mn-ea"/>
                <a:cs typeface="+mn-cs"/>
              </a:defRPr>
            </a:lvl1pPr>
            <a:lvl2pPr marL="457200" algn="l" rtl="0" fontAlgn="base">
              <a:lnSpc>
                <a:spcPct val="110000"/>
              </a:lnSpc>
              <a:spcBef>
                <a:spcPct val="20000"/>
              </a:spcBef>
              <a:spcAft>
                <a:spcPct val="0"/>
              </a:spcAft>
              <a:buClr>
                <a:schemeClr val="accent2"/>
              </a:buClr>
              <a:buFont typeface="Wingdings" pitchFamily="2" charset="2"/>
              <a:buChar char="o"/>
              <a:defRPr sz="2000" kern="1200">
                <a:solidFill>
                  <a:srgbClr val="000066"/>
                </a:solidFill>
                <a:latin typeface="Arial" pitchFamily="34" charset="0"/>
                <a:ea typeface="+mn-ea"/>
                <a:cs typeface="+mn-cs"/>
              </a:defRPr>
            </a:lvl2pPr>
            <a:lvl3pPr marL="914400" algn="l" rtl="0" fontAlgn="base">
              <a:lnSpc>
                <a:spcPct val="110000"/>
              </a:lnSpc>
              <a:spcBef>
                <a:spcPct val="20000"/>
              </a:spcBef>
              <a:spcAft>
                <a:spcPct val="0"/>
              </a:spcAft>
              <a:buClr>
                <a:schemeClr val="accent2"/>
              </a:buClr>
              <a:buFont typeface="Wingdings" pitchFamily="2" charset="2"/>
              <a:buChar char="o"/>
              <a:defRPr sz="2000" kern="1200">
                <a:solidFill>
                  <a:srgbClr val="000066"/>
                </a:solidFill>
                <a:latin typeface="Arial" pitchFamily="34" charset="0"/>
                <a:ea typeface="+mn-ea"/>
                <a:cs typeface="+mn-cs"/>
              </a:defRPr>
            </a:lvl3pPr>
            <a:lvl4pPr marL="1371600" algn="l" rtl="0" fontAlgn="base">
              <a:lnSpc>
                <a:spcPct val="110000"/>
              </a:lnSpc>
              <a:spcBef>
                <a:spcPct val="20000"/>
              </a:spcBef>
              <a:spcAft>
                <a:spcPct val="0"/>
              </a:spcAft>
              <a:buClr>
                <a:schemeClr val="accent2"/>
              </a:buClr>
              <a:buFont typeface="Wingdings" pitchFamily="2" charset="2"/>
              <a:buChar char="o"/>
              <a:defRPr sz="2000" kern="1200">
                <a:solidFill>
                  <a:srgbClr val="000066"/>
                </a:solidFill>
                <a:latin typeface="Arial" pitchFamily="34" charset="0"/>
                <a:ea typeface="+mn-ea"/>
                <a:cs typeface="+mn-cs"/>
              </a:defRPr>
            </a:lvl4pPr>
            <a:lvl5pPr marL="1828800" algn="l" rtl="0" fontAlgn="base">
              <a:lnSpc>
                <a:spcPct val="110000"/>
              </a:lnSpc>
              <a:spcBef>
                <a:spcPct val="20000"/>
              </a:spcBef>
              <a:spcAft>
                <a:spcPct val="0"/>
              </a:spcAft>
              <a:buClr>
                <a:schemeClr val="accent2"/>
              </a:buClr>
              <a:buFont typeface="Wingdings" pitchFamily="2" charset="2"/>
              <a:buChar char="o"/>
              <a:defRPr sz="2000" kern="1200">
                <a:solidFill>
                  <a:srgbClr val="000066"/>
                </a:solidFill>
                <a:latin typeface="Arial" pitchFamily="34" charset="0"/>
                <a:ea typeface="+mn-ea"/>
                <a:cs typeface="+mn-cs"/>
              </a:defRPr>
            </a:lvl5pPr>
            <a:lvl6pPr marL="2286000" algn="l" defTabSz="914400" rtl="0" eaLnBrk="1" latinLnBrk="0" hangingPunct="1">
              <a:defRPr sz="2000" kern="1200">
                <a:solidFill>
                  <a:srgbClr val="000066"/>
                </a:solidFill>
                <a:latin typeface="Arial" pitchFamily="34" charset="0"/>
                <a:ea typeface="+mn-ea"/>
                <a:cs typeface="+mn-cs"/>
              </a:defRPr>
            </a:lvl6pPr>
            <a:lvl7pPr marL="2743200" algn="l" defTabSz="914400" rtl="0" eaLnBrk="1" latinLnBrk="0" hangingPunct="1">
              <a:defRPr sz="2000" kern="1200">
                <a:solidFill>
                  <a:srgbClr val="000066"/>
                </a:solidFill>
                <a:latin typeface="Arial" pitchFamily="34" charset="0"/>
                <a:ea typeface="+mn-ea"/>
                <a:cs typeface="+mn-cs"/>
              </a:defRPr>
            </a:lvl7pPr>
            <a:lvl8pPr marL="3200400" algn="l" defTabSz="914400" rtl="0" eaLnBrk="1" latinLnBrk="0" hangingPunct="1">
              <a:defRPr sz="2000" kern="1200">
                <a:solidFill>
                  <a:srgbClr val="000066"/>
                </a:solidFill>
                <a:latin typeface="Arial" pitchFamily="34" charset="0"/>
                <a:ea typeface="+mn-ea"/>
                <a:cs typeface="+mn-cs"/>
              </a:defRPr>
            </a:lvl8pPr>
            <a:lvl9pPr marL="3657600" algn="l" defTabSz="914400" rtl="0" eaLnBrk="1" latinLnBrk="0" hangingPunct="1">
              <a:defRPr sz="2000" kern="1200">
                <a:solidFill>
                  <a:srgbClr val="000066"/>
                </a:solidFill>
                <a:latin typeface="Arial" pitchFamily="34" charset="0"/>
                <a:ea typeface="+mn-ea"/>
                <a:cs typeface="+mn-cs"/>
              </a:defRPr>
            </a:lvl9pPr>
          </a:lstStyle>
          <a:p>
            <a:pPr>
              <a:lnSpc>
                <a:spcPct val="100000"/>
              </a:lnSpc>
              <a:spcBef>
                <a:spcPct val="0"/>
              </a:spcBef>
              <a:buClrTx/>
              <a:buFontTx/>
              <a:buNone/>
            </a:pPr>
            <a:r>
              <a:rPr lang="en-US" altLang="el-GR" sz="1400" b="1" dirty="0">
                <a:solidFill>
                  <a:srgbClr val="FF5050"/>
                </a:solidFill>
                <a:latin typeface="Times New Roman" pitchFamily="18" charset="0"/>
                <a:cs typeface="Times New Roman" pitchFamily="18" charset="0"/>
              </a:rPr>
              <a:t>ATAGGGCAGTCTCGCGATTA</a:t>
            </a:r>
            <a:r>
              <a:rPr lang="en-US" altLang="el-GR" sz="1400" b="1" dirty="0">
                <a:solidFill>
                  <a:srgbClr val="FF5050"/>
                </a:solidFill>
                <a:latin typeface="Times New Roman" pitchFamily="18" charset="0"/>
                <a:cs typeface="Times New Roman (Hebrew)" charset="-79"/>
              </a:rPr>
              <a:t> </a:t>
            </a:r>
          </a:p>
        </p:txBody>
      </p:sp>
      <p:sp>
        <p:nvSpPr>
          <p:cNvPr id="7" name="Ορθογώνιο 6"/>
          <p:cNvSpPr/>
          <p:nvPr/>
        </p:nvSpPr>
        <p:spPr>
          <a:xfrm>
            <a:off x="2839451" y="1571323"/>
            <a:ext cx="3205214" cy="469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chemeClr val="accent1">
                    <a:lumMod val="75000"/>
                  </a:schemeClr>
                </a:solidFill>
              </a:rPr>
              <a:t>ΠΡΟΓΟΝΙΚΗ ΑΛΛΗΛΟΥΧΙΑ</a:t>
            </a:r>
            <a:endParaRPr lang="el-GR" dirty="0">
              <a:solidFill>
                <a:schemeClr val="accent1">
                  <a:lumMod val="75000"/>
                </a:schemeClr>
              </a:solidFill>
            </a:endParaRPr>
          </a:p>
        </p:txBody>
      </p:sp>
      <p:sp>
        <p:nvSpPr>
          <p:cNvPr id="8" name="Ορθογώνιο 7"/>
          <p:cNvSpPr/>
          <p:nvPr/>
        </p:nvSpPr>
        <p:spPr>
          <a:xfrm>
            <a:off x="455493" y="5093265"/>
            <a:ext cx="3205214" cy="469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chemeClr val="accent1">
                    <a:lumMod val="75000"/>
                  </a:schemeClr>
                </a:solidFill>
              </a:rPr>
              <a:t>ΕΙΔΟΣ Α</a:t>
            </a:r>
            <a:endParaRPr lang="el-GR" dirty="0">
              <a:solidFill>
                <a:schemeClr val="accent1">
                  <a:lumMod val="75000"/>
                </a:schemeClr>
              </a:solidFill>
            </a:endParaRPr>
          </a:p>
        </p:txBody>
      </p:sp>
      <p:sp>
        <p:nvSpPr>
          <p:cNvPr id="9" name="Ορθογώνιο 8"/>
          <p:cNvSpPr/>
          <p:nvPr/>
        </p:nvSpPr>
        <p:spPr>
          <a:xfrm>
            <a:off x="4812632" y="5093265"/>
            <a:ext cx="3205214" cy="469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chemeClr val="accent1">
                    <a:lumMod val="75000"/>
                  </a:schemeClr>
                </a:solidFill>
              </a:rPr>
              <a:t>ΕΙΔΟΣ Β</a:t>
            </a:r>
            <a:endParaRPr lang="el-GR" dirty="0">
              <a:solidFill>
                <a:schemeClr val="accent1">
                  <a:lumMod val="75000"/>
                </a:schemeClr>
              </a:solidFill>
            </a:endParaRPr>
          </a:p>
        </p:txBody>
      </p:sp>
      <p:cxnSp>
        <p:nvCxnSpPr>
          <p:cNvPr id="11" name="Ευθύγραμμο βέλος σύνδεσης 10"/>
          <p:cNvCxnSpPr/>
          <p:nvPr/>
        </p:nvCxnSpPr>
        <p:spPr>
          <a:xfrm flipH="1">
            <a:off x="3410451" y="2473691"/>
            <a:ext cx="840808" cy="221380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Ευθύγραμμο βέλος σύνδεσης 14"/>
          <p:cNvCxnSpPr/>
          <p:nvPr/>
        </p:nvCxnSpPr>
        <p:spPr>
          <a:xfrm>
            <a:off x="4053840" y="2462795"/>
            <a:ext cx="1010652" cy="221380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Ορθογώνιο 21"/>
          <p:cNvSpPr/>
          <p:nvPr/>
        </p:nvSpPr>
        <p:spPr>
          <a:xfrm>
            <a:off x="1554128" y="374183"/>
            <a:ext cx="5723824" cy="644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Ορθόλογα γονίδια</a:t>
            </a:r>
            <a:endParaRPr lang="el-GR" dirty="0"/>
          </a:p>
        </p:txBody>
      </p:sp>
      <p:sp>
        <p:nvSpPr>
          <p:cNvPr id="23" name="Ορθογώνιο 22"/>
          <p:cNvSpPr/>
          <p:nvPr/>
        </p:nvSpPr>
        <p:spPr>
          <a:xfrm>
            <a:off x="1580146" y="5924350"/>
            <a:ext cx="5723824" cy="644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latin typeface="Arial Narrow" panose="020B0606020202030204" pitchFamily="34" charset="0"/>
              </a:rPr>
              <a:t>Τα ορθόλογα γονίδια είναι προϊόντα ειδογέ</a:t>
            </a:r>
            <a:r>
              <a:rPr lang="el-GR" dirty="0" smtClean="0"/>
              <a:t>νεσης</a:t>
            </a:r>
            <a:endParaRPr lang="el-GR" dirty="0"/>
          </a:p>
        </p:txBody>
      </p:sp>
      <p:sp>
        <p:nvSpPr>
          <p:cNvPr id="24" name="Ορθογώνιο 23"/>
          <p:cNvSpPr/>
          <p:nvPr/>
        </p:nvSpPr>
        <p:spPr>
          <a:xfrm>
            <a:off x="-68292" y="2185030"/>
            <a:ext cx="3531095" cy="2585323"/>
          </a:xfrm>
          <a:prstGeom prst="rect">
            <a:avLst/>
          </a:prstGeom>
        </p:spPr>
        <p:txBody>
          <a:bodyPr wrap="none">
            <a:spAutoFit/>
          </a:bodyPr>
          <a:lstStyle/>
          <a:p>
            <a:pPr algn="just">
              <a:lnSpc>
                <a:spcPct val="100000"/>
              </a:lnSpc>
              <a:spcBef>
                <a:spcPct val="0"/>
              </a:spcBef>
              <a:buClrTx/>
              <a:buFontTx/>
              <a:buNone/>
            </a:pPr>
            <a:r>
              <a:rPr lang="el-GR" altLang="el-GR" sz="1400" dirty="0" smtClean="0">
                <a:solidFill>
                  <a:schemeClr val="bg2">
                    <a:lumMod val="50000"/>
                  </a:schemeClr>
                </a:solidFill>
                <a:latin typeface="Times New Roman" pitchFamily="18" charset="0"/>
                <a:cs typeface="Times New Roman" pitchFamily="18" charset="0"/>
              </a:rPr>
              <a:t>   </a:t>
            </a:r>
            <a:r>
              <a:rPr lang="en-US" altLang="el-GR" sz="1400" dirty="0" smtClean="0">
                <a:solidFill>
                  <a:schemeClr val="bg2">
                    <a:lumMod val="50000"/>
                  </a:schemeClr>
                </a:solidFill>
                <a:latin typeface="Times New Roman" pitchFamily="18" charset="0"/>
                <a:cs typeface="Times New Roman" pitchFamily="18" charset="0"/>
              </a:rPr>
              <a:t>ATCGGCCACTTTCGCGATC</a:t>
            </a:r>
            <a:r>
              <a:rPr lang="en-US" altLang="el-GR" sz="1200" b="1" dirty="0" smtClean="0">
                <a:solidFill>
                  <a:srgbClr val="6666FF"/>
                </a:solidFill>
                <a:latin typeface="Times New Roman" pitchFamily="18" charset="0"/>
                <a:cs typeface="Times New Roman" pitchFamily="18" charset="0"/>
              </a:rPr>
              <a:t>G</a:t>
            </a:r>
            <a:endParaRPr lang="el-GR" altLang="el-GR" sz="1200" b="1" dirty="0" smtClean="0">
              <a:solidFill>
                <a:srgbClr val="6666FF"/>
              </a:solidFill>
              <a:latin typeface="Times New Roman" pitchFamily="18" charset="0"/>
              <a:cs typeface="Times New Roman" pitchFamily="18" charset="0"/>
            </a:endParaRPr>
          </a:p>
          <a:p>
            <a:pPr algn="just">
              <a:lnSpc>
                <a:spcPct val="100000"/>
              </a:lnSpc>
              <a:spcBef>
                <a:spcPct val="0"/>
              </a:spcBef>
              <a:buClrTx/>
              <a:buFontTx/>
              <a:buNone/>
            </a:pPr>
            <a:endParaRPr lang="el-GR" altLang="el-GR" sz="1200" b="1" dirty="0" smtClean="0">
              <a:solidFill>
                <a:srgbClr val="6666FF"/>
              </a:solidFill>
              <a:latin typeface="Times New Roman" pitchFamily="18" charset="0"/>
              <a:cs typeface="Times New Roman" pitchFamily="18" charset="0"/>
            </a:endParaRPr>
          </a:p>
          <a:p>
            <a:pPr algn="just">
              <a:spcBef>
                <a:spcPct val="0"/>
              </a:spcBef>
            </a:pPr>
            <a:r>
              <a:rPr lang="el-GR" altLang="el-GR" sz="1200" dirty="0" smtClean="0">
                <a:latin typeface="Times New Roman" pitchFamily="18" charset="0"/>
                <a:cs typeface="Times New Roman" pitchFamily="18" charset="0"/>
              </a:rPr>
              <a:t>        </a:t>
            </a:r>
            <a:r>
              <a:rPr lang="en-US" altLang="el-GR" sz="1400" dirty="0">
                <a:solidFill>
                  <a:schemeClr val="bg2">
                    <a:lumMod val="50000"/>
                  </a:schemeClr>
                </a:solidFill>
                <a:latin typeface="Times New Roman" pitchFamily="18" charset="0"/>
                <a:cs typeface="Times New Roman" pitchFamily="18" charset="0"/>
              </a:rPr>
              <a:t>A</a:t>
            </a:r>
            <a:r>
              <a:rPr lang="en-US" altLang="el-GR" sz="1400" dirty="0" smtClean="0">
                <a:solidFill>
                  <a:schemeClr val="bg2">
                    <a:lumMod val="50000"/>
                  </a:schemeClr>
                </a:solidFill>
                <a:latin typeface="Times New Roman" pitchFamily="18" charset="0"/>
                <a:cs typeface="Times New Roman" pitchFamily="18" charset="0"/>
              </a:rPr>
              <a:t>TCGGCCACTTTCG</a:t>
            </a:r>
            <a:r>
              <a:rPr lang="en-US" altLang="el-GR" sz="1200" b="1" dirty="0" smtClean="0">
                <a:solidFill>
                  <a:srgbClr val="6666FF"/>
                </a:solidFill>
                <a:latin typeface="Times New Roman" pitchFamily="18" charset="0"/>
                <a:cs typeface="Times New Roman" pitchFamily="18" charset="0"/>
              </a:rPr>
              <a:t>T</a:t>
            </a:r>
            <a:r>
              <a:rPr lang="en-US" altLang="el-GR" sz="1400" dirty="0" smtClean="0">
                <a:solidFill>
                  <a:schemeClr val="bg2">
                    <a:lumMod val="50000"/>
                  </a:schemeClr>
                </a:solidFill>
                <a:latin typeface="Times New Roman" pitchFamily="18" charset="0"/>
                <a:cs typeface="Times New Roman" pitchFamily="18" charset="0"/>
              </a:rPr>
              <a:t>GATC</a:t>
            </a:r>
            <a:r>
              <a:rPr lang="en-US" altLang="el-GR" sz="1200" dirty="0" smtClean="0">
                <a:solidFill>
                  <a:schemeClr val="tx2"/>
                </a:solidFill>
                <a:latin typeface="Times New Roman" pitchFamily="18" charset="0"/>
                <a:cs typeface="Times New Roman" pitchFamily="18" charset="0"/>
              </a:rPr>
              <a:t>G</a:t>
            </a:r>
            <a:endParaRPr lang="el-GR" altLang="el-GR" sz="1200" dirty="0" smtClean="0">
              <a:solidFill>
                <a:schemeClr val="tx2"/>
              </a:solidFill>
              <a:latin typeface="Times New Roman" pitchFamily="18" charset="0"/>
              <a:cs typeface="Times New Roman" pitchFamily="18" charset="0"/>
            </a:endParaRPr>
          </a:p>
          <a:p>
            <a:pPr algn="just">
              <a:spcBef>
                <a:spcPct val="0"/>
              </a:spcBef>
            </a:pPr>
            <a:endParaRPr lang="el-GR" altLang="el-GR" sz="1200" dirty="0" smtClean="0">
              <a:latin typeface="Times New Roman" pitchFamily="18" charset="0"/>
              <a:cs typeface="Times New Roman" pitchFamily="18" charset="0"/>
            </a:endParaRPr>
          </a:p>
          <a:p>
            <a:pPr algn="just">
              <a:spcBef>
                <a:spcPct val="0"/>
              </a:spcBef>
            </a:pPr>
            <a:r>
              <a:rPr lang="el-GR" altLang="el-GR" sz="1200" dirty="0">
                <a:latin typeface="Times New Roman" pitchFamily="18" charset="0"/>
                <a:cs typeface="Times New Roman" pitchFamily="18" charset="0"/>
              </a:rPr>
              <a:t>  </a:t>
            </a:r>
            <a:r>
              <a:rPr lang="el-GR" altLang="el-GR" sz="1200" dirty="0" smtClean="0">
                <a:latin typeface="Times New Roman" pitchFamily="18" charset="0"/>
                <a:cs typeface="Times New Roman" pitchFamily="18" charset="0"/>
              </a:rPr>
              <a:t>           </a:t>
            </a:r>
            <a:r>
              <a:rPr lang="el-GR" altLang="el-GR" sz="1400" dirty="0" smtClean="0">
                <a:solidFill>
                  <a:schemeClr val="bg2">
                    <a:lumMod val="50000"/>
                  </a:schemeClr>
                </a:solidFill>
                <a:latin typeface="Times New Roman" pitchFamily="18" charset="0"/>
                <a:cs typeface="Times New Roman" pitchFamily="18" charset="0"/>
              </a:rPr>
              <a:t>ΑΤ</a:t>
            </a:r>
            <a:r>
              <a:rPr lang="en-US" altLang="el-GR" sz="1400" dirty="0" smtClean="0">
                <a:solidFill>
                  <a:schemeClr val="bg2">
                    <a:lumMod val="50000"/>
                  </a:schemeClr>
                </a:solidFill>
                <a:latin typeface="Times New Roman" pitchFamily="18" charset="0"/>
                <a:cs typeface="Times New Roman" pitchFamily="18" charset="0"/>
              </a:rPr>
              <a:t>CGGCCAC</a:t>
            </a:r>
            <a:r>
              <a:rPr lang="en-US" altLang="el-GR" sz="1200" b="1" dirty="0" smtClean="0">
                <a:solidFill>
                  <a:srgbClr val="6666FF"/>
                </a:solidFill>
                <a:latin typeface="Times New Roman" pitchFamily="18" charset="0"/>
                <a:cs typeface="Times New Roman" pitchFamily="18" charset="0"/>
              </a:rPr>
              <a:t>G</a:t>
            </a:r>
            <a:r>
              <a:rPr lang="en-US" altLang="el-GR" sz="1400" dirty="0" smtClean="0">
                <a:solidFill>
                  <a:schemeClr val="bg2">
                    <a:lumMod val="50000"/>
                  </a:schemeClr>
                </a:solidFill>
                <a:latin typeface="Times New Roman" pitchFamily="18" charset="0"/>
                <a:cs typeface="Times New Roman" pitchFamily="18" charset="0"/>
              </a:rPr>
              <a:t>TTCG</a:t>
            </a:r>
            <a:r>
              <a:rPr lang="en-US" altLang="el-GR" sz="1200" b="1" dirty="0" smtClean="0">
                <a:solidFill>
                  <a:schemeClr val="tx2"/>
                </a:solidFill>
                <a:latin typeface="Times New Roman" pitchFamily="18" charset="0"/>
                <a:cs typeface="Times New Roman" pitchFamily="18" charset="0"/>
              </a:rPr>
              <a:t>T</a:t>
            </a:r>
            <a:r>
              <a:rPr lang="en-US" altLang="el-GR" sz="1400" dirty="0" smtClean="0">
                <a:solidFill>
                  <a:schemeClr val="bg2">
                    <a:lumMod val="50000"/>
                  </a:schemeClr>
                </a:solidFill>
                <a:latin typeface="Times New Roman" pitchFamily="18" charset="0"/>
                <a:cs typeface="Times New Roman" pitchFamily="18" charset="0"/>
              </a:rPr>
              <a:t>GATC</a:t>
            </a:r>
            <a:r>
              <a:rPr lang="en-US" altLang="el-GR" sz="1200" dirty="0" smtClean="0">
                <a:solidFill>
                  <a:schemeClr val="tx2"/>
                </a:solidFill>
                <a:latin typeface="Times New Roman" pitchFamily="18" charset="0"/>
                <a:cs typeface="Times New Roman" pitchFamily="18" charset="0"/>
              </a:rPr>
              <a:t>G</a:t>
            </a:r>
            <a:endParaRPr lang="en-US" altLang="el-GR" sz="1200" dirty="0">
              <a:latin typeface="Times New Roman" pitchFamily="18" charset="0"/>
              <a:cs typeface="Times New Roman (Hebrew)" charset="-79"/>
            </a:endParaRPr>
          </a:p>
          <a:p>
            <a:pPr algn="just">
              <a:lnSpc>
                <a:spcPct val="100000"/>
              </a:lnSpc>
              <a:spcBef>
                <a:spcPct val="0"/>
              </a:spcBef>
              <a:buClrTx/>
              <a:buFontTx/>
              <a:buNone/>
            </a:pPr>
            <a:r>
              <a:rPr lang="el-GR" altLang="el-GR" sz="1200" dirty="0" smtClean="0">
                <a:latin typeface="Times New Roman" pitchFamily="18" charset="0"/>
                <a:cs typeface="Times New Roman" pitchFamily="18" charset="0"/>
              </a:rPr>
              <a:t>			</a:t>
            </a:r>
          </a:p>
          <a:p>
            <a:pPr algn="just">
              <a:lnSpc>
                <a:spcPct val="100000"/>
              </a:lnSpc>
              <a:spcBef>
                <a:spcPct val="0"/>
              </a:spcBef>
              <a:buClrTx/>
              <a:buFontTx/>
              <a:buNone/>
            </a:pPr>
            <a:r>
              <a:rPr lang="el-GR" altLang="el-GR" sz="1200" dirty="0">
                <a:latin typeface="Times New Roman" pitchFamily="18" charset="0"/>
                <a:cs typeface="Times New Roman" pitchFamily="18" charset="0"/>
              </a:rPr>
              <a:t> </a:t>
            </a:r>
            <a:r>
              <a:rPr lang="el-GR" altLang="el-GR" sz="1200" dirty="0" smtClean="0">
                <a:latin typeface="Times New Roman" pitchFamily="18" charset="0"/>
                <a:cs typeface="Times New Roman" pitchFamily="18" charset="0"/>
              </a:rPr>
              <a:t>                </a:t>
            </a:r>
            <a:r>
              <a:rPr lang="en-US" altLang="el-GR" sz="1400" dirty="0" smtClean="0">
                <a:solidFill>
                  <a:schemeClr val="bg2">
                    <a:lumMod val="50000"/>
                  </a:schemeClr>
                </a:solidFill>
                <a:latin typeface="Times New Roman" pitchFamily="18" charset="0"/>
                <a:cs typeface="Times New Roman" pitchFamily="18" charset="0"/>
              </a:rPr>
              <a:t>ATCGGCCAC</a:t>
            </a:r>
            <a:r>
              <a:rPr lang="en-US" altLang="el-GR" sz="1200" b="1" dirty="0" smtClean="0">
                <a:solidFill>
                  <a:schemeClr val="tx2"/>
                </a:solidFill>
                <a:latin typeface="Times New Roman" pitchFamily="18" charset="0"/>
                <a:cs typeface="Times New Roman" pitchFamily="18" charset="0"/>
              </a:rPr>
              <a:t>G</a:t>
            </a:r>
            <a:r>
              <a:rPr lang="en-US" altLang="el-GR" sz="1400" dirty="0" smtClean="0">
                <a:solidFill>
                  <a:schemeClr val="bg2">
                    <a:lumMod val="50000"/>
                  </a:schemeClr>
                </a:solidFill>
                <a:latin typeface="Times New Roman" pitchFamily="18" charset="0"/>
                <a:cs typeface="Times New Roman" pitchFamily="18" charset="0"/>
              </a:rPr>
              <a:t>TTCG</a:t>
            </a:r>
            <a:r>
              <a:rPr lang="en-US" altLang="el-GR" sz="1200" b="1" dirty="0" smtClean="0">
                <a:solidFill>
                  <a:srgbClr val="6666FF"/>
                </a:solidFill>
                <a:latin typeface="Times New Roman" pitchFamily="18" charset="0"/>
                <a:cs typeface="Times New Roman" pitchFamily="18" charset="0"/>
              </a:rPr>
              <a:t>C</a:t>
            </a:r>
            <a:r>
              <a:rPr lang="en-US" altLang="el-GR" sz="1400" dirty="0" smtClean="0">
                <a:solidFill>
                  <a:schemeClr val="bg2">
                    <a:lumMod val="50000"/>
                  </a:schemeClr>
                </a:solidFill>
                <a:latin typeface="Times New Roman" pitchFamily="18" charset="0"/>
                <a:cs typeface="Times New Roman" pitchFamily="18" charset="0"/>
              </a:rPr>
              <a:t>GATC</a:t>
            </a:r>
            <a:r>
              <a:rPr lang="en-US" altLang="el-GR" sz="1200" dirty="0" smtClean="0">
                <a:solidFill>
                  <a:schemeClr val="tx2"/>
                </a:solidFill>
                <a:latin typeface="Times New Roman" pitchFamily="18" charset="0"/>
                <a:cs typeface="Times New Roman" pitchFamily="18" charset="0"/>
              </a:rPr>
              <a:t>G</a:t>
            </a:r>
            <a:endParaRPr lang="el-GR" altLang="el-GR" sz="1200" dirty="0" smtClean="0">
              <a:solidFill>
                <a:schemeClr val="tx2"/>
              </a:solidFill>
              <a:latin typeface="Times New Roman" pitchFamily="18" charset="0"/>
              <a:cs typeface="Times New Roman" pitchFamily="18" charset="0"/>
            </a:endParaRPr>
          </a:p>
          <a:p>
            <a:pPr algn="just">
              <a:lnSpc>
                <a:spcPct val="100000"/>
              </a:lnSpc>
              <a:spcBef>
                <a:spcPct val="0"/>
              </a:spcBef>
              <a:buClrTx/>
              <a:buFontTx/>
              <a:buNone/>
            </a:pPr>
            <a:endParaRPr lang="el-GR" altLang="el-GR" sz="1200" dirty="0" smtClean="0">
              <a:latin typeface="Times New Roman" pitchFamily="18" charset="0"/>
              <a:cs typeface="Times New Roman" pitchFamily="18" charset="0"/>
            </a:endParaRPr>
          </a:p>
          <a:p>
            <a:pPr algn="just">
              <a:lnSpc>
                <a:spcPct val="100000"/>
              </a:lnSpc>
              <a:spcBef>
                <a:spcPct val="0"/>
              </a:spcBef>
              <a:buClrTx/>
              <a:buFontTx/>
              <a:buNone/>
            </a:pPr>
            <a:r>
              <a:rPr lang="el-GR" altLang="el-GR" sz="1200" dirty="0">
                <a:latin typeface="Times New Roman" pitchFamily="18" charset="0"/>
                <a:cs typeface="Times New Roman" pitchFamily="18" charset="0"/>
              </a:rPr>
              <a:t> </a:t>
            </a:r>
            <a:r>
              <a:rPr lang="el-GR" altLang="el-GR" sz="1200" dirty="0" smtClean="0">
                <a:latin typeface="Times New Roman" pitchFamily="18" charset="0"/>
                <a:cs typeface="Times New Roman" pitchFamily="18" charset="0"/>
              </a:rPr>
              <a:t>                    </a:t>
            </a:r>
            <a:r>
              <a:rPr lang="en-US" altLang="el-GR" sz="1400" dirty="0">
                <a:solidFill>
                  <a:schemeClr val="bg2">
                    <a:lumMod val="50000"/>
                  </a:schemeClr>
                </a:solidFill>
                <a:latin typeface="Times New Roman" pitchFamily="18" charset="0"/>
                <a:cs typeface="Times New Roman" pitchFamily="18" charset="0"/>
              </a:rPr>
              <a:t>ATCGGCCAC</a:t>
            </a:r>
            <a:r>
              <a:rPr lang="en-US" altLang="el-GR" sz="1200" b="1" dirty="0" smtClean="0">
                <a:solidFill>
                  <a:srgbClr val="6666FF"/>
                </a:solidFill>
                <a:latin typeface="Times New Roman" pitchFamily="18" charset="0"/>
                <a:cs typeface="Times New Roman" pitchFamily="18" charset="0"/>
              </a:rPr>
              <a:t>C</a:t>
            </a:r>
            <a:r>
              <a:rPr lang="en-US" altLang="el-GR" sz="1400" dirty="0">
                <a:solidFill>
                  <a:schemeClr val="bg2">
                    <a:lumMod val="50000"/>
                  </a:schemeClr>
                </a:solidFill>
                <a:latin typeface="Times New Roman" pitchFamily="18" charset="0"/>
                <a:cs typeface="Times New Roman" pitchFamily="18" charset="0"/>
              </a:rPr>
              <a:t>TTCG</a:t>
            </a:r>
            <a:r>
              <a:rPr lang="en-US" altLang="el-GR" sz="1200" dirty="0" smtClean="0">
                <a:solidFill>
                  <a:schemeClr val="tx2"/>
                </a:solidFill>
                <a:latin typeface="Times New Roman" pitchFamily="18" charset="0"/>
                <a:cs typeface="Times New Roman" pitchFamily="18" charset="0"/>
              </a:rPr>
              <a:t>C</a:t>
            </a:r>
            <a:r>
              <a:rPr lang="en-US" altLang="el-GR" sz="1400" dirty="0">
                <a:solidFill>
                  <a:schemeClr val="bg2">
                    <a:lumMod val="50000"/>
                  </a:schemeClr>
                </a:solidFill>
                <a:latin typeface="Times New Roman" pitchFamily="18" charset="0"/>
                <a:cs typeface="Times New Roman" pitchFamily="18" charset="0"/>
              </a:rPr>
              <a:t>GATC</a:t>
            </a:r>
            <a:r>
              <a:rPr lang="en-US" altLang="el-GR" sz="1200" dirty="0" smtClean="0">
                <a:solidFill>
                  <a:schemeClr val="tx2"/>
                </a:solidFill>
                <a:latin typeface="Times New Roman" pitchFamily="18" charset="0"/>
                <a:cs typeface="Times New Roman" pitchFamily="18" charset="0"/>
              </a:rPr>
              <a:t>G</a:t>
            </a:r>
            <a:endParaRPr lang="el-GR" altLang="el-GR" sz="1200" dirty="0" smtClean="0">
              <a:solidFill>
                <a:schemeClr val="tx2"/>
              </a:solidFill>
              <a:latin typeface="Times New Roman" pitchFamily="18" charset="0"/>
              <a:cs typeface="Times New Roman" pitchFamily="18" charset="0"/>
            </a:endParaRPr>
          </a:p>
          <a:p>
            <a:pPr algn="just">
              <a:lnSpc>
                <a:spcPct val="100000"/>
              </a:lnSpc>
              <a:spcBef>
                <a:spcPct val="0"/>
              </a:spcBef>
              <a:buClrTx/>
              <a:buFontTx/>
              <a:buNone/>
            </a:pPr>
            <a:endParaRPr lang="el-GR" altLang="el-GR" sz="1200" dirty="0" smtClean="0">
              <a:latin typeface="Times New Roman" pitchFamily="18" charset="0"/>
              <a:cs typeface="Times New Roman" pitchFamily="18" charset="0"/>
            </a:endParaRPr>
          </a:p>
          <a:p>
            <a:pPr algn="just">
              <a:lnSpc>
                <a:spcPct val="100000"/>
              </a:lnSpc>
              <a:spcBef>
                <a:spcPct val="0"/>
              </a:spcBef>
              <a:buClrTx/>
              <a:buFontTx/>
              <a:buNone/>
            </a:pPr>
            <a:r>
              <a:rPr lang="el-GR" altLang="el-GR" sz="1200" dirty="0" smtClean="0">
                <a:latin typeface="Times New Roman" pitchFamily="18" charset="0"/>
                <a:cs typeface="Times New Roman" pitchFamily="18" charset="0"/>
              </a:rPr>
              <a:t>                         </a:t>
            </a:r>
            <a:r>
              <a:rPr lang="en-US" altLang="el-GR" sz="1400" dirty="0" smtClean="0">
                <a:solidFill>
                  <a:schemeClr val="bg2">
                    <a:lumMod val="50000"/>
                  </a:schemeClr>
                </a:solidFill>
                <a:latin typeface="Times New Roman" pitchFamily="18" charset="0"/>
                <a:cs typeface="Times New Roman" pitchFamily="18" charset="0"/>
              </a:rPr>
              <a:t>A</a:t>
            </a:r>
            <a:r>
              <a:rPr lang="en-US" altLang="el-GR" sz="1200" b="1" dirty="0" smtClean="0">
                <a:solidFill>
                  <a:srgbClr val="6666FF"/>
                </a:solidFill>
                <a:latin typeface="Times New Roman" pitchFamily="18" charset="0"/>
                <a:cs typeface="Times New Roman" pitchFamily="18" charset="0"/>
              </a:rPr>
              <a:t>C</a:t>
            </a:r>
            <a:r>
              <a:rPr lang="en-US" altLang="el-GR" sz="1400" dirty="0" smtClean="0">
                <a:solidFill>
                  <a:schemeClr val="bg2">
                    <a:lumMod val="50000"/>
                  </a:schemeClr>
                </a:solidFill>
                <a:latin typeface="Times New Roman" pitchFamily="18" charset="0"/>
                <a:cs typeface="Times New Roman" pitchFamily="18" charset="0"/>
              </a:rPr>
              <a:t>CGGCCAC</a:t>
            </a:r>
            <a:r>
              <a:rPr lang="en-US" altLang="el-GR" sz="1200" dirty="0" smtClean="0">
                <a:solidFill>
                  <a:schemeClr val="tx2"/>
                </a:solidFill>
                <a:latin typeface="Times New Roman" pitchFamily="18" charset="0"/>
                <a:cs typeface="Times New Roman" pitchFamily="18" charset="0"/>
              </a:rPr>
              <a:t>C</a:t>
            </a:r>
            <a:r>
              <a:rPr lang="en-US" altLang="el-GR" sz="1400" dirty="0" smtClean="0">
                <a:solidFill>
                  <a:schemeClr val="bg2">
                    <a:lumMod val="50000"/>
                  </a:schemeClr>
                </a:solidFill>
                <a:latin typeface="Times New Roman" pitchFamily="18" charset="0"/>
                <a:cs typeface="Times New Roman" pitchFamily="18" charset="0"/>
              </a:rPr>
              <a:t>TTCG</a:t>
            </a:r>
            <a:r>
              <a:rPr lang="en-US" altLang="el-GR" sz="1200" dirty="0" smtClean="0">
                <a:solidFill>
                  <a:schemeClr val="tx2"/>
                </a:solidFill>
                <a:latin typeface="Times New Roman" pitchFamily="18" charset="0"/>
                <a:cs typeface="Times New Roman" pitchFamily="18" charset="0"/>
              </a:rPr>
              <a:t>C</a:t>
            </a:r>
            <a:r>
              <a:rPr lang="en-US" altLang="el-GR" sz="1400" dirty="0" smtClean="0">
                <a:solidFill>
                  <a:schemeClr val="bg2">
                    <a:lumMod val="50000"/>
                  </a:schemeClr>
                </a:solidFill>
                <a:latin typeface="Times New Roman" pitchFamily="18" charset="0"/>
                <a:cs typeface="Times New Roman" pitchFamily="18" charset="0"/>
              </a:rPr>
              <a:t>GATC</a:t>
            </a:r>
            <a:r>
              <a:rPr lang="en-US" altLang="el-GR" sz="1200" dirty="0" smtClean="0">
                <a:solidFill>
                  <a:schemeClr val="tx2"/>
                </a:solidFill>
                <a:latin typeface="Times New Roman" pitchFamily="18" charset="0"/>
                <a:cs typeface="Times New Roman" pitchFamily="18" charset="0"/>
              </a:rPr>
              <a:t>G</a:t>
            </a:r>
            <a:endParaRPr lang="el-GR" altLang="el-GR" sz="1200" dirty="0" smtClean="0">
              <a:solidFill>
                <a:schemeClr val="tx2"/>
              </a:solidFill>
              <a:latin typeface="Times New Roman" pitchFamily="18" charset="0"/>
              <a:cs typeface="Times New Roman" pitchFamily="18" charset="0"/>
            </a:endParaRPr>
          </a:p>
          <a:p>
            <a:pPr algn="just">
              <a:lnSpc>
                <a:spcPct val="100000"/>
              </a:lnSpc>
              <a:spcBef>
                <a:spcPct val="0"/>
              </a:spcBef>
              <a:buClrTx/>
              <a:buFontTx/>
              <a:buNone/>
            </a:pPr>
            <a:endParaRPr lang="en-US" altLang="el-GR" dirty="0">
              <a:latin typeface="Times New Roman" pitchFamily="18" charset="0"/>
              <a:cs typeface="Times New Roman (Hebrew)" charset="-79"/>
            </a:endParaRPr>
          </a:p>
        </p:txBody>
      </p:sp>
      <p:sp>
        <p:nvSpPr>
          <p:cNvPr id="32" name="Text Box 18"/>
          <p:cNvSpPr txBox="1">
            <a:spLocks noChangeArrowheads="1"/>
          </p:cNvSpPr>
          <p:nvPr/>
        </p:nvSpPr>
        <p:spPr bwMode="auto">
          <a:xfrm>
            <a:off x="4326907" y="1987024"/>
            <a:ext cx="4995511" cy="2708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lnSpc>
                <a:spcPct val="110000"/>
              </a:lnSpc>
              <a:spcBef>
                <a:spcPct val="20000"/>
              </a:spcBef>
              <a:spcAft>
                <a:spcPct val="0"/>
              </a:spcAft>
              <a:buClr>
                <a:schemeClr val="accent2"/>
              </a:buClr>
              <a:buFont typeface="Wingdings" pitchFamily="2" charset="2"/>
              <a:buChar char="o"/>
              <a:defRPr sz="2000" kern="1200">
                <a:solidFill>
                  <a:srgbClr val="000066"/>
                </a:solidFill>
                <a:latin typeface="Arial" pitchFamily="34" charset="0"/>
                <a:ea typeface="+mn-ea"/>
                <a:cs typeface="+mn-cs"/>
              </a:defRPr>
            </a:lvl1pPr>
            <a:lvl2pPr marL="457200" algn="l" rtl="0" fontAlgn="base">
              <a:lnSpc>
                <a:spcPct val="110000"/>
              </a:lnSpc>
              <a:spcBef>
                <a:spcPct val="20000"/>
              </a:spcBef>
              <a:spcAft>
                <a:spcPct val="0"/>
              </a:spcAft>
              <a:buClr>
                <a:schemeClr val="accent2"/>
              </a:buClr>
              <a:buFont typeface="Wingdings" pitchFamily="2" charset="2"/>
              <a:buChar char="o"/>
              <a:defRPr sz="2000" kern="1200">
                <a:solidFill>
                  <a:srgbClr val="000066"/>
                </a:solidFill>
                <a:latin typeface="Arial" pitchFamily="34" charset="0"/>
                <a:ea typeface="+mn-ea"/>
                <a:cs typeface="+mn-cs"/>
              </a:defRPr>
            </a:lvl2pPr>
            <a:lvl3pPr marL="914400" algn="l" rtl="0" fontAlgn="base">
              <a:lnSpc>
                <a:spcPct val="110000"/>
              </a:lnSpc>
              <a:spcBef>
                <a:spcPct val="20000"/>
              </a:spcBef>
              <a:spcAft>
                <a:spcPct val="0"/>
              </a:spcAft>
              <a:buClr>
                <a:schemeClr val="accent2"/>
              </a:buClr>
              <a:buFont typeface="Wingdings" pitchFamily="2" charset="2"/>
              <a:buChar char="o"/>
              <a:defRPr sz="2000" kern="1200">
                <a:solidFill>
                  <a:srgbClr val="000066"/>
                </a:solidFill>
                <a:latin typeface="Arial" pitchFamily="34" charset="0"/>
                <a:ea typeface="+mn-ea"/>
                <a:cs typeface="+mn-cs"/>
              </a:defRPr>
            </a:lvl3pPr>
            <a:lvl4pPr marL="1371600" algn="l" rtl="0" fontAlgn="base">
              <a:lnSpc>
                <a:spcPct val="110000"/>
              </a:lnSpc>
              <a:spcBef>
                <a:spcPct val="20000"/>
              </a:spcBef>
              <a:spcAft>
                <a:spcPct val="0"/>
              </a:spcAft>
              <a:buClr>
                <a:schemeClr val="accent2"/>
              </a:buClr>
              <a:buFont typeface="Wingdings" pitchFamily="2" charset="2"/>
              <a:buChar char="o"/>
              <a:defRPr sz="2000" kern="1200">
                <a:solidFill>
                  <a:srgbClr val="000066"/>
                </a:solidFill>
                <a:latin typeface="Arial" pitchFamily="34" charset="0"/>
                <a:ea typeface="+mn-ea"/>
                <a:cs typeface="+mn-cs"/>
              </a:defRPr>
            </a:lvl4pPr>
            <a:lvl5pPr marL="1828800" algn="l" rtl="0" fontAlgn="base">
              <a:lnSpc>
                <a:spcPct val="110000"/>
              </a:lnSpc>
              <a:spcBef>
                <a:spcPct val="20000"/>
              </a:spcBef>
              <a:spcAft>
                <a:spcPct val="0"/>
              </a:spcAft>
              <a:buClr>
                <a:schemeClr val="accent2"/>
              </a:buClr>
              <a:buFont typeface="Wingdings" pitchFamily="2" charset="2"/>
              <a:buChar char="o"/>
              <a:defRPr sz="2000" kern="1200">
                <a:solidFill>
                  <a:srgbClr val="000066"/>
                </a:solidFill>
                <a:latin typeface="Arial" pitchFamily="34" charset="0"/>
                <a:ea typeface="+mn-ea"/>
                <a:cs typeface="+mn-cs"/>
              </a:defRPr>
            </a:lvl5pPr>
            <a:lvl6pPr marL="2286000" algn="l" defTabSz="914400" rtl="0" eaLnBrk="1" latinLnBrk="0" hangingPunct="1">
              <a:defRPr sz="2000" kern="1200">
                <a:solidFill>
                  <a:srgbClr val="000066"/>
                </a:solidFill>
                <a:latin typeface="Arial" pitchFamily="34" charset="0"/>
                <a:ea typeface="+mn-ea"/>
                <a:cs typeface="+mn-cs"/>
              </a:defRPr>
            </a:lvl6pPr>
            <a:lvl7pPr marL="2743200" algn="l" defTabSz="914400" rtl="0" eaLnBrk="1" latinLnBrk="0" hangingPunct="1">
              <a:defRPr sz="2000" kern="1200">
                <a:solidFill>
                  <a:srgbClr val="000066"/>
                </a:solidFill>
                <a:latin typeface="Arial" pitchFamily="34" charset="0"/>
                <a:ea typeface="+mn-ea"/>
                <a:cs typeface="+mn-cs"/>
              </a:defRPr>
            </a:lvl7pPr>
            <a:lvl8pPr marL="3200400" algn="l" defTabSz="914400" rtl="0" eaLnBrk="1" latinLnBrk="0" hangingPunct="1">
              <a:defRPr sz="2000" kern="1200">
                <a:solidFill>
                  <a:srgbClr val="000066"/>
                </a:solidFill>
                <a:latin typeface="Arial" pitchFamily="34" charset="0"/>
                <a:ea typeface="+mn-ea"/>
                <a:cs typeface="+mn-cs"/>
              </a:defRPr>
            </a:lvl8pPr>
            <a:lvl9pPr marL="3657600" algn="l" defTabSz="914400" rtl="0" eaLnBrk="1" latinLnBrk="0" hangingPunct="1">
              <a:defRPr sz="2000" kern="1200">
                <a:solidFill>
                  <a:srgbClr val="000066"/>
                </a:solidFill>
                <a:latin typeface="Arial" pitchFamily="34" charset="0"/>
                <a:ea typeface="+mn-ea"/>
                <a:cs typeface="+mn-cs"/>
              </a:defRPr>
            </a:lvl9pPr>
          </a:lstStyle>
          <a:p>
            <a:pPr>
              <a:lnSpc>
                <a:spcPct val="100000"/>
              </a:lnSpc>
              <a:spcBef>
                <a:spcPct val="0"/>
              </a:spcBef>
              <a:buClrTx/>
              <a:buFontTx/>
              <a:buNone/>
            </a:pPr>
            <a:r>
              <a:rPr lang="el-GR" altLang="el-GR" sz="1400" dirty="0" smtClean="0">
                <a:solidFill>
                  <a:schemeClr val="bg2">
                    <a:lumMod val="50000"/>
                  </a:schemeClr>
                </a:solidFill>
                <a:latin typeface="Times New Roman" pitchFamily="18" charset="0"/>
                <a:cs typeface="Times New Roman" pitchFamily="18" charset="0"/>
              </a:rPr>
              <a:t>		               		                 	  	                                </a:t>
            </a:r>
            <a:r>
              <a:rPr lang="en-US" altLang="el-GR" sz="1400" dirty="0" smtClean="0">
                <a:solidFill>
                  <a:schemeClr val="bg2">
                    <a:lumMod val="50000"/>
                  </a:schemeClr>
                </a:solidFill>
                <a:latin typeface="Times New Roman" pitchFamily="18" charset="0"/>
                <a:cs typeface="Times New Roman" pitchFamily="18" charset="0"/>
              </a:rPr>
              <a:t>AT</a:t>
            </a:r>
            <a:r>
              <a:rPr lang="en-US" altLang="el-GR" sz="1400" b="1" dirty="0" smtClean="0">
                <a:solidFill>
                  <a:schemeClr val="accent2"/>
                </a:solidFill>
                <a:latin typeface="Times New Roman" pitchFamily="18" charset="0"/>
                <a:cs typeface="Times New Roman" pitchFamily="18" charset="0"/>
              </a:rPr>
              <a:t>A</a:t>
            </a:r>
            <a:r>
              <a:rPr lang="en-US" altLang="el-GR" sz="1400" dirty="0" smtClean="0">
                <a:solidFill>
                  <a:schemeClr val="bg2">
                    <a:lumMod val="50000"/>
                  </a:schemeClr>
                </a:solidFill>
                <a:latin typeface="Times New Roman" pitchFamily="18" charset="0"/>
                <a:cs typeface="Times New Roman" pitchFamily="18" charset="0"/>
              </a:rPr>
              <a:t>GGCCACTTTCGCGATCA</a:t>
            </a:r>
            <a:endParaRPr lang="el-GR" altLang="el-GR" sz="1400" dirty="0">
              <a:solidFill>
                <a:schemeClr val="bg2">
                  <a:lumMod val="50000"/>
                </a:schemeClr>
              </a:solidFill>
              <a:latin typeface="Times New Roman" pitchFamily="18" charset="0"/>
              <a:cs typeface="Times New Roman" pitchFamily="18" charset="0"/>
            </a:endParaRPr>
          </a:p>
          <a:p>
            <a:pPr>
              <a:lnSpc>
                <a:spcPct val="100000"/>
              </a:lnSpc>
              <a:spcBef>
                <a:spcPct val="0"/>
              </a:spcBef>
              <a:buClrTx/>
              <a:buNone/>
            </a:pPr>
            <a:endParaRPr lang="el-GR" altLang="el-GR" sz="1200" dirty="0" smtClean="0">
              <a:solidFill>
                <a:schemeClr val="tx1"/>
              </a:solidFill>
              <a:latin typeface="Times New Roman" pitchFamily="18" charset="0"/>
              <a:cs typeface="Times New Roman" pitchFamily="18" charset="0"/>
            </a:endParaRPr>
          </a:p>
          <a:p>
            <a:pPr>
              <a:lnSpc>
                <a:spcPct val="100000"/>
              </a:lnSpc>
              <a:spcBef>
                <a:spcPct val="0"/>
              </a:spcBef>
              <a:buClrTx/>
              <a:buNone/>
            </a:pPr>
            <a:r>
              <a:rPr lang="el-GR" altLang="el-GR" sz="1200" dirty="0" smtClean="0">
                <a:solidFill>
                  <a:schemeClr val="tx1"/>
                </a:solidFill>
                <a:latin typeface="Times New Roman" pitchFamily="18" charset="0"/>
                <a:cs typeface="Times New Roman" pitchFamily="18" charset="0"/>
              </a:rPr>
              <a:t>         	                              </a:t>
            </a:r>
            <a:r>
              <a:rPr lang="en-US" altLang="el-GR" sz="1400" dirty="0" smtClean="0">
                <a:solidFill>
                  <a:schemeClr val="bg2">
                    <a:lumMod val="50000"/>
                  </a:schemeClr>
                </a:solidFill>
                <a:latin typeface="Times New Roman" pitchFamily="18" charset="0"/>
                <a:cs typeface="Times New Roman" pitchFamily="18" charset="0"/>
              </a:rPr>
              <a:t>ATAGGCCACTTTCGCGAT</a:t>
            </a:r>
            <a:r>
              <a:rPr lang="en-US" altLang="el-GR" sz="1400" dirty="0" smtClean="0">
                <a:solidFill>
                  <a:srgbClr val="FF0000"/>
                </a:solidFill>
                <a:latin typeface="Times New Roman" pitchFamily="18" charset="0"/>
                <a:cs typeface="Times New Roman" pitchFamily="18" charset="0"/>
              </a:rPr>
              <a:t>T</a:t>
            </a:r>
            <a:r>
              <a:rPr lang="en-US" altLang="el-GR" sz="1400" dirty="0" smtClean="0">
                <a:solidFill>
                  <a:schemeClr val="bg2">
                    <a:lumMod val="50000"/>
                  </a:schemeClr>
                </a:solidFill>
                <a:latin typeface="Times New Roman" pitchFamily="18" charset="0"/>
                <a:cs typeface="Times New Roman" pitchFamily="18" charset="0"/>
              </a:rPr>
              <a:t>A</a:t>
            </a:r>
            <a:endParaRPr lang="el-GR" altLang="el-GR" sz="1400" dirty="0">
              <a:solidFill>
                <a:schemeClr val="bg2">
                  <a:lumMod val="50000"/>
                </a:schemeClr>
              </a:solidFill>
              <a:latin typeface="Times New Roman" pitchFamily="18" charset="0"/>
              <a:cs typeface="Times New Roman" pitchFamily="18" charset="0"/>
            </a:endParaRPr>
          </a:p>
          <a:p>
            <a:pPr>
              <a:lnSpc>
                <a:spcPct val="100000"/>
              </a:lnSpc>
              <a:spcBef>
                <a:spcPct val="0"/>
              </a:spcBef>
              <a:buClrTx/>
              <a:buNone/>
            </a:pPr>
            <a:r>
              <a:rPr lang="en-US" altLang="el-GR" sz="1200" dirty="0" smtClean="0">
                <a:solidFill>
                  <a:schemeClr val="tx1"/>
                </a:solidFill>
                <a:latin typeface="Times New Roman" pitchFamily="18" charset="0"/>
                <a:cs typeface="Times New Roman (Hebrew)" charset="-79"/>
              </a:rPr>
              <a:t> </a:t>
            </a:r>
            <a:endParaRPr lang="el-GR" altLang="el-GR" sz="1200" dirty="0" smtClean="0">
              <a:solidFill>
                <a:schemeClr val="tx1"/>
              </a:solidFill>
              <a:latin typeface="Times New Roman" pitchFamily="18" charset="0"/>
              <a:cs typeface="Times New Roman (Hebrew)" charset="-79"/>
            </a:endParaRPr>
          </a:p>
          <a:p>
            <a:pPr>
              <a:lnSpc>
                <a:spcPct val="100000"/>
              </a:lnSpc>
              <a:spcBef>
                <a:spcPct val="0"/>
              </a:spcBef>
              <a:buClrTx/>
              <a:buNone/>
            </a:pPr>
            <a:r>
              <a:rPr lang="el-GR" altLang="el-GR" sz="1200" dirty="0" smtClean="0">
                <a:solidFill>
                  <a:schemeClr val="tx1"/>
                </a:solidFill>
                <a:latin typeface="Times New Roman" pitchFamily="18" charset="0"/>
                <a:cs typeface="Times New Roman" pitchFamily="18" charset="0"/>
              </a:rPr>
              <a:t>                                             </a:t>
            </a:r>
            <a:r>
              <a:rPr lang="en-US" altLang="el-GR" sz="1400" dirty="0" smtClean="0">
                <a:solidFill>
                  <a:schemeClr val="bg2">
                    <a:lumMod val="50000"/>
                  </a:schemeClr>
                </a:solidFill>
                <a:latin typeface="Times New Roman" pitchFamily="18" charset="0"/>
                <a:cs typeface="Times New Roman" pitchFamily="18" charset="0"/>
              </a:rPr>
              <a:t>ATAGG</a:t>
            </a:r>
            <a:r>
              <a:rPr lang="en-US" altLang="el-GR" sz="1200" b="1" dirty="0" smtClean="0">
                <a:solidFill>
                  <a:schemeClr val="accent2"/>
                </a:solidFill>
                <a:latin typeface="Times New Roman" pitchFamily="18" charset="0"/>
                <a:cs typeface="Times New Roman" pitchFamily="18" charset="0"/>
              </a:rPr>
              <a:t>G</a:t>
            </a:r>
            <a:r>
              <a:rPr lang="en-US" altLang="el-GR" sz="1400" dirty="0" smtClean="0">
                <a:solidFill>
                  <a:schemeClr val="bg2">
                    <a:lumMod val="50000"/>
                  </a:schemeClr>
                </a:solidFill>
                <a:latin typeface="Times New Roman" pitchFamily="18" charset="0"/>
                <a:cs typeface="Times New Roman" pitchFamily="18" charset="0"/>
              </a:rPr>
              <a:t>CAGTTTCGCGATTA</a:t>
            </a:r>
            <a:endParaRPr lang="en-US" altLang="el-GR" sz="1400" dirty="0">
              <a:solidFill>
                <a:schemeClr val="bg2">
                  <a:lumMod val="50000"/>
                </a:schemeClr>
              </a:solidFill>
              <a:latin typeface="Times New Roman" pitchFamily="18" charset="0"/>
              <a:cs typeface="Times New Roman" pitchFamily="18" charset="0"/>
            </a:endParaRPr>
          </a:p>
          <a:p>
            <a:pPr>
              <a:lnSpc>
                <a:spcPct val="100000"/>
              </a:lnSpc>
              <a:spcBef>
                <a:spcPct val="0"/>
              </a:spcBef>
              <a:buClrTx/>
              <a:buFontTx/>
              <a:buNone/>
            </a:pPr>
            <a:endParaRPr lang="el-GR" altLang="el-GR" sz="1200" dirty="0" smtClean="0">
              <a:solidFill>
                <a:schemeClr val="tx1"/>
              </a:solidFill>
              <a:latin typeface="Times New Roman" pitchFamily="18" charset="0"/>
              <a:cs typeface="Times New Roman" pitchFamily="18" charset="0"/>
            </a:endParaRPr>
          </a:p>
          <a:p>
            <a:pPr>
              <a:lnSpc>
                <a:spcPct val="100000"/>
              </a:lnSpc>
              <a:spcBef>
                <a:spcPct val="0"/>
              </a:spcBef>
              <a:buClrTx/>
              <a:buFontTx/>
              <a:buNone/>
            </a:pPr>
            <a:r>
              <a:rPr lang="el-GR" altLang="el-GR" sz="1200" dirty="0" smtClean="0">
                <a:solidFill>
                  <a:schemeClr val="tx1"/>
                </a:solidFill>
                <a:latin typeface="Times New Roman" pitchFamily="18" charset="0"/>
                <a:cs typeface="Times New Roman" pitchFamily="18" charset="0"/>
              </a:rPr>
              <a:t>                                   </a:t>
            </a:r>
            <a:r>
              <a:rPr lang="en-US" altLang="el-GR" sz="1400" dirty="0" smtClean="0">
                <a:solidFill>
                  <a:schemeClr val="bg2">
                    <a:lumMod val="50000"/>
                  </a:schemeClr>
                </a:solidFill>
                <a:latin typeface="Times New Roman" pitchFamily="18" charset="0"/>
                <a:cs typeface="Times New Roman" pitchFamily="18" charset="0"/>
              </a:rPr>
              <a:t>ATAGGGCAGTTT</a:t>
            </a:r>
            <a:r>
              <a:rPr lang="en-US" altLang="el-GR" sz="1200" b="1" dirty="0" smtClean="0">
                <a:solidFill>
                  <a:schemeClr val="accent2"/>
                </a:solidFill>
                <a:latin typeface="Times New Roman" pitchFamily="18" charset="0"/>
                <a:cs typeface="Times New Roman" pitchFamily="18" charset="0"/>
              </a:rPr>
              <a:t>T</a:t>
            </a:r>
            <a:r>
              <a:rPr lang="en-US" altLang="el-GR" sz="1400" dirty="0" smtClean="0">
                <a:solidFill>
                  <a:schemeClr val="bg2">
                    <a:lumMod val="50000"/>
                  </a:schemeClr>
                </a:solidFill>
                <a:latin typeface="Times New Roman" pitchFamily="18" charset="0"/>
                <a:cs typeface="Times New Roman" pitchFamily="18" charset="0"/>
              </a:rPr>
              <a:t>GCGATTA</a:t>
            </a:r>
            <a:endParaRPr lang="el-GR" altLang="el-GR" sz="1400" dirty="0">
              <a:solidFill>
                <a:schemeClr val="bg2">
                  <a:lumMod val="50000"/>
                </a:schemeClr>
              </a:solidFill>
              <a:latin typeface="Times New Roman" pitchFamily="18" charset="0"/>
              <a:cs typeface="Times New Roman" pitchFamily="18" charset="0"/>
            </a:endParaRPr>
          </a:p>
          <a:p>
            <a:pPr>
              <a:lnSpc>
                <a:spcPct val="100000"/>
              </a:lnSpc>
              <a:spcBef>
                <a:spcPct val="0"/>
              </a:spcBef>
              <a:buClrTx/>
              <a:buNone/>
            </a:pPr>
            <a:endParaRPr lang="el-GR" altLang="el-GR" sz="1200" dirty="0" smtClean="0">
              <a:solidFill>
                <a:schemeClr val="tx1"/>
              </a:solidFill>
              <a:latin typeface="Times New Roman" pitchFamily="18" charset="0"/>
              <a:cs typeface="Times New Roman" pitchFamily="18" charset="0"/>
            </a:endParaRPr>
          </a:p>
          <a:p>
            <a:pPr>
              <a:lnSpc>
                <a:spcPct val="100000"/>
              </a:lnSpc>
              <a:spcBef>
                <a:spcPct val="0"/>
              </a:spcBef>
              <a:buClrTx/>
              <a:buNone/>
            </a:pPr>
            <a:r>
              <a:rPr lang="el-GR" altLang="el-GR" sz="1200" dirty="0" smtClean="0">
                <a:solidFill>
                  <a:schemeClr val="tx1"/>
                </a:solidFill>
                <a:latin typeface="Times New Roman" pitchFamily="18" charset="0"/>
                <a:cs typeface="Times New Roman" pitchFamily="18" charset="0"/>
              </a:rPr>
              <a:t>                            </a:t>
            </a:r>
            <a:r>
              <a:rPr lang="en-US" altLang="el-GR" sz="1400" dirty="0" smtClean="0">
                <a:solidFill>
                  <a:schemeClr val="bg2">
                    <a:lumMod val="50000"/>
                  </a:schemeClr>
                </a:solidFill>
                <a:latin typeface="Times New Roman" pitchFamily="18" charset="0"/>
                <a:cs typeface="Times New Roman" pitchFamily="18" charset="0"/>
              </a:rPr>
              <a:t>ATAGG</a:t>
            </a:r>
            <a:r>
              <a:rPr lang="en-US" altLang="el-GR" sz="1200" b="1" dirty="0" smtClean="0">
                <a:solidFill>
                  <a:schemeClr val="accent2"/>
                </a:solidFill>
                <a:latin typeface="Times New Roman" pitchFamily="18" charset="0"/>
                <a:cs typeface="Times New Roman" pitchFamily="18" charset="0"/>
              </a:rPr>
              <a:t>G</a:t>
            </a:r>
            <a:r>
              <a:rPr lang="en-US" altLang="el-GR" sz="1400" dirty="0" smtClean="0">
                <a:solidFill>
                  <a:schemeClr val="bg2">
                    <a:lumMod val="50000"/>
                  </a:schemeClr>
                </a:solidFill>
                <a:latin typeface="Times New Roman" pitchFamily="18" charset="0"/>
                <a:cs typeface="Times New Roman" pitchFamily="18" charset="0"/>
              </a:rPr>
              <a:t>CAGTTTCGCGATTA</a:t>
            </a:r>
            <a:endParaRPr lang="el-GR" altLang="el-GR" sz="1400" dirty="0">
              <a:solidFill>
                <a:schemeClr val="bg2">
                  <a:lumMod val="50000"/>
                </a:schemeClr>
              </a:solidFill>
              <a:latin typeface="Times New Roman" pitchFamily="18" charset="0"/>
              <a:cs typeface="Times New Roman" pitchFamily="18" charset="0"/>
            </a:endParaRPr>
          </a:p>
          <a:p>
            <a:pPr>
              <a:lnSpc>
                <a:spcPct val="100000"/>
              </a:lnSpc>
              <a:spcBef>
                <a:spcPct val="0"/>
              </a:spcBef>
              <a:buClrTx/>
              <a:buNone/>
            </a:pPr>
            <a:r>
              <a:rPr lang="en-US" altLang="el-GR" sz="1200" dirty="0" smtClean="0">
                <a:solidFill>
                  <a:schemeClr val="tx1"/>
                </a:solidFill>
                <a:latin typeface="Times New Roman" pitchFamily="18" charset="0"/>
                <a:cs typeface="Times New Roman (Hebrew)" charset="-79"/>
              </a:rPr>
              <a:t> </a:t>
            </a:r>
            <a:endParaRPr lang="el-GR" altLang="el-GR" sz="1200" dirty="0" smtClean="0">
              <a:solidFill>
                <a:schemeClr val="tx1"/>
              </a:solidFill>
              <a:latin typeface="Times New Roman" pitchFamily="18" charset="0"/>
              <a:cs typeface="Times New Roman (Hebrew)" charset="-79"/>
            </a:endParaRPr>
          </a:p>
          <a:p>
            <a:pPr>
              <a:lnSpc>
                <a:spcPct val="100000"/>
              </a:lnSpc>
              <a:spcBef>
                <a:spcPct val="0"/>
              </a:spcBef>
              <a:buClrTx/>
              <a:buNone/>
            </a:pPr>
            <a:r>
              <a:rPr lang="el-GR" altLang="el-GR" sz="1400" dirty="0" smtClean="0">
                <a:solidFill>
                  <a:schemeClr val="bg2">
                    <a:lumMod val="50000"/>
                  </a:schemeClr>
                </a:solidFill>
                <a:latin typeface="Times New Roman" pitchFamily="18" charset="0"/>
                <a:cs typeface="Times New Roman" pitchFamily="18" charset="0"/>
              </a:rPr>
              <a:t>                  </a:t>
            </a:r>
            <a:r>
              <a:rPr lang="en-US" altLang="el-GR" sz="1400" dirty="0" smtClean="0">
                <a:solidFill>
                  <a:schemeClr val="bg2">
                    <a:lumMod val="50000"/>
                  </a:schemeClr>
                </a:solidFill>
                <a:latin typeface="Times New Roman" pitchFamily="18" charset="0"/>
                <a:cs typeface="Times New Roman" pitchFamily="18" charset="0"/>
              </a:rPr>
              <a:t>ATAGGGCAGT</a:t>
            </a:r>
            <a:r>
              <a:rPr lang="en-US" altLang="el-GR" sz="1200" b="1" dirty="0" smtClean="0">
                <a:solidFill>
                  <a:schemeClr val="accent2"/>
                </a:solidFill>
                <a:latin typeface="Times New Roman" pitchFamily="18" charset="0"/>
                <a:cs typeface="Times New Roman" pitchFamily="18" charset="0"/>
              </a:rPr>
              <a:t>C</a:t>
            </a:r>
            <a:r>
              <a:rPr lang="en-US" altLang="el-GR" sz="1400" dirty="0" smtClean="0">
                <a:solidFill>
                  <a:schemeClr val="bg2">
                    <a:lumMod val="50000"/>
                  </a:schemeClr>
                </a:solidFill>
                <a:latin typeface="Times New Roman" pitchFamily="18" charset="0"/>
                <a:cs typeface="Times New Roman" pitchFamily="18" charset="0"/>
              </a:rPr>
              <a:t>TCGCGATTA </a:t>
            </a:r>
          </a:p>
          <a:p>
            <a:pPr>
              <a:lnSpc>
                <a:spcPct val="100000"/>
              </a:lnSpc>
              <a:spcBef>
                <a:spcPct val="0"/>
              </a:spcBef>
              <a:buClrTx/>
              <a:buNone/>
            </a:pPr>
            <a:endParaRPr lang="en-US" altLang="el-GR" sz="1200" dirty="0" smtClean="0">
              <a:solidFill>
                <a:schemeClr val="tx1"/>
              </a:solidFill>
              <a:latin typeface="Times New Roman" pitchFamily="18" charset="0"/>
              <a:cs typeface="Times New Roman (Hebrew)" charset="-79"/>
            </a:endParaRPr>
          </a:p>
        </p:txBody>
      </p:sp>
    </p:spTree>
    <p:extLst>
      <p:ext uri="{BB962C8B-B14F-4D97-AF65-F5344CB8AC3E}">
        <p14:creationId xmlns:p14="http://schemas.microsoft.com/office/powerpoint/2010/main" val="510700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110709" y="789908"/>
            <a:ext cx="7423688" cy="1204995"/>
          </a:xfrm>
        </p:spPr>
        <p:txBody>
          <a:bodyPr>
            <a:normAutofit fontScale="70000" lnSpcReduction="20000"/>
          </a:bodyPr>
          <a:lstStyle/>
          <a:p>
            <a:pPr marL="0" indent="0">
              <a:buNone/>
            </a:pPr>
            <a:r>
              <a:rPr lang="el-GR" sz="3600" dirty="0" smtClean="0">
                <a:solidFill>
                  <a:schemeClr val="bg1">
                    <a:lumMod val="85000"/>
                  </a:schemeClr>
                </a:solidFill>
                <a:latin typeface="Arial Narrow" panose="020B0606020202030204" pitchFamily="34" charset="0"/>
              </a:rPr>
              <a:t>Περί το </a:t>
            </a:r>
            <a:r>
              <a:rPr lang="el-GR" sz="3600" dirty="0" smtClean="0">
                <a:solidFill>
                  <a:schemeClr val="accent3">
                    <a:lumMod val="60000"/>
                    <a:lumOff val="40000"/>
                  </a:schemeClr>
                </a:solidFill>
                <a:latin typeface="Arial Narrow" panose="020B0606020202030204" pitchFamily="34" charset="0"/>
              </a:rPr>
              <a:t>30%</a:t>
            </a:r>
            <a:r>
              <a:rPr lang="el-GR" sz="3600" dirty="0" smtClean="0">
                <a:solidFill>
                  <a:schemeClr val="bg1">
                    <a:lumMod val="85000"/>
                  </a:schemeClr>
                </a:solidFill>
                <a:latin typeface="Arial Narrow" panose="020B0606020202030204" pitchFamily="34" charset="0"/>
              </a:rPr>
              <a:t> των γονιδίων στον άνθρωπο εμφανίζονται σε </a:t>
            </a:r>
          </a:p>
          <a:p>
            <a:pPr marL="0" indent="0">
              <a:buNone/>
            </a:pPr>
            <a:endParaRPr lang="el-GR" sz="3600" dirty="0" smtClean="0">
              <a:solidFill>
                <a:schemeClr val="bg1">
                  <a:lumMod val="85000"/>
                </a:schemeClr>
              </a:solidFill>
              <a:latin typeface="Arial Narrow" panose="020B0606020202030204" pitchFamily="34" charset="0"/>
            </a:endParaRPr>
          </a:p>
          <a:p>
            <a:pPr marL="0" indent="0">
              <a:buNone/>
            </a:pPr>
            <a:r>
              <a:rPr lang="el-GR" sz="3600" dirty="0" smtClean="0">
                <a:solidFill>
                  <a:schemeClr val="bg1">
                    <a:lumMod val="85000"/>
                  </a:schemeClr>
                </a:solidFill>
                <a:latin typeface="Arial Narrow" panose="020B0606020202030204" pitchFamily="34" charset="0"/>
              </a:rPr>
              <a:t>τουλάχιστον δύο διαφορετικές καταστάσεις (αλληλόμορφα).</a:t>
            </a:r>
          </a:p>
        </p:txBody>
      </p:sp>
      <p:sp>
        <p:nvSpPr>
          <p:cNvPr id="19" name="Τίτλος 1"/>
          <p:cNvSpPr>
            <a:spLocks noGrp="1"/>
          </p:cNvSpPr>
          <p:nvPr>
            <p:ph type="title"/>
          </p:nvPr>
        </p:nvSpPr>
        <p:spPr>
          <a:xfrm>
            <a:off x="593454" y="4959620"/>
            <a:ext cx="8215533" cy="431530"/>
          </a:xfrm>
        </p:spPr>
        <p:txBody>
          <a:bodyPr>
            <a:noAutofit/>
          </a:bodyPr>
          <a:lstStyle/>
          <a:p>
            <a:r>
              <a:rPr lang="el-GR" sz="1600" dirty="0" smtClean="0">
                <a:solidFill>
                  <a:schemeClr val="accent2">
                    <a:lumMod val="60000"/>
                    <a:lumOff val="40000"/>
                  </a:schemeClr>
                </a:solidFill>
                <a:latin typeface="Arial Narrow" panose="020B0606020202030204" pitchFamily="34" charset="0"/>
              </a:rPr>
              <a:t>Αλληλική ΚΑΙ φαινοτυπική ετερογένεια για το γονίδιο </a:t>
            </a:r>
            <a:r>
              <a:rPr lang="el-GR" sz="1600" dirty="0">
                <a:solidFill>
                  <a:schemeClr val="accent2">
                    <a:lumMod val="60000"/>
                    <a:lumOff val="40000"/>
                  </a:schemeClr>
                </a:solidFill>
                <a:latin typeface="Arial Narrow" panose="020B0606020202030204" pitchFamily="34" charset="0"/>
              </a:rPr>
              <a:t>της </a:t>
            </a:r>
            <a:r>
              <a:rPr lang="el-GR" sz="1600" dirty="0" smtClean="0">
                <a:solidFill>
                  <a:schemeClr val="accent2">
                    <a:lumMod val="60000"/>
                    <a:lumOff val="40000"/>
                  </a:schemeClr>
                </a:solidFill>
                <a:latin typeface="Arial Narrow" panose="020B0606020202030204" pitchFamily="34" charset="0"/>
              </a:rPr>
              <a:t>β-αλύσου</a:t>
            </a:r>
            <a:r>
              <a:rPr lang="en-US" sz="1600" dirty="0" smtClean="0">
                <a:solidFill>
                  <a:schemeClr val="accent2">
                    <a:lumMod val="60000"/>
                    <a:lumOff val="40000"/>
                  </a:schemeClr>
                </a:solidFill>
                <a:latin typeface="Arial Narrow" panose="020B0606020202030204" pitchFamily="34" charset="0"/>
              </a:rPr>
              <a:t> </a:t>
            </a:r>
            <a:r>
              <a:rPr lang="el-GR" sz="1600" dirty="0" smtClean="0">
                <a:solidFill>
                  <a:schemeClr val="accent2">
                    <a:lumMod val="60000"/>
                    <a:lumOff val="40000"/>
                  </a:schemeClr>
                </a:solidFill>
                <a:latin typeface="Arial Narrow" panose="020B0606020202030204" pitchFamily="34" charset="0"/>
              </a:rPr>
              <a:t>της αιμοσφαιρίνης</a:t>
            </a:r>
            <a:r>
              <a:rPr lang="el-GR" sz="1600" dirty="0" smtClean="0">
                <a:solidFill>
                  <a:schemeClr val="accent2">
                    <a:lumMod val="60000"/>
                    <a:lumOff val="40000"/>
                  </a:schemeClr>
                </a:solidFill>
              </a:rPr>
              <a:t>.</a:t>
            </a:r>
            <a:endParaRPr lang="el-GR" sz="1600" dirty="0">
              <a:solidFill>
                <a:schemeClr val="accent2">
                  <a:lumMod val="60000"/>
                  <a:lumOff val="40000"/>
                </a:schemeClr>
              </a:solidFill>
            </a:endParaRPr>
          </a:p>
        </p:txBody>
      </p:sp>
      <p:sp>
        <p:nvSpPr>
          <p:cNvPr id="24" name="23 - Ορθογώνιο"/>
          <p:cNvSpPr/>
          <p:nvPr/>
        </p:nvSpPr>
        <p:spPr>
          <a:xfrm>
            <a:off x="536942" y="2286095"/>
            <a:ext cx="6978996" cy="523220"/>
          </a:xfrm>
          <a:prstGeom prst="rect">
            <a:avLst/>
          </a:prstGeom>
        </p:spPr>
        <p:txBody>
          <a:bodyPr wrap="square">
            <a:spAutoFit/>
          </a:bodyPr>
          <a:lstStyle/>
          <a:p>
            <a:r>
              <a:rPr lang="el-GR" sz="1400" dirty="0" smtClean="0">
                <a:solidFill>
                  <a:schemeClr val="bg1">
                    <a:lumMod val="85000"/>
                  </a:schemeClr>
                </a:solidFill>
                <a:latin typeface="Arial Narrow" panose="020B0606020202030204" pitchFamily="34" charset="0"/>
              </a:rPr>
              <a:t>	Η παραπάνω συνθήκη συνιστά όρο σημαντικής γενετικής (και </a:t>
            </a:r>
          </a:p>
          <a:p>
            <a:endParaRPr lang="el-GR" sz="1400" dirty="0" smtClean="0">
              <a:solidFill>
                <a:schemeClr val="bg1">
                  <a:lumMod val="85000"/>
                </a:schemeClr>
              </a:solidFill>
              <a:latin typeface="Arial Narrow" panose="020B0606020202030204" pitchFamily="34" charset="0"/>
            </a:endParaRPr>
          </a:p>
        </p:txBody>
      </p:sp>
      <p:pic>
        <p:nvPicPr>
          <p:cNvPr id="2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690" y="3429169"/>
            <a:ext cx="2901036" cy="9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Ορθογώνιο 1"/>
          <p:cNvSpPr/>
          <p:nvPr/>
        </p:nvSpPr>
        <p:spPr>
          <a:xfrm>
            <a:off x="5514418" y="2286095"/>
            <a:ext cx="2068195" cy="307777"/>
          </a:xfrm>
          <a:prstGeom prst="rect">
            <a:avLst/>
          </a:prstGeom>
        </p:spPr>
        <p:txBody>
          <a:bodyPr wrap="none">
            <a:spAutoFit/>
          </a:bodyPr>
          <a:lstStyle/>
          <a:p>
            <a:pPr lvl="0"/>
            <a:r>
              <a:rPr lang="el-GR" sz="1400" dirty="0">
                <a:solidFill>
                  <a:prstClr val="white">
                    <a:lumMod val="85000"/>
                  </a:prstClr>
                </a:solidFill>
                <a:latin typeface="Arial Narrow" panose="020B0606020202030204" pitchFamily="34" charset="0"/>
              </a:rPr>
              <a:t>φαινοτυπικής) ετερογένειας. </a:t>
            </a:r>
          </a:p>
        </p:txBody>
      </p:sp>
    </p:spTree>
    <p:extLst>
      <p:ext uri="{BB962C8B-B14F-4D97-AF65-F5344CB8AC3E}">
        <p14:creationId xmlns:p14="http://schemas.microsoft.com/office/powerpoint/2010/main" val="125337454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226188" y="1058780"/>
            <a:ext cx="8229600" cy="4668251"/>
          </a:xfrm>
          <a:solidFill>
            <a:schemeClr val="tx2">
              <a:lumMod val="75000"/>
            </a:schemeClr>
          </a:solidFill>
        </p:spPr>
        <p:txBody>
          <a:bodyPr>
            <a:noAutofit/>
          </a:bodyPr>
          <a:lstStyle/>
          <a:p>
            <a:pPr marL="0" indent="0" algn="just">
              <a:buNone/>
            </a:pPr>
            <a:r>
              <a:rPr lang="el-GR" sz="2000" u="sng" dirty="0">
                <a:solidFill>
                  <a:srgbClr val="92D050"/>
                </a:solidFill>
              </a:rPr>
              <a:t>φυσική επιλογή</a:t>
            </a:r>
            <a:r>
              <a:rPr lang="en-US" sz="2000" dirty="0">
                <a:solidFill>
                  <a:schemeClr val="accent3">
                    <a:lumMod val="60000"/>
                    <a:lumOff val="40000"/>
                  </a:schemeClr>
                </a:solidFill>
              </a:rPr>
              <a:t>:</a:t>
            </a:r>
            <a:r>
              <a:rPr lang="el-GR" sz="2000" dirty="0">
                <a:solidFill>
                  <a:schemeClr val="accent3">
                    <a:lumMod val="60000"/>
                    <a:lumOff val="40000"/>
                  </a:schemeClr>
                </a:solidFill>
              </a:rPr>
              <a:t> </a:t>
            </a:r>
          </a:p>
          <a:p>
            <a:pPr marL="0" indent="0" algn="just">
              <a:buNone/>
            </a:pPr>
            <a:r>
              <a:rPr lang="el-GR" sz="1800" dirty="0" smtClean="0">
                <a:solidFill>
                  <a:schemeClr val="bg2">
                    <a:lumMod val="75000"/>
                  </a:schemeClr>
                </a:solidFill>
              </a:rPr>
              <a:t>μεταβολή στη συχνότητα των αλληλομόρφων μέσα σε έναν πληθυσμό ως αποτέλεσμα αυξημένης αρμοστικότητας-</a:t>
            </a:r>
            <a:r>
              <a:rPr lang="en-US" sz="1800" dirty="0" smtClean="0">
                <a:solidFill>
                  <a:schemeClr val="bg2">
                    <a:lumMod val="75000"/>
                  </a:schemeClr>
                </a:solidFill>
              </a:rPr>
              <a:t>fitness</a:t>
            </a:r>
            <a:r>
              <a:rPr lang="el-GR" sz="1800" dirty="0" smtClean="0">
                <a:solidFill>
                  <a:schemeClr val="bg2">
                    <a:lumMod val="75000"/>
                  </a:schemeClr>
                </a:solidFill>
              </a:rPr>
              <a:t> (αναπαραγωγικής επιτυχία</a:t>
            </a:r>
            <a:r>
              <a:rPr lang="el-GR" sz="1800" dirty="0">
                <a:solidFill>
                  <a:schemeClr val="bg2">
                    <a:lumMod val="75000"/>
                  </a:schemeClr>
                </a:solidFill>
              </a:rPr>
              <a:t>ς</a:t>
            </a:r>
            <a:r>
              <a:rPr lang="el-GR" sz="1800" dirty="0" smtClean="0">
                <a:solidFill>
                  <a:schemeClr val="bg2">
                    <a:lumMod val="75000"/>
                  </a:schemeClr>
                </a:solidFill>
              </a:rPr>
              <a:t>)</a:t>
            </a:r>
          </a:p>
          <a:p>
            <a:pPr marL="0" indent="0" algn="just">
              <a:buNone/>
            </a:pPr>
            <a:r>
              <a:rPr lang="el-GR" sz="1800" dirty="0" smtClean="0">
                <a:solidFill>
                  <a:schemeClr val="bg2">
                    <a:lumMod val="75000"/>
                  </a:schemeClr>
                </a:solidFill>
              </a:rPr>
              <a:t>των μελών φορέων τους. </a:t>
            </a:r>
            <a:r>
              <a:rPr lang="en-US" sz="1800" dirty="0">
                <a:solidFill>
                  <a:schemeClr val="accent3">
                    <a:lumMod val="50000"/>
                  </a:schemeClr>
                </a:solidFill>
              </a:rPr>
              <a:t>			</a:t>
            </a:r>
            <a:endParaRPr lang="el-GR" sz="1800" dirty="0">
              <a:solidFill>
                <a:schemeClr val="accent3">
                  <a:lumMod val="50000"/>
                </a:schemeClr>
              </a:solidFill>
            </a:endParaRPr>
          </a:p>
          <a:p>
            <a:pPr marL="0" lvl="0" indent="0" algn="just">
              <a:buNone/>
            </a:pPr>
            <a:endParaRPr lang="en-US" sz="1800" dirty="0" smtClean="0">
              <a:solidFill>
                <a:schemeClr val="accent3">
                  <a:lumMod val="50000"/>
                </a:schemeClr>
              </a:solidFill>
            </a:endParaRPr>
          </a:p>
          <a:p>
            <a:pPr marL="0" lvl="0" indent="0" algn="just">
              <a:buNone/>
              <a:tabLst>
                <a:tab pos="628650" algn="l"/>
              </a:tabLst>
            </a:pPr>
            <a:endParaRPr lang="en-US" sz="1800" dirty="0" smtClean="0">
              <a:solidFill>
                <a:schemeClr val="accent3">
                  <a:lumMod val="50000"/>
                </a:schemeClr>
              </a:solidFill>
            </a:endParaRPr>
          </a:p>
          <a:p>
            <a:pPr marL="0" lvl="0" indent="0" algn="just">
              <a:buNone/>
            </a:pPr>
            <a:r>
              <a:rPr lang="el-GR" sz="2000" u="sng" dirty="0">
                <a:solidFill>
                  <a:srgbClr val="92D050"/>
                </a:solidFill>
              </a:rPr>
              <a:t>γενετική παρέκκλιση</a:t>
            </a:r>
            <a:r>
              <a:rPr lang="el-GR" sz="2000" dirty="0">
                <a:solidFill>
                  <a:schemeClr val="accent3">
                    <a:lumMod val="60000"/>
                    <a:lumOff val="40000"/>
                  </a:schemeClr>
                </a:solidFill>
              </a:rPr>
              <a:t>: </a:t>
            </a:r>
          </a:p>
          <a:p>
            <a:pPr marL="0" lvl="0" indent="0" algn="just">
              <a:buNone/>
            </a:pPr>
            <a:r>
              <a:rPr lang="el-GR" sz="1800" dirty="0" smtClean="0">
                <a:solidFill>
                  <a:schemeClr val="bg2">
                    <a:lumMod val="75000"/>
                  </a:schemeClr>
                </a:solidFill>
              </a:rPr>
              <a:t>αλλαγές </a:t>
            </a:r>
            <a:r>
              <a:rPr lang="el-GR" sz="1800" dirty="0">
                <a:solidFill>
                  <a:schemeClr val="bg2">
                    <a:lumMod val="75000"/>
                  </a:schemeClr>
                </a:solidFill>
              </a:rPr>
              <a:t>στις συχνότητες των αλληλομόρφων </a:t>
            </a:r>
            <a:r>
              <a:rPr lang="el-GR" sz="1800" dirty="0" smtClean="0">
                <a:solidFill>
                  <a:schemeClr val="bg2">
                    <a:lumMod val="75000"/>
                  </a:schemeClr>
                </a:solidFill>
              </a:rPr>
              <a:t>μέσα σε </a:t>
            </a:r>
            <a:r>
              <a:rPr lang="el-GR" sz="1800" dirty="0">
                <a:solidFill>
                  <a:schemeClr val="bg2">
                    <a:lumMod val="75000"/>
                  </a:schemeClr>
                </a:solidFill>
              </a:rPr>
              <a:t>έναν πληθυσμό ως αποτέλεσμα της τύχης.</a:t>
            </a:r>
          </a:p>
          <a:p>
            <a:pPr marL="0" indent="0" algn="just">
              <a:buNone/>
            </a:pPr>
            <a:r>
              <a:rPr lang="el-GR" sz="1800" dirty="0">
                <a:solidFill>
                  <a:schemeClr val="bg2">
                    <a:lumMod val="75000"/>
                  </a:schemeClr>
                </a:solidFill>
              </a:rPr>
              <a:t>Η γενετική παρέκκλιση λειτουργεί μέσω της μεροληψίας  (</a:t>
            </a:r>
            <a:r>
              <a:rPr lang="en-US" sz="1800" dirty="0">
                <a:solidFill>
                  <a:schemeClr val="bg2">
                    <a:lumMod val="75000"/>
                  </a:schemeClr>
                </a:solidFill>
              </a:rPr>
              <a:t>bias</a:t>
            </a:r>
            <a:r>
              <a:rPr lang="el-GR" sz="1800" dirty="0">
                <a:solidFill>
                  <a:schemeClr val="bg2">
                    <a:lumMod val="75000"/>
                  </a:schemeClr>
                </a:solidFill>
              </a:rPr>
              <a:t>)  στις τυχαίες διασταυρώσεις και η σημασία της περιορίζεται κυρίως στους μικρούς πληθυσμούς.</a:t>
            </a:r>
          </a:p>
          <a:p>
            <a:pPr marL="0" indent="0" algn="just">
              <a:buNone/>
            </a:pPr>
            <a:endParaRPr lang="el-GR" sz="1800" dirty="0">
              <a:solidFill>
                <a:schemeClr val="bg2">
                  <a:lumMod val="75000"/>
                </a:schemeClr>
              </a:solidFill>
            </a:endParaRPr>
          </a:p>
          <a:p>
            <a:pPr marL="0" indent="0" algn="just">
              <a:buNone/>
            </a:pPr>
            <a:endParaRPr lang="el-GR" sz="1800" dirty="0" smtClean="0">
              <a:solidFill>
                <a:schemeClr val="bg2">
                  <a:lumMod val="75000"/>
                </a:schemeClr>
              </a:solidFill>
            </a:endParaRPr>
          </a:p>
          <a:p>
            <a:pPr marL="0" indent="0" algn="just">
              <a:buNone/>
            </a:pPr>
            <a:r>
              <a:rPr lang="el-GR" sz="2000" u="sng" dirty="0">
                <a:solidFill>
                  <a:srgbClr val="92D050"/>
                </a:solidFill>
              </a:rPr>
              <a:t>γονιδιακή ροή</a:t>
            </a:r>
            <a:r>
              <a:rPr lang="el-GR" sz="2000" dirty="0">
                <a:solidFill>
                  <a:schemeClr val="accent3">
                    <a:lumMod val="60000"/>
                    <a:lumOff val="40000"/>
                  </a:schemeClr>
                </a:solidFill>
              </a:rPr>
              <a:t>: </a:t>
            </a:r>
          </a:p>
          <a:p>
            <a:pPr marL="0" indent="0" algn="just">
              <a:buNone/>
            </a:pPr>
            <a:r>
              <a:rPr lang="el-GR" sz="1800" dirty="0" smtClean="0">
                <a:solidFill>
                  <a:schemeClr val="bg2">
                    <a:lumMod val="75000"/>
                  </a:schemeClr>
                </a:solidFill>
              </a:rPr>
              <a:t>εισαγωγή </a:t>
            </a:r>
            <a:r>
              <a:rPr lang="el-GR" sz="1800" dirty="0">
                <a:solidFill>
                  <a:schemeClr val="bg2">
                    <a:lumMod val="75000"/>
                  </a:schemeClr>
                </a:solidFill>
              </a:rPr>
              <a:t>αλληλομόρφων μέσα σε έναν πληθυσμό ή μεταφορά αλληλομόρφων μεταξύ πληθυσμών ως αποτέλεσμα διασποράς γαμετών η απογόνων. </a:t>
            </a:r>
          </a:p>
          <a:p>
            <a:pPr marL="0" indent="0" algn="just">
              <a:buNone/>
            </a:pPr>
            <a:r>
              <a:rPr lang="el-GR" sz="1800" dirty="0">
                <a:solidFill>
                  <a:schemeClr val="bg2">
                    <a:lumMod val="75000"/>
                  </a:schemeClr>
                </a:solidFill>
              </a:rPr>
              <a:t>Η γονιδιακή ροή  αναφέρεται στις μεταναστευτικές κινήσεις  μεταξύ πληθυσμών με διαφορετικές γονιδιακές </a:t>
            </a:r>
            <a:r>
              <a:rPr lang="el-GR" sz="1800" dirty="0" smtClean="0">
                <a:solidFill>
                  <a:schemeClr val="bg2">
                    <a:lumMod val="75000"/>
                  </a:schemeClr>
                </a:solidFill>
              </a:rPr>
              <a:t>συχνότητες.</a:t>
            </a:r>
            <a:endParaRPr lang="el-GR" sz="1800" dirty="0">
              <a:solidFill>
                <a:schemeClr val="bg2">
                  <a:lumMod val="75000"/>
                </a:schemeClr>
              </a:solidFill>
            </a:endParaRPr>
          </a:p>
          <a:p>
            <a:pPr marL="0" indent="0" algn="just">
              <a:buNone/>
            </a:pPr>
            <a:endParaRPr lang="el-GR" sz="1800" dirty="0" smtClean="0">
              <a:solidFill>
                <a:schemeClr val="bg2">
                  <a:lumMod val="75000"/>
                </a:schemeClr>
              </a:solidFill>
            </a:endParaRPr>
          </a:p>
        </p:txBody>
      </p:sp>
      <p:sp>
        <p:nvSpPr>
          <p:cNvPr id="2" name="Ορθογώνιο 1"/>
          <p:cNvSpPr/>
          <p:nvPr/>
        </p:nvSpPr>
        <p:spPr>
          <a:xfrm>
            <a:off x="1942695" y="240633"/>
            <a:ext cx="4254367" cy="9144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u="sng" dirty="0" smtClean="0">
                <a:solidFill>
                  <a:srgbClr val="92D050"/>
                </a:solidFill>
              </a:rPr>
              <a:t>Μηχανισμοί</a:t>
            </a:r>
            <a:r>
              <a:rPr lang="en-US" sz="2800" u="sng" dirty="0" smtClean="0">
                <a:solidFill>
                  <a:srgbClr val="92D050"/>
                </a:solidFill>
              </a:rPr>
              <a:t> </a:t>
            </a:r>
            <a:r>
              <a:rPr lang="el-GR" sz="2800" u="sng" dirty="0" smtClean="0">
                <a:solidFill>
                  <a:srgbClr val="92D050"/>
                </a:solidFill>
              </a:rPr>
              <a:t>Βιολογικής </a:t>
            </a:r>
            <a:r>
              <a:rPr lang="el-GR" sz="2800" dirty="0" smtClean="0">
                <a:solidFill>
                  <a:srgbClr val="92D050"/>
                </a:solidFill>
              </a:rPr>
              <a:t> ΕΞΕΛΙΞΗΣ</a:t>
            </a:r>
            <a:endParaRPr lang="el-GR" sz="2800" dirty="0">
              <a:solidFill>
                <a:srgbClr val="92D050"/>
              </a:solidFill>
            </a:endParaRPr>
          </a:p>
        </p:txBody>
      </p:sp>
    </p:spTree>
    <p:extLst>
      <p:ext uri="{BB962C8B-B14F-4D97-AF65-F5344CB8AC3E}">
        <p14:creationId xmlns:p14="http://schemas.microsoft.com/office/powerpoint/2010/main" val="33924008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329212" y="2027235"/>
            <a:ext cx="3626771" cy="24292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600" dirty="0" smtClean="0">
                <a:solidFill>
                  <a:schemeClr val="bg2">
                    <a:lumMod val="75000"/>
                  </a:schemeClr>
                </a:solidFill>
                <a:latin typeface="Arial Narrow" panose="020B0606020202030204" pitchFamily="34" charset="0"/>
              </a:rPr>
              <a:t>Αποτέλεσμα της φυσικής επιλογής είναι </a:t>
            </a:r>
            <a:r>
              <a:rPr lang="el-GR" sz="1600" dirty="0">
                <a:solidFill>
                  <a:schemeClr val="bg2">
                    <a:lumMod val="75000"/>
                  </a:schemeClr>
                </a:solidFill>
                <a:latin typeface="Arial Narrow" panose="020B0606020202030204" pitchFamily="34" charset="0"/>
              </a:rPr>
              <a:t>η </a:t>
            </a:r>
            <a:r>
              <a:rPr lang="el-GR" sz="1600" dirty="0" smtClean="0">
                <a:solidFill>
                  <a:schemeClr val="bg2">
                    <a:lumMod val="75000"/>
                  </a:schemeClr>
                </a:solidFill>
                <a:latin typeface="Arial Narrow" panose="020B0606020202030204" pitchFamily="34" charset="0"/>
              </a:rPr>
              <a:t>ομογενοποίηση ενός  βιολογικού πληθυσμού αναφορικά με τον επιλεγμένο φαινότυπο  </a:t>
            </a:r>
          </a:p>
          <a:p>
            <a:r>
              <a:rPr lang="el-GR" sz="1600" dirty="0" smtClean="0">
                <a:solidFill>
                  <a:schemeClr val="bg2">
                    <a:lumMod val="75000"/>
                  </a:schemeClr>
                </a:solidFill>
                <a:latin typeface="Arial Narrow" panose="020B0606020202030204" pitchFamily="34" charset="0"/>
              </a:rPr>
              <a:t>-δηλ. τον φαινότυπο που συσχετίζεται με αύξηση της αναπαραγωγικής επιτυχίας των φορέων του</a:t>
            </a:r>
            <a:r>
              <a:rPr lang="el-GR" sz="1600" dirty="0">
                <a:solidFill>
                  <a:schemeClr val="bg2">
                    <a:lumMod val="75000"/>
                  </a:schemeClr>
                </a:solidFill>
                <a:latin typeface="Arial Narrow" panose="020B0606020202030204" pitchFamily="34" charset="0"/>
              </a:rPr>
              <a:t>. </a:t>
            </a:r>
            <a:r>
              <a:rPr lang="el-GR" sz="1600" dirty="0" smtClean="0">
                <a:solidFill>
                  <a:schemeClr val="bg2">
                    <a:lumMod val="75000"/>
                  </a:schemeClr>
                </a:solidFill>
                <a:latin typeface="Arial Narrow" panose="020B0606020202030204" pitchFamily="34" charset="0"/>
              </a:rPr>
              <a:t> </a:t>
            </a:r>
          </a:p>
          <a:p>
            <a:r>
              <a:rPr lang="el-GR" sz="1600" dirty="0" smtClean="0">
                <a:solidFill>
                  <a:schemeClr val="bg2">
                    <a:lumMod val="75000"/>
                  </a:schemeClr>
                </a:solidFill>
                <a:latin typeface="Arial Narrow" panose="020B0606020202030204" pitchFamily="34" charset="0"/>
              </a:rPr>
              <a:t>Η επικράτηση του εν λόγω φαινοτύπου αποτελεί βιολογική </a:t>
            </a:r>
            <a:r>
              <a:rPr lang="el-GR" sz="1600" dirty="0" smtClean="0">
                <a:solidFill>
                  <a:schemeClr val="accent2"/>
                </a:solidFill>
                <a:latin typeface="Arial Narrow" panose="020B0606020202030204" pitchFamily="34" charset="0"/>
              </a:rPr>
              <a:t>προσαρμογή</a:t>
            </a:r>
            <a:r>
              <a:rPr lang="el-GR" sz="1600" dirty="0" smtClean="0">
                <a:solidFill>
                  <a:schemeClr val="bg2">
                    <a:lumMod val="75000"/>
                  </a:schemeClr>
                </a:solidFill>
                <a:latin typeface="Arial Narrow" panose="020B0606020202030204" pitchFamily="34" charset="0"/>
              </a:rPr>
              <a:t> του πληθυσμού. </a:t>
            </a:r>
          </a:p>
        </p:txBody>
      </p:sp>
      <p:pic>
        <p:nvPicPr>
          <p:cNvPr id="3074" name="Picture 2" descr="Αποτέλεσμα εικόνας για Μελανόγλαρο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9356" y="2218742"/>
            <a:ext cx="4644000" cy="1959617"/>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2142597" y="6002723"/>
            <a:ext cx="6799556" cy="338554"/>
          </a:xfrm>
          <a:prstGeom prst="rect">
            <a:avLst/>
          </a:prstGeom>
        </p:spPr>
        <p:txBody>
          <a:bodyPr wrap="square">
            <a:spAutoFit/>
          </a:bodyPr>
          <a:lstStyle/>
          <a:p>
            <a:r>
              <a:rPr lang="el-GR" sz="1600" dirty="0">
                <a:solidFill>
                  <a:schemeClr val="bg2">
                    <a:lumMod val="75000"/>
                  </a:schemeClr>
                </a:solidFill>
                <a:latin typeface="Arial Narrow" panose="020B0606020202030204" pitchFamily="34" charset="0"/>
              </a:rPr>
              <a:t>Η φυσική επιλογή αποτελεί μια σταθεροποιητική δύναμη </a:t>
            </a:r>
            <a:r>
              <a:rPr lang="el-GR" sz="1600" u="sng" dirty="0" smtClean="0">
                <a:solidFill>
                  <a:schemeClr val="bg2">
                    <a:lumMod val="75000"/>
                  </a:schemeClr>
                </a:solidFill>
                <a:latin typeface="Arial Narrow" panose="020B0606020202030204" pitchFamily="34" charset="0"/>
              </a:rPr>
              <a:t>ενδοπληθυσμιακά</a:t>
            </a:r>
            <a:r>
              <a:rPr lang="el-GR" sz="1600" dirty="0" smtClean="0">
                <a:solidFill>
                  <a:schemeClr val="bg2">
                    <a:lumMod val="75000"/>
                  </a:schemeClr>
                </a:solidFill>
                <a:latin typeface="Arial Narrow" panose="020B0606020202030204" pitchFamily="34" charset="0"/>
              </a:rPr>
              <a:t>…</a:t>
            </a:r>
            <a:endParaRPr lang="el-GR" dirty="0">
              <a:solidFill>
                <a:schemeClr val="bg2">
                  <a:lumMod val="75000"/>
                </a:schemeClr>
              </a:solidFill>
              <a:latin typeface="Arial Narrow" panose="020B0606020202030204" pitchFamily="34" charset="0"/>
            </a:endParaRPr>
          </a:p>
        </p:txBody>
      </p:sp>
      <p:sp>
        <p:nvSpPr>
          <p:cNvPr id="6" name="Τίτλος 1"/>
          <p:cNvSpPr txBox="1">
            <a:spLocks/>
          </p:cNvSpPr>
          <p:nvPr/>
        </p:nvSpPr>
        <p:spPr>
          <a:xfrm>
            <a:off x="659329" y="134751"/>
            <a:ext cx="1914629" cy="58714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800" dirty="0" smtClean="0">
                <a:solidFill>
                  <a:srgbClr val="92D050"/>
                </a:solidFill>
                <a:latin typeface="+mn-lt"/>
                <a:ea typeface="+mn-ea"/>
                <a:cs typeface="+mn-cs"/>
              </a:rPr>
              <a:t>ΦΥΣΙΚΗ ΕΠΙΛΟΓΗ</a:t>
            </a:r>
            <a:endParaRPr lang="el-GR" sz="1800" dirty="0">
              <a:solidFill>
                <a:srgbClr val="92D050"/>
              </a:solidFill>
              <a:latin typeface="+mn-lt"/>
              <a:ea typeface="+mn-ea"/>
              <a:cs typeface="+mn-cs"/>
            </a:endParaRPr>
          </a:p>
        </p:txBody>
      </p:sp>
    </p:spTree>
    <p:extLst>
      <p:ext uri="{BB962C8B-B14F-4D97-AF65-F5344CB8AC3E}">
        <p14:creationId xmlns:p14="http://schemas.microsoft.com/office/powerpoint/2010/main" val="258529704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Σχετική εικόνα"/>
          <p:cNvPicPr>
            <a:picLocks noGrp="1" noChangeAspect="1" noChangeArrowheads="1"/>
          </p:cNvPicPr>
          <p:nvPr>
            <p:ph idx="1"/>
          </p:nvPr>
        </p:nvPicPr>
        <p:blipFill rotWithShape="1">
          <a:blip r:embed="rId2" cstate="print">
            <a:extLst>
              <a:ext uri="{BEBA8EAE-BF5A-486C-A8C5-ECC9F3942E4B}">
                <a14:imgProps xmlns:a14="http://schemas.microsoft.com/office/drawing/2010/main">
                  <a14:imgLayer r:embed="rId3">
                    <a14:imgEffect>
                      <a14:sharpenSoften amount="7000"/>
                    </a14:imgEffect>
                    <a14:imgEffect>
                      <a14:brightnessContrast bright="-3000" contrast="6000"/>
                    </a14:imgEffect>
                  </a14:imgLayer>
                </a14:imgProps>
              </a:ext>
              <a:ext uri="{28A0092B-C50C-407E-A947-70E740481C1C}">
                <a14:useLocalDpi xmlns:a14="http://schemas.microsoft.com/office/drawing/2010/main" val="0"/>
              </a:ext>
            </a:extLst>
          </a:blip>
          <a:srcRect l="19039" t="1544" r="16383"/>
          <a:stretch/>
        </p:blipFill>
        <p:spPr bwMode="auto">
          <a:xfrm>
            <a:off x="567652" y="1514218"/>
            <a:ext cx="2556000" cy="25969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8" descr="Αποτέλεσμα εικόνας για fox ears climatic variation"/>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12000"/>
                    </a14:imgEffect>
                    <a14:imgEffect>
                      <a14:brightnessContrast bright="-2000" contrast="6000"/>
                    </a14:imgEffect>
                  </a14:imgLayer>
                </a14:imgProps>
              </a:ext>
              <a:ext uri="{28A0092B-C50C-407E-A947-70E740481C1C}">
                <a14:useLocalDpi xmlns:a14="http://schemas.microsoft.com/office/drawing/2010/main" val="0"/>
              </a:ext>
            </a:extLst>
          </a:blip>
          <a:srcRect l="14256" t="6768" r="24875" b="54823"/>
          <a:stretch/>
        </p:blipFill>
        <p:spPr bwMode="auto">
          <a:xfrm>
            <a:off x="3412411" y="1514218"/>
            <a:ext cx="2534689" cy="2592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0" descr="Σχετική εικόνα"/>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16000"/>
                    </a14:imgEffect>
                    <a14:imgEffect>
                      <a14:brightnessContrast bright="-2000" contrast="4000"/>
                    </a14:imgEffect>
                  </a14:imgLayer>
                </a14:imgProps>
              </a:ext>
              <a:ext uri="{28A0092B-C50C-407E-A947-70E740481C1C}">
                <a14:useLocalDpi xmlns:a14="http://schemas.microsoft.com/office/drawing/2010/main" val="0"/>
              </a:ext>
            </a:extLst>
          </a:blip>
          <a:srcRect b="3260"/>
          <a:stretch/>
        </p:blipFill>
        <p:spPr bwMode="auto">
          <a:xfrm>
            <a:off x="6187731" y="1499858"/>
            <a:ext cx="2520000" cy="2606360"/>
          </a:xfrm>
          <a:prstGeom prst="rect">
            <a:avLst/>
          </a:prstGeom>
          <a:noFill/>
          <a:extLst>
            <a:ext uri="{909E8E84-426E-40DD-AFC4-6F175D3DCCD1}">
              <a14:hiddenFill xmlns:a14="http://schemas.microsoft.com/office/drawing/2010/main">
                <a:solidFill>
                  <a:srgbClr val="FFFFFF"/>
                </a:solidFill>
              </a14:hiddenFill>
            </a:ext>
          </a:extLst>
        </p:spPr>
      </p:pic>
      <p:sp>
        <p:nvSpPr>
          <p:cNvPr id="7" name="Ορθογώνιο 6"/>
          <p:cNvSpPr/>
          <p:nvPr/>
        </p:nvSpPr>
        <p:spPr>
          <a:xfrm>
            <a:off x="1062217" y="4433086"/>
            <a:ext cx="1643196" cy="332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 του χιονιού </a:t>
            </a:r>
            <a:endParaRPr lang="el-GR" dirty="0"/>
          </a:p>
        </p:txBody>
      </p:sp>
      <p:sp>
        <p:nvSpPr>
          <p:cNvPr id="8" name="Ορθογώνιο 7"/>
          <p:cNvSpPr/>
          <p:nvPr/>
        </p:nvSpPr>
        <p:spPr>
          <a:xfrm>
            <a:off x="4009860" y="4433118"/>
            <a:ext cx="1339790" cy="369332"/>
          </a:xfrm>
          <a:prstGeom prst="rect">
            <a:avLst/>
          </a:prstGeom>
        </p:spPr>
        <p:txBody>
          <a:bodyPr wrap="none">
            <a:spAutoFit/>
          </a:bodyPr>
          <a:lstStyle/>
          <a:p>
            <a:r>
              <a:rPr lang="el-GR" dirty="0">
                <a:solidFill>
                  <a:prstClr val="white"/>
                </a:solidFill>
              </a:rPr>
              <a:t>του δάσους </a:t>
            </a:r>
            <a:endParaRPr lang="el-GR" dirty="0"/>
          </a:p>
        </p:txBody>
      </p:sp>
      <p:sp>
        <p:nvSpPr>
          <p:cNvPr id="9" name="Ορθογώνιο 8"/>
          <p:cNvSpPr/>
          <p:nvPr/>
        </p:nvSpPr>
        <p:spPr>
          <a:xfrm>
            <a:off x="6902646" y="4433118"/>
            <a:ext cx="1263423" cy="369332"/>
          </a:xfrm>
          <a:prstGeom prst="rect">
            <a:avLst/>
          </a:prstGeom>
        </p:spPr>
        <p:txBody>
          <a:bodyPr wrap="none">
            <a:spAutoFit/>
          </a:bodyPr>
          <a:lstStyle/>
          <a:p>
            <a:pPr lvl="0" algn="ctr"/>
            <a:r>
              <a:rPr lang="el-GR" dirty="0">
                <a:solidFill>
                  <a:prstClr val="white"/>
                </a:solidFill>
              </a:rPr>
              <a:t>της ερήμου</a:t>
            </a:r>
          </a:p>
        </p:txBody>
      </p:sp>
      <p:sp>
        <p:nvSpPr>
          <p:cNvPr id="10" name="Ορθογώνιο 9"/>
          <p:cNvSpPr/>
          <p:nvPr/>
        </p:nvSpPr>
        <p:spPr>
          <a:xfrm>
            <a:off x="4009860" y="775026"/>
            <a:ext cx="964367" cy="369332"/>
          </a:xfrm>
          <a:prstGeom prst="rect">
            <a:avLst/>
          </a:prstGeom>
        </p:spPr>
        <p:txBody>
          <a:bodyPr wrap="none">
            <a:spAutoFit/>
          </a:bodyPr>
          <a:lstStyle/>
          <a:p>
            <a:r>
              <a:rPr lang="el-GR" dirty="0" smtClean="0">
                <a:solidFill>
                  <a:prstClr val="white"/>
                </a:solidFill>
              </a:rPr>
              <a:t>ΑΛΕΠΟΥ</a:t>
            </a:r>
            <a:endParaRPr lang="el-GR" dirty="0"/>
          </a:p>
        </p:txBody>
      </p:sp>
      <p:sp>
        <p:nvSpPr>
          <p:cNvPr id="11" name="Ορθογώνιο 10"/>
          <p:cNvSpPr/>
          <p:nvPr/>
        </p:nvSpPr>
        <p:spPr>
          <a:xfrm>
            <a:off x="0" y="5129938"/>
            <a:ext cx="8911525" cy="1815882"/>
          </a:xfrm>
          <a:prstGeom prst="rect">
            <a:avLst/>
          </a:prstGeom>
        </p:spPr>
        <p:txBody>
          <a:bodyPr wrap="square">
            <a:spAutoFit/>
          </a:bodyPr>
          <a:lstStyle/>
          <a:p>
            <a:r>
              <a:rPr lang="el-GR" sz="1600" dirty="0" smtClean="0">
                <a:solidFill>
                  <a:schemeClr val="bg2">
                    <a:lumMod val="75000"/>
                  </a:schemeClr>
                </a:solidFill>
              </a:rPr>
              <a:t>                              </a:t>
            </a:r>
            <a:r>
              <a:rPr lang="el-GR" sz="1600" dirty="0" smtClean="0">
                <a:solidFill>
                  <a:schemeClr val="bg2">
                    <a:lumMod val="75000"/>
                  </a:schemeClr>
                </a:solidFill>
                <a:latin typeface="Arial Narrow" panose="020B0606020202030204" pitchFamily="34" charset="0"/>
              </a:rPr>
              <a:t>…</a:t>
            </a:r>
            <a:r>
              <a:rPr lang="el-GR" sz="1600" dirty="0">
                <a:solidFill>
                  <a:schemeClr val="bg2">
                    <a:lumMod val="75000"/>
                  </a:schemeClr>
                </a:solidFill>
                <a:latin typeface="Arial Narrow" panose="020B0606020202030204" pitchFamily="34" charset="0"/>
              </a:rPr>
              <a:t>όμως στην </a:t>
            </a:r>
            <a:r>
              <a:rPr lang="el-GR" sz="1600" u="sng" dirty="0">
                <a:solidFill>
                  <a:schemeClr val="bg2">
                    <a:lumMod val="75000"/>
                  </a:schemeClr>
                </a:solidFill>
                <a:latin typeface="Arial Narrow" panose="020B0606020202030204" pitchFamily="34" charset="0"/>
              </a:rPr>
              <a:t>διαπληθυσμιακή</a:t>
            </a:r>
            <a:r>
              <a:rPr lang="el-GR" sz="1600" dirty="0">
                <a:solidFill>
                  <a:schemeClr val="bg2">
                    <a:lumMod val="75000"/>
                  </a:schemeClr>
                </a:solidFill>
                <a:latin typeface="Arial Narrow" panose="020B0606020202030204" pitchFamily="34" charset="0"/>
              </a:rPr>
              <a:t> κλίμακα  η ίδια διαδικασία γεννά βιολογική ποικιλότητα </a:t>
            </a:r>
            <a:endParaRPr lang="el-GR" sz="1600" dirty="0" smtClean="0">
              <a:solidFill>
                <a:schemeClr val="bg2">
                  <a:lumMod val="75000"/>
                </a:schemeClr>
              </a:solidFill>
              <a:latin typeface="Arial Narrow" panose="020B0606020202030204" pitchFamily="34" charset="0"/>
            </a:endParaRPr>
          </a:p>
          <a:p>
            <a:endParaRPr lang="el-GR" sz="1600" dirty="0" smtClean="0">
              <a:solidFill>
                <a:schemeClr val="bg2">
                  <a:lumMod val="75000"/>
                </a:schemeClr>
              </a:solidFill>
              <a:latin typeface="Arial Narrow" panose="020B0606020202030204" pitchFamily="34" charset="0"/>
            </a:endParaRPr>
          </a:p>
          <a:p>
            <a:r>
              <a:rPr lang="el-GR" sz="1600" dirty="0" smtClean="0">
                <a:solidFill>
                  <a:schemeClr val="bg2">
                    <a:lumMod val="75000"/>
                  </a:schemeClr>
                </a:solidFill>
                <a:latin typeface="Arial Narrow" panose="020B0606020202030204" pitchFamily="34" charset="0"/>
              </a:rPr>
              <a:t>–</a:t>
            </a:r>
            <a:r>
              <a:rPr lang="el-GR" sz="1600" dirty="0">
                <a:solidFill>
                  <a:schemeClr val="bg2">
                    <a:lumMod val="75000"/>
                  </a:schemeClr>
                </a:solidFill>
                <a:latin typeface="Arial Narrow" panose="020B0606020202030204" pitchFamily="34" charset="0"/>
              </a:rPr>
              <a:t>δηλ. επικράτηση διαφορετικών αλληλομόρφων σε πληθυσμούς του ίδιου είδους που διαβιούν κάτω από </a:t>
            </a:r>
            <a:endParaRPr lang="el-GR" sz="1600" dirty="0" smtClean="0">
              <a:solidFill>
                <a:schemeClr val="bg2">
                  <a:lumMod val="75000"/>
                </a:schemeClr>
              </a:solidFill>
              <a:latin typeface="Arial Narrow" panose="020B0606020202030204" pitchFamily="34" charset="0"/>
            </a:endParaRPr>
          </a:p>
          <a:p>
            <a:endParaRPr lang="el-GR" sz="1600" dirty="0">
              <a:solidFill>
                <a:schemeClr val="bg2">
                  <a:lumMod val="75000"/>
                </a:schemeClr>
              </a:solidFill>
              <a:latin typeface="Arial Narrow" panose="020B0606020202030204" pitchFamily="34" charset="0"/>
            </a:endParaRPr>
          </a:p>
          <a:p>
            <a:r>
              <a:rPr lang="el-GR" sz="1600" dirty="0" smtClean="0">
                <a:solidFill>
                  <a:schemeClr val="bg2">
                    <a:lumMod val="75000"/>
                  </a:schemeClr>
                </a:solidFill>
                <a:latin typeface="Arial Narrow" panose="020B0606020202030204" pitchFamily="34" charset="0"/>
              </a:rPr>
              <a:t>διαφοροποιημένες οικολογικές συνθήκες αναφορικά με κρίσιμες  παραμέτρους  του περιβάλλοντος για την </a:t>
            </a:r>
          </a:p>
          <a:p>
            <a:endParaRPr lang="el-GR" sz="1600" dirty="0">
              <a:solidFill>
                <a:schemeClr val="bg2">
                  <a:lumMod val="75000"/>
                </a:schemeClr>
              </a:solidFill>
              <a:latin typeface="Arial Narrow" panose="020B0606020202030204" pitchFamily="34" charset="0"/>
            </a:endParaRPr>
          </a:p>
          <a:p>
            <a:r>
              <a:rPr lang="el-GR" sz="1600" dirty="0" smtClean="0">
                <a:solidFill>
                  <a:schemeClr val="bg2">
                    <a:lumMod val="75000"/>
                  </a:schemeClr>
                </a:solidFill>
                <a:latin typeface="Arial Narrow" panose="020B0606020202030204" pitchFamily="34" charset="0"/>
              </a:rPr>
              <a:t>επιβίωση/αναπαραγωγή των μελών τους . </a:t>
            </a:r>
            <a:endParaRPr lang="el-GR" sz="1600" dirty="0">
              <a:solidFill>
                <a:schemeClr val="bg2">
                  <a:lumMod val="75000"/>
                </a:schemeClr>
              </a:solidFill>
              <a:latin typeface="Arial Narrow" panose="020B0606020202030204" pitchFamily="34" charset="0"/>
            </a:endParaRPr>
          </a:p>
        </p:txBody>
      </p:sp>
      <p:sp>
        <p:nvSpPr>
          <p:cNvPr id="12" name="Τίτλος 1"/>
          <p:cNvSpPr txBox="1">
            <a:spLocks/>
          </p:cNvSpPr>
          <p:nvPr/>
        </p:nvSpPr>
        <p:spPr>
          <a:xfrm>
            <a:off x="659329" y="134751"/>
            <a:ext cx="1914629" cy="58714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800" dirty="0" smtClean="0">
                <a:solidFill>
                  <a:srgbClr val="92D050"/>
                </a:solidFill>
                <a:latin typeface="+mn-lt"/>
                <a:ea typeface="+mn-ea"/>
                <a:cs typeface="+mn-cs"/>
              </a:rPr>
              <a:t>ΦΥΣΙΚΗ ΕΠΙΛΟΓΗ</a:t>
            </a:r>
            <a:endParaRPr lang="el-GR" sz="1800" dirty="0">
              <a:solidFill>
                <a:srgbClr val="92D050"/>
              </a:solidFill>
              <a:latin typeface="+mn-lt"/>
              <a:ea typeface="+mn-ea"/>
              <a:cs typeface="+mn-cs"/>
            </a:endParaRPr>
          </a:p>
        </p:txBody>
      </p:sp>
    </p:spTree>
    <p:extLst>
      <p:ext uri="{BB962C8B-B14F-4D97-AF65-F5344CB8AC3E}">
        <p14:creationId xmlns:p14="http://schemas.microsoft.com/office/powerpoint/2010/main" val="318917540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Διάγραμμα ροής: Παραπομπή 22"/>
          <p:cNvSpPr/>
          <p:nvPr/>
        </p:nvSpPr>
        <p:spPr>
          <a:xfrm>
            <a:off x="2479709" y="4248350"/>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5" name="Διάγραμμα ροής: Παραπομπή 24"/>
          <p:cNvSpPr/>
          <p:nvPr/>
        </p:nvSpPr>
        <p:spPr>
          <a:xfrm>
            <a:off x="2657161" y="4075073"/>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6" name="Διάγραμμα ροής: Παραπομπή 25"/>
          <p:cNvSpPr/>
          <p:nvPr/>
        </p:nvSpPr>
        <p:spPr>
          <a:xfrm>
            <a:off x="2784509" y="4318132"/>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7" name="Διάγραμμα ροής: Παραπομπή 26"/>
          <p:cNvSpPr/>
          <p:nvPr/>
        </p:nvSpPr>
        <p:spPr>
          <a:xfrm>
            <a:off x="3104359" y="4047991"/>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8" name="Διάγραμμα ροής: Παραπομπή 27"/>
          <p:cNvSpPr/>
          <p:nvPr/>
        </p:nvSpPr>
        <p:spPr>
          <a:xfrm>
            <a:off x="2871739" y="4452883"/>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9" name="Διάγραμμα ροής: Παραπομπή 28"/>
          <p:cNvSpPr/>
          <p:nvPr/>
        </p:nvSpPr>
        <p:spPr>
          <a:xfrm>
            <a:off x="3265290" y="4244584"/>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0" name="Διάγραμμα ροής: Παραπομπή 29"/>
          <p:cNvSpPr/>
          <p:nvPr/>
        </p:nvSpPr>
        <p:spPr>
          <a:xfrm>
            <a:off x="6858778" y="5990904"/>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1" name="Διάγραμμα ροής: Παραπομπή 30"/>
          <p:cNvSpPr/>
          <p:nvPr/>
        </p:nvSpPr>
        <p:spPr>
          <a:xfrm>
            <a:off x="1740766" y="4543515"/>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2" name="Διάγραμμα ροής: Παραπομπή 31"/>
          <p:cNvSpPr/>
          <p:nvPr/>
        </p:nvSpPr>
        <p:spPr>
          <a:xfrm>
            <a:off x="2452942" y="4076106"/>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3" name="Διάγραμμα ροής: Παραπομπή 32"/>
          <p:cNvSpPr/>
          <p:nvPr/>
        </p:nvSpPr>
        <p:spPr>
          <a:xfrm>
            <a:off x="2013687" y="4496595"/>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4" name="Διάγραμμα ροής: Παραπομπή 33"/>
          <p:cNvSpPr/>
          <p:nvPr/>
        </p:nvSpPr>
        <p:spPr>
          <a:xfrm>
            <a:off x="1821267" y="4155834"/>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5" name="Διάγραμμα ροής: Παραπομπή 34"/>
          <p:cNvSpPr/>
          <p:nvPr/>
        </p:nvSpPr>
        <p:spPr>
          <a:xfrm>
            <a:off x="2085604" y="4227394"/>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6" name="Διάγραμμα ροής: Παραπομπή 35"/>
          <p:cNvSpPr/>
          <p:nvPr/>
        </p:nvSpPr>
        <p:spPr>
          <a:xfrm>
            <a:off x="1893906" y="3963886"/>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7" name="Διάγραμμα ροής: Παραπομπή 36"/>
          <p:cNvSpPr/>
          <p:nvPr/>
        </p:nvSpPr>
        <p:spPr>
          <a:xfrm>
            <a:off x="2212007" y="4428021"/>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8" name="Διάγραμμα ροής: Παραπομπή 37"/>
          <p:cNvSpPr/>
          <p:nvPr/>
        </p:nvSpPr>
        <p:spPr>
          <a:xfrm>
            <a:off x="6428433" y="4203447"/>
            <a:ext cx="114300" cy="69783"/>
          </a:xfrm>
          <a:prstGeom prst="flowChartConnector">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9" name="Διάγραμμα ροής: Παραπομπή 38"/>
          <p:cNvSpPr/>
          <p:nvPr/>
        </p:nvSpPr>
        <p:spPr>
          <a:xfrm>
            <a:off x="6945625" y="4327278"/>
            <a:ext cx="114300" cy="69783"/>
          </a:xfrm>
          <a:prstGeom prst="flowChartConnector">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40" name="Διάγραμμα ροής: Παραπομπή 39"/>
          <p:cNvSpPr/>
          <p:nvPr/>
        </p:nvSpPr>
        <p:spPr>
          <a:xfrm>
            <a:off x="6762068" y="4418503"/>
            <a:ext cx="114300" cy="69783"/>
          </a:xfrm>
          <a:prstGeom prst="flowChartConnector">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41" name="Διάγραμμα ροής: Παραπομπή 40"/>
          <p:cNvSpPr/>
          <p:nvPr/>
        </p:nvSpPr>
        <p:spPr>
          <a:xfrm>
            <a:off x="6192539" y="4482601"/>
            <a:ext cx="114300" cy="69783"/>
          </a:xfrm>
          <a:prstGeom prst="flowChartConnector">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42" name="Διάγραμμα ροής: Παραπομπή 41"/>
          <p:cNvSpPr/>
          <p:nvPr/>
        </p:nvSpPr>
        <p:spPr>
          <a:xfrm>
            <a:off x="6772116" y="6127173"/>
            <a:ext cx="114300" cy="69783"/>
          </a:xfrm>
          <a:prstGeom prst="flowChartConnector">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43" name="Διάγραμμα ροής: Παραπομπή 42"/>
          <p:cNvSpPr/>
          <p:nvPr/>
        </p:nvSpPr>
        <p:spPr>
          <a:xfrm>
            <a:off x="2372822" y="6156049"/>
            <a:ext cx="114300" cy="69783"/>
          </a:xfrm>
          <a:prstGeom prst="flowChartConnector">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44" name="Διάγραμμα ροής: Παραπομπή 43"/>
          <p:cNvSpPr/>
          <p:nvPr/>
        </p:nvSpPr>
        <p:spPr>
          <a:xfrm>
            <a:off x="6877243" y="4091344"/>
            <a:ext cx="114300" cy="69783"/>
          </a:xfrm>
          <a:prstGeom prst="flowChartConnector">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cxnSp>
        <p:nvCxnSpPr>
          <p:cNvPr id="45" name="Ευθύγραμμο βέλος σύνδεσης 44"/>
          <p:cNvCxnSpPr/>
          <p:nvPr/>
        </p:nvCxnSpPr>
        <p:spPr>
          <a:xfrm>
            <a:off x="4026256" y="4256642"/>
            <a:ext cx="113578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 name="Ευθύγραμμο βέλος σύνδεσης 45"/>
          <p:cNvCxnSpPr/>
          <p:nvPr/>
        </p:nvCxnSpPr>
        <p:spPr>
          <a:xfrm flipH="1" flipV="1">
            <a:off x="4328124" y="4534847"/>
            <a:ext cx="607198" cy="48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8" name="Διάγραμμα ροής: Παραπομπή 47"/>
          <p:cNvSpPr/>
          <p:nvPr/>
        </p:nvSpPr>
        <p:spPr>
          <a:xfrm>
            <a:off x="2488406" y="3971288"/>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49" name="Διάγραμμα ροής: Παραπομπή 48"/>
          <p:cNvSpPr/>
          <p:nvPr/>
        </p:nvSpPr>
        <p:spPr>
          <a:xfrm>
            <a:off x="2742755" y="4589656"/>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50" name="Διάγραμμα ροής: Παραπομπή 49"/>
          <p:cNvSpPr/>
          <p:nvPr/>
        </p:nvSpPr>
        <p:spPr>
          <a:xfrm>
            <a:off x="1676398" y="5796361"/>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51" name="Διάγραμμα ροής: Παραπομπή 50"/>
          <p:cNvSpPr/>
          <p:nvPr/>
        </p:nvSpPr>
        <p:spPr>
          <a:xfrm>
            <a:off x="2287494" y="5532286"/>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52" name="Διάγραμμα ροής: Παραπομπή 51"/>
          <p:cNvSpPr/>
          <p:nvPr/>
        </p:nvSpPr>
        <p:spPr>
          <a:xfrm>
            <a:off x="2123901" y="6076670"/>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53" name="Διάγραμμα ροής: Παραπομπή 52"/>
          <p:cNvSpPr/>
          <p:nvPr/>
        </p:nvSpPr>
        <p:spPr>
          <a:xfrm>
            <a:off x="1806339" y="5974589"/>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54" name="Διάγραμμα ροής: Παραπομπή 53"/>
          <p:cNvSpPr/>
          <p:nvPr/>
        </p:nvSpPr>
        <p:spPr>
          <a:xfrm>
            <a:off x="2748616" y="5624751"/>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55" name="Διάγραμμα ροής: Παραπομπή 54"/>
          <p:cNvSpPr/>
          <p:nvPr/>
        </p:nvSpPr>
        <p:spPr>
          <a:xfrm>
            <a:off x="2132197" y="5690302"/>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56" name="Διάγραμμα ροής: Παραπομπή 55"/>
          <p:cNvSpPr/>
          <p:nvPr/>
        </p:nvSpPr>
        <p:spPr>
          <a:xfrm>
            <a:off x="2487731" y="5778910"/>
            <a:ext cx="119513" cy="58962"/>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57" name="Διάγραμμα ροής: Παραπομπή 56"/>
          <p:cNvSpPr/>
          <p:nvPr/>
        </p:nvSpPr>
        <p:spPr>
          <a:xfrm>
            <a:off x="1903499" y="4291735"/>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58" name="Διάγραμμα ροής: Παραπομπή 57"/>
          <p:cNvSpPr/>
          <p:nvPr/>
        </p:nvSpPr>
        <p:spPr>
          <a:xfrm>
            <a:off x="2004466" y="5895035"/>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59" name="Διάγραμμα ροής: Παραπομπή 58"/>
          <p:cNvSpPr/>
          <p:nvPr/>
        </p:nvSpPr>
        <p:spPr>
          <a:xfrm>
            <a:off x="2704152" y="5953650"/>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60" name="Διάγραμμα ροής: Παραπομπή 59"/>
          <p:cNvSpPr/>
          <p:nvPr/>
        </p:nvSpPr>
        <p:spPr>
          <a:xfrm>
            <a:off x="2403509" y="5960943"/>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61" name="Διάγραμμα ροής: Παραπομπή 60"/>
          <p:cNvSpPr/>
          <p:nvPr/>
        </p:nvSpPr>
        <p:spPr>
          <a:xfrm>
            <a:off x="2986039" y="5899847"/>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62" name="Διάγραμμα ροής: Παραπομπή 61"/>
          <p:cNvSpPr/>
          <p:nvPr/>
        </p:nvSpPr>
        <p:spPr>
          <a:xfrm>
            <a:off x="3015458" y="5695108"/>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64" name="Διάγραμμα ροής: Παραπομπή 63"/>
          <p:cNvSpPr/>
          <p:nvPr/>
        </p:nvSpPr>
        <p:spPr>
          <a:xfrm>
            <a:off x="1911913" y="5697812"/>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65" name="Διάγραμμα ροής: Παραπομπή 64"/>
          <p:cNvSpPr/>
          <p:nvPr/>
        </p:nvSpPr>
        <p:spPr>
          <a:xfrm>
            <a:off x="2940520" y="6027379"/>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66" name="Διάγραμμα ροής: Παραπομπή 65"/>
          <p:cNvSpPr/>
          <p:nvPr/>
        </p:nvSpPr>
        <p:spPr>
          <a:xfrm>
            <a:off x="2395074" y="5668197"/>
            <a:ext cx="114300" cy="69783"/>
          </a:xfrm>
          <a:prstGeom prst="flowChartConnector">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67" name="Διάγραμμα ροής: Παραπομπή 66"/>
          <p:cNvSpPr/>
          <p:nvPr/>
        </p:nvSpPr>
        <p:spPr>
          <a:xfrm>
            <a:off x="6109097" y="4085778"/>
            <a:ext cx="114300" cy="69783"/>
          </a:xfrm>
          <a:prstGeom prst="flowChartConnector">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69" name="Διάγραμμα ροής: Παραπομπή 68"/>
          <p:cNvSpPr/>
          <p:nvPr/>
        </p:nvSpPr>
        <p:spPr>
          <a:xfrm>
            <a:off x="5914502" y="4308336"/>
            <a:ext cx="114300" cy="69783"/>
          </a:xfrm>
          <a:prstGeom prst="flowChartConnector">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70" name="Διάγραμμα ροής: Παραπομπή 69"/>
          <p:cNvSpPr/>
          <p:nvPr/>
        </p:nvSpPr>
        <p:spPr>
          <a:xfrm>
            <a:off x="6594918" y="4117238"/>
            <a:ext cx="114300" cy="69783"/>
          </a:xfrm>
          <a:prstGeom prst="flowChartConnector">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72" name="Διάγραμμα ροής: Παραπομπή 71"/>
          <p:cNvSpPr/>
          <p:nvPr/>
        </p:nvSpPr>
        <p:spPr>
          <a:xfrm>
            <a:off x="6488936" y="3956076"/>
            <a:ext cx="114300" cy="69783"/>
          </a:xfrm>
          <a:prstGeom prst="flowChartConnector">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74" name="Διάγραμμα ροής: Παραπομπή 73"/>
          <p:cNvSpPr/>
          <p:nvPr/>
        </p:nvSpPr>
        <p:spPr>
          <a:xfrm>
            <a:off x="6509662" y="4509250"/>
            <a:ext cx="114300" cy="69783"/>
          </a:xfrm>
          <a:prstGeom prst="flowChartConnector">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75" name="Διάγραμμα ροής: Παραπομπή 74"/>
          <p:cNvSpPr/>
          <p:nvPr/>
        </p:nvSpPr>
        <p:spPr>
          <a:xfrm>
            <a:off x="6122872" y="5594236"/>
            <a:ext cx="114300" cy="69783"/>
          </a:xfrm>
          <a:prstGeom prst="flowChartConnector">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76" name="Διάγραμμα ροής: Παραπομπή 75"/>
          <p:cNvSpPr/>
          <p:nvPr/>
        </p:nvSpPr>
        <p:spPr>
          <a:xfrm>
            <a:off x="6451716" y="5825252"/>
            <a:ext cx="114300" cy="69783"/>
          </a:xfrm>
          <a:prstGeom prst="flowChartConnector">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77" name="Διάγραμμα ροής: Παραπομπή 76"/>
          <p:cNvSpPr/>
          <p:nvPr/>
        </p:nvSpPr>
        <p:spPr>
          <a:xfrm>
            <a:off x="6904916" y="5500181"/>
            <a:ext cx="114300" cy="69783"/>
          </a:xfrm>
          <a:prstGeom prst="flowChartConnector">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78" name="Διάγραμμα ροής: Παραπομπή 77"/>
          <p:cNvSpPr/>
          <p:nvPr/>
        </p:nvSpPr>
        <p:spPr>
          <a:xfrm>
            <a:off x="7114779" y="5746741"/>
            <a:ext cx="114300" cy="69783"/>
          </a:xfrm>
          <a:prstGeom prst="flowChartConnector">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79" name="Διάγραμμα ροής: Παραπομπή 78"/>
          <p:cNvSpPr/>
          <p:nvPr/>
        </p:nvSpPr>
        <p:spPr>
          <a:xfrm>
            <a:off x="6993670" y="5817105"/>
            <a:ext cx="114300" cy="69783"/>
          </a:xfrm>
          <a:prstGeom prst="flowChartConnector">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80" name="Διάγραμμα ροής: Παραπομπή 79"/>
          <p:cNvSpPr/>
          <p:nvPr/>
        </p:nvSpPr>
        <p:spPr>
          <a:xfrm>
            <a:off x="6451716" y="5543692"/>
            <a:ext cx="114300" cy="69783"/>
          </a:xfrm>
          <a:prstGeom prst="flowChartConnector">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81" name="Διάγραμμα ροής: Παραπομπή 80"/>
          <p:cNvSpPr/>
          <p:nvPr/>
        </p:nvSpPr>
        <p:spPr>
          <a:xfrm>
            <a:off x="6687328" y="5906799"/>
            <a:ext cx="114300" cy="69783"/>
          </a:xfrm>
          <a:prstGeom prst="flowChartConnector">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82" name="Διάγραμμα ροής: Παραπομπή 81"/>
          <p:cNvSpPr/>
          <p:nvPr/>
        </p:nvSpPr>
        <p:spPr>
          <a:xfrm>
            <a:off x="1642462" y="4411623"/>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83" name="Διάγραμμα ροής: Παραπομπή 82"/>
          <p:cNvSpPr/>
          <p:nvPr/>
        </p:nvSpPr>
        <p:spPr>
          <a:xfrm>
            <a:off x="6026250" y="5742164"/>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84" name="Διάγραμμα ροής: Παραπομπή 83"/>
          <p:cNvSpPr/>
          <p:nvPr/>
        </p:nvSpPr>
        <p:spPr>
          <a:xfrm>
            <a:off x="6744478" y="5674868"/>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85" name="Διάγραμμα ροής: Παραπομπή 84"/>
          <p:cNvSpPr/>
          <p:nvPr/>
        </p:nvSpPr>
        <p:spPr>
          <a:xfrm>
            <a:off x="6586652" y="6088748"/>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86" name="Διάγραμμα ροής: Παραπομπή 85"/>
          <p:cNvSpPr/>
          <p:nvPr/>
        </p:nvSpPr>
        <p:spPr>
          <a:xfrm>
            <a:off x="6165979" y="5861780"/>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87" name="Διάγραμμα ροής: Παραπομπή 86"/>
          <p:cNvSpPr/>
          <p:nvPr/>
        </p:nvSpPr>
        <p:spPr>
          <a:xfrm>
            <a:off x="6347144" y="5477661"/>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88" name="Διάγραμμα ροής: Παραπομπή 87"/>
          <p:cNvSpPr/>
          <p:nvPr/>
        </p:nvSpPr>
        <p:spPr>
          <a:xfrm>
            <a:off x="6318379" y="6014180"/>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89" name="Διάγραμμα ροής: Παραπομπή 88"/>
          <p:cNvSpPr/>
          <p:nvPr/>
        </p:nvSpPr>
        <p:spPr>
          <a:xfrm>
            <a:off x="7101310" y="5587694"/>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90" name="Διάγραμμα ροής: Παραπομπή 89"/>
          <p:cNvSpPr/>
          <p:nvPr/>
        </p:nvSpPr>
        <p:spPr>
          <a:xfrm>
            <a:off x="5886434" y="5895034"/>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cxnSp>
        <p:nvCxnSpPr>
          <p:cNvPr id="91" name="Ευθύγραμμο βέλος σύνδεσης 90"/>
          <p:cNvCxnSpPr/>
          <p:nvPr/>
        </p:nvCxnSpPr>
        <p:spPr>
          <a:xfrm>
            <a:off x="4006602" y="5726081"/>
            <a:ext cx="113578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2" name="Διάγραμμα ροής: Παραπομπή 91"/>
          <p:cNvSpPr/>
          <p:nvPr/>
        </p:nvSpPr>
        <p:spPr>
          <a:xfrm>
            <a:off x="6099395" y="6100155"/>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cxnSp>
        <p:nvCxnSpPr>
          <p:cNvPr id="93" name="Ευθύγραμμο βέλος σύνδεσης 92"/>
          <p:cNvCxnSpPr/>
          <p:nvPr/>
        </p:nvCxnSpPr>
        <p:spPr>
          <a:xfrm flipH="1" flipV="1">
            <a:off x="4290547" y="6014327"/>
            <a:ext cx="607198" cy="48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4" name="Διάγραμμα ροής: Παραπομπή 93"/>
          <p:cNvSpPr/>
          <p:nvPr/>
        </p:nvSpPr>
        <p:spPr>
          <a:xfrm>
            <a:off x="2403509" y="4365859"/>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95" name="Διάγραμμα ροής: Παραπομπή 94"/>
          <p:cNvSpPr/>
          <p:nvPr/>
        </p:nvSpPr>
        <p:spPr>
          <a:xfrm>
            <a:off x="2209997" y="4061174"/>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96" name="Διάγραμμα ροής: Παραπομπή 95"/>
          <p:cNvSpPr/>
          <p:nvPr/>
        </p:nvSpPr>
        <p:spPr>
          <a:xfrm>
            <a:off x="3117307" y="4527069"/>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97" name="Διάγραμμα ροής: Παραπομπή 96"/>
          <p:cNvSpPr/>
          <p:nvPr/>
        </p:nvSpPr>
        <p:spPr>
          <a:xfrm>
            <a:off x="2560085" y="4484856"/>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98" name="Διάγραμμα ροής: Παραπομπή 97"/>
          <p:cNvSpPr/>
          <p:nvPr/>
        </p:nvSpPr>
        <p:spPr>
          <a:xfrm>
            <a:off x="2806429" y="3967114"/>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99" name="Διάγραμμα ροής: Παραπομπή 98"/>
          <p:cNvSpPr/>
          <p:nvPr/>
        </p:nvSpPr>
        <p:spPr>
          <a:xfrm>
            <a:off x="2937981" y="4262177"/>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00" name="Τίτλος 1"/>
          <p:cNvSpPr txBox="1">
            <a:spLocks/>
          </p:cNvSpPr>
          <p:nvPr/>
        </p:nvSpPr>
        <p:spPr>
          <a:xfrm>
            <a:off x="659328" y="134751"/>
            <a:ext cx="1744181" cy="58714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800" dirty="0" smtClean="0">
                <a:solidFill>
                  <a:srgbClr val="92D050"/>
                </a:solidFill>
                <a:latin typeface="+mn-lt"/>
                <a:ea typeface="+mn-ea"/>
                <a:cs typeface="+mn-cs"/>
              </a:rPr>
              <a:t>Γ0ΝΙΔΙΑΚΗ ΡΟΗ</a:t>
            </a:r>
            <a:endParaRPr lang="el-GR" sz="1800" dirty="0">
              <a:solidFill>
                <a:srgbClr val="92D050"/>
              </a:solidFill>
              <a:latin typeface="+mn-lt"/>
              <a:ea typeface="+mn-ea"/>
              <a:cs typeface="+mn-cs"/>
            </a:endParaRPr>
          </a:p>
        </p:txBody>
      </p:sp>
      <p:sp>
        <p:nvSpPr>
          <p:cNvPr id="4" name="Ορθογώνιο 3"/>
          <p:cNvSpPr/>
          <p:nvPr/>
        </p:nvSpPr>
        <p:spPr>
          <a:xfrm>
            <a:off x="570120" y="1938012"/>
            <a:ext cx="7411453" cy="1477328"/>
          </a:xfrm>
          <a:prstGeom prst="rect">
            <a:avLst/>
          </a:prstGeom>
        </p:spPr>
        <p:txBody>
          <a:bodyPr wrap="square">
            <a:spAutoFit/>
          </a:bodyPr>
          <a:lstStyle/>
          <a:p>
            <a:pPr algn="just"/>
            <a:r>
              <a:rPr lang="el-GR" dirty="0">
                <a:solidFill>
                  <a:srgbClr val="92D050"/>
                </a:solidFill>
                <a:latin typeface="Arial Narrow" panose="020B0606020202030204" pitchFamily="34" charset="0"/>
              </a:rPr>
              <a:t>γονιδιακή ροή</a:t>
            </a:r>
            <a:r>
              <a:rPr lang="el-GR" dirty="0">
                <a:solidFill>
                  <a:schemeClr val="bg2"/>
                </a:solidFill>
                <a:latin typeface="Arial Narrow" panose="020B0606020202030204" pitchFamily="34" charset="0"/>
              </a:rPr>
              <a:t>: εισαγωγή αλληλομόρφων μέσα σε έναν πληθυσμό ή μεταφορά αλληλομόρφων μεταξύ πληθυσμών ως αποτέλεσμα διασποράς γαμετών η απογόνων. </a:t>
            </a:r>
          </a:p>
          <a:p>
            <a:pPr algn="just"/>
            <a:r>
              <a:rPr lang="el-GR" dirty="0">
                <a:solidFill>
                  <a:schemeClr val="bg2"/>
                </a:solidFill>
                <a:latin typeface="Arial Narrow" panose="020B0606020202030204" pitchFamily="34" charset="0"/>
              </a:rPr>
              <a:t>Η γονιδιακή ροή  αναφέρεται στις μεταναστευτικές κινήσεις  μεταξύ πληθυσμών με διαφορετικές γονιδιακές συχνότητες.</a:t>
            </a:r>
          </a:p>
          <a:p>
            <a:endParaRPr lang="el-GR" dirty="0"/>
          </a:p>
        </p:txBody>
      </p:sp>
      <p:sp>
        <p:nvSpPr>
          <p:cNvPr id="101" name="100 - Ορθογώνιο"/>
          <p:cNvSpPr/>
          <p:nvPr/>
        </p:nvSpPr>
        <p:spPr>
          <a:xfrm>
            <a:off x="832979" y="1064094"/>
            <a:ext cx="7033365" cy="369332"/>
          </a:xfrm>
          <a:prstGeom prst="rect">
            <a:avLst/>
          </a:prstGeom>
        </p:spPr>
        <p:txBody>
          <a:bodyPr wrap="square">
            <a:spAutoFit/>
          </a:bodyPr>
          <a:lstStyle/>
          <a:p>
            <a:r>
              <a:rPr lang="el-GR" dirty="0" smtClean="0">
                <a:solidFill>
                  <a:schemeClr val="bg1">
                    <a:lumMod val="85000"/>
                  </a:schemeClr>
                </a:solidFill>
                <a:latin typeface="Arial Narrow" panose="020B0606020202030204" pitchFamily="34" charset="0"/>
              </a:rPr>
              <a:t>Η φυσική επιλογή αποτελεί  τον κύριο αλλά όχι μοναδικό μηχανισμό εξέλιξης.</a:t>
            </a:r>
            <a:endParaRPr lang="el-GR" dirty="0">
              <a:latin typeface="Arial Narrow" panose="020B0606020202030204" pitchFamily="34" charset="0"/>
            </a:endParaRPr>
          </a:p>
        </p:txBody>
      </p:sp>
    </p:spTree>
    <p:extLst>
      <p:ext uri="{BB962C8B-B14F-4D97-AF65-F5344CB8AC3E}">
        <p14:creationId xmlns:p14="http://schemas.microsoft.com/office/powerpoint/2010/main" val="252577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4"/>
          <p:cNvSpPr/>
          <p:nvPr/>
        </p:nvSpPr>
        <p:spPr>
          <a:xfrm>
            <a:off x="595502" y="1417619"/>
            <a:ext cx="8196162" cy="1158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20000"/>
              </a:spcBef>
            </a:pPr>
            <a:r>
              <a:rPr lang="el-GR" sz="2000" dirty="0" smtClean="0">
                <a:solidFill>
                  <a:schemeClr val="bg1">
                    <a:lumMod val="85000"/>
                  </a:schemeClr>
                </a:solidFill>
              </a:rPr>
              <a:t> </a:t>
            </a:r>
            <a:endParaRPr lang="el-GR" sz="2000" dirty="0">
              <a:solidFill>
                <a:schemeClr val="bg1">
                  <a:lumMod val="85000"/>
                </a:schemeClr>
              </a:solidFill>
            </a:endParaRPr>
          </a:p>
          <a:p>
            <a:endParaRPr lang="el-GR" sz="1600" dirty="0" smtClean="0">
              <a:solidFill>
                <a:schemeClr val="bg2">
                  <a:lumMod val="90000"/>
                </a:schemeClr>
              </a:solidFill>
            </a:endParaRPr>
          </a:p>
          <a:p>
            <a:r>
              <a:rPr lang="el-GR" sz="1600" dirty="0" smtClean="0">
                <a:solidFill>
                  <a:schemeClr val="bg2">
                    <a:lumMod val="90000"/>
                  </a:schemeClr>
                </a:solidFill>
                <a:latin typeface="Arial Narrow" panose="020B0606020202030204" pitchFamily="34" charset="0"/>
              </a:rPr>
              <a:t>Η  </a:t>
            </a:r>
            <a:r>
              <a:rPr lang="el-GR" sz="1600" dirty="0">
                <a:solidFill>
                  <a:schemeClr val="bg2">
                    <a:lumMod val="90000"/>
                  </a:schemeClr>
                </a:solidFill>
                <a:latin typeface="Arial Narrow" panose="020B0606020202030204" pitchFamily="34" charset="0"/>
              </a:rPr>
              <a:t>γονιδιακή ροή λειτουργεί </a:t>
            </a:r>
            <a:r>
              <a:rPr lang="el-GR" sz="1600" dirty="0" smtClean="0">
                <a:solidFill>
                  <a:schemeClr val="bg2">
                    <a:lumMod val="90000"/>
                  </a:schemeClr>
                </a:solidFill>
                <a:latin typeface="Arial Narrow" panose="020B0606020202030204" pitchFamily="34" charset="0"/>
              </a:rPr>
              <a:t>ΑΝΤΙΣΤΡΟΦΑ από την Φυσική επιλογή.</a:t>
            </a:r>
          </a:p>
          <a:p>
            <a:r>
              <a:rPr lang="el-GR" sz="1600" dirty="0" smtClean="0">
                <a:solidFill>
                  <a:schemeClr val="bg2">
                    <a:lumMod val="90000"/>
                  </a:schemeClr>
                </a:solidFill>
                <a:latin typeface="Arial Narrow" panose="020B0606020202030204" pitchFamily="34" charset="0"/>
              </a:rPr>
              <a:t>Στο ενδοπληθυσμιακό επίπεδο  εισάγει φαινοτυπική (και γενετική</a:t>
            </a:r>
            <a:r>
              <a:rPr lang="el-GR" sz="1600" dirty="0">
                <a:solidFill>
                  <a:schemeClr val="bg2">
                    <a:lumMod val="90000"/>
                  </a:schemeClr>
                </a:solidFill>
                <a:latin typeface="Arial Narrow" panose="020B0606020202030204" pitchFamily="34" charset="0"/>
              </a:rPr>
              <a:t>) </a:t>
            </a:r>
            <a:r>
              <a:rPr lang="el-GR" sz="1600" dirty="0" smtClean="0">
                <a:solidFill>
                  <a:schemeClr val="bg2">
                    <a:lumMod val="90000"/>
                  </a:schemeClr>
                </a:solidFill>
                <a:latin typeface="Arial Narrow" panose="020B0606020202030204" pitchFamily="34" charset="0"/>
              </a:rPr>
              <a:t>ποικιλότητα </a:t>
            </a:r>
          </a:p>
          <a:p>
            <a:r>
              <a:rPr lang="el-GR" sz="1600" dirty="0" smtClean="0">
                <a:solidFill>
                  <a:schemeClr val="bg2">
                    <a:lumMod val="90000"/>
                  </a:schemeClr>
                </a:solidFill>
                <a:latin typeface="Arial Narrow" panose="020B0606020202030204" pitchFamily="34" charset="0"/>
              </a:rPr>
              <a:t>και αίρει  σε μεγαλύτερο ή μικρότερο βαθμό τα επιτεύγματα της Φυσικής επιλογής. </a:t>
            </a:r>
          </a:p>
          <a:p>
            <a:r>
              <a:rPr lang="el-GR" sz="1600" dirty="0" smtClean="0">
                <a:solidFill>
                  <a:schemeClr val="bg2">
                    <a:lumMod val="90000"/>
                  </a:schemeClr>
                </a:solidFill>
                <a:latin typeface="Arial Narrow" panose="020B0606020202030204" pitchFamily="34" charset="0"/>
              </a:rPr>
              <a:t>Στο διαπληθυσμιακό επίπεδο  προάγει την φαινοτυπική ομογενοποίηση. </a:t>
            </a:r>
          </a:p>
          <a:p>
            <a:endParaRPr lang="el-GR" sz="1600" dirty="0" smtClean="0">
              <a:solidFill>
                <a:schemeClr val="bg2">
                  <a:lumMod val="90000"/>
                </a:schemeClr>
              </a:solidFill>
              <a:latin typeface="Arial Narrow" panose="020B0606020202030204" pitchFamily="34" charset="0"/>
            </a:endParaRPr>
          </a:p>
        </p:txBody>
      </p:sp>
      <p:sp>
        <p:nvSpPr>
          <p:cNvPr id="8" name="Ορθογώνιο 7"/>
          <p:cNvSpPr/>
          <p:nvPr/>
        </p:nvSpPr>
        <p:spPr>
          <a:xfrm>
            <a:off x="312119" y="3412157"/>
            <a:ext cx="8684523" cy="646331"/>
          </a:xfrm>
          <a:prstGeom prst="rect">
            <a:avLst/>
          </a:prstGeom>
        </p:spPr>
        <p:txBody>
          <a:bodyPr wrap="square">
            <a:spAutoFit/>
          </a:bodyPr>
          <a:lstStyle/>
          <a:p>
            <a:r>
              <a:rPr lang="el-GR" dirty="0">
                <a:solidFill>
                  <a:schemeClr val="bg2">
                    <a:lumMod val="90000"/>
                  </a:schemeClr>
                </a:solidFill>
                <a:latin typeface="Arial Narrow" panose="020B0606020202030204" pitchFamily="34" charset="0"/>
              </a:rPr>
              <a:t>Το φαινόμενο φθίνει  καθώς οι αποστάσεις ανάμεσα στους πληθυσμούς μεγαλώνουν ή γεωγραφικοί παράγοντες εμποδίζουν την επικοινωνία διαφορετικών πληθυσμών.</a:t>
            </a:r>
            <a:endParaRPr lang="el-GR" dirty="0">
              <a:latin typeface="Arial Narrow" panose="020B0606020202030204" pitchFamily="34" charset="0"/>
            </a:endParaRPr>
          </a:p>
        </p:txBody>
      </p:sp>
      <p:sp>
        <p:nvSpPr>
          <p:cNvPr id="12" name="Τίτλος 1"/>
          <p:cNvSpPr txBox="1">
            <a:spLocks/>
          </p:cNvSpPr>
          <p:nvPr/>
        </p:nvSpPr>
        <p:spPr>
          <a:xfrm>
            <a:off x="659328" y="134751"/>
            <a:ext cx="1744181" cy="58714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800" dirty="0" smtClean="0">
                <a:solidFill>
                  <a:srgbClr val="92D050"/>
                </a:solidFill>
                <a:latin typeface="+mn-lt"/>
                <a:ea typeface="+mn-ea"/>
                <a:cs typeface="+mn-cs"/>
              </a:rPr>
              <a:t>Γ0ΝΙΔΙΑΚΗ ΡΟΗ</a:t>
            </a:r>
            <a:endParaRPr lang="el-GR" sz="1800" dirty="0">
              <a:solidFill>
                <a:srgbClr val="92D050"/>
              </a:solidFill>
              <a:latin typeface="+mn-lt"/>
              <a:ea typeface="+mn-ea"/>
              <a:cs typeface="+mn-cs"/>
            </a:endParaRPr>
          </a:p>
        </p:txBody>
      </p:sp>
    </p:spTree>
    <p:extLst>
      <p:ext uri="{BB962C8B-B14F-4D97-AF65-F5344CB8AC3E}">
        <p14:creationId xmlns:p14="http://schemas.microsoft.com/office/powerpoint/2010/main" val="383808987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medsci20132911p965-fig1.jpg"/>
          <p:cNvPicPr>
            <a:picLocks noChangeAspect="1"/>
          </p:cNvPicPr>
          <p:nvPr/>
        </p:nvPicPr>
        <p:blipFill>
          <a:blip r:embed="rId2">
            <a:lum bright="-8000" contrast="15000"/>
          </a:blip>
          <a:stretch>
            <a:fillRect/>
          </a:stretch>
        </p:blipFill>
        <p:spPr>
          <a:xfrm>
            <a:off x="1999283" y="929897"/>
            <a:ext cx="5079748" cy="4140000"/>
          </a:xfrm>
          <a:prstGeom prst="rect">
            <a:avLst/>
          </a:prstGeom>
        </p:spPr>
      </p:pic>
      <p:sp>
        <p:nvSpPr>
          <p:cNvPr id="5" name="4 - Ορθογώνιο"/>
          <p:cNvSpPr/>
          <p:nvPr/>
        </p:nvSpPr>
        <p:spPr>
          <a:xfrm>
            <a:off x="2061275" y="1921787"/>
            <a:ext cx="1038386" cy="3874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t>ΙΣΤΟΡΙΚΗ ΚΑΤΑΝΟΜΗ</a:t>
            </a:r>
            <a:endParaRPr lang="el-GR" sz="1200" dirty="0"/>
          </a:p>
        </p:txBody>
      </p:sp>
      <p:sp>
        <p:nvSpPr>
          <p:cNvPr id="6" name="5 - Ορθογώνιο"/>
          <p:cNvSpPr/>
          <p:nvPr/>
        </p:nvSpPr>
        <p:spPr>
          <a:xfrm>
            <a:off x="2058692" y="4029559"/>
            <a:ext cx="1025471" cy="3409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t>ΣΥΓΧΡΟΝΗ</a:t>
            </a:r>
          </a:p>
          <a:p>
            <a:pPr algn="ctr"/>
            <a:r>
              <a:rPr lang="el-GR" sz="1200" dirty="0" smtClean="0"/>
              <a:t>ΚΑΤΑΝΟΜΗ</a:t>
            </a:r>
            <a:endParaRPr lang="el-GR" sz="1200" dirty="0"/>
          </a:p>
        </p:txBody>
      </p:sp>
      <p:sp>
        <p:nvSpPr>
          <p:cNvPr id="7" name="Τίτλος 1"/>
          <p:cNvSpPr txBox="1">
            <a:spLocks/>
          </p:cNvSpPr>
          <p:nvPr/>
        </p:nvSpPr>
        <p:spPr>
          <a:xfrm>
            <a:off x="659328" y="134751"/>
            <a:ext cx="1744181" cy="58714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800" dirty="0" smtClean="0">
                <a:solidFill>
                  <a:srgbClr val="92D050"/>
                </a:solidFill>
                <a:latin typeface="+mn-lt"/>
                <a:ea typeface="+mn-ea"/>
                <a:cs typeface="+mn-cs"/>
              </a:rPr>
              <a:t>Γ0ΝΙΔΙΑΚΗ ΡΟΗ</a:t>
            </a:r>
            <a:endParaRPr lang="el-GR" sz="1800" dirty="0">
              <a:solidFill>
                <a:srgbClr val="92D050"/>
              </a:solidFill>
              <a:latin typeface="+mn-lt"/>
              <a:ea typeface="+mn-ea"/>
              <a:cs typeface="+mn-cs"/>
            </a:endParaRPr>
          </a:p>
        </p:txBody>
      </p:sp>
      <p:sp>
        <p:nvSpPr>
          <p:cNvPr id="9" name="Ορθογώνιο 3"/>
          <p:cNvSpPr>
            <a:spLocks noGrp="1"/>
          </p:cNvSpPr>
          <p:nvPr>
            <p:ph idx="1"/>
          </p:nvPr>
        </p:nvSpPr>
        <p:spPr>
          <a:xfrm>
            <a:off x="271220" y="5540645"/>
            <a:ext cx="8624807" cy="11003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buNone/>
            </a:pPr>
            <a:r>
              <a:rPr lang="el-GR" sz="1600" dirty="0" smtClean="0">
                <a:solidFill>
                  <a:schemeClr val="bg1">
                    <a:lumMod val="95000"/>
                  </a:schemeClr>
                </a:solidFill>
                <a:latin typeface="Arial Narrow" panose="020B0606020202030204" pitchFamily="34" charset="0"/>
              </a:rPr>
              <a:t>Το </a:t>
            </a:r>
            <a:r>
              <a:rPr lang="el-GR" sz="1600" dirty="0">
                <a:solidFill>
                  <a:schemeClr val="bg1">
                    <a:lumMod val="95000"/>
                  </a:schemeClr>
                </a:solidFill>
                <a:latin typeface="Arial Narrow" panose="020B0606020202030204" pitchFamily="34" charset="0"/>
              </a:rPr>
              <a:t>αλληλόμορφο </a:t>
            </a:r>
            <a:r>
              <a:rPr lang="el-GR" sz="1600" dirty="0" smtClean="0">
                <a:solidFill>
                  <a:schemeClr val="bg1">
                    <a:lumMod val="95000"/>
                  </a:schemeClr>
                </a:solidFill>
                <a:latin typeface="Arial Narrow" panose="020B0606020202030204" pitchFamily="34" charset="0"/>
              </a:rPr>
              <a:t>β</a:t>
            </a:r>
            <a:r>
              <a:rPr lang="en-US" sz="1600" dirty="0" smtClean="0">
                <a:solidFill>
                  <a:schemeClr val="bg1">
                    <a:lumMod val="95000"/>
                  </a:schemeClr>
                </a:solidFill>
                <a:latin typeface="Arial Narrow" panose="020B0606020202030204" pitchFamily="34" charset="0"/>
              </a:rPr>
              <a:t> </a:t>
            </a:r>
            <a:r>
              <a:rPr lang="en-US" sz="1600" baseline="30000" dirty="0" smtClean="0">
                <a:solidFill>
                  <a:schemeClr val="bg1">
                    <a:lumMod val="95000"/>
                  </a:schemeClr>
                </a:solidFill>
                <a:latin typeface="Arial Narrow" panose="020B0606020202030204" pitchFamily="34" charset="0"/>
              </a:rPr>
              <a:t>S</a:t>
            </a:r>
            <a:r>
              <a:rPr lang="en-US" sz="1600" dirty="0" smtClean="0">
                <a:solidFill>
                  <a:schemeClr val="bg1">
                    <a:lumMod val="95000"/>
                  </a:schemeClr>
                </a:solidFill>
                <a:latin typeface="Arial Narrow" panose="020B0606020202030204" pitchFamily="34" charset="0"/>
              </a:rPr>
              <a:t> </a:t>
            </a:r>
            <a:r>
              <a:rPr lang="el-GR" sz="1600" dirty="0" smtClean="0">
                <a:solidFill>
                  <a:schemeClr val="bg1">
                    <a:lumMod val="95000"/>
                  </a:schemeClr>
                </a:solidFill>
                <a:latin typeface="Arial Narrow" panose="020B0606020202030204" pitchFamily="34" charset="0"/>
              </a:rPr>
              <a:t>για τη δρεπαννοκυτταρική αιμοσφαιρίνη Η</a:t>
            </a:r>
            <a:r>
              <a:rPr lang="en-US" sz="1600" dirty="0" smtClean="0">
                <a:solidFill>
                  <a:schemeClr val="bg1">
                    <a:lumMod val="95000"/>
                  </a:schemeClr>
                </a:solidFill>
                <a:latin typeface="Arial Narrow" panose="020B0606020202030204" pitchFamily="34" charset="0"/>
              </a:rPr>
              <a:t>b S </a:t>
            </a:r>
            <a:r>
              <a:rPr lang="el-GR" sz="1600" dirty="0" smtClean="0">
                <a:solidFill>
                  <a:schemeClr val="bg1">
                    <a:lumMod val="95000"/>
                  </a:schemeClr>
                </a:solidFill>
                <a:latin typeface="Arial Narrow" panose="020B0606020202030204" pitchFamily="34" charset="0"/>
              </a:rPr>
              <a:t>εμφανίζεται με υψηλή συχνότητα </a:t>
            </a:r>
          </a:p>
          <a:p>
            <a:pPr>
              <a:buNone/>
            </a:pPr>
            <a:r>
              <a:rPr lang="el-GR" sz="1600" dirty="0" smtClean="0">
                <a:solidFill>
                  <a:schemeClr val="bg1">
                    <a:lumMod val="95000"/>
                  </a:schemeClr>
                </a:solidFill>
                <a:latin typeface="Arial Narrow" panose="020B0606020202030204" pitchFamily="34" charset="0"/>
              </a:rPr>
              <a:t>σε πληθυσμούς της υποσαχάριας Αφρικής, της Ασίας, Καραϊβικής και Αμερικής.</a:t>
            </a:r>
          </a:p>
          <a:p>
            <a:pPr>
              <a:buNone/>
            </a:pPr>
            <a:endParaRPr lang="el-GR" sz="1600" dirty="0" smtClean="0">
              <a:solidFill>
                <a:schemeClr val="bg1">
                  <a:lumMod val="95000"/>
                </a:schemeClr>
              </a:solidFill>
              <a:latin typeface="Arial Narrow" panose="020B0606020202030204" pitchFamily="34" charset="0"/>
            </a:endParaRPr>
          </a:p>
          <a:p>
            <a:pPr>
              <a:buNone/>
            </a:pPr>
            <a:r>
              <a:rPr lang="el-GR" sz="1600" dirty="0" smtClean="0">
                <a:solidFill>
                  <a:schemeClr val="bg1">
                    <a:lumMod val="95000"/>
                  </a:schemeClr>
                </a:solidFill>
                <a:latin typeface="Arial Narrow" panose="020B0606020202030204" pitchFamily="34" charset="0"/>
              </a:rPr>
              <a:t>Η επικράτηση στον Νέο Κόσμο είναι αποτέλεσμα γονιδιακής ροής (εκούσια/ακούσια μετανάστευση).</a:t>
            </a:r>
          </a:p>
          <a:p>
            <a:pPr>
              <a:buNone/>
            </a:pPr>
            <a:endParaRPr lang="el-GR" sz="1600" dirty="0" smtClean="0">
              <a:solidFill>
                <a:schemeClr val="bg1">
                  <a:lumMod val="95000"/>
                </a:schemeClr>
              </a:solidFill>
            </a:endParaRPr>
          </a:p>
        </p:txBody>
      </p:sp>
    </p:spTree>
    <p:extLst>
      <p:ext uri="{BB962C8B-B14F-4D97-AF65-F5344CB8AC3E}">
        <p14:creationId xmlns:p14="http://schemas.microsoft.com/office/powerpoint/2010/main" val="395735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lstStyle/>
          <a:p>
            <a:pPr marL="0" indent="0">
              <a:buNone/>
            </a:pPr>
            <a:r>
              <a:rPr lang="el-GR" dirty="0">
                <a:ln>
                  <a:solidFill>
                    <a:schemeClr val="bg1"/>
                  </a:solidFill>
                </a:ln>
                <a:solidFill>
                  <a:schemeClr val="bg1"/>
                </a:solidFill>
              </a:rPr>
              <a:t>		</a:t>
            </a:r>
            <a:endParaRPr lang="en-US" dirty="0" smtClean="0">
              <a:ln>
                <a:solidFill>
                  <a:schemeClr val="bg1"/>
                </a:solidFill>
              </a:ln>
              <a:solidFill>
                <a:schemeClr val="bg1"/>
              </a:solidFill>
            </a:endParaRPr>
          </a:p>
          <a:p>
            <a:pPr marL="0" indent="0">
              <a:buNone/>
            </a:pPr>
            <a:endParaRPr lang="el-GR" dirty="0"/>
          </a:p>
        </p:txBody>
      </p:sp>
      <p:sp>
        <p:nvSpPr>
          <p:cNvPr id="4" name="Ορθογώνιο 3"/>
          <p:cNvSpPr/>
          <p:nvPr/>
        </p:nvSpPr>
        <p:spPr>
          <a:xfrm>
            <a:off x="556861" y="2407023"/>
            <a:ext cx="8134752" cy="3785652"/>
          </a:xfrm>
          <a:prstGeom prst="rect">
            <a:avLst/>
          </a:prstGeom>
        </p:spPr>
        <p:txBody>
          <a:bodyPr wrap="square">
            <a:spAutoFit/>
          </a:bodyPr>
          <a:lstStyle/>
          <a:p>
            <a:endParaRPr lang="en-US" sz="4000" dirty="0">
              <a:ln>
                <a:solidFill>
                  <a:prstClr val="white"/>
                </a:solidFill>
              </a:ln>
              <a:solidFill>
                <a:prstClr val="white"/>
              </a:solidFill>
            </a:endParaRPr>
          </a:p>
          <a:p>
            <a:r>
              <a:rPr lang="el-GR" sz="4000" dirty="0" smtClean="0">
                <a:ln>
                  <a:solidFill>
                    <a:prstClr val="white"/>
                  </a:solidFill>
                </a:ln>
                <a:solidFill>
                  <a:schemeClr val="tx2">
                    <a:lumMod val="20000"/>
                    <a:lumOff val="80000"/>
                  </a:schemeClr>
                </a:solidFill>
              </a:rPr>
              <a:t>Βιολογική ποικιλότητα</a:t>
            </a:r>
          </a:p>
          <a:p>
            <a:endParaRPr lang="el-GR" sz="4000" dirty="0">
              <a:ln>
                <a:solidFill>
                  <a:prstClr val="white"/>
                </a:solidFill>
              </a:ln>
              <a:solidFill>
                <a:schemeClr val="bg2">
                  <a:lumMod val="50000"/>
                </a:schemeClr>
              </a:solidFill>
            </a:endParaRPr>
          </a:p>
          <a:p>
            <a:r>
              <a:rPr lang="el-GR" sz="4000" dirty="0" smtClean="0">
                <a:ln>
                  <a:solidFill>
                    <a:prstClr val="white"/>
                  </a:solidFill>
                </a:ln>
                <a:solidFill>
                  <a:schemeClr val="tx2">
                    <a:lumMod val="20000"/>
                    <a:lumOff val="80000"/>
                  </a:schemeClr>
                </a:solidFill>
              </a:rPr>
              <a:t>Εγγενής ιεραρχία</a:t>
            </a:r>
          </a:p>
          <a:p>
            <a:endParaRPr lang="en-US" sz="4000" dirty="0" smtClean="0">
              <a:ln>
                <a:solidFill>
                  <a:prstClr val="white"/>
                </a:solidFill>
              </a:ln>
              <a:solidFill>
                <a:prstClr val="white"/>
              </a:solidFill>
            </a:endParaRPr>
          </a:p>
          <a:p>
            <a:endParaRPr lang="en-US" sz="4000" dirty="0" smtClean="0">
              <a:ln>
                <a:solidFill>
                  <a:prstClr val="white"/>
                </a:solidFill>
              </a:ln>
              <a:solidFill>
                <a:schemeClr val="bg2">
                  <a:lumMod val="50000"/>
                </a:schemeClr>
              </a:solidFill>
            </a:endParaRPr>
          </a:p>
        </p:txBody>
      </p:sp>
      <p:sp>
        <p:nvSpPr>
          <p:cNvPr id="2" name="Ορθογώνιο 1"/>
          <p:cNvSpPr/>
          <p:nvPr/>
        </p:nvSpPr>
        <p:spPr>
          <a:xfrm>
            <a:off x="556861" y="1031243"/>
            <a:ext cx="4910288" cy="830997"/>
          </a:xfrm>
          <a:prstGeom prst="rect">
            <a:avLst/>
          </a:prstGeom>
        </p:spPr>
        <p:txBody>
          <a:bodyPr wrap="square">
            <a:spAutoFit/>
          </a:bodyPr>
          <a:lstStyle/>
          <a:p>
            <a:pPr lvl="0"/>
            <a:r>
              <a:rPr lang="el-GR" sz="4800" dirty="0">
                <a:ln>
                  <a:solidFill>
                    <a:prstClr val="white"/>
                  </a:solidFill>
                </a:ln>
                <a:solidFill>
                  <a:schemeClr val="tx2">
                    <a:lumMod val="20000"/>
                    <a:lumOff val="80000"/>
                  </a:schemeClr>
                </a:solidFill>
              </a:rPr>
              <a:t>ΕΜΒΙΟΣ </a:t>
            </a:r>
            <a:r>
              <a:rPr lang="el-GR" sz="4800" dirty="0" smtClean="0">
                <a:ln>
                  <a:solidFill>
                    <a:prstClr val="white"/>
                  </a:solidFill>
                </a:ln>
                <a:solidFill>
                  <a:schemeClr val="tx2">
                    <a:lumMod val="20000"/>
                    <a:lumOff val="80000"/>
                  </a:schemeClr>
                </a:solidFill>
              </a:rPr>
              <a:t>ΚΟΣΜΟΣ</a:t>
            </a:r>
            <a:r>
              <a:rPr lang="en-US" sz="4800" dirty="0">
                <a:ln>
                  <a:solidFill>
                    <a:prstClr val="white"/>
                  </a:solidFill>
                </a:ln>
                <a:solidFill>
                  <a:schemeClr val="tx2">
                    <a:lumMod val="20000"/>
                    <a:lumOff val="80000"/>
                  </a:schemeClr>
                </a:solidFill>
              </a:rPr>
              <a:t>:</a:t>
            </a:r>
            <a:endParaRPr lang="el-GR" sz="4000" dirty="0">
              <a:ln>
                <a:solidFill>
                  <a:prstClr val="white"/>
                </a:solidFill>
              </a:ln>
              <a:solidFill>
                <a:schemeClr val="tx2">
                  <a:lumMod val="20000"/>
                  <a:lumOff val="80000"/>
                </a:schemeClr>
              </a:solidFill>
            </a:endParaRP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341" b="98516" l="10484" r="93387"/>
                    </a14:imgEffect>
                  </a14:imgLayer>
                </a14:imgProps>
              </a:ext>
              <a:ext uri="{28A0092B-C50C-407E-A947-70E740481C1C}">
                <a14:useLocalDpi xmlns:a14="http://schemas.microsoft.com/office/drawing/2010/main" val="0"/>
              </a:ext>
            </a:extLst>
          </a:blip>
          <a:srcRect/>
          <a:stretch>
            <a:fillRect/>
          </a:stretch>
        </p:blipFill>
        <p:spPr bwMode="auto">
          <a:xfrm>
            <a:off x="-231336" y="4910778"/>
            <a:ext cx="3779837" cy="205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7032" y="247918"/>
            <a:ext cx="28575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67" b="89701" l="3412" r="89979"/>
                    </a14:imgEffect>
                  </a14:imgLayer>
                </a14:imgProps>
              </a:ext>
              <a:ext uri="{28A0092B-C50C-407E-A947-70E740481C1C}">
                <a14:useLocalDpi xmlns:a14="http://schemas.microsoft.com/office/drawing/2010/main" val="0"/>
              </a:ext>
            </a:extLst>
          </a:blip>
          <a:srcRect/>
          <a:stretch>
            <a:fillRect/>
          </a:stretch>
        </p:blipFill>
        <p:spPr bwMode="auto">
          <a:xfrm rot="1977698">
            <a:off x="5593608" y="1154911"/>
            <a:ext cx="2859087" cy="183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8167" l="13965" r="96680"/>
                    </a14:imgEffect>
                  </a14:imgLayer>
                </a14:imgProps>
              </a:ext>
              <a:ext uri="{28A0092B-C50C-407E-A947-70E740481C1C}">
                <a14:useLocalDpi xmlns:a14="http://schemas.microsoft.com/office/drawing/2010/main" val="0"/>
              </a:ext>
            </a:extLst>
          </a:blip>
          <a:srcRect/>
          <a:stretch>
            <a:fillRect/>
          </a:stretch>
        </p:blipFill>
        <p:spPr bwMode="auto">
          <a:xfrm rot="21322628">
            <a:off x="5310620" y="4708818"/>
            <a:ext cx="3960635" cy="2320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37618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2614807"/>
            <a:ext cx="6883053" cy="1531307"/>
          </a:xfrm>
        </p:spPr>
        <p:txBody>
          <a:bodyPr>
            <a:normAutofit fontScale="92500" lnSpcReduction="10000"/>
          </a:bodyPr>
          <a:lstStyle/>
          <a:p>
            <a:r>
              <a:rPr lang="el-GR" sz="1600" dirty="0" smtClean="0">
                <a:solidFill>
                  <a:schemeClr val="bg2">
                    <a:lumMod val="50000"/>
                  </a:schemeClr>
                </a:solidFill>
                <a:latin typeface="Arial Narrow" panose="020B0606020202030204" pitchFamily="34" charset="0"/>
              </a:rPr>
              <a:t>Η παγκόσμια διασπορά του β</a:t>
            </a:r>
            <a:r>
              <a:rPr lang="en-US" sz="1600" baseline="30000" dirty="0" smtClean="0">
                <a:solidFill>
                  <a:schemeClr val="bg2">
                    <a:lumMod val="50000"/>
                  </a:schemeClr>
                </a:solidFill>
                <a:latin typeface="Arial Narrow" panose="020B0606020202030204" pitchFamily="34" charset="0"/>
              </a:rPr>
              <a:t>s</a:t>
            </a:r>
            <a:r>
              <a:rPr lang="el-GR" sz="1600" baseline="30000" dirty="0" smtClean="0">
                <a:solidFill>
                  <a:schemeClr val="bg2">
                    <a:lumMod val="50000"/>
                  </a:schemeClr>
                </a:solidFill>
                <a:latin typeface="Arial Narrow" panose="020B0606020202030204" pitchFamily="34" charset="0"/>
              </a:rPr>
              <a:t> </a:t>
            </a:r>
            <a:r>
              <a:rPr lang="el-GR" sz="1600" dirty="0" smtClean="0">
                <a:solidFill>
                  <a:schemeClr val="bg2">
                    <a:lumMod val="50000"/>
                  </a:schemeClr>
                </a:solidFill>
                <a:latin typeface="Arial Narrow" panose="020B0606020202030204" pitchFamily="34" charset="0"/>
              </a:rPr>
              <a:t>αλληλομόρφου</a:t>
            </a:r>
            <a:r>
              <a:rPr lang="en-US" sz="1600" dirty="0" smtClean="0">
                <a:solidFill>
                  <a:schemeClr val="bg2">
                    <a:lumMod val="50000"/>
                  </a:schemeClr>
                </a:solidFill>
                <a:latin typeface="Arial Narrow" panose="020B0606020202030204" pitchFamily="34" charset="0"/>
              </a:rPr>
              <a:t> </a:t>
            </a:r>
            <a:endParaRPr lang="el-GR" sz="1600" dirty="0" smtClean="0">
              <a:solidFill>
                <a:schemeClr val="bg2">
                  <a:lumMod val="50000"/>
                </a:schemeClr>
              </a:solidFill>
              <a:latin typeface="Arial Narrow" panose="020B0606020202030204" pitchFamily="34" charset="0"/>
            </a:endParaRPr>
          </a:p>
          <a:p>
            <a:pPr>
              <a:buNone/>
            </a:pPr>
            <a:r>
              <a:rPr lang="el-GR" sz="1600" dirty="0" smtClean="0">
                <a:solidFill>
                  <a:schemeClr val="bg2">
                    <a:lumMod val="50000"/>
                  </a:schemeClr>
                </a:solidFill>
                <a:latin typeface="Arial Narrow" panose="020B0606020202030204" pitchFamily="34" charset="0"/>
              </a:rPr>
              <a:t>	καθιστά την δρεπανοκυτταρική νόσο αναδυόμενο πρόβλημα δημόσιας υγείας.</a:t>
            </a:r>
          </a:p>
          <a:p>
            <a:endParaRPr lang="el-GR" sz="1600" dirty="0" smtClean="0">
              <a:solidFill>
                <a:schemeClr val="bg2">
                  <a:lumMod val="50000"/>
                </a:schemeClr>
              </a:solidFill>
              <a:latin typeface="Arial Narrow" panose="020B0606020202030204" pitchFamily="34" charset="0"/>
            </a:endParaRPr>
          </a:p>
          <a:p>
            <a:r>
              <a:rPr lang="el-GR" sz="1600" dirty="0" smtClean="0">
                <a:solidFill>
                  <a:schemeClr val="bg2">
                    <a:lumMod val="50000"/>
                  </a:schemeClr>
                </a:solidFill>
                <a:latin typeface="Arial Narrow" panose="020B0606020202030204" pitchFamily="34" charset="0"/>
              </a:rPr>
              <a:t>Οι αυξημένες μεταναστευτικές ροές  και τα περισσότερο σύνθετα πρότυπα αυτών  θα πρέπει να λαμβάνονται υπ’ όψιν κατά το σχεδιασμό των εθνικών και διεθνών πολιτικών υγείας</a:t>
            </a:r>
            <a:r>
              <a:rPr lang="el-GR" sz="1600" dirty="0" smtClean="0">
                <a:solidFill>
                  <a:schemeClr val="bg2">
                    <a:lumMod val="50000"/>
                  </a:schemeClr>
                </a:solidFill>
              </a:rPr>
              <a:t>.</a:t>
            </a:r>
          </a:p>
          <a:p>
            <a:pPr>
              <a:buNone/>
            </a:pPr>
            <a:endParaRPr lang="el-GR" sz="1400" dirty="0" smtClean="0">
              <a:solidFill>
                <a:schemeClr val="bg2">
                  <a:lumMod val="90000"/>
                </a:schemeClr>
              </a:solidFill>
            </a:endParaRPr>
          </a:p>
        </p:txBody>
      </p:sp>
      <p:sp>
        <p:nvSpPr>
          <p:cNvPr id="4" name="3 - Ορθογώνιο"/>
          <p:cNvSpPr/>
          <p:nvPr/>
        </p:nvSpPr>
        <p:spPr>
          <a:xfrm>
            <a:off x="186460" y="5732912"/>
            <a:ext cx="6640226" cy="738664"/>
          </a:xfrm>
          <a:prstGeom prst="rect">
            <a:avLst/>
          </a:prstGeom>
        </p:spPr>
        <p:txBody>
          <a:bodyPr wrap="square">
            <a:spAutoFit/>
          </a:bodyPr>
          <a:lstStyle/>
          <a:p>
            <a:r>
              <a:rPr lang="en-US" sz="1400" dirty="0" smtClean="0">
                <a:solidFill>
                  <a:schemeClr val="bg2">
                    <a:lumMod val="90000"/>
                  </a:schemeClr>
                </a:solidFill>
              </a:rPr>
              <a:t>Piel FB, Tatem AJ, Huang Z, et al. Global migration and the changing distribution of sickle haemoglobin: a quantitative study of temporal</a:t>
            </a:r>
            <a:r>
              <a:rPr lang="el-GR" sz="1400" dirty="0" smtClean="0">
                <a:solidFill>
                  <a:schemeClr val="bg2">
                    <a:lumMod val="90000"/>
                  </a:schemeClr>
                </a:solidFill>
              </a:rPr>
              <a:t> </a:t>
            </a:r>
            <a:r>
              <a:rPr lang="en-US" sz="1400" dirty="0" smtClean="0">
                <a:solidFill>
                  <a:schemeClr val="bg2">
                    <a:lumMod val="90000"/>
                  </a:schemeClr>
                </a:solidFill>
              </a:rPr>
              <a:t>trends between 1960 and 2000. </a:t>
            </a:r>
            <a:endParaRPr lang="el-GR" sz="1400" dirty="0" smtClean="0">
              <a:solidFill>
                <a:schemeClr val="bg2">
                  <a:lumMod val="90000"/>
                </a:schemeClr>
              </a:solidFill>
            </a:endParaRPr>
          </a:p>
          <a:p>
            <a:pPr>
              <a:buNone/>
            </a:pPr>
            <a:r>
              <a:rPr lang="en-US" sz="1400" i="1" dirty="0" smtClean="0">
                <a:solidFill>
                  <a:schemeClr val="bg2">
                    <a:lumMod val="90000"/>
                  </a:schemeClr>
                </a:solidFill>
              </a:rPr>
              <a:t>Lancet Global Health.</a:t>
            </a:r>
            <a:r>
              <a:rPr lang="en-US" sz="1400" dirty="0" smtClean="0">
                <a:solidFill>
                  <a:schemeClr val="bg2">
                    <a:lumMod val="90000"/>
                  </a:schemeClr>
                </a:solidFill>
              </a:rPr>
              <a:t> 2014;2:e80–e89</a:t>
            </a:r>
            <a:endParaRPr lang="el-GR" sz="1400" dirty="0" smtClean="0"/>
          </a:p>
        </p:txBody>
      </p:sp>
      <p:pic>
        <p:nvPicPr>
          <p:cNvPr id="5" name="4 - Εικόνα" descr="gr5.jpg"/>
          <p:cNvPicPr>
            <a:picLocks noChangeAspect="1"/>
          </p:cNvPicPr>
          <p:nvPr/>
        </p:nvPicPr>
        <p:blipFill>
          <a:blip r:embed="rId2" cstate="print">
            <a:lum bright="-2000" contrast="6000"/>
          </a:blip>
          <a:stretch>
            <a:fillRect/>
          </a:stretch>
        </p:blipFill>
        <p:spPr>
          <a:xfrm>
            <a:off x="6924920" y="2267209"/>
            <a:ext cx="2019803" cy="4248000"/>
          </a:xfrm>
          <a:prstGeom prst="rect">
            <a:avLst/>
          </a:prstGeom>
        </p:spPr>
      </p:pic>
      <p:sp>
        <p:nvSpPr>
          <p:cNvPr id="6" name="5 - Ορθογώνιο"/>
          <p:cNvSpPr/>
          <p:nvPr/>
        </p:nvSpPr>
        <p:spPr>
          <a:xfrm>
            <a:off x="6926893" y="2279736"/>
            <a:ext cx="425885" cy="200416"/>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l-GR" sz="900" dirty="0" smtClean="0"/>
              <a:t>1960</a:t>
            </a:r>
            <a:endParaRPr lang="el-GR" sz="900" dirty="0"/>
          </a:p>
        </p:txBody>
      </p:sp>
      <p:sp>
        <p:nvSpPr>
          <p:cNvPr id="7" name="6 - Ορθογώνιο"/>
          <p:cNvSpPr/>
          <p:nvPr/>
        </p:nvSpPr>
        <p:spPr>
          <a:xfrm>
            <a:off x="6945680" y="3068876"/>
            <a:ext cx="419623" cy="187891"/>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l-GR" sz="900" dirty="0" smtClean="0"/>
              <a:t>1970</a:t>
            </a:r>
            <a:endParaRPr lang="el-GR" sz="900" dirty="0"/>
          </a:p>
        </p:txBody>
      </p:sp>
      <p:sp>
        <p:nvSpPr>
          <p:cNvPr id="8" name="7 - Ορθογώνιο"/>
          <p:cNvSpPr/>
          <p:nvPr/>
        </p:nvSpPr>
        <p:spPr>
          <a:xfrm>
            <a:off x="6943595" y="3912296"/>
            <a:ext cx="425885" cy="200416"/>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l-GR" sz="900" dirty="0" smtClean="0"/>
              <a:t>1980</a:t>
            </a:r>
            <a:endParaRPr lang="el-GR" sz="900" dirty="0"/>
          </a:p>
        </p:txBody>
      </p:sp>
      <p:sp>
        <p:nvSpPr>
          <p:cNvPr id="9" name="8 - Ορθογώνιο"/>
          <p:cNvSpPr/>
          <p:nvPr/>
        </p:nvSpPr>
        <p:spPr>
          <a:xfrm>
            <a:off x="6941507" y="4749453"/>
            <a:ext cx="425885" cy="210853"/>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l-GR" sz="900" dirty="0" smtClean="0"/>
              <a:t>1990</a:t>
            </a:r>
            <a:endParaRPr lang="el-GR" sz="900" dirty="0"/>
          </a:p>
        </p:txBody>
      </p:sp>
      <p:sp>
        <p:nvSpPr>
          <p:cNvPr id="10" name="9 - Ορθογώνιο"/>
          <p:cNvSpPr/>
          <p:nvPr/>
        </p:nvSpPr>
        <p:spPr>
          <a:xfrm>
            <a:off x="6936972" y="5600747"/>
            <a:ext cx="425885" cy="215028"/>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l-GR" sz="900" dirty="0" smtClean="0"/>
              <a:t>2000</a:t>
            </a:r>
            <a:endParaRPr lang="el-GR" sz="900" dirty="0"/>
          </a:p>
        </p:txBody>
      </p:sp>
      <p:pic>
        <p:nvPicPr>
          <p:cNvPr id="18" name="17 - Εικόνα" descr="images (29).jpg"/>
          <p:cNvPicPr>
            <a:picLocks noChangeAspect="1"/>
          </p:cNvPicPr>
          <p:nvPr/>
        </p:nvPicPr>
        <p:blipFill>
          <a:blip r:embed="rId3"/>
          <a:stretch>
            <a:fillRect/>
          </a:stretch>
        </p:blipFill>
        <p:spPr>
          <a:xfrm>
            <a:off x="444698" y="1202497"/>
            <a:ext cx="4171950" cy="1095375"/>
          </a:xfrm>
          <a:prstGeom prst="rect">
            <a:avLst/>
          </a:prstGeom>
        </p:spPr>
      </p:pic>
      <p:sp>
        <p:nvSpPr>
          <p:cNvPr id="19" name="Τίτλος 1"/>
          <p:cNvSpPr txBox="1">
            <a:spLocks/>
          </p:cNvSpPr>
          <p:nvPr/>
        </p:nvSpPr>
        <p:spPr>
          <a:xfrm>
            <a:off x="659328" y="134751"/>
            <a:ext cx="1744181" cy="58714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800" dirty="0" smtClean="0">
                <a:solidFill>
                  <a:srgbClr val="92D050"/>
                </a:solidFill>
                <a:latin typeface="+mn-lt"/>
                <a:ea typeface="+mn-ea"/>
                <a:cs typeface="+mn-cs"/>
              </a:rPr>
              <a:t>Γ0ΝΙΔΙΑΚΗ ΡΟΗ</a:t>
            </a:r>
            <a:endParaRPr lang="el-GR" sz="1800" dirty="0">
              <a:solidFill>
                <a:srgbClr val="92D050"/>
              </a:solidFill>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7788" y="2348507"/>
            <a:ext cx="5076000" cy="3575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Ορθογώνιο 1"/>
          <p:cNvSpPr/>
          <p:nvPr/>
        </p:nvSpPr>
        <p:spPr>
          <a:xfrm>
            <a:off x="713113" y="3804407"/>
            <a:ext cx="2760237" cy="7822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600" dirty="0" smtClean="0">
                <a:latin typeface="Arial Narrow" panose="020B0606020202030204" pitchFamily="34" charset="0"/>
              </a:rPr>
              <a:t>-η κατανομή (αποθήκευση)  του λίπους γύρω από την κοιλιά που παρατηρείται στους σύγχρονους Ευρωπαίους αποτελεί χαρακτήρα που υπαγορεύεται από το γονιδίωμα</a:t>
            </a:r>
            <a:r>
              <a:rPr lang="el-GR" sz="1600" dirty="0">
                <a:latin typeface="Arial Narrow" panose="020B0606020202030204" pitchFamily="34" charset="0"/>
              </a:rPr>
              <a:t> </a:t>
            </a:r>
            <a:r>
              <a:rPr lang="el-GR" sz="1600" dirty="0" smtClean="0">
                <a:latin typeface="Arial Narrow" panose="020B0606020202030204" pitchFamily="34" charset="0"/>
              </a:rPr>
              <a:t>Νεάντερταλ</a:t>
            </a:r>
            <a:r>
              <a:rPr lang="en-US" sz="1600" dirty="0" smtClean="0">
                <a:latin typeface="Arial Narrow" panose="020B0606020202030204" pitchFamily="34" charset="0"/>
              </a:rPr>
              <a:t> </a:t>
            </a:r>
            <a:r>
              <a:rPr lang="el-GR" sz="1600" dirty="0" smtClean="0">
                <a:latin typeface="Arial Narrow" panose="020B0606020202030204" pitchFamily="34" charset="0"/>
              </a:rPr>
              <a:t> και που κληροδοτήθηκε στον </a:t>
            </a:r>
            <a:r>
              <a:rPr lang="en-US" sz="1600" dirty="0" smtClean="0">
                <a:latin typeface="Arial Narrow" panose="020B0606020202030204" pitchFamily="34" charset="0"/>
              </a:rPr>
              <a:t>Homo sapiens</a:t>
            </a:r>
            <a:r>
              <a:rPr lang="el-GR" sz="1600" dirty="0" smtClean="0">
                <a:latin typeface="Arial Narrow" panose="020B0606020202030204" pitchFamily="34" charset="0"/>
              </a:rPr>
              <a:t>  μετά την (τεκμηριωμένη) ανταλλαγή </a:t>
            </a:r>
            <a:r>
              <a:rPr lang="en-US" sz="1600" dirty="0" smtClean="0">
                <a:latin typeface="Arial Narrow" panose="020B0606020202030204" pitchFamily="34" charset="0"/>
              </a:rPr>
              <a:t>DNA </a:t>
            </a:r>
            <a:r>
              <a:rPr lang="el-GR" sz="1600" dirty="0" smtClean="0">
                <a:latin typeface="Arial Narrow" panose="020B0606020202030204" pitchFamily="34" charset="0"/>
              </a:rPr>
              <a:t>ανάμεσα στους δύο πληθυσμούς. </a:t>
            </a:r>
            <a:endParaRPr lang="el-GR" sz="1600" dirty="0">
              <a:latin typeface="Arial Narrow" panose="020B0606020202030204" pitchFamily="34" charset="0"/>
            </a:endParaRPr>
          </a:p>
        </p:txBody>
      </p:sp>
      <p:sp>
        <p:nvSpPr>
          <p:cNvPr id="5" name="Τίτλος 1"/>
          <p:cNvSpPr txBox="1">
            <a:spLocks/>
          </p:cNvSpPr>
          <p:nvPr/>
        </p:nvSpPr>
        <p:spPr>
          <a:xfrm>
            <a:off x="659328" y="134751"/>
            <a:ext cx="1744181" cy="58714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800" dirty="0" smtClean="0">
                <a:solidFill>
                  <a:srgbClr val="92D050"/>
                </a:solidFill>
                <a:latin typeface="+mn-lt"/>
                <a:ea typeface="+mn-ea"/>
                <a:cs typeface="+mn-cs"/>
              </a:rPr>
              <a:t>Γ0ΝΙΔΙΑΚΗ ΡΟΗ</a:t>
            </a:r>
            <a:endParaRPr lang="el-GR" sz="1800" dirty="0">
              <a:solidFill>
                <a:srgbClr val="92D050"/>
              </a:solidFill>
              <a:latin typeface="+mn-lt"/>
              <a:ea typeface="+mn-ea"/>
              <a:cs typeface="+mn-cs"/>
            </a:endParaRPr>
          </a:p>
        </p:txBody>
      </p:sp>
      <p:sp>
        <p:nvSpPr>
          <p:cNvPr id="7" name="Τίτλος 1"/>
          <p:cNvSpPr>
            <a:spLocks noGrp="1"/>
          </p:cNvSpPr>
          <p:nvPr>
            <p:ph type="title"/>
          </p:nvPr>
        </p:nvSpPr>
        <p:spPr>
          <a:xfrm>
            <a:off x="0" y="1300001"/>
            <a:ext cx="3024336" cy="1008113"/>
          </a:xfrm>
        </p:spPr>
        <p:txBody>
          <a:bodyPr>
            <a:normAutofit fontScale="90000"/>
          </a:bodyPr>
          <a:lstStyle/>
          <a:p>
            <a:pPr algn="l"/>
            <a:r>
              <a:rPr lang="el-GR" sz="1800" dirty="0" smtClean="0">
                <a:solidFill>
                  <a:schemeClr val="bg2">
                    <a:lumMod val="90000"/>
                  </a:schemeClr>
                </a:solidFill>
                <a:latin typeface="Arial Narrow" panose="020B0606020202030204" pitchFamily="34" charset="0"/>
              </a:rPr>
              <a:t>Διατήρηση</a:t>
            </a:r>
            <a:r>
              <a:rPr lang="en-US" sz="1800" dirty="0" smtClean="0">
                <a:solidFill>
                  <a:schemeClr val="bg2">
                    <a:lumMod val="90000"/>
                  </a:schemeClr>
                </a:solidFill>
                <a:latin typeface="Arial Narrow" panose="020B0606020202030204" pitchFamily="34" charset="0"/>
              </a:rPr>
              <a:t> </a:t>
            </a:r>
            <a:r>
              <a:rPr lang="el-GR" sz="1800" dirty="0" smtClean="0">
                <a:solidFill>
                  <a:schemeClr val="bg2">
                    <a:lumMod val="90000"/>
                  </a:schemeClr>
                </a:solidFill>
                <a:latin typeface="Arial Narrow" panose="020B0606020202030204" pitchFamily="34" charset="0"/>
              </a:rPr>
              <a:t>στους Ευρωπαίους γονιδίων </a:t>
            </a:r>
            <a:r>
              <a:rPr lang="en-US" sz="1800" dirty="0" smtClean="0">
                <a:solidFill>
                  <a:schemeClr val="bg2">
                    <a:lumMod val="90000"/>
                  </a:schemeClr>
                </a:solidFill>
                <a:latin typeface="Arial Narrow" panose="020B0606020202030204" pitchFamily="34" charset="0"/>
              </a:rPr>
              <a:t>Neanderthal </a:t>
            </a:r>
            <a:r>
              <a:rPr lang="el-GR" sz="1800" dirty="0" smtClean="0">
                <a:solidFill>
                  <a:schemeClr val="bg2">
                    <a:lumMod val="90000"/>
                  </a:schemeClr>
                </a:solidFill>
                <a:latin typeface="Arial Narrow" panose="020B0606020202030204" pitchFamily="34" charset="0"/>
              </a:rPr>
              <a:t>που έχουν συμμετοχή στον μεταβολισμό του λίπους</a:t>
            </a:r>
            <a:r>
              <a:rPr lang="en-US" sz="1800" dirty="0" smtClean="0">
                <a:solidFill>
                  <a:schemeClr val="bg2">
                    <a:lumMod val="90000"/>
                  </a:schemeClr>
                </a:solidFill>
                <a:latin typeface="Arial Narrow" panose="020B0606020202030204" pitchFamily="34" charset="0"/>
              </a:rPr>
              <a:t>.</a:t>
            </a:r>
            <a:endParaRPr lang="el-GR" sz="1800" dirty="0">
              <a:solidFill>
                <a:schemeClr val="bg2">
                  <a:lumMod val="90000"/>
                </a:schemeClr>
              </a:solidFill>
              <a:latin typeface="Arial Narrow" panose="020B0606020202030204" pitchFamily="34" charset="0"/>
            </a:endParaRPr>
          </a:p>
        </p:txBody>
      </p:sp>
    </p:spTree>
    <p:extLst>
      <p:ext uri="{BB962C8B-B14F-4D97-AF65-F5344CB8AC3E}">
        <p14:creationId xmlns:p14="http://schemas.microsoft.com/office/powerpoint/2010/main" val="4076915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300001"/>
            <a:ext cx="3024336" cy="1008113"/>
          </a:xfrm>
        </p:spPr>
        <p:txBody>
          <a:bodyPr>
            <a:normAutofit fontScale="90000"/>
          </a:bodyPr>
          <a:lstStyle/>
          <a:p>
            <a:pPr algn="l"/>
            <a:r>
              <a:rPr lang="el-GR" sz="1800" dirty="0" smtClean="0">
                <a:solidFill>
                  <a:schemeClr val="bg2">
                    <a:lumMod val="90000"/>
                  </a:schemeClr>
                </a:solidFill>
                <a:latin typeface="Arial Narrow" panose="020B0606020202030204" pitchFamily="34" charset="0"/>
              </a:rPr>
              <a:t>Διατήρηση</a:t>
            </a:r>
            <a:r>
              <a:rPr lang="en-US" sz="1800" dirty="0" smtClean="0">
                <a:solidFill>
                  <a:schemeClr val="bg2">
                    <a:lumMod val="90000"/>
                  </a:schemeClr>
                </a:solidFill>
                <a:latin typeface="Arial Narrow" panose="020B0606020202030204" pitchFamily="34" charset="0"/>
              </a:rPr>
              <a:t> </a:t>
            </a:r>
            <a:r>
              <a:rPr lang="el-GR" sz="1800" dirty="0" smtClean="0">
                <a:solidFill>
                  <a:schemeClr val="bg2">
                    <a:lumMod val="90000"/>
                  </a:schemeClr>
                </a:solidFill>
                <a:latin typeface="Arial Narrow" panose="020B0606020202030204" pitchFamily="34" charset="0"/>
              </a:rPr>
              <a:t>στους Ευρωπαίους γονιδίων </a:t>
            </a:r>
            <a:r>
              <a:rPr lang="en-US" sz="1800" dirty="0" smtClean="0">
                <a:solidFill>
                  <a:schemeClr val="bg2">
                    <a:lumMod val="90000"/>
                  </a:schemeClr>
                </a:solidFill>
                <a:latin typeface="Arial Narrow" panose="020B0606020202030204" pitchFamily="34" charset="0"/>
              </a:rPr>
              <a:t>Neanderthal </a:t>
            </a:r>
            <a:r>
              <a:rPr lang="el-GR" sz="1800" dirty="0" smtClean="0">
                <a:solidFill>
                  <a:schemeClr val="bg2">
                    <a:lumMod val="90000"/>
                  </a:schemeClr>
                </a:solidFill>
                <a:latin typeface="Arial Narrow" panose="020B0606020202030204" pitchFamily="34" charset="0"/>
              </a:rPr>
              <a:t>που έχουν συμμετοχή στον μεταβολισμό του λίπους</a:t>
            </a:r>
            <a:r>
              <a:rPr lang="en-US" sz="1800" dirty="0" smtClean="0">
                <a:solidFill>
                  <a:schemeClr val="bg2">
                    <a:lumMod val="90000"/>
                  </a:schemeClr>
                </a:solidFill>
                <a:latin typeface="Arial Narrow" panose="020B0606020202030204" pitchFamily="34" charset="0"/>
              </a:rPr>
              <a:t>.</a:t>
            </a:r>
            <a:endParaRPr lang="el-GR" sz="1800" dirty="0">
              <a:solidFill>
                <a:schemeClr val="bg2">
                  <a:lumMod val="90000"/>
                </a:schemeClr>
              </a:solidFill>
              <a:latin typeface="Arial Narrow" panose="020B0606020202030204" pitchFamily="34" charset="0"/>
            </a:endParaRPr>
          </a:p>
        </p:txBody>
      </p:sp>
      <p:pic>
        <p:nvPicPr>
          <p:cNvPr id="1027" name="Picture 3" descr="C:\Users\User\Desktop\article-2596807-1CD3411A00000578-742_634x307[1].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8161" b="5952"/>
          <a:stretch/>
        </p:blipFill>
        <p:spPr bwMode="auto">
          <a:xfrm>
            <a:off x="3750590" y="3824831"/>
            <a:ext cx="5104433" cy="2840384"/>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929" t="8622"/>
          <a:stretch/>
        </p:blipFill>
        <p:spPr bwMode="auto">
          <a:xfrm>
            <a:off x="3750590" y="1191513"/>
            <a:ext cx="5104433" cy="2557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76" b="100000" l="1651" r="100000"/>
                    </a14:imgEffect>
                  </a14:imgLayer>
                </a14:imgProps>
              </a:ext>
              <a:ext uri="{28A0092B-C50C-407E-A947-70E740481C1C}">
                <a14:useLocalDpi xmlns:a14="http://schemas.microsoft.com/office/drawing/2010/main" val="0"/>
              </a:ext>
            </a:extLst>
          </a:blip>
          <a:srcRect/>
          <a:stretch>
            <a:fillRect/>
          </a:stretch>
        </p:blipFill>
        <p:spPr bwMode="auto">
          <a:xfrm>
            <a:off x="5670184" y="1374938"/>
            <a:ext cx="1116000" cy="1066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Ορθογώνιο 2"/>
          <p:cNvSpPr/>
          <p:nvPr/>
        </p:nvSpPr>
        <p:spPr>
          <a:xfrm>
            <a:off x="743918" y="2640147"/>
            <a:ext cx="2789695" cy="3539430"/>
          </a:xfrm>
          <a:prstGeom prst="rect">
            <a:avLst/>
          </a:prstGeom>
        </p:spPr>
        <p:txBody>
          <a:bodyPr wrap="square">
            <a:spAutoFit/>
          </a:bodyPr>
          <a:lstStyle/>
          <a:p>
            <a:r>
              <a:rPr lang="el-GR" sz="1600" dirty="0" smtClean="0">
                <a:solidFill>
                  <a:schemeClr val="bg1"/>
                </a:solidFill>
                <a:latin typeface="Arial Narrow" panose="020B0606020202030204" pitchFamily="34" charset="0"/>
              </a:rPr>
              <a:t>-ένα φάσμα γονιδίων που σχετίζονται με τον μεταβολισμό του λίπους και την επιβίωση στην Ευρώπη των παγετώνων (την Ευρώπη </a:t>
            </a:r>
          </a:p>
          <a:p>
            <a:r>
              <a:rPr lang="el-GR" sz="1600" dirty="0" smtClean="0">
                <a:solidFill>
                  <a:schemeClr val="bg1"/>
                </a:solidFill>
                <a:latin typeface="Arial Narrow" panose="020B0606020202030204" pitchFamily="34" charset="0"/>
              </a:rPr>
              <a:t>των Νεάντερταλ) εισήχθησαν </a:t>
            </a:r>
          </a:p>
          <a:p>
            <a:r>
              <a:rPr lang="el-GR" sz="1600" dirty="0" smtClean="0">
                <a:solidFill>
                  <a:schemeClr val="bg1"/>
                </a:solidFill>
                <a:latin typeface="Arial Narrow" panose="020B0606020202030204" pitchFamily="34" charset="0"/>
              </a:rPr>
              <a:t>στους πληθυσμούς </a:t>
            </a:r>
            <a:r>
              <a:rPr lang="en-US" sz="1600" i="1" dirty="0" smtClean="0">
                <a:solidFill>
                  <a:schemeClr val="bg1"/>
                </a:solidFill>
                <a:latin typeface="Arial Narrow" panose="020B0606020202030204" pitchFamily="34" charset="0"/>
              </a:rPr>
              <a:t>Homo</a:t>
            </a:r>
            <a:r>
              <a:rPr lang="en-US" sz="1600" dirty="0" smtClean="0">
                <a:solidFill>
                  <a:schemeClr val="bg1"/>
                </a:solidFill>
                <a:latin typeface="Arial Narrow" panose="020B0606020202030204" pitchFamily="34" charset="0"/>
              </a:rPr>
              <a:t> </a:t>
            </a:r>
            <a:r>
              <a:rPr lang="en-US" sz="1600" i="1" dirty="0" smtClean="0">
                <a:solidFill>
                  <a:schemeClr val="bg1"/>
                </a:solidFill>
                <a:latin typeface="Arial Narrow" panose="020B0606020202030204" pitchFamily="34" charset="0"/>
              </a:rPr>
              <a:t>sapiens</a:t>
            </a:r>
            <a:r>
              <a:rPr lang="el-GR" sz="1600" i="1" dirty="0" smtClean="0">
                <a:solidFill>
                  <a:schemeClr val="bg1"/>
                </a:solidFill>
                <a:latin typeface="Arial Narrow" panose="020B0606020202030204" pitchFamily="34" charset="0"/>
              </a:rPr>
              <a:t> </a:t>
            </a:r>
            <a:r>
              <a:rPr lang="el-GR" sz="1600" dirty="0" smtClean="0">
                <a:solidFill>
                  <a:schemeClr val="bg1"/>
                </a:solidFill>
                <a:latin typeface="Arial Narrow" panose="020B0606020202030204" pitchFamily="34" charset="0"/>
              </a:rPr>
              <a:t>που εποίκισαν την Ευρώπη από την Αφρική 60,000 χρόνια πριν από σήμερα και ανιχνεύονται στους </a:t>
            </a:r>
            <a:r>
              <a:rPr lang="en-US" sz="1600" i="1" dirty="0" smtClean="0">
                <a:solidFill>
                  <a:schemeClr val="bg1"/>
                </a:solidFill>
                <a:latin typeface="Arial Narrow" panose="020B0606020202030204" pitchFamily="34" charset="0"/>
              </a:rPr>
              <a:t> </a:t>
            </a:r>
            <a:r>
              <a:rPr lang="el-GR" sz="1600" dirty="0" smtClean="0">
                <a:solidFill>
                  <a:schemeClr val="bg1"/>
                </a:solidFill>
                <a:latin typeface="Arial Narrow" panose="020B0606020202030204" pitchFamily="34" charset="0"/>
              </a:rPr>
              <a:t>σύγχρονους Ευρωπαϊκούς πληθυσμούς.</a:t>
            </a:r>
          </a:p>
          <a:p>
            <a:r>
              <a:rPr lang="en-US" sz="1600" i="1" dirty="0" smtClean="0">
                <a:solidFill>
                  <a:schemeClr val="bg1"/>
                </a:solidFill>
                <a:latin typeface="Arial Narrow" panose="020B0606020202030204" pitchFamily="34" charset="0"/>
              </a:rPr>
              <a:t>–</a:t>
            </a:r>
            <a:r>
              <a:rPr lang="el-GR" sz="1600" dirty="0" smtClean="0">
                <a:solidFill>
                  <a:schemeClr val="bg1"/>
                </a:solidFill>
                <a:latin typeface="Arial Narrow" panose="020B0606020202030204" pitchFamily="34" charset="0"/>
              </a:rPr>
              <a:t>ΘΕΤΙΚΗ ΦΥΣΙΚΗ ΕΠΙΛΟΓΗ /ΓΟΝΙΔΙΑΚΗ ΡΟΗ.</a:t>
            </a:r>
          </a:p>
        </p:txBody>
      </p:sp>
      <p:sp>
        <p:nvSpPr>
          <p:cNvPr id="7" name="Τίτλος 1"/>
          <p:cNvSpPr txBox="1">
            <a:spLocks/>
          </p:cNvSpPr>
          <p:nvPr/>
        </p:nvSpPr>
        <p:spPr>
          <a:xfrm>
            <a:off x="659328" y="134751"/>
            <a:ext cx="1744181" cy="58714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800" dirty="0" smtClean="0">
                <a:solidFill>
                  <a:srgbClr val="92D050"/>
                </a:solidFill>
                <a:latin typeface="+mn-lt"/>
                <a:ea typeface="+mn-ea"/>
                <a:cs typeface="+mn-cs"/>
              </a:rPr>
              <a:t>Γ0ΝΙΔΙΑΚΗ ΡΟΗ</a:t>
            </a:r>
            <a:endParaRPr lang="el-GR" sz="1800" dirty="0">
              <a:solidFill>
                <a:srgbClr val="92D050"/>
              </a:solidFill>
              <a:latin typeface="+mn-lt"/>
              <a:ea typeface="+mn-ea"/>
              <a:cs typeface="+mn-cs"/>
            </a:endParaRPr>
          </a:p>
        </p:txBody>
      </p:sp>
    </p:spTree>
    <p:extLst>
      <p:ext uri="{BB962C8B-B14F-4D97-AF65-F5344CB8AC3E}">
        <p14:creationId xmlns:p14="http://schemas.microsoft.com/office/powerpoint/2010/main" val="17204164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402915" y="388306"/>
            <a:ext cx="5937337" cy="764089"/>
          </a:xfrm>
        </p:spPr>
        <p:txBody>
          <a:bodyPr>
            <a:normAutofit/>
          </a:bodyPr>
          <a:lstStyle/>
          <a:p>
            <a:r>
              <a:rPr lang="el-GR" sz="1400" dirty="0" smtClean="0">
                <a:solidFill>
                  <a:schemeClr val="bg2">
                    <a:lumMod val="75000"/>
                  </a:schemeClr>
                </a:solidFill>
              </a:rPr>
              <a:t>ΑΠΟΛΙΘΩΜΕΝΟ ΜΗΡΙΑ</a:t>
            </a:r>
            <a:r>
              <a:rPr lang="en-US" sz="1400" dirty="0" smtClean="0">
                <a:solidFill>
                  <a:schemeClr val="bg2">
                    <a:lumMod val="75000"/>
                  </a:schemeClr>
                </a:solidFill>
              </a:rPr>
              <a:t>I</a:t>
            </a:r>
            <a:r>
              <a:rPr lang="el-GR" sz="1400" dirty="0" smtClean="0">
                <a:solidFill>
                  <a:schemeClr val="bg2">
                    <a:lumMod val="75000"/>
                  </a:schemeClr>
                </a:solidFill>
              </a:rPr>
              <a:t>Ο ΟΣΤΟ</a:t>
            </a:r>
            <a:r>
              <a:rPr lang="en-US" sz="1400" dirty="0" smtClean="0">
                <a:solidFill>
                  <a:schemeClr val="bg2">
                    <a:lumMod val="75000"/>
                  </a:schemeClr>
                </a:solidFill>
              </a:rPr>
              <a:t> </a:t>
            </a:r>
            <a:r>
              <a:rPr lang="el-GR" sz="1400" dirty="0" smtClean="0">
                <a:solidFill>
                  <a:schemeClr val="bg2">
                    <a:lumMod val="75000"/>
                  </a:schemeClr>
                </a:solidFill>
              </a:rPr>
              <a:t> ΝΕΑΝΤΕΡΤΑΛ –εξαγωγή απολιθωμένου </a:t>
            </a:r>
            <a:r>
              <a:rPr lang="en-US" sz="1400" dirty="0" smtClean="0">
                <a:solidFill>
                  <a:schemeClr val="bg2">
                    <a:lumMod val="75000"/>
                  </a:schemeClr>
                </a:solidFill>
              </a:rPr>
              <a:t>DNA</a:t>
            </a:r>
            <a:endParaRPr lang="el-GR" sz="1400" dirty="0">
              <a:solidFill>
                <a:schemeClr val="bg2">
                  <a:lumMod val="75000"/>
                </a:schemeClr>
              </a:solidFill>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75656" y="1161777"/>
            <a:ext cx="6096000"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 Ορθογώνιο"/>
          <p:cNvSpPr/>
          <p:nvPr/>
        </p:nvSpPr>
        <p:spPr>
          <a:xfrm>
            <a:off x="150312" y="5386193"/>
            <a:ext cx="8830849" cy="738664"/>
          </a:xfrm>
          <a:prstGeom prst="rect">
            <a:avLst/>
          </a:prstGeom>
        </p:spPr>
        <p:txBody>
          <a:bodyPr wrap="square">
            <a:spAutoFit/>
          </a:bodyPr>
          <a:lstStyle/>
          <a:p>
            <a:r>
              <a:rPr lang="el-GR" sz="1400" dirty="0" smtClean="0">
                <a:solidFill>
                  <a:schemeClr val="bg2">
                    <a:lumMod val="75000"/>
                  </a:schemeClr>
                </a:solidFill>
                <a:latin typeface="Arial Narrow" panose="020B0606020202030204" pitchFamily="34" charset="0"/>
              </a:rPr>
              <a:t>Από το 2006 εξελίσσεται το «Γονιδιακό</a:t>
            </a:r>
            <a:r>
              <a:rPr lang="en-US" sz="1400" dirty="0" smtClean="0">
                <a:solidFill>
                  <a:schemeClr val="bg2">
                    <a:lumMod val="75000"/>
                  </a:schemeClr>
                </a:solidFill>
                <a:latin typeface="Arial Narrow" panose="020B0606020202030204" pitchFamily="34" charset="0"/>
              </a:rPr>
              <a:t> </a:t>
            </a:r>
            <a:r>
              <a:rPr lang="el-GR" sz="1400" dirty="0" smtClean="0">
                <a:solidFill>
                  <a:schemeClr val="bg2">
                    <a:lumMod val="75000"/>
                  </a:schemeClr>
                </a:solidFill>
                <a:latin typeface="Arial Narrow" panose="020B0606020202030204" pitchFamily="34" charset="0"/>
              </a:rPr>
              <a:t>Πρόγραμμα του Νεάντερνταλ» </a:t>
            </a:r>
            <a:r>
              <a:rPr lang="en-US" sz="1400" dirty="0" smtClean="0">
                <a:solidFill>
                  <a:schemeClr val="bg2">
                    <a:lumMod val="75000"/>
                  </a:schemeClr>
                </a:solidFill>
                <a:latin typeface="Arial Narrow" panose="020B0606020202030204" pitchFamily="34" charset="0"/>
              </a:rPr>
              <a:t>“</a:t>
            </a:r>
            <a:r>
              <a:rPr lang="el-GR" sz="1400" dirty="0" smtClean="0">
                <a:solidFill>
                  <a:schemeClr val="bg2">
                    <a:lumMod val="75000"/>
                  </a:schemeClr>
                </a:solidFill>
                <a:latin typeface="Arial Narrow" panose="020B0606020202030204" pitchFamily="34" charset="0"/>
              </a:rPr>
              <a:t>The Neanderthal genome </a:t>
            </a:r>
            <a:r>
              <a:rPr lang="en-US" sz="1400" dirty="0" smtClean="0">
                <a:solidFill>
                  <a:schemeClr val="bg2">
                    <a:lumMod val="75000"/>
                  </a:schemeClr>
                </a:solidFill>
                <a:latin typeface="Arial Narrow" panose="020B0606020202030204" pitchFamily="34" charset="0"/>
              </a:rPr>
              <a:t>project”</a:t>
            </a:r>
            <a:r>
              <a:rPr lang="el-GR" sz="1400" dirty="0" smtClean="0">
                <a:solidFill>
                  <a:schemeClr val="bg2">
                    <a:lumMod val="75000"/>
                  </a:schemeClr>
                </a:solidFill>
                <a:latin typeface="Arial Narrow" panose="020B0606020202030204" pitchFamily="34" charset="0"/>
              </a:rPr>
              <a:t> από το  </a:t>
            </a:r>
          </a:p>
          <a:p>
            <a:r>
              <a:rPr lang="el-GR" sz="1400" dirty="0" smtClean="0">
                <a:solidFill>
                  <a:schemeClr val="bg2">
                    <a:lumMod val="75000"/>
                  </a:schemeClr>
                </a:solidFill>
                <a:latin typeface="Arial Narrow" panose="020B0606020202030204" pitchFamily="34" charset="0"/>
              </a:rPr>
              <a:t>Ινστιτούτο </a:t>
            </a:r>
            <a:r>
              <a:rPr lang="en-US" sz="1400" dirty="0" smtClean="0">
                <a:solidFill>
                  <a:schemeClr val="bg2">
                    <a:lumMod val="75000"/>
                  </a:schemeClr>
                </a:solidFill>
                <a:latin typeface="Arial Narrow" panose="020B0606020202030204" pitchFamily="34" charset="0"/>
              </a:rPr>
              <a:t>Max Plank </a:t>
            </a:r>
            <a:r>
              <a:rPr lang="el-GR" sz="1400" dirty="0" smtClean="0">
                <a:solidFill>
                  <a:schemeClr val="bg2">
                    <a:lumMod val="75000"/>
                  </a:schemeClr>
                </a:solidFill>
                <a:latin typeface="Arial Narrow" panose="020B0606020202030204" pitchFamily="34" charset="0"/>
              </a:rPr>
              <a:t>της Γερμανίας. Στα 2010 δημοσιεύτηκε στο περιοδικό </a:t>
            </a:r>
            <a:r>
              <a:rPr lang="en-US" sz="1400" dirty="0" smtClean="0">
                <a:solidFill>
                  <a:schemeClr val="bg2">
                    <a:lumMod val="75000"/>
                  </a:schemeClr>
                </a:solidFill>
                <a:latin typeface="Arial Narrow" panose="020B0606020202030204" pitchFamily="34" charset="0"/>
              </a:rPr>
              <a:t>Science </a:t>
            </a:r>
            <a:r>
              <a:rPr lang="el-GR" sz="1400" dirty="0" smtClean="0">
                <a:solidFill>
                  <a:schemeClr val="bg2">
                    <a:lumMod val="75000"/>
                  </a:schemeClr>
                </a:solidFill>
                <a:latin typeface="Arial Narrow" panose="020B0606020202030204" pitchFamily="34" charset="0"/>
              </a:rPr>
              <a:t>καταγραφή</a:t>
            </a:r>
            <a:r>
              <a:rPr lang="en-US" sz="1400" dirty="0" smtClean="0">
                <a:solidFill>
                  <a:schemeClr val="bg2">
                    <a:lumMod val="75000"/>
                  </a:schemeClr>
                </a:solidFill>
                <a:latin typeface="Arial Narrow" panose="020B0606020202030204" pitchFamily="34" charset="0"/>
              </a:rPr>
              <a:t> 4</a:t>
            </a:r>
            <a:r>
              <a:rPr lang="el-GR" sz="1400" dirty="0" smtClean="0">
                <a:solidFill>
                  <a:schemeClr val="bg2">
                    <a:lumMod val="75000"/>
                  </a:schemeClr>
                </a:solidFill>
                <a:latin typeface="Arial Narrow" panose="020B0606020202030204" pitchFamily="34" charset="0"/>
              </a:rPr>
              <a:t> δισεκατομμυρίων ζευγών βάσεων του </a:t>
            </a:r>
            <a:r>
              <a:rPr lang="en-US" sz="1400" dirty="0" smtClean="0">
                <a:solidFill>
                  <a:schemeClr val="bg2">
                    <a:lumMod val="75000"/>
                  </a:schemeClr>
                </a:solidFill>
                <a:latin typeface="Arial Narrow" panose="020B0606020202030204" pitchFamily="34" charset="0"/>
              </a:rPr>
              <a:t>DNA </a:t>
            </a:r>
            <a:r>
              <a:rPr lang="el-GR" sz="1400" dirty="0" smtClean="0">
                <a:solidFill>
                  <a:schemeClr val="bg2">
                    <a:lumMod val="75000"/>
                  </a:schemeClr>
                </a:solidFill>
                <a:latin typeface="Arial Narrow" panose="020B0606020202030204" pitchFamily="34" charset="0"/>
              </a:rPr>
              <a:t> του ανθρώπου του </a:t>
            </a:r>
            <a:r>
              <a:rPr lang="en-US" sz="1400" dirty="0" smtClean="0">
                <a:solidFill>
                  <a:schemeClr val="bg2">
                    <a:lumMod val="75000"/>
                  </a:schemeClr>
                </a:solidFill>
                <a:latin typeface="Arial Narrow" panose="020B0606020202030204" pitchFamily="34" charset="0"/>
              </a:rPr>
              <a:t>Neanderthal</a:t>
            </a:r>
            <a:r>
              <a:rPr lang="el-GR" sz="1400" dirty="0" smtClean="0">
                <a:solidFill>
                  <a:schemeClr val="bg2">
                    <a:lumMod val="75000"/>
                  </a:schemeClr>
                </a:solidFill>
                <a:latin typeface="Arial Narrow" panose="020B0606020202030204" pitchFamily="34" charset="0"/>
              </a:rPr>
              <a:t>.</a:t>
            </a:r>
          </a:p>
        </p:txBody>
      </p:sp>
      <p:sp>
        <p:nvSpPr>
          <p:cNvPr id="5" name="Τίτλος 1"/>
          <p:cNvSpPr txBox="1">
            <a:spLocks/>
          </p:cNvSpPr>
          <p:nvPr/>
        </p:nvSpPr>
        <p:spPr>
          <a:xfrm>
            <a:off x="659328" y="134751"/>
            <a:ext cx="1744181" cy="58714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800" dirty="0" smtClean="0">
                <a:solidFill>
                  <a:srgbClr val="92D050"/>
                </a:solidFill>
                <a:latin typeface="+mn-lt"/>
                <a:ea typeface="+mn-ea"/>
                <a:cs typeface="+mn-cs"/>
              </a:rPr>
              <a:t>Γ0ΝΙΔΙΑΚΗ ΡΟΗ</a:t>
            </a:r>
            <a:endParaRPr lang="el-GR" sz="1800" dirty="0">
              <a:solidFill>
                <a:srgbClr val="92D050"/>
              </a:solidFill>
              <a:latin typeface="+mn-lt"/>
              <a:ea typeface="+mn-ea"/>
              <a:cs typeface="+mn-cs"/>
            </a:endParaRPr>
          </a:p>
        </p:txBody>
      </p:sp>
    </p:spTree>
    <p:extLst>
      <p:ext uri="{BB962C8B-B14F-4D97-AF65-F5344CB8AC3E}">
        <p14:creationId xmlns:p14="http://schemas.microsoft.com/office/powerpoint/2010/main" val="262402589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n-US" sz="1400" dirty="0" smtClean="0">
                <a:solidFill>
                  <a:schemeClr val="bg2">
                    <a:lumMod val="50000"/>
                  </a:schemeClr>
                </a:solidFill>
              </a:rPr>
              <a:t>DNA</a:t>
            </a:r>
            <a:r>
              <a:rPr lang="el-GR" sz="1400" dirty="0" smtClean="0">
                <a:solidFill>
                  <a:schemeClr val="bg2">
                    <a:lumMod val="50000"/>
                  </a:schemeClr>
                </a:solidFill>
              </a:rPr>
              <a:t> </a:t>
            </a:r>
            <a:r>
              <a:rPr lang="en-US" sz="1400" dirty="0" smtClean="0">
                <a:solidFill>
                  <a:schemeClr val="bg2">
                    <a:lumMod val="50000"/>
                  </a:schemeClr>
                </a:solidFill>
              </a:rPr>
              <a:t>H. </a:t>
            </a:r>
            <a:r>
              <a:rPr lang="en-US" sz="1400" i="1" dirty="0" smtClean="0">
                <a:solidFill>
                  <a:schemeClr val="bg2">
                    <a:lumMod val="50000"/>
                  </a:schemeClr>
                </a:solidFill>
              </a:rPr>
              <a:t>neandertalensis</a:t>
            </a:r>
            <a:r>
              <a:rPr lang="en-US" sz="1400" dirty="0" smtClean="0">
                <a:solidFill>
                  <a:schemeClr val="bg2">
                    <a:lumMod val="50000"/>
                  </a:schemeClr>
                </a:solidFill>
              </a:rPr>
              <a:t> vs. H. </a:t>
            </a:r>
            <a:r>
              <a:rPr lang="en-US" sz="1400" i="1" dirty="0" smtClean="0">
                <a:solidFill>
                  <a:schemeClr val="bg2">
                    <a:lumMod val="50000"/>
                  </a:schemeClr>
                </a:solidFill>
              </a:rPr>
              <a:t>sapiens</a:t>
            </a:r>
            <a:endParaRPr lang="el-GR" sz="1400" i="1" dirty="0">
              <a:solidFill>
                <a:schemeClr val="bg2">
                  <a:lumMod val="50000"/>
                </a:schemeClr>
              </a:solidFill>
            </a:endParaRPr>
          </a:p>
        </p:txBody>
      </p:sp>
      <p:pic>
        <p:nvPicPr>
          <p:cNvPr id="205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8253" y="1320792"/>
            <a:ext cx="8964000" cy="3644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Ορθογώνιο 2"/>
          <p:cNvSpPr/>
          <p:nvPr/>
        </p:nvSpPr>
        <p:spPr>
          <a:xfrm>
            <a:off x="207008" y="5246558"/>
            <a:ext cx="8701239" cy="10106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600" dirty="0" smtClean="0">
                <a:solidFill>
                  <a:schemeClr val="bg2">
                    <a:lumMod val="50000"/>
                  </a:schemeClr>
                </a:solidFill>
                <a:latin typeface="Arial Narrow" panose="020B0606020202030204" pitchFamily="34" charset="0"/>
              </a:rPr>
              <a:t>Οι πρώτες συγκριτικές </a:t>
            </a:r>
            <a:r>
              <a:rPr lang="el-GR" sz="1600" dirty="0">
                <a:solidFill>
                  <a:schemeClr val="bg2">
                    <a:lumMod val="50000"/>
                  </a:schemeClr>
                </a:solidFill>
                <a:latin typeface="Arial Narrow" panose="020B0606020202030204" pitchFamily="34" charset="0"/>
              </a:rPr>
              <a:t>μελέτες </a:t>
            </a:r>
            <a:r>
              <a:rPr lang="el-GR" sz="1600" dirty="0" smtClean="0">
                <a:solidFill>
                  <a:schemeClr val="bg2">
                    <a:lumMod val="50000"/>
                  </a:schemeClr>
                </a:solidFill>
                <a:latin typeface="Arial Narrow" panose="020B0606020202030204" pitchFamily="34" charset="0"/>
              </a:rPr>
              <a:t>ανέδειξαν </a:t>
            </a:r>
            <a:r>
              <a:rPr lang="el-GR" sz="1600" dirty="0">
                <a:solidFill>
                  <a:schemeClr val="bg2">
                    <a:lumMod val="50000"/>
                  </a:schemeClr>
                </a:solidFill>
                <a:latin typeface="Arial Narrow" panose="020B0606020202030204" pitchFamily="34" charset="0"/>
              </a:rPr>
              <a:t>διαφορές ανάμεσα σε ακολουθίες </a:t>
            </a:r>
            <a:r>
              <a:rPr lang="el-GR" sz="1600" dirty="0" smtClean="0">
                <a:solidFill>
                  <a:schemeClr val="bg2">
                    <a:lumMod val="50000"/>
                  </a:schemeClr>
                </a:solidFill>
                <a:latin typeface="Arial Narrow" panose="020B0606020202030204" pitchFamily="34" charset="0"/>
              </a:rPr>
              <a:t>μιτοχονδριακού</a:t>
            </a:r>
            <a:r>
              <a:rPr lang="en-US" sz="1600" dirty="0" smtClean="0">
                <a:solidFill>
                  <a:schemeClr val="bg2">
                    <a:lumMod val="50000"/>
                  </a:schemeClr>
                </a:solidFill>
                <a:latin typeface="Arial Narrow" panose="020B0606020202030204" pitchFamily="34" charset="0"/>
              </a:rPr>
              <a:t> DN</a:t>
            </a:r>
            <a:r>
              <a:rPr lang="el-GR" sz="1600" dirty="0" smtClean="0">
                <a:solidFill>
                  <a:schemeClr val="bg2">
                    <a:lumMod val="50000"/>
                  </a:schemeClr>
                </a:solidFill>
                <a:latin typeface="Arial Narrow" panose="020B0606020202030204" pitchFamily="34" charset="0"/>
              </a:rPr>
              <a:t>Α με προέλευση απολιθωμένα οστά Ν</a:t>
            </a:r>
            <a:r>
              <a:rPr lang="en-US" sz="1600" dirty="0" smtClean="0">
                <a:solidFill>
                  <a:schemeClr val="bg2">
                    <a:lumMod val="50000"/>
                  </a:schemeClr>
                </a:solidFill>
                <a:latin typeface="Arial Narrow" panose="020B0606020202030204" pitchFamily="34" charset="0"/>
              </a:rPr>
              <a:t>eanderthal </a:t>
            </a:r>
            <a:r>
              <a:rPr lang="el-GR" sz="1600" dirty="0" smtClean="0">
                <a:solidFill>
                  <a:schemeClr val="bg2">
                    <a:lumMod val="50000"/>
                  </a:schemeClr>
                </a:solidFill>
                <a:latin typeface="Arial Narrow" panose="020B0606020202030204" pitchFamily="34" charset="0"/>
              </a:rPr>
              <a:t>και δείγματα σύγχρονων ανθρώπων… Αργότερα</a:t>
            </a:r>
            <a:r>
              <a:rPr lang="en-US" sz="1600" dirty="0" smtClean="0">
                <a:solidFill>
                  <a:schemeClr val="bg2">
                    <a:lumMod val="50000"/>
                  </a:schemeClr>
                </a:solidFill>
                <a:latin typeface="Arial Narrow" panose="020B0606020202030204" pitchFamily="34" charset="0"/>
              </a:rPr>
              <a:t>,</a:t>
            </a:r>
            <a:r>
              <a:rPr lang="el-GR" sz="1600" dirty="0" smtClean="0">
                <a:solidFill>
                  <a:schemeClr val="bg2">
                    <a:lumMod val="50000"/>
                  </a:schemeClr>
                </a:solidFill>
                <a:latin typeface="Arial Narrow" panose="020B0606020202030204" pitchFamily="34" charset="0"/>
              </a:rPr>
              <a:t> μελέτες με πυρηνικό </a:t>
            </a:r>
            <a:r>
              <a:rPr lang="en-US" sz="1600" dirty="0" smtClean="0">
                <a:solidFill>
                  <a:schemeClr val="bg2">
                    <a:lumMod val="50000"/>
                  </a:schemeClr>
                </a:solidFill>
                <a:latin typeface="Arial Narrow" panose="020B0606020202030204" pitchFamily="34" charset="0"/>
              </a:rPr>
              <a:t>DNA </a:t>
            </a:r>
            <a:r>
              <a:rPr lang="el-GR" sz="1600" dirty="0" smtClean="0">
                <a:solidFill>
                  <a:schemeClr val="bg2">
                    <a:lumMod val="50000"/>
                  </a:schemeClr>
                </a:solidFill>
                <a:latin typeface="Arial Narrow" panose="020B0606020202030204" pitchFamily="34" charset="0"/>
              </a:rPr>
              <a:t>υπέδειξαν ανταλλαγή γενετικού υλικού ανάμεσα σε </a:t>
            </a:r>
            <a:r>
              <a:rPr lang="el-GR" sz="1600" i="1" dirty="0" smtClean="0">
                <a:solidFill>
                  <a:schemeClr val="bg2">
                    <a:lumMod val="50000"/>
                  </a:schemeClr>
                </a:solidFill>
                <a:latin typeface="Arial Narrow" panose="020B0606020202030204" pitchFamily="34" charset="0"/>
              </a:rPr>
              <a:t>Η.Ν</a:t>
            </a:r>
            <a:r>
              <a:rPr lang="en-US" sz="1600" i="1" dirty="0" smtClean="0">
                <a:solidFill>
                  <a:schemeClr val="bg2">
                    <a:lumMod val="50000"/>
                  </a:schemeClr>
                </a:solidFill>
                <a:latin typeface="Arial Narrow" panose="020B0606020202030204" pitchFamily="34" charset="0"/>
              </a:rPr>
              <a:t>eanderthal </a:t>
            </a:r>
            <a:r>
              <a:rPr lang="el-GR" sz="1600" dirty="0" smtClean="0">
                <a:solidFill>
                  <a:schemeClr val="bg2">
                    <a:lumMod val="50000"/>
                  </a:schemeClr>
                </a:solidFill>
                <a:latin typeface="Arial Narrow" panose="020B0606020202030204" pitchFamily="34" charset="0"/>
              </a:rPr>
              <a:t>και </a:t>
            </a:r>
            <a:r>
              <a:rPr lang="el-GR" sz="1600" i="1" dirty="0" smtClean="0">
                <a:solidFill>
                  <a:schemeClr val="bg2">
                    <a:lumMod val="50000"/>
                  </a:schemeClr>
                </a:solidFill>
                <a:latin typeface="Arial Narrow" panose="020B0606020202030204" pitchFamily="34" charset="0"/>
              </a:rPr>
              <a:t>Η. </a:t>
            </a:r>
            <a:r>
              <a:rPr lang="en-US" sz="1600" i="1" dirty="0" smtClean="0">
                <a:solidFill>
                  <a:schemeClr val="bg2">
                    <a:lumMod val="50000"/>
                  </a:schemeClr>
                </a:solidFill>
                <a:latin typeface="Arial Narrow" panose="020B0606020202030204" pitchFamily="34" charset="0"/>
              </a:rPr>
              <a:t>Sapiens</a:t>
            </a:r>
            <a:r>
              <a:rPr lang="el-GR" sz="1600" dirty="0" smtClean="0">
                <a:solidFill>
                  <a:schemeClr val="bg2">
                    <a:lumMod val="50000"/>
                  </a:schemeClr>
                </a:solidFill>
                <a:latin typeface="Arial Narrow" panose="020B0606020202030204" pitchFamily="34" charset="0"/>
              </a:rPr>
              <a:t>.</a:t>
            </a:r>
            <a:r>
              <a:rPr lang="en-US" sz="1600" dirty="0" smtClean="0">
                <a:solidFill>
                  <a:schemeClr val="bg2">
                    <a:lumMod val="50000"/>
                  </a:schemeClr>
                </a:solidFill>
                <a:latin typeface="Arial Narrow" panose="020B0606020202030204" pitchFamily="34" charset="0"/>
              </a:rPr>
              <a:t> </a:t>
            </a:r>
            <a:endParaRPr lang="el-GR" sz="1600" dirty="0">
              <a:solidFill>
                <a:schemeClr val="bg2">
                  <a:lumMod val="50000"/>
                </a:schemeClr>
              </a:solidFill>
              <a:latin typeface="Arial Narrow" panose="020B0606020202030204" pitchFamily="34" charset="0"/>
            </a:endParaRPr>
          </a:p>
        </p:txBody>
      </p:sp>
      <p:sp>
        <p:nvSpPr>
          <p:cNvPr id="5" name="Τίτλος 1"/>
          <p:cNvSpPr txBox="1">
            <a:spLocks/>
          </p:cNvSpPr>
          <p:nvPr/>
        </p:nvSpPr>
        <p:spPr>
          <a:xfrm>
            <a:off x="659328" y="134751"/>
            <a:ext cx="1744181" cy="58714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800" dirty="0" smtClean="0">
                <a:solidFill>
                  <a:srgbClr val="92D050"/>
                </a:solidFill>
                <a:latin typeface="+mn-lt"/>
                <a:ea typeface="+mn-ea"/>
                <a:cs typeface="+mn-cs"/>
              </a:rPr>
              <a:t>Γ0ΝΙΔΙΑΚΗ ΡΟΗ</a:t>
            </a:r>
            <a:endParaRPr lang="el-GR" sz="1800" dirty="0">
              <a:solidFill>
                <a:srgbClr val="92D050"/>
              </a:solidFill>
              <a:latin typeface="+mn-lt"/>
              <a:ea typeface="+mn-ea"/>
              <a:cs typeface="+mn-cs"/>
            </a:endParaRPr>
          </a:p>
        </p:txBody>
      </p:sp>
    </p:spTree>
    <p:extLst>
      <p:ext uri="{BB962C8B-B14F-4D97-AF65-F5344CB8AC3E}">
        <p14:creationId xmlns:p14="http://schemas.microsoft.com/office/powerpoint/2010/main" val="193823179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61023" y="1622017"/>
            <a:ext cx="8229600" cy="2198421"/>
          </a:xfrm>
        </p:spPr>
        <p:txBody>
          <a:bodyPr>
            <a:normAutofit/>
          </a:bodyPr>
          <a:lstStyle/>
          <a:p>
            <a:pPr marL="0" lvl="0" indent="0" algn="just">
              <a:buNone/>
            </a:pPr>
            <a:endParaRPr lang="el-GR" sz="2000" dirty="0">
              <a:solidFill>
                <a:schemeClr val="bg2"/>
              </a:solidFill>
            </a:endParaRPr>
          </a:p>
          <a:p>
            <a:pPr marL="0" lvl="0" indent="0" algn="just">
              <a:buNone/>
            </a:pPr>
            <a:r>
              <a:rPr lang="el-GR" sz="2000" dirty="0">
                <a:solidFill>
                  <a:srgbClr val="00B0F0"/>
                </a:solidFill>
                <a:latin typeface="Arial Narrow" panose="020B0606020202030204" pitchFamily="34" charset="0"/>
              </a:rPr>
              <a:t>γενετική παρέκκλιση</a:t>
            </a:r>
            <a:r>
              <a:rPr lang="el-GR" sz="2000" dirty="0">
                <a:solidFill>
                  <a:schemeClr val="bg2"/>
                </a:solidFill>
                <a:latin typeface="Arial Narrow" panose="020B0606020202030204" pitchFamily="34" charset="0"/>
              </a:rPr>
              <a:t>: αλλαγές στις συχνότητες των αλληλομόρφων σε έναν πληθυσμό ως αποτέλεσμα της τύχης.</a:t>
            </a:r>
          </a:p>
          <a:p>
            <a:pPr marL="0" indent="0" algn="just">
              <a:buNone/>
            </a:pPr>
            <a:r>
              <a:rPr lang="el-GR" sz="2000" dirty="0">
                <a:solidFill>
                  <a:schemeClr val="bg2"/>
                </a:solidFill>
                <a:latin typeface="Arial Narrow" panose="020B0606020202030204" pitchFamily="34" charset="0"/>
              </a:rPr>
              <a:t>Η γενετική παρέκκλιση λειτουργεί μέσω της μεροληψίας  (</a:t>
            </a:r>
            <a:r>
              <a:rPr lang="en-US" sz="2000" dirty="0">
                <a:solidFill>
                  <a:schemeClr val="bg2"/>
                </a:solidFill>
                <a:latin typeface="Arial Narrow" panose="020B0606020202030204" pitchFamily="34" charset="0"/>
              </a:rPr>
              <a:t>bias</a:t>
            </a:r>
            <a:r>
              <a:rPr lang="el-GR" sz="2000" dirty="0">
                <a:solidFill>
                  <a:schemeClr val="bg2"/>
                </a:solidFill>
                <a:latin typeface="Arial Narrow" panose="020B0606020202030204" pitchFamily="34" charset="0"/>
              </a:rPr>
              <a:t>)  στις τυχαίες διασταυρώσεις και η σημασία της περιορίζεται κυρίως στους μικρούς πληθυσμούς.</a:t>
            </a:r>
          </a:p>
          <a:p>
            <a:pPr marL="0" indent="0" algn="just">
              <a:buNone/>
            </a:pPr>
            <a:endParaRPr lang="el-GR" sz="2000" dirty="0">
              <a:solidFill>
                <a:schemeClr val="bg2"/>
              </a:solidFill>
            </a:endParaRPr>
          </a:p>
          <a:p>
            <a:pPr marL="0" lvl="0" indent="0" algn="just">
              <a:buNone/>
            </a:pPr>
            <a:endParaRPr lang="el-GR" dirty="0">
              <a:solidFill>
                <a:schemeClr val="bg2"/>
              </a:solidFill>
            </a:endParaRPr>
          </a:p>
        </p:txBody>
      </p:sp>
      <p:sp>
        <p:nvSpPr>
          <p:cNvPr id="5" name="Τίτλος 1"/>
          <p:cNvSpPr txBox="1">
            <a:spLocks/>
          </p:cNvSpPr>
          <p:nvPr/>
        </p:nvSpPr>
        <p:spPr>
          <a:xfrm>
            <a:off x="659328" y="134751"/>
            <a:ext cx="2526634" cy="58714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800" dirty="0">
                <a:solidFill>
                  <a:srgbClr val="00B0F0"/>
                </a:solidFill>
                <a:latin typeface="+mn-lt"/>
                <a:ea typeface="+mn-ea"/>
                <a:cs typeface="+mn-cs"/>
              </a:rPr>
              <a:t>ΓΕΝΕΤΙΚΗ ΠΑΡΕΚΚΛΙΣΗ</a:t>
            </a:r>
          </a:p>
        </p:txBody>
      </p:sp>
      <p:sp>
        <p:nvSpPr>
          <p:cNvPr id="2" name="Έλλειψη 1"/>
          <p:cNvSpPr/>
          <p:nvPr/>
        </p:nvSpPr>
        <p:spPr>
          <a:xfrm>
            <a:off x="1708484" y="4422803"/>
            <a:ext cx="1568918" cy="148229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6" name="Έλλειψη 5"/>
          <p:cNvSpPr/>
          <p:nvPr/>
        </p:nvSpPr>
        <p:spPr>
          <a:xfrm>
            <a:off x="5510463" y="4421999"/>
            <a:ext cx="1568918" cy="148229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cxnSp>
        <p:nvCxnSpPr>
          <p:cNvPr id="8" name="Ευθύγραμμο βέλος σύνδεσης 7"/>
          <p:cNvCxnSpPr/>
          <p:nvPr/>
        </p:nvCxnSpPr>
        <p:spPr>
          <a:xfrm>
            <a:off x="3474720" y="5186407"/>
            <a:ext cx="1896177" cy="0"/>
          </a:xfrm>
          <a:prstGeom prst="straightConnector1">
            <a:avLst/>
          </a:prstGeom>
          <a:ln w="28575">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4" name="Έλλειψη 13"/>
          <p:cNvSpPr/>
          <p:nvPr/>
        </p:nvSpPr>
        <p:spPr>
          <a:xfrm>
            <a:off x="2242685" y="5274643"/>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5" name="Έλλειψη 14"/>
          <p:cNvSpPr/>
          <p:nvPr/>
        </p:nvSpPr>
        <p:spPr>
          <a:xfrm>
            <a:off x="2395085" y="5427043"/>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6" name="Έλλειψη 15"/>
          <p:cNvSpPr/>
          <p:nvPr/>
        </p:nvSpPr>
        <p:spPr>
          <a:xfrm>
            <a:off x="2547485" y="5579443"/>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7" name="Έλλειψη 16"/>
          <p:cNvSpPr/>
          <p:nvPr/>
        </p:nvSpPr>
        <p:spPr>
          <a:xfrm>
            <a:off x="2921272" y="5573025"/>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8" name="Έλλειψη 17"/>
          <p:cNvSpPr/>
          <p:nvPr/>
        </p:nvSpPr>
        <p:spPr>
          <a:xfrm>
            <a:off x="2269955" y="4902452"/>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9" name="Έλλειψη 18"/>
          <p:cNvSpPr/>
          <p:nvPr/>
        </p:nvSpPr>
        <p:spPr>
          <a:xfrm>
            <a:off x="2457651" y="4856728"/>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0" name="Έλλειψη 19"/>
          <p:cNvSpPr/>
          <p:nvPr/>
        </p:nvSpPr>
        <p:spPr>
          <a:xfrm>
            <a:off x="2796140" y="4618899"/>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1" name="Έλλειψη 20"/>
          <p:cNvSpPr/>
          <p:nvPr/>
        </p:nvSpPr>
        <p:spPr>
          <a:xfrm>
            <a:off x="2356585" y="5739059"/>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2" name="Έλλειψη 21"/>
          <p:cNvSpPr/>
          <p:nvPr/>
        </p:nvSpPr>
        <p:spPr>
          <a:xfrm>
            <a:off x="2048572" y="5433459"/>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3" name="Έλλειψη 22"/>
          <p:cNvSpPr/>
          <p:nvPr/>
        </p:nvSpPr>
        <p:spPr>
          <a:xfrm>
            <a:off x="2637320" y="5471960"/>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4" name="Έλλειψη 23"/>
          <p:cNvSpPr/>
          <p:nvPr/>
        </p:nvSpPr>
        <p:spPr>
          <a:xfrm>
            <a:off x="2662987" y="4841488"/>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5" name="Έλλειψη 24"/>
          <p:cNvSpPr/>
          <p:nvPr/>
        </p:nvSpPr>
        <p:spPr>
          <a:xfrm>
            <a:off x="2914850" y="5314744"/>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6" name="Έλλειψη 25"/>
          <p:cNvSpPr/>
          <p:nvPr/>
        </p:nvSpPr>
        <p:spPr>
          <a:xfrm>
            <a:off x="2356585" y="5067699"/>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7" name="Έλλειψη 26"/>
          <p:cNvSpPr/>
          <p:nvPr/>
        </p:nvSpPr>
        <p:spPr>
          <a:xfrm>
            <a:off x="2808967" y="5434346"/>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8" name="Έλλειψη 27"/>
          <p:cNvSpPr/>
          <p:nvPr/>
        </p:nvSpPr>
        <p:spPr>
          <a:xfrm>
            <a:off x="1782265" y="5147104"/>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9" name="Έλλειψη 28"/>
          <p:cNvSpPr/>
          <p:nvPr/>
        </p:nvSpPr>
        <p:spPr>
          <a:xfrm>
            <a:off x="2725553" y="5062885"/>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0" name="Έλλειψη 29"/>
          <p:cNvSpPr/>
          <p:nvPr/>
        </p:nvSpPr>
        <p:spPr>
          <a:xfrm>
            <a:off x="2382254" y="4533873"/>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1" name="Έλλειψη 30"/>
          <p:cNvSpPr/>
          <p:nvPr/>
        </p:nvSpPr>
        <p:spPr>
          <a:xfrm>
            <a:off x="2942120" y="5133471"/>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2" name="Έλλειψη 31"/>
          <p:cNvSpPr/>
          <p:nvPr/>
        </p:nvSpPr>
        <p:spPr>
          <a:xfrm>
            <a:off x="2106320" y="5149503"/>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3" name="Έλλειψη 32"/>
          <p:cNvSpPr/>
          <p:nvPr/>
        </p:nvSpPr>
        <p:spPr>
          <a:xfrm>
            <a:off x="2547485" y="5280248"/>
            <a:ext cx="125130" cy="101065"/>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4" name="Έλλειψη 33"/>
          <p:cNvSpPr/>
          <p:nvPr/>
        </p:nvSpPr>
        <p:spPr>
          <a:xfrm>
            <a:off x="1814359" y="4967833"/>
            <a:ext cx="125130" cy="101065"/>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5" name="Έλλειψη 34"/>
          <p:cNvSpPr/>
          <p:nvPr/>
        </p:nvSpPr>
        <p:spPr>
          <a:xfrm>
            <a:off x="2305250" y="5595480"/>
            <a:ext cx="125130" cy="101065"/>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6" name="Έλλειψη 35"/>
          <p:cNvSpPr/>
          <p:nvPr/>
        </p:nvSpPr>
        <p:spPr>
          <a:xfrm>
            <a:off x="2555508" y="4966634"/>
            <a:ext cx="125130" cy="101065"/>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8" name="Έλλειψη 37"/>
          <p:cNvSpPr/>
          <p:nvPr/>
        </p:nvSpPr>
        <p:spPr>
          <a:xfrm>
            <a:off x="2808969" y="4866768"/>
            <a:ext cx="125130" cy="101065"/>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9" name="Έλλειψη 38"/>
          <p:cNvSpPr/>
          <p:nvPr/>
        </p:nvSpPr>
        <p:spPr>
          <a:xfrm>
            <a:off x="2746404" y="5271432"/>
            <a:ext cx="125130" cy="101065"/>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40" name="Έλλειψη 39"/>
          <p:cNvSpPr/>
          <p:nvPr/>
        </p:nvSpPr>
        <p:spPr>
          <a:xfrm>
            <a:off x="1965148" y="5543340"/>
            <a:ext cx="125130" cy="101065"/>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41" name="Έλλειψη 40"/>
          <p:cNvSpPr/>
          <p:nvPr/>
        </p:nvSpPr>
        <p:spPr>
          <a:xfrm>
            <a:off x="1854455" y="5404582"/>
            <a:ext cx="125130" cy="101065"/>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42" name="Έλλειψη 41"/>
          <p:cNvSpPr/>
          <p:nvPr/>
        </p:nvSpPr>
        <p:spPr>
          <a:xfrm>
            <a:off x="1989211" y="4801387"/>
            <a:ext cx="125130" cy="101065"/>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43" name="Έλλειψη 42"/>
          <p:cNvSpPr/>
          <p:nvPr/>
        </p:nvSpPr>
        <p:spPr>
          <a:xfrm>
            <a:off x="2637320" y="5720607"/>
            <a:ext cx="125130" cy="101065"/>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44" name="Έλλειψη 43"/>
          <p:cNvSpPr/>
          <p:nvPr/>
        </p:nvSpPr>
        <p:spPr>
          <a:xfrm>
            <a:off x="2051775" y="4618899"/>
            <a:ext cx="125130" cy="101065"/>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45" name="Έλλειψη 44"/>
          <p:cNvSpPr/>
          <p:nvPr/>
        </p:nvSpPr>
        <p:spPr>
          <a:xfrm>
            <a:off x="2252311" y="4700322"/>
            <a:ext cx="125130" cy="101065"/>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47" name="Έλλειψη 46"/>
          <p:cNvSpPr/>
          <p:nvPr/>
        </p:nvSpPr>
        <p:spPr>
          <a:xfrm>
            <a:off x="2093490" y="4973829"/>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48" name="Έλλειψη 47"/>
          <p:cNvSpPr/>
          <p:nvPr/>
        </p:nvSpPr>
        <p:spPr>
          <a:xfrm>
            <a:off x="3080084" y="5000303"/>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51" name="Έλλειψη 50"/>
          <p:cNvSpPr/>
          <p:nvPr/>
        </p:nvSpPr>
        <p:spPr>
          <a:xfrm>
            <a:off x="2128785" y="5585056"/>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52" name="Έλλειψη 51"/>
          <p:cNvSpPr/>
          <p:nvPr/>
        </p:nvSpPr>
        <p:spPr>
          <a:xfrm>
            <a:off x="2569945" y="4617299"/>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53" name="Έλλειψη 52"/>
          <p:cNvSpPr/>
          <p:nvPr/>
        </p:nvSpPr>
        <p:spPr>
          <a:xfrm>
            <a:off x="1907395" y="5264211"/>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54" name="Έλλειψη 53"/>
          <p:cNvSpPr/>
          <p:nvPr/>
        </p:nvSpPr>
        <p:spPr>
          <a:xfrm>
            <a:off x="2879555" y="4961820"/>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55" name="Έλλειψη 54"/>
          <p:cNvSpPr/>
          <p:nvPr/>
        </p:nvSpPr>
        <p:spPr>
          <a:xfrm>
            <a:off x="6558029" y="5220899"/>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56" name="Έλλειψη 55"/>
          <p:cNvSpPr/>
          <p:nvPr/>
        </p:nvSpPr>
        <p:spPr>
          <a:xfrm>
            <a:off x="6163375" y="5274643"/>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57" name="Έλλειψη 56"/>
          <p:cNvSpPr/>
          <p:nvPr/>
        </p:nvSpPr>
        <p:spPr>
          <a:xfrm>
            <a:off x="5938787" y="5476053"/>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58" name="Έλλειψη 57"/>
          <p:cNvSpPr/>
          <p:nvPr/>
        </p:nvSpPr>
        <p:spPr>
          <a:xfrm>
            <a:off x="6785813" y="5120628"/>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59" name="Έλλειψη 58"/>
          <p:cNvSpPr/>
          <p:nvPr/>
        </p:nvSpPr>
        <p:spPr>
          <a:xfrm>
            <a:off x="6452137" y="5483987"/>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60" name="Έλλειψη 59"/>
          <p:cNvSpPr/>
          <p:nvPr/>
        </p:nvSpPr>
        <p:spPr>
          <a:xfrm>
            <a:off x="5796012" y="5115020"/>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61" name="Έλλειψη 60"/>
          <p:cNvSpPr/>
          <p:nvPr/>
        </p:nvSpPr>
        <p:spPr>
          <a:xfrm>
            <a:off x="6201877" y="5617133"/>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62" name="Έλλειψη 61"/>
          <p:cNvSpPr/>
          <p:nvPr/>
        </p:nvSpPr>
        <p:spPr>
          <a:xfrm>
            <a:off x="6495464" y="4796566"/>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63" name="Έλλειψη 62"/>
          <p:cNvSpPr/>
          <p:nvPr/>
        </p:nvSpPr>
        <p:spPr>
          <a:xfrm>
            <a:off x="6169791" y="5046018"/>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64" name="Έλλειψη 63"/>
          <p:cNvSpPr/>
          <p:nvPr/>
        </p:nvSpPr>
        <p:spPr>
          <a:xfrm>
            <a:off x="5938787" y="4897631"/>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65" name="Έλλειψη 64"/>
          <p:cNvSpPr/>
          <p:nvPr/>
        </p:nvSpPr>
        <p:spPr>
          <a:xfrm>
            <a:off x="6139312" y="4695498"/>
            <a:ext cx="125130" cy="101065"/>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67" name="Ορθογώνιο 66"/>
          <p:cNvSpPr/>
          <p:nvPr/>
        </p:nvSpPr>
        <p:spPr>
          <a:xfrm>
            <a:off x="1753399" y="6144120"/>
            <a:ext cx="1318663" cy="3922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dirty="0" smtClean="0">
                <a:solidFill>
                  <a:schemeClr val="tx2">
                    <a:lumMod val="50000"/>
                  </a:schemeClr>
                </a:solidFill>
              </a:rPr>
              <a:t>ΑΡΧΙΚΟΣ ΠΛΗΘΥΣΜΟΣ</a:t>
            </a:r>
            <a:endParaRPr lang="el-GR" sz="1100" dirty="0">
              <a:solidFill>
                <a:schemeClr val="tx2">
                  <a:lumMod val="50000"/>
                </a:schemeClr>
              </a:solidFill>
            </a:endParaRPr>
          </a:p>
        </p:txBody>
      </p:sp>
      <p:sp>
        <p:nvSpPr>
          <p:cNvPr id="68" name="Ορθογώνιο 67"/>
          <p:cNvSpPr/>
          <p:nvPr/>
        </p:nvSpPr>
        <p:spPr>
          <a:xfrm>
            <a:off x="5605112" y="6105618"/>
            <a:ext cx="1379619" cy="4692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dirty="0" smtClean="0">
                <a:solidFill>
                  <a:schemeClr val="tx2">
                    <a:lumMod val="50000"/>
                  </a:schemeClr>
                </a:solidFill>
              </a:rPr>
              <a:t>ΝΕΟΣ ΠΛΗΘΥΣΜΟΣ</a:t>
            </a:r>
            <a:endParaRPr lang="el-GR" sz="1100" dirty="0">
              <a:solidFill>
                <a:schemeClr val="tx2">
                  <a:lumMod val="50000"/>
                </a:schemeClr>
              </a:solidFill>
            </a:endParaRPr>
          </a:p>
        </p:txBody>
      </p:sp>
      <p:pic>
        <p:nvPicPr>
          <p:cNvPr id="1027"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778" b="89778" l="0" r="100000"/>
                    </a14:imgEffect>
                  </a14:imgLayer>
                </a14:imgProps>
              </a:ext>
              <a:ext uri="{28A0092B-C50C-407E-A947-70E740481C1C}">
                <a14:useLocalDpi xmlns:a14="http://schemas.microsoft.com/office/drawing/2010/main" val="0"/>
              </a:ext>
            </a:extLst>
          </a:blip>
          <a:srcRect/>
          <a:stretch>
            <a:fillRect/>
          </a:stretch>
        </p:blipFill>
        <p:spPr bwMode="auto">
          <a:xfrm>
            <a:off x="4008808" y="4610361"/>
            <a:ext cx="828000" cy="82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9" name="68 - Ορθογώνιο"/>
          <p:cNvSpPr/>
          <p:nvPr/>
        </p:nvSpPr>
        <p:spPr>
          <a:xfrm>
            <a:off x="832979" y="1064094"/>
            <a:ext cx="7033365" cy="369332"/>
          </a:xfrm>
          <a:prstGeom prst="rect">
            <a:avLst/>
          </a:prstGeom>
        </p:spPr>
        <p:txBody>
          <a:bodyPr wrap="square">
            <a:spAutoFit/>
          </a:bodyPr>
          <a:lstStyle/>
          <a:p>
            <a:r>
              <a:rPr lang="el-GR" dirty="0" smtClean="0">
                <a:solidFill>
                  <a:schemeClr val="bg1">
                    <a:lumMod val="85000"/>
                  </a:schemeClr>
                </a:solidFill>
                <a:latin typeface="Arial Narrow" panose="020B0606020202030204" pitchFamily="34" charset="0"/>
              </a:rPr>
              <a:t>Η φυσική επιλογή αποτελεί  τον κύριο αλλά όχι μοναδικό μηχανισμό εξέλιξης.</a:t>
            </a:r>
            <a:endParaRPr lang="el-GR" dirty="0">
              <a:latin typeface="Arial Narrow" panose="020B0606020202030204" pitchFamily="34" charset="0"/>
            </a:endParaRPr>
          </a:p>
        </p:txBody>
      </p:sp>
    </p:spTree>
    <p:extLst>
      <p:ext uri="{BB962C8B-B14F-4D97-AF65-F5344CB8AC3E}">
        <p14:creationId xmlns:p14="http://schemas.microsoft.com/office/powerpoint/2010/main" val="173594088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normAutofit/>
          </a:bodyPr>
          <a:lstStyle/>
          <a:p>
            <a:pPr marL="0" indent="0">
              <a:buNone/>
            </a:pPr>
            <a:r>
              <a:rPr lang="el-GR" sz="2000" dirty="0" smtClean="0">
                <a:solidFill>
                  <a:schemeClr val="bg1">
                    <a:lumMod val="85000"/>
                  </a:schemeClr>
                </a:solidFill>
                <a:latin typeface="Arial Narrow" panose="020B0606020202030204" pitchFamily="34" charset="0"/>
              </a:rPr>
              <a:t>Η γενετική παρέκκλιση αποτελεί σημαντικό μηχανισμό μεταβολής  των αλληλικών συχνοτήτων ενός πληθυσμού με ισχυρό αντίκτυπο σε μικρούς πληθυσμούς (αρχή του ιδρυτή).</a:t>
            </a:r>
          </a:p>
          <a:p>
            <a:pPr marL="0" indent="0">
              <a:buNone/>
            </a:pPr>
            <a:endParaRPr lang="el-GR" sz="2000" dirty="0">
              <a:solidFill>
                <a:schemeClr val="bg1">
                  <a:lumMod val="85000"/>
                </a:schemeClr>
              </a:solidFill>
              <a:latin typeface="Arial Narrow" panose="020B0606020202030204" pitchFamily="34" charset="0"/>
            </a:endParaRPr>
          </a:p>
          <a:p>
            <a:pPr marL="0" indent="0">
              <a:buNone/>
            </a:pPr>
            <a:r>
              <a:rPr lang="el-GR" sz="1600" dirty="0" smtClean="0">
                <a:solidFill>
                  <a:schemeClr val="bg1">
                    <a:lumMod val="85000"/>
                  </a:schemeClr>
                </a:solidFill>
                <a:latin typeface="Arial Narrow" panose="020B0606020202030204" pitchFamily="34" charset="0"/>
              </a:rPr>
              <a:t>Η κοινότητα των Αφρικάνερ στην Ν. Αφρική εμφανίζει υψηλή συχνότητα σπάνιων γενετικών νοσημάτων γιατί τα αντίστοιχα παθολογικά αλληλόμορφα είχαν (τυχαία) υψηλές συχνότητες στους αρχικούς πληθυσμούς Ολλανδών εποίκων.</a:t>
            </a:r>
          </a:p>
          <a:p>
            <a:pPr marL="0" indent="0">
              <a:buNone/>
            </a:pPr>
            <a:endParaRPr lang="en-US" sz="1100" b="1" dirty="0" smtClean="0">
              <a:solidFill>
                <a:schemeClr val="bg1">
                  <a:lumMod val="85000"/>
                </a:schemeClr>
              </a:solidFill>
              <a:latin typeface="Arial Narrow" panose="020B0606020202030204" pitchFamily="34" charset="0"/>
            </a:endParaRPr>
          </a:p>
          <a:p>
            <a:pPr marL="0" indent="0">
              <a:buNone/>
            </a:pPr>
            <a:r>
              <a:rPr lang="en-US" sz="1100" b="1" dirty="0">
                <a:solidFill>
                  <a:schemeClr val="bg1">
                    <a:lumMod val="85000"/>
                  </a:schemeClr>
                </a:solidFill>
                <a:latin typeface="Arial Narrow" panose="020B0606020202030204" pitchFamily="34" charset="0"/>
              </a:rPr>
              <a:t>Variegate porphyria</a:t>
            </a:r>
            <a:r>
              <a:rPr lang="en-US" sz="1100" dirty="0">
                <a:solidFill>
                  <a:schemeClr val="bg1">
                    <a:lumMod val="85000"/>
                  </a:schemeClr>
                </a:solidFill>
                <a:latin typeface="Arial Narrow" panose="020B0606020202030204" pitchFamily="34" charset="0"/>
              </a:rPr>
              <a:t> (Dean,1963) </a:t>
            </a:r>
            <a:endParaRPr lang="el-GR" sz="1100" dirty="0">
              <a:solidFill>
                <a:schemeClr val="bg1">
                  <a:lumMod val="85000"/>
                </a:schemeClr>
              </a:solidFill>
              <a:latin typeface="Arial Narrow" panose="020B0606020202030204" pitchFamily="34" charset="0"/>
            </a:endParaRPr>
          </a:p>
          <a:p>
            <a:pPr marL="0" indent="0">
              <a:buNone/>
            </a:pPr>
            <a:r>
              <a:rPr lang="en-US" sz="1100" b="1" dirty="0">
                <a:solidFill>
                  <a:schemeClr val="bg1">
                    <a:lumMod val="85000"/>
                  </a:schemeClr>
                </a:solidFill>
                <a:latin typeface="Arial Narrow" panose="020B0606020202030204" pitchFamily="34" charset="0"/>
              </a:rPr>
              <a:t>Beukes familial hip dysplasia</a:t>
            </a:r>
            <a:r>
              <a:rPr lang="en-US" sz="1100" dirty="0">
                <a:solidFill>
                  <a:schemeClr val="bg1">
                    <a:lumMod val="85000"/>
                  </a:schemeClr>
                </a:solidFill>
                <a:latin typeface="Arial Narrow" panose="020B0606020202030204" pitchFamily="34" charset="0"/>
              </a:rPr>
              <a:t> (Cilliers &amp; Beighton,1990) </a:t>
            </a:r>
            <a:endParaRPr lang="el-GR" sz="1100" dirty="0">
              <a:solidFill>
                <a:schemeClr val="bg1">
                  <a:lumMod val="85000"/>
                </a:schemeClr>
              </a:solidFill>
              <a:latin typeface="Arial Narrow" panose="020B0606020202030204" pitchFamily="34" charset="0"/>
            </a:endParaRPr>
          </a:p>
          <a:p>
            <a:pPr marL="0" indent="0">
              <a:buNone/>
            </a:pPr>
            <a:r>
              <a:rPr lang="en-US" sz="1100" b="1" dirty="0">
                <a:solidFill>
                  <a:schemeClr val="bg1">
                    <a:lumMod val="85000"/>
                  </a:schemeClr>
                </a:solidFill>
                <a:latin typeface="Arial Narrow" panose="020B0606020202030204" pitchFamily="34" charset="0"/>
              </a:rPr>
              <a:t>Familial hyper cholestrol emia type I</a:t>
            </a:r>
            <a:r>
              <a:rPr lang="en-US" sz="1100" dirty="0">
                <a:solidFill>
                  <a:schemeClr val="bg1">
                    <a:lumMod val="85000"/>
                  </a:schemeClr>
                </a:solidFill>
                <a:latin typeface="Arial Narrow" panose="020B0606020202030204" pitchFamily="34" charset="0"/>
              </a:rPr>
              <a:t> (Jenkins et al. 1980) </a:t>
            </a:r>
            <a:endParaRPr lang="el-GR" sz="1100" dirty="0">
              <a:solidFill>
                <a:schemeClr val="bg1">
                  <a:lumMod val="85000"/>
                </a:schemeClr>
              </a:solidFill>
              <a:latin typeface="Arial Narrow" panose="020B0606020202030204" pitchFamily="34" charset="0"/>
            </a:endParaRPr>
          </a:p>
          <a:p>
            <a:pPr marL="0" indent="0">
              <a:buNone/>
            </a:pPr>
            <a:r>
              <a:rPr lang="en-US" sz="1100" b="1" dirty="0">
                <a:solidFill>
                  <a:schemeClr val="bg1">
                    <a:lumMod val="85000"/>
                  </a:schemeClr>
                </a:solidFill>
                <a:latin typeface="Arial Narrow" panose="020B0606020202030204" pitchFamily="34" charset="0"/>
              </a:rPr>
              <a:t>Huntington’s chorea</a:t>
            </a:r>
            <a:r>
              <a:rPr lang="en-US" sz="1100" dirty="0">
                <a:solidFill>
                  <a:schemeClr val="bg1">
                    <a:lumMod val="85000"/>
                  </a:schemeClr>
                </a:solidFill>
                <a:latin typeface="Arial Narrow" panose="020B0606020202030204" pitchFamily="34" charset="0"/>
              </a:rPr>
              <a:t> (Haydenetal. 1980) </a:t>
            </a:r>
            <a:endParaRPr lang="el-GR" sz="1100" dirty="0">
              <a:solidFill>
                <a:schemeClr val="bg1">
                  <a:lumMod val="85000"/>
                </a:schemeClr>
              </a:solidFill>
              <a:latin typeface="Arial Narrow" panose="020B0606020202030204" pitchFamily="34" charset="0"/>
            </a:endParaRPr>
          </a:p>
          <a:p>
            <a:pPr marL="0" indent="0">
              <a:buNone/>
            </a:pPr>
            <a:r>
              <a:rPr lang="en-US" sz="1100" b="1" dirty="0">
                <a:solidFill>
                  <a:schemeClr val="bg1">
                    <a:lumMod val="85000"/>
                  </a:schemeClr>
                </a:solidFill>
                <a:latin typeface="Arial Narrow" panose="020B0606020202030204" pitchFamily="34" charset="0"/>
              </a:rPr>
              <a:t>Fanconi anaemia</a:t>
            </a:r>
            <a:r>
              <a:rPr lang="en-US" sz="1100" dirty="0">
                <a:solidFill>
                  <a:schemeClr val="bg1">
                    <a:lumMod val="85000"/>
                  </a:schemeClr>
                </a:solidFill>
                <a:latin typeface="Arial Narrow" panose="020B0606020202030204" pitchFamily="34" charset="0"/>
              </a:rPr>
              <a:t> (Rosendorffetal. 1987)</a:t>
            </a:r>
            <a:endParaRPr lang="el-GR" sz="1100" dirty="0">
              <a:solidFill>
                <a:schemeClr val="bg1">
                  <a:lumMod val="85000"/>
                </a:schemeClr>
              </a:solidFill>
              <a:latin typeface="Arial Narrow" panose="020B0606020202030204" pitchFamily="34" charset="0"/>
            </a:endParaRPr>
          </a:p>
          <a:p>
            <a:pPr marL="0" indent="0">
              <a:buNone/>
            </a:pPr>
            <a:endParaRPr lang="en-US" sz="1100" b="1" dirty="0">
              <a:solidFill>
                <a:schemeClr val="bg1">
                  <a:lumMod val="85000"/>
                </a:scheme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5371" y="6050080"/>
            <a:ext cx="5715000" cy="57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Τίτλος 1"/>
          <p:cNvSpPr txBox="1">
            <a:spLocks/>
          </p:cNvSpPr>
          <p:nvPr/>
        </p:nvSpPr>
        <p:spPr>
          <a:xfrm>
            <a:off x="659329" y="134751"/>
            <a:ext cx="2334128" cy="58714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800" dirty="0" smtClean="0">
                <a:solidFill>
                  <a:srgbClr val="00B0F0"/>
                </a:solidFill>
                <a:latin typeface="+mn-lt"/>
                <a:ea typeface="+mn-ea"/>
                <a:cs typeface="+mn-cs"/>
              </a:rPr>
              <a:t>ΓΕΝΕΤΙΚΗ </a:t>
            </a:r>
            <a:r>
              <a:rPr lang="el-GR" sz="1800" dirty="0">
                <a:solidFill>
                  <a:srgbClr val="00B0F0"/>
                </a:solidFill>
              </a:rPr>
              <a:t>ΠΑΡΕΚΚΛΙΣΗ</a:t>
            </a:r>
            <a:r>
              <a:rPr lang="el-GR" sz="1800" dirty="0" smtClean="0">
                <a:solidFill>
                  <a:srgbClr val="00B0F0"/>
                </a:solidFill>
                <a:latin typeface="+mn-lt"/>
                <a:ea typeface="+mn-ea"/>
                <a:cs typeface="+mn-cs"/>
              </a:rPr>
              <a:t> </a:t>
            </a:r>
            <a:endParaRPr lang="el-GR" sz="1800" dirty="0">
              <a:solidFill>
                <a:srgbClr val="00B0F0"/>
              </a:solidFill>
              <a:latin typeface="+mn-lt"/>
              <a:ea typeface="+mn-ea"/>
              <a:cs typeface="+mn-cs"/>
            </a:endParaRPr>
          </a:p>
        </p:txBody>
      </p:sp>
    </p:spTree>
    <p:extLst>
      <p:ext uri="{BB962C8B-B14F-4D97-AF65-F5344CB8AC3E}">
        <p14:creationId xmlns:p14="http://schemas.microsoft.com/office/powerpoint/2010/main" val="7424540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22" y="1607418"/>
            <a:ext cx="8784000" cy="4211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87322" y="5894757"/>
            <a:ext cx="8568952" cy="369332"/>
          </a:xfrm>
          <a:prstGeom prst="rect">
            <a:avLst/>
          </a:prstGeom>
          <a:noFill/>
        </p:spPr>
        <p:txBody>
          <a:bodyPr wrap="square" rtlCol="0">
            <a:spAutoFit/>
          </a:bodyPr>
          <a:lstStyle/>
          <a:p>
            <a:r>
              <a:rPr lang="en-US" dirty="0" smtClean="0">
                <a:solidFill>
                  <a:prstClr val="black"/>
                </a:solidFill>
              </a:rPr>
              <a:t>	</a:t>
            </a:r>
            <a:r>
              <a:rPr lang="en-US" i="1" dirty="0" smtClean="0">
                <a:solidFill>
                  <a:schemeClr val="bg1"/>
                </a:solidFill>
              </a:rPr>
              <a:t>Homo neanderthalensis                                </a:t>
            </a:r>
            <a:r>
              <a:rPr lang="en-US" dirty="0" smtClean="0">
                <a:solidFill>
                  <a:prstClr val="black"/>
                </a:solidFill>
              </a:rPr>
              <a:t>	 </a:t>
            </a:r>
            <a:r>
              <a:rPr lang="en-US" i="1" dirty="0">
                <a:solidFill>
                  <a:schemeClr val="bg1"/>
                </a:solidFill>
              </a:rPr>
              <a:t>H</a:t>
            </a:r>
            <a:r>
              <a:rPr lang="en-US" i="1" dirty="0" smtClean="0">
                <a:solidFill>
                  <a:schemeClr val="bg1"/>
                </a:solidFill>
              </a:rPr>
              <a:t>omo sapiens</a:t>
            </a:r>
            <a:endParaRPr lang="el-GR" i="1" dirty="0">
              <a:solidFill>
                <a:schemeClr val="bg1"/>
              </a:solidFill>
            </a:endParaRPr>
          </a:p>
        </p:txBody>
      </p:sp>
      <p:sp>
        <p:nvSpPr>
          <p:cNvPr id="5" name="Ορθογώνιο 4"/>
          <p:cNvSpPr/>
          <p:nvPr/>
        </p:nvSpPr>
        <p:spPr>
          <a:xfrm>
            <a:off x="1688368" y="577515"/>
            <a:ext cx="5971119" cy="10299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600" dirty="0" smtClean="0"/>
              <a:t>Η εξέλιξη είναι το αποτέλεσμα της φυσικής επιλογής σε συνδυασμό </a:t>
            </a:r>
          </a:p>
          <a:p>
            <a:endParaRPr lang="el-GR" sz="1600" dirty="0"/>
          </a:p>
          <a:p>
            <a:r>
              <a:rPr lang="el-GR" sz="1600" dirty="0">
                <a:solidFill>
                  <a:prstClr val="white"/>
                </a:solidFill>
              </a:rPr>
              <a:t>με δημογραφικά </a:t>
            </a:r>
            <a:r>
              <a:rPr lang="el-GR" sz="1600" dirty="0"/>
              <a:t>φαινόμενα (γονιδιακή ροή, </a:t>
            </a:r>
            <a:r>
              <a:rPr lang="el-GR" sz="1600" dirty="0" smtClean="0"/>
              <a:t>αρχή του ιδρυτή, </a:t>
            </a:r>
          </a:p>
          <a:p>
            <a:endParaRPr lang="el-GR" sz="1600" dirty="0" smtClean="0"/>
          </a:p>
          <a:p>
            <a:r>
              <a:rPr lang="el-GR" sz="1600" dirty="0" smtClean="0"/>
              <a:t>αριθμητική </a:t>
            </a:r>
            <a:r>
              <a:rPr lang="el-GR" sz="1600" dirty="0"/>
              <a:t>έκπτυξη/συρρίκνωση πληθυσμών  κ.α.).</a:t>
            </a:r>
          </a:p>
          <a:p>
            <a:endParaRPr lang="el-GR" sz="1600" dirty="0" smtClean="0"/>
          </a:p>
          <a:p>
            <a:endParaRPr lang="el-GR" sz="1600" dirty="0"/>
          </a:p>
        </p:txBody>
      </p:sp>
    </p:spTree>
    <p:extLst>
      <p:ext uri="{BB962C8B-B14F-4D97-AF65-F5344CB8AC3E}">
        <p14:creationId xmlns:p14="http://schemas.microsoft.com/office/powerpoint/2010/main" val="182810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8903" y="3698706"/>
            <a:ext cx="7280627" cy="28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040757" y="524100"/>
            <a:ext cx="5184576" cy="369332"/>
          </a:xfrm>
          <a:prstGeom prst="rect">
            <a:avLst/>
          </a:prstGeom>
          <a:noFill/>
        </p:spPr>
        <p:txBody>
          <a:bodyPr wrap="square" rtlCol="0">
            <a:spAutoFit/>
          </a:bodyPr>
          <a:lstStyle/>
          <a:p>
            <a:r>
              <a:rPr lang="el-GR" dirty="0" smtClean="0">
                <a:solidFill>
                  <a:schemeClr val="bg2">
                    <a:lumMod val="75000"/>
                  </a:schemeClr>
                </a:solidFill>
                <a:latin typeface="Arial Narrow" panose="020B0606020202030204" pitchFamily="34" charset="0"/>
              </a:rPr>
              <a:t>Γεωγραφική κατανομή για το χρώμα  δέρματος</a:t>
            </a:r>
            <a:endParaRPr lang="el-GR" dirty="0">
              <a:solidFill>
                <a:schemeClr val="bg2">
                  <a:lumMod val="75000"/>
                </a:schemeClr>
              </a:solidFill>
              <a:latin typeface="Arial Narrow" panose="020B0606020202030204" pitchFamily="34" charset="0"/>
            </a:endParaRPr>
          </a:p>
        </p:txBody>
      </p:sp>
      <p:sp>
        <p:nvSpPr>
          <p:cNvPr id="9" name="8 - Ορθογώνιο"/>
          <p:cNvSpPr/>
          <p:nvPr/>
        </p:nvSpPr>
        <p:spPr>
          <a:xfrm rot="10800000" flipV="1">
            <a:off x="0" y="120519"/>
            <a:ext cx="8725546" cy="2585323"/>
          </a:xfrm>
          <a:prstGeom prst="rect">
            <a:avLst/>
          </a:prstGeom>
        </p:spPr>
        <p:txBody>
          <a:bodyPr wrap="square">
            <a:spAutoFit/>
          </a:bodyPr>
          <a:lstStyle/>
          <a:p>
            <a:endParaRPr lang="el-GR" dirty="0" smtClean="0">
              <a:solidFill>
                <a:schemeClr val="bg1">
                  <a:lumMod val="95000"/>
                </a:schemeClr>
              </a:solidFill>
            </a:endParaRPr>
          </a:p>
          <a:p>
            <a:endParaRPr lang="el-GR" dirty="0" smtClean="0">
              <a:solidFill>
                <a:schemeClr val="bg1">
                  <a:lumMod val="95000"/>
                </a:schemeClr>
              </a:solidFill>
            </a:endParaRPr>
          </a:p>
          <a:p>
            <a:endParaRPr lang="el-GR" dirty="0" smtClean="0">
              <a:solidFill>
                <a:schemeClr val="bg1">
                  <a:lumMod val="95000"/>
                </a:schemeClr>
              </a:solidFill>
            </a:endParaRPr>
          </a:p>
          <a:p>
            <a:endParaRPr lang="el-GR" dirty="0" smtClean="0">
              <a:solidFill>
                <a:schemeClr val="bg1">
                  <a:lumMod val="95000"/>
                </a:schemeClr>
              </a:solidFill>
            </a:endParaRPr>
          </a:p>
          <a:p>
            <a:endParaRPr lang="el-GR" dirty="0" smtClean="0">
              <a:solidFill>
                <a:schemeClr val="bg1">
                  <a:lumMod val="95000"/>
                </a:schemeClr>
              </a:solidFill>
            </a:endParaRPr>
          </a:p>
          <a:p>
            <a:endParaRPr lang="el-GR" dirty="0" smtClean="0">
              <a:solidFill>
                <a:schemeClr val="bg1">
                  <a:lumMod val="95000"/>
                </a:schemeClr>
              </a:solidFill>
            </a:endParaRPr>
          </a:p>
          <a:p>
            <a:endParaRPr lang="el-GR" dirty="0" smtClean="0">
              <a:solidFill>
                <a:schemeClr val="bg1">
                  <a:lumMod val="95000"/>
                </a:schemeClr>
              </a:solidFill>
            </a:endParaRPr>
          </a:p>
          <a:p>
            <a:endParaRPr lang="el-GR" dirty="0" smtClean="0">
              <a:solidFill>
                <a:schemeClr val="bg1">
                  <a:lumMod val="95000"/>
                </a:schemeClr>
              </a:solidFill>
            </a:endParaRPr>
          </a:p>
          <a:p>
            <a:endParaRPr lang="el-GR" dirty="0" smtClean="0">
              <a:solidFill>
                <a:schemeClr val="bg1">
                  <a:lumMod val="95000"/>
                </a:schemeClr>
              </a:solidFill>
            </a:endParaRPr>
          </a:p>
        </p:txBody>
      </p:sp>
      <p:sp>
        <p:nvSpPr>
          <p:cNvPr id="11" name="10 - Ορθογώνιο"/>
          <p:cNvSpPr/>
          <p:nvPr/>
        </p:nvSpPr>
        <p:spPr>
          <a:xfrm>
            <a:off x="495946" y="1161919"/>
            <a:ext cx="8648054" cy="2031325"/>
          </a:xfrm>
          <a:prstGeom prst="rect">
            <a:avLst/>
          </a:prstGeom>
        </p:spPr>
        <p:txBody>
          <a:bodyPr wrap="square">
            <a:spAutoFit/>
          </a:bodyPr>
          <a:lstStyle/>
          <a:p>
            <a:r>
              <a:rPr lang="el-GR" dirty="0" smtClean="0">
                <a:solidFill>
                  <a:schemeClr val="bg1">
                    <a:lumMod val="95000"/>
                  </a:schemeClr>
                </a:solidFill>
              </a:rPr>
              <a:t>Το χρώμα του δέρματος στους σύγχρονους ανθρώπινους πληθυσμούς μεταβάλλεται </a:t>
            </a:r>
          </a:p>
          <a:p>
            <a:endParaRPr lang="el-GR" dirty="0" smtClean="0">
              <a:solidFill>
                <a:schemeClr val="bg1">
                  <a:lumMod val="95000"/>
                </a:schemeClr>
              </a:solidFill>
            </a:endParaRPr>
          </a:p>
          <a:p>
            <a:r>
              <a:rPr lang="el-GR" dirty="0" smtClean="0">
                <a:solidFill>
                  <a:schemeClr val="bg1">
                    <a:lumMod val="95000"/>
                  </a:schemeClr>
                </a:solidFill>
              </a:rPr>
              <a:t>σταδιακά (βαθύ προς ανοιχτό)  κατά το γεωγραφικό πλάτος . </a:t>
            </a:r>
          </a:p>
          <a:p>
            <a:endParaRPr lang="el-GR" dirty="0" smtClean="0">
              <a:solidFill>
                <a:schemeClr val="bg1">
                  <a:lumMod val="95000"/>
                </a:schemeClr>
              </a:solidFill>
            </a:endParaRPr>
          </a:p>
          <a:p>
            <a:r>
              <a:rPr lang="el-GR" dirty="0" smtClean="0">
                <a:solidFill>
                  <a:schemeClr val="bg1">
                    <a:lumMod val="95000"/>
                  </a:schemeClr>
                </a:solidFill>
              </a:rPr>
              <a:t>Η διαβάθμιση του χρώματος ακολουθεί την γεωγραφική διαβάθμιση της έντασης της </a:t>
            </a:r>
          </a:p>
          <a:p>
            <a:endParaRPr lang="el-GR" dirty="0" smtClean="0">
              <a:solidFill>
                <a:schemeClr val="bg1">
                  <a:lumMod val="95000"/>
                </a:schemeClr>
              </a:solidFill>
            </a:endParaRPr>
          </a:p>
          <a:p>
            <a:r>
              <a:rPr lang="el-GR" dirty="0" smtClean="0">
                <a:solidFill>
                  <a:schemeClr val="bg1">
                    <a:lumMod val="95000"/>
                  </a:schemeClr>
                </a:solidFill>
              </a:rPr>
              <a:t>ηλιακής ακτινοβολίας από τον Ισημερινό προς τους  πόλους  (υψηλή προς χαμηλή).</a:t>
            </a:r>
          </a:p>
        </p:txBody>
      </p:sp>
      <p:sp>
        <p:nvSpPr>
          <p:cNvPr id="10" name="Ορθογώνιο 3"/>
          <p:cNvSpPr/>
          <p:nvPr/>
        </p:nvSpPr>
        <p:spPr>
          <a:xfrm>
            <a:off x="0" y="277257"/>
            <a:ext cx="1363851" cy="644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400" b="1" dirty="0" smtClean="0">
                <a:solidFill>
                  <a:srgbClr val="00B050"/>
                </a:solidFill>
              </a:rPr>
              <a:t>ΣΥΓΧΡΟΝΟΙ ΑΝΘΡΩΠΙΝΟΙ ΠΛΗΘΥΣΜΟΙ</a:t>
            </a:r>
            <a:endParaRPr lang="el-GR" sz="1400" b="1" dirty="0">
              <a:solidFill>
                <a:srgbClr val="00B050"/>
              </a:solidFill>
            </a:endParaRPr>
          </a:p>
        </p:txBody>
      </p:sp>
    </p:spTree>
    <p:extLst>
      <p:ext uri="{BB962C8B-B14F-4D97-AF65-F5344CB8AC3E}">
        <p14:creationId xmlns:p14="http://schemas.microsoft.com/office/powerpoint/2010/main" val="2855828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33350" y="3937253"/>
            <a:ext cx="8803037" cy="2715717"/>
          </a:xfrm>
        </p:spPr>
        <p:txBody>
          <a:bodyPr>
            <a:normAutofit fontScale="90000"/>
          </a:bodyPr>
          <a:lstStyle/>
          <a:p>
            <a:pPr algn="l"/>
            <a:r>
              <a:rPr lang="el-GR" sz="1500" dirty="0" smtClean="0">
                <a:solidFill>
                  <a:schemeClr val="bg1">
                    <a:lumMod val="75000"/>
                  </a:schemeClr>
                </a:solidFill>
              </a:rPr>
              <a:t/>
            </a:r>
            <a:br>
              <a:rPr lang="el-GR" sz="1500" dirty="0" smtClean="0">
                <a:solidFill>
                  <a:schemeClr val="bg1">
                    <a:lumMod val="75000"/>
                  </a:schemeClr>
                </a:solidFill>
              </a:rPr>
            </a:br>
            <a:r>
              <a:rPr lang="el-GR" sz="1500" dirty="0" smtClean="0">
                <a:solidFill>
                  <a:schemeClr val="bg2">
                    <a:lumMod val="50000"/>
                  </a:schemeClr>
                </a:solidFill>
                <a:latin typeface="Arial Narrow" panose="020B0606020202030204" pitchFamily="34" charset="0"/>
              </a:rPr>
              <a:t>Στα μεγάλα γεωγραφικά πλάτη το φως προσπίπτει υπό γωνία στο έδαφος και η ηλιακή ενέργεια διαχέεται σε μεγαλύτερη έκταση ενώ περί τον Ισημερινό οι ηλιακές ακτίνες προσπίπτουν με γωνία θ≈0  στην επιφάνεια της γης. </a:t>
            </a:r>
            <a:r>
              <a:rPr lang="en-US" sz="1500" dirty="0" smtClean="0">
                <a:solidFill>
                  <a:schemeClr val="bg2">
                    <a:lumMod val="50000"/>
                  </a:schemeClr>
                </a:solidFill>
                <a:latin typeface="Arial Narrow" panose="020B0606020202030204" pitchFamily="34" charset="0"/>
              </a:rPr>
              <a:t/>
            </a:r>
            <a:br>
              <a:rPr lang="en-US" sz="1500" dirty="0" smtClean="0">
                <a:solidFill>
                  <a:schemeClr val="bg2">
                    <a:lumMod val="50000"/>
                  </a:schemeClr>
                </a:solidFill>
                <a:latin typeface="Arial Narrow" panose="020B0606020202030204" pitchFamily="34" charset="0"/>
              </a:rPr>
            </a:br>
            <a:r>
              <a:rPr lang="el-GR" sz="1500" dirty="0" smtClean="0">
                <a:solidFill>
                  <a:schemeClr val="bg2">
                    <a:lumMod val="50000"/>
                  </a:schemeClr>
                </a:solidFill>
                <a:latin typeface="Arial Narrow" panose="020B0606020202030204" pitchFamily="34" charset="0"/>
              </a:rPr>
              <a:t>Το βαθύ χρώμα δέρματος των πληθυσμών κοντά στον Ισημερινό είναι αποτέλεσμα της αυξημένης συγκέντρωσης μελανίνης στα μελανοκύτταρα της επιδερμίδας. Η μελανίνη λειτουργεί σαν φυσικός φραγμός που απορροφά και διαχέει αποτελεσματικά (&gt;80%)  την υπεριώδη ακτινοβολία. Έτσι προσφέρει φωτοπροστασία καθώς αποτρέπει βλάβες των εξαρτημάτων του δέρματος, βιολογικών μορίων (</a:t>
            </a:r>
            <a:r>
              <a:rPr lang="en-US" sz="1500" dirty="0" smtClean="0">
                <a:solidFill>
                  <a:schemeClr val="bg2">
                    <a:lumMod val="50000"/>
                  </a:schemeClr>
                </a:solidFill>
                <a:latin typeface="Arial Narrow" panose="020B0606020202030204" pitchFamily="34" charset="0"/>
              </a:rPr>
              <a:t>DNA, </a:t>
            </a:r>
            <a:r>
              <a:rPr lang="el-GR" sz="1500" dirty="0" smtClean="0">
                <a:solidFill>
                  <a:schemeClr val="bg2">
                    <a:lumMod val="50000"/>
                  </a:schemeClr>
                </a:solidFill>
                <a:latin typeface="Arial Narrow" panose="020B0606020202030204" pitchFamily="34" charset="0"/>
              </a:rPr>
              <a:t>φυλλικό οξύ) και βιολογικών διεργασιών (σπερματογένεση) ενώ  συνδέεται με ελάττωση του κινδύνου ανάπτυξης καρκίνου του δέρματος.</a:t>
            </a:r>
            <a:br>
              <a:rPr lang="el-GR" sz="1500" dirty="0" smtClean="0">
                <a:solidFill>
                  <a:schemeClr val="bg2">
                    <a:lumMod val="50000"/>
                  </a:schemeClr>
                </a:solidFill>
                <a:latin typeface="Arial Narrow" panose="020B0606020202030204" pitchFamily="34" charset="0"/>
              </a:rPr>
            </a:br>
            <a:r>
              <a:rPr lang="el-GR" sz="1500" dirty="0" smtClean="0">
                <a:solidFill>
                  <a:schemeClr val="bg2">
                    <a:lumMod val="50000"/>
                  </a:schemeClr>
                </a:solidFill>
                <a:latin typeface="Arial Narrow" panose="020B0606020202030204" pitchFamily="34" charset="0"/>
              </a:rPr>
              <a:t>Η σύνθεση της βιταμίνης </a:t>
            </a:r>
            <a:r>
              <a:rPr lang="en-US" sz="1500" dirty="0" smtClean="0">
                <a:solidFill>
                  <a:schemeClr val="bg2">
                    <a:lumMod val="50000"/>
                  </a:schemeClr>
                </a:solidFill>
                <a:latin typeface="Arial Narrow" panose="020B0606020202030204" pitchFamily="34" charset="0"/>
              </a:rPr>
              <a:t>D</a:t>
            </a:r>
            <a:r>
              <a:rPr lang="el-GR" sz="1500" baseline="-25000" dirty="0" smtClean="0">
                <a:solidFill>
                  <a:schemeClr val="bg2">
                    <a:lumMod val="50000"/>
                  </a:schemeClr>
                </a:solidFill>
                <a:latin typeface="Arial Narrow" panose="020B0606020202030204" pitchFamily="34" charset="0"/>
              </a:rPr>
              <a:t>3</a:t>
            </a:r>
            <a:r>
              <a:rPr lang="el-GR" sz="1500" dirty="0" smtClean="0">
                <a:solidFill>
                  <a:schemeClr val="bg2">
                    <a:lumMod val="50000"/>
                  </a:schemeClr>
                </a:solidFill>
                <a:latin typeface="Arial Narrow" panose="020B0606020202030204" pitchFamily="34" charset="0"/>
              </a:rPr>
              <a:t>  γίνεται στο δέρμα υπό την επίδραση της</a:t>
            </a:r>
            <a:r>
              <a:rPr lang="en-US" sz="1500" dirty="0" smtClean="0">
                <a:solidFill>
                  <a:schemeClr val="bg2">
                    <a:lumMod val="50000"/>
                  </a:schemeClr>
                </a:solidFill>
                <a:latin typeface="Arial Narrow" panose="020B0606020202030204" pitchFamily="34" charset="0"/>
              </a:rPr>
              <a:t> </a:t>
            </a:r>
            <a:r>
              <a:rPr lang="el-GR" sz="1500" dirty="0" smtClean="0">
                <a:solidFill>
                  <a:schemeClr val="bg2">
                    <a:lumMod val="50000"/>
                  </a:schemeClr>
                </a:solidFill>
                <a:latin typeface="Arial Narrow" panose="020B0606020202030204" pitchFamily="34" charset="0"/>
              </a:rPr>
              <a:t>υπεριώδους ακτινοβολίας </a:t>
            </a:r>
            <a:r>
              <a:rPr lang="en-US" sz="1500" dirty="0" smtClean="0">
                <a:solidFill>
                  <a:schemeClr val="bg2">
                    <a:lumMod val="50000"/>
                  </a:schemeClr>
                </a:solidFill>
                <a:latin typeface="Arial Narrow" panose="020B0606020202030204" pitchFamily="34" charset="0"/>
              </a:rPr>
              <a:t>UVB.</a:t>
            </a:r>
            <a:r>
              <a:rPr lang="el-GR" sz="1500" dirty="0" smtClean="0">
                <a:solidFill>
                  <a:schemeClr val="bg2">
                    <a:lumMod val="50000"/>
                  </a:schemeClr>
                </a:solidFill>
                <a:latin typeface="Arial Narrow" panose="020B0606020202030204" pitchFamily="34" charset="0"/>
              </a:rPr>
              <a:t> </a:t>
            </a:r>
            <a:br>
              <a:rPr lang="el-GR" sz="1500" dirty="0" smtClean="0">
                <a:solidFill>
                  <a:schemeClr val="bg2">
                    <a:lumMod val="50000"/>
                  </a:schemeClr>
                </a:solidFill>
                <a:latin typeface="Arial Narrow" panose="020B0606020202030204" pitchFamily="34" charset="0"/>
              </a:rPr>
            </a:br>
            <a:r>
              <a:rPr lang="el-GR" sz="1500" dirty="0" smtClean="0">
                <a:solidFill>
                  <a:schemeClr val="bg2">
                    <a:lumMod val="50000"/>
                  </a:schemeClr>
                </a:solidFill>
                <a:latin typeface="Arial Narrow" panose="020B0606020202030204" pitchFamily="34" charset="0"/>
              </a:rPr>
              <a:t>Η βιταμίνη </a:t>
            </a:r>
            <a:r>
              <a:rPr lang="en-US" sz="1500" dirty="0" smtClean="0">
                <a:solidFill>
                  <a:schemeClr val="bg2">
                    <a:lumMod val="50000"/>
                  </a:schemeClr>
                </a:solidFill>
                <a:latin typeface="Arial Narrow" panose="020B0606020202030204" pitchFamily="34" charset="0"/>
              </a:rPr>
              <a:t>D</a:t>
            </a:r>
            <a:r>
              <a:rPr lang="en-US" sz="1500" dirty="0">
                <a:solidFill>
                  <a:schemeClr val="bg2">
                    <a:lumMod val="50000"/>
                  </a:schemeClr>
                </a:solidFill>
                <a:latin typeface="Arial Narrow" panose="020B0606020202030204" pitchFamily="34" charset="0"/>
              </a:rPr>
              <a:t> </a:t>
            </a:r>
            <a:r>
              <a:rPr lang="el-GR" sz="1500" dirty="0" smtClean="0">
                <a:solidFill>
                  <a:schemeClr val="bg2">
                    <a:lumMod val="50000"/>
                  </a:schemeClr>
                </a:solidFill>
                <a:latin typeface="Arial Narrow" panose="020B0606020202030204" pitchFamily="34" charset="0"/>
              </a:rPr>
              <a:t>έχει πολλαπλούς φυσιολογικούς ρόλους που αφορούν στο σκελετό, στο ανοσοποιητικό και στο νευρικό σύστημα.</a:t>
            </a:r>
            <a:br>
              <a:rPr lang="el-GR" sz="1500" dirty="0" smtClean="0">
                <a:solidFill>
                  <a:schemeClr val="bg2">
                    <a:lumMod val="50000"/>
                  </a:schemeClr>
                </a:solidFill>
                <a:latin typeface="Arial Narrow" panose="020B0606020202030204" pitchFamily="34" charset="0"/>
              </a:rPr>
            </a:br>
            <a:r>
              <a:rPr lang="el-GR" sz="1500" dirty="0" smtClean="0">
                <a:solidFill>
                  <a:schemeClr val="bg2">
                    <a:lumMod val="50000"/>
                  </a:schemeClr>
                </a:solidFill>
                <a:latin typeface="Arial Narrow" panose="020B0606020202030204" pitchFamily="34" charset="0"/>
              </a:rPr>
              <a:t>Συνεπώς ,</a:t>
            </a:r>
            <a:r>
              <a:rPr lang="el-GR" sz="1500" dirty="0">
                <a:solidFill>
                  <a:schemeClr val="bg2">
                    <a:lumMod val="50000"/>
                  </a:schemeClr>
                </a:solidFill>
                <a:latin typeface="Arial Narrow" panose="020B0606020202030204" pitchFamily="34" charset="0"/>
              </a:rPr>
              <a:t> η </a:t>
            </a:r>
            <a:r>
              <a:rPr lang="el-GR" sz="1500" dirty="0" smtClean="0">
                <a:solidFill>
                  <a:schemeClr val="bg2">
                    <a:lumMod val="50000"/>
                  </a:schemeClr>
                </a:solidFill>
                <a:latin typeface="Arial Narrow" panose="020B0606020202030204" pitchFamily="34" charset="0"/>
              </a:rPr>
              <a:t>επικράτηση </a:t>
            </a:r>
            <a:r>
              <a:rPr lang="el-GR" sz="1500" dirty="0">
                <a:solidFill>
                  <a:schemeClr val="bg2">
                    <a:lumMod val="50000"/>
                  </a:schemeClr>
                </a:solidFill>
                <a:latin typeface="Arial Narrow" panose="020B0606020202030204" pitchFamily="34" charset="0"/>
              </a:rPr>
              <a:t>του λευκού δέρματος </a:t>
            </a:r>
            <a:r>
              <a:rPr lang="el-GR" sz="1500" dirty="0" smtClean="0">
                <a:solidFill>
                  <a:schemeClr val="bg2">
                    <a:lumMod val="50000"/>
                  </a:schemeClr>
                </a:solidFill>
                <a:latin typeface="Arial Narrow" panose="020B0606020202030204" pitchFamily="34" charset="0"/>
              </a:rPr>
              <a:t>των πληθυσμών κοντά στους πόλους είναι κατανοητή ως το </a:t>
            </a:r>
            <a:r>
              <a:rPr lang="el-GR" sz="1500" dirty="0">
                <a:solidFill>
                  <a:schemeClr val="bg2">
                    <a:lumMod val="50000"/>
                  </a:schemeClr>
                </a:solidFill>
                <a:latin typeface="Arial Narrow" panose="020B0606020202030204" pitchFamily="34" charset="0"/>
              </a:rPr>
              <a:t>αποτέλεσμα της δράσης </a:t>
            </a:r>
            <a:r>
              <a:rPr lang="el-GR" sz="1500" dirty="0" smtClean="0">
                <a:solidFill>
                  <a:schemeClr val="bg2">
                    <a:lumMod val="50000"/>
                  </a:schemeClr>
                </a:solidFill>
                <a:latin typeface="Arial Narrow" panose="020B0606020202030204" pitchFamily="34" charset="0"/>
              </a:rPr>
              <a:t>θετικής φυσικής </a:t>
            </a:r>
            <a:r>
              <a:rPr lang="el-GR" sz="1500" dirty="0">
                <a:solidFill>
                  <a:schemeClr val="bg2">
                    <a:lumMod val="50000"/>
                  </a:schemeClr>
                </a:solidFill>
                <a:latin typeface="Arial Narrow" panose="020B0606020202030204" pitchFamily="34" charset="0"/>
              </a:rPr>
              <a:t>επιλογής</a:t>
            </a:r>
            <a:r>
              <a:rPr lang="en-US" sz="1500" dirty="0">
                <a:solidFill>
                  <a:schemeClr val="bg2">
                    <a:lumMod val="50000"/>
                  </a:schemeClr>
                </a:solidFill>
                <a:latin typeface="Arial Narrow" panose="020B0606020202030204" pitchFamily="34" charset="0"/>
              </a:rPr>
              <a:t> </a:t>
            </a:r>
            <a:r>
              <a:rPr lang="el-GR" sz="1500" dirty="0" smtClean="0">
                <a:solidFill>
                  <a:schemeClr val="bg2">
                    <a:lumMod val="50000"/>
                  </a:schemeClr>
                </a:solidFill>
                <a:latin typeface="Arial Narrow" panose="020B0606020202030204" pitchFamily="34" charset="0"/>
              </a:rPr>
              <a:t>για την χαμηλή συγκέντρωση μελανίνης στο δέρμα και αντανακλά την προσαρμογή στην χαμηλή έκθεση στην ακτινοβολία </a:t>
            </a:r>
            <a:r>
              <a:rPr lang="en-US" sz="1500" dirty="0" smtClean="0">
                <a:solidFill>
                  <a:schemeClr val="bg2">
                    <a:lumMod val="50000"/>
                  </a:schemeClr>
                </a:solidFill>
                <a:latin typeface="Arial Narrow" panose="020B0606020202030204" pitchFamily="34" charset="0"/>
              </a:rPr>
              <a:t>UVB</a:t>
            </a:r>
            <a:r>
              <a:rPr lang="el-GR" sz="1500" dirty="0" smtClean="0">
                <a:solidFill>
                  <a:schemeClr val="bg2">
                    <a:lumMod val="50000"/>
                  </a:schemeClr>
                </a:solidFill>
                <a:latin typeface="Arial Narrow" panose="020B0606020202030204" pitchFamily="34" charset="0"/>
              </a:rPr>
              <a:t> των ανθρώπινων πληθυσμών που μετανάστευσαν μακριά από τον Ισημερινό.</a:t>
            </a:r>
            <a:r>
              <a:rPr lang="el-GR" sz="1500" dirty="0" smtClean="0">
                <a:solidFill>
                  <a:schemeClr val="bg1">
                    <a:lumMod val="75000"/>
                  </a:schemeClr>
                </a:solidFill>
                <a:latin typeface="Arial Narrow" panose="020B0606020202030204" pitchFamily="34" charset="0"/>
              </a:rPr>
              <a:t> </a:t>
            </a:r>
            <a:r>
              <a:rPr lang="el-GR" sz="1500" dirty="0" smtClean="0">
                <a:solidFill>
                  <a:schemeClr val="bg1">
                    <a:lumMod val="75000"/>
                  </a:schemeClr>
                </a:solidFill>
              </a:rPr>
              <a:t/>
            </a:r>
            <a:br>
              <a:rPr lang="el-GR" sz="1500" dirty="0" smtClean="0">
                <a:solidFill>
                  <a:schemeClr val="bg1">
                    <a:lumMod val="75000"/>
                  </a:schemeClr>
                </a:solidFill>
              </a:rPr>
            </a:br>
            <a:endParaRPr lang="el-GR" sz="1500" dirty="0">
              <a:solidFill>
                <a:schemeClr val="bg1">
                  <a:lumMod val="75000"/>
                </a:schemeClr>
              </a:solidFill>
            </a:endParaRPr>
          </a:p>
        </p:txBody>
      </p:sp>
      <p:pic>
        <p:nvPicPr>
          <p:cNvPr id="4098" name="Picture 2"/>
          <p:cNvPicPr>
            <a:picLocks noGrp="1" noChangeAspect="1" noChangeArrowheads="1"/>
          </p:cNvPicPr>
          <p:nvPr>
            <p:ph idx="1"/>
          </p:nvPr>
        </p:nvPicPr>
        <p:blipFill rotWithShape="1">
          <a:blip r:embed="rId2">
            <a:lum bright="-2000"/>
            <a:extLst>
              <a:ext uri="{28A0092B-C50C-407E-A947-70E740481C1C}">
                <a14:useLocalDpi xmlns:a14="http://schemas.microsoft.com/office/drawing/2010/main" val="0"/>
              </a:ext>
            </a:extLst>
          </a:blip>
          <a:srcRect l="14126" t="13587" r="19205" b="-2984"/>
          <a:stretch/>
        </p:blipFill>
        <p:spPr bwMode="auto">
          <a:xfrm>
            <a:off x="4342670" y="217430"/>
            <a:ext cx="4563205" cy="3661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7 - Εικόνα" descr="woman_7vxb1.jpg"/>
          <p:cNvPicPr>
            <a:picLocks noChangeAspect="1"/>
          </p:cNvPicPr>
          <p:nvPr/>
        </p:nvPicPr>
        <p:blipFill rotWithShape="1">
          <a:blip r:embed="rId3" cstate="print">
            <a:lum bright="3000" contrast="1000"/>
          </a:blip>
          <a:srcRect t="4336" r="1953" b="14655"/>
          <a:stretch/>
        </p:blipFill>
        <p:spPr>
          <a:xfrm>
            <a:off x="219072" y="217430"/>
            <a:ext cx="4305304" cy="3557095"/>
          </a:xfrm>
          <a:prstGeom prst="rect">
            <a:avLst/>
          </a:prstGeom>
        </p:spPr>
      </p:pic>
      <p:sp>
        <p:nvSpPr>
          <p:cNvPr id="7" name="Ορθογώνιο 3"/>
          <p:cNvSpPr/>
          <p:nvPr/>
        </p:nvSpPr>
        <p:spPr>
          <a:xfrm>
            <a:off x="219069" y="293630"/>
            <a:ext cx="1363851" cy="644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200" b="1" dirty="0" smtClean="0">
                <a:solidFill>
                  <a:srgbClr val="00B050"/>
                </a:solidFill>
              </a:rPr>
              <a:t>ΣΥΓΧΡΟΝΟΙ ΑΝΘΡΩΠΙΝΟΙ ΠΛΗΘΥΣΜΟΙ</a:t>
            </a:r>
            <a:endParaRPr lang="el-GR" sz="1200" b="1" dirty="0">
              <a:solidFill>
                <a:srgbClr val="00B050"/>
              </a:solidFill>
            </a:endParaRPr>
          </a:p>
        </p:txBody>
      </p:sp>
    </p:spTree>
    <p:extLst>
      <p:ext uri="{BB962C8B-B14F-4D97-AF65-F5344CB8AC3E}">
        <p14:creationId xmlns:p14="http://schemas.microsoft.com/office/powerpoint/2010/main" val="363300600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09753" y="5622132"/>
            <a:ext cx="2592288" cy="861774"/>
          </a:xfrm>
          <a:prstGeom prst="rect">
            <a:avLst/>
          </a:prstGeom>
          <a:noFill/>
        </p:spPr>
        <p:txBody>
          <a:bodyPr wrap="square" rtlCol="0">
            <a:spAutoFit/>
          </a:bodyPr>
          <a:lstStyle/>
          <a:p>
            <a:pPr>
              <a:spcBef>
                <a:spcPct val="20000"/>
              </a:spcBef>
            </a:pPr>
            <a:r>
              <a:rPr lang="el-GR" sz="1400" dirty="0" smtClean="0">
                <a:solidFill>
                  <a:schemeClr val="bg2">
                    <a:lumMod val="50000"/>
                  </a:schemeClr>
                </a:solidFill>
                <a:latin typeface="Arial Narrow" panose="020B0606020202030204" pitchFamily="34" charset="0"/>
                <a:ea typeface="+mj-ea"/>
                <a:cs typeface="+mj-cs"/>
              </a:rPr>
              <a:t>     Κάρολος  Δαρβίνος  1809-1882 </a:t>
            </a:r>
            <a:endParaRPr lang="en-US" sz="1400" dirty="0">
              <a:solidFill>
                <a:schemeClr val="bg2">
                  <a:lumMod val="50000"/>
                </a:schemeClr>
              </a:solidFill>
              <a:latin typeface="Arial Narrow" panose="020B0606020202030204" pitchFamily="34" charset="0"/>
              <a:ea typeface="+mj-ea"/>
              <a:cs typeface="+mj-cs"/>
            </a:endParaRPr>
          </a:p>
          <a:p>
            <a:r>
              <a:rPr lang="en-US" dirty="0" smtClean="0">
                <a:solidFill>
                  <a:schemeClr val="accent1">
                    <a:lumMod val="60000"/>
                    <a:lumOff val="40000"/>
                  </a:schemeClr>
                </a:solidFill>
              </a:rPr>
              <a:t>   </a:t>
            </a:r>
            <a:r>
              <a:rPr lang="el-GR" dirty="0" smtClean="0">
                <a:solidFill>
                  <a:schemeClr val="accent1">
                    <a:lumMod val="60000"/>
                    <a:lumOff val="40000"/>
                  </a:schemeClr>
                </a:solidFill>
              </a:rPr>
              <a:t>   </a:t>
            </a:r>
            <a:endParaRPr lang="el-GR" sz="1600" dirty="0" smtClean="0">
              <a:solidFill>
                <a:schemeClr val="accent1">
                  <a:lumMod val="60000"/>
                  <a:lumOff val="40000"/>
                </a:schemeClr>
              </a:solidFill>
            </a:endParaRPr>
          </a:p>
          <a:p>
            <a:r>
              <a:rPr lang="en-US" dirty="0" smtClean="0">
                <a:solidFill>
                  <a:schemeClr val="accent1">
                    <a:lumMod val="60000"/>
                    <a:lumOff val="40000"/>
                  </a:schemeClr>
                </a:solidFill>
              </a:rPr>
              <a:t> </a:t>
            </a:r>
            <a:endParaRPr lang="el-GR" dirty="0">
              <a:solidFill>
                <a:schemeClr val="accent1">
                  <a:lumMod val="60000"/>
                  <a:lumOff val="40000"/>
                </a:schemeClr>
              </a:solidFill>
            </a:endParaRPr>
          </a:p>
        </p:txBody>
      </p:sp>
      <p:pic>
        <p:nvPicPr>
          <p:cNvPr id="7" name="Picture 2"/>
          <p:cNvPicPr>
            <a:picLocks noChangeAspect="1" noChangeArrowheads="1"/>
          </p:cNvPicPr>
          <p:nvPr/>
        </p:nvPicPr>
        <p:blipFill>
          <a:blip r:embed="rId2" cstate="print">
            <a:lum bright="-2000" contrast="9000"/>
            <a:extLst>
              <a:ext uri="{28A0092B-C50C-407E-A947-70E740481C1C}">
                <a14:useLocalDpi xmlns:a14="http://schemas.microsoft.com/office/drawing/2010/main" val="0"/>
              </a:ext>
            </a:extLst>
          </a:blip>
          <a:srcRect/>
          <a:stretch>
            <a:fillRect/>
          </a:stretch>
        </p:blipFill>
        <p:spPr bwMode="auto">
          <a:xfrm>
            <a:off x="719478" y="1263999"/>
            <a:ext cx="2628000" cy="421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lum bright="-4000" contrast="5000"/>
            <a:extLst>
              <a:ext uri="{28A0092B-C50C-407E-A947-70E740481C1C}">
                <a14:useLocalDpi xmlns:a14="http://schemas.microsoft.com/office/drawing/2010/main" val="0"/>
              </a:ext>
            </a:extLst>
          </a:blip>
          <a:srcRect/>
          <a:stretch>
            <a:fillRect/>
          </a:stretch>
        </p:blipFill>
        <p:spPr bwMode="auto">
          <a:xfrm>
            <a:off x="3677397" y="1263999"/>
            <a:ext cx="5076000" cy="424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Τίτλος 1"/>
          <p:cNvSpPr txBox="1">
            <a:spLocks/>
          </p:cNvSpPr>
          <p:nvPr/>
        </p:nvSpPr>
        <p:spPr>
          <a:xfrm>
            <a:off x="0" y="187074"/>
            <a:ext cx="2002055" cy="415119"/>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dirty="0" smtClean="0">
                <a:solidFill>
                  <a:srgbClr val="FFFF00"/>
                </a:solidFill>
              </a:rPr>
              <a:t>ΔΑΡΒΙΝΙΚΗ ΘΕΩΡΙΑ</a:t>
            </a:r>
            <a:endParaRPr lang="el-GR" sz="2400" dirty="0">
              <a:solidFill>
                <a:srgbClr val="FFFF00"/>
              </a:solidFill>
            </a:endParaRPr>
          </a:p>
        </p:txBody>
      </p:sp>
      <p:sp>
        <p:nvSpPr>
          <p:cNvPr id="9" name="Θέση περιεχομένου 2"/>
          <p:cNvSpPr>
            <a:spLocks noGrp="1"/>
          </p:cNvSpPr>
          <p:nvPr>
            <p:ph idx="1"/>
          </p:nvPr>
        </p:nvSpPr>
        <p:spPr>
          <a:xfrm>
            <a:off x="0" y="5624666"/>
            <a:ext cx="7953375" cy="859240"/>
          </a:xfrm>
        </p:spPr>
        <p:txBody>
          <a:bodyPr>
            <a:normAutofit/>
          </a:bodyPr>
          <a:lstStyle/>
          <a:p>
            <a:pPr marL="0" indent="0">
              <a:buNone/>
            </a:pPr>
            <a:r>
              <a:rPr lang="el-GR" sz="1400" dirty="0" smtClean="0">
                <a:solidFill>
                  <a:schemeClr val="bg2">
                    <a:lumMod val="50000"/>
                  </a:schemeClr>
                </a:solidFill>
                <a:latin typeface="Arial Narrow" panose="020B0606020202030204" pitchFamily="34" charset="0"/>
              </a:rPr>
              <a:t>1859  «Επί </a:t>
            </a:r>
            <a:r>
              <a:rPr lang="el-GR" sz="1400" dirty="0">
                <a:solidFill>
                  <a:schemeClr val="bg2">
                    <a:lumMod val="50000"/>
                  </a:schemeClr>
                </a:solidFill>
                <a:latin typeface="Arial Narrow" panose="020B0606020202030204" pitchFamily="34" charset="0"/>
              </a:rPr>
              <a:t>της  προέλευσης των ειδών δια της Φυσικής Επιλογής»</a:t>
            </a:r>
            <a:endParaRPr lang="el-GR" sz="1400" dirty="0" smtClean="0">
              <a:solidFill>
                <a:schemeClr val="bg2">
                  <a:lumMod val="90000"/>
                </a:schemeClr>
              </a:solidFill>
            </a:endParaRPr>
          </a:p>
          <a:p>
            <a:pPr marL="0" indent="0">
              <a:buNone/>
            </a:pPr>
            <a:r>
              <a:rPr lang="el-GR" sz="1400" dirty="0">
                <a:solidFill>
                  <a:schemeClr val="bg2">
                    <a:lumMod val="50000"/>
                  </a:schemeClr>
                </a:solidFill>
                <a:latin typeface="Arial Narrow" panose="020B0606020202030204" pitchFamily="34" charset="0"/>
                <a:ea typeface="+mj-ea"/>
                <a:cs typeface="+mj-cs"/>
              </a:rPr>
              <a:t> </a:t>
            </a:r>
            <a:r>
              <a:rPr lang="el-GR" sz="1400" dirty="0" smtClean="0">
                <a:solidFill>
                  <a:schemeClr val="bg2">
                    <a:lumMod val="50000"/>
                  </a:schemeClr>
                </a:solidFill>
                <a:latin typeface="Arial Narrow" panose="020B0606020202030204" pitchFamily="34" charset="0"/>
                <a:ea typeface="+mj-ea"/>
                <a:cs typeface="+mj-cs"/>
              </a:rPr>
              <a:t>            </a:t>
            </a:r>
          </a:p>
          <a:p>
            <a:pPr marL="0" indent="0">
              <a:buNone/>
            </a:pPr>
            <a:r>
              <a:rPr lang="el-GR" sz="1400" dirty="0" smtClean="0">
                <a:solidFill>
                  <a:schemeClr val="bg2">
                    <a:lumMod val="50000"/>
                  </a:schemeClr>
                </a:solidFill>
                <a:latin typeface="Arial Narrow" panose="020B0606020202030204" pitchFamily="34" charset="0"/>
                <a:ea typeface="+mj-ea"/>
                <a:cs typeface="+mj-cs"/>
              </a:rPr>
              <a:t>             Το </a:t>
            </a:r>
            <a:r>
              <a:rPr lang="el-GR" sz="1400" dirty="0">
                <a:solidFill>
                  <a:schemeClr val="bg2">
                    <a:lumMod val="50000"/>
                  </a:schemeClr>
                </a:solidFill>
                <a:latin typeface="Arial Narrow" panose="020B0606020202030204" pitchFamily="34" charset="0"/>
                <a:ea typeface="+mj-ea"/>
                <a:cs typeface="+mj-cs"/>
              </a:rPr>
              <a:t>θεμελιακό κείμενο της Εξελικτικής </a:t>
            </a:r>
            <a:r>
              <a:rPr lang="el-GR" sz="1400" dirty="0" smtClean="0">
                <a:solidFill>
                  <a:schemeClr val="bg2">
                    <a:lumMod val="50000"/>
                  </a:schemeClr>
                </a:solidFill>
                <a:latin typeface="Arial Narrow" panose="020B0606020202030204" pitchFamily="34" charset="0"/>
                <a:ea typeface="+mj-ea"/>
                <a:cs typeface="+mj-cs"/>
              </a:rPr>
              <a:t>Θεωρίας</a:t>
            </a:r>
            <a:endParaRPr lang="el-GR" sz="1400" dirty="0">
              <a:solidFill>
                <a:schemeClr val="bg2">
                  <a:lumMod val="50000"/>
                </a:schemeClr>
              </a:solidFill>
              <a:latin typeface="Arial Narrow" panose="020B0606020202030204" pitchFamily="34" charset="0"/>
            </a:endParaRPr>
          </a:p>
        </p:txBody>
      </p:sp>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7397" y="1263999"/>
            <a:ext cx="5078413" cy="424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0680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24" name="23 - Εικόνα" descr="images (20).jpg"/>
          <p:cNvPicPr>
            <a:picLocks noChangeAspect="1"/>
          </p:cNvPicPr>
          <p:nvPr/>
        </p:nvPicPr>
        <p:blipFill>
          <a:blip r:embed="rId2"/>
          <a:stretch>
            <a:fillRect/>
          </a:stretch>
        </p:blipFill>
        <p:spPr>
          <a:xfrm>
            <a:off x="1185539" y="387459"/>
            <a:ext cx="6870464" cy="4572000"/>
          </a:xfrm>
          <a:prstGeom prst="rect">
            <a:avLst/>
          </a:prstGeom>
        </p:spPr>
      </p:pic>
      <p:pic>
        <p:nvPicPr>
          <p:cNvPr id="7" name="6 - Εικόνα" descr="edmund-p-hillary-y-tenzing-norgay__960x708.png"/>
          <p:cNvPicPr>
            <a:picLocks noChangeAspect="1"/>
          </p:cNvPicPr>
          <p:nvPr/>
        </p:nvPicPr>
        <p:blipFill>
          <a:blip r:embed="rId3">
            <a:clrChange>
              <a:clrFrom>
                <a:srgbClr val="F3F3F3"/>
              </a:clrFrom>
              <a:clrTo>
                <a:srgbClr val="F3F3F3">
                  <a:alpha val="0"/>
                </a:srgbClr>
              </a:clrTo>
            </a:clrChange>
          </a:blip>
          <a:srcRect t="9653"/>
          <a:stretch>
            <a:fillRect/>
          </a:stretch>
        </p:blipFill>
        <p:spPr>
          <a:xfrm>
            <a:off x="302522" y="619934"/>
            <a:ext cx="8640000" cy="5835751"/>
          </a:xfrm>
          <a:prstGeom prst="rect">
            <a:avLst/>
          </a:prstGeom>
          <a:ln>
            <a:noFill/>
          </a:ln>
          <a:effectLst>
            <a:outerShdw blurRad="292100" dist="139700" dir="2700000" algn="tl" rotWithShape="0">
              <a:srgbClr val="333333">
                <a:alpha val="65000"/>
              </a:srgbClr>
            </a:outerShdw>
          </a:effectLst>
        </p:spPr>
      </p:pic>
      <p:sp>
        <p:nvSpPr>
          <p:cNvPr id="9" name="8 - Ορθογώνιο"/>
          <p:cNvSpPr/>
          <p:nvPr/>
        </p:nvSpPr>
        <p:spPr>
          <a:xfrm>
            <a:off x="3414499" y="588936"/>
            <a:ext cx="2908810" cy="307777"/>
          </a:xfrm>
          <a:prstGeom prst="rect">
            <a:avLst/>
          </a:prstGeom>
          <a:noFill/>
        </p:spPr>
        <p:txBody>
          <a:bodyPr wrap="none">
            <a:spAutoFit/>
          </a:bodyPr>
          <a:lstStyle/>
          <a:p>
            <a:r>
              <a:rPr lang="en-US"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Edmund P. Hillary </a:t>
            </a:r>
            <a:r>
              <a:rPr lang="el-GR"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και </a:t>
            </a:r>
            <a:r>
              <a:rPr lang="en-US"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Tenzing  Norgay</a:t>
            </a:r>
            <a:endPar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0" name="Ορθογώνιο 3"/>
          <p:cNvSpPr/>
          <p:nvPr/>
        </p:nvSpPr>
        <p:spPr>
          <a:xfrm>
            <a:off x="0" y="371959"/>
            <a:ext cx="1363851" cy="644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400" b="1" dirty="0" smtClean="0">
                <a:solidFill>
                  <a:srgbClr val="00B050"/>
                </a:solidFill>
              </a:rPr>
              <a:t>ΣΥΓΧΡΟΝΟΙ ΑΝΘΡΩΠΙΝΟΙ ΠΛΗΘΥΣΜΟΙ</a:t>
            </a:r>
            <a:endParaRPr lang="el-GR" sz="1400" b="1" dirty="0">
              <a:solidFill>
                <a:srgbClr val="00B050"/>
              </a:solidFill>
            </a:endParaRPr>
          </a:p>
        </p:txBody>
      </p:sp>
      <p:sp>
        <p:nvSpPr>
          <p:cNvPr id="12" name="Ορθογώνιο 4"/>
          <p:cNvSpPr/>
          <p:nvPr/>
        </p:nvSpPr>
        <p:spPr>
          <a:xfrm>
            <a:off x="150312" y="4688237"/>
            <a:ext cx="4602997" cy="2169763"/>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400" dirty="0" smtClean="0">
                <a:latin typeface="Arial Narrow" panose="020B0606020202030204" pitchFamily="34" charset="0"/>
              </a:rPr>
              <a:t>Οι </a:t>
            </a:r>
            <a:r>
              <a:rPr lang="en-US" sz="1400" dirty="0" smtClean="0">
                <a:latin typeface="Arial Narrow" panose="020B0606020202030204" pitchFamily="34" charset="0"/>
              </a:rPr>
              <a:t>Sherpa</a:t>
            </a:r>
            <a:r>
              <a:rPr lang="el-GR" sz="1400" dirty="0" smtClean="0">
                <a:latin typeface="Arial Narrow" panose="020B0606020202030204" pitchFamily="34" charset="0"/>
              </a:rPr>
              <a:t> </a:t>
            </a:r>
            <a:r>
              <a:rPr lang="el-GR" sz="1400" dirty="0">
                <a:latin typeface="Arial Narrow" panose="020B0606020202030204" pitchFamily="34" charset="0"/>
              </a:rPr>
              <a:t>ζουν σε υψόμετρο περί τα 4000 </a:t>
            </a:r>
            <a:r>
              <a:rPr lang="el-GR" sz="1400" dirty="0" smtClean="0">
                <a:latin typeface="Arial Narrow" panose="020B0606020202030204" pitchFamily="34" charset="0"/>
              </a:rPr>
              <a:t>μέτρα</a:t>
            </a:r>
            <a:r>
              <a:rPr lang="en-US" sz="1400" dirty="0" smtClean="0">
                <a:latin typeface="Arial Narrow" panose="020B0606020202030204" pitchFamily="34" charset="0"/>
              </a:rPr>
              <a:t>.</a:t>
            </a:r>
          </a:p>
          <a:p>
            <a:r>
              <a:rPr lang="el-GR" sz="1400" dirty="0" smtClean="0">
                <a:latin typeface="Arial Narrow" panose="020B0606020202030204" pitchFamily="34" charset="0"/>
              </a:rPr>
              <a:t> Η </a:t>
            </a:r>
            <a:r>
              <a:rPr lang="el-GR" sz="1400" dirty="0">
                <a:latin typeface="Arial Narrow" panose="020B0606020202030204" pitchFamily="34" charset="0"/>
              </a:rPr>
              <a:t>ιδιαίτερη φυσιολογία αυτών των πληθυσμών  περιλαμβάνει αυξημένη </a:t>
            </a:r>
            <a:r>
              <a:rPr lang="el-GR" sz="1400" dirty="0" smtClean="0">
                <a:latin typeface="Arial Narrow" panose="020B0606020202030204" pitchFamily="34" charset="0"/>
              </a:rPr>
              <a:t>συγγένεια του </a:t>
            </a:r>
            <a:r>
              <a:rPr lang="el-GR" sz="1400" dirty="0">
                <a:latin typeface="Arial Narrow" panose="020B0606020202030204" pitchFamily="34" charset="0"/>
              </a:rPr>
              <a:t>μορίου της </a:t>
            </a:r>
            <a:r>
              <a:rPr lang="el-GR" sz="1400" dirty="0" smtClean="0">
                <a:latin typeface="Arial Narrow" panose="020B0606020202030204" pitchFamily="34" charset="0"/>
              </a:rPr>
              <a:t>αιμοσφαιρίνης για </a:t>
            </a:r>
            <a:r>
              <a:rPr lang="el-GR" sz="1400" dirty="0">
                <a:latin typeface="Arial Narrow" panose="020B0606020202030204" pitchFamily="34" charset="0"/>
              </a:rPr>
              <a:t>το οξυγόνο </a:t>
            </a:r>
            <a:r>
              <a:rPr lang="el-GR" sz="1400" dirty="0" smtClean="0">
                <a:latin typeface="Arial Narrow" panose="020B0606020202030204" pitchFamily="34" charset="0"/>
              </a:rPr>
              <a:t>και </a:t>
            </a:r>
            <a:r>
              <a:rPr lang="el-GR" sz="1400" dirty="0">
                <a:latin typeface="Arial Narrow" panose="020B0606020202030204" pitchFamily="34" charset="0"/>
              </a:rPr>
              <a:t>περισσότερο</a:t>
            </a:r>
            <a:r>
              <a:rPr lang="el-GR" sz="1200" dirty="0">
                <a:latin typeface="Arial Narrow" panose="020B0606020202030204" pitchFamily="34" charset="0"/>
              </a:rPr>
              <a:t> </a:t>
            </a:r>
            <a:r>
              <a:rPr lang="el-GR" sz="1400" dirty="0">
                <a:latin typeface="Arial Narrow" panose="020B0606020202030204" pitchFamily="34" charset="0"/>
              </a:rPr>
              <a:t>αποτελεσματική οξυγόνωση των ιστών</a:t>
            </a:r>
            <a:r>
              <a:rPr lang="el-GR" sz="1400" dirty="0" smtClean="0">
                <a:latin typeface="Arial Narrow" panose="020B0606020202030204" pitchFamily="34" charset="0"/>
              </a:rPr>
              <a:t>. Τα παραπάνω </a:t>
            </a:r>
            <a:r>
              <a:rPr lang="el-GR" sz="1400" dirty="0">
                <a:latin typeface="Arial Narrow" panose="020B0606020202030204" pitchFamily="34" charset="0"/>
              </a:rPr>
              <a:t>είναι αποτελέσματα της φυσικής επιλογής </a:t>
            </a:r>
            <a:endParaRPr lang="el-GR" sz="1400" dirty="0" smtClean="0">
              <a:latin typeface="Arial Narrow" panose="020B0606020202030204" pitchFamily="34" charset="0"/>
            </a:endParaRPr>
          </a:p>
          <a:p>
            <a:r>
              <a:rPr lang="el-GR" sz="1400" dirty="0" smtClean="0">
                <a:latin typeface="Arial Narrow" panose="020B0606020202030204" pitchFamily="34" charset="0"/>
              </a:rPr>
              <a:t>–αποτελούν  </a:t>
            </a:r>
            <a:r>
              <a:rPr lang="el-GR" sz="1400" dirty="0">
                <a:latin typeface="Arial Narrow" panose="020B0606020202030204" pitchFamily="34" charset="0"/>
              </a:rPr>
              <a:t>προσαρμογές </a:t>
            </a:r>
            <a:r>
              <a:rPr lang="el-GR" sz="1400" dirty="0" smtClean="0">
                <a:latin typeface="Arial Narrow" panose="020B0606020202030204" pitchFamily="34" charset="0"/>
              </a:rPr>
              <a:t> των πληθυσμών αυτών στις  </a:t>
            </a:r>
            <a:r>
              <a:rPr lang="el-GR" sz="1400" dirty="0">
                <a:latin typeface="Arial Narrow" panose="020B0606020202030204" pitchFamily="34" charset="0"/>
              </a:rPr>
              <a:t>συνθήκες χαμηλής συγκέντρωσης οξυγόνου  που επικρατούν  στους </a:t>
            </a:r>
            <a:r>
              <a:rPr lang="el-GR" sz="1400" dirty="0" smtClean="0">
                <a:latin typeface="Arial Narrow" panose="020B0606020202030204" pitchFamily="34" charset="0"/>
              </a:rPr>
              <a:t>πρόποδες των Ιμαλαΐων. </a:t>
            </a:r>
            <a:endParaRPr lang="el-GR" sz="1400" dirty="0">
              <a:latin typeface="Arial Narrow" panose="020B0606020202030204" pitchFamily="34" charset="0"/>
            </a:endParaRPr>
          </a:p>
        </p:txBody>
      </p:sp>
      <p:sp>
        <p:nvSpPr>
          <p:cNvPr id="5" name="Ορθογώνιο 4"/>
          <p:cNvSpPr/>
          <p:nvPr/>
        </p:nvSpPr>
        <p:spPr>
          <a:xfrm>
            <a:off x="4579831" y="4680488"/>
            <a:ext cx="4564169" cy="21775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1400" dirty="0" smtClean="0"/>
          </a:p>
          <a:p>
            <a:endParaRPr lang="el-GR" sz="1400" dirty="0" smtClean="0"/>
          </a:p>
          <a:p>
            <a:r>
              <a:rPr lang="el-GR" sz="1400" dirty="0" smtClean="0">
                <a:latin typeface="Arial Narrow" panose="020B0606020202030204" pitchFamily="34" charset="0"/>
              </a:rPr>
              <a:t>Τυχαίες μεταλλάξεις σε ορισμένα  άτομα  των αρχέγονων  πληθυσμών </a:t>
            </a:r>
            <a:r>
              <a:rPr lang="en-US" sz="1400" dirty="0" smtClean="0">
                <a:latin typeface="Arial Narrow" panose="020B0606020202030204" pitchFamily="34" charset="0"/>
              </a:rPr>
              <a:t>Sherpa  </a:t>
            </a:r>
            <a:r>
              <a:rPr lang="el-GR" sz="1400" dirty="0" smtClean="0">
                <a:latin typeface="Arial Narrow" panose="020B0606020202030204" pitchFamily="34" charset="0"/>
              </a:rPr>
              <a:t>που εποίκισαν  τα υψίπεδα του Θιβέτ πριν 9,000 χρόνια προσέδωσαν πλεονέκτημα επιβίωσης / αναπαραγωγής στους φορείς των  αυξάνοντας σταδιακά την  συχνότητα  των αντίστοιχων γονιδίων στον πληθυσμό.</a:t>
            </a:r>
          </a:p>
          <a:p>
            <a:endParaRPr lang="el-GR" sz="1400" dirty="0" smtClean="0">
              <a:latin typeface="Arial Narrow" panose="020B0606020202030204" pitchFamily="34" charset="0"/>
            </a:endParaRPr>
          </a:p>
          <a:p>
            <a:endParaRPr lang="el-GR" sz="1400" dirty="0" smtClean="0"/>
          </a:p>
          <a:p>
            <a:endParaRPr lang="el-GR" sz="1400" dirty="0" smtClean="0"/>
          </a:p>
          <a:p>
            <a:endParaRPr lang="el-GR" sz="1400" dirty="0" smtClean="0"/>
          </a:p>
          <a:p>
            <a:endParaRPr lang="el-GR" sz="1400" dirty="0" smtClean="0"/>
          </a:p>
          <a:p>
            <a:endParaRPr lang="el-GR" sz="1400" dirty="0"/>
          </a:p>
        </p:txBody>
      </p:sp>
    </p:spTree>
    <p:extLst>
      <p:ext uri="{BB962C8B-B14F-4D97-AF65-F5344CB8AC3E}">
        <p14:creationId xmlns:p14="http://schemas.microsoft.com/office/powerpoint/2010/main" val="331255486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7" name="Ορθογώνιο 6"/>
          <p:cNvSpPr/>
          <p:nvPr/>
        </p:nvSpPr>
        <p:spPr>
          <a:xfrm>
            <a:off x="748600" y="6036565"/>
            <a:ext cx="7792518" cy="338554"/>
          </a:xfrm>
          <a:prstGeom prst="rect">
            <a:avLst/>
          </a:prstGeom>
        </p:spPr>
        <p:txBody>
          <a:bodyPr wrap="none">
            <a:spAutoFit/>
          </a:bodyPr>
          <a:lstStyle/>
          <a:p>
            <a:pPr lvl="0">
              <a:spcBef>
                <a:spcPct val="20000"/>
              </a:spcBef>
            </a:pPr>
            <a:r>
              <a:rPr lang="el-GR" sz="1400" dirty="0" smtClean="0">
                <a:solidFill>
                  <a:schemeClr val="bg2">
                    <a:lumMod val="50000"/>
                  </a:schemeClr>
                </a:solidFill>
                <a:latin typeface="Arial Narrow" panose="020B0606020202030204" pitchFamily="34" charset="0"/>
              </a:rPr>
              <a:t>Η λεπτοφυής σωματική διαμόρφωση αποτελεί φαινοτυπική προσαρμογή στην υψηλή θερμοκρασία περιβάλλοντος</a:t>
            </a:r>
            <a:r>
              <a:rPr lang="el-GR" sz="1600" dirty="0" smtClean="0">
                <a:solidFill>
                  <a:schemeClr val="bg2">
                    <a:lumMod val="50000"/>
                  </a:schemeClr>
                </a:solidFill>
                <a:latin typeface="Arial Narrow" panose="020B0606020202030204" pitchFamily="34" charset="0"/>
              </a:rPr>
              <a:t>. </a:t>
            </a:r>
            <a:endParaRPr lang="el-GR" sz="1600" dirty="0">
              <a:solidFill>
                <a:schemeClr val="bg2">
                  <a:lumMod val="50000"/>
                </a:schemeClr>
              </a:solidFill>
              <a:latin typeface="Arial Narrow" panose="020B0606020202030204" pitchFamily="34" charset="0"/>
            </a:endParaRPr>
          </a:p>
        </p:txBody>
      </p:sp>
      <p:pic>
        <p:nvPicPr>
          <p:cNvPr id="8195" name="Picture 3"/>
          <p:cNvPicPr>
            <a:picLocks noChangeAspect="1" noChangeArrowheads="1"/>
          </p:cNvPicPr>
          <p:nvPr/>
        </p:nvPicPr>
        <p:blipFill>
          <a:blip r:embed="rId2">
            <a:lum bright="-2000" contrast="6000"/>
            <a:extLst>
              <a:ext uri="{28A0092B-C50C-407E-A947-70E740481C1C}">
                <a14:useLocalDpi xmlns:a14="http://schemas.microsoft.com/office/drawing/2010/main" val="0"/>
              </a:ext>
            </a:extLst>
          </a:blip>
          <a:srcRect/>
          <a:stretch>
            <a:fillRect/>
          </a:stretch>
        </p:blipFill>
        <p:spPr bwMode="auto">
          <a:xfrm>
            <a:off x="1259974" y="1079288"/>
            <a:ext cx="6400798" cy="478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Ορθογώνιο 3"/>
          <p:cNvSpPr/>
          <p:nvPr/>
        </p:nvSpPr>
        <p:spPr>
          <a:xfrm>
            <a:off x="0" y="260675"/>
            <a:ext cx="1363851" cy="644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400" b="1" dirty="0" smtClean="0">
                <a:solidFill>
                  <a:srgbClr val="00B050"/>
                </a:solidFill>
              </a:rPr>
              <a:t>ΣΥΓΧΡΟΝΟΙ ΑΝΘΡΩΠΙΝΟΙ ΠΛΗΘΥΣΜΟΙ</a:t>
            </a:r>
            <a:endParaRPr lang="el-GR" sz="1400" b="1" dirty="0">
              <a:solidFill>
                <a:srgbClr val="00B050"/>
              </a:solidFill>
            </a:endParaRPr>
          </a:p>
        </p:txBody>
      </p:sp>
    </p:spTree>
    <p:extLst>
      <p:ext uri="{BB962C8B-B14F-4D97-AF65-F5344CB8AC3E}">
        <p14:creationId xmlns:p14="http://schemas.microsoft.com/office/powerpoint/2010/main" val="2626460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611983" y="1499499"/>
            <a:ext cx="3555756" cy="3568447"/>
          </a:xfrm>
        </p:spPr>
        <p:txBody>
          <a:bodyPr>
            <a:normAutofit lnSpcReduction="10000"/>
          </a:bodyPr>
          <a:lstStyle/>
          <a:p>
            <a:pPr marL="0" indent="0">
              <a:buNone/>
            </a:pPr>
            <a:r>
              <a:rPr lang="el-GR" sz="1800" dirty="0" smtClean="0">
                <a:solidFill>
                  <a:schemeClr val="bg2">
                    <a:lumMod val="75000"/>
                  </a:schemeClr>
                </a:solidFill>
                <a:latin typeface="Arial Narrow" panose="020B0606020202030204" pitchFamily="34" charset="0"/>
              </a:rPr>
              <a:t>Η </a:t>
            </a:r>
            <a:r>
              <a:rPr lang="el-GR" sz="1800" dirty="0">
                <a:solidFill>
                  <a:schemeClr val="bg2">
                    <a:lumMod val="75000"/>
                  </a:schemeClr>
                </a:solidFill>
                <a:latin typeface="Arial Narrow" panose="020B0606020202030204" pitchFamily="34" charset="0"/>
              </a:rPr>
              <a:t>εξελικτική σκέψη </a:t>
            </a:r>
            <a:r>
              <a:rPr lang="el-GR" sz="1800" dirty="0" smtClean="0">
                <a:solidFill>
                  <a:schemeClr val="bg2">
                    <a:lumMod val="75000"/>
                  </a:schemeClr>
                </a:solidFill>
                <a:latin typeface="Arial Narrow" panose="020B0606020202030204" pitchFamily="34" charset="0"/>
              </a:rPr>
              <a:t>θεμελιώθηκε στην </a:t>
            </a:r>
          </a:p>
          <a:p>
            <a:pPr marL="0" indent="0">
              <a:buNone/>
            </a:pPr>
            <a:r>
              <a:rPr lang="el-GR" sz="1800" dirty="0" smtClean="0">
                <a:solidFill>
                  <a:schemeClr val="bg2">
                    <a:lumMod val="75000"/>
                  </a:schemeClr>
                </a:solidFill>
                <a:latin typeface="Arial Narrow" panose="020B0606020202030204" pitchFamily="34" charset="0"/>
              </a:rPr>
              <a:t>γενέτειρα</a:t>
            </a:r>
            <a:r>
              <a:rPr lang="en-US" sz="1800" dirty="0" smtClean="0">
                <a:solidFill>
                  <a:schemeClr val="bg2">
                    <a:lumMod val="75000"/>
                  </a:schemeClr>
                </a:solidFill>
                <a:latin typeface="Arial Narrow" panose="020B0606020202030204" pitchFamily="34" charset="0"/>
              </a:rPr>
              <a:t> </a:t>
            </a:r>
            <a:r>
              <a:rPr lang="el-GR" sz="1800" dirty="0" smtClean="0">
                <a:solidFill>
                  <a:schemeClr val="bg2">
                    <a:lumMod val="75000"/>
                  </a:schemeClr>
                </a:solidFill>
                <a:latin typeface="Arial Narrow" panose="020B0606020202030204" pitchFamily="34" charset="0"/>
              </a:rPr>
              <a:t>του πνευματικού της </a:t>
            </a:r>
          </a:p>
          <a:p>
            <a:pPr marL="0" indent="0">
              <a:buNone/>
            </a:pPr>
            <a:r>
              <a:rPr lang="el-GR" sz="1800" dirty="0" smtClean="0">
                <a:solidFill>
                  <a:schemeClr val="bg2">
                    <a:lumMod val="75000"/>
                  </a:schemeClr>
                </a:solidFill>
                <a:latin typeface="Arial Narrow" panose="020B0606020202030204" pitchFamily="34" charset="0"/>
              </a:rPr>
              <a:t>πατέρα και στη συνέχεια </a:t>
            </a:r>
          </a:p>
          <a:p>
            <a:pPr marL="0" indent="0">
              <a:buNone/>
            </a:pPr>
            <a:r>
              <a:rPr lang="el-GR" sz="1800" dirty="0" smtClean="0">
                <a:solidFill>
                  <a:schemeClr val="bg2">
                    <a:lumMod val="75000"/>
                  </a:schemeClr>
                </a:solidFill>
                <a:latin typeface="Arial Narrow" panose="020B0606020202030204" pitchFamily="34" charset="0"/>
              </a:rPr>
              <a:t>καλλιεργήθηκε από σημαντικές </a:t>
            </a:r>
          </a:p>
          <a:p>
            <a:pPr marL="0" indent="0">
              <a:buNone/>
            </a:pPr>
            <a:r>
              <a:rPr lang="el-GR" sz="1800" dirty="0" smtClean="0">
                <a:solidFill>
                  <a:schemeClr val="bg2">
                    <a:lumMod val="75000"/>
                  </a:schemeClr>
                </a:solidFill>
                <a:latin typeface="Arial Narrow" panose="020B0606020202030204" pitchFamily="34" charset="0"/>
              </a:rPr>
              <a:t>επιστημονικές φυσιογνωμίες στο </a:t>
            </a:r>
          </a:p>
          <a:p>
            <a:pPr marL="0" indent="0">
              <a:buNone/>
            </a:pPr>
            <a:r>
              <a:rPr lang="el-GR" sz="1800" dirty="0" smtClean="0">
                <a:solidFill>
                  <a:schemeClr val="bg2">
                    <a:lumMod val="75000"/>
                  </a:schemeClr>
                </a:solidFill>
                <a:latin typeface="Arial Narrow" panose="020B0606020202030204" pitchFamily="34" charset="0"/>
              </a:rPr>
              <a:t>περιβάλλον του Πανεπιστημίου της </a:t>
            </a:r>
          </a:p>
          <a:p>
            <a:pPr marL="0" indent="0">
              <a:buNone/>
            </a:pPr>
            <a:r>
              <a:rPr lang="el-GR" sz="1800" dirty="0" smtClean="0">
                <a:solidFill>
                  <a:schemeClr val="bg2">
                    <a:lumMod val="75000"/>
                  </a:schemeClr>
                </a:solidFill>
                <a:latin typeface="Arial Narrow" panose="020B0606020202030204" pitchFamily="34" charset="0"/>
              </a:rPr>
              <a:t>Οξφόρδης όπως ο </a:t>
            </a:r>
            <a:r>
              <a:rPr lang="en-US" sz="1800" dirty="0" smtClean="0">
                <a:solidFill>
                  <a:schemeClr val="bg2">
                    <a:lumMod val="75000"/>
                  </a:schemeClr>
                </a:solidFill>
                <a:latin typeface="Arial Narrow" panose="020B0606020202030204" pitchFamily="34" charset="0"/>
              </a:rPr>
              <a:t>J.B.S Haldane  </a:t>
            </a:r>
            <a:r>
              <a:rPr lang="el-GR" sz="1800" dirty="0" smtClean="0">
                <a:solidFill>
                  <a:schemeClr val="bg2">
                    <a:lumMod val="75000"/>
                  </a:schemeClr>
                </a:solidFill>
                <a:latin typeface="Arial Narrow" panose="020B0606020202030204" pitchFamily="34" charset="0"/>
              </a:rPr>
              <a:t>και ο </a:t>
            </a:r>
          </a:p>
          <a:p>
            <a:pPr marL="0" indent="0">
              <a:buNone/>
            </a:pPr>
            <a:r>
              <a:rPr lang="en-US" sz="1800" dirty="0" smtClean="0">
                <a:solidFill>
                  <a:schemeClr val="bg2">
                    <a:lumMod val="75000"/>
                  </a:schemeClr>
                </a:solidFill>
                <a:latin typeface="Arial Narrow" panose="020B0606020202030204" pitchFamily="34" charset="0"/>
              </a:rPr>
              <a:t>T. H Huxley</a:t>
            </a:r>
            <a:r>
              <a:rPr lang="el-GR" sz="1800" dirty="0">
                <a:solidFill>
                  <a:schemeClr val="bg2">
                    <a:lumMod val="75000"/>
                  </a:schemeClr>
                </a:solidFill>
                <a:latin typeface="Arial Narrow" panose="020B0606020202030204" pitchFamily="34" charset="0"/>
              </a:rPr>
              <a:t> </a:t>
            </a:r>
            <a:r>
              <a:rPr lang="el-GR" sz="1800" dirty="0" smtClean="0">
                <a:solidFill>
                  <a:schemeClr val="bg2">
                    <a:lumMod val="75000"/>
                  </a:schemeClr>
                </a:solidFill>
                <a:latin typeface="Arial Narrow" panose="020B0606020202030204" pitchFamily="34" charset="0"/>
              </a:rPr>
              <a:t>-όταν η επιστημονική </a:t>
            </a:r>
          </a:p>
          <a:p>
            <a:pPr marL="0" indent="0">
              <a:buNone/>
            </a:pPr>
            <a:r>
              <a:rPr lang="el-GR" sz="1800" dirty="0" smtClean="0">
                <a:solidFill>
                  <a:schemeClr val="bg2">
                    <a:lumMod val="75000"/>
                  </a:schemeClr>
                </a:solidFill>
                <a:latin typeface="Arial Narrow" panose="020B0606020202030204" pitchFamily="34" charset="0"/>
              </a:rPr>
              <a:t>κοινότητα αμφισβητούσε το </a:t>
            </a:r>
          </a:p>
          <a:p>
            <a:pPr marL="0" indent="0">
              <a:buNone/>
            </a:pPr>
            <a:r>
              <a:rPr lang="el-GR" sz="1800" dirty="0" smtClean="0">
                <a:solidFill>
                  <a:schemeClr val="bg2">
                    <a:lumMod val="75000"/>
                  </a:schemeClr>
                </a:solidFill>
                <a:latin typeface="Arial Narrow" panose="020B0606020202030204" pitchFamily="34" charset="0"/>
              </a:rPr>
              <a:t>μηχανισμό της Φυσικής Επιλογής ως </a:t>
            </a:r>
          </a:p>
          <a:p>
            <a:pPr marL="0" indent="0">
              <a:buNone/>
            </a:pPr>
            <a:r>
              <a:rPr lang="el-GR" sz="1800" dirty="0" smtClean="0">
                <a:solidFill>
                  <a:schemeClr val="bg2">
                    <a:lumMod val="75000"/>
                  </a:schemeClr>
                </a:solidFill>
                <a:latin typeface="Arial Narrow" panose="020B0606020202030204" pitchFamily="34" charset="0"/>
              </a:rPr>
              <a:t>τον κύριο μηχανισμό της εξέλιξης. </a:t>
            </a:r>
            <a:endParaRPr lang="el-GR" sz="1800" dirty="0">
              <a:solidFill>
                <a:schemeClr val="bg2">
                  <a:lumMod val="75000"/>
                </a:schemeClr>
              </a:solidFill>
              <a:latin typeface="Arial Narrow" panose="020B0606020202030204" pitchFamily="34" charset="0"/>
            </a:endParaRPr>
          </a:p>
        </p:txBody>
      </p:sp>
      <p:pic>
        <p:nvPicPr>
          <p:cNvPr id="4" name="Picture 4" descr="File:Halda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7290" y="1651810"/>
            <a:ext cx="2088000" cy="3143870"/>
          </a:xfrm>
          <a:prstGeom prst="rect">
            <a:avLst/>
          </a:prstGeom>
          <a:noFill/>
          <a:extLst>
            <a:ext uri="{909E8E84-426E-40DD-AFC4-6F175D3DCCD1}">
              <a14:hiddenFill xmlns:a14="http://schemas.microsoft.com/office/drawing/2010/main">
                <a:solidFill>
                  <a:srgbClr val="FFFFFF"/>
                </a:solidFill>
              </a14:hiddenFill>
            </a:ext>
          </a:extLst>
        </p:spPr>
      </p:pic>
      <p:sp>
        <p:nvSpPr>
          <p:cNvPr id="5" name="Ορθογώνιο 4"/>
          <p:cNvSpPr/>
          <p:nvPr/>
        </p:nvSpPr>
        <p:spPr>
          <a:xfrm>
            <a:off x="4476231" y="4955788"/>
            <a:ext cx="4435125" cy="369332"/>
          </a:xfrm>
          <a:prstGeom prst="rect">
            <a:avLst/>
          </a:prstGeom>
        </p:spPr>
        <p:txBody>
          <a:bodyPr wrap="none">
            <a:spAutoFit/>
          </a:bodyPr>
          <a:lstStyle/>
          <a:p>
            <a:r>
              <a:rPr lang="nn-NO" dirty="0">
                <a:solidFill>
                  <a:srgbClr val="FFC000"/>
                </a:solidFill>
              </a:rPr>
              <a:t>John Burdon Sanderson Haldane (1892-1964)</a:t>
            </a:r>
            <a:endParaRPr lang="el-GR" dirty="0">
              <a:solidFill>
                <a:srgbClr val="FFC000"/>
              </a:solidFill>
            </a:endParaRPr>
          </a:p>
        </p:txBody>
      </p:sp>
      <p:sp>
        <p:nvSpPr>
          <p:cNvPr id="6" name="Τίτλος 1"/>
          <p:cNvSpPr txBox="1">
            <a:spLocks/>
          </p:cNvSpPr>
          <p:nvPr/>
        </p:nvSpPr>
        <p:spPr>
          <a:xfrm>
            <a:off x="0" y="187074"/>
            <a:ext cx="2002055" cy="415119"/>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dirty="0" smtClean="0">
                <a:solidFill>
                  <a:srgbClr val="FFFF00"/>
                </a:solidFill>
              </a:rPr>
              <a:t>ΔΑΡΒΙΝΙΚΗ ΘΕΩΡΙΑ</a:t>
            </a:r>
            <a:endParaRPr lang="el-GR" sz="2400" dirty="0">
              <a:solidFill>
                <a:srgbClr val="FFFF00"/>
              </a:solidFill>
            </a:endParaRPr>
          </a:p>
        </p:txBody>
      </p:sp>
    </p:spTree>
    <p:extLst>
      <p:ext uri="{BB962C8B-B14F-4D97-AF65-F5344CB8AC3E}">
        <p14:creationId xmlns:p14="http://schemas.microsoft.com/office/powerpoint/2010/main" val="13853008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0" y="0"/>
            <a:ext cx="9144000" cy="4491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Τίτλος 1"/>
          <p:cNvSpPr>
            <a:spLocks noGrp="1"/>
          </p:cNvSpPr>
          <p:nvPr>
            <p:ph type="title"/>
          </p:nvPr>
        </p:nvSpPr>
        <p:spPr>
          <a:xfrm>
            <a:off x="457200" y="0"/>
            <a:ext cx="8229600" cy="1143000"/>
          </a:xfrm>
        </p:spPr>
        <p:txBody>
          <a:bodyPr/>
          <a:lstStyle/>
          <a:p>
            <a:r>
              <a:rPr lang="el-GR" dirty="0" smtClean="0">
                <a:solidFill>
                  <a:schemeClr val="bg2">
                    <a:lumMod val="25000"/>
                  </a:schemeClr>
                </a:solidFill>
              </a:rPr>
              <a:t>ΥΠΟΘΕΣΗ ΤΗΣ ΕΛΟΝΟΣΙΑΣ</a:t>
            </a:r>
            <a:endParaRPr lang="el-GR" dirty="0">
              <a:solidFill>
                <a:schemeClr val="bg2">
                  <a:lumMod val="25000"/>
                </a:schemeClr>
              </a:solidFill>
            </a:endParaRPr>
          </a:p>
        </p:txBody>
      </p:sp>
      <p:sp>
        <p:nvSpPr>
          <p:cNvPr id="3" name="Θέση περιεχομένου 2"/>
          <p:cNvSpPr>
            <a:spLocks noGrp="1"/>
          </p:cNvSpPr>
          <p:nvPr>
            <p:ph idx="1"/>
          </p:nvPr>
        </p:nvSpPr>
        <p:spPr>
          <a:xfrm>
            <a:off x="0" y="1170122"/>
            <a:ext cx="8942522" cy="5687878"/>
          </a:xfrm>
        </p:spPr>
        <p:txBody>
          <a:bodyPr>
            <a:normAutofit fontScale="32500" lnSpcReduction="20000"/>
          </a:bodyPr>
          <a:lstStyle/>
          <a:p>
            <a:pPr marL="0" indent="0">
              <a:buNone/>
            </a:pPr>
            <a:endParaRPr lang="el-GR" dirty="0" smtClean="0">
              <a:solidFill>
                <a:schemeClr val="bg2">
                  <a:lumMod val="25000"/>
                </a:schemeClr>
              </a:solidFill>
            </a:endParaRPr>
          </a:p>
          <a:p>
            <a:pPr marL="0" indent="0" algn="just">
              <a:buNone/>
            </a:pPr>
            <a:r>
              <a:rPr lang="el-GR" sz="4200" dirty="0" smtClean="0">
                <a:solidFill>
                  <a:schemeClr val="bg2">
                    <a:lumMod val="25000"/>
                  </a:schemeClr>
                </a:solidFill>
              </a:rPr>
              <a:t>	</a:t>
            </a:r>
          </a:p>
          <a:p>
            <a:pPr marL="0" indent="0" algn="just">
              <a:buNone/>
            </a:pPr>
            <a:endParaRPr lang="el-GR" sz="4200" dirty="0" smtClean="0">
              <a:solidFill>
                <a:schemeClr val="bg2">
                  <a:lumMod val="25000"/>
                </a:schemeClr>
              </a:solidFill>
            </a:endParaRPr>
          </a:p>
          <a:p>
            <a:pPr marL="93663" indent="0" algn="just">
              <a:buNone/>
            </a:pPr>
            <a:r>
              <a:rPr lang="el-GR" sz="4200" dirty="0" smtClean="0">
                <a:solidFill>
                  <a:schemeClr val="bg2">
                    <a:lumMod val="25000"/>
                  </a:schemeClr>
                </a:solidFill>
              </a:rPr>
              <a:t> </a:t>
            </a:r>
            <a:r>
              <a:rPr lang="el-GR" sz="6200" dirty="0" smtClean="0">
                <a:solidFill>
                  <a:schemeClr val="bg2">
                    <a:lumMod val="25000"/>
                  </a:schemeClr>
                </a:solidFill>
              </a:rPr>
              <a:t>Στα </a:t>
            </a:r>
            <a:r>
              <a:rPr lang="el-GR" sz="6200" dirty="0">
                <a:solidFill>
                  <a:schemeClr val="bg2">
                    <a:lumMod val="25000"/>
                  </a:schemeClr>
                </a:solidFill>
              </a:rPr>
              <a:t>1948 ο </a:t>
            </a:r>
            <a:r>
              <a:rPr lang="en-US" sz="6200" dirty="0">
                <a:solidFill>
                  <a:schemeClr val="bg2">
                    <a:lumMod val="25000"/>
                  </a:schemeClr>
                </a:solidFill>
              </a:rPr>
              <a:t>J. B. S. Haldane </a:t>
            </a:r>
            <a:r>
              <a:rPr lang="el-GR" sz="6200" dirty="0">
                <a:solidFill>
                  <a:schemeClr val="bg2">
                    <a:lumMod val="25000"/>
                  </a:schemeClr>
                </a:solidFill>
              </a:rPr>
              <a:t>πρότεινε ότι η υψηλή συχνότητα των θαλασσαιμικών </a:t>
            </a:r>
            <a:endParaRPr lang="el-GR" sz="6200" dirty="0" smtClean="0">
              <a:solidFill>
                <a:schemeClr val="bg2">
                  <a:lumMod val="25000"/>
                </a:schemeClr>
              </a:solidFill>
            </a:endParaRPr>
          </a:p>
          <a:p>
            <a:pPr marL="0" indent="0" algn="just">
              <a:buNone/>
            </a:pPr>
            <a:endParaRPr lang="el-GR" sz="6200" dirty="0" smtClean="0">
              <a:solidFill>
                <a:schemeClr val="bg2">
                  <a:lumMod val="25000"/>
                </a:schemeClr>
              </a:solidFill>
            </a:endParaRPr>
          </a:p>
          <a:p>
            <a:pPr marL="93663" indent="0" algn="just">
              <a:buNone/>
            </a:pPr>
            <a:r>
              <a:rPr lang="el-GR" sz="6200" dirty="0" smtClean="0">
                <a:solidFill>
                  <a:schemeClr val="bg2">
                    <a:lumMod val="25000"/>
                  </a:schemeClr>
                </a:solidFill>
              </a:rPr>
              <a:t> συνδρόμων στους πληθυσμούς της Μεσογείου ήταν αποτέλεσμα θετικής επιλογής</a:t>
            </a:r>
          </a:p>
          <a:p>
            <a:pPr marL="0" indent="0" algn="just">
              <a:buNone/>
            </a:pPr>
            <a:endParaRPr lang="el-GR" sz="6200" dirty="0" smtClean="0">
              <a:solidFill>
                <a:schemeClr val="bg2">
                  <a:lumMod val="25000"/>
                </a:schemeClr>
              </a:solidFill>
            </a:endParaRPr>
          </a:p>
          <a:p>
            <a:pPr marL="0" indent="93663" algn="just">
              <a:buNone/>
            </a:pPr>
            <a:r>
              <a:rPr lang="el-GR" sz="6200" dirty="0" smtClean="0">
                <a:solidFill>
                  <a:schemeClr val="bg2">
                    <a:lumMod val="25000"/>
                  </a:schemeClr>
                </a:solidFill>
              </a:rPr>
              <a:t> των ετεροζυγωτών που έφεραν πλεονέκτημα απέναντι στην ενδημική ελονοσία. </a:t>
            </a:r>
          </a:p>
          <a:p>
            <a:pPr marL="0" indent="0">
              <a:buNone/>
            </a:pPr>
            <a:endParaRPr lang="el-GR" sz="6200" dirty="0" smtClean="0">
              <a:solidFill>
                <a:schemeClr val="bg2">
                  <a:lumMod val="25000"/>
                </a:schemeClr>
              </a:solidFill>
            </a:endParaRPr>
          </a:p>
          <a:p>
            <a:pPr marL="0" indent="0">
              <a:buNone/>
            </a:pPr>
            <a:endParaRPr lang="el-GR" sz="6200" dirty="0" smtClean="0">
              <a:solidFill>
                <a:schemeClr val="bg2">
                  <a:lumMod val="25000"/>
                </a:schemeClr>
              </a:solidFill>
            </a:endParaRPr>
          </a:p>
          <a:p>
            <a:pPr marL="0" indent="0">
              <a:buNone/>
            </a:pPr>
            <a:endParaRPr lang="el-GR" sz="6200" dirty="0" smtClean="0">
              <a:solidFill>
                <a:schemeClr val="bg2">
                  <a:lumMod val="25000"/>
                </a:schemeClr>
              </a:solidFill>
            </a:endParaRPr>
          </a:p>
          <a:p>
            <a:pPr marL="0" indent="0">
              <a:buNone/>
            </a:pPr>
            <a:endParaRPr lang="el-GR" sz="6200" dirty="0" smtClean="0">
              <a:solidFill>
                <a:schemeClr val="bg2">
                  <a:lumMod val="25000"/>
                </a:schemeClr>
              </a:solidFill>
            </a:endParaRPr>
          </a:p>
          <a:p>
            <a:pPr marL="0" indent="0">
              <a:buNone/>
            </a:pPr>
            <a:endParaRPr lang="el-GR" sz="2600" dirty="0" smtClean="0">
              <a:solidFill>
                <a:schemeClr val="accent2">
                  <a:lumMod val="40000"/>
                  <a:lumOff val="60000"/>
                </a:schemeClr>
              </a:solidFill>
              <a:latin typeface="Baskerville Old Face" panose="02020602080505020303" pitchFamily="18" charset="0"/>
            </a:endParaRPr>
          </a:p>
          <a:p>
            <a:pPr marL="0" indent="0">
              <a:buNone/>
            </a:pPr>
            <a:endParaRPr lang="el-GR" sz="2600" dirty="0" smtClean="0">
              <a:solidFill>
                <a:schemeClr val="accent2">
                  <a:lumMod val="40000"/>
                  <a:lumOff val="60000"/>
                </a:schemeClr>
              </a:solidFill>
              <a:latin typeface="Baskerville Old Face" panose="02020602080505020303" pitchFamily="18" charset="0"/>
            </a:endParaRPr>
          </a:p>
          <a:p>
            <a:pPr marL="0" indent="0">
              <a:buNone/>
            </a:pPr>
            <a:endParaRPr lang="el-GR" sz="3800" dirty="0" smtClean="0">
              <a:solidFill>
                <a:schemeClr val="accent2">
                  <a:lumMod val="40000"/>
                  <a:lumOff val="60000"/>
                </a:schemeClr>
              </a:solidFill>
              <a:latin typeface="Baskerville Old Face" panose="02020602080505020303" pitchFamily="18" charset="0"/>
            </a:endParaRPr>
          </a:p>
          <a:p>
            <a:pPr marL="185738" indent="-185738">
              <a:buNone/>
            </a:pPr>
            <a:r>
              <a:rPr lang="el-GR" sz="4500" dirty="0" smtClean="0">
                <a:solidFill>
                  <a:schemeClr val="accent2">
                    <a:lumMod val="40000"/>
                    <a:lumOff val="60000"/>
                  </a:schemeClr>
                </a:solidFill>
                <a:latin typeface="Baskerville Old Face" panose="02020602080505020303" pitchFamily="18" charset="0"/>
              </a:rPr>
              <a:t>   </a:t>
            </a:r>
            <a:r>
              <a:rPr lang="en-US" sz="5500" dirty="0" smtClean="0">
                <a:solidFill>
                  <a:schemeClr val="accent2">
                    <a:lumMod val="40000"/>
                    <a:lumOff val="60000"/>
                  </a:schemeClr>
                </a:solidFill>
                <a:latin typeface="Baskerville Old Face" panose="02020602080505020303" pitchFamily="18" charset="0"/>
              </a:rPr>
              <a:t>«The heterozygotes</a:t>
            </a:r>
            <a:r>
              <a:rPr lang="el-GR" sz="5500" dirty="0" smtClean="0">
                <a:solidFill>
                  <a:schemeClr val="accent2">
                    <a:lumMod val="40000"/>
                    <a:lumOff val="60000"/>
                  </a:schemeClr>
                </a:solidFill>
                <a:latin typeface="Baskerville Old Face" panose="02020602080505020303" pitchFamily="18" charset="0"/>
              </a:rPr>
              <a:t> </a:t>
            </a:r>
            <a:r>
              <a:rPr lang="en-US" sz="5500" dirty="0" smtClean="0">
                <a:solidFill>
                  <a:schemeClr val="accent2">
                    <a:lumMod val="40000"/>
                    <a:lumOff val="60000"/>
                  </a:schemeClr>
                </a:solidFill>
                <a:latin typeface="Baskerville Old Face" panose="02020602080505020303" pitchFamily="18" charset="0"/>
              </a:rPr>
              <a:t>for </a:t>
            </a:r>
            <a:r>
              <a:rPr lang="en-US" sz="5500" dirty="0">
                <a:solidFill>
                  <a:schemeClr val="accent2">
                    <a:lumMod val="40000"/>
                    <a:lumOff val="60000"/>
                  </a:schemeClr>
                </a:solidFill>
                <a:latin typeface="Baskerville Old Face" panose="02020602080505020303" pitchFamily="18" charset="0"/>
              </a:rPr>
              <a:t>thalassaemia are more resistant to malignant </a:t>
            </a:r>
            <a:r>
              <a:rPr lang="en-US" sz="5500" dirty="0" smtClean="0">
                <a:solidFill>
                  <a:schemeClr val="accent2">
                    <a:lumMod val="40000"/>
                    <a:lumOff val="60000"/>
                  </a:schemeClr>
                </a:solidFill>
                <a:latin typeface="Baskerville Old Face" panose="02020602080505020303" pitchFamily="18" charset="0"/>
              </a:rPr>
              <a:t>malaria</a:t>
            </a:r>
            <a:r>
              <a:rPr lang="el-GR" sz="5500" dirty="0" smtClean="0">
                <a:solidFill>
                  <a:schemeClr val="accent2">
                    <a:lumMod val="40000"/>
                    <a:lumOff val="60000"/>
                  </a:schemeClr>
                </a:solidFill>
                <a:latin typeface="Baskerville Old Face" panose="02020602080505020303" pitchFamily="18" charset="0"/>
              </a:rPr>
              <a:t> </a:t>
            </a:r>
            <a:r>
              <a:rPr lang="en-US" sz="5500" dirty="0" smtClean="0">
                <a:solidFill>
                  <a:schemeClr val="accent2">
                    <a:lumMod val="40000"/>
                    <a:lumOff val="60000"/>
                  </a:schemeClr>
                </a:solidFill>
                <a:latin typeface="Baskerville Old Face" panose="02020602080505020303" pitchFamily="18" charset="0"/>
              </a:rPr>
              <a:t>than </a:t>
            </a:r>
            <a:r>
              <a:rPr lang="en-US" sz="5500" dirty="0">
                <a:solidFill>
                  <a:schemeClr val="accent2">
                    <a:lumMod val="40000"/>
                    <a:lumOff val="60000"/>
                  </a:schemeClr>
                </a:solidFill>
                <a:latin typeface="Baskerville Old Face" panose="02020602080505020303" pitchFamily="18" charset="0"/>
              </a:rPr>
              <a:t>the normal </a:t>
            </a:r>
            <a:r>
              <a:rPr lang="el-GR" sz="5500" dirty="0" smtClean="0">
                <a:solidFill>
                  <a:schemeClr val="accent2">
                    <a:lumMod val="40000"/>
                    <a:lumOff val="60000"/>
                  </a:schemeClr>
                </a:solidFill>
                <a:latin typeface="Baskerville Old Face" panose="02020602080505020303" pitchFamily="18" charset="0"/>
              </a:rPr>
              <a:t>     </a:t>
            </a:r>
          </a:p>
          <a:p>
            <a:pPr marL="185738" indent="-185738">
              <a:buNone/>
            </a:pPr>
            <a:r>
              <a:rPr lang="el-GR" sz="5500" dirty="0" smtClean="0">
                <a:solidFill>
                  <a:schemeClr val="accent2">
                    <a:lumMod val="40000"/>
                    <a:lumOff val="60000"/>
                  </a:schemeClr>
                </a:solidFill>
                <a:latin typeface="Baskerville Old Face" panose="02020602080505020303" pitchFamily="18" charset="0"/>
              </a:rPr>
              <a:t>	</a:t>
            </a:r>
            <a:r>
              <a:rPr lang="en-US" sz="5500" dirty="0" smtClean="0">
                <a:solidFill>
                  <a:schemeClr val="accent2">
                    <a:lumMod val="40000"/>
                    <a:lumOff val="60000"/>
                  </a:schemeClr>
                </a:solidFill>
                <a:latin typeface="Baskerville Old Face" panose="02020602080505020303" pitchFamily="18" charset="0"/>
              </a:rPr>
              <a:t>individuals </a:t>
            </a:r>
            <a:r>
              <a:rPr lang="en-US" sz="5500" dirty="0">
                <a:solidFill>
                  <a:schemeClr val="accent2">
                    <a:lumMod val="40000"/>
                    <a:lumOff val="60000"/>
                  </a:schemeClr>
                </a:solidFill>
                <a:latin typeface="Baskerville Old Face" panose="02020602080505020303" pitchFamily="18" charset="0"/>
              </a:rPr>
              <a:t>to </a:t>
            </a:r>
            <a:r>
              <a:rPr lang="en-US" sz="5500" dirty="0" smtClean="0">
                <a:solidFill>
                  <a:schemeClr val="accent2">
                    <a:lumMod val="40000"/>
                    <a:lumOff val="60000"/>
                  </a:schemeClr>
                </a:solidFill>
                <a:latin typeface="Baskerville Old Face" panose="02020602080505020303" pitchFamily="18" charset="0"/>
              </a:rPr>
              <a:t>such </a:t>
            </a:r>
            <a:r>
              <a:rPr lang="en-US" sz="5500" dirty="0">
                <a:solidFill>
                  <a:schemeClr val="accent2">
                    <a:lumMod val="40000"/>
                    <a:lumOff val="60000"/>
                  </a:schemeClr>
                </a:solidFill>
                <a:latin typeface="Baskerville Old Face" panose="02020602080505020303" pitchFamily="18" charset="0"/>
              </a:rPr>
              <a:t>an extent </a:t>
            </a:r>
            <a:r>
              <a:rPr lang="en-US" sz="5500" dirty="0" smtClean="0">
                <a:solidFill>
                  <a:schemeClr val="accent2">
                    <a:lumMod val="40000"/>
                    <a:lumOff val="60000"/>
                  </a:schemeClr>
                </a:solidFill>
                <a:latin typeface="Baskerville Old Face" panose="02020602080505020303" pitchFamily="18" charset="0"/>
              </a:rPr>
              <a:t>that they</a:t>
            </a:r>
            <a:r>
              <a:rPr lang="el-GR" sz="5500" dirty="0" smtClean="0">
                <a:solidFill>
                  <a:schemeClr val="accent2">
                    <a:lumMod val="40000"/>
                    <a:lumOff val="60000"/>
                  </a:schemeClr>
                </a:solidFill>
                <a:latin typeface="Baskerville Old Face" panose="02020602080505020303" pitchFamily="18" charset="0"/>
              </a:rPr>
              <a:t> </a:t>
            </a:r>
            <a:r>
              <a:rPr lang="en-US" sz="5500" dirty="0" smtClean="0">
                <a:solidFill>
                  <a:schemeClr val="accent2">
                    <a:lumMod val="40000"/>
                    <a:lumOff val="60000"/>
                  </a:schemeClr>
                </a:solidFill>
                <a:latin typeface="Baskerville Old Face" panose="02020602080505020303" pitchFamily="18" charset="0"/>
              </a:rPr>
              <a:t>are selectively advantaged in populations exposed to a</a:t>
            </a:r>
            <a:r>
              <a:rPr lang="el-GR" sz="5500" dirty="0" smtClean="0">
                <a:solidFill>
                  <a:schemeClr val="accent2">
                    <a:lumMod val="40000"/>
                    <a:lumOff val="60000"/>
                  </a:schemeClr>
                </a:solidFill>
                <a:latin typeface="Baskerville Old Face" panose="02020602080505020303" pitchFamily="18" charset="0"/>
              </a:rPr>
              <a:t> </a:t>
            </a:r>
          </a:p>
          <a:p>
            <a:pPr marL="185738" indent="-185738">
              <a:buNone/>
            </a:pPr>
            <a:r>
              <a:rPr lang="el-GR" sz="5500" dirty="0" smtClean="0">
                <a:solidFill>
                  <a:schemeClr val="accent2">
                    <a:lumMod val="40000"/>
                    <a:lumOff val="60000"/>
                  </a:schemeClr>
                </a:solidFill>
                <a:latin typeface="Baskerville Old Face" panose="02020602080505020303" pitchFamily="18" charset="0"/>
              </a:rPr>
              <a:t>	</a:t>
            </a:r>
            <a:r>
              <a:rPr lang="en-US" sz="5500" dirty="0" smtClean="0">
                <a:solidFill>
                  <a:schemeClr val="accent2">
                    <a:lumMod val="40000"/>
                    <a:lumOff val="60000"/>
                  </a:schemeClr>
                </a:solidFill>
                <a:latin typeface="Baskerville Old Face" panose="02020602080505020303" pitchFamily="18" charset="0"/>
              </a:rPr>
              <a:t>malignant malaria endemia severe enough to reduce</a:t>
            </a:r>
            <a:r>
              <a:rPr lang="el-GR" sz="5500" dirty="0" smtClean="0">
                <a:solidFill>
                  <a:schemeClr val="accent2">
                    <a:lumMod val="40000"/>
                    <a:lumOff val="60000"/>
                  </a:schemeClr>
                </a:solidFill>
                <a:latin typeface="Baskerville Old Face" panose="02020602080505020303" pitchFamily="18" charset="0"/>
              </a:rPr>
              <a:t> </a:t>
            </a:r>
            <a:r>
              <a:rPr lang="en-US" sz="5500" dirty="0" smtClean="0">
                <a:solidFill>
                  <a:schemeClr val="accent2">
                    <a:lumMod val="40000"/>
                    <a:lumOff val="60000"/>
                  </a:schemeClr>
                </a:solidFill>
                <a:latin typeface="Baskerville Old Face" panose="02020602080505020303" pitchFamily="18" charset="0"/>
              </a:rPr>
              <a:t>their overall fitness</a:t>
            </a:r>
            <a:r>
              <a:rPr lang="el-GR" sz="5500" dirty="0" smtClean="0">
                <a:solidFill>
                  <a:schemeClr val="accent2">
                    <a:lumMod val="40000"/>
                    <a:lumOff val="60000"/>
                  </a:schemeClr>
                </a:solidFill>
                <a:latin typeface="Baskerville Old Face" panose="02020602080505020303" pitchFamily="18" charset="0"/>
              </a:rPr>
              <a:t>». </a:t>
            </a:r>
            <a:r>
              <a:rPr lang="en-US" sz="5500" dirty="0" smtClean="0"/>
              <a:t> </a:t>
            </a:r>
            <a:endParaRPr lang="el-GR" sz="5500" dirty="0" smtClean="0"/>
          </a:p>
          <a:p>
            <a:pPr marL="0" indent="0">
              <a:buNone/>
            </a:pPr>
            <a:endParaRPr lang="el-GR" sz="3300" dirty="0" smtClean="0">
              <a:solidFill>
                <a:schemeClr val="accent2">
                  <a:lumMod val="40000"/>
                  <a:lumOff val="60000"/>
                </a:schemeClr>
              </a:solidFill>
              <a:latin typeface="Baskerville Old Face" panose="02020602080505020303" pitchFamily="18" charset="0"/>
            </a:endParaRPr>
          </a:p>
          <a:p>
            <a:pPr marL="0" indent="0">
              <a:buNone/>
            </a:pPr>
            <a:r>
              <a:rPr lang="el-GR" sz="1300" dirty="0" smtClean="0">
                <a:solidFill>
                  <a:schemeClr val="bg2">
                    <a:lumMod val="75000"/>
                  </a:schemeClr>
                </a:solidFill>
              </a:rPr>
              <a:t>			</a:t>
            </a:r>
          </a:p>
          <a:p>
            <a:pPr marL="0" indent="0">
              <a:buNone/>
            </a:pPr>
            <a:r>
              <a:rPr lang="el-GR" sz="1300" dirty="0">
                <a:solidFill>
                  <a:schemeClr val="bg2">
                    <a:lumMod val="75000"/>
                  </a:schemeClr>
                </a:solidFill>
              </a:rPr>
              <a:t>	</a:t>
            </a:r>
            <a:r>
              <a:rPr lang="el-GR" sz="1300" dirty="0" smtClean="0">
                <a:solidFill>
                  <a:schemeClr val="bg2">
                    <a:lumMod val="75000"/>
                  </a:schemeClr>
                </a:solidFill>
              </a:rPr>
              <a:t>		</a:t>
            </a:r>
            <a:r>
              <a:rPr lang="en-US" sz="1300" dirty="0" smtClean="0">
                <a:solidFill>
                  <a:schemeClr val="bg2">
                    <a:lumMod val="75000"/>
                  </a:schemeClr>
                </a:solidFill>
              </a:rPr>
              <a:t>	</a:t>
            </a:r>
            <a:endParaRPr lang="el-GR" sz="1300" dirty="0" smtClean="0">
              <a:solidFill>
                <a:schemeClr val="bg2">
                  <a:lumMod val="75000"/>
                </a:schemeClr>
              </a:solidFill>
            </a:endParaRPr>
          </a:p>
          <a:p>
            <a:pPr marL="0" indent="0">
              <a:buNone/>
            </a:pPr>
            <a:r>
              <a:rPr lang="el-GR" sz="2900" dirty="0" smtClean="0">
                <a:solidFill>
                  <a:schemeClr val="bg2">
                    <a:lumMod val="75000"/>
                  </a:schemeClr>
                </a:solidFill>
              </a:rPr>
              <a:t>				                          </a:t>
            </a:r>
            <a:r>
              <a:rPr lang="en-US" sz="4900" dirty="0" smtClean="0">
                <a:solidFill>
                  <a:schemeClr val="bg2">
                    <a:lumMod val="75000"/>
                  </a:schemeClr>
                </a:solidFill>
              </a:rPr>
              <a:t>Haldane </a:t>
            </a:r>
            <a:r>
              <a:rPr lang="en-US" sz="4900" dirty="0">
                <a:solidFill>
                  <a:schemeClr val="bg2">
                    <a:lumMod val="75000"/>
                  </a:schemeClr>
                </a:solidFill>
              </a:rPr>
              <a:t>JBS. The rate of mutation of human genes. </a:t>
            </a:r>
            <a:endParaRPr lang="el-GR" sz="4900" dirty="0" smtClean="0">
              <a:solidFill>
                <a:schemeClr val="bg2">
                  <a:lumMod val="75000"/>
                </a:schemeClr>
              </a:solidFill>
            </a:endParaRPr>
          </a:p>
          <a:p>
            <a:pPr marL="0" indent="0">
              <a:buNone/>
            </a:pPr>
            <a:r>
              <a:rPr lang="el-GR" sz="4900" dirty="0" smtClean="0">
                <a:solidFill>
                  <a:schemeClr val="bg2">
                    <a:lumMod val="75000"/>
                  </a:schemeClr>
                </a:solidFill>
              </a:rPr>
              <a:t>				                </a:t>
            </a:r>
            <a:r>
              <a:rPr lang="en-US" sz="4900" dirty="0" smtClean="0">
                <a:solidFill>
                  <a:schemeClr val="bg2">
                    <a:lumMod val="75000"/>
                  </a:schemeClr>
                </a:solidFill>
              </a:rPr>
              <a:t>Hereditas1949</a:t>
            </a:r>
            <a:r>
              <a:rPr lang="en-US" sz="4900" dirty="0">
                <a:solidFill>
                  <a:schemeClr val="bg2">
                    <a:lumMod val="75000"/>
                  </a:schemeClr>
                </a:solidFill>
              </a:rPr>
              <a:t>; Suppl 35: 267–273</a:t>
            </a:r>
            <a:r>
              <a:rPr lang="en-US" sz="4900" dirty="0"/>
              <a:t>. </a:t>
            </a:r>
            <a:endParaRPr lang="el-GR" sz="4900" dirty="0">
              <a:solidFill>
                <a:schemeClr val="accent2">
                  <a:lumMod val="40000"/>
                  <a:lumOff val="60000"/>
                </a:schemeClr>
              </a:solidFill>
            </a:endParaRPr>
          </a:p>
        </p:txBody>
      </p:sp>
    </p:spTree>
    <p:extLst>
      <p:ext uri="{BB962C8B-B14F-4D97-AF65-F5344CB8AC3E}">
        <p14:creationId xmlns:p14="http://schemas.microsoft.com/office/powerpoint/2010/main" val="281263018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727700" y="224726"/>
            <a:ext cx="3378631" cy="666427"/>
          </a:xfrm>
        </p:spPr>
        <p:txBody>
          <a:bodyPr>
            <a:normAutofit/>
          </a:bodyPr>
          <a:lstStyle/>
          <a:p>
            <a:r>
              <a:rPr lang="en-US" sz="2800" dirty="0" smtClean="0">
                <a:solidFill>
                  <a:schemeClr val="bg2">
                    <a:lumMod val="75000"/>
                  </a:schemeClr>
                </a:solidFill>
              </a:rPr>
              <a:t>J.B.S</a:t>
            </a:r>
            <a:r>
              <a:rPr lang="en-US" sz="2800" b="1" dirty="0" smtClean="0">
                <a:solidFill>
                  <a:schemeClr val="bg2">
                    <a:lumMod val="75000"/>
                  </a:schemeClr>
                </a:solidFill>
              </a:rPr>
              <a:t>. </a:t>
            </a:r>
            <a:r>
              <a:rPr lang="el-GR" sz="2800" b="1" dirty="0" smtClean="0">
                <a:solidFill>
                  <a:schemeClr val="bg2">
                    <a:lumMod val="75000"/>
                  </a:schemeClr>
                </a:solidFill>
              </a:rPr>
              <a:t> </a:t>
            </a:r>
            <a:r>
              <a:rPr lang="en-US" sz="2800" dirty="0" smtClean="0">
                <a:solidFill>
                  <a:schemeClr val="bg2">
                    <a:lumMod val="75000"/>
                  </a:schemeClr>
                </a:solidFill>
              </a:rPr>
              <a:t>H</a:t>
            </a:r>
            <a:r>
              <a:rPr lang="el-GR" sz="2800" dirty="0" smtClean="0">
                <a:solidFill>
                  <a:schemeClr val="bg2">
                    <a:lumMod val="75000"/>
                  </a:schemeClr>
                </a:solidFill>
              </a:rPr>
              <a:t> </a:t>
            </a:r>
            <a:r>
              <a:rPr lang="en-US" sz="2800" dirty="0" smtClean="0">
                <a:solidFill>
                  <a:schemeClr val="bg2">
                    <a:lumMod val="75000"/>
                  </a:schemeClr>
                </a:solidFill>
              </a:rPr>
              <a:t>a</a:t>
            </a:r>
            <a:r>
              <a:rPr lang="el-GR" sz="2800" dirty="0" smtClean="0">
                <a:solidFill>
                  <a:schemeClr val="bg2">
                    <a:lumMod val="75000"/>
                  </a:schemeClr>
                </a:solidFill>
              </a:rPr>
              <a:t> </a:t>
            </a:r>
            <a:r>
              <a:rPr lang="en-US" sz="2800" dirty="0" smtClean="0">
                <a:solidFill>
                  <a:schemeClr val="bg2">
                    <a:lumMod val="75000"/>
                  </a:schemeClr>
                </a:solidFill>
              </a:rPr>
              <a:t>l</a:t>
            </a:r>
            <a:r>
              <a:rPr lang="el-GR" sz="2800" dirty="0" smtClean="0">
                <a:solidFill>
                  <a:schemeClr val="bg2">
                    <a:lumMod val="75000"/>
                  </a:schemeClr>
                </a:solidFill>
              </a:rPr>
              <a:t> </a:t>
            </a:r>
            <a:r>
              <a:rPr lang="en-US" sz="2800" dirty="0" smtClean="0">
                <a:solidFill>
                  <a:schemeClr val="bg2">
                    <a:lumMod val="75000"/>
                  </a:schemeClr>
                </a:solidFill>
              </a:rPr>
              <a:t>d</a:t>
            </a:r>
            <a:r>
              <a:rPr lang="el-GR" sz="2800" dirty="0" smtClean="0">
                <a:solidFill>
                  <a:schemeClr val="bg2">
                    <a:lumMod val="75000"/>
                  </a:schemeClr>
                </a:solidFill>
              </a:rPr>
              <a:t> </a:t>
            </a:r>
            <a:r>
              <a:rPr lang="en-US" sz="2800" dirty="0" smtClean="0">
                <a:solidFill>
                  <a:schemeClr val="bg2">
                    <a:lumMod val="75000"/>
                  </a:schemeClr>
                </a:solidFill>
              </a:rPr>
              <a:t>a</a:t>
            </a:r>
            <a:r>
              <a:rPr lang="el-GR" sz="2800" dirty="0" smtClean="0">
                <a:solidFill>
                  <a:schemeClr val="bg2">
                    <a:lumMod val="75000"/>
                  </a:schemeClr>
                </a:solidFill>
              </a:rPr>
              <a:t> </a:t>
            </a:r>
            <a:r>
              <a:rPr lang="en-US" sz="2800" dirty="0" smtClean="0">
                <a:solidFill>
                  <a:schemeClr val="bg2">
                    <a:lumMod val="75000"/>
                  </a:schemeClr>
                </a:solidFill>
              </a:rPr>
              <a:t>n</a:t>
            </a:r>
            <a:r>
              <a:rPr lang="el-GR" sz="2800" dirty="0" smtClean="0">
                <a:solidFill>
                  <a:schemeClr val="bg2">
                    <a:lumMod val="75000"/>
                  </a:schemeClr>
                </a:solidFill>
              </a:rPr>
              <a:t> </a:t>
            </a:r>
            <a:r>
              <a:rPr lang="en-US" sz="2800" dirty="0" smtClean="0">
                <a:solidFill>
                  <a:schemeClr val="bg2">
                    <a:lumMod val="75000"/>
                  </a:schemeClr>
                </a:solidFill>
              </a:rPr>
              <a:t>e</a:t>
            </a:r>
            <a:endParaRPr lang="el-GR" sz="2800" dirty="0">
              <a:solidFill>
                <a:schemeClr val="bg2">
                  <a:lumMod val="75000"/>
                </a:schemeClr>
              </a:solidFill>
            </a:endParaRPr>
          </a:p>
        </p:txBody>
      </p:sp>
      <p:sp>
        <p:nvSpPr>
          <p:cNvPr id="3" name="Θέση περιεχομένου 2"/>
          <p:cNvSpPr>
            <a:spLocks noGrp="1"/>
          </p:cNvSpPr>
          <p:nvPr>
            <p:ph idx="1"/>
          </p:nvPr>
        </p:nvSpPr>
        <p:spPr>
          <a:xfrm>
            <a:off x="185980" y="650929"/>
            <a:ext cx="8958020" cy="6207071"/>
          </a:xfrm>
        </p:spPr>
        <p:txBody>
          <a:bodyPr>
            <a:normAutofit fontScale="77500" lnSpcReduction="20000"/>
          </a:bodyPr>
          <a:lstStyle/>
          <a:p>
            <a:pPr marL="0" indent="0">
              <a:buNone/>
            </a:pPr>
            <a:endParaRPr lang="el-GR" sz="2800" dirty="0" smtClean="0">
              <a:solidFill>
                <a:schemeClr val="bg2">
                  <a:lumMod val="75000"/>
                </a:schemeClr>
              </a:solidFill>
            </a:endParaRPr>
          </a:p>
          <a:p>
            <a:pPr marL="0" indent="0">
              <a:buNone/>
            </a:pPr>
            <a:r>
              <a:rPr lang="el-GR" sz="2800" dirty="0" smtClean="0">
                <a:solidFill>
                  <a:schemeClr val="bg2">
                    <a:lumMod val="75000"/>
                  </a:schemeClr>
                </a:solidFill>
              </a:rPr>
              <a:t>	</a:t>
            </a:r>
            <a:r>
              <a:rPr lang="el-GR" sz="2600" dirty="0" smtClean="0">
                <a:solidFill>
                  <a:schemeClr val="bg2">
                    <a:lumMod val="75000"/>
                  </a:schemeClr>
                </a:solidFill>
              </a:rPr>
              <a:t>Ο </a:t>
            </a:r>
            <a:r>
              <a:rPr lang="en-US" sz="2600" dirty="0" smtClean="0">
                <a:solidFill>
                  <a:schemeClr val="bg2">
                    <a:lumMod val="75000"/>
                  </a:schemeClr>
                </a:solidFill>
              </a:rPr>
              <a:t>J.B.S. Haldane </a:t>
            </a:r>
            <a:r>
              <a:rPr lang="el-GR" sz="2600" dirty="0" smtClean="0">
                <a:solidFill>
                  <a:schemeClr val="bg2">
                    <a:lumMod val="75000"/>
                  </a:schemeClr>
                </a:solidFill>
              </a:rPr>
              <a:t>υπήρξε θεμελιωτής του κλάδου πληθυσμιακής γενετικής</a:t>
            </a:r>
          </a:p>
          <a:p>
            <a:pPr marL="0" indent="0">
              <a:buNone/>
            </a:pPr>
            <a:endParaRPr lang="el-GR" sz="2600" dirty="0" smtClean="0">
              <a:solidFill>
                <a:schemeClr val="bg2">
                  <a:lumMod val="75000"/>
                </a:schemeClr>
              </a:solidFill>
            </a:endParaRPr>
          </a:p>
          <a:p>
            <a:pPr marL="0" indent="0">
              <a:buNone/>
            </a:pPr>
            <a:r>
              <a:rPr lang="el-GR" sz="2600" dirty="0" smtClean="0">
                <a:solidFill>
                  <a:schemeClr val="bg2">
                    <a:lumMod val="75000"/>
                  </a:schemeClr>
                </a:solidFill>
              </a:rPr>
              <a:t>και ανέδειξε την εξελικτική σημασία των παθογόνων οργανισμών στη διαμόρφωση</a:t>
            </a:r>
          </a:p>
          <a:p>
            <a:pPr marL="0" indent="0">
              <a:buNone/>
            </a:pPr>
            <a:endParaRPr lang="el-GR" sz="2600" dirty="0" smtClean="0">
              <a:solidFill>
                <a:schemeClr val="bg2">
                  <a:lumMod val="75000"/>
                </a:schemeClr>
              </a:solidFill>
            </a:endParaRPr>
          </a:p>
          <a:p>
            <a:pPr marL="0" indent="0">
              <a:buNone/>
            </a:pPr>
            <a:r>
              <a:rPr lang="el-GR" sz="2600" dirty="0" smtClean="0">
                <a:solidFill>
                  <a:schemeClr val="bg2">
                    <a:lumMod val="75000"/>
                  </a:schemeClr>
                </a:solidFill>
              </a:rPr>
              <a:t>της γενετικής σύνθεσης των ανθρώπινων πληθυσμών.</a:t>
            </a:r>
          </a:p>
          <a:p>
            <a:pPr marL="0" indent="0">
              <a:buNone/>
            </a:pPr>
            <a:endParaRPr lang="en-US" sz="1900" dirty="0" smtClean="0">
              <a:solidFill>
                <a:schemeClr val="accent2">
                  <a:lumMod val="40000"/>
                  <a:lumOff val="60000"/>
                </a:schemeClr>
              </a:solidFill>
              <a:latin typeface="Baskerville Old Face" panose="02020602080505020303" pitchFamily="18" charset="0"/>
            </a:endParaRPr>
          </a:p>
          <a:p>
            <a:pPr marL="0" indent="0">
              <a:buNone/>
            </a:pPr>
            <a:r>
              <a:rPr lang="en-US" sz="3400" dirty="0" smtClean="0">
                <a:solidFill>
                  <a:schemeClr val="accent2">
                    <a:lumMod val="40000"/>
                    <a:lumOff val="60000"/>
                  </a:schemeClr>
                </a:solidFill>
                <a:latin typeface="Baskerville Old Face" panose="02020602080505020303" pitchFamily="18" charset="0"/>
              </a:rPr>
              <a:t>“</a:t>
            </a:r>
            <a:r>
              <a:rPr lang="en-US" sz="3400" dirty="0">
                <a:solidFill>
                  <a:schemeClr val="accent2">
                    <a:lumMod val="40000"/>
                    <a:lumOff val="60000"/>
                  </a:schemeClr>
                </a:solidFill>
                <a:latin typeface="Baskerville Old Face" panose="02020602080505020303" pitchFamily="18" charset="0"/>
              </a:rPr>
              <a:t>A study of the causes of death in man, animals, and plants leaves no doubt that one of the principal characters possessing survival value is immunity to disease. Unfortunately, this is not a very permanent acquisition, because the agents of disease also evolve, and on the whole more rapidly than their victims</a:t>
            </a:r>
            <a:r>
              <a:rPr lang="en-US" sz="3400" dirty="0" smtClean="0">
                <a:solidFill>
                  <a:schemeClr val="accent2">
                    <a:lumMod val="40000"/>
                    <a:lumOff val="60000"/>
                  </a:schemeClr>
                </a:solidFill>
                <a:latin typeface="Baskerville Old Face" panose="02020602080505020303" pitchFamily="18" charset="0"/>
              </a:rPr>
              <a:t>.”</a:t>
            </a:r>
            <a:endParaRPr lang="en-US" sz="3400" dirty="0">
              <a:solidFill>
                <a:schemeClr val="accent2">
                  <a:lumMod val="40000"/>
                  <a:lumOff val="60000"/>
                </a:schemeClr>
              </a:solidFill>
              <a:latin typeface="Baskerville Old Face" panose="02020602080505020303" pitchFamily="18" charset="0"/>
            </a:endParaRPr>
          </a:p>
          <a:p>
            <a:pPr marL="0" indent="0">
              <a:buNone/>
            </a:pPr>
            <a:r>
              <a:rPr lang="el-GR" sz="1900" dirty="0" smtClean="0">
                <a:solidFill>
                  <a:schemeClr val="accent2">
                    <a:lumMod val="40000"/>
                    <a:lumOff val="60000"/>
                  </a:schemeClr>
                </a:solidFill>
                <a:latin typeface="Baskerville Old Face" panose="02020602080505020303" pitchFamily="18" charset="0"/>
              </a:rPr>
              <a:t>						</a:t>
            </a:r>
          </a:p>
          <a:p>
            <a:pPr marL="0" indent="0">
              <a:buNone/>
            </a:pPr>
            <a:r>
              <a:rPr lang="el-GR" sz="1900" dirty="0" smtClean="0">
                <a:solidFill>
                  <a:schemeClr val="accent2">
                    <a:lumMod val="40000"/>
                    <a:lumOff val="60000"/>
                  </a:schemeClr>
                </a:solidFill>
                <a:latin typeface="Baskerville Old Face" panose="02020602080505020303" pitchFamily="18" charset="0"/>
              </a:rPr>
              <a:t>						</a:t>
            </a:r>
            <a:r>
              <a:rPr lang="en-US" sz="2300" dirty="0" smtClean="0">
                <a:solidFill>
                  <a:schemeClr val="accent2">
                    <a:lumMod val="40000"/>
                    <a:lumOff val="60000"/>
                  </a:schemeClr>
                </a:solidFill>
                <a:latin typeface="Baskerville Old Face" panose="02020602080505020303" pitchFamily="18" charset="0"/>
              </a:rPr>
              <a:t>“</a:t>
            </a:r>
            <a:r>
              <a:rPr lang="en-US" sz="2300" dirty="0">
                <a:solidFill>
                  <a:schemeClr val="accent2">
                    <a:lumMod val="40000"/>
                    <a:lumOff val="60000"/>
                  </a:schemeClr>
                </a:solidFill>
                <a:latin typeface="Baskerville Old Face" panose="02020602080505020303" pitchFamily="18" charset="0"/>
              </a:rPr>
              <a:t>The Causes of Evolution ”</a:t>
            </a:r>
            <a:endParaRPr lang="el-GR" sz="2300" dirty="0">
              <a:solidFill>
                <a:schemeClr val="accent2">
                  <a:lumMod val="40000"/>
                  <a:lumOff val="60000"/>
                </a:schemeClr>
              </a:solidFill>
              <a:latin typeface="Baskerville Old Face" panose="02020602080505020303" pitchFamily="18" charset="0"/>
            </a:endParaRPr>
          </a:p>
          <a:p>
            <a:pPr marL="0" indent="0">
              <a:buNone/>
            </a:pPr>
            <a:r>
              <a:rPr lang="en-US" sz="2300" dirty="0">
                <a:solidFill>
                  <a:schemeClr val="accent2">
                    <a:lumMod val="40000"/>
                    <a:lumOff val="60000"/>
                  </a:schemeClr>
                </a:solidFill>
                <a:latin typeface="Baskerville Old Face" panose="02020602080505020303" pitchFamily="18" charset="0"/>
              </a:rPr>
              <a:t>						        </a:t>
            </a:r>
            <a:r>
              <a:rPr lang="en-US" sz="2300" dirty="0" smtClean="0">
                <a:solidFill>
                  <a:schemeClr val="accent2">
                    <a:lumMod val="40000"/>
                    <a:lumOff val="60000"/>
                  </a:schemeClr>
                </a:solidFill>
                <a:latin typeface="Baskerville Old Face" panose="02020602080505020303" pitchFamily="18" charset="0"/>
              </a:rPr>
              <a:t>J.B.S.Haldane 19</a:t>
            </a:r>
            <a:r>
              <a:rPr lang="el-GR" sz="2300" dirty="0" smtClean="0">
                <a:solidFill>
                  <a:schemeClr val="accent2">
                    <a:lumMod val="40000"/>
                    <a:lumOff val="60000"/>
                  </a:schemeClr>
                </a:solidFill>
                <a:latin typeface="Baskerville Old Face" panose="02020602080505020303" pitchFamily="18" charset="0"/>
              </a:rPr>
              <a:t>3</a:t>
            </a:r>
            <a:r>
              <a:rPr lang="en-US" sz="2300" dirty="0" smtClean="0">
                <a:solidFill>
                  <a:schemeClr val="accent2">
                    <a:lumMod val="40000"/>
                    <a:lumOff val="60000"/>
                  </a:schemeClr>
                </a:solidFill>
                <a:latin typeface="Baskerville Old Face" panose="02020602080505020303" pitchFamily="18" charset="0"/>
              </a:rPr>
              <a:t>2</a:t>
            </a:r>
            <a:endParaRPr lang="en-US" sz="2300" dirty="0">
              <a:solidFill>
                <a:schemeClr val="accent2">
                  <a:lumMod val="40000"/>
                  <a:lumOff val="60000"/>
                </a:schemeClr>
              </a:solidFill>
              <a:latin typeface="Baskerville Old Face" panose="02020602080505020303" pitchFamily="18" charset="0"/>
            </a:endParaRPr>
          </a:p>
          <a:p>
            <a:pPr marL="0" indent="0">
              <a:buNone/>
            </a:pPr>
            <a:endParaRPr lang="en-US" sz="1500" dirty="0">
              <a:solidFill>
                <a:schemeClr val="accent2">
                  <a:lumMod val="40000"/>
                  <a:lumOff val="60000"/>
                </a:schemeClr>
              </a:solidFill>
              <a:latin typeface="Baskerville Old Face" panose="02020602080505020303" pitchFamily="18" charset="0"/>
            </a:endParaRPr>
          </a:p>
          <a:p>
            <a:pPr marL="0" indent="0">
              <a:buNone/>
            </a:pPr>
            <a:r>
              <a:rPr lang="el-GR" sz="3400" dirty="0" smtClean="0">
                <a:solidFill>
                  <a:schemeClr val="accent2">
                    <a:lumMod val="40000"/>
                    <a:lumOff val="60000"/>
                  </a:schemeClr>
                </a:solidFill>
                <a:latin typeface="Baskerville Old Face" panose="02020602080505020303" pitchFamily="18" charset="0"/>
              </a:rPr>
              <a:t>«</a:t>
            </a:r>
            <a:r>
              <a:rPr lang="el-GR" sz="3400" dirty="0">
                <a:solidFill>
                  <a:schemeClr val="accent2">
                    <a:lumMod val="40000"/>
                    <a:lumOff val="60000"/>
                  </a:schemeClr>
                </a:solidFill>
                <a:latin typeface="Baskerville Old Face" panose="02020602080505020303" pitchFamily="18" charset="0"/>
              </a:rPr>
              <a:t>Τ</a:t>
            </a:r>
            <a:r>
              <a:rPr lang="en-US" sz="3400" dirty="0">
                <a:solidFill>
                  <a:schemeClr val="accent2">
                    <a:lumMod val="40000"/>
                    <a:lumOff val="60000"/>
                  </a:schemeClr>
                </a:solidFill>
                <a:latin typeface="Baskerville Old Face" panose="02020602080505020303" pitchFamily="18" charset="0"/>
              </a:rPr>
              <a:t>he struggle against disease, and particularly infectious disease, </a:t>
            </a:r>
            <a:endParaRPr lang="el-GR" sz="3400" dirty="0" smtClean="0">
              <a:solidFill>
                <a:schemeClr val="accent2">
                  <a:lumMod val="40000"/>
                  <a:lumOff val="60000"/>
                </a:schemeClr>
              </a:solidFill>
              <a:latin typeface="Baskerville Old Face" panose="02020602080505020303" pitchFamily="18" charset="0"/>
            </a:endParaRPr>
          </a:p>
          <a:p>
            <a:pPr marL="0" indent="0">
              <a:buNone/>
            </a:pPr>
            <a:r>
              <a:rPr lang="en-US" sz="3400" dirty="0" smtClean="0">
                <a:solidFill>
                  <a:schemeClr val="accent2">
                    <a:lumMod val="40000"/>
                    <a:lumOff val="60000"/>
                  </a:schemeClr>
                </a:solidFill>
                <a:latin typeface="Baskerville Old Face" panose="02020602080505020303" pitchFamily="18" charset="0"/>
              </a:rPr>
              <a:t>has </a:t>
            </a:r>
            <a:r>
              <a:rPr lang="en-US" sz="3400" dirty="0">
                <a:solidFill>
                  <a:schemeClr val="accent2">
                    <a:lumMod val="40000"/>
                    <a:lumOff val="60000"/>
                  </a:schemeClr>
                </a:solidFill>
                <a:latin typeface="Baskerville Old Face" panose="02020602080505020303" pitchFamily="18" charset="0"/>
              </a:rPr>
              <a:t>been a very </a:t>
            </a:r>
            <a:r>
              <a:rPr lang="en-US" sz="3400" dirty="0" smtClean="0">
                <a:solidFill>
                  <a:schemeClr val="accent2">
                    <a:lumMod val="40000"/>
                    <a:lumOff val="60000"/>
                  </a:schemeClr>
                </a:solidFill>
                <a:latin typeface="Baskerville Old Face" panose="02020602080505020303" pitchFamily="18" charset="0"/>
              </a:rPr>
              <a:t>important evolutionary agent</a:t>
            </a:r>
            <a:r>
              <a:rPr lang="el-GR" sz="3400" dirty="0" smtClean="0">
                <a:solidFill>
                  <a:schemeClr val="accent2">
                    <a:lumMod val="40000"/>
                    <a:lumOff val="60000"/>
                  </a:schemeClr>
                </a:solidFill>
                <a:latin typeface="Baskerville Old Face" panose="02020602080505020303" pitchFamily="18" charset="0"/>
              </a:rPr>
              <a:t>»</a:t>
            </a:r>
            <a:endParaRPr lang="en-US" sz="1900" dirty="0" smtClean="0">
              <a:solidFill>
                <a:schemeClr val="accent2">
                  <a:lumMod val="40000"/>
                  <a:lumOff val="60000"/>
                </a:schemeClr>
              </a:solidFill>
              <a:latin typeface="Baskerville Old Face" panose="02020602080505020303" pitchFamily="18" charset="0"/>
            </a:endParaRPr>
          </a:p>
          <a:p>
            <a:pPr marL="0" indent="0">
              <a:buNone/>
            </a:pPr>
            <a:r>
              <a:rPr lang="en-US" sz="1900" dirty="0">
                <a:solidFill>
                  <a:schemeClr val="accent2">
                    <a:lumMod val="40000"/>
                    <a:lumOff val="60000"/>
                  </a:schemeClr>
                </a:solidFill>
                <a:latin typeface="Baskerville Old Face" panose="02020602080505020303" pitchFamily="18" charset="0"/>
              </a:rPr>
              <a:t>	</a:t>
            </a:r>
            <a:r>
              <a:rPr lang="en-US" sz="1900" dirty="0" smtClean="0">
                <a:solidFill>
                  <a:schemeClr val="accent2">
                    <a:lumMod val="40000"/>
                    <a:lumOff val="60000"/>
                  </a:schemeClr>
                </a:solidFill>
                <a:latin typeface="Baskerville Old Face" panose="02020602080505020303" pitchFamily="18" charset="0"/>
              </a:rPr>
              <a:t>					</a:t>
            </a:r>
            <a:r>
              <a:rPr lang="en-US" sz="2600" dirty="0" smtClean="0">
                <a:solidFill>
                  <a:schemeClr val="accent2">
                    <a:lumMod val="40000"/>
                    <a:lumOff val="60000"/>
                  </a:schemeClr>
                </a:solidFill>
                <a:latin typeface="Baskerville Old Face" panose="02020602080505020303" pitchFamily="18" charset="0"/>
              </a:rPr>
              <a:t>“Disease and Evolution”</a:t>
            </a:r>
            <a:endParaRPr lang="el-GR" sz="2600" dirty="0" smtClean="0">
              <a:solidFill>
                <a:schemeClr val="accent2">
                  <a:lumMod val="40000"/>
                  <a:lumOff val="60000"/>
                </a:schemeClr>
              </a:solidFill>
              <a:latin typeface="Baskerville Old Face" panose="02020602080505020303" pitchFamily="18" charset="0"/>
            </a:endParaRPr>
          </a:p>
          <a:p>
            <a:pPr marL="0" indent="0">
              <a:buNone/>
            </a:pPr>
            <a:r>
              <a:rPr lang="el-GR" sz="1600" dirty="0" smtClean="0">
                <a:solidFill>
                  <a:schemeClr val="accent2">
                    <a:lumMod val="40000"/>
                    <a:lumOff val="60000"/>
                  </a:schemeClr>
                </a:solidFill>
                <a:latin typeface="Baskerville Old Face" panose="02020602080505020303" pitchFamily="18" charset="0"/>
              </a:rPr>
              <a:t>						            </a:t>
            </a:r>
            <a:r>
              <a:rPr lang="en-US" sz="2300" dirty="0" smtClean="0">
                <a:solidFill>
                  <a:schemeClr val="accent2">
                    <a:lumMod val="40000"/>
                    <a:lumOff val="60000"/>
                  </a:schemeClr>
                </a:solidFill>
                <a:latin typeface="Baskerville Old Face" panose="02020602080505020303" pitchFamily="18" charset="0"/>
              </a:rPr>
              <a:t>J.B.S. Haldane, 1949</a:t>
            </a:r>
          </a:p>
          <a:p>
            <a:pPr marL="0" indent="0">
              <a:buNone/>
            </a:pPr>
            <a:endParaRPr lang="en-US" sz="1600" dirty="0" smtClean="0">
              <a:solidFill>
                <a:schemeClr val="accent2">
                  <a:lumMod val="40000"/>
                  <a:lumOff val="60000"/>
                </a:schemeClr>
              </a:solidFill>
              <a:latin typeface="Baskerville Old Face" panose="02020602080505020303" pitchFamily="18" charset="0"/>
            </a:endParaRPr>
          </a:p>
        </p:txBody>
      </p:sp>
    </p:spTree>
    <p:extLst>
      <p:ext uri="{BB962C8B-B14F-4D97-AF65-F5344CB8AC3E}">
        <p14:creationId xmlns:p14="http://schemas.microsoft.com/office/powerpoint/2010/main" val="2942580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786700" y="368264"/>
            <a:ext cx="7204906" cy="1143000"/>
          </a:xfrm>
        </p:spPr>
        <p:txBody>
          <a:bodyPr>
            <a:normAutofit/>
          </a:bodyPr>
          <a:lstStyle/>
          <a:p>
            <a:pPr marL="0" indent="0"/>
            <a:r>
              <a:rPr lang="en-US" sz="2700" dirty="0" smtClean="0">
                <a:solidFill>
                  <a:schemeClr val="bg2">
                    <a:lumMod val="75000"/>
                  </a:schemeClr>
                </a:solidFill>
              </a:rPr>
              <a:t>Haldane J</a:t>
            </a:r>
            <a:r>
              <a:rPr lang="el-GR" sz="2700" dirty="0" smtClean="0">
                <a:solidFill>
                  <a:schemeClr val="bg2">
                    <a:lumMod val="75000"/>
                  </a:schemeClr>
                </a:solidFill>
              </a:rPr>
              <a:t>.</a:t>
            </a:r>
            <a:r>
              <a:rPr lang="en-US" sz="2700" dirty="0" smtClean="0">
                <a:solidFill>
                  <a:schemeClr val="bg2">
                    <a:lumMod val="75000"/>
                  </a:schemeClr>
                </a:solidFill>
              </a:rPr>
              <a:t>B</a:t>
            </a:r>
            <a:r>
              <a:rPr lang="el-GR" sz="2700" dirty="0" smtClean="0">
                <a:solidFill>
                  <a:schemeClr val="bg2">
                    <a:lumMod val="75000"/>
                  </a:schemeClr>
                </a:solidFill>
              </a:rPr>
              <a:t>.</a:t>
            </a:r>
            <a:r>
              <a:rPr lang="en-US" sz="2700" dirty="0" smtClean="0">
                <a:solidFill>
                  <a:schemeClr val="bg2">
                    <a:lumMod val="75000"/>
                  </a:schemeClr>
                </a:solidFill>
              </a:rPr>
              <a:t>S. </a:t>
            </a:r>
            <a:r>
              <a:rPr lang="el-GR" sz="2700" dirty="0" smtClean="0">
                <a:solidFill>
                  <a:schemeClr val="bg2">
                    <a:lumMod val="75000"/>
                  </a:schemeClr>
                </a:solidFill>
              </a:rPr>
              <a:t> </a:t>
            </a:r>
            <a:r>
              <a:rPr lang="el-GR" sz="2200" dirty="0" smtClean="0">
                <a:solidFill>
                  <a:schemeClr val="bg2">
                    <a:lumMod val="75000"/>
                  </a:schemeClr>
                </a:solidFill>
              </a:rPr>
              <a:t>«</a:t>
            </a:r>
            <a:r>
              <a:rPr lang="en-US" sz="2200" dirty="0" smtClean="0">
                <a:solidFill>
                  <a:schemeClr val="bg2">
                    <a:lumMod val="75000"/>
                  </a:schemeClr>
                </a:solidFill>
              </a:rPr>
              <a:t>The rate of mutation of human genes</a:t>
            </a:r>
            <a:r>
              <a:rPr lang="el-GR" sz="2200" dirty="0" smtClean="0">
                <a:solidFill>
                  <a:schemeClr val="bg2">
                    <a:lumMod val="75000"/>
                  </a:schemeClr>
                </a:solidFill>
              </a:rPr>
              <a:t>»</a:t>
            </a:r>
            <a:r>
              <a:rPr lang="en-US" sz="2200" dirty="0" smtClean="0">
                <a:solidFill>
                  <a:schemeClr val="bg2">
                    <a:lumMod val="75000"/>
                  </a:schemeClr>
                </a:solidFill>
              </a:rPr>
              <a:t> </a:t>
            </a:r>
            <a:r>
              <a:rPr lang="el-GR" sz="2200" dirty="0" smtClean="0">
                <a:solidFill>
                  <a:schemeClr val="bg2">
                    <a:lumMod val="75000"/>
                  </a:schemeClr>
                </a:solidFill>
              </a:rPr>
              <a:t>	</a:t>
            </a:r>
            <a:endParaRPr lang="el-GR" sz="2200" dirty="0"/>
          </a:p>
        </p:txBody>
      </p:sp>
      <p:sp>
        <p:nvSpPr>
          <p:cNvPr id="3" name="2 - Θέση περιεχομένου"/>
          <p:cNvSpPr>
            <a:spLocks noGrp="1"/>
          </p:cNvSpPr>
          <p:nvPr>
            <p:ph idx="1"/>
          </p:nvPr>
        </p:nvSpPr>
        <p:spPr/>
        <p:txBody>
          <a:bodyPr>
            <a:normAutofit fontScale="70000" lnSpcReduction="20000"/>
          </a:bodyPr>
          <a:lstStyle/>
          <a:p>
            <a:pPr>
              <a:buNone/>
            </a:pPr>
            <a:r>
              <a:rPr lang="en-US" dirty="0" smtClean="0">
                <a:solidFill>
                  <a:schemeClr val="bg2">
                    <a:lumMod val="75000"/>
                  </a:schemeClr>
                </a:solidFill>
              </a:rPr>
              <a:t>“I believe that the possibility that the heterozygote is fitter than </a:t>
            </a:r>
            <a:endParaRPr lang="el-GR" dirty="0" smtClean="0">
              <a:solidFill>
                <a:schemeClr val="bg2">
                  <a:lumMod val="75000"/>
                </a:schemeClr>
              </a:solidFill>
            </a:endParaRPr>
          </a:p>
          <a:p>
            <a:pPr>
              <a:buNone/>
            </a:pPr>
            <a:r>
              <a:rPr lang="en-US" dirty="0" smtClean="0">
                <a:solidFill>
                  <a:schemeClr val="bg2">
                    <a:lumMod val="75000"/>
                  </a:schemeClr>
                </a:solidFill>
              </a:rPr>
              <a:t>the normal must be seriously considered.</a:t>
            </a:r>
            <a:endParaRPr lang="el-GR" dirty="0" smtClean="0">
              <a:solidFill>
                <a:schemeClr val="bg2">
                  <a:lumMod val="75000"/>
                </a:schemeClr>
              </a:solidFill>
            </a:endParaRPr>
          </a:p>
          <a:p>
            <a:pPr>
              <a:buNone/>
            </a:pPr>
            <a:r>
              <a:rPr lang="en-US" dirty="0" smtClean="0">
                <a:solidFill>
                  <a:schemeClr val="bg2">
                    <a:lumMod val="75000"/>
                  </a:schemeClr>
                </a:solidFill>
              </a:rPr>
              <a:t>A possible mechanism is as follows:  the corpuscles of the </a:t>
            </a:r>
            <a:endParaRPr lang="el-GR" dirty="0" smtClean="0">
              <a:solidFill>
                <a:schemeClr val="bg2">
                  <a:lumMod val="75000"/>
                </a:schemeClr>
              </a:solidFill>
            </a:endParaRPr>
          </a:p>
          <a:p>
            <a:pPr marL="0" indent="0">
              <a:buNone/>
            </a:pPr>
            <a:r>
              <a:rPr lang="en-US" dirty="0" smtClean="0">
                <a:solidFill>
                  <a:schemeClr val="bg2">
                    <a:lumMod val="75000"/>
                  </a:schemeClr>
                </a:solidFill>
              </a:rPr>
              <a:t>anaemic heterozygotes are smaller than normal…. it is at least </a:t>
            </a:r>
          </a:p>
          <a:p>
            <a:pPr marL="0" indent="0">
              <a:buNone/>
            </a:pPr>
            <a:r>
              <a:rPr lang="en-US" dirty="0" smtClean="0">
                <a:solidFill>
                  <a:schemeClr val="bg2">
                    <a:lumMod val="75000"/>
                  </a:schemeClr>
                </a:solidFill>
              </a:rPr>
              <a:t>conceivable that they are also more resistant to attack by the </a:t>
            </a:r>
            <a:endParaRPr lang="el-GR" dirty="0" smtClean="0">
              <a:solidFill>
                <a:schemeClr val="bg2">
                  <a:lumMod val="75000"/>
                </a:schemeClr>
              </a:solidFill>
            </a:endParaRPr>
          </a:p>
          <a:p>
            <a:pPr>
              <a:buNone/>
            </a:pPr>
            <a:r>
              <a:rPr lang="en-US" dirty="0" smtClean="0">
                <a:solidFill>
                  <a:schemeClr val="bg2">
                    <a:lumMod val="75000"/>
                  </a:schemeClr>
                </a:solidFill>
              </a:rPr>
              <a:t>sporozoa which cause malaria, a disease prevalent in Italy, Sicily </a:t>
            </a:r>
            <a:endParaRPr lang="el-GR" dirty="0" smtClean="0">
              <a:solidFill>
                <a:schemeClr val="bg2">
                  <a:lumMod val="75000"/>
                </a:schemeClr>
              </a:solidFill>
            </a:endParaRPr>
          </a:p>
          <a:p>
            <a:pPr>
              <a:buNone/>
            </a:pPr>
            <a:r>
              <a:rPr lang="en-US" dirty="0" smtClean="0">
                <a:solidFill>
                  <a:schemeClr val="bg2">
                    <a:lumMod val="75000"/>
                  </a:schemeClr>
                </a:solidFill>
              </a:rPr>
              <a:t>and Greece where the gene is frequent”.</a:t>
            </a:r>
            <a:endParaRPr lang="el-GR" dirty="0" smtClean="0">
              <a:solidFill>
                <a:schemeClr val="bg2">
                  <a:lumMod val="75000"/>
                </a:schemeClr>
              </a:solidFill>
            </a:endParaRPr>
          </a:p>
          <a:p>
            <a:pPr>
              <a:buNone/>
            </a:pPr>
            <a:endParaRPr lang="en-US" dirty="0" smtClean="0"/>
          </a:p>
          <a:p>
            <a:pPr marL="0" indent="0">
              <a:buNone/>
            </a:pPr>
            <a:r>
              <a:rPr lang="en-US" dirty="0" smtClean="0">
                <a:solidFill>
                  <a:schemeClr val="bg2">
                    <a:lumMod val="75000"/>
                  </a:schemeClr>
                </a:solidFill>
              </a:rPr>
              <a:t>…..the gene would lower fitness in America, but might, at least in the heterozygous condition, have the opposite effect in Greece or Sicily. Until more is known of the physiology of this gene in </a:t>
            </a:r>
            <a:r>
              <a:rPr lang="en-US" b="1" dirty="0" smtClean="0">
                <a:solidFill>
                  <a:schemeClr val="bg2">
                    <a:lumMod val="75000"/>
                  </a:schemeClr>
                </a:solidFill>
              </a:rPr>
              <a:t>various environments</a:t>
            </a:r>
            <a:r>
              <a:rPr lang="en-US" dirty="0" smtClean="0">
                <a:solidFill>
                  <a:schemeClr val="bg2">
                    <a:lumMod val="75000"/>
                  </a:schemeClr>
                </a:solidFill>
              </a:rPr>
              <a:t> </a:t>
            </a:r>
            <a:r>
              <a:rPr lang="en-US" i="1" dirty="0" smtClean="0">
                <a:solidFill>
                  <a:schemeClr val="bg2">
                    <a:lumMod val="75000"/>
                  </a:schemeClr>
                </a:solidFill>
              </a:rPr>
              <a:t>I doubt if we can accept the hypothesis that it arises very frequently by mutation</a:t>
            </a:r>
            <a:r>
              <a:rPr lang="en-US" dirty="0" smtClean="0">
                <a:solidFill>
                  <a:schemeClr val="bg2">
                    <a:lumMod val="75000"/>
                  </a:schemeClr>
                </a:solidFill>
              </a:rPr>
              <a:t> in a small section of the human species.</a:t>
            </a:r>
            <a:endParaRPr lang="el-GR" dirty="0" smtClean="0">
              <a:solidFill>
                <a:schemeClr val="bg2">
                  <a:lumMod val="75000"/>
                </a:schemeClr>
              </a:solidFill>
            </a:endParaRPr>
          </a:p>
        </p:txBody>
      </p:sp>
      <p:sp>
        <p:nvSpPr>
          <p:cNvPr id="4" name="3 - Ορθογώνιο"/>
          <p:cNvSpPr/>
          <p:nvPr/>
        </p:nvSpPr>
        <p:spPr>
          <a:xfrm>
            <a:off x="5096910" y="6173514"/>
            <a:ext cx="3466590" cy="369332"/>
          </a:xfrm>
          <a:prstGeom prst="rect">
            <a:avLst/>
          </a:prstGeom>
        </p:spPr>
        <p:txBody>
          <a:bodyPr wrap="none">
            <a:spAutoFit/>
          </a:bodyPr>
          <a:lstStyle/>
          <a:p>
            <a:r>
              <a:rPr lang="en-US" dirty="0" smtClean="0">
                <a:solidFill>
                  <a:schemeClr val="bg2">
                    <a:lumMod val="75000"/>
                  </a:schemeClr>
                </a:solidFill>
              </a:rPr>
              <a:t>Hereditas 1949; Suppl 35: 267–273</a:t>
            </a:r>
            <a:endParaRPr lang="el-GR"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Θέση περιεχομένου 6" descr="Σχετική εικόνα"/>
          <p:cNvPicPr>
            <a:picLocks noGrp="1"/>
          </p:cNvPicPr>
          <p:nvPr>
            <p:ph idx="1"/>
          </p:nvPr>
        </p:nvPicPr>
        <p:blipFill rotWithShape="1">
          <a:blip r:embed="rId2">
            <a:extLst>
              <a:ext uri="{28A0092B-C50C-407E-A947-70E740481C1C}">
                <a14:useLocalDpi xmlns:a14="http://schemas.microsoft.com/office/drawing/2010/main" val="0"/>
              </a:ext>
            </a:extLst>
          </a:blip>
          <a:srcRect t="8149" b="57968"/>
          <a:stretch/>
        </p:blipFill>
        <p:spPr bwMode="auto">
          <a:xfrm>
            <a:off x="728664" y="2433370"/>
            <a:ext cx="7668000" cy="1414914"/>
          </a:xfrm>
          <a:prstGeom prst="rect">
            <a:avLst/>
          </a:prstGeom>
          <a:noFill/>
          <a:ln>
            <a:noFill/>
          </a:ln>
        </p:spPr>
      </p:pic>
      <p:pic>
        <p:nvPicPr>
          <p:cNvPr id="8" name="Θέση περιεχομένου 6" descr="Σχετική εικόνα"/>
          <p:cNvPicPr>
            <a:picLocks/>
          </p:cNvPicPr>
          <p:nvPr/>
        </p:nvPicPr>
        <p:blipFill rotWithShape="1">
          <a:blip r:embed="rId2">
            <a:extLst>
              <a:ext uri="{28A0092B-C50C-407E-A947-70E740481C1C}">
                <a14:useLocalDpi xmlns:a14="http://schemas.microsoft.com/office/drawing/2010/main" val="0"/>
              </a:ext>
            </a:extLst>
          </a:blip>
          <a:srcRect t="40219" b="27744"/>
          <a:stretch/>
        </p:blipFill>
        <p:spPr bwMode="auto">
          <a:xfrm>
            <a:off x="728663" y="3803412"/>
            <a:ext cx="7668000" cy="1337912"/>
          </a:xfrm>
          <a:prstGeom prst="rect">
            <a:avLst/>
          </a:prstGeom>
          <a:noFill/>
          <a:ln>
            <a:noFill/>
          </a:ln>
        </p:spPr>
      </p:pic>
      <p:pic>
        <p:nvPicPr>
          <p:cNvPr id="9" name="Θέση περιεχομένου 6" descr="Σχετική εικόνα"/>
          <p:cNvPicPr>
            <a:picLocks/>
          </p:cNvPicPr>
          <p:nvPr/>
        </p:nvPicPr>
        <p:blipFill rotWithShape="1">
          <a:blip r:embed="rId2">
            <a:extLst>
              <a:ext uri="{28A0092B-C50C-407E-A947-70E740481C1C}">
                <a14:useLocalDpi xmlns:a14="http://schemas.microsoft.com/office/drawing/2010/main" val="0"/>
              </a:ext>
            </a:extLst>
          </a:blip>
          <a:srcRect t="86355"/>
          <a:stretch/>
        </p:blipFill>
        <p:spPr bwMode="auto">
          <a:xfrm>
            <a:off x="728662" y="5728436"/>
            <a:ext cx="7668000" cy="569799"/>
          </a:xfrm>
          <a:prstGeom prst="rect">
            <a:avLst/>
          </a:prstGeom>
          <a:noFill/>
          <a:ln>
            <a:noFill/>
          </a:ln>
        </p:spPr>
      </p:pic>
      <p:pic>
        <p:nvPicPr>
          <p:cNvPr id="13" name="Θέση περιεχομένου 6" descr="Σχετική εικόνα"/>
          <p:cNvPicPr>
            <a:picLocks/>
          </p:cNvPicPr>
          <p:nvPr/>
        </p:nvPicPr>
        <p:blipFill rotWithShape="1">
          <a:blip r:embed="rId2">
            <a:extLst>
              <a:ext uri="{28A0092B-C50C-407E-A947-70E740481C1C}">
                <a14:useLocalDpi xmlns:a14="http://schemas.microsoft.com/office/drawing/2010/main" val="0"/>
              </a:ext>
            </a:extLst>
          </a:blip>
          <a:srcRect t="31352" b="57968"/>
          <a:stretch/>
        </p:blipFill>
        <p:spPr bwMode="auto">
          <a:xfrm>
            <a:off x="728664" y="1969406"/>
            <a:ext cx="7668000" cy="445969"/>
          </a:xfrm>
          <a:prstGeom prst="rect">
            <a:avLst/>
          </a:prstGeom>
          <a:noFill/>
          <a:ln>
            <a:noFill/>
          </a:ln>
        </p:spPr>
      </p:pic>
      <p:sp>
        <p:nvSpPr>
          <p:cNvPr id="14" name="Ορθογώνιο 13"/>
          <p:cNvSpPr/>
          <p:nvPr/>
        </p:nvSpPr>
        <p:spPr>
          <a:xfrm>
            <a:off x="1140187" y="2208269"/>
            <a:ext cx="914400" cy="1443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87313" algn="l"/>
                <a:tab pos="182563" algn="l"/>
              </a:tabLst>
            </a:pPr>
            <a:r>
              <a:rPr lang="en-US" sz="1600" b="1" dirty="0" smtClean="0">
                <a:solidFill>
                  <a:schemeClr val="tx2">
                    <a:lumMod val="50000"/>
                  </a:schemeClr>
                </a:solidFill>
              </a:rPr>
              <a:t>DNA</a:t>
            </a:r>
            <a:endParaRPr lang="el-GR" sz="1600" b="1" dirty="0">
              <a:solidFill>
                <a:schemeClr val="tx2">
                  <a:lumMod val="50000"/>
                </a:schemeClr>
              </a:solidFill>
            </a:endParaRPr>
          </a:p>
        </p:txBody>
      </p:sp>
      <p:sp>
        <p:nvSpPr>
          <p:cNvPr id="16" name="Ορθογώνιο 15"/>
          <p:cNvSpPr/>
          <p:nvPr/>
        </p:nvSpPr>
        <p:spPr>
          <a:xfrm>
            <a:off x="4789655" y="2185261"/>
            <a:ext cx="914400" cy="182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87313" algn="l"/>
                <a:tab pos="182563" algn="l"/>
              </a:tabLst>
            </a:pPr>
            <a:r>
              <a:rPr lang="en-US" sz="1600" b="1" dirty="0" smtClean="0">
                <a:solidFill>
                  <a:schemeClr val="tx2">
                    <a:lumMod val="50000"/>
                  </a:schemeClr>
                </a:solidFill>
              </a:rPr>
              <a:t>DNA</a:t>
            </a:r>
            <a:endParaRPr lang="el-GR" sz="1600" b="1" dirty="0">
              <a:solidFill>
                <a:schemeClr val="tx2">
                  <a:lumMod val="50000"/>
                </a:schemeClr>
              </a:solidFill>
            </a:endParaRPr>
          </a:p>
        </p:txBody>
      </p:sp>
      <p:pic>
        <p:nvPicPr>
          <p:cNvPr id="18" name="Θέση περιεχομένου 6" descr="Σχετική εικόνα"/>
          <p:cNvPicPr>
            <a:picLocks/>
          </p:cNvPicPr>
          <p:nvPr/>
        </p:nvPicPr>
        <p:blipFill rotWithShape="1">
          <a:blip r:embed="rId2">
            <a:extLst>
              <a:ext uri="{28A0092B-C50C-407E-A947-70E740481C1C}">
                <a14:useLocalDpi xmlns:a14="http://schemas.microsoft.com/office/drawing/2010/main" val="0"/>
              </a:ext>
            </a:extLst>
          </a:blip>
          <a:srcRect t="29086" b="57968"/>
          <a:stretch/>
        </p:blipFill>
        <p:spPr bwMode="auto">
          <a:xfrm>
            <a:off x="728664" y="5175269"/>
            <a:ext cx="7668000" cy="540614"/>
          </a:xfrm>
          <a:prstGeom prst="rect">
            <a:avLst/>
          </a:prstGeom>
          <a:noFill/>
          <a:ln>
            <a:noFill/>
          </a:ln>
        </p:spPr>
      </p:pic>
      <p:sp>
        <p:nvSpPr>
          <p:cNvPr id="19" name="Ορθογώνιο 18"/>
          <p:cNvSpPr/>
          <p:nvPr/>
        </p:nvSpPr>
        <p:spPr>
          <a:xfrm>
            <a:off x="1000781" y="5372101"/>
            <a:ext cx="2334126" cy="247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87313" algn="l"/>
                <a:tab pos="182563" algn="l"/>
                <a:tab pos="355600" algn="l"/>
              </a:tabLst>
            </a:pPr>
            <a:r>
              <a:rPr lang="el-GR" sz="1600" b="1" dirty="0" smtClean="0">
                <a:solidFill>
                  <a:srgbClr val="7030A0"/>
                </a:solidFill>
              </a:rPr>
              <a:t>πολυπεπτιδική αλυσίδα </a:t>
            </a:r>
            <a:endParaRPr lang="el-GR" sz="1600" b="1" dirty="0">
              <a:solidFill>
                <a:srgbClr val="7030A0"/>
              </a:solidFill>
            </a:endParaRPr>
          </a:p>
        </p:txBody>
      </p:sp>
      <p:sp>
        <p:nvSpPr>
          <p:cNvPr id="20" name="Ορθογώνιο 19"/>
          <p:cNvSpPr/>
          <p:nvPr/>
        </p:nvSpPr>
        <p:spPr>
          <a:xfrm>
            <a:off x="4392182" y="5368085"/>
            <a:ext cx="2721540" cy="2268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87313" algn="l"/>
                <a:tab pos="269875" algn="l"/>
                <a:tab pos="355600" algn="l"/>
              </a:tabLst>
            </a:pPr>
            <a:r>
              <a:rPr lang="el-GR" sz="1600" b="1" dirty="0" smtClean="0">
                <a:solidFill>
                  <a:srgbClr val="7030A0"/>
                </a:solidFill>
              </a:rPr>
              <a:t>πολυπεπτιδική αλυσίδα </a:t>
            </a:r>
            <a:endParaRPr lang="el-GR" sz="1600" b="1" dirty="0">
              <a:solidFill>
                <a:srgbClr val="7030A0"/>
              </a:solidFill>
            </a:endParaRPr>
          </a:p>
        </p:txBody>
      </p:sp>
      <p:sp>
        <p:nvSpPr>
          <p:cNvPr id="12" name="Ορθογώνιο 11"/>
          <p:cNvSpPr/>
          <p:nvPr/>
        </p:nvSpPr>
        <p:spPr>
          <a:xfrm>
            <a:off x="728663" y="1966907"/>
            <a:ext cx="564578" cy="369332"/>
          </a:xfrm>
          <a:prstGeom prst="rect">
            <a:avLst/>
          </a:prstGeom>
        </p:spPr>
        <p:txBody>
          <a:bodyPr wrap="none">
            <a:spAutoFit/>
          </a:bodyPr>
          <a:lstStyle/>
          <a:p>
            <a:pPr algn="ctr">
              <a:spcBef>
                <a:spcPct val="0"/>
              </a:spcBef>
            </a:pPr>
            <a:r>
              <a:rPr lang="el-GR" dirty="0">
                <a:solidFill>
                  <a:srgbClr val="7030A0"/>
                </a:solidFill>
              </a:rPr>
              <a:t>(</a:t>
            </a:r>
            <a:r>
              <a:rPr lang="el-GR" b="1" dirty="0">
                <a:solidFill>
                  <a:srgbClr val="7030A0"/>
                </a:solidFill>
              </a:rPr>
              <a:t>β+</a:t>
            </a:r>
            <a:r>
              <a:rPr lang="el-GR" dirty="0">
                <a:solidFill>
                  <a:srgbClr val="7030A0"/>
                </a:solidFill>
              </a:rPr>
              <a:t>)</a:t>
            </a:r>
          </a:p>
        </p:txBody>
      </p:sp>
      <p:sp>
        <p:nvSpPr>
          <p:cNvPr id="3" name="Ορθογώνιο 2"/>
          <p:cNvSpPr/>
          <p:nvPr/>
        </p:nvSpPr>
        <p:spPr>
          <a:xfrm>
            <a:off x="7830476" y="1963202"/>
            <a:ext cx="519693" cy="369332"/>
          </a:xfrm>
          <a:prstGeom prst="rect">
            <a:avLst/>
          </a:prstGeom>
        </p:spPr>
        <p:txBody>
          <a:bodyPr wrap="none">
            <a:spAutoFit/>
          </a:bodyPr>
          <a:lstStyle/>
          <a:p>
            <a:pPr algn="ctr">
              <a:spcBef>
                <a:spcPct val="0"/>
              </a:spcBef>
            </a:pPr>
            <a:r>
              <a:rPr lang="el-GR" dirty="0">
                <a:solidFill>
                  <a:srgbClr val="7030A0"/>
                </a:solidFill>
              </a:rPr>
              <a:t>(</a:t>
            </a:r>
            <a:r>
              <a:rPr lang="el-GR" b="1" dirty="0">
                <a:solidFill>
                  <a:srgbClr val="7030A0"/>
                </a:solidFill>
              </a:rPr>
              <a:t>β</a:t>
            </a:r>
            <a:r>
              <a:rPr lang="en-US" b="1" baseline="30000" dirty="0">
                <a:solidFill>
                  <a:srgbClr val="7030A0"/>
                </a:solidFill>
              </a:rPr>
              <a:t>S</a:t>
            </a:r>
            <a:r>
              <a:rPr lang="el-GR" dirty="0">
                <a:solidFill>
                  <a:srgbClr val="7030A0"/>
                </a:solidFill>
              </a:rPr>
              <a:t>)</a:t>
            </a:r>
          </a:p>
        </p:txBody>
      </p:sp>
      <p:sp>
        <p:nvSpPr>
          <p:cNvPr id="15" name="Τίτλος 1"/>
          <p:cNvSpPr>
            <a:spLocks noGrp="1"/>
          </p:cNvSpPr>
          <p:nvPr>
            <p:ph type="title"/>
          </p:nvPr>
        </p:nvSpPr>
        <p:spPr>
          <a:xfrm>
            <a:off x="441701" y="460617"/>
            <a:ext cx="8229600" cy="1383681"/>
          </a:xfrm>
        </p:spPr>
        <p:txBody>
          <a:bodyPr>
            <a:normAutofit/>
          </a:bodyPr>
          <a:lstStyle/>
          <a:p>
            <a:pPr>
              <a:tabLst>
                <a:tab pos="895350" algn="l"/>
                <a:tab pos="981075" algn="l"/>
                <a:tab pos="1077913" algn="l"/>
              </a:tabLst>
            </a:pPr>
            <a:r>
              <a:rPr lang="en-US" sz="2000" dirty="0" smtClean="0">
                <a:solidFill>
                  <a:schemeClr val="bg2">
                    <a:lumMod val="90000"/>
                  </a:schemeClr>
                </a:solidFill>
              </a:rPr>
              <a:t>-</a:t>
            </a:r>
            <a:r>
              <a:rPr lang="el-GR" sz="2000" dirty="0" smtClean="0">
                <a:solidFill>
                  <a:schemeClr val="bg2">
                    <a:lumMod val="90000"/>
                  </a:schemeClr>
                </a:solidFill>
              </a:rPr>
              <a:t>μια σημειακή μετάλλαξη αντικατάστασης </a:t>
            </a:r>
            <a:r>
              <a:rPr lang="el-GR" sz="2000" dirty="0">
                <a:solidFill>
                  <a:schemeClr val="bg2">
                    <a:lumMod val="90000"/>
                  </a:schemeClr>
                </a:solidFill>
              </a:rPr>
              <a:t>στο γονίδιο για τη β άλυσο της </a:t>
            </a:r>
            <a:r>
              <a:rPr lang="en-US" sz="2000" dirty="0" smtClean="0">
                <a:solidFill>
                  <a:schemeClr val="bg2">
                    <a:lumMod val="90000"/>
                  </a:schemeClr>
                </a:solidFill>
              </a:rPr>
              <a:t>       </a:t>
            </a:r>
            <a:r>
              <a:rPr lang="el-GR" sz="2000" dirty="0" smtClean="0">
                <a:solidFill>
                  <a:schemeClr val="bg2">
                    <a:lumMod val="90000"/>
                  </a:schemeClr>
                </a:solidFill>
              </a:rPr>
              <a:t/>
            </a:r>
            <a:br>
              <a:rPr lang="el-GR" sz="2000" dirty="0" smtClean="0">
                <a:solidFill>
                  <a:schemeClr val="bg2">
                    <a:lumMod val="90000"/>
                  </a:schemeClr>
                </a:solidFill>
              </a:rPr>
            </a:br>
            <a:r>
              <a:rPr lang="el-GR" sz="2000" dirty="0" smtClean="0">
                <a:solidFill>
                  <a:schemeClr val="bg2">
                    <a:lumMod val="90000"/>
                  </a:schemeClr>
                </a:solidFill>
              </a:rPr>
              <a:t/>
            </a:r>
            <a:br>
              <a:rPr lang="el-GR" sz="2000" dirty="0" smtClean="0">
                <a:solidFill>
                  <a:schemeClr val="bg2">
                    <a:lumMod val="90000"/>
                  </a:schemeClr>
                </a:solidFill>
              </a:rPr>
            </a:br>
            <a:r>
              <a:rPr lang="el-GR" sz="2000" dirty="0" smtClean="0">
                <a:solidFill>
                  <a:schemeClr val="bg2">
                    <a:lumMod val="90000"/>
                  </a:schemeClr>
                </a:solidFill>
              </a:rPr>
              <a:t>αιμοσφαιρίνης</a:t>
            </a:r>
            <a:r>
              <a:rPr lang="en-US" sz="2000" dirty="0" smtClean="0">
                <a:solidFill>
                  <a:schemeClr val="bg2">
                    <a:lumMod val="90000"/>
                  </a:schemeClr>
                </a:solidFill>
              </a:rPr>
              <a:t> </a:t>
            </a:r>
            <a:r>
              <a:rPr lang="el-GR" sz="2000" dirty="0" smtClean="0">
                <a:solidFill>
                  <a:schemeClr val="bg2">
                    <a:lumMod val="75000"/>
                  </a:schemeClr>
                </a:solidFill>
              </a:rPr>
              <a:t>αποτελεί </a:t>
            </a:r>
            <a:r>
              <a:rPr lang="el-GR" sz="2000" dirty="0">
                <a:solidFill>
                  <a:schemeClr val="bg2">
                    <a:lumMod val="75000"/>
                  </a:schemeClr>
                </a:solidFill>
              </a:rPr>
              <a:t>τη μοριακή βάση της δρεπανοκυτταρικής νόσου</a:t>
            </a:r>
            <a:r>
              <a:rPr lang="en-US" sz="2000" dirty="0">
                <a:solidFill>
                  <a:schemeClr val="bg2">
                    <a:lumMod val="75000"/>
                  </a:schemeClr>
                </a:solidFill>
              </a:rPr>
              <a:t>:</a:t>
            </a:r>
            <a:r>
              <a:rPr lang="el-GR" sz="2000" dirty="0"/>
              <a:t/>
            </a:r>
            <a:br>
              <a:rPr lang="el-GR" sz="2000" dirty="0"/>
            </a:br>
            <a:r>
              <a:rPr lang="el-GR" sz="2000" dirty="0" smtClean="0">
                <a:solidFill>
                  <a:schemeClr val="bg2">
                    <a:lumMod val="90000"/>
                  </a:schemeClr>
                </a:solidFill>
              </a:rPr>
              <a:t> </a:t>
            </a:r>
            <a:endParaRPr lang="el-GR" sz="2000" dirty="0">
              <a:solidFill>
                <a:schemeClr val="bg2">
                  <a:lumMod val="90000"/>
                </a:schemeClr>
              </a:solidFill>
            </a:endParaRPr>
          </a:p>
        </p:txBody>
      </p:sp>
      <p:sp>
        <p:nvSpPr>
          <p:cNvPr id="17" name="Ορθογώνιο 13"/>
          <p:cNvSpPr/>
          <p:nvPr/>
        </p:nvSpPr>
        <p:spPr>
          <a:xfrm>
            <a:off x="1323584" y="3879502"/>
            <a:ext cx="914400" cy="14438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87313" algn="l"/>
                <a:tab pos="182563" algn="l"/>
              </a:tabLst>
            </a:pPr>
            <a:r>
              <a:rPr lang="en-US" sz="1600" b="1" dirty="0" smtClean="0">
                <a:solidFill>
                  <a:schemeClr val="accent2">
                    <a:lumMod val="50000"/>
                  </a:schemeClr>
                </a:solidFill>
              </a:rPr>
              <a:t>mRNA</a:t>
            </a:r>
            <a:endParaRPr lang="el-GR" sz="1600" b="1" dirty="0">
              <a:solidFill>
                <a:schemeClr val="accent2">
                  <a:lumMod val="50000"/>
                </a:schemeClr>
              </a:solidFill>
            </a:endParaRPr>
          </a:p>
        </p:txBody>
      </p:sp>
      <p:sp>
        <p:nvSpPr>
          <p:cNvPr id="21" name="Ορθογώνιο 13"/>
          <p:cNvSpPr/>
          <p:nvPr/>
        </p:nvSpPr>
        <p:spPr>
          <a:xfrm>
            <a:off x="4804475" y="3830424"/>
            <a:ext cx="933542" cy="24562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87313" algn="l"/>
                <a:tab pos="182563" algn="l"/>
              </a:tabLst>
            </a:pPr>
            <a:r>
              <a:rPr lang="en-US" sz="1600" b="1" dirty="0" smtClean="0">
                <a:solidFill>
                  <a:schemeClr val="accent2">
                    <a:lumMod val="50000"/>
                  </a:schemeClr>
                </a:solidFill>
              </a:rPr>
              <a:t>mRNA</a:t>
            </a:r>
            <a:endParaRPr lang="el-GR" sz="1600" b="1" dirty="0">
              <a:solidFill>
                <a:schemeClr val="accent2">
                  <a:lumMod val="50000"/>
                </a:schemeClr>
              </a:solidFill>
            </a:endParaRPr>
          </a:p>
        </p:txBody>
      </p:sp>
    </p:spTree>
    <p:extLst>
      <p:ext uri="{BB962C8B-B14F-4D97-AF65-F5344CB8AC3E}">
        <p14:creationId xmlns:p14="http://schemas.microsoft.com/office/powerpoint/2010/main" val="8901536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2">
            <a:lum bright="-6000" contrast="21000"/>
            <a:extLst>
              <a:ext uri="{28A0092B-C50C-407E-A947-70E740481C1C}">
                <a14:useLocalDpi xmlns:a14="http://schemas.microsoft.com/office/drawing/2010/main" val="0"/>
              </a:ext>
            </a:extLst>
          </a:blip>
          <a:srcRect l="2224" t="2799" r="3104" b="16906"/>
          <a:stretch/>
        </p:blipFill>
        <p:spPr bwMode="auto">
          <a:xfrm>
            <a:off x="1578727" y="3416210"/>
            <a:ext cx="2785234" cy="208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2298" t="2935" r="7320" b="2065"/>
          <a:stretch/>
        </p:blipFill>
        <p:spPr bwMode="auto">
          <a:xfrm>
            <a:off x="4728605" y="3441264"/>
            <a:ext cx="2916000" cy="2029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Ορθογώνιο 2"/>
          <p:cNvSpPr/>
          <p:nvPr/>
        </p:nvSpPr>
        <p:spPr>
          <a:xfrm>
            <a:off x="4759681" y="5486810"/>
            <a:ext cx="2893722" cy="3377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b="1" dirty="0" smtClean="0">
                <a:solidFill>
                  <a:schemeClr val="tx1"/>
                </a:solidFill>
              </a:rPr>
              <a:t>Δρεπανοκυτταρικά ερυθρά αιμοσφαίρια</a:t>
            </a:r>
            <a:r>
              <a:rPr lang="en-US" sz="1200" b="1" dirty="0" smtClean="0">
                <a:solidFill>
                  <a:schemeClr val="tx1"/>
                </a:solidFill>
              </a:rPr>
              <a:t>       </a:t>
            </a:r>
            <a:r>
              <a:rPr lang="el-GR" sz="1200" b="1" dirty="0" smtClean="0">
                <a:solidFill>
                  <a:schemeClr val="tx1"/>
                </a:solidFill>
              </a:rPr>
              <a:t> </a:t>
            </a:r>
            <a:endParaRPr lang="el-GR" sz="1200" b="1" dirty="0">
              <a:solidFill>
                <a:schemeClr val="tx1"/>
              </a:solidFill>
            </a:endParaRPr>
          </a:p>
        </p:txBody>
      </p:sp>
      <p:sp>
        <p:nvSpPr>
          <p:cNvPr id="7" name="Ορθογώνιο 6"/>
          <p:cNvSpPr/>
          <p:nvPr/>
        </p:nvSpPr>
        <p:spPr>
          <a:xfrm>
            <a:off x="1" y="1069379"/>
            <a:ext cx="9144000" cy="2246769"/>
          </a:xfrm>
          <a:prstGeom prst="rect">
            <a:avLst/>
          </a:prstGeom>
        </p:spPr>
        <p:txBody>
          <a:bodyPr wrap="square">
            <a:spAutoFit/>
          </a:bodyPr>
          <a:lstStyle/>
          <a:p>
            <a:r>
              <a:rPr lang="el-GR" sz="2000" dirty="0" smtClean="0">
                <a:solidFill>
                  <a:schemeClr val="bg2">
                    <a:lumMod val="50000"/>
                  </a:schemeClr>
                </a:solidFill>
                <a:latin typeface="Arial Narrow" panose="020B0606020202030204" pitchFamily="34" charset="0"/>
              </a:rPr>
              <a:t>-η </a:t>
            </a:r>
            <a:r>
              <a:rPr lang="el-GR" sz="2000" dirty="0">
                <a:solidFill>
                  <a:schemeClr val="bg2">
                    <a:lumMod val="50000"/>
                  </a:schemeClr>
                </a:solidFill>
                <a:latin typeface="Arial Narrow" panose="020B0606020202030204" pitchFamily="34" charset="0"/>
              </a:rPr>
              <a:t>μεταβολή αφορά στην αντικατάσταση </a:t>
            </a:r>
            <a:r>
              <a:rPr lang="el-GR" sz="2000" dirty="0" smtClean="0">
                <a:solidFill>
                  <a:schemeClr val="bg2">
                    <a:lumMod val="50000"/>
                  </a:schemeClr>
                </a:solidFill>
                <a:latin typeface="Arial Narrow" panose="020B0606020202030204" pitchFamily="34" charset="0"/>
              </a:rPr>
              <a:t>του υπολείμματος θυμίνης </a:t>
            </a:r>
          </a:p>
          <a:p>
            <a:r>
              <a:rPr lang="el-GR" sz="2000" dirty="0" smtClean="0">
                <a:solidFill>
                  <a:schemeClr val="bg2">
                    <a:lumMod val="50000"/>
                  </a:schemeClr>
                </a:solidFill>
                <a:latin typeface="Arial Narrow" panose="020B0606020202030204" pitchFamily="34" charset="0"/>
              </a:rPr>
              <a:t>με αυτό της αδενίνης (</a:t>
            </a:r>
            <a:r>
              <a:rPr lang="en-US" sz="2000" dirty="0" smtClean="0">
                <a:solidFill>
                  <a:schemeClr val="bg2">
                    <a:lumMod val="50000"/>
                  </a:schemeClr>
                </a:solidFill>
                <a:latin typeface="Arial Narrow" panose="020B0606020202030204" pitchFamily="34" charset="0"/>
              </a:rPr>
              <a:t>GAG&gt;GTG)</a:t>
            </a:r>
            <a:endParaRPr lang="el-GR" sz="2000" dirty="0" smtClean="0">
              <a:solidFill>
                <a:schemeClr val="bg2">
                  <a:lumMod val="50000"/>
                </a:schemeClr>
              </a:solidFill>
              <a:latin typeface="Arial Narrow" panose="020B0606020202030204" pitchFamily="34" charset="0"/>
            </a:endParaRPr>
          </a:p>
          <a:p>
            <a:r>
              <a:rPr lang="el-GR" sz="2000" dirty="0" smtClean="0">
                <a:solidFill>
                  <a:schemeClr val="bg2">
                    <a:lumMod val="50000"/>
                  </a:schemeClr>
                </a:solidFill>
                <a:latin typeface="Arial Narrow" panose="020B0606020202030204" pitchFamily="34" charset="0"/>
              </a:rPr>
              <a:t>στο </a:t>
            </a:r>
            <a:r>
              <a:rPr lang="el-GR" sz="2000" dirty="0">
                <a:solidFill>
                  <a:schemeClr val="bg2">
                    <a:lumMod val="50000"/>
                  </a:schemeClr>
                </a:solidFill>
                <a:latin typeface="Arial Narrow" panose="020B0606020202030204" pitchFamily="34" charset="0"/>
              </a:rPr>
              <a:t>κωδικόνιο 146 της ακολουθίας </a:t>
            </a:r>
            <a:r>
              <a:rPr lang="en-US" sz="2000" dirty="0" smtClean="0">
                <a:solidFill>
                  <a:schemeClr val="bg2">
                    <a:lumMod val="50000"/>
                  </a:schemeClr>
                </a:solidFill>
                <a:latin typeface="Arial Narrow" panose="020B0606020202030204" pitchFamily="34" charset="0"/>
              </a:rPr>
              <a:t>DNA</a:t>
            </a:r>
            <a:r>
              <a:rPr lang="el-GR" sz="2000" dirty="0" smtClean="0">
                <a:solidFill>
                  <a:schemeClr val="bg2">
                    <a:lumMod val="50000"/>
                  </a:schemeClr>
                </a:solidFill>
                <a:latin typeface="Arial Narrow" panose="020B0606020202030204" pitchFamily="34" charset="0"/>
              </a:rPr>
              <a:t> του γονιδίου </a:t>
            </a:r>
            <a:r>
              <a:rPr lang="en-US" sz="2000" i="1" dirty="0" smtClean="0">
                <a:solidFill>
                  <a:schemeClr val="bg2">
                    <a:lumMod val="50000"/>
                  </a:schemeClr>
                </a:solidFill>
                <a:latin typeface="Arial Narrow" panose="020B0606020202030204" pitchFamily="34" charset="0"/>
              </a:rPr>
              <a:t>HbA </a:t>
            </a:r>
            <a:r>
              <a:rPr lang="el-GR" sz="2000" i="1" dirty="0" smtClean="0">
                <a:solidFill>
                  <a:schemeClr val="bg2">
                    <a:lumMod val="50000"/>
                  </a:schemeClr>
                </a:solidFill>
                <a:latin typeface="Arial Narrow" panose="020B0606020202030204" pitchFamily="34" charset="0"/>
              </a:rPr>
              <a:t> -</a:t>
            </a:r>
            <a:r>
              <a:rPr lang="el-GR" sz="2000" dirty="0" smtClean="0">
                <a:solidFill>
                  <a:schemeClr val="bg2">
                    <a:lumMod val="50000"/>
                  </a:schemeClr>
                </a:solidFill>
                <a:latin typeface="Arial Narrow" panose="020B0606020202030204" pitchFamily="34" charset="0"/>
              </a:rPr>
              <a:t>μια μεταστροφή (Α→Τ)-</a:t>
            </a:r>
            <a:endParaRPr lang="en-US" sz="2000" baseline="30000" dirty="0" smtClean="0">
              <a:solidFill>
                <a:schemeClr val="bg2">
                  <a:lumMod val="50000"/>
                </a:schemeClr>
              </a:solidFill>
              <a:latin typeface="Arial Narrow" panose="020B0606020202030204" pitchFamily="34" charset="0"/>
            </a:endParaRPr>
          </a:p>
          <a:p>
            <a:r>
              <a:rPr lang="el-GR" sz="2000" dirty="0" smtClean="0">
                <a:solidFill>
                  <a:schemeClr val="bg2">
                    <a:lumMod val="50000"/>
                  </a:schemeClr>
                </a:solidFill>
                <a:latin typeface="Arial Narrow" panose="020B0606020202030204" pitchFamily="34" charset="0"/>
              </a:rPr>
              <a:t>και στην αντικατάσταση του υπολείμματος γλουταμινικού οξέος (</a:t>
            </a:r>
            <a:r>
              <a:rPr lang="en-US" sz="2000" dirty="0" smtClean="0">
                <a:solidFill>
                  <a:schemeClr val="bg2">
                    <a:lumMod val="50000"/>
                  </a:schemeClr>
                </a:solidFill>
                <a:latin typeface="Arial Narrow" panose="020B0606020202030204" pitchFamily="34" charset="0"/>
              </a:rPr>
              <a:t>Glu</a:t>
            </a:r>
            <a:r>
              <a:rPr lang="el-GR" sz="2000" dirty="0" smtClean="0">
                <a:solidFill>
                  <a:schemeClr val="bg2">
                    <a:lumMod val="50000"/>
                  </a:schemeClr>
                </a:solidFill>
                <a:latin typeface="Arial Narrow" panose="020B0606020202030204" pitchFamily="34" charset="0"/>
              </a:rPr>
              <a:t>)</a:t>
            </a:r>
          </a:p>
          <a:p>
            <a:r>
              <a:rPr lang="el-GR" sz="2000" dirty="0" smtClean="0">
                <a:solidFill>
                  <a:schemeClr val="bg2">
                    <a:lumMod val="50000"/>
                  </a:schemeClr>
                </a:solidFill>
                <a:latin typeface="Arial Narrow" panose="020B0606020202030204" pitchFamily="34" charset="0"/>
              </a:rPr>
              <a:t>με αυτό της βαλίνης (</a:t>
            </a:r>
            <a:r>
              <a:rPr lang="en-US" sz="2000" dirty="0" smtClean="0">
                <a:solidFill>
                  <a:schemeClr val="bg2">
                    <a:lumMod val="50000"/>
                  </a:schemeClr>
                </a:solidFill>
                <a:latin typeface="Arial Narrow" panose="020B0606020202030204" pitchFamily="34" charset="0"/>
              </a:rPr>
              <a:t>Val) </a:t>
            </a:r>
            <a:endParaRPr lang="el-GR" sz="2000" dirty="0" smtClean="0">
              <a:solidFill>
                <a:schemeClr val="bg2">
                  <a:lumMod val="50000"/>
                </a:schemeClr>
              </a:solidFill>
              <a:latin typeface="Arial Narrow" panose="020B0606020202030204" pitchFamily="34" charset="0"/>
            </a:endParaRPr>
          </a:p>
          <a:p>
            <a:r>
              <a:rPr lang="el-GR" sz="2000" dirty="0" smtClean="0">
                <a:solidFill>
                  <a:schemeClr val="bg2">
                    <a:lumMod val="50000"/>
                  </a:schemeClr>
                </a:solidFill>
                <a:latin typeface="Arial Narrow" panose="020B0606020202030204" pitchFamily="34" charset="0"/>
              </a:rPr>
              <a:t>στην </a:t>
            </a:r>
            <a:r>
              <a:rPr lang="el-GR" sz="2000" dirty="0">
                <a:solidFill>
                  <a:schemeClr val="bg2">
                    <a:lumMod val="50000"/>
                  </a:schemeClr>
                </a:solidFill>
                <a:latin typeface="Arial Narrow" panose="020B0606020202030204" pitchFamily="34" charset="0"/>
              </a:rPr>
              <a:t>θέση 6 της </a:t>
            </a:r>
            <a:r>
              <a:rPr lang="el-GR" sz="2000" dirty="0" smtClean="0">
                <a:solidFill>
                  <a:schemeClr val="bg2">
                    <a:lumMod val="50000"/>
                  </a:schemeClr>
                </a:solidFill>
                <a:latin typeface="Arial Narrow" panose="020B0606020202030204" pitchFamily="34" charset="0"/>
              </a:rPr>
              <a:t>πολυπεπτιδικής αλυσίδας της β αλύσου της αιμοσφαιρίνης Η</a:t>
            </a:r>
            <a:r>
              <a:rPr lang="en-US" sz="2000" dirty="0" smtClean="0">
                <a:solidFill>
                  <a:schemeClr val="bg2">
                    <a:lumMod val="50000"/>
                  </a:schemeClr>
                </a:solidFill>
                <a:latin typeface="Arial Narrow" panose="020B0606020202030204" pitchFamily="34" charset="0"/>
              </a:rPr>
              <a:t>bA</a:t>
            </a:r>
            <a:r>
              <a:rPr lang="el-GR" sz="2000" dirty="0" smtClean="0">
                <a:solidFill>
                  <a:schemeClr val="bg2">
                    <a:lumMod val="50000"/>
                  </a:schemeClr>
                </a:solidFill>
                <a:latin typeface="Arial Narrow" panose="020B0606020202030204" pitchFamily="34" charset="0"/>
              </a:rPr>
              <a:t>    (β6</a:t>
            </a:r>
            <a:r>
              <a:rPr lang="en-US" sz="2000" dirty="0" smtClean="0">
                <a:solidFill>
                  <a:schemeClr val="bg2">
                    <a:lumMod val="50000"/>
                  </a:schemeClr>
                </a:solidFill>
                <a:latin typeface="Arial Narrow" panose="020B0606020202030204" pitchFamily="34" charset="0"/>
              </a:rPr>
              <a:t>Glu→Val)</a:t>
            </a:r>
            <a:r>
              <a:rPr lang="el-GR" sz="2000" dirty="0" smtClean="0">
                <a:solidFill>
                  <a:schemeClr val="bg2">
                    <a:lumMod val="50000"/>
                  </a:schemeClr>
                </a:solidFill>
                <a:latin typeface="Arial Narrow" panose="020B0606020202030204" pitchFamily="34" charset="0"/>
              </a:rPr>
              <a:t>.</a:t>
            </a:r>
            <a:r>
              <a:rPr lang="en-US" sz="2000" dirty="0" smtClean="0">
                <a:solidFill>
                  <a:schemeClr val="bg2">
                    <a:lumMod val="50000"/>
                  </a:schemeClr>
                </a:solidFill>
                <a:latin typeface="Arial Narrow" panose="020B0606020202030204" pitchFamily="34" charset="0"/>
              </a:rPr>
              <a:t> </a:t>
            </a:r>
            <a:endParaRPr lang="el-GR" sz="2000" dirty="0">
              <a:solidFill>
                <a:schemeClr val="bg2">
                  <a:lumMod val="50000"/>
                </a:schemeClr>
              </a:solidFill>
              <a:latin typeface="Arial Narrow" panose="020B0606020202030204" pitchFamily="34" charset="0"/>
            </a:endParaRPr>
          </a:p>
        </p:txBody>
      </p:sp>
      <p:sp>
        <p:nvSpPr>
          <p:cNvPr id="6" name="Ορθογώνιο 2"/>
          <p:cNvSpPr/>
          <p:nvPr/>
        </p:nvSpPr>
        <p:spPr>
          <a:xfrm>
            <a:off x="1593989" y="5526582"/>
            <a:ext cx="2752543" cy="2854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b="1" dirty="0" smtClean="0">
                <a:solidFill>
                  <a:schemeClr val="tx1"/>
                </a:solidFill>
              </a:rPr>
              <a:t>Φυσιολογικά ερυθρά αιμοσφαίρια</a:t>
            </a:r>
            <a:endParaRPr lang="el-GR" sz="1200" b="1" dirty="0">
              <a:solidFill>
                <a:schemeClr val="tx1"/>
              </a:solidFill>
            </a:endParaRPr>
          </a:p>
        </p:txBody>
      </p:sp>
      <p:sp>
        <p:nvSpPr>
          <p:cNvPr id="9" name="8 - Ορθογώνιο"/>
          <p:cNvSpPr/>
          <p:nvPr/>
        </p:nvSpPr>
        <p:spPr>
          <a:xfrm>
            <a:off x="2722387" y="597987"/>
            <a:ext cx="3851375" cy="369332"/>
          </a:xfrm>
          <a:prstGeom prst="rect">
            <a:avLst/>
          </a:prstGeom>
        </p:spPr>
        <p:txBody>
          <a:bodyPr wrap="none">
            <a:spAutoFit/>
          </a:bodyPr>
          <a:lstStyle/>
          <a:p>
            <a:r>
              <a:rPr lang="el-GR" b="1" dirty="0" smtClean="0">
                <a:solidFill>
                  <a:schemeClr val="bg2">
                    <a:lumMod val="50000"/>
                  </a:schemeClr>
                </a:solidFill>
              </a:rPr>
              <a:t>Σημειακή μετάλλαξη αντικατάστασης </a:t>
            </a:r>
            <a:endParaRPr lang="el-GR" b="1" dirty="0">
              <a:solidFill>
                <a:schemeClr val="bg2">
                  <a:lumMod val="50000"/>
                </a:schemeClr>
              </a:solidFill>
            </a:endParaRPr>
          </a:p>
        </p:txBody>
      </p:sp>
    </p:spTree>
    <p:extLst>
      <p:ext uri="{BB962C8B-B14F-4D97-AF65-F5344CB8AC3E}">
        <p14:creationId xmlns:p14="http://schemas.microsoft.com/office/powerpoint/2010/main" val="169285368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1317840" y="1159732"/>
            <a:ext cx="6420050" cy="268663"/>
          </a:xfrm>
          <a:prstGeom prst="rect">
            <a:avLst/>
          </a:prstGeom>
          <a:noFill/>
          <a:ln w="9525">
            <a:noFill/>
            <a:miter lim="800000"/>
            <a:headEnd/>
            <a:tailEnd/>
          </a:ln>
        </p:spPr>
        <p:txBody>
          <a:bodyPr wrap="square" lIns="0" tIns="0" rIns="0" bIns="0">
            <a:spAutoFit/>
          </a:bodyPr>
          <a:lstStyle/>
          <a:p>
            <a:pPr algn="ctr" fontAlgn="base" hangingPunct="0">
              <a:lnSpc>
                <a:spcPct val="97000"/>
              </a:lnSpc>
              <a:spcBef>
                <a:spcPct val="0"/>
              </a:spcBef>
              <a:spcAft>
                <a:spcPct val="0"/>
              </a:spcAft>
              <a:buClr>
                <a:srgbClr val="FFFFFF"/>
              </a:buClr>
              <a:buSzPct val="45000"/>
              <a:tabLst>
                <a:tab pos="656582" algn="l"/>
                <a:tab pos="1313162" algn="l"/>
                <a:tab pos="1969745" algn="l"/>
                <a:tab pos="2626327" algn="l"/>
                <a:tab pos="3282907" algn="l"/>
                <a:tab pos="3939490" algn="l"/>
                <a:tab pos="4596072" algn="l"/>
                <a:tab pos="5252653" algn="l"/>
                <a:tab pos="5909234" algn="l"/>
                <a:tab pos="6565817" algn="l"/>
                <a:tab pos="7222398" algn="l"/>
                <a:tab pos="7878979" algn="l"/>
              </a:tabLst>
            </a:pPr>
            <a:r>
              <a:rPr lang="en-GB" b="1" dirty="0" smtClean="0">
                <a:solidFill>
                  <a:schemeClr val="bg2">
                    <a:lumMod val="50000"/>
                  </a:schemeClr>
                </a:solidFill>
                <a:latin typeface="Arial Narrow" pitchFamily="34" charset="0"/>
              </a:rPr>
              <a:t>A</a:t>
            </a:r>
            <a:r>
              <a:rPr lang="el-GR" b="1" dirty="0" smtClean="0">
                <a:solidFill>
                  <a:schemeClr val="bg2">
                    <a:lumMod val="50000"/>
                  </a:schemeClr>
                </a:solidFill>
                <a:latin typeface="Arial Narrow" pitchFamily="34" charset="0"/>
              </a:rPr>
              <a:t>ριθμός νεογνών με δρεπανοκυτταρική νόσο ανά χώρα</a:t>
            </a:r>
            <a:r>
              <a:rPr lang="en-US" b="1" dirty="0" smtClean="0">
                <a:solidFill>
                  <a:schemeClr val="bg2">
                    <a:lumMod val="50000"/>
                  </a:schemeClr>
                </a:solidFill>
                <a:latin typeface="Arial Narrow" pitchFamily="34" charset="0"/>
              </a:rPr>
              <a:t>.</a:t>
            </a:r>
            <a:endParaRPr lang="en-GB" b="1" dirty="0">
              <a:solidFill>
                <a:schemeClr val="bg2">
                  <a:lumMod val="50000"/>
                </a:schemeClr>
              </a:solidFill>
              <a:latin typeface="Arial Narrow" pitchFamily="34" charset="0"/>
            </a:endParaRPr>
          </a:p>
        </p:txBody>
      </p:sp>
      <p:pic>
        <p:nvPicPr>
          <p:cNvPr id="5122" name="Picture 2"/>
          <p:cNvPicPr>
            <a:picLocks noChangeAspect="1" noChangeArrowheads="1"/>
          </p:cNvPicPr>
          <p:nvPr/>
        </p:nvPicPr>
        <p:blipFill>
          <a:blip r:embed="rId3" cstate="print"/>
          <a:srcRect/>
          <a:stretch>
            <a:fillRect/>
          </a:stretch>
        </p:blipFill>
        <p:spPr bwMode="auto">
          <a:xfrm>
            <a:off x="6027305" y="5955066"/>
            <a:ext cx="2566080" cy="432045"/>
          </a:xfrm>
          <a:prstGeom prst="rect">
            <a:avLst/>
          </a:prstGeom>
          <a:noFill/>
        </p:spPr>
      </p:pic>
      <p:sp>
        <p:nvSpPr>
          <p:cNvPr id="5124" name="Text Box 4"/>
          <p:cNvSpPr txBox="1">
            <a:spLocks noChangeArrowheads="1"/>
          </p:cNvSpPr>
          <p:nvPr/>
        </p:nvSpPr>
        <p:spPr bwMode="auto">
          <a:xfrm>
            <a:off x="5995042" y="6496549"/>
            <a:ext cx="3148958" cy="164212"/>
          </a:xfrm>
          <a:prstGeom prst="rect">
            <a:avLst/>
          </a:prstGeom>
          <a:noFill/>
          <a:ln w="9525">
            <a:noFill/>
            <a:miter lim="800000"/>
            <a:headEnd/>
            <a:tailEnd/>
          </a:ln>
        </p:spPr>
        <p:txBody>
          <a:bodyPr wrap="square" lIns="0" tIns="0" rIns="0" bIns="0">
            <a:spAutoFit/>
          </a:bodyPr>
          <a:lstStyle/>
          <a:p>
            <a:pPr fontAlgn="base" hangingPunct="0">
              <a:lnSpc>
                <a:spcPct val="97000"/>
              </a:lnSpc>
              <a:spcBef>
                <a:spcPct val="0"/>
              </a:spcBef>
              <a:spcAft>
                <a:spcPct val="0"/>
              </a:spcAft>
              <a:buClr>
                <a:srgbClr val="FFFFFF"/>
              </a:buClr>
              <a:buSzPct val="45000"/>
              <a:tabLst>
                <a:tab pos="656582" algn="l"/>
                <a:tab pos="1313162" algn="l"/>
                <a:tab pos="1969745" algn="l"/>
                <a:tab pos="2626327" algn="l"/>
                <a:tab pos="3282907" algn="l"/>
              </a:tabLst>
            </a:pPr>
            <a:r>
              <a:rPr lang="en-GB" sz="1100" b="1" dirty="0">
                <a:solidFill>
                  <a:schemeClr val="bg2">
                    <a:lumMod val="90000"/>
                  </a:schemeClr>
                </a:solidFill>
                <a:latin typeface="Arial" charset="0"/>
              </a:rPr>
              <a:t>Piel FB et al. N Engl J Med 2017;376:1561-1573</a:t>
            </a:r>
          </a:p>
        </p:txBody>
      </p:sp>
      <p:pic>
        <p:nvPicPr>
          <p:cNvPr id="6" name="Picture 5" descr="Image"/>
          <p:cNvPicPr>
            <a:picLocks noChangeAspect="1"/>
          </p:cNvPicPr>
          <p:nvPr/>
        </p:nvPicPr>
        <p:blipFill>
          <a:blip r:embed="rId4" cstate="print"/>
          <a:stretch>
            <a:fillRect/>
          </a:stretch>
        </p:blipFill>
        <p:spPr>
          <a:xfrm>
            <a:off x="1001868" y="2059825"/>
            <a:ext cx="6905919" cy="3088083"/>
          </a:xfrm>
          <a:prstGeom prst="rect">
            <a:avLst/>
          </a:prstGeom>
        </p:spPr>
      </p:pic>
    </p:spTree>
    <p:extLst>
      <p:ext uri="{BB962C8B-B14F-4D97-AF65-F5344CB8AC3E}">
        <p14:creationId xmlns:p14="http://schemas.microsoft.com/office/powerpoint/2010/main" val="4104601406"/>
      </p:ext>
    </p:extLst>
  </p:cSld>
  <p:clrMapOvr>
    <a:masterClrMapping/>
  </p:clrMapOvr>
  <p:transition spd="med"/>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3999" cy="1131376"/>
          </a:xfrm>
        </p:spPr>
        <p:txBody>
          <a:bodyPr>
            <a:normAutofit fontScale="90000"/>
          </a:bodyPr>
          <a:lstStyle/>
          <a:p>
            <a:pPr algn="l"/>
            <a:r>
              <a:rPr lang="el-GR" sz="2000" dirty="0"/>
              <a:t/>
            </a:r>
            <a:br>
              <a:rPr lang="el-GR" sz="2000" dirty="0"/>
            </a:br>
            <a:r>
              <a:rPr lang="en-US" sz="2000" dirty="0" smtClean="0"/>
              <a:t>			        </a:t>
            </a:r>
            <a:r>
              <a:rPr lang="el-GR" sz="2000" dirty="0" smtClean="0">
                <a:solidFill>
                  <a:schemeClr val="tx2">
                    <a:lumMod val="20000"/>
                    <a:lumOff val="80000"/>
                  </a:schemeClr>
                </a:solidFill>
              </a:rPr>
              <a:t>Γεωγραφική </a:t>
            </a:r>
            <a:r>
              <a:rPr lang="el-GR" sz="2000" dirty="0">
                <a:solidFill>
                  <a:schemeClr val="tx2">
                    <a:lumMod val="20000"/>
                    <a:lumOff val="80000"/>
                  </a:schemeClr>
                </a:solidFill>
              </a:rPr>
              <a:t>κατανομή </a:t>
            </a:r>
            <a:r>
              <a:rPr lang="en-US" sz="2000" dirty="0" smtClean="0">
                <a:solidFill>
                  <a:schemeClr val="tx2">
                    <a:lumMod val="20000"/>
                    <a:lumOff val="80000"/>
                  </a:schemeClr>
                </a:solidFill>
              </a:rPr>
              <a:t/>
            </a:r>
            <a:br>
              <a:rPr lang="en-US" sz="2000" dirty="0" smtClean="0">
                <a:solidFill>
                  <a:schemeClr val="tx2">
                    <a:lumMod val="20000"/>
                    <a:lumOff val="80000"/>
                  </a:schemeClr>
                </a:solidFill>
              </a:rPr>
            </a:br>
            <a:r>
              <a:rPr lang="en-US" sz="2000" dirty="0" smtClean="0">
                <a:solidFill>
                  <a:schemeClr val="tx2">
                    <a:lumMod val="20000"/>
                    <a:lumOff val="80000"/>
                  </a:schemeClr>
                </a:solidFill>
              </a:rPr>
              <a:t/>
            </a:r>
            <a:br>
              <a:rPr lang="en-US" sz="2000" dirty="0" smtClean="0">
                <a:solidFill>
                  <a:schemeClr val="tx2">
                    <a:lumMod val="20000"/>
                    <a:lumOff val="80000"/>
                  </a:schemeClr>
                </a:solidFill>
              </a:rPr>
            </a:br>
            <a:r>
              <a:rPr lang="en-US" sz="2000" dirty="0" smtClean="0">
                <a:solidFill>
                  <a:schemeClr val="tx2">
                    <a:lumMod val="20000"/>
                    <a:lumOff val="80000"/>
                  </a:schemeClr>
                </a:solidFill>
              </a:rPr>
              <a:t>    </a:t>
            </a:r>
            <a:r>
              <a:rPr lang="el-GR" sz="2000" dirty="0" smtClean="0">
                <a:solidFill>
                  <a:schemeClr val="tx2">
                    <a:lumMod val="20000"/>
                    <a:lumOff val="80000"/>
                  </a:schemeClr>
                </a:solidFill>
              </a:rPr>
              <a:t>του αλληλόμορφου της δρεπανοκυτταρικής αναιμίας και της ελονοσίας από </a:t>
            </a:r>
            <a:r>
              <a:rPr lang="en-US" sz="2000" dirty="0" smtClean="0">
                <a:solidFill>
                  <a:schemeClr val="tx2">
                    <a:lumMod val="20000"/>
                    <a:lumOff val="80000"/>
                  </a:schemeClr>
                </a:solidFill>
              </a:rPr>
              <a:t>P. </a:t>
            </a:r>
            <a:r>
              <a:rPr lang="en-US" sz="2000" i="1" dirty="0" smtClean="0">
                <a:solidFill>
                  <a:schemeClr val="tx2">
                    <a:lumMod val="20000"/>
                    <a:lumOff val="80000"/>
                  </a:schemeClr>
                </a:solidFill>
              </a:rPr>
              <a:t>falciparum.</a:t>
            </a:r>
            <a:r>
              <a:rPr lang="en-US" sz="2000" dirty="0" smtClean="0">
                <a:solidFill>
                  <a:schemeClr val="tx2">
                    <a:lumMod val="20000"/>
                    <a:lumOff val="80000"/>
                  </a:schemeClr>
                </a:solidFill>
              </a:rPr>
              <a:t/>
            </a:r>
            <a:br>
              <a:rPr lang="en-US" sz="2000" dirty="0" smtClean="0">
                <a:solidFill>
                  <a:schemeClr val="tx2">
                    <a:lumMod val="20000"/>
                    <a:lumOff val="80000"/>
                  </a:schemeClr>
                </a:solidFill>
              </a:rPr>
            </a:br>
            <a:endParaRPr lang="el-GR" sz="2000" i="1" dirty="0">
              <a:solidFill>
                <a:schemeClr val="tx2">
                  <a:lumMod val="20000"/>
                  <a:lumOff val="80000"/>
                </a:schemeClr>
              </a:solidFill>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377" y="1200293"/>
            <a:ext cx="8096250" cy="431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 Ορθογώνιο"/>
          <p:cNvSpPr/>
          <p:nvPr/>
        </p:nvSpPr>
        <p:spPr>
          <a:xfrm>
            <a:off x="402955" y="5534561"/>
            <a:ext cx="8741045" cy="1323439"/>
          </a:xfrm>
          <a:prstGeom prst="rect">
            <a:avLst/>
          </a:prstGeom>
        </p:spPr>
        <p:txBody>
          <a:bodyPr wrap="square">
            <a:spAutoFit/>
          </a:bodyPr>
          <a:lstStyle/>
          <a:p>
            <a:pPr lvl="0"/>
            <a:r>
              <a:rPr lang="el-GR" sz="1600" dirty="0" smtClean="0">
                <a:solidFill>
                  <a:schemeClr val="bg2">
                    <a:lumMod val="90000"/>
                  </a:schemeClr>
                </a:solidFill>
                <a:latin typeface="Arial Narrow" panose="020B0606020202030204" pitchFamily="34" charset="0"/>
              </a:rPr>
              <a:t>Το αλληλόμορφο β</a:t>
            </a:r>
            <a:r>
              <a:rPr lang="en-US" sz="1600" baseline="30000" dirty="0" smtClean="0">
                <a:solidFill>
                  <a:schemeClr val="bg2">
                    <a:lumMod val="90000"/>
                  </a:schemeClr>
                </a:solidFill>
                <a:latin typeface="Arial Narrow" panose="020B0606020202030204" pitchFamily="34" charset="0"/>
              </a:rPr>
              <a:t>S  </a:t>
            </a:r>
            <a:r>
              <a:rPr lang="el-GR" sz="1600" dirty="0" smtClean="0">
                <a:solidFill>
                  <a:schemeClr val="bg2">
                    <a:lumMod val="90000"/>
                  </a:schemeClr>
                </a:solidFill>
                <a:latin typeface="Arial Narrow" panose="020B0606020202030204" pitchFamily="34" charset="0"/>
              </a:rPr>
              <a:t>για την παθολογική αιμοσφαιρίνη (δρεπανοκυτταρική αιμοσφαιρίνη</a:t>
            </a:r>
            <a:r>
              <a:rPr lang="en-US" sz="1600" dirty="0" smtClean="0">
                <a:solidFill>
                  <a:schemeClr val="bg2">
                    <a:lumMod val="90000"/>
                  </a:schemeClr>
                </a:solidFill>
                <a:latin typeface="Arial Narrow" panose="020B0606020202030204" pitchFamily="34" charset="0"/>
              </a:rPr>
              <a:t> </a:t>
            </a:r>
            <a:r>
              <a:rPr lang="el-GR" sz="1600" dirty="0" smtClean="0">
                <a:solidFill>
                  <a:schemeClr val="bg2">
                    <a:lumMod val="90000"/>
                  </a:schemeClr>
                </a:solidFill>
                <a:latin typeface="Arial Narrow" panose="020B0606020202030204" pitchFamily="34" charset="0"/>
              </a:rPr>
              <a:t>-Η</a:t>
            </a:r>
            <a:r>
              <a:rPr lang="en-US" sz="1600" dirty="0" smtClean="0">
                <a:solidFill>
                  <a:schemeClr val="bg2">
                    <a:lumMod val="90000"/>
                  </a:schemeClr>
                </a:solidFill>
                <a:latin typeface="Arial Narrow" panose="020B0606020202030204" pitchFamily="34" charset="0"/>
              </a:rPr>
              <a:t>bS</a:t>
            </a:r>
            <a:r>
              <a:rPr lang="el-GR" sz="1600" dirty="0" smtClean="0">
                <a:solidFill>
                  <a:schemeClr val="bg2">
                    <a:lumMod val="90000"/>
                  </a:schemeClr>
                </a:solidFill>
                <a:latin typeface="Arial Narrow" panose="020B0606020202030204" pitchFamily="34" charset="0"/>
              </a:rPr>
              <a:t>)</a:t>
            </a:r>
            <a:r>
              <a:rPr lang="en-US" sz="1600" dirty="0" smtClean="0">
                <a:solidFill>
                  <a:schemeClr val="bg2">
                    <a:lumMod val="90000"/>
                  </a:schemeClr>
                </a:solidFill>
                <a:latin typeface="Arial Narrow" panose="020B0606020202030204" pitchFamily="34" charset="0"/>
              </a:rPr>
              <a:t> </a:t>
            </a:r>
            <a:r>
              <a:rPr lang="el-GR" sz="1600" dirty="0" smtClean="0">
                <a:solidFill>
                  <a:schemeClr val="bg2">
                    <a:lumMod val="90000"/>
                  </a:schemeClr>
                </a:solidFill>
                <a:latin typeface="Arial Narrow" panose="020B0606020202030204" pitchFamily="34" charset="0"/>
              </a:rPr>
              <a:t> </a:t>
            </a:r>
            <a:endParaRPr lang="en-US" sz="1600" dirty="0" smtClean="0">
              <a:solidFill>
                <a:schemeClr val="bg2">
                  <a:lumMod val="90000"/>
                </a:schemeClr>
              </a:solidFill>
              <a:latin typeface="Arial Narrow" panose="020B0606020202030204" pitchFamily="34" charset="0"/>
            </a:endParaRPr>
          </a:p>
          <a:p>
            <a:pPr lvl="0"/>
            <a:endParaRPr lang="en-US" sz="1600" dirty="0" smtClean="0">
              <a:solidFill>
                <a:schemeClr val="bg2">
                  <a:lumMod val="90000"/>
                </a:schemeClr>
              </a:solidFill>
              <a:latin typeface="Arial Narrow" panose="020B0606020202030204" pitchFamily="34" charset="0"/>
            </a:endParaRPr>
          </a:p>
          <a:p>
            <a:pPr lvl="0"/>
            <a:r>
              <a:rPr lang="el-GR" sz="1600" dirty="0" smtClean="0">
                <a:solidFill>
                  <a:schemeClr val="bg2">
                    <a:lumMod val="90000"/>
                  </a:schemeClr>
                </a:solidFill>
                <a:latin typeface="Arial Narrow" panose="020B0606020202030204" pitchFamily="34" charset="0"/>
              </a:rPr>
              <a:t>εμφανίζεται με σταθερή συχνότητα έως και 30%</a:t>
            </a:r>
            <a:r>
              <a:rPr lang="en-US" sz="1600" dirty="0" smtClean="0">
                <a:solidFill>
                  <a:schemeClr val="bg2">
                    <a:lumMod val="90000"/>
                  </a:schemeClr>
                </a:solidFill>
                <a:latin typeface="Arial Narrow" panose="020B0606020202030204" pitchFamily="34" charset="0"/>
              </a:rPr>
              <a:t> </a:t>
            </a:r>
            <a:r>
              <a:rPr lang="el-GR" sz="1600" dirty="0" smtClean="0">
                <a:solidFill>
                  <a:schemeClr val="bg2">
                    <a:lumMod val="90000"/>
                  </a:schemeClr>
                </a:solidFill>
                <a:latin typeface="Arial Narrow" panose="020B0606020202030204" pitchFamily="34" charset="0"/>
              </a:rPr>
              <a:t>σε πληθυσμούς περιοχών της υποσαχάριας </a:t>
            </a:r>
            <a:endParaRPr lang="en-US" sz="1600" dirty="0" smtClean="0">
              <a:solidFill>
                <a:schemeClr val="bg2">
                  <a:lumMod val="90000"/>
                </a:schemeClr>
              </a:solidFill>
              <a:latin typeface="Arial Narrow" panose="020B0606020202030204" pitchFamily="34" charset="0"/>
            </a:endParaRPr>
          </a:p>
          <a:p>
            <a:pPr lvl="0"/>
            <a:endParaRPr lang="en-US" sz="1600" dirty="0" smtClean="0">
              <a:solidFill>
                <a:schemeClr val="bg2">
                  <a:lumMod val="90000"/>
                </a:schemeClr>
              </a:solidFill>
              <a:latin typeface="Arial Narrow" panose="020B0606020202030204" pitchFamily="34" charset="0"/>
            </a:endParaRPr>
          </a:p>
          <a:p>
            <a:pPr lvl="0"/>
            <a:r>
              <a:rPr lang="el-GR" sz="1600" dirty="0" smtClean="0">
                <a:solidFill>
                  <a:schemeClr val="bg2">
                    <a:lumMod val="90000"/>
                  </a:schemeClr>
                </a:solidFill>
                <a:latin typeface="Arial Narrow" panose="020B0606020202030204" pitchFamily="34" charset="0"/>
              </a:rPr>
              <a:t>Αφρικής με ενδημική ελονοσία</a:t>
            </a:r>
            <a:r>
              <a:rPr lang="en-US" sz="1600" dirty="0" smtClean="0">
                <a:solidFill>
                  <a:schemeClr val="bg2">
                    <a:lumMod val="90000"/>
                  </a:schemeClr>
                </a:solidFill>
                <a:latin typeface="Arial Narrow" panose="020B0606020202030204" pitchFamily="34" charset="0"/>
              </a:rPr>
              <a:t> </a:t>
            </a:r>
            <a:r>
              <a:rPr lang="el-GR" sz="1600" dirty="0" smtClean="0">
                <a:solidFill>
                  <a:schemeClr val="bg2">
                    <a:lumMod val="90000"/>
                  </a:schemeClr>
                </a:solidFill>
                <a:latin typeface="Arial Narrow" panose="020B0606020202030204" pitchFamily="34" charset="0"/>
              </a:rPr>
              <a:t>από </a:t>
            </a:r>
            <a:r>
              <a:rPr lang="en-US" sz="1600" i="1" dirty="0" smtClean="0">
                <a:solidFill>
                  <a:schemeClr val="bg2">
                    <a:lumMod val="90000"/>
                  </a:schemeClr>
                </a:solidFill>
                <a:latin typeface="Arial Narrow" panose="020B0606020202030204" pitchFamily="34" charset="0"/>
              </a:rPr>
              <a:t>P. falciparum</a:t>
            </a:r>
            <a:r>
              <a:rPr lang="el-GR" sz="1600" dirty="0" smtClean="0">
                <a:solidFill>
                  <a:schemeClr val="bg2">
                    <a:lumMod val="90000"/>
                  </a:schemeClr>
                </a:solidFill>
                <a:latin typeface="Arial Narrow" panose="020B0606020202030204" pitchFamily="34" charset="0"/>
              </a:rPr>
              <a:t>.</a:t>
            </a:r>
            <a:r>
              <a:rPr lang="el-GR" sz="1600" dirty="0" smtClean="0">
                <a:solidFill>
                  <a:schemeClr val="bg1">
                    <a:lumMod val="95000"/>
                  </a:schemeClr>
                </a:solidFill>
                <a:latin typeface="Arial Narrow" panose="020B0606020202030204" pitchFamily="34" charset="0"/>
              </a:rPr>
              <a:t> </a:t>
            </a:r>
            <a:endParaRPr lang="en-US" sz="1600" dirty="0">
              <a:solidFill>
                <a:schemeClr val="bg1">
                  <a:lumMod val="95000"/>
                </a:schemeClr>
              </a:solidFill>
              <a:latin typeface="Arial Narrow" panose="020B0606020202030204" pitchFamily="34" charset="0"/>
            </a:endParaRPr>
          </a:p>
        </p:txBody>
      </p:sp>
      <p:sp>
        <p:nvSpPr>
          <p:cNvPr id="5" name="TextBox 4"/>
          <p:cNvSpPr txBox="1"/>
          <p:nvPr/>
        </p:nvSpPr>
        <p:spPr>
          <a:xfrm>
            <a:off x="709134" y="3120539"/>
            <a:ext cx="1477296" cy="369332"/>
          </a:xfrm>
          <a:prstGeom prst="rect">
            <a:avLst/>
          </a:prstGeom>
          <a:noFill/>
        </p:spPr>
        <p:txBody>
          <a:bodyPr wrap="square" rtlCol="0">
            <a:spAutoFit/>
          </a:bodyPr>
          <a:lstStyle/>
          <a:p>
            <a:r>
              <a:rPr lang="el-GR" b="1" dirty="0" smtClean="0">
                <a:solidFill>
                  <a:schemeClr val="accent2">
                    <a:lumMod val="50000"/>
                  </a:schemeClr>
                </a:solidFill>
              </a:rPr>
              <a:t>Γονίδιο Η</a:t>
            </a:r>
            <a:r>
              <a:rPr lang="en-US" b="1" dirty="0" smtClean="0">
                <a:solidFill>
                  <a:schemeClr val="accent2">
                    <a:lumMod val="50000"/>
                  </a:schemeClr>
                </a:solidFill>
              </a:rPr>
              <a:t>b S</a:t>
            </a:r>
            <a:endParaRPr lang="el-GR" b="1" dirty="0">
              <a:solidFill>
                <a:schemeClr val="accent2">
                  <a:lumMod val="50000"/>
                </a:schemeClr>
              </a:solidFill>
            </a:endParaRPr>
          </a:p>
        </p:txBody>
      </p:sp>
      <p:sp>
        <p:nvSpPr>
          <p:cNvPr id="4" name="TextBox 3"/>
          <p:cNvSpPr txBox="1"/>
          <p:nvPr/>
        </p:nvSpPr>
        <p:spPr>
          <a:xfrm>
            <a:off x="4415495" y="3114523"/>
            <a:ext cx="1268773" cy="369332"/>
          </a:xfrm>
          <a:prstGeom prst="rect">
            <a:avLst/>
          </a:prstGeom>
          <a:noFill/>
        </p:spPr>
        <p:txBody>
          <a:bodyPr wrap="square" rtlCol="0">
            <a:spAutoFit/>
          </a:bodyPr>
          <a:lstStyle/>
          <a:p>
            <a:r>
              <a:rPr lang="el-GR" b="1" dirty="0" smtClean="0">
                <a:solidFill>
                  <a:schemeClr val="accent2">
                    <a:lumMod val="50000"/>
                  </a:schemeClr>
                </a:solidFill>
              </a:rPr>
              <a:t>ΕΛΟΝΟΣΙΑ</a:t>
            </a:r>
            <a:endParaRPr lang="el-GR" b="1" dirty="0">
              <a:solidFill>
                <a:schemeClr val="accent2">
                  <a:lumMod val="50000"/>
                </a:schemeClr>
              </a:solidFill>
            </a:endParaRPr>
          </a:p>
        </p:txBody>
      </p:sp>
    </p:spTree>
    <p:extLst>
      <p:ext uri="{BB962C8B-B14F-4D97-AF65-F5344CB8AC3E}">
        <p14:creationId xmlns:p14="http://schemas.microsoft.com/office/powerpoint/2010/main" val="669461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descr="https://upload.wikimedia.org/wikipedia/commons/thumb/4/45/Darwin_divergence.jpg/1280px-Darwin_divergence.jpg"/>
          <p:cNvPicPr>
            <a:picLocks noGrp="1"/>
          </p:cNvPicPr>
          <p:nvPr>
            <p:ph idx="1"/>
          </p:nvPr>
        </p:nvPicPr>
        <p:blipFill>
          <a:blip r:embed="rId2"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564828" y="708123"/>
            <a:ext cx="8172000" cy="5040000"/>
          </a:xfrm>
          <a:prstGeom prst="rect">
            <a:avLst/>
          </a:prstGeom>
          <a:noFill/>
          <a:ln>
            <a:noFill/>
          </a:ln>
        </p:spPr>
      </p:pic>
      <p:sp>
        <p:nvSpPr>
          <p:cNvPr id="5" name="Τίτλος 1"/>
          <p:cNvSpPr txBox="1">
            <a:spLocks/>
          </p:cNvSpPr>
          <p:nvPr/>
        </p:nvSpPr>
        <p:spPr>
          <a:xfrm>
            <a:off x="0" y="187074"/>
            <a:ext cx="2002055" cy="415119"/>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dirty="0" smtClean="0">
                <a:solidFill>
                  <a:srgbClr val="FFFF00"/>
                </a:solidFill>
              </a:rPr>
              <a:t>ΔΑΡΒΙΝΙΚΗ ΘΕΩΡΙΑ</a:t>
            </a:r>
            <a:endParaRPr lang="el-GR" sz="2400" dirty="0">
              <a:solidFill>
                <a:srgbClr val="FFFF00"/>
              </a:solidFill>
            </a:endParaRPr>
          </a:p>
        </p:txBody>
      </p:sp>
      <p:sp>
        <p:nvSpPr>
          <p:cNvPr id="9" name="8 - Ορθογώνιο"/>
          <p:cNvSpPr/>
          <p:nvPr/>
        </p:nvSpPr>
        <p:spPr>
          <a:xfrm>
            <a:off x="910007" y="6100086"/>
            <a:ext cx="7633308" cy="276999"/>
          </a:xfrm>
          <a:prstGeom prst="rect">
            <a:avLst/>
          </a:prstGeom>
        </p:spPr>
        <p:txBody>
          <a:bodyPr wrap="none">
            <a:spAutoFit/>
          </a:bodyPr>
          <a:lstStyle/>
          <a:p>
            <a:pPr lvl="0" eaLnBrk="0" fontAlgn="base" hangingPunct="0">
              <a:spcBef>
                <a:spcPct val="0"/>
              </a:spcBef>
              <a:spcAft>
                <a:spcPct val="0"/>
              </a:spcAft>
            </a:pPr>
            <a:r>
              <a:rPr lang="el-GR" sz="1200" dirty="0" smtClean="0">
                <a:solidFill>
                  <a:schemeClr val="bg2">
                    <a:lumMod val="50000"/>
                  </a:schemeClr>
                </a:solidFill>
                <a:latin typeface="Arial" pitchFamily="34" charset="0"/>
                <a:ea typeface="Times New Roman" pitchFamily="18" charset="0"/>
                <a:cs typeface="Arial" pitchFamily="34" charset="0"/>
              </a:rPr>
              <a:t>Η Δαρβινική θεωρία εισάγει την έννοια της </a:t>
            </a:r>
            <a:r>
              <a:rPr lang="en-US" sz="1200" dirty="0" smtClean="0">
                <a:solidFill>
                  <a:schemeClr val="bg2">
                    <a:lumMod val="50000"/>
                  </a:schemeClr>
                </a:solidFill>
                <a:latin typeface="Arial" pitchFamily="34" charset="0"/>
                <a:ea typeface="Times New Roman" pitchFamily="18" charset="0"/>
                <a:cs typeface="Arial" pitchFamily="34" charset="0"/>
              </a:rPr>
              <a:t>“</a:t>
            </a:r>
            <a:r>
              <a:rPr lang="el-GR" sz="1200" dirty="0" smtClean="0">
                <a:solidFill>
                  <a:schemeClr val="bg2">
                    <a:lumMod val="50000"/>
                  </a:schemeClr>
                </a:solidFill>
                <a:latin typeface="Arial" pitchFamily="34" charset="0"/>
                <a:ea typeface="Times New Roman" pitchFamily="18" charset="0"/>
                <a:cs typeface="Arial" pitchFamily="34" charset="0"/>
              </a:rPr>
              <a:t>γενεαλογικής</a:t>
            </a:r>
            <a:r>
              <a:rPr lang="en-US" sz="1200" dirty="0" smtClean="0">
                <a:solidFill>
                  <a:schemeClr val="bg2">
                    <a:lumMod val="50000"/>
                  </a:schemeClr>
                </a:solidFill>
                <a:latin typeface="Arial" pitchFamily="34" charset="0"/>
                <a:ea typeface="Times New Roman" pitchFamily="18" charset="0"/>
                <a:cs typeface="Arial" pitchFamily="34" charset="0"/>
              </a:rPr>
              <a:t>”</a:t>
            </a:r>
            <a:r>
              <a:rPr lang="el-GR" sz="1200" dirty="0" smtClean="0">
                <a:solidFill>
                  <a:schemeClr val="bg2">
                    <a:lumMod val="50000"/>
                  </a:schemeClr>
                </a:solidFill>
                <a:latin typeface="Arial" pitchFamily="34" charset="0"/>
                <a:ea typeface="Times New Roman" pitchFamily="18" charset="0"/>
                <a:cs typeface="Arial" pitchFamily="34" charset="0"/>
              </a:rPr>
              <a:t> διαδοχής των ειδών και αυτήν του κοινού προγόνου.</a:t>
            </a:r>
            <a:endParaRPr lang="el-GR" sz="1200" dirty="0" smtClean="0">
              <a:solidFill>
                <a:schemeClr val="bg2">
                  <a:lumMod val="50000"/>
                </a:schemeClr>
              </a:solidFill>
              <a:latin typeface="Arial" pitchFamily="34" charset="0"/>
            </a:endParaRPr>
          </a:p>
        </p:txBody>
      </p:sp>
    </p:spTree>
    <p:extLst>
      <p:ext uri="{BB962C8B-B14F-4D97-AF65-F5344CB8AC3E}">
        <p14:creationId xmlns:p14="http://schemas.microsoft.com/office/powerpoint/2010/main" val="11819938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 Θέση περιεχομένου" descr="3-Figure1-1.png"/>
          <p:cNvPicPr>
            <a:picLocks noGrp="1" noChangeAspect="1"/>
          </p:cNvPicPr>
          <p:nvPr>
            <p:ph idx="1"/>
          </p:nvPr>
        </p:nvPicPr>
        <p:blipFill>
          <a:blip r:embed="rId2" cstate="print">
            <a:lum bright="-4000" contrast="5000"/>
          </a:blip>
          <a:stretch>
            <a:fillRect/>
          </a:stretch>
        </p:blipFill>
        <p:spPr bwMode="auto">
          <a:xfrm>
            <a:off x="2817686" y="961372"/>
            <a:ext cx="3623577" cy="4392000"/>
          </a:xfrm>
          <a:prstGeom prst="rect">
            <a:avLst/>
          </a:prstGeom>
          <a:noFill/>
        </p:spPr>
      </p:pic>
      <p:sp>
        <p:nvSpPr>
          <p:cNvPr id="3" name="2 - Ορθογώνιο"/>
          <p:cNvSpPr/>
          <p:nvPr/>
        </p:nvSpPr>
        <p:spPr>
          <a:xfrm>
            <a:off x="187890" y="5727156"/>
            <a:ext cx="8793271" cy="830997"/>
          </a:xfrm>
          <a:prstGeom prst="rect">
            <a:avLst/>
          </a:prstGeom>
        </p:spPr>
        <p:txBody>
          <a:bodyPr wrap="square">
            <a:spAutoFit/>
          </a:bodyPr>
          <a:lstStyle/>
          <a:p>
            <a:r>
              <a:rPr lang="en-US" sz="1600" dirty="0" smtClean="0">
                <a:solidFill>
                  <a:schemeClr val="bg1">
                    <a:lumMod val="85000"/>
                  </a:schemeClr>
                </a:solidFill>
              </a:rPr>
              <a:t>Piel FB, Patil AP, Howes RE, </a:t>
            </a:r>
            <a:r>
              <a:rPr lang="en-US" sz="1600" i="1" dirty="0" smtClean="0">
                <a:solidFill>
                  <a:schemeClr val="bg1">
                    <a:lumMod val="85000"/>
                  </a:schemeClr>
                </a:solidFill>
              </a:rPr>
              <a:t>et al.</a:t>
            </a:r>
            <a:r>
              <a:rPr lang="en-US" sz="1600" dirty="0" smtClean="0">
                <a:solidFill>
                  <a:schemeClr val="bg1">
                    <a:lumMod val="85000"/>
                  </a:schemeClr>
                </a:solidFill>
              </a:rPr>
              <a:t> </a:t>
            </a:r>
            <a:endParaRPr lang="el-GR" sz="1600" dirty="0" smtClean="0">
              <a:solidFill>
                <a:schemeClr val="bg1">
                  <a:lumMod val="85000"/>
                </a:schemeClr>
              </a:solidFill>
            </a:endParaRPr>
          </a:p>
          <a:p>
            <a:r>
              <a:rPr lang="en-US" sz="1600" dirty="0" smtClean="0">
                <a:solidFill>
                  <a:schemeClr val="bg1">
                    <a:lumMod val="85000"/>
                  </a:schemeClr>
                </a:solidFill>
              </a:rPr>
              <a:t>Global distribution of the sickle cell gene and geographical confirmation of the malaria hypothesis. </a:t>
            </a:r>
            <a:endParaRPr lang="el-GR" sz="1600" dirty="0" smtClean="0">
              <a:solidFill>
                <a:schemeClr val="bg1">
                  <a:lumMod val="85000"/>
                </a:schemeClr>
              </a:solidFill>
            </a:endParaRPr>
          </a:p>
          <a:p>
            <a:r>
              <a:rPr lang="en-US" sz="1600" dirty="0" smtClean="0">
                <a:solidFill>
                  <a:schemeClr val="bg1">
                    <a:lumMod val="85000"/>
                  </a:schemeClr>
                </a:solidFill>
              </a:rPr>
              <a:t>Nat Commun 2010 ; 1 : 104.</a:t>
            </a:r>
            <a:r>
              <a:rPr lang="en-US" sz="1600" dirty="0" smtClean="0"/>
              <a:t> </a:t>
            </a:r>
            <a:endParaRPr lang="el-GR" sz="1600" dirty="0"/>
          </a:p>
        </p:txBody>
      </p:sp>
      <p:sp>
        <p:nvSpPr>
          <p:cNvPr id="7" name="TextBox 4"/>
          <p:cNvSpPr txBox="1"/>
          <p:nvPr/>
        </p:nvSpPr>
        <p:spPr>
          <a:xfrm>
            <a:off x="2813507" y="2832440"/>
            <a:ext cx="1477296" cy="369332"/>
          </a:xfrm>
          <a:prstGeom prst="rect">
            <a:avLst/>
          </a:prstGeom>
          <a:noFill/>
        </p:spPr>
        <p:txBody>
          <a:bodyPr wrap="square" rtlCol="0">
            <a:spAutoFit/>
          </a:bodyPr>
          <a:lstStyle/>
          <a:p>
            <a:r>
              <a:rPr lang="el-GR" b="1" dirty="0" smtClean="0">
                <a:solidFill>
                  <a:schemeClr val="accent2">
                    <a:lumMod val="50000"/>
                  </a:schemeClr>
                </a:solidFill>
              </a:rPr>
              <a:t>Γονίδιο Η</a:t>
            </a:r>
            <a:r>
              <a:rPr lang="en-US" b="1" dirty="0" smtClean="0">
                <a:solidFill>
                  <a:schemeClr val="accent2">
                    <a:lumMod val="50000"/>
                  </a:schemeClr>
                </a:solidFill>
              </a:rPr>
              <a:t>b S</a:t>
            </a:r>
            <a:endParaRPr lang="el-GR" b="1" dirty="0">
              <a:solidFill>
                <a:schemeClr val="accent2">
                  <a:lumMod val="50000"/>
                </a:schemeClr>
              </a:solidFill>
            </a:endParaRPr>
          </a:p>
        </p:txBody>
      </p:sp>
      <p:sp>
        <p:nvSpPr>
          <p:cNvPr id="8" name="TextBox 3"/>
          <p:cNvSpPr txBox="1"/>
          <p:nvPr/>
        </p:nvSpPr>
        <p:spPr>
          <a:xfrm>
            <a:off x="2812163" y="4354599"/>
            <a:ext cx="1268773" cy="369332"/>
          </a:xfrm>
          <a:prstGeom prst="rect">
            <a:avLst/>
          </a:prstGeom>
          <a:noFill/>
        </p:spPr>
        <p:txBody>
          <a:bodyPr wrap="square" rtlCol="0">
            <a:spAutoFit/>
          </a:bodyPr>
          <a:lstStyle/>
          <a:p>
            <a:r>
              <a:rPr lang="el-GR" b="1" dirty="0" smtClean="0">
                <a:solidFill>
                  <a:schemeClr val="accent2">
                    <a:lumMod val="50000"/>
                  </a:schemeClr>
                </a:solidFill>
              </a:rPr>
              <a:t>ΕΛΟΝΟΣΙΑ</a:t>
            </a:r>
            <a:endParaRPr lang="el-GR" b="1" dirty="0">
              <a:solidFill>
                <a:schemeClr val="accent2">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περιεχομένου 2"/>
          <p:cNvSpPr>
            <a:spLocks noGrp="1"/>
          </p:cNvSpPr>
          <p:nvPr>
            <p:ph idx="1"/>
          </p:nvPr>
        </p:nvSpPr>
        <p:spPr>
          <a:xfrm>
            <a:off x="247973" y="387459"/>
            <a:ext cx="8446576" cy="1084882"/>
          </a:xfrm>
          <a:ln>
            <a:noFill/>
          </a:ln>
        </p:spPr>
        <p:txBody>
          <a:bodyPr>
            <a:normAutofit fontScale="62500" lnSpcReduction="20000"/>
          </a:bodyPr>
          <a:lstStyle/>
          <a:p>
            <a:pPr marL="0" indent="0" algn="just">
              <a:buNone/>
            </a:pPr>
            <a:r>
              <a:rPr lang="el-GR" sz="2900" dirty="0" smtClean="0">
                <a:solidFill>
                  <a:schemeClr val="bg2">
                    <a:lumMod val="75000"/>
                  </a:schemeClr>
                </a:solidFill>
                <a:latin typeface="Arial Narrow" panose="020B0606020202030204" pitchFamily="34" charset="0"/>
              </a:rPr>
              <a:t>Η «υπόθεση της ελονοσίας» διατυπώθηκε πριν από 70(!) χρόνια από  τον </a:t>
            </a:r>
            <a:r>
              <a:rPr lang="en-US" sz="2900" dirty="0" smtClean="0">
                <a:solidFill>
                  <a:schemeClr val="bg2">
                    <a:lumMod val="75000"/>
                  </a:schemeClr>
                </a:solidFill>
                <a:latin typeface="Arial Narrow" panose="020B0606020202030204" pitchFamily="34" charset="0"/>
              </a:rPr>
              <a:t>J.B.S Haldane</a:t>
            </a:r>
            <a:r>
              <a:rPr lang="el-GR" sz="2900" dirty="0" smtClean="0">
                <a:solidFill>
                  <a:schemeClr val="bg2">
                    <a:lumMod val="75000"/>
                  </a:schemeClr>
                </a:solidFill>
                <a:latin typeface="Arial Narrow" panose="020B0606020202030204" pitchFamily="34" charset="0"/>
              </a:rPr>
              <a:t>. </a:t>
            </a:r>
          </a:p>
          <a:p>
            <a:pPr marL="0" indent="0" algn="just">
              <a:buNone/>
            </a:pPr>
            <a:endParaRPr lang="el-GR" sz="2400" dirty="0" smtClean="0">
              <a:solidFill>
                <a:schemeClr val="bg2">
                  <a:lumMod val="75000"/>
                </a:schemeClr>
              </a:solidFill>
              <a:latin typeface="Arial Narrow" panose="020B0606020202030204" pitchFamily="34" charset="0"/>
            </a:endParaRPr>
          </a:p>
          <a:p>
            <a:pPr marL="0" indent="0" algn="just">
              <a:buNone/>
            </a:pPr>
            <a:r>
              <a:rPr lang="el-GR" sz="2400" dirty="0" smtClean="0">
                <a:solidFill>
                  <a:schemeClr val="accent3">
                    <a:lumMod val="60000"/>
                    <a:lumOff val="40000"/>
                  </a:schemeClr>
                </a:solidFill>
                <a:latin typeface="Arial Narrow" panose="020B0606020202030204" pitchFamily="34" charset="0"/>
              </a:rPr>
              <a:t>	          </a:t>
            </a:r>
            <a:r>
              <a:rPr lang="en-US" sz="2600" dirty="0" smtClean="0">
                <a:solidFill>
                  <a:schemeClr val="accent3">
                    <a:lumMod val="60000"/>
                    <a:lumOff val="40000"/>
                  </a:schemeClr>
                </a:solidFill>
                <a:latin typeface="Arial Narrow" panose="020B0606020202030204" pitchFamily="34" charset="0"/>
              </a:rPr>
              <a:t>Haldane JBS. The rate of mutation of human genes. Hereditas 1949 ; 35 : 267–273</a:t>
            </a:r>
            <a:r>
              <a:rPr lang="en-US" sz="2400" dirty="0" smtClean="0">
                <a:solidFill>
                  <a:schemeClr val="accent3">
                    <a:lumMod val="60000"/>
                    <a:lumOff val="40000"/>
                  </a:schemeClr>
                </a:solidFill>
                <a:latin typeface="Arial Narrow" panose="020B0606020202030204" pitchFamily="34" charset="0"/>
              </a:rPr>
              <a:t>.</a:t>
            </a:r>
            <a:endParaRPr lang="el-GR" sz="2400" dirty="0" smtClean="0">
              <a:solidFill>
                <a:schemeClr val="accent3">
                  <a:lumMod val="60000"/>
                  <a:lumOff val="40000"/>
                </a:schemeClr>
              </a:solidFill>
              <a:latin typeface="Arial Narrow" panose="020B0606020202030204" pitchFamily="34" charset="0"/>
            </a:endParaRPr>
          </a:p>
          <a:p>
            <a:pPr marL="0" indent="0" algn="just">
              <a:buNone/>
            </a:pPr>
            <a:endParaRPr lang="el-GR" sz="2400" dirty="0" smtClean="0">
              <a:solidFill>
                <a:schemeClr val="bg2">
                  <a:lumMod val="75000"/>
                </a:schemeClr>
              </a:solidFill>
            </a:endParaRPr>
          </a:p>
          <a:p>
            <a:pPr marL="0" indent="0" algn="just">
              <a:buNone/>
            </a:pPr>
            <a:endParaRPr lang="el-GR" sz="2400" dirty="0" smtClean="0">
              <a:solidFill>
                <a:schemeClr val="bg2">
                  <a:lumMod val="75000"/>
                </a:schemeClr>
              </a:solidFill>
            </a:endParaRPr>
          </a:p>
          <a:p>
            <a:pPr marL="0" indent="0" algn="just">
              <a:buNone/>
            </a:pPr>
            <a:endParaRPr lang="en-US" sz="2200" dirty="0" smtClean="0">
              <a:solidFill>
                <a:schemeClr val="bg2">
                  <a:lumMod val="75000"/>
                </a:schemeClr>
              </a:solidFill>
            </a:endParaRPr>
          </a:p>
        </p:txBody>
      </p:sp>
      <p:pic>
        <p:nvPicPr>
          <p:cNvPr id="1026" name="Picture 2" descr="Tips for Moving Your Toddler From Crib to B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91117" y="5310000"/>
            <a:ext cx="2752883" cy="1548000"/>
          </a:xfrm>
          <a:prstGeom prst="rect">
            <a:avLst/>
          </a:prstGeom>
          <a:noFill/>
          <a:extLst>
            <a:ext uri="{909E8E84-426E-40DD-AFC4-6F175D3DCCD1}">
              <a14:hiddenFill xmlns:a14="http://schemas.microsoft.com/office/drawing/2010/main">
                <a:solidFill>
                  <a:srgbClr val="FFFFFF"/>
                </a:solidFill>
              </a14:hiddenFill>
            </a:ext>
          </a:extLst>
        </p:spPr>
      </p:pic>
      <p:sp>
        <p:nvSpPr>
          <p:cNvPr id="5" name="4 - Ορθογώνιο"/>
          <p:cNvSpPr/>
          <p:nvPr/>
        </p:nvSpPr>
        <p:spPr>
          <a:xfrm>
            <a:off x="0" y="1453423"/>
            <a:ext cx="9144000" cy="4524315"/>
          </a:xfrm>
          <a:prstGeom prst="rect">
            <a:avLst/>
          </a:prstGeom>
        </p:spPr>
        <p:txBody>
          <a:bodyPr wrap="square">
            <a:spAutoFit/>
          </a:bodyPr>
          <a:lstStyle/>
          <a:p>
            <a:r>
              <a:rPr lang="el-GR" sz="2400" dirty="0" smtClean="0">
                <a:solidFill>
                  <a:schemeClr val="bg2">
                    <a:lumMod val="75000"/>
                  </a:schemeClr>
                </a:solidFill>
              </a:rPr>
              <a:t>	</a:t>
            </a:r>
          </a:p>
          <a:p>
            <a:r>
              <a:rPr lang="el-GR" sz="2400" dirty="0" smtClean="0">
                <a:solidFill>
                  <a:schemeClr val="bg2">
                    <a:lumMod val="75000"/>
                  </a:schemeClr>
                </a:solidFill>
              </a:rPr>
              <a:t>	</a:t>
            </a:r>
            <a:r>
              <a:rPr lang="el-GR" sz="2400" dirty="0" smtClean="0">
                <a:solidFill>
                  <a:schemeClr val="bg2">
                    <a:lumMod val="75000"/>
                  </a:schemeClr>
                </a:solidFill>
                <a:latin typeface="Arial Narrow" panose="020B0606020202030204" pitchFamily="34" charset="0"/>
              </a:rPr>
              <a:t>Η σχετική προστασία απέναντι στην ελονοσία από </a:t>
            </a:r>
            <a:r>
              <a:rPr lang="en-US" sz="2400" i="1" dirty="0" smtClean="0">
                <a:solidFill>
                  <a:schemeClr val="bg2">
                    <a:lumMod val="75000"/>
                  </a:schemeClr>
                </a:solidFill>
                <a:latin typeface="Arial Narrow" panose="020B0606020202030204" pitchFamily="34" charset="0"/>
              </a:rPr>
              <a:t>P. falciparum</a:t>
            </a:r>
            <a:r>
              <a:rPr lang="el-GR" sz="2400" i="1" dirty="0" smtClean="0">
                <a:solidFill>
                  <a:schemeClr val="bg2">
                    <a:lumMod val="75000"/>
                  </a:schemeClr>
                </a:solidFill>
                <a:latin typeface="Arial Narrow" panose="020B0606020202030204" pitchFamily="34" charset="0"/>
              </a:rPr>
              <a:t> </a:t>
            </a:r>
          </a:p>
          <a:p>
            <a:endParaRPr lang="el-GR" sz="2400" dirty="0" smtClean="0">
              <a:solidFill>
                <a:schemeClr val="bg2">
                  <a:lumMod val="75000"/>
                </a:schemeClr>
              </a:solidFill>
              <a:latin typeface="Arial Narrow" panose="020B0606020202030204" pitchFamily="34" charset="0"/>
            </a:endParaRPr>
          </a:p>
          <a:p>
            <a:r>
              <a:rPr lang="el-GR" sz="2400" dirty="0" smtClean="0">
                <a:solidFill>
                  <a:schemeClr val="bg2">
                    <a:lumMod val="75000"/>
                  </a:schemeClr>
                </a:solidFill>
                <a:latin typeface="Arial Narrow" panose="020B0606020202030204" pitchFamily="34" charset="0"/>
              </a:rPr>
              <a:t>που προσδίδει στους φορείς το παθολογικό αλληλόμορφο  β</a:t>
            </a:r>
            <a:r>
              <a:rPr lang="en-US" sz="2400" baseline="30000" dirty="0" smtClean="0">
                <a:solidFill>
                  <a:schemeClr val="bg2">
                    <a:lumMod val="75000"/>
                  </a:schemeClr>
                </a:solidFill>
                <a:latin typeface="Arial Narrow" panose="020B0606020202030204" pitchFamily="34" charset="0"/>
              </a:rPr>
              <a:t>S</a:t>
            </a:r>
            <a:r>
              <a:rPr lang="el-GR" sz="2400" dirty="0" smtClean="0">
                <a:solidFill>
                  <a:schemeClr val="bg2">
                    <a:lumMod val="75000"/>
                  </a:schemeClr>
                </a:solidFill>
                <a:latin typeface="Arial Narrow" panose="020B0606020202030204" pitchFamily="34" charset="0"/>
              </a:rPr>
              <a:t> </a:t>
            </a:r>
          </a:p>
          <a:p>
            <a:endParaRPr lang="el-GR" sz="2400" dirty="0" smtClean="0">
              <a:solidFill>
                <a:schemeClr val="bg2">
                  <a:lumMod val="75000"/>
                </a:schemeClr>
              </a:solidFill>
              <a:latin typeface="Arial Narrow" panose="020B0606020202030204" pitchFamily="34" charset="0"/>
            </a:endParaRPr>
          </a:p>
          <a:p>
            <a:r>
              <a:rPr lang="el-GR" sz="2400" dirty="0" smtClean="0">
                <a:solidFill>
                  <a:schemeClr val="bg2">
                    <a:lumMod val="75000"/>
                  </a:schemeClr>
                </a:solidFill>
                <a:latin typeface="Arial Narrow" panose="020B0606020202030204" pitchFamily="34" charset="0"/>
              </a:rPr>
              <a:t>έχει τεκμηριωθεί και ποσοτικοποιηθεί με </a:t>
            </a:r>
            <a:r>
              <a:rPr lang="el-GR" sz="2400" i="1" dirty="0" smtClean="0">
                <a:solidFill>
                  <a:schemeClr val="bg2">
                    <a:lumMod val="75000"/>
                  </a:schemeClr>
                </a:solidFill>
                <a:latin typeface="Arial Narrow" panose="020B0606020202030204" pitchFamily="34" charset="0"/>
              </a:rPr>
              <a:t>επιδημιολογικές </a:t>
            </a:r>
            <a:r>
              <a:rPr lang="el-GR" sz="2400" dirty="0" smtClean="0">
                <a:solidFill>
                  <a:schemeClr val="bg2">
                    <a:lumMod val="75000"/>
                  </a:schemeClr>
                </a:solidFill>
                <a:latin typeface="Arial Narrow" panose="020B0606020202030204" pitchFamily="34" charset="0"/>
              </a:rPr>
              <a:t>μελέτες </a:t>
            </a:r>
          </a:p>
          <a:p>
            <a:endParaRPr lang="el-GR" sz="2400" dirty="0" smtClean="0">
              <a:solidFill>
                <a:schemeClr val="bg2">
                  <a:lumMod val="75000"/>
                </a:schemeClr>
              </a:solidFill>
              <a:latin typeface="Arial Narrow" panose="020B0606020202030204" pitchFamily="34" charset="0"/>
            </a:endParaRPr>
          </a:p>
          <a:p>
            <a:r>
              <a:rPr lang="el-GR" sz="2400" dirty="0" smtClean="0">
                <a:solidFill>
                  <a:schemeClr val="bg2">
                    <a:lumMod val="75000"/>
                  </a:schemeClr>
                </a:solidFill>
                <a:latin typeface="Arial Narrow" panose="020B0606020202030204" pitchFamily="34" charset="0"/>
              </a:rPr>
              <a:t>των τελευταίων 15 χρόνων και έχει προσδιοριστεί μεγαλύτερη από 50% </a:t>
            </a:r>
          </a:p>
          <a:p>
            <a:endParaRPr lang="el-GR" sz="2400" dirty="0" smtClean="0">
              <a:solidFill>
                <a:schemeClr val="bg2">
                  <a:lumMod val="75000"/>
                </a:schemeClr>
              </a:solidFill>
              <a:latin typeface="Arial Narrow" panose="020B0606020202030204" pitchFamily="34" charset="0"/>
            </a:endParaRPr>
          </a:p>
          <a:p>
            <a:r>
              <a:rPr lang="el-GR" sz="2400" dirty="0" smtClean="0">
                <a:solidFill>
                  <a:schemeClr val="bg2">
                    <a:lumMod val="75000"/>
                  </a:schemeClr>
                </a:solidFill>
                <a:latin typeface="Arial Narrow" panose="020B0606020202030204" pitchFamily="34" charset="0"/>
              </a:rPr>
              <a:t>αναφορικά με όλες τις μορφές της νόσου και μεγαλύτερη από 80% </a:t>
            </a:r>
          </a:p>
          <a:p>
            <a:endParaRPr lang="el-GR" sz="2400" dirty="0" smtClean="0">
              <a:solidFill>
                <a:schemeClr val="bg2">
                  <a:lumMod val="75000"/>
                </a:schemeClr>
              </a:solidFill>
              <a:latin typeface="Arial Narrow" panose="020B0606020202030204" pitchFamily="34" charset="0"/>
            </a:endParaRPr>
          </a:p>
          <a:p>
            <a:r>
              <a:rPr lang="el-GR" sz="2400" dirty="0" smtClean="0">
                <a:solidFill>
                  <a:schemeClr val="bg2">
                    <a:lumMod val="75000"/>
                  </a:schemeClr>
                </a:solidFill>
                <a:latin typeface="Arial Narrow" panose="020B0606020202030204" pitchFamily="34" charset="0"/>
              </a:rPr>
              <a:t>αναφορικά με τη βαριά νόσο/θάνατο.</a:t>
            </a:r>
            <a:endParaRPr lang="el-GR" sz="2400" dirty="0">
              <a:solidFill>
                <a:schemeClr val="bg2">
                  <a:lumMod val="75000"/>
                </a:schemeClr>
              </a:solidFill>
              <a:latin typeface="Arial Narrow" panose="020B0606020202030204" pitchFamily="34" charset="0"/>
            </a:endParaRPr>
          </a:p>
        </p:txBody>
      </p:sp>
    </p:spTree>
    <p:extLst>
      <p:ext uri="{BB962C8B-B14F-4D97-AF65-F5344CB8AC3E}">
        <p14:creationId xmlns:p14="http://schemas.microsoft.com/office/powerpoint/2010/main" val="1270316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val="0"/>
              </a:ext>
            </a:extLst>
          </a:blip>
          <a:srcRect t="1113" r="5974"/>
          <a:stretch>
            <a:fillRect/>
          </a:stretch>
        </p:blipFill>
        <p:spPr>
          <a:xfrm rot="2033451">
            <a:off x="1213168" y="598738"/>
            <a:ext cx="3828742" cy="5517872"/>
          </a:xfrm>
        </p:spPr>
      </p:pic>
      <p:pic>
        <p:nvPicPr>
          <p:cNvPr id="5" name="Θέση περιεχομένου 5"/>
          <p:cNvPicPr>
            <a:picLocks noChangeAspect="1"/>
          </p:cNvPicPr>
          <p:nvPr/>
        </p:nvPicPr>
        <p:blipFill>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11000" contrast="45000"/>
                    </a14:imgEffect>
                  </a14:imgLayer>
                </a14:imgProps>
              </a:ext>
              <a:ext uri="{28A0092B-C50C-407E-A947-70E740481C1C}">
                <a14:useLocalDpi xmlns:a14="http://schemas.microsoft.com/office/drawing/2010/main" val="0"/>
              </a:ext>
            </a:extLst>
          </a:blip>
          <a:stretch>
            <a:fillRect/>
          </a:stretch>
        </p:blipFill>
        <p:spPr>
          <a:xfrm>
            <a:off x="1684433" y="2278430"/>
            <a:ext cx="7062449" cy="4356000"/>
          </a:xfrm>
          <a:prstGeom prst="rect">
            <a:avLst/>
          </a:prstGeom>
        </p:spPr>
      </p:pic>
      <p:sp>
        <p:nvSpPr>
          <p:cNvPr id="9" name="Ορθογώνιο 8"/>
          <p:cNvSpPr/>
          <p:nvPr/>
        </p:nvSpPr>
        <p:spPr>
          <a:xfrm>
            <a:off x="4659922" y="345498"/>
            <a:ext cx="4384431" cy="646331"/>
          </a:xfrm>
          <a:prstGeom prst="rect">
            <a:avLst/>
          </a:prstGeom>
        </p:spPr>
        <p:txBody>
          <a:bodyPr wrap="square">
            <a:spAutoFit/>
          </a:bodyPr>
          <a:lstStyle/>
          <a:p>
            <a:pPr fontAlgn="base"/>
            <a:r>
              <a:rPr lang="en-US" sz="1200" b="1" dirty="0">
                <a:solidFill>
                  <a:srgbClr val="FFFF00"/>
                </a:solidFill>
                <a:latin typeface="Open Sans"/>
              </a:rPr>
              <a:t>Protective effects of the sickle cell gene against malaria morbidity and mortality.</a:t>
            </a:r>
          </a:p>
          <a:p>
            <a:pPr fontAlgn="base"/>
            <a:r>
              <a:rPr lang="en-US" sz="1200" b="1" dirty="0" smtClean="0">
                <a:solidFill>
                  <a:srgbClr val="FFFF00"/>
                </a:solidFill>
                <a:latin typeface="Open Sans"/>
              </a:rPr>
              <a:t>Lancet </a:t>
            </a:r>
            <a:r>
              <a:rPr lang="en-US" sz="1200" b="1" dirty="0">
                <a:solidFill>
                  <a:srgbClr val="FFFF00"/>
                </a:solidFill>
                <a:latin typeface="Open Sans"/>
              </a:rPr>
              <a:t>(London, England</a:t>
            </a:r>
            <a:r>
              <a:rPr lang="en-US" sz="1200" b="1" dirty="0" smtClean="0">
                <a:solidFill>
                  <a:srgbClr val="FFFF00"/>
                </a:solidFill>
                <a:latin typeface="Open Sans"/>
              </a:rPr>
              <a:t>)</a:t>
            </a:r>
            <a:r>
              <a:rPr lang="en-US" sz="1200" dirty="0" smtClean="0">
                <a:solidFill>
                  <a:srgbClr val="FFFF00"/>
                </a:solidFill>
                <a:latin typeface="Open Sans"/>
              </a:rPr>
              <a:t>, </a:t>
            </a:r>
            <a:r>
              <a:rPr lang="en-US" sz="1200" dirty="0">
                <a:solidFill>
                  <a:srgbClr val="FFFF00"/>
                </a:solidFill>
                <a:latin typeface="Open Sans"/>
              </a:rPr>
              <a:t>2002, </a:t>
            </a:r>
            <a:r>
              <a:rPr lang="en-US" sz="1200" dirty="0" smtClean="0">
                <a:solidFill>
                  <a:srgbClr val="FFFF00"/>
                </a:solidFill>
                <a:latin typeface="Open Sans"/>
              </a:rPr>
              <a:t>359:1311-1312</a:t>
            </a:r>
            <a:endParaRPr lang="en-US" sz="1200" b="0" i="0" dirty="0">
              <a:solidFill>
                <a:srgbClr val="FFFF00"/>
              </a:solidFill>
              <a:effectLst/>
              <a:latin typeface="Open Sans"/>
            </a:endParaRPr>
          </a:p>
        </p:txBody>
      </p:sp>
    </p:spTree>
    <p:extLst>
      <p:ext uri="{BB962C8B-B14F-4D97-AF65-F5344CB8AC3E}">
        <p14:creationId xmlns:p14="http://schemas.microsoft.com/office/powerpoint/2010/main" val="238157645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82866" y="2633569"/>
            <a:ext cx="8229600" cy="3546379"/>
          </a:xfrm>
          <a:solidFill>
            <a:schemeClr val="accent3">
              <a:lumMod val="20000"/>
              <a:lumOff val="80000"/>
            </a:schemeClr>
          </a:solidFill>
        </p:spPr>
        <p:txBody>
          <a:bodyPr>
            <a:normAutofit fontScale="77500" lnSpcReduction="20000"/>
          </a:bodyPr>
          <a:lstStyle/>
          <a:p>
            <a:pPr marL="0" indent="0">
              <a:buNone/>
            </a:pPr>
            <a:endParaRPr lang="en-US" sz="2000" dirty="0" smtClean="0">
              <a:hlinkClick r:id="rId2"/>
            </a:endParaRPr>
          </a:p>
          <a:p>
            <a:pPr marL="0" indent="0">
              <a:buNone/>
            </a:pPr>
            <a:r>
              <a:rPr lang="en-US" sz="2000" dirty="0" smtClean="0"/>
              <a:t>Hedrick</a:t>
            </a:r>
            <a:r>
              <a:rPr lang="en-US" sz="2000" dirty="0"/>
              <a:t>, P.W. Resistance to malaria in humans: the impact of strong, recent selection. </a:t>
            </a:r>
            <a:r>
              <a:rPr lang="en-US" sz="2000" i="1" dirty="0"/>
              <a:t>Malar J</a:t>
            </a:r>
            <a:r>
              <a:rPr lang="en-US" sz="2000" dirty="0"/>
              <a:t> </a:t>
            </a:r>
            <a:r>
              <a:rPr lang="en-US" sz="2000" b="1" dirty="0"/>
              <a:t>11</a:t>
            </a:r>
            <a:r>
              <a:rPr lang="en-US" sz="2000" dirty="0"/>
              <a:t>, 349 (2012). https://doi.org/10.1186/1475-2875-11-349</a:t>
            </a:r>
          </a:p>
          <a:p>
            <a:pPr marL="0" indent="0">
              <a:buNone/>
            </a:pPr>
            <a:endParaRPr lang="el-GR" sz="2000" dirty="0" smtClean="0"/>
          </a:p>
          <a:p>
            <a:pPr marL="0" indent="0">
              <a:buNone/>
            </a:pPr>
            <a:r>
              <a:rPr lang="en-US" sz="2000" dirty="0" smtClean="0"/>
              <a:t>Kwiatkowski </a:t>
            </a:r>
            <a:r>
              <a:rPr lang="en-US" sz="2000" dirty="0"/>
              <a:t>DP. How malaria has affected the human genome and what human genetics can teach us about malaria. Am J Hum Genet. 2005 Aug;77(2):171-92. doi: 10.1086/432519. </a:t>
            </a:r>
            <a:r>
              <a:rPr lang="en-US" sz="2000" dirty="0" err="1"/>
              <a:t>Epub</a:t>
            </a:r>
            <a:r>
              <a:rPr lang="en-US" sz="2000" dirty="0"/>
              <a:t> 2005 Jul 6. PMID: 16001361; PMCID: PMC1224522.</a:t>
            </a:r>
            <a:endParaRPr lang="en-US" sz="2000" dirty="0">
              <a:solidFill>
                <a:schemeClr val="tx2"/>
              </a:solidFill>
            </a:endParaRPr>
          </a:p>
          <a:p>
            <a:pPr marL="0" indent="0">
              <a:buNone/>
            </a:pPr>
            <a:endParaRPr lang="el-GR" sz="2000" dirty="0" smtClean="0"/>
          </a:p>
          <a:p>
            <a:pPr marL="0" indent="0">
              <a:buNone/>
            </a:pPr>
            <a:r>
              <a:rPr lang="en-US" sz="2000" dirty="0" smtClean="0"/>
              <a:t>ALLISON </a:t>
            </a:r>
            <a:r>
              <a:rPr lang="en-US" sz="2000" dirty="0"/>
              <a:t>AC. Protection afforded by sickle-cell trait against </a:t>
            </a:r>
            <a:r>
              <a:rPr lang="en-US" sz="2000" dirty="0" err="1"/>
              <a:t>subtertian</a:t>
            </a:r>
            <a:r>
              <a:rPr lang="en-US" sz="2000" dirty="0"/>
              <a:t> </a:t>
            </a:r>
            <a:r>
              <a:rPr lang="en-US" sz="2000" dirty="0" err="1"/>
              <a:t>malareal</a:t>
            </a:r>
            <a:r>
              <a:rPr lang="en-US" sz="2000" dirty="0"/>
              <a:t> infection. Br Med J. 1954 Feb 6;1(4857):290-4. </a:t>
            </a:r>
            <a:r>
              <a:rPr lang="en-US" sz="2000" dirty="0" err="1"/>
              <a:t>doi</a:t>
            </a:r>
            <a:r>
              <a:rPr lang="en-US" sz="2000" dirty="0"/>
              <a:t>: 10.1136/bmj.1.4857.290. PMID: 13115700; PMCID: PMC2093356.</a:t>
            </a:r>
            <a:endParaRPr lang="en-US" sz="2000" b="1" dirty="0" smtClean="0">
              <a:solidFill>
                <a:schemeClr val="tx2"/>
              </a:solidFill>
              <a:hlinkClick r:id="rId3"/>
            </a:endParaRPr>
          </a:p>
          <a:p>
            <a:pPr marL="0" indent="0">
              <a:buNone/>
            </a:pPr>
            <a:endParaRPr lang="el-GR" sz="1800" dirty="0" smtClean="0"/>
          </a:p>
          <a:p>
            <a:pPr marL="0" indent="0">
              <a:buNone/>
            </a:pPr>
            <a:r>
              <a:rPr lang="en-US" sz="2100" dirty="0" err="1"/>
              <a:t>Billo</a:t>
            </a:r>
            <a:r>
              <a:rPr lang="en-US" sz="2100" dirty="0"/>
              <a:t> MA, Johnson ES, </a:t>
            </a:r>
            <a:r>
              <a:rPr lang="en-US" sz="2100" dirty="0" err="1"/>
              <a:t>Doumbia</a:t>
            </a:r>
            <a:r>
              <a:rPr lang="en-US" sz="2100" dirty="0"/>
              <a:t> SO, </a:t>
            </a:r>
            <a:r>
              <a:rPr lang="en-US" sz="2100" dirty="0" err="1"/>
              <a:t>Poudiougou</a:t>
            </a:r>
            <a:r>
              <a:rPr lang="en-US" sz="2100" dirty="0"/>
              <a:t> B, </a:t>
            </a:r>
            <a:r>
              <a:rPr lang="en-US" sz="2100" dirty="0" err="1"/>
              <a:t>Sagara</a:t>
            </a:r>
            <a:r>
              <a:rPr lang="en-US" sz="2100" dirty="0"/>
              <a:t> I, </a:t>
            </a:r>
            <a:r>
              <a:rPr lang="en-US" sz="2100" dirty="0" err="1"/>
              <a:t>Diawara</a:t>
            </a:r>
            <a:r>
              <a:rPr lang="en-US" sz="2100" dirty="0"/>
              <a:t> SI, </a:t>
            </a:r>
            <a:r>
              <a:rPr lang="en-US" sz="2100" dirty="0" err="1"/>
              <a:t>Diakité</a:t>
            </a:r>
            <a:r>
              <a:rPr lang="en-US" sz="2100" dirty="0"/>
              <a:t> M, Diallo M, </a:t>
            </a:r>
            <a:r>
              <a:rPr lang="en-US" sz="2100" dirty="0" err="1"/>
              <a:t>Doumbo</a:t>
            </a:r>
            <a:r>
              <a:rPr lang="en-US" sz="2100" dirty="0"/>
              <a:t> OK, </a:t>
            </a:r>
            <a:r>
              <a:rPr lang="en-US" sz="2100" dirty="0" err="1"/>
              <a:t>Tounkara</a:t>
            </a:r>
            <a:r>
              <a:rPr lang="en-US" sz="2100" dirty="0"/>
              <a:t> A, Rice J, James MA, Krogstad DJ. Sickle cell trait protects against Plasmodium falciparum infection. Am J </a:t>
            </a:r>
            <a:r>
              <a:rPr lang="en-US" sz="2100" dirty="0" err="1"/>
              <a:t>Epidemiol</a:t>
            </a:r>
            <a:r>
              <a:rPr lang="en-US" sz="2100" dirty="0"/>
              <a:t>. 2012 Oct 1;176 </a:t>
            </a:r>
            <a:r>
              <a:rPr lang="en-US" sz="2100" dirty="0" err="1"/>
              <a:t>Suppl</a:t>
            </a:r>
            <a:r>
              <a:rPr lang="en-US" sz="2100" dirty="0"/>
              <a:t> 7(</a:t>
            </a:r>
            <a:r>
              <a:rPr lang="en-US" sz="2100" dirty="0" err="1"/>
              <a:t>Suppl</a:t>
            </a:r>
            <a:r>
              <a:rPr lang="en-US" sz="2100" dirty="0"/>
              <a:t> 7):S175-85. </a:t>
            </a:r>
            <a:r>
              <a:rPr lang="en-US" sz="2100" dirty="0" err="1"/>
              <a:t>doi</a:t>
            </a:r>
            <a:r>
              <a:rPr lang="en-US" sz="2100" dirty="0"/>
              <a:t>: 10.1093/</a:t>
            </a:r>
            <a:r>
              <a:rPr lang="en-US" sz="2100" dirty="0" err="1"/>
              <a:t>aje</a:t>
            </a:r>
            <a:r>
              <a:rPr lang="en-US" sz="2100" dirty="0"/>
              <a:t>/kws323. PMID: 23035141; PMCID: PMC3530358.</a:t>
            </a:r>
            <a:endParaRPr lang="en-US" sz="2100" dirty="0">
              <a:hlinkClick r:id="rId4"/>
            </a:endParaRPr>
          </a:p>
        </p:txBody>
      </p:sp>
      <p:sp>
        <p:nvSpPr>
          <p:cNvPr id="5" name="4 - Ορθογώνιο"/>
          <p:cNvSpPr/>
          <p:nvPr/>
        </p:nvSpPr>
        <p:spPr>
          <a:xfrm>
            <a:off x="482866" y="786483"/>
            <a:ext cx="8291593" cy="1631216"/>
          </a:xfrm>
          <a:prstGeom prst="rect">
            <a:avLst/>
          </a:prstGeom>
        </p:spPr>
        <p:txBody>
          <a:bodyPr wrap="square">
            <a:spAutoFit/>
          </a:bodyPr>
          <a:lstStyle/>
          <a:p>
            <a:r>
              <a:rPr lang="el-GR" sz="2000" dirty="0" smtClean="0">
                <a:solidFill>
                  <a:schemeClr val="bg2">
                    <a:lumMod val="50000"/>
                  </a:schemeClr>
                </a:solidFill>
                <a:latin typeface="Arial Narrow" panose="020B0606020202030204" pitchFamily="34" charset="0"/>
              </a:rPr>
              <a:t>Το πλασμώδιο της ελονοσίας αποτελεί έναν από τους ισχυρότερους παράγοντες φυσικής επιλογής</a:t>
            </a:r>
            <a:r>
              <a:rPr lang="en-US" sz="2000" dirty="0" smtClean="0">
                <a:solidFill>
                  <a:schemeClr val="bg2">
                    <a:lumMod val="50000"/>
                  </a:schemeClr>
                </a:solidFill>
                <a:latin typeface="Arial Narrow" panose="020B0606020202030204" pitchFamily="34" charset="0"/>
              </a:rPr>
              <a:t> (</a:t>
            </a:r>
            <a:r>
              <a:rPr lang="el-GR" sz="2000" dirty="0" smtClean="0">
                <a:solidFill>
                  <a:schemeClr val="bg2">
                    <a:lumMod val="50000"/>
                  </a:schemeClr>
                </a:solidFill>
                <a:latin typeface="Arial Narrow" panose="020B0606020202030204" pitchFamily="34" charset="0"/>
              </a:rPr>
              <a:t>εξελικτικούς παράγοντες) στους σύγχρονους ανθρώπινους πληθυσμούς με αποτέλεσμα τη μεταβολή της ανθρώπινης βιοχημείας και της δομής του ανθρώπινου γονιδιώματος. </a:t>
            </a:r>
          </a:p>
          <a:p>
            <a:endParaRPr lang="el-GR" sz="2000" dirty="0" smtClean="0">
              <a:solidFill>
                <a:schemeClr val="bg2">
                  <a:lumMod val="50000"/>
                </a:schemeClr>
              </a:solidFill>
            </a:endParaRPr>
          </a:p>
        </p:txBody>
      </p:sp>
    </p:spTree>
    <p:extLst>
      <p:ext uri="{BB962C8B-B14F-4D97-AF65-F5344CB8AC3E}">
        <p14:creationId xmlns:p14="http://schemas.microsoft.com/office/powerpoint/2010/main" val="162417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0" y="3456123"/>
            <a:ext cx="9144000" cy="2588218"/>
          </a:xfrm>
        </p:spPr>
        <p:txBody>
          <a:bodyPr>
            <a:normAutofit lnSpcReduction="10000"/>
          </a:bodyPr>
          <a:lstStyle/>
          <a:p>
            <a:pPr marL="0" indent="0">
              <a:buNone/>
            </a:pPr>
            <a:r>
              <a:rPr lang="el-GR" sz="2000" dirty="0">
                <a:solidFill>
                  <a:schemeClr val="bg2">
                    <a:lumMod val="90000"/>
                  </a:schemeClr>
                </a:solidFill>
                <a:latin typeface="Arial Narrow" panose="020B0606020202030204" pitchFamily="34" charset="0"/>
              </a:rPr>
              <a:t>Η ΕΛΟΝΟΣΙΑ από </a:t>
            </a:r>
            <a:r>
              <a:rPr lang="en-US" sz="2000" i="1" dirty="0">
                <a:solidFill>
                  <a:schemeClr val="bg2">
                    <a:lumMod val="90000"/>
                  </a:schemeClr>
                </a:solidFill>
                <a:latin typeface="Arial Narrow" panose="020B0606020202030204" pitchFamily="34" charset="0"/>
              </a:rPr>
              <a:t>P. falciparum </a:t>
            </a:r>
            <a:r>
              <a:rPr lang="el-GR" sz="2000" dirty="0">
                <a:solidFill>
                  <a:schemeClr val="bg2">
                    <a:lumMod val="90000"/>
                  </a:schemeClr>
                </a:solidFill>
                <a:latin typeface="Arial Narrow" panose="020B0606020202030204" pitchFamily="34" charset="0"/>
              </a:rPr>
              <a:t>αποτελεί αιτία </a:t>
            </a:r>
            <a:r>
              <a:rPr lang="el-GR" sz="2000" dirty="0">
                <a:solidFill>
                  <a:srgbClr val="FFFF00"/>
                </a:solidFill>
                <a:latin typeface="Arial Narrow" panose="020B0606020202030204" pitchFamily="34" charset="0"/>
              </a:rPr>
              <a:t>&gt;1,000,000 </a:t>
            </a:r>
            <a:r>
              <a:rPr lang="el-GR" sz="2000" dirty="0">
                <a:solidFill>
                  <a:schemeClr val="bg2">
                    <a:lumMod val="90000"/>
                  </a:schemeClr>
                </a:solidFill>
                <a:latin typeface="Arial Narrow" panose="020B0606020202030204" pitchFamily="34" charset="0"/>
              </a:rPr>
              <a:t>θανάτων ανά έτος </a:t>
            </a:r>
            <a:r>
              <a:rPr lang="el-GR" sz="2000" dirty="0">
                <a:solidFill>
                  <a:srgbClr val="FFFF00"/>
                </a:solidFill>
                <a:latin typeface="Arial Narrow" panose="020B0606020202030204" pitchFamily="34" charset="0"/>
              </a:rPr>
              <a:t>μικρών </a:t>
            </a:r>
          </a:p>
          <a:p>
            <a:pPr marL="0" indent="0">
              <a:buNone/>
            </a:pPr>
            <a:r>
              <a:rPr lang="el-GR" sz="2000" dirty="0">
                <a:solidFill>
                  <a:srgbClr val="FFFF00"/>
                </a:solidFill>
                <a:latin typeface="Arial Narrow" panose="020B0606020202030204" pitchFamily="34" charset="0"/>
              </a:rPr>
              <a:t>παιδιών</a:t>
            </a:r>
            <a:r>
              <a:rPr lang="el-GR" sz="2000" dirty="0">
                <a:solidFill>
                  <a:schemeClr val="bg2">
                    <a:lumMod val="90000"/>
                  </a:schemeClr>
                </a:solidFill>
                <a:latin typeface="Arial Narrow" panose="020B0606020202030204" pitchFamily="34" charset="0"/>
              </a:rPr>
              <a:t> στην Αφρική.</a:t>
            </a:r>
          </a:p>
          <a:p>
            <a:pPr marL="0" indent="0">
              <a:buNone/>
            </a:pPr>
            <a:r>
              <a:rPr lang="en-US" sz="2000" dirty="0" smtClean="0">
                <a:solidFill>
                  <a:schemeClr val="bg2">
                    <a:lumMod val="90000"/>
                  </a:schemeClr>
                </a:solidFill>
                <a:latin typeface="Arial Narrow" panose="020B0606020202030204" pitchFamily="34" charset="0"/>
              </a:rPr>
              <a:t>H</a:t>
            </a:r>
            <a:r>
              <a:rPr lang="el-GR" sz="2000" dirty="0" smtClean="0">
                <a:solidFill>
                  <a:schemeClr val="bg2">
                    <a:lumMod val="90000"/>
                  </a:schemeClr>
                </a:solidFill>
                <a:latin typeface="Arial Narrow" panose="020B0606020202030204" pitchFamily="34" charset="0"/>
              </a:rPr>
              <a:t> υψηλή παιδική </a:t>
            </a:r>
            <a:r>
              <a:rPr lang="el-GR" sz="2000" dirty="0">
                <a:solidFill>
                  <a:schemeClr val="bg2">
                    <a:lumMod val="90000"/>
                  </a:schemeClr>
                </a:solidFill>
                <a:latin typeface="Arial Narrow" panose="020B0606020202030204" pitchFamily="34" charset="0"/>
              </a:rPr>
              <a:t>θνητότητα </a:t>
            </a:r>
            <a:r>
              <a:rPr lang="el-GR" sz="2000" dirty="0" smtClean="0">
                <a:solidFill>
                  <a:schemeClr val="bg2">
                    <a:lumMod val="90000"/>
                  </a:schemeClr>
                </a:solidFill>
                <a:latin typeface="Arial Narrow" panose="020B0606020202030204" pitchFamily="34" charset="0"/>
              </a:rPr>
              <a:t>που συνδέεται με το </a:t>
            </a:r>
            <a:r>
              <a:rPr lang="en-US" sz="2000" i="1" dirty="0" smtClean="0">
                <a:solidFill>
                  <a:schemeClr val="bg2">
                    <a:lumMod val="90000"/>
                  </a:schemeClr>
                </a:solidFill>
                <a:latin typeface="Arial Narrow" panose="020B0606020202030204" pitchFamily="34" charset="0"/>
              </a:rPr>
              <a:t>P. Falciparum</a:t>
            </a:r>
            <a:r>
              <a:rPr lang="el-GR" sz="2000" i="1" dirty="0" smtClean="0">
                <a:solidFill>
                  <a:schemeClr val="bg2">
                    <a:lumMod val="90000"/>
                  </a:schemeClr>
                </a:solidFill>
                <a:latin typeface="Arial Narrow" panose="020B0606020202030204" pitchFamily="34" charset="0"/>
              </a:rPr>
              <a:t> </a:t>
            </a:r>
            <a:r>
              <a:rPr lang="el-GR" sz="2000" dirty="0" smtClean="0">
                <a:solidFill>
                  <a:schemeClr val="bg2">
                    <a:lumMod val="90000"/>
                  </a:schemeClr>
                </a:solidFill>
                <a:latin typeface="Arial Narrow" panose="020B0606020202030204" pitchFamily="34" charset="0"/>
              </a:rPr>
              <a:t>καθιστά το παράσιτο </a:t>
            </a:r>
            <a:r>
              <a:rPr lang="el-GR" sz="2000" dirty="0" smtClean="0">
                <a:solidFill>
                  <a:srgbClr val="FFFF00"/>
                </a:solidFill>
                <a:latin typeface="Arial Narrow" panose="020B0606020202030204" pitchFamily="34" charset="0"/>
              </a:rPr>
              <a:t>ισχυρό</a:t>
            </a:r>
            <a:r>
              <a:rPr lang="el-GR" sz="2000" dirty="0" smtClean="0">
                <a:solidFill>
                  <a:schemeClr val="bg2">
                    <a:lumMod val="90000"/>
                  </a:schemeClr>
                </a:solidFill>
                <a:latin typeface="Arial Narrow" panose="020B0606020202030204" pitchFamily="34" charset="0"/>
              </a:rPr>
              <a:t> εξελικτικό παράγοντα και </a:t>
            </a:r>
            <a:r>
              <a:rPr lang="el-GR" sz="2000" dirty="0" smtClean="0">
                <a:solidFill>
                  <a:srgbClr val="FFFF00"/>
                </a:solidFill>
                <a:latin typeface="Arial Narrow" panose="020B0606020202030204" pitchFamily="34" charset="0"/>
              </a:rPr>
              <a:t>ταχεία</a:t>
            </a:r>
            <a:r>
              <a:rPr lang="el-GR" sz="2000" dirty="0" smtClean="0">
                <a:solidFill>
                  <a:schemeClr val="bg2">
                    <a:lumMod val="90000"/>
                  </a:schemeClr>
                </a:solidFill>
                <a:latin typeface="Arial Narrow" panose="020B0606020202030204" pitchFamily="34" charset="0"/>
              </a:rPr>
              <a:t> την </a:t>
            </a:r>
            <a:r>
              <a:rPr lang="el-GR" sz="2000" dirty="0">
                <a:solidFill>
                  <a:schemeClr val="bg2">
                    <a:lumMod val="90000"/>
                  </a:schemeClr>
                </a:solidFill>
                <a:latin typeface="Arial Narrow" panose="020B0606020202030204" pitchFamily="34" charset="0"/>
              </a:rPr>
              <a:t>εξέλιξη των πληθυσμών που εκτίθενται σε αυτόν σταθερά και μακροχρόνια -και  που επάγεται με το μηχανισμό της φυσικής επιλογής</a:t>
            </a:r>
            <a:r>
              <a:rPr lang="el-GR" sz="2000" dirty="0" smtClean="0">
                <a:solidFill>
                  <a:schemeClr val="bg2">
                    <a:lumMod val="90000"/>
                  </a:schemeClr>
                </a:solidFill>
                <a:latin typeface="Arial Narrow" panose="020B0606020202030204" pitchFamily="34" charset="0"/>
              </a:rPr>
              <a:t>. Η μετάλλαξη της δρεπανοκυτταρικής αιμοσφαιρίνης εμφανίζεται στην Αφρική μόλις 5,000 χρόνια πριν από τις μέρες μας μετά την αύξηση της θερμοκρασίας την δημιουργία σταθερών οικισμών και την ανάδειξη του </a:t>
            </a:r>
            <a:r>
              <a:rPr lang="en-US" sz="2000" i="1" dirty="0" smtClean="0">
                <a:solidFill>
                  <a:schemeClr val="bg2">
                    <a:lumMod val="90000"/>
                  </a:schemeClr>
                </a:solidFill>
                <a:latin typeface="Arial Narrow" panose="020B0606020202030204" pitchFamily="34" charset="0"/>
              </a:rPr>
              <a:t>M. anopheles </a:t>
            </a:r>
            <a:r>
              <a:rPr lang="el-GR" sz="2000" dirty="0" smtClean="0">
                <a:solidFill>
                  <a:schemeClr val="bg2">
                    <a:lumMod val="90000"/>
                  </a:schemeClr>
                </a:solidFill>
                <a:latin typeface="Arial Narrow" panose="020B0606020202030204" pitchFamily="34" charset="0"/>
              </a:rPr>
              <a:t>σε ενδημικό είδος</a:t>
            </a:r>
            <a:r>
              <a:rPr lang="en-US" sz="2000" dirty="0" smtClean="0">
                <a:solidFill>
                  <a:schemeClr val="bg2">
                    <a:lumMod val="90000"/>
                  </a:schemeClr>
                </a:solidFill>
                <a:latin typeface="Arial Narrow" panose="020B0606020202030204" pitchFamily="34" charset="0"/>
              </a:rPr>
              <a:t>.</a:t>
            </a:r>
            <a:r>
              <a:rPr lang="el-GR" sz="2000" dirty="0" smtClean="0">
                <a:solidFill>
                  <a:schemeClr val="bg2">
                    <a:lumMod val="90000"/>
                  </a:schemeClr>
                </a:solidFill>
                <a:latin typeface="Arial Narrow" panose="020B0606020202030204" pitchFamily="34" charset="0"/>
              </a:rPr>
              <a:t>  </a:t>
            </a:r>
            <a:endParaRPr lang="el-GR" sz="2000" dirty="0">
              <a:solidFill>
                <a:schemeClr val="bg2">
                  <a:lumMod val="90000"/>
                </a:schemeClr>
              </a:solidFill>
              <a:latin typeface="Arial Narrow" panose="020B0606020202030204" pitchFamily="34" charset="0"/>
            </a:endParaRPr>
          </a:p>
          <a:p>
            <a:pPr marL="0" indent="0">
              <a:buNone/>
            </a:pPr>
            <a:endParaRPr lang="en-US" sz="2000" dirty="0" smtClean="0">
              <a:solidFill>
                <a:schemeClr val="bg2">
                  <a:lumMod val="90000"/>
                </a:schemeClr>
              </a:solidFill>
            </a:endParaRPr>
          </a:p>
          <a:p>
            <a:pPr marL="0" indent="0">
              <a:buNone/>
            </a:pPr>
            <a:endParaRPr lang="en-US" sz="2000" dirty="0" smtClean="0">
              <a:solidFill>
                <a:schemeClr val="bg2">
                  <a:lumMod val="90000"/>
                </a:schemeClr>
              </a:solidFill>
            </a:endParaRPr>
          </a:p>
        </p:txBody>
      </p:sp>
      <p:pic>
        <p:nvPicPr>
          <p:cNvPr id="4" name="Picture 2" descr="C:\Users\User\Pictures\Malari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24401" y="289596"/>
            <a:ext cx="4068000" cy="2891388"/>
          </a:xfrm>
          <a:prstGeom prst="rect">
            <a:avLst/>
          </a:prstGeom>
          <a:noFill/>
          <a:extLst>
            <a:ext uri="{909E8E84-426E-40DD-AFC4-6F175D3DCCD1}">
              <a14:hiddenFill xmlns:a14="http://schemas.microsoft.com/office/drawing/2010/main">
                <a:solidFill>
                  <a:srgbClr val="FFFFFF"/>
                </a:solidFill>
              </a14:hiddenFill>
            </a:ext>
          </a:extLst>
        </p:spPr>
      </p:pic>
      <p:sp>
        <p:nvSpPr>
          <p:cNvPr id="5" name="Τίτλος 1"/>
          <p:cNvSpPr>
            <a:spLocks noGrp="1"/>
          </p:cNvSpPr>
          <p:nvPr>
            <p:ph type="title"/>
          </p:nvPr>
        </p:nvSpPr>
        <p:spPr>
          <a:xfrm>
            <a:off x="1224367" y="1363849"/>
            <a:ext cx="2619214" cy="609116"/>
          </a:xfrm>
        </p:spPr>
        <p:txBody>
          <a:bodyPr>
            <a:noAutofit/>
          </a:bodyPr>
          <a:lstStyle/>
          <a:p>
            <a:r>
              <a:rPr lang="el-GR" sz="3200" b="1" dirty="0" smtClean="0">
                <a:solidFill>
                  <a:schemeClr val="bg2">
                    <a:lumMod val="75000"/>
                  </a:schemeClr>
                </a:solidFill>
              </a:rPr>
              <a:t>ΕΛΟΝΟΣΙΑ</a:t>
            </a:r>
            <a:endParaRPr lang="el-GR" sz="3200" b="1" dirty="0">
              <a:solidFill>
                <a:schemeClr val="bg2">
                  <a:lumMod val="75000"/>
                </a:schemeClr>
              </a:solidFill>
            </a:endParaRPr>
          </a:p>
        </p:txBody>
      </p:sp>
      <p:sp>
        <p:nvSpPr>
          <p:cNvPr id="6" name="5 - Ορθογώνιο"/>
          <p:cNvSpPr/>
          <p:nvPr/>
        </p:nvSpPr>
        <p:spPr>
          <a:xfrm>
            <a:off x="356461" y="6334780"/>
            <a:ext cx="8787539" cy="523220"/>
          </a:xfrm>
          <a:prstGeom prst="rect">
            <a:avLst/>
          </a:prstGeom>
        </p:spPr>
        <p:txBody>
          <a:bodyPr wrap="square">
            <a:spAutoFit/>
          </a:bodyPr>
          <a:lstStyle/>
          <a:p>
            <a:r>
              <a:rPr lang="en-US" sz="1400" dirty="0" smtClean="0">
                <a:solidFill>
                  <a:schemeClr val="bg1"/>
                </a:solidFill>
              </a:rPr>
              <a:t>Murray CJ, Lopez AD. Global mortality, disability, and the contribution of risk factors: Global Burden of Disease</a:t>
            </a:r>
            <a:r>
              <a:rPr lang="el-GR" sz="1400" dirty="0" smtClean="0">
                <a:solidFill>
                  <a:schemeClr val="bg1"/>
                </a:solidFill>
              </a:rPr>
              <a:t> </a:t>
            </a:r>
            <a:r>
              <a:rPr lang="en-US" sz="1400" dirty="0" smtClean="0">
                <a:solidFill>
                  <a:schemeClr val="bg1"/>
                </a:solidFill>
              </a:rPr>
              <a:t>Study. 							Lancet. 1997;349:1436–42.</a:t>
            </a:r>
            <a:endParaRPr lang="el-GR" sz="1400" dirty="0">
              <a:solidFill>
                <a:schemeClr val="bg1"/>
              </a:solidFill>
            </a:endParaRPr>
          </a:p>
        </p:txBody>
      </p:sp>
      <p:pic>
        <p:nvPicPr>
          <p:cNvPr id="410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39" y="85725"/>
            <a:ext cx="1177841" cy="870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503644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3289" b="73422" l="9500" r="92500"/>
                    </a14:imgEffect>
                  </a14:imgLayer>
                </a14:imgProps>
              </a:ext>
              <a:ext uri="{28A0092B-C50C-407E-A947-70E740481C1C}">
                <a14:useLocalDpi xmlns:a14="http://schemas.microsoft.com/office/drawing/2010/main" val="0"/>
              </a:ext>
            </a:extLst>
          </a:blip>
          <a:srcRect l="7750" t="9723" r="6746" b="25492"/>
          <a:stretch/>
        </p:blipFill>
        <p:spPr bwMode="auto">
          <a:xfrm rot="18670934">
            <a:off x="4069751" y="3727027"/>
            <a:ext cx="1389357" cy="792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381873" y="4123097"/>
            <a:ext cx="1944216" cy="369332"/>
          </a:xfrm>
          <a:prstGeom prst="rect">
            <a:avLst/>
          </a:prstGeom>
          <a:noFill/>
        </p:spPr>
        <p:txBody>
          <a:bodyPr wrap="square" rtlCol="0">
            <a:spAutoFit/>
          </a:bodyPr>
          <a:lstStyle/>
          <a:p>
            <a:r>
              <a:rPr lang="el-GR" dirty="0" smtClean="0">
                <a:solidFill>
                  <a:schemeClr val="bg1">
                    <a:lumMod val="95000"/>
                  </a:schemeClr>
                </a:solidFill>
              </a:rPr>
              <a:t>σταθεροποιούσα</a:t>
            </a:r>
            <a:endParaRPr lang="el-GR" dirty="0">
              <a:solidFill>
                <a:schemeClr val="bg1">
                  <a:lumMod val="95000"/>
                </a:schemeClr>
              </a:solidFill>
            </a:endParaRPr>
          </a:p>
        </p:txBody>
      </p:sp>
      <p:sp>
        <p:nvSpPr>
          <p:cNvPr id="2" name="Τίτλος 1"/>
          <p:cNvSpPr>
            <a:spLocks noGrp="1"/>
          </p:cNvSpPr>
          <p:nvPr>
            <p:ph type="title"/>
          </p:nvPr>
        </p:nvSpPr>
        <p:spPr>
          <a:xfrm>
            <a:off x="2246211" y="150313"/>
            <a:ext cx="4339525" cy="1143000"/>
          </a:xfrm>
        </p:spPr>
        <p:txBody>
          <a:bodyPr>
            <a:normAutofit/>
          </a:bodyPr>
          <a:lstStyle/>
          <a:p>
            <a:r>
              <a:rPr lang="el-GR" sz="3200" dirty="0" smtClean="0">
                <a:solidFill>
                  <a:schemeClr val="bg1"/>
                </a:solidFill>
              </a:rPr>
              <a:t>Φυσική επιλογή</a:t>
            </a:r>
            <a:br>
              <a:rPr lang="el-GR" sz="3200" dirty="0" smtClean="0">
                <a:solidFill>
                  <a:schemeClr val="bg1"/>
                </a:solidFill>
              </a:rPr>
            </a:br>
            <a:r>
              <a:rPr lang="el-GR" sz="1800" dirty="0" smtClean="0">
                <a:solidFill>
                  <a:schemeClr val="bg1"/>
                </a:solidFill>
              </a:rPr>
              <a:t>τύποι της φυσικής επιλογής</a:t>
            </a:r>
            <a:endParaRPr lang="el-GR" sz="1800" dirty="0">
              <a:solidFill>
                <a:schemeClr val="bg1"/>
              </a:solidFill>
            </a:endParaRPr>
          </a:p>
        </p:txBody>
      </p:sp>
      <p:pic>
        <p:nvPicPr>
          <p:cNvPr id="2050" name="Picture 2"/>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6862" r="30334"/>
          <a:stretch/>
        </p:blipFill>
        <p:spPr bwMode="auto">
          <a:xfrm>
            <a:off x="684521" y="1594224"/>
            <a:ext cx="2853172"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381873" y="2672923"/>
            <a:ext cx="1944216" cy="369332"/>
          </a:xfrm>
          <a:prstGeom prst="rect">
            <a:avLst/>
          </a:prstGeom>
          <a:noFill/>
        </p:spPr>
        <p:txBody>
          <a:bodyPr wrap="square" rtlCol="0">
            <a:spAutoFit/>
          </a:bodyPr>
          <a:lstStyle/>
          <a:p>
            <a:r>
              <a:rPr lang="el-GR" dirty="0" smtClean="0">
                <a:solidFill>
                  <a:schemeClr val="bg1">
                    <a:lumMod val="95000"/>
                  </a:schemeClr>
                </a:solidFill>
              </a:rPr>
              <a:t>κατευθύνουσα</a:t>
            </a:r>
            <a:endParaRPr lang="el-GR" dirty="0">
              <a:solidFill>
                <a:schemeClr val="bg1">
                  <a:lumMod val="95000"/>
                </a:schemeClr>
              </a:solidFill>
            </a:endParaRPr>
          </a:p>
        </p:txBody>
      </p:sp>
      <p:sp>
        <p:nvSpPr>
          <p:cNvPr id="9" name="TextBox 8"/>
          <p:cNvSpPr txBox="1"/>
          <p:nvPr/>
        </p:nvSpPr>
        <p:spPr>
          <a:xfrm>
            <a:off x="3443866" y="5688876"/>
            <a:ext cx="1944216" cy="369332"/>
          </a:xfrm>
          <a:prstGeom prst="rect">
            <a:avLst/>
          </a:prstGeom>
          <a:noFill/>
        </p:spPr>
        <p:txBody>
          <a:bodyPr wrap="square" rtlCol="0">
            <a:spAutoFit/>
          </a:bodyPr>
          <a:lstStyle/>
          <a:p>
            <a:r>
              <a:rPr lang="el-GR" dirty="0" smtClean="0">
                <a:solidFill>
                  <a:schemeClr val="bg1">
                    <a:lumMod val="95000"/>
                  </a:schemeClr>
                </a:solidFill>
              </a:rPr>
              <a:t>διασπαστική</a:t>
            </a:r>
            <a:endParaRPr lang="el-GR" dirty="0">
              <a:solidFill>
                <a:schemeClr val="bg1">
                  <a:lumMod val="95000"/>
                </a:schemeClr>
              </a:solidFill>
            </a:endParaRPr>
          </a:p>
        </p:txBody>
      </p:sp>
      <p:sp>
        <p:nvSpPr>
          <p:cNvPr id="18" name="Ορθογώνιο 17"/>
          <p:cNvSpPr/>
          <p:nvPr/>
        </p:nvSpPr>
        <p:spPr>
          <a:xfrm>
            <a:off x="6039935" y="5402049"/>
            <a:ext cx="2807262" cy="1081915"/>
          </a:xfrm>
          <a:prstGeom prst="rect">
            <a:avLst/>
          </a:prstGeom>
          <a:ln w="41275">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l-GR" sz="1100" dirty="0" smtClean="0">
                <a:solidFill>
                  <a:schemeClr val="bg2">
                    <a:lumMod val="75000"/>
                  </a:schemeClr>
                </a:solidFill>
              </a:rPr>
              <a:t>  πριν </a:t>
            </a:r>
            <a:r>
              <a:rPr lang="el-GR" sz="1100" dirty="0">
                <a:solidFill>
                  <a:schemeClr val="bg2">
                    <a:lumMod val="75000"/>
                  </a:schemeClr>
                </a:solidFill>
              </a:rPr>
              <a:t>την επίδραση της φυσικής επιλογής </a:t>
            </a:r>
            <a:r>
              <a:rPr lang="el-GR" dirty="0" smtClean="0">
                <a:solidFill>
                  <a:schemeClr val="tx1"/>
                </a:solidFill>
              </a:rPr>
              <a:t>		</a:t>
            </a:r>
            <a:endParaRPr lang="el-GR" dirty="0"/>
          </a:p>
          <a:p>
            <a:pPr algn="ctr"/>
            <a:r>
              <a:rPr lang="el-GR" sz="1100" dirty="0" smtClean="0">
                <a:solidFill>
                  <a:schemeClr val="tx1"/>
                </a:solidFill>
              </a:rPr>
              <a:t>    </a:t>
            </a:r>
          </a:p>
          <a:p>
            <a:pPr algn="ctr"/>
            <a:r>
              <a:rPr lang="el-GR" sz="1100" dirty="0" smtClean="0">
                <a:solidFill>
                  <a:schemeClr val="bg2">
                    <a:lumMod val="75000"/>
                  </a:schemeClr>
                </a:solidFill>
              </a:rPr>
              <a:t>μετά την επίδραση της φυσικής επιλογής</a:t>
            </a:r>
            <a:endParaRPr lang="el-GR" dirty="0">
              <a:solidFill>
                <a:schemeClr val="bg2">
                  <a:lumMod val="75000"/>
                </a:schemeClr>
              </a:solidFill>
            </a:endParaRPr>
          </a:p>
        </p:txBody>
      </p:sp>
      <p:cxnSp>
        <p:nvCxnSpPr>
          <p:cNvPr id="19" name="Ευθεία γραμμή σύνδεσης 18"/>
          <p:cNvCxnSpPr/>
          <p:nvPr/>
        </p:nvCxnSpPr>
        <p:spPr>
          <a:xfrm>
            <a:off x="6281183" y="6397173"/>
            <a:ext cx="2417756" cy="0"/>
          </a:xfrm>
          <a:prstGeom prst="line">
            <a:avLst/>
          </a:prstGeom>
          <a:ln w="254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Ευθεία γραμμή σύνδεσης 21"/>
          <p:cNvCxnSpPr/>
          <p:nvPr/>
        </p:nvCxnSpPr>
        <p:spPr>
          <a:xfrm>
            <a:off x="6312179" y="5788075"/>
            <a:ext cx="241775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80718" t="41545" r="7417" b="41654"/>
          <a:stretch/>
        </p:blipFill>
        <p:spPr bwMode="auto">
          <a:xfrm>
            <a:off x="5649177" y="5673229"/>
            <a:ext cx="539015" cy="760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10 - Ορθογώνιο"/>
          <p:cNvSpPr/>
          <p:nvPr/>
        </p:nvSpPr>
        <p:spPr>
          <a:xfrm>
            <a:off x="212942" y="150313"/>
            <a:ext cx="1019766" cy="646331"/>
          </a:xfrm>
          <a:prstGeom prst="rect">
            <a:avLst/>
          </a:prstGeom>
        </p:spPr>
        <p:txBody>
          <a:bodyPr wrap="none">
            <a:spAutoFit/>
          </a:bodyPr>
          <a:lstStyle/>
          <a:p>
            <a:r>
              <a:rPr lang="el-GR" dirty="0" smtClean="0">
                <a:solidFill>
                  <a:srgbClr val="FFC000"/>
                </a:solidFill>
              </a:rPr>
              <a:t>ΦΥΣΙΚΗ </a:t>
            </a:r>
          </a:p>
          <a:p>
            <a:r>
              <a:rPr lang="el-GR" dirty="0" smtClean="0">
                <a:solidFill>
                  <a:srgbClr val="FFC000"/>
                </a:solidFill>
              </a:rPr>
              <a:t>ΕΠΙΛΟΓΗ</a:t>
            </a:r>
            <a:endParaRPr lang="el-GR" dirty="0">
              <a:solidFill>
                <a:srgbClr val="FFC000"/>
              </a:solidFill>
            </a:endParaRPr>
          </a:p>
        </p:txBody>
      </p:sp>
      <p:pic>
        <p:nvPicPr>
          <p:cNvPr id="1028"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554" b="45683" l="10516" r="90278"/>
                    </a14:imgEffect>
                  </a14:imgLayer>
                </a14:imgProps>
              </a:ext>
              <a:ext uri="{28A0092B-C50C-407E-A947-70E740481C1C}">
                <a14:useLocalDpi xmlns:a14="http://schemas.microsoft.com/office/drawing/2010/main" val="0"/>
              </a:ext>
            </a:extLst>
          </a:blip>
          <a:srcRect l="38999" t="11617" r="34291" b="56329"/>
          <a:stretch/>
        </p:blipFill>
        <p:spPr bwMode="auto">
          <a:xfrm>
            <a:off x="3943532" y="6053426"/>
            <a:ext cx="820898" cy="543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rotWithShape="1">
          <a:blip r:embed="rId7">
            <a:extLst>
              <a:ext uri="{28A0092B-C50C-407E-A947-70E740481C1C}">
                <a14:useLocalDpi xmlns:a14="http://schemas.microsoft.com/office/drawing/2010/main" val="0"/>
              </a:ext>
            </a:extLst>
          </a:blip>
          <a:srcRect l="64566" t="11391" r="2237" b="50000"/>
          <a:stretch/>
        </p:blipFill>
        <p:spPr bwMode="auto">
          <a:xfrm>
            <a:off x="4628917" y="6028031"/>
            <a:ext cx="1020260" cy="656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48413" b="89683" l="12302" r="34921"/>
                    </a14:imgEffect>
                  </a14:imgLayer>
                </a14:imgProps>
              </a:ext>
              <a:ext uri="{28A0092B-C50C-407E-A947-70E740481C1C}">
                <a14:useLocalDpi xmlns:a14="http://schemas.microsoft.com/office/drawing/2010/main" val="0"/>
              </a:ext>
            </a:extLst>
          </a:blip>
          <a:srcRect r="61025"/>
          <a:stretch/>
        </p:blipFill>
        <p:spPr bwMode="auto">
          <a:xfrm>
            <a:off x="2844946" y="5831088"/>
            <a:ext cx="119784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34602" b="65510" l="31652" r="66435"/>
                    </a14:imgEffect>
                  </a14:imgLayer>
                </a14:imgProps>
              </a:ext>
              <a:ext uri="{28A0092B-C50C-407E-A947-70E740481C1C}">
                <a14:useLocalDpi xmlns:a14="http://schemas.microsoft.com/office/drawing/2010/main" val="0"/>
              </a:ext>
            </a:extLst>
          </a:blip>
          <a:srcRect l="36840" t="34485" r="36205" b="34351"/>
          <a:stretch/>
        </p:blipFill>
        <p:spPr bwMode="auto">
          <a:xfrm>
            <a:off x="4055298" y="1430121"/>
            <a:ext cx="1492489" cy="1339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00469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lum bright="-6000" contrast="9000"/>
            <a:extLst>
              <a:ext uri="{28A0092B-C50C-407E-A947-70E740481C1C}">
                <a14:useLocalDpi xmlns:a14="http://schemas.microsoft.com/office/drawing/2010/main" val="0"/>
              </a:ext>
            </a:extLst>
          </a:blip>
          <a:srcRect/>
          <a:stretch>
            <a:fillRect/>
          </a:stretch>
        </p:blipFill>
        <p:spPr bwMode="auto">
          <a:xfrm>
            <a:off x="1986364" y="4817056"/>
            <a:ext cx="3564000" cy="187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988597" y="559293"/>
            <a:ext cx="5672832" cy="369332"/>
          </a:xfrm>
          <a:prstGeom prst="rect">
            <a:avLst/>
          </a:prstGeom>
          <a:noFill/>
        </p:spPr>
        <p:txBody>
          <a:bodyPr wrap="square" rtlCol="0">
            <a:spAutoFit/>
          </a:bodyPr>
          <a:lstStyle/>
          <a:p>
            <a:r>
              <a:rPr lang="el-GR" dirty="0" smtClean="0">
                <a:solidFill>
                  <a:schemeClr val="bg1"/>
                </a:solidFill>
              </a:rPr>
              <a:t>ΝΕΟΓΕΝΝΗΤΑ ΜΩΡΑ ΚΑΝΟΝΙΚΟΥ ΒΑΡΟΥΣ</a:t>
            </a:r>
            <a:r>
              <a:rPr lang="en-US" dirty="0" smtClean="0">
                <a:solidFill>
                  <a:schemeClr val="bg1"/>
                </a:solidFill>
              </a:rPr>
              <a:t> (2,8-3,6 kg)</a:t>
            </a:r>
            <a:endParaRPr lang="el-GR" dirty="0">
              <a:solidFill>
                <a:schemeClr val="bg1"/>
              </a:solidFill>
            </a:endParaRPr>
          </a:p>
        </p:txBody>
      </p:sp>
      <p:pic>
        <p:nvPicPr>
          <p:cNvPr id="4101" name="Picture 5" descr="Image result for normal newborn baby weight in kg"/>
          <p:cNvPicPr>
            <a:picLocks noChangeAspect="1" noChangeArrowheads="1"/>
          </p:cNvPicPr>
          <p:nvPr/>
        </p:nvPicPr>
        <p:blipFill>
          <a:blip r:embed="rId3">
            <a:lum bright="-4000" contrast="6000"/>
            <a:extLst>
              <a:ext uri="{28A0092B-C50C-407E-A947-70E740481C1C}">
                <a14:useLocalDpi xmlns:a14="http://schemas.microsoft.com/office/drawing/2010/main" val="0"/>
              </a:ext>
            </a:extLst>
          </a:blip>
          <a:srcRect/>
          <a:stretch>
            <a:fillRect/>
          </a:stretch>
        </p:blipFill>
        <p:spPr bwMode="auto">
          <a:xfrm>
            <a:off x="5519899" y="4931607"/>
            <a:ext cx="2160000" cy="1632562"/>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p:cNvSpPr/>
          <p:nvPr/>
        </p:nvSpPr>
        <p:spPr>
          <a:xfrm>
            <a:off x="225074" y="1499015"/>
            <a:ext cx="8768614" cy="3139321"/>
          </a:xfrm>
          <a:prstGeom prst="rect">
            <a:avLst/>
          </a:prstGeom>
        </p:spPr>
        <p:txBody>
          <a:bodyPr wrap="square">
            <a:spAutoFit/>
          </a:bodyPr>
          <a:lstStyle/>
          <a:p>
            <a:pPr>
              <a:tabLst>
                <a:tab pos="1347788" algn="l"/>
              </a:tabLst>
            </a:pPr>
            <a:r>
              <a:rPr lang="el-GR" dirty="0">
                <a:solidFill>
                  <a:schemeClr val="bg1">
                    <a:lumMod val="75000"/>
                  </a:schemeClr>
                </a:solidFill>
              </a:rPr>
              <a:t>Σε κάθε γενιά η κατανομή συχνοτήτων για τις τιμές βάρους των νεογνών  προσαρμόζεται </a:t>
            </a:r>
            <a:endParaRPr lang="el-GR" dirty="0" smtClean="0">
              <a:solidFill>
                <a:schemeClr val="bg1">
                  <a:lumMod val="75000"/>
                </a:schemeClr>
              </a:solidFill>
            </a:endParaRPr>
          </a:p>
          <a:p>
            <a:pPr>
              <a:tabLst>
                <a:tab pos="1347788" algn="l"/>
              </a:tabLst>
            </a:pPr>
            <a:endParaRPr lang="el-GR" dirty="0" smtClean="0">
              <a:solidFill>
                <a:schemeClr val="bg1">
                  <a:lumMod val="75000"/>
                </a:schemeClr>
              </a:solidFill>
            </a:endParaRPr>
          </a:p>
          <a:p>
            <a:pPr>
              <a:tabLst>
                <a:tab pos="1347788" algn="l"/>
              </a:tabLst>
            </a:pPr>
            <a:r>
              <a:rPr lang="el-GR" dirty="0" smtClean="0">
                <a:solidFill>
                  <a:schemeClr val="bg1">
                    <a:lumMod val="75000"/>
                  </a:schemeClr>
                </a:solidFill>
              </a:rPr>
              <a:t>γύρω </a:t>
            </a:r>
            <a:r>
              <a:rPr lang="el-GR" dirty="0">
                <a:solidFill>
                  <a:schemeClr val="bg1">
                    <a:lumMod val="75000"/>
                  </a:schemeClr>
                </a:solidFill>
              </a:rPr>
              <a:t>από το εύρος</a:t>
            </a:r>
            <a:r>
              <a:rPr lang="en-US" dirty="0">
                <a:solidFill>
                  <a:schemeClr val="bg1">
                    <a:lumMod val="75000"/>
                  </a:schemeClr>
                </a:solidFill>
              </a:rPr>
              <a:t>: 2,8-3,6 kg</a:t>
            </a:r>
            <a:r>
              <a:rPr lang="el-GR" dirty="0">
                <a:solidFill>
                  <a:schemeClr val="bg1">
                    <a:lumMod val="75000"/>
                  </a:schemeClr>
                </a:solidFill>
              </a:rPr>
              <a:t> (κανονικό βάρος)</a:t>
            </a:r>
            <a:r>
              <a:rPr lang="en-US" dirty="0">
                <a:solidFill>
                  <a:schemeClr val="bg1">
                    <a:lumMod val="75000"/>
                  </a:schemeClr>
                </a:solidFill>
              </a:rPr>
              <a:t>.</a:t>
            </a:r>
            <a:r>
              <a:rPr lang="el-GR" dirty="0">
                <a:solidFill>
                  <a:schemeClr val="bg1">
                    <a:lumMod val="75000"/>
                  </a:schemeClr>
                </a:solidFill>
              </a:rPr>
              <a:t> </a:t>
            </a:r>
            <a:endParaRPr lang="el-GR" dirty="0" smtClean="0">
              <a:solidFill>
                <a:schemeClr val="bg1">
                  <a:lumMod val="75000"/>
                </a:schemeClr>
              </a:solidFill>
            </a:endParaRPr>
          </a:p>
          <a:p>
            <a:pPr>
              <a:tabLst>
                <a:tab pos="1347788" algn="l"/>
              </a:tabLst>
            </a:pPr>
            <a:endParaRPr lang="el-GR" dirty="0" smtClean="0">
              <a:solidFill>
                <a:schemeClr val="bg1">
                  <a:lumMod val="75000"/>
                </a:schemeClr>
              </a:solidFill>
            </a:endParaRPr>
          </a:p>
          <a:p>
            <a:pPr>
              <a:tabLst>
                <a:tab pos="1347788" algn="l"/>
              </a:tabLst>
            </a:pPr>
            <a:r>
              <a:rPr lang="el-GR" dirty="0" smtClean="0">
                <a:solidFill>
                  <a:schemeClr val="bg1">
                    <a:lumMod val="75000"/>
                  </a:schemeClr>
                </a:solidFill>
              </a:rPr>
              <a:t>Τα </a:t>
            </a:r>
            <a:r>
              <a:rPr lang="el-GR" dirty="0">
                <a:solidFill>
                  <a:schemeClr val="bg1">
                    <a:lumMod val="75000"/>
                  </a:schemeClr>
                </a:solidFill>
              </a:rPr>
              <a:t>μωρά με μικρότερο ή μεγαλύτερο βάρος έχουν υψηλή θνητότητα.</a:t>
            </a:r>
            <a:endParaRPr lang="en-US" dirty="0">
              <a:solidFill>
                <a:schemeClr val="bg1">
                  <a:lumMod val="75000"/>
                </a:schemeClr>
              </a:solidFill>
            </a:endParaRPr>
          </a:p>
          <a:p>
            <a:pPr>
              <a:tabLst>
                <a:tab pos="1347788" algn="l"/>
              </a:tabLst>
            </a:pPr>
            <a:endParaRPr lang="el-GR" dirty="0" smtClean="0">
              <a:solidFill>
                <a:schemeClr val="bg1">
                  <a:lumMod val="75000"/>
                </a:schemeClr>
              </a:solidFill>
            </a:endParaRPr>
          </a:p>
          <a:p>
            <a:pPr>
              <a:tabLst>
                <a:tab pos="1347788" algn="l"/>
              </a:tabLst>
            </a:pPr>
            <a:r>
              <a:rPr lang="el-GR" dirty="0" smtClean="0">
                <a:solidFill>
                  <a:schemeClr val="bg1">
                    <a:lumMod val="75000"/>
                  </a:schemeClr>
                </a:solidFill>
              </a:rPr>
              <a:t>Σε </a:t>
            </a:r>
            <a:r>
              <a:rPr lang="el-GR" dirty="0">
                <a:solidFill>
                  <a:schemeClr val="bg1">
                    <a:lumMod val="75000"/>
                  </a:schemeClr>
                </a:solidFill>
              </a:rPr>
              <a:t>κάθε επόμενη γενιά η προσαρμογή επαναλαμβάνεται καθώς </a:t>
            </a:r>
            <a:r>
              <a:rPr lang="el-GR" dirty="0" smtClean="0">
                <a:solidFill>
                  <a:schemeClr val="bg1">
                    <a:lumMod val="75000"/>
                  </a:schemeClr>
                </a:solidFill>
              </a:rPr>
              <a:t> νέες </a:t>
            </a:r>
            <a:r>
              <a:rPr lang="el-GR" dirty="0">
                <a:solidFill>
                  <a:schemeClr val="bg1">
                    <a:lumMod val="75000"/>
                  </a:schemeClr>
                </a:solidFill>
              </a:rPr>
              <a:t>μεταλλάξεις  </a:t>
            </a:r>
            <a:endParaRPr lang="el-GR" dirty="0" smtClean="0">
              <a:solidFill>
                <a:schemeClr val="bg1">
                  <a:lumMod val="75000"/>
                </a:schemeClr>
              </a:solidFill>
            </a:endParaRPr>
          </a:p>
          <a:p>
            <a:pPr>
              <a:tabLst>
                <a:tab pos="1347788" algn="l"/>
              </a:tabLst>
            </a:pPr>
            <a:endParaRPr lang="el-GR" dirty="0" smtClean="0">
              <a:solidFill>
                <a:schemeClr val="bg1">
                  <a:lumMod val="75000"/>
                </a:schemeClr>
              </a:solidFill>
            </a:endParaRPr>
          </a:p>
          <a:p>
            <a:pPr>
              <a:tabLst>
                <a:tab pos="1347788" algn="l"/>
              </a:tabLst>
            </a:pPr>
            <a:r>
              <a:rPr lang="el-GR" dirty="0" smtClean="0">
                <a:solidFill>
                  <a:schemeClr val="bg1">
                    <a:lumMod val="75000"/>
                  </a:schemeClr>
                </a:solidFill>
              </a:rPr>
              <a:t>διευρύνουν απαρχής  την κατανομή βάρους των νεογνών και η φυσική επιλογή </a:t>
            </a:r>
          </a:p>
          <a:p>
            <a:pPr>
              <a:tabLst>
                <a:tab pos="1347788" algn="l"/>
              </a:tabLst>
            </a:pPr>
            <a:endParaRPr lang="el-GR" dirty="0" smtClean="0">
              <a:solidFill>
                <a:schemeClr val="bg1">
                  <a:lumMod val="75000"/>
                </a:schemeClr>
              </a:solidFill>
            </a:endParaRPr>
          </a:p>
          <a:p>
            <a:pPr>
              <a:tabLst>
                <a:tab pos="1347788" algn="l"/>
              </a:tabLst>
            </a:pPr>
            <a:r>
              <a:rPr lang="el-GR" dirty="0" smtClean="0">
                <a:solidFill>
                  <a:schemeClr val="bg1">
                    <a:lumMod val="75000"/>
                  </a:schemeClr>
                </a:solidFill>
              </a:rPr>
              <a:t>επαναρρυθμίζει το εύρος της  βάσης της καμπύλης κατανομής συχνοτήτων για το βάρος.</a:t>
            </a:r>
            <a:endParaRPr lang="el-GR" dirty="0">
              <a:solidFill>
                <a:schemeClr val="bg1">
                  <a:lumMod val="75000"/>
                </a:schemeClr>
              </a:solidFill>
            </a:endParaRPr>
          </a:p>
        </p:txBody>
      </p:sp>
      <p:sp>
        <p:nvSpPr>
          <p:cNvPr id="6" name="TextBox 5"/>
          <p:cNvSpPr txBox="1"/>
          <p:nvPr/>
        </p:nvSpPr>
        <p:spPr>
          <a:xfrm>
            <a:off x="2815476" y="984572"/>
            <a:ext cx="3893331" cy="369332"/>
          </a:xfrm>
          <a:prstGeom prst="rect">
            <a:avLst/>
          </a:prstGeom>
          <a:noFill/>
        </p:spPr>
        <p:txBody>
          <a:bodyPr wrap="square" rtlCol="0">
            <a:spAutoFit/>
          </a:bodyPr>
          <a:lstStyle/>
          <a:p>
            <a:r>
              <a:rPr lang="el-GR" dirty="0" smtClean="0">
                <a:solidFill>
                  <a:schemeClr val="bg1">
                    <a:lumMod val="95000"/>
                  </a:schemeClr>
                </a:solidFill>
              </a:rPr>
              <a:t>ΣΤΑΘΕΡΟΠΟΙΟΥΣΑ  </a:t>
            </a:r>
            <a:r>
              <a:rPr lang="el-GR" dirty="0">
                <a:solidFill>
                  <a:schemeClr val="bg1">
                    <a:lumMod val="95000"/>
                  </a:schemeClr>
                </a:solidFill>
              </a:rPr>
              <a:t>ΦΥΣΙΚΗ</a:t>
            </a:r>
            <a:r>
              <a:rPr lang="el-GR" dirty="0" smtClean="0">
                <a:solidFill>
                  <a:schemeClr val="bg1">
                    <a:lumMod val="95000"/>
                  </a:schemeClr>
                </a:solidFill>
              </a:rPr>
              <a:t> ΕΠΙΛΟΓΗ</a:t>
            </a:r>
            <a:endParaRPr lang="el-GR" dirty="0">
              <a:solidFill>
                <a:schemeClr val="bg1">
                  <a:lumMod val="95000"/>
                </a:schemeClr>
              </a:solidFill>
            </a:endParaRPr>
          </a:p>
        </p:txBody>
      </p:sp>
      <p:sp>
        <p:nvSpPr>
          <p:cNvPr id="7" name="6 - Ορθογώνιο"/>
          <p:cNvSpPr/>
          <p:nvPr/>
        </p:nvSpPr>
        <p:spPr>
          <a:xfrm>
            <a:off x="212942" y="150313"/>
            <a:ext cx="1019766" cy="646331"/>
          </a:xfrm>
          <a:prstGeom prst="rect">
            <a:avLst/>
          </a:prstGeom>
        </p:spPr>
        <p:txBody>
          <a:bodyPr wrap="none">
            <a:spAutoFit/>
          </a:bodyPr>
          <a:lstStyle/>
          <a:p>
            <a:r>
              <a:rPr lang="el-GR" dirty="0" smtClean="0">
                <a:solidFill>
                  <a:srgbClr val="FFC000"/>
                </a:solidFill>
              </a:rPr>
              <a:t>ΦΥΣΙΚΗ </a:t>
            </a:r>
          </a:p>
          <a:p>
            <a:r>
              <a:rPr lang="el-GR" dirty="0" smtClean="0">
                <a:solidFill>
                  <a:srgbClr val="FFC000"/>
                </a:solidFill>
              </a:rPr>
              <a:t>ΕΠΙΛΟΓΗ</a:t>
            </a:r>
            <a:endParaRPr lang="el-GR" dirty="0">
              <a:solidFill>
                <a:srgbClr val="FFC000"/>
              </a:solidFill>
            </a:endParaRPr>
          </a:p>
        </p:txBody>
      </p:sp>
    </p:spTree>
    <p:extLst>
      <p:ext uri="{BB962C8B-B14F-4D97-AF65-F5344CB8AC3E}">
        <p14:creationId xmlns:p14="http://schemas.microsoft.com/office/powerpoint/2010/main" val="2178071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211137" y="359062"/>
            <a:ext cx="3454400" cy="1143000"/>
          </a:xfrm>
        </p:spPr>
        <p:txBody>
          <a:bodyPr>
            <a:normAutofit/>
          </a:bodyPr>
          <a:lstStyle/>
          <a:p>
            <a:r>
              <a:rPr lang="el-GR" sz="1800" dirty="0" smtClean="0">
                <a:solidFill>
                  <a:schemeClr val="bg1">
                    <a:lumMod val="95000"/>
                  </a:schemeClr>
                </a:solidFill>
              </a:rPr>
              <a:t>ΣΤΑΘΕΡΟΠΟΙΟΥΣΑ ΕΠΙΛΟΓΗ</a:t>
            </a:r>
            <a:endParaRPr lang="el-GR" sz="1800" dirty="0">
              <a:solidFill>
                <a:schemeClr val="bg1">
                  <a:lumMod val="95000"/>
                </a:schemeClr>
              </a:solidFill>
            </a:endParaRPr>
          </a:p>
        </p:txBody>
      </p:sp>
      <p:pic>
        <p:nvPicPr>
          <p:cNvPr id="2050" name="Picture 2" descr="C:\Users\User\Desktop\αρχείο λήψης.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0375" y="2056863"/>
            <a:ext cx="2486025" cy="1838325"/>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5" descr="Second Thoughts about Peppered Moths | Discovery Institu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5" name="AutoShape 7" descr="Second Thoughts about Peppered Moths | Discovery Institut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pic>
        <p:nvPicPr>
          <p:cNvPr id="2056"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l="4916" r="3717"/>
          <a:stretch/>
        </p:blipFill>
        <p:spPr bwMode="auto">
          <a:xfrm>
            <a:off x="460375" y="4297164"/>
            <a:ext cx="2475449" cy="17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descr="Nathan K. Hensley and John Patrick James, “Soot Moth: Biston Betularia and  the Victorian End of Nature” | BRAN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5537" y="3775163"/>
            <a:ext cx="4114800" cy="22860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194174" y="1120970"/>
            <a:ext cx="2066925" cy="369332"/>
          </a:xfrm>
          <a:prstGeom prst="rect">
            <a:avLst/>
          </a:prstGeom>
          <a:noFill/>
        </p:spPr>
        <p:txBody>
          <a:bodyPr wrap="square" rtlCol="0">
            <a:spAutoFit/>
          </a:bodyPr>
          <a:lstStyle/>
          <a:p>
            <a:r>
              <a:rPr lang="en-US" i="1" dirty="0" smtClean="0">
                <a:solidFill>
                  <a:srgbClr val="FFFF00"/>
                </a:solidFill>
              </a:rPr>
              <a:t>Biston betularia</a:t>
            </a:r>
            <a:endParaRPr lang="el-GR" i="1" dirty="0">
              <a:solidFill>
                <a:srgbClr val="FFFF00"/>
              </a:solidFill>
            </a:endParaRPr>
          </a:p>
        </p:txBody>
      </p:sp>
      <p:sp>
        <p:nvSpPr>
          <p:cNvPr id="7" name="TextBox 6"/>
          <p:cNvSpPr txBox="1"/>
          <p:nvPr/>
        </p:nvSpPr>
        <p:spPr>
          <a:xfrm>
            <a:off x="1841500" y="1112935"/>
            <a:ext cx="2860675" cy="369332"/>
          </a:xfrm>
          <a:prstGeom prst="rect">
            <a:avLst/>
          </a:prstGeom>
          <a:noFill/>
        </p:spPr>
        <p:txBody>
          <a:bodyPr wrap="square" rtlCol="0">
            <a:spAutoFit/>
          </a:bodyPr>
          <a:lstStyle/>
          <a:p>
            <a:r>
              <a:rPr lang="el-GR" dirty="0" smtClean="0">
                <a:solidFill>
                  <a:schemeClr val="tx1">
                    <a:lumMod val="65000"/>
                    <a:lumOff val="35000"/>
                  </a:schemeClr>
                </a:solidFill>
                <a:latin typeface="Arial Narrow" panose="020B0606020202030204" pitchFamily="34" charset="0"/>
              </a:rPr>
              <a:t>Βιομηχανικός μελανισμός</a:t>
            </a:r>
            <a:endParaRPr lang="el-GR" dirty="0">
              <a:solidFill>
                <a:schemeClr val="tx1">
                  <a:lumMod val="65000"/>
                  <a:lumOff val="35000"/>
                </a:schemeClr>
              </a:solidFill>
              <a:latin typeface="Arial Narrow" panose="020B0606020202030204" pitchFamily="34" charset="0"/>
            </a:endParaRPr>
          </a:p>
        </p:txBody>
      </p:sp>
      <p:pic>
        <p:nvPicPr>
          <p:cNvPr id="2062" name="Picture 14" descr="19.3B: Stabilizing, Directional, and Diversifying Selection - Biology  LibreTexts"/>
          <p:cNvPicPr>
            <a:picLocks noChangeAspect="1" noChangeArrowheads="1"/>
          </p:cNvPicPr>
          <p:nvPr/>
        </p:nvPicPr>
        <p:blipFill rotWithShape="1">
          <a:blip r:embed="rId5">
            <a:extLst>
              <a:ext uri="{28A0092B-C50C-407E-A947-70E740481C1C}">
                <a14:useLocalDpi xmlns:a14="http://schemas.microsoft.com/office/drawing/2010/main" val="0"/>
              </a:ext>
            </a:extLst>
          </a:blip>
          <a:srcRect l="2344" t="33576" r="7636" b="31898"/>
          <a:stretch/>
        </p:blipFill>
        <p:spPr bwMode="auto">
          <a:xfrm>
            <a:off x="3665537" y="1861926"/>
            <a:ext cx="4267200" cy="201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72073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95276" y="1315633"/>
            <a:ext cx="3048000" cy="600075"/>
          </a:xfrm>
        </p:spPr>
        <p:txBody>
          <a:bodyPr>
            <a:normAutofit/>
          </a:bodyPr>
          <a:lstStyle/>
          <a:p>
            <a:r>
              <a:rPr lang="el-GR" sz="2000" dirty="0" smtClean="0">
                <a:solidFill>
                  <a:schemeClr val="bg1">
                    <a:lumMod val="95000"/>
                  </a:schemeClr>
                </a:solidFill>
              </a:rPr>
              <a:t>ΚΑΤΕΥΘΥΝΟΥΣΑ ΕΠΙΛΟΓΗ</a:t>
            </a:r>
            <a:endParaRPr lang="el-GR" sz="2000" dirty="0">
              <a:solidFill>
                <a:schemeClr val="bg1">
                  <a:lumMod val="95000"/>
                </a:schemeClr>
              </a:solidFill>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29050" y="3829999"/>
            <a:ext cx="5314950" cy="2857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081" r="3757"/>
          <a:stretch/>
        </p:blipFill>
        <p:spPr bwMode="auto">
          <a:xfrm>
            <a:off x="3829050" y="420283"/>
            <a:ext cx="5314950" cy="3246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76980" y="411869"/>
            <a:ext cx="2160240" cy="646331"/>
          </a:xfrm>
          <a:prstGeom prst="rect">
            <a:avLst/>
          </a:prstGeom>
          <a:noFill/>
        </p:spPr>
        <p:txBody>
          <a:bodyPr wrap="square" rtlCol="0">
            <a:spAutoFit/>
          </a:bodyPr>
          <a:lstStyle/>
          <a:p>
            <a:pPr indent="87313"/>
            <a:r>
              <a:rPr lang="el-GR" b="1" dirty="0">
                <a:solidFill>
                  <a:srgbClr val="C00000"/>
                </a:solidFill>
              </a:rPr>
              <a:t>ΟΙΚΟΓΕΝΕΙΑ </a:t>
            </a:r>
          </a:p>
          <a:p>
            <a:r>
              <a:rPr lang="el-GR" b="1" dirty="0" smtClean="0">
                <a:solidFill>
                  <a:srgbClr val="C00000"/>
                </a:solidFill>
              </a:rPr>
              <a:t>  ΤΩΝ ΑΝΘΡΩΠΙΔΩΝ</a:t>
            </a:r>
            <a:endParaRPr lang="el-GR" b="1" dirty="0">
              <a:solidFill>
                <a:srgbClr val="C00000"/>
              </a:solidFill>
            </a:endParaRPr>
          </a:p>
        </p:txBody>
      </p:sp>
    </p:spTree>
    <p:extLst>
      <p:ext uri="{BB962C8B-B14F-4D97-AF65-F5344CB8AC3E}">
        <p14:creationId xmlns:p14="http://schemas.microsoft.com/office/powerpoint/2010/main" val="9035705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Τίτλος 3"/>
          <p:cNvSpPr>
            <a:spLocks noGrp="1"/>
          </p:cNvSpPr>
          <p:nvPr>
            <p:ph type="title"/>
          </p:nvPr>
        </p:nvSpPr>
        <p:spPr>
          <a:xfrm>
            <a:off x="2682239" y="734731"/>
            <a:ext cx="5697985" cy="880393"/>
          </a:xfrm>
        </p:spPr>
        <p:txBody>
          <a:bodyPr>
            <a:normAutofit/>
          </a:bodyPr>
          <a:lstStyle/>
          <a:p>
            <a:r>
              <a:rPr lang="el-GR" sz="2400" dirty="0" smtClean="0">
                <a:solidFill>
                  <a:schemeClr val="tx2"/>
                </a:solidFill>
              </a:rPr>
              <a:t>Εγκεφαλοποίηση-ανθρωπίδες</a:t>
            </a:r>
            <a:endParaRPr lang="el-GR" sz="2400" dirty="0">
              <a:solidFill>
                <a:schemeClr val="tx2"/>
              </a:solidFill>
            </a:endParaRPr>
          </a:p>
        </p:txBody>
      </p:sp>
      <p:pic>
        <p:nvPicPr>
          <p:cNvPr id="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70926" y="1617752"/>
            <a:ext cx="6408000" cy="3440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Ορθογώνιο 4"/>
          <p:cNvSpPr/>
          <p:nvPr/>
        </p:nvSpPr>
        <p:spPr>
          <a:xfrm>
            <a:off x="360944" y="5004792"/>
            <a:ext cx="8282539" cy="1077218"/>
          </a:xfrm>
          <a:prstGeom prst="rect">
            <a:avLst/>
          </a:prstGeom>
        </p:spPr>
        <p:txBody>
          <a:bodyPr wrap="square">
            <a:spAutoFit/>
          </a:bodyPr>
          <a:lstStyle/>
          <a:p>
            <a:r>
              <a:rPr lang="el-GR" sz="1600" dirty="0">
                <a:solidFill>
                  <a:prstClr val="black"/>
                </a:solidFill>
                <a:latin typeface="Arial Narrow" panose="020B0606020202030204" pitchFamily="34" charset="0"/>
              </a:rPr>
              <a:t>-ο όρος εγκεφαλοποίηση αναφέρεται στην τάση αύξησης του λόγου</a:t>
            </a:r>
            <a:r>
              <a:rPr lang="en-US" sz="1600" dirty="0">
                <a:solidFill>
                  <a:prstClr val="black"/>
                </a:solidFill>
                <a:latin typeface="Arial Narrow" panose="020B0606020202030204" pitchFamily="34" charset="0"/>
              </a:rPr>
              <a:t>:</a:t>
            </a:r>
            <a:r>
              <a:rPr lang="el-GR" sz="1600" dirty="0">
                <a:solidFill>
                  <a:prstClr val="black"/>
                </a:solidFill>
                <a:latin typeface="Arial Narrow" panose="020B0606020202030204" pitchFamily="34" charset="0"/>
              </a:rPr>
              <a:t> όγκος εγκεφάλου/όγκος σώματος που εκδηλώνεται κατά την χρονική ανέλιξη του ζωικού κόσμου. </a:t>
            </a:r>
          </a:p>
          <a:p>
            <a:r>
              <a:rPr lang="el-GR" sz="1600" dirty="0">
                <a:solidFill>
                  <a:prstClr val="black"/>
                </a:solidFill>
                <a:latin typeface="Arial Narrow" panose="020B0606020202030204" pitchFamily="34" charset="0"/>
              </a:rPr>
              <a:t>Η τάση </a:t>
            </a:r>
            <a:r>
              <a:rPr lang="el-GR" sz="1600" dirty="0" smtClean="0">
                <a:solidFill>
                  <a:prstClr val="black"/>
                </a:solidFill>
                <a:latin typeface="Arial Narrow" panose="020B0606020202030204" pitchFamily="34" charset="0"/>
              </a:rPr>
              <a:t>μεγιστοποιείται μετά την εμφάνιση των θηλαστικών –ιδιαίτερα ανάμεσα στα πρωτεύοντα </a:t>
            </a:r>
            <a:r>
              <a:rPr lang="el-GR" sz="1600" dirty="0">
                <a:solidFill>
                  <a:prstClr val="black"/>
                </a:solidFill>
                <a:latin typeface="Arial Narrow" panose="020B0606020202030204" pitchFamily="34" charset="0"/>
              </a:rPr>
              <a:t>και ειδικότερα ανάμεσα στις ανθρωπίδες </a:t>
            </a:r>
            <a:r>
              <a:rPr lang="el-GR" sz="1600" dirty="0" smtClean="0">
                <a:solidFill>
                  <a:prstClr val="black"/>
                </a:solidFill>
                <a:latin typeface="Arial Narrow" panose="020B0606020202030204" pitchFamily="34" charset="0"/>
              </a:rPr>
              <a:t>ενώ κορυφώνεται στο </a:t>
            </a:r>
            <a:r>
              <a:rPr lang="el-GR" sz="1600" dirty="0">
                <a:solidFill>
                  <a:prstClr val="black"/>
                </a:solidFill>
                <a:latin typeface="Arial Narrow" panose="020B0606020202030204" pitchFamily="34" charset="0"/>
              </a:rPr>
              <a:t>γένος </a:t>
            </a:r>
            <a:r>
              <a:rPr lang="en-US" sz="1600" dirty="0" smtClean="0">
                <a:solidFill>
                  <a:prstClr val="black"/>
                </a:solidFill>
                <a:latin typeface="Arial Narrow" panose="020B0606020202030204" pitchFamily="34" charset="0"/>
              </a:rPr>
              <a:t>Homo.</a:t>
            </a:r>
            <a:r>
              <a:rPr lang="el-GR" sz="1600" dirty="0" smtClean="0">
                <a:solidFill>
                  <a:prstClr val="black"/>
                </a:solidFill>
                <a:latin typeface="Arial Narrow" panose="020B0606020202030204" pitchFamily="34" charset="0"/>
              </a:rPr>
              <a:t>  </a:t>
            </a:r>
            <a:r>
              <a:rPr lang="en-US" sz="1600" dirty="0" smtClean="0">
                <a:solidFill>
                  <a:prstClr val="black"/>
                </a:solidFill>
                <a:latin typeface="Arial Narrow" panose="020B0606020202030204" pitchFamily="34" charset="0"/>
              </a:rPr>
              <a:t> </a:t>
            </a:r>
            <a:r>
              <a:rPr lang="el-GR" sz="1600" dirty="0" smtClean="0">
                <a:solidFill>
                  <a:prstClr val="black"/>
                </a:solidFill>
                <a:latin typeface="Arial Narrow" panose="020B0606020202030204" pitchFamily="34" charset="0"/>
              </a:rPr>
              <a:t> </a:t>
            </a:r>
            <a:endParaRPr lang="el-GR" sz="1600" dirty="0">
              <a:solidFill>
                <a:prstClr val="black"/>
              </a:solidFill>
              <a:latin typeface="Arial Narrow" panose="020B0606020202030204" pitchFamily="34" charset="0"/>
            </a:endParaRPr>
          </a:p>
        </p:txBody>
      </p:sp>
      <p:sp>
        <p:nvSpPr>
          <p:cNvPr id="7" name="TextBox 6"/>
          <p:cNvSpPr txBox="1"/>
          <p:nvPr/>
        </p:nvSpPr>
        <p:spPr>
          <a:xfrm>
            <a:off x="276980" y="411869"/>
            <a:ext cx="2160240" cy="646331"/>
          </a:xfrm>
          <a:prstGeom prst="rect">
            <a:avLst/>
          </a:prstGeom>
          <a:noFill/>
        </p:spPr>
        <p:txBody>
          <a:bodyPr wrap="square" rtlCol="0">
            <a:spAutoFit/>
          </a:bodyPr>
          <a:lstStyle/>
          <a:p>
            <a:pPr indent="87313"/>
            <a:r>
              <a:rPr lang="el-GR" b="1" dirty="0">
                <a:solidFill>
                  <a:srgbClr val="C00000"/>
                </a:solidFill>
              </a:rPr>
              <a:t>ΟΙΚΟΓΕΝΕΙΑ </a:t>
            </a:r>
          </a:p>
          <a:p>
            <a:r>
              <a:rPr lang="el-GR" b="1" dirty="0" smtClean="0">
                <a:solidFill>
                  <a:srgbClr val="C00000"/>
                </a:solidFill>
              </a:rPr>
              <a:t>  ΤΩΝ ΑΝΘΡΩΠΙΔΩΝ</a:t>
            </a:r>
            <a:endParaRPr lang="el-GR" b="1" dirty="0">
              <a:solidFill>
                <a:srgbClr val="C00000"/>
              </a:solidFill>
            </a:endParaRPr>
          </a:p>
        </p:txBody>
      </p:sp>
      <p:sp>
        <p:nvSpPr>
          <p:cNvPr id="8" name="Ορθογώνιο 4"/>
          <p:cNvSpPr/>
          <p:nvPr/>
        </p:nvSpPr>
        <p:spPr>
          <a:xfrm>
            <a:off x="456485" y="1444134"/>
            <a:ext cx="1229824" cy="369332"/>
          </a:xfrm>
          <a:prstGeom prst="rect">
            <a:avLst/>
          </a:prstGeom>
        </p:spPr>
        <p:txBody>
          <a:bodyPr wrap="none">
            <a:spAutoFit/>
          </a:bodyPr>
          <a:lstStyle/>
          <a:p>
            <a:r>
              <a:rPr lang="en-US" b="1" dirty="0">
                <a:solidFill>
                  <a:srgbClr val="C00000"/>
                </a:solidFill>
              </a:rPr>
              <a:t>Hominidae</a:t>
            </a:r>
            <a:endParaRPr lang="el-GR" b="1" dirty="0">
              <a:solidFill>
                <a:srgbClr val="C00000"/>
              </a:solidFill>
            </a:endParaRPr>
          </a:p>
        </p:txBody>
      </p:sp>
    </p:spTree>
    <p:extLst>
      <p:ext uri="{BB962C8B-B14F-4D97-AF65-F5344CB8AC3E}">
        <p14:creationId xmlns:p14="http://schemas.microsoft.com/office/powerpoint/2010/main" val="1886860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descr="https://upload.wikimedia.org/wikipedia/commons/thumb/4/45/Darwin_divergence.jpg/1280px-Darwin_divergence.jpg"/>
          <p:cNvPicPr/>
          <p:nvPr/>
        </p:nvPicPr>
        <p:blipFill>
          <a:blip r:embed="rId2" cstate="print">
            <a:duotone>
              <a:prstClr val="black"/>
              <a:srgbClr val="D9C3A5">
                <a:tint val="50000"/>
                <a:satMod val="180000"/>
              </a:srgbClr>
            </a:duotone>
            <a:lum bright="-10000" contrast="10000"/>
            <a:extLst>
              <a:ext uri="{28A0092B-C50C-407E-A947-70E740481C1C}">
                <a14:useLocalDpi xmlns:a14="http://schemas.microsoft.com/office/drawing/2010/main" val="0"/>
              </a:ext>
            </a:extLst>
          </a:blip>
          <a:srcRect/>
          <a:stretch>
            <a:fillRect/>
          </a:stretch>
        </p:blipFill>
        <p:spPr bwMode="auto">
          <a:xfrm>
            <a:off x="914401" y="529100"/>
            <a:ext cx="6804000" cy="3996000"/>
          </a:xfrm>
          <a:prstGeom prst="rect">
            <a:avLst/>
          </a:prstGeom>
          <a:ln>
            <a:noFill/>
          </a:ln>
          <a:effectLst>
            <a:softEdge rad="112500"/>
          </a:effectLst>
        </p:spPr>
      </p:pic>
      <p:sp>
        <p:nvSpPr>
          <p:cNvPr id="4" name="Θέση περιεχομένου 2"/>
          <p:cNvSpPr>
            <a:spLocks noGrp="1"/>
          </p:cNvSpPr>
          <p:nvPr>
            <p:ph idx="1"/>
          </p:nvPr>
        </p:nvSpPr>
        <p:spPr>
          <a:xfrm>
            <a:off x="407096" y="4406032"/>
            <a:ext cx="8229600" cy="2245290"/>
          </a:xfrm>
        </p:spPr>
        <p:txBody>
          <a:bodyPr>
            <a:noAutofit/>
          </a:bodyPr>
          <a:lstStyle/>
          <a:p>
            <a:pPr marL="0" indent="0">
              <a:buNone/>
            </a:pPr>
            <a:endParaRPr lang="el-GR" sz="1600" dirty="0" smtClean="0">
              <a:solidFill>
                <a:schemeClr val="bg2">
                  <a:lumMod val="75000"/>
                </a:schemeClr>
              </a:solidFill>
              <a:latin typeface="Bahnschrift SemiLight" panose="020B0502040204020203" pitchFamily="34" charset="0"/>
              <a:cs typeface="Adobe Devanagari" pitchFamily="18" charset="0"/>
            </a:endParaRPr>
          </a:p>
          <a:p>
            <a:pPr marL="0" indent="0">
              <a:buNone/>
            </a:pPr>
            <a:r>
              <a:rPr lang="el-GR" sz="1600" dirty="0" smtClean="0">
                <a:solidFill>
                  <a:schemeClr val="bg2">
                    <a:lumMod val="75000"/>
                  </a:schemeClr>
                </a:solidFill>
                <a:latin typeface="Arial Narrow" panose="020B0606020202030204" pitchFamily="34" charset="0"/>
                <a:cs typeface="Adobe Devanagari" pitchFamily="18" charset="0"/>
              </a:rPr>
              <a:t>Η  </a:t>
            </a:r>
            <a:r>
              <a:rPr lang="el-GR" sz="1600" dirty="0">
                <a:solidFill>
                  <a:schemeClr val="bg2">
                    <a:lumMod val="75000"/>
                  </a:schemeClr>
                </a:solidFill>
                <a:latin typeface="Arial Narrow" panose="020B0606020202030204" pitchFamily="34" charset="0"/>
                <a:cs typeface="Adobe Devanagari" pitchFamily="18" charset="0"/>
              </a:rPr>
              <a:t>ανάγνωση του βιολογικού κόσμου με αλφάβητο τις </a:t>
            </a:r>
            <a:r>
              <a:rPr lang="el-GR" sz="1600" i="1" dirty="0">
                <a:solidFill>
                  <a:srgbClr val="FFFF00"/>
                </a:solidFill>
                <a:latin typeface="Arial Narrow" panose="020B0606020202030204" pitchFamily="34" charset="0"/>
                <a:cs typeface="Adobe Devanagari" pitchFamily="18" charset="0"/>
              </a:rPr>
              <a:t>σταθερές</a:t>
            </a:r>
            <a:r>
              <a:rPr lang="el-GR" sz="1600" dirty="0">
                <a:solidFill>
                  <a:schemeClr val="bg2">
                    <a:lumMod val="75000"/>
                  </a:schemeClr>
                </a:solidFill>
                <a:latin typeface="Arial Narrow" panose="020B0606020202030204" pitchFamily="34" charset="0"/>
                <a:cs typeface="Adobe Devanagari" pitchFamily="18" charset="0"/>
              </a:rPr>
              <a:t> </a:t>
            </a:r>
            <a:r>
              <a:rPr lang="el-GR" sz="1600" dirty="0" smtClean="0">
                <a:solidFill>
                  <a:schemeClr val="bg2">
                    <a:lumMod val="75000"/>
                  </a:schemeClr>
                </a:solidFill>
                <a:latin typeface="Arial Narrow" panose="020B0606020202030204" pitchFamily="34" charset="0"/>
                <a:cs typeface="Adobe Devanagari" pitchFamily="18" charset="0"/>
              </a:rPr>
              <a:t>οργανικές μορφές </a:t>
            </a:r>
            <a:r>
              <a:rPr lang="el-GR" sz="1600" dirty="0">
                <a:solidFill>
                  <a:schemeClr val="bg2">
                    <a:lumMod val="75000"/>
                  </a:schemeClr>
                </a:solidFill>
                <a:latin typeface="Arial Narrow" panose="020B0606020202030204" pitchFamily="34" charset="0"/>
                <a:cs typeface="Adobe Devanagari" pitchFamily="18" charset="0"/>
              </a:rPr>
              <a:t>ή «τύπους» </a:t>
            </a:r>
            <a:r>
              <a:rPr lang="el-GR" sz="1600" dirty="0" smtClean="0">
                <a:solidFill>
                  <a:schemeClr val="bg2">
                    <a:lumMod val="75000"/>
                  </a:schemeClr>
                </a:solidFill>
                <a:latin typeface="Arial Narrow" panose="020B0606020202030204" pitchFamily="34" charset="0"/>
                <a:cs typeface="Adobe Devanagari" pitchFamily="18" charset="0"/>
              </a:rPr>
              <a:t>(είδη)</a:t>
            </a:r>
            <a:r>
              <a:rPr lang="el-GR" sz="1600" dirty="0">
                <a:solidFill>
                  <a:schemeClr val="bg2">
                    <a:lumMod val="75000"/>
                  </a:schemeClr>
                </a:solidFill>
                <a:latin typeface="Arial Narrow" panose="020B0606020202030204" pitchFamily="34" charset="0"/>
                <a:cs typeface="Adobe Devanagari" pitchFamily="18" charset="0"/>
              </a:rPr>
              <a:t> είχε βαθιές καταβολές στα πεδία της φιλοσοφίας και της </a:t>
            </a:r>
            <a:r>
              <a:rPr lang="el-GR" sz="1600" dirty="0" smtClean="0">
                <a:solidFill>
                  <a:schemeClr val="bg2">
                    <a:lumMod val="75000"/>
                  </a:schemeClr>
                </a:solidFill>
                <a:latin typeface="Arial Narrow" panose="020B0606020202030204" pitchFamily="34" charset="0"/>
                <a:cs typeface="Adobe Devanagari" pitchFamily="18" charset="0"/>
              </a:rPr>
              <a:t>θρησκείας</a:t>
            </a:r>
            <a:r>
              <a:rPr lang="en-US" sz="1600" dirty="0" smtClean="0">
                <a:solidFill>
                  <a:schemeClr val="bg2">
                    <a:lumMod val="75000"/>
                  </a:schemeClr>
                </a:solidFill>
                <a:latin typeface="Arial Narrow" panose="020B0606020202030204" pitchFamily="34" charset="0"/>
                <a:cs typeface="Adobe Devanagari" pitchFamily="18" charset="0"/>
              </a:rPr>
              <a:t> (</a:t>
            </a:r>
            <a:r>
              <a:rPr lang="el-GR" sz="1600" dirty="0" smtClean="0">
                <a:solidFill>
                  <a:schemeClr val="bg2">
                    <a:lumMod val="75000"/>
                  </a:schemeClr>
                </a:solidFill>
                <a:latin typeface="Arial Narrow" panose="020B0606020202030204" pitchFamily="34" charset="0"/>
                <a:cs typeface="Adobe Devanagari" pitchFamily="18" charset="0"/>
              </a:rPr>
              <a:t>τυπολογική σκέψη). </a:t>
            </a:r>
            <a:endParaRPr lang="el-GR" sz="1600" dirty="0">
              <a:solidFill>
                <a:schemeClr val="bg2">
                  <a:lumMod val="75000"/>
                </a:schemeClr>
              </a:solidFill>
              <a:latin typeface="Arial Narrow" panose="020B0606020202030204" pitchFamily="34" charset="0"/>
              <a:cs typeface="Adobe Devanagari" pitchFamily="18" charset="0"/>
            </a:endParaRPr>
          </a:p>
          <a:p>
            <a:pPr marL="0" indent="0">
              <a:buNone/>
            </a:pPr>
            <a:r>
              <a:rPr lang="el-GR" sz="1600" dirty="0" smtClean="0">
                <a:solidFill>
                  <a:schemeClr val="bg2">
                    <a:lumMod val="75000"/>
                  </a:schemeClr>
                </a:solidFill>
                <a:latin typeface="Arial Narrow" panose="020B0606020202030204" pitchFamily="34" charset="0"/>
                <a:cs typeface="Adobe Devanagari" pitchFamily="18" charset="0"/>
              </a:rPr>
              <a:t>Τα είδη ήταν αντιληπτά ως </a:t>
            </a:r>
            <a:r>
              <a:rPr lang="el-GR" sz="1600" i="1" dirty="0" smtClean="0">
                <a:solidFill>
                  <a:schemeClr val="bg2">
                    <a:lumMod val="75000"/>
                  </a:schemeClr>
                </a:solidFill>
                <a:latin typeface="Arial Narrow" panose="020B0606020202030204" pitchFamily="34" charset="0"/>
                <a:cs typeface="Adobe Devanagari" pitchFamily="18" charset="0"/>
              </a:rPr>
              <a:t>ομοιογενή</a:t>
            </a:r>
            <a:r>
              <a:rPr lang="el-GR" sz="1600" dirty="0" smtClean="0">
                <a:solidFill>
                  <a:schemeClr val="bg2">
                    <a:lumMod val="75000"/>
                  </a:schemeClr>
                </a:solidFill>
                <a:latin typeface="Arial Narrow" panose="020B0606020202030204" pitchFamily="34" charset="0"/>
                <a:cs typeface="Adobe Devanagari" pitchFamily="18" charset="0"/>
              </a:rPr>
              <a:t> </a:t>
            </a:r>
            <a:r>
              <a:rPr lang="el-GR" sz="1600" dirty="0">
                <a:solidFill>
                  <a:schemeClr val="bg2">
                    <a:lumMod val="75000"/>
                  </a:schemeClr>
                </a:solidFill>
                <a:latin typeface="Arial Narrow" panose="020B0606020202030204" pitchFamily="34" charset="0"/>
                <a:cs typeface="Adobe Devanagari" pitchFamily="18" charset="0"/>
              </a:rPr>
              <a:t>σύνολα </a:t>
            </a:r>
            <a:r>
              <a:rPr lang="el-GR" sz="1600" dirty="0" smtClean="0">
                <a:solidFill>
                  <a:schemeClr val="bg2">
                    <a:lumMod val="75000"/>
                  </a:schemeClr>
                </a:solidFill>
                <a:latin typeface="Arial Narrow" panose="020B0606020202030204" pitchFamily="34" charset="0"/>
                <a:cs typeface="Adobe Devanagari" pitchFamily="18" charset="0"/>
              </a:rPr>
              <a:t>(ταυτόσημων) ατόμων </a:t>
            </a:r>
            <a:r>
              <a:rPr lang="el-GR" sz="1600" dirty="0">
                <a:solidFill>
                  <a:schemeClr val="bg2">
                    <a:lumMod val="75000"/>
                  </a:schemeClr>
                </a:solidFill>
                <a:latin typeface="Arial Narrow" panose="020B0606020202030204" pitchFamily="34" charset="0"/>
                <a:cs typeface="Adobe Devanagari" pitchFamily="18" charset="0"/>
              </a:rPr>
              <a:t>που </a:t>
            </a:r>
            <a:r>
              <a:rPr lang="el-GR" sz="1600" dirty="0" smtClean="0">
                <a:solidFill>
                  <a:schemeClr val="bg2">
                    <a:lumMod val="75000"/>
                  </a:schemeClr>
                </a:solidFill>
                <a:latin typeface="Arial Narrow" panose="020B0606020202030204" pitchFamily="34" charset="0"/>
                <a:cs typeface="Adobe Devanagari" pitchFamily="18" charset="0"/>
              </a:rPr>
              <a:t>διαφοροποιούνται μόνο </a:t>
            </a:r>
            <a:r>
              <a:rPr lang="el-GR" sz="1600" dirty="0">
                <a:solidFill>
                  <a:schemeClr val="bg2">
                    <a:lumMod val="75000"/>
                  </a:schemeClr>
                </a:solidFill>
                <a:latin typeface="Arial Narrow" panose="020B0606020202030204" pitchFamily="34" charset="0"/>
                <a:cs typeface="Adobe Devanagari" pitchFamily="18" charset="0"/>
              </a:rPr>
              <a:t>ως προς </a:t>
            </a:r>
            <a:r>
              <a:rPr lang="el-GR" sz="1600" dirty="0" smtClean="0">
                <a:solidFill>
                  <a:schemeClr val="bg2">
                    <a:lumMod val="75000"/>
                  </a:schemeClr>
                </a:solidFill>
                <a:latin typeface="Arial Narrow" panose="020B0606020202030204" pitchFamily="34" charset="0"/>
                <a:cs typeface="Adobe Devanagari" pitchFamily="18" charset="0"/>
              </a:rPr>
              <a:t>τους δευτερεύοντες </a:t>
            </a:r>
            <a:r>
              <a:rPr lang="el-GR" sz="1600" dirty="0">
                <a:solidFill>
                  <a:schemeClr val="bg2">
                    <a:lumMod val="75000"/>
                  </a:schemeClr>
                </a:solidFill>
                <a:latin typeface="Arial Narrow" panose="020B0606020202030204" pitchFamily="34" charset="0"/>
                <a:cs typeface="Adobe Devanagari" pitchFamily="18" charset="0"/>
              </a:rPr>
              <a:t>–επιπολής- χαρακτήρες. Ενώ η διαφοροποίηση αυτών των χαρακτήρων αποδιδόταν </a:t>
            </a:r>
            <a:r>
              <a:rPr lang="el-GR" sz="1600" dirty="0" smtClean="0">
                <a:solidFill>
                  <a:schemeClr val="bg2">
                    <a:lumMod val="75000"/>
                  </a:schemeClr>
                </a:solidFill>
                <a:latin typeface="Arial Narrow" panose="020B0606020202030204" pitchFamily="34" charset="0"/>
                <a:cs typeface="Adobe Devanagari" pitchFamily="18" charset="0"/>
              </a:rPr>
              <a:t>κατ’εξοχήν στις </a:t>
            </a:r>
            <a:r>
              <a:rPr lang="el-GR" sz="1600" dirty="0">
                <a:solidFill>
                  <a:schemeClr val="bg2">
                    <a:lumMod val="75000"/>
                  </a:schemeClr>
                </a:solidFill>
                <a:latin typeface="Arial Narrow" panose="020B0606020202030204" pitchFamily="34" charset="0"/>
                <a:cs typeface="Adobe Devanagari" pitchFamily="18" charset="0"/>
              </a:rPr>
              <a:t>επιδράσεις του </a:t>
            </a:r>
            <a:r>
              <a:rPr lang="el-GR" sz="1600" dirty="0" smtClean="0">
                <a:solidFill>
                  <a:schemeClr val="bg2">
                    <a:lumMod val="75000"/>
                  </a:schemeClr>
                </a:solidFill>
                <a:latin typeface="Arial Narrow" panose="020B0606020202030204" pitchFamily="34" charset="0"/>
                <a:cs typeface="Adobe Devanagari" pitchFamily="18" charset="0"/>
              </a:rPr>
              <a:t>περιβάλλοντος.</a:t>
            </a:r>
            <a:endParaRPr lang="el-GR" sz="1600" dirty="0">
              <a:solidFill>
                <a:schemeClr val="bg2">
                  <a:lumMod val="75000"/>
                </a:schemeClr>
              </a:solidFill>
              <a:latin typeface="Arial Narrow" panose="020B0606020202030204" pitchFamily="34" charset="0"/>
              <a:cs typeface="Adobe Devanagari" pitchFamily="18" charset="0"/>
            </a:endParaRPr>
          </a:p>
        </p:txBody>
      </p:sp>
      <p:pic>
        <p:nvPicPr>
          <p:cNvPr id="5" name="Picture 3"/>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b="7051"/>
          <a:stretch>
            <a:fillRect/>
          </a:stretch>
        </p:blipFill>
        <p:spPr bwMode="auto">
          <a:xfrm>
            <a:off x="2824820" y="662273"/>
            <a:ext cx="2772000" cy="36262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Τίτλος 1"/>
          <p:cNvSpPr txBox="1">
            <a:spLocks/>
          </p:cNvSpPr>
          <p:nvPr/>
        </p:nvSpPr>
        <p:spPr>
          <a:xfrm>
            <a:off x="0" y="187074"/>
            <a:ext cx="2002055" cy="415119"/>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dirty="0" smtClean="0">
                <a:solidFill>
                  <a:srgbClr val="FFFF00"/>
                </a:solidFill>
              </a:rPr>
              <a:t>ΔΑΡΒΙΝΙΚΗ ΘΕΩΡΙΑ</a:t>
            </a:r>
            <a:endParaRPr lang="el-GR" sz="2400" dirty="0">
              <a:solidFill>
                <a:srgbClr val="FFFF00"/>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81074" y="550863"/>
            <a:ext cx="6772275" cy="1020762"/>
          </a:xfrm>
        </p:spPr>
        <p:txBody>
          <a:bodyPr>
            <a:normAutofit/>
          </a:bodyPr>
          <a:lstStyle/>
          <a:p>
            <a:r>
              <a:rPr lang="el-GR" sz="2000" dirty="0" smtClean="0">
                <a:solidFill>
                  <a:schemeClr val="bg1">
                    <a:lumMod val="95000"/>
                  </a:schemeClr>
                </a:solidFill>
              </a:rPr>
              <a:t>ΔΙΑΣΠΑΣΤΙΚΗ ΕΠΙΛΟΓΗ</a:t>
            </a:r>
            <a:endParaRPr lang="el-GR" sz="2000" dirty="0">
              <a:solidFill>
                <a:schemeClr val="bg1">
                  <a:lumMod val="95000"/>
                </a:schemeClr>
              </a:solidFill>
            </a:endParaRPr>
          </a:p>
        </p:txBody>
      </p:sp>
      <p:pic>
        <p:nvPicPr>
          <p:cNvPr id="4" name="Picture 12" descr="Natural Selection - Critical Thinking - ALPF Medical Research"/>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0611"/>
          <a:stretch/>
        </p:blipFill>
        <p:spPr bwMode="auto">
          <a:xfrm>
            <a:off x="2838449" y="2158206"/>
            <a:ext cx="3076575" cy="1695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09037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86842" y="790074"/>
            <a:ext cx="8229600" cy="4525963"/>
          </a:xfrm>
        </p:spPr>
        <p:txBody>
          <a:bodyPr>
            <a:normAutofit fontScale="92500" lnSpcReduction="20000"/>
          </a:bodyPr>
          <a:lstStyle/>
          <a:p>
            <a:pPr marL="0" indent="0">
              <a:buNone/>
            </a:pPr>
            <a:r>
              <a:rPr lang="el-GR" sz="1800" dirty="0">
                <a:solidFill>
                  <a:schemeClr val="bg1"/>
                </a:solidFill>
                <a:latin typeface="Arial Narrow" panose="020B0606020202030204" pitchFamily="34" charset="0"/>
              </a:rPr>
              <a:t>σ</a:t>
            </a:r>
            <a:r>
              <a:rPr lang="el-GR" sz="1800" dirty="0" smtClean="0">
                <a:solidFill>
                  <a:schemeClr val="bg1"/>
                </a:solidFill>
                <a:latin typeface="Arial Narrow" panose="020B0606020202030204" pitchFamily="34" charset="0"/>
              </a:rPr>
              <a:t>ταθεροποιούσα φυσική επιλογή</a:t>
            </a:r>
            <a:r>
              <a:rPr lang="en-US" sz="1800" dirty="0" smtClean="0">
                <a:solidFill>
                  <a:schemeClr val="bg1"/>
                </a:solidFill>
                <a:latin typeface="Arial Narrow" panose="020B0606020202030204" pitchFamily="34" charset="0"/>
              </a:rPr>
              <a:t>: </a:t>
            </a:r>
          </a:p>
          <a:p>
            <a:pPr marL="0" indent="0">
              <a:buNone/>
            </a:pPr>
            <a:r>
              <a:rPr lang="el-GR" sz="1800" dirty="0" smtClean="0">
                <a:solidFill>
                  <a:schemeClr val="bg1"/>
                </a:solidFill>
                <a:latin typeface="Arial Narrow" panose="020B0606020202030204" pitchFamily="34" charset="0"/>
              </a:rPr>
              <a:t>τα άτομα με ενδιάμεσο φαινότυπο  αφήνουν περισσότερους απογόνους από τα άτομα με ακραίους φαινοτύπους  σε έναν πληθυσμό που ζει κάτω από σταθερές συνθήκες  ενώ ο γενετικός ανασυνδυασμός και οι μεταλλάξεις αυξάνουν την διακύμανση του φαινοτύπου στον  πληθυσμό κάθε γενιάς.  Η σταθεροποιούσα επιλογή «κορφολογεί» τους ακραίους φαινοτύπους  ενώ διατηρεί τους ενδιάμεσους φαινοτύπους και επαναφέρει  την διακύμανση του πληθυσμού στα επίπεδα της προηγούμενης γενιάς.  </a:t>
            </a:r>
          </a:p>
          <a:p>
            <a:pPr marL="0" indent="0">
              <a:buNone/>
            </a:pPr>
            <a:endParaRPr lang="el-GR" sz="1800" dirty="0">
              <a:solidFill>
                <a:schemeClr val="bg1"/>
              </a:solidFill>
              <a:latin typeface="Arial Narrow" panose="020B0606020202030204" pitchFamily="34" charset="0"/>
            </a:endParaRPr>
          </a:p>
          <a:p>
            <a:pPr marL="0" indent="0">
              <a:buNone/>
            </a:pPr>
            <a:r>
              <a:rPr lang="el-GR" sz="1800" dirty="0">
                <a:solidFill>
                  <a:schemeClr val="bg1"/>
                </a:solidFill>
                <a:latin typeface="Arial Narrow" panose="020B0606020202030204" pitchFamily="34" charset="0"/>
              </a:rPr>
              <a:t>κ</a:t>
            </a:r>
            <a:r>
              <a:rPr lang="el-GR" sz="1800" dirty="0" smtClean="0">
                <a:solidFill>
                  <a:schemeClr val="bg1"/>
                </a:solidFill>
                <a:latin typeface="Arial Narrow" panose="020B0606020202030204" pitchFamily="34" charset="0"/>
              </a:rPr>
              <a:t>ατευθύνουσα επιλογή</a:t>
            </a:r>
            <a:r>
              <a:rPr lang="en-US" sz="1800" dirty="0" smtClean="0">
                <a:solidFill>
                  <a:schemeClr val="bg1"/>
                </a:solidFill>
                <a:latin typeface="Arial Narrow" panose="020B0606020202030204" pitchFamily="34" charset="0"/>
              </a:rPr>
              <a:t>:</a:t>
            </a:r>
          </a:p>
          <a:p>
            <a:pPr marL="0" indent="0">
              <a:buNone/>
            </a:pPr>
            <a:r>
              <a:rPr lang="el-GR" sz="1800" dirty="0">
                <a:solidFill>
                  <a:schemeClr val="bg1"/>
                </a:solidFill>
                <a:latin typeface="Arial Narrow" panose="020B0606020202030204" pitchFamily="34" charset="0"/>
              </a:rPr>
              <a:t>α</a:t>
            </a:r>
            <a:r>
              <a:rPr lang="el-GR" sz="1800" dirty="0" smtClean="0">
                <a:solidFill>
                  <a:schemeClr val="bg1"/>
                </a:solidFill>
                <a:latin typeface="Arial Narrow" panose="020B0606020202030204" pitchFamily="34" charset="0"/>
              </a:rPr>
              <a:t>ν όμως οι συνθήκες αλλάξουν</a:t>
            </a:r>
            <a:r>
              <a:rPr lang="en-US" sz="1800" dirty="0" smtClean="0">
                <a:solidFill>
                  <a:schemeClr val="bg1"/>
                </a:solidFill>
                <a:latin typeface="Arial Narrow" panose="020B0606020202030204" pitchFamily="34" charset="0"/>
              </a:rPr>
              <a:t>;  </a:t>
            </a:r>
            <a:r>
              <a:rPr lang="el-GR" sz="1800" dirty="0" smtClean="0">
                <a:solidFill>
                  <a:schemeClr val="bg1"/>
                </a:solidFill>
                <a:latin typeface="Arial Narrow" panose="020B0606020202030204" pitchFamily="34" charset="0"/>
              </a:rPr>
              <a:t>Η κατευθύνουσα επιλογή  μετατοπίζει την καμπύλη των συχνοτήτων για τους διαφορετικούς φαινοτύπους προς την μια ή την άλλη κατεύθυνση  και ο πληθυσμός (ο μέσος όρος του πληθυσμού) εμφανίζει έναν νέο φαινότυπο -μια νέα προσαρμογή απέναντι στις νέες συνθήκες.</a:t>
            </a:r>
          </a:p>
          <a:p>
            <a:pPr marL="0" indent="0">
              <a:buNone/>
            </a:pPr>
            <a:endParaRPr lang="el-GR" sz="1800" dirty="0" smtClean="0">
              <a:solidFill>
                <a:schemeClr val="bg1"/>
              </a:solidFill>
              <a:latin typeface="Arial Narrow" panose="020B0606020202030204" pitchFamily="34" charset="0"/>
            </a:endParaRPr>
          </a:p>
          <a:p>
            <a:pPr marL="0" indent="0">
              <a:buNone/>
            </a:pPr>
            <a:r>
              <a:rPr lang="el-GR" sz="1800" dirty="0" smtClean="0">
                <a:solidFill>
                  <a:schemeClr val="bg1"/>
                </a:solidFill>
                <a:latin typeface="Arial Narrow" panose="020B0606020202030204" pitchFamily="34" charset="0"/>
              </a:rPr>
              <a:t>διασπαστική επιλογή</a:t>
            </a:r>
            <a:r>
              <a:rPr lang="en-US" sz="1800" dirty="0">
                <a:solidFill>
                  <a:schemeClr val="bg1"/>
                </a:solidFill>
                <a:latin typeface="Arial Narrow" panose="020B0606020202030204" pitchFamily="34" charset="0"/>
              </a:rPr>
              <a:t>:</a:t>
            </a:r>
            <a:r>
              <a:rPr lang="el-GR" sz="1800" dirty="0" smtClean="0">
                <a:solidFill>
                  <a:schemeClr val="bg1"/>
                </a:solidFill>
                <a:latin typeface="Arial Narrow" panose="020B0606020202030204" pitchFamily="34" charset="0"/>
              </a:rPr>
              <a:t> </a:t>
            </a:r>
          </a:p>
          <a:p>
            <a:pPr marL="0" indent="0">
              <a:buNone/>
            </a:pPr>
            <a:r>
              <a:rPr lang="el-GR" sz="1800" dirty="0">
                <a:solidFill>
                  <a:schemeClr val="bg1"/>
                </a:solidFill>
                <a:latin typeface="Arial Narrow" panose="020B0606020202030204" pitchFamily="34" charset="0"/>
              </a:rPr>
              <a:t>σ</a:t>
            </a:r>
            <a:r>
              <a:rPr lang="el-GR" sz="1800" dirty="0" smtClean="0">
                <a:solidFill>
                  <a:schemeClr val="bg1"/>
                </a:solidFill>
                <a:latin typeface="Arial Narrow" panose="020B0606020202030204" pitchFamily="34" charset="0"/>
              </a:rPr>
              <a:t>ε ιδιαίτερα ετερογενή περιβάλλοντα δύο ή περισσότεροι ακραίοι φαινότυποι επικρατούν έναντι των ενδιάμεσων φαινοτύπων. Οι ακραίοι φαινότυποι αποτελούν προσαρμογές σε ιδιαίτερους όρους επιβίωσης που θέτουν οι επιμέρους οικολογικοί παράγοντες στα περιβάλλοντα αυτά.</a:t>
            </a:r>
            <a:endParaRPr lang="el-GR" sz="1800" dirty="0">
              <a:solidFill>
                <a:schemeClr val="bg1"/>
              </a:solidFill>
              <a:latin typeface="Arial Narrow" panose="020B0606020202030204" pitchFamily="34" charset="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6501" r="31265"/>
          <a:stretch/>
        </p:blipFill>
        <p:spPr bwMode="auto">
          <a:xfrm>
            <a:off x="5659072" y="5221790"/>
            <a:ext cx="2757371" cy="1517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3353" r="27147" b="33324"/>
          <a:stretch/>
        </p:blipFill>
        <p:spPr bwMode="auto">
          <a:xfrm>
            <a:off x="2942369" y="5217186"/>
            <a:ext cx="2922604" cy="1509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8786" b="66399"/>
          <a:stretch/>
        </p:blipFill>
        <p:spPr bwMode="auto">
          <a:xfrm>
            <a:off x="0" y="5217186"/>
            <a:ext cx="2856832" cy="1521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3334" t="41370" r="3186" b="42349"/>
          <a:stretch/>
        </p:blipFill>
        <p:spPr bwMode="auto">
          <a:xfrm>
            <a:off x="8416442" y="4283123"/>
            <a:ext cx="540775" cy="737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 Ορθογώνιο"/>
          <p:cNvSpPr/>
          <p:nvPr/>
        </p:nvSpPr>
        <p:spPr>
          <a:xfrm>
            <a:off x="212942" y="150313"/>
            <a:ext cx="1019766" cy="646331"/>
          </a:xfrm>
          <a:prstGeom prst="rect">
            <a:avLst/>
          </a:prstGeom>
        </p:spPr>
        <p:txBody>
          <a:bodyPr wrap="none">
            <a:spAutoFit/>
          </a:bodyPr>
          <a:lstStyle/>
          <a:p>
            <a:r>
              <a:rPr lang="el-GR" dirty="0" smtClean="0">
                <a:solidFill>
                  <a:srgbClr val="FFC000"/>
                </a:solidFill>
              </a:rPr>
              <a:t>ΦΥΣΙΚΗ </a:t>
            </a:r>
          </a:p>
          <a:p>
            <a:r>
              <a:rPr lang="el-GR" dirty="0" smtClean="0">
                <a:solidFill>
                  <a:srgbClr val="FFC000"/>
                </a:solidFill>
              </a:rPr>
              <a:t>ΕΠΙΛΟΓΗ</a:t>
            </a:r>
            <a:endParaRPr lang="el-GR" dirty="0">
              <a:solidFill>
                <a:srgbClr val="FFC000"/>
              </a:solidFill>
            </a:endParaRPr>
          </a:p>
        </p:txBody>
      </p:sp>
    </p:spTree>
    <p:extLst>
      <p:ext uri="{BB962C8B-B14F-4D97-AF65-F5344CB8AC3E}">
        <p14:creationId xmlns:p14="http://schemas.microsoft.com/office/powerpoint/2010/main" val="113959938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540327" y="544945"/>
            <a:ext cx="8229600" cy="5948217"/>
          </a:xfrm>
        </p:spPr>
        <p:txBody>
          <a:bodyPr>
            <a:normAutofit fontScale="32500" lnSpcReduction="20000"/>
          </a:bodyPr>
          <a:lstStyle/>
          <a:p>
            <a:r>
              <a:rPr lang="el-GR" sz="5500" dirty="0" smtClean="0">
                <a:solidFill>
                  <a:schemeClr val="bg1">
                    <a:lumMod val="95000"/>
                  </a:schemeClr>
                </a:solidFill>
                <a:latin typeface="Arial Narrow" panose="020B0606020202030204" pitchFamily="34" charset="0"/>
              </a:rPr>
              <a:t>Η βιολογική εξέλιξη αποτελεί θεμελιώδη νομοτέλεια του έμβιου κόσμου. </a:t>
            </a:r>
          </a:p>
          <a:p>
            <a:endParaRPr lang="el-GR" sz="5500" dirty="0" smtClean="0">
              <a:solidFill>
                <a:schemeClr val="bg1">
                  <a:lumMod val="95000"/>
                </a:schemeClr>
              </a:solidFill>
              <a:latin typeface="Arial Narrow" panose="020B0606020202030204" pitchFamily="34" charset="0"/>
            </a:endParaRPr>
          </a:p>
          <a:p>
            <a:endParaRPr lang="el-GR" sz="5500" dirty="0" smtClean="0">
              <a:solidFill>
                <a:schemeClr val="bg1">
                  <a:lumMod val="95000"/>
                </a:schemeClr>
              </a:solidFill>
              <a:latin typeface="Arial Narrow" panose="020B0606020202030204" pitchFamily="34" charset="0"/>
            </a:endParaRPr>
          </a:p>
          <a:p>
            <a:r>
              <a:rPr lang="el-GR" sz="5500" dirty="0">
                <a:solidFill>
                  <a:schemeClr val="bg1">
                    <a:lumMod val="95000"/>
                  </a:schemeClr>
                </a:solidFill>
                <a:latin typeface="Arial Narrow" panose="020B0606020202030204" pitchFamily="34" charset="0"/>
              </a:rPr>
              <a:t>Η</a:t>
            </a:r>
            <a:r>
              <a:rPr lang="el-GR" sz="5500" dirty="0" smtClean="0">
                <a:solidFill>
                  <a:schemeClr val="bg1">
                    <a:lumMod val="95000"/>
                  </a:schemeClr>
                </a:solidFill>
                <a:latin typeface="Arial Narrow" panose="020B0606020202030204" pitchFamily="34" charset="0"/>
              </a:rPr>
              <a:t> αδιάλειπτη λειτουργία της εξέλιξης στη διάρκεια των γεωλογικών αιώνων  υπαγόρευσε το </a:t>
            </a:r>
          </a:p>
          <a:p>
            <a:r>
              <a:rPr lang="el-GR" sz="5500" dirty="0" smtClean="0">
                <a:solidFill>
                  <a:schemeClr val="bg1">
                    <a:lumMod val="95000"/>
                  </a:schemeClr>
                </a:solidFill>
                <a:latin typeface="Arial Narrow" panose="020B0606020202030204" pitchFamily="34" charset="0"/>
              </a:rPr>
              <a:t>ευρύ και </a:t>
            </a:r>
            <a:r>
              <a:rPr lang="el-GR" sz="5500" dirty="0">
                <a:solidFill>
                  <a:schemeClr val="bg1">
                    <a:lumMod val="95000"/>
                  </a:schemeClr>
                </a:solidFill>
                <a:latin typeface="Arial Narrow" panose="020B0606020202030204" pitchFamily="34" charset="0"/>
              </a:rPr>
              <a:t>σύνθετο φάσμα </a:t>
            </a:r>
            <a:r>
              <a:rPr lang="el-GR" sz="5500" dirty="0" smtClean="0">
                <a:solidFill>
                  <a:schemeClr val="bg1">
                    <a:lumMod val="95000"/>
                  </a:schemeClr>
                </a:solidFill>
                <a:latin typeface="Arial Narrow" panose="020B0606020202030204" pitchFamily="34" charset="0"/>
              </a:rPr>
              <a:t>των ζωντανών οργανισμών και τη βιολογική ιστορία των </a:t>
            </a:r>
          </a:p>
          <a:p>
            <a:r>
              <a:rPr lang="el-GR" sz="5500" dirty="0" smtClean="0">
                <a:solidFill>
                  <a:schemeClr val="bg1">
                    <a:lumMod val="95000"/>
                  </a:schemeClr>
                </a:solidFill>
                <a:latin typeface="Arial Narrow" panose="020B0606020202030204" pitchFamily="34" charset="0"/>
              </a:rPr>
              <a:t>διαφορετικών ειδών.</a:t>
            </a:r>
          </a:p>
          <a:p>
            <a:endParaRPr lang="el-GR" sz="5500" dirty="0" smtClean="0">
              <a:solidFill>
                <a:schemeClr val="bg1">
                  <a:lumMod val="95000"/>
                </a:schemeClr>
              </a:solidFill>
              <a:latin typeface="Arial Narrow" panose="020B0606020202030204" pitchFamily="34" charset="0"/>
            </a:endParaRPr>
          </a:p>
          <a:p>
            <a:endParaRPr lang="el-GR" sz="5500" dirty="0" smtClean="0">
              <a:solidFill>
                <a:schemeClr val="bg1">
                  <a:lumMod val="95000"/>
                </a:schemeClr>
              </a:solidFill>
              <a:latin typeface="Arial Narrow" panose="020B0606020202030204" pitchFamily="34" charset="0"/>
            </a:endParaRPr>
          </a:p>
          <a:p>
            <a:r>
              <a:rPr lang="el-GR" sz="5500" dirty="0" smtClean="0">
                <a:solidFill>
                  <a:schemeClr val="bg1">
                    <a:lumMod val="95000"/>
                  </a:schemeClr>
                </a:solidFill>
                <a:latin typeface="Arial Narrow" panose="020B0606020202030204" pitchFamily="34" charset="0"/>
              </a:rPr>
              <a:t>Το φαινόμενο της εξέλιξης ερμηνεύει τους  κοινούς ανατομικούς, φυσιολογικούς και </a:t>
            </a:r>
          </a:p>
          <a:p>
            <a:r>
              <a:rPr lang="el-GR" sz="5500" dirty="0" smtClean="0">
                <a:solidFill>
                  <a:schemeClr val="bg1">
                    <a:lumMod val="95000"/>
                  </a:schemeClr>
                </a:solidFill>
                <a:latin typeface="Arial Narrow" panose="020B0606020202030204" pitchFamily="34" charset="0"/>
              </a:rPr>
              <a:t>βιοχημικούς χαρακτήρες των ζωντανών οργανισμών ως εκδηλώσεις κοινής βιολογικής </a:t>
            </a:r>
          </a:p>
          <a:p>
            <a:r>
              <a:rPr lang="el-GR" sz="5500" dirty="0" smtClean="0">
                <a:solidFill>
                  <a:schemeClr val="bg1">
                    <a:lumMod val="95000"/>
                  </a:schemeClr>
                </a:solidFill>
                <a:latin typeface="Arial Narrow" panose="020B0606020202030204" pitchFamily="34" charset="0"/>
              </a:rPr>
              <a:t>ιστορίας  ή καταγωγής.</a:t>
            </a:r>
          </a:p>
          <a:p>
            <a:endParaRPr lang="el-GR" sz="5500" dirty="0" smtClean="0">
              <a:solidFill>
                <a:schemeClr val="bg1">
                  <a:lumMod val="95000"/>
                </a:schemeClr>
              </a:solidFill>
              <a:latin typeface="Arial Narrow" panose="020B0606020202030204" pitchFamily="34" charset="0"/>
            </a:endParaRPr>
          </a:p>
          <a:p>
            <a:endParaRPr lang="el-GR" sz="5500" dirty="0" smtClean="0">
              <a:solidFill>
                <a:schemeClr val="bg1">
                  <a:lumMod val="95000"/>
                </a:schemeClr>
              </a:solidFill>
              <a:latin typeface="Arial Narrow" panose="020B0606020202030204" pitchFamily="34" charset="0"/>
            </a:endParaRPr>
          </a:p>
          <a:p>
            <a:r>
              <a:rPr lang="el-GR" sz="5500" dirty="0" smtClean="0">
                <a:solidFill>
                  <a:schemeClr val="bg1">
                    <a:lumMod val="95000"/>
                  </a:schemeClr>
                </a:solidFill>
                <a:latin typeface="Arial Narrow" panose="020B0606020202030204" pitchFamily="34" charset="0"/>
              </a:rPr>
              <a:t>Η εξελικτική εγγύτητα ή </a:t>
            </a:r>
            <a:r>
              <a:rPr lang="el-GR" sz="5500" b="1" i="1" dirty="0" smtClean="0">
                <a:solidFill>
                  <a:schemeClr val="bg1">
                    <a:lumMod val="95000"/>
                  </a:schemeClr>
                </a:solidFill>
                <a:latin typeface="Arial Narrow" panose="020B0606020202030204" pitchFamily="34" charset="0"/>
              </a:rPr>
              <a:t>γενετική συγγένεια </a:t>
            </a:r>
            <a:r>
              <a:rPr lang="el-GR" sz="5500" dirty="0" smtClean="0">
                <a:solidFill>
                  <a:schemeClr val="bg1">
                    <a:lumMod val="95000"/>
                  </a:schemeClr>
                </a:solidFill>
                <a:latin typeface="Arial Narrow" panose="020B0606020202030204" pitchFamily="34" charset="0"/>
              </a:rPr>
              <a:t>δύο βιολογικών μορφών (π.χ. δύο ειδών ή </a:t>
            </a:r>
          </a:p>
          <a:p>
            <a:r>
              <a:rPr lang="el-GR" sz="5500" dirty="0" smtClean="0">
                <a:solidFill>
                  <a:schemeClr val="bg1">
                    <a:lumMod val="95000"/>
                  </a:schemeClr>
                </a:solidFill>
                <a:latin typeface="Arial Narrow" panose="020B0606020202030204" pitchFamily="34" charset="0"/>
              </a:rPr>
              <a:t>άλλων ταξινομικών βαθμίδων) είναι τόσο μεγαλύτερη όσο εγγύτερος</a:t>
            </a:r>
            <a:r>
              <a:rPr lang="en-US" sz="5500" dirty="0" smtClean="0">
                <a:solidFill>
                  <a:schemeClr val="bg1">
                    <a:lumMod val="95000"/>
                  </a:schemeClr>
                </a:solidFill>
                <a:latin typeface="Arial Narrow" panose="020B0606020202030204" pitchFamily="34" charset="0"/>
              </a:rPr>
              <a:t> </a:t>
            </a:r>
            <a:r>
              <a:rPr lang="el-GR" sz="5500" dirty="0" smtClean="0">
                <a:solidFill>
                  <a:schemeClr val="bg1">
                    <a:lumMod val="95000"/>
                  </a:schemeClr>
                </a:solidFill>
                <a:latin typeface="Arial Narrow" panose="020B0606020202030204" pitchFamily="34" charset="0"/>
              </a:rPr>
              <a:t>χρονολογικά  είναι ο </a:t>
            </a:r>
          </a:p>
          <a:p>
            <a:r>
              <a:rPr lang="el-GR" sz="5500" dirty="0" smtClean="0">
                <a:solidFill>
                  <a:schemeClr val="bg1">
                    <a:lumMod val="95000"/>
                  </a:schemeClr>
                </a:solidFill>
                <a:latin typeface="Arial Narrow" panose="020B0606020202030204" pitchFamily="34" charset="0"/>
              </a:rPr>
              <a:t>κοινός πρόγονος από τον οποίο προέρχονται.</a:t>
            </a:r>
          </a:p>
          <a:p>
            <a:endParaRPr lang="el-GR" sz="5500" dirty="0" smtClean="0">
              <a:solidFill>
                <a:schemeClr val="bg1">
                  <a:lumMod val="95000"/>
                </a:schemeClr>
              </a:solidFill>
              <a:latin typeface="Arial Narrow" panose="020B0606020202030204" pitchFamily="34" charset="0"/>
            </a:endParaRPr>
          </a:p>
          <a:p>
            <a:endParaRPr lang="el-GR" sz="5500" dirty="0" smtClean="0">
              <a:solidFill>
                <a:schemeClr val="bg1">
                  <a:lumMod val="95000"/>
                </a:schemeClr>
              </a:solidFill>
              <a:latin typeface="Arial Narrow" panose="020B0606020202030204" pitchFamily="34" charset="0"/>
            </a:endParaRPr>
          </a:p>
          <a:p>
            <a:r>
              <a:rPr lang="el-GR" sz="5500" dirty="0" smtClean="0">
                <a:solidFill>
                  <a:schemeClr val="bg1">
                    <a:lumMod val="95000"/>
                  </a:schemeClr>
                </a:solidFill>
                <a:latin typeface="Arial Narrow" panose="020B0606020202030204" pitchFamily="34" charset="0"/>
              </a:rPr>
              <a:t>Έτσι, υπό το πρ</a:t>
            </a:r>
            <a:r>
              <a:rPr lang="el-GR" sz="5500" dirty="0">
                <a:solidFill>
                  <a:schemeClr val="bg1">
                    <a:lumMod val="95000"/>
                  </a:schemeClr>
                </a:solidFill>
                <a:latin typeface="Arial Narrow" panose="020B0606020202030204" pitchFamily="34" charset="0"/>
              </a:rPr>
              <a:t>ί</a:t>
            </a:r>
            <a:r>
              <a:rPr lang="el-GR" sz="5500" dirty="0" smtClean="0">
                <a:solidFill>
                  <a:schemeClr val="bg1">
                    <a:lumMod val="95000"/>
                  </a:schemeClr>
                </a:solidFill>
                <a:latin typeface="Arial Narrow" panose="020B0606020202030204" pitchFamily="34" charset="0"/>
              </a:rPr>
              <a:t>σμα της εξέλιξης, η συστηματική ταξινόμηση </a:t>
            </a:r>
            <a:r>
              <a:rPr lang="el-GR" sz="5500" dirty="0">
                <a:solidFill>
                  <a:schemeClr val="bg1">
                    <a:lumMod val="95000"/>
                  </a:schemeClr>
                </a:solidFill>
                <a:latin typeface="Arial Narrow" panose="020B0606020202030204" pitchFamily="34" charset="0"/>
              </a:rPr>
              <a:t>του έμβιου </a:t>
            </a:r>
            <a:r>
              <a:rPr lang="el-GR" sz="5500" dirty="0" smtClean="0">
                <a:solidFill>
                  <a:schemeClr val="bg1">
                    <a:lumMod val="95000"/>
                  </a:schemeClr>
                </a:solidFill>
                <a:latin typeface="Arial Narrow" panose="020B0606020202030204" pitchFamily="34" charset="0"/>
              </a:rPr>
              <a:t>κόσμου αποδίδει </a:t>
            </a:r>
          </a:p>
          <a:p>
            <a:r>
              <a:rPr lang="el-GR" sz="5500" dirty="0" smtClean="0">
                <a:solidFill>
                  <a:schemeClr val="bg1">
                    <a:lumMod val="95000"/>
                  </a:schemeClr>
                </a:solidFill>
                <a:latin typeface="Arial Narrow" panose="020B0606020202030204" pitchFamily="34" charset="0"/>
              </a:rPr>
              <a:t>σχέσεις καταγωγής </a:t>
            </a:r>
            <a:r>
              <a:rPr lang="el-GR" sz="5500" dirty="0">
                <a:solidFill>
                  <a:schemeClr val="bg1">
                    <a:lumMod val="95000"/>
                  </a:schemeClr>
                </a:solidFill>
                <a:latin typeface="Arial Narrow" panose="020B0606020202030204" pitchFamily="34" charset="0"/>
              </a:rPr>
              <a:t>(εξελικτικές σχέσεις) </a:t>
            </a:r>
            <a:r>
              <a:rPr lang="el-GR" sz="5500" dirty="0" smtClean="0">
                <a:solidFill>
                  <a:schemeClr val="bg1">
                    <a:lumMod val="95000"/>
                  </a:schemeClr>
                </a:solidFill>
                <a:latin typeface="Arial Narrow" panose="020B0606020202030204" pitchFamily="34" charset="0"/>
              </a:rPr>
              <a:t>ανάμεσα στα βιολογικά είδη ή τις άλλες ταξινομικές  </a:t>
            </a:r>
          </a:p>
          <a:p>
            <a:r>
              <a:rPr lang="el-GR" sz="5500" dirty="0" smtClean="0">
                <a:solidFill>
                  <a:schemeClr val="bg1">
                    <a:lumMod val="95000"/>
                  </a:schemeClr>
                </a:solidFill>
                <a:latin typeface="Arial Narrow" panose="020B0606020202030204" pitchFamily="34" charset="0"/>
              </a:rPr>
              <a:t>βαθμίδες.</a:t>
            </a:r>
          </a:p>
          <a:p>
            <a:pPr marL="0" indent="0">
              <a:buNone/>
            </a:pPr>
            <a:endParaRPr lang="el-GR" dirty="0">
              <a:solidFill>
                <a:schemeClr val="bg1">
                  <a:lumMod val="95000"/>
                </a:schemeClr>
              </a:solidFill>
            </a:endParaRPr>
          </a:p>
        </p:txBody>
      </p:sp>
    </p:spTree>
    <p:extLst>
      <p:ext uri="{BB962C8B-B14F-4D97-AF65-F5344CB8AC3E}">
        <p14:creationId xmlns:p14="http://schemas.microsoft.com/office/powerpoint/2010/main" val="244925502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normAutofit/>
          </a:bodyPr>
          <a:lstStyle/>
          <a:p>
            <a:pPr marL="0" indent="0">
              <a:buNone/>
            </a:pPr>
            <a:r>
              <a:rPr lang="el-GR" sz="1800" dirty="0" smtClean="0">
                <a:solidFill>
                  <a:schemeClr val="bg1"/>
                </a:solidFill>
                <a:latin typeface="Arial Narrow" panose="020B0606020202030204" pitchFamily="34" charset="0"/>
              </a:rPr>
              <a:t>Η εμβρυϊκή ανάπτυξη συνιστά διαδικασία που δημιουργεί βιολογική ποικιλότητα σε σημαντικό βαθμό ανεξάρτητη από τους γενετικούς καθοριστές (γονίδια). Αυτή προκύπτει από </a:t>
            </a:r>
            <a:r>
              <a:rPr lang="el-GR" sz="1800" i="1" dirty="0" smtClean="0">
                <a:solidFill>
                  <a:schemeClr val="bg1"/>
                </a:solidFill>
                <a:latin typeface="Arial Narrow" panose="020B0606020202030204" pitchFamily="34" charset="0"/>
              </a:rPr>
              <a:t>επιγενετικές</a:t>
            </a:r>
            <a:r>
              <a:rPr lang="el-GR" sz="1800" dirty="0" smtClean="0">
                <a:solidFill>
                  <a:schemeClr val="bg1"/>
                </a:solidFill>
                <a:latin typeface="Arial Narrow" panose="020B0606020202030204" pitchFamily="34" charset="0"/>
              </a:rPr>
              <a:t> παραμέτρους της ανάπτυξης που περιλαμβάνουν φυσικοχημικούς, μηχανικούς και γεωμετρικούς όρους. </a:t>
            </a:r>
          </a:p>
          <a:p>
            <a:pPr marL="0" indent="0">
              <a:buNone/>
            </a:pPr>
            <a:r>
              <a:rPr lang="el-GR" sz="1800" dirty="0" smtClean="0">
                <a:solidFill>
                  <a:schemeClr val="bg1"/>
                </a:solidFill>
                <a:latin typeface="Arial Narrow" panose="020B0606020202030204" pitchFamily="34" charset="0"/>
              </a:rPr>
              <a:t>Τα παραπάνω αποτελούν την βάση του πεδίου της εξελικτικής αναπτυξιακής βιολογίας  </a:t>
            </a:r>
            <a:r>
              <a:rPr lang="en-US" sz="1800" dirty="0" smtClean="0">
                <a:solidFill>
                  <a:schemeClr val="bg1"/>
                </a:solidFill>
                <a:latin typeface="Arial Narrow" panose="020B0606020202030204" pitchFamily="34" charset="0"/>
              </a:rPr>
              <a:t>(Evolutionary d</a:t>
            </a:r>
            <a:r>
              <a:rPr lang="en-US" sz="1800" dirty="0">
                <a:solidFill>
                  <a:schemeClr val="bg1"/>
                </a:solidFill>
                <a:latin typeface="Arial Narrow" panose="020B0606020202030204" pitchFamily="34" charset="0"/>
              </a:rPr>
              <a:t>evelopmental biology , evo-devo). </a:t>
            </a:r>
            <a:endParaRPr lang="el-GR" sz="1800" dirty="0" smtClean="0">
              <a:solidFill>
                <a:schemeClr val="bg1"/>
              </a:solidFill>
              <a:latin typeface="Arial Narrow" panose="020B0606020202030204" pitchFamily="34" charset="0"/>
            </a:endParaRPr>
          </a:p>
          <a:p>
            <a:pPr marL="0" indent="0">
              <a:buNone/>
            </a:pPr>
            <a:r>
              <a:rPr lang="el-GR" sz="1800" dirty="0" smtClean="0">
                <a:solidFill>
                  <a:schemeClr val="bg1"/>
                </a:solidFill>
                <a:latin typeface="Arial Narrow" panose="020B0606020202030204" pitchFamily="34" charset="0"/>
              </a:rPr>
              <a:t>Η σύγχρονη επιστημονική σκέψη και έρευνα επικεντρώνονται στην εξελικτική δυναμική της εμβρυϊκής ανάπτυξης και απομακρύνονται από την «γονιδιοκεντρική»</a:t>
            </a:r>
          </a:p>
          <a:p>
            <a:pPr marL="0" indent="0">
              <a:buNone/>
            </a:pPr>
            <a:r>
              <a:rPr lang="el-GR" sz="1800" dirty="0">
                <a:solidFill>
                  <a:schemeClr val="bg1"/>
                </a:solidFill>
                <a:latin typeface="Arial Narrow" panose="020B0606020202030204" pitchFamily="34" charset="0"/>
              </a:rPr>
              <a:t>π</a:t>
            </a:r>
            <a:r>
              <a:rPr lang="el-GR" sz="1800" dirty="0" smtClean="0">
                <a:solidFill>
                  <a:schemeClr val="bg1"/>
                </a:solidFill>
                <a:latin typeface="Arial Narrow" panose="020B0606020202030204" pitchFamily="34" charset="0"/>
              </a:rPr>
              <a:t>ροσέγγιση που επικράτησε τον προηγούμενο αιώνα. </a:t>
            </a:r>
            <a:endParaRPr lang="el-GR" sz="1800" dirty="0">
              <a:solidFill>
                <a:schemeClr val="bg1"/>
              </a:solidFill>
              <a:latin typeface="Arial Narrow" panose="020B0606020202030204" pitchFamily="34" charset="0"/>
            </a:endParaRPr>
          </a:p>
        </p:txBody>
      </p:sp>
      <p:sp>
        <p:nvSpPr>
          <p:cNvPr id="4" name="1 - Τίτλος"/>
          <p:cNvSpPr>
            <a:spLocks noGrp="1"/>
          </p:cNvSpPr>
          <p:nvPr>
            <p:ph type="title"/>
          </p:nvPr>
        </p:nvSpPr>
        <p:spPr/>
        <p:txBody>
          <a:bodyPr>
            <a:normAutofit/>
          </a:bodyPr>
          <a:lstStyle/>
          <a:p>
            <a:r>
              <a:rPr lang="el-GR" sz="3200" dirty="0" smtClean="0">
                <a:solidFill>
                  <a:schemeClr val="bg2">
                    <a:lumMod val="75000"/>
                  </a:schemeClr>
                </a:solidFill>
              </a:rPr>
              <a:t>ΕΞΕΛΙΚΤΙΚΗ ΑΝΑΠΤΥΞΙΑΚΗ ΒΙΟΛΟΓΙΑ</a:t>
            </a:r>
            <a:r>
              <a:rPr lang="en-US" sz="3200" dirty="0" smtClean="0">
                <a:solidFill>
                  <a:schemeClr val="bg2">
                    <a:lumMod val="75000"/>
                  </a:schemeClr>
                </a:solidFill>
              </a:rPr>
              <a:t/>
            </a:r>
            <a:br>
              <a:rPr lang="en-US" sz="3200" dirty="0" smtClean="0">
                <a:solidFill>
                  <a:schemeClr val="bg2">
                    <a:lumMod val="75000"/>
                  </a:schemeClr>
                </a:solidFill>
              </a:rPr>
            </a:br>
            <a:r>
              <a:rPr lang="en-US" sz="3200" dirty="0" smtClean="0">
                <a:solidFill>
                  <a:schemeClr val="bg2">
                    <a:lumMod val="75000"/>
                  </a:schemeClr>
                </a:solidFill>
              </a:rPr>
              <a:t>“evo-devo”</a:t>
            </a:r>
            <a:endParaRPr lang="el-GR" sz="3200" dirty="0">
              <a:solidFill>
                <a:schemeClr val="bg2">
                  <a:lumMod val="75000"/>
                </a:schemeClr>
              </a:solidFill>
            </a:endParaRPr>
          </a:p>
        </p:txBody>
      </p:sp>
    </p:spTree>
    <p:extLst>
      <p:ext uri="{BB962C8B-B14F-4D97-AF65-F5344CB8AC3E}">
        <p14:creationId xmlns:p14="http://schemas.microsoft.com/office/powerpoint/2010/main" val="3323593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200" dirty="0" smtClean="0">
                <a:solidFill>
                  <a:schemeClr val="bg2">
                    <a:lumMod val="75000"/>
                  </a:schemeClr>
                </a:solidFill>
              </a:rPr>
              <a:t>ΕΞΕΛΙΚΤΙΚΗ ΑΝΑΠΤΥΞΙΑΚΗ ΒΙΟΛΟΓΙΑ</a:t>
            </a:r>
            <a:r>
              <a:rPr lang="en-US" sz="3200" dirty="0" smtClean="0">
                <a:solidFill>
                  <a:schemeClr val="bg2">
                    <a:lumMod val="75000"/>
                  </a:schemeClr>
                </a:solidFill>
              </a:rPr>
              <a:t/>
            </a:r>
            <a:br>
              <a:rPr lang="en-US" sz="3200" dirty="0" smtClean="0">
                <a:solidFill>
                  <a:schemeClr val="bg2">
                    <a:lumMod val="75000"/>
                  </a:schemeClr>
                </a:solidFill>
              </a:rPr>
            </a:br>
            <a:r>
              <a:rPr lang="en-US" sz="3200" dirty="0" smtClean="0">
                <a:solidFill>
                  <a:schemeClr val="bg2">
                    <a:lumMod val="75000"/>
                  </a:schemeClr>
                </a:solidFill>
              </a:rPr>
              <a:t>“evo-devo”</a:t>
            </a:r>
            <a:endParaRPr lang="el-GR" sz="3200" dirty="0">
              <a:solidFill>
                <a:schemeClr val="bg2">
                  <a:lumMod val="75000"/>
                </a:schemeClr>
              </a:solidFill>
            </a:endParaRPr>
          </a:p>
        </p:txBody>
      </p:sp>
      <p:sp>
        <p:nvSpPr>
          <p:cNvPr id="4" name="3 - Ορθογώνιο"/>
          <p:cNvSpPr/>
          <p:nvPr/>
        </p:nvSpPr>
        <p:spPr>
          <a:xfrm>
            <a:off x="335280" y="1981200"/>
            <a:ext cx="8305800" cy="944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dirty="0" smtClean="0">
                <a:latin typeface="Arial Narrow" panose="020B0606020202030204" pitchFamily="34" charset="0"/>
              </a:rPr>
              <a:t>Παράμετροι της ανάπτυξης ενός οργανισμού κατά το εμβρυϊκό στάδιο μπορούν να εκτρέψουν σημαντικά την εξέλιξη δημιουργώντας καινούρια σωματικά πρότυπα . Οι μεταβολές στους χρόνους /ρυθμούς οντογένεσης και οι μεταλλάξεις σε ρυθμιστικά γονίδια είναι σημαντικές σε αυτόν τον τομέα.</a:t>
            </a:r>
            <a:endParaRPr lang="el-GR" dirty="0">
              <a:latin typeface="Arial Narrow" panose="020B0606020202030204" pitchFamily="34" charset="0"/>
            </a:endParaRPr>
          </a:p>
        </p:txBody>
      </p:sp>
      <p:pic>
        <p:nvPicPr>
          <p:cNvPr id="8" name="7 - Εικόνα" descr="images (6).jpg"/>
          <p:cNvPicPr>
            <a:picLocks noChangeAspect="1"/>
          </p:cNvPicPr>
          <p:nvPr/>
        </p:nvPicPr>
        <p:blipFill>
          <a:blip r:embed="rId2">
            <a:lum bright="-5000" contrast="4000"/>
          </a:blip>
          <a:stretch>
            <a:fillRect/>
          </a:stretch>
        </p:blipFill>
        <p:spPr>
          <a:xfrm>
            <a:off x="2197851" y="3278505"/>
            <a:ext cx="4614947" cy="2520000"/>
          </a:xfrm>
          <a:prstGeom prst="rect">
            <a:avLst/>
          </a:prstGeom>
        </p:spPr>
      </p:pic>
      <p:sp>
        <p:nvSpPr>
          <p:cNvPr id="3" name="Ορθογώνιο 2"/>
          <p:cNvSpPr/>
          <p:nvPr/>
        </p:nvSpPr>
        <p:spPr>
          <a:xfrm>
            <a:off x="600075" y="5615310"/>
            <a:ext cx="7482840" cy="1126170"/>
          </a:xfrm>
          <a:prstGeom prst="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200" dirty="0" smtClean="0">
                <a:latin typeface="Arial Narrow" panose="020B0606020202030204" pitchFamily="34" charset="0"/>
              </a:rPr>
              <a:t>Το γένος </a:t>
            </a:r>
            <a:r>
              <a:rPr lang="en-US" sz="1200" dirty="0" smtClean="0">
                <a:latin typeface="Arial Narrow" panose="020B0606020202030204" pitchFamily="34" charset="0"/>
              </a:rPr>
              <a:t>Tiktaalik  </a:t>
            </a:r>
            <a:r>
              <a:rPr lang="el-GR" sz="1200" dirty="0" smtClean="0">
                <a:latin typeface="Arial Narrow" panose="020B0606020202030204" pitchFamily="34" charset="0"/>
              </a:rPr>
              <a:t>έχει μόνο ένα είδος -το εικονιζόμενο. Η ηλικία αυτών των απολιθωμένων μορφών πλησιάζει τα 400 εκατομμύρια χρόνια πριν από τις μέρες μας. Η τετράποδη αυτή μορφή σηματοδοτεί την «</a:t>
            </a:r>
            <a:r>
              <a:rPr lang="el-GR" sz="1200" dirty="0">
                <a:latin typeface="Arial Narrow" panose="020B0606020202030204" pitchFamily="34" charset="0"/>
              </a:rPr>
              <a:t>κατάκτηση του </a:t>
            </a:r>
            <a:r>
              <a:rPr lang="el-GR" sz="1200" dirty="0" smtClean="0">
                <a:latin typeface="Arial Narrow" panose="020B0606020202030204" pitchFamily="34" charset="0"/>
              </a:rPr>
              <a:t>εδάφους» από τους σαρκοπτερύγιους ιχθύες και αποτελεί  προγονική μορφή των αμφιβίων, ερπετών, πτηνών και θηλαστικών.</a:t>
            </a:r>
            <a:endParaRPr lang="el-GR" sz="1200" dirty="0">
              <a:latin typeface="Arial Narrow" panose="020B0606020202030204" pitchFamily="34"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Θέση περιεχομένου 10"/>
          <p:cNvSpPr>
            <a:spLocks noGrp="1"/>
          </p:cNvSpPr>
          <p:nvPr>
            <p:ph idx="1"/>
          </p:nvPr>
        </p:nvSpPr>
        <p:spPr>
          <a:xfrm>
            <a:off x="418026" y="358541"/>
            <a:ext cx="8229600" cy="2750419"/>
          </a:xfrm>
        </p:spPr>
        <p:txBody>
          <a:bodyPr>
            <a:normAutofit/>
          </a:bodyPr>
          <a:lstStyle/>
          <a:p>
            <a:pPr marL="0" indent="0">
              <a:buNone/>
            </a:pPr>
            <a:endParaRPr lang="el-GR" sz="1800" dirty="0" smtClean="0">
              <a:solidFill>
                <a:schemeClr val="bg2">
                  <a:lumMod val="90000"/>
                </a:schemeClr>
              </a:solidFill>
            </a:endParaRPr>
          </a:p>
          <a:p>
            <a:pPr marL="0" indent="0">
              <a:buNone/>
            </a:pPr>
            <a:endParaRPr lang="el-GR" sz="1800" dirty="0">
              <a:solidFill>
                <a:schemeClr val="bg2">
                  <a:lumMod val="90000"/>
                </a:schemeClr>
              </a:solidFill>
            </a:endParaRPr>
          </a:p>
          <a:p>
            <a:pPr marL="0" indent="0">
              <a:buNone/>
            </a:pPr>
            <a:endParaRPr lang="el-GR" sz="1800" dirty="0" smtClean="0">
              <a:solidFill>
                <a:schemeClr val="bg2">
                  <a:lumMod val="90000"/>
                </a:schemeClr>
              </a:solidFill>
            </a:endParaRPr>
          </a:p>
          <a:p>
            <a:pPr marL="0" indent="0">
              <a:buNone/>
            </a:pPr>
            <a:endParaRPr lang="el-GR" sz="1800" dirty="0">
              <a:solidFill>
                <a:schemeClr val="bg2">
                  <a:lumMod val="90000"/>
                </a:schemeClr>
              </a:solidFill>
            </a:endParaRPr>
          </a:p>
        </p:txBody>
      </p:sp>
      <p:sp>
        <p:nvSpPr>
          <p:cNvPr id="12" name="Ορθογώνιο 11"/>
          <p:cNvSpPr/>
          <p:nvPr/>
        </p:nvSpPr>
        <p:spPr>
          <a:xfrm>
            <a:off x="0" y="428584"/>
            <a:ext cx="3065646" cy="830997"/>
          </a:xfrm>
          <a:prstGeom prst="rect">
            <a:avLst/>
          </a:prstGeom>
        </p:spPr>
        <p:txBody>
          <a:bodyPr wrap="square">
            <a:spAutoFit/>
          </a:bodyPr>
          <a:lstStyle/>
          <a:p>
            <a:r>
              <a:rPr lang="en-US" sz="1200" dirty="0">
                <a:solidFill>
                  <a:schemeClr val="bg2">
                    <a:lumMod val="90000"/>
                  </a:schemeClr>
                </a:solidFill>
              </a:rPr>
              <a:t>Where did bone come from? </a:t>
            </a:r>
            <a:endParaRPr lang="el-GR" sz="1200" dirty="0">
              <a:solidFill>
                <a:schemeClr val="bg2">
                  <a:lumMod val="90000"/>
                </a:schemeClr>
              </a:solidFill>
            </a:endParaRPr>
          </a:p>
          <a:p>
            <a:r>
              <a:rPr lang="en-US" sz="1200" dirty="0">
                <a:solidFill>
                  <a:schemeClr val="bg2">
                    <a:lumMod val="90000"/>
                  </a:schemeClr>
                </a:solidFill>
              </a:rPr>
              <a:t>An overview of its evolution </a:t>
            </a:r>
            <a:endParaRPr lang="el-GR" sz="1200" dirty="0">
              <a:solidFill>
                <a:schemeClr val="bg2">
                  <a:lumMod val="90000"/>
                </a:schemeClr>
              </a:solidFill>
            </a:endParaRPr>
          </a:p>
          <a:p>
            <a:r>
              <a:rPr lang="en-US" sz="1200" dirty="0">
                <a:solidFill>
                  <a:schemeClr val="bg2">
                    <a:lumMod val="90000"/>
                  </a:schemeClr>
                </a:solidFill>
              </a:rPr>
              <a:t>Darja Obradovic Wagner and Per Aspenberg</a:t>
            </a:r>
            <a:endParaRPr lang="el-GR" sz="1200" dirty="0">
              <a:solidFill>
                <a:schemeClr val="bg2">
                  <a:lumMod val="90000"/>
                </a:schemeClr>
              </a:solidFill>
            </a:endParaRPr>
          </a:p>
          <a:p>
            <a:r>
              <a:rPr lang="en-US" sz="1200" dirty="0">
                <a:solidFill>
                  <a:schemeClr val="bg2">
                    <a:lumMod val="90000"/>
                  </a:schemeClr>
                </a:solidFill>
              </a:rPr>
              <a:t>Acta Orthopaedica 2011; 82 (4): 393–398 393 </a:t>
            </a:r>
            <a:endParaRPr lang="el-GR" sz="1200" dirty="0">
              <a:solidFill>
                <a:schemeClr val="bg2">
                  <a:lumMod val="90000"/>
                </a:schemeClr>
              </a:solidFill>
            </a:endParaRPr>
          </a:p>
        </p:txBody>
      </p:sp>
      <p:pic>
        <p:nvPicPr>
          <p:cNvPr id="10" name="Picture 2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5000" contrast="37000"/>
                    </a14:imgEffect>
                  </a14:imgLayer>
                </a14:imgProps>
              </a:ext>
              <a:ext uri="{28A0092B-C50C-407E-A947-70E740481C1C}">
                <a14:useLocalDpi xmlns:a14="http://schemas.microsoft.com/office/drawing/2010/main" val="0"/>
              </a:ext>
            </a:extLst>
          </a:blip>
          <a:srcRect/>
          <a:stretch>
            <a:fillRect/>
          </a:stretch>
        </p:blipFill>
        <p:spPr bwMode="auto">
          <a:xfrm>
            <a:off x="0" y="1677844"/>
            <a:ext cx="9144000" cy="2419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3" descr="https://www.ncbi.nlm.nih.gov/corecgi/tileshop/tileshop.fcgi?p=PMC3&amp;id=303781&amp;s=28&amp;r=1&amp;c=1"/>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5000" contrast="36000"/>
                    </a14:imgEffect>
                  </a14:imgLayer>
                </a14:imgProps>
              </a:ext>
              <a:ext uri="{28A0092B-C50C-407E-A947-70E740481C1C}">
                <a14:useLocalDpi xmlns:a14="http://schemas.microsoft.com/office/drawing/2010/main" val="0"/>
              </a:ext>
            </a:extLst>
          </a:blip>
          <a:srcRect l="26573" t="14931" r="13085" b="25666"/>
          <a:stretch/>
        </p:blipFill>
        <p:spPr bwMode="auto">
          <a:xfrm>
            <a:off x="581827" y="1992167"/>
            <a:ext cx="1368349" cy="134701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1" descr="https://www.ncbi.nlm.nih.gov/corecgi/tileshop/tileshop.fcgi?p=PMC3&amp;id=303781&amp;s=28&amp;r=1&amp;c=3"/>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5000" contrast="36000"/>
                    </a14:imgEffect>
                  </a14:imgLayer>
                </a14:imgProps>
              </a:ext>
              <a:ext uri="{28A0092B-C50C-407E-A947-70E740481C1C}">
                <a14:useLocalDpi xmlns:a14="http://schemas.microsoft.com/office/drawing/2010/main" val="0"/>
              </a:ext>
            </a:extLst>
          </a:blip>
          <a:srcRect/>
          <a:stretch>
            <a:fillRect/>
          </a:stretch>
        </p:blipFill>
        <p:spPr bwMode="auto">
          <a:xfrm>
            <a:off x="4436563" y="1708840"/>
            <a:ext cx="2181235" cy="21812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0" descr="https://www.ncbi.nlm.nih.gov/corecgi/tileshop/tileshop.fcgi?p=PMC3&amp;id=303781&amp;s=28&amp;r=1&amp;c=4"/>
          <p:cNvPicPr>
            <a:picLocks noChangeAspect="1" noChangeArrowheads="1"/>
          </p:cNvPicPr>
          <p:nvPr/>
        </p:nvPicPr>
        <p:blipFill rotWithShape="1">
          <a:blip r:embed="rId8">
            <a:extLst>
              <a:ext uri="{BEBA8EAE-BF5A-486C-A8C5-ECC9F3942E4B}">
                <a14:imgProps xmlns:a14="http://schemas.microsoft.com/office/drawing/2010/main">
                  <a14:imgLayer r:embed="rId9">
                    <a14:imgEffect>
                      <a14:brightnessContrast bright="-25000" contrast="36000"/>
                    </a14:imgEffect>
                  </a14:imgLayer>
                </a14:imgProps>
              </a:ext>
              <a:ext uri="{28A0092B-C50C-407E-A947-70E740481C1C}">
                <a14:useLocalDpi xmlns:a14="http://schemas.microsoft.com/office/drawing/2010/main" val="0"/>
              </a:ext>
            </a:extLst>
          </a:blip>
          <a:srcRect l="9908" t="16073" r="42984" b="34273"/>
          <a:stretch/>
        </p:blipFill>
        <p:spPr bwMode="auto">
          <a:xfrm>
            <a:off x="6843561" y="1960460"/>
            <a:ext cx="1068404" cy="1126155"/>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0" y="4381501"/>
            <a:ext cx="9144000" cy="21447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400" dirty="0" smtClean="0">
                <a:latin typeface="Arial Narrow" panose="020B0606020202030204" pitchFamily="34" charset="0"/>
              </a:rPr>
              <a:t>Ο οστίτης ιστός κα η ανατομική δομή του κρανίου αποτελούν  εξελικτικούς νεωτερισμούς των σπονδυλωτών – κρανιωτών.</a:t>
            </a:r>
          </a:p>
          <a:p>
            <a:endParaRPr lang="el-GR" sz="1400" dirty="0" smtClean="0">
              <a:latin typeface="Arial Narrow" panose="020B0606020202030204" pitchFamily="34" charset="0"/>
            </a:endParaRPr>
          </a:p>
          <a:p>
            <a:r>
              <a:rPr lang="el-GR" sz="1400" dirty="0" smtClean="0">
                <a:latin typeface="Arial Narrow" panose="020B0606020202030204" pitchFamily="34" charset="0"/>
              </a:rPr>
              <a:t>Πρωταρχικός εμβρυϊκός αναπτυξιακός νεωτερισμός των σπονδυλωτών</a:t>
            </a:r>
            <a:r>
              <a:rPr lang="en-US" sz="1400" dirty="0" smtClean="0">
                <a:latin typeface="Arial Narrow" panose="020B0606020202030204" pitchFamily="34" charset="0"/>
              </a:rPr>
              <a:t>:</a:t>
            </a:r>
            <a:r>
              <a:rPr lang="el-GR" sz="1400" dirty="0" smtClean="0">
                <a:latin typeface="Arial Narrow" panose="020B0606020202030204" pitchFamily="34" charset="0"/>
              </a:rPr>
              <a:t> η εμβρυϊκή δομή της  </a:t>
            </a:r>
            <a:r>
              <a:rPr lang="el-GR" sz="1400" dirty="0" smtClean="0">
                <a:solidFill>
                  <a:schemeClr val="accent6">
                    <a:lumMod val="75000"/>
                  </a:schemeClr>
                </a:solidFill>
                <a:latin typeface="Arial Narrow" panose="020B0606020202030204" pitchFamily="34" charset="0"/>
              </a:rPr>
              <a:t>ΝΕΥΡΙΚΗΣ ΑΚΡΟΛΟΦΙΑΣ</a:t>
            </a:r>
            <a:r>
              <a:rPr lang="el-GR" sz="1400" dirty="0" smtClean="0">
                <a:latin typeface="Arial Narrow" panose="020B0606020202030204" pitchFamily="34" charset="0"/>
              </a:rPr>
              <a:t>.</a:t>
            </a:r>
          </a:p>
          <a:p>
            <a:endParaRPr lang="el-GR" sz="1400" dirty="0" smtClean="0">
              <a:latin typeface="Arial Narrow" panose="020B0606020202030204" pitchFamily="34" charset="0"/>
            </a:endParaRPr>
          </a:p>
          <a:p>
            <a:r>
              <a:rPr lang="el-GR" sz="1400" dirty="0" smtClean="0">
                <a:latin typeface="Arial Narrow" panose="020B0606020202030204" pitchFamily="34" charset="0"/>
              </a:rPr>
              <a:t>Η εξελικτική αφετηρία των οστών του ανθρώπινου κρανιακού θόλου βρίσκεται στον εξωσκελετό (</a:t>
            </a:r>
            <a:r>
              <a:rPr lang="en-US" sz="1400" dirty="0" smtClean="0">
                <a:latin typeface="Arial Narrow" panose="020B0606020202030204" pitchFamily="34" charset="0"/>
              </a:rPr>
              <a:t>bony dermis)</a:t>
            </a:r>
            <a:r>
              <a:rPr lang="el-GR" sz="1400" dirty="0" smtClean="0">
                <a:latin typeface="Arial Narrow" panose="020B0606020202030204" pitchFamily="34" charset="0"/>
              </a:rPr>
              <a:t> της </a:t>
            </a:r>
          </a:p>
          <a:p>
            <a:endParaRPr lang="el-GR" sz="1400" dirty="0" smtClean="0">
              <a:latin typeface="Arial Narrow" panose="020B0606020202030204" pitchFamily="34" charset="0"/>
            </a:endParaRPr>
          </a:p>
          <a:p>
            <a:r>
              <a:rPr lang="el-GR" sz="1400" dirty="0" smtClean="0">
                <a:latin typeface="Arial Narrow" panose="020B0606020202030204" pitchFamily="34" charset="0"/>
              </a:rPr>
              <a:t>κεφαλικής περιοχής -κεφαλική ασπίδα- θωρακοφόρων  ιχθύων 400 εκ. χρόνων πριν από τις μέρες μας.</a:t>
            </a:r>
            <a:endParaRPr lang="el-GR" sz="1400" dirty="0">
              <a:latin typeface="Arial Narrow" panose="020B0606020202030204" pitchFamily="34" charset="0"/>
            </a:endParaRPr>
          </a:p>
          <a:p>
            <a:endParaRPr lang="el-GR" sz="1400" dirty="0">
              <a:latin typeface="Arial Narrow" panose="020B0606020202030204" pitchFamily="34" charset="0"/>
            </a:endParaRPr>
          </a:p>
        </p:txBody>
      </p:sp>
    </p:spTree>
    <p:extLst>
      <p:ext uri="{BB962C8B-B14F-4D97-AF65-F5344CB8AC3E}">
        <p14:creationId xmlns:p14="http://schemas.microsoft.com/office/powerpoint/2010/main" val="428961272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189" b="98848" l="1496" r="98734"/>
                    </a14:imgEffect>
                  </a14:imgLayer>
                </a14:imgProps>
              </a:ext>
              <a:ext uri="{28A0092B-C50C-407E-A947-70E740481C1C}">
                <a14:useLocalDpi xmlns:a14="http://schemas.microsoft.com/office/drawing/2010/main" val="0"/>
              </a:ext>
            </a:extLst>
          </a:blip>
          <a:srcRect l="16679"/>
          <a:stretch/>
        </p:blipFill>
        <p:spPr bwMode="auto">
          <a:xfrm>
            <a:off x="0" y="-362122"/>
            <a:ext cx="2238066" cy="2682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ctrTitle"/>
          </p:nvPr>
        </p:nvSpPr>
        <p:spPr>
          <a:xfrm>
            <a:off x="972766" y="901494"/>
            <a:ext cx="7529209" cy="914399"/>
          </a:xfrm>
        </p:spPr>
        <p:txBody>
          <a:bodyPr>
            <a:normAutofit fontScale="90000"/>
          </a:bodyPr>
          <a:lstStyle/>
          <a:p>
            <a:r>
              <a:rPr lang="el-GR" dirty="0"/>
              <a:t/>
            </a:r>
            <a:br>
              <a:rPr lang="el-GR" dirty="0"/>
            </a:br>
            <a:r>
              <a:rPr lang="en-US" dirty="0" smtClean="0"/>
              <a:t/>
            </a:r>
            <a:br>
              <a:rPr lang="en-US" dirty="0" smtClean="0"/>
            </a:br>
            <a:r>
              <a:rPr lang="el-GR" sz="4900" dirty="0" smtClean="0">
                <a:solidFill>
                  <a:schemeClr val="bg2">
                    <a:lumMod val="75000"/>
                  </a:schemeClr>
                </a:solidFill>
              </a:rPr>
              <a:t>ΦΥΣΙΚΗ </a:t>
            </a:r>
            <a:r>
              <a:rPr lang="el-GR" sz="4900" dirty="0">
                <a:solidFill>
                  <a:schemeClr val="bg2">
                    <a:lumMod val="75000"/>
                  </a:schemeClr>
                </a:solidFill>
              </a:rPr>
              <a:t>ΑΝΘΡΩΠΟΛΟΓΙΑ</a:t>
            </a:r>
            <a:r>
              <a:rPr lang="el-GR" sz="6700" dirty="0" smtClean="0"/>
              <a:t/>
            </a:r>
            <a:br>
              <a:rPr lang="el-GR" sz="6700" dirty="0" smtClean="0"/>
            </a:br>
            <a:r>
              <a:rPr lang="el-GR" dirty="0" smtClean="0">
                <a:solidFill>
                  <a:schemeClr val="bg1"/>
                </a:solidFill>
              </a:rPr>
              <a:t/>
            </a:r>
            <a:br>
              <a:rPr lang="el-GR" dirty="0" smtClean="0">
                <a:solidFill>
                  <a:schemeClr val="bg1"/>
                </a:solidFill>
              </a:rPr>
            </a:br>
            <a:endParaRPr lang="el-GR" dirty="0">
              <a:solidFill>
                <a:schemeClr val="bg1"/>
              </a:solidFill>
            </a:endParaRPr>
          </a:p>
        </p:txBody>
      </p:sp>
      <p:sp>
        <p:nvSpPr>
          <p:cNvPr id="4" name="TextBox 3"/>
          <p:cNvSpPr txBox="1"/>
          <p:nvPr/>
        </p:nvSpPr>
        <p:spPr>
          <a:xfrm>
            <a:off x="2526712" y="4016886"/>
            <a:ext cx="720080" cy="369332"/>
          </a:xfrm>
          <a:prstGeom prst="rect">
            <a:avLst/>
          </a:prstGeom>
          <a:noFill/>
        </p:spPr>
        <p:txBody>
          <a:bodyPr wrap="square" rtlCol="0">
            <a:spAutoFit/>
          </a:bodyPr>
          <a:lstStyle/>
          <a:p>
            <a:r>
              <a:rPr lang="el-GR" dirty="0">
                <a:solidFill>
                  <a:schemeClr val="bg1"/>
                </a:solidFill>
              </a:rPr>
              <a:t>Ή</a:t>
            </a:r>
          </a:p>
        </p:txBody>
      </p:sp>
      <p:pic>
        <p:nvPicPr>
          <p:cNvPr id="7"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89937" l="136" r="89946"/>
                    </a14:imgEffect>
                  </a14:imgLayer>
                </a14:imgProps>
              </a:ext>
              <a:ext uri="{28A0092B-C50C-407E-A947-70E740481C1C}">
                <a14:useLocalDpi xmlns:a14="http://schemas.microsoft.com/office/drawing/2010/main" val="0"/>
              </a:ext>
            </a:extLst>
          </a:blip>
          <a:srcRect/>
          <a:stretch>
            <a:fillRect/>
          </a:stretch>
        </p:blipFill>
        <p:spPr bwMode="auto">
          <a:xfrm>
            <a:off x="6572340" y="1635648"/>
            <a:ext cx="3053414" cy="4514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886752" y="1908591"/>
            <a:ext cx="3299218" cy="2188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Υπότιτλος 5"/>
          <p:cNvSpPr>
            <a:spLocks noGrp="1"/>
          </p:cNvSpPr>
          <p:nvPr>
            <p:ph type="subTitle" idx="1"/>
          </p:nvPr>
        </p:nvSpPr>
        <p:spPr>
          <a:xfrm>
            <a:off x="1041211" y="3967118"/>
            <a:ext cx="6400800" cy="1752600"/>
          </a:xfrm>
        </p:spPr>
        <p:txBody>
          <a:bodyPr/>
          <a:lstStyle/>
          <a:p>
            <a:r>
              <a:rPr lang="el-GR" dirty="0" smtClean="0"/>
              <a:t>ΒΙΟΛΟΓΙΚΗ </a:t>
            </a:r>
          </a:p>
          <a:p>
            <a:r>
              <a:rPr lang="el-GR" dirty="0" smtClean="0"/>
              <a:t>ΑΝΘΡΩΠΟΛΟΓΙΑ</a:t>
            </a:r>
            <a:endParaRPr lang="el-GR" dirty="0"/>
          </a:p>
        </p:txBody>
      </p:sp>
      <p:pic>
        <p:nvPicPr>
          <p:cNvPr id="3075" name="Picture 3"/>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4286" b="93929" l="10000" r="90000"/>
                    </a14:imgEffect>
                  </a14:imgLayer>
                </a14:imgProps>
              </a:ext>
              <a:ext uri="{28A0092B-C50C-407E-A947-70E740481C1C}">
                <a14:useLocalDpi xmlns:a14="http://schemas.microsoft.com/office/drawing/2010/main" val="0"/>
              </a:ext>
            </a:extLst>
          </a:blip>
          <a:srcRect/>
          <a:stretch>
            <a:fillRect/>
          </a:stretch>
        </p:blipFill>
        <p:spPr bwMode="auto">
          <a:xfrm>
            <a:off x="-971805" y="4386218"/>
            <a:ext cx="371475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5976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451" y="2425700"/>
            <a:ext cx="2305050" cy="461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title"/>
          </p:nvPr>
        </p:nvSpPr>
        <p:spPr>
          <a:xfrm>
            <a:off x="611560" y="332656"/>
            <a:ext cx="7643192" cy="1143000"/>
          </a:xfrm>
        </p:spPr>
        <p:txBody>
          <a:bodyPr/>
          <a:lstStyle/>
          <a:p>
            <a:r>
              <a:rPr lang="el-GR" u="sng" dirty="0" smtClean="0">
                <a:solidFill>
                  <a:schemeClr val="bg1"/>
                </a:solidFill>
              </a:rPr>
              <a:t>ΟΡΙΣΜΟΣ</a:t>
            </a:r>
            <a:endParaRPr lang="el-GR" u="sng" dirty="0">
              <a:solidFill>
                <a:schemeClr val="bg1"/>
              </a:solidFill>
            </a:endParaRPr>
          </a:p>
        </p:txBody>
      </p:sp>
      <p:sp>
        <p:nvSpPr>
          <p:cNvPr id="6" name="Ορθογώνιο 5"/>
          <p:cNvSpPr/>
          <p:nvPr/>
        </p:nvSpPr>
        <p:spPr>
          <a:xfrm>
            <a:off x="328861" y="1504421"/>
            <a:ext cx="7920880" cy="3205493"/>
          </a:xfrm>
          <a:prstGeom prst="rect">
            <a:avLst/>
          </a:prstGeom>
        </p:spPr>
        <p:txBody>
          <a:bodyPr wrap="square">
            <a:spAutoFit/>
          </a:bodyPr>
          <a:lstStyle/>
          <a:p>
            <a:pPr algn="just"/>
            <a:r>
              <a:rPr lang="el-GR" sz="2890" dirty="0">
                <a:solidFill>
                  <a:schemeClr val="bg1"/>
                </a:solidFill>
                <a:latin typeface="Arial Narrow" panose="020B0606020202030204" pitchFamily="34" charset="0"/>
              </a:rPr>
              <a:t>«Η φυσική ανθρωπολογία είναι η επιστήμη της φυσικής ιστορίας των Ανθρωπιδών (</a:t>
            </a:r>
            <a:r>
              <a:rPr lang="en-US" sz="2890" dirty="0">
                <a:solidFill>
                  <a:schemeClr val="bg1"/>
                </a:solidFill>
                <a:latin typeface="Arial Narrow" panose="020B0606020202030204" pitchFamily="34" charset="0"/>
              </a:rPr>
              <a:t>Hominidae</a:t>
            </a:r>
            <a:r>
              <a:rPr lang="el-GR" sz="2890" dirty="0">
                <a:solidFill>
                  <a:schemeClr val="bg1"/>
                </a:solidFill>
                <a:latin typeface="Arial Narrow" panose="020B0606020202030204" pitchFamily="34" charset="0"/>
              </a:rPr>
              <a:t>)  σε όλη τη χρονική τους ανέλιξη και τη γεωγραφική τους διαφοροποίηση</a:t>
            </a:r>
            <a:r>
              <a:rPr lang="el-GR" sz="2890" dirty="0" smtClean="0">
                <a:solidFill>
                  <a:schemeClr val="bg1"/>
                </a:solidFill>
                <a:latin typeface="Arial Narrow" panose="020B0606020202030204" pitchFamily="34" charset="0"/>
              </a:rPr>
              <a:t>».</a:t>
            </a:r>
            <a:endParaRPr lang="en-US" sz="2890" dirty="0" smtClean="0">
              <a:solidFill>
                <a:schemeClr val="bg1"/>
              </a:solidFill>
              <a:latin typeface="Arial Narrow" panose="020B0606020202030204" pitchFamily="34" charset="0"/>
            </a:endParaRPr>
          </a:p>
          <a:p>
            <a:endParaRPr lang="en-US" sz="2890" dirty="0">
              <a:solidFill>
                <a:schemeClr val="bg1"/>
              </a:solidFill>
              <a:latin typeface="Arial Narrow" panose="020B0606020202030204" pitchFamily="34" charset="0"/>
            </a:endParaRPr>
          </a:p>
          <a:p>
            <a:endParaRPr lang="en-US" sz="2890" dirty="0" smtClean="0">
              <a:solidFill>
                <a:schemeClr val="bg1"/>
              </a:solidFill>
              <a:latin typeface="Arial Narrow" panose="020B0606020202030204" pitchFamily="34" charset="0"/>
            </a:endParaRPr>
          </a:p>
          <a:p>
            <a:r>
              <a:rPr lang="en-US" sz="2890" dirty="0">
                <a:solidFill>
                  <a:schemeClr val="bg1"/>
                </a:solidFill>
                <a:latin typeface="Arial Narrow" panose="020B0606020202030204" pitchFamily="34" charset="0"/>
              </a:rPr>
              <a:t>	</a:t>
            </a:r>
            <a:r>
              <a:rPr lang="en-US" sz="2890" dirty="0" smtClean="0">
                <a:solidFill>
                  <a:schemeClr val="bg1"/>
                </a:solidFill>
                <a:latin typeface="Arial Narrow" panose="020B0606020202030204" pitchFamily="34" charset="0"/>
              </a:rPr>
              <a:t>				Rudolf Martin (1908)</a:t>
            </a:r>
            <a:r>
              <a:rPr lang="el-GR" sz="2890" dirty="0" smtClean="0">
                <a:solidFill>
                  <a:schemeClr val="bg1"/>
                </a:solidFill>
                <a:latin typeface="Arial Narrow" panose="020B0606020202030204" pitchFamily="34" charset="0"/>
              </a:rPr>
              <a:t> </a:t>
            </a:r>
            <a:endParaRPr lang="el-GR" sz="289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42733083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640020" y="1171896"/>
            <a:ext cx="8229600" cy="1385326"/>
          </a:xfrm>
        </p:spPr>
        <p:txBody>
          <a:bodyPr>
            <a:normAutofit/>
          </a:bodyPr>
          <a:lstStyle/>
          <a:p>
            <a:pPr marL="0" indent="0">
              <a:buNone/>
            </a:pPr>
            <a:r>
              <a:rPr lang="el-GR" sz="2400" dirty="0" smtClean="0">
                <a:solidFill>
                  <a:schemeClr val="bg2">
                    <a:lumMod val="75000"/>
                  </a:schemeClr>
                </a:solidFill>
              </a:rPr>
              <a:t>Ο Κάρολος Δαρβίνος συνέλαβε τη διαδικασία της βιολογικής </a:t>
            </a:r>
          </a:p>
          <a:p>
            <a:pPr marL="0" indent="0">
              <a:buNone/>
            </a:pPr>
            <a:r>
              <a:rPr lang="el-GR" sz="2400" dirty="0" smtClean="0">
                <a:solidFill>
                  <a:schemeClr val="bg2">
                    <a:lumMod val="75000"/>
                  </a:schemeClr>
                </a:solidFill>
              </a:rPr>
              <a:t>εξέλιξης ως τη</a:t>
            </a:r>
            <a:r>
              <a:rPr lang="en-US" sz="2400" dirty="0" smtClean="0">
                <a:solidFill>
                  <a:schemeClr val="bg2">
                    <a:lumMod val="75000"/>
                  </a:schemeClr>
                </a:solidFill>
              </a:rPr>
              <a:t>v</a:t>
            </a:r>
            <a:r>
              <a:rPr lang="el-GR" sz="2400" dirty="0" smtClean="0">
                <a:solidFill>
                  <a:schemeClr val="bg2">
                    <a:lumMod val="75000"/>
                  </a:schemeClr>
                </a:solidFill>
              </a:rPr>
              <a:t> βασική νομοτέλεια του έμβιου κόσμου και </a:t>
            </a:r>
          </a:p>
          <a:p>
            <a:pPr marL="0" indent="0">
              <a:buNone/>
            </a:pPr>
            <a:r>
              <a:rPr lang="el-GR" sz="2400" dirty="0" smtClean="0">
                <a:solidFill>
                  <a:schemeClr val="bg2">
                    <a:lumMod val="75000"/>
                  </a:schemeClr>
                </a:solidFill>
              </a:rPr>
              <a:t>προσδιόρισε τον μηχανισμό της</a:t>
            </a:r>
            <a:r>
              <a:rPr lang="en-US" sz="2400" dirty="0" smtClean="0">
                <a:solidFill>
                  <a:schemeClr val="bg2">
                    <a:lumMod val="75000"/>
                  </a:schemeClr>
                </a:solidFill>
              </a:rPr>
              <a:t>:</a:t>
            </a:r>
            <a:r>
              <a:rPr lang="el-GR" sz="2400" dirty="0" smtClean="0">
                <a:solidFill>
                  <a:schemeClr val="bg2">
                    <a:lumMod val="75000"/>
                  </a:schemeClr>
                </a:solidFill>
              </a:rPr>
              <a:t>  τη</a:t>
            </a:r>
            <a:r>
              <a:rPr lang="el-GR" sz="2400" dirty="0">
                <a:solidFill>
                  <a:schemeClr val="bg2">
                    <a:lumMod val="75000"/>
                  </a:schemeClr>
                </a:solidFill>
              </a:rPr>
              <a:t>ν</a:t>
            </a:r>
            <a:r>
              <a:rPr lang="el-GR" sz="2400" dirty="0" smtClean="0">
                <a:solidFill>
                  <a:schemeClr val="bg2">
                    <a:lumMod val="75000"/>
                  </a:schemeClr>
                </a:solidFill>
              </a:rPr>
              <a:t> </a:t>
            </a:r>
            <a:r>
              <a:rPr lang="el-GR" sz="2400" b="1" u="sng" dirty="0" smtClean="0">
                <a:solidFill>
                  <a:schemeClr val="bg2">
                    <a:lumMod val="75000"/>
                  </a:schemeClr>
                </a:solidFill>
              </a:rPr>
              <a:t>Φυσική Επιλογή</a:t>
            </a:r>
            <a:r>
              <a:rPr lang="el-GR" sz="2400" b="1" dirty="0" smtClean="0">
                <a:solidFill>
                  <a:schemeClr val="bg2">
                    <a:lumMod val="75000"/>
                  </a:schemeClr>
                </a:solidFill>
              </a:rPr>
              <a:t>.</a:t>
            </a:r>
          </a:p>
        </p:txBody>
      </p:sp>
      <p:sp>
        <p:nvSpPr>
          <p:cNvPr id="4" name="Ορθογώνιο 3"/>
          <p:cNvSpPr/>
          <p:nvPr/>
        </p:nvSpPr>
        <p:spPr>
          <a:xfrm>
            <a:off x="313577" y="2167003"/>
            <a:ext cx="8329384" cy="1631216"/>
          </a:xfrm>
          <a:prstGeom prst="rect">
            <a:avLst/>
          </a:prstGeom>
        </p:spPr>
        <p:txBody>
          <a:bodyPr wrap="square">
            <a:spAutoFit/>
          </a:bodyPr>
          <a:lstStyle/>
          <a:p>
            <a:endParaRPr lang="el-GR" sz="1600" dirty="0" smtClean="0">
              <a:solidFill>
                <a:srgbClr val="EEECE1">
                  <a:lumMod val="75000"/>
                </a:srgbClr>
              </a:solidFill>
            </a:endParaRPr>
          </a:p>
          <a:p>
            <a:endParaRPr lang="el-GR" sz="1600" dirty="0" smtClean="0">
              <a:solidFill>
                <a:srgbClr val="EEECE1">
                  <a:lumMod val="75000"/>
                </a:srgbClr>
              </a:solidFill>
            </a:endParaRPr>
          </a:p>
          <a:p>
            <a:endParaRPr lang="el-GR" sz="1600" dirty="0" smtClean="0">
              <a:solidFill>
                <a:srgbClr val="EEECE1">
                  <a:lumMod val="75000"/>
                </a:srgbClr>
              </a:solidFill>
            </a:endParaRPr>
          </a:p>
          <a:p>
            <a:endParaRPr lang="el-GR" sz="1600" dirty="0" smtClean="0">
              <a:solidFill>
                <a:srgbClr val="EEECE1">
                  <a:lumMod val="75000"/>
                </a:srgbClr>
              </a:solidFill>
            </a:endParaRPr>
          </a:p>
          <a:p>
            <a:endParaRPr lang="el-GR" dirty="0" smtClean="0">
              <a:solidFill>
                <a:srgbClr val="EEECE1">
                  <a:lumMod val="75000"/>
                </a:srgbClr>
              </a:solidFill>
            </a:endParaRPr>
          </a:p>
          <a:p>
            <a:endParaRPr lang="el-GR" dirty="0" smtClean="0">
              <a:solidFill>
                <a:srgbClr val="EEECE1">
                  <a:lumMod val="75000"/>
                </a:srgbClr>
              </a:solidFill>
            </a:endParaRPr>
          </a:p>
        </p:txBody>
      </p:sp>
      <p:sp>
        <p:nvSpPr>
          <p:cNvPr id="5" name="Τίτλος 1"/>
          <p:cNvSpPr txBox="1">
            <a:spLocks/>
          </p:cNvSpPr>
          <p:nvPr/>
        </p:nvSpPr>
        <p:spPr>
          <a:xfrm>
            <a:off x="0" y="187074"/>
            <a:ext cx="2002055" cy="415119"/>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dirty="0" smtClean="0">
                <a:solidFill>
                  <a:srgbClr val="FFFF00"/>
                </a:solidFill>
              </a:rPr>
              <a:t>ΔΑΡΒΙΝΙΚΗ ΘΕΩΡΙΑ</a:t>
            </a:r>
            <a:endParaRPr lang="el-GR" sz="2400" dirty="0">
              <a:solidFill>
                <a:srgbClr val="FFFF00"/>
              </a:solidFill>
            </a:endParaRPr>
          </a:p>
        </p:txBody>
      </p:sp>
      <p:sp>
        <p:nvSpPr>
          <p:cNvPr id="6" name="5 - Ορθογώνιο"/>
          <p:cNvSpPr/>
          <p:nvPr/>
        </p:nvSpPr>
        <p:spPr>
          <a:xfrm>
            <a:off x="2286000" y="659011"/>
            <a:ext cx="4572000" cy="369332"/>
          </a:xfrm>
          <a:prstGeom prst="rect">
            <a:avLst/>
          </a:prstGeom>
        </p:spPr>
        <p:txBody>
          <a:bodyPr>
            <a:spAutoFit/>
          </a:bodyPr>
          <a:lstStyle/>
          <a:p>
            <a:endParaRPr lang="en-US" dirty="0" smtClean="0">
              <a:solidFill>
                <a:srgbClr val="EEECE1">
                  <a:lumMod val="75000"/>
                </a:srgbClr>
              </a:solidFill>
            </a:endParaRPr>
          </a:p>
        </p:txBody>
      </p:sp>
      <p:sp>
        <p:nvSpPr>
          <p:cNvPr id="7" name="6 - Ορθογώνιο"/>
          <p:cNvSpPr/>
          <p:nvPr/>
        </p:nvSpPr>
        <p:spPr>
          <a:xfrm>
            <a:off x="0" y="2698625"/>
            <a:ext cx="9144000" cy="28684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dirty="0" smtClean="0">
                <a:solidFill>
                  <a:srgbClr val="EEECE1">
                    <a:lumMod val="75000"/>
                  </a:srgbClr>
                </a:solidFill>
              </a:rPr>
              <a:t>	Τεκμηρίωσε μεθοδικά τα παραπάνω στο περίφημο σύγγραμμά του με τίτλο:</a:t>
            </a:r>
          </a:p>
          <a:p>
            <a:endParaRPr lang="el-GR" sz="2400" dirty="0" smtClean="0">
              <a:solidFill>
                <a:srgbClr val="EEECE1">
                  <a:lumMod val="75000"/>
                </a:srgbClr>
              </a:solidFill>
            </a:endParaRPr>
          </a:p>
          <a:p>
            <a:r>
              <a:rPr lang="el-GR" sz="2400" dirty="0" smtClean="0">
                <a:solidFill>
                  <a:srgbClr val="EEECE1">
                    <a:lumMod val="75000"/>
                  </a:srgbClr>
                </a:solidFill>
              </a:rPr>
              <a:t>		       «Επί της προέλευσης των  ειδών»</a:t>
            </a:r>
            <a:endParaRPr lang="el-GR" dirty="0" smtClean="0">
              <a:solidFill>
                <a:srgbClr val="EEECE1">
                  <a:lumMod val="75000"/>
                </a:srgbClr>
              </a:solidFill>
            </a:endParaRPr>
          </a:p>
          <a:p>
            <a:endParaRPr lang="el-GR" dirty="0" smtClean="0">
              <a:solidFill>
                <a:srgbClr val="EEECE1">
                  <a:lumMod val="75000"/>
                </a:srgbClr>
              </a:solidFill>
            </a:endParaRPr>
          </a:p>
          <a:p>
            <a:r>
              <a:rPr lang="el-GR" sz="1600" dirty="0" smtClean="0">
                <a:solidFill>
                  <a:srgbClr val="EEECE1">
                    <a:lumMod val="75000"/>
                  </a:srgbClr>
                </a:solidFill>
              </a:rPr>
              <a:t>               Ο ίδιος χαρακτηρίζει το  πόνημα αυτό σαν ένα «εκτεταμένο επιχείρημα» (</a:t>
            </a:r>
            <a:r>
              <a:rPr lang="en-US" sz="1600" dirty="0" smtClean="0">
                <a:solidFill>
                  <a:srgbClr val="EEECE1">
                    <a:lumMod val="75000"/>
                  </a:srgbClr>
                </a:solidFill>
              </a:rPr>
              <a:t>extended argument)</a:t>
            </a:r>
            <a:r>
              <a:rPr lang="el-GR" sz="1600" dirty="0" smtClean="0">
                <a:solidFill>
                  <a:srgbClr val="EEECE1">
                    <a:lumMod val="75000"/>
                  </a:srgbClr>
                </a:solidFill>
              </a:rPr>
              <a:t> </a:t>
            </a:r>
          </a:p>
          <a:p>
            <a:endParaRPr lang="el-GR" sz="1600" dirty="0" smtClean="0">
              <a:solidFill>
                <a:srgbClr val="EEECE1">
                  <a:lumMod val="75000"/>
                </a:srgbClr>
              </a:solidFill>
            </a:endParaRPr>
          </a:p>
          <a:p>
            <a:r>
              <a:rPr lang="el-GR" sz="1600" dirty="0" smtClean="0">
                <a:solidFill>
                  <a:srgbClr val="EEECE1">
                    <a:lumMod val="75000"/>
                  </a:srgbClr>
                </a:solidFill>
              </a:rPr>
              <a:t>               καθώς παραθέτει πληθώρα βιολογικών  φαινομένων που ερμηνεύονται  με τον μηχανισμό της  </a:t>
            </a:r>
          </a:p>
          <a:p>
            <a:endParaRPr lang="el-GR" sz="1600" dirty="0" smtClean="0">
              <a:solidFill>
                <a:srgbClr val="EEECE1">
                  <a:lumMod val="75000"/>
                </a:srgbClr>
              </a:solidFill>
            </a:endParaRPr>
          </a:p>
          <a:p>
            <a:r>
              <a:rPr lang="el-GR" sz="1600" dirty="0" smtClean="0">
                <a:solidFill>
                  <a:srgbClr val="EEECE1">
                    <a:lumMod val="75000"/>
                  </a:srgbClr>
                </a:solidFill>
              </a:rPr>
              <a:t>               Φυσικής Επιλογής.</a:t>
            </a:r>
            <a:endParaRPr lang="el-GR" sz="1600" dirty="0">
              <a:solidFill>
                <a:prstClr val="white"/>
              </a:solidFill>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82813" y="5268599"/>
            <a:ext cx="1026074" cy="1560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9114" y="5283163"/>
            <a:ext cx="978094" cy="1560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3381" y="5268599"/>
            <a:ext cx="992187" cy="1589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79908" y="5273999"/>
            <a:ext cx="1058328" cy="1589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7310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a:defPPr>
      </a:lstStyle>
    </a:txDef>
  </a:objectDefaults>
  <a:extraClrSchemeLst/>
</a:theme>
</file>

<file path=ppt/theme/theme3.xml><?xml version="1.0" encoding="utf-8"?>
<a:theme xmlns:a="http://schemas.openxmlformats.org/drawingml/2006/main" name="3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a:defPPr>
      </a:lstStyle>
    </a:txDef>
  </a:objectDefaults>
  <a:extraClrSchemeLst/>
</a:theme>
</file>

<file path=ppt/theme/theme4.xml><?xml version="1.0" encoding="utf-8"?>
<a:theme xmlns:a="http://schemas.openxmlformats.org/drawingml/2006/main" name="6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a:defPPr>
      </a:lstStyle>
    </a:txDef>
  </a:objectDefaults>
  <a:extraClrSchemeLst/>
</a:theme>
</file>

<file path=ppt/theme/theme5.xml><?xml version="1.0" encoding="utf-8"?>
<a:theme xmlns:a="http://schemas.openxmlformats.org/drawingml/2006/main" name="2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a:defPPr>
      </a:lstStyle>
    </a:txDef>
  </a:objectDefaults>
  <a:extraClrSchemeLst/>
</a:theme>
</file>

<file path=ppt/theme/theme6.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11575</TotalTime>
  <Words>4050</Words>
  <Application>Microsoft Office PowerPoint</Application>
  <PresentationFormat>Προβολή στην οθόνη (4:3)</PresentationFormat>
  <Paragraphs>837</Paragraphs>
  <Slides>87</Slides>
  <Notes>6</Notes>
  <HiddenSlides>0</HiddenSlides>
  <MMClips>0</MMClips>
  <ScaleCrop>false</ScaleCrop>
  <HeadingPairs>
    <vt:vector size="4" baseType="variant">
      <vt:variant>
        <vt:lpstr>Θέμα</vt:lpstr>
      </vt:variant>
      <vt:variant>
        <vt:i4>5</vt:i4>
      </vt:variant>
      <vt:variant>
        <vt:lpstr>Τίτλοι διαφανειών</vt:lpstr>
      </vt:variant>
      <vt:variant>
        <vt:i4>87</vt:i4>
      </vt:variant>
    </vt:vector>
  </HeadingPairs>
  <TitlesOfParts>
    <vt:vector size="92" baseType="lpstr">
      <vt:lpstr>Θέμα του Office</vt:lpstr>
      <vt:lpstr>1_Θέμα του Office</vt:lpstr>
      <vt:lpstr>3_Θέμα του Office</vt:lpstr>
      <vt:lpstr>6_Θέμα του Office</vt:lpstr>
      <vt:lpstr>2_Θέμα του Office</vt:lpstr>
      <vt:lpstr>Παρουσίαση του PowerPoint</vt:lpstr>
      <vt:lpstr>Βιολογική εξέλιξη</vt:lpstr>
      <vt:lpstr>Παρουσίαση του PowerPoint</vt:lpstr>
      <vt:lpstr> 1,5 εκατομμύρια είδη ζωντανών οργανισμών</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φυσική επιλογή</vt:lpstr>
      <vt:lpstr>Παρουσίαση του PowerPoint</vt:lpstr>
      <vt:lpstr>Παρουσίαση του PowerPoint</vt:lpstr>
      <vt:lpstr>  Κάθε πληθυσμός διαθέτει την εγγενή ικανότητα λογαριθμικής ανάπτυξης που όμως δεν επιτυγχάνεται     καθώς περιοριστικοί παράγοντες του περιβάλλοντος δεν την επιτρέπουν.  </vt:lpstr>
      <vt:lpstr>Παρουσίαση του PowerPoint</vt:lpstr>
      <vt:lpstr>Παρουσίαση του PowerPoint</vt:lpstr>
      <vt:lpstr>Παρουσίαση του PowerPoint</vt:lpstr>
      <vt:lpstr>Παρουσίαση του PowerPoint</vt:lpstr>
      <vt:lpstr>On the origin of species</vt:lpstr>
      <vt:lpstr>ΟΜΟΛΟΓΙΑ  -κοινή καταγωγή</vt:lpstr>
      <vt:lpstr>Παρουσίαση του PowerPoint</vt:lpstr>
      <vt:lpstr>ΚΛΑΔΟΓΡΑΜΜΑ</vt:lpstr>
      <vt:lpstr>Παρουσίαση του PowerPoint</vt:lpstr>
      <vt:lpstr>Παρουσίαση του PowerPoint</vt:lpstr>
      <vt:lpstr>Παρουσίαση του PowerPoint</vt:lpstr>
      <vt:lpstr>The origin of species by means of Natural Selection  </vt:lpstr>
      <vt:lpstr>Παρουσίαση του PowerPoint</vt:lpstr>
      <vt:lpstr>Παρουσίαση του PowerPoint</vt:lpstr>
      <vt:lpstr>ΣΩΜΑΤΙΔΙΑΚΗ ΦΥΣΗ  ΤΗΣ ΚΛΗΡΟΝΟΜΙΚΟΤΗΤΑΣ</vt:lpstr>
      <vt:lpstr>Σύγχρονη  Σύνθεση</vt:lpstr>
      <vt:lpstr>Παρουσίαση του PowerPoint</vt:lpstr>
      <vt:lpstr>Παρουσίαση του PowerPoint</vt:lpstr>
      <vt:lpstr>  EΞΕΛΙΞΗ</vt:lpstr>
      <vt:lpstr>ΓΕΝΕΤΙΚΗ ΔΕΞΑΜΕΝΗ</vt:lpstr>
      <vt:lpstr>Παρουσίαση του PowerPoint</vt:lpstr>
      <vt:lpstr>Παρουσίαση του PowerPoint</vt:lpstr>
      <vt:lpstr>Παρουσίαση του PowerPoint</vt:lpstr>
      <vt:lpstr>Παρουσίαση του PowerPoint</vt:lpstr>
      <vt:lpstr>     </vt:lpstr>
      <vt:lpstr>Παρουσίαση του PowerPoint</vt:lpstr>
      <vt:lpstr>Παρουσίαση του PowerPoint</vt:lpstr>
      <vt:lpstr>Παρουσίαση του PowerPoint</vt:lpstr>
      <vt:lpstr>Αλληλική ΚΑΙ φαινοτυπική ετερογένεια για το γονίδιο της β-αλύσου της αιμοσφαιρίνης.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Διατήρηση στους Ευρωπαίους γονιδίων Neanderthal που έχουν συμμετοχή στον μεταβολισμό του λίπους.</vt:lpstr>
      <vt:lpstr>Διατήρηση στους Ευρωπαίους γονιδίων Neanderthal που έχουν συμμετοχή στον μεταβολισμό του λίπους.</vt:lpstr>
      <vt:lpstr>ΑΠΟΛΙΘΩΜΕΝΟ ΜΗΡΙΑIΟ ΟΣΤΟ  ΝΕΑΝΤΕΡΤΑΛ –εξαγωγή απολιθωμένου DNA</vt:lpstr>
      <vt:lpstr>DNA H. neandertalensis vs. H. sapiens</vt:lpstr>
      <vt:lpstr>Παρουσίαση του PowerPoint</vt:lpstr>
      <vt:lpstr>Παρουσίαση του PowerPoint</vt:lpstr>
      <vt:lpstr>Παρουσίαση του PowerPoint</vt:lpstr>
      <vt:lpstr>Παρουσίαση του PowerPoint</vt:lpstr>
      <vt:lpstr> Στα μεγάλα γεωγραφικά πλάτη το φως προσπίπτει υπό γωνία στο έδαφος και η ηλιακή ενέργεια διαχέεται σε μεγαλύτερη έκταση ενώ περί τον Ισημερινό οι ηλιακές ακτίνες προσπίπτουν με γωνία θ≈0  στην επιφάνεια της γης.  Το βαθύ χρώμα δέρματος των πληθυσμών κοντά στον Ισημερινό είναι αποτέλεσμα της αυξημένης συγκέντρωσης μελανίνης στα μελανοκύτταρα της επιδερμίδας. Η μελανίνη λειτουργεί σαν φυσικός φραγμός που απορροφά και διαχέει αποτελεσματικά (&gt;80%)  την υπεριώδη ακτινοβολία. Έτσι προσφέρει φωτοπροστασία καθώς αποτρέπει βλάβες των εξαρτημάτων του δέρματος, βιολογικών μορίων (DNA, φυλλικό οξύ) και βιολογικών διεργασιών (σπερματογένεση) ενώ  συνδέεται με ελάττωση του κινδύνου ανάπτυξης καρκίνου του δέρματος. Η σύνθεση της βιταμίνης D3  γίνεται στο δέρμα υπό την επίδραση της υπεριώδους ακτινοβολίας UVB.  Η βιταμίνη D έχει πολλαπλούς φυσιολογικούς ρόλους που αφορούν στο σκελετό, στο ανοσοποιητικό και στο νευρικό σύστημα. Συνεπώς , η επικράτηση του λευκού δέρματος των πληθυσμών κοντά στους πόλους είναι κατανοητή ως το αποτέλεσμα της δράσης θετικής φυσικής επιλογής για την χαμηλή συγκέντρωση μελανίνης στο δέρμα και αντανακλά την προσαρμογή στην χαμηλή έκθεση στην ακτινοβολία UVB των ανθρώπινων πληθυσμών που μετανάστευσαν μακριά από τον Ισημερινό.  </vt:lpstr>
      <vt:lpstr>Παρουσίαση του PowerPoint</vt:lpstr>
      <vt:lpstr>Παρουσίαση του PowerPoint</vt:lpstr>
      <vt:lpstr>Παρουσίαση του PowerPoint</vt:lpstr>
      <vt:lpstr>ΥΠΟΘΕΣΗ ΤΗΣ ΕΛΟΝΟΣΙΑΣ</vt:lpstr>
      <vt:lpstr>J.B.S.  H a l d a n e</vt:lpstr>
      <vt:lpstr>Haldane J.B.S.  «The rate of mutation of human genes»  </vt:lpstr>
      <vt:lpstr>-μια σημειακή μετάλλαξη αντικατάστασης στο γονίδιο για τη β άλυσο της          αιμοσφαιρίνης αποτελεί τη μοριακή βάση της δρεπανοκυτταρικής νόσου:  </vt:lpstr>
      <vt:lpstr>Παρουσίαση του PowerPoint</vt:lpstr>
      <vt:lpstr>Παρουσίαση του PowerPoint</vt:lpstr>
      <vt:lpstr>            Γεωγραφική κατανομή       του αλληλόμορφου της δρεπανοκυτταρικής αναιμίας και της ελονοσίας από P. falciparum. </vt:lpstr>
      <vt:lpstr>Παρουσίαση του PowerPoint</vt:lpstr>
      <vt:lpstr>Παρουσίαση του PowerPoint</vt:lpstr>
      <vt:lpstr>Παρουσίαση του PowerPoint</vt:lpstr>
      <vt:lpstr>Παρουσίαση του PowerPoint</vt:lpstr>
      <vt:lpstr>ΕΛΟΝΟΣΙΑ</vt:lpstr>
      <vt:lpstr>Φυσική επιλογή τύποι της φυσικής επιλογής</vt:lpstr>
      <vt:lpstr>Παρουσίαση του PowerPoint</vt:lpstr>
      <vt:lpstr>ΣΤΑΘΕΡΟΠΟΙΟΥΣΑ ΕΠΙΛΟΓΗ</vt:lpstr>
      <vt:lpstr>ΚΑΤΕΥΘΥΝΟΥΣΑ ΕΠΙΛΟΓΗ</vt:lpstr>
      <vt:lpstr>Εγκεφαλοποίηση-ανθρωπίδες</vt:lpstr>
      <vt:lpstr>ΔΙΑΣΠΑΣΤΙΚΗ ΕΠΙΛΟΓΗ</vt:lpstr>
      <vt:lpstr>Παρουσίαση του PowerPoint</vt:lpstr>
      <vt:lpstr>Παρουσίαση του PowerPoint</vt:lpstr>
      <vt:lpstr>ΕΞΕΛΙΚΤΙΚΗ ΑΝΑΠΤΥΞΙΑΚΗ ΒΙΟΛΟΓΙΑ “evo-devo”</vt:lpstr>
      <vt:lpstr>ΕΞΕΛΙΚΤΙΚΗ ΑΝΑΠΤΥΞΙΑΚΗ ΒΙΟΛΟΓΙΑ “evo-devo”</vt:lpstr>
      <vt:lpstr>Παρουσίαση του PowerPoint</vt:lpstr>
      <vt:lpstr>  ΦΥΣΙΚΗ ΑΝΘΡΩΠΟΛΟΓΙΑ  </vt:lpstr>
      <vt:lpstr>ΟΡΙΣΜΟΣ</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User</dc:creator>
  <cp:lastModifiedBy>User</cp:lastModifiedBy>
  <cp:revision>2055</cp:revision>
  <dcterms:created xsi:type="dcterms:W3CDTF">2017-10-29T09:54:46Z</dcterms:created>
  <dcterms:modified xsi:type="dcterms:W3CDTF">2023-10-30T08:17:02Z</dcterms:modified>
</cp:coreProperties>
</file>