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455" r:id="rId3"/>
    <p:sldId id="327" r:id="rId4"/>
    <p:sldId id="444" r:id="rId5"/>
    <p:sldId id="452" r:id="rId6"/>
    <p:sldId id="445" r:id="rId7"/>
    <p:sldId id="453" r:id="rId8"/>
    <p:sldId id="439" r:id="rId9"/>
    <p:sldId id="447" r:id="rId10"/>
    <p:sldId id="446" r:id="rId11"/>
    <p:sldId id="410" r:id="rId12"/>
    <p:sldId id="457" r:id="rId13"/>
    <p:sldId id="449" r:id="rId14"/>
    <p:sldId id="448" r:id="rId15"/>
    <p:sldId id="288" r:id="rId16"/>
    <p:sldId id="289" r:id="rId17"/>
    <p:sldId id="284" r:id="rId18"/>
    <p:sldId id="262" r:id="rId19"/>
    <p:sldId id="263" r:id="rId20"/>
    <p:sldId id="264" r:id="rId21"/>
    <p:sldId id="287" r:id="rId22"/>
    <p:sldId id="315" r:id="rId23"/>
    <p:sldId id="345" r:id="rId24"/>
    <p:sldId id="299" r:id="rId25"/>
    <p:sldId id="359" r:id="rId26"/>
    <p:sldId id="363" r:id="rId27"/>
    <p:sldId id="357" r:id="rId28"/>
    <p:sldId id="365" r:id="rId29"/>
    <p:sldId id="362" r:id="rId30"/>
    <p:sldId id="451" r:id="rId31"/>
    <p:sldId id="450" r:id="rId32"/>
    <p:sldId id="322" r:id="rId33"/>
    <p:sldId id="275" r:id="rId34"/>
    <p:sldId id="276" r:id="rId35"/>
    <p:sldId id="443" r:id="rId36"/>
    <p:sldId id="278" r:id="rId37"/>
    <p:sldId id="277" r:id="rId38"/>
    <p:sldId id="349" r:id="rId39"/>
    <p:sldId id="332" r:id="rId40"/>
    <p:sldId id="454" r:id="rId4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432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09F11-E4DC-4980-99E9-784E9E2BF3EF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07FE4-DE44-4AA1-B3F8-2928F598D8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432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710DFD9-D29D-4EE5-ADE8-21C5BCBE09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r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r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r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r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r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9pPr>
          </a:lstStyle>
          <a:p>
            <a:fld id="{3CB5B779-8919-45B9-817D-20CD7F320EC9}" type="slidenum">
              <a:rPr lang="el-GR" altLang="el-GR" sz="1200"/>
              <a:pPr/>
              <a:t>1</a:t>
            </a:fld>
            <a:endParaRPr lang="el-GR" altLang="el-G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E767501-A67C-43B2-930B-43C2AA4BB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104617D-DD46-4365-9412-8F7A32A5C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DD774D94-9BA0-4DBA-BA6C-876066A71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r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r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r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r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r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9pPr>
          </a:lstStyle>
          <a:p>
            <a:fld id="{B59CA7AC-B473-4077-AB42-5A55D2905AFB}" type="slidenum">
              <a:rPr lang="el-GR" altLang="el-GR" sz="1200"/>
              <a:pPr/>
              <a:t>15</a:t>
            </a:fld>
            <a:endParaRPr lang="el-GR" altLang="el-GR" sz="1200"/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0B5B8A3E-A38E-4F5D-A129-8A63DF899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E4439AD5-A213-4146-837E-DE93550AA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4A90C4CC-B894-4B61-8C7A-75E6E5B65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r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r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r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r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r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9pPr>
          </a:lstStyle>
          <a:p>
            <a:fld id="{3BFC4691-4821-48CE-8A7D-F5E993CB8974}" type="slidenum">
              <a:rPr lang="el-GR" altLang="el-GR" sz="1200"/>
              <a:pPr/>
              <a:t>16</a:t>
            </a:fld>
            <a:endParaRPr lang="el-GR" altLang="el-GR" sz="12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9C650454-398D-4EAD-8220-6CC59B07E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0E1C2789-3122-478B-A45F-D779114C1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22CE6D11-5FF7-4166-902A-2DA09C937C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r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r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r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r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r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rTimes" charset="0"/>
              </a:defRPr>
            </a:lvl9pPr>
          </a:lstStyle>
          <a:p>
            <a:fld id="{2F0D6A57-7790-4F9B-A319-EB4D82360A2A}" type="slidenum">
              <a:rPr lang="el-GR" altLang="el-GR" sz="1200"/>
              <a:pPr/>
              <a:t>17</a:t>
            </a:fld>
            <a:endParaRPr lang="el-GR" altLang="el-GR" sz="1200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3A34D17A-6B54-4B3A-B6CB-61543741E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B297F1A8-C197-41CB-8616-959C83972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77FEE3-229E-4747-876B-57D5D38E2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0840654-648A-4B04-9233-9B1DCABDB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32659E-2EF2-46DF-A785-228E9680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6D5CE4-C241-4707-A261-AFC6508C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561024-D71F-4118-8419-87F4EB39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608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0930DC-72F5-4781-A87E-4BBECC9E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E94B589-00DC-418C-8F0F-ECE88C5E8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885788-67BE-478E-8813-2C702E77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4934D3-892F-4B7E-A147-C804F335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173697D-802B-4107-8AD7-B19135C8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69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936E218-2534-49B6-8040-F27ED91F1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E685DC7-8F20-4ED6-BA69-4676E91CB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0E5489-73F8-4B02-8F5E-6D7CBAEC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2B0D415-FD4F-4F45-B989-6156A9B0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46A655-C653-49F8-B628-37E33EF3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282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959C3FBC-4861-47FF-834C-A9C4D5ED3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9F9A6EE-461F-4D62-A6A2-2858AE356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34947A5A-E0B0-488F-A320-532E2B542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2E1D7-DB0F-4B61-B558-602F6CD6C05E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07038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0CB33D-246E-4190-A202-357B1E44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7E9781-F143-49AC-BD68-3A5D36B72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2AA8D4-A935-4748-AE86-8E4867D3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DAAD77-2918-4419-BBB4-19E1E68A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AF3F2E-68C3-4F67-974E-83204EAE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437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EA3A65-04FC-48F4-8599-36E57A7A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BA1B04D-AA80-4A52-A07C-4CEC39D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3267570-9A67-4F88-828F-D28DEB2E7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946E9C-2E2E-4DF5-BBF9-4191F1E9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940DC8-F60C-4435-87F9-7F2E9049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92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654879-36B8-4E64-94F9-BD09EB12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955F35-7F3E-4F44-A7AF-4FDAA0293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4E0FB62-D760-47C3-A800-1007DE22B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A06C79A-A7AD-49EB-A334-718CA0C4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ABEE9C1-473B-4376-A192-D1923DCF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A594F0E-EBE7-4AF0-B56D-49D0A22C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470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AA01A4-0A84-45FD-B466-7D43181D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E2E8DB7-B502-4F7B-92E6-080C041B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E966D7E-A991-4F9B-B4F0-4E593F4AE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4D7F216-092A-4E79-82E0-533248713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6C8B72A-CB2F-4B1B-B317-8E25705E9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8FED918-C826-44D5-8403-B1C7D794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E8E2BC3-67BF-4CF7-BB91-A388379D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8A0D37A-E5B8-4FE8-9FFD-E05A2732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01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4978EE-49D1-485F-9F24-34F74508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A053F8C-0BF9-411D-874D-DB7C74E9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41CB8CD-B698-48DA-BACF-50335F03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E05AF0D-33D1-484E-A5FA-B27EFEFF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6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1214C4B-853D-45C0-AA05-07CAE34D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5C628CF-928C-4D25-B4BF-78C93FF0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8590600-8175-4516-9FA9-04092385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099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4C0FA2-1DD2-4F2F-96AA-F2E5E87B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A90360B-EA31-4E6B-9002-1B4AC3AC8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1B897D4-D4B0-4ED9-ADB0-959236841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B1F4D5-3A6F-433D-B230-79DFD6A1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E694B3A-07EC-4206-A31A-7E7A2C377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3B86637-F5C1-4DCB-A6DD-E56B047D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944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760F59-D1CB-4540-9138-B69B0C63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9F5586E-673D-4AE2-A1C2-6B9AE007E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CF5E5B5-65FE-4545-A7C1-153228A80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4D88A47-D9AF-470C-B7D5-EAFE2E03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FBA81D-E5AD-4A17-A3AE-F7DF656B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F3554A-B7FC-434C-9A25-004FC772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062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166848E-B291-4383-B573-339F0E87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D5B88CD-86A6-4216-905C-E264BD4F3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3C76DB9-DCDF-473E-9F83-A5277FF03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2E838-9FEF-4D1C-AADD-C877E09A56A5}" type="datetimeFigureOut">
              <a:rPr lang="el-GR" smtClean="0"/>
              <a:t>3/4/2024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63BD9C-A255-47E8-BB41-4A3FA990D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9B6BBE-9121-4442-918D-6BC5EEE06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C7D28-161C-4770-8D96-46A3C105C18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76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C6F6253-BECA-4044-AE90-517DEBB0F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600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l-GR" altLang="el-GR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ΧΕΙΡΟΥΡΓΙΚΗ         ΑΝΑΤΟΜΙΑ          	ΧΟΛΗΦΟΡΩΝ-ΠΑΓΚΡΕΑΤΟΣ</a:t>
            </a:r>
            <a:br>
              <a:rPr lang="en-US" altLang="el-GR" sz="40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l-GR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Surgical Anatomy of the Bile duct</a:t>
            </a:r>
            <a:br>
              <a:rPr lang="el-GR" altLang="el-GR" sz="4000" dirty="0">
                <a:solidFill>
                  <a:srgbClr val="FFCC00"/>
                </a:solidFill>
                <a:latin typeface="Times New Roman" panose="02020603050405020304" pitchFamily="18" charset="0"/>
              </a:rPr>
            </a:br>
            <a:endParaRPr lang="el-GR" altLang="el-GR" sz="2400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CB78DBC7-8F6A-4661-B6DB-60400104F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4191000"/>
            <a:ext cx="8229600" cy="205740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l-GR" sz="1800" b="1" dirty="0">
              <a:latin typeface="GrTimes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l-GR" b="1" dirty="0">
                <a:latin typeface="Times New Roman" pitchFamily="1" charset="0"/>
              </a:rPr>
              <a:t>ΔΕΛΗΣ   ΣΠΥΡΙΔΩΝ  </a:t>
            </a:r>
            <a:r>
              <a:rPr lang="en-US" b="1" dirty="0" err="1">
                <a:latin typeface="Times New Roman" pitchFamily="1" charset="0"/>
              </a:rPr>
              <a:t>MD,PhD</a:t>
            </a:r>
            <a:endParaRPr lang="el-GR" b="1" dirty="0">
              <a:latin typeface="Times New Roman" pitchFamily="1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l-GR" dirty="0">
              <a:latin typeface="Times New Roman" pitchFamily="1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l-GR" sz="1800">
                <a:latin typeface="Times New Roman" pitchFamily="1" charset="0"/>
              </a:rPr>
              <a:t>ΔΙΕΥΘΥΝΤΗΣ   ΧΕΙΡΟΥΡΓΟΣ  </a:t>
            </a:r>
            <a:r>
              <a:rPr lang="el-GR" sz="1800" dirty="0">
                <a:latin typeface="Times New Roman" pitchFamily="1" charset="0"/>
              </a:rPr>
              <a:t>ΗΠΑΤΟΣ-ΠΑΓΚΡΕΑΤΟΣ  ΚΑΙ  ΜΕΤΑΜΟΣΧΕΥΣΕΙΣ</a:t>
            </a:r>
            <a:endParaRPr lang="en-US" sz="1800" dirty="0">
              <a:latin typeface="Times New Roman" pitchFamily="1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800" dirty="0">
                <a:latin typeface="Times New Roman" pitchFamily="1" charset="0"/>
              </a:rPr>
              <a:t>HPB Surgery</a:t>
            </a:r>
            <a:endParaRPr lang="el-GR" sz="1800" dirty="0">
              <a:latin typeface="Times New Roman" pitchFamily="1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l-GR" b="1" dirty="0">
              <a:latin typeface="Times New Roman" pitchFamily="1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l-GR" sz="1800" b="1" dirty="0">
                <a:latin typeface="Times New Roman" pitchFamily="1" charset="0"/>
              </a:rPr>
              <a:t>ΚΩΝΣΤΑΝΤΟΠΟΥΛΕΙΟ  ΝΟΣΟΚΟΜΕΙΟ  ΜΟΝΑΔΑ ΧΕΙΡ . ΗΠΑΤΟΣ-ΠΑΓΚΡΕΑΤΟΣ</a:t>
            </a:r>
            <a:endParaRPr lang="el-GR" sz="1800" b="1" dirty="0">
              <a:latin typeface="GrTimes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385B7B-2A9D-4BC8-91C9-36990E68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9331" name="Θέση περιεχομένου 4">
            <a:extLst>
              <a:ext uri="{FF2B5EF4-FFF2-40B4-BE49-F238E27FC236}">
                <a16:creationId xmlns:a16="http://schemas.microsoft.com/office/drawing/2014/main" id="{9EAF706B-D37A-41E3-A4E6-9E26438859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5" y="1600200"/>
            <a:ext cx="3816350" cy="4495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ig 50-19-50 SA cor">
            <a:extLst>
              <a:ext uri="{FF2B5EF4-FFF2-40B4-BE49-F238E27FC236}">
                <a16:creationId xmlns:a16="http://schemas.microsoft.com/office/drawing/2014/main" id="{7D429DCF-6687-4F7E-B5E0-FB949790B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700214"/>
            <a:ext cx="87852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9EFA46-A279-4ACC-AD44-AF2FD18C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0355" name="Θέση περιεχομένου 4">
            <a:extLst>
              <a:ext uri="{FF2B5EF4-FFF2-40B4-BE49-F238E27FC236}">
                <a16:creationId xmlns:a16="http://schemas.microsoft.com/office/drawing/2014/main" id="{4D3924E6-FED6-4177-AB54-1C45248930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52600"/>
            <a:ext cx="8229600" cy="4191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467B43-E73D-4731-B32C-346AAD45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5235" name="Θέση περιεχομένου 4">
            <a:extLst>
              <a:ext uri="{FF2B5EF4-FFF2-40B4-BE49-F238E27FC236}">
                <a16:creationId xmlns:a16="http://schemas.microsoft.com/office/drawing/2014/main" id="{9EEF8BCA-2EFA-4088-8A6D-6387D06AE6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4150" y="1600200"/>
            <a:ext cx="4203700" cy="4495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6405A8-A05A-4091-BE03-2C1088A6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4451" name="Θέση περιεχομένου 4">
            <a:extLst>
              <a:ext uri="{FF2B5EF4-FFF2-40B4-BE49-F238E27FC236}">
                <a16:creationId xmlns:a16="http://schemas.microsoft.com/office/drawing/2014/main" id="{53D02F76-B87C-441C-8D26-FFF11B3E72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0075" y="1600200"/>
            <a:ext cx="3371850" cy="4495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Θέση υποσέλιδου 4">
            <a:extLst>
              <a:ext uri="{FF2B5EF4-FFF2-40B4-BE49-F238E27FC236}">
                <a16:creationId xmlns:a16="http://schemas.microsoft.com/office/drawing/2014/main" id="{B615C94C-7153-4311-A096-2DA0AFB122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Lucida Grande" pitchFamily="1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pitchFamily="1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Lucida Grande" pitchFamily="1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pitchFamily="1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l-GR" altLang="el-GR" sz="1200" dirty="0">
              <a:latin typeface="Garamond" panose="02020404030301010803" pitchFamily="18" charset="0"/>
            </a:endParaRPr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0733BF4B-1AC0-4192-81D3-CE619AF37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1081088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l-GR" altLang="el-GR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4000" dirty="0">
                <a:solidFill>
                  <a:srgbClr val="FF0000"/>
                </a:solidFill>
                <a:latin typeface="Arial" panose="020B0604020202020204" pitchFamily="34" charset="0"/>
              </a:rPr>
              <a:t>“critical view”</a:t>
            </a:r>
            <a:endParaRPr lang="el-GR" altLang="el-GR" sz="4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15716" name="Picture 5">
            <a:extLst>
              <a:ext uri="{FF2B5EF4-FFF2-40B4-BE49-F238E27FC236}">
                <a16:creationId xmlns:a16="http://schemas.microsoft.com/office/drawing/2014/main" id="{709155EC-AFC8-4EC5-A9DB-283438E62B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2538" y="1916114"/>
            <a:ext cx="47926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>
            <a:extLst>
              <a:ext uri="{FF2B5EF4-FFF2-40B4-BE49-F238E27FC236}">
                <a16:creationId xmlns:a16="http://schemas.microsoft.com/office/drawing/2014/main" id="{E29BDB76-FAB6-46C7-80F4-1F4F70646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620714"/>
            <a:ext cx="8229600" cy="9874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altLang="el-GR" sz="4000" dirty="0">
                <a:solidFill>
                  <a:srgbClr val="FF0000"/>
                </a:solidFill>
                <a:latin typeface="Arial" panose="020B0604020202020204" pitchFamily="34" charset="0"/>
              </a:rPr>
              <a:t>“critical view”</a:t>
            </a:r>
            <a:endParaRPr lang="el-GR" altLang="el-GR" sz="4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13668" name="Picture 6">
            <a:extLst>
              <a:ext uri="{FF2B5EF4-FFF2-40B4-BE49-F238E27FC236}">
                <a16:creationId xmlns:a16="http://schemas.microsoft.com/office/drawing/2014/main" id="{96B472F9-A737-4608-AF0D-EE0192FB8A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1139" y="1981200"/>
            <a:ext cx="41497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Θέση υποσέλιδου 5">
            <a:extLst>
              <a:ext uri="{FF2B5EF4-FFF2-40B4-BE49-F238E27FC236}">
                <a16:creationId xmlns:a16="http://schemas.microsoft.com/office/drawing/2014/main" id="{51B928D1-F79A-4550-9AB3-4465D1737D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Lucida Grande" pitchFamily="1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pitchFamily="1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Lucida Grande" pitchFamily="1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pitchFamily="1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Lucida Grande" pitchFamily="1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l-GR" altLang="el-GR" sz="1200" dirty="0">
              <a:latin typeface="Garamond" panose="02020404030301010803" pitchFamily="18" charset="0"/>
            </a:endParaRP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id="{8E190AB2-3CB5-4473-8B8D-9291350E4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l-GR" sz="4000" dirty="0">
                <a:solidFill>
                  <a:srgbClr val="FF0000"/>
                </a:solidFill>
                <a:latin typeface="Arial" panose="020B0604020202020204" pitchFamily="34" charset="0"/>
              </a:rPr>
              <a:t>Bile Duct Injury</a:t>
            </a:r>
            <a:br>
              <a:rPr lang="el-GR" altLang="el-GR" sz="4000" dirty="0">
                <a:solidFill>
                  <a:srgbClr val="FDFB9F"/>
                </a:solidFill>
                <a:latin typeface="Arial" panose="020B0604020202020204" pitchFamily="34" charset="0"/>
              </a:rPr>
            </a:br>
            <a:r>
              <a:rPr lang="el-GR" altLang="el-GR" sz="4000" dirty="0">
                <a:solidFill>
                  <a:srgbClr val="FDFB9F"/>
                </a:solidFill>
                <a:latin typeface="Arial" panose="020B0604020202020204" pitchFamily="34" charset="0"/>
              </a:rPr>
              <a:t> </a:t>
            </a:r>
            <a:r>
              <a:rPr lang="en-US" altLang="el-GR" sz="4000" dirty="0">
                <a:latin typeface="Arial" panose="020B0604020202020204" pitchFamily="34" charset="0"/>
              </a:rPr>
              <a:t>“</a:t>
            </a:r>
            <a:r>
              <a:rPr lang="en-US" altLang="el-GR" sz="3600" dirty="0">
                <a:latin typeface="Arial" panose="020B0604020202020204" pitchFamily="34" charset="0"/>
              </a:rPr>
              <a:t>Infundibular” technique</a:t>
            </a:r>
            <a:endParaRPr lang="el-GR" altLang="el-GR" sz="3600" dirty="0">
              <a:latin typeface="Arial" panose="020B0604020202020204" pitchFamily="34" charset="0"/>
            </a:endParaRPr>
          </a:p>
        </p:txBody>
      </p:sp>
      <p:sp>
        <p:nvSpPr>
          <p:cNvPr id="148485" name="Rectangle 5">
            <a:extLst>
              <a:ext uri="{FF2B5EF4-FFF2-40B4-BE49-F238E27FC236}">
                <a16:creationId xmlns:a16="http://schemas.microsoft.com/office/drawing/2014/main" id="{1FFD6B84-4A13-44BD-A5BC-04FF811E97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40386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en-US" altLang="el-GR" dirty="0">
              <a:latin typeface="Arial" panose="020B0604020202020204" pitchFamily="34" charset="0"/>
            </a:endParaRPr>
          </a:p>
        </p:txBody>
      </p:sp>
      <p:pic>
        <p:nvPicPr>
          <p:cNvPr id="123909" name="Picture 7">
            <a:extLst>
              <a:ext uri="{FF2B5EF4-FFF2-40B4-BE49-F238E27FC236}">
                <a16:creationId xmlns:a16="http://schemas.microsoft.com/office/drawing/2014/main" id="{D9949564-66E9-4A37-9CCC-8925AD8B19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0" y="1981200"/>
            <a:ext cx="38735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Anatomic relations</a:t>
            </a:r>
            <a:endParaRPr lang="el-GR" sz="48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(anterior)</a:t>
            </a:r>
            <a:endParaRPr lang="el-GR" sz="3600" dirty="0"/>
          </a:p>
          <a:p>
            <a:r>
              <a:rPr lang="en-US" sz="3200" dirty="0"/>
              <a:t>(stomach)</a:t>
            </a:r>
            <a:endParaRPr lang="el-GR" sz="3200" dirty="0"/>
          </a:p>
          <a:p>
            <a:pPr marL="0" indent="0">
              <a:buNone/>
            </a:pPr>
            <a:r>
              <a:rPr lang="en-US" sz="3200" dirty="0"/>
              <a:t>(transverse colon)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628800"/>
            <a:ext cx="455295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89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Anatomic relations</a:t>
            </a:r>
            <a:endParaRPr lang="el-GR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FF0000"/>
                </a:solidFill>
              </a:rPr>
              <a:t>(posterior)</a:t>
            </a:r>
            <a:endParaRPr lang="el-GR" sz="3500" dirty="0">
              <a:solidFill>
                <a:srgbClr val="FF0000"/>
              </a:solidFill>
            </a:endParaRPr>
          </a:p>
          <a:p>
            <a:r>
              <a:rPr lang="en-US" dirty="0"/>
              <a:t>(IVC)</a:t>
            </a:r>
            <a:endParaRPr lang="el-GR" dirty="0"/>
          </a:p>
          <a:p>
            <a:r>
              <a:rPr lang="en-US" dirty="0"/>
              <a:t>(Aorta)</a:t>
            </a:r>
            <a:endParaRPr lang="el-GR" dirty="0"/>
          </a:p>
          <a:p>
            <a:r>
              <a:rPr lang="en-US" dirty="0"/>
              <a:t>(SMA)</a:t>
            </a:r>
            <a:r>
              <a:rPr lang="el-GR" dirty="0"/>
              <a:t> </a:t>
            </a:r>
            <a:r>
              <a:rPr lang="en-US" dirty="0"/>
              <a:t>(Splenic)</a:t>
            </a:r>
            <a:endParaRPr lang="el-GR" dirty="0"/>
          </a:p>
          <a:p>
            <a:r>
              <a:rPr lang="en-US" dirty="0"/>
              <a:t>Kidney, adrenal gland</a:t>
            </a:r>
            <a:endParaRPr lang="el-GR" dirty="0"/>
          </a:p>
          <a:p>
            <a:r>
              <a:rPr lang="en-US" dirty="0"/>
              <a:t>(Diaphragm)</a:t>
            </a:r>
            <a:endParaRPr lang="el-GR" dirty="0"/>
          </a:p>
          <a:p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pic>
        <p:nvPicPr>
          <p:cNvPr id="5122" name="Picture 2" title="δαδα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84" y="1761400"/>
            <a:ext cx="466725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58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51FAF6-BEEE-486D-A7DE-330A3983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Anatomy, Embryology, Anomalies, and Physiology of the Biliary Tract -  ScienceDirect">
            <a:extLst>
              <a:ext uri="{FF2B5EF4-FFF2-40B4-BE49-F238E27FC236}">
                <a16:creationId xmlns:a16="http://schemas.microsoft.com/office/drawing/2014/main" id="{E94B6668-F105-41E4-BD34-20CEF4EE1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26" y="1897365"/>
            <a:ext cx="5235547" cy="42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7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(Pancreatic segments)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700808"/>
            <a:ext cx="763284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5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412777"/>
            <a:ext cx="8064896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B6436D9D-E8A5-471A-9FD3-85990814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Arteries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37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                </a:t>
            </a:r>
            <a:r>
              <a:rPr lang="en-US" sz="4800" dirty="0">
                <a:solidFill>
                  <a:srgbClr val="FF0000"/>
                </a:solidFill>
              </a:rPr>
              <a:t>Veins</a:t>
            </a:r>
            <a:endParaRPr lang="el-GR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28801"/>
            <a:ext cx="80648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607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9561" y="2174875"/>
            <a:ext cx="296346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8179" y="2174875"/>
            <a:ext cx="296346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87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dirty="0"/>
              <a:t>ΠΥΛΑΙΑ ΦΛΕΒΑ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473" y="1988839"/>
            <a:ext cx="4968550" cy="424847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979" y="2024848"/>
            <a:ext cx="4968553" cy="4176462"/>
          </a:xfrm>
        </p:spPr>
      </p:pic>
      <p:sp>
        <p:nvSpPr>
          <p:cNvPr id="14" name="TextBox 13"/>
          <p:cNvSpPr txBox="1"/>
          <p:nvPr/>
        </p:nvSpPr>
        <p:spPr>
          <a:xfrm>
            <a:off x="4727848" y="3187527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9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783632" y="2996953"/>
            <a:ext cx="0" cy="4214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31604" y="27089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ΧΠ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392144" y="2996952"/>
            <a:ext cx="0" cy="612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32104" y="262762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ΗΑ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639616" y="5229200"/>
            <a:ext cx="468052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79576" y="57332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ΚΚΦ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688288" y="3418360"/>
            <a:ext cx="216024" cy="6587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36260" y="306653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Πάγκρεας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680176" y="4581128"/>
            <a:ext cx="0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392144" y="530556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ΠΦ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863752" y="3374316"/>
            <a:ext cx="0" cy="5587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03712" y="307825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Σπληνική 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8436260" y="4905164"/>
            <a:ext cx="0" cy="7653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94222" y="5733256"/>
            <a:ext cx="68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ΑΜΦ</a:t>
            </a:r>
          </a:p>
        </p:txBody>
      </p:sp>
    </p:spTree>
    <p:extLst>
      <p:ext uri="{BB962C8B-B14F-4D97-AF65-F5344CB8AC3E}">
        <p14:creationId xmlns:p14="http://schemas.microsoft.com/office/powerpoint/2010/main" val="2559352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4" y="160020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1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4" y="160020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570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62" y="1600201"/>
            <a:ext cx="50996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338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98" y="1600201"/>
            <a:ext cx="33570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0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4" y="160020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23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56538" y="107825"/>
            <a:ext cx="4734915" cy="705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3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244EE9-6E8E-487C-83D2-F6791FAB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1379" name="Θέση περιεχομένου 4">
            <a:extLst>
              <a:ext uri="{FF2B5EF4-FFF2-40B4-BE49-F238E27FC236}">
                <a16:creationId xmlns:a16="http://schemas.microsoft.com/office/drawing/2014/main" id="{7C64A4AA-07F4-48E0-847E-32F1E33B6E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73238"/>
            <a:ext cx="3683000" cy="3600450"/>
          </a:xfrm>
        </p:spPr>
      </p:pic>
      <p:pic>
        <p:nvPicPr>
          <p:cNvPr id="101380" name="Εικόνα 6">
            <a:extLst>
              <a:ext uri="{FF2B5EF4-FFF2-40B4-BE49-F238E27FC236}">
                <a16:creationId xmlns:a16="http://schemas.microsoft.com/office/drawing/2014/main" id="{E807C4DC-0D87-45FB-B608-411C8580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773238"/>
            <a:ext cx="38877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047FCC-A816-4777-BF4F-8EC7C068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pic>
        <p:nvPicPr>
          <p:cNvPr id="103427" name="Θέση περιεχομένου 4">
            <a:extLst>
              <a:ext uri="{FF2B5EF4-FFF2-40B4-BE49-F238E27FC236}">
                <a16:creationId xmlns:a16="http://schemas.microsoft.com/office/drawing/2014/main" id="{BC1D5DEC-BFEC-45F0-B6C1-481D83635F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4186238" cy="4495800"/>
          </a:xfrm>
        </p:spPr>
      </p:pic>
      <p:pic>
        <p:nvPicPr>
          <p:cNvPr id="103428" name="Εικόνα 6">
            <a:extLst>
              <a:ext uri="{FF2B5EF4-FFF2-40B4-BE49-F238E27FC236}">
                <a16:creationId xmlns:a16="http://schemas.microsoft.com/office/drawing/2014/main" id="{B366F10E-C02F-41E6-863E-5B9ADD64A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600200"/>
            <a:ext cx="45005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412776"/>
            <a:ext cx="820891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5E9EE69F-A53E-43B7-AD66-B1ED8A05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6947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(main PD)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 </a:t>
            </a:r>
          </a:p>
          <a:p>
            <a:r>
              <a:rPr lang="el-GR" dirty="0"/>
              <a:t>15-20</a:t>
            </a:r>
            <a:r>
              <a:rPr lang="en-US" dirty="0"/>
              <a:t> branches</a:t>
            </a:r>
          </a:p>
          <a:p>
            <a:r>
              <a:rPr lang="en-US" dirty="0"/>
              <a:t>Head 3mm,tail 1mm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772816"/>
            <a:ext cx="4464496" cy="3960440"/>
          </a:xfrm>
        </p:spPr>
      </p:pic>
    </p:spTree>
    <p:extLst>
      <p:ext uri="{BB962C8B-B14F-4D97-AF65-F5344CB8AC3E}">
        <p14:creationId xmlns:p14="http://schemas.microsoft.com/office/powerpoint/2010/main" val="2314192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(accessory PD)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(anterior part of the head)</a:t>
            </a:r>
            <a:endParaRPr lang="el-GR" dirty="0"/>
          </a:p>
          <a:p>
            <a:r>
              <a:rPr lang="en-US" dirty="0"/>
              <a:t>(small duct)</a:t>
            </a:r>
            <a:endParaRPr lang="el-GR" dirty="0"/>
          </a:p>
          <a:p>
            <a:endParaRPr lang="el-GR" dirty="0"/>
          </a:p>
          <a:p>
            <a:r>
              <a:rPr lang="el-GR" dirty="0"/>
              <a:t>(2</a:t>
            </a:r>
            <a:r>
              <a:rPr lang="en-US" dirty="0"/>
              <a:t>cm</a:t>
            </a:r>
            <a:r>
              <a:rPr lang="el-GR" dirty="0"/>
              <a:t> </a:t>
            </a:r>
            <a:r>
              <a:rPr lang="en-US" dirty="0"/>
              <a:t>superior</a:t>
            </a:r>
            <a:r>
              <a:rPr lang="el-GR" dirty="0"/>
              <a:t> </a:t>
            </a:r>
            <a:r>
              <a:rPr lang="en-US" dirty="0"/>
              <a:t>and anterior</a:t>
            </a:r>
            <a:r>
              <a:rPr lang="el-GR" dirty="0"/>
              <a:t> </a:t>
            </a:r>
            <a:r>
              <a:rPr lang="en-US" dirty="0"/>
              <a:t>of minor papilla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1916833"/>
            <a:ext cx="4464495" cy="3672407"/>
          </a:xfrm>
        </p:spPr>
      </p:pic>
    </p:spTree>
    <p:extLst>
      <p:ext uri="{BB962C8B-B14F-4D97-AF65-F5344CB8AC3E}">
        <p14:creationId xmlns:p14="http://schemas.microsoft.com/office/powerpoint/2010/main" val="1118812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055C-72DD-4179-88FB-4588557F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Sphincter of ODDI</a:t>
            </a:r>
            <a:endParaRPr lang="el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DEB8A-0AB0-4030-9BA2-24960FDF1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B8BBFC-9EAE-48DC-9AC7-E5139F6FA4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pic>
        <p:nvPicPr>
          <p:cNvPr id="107525" name="Picture 2">
            <a:extLst>
              <a:ext uri="{FF2B5EF4-FFF2-40B4-BE49-F238E27FC236}">
                <a16:creationId xmlns:a16="http://schemas.microsoft.com/office/drawing/2014/main" id="{C329F440-6CE0-4461-8039-9BDF22C0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44676"/>
            <a:ext cx="403225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6" name="Picture 3">
            <a:extLst>
              <a:ext uri="{FF2B5EF4-FFF2-40B4-BE49-F238E27FC236}">
                <a16:creationId xmlns:a16="http://schemas.microsoft.com/office/drawing/2014/main" id="{836A51CA-DDF8-496C-A6C0-68962CDE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4"/>
            <a:ext cx="40322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D36B-A004-487A-938F-6DC3B3CE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ΑΝΑΤΟΜΙΚΕΣ ΠΑΡΑΛΛΑΓΕΣ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EBD09-3525-49A1-A68B-CC2756D7E8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10% </a:t>
            </a:r>
            <a:r>
              <a:rPr lang="en-US" dirty="0"/>
              <a:t>no connection</a:t>
            </a:r>
            <a:endParaRPr lang="el-GR" dirty="0"/>
          </a:p>
          <a:p>
            <a:pPr>
              <a:defRPr/>
            </a:pPr>
            <a:r>
              <a:rPr lang="el-GR" dirty="0"/>
              <a:t>10%</a:t>
            </a:r>
            <a:r>
              <a:rPr lang="en-US" dirty="0" err="1"/>
              <a:t>abscence</a:t>
            </a:r>
            <a:r>
              <a:rPr lang="en-US" dirty="0"/>
              <a:t> of main duct</a:t>
            </a:r>
            <a:endParaRPr lang="el-G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F3419-08E4-469E-8CB4-3A847EB365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pic>
        <p:nvPicPr>
          <p:cNvPr id="111621" name="Picture 2">
            <a:extLst>
              <a:ext uri="{FF2B5EF4-FFF2-40B4-BE49-F238E27FC236}">
                <a16:creationId xmlns:a16="http://schemas.microsoft.com/office/drawing/2014/main" id="{EF9B698C-DD47-46C7-A2DA-D6AEE4BA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628775"/>
            <a:ext cx="42672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3BAF-AE46-49E6-8A2F-7A45D3F1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ΑΝΑΤΟΜΙΚΕΣ ΠΑΡΑΛΛΑΓΕΣ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F8498-F20B-4CFF-AAF3-1A19E9BB8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sz="2600" dirty="0"/>
          </a:p>
          <a:p>
            <a:pPr>
              <a:defRPr/>
            </a:pPr>
            <a:endParaRPr lang="el-GR" sz="2600" dirty="0"/>
          </a:p>
          <a:p>
            <a:pPr>
              <a:defRPr/>
            </a:pPr>
            <a:endParaRPr lang="el-GR" sz="2600" dirty="0"/>
          </a:p>
          <a:p>
            <a:pPr>
              <a:defRPr/>
            </a:pPr>
            <a:endParaRPr lang="el-GR" sz="2600" dirty="0"/>
          </a:p>
          <a:p>
            <a:pPr>
              <a:defRPr/>
            </a:pPr>
            <a:r>
              <a:rPr lang="el-GR" sz="2600" dirty="0"/>
              <a:t>60% </a:t>
            </a:r>
            <a:r>
              <a:rPr lang="en-US" sz="2600" dirty="0"/>
              <a:t>in the duodenum</a:t>
            </a:r>
          </a:p>
          <a:p>
            <a:pPr>
              <a:defRPr/>
            </a:pPr>
            <a:r>
              <a:rPr lang="el-GR" sz="2600" dirty="0"/>
              <a:t>30% </a:t>
            </a:r>
            <a:r>
              <a:rPr lang="en-US" sz="2600" dirty="0" err="1"/>
              <a:t>abscence</a:t>
            </a:r>
            <a:r>
              <a:rPr lang="en-US" sz="2600" dirty="0"/>
              <a:t> of minor papilla</a:t>
            </a:r>
            <a:endParaRPr lang="el-GR" sz="2600" dirty="0"/>
          </a:p>
          <a:p>
            <a:pPr>
              <a:defRPr/>
            </a:pPr>
            <a:endParaRPr lang="el-GR" dirty="0"/>
          </a:p>
        </p:txBody>
      </p:sp>
      <p:pic>
        <p:nvPicPr>
          <p:cNvPr id="112644" name="Picture 2">
            <a:extLst>
              <a:ext uri="{FF2B5EF4-FFF2-40B4-BE49-F238E27FC236}">
                <a16:creationId xmlns:a16="http://schemas.microsoft.com/office/drawing/2014/main" id="{213351CA-765F-4446-ABB4-22863823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1412875"/>
            <a:ext cx="722788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8764" y="160020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385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Pancreas  </a:t>
            </a:r>
            <a:r>
              <a:rPr lang="en-US" dirty="0" err="1"/>
              <a:t>Divisum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1482" y="1600201"/>
            <a:ext cx="3394472" cy="452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4264" y="160020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86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F64F3A-14A1-41E4-915E-0C6C28863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3187" name="Θέση περιεχομένου 4">
            <a:extLst>
              <a:ext uri="{FF2B5EF4-FFF2-40B4-BE49-F238E27FC236}">
                <a16:creationId xmlns:a16="http://schemas.microsoft.com/office/drawing/2014/main" id="{1DA1F0FE-C998-42CF-B817-D356666C8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1300" y="1600200"/>
            <a:ext cx="4089400" cy="44958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81F6E8-D340-4F27-A5A8-25CB4F6D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9311FF-A48D-4942-BAE7-1389D1978C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Thank you</a:t>
            </a:r>
            <a:endParaRPr lang="el-GR" sz="7200" dirty="0">
              <a:solidFill>
                <a:srgbClr val="FF0000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1CC13A2-0026-4A0A-9B49-CE35FE305D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6568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DB8885-8824-4018-8AEE-2BEADC11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7283" name="Θέση περιεχομένου 4">
            <a:extLst>
              <a:ext uri="{FF2B5EF4-FFF2-40B4-BE49-F238E27FC236}">
                <a16:creationId xmlns:a16="http://schemas.microsoft.com/office/drawing/2014/main" id="{C5A4AA2E-529F-4FA9-855E-E499FE4EBB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3683000" cy="4495800"/>
          </a:xfrm>
        </p:spPr>
      </p:pic>
      <p:pic>
        <p:nvPicPr>
          <p:cNvPr id="97284" name="Εικόνα 6">
            <a:extLst>
              <a:ext uri="{FF2B5EF4-FFF2-40B4-BE49-F238E27FC236}">
                <a16:creationId xmlns:a16="http://schemas.microsoft.com/office/drawing/2014/main" id="{E9709CBF-05E9-439F-A3F1-C84B817A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600200"/>
            <a:ext cx="43926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20BF9B-71AA-44A3-A7A2-D8D0CF61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4A5B71E-7C96-4CB3-AEAE-0B64652E1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7" y="2155969"/>
            <a:ext cx="3984770" cy="402099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F839E3A-C01D-4C89-9A11-78772877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5970"/>
            <a:ext cx="3901147" cy="47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1DCC6D-1550-470B-B361-93300055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5075"/>
          </a:xfrm>
        </p:spPr>
        <p:txBody>
          <a:bodyPr/>
          <a:lstStyle/>
          <a:p>
            <a:pPr>
              <a:defRPr/>
            </a:pPr>
            <a:endParaRPr lang="el-GR" dirty="0"/>
          </a:p>
        </p:txBody>
      </p:sp>
      <p:pic>
        <p:nvPicPr>
          <p:cNvPr id="96259" name="Θέση περιεχομένου 4">
            <a:extLst>
              <a:ext uri="{FF2B5EF4-FFF2-40B4-BE49-F238E27FC236}">
                <a16:creationId xmlns:a16="http://schemas.microsoft.com/office/drawing/2014/main" id="{4B523508-7C4C-4301-8274-F55B29690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885813" y="1600200"/>
            <a:ext cx="6267712" cy="4495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6E4488-796F-493B-B642-D2585686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8307" name="Θέση περιεχομένου 4">
            <a:extLst>
              <a:ext uri="{FF2B5EF4-FFF2-40B4-BE49-F238E27FC236}">
                <a16:creationId xmlns:a16="http://schemas.microsoft.com/office/drawing/2014/main" id="{51BB17F2-ADCF-4B4C-A677-22D357A5B2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4" y="1600200"/>
            <a:ext cx="4467225" cy="4495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A8AA42-8FD6-4805-885C-776D9AD5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4211" name="Θέση περιεχομένου 4">
            <a:extLst>
              <a:ext uri="{FF2B5EF4-FFF2-40B4-BE49-F238E27FC236}">
                <a16:creationId xmlns:a16="http://schemas.microsoft.com/office/drawing/2014/main" id="{2A908EBF-1148-44B1-854C-08A8708AB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773238"/>
            <a:ext cx="3371850" cy="4495800"/>
          </a:xfrm>
        </p:spPr>
      </p:pic>
      <p:pic>
        <p:nvPicPr>
          <p:cNvPr id="94212" name="Εικόνα 6">
            <a:extLst>
              <a:ext uri="{FF2B5EF4-FFF2-40B4-BE49-F238E27FC236}">
                <a16:creationId xmlns:a16="http://schemas.microsoft.com/office/drawing/2014/main" id="{A6260D93-E49B-4729-8F47-2BCC586F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773238"/>
            <a:ext cx="43195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172</Words>
  <Application>Microsoft Office PowerPoint</Application>
  <PresentationFormat>Ευρεία οθόνη</PresentationFormat>
  <Paragraphs>65</Paragraphs>
  <Slides>40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Garamond</vt:lpstr>
      <vt:lpstr>GrTimes</vt:lpstr>
      <vt:lpstr>Times New Roman</vt:lpstr>
      <vt:lpstr>Wingdings</vt:lpstr>
      <vt:lpstr>Θέμα του Office</vt:lpstr>
      <vt:lpstr>ΧΕΙΡΟΥΡΓΙΚΗ         ΑΝΑΤΟΜΙΑ           ΧΟΛΗΦΟΡΩΝ-ΠΑΓΚΡΕΑΤΟΣ Surgical Anatomy of the Bile duct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“critical view”</vt:lpstr>
      <vt:lpstr>“critical view”</vt:lpstr>
      <vt:lpstr>Bile Duct Injury  “Infundibular” technique</vt:lpstr>
      <vt:lpstr>Anatomic relations</vt:lpstr>
      <vt:lpstr>Anatomic relations</vt:lpstr>
      <vt:lpstr>(Pancreatic segments)</vt:lpstr>
      <vt:lpstr>Arteries</vt:lpstr>
      <vt:lpstr>                Veins</vt:lpstr>
      <vt:lpstr>Παρουσίαση του PowerPoint</vt:lpstr>
      <vt:lpstr>ΠΥΛΑΙΑ ΦΛΕΒΑ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(main PD)</vt:lpstr>
      <vt:lpstr>(accessory PD)</vt:lpstr>
      <vt:lpstr>Sphincter of ODDI</vt:lpstr>
      <vt:lpstr>ΑΝΑΤΟΜΙΚΕΣ ΠΑΡΑΛΛΑΓΕΣ</vt:lpstr>
      <vt:lpstr>ΑΝΑΤΟΜΙΚΕΣ ΠΑΡΑΛΛΑΓΕΣ</vt:lpstr>
      <vt:lpstr>Παρουσίαση του PowerPoint</vt:lpstr>
      <vt:lpstr>Pancreas  Divisum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DOC-DELIS</dc:creator>
  <cp:lastModifiedBy>Anna-Maria Polychronopoulou</cp:lastModifiedBy>
  <cp:revision>24</cp:revision>
  <dcterms:created xsi:type="dcterms:W3CDTF">2024-03-13T07:12:45Z</dcterms:created>
  <dcterms:modified xsi:type="dcterms:W3CDTF">2024-04-03T08:26:24Z</dcterms:modified>
</cp:coreProperties>
</file>