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1" r:id="rId2"/>
    <p:sldId id="260" r:id="rId3"/>
    <p:sldId id="259" r:id="rId4"/>
    <p:sldId id="256" r:id="rId5"/>
    <p:sldId id="258" r:id="rId6"/>
    <p:sldId id="272" r:id="rId7"/>
    <p:sldId id="257" r:id="rId8"/>
    <p:sldId id="262" r:id="rId9"/>
    <p:sldId id="263" r:id="rId10"/>
    <p:sldId id="268" r:id="rId11"/>
    <p:sldId id="269" r:id="rId12"/>
    <p:sldId id="271" r:id="rId13"/>
    <p:sldId id="264" r:id="rId14"/>
    <p:sldId id="266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80" d="100"/>
          <a:sy n="80" d="100"/>
        </p:scale>
        <p:origin x="-1378" y="-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AFA4D-FE36-4885-BFEF-64801EA182D4}" type="datetimeFigureOut">
              <a:rPr lang="el-GR" smtClean="0"/>
              <a:t>15/6/2021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5721B-35C9-4B70-95B9-95BEEB374E7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total of 238 composite topsoil (0–10 cm) samples were collected on a 1 x1 km grid in the spring and summer of 2012.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Five subsamples were collected from the center and corners of a 10 m square site to obtain a representative sample from each sampling location. If this was not possible, the composite sample was obtained by collecting material from 5 points with at least 5 m distance from each other. The -100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fraction was used for chemical analyses.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245D9-CAF4-4301-9628-3976B18C9B12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F9D0-89B3-4B2D-BE86-DDFC20DB2B2D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F81-35B5-44F9-A45D-AEE7E32735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697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F9D0-89B3-4B2D-BE86-DDFC20DB2B2D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F81-35B5-44F9-A45D-AEE7E32735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1980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F9D0-89B3-4B2D-BE86-DDFC20DB2B2D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F81-35B5-44F9-A45D-AEE7E32735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38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F9D0-89B3-4B2D-BE86-DDFC20DB2B2D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F81-35B5-44F9-A45D-AEE7E32735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0304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F9D0-89B3-4B2D-BE86-DDFC20DB2B2D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F81-35B5-44F9-A45D-AEE7E32735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5702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F9D0-89B3-4B2D-BE86-DDFC20DB2B2D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F81-35B5-44F9-A45D-AEE7E32735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4097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F9D0-89B3-4B2D-BE86-DDFC20DB2B2D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F81-35B5-44F9-A45D-AEE7E32735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6949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F9D0-89B3-4B2D-BE86-DDFC20DB2B2D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F81-35B5-44F9-A45D-AEE7E32735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5431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F9D0-89B3-4B2D-BE86-DDFC20DB2B2D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F81-35B5-44F9-A45D-AEE7E32735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8015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F9D0-89B3-4B2D-BE86-DDFC20DB2B2D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F81-35B5-44F9-A45D-AEE7E32735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8841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F9D0-89B3-4B2D-BE86-DDFC20DB2B2D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F81-35B5-44F9-A45D-AEE7E32735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8104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F9D0-89B3-4B2D-BE86-DDFC20DB2B2D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6DF81-35B5-44F9-A45D-AEE7E32735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478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51" t="44142" r="20049" b="9126"/>
          <a:stretch>
            <a:fillRect/>
          </a:stretch>
        </p:blipFill>
        <p:spPr bwMode="auto">
          <a:xfrm>
            <a:off x="497150" y="1384916"/>
            <a:ext cx="8229599" cy="32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123950" y="447675"/>
            <a:ext cx="704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/>
              <a:t>Α. Αργυράκη- Παραδείγματα εκτίμησης αβεβαιότητας δειγματοληψίας</a:t>
            </a:r>
            <a:endParaRPr lang="el-GR" b="1" u="sng" dirty="0"/>
          </a:p>
        </p:txBody>
      </p:sp>
      <p:sp>
        <p:nvSpPr>
          <p:cNvPr id="4" name="3 - TextBox"/>
          <p:cNvSpPr txBox="1"/>
          <p:nvPr/>
        </p:nvSpPr>
        <p:spPr>
          <a:xfrm>
            <a:off x="590550" y="4581525"/>
            <a:ext cx="2764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EURACHEM-CITAC  </a:t>
            </a:r>
            <a:r>
              <a:rPr lang="en-US" sz="1400" dirty="0" err="1" smtClean="0">
                <a:solidFill>
                  <a:srgbClr val="FF0000"/>
                </a:solidFill>
              </a:rPr>
              <a:t>UfS</a:t>
            </a:r>
            <a:r>
              <a:rPr lang="en-US" sz="1400" dirty="0" smtClean="0">
                <a:solidFill>
                  <a:srgbClr val="FF0000"/>
                </a:solidFill>
              </a:rPr>
              <a:t> Guide, 2019</a:t>
            </a:r>
            <a:endParaRPr lang="el-GR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938" y="366713"/>
            <a:ext cx="43338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752475" y="800100"/>
            <a:ext cx="2305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Δειγματοληψία Κασσάνδρα Χαλκιδικής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2109" t="24583" r="18984" b="9028"/>
          <a:stretch>
            <a:fillRect/>
          </a:stretch>
        </p:blipFill>
        <p:spPr bwMode="auto">
          <a:xfrm>
            <a:off x="400050" y="1352549"/>
            <a:ext cx="7797866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38175" y="504825"/>
            <a:ext cx="449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Παράδειγμα τρόπου λήψης διπλού δείγματος</a:t>
            </a:r>
            <a:endParaRPr lang="el-GR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860032" y="0"/>
            <a:ext cx="4283968" cy="1143000"/>
          </a:xfrm>
        </p:spPr>
        <p:txBody>
          <a:bodyPr>
            <a:noAutofit/>
          </a:bodyPr>
          <a:lstStyle/>
          <a:p>
            <a:r>
              <a:rPr lang="el-GR" sz="2000" b="1" u="sng" dirty="0" smtClean="0"/>
              <a:t>Δειγματοληψία </a:t>
            </a:r>
            <a:r>
              <a:rPr lang="el-GR" sz="2000" b="1" u="sng" dirty="0" smtClean="0"/>
              <a:t>ε</a:t>
            </a:r>
            <a:r>
              <a:rPr lang="el-GR" sz="2000" b="1" u="sng" dirty="0" smtClean="0"/>
              <a:t>πιφανειακού εδάφους- Λεκανοπέδιο Αθήνας</a:t>
            </a:r>
            <a:endParaRPr lang="el-GR" sz="2000" b="1" u="sng" dirty="0"/>
          </a:p>
        </p:txBody>
      </p:sp>
      <p:pic>
        <p:nvPicPr>
          <p:cNvPr id="15363" name="Picture 3" descr="C:\Users\Arian\Dropbox\ATHENSgeoch\AthensPaper\revision2\Fig1_sample map_paperR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3657" cy="6858000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5106144" y="960512"/>
            <a:ext cx="1170831" cy="1154038"/>
            <a:chOff x="755578" y="5013176"/>
            <a:chExt cx="2088230" cy="1844824"/>
          </a:xfrm>
        </p:grpSpPr>
        <p:sp>
          <p:nvSpPr>
            <p:cNvPr id="8" name="Rectangle 5"/>
            <p:cNvSpPr/>
            <p:nvPr/>
          </p:nvSpPr>
          <p:spPr>
            <a:xfrm>
              <a:off x="1259632" y="5085184"/>
              <a:ext cx="1512168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1691680" y="648866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10 m</a:t>
              </a:r>
            </a:p>
          </p:txBody>
        </p:sp>
        <p:sp>
          <p:nvSpPr>
            <p:cNvPr id="10" name="TextBox 7"/>
            <p:cNvSpPr txBox="1"/>
            <p:nvPr/>
          </p:nvSpPr>
          <p:spPr>
            <a:xfrm rot="16200000">
              <a:off x="591430" y="546535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10 m</a:t>
              </a:r>
            </a:p>
          </p:txBody>
        </p:sp>
        <p:sp>
          <p:nvSpPr>
            <p:cNvPr id="11" name="Oval 8"/>
            <p:cNvSpPr/>
            <p:nvPr/>
          </p:nvSpPr>
          <p:spPr>
            <a:xfrm>
              <a:off x="2699792" y="5013176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9"/>
            <p:cNvSpPr/>
            <p:nvPr/>
          </p:nvSpPr>
          <p:spPr>
            <a:xfrm>
              <a:off x="2699792" y="6381328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0"/>
            <p:cNvSpPr/>
            <p:nvPr/>
          </p:nvSpPr>
          <p:spPr>
            <a:xfrm>
              <a:off x="1187624" y="5013176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1"/>
            <p:cNvSpPr/>
            <p:nvPr/>
          </p:nvSpPr>
          <p:spPr>
            <a:xfrm>
              <a:off x="1187624" y="6381328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2"/>
            <p:cNvSpPr/>
            <p:nvPr/>
          </p:nvSpPr>
          <p:spPr>
            <a:xfrm>
              <a:off x="1907704" y="5661248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4716016" y="2200300"/>
            <a:ext cx="4427984" cy="44481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Sampling grid 1 km x 1km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238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locations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Duplicate sample 200m from original location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preparation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Drying- 2mm and then 100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 sieving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ICP-MS analysis after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HNO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–HCl–HClO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–HF mixture digestion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Duplicate analysis and 2 NIST CRMs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484" t="31806" r="10000" b="12361"/>
          <a:stretch>
            <a:fillRect/>
          </a:stretch>
        </p:blipFill>
        <p:spPr bwMode="auto">
          <a:xfrm>
            <a:off x="219075" y="285750"/>
            <a:ext cx="856169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381000" y="4295775"/>
            <a:ext cx="7132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Εφαρμογή </a:t>
            </a:r>
            <a:r>
              <a:rPr lang="en-US" u="sng" dirty="0" smtClean="0"/>
              <a:t>bottom-up </a:t>
            </a:r>
            <a:r>
              <a:rPr lang="el-GR" u="sng" dirty="0" smtClean="0"/>
              <a:t>μεθοδολογίας</a:t>
            </a:r>
          </a:p>
          <a:p>
            <a:endParaRPr lang="el-GR" u="sng" dirty="0" smtClean="0"/>
          </a:p>
          <a:p>
            <a:r>
              <a:rPr lang="el-GR" u="sng" dirty="0" smtClean="0"/>
              <a:t>! Κοκκώδες υλικό!- 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ΚΑΘΟΡΙΣΤΙΚΟΣ ΠΑΡΑΓΟΝΤΑΣ ΟΙ ΙΔΙΟΤΗΤΕΣ ΤΟΥ ΥΛΙΚΟΥ</a:t>
            </a:r>
            <a:endParaRPr lang="el-GR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4219" t="26944" r="30703" b="25278"/>
          <a:stretch>
            <a:fillRect/>
          </a:stretch>
        </p:blipFill>
        <p:spPr bwMode="auto">
          <a:xfrm>
            <a:off x="2762251" y="0"/>
            <a:ext cx="5095874" cy="248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20469" t="18611" r="21875" b="8751"/>
          <a:stretch>
            <a:fillRect/>
          </a:stretch>
        </p:blipFill>
        <p:spPr bwMode="auto">
          <a:xfrm>
            <a:off x="2619375" y="2266950"/>
            <a:ext cx="650526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0" y="85725"/>
            <a:ext cx="593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Relative variance of the fundamental sampling error</a:t>
            </a:r>
            <a:r>
              <a:rPr lang="en-US" dirty="0" smtClean="0"/>
              <a:t>: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250" t="18056" r="17344" b="5694"/>
          <a:stretch>
            <a:fillRect/>
          </a:stretch>
        </p:blipFill>
        <p:spPr bwMode="auto">
          <a:xfrm>
            <a:off x="457201" y="115724"/>
            <a:ext cx="5528021" cy="357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6172" t="29722" r="37500" b="24861"/>
          <a:stretch>
            <a:fillRect/>
          </a:stretch>
        </p:blipFill>
        <p:spPr bwMode="auto">
          <a:xfrm>
            <a:off x="409574" y="3733178"/>
            <a:ext cx="2847975" cy="276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23125" t="24861" r="25000" b="18472"/>
          <a:stretch>
            <a:fillRect/>
          </a:stretch>
        </p:blipFill>
        <p:spPr bwMode="auto">
          <a:xfrm>
            <a:off x="3467099" y="3676651"/>
            <a:ext cx="4940673" cy="303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 l="29141" t="41250" r="35937" b="34722"/>
          <a:stretch>
            <a:fillRect/>
          </a:stretch>
        </p:blipFill>
        <p:spPr bwMode="auto">
          <a:xfrm>
            <a:off x="6343650" y="1489118"/>
            <a:ext cx="2009775" cy="77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 l="31250" t="41528" r="45625" b="43750"/>
          <a:stretch>
            <a:fillRect/>
          </a:stretch>
        </p:blipFill>
        <p:spPr bwMode="auto">
          <a:xfrm>
            <a:off x="6467474" y="2324100"/>
            <a:ext cx="1409699" cy="50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6289208" y="533400"/>
            <a:ext cx="2569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Relative variance of the fundamental sampling error</a:t>
            </a:r>
            <a:r>
              <a:rPr lang="en-US" dirty="0" smtClean="0"/>
              <a:t>: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6A619D09-52F9-4AAA-AF28-DFCC70D31C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829" y="1567770"/>
            <a:ext cx="3480624" cy="28502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84414AF9-9094-4EBE-9118-3E90B4EDE4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1263" y="389596"/>
            <a:ext cx="3977758" cy="300208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DE85B22D-DA26-4A81-8EA6-7C427E9BDBC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8932" y="4821510"/>
            <a:ext cx="2317687" cy="178353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12350618-86F8-4497-9776-458B828EAA2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8399" y="3547272"/>
            <a:ext cx="3969282" cy="3002083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81134" y="989045"/>
            <a:ext cx="2574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Δειγματοληπτικός στόχος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5377542"/>
            <a:ext cx="226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Σύνθετο δείγμα = 10 </a:t>
            </a:r>
            <a:r>
              <a:rPr lang="en-US" dirty="0" smtClean="0"/>
              <a:t>x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948334" y="534955"/>
            <a:ext cx="23866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Σχέδιο δειγματοληψίας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6463003" y="6089779"/>
            <a:ext cx="14331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Διπλό δείγμα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496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812" t="15833" r="42656" b="32222"/>
          <a:stretch>
            <a:fillRect/>
          </a:stretch>
        </p:blipFill>
        <p:spPr bwMode="auto">
          <a:xfrm>
            <a:off x="4114800" y="533400"/>
            <a:ext cx="4191000" cy="274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1641" t="23056" r="22187" b="18472"/>
          <a:stretch>
            <a:fillRect/>
          </a:stretch>
        </p:blipFill>
        <p:spPr bwMode="auto">
          <a:xfrm>
            <a:off x="3048001" y="3169256"/>
            <a:ext cx="5286374" cy="30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3295650" y="4333875"/>
            <a:ext cx="4972050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38281" t="44583" r="39063" b="29722"/>
          <a:stretch>
            <a:fillRect/>
          </a:stretch>
        </p:blipFill>
        <p:spPr bwMode="auto">
          <a:xfrm>
            <a:off x="495300" y="781050"/>
            <a:ext cx="27622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- Ευθύγραμμο βέλος σύνδεσης"/>
          <p:cNvCxnSpPr/>
          <p:nvPr/>
        </p:nvCxnSpPr>
        <p:spPr>
          <a:xfrm>
            <a:off x="3114675" y="1533525"/>
            <a:ext cx="3686175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1581150" y="1666875"/>
            <a:ext cx="3095625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93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FBD2A96B-738E-42D3-BCFF-472181386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1428" y="3657600"/>
            <a:ext cx="4087385" cy="2988568"/>
          </a:xfrm>
          <a:prstGeom prst="rect">
            <a:avLst/>
          </a:prstGeom>
        </p:spPr>
      </p:pic>
      <p:pic>
        <p:nvPicPr>
          <p:cNvPr id="3" name="Εικόνα 4">
            <a:extLst>
              <a:ext uri="{FF2B5EF4-FFF2-40B4-BE49-F238E27FC236}">
                <a16:creationId xmlns:a16="http://schemas.microsoft.com/office/drawing/2014/main" xmlns="" id="{2A2373C2-8B49-44E7-9583-A2D1A43F49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301" y="3700491"/>
            <a:ext cx="4365601" cy="29291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0850" t="19159" r="20194" b="24401"/>
          <a:stretch>
            <a:fillRect/>
          </a:stretch>
        </p:blipFill>
        <p:spPr bwMode="auto">
          <a:xfrm>
            <a:off x="140955" y="106198"/>
            <a:ext cx="7829853" cy="360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69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6930588A-2AC8-4F5C-B323-01FDE21B6A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233" y="2055460"/>
            <a:ext cx="9235233" cy="333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85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0781" t="16389" r="21875" b="12639"/>
          <a:stretch>
            <a:fillRect/>
          </a:stretch>
        </p:blipFill>
        <p:spPr bwMode="auto">
          <a:xfrm>
            <a:off x="1257300" y="809625"/>
            <a:ext cx="69913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1AB934B9-AD37-42D2-8EFD-243B49C539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7120" y="0"/>
            <a:ext cx="5710223" cy="341515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6C0600E0-FF10-4A6F-9073-BB935661C8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3192" y="3343602"/>
            <a:ext cx="6105858" cy="32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32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6863" t="61761" r="54245" b="26415"/>
          <a:stretch>
            <a:fillRect/>
          </a:stretch>
        </p:blipFill>
        <p:spPr bwMode="auto">
          <a:xfrm>
            <a:off x="849984" y="831683"/>
            <a:ext cx="1164566" cy="40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36626" t="56052" r="53471" b="36052"/>
          <a:stretch>
            <a:fillRect/>
          </a:stretch>
        </p:blipFill>
        <p:spPr bwMode="auto">
          <a:xfrm>
            <a:off x="718999" y="1914819"/>
            <a:ext cx="1207363" cy="5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690465" y="419877"/>
            <a:ext cx="621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Παράγοντας τυπικής αβεβαιότητας (</a:t>
            </a:r>
            <a:r>
              <a:rPr lang="en-US" dirty="0" smtClean="0"/>
              <a:t>typical uncertainty factor):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753083" y="1306021"/>
            <a:ext cx="761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Διευρυμένος παράγοντας τυπικής αβεβαιότητας (</a:t>
            </a:r>
            <a:r>
              <a:rPr lang="en-US" dirty="0" smtClean="0"/>
              <a:t>expanded uncertainty factor)</a:t>
            </a:r>
          </a:p>
          <a:p>
            <a:r>
              <a:rPr lang="el-GR" dirty="0" smtClean="0"/>
              <a:t>Για </a:t>
            </a:r>
            <a:r>
              <a:rPr lang="en-US" dirty="0" smtClean="0"/>
              <a:t>k=2 (</a:t>
            </a:r>
            <a:r>
              <a:rPr lang="el-GR" dirty="0" smtClean="0"/>
              <a:t>επίπεδο εμπιστοσύνης 95%)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806930" y="2005102"/>
            <a:ext cx="1040920" cy="404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768829" y="814477"/>
            <a:ext cx="1307621" cy="385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27422" t="42222" r="45234" b="13472"/>
          <a:stretch>
            <a:fillRect/>
          </a:stretch>
        </p:blipFill>
        <p:spPr bwMode="auto">
          <a:xfrm>
            <a:off x="495300" y="2476500"/>
            <a:ext cx="4033942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3835880" y="5777002"/>
            <a:ext cx="469420" cy="2904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4026380" y="3986302"/>
            <a:ext cx="469420" cy="2904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4560830" y="3930134"/>
            <a:ext cx="2841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expanded uncertainty factor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4445861" y="5797034"/>
            <a:ext cx="2290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expanded uncertainty 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1942" t="27055" r="25000" b="27896"/>
          <a:stretch>
            <a:fillRect/>
          </a:stretch>
        </p:blipFill>
        <p:spPr bwMode="auto">
          <a:xfrm>
            <a:off x="731318" y="3105511"/>
            <a:ext cx="8076341" cy="324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2750029" y="3491002"/>
            <a:ext cx="4718649" cy="267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7578" t="49305" r="35469" b="30695"/>
          <a:stretch>
            <a:fillRect/>
          </a:stretch>
        </p:blipFill>
        <p:spPr bwMode="auto">
          <a:xfrm>
            <a:off x="762000" y="600074"/>
            <a:ext cx="7821748" cy="238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391275" y="2085975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2*0.4817 </a:t>
            </a:r>
            <a:r>
              <a:rPr lang="en-US" dirty="0" smtClean="0"/>
              <a:t>= 2.6207</a:t>
            </a:r>
            <a:endParaRPr lang="el-GR" baseline="30000" dirty="0"/>
          </a:p>
        </p:txBody>
      </p:sp>
      <p:sp>
        <p:nvSpPr>
          <p:cNvPr id="6" name="5 - Ορθογώνιο"/>
          <p:cNvSpPr/>
          <p:nvPr/>
        </p:nvSpPr>
        <p:spPr>
          <a:xfrm>
            <a:off x="5734050" y="2028825"/>
            <a:ext cx="2466975" cy="438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231</Words>
  <Application>Microsoft Office PowerPoint</Application>
  <PresentationFormat>Προβολή στην οθόνη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Δειγματοληψία επιφανειακού εδάφους- Λεκανοπέδιο Αθήνας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Ariadne Argyraki</dc:creator>
  <cp:lastModifiedBy>Argyraki</cp:lastModifiedBy>
  <cp:revision>44</cp:revision>
  <dcterms:created xsi:type="dcterms:W3CDTF">2021-06-14T21:03:05Z</dcterms:created>
  <dcterms:modified xsi:type="dcterms:W3CDTF">2021-06-15T15:47:49Z</dcterms:modified>
</cp:coreProperties>
</file>