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1"/>
  </p:notesMasterIdLst>
  <p:sldIdLst>
    <p:sldId id="257" r:id="rId2"/>
    <p:sldId id="389" r:id="rId3"/>
    <p:sldId id="432" r:id="rId4"/>
    <p:sldId id="398" r:id="rId5"/>
    <p:sldId id="431" r:id="rId6"/>
    <p:sldId id="262" r:id="rId7"/>
    <p:sldId id="433" r:id="rId8"/>
    <p:sldId id="397" r:id="rId9"/>
    <p:sldId id="421" r:id="rId10"/>
    <p:sldId id="419" r:id="rId11"/>
    <p:sldId id="399" r:id="rId12"/>
    <p:sldId id="420" r:id="rId13"/>
    <p:sldId id="261" r:id="rId14"/>
    <p:sldId id="426" r:id="rId15"/>
    <p:sldId id="390" r:id="rId16"/>
    <p:sldId id="406" r:id="rId17"/>
    <p:sldId id="258" r:id="rId18"/>
    <p:sldId id="259" r:id="rId19"/>
    <p:sldId id="260" r:id="rId20"/>
    <p:sldId id="391" r:id="rId21"/>
    <p:sldId id="264" r:id="rId22"/>
    <p:sldId id="265" r:id="rId23"/>
    <p:sldId id="269" r:id="rId24"/>
    <p:sldId id="270" r:id="rId25"/>
    <p:sldId id="436" r:id="rId26"/>
    <p:sldId id="437" r:id="rId27"/>
    <p:sldId id="442" r:id="rId28"/>
    <p:sldId id="438" r:id="rId29"/>
    <p:sldId id="271" r:id="rId30"/>
    <p:sldId id="412" r:id="rId31"/>
    <p:sldId id="414" r:id="rId32"/>
    <p:sldId id="415" r:id="rId33"/>
    <p:sldId id="272" r:id="rId34"/>
    <p:sldId id="273" r:id="rId35"/>
    <p:sldId id="266" r:id="rId36"/>
    <p:sldId id="274" r:id="rId37"/>
    <p:sldId id="275" r:id="rId38"/>
    <p:sldId id="278" r:id="rId39"/>
    <p:sldId id="277" r:id="rId40"/>
    <p:sldId id="276" r:id="rId41"/>
    <p:sldId id="268" r:id="rId42"/>
    <p:sldId id="267" r:id="rId43"/>
    <p:sldId id="429" r:id="rId44"/>
    <p:sldId id="443" r:id="rId45"/>
    <p:sldId id="444" r:id="rId46"/>
    <p:sldId id="440" r:id="rId47"/>
    <p:sldId id="333" r:id="rId48"/>
    <p:sldId id="335" r:id="rId49"/>
    <p:sldId id="334" r:id="rId50"/>
    <p:sldId id="392" r:id="rId51"/>
    <p:sldId id="336" r:id="rId52"/>
    <p:sldId id="337" r:id="rId53"/>
    <p:sldId id="338" r:id="rId54"/>
    <p:sldId id="339" r:id="rId55"/>
    <p:sldId id="340" r:id="rId56"/>
    <p:sldId id="404" r:id="rId57"/>
    <p:sldId id="341" r:id="rId58"/>
    <p:sldId id="343" r:id="rId59"/>
    <p:sldId id="342" r:id="rId60"/>
    <p:sldId id="282" r:id="rId61"/>
    <p:sldId id="280" r:id="rId62"/>
    <p:sldId id="296" r:id="rId63"/>
    <p:sldId id="279" r:id="rId64"/>
    <p:sldId id="402" r:id="rId65"/>
    <p:sldId id="408" r:id="rId66"/>
    <p:sldId id="435" r:id="rId67"/>
    <p:sldId id="400" r:id="rId68"/>
    <p:sldId id="319" r:id="rId69"/>
    <p:sldId id="283" r:id="rId70"/>
    <p:sldId id="344" r:id="rId71"/>
    <p:sldId id="407" r:id="rId72"/>
    <p:sldId id="293" r:id="rId73"/>
    <p:sldId id="294" r:id="rId74"/>
    <p:sldId id="345" r:id="rId75"/>
    <p:sldId id="346" r:id="rId76"/>
    <p:sldId id="428" r:id="rId77"/>
    <p:sldId id="347" r:id="rId78"/>
    <p:sldId id="288" r:id="rId79"/>
    <p:sldId id="289" r:id="rId80"/>
    <p:sldId id="348" r:id="rId81"/>
    <p:sldId id="349" r:id="rId82"/>
    <p:sldId id="291" r:id="rId83"/>
    <p:sldId id="326" r:id="rId84"/>
    <p:sldId id="350" r:id="rId85"/>
    <p:sldId id="292" r:id="rId86"/>
    <p:sldId id="332" r:id="rId87"/>
    <p:sldId id="351" r:id="rId88"/>
    <p:sldId id="314" r:id="rId89"/>
    <p:sldId id="315" r:id="rId90"/>
    <p:sldId id="305" r:id="rId91"/>
    <p:sldId id="286" r:id="rId92"/>
    <p:sldId id="316" r:id="rId93"/>
    <p:sldId id="284" r:id="rId94"/>
    <p:sldId id="317" r:id="rId95"/>
    <p:sldId id="304" r:id="rId96"/>
    <p:sldId id="409" r:id="rId97"/>
    <p:sldId id="287" r:id="rId98"/>
    <p:sldId id="318" r:id="rId99"/>
    <p:sldId id="295" r:id="rId100"/>
    <p:sldId id="430" r:id="rId101"/>
    <p:sldId id="328" r:id="rId102"/>
    <p:sldId id="301" r:id="rId103"/>
    <p:sldId id="329" r:id="rId104"/>
    <p:sldId id="330" r:id="rId105"/>
    <p:sldId id="331" r:id="rId106"/>
    <p:sldId id="327" r:id="rId107"/>
    <p:sldId id="427" r:id="rId108"/>
    <p:sldId id="434" r:id="rId109"/>
    <p:sldId id="446" r:id="rId110"/>
    <p:sldId id="393" r:id="rId111"/>
    <p:sldId id="352" r:id="rId112"/>
    <p:sldId id="358" r:id="rId113"/>
    <p:sldId id="356" r:id="rId114"/>
    <p:sldId id="353" r:id="rId115"/>
    <p:sldId id="357" r:id="rId116"/>
    <p:sldId id="354" r:id="rId117"/>
    <p:sldId id="386" r:id="rId118"/>
    <p:sldId id="387" r:id="rId119"/>
    <p:sldId id="388" r:id="rId120"/>
    <p:sldId id="355" r:id="rId121"/>
    <p:sldId id="394" r:id="rId122"/>
    <p:sldId id="361" r:id="rId123"/>
    <p:sldId id="362" r:id="rId124"/>
    <p:sldId id="363" r:id="rId125"/>
    <p:sldId id="364" r:id="rId126"/>
    <p:sldId id="365" r:id="rId127"/>
    <p:sldId id="366" r:id="rId128"/>
    <p:sldId id="367" r:id="rId129"/>
    <p:sldId id="360" r:id="rId130"/>
    <p:sldId id="368" r:id="rId131"/>
    <p:sldId id="359" r:id="rId132"/>
    <p:sldId id="369" r:id="rId133"/>
    <p:sldId id="370" r:id="rId134"/>
    <p:sldId id="371" r:id="rId135"/>
    <p:sldId id="372" r:id="rId136"/>
    <p:sldId id="373" r:id="rId137"/>
    <p:sldId id="375" r:id="rId138"/>
    <p:sldId id="374" r:id="rId139"/>
    <p:sldId id="395" r:id="rId140"/>
    <p:sldId id="376" r:id="rId141"/>
    <p:sldId id="377" r:id="rId142"/>
    <p:sldId id="378" r:id="rId143"/>
    <p:sldId id="379" r:id="rId144"/>
    <p:sldId id="380" r:id="rId145"/>
    <p:sldId id="381" r:id="rId146"/>
    <p:sldId id="382" r:id="rId147"/>
    <p:sldId id="445" r:id="rId148"/>
    <p:sldId id="405" r:id="rId149"/>
    <p:sldId id="422" r:id="rId150"/>
    <p:sldId id="423" r:id="rId151"/>
    <p:sldId id="416" r:id="rId152"/>
    <p:sldId id="417" r:id="rId153"/>
    <p:sldId id="401" r:id="rId154"/>
    <p:sldId id="411" r:id="rId155"/>
    <p:sldId id="403" r:id="rId156"/>
    <p:sldId id="410" r:id="rId157"/>
    <p:sldId id="424" r:id="rId158"/>
    <p:sldId id="425" r:id="rId159"/>
    <p:sldId id="396" r:id="rId160"/>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6F5"/>
    <a:srgbClr val="B61AB6"/>
    <a:srgbClr val="D0CDE7"/>
    <a:srgbClr val="B4F4F2"/>
    <a:srgbClr val="FFFFCC"/>
    <a:srgbClr val="FFFF99"/>
    <a:srgbClr val="FF8B8B"/>
    <a:srgbClr val="FEFEEC"/>
    <a:srgbClr val="95D9E7"/>
    <a:srgbClr val="2C91C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8" d="100"/>
          <a:sy n="68" d="100"/>
        </p:scale>
        <p:origin x="-8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5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46B300-1C61-4397-9F33-659B11B6FF2C}" type="datetimeFigureOut">
              <a:rPr lang="el-GR" smtClean="0"/>
              <a:pPr/>
              <a:t>4/3/2016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8DC974-3805-40AA-9C39-9A3E75B698C5}"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B8DC974-3805-40AA-9C39-9A3E75B698C5}"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B8DC974-3805-40AA-9C39-9A3E75B698C5}" type="slidenum">
              <a:rPr lang="el-GR" smtClean="0"/>
              <a:pPr/>
              <a:t>19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pPr eaLnBrk="1" hangingPunct="1">
              <a:spcBef>
                <a:spcPct val="0"/>
              </a:spcBef>
            </a:pPr>
            <a:r>
              <a:rPr lang="en-US" smtClean="0"/>
              <a:t>(definition: the excess or loss of an intact chromosome)</a:t>
            </a:r>
          </a:p>
        </p:txBody>
      </p:sp>
      <p:sp>
        <p:nvSpPr>
          <p:cNvPr id="49156" name="Slide Number Placeholder 3"/>
          <p:cNvSpPr>
            <a:spLocks noGrp="1"/>
          </p:cNvSpPr>
          <p:nvPr>
            <p:ph type="sldNum" sz="quarter" idx="5"/>
          </p:nvPr>
        </p:nvSpPr>
        <p:spPr bwMode="auto">
          <a:noFill/>
          <a:ln>
            <a:miter lim="800000"/>
            <a:headEnd/>
            <a:tailEnd/>
          </a:ln>
        </p:spPr>
        <p:txBody>
          <a:bodyPr/>
          <a:lstStyle/>
          <a:p>
            <a:fld id="{592B540C-FE70-4AE9-933D-B51529989152}" type="slidenum">
              <a:rPr lang="en-US">
                <a:latin typeface="Calibri" pitchFamily="34" charset="0"/>
              </a:rPr>
              <a:pPr/>
              <a:t>108</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l-GR"/>
            </a:p>
          </p:txBody>
        </p:sp>
        <p:sp>
          <p:nvSpPr>
            <p:cNvPr id="6" name="Freeform 4"/>
            <p:cNvSpPr>
              <a:spLocks/>
            </p:cNvSpPr>
            <p:nvPr userDrawn="1"/>
          </p:nvSpPr>
          <p:spPr bwMode="hidden">
            <a:xfrm>
              <a:off x="0" y="2664"/>
              <a:ext cx="2688" cy="1224"/>
            </a:xfrm>
            <a:custGeom>
              <a:avLst/>
              <a:gdLst/>
              <a:ahLst/>
              <a:cxnLst>
                <a:cxn ang="0">
                  <a:pos x="0" y="0"/>
                </a:cxn>
                <a:cxn ang="0">
                  <a:pos x="960" y="552"/>
                </a:cxn>
                <a:cxn ang="0">
                  <a:pos x="1968" y="264"/>
                </a:cxn>
                <a:cxn ang="0">
                  <a:pos x="2028" y="270"/>
                </a:cxn>
                <a:cxn ang="0">
                  <a:pos x="2661" y="528"/>
                </a:cxn>
                <a:cxn ang="0">
                  <a:pos x="2688" y="648"/>
                </a:cxn>
                <a:cxn ang="0">
                  <a:pos x="2304" y="1080"/>
                </a:cxn>
                <a:cxn ang="0">
                  <a:pos x="1584" y="1224"/>
                </a:cxn>
                <a:cxn ang="0">
                  <a:pos x="1296" y="936"/>
                </a:cxn>
                <a:cxn ang="0">
                  <a:pos x="864" y="1032"/>
                </a:cxn>
                <a:cxn ang="0">
                  <a:pos x="0" y="552"/>
                </a:cxn>
                <a:cxn ang="0">
                  <a:pos x="0" y="0"/>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a:effectLst/>
          </p:spPr>
          <p:txBody>
            <a:bodyPr/>
            <a:lstStyle/>
            <a:p>
              <a:pPr>
                <a:defRPr/>
              </a:pPr>
              <a:endParaRPr lang="el-GR"/>
            </a:p>
          </p:txBody>
        </p:sp>
        <p:sp>
          <p:nvSpPr>
            <p:cNvPr id="7" name="Freeform 5"/>
            <p:cNvSpPr>
              <a:spLocks/>
            </p:cNvSpPr>
            <p:nvPr userDrawn="1"/>
          </p:nvSpPr>
          <p:spPr bwMode="hidden">
            <a:xfrm>
              <a:off x="3359" y="1536"/>
              <a:ext cx="2401" cy="1232"/>
            </a:xfrm>
            <a:custGeom>
              <a:avLst/>
              <a:gdLst/>
              <a:ahLst/>
              <a:cxnLst>
                <a:cxn ang="0">
                  <a:pos x="2208" y="15"/>
                </a:cxn>
                <a:cxn ang="0">
                  <a:pos x="2088" y="57"/>
                </a:cxn>
                <a:cxn ang="0">
                  <a:pos x="1951" y="99"/>
                </a:cxn>
                <a:cxn ang="0">
                  <a:pos x="1704" y="135"/>
                </a:cxn>
                <a:cxn ang="0">
                  <a:pos x="1314" y="177"/>
                </a:cxn>
                <a:cxn ang="0">
                  <a:pos x="1176" y="189"/>
                </a:cxn>
                <a:cxn ang="0">
                  <a:pos x="1122" y="195"/>
                </a:cxn>
                <a:cxn ang="0">
                  <a:pos x="1075" y="231"/>
                </a:cxn>
                <a:cxn ang="0">
                  <a:pos x="924" y="321"/>
                </a:cxn>
                <a:cxn ang="0">
                  <a:pos x="840" y="369"/>
                </a:cxn>
                <a:cxn ang="0">
                  <a:pos x="630" y="458"/>
                </a:cxn>
                <a:cxn ang="0">
                  <a:pos x="529" y="500"/>
                </a:cxn>
                <a:cxn ang="0">
                  <a:pos x="487" y="542"/>
                </a:cxn>
                <a:cxn ang="0">
                  <a:pos x="457" y="590"/>
                </a:cxn>
                <a:cxn ang="0">
                  <a:pos x="402" y="638"/>
                </a:cxn>
                <a:cxn ang="0">
                  <a:pos x="330" y="758"/>
                </a:cxn>
                <a:cxn ang="0">
                  <a:pos x="312" y="788"/>
                </a:cxn>
                <a:cxn ang="0">
                  <a:pos x="252" y="824"/>
                </a:cxn>
                <a:cxn ang="0">
                  <a:pos x="84" y="926"/>
                </a:cxn>
                <a:cxn ang="0">
                  <a:pos x="0" y="992"/>
                </a:cxn>
                <a:cxn ang="0">
                  <a:pos x="12" y="1040"/>
                </a:cxn>
                <a:cxn ang="0">
                  <a:pos x="132" y="1034"/>
                </a:cxn>
                <a:cxn ang="0">
                  <a:pos x="336" y="980"/>
                </a:cxn>
                <a:cxn ang="0">
                  <a:pos x="529" y="896"/>
                </a:cxn>
                <a:cxn ang="0">
                  <a:pos x="576" y="872"/>
                </a:cxn>
                <a:cxn ang="0">
                  <a:pos x="714" y="848"/>
                </a:cxn>
                <a:cxn ang="0">
                  <a:pos x="966" y="794"/>
                </a:cxn>
                <a:cxn ang="0">
                  <a:pos x="1212" y="782"/>
                </a:cxn>
                <a:cxn ang="0">
                  <a:pos x="1416" y="872"/>
                </a:cxn>
                <a:cxn ang="0">
                  <a:pos x="1464" y="932"/>
                </a:cxn>
                <a:cxn ang="0">
                  <a:pos x="1440" y="992"/>
                </a:cxn>
                <a:cxn ang="0">
                  <a:pos x="1302" y="1040"/>
                </a:cxn>
                <a:cxn ang="0">
                  <a:pos x="1158" y="1100"/>
                </a:cxn>
                <a:cxn ang="0">
                  <a:pos x="1093" y="1148"/>
                </a:cxn>
                <a:cxn ang="0">
                  <a:pos x="1075" y="1208"/>
                </a:cxn>
                <a:cxn ang="0">
                  <a:pos x="1093" y="1232"/>
                </a:cxn>
                <a:cxn ang="0">
                  <a:pos x="1152" y="1226"/>
                </a:cxn>
                <a:cxn ang="0">
                  <a:pos x="1332" y="1208"/>
                </a:cxn>
                <a:cxn ang="0">
                  <a:pos x="1434" y="1184"/>
                </a:cxn>
                <a:cxn ang="0">
                  <a:pos x="1464" y="1172"/>
                </a:cxn>
                <a:cxn ang="0">
                  <a:pos x="1578" y="1130"/>
                </a:cxn>
                <a:cxn ang="0">
                  <a:pos x="1758" y="1064"/>
                </a:cxn>
                <a:cxn ang="0">
                  <a:pos x="1872" y="962"/>
                </a:cxn>
                <a:cxn ang="0">
                  <a:pos x="1986" y="800"/>
                </a:cxn>
                <a:cxn ang="0">
                  <a:pos x="2166" y="650"/>
                </a:cxn>
                <a:cxn ang="0">
                  <a:pos x="2257" y="590"/>
                </a:cxn>
                <a:cxn ang="0">
                  <a:pos x="2400" y="57"/>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pPr>
                <a:defRPr/>
              </a:pPr>
              <a:endParaRPr lang="el-GR"/>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l-GR"/>
            </a:p>
          </p:txBody>
        </p:sp>
        <p:sp>
          <p:nvSpPr>
            <p:cNvPr id="9" name="Freeform 7"/>
            <p:cNvSpPr>
              <a:spLocks/>
            </p:cNvSpPr>
            <p:nvPr userDrawn="1"/>
          </p:nvSpPr>
          <p:spPr bwMode="hidden">
            <a:xfrm>
              <a:off x="3599" y="2477"/>
              <a:ext cx="186" cy="120"/>
            </a:xfrm>
            <a:custGeom>
              <a:avLst/>
              <a:gdLst/>
              <a:ahLst/>
              <a:cxnLst>
                <a:cxn ang="0">
                  <a:pos x="185" y="0"/>
                </a:cxn>
                <a:cxn ang="0">
                  <a:pos x="185" y="6"/>
                </a:cxn>
                <a:cxn ang="0">
                  <a:pos x="185" y="18"/>
                </a:cxn>
                <a:cxn ang="0">
                  <a:pos x="185" y="36"/>
                </a:cxn>
                <a:cxn ang="0">
                  <a:pos x="179" y="54"/>
                </a:cxn>
                <a:cxn ang="0">
                  <a:pos x="161" y="72"/>
                </a:cxn>
                <a:cxn ang="0">
                  <a:pos x="137" y="96"/>
                </a:cxn>
                <a:cxn ang="0">
                  <a:pos x="101" y="108"/>
                </a:cxn>
                <a:cxn ang="0">
                  <a:pos x="47" y="120"/>
                </a:cxn>
                <a:cxn ang="0">
                  <a:pos x="29" y="120"/>
                </a:cxn>
                <a:cxn ang="0">
                  <a:pos x="17" y="114"/>
                </a:cxn>
                <a:cxn ang="0">
                  <a:pos x="0" y="96"/>
                </a:cxn>
                <a:cxn ang="0">
                  <a:pos x="0" y="78"/>
                </a:cxn>
                <a:cxn ang="0">
                  <a:pos x="0" y="72"/>
                </a:cxn>
                <a:cxn ang="0">
                  <a:pos x="185" y="0"/>
                </a:cxn>
                <a:cxn ang="0">
                  <a:pos x="185" y="0"/>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w="9525">
              <a:noFill/>
              <a:round/>
              <a:headEnd/>
              <a:tailEnd/>
            </a:ln>
          </p:spPr>
          <p:txBody>
            <a:bodyPr/>
            <a:lstStyle/>
            <a:p>
              <a:pPr>
                <a:defRPr/>
              </a:pPr>
              <a:endParaRPr lang="el-GR"/>
            </a:p>
          </p:txBody>
        </p:sp>
        <p:sp>
          <p:nvSpPr>
            <p:cNvPr id="10" name="Freeform 8"/>
            <p:cNvSpPr>
              <a:spLocks/>
            </p:cNvSpPr>
            <p:nvPr userDrawn="1"/>
          </p:nvSpPr>
          <p:spPr bwMode="hidden">
            <a:xfrm>
              <a:off x="3779" y="2393"/>
              <a:ext cx="185" cy="120"/>
            </a:xfrm>
            <a:custGeom>
              <a:avLst/>
              <a:gdLst/>
              <a:ahLst/>
              <a:cxnLst>
                <a:cxn ang="0">
                  <a:pos x="185" y="0"/>
                </a:cxn>
                <a:cxn ang="0">
                  <a:pos x="185" y="6"/>
                </a:cxn>
                <a:cxn ang="0">
                  <a:pos x="179" y="24"/>
                </a:cxn>
                <a:cxn ang="0">
                  <a:pos x="167" y="42"/>
                </a:cxn>
                <a:cxn ang="0">
                  <a:pos x="149" y="66"/>
                </a:cxn>
                <a:cxn ang="0">
                  <a:pos x="131" y="90"/>
                </a:cxn>
                <a:cxn ang="0">
                  <a:pos x="102" y="108"/>
                </a:cxn>
                <a:cxn ang="0">
                  <a:pos x="66" y="120"/>
                </a:cxn>
                <a:cxn ang="0">
                  <a:pos x="18" y="120"/>
                </a:cxn>
                <a:cxn ang="0">
                  <a:pos x="0" y="60"/>
                </a:cxn>
                <a:cxn ang="0">
                  <a:pos x="185" y="0"/>
                </a:cxn>
                <a:cxn ang="0">
                  <a:pos x="185" y="0"/>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w="9525">
              <a:noFill/>
              <a:round/>
              <a:headEnd/>
              <a:tailEnd/>
            </a:ln>
          </p:spPr>
          <p:txBody>
            <a:bodyPr/>
            <a:lstStyle/>
            <a:p>
              <a:pPr>
                <a:defRPr/>
              </a:pPr>
              <a:endParaRPr lang="el-GR"/>
            </a:p>
          </p:txBody>
        </p:sp>
        <p:sp>
          <p:nvSpPr>
            <p:cNvPr id="11" name="Freeform 9"/>
            <p:cNvSpPr>
              <a:spLocks/>
            </p:cNvSpPr>
            <p:nvPr userDrawn="1"/>
          </p:nvSpPr>
          <p:spPr bwMode="hidden">
            <a:xfrm>
              <a:off x="3839" y="1836"/>
              <a:ext cx="528" cy="275"/>
            </a:xfrm>
            <a:custGeom>
              <a:avLst/>
              <a:gdLst/>
              <a:ahLst/>
              <a:cxnLst>
                <a:cxn ang="0">
                  <a:pos x="0" y="275"/>
                </a:cxn>
                <a:cxn ang="0">
                  <a:pos x="0" y="269"/>
                </a:cxn>
                <a:cxn ang="0">
                  <a:pos x="6" y="251"/>
                </a:cxn>
                <a:cxn ang="0">
                  <a:pos x="6" y="239"/>
                </a:cxn>
                <a:cxn ang="0">
                  <a:pos x="12" y="227"/>
                </a:cxn>
                <a:cxn ang="0">
                  <a:pos x="18" y="221"/>
                </a:cxn>
                <a:cxn ang="0">
                  <a:pos x="36" y="215"/>
                </a:cxn>
                <a:cxn ang="0">
                  <a:pos x="77" y="203"/>
                </a:cxn>
                <a:cxn ang="0">
                  <a:pos x="137" y="179"/>
                </a:cxn>
                <a:cxn ang="0">
                  <a:pos x="209" y="143"/>
                </a:cxn>
                <a:cxn ang="0">
                  <a:pos x="251" y="120"/>
                </a:cxn>
                <a:cxn ang="0">
                  <a:pos x="299" y="96"/>
                </a:cxn>
                <a:cxn ang="0">
                  <a:pos x="394" y="48"/>
                </a:cxn>
                <a:cxn ang="0">
                  <a:pos x="442" y="30"/>
                </a:cxn>
                <a:cxn ang="0">
                  <a:pos x="478" y="12"/>
                </a:cxn>
                <a:cxn ang="0">
                  <a:pos x="502" y="6"/>
                </a:cxn>
                <a:cxn ang="0">
                  <a:pos x="520" y="0"/>
                </a:cxn>
                <a:cxn ang="0">
                  <a:pos x="526" y="0"/>
                </a:cxn>
                <a:cxn ang="0">
                  <a:pos x="520" y="6"/>
                </a:cxn>
                <a:cxn ang="0">
                  <a:pos x="508" y="12"/>
                </a:cxn>
                <a:cxn ang="0">
                  <a:pos x="484" y="24"/>
                </a:cxn>
                <a:cxn ang="0">
                  <a:pos x="460" y="42"/>
                </a:cxn>
                <a:cxn ang="0">
                  <a:pos x="436" y="54"/>
                </a:cxn>
                <a:cxn ang="0">
                  <a:pos x="394" y="78"/>
                </a:cxn>
                <a:cxn ang="0">
                  <a:pos x="340" y="108"/>
                </a:cxn>
                <a:cxn ang="0">
                  <a:pos x="275" y="143"/>
                </a:cxn>
                <a:cxn ang="0">
                  <a:pos x="131" y="221"/>
                </a:cxn>
                <a:cxn ang="0">
                  <a:pos x="65" y="251"/>
                </a:cxn>
                <a:cxn ang="0">
                  <a:pos x="0" y="275"/>
                </a:cxn>
                <a:cxn ang="0">
                  <a:pos x="0" y="275"/>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w="9525">
              <a:noFill/>
              <a:round/>
              <a:headEnd/>
              <a:tailEnd/>
            </a:ln>
          </p:spPr>
          <p:txBody>
            <a:bodyPr/>
            <a:lstStyle/>
            <a:p>
              <a:pPr>
                <a:defRPr/>
              </a:pPr>
              <a:endParaRPr lang="el-GR"/>
            </a:p>
          </p:txBody>
        </p:sp>
        <p:sp>
          <p:nvSpPr>
            <p:cNvPr id="12" name="Freeform 10"/>
            <p:cNvSpPr>
              <a:spLocks/>
            </p:cNvSpPr>
            <p:nvPr userDrawn="1"/>
          </p:nvSpPr>
          <p:spPr bwMode="hidden">
            <a:xfrm>
              <a:off x="3676" y="2015"/>
              <a:ext cx="721" cy="306"/>
            </a:xfrm>
            <a:custGeom>
              <a:avLst/>
              <a:gdLst/>
              <a:ahLst/>
              <a:cxnLst>
                <a:cxn ang="0">
                  <a:pos x="48" y="216"/>
                </a:cxn>
                <a:cxn ang="0">
                  <a:pos x="30" y="252"/>
                </a:cxn>
                <a:cxn ang="0">
                  <a:pos x="12" y="282"/>
                </a:cxn>
                <a:cxn ang="0">
                  <a:pos x="6" y="300"/>
                </a:cxn>
                <a:cxn ang="0">
                  <a:pos x="0" y="306"/>
                </a:cxn>
                <a:cxn ang="0">
                  <a:pos x="48" y="276"/>
                </a:cxn>
                <a:cxn ang="0">
                  <a:pos x="84" y="252"/>
                </a:cxn>
                <a:cxn ang="0">
                  <a:pos x="108" y="234"/>
                </a:cxn>
                <a:cxn ang="0">
                  <a:pos x="120" y="228"/>
                </a:cxn>
                <a:cxn ang="0">
                  <a:pos x="126" y="228"/>
                </a:cxn>
                <a:cxn ang="0">
                  <a:pos x="144" y="222"/>
                </a:cxn>
                <a:cxn ang="0">
                  <a:pos x="168" y="216"/>
                </a:cxn>
                <a:cxn ang="0">
                  <a:pos x="198" y="204"/>
                </a:cxn>
                <a:cxn ang="0">
                  <a:pos x="275" y="180"/>
                </a:cxn>
                <a:cxn ang="0">
                  <a:pos x="371" y="156"/>
                </a:cxn>
                <a:cxn ang="0">
                  <a:pos x="461" y="126"/>
                </a:cxn>
                <a:cxn ang="0">
                  <a:pos x="544" y="102"/>
                </a:cxn>
                <a:cxn ang="0">
                  <a:pos x="574" y="90"/>
                </a:cxn>
                <a:cxn ang="0">
                  <a:pos x="604" y="84"/>
                </a:cxn>
                <a:cxn ang="0">
                  <a:pos x="622" y="78"/>
                </a:cxn>
                <a:cxn ang="0">
                  <a:pos x="628" y="72"/>
                </a:cxn>
                <a:cxn ang="0">
                  <a:pos x="634" y="66"/>
                </a:cxn>
                <a:cxn ang="0">
                  <a:pos x="652" y="60"/>
                </a:cxn>
                <a:cxn ang="0">
                  <a:pos x="694" y="30"/>
                </a:cxn>
                <a:cxn ang="0">
                  <a:pos x="712" y="18"/>
                </a:cxn>
                <a:cxn ang="0">
                  <a:pos x="718" y="6"/>
                </a:cxn>
                <a:cxn ang="0">
                  <a:pos x="712" y="0"/>
                </a:cxn>
                <a:cxn ang="0">
                  <a:pos x="688" y="0"/>
                </a:cxn>
                <a:cxn ang="0">
                  <a:pos x="628" y="0"/>
                </a:cxn>
                <a:cxn ang="0">
                  <a:pos x="580" y="0"/>
                </a:cxn>
                <a:cxn ang="0">
                  <a:pos x="544" y="0"/>
                </a:cxn>
                <a:cxn ang="0">
                  <a:pos x="514" y="18"/>
                </a:cxn>
                <a:cxn ang="0">
                  <a:pos x="485" y="42"/>
                </a:cxn>
                <a:cxn ang="0">
                  <a:pos x="467" y="54"/>
                </a:cxn>
                <a:cxn ang="0">
                  <a:pos x="449" y="60"/>
                </a:cxn>
                <a:cxn ang="0">
                  <a:pos x="425" y="60"/>
                </a:cxn>
                <a:cxn ang="0">
                  <a:pos x="389" y="66"/>
                </a:cxn>
                <a:cxn ang="0">
                  <a:pos x="347" y="84"/>
                </a:cxn>
                <a:cxn ang="0">
                  <a:pos x="311" y="108"/>
                </a:cxn>
                <a:cxn ang="0">
                  <a:pos x="287" y="126"/>
                </a:cxn>
                <a:cxn ang="0">
                  <a:pos x="275" y="132"/>
                </a:cxn>
                <a:cxn ang="0">
                  <a:pos x="257" y="138"/>
                </a:cxn>
                <a:cxn ang="0">
                  <a:pos x="221" y="138"/>
                </a:cxn>
                <a:cxn ang="0">
                  <a:pos x="186" y="138"/>
                </a:cxn>
                <a:cxn ang="0">
                  <a:pos x="180" y="138"/>
                </a:cxn>
                <a:cxn ang="0">
                  <a:pos x="174" y="138"/>
                </a:cxn>
                <a:cxn ang="0">
                  <a:pos x="114" y="162"/>
                </a:cxn>
                <a:cxn ang="0">
                  <a:pos x="48" y="216"/>
                </a:cxn>
                <a:cxn ang="0">
                  <a:pos x="48" y="216"/>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w="9525">
              <a:noFill/>
              <a:round/>
              <a:headEnd/>
              <a:tailEnd/>
            </a:ln>
          </p:spPr>
          <p:txBody>
            <a:bodyPr/>
            <a:lstStyle/>
            <a:p>
              <a:pPr>
                <a:defRPr/>
              </a:pPr>
              <a:endParaRPr lang="el-GR"/>
            </a:p>
          </p:txBody>
        </p:sp>
        <p:sp>
          <p:nvSpPr>
            <p:cNvPr id="13" name="Freeform 11"/>
            <p:cNvSpPr>
              <a:spLocks/>
            </p:cNvSpPr>
            <p:nvPr userDrawn="1"/>
          </p:nvSpPr>
          <p:spPr bwMode="hidden">
            <a:xfrm>
              <a:off x="3358" y="1890"/>
              <a:ext cx="2400" cy="881"/>
            </a:xfrm>
            <a:custGeom>
              <a:avLst/>
              <a:gdLst/>
              <a:ahLst/>
              <a:cxnLst>
                <a:cxn ang="0">
                  <a:pos x="2231" y="54"/>
                </a:cxn>
                <a:cxn ang="0">
                  <a:pos x="2189" y="54"/>
                </a:cxn>
                <a:cxn ang="0">
                  <a:pos x="2147" y="66"/>
                </a:cxn>
                <a:cxn ang="0">
                  <a:pos x="2021" y="101"/>
                </a:cxn>
                <a:cxn ang="0">
                  <a:pos x="1956" y="119"/>
                </a:cxn>
                <a:cxn ang="0">
                  <a:pos x="1860" y="167"/>
                </a:cxn>
                <a:cxn ang="0">
                  <a:pos x="1836" y="245"/>
                </a:cxn>
                <a:cxn ang="0">
                  <a:pos x="1842" y="305"/>
                </a:cxn>
                <a:cxn ang="0">
                  <a:pos x="1758" y="317"/>
                </a:cxn>
                <a:cxn ang="0">
                  <a:pos x="1597" y="263"/>
                </a:cxn>
                <a:cxn ang="0">
                  <a:pos x="1507" y="257"/>
                </a:cxn>
                <a:cxn ang="0">
                  <a:pos x="1399" y="311"/>
                </a:cxn>
                <a:cxn ang="0">
                  <a:pos x="1334" y="353"/>
                </a:cxn>
                <a:cxn ang="0">
                  <a:pos x="1310" y="359"/>
                </a:cxn>
                <a:cxn ang="0">
                  <a:pos x="1214" y="371"/>
                </a:cxn>
                <a:cxn ang="0">
                  <a:pos x="1160" y="365"/>
                </a:cxn>
                <a:cxn ang="0">
                  <a:pos x="1053" y="371"/>
                </a:cxn>
                <a:cxn ang="0">
                  <a:pos x="957" y="383"/>
                </a:cxn>
                <a:cxn ang="0">
                  <a:pos x="921" y="401"/>
                </a:cxn>
                <a:cxn ang="0">
                  <a:pos x="819" y="419"/>
                </a:cxn>
                <a:cxn ang="0">
                  <a:pos x="778" y="419"/>
                </a:cxn>
                <a:cxn ang="0">
                  <a:pos x="664" y="437"/>
                </a:cxn>
                <a:cxn ang="0">
                  <a:pos x="598" y="473"/>
                </a:cxn>
                <a:cxn ang="0">
                  <a:pos x="503" y="467"/>
                </a:cxn>
                <a:cxn ang="0">
                  <a:pos x="431" y="491"/>
                </a:cxn>
                <a:cxn ang="0">
                  <a:pos x="413" y="539"/>
                </a:cxn>
                <a:cxn ang="0">
                  <a:pos x="347" y="569"/>
                </a:cxn>
                <a:cxn ang="0">
                  <a:pos x="222" y="599"/>
                </a:cxn>
                <a:cxn ang="0">
                  <a:pos x="138" y="647"/>
                </a:cxn>
                <a:cxn ang="0">
                  <a:pos x="108" y="659"/>
                </a:cxn>
                <a:cxn ang="0">
                  <a:pos x="0" y="671"/>
                </a:cxn>
                <a:cxn ang="0">
                  <a:pos x="84" y="695"/>
                </a:cxn>
                <a:cxn ang="0">
                  <a:pos x="263" y="653"/>
                </a:cxn>
                <a:cxn ang="0">
                  <a:pos x="473" y="569"/>
                </a:cxn>
                <a:cxn ang="0">
                  <a:pos x="568" y="521"/>
                </a:cxn>
                <a:cxn ang="0">
                  <a:pos x="646" y="515"/>
                </a:cxn>
                <a:cxn ang="0">
                  <a:pos x="873" y="461"/>
                </a:cxn>
                <a:cxn ang="0">
                  <a:pos x="1148" y="425"/>
                </a:cxn>
                <a:cxn ang="0">
                  <a:pos x="1292" y="461"/>
                </a:cxn>
                <a:cxn ang="0">
                  <a:pos x="1417" y="533"/>
                </a:cxn>
                <a:cxn ang="0">
                  <a:pos x="1435" y="617"/>
                </a:cxn>
                <a:cxn ang="0">
                  <a:pos x="1376" y="653"/>
                </a:cxn>
                <a:cxn ang="0">
                  <a:pos x="1226" y="701"/>
                </a:cxn>
                <a:cxn ang="0">
                  <a:pos x="1112" y="755"/>
                </a:cxn>
                <a:cxn ang="0">
                  <a:pos x="1065" y="809"/>
                </a:cxn>
                <a:cxn ang="0">
                  <a:pos x="1077" y="869"/>
                </a:cxn>
                <a:cxn ang="0">
                  <a:pos x="1106" y="881"/>
                </a:cxn>
                <a:cxn ang="0">
                  <a:pos x="1208" y="869"/>
                </a:cxn>
                <a:cxn ang="0">
                  <a:pos x="1388" y="857"/>
                </a:cxn>
                <a:cxn ang="0">
                  <a:pos x="1441" y="851"/>
                </a:cxn>
                <a:cxn ang="0">
                  <a:pos x="1483" y="833"/>
                </a:cxn>
                <a:cxn ang="0">
                  <a:pos x="1675" y="743"/>
                </a:cxn>
                <a:cxn ang="0">
                  <a:pos x="1806" y="689"/>
                </a:cxn>
                <a:cxn ang="0">
                  <a:pos x="1884" y="581"/>
                </a:cxn>
                <a:cxn ang="0">
                  <a:pos x="2039" y="389"/>
                </a:cxn>
                <a:cxn ang="0">
                  <a:pos x="2207" y="269"/>
                </a:cxn>
                <a:cxn ang="0">
                  <a:pos x="2249" y="239"/>
                </a:cxn>
                <a:cxn ang="0">
                  <a:pos x="2392" y="0"/>
                </a:cxn>
                <a:cxn ang="0">
                  <a:pos x="2302" y="36"/>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w="9525">
              <a:noFill/>
              <a:round/>
              <a:headEnd/>
              <a:tailEnd/>
            </a:ln>
          </p:spPr>
          <p:txBody>
            <a:bodyPr/>
            <a:lstStyle/>
            <a:p>
              <a:pPr>
                <a:defRPr/>
              </a:pPr>
              <a:endParaRPr lang="el-GR"/>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l-GR"/>
            </a:p>
          </p:txBody>
        </p:sp>
        <p:sp>
          <p:nvSpPr>
            <p:cNvPr id="15" name="Freeform 13"/>
            <p:cNvSpPr>
              <a:spLocks/>
            </p:cNvSpPr>
            <p:nvPr userDrawn="1"/>
          </p:nvSpPr>
          <p:spPr bwMode="hidden">
            <a:xfrm>
              <a:off x="5327" y="1642"/>
              <a:ext cx="5" cy="1"/>
            </a:xfrm>
            <a:custGeom>
              <a:avLst/>
              <a:gdLst/>
              <a:ahLst/>
              <a:cxnLst>
                <a:cxn ang="0">
                  <a:pos x="0" y="0"/>
                </a:cxn>
                <a:cxn ang="0">
                  <a:pos x="5" y="0"/>
                </a:cxn>
                <a:cxn ang="0">
                  <a:pos x="0" y="0"/>
                </a:cxn>
                <a:cxn ang="0">
                  <a:pos x="0" y="0"/>
                </a:cxn>
              </a:cxnLst>
              <a:rect l="0" t="0" r="r" b="b"/>
              <a:pathLst>
                <a:path w="5">
                  <a:moveTo>
                    <a:pt x="0" y="0"/>
                  </a:moveTo>
                  <a:lnTo>
                    <a:pt x="5" y="0"/>
                  </a:lnTo>
                  <a:lnTo>
                    <a:pt x="0" y="0"/>
                  </a:lnTo>
                  <a:lnTo>
                    <a:pt x="0" y="0"/>
                  </a:lnTo>
                  <a:close/>
                </a:path>
              </a:pathLst>
            </a:custGeom>
            <a:solidFill>
              <a:srgbClr val="FED1AD"/>
            </a:solidFill>
            <a:ln w="9525">
              <a:noFill/>
              <a:round/>
              <a:headEnd/>
              <a:tailEnd/>
            </a:ln>
          </p:spPr>
          <p:txBody>
            <a:bodyPr/>
            <a:lstStyle/>
            <a:p>
              <a:pPr>
                <a:defRPr/>
              </a:pPr>
              <a:endParaRPr lang="el-GR"/>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l-G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l-G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l-GR"/>
            </a:p>
          </p:txBody>
        </p:sp>
        <p:sp>
          <p:nvSpPr>
            <p:cNvPr id="19" name="Freeform 17"/>
            <p:cNvSpPr>
              <a:spLocks/>
            </p:cNvSpPr>
            <p:nvPr userDrawn="1"/>
          </p:nvSpPr>
          <p:spPr bwMode="hidden">
            <a:xfrm>
              <a:off x="0" y="2994"/>
              <a:ext cx="2723" cy="1091"/>
            </a:xfrm>
            <a:custGeom>
              <a:avLst/>
              <a:gdLst/>
              <a:ahLst/>
              <a:cxnLst>
                <a:cxn ang="0">
                  <a:pos x="2370" y="72"/>
                </a:cxn>
                <a:cxn ang="0">
                  <a:pos x="2597" y="198"/>
                </a:cxn>
                <a:cxn ang="0">
                  <a:pos x="2639" y="276"/>
                </a:cxn>
                <a:cxn ang="0">
                  <a:pos x="2453" y="264"/>
                </a:cxn>
                <a:cxn ang="0">
                  <a:pos x="2297" y="204"/>
                </a:cxn>
                <a:cxn ang="0">
                  <a:pos x="2112" y="66"/>
                </a:cxn>
                <a:cxn ang="0">
                  <a:pos x="2088" y="72"/>
                </a:cxn>
                <a:cxn ang="0">
                  <a:pos x="2106" y="114"/>
                </a:cxn>
                <a:cxn ang="0">
                  <a:pos x="2412" y="552"/>
                </a:cxn>
                <a:cxn ang="0">
                  <a:pos x="2279" y="564"/>
                </a:cxn>
                <a:cxn ang="0">
                  <a:pos x="2189" y="492"/>
                </a:cxn>
                <a:cxn ang="0">
                  <a:pos x="2058" y="330"/>
                </a:cxn>
                <a:cxn ang="0">
                  <a:pos x="1991" y="234"/>
                </a:cxn>
                <a:cxn ang="0">
                  <a:pos x="1949" y="174"/>
                </a:cxn>
                <a:cxn ang="0">
                  <a:pos x="1824" y="132"/>
                </a:cxn>
                <a:cxn ang="0">
                  <a:pos x="1794" y="144"/>
                </a:cxn>
                <a:cxn ang="0">
                  <a:pos x="1895" y="222"/>
                </a:cxn>
                <a:cxn ang="0">
                  <a:pos x="1943" y="366"/>
                </a:cxn>
                <a:cxn ang="0">
                  <a:pos x="2064" y="630"/>
                </a:cxn>
                <a:cxn ang="0">
                  <a:pos x="2052" y="695"/>
                </a:cxn>
                <a:cxn ang="0">
                  <a:pos x="1955" y="683"/>
                </a:cxn>
                <a:cxn ang="0">
                  <a:pos x="1913" y="636"/>
                </a:cxn>
                <a:cxn ang="0">
                  <a:pos x="1703" y="312"/>
                </a:cxn>
                <a:cxn ang="0">
                  <a:pos x="1637" y="276"/>
                </a:cxn>
                <a:cxn ang="0">
                  <a:pos x="1643" y="318"/>
                </a:cxn>
                <a:cxn ang="0">
                  <a:pos x="1673" y="408"/>
                </a:cxn>
                <a:cxn ang="0">
                  <a:pos x="1716" y="779"/>
                </a:cxn>
                <a:cxn ang="0">
                  <a:pos x="1691" y="737"/>
                </a:cxn>
                <a:cxn ang="0">
                  <a:pos x="1613" y="582"/>
                </a:cxn>
                <a:cxn ang="0">
                  <a:pos x="1494" y="480"/>
                </a:cxn>
                <a:cxn ang="0">
                  <a:pos x="1248" y="528"/>
                </a:cxn>
                <a:cxn ang="0">
                  <a:pos x="996" y="630"/>
                </a:cxn>
                <a:cxn ang="0">
                  <a:pos x="714" y="534"/>
                </a:cxn>
                <a:cxn ang="0">
                  <a:pos x="198" y="288"/>
                </a:cxn>
                <a:cxn ang="0">
                  <a:pos x="0" y="460"/>
                </a:cxn>
                <a:cxn ang="0">
                  <a:pos x="288" y="570"/>
                </a:cxn>
                <a:cxn ang="0">
                  <a:pos x="461" y="654"/>
                </a:cxn>
                <a:cxn ang="0">
                  <a:pos x="725" y="755"/>
                </a:cxn>
                <a:cxn ang="0">
                  <a:pos x="966" y="791"/>
                </a:cxn>
                <a:cxn ang="0">
                  <a:pos x="1176" y="779"/>
                </a:cxn>
                <a:cxn ang="0">
                  <a:pos x="1278" y="791"/>
                </a:cxn>
                <a:cxn ang="0">
                  <a:pos x="1404" y="845"/>
                </a:cxn>
                <a:cxn ang="0">
                  <a:pos x="1416" y="887"/>
                </a:cxn>
                <a:cxn ang="0">
                  <a:pos x="1361" y="923"/>
                </a:cxn>
                <a:cxn ang="0">
                  <a:pos x="1385" y="1007"/>
                </a:cxn>
                <a:cxn ang="0">
                  <a:pos x="1494" y="1085"/>
                </a:cxn>
                <a:cxn ang="0">
                  <a:pos x="1697" y="1043"/>
                </a:cxn>
                <a:cxn ang="0">
                  <a:pos x="1812" y="989"/>
                </a:cxn>
                <a:cxn ang="0">
                  <a:pos x="1973" y="917"/>
                </a:cxn>
                <a:cxn ang="0">
                  <a:pos x="2201" y="899"/>
                </a:cxn>
                <a:cxn ang="0">
                  <a:pos x="2364" y="863"/>
                </a:cxn>
                <a:cxn ang="0">
                  <a:pos x="2400" y="743"/>
                </a:cxn>
                <a:cxn ang="0">
                  <a:pos x="2471" y="701"/>
                </a:cxn>
                <a:cxn ang="0">
                  <a:pos x="2621" y="504"/>
                </a:cxn>
                <a:cxn ang="0">
                  <a:pos x="2693" y="374"/>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pPr>
                <a:defRPr/>
              </a:pPr>
              <a:endParaRPr lang="el-G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l-GR"/>
              <a:t>Κάντε κλικ για επεξεργασία του τίτλου</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a:t>Κάντε κλικ για να επεξεργαστείτε τον υπότιτλο του υποδείγματος</a:t>
            </a:r>
          </a:p>
        </p:txBody>
      </p:sp>
      <p:sp>
        <p:nvSpPr>
          <p:cNvPr id="20" name="Rectangle 20"/>
          <p:cNvSpPr>
            <a:spLocks noGrp="1" noChangeArrowheads="1"/>
          </p:cNvSpPr>
          <p:nvPr>
            <p:ph type="dt" sz="quarter" idx="10"/>
          </p:nvPr>
        </p:nvSpPr>
        <p:spPr/>
        <p:txBody>
          <a:bodyPr/>
          <a:lstStyle>
            <a:lvl1pPr>
              <a:defRPr/>
            </a:lvl1pPr>
          </a:lstStyle>
          <a:p>
            <a:pPr>
              <a:defRPr/>
            </a:pPr>
            <a:endParaRPr lang="el-GR"/>
          </a:p>
        </p:txBody>
      </p:sp>
      <p:sp>
        <p:nvSpPr>
          <p:cNvPr id="21" name="Rectangle 21"/>
          <p:cNvSpPr>
            <a:spLocks noGrp="1" noChangeArrowheads="1"/>
          </p:cNvSpPr>
          <p:nvPr>
            <p:ph type="ftr" sz="quarter" idx="11"/>
          </p:nvPr>
        </p:nvSpPr>
        <p:spPr/>
        <p:txBody>
          <a:bodyPr/>
          <a:lstStyle>
            <a:lvl1pPr>
              <a:defRPr/>
            </a:lvl1pPr>
          </a:lstStyle>
          <a:p>
            <a:pPr>
              <a:defRPr/>
            </a:pPr>
            <a:endParaRPr lang="el-GR"/>
          </a:p>
        </p:txBody>
      </p:sp>
      <p:sp>
        <p:nvSpPr>
          <p:cNvPr id="22" name="Rectangle 22"/>
          <p:cNvSpPr>
            <a:spLocks noGrp="1" noChangeArrowheads="1"/>
          </p:cNvSpPr>
          <p:nvPr>
            <p:ph type="sldNum" sz="quarter" idx="12"/>
          </p:nvPr>
        </p:nvSpPr>
        <p:spPr/>
        <p:txBody>
          <a:bodyPr/>
          <a:lstStyle>
            <a:lvl1pPr>
              <a:defRPr/>
            </a:lvl1pPr>
          </a:lstStyle>
          <a:p>
            <a:pPr>
              <a:defRPr/>
            </a:pPr>
            <a:fld id="{65609E1B-6355-4454-85BA-C4C3E7BDDFB4}"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9"/>
          <p:cNvSpPr>
            <a:spLocks noGrp="1" noChangeArrowheads="1"/>
          </p:cNvSpPr>
          <p:nvPr>
            <p:ph type="dt" sz="half" idx="10"/>
          </p:nvPr>
        </p:nvSpPr>
        <p:spPr>
          <a:ln/>
        </p:spPr>
        <p:txBody>
          <a:bodyPr/>
          <a:lstStyle>
            <a:lvl1pPr>
              <a:defRPr/>
            </a:lvl1pPr>
          </a:lstStyle>
          <a:p>
            <a:pPr>
              <a:defRPr/>
            </a:pPr>
            <a:endParaRPr lang="el-GR"/>
          </a:p>
        </p:txBody>
      </p:sp>
      <p:sp>
        <p:nvSpPr>
          <p:cNvPr id="5" name="Rectangle 20"/>
          <p:cNvSpPr>
            <a:spLocks noGrp="1" noChangeArrowheads="1"/>
          </p:cNvSpPr>
          <p:nvPr>
            <p:ph type="ftr" sz="quarter" idx="11"/>
          </p:nvPr>
        </p:nvSpPr>
        <p:spPr>
          <a:ln/>
        </p:spPr>
        <p:txBody>
          <a:bodyPr/>
          <a:lstStyle>
            <a:lvl1pPr>
              <a:defRPr/>
            </a:lvl1pPr>
          </a:lstStyle>
          <a:p>
            <a:pPr>
              <a:defRPr/>
            </a:pPr>
            <a:endParaRPr lang="el-GR"/>
          </a:p>
        </p:txBody>
      </p:sp>
      <p:sp>
        <p:nvSpPr>
          <p:cNvPr id="6" name="Rectangle 21"/>
          <p:cNvSpPr>
            <a:spLocks noGrp="1" noChangeArrowheads="1"/>
          </p:cNvSpPr>
          <p:nvPr>
            <p:ph type="sldNum" sz="quarter" idx="12"/>
          </p:nvPr>
        </p:nvSpPr>
        <p:spPr>
          <a:ln/>
        </p:spPr>
        <p:txBody>
          <a:bodyPr/>
          <a:lstStyle>
            <a:lvl1pPr>
              <a:defRPr/>
            </a:lvl1pPr>
          </a:lstStyle>
          <a:p>
            <a:pPr>
              <a:defRPr/>
            </a:pPr>
            <a:fld id="{C685548D-44E0-46E7-B0C9-03163ACC078E}"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21362"/>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2136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9"/>
          <p:cNvSpPr>
            <a:spLocks noGrp="1" noChangeArrowheads="1"/>
          </p:cNvSpPr>
          <p:nvPr>
            <p:ph type="dt" sz="half" idx="10"/>
          </p:nvPr>
        </p:nvSpPr>
        <p:spPr>
          <a:ln/>
        </p:spPr>
        <p:txBody>
          <a:bodyPr/>
          <a:lstStyle>
            <a:lvl1pPr>
              <a:defRPr/>
            </a:lvl1pPr>
          </a:lstStyle>
          <a:p>
            <a:pPr>
              <a:defRPr/>
            </a:pPr>
            <a:endParaRPr lang="el-GR"/>
          </a:p>
        </p:txBody>
      </p:sp>
      <p:sp>
        <p:nvSpPr>
          <p:cNvPr id="5" name="Rectangle 20"/>
          <p:cNvSpPr>
            <a:spLocks noGrp="1" noChangeArrowheads="1"/>
          </p:cNvSpPr>
          <p:nvPr>
            <p:ph type="ftr" sz="quarter" idx="11"/>
          </p:nvPr>
        </p:nvSpPr>
        <p:spPr>
          <a:ln/>
        </p:spPr>
        <p:txBody>
          <a:bodyPr/>
          <a:lstStyle>
            <a:lvl1pPr>
              <a:defRPr/>
            </a:lvl1pPr>
          </a:lstStyle>
          <a:p>
            <a:pPr>
              <a:defRPr/>
            </a:pPr>
            <a:endParaRPr lang="el-GR"/>
          </a:p>
        </p:txBody>
      </p:sp>
      <p:sp>
        <p:nvSpPr>
          <p:cNvPr id="6" name="Rectangle 21"/>
          <p:cNvSpPr>
            <a:spLocks noGrp="1" noChangeArrowheads="1"/>
          </p:cNvSpPr>
          <p:nvPr>
            <p:ph type="sldNum" sz="quarter" idx="12"/>
          </p:nvPr>
        </p:nvSpPr>
        <p:spPr>
          <a:ln/>
        </p:spPr>
        <p:txBody>
          <a:bodyPr/>
          <a:lstStyle>
            <a:lvl1pPr>
              <a:defRPr/>
            </a:lvl1pPr>
          </a:lstStyle>
          <a:p>
            <a:pPr>
              <a:defRPr/>
            </a:pPr>
            <a:fld id="{A793C553-A9AD-4BFE-AF70-D4532938B930}"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81000"/>
            <a:ext cx="8229600" cy="13716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9812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BI,  All Rights Reserved, 2005</a:t>
            </a:r>
          </a:p>
        </p:txBody>
      </p:sp>
      <p:sp>
        <p:nvSpPr>
          <p:cNvPr id="7" name="Rectangle 6"/>
          <p:cNvSpPr>
            <a:spLocks noGrp="1" noChangeArrowheads="1"/>
          </p:cNvSpPr>
          <p:nvPr>
            <p:ph type="sldNum" sz="quarter" idx="12"/>
          </p:nvPr>
        </p:nvSpPr>
        <p:spPr>
          <a:ln/>
        </p:spPr>
        <p:txBody>
          <a:bodyPr/>
          <a:lstStyle>
            <a:lvl1pPr>
              <a:defRPr/>
            </a:lvl1pPr>
          </a:lstStyle>
          <a:p>
            <a:pPr>
              <a:defRPr/>
            </a:pPr>
            <a:fld id="{A41708BF-F51B-44A1-9620-A3E3C5101E0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600200"/>
            <a:ext cx="4038600" cy="4525963"/>
          </a:xfrm>
        </p:spPr>
        <p:txBody>
          <a:bodyPr/>
          <a:lstStyle/>
          <a:p>
            <a:pPr lvl="0"/>
            <a:endParaRPr lang="el-G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6EB35F-90AE-486B-968F-BA885E8DAE6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9"/>
          <p:cNvSpPr>
            <a:spLocks noGrp="1" noChangeArrowheads="1"/>
          </p:cNvSpPr>
          <p:nvPr>
            <p:ph type="dt" sz="half" idx="10"/>
          </p:nvPr>
        </p:nvSpPr>
        <p:spPr>
          <a:ln/>
        </p:spPr>
        <p:txBody>
          <a:bodyPr/>
          <a:lstStyle>
            <a:lvl1pPr>
              <a:defRPr/>
            </a:lvl1pPr>
          </a:lstStyle>
          <a:p>
            <a:pPr>
              <a:defRPr/>
            </a:pPr>
            <a:endParaRPr lang="el-GR"/>
          </a:p>
        </p:txBody>
      </p:sp>
      <p:sp>
        <p:nvSpPr>
          <p:cNvPr id="5" name="Rectangle 20"/>
          <p:cNvSpPr>
            <a:spLocks noGrp="1" noChangeArrowheads="1"/>
          </p:cNvSpPr>
          <p:nvPr>
            <p:ph type="ftr" sz="quarter" idx="11"/>
          </p:nvPr>
        </p:nvSpPr>
        <p:spPr>
          <a:ln/>
        </p:spPr>
        <p:txBody>
          <a:bodyPr/>
          <a:lstStyle>
            <a:lvl1pPr>
              <a:defRPr/>
            </a:lvl1pPr>
          </a:lstStyle>
          <a:p>
            <a:pPr>
              <a:defRPr/>
            </a:pPr>
            <a:endParaRPr lang="el-GR"/>
          </a:p>
        </p:txBody>
      </p:sp>
      <p:sp>
        <p:nvSpPr>
          <p:cNvPr id="6" name="Rectangle 21"/>
          <p:cNvSpPr>
            <a:spLocks noGrp="1" noChangeArrowheads="1"/>
          </p:cNvSpPr>
          <p:nvPr>
            <p:ph type="sldNum" sz="quarter" idx="12"/>
          </p:nvPr>
        </p:nvSpPr>
        <p:spPr>
          <a:ln/>
        </p:spPr>
        <p:txBody>
          <a:bodyPr/>
          <a:lstStyle>
            <a:lvl1pPr>
              <a:defRPr/>
            </a:lvl1pPr>
          </a:lstStyle>
          <a:p>
            <a:pPr>
              <a:defRPr/>
            </a:pPr>
            <a:fld id="{1AC61644-99A2-4297-96FD-524FFE0198F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19"/>
          <p:cNvSpPr>
            <a:spLocks noGrp="1" noChangeArrowheads="1"/>
          </p:cNvSpPr>
          <p:nvPr>
            <p:ph type="dt" sz="half" idx="10"/>
          </p:nvPr>
        </p:nvSpPr>
        <p:spPr>
          <a:ln/>
        </p:spPr>
        <p:txBody>
          <a:bodyPr/>
          <a:lstStyle>
            <a:lvl1pPr>
              <a:defRPr/>
            </a:lvl1pPr>
          </a:lstStyle>
          <a:p>
            <a:pPr>
              <a:defRPr/>
            </a:pPr>
            <a:endParaRPr lang="el-GR"/>
          </a:p>
        </p:txBody>
      </p:sp>
      <p:sp>
        <p:nvSpPr>
          <p:cNvPr id="5" name="Rectangle 20"/>
          <p:cNvSpPr>
            <a:spLocks noGrp="1" noChangeArrowheads="1"/>
          </p:cNvSpPr>
          <p:nvPr>
            <p:ph type="ftr" sz="quarter" idx="11"/>
          </p:nvPr>
        </p:nvSpPr>
        <p:spPr>
          <a:ln/>
        </p:spPr>
        <p:txBody>
          <a:bodyPr/>
          <a:lstStyle>
            <a:lvl1pPr>
              <a:defRPr/>
            </a:lvl1pPr>
          </a:lstStyle>
          <a:p>
            <a:pPr>
              <a:defRPr/>
            </a:pPr>
            <a:endParaRPr lang="el-GR"/>
          </a:p>
        </p:txBody>
      </p:sp>
      <p:sp>
        <p:nvSpPr>
          <p:cNvPr id="6" name="Rectangle 21"/>
          <p:cNvSpPr>
            <a:spLocks noGrp="1" noChangeArrowheads="1"/>
          </p:cNvSpPr>
          <p:nvPr>
            <p:ph type="sldNum" sz="quarter" idx="12"/>
          </p:nvPr>
        </p:nvSpPr>
        <p:spPr>
          <a:ln/>
        </p:spPr>
        <p:txBody>
          <a:bodyPr/>
          <a:lstStyle>
            <a:lvl1pPr>
              <a:defRPr/>
            </a:lvl1pPr>
          </a:lstStyle>
          <a:p>
            <a:pPr>
              <a:defRPr/>
            </a:pPr>
            <a:fld id="{09E65C23-D019-48C2-A62B-91B90F819DD0}"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19"/>
          <p:cNvSpPr>
            <a:spLocks noGrp="1" noChangeArrowheads="1"/>
          </p:cNvSpPr>
          <p:nvPr>
            <p:ph type="dt" sz="half" idx="10"/>
          </p:nvPr>
        </p:nvSpPr>
        <p:spPr>
          <a:ln/>
        </p:spPr>
        <p:txBody>
          <a:bodyPr/>
          <a:lstStyle>
            <a:lvl1pPr>
              <a:defRPr/>
            </a:lvl1pPr>
          </a:lstStyle>
          <a:p>
            <a:pPr>
              <a:defRPr/>
            </a:pPr>
            <a:endParaRPr lang="el-GR"/>
          </a:p>
        </p:txBody>
      </p:sp>
      <p:sp>
        <p:nvSpPr>
          <p:cNvPr id="6" name="Rectangle 20"/>
          <p:cNvSpPr>
            <a:spLocks noGrp="1" noChangeArrowheads="1"/>
          </p:cNvSpPr>
          <p:nvPr>
            <p:ph type="ftr" sz="quarter" idx="11"/>
          </p:nvPr>
        </p:nvSpPr>
        <p:spPr>
          <a:ln/>
        </p:spPr>
        <p:txBody>
          <a:bodyPr/>
          <a:lstStyle>
            <a:lvl1pPr>
              <a:defRPr/>
            </a:lvl1pPr>
          </a:lstStyle>
          <a:p>
            <a:pPr>
              <a:defRPr/>
            </a:pPr>
            <a:endParaRPr lang="el-GR"/>
          </a:p>
        </p:txBody>
      </p:sp>
      <p:sp>
        <p:nvSpPr>
          <p:cNvPr id="7" name="Rectangle 21"/>
          <p:cNvSpPr>
            <a:spLocks noGrp="1" noChangeArrowheads="1"/>
          </p:cNvSpPr>
          <p:nvPr>
            <p:ph type="sldNum" sz="quarter" idx="12"/>
          </p:nvPr>
        </p:nvSpPr>
        <p:spPr>
          <a:ln/>
        </p:spPr>
        <p:txBody>
          <a:bodyPr/>
          <a:lstStyle>
            <a:lvl1pPr>
              <a:defRPr/>
            </a:lvl1pPr>
          </a:lstStyle>
          <a:p>
            <a:pPr>
              <a:defRPr/>
            </a:pPr>
            <a:fld id="{25D339C3-EEA5-4F6D-B83D-8ABE1CFB6690}"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19"/>
          <p:cNvSpPr>
            <a:spLocks noGrp="1" noChangeArrowheads="1"/>
          </p:cNvSpPr>
          <p:nvPr>
            <p:ph type="dt" sz="half" idx="10"/>
          </p:nvPr>
        </p:nvSpPr>
        <p:spPr>
          <a:ln/>
        </p:spPr>
        <p:txBody>
          <a:bodyPr/>
          <a:lstStyle>
            <a:lvl1pPr>
              <a:defRPr/>
            </a:lvl1pPr>
          </a:lstStyle>
          <a:p>
            <a:pPr>
              <a:defRPr/>
            </a:pPr>
            <a:endParaRPr lang="el-GR"/>
          </a:p>
        </p:txBody>
      </p:sp>
      <p:sp>
        <p:nvSpPr>
          <p:cNvPr id="8" name="Rectangle 20"/>
          <p:cNvSpPr>
            <a:spLocks noGrp="1" noChangeArrowheads="1"/>
          </p:cNvSpPr>
          <p:nvPr>
            <p:ph type="ftr" sz="quarter" idx="11"/>
          </p:nvPr>
        </p:nvSpPr>
        <p:spPr>
          <a:ln/>
        </p:spPr>
        <p:txBody>
          <a:bodyPr/>
          <a:lstStyle>
            <a:lvl1pPr>
              <a:defRPr/>
            </a:lvl1pPr>
          </a:lstStyle>
          <a:p>
            <a:pPr>
              <a:defRPr/>
            </a:pPr>
            <a:endParaRPr lang="el-GR"/>
          </a:p>
        </p:txBody>
      </p:sp>
      <p:sp>
        <p:nvSpPr>
          <p:cNvPr id="9" name="Rectangle 21"/>
          <p:cNvSpPr>
            <a:spLocks noGrp="1" noChangeArrowheads="1"/>
          </p:cNvSpPr>
          <p:nvPr>
            <p:ph type="sldNum" sz="quarter" idx="12"/>
          </p:nvPr>
        </p:nvSpPr>
        <p:spPr>
          <a:ln/>
        </p:spPr>
        <p:txBody>
          <a:bodyPr/>
          <a:lstStyle>
            <a:lvl1pPr>
              <a:defRPr/>
            </a:lvl1pPr>
          </a:lstStyle>
          <a:p>
            <a:pPr>
              <a:defRPr/>
            </a:pPr>
            <a:fld id="{4B915D1E-EAFD-4FFA-BFF6-9ACD70417B41}"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19"/>
          <p:cNvSpPr>
            <a:spLocks noGrp="1" noChangeArrowheads="1"/>
          </p:cNvSpPr>
          <p:nvPr>
            <p:ph type="dt" sz="half" idx="10"/>
          </p:nvPr>
        </p:nvSpPr>
        <p:spPr>
          <a:ln/>
        </p:spPr>
        <p:txBody>
          <a:bodyPr/>
          <a:lstStyle>
            <a:lvl1pPr>
              <a:defRPr/>
            </a:lvl1pPr>
          </a:lstStyle>
          <a:p>
            <a:pPr>
              <a:defRPr/>
            </a:pPr>
            <a:endParaRPr lang="el-GR"/>
          </a:p>
        </p:txBody>
      </p:sp>
      <p:sp>
        <p:nvSpPr>
          <p:cNvPr id="4" name="Rectangle 20"/>
          <p:cNvSpPr>
            <a:spLocks noGrp="1" noChangeArrowheads="1"/>
          </p:cNvSpPr>
          <p:nvPr>
            <p:ph type="ftr" sz="quarter" idx="11"/>
          </p:nvPr>
        </p:nvSpPr>
        <p:spPr>
          <a:ln/>
        </p:spPr>
        <p:txBody>
          <a:bodyPr/>
          <a:lstStyle>
            <a:lvl1pPr>
              <a:defRPr/>
            </a:lvl1pPr>
          </a:lstStyle>
          <a:p>
            <a:pPr>
              <a:defRPr/>
            </a:pPr>
            <a:endParaRPr lang="el-GR"/>
          </a:p>
        </p:txBody>
      </p:sp>
      <p:sp>
        <p:nvSpPr>
          <p:cNvPr id="5" name="Rectangle 21"/>
          <p:cNvSpPr>
            <a:spLocks noGrp="1" noChangeArrowheads="1"/>
          </p:cNvSpPr>
          <p:nvPr>
            <p:ph type="sldNum" sz="quarter" idx="12"/>
          </p:nvPr>
        </p:nvSpPr>
        <p:spPr>
          <a:ln/>
        </p:spPr>
        <p:txBody>
          <a:bodyPr/>
          <a:lstStyle>
            <a:lvl1pPr>
              <a:defRPr/>
            </a:lvl1pPr>
          </a:lstStyle>
          <a:p>
            <a:pPr>
              <a:defRPr/>
            </a:pPr>
            <a:fld id="{11F3AE49-4835-478A-AF20-6B370C7F5FC3}"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l-GR"/>
          </a:p>
        </p:txBody>
      </p:sp>
      <p:sp>
        <p:nvSpPr>
          <p:cNvPr id="3" name="Rectangle 20"/>
          <p:cNvSpPr>
            <a:spLocks noGrp="1" noChangeArrowheads="1"/>
          </p:cNvSpPr>
          <p:nvPr>
            <p:ph type="ftr" sz="quarter" idx="11"/>
          </p:nvPr>
        </p:nvSpPr>
        <p:spPr>
          <a:ln/>
        </p:spPr>
        <p:txBody>
          <a:bodyPr/>
          <a:lstStyle>
            <a:lvl1pPr>
              <a:defRPr/>
            </a:lvl1pPr>
          </a:lstStyle>
          <a:p>
            <a:pPr>
              <a:defRPr/>
            </a:pPr>
            <a:endParaRPr lang="el-GR"/>
          </a:p>
        </p:txBody>
      </p:sp>
      <p:sp>
        <p:nvSpPr>
          <p:cNvPr id="4" name="Rectangle 21"/>
          <p:cNvSpPr>
            <a:spLocks noGrp="1" noChangeArrowheads="1"/>
          </p:cNvSpPr>
          <p:nvPr>
            <p:ph type="sldNum" sz="quarter" idx="12"/>
          </p:nvPr>
        </p:nvSpPr>
        <p:spPr>
          <a:ln/>
        </p:spPr>
        <p:txBody>
          <a:bodyPr/>
          <a:lstStyle>
            <a:lvl1pPr>
              <a:defRPr/>
            </a:lvl1pPr>
          </a:lstStyle>
          <a:p>
            <a:pPr>
              <a:defRPr/>
            </a:pPr>
            <a:fld id="{A0C0F94F-13A7-4232-B205-28E77FE8AD51}"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19"/>
          <p:cNvSpPr>
            <a:spLocks noGrp="1" noChangeArrowheads="1"/>
          </p:cNvSpPr>
          <p:nvPr>
            <p:ph type="dt" sz="half" idx="10"/>
          </p:nvPr>
        </p:nvSpPr>
        <p:spPr>
          <a:ln/>
        </p:spPr>
        <p:txBody>
          <a:bodyPr/>
          <a:lstStyle>
            <a:lvl1pPr>
              <a:defRPr/>
            </a:lvl1pPr>
          </a:lstStyle>
          <a:p>
            <a:pPr>
              <a:defRPr/>
            </a:pPr>
            <a:endParaRPr lang="el-GR"/>
          </a:p>
        </p:txBody>
      </p:sp>
      <p:sp>
        <p:nvSpPr>
          <p:cNvPr id="6" name="Rectangle 20"/>
          <p:cNvSpPr>
            <a:spLocks noGrp="1" noChangeArrowheads="1"/>
          </p:cNvSpPr>
          <p:nvPr>
            <p:ph type="ftr" sz="quarter" idx="11"/>
          </p:nvPr>
        </p:nvSpPr>
        <p:spPr>
          <a:ln/>
        </p:spPr>
        <p:txBody>
          <a:bodyPr/>
          <a:lstStyle>
            <a:lvl1pPr>
              <a:defRPr/>
            </a:lvl1pPr>
          </a:lstStyle>
          <a:p>
            <a:pPr>
              <a:defRPr/>
            </a:pPr>
            <a:endParaRPr lang="el-GR"/>
          </a:p>
        </p:txBody>
      </p:sp>
      <p:sp>
        <p:nvSpPr>
          <p:cNvPr id="7" name="Rectangle 21"/>
          <p:cNvSpPr>
            <a:spLocks noGrp="1" noChangeArrowheads="1"/>
          </p:cNvSpPr>
          <p:nvPr>
            <p:ph type="sldNum" sz="quarter" idx="12"/>
          </p:nvPr>
        </p:nvSpPr>
        <p:spPr>
          <a:ln/>
        </p:spPr>
        <p:txBody>
          <a:bodyPr/>
          <a:lstStyle>
            <a:lvl1pPr>
              <a:defRPr/>
            </a:lvl1pPr>
          </a:lstStyle>
          <a:p>
            <a:pPr>
              <a:defRPr/>
            </a:pPr>
            <a:fld id="{490A5583-3F0C-44DB-8866-8A2CA40DB6CB}"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19"/>
          <p:cNvSpPr>
            <a:spLocks noGrp="1" noChangeArrowheads="1"/>
          </p:cNvSpPr>
          <p:nvPr>
            <p:ph type="dt" sz="half" idx="10"/>
          </p:nvPr>
        </p:nvSpPr>
        <p:spPr>
          <a:ln/>
        </p:spPr>
        <p:txBody>
          <a:bodyPr/>
          <a:lstStyle>
            <a:lvl1pPr>
              <a:defRPr/>
            </a:lvl1pPr>
          </a:lstStyle>
          <a:p>
            <a:pPr>
              <a:defRPr/>
            </a:pPr>
            <a:endParaRPr lang="el-GR"/>
          </a:p>
        </p:txBody>
      </p:sp>
      <p:sp>
        <p:nvSpPr>
          <p:cNvPr id="6" name="Rectangle 20"/>
          <p:cNvSpPr>
            <a:spLocks noGrp="1" noChangeArrowheads="1"/>
          </p:cNvSpPr>
          <p:nvPr>
            <p:ph type="ftr" sz="quarter" idx="11"/>
          </p:nvPr>
        </p:nvSpPr>
        <p:spPr>
          <a:ln/>
        </p:spPr>
        <p:txBody>
          <a:bodyPr/>
          <a:lstStyle>
            <a:lvl1pPr>
              <a:defRPr/>
            </a:lvl1pPr>
          </a:lstStyle>
          <a:p>
            <a:pPr>
              <a:defRPr/>
            </a:pPr>
            <a:endParaRPr lang="el-GR"/>
          </a:p>
        </p:txBody>
      </p:sp>
      <p:sp>
        <p:nvSpPr>
          <p:cNvPr id="7" name="Rectangle 21"/>
          <p:cNvSpPr>
            <a:spLocks noGrp="1" noChangeArrowheads="1"/>
          </p:cNvSpPr>
          <p:nvPr>
            <p:ph type="sldNum" sz="quarter" idx="12"/>
          </p:nvPr>
        </p:nvSpPr>
        <p:spPr>
          <a:ln/>
        </p:spPr>
        <p:txBody>
          <a:bodyPr/>
          <a:lstStyle>
            <a:lvl1pPr>
              <a:defRPr/>
            </a:lvl1pPr>
          </a:lstStyle>
          <a:p>
            <a:pPr>
              <a:defRPr/>
            </a:pPr>
            <a:fld id="{764F69D8-A134-4DB5-ADC4-2DD3573A439D}"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l-GR"/>
            </a:p>
          </p:txBody>
        </p:sp>
        <p:sp>
          <p:nvSpPr>
            <p:cNvPr id="4100" name="Freeform 4"/>
            <p:cNvSpPr>
              <a:spLocks/>
            </p:cNvSpPr>
            <p:nvPr userDrawn="1"/>
          </p:nvSpPr>
          <p:spPr bwMode="hidden">
            <a:xfrm>
              <a:off x="0" y="2664"/>
              <a:ext cx="2688" cy="1224"/>
            </a:xfrm>
            <a:custGeom>
              <a:avLst/>
              <a:gdLst/>
              <a:ahLst/>
              <a:cxnLst>
                <a:cxn ang="0">
                  <a:pos x="0" y="0"/>
                </a:cxn>
                <a:cxn ang="0">
                  <a:pos x="960" y="552"/>
                </a:cxn>
                <a:cxn ang="0">
                  <a:pos x="1968" y="264"/>
                </a:cxn>
                <a:cxn ang="0">
                  <a:pos x="2028" y="270"/>
                </a:cxn>
                <a:cxn ang="0">
                  <a:pos x="2661" y="528"/>
                </a:cxn>
                <a:cxn ang="0">
                  <a:pos x="2688" y="648"/>
                </a:cxn>
                <a:cxn ang="0">
                  <a:pos x="2304" y="1080"/>
                </a:cxn>
                <a:cxn ang="0">
                  <a:pos x="1584" y="1224"/>
                </a:cxn>
                <a:cxn ang="0">
                  <a:pos x="1296" y="936"/>
                </a:cxn>
                <a:cxn ang="0">
                  <a:pos x="864" y="1032"/>
                </a:cxn>
                <a:cxn ang="0">
                  <a:pos x="0" y="552"/>
                </a:cxn>
                <a:cxn ang="0">
                  <a:pos x="0" y="0"/>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a:effectLst/>
          </p:spPr>
          <p:txBody>
            <a:bodyPr/>
            <a:lstStyle/>
            <a:p>
              <a:pPr>
                <a:defRPr/>
              </a:pPr>
              <a:endParaRPr lang="el-GR"/>
            </a:p>
          </p:txBody>
        </p:sp>
        <p:sp>
          <p:nvSpPr>
            <p:cNvPr id="4101" name="Freeform 5"/>
            <p:cNvSpPr>
              <a:spLocks/>
            </p:cNvSpPr>
            <p:nvPr userDrawn="1"/>
          </p:nvSpPr>
          <p:spPr bwMode="hidden">
            <a:xfrm>
              <a:off x="3359" y="1536"/>
              <a:ext cx="2401" cy="1232"/>
            </a:xfrm>
            <a:custGeom>
              <a:avLst/>
              <a:gdLst/>
              <a:ahLst/>
              <a:cxnLst>
                <a:cxn ang="0">
                  <a:pos x="2208" y="15"/>
                </a:cxn>
                <a:cxn ang="0">
                  <a:pos x="2088" y="57"/>
                </a:cxn>
                <a:cxn ang="0">
                  <a:pos x="1951" y="99"/>
                </a:cxn>
                <a:cxn ang="0">
                  <a:pos x="1704" y="135"/>
                </a:cxn>
                <a:cxn ang="0">
                  <a:pos x="1314" y="177"/>
                </a:cxn>
                <a:cxn ang="0">
                  <a:pos x="1176" y="189"/>
                </a:cxn>
                <a:cxn ang="0">
                  <a:pos x="1122" y="195"/>
                </a:cxn>
                <a:cxn ang="0">
                  <a:pos x="1075" y="231"/>
                </a:cxn>
                <a:cxn ang="0">
                  <a:pos x="924" y="321"/>
                </a:cxn>
                <a:cxn ang="0">
                  <a:pos x="840" y="369"/>
                </a:cxn>
                <a:cxn ang="0">
                  <a:pos x="630" y="458"/>
                </a:cxn>
                <a:cxn ang="0">
                  <a:pos x="529" y="500"/>
                </a:cxn>
                <a:cxn ang="0">
                  <a:pos x="487" y="542"/>
                </a:cxn>
                <a:cxn ang="0">
                  <a:pos x="457" y="590"/>
                </a:cxn>
                <a:cxn ang="0">
                  <a:pos x="402" y="638"/>
                </a:cxn>
                <a:cxn ang="0">
                  <a:pos x="330" y="758"/>
                </a:cxn>
                <a:cxn ang="0">
                  <a:pos x="312" y="788"/>
                </a:cxn>
                <a:cxn ang="0">
                  <a:pos x="252" y="824"/>
                </a:cxn>
                <a:cxn ang="0">
                  <a:pos x="84" y="926"/>
                </a:cxn>
                <a:cxn ang="0">
                  <a:pos x="0" y="992"/>
                </a:cxn>
                <a:cxn ang="0">
                  <a:pos x="12" y="1040"/>
                </a:cxn>
                <a:cxn ang="0">
                  <a:pos x="132" y="1034"/>
                </a:cxn>
                <a:cxn ang="0">
                  <a:pos x="336" y="980"/>
                </a:cxn>
                <a:cxn ang="0">
                  <a:pos x="529" y="896"/>
                </a:cxn>
                <a:cxn ang="0">
                  <a:pos x="576" y="872"/>
                </a:cxn>
                <a:cxn ang="0">
                  <a:pos x="714" y="848"/>
                </a:cxn>
                <a:cxn ang="0">
                  <a:pos x="966" y="794"/>
                </a:cxn>
                <a:cxn ang="0">
                  <a:pos x="1212" y="782"/>
                </a:cxn>
                <a:cxn ang="0">
                  <a:pos x="1416" y="872"/>
                </a:cxn>
                <a:cxn ang="0">
                  <a:pos x="1464" y="932"/>
                </a:cxn>
                <a:cxn ang="0">
                  <a:pos x="1440" y="992"/>
                </a:cxn>
                <a:cxn ang="0">
                  <a:pos x="1302" y="1040"/>
                </a:cxn>
                <a:cxn ang="0">
                  <a:pos x="1158" y="1100"/>
                </a:cxn>
                <a:cxn ang="0">
                  <a:pos x="1093" y="1148"/>
                </a:cxn>
                <a:cxn ang="0">
                  <a:pos x="1075" y="1208"/>
                </a:cxn>
                <a:cxn ang="0">
                  <a:pos x="1093" y="1232"/>
                </a:cxn>
                <a:cxn ang="0">
                  <a:pos x="1152" y="1226"/>
                </a:cxn>
                <a:cxn ang="0">
                  <a:pos x="1332" y="1208"/>
                </a:cxn>
                <a:cxn ang="0">
                  <a:pos x="1434" y="1184"/>
                </a:cxn>
                <a:cxn ang="0">
                  <a:pos x="1464" y="1172"/>
                </a:cxn>
                <a:cxn ang="0">
                  <a:pos x="1578" y="1130"/>
                </a:cxn>
                <a:cxn ang="0">
                  <a:pos x="1758" y="1064"/>
                </a:cxn>
                <a:cxn ang="0">
                  <a:pos x="1872" y="962"/>
                </a:cxn>
                <a:cxn ang="0">
                  <a:pos x="1986" y="800"/>
                </a:cxn>
                <a:cxn ang="0">
                  <a:pos x="2166" y="650"/>
                </a:cxn>
                <a:cxn ang="0">
                  <a:pos x="2257" y="590"/>
                </a:cxn>
                <a:cxn ang="0">
                  <a:pos x="2400" y="57"/>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pPr>
                <a:defRPr/>
              </a:pPr>
              <a:endParaRPr lang="el-GR"/>
            </a:p>
          </p:txBody>
        </p:sp>
        <p:sp>
          <p:nvSpPr>
            <p:cNvPr id="4102"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l-GR"/>
            </a:p>
          </p:txBody>
        </p:sp>
        <p:sp>
          <p:nvSpPr>
            <p:cNvPr id="4103" name="Freeform 7"/>
            <p:cNvSpPr>
              <a:spLocks/>
            </p:cNvSpPr>
            <p:nvPr userDrawn="1"/>
          </p:nvSpPr>
          <p:spPr bwMode="hidden">
            <a:xfrm>
              <a:off x="3599" y="2477"/>
              <a:ext cx="186" cy="120"/>
            </a:xfrm>
            <a:custGeom>
              <a:avLst/>
              <a:gdLst/>
              <a:ahLst/>
              <a:cxnLst>
                <a:cxn ang="0">
                  <a:pos x="185" y="0"/>
                </a:cxn>
                <a:cxn ang="0">
                  <a:pos x="185" y="6"/>
                </a:cxn>
                <a:cxn ang="0">
                  <a:pos x="185" y="18"/>
                </a:cxn>
                <a:cxn ang="0">
                  <a:pos x="185" y="36"/>
                </a:cxn>
                <a:cxn ang="0">
                  <a:pos x="179" y="54"/>
                </a:cxn>
                <a:cxn ang="0">
                  <a:pos x="161" y="72"/>
                </a:cxn>
                <a:cxn ang="0">
                  <a:pos x="137" y="96"/>
                </a:cxn>
                <a:cxn ang="0">
                  <a:pos x="101" y="108"/>
                </a:cxn>
                <a:cxn ang="0">
                  <a:pos x="47" y="120"/>
                </a:cxn>
                <a:cxn ang="0">
                  <a:pos x="29" y="120"/>
                </a:cxn>
                <a:cxn ang="0">
                  <a:pos x="17" y="114"/>
                </a:cxn>
                <a:cxn ang="0">
                  <a:pos x="0" y="96"/>
                </a:cxn>
                <a:cxn ang="0">
                  <a:pos x="0" y="78"/>
                </a:cxn>
                <a:cxn ang="0">
                  <a:pos x="0" y="72"/>
                </a:cxn>
                <a:cxn ang="0">
                  <a:pos x="185" y="0"/>
                </a:cxn>
                <a:cxn ang="0">
                  <a:pos x="185" y="0"/>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w="9525">
              <a:noFill/>
              <a:round/>
              <a:headEnd/>
              <a:tailEnd/>
            </a:ln>
          </p:spPr>
          <p:txBody>
            <a:bodyPr/>
            <a:lstStyle/>
            <a:p>
              <a:pPr>
                <a:defRPr/>
              </a:pPr>
              <a:endParaRPr lang="el-GR"/>
            </a:p>
          </p:txBody>
        </p:sp>
        <p:sp>
          <p:nvSpPr>
            <p:cNvPr id="4104" name="Freeform 8"/>
            <p:cNvSpPr>
              <a:spLocks/>
            </p:cNvSpPr>
            <p:nvPr userDrawn="1"/>
          </p:nvSpPr>
          <p:spPr bwMode="hidden">
            <a:xfrm>
              <a:off x="3779" y="2393"/>
              <a:ext cx="185" cy="120"/>
            </a:xfrm>
            <a:custGeom>
              <a:avLst/>
              <a:gdLst/>
              <a:ahLst/>
              <a:cxnLst>
                <a:cxn ang="0">
                  <a:pos x="185" y="0"/>
                </a:cxn>
                <a:cxn ang="0">
                  <a:pos x="185" y="6"/>
                </a:cxn>
                <a:cxn ang="0">
                  <a:pos x="179" y="24"/>
                </a:cxn>
                <a:cxn ang="0">
                  <a:pos x="167" y="42"/>
                </a:cxn>
                <a:cxn ang="0">
                  <a:pos x="149" y="66"/>
                </a:cxn>
                <a:cxn ang="0">
                  <a:pos x="131" y="90"/>
                </a:cxn>
                <a:cxn ang="0">
                  <a:pos x="102" y="108"/>
                </a:cxn>
                <a:cxn ang="0">
                  <a:pos x="66" y="120"/>
                </a:cxn>
                <a:cxn ang="0">
                  <a:pos x="18" y="120"/>
                </a:cxn>
                <a:cxn ang="0">
                  <a:pos x="0" y="60"/>
                </a:cxn>
                <a:cxn ang="0">
                  <a:pos x="185" y="0"/>
                </a:cxn>
                <a:cxn ang="0">
                  <a:pos x="185" y="0"/>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w="9525">
              <a:noFill/>
              <a:round/>
              <a:headEnd/>
              <a:tailEnd/>
            </a:ln>
          </p:spPr>
          <p:txBody>
            <a:bodyPr/>
            <a:lstStyle/>
            <a:p>
              <a:pPr>
                <a:defRPr/>
              </a:pPr>
              <a:endParaRPr lang="el-GR"/>
            </a:p>
          </p:txBody>
        </p:sp>
        <p:sp>
          <p:nvSpPr>
            <p:cNvPr id="4105" name="Freeform 9"/>
            <p:cNvSpPr>
              <a:spLocks/>
            </p:cNvSpPr>
            <p:nvPr userDrawn="1"/>
          </p:nvSpPr>
          <p:spPr bwMode="hidden">
            <a:xfrm>
              <a:off x="3839" y="1836"/>
              <a:ext cx="528" cy="275"/>
            </a:xfrm>
            <a:custGeom>
              <a:avLst/>
              <a:gdLst/>
              <a:ahLst/>
              <a:cxnLst>
                <a:cxn ang="0">
                  <a:pos x="0" y="275"/>
                </a:cxn>
                <a:cxn ang="0">
                  <a:pos x="0" y="269"/>
                </a:cxn>
                <a:cxn ang="0">
                  <a:pos x="6" y="251"/>
                </a:cxn>
                <a:cxn ang="0">
                  <a:pos x="6" y="239"/>
                </a:cxn>
                <a:cxn ang="0">
                  <a:pos x="12" y="227"/>
                </a:cxn>
                <a:cxn ang="0">
                  <a:pos x="18" y="221"/>
                </a:cxn>
                <a:cxn ang="0">
                  <a:pos x="36" y="215"/>
                </a:cxn>
                <a:cxn ang="0">
                  <a:pos x="77" y="203"/>
                </a:cxn>
                <a:cxn ang="0">
                  <a:pos x="137" y="179"/>
                </a:cxn>
                <a:cxn ang="0">
                  <a:pos x="209" y="143"/>
                </a:cxn>
                <a:cxn ang="0">
                  <a:pos x="251" y="120"/>
                </a:cxn>
                <a:cxn ang="0">
                  <a:pos x="299" y="96"/>
                </a:cxn>
                <a:cxn ang="0">
                  <a:pos x="394" y="48"/>
                </a:cxn>
                <a:cxn ang="0">
                  <a:pos x="442" y="30"/>
                </a:cxn>
                <a:cxn ang="0">
                  <a:pos x="478" y="12"/>
                </a:cxn>
                <a:cxn ang="0">
                  <a:pos x="502" y="6"/>
                </a:cxn>
                <a:cxn ang="0">
                  <a:pos x="520" y="0"/>
                </a:cxn>
                <a:cxn ang="0">
                  <a:pos x="526" y="0"/>
                </a:cxn>
                <a:cxn ang="0">
                  <a:pos x="520" y="6"/>
                </a:cxn>
                <a:cxn ang="0">
                  <a:pos x="508" y="12"/>
                </a:cxn>
                <a:cxn ang="0">
                  <a:pos x="484" y="24"/>
                </a:cxn>
                <a:cxn ang="0">
                  <a:pos x="460" y="42"/>
                </a:cxn>
                <a:cxn ang="0">
                  <a:pos x="436" y="54"/>
                </a:cxn>
                <a:cxn ang="0">
                  <a:pos x="394" y="78"/>
                </a:cxn>
                <a:cxn ang="0">
                  <a:pos x="340" y="108"/>
                </a:cxn>
                <a:cxn ang="0">
                  <a:pos x="275" y="143"/>
                </a:cxn>
                <a:cxn ang="0">
                  <a:pos x="131" y="221"/>
                </a:cxn>
                <a:cxn ang="0">
                  <a:pos x="65" y="251"/>
                </a:cxn>
                <a:cxn ang="0">
                  <a:pos x="0" y="275"/>
                </a:cxn>
                <a:cxn ang="0">
                  <a:pos x="0" y="275"/>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w="9525">
              <a:noFill/>
              <a:round/>
              <a:headEnd/>
              <a:tailEnd/>
            </a:ln>
          </p:spPr>
          <p:txBody>
            <a:bodyPr/>
            <a:lstStyle/>
            <a:p>
              <a:pPr>
                <a:defRPr/>
              </a:pPr>
              <a:endParaRPr lang="el-GR"/>
            </a:p>
          </p:txBody>
        </p:sp>
        <p:sp>
          <p:nvSpPr>
            <p:cNvPr id="4106" name="Freeform 10"/>
            <p:cNvSpPr>
              <a:spLocks/>
            </p:cNvSpPr>
            <p:nvPr userDrawn="1"/>
          </p:nvSpPr>
          <p:spPr bwMode="hidden">
            <a:xfrm>
              <a:off x="3676" y="2015"/>
              <a:ext cx="721" cy="306"/>
            </a:xfrm>
            <a:custGeom>
              <a:avLst/>
              <a:gdLst/>
              <a:ahLst/>
              <a:cxnLst>
                <a:cxn ang="0">
                  <a:pos x="48" y="216"/>
                </a:cxn>
                <a:cxn ang="0">
                  <a:pos x="30" y="252"/>
                </a:cxn>
                <a:cxn ang="0">
                  <a:pos x="12" y="282"/>
                </a:cxn>
                <a:cxn ang="0">
                  <a:pos x="6" y="300"/>
                </a:cxn>
                <a:cxn ang="0">
                  <a:pos x="0" y="306"/>
                </a:cxn>
                <a:cxn ang="0">
                  <a:pos x="48" y="276"/>
                </a:cxn>
                <a:cxn ang="0">
                  <a:pos x="84" y="252"/>
                </a:cxn>
                <a:cxn ang="0">
                  <a:pos x="108" y="234"/>
                </a:cxn>
                <a:cxn ang="0">
                  <a:pos x="120" y="228"/>
                </a:cxn>
                <a:cxn ang="0">
                  <a:pos x="126" y="228"/>
                </a:cxn>
                <a:cxn ang="0">
                  <a:pos x="144" y="222"/>
                </a:cxn>
                <a:cxn ang="0">
                  <a:pos x="168" y="216"/>
                </a:cxn>
                <a:cxn ang="0">
                  <a:pos x="198" y="204"/>
                </a:cxn>
                <a:cxn ang="0">
                  <a:pos x="275" y="180"/>
                </a:cxn>
                <a:cxn ang="0">
                  <a:pos x="371" y="156"/>
                </a:cxn>
                <a:cxn ang="0">
                  <a:pos x="461" y="126"/>
                </a:cxn>
                <a:cxn ang="0">
                  <a:pos x="544" y="102"/>
                </a:cxn>
                <a:cxn ang="0">
                  <a:pos x="574" y="90"/>
                </a:cxn>
                <a:cxn ang="0">
                  <a:pos x="604" y="84"/>
                </a:cxn>
                <a:cxn ang="0">
                  <a:pos x="622" y="78"/>
                </a:cxn>
                <a:cxn ang="0">
                  <a:pos x="628" y="72"/>
                </a:cxn>
                <a:cxn ang="0">
                  <a:pos x="634" y="66"/>
                </a:cxn>
                <a:cxn ang="0">
                  <a:pos x="652" y="60"/>
                </a:cxn>
                <a:cxn ang="0">
                  <a:pos x="694" y="30"/>
                </a:cxn>
                <a:cxn ang="0">
                  <a:pos x="712" y="18"/>
                </a:cxn>
                <a:cxn ang="0">
                  <a:pos x="718" y="6"/>
                </a:cxn>
                <a:cxn ang="0">
                  <a:pos x="712" y="0"/>
                </a:cxn>
                <a:cxn ang="0">
                  <a:pos x="688" y="0"/>
                </a:cxn>
                <a:cxn ang="0">
                  <a:pos x="628" y="0"/>
                </a:cxn>
                <a:cxn ang="0">
                  <a:pos x="580" y="0"/>
                </a:cxn>
                <a:cxn ang="0">
                  <a:pos x="544" y="0"/>
                </a:cxn>
                <a:cxn ang="0">
                  <a:pos x="514" y="18"/>
                </a:cxn>
                <a:cxn ang="0">
                  <a:pos x="485" y="42"/>
                </a:cxn>
                <a:cxn ang="0">
                  <a:pos x="467" y="54"/>
                </a:cxn>
                <a:cxn ang="0">
                  <a:pos x="449" y="60"/>
                </a:cxn>
                <a:cxn ang="0">
                  <a:pos x="425" y="60"/>
                </a:cxn>
                <a:cxn ang="0">
                  <a:pos x="389" y="66"/>
                </a:cxn>
                <a:cxn ang="0">
                  <a:pos x="347" y="84"/>
                </a:cxn>
                <a:cxn ang="0">
                  <a:pos x="311" y="108"/>
                </a:cxn>
                <a:cxn ang="0">
                  <a:pos x="287" y="126"/>
                </a:cxn>
                <a:cxn ang="0">
                  <a:pos x="275" y="132"/>
                </a:cxn>
                <a:cxn ang="0">
                  <a:pos x="257" y="138"/>
                </a:cxn>
                <a:cxn ang="0">
                  <a:pos x="221" y="138"/>
                </a:cxn>
                <a:cxn ang="0">
                  <a:pos x="186" y="138"/>
                </a:cxn>
                <a:cxn ang="0">
                  <a:pos x="180" y="138"/>
                </a:cxn>
                <a:cxn ang="0">
                  <a:pos x="174" y="138"/>
                </a:cxn>
                <a:cxn ang="0">
                  <a:pos x="114" y="162"/>
                </a:cxn>
                <a:cxn ang="0">
                  <a:pos x="48" y="216"/>
                </a:cxn>
                <a:cxn ang="0">
                  <a:pos x="48" y="216"/>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w="9525">
              <a:noFill/>
              <a:round/>
              <a:headEnd/>
              <a:tailEnd/>
            </a:ln>
          </p:spPr>
          <p:txBody>
            <a:bodyPr/>
            <a:lstStyle/>
            <a:p>
              <a:pPr>
                <a:defRPr/>
              </a:pPr>
              <a:endParaRPr lang="el-GR"/>
            </a:p>
          </p:txBody>
        </p:sp>
        <p:sp>
          <p:nvSpPr>
            <p:cNvPr id="4107" name="Freeform 11"/>
            <p:cNvSpPr>
              <a:spLocks/>
            </p:cNvSpPr>
            <p:nvPr userDrawn="1"/>
          </p:nvSpPr>
          <p:spPr bwMode="hidden">
            <a:xfrm>
              <a:off x="3358" y="1890"/>
              <a:ext cx="2400" cy="881"/>
            </a:xfrm>
            <a:custGeom>
              <a:avLst/>
              <a:gdLst/>
              <a:ahLst/>
              <a:cxnLst>
                <a:cxn ang="0">
                  <a:pos x="2231" y="54"/>
                </a:cxn>
                <a:cxn ang="0">
                  <a:pos x="2189" y="54"/>
                </a:cxn>
                <a:cxn ang="0">
                  <a:pos x="2147" y="66"/>
                </a:cxn>
                <a:cxn ang="0">
                  <a:pos x="2021" y="101"/>
                </a:cxn>
                <a:cxn ang="0">
                  <a:pos x="1956" y="119"/>
                </a:cxn>
                <a:cxn ang="0">
                  <a:pos x="1860" y="167"/>
                </a:cxn>
                <a:cxn ang="0">
                  <a:pos x="1836" y="245"/>
                </a:cxn>
                <a:cxn ang="0">
                  <a:pos x="1842" y="305"/>
                </a:cxn>
                <a:cxn ang="0">
                  <a:pos x="1758" y="317"/>
                </a:cxn>
                <a:cxn ang="0">
                  <a:pos x="1597" y="263"/>
                </a:cxn>
                <a:cxn ang="0">
                  <a:pos x="1507" y="257"/>
                </a:cxn>
                <a:cxn ang="0">
                  <a:pos x="1399" y="311"/>
                </a:cxn>
                <a:cxn ang="0">
                  <a:pos x="1334" y="353"/>
                </a:cxn>
                <a:cxn ang="0">
                  <a:pos x="1310" y="359"/>
                </a:cxn>
                <a:cxn ang="0">
                  <a:pos x="1214" y="371"/>
                </a:cxn>
                <a:cxn ang="0">
                  <a:pos x="1160" y="365"/>
                </a:cxn>
                <a:cxn ang="0">
                  <a:pos x="1053" y="371"/>
                </a:cxn>
                <a:cxn ang="0">
                  <a:pos x="957" y="383"/>
                </a:cxn>
                <a:cxn ang="0">
                  <a:pos x="921" y="401"/>
                </a:cxn>
                <a:cxn ang="0">
                  <a:pos x="819" y="419"/>
                </a:cxn>
                <a:cxn ang="0">
                  <a:pos x="778" y="419"/>
                </a:cxn>
                <a:cxn ang="0">
                  <a:pos x="664" y="437"/>
                </a:cxn>
                <a:cxn ang="0">
                  <a:pos x="598" y="473"/>
                </a:cxn>
                <a:cxn ang="0">
                  <a:pos x="503" y="467"/>
                </a:cxn>
                <a:cxn ang="0">
                  <a:pos x="431" y="491"/>
                </a:cxn>
                <a:cxn ang="0">
                  <a:pos x="413" y="539"/>
                </a:cxn>
                <a:cxn ang="0">
                  <a:pos x="347" y="569"/>
                </a:cxn>
                <a:cxn ang="0">
                  <a:pos x="222" y="599"/>
                </a:cxn>
                <a:cxn ang="0">
                  <a:pos x="138" y="647"/>
                </a:cxn>
                <a:cxn ang="0">
                  <a:pos x="108" y="659"/>
                </a:cxn>
                <a:cxn ang="0">
                  <a:pos x="0" y="671"/>
                </a:cxn>
                <a:cxn ang="0">
                  <a:pos x="84" y="695"/>
                </a:cxn>
                <a:cxn ang="0">
                  <a:pos x="263" y="653"/>
                </a:cxn>
                <a:cxn ang="0">
                  <a:pos x="473" y="569"/>
                </a:cxn>
                <a:cxn ang="0">
                  <a:pos x="568" y="521"/>
                </a:cxn>
                <a:cxn ang="0">
                  <a:pos x="646" y="515"/>
                </a:cxn>
                <a:cxn ang="0">
                  <a:pos x="873" y="461"/>
                </a:cxn>
                <a:cxn ang="0">
                  <a:pos x="1148" y="425"/>
                </a:cxn>
                <a:cxn ang="0">
                  <a:pos x="1292" y="461"/>
                </a:cxn>
                <a:cxn ang="0">
                  <a:pos x="1417" y="533"/>
                </a:cxn>
                <a:cxn ang="0">
                  <a:pos x="1435" y="617"/>
                </a:cxn>
                <a:cxn ang="0">
                  <a:pos x="1376" y="653"/>
                </a:cxn>
                <a:cxn ang="0">
                  <a:pos x="1226" y="701"/>
                </a:cxn>
                <a:cxn ang="0">
                  <a:pos x="1112" y="755"/>
                </a:cxn>
                <a:cxn ang="0">
                  <a:pos x="1065" y="809"/>
                </a:cxn>
                <a:cxn ang="0">
                  <a:pos x="1077" y="869"/>
                </a:cxn>
                <a:cxn ang="0">
                  <a:pos x="1106" y="881"/>
                </a:cxn>
                <a:cxn ang="0">
                  <a:pos x="1208" y="869"/>
                </a:cxn>
                <a:cxn ang="0">
                  <a:pos x="1388" y="857"/>
                </a:cxn>
                <a:cxn ang="0">
                  <a:pos x="1441" y="851"/>
                </a:cxn>
                <a:cxn ang="0">
                  <a:pos x="1483" y="833"/>
                </a:cxn>
                <a:cxn ang="0">
                  <a:pos x="1675" y="743"/>
                </a:cxn>
                <a:cxn ang="0">
                  <a:pos x="1806" y="689"/>
                </a:cxn>
                <a:cxn ang="0">
                  <a:pos x="1884" y="581"/>
                </a:cxn>
                <a:cxn ang="0">
                  <a:pos x="2039" y="389"/>
                </a:cxn>
                <a:cxn ang="0">
                  <a:pos x="2207" y="269"/>
                </a:cxn>
                <a:cxn ang="0">
                  <a:pos x="2249" y="239"/>
                </a:cxn>
                <a:cxn ang="0">
                  <a:pos x="2392" y="0"/>
                </a:cxn>
                <a:cxn ang="0">
                  <a:pos x="2302" y="36"/>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w="9525">
              <a:noFill/>
              <a:round/>
              <a:headEnd/>
              <a:tailEnd/>
            </a:ln>
          </p:spPr>
          <p:txBody>
            <a:bodyPr/>
            <a:lstStyle/>
            <a:p>
              <a:pPr>
                <a:defRPr/>
              </a:pPr>
              <a:endParaRPr lang="el-GR"/>
            </a:p>
          </p:txBody>
        </p:sp>
        <p:sp>
          <p:nvSpPr>
            <p:cNvPr id="4108"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l-GR"/>
            </a:p>
          </p:txBody>
        </p:sp>
        <p:sp>
          <p:nvSpPr>
            <p:cNvPr id="4109" name="Freeform 13"/>
            <p:cNvSpPr>
              <a:spLocks/>
            </p:cNvSpPr>
            <p:nvPr userDrawn="1"/>
          </p:nvSpPr>
          <p:spPr bwMode="hidden">
            <a:xfrm>
              <a:off x="5327" y="1642"/>
              <a:ext cx="5" cy="1"/>
            </a:xfrm>
            <a:custGeom>
              <a:avLst/>
              <a:gdLst/>
              <a:ahLst/>
              <a:cxnLst>
                <a:cxn ang="0">
                  <a:pos x="0" y="0"/>
                </a:cxn>
                <a:cxn ang="0">
                  <a:pos x="5" y="0"/>
                </a:cxn>
                <a:cxn ang="0">
                  <a:pos x="0" y="0"/>
                </a:cxn>
                <a:cxn ang="0">
                  <a:pos x="0" y="0"/>
                </a:cxn>
              </a:cxnLst>
              <a:rect l="0" t="0" r="r" b="b"/>
              <a:pathLst>
                <a:path w="5">
                  <a:moveTo>
                    <a:pt x="0" y="0"/>
                  </a:moveTo>
                  <a:lnTo>
                    <a:pt x="5" y="0"/>
                  </a:lnTo>
                  <a:lnTo>
                    <a:pt x="0" y="0"/>
                  </a:lnTo>
                  <a:lnTo>
                    <a:pt x="0" y="0"/>
                  </a:lnTo>
                  <a:close/>
                </a:path>
              </a:pathLst>
            </a:custGeom>
            <a:solidFill>
              <a:srgbClr val="FED1AD"/>
            </a:solidFill>
            <a:ln w="9525">
              <a:noFill/>
              <a:round/>
              <a:headEnd/>
              <a:tailEnd/>
            </a:ln>
          </p:spPr>
          <p:txBody>
            <a:bodyPr/>
            <a:lstStyle/>
            <a:p>
              <a:pPr>
                <a:defRPr/>
              </a:pPr>
              <a:endParaRPr lang="el-GR"/>
            </a:p>
          </p:txBody>
        </p:sp>
        <p:sp>
          <p:nvSpPr>
            <p:cNvPr id="4110"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l-GR"/>
            </a:p>
          </p:txBody>
        </p:sp>
        <p:sp>
          <p:nvSpPr>
            <p:cNvPr id="4111"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l-GR"/>
            </a:p>
          </p:txBody>
        </p:sp>
        <p:sp>
          <p:nvSpPr>
            <p:cNvPr id="4112"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l-GR"/>
            </a:p>
          </p:txBody>
        </p:sp>
        <p:sp>
          <p:nvSpPr>
            <p:cNvPr id="4113" name="Freeform 17"/>
            <p:cNvSpPr>
              <a:spLocks/>
            </p:cNvSpPr>
            <p:nvPr userDrawn="1"/>
          </p:nvSpPr>
          <p:spPr bwMode="hidden">
            <a:xfrm>
              <a:off x="0" y="2994"/>
              <a:ext cx="2723" cy="1091"/>
            </a:xfrm>
            <a:custGeom>
              <a:avLst/>
              <a:gdLst/>
              <a:ahLst/>
              <a:cxnLst>
                <a:cxn ang="0">
                  <a:pos x="2370" y="72"/>
                </a:cxn>
                <a:cxn ang="0">
                  <a:pos x="2597" y="198"/>
                </a:cxn>
                <a:cxn ang="0">
                  <a:pos x="2639" y="276"/>
                </a:cxn>
                <a:cxn ang="0">
                  <a:pos x="2453" y="264"/>
                </a:cxn>
                <a:cxn ang="0">
                  <a:pos x="2297" y="204"/>
                </a:cxn>
                <a:cxn ang="0">
                  <a:pos x="2112" y="66"/>
                </a:cxn>
                <a:cxn ang="0">
                  <a:pos x="2088" y="72"/>
                </a:cxn>
                <a:cxn ang="0">
                  <a:pos x="2106" y="114"/>
                </a:cxn>
                <a:cxn ang="0">
                  <a:pos x="2412" y="552"/>
                </a:cxn>
                <a:cxn ang="0">
                  <a:pos x="2279" y="564"/>
                </a:cxn>
                <a:cxn ang="0">
                  <a:pos x="2189" y="492"/>
                </a:cxn>
                <a:cxn ang="0">
                  <a:pos x="2058" y="330"/>
                </a:cxn>
                <a:cxn ang="0">
                  <a:pos x="1991" y="234"/>
                </a:cxn>
                <a:cxn ang="0">
                  <a:pos x="1949" y="174"/>
                </a:cxn>
                <a:cxn ang="0">
                  <a:pos x="1824" y="132"/>
                </a:cxn>
                <a:cxn ang="0">
                  <a:pos x="1794" y="144"/>
                </a:cxn>
                <a:cxn ang="0">
                  <a:pos x="1895" y="222"/>
                </a:cxn>
                <a:cxn ang="0">
                  <a:pos x="1943" y="366"/>
                </a:cxn>
                <a:cxn ang="0">
                  <a:pos x="2064" y="630"/>
                </a:cxn>
                <a:cxn ang="0">
                  <a:pos x="2052" y="695"/>
                </a:cxn>
                <a:cxn ang="0">
                  <a:pos x="1955" y="683"/>
                </a:cxn>
                <a:cxn ang="0">
                  <a:pos x="1913" y="636"/>
                </a:cxn>
                <a:cxn ang="0">
                  <a:pos x="1703" y="312"/>
                </a:cxn>
                <a:cxn ang="0">
                  <a:pos x="1637" y="276"/>
                </a:cxn>
                <a:cxn ang="0">
                  <a:pos x="1643" y="318"/>
                </a:cxn>
                <a:cxn ang="0">
                  <a:pos x="1673" y="408"/>
                </a:cxn>
                <a:cxn ang="0">
                  <a:pos x="1716" y="779"/>
                </a:cxn>
                <a:cxn ang="0">
                  <a:pos x="1691" y="737"/>
                </a:cxn>
                <a:cxn ang="0">
                  <a:pos x="1613" y="582"/>
                </a:cxn>
                <a:cxn ang="0">
                  <a:pos x="1494" y="480"/>
                </a:cxn>
                <a:cxn ang="0">
                  <a:pos x="1248" y="528"/>
                </a:cxn>
                <a:cxn ang="0">
                  <a:pos x="996" y="630"/>
                </a:cxn>
                <a:cxn ang="0">
                  <a:pos x="714" y="534"/>
                </a:cxn>
                <a:cxn ang="0">
                  <a:pos x="198" y="288"/>
                </a:cxn>
                <a:cxn ang="0">
                  <a:pos x="0" y="460"/>
                </a:cxn>
                <a:cxn ang="0">
                  <a:pos x="288" y="570"/>
                </a:cxn>
                <a:cxn ang="0">
                  <a:pos x="461" y="654"/>
                </a:cxn>
                <a:cxn ang="0">
                  <a:pos x="725" y="755"/>
                </a:cxn>
                <a:cxn ang="0">
                  <a:pos x="966" y="791"/>
                </a:cxn>
                <a:cxn ang="0">
                  <a:pos x="1176" y="779"/>
                </a:cxn>
                <a:cxn ang="0">
                  <a:pos x="1278" y="791"/>
                </a:cxn>
                <a:cxn ang="0">
                  <a:pos x="1404" y="845"/>
                </a:cxn>
                <a:cxn ang="0">
                  <a:pos x="1416" y="887"/>
                </a:cxn>
                <a:cxn ang="0">
                  <a:pos x="1361" y="923"/>
                </a:cxn>
                <a:cxn ang="0">
                  <a:pos x="1385" y="1007"/>
                </a:cxn>
                <a:cxn ang="0">
                  <a:pos x="1494" y="1085"/>
                </a:cxn>
                <a:cxn ang="0">
                  <a:pos x="1697" y="1043"/>
                </a:cxn>
                <a:cxn ang="0">
                  <a:pos x="1812" y="989"/>
                </a:cxn>
                <a:cxn ang="0">
                  <a:pos x="1973" y="917"/>
                </a:cxn>
                <a:cxn ang="0">
                  <a:pos x="2201" y="899"/>
                </a:cxn>
                <a:cxn ang="0">
                  <a:pos x="2364" y="863"/>
                </a:cxn>
                <a:cxn ang="0">
                  <a:pos x="2400" y="743"/>
                </a:cxn>
                <a:cxn ang="0">
                  <a:pos x="2471" y="701"/>
                </a:cxn>
                <a:cxn ang="0">
                  <a:pos x="2621" y="504"/>
                </a:cxn>
                <a:cxn ang="0">
                  <a:pos x="2693" y="374"/>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pPr>
                <a:defRPr/>
              </a:pPr>
              <a:endParaRPr lang="el-GR"/>
            </a:p>
          </p:txBody>
        </p:sp>
      </p:grpSp>
      <p:sp>
        <p:nvSpPr>
          <p:cNvPr id="4114"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smtClean="0"/>
              <a:t>Κάντε κλικ για επεξεργασία του τίτλου</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el-GR"/>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802F880-A2C0-416F-BAB5-38AE155465DD}" type="slidenum">
              <a:rPr lang="el-GR"/>
              <a:pPr>
                <a:defRPr/>
              </a:pPr>
              <a:t>‹#›</a:t>
            </a:fld>
            <a:endParaRPr lang="el-GR"/>
          </a:p>
        </p:txBody>
      </p:sp>
      <p:sp>
        <p:nvSpPr>
          <p:cNvPr id="4118"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Tree>
  </p:cSld>
  <p:clrMap bg1="dk2" tx1="lt1" bg2="dk1" tx2="lt2" accent1="accent1" accent2="accent2" accent3="accent3" accent4="accent4" accent5="accent5" accent6="accent6" hlink="hlink" folHlink="folHlink"/>
  <p:sldLayoutIdLst>
    <p:sldLayoutId id="2147483780"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1" r:id="rId12"/>
    <p:sldLayoutId id="2147483782"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11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11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image" Target="../media/image18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1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14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8" Type="http://schemas.openxmlformats.org/officeDocument/2006/relationships/hyperlink" Target="http://www.amazon.com/s/ref=dp_byline_sr_book_2?ie=UTF8&amp;text=Pieter+J.+Slootweg&amp;search-alias=books&amp;field-author=Pieter+J.+Slootweg&amp;sort=relevancerank" TargetMode="External"/><Relationship Id="rId13" Type="http://schemas.openxmlformats.org/officeDocument/2006/relationships/hyperlink" Target="http://www.amazon.com/s/ref=dp_byline_sr_book_3?ie=UTF8&amp;field-author=J.W.+Eveson&amp;search-alias=books&amp;text=J.W.+Eveson&amp;sort=relevancerank" TargetMode="External"/><Relationship Id="rId3" Type="http://schemas.openxmlformats.org/officeDocument/2006/relationships/hyperlink" Target="http://www.amazon.com/s/ref=dp_byline_sr_book_1?ie=UTF8&amp;text=Leon+Barnes+MD&amp;search-alias=books&amp;field-author=Leon+Barnes+MD&amp;sort=relevancerank" TargetMode="External"/><Relationship Id="rId7" Type="http://schemas.openxmlformats.org/officeDocument/2006/relationships/hyperlink" Target="http://www.amazon.com/s/ref=dp_byline_sr_book_1?ie=UTF8&amp;text=Antonio+Cardesa&amp;search-alias=books&amp;field-author=Antonio+Cardesa&amp;sort=relevancerank" TargetMode="External"/><Relationship Id="rId12" Type="http://schemas.openxmlformats.org/officeDocument/2006/relationships/hyperlink" Target="http://www.amazon.com/s/ref=dp_byline_sr_book_2?ie=UTF8&amp;field-author=L.+Barnes&amp;search-alias=books&amp;text=L.+Barnes&amp;sort=relevancerank" TargetMode="External"/><Relationship Id="rId2" Type="http://schemas.openxmlformats.org/officeDocument/2006/relationships/hyperlink" Target="http://www.amazon.com/s/ref=dp_byline_sr_book_1?ie=UTF8&amp;text=Lester+D.+R.+Thompson+MD&amp;search-alias=books&amp;field-author=Lester+D.+R.+Thompson+MD&amp;sort=relevancerank" TargetMode="External"/><Relationship Id="rId1" Type="http://schemas.openxmlformats.org/officeDocument/2006/relationships/slideLayout" Target="../slideLayouts/slideLayout2.xml"/><Relationship Id="rId6" Type="http://schemas.openxmlformats.org/officeDocument/2006/relationships/hyperlink" Target="http://www.amazon.com/s/ref=dp_byline_sr_book_4?ie=UTF8&amp;text=David+Elder+MB++ChB&amp;search-alias=books&amp;field-author=David+Elder+MB++ChB&amp;sort=relevancerank" TargetMode="External"/><Relationship Id="rId11" Type="http://schemas.openxmlformats.org/officeDocument/2006/relationships/hyperlink" Target="http://www.amazon.com/s/ref=dp_byline_sr_book_1?ie=UTF8&amp;field-author=The+International+Agency+for+Research+on+Cancer&amp;search-alias=books&amp;text=The+International+Agency+for+Research+on+Cancer&amp;sort=relevancerank" TargetMode="External"/><Relationship Id="rId5" Type="http://schemas.openxmlformats.org/officeDocument/2006/relationships/hyperlink" Target="http://www.amazon.com/s/ref=dp_byline_sr_book_3?ie=UTF8&amp;text=Raja+R.+Seethala+MD&amp;search-alias=books&amp;field-author=Raja+R.+Seethala+MD&amp;sort=relevancerank" TargetMode="External"/><Relationship Id="rId15" Type="http://schemas.openxmlformats.org/officeDocument/2006/relationships/hyperlink" Target="http://www.amazon.com/s/ref=dp_byline_sr_book_5?ie=UTF8&amp;field-author=D.+Sidransky&amp;search-alias=books&amp;text=D.+Sidransky&amp;sort=relevancerank" TargetMode="External"/><Relationship Id="rId10" Type="http://schemas.openxmlformats.org/officeDocument/2006/relationships/hyperlink" Target="http://www.amazon.com/s/ref=dp_byline_sr_book_1?ie=UTF8&amp;text=Bruce+M.+Wenig+MD&amp;search-alias=books&amp;field-author=Bruce+M.+Wenig+MD&amp;sort=relevancerank" TargetMode="External"/><Relationship Id="rId4" Type="http://schemas.openxmlformats.org/officeDocument/2006/relationships/hyperlink" Target="http://www.amazon.com/s/ref=dp_byline_sr_book_2?ie=UTF8&amp;text=Simion+I.+Chiosea+MD&amp;search-alias=books&amp;field-author=Simion+I.+Chiosea+MD&amp;sort=relevancerank" TargetMode="External"/><Relationship Id="rId9" Type="http://schemas.openxmlformats.org/officeDocument/2006/relationships/hyperlink" Target="http://www.amazon.com/s/ref=dp_byline_sr_book_1?ie=UTF8&amp;text=Robert+A.+Robinson+MD++PhD&amp;search-alias=books&amp;field-author=Robert+A.+Robinson+MD++PhD&amp;sort=relevancerank" TargetMode="External"/><Relationship Id="rId14" Type="http://schemas.openxmlformats.org/officeDocument/2006/relationships/hyperlink" Target="http://www.amazon.com/s/ref=dp_byline_sr_book_4?ie=UTF8&amp;field-author=P.+Reichart&amp;search-alias=books&amp;text=P.+Reichart&amp;sort=relevancerank" TargetMode="External"/></Relationships>
</file>

<file path=ppt/slides/_rels/slide14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xml"/><Relationship Id="rId4" Type="http://schemas.openxmlformats.org/officeDocument/2006/relationships/image" Target="../media/image2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xml"/><Relationship Id="rId4" Type="http://schemas.openxmlformats.org/officeDocument/2006/relationships/image" Target="../media/image226.jpeg"/></Relationships>
</file>

<file path=ppt/slides/_rels/slide15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8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8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3.jpeg"/></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1928802"/>
            <a:ext cx="9144000" cy="3357586"/>
          </a:xfrm>
        </p:spPr>
        <p:txBody>
          <a:bodyPr/>
          <a:lstStyle/>
          <a:p>
            <a:pPr eaLnBrk="1" hangingPunct="1">
              <a:defRPr/>
            </a:pPr>
            <a:r>
              <a:rPr lang="en-US" sz="3200" dirty="0" smtClean="0"/>
              <a:t/>
            </a:r>
            <a:br>
              <a:rPr lang="en-US" sz="3200" dirty="0" smtClean="0"/>
            </a:br>
            <a:r>
              <a:rPr lang="en-US" sz="3200" dirty="0" smtClean="0"/>
              <a:t/>
            </a:r>
            <a:br>
              <a:rPr lang="en-US" sz="3200" dirty="0" smtClean="0"/>
            </a:br>
            <a:r>
              <a:rPr lang="en-US" sz="4400" spc="600" dirty="0" smtClean="0"/>
              <a:t>Laryngeal</a:t>
            </a:r>
            <a:r>
              <a:rPr lang="en-US" sz="4400" dirty="0" smtClean="0"/>
              <a:t> </a:t>
            </a:r>
            <a:br>
              <a:rPr lang="en-US" sz="4400" dirty="0" smtClean="0"/>
            </a:br>
            <a:r>
              <a:rPr lang="en-US" sz="4400" dirty="0" err="1" smtClean="0"/>
              <a:t>neoplastic</a:t>
            </a:r>
            <a:r>
              <a:rPr lang="en-US" sz="4400" dirty="0" smtClean="0"/>
              <a:t> and non-</a:t>
            </a:r>
            <a:r>
              <a:rPr lang="en-US" sz="4400" dirty="0" err="1" smtClean="0"/>
              <a:t>neoplastic</a:t>
            </a:r>
            <a:r>
              <a:rPr lang="en-US" sz="4400" dirty="0" smtClean="0"/>
              <a:t> lesions:</a:t>
            </a:r>
            <a:r>
              <a:rPr lang="el-GR" sz="4400" dirty="0" smtClean="0"/>
              <a:t/>
            </a:r>
            <a:br>
              <a:rPr lang="el-GR" sz="4400" dirty="0" smtClean="0"/>
            </a:br>
            <a:r>
              <a:rPr lang="en-US" sz="3200" dirty="0" smtClean="0"/>
              <a:t/>
            </a:r>
            <a:br>
              <a:rPr lang="en-US" sz="3200" dirty="0" smtClean="0"/>
            </a:br>
            <a:r>
              <a:rPr lang="en-US" sz="3200" dirty="0" smtClean="0"/>
              <a:t> </a:t>
            </a:r>
            <a:r>
              <a:rPr lang="en-US" sz="3200" spc="300" dirty="0" smtClean="0">
                <a:effectLst>
                  <a:outerShdw blurRad="38100" dist="38100" dir="2700000" algn="tl">
                    <a:srgbClr val="000000">
                      <a:alpha val="43137"/>
                    </a:srgbClr>
                  </a:outerShdw>
                </a:effectLst>
              </a:rPr>
              <a:t>Key issues </a:t>
            </a:r>
            <a:r>
              <a:rPr lang="en-US" sz="3200" dirty="0" smtClean="0">
                <a:effectLst/>
              </a:rPr>
              <a:t>for their pathological examination</a:t>
            </a:r>
            <a:r>
              <a:rPr lang="en-US" sz="3600" dirty="0" smtClean="0">
                <a:effectLst/>
              </a:rPr>
              <a:t/>
            </a:r>
            <a:br>
              <a:rPr lang="en-US" sz="3600" dirty="0" smtClean="0">
                <a:effectLst/>
              </a:rPr>
            </a:br>
            <a:r>
              <a:rPr lang="en-US" sz="3200" dirty="0" smtClean="0"/>
              <a:t/>
            </a:r>
            <a:br>
              <a:rPr lang="en-US" sz="3200" dirty="0" smtClean="0"/>
            </a:br>
            <a:r>
              <a:rPr lang="en-US" sz="4800" dirty="0" smtClean="0"/>
              <a:t/>
            </a:r>
            <a:br>
              <a:rPr lang="en-US" sz="4800" dirty="0" smtClean="0"/>
            </a:br>
            <a:endParaRPr lang="el-GR" sz="4800" dirty="0" smtClean="0"/>
          </a:p>
        </p:txBody>
      </p:sp>
      <p:sp>
        <p:nvSpPr>
          <p:cNvPr id="6147" name="Rectangle 3"/>
          <p:cNvSpPr>
            <a:spLocks noGrp="1" noChangeArrowheads="1"/>
          </p:cNvSpPr>
          <p:nvPr>
            <p:ph type="subTitle" idx="1"/>
          </p:nvPr>
        </p:nvSpPr>
        <p:spPr>
          <a:xfrm>
            <a:off x="1331913" y="5929330"/>
            <a:ext cx="6400800" cy="928670"/>
          </a:xfrm>
        </p:spPr>
        <p:txBody>
          <a:bodyPr/>
          <a:lstStyle/>
          <a:p>
            <a:pPr eaLnBrk="1" hangingPunct="1">
              <a:defRPr/>
            </a:pPr>
            <a:r>
              <a:rPr lang="en-US" dirty="0" smtClean="0"/>
              <a:t>Dr </a:t>
            </a:r>
            <a:r>
              <a:rPr lang="en-US" dirty="0" smtClean="0"/>
              <a:t> Andreas </a:t>
            </a:r>
            <a:r>
              <a:rPr lang="en-US" dirty="0" smtClean="0"/>
              <a:t>C. </a:t>
            </a:r>
            <a:r>
              <a:rPr lang="en-US" dirty="0" err="1" smtClean="0"/>
              <a:t>Lazaris</a:t>
            </a:r>
            <a:r>
              <a:rPr lang="en-US" dirty="0" smtClean="0"/>
              <a:t>, Pathologist</a:t>
            </a:r>
            <a:endParaRPr lang="el-G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lstStyle/>
          <a:p>
            <a:r>
              <a:rPr lang="en-US" sz="2400" spc="300" dirty="0" smtClean="0"/>
              <a:t>Larynx  and pharynx.</a:t>
            </a:r>
            <a:br>
              <a:rPr lang="en-US" sz="2400" spc="300" dirty="0" smtClean="0"/>
            </a:br>
            <a:r>
              <a:rPr lang="en-US" sz="2400" spc="300" dirty="0" smtClean="0"/>
              <a:t> Deep dissection. Posterior view</a:t>
            </a:r>
            <a:r>
              <a:rPr lang="en-US" sz="2400" b="0" spc="300" dirty="0" smtClean="0"/>
              <a:t>.</a:t>
            </a:r>
            <a:r>
              <a:rPr lang="el-GR" sz="2400" spc="300" dirty="0" smtClean="0"/>
              <a:t/>
            </a:r>
            <a:br>
              <a:rPr lang="el-GR" sz="2400" spc="300" dirty="0" smtClean="0"/>
            </a:br>
            <a:endParaRPr lang="el-GR" sz="2400" spc="300" dirty="0"/>
          </a:p>
        </p:txBody>
      </p:sp>
      <p:pic>
        <p:nvPicPr>
          <p:cNvPr id="7171" name="Picture 3" descr="C:\Documents and Settings\Administrator\Επιφάνεια εργασίας\Slide2kuku - Glottis - Wikipedia, the free encyclopedia_files\800px-Slide2kuku.JPG"/>
          <p:cNvPicPr>
            <a:picLocks noChangeAspect="1" noChangeArrowheads="1"/>
          </p:cNvPicPr>
          <p:nvPr/>
        </p:nvPicPr>
        <p:blipFill>
          <a:blip r:embed="rId2" cstate="print"/>
          <a:srcRect/>
          <a:stretch>
            <a:fillRect/>
          </a:stretch>
        </p:blipFill>
        <p:spPr bwMode="auto">
          <a:xfrm>
            <a:off x="683568" y="881336"/>
            <a:ext cx="7968885" cy="5976664"/>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2434282"/>
          </a:xfrm>
        </p:spPr>
        <p:txBody>
          <a:bodyPr/>
          <a:lstStyle/>
          <a:p>
            <a:r>
              <a:rPr lang="en-US" sz="2800" dirty="0" smtClean="0"/>
              <a:t>HOW CAN WE  MORPHOLOGICALLY IDENTIFY</a:t>
            </a:r>
            <a:br>
              <a:rPr lang="en-US" sz="2800" dirty="0" smtClean="0"/>
            </a:br>
            <a:r>
              <a:rPr lang="en-US" sz="2800" dirty="0" smtClean="0"/>
              <a:t> </a:t>
            </a:r>
            <a:r>
              <a:rPr lang="en-US" sz="2800" spc="300" dirty="0" smtClean="0">
                <a:solidFill>
                  <a:srgbClr val="FFFFCC"/>
                </a:solidFill>
              </a:rPr>
              <a:t>SQUAMOUS DIFFERENTIATION </a:t>
            </a:r>
            <a:r>
              <a:rPr lang="en-US" sz="2800" dirty="0" smtClean="0"/>
              <a:t/>
            </a:r>
            <a:br>
              <a:rPr lang="en-US" sz="2800" dirty="0" smtClean="0"/>
            </a:br>
            <a:r>
              <a:rPr lang="en-US" sz="2800" dirty="0" smtClean="0"/>
              <a:t>IN A BIPHASIC TUMOUR OR IN ANY TUMOUR ?</a:t>
            </a:r>
            <a:r>
              <a:rPr lang="en-US" sz="2400" dirty="0" smtClean="0"/>
              <a:t/>
            </a:r>
            <a:br>
              <a:rPr lang="en-US" sz="2400" dirty="0" smtClean="0"/>
            </a:br>
            <a:r>
              <a:rPr lang="en-US" sz="2400" dirty="0" smtClean="0"/>
              <a:t/>
            </a:r>
            <a:br>
              <a:rPr lang="en-US" sz="2400" dirty="0" smtClean="0"/>
            </a:br>
            <a:r>
              <a:rPr lang="en-US" sz="2400" dirty="0" smtClean="0"/>
              <a:t>WE NEED </a:t>
            </a:r>
            <a:r>
              <a:rPr lang="en-US" sz="2400" i="1" u="sng" spc="300" dirty="0" smtClean="0">
                <a:solidFill>
                  <a:srgbClr val="FFFFCC"/>
                </a:solidFill>
              </a:rPr>
              <a:t>TWO OR MORE </a:t>
            </a:r>
            <a:r>
              <a:rPr lang="en-US" sz="2400" dirty="0" smtClean="0"/>
              <a:t>OF THE FOLLOWING:</a:t>
            </a:r>
            <a:endParaRPr lang="el-GR" sz="2400" dirty="0"/>
          </a:p>
        </p:txBody>
      </p:sp>
      <p:sp>
        <p:nvSpPr>
          <p:cNvPr id="3" name="2 - Θέση περιεχομένου"/>
          <p:cNvSpPr>
            <a:spLocks noGrp="1"/>
          </p:cNvSpPr>
          <p:nvPr>
            <p:ph idx="1"/>
          </p:nvPr>
        </p:nvSpPr>
        <p:spPr>
          <a:xfrm>
            <a:off x="457200" y="3284984"/>
            <a:ext cx="8229600" cy="2811016"/>
          </a:xfrm>
        </p:spPr>
        <p:txBody>
          <a:bodyPr/>
          <a:lstStyle/>
          <a:p>
            <a:r>
              <a:rPr lang="en-US" sz="3600" dirty="0" smtClean="0">
                <a:solidFill>
                  <a:srgbClr val="FFFFCC"/>
                </a:solidFill>
              </a:rPr>
              <a:t>Individual cell </a:t>
            </a:r>
            <a:r>
              <a:rPr lang="en-US" sz="3600" dirty="0" err="1" smtClean="0">
                <a:solidFill>
                  <a:srgbClr val="FFFFCC"/>
                </a:solidFill>
              </a:rPr>
              <a:t>keratinization</a:t>
            </a:r>
            <a:endParaRPr lang="en-US" sz="3600" dirty="0" smtClean="0">
              <a:solidFill>
                <a:srgbClr val="FFFFCC"/>
              </a:solidFill>
            </a:endParaRPr>
          </a:p>
          <a:p>
            <a:r>
              <a:rPr lang="en-US" sz="3600" dirty="0" smtClean="0">
                <a:solidFill>
                  <a:srgbClr val="FFFFCC"/>
                </a:solidFill>
              </a:rPr>
              <a:t>Intercellular bridging</a:t>
            </a:r>
          </a:p>
          <a:p>
            <a:r>
              <a:rPr lang="en-US" sz="3600" dirty="0" smtClean="0">
                <a:solidFill>
                  <a:srgbClr val="FFFFCC"/>
                </a:solidFill>
              </a:rPr>
              <a:t>Keratin pearl formation</a:t>
            </a:r>
          </a:p>
          <a:p>
            <a:r>
              <a:rPr lang="en-US" sz="3600" dirty="0" smtClean="0">
                <a:solidFill>
                  <a:srgbClr val="FFFFCC"/>
                </a:solidFill>
              </a:rPr>
              <a:t>Cells arranged in a mosaic pattern</a:t>
            </a:r>
            <a:endParaRPr lang="el-GR" sz="3600" dirty="0">
              <a:solidFill>
                <a:srgbClr val="FFFFCC"/>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476250"/>
          </a:xfrm>
        </p:spPr>
        <p:txBody>
          <a:bodyPr anchorCtr="0">
            <a:normAutofit/>
          </a:bodyPr>
          <a:lstStyle/>
          <a:p>
            <a:pPr eaLnBrk="1" hangingPunct="1">
              <a:defRPr/>
            </a:pPr>
            <a:r>
              <a:rPr lang="en-US" sz="2400" dirty="0" smtClean="0"/>
              <a:t>Classification of  </a:t>
            </a:r>
            <a:r>
              <a:rPr lang="en-US" sz="2400" spc="300" dirty="0" err="1" smtClean="0">
                <a:solidFill>
                  <a:srgbClr val="C8D4EC"/>
                </a:solidFill>
              </a:rPr>
              <a:t>Neuroendocrine</a:t>
            </a:r>
            <a:r>
              <a:rPr lang="en-US" sz="2400" dirty="0" smtClean="0">
                <a:solidFill>
                  <a:srgbClr val="C8D4EC"/>
                </a:solidFill>
              </a:rPr>
              <a:t> </a:t>
            </a:r>
            <a:r>
              <a:rPr lang="en-US" sz="2400" dirty="0" err="1" smtClean="0">
                <a:solidFill>
                  <a:srgbClr val="C8D4EC"/>
                </a:solidFill>
              </a:rPr>
              <a:t>Tumours</a:t>
            </a:r>
            <a:r>
              <a:rPr lang="en-US" sz="2400" dirty="0" smtClean="0">
                <a:solidFill>
                  <a:srgbClr val="C8D4EC"/>
                </a:solidFill>
              </a:rPr>
              <a:t> of the </a:t>
            </a:r>
            <a:r>
              <a:rPr lang="fr-FR" sz="2400" dirty="0" smtClean="0">
                <a:solidFill>
                  <a:srgbClr val="C8D4EC"/>
                </a:solidFill>
              </a:rPr>
              <a:t>Larynx</a:t>
            </a:r>
            <a:endParaRPr lang="el-GR" sz="2400" dirty="0" smtClean="0">
              <a:solidFill>
                <a:srgbClr val="C8D4EC"/>
              </a:solidFill>
            </a:endParaRPr>
          </a:p>
        </p:txBody>
      </p:sp>
      <p:pic>
        <p:nvPicPr>
          <p:cNvPr id="86019" name="Picture 2" descr="C:\Users\ΤΑΝΙΑ\Desktop\Καταγραφή.JPG"/>
          <p:cNvPicPr>
            <a:picLocks noChangeAspect="1" noChangeArrowheads="1"/>
          </p:cNvPicPr>
          <p:nvPr/>
        </p:nvPicPr>
        <p:blipFill>
          <a:blip r:embed="rId2" cstate="print"/>
          <a:srcRect/>
          <a:stretch>
            <a:fillRect/>
          </a:stretch>
        </p:blipFill>
        <p:spPr bwMode="auto">
          <a:xfrm>
            <a:off x="4427984" y="2564904"/>
            <a:ext cx="3640081" cy="4293096"/>
          </a:xfrm>
          <a:prstGeom prst="rect">
            <a:avLst/>
          </a:prstGeom>
          <a:noFill/>
          <a:ln w="9525">
            <a:noFill/>
            <a:miter lim="800000"/>
            <a:headEnd/>
            <a:tailEnd/>
          </a:ln>
        </p:spPr>
      </p:pic>
      <p:sp>
        <p:nvSpPr>
          <p:cNvPr id="4" name="3 - Θέση κειμένου"/>
          <p:cNvSpPr txBox="1">
            <a:spLocks/>
          </p:cNvSpPr>
          <p:nvPr/>
        </p:nvSpPr>
        <p:spPr>
          <a:xfrm>
            <a:off x="-1" y="836712"/>
            <a:ext cx="3203849" cy="5289451"/>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hlink"/>
              </a:buClr>
              <a:buSzTx/>
              <a:tabLst/>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err="1" smtClean="0">
                <a:ln>
                  <a:noFill/>
                </a:ln>
                <a:solidFill>
                  <a:srgbClr val="C8D4EC"/>
                </a:solidFill>
                <a:effectLst>
                  <a:outerShdw blurRad="38100" dist="38100" dir="2700000" algn="tl">
                    <a:srgbClr val="000000"/>
                  </a:outerShdw>
                </a:effectLst>
                <a:uLnTx/>
                <a:uFillTx/>
                <a:latin typeface="+mn-lt"/>
                <a:ea typeface="+mn-ea"/>
                <a:cs typeface="+mn-cs"/>
              </a:rPr>
              <a:t>Neuroendocrine</a:t>
            </a:r>
            <a:r>
              <a:rPr kumimoji="0" lang="en-US" sz="3200" b="0" i="0" u="none" strike="noStrike" kern="0" cap="none" spc="0" normalizeH="0" baseline="0" noProof="0" dirty="0" smtClean="0">
                <a:ln>
                  <a:noFill/>
                </a:ln>
                <a:solidFill>
                  <a:srgbClr val="C8D4EC"/>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err="1" smtClean="0">
                <a:ln>
                  <a:noFill/>
                </a:ln>
                <a:solidFill>
                  <a:srgbClr val="C8D4EC"/>
                </a:solidFill>
                <a:effectLst>
                  <a:outerShdw blurRad="38100" dist="38100" dir="2700000" algn="tl">
                    <a:srgbClr val="000000"/>
                  </a:outerShdw>
                </a:effectLst>
                <a:uLnTx/>
                <a:uFillTx/>
                <a:latin typeface="+mn-lt"/>
                <a:ea typeface="+mn-ea"/>
                <a:cs typeface="+mn-cs"/>
              </a:rPr>
              <a:t>tumours</a:t>
            </a:r>
            <a:r>
              <a:rPr kumimoji="0" lang="en-US" sz="3200" b="0" i="0" u="none" strike="noStrike" kern="0" cap="none" spc="0" normalizeH="0" baseline="0" noProof="0" dirty="0" smtClean="0">
                <a:ln>
                  <a:noFill/>
                </a:ln>
                <a:solidFill>
                  <a:srgbClr val="C8D4EC"/>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of the larynx are divided into </a:t>
            </a:r>
            <a:r>
              <a:rPr kumimoji="0" 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two</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broad categories based on their tissue of origin: </a:t>
            </a:r>
          </a:p>
          <a:p>
            <a:pPr marL="342900" marR="0" lvl="0" indent="-342900" algn="l" defTabSz="914400" rtl="0" eaLnBrk="0" fontAlgn="base" latinLnBrk="0" hangingPunct="0">
              <a:lnSpc>
                <a:spcPct val="100000"/>
              </a:lnSpc>
              <a:spcBef>
                <a:spcPct val="20000"/>
              </a:spcBef>
              <a:spcAft>
                <a:spcPct val="0"/>
              </a:spcAft>
              <a:buClr>
                <a:schemeClr val="hlink"/>
              </a:buClr>
              <a:buSzTx/>
              <a:tabLst/>
              <a:defRPr/>
            </a:pP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tabLst/>
              <a:defRPr/>
            </a:pPr>
            <a:r>
              <a:rPr lang="en-US" sz="3200" b="1" kern="0" dirty="0" smtClean="0">
                <a:effectLst>
                  <a:outerShdw blurRad="38100" dist="38100" dir="2700000" algn="tl">
                    <a:srgbClr val="000000"/>
                  </a:outerShdw>
                </a:effectLst>
                <a:latin typeface="+mn-lt"/>
                <a:cs typeface="+mn-cs"/>
              </a:rPr>
              <a:t>e</a:t>
            </a:r>
            <a:r>
              <a:rPr kumimoji="0" lang="en-US" sz="3200" b="1"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pithelial</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and </a:t>
            </a: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tabLst/>
              <a:defRPr/>
            </a:pPr>
            <a:r>
              <a:rPr kumimoji="0" lang="en-US" sz="3200" b="1"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paraganglionic</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l-GR"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5" name="Picture 2" descr="C:\Users\ΤΑΝΙΑ\Desktop\Καταγραφή.JPG"/>
          <p:cNvPicPr>
            <a:picLocks noChangeAspect="1" noChangeArrowheads="1"/>
          </p:cNvPicPr>
          <p:nvPr/>
        </p:nvPicPr>
        <p:blipFill>
          <a:blip r:embed="rId3" cstate="print"/>
          <a:srcRect/>
          <a:stretch>
            <a:fillRect/>
          </a:stretch>
        </p:blipFill>
        <p:spPr bwMode="auto">
          <a:xfrm>
            <a:off x="3203847" y="404664"/>
            <a:ext cx="5999107" cy="20882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6019"/>
                                        </p:tgtEl>
                                        <p:attrNameLst>
                                          <p:attrName>style.visibility</p:attrName>
                                        </p:attrNameLst>
                                      </p:cBhvr>
                                      <p:to>
                                        <p:strVal val="visible"/>
                                      </p:to>
                                    </p:set>
                                    <p:anim calcmode="lin" valueType="num">
                                      <p:cBhvr>
                                        <p:cTn id="14" dur="500" fill="hold"/>
                                        <p:tgtEl>
                                          <p:spTgt spid="86019"/>
                                        </p:tgtEl>
                                        <p:attrNameLst>
                                          <p:attrName>ppt_w</p:attrName>
                                        </p:attrNameLst>
                                      </p:cBhvr>
                                      <p:tavLst>
                                        <p:tav tm="0">
                                          <p:val>
                                            <p:fltVal val="0"/>
                                          </p:val>
                                        </p:tav>
                                        <p:tav tm="100000">
                                          <p:val>
                                            <p:strVal val="#ppt_w"/>
                                          </p:val>
                                        </p:tav>
                                      </p:tavLst>
                                    </p:anim>
                                    <p:anim calcmode="lin" valueType="num">
                                      <p:cBhvr>
                                        <p:cTn id="15" dur="500" fill="hold"/>
                                        <p:tgtEl>
                                          <p:spTgt spid="86019"/>
                                        </p:tgtEl>
                                        <p:attrNameLst>
                                          <p:attrName>ppt_h</p:attrName>
                                        </p:attrNameLst>
                                      </p:cBhvr>
                                      <p:tavLst>
                                        <p:tav tm="0">
                                          <p:val>
                                            <p:fltVal val="0"/>
                                          </p:val>
                                        </p:tav>
                                        <p:tav tm="100000">
                                          <p:val>
                                            <p:strVal val="#ppt_h"/>
                                          </p:val>
                                        </p:tav>
                                      </p:tavLst>
                                    </p:anim>
                                    <p:animEffect transition="in" filter="fade">
                                      <p:cBhvr>
                                        <p:cTn id="16"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Τίτλος"/>
          <p:cNvSpPr>
            <a:spLocks noGrp="1"/>
          </p:cNvSpPr>
          <p:nvPr>
            <p:ph type="title" idx="4294967295"/>
          </p:nvPr>
        </p:nvSpPr>
        <p:spPr>
          <a:xfrm>
            <a:off x="0" y="1"/>
            <a:ext cx="8532813" cy="476672"/>
          </a:xfrm>
        </p:spPr>
        <p:txBody>
          <a:bodyPr anchor="b" anchorCtr="0"/>
          <a:lstStyle/>
          <a:p>
            <a:pPr eaLnBrk="1" hangingPunct="1">
              <a:defRPr/>
            </a:pPr>
            <a:r>
              <a:rPr lang="fr-FR" sz="2800" dirty="0" smtClean="0"/>
              <a:t>     </a:t>
            </a:r>
            <a:r>
              <a:rPr lang="fr-FR" sz="2800" dirty="0" err="1" smtClean="0"/>
              <a:t>Polypoid</a:t>
            </a:r>
            <a:r>
              <a:rPr lang="fr-FR" sz="2800" dirty="0" smtClean="0"/>
              <a:t> </a:t>
            </a:r>
            <a:r>
              <a:rPr lang="fr-FR" sz="2800" dirty="0" err="1" smtClean="0"/>
              <a:t>supraglottic</a:t>
            </a:r>
            <a:r>
              <a:rPr lang="fr-FR" sz="2800" dirty="0" smtClean="0"/>
              <a:t> </a:t>
            </a:r>
            <a:r>
              <a:rPr lang="fr-FR" sz="2800" dirty="0" smtClean="0">
                <a:solidFill>
                  <a:srgbClr val="C8D4EC"/>
                </a:solidFill>
              </a:rPr>
              <a:t>neuroendocrine </a:t>
            </a:r>
            <a:r>
              <a:rPr lang="fr-FR" sz="2800" dirty="0" err="1" smtClean="0">
                <a:solidFill>
                  <a:srgbClr val="C8D4EC"/>
                </a:solidFill>
              </a:rPr>
              <a:t>carcinomas</a:t>
            </a:r>
            <a:endParaRPr lang="el-GR" sz="2800" dirty="0" smtClean="0">
              <a:solidFill>
                <a:srgbClr val="C8D4EC"/>
              </a:solidFill>
            </a:endParaRPr>
          </a:p>
        </p:txBody>
      </p:sp>
      <p:sp>
        <p:nvSpPr>
          <p:cNvPr id="51203" name="3 - Θέση κειμένου"/>
          <p:cNvSpPr>
            <a:spLocks noGrp="1"/>
          </p:cNvSpPr>
          <p:nvPr>
            <p:ph type="body" sz="half" idx="4294967295"/>
          </p:nvPr>
        </p:nvSpPr>
        <p:spPr>
          <a:xfrm>
            <a:off x="0" y="2132856"/>
            <a:ext cx="3465513" cy="4725145"/>
          </a:xfrm>
        </p:spPr>
        <p:txBody>
          <a:bodyPr/>
          <a:lstStyle/>
          <a:p>
            <a:pPr marL="0" indent="0" eaLnBrk="1" hangingPunct="1">
              <a:buFontTx/>
              <a:buNone/>
              <a:defRPr/>
            </a:pPr>
            <a:r>
              <a:rPr lang="en-US" sz="1400" b="1" dirty="0" smtClean="0"/>
              <a:t>-</a:t>
            </a:r>
            <a:r>
              <a:rPr lang="en-US" sz="1400" b="1" dirty="0" smtClean="0">
                <a:solidFill>
                  <a:schemeClr val="tx2"/>
                </a:solidFill>
              </a:rPr>
              <a:t>Well</a:t>
            </a:r>
            <a:r>
              <a:rPr lang="en-US" sz="1400" b="1" dirty="0" smtClean="0"/>
              <a:t>-differentiated </a:t>
            </a:r>
            <a:r>
              <a:rPr lang="en-US" sz="1400" b="1" dirty="0" err="1" smtClean="0">
                <a:solidFill>
                  <a:srgbClr val="C8D4EC"/>
                </a:solidFill>
              </a:rPr>
              <a:t>neuroendocrine</a:t>
            </a:r>
            <a:r>
              <a:rPr lang="en-US" sz="1400" b="1" dirty="0" smtClean="0">
                <a:solidFill>
                  <a:srgbClr val="C8D4EC"/>
                </a:solidFill>
              </a:rPr>
              <a:t> carcinoma </a:t>
            </a:r>
            <a:r>
              <a:rPr lang="en-US" sz="1400" b="1" dirty="0" smtClean="0"/>
              <a:t>with an </a:t>
            </a:r>
            <a:r>
              <a:rPr lang="en-US" sz="1400" b="1" dirty="0" err="1" smtClean="0"/>
              <a:t>organoid</a:t>
            </a:r>
            <a:r>
              <a:rPr lang="en-US" sz="1400" b="1" dirty="0" smtClean="0"/>
              <a:t> pattern. The tumor is composed of round, relatively </a:t>
            </a:r>
            <a:r>
              <a:rPr lang="en-US" sz="1400" b="1" dirty="0" err="1" smtClean="0"/>
              <a:t>nonpleomorphic</a:t>
            </a:r>
            <a:r>
              <a:rPr lang="en-US" sz="1400" b="1" dirty="0" smtClean="0"/>
              <a:t> nuclei with stippled chromatin and prominent </a:t>
            </a:r>
            <a:r>
              <a:rPr lang="en-US" sz="1400" b="1" dirty="0" err="1" smtClean="0"/>
              <a:t>intranuclear</a:t>
            </a:r>
            <a:r>
              <a:rPr lang="en-US" sz="1400" b="1" dirty="0" smtClean="0"/>
              <a:t> holes. </a:t>
            </a:r>
          </a:p>
          <a:p>
            <a:pPr marL="0" indent="0" eaLnBrk="1" hangingPunct="1">
              <a:buFontTx/>
              <a:buNone/>
              <a:defRPr/>
            </a:pPr>
            <a:r>
              <a:rPr lang="en-US" sz="1400" b="1" dirty="0" smtClean="0"/>
              <a:t>- </a:t>
            </a:r>
            <a:r>
              <a:rPr lang="en-US" sz="1400" b="1" dirty="0" smtClean="0">
                <a:solidFill>
                  <a:schemeClr val="tx2"/>
                </a:solidFill>
              </a:rPr>
              <a:t>Moderately</a:t>
            </a:r>
            <a:r>
              <a:rPr lang="en-US" sz="1400" b="1" dirty="0" smtClean="0"/>
              <a:t> differentiated </a:t>
            </a:r>
            <a:r>
              <a:rPr lang="en-US" sz="1400" b="1" dirty="0" err="1" smtClean="0">
                <a:solidFill>
                  <a:srgbClr val="C8D4EC"/>
                </a:solidFill>
              </a:rPr>
              <a:t>neuroendocrine</a:t>
            </a:r>
            <a:r>
              <a:rPr lang="en-US" sz="1400" b="1" dirty="0" smtClean="0">
                <a:solidFill>
                  <a:srgbClr val="C8D4EC"/>
                </a:solidFill>
              </a:rPr>
              <a:t> carcinoma </a:t>
            </a:r>
            <a:r>
              <a:rPr lang="en-US" sz="1400" b="1" dirty="0" smtClean="0"/>
              <a:t>with an infiltrating glandular</a:t>
            </a:r>
          </a:p>
          <a:p>
            <a:pPr marL="0" indent="0" eaLnBrk="1" hangingPunct="1">
              <a:buFontTx/>
              <a:buNone/>
              <a:defRPr/>
            </a:pPr>
            <a:r>
              <a:rPr lang="en-US" sz="1400" b="1" dirty="0" smtClean="0"/>
              <a:t>pattern. Note the increased nuclear </a:t>
            </a:r>
            <a:r>
              <a:rPr lang="en-US" sz="1400" b="1" dirty="0" err="1" smtClean="0"/>
              <a:t>pleomorphism</a:t>
            </a:r>
            <a:r>
              <a:rPr lang="en-US" sz="1400" b="1" dirty="0" smtClean="0"/>
              <a:t>. The finely stippled chromatin is still present.</a:t>
            </a:r>
          </a:p>
          <a:p>
            <a:pPr marL="0" indent="0" eaLnBrk="1" hangingPunct="1">
              <a:buFontTx/>
              <a:buNone/>
              <a:defRPr/>
            </a:pPr>
            <a:r>
              <a:rPr lang="en-US" sz="1400" b="1" dirty="0" smtClean="0"/>
              <a:t> -</a:t>
            </a:r>
            <a:r>
              <a:rPr lang="en-US" sz="1400" b="1" dirty="0" smtClean="0">
                <a:solidFill>
                  <a:schemeClr val="tx2"/>
                </a:solidFill>
              </a:rPr>
              <a:t> Poorly</a:t>
            </a:r>
            <a:r>
              <a:rPr lang="en-US" sz="1400" b="1" dirty="0" smtClean="0"/>
              <a:t> differentiated </a:t>
            </a:r>
            <a:r>
              <a:rPr lang="en-US" sz="1400" b="1" dirty="0" err="1" smtClean="0">
                <a:solidFill>
                  <a:srgbClr val="C8D4EC"/>
                </a:solidFill>
              </a:rPr>
              <a:t>neuroendocrine</a:t>
            </a:r>
            <a:r>
              <a:rPr lang="en-US" sz="1400" b="1" dirty="0" smtClean="0">
                <a:solidFill>
                  <a:srgbClr val="C8D4EC"/>
                </a:solidFill>
              </a:rPr>
              <a:t> carcinoma.</a:t>
            </a:r>
            <a:r>
              <a:rPr lang="en-US" sz="1400" b="1" dirty="0" smtClean="0"/>
              <a:t> Note diffuse </a:t>
            </a:r>
            <a:r>
              <a:rPr lang="en-US" sz="1400" b="1" dirty="0" err="1" smtClean="0"/>
              <a:t>submucosal</a:t>
            </a:r>
            <a:r>
              <a:rPr lang="en-US" sz="1400" b="1" dirty="0" smtClean="0"/>
              <a:t> infiltrates with several vessels filled with tumor. The tumor is composed of plump to elongated nuclei with fine chromatin and inconspicuous nucleoli with minimal cytoplasm.</a:t>
            </a:r>
          </a:p>
          <a:p>
            <a:pPr marL="0" indent="0" eaLnBrk="1" hangingPunct="1">
              <a:buFontTx/>
              <a:buNone/>
              <a:defRPr/>
            </a:pPr>
            <a:r>
              <a:rPr lang="en-US" sz="1400" b="1" dirty="0" smtClean="0"/>
              <a:t>In poorly differentiated  </a:t>
            </a:r>
            <a:r>
              <a:rPr lang="en-US" sz="1400" b="1" dirty="0" smtClean="0">
                <a:solidFill>
                  <a:srgbClr val="FFFFCC"/>
                </a:solidFill>
              </a:rPr>
              <a:t>conventional SCCs, specific </a:t>
            </a:r>
            <a:r>
              <a:rPr lang="en-US" sz="1400" b="1" dirty="0" err="1" smtClean="0">
                <a:solidFill>
                  <a:srgbClr val="FFFFCC"/>
                </a:solidFill>
              </a:rPr>
              <a:t>neuroendocrine</a:t>
            </a:r>
            <a:r>
              <a:rPr lang="en-US" sz="1400" b="1" dirty="0" smtClean="0">
                <a:solidFill>
                  <a:srgbClr val="FFFFCC"/>
                </a:solidFill>
              </a:rPr>
              <a:t> markers </a:t>
            </a:r>
            <a:r>
              <a:rPr lang="en-US" sz="1400" b="1" dirty="0" smtClean="0"/>
              <a:t>(not NSE) are </a:t>
            </a:r>
            <a:r>
              <a:rPr lang="en-US" sz="1400" b="1" dirty="0" smtClean="0">
                <a:solidFill>
                  <a:srgbClr val="FFFFCC"/>
                </a:solidFill>
              </a:rPr>
              <a:t>negative</a:t>
            </a:r>
            <a:r>
              <a:rPr lang="en-US" sz="1400" b="1" dirty="0" smtClean="0"/>
              <a:t>.</a:t>
            </a:r>
            <a:endParaRPr lang="el-GR" sz="1400" b="1" dirty="0" smtClean="0"/>
          </a:p>
        </p:txBody>
      </p:sp>
      <p:pic>
        <p:nvPicPr>
          <p:cNvPr id="81924" name="Picture 2"/>
          <p:cNvPicPr>
            <a:picLocks noChangeAspect="1" noChangeArrowheads="1"/>
          </p:cNvPicPr>
          <p:nvPr/>
        </p:nvPicPr>
        <p:blipFill>
          <a:blip r:embed="rId2" cstate="print"/>
          <a:srcRect/>
          <a:stretch>
            <a:fillRect/>
          </a:stretch>
        </p:blipFill>
        <p:spPr bwMode="auto">
          <a:xfrm>
            <a:off x="179512" y="476672"/>
            <a:ext cx="3275856" cy="1648352"/>
          </a:xfrm>
          <a:prstGeom prst="rect">
            <a:avLst/>
          </a:prstGeom>
          <a:noFill/>
          <a:ln w="9525">
            <a:noFill/>
            <a:miter lim="800000"/>
            <a:headEnd/>
            <a:tailEnd/>
          </a:ln>
        </p:spPr>
      </p:pic>
      <p:pic>
        <p:nvPicPr>
          <p:cNvPr id="81925" name="Picture 3"/>
          <p:cNvPicPr>
            <a:picLocks noGrp="1" noChangeAspect="1" noChangeArrowheads="1"/>
          </p:cNvPicPr>
          <p:nvPr>
            <p:ph idx="4294967295"/>
          </p:nvPr>
        </p:nvPicPr>
        <p:blipFill>
          <a:blip r:embed="rId3" cstate="print"/>
          <a:srcRect/>
          <a:stretch>
            <a:fillRect/>
          </a:stretch>
        </p:blipFill>
        <p:spPr>
          <a:xfrm>
            <a:off x="3563938" y="692150"/>
            <a:ext cx="5580062" cy="5757863"/>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Τίτλος"/>
          <p:cNvSpPr>
            <a:spLocks noGrp="1"/>
          </p:cNvSpPr>
          <p:nvPr>
            <p:ph type="title" idx="4294967295"/>
          </p:nvPr>
        </p:nvSpPr>
        <p:spPr>
          <a:xfrm>
            <a:off x="2916238" y="0"/>
            <a:ext cx="6227762" cy="576263"/>
          </a:xfrm>
        </p:spPr>
        <p:txBody>
          <a:bodyPr anchorCtr="0"/>
          <a:lstStyle/>
          <a:p>
            <a:pPr eaLnBrk="1" hangingPunct="1">
              <a:defRPr/>
            </a:pPr>
            <a:r>
              <a:rPr lang="fr-FR" sz="2000" dirty="0" err="1" smtClean="0"/>
              <a:t>Left</a:t>
            </a:r>
            <a:r>
              <a:rPr lang="fr-FR" sz="2000" dirty="0" smtClean="0"/>
              <a:t> </a:t>
            </a:r>
            <a:r>
              <a:rPr lang="fr-FR" sz="2000" dirty="0" err="1" smtClean="0"/>
              <a:t>aryepiglottic</a:t>
            </a:r>
            <a:r>
              <a:rPr lang="fr-FR" sz="2800" dirty="0" smtClean="0"/>
              <a:t> </a:t>
            </a:r>
            <a:r>
              <a:rPr lang="fr-FR" sz="2000" dirty="0" err="1" smtClean="0"/>
              <a:t>fold</a:t>
            </a:r>
            <a:r>
              <a:rPr lang="fr-FR" sz="2000" dirty="0" smtClean="0"/>
              <a:t>. </a:t>
            </a:r>
            <a:r>
              <a:rPr lang="fr-FR" sz="3600" dirty="0" err="1" smtClean="0">
                <a:solidFill>
                  <a:srgbClr val="C8D4EC"/>
                </a:solidFill>
              </a:rPr>
              <a:t>Typical</a:t>
            </a:r>
            <a:r>
              <a:rPr lang="fr-FR" sz="3600" dirty="0" smtClean="0">
                <a:solidFill>
                  <a:srgbClr val="C8D4EC"/>
                </a:solidFill>
              </a:rPr>
              <a:t> </a:t>
            </a:r>
            <a:r>
              <a:rPr lang="fr-FR" sz="3600" dirty="0" err="1" smtClean="0">
                <a:solidFill>
                  <a:srgbClr val="C8D4EC"/>
                </a:solidFill>
              </a:rPr>
              <a:t>carcinoid</a:t>
            </a:r>
            <a:r>
              <a:rPr lang="fr-FR" sz="3600" dirty="0" smtClean="0">
                <a:solidFill>
                  <a:srgbClr val="C8D4EC"/>
                </a:solidFill>
              </a:rPr>
              <a:t>.</a:t>
            </a:r>
            <a:endParaRPr lang="el-GR" sz="3600" dirty="0" smtClean="0">
              <a:solidFill>
                <a:srgbClr val="C8D4EC"/>
              </a:solidFill>
            </a:endParaRPr>
          </a:p>
        </p:txBody>
      </p:sp>
      <p:pic>
        <p:nvPicPr>
          <p:cNvPr id="82947" name="Picture 2" descr="C:\Users\ΤΑΝΙΑ\Desktop\Καταγραφή.JPG"/>
          <p:cNvPicPr>
            <a:picLocks noChangeAspect="1" noChangeArrowheads="1"/>
          </p:cNvPicPr>
          <p:nvPr/>
        </p:nvPicPr>
        <p:blipFill>
          <a:blip r:embed="rId2" cstate="print"/>
          <a:srcRect/>
          <a:stretch>
            <a:fillRect/>
          </a:stretch>
        </p:blipFill>
        <p:spPr bwMode="auto">
          <a:xfrm>
            <a:off x="179388" y="188913"/>
            <a:ext cx="2592387" cy="2449512"/>
          </a:xfrm>
          <a:prstGeom prst="rect">
            <a:avLst/>
          </a:prstGeom>
          <a:noFill/>
          <a:ln w="9525">
            <a:noFill/>
            <a:miter lim="800000"/>
            <a:headEnd/>
            <a:tailEnd/>
          </a:ln>
        </p:spPr>
      </p:pic>
      <p:pic>
        <p:nvPicPr>
          <p:cNvPr id="82948" name="Picture 3" descr="C:\Users\ΤΑΝΙΑ\Desktop\Καταγραφή.JPG"/>
          <p:cNvPicPr>
            <a:picLocks noChangeAspect="1" noChangeArrowheads="1"/>
          </p:cNvPicPr>
          <p:nvPr/>
        </p:nvPicPr>
        <p:blipFill>
          <a:blip r:embed="rId3" cstate="print"/>
          <a:srcRect/>
          <a:stretch>
            <a:fillRect/>
          </a:stretch>
        </p:blipFill>
        <p:spPr bwMode="auto">
          <a:xfrm>
            <a:off x="5292725" y="765175"/>
            <a:ext cx="3851275" cy="2895600"/>
          </a:xfrm>
          <a:prstGeom prst="rect">
            <a:avLst/>
          </a:prstGeom>
          <a:noFill/>
          <a:ln w="9525">
            <a:noFill/>
            <a:miter lim="800000"/>
            <a:headEnd/>
            <a:tailEnd/>
          </a:ln>
        </p:spPr>
      </p:pic>
      <p:pic>
        <p:nvPicPr>
          <p:cNvPr id="82949" name="Picture 4" descr="C:\Users\ΤΑΝΙΑ\Desktop\Καταγραφή.JPG"/>
          <p:cNvPicPr>
            <a:picLocks noChangeAspect="1" noChangeArrowheads="1"/>
          </p:cNvPicPr>
          <p:nvPr/>
        </p:nvPicPr>
        <p:blipFill>
          <a:blip r:embed="rId4" cstate="print"/>
          <a:srcRect/>
          <a:stretch>
            <a:fillRect/>
          </a:stretch>
        </p:blipFill>
        <p:spPr bwMode="auto">
          <a:xfrm>
            <a:off x="179388" y="2997200"/>
            <a:ext cx="2722562" cy="3600450"/>
          </a:xfrm>
          <a:prstGeom prst="rect">
            <a:avLst/>
          </a:prstGeom>
          <a:noFill/>
          <a:ln w="9525">
            <a:noFill/>
            <a:miter lim="800000"/>
            <a:headEnd/>
            <a:tailEnd/>
          </a:ln>
        </p:spPr>
      </p:pic>
      <p:pic>
        <p:nvPicPr>
          <p:cNvPr id="82950" name="Picture 5" descr="C:\Users\ΤΑΝΙΑ\Desktop\Καταγραφή.JPG"/>
          <p:cNvPicPr>
            <a:picLocks noChangeAspect="1" noChangeArrowheads="1"/>
          </p:cNvPicPr>
          <p:nvPr/>
        </p:nvPicPr>
        <p:blipFill>
          <a:blip r:embed="rId5" cstate="print"/>
          <a:srcRect/>
          <a:stretch>
            <a:fillRect/>
          </a:stretch>
        </p:blipFill>
        <p:spPr bwMode="auto">
          <a:xfrm>
            <a:off x="5286375" y="4005263"/>
            <a:ext cx="3857625" cy="2665412"/>
          </a:xfrm>
          <a:prstGeom prst="rect">
            <a:avLst/>
          </a:prstGeom>
          <a:noFill/>
          <a:ln w="9525">
            <a:noFill/>
            <a:miter lim="800000"/>
            <a:headEnd/>
            <a:tailEnd/>
          </a:ln>
        </p:spPr>
      </p:pic>
      <p:sp>
        <p:nvSpPr>
          <p:cNvPr id="79879" name="Rectangle 7"/>
          <p:cNvSpPr>
            <a:spLocks noChangeArrowheads="1"/>
          </p:cNvSpPr>
          <p:nvPr/>
        </p:nvSpPr>
        <p:spPr bwMode="auto">
          <a:xfrm>
            <a:off x="2916238" y="549275"/>
            <a:ext cx="2303462" cy="6308725"/>
          </a:xfrm>
          <a:prstGeom prst="rect">
            <a:avLst/>
          </a:prstGeom>
          <a:noFill/>
          <a:ln w="9525">
            <a:noFill/>
            <a:miter lim="800000"/>
            <a:headEnd/>
            <a:tailEnd/>
          </a:ln>
          <a:effectLst/>
        </p:spPr>
        <p:txBody>
          <a:bodyPr/>
          <a:lstStyle/>
          <a:p>
            <a:pPr marL="342900" indent="-342900">
              <a:spcBef>
                <a:spcPct val="20000"/>
              </a:spcBef>
              <a:buClr>
                <a:schemeClr val="hlink"/>
              </a:buClr>
              <a:buFontTx/>
              <a:buChar char="•"/>
              <a:defRPr/>
            </a:pPr>
            <a:r>
              <a:rPr lang="en-US" sz="2400">
                <a:effectLst>
                  <a:outerShdw blurRad="38100" dist="38100" dir="2700000" algn="tl">
                    <a:srgbClr val="000000"/>
                  </a:outerShdw>
                </a:effectLst>
              </a:rPr>
              <a:t>Small cords and clusters of cells.</a:t>
            </a:r>
          </a:p>
          <a:p>
            <a:pPr marL="342900" indent="-342900">
              <a:spcBef>
                <a:spcPct val="20000"/>
              </a:spcBef>
              <a:buClr>
                <a:schemeClr val="hlink"/>
              </a:buClr>
              <a:buFontTx/>
              <a:buChar char="•"/>
              <a:defRPr/>
            </a:pPr>
            <a:r>
              <a:rPr lang="en-US" sz="2400">
                <a:effectLst>
                  <a:outerShdw blurRad="38100" dist="38100" dir="2700000" algn="tl">
                    <a:srgbClr val="000000"/>
                  </a:outerShdw>
                </a:effectLst>
              </a:rPr>
              <a:t>Small cells with uniform round nuclei. </a:t>
            </a:r>
            <a:r>
              <a:rPr lang="en-US" sz="2400" u="sng">
                <a:effectLst>
                  <a:outerShdw blurRad="38100" dist="38100" dir="2700000" algn="tl">
                    <a:srgbClr val="000000"/>
                  </a:outerShdw>
                </a:effectLst>
              </a:rPr>
              <a:t>Absence</a:t>
            </a:r>
            <a:r>
              <a:rPr lang="en-US" sz="2400">
                <a:effectLst>
                  <a:outerShdw blurRad="38100" dist="38100" dir="2700000" algn="tl">
                    <a:srgbClr val="000000"/>
                  </a:outerShdw>
                </a:effectLst>
              </a:rPr>
              <a:t> of nucleoli, mitoses, and necrosis.</a:t>
            </a:r>
          </a:p>
          <a:p>
            <a:pPr marL="342900" indent="-342900">
              <a:spcBef>
                <a:spcPct val="20000"/>
              </a:spcBef>
              <a:buClr>
                <a:schemeClr val="hlink"/>
              </a:buClr>
              <a:buFontTx/>
              <a:buChar char="•"/>
              <a:defRPr/>
            </a:pPr>
            <a:r>
              <a:rPr lang="en-US" sz="2400">
                <a:effectLst>
                  <a:outerShdw blurRad="38100" dist="38100" dir="2700000" algn="tl">
                    <a:srgbClr val="000000"/>
                  </a:outerShdw>
                </a:effectLst>
              </a:rPr>
              <a:t>Focus of spindle cells. No nuclear molding or mitotic activity.</a:t>
            </a:r>
          </a:p>
          <a:p>
            <a:pPr marL="342900" indent="-342900">
              <a:spcBef>
                <a:spcPct val="20000"/>
              </a:spcBef>
              <a:buClr>
                <a:schemeClr val="hlink"/>
              </a:buClr>
              <a:buFontTx/>
              <a:buChar char="•"/>
              <a:defRPr/>
            </a:pPr>
            <a:endParaRPr lang="en-US" sz="2400">
              <a:effectLst>
                <a:outerShdw blurRad="38100" dist="38100" dir="2700000" algn="tl">
                  <a:srgbClr val="000000"/>
                </a:outerShdw>
              </a:effectLst>
            </a:endParaRPr>
          </a:p>
          <a:p>
            <a:pPr marL="342900" indent="-342900">
              <a:spcBef>
                <a:spcPct val="20000"/>
              </a:spcBef>
              <a:buClr>
                <a:schemeClr val="hlink"/>
              </a:buClr>
              <a:buFontTx/>
              <a:buChar char="•"/>
              <a:defRPr/>
            </a:pPr>
            <a:endParaRPr lang="el-GR" sz="20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dissolve">
                                      <p:cBhvr>
                                        <p:cTn id="7"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Τίτλος"/>
          <p:cNvSpPr>
            <a:spLocks noGrp="1"/>
          </p:cNvSpPr>
          <p:nvPr>
            <p:ph type="title" idx="4294967295"/>
          </p:nvPr>
        </p:nvSpPr>
        <p:spPr>
          <a:xfrm>
            <a:off x="0" y="0"/>
            <a:ext cx="9144000" cy="1268760"/>
          </a:xfrm>
        </p:spPr>
        <p:txBody>
          <a:bodyPr anchorCtr="0"/>
          <a:lstStyle/>
          <a:p>
            <a:pPr eaLnBrk="1" hangingPunct="1">
              <a:defRPr/>
            </a:pPr>
            <a:r>
              <a:rPr lang="en-US" sz="2800" dirty="0" smtClean="0">
                <a:solidFill>
                  <a:srgbClr val="C8D4EC"/>
                </a:solidFill>
              </a:rPr>
              <a:t>Atypical </a:t>
            </a:r>
            <a:r>
              <a:rPr lang="en-US" sz="2800" dirty="0" err="1" smtClean="0">
                <a:solidFill>
                  <a:srgbClr val="C8D4EC"/>
                </a:solidFill>
              </a:rPr>
              <a:t>carcinoid</a:t>
            </a:r>
            <a:r>
              <a:rPr lang="en-US" sz="2800" dirty="0" smtClean="0">
                <a:solidFill>
                  <a:srgbClr val="C8D4EC"/>
                </a:solidFill>
              </a:rPr>
              <a:t> </a:t>
            </a:r>
            <a:r>
              <a:rPr lang="en-US" sz="2800" dirty="0" smtClean="0"/>
              <a:t>arising from the epiglottis.</a:t>
            </a:r>
            <a:r>
              <a:rPr lang="en-US" sz="3200" dirty="0" smtClean="0"/>
              <a:t/>
            </a:r>
            <a:br>
              <a:rPr lang="en-US" sz="3200" dirty="0" smtClean="0"/>
            </a:br>
            <a:r>
              <a:rPr lang="en-US" sz="1400" dirty="0" smtClean="0"/>
              <a:t> </a:t>
            </a:r>
            <a:r>
              <a:rPr lang="en-US" sz="1800" dirty="0" smtClean="0"/>
              <a:t>Rosettes. Note that the cells are larger than those seen in a typical </a:t>
            </a:r>
            <a:r>
              <a:rPr lang="en-US" sz="1800" dirty="0" err="1" smtClean="0"/>
              <a:t>carcinoid</a:t>
            </a:r>
            <a:r>
              <a:rPr lang="en-US" sz="1800" dirty="0" smtClean="0"/>
              <a:t> .</a:t>
            </a:r>
            <a:br>
              <a:rPr lang="en-US" sz="1800" dirty="0" smtClean="0"/>
            </a:br>
            <a:r>
              <a:rPr lang="en-US" sz="1800" dirty="0" smtClean="0"/>
              <a:t>Mitoses are frequent  [up to 10 per 10 HPF (arrow)] and some cells contain nucleoli. </a:t>
            </a:r>
            <a:br>
              <a:rPr lang="en-US" sz="1800" dirty="0" smtClean="0"/>
            </a:br>
            <a:r>
              <a:rPr lang="en-US" sz="1800" dirty="0" smtClean="0"/>
              <a:t>Clinical and radiologic data  and TTF-1 may rule out </a:t>
            </a:r>
            <a:r>
              <a:rPr lang="en-US" sz="1800" dirty="0" err="1" smtClean="0"/>
              <a:t>medullary</a:t>
            </a:r>
            <a:r>
              <a:rPr lang="en-US" sz="1800" dirty="0" smtClean="0"/>
              <a:t> carcinoma of the thyroid.</a:t>
            </a:r>
            <a:endParaRPr lang="el-GR" sz="1800" dirty="0" smtClean="0"/>
          </a:p>
        </p:txBody>
      </p:sp>
      <p:pic>
        <p:nvPicPr>
          <p:cNvPr id="83971" name="Picture 2" descr="C:\Users\ΤΑΝΙΑ\Desktop\Καταγραφή.JPG"/>
          <p:cNvPicPr>
            <a:picLocks noChangeAspect="1" noChangeArrowheads="1"/>
          </p:cNvPicPr>
          <p:nvPr/>
        </p:nvPicPr>
        <p:blipFill>
          <a:blip r:embed="rId2" cstate="print"/>
          <a:srcRect/>
          <a:stretch>
            <a:fillRect/>
          </a:stretch>
        </p:blipFill>
        <p:spPr bwMode="auto">
          <a:xfrm>
            <a:off x="0" y="1268413"/>
            <a:ext cx="4127500" cy="2881312"/>
          </a:xfrm>
          <a:prstGeom prst="rect">
            <a:avLst/>
          </a:prstGeom>
          <a:noFill/>
          <a:ln w="9525">
            <a:noFill/>
            <a:miter lim="800000"/>
            <a:headEnd/>
            <a:tailEnd/>
          </a:ln>
        </p:spPr>
      </p:pic>
      <p:pic>
        <p:nvPicPr>
          <p:cNvPr id="83972" name="Picture 3" descr="C:\Users\ΤΑΝΙΑ\Desktop\Καταγραφή.JPG"/>
          <p:cNvPicPr>
            <a:picLocks noChangeAspect="1" noChangeArrowheads="1"/>
          </p:cNvPicPr>
          <p:nvPr/>
        </p:nvPicPr>
        <p:blipFill>
          <a:blip r:embed="rId3" cstate="print"/>
          <a:srcRect/>
          <a:stretch>
            <a:fillRect/>
          </a:stretch>
        </p:blipFill>
        <p:spPr bwMode="auto">
          <a:xfrm>
            <a:off x="250825" y="4265613"/>
            <a:ext cx="3749675" cy="2592387"/>
          </a:xfrm>
          <a:prstGeom prst="rect">
            <a:avLst/>
          </a:prstGeom>
          <a:noFill/>
          <a:ln w="9525">
            <a:noFill/>
            <a:miter lim="800000"/>
            <a:headEnd/>
            <a:tailEnd/>
          </a:ln>
        </p:spPr>
      </p:pic>
      <p:pic>
        <p:nvPicPr>
          <p:cNvPr id="83973" name="Picture 4" descr="C:\Users\ΤΑΝΙΑ\Desktop\Καταγραφή.JPG"/>
          <p:cNvPicPr>
            <a:picLocks noChangeAspect="1" noChangeArrowheads="1"/>
          </p:cNvPicPr>
          <p:nvPr/>
        </p:nvPicPr>
        <p:blipFill>
          <a:blip r:embed="rId4" cstate="print"/>
          <a:srcRect/>
          <a:stretch>
            <a:fillRect/>
          </a:stretch>
        </p:blipFill>
        <p:spPr bwMode="auto">
          <a:xfrm>
            <a:off x="4859338" y="1600200"/>
            <a:ext cx="394335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1628775"/>
          </a:xfrm>
        </p:spPr>
        <p:txBody>
          <a:bodyPr anchorCtr="0">
            <a:normAutofit/>
          </a:bodyPr>
          <a:lstStyle/>
          <a:p>
            <a:pPr eaLnBrk="1" hangingPunct="1">
              <a:defRPr/>
            </a:pPr>
            <a:r>
              <a:rPr lang="en-US" sz="2400" dirty="0" smtClean="0"/>
              <a:t>Ulcerated </a:t>
            </a:r>
            <a:r>
              <a:rPr lang="en-US" sz="2400" dirty="0" smtClean="0">
                <a:solidFill>
                  <a:srgbClr val="B61AB6"/>
                </a:solidFill>
              </a:rPr>
              <a:t>small cell </a:t>
            </a:r>
            <a:r>
              <a:rPr lang="en-US" sz="2400" dirty="0" err="1" smtClean="0">
                <a:solidFill>
                  <a:srgbClr val="B61AB6"/>
                </a:solidFill>
              </a:rPr>
              <a:t>neuroendocrine</a:t>
            </a:r>
            <a:r>
              <a:rPr lang="en-US" sz="2400" dirty="0" smtClean="0">
                <a:solidFill>
                  <a:srgbClr val="B61AB6"/>
                </a:solidFill>
              </a:rPr>
              <a:t> carcinoma </a:t>
            </a:r>
            <a:r>
              <a:rPr lang="en-US" sz="2400" dirty="0" smtClean="0"/>
              <a:t>composed of</a:t>
            </a:r>
            <a:br>
              <a:rPr lang="en-US" sz="2400" dirty="0" smtClean="0"/>
            </a:br>
            <a:r>
              <a:rPr lang="en-US" sz="2400" dirty="0" smtClean="0"/>
              <a:t>cells with poorly defined cytoplasm and spindled </a:t>
            </a:r>
            <a:r>
              <a:rPr lang="en-US" sz="2400" dirty="0" err="1" smtClean="0"/>
              <a:t>hyperchromatic</a:t>
            </a:r>
            <a:r>
              <a:rPr lang="en-US" sz="2400" dirty="0" smtClean="0"/>
              <a:t/>
            </a:r>
            <a:br>
              <a:rPr lang="en-US" sz="2400" dirty="0" smtClean="0"/>
            </a:br>
            <a:r>
              <a:rPr lang="en-US" sz="2400" dirty="0" smtClean="0"/>
              <a:t>nuclei. Note the nuclear molding and mitoses.</a:t>
            </a:r>
            <a:endParaRPr lang="el-GR" sz="2400" dirty="0" smtClean="0"/>
          </a:p>
        </p:txBody>
      </p:sp>
      <p:pic>
        <p:nvPicPr>
          <p:cNvPr id="84995" name="Picture 2" descr="C:\Users\ΤΑΝΙΑ\Desktop\Καταγραφή.JPG"/>
          <p:cNvPicPr>
            <a:picLocks noChangeAspect="1" noChangeArrowheads="1"/>
          </p:cNvPicPr>
          <p:nvPr/>
        </p:nvPicPr>
        <p:blipFill>
          <a:blip r:embed="rId2" cstate="print"/>
          <a:srcRect/>
          <a:stretch>
            <a:fillRect/>
          </a:stretch>
        </p:blipFill>
        <p:spPr bwMode="auto">
          <a:xfrm>
            <a:off x="539750" y="1628775"/>
            <a:ext cx="3543300" cy="5229225"/>
          </a:xfrm>
          <a:prstGeom prst="rect">
            <a:avLst/>
          </a:prstGeom>
          <a:noFill/>
          <a:ln w="9525">
            <a:noFill/>
            <a:miter lim="800000"/>
            <a:headEnd/>
            <a:tailEnd/>
          </a:ln>
        </p:spPr>
      </p:pic>
      <p:pic>
        <p:nvPicPr>
          <p:cNvPr id="84996" name="Picture 3" descr="C:\Users\ΤΑΝΙΑ\Desktop\Καταγραφή.JPG"/>
          <p:cNvPicPr>
            <a:picLocks noChangeAspect="1" noChangeArrowheads="1"/>
          </p:cNvPicPr>
          <p:nvPr/>
        </p:nvPicPr>
        <p:blipFill>
          <a:blip r:embed="rId3" cstate="print"/>
          <a:srcRect/>
          <a:stretch>
            <a:fillRect/>
          </a:stretch>
        </p:blipFill>
        <p:spPr bwMode="auto">
          <a:xfrm>
            <a:off x="5219700" y="1700213"/>
            <a:ext cx="3405188" cy="4968875"/>
          </a:xfrm>
          <a:prstGeom prst="rect">
            <a:avLst/>
          </a:prstGeom>
          <a:noFill/>
          <a:ln w="9525">
            <a:noFill/>
            <a:miter lim="800000"/>
            <a:headEnd/>
            <a:tailEnd/>
          </a:ln>
        </p:spPr>
      </p:pic>
      <p:sp>
        <p:nvSpPr>
          <p:cNvPr id="5" name="4 - Βέλος προς τα επάνω"/>
          <p:cNvSpPr/>
          <p:nvPr/>
        </p:nvSpPr>
        <p:spPr>
          <a:xfrm>
            <a:off x="5796136" y="4221088"/>
            <a:ext cx="216024" cy="360040"/>
          </a:xfrm>
          <a:prstGeom prst="upArrow">
            <a:avLst/>
          </a:prstGeom>
          <a:solidFill>
            <a:srgbClr val="B61A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Τίτλος"/>
          <p:cNvSpPr>
            <a:spLocks noGrp="1"/>
          </p:cNvSpPr>
          <p:nvPr>
            <p:ph type="title" idx="4294967295"/>
          </p:nvPr>
        </p:nvSpPr>
        <p:spPr>
          <a:xfrm>
            <a:off x="0" y="0"/>
            <a:ext cx="9144000" cy="1476375"/>
          </a:xfrm>
        </p:spPr>
        <p:txBody>
          <a:bodyPr anchorCtr="0"/>
          <a:lstStyle/>
          <a:p>
            <a:pPr eaLnBrk="1" hangingPunct="1">
              <a:defRPr/>
            </a:pPr>
            <a:r>
              <a:rPr lang="en-US" sz="2800" dirty="0" err="1" smtClean="0"/>
              <a:t>Lymphoepithelial</a:t>
            </a:r>
            <a:r>
              <a:rPr lang="en-US" sz="2800" dirty="0" smtClean="0"/>
              <a:t> carcinoma of the larynx.</a:t>
            </a:r>
            <a:r>
              <a:rPr lang="en-US" sz="2400" dirty="0" smtClean="0"/>
              <a:t/>
            </a:r>
            <a:br>
              <a:rPr lang="en-US" sz="2400" dirty="0" smtClean="0"/>
            </a:br>
            <a:r>
              <a:rPr lang="en-US" sz="1200" dirty="0" smtClean="0"/>
              <a:t> </a:t>
            </a:r>
            <a:r>
              <a:rPr lang="en-US" sz="2000" dirty="0" err="1" smtClean="0"/>
              <a:t>Syncytial</a:t>
            </a:r>
            <a:r>
              <a:rPr lang="en-US" sz="2000" dirty="0" smtClean="0"/>
              <a:t> arrangement of tumor cells composed of round, clear nuclei,</a:t>
            </a:r>
            <a:br>
              <a:rPr lang="en-US" sz="2000" dirty="0" smtClean="0"/>
            </a:br>
            <a:r>
              <a:rPr lang="fr-FR" sz="2000" dirty="0" err="1" smtClean="0"/>
              <a:t>prominent</a:t>
            </a:r>
            <a:r>
              <a:rPr lang="fr-FR" sz="2000" dirty="0" smtClean="0"/>
              <a:t> </a:t>
            </a:r>
            <a:r>
              <a:rPr lang="fr-FR" sz="2000" dirty="0" err="1" smtClean="0"/>
              <a:t>nucleoli</a:t>
            </a:r>
            <a:r>
              <a:rPr lang="fr-FR" sz="2000" dirty="0" smtClean="0"/>
              <a:t>, and </a:t>
            </a:r>
            <a:r>
              <a:rPr lang="fr-FR" sz="2000" dirty="0" err="1" smtClean="0"/>
              <a:t>sparse</a:t>
            </a:r>
            <a:r>
              <a:rPr lang="fr-FR" sz="2000" dirty="0" smtClean="0"/>
              <a:t> </a:t>
            </a:r>
            <a:r>
              <a:rPr lang="fr-FR" sz="2000" dirty="0" err="1" smtClean="0"/>
              <a:t>cytoplasm</a:t>
            </a:r>
            <a:r>
              <a:rPr lang="fr-FR" sz="2000" dirty="0" smtClean="0"/>
              <a:t>. </a:t>
            </a:r>
            <a:br>
              <a:rPr lang="fr-FR" sz="2000" dirty="0" smtClean="0"/>
            </a:br>
            <a:r>
              <a:rPr lang="fr-FR" sz="2000" dirty="0" smtClean="0"/>
              <a:t>Lymphocytes </a:t>
            </a:r>
            <a:r>
              <a:rPr lang="fr-FR" sz="2000" dirty="0" err="1" smtClean="0"/>
              <a:t>permeate</a:t>
            </a:r>
            <a:r>
              <a:rPr lang="fr-FR" sz="2000" dirty="0" smtClean="0"/>
              <a:t> the </a:t>
            </a:r>
            <a:r>
              <a:rPr lang="fr-FR" sz="2000" dirty="0" err="1" smtClean="0"/>
              <a:t>tumour</a:t>
            </a:r>
            <a:r>
              <a:rPr lang="fr-FR" sz="2000" dirty="0" smtClean="0"/>
              <a:t>.</a:t>
            </a:r>
            <a:endParaRPr lang="el-GR" sz="2000" dirty="0" smtClean="0"/>
          </a:p>
        </p:txBody>
      </p:sp>
      <p:pic>
        <p:nvPicPr>
          <p:cNvPr id="87043" name="Picture 2" descr="C:\Users\ΤΑΝΙΑ\Desktop\Καταγραφή.JPG"/>
          <p:cNvPicPr>
            <a:picLocks noChangeAspect="1" noChangeArrowheads="1"/>
          </p:cNvPicPr>
          <p:nvPr/>
        </p:nvPicPr>
        <p:blipFill>
          <a:blip r:embed="rId2" cstate="print"/>
          <a:srcRect/>
          <a:stretch>
            <a:fillRect/>
          </a:stretch>
        </p:blipFill>
        <p:spPr bwMode="auto">
          <a:xfrm>
            <a:off x="1116013" y="1412875"/>
            <a:ext cx="7038975" cy="5229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720080"/>
          </a:xfrm>
        </p:spPr>
        <p:txBody>
          <a:bodyPr/>
          <a:lstStyle/>
          <a:p>
            <a:r>
              <a:rPr lang="en-US" sz="2800" dirty="0" smtClean="0"/>
              <a:t>SURGICAL PATHOLOGY REPORT </a:t>
            </a:r>
            <a:br>
              <a:rPr lang="en-US" sz="2800" dirty="0" smtClean="0"/>
            </a:br>
            <a:r>
              <a:rPr lang="en-US" sz="2800" dirty="0" smtClean="0"/>
              <a:t>OF LARYNGEAL CANCER: </a:t>
            </a:r>
            <a:r>
              <a:rPr lang="en-US" sz="2800" spc="300" dirty="0" smtClean="0"/>
              <a:t>Points of substance</a:t>
            </a:r>
            <a:endParaRPr lang="el-GR" sz="2800" spc="300" dirty="0"/>
          </a:p>
        </p:txBody>
      </p:sp>
      <p:sp>
        <p:nvSpPr>
          <p:cNvPr id="3" name="2 - Θέση περιεχομένου"/>
          <p:cNvSpPr>
            <a:spLocks noGrp="1"/>
          </p:cNvSpPr>
          <p:nvPr>
            <p:ph idx="1"/>
          </p:nvPr>
        </p:nvSpPr>
        <p:spPr>
          <a:xfrm>
            <a:off x="0" y="1052736"/>
            <a:ext cx="9144000" cy="5805264"/>
          </a:xfrm>
        </p:spPr>
        <p:txBody>
          <a:bodyPr/>
          <a:lstStyle/>
          <a:p>
            <a:r>
              <a:rPr lang="en-US" sz="2400" b="1" dirty="0" err="1" smtClean="0"/>
              <a:t>Histologic</a:t>
            </a:r>
            <a:r>
              <a:rPr lang="en-US" sz="2400" b="1" dirty="0" smtClean="0"/>
              <a:t> </a:t>
            </a:r>
            <a:r>
              <a:rPr lang="en-US" sz="2400" b="1" dirty="0" err="1" smtClean="0"/>
              <a:t>subtyping</a:t>
            </a:r>
            <a:endParaRPr lang="en-US" sz="2400" b="1" dirty="0" smtClean="0"/>
          </a:p>
          <a:p>
            <a:r>
              <a:rPr lang="en-US" sz="2400" b="1" dirty="0" err="1" smtClean="0"/>
              <a:t>Tumour</a:t>
            </a:r>
            <a:r>
              <a:rPr lang="en-US" sz="2400" b="1" dirty="0" smtClean="0"/>
              <a:t> </a:t>
            </a:r>
            <a:r>
              <a:rPr lang="en-US" sz="2400" b="1" dirty="0" smtClean="0"/>
              <a:t>grade (1, 2 or 3)</a:t>
            </a:r>
            <a:endParaRPr lang="en-US" sz="2400" b="1" dirty="0" smtClean="0"/>
          </a:p>
          <a:p>
            <a:r>
              <a:rPr lang="en-US" sz="2400" b="1" dirty="0" smtClean="0"/>
              <a:t>Greatest dimension in cm</a:t>
            </a:r>
          </a:p>
          <a:p>
            <a:r>
              <a:rPr lang="en-US" sz="2400" b="1" dirty="0" smtClean="0"/>
              <a:t>Maximum </a:t>
            </a:r>
            <a:r>
              <a:rPr lang="en-US" sz="2400" b="1" dirty="0" err="1" smtClean="0"/>
              <a:t>tumour</a:t>
            </a:r>
            <a:r>
              <a:rPr lang="en-US" sz="2400" b="1" dirty="0" smtClean="0"/>
              <a:t> thickness in cm</a:t>
            </a:r>
          </a:p>
          <a:p>
            <a:r>
              <a:rPr lang="en-US" sz="2400" b="1" dirty="0" smtClean="0"/>
              <a:t>Presence of </a:t>
            </a:r>
            <a:r>
              <a:rPr lang="en-US" sz="2400" b="1" dirty="0" err="1" smtClean="0"/>
              <a:t>perineural</a:t>
            </a:r>
            <a:r>
              <a:rPr lang="en-US" sz="2400" b="1" dirty="0" smtClean="0"/>
              <a:t> spread </a:t>
            </a:r>
          </a:p>
          <a:p>
            <a:r>
              <a:rPr lang="en-US" sz="2400" b="1" dirty="0" smtClean="0"/>
              <a:t>Presence of </a:t>
            </a:r>
            <a:r>
              <a:rPr lang="en-US" sz="2400" b="1" dirty="0" err="1" smtClean="0"/>
              <a:t>lymphovascular</a:t>
            </a:r>
            <a:r>
              <a:rPr lang="en-US" sz="2400" b="1" dirty="0" smtClean="0"/>
              <a:t> invasion</a:t>
            </a:r>
          </a:p>
          <a:p>
            <a:r>
              <a:rPr lang="en-US" sz="2400" b="1" dirty="0" smtClean="0"/>
              <a:t>Invasion of cartilage or ossified cartilage</a:t>
            </a:r>
          </a:p>
          <a:p>
            <a:r>
              <a:rPr lang="en-US" sz="2400" b="1" dirty="0" err="1" smtClean="0"/>
              <a:t>Multicentric</a:t>
            </a:r>
            <a:r>
              <a:rPr lang="en-US" sz="2400" b="1" dirty="0" smtClean="0"/>
              <a:t> invasive carcinoma</a:t>
            </a:r>
          </a:p>
          <a:p>
            <a:r>
              <a:rPr lang="en-US" sz="2400" b="1" dirty="0" smtClean="0"/>
              <a:t>Diffuse/</a:t>
            </a:r>
            <a:r>
              <a:rPr lang="en-US" sz="2400" b="1" dirty="0" err="1" smtClean="0"/>
              <a:t>multicentric</a:t>
            </a:r>
            <a:r>
              <a:rPr lang="en-US" sz="2400" b="1" dirty="0" smtClean="0"/>
              <a:t> CIS</a:t>
            </a:r>
          </a:p>
          <a:p>
            <a:r>
              <a:rPr lang="en-US" sz="2400" b="1" dirty="0" smtClean="0"/>
              <a:t>Status of the closest margin (presence of high grade dysplasia) and its distance from the inked resection margin in mm</a:t>
            </a:r>
          </a:p>
          <a:p>
            <a:r>
              <a:rPr lang="en-US" sz="2400" b="1" dirty="0" smtClean="0"/>
              <a:t>Number and level of involved lymph nodes, diameter of the largest  positive one , presence or absence of </a:t>
            </a:r>
            <a:r>
              <a:rPr lang="en-US" sz="2400" b="1" dirty="0" err="1" smtClean="0"/>
              <a:t>extranodal</a:t>
            </a:r>
            <a:r>
              <a:rPr lang="en-US" sz="2400" b="1" dirty="0" smtClean="0"/>
              <a:t> extension </a:t>
            </a:r>
            <a:endParaRPr lang="el-GR" sz="2400" b="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130026"/>
          </a:xfrm>
        </p:spPr>
        <p:txBody>
          <a:bodyPr/>
          <a:lstStyle/>
          <a:p>
            <a:pPr eaLnBrk="1" hangingPunct="1"/>
            <a:r>
              <a:rPr lang="en-US" sz="3200" dirty="0" smtClean="0"/>
              <a:t>Genetics/ Risk factors</a:t>
            </a:r>
          </a:p>
        </p:txBody>
      </p:sp>
      <p:sp>
        <p:nvSpPr>
          <p:cNvPr id="5123" name="Content Placeholder 2"/>
          <p:cNvSpPr>
            <a:spLocks noGrp="1"/>
          </p:cNvSpPr>
          <p:nvPr>
            <p:ph idx="1"/>
          </p:nvPr>
        </p:nvSpPr>
        <p:spPr>
          <a:xfrm>
            <a:off x="457200" y="404664"/>
            <a:ext cx="8229600" cy="5691336"/>
          </a:xfrm>
        </p:spPr>
        <p:txBody>
          <a:bodyPr/>
          <a:lstStyle/>
          <a:p>
            <a:pPr eaLnBrk="1" hangingPunct="1">
              <a:lnSpc>
                <a:spcPct val="80000"/>
              </a:lnSpc>
              <a:buFont typeface="Wingdings" pitchFamily="-108" charset="2"/>
              <a:buChar char="§"/>
            </a:pPr>
            <a:r>
              <a:rPr lang="en-US" sz="2000" b="1" dirty="0" err="1" smtClean="0"/>
              <a:t>Aneuploidy</a:t>
            </a:r>
            <a:endParaRPr lang="en-US" sz="2000" b="1" dirty="0" smtClean="0"/>
          </a:p>
          <a:p>
            <a:pPr eaLnBrk="1" hangingPunct="1">
              <a:lnSpc>
                <a:spcPct val="80000"/>
              </a:lnSpc>
              <a:buFont typeface="Wingdings" pitchFamily="-108" charset="2"/>
              <a:buChar char="§"/>
            </a:pPr>
            <a:endParaRPr lang="en-US" sz="2000" b="1" dirty="0" smtClean="0"/>
          </a:p>
          <a:p>
            <a:pPr eaLnBrk="1" hangingPunct="1">
              <a:lnSpc>
                <a:spcPct val="80000"/>
              </a:lnSpc>
              <a:buFont typeface="Wingdings" pitchFamily="-108" charset="2"/>
              <a:buChar char="§"/>
            </a:pPr>
            <a:r>
              <a:rPr lang="en-US" sz="2000" b="1" dirty="0" smtClean="0"/>
              <a:t>Tumor suppressor gene </a:t>
            </a:r>
            <a:r>
              <a:rPr lang="en-US" sz="2000" b="1" i="1" dirty="0" smtClean="0"/>
              <a:t>inactivation</a:t>
            </a:r>
          </a:p>
          <a:p>
            <a:pPr lvl="1" eaLnBrk="1" hangingPunct="1">
              <a:lnSpc>
                <a:spcPct val="80000"/>
              </a:lnSpc>
              <a:buFont typeface="Wingdings" pitchFamily="-108" charset="2"/>
              <a:buChar char="§"/>
            </a:pPr>
            <a:r>
              <a:rPr lang="en-US" sz="2000" b="1" dirty="0" smtClean="0"/>
              <a:t>Gene locus 17p13 : mutant </a:t>
            </a:r>
            <a:r>
              <a:rPr lang="en-US" sz="2000" b="1" i="1" dirty="0" smtClean="0"/>
              <a:t>p53 ………………………….DNA repair, apoptosis</a:t>
            </a:r>
          </a:p>
          <a:p>
            <a:pPr lvl="1" eaLnBrk="1" hangingPunct="1">
              <a:lnSpc>
                <a:spcPct val="80000"/>
              </a:lnSpc>
              <a:buFont typeface="Wingdings" pitchFamily="-108" charset="2"/>
              <a:buChar char="§"/>
            </a:pPr>
            <a:r>
              <a:rPr lang="en-US" sz="2000" b="1" dirty="0" smtClean="0"/>
              <a:t>Gene locus 9p21 : mutant </a:t>
            </a:r>
            <a:r>
              <a:rPr lang="en-US" sz="2000" b="1" i="1" dirty="0" smtClean="0"/>
              <a:t>p16 …………………………. Cell cycle regulation</a:t>
            </a:r>
          </a:p>
          <a:p>
            <a:pPr lvl="1" eaLnBrk="1" hangingPunct="1">
              <a:lnSpc>
                <a:spcPct val="80000"/>
              </a:lnSpc>
              <a:buFont typeface="Wingdings" pitchFamily="-108" charset="2"/>
              <a:buChar char="§"/>
            </a:pPr>
            <a:endParaRPr lang="en-US" sz="2000" b="1" dirty="0" smtClean="0"/>
          </a:p>
          <a:p>
            <a:pPr eaLnBrk="1" hangingPunct="1">
              <a:lnSpc>
                <a:spcPct val="80000"/>
              </a:lnSpc>
              <a:buFont typeface="Wingdings" pitchFamily="-108" charset="2"/>
              <a:buChar char="§"/>
            </a:pPr>
            <a:r>
              <a:rPr lang="en-US" sz="2000" b="1" dirty="0" smtClean="0"/>
              <a:t>Proto-oncogene </a:t>
            </a:r>
            <a:r>
              <a:rPr lang="en-US" sz="2000" b="1" i="1" dirty="0" smtClean="0"/>
              <a:t>activation</a:t>
            </a:r>
          </a:p>
          <a:p>
            <a:pPr lvl="1" eaLnBrk="1" hangingPunct="1">
              <a:lnSpc>
                <a:spcPct val="80000"/>
              </a:lnSpc>
              <a:buFont typeface="Wingdings" pitchFamily="-108" charset="2"/>
              <a:buChar char="§"/>
            </a:pPr>
            <a:r>
              <a:rPr lang="en-US" sz="2000" b="1" dirty="0" smtClean="0"/>
              <a:t>Proto-oncogene (11q13) amplifies </a:t>
            </a:r>
            <a:r>
              <a:rPr lang="en-US" sz="2000" b="1" dirty="0" err="1" smtClean="0"/>
              <a:t>cyclin</a:t>
            </a:r>
            <a:r>
              <a:rPr lang="en-US" sz="2000" b="1" dirty="0" smtClean="0"/>
              <a:t> D1………. </a:t>
            </a:r>
            <a:r>
              <a:rPr lang="en-US" sz="2000" b="1" i="1" dirty="0" smtClean="0"/>
              <a:t>Cell cycle regulation</a:t>
            </a:r>
          </a:p>
          <a:p>
            <a:pPr lvl="1" eaLnBrk="1" hangingPunct="1">
              <a:lnSpc>
                <a:spcPct val="80000"/>
              </a:lnSpc>
              <a:buFont typeface="Wingdings" pitchFamily="-108" charset="2"/>
              <a:buChar char="§"/>
            </a:pPr>
            <a:endParaRPr lang="en-US" sz="2000" b="1" i="1" dirty="0" smtClean="0"/>
          </a:p>
          <a:p>
            <a:pPr eaLnBrk="1" hangingPunct="1">
              <a:lnSpc>
                <a:spcPct val="80000"/>
              </a:lnSpc>
              <a:buFont typeface="Wingdings" pitchFamily="-108" charset="2"/>
              <a:buChar char="§"/>
            </a:pPr>
            <a:r>
              <a:rPr lang="en-US" sz="2000" b="1" dirty="0" smtClean="0"/>
              <a:t>Mutagen-induced chromosome breaks</a:t>
            </a:r>
          </a:p>
          <a:p>
            <a:pPr eaLnBrk="1" hangingPunct="1">
              <a:lnSpc>
                <a:spcPct val="80000"/>
              </a:lnSpc>
              <a:buFont typeface="Wingdings" pitchFamily="-108" charset="2"/>
              <a:buChar char="§"/>
            </a:pPr>
            <a:endParaRPr lang="en-US" sz="2000" b="1" dirty="0" smtClean="0"/>
          </a:p>
          <a:p>
            <a:pPr eaLnBrk="1" hangingPunct="1">
              <a:lnSpc>
                <a:spcPct val="80000"/>
              </a:lnSpc>
              <a:buFont typeface="Wingdings" pitchFamily="-108" charset="2"/>
              <a:buChar char="§"/>
            </a:pPr>
            <a:r>
              <a:rPr lang="en-US" sz="2000" b="1" dirty="0" smtClean="0"/>
              <a:t>HPV </a:t>
            </a:r>
          </a:p>
          <a:p>
            <a:pPr lvl="1" eaLnBrk="1" hangingPunct="1">
              <a:lnSpc>
                <a:spcPct val="80000"/>
              </a:lnSpc>
              <a:buFont typeface="Wingdings" pitchFamily="-108" charset="2"/>
              <a:buChar char="§"/>
            </a:pPr>
            <a:r>
              <a:rPr lang="en-US" sz="2000" b="1" dirty="0" smtClean="0"/>
              <a:t>Types 16 and 18: E6 and E7 viral protein-mediated degradation of </a:t>
            </a:r>
            <a:r>
              <a:rPr lang="en-US" sz="2000" b="1" i="1" dirty="0" smtClean="0"/>
              <a:t>p53</a:t>
            </a:r>
            <a:r>
              <a:rPr lang="en-US" sz="2000" b="1" dirty="0" smtClean="0"/>
              <a:t> </a:t>
            </a:r>
          </a:p>
          <a:p>
            <a:pPr lvl="1" eaLnBrk="1" hangingPunct="1">
              <a:lnSpc>
                <a:spcPct val="80000"/>
              </a:lnSpc>
              <a:buFont typeface="Wingdings" pitchFamily="-108" charset="2"/>
              <a:buChar char="§"/>
            </a:pPr>
            <a:r>
              <a:rPr lang="en-US" sz="2000" b="1" dirty="0" err="1" smtClean="0"/>
              <a:t>Oropharyngeal</a:t>
            </a:r>
            <a:r>
              <a:rPr lang="en-US" sz="2000" b="1" dirty="0" smtClean="0"/>
              <a:t> malignancy</a:t>
            </a:r>
          </a:p>
          <a:p>
            <a:pPr lvl="1" eaLnBrk="1" hangingPunct="1">
              <a:lnSpc>
                <a:spcPct val="80000"/>
              </a:lnSpc>
              <a:buFont typeface="Wingdings" pitchFamily="-108" charset="2"/>
              <a:buChar char="§"/>
            </a:pPr>
            <a:endParaRPr lang="en-US" sz="2000" b="1" dirty="0" smtClean="0"/>
          </a:p>
          <a:p>
            <a:pPr eaLnBrk="1" hangingPunct="1">
              <a:lnSpc>
                <a:spcPct val="80000"/>
              </a:lnSpc>
              <a:buFont typeface="Wingdings" pitchFamily="-108" charset="2"/>
              <a:buChar char="§"/>
            </a:pPr>
            <a:r>
              <a:rPr lang="en-US" sz="2000" b="1" dirty="0" smtClean="0"/>
              <a:t> </a:t>
            </a:r>
            <a:r>
              <a:rPr lang="en-US" sz="2000" b="1" dirty="0" err="1" smtClean="0"/>
              <a:t>Gastroesophageal</a:t>
            </a:r>
            <a:r>
              <a:rPr lang="en-US" sz="2000" b="1" dirty="0" smtClean="0"/>
              <a:t> Reflux Disease  (GERD)</a:t>
            </a:r>
          </a:p>
          <a:p>
            <a:pPr lvl="1" eaLnBrk="1" hangingPunct="1">
              <a:lnSpc>
                <a:spcPct val="80000"/>
              </a:lnSpc>
              <a:buFont typeface="Wingdings" pitchFamily="-108" charset="2"/>
              <a:buChar char="§"/>
            </a:pPr>
            <a:r>
              <a:rPr lang="en-US" sz="2000" b="1" dirty="0" err="1" smtClean="0"/>
              <a:t>Koufman</a:t>
            </a:r>
            <a:r>
              <a:rPr lang="en-US" sz="2000" b="1" dirty="0" smtClean="0"/>
              <a:t>:  n=31 with </a:t>
            </a:r>
            <a:r>
              <a:rPr lang="en-US" sz="2000" b="1" dirty="0" err="1" smtClean="0"/>
              <a:t>glottic</a:t>
            </a:r>
            <a:r>
              <a:rPr lang="en-US" sz="2000" b="1" dirty="0" smtClean="0"/>
              <a:t> SCC, GERD documented in 84%; only 58% were smokers</a:t>
            </a:r>
          </a:p>
          <a:p>
            <a:pPr eaLnBrk="1" hangingPunct="1">
              <a:lnSpc>
                <a:spcPct val="80000"/>
              </a:lnSpc>
            </a:pPr>
            <a:endParaRPr lang="en-US" sz="2000" b="1" dirty="0"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439850"/>
          </a:xfrm>
        </p:spPr>
        <p:txBody>
          <a:bodyPr/>
          <a:lstStyle/>
          <a:p>
            <a:r>
              <a:rPr lang="en-US" dirty="0" smtClean="0">
                <a:solidFill>
                  <a:srgbClr val="000000"/>
                </a:solidFill>
                <a:latin typeface="Calibri" charset="0"/>
              </a:rPr>
              <a:t>. </a:t>
            </a:r>
            <a:r>
              <a:rPr lang="en-US" sz="3200" dirty="0" smtClean="0">
                <a:solidFill>
                  <a:schemeClr val="tx1"/>
                </a:solidFill>
              </a:rPr>
              <a:t>In situ hybridization for E6/E7 mRNA for high-risk human </a:t>
            </a:r>
            <a:r>
              <a:rPr lang="en-US" sz="3200" dirty="0" err="1" smtClean="0">
                <a:solidFill>
                  <a:schemeClr val="tx1"/>
                </a:solidFill>
              </a:rPr>
              <a:t>papillomaviruses</a:t>
            </a:r>
            <a:r>
              <a:rPr lang="en-US" sz="3200" dirty="0" smtClean="0">
                <a:solidFill>
                  <a:schemeClr val="tx1"/>
                </a:solidFill>
              </a:rPr>
              <a:t> with numerous dot-like signals highlighting the viral infection in high-grade </a:t>
            </a:r>
            <a:r>
              <a:rPr lang="en-US" sz="3200" dirty="0" err="1" smtClean="0">
                <a:solidFill>
                  <a:schemeClr val="tx1"/>
                </a:solidFill>
              </a:rPr>
              <a:t>squamous</a:t>
            </a:r>
            <a:r>
              <a:rPr lang="en-US" sz="3200" dirty="0" smtClean="0">
                <a:solidFill>
                  <a:schemeClr val="tx1"/>
                </a:solidFill>
              </a:rPr>
              <a:t> intraepithelial lesion.</a:t>
            </a:r>
            <a:endParaRPr lang="el-GR" sz="3200" dirty="0">
              <a:solidFill>
                <a:schemeClr val="tx1"/>
              </a:solidFill>
            </a:endParaRPr>
          </a:p>
        </p:txBody>
      </p:sp>
      <p:pic>
        <p:nvPicPr>
          <p:cNvPr id="3" name="Picture 7" descr="Cover"/>
          <p:cNvPicPr>
            <a:picLocks noChangeAspect="1" noChangeArrowheads="1"/>
          </p:cNvPicPr>
          <p:nvPr/>
        </p:nvPicPr>
        <p:blipFill>
          <a:blip r:embed="rId2"/>
          <a:srcRect/>
          <a:stretch>
            <a:fillRect/>
          </a:stretch>
        </p:blipFill>
        <p:spPr bwMode="auto">
          <a:xfrm rot="16200000">
            <a:off x="2189789" y="1596369"/>
            <a:ext cx="4714884" cy="5808378"/>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150"/>
          </a:xfrm>
        </p:spPr>
        <p:txBody>
          <a:bodyPr/>
          <a:lstStyle/>
          <a:p>
            <a:pPr>
              <a:defRPr/>
            </a:pPr>
            <a:r>
              <a:rPr lang="en-US" sz="3600" dirty="0" smtClean="0"/>
              <a:t>Epiglottis and vocal cords histology</a:t>
            </a:r>
            <a:endParaRPr lang="el-GR" sz="3600" dirty="0"/>
          </a:p>
        </p:txBody>
      </p:sp>
      <p:pic>
        <p:nvPicPr>
          <p:cNvPr id="8195" name="Picture 2" descr="C:\Users\ΤΑΝΙΑ\Desktop\LANYNX COURSE\LARYNX IMGs\EPIGLOTTIS HISTOLOGY .JPG"/>
          <p:cNvPicPr>
            <a:picLocks noChangeAspect="1" noChangeArrowheads="1"/>
          </p:cNvPicPr>
          <p:nvPr/>
        </p:nvPicPr>
        <p:blipFill>
          <a:blip r:embed="rId2" cstate="print"/>
          <a:srcRect/>
          <a:stretch>
            <a:fillRect/>
          </a:stretch>
        </p:blipFill>
        <p:spPr bwMode="auto">
          <a:xfrm>
            <a:off x="684213" y="765175"/>
            <a:ext cx="3654425" cy="6264275"/>
          </a:xfrm>
          <a:prstGeom prst="rect">
            <a:avLst/>
          </a:prstGeom>
          <a:noFill/>
          <a:ln w="9525">
            <a:noFill/>
            <a:miter lim="800000"/>
            <a:headEnd/>
            <a:tailEnd/>
          </a:ln>
        </p:spPr>
      </p:pic>
      <p:pic>
        <p:nvPicPr>
          <p:cNvPr id="8196" name="Picture 3" descr="C:\Users\ΤΑΝΙΑ\Desktop\LANYNX COURSE\LARYNX IMGs\CORDS creltfvf.GIF"/>
          <p:cNvPicPr>
            <a:picLocks noChangeAspect="1" noChangeArrowheads="1"/>
          </p:cNvPicPr>
          <p:nvPr/>
        </p:nvPicPr>
        <p:blipFill>
          <a:blip r:embed="rId3" cstate="print"/>
          <a:srcRect/>
          <a:stretch>
            <a:fillRect/>
          </a:stretch>
        </p:blipFill>
        <p:spPr bwMode="auto">
          <a:xfrm>
            <a:off x="4572000" y="765175"/>
            <a:ext cx="4060825" cy="6092825"/>
          </a:xfrm>
          <a:prstGeom prst="rect">
            <a:avLst/>
          </a:prstGeom>
          <a:noFill/>
          <a:ln w="9525">
            <a:noFill/>
            <a:miter lim="800000"/>
            <a:headEnd/>
            <a:tailEnd/>
          </a:ln>
        </p:spPr>
      </p:pic>
      <p:sp>
        <p:nvSpPr>
          <p:cNvPr id="5" name="4 - Αριστερό βέλος"/>
          <p:cNvSpPr/>
          <p:nvPr/>
        </p:nvSpPr>
        <p:spPr>
          <a:xfrm>
            <a:off x="3347864" y="2996952"/>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Documents and Settings\Administrator\Επιφάνεια εργασίας\MONET\05 walk-in-the-meadows-at-argenteuil.jpg!HalfHD.jpg"/>
          <p:cNvPicPr>
            <a:picLocks noChangeAspect="1" noChangeArrowheads="1"/>
          </p:cNvPicPr>
          <p:nvPr/>
        </p:nvPicPr>
        <p:blipFill>
          <a:blip r:embed="rId2" cstate="print"/>
          <a:srcRect/>
          <a:stretch>
            <a:fillRect/>
          </a:stretch>
        </p:blipFill>
        <p:spPr bwMode="auto">
          <a:xfrm>
            <a:off x="250825" y="260350"/>
            <a:ext cx="6408738" cy="6408738"/>
          </a:xfrm>
          <a:prstGeom prst="rect">
            <a:avLst/>
          </a:prstGeom>
          <a:noFill/>
          <a:ln w="9525">
            <a:noFill/>
            <a:miter lim="800000"/>
            <a:headEnd/>
            <a:tailEnd/>
          </a:ln>
        </p:spPr>
      </p:pic>
      <p:sp>
        <p:nvSpPr>
          <p:cNvPr id="3" name="2 - Θέση περιεχομένου"/>
          <p:cNvSpPr txBox="1">
            <a:spLocks/>
          </p:cNvSpPr>
          <p:nvPr/>
        </p:nvSpPr>
        <p:spPr>
          <a:xfrm>
            <a:off x="6659563" y="260350"/>
            <a:ext cx="2484437" cy="6597650"/>
          </a:xfrm>
          <a:prstGeom prst="rect">
            <a:avLst/>
          </a:prstGeom>
        </p:spPr>
        <p:txBody>
          <a:bodyPr/>
          <a:lstStyle/>
          <a:p>
            <a:pPr marL="342900" indent="-342900">
              <a:spcBef>
                <a:spcPct val="20000"/>
              </a:spcBef>
              <a:buClr>
                <a:schemeClr val="hlink"/>
              </a:buClr>
              <a:buFontTx/>
              <a:buChar char="•"/>
              <a:defRPr/>
            </a:pPr>
            <a:r>
              <a:rPr lang="en-US" sz="3200" b="1" kern="0" dirty="0">
                <a:effectLst>
                  <a:outerShdw blurRad="38100" dist="38100" dir="2700000" algn="tl">
                    <a:srgbClr val="000000"/>
                  </a:outerShdw>
                </a:effectLst>
                <a:latin typeface="+mn-lt"/>
                <a:cs typeface="+mn-cs"/>
              </a:rPr>
              <a:t>Non-</a:t>
            </a:r>
          </a:p>
          <a:p>
            <a:pPr marL="342900" indent="-342900">
              <a:spcBef>
                <a:spcPct val="20000"/>
              </a:spcBef>
              <a:buClr>
                <a:schemeClr val="hlink"/>
              </a:buClr>
              <a:defRPr/>
            </a:pPr>
            <a:r>
              <a:rPr lang="en-US" sz="3200" b="1" kern="0" dirty="0">
                <a:effectLst>
                  <a:outerShdw blurRad="38100" dist="38100" dir="2700000" algn="tl">
                    <a:srgbClr val="000000"/>
                  </a:outerShdw>
                </a:effectLst>
                <a:latin typeface="+mn-lt"/>
                <a:cs typeface="+mn-cs"/>
              </a:rPr>
              <a:t>   </a:t>
            </a:r>
            <a:r>
              <a:rPr lang="en-US" sz="3200" b="1" kern="0" dirty="0" err="1">
                <a:effectLst>
                  <a:outerShdw blurRad="38100" dist="38100" dir="2700000" algn="tl">
                    <a:srgbClr val="000000"/>
                  </a:outerShdw>
                </a:effectLst>
                <a:latin typeface="+mn-lt"/>
                <a:cs typeface="+mn-cs"/>
              </a:rPr>
              <a:t>squamous</a:t>
            </a:r>
            <a:r>
              <a:rPr lang="en-US" sz="3200" b="1" kern="0" dirty="0">
                <a:effectLst>
                  <a:outerShdw blurRad="38100" dist="38100" dir="2700000" algn="tl">
                    <a:srgbClr val="000000"/>
                  </a:outerShdw>
                </a:effectLst>
                <a:latin typeface="+mn-lt"/>
                <a:cs typeface="+mn-cs"/>
              </a:rPr>
              <a:t> pathologic diseases and their differential diagnosis:</a:t>
            </a: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Vocal cord nodules and polyps</a:t>
            </a: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a:t>
            </a:r>
            <a:endParaRPr lang="el-GR" sz="3200" kern="0" dirty="0">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Τίτλος"/>
          <p:cNvSpPr>
            <a:spLocks noGrp="1"/>
          </p:cNvSpPr>
          <p:nvPr>
            <p:ph type="title" idx="4294967295"/>
          </p:nvPr>
        </p:nvSpPr>
        <p:spPr>
          <a:xfrm>
            <a:off x="0" y="0"/>
            <a:ext cx="9144000" cy="1989138"/>
          </a:xfrm>
        </p:spPr>
        <p:txBody>
          <a:bodyPr anchorCtr="0"/>
          <a:lstStyle/>
          <a:p>
            <a:pPr eaLnBrk="1" hangingPunct="1">
              <a:defRPr/>
            </a:pPr>
            <a:r>
              <a:rPr lang="en-US" sz="1400" b="0" dirty="0" smtClean="0"/>
              <a:t> </a:t>
            </a:r>
            <a:r>
              <a:rPr lang="en-US" sz="1800" dirty="0" smtClean="0"/>
              <a:t>Bilateral vocal nodules at the mid-cord. Clinically, a biopsy is rarely performed on typical nodules like these; rather, a biopsy may be performed on unilateral</a:t>
            </a:r>
            <a:r>
              <a:rPr lang="el-GR" sz="1800" dirty="0" smtClean="0"/>
              <a:t> </a:t>
            </a:r>
            <a:r>
              <a:rPr lang="en-US" sz="1800" dirty="0" smtClean="0"/>
              <a:t>vocal nodules.</a:t>
            </a:r>
            <a:r>
              <a:rPr lang="el-GR" sz="1800" dirty="0" smtClean="0"/>
              <a:t/>
            </a:r>
            <a:br>
              <a:rPr lang="el-GR" sz="1800" dirty="0" smtClean="0"/>
            </a:br>
            <a:r>
              <a:rPr lang="en-US" sz="1800" dirty="0" smtClean="0"/>
              <a:t>  Large translucent vocal polyps at the anterior </a:t>
            </a:r>
            <a:r>
              <a:rPr lang="en-US" sz="1800" dirty="0" err="1" smtClean="0"/>
              <a:t>commissure</a:t>
            </a:r>
            <a:r>
              <a:rPr lang="en-US" sz="1800" dirty="0" smtClean="0"/>
              <a:t>; polyps occur on the anterior 1/3 of the vocal fold. There may be </a:t>
            </a:r>
            <a:r>
              <a:rPr lang="en-US" sz="1800" dirty="0" err="1" smtClean="0"/>
              <a:t>histologic</a:t>
            </a:r>
            <a:r>
              <a:rPr lang="en-US" sz="1800" dirty="0" smtClean="0"/>
              <a:t> overlap between </a:t>
            </a:r>
            <a:r>
              <a:rPr lang="en-US" sz="2400" dirty="0" smtClean="0"/>
              <a:t>vocal </a:t>
            </a:r>
            <a:r>
              <a:rPr lang="en-US" sz="2400" u="sng" dirty="0" smtClean="0"/>
              <a:t>polyps</a:t>
            </a:r>
            <a:r>
              <a:rPr lang="en-US" sz="2400" dirty="0" smtClean="0"/>
              <a:t> and </a:t>
            </a:r>
            <a:r>
              <a:rPr lang="en-US" sz="2400" u="sng" dirty="0" smtClean="0"/>
              <a:t>nodules</a:t>
            </a:r>
            <a:r>
              <a:rPr lang="en-US" sz="2400" dirty="0" smtClean="0"/>
              <a:t>; both are </a:t>
            </a:r>
            <a:r>
              <a:rPr lang="en-US" sz="2400" dirty="0" err="1" smtClean="0"/>
              <a:t>stromal</a:t>
            </a:r>
            <a:r>
              <a:rPr lang="en-US" sz="2400" dirty="0" smtClean="0"/>
              <a:t> reactions occurring in </a:t>
            </a:r>
            <a:r>
              <a:rPr lang="en-US" sz="2400" dirty="0" err="1" smtClean="0"/>
              <a:t>Reinke’s</a:t>
            </a:r>
            <a:r>
              <a:rPr lang="en-US" sz="2400" dirty="0" smtClean="0"/>
              <a:t> space</a:t>
            </a:r>
            <a:r>
              <a:rPr lang="en-US" sz="1800" dirty="0" smtClean="0"/>
              <a:t>. </a:t>
            </a:r>
            <a:r>
              <a:rPr lang="el-GR" sz="1800" dirty="0" smtClean="0"/>
              <a:t/>
            </a:r>
            <a:br>
              <a:rPr lang="el-GR" sz="1800" dirty="0" smtClean="0"/>
            </a:br>
            <a:r>
              <a:rPr lang="en-US" sz="1800" dirty="0" err="1" smtClean="0"/>
              <a:t>Histologically</a:t>
            </a:r>
            <a:r>
              <a:rPr lang="en-US" sz="1800" dirty="0" smtClean="0"/>
              <a:t>, dilated</a:t>
            </a:r>
            <a:r>
              <a:rPr lang="el-GR" sz="1800" dirty="0" smtClean="0"/>
              <a:t> </a:t>
            </a:r>
            <a:r>
              <a:rPr lang="en-US" sz="1800" dirty="0" smtClean="0"/>
              <a:t>venous channels and </a:t>
            </a:r>
            <a:r>
              <a:rPr lang="en-US" sz="1800" dirty="0" err="1" smtClean="0"/>
              <a:t>extravasated</a:t>
            </a:r>
            <a:r>
              <a:rPr lang="en-US" sz="1800" dirty="0" smtClean="0"/>
              <a:t> fibrin within the lamina </a:t>
            </a:r>
            <a:r>
              <a:rPr lang="en-US" sz="1800" dirty="0" err="1" smtClean="0"/>
              <a:t>propria</a:t>
            </a:r>
            <a:r>
              <a:rPr lang="en-US" sz="1800" dirty="0" smtClean="0"/>
              <a:t> are seen. </a:t>
            </a:r>
            <a:r>
              <a:rPr lang="el-GR" sz="1800" dirty="0" smtClean="0"/>
              <a:t> </a:t>
            </a:r>
            <a:r>
              <a:rPr lang="en-US" sz="1800" dirty="0" smtClean="0"/>
              <a:t>Reactive fibroblasts may be quite prominent.</a:t>
            </a:r>
            <a:endParaRPr lang="el-GR" sz="1800" dirty="0" smtClean="0"/>
          </a:p>
        </p:txBody>
      </p:sp>
      <p:pic>
        <p:nvPicPr>
          <p:cNvPr id="90115" name="Picture 2"/>
          <p:cNvPicPr>
            <a:picLocks noChangeAspect="1" noChangeArrowheads="1"/>
          </p:cNvPicPr>
          <p:nvPr/>
        </p:nvPicPr>
        <p:blipFill>
          <a:blip r:embed="rId2" cstate="print"/>
          <a:srcRect/>
          <a:stretch>
            <a:fillRect/>
          </a:stretch>
        </p:blipFill>
        <p:spPr bwMode="auto">
          <a:xfrm>
            <a:off x="1258888" y="2060575"/>
            <a:ext cx="6470650" cy="458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chorCtr="0">
            <a:normAutofit fontScale="90000"/>
          </a:bodyPr>
          <a:lstStyle/>
          <a:p>
            <a:pPr eaLnBrk="1" hangingPunct="1">
              <a:defRPr/>
            </a:pPr>
            <a:r>
              <a:rPr lang="en-US" sz="4000" smtClean="0"/>
              <a:t>Pathogenesis </a:t>
            </a:r>
            <a:br>
              <a:rPr lang="en-US" sz="4000" smtClean="0"/>
            </a:br>
            <a:r>
              <a:rPr lang="en-US" sz="4000" smtClean="0"/>
              <a:t>of vocal cord nodules-polyps.</a:t>
            </a:r>
            <a:endParaRPr lang="el-GR" sz="4000" smtClean="0"/>
          </a:p>
        </p:txBody>
      </p:sp>
      <p:pic>
        <p:nvPicPr>
          <p:cNvPr id="91139" name="Picture 2"/>
          <p:cNvPicPr>
            <a:picLocks noChangeAspect="1" noChangeArrowheads="1"/>
          </p:cNvPicPr>
          <p:nvPr/>
        </p:nvPicPr>
        <p:blipFill>
          <a:blip r:embed="rId2" cstate="print"/>
          <a:srcRect/>
          <a:stretch>
            <a:fillRect/>
          </a:stretch>
        </p:blipFill>
        <p:spPr bwMode="auto">
          <a:xfrm>
            <a:off x="1692275" y="1457325"/>
            <a:ext cx="5803900"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188913"/>
            <a:ext cx="9144000" cy="2303462"/>
          </a:xfrm>
        </p:spPr>
        <p:txBody>
          <a:bodyPr anchorCtr="0">
            <a:normAutofit fontScale="90000"/>
          </a:bodyPr>
          <a:lstStyle/>
          <a:p>
            <a:pPr eaLnBrk="1" hangingPunct="1">
              <a:defRPr/>
            </a:pPr>
            <a:r>
              <a:rPr lang="en-US" sz="2000" dirty="0" smtClean="0"/>
              <a:t>Typical appearance of a </a:t>
            </a:r>
            <a:r>
              <a:rPr lang="en-US" sz="2000" u="sng" dirty="0" smtClean="0">
                <a:solidFill>
                  <a:schemeClr val="accent1"/>
                </a:solidFill>
              </a:rPr>
              <a:t>vocal cord nodule-polyp</a:t>
            </a:r>
            <a:r>
              <a:rPr lang="en-US" sz="2000" dirty="0" smtClean="0"/>
              <a:t>,</a:t>
            </a:r>
            <a:br>
              <a:rPr lang="en-US" sz="2000" dirty="0" smtClean="0"/>
            </a:br>
            <a:r>
              <a:rPr lang="en-US" sz="2000" dirty="0" smtClean="0"/>
              <a:t> in the space of </a:t>
            </a:r>
            <a:r>
              <a:rPr lang="en-US" sz="2000" dirty="0" err="1" smtClean="0"/>
              <a:t>Reinke</a:t>
            </a:r>
            <a:r>
              <a:rPr lang="en-US" sz="2000" dirty="0" smtClean="0"/>
              <a:t> i.e., the lamina </a:t>
            </a:r>
            <a:r>
              <a:rPr lang="en-US" sz="2000" dirty="0" err="1" smtClean="0"/>
              <a:t>propria</a:t>
            </a:r>
            <a:r>
              <a:rPr lang="en-US" sz="2000" dirty="0" smtClean="0"/>
              <a:t> of the true vocal cord.</a:t>
            </a:r>
            <a:br>
              <a:rPr lang="en-US" sz="2000" dirty="0" smtClean="0"/>
            </a:br>
            <a:r>
              <a:rPr lang="en-US" sz="2000" dirty="0" smtClean="0"/>
              <a:t>A biopsy specimen smaller than 3 mm suggests a vocal nodule, </a:t>
            </a:r>
            <a:br>
              <a:rPr lang="en-US" sz="2000" dirty="0" smtClean="0"/>
            </a:br>
            <a:r>
              <a:rPr lang="en-US" sz="2000" dirty="0" smtClean="0"/>
              <a:t>whereas one greater than 3 mm supports a polyp.</a:t>
            </a:r>
            <a:br>
              <a:rPr lang="en-US" sz="2000" dirty="0" smtClean="0"/>
            </a:br>
            <a:r>
              <a:rPr lang="fr-FR" sz="2000" dirty="0" smtClean="0"/>
              <a:t> </a:t>
            </a:r>
            <a:r>
              <a:rPr lang="en-US" sz="1600" dirty="0" smtClean="0">
                <a:solidFill>
                  <a:schemeClr val="accent1"/>
                </a:solidFill>
              </a:rPr>
              <a:t>Edematous-</a:t>
            </a:r>
            <a:r>
              <a:rPr lang="en-US" sz="1600" dirty="0" err="1" smtClean="0">
                <a:solidFill>
                  <a:schemeClr val="accent1"/>
                </a:solidFill>
              </a:rPr>
              <a:t>myxoid</a:t>
            </a:r>
            <a:r>
              <a:rPr lang="en-US" sz="1600" dirty="0" smtClean="0"/>
              <a:t> stage. </a:t>
            </a:r>
            <a:r>
              <a:rPr lang="fr-FR" sz="1600" dirty="0" smtClean="0"/>
              <a:t>Note the </a:t>
            </a:r>
            <a:r>
              <a:rPr lang="fr-FR" sz="1600" dirty="0" err="1" smtClean="0"/>
              <a:t>loose</a:t>
            </a:r>
            <a:r>
              <a:rPr lang="fr-FR" sz="1600" dirty="0" smtClean="0"/>
              <a:t>, </a:t>
            </a:r>
            <a:r>
              <a:rPr lang="fr-FR" sz="1600" dirty="0" err="1" smtClean="0"/>
              <a:t>oedematous</a:t>
            </a:r>
            <a:r>
              <a:rPr lang="fr-FR" sz="1600" dirty="0" smtClean="0"/>
              <a:t> stroma and the </a:t>
            </a:r>
            <a:r>
              <a:rPr lang="fr-FR" sz="1600" dirty="0" err="1" smtClean="0"/>
              <a:t>covering</a:t>
            </a:r>
            <a:r>
              <a:rPr lang="fr-FR" sz="1600" dirty="0" smtClean="0"/>
              <a:t> of surface </a:t>
            </a:r>
            <a:r>
              <a:rPr lang="fr-FR" sz="1600" dirty="0" err="1" smtClean="0"/>
              <a:t>epithelium</a:t>
            </a:r>
            <a:r>
              <a:rPr lang="fr-FR" sz="1600" dirty="0" smtClean="0"/>
              <a:t>; [the latter </a:t>
            </a:r>
            <a:r>
              <a:rPr lang="fr-FR" sz="1600" dirty="0" err="1" smtClean="0"/>
              <a:t>would</a:t>
            </a:r>
            <a:r>
              <a:rPr lang="fr-FR" sz="1600" dirty="0" smtClean="0"/>
              <a:t> </a:t>
            </a:r>
            <a:r>
              <a:rPr lang="fr-FR" sz="1600" dirty="0" err="1" smtClean="0"/>
              <a:t>be</a:t>
            </a:r>
            <a:r>
              <a:rPr lang="fr-FR" sz="1600" dirty="0" smtClean="0"/>
              <a:t> absent </a:t>
            </a:r>
            <a:r>
              <a:rPr lang="fr-FR" sz="1600" dirty="0" err="1" smtClean="0"/>
              <a:t>from</a:t>
            </a:r>
            <a:r>
              <a:rPr lang="fr-FR" sz="1600" dirty="0" smtClean="0"/>
              <a:t> a </a:t>
            </a:r>
            <a:r>
              <a:rPr lang="fr-FR" sz="1600" dirty="0" err="1" smtClean="0">
                <a:solidFill>
                  <a:schemeClr val="folHlink"/>
                </a:solidFill>
              </a:rPr>
              <a:t>myxoma</a:t>
            </a:r>
            <a:r>
              <a:rPr lang="fr-FR" sz="1600" dirty="0" smtClean="0"/>
              <a:t>. </a:t>
            </a:r>
            <a:r>
              <a:rPr lang="fr-FR" sz="1600" dirty="0" err="1" smtClean="0"/>
              <a:t>Furthermore</a:t>
            </a:r>
            <a:r>
              <a:rPr lang="fr-FR" sz="1600" dirty="0" smtClean="0"/>
              <a:t>, </a:t>
            </a:r>
            <a:r>
              <a:rPr lang="fr-FR" sz="1600" dirty="0" err="1" smtClean="0"/>
              <a:t>laryngeal</a:t>
            </a:r>
            <a:r>
              <a:rPr lang="fr-FR" sz="1600" dirty="0" smtClean="0"/>
              <a:t>  </a:t>
            </a:r>
            <a:r>
              <a:rPr lang="fr-FR" sz="1600" dirty="0" err="1" smtClean="0"/>
              <a:t>myxomas</a:t>
            </a:r>
            <a:r>
              <a:rPr lang="fr-FR" sz="1600" dirty="0" smtClean="0"/>
              <a:t> are </a:t>
            </a:r>
            <a:r>
              <a:rPr lang="fr-FR" sz="1600" dirty="0" err="1" smtClean="0"/>
              <a:t>extremely</a:t>
            </a:r>
            <a:r>
              <a:rPr lang="fr-FR" sz="1600" dirty="0" smtClean="0"/>
              <a:t> rare , arise in the </a:t>
            </a:r>
            <a:r>
              <a:rPr lang="fr-FR" sz="1600" dirty="0" err="1" smtClean="0"/>
              <a:t>supraglottic</a:t>
            </a:r>
            <a:r>
              <a:rPr lang="fr-FR" sz="1600" dirty="0" smtClean="0"/>
              <a:t> larynx, are </a:t>
            </a:r>
            <a:r>
              <a:rPr lang="fr-FR" sz="1600" dirty="0" err="1" smtClean="0"/>
              <a:t>usually</a:t>
            </a:r>
            <a:r>
              <a:rPr lang="fr-FR" sz="1600" dirty="0" smtClean="0"/>
              <a:t> over 3 cm and  </a:t>
            </a:r>
            <a:r>
              <a:rPr lang="fr-FR" sz="1600" dirty="0" err="1" smtClean="0"/>
              <a:t>relatively</a:t>
            </a:r>
            <a:r>
              <a:rPr lang="fr-FR" sz="1600" dirty="0" smtClean="0"/>
              <a:t> </a:t>
            </a:r>
            <a:r>
              <a:rPr lang="fr-FR" sz="1600" dirty="0" err="1" smtClean="0"/>
              <a:t>avascular</a:t>
            </a:r>
            <a:r>
              <a:rPr lang="fr-FR" sz="1600" dirty="0" smtClean="0"/>
              <a:t>].</a:t>
            </a:r>
            <a:br>
              <a:rPr lang="fr-FR" sz="1600" dirty="0" smtClean="0"/>
            </a:br>
            <a:r>
              <a:rPr lang="fr-FR" sz="1600" dirty="0" err="1" smtClean="0">
                <a:solidFill>
                  <a:schemeClr val="accent1"/>
                </a:solidFill>
              </a:rPr>
              <a:t>Fibrous</a:t>
            </a:r>
            <a:r>
              <a:rPr lang="fr-FR" sz="1600" dirty="0" smtClean="0"/>
              <a:t> stage.</a:t>
            </a:r>
            <a:r>
              <a:rPr lang="en-US" sz="1600" dirty="0" smtClean="0"/>
              <a:t> The </a:t>
            </a:r>
            <a:r>
              <a:rPr lang="en-US" sz="1600" dirty="0" err="1" smtClean="0"/>
              <a:t>stroma</a:t>
            </a:r>
            <a:r>
              <a:rPr lang="en-US" sz="1600" dirty="0" smtClean="0"/>
              <a:t> is now more fibrous and can often be mistaken for a </a:t>
            </a:r>
            <a:r>
              <a:rPr lang="fr-FR" sz="1600" dirty="0" err="1" smtClean="0">
                <a:solidFill>
                  <a:srgbClr val="F5E2B3"/>
                </a:solidFill>
              </a:rPr>
              <a:t>fibroma</a:t>
            </a:r>
            <a:r>
              <a:rPr lang="fr-FR" sz="1600" dirty="0" smtClean="0"/>
              <a:t> (the latter, </a:t>
            </a:r>
            <a:r>
              <a:rPr lang="fr-FR" sz="1600" dirty="0" err="1" smtClean="0"/>
              <a:t>however</a:t>
            </a:r>
            <a:r>
              <a:rPr lang="fr-FR" sz="1600" dirty="0" smtClean="0"/>
              <a:t>,  </a:t>
            </a:r>
            <a:r>
              <a:rPr lang="fr-FR" sz="1600" dirty="0" err="1" smtClean="0"/>
              <a:t>is</a:t>
            </a:r>
            <a:r>
              <a:rPr lang="fr-FR" sz="1600" dirty="0" smtClean="0"/>
              <a:t> more </a:t>
            </a:r>
            <a:r>
              <a:rPr lang="fr-FR" sz="1600" dirty="0" err="1" smtClean="0"/>
              <a:t>densely</a:t>
            </a:r>
            <a:r>
              <a:rPr lang="fr-FR" sz="1600" dirty="0" smtClean="0"/>
              <a:t> </a:t>
            </a:r>
            <a:r>
              <a:rPr lang="fr-FR" sz="1600" dirty="0" err="1" smtClean="0"/>
              <a:t>collagenized</a:t>
            </a:r>
            <a:r>
              <a:rPr lang="fr-FR" sz="1600" dirty="0" smtClean="0"/>
              <a:t>); </a:t>
            </a:r>
            <a:r>
              <a:rPr lang="fr-FR" sz="1600" dirty="0" err="1" smtClean="0">
                <a:solidFill>
                  <a:srgbClr val="FFC000"/>
                </a:solidFill>
              </a:rPr>
              <a:t>neurofibromas</a:t>
            </a:r>
            <a:r>
              <a:rPr lang="fr-FR" sz="1600" dirty="0" smtClean="0">
                <a:solidFill>
                  <a:srgbClr val="FFC000"/>
                </a:solidFill>
              </a:rPr>
              <a:t>, </a:t>
            </a:r>
            <a:r>
              <a:rPr lang="fr-FR" sz="1600" dirty="0" smtClean="0">
                <a:solidFill>
                  <a:schemeClr val="bg2">
                    <a:lumMod val="20000"/>
                    <a:lumOff val="80000"/>
                  </a:schemeClr>
                </a:solidFill>
              </a:rPr>
              <a:t>on the </a:t>
            </a:r>
            <a:r>
              <a:rPr lang="fr-FR" sz="1600" dirty="0" err="1" smtClean="0">
                <a:solidFill>
                  <a:schemeClr val="bg2">
                    <a:lumMod val="20000"/>
                    <a:lumOff val="80000"/>
                  </a:schemeClr>
                </a:solidFill>
              </a:rPr>
              <a:t>other</a:t>
            </a:r>
            <a:r>
              <a:rPr lang="fr-FR" sz="1600" dirty="0" smtClean="0">
                <a:solidFill>
                  <a:schemeClr val="bg2">
                    <a:lumMod val="20000"/>
                    <a:lumOff val="80000"/>
                  </a:schemeClr>
                </a:solidFill>
              </a:rPr>
              <a:t> hand,  </a:t>
            </a:r>
            <a:r>
              <a:rPr lang="fr-FR" sz="1600" dirty="0" smtClean="0"/>
              <a:t>have </a:t>
            </a:r>
            <a:r>
              <a:rPr lang="fr-FR" sz="1600" dirty="0" err="1" smtClean="0"/>
              <a:t>prominent</a:t>
            </a:r>
            <a:r>
              <a:rPr lang="fr-FR" sz="1600" dirty="0" smtClean="0"/>
              <a:t>  </a:t>
            </a:r>
            <a:r>
              <a:rPr lang="fr-FR" sz="1600" dirty="0" err="1" smtClean="0"/>
              <a:t>mast</a:t>
            </a:r>
            <a:r>
              <a:rPr lang="fr-FR" sz="1600" dirty="0" smtClean="0"/>
              <a:t> </a:t>
            </a:r>
            <a:r>
              <a:rPr lang="fr-FR" sz="1600" dirty="0" err="1" smtClean="0"/>
              <a:t>cells</a:t>
            </a:r>
            <a:r>
              <a:rPr lang="fr-FR" sz="1600" dirty="0" smtClean="0"/>
              <a:t>, and are  S-100 (+). </a:t>
            </a:r>
            <a:r>
              <a:rPr lang="fr-FR" sz="4000" dirty="0" smtClean="0"/>
              <a:t/>
            </a:r>
            <a:br>
              <a:rPr lang="fr-FR" sz="4000" dirty="0" smtClean="0"/>
            </a:br>
            <a:endParaRPr lang="el-GR" sz="4000" dirty="0" smtClean="0"/>
          </a:p>
        </p:txBody>
      </p:sp>
      <p:pic>
        <p:nvPicPr>
          <p:cNvPr id="92163" name="Picture 4" descr="C:\Users\ΤΑΝΙΑ\Desktop\Καταγραφή.JPG"/>
          <p:cNvPicPr>
            <a:picLocks noGrp="1" noChangeAspect="1" noChangeArrowheads="1"/>
          </p:cNvPicPr>
          <p:nvPr>
            <p:ph idx="4294967295"/>
          </p:nvPr>
        </p:nvPicPr>
        <p:blipFill>
          <a:blip r:embed="rId2" cstate="print"/>
          <a:srcRect/>
          <a:stretch>
            <a:fillRect/>
          </a:stretch>
        </p:blipFill>
        <p:spPr>
          <a:xfrm>
            <a:off x="467544" y="2204864"/>
            <a:ext cx="2019300" cy="4525963"/>
          </a:xfrm>
        </p:spPr>
      </p:pic>
      <p:pic>
        <p:nvPicPr>
          <p:cNvPr id="92164" name="Picture 5" descr="C:\Users\ΤΑΝΙΑ\Desktop\Καταγραφή.JPG"/>
          <p:cNvPicPr>
            <a:picLocks noChangeAspect="1" noChangeArrowheads="1"/>
          </p:cNvPicPr>
          <p:nvPr/>
        </p:nvPicPr>
        <p:blipFill>
          <a:blip r:embed="rId3" cstate="print"/>
          <a:srcRect/>
          <a:stretch>
            <a:fillRect/>
          </a:stretch>
        </p:blipFill>
        <p:spPr bwMode="auto">
          <a:xfrm>
            <a:off x="2771775" y="2205038"/>
            <a:ext cx="2994025" cy="4302125"/>
          </a:xfrm>
          <a:prstGeom prst="rect">
            <a:avLst/>
          </a:prstGeom>
          <a:noFill/>
          <a:ln w="9525">
            <a:noFill/>
            <a:miter lim="800000"/>
            <a:headEnd/>
            <a:tailEnd/>
          </a:ln>
        </p:spPr>
      </p:pic>
      <p:pic>
        <p:nvPicPr>
          <p:cNvPr id="92165" name="Picture 6"/>
          <p:cNvPicPr>
            <a:picLocks noChangeAspect="1" noChangeArrowheads="1"/>
          </p:cNvPicPr>
          <p:nvPr/>
        </p:nvPicPr>
        <p:blipFill>
          <a:blip r:embed="rId4" cstate="print"/>
          <a:srcRect/>
          <a:stretch>
            <a:fillRect/>
          </a:stretch>
        </p:blipFill>
        <p:spPr bwMode="auto">
          <a:xfrm>
            <a:off x="6011863" y="2205038"/>
            <a:ext cx="2943225" cy="429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274638"/>
            <a:ext cx="8229600" cy="2074862"/>
          </a:xfrm>
        </p:spPr>
        <p:txBody>
          <a:bodyPr anchorCtr="0">
            <a:normAutofit fontScale="90000"/>
          </a:bodyPr>
          <a:lstStyle/>
          <a:p>
            <a:pPr eaLnBrk="1" hangingPunct="1">
              <a:defRPr/>
            </a:pPr>
            <a:r>
              <a:rPr lang="en-US" sz="2400" dirty="0" err="1" smtClean="0"/>
              <a:t>Supraglottic</a:t>
            </a:r>
            <a:r>
              <a:rPr lang="en-US" sz="2400" dirty="0" smtClean="0"/>
              <a:t> </a:t>
            </a:r>
            <a:r>
              <a:rPr lang="en-US" sz="2400" dirty="0" err="1" smtClean="0"/>
              <a:t>myxoma</a:t>
            </a:r>
            <a:r>
              <a:rPr lang="en-US" sz="2400" dirty="0" smtClean="0"/>
              <a:t>, an </a:t>
            </a:r>
            <a:r>
              <a:rPr lang="en-US" sz="2400" dirty="0" err="1" smtClean="0"/>
              <a:t>extemely</a:t>
            </a:r>
            <a:r>
              <a:rPr lang="en-US" sz="2400" dirty="0" smtClean="0"/>
              <a:t> rare </a:t>
            </a:r>
            <a:r>
              <a:rPr lang="en-US" sz="2400" dirty="0" err="1" smtClean="0"/>
              <a:t>tumour</a:t>
            </a:r>
            <a:r>
              <a:rPr lang="en-US" sz="2400" dirty="0" smtClean="0"/>
              <a:t> in the larynx.</a:t>
            </a:r>
            <a:r>
              <a:rPr lang="en-US" sz="2000" dirty="0" smtClean="0"/>
              <a:t> </a:t>
            </a:r>
            <a:r>
              <a:rPr lang="el-GR" sz="2000" dirty="0" smtClean="0"/>
              <a:t/>
            </a:r>
            <a:br>
              <a:rPr lang="el-GR" sz="2000" dirty="0" smtClean="0"/>
            </a:br>
            <a:r>
              <a:rPr lang="en-US" sz="2000" dirty="0" smtClean="0"/>
              <a:t>Cut surface reveals a </a:t>
            </a:r>
            <a:r>
              <a:rPr lang="en-US" sz="2000" dirty="0" err="1" smtClean="0"/>
              <a:t>lobulated</a:t>
            </a:r>
            <a:r>
              <a:rPr lang="en-US" sz="2000" dirty="0" smtClean="0"/>
              <a:t> pale </a:t>
            </a:r>
            <a:r>
              <a:rPr lang="en-US" sz="2000" dirty="0" err="1" smtClean="0"/>
              <a:t>myxoid</a:t>
            </a:r>
            <a:r>
              <a:rPr lang="en-US" sz="2000" dirty="0" smtClean="0"/>
              <a:t> tumor. </a:t>
            </a:r>
            <a:r>
              <a:rPr lang="el-GR" sz="2000" dirty="0" smtClean="0"/>
              <a:t/>
            </a:r>
            <a:br>
              <a:rPr lang="el-GR" sz="2000" dirty="0" smtClean="0"/>
            </a:br>
            <a:r>
              <a:rPr lang="en-US" sz="2000" dirty="0" smtClean="0"/>
              <a:t>The differential diagnosis of this tumor grossly may include</a:t>
            </a:r>
            <a:r>
              <a:rPr lang="el-GR" sz="2000" dirty="0" smtClean="0"/>
              <a:t/>
            </a:r>
            <a:br>
              <a:rPr lang="el-GR" sz="2000" dirty="0" smtClean="0"/>
            </a:br>
            <a:r>
              <a:rPr lang="en-US" sz="2000" dirty="0" smtClean="0"/>
              <a:t> a</a:t>
            </a:r>
            <a:r>
              <a:rPr lang="el-GR" sz="2000" dirty="0" smtClean="0"/>
              <a:t> </a:t>
            </a:r>
            <a:r>
              <a:rPr lang="fr-FR" sz="2000" dirty="0" err="1" smtClean="0"/>
              <a:t>lipomatous</a:t>
            </a:r>
            <a:r>
              <a:rPr lang="fr-FR" sz="2000" dirty="0" smtClean="0"/>
              <a:t> </a:t>
            </a:r>
            <a:r>
              <a:rPr lang="fr-FR" sz="2000" dirty="0" err="1" smtClean="0"/>
              <a:t>tumor</a:t>
            </a:r>
            <a:r>
              <a:rPr lang="fr-FR" sz="2000" dirty="0" smtClean="0"/>
              <a:t> with </a:t>
            </a:r>
            <a:r>
              <a:rPr lang="fr-FR" sz="2000" dirty="0" err="1" smtClean="0"/>
              <a:t>myxoid</a:t>
            </a:r>
            <a:r>
              <a:rPr lang="fr-FR" sz="2000" dirty="0" smtClean="0"/>
              <a:t> change </a:t>
            </a:r>
            <a:r>
              <a:rPr lang="el-GR" sz="2000" dirty="0" smtClean="0"/>
              <a:t/>
            </a:r>
            <a:br>
              <a:rPr lang="el-GR" sz="2000" dirty="0" smtClean="0"/>
            </a:br>
            <a:r>
              <a:rPr lang="fr-FR" sz="2000" dirty="0" smtClean="0"/>
              <a:t>and </a:t>
            </a:r>
            <a:r>
              <a:rPr lang="fr-FR" sz="2000" dirty="0" err="1" smtClean="0"/>
              <a:t>pleomorphic</a:t>
            </a:r>
            <a:r>
              <a:rPr lang="fr-FR" sz="2000" dirty="0" smtClean="0"/>
              <a:t> </a:t>
            </a:r>
            <a:r>
              <a:rPr lang="fr-FR" sz="2000" dirty="0" err="1" smtClean="0"/>
              <a:t>adenoma</a:t>
            </a:r>
            <a:r>
              <a:rPr lang="fr-FR" sz="2000" dirty="0" smtClean="0"/>
              <a:t> with </a:t>
            </a:r>
            <a:r>
              <a:rPr lang="fr-FR" sz="2000" dirty="0" err="1" smtClean="0"/>
              <a:t>prominent</a:t>
            </a:r>
            <a:r>
              <a:rPr lang="fr-FR" sz="2000" dirty="0" smtClean="0"/>
              <a:t> </a:t>
            </a:r>
            <a:r>
              <a:rPr lang="fr-FR" sz="2000" dirty="0" err="1" smtClean="0"/>
              <a:t>myxoid</a:t>
            </a:r>
            <a:r>
              <a:rPr lang="fr-FR" sz="2000" dirty="0" smtClean="0"/>
              <a:t> change. </a:t>
            </a:r>
            <a:r>
              <a:rPr lang="el-GR" sz="2000" dirty="0" smtClean="0"/>
              <a:t/>
            </a:r>
            <a:br>
              <a:rPr lang="el-GR" sz="2000" dirty="0" smtClean="0"/>
            </a:br>
            <a:r>
              <a:rPr lang="fr-FR" sz="2000" dirty="0" err="1" smtClean="0"/>
              <a:t>Histologically</a:t>
            </a:r>
            <a:r>
              <a:rPr lang="fr-FR" sz="2000" dirty="0" smtClean="0"/>
              <a:t>, </a:t>
            </a:r>
            <a:r>
              <a:rPr lang="fr-FR" sz="2000" dirty="0" err="1" smtClean="0"/>
              <a:t>small</a:t>
            </a:r>
            <a:r>
              <a:rPr lang="fr-FR" sz="2000" dirty="0" smtClean="0"/>
              <a:t> </a:t>
            </a:r>
            <a:r>
              <a:rPr lang="fr-FR" sz="2000" dirty="0" err="1" smtClean="0"/>
              <a:t>bland</a:t>
            </a:r>
            <a:r>
              <a:rPr lang="fr-FR" sz="2000" dirty="0" smtClean="0"/>
              <a:t> </a:t>
            </a:r>
            <a:r>
              <a:rPr lang="fr-FR" sz="2000" dirty="0" err="1" smtClean="0"/>
              <a:t>spindle</a:t>
            </a:r>
            <a:r>
              <a:rPr lang="fr-FR" sz="2000" dirty="0" smtClean="0"/>
              <a:t> </a:t>
            </a:r>
            <a:r>
              <a:rPr lang="fr-FR" sz="2000" dirty="0" err="1" smtClean="0"/>
              <a:t>cells</a:t>
            </a:r>
            <a:r>
              <a:rPr lang="fr-FR" sz="2000" dirty="0" smtClean="0"/>
              <a:t> in a </a:t>
            </a:r>
            <a:r>
              <a:rPr lang="fr-FR" sz="2000" dirty="0" err="1" smtClean="0"/>
              <a:t>loose</a:t>
            </a:r>
            <a:r>
              <a:rPr lang="fr-FR" sz="2000" dirty="0" smtClean="0"/>
              <a:t> </a:t>
            </a:r>
            <a:r>
              <a:rPr lang="fr-FR" sz="2000" dirty="0" err="1" smtClean="0"/>
              <a:t>myxoid</a:t>
            </a:r>
            <a:r>
              <a:rPr lang="el-GR" sz="2000" dirty="0" smtClean="0"/>
              <a:t> </a:t>
            </a:r>
            <a:r>
              <a:rPr lang="en-US" sz="2000" dirty="0" err="1" smtClean="0"/>
              <a:t>stroma</a:t>
            </a:r>
            <a:r>
              <a:rPr lang="en-US" sz="2000" dirty="0" smtClean="0"/>
              <a:t> are seen. </a:t>
            </a:r>
            <a:r>
              <a:rPr lang="el-GR" sz="2000" dirty="0" smtClean="0"/>
              <a:t/>
            </a:r>
            <a:br>
              <a:rPr lang="el-GR" sz="2000" dirty="0" smtClean="0"/>
            </a:br>
            <a:r>
              <a:rPr lang="en-US" sz="2000" dirty="0" smtClean="0"/>
              <a:t>The </a:t>
            </a:r>
            <a:r>
              <a:rPr lang="en-US" sz="2000" u="sng" dirty="0" err="1" smtClean="0"/>
              <a:t>expansile</a:t>
            </a:r>
            <a:r>
              <a:rPr lang="en-US" sz="2000" u="sng" dirty="0" smtClean="0"/>
              <a:t> configuration</a:t>
            </a:r>
            <a:r>
              <a:rPr lang="en-US" sz="2000" dirty="0" smtClean="0"/>
              <a:t>, </a:t>
            </a:r>
            <a:r>
              <a:rPr lang="en-US" sz="2000" u="sng" dirty="0" smtClean="0"/>
              <a:t>uniform pattern</a:t>
            </a:r>
            <a:r>
              <a:rPr lang="en-US" sz="2000" dirty="0" smtClean="0"/>
              <a:t> and </a:t>
            </a:r>
            <a:r>
              <a:rPr lang="en-US" sz="2000" u="sng" dirty="0" smtClean="0"/>
              <a:t>relatively low </a:t>
            </a:r>
            <a:r>
              <a:rPr lang="en-US" sz="2000" u="sng" dirty="0" err="1" smtClean="0"/>
              <a:t>vascularity</a:t>
            </a:r>
            <a:r>
              <a:rPr lang="en-US" sz="2000" u="sng" dirty="0" smtClean="0"/>
              <a:t> </a:t>
            </a:r>
            <a:r>
              <a:rPr lang="en-US" sz="2000" dirty="0" smtClean="0"/>
              <a:t>aid in establishing the diagnosis.</a:t>
            </a:r>
            <a:endParaRPr lang="el-GR" sz="2000" dirty="0" smtClean="0"/>
          </a:p>
        </p:txBody>
      </p:sp>
      <p:pic>
        <p:nvPicPr>
          <p:cNvPr id="93187" name="Picture 2"/>
          <p:cNvPicPr>
            <a:picLocks noChangeAspect="1" noChangeArrowheads="1"/>
          </p:cNvPicPr>
          <p:nvPr/>
        </p:nvPicPr>
        <p:blipFill>
          <a:blip r:embed="rId2" cstate="print"/>
          <a:srcRect/>
          <a:stretch>
            <a:fillRect/>
          </a:stretch>
        </p:blipFill>
        <p:spPr bwMode="auto">
          <a:xfrm>
            <a:off x="0" y="2565400"/>
            <a:ext cx="9159875" cy="410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Τίτλος"/>
          <p:cNvSpPr>
            <a:spLocks noGrp="1"/>
          </p:cNvSpPr>
          <p:nvPr>
            <p:ph type="title" idx="4294967295"/>
          </p:nvPr>
        </p:nvSpPr>
        <p:spPr>
          <a:xfrm>
            <a:off x="0" y="0"/>
            <a:ext cx="9144000" cy="1844675"/>
          </a:xfrm>
        </p:spPr>
        <p:txBody>
          <a:bodyPr anchorCtr="0"/>
          <a:lstStyle/>
          <a:p>
            <a:pPr eaLnBrk="1" hangingPunct="1">
              <a:defRPr/>
            </a:pPr>
            <a:r>
              <a:rPr lang="en-US" sz="2000" smtClean="0"/>
              <a:t>Vocal cord nodule-polyp</a:t>
            </a:r>
            <a:r>
              <a:rPr lang="en-US" sz="1600" smtClean="0"/>
              <a:t>. </a:t>
            </a:r>
            <a:br>
              <a:rPr lang="en-US" sz="1600" smtClean="0"/>
            </a:br>
            <a:r>
              <a:rPr lang="en-US" sz="1600" smtClean="0">
                <a:solidFill>
                  <a:schemeClr val="accent1"/>
                </a:solidFill>
              </a:rPr>
              <a:t>Hyaline ( amyloid-like)</a:t>
            </a:r>
            <a:r>
              <a:rPr lang="en-US" sz="1600" smtClean="0"/>
              <a:t> stage. Note the edematous, hyaline and vascular components. </a:t>
            </a:r>
            <a:br>
              <a:rPr lang="en-US" sz="1600" smtClean="0"/>
            </a:br>
            <a:r>
              <a:rPr lang="en-US" sz="1600" smtClean="0"/>
              <a:t> Fibrin stains (+), </a:t>
            </a:r>
            <a:r>
              <a:rPr lang="en-US" sz="1600" smtClean="0">
                <a:solidFill>
                  <a:srgbClr val="F5E2B3"/>
                </a:solidFill>
              </a:rPr>
              <a:t>Congo red stain (-).</a:t>
            </a:r>
            <a:r>
              <a:rPr lang="fr-FR" sz="1600" smtClean="0">
                <a:solidFill>
                  <a:schemeClr val="accent1"/>
                </a:solidFill>
              </a:rPr>
              <a:t> </a:t>
            </a:r>
            <a:br>
              <a:rPr lang="fr-FR" sz="1600" smtClean="0">
                <a:solidFill>
                  <a:schemeClr val="accent1"/>
                </a:solidFill>
              </a:rPr>
            </a:br>
            <a:r>
              <a:rPr lang="fr-FR" sz="1600" smtClean="0">
                <a:solidFill>
                  <a:schemeClr val="accent1"/>
                </a:solidFill>
              </a:rPr>
              <a:t>Vascular</a:t>
            </a:r>
            <a:r>
              <a:rPr lang="fr-FR" sz="1600" smtClean="0"/>
              <a:t> stage.</a:t>
            </a:r>
            <a:r>
              <a:rPr lang="en-US" sz="1600" smtClean="0"/>
              <a:t>There is an ingrowth of blood vessels (open spaces) in an attempt to organize the large amount of extravasated fibrin. In contrast,</a:t>
            </a:r>
            <a:r>
              <a:rPr lang="en-US" sz="1600" smtClean="0">
                <a:solidFill>
                  <a:srgbClr val="F92D0B"/>
                </a:solidFill>
              </a:rPr>
              <a:t> hemangiomas</a:t>
            </a:r>
            <a:r>
              <a:rPr lang="en-US" sz="1600" smtClean="0"/>
              <a:t> are distictly uncommon on the true vocal cords, and when they exhibit fibrin, it’s always intravascular.</a:t>
            </a:r>
            <a:br>
              <a:rPr lang="en-US" sz="1600" smtClean="0"/>
            </a:br>
            <a:r>
              <a:rPr lang="fr-FR" sz="1600" smtClean="0">
                <a:solidFill>
                  <a:schemeClr val="accent1"/>
                </a:solidFill>
              </a:rPr>
              <a:t>Mixed</a:t>
            </a:r>
            <a:r>
              <a:rPr lang="fr-FR" sz="1600" smtClean="0"/>
              <a:t> stage</a:t>
            </a:r>
            <a:r>
              <a:rPr lang="en-US" sz="1600" smtClean="0"/>
              <a:t> Note the edematous, hyaline and vascular components.</a:t>
            </a:r>
            <a:endParaRPr lang="el-GR" sz="1600" smtClean="0"/>
          </a:p>
        </p:txBody>
      </p:sp>
      <p:pic>
        <p:nvPicPr>
          <p:cNvPr id="94211" name="Picture 2" descr="C:\Users\ΤΑΝΙΑ\Desktop\Καταγραφή.JPG"/>
          <p:cNvPicPr>
            <a:picLocks noChangeAspect="1" noChangeArrowheads="1"/>
          </p:cNvPicPr>
          <p:nvPr/>
        </p:nvPicPr>
        <p:blipFill>
          <a:blip r:embed="rId2" cstate="print"/>
          <a:srcRect/>
          <a:stretch>
            <a:fillRect/>
          </a:stretch>
        </p:blipFill>
        <p:spPr bwMode="auto">
          <a:xfrm>
            <a:off x="0" y="2205038"/>
            <a:ext cx="3214688" cy="4465637"/>
          </a:xfrm>
          <a:prstGeom prst="rect">
            <a:avLst/>
          </a:prstGeom>
          <a:noFill/>
          <a:ln w="9525">
            <a:noFill/>
            <a:miter lim="800000"/>
            <a:headEnd/>
            <a:tailEnd/>
          </a:ln>
        </p:spPr>
      </p:pic>
      <p:pic>
        <p:nvPicPr>
          <p:cNvPr id="94212" name="Picture 3" descr="C:\Users\ΤΑΝΙΑ\Desktop\Καταγραφή.JPG"/>
          <p:cNvPicPr>
            <a:picLocks noChangeAspect="1" noChangeArrowheads="1"/>
          </p:cNvPicPr>
          <p:nvPr/>
        </p:nvPicPr>
        <p:blipFill>
          <a:blip r:embed="rId3" cstate="print"/>
          <a:srcRect/>
          <a:stretch>
            <a:fillRect/>
          </a:stretch>
        </p:blipFill>
        <p:spPr bwMode="auto">
          <a:xfrm>
            <a:off x="3203575" y="2205038"/>
            <a:ext cx="3127375" cy="4465637"/>
          </a:xfrm>
          <a:prstGeom prst="rect">
            <a:avLst/>
          </a:prstGeom>
          <a:noFill/>
          <a:ln w="9525">
            <a:noFill/>
            <a:miter lim="800000"/>
            <a:headEnd/>
            <a:tailEnd/>
          </a:ln>
        </p:spPr>
      </p:pic>
      <p:pic>
        <p:nvPicPr>
          <p:cNvPr id="94213" name="Picture 4" descr="C:\Users\ΤΑΝΙΑ\Desktop\Καταγραφή.JPG"/>
          <p:cNvPicPr>
            <a:picLocks noChangeAspect="1" noChangeArrowheads="1"/>
          </p:cNvPicPr>
          <p:nvPr/>
        </p:nvPicPr>
        <p:blipFill>
          <a:blip r:embed="rId4" cstate="print"/>
          <a:srcRect/>
          <a:stretch>
            <a:fillRect/>
          </a:stretch>
        </p:blipFill>
        <p:spPr bwMode="auto">
          <a:xfrm>
            <a:off x="6084888" y="2205038"/>
            <a:ext cx="3352800"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Τίτλος"/>
          <p:cNvSpPr>
            <a:spLocks noGrp="1"/>
          </p:cNvSpPr>
          <p:nvPr>
            <p:ph type="title" idx="4294967295"/>
          </p:nvPr>
        </p:nvSpPr>
        <p:spPr>
          <a:xfrm>
            <a:off x="0" y="404664"/>
            <a:ext cx="9144000" cy="1656184"/>
          </a:xfrm>
        </p:spPr>
        <p:txBody>
          <a:bodyPr anchorCtr="0"/>
          <a:lstStyle/>
          <a:p>
            <a:pPr eaLnBrk="1" hangingPunct="1">
              <a:defRPr/>
            </a:pPr>
            <a:r>
              <a:rPr lang="en-US" sz="2400" dirty="0" smtClean="0"/>
              <a:t>Contact </a:t>
            </a:r>
            <a:r>
              <a:rPr lang="en-US" sz="2400" dirty="0" err="1" smtClean="0"/>
              <a:t>granuloma</a:t>
            </a:r>
            <a:r>
              <a:rPr lang="en-US" sz="2400" dirty="0" smtClean="0"/>
              <a:t>. </a:t>
            </a:r>
            <a:r>
              <a:rPr lang="el-GR" sz="2400" dirty="0" smtClean="0"/>
              <a:t/>
            </a:r>
            <a:br>
              <a:rPr lang="el-GR" sz="2400" dirty="0" smtClean="0"/>
            </a:br>
            <a:r>
              <a:rPr lang="en-US" sz="2400" dirty="0" err="1" smtClean="0"/>
              <a:t>Polypoid</a:t>
            </a:r>
            <a:r>
              <a:rPr lang="en-US" sz="2400" dirty="0" smtClean="0"/>
              <a:t> lesion with saucer-like traumatic</a:t>
            </a:r>
            <a:r>
              <a:rPr lang="el-GR" sz="2400" dirty="0" smtClean="0"/>
              <a:t> </a:t>
            </a:r>
            <a:r>
              <a:rPr lang="en-US" sz="2400" dirty="0" smtClean="0"/>
              <a:t>ulceration </a:t>
            </a:r>
            <a:r>
              <a:rPr lang="el-GR" sz="2400" dirty="0" smtClean="0"/>
              <a:t/>
            </a:r>
            <a:br>
              <a:rPr lang="el-GR" sz="2400" dirty="0" smtClean="0"/>
            </a:br>
            <a:r>
              <a:rPr lang="en-US" sz="2400" dirty="0" smtClean="0"/>
              <a:t>projecting from the </a:t>
            </a:r>
            <a:r>
              <a:rPr lang="en-US" sz="2400" dirty="0" err="1" smtClean="0"/>
              <a:t>arytenoid</a:t>
            </a:r>
            <a:r>
              <a:rPr lang="en-US" sz="2400" dirty="0" smtClean="0"/>
              <a:t> process</a:t>
            </a:r>
            <a:r>
              <a:rPr lang="el-GR" sz="2400" dirty="0" smtClean="0"/>
              <a:t/>
            </a:r>
            <a:br>
              <a:rPr lang="el-GR" sz="2400" dirty="0" smtClean="0"/>
            </a:br>
            <a:r>
              <a:rPr lang="en-US" sz="2400" dirty="0" smtClean="0"/>
              <a:t> as a result of vocal abuse.</a:t>
            </a:r>
            <a:r>
              <a:rPr lang="en-US" sz="2800" dirty="0" smtClean="0"/>
              <a:t/>
            </a:r>
            <a:br>
              <a:rPr lang="en-US" sz="2800" dirty="0" smtClean="0"/>
            </a:br>
            <a:r>
              <a:rPr lang="en-US" sz="2000" dirty="0" smtClean="0"/>
              <a:t>Contact ulcers, contact </a:t>
            </a:r>
            <a:r>
              <a:rPr lang="en-US" sz="2000" dirty="0" err="1" smtClean="0"/>
              <a:t>granulomas</a:t>
            </a:r>
            <a:r>
              <a:rPr lang="en-US" sz="2000" dirty="0" smtClean="0"/>
              <a:t> and intubation </a:t>
            </a:r>
            <a:r>
              <a:rPr lang="en-US" sz="2000" dirty="0" err="1" smtClean="0"/>
              <a:t>granulomas</a:t>
            </a:r>
            <a:r>
              <a:rPr lang="en-US" sz="2000" dirty="0" smtClean="0"/>
              <a:t> all characteristically occur on the </a:t>
            </a:r>
            <a:r>
              <a:rPr lang="en-US" sz="2000" u="sng" dirty="0" smtClean="0"/>
              <a:t>posterior third of the true vocal cord</a:t>
            </a:r>
            <a:r>
              <a:rPr lang="en-US" sz="2000" dirty="0" smtClean="0"/>
              <a:t>.</a:t>
            </a:r>
            <a:r>
              <a:rPr lang="en-US" sz="2800" dirty="0" smtClean="0"/>
              <a:t/>
            </a:r>
            <a:br>
              <a:rPr lang="en-US" sz="2800" dirty="0" smtClean="0"/>
            </a:br>
            <a:endParaRPr lang="el-GR" sz="2800" dirty="0" smtClean="0"/>
          </a:p>
        </p:txBody>
      </p:sp>
      <p:pic>
        <p:nvPicPr>
          <p:cNvPr id="95235" name="Picture 2"/>
          <p:cNvPicPr>
            <a:picLocks noChangeAspect="1" noChangeArrowheads="1"/>
          </p:cNvPicPr>
          <p:nvPr/>
        </p:nvPicPr>
        <p:blipFill>
          <a:blip r:embed="rId2" cstate="print"/>
          <a:srcRect/>
          <a:stretch>
            <a:fillRect/>
          </a:stretch>
        </p:blipFill>
        <p:spPr bwMode="auto">
          <a:xfrm>
            <a:off x="2123728" y="2204864"/>
            <a:ext cx="488632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 Τίτλος"/>
          <p:cNvSpPr>
            <a:spLocks noGrp="1"/>
          </p:cNvSpPr>
          <p:nvPr>
            <p:ph type="title" idx="4294967295"/>
          </p:nvPr>
        </p:nvSpPr>
        <p:spPr>
          <a:xfrm>
            <a:off x="0" y="0"/>
            <a:ext cx="4140200" cy="2420938"/>
          </a:xfrm>
        </p:spPr>
        <p:txBody>
          <a:bodyPr anchorCtr="0"/>
          <a:lstStyle/>
          <a:p>
            <a:pPr eaLnBrk="1" hangingPunct="1">
              <a:defRPr/>
            </a:pPr>
            <a:r>
              <a:rPr lang="fr-FR" sz="2000" smtClean="0">
                <a:solidFill>
                  <a:schemeClr val="hlink"/>
                </a:solidFill>
              </a:rPr>
              <a:t>Intubation granuloma</a:t>
            </a:r>
            <a:r>
              <a:rPr lang="fr-FR" sz="1600" smtClean="0"/>
              <a:t> </a:t>
            </a:r>
            <a:br>
              <a:rPr lang="fr-FR" sz="1600" smtClean="0"/>
            </a:br>
            <a:r>
              <a:rPr lang="fr-FR" sz="1800" smtClean="0"/>
              <a:t>The lesion consists </a:t>
            </a:r>
            <a:r>
              <a:rPr lang="en-US" sz="1800" smtClean="0"/>
              <a:t>of polypoid granulation tissue and is often erroneously referred to as a ‘‘pyogenic granuloma’’. Note the radial arrangement of the </a:t>
            </a:r>
            <a:r>
              <a:rPr lang="fr-FR" sz="1800" smtClean="0"/>
              <a:t>capillaries. </a:t>
            </a:r>
            <a:br>
              <a:rPr lang="fr-FR" sz="1800" smtClean="0"/>
            </a:br>
            <a:r>
              <a:rPr lang="fr-FR" sz="1800" smtClean="0"/>
              <a:t>[In ‘‘pyogenic granuloma (lobular capillary hemangioma)’’</a:t>
            </a:r>
            <a:r>
              <a:rPr lang="en-US" sz="1800" smtClean="0"/>
              <a:t>the capillaries are arranged in lobules, though].</a:t>
            </a:r>
            <a:endParaRPr lang="el-GR" sz="1800" smtClean="0"/>
          </a:p>
        </p:txBody>
      </p:sp>
      <p:pic>
        <p:nvPicPr>
          <p:cNvPr id="96259" name="Picture 2" descr="C:\Users\ΤΑΝΙΑ\Desktop\Καταγραφή.JPG"/>
          <p:cNvPicPr>
            <a:picLocks noChangeAspect="1" noChangeArrowheads="1"/>
          </p:cNvPicPr>
          <p:nvPr/>
        </p:nvPicPr>
        <p:blipFill>
          <a:blip r:embed="rId2" cstate="print"/>
          <a:srcRect/>
          <a:stretch>
            <a:fillRect/>
          </a:stretch>
        </p:blipFill>
        <p:spPr bwMode="auto">
          <a:xfrm>
            <a:off x="536575" y="2420938"/>
            <a:ext cx="3040063" cy="4437062"/>
          </a:xfrm>
          <a:prstGeom prst="rect">
            <a:avLst/>
          </a:prstGeom>
          <a:noFill/>
          <a:ln w="9525">
            <a:noFill/>
            <a:miter lim="800000"/>
            <a:headEnd/>
            <a:tailEnd/>
          </a:ln>
        </p:spPr>
      </p:pic>
      <p:pic>
        <p:nvPicPr>
          <p:cNvPr id="96260" name="Picture 3" descr="C:\Users\ΤΑΝΙΑ\Desktop\Καταγραφή.JPG"/>
          <p:cNvPicPr>
            <a:picLocks noChangeAspect="1" noChangeArrowheads="1"/>
          </p:cNvPicPr>
          <p:nvPr/>
        </p:nvPicPr>
        <p:blipFill>
          <a:blip r:embed="rId3" cstate="print"/>
          <a:srcRect/>
          <a:stretch>
            <a:fillRect/>
          </a:stretch>
        </p:blipFill>
        <p:spPr bwMode="auto">
          <a:xfrm>
            <a:off x="5795963" y="2276475"/>
            <a:ext cx="3133725" cy="4581525"/>
          </a:xfrm>
          <a:prstGeom prst="rect">
            <a:avLst/>
          </a:prstGeom>
          <a:noFill/>
          <a:ln w="9525">
            <a:noFill/>
            <a:miter lim="800000"/>
            <a:headEnd/>
            <a:tailEnd/>
          </a:ln>
        </p:spPr>
      </p:pic>
      <p:sp>
        <p:nvSpPr>
          <p:cNvPr id="96261" name="4 - Ορθογώνιο"/>
          <p:cNvSpPr>
            <a:spLocks noChangeArrowheads="1"/>
          </p:cNvSpPr>
          <p:nvPr/>
        </p:nvSpPr>
        <p:spPr bwMode="auto">
          <a:xfrm>
            <a:off x="4140200" y="0"/>
            <a:ext cx="5003800" cy="2289175"/>
          </a:xfrm>
          <a:prstGeom prst="rect">
            <a:avLst/>
          </a:prstGeom>
          <a:noFill/>
          <a:ln w="9525">
            <a:noFill/>
            <a:miter lim="800000"/>
            <a:headEnd/>
            <a:tailEnd/>
          </a:ln>
        </p:spPr>
        <p:txBody>
          <a:bodyPr>
            <a:spAutoFit/>
          </a:bodyPr>
          <a:lstStyle/>
          <a:p>
            <a:pPr algn="ctr"/>
            <a:r>
              <a:rPr lang="en-US" b="1">
                <a:solidFill>
                  <a:schemeClr val="hlink"/>
                </a:solidFill>
              </a:rPr>
              <a:t>Teflonoma</a:t>
            </a:r>
            <a:r>
              <a:rPr lang="en-US" sz="1400"/>
              <a:t> </a:t>
            </a:r>
          </a:p>
          <a:p>
            <a:pPr algn="ctr"/>
            <a:r>
              <a:rPr lang="en-US" b="1"/>
              <a:t>Vertical section through the laryngeal glottis. </a:t>
            </a:r>
          </a:p>
          <a:p>
            <a:pPr algn="ctr"/>
            <a:r>
              <a:rPr lang="en-US" b="1"/>
              <a:t>Teflon has been injected into the true vocal cord</a:t>
            </a:r>
          </a:p>
          <a:p>
            <a:pPr algn="ctr"/>
            <a:r>
              <a:rPr lang="en-US" b="1"/>
              <a:t>Teflon particles associated with a prominent </a:t>
            </a:r>
            <a:r>
              <a:rPr lang="en-US" b="1">
                <a:solidFill>
                  <a:schemeClr val="hlink"/>
                </a:solidFill>
              </a:rPr>
              <a:t>multinucleated foreign body giant cell reaction</a:t>
            </a:r>
            <a:r>
              <a:rPr lang="en-US" b="1"/>
              <a:t>.</a:t>
            </a:r>
          </a:p>
          <a:p>
            <a:pPr algn="ctr"/>
            <a:r>
              <a:rPr lang="en-US" b="1"/>
              <a:t>Characteristic </a:t>
            </a:r>
            <a:r>
              <a:rPr lang="en-US" b="1" u="sng"/>
              <a:t>round to ovoid</a:t>
            </a:r>
            <a:r>
              <a:rPr lang="en-US" b="1"/>
              <a:t> Teflon particles with thick border and clear </a:t>
            </a:r>
            <a:r>
              <a:rPr lang="fr-FR" b="1"/>
              <a:t>centers </a:t>
            </a:r>
          </a:p>
          <a:p>
            <a:pPr algn="ctr"/>
            <a:r>
              <a:rPr lang="fr-FR" b="1"/>
              <a:t>rule out thin, elongated crystals of gouty tophi.</a:t>
            </a:r>
            <a:endParaRPr lang="el-GR" b="1"/>
          </a:p>
        </p:txBody>
      </p:sp>
      <p:pic>
        <p:nvPicPr>
          <p:cNvPr id="96262" name="Picture 4" descr="C:\Users\ΤΑΝΙΑ\Desktop\Καταγραφή.JPG"/>
          <p:cNvPicPr>
            <a:picLocks noChangeAspect="1" noChangeArrowheads="1"/>
          </p:cNvPicPr>
          <p:nvPr/>
        </p:nvPicPr>
        <p:blipFill>
          <a:blip r:embed="rId4" cstate="print"/>
          <a:srcRect/>
          <a:stretch>
            <a:fillRect/>
          </a:stretch>
        </p:blipFill>
        <p:spPr bwMode="auto">
          <a:xfrm>
            <a:off x="4211638" y="3068638"/>
            <a:ext cx="1500187"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4294967295"/>
          </p:nvPr>
        </p:nvSpPr>
        <p:spPr>
          <a:xfrm>
            <a:off x="0" y="0"/>
            <a:ext cx="5940425" cy="2997200"/>
          </a:xfrm>
        </p:spPr>
        <p:txBody>
          <a:bodyPr>
            <a:normAutofit fontScale="92500" lnSpcReduction="10000"/>
          </a:bodyPr>
          <a:lstStyle/>
          <a:p>
            <a:pPr marL="0" indent="0" algn="just" eaLnBrk="1" hangingPunct="1">
              <a:lnSpc>
                <a:spcPct val="80000"/>
              </a:lnSpc>
              <a:buFontTx/>
              <a:buNone/>
              <a:defRPr/>
            </a:pPr>
            <a:r>
              <a:rPr lang="en-US" sz="1600" b="1" dirty="0" smtClean="0"/>
              <a:t>                               </a:t>
            </a:r>
            <a:r>
              <a:rPr lang="en-US" sz="2200" b="1" spc="600" dirty="0" smtClean="0"/>
              <a:t>Laryngeal </a:t>
            </a:r>
            <a:r>
              <a:rPr lang="en-US" sz="2200" b="1" spc="600" dirty="0" err="1" smtClean="0"/>
              <a:t>amyloid</a:t>
            </a:r>
            <a:r>
              <a:rPr lang="en-US" sz="1900" b="1" dirty="0" smtClean="0"/>
              <a:t>, </a:t>
            </a:r>
          </a:p>
          <a:p>
            <a:pPr marL="0" indent="0" algn="ctr" eaLnBrk="1" hangingPunct="1">
              <a:lnSpc>
                <a:spcPct val="80000"/>
              </a:lnSpc>
              <a:buFontTx/>
              <a:buNone/>
              <a:defRPr/>
            </a:pPr>
            <a:r>
              <a:rPr lang="en-US" sz="1900" b="1" dirty="0" smtClean="0"/>
              <a:t>most often of the localized type, and on the false cord. </a:t>
            </a:r>
            <a:endParaRPr lang="el-GR" sz="1900" b="1" dirty="0" smtClean="0"/>
          </a:p>
          <a:p>
            <a:pPr marL="0" indent="0" eaLnBrk="1" hangingPunct="1">
              <a:lnSpc>
                <a:spcPct val="80000"/>
              </a:lnSpc>
              <a:buFontTx/>
              <a:buNone/>
              <a:defRPr/>
            </a:pPr>
            <a:r>
              <a:rPr lang="en-US" sz="1800" b="1" dirty="0" smtClean="0"/>
              <a:t>Endoscopic view reveals </a:t>
            </a:r>
          </a:p>
          <a:p>
            <a:pPr marL="0" indent="0" eaLnBrk="1" hangingPunct="1">
              <a:lnSpc>
                <a:spcPct val="80000"/>
              </a:lnSpc>
              <a:buFontTx/>
              <a:buNone/>
              <a:defRPr/>
            </a:pPr>
            <a:r>
              <a:rPr lang="en-US" sz="1800" b="1" dirty="0" smtClean="0"/>
              <a:t>diffusely </a:t>
            </a:r>
            <a:r>
              <a:rPr lang="en-US" sz="1800" b="1" dirty="0" err="1" smtClean="0"/>
              <a:t>indurated</a:t>
            </a:r>
            <a:r>
              <a:rPr lang="el-GR" sz="1800" b="1" dirty="0" smtClean="0"/>
              <a:t> </a:t>
            </a:r>
            <a:r>
              <a:rPr lang="en-US" sz="1800" b="1" dirty="0" smtClean="0"/>
              <a:t>m</a:t>
            </a:r>
            <a:r>
              <a:rPr lang="fr-FR" sz="1800" b="1" dirty="0" err="1" smtClean="0"/>
              <a:t>uc</a:t>
            </a:r>
            <a:r>
              <a:rPr lang="en-US" sz="1800" b="1" dirty="0" err="1" smtClean="0"/>
              <a:t>osa</a:t>
            </a:r>
            <a:r>
              <a:rPr lang="en-US" sz="1800" b="1" dirty="0" smtClean="0"/>
              <a:t>.</a:t>
            </a:r>
          </a:p>
          <a:p>
            <a:pPr marL="0" indent="0" eaLnBrk="1" hangingPunct="1">
              <a:lnSpc>
                <a:spcPct val="80000"/>
              </a:lnSpc>
              <a:buFontTx/>
              <a:buNone/>
              <a:defRPr/>
            </a:pPr>
            <a:r>
              <a:rPr lang="en-US" sz="1800" b="1" dirty="0" smtClean="0"/>
              <a:t> Deposition of amorphous </a:t>
            </a:r>
          </a:p>
          <a:p>
            <a:pPr marL="0" indent="0" eaLnBrk="1" hangingPunct="1">
              <a:lnSpc>
                <a:spcPct val="80000"/>
              </a:lnSpc>
              <a:buFontTx/>
              <a:buNone/>
              <a:defRPr/>
            </a:pPr>
            <a:r>
              <a:rPr lang="en-US" sz="1800" b="1" dirty="0" smtClean="0"/>
              <a:t>material of varying </a:t>
            </a:r>
            <a:r>
              <a:rPr lang="en-US" sz="1800" b="1" dirty="0" err="1" smtClean="0"/>
              <a:t>eosinophilia</a:t>
            </a:r>
            <a:r>
              <a:rPr lang="en-US" sz="1800" b="1" dirty="0" smtClean="0"/>
              <a:t>. </a:t>
            </a:r>
          </a:p>
          <a:p>
            <a:pPr marL="0" indent="0" eaLnBrk="1" hangingPunct="1">
              <a:lnSpc>
                <a:spcPct val="80000"/>
              </a:lnSpc>
              <a:buFontTx/>
              <a:buNone/>
              <a:defRPr/>
            </a:pPr>
            <a:r>
              <a:rPr lang="en-US" sz="1800" b="1" dirty="0" smtClean="0"/>
              <a:t>The denser areas result in a waxy</a:t>
            </a:r>
          </a:p>
          <a:p>
            <a:pPr marL="0" indent="0" eaLnBrk="1" hangingPunct="1">
              <a:lnSpc>
                <a:spcPct val="80000"/>
              </a:lnSpc>
              <a:buFontTx/>
              <a:buNone/>
              <a:defRPr/>
            </a:pPr>
            <a:r>
              <a:rPr lang="en-US" sz="1800" b="1" dirty="0" smtClean="0"/>
              <a:t> appearance akin to pink crayons. </a:t>
            </a:r>
          </a:p>
          <a:p>
            <a:pPr marL="0" indent="0" eaLnBrk="1" hangingPunct="1">
              <a:lnSpc>
                <a:spcPct val="80000"/>
              </a:lnSpc>
              <a:buFontTx/>
              <a:buNone/>
              <a:defRPr/>
            </a:pPr>
            <a:r>
              <a:rPr lang="en-US" sz="1800" b="1" dirty="0" smtClean="0"/>
              <a:t> The cracked appearance </a:t>
            </a:r>
          </a:p>
          <a:p>
            <a:pPr marL="0" indent="0" eaLnBrk="1" hangingPunct="1">
              <a:lnSpc>
                <a:spcPct val="80000"/>
              </a:lnSpc>
              <a:buFontTx/>
              <a:buNone/>
              <a:defRPr/>
            </a:pPr>
            <a:r>
              <a:rPr lang="en-US" sz="1800" b="1" dirty="0" smtClean="0"/>
              <a:t>of </a:t>
            </a:r>
            <a:r>
              <a:rPr lang="en-US" sz="1800" b="1" dirty="0" err="1" smtClean="0"/>
              <a:t>amyloid</a:t>
            </a:r>
            <a:r>
              <a:rPr lang="en-US" sz="1800" b="1" dirty="0" smtClean="0"/>
              <a:t> protein. </a:t>
            </a:r>
          </a:p>
          <a:p>
            <a:pPr marL="0" indent="0" eaLnBrk="1" hangingPunct="1">
              <a:lnSpc>
                <a:spcPct val="80000"/>
              </a:lnSpc>
              <a:buFontTx/>
              <a:buNone/>
              <a:defRPr/>
            </a:pPr>
            <a:r>
              <a:rPr lang="en-US" sz="1800" b="1" dirty="0" smtClean="0"/>
              <a:t>Note the dense rings of </a:t>
            </a:r>
            <a:r>
              <a:rPr lang="en-US" sz="1800" b="1" dirty="0" err="1" smtClean="0"/>
              <a:t>amyloid</a:t>
            </a:r>
            <a:r>
              <a:rPr lang="en-US" sz="1800" b="1" dirty="0" smtClean="0"/>
              <a:t> </a:t>
            </a:r>
          </a:p>
          <a:p>
            <a:pPr marL="0" indent="0" eaLnBrk="1" hangingPunct="1">
              <a:lnSpc>
                <a:spcPct val="80000"/>
              </a:lnSpc>
              <a:buFontTx/>
              <a:buNone/>
              <a:defRPr/>
            </a:pPr>
            <a:r>
              <a:rPr lang="en-US" sz="1800" b="1" dirty="0" smtClean="0"/>
              <a:t>rimming </a:t>
            </a:r>
            <a:r>
              <a:rPr lang="en-US" sz="1800" b="1" dirty="0" err="1" smtClean="0"/>
              <a:t>adipocyte</a:t>
            </a:r>
            <a:r>
              <a:rPr lang="en-US" sz="1800" b="1" dirty="0" smtClean="0"/>
              <a:t> membranes</a:t>
            </a:r>
            <a:r>
              <a:rPr lang="fr-FR" sz="1800" b="1" dirty="0" smtClean="0"/>
              <a:t>.</a:t>
            </a:r>
            <a:endParaRPr lang="el-GR" sz="1800" b="1" dirty="0" smtClean="0"/>
          </a:p>
        </p:txBody>
      </p:sp>
      <p:pic>
        <p:nvPicPr>
          <p:cNvPr id="97283" name="Picture 2"/>
          <p:cNvPicPr>
            <a:picLocks noGrp="1" noChangeAspect="1" noChangeArrowheads="1"/>
          </p:cNvPicPr>
          <p:nvPr>
            <p:ph idx="4294967295"/>
          </p:nvPr>
        </p:nvPicPr>
        <p:blipFill>
          <a:blip r:embed="rId2" cstate="print"/>
          <a:srcRect/>
          <a:stretch>
            <a:fillRect/>
          </a:stretch>
        </p:blipFill>
        <p:spPr>
          <a:xfrm>
            <a:off x="6042025" y="188913"/>
            <a:ext cx="3101975" cy="5853112"/>
          </a:xfrm>
        </p:spPr>
      </p:pic>
      <p:pic>
        <p:nvPicPr>
          <p:cNvPr id="97284" name="Picture 3"/>
          <p:cNvPicPr>
            <a:picLocks noChangeAspect="1" noChangeArrowheads="1"/>
          </p:cNvPicPr>
          <p:nvPr/>
        </p:nvPicPr>
        <p:blipFill>
          <a:blip r:embed="rId3" cstate="print"/>
          <a:srcRect/>
          <a:stretch>
            <a:fillRect/>
          </a:stretch>
        </p:blipFill>
        <p:spPr bwMode="auto">
          <a:xfrm>
            <a:off x="3419475" y="549275"/>
            <a:ext cx="2403475" cy="2303463"/>
          </a:xfrm>
          <a:prstGeom prst="rect">
            <a:avLst/>
          </a:prstGeom>
          <a:noFill/>
          <a:ln w="9525">
            <a:noFill/>
            <a:miter lim="800000"/>
            <a:headEnd/>
            <a:tailEnd/>
          </a:ln>
        </p:spPr>
      </p:pic>
      <p:pic>
        <p:nvPicPr>
          <p:cNvPr id="97285" name="Picture 4"/>
          <p:cNvPicPr>
            <a:picLocks noChangeAspect="1" noChangeArrowheads="1"/>
          </p:cNvPicPr>
          <p:nvPr/>
        </p:nvPicPr>
        <p:blipFill>
          <a:blip r:embed="rId4" cstate="print"/>
          <a:srcRect/>
          <a:stretch>
            <a:fillRect/>
          </a:stretch>
        </p:blipFill>
        <p:spPr bwMode="auto">
          <a:xfrm>
            <a:off x="395288" y="4967288"/>
            <a:ext cx="5076825" cy="1890712"/>
          </a:xfrm>
          <a:prstGeom prst="rect">
            <a:avLst/>
          </a:prstGeom>
          <a:noFill/>
          <a:ln w="9525">
            <a:noFill/>
            <a:miter lim="800000"/>
            <a:headEnd/>
            <a:tailEnd/>
          </a:ln>
        </p:spPr>
      </p:pic>
      <p:sp>
        <p:nvSpPr>
          <p:cNvPr id="139270" name="7 - Ορθογώνιο"/>
          <p:cNvSpPr>
            <a:spLocks noChangeArrowheads="1"/>
          </p:cNvSpPr>
          <p:nvPr/>
        </p:nvSpPr>
        <p:spPr bwMode="auto">
          <a:xfrm>
            <a:off x="0" y="3429000"/>
            <a:ext cx="6011863" cy="1555750"/>
          </a:xfrm>
          <a:prstGeom prst="rect">
            <a:avLst/>
          </a:prstGeom>
          <a:noFill/>
          <a:ln w="9525">
            <a:noFill/>
            <a:miter lim="800000"/>
            <a:headEnd/>
            <a:tailEnd/>
          </a:ln>
        </p:spPr>
        <p:txBody>
          <a:bodyPr>
            <a:spAutoFit/>
          </a:bodyPr>
          <a:lstStyle/>
          <a:p>
            <a:pPr algn="ctr">
              <a:defRPr/>
            </a:pPr>
            <a:r>
              <a:rPr lang="en-US" sz="2400" b="1" dirty="0">
                <a:effectLst>
                  <a:outerShdw blurRad="38100" dist="38100" dir="2700000" algn="tl">
                    <a:srgbClr val="000000"/>
                  </a:outerShdw>
                </a:effectLst>
              </a:rPr>
              <a:t>Gouty tophus. </a:t>
            </a:r>
          </a:p>
          <a:p>
            <a:pPr algn="ctr">
              <a:defRPr/>
            </a:pPr>
            <a:r>
              <a:rPr lang="en-US" b="1" dirty="0">
                <a:effectLst>
                  <a:outerShdw blurRad="38100" dist="38100" dir="2700000" algn="tl">
                    <a:srgbClr val="000000"/>
                  </a:outerShdw>
                </a:effectLst>
              </a:rPr>
              <a:t>Low-power view of large deposits of amorphous material with intense foreign-body </a:t>
            </a:r>
            <a:r>
              <a:rPr lang="en-US" b="1" dirty="0" smtClean="0">
                <a:effectLst>
                  <a:outerShdw blurRad="38100" dist="38100" dir="2700000" algn="tl">
                    <a:srgbClr val="000000"/>
                  </a:outerShdw>
                </a:effectLst>
              </a:rPr>
              <a:t>, giant cell reaction</a:t>
            </a:r>
            <a:r>
              <a:rPr lang="en-US" b="1" dirty="0">
                <a:effectLst>
                  <a:outerShdw blurRad="38100" dist="38100" dir="2700000" algn="tl">
                    <a:srgbClr val="000000"/>
                  </a:outerShdw>
                </a:effectLst>
              </a:rPr>
              <a:t>. </a:t>
            </a:r>
          </a:p>
          <a:p>
            <a:pPr algn="ctr">
              <a:defRPr/>
            </a:pPr>
            <a:r>
              <a:rPr lang="en-US" b="1" dirty="0">
                <a:effectLst>
                  <a:outerShdw blurRad="38100" dist="38100" dir="2700000" algn="tl">
                    <a:srgbClr val="000000"/>
                  </a:outerShdw>
                </a:effectLst>
              </a:rPr>
              <a:t>The inflammatory reaction is greater in gouty tophus </a:t>
            </a:r>
          </a:p>
          <a:p>
            <a:pPr algn="ctr">
              <a:defRPr/>
            </a:pPr>
            <a:r>
              <a:rPr lang="en-US" b="1" dirty="0">
                <a:effectLst>
                  <a:outerShdw blurRad="38100" dist="38100" dir="2700000" algn="tl">
                    <a:srgbClr val="000000"/>
                  </a:outerShdw>
                </a:effectLst>
              </a:rPr>
              <a:t>than in </a:t>
            </a:r>
            <a:r>
              <a:rPr lang="en-US" b="1" dirty="0" err="1">
                <a:effectLst>
                  <a:outerShdw blurRad="38100" dist="38100" dir="2700000" algn="tl">
                    <a:srgbClr val="000000"/>
                  </a:outerShdw>
                </a:effectLst>
              </a:rPr>
              <a:t>amyloid</a:t>
            </a:r>
            <a:r>
              <a:rPr lang="en-US" b="1" dirty="0">
                <a:effectLst>
                  <a:outerShdw blurRad="38100" dist="38100" dir="2700000" algn="tl">
                    <a:srgbClr val="000000"/>
                  </a:outerShdw>
                </a:effectLst>
              </a:rPr>
              <a:t>.</a:t>
            </a:r>
            <a:endParaRPr lang="el-GR" b="1"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 Τίτλος"/>
          <p:cNvSpPr>
            <a:spLocks noGrp="1"/>
          </p:cNvSpPr>
          <p:nvPr>
            <p:ph type="title" idx="4294967295"/>
          </p:nvPr>
        </p:nvSpPr>
        <p:spPr>
          <a:xfrm>
            <a:off x="0" y="620688"/>
            <a:ext cx="3779838" cy="5472608"/>
          </a:xfrm>
        </p:spPr>
        <p:txBody>
          <a:bodyPr anchorCtr="0"/>
          <a:lstStyle/>
          <a:p>
            <a:pPr eaLnBrk="1" hangingPunct="1">
              <a:defRPr/>
            </a:pPr>
            <a:r>
              <a:rPr lang="en-US" sz="2400" dirty="0" smtClean="0"/>
              <a:t>Ionizing radiation</a:t>
            </a:r>
            <a:br>
              <a:rPr lang="en-US" sz="2400" dirty="0" smtClean="0"/>
            </a:br>
            <a:r>
              <a:rPr lang="en-US" sz="2400" dirty="0" smtClean="0"/>
              <a:t>changes </a:t>
            </a:r>
            <a:r>
              <a:rPr lang="en-US" sz="3600" dirty="0" smtClean="0"/>
              <a:t/>
            </a:r>
            <a:br>
              <a:rPr lang="en-US" sz="3600" dirty="0" smtClean="0"/>
            </a:br>
            <a:r>
              <a:rPr lang="en-US" sz="1600" b="0" spc="300" dirty="0" smtClean="0"/>
              <a:t>Generalized </a:t>
            </a:r>
            <a:r>
              <a:rPr lang="en-US" sz="1600" b="0" dirty="0" err="1" smtClean="0"/>
              <a:t>pseudoepitheliomatous</a:t>
            </a:r>
            <a:r>
              <a:rPr lang="en-US" sz="2000" b="0" dirty="0" smtClean="0"/>
              <a:t> </a:t>
            </a:r>
            <a:r>
              <a:rPr lang="en-US" sz="1600" dirty="0" smtClean="0"/>
              <a:t>hyperplasia</a:t>
            </a:r>
            <a:r>
              <a:rPr lang="en-US" sz="1600" b="0" dirty="0" smtClean="0"/>
              <a:t> in the setting of previous irradiation for carcinoma. The elongated </a:t>
            </a:r>
            <a:r>
              <a:rPr lang="en-US" sz="1600" b="0" dirty="0" err="1" smtClean="0"/>
              <a:t>rete</a:t>
            </a:r>
            <a:r>
              <a:rPr lang="en-US" sz="1600" b="0" dirty="0" smtClean="0"/>
              <a:t> pegs tempt the diagnosis of infiltrating SCC, which need not always be accompanied by surface CIS.  The  </a:t>
            </a:r>
            <a:r>
              <a:rPr lang="en-US" sz="1600" spc="300" dirty="0" smtClean="0"/>
              <a:t>smooth contours</a:t>
            </a:r>
            <a:r>
              <a:rPr lang="en-US" sz="1600" b="0" spc="300" dirty="0" smtClean="0"/>
              <a:t> </a:t>
            </a:r>
            <a:r>
              <a:rPr lang="en-US" sz="1600" b="0" dirty="0" smtClean="0"/>
              <a:t/>
            </a:r>
            <a:br>
              <a:rPr lang="en-US" sz="1600" b="0" dirty="0" smtClean="0"/>
            </a:br>
            <a:r>
              <a:rPr lang="en-US" sz="1600" b="0" dirty="0" smtClean="0"/>
              <a:t>speak for benignity; invasive carcinoma usually has jaggedly contoured </a:t>
            </a:r>
            <a:r>
              <a:rPr lang="en-US" sz="1600" b="0" dirty="0" err="1" smtClean="0"/>
              <a:t>tumour</a:t>
            </a:r>
            <a:r>
              <a:rPr lang="en-US" sz="1600" b="0" dirty="0" smtClean="0"/>
              <a:t> nests. </a:t>
            </a:r>
            <a:br>
              <a:rPr lang="en-US" sz="1600" b="0" dirty="0" smtClean="0"/>
            </a:br>
            <a:r>
              <a:rPr lang="en-US" sz="1600" b="0" u="sng" dirty="0" smtClean="0"/>
              <a:t> </a:t>
            </a:r>
            <a:r>
              <a:rPr lang="en-US" sz="1600" b="0" u="sng" dirty="0" err="1" smtClean="0"/>
              <a:t>Intimal</a:t>
            </a:r>
            <a:r>
              <a:rPr lang="en-US" sz="1600" b="0" u="sng" dirty="0" smtClean="0"/>
              <a:t> </a:t>
            </a:r>
            <a:r>
              <a:rPr lang="fr-FR" sz="1600" b="0" u="sng" dirty="0" smtClean="0"/>
              <a:t>hyperplasia and </a:t>
            </a:r>
            <a:r>
              <a:rPr lang="fr-FR" sz="1600" b="0" u="sng" dirty="0" err="1" smtClean="0"/>
              <a:t>perivascular</a:t>
            </a:r>
            <a:r>
              <a:rPr lang="fr-FR" sz="1600" b="0" u="sng" dirty="0" smtClean="0"/>
              <a:t> </a:t>
            </a:r>
            <a:r>
              <a:rPr lang="fr-FR" sz="1600" b="0" u="sng" dirty="0" err="1" smtClean="0"/>
              <a:t>fibrosis</a:t>
            </a:r>
            <a:r>
              <a:rPr lang="fr-FR" sz="1600" b="0" dirty="0" smtClean="0"/>
              <a:t>. Radiation  </a:t>
            </a:r>
            <a:r>
              <a:rPr lang="fr-FR" sz="1600" b="0" dirty="0" err="1" smtClean="0"/>
              <a:t>generally</a:t>
            </a:r>
            <a:r>
              <a:rPr lang="fr-FR" sz="1600" b="0" dirty="0" smtClean="0"/>
              <a:t> </a:t>
            </a:r>
            <a:r>
              <a:rPr lang="fr-FR" sz="1600" b="0" dirty="0" err="1" smtClean="0"/>
              <a:t>increases</a:t>
            </a:r>
            <a:r>
              <a:rPr lang="fr-FR" sz="1600" b="0" dirty="0" smtClean="0"/>
              <a:t> </a:t>
            </a:r>
            <a:r>
              <a:rPr lang="fr-FR" sz="1600" b="0" dirty="0" err="1" smtClean="0"/>
              <a:t>squamous</a:t>
            </a:r>
            <a:r>
              <a:rPr lang="fr-FR" sz="1600" b="0" dirty="0" smtClean="0"/>
              <a:t> </a:t>
            </a:r>
            <a:r>
              <a:rPr lang="fr-FR" sz="1600" b="0" dirty="0" err="1" smtClean="0"/>
              <a:t>cell</a:t>
            </a:r>
            <a:r>
              <a:rPr lang="fr-FR" sz="1600" b="0" dirty="0" smtClean="0"/>
              <a:t> </a:t>
            </a:r>
            <a:r>
              <a:rPr lang="fr-FR" sz="1600" dirty="0" err="1" smtClean="0"/>
              <a:t>whole</a:t>
            </a:r>
            <a:r>
              <a:rPr lang="fr-FR" sz="1600" dirty="0" smtClean="0"/>
              <a:t> </a:t>
            </a:r>
            <a:r>
              <a:rPr lang="fr-FR" sz="1600" b="0" dirty="0" smtClean="0"/>
              <a:t>size, </a:t>
            </a:r>
            <a:r>
              <a:rPr lang="fr-FR" sz="1600" b="0" dirty="0" err="1" smtClean="0"/>
              <a:t>including</a:t>
            </a:r>
            <a:r>
              <a:rPr lang="fr-FR" sz="1600" b="0" dirty="0" smtClean="0"/>
              <a:t> </a:t>
            </a:r>
            <a:r>
              <a:rPr lang="fr-FR" sz="1600" b="0" dirty="0" err="1" smtClean="0"/>
              <a:t>that</a:t>
            </a:r>
            <a:r>
              <a:rPr lang="fr-FR" sz="1600" b="0" dirty="0" smtClean="0"/>
              <a:t> of the nucleus, </a:t>
            </a:r>
            <a:r>
              <a:rPr lang="fr-FR" sz="1600" b="0" dirty="0" err="1" smtClean="0"/>
              <a:t>so</a:t>
            </a:r>
            <a:r>
              <a:rPr lang="fr-FR" sz="1600" b="0" dirty="0" smtClean="0"/>
              <a:t> the nucleus-to-</a:t>
            </a:r>
            <a:r>
              <a:rPr lang="fr-FR" sz="1600" b="0" dirty="0" err="1" smtClean="0"/>
              <a:t>cytoplasm</a:t>
            </a:r>
            <a:r>
              <a:rPr lang="fr-FR" sz="1600" b="0" dirty="0" smtClean="0"/>
              <a:t> ratio </a:t>
            </a:r>
            <a:r>
              <a:rPr lang="fr-FR" sz="1600" b="0" dirty="0" err="1" smtClean="0"/>
              <a:t>is</a:t>
            </a:r>
            <a:r>
              <a:rPr lang="fr-FR" sz="1600" b="0" dirty="0" smtClean="0"/>
              <a:t> </a:t>
            </a:r>
            <a:r>
              <a:rPr lang="fr-FR" sz="1600" b="0" dirty="0" err="1" smtClean="0"/>
              <a:t>preserved</a:t>
            </a:r>
            <a:r>
              <a:rPr lang="fr-FR" sz="1600" b="0" dirty="0" smtClean="0"/>
              <a:t>. </a:t>
            </a:r>
            <a:r>
              <a:rPr lang="fr-FR" sz="1600" b="0" dirty="0" err="1" smtClean="0"/>
              <a:t>Furthermore</a:t>
            </a:r>
            <a:r>
              <a:rPr lang="fr-FR" sz="1600" b="0" dirty="0" smtClean="0"/>
              <a:t>, </a:t>
            </a:r>
            <a:r>
              <a:rPr lang="fr-FR" sz="1600" b="0" dirty="0" err="1" smtClean="0"/>
              <a:t>chromatin</a:t>
            </a:r>
            <a:r>
              <a:rPr lang="fr-FR" sz="1600" b="0" dirty="0" smtClean="0"/>
              <a:t> </a:t>
            </a:r>
            <a:r>
              <a:rPr lang="fr-FR" sz="1600" b="0" dirty="0" err="1" smtClean="0"/>
              <a:t>is</a:t>
            </a:r>
            <a:r>
              <a:rPr lang="fr-FR" sz="1600" b="0" dirty="0" smtClean="0"/>
              <a:t> </a:t>
            </a:r>
            <a:r>
              <a:rPr lang="fr-FR" sz="1600" b="0" u="sng" dirty="0" smtClean="0"/>
              <a:t>not </a:t>
            </a:r>
            <a:r>
              <a:rPr lang="fr-FR" sz="1600" b="0" dirty="0" err="1" smtClean="0"/>
              <a:t>coarse</a:t>
            </a:r>
            <a:r>
              <a:rPr lang="fr-FR" sz="1600" b="0" dirty="0" smtClean="0"/>
              <a:t>.</a:t>
            </a:r>
            <a:br>
              <a:rPr lang="fr-FR" sz="1600" b="0" dirty="0" smtClean="0"/>
            </a:br>
            <a:r>
              <a:rPr lang="fr-FR" sz="1600" b="0" u="sng" dirty="0" smtClean="0"/>
              <a:t> </a:t>
            </a:r>
            <a:r>
              <a:rPr lang="fr-FR" sz="1600" b="0" u="sng" dirty="0" err="1" smtClean="0"/>
              <a:t>Multinucleated</a:t>
            </a:r>
            <a:r>
              <a:rPr lang="fr-FR" sz="1600" b="0" u="sng" dirty="0" smtClean="0"/>
              <a:t> </a:t>
            </a:r>
            <a:r>
              <a:rPr lang="fr-FR" sz="1600" b="0" dirty="0" err="1" smtClean="0"/>
              <a:t>skeletal</a:t>
            </a:r>
            <a:r>
              <a:rPr lang="fr-FR" sz="1600" b="0" dirty="0" smtClean="0"/>
              <a:t> muscle </a:t>
            </a:r>
            <a:r>
              <a:rPr lang="fr-FR" sz="1600" b="0" dirty="0" err="1" smtClean="0"/>
              <a:t>cells</a:t>
            </a:r>
            <a:r>
              <a:rPr lang="fr-FR" sz="1600" b="0" dirty="0" smtClean="0"/>
              <a:t>. </a:t>
            </a:r>
            <a:r>
              <a:rPr lang="fr-FR" sz="1600" dirty="0" smtClean="0"/>
              <a:t>Dense </a:t>
            </a:r>
            <a:r>
              <a:rPr lang="fr-FR" sz="1600" dirty="0" err="1" smtClean="0"/>
              <a:t>fibrosis</a:t>
            </a:r>
            <a:r>
              <a:rPr lang="fr-FR" sz="1600" b="0" dirty="0" smtClean="0"/>
              <a:t>; </a:t>
            </a:r>
            <a:r>
              <a:rPr lang="fr-FR" sz="1600" b="0" dirty="0" err="1" smtClean="0"/>
              <a:t>atypical</a:t>
            </a:r>
            <a:r>
              <a:rPr lang="fr-FR" sz="1600" b="0" dirty="0" smtClean="0"/>
              <a:t> </a:t>
            </a:r>
            <a:r>
              <a:rPr lang="fr-FR" sz="1600" b="0" dirty="0" err="1" smtClean="0"/>
              <a:t>fibroblasts</a:t>
            </a:r>
            <a:r>
              <a:rPr lang="fr-FR" sz="1600" b="0" dirty="0" smtClean="0"/>
              <a:t>, </a:t>
            </a:r>
            <a:r>
              <a:rPr lang="fr-FR" sz="1600" b="0" dirty="0" err="1" smtClean="0"/>
              <a:t>singly</a:t>
            </a:r>
            <a:r>
              <a:rPr lang="fr-FR" sz="1600" b="0" dirty="0" smtClean="0"/>
              <a:t> </a:t>
            </a:r>
            <a:r>
              <a:rPr lang="fr-FR" sz="1600" b="0" dirty="0" err="1" smtClean="0"/>
              <a:t>dispersed</a:t>
            </a:r>
            <a:r>
              <a:rPr lang="fr-FR" sz="1600" b="0" dirty="0" smtClean="0"/>
              <a:t>  and </a:t>
            </a:r>
            <a:r>
              <a:rPr lang="fr-FR" sz="1600" b="0" dirty="0" err="1" smtClean="0"/>
              <a:t>possibly</a:t>
            </a:r>
            <a:r>
              <a:rPr lang="fr-FR" sz="1600" b="0" dirty="0" smtClean="0"/>
              <a:t> with </a:t>
            </a:r>
            <a:r>
              <a:rPr lang="fr-FR" sz="1600" b="0" dirty="0" err="1" smtClean="0"/>
              <a:t>atypical</a:t>
            </a:r>
            <a:r>
              <a:rPr lang="fr-FR" sz="1600" b="0" dirty="0" smtClean="0"/>
              <a:t> mitoses (!), but p53 (-) (the latter, in </a:t>
            </a:r>
            <a:r>
              <a:rPr lang="fr-FR" sz="1600" b="0" dirty="0" err="1" smtClean="0"/>
              <a:t>contrast</a:t>
            </a:r>
            <a:r>
              <a:rPr lang="fr-FR" sz="1600" b="0" dirty="0" smtClean="0"/>
              <a:t> to </a:t>
            </a:r>
            <a:r>
              <a:rPr lang="fr-FR" sz="1600" b="0" dirty="0" err="1" smtClean="0"/>
              <a:t>spindle</a:t>
            </a:r>
            <a:r>
              <a:rPr lang="fr-FR" sz="1600" b="0" dirty="0" smtClean="0"/>
              <a:t> </a:t>
            </a:r>
            <a:r>
              <a:rPr lang="fr-FR" sz="1600" b="0" dirty="0" err="1" smtClean="0"/>
              <a:t>cell</a:t>
            </a:r>
            <a:r>
              <a:rPr lang="fr-FR" sz="1600" b="0" dirty="0" smtClean="0"/>
              <a:t> </a:t>
            </a:r>
            <a:r>
              <a:rPr lang="fr-FR" sz="1600" b="0" dirty="0" err="1" smtClean="0"/>
              <a:t>carcinomas</a:t>
            </a:r>
            <a:r>
              <a:rPr lang="fr-FR" sz="1600" b="0" dirty="0" smtClean="0"/>
              <a:t>). An indistinct border </a:t>
            </a:r>
            <a:r>
              <a:rPr lang="fr-FR" sz="1600" b="0" dirty="0" err="1" smtClean="0"/>
              <a:t>between</a:t>
            </a:r>
            <a:r>
              <a:rPr lang="fr-FR" sz="1600" b="0" dirty="0" smtClean="0"/>
              <a:t> the </a:t>
            </a:r>
            <a:r>
              <a:rPr lang="fr-FR" sz="1600" b="0" dirty="0" err="1" smtClean="0"/>
              <a:t>pleomorphic</a:t>
            </a:r>
            <a:r>
              <a:rPr lang="fr-FR" sz="1600" b="0" dirty="0" smtClean="0"/>
              <a:t> </a:t>
            </a:r>
            <a:r>
              <a:rPr lang="fr-FR" sz="1600" dirty="0" err="1" smtClean="0"/>
              <a:t>stromal</a:t>
            </a:r>
            <a:r>
              <a:rPr lang="fr-FR" sz="1600" b="0" dirty="0" smtClean="0"/>
              <a:t> </a:t>
            </a:r>
            <a:r>
              <a:rPr lang="fr-FR" sz="1600" b="0" dirty="0" err="1" smtClean="0"/>
              <a:t>cells</a:t>
            </a:r>
            <a:r>
              <a:rPr lang="fr-FR" sz="1600" b="0" dirty="0" smtClean="0"/>
              <a:t>  and the </a:t>
            </a:r>
            <a:r>
              <a:rPr lang="fr-FR" sz="1600" b="0" dirty="0" err="1" smtClean="0"/>
              <a:t>pleomorphic</a:t>
            </a:r>
            <a:r>
              <a:rPr lang="fr-FR" sz="1600" b="0" dirty="0" smtClean="0"/>
              <a:t> </a:t>
            </a:r>
            <a:r>
              <a:rPr lang="fr-FR" sz="1600" dirty="0" err="1" smtClean="0"/>
              <a:t>endothelial</a:t>
            </a:r>
            <a:r>
              <a:rPr lang="fr-FR" sz="1600" dirty="0" smtClean="0"/>
              <a:t> </a:t>
            </a:r>
            <a:r>
              <a:rPr lang="fr-FR" sz="1600" b="0" dirty="0" err="1" smtClean="0"/>
              <a:t>cells</a:t>
            </a:r>
            <a:r>
              <a:rPr lang="fr-FR" sz="1600" b="0" dirty="0" smtClean="0"/>
              <a:t> </a:t>
            </a:r>
            <a:r>
              <a:rPr lang="fr-FR" sz="1600" b="0" dirty="0" err="1" smtClean="0"/>
              <a:t>is</a:t>
            </a:r>
            <a:r>
              <a:rPr lang="fr-FR" sz="1600" b="0" dirty="0" smtClean="0"/>
              <a:t> a </a:t>
            </a:r>
            <a:r>
              <a:rPr lang="fr-FR" sz="1600" b="0" dirty="0" err="1" smtClean="0"/>
              <a:t>useful</a:t>
            </a:r>
            <a:r>
              <a:rPr lang="fr-FR" sz="1600" b="0" dirty="0" smtClean="0"/>
              <a:t> </a:t>
            </a:r>
            <a:r>
              <a:rPr lang="fr-FR" sz="1600" b="0" dirty="0" err="1" smtClean="0"/>
              <a:t>finding</a:t>
            </a:r>
            <a:r>
              <a:rPr lang="fr-FR" sz="1600" b="0" dirty="0" smtClean="0"/>
              <a:t> in radiation-</a:t>
            </a:r>
            <a:r>
              <a:rPr lang="fr-FR" sz="1600" b="0" dirty="0" err="1" smtClean="0"/>
              <a:t>induced</a:t>
            </a:r>
            <a:r>
              <a:rPr lang="fr-FR" sz="1600" b="0" dirty="0" smtClean="0"/>
              <a:t>  </a:t>
            </a:r>
            <a:r>
              <a:rPr lang="fr-FR" sz="1600" b="0" dirty="0" err="1" smtClean="0"/>
              <a:t>atypia</a:t>
            </a:r>
            <a:r>
              <a:rPr lang="fr-FR" sz="1600" b="0" dirty="0" smtClean="0"/>
              <a:t>; </a:t>
            </a:r>
            <a:r>
              <a:rPr lang="fr-FR" sz="1600" b="0" dirty="0" err="1" smtClean="0"/>
              <a:t>similar</a:t>
            </a:r>
            <a:r>
              <a:rPr lang="fr-FR" sz="1600" b="0" dirty="0" smtClean="0"/>
              <a:t> </a:t>
            </a:r>
            <a:r>
              <a:rPr lang="fr-FR" sz="1600" b="0" dirty="0" err="1" smtClean="0"/>
              <a:t>degrees</a:t>
            </a:r>
            <a:r>
              <a:rPr lang="fr-FR" sz="1600" b="0" dirty="0" smtClean="0"/>
              <a:t> of </a:t>
            </a:r>
            <a:r>
              <a:rPr lang="fr-FR" sz="1600" b="0" dirty="0" err="1" smtClean="0"/>
              <a:t>cytologic</a:t>
            </a:r>
            <a:r>
              <a:rPr lang="fr-FR" sz="1600" b="0" dirty="0" smtClean="0"/>
              <a:t> </a:t>
            </a:r>
            <a:r>
              <a:rPr lang="fr-FR" sz="1600" b="0" dirty="0" err="1" smtClean="0"/>
              <a:t>atypia</a:t>
            </a:r>
            <a:r>
              <a:rPr lang="fr-FR" sz="1600" b="0" dirty="0" smtClean="0"/>
              <a:t> in  </a:t>
            </a:r>
            <a:r>
              <a:rPr lang="fr-FR" sz="1600" spc="600" dirty="0" err="1" smtClean="0"/>
              <a:t>both</a:t>
            </a:r>
            <a:r>
              <a:rPr lang="fr-FR" sz="1600" b="0" dirty="0" smtClean="0"/>
              <a:t> the </a:t>
            </a:r>
            <a:r>
              <a:rPr lang="fr-FR" sz="1600" b="0" dirty="0" err="1" smtClean="0"/>
              <a:t>endothelial</a:t>
            </a:r>
            <a:r>
              <a:rPr lang="fr-FR" sz="1600" b="0" dirty="0" smtClean="0"/>
              <a:t> </a:t>
            </a:r>
            <a:r>
              <a:rPr lang="fr-FR" sz="1600" b="0" dirty="0" err="1" smtClean="0"/>
              <a:t>cells</a:t>
            </a:r>
            <a:r>
              <a:rPr lang="fr-FR" sz="1600" b="0" dirty="0" smtClean="0"/>
              <a:t> and stroma </a:t>
            </a:r>
            <a:r>
              <a:rPr lang="fr-FR" sz="1600" b="0" dirty="0" err="1" smtClean="0"/>
              <a:t>aid</a:t>
            </a:r>
            <a:r>
              <a:rPr lang="fr-FR" sz="1600" b="0" dirty="0" smtClean="0"/>
              <a:t> in </a:t>
            </a:r>
            <a:r>
              <a:rPr lang="fr-FR" sz="1600" b="0" dirty="0" err="1" smtClean="0"/>
              <a:t>establishing</a:t>
            </a:r>
            <a:r>
              <a:rPr lang="fr-FR" sz="1600" b="0" dirty="0" smtClean="0"/>
              <a:t> the </a:t>
            </a:r>
            <a:r>
              <a:rPr lang="fr-FR" sz="1600" b="0" dirty="0" err="1" smtClean="0"/>
              <a:t>benign</a:t>
            </a:r>
            <a:r>
              <a:rPr lang="fr-FR" sz="1600" b="0" dirty="0" smtClean="0"/>
              <a:t> nature of the </a:t>
            </a:r>
            <a:r>
              <a:rPr lang="fr-FR" sz="1600" b="0" dirty="0" err="1" smtClean="0"/>
              <a:t>lesion</a:t>
            </a:r>
            <a:r>
              <a:rPr lang="fr-FR" sz="1600" b="0" dirty="0" smtClean="0"/>
              <a:t>.</a:t>
            </a:r>
            <a:endParaRPr lang="el-GR" sz="1600" b="0" dirty="0" smtClean="0"/>
          </a:p>
        </p:txBody>
      </p:sp>
      <p:pic>
        <p:nvPicPr>
          <p:cNvPr id="98307" name="Picture 2"/>
          <p:cNvPicPr>
            <a:picLocks noChangeAspect="1" noChangeArrowheads="1"/>
          </p:cNvPicPr>
          <p:nvPr/>
        </p:nvPicPr>
        <p:blipFill>
          <a:blip r:embed="rId2" cstate="print"/>
          <a:srcRect/>
          <a:stretch>
            <a:fillRect/>
          </a:stretch>
        </p:blipFill>
        <p:spPr bwMode="auto">
          <a:xfrm>
            <a:off x="3851275" y="0"/>
            <a:ext cx="5097463"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diamond(in)">
                                      <p:cBhvr>
                                        <p:cTn id="7" dur="500"/>
                                        <p:tgtEl>
                                          <p:spTgt spid="140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Administrator\Επιφάνεια εργασίας\da5c16ff6.png"/>
          <p:cNvPicPr>
            <a:picLocks noChangeAspect="1" noChangeArrowheads="1"/>
          </p:cNvPicPr>
          <p:nvPr/>
        </p:nvPicPr>
        <p:blipFill>
          <a:blip r:embed="rId2" cstate="print"/>
          <a:srcRect/>
          <a:stretch>
            <a:fillRect/>
          </a:stretch>
        </p:blipFill>
        <p:spPr bwMode="auto">
          <a:xfrm>
            <a:off x="251520" y="0"/>
            <a:ext cx="4626518" cy="4941168"/>
          </a:xfrm>
          <a:prstGeom prst="rect">
            <a:avLst/>
          </a:prstGeom>
          <a:noFill/>
        </p:spPr>
      </p:pic>
      <p:pic>
        <p:nvPicPr>
          <p:cNvPr id="6147" name="Picture 3" descr="C:\Documents and Settings\Administrator\Επιφάνεια εργασίας\111916032577261.jpg"/>
          <p:cNvPicPr>
            <a:picLocks noChangeAspect="1" noChangeArrowheads="1"/>
          </p:cNvPicPr>
          <p:nvPr/>
        </p:nvPicPr>
        <p:blipFill>
          <a:blip r:embed="rId3" cstate="print"/>
          <a:srcRect/>
          <a:stretch>
            <a:fillRect/>
          </a:stretch>
        </p:blipFill>
        <p:spPr bwMode="auto">
          <a:xfrm>
            <a:off x="5292080" y="3536538"/>
            <a:ext cx="3600400" cy="3321462"/>
          </a:xfrm>
          <a:prstGeom prst="rect">
            <a:avLst/>
          </a:prstGeom>
          <a:noFill/>
        </p:spPr>
      </p:pic>
      <p:pic>
        <p:nvPicPr>
          <p:cNvPr id="6148" name="Picture 4" descr="C:\Documents and Settings\Administrator\Επιφάνεια εργασίας\anatomy-of-the-respiratory-system-21-638.jpg"/>
          <p:cNvPicPr>
            <a:picLocks noChangeAspect="1" noChangeArrowheads="1"/>
          </p:cNvPicPr>
          <p:nvPr/>
        </p:nvPicPr>
        <p:blipFill>
          <a:blip r:embed="rId4" cstate="print"/>
          <a:srcRect/>
          <a:stretch>
            <a:fillRect/>
          </a:stretch>
        </p:blipFill>
        <p:spPr bwMode="auto">
          <a:xfrm>
            <a:off x="4932040" y="0"/>
            <a:ext cx="4603701" cy="3456384"/>
          </a:xfrm>
          <a:prstGeom prst="rect">
            <a:avLst/>
          </a:prstGeom>
          <a:noFill/>
        </p:spPr>
      </p:pic>
      <p:sp>
        <p:nvSpPr>
          <p:cNvPr id="5" name="3 - Θέση κειμένου"/>
          <p:cNvSpPr txBox="1">
            <a:spLocks/>
          </p:cNvSpPr>
          <p:nvPr/>
        </p:nvSpPr>
        <p:spPr>
          <a:xfrm>
            <a:off x="0" y="4869160"/>
            <a:ext cx="5364088" cy="2736304"/>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Anterior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commissure</a:t>
            </a:r>
            <a:r>
              <a:rPr kumimoji="0" lang="en-US" b="1" i="0" u="none" strike="noStrike" kern="1200" cap="none" spc="0" normalizeH="0" baseline="0" noProof="0" dirty="0" smtClean="0">
                <a:ln>
                  <a:noFill/>
                </a:ln>
                <a:solidFill>
                  <a:schemeClr val="tx1"/>
                </a:solidFill>
                <a:effectLst/>
                <a:uLnTx/>
                <a:uFillTx/>
                <a:latin typeface="+mn-lt"/>
                <a:ea typeface="+mn-ea"/>
                <a:cs typeface="+mn-cs"/>
              </a:rPr>
              <a:t> (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Broyle’s</a:t>
            </a:r>
            <a:r>
              <a:rPr kumimoji="0" lang="en-US" b="1" i="0" u="none" strike="noStrike" kern="1200" cap="none" spc="0" normalizeH="0" baseline="0" noProof="0" dirty="0" smtClean="0">
                <a:ln>
                  <a:noFill/>
                </a:ln>
                <a:solidFill>
                  <a:schemeClr val="tx1"/>
                </a:solidFill>
                <a:effectLst/>
                <a:uLnTx/>
                <a:uFillTx/>
                <a:latin typeface="+mn-lt"/>
                <a:ea typeface="+mn-ea"/>
                <a:cs typeface="+mn-cs"/>
              </a:rPr>
              <a:t> ligament): </a:t>
            </a:r>
            <a:r>
              <a:rPr kumimoji="0" lang="en-US" b="0" i="0" u="none" strike="noStrike" kern="1200" cap="none" spc="0" normalizeH="0" baseline="0" noProof="0" dirty="0" smtClean="0">
                <a:ln>
                  <a:noFill/>
                </a:ln>
                <a:solidFill>
                  <a:schemeClr val="tx1"/>
                </a:solidFill>
                <a:effectLst/>
                <a:uLnTx/>
                <a:uFillTx/>
                <a:latin typeface="+mn-lt"/>
                <a:ea typeface="+mn-ea"/>
                <a:cs typeface="+mn-cs"/>
              </a:rPr>
              <a:t> convergence of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thyroepiglottic</a:t>
            </a:r>
            <a:r>
              <a:rPr kumimoji="0" lang="en-US" b="0" i="0" u="none" strike="noStrike" kern="1200" cap="none" spc="0" normalizeH="0" baseline="0" noProof="0" dirty="0" smtClean="0">
                <a:ln>
                  <a:noFill/>
                </a:ln>
                <a:solidFill>
                  <a:schemeClr val="tx1"/>
                </a:solidFill>
                <a:effectLst/>
                <a:uLnTx/>
                <a:uFillTx/>
                <a:latin typeface="+mn-lt"/>
                <a:ea typeface="+mn-ea"/>
                <a:cs typeface="+mn-cs"/>
              </a:rPr>
              <a:t>, vestibular and vocal ligaments and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conus</a:t>
            </a:r>
            <a:r>
              <a:rPr kumimoji="0" lang="en-US" b="0" i="0" u="none" strike="noStrike" kern="1200" cap="none" spc="0" normalizeH="0" baseline="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elasticus</a:t>
            </a:r>
            <a:r>
              <a:rPr kumimoji="0" lang="en-US" b="0" i="0" u="none" strike="noStrike" kern="1200" cap="none" spc="0" normalizeH="0" baseline="0" noProof="0" dirty="0" smtClean="0">
                <a:ln>
                  <a:noFill/>
                </a:ln>
                <a:solidFill>
                  <a:schemeClr val="tx1"/>
                </a:solidFill>
                <a:effectLst/>
                <a:uLnTx/>
                <a:uFillTx/>
                <a:latin typeface="+mn-lt"/>
                <a:ea typeface="+mn-ea"/>
                <a:cs typeface="+mn-cs"/>
              </a:rPr>
              <a:t>; tendon provides anterior attachment for </a:t>
            </a:r>
            <a:r>
              <a:rPr kumimoji="0" lang="en-US" b="1" i="0" u="none" strike="noStrike" kern="1200" cap="none" spc="0" normalizeH="0" baseline="0" noProof="0" dirty="0" smtClean="0">
                <a:ln>
                  <a:noFill/>
                </a:ln>
                <a:solidFill>
                  <a:schemeClr val="tx1"/>
                </a:solidFill>
                <a:effectLst/>
                <a:uLnTx/>
                <a:uFillTx/>
                <a:latin typeface="+mn-lt"/>
                <a:ea typeface="+mn-ea"/>
                <a:cs typeface="+mn-cs"/>
              </a:rPr>
              <a:t>true</a:t>
            </a:r>
            <a:r>
              <a:rPr kumimoji="0" lang="en-US" b="0" i="0" u="none" strike="noStrike" kern="1200" cap="none" spc="0" normalizeH="0" baseline="0" noProof="0" dirty="0" smtClean="0">
                <a:ln>
                  <a:noFill/>
                </a:ln>
                <a:solidFill>
                  <a:schemeClr val="tx1"/>
                </a:solidFill>
                <a:effectLst/>
                <a:uLnTx/>
                <a:uFillTx/>
                <a:latin typeface="+mn-lt"/>
                <a:ea typeface="+mn-ea"/>
                <a:cs typeface="+mn-cs"/>
              </a:rPr>
              <a:t> vocal cords; tendon also separates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glottic</a:t>
            </a:r>
            <a:r>
              <a:rPr kumimoji="0" lang="en-US" b="0" i="0" u="none" strike="noStrike" kern="1200" cap="none" spc="0" normalizeH="0" baseline="0" noProof="0" dirty="0" smtClean="0">
                <a:ln>
                  <a:noFill/>
                </a:ln>
                <a:solidFill>
                  <a:schemeClr val="tx1"/>
                </a:solidFill>
                <a:effectLst/>
                <a:uLnTx/>
                <a:uFillTx/>
                <a:latin typeface="+mn-lt"/>
                <a:ea typeface="+mn-ea"/>
                <a:cs typeface="+mn-cs"/>
              </a:rPr>
              <a:t> and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supraglottic</a:t>
            </a:r>
            <a:r>
              <a:rPr kumimoji="0" lang="en-US" b="0" i="0" u="none" strike="noStrike" kern="1200" cap="none" spc="0" normalizeH="0" baseline="0" noProof="0" dirty="0" smtClean="0">
                <a:ln>
                  <a:noFill/>
                </a:ln>
                <a:solidFill>
                  <a:schemeClr val="tx1"/>
                </a:solidFill>
                <a:effectLst/>
                <a:uLnTx/>
                <a:uFillTx/>
                <a:latin typeface="+mn-lt"/>
                <a:ea typeface="+mn-ea"/>
                <a:cs typeface="+mn-cs"/>
              </a:rPr>
              <a:t> parts of larynx,</a:t>
            </a:r>
            <a:r>
              <a:rPr kumimoji="0" lang="en-US" b="0" i="0" u="none" strike="noStrike" kern="1200" cap="none" spc="0" normalizeH="0" noProof="0" dirty="0" smtClean="0">
                <a:ln>
                  <a:noFill/>
                </a:ln>
                <a:solidFill>
                  <a:schemeClr val="tx1"/>
                </a:solidFill>
                <a:effectLst/>
                <a:uLnTx/>
                <a:uFillTx/>
                <a:latin typeface="+mn-lt"/>
                <a:ea typeface="+mn-ea"/>
                <a:cs typeface="+mn-cs"/>
              </a:rPr>
              <a:t> a</a:t>
            </a:r>
            <a:r>
              <a:rPr kumimoji="0" lang="en-US" b="0" i="0" u="none" strike="noStrike" kern="1200" cap="none" spc="0" normalizeH="0" baseline="0" noProof="0" dirty="0" smtClean="0">
                <a:ln>
                  <a:noFill/>
                </a:ln>
                <a:solidFill>
                  <a:schemeClr val="tx1"/>
                </a:solidFill>
                <a:effectLst/>
                <a:uLnTx/>
                <a:uFillTx/>
                <a:latin typeface="+mn-lt"/>
                <a:ea typeface="+mn-ea"/>
                <a:cs typeface="+mn-cs"/>
              </a:rPr>
              <a:t>nd </a:t>
            </a:r>
            <a:r>
              <a:rPr kumimoji="0" lang="en-US" b="1" i="0" u="none" strike="noStrike" kern="1200" cap="none" spc="0" normalizeH="0" baseline="0" noProof="0" dirty="0" smtClean="0">
                <a:ln>
                  <a:noFill/>
                </a:ln>
                <a:solidFill>
                  <a:schemeClr val="tx1"/>
                </a:solidFill>
                <a:effectLst/>
                <a:uLnTx/>
                <a:uFillTx/>
                <a:latin typeface="+mn-lt"/>
                <a:ea typeface="+mn-ea"/>
                <a:cs typeface="+mn-cs"/>
              </a:rPr>
              <a:t>attaches to the thyroid cartilage </a:t>
            </a:r>
            <a:r>
              <a:rPr kumimoji="0" lang="en-US" b="1" i="0" u="none" strike="noStrike" kern="1200" cap="none" spc="300" normalizeH="0" baseline="0" noProof="0" dirty="0" smtClean="0">
                <a:ln>
                  <a:noFill/>
                </a:ln>
                <a:solidFill>
                  <a:schemeClr val="tx1"/>
                </a:solidFill>
                <a:effectLst/>
                <a:uLnTx/>
                <a:uFillTx/>
                <a:latin typeface="+mn-lt"/>
                <a:ea typeface="+mn-ea"/>
                <a:cs typeface="+mn-cs"/>
              </a:rPr>
              <a:t>devoid</a:t>
            </a:r>
            <a:r>
              <a:rPr kumimoji="0" lang="en-US" b="1" i="0" u="none" strike="noStrike" kern="1200" cap="none" spc="0" normalizeH="0" baseline="0" noProof="0" dirty="0" smtClean="0">
                <a:ln>
                  <a:noFill/>
                </a:ln>
                <a:solidFill>
                  <a:schemeClr val="tx1"/>
                </a:solidFill>
                <a:effectLst/>
                <a:uLnTx/>
                <a:uFillTx/>
                <a:latin typeface="+mn-lt"/>
                <a:ea typeface="+mn-ea"/>
                <a:cs typeface="+mn-cs"/>
              </a:rPr>
              <a:t> of the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tumour</a:t>
            </a:r>
            <a:r>
              <a:rPr kumimoji="0" lang="en-US" b="1" i="0" u="none" strike="noStrike" kern="1200" cap="none" spc="0" normalizeH="0" baseline="0" noProof="0" dirty="0" smtClean="0">
                <a:ln>
                  <a:noFill/>
                </a:ln>
                <a:solidFill>
                  <a:schemeClr val="tx1"/>
                </a:solidFill>
                <a:effectLst/>
                <a:uLnTx/>
                <a:uFillTx/>
                <a:latin typeface="+mn-lt"/>
                <a:ea typeface="+mn-ea"/>
                <a:cs typeface="+mn-cs"/>
              </a:rPr>
              <a:t>-resistant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perichondrium</a:t>
            </a:r>
            <a:r>
              <a:rPr kumimoji="0" lang="en-US" b="1" i="0" u="none" strike="noStrike" kern="1200" cap="none" spc="0" normalizeH="0" baseline="0" noProof="0" dirty="0" smtClean="0">
                <a:ln>
                  <a:noFill/>
                </a:ln>
                <a:solidFill>
                  <a:schemeClr val="tx1"/>
                </a:solidFill>
                <a:effectLst/>
                <a:uLnTx/>
                <a:uFillTx/>
                <a:latin typeface="+mn-lt"/>
                <a:ea typeface="+mn-ea"/>
                <a:cs typeface="+mn-cs"/>
              </a:rPr>
              <a: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r>
            <a:br>
              <a:rPr kumimoji="0" lang="en-US" sz="2000" b="0" i="0" u="none" strike="noStrike" kern="1200" cap="none" spc="0" normalizeH="0" baseline="0" noProof="0" dirty="0" smtClean="0">
                <a:ln>
                  <a:noFill/>
                </a:ln>
                <a:solidFill>
                  <a:schemeClr val="tx1"/>
                </a:solidFill>
                <a:effectLst/>
                <a:uLnTx/>
                <a:uFillTx/>
                <a:latin typeface="+mn-lt"/>
                <a:ea typeface="+mn-ea"/>
                <a:cs typeface="+mn-cs"/>
              </a:rPr>
            </a:b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1 - Τίτλος"/>
          <p:cNvSpPr txBox="1">
            <a:spLocks/>
          </p:cNvSpPr>
          <p:nvPr/>
        </p:nvSpPr>
        <p:spPr>
          <a:xfrm>
            <a:off x="971600" y="2852936"/>
            <a:ext cx="2736304" cy="151216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sng" strike="noStrike" kern="0" cap="none" spc="300" normalizeH="0" baseline="0" noProof="0" dirty="0" smtClean="0">
                <a:ln cmpd="sng">
                  <a:solidFill>
                    <a:schemeClr val="tx2">
                      <a:lumMod val="10000"/>
                    </a:schemeClr>
                  </a:solidFill>
                </a:ln>
                <a:solidFill>
                  <a:srgbClr val="002060"/>
                </a:solidFill>
                <a:effectLst>
                  <a:outerShdw blurRad="38100" dist="38100" dir="2700000" algn="tl">
                    <a:srgbClr val="000000">
                      <a:alpha val="43137"/>
                    </a:srgbClr>
                  </a:outerShdw>
                </a:effectLst>
                <a:uLnTx/>
                <a:uFillTx/>
                <a:latin typeface="+mj-lt"/>
                <a:ea typeface="+mj-ea"/>
                <a:cs typeface="+mj-cs"/>
              </a:rPr>
              <a:t>Paucity</a:t>
            </a:r>
            <a:r>
              <a:rPr kumimoji="0" lang="en-US" sz="2000" b="1" i="0" u="none" strike="noStrike" kern="0" cap="none" spc="300" normalizeH="0" baseline="0" noProof="0" dirty="0" smtClean="0">
                <a:ln cmpd="sng">
                  <a:solidFill>
                    <a:schemeClr val="tx2">
                      <a:lumMod val="10000"/>
                    </a:schemeClr>
                  </a:solidFill>
                </a:ln>
                <a:solidFill>
                  <a:srgbClr val="002060"/>
                </a:solidFill>
                <a:effectLst>
                  <a:outerShdw blurRad="38100" dist="38100" dir="2700000" algn="tl">
                    <a:srgbClr val="000000">
                      <a:alpha val="43137"/>
                    </a:srgbClr>
                  </a:outerShdw>
                </a:effectLst>
                <a:uLnTx/>
                <a:uFillTx/>
                <a:latin typeface="+mj-lt"/>
                <a:ea typeface="+mj-ea"/>
                <a:cs typeface="+mj-cs"/>
              </a:rPr>
              <a:t> of lymphatic vessels within </a:t>
            </a:r>
            <a:r>
              <a:rPr kumimoji="0" lang="en-US" sz="2000" b="1" i="0" u="none" strike="noStrike" kern="0" cap="none" spc="300" normalizeH="0" baseline="0" noProof="0" dirty="0" err="1" smtClean="0">
                <a:ln cmpd="sng">
                  <a:solidFill>
                    <a:schemeClr val="tx2">
                      <a:lumMod val="10000"/>
                    </a:schemeClr>
                  </a:solidFill>
                </a:ln>
                <a:solidFill>
                  <a:srgbClr val="002060"/>
                </a:solidFill>
                <a:effectLst>
                  <a:outerShdw blurRad="38100" dist="38100" dir="2700000" algn="tl">
                    <a:srgbClr val="000000">
                      <a:alpha val="43137"/>
                    </a:srgbClr>
                  </a:outerShdw>
                </a:effectLst>
                <a:uLnTx/>
                <a:uFillTx/>
                <a:latin typeface="+mj-lt"/>
                <a:ea typeface="+mj-ea"/>
                <a:cs typeface="+mj-cs"/>
              </a:rPr>
              <a:t>Reinke’s</a:t>
            </a:r>
            <a:r>
              <a:rPr kumimoji="0" lang="en-US" sz="2000" b="1" i="0" u="none" strike="noStrike" kern="0" cap="none" spc="300" normalizeH="0" baseline="0" noProof="0" dirty="0" smtClean="0">
                <a:ln cmpd="sng">
                  <a:solidFill>
                    <a:schemeClr val="tx2">
                      <a:lumMod val="10000"/>
                    </a:schemeClr>
                  </a:solidFill>
                </a:ln>
                <a:solidFill>
                  <a:srgbClr val="002060"/>
                </a:solidFill>
                <a:effectLst>
                  <a:outerShdw blurRad="38100" dist="38100" dir="2700000" algn="tl">
                    <a:srgbClr val="000000">
                      <a:alpha val="43137"/>
                    </a:srgbClr>
                  </a:outerShdw>
                </a:effectLst>
                <a:uLnTx/>
                <a:uFillTx/>
                <a:latin typeface="+mj-lt"/>
                <a:ea typeface="+mj-ea"/>
                <a:cs typeface="+mj-cs"/>
              </a:rPr>
              <a:t> space</a:t>
            </a:r>
            <a:endParaRPr kumimoji="0" lang="el-GR" sz="2000" b="1" i="0" u="none" strike="noStrike" kern="0" cap="none" spc="300" normalizeH="0" baseline="0" noProof="0" dirty="0">
              <a:ln cmpd="sng">
                <a:solidFill>
                  <a:schemeClr val="tx2">
                    <a:lumMod val="10000"/>
                  </a:schemeClr>
                </a:solidFill>
              </a:ln>
              <a:solidFill>
                <a:srgbClr val="00206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3 - Θέση κειμένου"/>
          <p:cNvSpPr>
            <a:spLocks noGrp="1"/>
          </p:cNvSpPr>
          <p:nvPr>
            <p:ph type="body" sz="half" idx="4294967295"/>
          </p:nvPr>
        </p:nvSpPr>
        <p:spPr>
          <a:xfrm>
            <a:off x="0" y="0"/>
            <a:ext cx="6228184" cy="7173416"/>
          </a:xfrm>
        </p:spPr>
        <p:txBody>
          <a:bodyPr/>
          <a:lstStyle/>
          <a:p>
            <a:pPr marL="0" indent="0" algn="ctr" eaLnBrk="1" hangingPunct="1">
              <a:buFontTx/>
              <a:buNone/>
              <a:defRPr/>
            </a:pPr>
            <a:r>
              <a:rPr lang="en-US" sz="2800" b="1" dirty="0" smtClean="0"/>
              <a:t>Laryngeal cysts </a:t>
            </a:r>
            <a:r>
              <a:rPr lang="en-US" sz="2800" dirty="0" smtClean="0"/>
              <a:t>are classified </a:t>
            </a:r>
            <a:r>
              <a:rPr lang="en-US" sz="2800" b="1" dirty="0" smtClean="0"/>
              <a:t>as </a:t>
            </a:r>
            <a:r>
              <a:rPr lang="en-US" sz="2800" b="1" dirty="0" err="1" smtClean="0"/>
              <a:t>laryngoceles</a:t>
            </a:r>
            <a:r>
              <a:rPr lang="en-US" sz="2800" b="1" dirty="0" smtClean="0"/>
              <a:t>, </a:t>
            </a:r>
            <a:r>
              <a:rPr lang="en-US" sz="2800" b="1" dirty="0" err="1" smtClean="0"/>
              <a:t>tonsillar</a:t>
            </a:r>
            <a:r>
              <a:rPr lang="en-US" sz="2800" b="1" dirty="0" smtClean="0"/>
              <a:t>, </a:t>
            </a:r>
          </a:p>
          <a:p>
            <a:pPr marL="0" indent="0" algn="ctr" eaLnBrk="1" hangingPunct="1">
              <a:buFontTx/>
              <a:buNone/>
              <a:defRPr/>
            </a:pPr>
            <a:r>
              <a:rPr lang="en-US" sz="2800" b="1" dirty="0" smtClean="0"/>
              <a:t>epithelial [</a:t>
            </a:r>
            <a:r>
              <a:rPr lang="en-US" sz="2800" b="1" spc="300" dirty="0" err="1" smtClean="0"/>
              <a:t>ductal</a:t>
            </a:r>
            <a:r>
              <a:rPr lang="en-US" sz="2800" b="1" dirty="0" smtClean="0"/>
              <a:t> (after blockage of a minor salivary gland duct) and </a:t>
            </a:r>
            <a:r>
              <a:rPr lang="en-US" sz="2800" b="1" dirty="0" err="1" smtClean="0"/>
              <a:t>saccular</a:t>
            </a:r>
            <a:r>
              <a:rPr lang="en-US" sz="2800" b="1" dirty="0" smtClean="0"/>
              <a:t>] and </a:t>
            </a:r>
            <a:r>
              <a:rPr lang="en-US" sz="2800" b="1" dirty="0" err="1" smtClean="0"/>
              <a:t>oncocytic</a:t>
            </a:r>
            <a:r>
              <a:rPr lang="en-US" sz="2800" b="1" dirty="0" smtClean="0"/>
              <a:t>.</a:t>
            </a:r>
          </a:p>
          <a:p>
            <a:pPr marL="0" indent="0" algn="ctr" eaLnBrk="1" hangingPunct="1">
              <a:buFontTx/>
              <a:buNone/>
              <a:defRPr/>
            </a:pPr>
            <a:r>
              <a:rPr lang="en-US" sz="2800" b="1" dirty="0" err="1" smtClean="0"/>
              <a:t>Ductal</a:t>
            </a:r>
            <a:r>
              <a:rPr lang="en-US" sz="2800" b="1" dirty="0" smtClean="0"/>
              <a:t> cyst. </a:t>
            </a:r>
            <a:r>
              <a:rPr lang="en-US" sz="2800" dirty="0" smtClean="0"/>
              <a:t>Endoscopic view of cyst of right anterior vocal</a:t>
            </a:r>
            <a:r>
              <a:rPr lang="el-GR" sz="2800" dirty="0" smtClean="0"/>
              <a:t> </a:t>
            </a:r>
            <a:r>
              <a:rPr lang="en-US" sz="2800" dirty="0" smtClean="0"/>
              <a:t>fold. </a:t>
            </a:r>
            <a:endParaRPr lang="el-GR" sz="2800" dirty="0" smtClean="0"/>
          </a:p>
          <a:p>
            <a:pPr marL="0" indent="0" algn="ctr" eaLnBrk="1" hangingPunct="1">
              <a:buFontTx/>
              <a:buNone/>
              <a:defRPr/>
            </a:pPr>
            <a:r>
              <a:rPr lang="en-US" sz="2800" dirty="0" smtClean="0"/>
              <a:t>Congenital </a:t>
            </a:r>
            <a:r>
              <a:rPr lang="en-US" sz="2800" dirty="0" err="1" smtClean="0"/>
              <a:t>epiglottic</a:t>
            </a:r>
            <a:r>
              <a:rPr lang="en-US" sz="2800" dirty="0" smtClean="0"/>
              <a:t> cyst. Congenital laryngeal cysts are most often</a:t>
            </a:r>
            <a:r>
              <a:rPr lang="el-GR" sz="2800" dirty="0" smtClean="0"/>
              <a:t> </a:t>
            </a:r>
            <a:r>
              <a:rPr lang="en-US" sz="2800" dirty="0" smtClean="0"/>
              <a:t>of the </a:t>
            </a:r>
            <a:r>
              <a:rPr lang="en-US" sz="2800" dirty="0" err="1" smtClean="0"/>
              <a:t>saccular</a:t>
            </a:r>
            <a:r>
              <a:rPr lang="en-US" sz="2800" dirty="0" smtClean="0"/>
              <a:t> type and less commonly the duplication type. </a:t>
            </a:r>
          </a:p>
          <a:p>
            <a:pPr marL="0" indent="0" algn="ctr" eaLnBrk="1" hangingPunct="1">
              <a:buFontTx/>
              <a:buNone/>
              <a:defRPr/>
            </a:pPr>
            <a:r>
              <a:rPr lang="en-US" sz="2800" dirty="0" smtClean="0"/>
              <a:t>This cyst is</a:t>
            </a:r>
            <a:r>
              <a:rPr lang="el-GR" sz="2800" dirty="0" smtClean="0"/>
              <a:t> </a:t>
            </a:r>
            <a:r>
              <a:rPr lang="en-US" sz="2800" dirty="0" smtClean="0"/>
              <a:t>the </a:t>
            </a:r>
            <a:r>
              <a:rPr lang="en-US" sz="2800" dirty="0" err="1" smtClean="0"/>
              <a:t>ductal</a:t>
            </a:r>
            <a:r>
              <a:rPr lang="en-US" sz="2800" dirty="0" smtClean="0"/>
              <a:t> type. </a:t>
            </a:r>
            <a:endParaRPr lang="el-GR" sz="2800" dirty="0" smtClean="0"/>
          </a:p>
          <a:p>
            <a:pPr marL="0" indent="0" algn="ctr" eaLnBrk="1" hangingPunct="1">
              <a:buFontTx/>
              <a:buNone/>
              <a:defRPr/>
            </a:pPr>
            <a:r>
              <a:rPr lang="en-US" sz="2800" dirty="0" smtClean="0"/>
              <a:t> </a:t>
            </a:r>
            <a:r>
              <a:rPr lang="en-US" sz="2800" dirty="0" err="1" smtClean="0"/>
              <a:t>Cystically</a:t>
            </a:r>
            <a:r>
              <a:rPr lang="en-US" sz="2800" dirty="0" smtClean="0"/>
              <a:t> dilated duct composed of </a:t>
            </a:r>
            <a:r>
              <a:rPr lang="en-US" sz="2800" dirty="0" err="1" smtClean="0"/>
              <a:t>oncocytic</a:t>
            </a:r>
            <a:r>
              <a:rPr lang="en-US" sz="2800" dirty="0" smtClean="0"/>
              <a:t> columnar</a:t>
            </a:r>
            <a:r>
              <a:rPr lang="el-GR" sz="2800" dirty="0" smtClean="0"/>
              <a:t> </a:t>
            </a:r>
            <a:r>
              <a:rPr lang="fr-FR" sz="2800" dirty="0" err="1" smtClean="0"/>
              <a:t>epithelium</a:t>
            </a:r>
            <a:r>
              <a:rPr lang="fr-FR" sz="2800" dirty="0" smtClean="0"/>
              <a:t>.</a:t>
            </a:r>
            <a:endParaRPr lang="el-GR" sz="2800" dirty="0" smtClean="0"/>
          </a:p>
        </p:txBody>
      </p:sp>
      <p:pic>
        <p:nvPicPr>
          <p:cNvPr id="99331" name="Picture 2"/>
          <p:cNvPicPr>
            <a:picLocks noGrp="1" noChangeAspect="1" noChangeArrowheads="1"/>
          </p:cNvPicPr>
          <p:nvPr>
            <p:ph idx="4294967295"/>
          </p:nvPr>
        </p:nvPicPr>
        <p:blipFill>
          <a:blip r:embed="rId2" cstate="print"/>
          <a:srcRect/>
          <a:stretch>
            <a:fillRect/>
          </a:stretch>
        </p:blipFill>
        <p:spPr>
          <a:xfrm>
            <a:off x="6372200" y="260648"/>
            <a:ext cx="2451100" cy="6348413"/>
          </a:xfr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Documents and Settings\Administrator\Επιφάνεια εργασίας\MONET\06 poppy-field-argenteuil.jpg!HalfHD.jpg"/>
          <p:cNvPicPr>
            <a:picLocks noChangeAspect="1" noChangeArrowheads="1"/>
          </p:cNvPicPr>
          <p:nvPr/>
        </p:nvPicPr>
        <p:blipFill>
          <a:blip r:embed="rId2" cstate="print"/>
          <a:srcRect/>
          <a:stretch>
            <a:fillRect/>
          </a:stretch>
        </p:blipFill>
        <p:spPr bwMode="auto">
          <a:xfrm>
            <a:off x="539750" y="692150"/>
            <a:ext cx="8075613" cy="5976938"/>
          </a:xfrm>
          <a:prstGeom prst="rect">
            <a:avLst/>
          </a:prstGeom>
          <a:noFill/>
          <a:ln w="9525">
            <a:noFill/>
            <a:miter lim="800000"/>
            <a:headEnd/>
            <a:tailEnd/>
          </a:ln>
        </p:spPr>
      </p:pic>
      <p:sp>
        <p:nvSpPr>
          <p:cNvPr id="3" name="2 - Θέση περιεχομένου"/>
          <p:cNvSpPr txBox="1">
            <a:spLocks/>
          </p:cNvSpPr>
          <p:nvPr/>
        </p:nvSpPr>
        <p:spPr>
          <a:xfrm>
            <a:off x="0" y="0"/>
            <a:ext cx="9144000" cy="1268413"/>
          </a:xfrm>
          <a:prstGeom prst="rect">
            <a:avLst/>
          </a:prstGeom>
        </p:spPr>
        <p:txBody>
          <a:bodyPr/>
          <a:lstStyle/>
          <a:p>
            <a:pPr marL="342900" indent="-342900" algn="ctr">
              <a:spcBef>
                <a:spcPct val="20000"/>
              </a:spcBef>
              <a:buClr>
                <a:schemeClr val="hlink"/>
              </a:buClr>
              <a:buFontTx/>
              <a:buChar char="•"/>
              <a:defRPr/>
            </a:pPr>
            <a:r>
              <a:rPr lang="en-US" sz="3200" b="1" kern="0" dirty="0">
                <a:effectLst>
                  <a:outerShdw blurRad="38100" dist="38100" dir="2700000" algn="tl">
                    <a:srgbClr val="000000"/>
                  </a:outerShdw>
                </a:effectLst>
                <a:latin typeface="+mn-lt"/>
                <a:cs typeface="+mn-cs"/>
              </a:rPr>
              <a:t>Non-</a:t>
            </a:r>
            <a:r>
              <a:rPr lang="en-US" sz="3200" b="1" kern="0" dirty="0" err="1">
                <a:effectLst>
                  <a:outerShdw blurRad="38100" dist="38100" dir="2700000" algn="tl">
                    <a:srgbClr val="000000"/>
                  </a:outerShdw>
                </a:effectLst>
                <a:latin typeface="+mn-lt"/>
                <a:cs typeface="+mn-cs"/>
              </a:rPr>
              <a:t>squamous</a:t>
            </a:r>
            <a:r>
              <a:rPr lang="en-US" sz="3200" b="1" kern="0" dirty="0">
                <a:effectLst>
                  <a:outerShdw blurRad="38100" dist="38100" dir="2700000" algn="tl">
                    <a:srgbClr val="000000"/>
                  </a:outerShdw>
                </a:effectLst>
                <a:latin typeface="+mn-lt"/>
                <a:cs typeface="+mn-cs"/>
              </a:rPr>
              <a:t> </a:t>
            </a:r>
            <a:r>
              <a:rPr lang="en-US" sz="3200" b="1" kern="0" dirty="0" err="1">
                <a:effectLst>
                  <a:outerShdw blurRad="38100" dist="38100" dir="2700000" algn="tl">
                    <a:srgbClr val="000000"/>
                  </a:outerShdw>
                </a:effectLst>
                <a:latin typeface="+mn-lt"/>
                <a:cs typeface="+mn-cs"/>
              </a:rPr>
              <a:t>neoplastic</a:t>
            </a:r>
            <a:r>
              <a:rPr lang="en-US" sz="3200" b="1" kern="0" dirty="0">
                <a:effectLst>
                  <a:outerShdw blurRad="38100" dist="38100" dir="2700000" algn="tl">
                    <a:srgbClr val="000000"/>
                  </a:outerShdw>
                </a:effectLst>
                <a:latin typeface="+mn-lt"/>
                <a:cs typeface="+mn-cs"/>
              </a:rPr>
              <a:t> diseases</a:t>
            </a: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a:t>
            </a: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a:t>
            </a:r>
            <a:endParaRPr lang="el-GR" sz="3200" kern="0" dirty="0">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 Τίτλος"/>
          <p:cNvSpPr>
            <a:spLocks noGrp="1"/>
          </p:cNvSpPr>
          <p:nvPr>
            <p:ph type="title" idx="4294967295"/>
          </p:nvPr>
        </p:nvSpPr>
        <p:spPr>
          <a:xfrm>
            <a:off x="0" y="0"/>
            <a:ext cx="3708400" cy="332656"/>
          </a:xfrm>
        </p:spPr>
        <p:txBody>
          <a:bodyPr anchor="b" anchorCtr="0"/>
          <a:lstStyle/>
          <a:p>
            <a:pPr eaLnBrk="1" hangingPunct="1">
              <a:defRPr/>
            </a:pPr>
            <a:r>
              <a:rPr lang="fr-FR" sz="2000" dirty="0" err="1" smtClean="0"/>
              <a:t>Laryngeal</a:t>
            </a:r>
            <a:r>
              <a:rPr lang="fr-FR" sz="2000" dirty="0" smtClean="0"/>
              <a:t> </a:t>
            </a:r>
            <a:r>
              <a:rPr lang="fr-FR" sz="2000" dirty="0" err="1" smtClean="0"/>
              <a:t>granular</a:t>
            </a:r>
            <a:r>
              <a:rPr lang="fr-FR" sz="2000" dirty="0" smtClean="0"/>
              <a:t> </a:t>
            </a:r>
            <a:r>
              <a:rPr lang="fr-FR" sz="2000" dirty="0" err="1" smtClean="0"/>
              <a:t>cell</a:t>
            </a:r>
            <a:r>
              <a:rPr lang="fr-FR" sz="2000" dirty="0" smtClean="0"/>
              <a:t> </a:t>
            </a:r>
            <a:r>
              <a:rPr lang="fr-FR" sz="2000" dirty="0" err="1" smtClean="0"/>
              <a:t>tumour</a:t>
            </a:r>
            <a:r>
              <a:rPr lang="fr-FR" sz="2000" b="0" dirty="0" smtClean="0"/>
              <a:t>.</a:t>
            </a:r>
            <a:endParaRPr lang="el-GR" sz="2000" b="0" dirty="0" smtClean="0"/>
          </a:p>
        </p:txBody>
      </p:sp>
      <p:sp>
        <p:nvSpPr>
          <p:cNvPr id="112643" name="3 - Θέση κειμένου"/>
          <p:cNvSpPr>
            <a:spLocks noGrp="1"/>
          </p:cNvSpPr>
          <p:nvPr>
            <p:ph type="body" sz="half" idx="4294967295"/>
          </p:nvPr>
        </p:nvSpPr>
        <p:spPr>
          <a:xfrm>
            <a:off x="0" y="0"/>
            <a:ext cx="3708400" cy="6858001"/>
          </a:xfrm>
        </p:spPr>
        <p:txBody>
          <a:bodyPr/>
          <a:lstStyle/>
          <a:p>
            <a:pPr marL="0" indent="0" algn="ctr" eaLnBrk="1" hangingPunct="1">
              <a:lnSpc>
                <a:spcPct val="80000"/>
              </a:lnSpc>
              <a:buFontTx/>
              <a:buNone/>
              <a:defRPr/>
            </a:pPr>
            <a:endParaRPr lang="fr-FR" sz="1800" b="1" dirty="0" smtClean="0"/>
          </a:p>
          <a:p>
            <a:pPr marL="0" indent="0" algn="ctr" eaLnBrk="1" hangingPunct="1">
              <a:lnSpc>
                <a:spcPct val="80000"/>
              </a:lnSpc>
              <a:buFontTx/>
              <a:buNone/>
              <a:defRPr/>
            </a:pPr>
            <a:r>
              <a:rPr lang="fr-FR" sz="1800" b="1" dirty="0" err="1" smtClean="0"/>
              <a:t>Schwannian</a:t>
            </a:r>
            <a:r>
              <a:rPr lang="fr-FR" sz="1800" b="1" dirty="0" smtClean="0"/>
              <a:t> or </a:t>
            </a:r>
            <a:r>
              <a:rPr lang="fr-FR" sz="1800" b="1" dirty="0" err="1" smtClean="0"/>
              <a:t>preschwannian</a:t>
            </a:r>
            <a:r>
              <a:rPr lang="fr-FR" sz="1800" b="1" dirty="0" smtClean="0"/>
              <a:t> </a:t>
            </a:r>
            <a:r>
              <a:rPr lang="fr-FR" sz="1800" b="1" dirty="0" err="1" smtClean="0"/>
              <a:t>origin</a:t>
            </a:r>
            <a:r>
              <a:rPr lang="fr-FR" sz="1800" b="1" dirty="0" smtClean="0"/>
              <a:t>.</a:t>
            </a:r>
          </a:p>
          <a:p>
            <a:pPr marL="0" indent="0" algn="ctr" eaLnBrk="1" hangingPunct="1">
              <a:lnSpc>
                <a:spcPct val="80000"/>
              </a:lnSpc>
              <a:buFontTx/>
              <a:buNone/>
              <a:defRPr/>
            </a:pPr>
            <a:r>
              <a:rPr lang="fr-FR" sz="1800" b="1" dirty="0" err="1" smtClean="0"/>
              <a:t>Marked</a:t>
            </a:r>
            <a:r>
              <a:rPr lang="fr-FR" sz="1800" b="1" dirty="0" smtClean="0"/>
              <a:t> </a:t>
            </a:r>
            <a:r>
              <a:rPr lang="fr-FR" sz="1800" b="1" dirty="0" err="1" smtClean="0"/>
              <a:t>pseudoepitheliomatous</a:t>
            </a:r>
            <a:r>
              <a:rPr lang="fr-FR" sz="1800" b="1" dirty="0" smtClean="0"/>
              <a:t> hyperplasia </a:t>
            </a:r>
            <a:r>
              <a:rPr lang="fr-FR" sz="1800" b="1" dirty="0" err="1" smtClean="0"/>
              <a:t>is</a:t>
            </a:r>
            <a:r>
              <a:rPr lang="fr-FR" sz="1800" b="1" dirty="0" smtClean="0"/>
              <a:t> </a:t>
            </a:r>
            <a:r>
              <a:rPr lang="fr-FR" sz="1800" b="1" dirty="0" err="1" smtClean="0"/>
              <a:t>present</a:t>
            </a:r>
            <a:r>
              <a:rPr lang="fr-FR" sz="1800" b="1" dirty="0" smtClean="0"/>
              <a:t>. </a:t>
            </a:r>
          </a:p>
          <a:p>
            <a:pPr marL="0" indent="0" algn="ctr" eaLnBrk="1" hangingPunct="1">
              <a:lnSpc>
                <a:spcPct val="80000"/>
              </a:lnSpc>
              <a:buFontTx/>
              <a:buNone/>
              <a:defRPr/>
            </a:pPr>
            <a:r>
              <a:rPr lang="fr-FR" sz="1800" b="1" dirty="0" smtClean="0"/>
              <a:t> </a:t>
            </a:r>
            <a:r>
              <a:rPr lang="fr-FR" sz="1800" b="1" dirty="0" err="1" smtClean="0"/>
              <a:t>Syncytia</a:t>
            </a:r>
            <a:r>
              <a:rPr lang="fr-FR" sz="1800" b="1" dirty="0" smtClean="0"/>
              <a:t> of </a:t>
            </a:r>
            <a:r>
              <a:rPr lang="fr-FR" sz="1800" b="1" dirty="0" err="1" smtClean="0"/>
              <a:t>cells</a:t>
            </a:r>
            <a:r>
              <a:rPr lang="fr-FR" sz="1800" b="1" dirty="0" smtClean="0"/>
              <a:t> with </a:t>
            </a:r>
            <a:r>
              <a:rPr lang="fr-FR" sz="1800" b="1" dirty="0" err="1" smtClean="0"/>
              <a:t>abundant</a:t>
            </a:r>
            <a:r>
              <a:rPr lang="fr-FR" sz="1800" b="1" dirty="0" smtClean="0"/>
              <a:t> </a:t>
            </a:r>
            <a:r>
              <a:rPr lang="fr-FR" sz="1800" b="1" dirty="0" err="1" smtClean="0"/>
              <a:t>pink</a:t>
            </a:r>
            <a:r>
              <a:rPr lang="fr-FR" sz="1800" b="1" dirty="0" smtClean="0"/>
              <a:t> </a:t>
            </a:r>
            <a:r>
              <a:rPr lang="fr-FR" sz="1800" b="1" dirty="0" err="1" smtClean="0"/>
              <a:t>granular</a:t>
            </a:r>
            <a:r>
              <a:rPr lang="fr-FR" sz="1800" b="1" dirty="0" smtClean="0"/>
              <a:t> </a:t>
            </a:r>
            <a:r>
              <a:rPr lang="fr-FR" sz="1800" b="1" dirty="0" err="1" smtClean="0"/>
              <a:t>cytoplasm</a:t>
            </a:r>
            <a:r>
              <a:rPr lang="fr-FR" sz="1800" b="1" dirty="0" smtClean="0"/>
              <a:t>  PAS , PAS-D  and S100-positive, and </a:t>
            </a:r>
          </a:p>
          <a:p>
            <a:pPr marL="0" indent="0" algn="ctr" eaLnBrk="1" hangingPunct="1">
              <a:lnSpc>
                <a:spcPct val="80000"/>
              </a:lnSpc>
              <a:buFontTx/>
              <a:buNone/>
              <a:defRPr/>
            </a:pPr>
            <a:r>
              <a:rPr lang="fr-FR" sz="1800" b="1" dirty="0" err="1" smtClean="0"/>
              <a:t>small</a:t>
            </a:r>
            <a:r>
              <a:rPr lang="fr-FR" sz="1800" b="1" dirty="0" smtClean="0"/>
              <a:t> </a:t>
            </a:r>
            <a:r>
              <a:rPr lang="fr-FR" sz="1800" b="1" dirty="0" err="1" smtClean="0"/>
              <a:t>eccentric</a:t>
            </a:r>
            <a:r>
              <a:rPr lang="fr-FR" sz="1800" b="1" dirty="0" smtClean="0"/>
              <a:t> </a:t>
            </a:r>
            <a:r>
              <a:rPr lang="fr-FR" sz="1800" b="1" dirty="0" err="1" smtClean="0"/>
              <a:t>nuclei</a:t>
            </a:r>
            <a:r>
              <a:rPr lang="fr-FR" sz="1800" b="1" dirty="0" smtClean="0"/>
              <a:t>,</a:t>
            </a:r>
          </a:p>
          <a:p>
            <a:pPr marL="0" indent="0" algn="ctr" eaLnBrk="1" hangingPunct="1">
              <a:lnSpc>
                <a:spcPct val="80000"/>
              </a:lnSpc>
              <a:buFontTx/>
              <a:buNone/>
              <a:defRPr/>
            </a:pPr>
            <a:r>
              <a:rPr lang="fr-FR" sz="1800" b="1" dirty="0" smtClean="0"/>
              <a:t> </a:t>
            </a:r>
            <a:r>
              <a:rPr lang="fr-FR" sz="1800" b="1" dirty="0" err="1" smtClean="0"/>
              <a:t>typical</a:t>
            </a:r>
            <a:r>
              <a:rPr lang="fr-FR" sz="1800" b="1" dirty="0" smtClean="0"/>
              <a:t> for </a:t>
            </a:r>
            <a:r>
              <a:rPr lang="fr-FR" sz="1800" b="1" dirty="0" err="1" smtClean="0"/>
              <a:t>granular</a:t>
            </a:r>
            <a:r>
              <a:rPr lang="fr-FR" sz="1800" b="1" dirty="0" smtClean="0"/>
              <a:t> </a:t>
            </a:r>
            <a:r>
              <a:rPr lang="fr-FR" sz="1800" b="1" dirty="0" err="1" smtClean="0"/>
              <a:t>cell</a:t>
            </a:r>
            <a:r>
              <a:rPr lang="fr-FR" sz="1800" b="1" dirty="0" smtClean="0"/>
              <a:t> </a:t>
            </a:r>
            <a:r>
              <a:rPr lang="fr-FR" sz="1800" b="1" dirty="0" err="1" smtClean="0"/>
              <a:t>tumor</a:t>
            </a:r>
            <a:r>
              <a:rPr lang="fr-FR" sz="1800" b="1" dirty="0" smtClean="0"/>
              <a:t>.</a:t>
            </a:r>
          </a:p>
          <a:p>
            <a:pPr marL="0" indent="0" algn="ctr" eaLnBrk="1" hangingPunct="1">
              <a:lnSpc>
                <a:spcPct val="80000"/>
              </a:lnSpc>
              <a:buFontTx/>
              <a:buNone/>
              <a:defRPr/>
            </a:pPr>
            <a:r>
              <a:rPr lang="fr-FR" sz="1800" b="1" dirty="0" smtClean="0"/>
              <a:t>TYPICALLY </a:t>
            </a:r>
            <a:r>
              <a:rPr lang="fr-FR" sz="1800" b="1" dirty="0" smtClean="0"/>
              <a:t> </a:t>
            </a:r>
            <a:r>
              <a:rPr lang="fr-FR" sz="1800" b="1" spc="300" dirty="0" smtClean="0"/>
              <a:t>BENIGN</a:t>
            </a:r>
            <a:r>
              <a:rPr lang="fr-FR" sz="1800" b="1" dirty="0" smtClean="0"/>
              <a:t>.  </a:t>
            </a:r>
          </a:p>
          <a:p>
            <a:pPr marL="0" indent="0" algn="ctr" eaLnBrk="1" hangingPunct="1">
              <a:lnSpc>
                <a:spcPct val="80000"/>
              </a:lnSpc>
              <a:buFontTx/>
              <a:buNone/>
              <a:defRPr/>
            </a:pPr>
            <a:r>
              <a:rPr lang="fr-FR" sz="1600" b="1" dirty="0" smtClean="0"/>
              <a:t>- </a:t>
            </a:r>
            <a:r>
              <a:rPr lang="fr-FR" sz="1600" b="1" dirty="0" err="1" smtClean="0"/>
              <a:t>Malignant</a:t>
            </a:r>
            <a:r>
              <a:rPr lang="fr-FR" sz="1600" b="1" dirty="0" smtClean="0"/>
              <a:t> </a:t>
            </a:r>
            <a:r>
              <a:rPr lang="fr-FR" sz="1600" b="1" dirty="0" err="1" smtClean="0"/>
              <a:t>granular</a:t>
            </a:r>
            <a:r>
              <a:rPr lang="fr-FR" sz="1600" b="1" dirty="0" smtClean="0"/>
              <a:t> </a:t>
            </a:r>
            <a:r>
              <a:rPr lang="fr-FR" sz="1600" b="1" dirty="0" err="1" smtClean="0"/>
              <a:t>cell</a:t>
            </a:r>
            <a:r>
              <a:rPr lang="fr-FR" sz="1600" b="1" dirty="0" smtClean="0"/>
              <a:t> </a:t>
            </a:r>
            <a:r>
              <a:rPr lang="fr-FR" sz="1600" b="1" dirty="0" err="1" smtClean="0"/>
              <a:t>tumor</a:t>
            </a:r>
            <a:r>
              <a:rPr lang="fr-FR" sz="1600" b="1" dirty="0" smtClean="0"/>
              <a:t> </a:t>
            </a:r>
            <a:r>
              <a:rPr lang="fr-FR" sz="1600" b="1" dirty="0" err="1" smtClean="0"/>
              <a:t>presenting</a:t>
            </a:r>
            <a:r>
              <a:rPr lang="fr-FR" sz="1600" b="1" dirty="0" smtClean="0"/>
              <a:t> as a   </a:t>
            </a:r>
            <a:r>
              <a:rPr lang="fr-FR" sz="1600" b="1" spc="600" dirty="0" smtClean="0"/>
              <a:t>large</a:t>
            </a:r>
            <a:r>
              <a:rPr lang="fr-FR" sz="1600" b="1" dirty="0" smtClean="0"/>
              <a:t> ( &gt;9cm) </a:t>
            </a:r>
            <a:r>
              <a:rPr lang="fr-FR" sz="1600" b="1" dirty="0" err="1" smtClean="0"/>
              <a:t>hypopharyngeal</a:t>
            </a:r>
            <a:r>
              <a:rPr lang="fr-FR" sz="1600" b="1" dirty="0" smtClean="0"/>
              <a:t>/</a:t>
            </a:r>
            <a:r>
              <a:rPr lang="fr-FR" sz="1600" b="1" dirty="0" err="1" smtClean="0"/>
              <a:t>laryngeal</a:t>
            </a:r>
            <a:endParaRPr lang="fr-FR" sz="1600" b="1" dirty="0" smtClean="0"/>
          </a:p>
          <a:p>
            <a:pPr marL="0" indent="0" algn="ctr" eaLnBrk="1" hangingPunct="1">
              <a:lnSpc>
                <a:spcPct val="80000"/>
              </a:lnSpc>
              <a:buFontTx/>
              <a:buNone/>
              <a:defRPr/>
            </a:pPr>
            <a:r>
              <a:rPr lang="en-US" sz="1600" b="1" dirty="0" smtClean="0"/>
              <a:t>tumor in a 29-year-old woman with </a:t>
            </a:r>
            <a:r>
              <a:rPr lang="en-US" sz="1600" b="1" dirty="0" err="1" smtClean="0"/>
              <a:t>locoregional</a:t>
            </a:r>
            <a:r>
              <a:rPr lang="en-US" sz="1600" b="1" dirty="0" smtClean="0"/>
              <a:t> metastasis. Only a mild degree of nuclear </a:t>
            </a:r>
            <a:r>
              <a:rPr lang="en-US" sz="1600" b="1" dirty="0" err="1" smtClean="0"/>
              <a:t>pleomorphism</a:t>
            </a:r>
            <a:r>
              <a:rPr lang="en-US" sz="1600" b="1" dirty="0" smtClean="0"/>
              <a:t> is seen with prominent nucleoli. </a:t>
            </a:r>
          </a:p>
          <a:p>
            <a:pPr marL="0" indent="0" algn="ctr" eaLnBrk="1" hangingPunct="1">
              <a:lnSpc>
                <a:spcPct val="80000"/>
              </a:lnSpc>
              <a:buFontTx/>
              <a:buNone/>
              <a:defRPr/>
            </a:pPr>
            <a:r>
              <a:rPr lang="en-US" sz="1600" b="1" dirty="0" smtClean="0"/>
              <a:t> - Metastatic malignant granular cell tumor to the lymph node. This case is an example of a large, </a:t>
            </a:r>
            <a:r>
              <a:rPr lang="en-US" sz="1600" b="1" dirty="0" err="1" smtClean="0"/>
              <a:t>histologically</a:t>
            </a:r>
            <a:r>
              <a:rPr lang="en-US" sz="1600" b="1" dirty="0" smtClean="0"/>
              <a:t> benign  </a:t>
            </a:r>
            <a:r>
              <a:rPr lang="en-US" sz="1600" b="1" spc="600" dirty="0" smtClean="0"/>
              <a:t>yet </a:t>
            </a:r>
            <a:r>
              <a:rPr lang="en-US" sz="1600" b="1" dirty="0" smtClean="0"/>
              <a:t>clinically malignant granular cell tumor.</a:t>
            </a:r>
          </a:p>
          <a:p>
            <a:pPr marL="0" indent="0" algn="ctr" eaLnBrk="1" hangingPunct="1">
              <a:lnSpc>
                <a:spcPct val="80000"/>
              </a:lnSpc>
              <a:buFontTx/>
              <a:buNone/>
              <a:defRPr/>
            </a:pPr>
            <a:r>
              <a:rPr lang="fr-FR" sz="1600" b="1" dirty="0" smtClean="0"/>
              <a:t>-</a:t>
            </a:r>
            <a:r>
              <a:rPr lang="fr-FR" sz="1600" b="1" dirty="0" err="1" smtClean="0"/>
              <a:t>Atypical</a:t>
            </a:r>
            <a:r>
              <a:rPr lang="fr-FR" sz="1600" b="1" dirty="0" smtClean="0"/>
              <a:t> </a:t>
            </a:r>
            <a:r>
              <a:rPr lang="fr-FR" sz="1600" b="1" dirty="0" err="1" smtClean="0"/>
              <a:t>granular</a:t>
            </a:r>
            <a:r>
              <a:rPr lang="fr-FR" sz="1600" b="1" dirty="0" smtClean="0"/>
              <a:t> </a:t>
            </a:r>
            <a:r>
              <a:rPr lang="fr-FR" sz="1600" b="1" dirty="0" err="1" smtClean="0"/>
              <a:t>cell</a:t>
            </a:r>
            <a:r>
              <a:rPr lang="fr-FR" sz="1600" b="1" dirty="0" smtClean="0"/>
              <a:t> </a:t>
            </a:r>
            <a:r>
              <a:rPr lang="fr-FR" sz="1600" b="1" dirty="0" err="1" smtClean="0"/>
              <a:t>tumour</a:t>
            </a:r>
            <a:r>
              <a:rPr lang="fr-FR" sz="1600" b="1" dirty="0" smtClean="0"/>
              <a:t> </a:t>
            </a:r>
            <a:r>
              <a:rPr lang="fr-FR" sz="1600" b="1" dirty="0" err="1" smtClean="0"/>
              <a:t>presenting</a:t>
            </a:r>
            <a:r>
              <a:rPr lang="fr-FR" sz="1600" b="1" dirty="0" smtClean="0"/>
              <a:t> as a </a:t>
            </a:r>
            <a:r>
              <a:rPr lang="fr-FR" sz="1600" b="1" dirty="0" err="1" smtClean="0"/>
              <a:t>recurrent</a:t>
            </a:r>
            <a:r>
              <a:rPr lang="fr-FR" sz="1600" b="1" dirty="0" smtClean="0"/>
              <a:t>, </a:t>
            </a:r>
            <a:r>
              <a:rPr lang="fr-FR" sz="1600" b="1" dirty="0" err="1" smtClean="0"/>
              <a:t>nonmetastasizing</a:t>
            </a:r>
            <a:r>
              <a:rPr lang="fr-FR" sz="1600" b="1" dirty="0" smtClean="0"/>
              <a:t> </a:t>
            </a:r>
            <a:r>
              <a:rPr lang="fr-FR" sz="1600" b="1" dirty="0" err="1" smtClean="0"/>
              <a:t>tumor</a:t>
            </a:r>
            <a:r>
              <a:rPr lang="fr-FR" sz="1600" b="1" dirty="0" smtClean="0"/>
              <a:t>. </a:t>
            </a:r>
            <a:r>
              <a:rPr lang="fr-FR" sz="1600" b="1" dirty="0" err="1" smtClean="0"/>
              <a:t>Pleomorphic</a:t>
            </a:r>
            <a:r>
              <a:rPr lang="fr-FR" sz="1600" b="1" dirty="0" smtClean="0"/>
              <a:t> </a:t>
            </a:r>
            <a:r>
              <a:rPr lang="fr-FR" sz="1600" b="1" dirty="0" err="1" smtClean="0"/>
              <a:t>granular</a:t>
            </a:r>
            <a:r>
              <a:rPr lang="fr-FR" sz="1600" b="1" dirty="0" smtClean="0"/>
              <a:t> </a:t>
            </a:r>
            <a:r>
              <a:rPr lang="fr-FR" sz="1600" b="1" dirty="0" err="1" smtClean="0"/>
              <a:t>cells</a:t>
            </a:r>
            <a:r>
              <a:rPr lang="fr-FR" sz="1600" b="1" dirty="0" smtClean="0"/>
              <a:t> are </a:t>
            </a:r>
            <a:r>
              <a:rPr lang="fr-FR" sz="1600" b="1" dirty="0" err="1" smtClean="0"/>
              <a:t>seen</a:t>
            </a:r>
            <a:r>
              <a:rPr lang="fr-FR" sz="1600" b="1" dirty="0" smtClean="0"/>
              <a:t> </a:t>
            </a:r>
            <a:r>
              <a:rPr lang="fr-FR" sz="1600" b="1" dirty="0" err="1" smtClean="0"/>
              <a:t>at</a:t>
            </a:r>
            <a:r>
              <a:rPr lang="fr-FR" sz="1600" b="1" dirty="0" smtClean="0"/>
              <a:t> the </a:t>
            </a:r>
            <a:r>
              <a:rPr lang="fr-FR" sz="1600" b="1" dirty="0" err="1" smtClean="0"/>
              <a:t>mucosal</a:t>
            </a:r>
            <a:r>
              <a:rPr lang="fr-FR" sz="1600" b="1" dirty="0" smtClean="0"/>
              <a:t> </a:t>
            </a:r>
            <a:r>
              <a:rPr lang="fr-FR" sz="1600" b="1" dirty="0" err="1" smtClean="0"/>
              <a:t>basement</a:t>
            </a:r>
            <a:r>
              <a:rPr lang="fr-FR" sz="1600" b="1" dirty="0" smtClean="0"/>
              <a:t> membrane; </a:t>
            </a:r>
            <a:r>
              <a:rPr lang="en-US" sz="1600" b="1" dirty="0" smtClean="0"/>
              <a:t>elsewhere they could be seen coursing through the mucosa. Spindling and </a:t>
            </a:r>
            <a:r>
              <a:rPr lang="en-US" sz="1600" b="1" dirty="0" err="1" smtClean="0"/>
              <a:t>pleomorphism</a:t>
            </a:r>
            <a:r>
              <a:rPr lang="en-US" sz="1600" b="1" dirty="0" smtClean="0"/>
              <a:t> were also present.</a:t>
            </a:r>
            <a:endParaRPr lang="el-GR" sz="1600" b="1" dirty="0" smtClean="0"/>
          </a:p>
        </p:txBody>
      </p:sp>
      <p:pic>
        <p:nvPicPr>
          <p:cNvPr id="101380" name="Picture 2"/>
          <p:cNvPicPr>
            <a:picLocks noGrp="1" noChangeAspect="1" noChangeArrowheads="1"/>
          </p:cNvPicPr>
          <p:nvPr>
            <p:ph idx="4294967295"/>
          </p:nvPr>
        </p:nvPicPr>
        <p:blipFill>
          <a:blip r:embed="rId2" cstate="print"/>
          <a:srcRect/>
          <a:stretch>
            <a:fillRect/>
          </a:stretch>
        </p:blipFill>
        <p:spPr>
          <a:xfrm>
            <a:off x="3708400" y="0"/>
            <a:ext cx="53594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animEffect transition="in" filter="diamond(in)">
                                      <p:cBhvr>
                                        <p:cTn id="7" dur="500"/>
                                        <p:tgtEl>
                                          <p:spTgt spid="112643">
                                            <p:txEl>
                                              <p:pRg st="1" end="1"/>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12643">
                                            <p:txEl>
                                              <p:pRg st="2" end="2"/>
                                            </p:txEl>
                                          </p:spTgt>
                                        </p:tgtEl>
                                        <p:attrNameLst>
                                          <p:attrName>style.visibility</p:attrName>
                                        </p:attrNameLst>
                                      </p:cBhvr>
                                      <p:to>
                                        <p:strVal val="visible"/>
                                      </p:to>
                                    </p:set>
                                    <p:animEffect transition="in" filter="diamond(in)">
                                      <p:cBhvr>
                                        <p:cTn id="10" dur="500"/>
                                        <p:tgtEl>
                                          <p:spTgt spid="112643">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12643">
                                            <p:txEl>
                                              <p:pRg st="3" end="3"/>
                                            </p:txEl>
                                          </p:spTgt>
                                        </p:tgtEl>
                                        <p:attrNameLst>
                                          <p:attrName>style.visibility</p:attrName>
                                        </p:attrNameLst>
                                      </p:cBhvr>
                                      <p:to>
                                        <p:strVal val="visible"/>
                                      </p:to>
                                    </p:set>
                                    <p:animEffect transition="in" filter="diamond(in)">
                                      <p:cBhvr>
                                        <p:cTn id="13" dur="500"/>
                                        <p:tgtEl>
                                          <p:spTgt spid="112643">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112643">
                                            <p:txEl>
                                              <p:pRg st="4" end="4"/>
                                            </p:txEl>
                                          </p:spTgt>
                                        </p:tgtEl>
                                        <p:attrNameLst>
                                          <p:attrName>style.visibility</p:attrName>
                                        </p:attrNameLst>
                                      </p:cBhvr>
                                      <p:to>
                                        <p:strVal val="visible"/>
                                      </p:to>
                                    </p:set>
                                    <p:animEffect transition="in" filter="diamond(in)">
                                      <p:cBhvr>
                                        <p:cTn id="16" dur="500"/>
                                        <p:tgtEl>
                                          <p:spTgt spid="112643">
                                            <p:txEl>
                                              <p:pRg st="4" end="4"/>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12643">
                                            <p:txEl>
                                              <p:pRg st="5" end="5"/>
                                            </p:txEl>
                                          </p:spTgt>
                                        </p:tgtEl>
                                        <p:attrNameLst>
                                          <p:attrName>style.visibility</p:attrName>
                                        </p:attrNameLst>
                                      </p:cBhvr>
                                      <p:to>
                                        <p:strVal val="visible"/>
                                      </p:to>
                                    </p:set>
                                    <p:animEffect transition="in" filter="diamond(in)">
                                      <p:cBhvr>
                                        <p:cTn id="19" dur="500"/>
                                        <p:tgtEl>
                                          <p:spTgt spid="112643">
                                            <p:txEl>
                                              <p:pRg st="5" end="5"/>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12643">
                                            <p:txEl>
                                              <p:pRg st="6" end="6"/>
                                            </p:txEl>
                                          </p:spTgt>
                                        </p:tgtEl>
                                        <p:attrNameLst>
                                          <p:attrName>style.visibility</p:attrName>
                                        </p:attrNameLst>
                                      </p:cBhvr>
                                      <p:to>
                                        <p:strVal val="visible"/>
                                      </p:to>
                                    </p:set>
                                    <p:animEffect transition="in" filter="diamond(in)">
                                      <p:cBhvr>
                                        <p:cTn id="22" dur="500"/>
                                        <p:tgtEl>
                                          <p:spTgt spid="112643">
                                            <p:txEl>
                                              <p:pRg st="6" end="6"/>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12643">
                                            <p:txEl>
                                              <p:pRg st="7" end="7"/>
                                            </p:txEl>
                                          </p:spTgt>
                                        </p:tgtEl>
                                        <p:attrNameLst>
                                          <p:attrName>style.visibility</p:attrName>
                                        </p:attrNameLst>
                                      </p:cBhvr>
                                      <p:to>
                                        <p:strVal val="visible"/>
                                      </p:to>
                                    </p:set>
                                    <p:animEffect transition="in" filter="diamond(in)">
                                      <p:cBhvr>
                                        <p:cTn id="25" dur="500"/>
                                        <p:tgtEl>
                                          <p:spTgt spid="112643">
                                            <p:txEl>
                                              <p:pRg st="7" end="7"/>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112643">
                                            <p:txEl>
                                              <p:pRg st="8" end="8"/>
                                            </p:txEl>
                                          </p:spTgt>
                                        </p:tgtEl>
                                        <p:attrNameLst>
                                          <p:attrName>style.visibility</p:attrName>
                                        </p:attrNameLst>
                                      </p:cBhvr>
                                      <p:to>
                                        <p:strVal val="visible"/>
                                      </p:to>
                                    </p:set>
                                    <p:animEffect transition="in" filter="diamond(in)">
                                      <p:cBhvr>
                                        <p:cTn id="28" dur="500"/>
                                        <p:tgtEl>
                                          <p:spTgt spid="112643">
                                            <p:txEl>
                                              <p:pRg st="8" end="8"/>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112643">
                                            <p:txEl>
                                              <p:pRg st="9" end="9"/>
                                            </p:txEl>
                                          </p:spTgt>
                                        </p:tgtEl>
                                        <p:attrNameLst>
                                          <p:attrName>style.visibility</p:attrName>
                                        </p:attrNameLst>
                                      </p:cBhvr>
                                      <p:to>
                                        <p:strVal val="visible"/>
                                      </p:to>
                                    </p:set>
                                    <p:animEffect transition="in" filter="diamond(in)">
                                      <p:cBhvr>
                                        <p:cTn id="31" dur="500"/>
                                        <p:tgtEl>
                                          <p:spTgt spid="112643">
                                            <p:txEl>
                                              <p:pRg st="9" end="9"/>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112643">
                                            <p:txEl>
                                              <p:pRg st="10" end="10"/>
                                            </p:txEl>
                                          </p:spTgt>
                                        </p:tgtEl>
                                        <p:attrNameLst>
                                          <p:attrName>style.visibility</p:attrName>
                                        </p:attrNameLst>
                                      </p:cBhvr>
                                      <p:to>
                                        <p:strVal val="visible"/>
                                      </p:to>
                                    </p:set>
                                    <p:animEffect transition="in" filter="diamond(in)">
                                      <p:cBhvr>
                                        <p:cTn id="34" dur="500"/>
                                        <p:tgtEl>
                                          <p:spTgt spid="1126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4067175" cy="333375"/>
          </a:xfrm>
        </p:spPr>
        <p:txBody>
          <a:bodyPr anchor="b" anchorCtr="0">
            <a:normAutofit fontScale="90000"/>
          </a:bodyPr>
          <a:lstStyle/>
          <a:p>
            <a:pPr eaLnBrk="1" hangingPunct="1">
              <a:defRPr/>
            </a:pPr>
            <a:r>
              <a:rPr lang="en-US" sz="2000" dirty="0" smtClean="0"/>
              <a:t>Inferior laryngeal  </a:t>
            </a:r>
            <a:r>
              <a:rPr lang="en-US" sz="2000" spc="300" dirty="0" err="1" smtClean="0"/>
              <a:t>paraganglioma</a:t>
            </a:r>
            <a:endParaRPr lang="el-GR" sz="2000" spc="300" dirty="0" smtClean="0"/>
          </a:p>
        </p:txBody>
      </p:sp>
      <p:sp>
        <p:nvSpPr>
          <p:cNvPr id="113667" name="3 - Θέση κειμένου"/>
          <p:cNvSpPr>
            <a:spLocks noGrp="1"/>
          </p:cNvSpPr>
          <p:nvPr>
            <p:ph type="body" sz="half" idx="4294967295"/>
          </p:nvPr>
        </p:nvSpPr>
        <p:spPr>
          <a:xfrm>
            <a:off x="0" y="332656"/>
            <a:ext cx="4211638" cy="3527425"/>
          </a:xfrm>
        </p:spPr>
        <p:txBody>
          <a:bodyPr/>
          <a:lstStyle/>
          <a:p>
            <a:pPr marL="0" indent="0" algn="ctr" eaLnBrk="1" hangingPunct="1">
              <a:buFontTx/>
              <a:buNone/>
              <a:defRPr/>
            </a:pPr>
            <a:r>
              <a:rPr lang="en-US" sz="1400" b="1" dirty="0" smtClean="0"/>
              <a:t>The radiograph demonstrates </a:t>
            </a:r>
          </a:p>
          <a:p>
            <a:pPr marL="0" indent="0" algn="ctr" eaLnBrk="1" hangingPunct="1">
              <a:buFontTx/>
              <a:buNone/>
              <a:defRPr/>
            </a:pPr>
            <a:r>
              <a:rPr lang="en-US" sz="1400" b="1" dirty="0" smtClean="0"/>
              <a:t>the </a:t>
            </a:r>
            <a:r>
              <a:rPr lang="en-US" sz="1400" b="1" dirty="0" err="1" smtClean="0"/>
              <a:t>intratracheal</a:t>
            </a:r>
            <a:r>
              <a:rPr lang="en-US" sz="1400" b="1" dirty="0" smtClean="0"/>
              <a:t> component. </a:t>
            </a:r>
          </a:p>
          <a:p>
            <a:pPr marL="0" indent="0" algn="ctr" eaLnBrk="1" hangingPunct="1">
              <a:buFontTx/>
              <a:buNone/>
              <a:defRPr/>
            </a:pPr>
            <a:r>
              <a:rPr lang="en-US" sz="1400" b="1" dirty="0" smtClean="0"/>
              <a:t> </a:t>
            </a:r>
            <a:r>
              <a:rPr lang="en-US" sz="1400" b="1" dirty="0" err="1" smtClean="0"/>
              <a:t>Intraoperative</a:t>
            </a:r>
            <a:r>
              <a:rPr lang="en-US" sz="1400" b="1" dirty="0" smtClean="0"/>
              <a:t> view. The </a:t>
            </a:r>
            <a:r>
              <a:rPr lang="en-US" sz="1400" b="1" dirty="0" err="1" smtClean="0"/>
              <a:t>cricoid</a:t>
            </a:r>
            <a:r>
              <a:rPr lang="en-US" sz="1400" b="1" dirty="0" smtClean="0"/>
              <a:t> has been cut</a:t>
            </a:r>
          </a:p>
          <a:p>
            <a:pPr marL="0" indent="0" algn="ctr" eaLnBrk="1" hangingPunct="1">
              <a:buFontTx/>
              <a:buNone/>
              <a:defRPr/>
            </a:pPr>
            <a:r>
              <a:rPr lang="en-US" sz="1400" b="1" dirty="0" smtClean="0"/>
              <a:t>and retracted. The </a:t>
            </a:r>
            <a:r>
              <a:rPr lang="en-US" sz="1400" b="1" dirty="0" err="1" smtClean="0"/>
              <a:t>intratracheal</a:t>
            </a:r>
            <a:r>
              <a:rPr lang="en-US" sz="1400" b="1" dirty="0" smtClean="0"/>
              <a:t> tumor component is seen as a vascular </a:t>
            </a:r>
            <a:r>
              <a:rPr lang="en-US" sz="1400" b="1" dirty="0" err="1" smtClean="0"/>
              <a:t>polypoid</a:t>
            </a:r>
            <a:r>
              <a:rPr lang="en-US" sz="1400" b="1" dirty="0" smtClean="0"/>
              <a:t> tumor. </a:t>
            </a:r>
          </a:p>
          <a:p>
            <a:pPr marL="0" indent="0" algn="ctr" eaLnBrk="1" hangingPunct="1">
              <a:buFontTx/>
              <a:buNone/>
              <a:defRPr/>
            </a:pPr>
            <a:r>
              <a:rPr lang="en-US" sz="1400" b="1" dirty="0" smtClean="0"/>
              <a:t>The resection specimen revealed a dumbbell-shaped </a:t>
            </a:r>
            <a:r>
              <a:rPr lang="en-US" sz="1400" b="1" dirty="0" err="1" smtClean="0"/>
              <a:t>subcricoid</a:t>
            </a:r>
            <a:r>
              <a:rPr lang="en-US" sz="1400" b="1" dirty="0" smtClean="0"/>
              <a:t> mass protruding between the inferior </a:t>
            </a:r>
            <a:r>
              <a:rPr lang="en-US" sz="1400" b="1" dirty="0" err="1" smtClean="0"/>
              <a:t>cricoid</a:t>
            </a:r>
            <a:r>
              <a:rPr lang="en-US" sz="1400" b="1" dirty="0" smtClean="0"/>
              <a:t> and the first tracheal ring. </a:t>
            </a:r>
          </a:p>
          <a:p>
            <a:pPr marL="0" indent="0" algn="ctr" eaLnBrk="1" hangingPunct="1">
              <a:buFontTx/>
              <a:buNone/>
              <a:defRPr/>
            </a:pPr>
            <a:r>
              <a:rPr lang="en-US" sz="1400" b="1" dirty="0" smtClean="0"/>
              <a:t> Low-power view demonstrates </a:t>
            </a:r>
          </a:p>
          <a:p>
            <a:pPr marL="0" indent="0" algn="ctr" eaLnBrk="1" hangingPunct="1">
              <a:buFontTx/>
              <a:buNone/>
              <a:defRPr/>
            </a:pPr>
            <a:r>
              <a:rPr lang="en-US" sz="1400" b="1" dirty="0" smtClean="0"/>
              <a:t>a   </a:t>
            </a:r>
            <a:r>
              <a:rPr lang="en-US" sz="1400" b="1" spc="600" dirty="0" smtClean="0"/>
              <a:t>highly vascular </a:t>
            </a:r>
            <a:r>
              <a:rPr lang="en-US" sz="1400" b="1" dirty="0" err="1" smtClean="0"/>
              <a:t>tumour</a:t>
            </a:r>
            <a:r>
              <a:rPr lang="en-US" sz="1400" b="1" dirty="0" smtClean="0"/>
              <a:t>. </a:t>
            </a:r>
          </a:p>
          <a:p>
            <a:pPr marL="0" indent="0" algn="ctr" eaLnBrk="1" hangingPunct="1">
              <a:buFontTx/>
              <a:buNone/>
              <a:defRPr/>
            </a:pPr>
            <a:r>
              <a:rPr lang="en-US" sz="1400" b="1" dirty="0" smtClean="0"/>
              <a:t> The tumor contains  </a:t>
            </a:r>
            <a:r>
              <a:rPr lang="en-US" sz="1400" b="1" spc="600" dirty="0" smtClean="0"/>
              <a:t>nests</a:t>
            </a:r>
            <a:r>
              <a:rPr lang="en-US" sz="1400" b="1" dirty="0" smtClean="0"/>
              <a:t> of cells with finely stippled nuclear chromatin and abundant cytoplasm.  A </a:t>
            </a:r>
            <a:r>
              <a:rPr lang="en-US" sz="1400" b="1" dirty="0" err="1" smtClean="0"/>
              <a:t>reticulin</a:t>
            </a:r>
            <a:r>
              <a:rPr lang="en-US" sz="1400" b="1" dirty="0" smtClean="0"/>
              <a:t> stain highlights the </a:t>
            </a:r>
            <a:r>
              <a:rPr lang="en-US" sz="1400" b="1" dirty="0" err="1" smtClean="0"/>
              <a:t>zellballen</a:t>
            </a:r>
            <a:r>
              <a:rPr lang="en-US" sz="1400" b="1" dirty="0" smtClean="0"/>
              <a:t> effect.</a:t>
            </a:r>
          </a:p>
          <a:p>
            <a:pPr marL="0" indent="0" algn="ctr" eaLnBrk="1" hangingPunct="1">
              <a:buFontTx/>
              <a:buNone/>
              <a:defRPr/>
            </a:pPr>
            <a:r>
              <a:rPr lang="en-US" sz="1400" b="1" dirty="0" err="1" smtClean="0"/>
              <a:t>Neuroendocrine</a:t>
            </a:r>
            <a:r>
              <a:rPr lang="en-US" sz="1400" b="1" dirty="0" smtClean="0"/>
              <a:t> markers are </a:t>
            </a:r>
            <a:r>
              <a:rPr lang="en-US" sz="1400" b="1" dirty="0" err="1" smtClean="0"/>
              <a:t>immunopositive</a:t>
            </a:r>
            <a:r>
              <a:rPr lang="en-US" sz="1400" b="1" dirty="0" smtClean="0"/>
              <a:t> but, in contrast  to </a:t>
            </a:r>
            <a:r>
              <a:rPr lang="en-US" sz="1400" b="1" dirty="0" err="1" smtClean="0"/>
              <a:t>neuroendocrine</a:t>
            </a:r>
            <a:r>
              <a:rPr lang="en-US" sz="1400" b="1" dirty="0" smtClean="0"/>
              <a:t> carcinomas, </a:t>
            </a:r>
            <a:r>
              <a:rPr lang="en-US" sz="1400" b="1" u="sng" dirty="0" err="1" smtClean="0"/>
              <a:t>calcitonin</a:t>
            </a:r>
            <a:r>
              <a:rPr lang="en-US" sz="1400" b="1" u="sng" dirty="0" smtClean="0"/>
              <a:t>       </a:t>
            </a:r>
            <a:r>
              <a:rPr lang="en-US" sz="1400" b="1" u="sng" dirty="0" err="1" smtClean="0"/>
              <a:t>bombesin</a:t>
            </a:r>
            <a:r>
              <a:rPr lang="en-US" sz="1400" b="1" u="sng" dirty="0" smtClean="0"/>
              <a:t> and epithelial markers are negative</a:t>
            </a:r>
            <a:r>
              <a:rPr lang="en-US" sz="1400" b="1" dirty="0" smtClean="0"/>
              <a:t>.</a:t>
            </a:r>
            <a:endParaRPr lang="el-GR" sz="1400" b="1" dirty="0" smtClean="0"/>
          </a:p>
        </p:txBody>
      </p:sp>
      <p:pic>
        <p:nvPicPr>
          <p:cNvPr id="102404" name="Picture 2"/>
          <p:cNvPicPr>
            <a:picLocks noGrp="1" noChangeAspect="1" noChangeArrowheads="1"/>
          </p:cNvPicPr>
          <p:nvPr>
            <p:ph idx="4294967295"/>
          </p:nvPr>
        </p:nvPicPr>
        <p:blipFill>
          <a:blip r:embed="rId2" cstate="print"/>
          <a:srcRect/>
          <a:stretch>
            <a:fillRect/>
          </a:stretch>
        </p:blipFill>
        <p:spPr>
          <a:xfrm>
            <a:off x="4291013" y="0"/>
            <a:ext cx="4852987" cy="6858000"/>
          </a:xfrm>
        </p:spPr>
      </p:pic>
      <p:pic>
        <p:nvPicPr>
          <p:cNvPr id="102405" name="Picture 3"/>
          <p:cNvPicPr>
            <a:picLocks noChangeAspect="1" noChangeArrowheads="1"/>
          </p:cNvPicPr>
          <p:nvPr/>
        </p:nvPicPr>
        <p:blipFill>
          <a:blip r:embed="rId3" cstate="print"/>
          <a:srcRect/>
          <a:stretch>
            <a:fillRect/>
          </a:stretch>
        </p:blipFill>
        <p:spPr bwMode="auto">
          <a:xfrm>
            <a:off x="0" y="4221088"/>
            <a:ext cx="1640319" cy="2636912"/>
          </a:xfrm>
          <a:prstGeom prst="rect">
            <a:avLst/>
          </a:prstGeom>
          <a:noFill/>
          <a:ln w="9525">
            <a:noFill/>
            <a:miter lim="800000"/>
            <a:headEnd/>
            <a:tailEnd/>
          </a:ln>
        </p:spPr>
      </p:pic>
      <p:sp>
        <p:nvSpPr>
          <p:cNvPr id="102406" name="6 - Ορθογώνιο"/>
          <p:cNvSpPr>
            <a:spLocks noChangeArrowheads="1"/>
          </p:cNvSpPr>
          <p:nvPr/>
        </p:nvSpPr>
        <p:spPr bwMode="auto">
          <a:xfrm>
            <a:off x="1475656" y="4437112"/>
            <a:ext cx="2951882" cy="2308324"/>
          </a:xfrm>
          <a:prstGeom prst="rect">
            <a:avLst/>
          </a:prstGeom>
          <a:noFill/>
          <a:ln w="9525">
            <a:noFill/>
            <a:miter lim="800000"/>
            <a:headEnd/>
            <a:tailEnd/>
          </a:ln>
        </p:spPr>
        <p:txBody>
          <a:bodyPr wrap="square">
            <a:spAutoFit/>
          </a:bodyPr>
          <a:lstStyle/>
          <a:p>
            <a:pPr algn="ctr"/>
            <a:r>
              <a:rPr lang="en-US" sz="1600" b="1" dirty="0"/>
              <a:t>The right side of the larynx </a:t>
            </a:r>
            <a:r>
              <a:rPr lang="en-US" sz="1600" b="1" dirty="0" smtClean="0"/>
              <a:t>demonstrates </a:t>
            </a:r>
            <a:r>
              <a:rPr lang="en-US" sz="1600" b="1" dirty="0"/>
              <a:t>sites where the superior laryngeal </a:t>
            </a:r>
            <a:r>
              <a:rPr lang="en-US" sz="1600" b="1" dirty="0" err="1"/>
              <a:t>paraganglia</a:t>
            </a:r>
            <a:r>
              <a:rPr lang="en-US" sz="1600" b="1" dirty="0"/>
              <a:t> and inferior laryngeal </a:t>
            </a:r>
            <a:r>
              <a:rPr lang="en-US" sz="1600" b="1" dirty="0" err="1"/>
              <a:t>paraganglia</a:t>
            </a:r>
            <a:r>
              <a:rPr lang="en-US" sz="1600" b="1" dirty="0"/>
              <a:t>  are located.</a:t>
            </a:r>
          </a:p>
          <a:p>
            <a:pPr algn="ctr"/>
            <a:r>
              <a:rPr lang="en-US" sz="1600" b="1" dirty="0"/>
              <a:t> The left side demonstrates</a:t>
            </a:r>
          </a:p>
          <a:p>
            <a:pPr algn="ctr"/>
            <a:r>
              <a:rPr lang="en-US" sz="1600" b="1" dirty="0"/>
              <a:t>the configuration of reported inferior laryngeal </a:t>
            </a:r>
            <a:r>
              <a:rPr lang="en-US" sz="1600" b="1" dirty="0" err="1"/>
              <a:t>paragangliomas</a:t>
            </a:r>
            <a:r>
              <a:rPr lang="en-US" sz="1600" b="1" dirty="0"/>
              <a:t>.</a:t>
            </a:r>
            <a:endParaRPr lang="el-GR"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diamond(in)">
                                      <p:cBhvr>
                                        <p:cTn id="7" dur="500"/>
                                        <p:tgtEl>
                                          <p:spTgt spid="113667">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13667">
                                            <p:txEl>
                                              <p:pRg st="1" end="1"/>
                                            </p:txEl>
                                          </p:spTgt>
                                        </p:tgtEl>
                                        <p:attrNameLst>
                                          <p:attrName>style.visibility</p:attrName>
                                        </p:attrNameLst>
                                      </p:cBhvr>
                                      <p:to>
                                        <p:strVal val="visible"/>
                                      </p:to>
                                    </p:set>
                                    <p:animEffect transition="in" filter="diamond(in)">
                                      <p:cBhvr>
                                        <p:cTn id="10" dur="500"/>
                                        <p:tgtEl>
                                          <p:spTgt spid="113667">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13667">
                                            <p:txEl>
                                              <p:pRg st="2" end="2"/>
                                            </p:txEl>
                                          </p:spTgt>
                                        </p:tgtEl>
                                        <p:attrNameLst>
                                          <p:attrName>style.visibility</p:attrName>
                                        </p:attrNameLst>
                                      </p:cBhvr>
                                      <p:to>
                                        <p:strVal val="visible"/>
                                      </p:to>
                                    </p:set>
                                    <p:animEffect transition="in" filter="diamond(in)">
                                      <p:cBhvr>
                                        <p:cTn id="13" dur="500"/>
                                        <p:tgtEl>
                                          <p:spTgt spid="113667">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113667">
                                            <p:txEl>
                                              <p:pRg st="3" end="3"/>
                                            </p:txEl>
                                          </p:spTgt>
                                        </p:tgtEl>
                                        <p:attrNameLst>
                                          <p:attrName>style.visibility</p:attrName>
                                        </p:attrNameLst>
                                      </p:cBhvr>
                                      <p:to>
                                        <p:strVal val="visible"/>
                                      </p:to>
                                    </p:set>
                                    <p:animEffect transition="in" filter="diamond(in)">
                                      <p:cBhvr>
                                        <p:cTn id="16" dur="500"/>
                                        <p:tgtEl>
                                          <p:spTgt spid="113667">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13667">
                                            <p:txEl>
                                              <p:pRg st="4" end="4"/>
                                            </p:txEl>
                                          </p:spTgt>
                                        </p:tgtEl>
                                        <p:attrNameLst>
                                          <p:attrName>style.visibility</p:attrName>
                                        </p:attrNameLst>
                                      </p:cBhvr>
                                      <p:to>
                                        <p:strVal val="visible"/>
                                      </p:to>
                                    </p:set>
                                    <p:animEffect transition="in" filter="diamond(in)">
                                      <p:cBhvr>
                                        <p:cTn id="19" dur="500"/>
                                        <p:tgtEl>
                                          <p:spTgt spid="113667">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13667">
                                            <p:txEl>
                                              <p:pRg st="5" end="5"/>
                                            </p:txEl>
                                          </p:spTgt>
                                        </p:tgtEl>
                                        <p:attrNameLst>
                                          <p:attrName>style.visibility</p:attrName>
                                        </p:attrNameLst>
                                      </p:cBhvr>
                                      <p:to>
                                        <p:strVal val="visible"/>
                                      </p:to>
                                    </p:set>
                                    <p:animEffect transition="in" filter="diamond(in)">
                                      <p:cBhvr>
                                        <p:cTn id="22" dur="500"/>
                                        <p:tgtEl>
                                          <p:spTgt spid="113667">
                                            <p:txEl>
                                              <p:pRg st="5" end="5"/>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13667">
                                            <p:txEl>
                                              <p:pRg st="6" end="6"/>
                                            </p:txEl>
                                          </p:spTgt>
                                        </p:tgtEl>
                                        <p:attrNameLst>
                                          <p:attrName>style.visibility</p:attrName>
                                        </p:attrNameLst>
                                      </p:cBhvr>
                                      <p:to>
                                        <p:strVal val="visible"/>
                                      </p:to>
                                    </p:set>
                                    <p:animEffect transition="in" filter="diamond(in)">
                                      <p:cBhvr>
                                        <p:cTn id="25" dur="500"/>
                                        <p:tgtEl>
                                          <p:spTgt spid="113667">
                                            <p:txEl>
                                              <p:pRg st="6" end="6"/>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113667">
                                            <p:txEl>
                                              <p:pRg st="7" end="7"/>
                                            </p:txEl>
                                          </p:spTgt>
                                        </p:tgtEl>
                                        <p:attrNameLst>
                                          <p:attrName>style.visibility</p:attrName>
                                        </p:attrNameLst>
                                      </p:cBhvr>
                                      <p:to>
                                        <p:strVal val="visible"/>
                                      </p:to>
                                    </p:set>
                                    <p:animEffect transition="in" filter="diamond(in)">
                                      <p:cBhvr>
                                        <p:cTn id="28" dur="500"/>
                                        <p:tgtEl>
                                          <p:spTgt spid="113667">
                                            <p:txEl>
                                              <p:pRg st="7" end="7"/>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113667">
                                            <p:txEl>
                                              <p:pRg st="8" end="8"/>
                                            </p:txEl>
                                          </p:spTgt>
                                        </p:tgtEl>
                                        <p:attrNameLst>
                                          <p:attrName>style.visibility</p:attrName>
                                        </p:attrNameLst>
                                      </p:cBhvr>
                                      <p:to>
                                        <p:strVal val="visible"/>
                                      </p:to>
                                    </p:set>
                                    <p:animEffect transition="in" filter="diamond(in)">
                                      <p:cBhvr>
                                        <p:cTn id="31" dur="500"/>
                                        <p:tgtEl>
                                          <p:spTgt spid="113667">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amond(i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02406">
                                            <p:txEl>
                                              <p:pRg st="0" end="0"/>
                                            </p:txEl>
                                          </p:spTgt>
                                        </p:tgtEl>
                                        <p:attrNameLst>
                                          <p:attrName>style.visibility</p:attrName>
                                        </p:attrNameLst>
                                      </p:cBhvr>
                                      <p:to>
                                        <p:strVal val="visible"/>
                                      </p:to>
                                    </p:set>
                                    <p:animEffect transition="in" filter="diamond(in)">
                                      <p:cBhvr>
                                        <p:cTn id="41" dur="500"/>
                                        <p:tgtEl>
                                          <p:spTgt spid="102406">
                                            <p:txEl>
                                              <p:pRg st="0" end="0"/>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102406">
                                            <p:txEl>
                                              <p:pRg st="1" end="1"/>
                                            </p:txEl>
                                          </p:spTgt>
                                        </p:tgtEl>
                                        <p:attrNameLst>
                                          <p:attrName>style.visibility</p:attrName>
                                        </p:attrNameLst>
                                      </p:cBhvr>
                                      <p:to>
                                        <p:strVal val="visible"/>
                                      </p:to>
                                    </p:set>
                                    <p:animEffect transition="in" filter="diamond(in)">
                                      <p:cBhvr>
                                        <p:cTn id="44" dur="500"/>
                                        <p:tgtEl>
                                          <p:spTgt spid="102406">
                                            <p:txEl>
                                              <p:pRg st="1" end="1"/>
                                            </p:txEl>
                                          </p:spTgt>
                                        </p:tgtEl>
                                      </p:cBhvr>
                                    </p:animEffect>
                                  </p:childTnLst>
                                </p:cTn>
                              </p:par>
                              <p:par>
                                <p:cTn id="45" presetID="8" presetClass="entr" presetSubtype="16" fill="hold" nodeType="withEffect">
                                  <p:stCondLst>
                                    <p:cond delay="0"/>
                                  </p:stCondLst>
                                  <p:childTnLst>
                                    <p:set>
                                      <p:cBhvr>
                                        <p:cTn id="46" dur="1" fill="hold">
                                          <p:stCondLst>
                                            <p:cond delay="0"/>
                                          </p:stCondLst>
                                        </p:cTn>
                                        <p:tgtEl>
                                          <p:spTgt spid="102406">
                                            <p:txEl>
                                              <p:pRg st="2" end="2"/>
                                            </p:txEl>
                                          </p:spTgt>
                                        </p:tgtEl>
                                        <p:attrNameLst>
                                          <p:attrName>style.visibility</p:attrName>
                                        </p:attrNameLst>
                                      </p:cBhvr>
                                      <p:to>
                                        <p:strVal val="visible"/>
                                      </p:to>
                                    </p:set>
                                    <p:animEffect transition="in" filter="diamond(in)">
                                      <p:cBhvr>
                                        <p:cTn id="47" dur="500"/>
                                        <p:tgtEl>
                                          <p:spTgt spid="1024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Τίτλος"/>
          <p:cNvSpPr>
            <a:spLocks noGrp="1"/>
          </p:cNvSpPr>
          <p:nvPr>
            <p:ph type="title" idx="4294967295"/>
          </p:nvPr>
        </p:nvSpPr>
        <p:spPr>
          <a:xfrm>
            <a:off x="0" y="404664"/>
            <a:ext cx="9144000" cy="1224136"/>
          </a:xfrm>
        </p:spPr>
        <p:txBody>
          <a:bodyPr anchorCtr="0"/>
          <a:lstStyle/>
          <a:p>
            <a:pPr eaLnBrk="1" hangingPunct="1">
              <a:defRPr/>
            </a:pPr>
            <a:r>
              <a:rPr lang="en-US" sz="2400" dirty="0" smtClean="0"/>
              <a:t>Primary or metastatic  </a:t>
            </a:r>
            <a:r>
              <a:rPr lang="en-US" sz="2400" spc="600" dirty="0" smtClean="0"/>
              <a:t>melanoma</a:t>
            </a:r>
            <a:r>
              <a:rPr lang="en-US" sz="2400" dirty="0" smtClean="0"/>
              <a:t>, the great masquerader; </a:t>
            </a:r>
            <a:br>
              <a:rPr lang="en-US" sz="2400" dirty="0" smtClean="0"/>
            </a:br>
            <a:r>
              <a:rPr lang="en-US" sz="2400" dirty="0" smtClean="0"/>
              <a:t>here, </a:t>
            </a:r>
            <a:r>
              <a:rPr lang="en-US" sz="2400" dirty="0" err="1" smtClean="0"/>
              <a:t>amelanotic</a:t>
            </a:r>
            <a:r>
              <a:rPr lang="en-US" sz="2400" dirty="0" smtClean="0"/>
              <a:t>. </a:t>
            </a:r>
            <a:br>
              <a:rPr lang="en-US" sz="2400" dirty="0" smtClean="0"/>
            </a:br>
            <a:r>
              <a:rPr lang="en-US" sz="2000" dirty="0" err="1" smtClean="0"/>
              <a:t>Epithelioid</a:t>
            </a:r>
            <a:r>
              <a:rPr lang="en-US" sz="2000" dirty="0" smtClean="0"/>
              <a:t> cells with prominent </a:t>
            </a:r>
            <a:r>
              <a:rPr lang="en-US" sz="2000" dirty="0" err="1" smtClean="0"/>
              <a:t>amphophilic</a:t>
            </a:r>
            <a:r>
              <a:rPr lang="en-US" sz="2000" dirty="0" smtClean="0"/>
              <a:t> nucleoli are shown.</a:t>
            </a:r>
            <a:br>
              <a:rPr lang="en-US" sz="2000" dirty="0" smtClean="0"/>
            </a:br>
            <a:r>
              <a:rPr lang="en-US" sz="2000" dirty="0" smtClean="0"/>
              <a:t>Take into account that S-100 protein may be positive also in </a:t>
            </a:r>
            <a:r>
              <a:rPr lang="en-US" sz="2000" dirty="0" err="1" smtClean="0"/>
              <a:t>neuroendocrine</a:t>
            </a:r>
            <a:r>
              <a:rPr lang="en-US" sz="2000" dirty="0" smtClean="0"/>
              <a:t> carcinomas; melanin-specific antibodies are thus necessary.</a:t>
            </a:r>
            <a:br>
              <a:rPr lang="en-US" sz="2000" dirty="0" smtClean="0"/>
            </a:br>
            <a:r>
              <a:rPr lang="en-US" sz="2000" dirty="0" smtClean="0"/>
              <a:t> Mucosal melanomas are </a:t>
            </a:r>
            <a:r>
              <a:rPr lang="en-US" sz="2000" dirty="0" err="1" smtClean="0"/>
              <a:t>seperately</a:t>
            </a:r>
            <a:r>
              <a:rPr lang="en-US" sz="2000" dirty="0" smtClean="0"/>
              <a:t> staged according to TNM system.</a:t>
            </a:r>
            <a:endParaRPr lang="el-GR" sz="2000" dirty="0" smtClean="0"/>
          </a:p>
        </p:txBody>
      </p:sp>
      <p:pic>
        <p:nvPicPr>
          <p:cNvPr id="103427" name="Picture 2"/>
          <p:cNvPicPr>
            <a:picLocks noChangeAspect="1" noChangeArrowheads="1"/>
          </p:cNvPicPr>
          <p:nvPr/>
        </p:nvPicPr>
        <p:blipFill>
          <a:blip r:embed="rId2" cstate="print"/>
          <a:srcRect/>
          <a:stretch>
            <a:fillRect/>
          </a:stretch>
        </p:blipFill>
        <p:spPr bwMode="auto">
          <a:xfrm>
            <a:off x="1907704" y="2132856"/>
            <a:ext cx="5486400" cy="4392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dissolve">
                                      <p:cBhvr>
                                        <p:cTn id="7"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 Τίτλος"/>
          <p:cNvSpPr>
            <a:spLocks noGrp="1"/>
          </p:cNvSpPr>
          <p:nvPr>
            <p:ph type="title" idx="4294967295"/>
          </p:nvPr>
        </p:nvSpPr>
        <p:spPr>
          <a:xfrm>
            <a:off x="457200" y="274638"/>
            <a:ext cx="8229600" cy="633412"/>
          </a:xfrm>
        </p:spPr>
        <p:txBody>
          <a:bodyPr anchorCtr="0"/>
          <a:lstStyle/>
          <a:p>
            <a:pPr eaLnBrk="1" hangingPunct="1">
              <a:defRPr/>
            </a:pPr>
            <a:r>
              <a:rPr lang="en-US" sz="2800" smtClean="0"/>
              <a:t>Immunohistochemical Profile of the Common Differential Diagnoses of Laryngeal Malignancies</a:t>
            </a:r>
            <a:endParaRPr lang="el-GR" sz="2800" smtClean="0"/>
          </a:p>
        </p:txBody>
      </p:sp>
      <p:pic>
        <p:nvPicPr>
          <p:cNvPr id="104451" name="Picture 2" descr="C:\Users\ΤΑΝΙΑ\Desktop\Καταγραφή.JPG"/>
          <p:cNvPicPr>
            <a:picLocks noChangeAspect="1" noChangeArrowheads="1"/>
          </p:cNvPicPr>
          <p:nvPr/>
        </p:nvPicPr>
        <p:blipFill>
          <a:blip r:embed="rId2" cstate="print"/>
          <a:srcRect/>
          <a:stretch>
            <a:fillRect/>
          </a:stretch>
        </p:blipFill>
        <p:spPr bwMode="auto">
          <a:xfrm>
            <a:off x="1331913" y="1068388"/>
            <a:ext cx="6513512" cy="5789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836613"/>
            <a:ext cx="9144000" cy="1512887"/>
          </a:xfrm>
        </p:spPr>
        <p:txBody>
          <a:bodyPr anchorCtr="0">
            <a:normAutofit fontScale="90000"/>
          </a:bodyPr>
          <a:lstStyle/>
          <a:p>
            <a:pPr eaLnBrk="1" hangingPunct="1">
              <a:defRPr/>
            </a:pPr>
            <a:r>
              <a:rPr lang="en-US" sz="2800" smtClean="0"/>
              <a:t>Plasmacytoma. </a:t>
            </a:r>
            <a:br>
              <a:rPr lang="en-US" sz="2800" smtClean="0"/>
            </a:br>
            <a:r>
              <a:rPr lang="en-US" sz="2800" smtClean="0"/>
              <a:t/>
            </a:r>
            <a:br>
              <a:rPr lang="en-US" sz="2800" smtClean="0"/>
            </a:br>
            <a:r>
              <a:rPr lang="en-US" sz="2400" smtClean="0"/>
              <a:t>Infiltrate of mature and immature plasma cells. </a:t>
            </a:r>
            <a:br>
              <a:rPr lang="en-US" sz="2400" smtClean="0"/>
            </a:br>
            <a:r>
              <a:rPr lang="en-US" sz="2400" smtClean="0"/>
              <a:t>The perinuclear hof is still prominent </a:t>
            </a:r>
            <a:br>
              <a:rPr lang="en-US" sz="2400" smtClean="0"/>
            </a:br>
            <a:r>
              <a:rPr lang="en-US" sz="2400" smtClean="0"/>
              <a:t>in the larger more pleomorphic cells.</a:t>
            </a:r>
            <a:br>
              <a:rPr lang="en-US" sz="2400" smtClean="0"/>
            </a:br>
            <a:r>
              <a:rPr lang="en-US" sz="2400" smtClean="0"/>
              <a:t>Pleomorphic plasmacytoma: The plasmacytic nature can be recognized by finding binucleated cells and </a:t>
            </a:r>
            <a:br>
              <a:rPr lang="en-US" sz="2400" smtClean="0"/>
            </a:br>
            <a:r>
              <a:rPr lang="en-US" sz="2400" smtClean="0"/>
              <a:t>intranuclear Dutcher bodies. Cytoplasmic light chain restriction.</a:t>
            </a:r>
            <a:endParaRPr lang="el-GR" sz="2400" smtClean="0"/>
          </a:p>
        </p:txBody>
      </p:sp>
      <p:pic>
        <p:nvPicPr>
          <p:cNvPr id="105475" name="Picture 2"/>
          <p:cNvPicPr>
            <a:picLocks noChangeAspect="1" noChangeArrowheads="1"/>
          </p:cNvPicPr>
          <p:nvPr/>
        </p:nvPicPr>
        <p:blipFill>
          <a:blip r:embed="rId2" cstate="print"/>
          <a:srcRect/>
          <a:stretch>
            <a:fillRect/>
          </a:stretch>
        </p:blipFill>
        <p:spPr bwMode="auto">
          <a:xfrm>
            <a:off x="0" y="3429000"/>
            <a:ext cx="9251950" cy="302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3789363"/>
          </a:xfrm>
        </p:spPr>
        <p:txBody>
          <a:bodyPr anchorCtr="0">
            <a:normAutofit/>
          </a:bodyPr>
          <a:lstStyle/>
          <a:p>
            <a:pPr eaLnBrk="1" hangingPunct="1">
              <a:defRPr/>
            </a:pPr>
            <a:r>
              <a:rPr lang="en-US" sz="2800" smtClean="0"/>
              <a:t>Laryngeal desmoid.</a:t>
            </a:r>
            <a:r>
              <a:rPr lang="en-US" sz="2400" smtClean="0"/>
              <a:t> </a:t>
            </a:r>
            <a:br>
              <a:rPr lang="en-US" sz="2400" smtClean="0"/>
            </a:br>
            <a:r>
              <a:rPr lang="en-US" sz="2400" smtClean="0"/>
              <a:t>Fascicles of elongated, relatively uniform, spindle-shaped fibroblasts are found in a collagenous background (</a:t>
            </a:r>
            <a:r>
              <a:rPr lang="en-US" sz="2400" i="1" smtClean="0"/>
              <a:t>asterisks);</a:t>
            </a:r>
            <a:br>
              <a:rPr lang="en-US" sz="2400" i="1" smtClean="0"/>
            </a:br>
            <a:r>
              <a:rPr lang="en-US" sz="2400" smtClean="0"/>
              <a:t>recognizing the dense compact collagen aids in distinguishing these tumors from other benign spindle cell neoplasias. Pleomorphism is minimal and there is no </a:t>
            </a:r>
            <a:r>
              <a:rPr lang="fr-FR" sz="2400" smtClean="0"/>
              <a:t>necrosis. Computed tomography demonstrates a desmoid tumor presenting as a posterior hypopharyngeal/piriform sinus mass (</a:t>
            </a:r>
            <a:r>
              <a:rPr lang="fr-FR" sz="2400" i="1" smtClean="0"/>
              <a:t>inset). B, The fibroblasts may</a:t>
            </a:r>
            <a:br>
              <a:rPr lang="fr-FR" sz="2400" i="1" smtClean="0"/>
            </a:br>
            <a:r>
              <a:rPr lang="en-US" sz="2400" smtClean="0"/>
              <a:t>be seen dissecting adjacent skeletal muscle</a:t>
            </a:r>
            <a:r>
              <a:rPr lang="en-US" sz="1400" smtClean="0"/>
              <a:t>.</a:t>
            </a:r>
            <a:endParaRPr lang="el-GR" sz="1400" smtClean="0"/>
          </a:p>
        </p:txBody>
      </p:sp>
      <p:pic>
        <p:nvPicPr>
          <p:cNvPr id="106499" name="Picture 2"/>
          <p:cNvPicPr>
            <a:picLocks noChangeAspect="1" noChangeArrowheads="1"/>
          </p:cNvPicPr>
          <p:nvPr/>
        </p:nvPicPr>
        <p:blipFill>
          <a:blip r:embed="rId2" cstate="print"/>
          <a:srcRect/>
          <a:stretch>
            <a:fillRect/>
          </a:stretch>
        </p:blipFill>
        <p:spPr bwMode="auto">
          <a:xfrm>
            <a:off x="0" y="3860800"/>
            <a:ext cx="9144000" cy="2855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Τίτλος"/>
          <p:cNvSpPr>
            <a:spLocks noGrp="1"/>
          </p:cNvSpPr>
          <p:nvPr>
            <p:ph type="title" idx="4294967295"/>
          </p:nvPr>
        </p:nvSpPr>
        <p:spPr>
          <a:xfrm>
            <a:off x="0" y="0"/>
            <a:ext cx="3851275" cy="1412875"/>
          </a:xfrm>
        </p:spPr>
        <p:txBody>
          <a:bodyPr anchor="b" anchorCtr="0"/>
          <a:lstStyle/>
          <a:p>
            <a:pPr eaLnBrk="1" hangingPunct="1">
              <a:defRPr/>
            </a:pPr>
            <a:r>
              <a:rPr lang="fr-FR" sz="3200" smtClean="0"/>
              <a:t>Plexiform neurofibroma</a:t>
            </a:r>
            <a:endParaRPr lang="el-GR" sz="3200" smtClean="0"/>
          </a:p>
        </p:txBody>
      </p:sp>
      <p:sp>
        <p:nvSpPr>
          <p:cNvPr id="118787" name="3 - Θέση κειμένου"/>
          <p:cNvSpPr>
            <a:spLocks noGrp="1"/>
          </p:cNvSpPr>
          <p:nvPr>
            <p:ph type="body" sz="half" idx="4294967295"/>
          </p:nvPr>
        </p:nvSpPr>
        <p:spPr>
          <a:xfrm>
            <a:off x="0" y="1700213"/>
            <a:ext cx="3779838" cy="4968875"/>
          </a:xfrm>
        </p:spPr>
        <p:txBody>
          <a:bodyPr/>
          <a:lstStyle/>
          <a:p>
            <a:pPr marL="0" indent="0" eaLnBrk="1" hangingPunct="1">
              <a:buFontTx/>
              <a:buNone/>
              <a:defRPr/>
            </a:pPr>
            <a:r>
              <a:rPr lang="fr-FR" sz="2400" b="1" smtClean="0"/>
              <a:t>Hyperplastic hypercellular nerve </a:t>
            </a:r>
            <a:r>
              <a:rPr lang="en-US" sz="2400" b="1" smtClean="0"/>
              <a:t>fascicles within a background of diffuse neurofibroma.</a:t>
            </a:r>
          </a:p>
          <a:p>
            <a:pPr marL="0" indent="0" eaLnBrk="1" hangingPunct="1">
              <a:buFontTx/>
              <a:buNone/>
              <a:defRPr/>
            </a:pPr>
            <a:endParaRPr lang="en-US" sz="2400" b="1" smtClean="0"/>
          </a:p>
          <a:p>
            <a:pPr marL="0" indent="0" eaLnBrk="1" hangingPunct="1">
              <a:buFontTx/>
              <a:buNone/>
              <a:defRPr/>
            </a:pPr>
            <a:r>
              <a:rPr lang="en-US" sz="2400" b="1" smtClean="0"/>
              <a:t>Spindled, wavy cells</a:t>
            </a:r>
          </a:p>
          <a:p>
            <a:pPr marL="0" indent="0" eaLnBrk="1" hangingPunct="1">
              <a:buFontTx/>
              <a:buNone/>
              <a:defRPr/>
            </a:pPr>
            <a:r>
              <a:rPr lang="en-US" sz="2400" b="1" smtClean="0"/>
              <a:t>in a fibrocollagenous and myxoid background.</a:t>
            </a:r>
          </a:p>
          <a:p>
            <a:pPr marL="0" indent="0" eaLnBrk="1" hangingPunct="1">
              <a:buFontTx/>
              <a:buNone/>
              <a:defRPr/>
            </a:pPr>
            <a:endParaRPr lang="en-US" sz="2400" b="1" smtClean="0"/>
          </a:p>
          <a:p>
            <a:pPr marL="0" indent="0" eaLnBrk="1" hangingPunct="1">
              <a:buFontTx/>
              <a:buNone/>
              <a:defRPr/>
            </a:pPr>
            <a:r>
              <a:rPr lang="en-US" sz="2400" b="1" smtClean="0"/>
              <a:t> Bland, wavy corkscrew,</a:t>
            </a:r>
            <a:r>
              <a:rPr lang="fr-FR" sz="2400" b="1" smtClean="0"/>
              <a:t> and comma-shaped cells.</a:t>
            </a:r>
            <a:endParaRPr lang="el-GR" sz="2400" b="1" smtClean="0"/>
          </a:p>
        </p:txBody>
      </p:sp>
      <p:pic>
        <p:nvPicPr>
          <p:cNvPr id="107524" name="Picture 2"/>
          <p:cNvPicPr>
            <a:picLocks noGrp="1" noChangeAspect="1" noChangeArrowheads="1"/>
          </p:cNvPicPr>
          <p:nvPr>
            <p:ph idx="4294967295"/>
          </p:nvPr>
        </p:nvPicPr>
        <p:blipFill>
          <a:blip r:embed="rId2" cstate="print"/>
          <a:srcRect/>
          <a:stretch>
            <a:fillRect/>
          </a:stretch>
        </p:blipFill>
        <p:spPr>
          <a:xfrm>
            <a:off x="3954463" y="273050"/>
            <a:ext cx="4352925" cy="5853113"/>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 Τίτλος"/>
          <p:cNvSpPr>
            <a:spLocks noGrp="1"/>
          </p:cNvSpPr>
          <p:nvPr>
            <p:ph type="title" idx="4294967295"/>
          </p:nvPr>
        </p:nvSpPr>
        <p:spPr>
          <a:xfrm>
            <a:off x="0" y="274638"/>
            <a:ext cx="9144000" cy="1930226"/>
          </a:xfrm>
        </p:spPr>
        <p:txBody>
          <a:bodyPr anchorCtr="0"/>
          <a:lstStyle/>
          <a:p>
            <a:pPr eaLnBrk="1" hangingPunct="1">
              <a:defRPr/>
            </a:pPr>
            <a:r>
              <a:rPr lang="fr-FR" dirty="0" err="1" smtClean="0"/>
              <a:t>Neurofibroma</a:t>
            </a:r>
            <a:r>
              <a:rPr lang="fr-FR" dirty="0" smtClean="0"/>
              <a:t> of </a:t>
            </a:r>
            <a:r>
              <a:rPr lang="fr-FR" dirty="0" err="1" smtClean="0">
                <a:solidFill>
                  <a:schemeClr val="folHlink"/>
                </a:solidFill>
              </a:rPr>
              <a:t>epiglottis</a:t>
            </a:r>
            <a:r>
              <a:rPr lang="fr-FR" dirty="0" smtClean="0">
                <a:solidFill>
                  <a:schemeClr val="folHlink"/>
                </a:solidFill>
              </a:rPr>
              <a:t>.</a:t>
            </a:r>
            <a:br>
              <a:rPr lang="fr-FR" dirty="0" smtClean="0">
                <a:solidFill>
                  <a:schemeClr val="folHlink"/>
                </a:solidFill>
              </a:rPr>
            </a:br>
            <a:r>
              <a:rPr lang="fr-FR" sz="2400" dirty="0" smtClean="0">
                <a:solidFill>
                  <a:schemeClr val="bg1">
                    <a:lumMod val="20000"/>
                    <a:lumOff val="80000"/>
                  </a:schemeClr>
                </a:solidFill>
              </a:rPr>
              <a:t>The distinction </a:t>
            </a:r>
            <a:r>
              <a:rPr lang="fr-FR" sz="2400" dirty="0" err="1" smtClean="0">
                <a:solidFill>
                  <a:schemeClr val="bg1">
                    <a:lumMod val="20000"/>
                    <a:lumOff val="80000"/>
                  </a:schemeClr>
                </a:solidFill>
              </a:rPr>
              <a:t>between</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neurofibromas</a:t>
            </a:r>
            <a:r>
              <a:rPr lang="fr-FR" sz="2400" dirty="0" smtClean="0">
                <a:solidFill>
                  <a:schemeClr val="bg1">
                    <a:lumMod val="20000"/>
                    <a:lumOff val="80000"/>
                  </a:schemeClr>
                </a:solidFill>
              </a:rPr>
              <a:t> and </a:t>
            </a:r>
            <a:r>
              <a:rPr lang="fr-FR" sz="2400" dirty="0" err="1" smtClean="0">
                <a:solidFill>
                  <a:schemeClr val="bg1">
                    <a:lumMod val="20000"/>
                    <a:lumOff val="80000"/>
                  </a:schemeClr>
                </a:solidFill>
              </a:rPr>
              <a:t>neurilemomas</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can</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be</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difficult</a:t>
            </a:r>
            <a:r>
              <a:rPr lang="fr-FR" sz="2400" dirty="0" smtClean="0">
                <a:solidFill>
                  <a:schemeClr val="bg1">
                    <a:lumMod val="20000"/>
                    <a:lumOff val="80000"/>
                  </a:schemeClr>
                </a:solidFill>
              </a:rPr>
              <a:t>  on </a:t>
            </a:r>
            <a:r>
              <a:rPr lang="fr-FR" sz="2400" dirty="0" err="1" smtClean="0">
                <a:solidFill>
                  <a:schemeClr val="bg1">
                    <a:lumMod val="20000"/>
                    <a:lumOff val="80000"/>
                  </a:schemeClr>
                </a:solidFill>
              </a:rPr>
              <a:t>small</a:t>
            </a:r>
            <a:r>
              <a:rPr lang="fr-FR" sz="2400" dirty="0" smtClean="0">
                <a:solidFill>
                  <a:schemeClr val="bg1">
                    <a:lumMod val="20000"/>
                    <a:lumOff val="80000"/>
                  </a:schemeClr>
                </a:solidFill>
              </a:rPr>
              <a:t> biopsies; in </a:t>
            </a:r>
            <a:r>
              <a:rPr lang="fr-FR" sz="2400" dirty="0" err="1" smtClean="0">
                <a:solidFill>
                  <a:schemeClr val="bg1">
                    <a:lumMod val="20000"/>
                    <a:lumOff val="80000"/>
                  </a:schemeClr>
                </a:solidFill>
              </a:rPr>
              <a:t>this</a:t>
            </a:r>
            <a:r>
              <a:rPr lang="fr-FR" sz="2400" dirty="0" smtClean="0">
                <a:solidFill>
                  <a:schemeClr val="bg1">
                    <a:lumMod val="20000"/>
                    <a:lumOff val="80000"/>
                  </a:schemeClr>
                </a:solidFill>
              </a:rPr>
              <a:t> instance, a </a:t>
            </a:r>
            <a:r>
              <a:rPr lang="fr-FR" sz="2400" dirty="0" err="1" smtClean="0">
                <a:solidFill>
                  <a:schemeClr val="bg1">
                    <a:lumMod val="20000"/>
                    <a:lumOff val="80000"/>
                  </a:schemeClr>
                </a:solidFill>
              </a:rPr>
              <a:t>diagnosis</a:t>
            </a:r>
            <a:r>
              <a:rPr lang="fr-FR" sz="2400" dirty="0" smtClean="0">
                <a:solidFill>
                  <a:schemeClr val="bg1">
                    <a:lumMod val="20000"/>
                    <a:lumOff val="80000"/>
                  </a:schemeClr>
                </a:solidFill>
              </a:rPr>
              <a:t> of   </a:t>
            </a:r>
            <a:br>
              <a:rPr lang="fr-FR" sz="2400" dirty="0" smtClean="0">
                <a:solidFill>
                  <a:schemeClr val="bg1">
                    <a:lumMod val="20000"/>
                    <a:lumOff val="80000"/>
                  </a:schemeClr>
                </a:solidFill>
              </a:rPr>
            </a:br>
            <a:r>
              <a:rPr lang="fr-FR" sz="2400" dirty="0" smtClean="0">
                <a:solidFill>
                  <a:schemeClr val="bg1">
                    <a:lumMod val="20000"/>
                    <a:lumOff val="80000"/>
                  </a:schemeClr>
                </a:solidFill>
              </a:rPr>
              <a:t>‘</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benign</a:t>
            </a:r>
            <a:r>
              <a:rPr lang="fr-FR" sz="2400" dirty="0" smtClean="0">
                <a:solidFill>
                  <a:schemeClr val="bg1">
                    <a:lumMod val="20000"/>
                    <a:lumOff val="80000"/>
                  </a:schemeClr>
                </a:solidFill>
              </a:rPr>
              <a:t> nerve </a:t>
            </a:r>
            <a:r>
              <a:rPr lang="fr-FR" sz="2400" dirty="0" err="1" smtClean="0">
                <a:solidFill>
                  <a:schemeClr val="bg1">
                    <a:lumMod val="20000"/>
                    <a:lumOff val="80000"/>
                  </a:schemeClr>
                </a:solidFill>
              </a:rPr>
              <a:t>sheath</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tumour</a:t>
            </a:r>
            <a:r>
              <a:rPr lang="fr-FR" sz="2400" dirty="0" smtClean="0">
                <a:solidFill>
                  <a:schemeClr val="bg1">
                    <a:lumMod val="20000"/>
                    <a:lumOff val="80000"/>
                  </a:schemeClr>
                </a:solidFill>
              </a:rPr>
              <a:t> </a:t>
            </a:r>
            <a:r>
              <a:rPr lang="fr-FR" sz="2400" dirty="0" smtClean="0">
                <a:solidFill>
                  <a:schemeClr val="bg1">
                    <a:lumMod val="20000"/>
                    <a:lumOff val="80000"/>
                  </a:schemeClr>
                </a:solidFill>
              </a:rPr>
              <a:t>’</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would</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be</a:t>
            </a:r>
            <a:r>
              <a:rPr lang="fr-FR" sz="2400" dirty="0" smtClean="0">
                <a:solidFill>
                  <a:schemeClr val="bg1">
                    <a:lumMod val="20000"/>
                    <a:lumOff val="80000"/>
                  </a:schemeClr>
                </a:solidFill>
              </a:rPr>
              <a:t> </a:t>
            </a:r>
            <a:r>
              <a:rPr lang="fr-FR" sz="2400" dirty="0" err="1" smtClean="0">
                <a:solidFill>
                  <a:schemeClr val="bg1">
                    <a:lumMod val="20000"/>
                    <a:lumOff val="80000"/>
                  </a:schemeClr>
                </a:solidFill>
              </a:rPr>
              <a:t>appropriate</a:t>
            </a:r>
            <a:r>
              <a:rPr lang="fr-FR" sz="2400" dirty="0" smtClean="0">
                <a:solidFill>
                  <a:schemeClr val="bg1">
                    <a:lumMod val="20000"/>
                    <a:lumOff val="80000"/>
                  </a:schemeClr>
                </a:solidFill>
              </a:rPr>
              <a:t>.</a:t>
            </a:r>
            <a:r>
              <a:rPr lang="fr-FR" dirty="0" smtClean="0">
                <a:solidFill>
                  <a:schemeClr val="folHlink"/>
                </a:solidFill>
              </a:rPr>
              <a:t/>
            </a:r>
            <a:br>
              <a:rPr lang="fr-FR" dirty="0" smtClean="0">
                <a:solidFill>
                  <a:schemeClr val="folHlink"/>
                </a:solidFill>
              </a:rPr>
            </a:br>
            <a:endParaRPr lang="el-GR" dirty="0" smtClean="0">
              <a:solidFill>
                <a:schemeClr val="folHlink"/>
              </a:solidFill>
            </a:endParaRPr>
          </a:p>
        </p:txBody>
      </p:sp>
      <p:pic>
        <p:nvPicPr>
          <p:cNvPr id="108547" name="Picture 2" descr="C:\Users\ΤΑΝΙΑ\Desktop\Καταγραφή.JPG"/>
          <p:cNvPicPr>
            <a:picLocks noChangeAspect="1" noChangeArrowheads="1"/>
          </p:cNvPicPr>
          <p:nvPr/>
        </p:nvPicPr>
        <p:blipFill>
          <a:blip r:embed="rId2" cstate="print"/>
          <a:srcRect/>
          <a:stretch>
            <a:fillRect/>
          </a:stretch>
        </p:blipFill>
        <p:spPr bwMode="auto">
          <a:xfrm>
            <a:off x="1115616" y="1916832"/>
            <a:ext cx="6962775" cy="474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2996952"/>
          </a:xfrm>
        </p:spPr>
        <p:txBody>
          <a:bodyPr anchorCtr="0">
            <a:normAutofit fontScale="90000"/>
          </a:bodyPr>
          <a:lstStyle/>
          <a:p>
            <a:pPr eaLnBrk="1" hangingPunct="1">
              <a:defRPr/>
            </a:pPr>
            <a:r>
              <a:rPr lang="en-US" sz="2200" dirty="0" smtClean="0"/>
              <a:t>In the normal adult, the laryngeal glottis is lined entirely by stratified </a:t>
            </a:r>
            <a:r>
              <a:rPr lang="en-US" sz="2200" dirty="0" err="1" smtClean="0"/>
              <a:t>squamous</a:t>
            </a:r>
            <a:r>
              <a:rPr lang="en-US" sz="2200" dirty="0" smtClean="0"/>
              <a:t> epithelium; the ventricles and </a:t>
            </a:r>
            <a:r>
              <a:rPr lang="en-US" sz="2200" dirty="0" err="1" smtClean="0"/>
              <a:t>subglottis</a:t>
            </a:r>
            <a:r>
              <a:rPr lang="en-US" sz="2200" dirty="0" smtClean="0"/>
              <a:t>  continue to be lined by respiratory epithelium. Note the </a:t>
            </a:r>
            <a:r>
              <a:rPr lang="en-US" sz="2200" dirty="0" smtClean="0">
                <a:solidFill>
                  <a:schemeClr val="tx2">
                    <a:lumMod val="75000"/>
                  </a:schemeClr>
                </a:solidFill>
              </a:rPr>
              <a:t>transitioning interface </a:t>
            </a:r>
            <a:br>
              <a:rPr lang="en-US" sz="2200" dirty="0" smtClean="0">
                <a:solidFill>
                  <a:schemeClr val="tx2">
                    <a:lumMod val="75000"/>
                  </a:schemeClr>
                </a:solidFill>
              </a:rPr>
            </a:br>
            <a:r>
              <a:rPr lang="en-US" sz="2200" dirty="0" smtClean="0"/>
              <a:t>of the respiratory epithelium which lines the ventricle </a:t>
            </a:r>
            <a:br>
              <a:rPr lang="en-US" sz="2200" dirty="0" smtClean="0"/>
            </a:br>
            <a:r>
              <a:rPr lang="en-US" sz="2200" dirty="0" smtClean="0"/>
              <a:t>and the </a:t>
            </a:r>
            <a:r>
              <a:rPr lang="en-US" sz="2200" dirty="0" err="1" smtClean="0"/>
              <a:t>squamous</a:t>
            </a:r>
            <a:r>
              <a:rPr lang="en-US" sz="2200" dirty="0" smtClean="0"/>
              <a:t> epithelium lining the true vocal cord.</a:t>
            </a:r>
            <a:br>
              <a:rPr lang="en-US" sz="2200" dirty="0" smtClean="0"/>
            </a:br>
            <a:r>
              <a:rPr lang="en-US" sz="2200" dirty="0" err="1" smtClean="0"/>
              <a:t>Metaplastic</a:t>
            </a:r>
            <a:r>
              <a:rPr lang="en-US" sz="2200" dirty="0" smtClean="0"/>
              <a:t> ventricular epithelium and </a:t>
            </a:r>
            <a:br>
              <a:rPr lang="en-US" sz="2200" dirty="0" smtClean="0"/>
            </a:br>
            <a:r>
              <a:rPr lang="en-US" sz="2200" dirty="0" smtClean="0"/>
              <a:t>an extensive area of  </a:t>
            </a:r>
            <a:r>
              <a:rPr lang="en-US" sz="2200" spc="600" dirty="0" smtClean="0">
                <a:solidFill>
                  <a:srgbClr val="FF0000"/>
                </a:solidFill>
              </a:rPr>
              <a:t>intermediate epithelium</a:t>
            </a:r>
            <a:r>
              <a:rPr lang="en-US" sz="2200" dirty="0" smtClean="0"/>
              <a:t>.</a:t>
            </a:r>
            <a:r>
              <a:rPr lang="en-US" sz="2400" dirty="0" smtClean="0"/>
              <a:t/>
            </a:r>
            <a:br>
              <a:rPr lang="en-US" sz="2400" dirty="0" smtClean="0"/>
            </a:br>
            <a:r>
              <a:rPr lang="en-US" sz="2000" dirty="0" smtClean="0"/>
              <a:t>THESE METAPLASTIC ZONES MAY  BE  </a:t>
            </a:r>
            <a:r>
              <a:rPr lang="en-US" sz="2000" u="sng" dirty="0" smtClean="0">
                <a:solidFill>
                  <a:srgbClr val="FF0000"/>
                </a:solidFill>
              </a:rPr>
              <a:t>MIS</a:t>
            </a:r>
            <a:r>
              <a:rPr lang="en-US" sz="2000" dirty="0" smtClean="0"/>
              <a:t>INTERPRETED  AS DYSPLASIA.</a:t>
            </a:r>
            <a:br>
              <a:rPr lang="en-US" sz="2000" dirty="0" smtClean="0"/>
            </a:br>
            <a:r>
              <a:rPr lang="en-US" sz="2500" dirty="0" smtClean="0"/>
              <a:t> </a:t>
            </a:r>
            <a:endParaRPr lang="el-GR" sz="2500" dirty="0" smtClean="0"/>
          </a:p>
        </p:txBody>
      </p:sp>
      <p:pic>
        <p:nvPicPr>
          <p:cNvPr id="9219" name="Picture 2"/>
          <p:cNvPicPr>
            <a:picLocks noChangeAspect="1" noChangeArrowheads="1"/>
          </p:cNvPicPr>
          <p:nvPr/>
        </p:nvPicPr>
        <p:blipFill>
          <a:blip r:embed="rId2" cstate="print"/>
          <a:srcRect/>
          <a:stretch>
            <a:fillRect/>
          </a:stretch>
        </p:blipFill>
        <p:spPr bwMode="auto">
          <a:xfrm>
            <a:off x="1763688" y="2590800"/>
            <a:ext cx="5715000" cy="4267200"/>
          </a:xfrm>
          <a:prstGeom prst="rect">
            <a:avLst/>
          </a:prstGeom>
          <a:noFill/>
          <a:ln w="9525">
            <a:noFill/>
            <a:miter lim="800000"/>
            <a:headEnd/>
            <a:tailEnd/>
          </a:ln>
        </p:spPr>
      </p:pic>
      <p:sp>
        <p:nvSpPr>
          <p:cNvPr id="4" name="3 - Αριστερό βέλος"/>
          <p:cNvSpPr/>
          <p:nvPr/>
        </p:nvSpPr>
        <p:spPr>
          <a:xfrm rot="10231139">
            <a:off x="860817" y="5450488"/>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5" name="4 - Βέλος προς τα κάτω"/>
          <p:cNvSpPr/>
          <p:nvPr/>
        </p:nvSpPr>
        <p:spPr>
          <a:xfrm>
            <a:off x="4499992" y="2636912"/>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404664"/>
            <a:ext cx="8229600" cy="1296144"/>
          </a:xfrm>
        </p:spPr>
        <p:txBody>
          <a:bodyPr anchorCtr="0">
            <a:normAutofit fontScale="90000"/>
          </a:bodyPr>
          <a:lstStyle/>
          <a:p>
            <a:pPr eaLnBrk="1" hangingPunct="1">
              <a:defRPr/>
            </a:pPr>
            <a:r>
              <a:rPr lang="fr-FR" sz="3100" dirty="0" err="1" smtClean="0"/>
              <a:t>Schwannoma</a:t>
            </a:r>
            <a:r>
              <a:rPr lang="fr-FR" sz="3100" dirty="0" smtClean="0"/>
              <a:t> </a:t>
            </a:r>
            <a:r>
              <a:rPr lang="fr-FR" sz="2800" dirty="0" smtClean="0"/>
              <a:t/>
            </a:r>
            <a:br>
              <a:rPr lang="fr-FR" sz="2800" dirty="0" smtClean="0"/>
            </a:br>
            <a:r>
              <a:rPr lang="fr-FR" sz="2200" dirty="0" smtClean="0"/>
              <a:t>An </a:t>
            </a:r>
            <a:r>
              <a:rPr lang="en-US" sz="2200" dirty="0" smtClean="0"/>
              <a:t>alternating pattern of increased </a:t>
            </a:r>
            <a:r>
              <a:rPr lang="en-US" sz="2200" dirty="0" err="1" smtClean="0"/>
              <a:t>cellularity</a:t>
            </a:r>
            <a:r>
              <a:rPr lang="en-US" sz="2200" dirty="0" smtClean="0"/>
              <a:t> and </a:t>
            </a:r>
            <a:r>
              <a:rPr lang="en-US" sz="2200" dirty="0" err="1" smtClean="0"/>
              <a:t>collagenized</a:t>
            </a:r>
            <a:r>
              <a:rPr lang="en-US" sz="2200" dirty="0" smtClean="0"/>
              <a:t> matrix (top) </a:t>
            </a:r>
            <a:br>
              <a:rPr lang="en-US" sz="2200" dirty="0" smtClean="0"/>
            </a:br>
            <a:r>
              <a:rPr lang="en-US" sz="2200" dirty="0" smtClean="0"/>
              <a:t>and somewhat less </a:t>
            </a:r>
            <a:r>
              <a:rPr lang="en-US" sz="2200" dirty="0" err="1" smtClean="0"/>
              <a:t>cellularity</a:t>
            </a:r>
            <a:r>
              <a:rPr lang="en-US" sz="2200" dirty="0" smtClean="0"/>
              <a:t> and </a:t>
            </a:r>
            <a:r>
              <a:rPr lang="en-US" sz="2200" dirty="0" err="1" smtClean="0"/>
              <a:t>myxoid</a:t>
            </a:r>
            <a:r>
              <a:rPr lang="en-US" sz="2200" dirty="0" smtClean="0"/>
              <a:t> background (bottom).</a:t>
            </a:r>
            <a:br>
              <a:rPr lang="en-US" sz="2200" dirty="0" smtClean="0"/>
            </a:br>
            <a:r>
              <a:rPr lang="en-US" sz="2200" dirty="0" smtClean="0"/>
              <a:t> The spindle cells palisade, forming a tiger-striped pattern with </a:t>
            </a:r>
            <a:r>
              <a:rPr lang="en-US" sz="2200" dirty="0" err="1" smtClean="0"/>
              <a:t>Verocay</a:t>
            </a:r>
            <a:r>
              <a:rPr lang="en-US" sz="2200" dirty="0" smtClean="0"/>
              <a:t> bodies (inset).</a:t>
            </a:r>
            <a:endParaRPr lang="el-GR" sz="2200" dirty="0" smtClean="0"/>
          </a:p>
        </p:txBody>
      </p:sp>
      <p:pic>
        <p:nvPicPr>
          <p:cNvPr id="109571" name="Picture 2"/>
          <p:cNvPicPr>
            <a:picLocks noChangeAspect="1" noChangeArrowheads="1"/>
          </p:cNvPicPr>
          <p:nvPr/>
        </p:nvPicPr>
        <p:blipFill>
          <a:blip r:embed="rId2" cstate="print"/>
          <a:srcRect/>
          <a:stretch>
            <a:fillRect/>
          </a:stretch>
        </p:blipFill>
        <p:spPr bwMode="auto">
          <a:xfrm>
            <a:off x="1331913" y="2205038"/>
            <a:ext cx="6438900"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274638"/>
            <a:ext cx="8229600" cy="3082354"/>
          </a:xfrm>
        </p:spPr>
        <p:txBody>
          <a:bodyPr anchorCtr="0">
            <a:normAutofit fontScale="90000"/>
          </a:bodyPr>
          <a:lstStyle/>
          <a:p>
            <a:pPr eaLnBrk="1" hangingPunct="1">
              <a:defRPr/>
            </a:pPr>
            <a:r>
              <a:rPr lang="en-US" sz="3200" dirty="0" err="1" smtClean="0"/>
              <a:t>Chondrometaplasia</a:t>
            </a:r>
            <a:r>
              <a:rPr lang="en-US" sz="3200" dirty="0" smtClean="0"/>
              <a:t> of the vocal fold</a:t>
            </a:r>
            <a:br>
              <a:rPr lang="en-US" sz="3200" dirty="0" smtClean="0"/>
            </a:br>
            <a:r>
              <a:rPr lang="en-US" sz="3200" dirty="0" smtClean="0"/>
              <a:t/>
            </a:r>
            <a:br>
              <a:rPr lang="en-US" sz="3200" dirty="0" smtClean="0"/>
            </a:br>
            <a:r>
              <a:rPr lang="en-US" sz="2400" b="0" dirty="0" smtClean="0"/>
              <a:t> Central ossification can be seen. The periphery reveals a mature </a:t>
            </a:r>
            <a:r>
              <a:rPr lang="en-US" sz="2400" b="0" dirty="0" err="1" smtClean="0"/>
              <a:t>chondroid</a:t>
            </a:r>
            <a:r>
              <a:rPr lang="en-US" sz="2400" b="0" dirty="0" smtClean="0"/>
              <a:t> matrix that blends into the surrounding </a:t>
            </a:r>
            <a:r>
              <a:rPr lang="en-US" sz="2400" b="0" dirty="0" err="1" smtClean="0"/>
              <a:t>fibroconnective</a:t>
            </a:r>
            <a:r>
              <a:rPr lang="en-US" sz="2400" b="0" dirty="0" smtClean="0"/>
              <a:t> tissue. </a:t>
            </a:r>
            <a:br>
              <a:rPr lang="en-US" sz="2400" b="0" dirty="0" smtClean="0"/>
            </a:br>
            <a:r>
              <a:rPr lang="en-US" sz="2400" b="0" dirty="0" smtClean="0"/>
              <a:t> Normal cartilaginous structures (e.g., cuneiform and </a:t>
            </a:r>
            <a:r>
              <a:rPr lang="en-US" sz="2400" b="0" dirty="0" err="1" smtClean="0"/>
              <a:t>corniculate</a:t>
            </a:r>
            <a:r>
              <a:rPr lang="en-US" sz="2400" b="0" dirty="0" smtClean="0"/>
              <a:t> cartilages) will also blend into the surrounding </a:t>
            </a:r>
            <a:r>
              <a:rPr lang="en-US" sz="2400" b="0" dirty="0" err="1" smtClean="0"/>
              <a:t>fibroconnective</a:t>
            </a:r>
            <a:r>
              <a:rPr lang="en-US" sz="2400" b="0" dirty="0" smtClean="0"/>
              <a:t> tissues.</a:t>
            </a:r>
            <a:br>
              <a:rPr lang="en-US" sz="2400" b="0" dirty="0" smtClean="0"/>
            </a:br>
            <a:r>
              <a:rPr lang="en-US" sz="2400" b="0" dirty="0" smtClean="0"/>
              <a:t> The distinction between </a:t>
            </a:r>
            <a:r>
              <a:rPr lang="en-US" sz="2400" dirty="0" err="1" smtClean="0"/>
              <a:t>chondrometaplasia</a:t>
            </a:r>
            <a:r>
              <a:rPr lang="en-US" sz="2400" b="0" dirty="0" smtClean="0"/>
              <a:t> and a normal cartilaginous structure is made by </a:t>
            </a:r>
            <a:r>
              <a:rPr lang="en-US" sz="2400" dirty="0" smtClean="0"/>
              <a:t>clinical correlation</a:t>
            </a:r>
            <a:br>
              <a:rPr lang="en-US" sz="2400" dirty="0" smtClean="0"/>
            </a:br>
            <a:r>
              <a:rPr lang="en-US" sz="2400" b="0" dirty="0" smtClean="0"/>
              <a:t> with the </a:t>
            </a:r>
            <a:r>
              <a:rPr lang="en-US" sz="2400" b="0" dirty="0" err="1" smtClean="0"/>
              <a:t>intraoperative</a:t>
            </a:r>
            <a:r>
              <a:rPr lang="en-US" sz="2400" b="0" dirty="0" smtClean="0"/>
              <a:t> </a:t>
            </a:r>
            <a:r>
              <a:rPr lang="fr-FR" sz="2400" b="0" dirty="0" err="1" smtClean="0"/>
              <a:t>origin</a:t>
            </a:r>
            <a:r>
              <a:rPr lang="fr-FR" sz="2400" b="0" dirty="0" smtClean="0"/>
              <a:t> of the </a:t>
            </a:r>
            <a:r>
              <a:rPr lang="fr-FR" sz="2400" b="0" dirty="0" err="1" smtClean="0"/>
              <a:t>biopsy</a:t>
            </a:r>
            <a:r>
              <a:rPr lang="fr-FR" sz="2400" b="0" dirty="0" smtClean="0"/>
              <a:t>.</a:t>
            </a:r>
            <a:endParaRPr lang="el-GR" sz="2400" b="0" dirty="0" smtClean="0"/>
          </a:p>
        </p:txBody>
      </p:sp>
      <p:pic>
        <p:nvPicPr>
          <p:cNvPr id="110595" name="Picture 2"/>
          <p:cNvPicPr>
            <a:picLocks noChangeAspect="1" noChangeArrowheads="1"/>
          </p:cNvPicPr>
          <p:nvPr/>
        </p:nvPicPr>
        <p:blipFill>
          <a:blip r:embed="rId2" cstate="print"/>
          <a:srcRect/>
          <a:stretch>
            <a:fillRect/>
          </a:stretch>
        </p:blipFill>
        <p:spPr bwMode="auto">
          <a:xfrm>
            <a:off x="827088" y="3860800"/>
            <a:ext cx="7623175" cy="283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531440"/>
            <a:ext cx="3708400" cy="7649790"/>
          </a:xfrm>
        </p:spPr>
        <p:txBody>
          <a:bodyPr anchorCtr="0">
            <a:normAutofit/>
          </a:bodyPr>
          <a:lstStyle/>
          <a:p>
            <a:pPr eaLnBrk="1" hangingPunct="1">
              <a:defRPr/>
            </a:pPr>
            <a:r>
              <a:rPr lang="en-US" sz="2400" dirty="0" err="1" smtClean="0"/>
              <a:t>Chondrosarcoma</a:t>
            </a:r>
            <a:r>
              <a:rPr lang="en-US" sz="1600" dirty="0" smtClean="0"/>
              <a:t> of the thyroid </a:t>
            </a:r>
            <a:r>
              <a:rPr lang="en-US" sz="1600" dirty="0" err="1" smtClean="0"/>
              <a:t>alae</a:t>
            </a:r>
            <a:r>
              <a:rPr lang="en-US" sz="1600" dirty="0" smtClean="0"/>
              <a:t> presenting with </a:t>
            </a:r>
            <a:br>
              <a:rPr lang="en-US" sz="1600" dirty="0" smtClean="0"/>
            </a:br>
            <a:r>
              <a:rPr lang="en-US" sz="1600" dirty="0" smtClean="0"/>
              <a:t>a hard anterior neck mass. </a:t>
            </a:r>
            <a:br>
              <a:rPr lang="en-US" sz="1600" dirty="0" smtClean="0"/>
            </a:br>
            <a:r>
              <a:rPr lang="en-US" sz="1600" dirty="0" smtClean="0"/>
              <a:t>Cut section reveals a firm, glistening </a:t>
            </a:r>
            <a:r>
              <a:rPr lang="en-US" sz="1600" u="sng" dirty="0" smtClean="0"/>
              <a:t>sharply demarcated </a:t>
            </a:r>
            <a:r>
              <a:rPr lang="en-US" sz="1600" dirty="0" err="1" smtClean="0"/>
              <a:t>tumour</a:t>
            </a:r>
            <a:r>
              <a:rPr lang="en-US" sz="1600" dirty="0" smtClean="0"/>
              <a:t> with </a:t>
            </a:r>
            <a:r>
              <a:rPr lang="fr-FR" sz="1600" u="sng" dirty="0" err="1" smtClean="0"/>
              <a:t>lobulated</a:t>
            </a:r>
            <a:r>
              <a:rPr lang="fr-FR" sz="1600" u="sng" dirty="0" smtClean="0"/>
              <a:t> </a:t>
            </a:r>
            <a:r>
              <a:rPr lang="fr-FR" sz="1600" dirty="0" err="1" smtClean="0"/>
              <a:t>glassy</a:t>
            </a:r>
            <a:r>
              <a:rPr lang="fr-FR" sz="1600" dirty="0" smtClean="0"/>
              <a:t> areas  </a:t>
            </a:r>
            <a:r>
              <a:rPr lang="fr-FR" sz="1600" spc="300" dirty="0" err="1" smtClean="0"/>
              <a:t>typical</a:t>
            </a:r>
            <a:r>
              <a:rPr lang="fr-FR" sz="1600" spc="300" dirty="0" smtClean="0"/>
              <a:t> </a:t>
            </a:r>
            <a:r>
              <a:rPr lang="fr-FR" sz="1600" dirty="0" smtClean="0"/>
              <a:t>of a </a:t>
            </a:r>
            <a:r>
              <a:rPr lang="fr-FR" sz="1600" dirty="0" err="1" smtClean="0"/>
              <a:t>chondrosarcoma</a:t>
            </a:r>
            <a:r>
              <a:rPr lang="fr-FR" sz="1600" dirty="0" smtClean="0"/>
              <a:t>, </a:t>
            </a:r>
            <a:r>
              <a:rPr lang="fr-FR" sz="1600" dirty="0" err="1" smtClean="0"/>
              <a:t>which</a:t>
            </a:r>
            <a:r>
              <a:rPr lang="fr-FR" sz="1600" dirty="0" smtClean="0"/>
              <a:t> </a:t>
            </a:r>
            <a:r>
              <a:rPr lang="fr-FR" sz="1600" dirty="0" err="1" smtClean="0"/>
              <a:t>is</a:t>
            </a:r>
            <a:r>
              <a:rPr lang="fr-FR" sz="1600" dirty="0" smtClean="0"/>
              <a:t> </a:t>
            </a:r>
            <a:r>
              <a:rPr lang="fr-FR" sz="1600" dirty="0" err="1" smtClean="0"/>
              <a:t>usually</a:t>
            </a:r>
            <a:r>
              <a:rPr lang="fr-FR" sz="1600" dirty="0" smtClean="0"/>
              <a:t>  </a:t>
            </a:r>
            <a:r>
              <a:rPr lang="fr-FR" sz="1600" dirty="0" err="1" smtClean="0"/>
              <a:t>radiographically</a:t>
            </a:r>
            <a:r>
              <a:rPr lang="fr-FR" sz="1600" dirty="0" smtClean="0"/>
              <a:t> </a:t>
            </a:r>
            <a:r>
              <a:rPr lang="fr-FR" sz="1600" dirty="0" err="1" smtClean="0"/>
              <a:t>diagnosed</a:t>
            </a:r>
            <a:r>
              <a:rPr lang="fr-FR" sz="1600" dirty="0" smtClean="0"/>
              <a:t>.</a:t>
            </a:r>
            <a:br>
              <a:rPr lang="fr-FR" sz="1600" dirty="0" smtClean="0"/>
            </a:br>
            <a:r>
              <a:rPr lang="fr-FR" sz="1600" dirty="0" smtClean="0"/>
              <a:t>- Grade I </a:t>
            </a:r>
            <a:r>
              <a:rPr lang="fr-FR" sz="1600" dirty="0" err="1" smtClean="0"/>
              <a:t>chondrosarcoma</a:t>
            </a:r>
            <a:r>
              <a:rPr lang="fr-FR" sz="1600" dirty="0" smtClean="0"/>
              <a:t>. Note </a:t>
            </a:r>
            <a:r>
              <a:rPr lang="fr-FR" sz="1600" dirty="0" err="1" smtClean="0"/>
              <a:t>degree</a:t>
            </a:r>
            <a:r>
              <a:rPr lang="fr-FR" sz="1600" dirty="0" smtClean="0"/>
              <a:t> of </a:t>
            </a:r>
            <a:r>
              <a:rPr lang="fr-FR" sz="1600" dirty="0" err="1" smtClean="0"/>
              <a:t>cellularity</a:t>
            </a:r>
            <a:r>
              <a:rPr lang="fr-FR" sz="1600" dirty="0" smtClean="0"/>
              <a:t> and </a:t>
            </a:r>
            <a:r>
              <a:rPr lang="fr-FR" sz="1600" dirty="0" err="1" smtClean="0"/>
              <a:t>chondrocyte</a:t>
            </a:r>
            <a:r>
              <a:rPr lang="fr-FR" sz="1600" dirty="0" smtClean="0"/>
              <a:t> </a:t>
            </a:r>
            <a:r>
              <a:rPr lang="fr-FR" sz="1600" dirty="0" err="1" smtClean="0"/>
              <a:t>nuclear</a:t>
            </a:r>
            <a:r>
              <a:rPr lang="fr-FR" sz="1600" dirty="0" smtClean="0"/>
              <a:t> </a:t>
            </a:r>
            <a:r>
              <a:rPr lang="fr-FR" sz="1600" dirty="0" err="1" smtClean="0"/>
              <a:t>atypia</a:t>
            </a:r>
            <a:r>
              <a:rPr lang="fr-FR" sz="1600" dirty="0" smtClean="0"/>
              <a:t> (</a:t>
            </a:r>
            <a:r>
              <a:rPr lang="fr-FR" sz="1600" dirty="0" err="1" smtClean="0"/>
              <a:t>inset</a:t>
            </a:r>
            <a:r>
              <a:rPr lang="fr-FR" sz="1600" dirty="0" smtClean="0"/>
              <a:t>). </a:t>
            </a:r>
            <a:r>
              <a:rPr lang="en-US" sz="1600" dirty="0" smtClean="0"/>
              <a:t>Advancing edge of </a:t>
            </a:r>
            <a:r>
              <a:rPr lang="en-US" sz="1600" dirty="0" err="1" smtClean="0"/>
              <a:t>chondrosarcoma</a:t>
            </a:r>
            <a:r>
              <a:rPr lang="en-US" sz="1600" dirty="0" smtClean="0"/>
              <a:t> is well demarcated from the surrounding tissue. Compare with </a:t>
            </a:r>
            <a:r>
              <a:rPr lang="en-US" sz="1600" dirty="0" err="1" smtClean="0"/>
              <a:t>chondrometaplasia</a:t>
            </a:r>
            <a:r>
              <a:rPr lang="en-US" sz="1600" dirty="0" smtClean="0"/>
              <a:t> which</a:t>
            </a:r>
            <a:br>
              <a:rPr lang="en-US" sz="1600" dirty="0" smtClean="0"/>
            </a:br>
            <a:r>
              <a:rPr lang="en-US" sz="1600" dirty="0" smtClean="0"/>
              <a:t>demonstrates blending into the surrounding tissue. </a:t>
            </a:r>
            <a:br>
              <a:rPr lang="en-US" sz="1600" dirty="0" smtClean="0"/>
            </a:br>
            <a:r>
              <a:rPr lang="en-US" sz="1600" dirty="0" smtClean="0"/>
              <a:t> - Grade II </a:t>
            </a:r>
            <a:r>
              <a:rPr lang="en-US" sz="1600" dirty="0" err="1" smtClean="0"/>
              <a:t>chondrosarcoma</a:t>
            </a:r>
            <a:r>
              <a:rPr lang="en-US" sz="1600" dirty="0" smtClean="0"/>
              <a:t> with increased </a:t>
            </a:r>
            <a:r>
              <a:rPr lang="en-US" sz="1600" dirty="0" err="1" smtClean="0"/>
              <a:t>cellularity</a:t>
            </a:r>
            <a:r>
              <a:rPr lang="en-US" sz="1600" dirty="0" smtClean="0"/>
              <a:t> and </a:t>
            </a:r>
            <a:r>
              <a:rPr lang="en-US" sz="1600" dirty="0" err="1" smtClean="0"/>
              <a:t>pleomorphism</a:t>
            </a:r>
            <a:r>
              <a:rPr lang="en-US" sz="1600" dirty="0" smtClean="0"/>
              <a:t> (inset) compared with grade I tumors. </a:t>
            </a:r>
            <a:br>
              <a:rPr lang="en-US" sz="1600" dirty="0" smtClean="0"/>
            </a:br>
            <a:r>
              <a:rPr lang="en-US" sz="1600" dirty="0" smtClean="0"/>
              <a:t>- An unusual case of dedifferentiated laryngeal </a:t>
            </a:r>
            <a:r>
              <a:rPr lang="en-US" sz="1600" dirty="0" err="1" smtClean="0"/>
              <a:t>chondrosarcoma</a:t>
            </a:r>
            <a:r>
              <a:rPr lang="en-US" sz="1600" dirty="0" smtClean="0"/>
              <a:t>. A soft, tan </a:t>
            </a:r>
            <a:r>
              <a:rPr lang="en-US" sz="1600" dirty="0" err="1" smtClean="0"/>
              <a:t>polypoid</a:t>
            </a:r>
            <a:r>
              <a:rPr lang="en-US" sz="1600" dirty="0" smtClean="0"/>
              <a:t> tumor component can be seen arising from the center</a:t>
            </a:r>
            <a:br>
              <a:rPr lang="en-US" sz="1600" dirty="0" smtClean="0"/>
            </a:br>
            <a:r>
              <a:rPr lang="en-US" sz="1600" dirty="0" smtClean="0"/>
              <a:t>of the cartilaginous component (asterisks).   Note abrupt transition from low-grade </a:t>
            </a:r>
            <a:r>
              <a:rPr lang="en-US" sz="1600" dirty="0" err="1" smtClean="0"/>
              <a:t>chondrosarcoma</a:t>
            </a:r>
            <a:r>
              <a:rPr lang="en-US" sz="1600" dirty="0" smtClean="0"/>
              <a:t> to high-grade </a:t>
            </a:r>
            <a:r>
              <a:rPr lang="fr-FR" sz="1600" dirty="0" err="1" smtClean="0"/>
              <a:t>undifferentiated</a:t>
            </a:r>
            <a:r>
              <a:rPr lang="fr-FR" sz="1600" dirty="0" smtClean="0"/>
              <a:t> </a:t>
            </a:r>
            <a:r>
              <a:rPr lang="fr-FR" sz="1600" dirty="0" err="1" smtClean="0"/>
              <a:t>spindle</a:t>
            </a:r>
            <a:r>
              <a:rPr lang="fr-FR" sz="1600" dirty="0" smtClean="0"/>
              <a:t> </a:t>
            </a:r>
            <a:r>
              <a:rPr lang="fr-FR" sz="1600" dirty="0" err="1" smtClean="0"/>
              <a:t>cells</a:t>
            </a:r>
            <a:r>
              <a:rPr lang="fr-FR" sz="1600" dirty="0" smtClean="0"/>
              <a:t>.</a:t>
            </a:r>
            <a:endParaRPr lang="el-GR" sz="1600" dirty="0" smtClean="0"/>
          </a:p>
        </p:txBody>
      </p:sp>
      <p:pic>
        <p:nvPicPr>
          <p:cNvPr id="111619" name="Picture 2"/>
          <p:cNvPicPr>
            <a:picLocks noChangeAspect="1" noChangeArrowheads="1"/>
          </p:cNvPicPr>
          <p:nvPr/>
        </p:nvPicPr>
        <p:blipFill>
          <a:blip r:embed="rId2" cstate="print"/>
          <a:srcRect/>
          <a:stretch>
            <a:fillRect/>
          </a:stretch>
        </p:blipFill>
        <p:spPr bwMode="auto">
          <a:xfrm>
            <a:off x="3748088" y="260350"/>
            <a:ext cx="5395912" cy="6165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Τίτλος"/>
          <p:cNvSpPr>
            <a:spLocks noGrp="1"/>
          </p:cNvSpPr>
          <p:nvPr>
            <p:ph type="title" idx="4294967295"/>
          </p:nvPr>
        </p:nvSpPr>
        <p:spPr/>
        <p:txBody>
          <a:bodyPr anchorCtr="0"/>
          <a:lstStyle/>
          <a:p>
            <a:pPr eaLnBrk="1" hangingPunct="1">
              <a:defRPr/>
            </a:pPr>
            <a:r>
              <a:rPr lang="fr-FR" sz="2400" smtClean="0"/>
              <a:t>Laryngeal leiomyosarcoma seen as a polypoid and ulcerated endolaryngeal neoplasm. </a:t>
            </a:r>
            <a:br>
              <a:rPr lang="fr-FR" sz="2400" smtClean="0"/>
            </a:br>
            <a:r>
              <a:rPr lang="fr-FR" sz="2400" smtClean="0"/>
              <a:t> Leiomyosarcoma is composed of closely packed </a:t>
            </a:r>
            <a:r>
              <a:rPr lang="en-US" sz="2400" smtClean="0"/>
              <a:t>malignant spindle cells  with elongated, blunt-end nuclei.</a:t>
            </a:r>
            <a:endParaRPr lang="el-GR" sz="2400" smtClean="0"/>
          </a:p>
        </p:txBody>
      </p:sp>
      <p:pic>
        <p:nvPicPr>
          <p:cNvPr id="112643" name="Picture 3"/>
          <p:cNvPicPr>
            <a:picLocks noChangeAspect="1" noChangeArrowheads="1"/>
          </p:cNvPicPr>
          <p:nvPr/>
        </p:nvPicPr>
        <p:blipFill>
          <a:blip r:embed="rId2" cstate="print"/>
          <a:srcRect/>
          <a:stretch>
            <a:fillRect/>
          </a:stretch>
        </p:blipFill>
        <p:spPr bwMode="auto">
          <a:xfrm>
            <a:off x="-69850" y="1989138"/>
            <a:ext cx="9213850" cy="374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549275"/>
          </a:xfrm>
        </p:spPr>
        <p:txBody>
          <a:bodyPr anchorCtr="0">
            <a:normAutofit/>
          </a:bodyPr>
          <a:lstStyle/>
          <a:p>
            <a:pPr eaLnBrk="1" hangingPunct="1">
              <a:defRPr/>
            </a:pPr>
            <a:r>
              <a:rPr lang="en-US" sz="1600" smtClean="0"/>
              <a:t>Angiosarcoma</a:t>
            </a:r>
            <a:r>
              <a:rPr lang="en-US" sz="1400" smtClean="0"/>
              <a:t>.  Dissecting ramifying vascular spaces. The nuclei are somewhat prominent, protruding into the lumen.  Another more </a:t>
            </a:r>
            <a:r>
              <a:rPr lang="fr-FR" sz="1400" smtClean="0"/>
              <a:t>pleomorphic angiosarcoma forming erythrocyte-filled vascular spaces.</a:t>
            </a:r>
            <a:endParaRPr lang="el-GR" sz="1400" smtClean="0"/>
          </a:p>
        </p:txBody>
      </p:sp>
      <p:pic>
        <p:nvPicPr>
          <p:cNvPr id="113667" name="Picture 2"/>
          <p:cNvPicPr>
            <a:picLocks noChangeAspect="1" noChangeArrowheads="1"/>
          </p:cNvPicPr>
          <p:nvPr/>
        </p:nvPicPr>
        <p:blipFill>
          <a:blip r:embed="rId2" cstate="print"/>
          <a:srcRect/>
          <a:stretch>
            <a:fillRect/>
          </a:stretch>
        </p:blipFill>
        <p:spPr bwMode="auto">
          <a:xfrm>
            <a:off x="684213" y="549275"/>
            <a:ext cx="7272337" cy="2489200"/>
          </a:xfrm>
          <a:prstGeom prst="rect">
            <a:avLst/>
          </a:prstGeom>
          <a:noFill/>
          <a:ln w="9525">
            <a:noFill/>
            <a:miter lim="800000"/>
            <a:headEnd/>
            <a:tailEnd/>
          </a:ln>
        </p:spPr>
      </p:pic>
      <p:pic>
        <p:nvPicPr>
          <p:cNvPr id="113668" name="Picture 3"/>
          <p:cNvPicPr>
            <a:picLocks noChangeAspect="1" noChangeArrowheads="1"/>
          </p:cNvPicPr>
          <p:nvPr/>
        </p:nvPicPr>
        <p:blipFill>
          <a:blip r:embed="rId3" cstate="print"/>
          <a:srcRect/>
          <a:stretch>
            <a:fillRect/>
          </a:stretch>
        </p:blipFill>
        <p:spPr bwMode="auto">
          <a:xfrm>
            <a:off x="755650" y="4003675"/>
            <a:ext cx="7213600" cy="2854325"/>
          </a:xfrm>
          <a:prstGeom prst="rect">
            <a:avLst/>
          </a:prstGeom>
          <a:noFill/>
          <a:ln w="9525">
            <a:noFill/>
            <a:miter lim="800000"/>
            <a:headEnd/>
            <a:tailEnd/>
          </a:ln>
        </p:spPr>
      </p:pic>
      <p:sp>
        <p:nvSpPr>
          <p:cNvPr id="113669" name="4 - Ορθογώνιο"/>
          <p:cNvSpPr>
            <a:spLocks noChangeArrowheads="1"/>
          </p:cNvSpPr>
          <p:nvPr/>
        </p:nvSpPr>
        <p:spPr bwMode="auto">
          <a:xfrm>
            <a:off x="0" y="3141663"/>
            <a:ext cx="9144000" cy="825500"/>
          </a:xfrm>
          <a:prstGeom prst="rect">
            <a:avLst/>
          </a:prstGeom>
          <a:noFill/>
          <a:ln w="9525">
            <a:noFill/>
            <a:miter lim="800000"/>
            <a:headEnd/>
            <a:tailEnd/>
          </a:ln>
        </p:spPr>
        <p:txBody>
          <a:bodyPr>
            <a:spAutoFit/>
          </a:bodyPr>
          <a:lstStyle/>
          <a:p>
            <a:pPr algn="ctr"/>
            <a:r>
              <a:rPr lang="fr-FR" sz="1600" b="1"/>
              <a:t>Laryngeal Kaposi sarcoma.  Low-power view of a spindle cell neoplasm with extravasated erythrocytes.</a:t>
            </a:r>
          </a:p>
          <a:p>
            <a:pPr algn="ctr"/>
            <a:r>
              <a:rPr lang="fr-FR" sz="1600" b="1"/>
              <a:t> Endolaryngeal view of a polypoid hypervascular </a:t>
            </a:r>
            <a:r>
              <a:rPr lang="en-US" sz="1600" b="1"/>
              <a:t>neoplasm (</a:t>
            </a:r>
            <a:r>
              <a:rPr lang="en-US" sz="1600" b="1" i="1"/>
              <a:t>inset). </a:t>
            </a:r>
          </a:p>
          <a:p>
            <a:pPr algn="ctr"/>
            <a:r>
              <a:rPr lang="en-US" sz="1600" b="1"/>
              <a:t>Higher power reveals a bland spindle cell tumor population with typical slitlike spaces.</a:t>
            </a:r>
            <a:endParaRPr lang="el-GR" sz="1600" b="1"/>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3 - Θέση κειμένου"/>
          <p:cNvSpPr>
            <a:spLocks noGrp="1"/>
          </p:cNvSpPr>
          <p:nvPr>
            <p:ph type="body" sz="half" idx="4294967295"/>
          </p:nvPr>
        </p:nvSpPr>
        <p:spPr>
          <a:xfrm>
            <a:off x="0" y="0"/>
            <a:ext cx="4500563" cy="6858000"/>
          </a:xfrm>
        </p:spPr>
        <p:txBody>
          <a:bodyPr/>
          <a:lstStyle/>
          <a:p>
            <a:pPr marL="0" indent="0" algn="ctr" eaLnBrk="1" hangingPunct="1">
              <a:buFontTx/>
              <a:buNone/>
              <a:defRPr/>
            </a:pPr>
            <a:r>
              <a:rPr lang="en-US" sz="2800" b="1" dirty="0" err="1" smtClean="0"/>
              <a:t>Hemangiopericytoma</a:t>
            </a:r>
            <a:r>
              <a:rPr lang="en-US" sz="2800" b="1" dirty="0" smtClean="0"/>
              <a:t>.</a:t>
            </a:r>
          </a:p>
          <a:p>
            <a:pPr marL="0" indent="0" algn="ctr" eaLnBrk="1" hangingPunct="1">
              <a:buFontTx/>
              <a:buNone/>
              <a:defRPr/>
            </a:pPr>
            <a:endParaRPr lang="en-US" sz="2800" b="1" dirty="0" smtClean="0"/>
          </a:p>
          <a:p>
            <a:pPr marL="0" indent="0" algn="ctr" eaLnBrk="1" hangingPunct="1">
              <a:buFontTx/>
              <a:buNone/>
              <a:defRPr/>
            </a:pPr>
            <a:r>
              <a:rPr lang="en-US" sz="2800" b="1" dirty="0" smtClean="0"/>
              <a:t>  Bland, short spindle cells and a </a:t>
            </a:r>
            <a:r>
              <a:rPr lang="fr-FR" sz="2800" b="1" dirty="0" err="1" smtClean="0"/>
              <a:t>characteristic</a:t>
            </a:r>
            <a:r>
              <a:rPr lang="fr-FR" sz="2800" b="1" dirty="0" smtClean="0"/>
              <a:t> </a:t>
            </a:r>
            <a:r>
              <a:rPr lang="fr-FR" sz="2800" b="1" dirty="0" err="1" smtClean="0"/>
              <a:t>staghorn</a:t>
            </a:r>
            <a:r>
              <a:rPr lang="fr-FR" sz="2800" b="1" dirty="0" smtClean="0"/>
              <a:t> </a:t>
            </a:r>
            <a:r>
              <a:rPr lang="fr-FR" sz="2800" b="1" dirty="0" err="1" smtClean="0"/>
              <a:t>vessel</a:t>
            </a:r>
            <a:r>
              <a:rPr lang="fr-FR" sz="2800" b="1" dirty="0" smtClean="0"/>
              <a:t>.</a:t>
            </a:r>
          </a:p>
          <a:p>
            <a:pPr marL="0" indent="0" algn="ctr" eaLnBrk="1" hangingPunct="1">
              <a:buFontTx/>
              <a:buNone/>
              <a:defRPr/>
            </a:pPr>
            <a:r>
              <a:rPr lang="fr-FR" sz="2800" b="1" dirty="0" smtClean="0"/>
              <a:t> A </a:t>
            </a:r>
            <a:r>
              <a:rPr lang="fr-FR" sz="2800" b="1" dirty="0" err="1" smtClean="0"/>
              <a:t>laryngeal</a:t>
            </a:r>
            <a:endParaRPr lang="fr-FR" sz="2800" b="1" dirty="0" smtClean="0"/>
          </a:p>
          <a:p>
            <a:pPr marL="0" indent="0" algn="ctr" eaLnBrk="1" hangingPunct="1">
              <a:buFontTx/>
              <a:buNone/>
              <a:defRPr/>
            </a:pPr>
            <a:r>
              <a:rPr lang="fr-FR" sz="2800" b="1" dirty="0" err="1" smtClean="0"/>
              <a:t>hemangiopericytoma</a:t>
            </a:r>
            <a:r>
              <a:rPr lang="fr-FR" sz="2800" b="1" dirty="0" smtClean="0"/>
              <a:t> </a:t>
            </a:r>
            <a:r>
              <a:rPr lang="fr-FR" sz="2800" b="1" dirty="0" err="1" smtClean="0"/>
              <a:t>presenting</a:t>
            </a:r>
            <a:endParaRPr lang="fr-FR" sz="2800" b="1" dirty="0" smtClean="0"/>
          </a:p>
          <a:p>
            <a:pPr marL="0" indent="0" algn="ctr" eaLnBrk="1" hangingPunct="1">
              <a:buFontTx/>
              <a:buNone/>
              <a:defRPr/>
            </a:pPr>
            <a:r>
              <a:rPr lang="en-US" sz="2800" b="1" dirty="0" smtClean="0"/>
              <a:t>as a well-circumscribed soft-tissue mass (inset). Detail of bland tumor</a:t>
            </a:r>
          </a:p>
          <a:p>
            <a:pPr marL="0" indent="0" algn="ctr" eaLnBrk="1" hangingPunct="1">
              <a:buFontTx/>
              <a:buNone/>
              <a:defRPr/>
            </a:pPr>
            <a:r>
              <a:rPr lang="en-US" sz="2800" b="1" dirty="0" smtClean="0"/>
              <a:t>cells; </a:t>
            </a:r>
            <a:r>
              <a:rPr lang="en-US" sz="2800" b="1" dirty="0" err="1" smtClean="0"/>
              <a:t>perivascular</a:t>
            </a:r>
            <a:r>
              <a:rPr lang="en-US" sz="2800" b="1" dirty="0" smtClean="0"/>
              <a:t> hyalinization is seen more often than </a:t>
            </a:r>
            <a:r>
              <a:rPr lang="en-US" sz="2800" b="1" dirty="0" err="1" smtClean="0"/>
              <a:t>staghorn</a:t>
            </a:r>
            <a:r>
              <a:rPr lang="en-US" sz="2800" b="1" dirty="0" smtClean="0"/>
              <a:t> vessels.</a:t>
            </a:r>
            <a:endParaRPr lang="el-GR" sz="2800" b="1" dirty="0" smtClean="0"/>
          </a:p>
        </p:txBody>
      </p:sp>
      <p:pic>
        <p:nvPicPr>
          <p:cNvPr id="114691" name="Picture 2"/>
          <p:cNvPicPr>
            <a:picLocks noGrp="1" noChangeAspect="1" noChangeArrowheads="1"/>
          </p:cNvPicPr>
          <p:nvPr>
            <p:ph idx="4294967295"/>
          </p:nvPr>
        </p:nvPicPr>
        <p:blipFill>
          <a:blip r:embed="rId2" cstate="print"/>
          <a:srcRect/>
          <a:stretch>
            <a:fillRect/>
          </a:stretch>
        </p:blipFill>
        <p:spPr>
          <a:xfrm>
            <a:off x="4572000" y="260350"/>
            <a:ext cx="4305300" cy="6375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3906">
                                            <p:txEl>
                                              <p:pRg st="0" end="0"/>
                                            </p:txEl>
                                          </p:spTgt>
                                        </p:tgtEl>
                                        <p:attrNameLst>
                                          <p:attrName>style.visibility</p:attrName>
                                        </p:attrNameLst>
                                      </p:cBhvr>
                                      <p:to>
                                        <p:strVal val="visible"/>
                                      </p:to>
                                    </p:set>
                                    <p:animEffect transition="in" filter="diamond(in)">
                                      <p:cBhvr>
                                        <p:cTn id="7" dur="500"/>
                                        <p:tgtEl>
                                          <p:spTgt spid="12390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23906">
                                            <p:txEl>
                                              <p:pRg st="2" end="2"/>
                                            </p:txEl>
                                          </p:spTgt>
                                        </p:tgtEl>
                                        <p:attrNameLst>
                                          <p:attrName>style.visibility</p:attrName>
                                        </p:attrNameLst>
                                      </p:cBhvr>
                                      <p:to>
                                        <p:strVal val="visible"/>
                                      </p:to>
                                    </p:set>
                                    <p:animEffect transition="in" filter="diamond(in)">
                                      <p:cBhvr>
                                        <p:cTn id="10" dur="500"/>
                                        <p:tgtEl>
                                          <p:spTgt spid="12390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23906">
                                            <p:txEl>
                                              <p:pRg st="3" end="3"/>
                                            </p:txEl>
                                          </p:spTgt>
                                        </p:tgtEl>
                                        <p:attrNameLst>
                                          <p:attrName>style.visibility</p:attrName>
                                        </p:attrNameLst>
                                      </p:cBhvr>
                                      <p:to>
                                        <p:strVal val="visible"/>
                                      </p:to>
                                    </p:set>
                                    <p:animEffect transition="in" filter="diamond(in)">
                                      <p:cBhvr>
                                        <p:cTn id="13" dur="500"/>
                                        <p:tgtEl>
                                          <p:spTgt spid="123906">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123906">
                                            <p:txEl>
                                              <p:pRg st="4" end="4"/>
                                            </p:txEl>
                                          </p:spTgt>
                                        </p:tgtEl>
                                        <p:attrNameLst>
                                          <p:attrName>style.visibility</p:attrName>
                                        </p:attrNameLst>
                                      </p:cBhvr>
                                      <p:to>
                                        <p:strVal val="visible"/>
                                      </p:to>
                                    </p:set>
                                    <p:animEffect transition="in" filter="diamond(in)">
                                      <p:cBhvr>
                                        <p:cTn id="16" dur="500"/>
                                        <p:tgtEl>
                                          <p:spTgt spid="123906">
                                            <p:txEl>
                                              <p:pRg st="4" end="4"/>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23906">
                                            <p:txEl>
                                              <p:pRg st="5" end="5"/>
                                            </p:txEl>
                                          </p:spTgt>
                                        </p:tgtEl>
                                        <p:attrNameLst>
                                          <p:attrName>style.visibility</p:attrName>
                                        </p:attrNameLst>
                                      </p:cBhvr>
                                      <p:to>
                                        <p:strVal val="visible"/>
                                      </p:to>
                                    </p:set>
                                    <p:animEffect transition="in" filter="diamond(in)">
                                      <p:cBhvr>
                                        <p:cTn id="19" dur="500"/>
                                        <p:tgtEl>
                                          <p:spTgt spid="123906">
                                            <p:txEl>
                                              <p:pRg st="5" end="5"/>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23906">
                                            <p:txEl>
                                              <p:pRg st="6" end="6"/>
                                            </p:txEl>
                                          </p:spTgt>
                                        </p:tgtEl>
                                        <p:attrNameLst>
                                          <p:attrName>style.visibility</p:attrName>
                                        </p:attrNameLst>
                                      </p:cBhvr>
                                      <p:to>
                                        <p:strVal val="visible"/>
                                      </p:to>
                                    </p:set>
                                    <p:animEffect transition="in" filter="diamond(in)">
                                      <p:cBhvr>
                                        <p:cTn id="22" dur="500"/>
                                        <p:tgtEl>
                                          <p:spTgt spid="1239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1417638"/>
          </a:xfrm>
        </p:spPr>
        <p:txBody>
          <a:bodyPr anchorCtr="0">
            <a:normAutofit fontScale="90000"/>
          </a:bodyPr>
          <a:lstStyle/>
          <a:p>
            <a:pPr eaLnBrk="1" hangingPunct="1">
              <a:defRPr/>
            </a:pPr>
            <a:r>
              <a:rPr lang="fr-FR" sz="2000" smtClean="0"/>
              <a:t>Laryngeal liposarcoma</a:t>
            </a:r>
            <a:br>
              <a:rPr lang="fr-FR" sz="2000" smtClean="0"/>
            </a:br>
            <a:r>
              <a:rPr lang="en-US" sz="1600" smtClean="0"/>
              <a:t>Magnetic resonance image.</a:t>
            </a:r>
            <a:br>
              <a:rPr lang="en-US" sz="1600" smtClean="0"/>
            </a:br>
            <a:r>
              <a:rPr lang="en-US" sz="1600" smtClean="0"/>
              <a:t> Another laryngeal liposarcoma,  presenting as a recurring endoluminal polypoid mass.</a:t>
            </a:r>
            <a:br>
              <a:rPr lang="en-US" sz="1600" smtClean="0"/>
            </a:br>
            <a:r>
              <a:rPr lang="en-US" sz="1600" smtClean="0"/>
              <a:t>This tumor demonstrates a collagenized and fibroblastic background within a lipomatous tumor, which should hint at the diagnosis of low-grade liposarcoma. Lipoblast density can be variable. Lipoblast: note the nuclear indentation from the lipid vesicles (inset).</a:t>
            </a:r>
            <a:endParaRPr lang="el-GR" sz="1600" smtClean="0"/>
          </a:p>
        </p:txBody>
      </p:sp>
      <p:pic>
        <p:nvPicPr>
          <p:cNvPr id="115715" name="Picture 2"/>
          <p:cNvPicPr>
            <a:picLocks noChangeAspect="1" noChangeArrowheads="1"/>
          </p:cNvPicPr>
          <p:nvPr/>
        </p:nvPicPr>
        <p:blipFill>
          <a:blip r:embed="rId2" cstate="print"/>
          <a:srcRect/>
          <a:stretch>
            <a:fillRect/>
          </a:stretch>
        </p:blipFill>
        <p:spPr bwMode="auto">
          <a:xfrm>
            <a:off x="0" y="1412875"/>
            <a:ext cx="3457575" cy="5267325"/>
          </a:xfrm>
          <a:prstGeom prst="rect">
            <a:avLst/>
          </a:prstGeom>
          <a:noFill/>
          <a:ln w="9525">
            <a:noFill/>
            <a:miter lim="800000"/>
            <a:headEnd/>
            <a:tailEnd/>
          </a:ln>
        </p:spPr>
      </p:pic>
      <p:pic>
        <p:nvPicPr>
          <p:cNvPr id="115716" name="Picture 3"/>
          <p:cNvPicPr>
            <a:picLocks noChangeAspect="1" noChangeArrowheads="1"/>
          </p:cNvPicPr>
          <p:nvPr/>
        </p:nvPicPr>
        <p:blipFill>
          <a:blip r:embed="rId3" cstate="print"/>
          <a:srcRect/>
          <a:stretch>
            <a:fillRect/>
          </a:stretch>
        </p:blipFill>
        <p:spPr bwMode="auto">
          <a:xfrm>
            <a:off x="3563938" y="1916113"/>
            <a:ext cx="5329237" cy="449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 Τίτλος"/>
          <p:cNvSpPr>
            <a:spLocks noGrp="1"/>
          </p:cNvSpPr>
          <p:nvPr>
            <p:ph type="title" idx="4294967295"/>
          </p:nvPr>
        </p:nvSpPr>
        <p:spPr>
          <a:xfrm>
            <a:off x="0" y="274638"/>
            <a:ext cx="9144000" cy="1930226"/>
          </a:xfrm>
        </p:spPr>
        <p:txBody>
          <a:bodyPr anchorCtr="0"/>
          <a:lstStyle/>
          <a:p>
            <a:pPr eaLnBrk="1" hangingPunct="1">
              <a:defRPr/>
            </a:pPr>
            <a:r>
              <a:rPr lang="en-US" sz="3200" dirty="0" smtClean="0"/>
              <a:t>Inflammatory </a:t>
            </a:r>
            <a:r>
              <a:rPr lang="en-US" sz="3200" dirty="0" err="1" smtClean="0"/>
              <a:t>myofibroblastic</a:t>
            </a:r>
            <a:r>
              <a:rPr lang="en-US" sz="3200" dirty="0" smtClean="0"/>
              <a:t> </a:t>
            </a:r>
            <a:r>
              <a:rPr lang="en-US" sz="3200" dirty="0" err="1" smtClean="0"/>
              <a:t>tumour</a:t>
            </a:r>
            <a:r>
              <a:rPr lang="en-US" sz="3200" dirty="0" smtClean="0"/>
              <a:t/>
            </a:r>
            <a:br>
              <a:rPr lang="en-US" sz="3200" dirty="0" smtClean="0"/>
            </a:br>
            <a:r>
              <a:rPr lang="en-US" sz="2000" dirty="0" smtClean="0"/>
              <a:t>ALK-1  more often  (-)  in UADT such </a:t>
            </a:r>
            <a:r>
              <a:rPr lang="en-US" sz="2000" dirty="0" err="1" smtClean="0"/>
              <a:t>tumours</a:t>
            </a:r>
            <a:r>
              <a:rPr lang="en-US" sz="2000" dirty="0" smtClean="0"/>
              <a:t>! </a:t>
            </a:r>
            <a:r>
              <a:rPr lang="en-US" sz="3200" dirty="0" smtClean="0"/>
              <a:t/>
            </a:r>
            <a:br>
              <a:rPr lang="en-US" sz="3200" dirty="0" smtClean="0"/>
            </a:br>
            <a:r>
              <a:rPr lang="en-US" sz="2000" dirty="0" smtClean="0"/>
              <a:t>Both compact and </a:t>
            </a:r>
            <a:r>
              <a:rPr lang="en-US" sz="2000" dirty="0" err="1" smtClean="0"/>
              <a:t>myxoid</a:t>
            </a:r>
            <a:r>
              <a:rPr lang="en-US" sz="2000" dirty="0" smtClean="0"/>
              <a:t> feathery reactive areas  </a:t>
            </a:r>
            <a:br>
              <a:rPr lang="en-US" sz="2000" dirty="0" smtClean="0"/>
            </a:br>
            <a:r>
              <a:rPr lang="en-US" sz="2000" dirty="0" smtClean="0"/>
              <a:t>with admixed inflammatory cells. </a:t>
            </a:r>
            <a:br>
              <a:rPr lang="en-US" sz="2000" dirty="0" smtClean="0"/>
            </a:br>
            <a:r>
              <a:rPr lang="en-US" sz="2000" u="sng" spc="600" dirty="0" smtClean="0"/>
              <a:t>Lack</a:t>
            </a:r>
            <a:r>
              <a:rPr lang="en-US" sz="2000" dirty="0" smtClean="0"/>
              <a:t> of:  </a:t>
            </a:r>
            <a:r>
              <a:rPr lang="en-US" sz="2000" u="sng" dirty="0" smtClean="0"/>
              <a:t>considerable nuclear </a:t>
            </a:r>
            <a:r>
              <a:rPr lang="en-US" sz="2000" u="sng" dirty="0" err="1" smtClean="0"/>
              <a:t>pleomorphism</a:t>
            </a:r>
            <a:r>
              <a:rPr lang="en-US" sz="2000" u="sng" dirty="0" smtClean="0"/>
              <a:t>,</a:t>
            </a:r>
            <a:r>
              <a:rPr lang="en-US" sz="2000" dirty="0" smtClean="0"/>
              <a:t> </a:t>
            </a:r>
            <a:r>
              <a:rPr lang="en-US" sz="2000" u="sng" dirty="0" smtClean="0"/>
              <a:t>atypical mitoses</a:t>
            </a:r>
            <a:r>
              <a:rPr lang="en-US" sz="2000" dirty="0" smtClean="0"/>
              <a:t>, </a:t>
            </a:r>
            <a:r>
              <a:rPr lang="en-US" sz="2000" u="sng" dirty="0" err="1" smtClean="0"/>
              <a:t>dyskeratosis</a:t>
            </a:r>
            <a:r>
              <a:rPr lang="en-US" sz="2000" dirty="0" smtClean="0"/>
              <a:t>, </a:t>
            </a:r>
            <a:r>
              <a:rPr lang="en-US" sz="2000" u="sng" dirty="0" smtClean="0"/>
              <a:t>dysplastic or </a:t>
            </a:r>
            <a:r>
              <a:rPr lang="en-US" sz="2000" u="sng" dirty="0" err="1" smtClean="0"/>
              <a:t>carcinomatous</a:t>
            </a:r>
            <a:r>
              <a:rPr lang="en-US" sz="2000" u="sng" dirty="0" smtClean="0"/>
              <a:t> changes</a:t>
            </a:r>
            <a:r>
              <a:rPr lang="en-US" sz="2000" dirty="0" smtClean="0"/>
              <a:t>, or </a:t>
            </a:r>
            <a:r>
              <a:rPr lang="en-US" sz="2000" u="sng" dirty="0" smtClean="0"/>
              <a:t>dropping off</a:t>
            </a:r>
            <a:r>
              <a:rPr lang="en-US" sz="2000" dirty="0" smtClean="0"/>
              <a:t> from </a:t>
            </a:r>
            <a:r>
              <a:rPr lang="en-US" sz="2000" i="1" spc="300" dirty="0" smtClean="0">
                <a:solidFill>
                  <a:schemeClr val="accent5">
                    <a:lumMod val="20000"/>
                    <a:lumOff val="80000"/>
                  </a:schemeClr>
                </a:solidFill>
              </a:rPr>
              <a:t>overlying</a:t>
            </a:r>
            <a:r>
              <a:rPr lang="en-US" sz="2000" dirty="0" smtClean="0"/>
              <a:t> </a:t>
            </a:r>
            <a:r>
              <a:rPr lang="en-US" sz="2000" dirty="0" err="1" smtClean="0"/>
              <a:t>squamous</a:t>
            </a:r>
            <a:r>
              <a:rPr lang="en-US" sz="2000" dirty="0" smtClean="0"/>
              <a:t> epithelium  as well as  </a:t>
            </a:r>
            <a:r>
              <a:rPr lang="en-US" sz="2000" spc="300" dirty="0" smtClean="0"/>
              <a:t>p63 negativity </a:t>
            </a:r>
            <a:r>
              <a:rPr lang="en-US" sz="2000" dirty="0" smtClean="0"/>
              <a:t/>
            </a:r>
            <a:br>
              <a:rPr lang="en-US" sz="2000" dirty="0" smtClean="0"/>
            </a:br>
            <a:r>
              <a:rPr lang="en-US" sz="2000" dirty="0" smtClean="0"/>
              <a:t>are  against </a:t>
            </a:r>
            <a:r>
              <a:rPr lang="en-US" sz="2000" dirty="0" smtClean="0">
                <a:solidFill>
                  <a:srgbClr val="00B0F0"/>
                </a:solidFill>
              </a:rPr>
              <a:t>spindle cell </a:t>
            </a:r>
            <a:r>
              <a:rPr lang="en-US" sz="2000" dirty="0" err="1" smtClean="0">
                <a:solidFill>
                  <a:srgbClr val="00B0F0"/>
                </a:solidFill>
              </a:rPr>
              <a:t>squamous</a:t>
            </a:r>
            <a:r>
              <a:rPr lang="en-US" sz="2000" dirty="0" smtClean="0">
                <a:solidFill>
                  <a:srgbClr val="00B0F0"/>
                </a:solidFill>
              </a:rPr>
              <a:t> carcinoma</a:t>
            </a:r>
            <a:r>
              <a:rPr lang="en-US" sz="2000" dirty="0" smtClean="0"/>
              <a:t>. </a:t>
            </a:r>
            <a:endParaRPr lang="el-GR" sz="2000" dirty="0" smtClean="0"/>
          </a:p>
        </p:txBody>
      </p:sp>
      <p:pic>
        <p:nvPicPr>
          <p:cNvPr id="116739" name="Picture 2" descr="C:\Users\ΤΑΝΙΑ\Desktop\LARYNX IMGs\104 INFLAM MYOFIBROB TUM..JPG"/>
          <p:cNvPicPr>
            <a:picLocks noChangeAspect="1" noChangeArrowheads="1"/>
          </p:cNvPicPr>
          <p:nvPr/>
        </p:nvPicPr>
        <p:blipFill>
          <a:blip r:embed="rId2" cstate="print"/>
          <a:srcRect/>
          <a:stretch>
            <a:fillRect/>
          </a:stretch>
        </p:blipFill>
        <p:spPr bwMode="auto">
          <a:xfrm>
            <a:off x="1907704" y="2636912"/>
            <a:ext cx="5256584" cy="39531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diamond(in)">
                                      <p:cBhvr>
                                        <p:cTn id="7" dur="5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 Τίτλος"/>
          <p:cNvSpPr>
            <a:spLocks noGrp="1"/>
          </p:cNvSpPr>
          <p:nvPr>
            <p:ph type="title" idx="4294967295"/>
          </p:nvPr>
        </p:nvSpPr>
        <p:spPr/>
        <p:txBody>
          <a:bodyPr anchorCtr="0"/>
          <a:lstStyle/>
          <a:p>
            <a:pPr eaLnBrk="1" hangingPunct="1">
              <a:defRPr/>
            </a:pPr>
            <a:r>
              <a:rPr lang="en-US" sz="2400" smtClean="0"/>
              <a:t>Differential Diagnosis of Laryngeal Tumors</a:t>
            </a:r>
            <a:endParaRPr lang="el-GR" sz="2400" smtClean="0"/>
          </a:p>
        </p:txBody>
      </p:sp>
      <p:pic>
        <p:nvPicPr>
          <p:cNvPr id="117763" name="Picture 2" descr="C:\Users\ΤΑΝΙΑ\Desktop\Καταγραφή.JPG"/>
          <p:cNvPicPr>
            <a:picLocks noChangeAspect="1" noChangeArrowheads="1"/>
          </p:cNvPicPr>
          <p:nvPr/>
        </p:nvPicPr>
        <p:blipFill>
          <a:blip r:embed="rId2" cstate="print"/>
          <a:srcRect/>
          <a:stretch>
            <a:fillRect/>
          </a:stretch>
        </p:blipFill>
        <p:spPr bwMode="auto">
          <a:xfrm>
            <a:off x="647700" y="2185988"/>
            <a:ext cx="7848600" cy="248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Documents and Settings\Administrator\Επιφάνεια εργασίας\MONET\07 the-sheltered-path.jpg!HalfHD.jpg"/>
          <p:cNvPicPr>
            <a:picLocks noChangeAspect="1" noChangeArrowheads="1"/>
          </p:cNvPicPr>
          <p:nvPr/>
        </p:nvPicPr>
        <p:blipFill>
          <a:blip r:embed="rId2" cstate="print"/>
          <a:srcRect/>
          <a:stretch>
            <a:fillRect/>
          </a:stretch>
        </p:blipFill>
        <p:spPr bwMode="auto">
          <a:xfrm>
            <a:off x="1258888" y="1125538"/>
            <a:ext cx="6697662" cy="5551487"/>
          </a:xfrm>
          <a:prstGeom prst="rect">
            <a:avLst/>
          </a:prstGeom>
          <a:noFill/>
          <a:ln w="9525">
            <a:noFill/>
            <a:miter lim="800000"/>
            <a:headEnd/>
            <a:tailEnd/>
          </a:ln>
        </p:spPr>
      </p:pic>
      <p:sp>
        <p:nvSpPr>
          <p:cNvPr id="3" name="2 - Θέση περιεχομένου"/>
          <p:cNvSpPr txBox="1">
            <a:spLocks/>
          </p:cNvSpPr>
          <p:nvPr/>
        </p:nvSpPr>
        <p:spPr>
          <a:xfrm>
            <a:off x="0" y="0"/>
            <a:ext cx="9144000" cy="1268413"/>
          </a:xfrm>
          <a:prstGeom prst="rect">
            <a:avLst/>
          </a:prstGeom>
        </p:spPr>
        <p:txBody>
          <a:bodyPr/>
          <a:lstStyle/>
          <a:p>
            <a:pPr marL="342900" indent="-342900" algn="ctr">
              <a:spcBef>
                <a:spcPct val="20000"/>
              </a:spcBef>
              <a:buClr>
                <a:schemeClr val="hlink"/>
              </a:buClr>
              <a:buFontTx/>
              <a:buChar char="•"/>
              <a:defRPr/>
            </a:pPr>
            <a:r>
              <a:rPr lang="en-US" sz="3200" b="1" kern="0" dirty="0">
                <a:effectLst>
                  <a:outerShdw blurRad="38100" dist="38100" dir="2700000" algn="tl">
                    <a:srgbClr val="000000"/>
                  </a:outerShdw>
                </a:effectLst>
                <a:latin typeface="+mn-lt"/>
                <a:cs typeface="+mn-cs"/>
              </a:rPr>
              <a:t>Non-</a:t>
            </a:r>
            <a:r>
              <a:rPr lang="en-US" sz="3200" b="1" kern="0" dirty="0" err="1">
                <a:effectLst>
                  <a:outerShdw blurRad="38100" dist="38100" dir="2700000" algn="tl">
                    <a:srgbClr val="000000"/>
                  </a:outerShdw>
                </a:effectLst>
                <a:latin typeface="+mn-lt"/>
                <a:cs typeface="+mn-cs"/>
              </a:rPr>
              <a:t>squamous</a:t>
            </a:r>
            <a:r>
              <a:rPr lang="en-US" sz="3200" b="1" kern="0" dirty="0">
                <a:effectLst>
                  <a:outerShdw blurRad="38100" dist="38100" dir="2700000" algn="tl">
                    <a:srgbClr val="000000"/>
                  </a:outerShdw>
                </a:effectLst>
                <a:latin typeface="+mn-lt"/>
                <a:cs typeface="+mn-cs"/>
              </a:rPr>
              <a:t> pathologic diseases:</a:t>
            </a:r>
          </a:p>
          <a:p>
            <a:pPr marL="342900" indent="-342900" algn="ctr">
              <a:spcBef>
                <a:spcPct val="20000"/>
              </a:spcBef>
              <a:buClr>
                <a:schemeClr val="hlink"/>
              </a:buClr>
              <a:defRPr/>
            </a:pPr>
            <a:r>
              <a:rPr lang="en-US" sz="3200" kern="0" dirty="0">
                <a:effectLst>
                  <a:outerShdw blurRad="38100" dist="38100" dir="2700000" algn="tl">
                    <a:srgbClr val="000000"/>
                  </a:outerShdw>
                </a:effectLst>
                <a:latin typeface="+mn-lt"/>
                <a:cs typeface="+mn-cs"/>
              </a:rPr>
              <a:t>Infections</a:t>
            </a: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a:t>
            </a: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a:t>
            </a:r>
            <a:endParaRPr lang="el-GR" sz="3200" kern="0" dirty="0">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Laryngeal anatomy and histology: </a:t>
            </a:r>
            <a:br>
              <a:rPr lang="en-US" dirty="0" smtClean="0"/>
            </a:br>
            <a:r>
              <a:rPr lang="en-US" dirty="0" smtClean="0"/>
              <a:t>points of substance</a:t>
            </a:r>
            <a:endParaRPr lang="el-GR" dirty="0"/>
          </a:p>
        </p:txBody>
      </p:sp>
      <p:sp>
        <p:nvSpPr>
          <p:cNvPr id="3" name="2 - Θέση περιεχομένου"/>
          <p:cNvSpPr>
            <a:spLocks noGrp="1"/>
          </p:cNvSpPr>
          <p:nvPr>
            <p:ph idx="1"/>
          </p:nvPr>
        </p:nvSpPr>
        <p:spPr/>
        <p:txBody>
          <a:bodyPr/>
          <a:lstStyle/>
          <a:p>
            <a:r>
              <a:rPr lang="en-US" dirty="0" smtClean="0"/>
              <a:t>From an embryologic and oncologic viewpoint, the </a:t>
            </a:r>
            <a:r>
              <a:rPr lang="en-US" dirty="0" err="1" smtClean="0"/>
              <a:t>supraglottis</a:t>
            </a:r>
            <a:r>
              <a:rPr lang="en-US" dirty="0" smtClean="0"/>
              <a:t> is </a:t>
            </a:r>
            <a:r>
              <a:rPr lang="en-US" spc="300" dirty="0" smtClean="0"/>
              <a:t>distinct and separate </a:t>
            </a:r>
            <a:r>
              <a:rPr lang="en-US" dirty="0" smtClean="0"/>
              <a:t>from the </a:t>
            </a:r>
            <a:r>
              <a:rPr lang="en-US" dirty="0" err="1" smtClean="0"/>
              <a:t>glottic</a:t>
            </a:r>
            <a:r>
              <a:rPr lang="en-US" dirty="0" smtClean="0"/>
              <a:t> compartment.</a:t>
            </a:r>
          </a:p>
          <a:p>
            <a:r>
              <a:rPr lang="en-US" dirty="0" smtClean="0"/>
              <a:t>The exact laryngeal site for a </a:t>
            </a:r>
            <a:r>
              <a:rPr lang="en-US" dirty="0" err="1" smtClean="0"/>
              <a:t>tumour</a:t>
            </a:r>
            <a:r>
              <a:rPr lang="en-US" dirty="0" smtClean="0"/>
              <a:t> may determine or influence: 1) the type of presenting symptoms, 2) stage at presentation, 3)surgical options, and 4) patient prognosis.</a:t>
            </a:r>
          </a:p>
          <a:p>
            <a:r>
              <a:rPr lang="en-US" dirty="0" smtClean="0"/>
              <a:t>The </a:t>
            </a:r>
            <a:r>
              <a:rPr lang="en-US" u="sng" dirty="0" smtClean="0"/>
              <a:t>vocal folds </a:t>
            </a:r>
            <a:r>
              <a:rPr lang="en-US" dirty="0" smtClean="0"/>
              <a:t>(the anterior, in particular) have a relative </a:t>
            </a:r>
            <a:r>
              <a:rPr lang="en-US" u="sng" dirty="0" smtClean="0"/>
              <a:t>paucity of </a:t>
            </a:r>
            <a:r>
              <a:rPr lang="en-US" u="sng" dirty="0" err="1" smtClean="0"/>
              <a:t>lymphatics</a:t>
            </a:r>
            <a:r>
              <a:rPr lang="en-US" u="sng" dirty="0" smtClean="0"/>
              <a:t> </a:t>
            </a:r>
            <a:r>
              <a:rPr lang="en-US" dirty="0" smtClean="0"/>
              <a:t>compared with the </a:t>
            </a:r>
            <a:r>
              <a:rPr lang="en-US" dirty="0" err="1" smtClean="0"/>
              <a:t>supraglottis</a:t>
            </a:r>
            <a:r>
              <a:rPr lang="en-US" dirty="0" smtClean="0"/>
              <a:t> and the pre-</a:t>
            </a:r>
            <a:r>
              <a:rPr lang="en-US" dirty="0" err="1" smtClean="0"/>
              <a:t>epiglottic</a:t>
            </a:r>
            <a:r>
              <a:rPr lang="en-US" dirty="0" smtClean="0"/>
              <a:t> space.</a:t>
            </a:r>
            <a:endParaRPr lang="el-GR"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2771775" y="0"/>
            <a:ext cx="5545138" cy="333375"/>
          </a:xfrm>
        </p:spPr>
        <p:txBody>
          <a:bodyPr anchor="b" anchorCtr="0">
            <a:normAutofit fontScale="90000"/>
          </a:bodyPr>
          <a:lstStyle/>
          <a:p>
            <a:pPr algn="l" eaLnBrk="1" hangingPunct="1">
              <a:defRPr/>
            </a:pPr>
            <a:r>
              <a:rPr lang="fr-FR" sz="2400" dirty="0" err="1" smtClean="0"/>
              <a:t>Tuberculosis</a:t>
            </a:r>
            <a:r>
              <a:rPr lang="fr-FR" sz="2400" dirty="0" smtClean="0"/>
              <a:t> </a:t>
            </a:r>
            <a:r>
              <a:rPr lang="fr-FR" sz="2400" dirty="0" err="1" smtClean="0"/>
              <a:t>laryngitis</a:t>
            </a:r>
            <a:endParaRPr lang="el-GR" sz="2400" dirty="0" smtClean="0"/>
          </a:p>
        </p:txBody>
      </p:sp>
      <p:sp>
        <p:nvSpPr>
          <p:cNvPr id="128003" name="3 - Θέση κειμένου"/>
          <p:cNvSpPr>
            <a:spLocks noGrp="1"/>
          </p:cNvSpPr>
          <p:nvPr>
            <p:ph type="body" sz="half" idx="4294967295"/>
          </p:nvPr>
        </p:nvSpPr>
        <p:spPr>
          <a:xfrm>
            <a:off x="0" y="260350"/>
            <a:ext cx="9324975" cy="2160588"/>
          </a:xfrm>
        </p:spPr>
        <p:txBody>
          <a:bodyPr/>
          <a:lstStyle/>
          <a:p>
            <a:pPr marL="0" indent="0" algn="ctr" eaLnBrk="1" hangingPunct="1">
              <a:buFontTx/>
              <a:buNone/>
              <a:defRPr/>
            </a:pPr>
            <a:r>
              <a:rPr lang="en-US" sz="1400" b="1" dirty="0" smtClean="0"/>
              <a:t> </a:t>
            </a:r>
            <a:r>
              <a:rPr lang="en-US" sz="2000" b="1" dirty="0" smtClean="0"/>
              <a:t>Endoscopic view of a </a:t>
            </a:r>
            <a:r>
              <a:rPr lang="en-US" sz="2000" b="1" dirty="0" err="1" smtClean="0"/>
              <a:t>supraglottic</a:t>
            </a:r>
            <a:r>
              <a:rPr lang="en-US" sz="2000" b="1" dirty="0" smtClean="0"/>
              <a:t> mass </a:t>
            </a:r>
            <a:r>
              <a:rPr lang="en-US" sz="2000" dirty="0" smtClean="0"/>
              <a:t>with an irregular surface. </a:t>
            </a:r>
          </a:p>
          <a:p>
            <a:pPr marL="0" indent="0" algn="ctr" eaLnBrk="1" hangingPunct="1">
              <a:buFontTx/>
              <a:buNone/>
              <a:defRPr/>
            </a:pPr>
            <a:r>
              <a:rPr lang="en-US" sz="2000" b="1" dirty="0" smtClean="0"/>
              <a:t> </a:t>
            </a:r>
            <a:r>
              <a:rPr lang="en-US" sz="2000" b="1" dirty="0" err="1" smtClean="0"/>
              <a:t>Epithelioid</a:t>
            </a:r>
            <a:r>
              <a:rPr lang="en-US" sz="2000" b="1" dirty="0" smtClean="0"/>
              <a:t> </a:t>
            </a:r>
            <a:r>
              <a:rPr lang="en-US" sz="2000" b="1" dirty="0" err="1" smtClean="0"/>
              <a:t>granulomas</a:t>
            </a:r>
            <a:r>
              <a:rPr lang="en-US" sz="2000" b="1" dirty="0" smtClean="0"/>
              <a:t> with </a:t>
            </a:r>
            <a:r>
              <a:rPr lang="en-US" sz="2000" b="1" dirty="0" err="1" smtClean="0"/>
              <a:t>Langhans</a:t>
            </a:r>
            <a:r>
              <a:rPr lang="en-US" sz="2000" b="1" dirty="0" smtClean="0"/>
              <a:t> </a:t>
            </a:r>
            <a:r>
              <a:rPr lang="en-US" sz="2000" dirty="0" smtClean="0"/>
              <a:t>multinucleated cells. </a:t>
            </a:r>
          </a:p>
          <a:p>
            <a:pPr marL="0" indent="0" algn="ctr" eaLnBrk="1" hangingPunct="1">
              <a:buFontTx/>
              <a:buNone/>
              <a:defRPr/>
            </a:pPr>
            <a:r>
              <a:rPr lang="en-US" sz="2000" dirty="0" smtClean="0"/>
              <a:t>Acid-fast stain reveals characteristic bacilli (</a:t>
            </a:r>
            <a:r>
              <a:rPr lang="en-US" sz="2000" i="1" dirty="0" smtClean="0"/>
              <a:t>inset).</a:t>
            </a:r>
            <a:endParaRPr lang="el-GR" sz="2000" dirty="0" smtClean="0"/>
          </a:p>
        </p:txBody>
      </p:sp>
      <p:pic>
        <p:nvPicPr>
          <p:cNvPr id="119812" name="Picture 2"/>
          <p:cNvPicPr>
            <a:picLocks noGrp="1" noChangeAspect="1" noChangeArrowheads="1"/>
          </p:cNvPicPr>
          <p:nvPr>
            <p:ph idx="4294967295"/>
          </p:nvPr>
        </p:nvPicPr>
        <p:blipFill>
          <a:blip r:embed="rId2" cstate="print"/>
          <a:srcRect/>
          <a:stretch>
            <a:fillRect/>
          </a:stretch>
        </p:blipFill>
        <p:spPr>
          <a:xfrm>
            <a:off x="900113" y="1341438"/>
            <a:ext cx="6750050" cy="2447925"/>
          </a:xfrm>
        </p:spPr>
      </p:pic>
      <p:pic>
        <p:nvPicPr>
          <p:cNvPr id="119813" name="Picture 3"/>
          <p:cNvPicPr>
            <a:picLocks noChangeAspect="1" noChangeArrowheads="1"/>
          </p:cNvPicPr>
          <p:nvPr/>
        </p:nvPicPr>
        <p:blipFill>
          <a:blip r:embed="rId3" cstate="print"/>
          <a:srcRect/>
          <a:stretch>
            <a:fillRect/>
          </a:stretch>
        </p:blipFill>
        <p:spPr bwMode="auto">
          <a:xfrm>
            <a:off x="2843213" y="4621213"/>
            <a:ext cx="3313112" cy="2236787"/>
          </a:xfrm>
          <a:prstGeom prst="rect">
            <a:avLst/>
          </a:prstGeom>
          <a:noFill/>
          <a:ln w="9525">
            <a:noFill/>
            <a:miter lim="800000"/>
            <a:headEnd/>
            <a:tailEnd/>
          </a:ln>
        </p:spPr>
      </p:pic>
      <p:sp>
        <p:nvSpPr>
          <p:cNvPr id="128006" name="6 - Ορθογώνιο"/>
          <p:cNvSpPr>
            <a:spLocks noChangeArrowheads="1"/>
          </p:cNvSpPr>
          <p:nvPr/>
        </p:nvSpPr>
        <p:spPr bwMode="auto">
          <a:xfrm>
            <a:off x="179388" y="3789363"/>
            <a:ext cx="8964612" cy="822325"/>
          </a:xfrm>
          <a:prstGeom prst="rect">
            <a:avLst/>
          </a:prstGeom>
          <a:noFill/>
          <a:ln w="9525">
            <a:noFill/>
            <a:miter lim="800000"/>
            <a:headEnd/>
            <a:tailEnd/>
          </a:ln>
        </p:spPr>
        <p:txBody>
          <a:bodyPr>
            <a:spAutoFit/>
          </a:bodyPr>
          <a:lstStyle/>
          <a:p>
            <a:pPr algn="ctr">
              <a:defRPr/>
            </a:pPr>
            <a:r>
              <a:rPr lang="en-US" sz="2400" b="1">
                <a:solidFill>
                  <a:schemeClr val="tx2"/>
                </a:solidFill>
                <a:effectLst>
                  <a:outerShdw blurRad="38100" dist="38100" dir="2700000" algn="tl">
                    <a:srgbClr val="000000"/>
                  </a:outerShdw>
                </a:effectLst>
              </a:rPr>
              <a:t>Laryngeal syphilis</a:t>
            </a:r>
          </a:p>
          <a:p>
            <a:pPr algn="ctr">
              <a:defRPr/>
            </a:pPr>
            <a:r>
              <a:rPr lang="en-US" b="1">
                <a:solidFill>
                  <a:schemeClr val="tx2"/>
                </a:solidFill>
                <a:effectLst>
                  <a:outerShdw blurRad="38100" dist="38100" dir="2700000" algn="tl">
                    <a:srgbClr val="000000"/>
                  </a:outerShdw>
                </a:effectLst>
              </a:rPr>
              <a:t>Treponema pallidum.</a:t>
            </a:r>
            <a:r>
              <a:rPr lang="en-US" sz="2400" b="1">
                <a:solidFill>
                  <a:schemeClr val="tx2"/>
                </a:solidFill>
                <a:effectLst>
                  <a:outerShdw blurRad="38100" dist="38100" dir="2700000" algn="tl">
                    <a:srgbClr val="000000"/>
                  </a:outerShdw>
                </a:effectLst>
              </a:rPr>
              <a:t> </a:t>
            </a:r>
            <a:r>
              <a:rPr lang="en-US" b="1">
                <a:solidFill>
                  <a:schemeClr val="tx2"/>
                </a:solidFill>
                <a:effectLst>
                  <a:outerShdw blurRad="38100" dist="38100" dir="2700000" algn="tl">
                    <a:srgbClr val="000000"/>
                  </a:outerShdw>
                </a:effectLst>
              </a:rPr>
              <a:t>Dieterle’s stain reveals “corkscrew”</a:t>
            </a:r>
            <a:r>
              <a:rPr lang="fr-FR" b="1">
                <a:solidFill>
                  <a:schemeClr val="tx2"/>
                </a:solidFill>
                <a:effectLst>
                  <a:outerShdw blurRad="38100" dist="38100" dir="2700000" algn="tl">
                    <a:srgbClr val="000000"/>
                  </a:outerShdw>
                </a:effectLst>
              </a:rPr>
              <a:t> configuration of spirochetes.</a:t>
            </a:r>
            <a:endParaRPr lang="el-GR" b="1">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diamond(in)">
                                      <p:cBhvr>
                                        <p:cTn id="7" dur="500"/>
                                        <p:tgtEl>
                                          <p:spTgt spid="12800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28003">
                                            <p:txEl>
                                              <p:pRg st="1" end="1"/>
                                            </p:txEl>
                                          </p:spTgt>
                                        </p:tgtEl>
                                        <p:attrNameLst>
                                          <p:attrName>style.visibility</p:attrName>
                                        </p:attrNameLst>
                                      </p:cBhvr>
                                      <p:to>
                                        <p:strVal val="visible"/>
                                      </p:to>
                                    </p:set>
                                    <p:animEffect transition="in" filter="diamond(in)">
                                      <p:cBhvr>
                                        <p:cTn id="10" dur="500"/>
                                        <p:tgtEl>
                                          <p:spTgt spid="128003">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28003">
                                            <p:txEl>
                                              <p:pRg st="2" end="2"/>
                                            </p:txEl>
                                          </p:spTgt>
                                        </p:tgtEl>
                                        <p:attrNameLst>
                                          <p:attrName>style.visibility</p:attrName>
                                        </p:attrNameLst>
                                      </p:cBhvr>
                                      <p:to>
                                        <p:strVal val="visible"/>
                                      </p:to>
                                    </p:set>
                                    <p:animEffect transition="in" filter="diamond(in)">
                                      <p:cBhvr>
                                        <p:cTn id="13" dur="500"/>
                                        <p:tgtEl>
                                          <p:spTgt spid="12800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amond(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Τίτλος"/>
          <p:cNvSpPr>
            <a:spLocks noGrp="1"/>
          </p:cNvSpPr>
          <p:nvPr>
            <p:ph type="title" idx="4294967295"/>
          </p:nvPr>
        </p:nvSpPr>
        <p:spPr>
          <a:xfrm>
            <a:off x="0" y="274638"/>
            <a:ext cx="9144000" cy="1641475"/>
          </a:xfrm>
        </p:spPr>
        <p:txBody>
          <a:bodyPr anchorCtr="0"/>
          <a:lstStyle/>
          <a:p>
            <a:pPr eaLnBrk="1" hangingPunct="1">
              <a:defRPr/>
            </a:pPr>
            <a:r>
              <a:rPr lang="en-US" sz="2400" dirty="0" smtClean="0"/>
              <a:t>Laryngeal </a:t>
            </a:r>
            <a:r>
              <a:rPr lang="en-US" sz="2400" dirty="0" err="1" smtClean="0"/>
              <a:t>scleroma</a:t>
            </a:r>
            <a:r>
              <a:rPr lang="en-US" sz="2400" dirty="0" smtClean="0"/>
              <a:t>. </a:t>
            </a:r>
            <a:br>
              <a:rPr lang="en-US" sz="2400" dirty="0" smtClean="0"/>
            </a:br>
            <a:r>
              <a:rPr lang="en-US" sz="2400" dirty="0" smtClean="0"/>
              <a:t/>
            </a:r>
            <a:br>
              <a:rPr lang="en-US" sz="2400" dirty="0" smtClean="0"/>
            </a:br>
            <a:r>
              <a:rPr lang="en-US" sz="2400" dirty="0" smtClean="0">
                <a:solidFill>
                  <a:schemeClr val="tx1"/>
                </a:solidFill>
              </a:rPr>
              <a:t>At low power, one sees a diffuse </a:t>
            </a:r>
            <a:r>
              <a:rPr lang="fr-FR" sz="2400" dirty="0" err="1" smtClean="0">
                <a:solidFill>
                  <a:schemeClr val="tx1"/>
                </a:solidFill>
              </a:rPr>
              <a:t>lymphoplasmacytic</a:t>
            </a:r>
            <a:r>
              <a:rPr lang="fr-FR" sz="2400" dirty="0" smtClean="0">
                <a:solidFill>
                  <a:schemeClr val="tx1"/>
                </a:solidFill>
              </a:rPr>
              <a:t> </a:t>
            </a:r>
            <a:r>
              <a:rPr lang="fr-FR" sz="2400" dirty="0" err="1" smtClean="0">
                <a:solidFill>
                  <a:schemeClr val="tx1"/>
                </a:solidFill>
              </a:rPr>
              <a:t>infiltrate</a:t>
            </a:r>
            <a:r>
              <a:rPr lang="fr-FR" sz="2400" dirty="0" smtClean="0">
                <a:solidFill>
                  <a:schemeClr val="tx1"/>
                </a:solidFill>
              </a:rPr>
              <a:t> </a:t>
            </a:r>
            <a:r>
              <a:rPr lang="fr-FR" sz="2400" dirty="0" err="1" smtClean="0">
                <a:solidFill>
                  <a:schemeClr val="tx1"/>
                </a:solidFill>
              </a:rPr>
              <a:t>with</a:t>
            </a:r>
            <a:r>
              <a:rPr lang="fr-FR" sz="2400" dirty="0" smtClean="0">
                <a:solidFill>
                  <a:schemeClr val="tx1"/>
                </a:solidFill>
              </a:rPr>
              <a:t> </a:t>
            </a:r>
            <a:r>
              <a:rPr lang="fr-FR" sz="2400" dirty="0" err="1" smtClean="0">
                <a:solidFill>
                  <a:schemeClr val="tx1"/>
                </a:solidFill>
              </a:rPr>
              <a:t>numerous</a:t>
            </a:r>
            <a:r>
              <a:rPr lang="fr-FR" sz="2400" dirty="0" smtClean="0">
                <a:solidFill>
                  <a:schemeClr val="tx1"/>
                </a:solidFill>
              </a:rPr>
              <a:t> </a:t>
            </a:r>
            <a:r>
              <a:rPr lang="fr-FR" sz="2400" dirty="0" err="1" smtClean="0">
                <a:solidFill>
                  <a:schemeClr val="tx1"/>
                </a:solidFill>
              </a:rPr>
              <a:t>foamy</a:t>
            </a:r>
            <a:r>
              <a:rPr lang="fr-FR" sz="2400" dirty="0" smtClean="0">
                <a:solidFill>
                  <a:schemeClr val="tx1"/>
                </a:solidFill>
              </a:rPr>
              <a:t> histiocytes (</a:t>
            </a:r>
            <a:r>
              <a:rPr lang="fr-FR" sz="2400" dirty="0" err="1" smtClean="0">
                <a:solidFill>
                  <a:schemeClr val="tx1"/>
                </a:solidFill>
              </a:rPr>
              <a:t>Mikulicz</a:t>
            </a:r>
            <a:r>
              <a:rPr lang="fr-FR" sz="2400" dirty="0" smtClean="0">
                <a:solidFill>
                  <a:schemeClr val="tx1"/>
                </a:solidFill>
              </a:rPr>
              <a:t> </a:t>
            </a:r>
            <a:r>
              <a:rPr lang="en-US" sz="2400" dirty="0" smtClean="0">
                <a:solidFill>
                  <a:schemeClr val="tx1"/>
                </a:solidFill>
              </a:rPr>
              <a:t>cells). </a:t>
            </a:r>
            <a:r>
              <a:rPr lang="en-US" sz="2400" dirty="0" err="1" smtClean="0">
                <a:solidFill>
                  <a:schemeClr val="tx1"/>
                </a:solidFill>
              </a:rPr>
              <a:t>Warthin</a:t>
            </a:r>
            <a:r>
              <a:rPr lang="en-US" sz="2400" dirty="0" smtClean="0">
                <a:solidFill>
                  <a:schemeClr val="tx1"/>
                </a:solidFill>
              </a:rPr>
              <a:t>-Starry silver stain reveals bacterial rods within these </a:t>
            </a:r>
            <a:r>
              <a:rPr lang="en-US" sz="2400" dirty="0" err="1" smtClean="0">
                <a:solidFill>
                  <a:schemeClr val="tx1"/>
                </a:solidFill>
              </a:rPr>
              <a:t>histiocytes</a:t>
            </a:r>
            <a:r>
              <a:rPr lang="en-US" sz="2400" dirty="0" smtClean="0">
                <a:solidFill>
                  <a:schemeClr val="tx1"/>
                </a:solidFill>
              </a:rPr>
              <a:t>.</a:t>
            </a:r>
            <a:endParaRPr lang="el-GR" sz="2400" dirty="0" smtClean="0">
              <a:solidFill>
                <a:schemeClr val="tx1"/>
              </a:solidFill>
            </a:endParaRPr>
          </a:p>
        </p:txBody>
      </p:sp>
      <p:pic>
        <p:nvPicPr>
          <p:cNvPr id="120835" name="Picture 2"/>
          <p:cNvPicPr>
            <a:picLocks noChangeAspect="1" noChangeArrowheads="1"/>
          </p:cNvPicPr>
          <p:nvPr/>
        </p:nvPicPr>
        <p:blipFill>
          <a:blip r:embed="rId2" cstate="print"/>
          <a:srcRect/>
          <a:stretch>
            <a:fillRect/>
          </a:stretch>
        </p:blipFill>
        <p:spPr bwMode="auto">
          <a:xfrm>
            <a:off x="1908175" y="2205038"/>
            <a:ext cx="5341938" cy="4249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diamond(in)">
                                      <p:cBhvr>
                                        <p:cTn id="7" dur="500"/>
                                        <p:tgtEl>
                                          <p:spTgt spid="12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Τίτλος"/>
          <p:cNvSpPr>
            <a:spLocks noGrp="1"/>
          </p:cNvSpPr>
          <p:nvPr>
            <p:ph type="title" idx="4294967295"/>
          </p:nvPr>
        </p:nvSpPr>
        <p:spPr>
          <a:xfrm>
            <a:off x="468313" y="0"/>
            <a:ext cx="8229600" cy="476250"/>
          </a:xfrm>
        </p:spPr>
        <p:txBody>
          <a:bodyPr anchorCtr="0"/>
          <a:lstStyle/>
          <a:p>
            <a:pPr eaLnBrk="1" hangingPunct="1">
              <a:defRPr/>
            </a:pPr>
            <a:r>
              <a:rPr lang="en-US" sz="4000" smtClean="0"/>
              <a:t>Fungal infections</a:t>
            </a:r>
            <a:endParaRPr lang="el-GR" sz="4000" smtClean="0"/>
          </a:p>
        </p:txBody>
      </p:sp>
      <p:sp>
        <p:nvSpPr>
          <p:cNvPr id="3" name="2 - Θέση κειμένου"/>
          <p:cNvSpPr>
            <a:spLocks noGrp="1"/>
          </p:cNvSpPr>
          <p:nvPr>
            <p:ph type="body" idx="4294967295"/>
          </p:nvPr>
        </p:nvSpPr>
        <p:spPr>
          <a:xfrm>
            <a:off x="0" y="620713"/>
            <a:ext cx="3348038" cy="1554162"/>
          </a:xfrm>
        </p:spPr>
        <p:txBody>
          <a:bodyPr anchor="b">
            <a:normAutofit/>
          </a:bodyPr>
          <a:lstStyle/>
          <a:p>
            <a:pPr marL="0" indent="0" algn="ctr" eaLnBrk="1" hangingPunct="1">
              <a:lnSpc>
                <a:spcPct val="80000"/>
              </a:lnSpc>
              <a:buFontTx/>
              <a:buNone/>
              <a:defRPr/>
            </a:pPr>
            <a:r>
              <a:rPr lang="fr-FR" sz="2400" b="1" i="1" smtClean="0"/>
              <a:t>Laryngeal Candida.</a:t>
            </a:r>
            <a:r>
              <a:rPr lang="fr-FR" sz="1800" b="1" i="1" smtClean="0"/>
              <a:t> </a:t>
            </a:r>
          </a:p>
          <a:p>
            <a:pPr marL="0" indent="0" algn="ctr" eaLnBrk="1" hangingPunct="1">
              <a:lnSpc>
                <a:spcPct val="80000"/>
              </a:lnSpc>
              <a:buFontTx/>
              <a:buNone/>
              <a:defRPr/>
            </a:pPr>
            <a:r>
              <a:rPr lang="fr-FR" sz="1800" b="1" i="1" smtClean="0"/>
              <a:t>Invasive nonbranching, nonseptated pseudohyphae are </a:t>
            </a:r>
            <a:r>
              <a:rPr lang="en-US" sz="1800" b="1" i="1" smtClean="0"/>
              <a:t>seen in the keratinizing layers. Confirmation by Gomori methenamine silver stain</a:t>
            </a:r>
            <a:r>
              <a:rPr lang="en-US" sz="1200" b="1" i="1" smtClean="0"/>
              <a:t> .</a:t>
            </a:r>
            <a:endParaRPr lang="el-GR" sz="1200" b="1" i="1" smtClean="0"/>
          </a:p>
        </p:txBody>
      </p:sp>
      <p:sp>
        <p:nvSpPr>
          <p:cNvPr id="5" name="4 - Θέση κειμένου"/>
          <p:cNvSpPr>
            <a:spLocks noGrp="1"/>
          </p:cNvSpPr>
          <p:nvPr>
            <p:ph type="body" sz="quarter" idx="4294967295"/>
          </p:nvPr>
        </p:nvSpPr>
        <p:spPr>
          <a:xfrm>
            <a:off x="4643438" y="549275"/>
            <a:ext cx="4041775" cy="1366838"/>
          </a:xfrm>
        </p:spPr>
        <p:txBody>
          <a:bodyPr anchor="b">
            <a:normAutofit/>
          </a:bodyPr>
          <a:lstStyle/>
          <a:p>
            <a:pPr marL="0" indent="0" algn="ctr" eaLnBrk="1" hangingPunct="1">
              <a:lnSpc>
                <a:spcPct val="90000"/>
              </a:lnSpc>
              <a:buFontTx/>
              <a:buNone/>
              <a:defRPr/>
            </a:pPr>
            <a:r>
              <a:rPr lang="en-US" sz="2400" b="1" i="1" smtClean="0"/>
              <a:t>Coccidioidomycosis. </a:t>
            </a:r>
          </a:p>
          <a:p>
            <a:pPr marL="0" indent="0" algn="ctr" eaLnBrk="1" hangingPunct="1">
              <a:lnSpc>
                <a:spcPct val="90000"/>
              </a:lnSpc>
              <a:buFontTx/>
              <a:buNone/>
              <a:defRPr/>
            </a:pPr>
            <a:r>
              <a:rPr lang="en-US" sz="1900" b="1" i="1" smtClean="0"/>
              <a:t>A large fungal spherule within a multinucleated giant cell that contains multiple small endospores.</a:t>
            </a:r>
            <a:endParaRPr lang="el-GR" sz="1900" b="1" i="1" smtClean="0"/>
          </a:p>
        </p:txBody>
      </p:sp>
      <p:pic>
        <p:nvPicPr>
          <p:cNvPr id="121861" name="Picture 2" descr="C:\Users\ΤΑΝΙΑ\Desktop\Καταγραφή.JPG"/>
          <p:cNvPicPr>
            <a:picLocks noGrp="1" noChangeAspect="1" noChangeArrowheads="1"/>
          </p:cNvPicPr>
          <p:nvPr>
            <p:ph sz="half" idx="4294967295"/>
          </p:nvPr>
        </p:nvPicPr>
        <p:blipFill>
          <a:blip r:embed="rId2" cstate="print"/>
          <a:srcRect/>
          <a:stretch>
            <a:fillRect/>
          </a:stretch>
        </p:blipFill>
        <p:spPr>
          <a:xfrm>
            <a:off x="395288" y="2205038"/>
            <a:ext cx="2520950" cy="4330700"/>
          </a:xfrm>
        </p:spPr>
      </p:pic>
      <p:pic>
        <p:nvPicPr>
          <p:cNvPr id="121862" name="Picture 3"/>
          <p:cNvPicPr>
            <a:picLocks noGrp="1" noChangeAspect="1" noChangeArrowheads="1"/>
          </p:cNvPicPr>
          <p:nvPr>
            <p:ph sz="quarter" idx="4294967295"/>
          </p:nvPr>
        </p:nvPicPr>
        <p:blipFill>
          <a:blip r:embed="rId3" cstate="print"/>
          <a:srcRect/>
          <a:stretch>
            <a:fillRect/>
          </a:stretch>
        </p:blipFill>
        <p:spPr>
          <a:xfrm>
            <a:off x="5076825" y="1916113"/>
            <a:ext cx="2878138" cy="2370137"/>
          </a:xfrm>
        </p:spPr>
      </p:pic>
      <p:pic>
        <p:nvPicPr>
          <p:cNvPr id="121863" name="Picture 4"/>
          <p:cNvPicPr>
            <a:picLocks noChangeAspect="1" noChangeArrowheads="1"/>
          </p:cNvPicPr>
          <p:nvPr/>
        </p:nvPicPr>
        <p:blipFill>
          <a:blip r:embed="rId4" cstate="print"/>
          <a:srcRect/>
          <a:stretch>
            <a:fillRect/>
          </a:stretch>
        </p:blipFill>
        <p:spPr bwMode="auto">
          <a:xfrm>
            <a:off x="6592888" y="4581525"/>
            <a:ext cx="2551112" cy="2071688"/>
          </a:xfrm>
          <a:prstGeom prst="rect">
            <a:avLst/>
          </a:prstGeom>
          <a:noFill/>
          <a:ln w="9525">
            <a:noFill/>
            <a:miter lim="800000"/>
            <a:headEnd/>
            <a:tailEnd/>
          </a:ln>
        </p:spPr>
      </p:pic>
      <p:sp>
        <p:nvSpPr>
          <p:cNvPr id="130056" name="Rectangle 8"/>
          <p:cNvSpPr>
            <a:spLocks noChangeArrowheads="1"/>
          </p:cNvSpPr>
          <p:nvPr/>
        </p:nvSpPr>
        <p:spPr bwMode="auto">
          <a:xfrm>
            <a:off x="3059113" y="4508500"/>
            <a:ext cx="3457575" cy="2311400"/>
          </a:xfrm>
          <a:prstGeom prst="rect">
            <a:avLst/>
          </a:prstGeom>
          <a:noFill/>
          <a:ln w="9525">
            <a:noFill/>
            <a:miter lim="800000"/>
            <a:headEnd/>
            <a:tailEnd/>
          </a:ln>
          <a:effectLst/>
        </p:spPr>
        <p:txBody>
          <a:bodyPr>
            <a:spAutoFit/>
          </a:bodyPr>
          <a:lstStyle/>
          <a:p>
            <a:pPr algn="ctr">
              <a:defRPr/>
            </a:pPr>
            <a:r>
              <a:rPr lang="en-US" sz="2400" b="1" i="1">
                <a:effectLst>
                  <a:outerShdw blurRad="38100" dist="38100" dir="2700000" algn="tl">
                    <a:srgbClr val="000000"/>
                  </a:outerShdw>
                </a:effectLst>
              </a:rPr>
              <a:t>Blastomycosis.</a:t>
            </a:r>
          </a:p>
          <a:p>
            <a:pPr algn="ctr">
              <a:defRPr/>
            </a:pPr>
            <a:r>
              <a:rPr lang="en-US" sz="2400" b="1" i="1">
                <a:effectLst>
                  <a:outerShdw blurRad="38100" dist="38100" dir="2700000" algn="tl">
                    <a:srgbClr val="000000"/>
                  </a:outerShdw>
                </a:effectLst>
              </a:rPr>
              <a:t> </a:t>
            </a:r>
            <a:r>
              <a:rPr lang="en-US" sz="1400" b="1" i="1">
                <a:effectLst>
                  <a:outerShdw blurRad="38100" dist="38100" dir="2700000" algn="tl">
                    <a:srgbClr val="000000"/>
                  </a:outerShdw>
                </a:effectLst>
              </a:rPr>
              <a:t>These yeast have a thick outer wall, which will  stain with periodic acid–Schiff. Blastomyces stains weakly or not at all with mucin stain. Note the characteristic space between the thick wall and the protoplasm in the stained yeast; this is not seen in Cryptococcus, the </a:t>
            </a:r>
            <a:r>
              <a:rPr lang="fr-FR" sz="1400" b="1" i="1">
                <a:effectLst>
                  <a:outerShdw blurRad="38100" dist="38100" dir="2700000" algn="tl">
                    <a:srgbClr val="000000"/>
                  </a:outerShdw>
                </a:effectLst>
              </a:rPr>
              <a:t>main differential diagnosis.</a:t>
            </a:r>
            <a:endParaRPr lang="el-GR" sz="1400" b="1" i="1">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 Τίτλος"/>
          <p:cNvSpPr>
            <a:spLocks noGrp="1"/>
          </p:cNvSpPr>
          <p:nvPr>
            <p:ph type="title" idx="4294967295"/>
          </p:nvPr>
        </p:nvSpPr>
        <p:spPr>
          <a:xfrm>
            <a:off x="0" y="0"/>
            <a:ext cx="9144000" cy="2060575"/>
          </a:xfrm>
        </p:spPr>
        <p:txBody>
          <a:bodyPr anchorCtr="0"/>
          <a:lstStyle/>
          <a:p>
            <a:pPr eaLnBrk="1" hangingPunct="1">
              <a:defRPr/>
            </a:pPr>
            <a:r>
              <a:rPr lang="en-US" sz="1400" smtClean="0"/>
              <a:t> </a:t>
            </a:r>
            <a:r>
              <a:rPr lang="en-US" sz="2000" smtClean="0"/>
              <a:t>Primary laryngeal Cryptococcus </a:t>
            </a:r>
            <a:r>
              <a:rPr lang="en-US" sz="1600" smtClean="0"/>
              <a:t>in an 80-year-old man on low-dose steroids. </a:t>
            </a:r>
            <a:br>
              <a:rPr lang="en-US" sz="1600" smtClean="0"/>
            </a:br>
            <a:r>
              <a:rPr lang="en-US" sz="1600" smtClean="0"/>
              <a:t>The clearing effect around the intracellular organisms can be appreciated on low power.</a:t>
            </a:r>
            <a:r>
              <a:rPr lang="en-US" sz="1400" smtClean="0"/>
              <a:t> </a:t>
            </a:r>
            <a:br>
              <a:rPr lang="en-US" sz="1400" smtClean="0"/>
            </a:br>
            <a:r>
              <a:rPr lang="en-US" sz="2000" smtClean="0"/>
              <a:t>Primary laryngeal cryptococcosis</a:t>
            </a:r>
            <a:r>
              <a:rPr lang="en-US" sz="1400" smtClean="0"/>
              <a:t> </a:t>
            </a:r>
            <a:r>
              <a:rPr lang="en-US" sz="1600" smtClean="0"/>
              <a:t>in a nonimmunosuppressed woman. </a:t>
            </a:r>
            <a:br>
              <a:rPr lang="en-US" sz="1600" smtClean="0"/>
            </a:br>
            <a:r>
              <a:rPr lang="en-US" sz="1600" smtClean="0"/>
              <a:t>Multinucleated giant cells containing small yeast forms.</a:t>
            </a:r>
            <a:br>
              <a:rPr lang="en-US" sz="1600" smtClean="0"/>
            </a:br>
            <a:r>
              <a:rPr lang="en-US" sz="1600" smtClean="0"/>
              <a:t> Mucicarmine stain accentuates the inner and outer limits of the polysaccharide capsule. </a:t>
            </a:r>
            <a:br>
              <a:rPr lang="en-US" sz="1600" smtClean="0"/>
            </a:br>
            <a:r>
              <a:rPr lang="en-US" sz="1600" smtClean="0"/>
              <a:t>Gomori methenamine silver stain densely stains the entire organism, leaving a negative impression of the capsule. Occasional narrow-necked budding is seen.</a:t>
            </a:r>
            <a:endParaRPr lang="el-GR" sz="1600" smtClean="0"/>
          </a:p>
        </p:txBody>
      </p:sp>
      <p:pic>
        <p:nvPicPr>
          <p:cNvPr id="122883" name="Picture 2"/>
          <p:cNvPicPr>
            <a:picLocks noChangeAspect="1" noChangeArrowheads="1"/>
          </p:cNvPicPr>
          <p:nvPr/>
        </p:nvPicPr>
        <p:blipFill>
          <a:blip r:embed="rId2" cstate="print"/>
          <a:srcRect/>
          <a:stretch>
            <a:fillRect/>
          </a:stretch>
        </p:blipFill>
        <p:spPr bwMode="auto">
          <a:xfrm>
            <a:off x="2268538" y="2060575"/>
            <a:ext cx="4732337" cy="458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chorCtr="0">
            <a:normAutofit fontScale="90000"/>
          </a:bodyPr>
          <a:lstStyle/>
          <a:p>
            <a:pPr eaLnBrk="1" hangingPunct="1">
              <a:defRPr/>
            </a:pPr>
            <a:r>
              <a:rPr lang="fr-FR" sz="2400" smtClean="0"/>
              <a:t>Histoplasma. </a:t>
            </a:r>
            <a:br>
              <a:rPr lang="fr-FR" sz="2400" smtClean="0"/>
            </a:br>
            <a:r>
              <a:rPr lang="fr-FR" sz="1800" smtClean="0"/>
              <a:t>Submucosal histiocytic infiltrate containing petite organisms. </a:t>
            </a:r>
            <a:br>
              <a:rPr lang="fr-FR" sz="1800" smtClean="0"/>
            </a:br>
            <a:r>
              <a:rPr lang="fr-FR" sz="1800" smtClean="0"/>
              <a:t>Diastase periodic acid–Schiff </a:t>
            </a:r>
            <a:r>
              <a:rPr lang="en-US" sz="1800" smtClean="0"/>
              <a:t>stain reveals the organisms’ nuclei with surrounding halos.</a:t>
            </a:r>
            <a:br>
              <a:rPr lang="en-US" sz="1800" smtClean="0"/>
            </a:br>
            <a:r>
              <a:rPr lang="en-US" sz="1800" smtClean="0"/>
              <a:t>Gomori methenamine silver stain highlights the thin-necked budding (inset). </a:t>
            </a:r>
            <a:br>
              <a:rPr lang="en-US" sz="1800" smtClean="0"/>
            </a:br>
            <a:r>
              <a:rPr lang="en-US" sz="1800" smtClean="0"/>
              <a:t>This budding pattern is similar to that seen with Cryptococcus; however, </a:t>
            </a:r>
            <a:br>
              <a:rPr lang="en-US" sz="1800" smtClean="0"/>
            </a:br>
            <a:r>
              <a:rPr lang="en-US" sz="1800" smtClean="0"/>
              <a:t>Histoplasma organisms are much smaller(2–4 </a:t>
            </a:r>
            <a:r>
              <a:rPr lang="el-GR" sz="1800" smtClean="0"/>
              <a:t>μ</a:t>
            </a:r>
            <a:r>
              <a:rPr lang="en-US" sz="1800" smtClean="0"/>
              <a:t>m) than Cryptococcus organisms (&gt;6 </a:t>
            </a:r>
            <a:r>
              <a:rPr lang="el-GR" sz="1800" smtClean="0"/>
              <a:t>μ</a:t>
            </a:r>
            <a:r>
              <a:rPr lang="en-US" sz="1800" smtClean="0"/>
              <a:t>m).</a:t>
            </a:r>
            <a:endParaRPr lang="el-GR" sz="1800" smtClean="0"/>
          </a:p>
        </p:txBody>
      </p:sp>
      <p:pic>
        <p:nvPicPr>
          <p:cNvPr id="123907" name="Picture 2"/>
          <p:cNvPicPr>
            <a:picLocks noChangeAspect="1" noChangeArrowheads="1"/>
          </p:cNvPicPr>
          <p:nvPr/>
        </p:nvPicPr>
        <p:blipFill>
          <a:blip r:embed="rId2" cstate="print"/>
          <a:srcRect/>
          <a:stretch>
            <a:fillRect/>
          </a:stretch>
        </p:blipFill>
        <p:spPr bwMode="auto">
          <a:xfrm>
            <a:off x="827088" y="1916113"/>
            <a:ext cx="7129462" cy="4533900"/>
          </a:xfrm>
          <a:prstGeom prst="rect">
            <a:avLst/>
          </a:prstGeom>
          <a:noFill/>
          <a:ln w="9525">
            <a:noFill/>
            <a:miter lim="800000"/>
            <a:headEnd/>
            <a:tailEnd/>
          </a:ln>
        </p:spPr>
      </p:pic>
      <p:sp>
        <p:nvSpPr>
          <p:cNvPr id="132100" name="Rectangle 4"/>
          <p:cNvSpPr>
            <a:spLocks noChangeArrowheads="1"/>
          </p:cNvSpPr>
          <p:nvPr/>
        </p:nvSpPr>
        <p:spPr bwMode="auto">
          <a:xfrm>
            <a:off x="1331913" y="6453188"/>
            <a:ext cx="2808287" cy="404812"/>
          </a:xfrm>
          <a:prstGeom prst="rect">
            <a:avLst/>
          </a:prstGeom>
          <a:noFill/>
          <a:ln w="9525">
            <a:noFill/>
            <a:miter lim="800000"/>
            <a:headEnd/>
            <a:tailEnd/>
          </a:ln>
          <a:effectLst/>
        </p:spPr>
        <p:txBody>
          <a:bodyPr anchor="ctr" anchorCtr="1"/>
          <a:lstStyle/>
          <a:p>
            <a:pPr algn="ctr">
              <a:defRPr/>
            </a:pPr>
            <a:r>
              <a:rPr lang="en-US" sz="4400" b="1">
                <a:solidFill>
                  <a:schemeClr val="tx2"/>
                </a:solidFill>
                <a:effectLst>
                  <a:outerShdw blurRad="38100" dist="38100" dir="2700000" algn="tl">
                    <a:srgbClr val="000000"/>
                  </a:outerShdw>
                </a:effectLst>
              </a:rPr>
              <a:t>PAS-D</a:t>
            </a:r>
            <a:endParaRPr lang="el-GR" sz="4400" b="1">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 Τίτλος"/>
          <p:cNvSpPr>
            <a:spLocks noGrp="1"/>
          </p:cNvSpPr>
          <p:nvPr>
            <p:ph type="title" idx="4294967295"/>
          </p:nvPr>
        </p:nvSpPr>
        <p:spPr>
          <a:xfrm>
            <a:off x="0" y="0"/>
            <a:ext cx="9144000" cy="2843213"/>
          </a:xfrm>
        </p:spPr>
        <p:txBody>
          <a:bodyPr anchorCtr="0"/>
          <a:lstStyle/>
          <a:p>
            <a:pPr eaLnBrk="1" hangingPunct="1">
              <a:defRPr/>
            </a:pPr>
            <a:r>
              <a:rPr lang="fr-FR" sz="3200" smtClean="0"/>
              <a:t>Rhinosporidiosis. </a:t>
            </a:r>
            <a:br>
              <a:rPr lang="fr-FR" sz="3200" smtClean="0"/>
            </a:br>
            <a:r>
              <a:rPr lang="fr-FR" sz="1400" b="0" smtClean="0"/>
              <a:t> </a:t>
            </a:r>
            <a:r>
              <a:rPr lang="fr-FR" sz="2400" smtClean="0"/>
              <a:t>Papillary hyperplasia seen at low power may mimic other entities such as papillomas or adenocarcinomas. </a:t>
            </a:r>
            <a:r>
              <a:rPr lang="el-GR" sz="2400" smtClean="0"/>
              <a:t/>
            </a:r>
            <a:br>
              <a:rPr lang="el-GR" sz="2400" smtClean="0"/>
            </a:br>
            <a:r>
              <a:rPr lang="fr-FR" sz="2400" smtClean="0"/>
              <a:t>Note large cysts</a:t>
            </a:r>
            <a:r>
              <a:rPr lang="el-GR" sz="2400" smtClean="0"/>
              <a:t> </a:t>
            </a:r>
            <a:r>
              <a:rPr lang="en-US" sz="2400" smtClean="0"/>
              <a:t>within the lamina propria.</a:t>
            </a:r>
            <a:br>
              <a:rPr lang="en-US" sz="2400" smtClean="0"/>
            </a:br>
            <a:r>
              <a:rPr lang="en-US" sz="2400" smtClean="0"/>
              <a:t>  Mature spherules, approximately 240 </a:t>
            </a:r>
            <a:r>
              <a:rPr lang="el-GR" sz="2000" smtClean="0"/>
              <a:t>μ</a:t>
            </a:r>
            <a:r>
              <a:rPr lang="en-US" sz="2400" smtClean="0"/>
              <a:t>m in diameter, </a:t>
            </a:r>
            <a:r>
              <a:rPr lang="el-GR" sz="2400" smtClean="0"/>
              <a:t/>
            </a:r>
            <a:br>
              <a:rPr lang="el-GR" sz="2400" smtClean="0"/>
            </a:br>
            <a:r>
              <a:rPr lang="en-US" sz="2400" smtClean="0"/>
              <a:t>with thick walls of approximately 6 to 9 </a:t>
            </a:r>
            <a:r>
              <a:rPr lang="el-GR" sz="2400" smtClean="0"/>
              <a:t>μ</a:t>
            </a:r>
            <a:r>
              <a:rPr lang="en-US" sz="2400" smtClean="0"/>
              <a:t>m in the submucosa.</a:t>
            </a:r>
            <a:endParaRPr lang="el-GR" sz="2400" smtClean="0"/>
          </a:p>
        </p:txBody>
      </p:sp>
      <p:pic>
        <p:nvPicPr>
          <p:cNvPr id="124931" name="Picture 2"/>
          <p:cNvPicPr>
            <a:picLocks noChangeAspect="1" noChangeArrowheads="1"/>
          </p:cNvPicPr>
          <p:nvPr/>
        </p:nvPicPr>
        <p:blipFill>
          <a:blip r:embed="rId2" cstate="print"/>
          <a:srcRect/>
          <a:stretch>
            <a:fillRect/>
          </a:stretch>
        </p:blipFill>
        <p:spPr bwMode="auto">
          <a:xfrm>
            <a:off x="0" y="2997200"/>
            <a:ext cx="9182100"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 Τίτλος"/>
          <p:cNvSpPr>
            <a:spLocks noGrp="1"/>
          </p:cNvSpPr>
          <p:nvPr>
            <p:ph type="title" idx="4294967295"/>
          </p:nvPr>
        </p:nvSpPr>
        <p:spPr>
          <a:xfrm>
            <a:off x="0" y="0"/>
            <a:ext cx="9144000" cy="2781300"/>
          </a:xfrm>
        </p:spPr>
        <p:txBody>
          <a:bodyPr anchorCtr="0"/>
          <a:lstStyle/>
          <a:p>
            <a:pPr eaLnBrk="1" hangingPunct="1">
              <a:defRPr/>
            </a:pPr>
            <a:r>
              <a:rPr lang="en-US" sz="1800" b="0" dirty="0" smtClean="0"/>
              <a:t> </a:t>
            </a:r>
            <a:r>
              <a:rPr lang="en-US" sz="3200" dirty="0" err="1" smtClean="0"/>
              <a:t>Cytomegalic</a:t>
            </a:r>
            <a:r>
              <a:rPr lang="en-US" sz="3200" dirty="0" smtClean="0"/>
              <a:t> cell</a:t>
            </a:r>
            <a:r>
              <a:rPr lang="en-US" sz="2800" dirty="0" smtClean="0"/>
              <a:t> with </a:t>
            </a:r>
            <a:r>
              <a:rPr lang="en-US" sz="2800" dirty="0" err="1" smtClean="0"/>
              <a:t>intranuclear</a:t>
            </a:r>
            <a:r>
              <a:rPr lang="en-US" sz="2800" dirty="0" smtClean="0"/>
              <a:t> inclusions</a:t>
            </a:r>
            <a:r>
              <a:rPr lang="el-GR" sz="2800" dirty="0" smtClean="0"/>
              <a:t/>
            </a:r>
            <a:br>
              <a:rPr lang="el-GR" sz="2800" dirty="0" smtClean="0"/>
            </a:br>
            <a:r>
              <a:rPr lang="en-US" sz="2800" dirty="0" smtClean="0"/>
              <a:t> with </a:t>
            </a:r>
            <a:r>
              <a:rPr lang="en-US" sz="2800" dirty="0" err="1" smtClean="0"/>
              <a:t>peri</a:t>
            </a:r>
            <a:r>
              <a:rPr lang="en-US" sz="2800" dirty="0" smtClean="0"/>
              <a:t>-inclusion halos. </a:t>
            </a:r>
            <a:r>
              <a:rPr lang="el-GR" sz="2800" dirty="0" smtClean="0"/>
              <a:t/>
            </a:r>
            <a:br>
              <a:rPr lang="el-GR" sz="2800" dirty="0" smtClean="0"/>
            </a:br>
            <a:r>
              <a:rPr lang="en-US" sz="2800" dirty="0" smtClean="0"/>
              <a:t> Endothelial cells infected with cytomegalovirus; </a:t>
            </a:r>
            <a:r>
              <a:rPr lang="el-GR" sz="2800" dirty="0" smtClean="0"/>
              <a:t/>
            </a:r>
            <a:br>
              <a:rPr lang="el-GR" sz="2800" dirty="0" smtClean="0"/>
            </a:br>
            <a:r>
              <a:rPr lang="en-US" sz="2800" dirty="0" smtClean="0"/>
              <a:t>note </a:t>
            </a:r>
            <a:r>
              <a:rPr lang="en-US" sz="2800" dirty="0" err="1" smtClean="0"/>
              <a:t>amphophilic</a:t>
            </a:r>
            <a:r>
              <a:rPr lang="el-GR" sz="2800" dirty="0" smtClean="0"/>
              <a:t> </a:t>
            </a:r>
            <a:r>
              <a:rPr lang="en-US" sz="2800" dirty="0" smtClean="0"/>
              <a:t>nuclear inclusion  </a:t>
            </a:r>
            <a:r>
              <a:rPr lang="el-GR" sz="2800" dirty="0" smtClean="0"/>
              <a:t/>
            </a:r>
            <a:br>
              <a:rPr lang="el-GR" sz="2800" dirty="0" smtClean="0"/>
            </a:br>
            <a:r>
              <a:rPr lang="en-US" sz="2800" dirty="0" smtClean="0"/>
              <a:t>and </a:t>
            </a:r>
            <a:r>
              <a:rPr lang="en-US" sz="2800" dirty="0" err="1" smtClean="0"/>
              <a:t>eosinophilic</a:t>
            </a:r>
            <a:r>
              <a:rPr lang="en-US" sz="2800" dirty="0" smtClean="0"/>
              <a:t> </a:t>
            </a:r>
            <a:r>
              <a:rPr lang="en-US" sz="2800" dirty="0" err="1" smtClean="0"/>
              <a:t>cytoplasmic</a:t>
            </a:r>
            <a:r>
              <a:rPr lang="en-US" sz="2800" dirty="0" smtClean="0"/>
              <a:t> inclusions.</a:t>
            </a:r>
            <a:endParaRPr lang="el-GR" sz="2800" dirty="0" smtClean="0"/>
          </a:p>
        </p:txBody>
      </p:sp>
      <p:pic>
        <p:nvPicPr>
          <p:cNvPr id="125955" name="Picture 2"/>
          <p:cNvPicPr>
            <a:picLocks noChangeAspect="1" noChangeArrowheads="1"/>
          </p:cNvPicPr>
          <p:nvPr/>
        </p:nvPicPr>
        <p:blipFill>
          <a:blip r:embed="rId2" cstate="print"/>
          <a:srcRect/>
          <a:stretch>
            <a:fillRect/>
          </a:stretch>
        </p:blipFill>
        <p:spPr bwMode="auto">
          <a:xfrm>
            <a:off x="0" y="2852738"/>
            <a:ext cx="9144000"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amond(in)">
                                      <p:cBhvr>
                                        <p:cTn id="7" dur="5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1546"/>
          </a:xfrm>
        </p:spPr>
        <p:txBody>
          <a:bodyPr/>
          <a:lstStyle/>
          <a:p>
            <a:r>
              <a:rPr lang="en-US" sz="2800" dirty="0" smtClean="0"/>
              <a:t>REFERENCES</a:t>
            </a:r>
            <a:endParaRPr lang="el-GR" sz="2800" dirty="0"/>
          </a:p>
        </p:txBody>
      </p:sp>
      <p:sp>
        <p:nvSpPr>
          <p:cNvPr id="3" name="Content Placeholder 2"/>
          <p:cNvSpPr>
            <a:spLocks noGrp="1"/>
          </p:cNvSpPr>
          <p:nvPr>
            <p:ph idx="1"/>
          </p:nvPr>
        </p:nvSpPr>
        <p:spPr>
          <a:xfrm>
            <a:off x="0" y="1285860"/>
            <a:ext cx="9144000" cy="5572140"/>
          </a:xfrm>
        </p:spPr>
        <p:txBody>
          <a:bodyPr/>
          <a:lstStyle/>
          <a:p>
            <a:pPr algn="just"/>
            <a:r>
              <a:rPr lang="en-US" sz="2000" b="1" dirty="0" smtClean="0"/>
              <a:t>Head and Neck Pathology: A Volume in the Series: Foundations in Diagnostic Pathology, 2e </a:t>
            </a:r>
            <a:r>
              <a:rPr lang="en-US" sz="2000" dirty="0" smtClean="0"/>
              <a:t>2nd </a:t>
            </a:r>
            <a:r>
              <a:rPr lang="en-US" sz="2000" dirty="0" smtClean="0"/>
              <a:t>Edition</a:t>
            </a:r>
            <a:r>
              <a:rPr lang="en-US" sz="2000" b="1" dirty="0" smtClean="0"/>
              <a:t>, </a:t>
            </a:r>
            <a:r>
              <a:rPr lang="en-US" sz="2000" dirty="0" smtClean="0"/>
              <a:t>by</a:t>
            </a:r>
            <a:r>
              <a:rPr lang="en-US" sz="2000" dirty="0" smtClean="0"/>
              <a:t> </a:t>
            </a:r>
            <a:r>
              <a:rPr lang="en-US" sz="2000" dirty="0" smtClean="0">
                <a:hlinkClick r:id="rId2"/>
              </a:rPr>
              <a:t>Lester D. R. Thompson MD</a:t>
            </a:r>
            <a:r>
              <a:rPr lang="en-US" sz="2000" dirty="0" smtClean="0"/>
              <a:t> </a:t>
            </a:r>
            <a:endParaRPr lang="en-US" sz="2000" dirty="0" smtClean="0"/>
          </a:p>
          <a:p>
            <a:pPr algn="just"/>
            <a:r>
              <a:rPr lang="en-GB" sz="2000" b="1" dirty="0" smtClean="0"/>
              <a:t>Head and Neck Pathology (Consultant Pathology) </a:t>
            </a:r>
            <a:r>
              <a:rPr lang="en-GB" sz="2000" dirty="0" smtClean="0"/>
              <a:t>First </a:t>
            </a:r>
            <a:r>
              <a:rPr lang="en-GB" sz="2000" dirty="0" smtClean="0"/>
              <a:t>Edition</a:t>
            </a:r>
            <a:r>
              <a:rPr lang="en-GB" sz="2000" b="1" dirty="0" smtClean="0"/>
              <a:t> </a:t>
            </a:r>
            <a:r>
              <a:rPr lang="en-GB" sz="2000" dirty="0" smtClean="0"/>
              <a:t>by</a:t>
            </a:r>
            <a:r>
              <a:rPr lang="en-GB" sz="2000" dirty="0" smtClean="0"/>
              <a:t> </a:t>
            </a:r>
            <a:r>
              <a:rPr lang="en-GB" sz="2000" dirty="0" smtClean="0">
                <a:hlinkClick r:id="rId3"/>
              </a:rPr>
              <a:t>Leon Barnes MD</a:t>
            </a:r>
            <a:r>
              <a:rPr lang="en-GB" sz="2000" dirty="0" smtClean="0"/>
              <a:t> (Author), </a:t>
            </a:r>
            <a:r>
              <a:rPr lang="en-GB" sz="2000" dirty="0" err="1" smtClean="0">
                <a:hlinkClick r:id="rId4"/>
              </a:rPr>
              <a:t>Simion</a:t>
            </a:r>
            <a:r>
              <a:rPr lang="en-GB" sz="2000" dirty="0" smtClean="0">
                <a:hlinkClick r:id="rId4"/>
              </a:rPr>
              <a:t> I. </a:t>
            </a:r>
            <a:r>
              <a:rPr lang="en-GB" sz="2000" dirty="0" err="1" smtClean="0">
                <a:hlinkClick r:id="rId4"/>
              </a:rPr>
              <a:t>Chiosea</a:t>
            </a:r>
            <a:r>
              <a:rPr lang="en-GB" sz="2000" dirty="0" smtClean="0">
                <a:hlinkClick r:id="rId4"/>
              </a:rPr>
              <a:t> MD</a:t>
            </a:r>
            <a:r>
              <a:rPr lang="en-GB" sz="2000" dirty="0" smtClean="0"/>
              <a:t> (Author), </a:t>
            </a:r>
            <a:r>
              <a:rPr lang="en-GB" sz="2000" dirty="0" smtClean="0">
                <a:hlinkClick r:id="rId5"/>
              </a:rPr>
              <a:t>Raja R. </a:t>
            </a:r>
            <a:r>
              <a:rPr lang="en-GB" sz="2000" dirty="0" err="1" smtClean="0">
                <a:hlinkClick r:id="rId5"/>
              </a:rPr>
              <a:t>Seethala</a:t>
            </a:r>
            <a:r>
              <a:rPr lang="en-GB" sz="2000" dirty="0" smtClean="0">
                <a:hlinkClick r:id="rId5"/>
              </a:rPr>
              <a:t> MD</a:t>
            </a:r>
            <a:r>
              <a:rPr lang="en-GB" sz="2000" dirty="0" smtClean="0"/>
              <a:t> (Author), </a:t>
            </a:r>
            <a:r>
              <a:rPr lang="en-GB" sz="2000" dirty="0" smtClean="0">
                <a:hlinkClick r:id="rId6"/>
              </a:rPr>
              <a:t>David Elder MB ChB</a:t>
            </a:r>
            <a:r>
              <a:rPr lang="en-GB" sz="2000" dirty="0" smtClean="0"/>
              <a:t> (Series Editor</a:t>
            </a:r>
            <a:r>
              <a:rPr lang="en-GB" sz="2000" dirty="0" smtClean="0"/>
              <a:t>)</a:t>
            </a:r>
          </a:p>
          <a:p>
            <a:pPr algn="just"/>
            <a:r>
              <a:rPr lang="en-US" sz="2000" b="1" dirty="0" smtClean="0"/>
              <a:t>Pathology of the Head and Neck </a:t>
            </a:r>
            <a:r>
              <a:rPr lang="en-US" sz="2000" dirty="0" err="1" smtClean="0"/>
              <a:t>Softcover</a:t>
            </a:r>
            <a:r>
              <a:rPr lang="en-US" sz="2000" dirty="0" smtClean="0"/>
              <a:t> reprint of hardcover 1st ed. 2006 </a:t>
            </a:r>
            <a:r>
              <a:rPr lang="en-US" sz="2000" dirty="0" smtClean="0"/>
              <a:t>Edition</a:t>
            </a:r>
            <a:r>
              <a:rPr lang="en-US" sz="2000" b="1" dirty="0" smtClean="0"/>
              <a:t> </a:t>
            </a:r>
            <a:r>
              <a:rPr lang="en-US" sz="2000" dirty="0" smtClean="0"/>
              <a:t>by</a:t>
            </a:r>
            <a:r>
              <a:rPr lang="en-US" sz="2000" dirty="0" smtClean="0"/>
              <a:t> </a:t>
            </a:r>
            <a:r>
              <a:rPr lang="en-US" sz="2000" dirty="0" smtClean="0">
                <a:hlinkClick r:id="rId7"/>
              </a:rPr>
              <a:t>Antonio </a:t>
            </a:r>
            <a:r>
              <a:rPr lang="en-US" sz="2000" dirty="0" err="1" smtClean="0">
                <a:hlinkClick r:id="rId7"/>
              </a:rPr>
              <a:t>Cardesa</a:t>
            </a:r>
            <a:r>
              <a:rPr lang="en-US" sz="2000" dirty="0" smtClean="0"/>
              <a:t> (Editor), </a:t>
            </a:r>
            <a:r>
              <a:rPr lang="en-US" sz="2000" dirty="0" smtClean="0">
                <a:hlinkClick r:id="rId8"/>
              </a:rPr>
              <a:t>Pieter J. </a:t>
            </a:r>
            <a:r>
              <a:rPr lang="en-US" sz="2000" dirty="0" err="1" smtClean="0">
                <a:hlinkClick r:id="rId8"/>
              </a:rPr>
              <a:t>Slootweg</a:t>
            </a:r>
            <a:r>
              <a:rPr lang="en-US" sz="2000" dirty="0" smtClean="0"/>
              <a:t> (Editor</a:t>
            </a:r>
            <a:r>
              <a:rPr lang="en-US" sz="2000" dirty="0" smtClean="0"/>
              <a:t>)</a:t>
            </a:r>
          </a:p>
          <a:p>
            <a:pPr algn="just"/>
            <a:r>
              <a:rPr lang="en-US" sz="2000" b="1" dirty="0" smtClean="0"/>
              <a:t>Head and Neck Pathology: Atlas for </a:t>
            </a:r>
            <a:r>
              <a:rPr lang="en-US" sz="2000" b="1" dirty="0" err="1" smtClean="0"/>
              <a:t>Histologic</a:t>
            </a:r>
            <a:r>
              <a:rPr lang="en-US" sz="2000" b="1" dirty="0" smtClean="0"/>
              <a:t> and </a:t>
            </a:r>
            <a:r>
              <a:rPr lang="en-US" sz="2000" b="1" dirty="0" err="1" smtClean="0"/>
              <a:t>Cytologic</a:t>
            </a:r>
            <a:r>
              <a:rPr lang="en-US" sz="2000" b="1" dirty="0" smtClean="0"/>
              <a:t> Diagnosis </a:t>
            </a:r>
            <a:r>
              <a:rPr lang="en-US" sz="2000" dirty="0" smtClean="0"/>
              <a:t>1 </a:t>
            </a:r>
            <a:r>
              <a:rPr lang="en-US" sz="2000" dirty="0" err="1" smtClean="0"/>
              <a:t>Har</a:t>
            </a:r>
            <a:r>
              <a:rPr lang="en-US" sz="2000" dirty="0" smtClean="0"/>
              <a:t>/</a:t>
            </a:r>
            <a:r>
              <a:rPr lang="en-US" sz="2000" dirty="0" err="1" smtClean="0"/>
              <a:t>Psc</a:t>
            </a:r>
            <a:r>
              <a:rPr lang="en-US" sz="2000" dirty="0" smtClean="0"/>
              <a:t> </a:t>
            </a:r>
            <a:r>
              <a:rPr lang="en-US" sz="2000" dirty="0" smtClean="0"/>
              <a:t>Edition</a:t>
            </a:r>
            <a:r>
              <a:rPr lang="en-US" sz="2000" b="1" dirty="0" smtClean="0"/>
              <a:t>, </a:t>
            </a:r>
            <a:r>
              <a:rPr lang="en-US" sz="2000" dirty="0" smtClean="0"/>
              <a:t>by</a:t>
            </a:r>
            <a:r>
              <a:rPr lang="en-US" sz="2000" dirty="0" smtClean="0"/>
              <a:t> </a:t>
            </a:r>
            <a:r>
              <a:rPr lang="en-US" sz="2000" dirty="0" smtClean="0">
                <a:hlinkClick r:id="rId9"/>
              </a:rPr>
              <a:t>Robert A. Robinson MD PhD</a:t>
            </a:r>
            <a:r>
              <a:rPr lang="en-US" sz="2000" dirty="0" smtClean="0"/>
              <a:t> (Author</a:t>
            </a:r>
            <a:r>
              <a:rPr lang="en-US" sz="2000" dirty="0" smtClean="0"/>
              <a:t>)</a:t>
            </a:r>
          </a:p>
          <a:p>
            <a:pPr algn="just"/>
            <a:r>
              <a:rPr lang="en-US" sz="2000" b="1" dirty="0" smtClean="0"/>
              <a:t>Atlas of Head and Neck Pathology, 3e (ATLAS OF SURGICAL PATHOLOGY) </a:t>
            </a:r>
            <a:r>
              <a:rPr lang="en-US" sz="2000" dirty="0" smtClean="0"/>
              <a:t>3rd </a:t>
            </a:r>
            <a:r>
              <a:rPr lang="en-US" sz="2000" dirty="0" smtClean="0"/>
              <a:t>Edition</a:t>
            </a:r>
            <a:r>
              <a:rPr lang="en-US" sz="2000" b="1" dirty="0" smtClean="0"/>
              <a:t>, </a:t>
            </a:r>
            <a:r>
              <a:rPr lang="en-US" sz="2000" dirty="0" smtClean="0"/>
              <a:t>by</a:t>
            </a:r>
            <a:r>
              <a:rPr lang="en-US" sz="2000" dirty="0" smtClean="0"/>
              <a:t> </a:t>
            </a:r>
            <a:r>
              <a:rPr lang="en-US" sz="2000" dirty="0" smtClean="0">
                <a:hlinkClick r:id="rId10"/>
              </a:rPr>
              <a:t>Bruce M. </a:t>
            </a:r>
            <a:r>
              <a:rPr lang="en-US" sz="2000" dirty="0" err="1" smtClean="0">
                <a:hlinkClick r:id="rId10"/>
              </a:rPr>
              <a:t>Wenig</a:t>
            </a:r>
            <a:r>
              <a:rPr lang="en-US" sz="2000" dirty="0" smtClean="0">
                <a:hlinkClick r:id="rId10"/>
              </a:rPr>
              <a:t> MD</a:t>
            </a:r>
            <a:r>
              <a:rPr lang="en-US" sz="2000" dirty="0" smtClean="0"/>
              <a:t> (Author</a:t>
            </a:r>
            <a:r>
              <a:rPr lang="en-US" sz="2000" dirty="0" smtClean="0"/>
              <a:t>)</a:t>
            </a:r>
          </a:p>
          <a:p>
            <a:pPr algn="just"/>
            <a:r>
              <a:rPr lang="en-US" sz="2000" b="1" dirty="0" smtClean="0"/>
              <a:t>Pathology and Genetics of Head and Neck </a:t>
            </a:r>
            <a:r>
              <a:rPr lang="en-US" sz="2000" b="1" dirty="0" err="1" smtClean="0"/>
              <a:t>Tumours</a:t>
            </a:r>
            <a:r>
              <a:rPr lang="en-US" sz="2000" b="1" dirty="0" smtClean="0"/>
              <a:t> (IARC WHO Classification of </a:t>
            </a:r>
            <a:r>
              <a:rPr lang="en-US" sz="2000" b="1" dirty="0" err="1" smtClean="0"/>
              <a:t>Tumours</a:t>
            </a:r>
            <a:r>
              <a:rPr lang="en-US" sz="2000" b="1" dirty="0" smtClean="0"/>
              <a:t>) </a:t>
            </a:r>
            <a:r>
              <a:rPr lang="en-US" sz="2000" dirty="0" smtClean="0"/>
              <a:t>1st </a:t>
            </a:r>
            <a:r>
              <a:rPr lang="en-US" sz="2000" dirty="0" smtClean="0"/>
              <a:t>Edition</a:t>
            </a:r>
            <a:r>
              <a:rPr lang="en-US" sz="2000" b="1" dirty="0" smtClean="0"/>
              <a:t>, </a:t>
            </a:r>
            <a:r>
              <a:rPr lang="en-US" sz="2000" dirty="0" smtClean="0"/>
              <a:t>by</a:t>
            </a:r>
            <a:r>
              <a:rPr lang="en-US" sz="2000" dirty="0" smtClean="0"/>
              <a:t> </a:t>
            </a:r>
            <a:r>
              <a:rPr lang="en-US" sz="2000" dirty="0" smtClean="0">
                <a:hlinkClick r:id="rId11"/>
              </a:rPr>
              <a:t>The International Agency for Research on Cancer</a:t>
            </a:r>
            <a:r>
              <a:rPr lang="en-US" sz="2000" dirty="0" smtClean="0"/>
              <a:t> (Author), </a:t>
            </a:r>
            <a:r>
              <a:rPr lang="en-US" sz="2000" dirty="0" smtClean="0">
                <a:hlinkClick r:id="rId12"/>
              </a:rPr>
              <a:t>L. Barnes</a:t>
            </a:r>
            <a:r>
              <a:rPr lang="en-US" sz="2000" dirty="0" smtClean="0"/>
              <a:t> (Editor), </a:t>
            </a:r>
            <a:r>
              <a:rPr lang="en-US" sz="2000" dirty="0" smtClean="0">
                <a:hlinkClick r:id="rId13"/>
              </a:rPr>
              <a:t>J.W. </a:t>
            </a:r>
            <a:r>
              <a:rPr lang="en-US" sz="2000" dirty="0" err="1" smtClean="0">
                <a:hlinkClick r:id="rId13"/>
              </a:rPr>
              <a:t>Eveson</a:t>
            </a:r>
            <a:r>
              <a:rPr lang="en-US" sz="2000" dirty="0" smtClean="0"/>
              <a:t> (Editor), </a:t>
            </a:r>
            <a:r>
              <a:rPr lang="en-US" sz="2000" dirty="0" smtClean="0">
                <a:hlinkClick r:id="rId14"/>
              </a:rPr>
              <a:t>P. </a:t>
            </a:r>
            <a:r>
              <a:rPr lang="en-US" sz="2000" dirty="0" err="1" smtClean="0">
                <a:hlinkClick r:id="rId14"/>
              </a:rPr>
              <a:t>Reichart</a:t>
            </a:r>
            <a:r>
              <a:rPr lang="en-US" sz="2000" dirty="0" smtClean="0"/>
              <a:t> (Editor), </a:t>
            </a:r>
            <a:r>
              <a:rPr lang="en-US" sz="2000" dirty="0" smtClean="0">
                <a:hlinkClick r:id="rId15"/>
              </a:rPr>
              <a:t>D. </a:t>
            </a:r>
            <a:r>
              <a:rPr lang="en-US" sz="2000" dirty="0" err="1" smtClean="0">
                <a:hlinkClick r:id="rId15"/>
              </a:rPr>
              <a:t>Sidransky</a:t>
            </a:r>
            <a:r>
              <a:rPr lang="en-US" sz="2000" dirty="0" smtClean="0"/>
              <a:t> (Editor)</a:t>
            </a:r>
          </a:p>
          <a:p>
            <a:pPr algn="just">
              <a:buNone/>
            </a:pPr>
            <a:r>
              <a:rPr lang="en-US" sz="2000" i="1" dirty="0" smtClean="0"/>
              <a:t/>
            </a:r>
            <a:br>
              <a:rPr lang="en-US" sz="2000" i="1" dirty="0" smtClean="0"/>
            </a:br>
            <a:endParaRPr lang="en-US" sz="2000" dirty="0" smtClean="0"/>
          </a:p>
          <a:p>
            <a:endParaRPr lang="en-US" sz="2000" dirty="0" smtClean="0"/>
          </a:p>
          <a:p>
            <a:endParaRPr lang="en-US" sz="2000" dirty="0" smtClean="0"/>
          </a:p>
          <a:p>
            <a:endParaRPr lang="en-GB" sz="2000" dirty="0" smtClean="0"/>
          </a:p>
          <a:p>
            <a:endParaRPr lang="en-US" dirty="0" smtClean="0"/>
          </a:p>
          <a:p>
            <a:endParaRPr lang="el-GR"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3" descr="C:\Documents and Settings\Administrator\Επιφάνεια εργασίας\poppies-at-giverny.jpg"/>
          <p:cNvPicPr>
            <a:picLocks noChangeAspect="1" noChangeArrowheads="1"/>
          </p:cNvPicPr>
          <p:nvPr/>
        </p:nvPicPr>
        <p:blipFill>
          <a:blip r:embed="rId2" cstate="print"/>
          <a:srcRect/>
          <a:stretch>
            <a:fillRect/>
          </a:stretch>
        </p:blipFill>
        <p:spPr bwMode="auto">
          <a:xfrm>
            <a:off x="0" y="0"/>
            <a:ext cx="9710738" cy="6858000"/>
          </a:xfrm>
          <a:prstGeom prst="rect">
            <a:avLst/>
          </a:prstGeom>
          <a:noFill/>
          <a:ln w="9525">
            <a:noFill/>
            <a:miter lim="800000"/>
            <a:headEnd/>
            <a:tailEnd/>
          </a:ln>
        </p:spPr>
      </p:pic>
      <p:sp>
        <p:nvSpPr>
          <p:cNvPr id="4" name="1 - Τίτλος"/>
          <p:cNvSpPr txBox="1">
            <a:spLocks/>
          </p:cNvSpPr>
          <p:nvPr/>
        </p:nvSpPr>
        <p:spPr>
          <a:xfrm>
            <a:off x="0" y="548680"/>
            <a:ext cx="5220072" cy="2956521"/>
          </a:xfrm>
          <a:prstGeom prst="rect">
            <a:avLst/>
          </a:prstGeom>
        </p:spPr>
        <p:txBody>
          <a:bodyPr>
            <a:scene3d>
              <a:camera prst="orthographicFront"/>
              <a:lightRig rig="threePt" dir="t"/>
            </a:scene3d>
            <a:sp3d extrusionH="57150">
              <a:extrusionClr>
                <a:srgbClr val="FF0000"/>
              </a:extrusionClr>
            </a:sp3d>
          </a:bodyPr>
          <a:lstStyle/>
          <a:p>
            <a:pPr algn="ctr" eaLnBrk="0" hangingPunct="0">
              <a:defRPr/>
            </a:pPr>
            <a:r>
              <a:rPr lang="en-US" sz="2800" b="1" kern="0" dirty="0">
                <a:ln>
                  <a:gradFill>
                    <a:gsLst>
                      <a:gs pos="0">
                        <a:srgbClr val="000000"/>
                      </a:gs>
                      <a:gs pos="39999">
                        <a:srgbClr val="0A128C"/>
                      </a:gs>
                      <a:gs pos="70000">
                        <a:srgbClr val="181CC7"/>
                      </a:gs>
                      <a:gs pos="88000">
                        <a:srgbClr val="7005D4"/>
                      </a:gs>
                      <a:gs pos="100000">
                        <a:srgbClr val="8C3D91"/>
                      </a:gs>
                    </a:gsLst>
                    <a:lin ang="5400000" scaled="0"/>
                  </a:gradFill>
                </a:ln>
                <a:solidFill>
                  <a:srgbClr val="0070C0"/>
                </a:solidFill>
                <a:effectLst>
                  <a:outerShdw blurRad="38100" dist="38100" dir="2700000" algn="tl">
                    <a:srgbClr val="000000"/>
                  </a:outerShdw>
                </a:effectLst>
                <a:latin typeface="+mj-lt"/>
                <a:ea typeface="+mj-ea"/>
                <a:cs typeface="+mj-cs"/>
              </a:rPr>
              <a:t>TEST OF KNOWLEDGE ASSIMILATION</a:t>
            </a:r>
            <a:endParaRPr lang="el-GR" sz="2800" b="1" kern="0" dirty="0">
              <a:ln>
                <a:gradFill>
                  <a:gsLst>
                    <a:gs pos="0">
                      <a:srgbClr val="000000"/>
                    </a:gs>
                    <a:gs pos="39999">
                      <a:srgbClr val="0A128C"/>
                    </a:gs>
                    <a:gs pos="70000">
                      <a:srgbClr val="181CC7"/>
                    </a:gs>
                    <a:gs pos="88000">
                      <a:srgbClr val="7005D4"/>
                    </a:gs>
                    <a:gs pos="100000">
                      <a:srgbClr val="8C3D91"/>
                    </a:gs>
                  </a:gsLst>
                  <a:lin ang="5400000" scaled="0"/>
                </a:gradFill>
              </a:ln>
              <a:solidFill>
                <a:srgbClr val="0070C0"/>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368152"/>
          </a:xfrm>
        </p:spPr>
        <p:txBody>
          <a:bodyPr/>
          <a:lstStyle/>
          <a:p>
            <a:pPr algn="l"/>
            <a:r>
              <a:rPr lang="en-US" sz="1400" b="0" dirty="0" smtClean="0"/>
              <a:t>1.A lesion  on the posterior half of the true vocal cord causing hoarseness in a 28-year-old  woman. </a:t>
            </a:r>
            <a:r>
              <a:rPr lang="en-US" sz="1400" b="0" dirty="0" err="1" smtClean="0"/>
              <a:t>Histologically</a:t>
            </a:r>
            <a:r>
              <a:rPr lang="en-US" sz="1400" b="0" dirty="0" smtClean="0"/>
              <a:t>, the lesion is classified as :</a:t>
            </a:r>
            <a:br>
              <a:rPr lang="en-US" sz="1400" b="0" dirty="0" smtClean="0"/>
            </a:br>
            <a:r>
              <a:rPr lang="en-US" sz="1400" b="0" dirty="0" smtClean="0"/>
              <a:t>a. </a:t>
            </a:r>
            <a:r>
              <a:rPr lang="en-US" sz="1400" b="0" dirty="0" err="1" smtClean="0"/>
              <a:t>paraganglioma</a:t>
            </a:r>
            <a:r>
              <a:rPr lang="en-US" sz="1400" b="0" dirty="0" smtClean="0"/>
              <a:t/>
            </a:r>
            <a:br>
              <a:rPr lang="en-US" sz="1400" b="0" dirty="0" smtClean="0"/>
            </a:br>
            <a:r>
              <a:rPr lang="en-US" sz="1400" b="0" dirty="0" smtClean="0"/>
              <a:t>b. </a:t>
            </a:r>
            <a:r>
              <a:rPr lang="en-US" sz="1400" b="0" dirty="0" err="1" smtClean="0"/>
              <a:t>microinvasive</a:t>
            </a:r>
            <a:r>
              <a:rPr lang="en-US" sz="1400" b="0" dirty="0" smtClean="0"/>
              <a:t> SCC</a:t>
            </a:r>
            <a:br>
              <a:rPr lang="en-US" sz="1400" b="0" dirty="0" smtClean="0"/>
            </a:br>
            <a:r>
              <a:rPr lang="en-US" sz="1400" b="0" dirty="0" smtClean="0"/>
              <a:t>c. </a:t>
            </a:r>
            <a:r>
              <a:rPr lang="en-US" sz="1400" b="0" dirty="0" err="1" smtClean="0"/>
              <a:t>rhabdomyoma</a:t>
            </a:r>
            <a:r>
              <a:rPr lang="en-US" sz="1400" b="0" dirty="0" smtClean="0"/>
              <a:t/>
            </a:r>
            <a:br>
              <a:rPr lang="en-US" sz="1400" b="0" dirty="0" smtClean="0"/>
            </a:br>
            <a:r>
              <a:rPr lang="en-US" sz="1400" b="0" dirty="0" smtClean="0"/>
              <a:t>d. granular cell </a:t>
            </a:r>
            <a:r>
              <a:rPr lang="en-US" sz="1400" b="0" dirty="0" err="1" smtClean="0"/>
              <a:t>tumour</a:t>
            </a:r>
            <a:r>
              <a:rPr lang="en-US" sz="1400" b="0" dirty="0" smtClean="0"/>
              <a:t/>
            </a:r>
            <a:br>
              <a:rPr lang="en-US" sz="1400" b="0" dirty="0" smtClean="0"/>
            </a:br>
            <a:r>
              <a:rPr lang="en-US" sz="1400" b="0" dirty="0" smtClean="0"/>
              <a:t>e. </a:t>
            </a:r>
            <a:r>
              <a:rPr lang="en-US" sz="1400" b="0" dirty="0" err="1" smtClean="0"/>
              <a:t>histiocytic</a:t>
            </a:r>
            <a:r>
              <a:rPr lang="en-US" sz="1400" b="0" dirty="0" smtClean="0"/>
              <a:t> infiltrates</a:t>
            </a:r>
            <a:r>
              <a:rPr lang="en-US" sz="1800" dirty="0" smtClean="0"/>
              <a:t/>
            </a:r>
            <a:br>
              <a:rPr lang="en-US" sz="1800" dirty="0" smtClean="0"/>
            </a:br>
            <a:r>
              <a:rPr lang="en-US" sz="1800" dirty="0" smtClean="0"/>
              <a:t/>
            </a:r>
            <a:br>
              <a:rPr lang="en-US" sz="1800" dirty="0" smtClean="0"/>
            </a:br>
            <a:endParaRPr lang="el-GR" sz="1800" dirty="0"/>
          </a:p>
        </p:txBody>
      </p:sp>
      <p:pic>
        <p:nvPicPr>
          <p:cNvPr id="20482" name="Picture 2" descr="C:\Documents and Settings\Administrator\Επιφάνεια εργασίας\granular_cell_tumor_larynx1.jpg"/>
          <p:cNvPicPr>
            <a:picLocks noChangeAspect="1" noChangeArrowheads="1"/>
          </p:cNvPicPr>
          <p:nvPr/>
        </p:nvPicPr>
        <p:blipFill>
          <a:blip r:embed="rId2" cstate="print"/>
          <a:srcRect/>
          <a:stretch>
            <a:fillRect/>
          </a:stretch>
        </p:blipFill>
        <p:spPr bwMode="auto">
          <a:xfrm>
            <a:off x="179512" y="1556792"/>
            <a:ext cx="4788024" cy="2839506"/>
          </a:xfrm>
          <a:prstGeom prst="rect">
            <a:avLst/>
          </a:prstGeom>
          <a:noFill/>
        </p:spPr>
      </p:pic>
      <p:pic>
        <p:nvPicPr>
          <p:cNvPr id="20483" name="Picture 3" descr="C:\Documents and Settings\Administrator\Επιφάνεια εργασίας\granular_cell_tumor_larynx2.jpg"/>
          <p:cNvPicPr>
            <a:picLocks noChangeAspect="1" noChangeArrowheads="1"/>
          </p:cNvPicPr>
          <p:nvPr/>
        </p:nvPicPr>
        <p:blipFill>
          <a:blip r:embed="rId3" cstate="print"/>
          <a:srcRect/>
          <a:stretch>
            <a:fillRect/>
          </a:stretch>
        </p:blipFill>
        <p:spPr bwMode="auto">
          <a:xfrm>
            <a:off x="611560" y="4509120"/>
            <a:ext cx="3950235" cy="2348880"/>
          </a:xfrm>
          <a:prstGeom prst="rect">
            <a:avLst/>
          </a:prstGeom>
          <a:noFill/>
        </p:spPr>
      </p:pic>
      <p:pic>
        <p:nvPicPr>
          <p:cNvPr id="20484" name="Picture 4" descr="C:\Documents and Settings\Administrator\Επιφάνεια εργασίας\HE02.JPG"/>
          <p:cNvPicPr>
            <a:picLocks noChangeAspect="1" noChangeArrowheads="1"/>
          </p:cNvPicPr>
          <p:nvPr/>
        </p:nvPicPr>
        <p:blipFill>
          <a:blip r:embed="rId4" cstate="print"/>
          <a:srcRect/>
          <a:stretch>
            <a:fillRect/>
          </a:stretch>
        </p:blipFill>
        <p:spPr bwMode="auto">
          <a:xfrm rot="16200000">
            <a:off x="4507609" y="2197248"/>
            <a:ext cx="5112570" cy="383165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Administrator\Επιφάνεια εργασίας\MONET\02 a-corner-of-the-garden-at-montgeron-1877(1).jpg!HD.jpg"/>
          <p:cNvPicPr>
            <a:picLocks noChangeAspect="1" noChangeArrowheads="1"/>
          </p:cNvPicPr>
          <p:nvPr/>
        </p:nvPicPr>
        <p:blipFill>
          <a:blip r:embed="rId2" cstate="print"/>
          <a:srcRect/>
          <a:stretch>
            <a:fillRect/>
          </a:stretch>
        </p:blipFill>
        <p:spPr bwMode="auto">
          <a:xfrm>
            <a:off x="250825" y="549275"/>
            <a:ext cx="6470650" cy="5832475"/>
          </a:xfrm>
          <a:prstGeom prst="rect">
            <a:avLst/>
          </a:prstGeom>
          <a:noFill/>
          <a:ln w="9525">
            <a:noFill/>
            <a:miter lim="800000"/>
            <a:headEnd/>
            <a:tailEnd/>
          </a:ln>
        </p:spPr>
      </p:pic>
      <p:sp>
        <p:nvSpPr>
          <p:cNvPr id="3" name="2 - Θέση περιεχομένου"/>
          <p:cNvSpPr txBox="1">
            <a:spLocks/>
          </p:cNvSpPr>
          <p:nvPr/>
        </p:nvSpPr>
        <p:spPr>
          <a:xfrm>
            <a:off x="6659563" y="260350"/>
            <a:ext cx="2484437" cy="6597650"/>
          </a:xfrm>
          <a:prstGeom prst="rect">
            <a:avLst/>
          </a:prstGeom>
        </p:spPr>
        <p:txBody>
          <a:bodyPr/>
          <a:lstStyle/>
          <a:p>
            <a:pPr marL="342900" indent="-342900">
              <a:spcBef>
                <a:spcPct val="20000"/>
              </a:spcBef>
              <a:buClr>
                <a:schemeClr val="hlink"/>
              </a:buClr>
              <a:buFontTx/>
              <a:buChar char="•"/>
              <a:defRPr/>
            </a:pPr>
            <a:r>
              <a:rPr lang="en-US" sz="3200" b="1" kern="0" dirty="0" err="1">
                <a:effectLst>
                  <a:outerShdw blurRad="38100" dist="38100" dir="2700000" algn="tl">
                    <a:srgbClr val="000000"/>
                  </a:outerShdw>
                </a:effectLst>
                <a:latin typeface="+mn-lt"/>
                <a:cs typeface="+mn-cs"/>
              </a:rPr>
              <a:t>Squamous</a:t>
            </a:r>
            <a:r>
              <a:rPr lang="en-US" sz="3200" b="1" kern="0" dirty="0">
                <a:effectLst>
                  <a:outerShdw blurRad="38100" dist="38100" dir="2700000" algn="tl">
                    <a:srgbClr val="000000"/>
                  </a:outerShdw>
                </a:effectLst>
                <a:latin typeface="+mn-lt"/>
                <a:cs typeface="+mn-cs"/>
              </a:rPr>
              <a:t> pathologic diseases and their differential diagnosis:</a:t>
            </a: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Benign </a:t>
            </a:r>
            <a:r>
              <a:rPr lang="en-US" sz="3200" kern="0" dirty="0" err="1">
                <a:effectLst>
                  <a:outerShdw blurRad="38100" dist="38100" dir="2700000" algn="tl">
                    <a:srgbClr val="000000"/>
                  </a:outerShdw>
                </a:effectLst>
                <a:latin typeface="+mn-lt"/>
                <a:cs typeface="+mn-cs"/>
              </a:rPr>
              <a:t>squamous</a:t>
            </a:r>
            <a:r>
              <a:rPr lang="en-US" sz="3200" kern="0" dirty="0">
                <a:effectLst>
                  <a:outerShdw blurRad="38100" dist="38100" dir="2700000" algn="tl">
                    <a:srgbClr val="000000"/>
                  </a:outerShdw>
                </a:effectLst>
                <a:latin typeface="+mn-lt"/>
                <a:cs typeface="+mn-cs"/>
              </a:rPr>
              <a:t> </a:t>
            </a:r>
            <a:r>
              <a:rPr lang="en-US" sz="3200" kern="0" dirty="0" err="1">
                <a:effectLst>
                  <a:outerShdw blurRad="38100" dist="38100" dir="2700000" algn="tl">
                    <a:srgbClr val="000000"/>
                  </a:outerShdw>
                </a:effectLst>
                <a:latin typeface="+mn-lt"/>
                <a:cs typeface="+mn-cs"/>
              </a:rPr>
              <a:t>neoplasms</a:t>
            </a:r>
            <a:endParaRPr lang="el-GR" sz="3200" kern="0" dirty="0">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368152"/>
          </a:xfrm>
        </p:spPr>
        <p:txBody>
          <a:bodyPr/>
          <a:lstStyle/>
          <a:p>
            <a:pPr algn="l"/>
            <a:r>
              <a:rPr lang="en-US" sz="1400" b="0" dirty="0" smtClean="0"/>
              <a:t>1. A lesion  on the posterior half of the true vocal cord causing hoarseness in a 28-year-old  woman. </a:t>
            </a:r>
            <a:r>
              <a:rPr lang="en-US" sz="1400" b="0" dirty="0" err="1" smtClean="0"/>
              <a:t>Histologically</a:t>
            </a:r>
            <a:r>
              <a:rPr lang="en-US" sz="1400" b="0" dirty="0" smtClean="0"/>
              <a:t>, the lesion is classified as :</a:t>
            </a:r>
            <a:br>
              <a:rPr lang="en-US" sz="1400" b="0" dirty="0" smtClean="0"/>
            </a:br>
            <a:r>
              <a:rPr lang="en-US" sz="1400" b="0" dirty="0" smtClean="0"/>
              <a:t>a. </a:t>
            </a:r>
            <a:r>
              <a:rPr lang="en-US" sz="1400" b="0" dirty="0" err="1" smtClean="0"/>
              <a:t>paraganglioma</a:t>
            </a:r>
            <a:r>
              <a:rPr lang="en-US" sz="1400" b="0" dirty="0" smtClean="0"/>
              <a:t> (</a:t>
            </a:r>
            <a:r>
              <a:rPr lang="en-US" sz="1400" b="0" dirty="0" err="1" smtClean="0"/>
              <a:t>vascularity</a:t>
            </a:r>
            <a:r>
              <a:rPr lang="en-US" sz="1400" b="0" dirty="0" smtClean="0"/>
              <a:t>, nested pattern -only focally present here- “salt and </a:t>
            </a:r>
            <a:r>
              <a:rPr lang="en-US" sz="1400" b="0" dirty="0" err="1" smtClean="0"/>
              <a:t>pepper”chief</a:t>
            </a:r>
            <a:r>
              <a:rPr lang="en-US" sz="1400" b="0" dirty="0" smtClean="0"/>
              <a:t> cells’ stippling of chromatin)</a:t>
            </a:r>
            <a:br>
              <a:rPr lang="en-US" sz="1400" b="0" dirty="0" smtClean="0"/>
            </a:br>
            <a:r>
              <a:rPr lang="en-US" sz="1400" b="0" dirty="0" smtClean="0"/>
              <a:t>b. </a:t>
            </a:r>
            <a:r>
              <a:rPr lang="en-US" sz="1400" b="0" dirty="0" err="1" smtClean="0"/>
              <a:t>microinvasive</a:t>
            </a:r>
            <a:r>
              <a:rPr lang="en-US" sz="1400" b="0" dirty="0" smtClean="0"/>
              <a:t> SCC (</a:t>
            </a:r>
            <a:r>
              <a:rPr lang="en-US" sz="1400" b="0" dirty="0" err="1" smtClean="0"/>
              <a:t>pseudoepitheliomatous</a:t>
            </a:r>
            <a:r>
              <a:rPr lang="en-US" sz="1400" b="0" dirty="0" smtClean="0"/>
              <a:t> hyperplasia is present here, as not the principle lesion, though) </a:t>
            </a:r>
            <a:br>
              <a:rPr lang="en-US" sz="1400" b="0" dirty="0" smtClean="0"/>
            </a:br>
            <a:r>
              <a:rPr lang="en-US" sz="1400" b="0" dirty="0" smtClean="0"/>
              <a:t>c. </a:t>
            </a:r>
            <a:r>
              <a:rPr lang="en-US" sz="1400" b="0" dirty="0" err="1" smtClean="0"/>
              <a:t>rhabdomyoma</a:t>
            </a:r>
            <a:r>
              <a:rPr lang="en-US" sz="1400" b="0" dirty="0" smtClean="0"/>
              <a:t>  (larger, polygonal cells with  abundant, more </a:t>
            </a:r>
            <a:r>
              <a:rPr lang="en-US" sz="1400" b="0" dirty="0" err="1" smtClean="0"/>
              <a:t>eosinophilic</a:t>
            </a:r>
            <a:r>
              <a:rPr lang="en-US" sz="1400" b="0" dirty="0" smtClean="0"/>
              <a:t> cytoplasm and cross striations )</a:t>
            </a:r>
            <a:br>
              <a:rPr lang="en-US" sz="1400" b="0" dirty="0" smtClean="0"/>
            </a:br>
            <a:r>
              <a:rPr lang="en-US" sz="1400" dirty="0" smtClean="0"/>
              <a:t>d. </a:t>
            </a:r>
            <a:r>
              <a:rPr lang="en-US" sz="1400" u="sng" spc="600" dirty="0" smtClean="0"/>
              <a:t>granular cell </a:t>
            </a:r>
            <a:r>
              <a:rPr lang="en-US" sz="1400" u="sng" spc="600" dirty="0" err="1" smtClean="0"/>
              <a:t>tumour</a:t>
            </a:r>
            <a:r>
              <a:rPr lang="en-US" sz="1400" spc="600" dirty="0" smtClean="0"/>
              <a:t>  </a:t>
            </a:r>
            <a:r>
              <a:rPr lang="en-US" sz="1400" dirty="0" smtClean="0"/>
              <a:t>(infiltrating, nesting, and </a:t>
            </a:r>
            <a:r>
              <a:rPr lang="en-US" sz="1400" dirty="0" err="1" smtClean="0"/>
              <a:t>ribboning</a:t>
            </a:r>
            <a:r>
              <a:rPr lang="en-US" sz="1400" dirty="0" smtClean="0"/>
              <a:t> pattern)</a:t>
            </a:r>
            <a:r>
              <a:rPr lang="en-US" sz="1400" b="0" dirty="0" smtClean="0"/>
              <a:t/>
            </a:r>
            <a:br>
              <a:rPr lang="en-US" sz="1400" b="0" dirty="0" smtClean="0"/>
            </a:br>
            <a:r>
              <a:rPr lang="en-US" sz="1400" b="0" dirty="0" smtClean="0"/>
              <a:t>e. </a:t>
            </a:r>
            <a:r>
              <a:rPr lang="en-US" sz="1400" b="0" dirty="0" err="1" smtClean="0"/>
              <a:t>histiocytic</a:t>
            </a:r>
            <a:r>
              <a:rPr lang="en-US" sz="1400" b="0" dirty="0" smtClean="0"/>
              <a:t> infiltrates (no,  due to lack of inflammatory cells; furthermore, </a:t>
            </a:r>
            <a:r>
              <a:rPr lang="en-US" sz="1400" b="0" dirty="0" err="1" smtClean="0"/>
              <a:t>histiocytes</a:t>
            </a:r>
            <a:r>
              <a:rPr lang="en-US" sz="1400" b="0" dirty="0" smtClean="0"/>
              <a:t> appear in diffuse sheets or clumps)</a:t>
            </a:r>
            <a:r>
              <a:rPr lang="en-US" sz="1800" dirty="0" smtClean="0"/>
              <a:t/>
            </a:r>
            <a:br>
              <a:rPr lang="en-US" sz="1800" dirty="0" smtClean="0"/>
            </a:br>
            <a:r>
              <a:rPr lang="en-US" sz="1800" dirty="0" smtClean="0"/>
              <a:t/>
            </a:r>
            <a:br>
              <a:rPr lang="en-US" sz="1800" dirty="0" smtClean="0"/>
            </a:br>
            <a:endParaRPr lang="el-GR" sz="1800" dirty="0"/>
          </a:p>
        </p:txBody>
      </p:sp>
      <p:pic>
        <p:nvPicPr>
          <p:cNvPr id="20482" name="Picture 2" descr="C:\Documents and Settings\Administrator\Επιφάνεια εργασίας\granular_cell_tumor_larynx1.jpg"/>
          <p:cNvPicPr>
            <a:picLocks noChangeAspect="1" noChangeArrowheads="1"/>
          </p:cNvPicPr>
          <p:nvPr/>
        </p:nvPicPr>
        <p:blipFill>
          <a:blip r:embed="rId2" cstate="print"/>
          <a:srcRect/>
          <a:stretch>
            <a:fillRect/>
          </a:stretch>
        </p:blipFill>
        <p:spPr bwMode="auto">
          <a:xfrm>
            <a:off x="179512" y="1556792"/>
            <a:ext cx="4788024" cy="2839506"/>
          </a:xfrm>
          <a:prstGeom prst="rect">
            <a:avLst/>
          </a:prstGeom>
          <a:noFill/>
        </p:spPr>
      </p:pic>
      <p:pic>
        <p:nvPicPr>
          <p:cNvPr id="20483" name="Picture 3" descr="C:\Documents and Settings\Administrator\Επιφάνεια εργασίας\granular_cell_tumor_larynx2.jpg"/>
          <p:cNvPicPr>
            <a:picLocks noChangeAspect="1" noChangeArrowheads="1"/>
          </p:cNvPicPr>
          <p:nvPr/>
        </p:nvPicPr>
        <p:blipFill>
          <a:blip r:embed="rId3" cstate="print"/>
          <a:srcRect/>
          <a:stretch>
            <a:fillRect/>
          </a:stretch>
        </p:blipFill>
        <p:spPr bwMode="auto">
          <a:xfrm>
            <a:off x="611560" y="4509120"/>
            <a:ext cx="3950235" cy="2348880"/>
          </a:xfrm>
          <a:prstGeom prst="rect">
            <a:avLst/>
          </a:prstGeom>
          <a:noFill/>
        </p:spPr>
      </p:pic>
      <p:pic>
        <p:nvPicPr>
          <p:cNvPr id="20484" name="Picture 4" descr="C:\Documents and Settings\Administrator\Επιφάνεια εργασίας\HE02.JPG"/>
          <p:cNvPicPr>
            <a:picLocks noChangeAspect="1" noChangeArrowheads="1"/>
          </p:cNvPicPr>
          <p:nvPr/>
        </p:nvPicPr>
        <p:blipFill>
          <a:blip r:embed="rId4" cstate="print"/>
          <a:srcRect/>
          <a:stretch>
            <a:fillRect/>
          </a:stretch>
        </p:blipFill>
        <p:spPr bwMode="auto">
          <a:xfrm rot="16200000">
            <a:off x="4507609" y="2197248"/>
            <a:ext cx="5112570" cy="3831655"/>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296144"/>
          </a:xfrm>
        </p:spPr>
        <p:txBody>
          <a:bodyPr/>
          <a:lstStyle/>
          <a:p>
            <a:pPr algn="l"/>
            <a:r>
              <a:rPr lang="en-US" sz="1600" b="0" dirty="0" smtClean="0"/>
              <a:t>2. Biopsies below, taken from speckled mucosal lesions, </a:t>
            </a:r>
            <a:r>
              <a:rPr lang="en-US" sz="1600" b="0" dirty="0" err="1" smtClean="0"/>
              <a:t>histologically</a:t>
            </a:r>
            <a:r>
              <a:rPr lang="en-US" sz="1600" b="0" dirty="0" smtClean="0"/>
              <a:t> correlate to:</a:t>
            </a:r>
            <a:br>
              <a:rPr lang="en-US" sz="1600" b="0" dirty="0" smtClean="0"/>
            </a:br>
            <a:r>
              <a:rPr lang="en-US" sz="1600" b="0" dirty="0" smtClean="0"/>
              <a:t>a. </a:t>
            </a:r>
            <a:r>
              <a:rPr lang="en-US" sz="1600" b="0" dirty="0" err="1" smtClean="0"/>
              <a:t>pseudoepitheliomatous</a:t>
            </a:r>
            <a:r>
              <a:rPr lang="en-US" sz="1600" b="0" dirty="0" smtClean="0"/>
              <a:t> hyperplasia</a:t>
            </a:r>
            <a:br>
              <a:rPr lang="en-US" sz="1600" b="0" dirty="0" smtClean="0"/>
            </a:br>
            <a:r>
              <a:rPr lang="en-US" sz="1600" b="0" dirty="0" smtClean="0"/>
              <a:t>b. low grade </a:t>
            </a:r>
            <a:r>
              <a:rPr lang="en-US" sz="1600" b="0" dirty="0" err="1" smtClean="0"/>
              <a:t>squamous</a:t>
            </a:r>
            <a:r>
              <a:rPr lang="en-US" sz="1600" b="0" dirty="0" smtClean="0"/>
              <a:t> intraepithelial </a:t>
            </a:r>
            <a:r>
              <a:rPr lang="en-US" sz="1600" b="0" dirty="0" err="1" smtClean="0"/>
              <a:t>neoplasia</a:t>
            </a:r>
            <a:r>
              <a:rPr lang="en-US" sz="1600" b="0" dirty="0" smtClean="0"/>
              <a:t/>
            </a:r>
            <a:br>
              <a:rPr lang="en-US" sz="1600" b="0" dirty="0" smtClean="0"/>
            </a:br>
            <a:r>
              <a:rPr lang="en-US" sz="1600" b="0" dirty="0" smtClean="0"/>
              <a:t>c. high grade </a:t>
            </a:r>
            <a:r>
              <a:rPr lang="en-US" sz="1600" b="0" dirty="0" err="1" smtClean="0"/>
              <a:t>squamous</a:t>
            </a:r>
            <a:r>
              <a:rPr lang="en-US" sz="1600" b="0" dirty="0" smtClean="0"/>
              <a:t> intraepithelial </a:t>
            </a:r>
            <a:r>
              <a:rPr lang="en-US" sz="1600" b="0" dirty="0" err="1" smtClean="0"/>
              <a:t>neoplasia</a:t>
            </a:r>
            <a:r>
              <a:rPr lang="en-US" sz="1600" b="0" dirty="0" smtClean="0"/>
              <a:t> </a:t>
            </a:r>
            <a:br>
              <a:rPr lang="en-US" sz="1600" b="0" dirty="0" smtClean="0"/>
            </a:br>
            <a:r>
              <a:rPr lang="en-US" sz="1600" b="0" dirty="0" smtClean="0"/>
              <a:t>d. high grade </a:t>
            </a:r>
            <a:r>
              <a:rPr lang="en-US" sz="1600" b="0" dirty="0" err="1" smtClean="0"/>
              <a:t>squamous</a:t>
            </a:r>
            <a:r>
              <a:rPr lang="en-US" sz="1600" b="0" dirty="0" smtClean="0"/>
              <a:t> intraepithelial </a:t>
            </a:r>
            <a:r>
              <a:rPr lang="en-US" sz="1600" b="0" dirty="0" err="1" smtClean="0"/>
              <a:t>neoplasia</a:t>
            </a:r>
            <a:r>
              <a:rPr lang="en-US" sz="1600" b="0" dirty="0" smtClean="0"/>
              <a:t> with foci of early, </a:t>
            </a:r>
            <a:r>
              <a:rPr lang="en-US" sz="1600" b="0" dirty="0" err="1" smtClean="0"/>
              <a:t>microinvasive</a:t>
            </a:r>
            <a:r>
              <a:rPr lang="en-US" sz="1600" b="0" dirty="0" smtClean="0"/>
              <a:t> (superficially invasive) SCC</a:t>
            </a:r>
            <a:br>
              <a:rPr lang="en-US" sz="1600" b="0" dirty="0" smtClean="0"/>
            </a:br>
            <a:r>
              <a:rPr lang="en-US" sz="1600" b="0" dirty="0" smtClean="0"/>
              <a:t>e. superficially extending SCC</a:t>
            </a:r>
            <a:r>
              <a:rPr lang="en-US" sz="2000" dirty="0" smtClean="0"/>
              <a:t/>
            </a:r>
            <a:br>
              <a:rPr lang="en-US" sz="2000" dirty="0" smtClean="0"/>
            </a:br>
            <a:endParaRPr lang="el-GR" sz="2000" dirty="0"/>
          </a:p>
        </p:txBody>
      </p:sp>
      <p:pic>
        <p:nvPicPr>
          <p:cNvPr id="23554" name="Picture 2"/>
          <p:cNvPicPr>
            <a:picLocks noChangeAspect="1" noChangeArrowheads="1"/>
          </p:cNvPicPr>
          <p:nvPr/>
        </p:nvPicPr>
        <p:blipFill>
          <a:blip r:embed="rId2" cstate="print"/>
          <a:srcRect/>
          <a:stretch>
            <a:fillRect/>
          </a:stretch>
        </p:blipFill>
        <p:spPr bwMode="auto">
          <a:xfrm>
            <a:off x="4644008" y="1412776"/>
            <a:ext cx="3698354" cy="197033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1043608" y="3933056"/>
            <a:ext cx="7056784" cy="261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2088232"/>
          </a:xfrm>
        </p:spPr>
        <p:txBody>
          <a:bodyPr/>
          <a:lstStyle/>
          <a:p>
            <a:pPr algn="l"/>
            <a:r>
              <a:rPr lang="en-US" sz="1600" b="0" dirty="0" smtClean="0"/>
              <a:t>2. Biopsies below, taken from speckled mucosal lesions, </a:t>
            </a:r>
            <a:r>
              <a:rPr lang="en-US" sz="1600" b="0" dirty="0" err="1" smtClean="0"/>
              <a:t>histologically</a:t>
            </a:r>
            <a:r>
              <a:rPr lang="en-US" sz="1600" b="0" dirty="0" smtClean="0"/>
              <a:t> correlate to:</a:t>
            </a:r>
            <a:br>
              <a:rPr lang="en-US" sz="1600" b="0" dirty="0" smtClean="0"/>
            </a:br>
            <a:r>
              <a:rPr lang="en-US" sz="1600" b="0" dirty="0" smtClean="0"/>
              <a:t>a. </a:t>
            </a:r>
            <a:r>
              <a:rPr lang="en-US" sz="1600" b="0" dirty="0" err="1" smtClean="0"/>
              <a:t>pseudoepitheliomatous</a:t>
            </a:r>
            <a:r>
              <a:rPr lang="en-US" sz="1600" b="0" dirty="0" smtClean="0"/>
              <a:t> hyperplasia</a:t>
            </a:r>
            <a:br>
              <a:rPr lang="en-US" sz="1600" b="0" dirty="0" smtClean="0"/>
            </a:br>
            <a:r>
              <a:rPr lang="en-US" sz="1600" b="0" dirty="0" smtClean="0"/>
              <a:t>b. low grade </a:t>
            </a:r>
            <a:r>
              <a:rPr lang="en-US" sz="1600" b="0" dirty="0" err="1" smtClean="0"/>
              <a:t>squamous</a:t>
            </a:r>
            <a:r>
              <a:rPr lang="en-US" sz="1600" b="0" dirty="0" smtClean="0"/>
              <a:t> intraepithelial </a:t>
            </a:r>
            <a:r>
              <a:rPr lang="en-US" sz="1600" b="0" dirty="0" err="1" smtClean="0"/>
              <a:t>neoplasia</a:t>
            </a:r>
            <a:r>
              <a:rPr lang="en-US" sz="1600" b="0" dirty="0" smtClean="0"/>
              <a:t/>
            </a:r>
            <a:br>
              <a:rPr lang="en-US" sz="1600" b="0" dirty="0" smtClean="0"/>
            </a:br>
            <a:r>
              <a:rPr lang="en-US" sz="1600" b="0" dirty="0" smtClean="0"/>
              <a:t>c. high grade </a:t>
            </a:r>
            <a:r>
              <a:rPr lang="en-US" sz="1600" b="0" dirty="0" err="1" smtClean="0"/>
              <a:t>squamous</a:t>
            </a:r>
            <a:r>
              <a:rPr lang="en-US" sz="1600" b="0" dirty="0" smtClean="0"/>
              <a:t> intraepithelial </a:t>
            </a:r>
            <a:r>
              <a:rPr lang="en-US" sz="1600" b="0" dirty="0" err="1" smtClean="0"/>
              <a:t>neoplasia</a:t>
            </a:r>
            <a:r>
              <a:rPr lang="en-US" sz="1600" b="0" dirty="0" smtClean="0"/>
              <a:t> </a:t>
            </a:r>
            <a:br>
              <a:rPr lang="en-US" sz="1600" b="0" dirty="0" smtClean="0"/>
            </a:br>
            <a:r>
              <a:rPr lang="en-US" sz="1600" dirty="0" smtClean="0"/>
              <a:t>d. </a:t>
            </a:r>
            <a:r>
              <a:rPr lang="en-US" sz="1600" u="sng" dirty="0" smtClean="0"/>
              <a:t>high grade </a:t>
            </a:r>
            <a:r>
              <a:rPr lang="en-US" sz="1600" u="sng" dirty="0" err="1" smtClean="0"/>
              <a:t>squamous</a:t>
            </a:r>
            <a:r>
              <a:rPr lang="en-US" sz="1600" u="sng" dirty="0" smtClean="0"/>
              <a:t> intraepithelial </a:t>
            </a:r>
            <a:r>
              <a:rPr lang="en-US" sz="1600" u="sng" dirty="0" err="1" smtClean="0"/>
              <a:t>neoplasia</a:t>
            </a:r>
            <a:r>
              <a:rPr lang="en-US" sz="1600" u="sng" dirty="0" smtClean="0"/>
              <a:t> with foci of early, </a:t>
            </a:r>
            <a:r>
              <a:rPr lang="en-US" sz="1600" u="sng" dirty="0" err="1" smtClean="0"/>
              <a:t>microinvasive</a:t>
            </a:r>
            <a:r>
              <a:rPr lang="en-US" sz="1600" u="sng" dirty="0" smtClean="0"/>
              <a:t> (superficially invasive) SCC</a:t>
            </a:r>
            <a:r>
              <a:rPr lang="en-US" sz="1600" b="0" dirty="0" smtClean="0"/>
              <a:t/>
            </a:r>
            <a:br>
              <a:rPr lang="en-US" sz="1600" b="0" dirty="0" smtClean="0"/>
            </a:br>
            <a:r>
              <a:rPr lang="en-US" sz="1600" b="0" dirty="0" smtClean="0"/>
              <a:t>e. superficially extending SCC (extensive </a:t>
            </a:r>
            <a:br>
              <a:rPr lang="en-US" sz="1600" b="0" dirty="0" smtClean="0"/>
            </a:br>
            <a:r>
              <a:rPr lang="en-US" sz="1600" b="0" dirty="0" smtClean="0"/>
              <a:t>    involvement of the lamina </a:t>
            </a:r>
            <a:r>
              <a:rPr lang="en-US" sz="1600" b="0" dirty="0" err="1" smtClean="0"/>
              <a:t>propria</a:t>
            </a:r>
            <a:r>
              <a:rPr lang="en-US" sz="1600" b="0" dirty="0" smtClean="0"/>
              <a:t> is the rule)</a:t>
            </a:r>
            <a:br>
              <a:rPr lang="en-US" sz="1600" b="0" dirty="0" smtClean="0"/>
            </a:br>
            <a:r>
              <a:rPr lang="en-US" sz="2000" dirty="0" smtClean="0"/>
              <a:t/>
            </a:r>
            <a:br>
              <a:rPr lang="en-US" sz="2000" dirty="0" smtClean="0"/>
            </a:br>
            <a:endParaRPr lang="el-GR" sz="2000" dirty="0"/>
          </a:p>
        </p:txBody>
      </p:sp>
      <p:pic>
        <p:nvPicPr>
          <p:cNvPr id="23554" name="Picture 2"/>
          <p:cNvPicPr>
            <a:picLocks noChangeAspect="1" noChangeArrowheads="1"/>
          </p:cNvPicPr>
          <p:nvPr/>
        </p:nvPicPr>
        <p:blipFill>
          <a:blip r:embed="rId2" cstate="print"/>
          <a:srcRect/>
          <a:stretch>
            <a:fillRect/>
          </a:stretch>
        </p:blipFill>
        <p:spPr bwMode="auto">
          <a:xfrm>
            <a:off x="4644008" y="1412776"/>
            <a:ext cx="3698354" cy="197033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1259632" y="4005064"/>
            <a:ext cx="6696744" cy="2484381"/>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1043608" y="3933056"/>
            <a:ext cx="7056784" cy="261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44824"/>
          </a:xfrm>
        </p:spPr>
        <p:txBody>
          <a:bodyPr/>
          <a:lstStyle/>
          <a:p>
            <a:pPr algn="l">
              <a:defRPr/>
            </a:pPr>
            <a:r>
              <a:rPr lang="en-US" sz="1600" b="0" dirty="0" smtClean="0"/>
              <a:t>3. The laryngeal growth below was excised from a 30-year-old homosexual male with multiple sexual partners. </a:t>
            </a:r>
            <a:r>
              <a:rPr lang="en-US" sz="1600" b="0" dirty="0" err="1" smtClean="0"/>
              <a:t>Histologically</a:t>
            </a:r>
            <a:r>
              <a:rPr lang="en-US" sz="1600" b="0" dirty="0" smtClean="0"/>
              <a:t>, its morphology is more compatible with:</a:t>
            </a:r>
            <a:br>
              <a:rPr lang="en-US" sz="1600" b="0" dirty="0" smtClean="0"/>
            </a:br>
            <a:r>
              <a:rPr lang="en-US" sz="1600" b="0" dirty="0" smtClean="0"/>
              <a:t>a. papillary </a:t>
            </a:r>
            <a:r>
              <a:rPr lang="en-US" sz="1600" b="0" dirty="0" err="1" smtClean="0"/>
              <a:t>keratosis</a:t>
            </a:r>
            <a:r>
              <a:rPr lang="en-US" sz="1600" b="0" dirty="0" smtClean="0"/>
              <a:t> </a:t>
            </a:r>
            <a:br>
              <a:rPr lang="en-US" sz="1600" b="0" dirty="0" smtClean="0"/>
            </a:br>
            <a:r>
              <a:rPr lang="en-US" sz="1600" b="0" dirty="0" smtClean="0"/>
              <a:t>b.</a:t>
            </a:r>
            <a:r>
              <a:rPr lang="en-US" sz="1600" dirty="0" smtClean="0"/>
              <a:t> </a:t>
            </a:r>
            <a:r>
              <a:rPr lang="en-US" sz="1600" b="0" dirty="0" err="1" smtClean="0"/>
              <a:t>nonkeratinized</a:t>
            </a:r>
            <a:r>
              <a:rPr lang="en-US" sz="1600" b="0" dirty="0" smtClean="0"/>
              <a:t> </a:t>
            </a:r>
            <a:r>
              <a:rPr lang="en-US" sz="1600" b="0" dirty="0" err="1" smtClean="0"/>
              <a:t>papilloma</a:t>
            </a:r>
            <a:r>
              <a:rPr lang="en-US" sz="1600" b="0" dirty="0" smtClean="0"/>
              <a:t> </a:t>
            </a:r>
            <a:r>
              <a:rPr lang="en-US" sz="1600" u="sng" dirty="0" smtClean="0"/>
              <a:t/>
            </a:r>
            <a:br>
              <a:rPr lang="en-US" sz="1600" u="sng" dirty="0" smtClean="0"/>
            </a:br>
            <a:r>
              <a:rPr lang="en-US" sz="1600" b="0" dirty="0" smtClean="0"/>
              <a:t>c. papillary SCC</a:t>
            </a:r>
            <a:br>
              <a:rPr lang="en-US" sz="1600" b="0" dirty="0" smtClean="0"/>
            </a:br>
            <a:r>
              <a:rPr lang="en-US" sz="1600" b="0" dirty="0" smtClean="0"/>
              <a:t>d. </a:t>
            </a:r>
            <a:r>
              <a:rPr lang="en-US" sz="1600" b="0" dirty="0" err="1" smtClean="0"/>
              <a:t>verrucous</a:t>
            </a:r>
            <a:r>
              <a:rPr lang="en-US" sz="1600" b="0" dirty="0" smtClean="0"/>
              <a:t> carcinoma </a:t>
            </a:r>
            <a:br>
              <a:rPr lang="en-US" sz="1600" b="0" dirty="0" smtClean="0"/>
            </a:br>
            <a:r>
              <a:rPr lang="en-US" sz="1600" b="0" dirty="0" smtClean="0"/>
              <a:t>e. </a:t>
            </a:r>
            <a:r>
              <a:rPr lang="en-US" sz="1600" b="0" dirty="0" err="1" smtClean="0"/>
              <a:t>exophytic</a:t>
            </a:r>
            <a:r>
              <a:rPr lang="en-US" sz="1600" b="0" dirty="0" smtClean="0"/>
              <a:t> (conventional) </a:t>
            </a:r>
            <a:r>
              <a:rPr lang="en-US" sz="1600" b="0" dirty="0" err="1" smtClean="0"/>
              <a:t>squamous</a:t>
            </a:r>
            <a:r>
              <a:rPr lang="en-US" sz="1600" b="0" dirty="0" smtClean="0"/>
              <a:t> cell carcinoma</a:t>
            </a:r>
            <a:endParaRPr lang="el-GR" sz="1600" dirty="0"/>
          </a:p>
        </p:txBody>
      </p:sp>
      <p:pic>
        <p:nvPicPr>
          <p:cNvPr id="130051" name="Picture 2" descr="C:\Users\ΤΑΝΙΑ\Desktop\LANYNX COURSE\LARYNX IMGs\PAPILLOMA.JPG"/>
          <p:cNvPicPr>
            <a:picLocks noChangeAspect="1" noChangeArrowheads="1"/>
          </p:cNvPicPr>
          <p:nvPr/>
        </p:nvPicPr>
        <p:blipFill>
          <a:blip r:embed="rId2" cstate="print"/>
          <a:srcRect/>
          <a:stretch>
            <a:fillRect/>
          </a:stretch>
        </p:blipFill>
        <p:spPr bwMode="auto">
          <a:xfrm>
            <a:off x="395536" y="1817688"/>
            <a:ext cx="3636962" cy="5040312"/>
          </a:xfrm>
          <a:prstGeom prst="rect">
            <a:avLst/>
          </a:prstGeom>
          <a:noFill/>
          <a:ln w="9525">
            <a:noFill/>
            <a:miter lim="800000"/>
            <a:headEnd/>
            <a:tailEnd/>
          </a:ln>
        </p:spPr>
      </p:pic>
      <p:pic>
        <p:nvPicPr>
          <p:cNvPr id="130052" name="Picture 3" descr="C:\Users\ΤΑΝΙΑ\Desktop\LANYNX COURSE\LARYNX IMGs\PAPILLOMA2.JPG"/>
          <p:cNvPicPr>
            <a:picLocks noChangeAspect="1" noChangeArrowheads="1"/>
          </p:cNvPicPr>
          <p:nvPr/>
        </p:nvPicPr>
        <p:blipFill>
          <a:blip r:embed="rId3" cstate="print"/>
          <a:srcRect/>
          <a:stretch>
            <a:fillRect/>
          </a:stretch>
        </p:blipFill>
        <p:spPr bwMode="auto">
          <a:xfrm>
            <a:off x="5076056" y="1827213"/>
            <a:ext cx="3665538" cy="5030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060848"/>
          </a:xfrm>
        </p:spPr>
        <p:txBody>
          <a:bodyPr/>
          <a:lstStyle/>
          <a:p>
            <a:pPr algn="l">
              <a:defRPr/>
            </a:pPr>
            <a:r>
              <a:rPr lang="en-US" sz="1600" b="0" dirty="0" smtClean="0"/>
              <a:t>3. The laryngeal growth below was excised from a 30-year-old homosexual male with multiple sexual partners. </a:t>
            </a:r>
            <a:r>
              <a:rPr lang="en-US" sz="1600" b="0" dirty="0" err="1" smtClean="0"/>
              <a:t>Histologically</a:t>
            </a:r>
            <a:r>
              <a:rPr lang="en-US" sz="1600" b="0" dirty="0" smtClean="0"/>
              <a:t>, its morphology is more compatible with:</a:t>
            </a:r>
            <a:br>
              <a:rPr lang="en-US" sz="1600" b="0" dirty="0" smtClean="0"/>
            </a:br>
            <a:r>
              <a:rPr lang="en-US" sz="1600" b="0" dirty="0" smtClean="0"/>
              <a:t>a. papillary </a:t>
            </a:r>
            <a:r>
              <a:rPr lang="en-US" sz="1600" b="0" dirty="0" err="1" smtClean="0"/>
              <a:t>keratosis</a:t>
            </a:r>
            <a:r>
              <a:rPr lang="en-US" sz="1600" b="0" dirty="0" smtClean="0"/>
              <a:t> ( no keratin layer, here)</a:t>
            </a:r>
            <a:br>
              <a:rPr lang="en-US" sz="1600" b="0" dirty="0" smtClean="0"/>
            </a:br>
            <a:r>
              <a:rPr lang="en-US" sz="1600" dirty="0" smtClean="0"/>
              <a:t>b. </a:t>
            </a:r>
            <a:r>
              <a:rPr lang="en-US" sz="1600" u="sng" dirty="0" err="1" smtClean="0"/>
              <a:t>nonkeratinized</a:t>
            </a:r>
            <a:r>
              <a:rPr lang="en-US" sz="1600" u="sng" dirty="0" smtClean="0"/>
              <a:t> </a:t>
            </a:r>
            <a:r>
              <a:rPr lang="en-US" sz="1600" u="sng" dirty="0" err="1" smtClean="0"/>
              <a:t>papilloma</a:t>
            </a:r>
            <a:r>
              <a:rPr lang="en-US" sz="1600" u="sng" dirty="0" smtClean="0"/>
              <a:t> </a:t>
            </a:r>
            <a:r>
              <a:rPr lang="en-US" sz="1600" dirty="0" smtClean="0"/>
              <a:t>( young to middle-aged adults, HPV infection through </a:t>
            </a:r>
            <a:r>
              <a:rPr lang="en-US" sz="1600" dirty="0" err="1" smtClean="0"/>
              <a:t>orogenital</a:t>
            </a:r>
            <a:r>
              <a:rPr lang="en-US" sz="1600" dirty="0" smtClean="0"/>
              <a:t> contact )</a:t>
            </a:r>
            <a:r>
              <a:rPr lang="en-US" sz="1600" b="0" dirty="0" smtClean="0"/>
              <a:t/>
            </a:r>
            <a:br>
              <a:rPr lang="en-US" sz="1600" b="0" dirty="0" smtClean="0"/>
            </a:br>
            <a:r>
              <a:rPr lang="en-US" sz="1600" b="0" dirty="0" smtClean="0"/>
              <a:t>c. papillary SCC (</a:t>
            </a:r>
            <a:r>
              <a:rPr lang="en-US" sz="1600" b="0" dirty="0" err="1" smtClean="0"/>
              <a:t>basaloid</a:t>
            </a:r>
            <a:r>
              <a:rPr lang="en-US" sz="1600" b="0" dirty="0" smtClean="0"/>
              <a:t> cells, full-thickness epithelial disarray, mitoses throughout including abnormal ones)</a:t>
            </a:r>
            <a:br>
              <a:rPr lang="en-US" sz="1600" b="0" dirty="0" smtClean="0"/>
            </a:br>
            <a:r>
              <a:rPr lang="en-US" sz="1600" b="0" dirty="0" smtClean="0"/>
              <a:t>d. </a:t>
            </a:r>
            <a:r>
              <a:rPr lang="en-US" sz="1600" b="0" dirty="0" err="1" smtClean="0"/>
              <a:t>verrucous</a:t>
            </a:r>
            <a:r>
              <a:rPr lang="en-US" sz="1600" b="0" dirty="0" smtClean="0"/>
              <a:t> carcinoma (heavily keratinized surface,  bulbous </a:t>
            </a:r>
            <a:r>
              <a:rPr lang="en-US" sz="1600" b="0" dirty="0" err="1" smtClean="0"/>
              <a:t>rete</a:t>
            </a:r>
            <a:r>
              <a:rPr lang="en-US" sz="1600" b="0" dirty="0" smtClean="0"/>
              <a:t> ridges)</a:t>
            </a:r>
            <a:br>
              <a:rPr lang="en-US" sz="1600" b="0" dirty="0" smtClean="0"/>
            </a:br>
            <a:r>
              <a:rPr lang="en-US" sz="1600" b="0" dirty="0" smtClean="0"/>
              <a:t>e. </a:t>
            </a:r>
            <a:r>
              <a:rPr lang="en-US" sz="1600" b="0" dirty="0" err="1" smtClean="0"/>
              <a:t>exophytic</a:t>
            </a:r>
            <a:r>
              <a:rPr lang="en-US" sz="1600" b="0" dirty="0" smtClean="0"/>
              <a:t> (conventional) </a:t>
            </a:r>
            <a:r>
              <a:rPr lang="en-US" sz="1600" b="0" dirty="0" err="1" smtClean="0"/>
              <a:t>squamous</a:t>
            </a:r>
            <a:r>
              <a:rPr lang="en-US" sz="1600" b="0" dirty="0" smtClean="0"/>
              <a:t> cell carcinoma (</a:t>
            </a:r>
            <a:r>
              <a:rPr lang="en-US" sz="1600" b="0" dirty="0" err="1" smtClean="0"/>
              <a:t>pleomorphic</a:t>
            </a:r>
            <a:r>
              <a:rPr lang="en-US" sz="1600" b="0" dirty="0" smtClean="0"/>
              <a:t> cells, </a:t>
            </a:r>
            <a:r>
              <a:rPr lang="en-US" sz="1600" b="0" dirty="0" err="1" smtClean="0"/>
              <a:t>dyskeratosis</a:t>
            </a:r>
            <a:r>
              <a:rPr lang="en-US" sz="1600" b="0" dirty="0" smtClean="0"/>
              <a:t>)</a:t>
            </a:r>
            <a:r>
              <a:rPr lang="en-US" sz="2000" dirty="0" smtClean="0"/>
              <a:t/>
            </a:r>
            <a:br>
              <a:rPr lang="en-US" sz="2000" dirty="0" smtClean="0"/>
            </a:br>
            <a:endParaRPr lang="el-GR" sz="2000" dirty="0"/>
          </a:p>
        </p:txBody>
      </p:sp>
      <p:pic>
        <p:nvPicPr>
          <p:cNvPr id="130051" name="Picture 2" descr="C:\Users\ΤΑΝΙΑ\Desktop\LANYNX COURSE\LARYNX IMGs\PAPILLOMA.JPG"/>
          <p:cNvPicPr>
            <a:picLocks noChangeAspect="1" noChangeArrowheads="1"/>
          </p:cNvPicPr>
          <p:nvPr/>
        </p:nvPicPr>
        <p:blipFill>
          <a:blip r:embed="rId2" cstate="print"/>
          <a:srcRect/>
          <a:stretch>
            <a:fillRect/>
          </a:stretch>
        </p:blipFill>
        <p:spPr bwMode="auto">
          <a:xfrm>
            <a:off x="395536" y="1817688"/>
            <a:ext cx="3636962" cy="5040312"/>
          </a:xfrm>
          <a:prstGeom prst="rect">
            <a:avLst/>
          </a:prstGeom>
          <a:noFill/>
          <a:ln w="9525">
            <a:noFill/>
            <a:miter lim="800000"/>
            <a:headEnd/>
            <a:tailEnd/>
          </a:ln>
        </p:spPr>
      </p:pic>
      <p:pic>
        <p:nvPicPr>
          <p:cNvPr id="130052" name="Picture 3" descr="C:\Users\ΤΑΝΙΑ\Desktop\LANYNX COURSE\LARYNX IMGs\PAPILLOMA2.JPG"/>
          <p:cNvPicPr>
            <a:picLocks noChangeAspect="1" noChangeArrowheads="1"/>
          </p:cNvPicPr>
          <p:nvPr/>
        </p:nvPicPr>
        <p:blipFill>
          <a:blip r:embed="rId3" cstate="print"/>
          <a:srcRect/>
          <a:stretch>
            <a:fillRect/>
          </a:stretch>
        </p:blipFill>
        <p:spPr bwMode="auto">
          <a:xfrm>
            <a:off x="5076056" y="1827213"/>
            <a:ext cx="3665538" cy="5030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lstStyle/>
          <a:p>
            <a:pPr algn="l">
              <a:defRPr/>
            </a:pPr>
            <a:r>
              <a:rPr lang="en-US" sz="1200" b="0" dirty="0" smtClean="0">
                <a:effectLst/>
              </a:rPr>
              <a:t>4. If this morphology is seen throughout this surgically totally excised laryngeal lesion from an old man and, </a:t>
            </a:r>
            <a:r>
              <a:rPr lang="en-US" sz="1200" b="0" dirty="0" err="1" smtClean="0">
                <a:effectLst/>
              </a:rPr>
              <a:t>immunohistochemically</a:t>
            </a:r>
            <a:r>
              <a:rPr lang="en-US" sz="1200" b="0" dirty="0" smtClean="0">
                <a:effectLst/>
              </a:rPr>
              <a:t>, focal positivity for  </a:t>
            </a:r>
            <a:r>
              <a:rPr lang="en-US" sz="1200" b="0" dirty="0" err="1" smtClean="0">
                <a:effectLst/>
              </a:rPr>
              <a:t>vimentin</a:t>
            </a:r>
            <a:r>
              <a:rPr lang="en-US" sz="1200" b="0" dirty="0" smtClean="0">
                <a:effectLst/>
              </a:rPr>
              <a:t> and smooth muscle </a:t>
            </a:r>
            <a:r>
              <a:rPr lang="en-US" sz="1200" b="0" dirty="0" err="1" smtClean="0">
                <a:effectLst/>
              </a:rPr>
              <a:t>actin</a:t>
            </a:r>
            <a:r>
              <a:rPr lang="en-US" sz="1200" b="0" dirty="0" smtClean="0">
                <a:effectLst/>
              </a:rPr>
              <a:t> as well as diffuse strong positivity for p63 are detected, the accurate pathologic diagnosis is:</a:t>
            </a:r>
            <a:br>
              <a:rPr lang="en-US" sz="1200" b="0" dirty="0" smtClean="0">
                <a:effectLst/>
              </a:rPr>
            </a:br>
            <a:r>
              <a:rPr lang="en-US" sz="1200" b="0" dirty="0" smtClean="0">
                <a:effectLst/>
              </a:rPr>
              <a:t>a.  </a:t>
            </a:r>
            <a:r>
              <a:rPr lang="en-US" sz="1200" b="0" dirty="0" err="1" smtClean="0">
                <a:effectLst/>
              </a:rPr>
              <a:t>fibrosarcoma</a:t>
            </a:r>
            <a:r>
              <a:rPr lang="en-US" sz="1200" b="0" dirty="0" smtClean="0">
                <a:effectLst/>
              </a:rPr>
              <a:t/>
            </a:r>
            <a:br>
              <a:rPr lang="en-US" sz="1200" b="0" dirty="0" smtClean="0">
                <a:effectLst/>
              </a:rPr>
            </a:br>
            <a:r>
              <a:rPr lang="en-US" sz="1200" b="0" dirty="0" smtClean="0">
                <a:effectLst/>
              </a:rPr>
              <a:t>b. </a:t>
            </a:r>
            <a:r>
              <a:rPr lang="en-US" sz="1200" b="0" dirty="0" err="1" smtClean="0">
                <a:effectLst/>
              </a:rPr>
              <a:t>carcinosarcoma</a:t>
            </a:r>
            <a:r>
              <a:rPr lang="en-US" sz="1200" b="0" dirty="0" smtClean="0">
                <a:effectLst/>
              </a:rPr>
              <a:t/>
            </a:r>
            <a:br>
              <a:rPr lang="en-US" sz="1200" b="0" dirty="0" smtClean="0">
                <a:effectLst/>
              </a:rPr>
            </a:br>
            <a:r>
              <a:rPr lang="en-US" sz="1200" b="0" dirty="0" smtClean="0">
                <a:effectLst/>
              </a:rPr>
              <a:t>c. </a:t>
            </a:r>
            <a:r>
              <a:rPr lang="en-US" sz="1200" b="0" dirty="0" err="1" smtClean="0">
                <a:effectLst/>
              </a:rPr>
              <a:t>monophasic</a:t>
            </a:r>
            <a:r>
              <a:rPr lang="en-US" sz="1200" b="0" dirty="0" smtClean="0">
                <a:effectLst/>
              </a:rPr>
              <a:t> spindle cell </a:t>
            </a:r>
            <a:r>
              <a:rPr lang="en-US" sz="1200" b="0" dirty="0" err="1" smtClean="0">
                <a:effectLst/>
              </a:rPr>
              <a:t>squamous</a:t>
            </a:r>
            <a:r>
              <a:rPr lang="en-US" sz="1200" b="0" dirty="0" smtClean="0">
                <a:effectLst/>
              </a:rPr>
              <a:t> carcinoma </a:t>
            </a:r>
            <a:br>
              <a:rPr lang="en-US" sz="1200" b="0" dirty="0" smtClean="0">
                <a:effectLst/>
              </a:rPr>
            </a:br>
            <a:r>
              <a:rPr lang="en-US" sz="1200" b="0" dirty="0" smtClean="0">
                <a:effectLst/>
              </a:rPr>
              <a:t>d. malignant spindle cell lesion</a:t>
            </a:r>
            <a:br>
              <a:rPr lang="en-US" sz="1200" b="0" dirty="0" smtClean="0">
                <a:effectLst/>
              </a:rPr>
            </a:br>
            <a:r>
              <a:rPr lang="en-US" sz="1200" b="0" dirty="0" smtClean="0">
                <a:effectLst/>
              </a:rPr>
              <a:t>e. </a:t>
            </a:r>
            <a:r>
              <a:rPr lang="en-US" sz="1200" b="0" dirty="0" err="1" smtClean="0">
                <a:effectLst/>
              </a:rPr>
              <a:t>pseudotumour</a:t>
            </a:r>
            <a:endParaRPr lang="el-GR" sz="1200" b="0" dirty="0">
              <a:effectLst/>
            </a:endParaRPr>
          </a:p>
        </p:txBody>
      </p:sp>
      <p:pic>
        <p:nvPicPr>
          <p:cNvPr id="131075" name="Picture 2" descr="C:\Users\ΤΑΝΙΑ\Desktop\LANYNX COURSE\LARYNX IMGs\SARCOMATOID SCC.JPG"/>
          <p:cNvPicPr>
            <a:picLocks noChangeAspect="1" noChangeArrowheads="1"/>
          </p:cNvPicPr>
          <p:nvPr/>
        </p:nvPicPr>
        <p:blipFill>
          <a:blip r:embed="rId2" cstate="print"/>
          <a:srcRect/>
          <a:stretch>
            <a:fillRect/>
          </a:stretch>
        </p:blipFill>
        <p:spPr bwMode="auto">
          <a:xfrm>
            <a:off x="310408" y="1484785"/>
            <a:ext cx="3909415" cy="5373216"/>
          </a:xfrm>
          <a:prstGeom prst="rect">
            <a:avLst/>
          </a:prstGeom>
          <a:noFill/>
          <a:ln w="9525">
            <a:noFill/>
            <a:miter lim="800000"/>
            <a:headEnd/>
            <a:tailEnd/>
          </a:ln>
        </p:spPr>
      </p:pic>
      <p:pic>
        <p:nvPicPr>
          <p:cNvPr id="131076" name="Picture 3" descr="C:\Users\ΤΑΝΙΑ\Desktop\LANYNX COURSE\LARYNX IMGs\SARCOMATOID SCC2.JPG"/>
          <p:cNvPicPr>
            <a:picLocks noChangeAspect="1" noChangeArrowheads="1"/>
          </p:cNvPicPr>
          <p:nvPr/>
        </p:nvPicPr>
        <p:blipFill>
          <a:blip r:embed="rId3" cstate="print"/>
          <a:srcRect/>
          <a:stretch>
            <a:fillRect/>
          </a:stretch>
        </p:blipFill>
        <p:spPr bwMode="auto">
          <a:xfrm>
            <a:off x="4788024" y="1464012"/>
            <a:ext cx="3959796" cy="5393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lstStyle/>
          <a:p>
            <a:pPr algn="l">
              <a:defRPr/>
            </a:pPr>
            <a:r>
              <a:rPr lang="en-US" sz="1200" b="0" dirty="0" smtClean="0">
                <a:effectLst>
                  <a:outerShdw blurRad="38100" dist="38100" dir="2700000" algn="tl">
                    <a:srgbClr val="000000">
                      <a:alpha val="43137"/>
                    </a:srgbClr>
                  </a:outerShdw>
                </a:effectLst>
              </a:rPr>
              <a:t>4. If this morphology is seen throughout this surgically totally excised laryngeal lesion from an old man and, </a:t>
            </a:r>
            <a:r>
              <a:rPr lang="en-US" sz="1200" b="0" dirty="0" err="1" smtClean="0">
                <a:effectLst>
                  <a:outerShdw blurRad="38100" dist="38100" dir="2700000" algn="tl">
                    <a:srgbClr val="000000">
                      <a:alpha val="43137"/>
                    </a:srgbClr>
                  </a:outerShdw>
                </a:effectLst>
              </a:rPr>
              <a:t>immunohistochemically</a:t>
            </a:r>
            <a:r>
              <a:rPr lang="en-US" sz="1200" b="0" dirty="0" smtClean="0">
                <a:effectLst>
                  <a:outerShdw blurRad="38100" dist="38100" dir="2700000" algn="tl">
                    <a:srgbClr val="000000">
                      <a:alpha val="43137"/>
                    </a:srgbClr>
                  </a:outerShdw>
                </a:effectLst>
              </a:rPr>
              <a:t>, focal positivity for  </a:t>
            </a:r>
            <a:r>
              <a:rPr lang="en-US" sz="1200" b="0" dirty="0" err="1" smtClean="0">
                <a:effectLst>
                  <a:outerShdw blurRad="38100" dist="38100" dir="2700000" algn="tl">
                    <a:srgbClr val="000000">
                      <a:alpha val="43137"/>
                    </a:srgbClr>
                  </a:outerShdw>
                </a:effectLst>
              </a:rPr>
              <a:t>vimentin</a:t>
            </a:r>
            <a:r>
              <a:rPr lang="en-US" sz="1200" b="0" dirty="0" smtClean="0">
                <a:effectLst>
                  <a:outerShdw blurRad="38100" dist="38100" dir="2700000" algn="tl">
                    <a:srgbClr val="000000">
                      <a:alpha val="43137"/>
                    </a:srgbClr>
                  </a:outerShdw>
                </a:effectLst>
              </a:rPr>
              <a:t> and smooth muscle </a:t>
            </a:r>
            <a:r>
              <a:rPr lang="en-US" sz="1200" b="0" dirty="0" err="1" smtClean="0">
                <a:effectLst>
                  <a:outerShdw blurRad="38100" dist="38100" dir="2700000" algn="tl">
                    <a:srgbClr val="000000">
                      <a:alpha val="43137"/>
                    </a:srgbClr>
                  </a:outerShdw>
                </a:effectLst>
              </a:rPr>
              <a:t>actin</a:t>
            </a:r>
            <a:r>
              <a:rPr lang="en-US" sz="1200" b="0" dirty="0" smtClean="0">
                <a:effectLst>
                  <a:outerShdw blurRad="38100" dist="38100" dir="2700000" algn="tl">
                    <a:srgbClr val="000000">
                      <a:alpha val="43137"/>
                    </a:srgbClr>
                  </a:outerShdw>
                </a:effectLst>
              </a:rPr>
              <a:t> as well as diffuse strong positivity for p63 are detected, the accurate pathologic diagnosis is:</a:t>
            </a:r>
            <a:br>
              <a:rPr lang="en-US" sz="1200" b="0" dirty="0" smtClean="0">
                <a:effectLst>
                  <a:outerShdw blurRad="38100" dist="38100" dir="2700000" algn="tl">
                    <a:srgbClr val="000000">
                      <a:alpha val="43137"/>
                    </a:srgbClr>
                  </a:outerShdw>
                </a:effectLst>
              </a:rPr>
            </a:br>
            <a:r>
              <a:rPr lang="en-US" sz="1200" b="0" dirty="0" smtClean="0">
                <a:effectLst>
                  <a:outerShdw blurRad="38100" dist="38100" dir="2700000" algn="tl">
                    <a:srgbClr val="000000">
                      <a:alpha val="43137"/>
                    </a:srgbClr>
                  </a:outerShdw>
                </a:effectLst>
              </a:rPr>
              <a:t>a.  </a:t>
            </a:r>
            <a:r>
              <a:rPr lang="en-US" sz="1200" b="0" dirty="0" err="1" smtClean="0">
                <a:effectLst>
                  <a:outerShdw blurRad="38100" dist="38100" dir="2700000" algn="tl">
                    <a:srgbClr val="000000">
                      <a:alpha val="43137"/>
                    </a:srgbClr>
                  </a:outerShdw>
                </a:effectLst>
              </a:rPr>
              <a:t>fibrosarcoma</a:t>
            </a:r>
            <a:r>
              <a:rPr lang="en-US" sz="1200" b="0" dirty="0" smtClean="0">
                <a:effectLst>
                  <a:outerShdw blurRad="38100" dist="38100" dir="2700000" algn="tl">
                    <a:srgbClr val="000000">
                      <a:alpha val="43137"/>
                    </a:srgbClr>
                  </a:outerShdw>
                </a:effectLst>
              </a:rPr>
              <a:t> ( the present </a:t>
            </a:r>
            <a:r>
              <a:rPr lang="en-US" sz="1200" b="0" dirty="0" err="1" smtClean="0">
                <a:effectLst>
                  <a:outerShdw blurRad="38100" dist="38100" dir="2700000" algn="tl">
                    <a:srgbClr val="000000">
                      <a:alpha val="43137"/>
                    </a:srgbClr>
                  </a:outerShdw>
                </a:effectLst>
              </a:rPr>
              <a:t>tumour</a:t>
            </a:r>
            <a:r>
              <a:rPr lang="en-US" sz="1200" b="0" dirty="0" smtClean="0">
                <a:effectLst>
                  <a:outerShdw blurRad="38100" dist="38100" dir="2700000" algn="tl">
                    <a:srgbClr val="000000">
                      <a:alpha val="43137"/>
                    </a:srgbClr>
                  </a:outerShdw>
                </a:effectLst>
              </a:rPr>
              <a:t> arises directly from the epithelial </a:t>
            </a:r>
            <a:r>
              <a:rPr lang="en-US" sz="1200" b="0" dirty="0" err="1" smtClean="0">
                <a:effectLst>
                  <a:outerShdw blurRad="38100" dist="38100" dir="2700000" algn="tl">
                    <a:srgbClr val="000000">
                      <a:alpha val="43137"/>
                    </a:srgbClr>
                  </a:outerShdw>
                </a:effectLst>
              </a:rPr>
              <a:t>rete</a:t>
            </a:r>
            <a:r>
              <a:rPr lang="en-US" sz="1200" b="0" dirty="0" smtClean="0">
                <a:effectLst>
                  <a:outerShdw blurRad="38100" dist="38100" dir="2700000" algn="tl">
                    <a:srgbClr val="000000">
                      <a:alpha val="43137"/>
                    </a:srgbClr>
                  </a:outerShdw>
                </a:effectLst>
              </a:rPr>
              <a:t> pegs of the overlying mucosa; moreover, p63 is  negative in all sarcomas) </a:t>
            </a:r>
            <a:br>
              <a:rPr lang="en-US" sz="1200" b="0" dirty="0" smtClean="0">
                <a:effectLst>
                  <a:outerShdw blurRad="38100" dist="38100" dir="2700000" algn="tl">
                    <a:srgbClr val="000000">
                      <a:alpha val="43137"/>
                    </a:srgbClr>
                  </a:outerShdw>
                </a:effectLst>
              </a:rPr>
            </a:br>
            <a:r>
              <a:rPr lang="en-US" sz="1200" b="0" dirty="0" smtClean="0">
                <a:effectLst>
                  <a:outerShdw blurRad="38100" dist="38100" dir="2700000" algn="tl">
                    <a:srgbClr val="000000">
                      <a:alpha val="43137"/>
                    </a:srgbClr>
                  </a:outerShdw>
                </a:effectLst>
              </a:rPr>
              <a:t>b. </a:t>
            </a:r>
            <a:r>
              <a:rPr lang="en-US" sz="1200" b="0" dirty="0" err="1" smtClean="0">
                <a:effectLst>
                  <a:outerShdw blurRad="38100" dist="38100" dir="2700000" algn="tl">
                    <a:srgbClr val="000000">
                      <a:alpha val="43137"/>
                    </a:srgbClr>
                  </a:outerShdw>
                </a:effectLst>
              </a:rPr>
              <a:t>carcinosarcoma</a:t>
            </a:r>
            <a:r>
              <a:rPr lang="en-US" sz="1200" b="0" dirty="0" smtClean="0">
                <a:effectLst>
                  <a:outerShdw blurRad="38100" dist="38100" dir="2700000" algn="tl">
                    <a:srgbClr val="000000">
                      <a:alpha val="43137"/>
                    </a:srgbClr>
                  </a:outerShdw>
                </a:effectLst>
              </a:rPr>
              <a:t>  (no, because this is </a:t>
            </a:r>
            <a:r>
              <a:rPr lang="en-US" sz="1200" b="0" u="sng" dirty="0" smtClean="0">
                <a:effectLst>
                  <a:outerShdw blurRad="38100" dist="38100" dir="2700000" algn="tl">
                    <a:srgbClr val="000000">
                      <a:alpha val="43137"/>
                    </a:srgbClr>
                  </a:outerShdw>
                </a:effectLst>
              </a:rPr>
              <a:t>not</a:t>
            </a:r>
            <a:r>
              <a:rPr lang="en-US" sz="1200" b="0" dirty="0" smtClean="0">
                <a:effectLst>
                  <a:outerShdw blurRad="38100" dist="38100" dir="2700000" algn="tl">
                    <a:srgbClr val="000000">
                      <a:alpha val="43137"/>
                    </a:srgbClr>
                  </a:outerShdw>
                </a:effectLst>
              </a:rPr>
              <a:t> a biphasic </a:t>
            </a:r>
            <a:r>
              <a:rPr lang="en-US" sz="1200" b="0" dirty="0" err="1" smtClean="0">
                <a:effectLst>
                  <a:outerShdw blurRad="38100" dist="38100" dir="2700000" algn="tl">
                    <a:srgbClr val="000000">
                      <a:alpha val="43137"/>
                    </a:srgbClr>
                  </a:outerShdw>
                </a:effectLst>
              </a:rPr>
              <a:t>tumour</a:t>
            </a:r>
            <a:r>
              <a:rPr lang="en-US" sz="1200" b="0" dirty="0" smtClean="0">
                <a:effectLst>
                  <a:outerShdw blurRad="38100" dist="38100" dir="2700000" algn="tl">
                    <a:srgbClr val="000000">
                      <a:alpha val="43137"/>
                    </a:srgbClr>
                  </a:outerShdw>
                </a:effectLst>
              </a:rPr>
              <a:t>; furthermore, no </a:t>
            </a:r>
            <a:r>
              <a:rPr lang="en-US" sz="1200" b="0" dirty="0" err="1" smtClean="0">
                <a:effectLst>
                  <a:outerShdw blurRad="38100" dist="38100" dir="2700000" algn="tl">
                    <a:srgbClr val="000000">
                      <a:alpha val="43137"/>
                    </a:srgbClr>
                  </a:outerShdw>
                </a:effectLst>
              </a:rPr>
              <a:t>heterologous</a:t>
            </a:r>
            <a:r>
              <a:rPr lang="en-US" sz="1200" b="0" dirty="0" smtClean="0">
                <a:effectLst>
                  <a:outerShdw blurRad="38100" dist="38100" dir="2700000" algn="tl">
                    <a:srgbClr val="000000">
                      <a:alpha val="43137"/>
                    </a:srgbClr>
                  </a:outerShdw>
                </a:effectLst>
              </a:rPr>
              <a:t> elements are observed.)</a:t>
            </a:r>
            <a:br>
              <a:rPr lang="en-US" sz="1200" b="0" dirty="0" smtClean="0">
                <a:effectLst>
                  <a:outerShdw blurRad="38100" dist="38100" dir="2700000" algn="tl">
                    <a:srgbClr val="000000">
                      <a:alpha val="43137"/>
                    </a:srgbClr>
                  </a:outerShdw>
                </a:effectLst>
              </a:rPr>
            </a:br>
            <a:r>
              <a:rPr lang="en-US" sz="1200" dirty="0" smtClean="0">
                <a:effectLst>
                  <a:outerShdw blurRad="38100" dist="38100" dir="2700000" algn="tl">
                    <a:srgbClr val="000000">
                      <a:alpha val="43137"/>
                    </a:srgbClr>
                  </a:outerShdw>
                </a:effectLst>
              </a:rPr>
              <a:t>c. </a:t>
            </a:r>
            <a:r>
              <a:rPr lang="en-US" sz="1200" u="sng" spc="300" dirty="0" err="1" smtClean="0">
                <a:effectLst>
                  <a:outerShdw blurRad="38100" dist="38100" dir="2700000" algn="tl">
                    <a:srgbClr val="000000">
                      <a:alpha val="43137"/>
                    </a:srgbClr>
                  </a:outerShdw>
                </a:effectLst>
              </a:rPr>
              <a:t>monophasic</a:t>
            </a:r>
            <a:r>
              <a:rPr lang="en-US" sz="1200" u="sng" spc="300" dirty="0" smtClean="0">
                <a:effectLst>
                  <a:outerShdw blurRad="38100" dist="38100" dir="2700000" algn="tl">
                    <a:srgbClr val="000000">
                      <a:alpha val="43137"/>
                    </a:srgbClr>
                  </a:outerShdw>
                </a:effectLst>
              </a:rPr>
              <a:t> spindle cell  </a:t>
            </a:r>
            <a:r>
              <a:rPr lang="en-US" sz="1200" u="sng" spc="300" dirty="0" err="1" smtClean="0">
                <a:effectLst>
                  <a:outerShdw blurRad="38100" dist="38100" dir="2700000" algn="tl">
                    <a:srgbClr val="000000">
                      <a:alpha val="43137"/>
                    </a:srgbClr>
                  </a:outerShdw>
                </a:effectLst>
              </a:rPr>
              <a:t>squamous</a:t>
            </a:r>
            <a:r>
              <a:rPr lang="en-US" sz="1200" u="sng" spc="300" dirty="0" smtClean="0">
                <a:effectLst>
                  <a:outerShdw blurRad="38100" dist="38100" dir="2700000" algn="tl">
                    <a:srgbClr val="000000">
                      <a:alpha val="43137"/>
                    </a:srgbClr>
                  </a:outerShdw>
                </a:effectLst>
              </a:rPr>
              <a:t> carcinoma</a:t>
            </a:r>
            <a:r>
              <a:rPr lang="en-US" sz="1200" spc="300" dirty="0" smtClean="0">
                <a:effectLst>
                  <a:outerShdw blurRad="38100" dist="38100" dir="2700000" algn="tl">
                    <a:srgbClr val="000000">
                      <a:alpha val="43137"/>
                    </a:srgbClr>
                  </a:outerShdw>
                </a:effectLst>
              </a:rPr>
              <a:t> </a:t>
            </a:r>
            <a:r>
              <a:rPr lang="en-US" sz="1200" dirty="0" smtClean="0">
                <a:effectLst>
                  <a:outerShdw blurRad="38100" dist="38100" dir="2700000" algn="tl">
                    <a:srgbClr val="000000">
                      <a:alpha val="43137"/>
                    </a:srgbClr>
                  </a:outerShdw>
                </a:effectLst>
              </a:rPr>
              <a:t>(p63 is detected in up to 63% of  spindle cell carcinomas)</a:t>
            </a:r>
            <a:r>
              <a:rPr lang="en-US" sz="1200" b="0" dirty="0" smtClean="0">
                <a:effectLst>
                  <a:outerShdw blurRad="38100" dist="38100" dir="2700000" algn="tl">
                    <a:srgbClr val="000000">
                      <a:alpha val="43137"/>
                    </a:srgbClr>
                  </a:outerShdw>
                </a:effectLst>
              </a:rPr>
              <a:t/>
            </a:r>
            <a:br>
              <a:rPr lang="en-US" sz="1200" b="0" dirty="0" smtClean="0">
                <a:effectLst>
                  <a:outerShdw blurRad="38100" dist="38100" dir="2700000" algn="tl">
                    <a:srgbClr val="000000">
                      <a:alpha val="43137"/>
                    </a:srgbClr>
                  </a:outerShdw>
                </a:effectLst>
              </a:rPr>
            </a:br>
            <a:r>
              <a:rPr lang="en-US" sz="1200" b="0" dirty="0" smtClean="0">
                <a:effectLst>
                  <a:outerShdw blurRad="38100" dist="38100" dir="2700000" algn="tl">
                    <a:srgbClr val="000000">
                      <a:alpha val="43137"/>
                    </a:srgbClr>
                  </a:outerShdw>
                </a:effectLst>
              </a:rPr>
              <a:t>d. malignant spindle cell lesion (this  diagnosis is  occasionally applicable  only in  small biopsies)</a:t>
            </a:r>
            <a:br>
              <a:rPr lang="en-US" sz="1200" b="0" dirty="0" smtClean="0">
                <a:effectLst>
                  <a:outerShdw blurRad="38100" dist="38100" dir="2700000" algn="tl">
                    <a:srgbClr val="000000">
                      <a:alpha val="43137"/>
                    </a:srgbClr>
                  </a:outerShdw>
                </a:effectLst>
              </a:rPr>
            </a:br>
            <a:r>
              <a:rPr lang="en-US" sz="1200" b="0" dirty="0" smtClean="0">
                <a:effectLst>
                  <a:outerShdw blurRad="38100" dist="38100" dir="2700000" algn="tl">
                    <a:srgbClr val="000000">
                      <a:alpha val="43137"/>
                    </a:srgbClr>
                  </a:outerShdw>
                </a:effectLst>
              </a:rPr>
              <a:t>e. </a:t>
            </a:r>
            <a:r>
              <a:rPr lang="en-US" sz="1200" b="0" dirty="0" err="1" smtClean="0">
                <a:effectLst>
                  <a:outerShdw blurRad="38100" dist="38100" dir="2700000" algn="tl">
                    <a:srgbClr val="000000">
                      <a:alpha val="43137"/>
                    </a:srgbClr>
                  </a:outerShdw>
                </a:effectLst>
              </a:rPr>
              <a:t>pseudotumour</a:t>
            </a:r>
            <a:r>
              <a:rPr lang="en-US" sz="1200" b="0" dirty="0" smtClean="0">
                <a:effectLst>
                  <a:outerShdw blurRad="38100" dist="38100" dir="2700000" algn="tl">
                    <a:srgbClr val="000000">
                      <a:alpha val="43137"/>
                    </a:srgbClr>
                  </a:outerShdw>
                </a:effectLst>
              </a:rPr>
              <a:t> (no, as there’s  considerable cellular </a:t>
            </a:r>
            <a:r>
              <a:rPr lang="en-US" sz="1200" b="0" dirty="0" err="1" smtClean="0">
                <a:effectLst>
                  <a:outerShdw blurRad="38100" dist="38100" dir="2700000" algn="tl">
                    <a:srgbClr val="000000">
                      <a:alpha val="43137"/>
                    </a:srgbClr>
                  </a:outerShdw>
                </a:effectLst>
              </a:rPr>
              <a:t>pleomorphism</a:t>
            </a:r>
            <a:r>
              <a:rPr lang="en-US" sz="1200" b="0" dirty="0" smtClean="0">
                <a:effectLst>
                  <a:outerShdw blurRad="38100" dist="38100" dir="2700000" algn="tl">
                    <a:srgbClr val="000000">
                      <a:alpha val="43137"/>
                    </a:srgbClr>
                  </a:outerShdw>
                </a:effectLst>
              </a:rPr>
              <a:t> and  p63 </a:t>
            </a:r>
            <a:r>
              <a:rPr lang="en-US" sz="1200" b="0" dirty="0" err="1" smtClean="0">
                <a:effectLst>
                  <a:outerShdw blurRad="38100" dist="38100" dir="2700000" algn="tl">
                    <a:srgbClr val="000000">
                      <a:alpha val="43137"/>
                    </a:srgbClr>
                  </a:outerShdw>
                </a:effectLst>
              </a:rPr>
              <a:t>immunoreactivity</a:t>
            </a:r>
            <a:r>
              <a:rPr lang="en-US" sz="1200" b="0" dirty="0" smtClean="0">
                <a:effectLst>
                  <a:outerShdw blurRad="38100" dist="38100" dir="2700000" algn="tl">
                    <a:srgbClr val="000000">
                      <a:alpha val="43137"/>
                    </a:srgbClr>
                  </a:outerShdw>
                </a:effectLst>
              </a:rPr>
              <a:t>)</a:t>
            </a:r>
            <a:endParaRPr lang="el-GR" sz="1200" b="0" dirty="0">
              <a:effectLst>
                <a:outerShdw blurRad="38100" dist="38100" dir="2700000" algn="tl">
                  <a:srgbClr val="000000">
                    <a:alpha val="43137"/>
                  </a:srgbClr>
                </a:outerShdw>
              </a:effectLst>
            </a:endParaRPr>
          </a:p>
        </p:txBody>
      </p:sp>
      <p:pic>
        <p:nvPicPr>
          <p:cNvPr id="131075" name="Picture 2" descr="C:\Users\ΤΑΝΙΑ\Desktop\LANYNX COURSE\LARYNX IMGs\SARCOMATOID SCC.JPG"/>
          <p:cNvPicPr>
            <a:picLocks noChangeAspect="1" noChangeArrowheads="1"/>
          </p:cNvPicPr>
          <p:nvPr/>
        </p:nvPicPr>
        <p:blipFill>
          <a:blip r:embed="rId2" cstate="print"/>
          <a:srcRect/>
          <a:stretch>
            <a:fillRect/>
          </a:stretch>
        </p:blipFill>
        <p:spPr bwMode="auto">
          <a:xfrm>
            <a:off x="310408" y="1484785"/>
            <a:ext cx="3909415" cy="5373216"/>
          </a:xfrm>
          <a:prstGeom prst="rect">
            <a:avLst/>
          </a:prstGeom>
          <a:noFill/>
          <a:ln w="9525">
            <a:noFill/>
            <a:miter lim="800000"/>
            <a:headEnd/>
            <a:tailEnd/>
          </a:ln>
        </p:spPr>
      </p:pic>
      <p:pic>
        <p:nvPicPr>
          <p:cNvPr id="131076" name="Picture 3" descr="C:\Users\ΤΑΝΙΑ\Desktop\LANYNX COURSE\LARYNX IMGs\SARCOMATOID SCC2.JPG"/>
          <p:cNvPicPr>
            <a:picLocks noChangeAspect="1" noChangeArrowheads="1"/>
          </p:cNvPicPr>
          <p:nvPr/>
        </p:nvPicPr>
        <p:blipFill>
          <a:blip r:embed="rId3" cstate="print"/>
          <a:srcRect/>
          <a:stretch>
            <a:fillRect/>
          </a:stretch>
        </p:blipFill>
        <p:spPr bwMode="auto">
          <a:xfrm>
            <a:off x="4788024" y="1464012"/>
            <a:ext cx="3959796" cy="5393988"/>
          </a:xfrm>
          <a:prstGeom prst="rect">
            <a:avLst/>
          </a:prstGeom>
          <a:noFill/>
          <a:ln w="9525">
            <a:noFill/>
            <a:miter lim="800000"/>
            <a:headEnd/>
            <a:tailEnd/>
          </a:ln>
        </p:spPr>
      </p:pic>
      <p:sp>
        <p:nvSpPr>
          <p:cNvPr id="5" name="1 - Τίτλος"/>
          <p:cNvSpPr txBox="1">
            <a:spLocks/>
          </p:cNvSpPr>
          <p:nvPr/>
        </p:nvSpPr>
        <p:spPr bwMode="auto">
          <a:xfrm>
            <a:off x="1691680" y="4941168"/>
            <a:ext cx="2664296" cy="19168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2">
                    <a:lumMod val="10000"/>
                  </a:schemeClr>
                </a:solidFill>
                <a:effectLst>
                  <a:outerShdw blurRad="38100" dist="38100" dir="2700000" algn="tl">
                    <a:srgbClr val="000000"/>
                  </a:outerShdw>
                </a:effectLst>
                <a:uLnTx/>
                <a:uFillTx/>
                <a:latin typeface="+mj-lt"/>
                <a:ea typeface="+mj-ea"/>
                <a:cs typeface="+mj-cs"/>
              </a:rPr>
              <a:t>ALWAYS EVALUATE  THE  OVERLYING MUCOSA AND THE SUPERFICIAL COMPONENT OF THE TUMOUR!</a:t>
            </a:r>
            <a:endParaRPr kumimoji="0" lang="el-GR" sz="2000" b="1" i="0" u="none" strike="noStrike" kern="0" cap="none" spc="0" normalizeH="0" baseline="0" noProof="0" dirty="0">
              <a:ln>
                <a:noFill/>
              </a:ln>
              <a:solidFill>
                <a:schemeClr val="tx2">
                  <a:lumMod val="10000"/>
                </a:schemeClr>
              </a:solidFill>
              <a:effectLst>
                <a:outerShdw blurRad="38100" dist="38100" dir="2700000" algn="tl">
                  <a:srgbClr val="000000"/>
                </a:outerShdw>
              </a:effectLst>
              <a:uLnTx/>
              <a:uFillTx/>
              <a:latin typeface="+mj-lt"/>
              <a:ea typeface="+mj-ea"/>
              <a:cs typeface="+mj-cs"/>
            </a:endParaRPr>
          </a:p>
        </p:txBody>
      </p:sp>
      <p:sp>
        <p:nvSpPr>
          <p:cNvPr id="6" name="5 - Βέλος προς τα κάτω"/>
          <p:cNvSpPr/>
          <p:nvPr/>
        </p:nvSpPr>
        <p:spPr>
          <a:xfrm rot="3009534">
            <a:off x="2718990" y="4211690"/>
            <a:ext cx="223411" cy="529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92696"/>
            <a:ext cx="9144000" cy="1080120"/>
          </a:xfrm>
        </p:spPr>
        <p:txBody>
          <a:bodyPr/>
          <a:lstStyle/>
          <a:p>
            <a:pPr algn="l"/>
            <a:r>
              <a:rPr lang="en-US" sz="1600" b="0" dirty="0" smtClean="0"/>
              <a:t>5.A high stage, node-positive, </a:t>
            </a:r>
            <a:r>
              <a:rPr lang="en-US" sz="1600" b="0" dirty="0" err="1" smtClean="0"/>
              <a:t>supraglottic</a:t>
            </a:r>
            <a:r>
              <a:rPr lang="en-US" sz="1600" b="0" dirty="0" smtClean="0"/>
              <a:t>, mucosa-based </a:t>
            </a:r>
            <a:r>
              <a:rPr lang="en-US" sz="1600" b="0" dirty="0" err="1" smtClean="0"/>
              <a:t>tumour</a:t>
            </a:r>
            <a:r>
              <a:rPr lang="en-US" sz="1600" b="0" dirty="0" smtClean="0"/>
              <a:t>  in a 63-year-old man. Based on the images below, and taking into account all the above, the most likely histological diagnosis is:</a:t>
            </a:r>
            <a:br>
              <a:rPr lang="en-US" sz="1600" b="0" dirty="0" smtClean="0"/>
            </a:br>
            <a:r>
              <a:rPr lang="en-US" sz="1600" b="0" dirty="0" smtClean="0"/>
              <a:t>a. </a:t>
            </a:r>
            <a:r>
              <a:rPr lang="en-US" sz="1600" b="0" dirty="0" err="1" smtClean="0"/>
              <a:t>basaloid</a:t>
            </a:r>
            <a:r>
              <a:rPr lang="en-US" sz="1600" b="0" dirty="0" smtClean="0"/>
              <a:t>  SCC</a:t>
            </a:r>
            <a:br>
              <a:rPr lang="en-US" sz="1600" b="0" dirty="0" smtClean="0"/>
            </a:br>
            <a:r>
              <a:rPr lang="en-US" sz="1600" b="0" dirty="0" smtClean="0"/>
              <a:t>b. solid variant of adenoid cystic carcinoma</a:t>
            </a:r>
            <a:br>
              <a:rPr lang="en-US" sz="1600" b="0" dirty="0" smtClean="0"/>
            </a:br>
            <a:r>
              <a:rPr lang="en-US" sz="1600" b="0" dirty="0" smtClean="0"/>
              <a:t>c. small cell </a:t>
            </a:r>
            <a:r>
              <a:rPr lang="en-US" sz="1600" b="0" dirty="0" err="1" smtClean="0"/>
              <a:t>neuroendocrine</a:t>
            </a:r>
            <a:r>
              <a:rPr lang="en-US" sz="1600" b="0" dirty="0" smtClean="0"/>
              <a:t> carcinoma</a:t>
            </a:r>
            <a:br>
              <a:rPr lang="en-US" sz="1600" b="0" dirty="0" smtClean="0"/>
            </a:br>
            <a:r>
              <a:rPr lang="en-US" sz="1600" b="0" dirty="0" smtClean="0"/>
              <a:t>d. basal cell </a:t>
            </a:r>
            <a:r>
              <a:rPr lang="en-US" sz="1600" b="0" dirty="0" err="1" smtClean="0"/>
              <a:t>adenocarcinoma</a:t>
            </a:r>
            <a:r>
              <a:rPr lang="en-US" sz="1600" b="0" dirty="0" smtClean="0"/>
              <a:t/>
            </a:r>
            <a:br>
              <a:rPr lang="en-US" sz="1600" b="0" dirty="0" smtClean="0"/>
            </a:br>
            <a:r>
              <a:rPr lang="en-US" sz="1600" b="0" dirty="0" smtClean="0"/>
              <a:t>e. undifferentiated carcinoma</a:t>
            </a:r>
            <a:br>
              <a:rPr lang="en-US" sz="1600" b="0" dirty="0" smtClean="0"/>
            </a:br>
            <a:r>
              <a:rPr lang="en-US" sz="1800" b="0" dirty="0" smtClean="0"/>
              <a:t/>
            </a:r>
            <a:br>
              <a:rPr lang="en-US" sz="1800" b="0" dirty="0" smtClean="0"/>
            </a:br>
            <a:r>
              <a:rPr lang="en-US" sz="1800" b="0" dirty="0" smtClean="0"/>
              <a:t/>
            </a:r>
            <a:br>
              <a:rPr lang="en-US" sz="1800" b="0" dirty="0" smtClean="0"/>
            </a:br>
            <a:endParaRPr lang="el-GR" sz="1800" b="0" dirty="0"/>
          </a:p>
        </p:txBody>
      </p:sp>
      <p:pic>
        <p:nvPicPr>
          <p:cNvPr id="18434" name="Picture 2" descr="C:\Documents and Settings\Administrator\Επιφάνεια εργασίας\SquamousCellCA_Basaloid_Tonsil2.jpg"/>
          <p:cNvPicPr>
            <a:picLocks noChangeAspect="1" noChangeArrowheads="1"/>
          </p:cNvPicPr>
          <p:nvPr/>
        </p:nvPicPr>
        <p:blipFill>
          <a:blip r:embed="rId2" cstate="print"/>
          <a:srcRect/>
          <a:stretch>
            <a:fillRect/>
          </a:stretch>
        </p:blipFill>
        <p:spPr bwMode="auto">
          <a:xfrm rot="16200000">
            <a:off x="57371" y="2399012"/>
            <a:ext cx="5157192" cy="3760783"/>
          </a:xfrm>
          <a:prstGeom prst="rect">
            <a:avLst/>
          </a:prstGeom>
          <a:noFill/>
        </p:spPr>
      </p:pic>
      <p:pic>
        <p:nvPicPr>
          <p:cNvPr id="18435" name="Picture 3" descr="C:\Documents and Settings\Administrator\Επιφάνεια εργασίας\SquamousCellCA_Basaloid_Tongue2.jpg"/>
          <p:cNvPicPr>
            <a:picLocks noChangeAspect="1" noChangeArrowheads="1"/>
          </p:cNvPicPr>
          <p:nvPr/>
        </p:nvPicPr>
        <p:blipFill>
          <a:blip r:embed="rId3" cstate="print"/>
          <a:srcRect/>
          <a:stretch>
            <a:fillRect/>
          </a:stretch>
        </p:blipFill>
        <p:spPr bwMode="auto">
          <a:xfrm rot="5400000">
            <a:off x="3944826" y="2392772"/>
            <a:ext cx="5164410" cy="3766047"/>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92696"/>
            <a:ext cx="9144000" cy="1080120"/>
          </a:xfrm>
        </p:spPr>
        <p:txBody>
          <a:bodyPr/>
          <a:lstStyle/>
          <a:p>
            <a:pPr algn="l"/>
            <a:r>
              <a:rPr lang="en-US" sz="1600" b="0" dirty="0" smtClean="0"/>
              <a:t>5.A high stage, node-positive, </a:t>
            </a:r>
            <a:r>
              <a:rPr lang="en-US" sz="1600" b="0" dirty="0" err="1" smtClean="0"/>
              <a:t>supraglottic</a:t>
            </a:r>
            <a:r>
              <a:rPr lang="en-US" sz="1600" b="0" dirty="0" smtClean="0"/>
              <a:t>, mucosa-based </a:t>
            </a:r>
            <a:r>
              <a:rPr lang="en-US" sz="1600" b="0" dirty="0" err="1" smtClean="0"/>
              <a:t>tumour</a:t>
            </a:r>
            <a:r>
              <a:rPr lang="en-US" sz="1600" b="0" dirty="0" smtClean="0"/>
              <a:t>  in a 63-year-old man. Based on the images below, and taking into account all the above, the most likely histological diagnosis is:</a:t>
            </a:r>
            <a:br>
              <a:rPr lang="en-US" sz="1600" b="0" dirty="0" smtClean="0"/>
            </a:br>
            <a:r>
              <a:rPr lang="en-US" sz="1600" spc="300" dirty="0" err="1" smtClean="0"/>
              <a:t>a.</a:t>
            </a:r>
            <a:r>
              <a:rPr lang="en-US" sz="1600" u="sng" spc="300" dirty="0" err="1" smtClean="0"/>
              <a:t>basaloid</a:t>
            </a:r>
            <a:r>
              <a:rPr lang="en-US" sz="1600" u="sng" spc="300" dirty="0" smtClean="0"/>
              <a:t>  SCC </a:t>
            </a:r>
            <a:r>
              <a:rPr lang="en-US" sz="1600" dirty="0" smtClean="0"/>
              <a:t>(abrupt </a:t>
            </a:r>
            <a:r>
              <a:rPr lang="en-US" sz="1600" dirty="0" err="1" smtClean="0"/>
              <a:t>keratinization</a:t>
            </a:r>
            <a:r>
              <a:rPr lang="en-US" sz="1600" dirty="0" smtClean="0"/>
              <a:t>, prominent  </a:t>
            </a:r>
            <a:r>
              <a:rPr lang="en-US" sz="1600" dirty="0" err="1" smtClean="0"/>
              <a:t>comedonecrosis</a:t>
            </a:r>
            <a:r>
              <a:rPr lang="en-US" sz="1600" dirty="0" smtClean="0"/>
              <a:t>, frequent  mitoses)</a:t>
            </a:r>
            <a:r>
              <a:rPr lang="en-US" sz="1600" b="0" dirty="0" smtClean="0"/>
              <a:t/>
            </a:r>
            <a:br>
              <a:rPr lang="en-US" sz="1600" b="0" dirty="0" smtClean="0"/>
            </a:br>
            <a:r>
              <a:rPr lang="en-US" sz="1600" b="0" dirty="0" smtClean="0"/>
              <a:t>b. solid variant of adenoid cystic carcinoma ( rare lymph node metastasis, no </a:t>
            </a:r>
            <a:r>
              <a:rPr lang="en-US" sz="1600" b="0" dirty="0" err="1" smtClean="0"/>
              <a:t>squamous</a:t>
            </a:r>
            <a:r>
              <a:rPr lang="en-US" sz="1600" b="0" dirty="0" smtClean="0"/>
              <a:t> differentiation)</a:t>
            </a:r>
            <a:br>
              <a:rPr lang="en-US" sz="1600" b="0" dirty="0" smtClean="0"/>
            </a:br>
            <a:r>
              <a:rPr lang="en-US" sz="1600" b="0" dirty="0" smtClean="0"/>
              <a:t>c. small cell </a:t>
            </a:r>
            <a:r>
              <a:rPr lang="en-US" sz="1600" b="0" dirty="0" err="1" smtClean="0"/>
              <a:t>neuroendocrine</a:t>
            </a:r>
            <a:r>
              <a:rPr lang="en-US" sz="1600" b="0" dirty="0" smtClean="0"/>
              <a:t> carcinoma (nuclear molding, rarely connected to the surface mucosa)</a:t>
            </a:r>
            <a:br>
              <a:rPr lang="en-US" sz="1600" b="0" dirty="0" smtClean="0"/>
            </a:br>
            <a:r>
              <a:rPr lang="en-US" sz="1600" b="0" dirty="0" smtClean="0"/>
              <a:t>d. basal cell </a:t>
            </a:r>
            <a:r>
              <a:rPr lang="en-US" sz="1600" b="0" dirty="0" err="1" smtClean="0"/>
              <a:t>adenocarcinoma</a:t>
            </a:r>
            <a:r>
              <a:rPr lang="en-US" sz="1600" b="0" dirty="0" smtClean="0"/>
              <a:t> ( blander histology, predominant location in major salivary glands)</a:t>
            </a:r>
            <a:br>
              <a:rPr lang="en-US" sz="1600" b="0" dirty="0" smtClean="0"/>
            </a:br>
            <a:r>
              <a:rPr lang="en-US" sz="1600" b="0" dirty="0" smtClean="0"/>
              <a:t>e. undifferentiated carcinoma (rarely shows evidence of </a:t>
            </a:r>
            <a:r>
              <a:rPr lang="en-US" sz="1600" b="0" dirty="0" err="1" smtClean="0"/>
              <a:t>squamous</a:t>
            </a:r>
            <a:r>
              <a:rPr lang="en-US" sz="1600" b="0" dirty="0" smtClean="0"/>
              <a:t> differentiation)</a:t>
            </a:r>
            <a:br>
              <a:rPr lang="en-US" sz="1600" b="0" dirty="0" smtClean="0"/>
            </a:br>
            <a:r>
              <a:rPr lang="en-US" sz="1800" b="0" dirty="0" smtClean="0"/>
              <a:t/>
            </a:r>
            <a:br>
              <a:rPr lang="en-US" sz="1800" b="0" dirty="0" smtClean="0"/>
            </a:br>
            <a:r>
              <a:rPr lang="en-US" sz="1800" b="0" dirty="0" smtClean="0"/>
              <a:t/>
            </a:r>
            <a:br>
              <a:rPr lang="en-US" sz="1800" b="0" dirty="0" smtClean="0"/>
            </a:br>
            <a:endParaRPr lang="el-GR" sz="1800" b="0" dirty="0"/>
          </a:p>
        </p:txBody>
      </p:sp>
      <p:pic>
        <p:nvPicPr>
          <p:cNvPr id="18434" name="Picture 2" descr="C:\Documents and Settings\Administrator\Επιφάνεια εργασίας\SquamousCellCA_Basaloid_Tonsil2.jpg"/>
          <p:cNvPicPr>
            <a:picLocks noChangeAspect="1" noChangeArrowheads="1"/>
          </p:cNvPicPr>
          <p:nvPr/>
        </p:nvPicPr>
        <p:blipFill>
          <a:blip r:embed="rId2" cstate="print"/>
          <a:srcRect/>
          <a:stretch>
            <a:fillRect/>
          </a:stretch>
        </p:blipFill>
        <p:spPr bwMode="auto">
          <a:xfrm rot="16200000">
            <a:off x="57371" y="2399012"/>
            <a:ext cx="5157192" cy="3760783"/>
          </a:xfrm>
          <a:prstGeom prst="rect">
            <a:avLst/>
          </a:prstGeom>
          <a:noFill/>
        </p:spPr>
      </p:pic>
      <p:pic>
        <p:nvPicPr>
          <p:cNvPr id="18435" name="Picture 3" descr="C:\Documents and Settings\Administrator\Επιφάνεια εργασίας\SquamousCellCA_Basaloid_Tongue2.jpg"/>
          <p:cNvPicPr>
            <a:picLocks noChangeAspect="1" noChangeArrowheads="1"/>
          </p:cNvPicPr>
          <p:nvPr/>
        </p:nvPicPr>
        <p:blipFill>
          <a:blip r:embed="rId3" cstate="print"/>
          <a:srcRect/>
          <a:stretch>
            <a:fillRect/>
          </a:stretch>
        </p:blipFill>
        <p:spPr bwMode="auto">
          <a:xfrm rot="5400000">
            <a:off x="3944826" y="2392772"/>
            <a:ext cx="5164410" cy="3766047"/>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Documents and Settings\Administrator\Επιφάνεια εργασίας\MONET\08 oat-and-poppy-field-giverny.jpg!HalfHD.jpg"/>
          <p:cNvPicPr>
            <a:picLocks noChangeAspect="1" noChangeArrowheads="1"/>
          </p:cNvPicPr>
          <p:nvPr/>
        </p:nvPicPr>
        <p:blipFill>
          <a:blip r:embed="rId2" cstate="print"/>
          <a:srcRect/>
          <a:stretch>
            <a:fillRect/>
          </a:stretch>
        </p:blipFill>
        <p:spPr bwMode="auto">
          <a:xfrm>
            <a:off x="-180975" y="-603250"/>
            <a:ext cx="9410700" cy="7461250"/>
          </a:xfrm>
          <a:prstGeom prst="rect">
            <a:avLst/>
          </a:prstGeom>
          <a:noFill/>
          <a:ln w="9525">
            <a:noFill/>
            <a:miter lim="800000"/>
            <a:headEnd/>
            <a:tailEnd/>
          </a:ln>
        </p:spPr>
      </p:pic>
      <p:sp>
        <p:nvSpPr>
          <p:cNvPr id="3" name="2 - Ορθογώνιο"/>
          <p:cNvSpPr/>
          <p:nvPr/>
        </p:nvSpPr>
        <p:spPr>
          <a:xfrm>
            <a:off x="0" y="332656"/>
            <a:ext cx="6732240" cy="1754326"/>
          </a:xfrm>
          <a:prstGeom prst="rect">
            <a:avLst/>
          </a:prstGeom>
        </p:spPr>
        <p:txBody>
          <a:bodyPr wrap="square">
            <a:spAutoFit/>
            <a:scene3d>
              <a:camera prst="orthographicFront"/>
              <a:lightRig rig="threePt" dir="t"/>
            </a:scene3d>
            <a:sp3d extrusionH="57150" contourW="12700">
              <a:extrusionClr>
                <a:schemeClr val="bg1">
                  <a:lumMod val="20000"/>
                  <a:lumOff val="80000"/>
                </a:schemeClr>
              </a:extrusionClr>
              <a:contourClr>
                <a:schemeClr val="bg1"/>
              </a:contourClr>
            </a:sp3d>
          </a:bodyPr>
          <a:lstStyle/>
          <a:p>
            <a:pPr>
              <a:defRPr/>
            </a:pPr>
            <a:r>
              <a:rPr lang="en-US" sz="3600" b="1" spc="300" dirty="0">
                <a:solidFill>
                  <a:schemeClr val="bg1">
                    <a:lumMod val="60000"/>
                    <a:lumOff val="40000"/>
                  </a:schemeClr>
                </a:solidFill>
                <a:effectLst>
                  <a:outerShdw blurRad="38100" dist="38100" dir="2700000" algn="tl">
                    <a:srgbClr val="000000">
                      <a:alpha val="43137"/>
                    </a:srgbClr>
                  </a:outerShdw>
                </a:effectLst>
              </a:rPr>
              <a:t>Well done!</a:t>
            </a:r>
          </a:p>
          <a:p>
            <a:pPr>
              <a:defRPr/>
            </a:pPr>
            <a:r>
              <a:rPr lang="en-US" sz="3600" b="1" spc="300" dirty="0" smtClean="0">
                <a:solidFill>
                  <a:schemeClr val="bg1">
                    <a:lumMod val="60000"/>
                    <a:lumOff val="40000"/>
                  </a:schemeClr>
                </a:solidFill>
                <a:effectLst>
                  <a:outerShdw blurRad="38100" dist="38100" dir="2700000" algn="tl">
                    <a:srgbClr val="000000">
                      <a:alpha val="43137"/>
                    </a:srgbClr>
                  </a:outerShdw>
                </a:effectLst>
              </a:rPr>
              <a:t>Celebrate  spring </a:t>
            </a:r>
          </a:p>
          <a:p>
            <a:pPr>
              <a:defRPr/>
            </a:pPr>
            <a:r>
              <a:rPr lang="en-US" sz="3600" b="1" spc="300" dirty="0" smtClean="0">
                <a:solidFill>
                  <a:schemeClr val="bg1">
                    <a:lumMod val="60000"/>
                    <a:lumOff val="40000"/>
                  </a:schemeClr>
                </a:solidFill>
                <a:effectLst>
                  <a:outerShdw blurRad="38100" dist="38100" dir="2700000" algn="tl">
                    <a:srgbClr val="000000">
                      <a:alpha val="43137"/>
                    </a:srgbClr>
                  </a:outerShdw>
                </a:effectLst>
              </a:rPr>
              <a:t>around you !</a:t>
            </a:r>
            <a:endParaRPr lang="el-GR" sz="3600" b="1" spc="300" dirty="0">
              <a:solidFill>
                <a:schemeClr val="bg1">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4704"/>
          </a:xfrm>
        </p:spPr>
        <p:txBody>
          <a:bodyPr/>
          <a:lstStyle/>
          <a:p>
            <a:r>
              <a:rPr lang="en-US" dirty="0" smtClean="0"/>
              <a:t>LARYNGEAL PAPILLOMAS</a:t>
            </a:r>
            <a:endParaRPr lang="el-GR" dirty="0"/>
          </a:p>
        </p:txBody>
      </p:sp>
      <p:sp>
        <p:nvSpPr>
          <p:cNvPr id="3" name="2 - Θέση περιεχομένου"/>
          <p:cNvSpPr>
            <a:spLocks noGrp="1"/>
          </p:cNvSpPr>
          <p:nvPr>
            <p:ph idx="1"/>
          </p:nvPr>
        </p:nvSpPr>
        <p:spPr>
          <a:xfrm>
            <a:off x="0" y="548680"/>
            <a:ext cx="9144000" cy="6097880"/>
          </a:xfrm>
        </p:spPr>
        <p:txBody>
          <a:bodyPr/>
          <a:lstStyle/>
          <a:p>
            <a:r>
              <a:rPr lang="en-US" sz="2800" dirty="0" smtClean="0"/>
              <a:t>The </a:t>
            </a:r>
            <a:r>
              <a:rPr lang="en-US" sz="2800" b="1" dirty="0" smtClean="0"/>
              <a:t>most common </a:t>
            </a:r>
            <a:r>
              <a:rPr lang="en-US" sz="2800" b="1" u="sng" dirty="0" smtClean="0"/>
              <a:t>benign</a:t>
            </a:r>
            <a:r>
              <a:rPr lang="en-US" sz="2800" b="1" dirty="0" smtClean="0"/>
              <a:t> </a:t>
            </a:r>
            <a:r>
              <a:rPr lang="en-US" sz="2800" dirty="0" err="1" smtClean="0"/>
              <a:t>tumours</a:t>
            </a:r>
            <a:r>
              <a:rPr lang="en-US" sz="2800" dirty="0" smtClean="0"/>
              <a:t> of the larynx. </a:t>
            </a:r>
          </a:p>
          <a:p>
            <a:r>
              <a:rPr lang="en-US" sz="2800" dirty="0" smtClean="0"/>
              <a:t>Two types: </a:t>
            </a:r>
          </a:p>
          <a:p>
            <a:pPr>
              <a:buFontTx/>
              <a:buChar char="-"/>
            </a:pPr>
            <a:r>
              <a:rPr lang="en-US" sz="2800" b="1" spc="300" dirty="0" err="1" smtClean="0">
                <a:solidFill>
                  <a:srgbClr val="92D050"/>
                </a:solidFill>
              </a:rPr>
              <a:t>Nonkeratinized</a:t>
            </a:r>
            <a:r>
              <a:rPr lang="en-US" sz="2800" b="1" spc="300" dirty="0" smtClean="0">
                <a:solidFill>
                  <a:srgbClr val="92D050"/>
                </a:solidFill>
              </a:rPr>
              <a:t> </a:t>
            </a:r>
            <a:r>
              <a:rPr lang="en-US" sz="2800" b="1" spc="300" dirty="0" err="1" smtClean="0">
                <a:solidFill>
                  <a:srgbClr val="92D050"/>
                </a:solidFill>
              </a:rPr>
              <a:t>papillomas</a:t>
            </a:r>
            <a:r>
              <a:rPr lang="en-US" sz="2800" b="1" spc="300" dirty="0" smtClean="0">
                <a:solidFill>
                  <a:srgbClr val="92D050"/>
                </a:solidFill>
              </a:rPr>
              <a:t> </a:t>
            </a:r>
            <a:r>
              <a:rPr lang="en-US" sz="2800" dirty="0" smtClean="0"/>
              <a:t>occur primarily in children and young to middle-aged adults, may be solitary or multiple, are etiologically related to HPV types 6 and 11, often stubbornly recur following excision, and have little malignant potential. </a:t>
            </a:r>
            <a:r>
              <a:rPr lang="en-US" sz="2800" u="sng" dirty="0" err="1" smtClean="0"/>
              <a:t>Papillomas</a:t>
            </a:r>
            <a:r>
              <a:rPr lang="en-US" sz="2800" dirty="0" smtClean="0"/>
              <a:t> that recur within one month of excision frequently display varying degrees of  </a:t>
            </a:r>
            <a:r>
              <a:rPr lang="en-US" sz="2800" b="1" u="sng" spc="600" dirty="0" smtClean="0"/>
              <a:t>focal</a:t>
            </a:r>
            <a:r>
              <a:rPr lang="en-US" sz="2800" dirty="0" smtClean="0"/>
              <a:t> </a:t>
            </a:r>
            <a:r>
              <a:rPr lang="en-US" sz="2800" dirty="0" err="1" smtClean="0"/>
              <a:t>atypia</a:t>
            </a:r>
            <a:r>
              <a:rPr lang="en-US" sz="2800" dirty="0" smtClean="0"/>
              <a:t>. As the activity of the disease lessens, the </a:t>
            </a:r>
            <a:r>
              <a:rPr lang="en-US" sz="2800" dirty="0" err="1" smtClean="0"/>
              <a:t>papillomas</a:t>
            </a:r>
            <a:r>
              <a:rPr lang="en-US" sz="2800" dirty="0" smtClean="0"/>
              <a:t> tend to revert back to normal epithelial maturation. </a:t>
            </a:r>
          </a:p>
          <a:p>
            <a:pPr>
              <a:buFontTx/>
              <a:buChar char="-"/>
            </a:pPr>
            <a:r>
              <a:rPr lang="en-US" sz="2800" b="1" spc="300" dirty="0" smtClean="0">
                <a:solidFill>
                  <a:schemeClr val="accent6">
                    <a:lumMod val="60000"/>
                    <a:lumOff val="40000"/>
                  </a:schemeClr>
                </a:solidFill>
              </a:rPr>
              <a:t>Keratinized </a:t>
            </a:r>
            <a:r>
              <a:rPr lang="en-US" sz="2800" b="1" spc="300" dirty="0" err="1" smtClean="0">
                <a:solidFill>
                  <a:schemeClr val="accent6">
                    <a:lumMod val="60000"/>
                    <a:lumOff val="40000"/>
                  </a:schemeClr>
                </a:solidFill>
              </a:rPr>
              <a:t>papillomas</a:t>
            </a:r>
            <a:r>
              <a:rPr lang="en-US" sz="2800" b="1" spc="300" dirty="0" smtClean="0">
                <a:solidFill>
                  <a:schemeClr val="accent6">
                    <a:lumMod val="60000"/>
                    <a:lumOff val="40000"/>
                  </a:schemeClr>
                </a:solidFill>
              </a:rPr>
              <a:t>/papillary </a:t>
            </a:r>
            <a:r>
              <a:rPr lang="en-US" sz="2800" b="1" spc="300" dirty="0" err="1" smtClean="0">
                <a:solidFill>
                  <a:schemeClr val="accent6">
                    <a:lumMod val="60000"/>
                    <a:lumOff val="40000"/>
                  </a:schemeClr>
                </a:solidFill>
              </a:rPr>
              <a:t>keratoses</a:t>
            </a:r>
            <a:r>
              <a:rPr lang="en-US" sz="2800" b="1" spc="300" dirty="0" smtClean="0">
                <a:solidFill>
                  <a:schemeClr val="accent6">
                    <a:lumMod val="60000"/>
                    <a:lumOff val="40000"/>
                  </a:schemeClr>
                </a:solidFill>
              </a:rPr>
              <a:t> </a:t>
            </a:r>
            <a:r>
              <a:rPr lang="en-US" sz="2800" dirty="0" smtClean="0"/>
              <a:t>occur primarily in adults, are usually solitary lesions, generally are not related to a virus, may or may not recur, and occasionally have a malignant potential.</a:t>
            </a:r>
          </a:p>
          <a:p>
            <a:pPr>
              <a:buFontTx/>
              <a:buChar char="-"/>
            </a:pPr>
            <a:endParaRPr lang="el-GR"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idx="4294967295"/>
          </p:nvPr>
        </p:nvSpPr>
        <p:spPr>
          <a:xfrm>
            <a:off x="0" y="0"/>
            <a:ext cx="9144000" cy="2195513"/>
          </a:xfrm>
        </p:spPr>
        <p:txBody>
          <a:bodyPr anchorCtr="0"/>
          <a:lstStyle/>
          <a:p>
            <a:pPr eaLnBrk="1" hangingPunct="1">
              <a:defRPr/>
            </a:pPr>
            <a:r>
              <a:rPr lang="en-US" sz="2400" dirty="0" smtClean="0"/>
              <a:t>Endoscopic view of </a:t>
            </a:r>
            <a:r>
              <a:rPr lang="en-US" sz="2400" dirty="0" smtClean="0">
                <a:solidFill>
                  <a:srgbClr val="92D050"/>
                </a:solidFill>
              </a:rPr>
              <a:t>recurrent </a:t>
            </a:r>
            <a:r>
              <a:rPr lang="en-US" sz="2400" dirty="0" err="1" smtClean="0">
                <a:solidFill>
                  <a:srgbClr val="92D050"/>
                </a:solidFill>
              </a:rPr>
              <a:t>papillomatosis</a:t>
            </a:r>
            <a:r>
              <a:rPr lang="en-US" sz="2400" dirty="0" smtClean="0"/>
              <a:t>. </a:t>
            </a:r>
            <a:r>
              <a:rPr lang="en-US" sz="2400" b="0" dirty="0" smtClean="0"/>
              <a:t/>
            </a:r>
            <a:br>
              <a:rPr lang="en-US" sz="2400" b="0" dirty="0" smtClean="0"/>
            </a:br>
            <a:r>
              <a:rPr lang="en-US" sz="2400" b="0" dirty="0" smtClean="0"/>
              <a:t> </a:t>
            </a:r>
            <a:r>
              <a:rPr lang="en-US" sz="2400" dirty="0" smtClean="0"/>
              <a:t>Microscopically</a:t>
            </a:r>
            <a:r>
              <a:rPr lang="en-US" sz="2400" b="0" dirty="0" smtClean="0"/>
              <a:t>, </a:t>
            </a:r>
            <a:r>
              <a:rPr lang="en-US" sz="2400" b="0" dirty="0" err="1" smtClean="0"/>
              <a:t>exophytic</a:t>
            </a:r>
            <a:r>
              <a:rPr lang="en-US" sz="2400" b="0" dirty="0" smtClean="0"/>
              <a:t>  </a:t>
            </a:r>
            <a:r>
              <a:rPr lang="en-US" sz="2400" u="sng" spc="300" dirty="0" err="1" smtClean="0">
                <a:solidFill>
                  <a:srgbClr val="92D050"/>
                </a:solidFill>
              </a:rPr>
              <a:t>non</a:t>
            </a:r>
            <a:r>
              <a:rPr lang="en-US" sz="2400" spc="300" dirty="0" err="1" smtClean="0">
                <a:solidFill>
                  <a:srgbClr val="92D050"/>
                </a:solidFill>
              </a:rPr>
              <a:t>keratinized</a:t>
            </a:r>
            <a:r>
              <a:rPr lang="en-US" sz="2400" dirty="0" smtClean="0">
                <a:solidFill>
                  <a:srgbClr val="92D050"/>
                </a:solidFill>
              </a:rPr>
              <a:t> </a:t>
            </a:r>
            <a:r>
              <a:rPr lang="en-US" sz="2400" dirty="0" err="1" smtClean="0">
                <a:solidFill>
                  <a:srgbClr val="92D050"/>
                </a:solidFill>
              </a:rPr>
              <a:t>papillomas</a:t>
            </a:r>
            <a:r>
              <a:rPr lang="en-US" sz="2400" dirty="0" smtClean="0">
                <a:solidFill>
                  <a:srgbClr val="92D050"/>
                </a:solidFill>
              </a:rPr>
              <a:t> </a:t>
            </a:r>
            <a:r>
              <a:rPr lang="en-US" sz="2400" b="0" dirty="0" smtClean="0"/>
              <a:t>are characterized by maturing  </a:t>
            </a:r>
            <a:r>
              <a:rPr lang="en-US" sz="2400" dirty="0" err="1" smtClean="0"/>
              <a:t>non</a:t>
            </a:r>
            <a:r>
              <a:rPr lang="en-US" sz="2400" b="0" dirty="0" err="1" smtClean="0"/>
              <a:t>keratinized</a:t>
            </a:r>
            <a:r>
              <a:rPr lang="en-US" sz="2400" b="0" dirty="0" smtClean="0"/>
              <a:t>  </a:t>
            </a:r>
            <a:r>
              <a:rPr lang="en-US" sz="2400" b="0" dirty="0" err="1" smtClean="0"/>
              <a:t>hyperplastic</a:t>
            </a:r>
            <a:r>
              <a:rPr lang="en-US" sz="2400" b="0" dirty="0" smtClean="0"/>
              <a:t> </a:t>
            </a:r>
            <a:r>
              <a:rPr lang="en-US" sz="2400" b="0" dirty="0" err="1" smtClean="0"/>
              <a:t>squamous</a:t>
            </a:r>
            <a:r>
              <a:rPr lang="en-US" sz="2400" b="0" dirty="0" smtClean="0"/>
              <a:t> </a:t>
            </a:r>
            <a:r>
              <a:rPr lang="fr-FR" sz="2400" b="0" dirty="0" err="1" smtClean="0"/>
              <a:t>mucosa</a:t>
            </a:r>
            <a:r>
              <a:rPr lang="fr-FR" sz="2400" b="0" dirty="0" smtClean="0"/>
              <a:t> on </a:t>
            </a:r>
            <a:r>
              <a:rPr lang="fr-FR" sz="2400" b="0" dirty="0" err="1" smtClean="0"/>
              <a:t>fibrovascular</a:t>
            </a:r>
            <a:r>
              <a:rPr lang="fr-FR" sz="2400" b="0" dirty="0" smtClean="0"/>
              <a:t> </a:t>
            </a:r>
            <a:r>
              <a:rPr lang="fr-FR" sz="2400" b="0" dirty="0" err="1" smtClean="0"/>
              <a:t>cores</a:t>
            </a:r>
            <a:r>
              <a:rPr lang="fr-FR" sz="2400" b="0" dirty="0" smtClean="0"/>
              <a:t>. </a:t>
            </a:r>
            <a:br>
              <a:rPr lang="fr-FR" sz="2400" b="0" dirty="0" smtClean="0"/>
            </a:br>
            <a:r>
              <a:rPr lang="fr-FR" sz="2400" b="0" dirty="0" smtClean="0"/>
              <a:t>This </a:t>
            </a:r>
            <a:r>
              <a:rPr lang="fr-FR" sz="2400" b="0" dirty="0" err="1" smtClean="0"/>
              <a:t>is</a:t>
            </a:r>
            <a:r>
              <a:rPr lang="fr-FR" sz="2400" b="0" dirty="0" smtClean="0"/>
              <a:t> a  </a:t>
            </a:r>
            <a:r>
              <a:rPr lang="fr-FR" sz="2400" spc="600" dirty="0" smtClean="0"/>
              <a:t>more</a:t>
            </a:r>
            <a:r>
              <a:rPr lang="fr-FR" sz="2400" dirty="0" smtClean="0"/>
              <a:t> </a:t>
            </a:r>
            <a:r>
              <a:rPr lang="fr-FR" sz="2400" dirty="0" err="1" smtClean="0"/>
              <a:t>complex</a:t>
            </a:r>
            <a:r>
              <a:rPr lang="fr-FR" sz="2400" dirty="0" smtClean="0"/>
              <a:t> </a:t>
            </a:r>
            <a:r>
              <a:rPr lang="fr-FR" sz="2400" b="0" dirty="0" err="1" smtClean="0"/>
              <a:t>exophytic</a:t>
            </a:r>
            <a:r>
              <a:rPr lang="fr-FR" sz="2400" b="0" dirty="0" smtClean="0"/>
              <a:t>, </a:t>
            </a:r>
            <a:r>
              <a:rPr lang="fr-FR" sz="2400" dirty="0" err="1" smtClean="0"/>
              <a:t>branching</a:t>
            </a:r>
            <a:r>
              <a:rPr lang="fr-FR" sz="2400" b="0" dirty="0" smtClean="0"/>
              <a:t> </a:t>
            </a:r>
            <a:r>
              <a:rPr lang="fr-FR" sz="2400" b="0" dirty="0" err="1" smtClean="0"/>
              <a:t>growth</a:t>
            </a:r>
            <a:r>
              <a:rPr lang="fr-FR" sz="2400" b="0" dirty="0" smtClean="0"/>
              <a:t> pattern </a:t>
            </a:r>
            <a:br>
              <a:rPr lang="fr-FR" sz="2400" b="0" dirty="0" smtClean="0"/>
            </a:br>
            <a:r>
              <a:rPr lang="fr-FR" sz="2400" b="0" dirty="0" err="1" smtClean="0"/>
              <a:t>than</a:t>
            </a:r>
            <a:r>
              <a:rPr lang="fr-FR" sz="2400" b="0" dirty="0" smtClean="0"/>
              <a:t> </a:t>
            </a:r>
            <a:r>
              <a:rPr lang="fr-FR" sz="2400" b="0" dirty="0" err="1" smtClean="0">
                <a:solidFill>
                  <a:srgbClr val="DAF6F5"/>
                </a:solidFill>
              </a:rPr>
              <a:t>verrucous</a:t>
            </a:r>
            <a:r>
              <a:rPr lang="fr-FR" sz="2400" b="0" dirty="0" smtClean="0">
                <a:solidFill>
                  <a:srgbClr val="DAF6F5"/>
                </a:solidFill>
              </a:rPr>
              <a:t> </a:t>
            </a:r>
            <a:r>
              <a:rPr lang="fr-FR" sz="2400" b="0" dirty="0" err="1" smtClean="0">
                <a:solidFill>
                  <a:srgbClr val="DAF6F5"/>
                </a:solidFill>
              </a:rPr>
              <a:t>squamous</a:t>
            </a:r>
            <a:r>
              <a:rPr lang="fr-FR" sz="2400" b="0" dirty="0" smtClean="0">
                <a:solidFill>
                  <a:srgbClr val="DAF6F5"/>
                </a:solidFill>
              </a:rPr>
              <a:t> </a:t>
            </a:r>
            <a:r>
              <a:rPr lang="fr-FR" sz="2400" b="0" dirty="0" err="1" smtClean="0">
                <a:solidFill>
                  <a:srgbClr val="DAF6F5"/>
                </a:solidFill>
              </a:rPr>
              <a:t>cell</a:t>
            </a:r>
            <a:r>
              <a:rPr lang="fr-FR" sz="2400" b="0" dirty="0" smtClean="0">
                <a:solidFill>
                  <a:srgbClr val="DAF6F5"/>
                </a:solidFill>
              </a:rPr>
              <a:t> </a:t>
            </a:r>
            <a:r>
              <a:rPr lang="fr-FR" sz="2400" b="0" dirty="0" err="1" smtClean="0">
                <a:solidFill>
                  <a:srgbClr val="DAF6F5"/>
                </a:solidFill>
              </a:rPr>
              <a:t>carcinoma</a:t>
            </a:r>
            <a:endParaRPr lang="el-GR" sz="2400" b="0" dirty="0" smtClean="0">
              <a:solidFill>
                <a:srgbClr val="DAF6F5"/>
              </a:solidFill>
            </a:endParaRPr>
          </a:p>
        </p:txBody>
      </p:sp>
      <p:pic>
        <p:nvPicPr>
          <p:cNvPr id="11267" name="Picture 2"/>
          <p:cNvPicPr>
            <a:picLocks noChangeAspect="1" noChangeArrowheads="1"/>
          </p:cNvPicPr>
          <p:nvPr/>
        </p:nvPicPr>
        <p:blipFill>
          <a:blip r:embed="rId2" cstate="print"/>
          <a:srcRect/>
          <a:stretch>
            <a:fillRect/>
          </a:stretch>
        </p:blipFill>
        <p:spPr bwMode="auto">
          <a:xfrm>
            <a:off x="0" y="2276475"/>
            <a:ext cx="9144000" cy="4141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idx="4294967295"/>
          </p:nvPr>
        </p:nvSpPr>
        <p:spPr>
          <a:xfrm>
            <a:off x="0" y="188913"/>
            <a:ext cx="9144000" cy="1223962"/>
          </a:xfrm>
        </p:spPr>
        <p:txBody>
          <a:bodyPr anchorCtr="0"/>
          <a:lstStyle/>
          <a:p>
            <a:pPr eaLnBrk="1" hangingPunct="1">
              <a:defRPr/>
            </a:pPr>
            <a:r>
              <a:rPr lang="en-US" sz="2000" dirty="0" smtClean="0"/>
              <a:t>Multiple filling defects in the </a:t>
            </a:r>
            <a:r>
              <a:rPr lang="en-US" sz="2000" dirty="0" err="1" smtClean="0"/>
              <a:t>laryngogram</a:t>
            </a:r>
            <a:r>
              <a:rPr lang="en-US" sz="2000" dirty="0" smtClean="0"/>
              <a:t>. </a:t>
            </a:r>
            <a:br>
              <a:rPr lang="en-US" sz="2000" dirty="0" smtClean="0"/>
            </a:br>
            <a:r>
              <a:rPr lang="en-US" sz="2000" dirty="0" err="1" smtClean="0"/>
              <a:t>Laryncoscopic</a:t>
            </a:r>
            <a:r>
              <a:rPr lang="en-US" sz="2000" dirty="0" smtClean="0"/>
              <a:t> view: multiple, friable, occasionally confluent papillary growths.</a:t>
            </a:r>
            <a:br>
              <a:rPr lang="en-US" sz="2000" dirty="0" smtClean="0"/>
            </a:br>
            <a:r>
              <a:rPr lang="en-US" sz="2000" dirty="0" smtClean="0"/>
              <a:t>The typical </a:t>
            </a:r>
            <a:r>
              <a:rPr lang="en-US" sz="2000" dirty="0" err="1" smtClean="0">
                <a:solidFill>
                  <a:srgbClr val="92D050"/>
                </a:solidFill>
              </a:rPr>
              <a:t>squamous</a:t>
            </a:r>
            <a:r>
              <a:rPr lang="en-US" sz="2000" dirty="0" smtClean="0">
                <a:solidFill>
                  <a:srgbClr val="92D050"/>
                </a:solidFill>
              </a:rPr>
              <a:t> </a:t>
            </a:r>
            <a:r>
              <a:rPr lang="en-US" sz="2000" dirty="0" err="1" smtClean="0">
                <a:solidFill>
                  <a:srgbClr val="92D050"/>
                </a:solidFill>
              </a:rPr>
              <a:t>papilloma</a:t>
            </a:r>
            <a:r>
              <a:rPr lang="en-US" sz="2000" dirty="0" smtClean="0">
                <a:solidFill>
                  <a:srgbClr val="92D050"/>
                </a:solidFill>
              </a:rPr>
              <a:t> of </a:t>
            </a:r>
            <a:r>
              <a:rPr lang="en-US" sz="2400" dirty="0" smtClean="0">
                <a:solidFill>
                  <a:srgbClr val="92D050"/>
                </a:solidFill>
              </a:rPr>
              <a:t>recurrent respiratory </a:t>
            </a:r>
            <a:r>
              <a:rPr lang="en-US" sz="2400" dirty="0" err="1" smtClean="0">
                <a:solidFill>
                  <a:srgbClr val="92D050"/>
                </a:solidFill>
              </a:rPr>
              <a:t>papillomatosis</a:t>
            </a:r>
            <a:r>
              <a:rPr lang="en-US" sz="2000" dirty="0" smtClean="0">
                <a:solidFill>
                  <a:srgbClr val="92D050"/>
                </a:solidFill>
              </a:rPr>
              <a:t> </a:t>
            </a:r>
            <a:r>
              <a:rPr lang="en-US" sz="2000" dirty="0" smtClean="0"/>
              <a:t>demonstrates orderly growth and maturation of the epithelial cells. </a:t>
            </a:r>
            <a:br>
              <a:rPr lang="en-US" sz="2000" dirty="0" smtClean="0"/>
            </a:br>
            <a:r>
              <a:rPr lang="en-US" sz="2000" dirty="0" smtClean="0"/>
              <a:t>There is little, if any, tendency to </a:t>
            </a:r>
            <a:r>
              <a:rPr lang="fr-FR" sz="2000" dirty="0" err="1" smtClean="0"/>
              <a:t>keratinize.Immunoperoxidase</a:t>
            </a:r>
            <a:r>
              <a:rPr lang="fr-FR" sz="2000" dirty="0" smtClean="0"/>
              <a:t> </a:t>
            </a:r>
            <a:r>
              <a:rPr lang="fr-FR" sz="2000" dirty="0" err="1" smtClean="0"/>
              <a:t>positivity</a:t>
            </a:r>
            <a:r>
              <a:rPr lang="fr-FR" sz="2000" dirty="0" smtClean="0"/>
              <a:t> for HPV.</a:t>
            </a:r>
            <a:endParaRPr lang="el-GR" sz="2000" dirty="0" smtClean="0"/>
          </a:p>
        </p:txBody>
      </p:sp>
      <p:pic>
        <p:nvPicPr>
          <p:cNvPr id="12291" name="Picture 2" descr="C:\Users\ΤΑΝΙΑ\Desktop\Καταγραφή.JPG"/>
          <p:cNvPicPr>
            <a:picLocks noChangeAspect="1" noChangeArrowheads="1"/>
          </p:cNvPicPr>
          <p:nvPr/>
        </p:nvPicPr>
        <p:blipFill>
          <a:blip r:embed="rId2" cstate="print"/>
          <a:srcRect/>
          <a:stretch>
            <a:fillRect/>
          </a:stretch>
        </p:blipFill>
        <p:spPr bwMode="auto">
          <a:xfrm>
            <a:off x="179388" y="1557338"/>
            <a:ext cx="3994150" cy="2374900"/>
          </a:xfrm>
          <a:prstGeom prst="rect">
            <a:avLst/>
          </a:prstGeom>
          <a:noFill/>
          <a:ln w="9525">
            <a:noFill/>
            <a:miter lim="800000"/>
            <a:headEnd/>
            <a:tailEnd/>
          </a:ln>
        </p:spPr>
      </p:pic>
      <p:pic>
        <p:nvPicPr>
          <p:cNvPr id="12292" name="Picture 3" descr="C:\Users\ΤΑΝΙΑ\Desktop\Καταγραφή.JPG"/>
          <p:cNvPicPr>
            <a:picLocks noChangeAspect="1" noChangeArrowheads="1"/>
          </p:cNvPicPr>
          <p:nvPr/>
        </p:nvPicPr>
        <p:blipFill>
          <a:blip r:embed="rId3" cstate="print"/>
          <a:srcRect/>
          <a:stretch>
            <a:fillRect/>
          </a:stretch>
        </p:blipFill>
        <p:spPr bwMode="auto">
          <a:xfrm>
            <a:off x="4716463" y="1557338"/>
            <a:ext cx="3476625" cy="2663825"/>
          </a:xfrm>
          <a:prstGeom prst="rect">
            <a:avLst/>
          </a:prstGeom>
          <a:noFill/>
          <a:ln w="9525">
            <a:noFill/>
            <a:miter lim="800000"/>
            <a:headEnd/>
            <a:tailEnd/>
          </a:ln>
        </p:spPr>
      </p:pic>
      <p:pic>
        <p:nvPicPr>
          <p:cNvPr id="12293" name="Picture 4" descr="C:\Users\ΤΑΝΙΑ\Desktop\Καταγραφή.JPG"/>
          <p:cNvPicPr>
            <a:picLocks noChangeAspect="1" noChangeArrowheads="1"/>
          </p:cNvPicPr>
          <p:nvPr/>
        </p:nvPicPr>
        <p:blipFill>
          <a:blip r:embed="rId4" cstate="print"/>
          <a:srcRect/>
          <a:stretch>
            <a:fillRect/>
          </a:stretch>
        </p:blipFill>
        <p:spPr bwMode="auto">
          <a:xfrm>
            <a:off x="214282" y="3979738"/>
            <a:ext cx="3959257" cy="2765551"/>
          </a:xfrm>
          <a:prstGeom prst="rect">
            <a:avLst/>
          </a:prstGeom>
          <a:noFill/>
          <a:ln w="9525">
            <a:noFill/>
            <a:miter lim="800000"/>
            <a:headEnd/>
            <a:tailEnd/>
          </a:ln>
        </p:spPr>
      </p:pic>
      <p:pic>
        <p:nvPicPr>
          <p:cNvPr id="12294" name="Picture 5" descr="C:\Users\ΤΑΝΙΑ\Desktop\Καταγραφή.JPG"/>
          <p:cNvPicPr>
            <a:picLocks noChangeAspect="1" noChangeArrowheads="1"/>
          </p:cNvPicPr>
          <p:nvPr/>
        </p:nvPicPr>
        <p:blipFill>
          <a:blip r:embed="rId5" cstate="print"/>
          <a:srcRect/>
          <a:stretch>
            <a:fillRect/>
          </a:stretch>
        </p:blipFill>
        <p:spPr bwMode="auto">
          <a:xfrm>
            <a:off x="4427984" y="4295775"/>
            <a:ext cx="4071938" cy="256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idx="4294967295"/>
          </p:nvPr>
        </p:nvSpPr>
        <p:spPr>
          <a:xfrm>
            <a:off x="2268538" y="0"/>
            <a:ext cx="6875462" cy="981075"/>
          </a:xfrm>
        </p:spPr>
        <p:txBody>
          <a:bodyPr anchorCtr="0"/>
          <a:lstStyle/>
          <a:p>
            <a:pPr eaLnBrk="1" hangingPunct="1">
              <a:defRPr/>
            </a:pPr>
            <a:r>
              <a:rPr lang="fr-FR" sz="2400" dirty="0" err="1" smtClean="0">
                <a:solidFill>
                  <a:schemeClr val="accent6">
                    <a:lumMod val="60000"/>
                    <a:lumOff val="40000"/>
                  </a:schemeClr>
                </a:solidFill>
              </a:rPr>
              <a:t>Papillary</a:t>
            </a:r>
            <a:r>
              <a:rPr lang="fr-FR" sz="2400" dirty="0" smtClean="0">
                <a:solidFill>
                  <a:schemeClr val="accent6">
                    <a:lumMod val="60000"/>
                    <a:lumOff val="40000"/>
                  </a:schemeClr>
                </a:solidFill>
              </a:rPr>
              <a:t> </a:t>
            </a:r>
            <a:r>
              <a:rPr lang="fr-FR" sz="2400" dirty="0" err="1" smtClean="0">
                <a:solidFill>
                  <a:schemeClr val="accent6">
                    <a:lumMod val="60000"/>
                    <a:lumOff val="40000"/>
                  </a:schemeClr>
                </a:solidFill>
              </a:rPr>
              <a:t>keratosis</a:t>
            </a:r>
            <a:r>
              <a:rPr lang="fr-FR" sz="2400" dirty="0" smtClean="0">
                <a:solidFill>
                  <a:schemeClr val="accent6">
                    <a:lumMod val="60000"/>
                    <a:lumOff val="40000"/>
                  </a:schemeClr>
                </a:solidFill>
              </a:rPr>
              <a:t>/</a:t>
            </a:r>
            <a:r>
              <a:rPr lang="fr-FR" sz="2400" dirty="0" err="1" smtClean="0">
                <a:solidFill>
                  <a:schemeClr val="accent6">
                    <a:lumMod val="60000"/>
                    <a:lumOff val="40000"/>
                  </a:schemeClr>
                </a:solidFill>
              </a:rPr>
              <a:t>keratinized</a:t>
            </a:r>
            <a:r>
              <a:rPr lang="fr-FR" sz="2400" dirty="0" smtClean="0">
                <a:solidFill>
                  <a:schemeClr val="accent6">
                    <a:lumMod val="60000"/>
                    <a:lumOff val="40000"/>
                  </a:schemeClr>
                </a:solidFill>
              </a:rPr>
              <a:t> </a:t>
            </a:r>
            <a:r>
              <a:rPr lang="fr-FR" sz="2400" dirty="0" err="1" smtClean="0">
                <a:solidFill>
                  <a:schemeClr val="accent6">
                    <a:lumMod val="60000"/>
                    <a:lumOff val="40000"/>
                  </a:schemeClr>
                </a:solidFill>
              </a:rPr>
              <a:t>papilloma</a:t>
            </a:r>
            <a:r>
              <a:rPr lang="fr-FR" sz="2400" dirty="0" smtClean="0">
                <a:solidFill>
                  <a:schemeClr val="accent6">
                    <a:lumMod val="60000"/>
                    <a:lumOff val="40000"/>
                  </a:schemeClr>
                </a:solidFill>
              </a:rPr>
              <a:t>  </a:t>
            </a:r>
            <a:r>
              <a:rPr lang="fr-FR" sz="2400" dirty="0" smtClean="0"/>
              <a:t/>
            </a:r>
            <a:br>
              <a:rPr lang="fr-FR" sz="2400" dirty="0" smtClean="0"/>
            </a:br>
            <a:r>
              <a:rPr lang="fr-FR" sz="1600" dirty="0" smtClean="0"/>
              <a:t>of right </a:t>
            </a:r>
            <a:r>
              <a:rPr lang="fr-FR" sz="1600" dirty="0" err="1" smtClean="0"/>
              <a:t>true</a:t>
            </a:r>
            <a:r>
              <a:rPr lang="fr-FR" sz="1600" dirty="0" smtClean="0"/>
              <a:t> vocal </a:t>
            </a:r>
            <a:r>
              <a:rPr lang="fr-FR" sz="1600" dirty="0" err="1" smtClean="0"/>
              <a:t>cord</a:t>
            </a:r>
            <a:r>
              <a:rPr lang="fr-FR" sz="1600" dirty="0" smtClean="0"/>
              <a:t>  with </a:t>
            </a:r>
            <a:r>
              <a:rPr lang="fr-FR" sz="1600" dirty="0" err="1" smtClean="0"/>
              <a:t>heavily</a:t>
            </a:r>
            <a:r>
              <a:rPr lang="fr-FR" sz="1600" dirty="0" smtClean="0"/>
              <a:t> </a:t>
            </a:r>
            <a:r>
              <a:rPr lang="fr-FR" sz="1600" dirty="0" err="1" smtClean="0"/>
              <a:t>keratinized</a:t>
            </a:r>
            <a:r>
              <a:rPr lang="fr-FR" sz="1600" dirty="0" smtClean="0"/>
              <a:t> surface, </a:t>
            </a:r>
            <a:br>
              <a:rPr lang="fr-FR" sz="1600" dirty="0" smtClean="0"/>
            </a:br>
            <a:r>
              <a:rPr lang="fr-FR" sz="1600" dirty="0" smtClean="0"/>
              <a:t>and </a:t>
            </a:r>
            <a:r>
              <a:rPr lang="fr-FR" sz="1600" i="1" dirty="0" err="1" smtClean="0"/>
              <a:t>either</a:t>
            </a:r>
            <a:r>
              <a:rPr lang="fr-FR" sz="1600" dirty="0" smtClean="0"/>
              <a:t>  </a:t>
            </a:r>
            <a:r>
              <a:rPr lang="fr-FR" sz="1600" dirty="0" err="1" smtClean="0"/>
              <a:t>prominent</a:t>
            </a:r>
            <a:r>
              <a:rPr lang="fr-FR" sz="1600" dirty="0" smtClean="0"/>
              <a:t> </a:t>
            </a:r>
            <a:r>
              <a:rPr lang="fr-FR" sz="1600" dirty="0" err="1" smtClean="0"/>
              <a:t>keratohyaline</a:t>
            </a:r>
            <a:r>
              <a:rPr lang="fr-FR" sz="1600" dirty="0" smtClean="0"/>
              <a:t> granules but </a:t>
            </a:r>
            <a:r>
              <a:rPr lang="fr-FR" sz="1600" dirty="0" err="1" smtClean="0"/>
              <a:t>without</a:t>
            </a:r>
            <a:r>
              <a:rPr lang="fr-FR" sz="1600" dirty="0" smtClean="0"/>
              <a:t> </a:t>
            </a:r>
            <a:r>
              <a:rPr lang="fr-FR" sz="1600" dirty="0" err="1" smtClean="0"/>
              <a:t>dysplasia</a:t>
            </a:r>
            <a:r>
              <a:rPr lang="fr-FR" sz="1600" dirty="0" smtClean="0"/>
              <a:t> </a:t>
            </a:r>
            <a:r>
              <a:rPr lang="fr-FR" sz="1600" i="1" dirty="0" smtClean="0"/>
              <a:t>or</a:t>
            </a:r>
            <a:r>
              <a:rPr lang="fr-FR" sz="1600" dirty="0" smtClean="0"/>
              <a:t/>
            </a:r>
            <a:br>
              <a:rPr lang="fr-FR" sz="1600" dirty="0" smtClean="0"/>
            </a:br>
            <a:r>
              <a:rPr lang="fr-FR" sz="1600" dirty="0" smtClean="0"/>
              <a:t> with  </a:t>
            </a:r>
            <a:r>
              <a:rPr lang="fr-FR" sz="1600" u="sng" spc="300" dirty="0" smtClean="0"/>
              <a:t>focal</a:t>
            </a:r>
            <a:r>
              <a:rPr lang="fr-FR" sz="1600" dirty="0" smtClean="0"/>
              <a:t> </a:t>
            </a:r>
            <a:r>
              <a:rPr lang="fr-FR" sz="1600" dirty="0" err="1" smtClean="0"/>
              <a:t>mild</a:t>
            </a:r>
            <a:r>
              <a:rPr lang="fr-FR" sz="1600" dirty="0" smtClean="0"/>
              <a:t> to </a:t>
            </a:r>
            <a:r>
              <a:rPr lang="fr-FR" sz="1600" dirty="0" err="1" smtClean="0"/>
              <a:t>moderate</a:t>
            </a:r>
            <a:r>
              <a:rPr lang="fr-FR" sz="1600" dirty="0" smtClean="0"/>
              <a:t> </a:t>
            </a:r>
            <a:r>
              <a:rPr lang="fr-FR" sz="1600" dirty="0" err="1" smtClean="0"/>
              <a:t>dysplasia</a:t>
            </a:r>
            <a:r>
              <a:rPr lang="fr-FR" sz="1600" dirty="0" smtClean="0"/>
              <a:t> and absent </a:t>
            </a:r>
            <a:r>
              <a:rPr lang="fr-FR" sz="1600" dirty="0" err="1" smtClean="0"/>
              <a:t>keratohyaline</a:t>
            </a:r>
            <a:r>
              <a:rPr lang="fr-FR" sz="1600" dirty="0" smtClean="0"/>
              <a:t> granules.</a:t>
            </a:r>
            <a:endParaRPr lang="el-GR" sz="1600" dirty="0" smtClean="0"/>
          </a:p>
        </p:txBody>
      </p:sp>
      <p:pic>
        <p:nvPicPr>
          <p:cNvPr id="13315" name="Picture 2" descr="C:\Users\ΤΑΝΙΑ\Desktop\Καταγραφή.JPG"/>
          <p:cNvPicPr>
            <a:picLocks noChangeAspect="1" noChangeArrowheads="1"/>
          </p:cNvPicPr>
          <p:nvPr/>
        </p:nvPicPr>
        <p:blipFill>
          <a:blip r:embed="rId3" cstate="print"/>
          <a:srcRect/>
          <a:stretch>
            <a:fillRect/>
          </a:stretch>
        </p:blipFill>
        <p:spPr bwMode="auto">
          <a:xfrm>
            <a:off x="179388" y="260350"/>
            <a:ext cx="2051050" cy="3568700"/>
          </a:xfrm>
          <a:prstGeom prst="rect">
            <a:avLst/>
          </a:prstGeom>
          <a:noFill/>
          <a:ln w="9525">
            <a:noFill/>
            <a:miter lim="800000"/>
            <a:headEnd/>
            <a:tailEnd/>
          </a:ln>
        </p:spPr>
      </p:pic>
      <p:pic>
        <p:nvPicPr>
          <p:cNvPr id="13316" name="Picture 3" descr="C:\Users\ΤΑΝΙΑ\Desktop\Καταγραφή.JPG"/>
          <p:cNvPicPr>
            <a:picLocks noChangeAspect="1" noChangeArrowheads="1"/>
          </p:cNvPicPr>
          <p:nvPr/>
        </p:nvPicPr>
        <p:blipFill>
          <a:blip r:embed="rId4" cstate="print"/>
          <a:srcRect/>
          <a:stretch>
            <a:fillRect/>
          </a:stretch>
        </p:blipFill>
        <p:spPr bwMode="auto">
          <a:xfrm>
            <a:off x="2268538" y="1052513"/>
            <a:ext cx="2508250" cy="3711575"/>
          </a:xfrm>
          <a:prstGeom prst="rect">
            <a:avLst/>
          </a:prstGeom>
          <a:noFill/>
          <a:ln w="9525">
            <a:noFill/>
            <a:miter lim="800000"/>
            <a:headEnd/>
            <a:tailEnd/>
          </a:ln>
        </p:spPr>
      </p:pic>
      <p:pic>
        <p:nvPicPr>
          <p:cNvPr id="13317" name="Picture 4" descr="C:\Users\ΤΑΝΙΑ\Desktop\Καταγραφή.JPG"/>
          <p:cNvPicPr>
            <a:picLocks noChangeAspect="1" noChangeArrowheads="1"/>
          </p:cNvPicPr>
          <p:nvPr/>
        </p:nvPicPr>
        <p:blipFill>
          <a:blip r:embed="rId5" cstate="print"/>
          <a:srcRect/>
          <a:stretch>
            <a:fillRect/>
          </a:stretch>
        </p:blipFill>
        <p:spPr bwMode="auto">
          <a:xfrm>
            <a:off x="4884738" y="1341438"/>
            <a:ext cx="4259262" cy="2879725"/>
          </a:xfrm>
          <a:prstGeom prst="rect">
            <a:avLst/>
          </a:prstGeom>
          <a:noFill/>
          <a:ln w="9525">
            <a:noFill/>
            <a:miter lim="800000"/>
            <a:headEnd/>
            <a:tailEnd/>
          </a:ln>
        </p:spPr>
      </p:pic>
      <p:pic>
        <p:nvPicPr>
          <p:cNvPr id="13318" name="Picture 5" descr="C:\Users\ΤΑΝΙΑ\Desktop\Καταγραφή.JPG"/>
          <p:cNvPicPr>
            <a:picLocks noChangeAspect="1" noChangeArrowheads="1"/>
          </p:cNvPicPr>
          <p:nvPr/>
        </p:nvPicPr>
        <p:blipFill>
          <a:blip r:embed="rId6" cstate="print"/>
          <a:srcRect/>
          <a:stretch>
            <a:fillRect/>
          </a:stretch>
        </p:blipFill>
        <p:spPr bwMode="auto">
          <a:xfrm>
            <a:off x="5219700" y="4338638"/>
            <a:ext cx="3744913" cy="2519362"/>
          </a:xfrm>
          <a:prstGeom prst="rect">
            <a:avLst/>
          </a:prstGeom>
          <a:noFill/>
          <a:ln w="9525">
            <a:noFill/>
            <a:miter lim="800000"/>
            <a:headEnd/>
            <a:tailEnd/>
          </a:ln>
        </p:spPr>
      </p:pic>
      <p:pic>
        <p:nvPicPr>
          <p:cNvPr id="13319" name="Picture 2" descr="C:\Users\ΤΑΝΙΑ\Desktop\Καταγραφή.JPG"/>
          <p:cNvPicPr>
            <a:picLocks noChangeAspect="1" noChangeArrowheads="1"/>
          </p:cNvPicPr>
          <p:nvPr/>
        </p:nvPicPr>
        <p:blipFill>
          <a:blip r:embed="rId7" cstate="print"/>
          <a:srcRect/>
          <a:stretch>
            <a:fillRect/>
          </a:stretch>
        </p:blipFill>
        <p:spPr bwMode="auto">
          <a:xfrm>
            <a:off x="2339975" y="5110163"/>
            <a:ext cx="2592388" cy="1747837"/>
          </a:xfrm>
          <a:prstGeom prst="rect">
            <a:avLst/>
          </a:prstGeom>
          <a:noFill/>
          <a:ln w="9525">
            <a:noFill/>
            <a:miter lim="800000"/>
            <a:headEnd/>
            <a:tailEnd/>
          </a:ln>
        </p:spPr>
      </p:pic>
      <p:sp>
        <p:nvSpPr>
          <p:cNvPr id="13320" name="7 - Ορθογώνιο"/>
          <p:cNvSpPr>
            <a:spLocks noChangeArrowheads="1"/>
          </p:cNvSpPr>
          <p:nvPr/>
        </p:nvSpPr>
        <p:spPr bwMode="auto">
          <a:xfrm>
            <a:off x="0" y="4581127"/>
            <a:ext cx="2411413" cy="2308324"/>
          </a:xfrm>
          <a:prstGeom prst="rect">
            <a:avLst/>
          </a:prstGeom>
          <a:noFill/>
          <a:ln w="9525">
            <a:noFill/>
            <a:miter lim="800000"/>
            <a:headEnd/>
            <a:tailEnd/>
          </a:ln>
        </p:spPr>
        <p:txBody>
          <a:bodyPr wrap="square">
            <a:spAutoFit/>
          </a:bodyPr>
          <a:lstStyle/>
          <a:p>
            <a:pPr algn="ctr"/>
            <a:r>
              <a:rPr lang="en-US" sz="1600" b="1" i="1" dirty="0" err="1">
                <a:solidFill>
                  <a:schemeClr val="accent1"/>
                </a:solidFill>
                <a:latin typeface="Calibri" pitchFamily="34" charset="0"/>
              </a:rPr>
              <a:t>Verruca</a:t>
            </a:r>
            <a:r>
              <a:rPr lang="en-US" sz="1600" b="1" i="1" dirty="0">
                <a:solidFill>
                  <a:schemeClr val="accent1"/>
                </a:solidFill>
                <a:latin typeface="Calibri" pitchFamily="34" charset="0"/>
              </a:rPr>
              <a:t> </a:t>
            </a:r>
            <a:r>
              <a:rPr lang="en-US" sz="1600" b="1" i="1" dirty="0" err="1" smtClean="0">
                <a:solidFill>
                  <a:schemeClr val="accent1"/>
                </a:solidFill>
                <a:latin typeface="Calibri" pitchFamily="34" charset="0"/>
              </a:rPr>
              <a:t>vulgaris</a:t>
            </a:r>
            <a:r>
              <a:rPr lang="en-US" sz="1600" b="1" i="1" dirty="0" smtClean="0">
                <a:solidFill>
                  <a:schemeClr val="accent1"/>
                </a:solidFill>
                <a:latin typeface="Calibri" pitchFamily="34" charset="0"/>
              </a:rPr>
              <a:t>/</a:t>
            </a:r>
            <a:r>
              <a:rPr lang="en-US" sz="1600" b="1" i="1" dirty="0" err="1" smtClean="0">
                <a:solidFill>
                  <a:schemeClr val="accent1"/>
                </a:solidFill>
                <a:latin typeface="Calibri" pitchFamily="34" charset="0"/>
              </a:rPr>
              <a:t>condyloma</a:t>
            </a:r>
            <a:r>
              <a:rPr lang="en-US" sz="1600" b="1" i="1" dirty="0" smtClean="0">
                <a:latin typeface="Calibri" pitchFamily="34" charset="0"/>
              </a:rPr>
              <a:t> </a:t>
            </a:r>
            <a:endParaRPr lang="en-US" sz="1600" b="1" i="1" dirty="0">
              <a:latin typeface="Calibri" pitchFamily="34" charset="0"/>
            </a:endParaRPr>
          </a:p>
          <a:p>
            <a:pPr algn="ctr"/>
            <a:r>
              <a:rPr lang="en-US" sz="1600" b="1" i="1" dirty="0" smtClean="0">
                <a:latin typeface="Calibri" pitchFamily="34" charset="0"/>
              </a:rPr>
              <a:t>showing a broad base,</a:t>
            </a:r>
            <a:endParaRPr lang="en-US" sz="1600" b="1" i="1" dirty="0">
              <a:latin typeface="Calibri" pitchFamily="34" charset="0"/>
            </a:endParaRPr>
          </a:p>
          <a:p>
            <a:pPr algn="ctr"/>
            <a:r>
              <a:rPr lang="fr-FR" sz="1600" b="1" i="1" dirty="0" err="1">
                <a:latin typeface="Calibri" pitchFamily="34" charset="0"/>
              </a:rPr>
              <a:t>marked</a:t>
            </a:r>
            <a:r>
              <a:rPr lang="fr-FR" sz="1600" b="1" i="1" dirty="0">
                <a:latin typeface="Calibri" pitchFamily="34" charset="0"/>
              </a:rPr>
              <a:t> </a:t>
            </a:r>
            <a:r>
              <a:rPr lang="fr-FR" sz="1600" b="1" i="1" dirty="0" err="1">
                <a:latin typeface="Calibri" pitchFamily="34" charset="0"/>
              </a:rPr>
              <a:t>acanthosis</a:t>
            </a:r>
            <a:r>
              <a:rPr lang="fr-FR" sz="1600" b="1" i="1" dirty="0">
                <a:latin typeface="Calibri" pitchFamily="34" charset="0"/>
              </a:rPr>
              <a:t>, </a:t>
            </a:r>
            <a:r>
              <a:rPr lang="fr-FR" sz="1600" b="1" i="1" dirty="0" err="1" smtClean="0">
                <a:latin typeface="Calibri" pitchFamily="34" charset="0"/>
              </a:rPr>
              <a:t>papillomatosis</a:t>
            </a:r>
            <a:r>
              <a:rPr lang="fr-FR" sz="1600" b="1" i="1" dirty="0" smtClean="0">
                <a:latin typeface="Calibri" pitchFamily="34" charset="0"/>
              </a:rPr>
              <a:t> with no </a:t>
            </a:r>
            <a:r>
              <a:rPr lang="fr-FR" sz="1600" b="1" i="1" dirty="0" err="1" smtClean="0">
                <a:latin typeface="Calibri" pitchFamily="34" charset="0"/>
              </a:rPr>
              <a:t>complex</a:t>
            </a:r>
            <a:r>
              <a:rPr lang="fr-FR" sz="1600" b="1" i="1" dirty="0" smtClean="0">
                <a:latin typeface="Calibri" pitchFamily="34" charset="0"/>
              </a:rPr>
              <a:t> </a:t>
            </a:r>
            <a:r>
              <a:rPr lang="fr-FR" sz="1600" b="1" i="1" dirty="0" err="1" smtClean="0">
                <a:latin typeface="Calibri" pitchFamily="34" charset="0"/>
              </a:rPr>
              <a:t>branching</a:t>
            </a:r>
            <a:r>
              <a:rPr lang="fr-FR" sz="1600" b="1" i="1" dirty="0" smtClean="0">
                <a:latin typeface="Calibri" pitchFamily="34" charset="0"/>
              </a:rPr>
              <a:t>, </a:t>
            </a:r>
            <a:r>
              <a:rPr lang="fr-FR" sz="1600" b="1" i="1" dirty="0" err="1">
                <a:latin typeface="Calibri" pitchFamily="34" charset="0"/>
              </a:rPr>
              <a:t>keratosis</a:t>
            </a:r>
            <a:r>
              <a:rPr lang="fr-FR" sz="1600" b="1" i="1" dirty="0">
                <a:latin typeface="Calibri" pitchFamily="34" charset="0"/>
              </a:rPr>
              <a:t>, </a:t>
            </a:r>
            <a:r>
              <a:rPr lang="fr-FR" sz="1600" b="1" i="1" dirty="0" err="1">
                <a:latin typeface="Calibri" pitchFamily="34" charset="0"/>
              </a:rPr>
              <a:t>prominent</a:t>
            </a:r>
            <a:r>
              <a:rPr lang="fr-FR" sz="1600" b="1" i="1" dirty="0">
                <a:latin typeface="Calibri" pitchFamily="34" charset="0"/>
              </a:rPr>
              <a:t> </a:t>
            </a:r>
            <a:r>
              <a:rPr lang="fr-FR" sz="1600" b="1" i="1" dirty="0" err="1">
                <a:latin typeface="Calibri" pitchFamily="34" charset="0"/>
              </a:rPr>
              <a:t>keratohyaline</a:t>
            </a:r>
            <a:endParaRPr lang="fr-FR" sz="1600" b="1" i="1" dirty="0">
              <a:latin typeface="Calibri" pitchFamily="34" charset="0"/>
            </a:endParaRPr>
          </a:p>
          <a:p>
            <a:pPr algn="ctr"/>
            <a:r>
              <a:rPr lang="fr-FR" sz="1600" b="1" i="1" dirty="0">
                <a:latin typeface="Calibri" pitchFamily="34" charset="0"/>
              </a:rPr>
              <a:t>granules, and </a:t>
            </a:r>
            <a:r>
              <a:rPr lang="fr-FR" sz="1600" b="1" i="1" u="sng" dirty="0" err="1">
                <a:solidFill>
                  <a:schemeClr val="tx2">
                    <a:lumMod val="75000"/>
                  </a:schemeClr>
                </a:solidFill>
                <a:latin typeface="Calibri" pitchFamily="34" charset="0"/>
              </a:rPr>
              <a:t>koilocytes</a:t>
            </a:r>
            <a:r>
              <a:rPr lang="fr-FR" sz="1600" b="1" i="1" dirty="0">
                <a:latin typeface="Calibri" pitchFamily="34" charset="0"/>
              </a:rPr>
              <a:t>.</a:t>
            </a:r>
            <a:endParaRPr lang="el-GR" sz="1600" b="1" i="1" dirty="0">
              <a:latin typeface="Calibri" pitchFamily="34" charset="0"/>
            </a:endParaRPr>
          </a:p>
        </p:txBody>
      </p:sp>
      <p:sp>
        <p:nvSpPr>
          <p:cNvPr id="9225" name="Rectangle 9"/>
          <p:cNvSpPr>
            <a:spLocks noChangeArrowheads="1"/>
          </p:cNvSpPr>
          <p:nvPr/>
        </p:nvSpPr>
        <p:spPr bwMode="auto">
          <a:xfrm>
            <a:off x="2484438" y="5084763"/>
            <a:ext cx="2232025" cy="822325"/>
          </a:xfrm>
          <a:prstGeom prst="rect">
            <a:avLst/>
          </a:prstGeom>
          <a:noFill/>
          <a:ln w="9525">
            <a:noFill/>
            <a:miter lim="800000"/>
            <a:headEnd/>
            <a:tailEnd/>
          </a:ln>
          <a:effectLst/>
        </p:spPr>
        <p:txBody>
          <a:bodyPr>
            <a:spAutoFit/>
          </a:bodyPr>
          <a:lstStyle/>
          <a:p>
            <a:pPr algn="ctr">
              <a:defRPr/>
            </a:pPr>
            <a:r>
              <a:rPr lang="en-US" sz="2400" b="1" i="1">
                <a:solidFill>
                  <a:schemeClr val="accent1"/>
                </a:solidFill>
                <a:effectLst>
                  <a:outerShdw blurRad="38100" dist="38100" dir="2700000" algn="tl">
                    <a:srgbClr val="000000"/>
                  </a:outerShdw>
                </a:effectLst>
              </a:rPr>
              <a:t>Verruca vulgaris</a:t>
            </a:r>
            <a:endParaRPr lang="el-GR" sz="2400" b="1" i="1">
              <a:solidFill>
                <a:schemeClr val="accent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amond(i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dministrator\Επιφάνεια εργασίας\MONET\01 banks-of-the-seine-at-jenfosse-clear-weather.jpg!HalfHD.jpg"/>
          <p:cNvPicPr>
            <a:picLocks noChangeAspect="1" noChangeArrowheads="1"/>
          </p:cNvPicPr>
          <p:nvPr/>
        </p:nvPicPr>
        <p:blipFill>
          <a:blip r:embed="rId2" cstate="print"/>
          <a:srcRect/>
          <a:stretch>
            <a:fillRect/>
          </a:stretch>
        </p:blipFill>
        <p:spPr bwMode="auto">
          <a:xfrm>
            <a:off x="0" y="0"/>
            <a:ext cx="9344025" cy="6858000"/>
          </a:xfrm>
          <a:prstGeom prst="rect">
            <a:avLst/>
          </a:prstGeom>
          <a:noFill/>
          <a:ln w="9525">
            <a:noFill/>
            <a:miter lim="800000"/>
            <a:headEnd/>
            <a:tailEnd/>
          </a:ln>
        </p:spPr>
      </p:pic>
      <p:sp>
        <p:nvSpPr>
          <p:cNvPr id="3" name="1 - Τίτλος"/>
          <p:cNvSpPr txBox="1">
            <a:spLocks/>
          </p:cNvSpPr>
          <p:nvPr/>
        </p:nvSpPr>
        <p:spPr>
          <a:xfrm>
            <a:off x="2051720" y="0"/>
            <a:ext cx="4824536" cy="1435100"/>
          </a:xfrm>
          <a:prstGeom prst="rect">
            <a:avLst/>
          </a:prstGeom>
        </p:spPr>
        <p:txBody>
          <a:bodyPr>
            <a:scene3d>
              <a:camera prst="orthographicFront"/>
              <a:lightRig rig="threePt" dir="t"/>
            </a:scene3d>
            <a:sp3d extrusionH="57150">
              <a:extrusionClr>
                <a:schemeClr val="bg1"/>
              </a:extrusionClr>
            </a:sp3d>
          </a:bodyPr>
          <a:lstStyle/>
          <a:p>
            <a:pPr algn="ctr">
              <a:defRPr/>
            </a:pPr>
            <a:r>
              <a:rPr lang="en-US" sz="2800" b="1" kern="0" dirty="0">
                <a:ln cap="sq">
                  <a:gradFill flip="none" rotWithShape="1">
                    <a:gsLst>
                      <a:gs pos="0">
                        <a:srgbClr val="03D4A8"/>
                      </a:gs>
                      <a:gs pos="25000">
                        <a:srgbClr val="21D6E0"/>
                      </a:gs>
                      <a:gs pos="75000">
                        <a:srgbClr val="0087E6"/>
                      </a:gs>
                      <a:gs pos="100000">
                        <a:srgbClr val="005CBF"/>
                      </a:gs>
                    </a:gsLst>
                    <a:lin ang="5400000" scaled="0"/>
                    <a:tileRect r="-100000" b="-100000"/>
                  </a:gradFill>
                </a:ln>
                <a:solidFill>
                  <a:schemeClr val="tx2"/>
                </a:solidFill>
                <a:effectLst>
                  <a:outerShdw blurRad="38100" dist="38100" dir="2700000" algn="tl">
                    <a:srgbClr val="000000"/>
                  </a:outerShdw>
                </a:effectLst>
                <a:latin typeface="+mj-lt"/>
                <a:ea typeface="+mj-ea"/>
                <a:cs typeface="+mj-cs"/>
              </a:rPr>
              <a:t>ANATOMY – HISTOLOGY </a:t>
            </a:r>
          </a:p>
          <a:p>
            <a:pPr algn="ctr">
              <a:defRPr/>
            </a:pPr>
            <a:r>
              <a:rPr lang="en-US" sz="2800" b="1" kern="0" dirty="0">
                <a:ln cap="sq">
                  <a:gradFill flip="none" rotWithShape="1">
                    <a:gsLst>
                      <a:gs pos="0">
                        <a:srgbClr val="03D4A8"/>
                      </a:gs>
                      <a:gs pos="25000">
                        <a:srgbClr val="21D6E0"/>
                      </a:gs>
                      <a:gs pos="75000">
                        <a:srgbClr val="0087E6"/>
                      </a:gs>
                      <a:gs pos="100000">
                        <a:srgbClr val="005CBF"/>
                      </a:gs>
                    </a:gsLst>
                    <a:lin ang="5400000" scaled="0"/>
                    <a:tileRect r="-100000" b="-100000"/>
                  </a:gradFill>
                </a:ln>
                <a:solidFill>
                  <a:schemeClr val="tx2"/>
                </a:solidFill>
                <a:effectLst>
                  <a:outerShdw blurRad="38100" dist="38100" dir="2700000" algn="tl">
                    <a:srgbClr val="000000"/>
                  </a:outerShdw>
                </a:effectLst>
                <a:latin typeface="+mj-lt"/>
                <a:ea typeface="+mj-ea"/>
                <a:cs typeface="+mj-cs"/>
              </a:rPr>
              <a:t>OF THE LARYNX </a:t>
            </a:r>
            <a:endParaRPr lang="el-GR" sz="2800" b="1" kern="0" dirty="0">
              <a:ln cap="sq">
                <a:gradFill flip="none" rotWithShape="1">
                  <a:gsLst>
                    <a:gs pos="0">
                      <a:srgbClr val="03D4A8"/>
                    </a:gs>
                    <a:gs pos="25000">
                      <a:srgbClr val="21D6E0"/>
                    </a:gs>
                    <a:gs pos="75000">
                      <a:srgbClr val="0087E6"/>
                    </a:gs>
                    <a:gs pos="100000">
                      <a:srgbClr val="005CBF"/>
                    </a:gs>
                  </a:gsLst>
                  <a:lin ang="5400000" scaled="0"/>
                  <a:tileRect r="-100000" b="-100000"/>
                </a:gradFill>
              </a:ln>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Administrator\Επιφάνεια εργασίας\MONET\03 the-garden-of-monet-at-argenteuil.jpg"/>
          <p:cNvPicPr>
            <a:picLocks noChangeAspect="1" noChangeArrowheads="1"/>
          </p:cNvPicPr>
          <p:nvPr/>
        </p:nvPicPr>
        <p:blipFill>
          <a:blip r:embed="rId2" cstate="print"/>
          <a:srcRect/>
          <a:stretch>
            <a:fillRect/>
          </a:stretch>
        </p:blipFill>
        <p:spPr bwMode="auto">
          <a:xfrm>
            <a:off x="1042988" y="1341438"/>
            <a:ext cx="7096125" cy="5294312"/>
          </a:xfrm>
          <a:prstGeom prst="rect">
            <a:avLst/>
          </a:prstGeom>
          <a:noFill/>
          <a:ln w="9525">
            <a:noFill/>
            <a:miter lim="800000"/>
            <a:headEnd/>
            <a:tailEnd/>
          </a:ln>
        </p:spPr>
      </p:pic>
      <p:sp>
        <p:nvSpPr>
          <p:cNvPr id="3" name="2 - Θέση περιεχομένου"/>
          <p:cNvSpPr txBox="1">
            <a:spLocks/>
          </p:cNvSpPr>
          <p:nvPr/>
        </p:nvSpPr>
        <p:spPr>
          <a:xfrm>
            <a:off x="0" y="0"/>
            <a:ext cx="9144000" cy="1268413"/>
          </a:xfrm>
          <a:prstGeom prst="rect">
            <a:avLst/>
          </a:prstGeom>
        </p:spPr>
        <p:txBody>
          <a:bodyPr/>
          <a:lstStyle/>
          <a:p>
            <a:pPr marL="342900" indent="-342900" algn="ctr">
              <a:spcBef>
                <a:spcPct val="20000"/>
              </a:spcBef>
              <a:buClr>
                <a:schemeClr val="hlink"/>
              </a:buClr>
              <a:buFontTx/>
              <a:buChar char="•"/>
              <a:defRPr/>
            </a:pPr>
            <a:r>
              <a:rPr lang="en-US" sz="3200" b="1" kern="0" dirty="0" err="1">
                <a:effectLst>
                  <a:outerShdw blurRad="38100" dist="38100" dir="2700000" algn="tl">
                    <a:srgbClr val="000000"/>
                  </a:outerShdw>
                </a:effectLst>
                <a:latin typeface="+mn-lt"/>
                <a:cs typeface="+mn-cs"/>
              </a:rPr>
              <a:t>Squamous</a:t>
            </a:r>
            <a:r>
              <a:rPr lang="en-US" sz="3200" b="1" kern="0" dirty="0">
                <a:effectLst>
                  <a:outerShdw blurRad="38100" dist="38100" dir="2700000" algn="tl">
                    <a:srgbClr val="000000"/>
                  </a:outerShdw>
                </a:effectLst>
                <a:latin typeface="+mn-lt"/>
                <a:cs typeface="+mn-cs"/>
              </a:rPr>
              <a:t> pathologic diseases:</a:t>
            </a:r>
          </a:p>
          <a:p>
            <a:pPr marL="342900" indent="-342900" algn="ctr">
              <a:spcBef>
                <a:spcPct val="20000"/>
              </a:spcBef>
              <a:buClr>
                <a:schemeClr val="hlink"/>
              </a:buClr>
              <a:defRPr/>
            </a:pPr>
            <a:r>
              <a:rPr lang="en-US" sz="3200" kern="0" dirty="0">
                <a:effectLst>
                  <a:outerShdw blurRad="38100" dist="38100" dir="2700000" algn="tl">
                    <a:srgbClr val="000000"/>
                  </a:outerShdw>
                </a:effectLst>
                <a:latin typeface="+mn-lt"/>
                <a:cs typeface="+mn-cs"/>
              </a:rPr>
              <a:t>   Intraepithelial </a:t>
            </a:r>
            <a:r>
              <a:rPr lang="en-US" sz="3200" kern="0" dirty="0" err="1">
                <a:effectLst>
                  <a:outerShdw blurRad="38100" dist="38100" dir="2700000" algn="tl">
                    <a:srgbClr val="000000"/>
                  </a:outerShdw>
                </a:effectLst>
                <a:latin typeface="+mn-lt"/>
                <a:cs typeface="+mn-cs"/>
              </a:rPr>
              <a:t>neoplasia</a:t>
            </a:r>
            <a:r>
              <a:rPr lang="en-US" sz="3200" kern="0" dirty="0">
                <a:effectLst>
                  <a:outerShdw blurRad="38100" dist="38100" dir="2700000" algn="tl">
                    <a:srgbClr val="000000"/>
                  </a:outerShdw>
                </a:effectLst>
                <a:latin typeface="+mn-lt"/>
                <a:cs typeface="+mn-cs"/>
              </a:rPr>
              <a:t> /dysplasia</a:t>
            </a: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a:t>
            </a:r>
            <a:endParaRPr lang="el-GR" sz="3200" kern="0" dirty="0">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idx="4294967295"/>
          </p:nvPr>
        </p:nvSpPr>
        <p:spPr>
          <a:xfrm>
            <a:off x="0" y="0"/>
            <a:ext cx="9144000" cy="1476375"/>
          </a:xfrm>
        </p:spPr>
        <p:txBody>
          <a:bodyPr anchorCtr="0"/>
          <a:lstStyle/>
          <a:p>
            <a:pPr eaLnBrk="1" hangingPunct="1">
              <a:defRPr/>
            </a:pPr>
            <a:r>
              <a:rPr lang="en-US" sz="2400" smtClean="0"/>
              <a:t>Direct laryngoscopic exam of the larynx. </a:t>
            </a:r>
            <a:br>
              <a:rPr lang="en-US" sz="2400" smtClean="0"/>
            </a:br>
            <a:r>
              <a:rPr lang="en-US" sz="2400" smtClean="0"/>
              <a:t>The vast majority of reactive and dysplastic lesions of the larynx present as white patches or </a:t>
            </a:r>
            <a:r>
              <a:rPr lang="en-US" sz="2400" smtClean="0">
                <a:solidFill>
                  <a:schemeClr val="tx1"/>
                </a:solidFill>
              </a:rPr>
              <a:t>leukoplakia</a:t>
            </a:r>
            <a:r>
              <a:rPr lang="en-US" sz="2400" smtClean="0"/>
              <a:t> (area outlined by black dots).</a:t>
            </a:r>
            <a:endParaRPr lang="el-GR" sz="2400" smtClean="0"/>
          </a:p>
        </p:txBody>
      </p:sp>
      <p:pic>
        <p:nvPicPr>
          <p:cNvPr id="15363" name="Picture 2" descr="C:\Users\ΤΑΝΙΑ\Desktop\Καταγραφή.JPG"/>
          <p:cNvPicPr>
            <a:picLocks noChangeAspect="1" noChangeArrowheads="1"/>
          </p:cNvPicPr>
          <p:nvPr/>
        </p:nvPicPr>
        <p:blipFill>
          <a:blip r:embed="rId2" cstate="print"/>
          <a:srcRect/>
          <a:stretch>
            <a:fillRect/>
          </a:stretch>
        </p:blipFill>
        <p:spPr bwMode="auto">
          <a:xfrm>
            <a:off x="2771800" y="1484784"/>
            <a:ext cx="3672408" cy="2484714"/>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a:xfrm>
            <a:off x="1115616" y="4041775"/>
            <a:ext cx="7126288" cy="28162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188913"/>
            <a:ext cx="4859338" cy="3311525"/>
          </a:xfrm>
        </p:spPr>
        <p:txBody>
          <a:bodyPr anchorCtr="0">
            <a:normAutofit/>
          </a:bodyPr>
          <a:lstStyle/>
          <a:p>
            <a:pPr eaLnBrk="1" hangingPunct="1">
              <a:defRPr/>
            </a:pPr>
            <a:r>
              <a:rPr lang="en-US" sz="2000" dirty="0" smtClean="0"/>
              <a:t>Right true vocal cord biopsy showing </a:t>
            </a:r>
            <a:br>
              <a:rPr lang="en-US" sz="2000" dirty="0" smtClean="0"/>
            </a:br>
            <a:r>
              <a:rPr lang="en-US" sz="2400" spc="600" dirty="0" smtClean="0">
                <a:solidFill>
                  <a:schemeClr val="accent1"/>
                </a:solidFill>
              </a:rPr>
              <a:t>normal</a:t>
            </a:r>
            <a:r>
              <a:rPr lang="en-US" sz="2400" dirty="0" smtClean="0">
                <a:solidFill>
                  <a:schemeClr val="accent1"/>
                </a:solidFill>
              </a:rPr>
              <a:t> maturation</a:t>
            </a:r>
            <a:r>
              <a:rPr lang="en-US" sz="2000" dirty="0" smtClean="0"/>
              <a:t>.</a:t>
            </a:r>
            <a:br>
              <a:rPr lang="en-US" sz="2000" dirty="0" smtClean="0"/>
            </a:br>
            <a:r>
              <a:rPr lang="en-US" sz="2000" dirty="0" smtClean="0"/>
              <a:t>Note the basal cells with their long axes perpendicular to the basement membrane.</a:t>
            </a:r>
            <a:br>
              <a:rPr lang="en-US" sz="2000" dirty="0" smtClean="0"/>
            </a:br>
            <a:r>
              <a:rPr lang="en-US" sz="2000" dirty="0" smtClean="0"/>
              <a:t> As the cells approach the surface,</a:t>
            </a:r>
            <a:br>
              <a:rPr lang="en-US" sz="2000" dirty="0" smtClean="0"/>
            </a:br>
            <a:r>
              <a:rPr lang="en-US" sz="2000" dirty="0" smtClean="0"/>
              <a:t>they become round, acquire intercellular bridges and ultimately lie with their long axes parallel to the basement membrane.</a:t>
            </a:r>
            <a:br>
              <a:rPr lang="en-US" sz="2000" dirty="0" smtClean="0"/>
            </a:br>
            <a:r>
              <a:rPr lang="en-US" sz="2000" dirty="0" smtClean="0"/>
              <a:t>There is </a:t>
            </a:r>
            <a:r>
              <a:rPr lang="en-US" sz="2000" u="sng" dirty="0" smtClean="0"/>
              <a:t>no</a:t>
            </a:r>
            <a:r>
              <a:rPr lang="en-US" sz="2000" dirty="0" smtClean="0"/>
              <a:t> surface </a:t>
            </a:r>
            <a:r>
              <a:rPr lang="en-US" sz="2000" dirty="0" err="1" smtClean="0"/>
              <a:t>keratinization</a:t>
            </a:r>
            <a:r>
              <a:rPr lang="en-US" sz="2000" dirty="0" smtClean="0"/>
              <a:t>.</a:t>
            </a:r>
            <a:endParaRPr lang="el-GR" sz="2000" dirty="0" smtClean="0"/>
          </a:p>
        </p:txBody>
      </p:sp>
      <p:pic>
        <p:nvPicPr>
          <p:cNvPr id="16387" name="Picture 2" descr="C:\Users\ΤΑΝΙΑ\Desktop\Καταγραφή.JPG"/>
          <p:cNvPicPr>
            <a:picLocks noChangeAspect="1" noChangeArrowheads="1"/>
          </p:cNvPicPr>
          <p:nvPr/>
        </p:nvPicPr>
        <p:blipFill>
          <a:blip r:embed="rId2" cstate="print"/>
          <a:srcRect/>
          <a:stretch>
            <a:fillRect/>
          </a:stretch>
        </p:blipFill>
        <p:spPr bwMode="auto">
          <a:xfrm>
            <a:off x="250825" y="3357563"/>
            <a:ext cx="4575175" cy="3035300"/>
          </a:xfrm>
          <a:prstGeom prst="rect">
            <a:avLst/>
          </a:prstGeom>
          <a:noFill/>
          <a:ln w="9525">
            <a:noFill/>
            <a:miter lim="800000"/>
            <a:headEnd/>
            <a:tailEnd/>
          </a:ln>
        </p:spPr>
      </p:pic>
      <p:pic>
        <p:nvPicPr>
          <p:cNvPr id="16388" name="Picture 3" descr="C:\Users\ΤΑΝΙΑ\Desktop\Καταγραφή.JPG"/>
          <p:cNvPicPr>
            <a:picLocks noChangeAspect="1" noChangeArrowheads="1"/>
          </p:cNvPicPr>
          <p:nvPr/>
        </p:nvPicPr>
        <p:blipFill>
          <a:blip r:embed="rId3" cstate="print"/>
          <a:srcRect/>
          <a:stretch>
            <a:fillRect/>
          </a:stretch>
        </p:blipFill>
        <p:spPr bwMode="auto">
          <a:xfrm>
            <a:off x="5003800" y="2492375"/>
            <a:ext cx="3954463" cy="4032250"/>
          </a:xfrm>
          <a:prstGeom prst="rect">
            <a:avLst/>
          </a:prstGeom>
          <a:noFill/>
          <a:ln w="9525">
            <a:noFill/>
            <a:miter lim="800000"/>
            <a:headEnd/>
            <a:tailEnd/>
          </a:ln>
        </p:spPr>
      </p:pic>
      <p:sp>
        <p:nvSpPr>
          <p:cNvPr id="16389" name="4 - Ορθογώνιο"/>
          <p:cNvSpPr>
            <a:spLocks noChangeArrowheads="1"/>
          </p:cNvSpPr>
          <p:nvPr/>
        </p:nvSpPr>
        <p:spPr bwMode="auto">
          <a:xfrm>
            <a:off x="4859338" y="115888"/>
            <a:ext cx="4284662" cy="2286000"/>
          </a:xfrm>
          <a:prstGeom prst="rect">
            <a:avLst/>
          </a:prstGeom>
          <a:noFill/>
          <a:ln w="9525">
            <a:noFill/>
            <a:miter lim="800000"/>
            <a:headEnd/>
            <a:tailEnd/>
          </a:ln>
        </p:spPr>
        <p:txBody>
          <a:bodyPr>
            <a:noAutofit/>
          </a:bodyPr>
          <a:lstStyle/>
          <a:p>
            <a:pPr algn="ctr"/>
            <a:r>
              <a:rPr lang="en-US" sz="2400" b="1" spc="300" dirty="0" err="1">
                <a:solidFill>
                  <a:schemeClr val="accent1"/>
                </a:solidFill>
              </a:rPr>
              <a:t>Keratosis</a:t>
            </a:r>
            <a:r>
              <a:rPr lang="en-US" sz="2400" b="1" dirty="0">
                <a:solidFill>
                  <a:schemeClr val="accent1"/>
                </a:solidFill>
              </a:rPr>
              <a:t> without dysplasia.</a:t>
            </a:r>
            <a:r>
              <a:rPr lang="en-US" sz="2000" dirty="0"/>
              <a:t> Note the surface layer of keratin .</a:t>
            </a:r>
          </a:p>
          <a:p>
            <a:pPr algn="ctr"/>
            <a:r>
              <a:rPr lang="en-US" sz="2000" dirty="0"/>
              <a:t>There is no </a:t>
            </a:r>
            <a:r>
              <a:rPr lang="pt-BR" sz="2000" dirty="0"/>
              <a:t>atypia or dysplasia. </a:t>
            </a:r>
          </a:p>
          <a:p>
            <a:pPr algn="ctr"/>
            <a:r>
              <a:rPr lang="pt-BR" sz="2000" b="1" spc="300" dirty="0">
                <a:ln cmpd="dbl">
                  <a:solidFill>
                    <a:schemeClr val="tx1"/>
                  </a:solidFill>
                </a:ln>
                <a:solidFill>
                  <a:schemeClr val="accent1"/>
                </a:solidFill>
                <a:effectLst>
                  <a:outerShdw blurRad="38100" dist="38100" dir="2700000" algn="tl">
                    <a:schemeClr val="bg1">
                      <a:lumMod val="75000"/>
                      <a:alpha val="43000"/>
                    </a:schemeClr>
                  </a:outerShdw>
                </a:effectLst>
              </a:rPr>
              <a:t>Keratosis</a:t>
            </a:r>
            <a:r>
              <a:rPr lang="pt-BR" sz="2000" b="1" dirty="0">
                <a:ln cmpd="dbl">
                  <a:solidFill>
                    <a:schemeClr val="tx1"/>
                  </a:solidFill>
                </a:ln>
                <a:solidFill>
                  <a:schemeClr val="accent1"/>
                </a:solidFill>
              </a:rPr>
              <a:t> </a:t>
            </a:r>
            <a:r>
              <a:rPr lang="pt-BR" sz="2000" dirty="0">
                <a:ln cmpd="dbl">
                  <a:solidFill>
                    <a:schemeClr val="tx1"/>
                  </a:solidFill>
                </a:ln>
              </a:rPr>
              <a:t>denotes the </a:t>
            </a:r>
            <a:r>
              <a:rPr lang="pt-BR" sz="2000" b="1" dirty="0">
                <a:ln cmpd="dbl">
                  <a:solidFill>
                    <a:schemeClr val="tx1"/>
                  </a:solidFill>
                </a:ln>
              </a:rPr>
              <a:t>presense of (ortho)keratin on an epithelial surface </a:t>
            </a:r>
            <a:r>
              <a:rPr lang="pt-BR" sz="2000" dirty="0">
                <a:ln cmpd="dbl">
                  <a:solidFill>
                    <a:schemeClr val="tx1"/>
                  </a:solidFill>
                </a:ln>
              </a:rPr>
              <a:t>and is often, not always, associated with a prominent granular cell layer.</a:t>
            </a:r>
            <a:endParaRPr lang="el-GR" sz="2000" dirty="0">
              <a:ln cmpd="dbl">
                <a:solidFill>
                  <a:schemeClr val="tx1"/>
                </a:solidFill>
              </a:l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4294967295"/>
          </p:nvPr>
        </p:nvSpPr>
        <p:spPr>
          <a:xfrm>
            <a:off x="0" y="0"/>
            <a:ext cx="4497388" cy="2636838"/>
          </a:xfrm>
        </p:spPr>
        <p:txBody>
          <a:bodyPr anchor="b">
            <a:normAutofit fontScale="92500" lnSpcReduction="20000"/>
          </a:bodyPr>
          <a:lstStyle/>
          <a:p>
            <a:pPr marL="0" indent="0" algn="ctr" eaLnBrk="1" hangingPunct="1">
              <a:lnSpc>
                <a:spcPct val="80000"/>
              </a:lnSpc>
              <a:buFontTx/>
              <a:buNone/>
              <a:defRPr/>
            </a:pPr>
            <a:r>
              <a:rPr lang="en-US" sz="2000" b="1" dirty="0" smtClean="0">
                <a:solidFill>
                  <a:schemeClr val="tx2"/>
                </a:solidFill>
              </a:rPr>
              <a:t>Simple or flat </a:t>
            </a:r>
          </a:p>
          <a:p>
            <a:pPr marL="0" indent="0" algn="ctr" eaLnBrk="1" hangingPunct="1">
              <a:lnSpc>
                <a:spcPct val="80000"/>
              </a:lnSpc>
              <a:buFontTx/>
              <a:buNone/>
              <a:defRPr/>
            </a:pPr>
            <a:r>
              <a:rPr lang="en-US" sz="2000" b="1" dirty="0" err="1" smtClean="0"/>
              <a:t>squamous</a:t>
            </a:r>
            <a:r>
              <a:rPr lang="en-US" sz="2000" b="1" dirty="0" smtClean="0"/>
              <a:t> cell  </a:t>
            </a:r>
            <a:r>
              <a:rPr lang="en-US" sz="2000" b="1" spc="600" dirty="0" smtClean="0"/>
              <a:t>hyperplasia</a:t>
            </a:r>
            <a:r>
              <a:rPr lang="en-US" sz="2000" b="1" dirty="0" smtClean="0"/>
              <a:t>.</a:t>
            </a:r>
          </a:p>
          <a:p>
            <a:pPr marL="0" indent="0" algn="ctr" eaLnBrk="1" hangingPunct="1">
              <a:lnSpc>
                <a:spcPct val="80000"/>
              </a:lnSpc>
              <a:buFontTx/>
              <a:buNone/>
              <a:defRPr/>
            </a:pPr>
            <a:endParaRPr lang="en-US" sz="1800" b="1" dirty="0" smtClean="0"/>
          </a:p>
          <a:p>
            <a:pPr marL="0" indent="0" algn="ctr" eaLnBrk="1" hangingPunct="1">
              <a:lnSpc>
                <a:spcPct val="80000"/>
              </a:lnSpc>
              <a:buFontTx/>
              <a:buNone/>
              <a:defRPr/>
            </a:pPr>
            <a:r>
              <a:rPr lang="en-US" sz="1800" b="1" dirty="0" smtClean="0"/>
              <a:t>The epithelial lining is thickened, usually to a uniform expansion of the different layers, </a:t>
            </a:r>
          </a:p>
          <a:p>
            <a:pPr marL="0" indent="0" algn="ctr" eaLnBrk="1" hangingPunct="1">
              <a:lnSpc>
                <a:spcPct val="80000"/>
              </a:lnSpc>
              <a:buFontTx/>
              <a:buNone/>
              <a:defRPr/>
            </a:pPr>
            <a:r>
              <a:rPr lang="en-US" sz="1800" b="1" dirty="0" smtClean="0"/>
              <a:t>but particularly </a:t>
            </a:r>
          </a:p>
          <a:p>
            <a:pPr marL="0" indent="0" algn="ctr" eaLnBrk="1" hangingPunct="1">
              <a:lnSpc>
                <a:spcPct val="80000"/>
              </a:lnSpc>
              <a:buFontTx/>
              <a:buNone/>
              <a:defRPr/>
            </a:pPr>
            <a:r>
              <a:rPr lang="en-US" sz="1800" b="1" dirty="0" smtClean="0"/>
              <a:t>the basal and </a:t>
            </a:r>
            <a:r>
              <a:rPr lang="en-US" sz="1800" b="1" dirty="0" err="1" smtClean="0"/>
              <a:t>parabasal</a:t>
            </a:r>
            <a:r>
              <a:rPr lang="en-US" sz="1800" b="1" dirty="0" smtClean="0"/>
              <a:t> compartment.</a:t>
            </a:r>
          </a:p>
          <a:p>
            <a:pPr marL="0" indent="0" algn="ctr" eaLnBrk="1" hangingPunct="1">
              <a:lnSpc>
                <a:spcPct val="80000"/>
              </a:lnSpc>
              <a:buFontTx/>
              <a:buNone/>
              <a:defRPr/>
            </a:pPr>
            <a:r>
              <a:rPr lang="en-US" sz="1800" b="1" dirty="0" smtClean="0"/>
              <a:t>Normal maturation </a:t>
            </a:r>
          </a:p>
          <a:p>
            <a:pPr marL="0" indent="0" algn="ctr" eaLnBrk="1" hangingPunct="1">
              <a:lnSpc>
                <a:spcPct val="80000"/>
              </a:lnSpc>
              <a:buFontTx/>
              <a:buNone/>
              <a:defRPr/>
            </a:pPr>
            <a:r>
              <a:rPr lang="en-US" sz="1800" b="1" dirty="0" smtClean="0"/>
              <a:t>with preserved nuclear orientation and</a:t>
            </a:r>
          </a:p>
          <a:p>
            <a:pPr marL="0" indent="0" algn="ctr" eaLnBrk="1" hangingPunct="1">
              <a:lnSpc>
                <a:spcPct val="80000"/>
              </a:lnSpc>
              <a:buFontTx/>
              <a:buNone/>
              <a:defRPr/>
            </a:pPr>
            <a:r>
              <a:rPr lang="en-US" sz="1800" b="1" dirty="0" smtClean="0"/>
              <a:t> lack of appreciable nuclear </a:t>
            </a:r>
            <a:r>
              <a:rPr lang="en-US" sz="1800" b="1" dirty="0" err="1" smtClean="0"/>
              <a:t>atypia</a:t>
            </a:r>
            <a:r>
              <a:rPr lang="en-US" sz="1800" b="1" dirty="0" smtClean="0"/>
              <a:t>.</a:t>
            </a:r>
          </a:p>
          <a:p>
            <a:pPr marL="0" indent="0" algn="ctr" eaLnBrk="1" hangingPunct="1">
              <a:lnSpc>
                <a:spcPct val="80000"/>
              </a:lnSpc>
              <a:buFontTx/>
              <a:buNone/>
              <a:defRPr/>
            </a:pPr>
            <a:r>
              <a:rPr lang="en-US" sz="1800" b="1" dirty="0" smtClean="0"/>
              <a:t>Relatively simple architecture  with the basement membrane forming a well-defined separation from the underlying </a:t>
            </a:r>
            <a:r>
              <a:rPr lang="en-US" sz="1800" b="1" dirty="0" err="1" smtClean="0"/>
              <a:t>stroma</a:t>
            </a:r>
            <a:r>
              <a:rPr lang="en-US" sz="1800" b="1" dirty="0" smtClean="0"/>
              <a:t>.</a:t>
            </a:r>
            <a:endParaRPr lang="el-GR" sz="1800" b="1" dirty="0" smtClean="0"/>
          </a:p>
        </p:txBody>
      </p:sp>
      <p:sp>
        <p:nvSpPr>
          <p:cNvPr id="5" name="4 - Θέση κειμένου"/>
          <p:cNvSpPr>
            <a:spLocks noGrp="1"/>
          </p:cNvSpPr>
          <p:nvPr>
            <p:ph type="body" sz="quarter" idx="4294967295"/>
          </p:nvPr>
        </p:nvSpPr>
        <p:spPr>
          <a:xfrm>
            <a:off x="4645025" y="0"/>
            <a:ext cx="4498975" cy="2349500"/>
          </a:xfrm>
        </p:spPr>
        <p:txBody>
          <a:bodyPr anchor="b">
            <a:normAutofit fontScale="92500" lnSpcReduction="10000"/>
          </a:bodyPr>
          <a:lstStyle/>
          <a:p>
            <a:pPr marL="0" indent="0" algn="ctr" eaLnBrk="1" hangingPunct="1">
              <a:lnSpc>
                <a:spcPct val="80000"/>
              </a:lnSpc>
              <a:buFontTx/>
              <a:buNone/>
              <a:defRPr/>
            </a:pPr>
            <a:r>
              <a:rPr lang="en-US" sz="2000" b="1" dirty="0" err="1" smtClean="0">
                <a:solidFill>
                  <a:schemeClr val="tx2"/>
                </a:solidFill>
              </a:rPr>
              <a:t>Pseudoepitheliomatous</a:t>
            </a:r>
            <a:endParaRPr lang="en-US" sz="2000" b="1" dirty="0" smtClean="0">
              <a:solidFill>
                <a:schemeClr val="tx2"/>
              </a:solidFill>
            </a:endParaRPr>
          </a:p>
          <a:p>
            <a:pPr marL="0" indent="0" algn="ctr" eaLnBrk="1" hangingPunct="1">
              <a:lnSpc>
                <a:spcPct val="80000"/>
              </a:lnSpc>
              <a:buFontTx/>
              <a:buNone/>
              <a:defRPr/>
            </a:pPr>
            <a:r>
              <a:rPr lang="en-US" sz="2000" b="1" dirty="0" smtClean="0"/>
              <a:t> </a:t>
            </a:r>
            <a:r>
              <a:rPr lang="en-US" sz="2000" b="1" dirty="0" err="1" smtClean="0"/>
              <a:t>squamous</a:t>
            </a:r>
            <a:r>
              <a:rPr lang="en-US" sz="2000" b="1" dirty="0" smtClean="0"/>
              <a:t> cell  </a:t>
            </a:r>
            <a:r>
              <a:rPr lang="en-US" sz="2000" b="1" spc="600" dirty="0" smtClean="0"/>
              <a:t>hyperplasia.</a:t>
            </a:r>
          </a:p>
          <a:p>
            <a:pPr marL="0" indent="0" algn="ctr" eaLnBrk="1" hangingPunct="1">
              <a:lnSpc>
                <a:spcPct val="80000"/>
              </a:lnSpc>
              <a:buFontTx/>
              <a:buNone/>
              <a:defRPr/>
            </a:pPr>
            <a:r>
              <a:rPr lang="en-US" sz="1600" b="1" dirty="0" smtClean="0"/>
              <a:t>More complex architecture; while  it involves a degree of epithelial thickening, the epithelium-</a:t>
            </a:r>
            <a:r>
              <a:rPr lang="en-US" sz="1600" b="1" dirty="0" err="1" smtClean="0"/>
              <a:t>stroma</a:t>
            </a:r>
            <a:r>
              <a:rPr lang="en-US" sz="1600" b="1" dirty="0" smtClean="0"/>
              <a:t> interface is somehow less well defined and the proliferating epithelial “tongues” tend to </a:t>
            </a:r>
            <a:r>
              <a:rPr lang="en-US" sz="1600" b="1" spc="600" dirty="0" err="1" smtClean="0"/>
              <a:t>anastomose</a:t>
            </a:r>
            <a:r>
              <a:rPr lang="en-US" sz="1600" b="1" dirty="0" smtClean="0"/>
              <a:t>, entrapping the </a:t>
            </a:r>
            <a:r>
              <a:rPr lang="en-US" sz="1600" b="1" dirty="0" err="1" smtClean="0"/>
              <a:t>stromal</a:t>
            </a:r>
            <a:r>
              <a:rPr lang="en-US" sz="1600" b="1" dirty="0" smtClean="0"/>
              <a:t> compartment. Somewhat tangential orientation </a:t>
            </a:r>
            <a:r>
              <a:rPr lang="en-US" sz="1600" b="1" dirty="0" err="1" smtClean="0"/>
              <a:t>accenuates</a:t>
            </a:r>
            <a:r>
              <a:rPr lang="en-US" sz="1600" b="1" dirty="0" smtClean="0"/>
              <a:t> the </a:t>
            </a:r>
            <a:r>
              <a:rPr lang="en-US" sz="1600" b="1" dirty="0" err="1" smtClean="0"/>
              <a:t>anastomotic</a:t>
            </a:r>
            <a:r>
              <a:rPr lang="en-US" sz="1600" b="1" dirty="0" smtClean="0"/>
              <a:t> tongues of the epithelium; in contrast, in </a:t>
            </a:r>
            <a:r>
              <a:rPr lang="en-US" sz="1600" b="1" dirty="0" err="1" smtClean="0">
                <a:solidFill>
                  <a:srgbClr val="DAF6F5"/>
                </a:solidFill>
              </a:rPr>
              <a:t>verrucous</a:t>
            </a:r>
            <a:r>
              <a:rPr lang="en-US" sz="1600" b="1" dirty="0" smtClean="0">
                <a:solidFill>
                  <a:srgbClr val="DAF6F5"/>
                </a:solidFill>
              </a:rPr>
              <a:t> </a:t>
            </a:r>
            <a:r>
              <a:rPr lang="en-US" sz="1600" b="1" dirty="0" err="1" smtClean="0">
                <a:solidFill>
                  <a:srgbClr val="DAF6F5"/>
                </a:solidFill>
              </a:rPr>
              <a:t>squamous</a:t>
            </a:r>
            <a:r>
              <a:rPr lang="en-US" sz="1600" b="1" dirty="0" smtClean="0">
                <a:solidFill>
                  <a:srgbClr val="DAF6F5"/>
                </a:solidFill>
              </a:rPr>
              <a:t> cell carcinoma</a:t>
            </a:r>
            <a:r>
              <a:rPr lang="en-US" sz="1600" b="1" dirty="0" smtClean="0"/>
              <a:t>, the </a:t>
            </a:r>
            <a:r>
              <a:rPr lang="en-US" sz="1600" b="1" dirty="0" err="1" smtClean="0"/>
              <a:t>rete</a:t>
            </a:r>
            <a:r>
              <a:rPr lang="en-US" sz="1600" b="1" dirty="0" smtClean="0"/>
              <a:t> pegs  are broader and blunt, and </a:t>
            </a:r>
            <a:r>
              <a:rPr lang="en-US" sz="1600" b="1" dirty="0" err="1" smtClean="0"/>
              <a:t>suprabasal</a:t>
            </a:r>
            <a:r>
              <a:rPr lang="en-US" sz="1600" b="1" dirty="0" smtClean="0"/>
              <a:t> mitoses can be observed.</a:t>
            </a:r>
            <a:endParaRPr lang="el-GR" sz="1600" b="1" dirty="0" smtClean="0"/>
          </a:p>
        </p:txBody>
      </p:sp>
      <p:pic>
        <p:nvPicPr>
          <p:cNvPr id="17412" name="Picture 2" descr="C:\Users\ΤΑΝΙΑ\Desktop\SIMPLE  FLAT HYPERPLASIA.JPG"/>
          <p:cNvPicPr>
            <a:picLocks noGrp="1" noChangeAspect="1" noChangeArrowheads="1"/>
          </p:cNvPicPr>
          <p:nvPr>
            <p:ph sz="half" idx="4294967295"/>
          </p:nvPr>
        </p:nvPicPr>
        <p:blipFill>
          <a:blip r:embed="rId2" cstate="print"/>
          <a:srcRect/>
          <a:stretch>
            <a:fillRect/>
          </a:stretch>
        </p:blipFill>
        <p:spPr>
          <a:xfrm>
            <a:off x="0" y="2636912"/>
            <a:ext cx="2952750" cy="3957638"/>
          </a:xfrm>
        </p:spPr>
      </p:pic>
      <p:pic>
        <p:nvPicPr>
          <p:cNvPr id="17413" name="Picture 3" descr="C:\Users\ΤΑΝΙΑ\Desktop\PSEUDOEPITH.JPG"/>
          <p:cNvPicPr>
            <a:picLocks noGrp="1" noChangeAspect="1" noChangeArrowheads="1"/>
          </p:cNvPicPr>
          <p:nvPr>
            <p:ph sz="quarter" idx="4294967295"/>
          </p:nvPr>
        </p:nvPicPr>
        <p:blipFill>
          <a:blip r:embed="rId3" cstate="print"/>
          <a:srcRect/>
          <a:stretch>
            <a:fillRect/>
          </a:stretch>
        </p:blipFill>
        <p:spPr>
          <a:xfrm>
            <a:off x="5292080" y="2348880"/>
            <a:ext cx="3332162" cy="4321175"/>
          </a:xfrm>
        </p:spPr>
      </p:pic>
      <p:pic>
        <p:nvPicPr>
          <p:cNvPr id="21506" name="Picture 2"/>
          <p:cNvPicPr>
            <a:picLocks noChangeAspect="1" noChangeArrowheads="1"/>
          </p:cNvPicPr>
          <p:nvPr/>
        </p:nvPicPr>
        <p:blipFill>
          <a:blip r:embed="rId4" cstate="print"/>
          <a:srcRect/>
          <a:stretch>
            <a:fillRect/>
          </a:stretch>
        </p:blipFill>
        <p:spPr bwMode="auto">
          <a:xfrm>
            <a:off x="3131839" y="2636913"/>
            <a:ext cx="1977881" cy="4221088"/>
          </a:xfrm>
          <a:prstGeom prst="rect">
            <a:avLst/>
          </a:prstGeom>
          <a:noFill/>
          <a:ln w="9525">
            <a:noFill/>
            <a:miter lim="800000"/>
            <a:headEnd/>
            <a:tailEnd/>
          </a:ln>
        </p:spPr>
      </p:pic>
      <p:sp>
        <p:nvSpPr>
          <p:cNvPr id="7" name="1 - Τίτλος"/>
          <p:cNvSpPr txBox="1">
            <a:spLocks/>
          </p:cNvSpPr>
          <p:nvPr/>
        </p:nvSpPr>
        <p:spPr>
          <a:xfrm>
            <a:off x="2411760" y="3933056"/>
            <a:ext cx="3384376" cy="115212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cmpd="sng">
                  <a:solidFill>
                    <a:schemeClr val="tx1"/>
                  </a:solidFill>
                </a:ln>
                <a:effectLst>
                  <a:outerShdw blurRad="38100" dist="38100" dir="2700000" algn="tl">
                    <a:srgbClr val="000000"/>
                  </a:outerShdw>
                </a:effectLst>
                <a:uLnTx/>
                <a:uFillTx/>
                <a:latin typeface="+mj-lt"/>
                <a:ea typeface="+mj-ea"/>
                <a:cs typeface="+mj-cs"/>
              </a:rPr>
              <a:t>Clinical </a:t>
            </a:r>
            <a:r>
              <a:rPr kumimoji="0" lang="en-US" sz="2000" b="1" i="0" u="none" strike="noStrike" kern="0" cap="none" spc="0" normalizeH="0" baseline="0" noProof="0" dirty="0" err="1" smtClean="0">
                <a:ln cmpd="sng">
                  <a:solidFill>
                    <a:schemeClr val="tx1"/>
                  </a:solidFill>
                </a:ln>
                <a:effectLst>
                  <a:outerShdw blurRad="38100" dist="38100" dir="2700000" algn="tl">
                    <a:srgbClr val="000000"/>
                  </a:outerShdw>
                </a:effectLst>
                <a:uLnTx/>
                <a:uFillTx/>
                <a:latin typeface="+mj-lt"/>
                <a:ea typeface="+mj-ea"/>
                <a:cs typeface="+mj-cs"/>
              </a:rPr>
              <a:t>leukoplakia</a:t>
            </a:r>
            <a:endParaRPr kumimoji="0" lang="el-GR" sz="2000" b="1" i="0" u="none" strike="noStrike" kern="0" cap="none" spc="0" normalizeH="0" baseline="0" noProof="0" dirty="0">
              <a:ln cmpd="sng">
                <a:solidFill>
                  <a:schemeClr val="tx1"/>
                </a:solidFill>
              </a:ln>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274638"/>
            <a:ext cx="8229600" cy="1498178"/>
          </a:xfrm>
        </p:spPr>
        <p:txBody>
          <a:bodyPr anchorCtr="0">
            <a:normAutofit fontScale="90000"/>
          </a:bodyPr>
          <a:lstStyle/>
          <a:p>
            <a:pPr eaLnBrk="1" hangingPunct="1">
              <a:defRPr/>
            </a:pPr>
            <a:r>
              <a:rPr lang="en-US" sz="2200" b="0" dirty="0" err="1" smtClean="0"/>
              <a:t>Squamous</a:t>
            </a:r>
            <a:r>
              <a:rPr lang="en-US" sz="2200" b="0" dirty="0" smtClean="0"/>
              <a:t> cell  </a:t>
            </a:r>
            <a:r>
              <a:rPr lang="en-US" sz="2200" spc="300" dirty="0" smtClean="0"/>
              <a:t>hyperplasia</a:t>
            </a:r>
            <a:r>
              <a:rPr lang="en-US" sz="2200" dirty="0" smtClean="0"/>
              <a:t>  [ i.e. , </a:t>
            </a:r>
            <a:r>
              <a:rPr lang="en-US" sz="2200" spc="300" dirty="0" smtClean="0"/>
              <a:t>thickening</a:t>
            </a:r>
            <a:r>
              <a:rPr lang="en-US" sz="2200" dirty="0" smtClean="0"/>
              <a:t> of the epithelium </a:t>
            </a:r>
            <a:br>
              <a:rPr lang="en-US" sz="2200" dirty="0" smtClean="0"/>
            </a:br>
            <a:r>
              <a:rPr lang="en-US" sz="2200" dirty="0" smtClean="0"/>
              <a:t>( &gt; 10 cells thick in the case of the true vocal cords)</a:t>
            </a:r>
            <a:br>
              <a:rPr lang="en-US" sz="2200" dirty="0" smtClean="0"/>
            </a:br>
            <a:r>
              <a:rPr lang="en-US" sz="2200" dirty="0" smtClean="0"/>
              <a:t>due to an absolute increase in number of cells ],</a:t>
            </a:r>
            <a:br>
              <a:rPr lang="en-US" sz="2200" dirty="0" smtClean="0"/>
            </a:br>
            <a:r>
              <a:rPr lang="en-US" sz="2200" dirty="0" smtClean="0"/>
              <a:t>here secondary to mucosal inflammation.</a:t>
            </a:r>
            <a:r>
              <a:rPr lang="en-US" sz="2800" dirty="0" smtClean="0"/>
              <a:t/>
            </a:r>
            <a:br>
              <a:rPr lang="en-US" sz="2800" dirty="0" smtClean="0"/>
            </a:br>
            <a:r>
              <a:rPr lang="en-US" sz="2000" dirty="0" smtClean="0"/>
              <a:t>The epithelium-</a:t>
            </a:r>
            <a:r>
              <a:rPr lang="en-US" sz="2000" dirty="0" err="1" smtClean="0"/>
              <a:t>stroma</a:t>
            </a:r>
            <a:r>
              <a:rPr lang="en-US" sz="2000" dirty="0" smtClean="0"/>
              <a:t> interface can be obscured, as here. Reactive nuclear </a:t>
            </a:r>
            <a:r>
              <a:rPr lang="en-US" sz="2000" dirty="0" err="1" smtClean="0"/>
              <a:t>atypia</a:t>
            </a:r>
            <a:r>
              <a:rPr lang="en-US" sz="2000" dirty="0" smtClean="0"/>
              <a:t>.</a:t>
            </a:r>
            <a:br>
              <a:rPr lang="en-US" sz="2000" dirty="0" smtClean="0"/>
            </a:br>
            <a:r>
              <a:rPr lang="en-US" sz="2000" dirty="0" smtClean="0"/>
              <a:t>Expansion of the basal/</a:t>
            </a:r>
            <a:r>
              <a:rPr lang="en-US" sz="2000" dirty="0" err="1" smtClean="0"/>
              <a:t>parabasal</a:t>
            </a:r>
            <a:r>
              <a:rPr lang="en-US" sz="2000" dirty="0" smtClean="0"/>
              <a:t> layers. Absence of </a:t>
            </a:r>
            <a:r>
              <a:rPr lang="en-US" sz="2000" dirty="0" err="1" smtClean="0"/>
              <a:t>suprabasal</a:t>
            </a:r>
            <a:r>
              <a:rPr lang="en-US" sz="2000" dirty="0" smtClean="0"/>
              <a:t> mitoses.</a:t>
            </a:r>
            <a:br>
              <a:rPr lang="en-US" sz="2000" dirty="0" smtClean="0"/>
            </a:br>
            <a:r>
              <a:rPr lang="en-US" sz="2000" dirty="0" smtClean="0"/>
              <a:t>.</a:t>
            </a:r>
            <a:endParaRPr lang="el-GR" sz="2000" dirty="0" smtClean="0"/>
          </a:p>
        </p:txBody>
      </p:sp>
      <p:pic>
        <p:nvPicPr>
          <p:cNvPr id="18435" name="Picture 2" descr="C:\Users\ΤΑΝΙΑ\Desktop\Καταγραφή.JPG"/>
          <p:cNvPicPr>
            <a:picLocks noGrp="1" noChangeAspect="1" noChangeArrowheads="1"/>
          </p:cNvPicPr>
          <p:nvPr>
            <p:ph sz="half" idx="4294967295"/>
          </p:nvPr>
        </p:nvPicPr>
        <p:blipFill>
          <a:blip r:embed="rId2" cstate="print"/>
          <a:srcRect/>
          <a:stretch>
            <a:fillRect/>
          </a:stretch>
        </p:blipFill>
        <p:spPr>
          <a:xfrm>
            <a:off x="899592" y="1789113"/>
            <a:ext cx="3527425" cy="5068887"/>
          </a:xfrm>
        </p:spPr>
      </p:pic>
      <p:pic>
        <p:nvPicPr>
          <p:cNvPr id="18436" name="Picture 3" descr="C:\Users\ΤΑΝΙΑ\Desktop\Καταγραφή.JPG"/>
          <p:cNvPicPr>
            <a:picLocks noGrp="1" noChangeAspect="1" noChangeArrowheads="1"/>
          </p:cNvPicPr>
          <p:nvPr>
            <p:ph sz="half" idx="4294967295"/>
          </p:nvPr>
        </p:nvPicPr>
        <p:blipFill>
          <a:blip r:embed="rId3" cstate="print"/>
          <a:srcRect/>
          <a:stretch>
            <a:fillRect/>
          </a:stretch>
        </p:blipFill>
        <p:spPr>
          <a:xfrm>
            <a:off x="4716016" y="1768475"/>
            <a:ext cx="3527425" cy="5089525"/>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00174"/>
          </a:xfrm>
        </p:spPr>
        <p:txBody>
          <a:bodyPr/>
          <a:lstStyle/>
          <a:p>
            <a:r>
              <a:rPr lang="en-GB" dirty="0" smtClean="0"/>
              <a:t>Larynx and </a:t>
            </a:r>
            <a:r>
              <a:rPr lang="en-GB" dirty="0" err="1" smtClean="0"/>
              <a:t>hypopharynx</a:t>
            </a:r>
            <a:r>
              <a:rPr lang="en-GB" dirty="0" smtClean="0"/>
              <a:t/>
            </a:r>
            <a:br>
              <a:rPr lang="en-GB" dirty="0" smtClean="0"/>
            </a:br>
            <a:r>
              <a:rPr lang="en-GB" sz="3600" dirty="0" smtClean="0"/>
              <a:t>Premalignant lesions</a:t>
            </a:r>
            <a:r>
              <a:rPr lang="el-GR" sz="3600" dirty="0" smtClean="0"/>
              <a:t> - </a:t>
            </a:r>
            <a:r>
              <a:rPr lang="en-GB" sz="3600" dirty="0" smtClean="0"/>
              <a:t>Dysplasia</a:t>
            </a:r>
            <a:endParaRPr lang="el-GR" sz="3600" dirty="0"/>
          </a:p>
        </p:txBody>
      </p:sp>
      <p:sp>
        <p:nvSpPr>
          <p:cNvPr id="3" name="Rectangle 2"/>
          <p:cNvSpPr/>
          <p:nvPr/>
        </p:nvSpPr>
        <p:spPr>
          <a:xfrm>
            <a:off x="0" y="1285860"/>
            <a:ext cx="9144000" cy="5498188"/>
          </a:xfrm>
          <a:prstGeom prst="rect">
            <a:avLst/>
          </a:prstGeom>
        </p:spPr>
        <p:txBody>
          <a:bodyPr wrap="square">
            <a:spAutoFit/>
          </a:bodyPr>
          <a:lstStyle/>
          <a:p>
            <a:pPr algn="ctr"/>
            <a:r>
              <a:rPr lang="en-GB" sz="3600" b="1" dirty="0" smtClean="0"/>
              <a:t>General</a:t>
            </a:r>
            <a:r>
              <a:rPr lang="en-GB" dirty="0" smtClean="0"/>
              <a:t/>
            </a:r>
            <a:br>
              <a:rPr lang="en-GB" dirty="0" smtClean="0"/>
            </a:br>
            <a:endParaRPr lang="en-GB" dirty="0" smtClean="0"/>
          </a:p>
          <a:p>
            <a:r>
              <a:rPr lang="en-GB" dirty="0" smtClean="0"/>
              <a:t>For </a:t>
            </a:r>
            <a:r>
              <a:rPr lang="en-GB" b="1" i="1" dirty="0" smtClean="0"/>
              <a:t>columnar</a:t>
            </a:r>
            <a:r>
              <a:rPr lang="en-GB" b="1" dirty="0" smtClean="0"/>
              <a:t> </a:t>
            </a:r>
            <a:r>
              <a:rPr lang="en-GB" dirty="0" smtClean="0"/>
              <a:t>epithelium, resembles </a:t>
            </a:r>
            <a:r>
              <a:rPr lang="en-GB" i="1" dirty="0" smtClean="0"/>
              <a:t>cervical</a:t>
            </a:r>
            <a:r>
              <a:rPr lang="en-GB" dirty="0" smtClean="0"/>
              <a:t> dysplasia</a:t>
            </a:r>
          </a:p>
          <a:p>
            <a:r>
              <a:rPr lang="en-GB" dirty="0" smtClean="0"/>
              <a:t>Associated with HPV 16 and p53 expression</a:t>
            </a:r>
          </a:p>
          <a:p>
            <a:r>
              <a:rPr lang="en-GB" b="1" dirty="0" err="1" smtClean="0"/>
              <a:t>Leukoplakia</a:t>
            </a:r>
            <a:r>
              <a:rPr lang="en-GB" b="1" dirty="0" smtClean="0"/>
              <a:t>:</a:t>
            </a:r>
            <a:r>
              <a:rPr lang="en-GB" dirty="0" smtClean="0"/>
              <a:t> clinical term describing any white lesion on a mucous membrane; usually associated with mucosal thickening and not dysplasia</a:t>
            </a:r>
          </a:p>
          <a:p>
            <a:r>
              <a:rPr lang="en-GB" b="1" dirty="0" err="1" smtClean="0"/>
              <a:t>Erythroplakia</a:t>
            </a:r>
            <a:r>
              <a:rPr lang="en-GB" b="1" dirty="0" smtClean="0"/>
              <a:t>:</a:t>
            </a:r>
            <a:r>
              <a:rPr lang="en-GB" dirty="0" smtClean="0"/>
              <a:t> clinical term describing red lesion on a mucous membrane; usually associated with dysplasia or malignancy; in smokers, for </a:t>
            </a:r>
            <a:r>
              <a:rPr lang="en-GB" dirty="0" err="1" smtClean="0"/>
              <a:t>squamous</a:t>
            </a:r>
            <a:r>
              <a:rPr lang="en-GB" dirty="0" smtClean="0"/>
              <a:t> epithelium, features of nuclear </a:t>
            </a:r>
            <a:r>
              <a:rPr lang="en-GB" dirty="0" err="1" smtClean="0"/>
              <a:t>pleomorphism</a:t>
            </a:r>
            <a:r>
              <a:rPr lang="en-GB" dirty="0" smtClean="0"/>
              <a:t>, mitotic activity, abnormal mitotic figures and </a:t>
            </a:r>
            <a:r>
              <a:rPr lang="en-GB" dirty="0" err="1" smtClean="0"/>
              <a:t>stromal</a:t>
            </a:r>
            <a:r>
              <a:rPr lang="en-GB" dirty="0" smtClean="0"/>
              <a:t> inflammation are associated with progression to invasive carcinoma</a:t>
            </a:r>
          </a:p>
          <a:p>
            <a:r>
              <a:rPr lang="en-GB" b="1" dirty="0" err="1" smtClean="0"/>
              <a:t>Keratosis</a:t>
            </a:r>
            <a:r>
              <a:rPr lang="en-GB" b="1" dirty="0" smtClean="0"/>
              <a:t>:</a:t>
            </a:r>
            <a:r>
              <a:rPr lang="en-GB" dirty="0" smtClean="0"/>
              <a:t> increase in surface keratin, often with prominent granular cell layer and </a:t>
            </a:r>
            <a:r>
              <a:rPr lang="en-GB" dirty="0" err="1" smtClean="0"/>
              <a:t>orthokeratin</a:t>
            </a:r>
            <a:r>
              <a:rPr lang="en-GB" dirty="0" smtClean="0"/>
              <a:t> (cells without nuclei) mixed with </a:t>
            </a:r>
            <a:r>
              <a:rPr lang="en-GB" dirty="0" err="1" smtClean="0"/>
              <a:t>parakeratin</a:t>
            </a:r>
            <a:r>
              <a:rPr lang="en-GB" dirty="0" smtClean="0"/>
              <a:t> (flat </a:t>
            </a:r>
            <a:r>
              <a:rPr lang="en-GB" dirty="0" err="1" smtClean="0"/>
              <a:t>keratotic</a:t>
            </a:r>
            <a:r>
              <a:rPr lang="en-GB" dirty="0" smtClean="0"/>
              <a:t> cells with </a:t>
            </a:r>
            <a:r>
              <a:rPr lang="en-GB" dirty="0" err="1" smtClean="0"/>
              <a:t>pyknotic</a:t>
            </a:r>
            <a:r>
              <a:rPr lang="en-GB" dirty="0" smtClean="0"/>
              <a:t> nuclei); not related to dysplasia</a:t>
            </a:r>
          </a:p>
          <a:p>
            <a:r>
              <a:rPr lang="en-GB" b="1" dirty="0" err="1" smtClean="0"/>
              <a:t>Dyskeratosis</a:t>
            </a:r>
            <a:r>
              <a:rPr lang="en-GB" b="1" dirty="0" smtClean="0"/>
              <a:t>:</a:t>
            </a:r>
            <a:r>
              <a:rPr lang="en-GB" dirty="0" smtClean="0"/>
              <a:t> abnormal </a:t>
            </a:r>
            <a:r>
              <a:rPr lang="en-GB" dirty="0" err="1" smtClean="0"/>
              <a:t>keratinization</a:t>
            </a:r>
            <a:r>
              <a:rPr lang="en-GB" dirty="0" smtClean="0"/>
              <a:t> of epithelial cells</a:t>
            </a:r>
          </a:p>
          <a:p>
            <a:r>
              <a:rPr lang="en-GB" b="1" dirty="0" smtClean="0"/>
              <a:t>Dysplasia:</a:t>
            </a:r>
            <a:r>
              <a:rPr lang="en-GB" dirty="0" smtClean="0"/>
              <a:t> spectrum of abnormal epithelial maturation and cellular </a:t>
            </a:r>
            <a:r>
              <a:rPr lang="en-GB" dirty="0" err="1" smtClean="0"/>
              <a:t>atypia</a:t>
            </a:r>
            <a:r>
              <a:rPr lang="en-GB" dirty="0" smtClean="0"/>
              <a:t> that may or may not precede invasive carcinoma</a:t>
            </a:r>
          </a:p>
          <a:p>
            <a:r>
              <a:rPr lang="en-GB" b="1" dirty="0" smtClean="0"/>
              <a:t>Carcinoma in situ:</a:t>
            </a:r>
            <a:r>
              <a:rPr lang="en-GB" dirty="0" smtClean="0"/>
              <a:t> </a:t>
            </a:r>
            <a:r>
              <a:rPr lang="en-GB" dirty="0" smtClean="0"/>
              <a:t>full (?) </a:t>
            </a:r>
            <a:r>
              <a:rPr lang="en-GB" dirty="0" smtClean="0"/>
              <a:t>thickness dysplasia of mucosa without violation of basement membrane; </a:t>
            </a:r>
            <a:r>
              <a:rPr lang="en-GB" dirty="0" smtClean="0"/>
              <a:t>same (?) </a:t>
            </a:r>
            <a:r>
              <a:rPr lang="en-GB" dirty="0" smtClean="0"/>
              <a:t>as severe </a:t>
            </a:r>
            <a:r>
              <a:rPr lang="en-GB" dirty="0" smtClean="0"/>
              <a:t>dysplasia </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57298"/>
          </a:xfrm>
        </p:spPr>
        <p:txBody>
          <a:bodyPr/>
          <a:lstStyle/>
          <a:p>
            <a:r>
              <a:rPr lang="en-GB" dirty="0" smtClean="0"/>
              <a:t>Larynx and </a:t>
            </a:r>
            <a:r>
              <a:rPr lang="en-GB" dirty="0" err="1" smtClean="0"/>
              <a:t>hypopharynx</a:t>
            </a:r>
            <a:r>
              <a:rPr lang="en-GB" dirty="0" smtClean="0"/>
              <a:t/>
            </a:r>
            <a:br>
              <a:rPr lang="en-GB" dirty="0" smtClean="0"/>
            </a:br>
            <a:r>
              <a:rPr lang="en-GB" sz="3600" dirty="0" smtClean="0"/>
              <a:t>Premalignant lesions</a:t>
            </a:r>
            <a:r>
              <a:rPr lang="el-GR" sz="3600" dirty="0" smtClean="0"/>
              <a:t> - </a:t>
            </a:r>
            <a:r>
              <a:rPr lang="en-GB" sz="3600" dirty="0" smtClean="0"/>
              <a:t>Dysplasia</a:t>
            </a:r>
            <a:endParaRPr lang="el-GR" sz="3600" dirty="0"/>
          </a:p>
        </p:txBody>
      </p:sp>
      <p:sp>
        <p:nvSpPr>
          <p:cNvPr id="4" name="Rectangle 3"/>
          <p:cNvSpPr/>
          <p:nvPr/>
        </p:nvSpPr>
        <p:spPr>
          <a:xfrm>
            <a:off x="0" y="1142984"/>
            <a:ext cx="9144000" cy="5693866"/>
          </a:xfrm>
          <a:prstGeom prst="rect">
            <a:avLst/>
          </a:prstGeom>
        </p:spPr>
        <p:txBody>
          <a:bodyPr wrap="square">
            <a:spAutoFit/>
          </a:bodyPr>
          <a:lstStyle/>
          <a:p>
            <a:pPr algn="ctr"/>
            <a:r>
              <a:rPr lang="en-GB" sz="2800" b="1" dirty="0" smtClean="0"/>
              <a:t>Prognostic factors</a:t>
            </a:r>
            <a:r>
              <a:rPr lang="en-GB" sz="2800" dirty="0" smtClean="0"/>
              <a:t/>
            </a:r>
            <a:br>
              <a:rPr lang="en-GB" sz="2800" dirty="0" smtClean="0"/>
            </a:br>
            <a:endParaRPr lang="en-GB" sz="2800" dirty="0" smtClean="0"/>
          </a:p>
          <a:p>
            <a:r>
              <a:rPr lang="en-GB" sz="2000" dirty="0" smtClean="0"/>
              <a:t>Overall, low risk of development of invasive </a:t>
            </a:r>
            <a:r>
              <a:rPr lang="en-GB" sz="2000" dirty="0" err="1" smtClean="0"/>
              <a:t>squamous</a:t>
            </a:r>
            <a:r>
              <a:rPr lang="en-GB" sz="2000" dirty="0" smtClean="0"/>
              <a:t> cell carcinoma after dysplasia</a:t>
            </a:r>
          </a:p>
          <a:p>
            <a:r>
              <a:rPr lang="en-GB" sz="2000" dirty="0" smtClean="0"/>
              <a:t>For mild dysplasia, 7% develop in situ or invasive carcinoma vs. 24% with moderate dysplasia </a:t>
            </a:r>
            <a:r>
              <a:rPr lang="en-GB" sz="2000" dirty="0" err="1" smtClean="0"/>
              <a:t>vs</a:t>
            </a:r>
            <a:r>
              <a:rPr lang="en-GB" sz="2000" dirty="0" smtClean="0"/>
              <a:t> 25% with severe dysplasia</a:t>
            </a:r>
          </a:p>
          <a:p>
            <a:r>
              <a:rPr lang="en-GB" sz="2000" dirty="0" smtClean="0"/>
              <a:t>High risk of progression to invasive carcinoma for severe keratinizing dysplasia vs. non-keratinizing dysplasia</a:t>
            </a:r>
            <a:endParaRPr lang="el-GR" sz="2000" dirty="0" smtClean="0"/>
          </a:p>
          <a:p>
            <a:endParaRPr lang="en-GB" dirty="0" smtClean="0"/>
          </a:p>
          <a:p>
            <a:pPr algn="ctr"/>
            <a:r>
              <a:rPr lang="en-GB" sz="2800" b="1" dirty="0" smtClean="0"/>
              <a:t>Treatment</a:t>
            </a:r>
            <a:r>
              <a:rPr lang="en-GB" dirty="0" smtClean="0"/>
              <a:t/>
            </a:r>
            <a:br>
              <a:rPr lang="en-GB" dirty="0" smtClean="0"/>
            </a:br>
            <a:endParaRPr lang="en-GB" dirty="0" smtClean="0"/>
          </a:p>
          <a:p>
            <a:r>
              <a:rPr lang="en-GB" sz="2000" dirty="0" smtClean="0"/>
              <a:t>Mild / moderate dysplasia may be reversible</a:t>
            </a:r>
          </a:p>
          <a:p>
            <a:r>
              <a:rPr lang="en-GB" sz="2000" dirty="0" smtClean="0"/>
              <a:t>Severe dysplasia requires intervention (vocal cord stripping, surgery, radiation therapy, endoscopic laser resection), as well as surveillance of entire upper </a:t>
            </a:r>
            <a:r>
              <a:rPr lang="en-GB" sz="2000" dirty="0" err="1" smtClean="0"/>
              <a:t>aerodigestive</a:t>
            </a:r>
            <a:r>
              <a:rPr lang="en-GB" sz="2000" dirty="0" smtClean="0"/>
              <a:t> tract</a:t>
            </a:r>
            <a:endParaRPr lang="el-GR" sz="2000" dirty="0" smtClean="0"/>
          </a:p>
          <a:p>
            <a:endParaRPr lang="en-GB" dirty="0" smtClean="0"/>
          </a:p>
          <a:p>
            <a:pPr algn="ctr"/>
            <a:r>
              <a:rPr lang="en-GB" sz="2800" b="1" dirty="0" smtClean="0"/>
              <a:t>Gross description</a:t>
            </a:r>
            <a:r>
              <a:rPr lang="en-GB" dirty="0" smtClean="0"/>
              <a:t/>
            </a:r>
            <a:br>
              <a:rPr lang="en-GB" dirty="0" smtClean="0"/>
            </a:br>
            <a:endParaRPr lang="en-GB" dirty="0" smtClean="0"/>
          </a:p>
          <a:p>
            <a:r>
              <a:rPr lang="en-GB" sz="2000" dirty="0" err="1" smtClean="0">
                <a:solidFill>
                  <a:srgbClr val="FF0000"/>
                </a:solidFill>
                <a:effectLst>
                  <a:outerShdw blurRad="38100" dist="38100" dir="2700000" algn="tl">
                    <a:srgbClr val="000000">
                      <a:alpha val="43137"/>
                    </a:srgbClr>
                  </a:outerShdw>
                </a:effectLst>
              </a:rPr>
              <a:t>Erythema</a:t>
            </a:r>
            <a:r>
              <a:rPr lang="en-GB" sz="2000" dirty="0" smtClean="0"/>
              <a:t> of involved areas</a:t>
            </a:r>
            <a:endParaRPr lang="en-GB"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over"/>
          <p:cNvPicPr>
            <a:picLocks noChangeAspect="1" noChangeArrowheads="1"/>
          </p:cNvPicPr>
          <p:nvPr/>
        </p:nvPicPr>
        <p:blipFill>
          <a:blip r:embed="rId2"/>
          <a:srcRect/>
          <a:stretch>
            <a:fillRect/>
          </a:stretch>
        </p:blipFill>
        <p:spPr bwMode="auto">
          <a:xfrm>
            <a:off x="24666" y="0"/>
            <a:ext cx="9119334" cy="4000504"/>
          </a:xfrm>
          <a:prstGeom prst="rect">
            <a:avLst/>
          </a:prstGeom>
          <a:noFill/>
          <a:ln w="9525">
            <a:solidFill>
              <a:srgbClr val="000000"/>
            </a:solidFill>
            <a:miter lim="800000"/>
            <a:headEnd/>
            <a:tailEnd/>
          </a:ln>
        </p:spPr>
      </p:pic>
      <p:sp>
        <p:nvSpPr>
          <p:cNvPr id="3" name="2 - Ορθογώνιο"/>
          <p:cNvSpPr/>
          <p:nvPr/>
        </p:nvSpPr>
        <p:spPr>
          <a:xfrm>
            <a:off x="0" y="3929066"/>
            <a:ext cx="9144000" cy="3046988"/>
          </a:xfrm>
          <a:prstGeom prst="rect">
            <a:avLst/>
          </a:prstGeom>
        </p:spPr>
        <p:txBody>
          <a:bodyPr wrap="square">
            <a:spAutoFit/>
          </a:bodyPr>
          <a:lstStyle/>
          <a:p>
            <a:r>
              <a:rPr lang="en-US" sz="2400" dirty="0" smtClean="0">
                <a:latin typeface="+mj-lt"/>
              </a:rPr>
              <a:t>A, The vocal fold carcinoma of the anterior half of the right vocal fold as seen by white light illumination during general anesthesia. </a:t>
            </a:r>
          </a:p>
          <a:p>
            <a:r>
              <a:rPr lang="en-US" sz="2400" dirty="0" smtClean="0">
                <a:latin typeface="+mj-lt"/>
              </a:rPr>
              <a:t>B, The narrow-band imaging endoscopy in general anesthesia of the same lesion showing the picture of </a:t>
            </a:r>
            <a:r>
              <a:rPr lang="en-US" sz="2400" b="1" spc="300" dirty="0" smtClean="0">
                <a:latin typeface="+mj-lt"/>
              </a:rPr>
              <a:t>scattered thick brown spots </a:t>
            </a:r>
            <a:r>
              <a:rPr lang="en-US" sz="2400" dirty="0" smtClean="0">
                <a:latin typeface="+mj-lt"/>
              </a:rPr>
              <a:t>characteristic for high-grade </a:t>
            </a:r>
            <a:r>
              <a:rPr lang="en-US" sz="2400" dirty="0" err="1" smtClean="0">
                <a:latin typeface="+mj-lt"/>
              </a:rPr>
              <a:t>squamous</a:t>
            </a:r>
            <a:r>
              <a:rPr lang="en-US" sz="2400" dirty="0" smtClean="0">
                <a:latin typeface="+mj-lt"/>
              </a:rPr>
              <a:t> intraepithelial lesions and carcinoma. In comparison with (A), the extension of the lesion to the anterior </a:t>
            </a:r>
            <a:r>
              <a:rPr lang="en-US" sz="2400" dirty="0" err="1" smtClean="0">
                <a:latin typeface="+mj-lt"/>
              </a:rPr>
              <a:t>commissure</a:t>
            </a:r>
            <a:r>
              <a:rPr lang="en-US" sz="2400" dirty="0" smtClean="0">
                <a:latin typeface="+mj-lt"/>
              </a:rPr>
              <a:t> and to the anterior part of the left vocal fold can be seen.</a:t>
            </a:r>
            <a:endParaRPr lang="el-GR" sz="2400" dirty="0">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4422"/>
          </a:xfrm>
        </p:spPr>
        <p:txBody>
          <a:bodyPr/>
          <a:lstStyle/>
          <a:p>
            <a:r>
              <a:rPr lang="en-GB" dirty="0" smtClean="0"/>
              <a:t>Larynx and </a:t>
            </a:r>
            <a:r>
              <a:rPr lang="en-GB" dirty="0" err="1" smtClean="0"/>
              <a:t>hypopharynx</a:t>
            </a:r>
            <a:r>
              <a:rPr lang="en-GB" dirty="0" smtClean="0"/>
              <a:t/>
            </a:r>
            <a:br>
              <a:rPr lang="en-GB" dirty="0" smtClean="0"/>
            </a:br>
            <a:r>
              <a:rPr lang="en-GB" sz="3600" dirty="0" smtClean="0"/>
              <a:t>Premalignant lesions</a:t>
            </a:r>
            <a:r>
              <a:rPr lang="el-GR" sz="3600" dirty="0" smtClean="0"/>
              <a:t> - </a:t>
            </a:r>
            <a:r>
              <a:rPr lang="en-GB" sz="3600" dirty="0" smtClean="0"/>
              <a:t>Dysplasia</a:t>
            </a:r>
            <a:endParaRPr lang="el-GR" sz="3600" dirty="0"/>
          </a:p>
        </p:txBody>
      </p:sp>
      <p:sp>
        <p:nvSpPr>
          <p:cNvPr id="4" name="Rectangle 3"/>
          <p:cNvSpPr/>
          <p:nvPr/>
        </p:nvSpPr>
        <p:spPr>
          <a:xfrm>
            <a:off x="0" y="1071546"/>
            <a:ext cx="9144000" cy="6093976"/>
          </a:xfrm>
          <a:prstGeom prst="rect">
            <a:avLst/>
          </a:prstGeom>
        </p:spPr>
        <p:txBody>
          <a:bodyPr wrap="square">
            <a:spAutoFit/>
          </a:bodyPr>
          <a:lstStyle/>
          <a:p>
            <a:pPr algn="ctr"/>
            <a:r>
              <a:rPr lang="en-US" sz="2400" b="1" dirty="0" smtClean="0"/>
              <a:t>Micro description</a:t>
            </a:r>
            <a:r>
              <a:rPr lang="el-GR" sz="2400" b="1" dirty="0" smtClean="0"/>
              <a:t> </a:t>
            </a:r>
            <a:r>
              <a:rPr lang="en-US" sz="2400" b="1" dirty="0" smtClean="0"/>
              <a:t>terms, frequently encountered</a:t>
            </a:r>
          </a:p>
          <a:p>
            <a:pPr algn="ctr"/>
            <a:r>
              <a:rPr lang="en-US" sz="2400" b="1" dirty="0" smtClean="0"/>
              <a:t> in </a:t>
            </a:r>
            <a:r>
              <a:rPr lang="en-US" sz="2400" b="1" dirty="0" err="1" smtClean="0"/>
              <a:t>histopathologic</a:t>
            </a:r>
            <a:r>
              <a:rPr lang="en-US" sz="2400" b="1" dirty="0" smtClean="0"/>
              <a:t> reports</a:t>
            </a:r>
            <a:endParaRPr lang="en-US" dirty="0" smtClean="0"/>
          </a:p>
          <a:p>
            <a:r>
              <a:rPr lang="en-US" b="1" u="sng" dirty="0" smtClean="0">
                <a:effectLst>
                  <a:outerShdw blurRad="38100" dist="38100" dir="2700000" algn="tl">
                    <a:srgbClr val="000000">
                      <a:alpha val="43137"/>
                    </a:srgbClr>
                  </a:outerShdw>
                </a:effectLst>
              </a:rPr>
              <a:t>Mild dysplasia</a:t>
            </a:r>
            <a:r>
              <a:rPr lang="en-US" b="1" dirty="0" smtClean="0"/>
              <a:t>:</a:t>
            </a:r>
            <a:r>
              <a:rPr lang="en-US" dirty="0" smtClean="0"/>
              <a:t> normal or mildly disordered basal layer with retained maturation and stratification of upper layers; mild nuclear </a:t>
            </a:r>
            <a:r>
              <a:rPr lang="en-US" dirty="0" err="1" smtClean="0"/>
              <a:t>atypia</a:t>
            </a:r>
            <a:r>
              <a:rPr lang="en-US" dirty="0" smtClean="0"/>
              <a:t> and possibly mitotic figures in basal third of epithelium; no abnormal mitotic figures; variable </a:t>
            </a:r>
            <a:r>
              <a:rPr lang="en-US" dirty="0" err="1" smtClean="0"/>
              <a:t>keratosis</a:t>
            </a:r>
            <a:r>
              <a:rPr lang="en-US" dirty="0" smtClean="0"/>
              <a:t> and chronic inflammatory infiltrate</a:t>
            </a:r>
          </a:p>
          <a:p>
            <a:r>
              <a:rPr lang="en-US" b="1" u="sng" dirty="0" smtClean="0">
                <a:effectLst>
                  <a:outerShdw blurRad="38100" dist="38100" dir="2700000" algn="tl">
                    <a:srgbClr val="000000">
                      <a:alpha val="43137"/>
                    </a:srgbClr>
                  </a:outerShdw>
                </a:effectLst>
              </a:rPr>
              <a:t>Moderate dysplasia</a:t>
            </a:r>
            <a:r>
              <a:rPr lang="en-US" b="1" dirty="0" smtClean="0"/>
              <a:t>:</a:t>
            </a:r>
            <a:r>
              <a:rPr lang="en-US" dirty="0" smtClean="0"/>
              <a:t> moderate nuclear </a:t>
            </a:r>
            <a:r>
              <a:rPr lang="en-US" dirty="0" err="1" smtClean="0"/>
              <a:t>atypia</a:t>
            </a:r>
            <a:r>
              <a:rPr lang="en-US" dirty="0" smtClean="0"/>
              <a:t>, usually with prominent nucleoli and mitotic figures, most pronounced in lower two thirds of epithelium; cell maturation and stratification are present in upper layer; no abnormal mitotic figures; variable </a:t>
            </a:r>
            <a:r>
              <a:rPr lang="en-US" dirty="0" err="1" smtClean="0"/>
              <a:t>keratosis</a:t>
            </a:r>
            <a:endParaRPr lang="en-US" dirty="0" smtClean="0"/>
          </a:p>
          <a:p>
            <a:r>
              <a:rPr lang="en-US" b="1" u="sng" dirty="0" smtClean="0">
                <a:effectLst>
                  <a:outerShdw blurRad="38100" dist="38100" dir="2700000" algn="tl">
                    <a:srgbClr val="000000">
                      <a:alpha val="43137"/>
                    </a:srgbClr>
                  </a:outerShdw>
                </a:effectLst>
              </a:rPr>
              <a:t>Severe / high grade</a:t>
            </a:r>
            <a:r>
              <a:rPr lang="en-US" b="1" dirty="0" smtClean="0"/>
              <a:t>:</a:t>
            </a:r>
            <a:r>
              <a:rPr lang="en-US" dirty="0" smtClean="0"/>
              <a:t> marked nuclear abnormalities and loss of maturation greater than two thirds of epithelium; large atypical nuclei, some bizarre; nuclear </a:t>
            </a:r>
            <a:r>
              <a:rPr lang="en-US" dirty="0" err="1" smtClean="0"/>
              <a:t>pleomorphism</a:t>
            </a:r>
            <a:r>
              <a:rPr lang="en-US" dirty="0" smtClean="0"/>
              <a:t> is common; may have prominent nucleoli; mitotic figures high in epithelium, often abnormal</a:t>
            </a:r>
          </a:p>
          <a:p>
            <a:r>
              <a:rPr lang="en-US" b="1" u="sng" dirty="0" smtClean="0">
                <a:effectLst>
                  <a:outerShdw blurRad="38100" dist="38100" dir="2700000" algn="tl">
                    <a:srgbClr val="000000">
                      <a:alpha val="43137"/>
                    </a:srgbClr>
                  </a:outerShdw>
                </a:effectLst>
              </a:rPr>
              <a:t>Keratinizing dysplasia</a:t>
            </a:r>
            <a:r>
              <a:rPr lang="en-US" b="1" dirty="0" smtClean="0"/>
              <a:t>:</a:t>
            </a:r>
            <a:r>
              <a:rPr lang="en-US" dirty="0" smtClean="0"/>
              <a:t> defined as lesions in which epithelial alterations are so severe that there is a high probability of progression to invasive carcinoma; includes </a:t>
            </a:r>
            <a:r>
              <a:rPr lang="en-US" dirty="0" err="1" smtClean="0"/>
              <a:t>dyskeratotic</a:t>
            </a:r>
            <a:r>
              <a:rPr lang="en-US" dirty="0" smtClean="0"/>
              <a:t> cells and mitotic figures, with variable atypical forms above basal zone, variable surface </a:t>
            </a:r>
            <a:r>
              <a:rPr lang="en-US" dirty="0" err="1" smtClean="0"/>
              <a:t>keratinization</a:t>
            </a:r>
            <a:endParaRPr lang="en-US" dirty="0" smtClean="0"/>
          </a:p>
          <a:p>
            <a:r>
              <a:rPr lang="en-US" b="1" u="sng" dirty="0" smtClean="0">
                <a:effectLst>
                  <a:outerShdw blurRad="38100" dist="38100" dir="2700000" algn="tl">
                    <a:srgbClr val="000000">
                      <a:alpha val="43137"/>
                    </a:srgbClr>
                  </a:outerShdw>
                </a:effectLst>
              </a:rPr>
              <a:t>Carcinoma in situ</a:t>
            </a:r>
            <a:r>
              <a:rPr lang="en-US" b="1" dirty="0" smtClean="0"/>
              <a:t>:</a:t>
            </a:r>
            <a:r>
              <a:rPr lang="en-US" dirty="0" smtClean="0"/>
              <a:t> full thickness ( NOT ALWAYS, though) nuclear abnormalities without </a:t>
            </a:r>
            <a:r>
              <a:rPr lang="en-US" dirty="0" err="1" smtClean="0"/>
              <a:t>stromal</a:t>
            </a:r>
            <a:r>
              <a:rPr lang="en-US" dirty="0" smtClean="0"/>
              <a:t> invasion; cells are usually keratinized, but may be basal-like; often lumped together with severe dysplasia; may represent peripheral portion of invasive carcinoma</a:t>
            </a:r>
          </a:p>
          <a:p>
            <a:r>
              <a:rPr lang="en-US" b="1" u="sng" dirty="0" smtClean="0">
                <a:effectLst>
                  <a:outerShdw blurRad="38100" dist="38100" dir="2700000" algn="tl">
                    <a:srgbClr val="000000">
                      <a:alpha val="43137"/>
                    </a:srgbClr>
                  </a:outerShdw>
                </a:effectLst>
              </a:rPr>
              <a:t>Papillary carcinoma in situ</a:t>
            </a:r>
            <a:r>
              <a:rPr lang="en-US" b="1" dirty="0" smtClean="0"/>
              <a:t>:</a:t>
            </a:r>
            <a:r>
              <a:rPr lang="en-US" dirty="0" smtClean="0"/>
              <a:t> papillary fronds with a </a:t>
            </a:r>
            <a:r>
              <a:rPr lang="en-US" dirty="0" err="1" smtClean="0"/>
              <a:t>fibrovascular</a:t>
            </a:r>
            <a:r>
              <a:rPr lang="en-US" dirty="0" smtClean="0"/>
              <a:t> core covered by </a:t>
            </a:r>
            <a:r>
              <a:rPr lang="en-US" dirty="0" err="1" smtClean="0"/>
              <a:t>squamous</a:t>
            </a:r>
            <a:r>
              <a:rPr lang="en-US" dirty="0" smtClean="0"/>
              <a:t> epithelium with marked </a:t>
            </a:r>
            <a:r>
              <a:rPr lang="en-US" dirty="0" err="1" smtClean="0"/>
              <a:t>atypia</a:t>
            </a:r>
            <a:endParaRPr lang="en-US" dirty="0" smtClean="0"/>
          </a:p>
          <a:p>
            <a:r>
              <a:rPr lang="en-US" b="1" dirty="0" smtClean="0"/>
              <a:t>Note:</a:t>
            </a:r>
            <a:r>
              <a:rPr lang="en-US" dirty="0" smtClean="0"/>
              <a:t> invasion may occur by dysplastic cells </a:t>
            </a:r>
            <a:r>
              <a:rPr lang="en-US" b="1" u="sng" dirty="0" smtClean="0">
                <a:effectLst>
                  <a:outerShdw blurRad="38100" dist="38100" dir="2700000" algn="tl">
                    <a:srgbClr val="000000">
                      <a:alpha val="43137"/>
                    </a:srgbClr>
                  </a:outerShdw>
                </a:effectLst>
              </a:rPr>
              <a:t>without</a:t>
            </a:r>
            <a:r>
              <a:rPr lang="en-US" dirty="0" smtClean="0"/>
              <a:t> full thickness epithelial involvement</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395288" y="1628775"/>
            <a:ext cx="8264525" cy="4824413"/>
          </a:xfrm>
          <a:prstGeom prst="rect">
            <a:avLst/>
          </a:prstGeom>
          <a:noFill/>
          <a:ln w="9525">
            <a:noFill/>
            <a:miter lim="800000"/>
            <a:headEnd/>
            <a:tailEnd/>
          </a:ln>
        </p:spPr>
      </p:pic>
      <p:sp>
        <p:nvSpPr>
          <p:cNvPr id="19459" name="1 - Τίτλος"/>
          <p:cNvSpPr txBox="1">
            <a:spLocks/>
          </p:cNvSpPr>
          <p:nvPr/>
        </p:nvSpPr>
        <p:spPr bwMode="auto">
          <a:xfrm>
            <a:off x="684213" y="188913"/>
            <a:ext cx="7773987" cy="1368425"/>
          </a:xfrm>
          <a:prstGeom prst="rect">
            <a:avLst/>
          </a:prstGeom>
          <a:noFill/>
          <a:ln w="9525">
            <a:noFill/>
            <a:miter lim="800000"/>
            <a:headEnd/>
            <a:tailEnd/>
          </a:ln>
        </p:spPr>
        <p:txBody>
          <a:bodyPr/>
          <a:lstStyle/>
          <a:p>
            <a:pPr algn="ctr">
              <a:lnSpc>
                <a:spcPct val="90000"/>
              </a:lnSpc>
            </a:pPr>
            <a:r>
              <a:rPr lang="en-US" sz="4300" dirty="0">
                <a:latin typeface="Calibri" pitchFamily="34" charset="0"/>
              </a:rPr>
              <a:t> </a:t>
            </a:r>
            <a:r>
              <a:rPr lang="en-US" sz="4300" spc="600" dirty="0">
                <a:latin typeface="Calibri" pitchFamily="34" charset="0"/>
              </a:rPr>
              <a:t>Basic</a:t>
            </a:r>
            <a:r>
              <a:rPr lang="en-US" sz="4300" dirty="0">
                <a:latin typeface="Calibri" pitchFamily="34" charset="0"/>
              </a:rPr>
              <a:t> </a:t>
            </a:r>
            <a:r>
              <a:rPr lang="en-US" sz="4300" dirty="0" err="1">
                <a:latin typeface="Calibri" pitchFamily="34" charset="0"/>
              </a:rPr>
              <a:t>histologic</a:t>
            </a:r>
            <a:r>
              <a:rPr lang="en-US" sz="4300" dirty="0">
                <a:latin typeface="Calibri" pitchFamily="34" charset="0"/>
              </a:rPr>
              <a:t> criteria used in the grading of dysplasia</a:t>
            </a:r>
            <a:endParaRPr lang="el-GR" sz="4300"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0"/>
            <a:ext cx="8229600" cy="764704"/>
          </a:xfrm>
        </p:spPr>
        <p:txBody>
          <a:bodyPr/>
          <a:lstStyle/>
          <a:p>
            <a:pPr eaLnBrk="1" hangingPunct="1">
              <a:defRPr/>
            </a:pPr>
            <a:r>
              <a:rPr lang="en-US" sz="4000" dirty="0" smtClean="0"/>
              <a:t>The Larynx: Anatomy</a:t>
            </a:r>
          </a:p>
        </p:txBody>
      </p:sp>
      <p:sp>
        <p:nvSpPr>
          <p:cNvPr id="258051" name="Rectangle 3"/>
          <p:cNvSpPr>
            <a:spLocks noGrp="1" noChangeArrowheads="1"/>
          </p:cNvSpPr>
          <p:nvPr>
            <p:ph type="body" idx="1"/>
          </p:nvPr>
        </p:nvSpPr>
        <p:spPr>
          <a:xfrm>
            <a:off x="304800" y="980728"/>
            <a:ext cx="5491336" cy="5267672"/>
          </a:xfrm>
        </p:spPr>
        <p:txBody>
          <a:bodyPr/>
          <a:lstStyle/>
          <a:p>
            <a:pPr eaLnBrk="1" hangingPunct="1">
              <a:lnSpc>
                <a:spcPct val="80000"/>
              </a:lnSpc>
              <a:defRPr/>
            </a:pPr>
            <a:r>
              <a:rPr lang="en-US" sz="2400" dirty="0" smtClean="0"/>
              <a:t>The structural rigidity of the larynx is provided by the three median </a:t>
            </a:r>
            <a:r>
              <a:rPr lang="en-US" sz="2400" b="1" dirty="0" smtClean="0"/>
              <a:t>cartilages</a:t>
            </a:r>
            <a:r>
              <a:rPr lang="en-US" sz="2400" dirty="0" smtClean="0"/>
              <a:t>:</a:t>
            </a:r>
          </a:p>
          <a:p>
            <a:pPr lvl="1" eaLnBrk="1" hangingPunct="1">
              <a:lnSpc>
                <a:spcPct val="80000"/>
              </a:lnSpc>
              <a:defRPr/>
            </a:pPr>
            <a:r>
              <a:rPr lang="en-US" sz="2000" dirty="0" smtClean="0"/>
              <a:t>The epiglottis</a:t>
            </a:r>
          </a:p>
          <a:p>
            <a:pPr lvl="1" eaLnBrk="1" hangingPunct="1">
              <a:lnSpc>
                <a:spcPct val="80000"/>
              </a:lnSpc>
              <a:defRPr/>
            </a:pPr>
            <a:r>
              <a:rPr lang="en-US" sz="2000" dirty="0" smtClean="0"/>
              <a:t>Thyroid cartilage</a:t>
            </a:r>
          </a:p>
          <a:p>
            <a:pPr lvl="1" eaLnBrk="1" hangingPunct="1">
              <a:lnSpc>
                <a:spcPct val="80000"/>
              </a:lnSpc>
              <a:defRPr/>
            </a:pPr>
            <a:r>
              <a:rPr lang="en-US" sz="2000" dirty="0" err="1" smtClean="0"/>
              <a:t>Cricoid</a:t>
            </a:r>
            <a:r>
              <a:rPr lang="en-US" sz="2000" dirty="0" smtClean="0"/>
              <a:t> cartilage	</a:t>
            </a:r>
          </a:p>
          <a:p>
            <a:pPr eaLnBrk="1" hangingPunct="1">
              <a:lnSpc>
                <a:spcPct val="80000"/>
              </a:lnSpc>
              <a:buFont typeface="Wingdings" pitchFamily="2" charset="2"/>
              <a:buNone/>
              <a:defRPr/>
            </a:pPr>
            <a:r>
              <a:rPr lang="en-US" sz="2400" dirty="0" smtClean="0"/>
              <a:t>	along with the hyoid bone.</a:t>
            </a:r>
          </a:p>
          <a:p>
            <a:pPr eaLnBrk="1" hangingPunct="1">
              <a:lnSpc>
                <a:spcPct val="80000"/>
              </a:lnSpc>
              <a:buFont typeface="Wingdings" pitchFamily="2" charset="2"/>
              <a:buNone/>
              <a:defRPr/>
            </a:pPr>
            <a:endParaRPr lang="en-US" sz="2400" dirty="0" smtClean="0"/>
          </a:p>
          <a:p>
            <a:pPr eaLnBrk="1" hangingPunct="1">
              <a:lnSpc>
                <a:spcPct val="80000"/>
              </a:lnSpc>
              <a:defRPr/>
            </a:pPr>
            <a:r>
              <a:rPr lang="en-US" sz="2400" dirty="0" smtClean="0"/>
              <a:t>    The </a:t>
            </a:r>
            <a:r>
              <a:rPr lang="en-US" sz="2400" dirty="0" err="1" smtClean="0"/>
              <a:t>thyrohyoid</a:t>
            </a:r>
            <a:r>
              <a:rPr lang="en-US" sz="2400" dirty="0" smtClean="0"/>
              <a:t> membrane </a:t>
            </a:r>
          </a:p>
          <a:p>
            <a:pPr eaLnBrk="1" hangingPunct="1">
              <a:lnSpc>
                <a:spcPct val="80000"/>
              </a:lnSpc>
              <a:buNone/>
              <a:defRPr/>
            </a:pPr>
            <a:r>
              <a:rPr lang="en-US" sz="2400" dirty="0" smtClean="0"/>
              <a:t>     forms a C-shaped barrier around the anterior and lateral walls of the </a:t>
            </a:r>
            <a:r>
              <a:rPr lang="en-US" sz="2400" dirty="0" err="1" smtClean="0"/>
              <a:t>supraglottis</a:t>
            </a:r>
            <a:r>
              <a:rPr lang="en-US" sz="2400" dirty="0" smtClean="0"/>
              <a:t>, and inferiorly becomes confluent with the connective tissue in the </a:t>
            </a:r>
            <a:r>
              <a:rPr lang="en-US" sz="2400" dirty="0" err="1" smtClean="0"/>
              <a:t>perichondrium</a:t>
            </a:r>
            <a:r>
              <a:rPr lang="en-US" sz="2400" dirty="0" smtClean="0"/>
              <a:t> of the tracheal cartilaginous rings.</a:t>
            </a:r>
          </a:p>
        </p:txBody>
      </p:sp>
      <p:grpSp>
        <p:nvGrpSpPr>
          <p:cNvPr id="2" name="Group 11"/>
          <p:cNvGrpSpPr>
            <a:grpSpLocks/>
          </p:cNvGrpSpPr>
          <p:nvPr/>
        </p:nvGrpSpPr>
        <p:grpSpPr bwMode="auto">
          <a:xfrm>
            <a:off x="4283968" y="1268760"/>
            <a:ext cx="4602163" cy="4081463"/>
            <a:chOff x="2688" y="960"/>
            <a:chExt cx="2899" cy="2571"/>
          </a:xfrm>
        </p:grpSpPr>
        <p:pic>
          <p:nvPicPr>
            <p:cNvPr id="16392" name="Picture 8" descr="imgTCShome-larynx-modified"/>
            <p:cNvPicPr>
              <a:picLocks noChangeAspect="1" noChangeArrowheads="1"/>
            </p:cNvPicPr>
            <p:nvPr/>
          </p:nvPicPr>
          <p:blipFill>
            <a:blip r:embed="rId2" cstate="print"/>
            <a:srcRect/>
            <a:stretch>
              <a:fillRect/>
            </a:stretch>
          </p:blipFill>
          <p:spPr bwMode="auto">
            <a:xfrm>
              <a:off x="3744" y="960"/>
              <a:ext cx="1843" cy="2571"/>
            </a:xfrm>
            <a:prstGeom prst="rect">
              <a:avLst/>
            </a:prstGeom>
            <a:noFill/>
            <a:ln w="9525">
              <a:noFill/>
              <a:miter lim="800000"/>
              <a:headEnd/>
              <a:tailEnd/>
            </a:ln>
          </p:spPr>
        </p:pic>
        <p:sp>
          <p:nvSpPr>
            <p:cNvPr id="16393" name="AutoShape 9"/>
            <p:cNvSpPr>
              <a:spLocks noChangeArrowheads="1"/>
            </p:cNvSpPr>
            <p:nvPr/>
          </p:nvSpPr>
          <p:spPr bwMode="auto">
            <a:xfrm rot="-797740">
              <a:off x="2688" y="2112"/>
              <a:ext cx="1587" cy="145"/>
            </a:xfrm>
            <a:prstGeom prst="rightArrow">
              <a:avLst>
                <a:gd name="adj1" fmla="val 50000"/>
                <a:gd name="adj2" fmla="val 273621"/>
              </a:avLst>
            </a:prstGeom>
            <a:solidFill>
              <a:schemeClr val="bg2"/>
            </a:solidFill>
            <a:ln w="9525">
              <a:solidFill>
                <a:schemeClr val="tx1"/>
              </a:solidFill>
              <a:miter lim="800000"/>
              <a:headEnd/>
              <a:tailEnd/>
            </a:ln>
          </p:spPr>
          <p:txBody>
            <a:bodyPr wrap="none" anchor="ctr"/>
            <a:lstStyle/>
            <a:p>
              <a:endParaRPr lang="el-G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n-US" sz="1800" dirty="0" smtClean="0"/>
              <a:t>ABNORMAL INTRAEPITHELIAL KERATINIZATION = </a:t>
            </a:r>
            <a:r>
              <a:rPr lang="en-US" sz="1800" spc="600" dirty="0" smtClean="0"/>
              <a:t>DYSKERATOSIS</a:t>
            </a:r>
            <a:r>
              <a:rPr lang="en-US" sz="1800" dirty="0" smtClean="0"/>
              <a:t/>
            </a:r>
            <a:br>
              <a:rPr lang="en-US" sz="1800" dirty="0" smtClean="0"/>
            </a:br>
            <a:r>
              <a:rPr lang="en-US" sz="1400" dirty="0" smtClean="0"/>
              <a:t>Premature individual cell </a:t>
            </a:r>
            <a:r>
              <a:rPr lang="en-US" sz="1400" dirty="0" err="1" smtClean="0"/>
              <a:t>keratinization</a:t>
            </a:r>
            <a:r>
              <a:rPr lang="en-US" sz="1400" dirty="0" smtClean="0"/>
              <a:t>, formation of keratin pearls within the lower thirds of the epithelium and excessive </a:t>
            </a:r>
            <a:r>
              <a:rPr lang="en-US" sz="1400" dirty="0" err="1" smtClean="0"/>
              <a:t>cytoplasmic</a:t>
            </a:r>
            <a:r>
              <a:rPr lang="en-US" sz="1400" dirty="0" smtClean="0"/>
              <a:t> </a:t>
            </a:r>
            <a:r>
              <a:rPr lang="en-US" sz="1400" dirty="0" err="1" smtClean="0"/>
              <a:t>keratinization</a:t>
            </a:r>
            <a:r>
              <a:rPr lang="en-US" sz="1400" dirty="0" smtClean="0"/>
              <a:t> in all levels of the epithelium  are  indicative signs  of   </a:t>
            </a:r>
            <a:r>
              <a:rPr lang="en-US" sz="1400" u="sng" spc="600" dirty="0" smtClean="0"/>
              <a:t>dysplasia</a:t>
            </a:r>
            <a:r>
              <a:rPr lang="en-US" sz="1400" dirty="0" smtClean="0"/>
              <a:t>.</a:t>
            </a:r>
            <a:endParaRPr lang="el-GR" sz="1400"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755576" y="980728"/>
            <a:ext cx="7594969" cy="5688632"/>
          </a:xfrm>
          <a:prstGeom prst="rect">
            <a:avLst/>
          </a:prstGeom>
          <a:noFill/>
          <a:ln w="9525">
            <a:noFill/>
            <a:miter lim="800000"/>
            <a:headEnd/>
            <a:tailEnd/>
          </a:ln>
        </p:spPr>
      </p:pic>
      <p:sp>
        <p:nvSpPr>
          <p:cNvPr id="4" name="3 - Δεξιό βέλος"/>
          <p:cNvSpPr/>
          <p:nvPr/>
        </p:nvSpPr>
        <p:spPr>
          <a:xfrm>
            <a:off x="2915816" y="2924944"/>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6372200" y="1556792"/>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a:off x="2771800" y="5517232"/>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εξιό βέλος"/>
          <p:cNvSpPr/>
          <p:nvPr/>
        </p:nvSpPr>
        <p:spPr>
          <a:xfrm>
            <a:off x="6372200" y="4293096"/>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5 ακτινών"/>
          <p:cNvSpPr/>
          <p:nvPr/>
        </p:nvSpPr>
        <p:spPr>
          <a:xfrm>
            <a:off x="5076056" y="5157192"/>
            <a:ext cx="432048"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dirty="0" smtClean="0"/>
              <a:t>HYPERPLASTIC FORM </a:t>
            </a:r>
            <a:br>
              <a:rPr lang="en-US" sz="2800" dirty="0" smtClean="0"/>
            </a:br>
            <a:r>
              <a:rPr lang="en-US" sz="2800" dirty="0" smtClean="0"/>
              <a:t>OF EPITHELIAL </a:t>
            </a:r>
            <a:r>
              <a:rPr lang="en-US" sz="2800" spc="600" dirty="0" smtClean="0"/>
              <a:t>DYSPLASIA</a:t>
            </a:r>
            <a:endParaRPr lang="el-GR" sz="2800" spc="600" dirty="0"/>
          </a:p>
        </p:txBody>
      </p:sp>
      <p:pic>
        <p:nvPicPr>
          <p:cNvPr id="3" name="Picture 2"/>
          <p:cNvPicPr>
            <a:picLocks noChangeAspect="1" noChangeArrowheads="1"/>
          </p:cNvPicPr>
          <p:nvPr/>
        </p:nvPicPr>
        <p:blipFill>
          <a:blip r:embed="rId2" cstate="print"/>
          <a:srcRect/>
          <a:stretch>
            <a:fillRect/>
          </a:stretch>
        </p:blipFill>
        <p:spPr bwMode="auto">
          <a:xfrm>
            <a:off x="-1" y="1772816"/>
            <a:ext cx="9146723" cy="3384376"/>
          </a:xfrm>
          <a:prstGeom prst="rect">
            <a:avLst/>
          </a:prstGeom>
          <a:noFill/>
          <a:ln w="9525">
            <a:noFill/>
            <a:miter lim="800000"/>
            <a:headEnd/>
            <a:tailEnd/>
          </a:ln>
        </p:spPr>
      </p:pic>
      <p:sp>
        <p:nvSpPr>
          <p:cNvPr id="4" name="1 - Τίτλος"/>
          <p:cNvSpPr txBox="1">
            <a:spLocks/>
          </p:cNvSpPr>
          <p:nvPr/>
        </p:nvSpPr>
        <p:spPr bwMode="auto">
          <a:xfrm>
            <a:off x="609600" y="5373216"/>
            <a:ext cx="8229600" cy="115212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28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5" name="1 - Τίτλος"/>
          <p:cNvSpPr txBox="1">
            <a:spLocks/>
          </p:cNvSpPr>
          <p:nvPr/>
        </p:nvSpPr>
        <p:spPr bwMode="auto">
          <a:xfrm>
            <a:off x="609600" y="5445224"/>
            <a:ext cx="8229600" cy="115212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Abnormal</a:t>
            </a:r>
            <a:r>
              <a:rPr kumimoji="0" lang="en-US" sz="28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proliferation of immature cells in the lower half of </a:t>
            </a:r>
            <a:r>
              <a:rPr kumimoji="0" lang="en-US" sz="2800" b="1" i="0" u="none" strike="noStrike" kern="0" cap="none" spc="0" normalizeH="0" noProof="0" dirty="0" err="1" smtClean="0">
                <a:ln>
                  <a:noFill/>
                </a:ln>
                <a:solidFill>
                  <a:schemeClr val="tx2"/>
                </a:solidFill>
                <a:effectLst>
                  <a:outerShdw blurRad="38100" dist="38100" dir="2700000" algn="tl">
                    <a:srgbClr val="000000"/>
                  </a:outerShdw>
                </a:effectLst>
                <a:uLnTx/>
                <a:uFillTx/>
                <a:latin typeface="+mj-lt"/>
                <a:ea typeface="+mj-ea"/>
                <a:cs typeface="+mj-cs"/>
              </a:rPr>
              <a:t>hyperplastic</a:t>
            </a:r>
            <a:r>
              <a:rPr kumimoji="0" lang="en-US" sz="28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epithelium with evidence of surface maturation and </a:t>
            </a:r>
            <a:r>
              <a:rPr kumimoji="0" lang="en-US" sz="2800" b="1" i="0" u="none" strike="noStrike" kern="0" cap="none" spc="0" normalizeH="0" noProof="0" dirty="0" err="1" smtClean="0">
                <a:ln>
                  <a:noFill/>
                </a:ln>
                <a:solidFill>
                  <a:schemeClr val="tx2"/>
                </a:solidFill>
                <a:effectLst>
                  <a:outerShdw blurRad="38100" dist="38100" dir="2700000" algn="tl">
                    <a:srgbClr val="000000"/>
                  </a:outerShdw>
                </a:effectLst>
                <a:uLnTx/>
                <a:uFillTx/>
                <a:latin typeface="+mj-lt"/>
                <a:ea typeface="+mj-ea"/>
                <a:cs typeface="+mj-cs"/>
              </a:rPr>
              <a:t>keratinization</a:t>
            </a:r>
            <a:r>
              <a:rPr kumimoji="0" lang="en-US" sz="28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a:t>
            </a:r>
            <a:endParaRPr kumimoji="0" lang="el-GR" sz="28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457200" y="1435100"/>
            <a:ext cx="3250704" cy="4691063"/>
          </a:xfrm>
        </p:spPr>
        <p:txBody>
          <a:bodyPr/>
          <a:lstStyle/>
          <a:p>
            <a:pPr algn="ctr"/>
            <a:r>
              <a:rPr lang="en-US" sz="3200" dirty="0" smtClean="0"/>
              <a:t>Changes of mild, </a:t>
            </a:r>
          </a:p>
          <a:p>
            <a:pPr algn="ctr"/>
            <a:r>
              <a:rPr lang="en-US" sz="3200" dirty="0" smtClean="0"/>
              <a:t>moderate, </a:t>
            </a:r>
          </a:p>
          <a:p>
            <a:pPr algn="ctr"/>
            <a:r>
              <a:rPr lang="en-US" sz="3200" dirty="0" smtClean="0"/>
              <a:t>or severe </a:t>
            </a:r>
          </a:p>
          <a:p>
            <a:pPr algn="ctr"/>
            <a:r>
              <a:rPr lang="en-US" sz="3200" u="sng" spc="600" dirty="0" smtClean="0"/>
              <a:t>keratinizing </a:t>
            </a:r>
            <a:r>
              <a:rPr lang="en-US" sz="3200" dirty="0" smtClean="0"/>
              <a:t> dysplasia</a:t>
            </a:r>
          </a:p>
          <a:p>
            <a:pPr algn="ctr"/>
            <a:r>
              <a:rPr lang="en-US" sz="3200" dirty="0" smtClean="0"/>
              <a:t> are observed in a </a:t>
            </a:r>
            <a:r>
              <a:rPr lang="en-US" sz="3200" spc="600" dirty="0" smtClean="0"/>
              <a:t>minority</a:t>
            </a:r>
            <a:r>
              <a:rPr lang="en-US" sz="3200" dirty="0" smtClean="0"/>
              <a:t> of clinically white, </a:t>
            </a:r>
            <a:r>
              <a:rPr lang="en-US" sz="3200" dirty="0" err="1" smtClean="0"/>
              <a:t>leukoplakic</a:t>
            </a:r>
            <a:r>
              <a:rPr lang="en-US" sz="3200" dirty="0" smtClean="0"/>
              <a:t> mucosal lesions.</a:t>
            </a:r>
            <a:endParaRPr lang="el-GR" sz="3200"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4644008" y="-1"/>
            <a:ext cx="3744416" cy="6861595"/>
          </a:xfrm>
          <a:prstGeom prst="rect">
            <a:avLst/>
          </a:prstGeom>
          <a:noFill/>
          <a:ln w="9525">
            <a:noFill/>
            <a:miter lim="800000"/>
            <a:headEnd/>
            <a:tailEnd/>
          </a:ln>
        </p:spPr>
      </p:pic>
      <p:sp>
        <p:nvSpPr>
          <p:cNvPr id="5" name="1 - Τίτλος"/>
          <p:cNvSpPr txBox="1">
            <a:spLocks noGrp="1"/>
          </p:cNvSpPr>
          <p:nvPr>
            <p:ph type="title"/>
          </p:nvPr>
        </p:nvSpPr>
        <p:spPr>
          <a:xfrm>
            <a:off x="457200" y="273050"/>
            <a:ext cx="3008313" cy="99571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cmpd="sng">
                  <a:solidFill>
                    <a:schemeClr val="tx1"/>
                  </a:solidFill>
                </a:ln>
                <a:effectLst>
                  <a:outerShdw blurRad="38100" dist="38100" dir="2700000" algn="tl">
                    <a:srgbClr val="000000"/>
                  </a:outerShdw>
                </a:effectLst>
                <a:uLnTx/>
                <a:uFillTx/>
                <a:latin typeface="+mj-lt"/>
                <a:ea typeface="+mj-ea"/>
                <a:cs typeface="+mj-cs"/>
              </a:rPr>
              <a:t>Clinical </a:t>
            </a:r>
            <a:r>
              <a:rPr kumimoji="0" lang="en-US" sz="3600" b="1" i="0" u="none" strike="noStrike" kern="0" cap="none" spc="0" normalizeH="0" baseline="0" noProof="0" dirty="0" err="1" smtClean="0">
                <a:ln cmpd="sng">
                  <a:solidFill>
                    <a:schemeClr val="tx1"/>
                  </a:solidFill>
                </a:ln>
                <a:effectLst>
                  <a:outerShdw blurRad="38100" dist="38100" dir="2700000" algn="tl">
                    <a:srgbClr val="000000"/>
                  </a:outerShdw>
                </a:effectLst>
                <a:uLnTx/>
                <a:uFillTx/>
                <a:latin typeface="+mj-lt"/>
                <a:ea typeface="+mj-ea"/>
                <a:cs typeface="+mj-cs"/>
              </a:rPr>
              <a:t>leukoplakia</a:t>
            </a:r>
            <a:endParaRPr kumimoji="0" lang="el-GR" sz="3600" b="1" i="0" u="none" strike="noStrike" kern="0" cap="none" spc="0" normalizeH="0" baseline="0" noProof="0" dirty="0">
              <a:ln cmpd="sng">
                <a:solidFill>
                  <a:schemeClr val="tx1"/>
                </a:solidFill>
              </a:ln>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252413" y="260350"/>
            <a:ext cx="9720263" cy="1157288"/>
          </a:xfrm>
        </p:spPr>
        <p:txBody>
          <a:bodyPr anchorCtr="0">
            <a:normAutofit fontScale="90000"/>
          </a:bodyPr>
          <a:lstStyle/>
          <a:p>
            <a:pPr eaLnBrk="1" hangingPunct="1">
              <a:defRPr/>
            </a:pPr>
            <a:r>
              <a:rPr lang="en-US" sz="2800" dirty="0" smtClean="0"/>
              <a:t>Low-grade </a:t>
            </a:r>
            <a:r>
              <a:rPr lang="en-US" sz="2800" dirty="0" err="1" smtClean="0"/>
              <a:t>squamous</a:t>
            </a:r>
            <a:r>
              <a:rPr lang="en-US" sz="2800" dirty="0" smtClean="0"/>
              <a:t> intraepithelial </a:t>
            </a:r>
            <a:r>
              <a:rPr lang="en-US" sz="2800" dirty="0" err="1" smtClean="0"/>
              <a:t>neoplasia</a:t>
            </a:r>
            <a:r>
              <a:rPr lang="en-US" sz="2800" dirty="0" smtClean="0"/>
              <a:t> /</a:t>
            </a:r>
            <a:br>
              <a:rPr lang="en-US" sz="2800" dirty="0" smtClean="0"/>
            </a:br>
            <a:r>
              <a:rPr lang="en-US" sz="2800" dirty="0" smtClean="0"/>
              <a:t> mild dysplasia.</a:t>
            </a:r>
            <a:br>
              <a:rPr lang="en-US" sz="2800" dirty="0" smtClean="0"/>
            </a:br>
            <a:r>
              <a:rPr lang="en-US" sz="2000" dirty="0" smtClean="0"/>
              <a:t>The lower one third of the lining contains cells with enlarged, atypical nuclei </a:t>
            </a:r>
            <a:br>
              <a:rPr lang="en-US" sz="2000" dirty="0" smtClean="0"/>
            </a:br>
            <a:r>
              <a:rPr lang="en-US" sz="2000" dirty="0" smtClean="0"/>
              <a:t>and occasional mitotic figures.</a:t>
            </a:r>
            <a:br>
              <a:rPr lang="en-US" sz="2000" dirty="0" smtClean="0"/>
            </a:br>
            <a:r>
              <a:rPr lang="en-US" sz="2000" dirty="0" smtClean="0"/>
              <a:t>The upper layers show normal maturation. There is </a:t>
            </a:r>
            <a:r>
              <a:rPr lang="en-US" sz="2000" u="sng" dirty="0" smtClean="0"/>
              <a:t>only</a:t>
            </a:r>
            <a:r>
              <a:rPr lang="en-US" sz="2000" dirty="0" smtClean="0"/>
              <a:t> minimal surface </a:t>
            </a:r>
            <a:r>
              <a:rPr lang="en-US" sz="2000" dirty="0" err="1" smtClean="0"/>
              <a:t>keratinization</a:t>
            </a:r>
            <a:r>
              <a:rPr lang="en-US" sz="2000" dirty="0" smtClean="0"/>
              <a:t> here.</a:t>
            </a:r>
            <a:endParaRPr lang="el-GR" sz="2000" dirty="0" smtClean="0"/>
          </a:p>
        </p:txBody>
      </p:sp>
      <p:pic>
        <p:nvPicPr>
          <p:cNvPr id="20483" name="Picture 2" descr="C:\Users\ΤΑΝΙΑ\Desktop\Καταγραφή.JPG"/>
          <p:cNvPicPr>
            <a:picLocks noGrp="1" noChangeAspect="1" noChangeArrowheads="1"/>
          </p:cNvPicPr>
          <p:nvPr>
            <p:ph sz="half" idx="4294967295"/>
          </p:nvPr>
        </p:nvPicPr>
        <p:blipFill>
          <a:blip r:embed="rId2" cstate="print"/>
          <a:srcRect/>
          <a:stretch>
            <a:fillRect/>
          </a:stretch>
        </p:blipFill>
        <p:spPr>
          <a:xfrm>
            <a:off x="1116013" y="1773238"/>
            <a:ext cx="3238500" cy="4895850"/>
          </a:xfrm>
        </p:spPr>
      </p:pic>
      <p:pic>
        <p:nvPicPr>
          <p:cNvPr id="20484" name="Picture 3" descr="C:\Users\ΤΑΝΙΑ\Desktop\Καταγραφή.JPG"/>
          <p:cNvPicPr>
            <a:picLocks noGrp="1" noChangeAspect="1" noChangeArrowheads="1"/>
          </p:cNvPicPr>
          <p:nvPr>
            <p:ph sz="half" idx="4294967295"/>
          </p:nvPr>
        </p:nvPicPr>
        <p:blipFill>
          <a:blip r:embed="rId3" cstate="print"/>
          <a:srcRect/>
          <a:stretch>
            <a:fillRect/>
          </a:stretch>
        </p:blipFill>
        <p:spPr>
          <a:xfrm>
            <a:off x="4932363" y="1773238"/>
            <a:ext cx="3244850" cy="489585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1341438"/>
            <a:ext cx="9144000" cy="3406775"/>
          </a:xfrm>
          <a:prstGeom prst="rect">
            <a:avLst/>
          </a:prstGeom>
          <a:noFill/>
          <a:ln w="9525">
            <a:noFill/>
            <a:miter lim="800000"/>
            <a:headEnd/>
            <a:tailEnd/>
          </a:ln>
        </p:spPr>
      </p:pic>
      <p:sp>
        <p:nvSpPr>
          <p:cNvPr id="21507" name="1 - Τίτλος"/>
          <p:cNvSpPr txBox="1">
            <a:spLocks/>
          </p:cNvSpPr>
          <p:nvPr/>
        </p:nvSpPr>
        <p:spPr bwMode="auto">
          <a:xfrm>
            <a:off x="0" y="260350"/>
            <a:ext cx="9144000" cy="1157288"/>
          </a:xfrm>
          <a:prstGeom prst="rect">
            <a:avLst/>
          </a:prstGeom>
          <a:noFill/>
          <a:ln w="9525">
            <a:noFill/>
            <a:miter lim="800000"/>
            <a:headEnd/>
            <a:tailEnd/>
          </a:ln>
        </p:spPr>
        <p:txBody>
          <a:bodyPr/>
          <a:lstStyle/>
          <a:p>
            <a:pPr algn="ctr">
              <a:lnSpc>
                <a:spcPct val="90000"/>
              </a:lnSpc>
            </a:pPr>
            <a:r>
              <a:rPr lang="en-US" sz="3600" b="1"/>
              <a:t>Intermediate (grade 2)  squamous intraepithelial neoplasia/moderate dysplasia</a:t>
            </a:r>
            <a:endParaRPr lang="el-GR" sz="3600" b="1"/>
          </a:p>
        </p:txBody>
      </p:sp>
      <p:sp>
        <p:nvSpPr>
          <p:cNvPr id="2" name="1 - Τίτλος"/>
          <p:cNvSpPr txBox="1">
            <a:spLocks/>
          </p:cNvSpPr>
          <p:nvPr/>
        </p:nvSpPr>
        <p:spPr>
          <a:xfrm>
            <a:off x="0" y="4868863"/>
            <a:ext cx="9144000" cy="1989137"/>
          </a:xfrm>
          <a:prstGeom prst="rect">
            <a:avLst/>
          </a:prstGeom>
        </p:spPr>
        <p:txBody>
          <a:bodyPr>
            <a:normAutofit fontScale="92500"/>
          </a:bodyPr>
          <a:lstStyle/>
          <a:p>
            <a:pPr algn="ctr">
              <a:lnSpc>
                <a:spcPct val="90000"/>
              </a:lnSpc>
              <a:defRPr/>
            </a:pPr>
            <a:r>
              <a:rPr lang="en-US" sz="2800" b="1" dirty="0"/>
              <a:t>The abnormal </a:t>
            </a:r>
            <a:r>
              <a:rPr lang="en-US" sz="2800" b="1" dirty="0" smtClean="0"/>
              <a:t>architectural </a:t>
            </a:r>
            <a:r>
              <a:rPr lang="en-US" sz="2800" b="1" dirty="0"/>
              <a:t>and </a:t>
            </a:r>
            <a:r>
              <a:rPr lang="en-US" sz="2800" b="1" dirty="0" err="1"/>
              <a:t>cytologic</a:t>
            </a:r>
            <a:r>
              <a:rPr lang="en-US" sz="2800" b="1" dirty="0"/>
              <a:t> changes of altered maturation, nuclear </a:t>
            </a:r>
            <a:r>
              <a:rPr lang="en-US" sz="2800" b="1" dirty="0" err="1"/>
              <a:t>atypia</a:t>
            </a:r>
            <a:r>
              <a:rPr lang="en-US" sz="2800" b="1" dirty="0"/>
              <a:t>, and </a:t>
            </a:r>
            <a:r>
              <a:rPr lang="en-US" sz="2800" b="1" dirty="0" smtClean="0"/>
              <a:t>mitoses </a:t>
            </a:r>
            <a:r>
              <a:rPr lang="en-US" sz="2800" b="1" dirty="0"/>
              <a:t>are more established as they involve the lower two thirds of the lining, maintaining maturation only within the upper third of the mucosal lining. </a:t>
            </a:r>
            <a:r>
              <a:rPr lang="en-US" sz="2400" b="1" dirty="0">
                <a:effectLst>
                  <a:outerShdw blurRad="38100" dist="38100" dir="2700000" algn="tl">
                    <a:srgbClr val="000000"/>
                  </a:outerShdw>
                </a:effectLst>
              </a:rPr>
              <a:t>There</a:t>
            </a:r>
            <a:r>
              <a:rPr lang="en-US" sz="2400" b="1" dirty="0">
                <a:solidFill>
                  <a:schemeClr val="tx2"/>
                </a:solidFill>
                <a:effectLst>
                  <a:outerShdw blurRad="38100" dist="38100" dir="2700000" algn="tl">
                    <a:srgbClr val="000000"/>
                  </a:outerShdw>
                </a:effectLst>
              </a:rPr>
              <a:t> </a:t>
            </a:r>
            <a:r>
              <a:rPr lang="en-US" sz="2400" b="1" dirty="0">
                <a:effectLst>
                  <a:outerShdw blurRad="38100" dist="38100" dir="2700000" algn="tl">
                    <a:srgbClr val="000000"/>
                  </a:outerShdw>
                </a:effectLst>
              </a:rPr>
              <a:t>is </a:t>
            </a:r>
            <a:r>
              <a:rPr lang="en-US" sz="2400" b="1" u="sng" dirty="0">
                <a:effectLst>
                  <a:outerShdw blurRad="38100" dist="38100" dir="2700000" algn="tl">
                    <a:srgbClr val="000000"/>
                  </a:outerShdw>
                </a:effectLst>
              </a:rPr>
              <a:t>only</a:t>
            </a:r>
            <a:r>
              <a:rPr lang="en-US" sz="2400" b="1" dirty="0">
                <a:effectLst>
                  <a:outerShdw blurRad="38100" dist="38100" dir="2700000" algn="tl">
                    <a:srgbClr val="000000"/>
                  </a:outerShdw>
                </a:effectLst>
              </a:rPr>
              <a:t> minimal surface </a:t>
            </a:r>
            <a:r>
              <a:rPr lang="en-US" sz="2400" b="1" dirty="0" err="1" smtClean="0">
                <a:effectLst>
                  <a:outerShdw blurRad="38100" dist="38100" dir="2700000" algn="tl">
                    <a:srgbClr val="000000"/>
                  </a:outerShdw>
                </a:effectLst>
              </a:rPr>
              <a:t>keratinization</a:t>
            </a:r>
            <a:r>
              <a:rPr lang="el-GR" sz="2400" b="1" dirty="0" smtClean="0">
                <a:effectLst>
                  <a:outerShdw blurRad="38100" dist="38100" dir="2700000" algn="tl">
                    <a:srgbClr val="000000"/>
                  </a:outerShdw>
                </a:effectLst>
              </a:rPr>
              <a:t> </a:t>
            </a:r>
            <a:r>
              <a:rPr lang="en-US" sz="2400" b="1" dirty="0" smtClean="0">
                <a:effectLst>
                  <a:outerShdw blurRad="38100" dist="38100" dir="2700000" algn="tl">
                    <a:srgbClr val="000000"/>
                  </a:outerShdw>
                </a:effectLst>
              </a:rPr>
              <a:t>in this case.</a:t>
            </a:r>
            <a:endParaRPr lang="el-GR" sz="2400" b="1"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1340768"/>
            <a:ext cx="4067175" cy="935037"/>
          </a:xfrm>
        </p:spPr>
        <p:txBody>
          <a:bodyPr anchorCtr="0">
            <a:normAutofit fontScale="90000"/>
          </a:bodyPr>
          <a:lstStyle/>
          <a:p>
            <a:pPr eaLnBrk="1" hangingPunct="1">
              <a:defRPr/>
            </a:pPr>
            <a:r>
              <a:rPr lang="fr-FR" sz="2800" dirty="0" smtClean="0"/>
              <a:t>All </a:t>
            </a:r>
            <a:r>
              <a:rPr lang="fr-FR" sz="2800" dirty="0" err="1" smtClean="0"/>
              <a:t>keratoses</a:t>
            </a:r>
            <a:r>
              <a:rPr lang="fr-FR" sz="2800" dirty="0" smtClean="0"/>
              <a:t> </a:t>
            </a:r>
            <a:br>
              <a:rPr lang="fr-FR" sz="2800" dirty="0" smtClean="0"/>
            </a:br>
            <a:r>
              <a:rPr lang="fr-FR" sz="2800" dirty="0" smtClean="0"/>
              <a:t>( with or </a:t>
            </a:r>
            <a:r>
              <a:rPr lang="fr-FR" sz="2800" dirty="0" err="1" smtClean="0"/>
              <a:t>without</a:t>
            </a:r>
            <a:r>
              <a:rPr lang="fr-FR" sz="2800" dirty="0" smtClean="0"/>
              <a:t> </a:t>
            </a:r>
            <a:r>
              <a:rPr lang="fr-FR" sz="2800" dirty="0" err="1" smtClean="0"/>
              <a:t>dysplasia</a:t>
            </a:r>
            <a:r>
              <a:rPr lang="fr-FR" sz="2800" dirty="0" smtClean="0"/>
              <a:t>)</a:t>
            </a:r>
            <a:br>
              <a:rPr lang="fr-FR" sz="2800" dirty="0" smtClean="0"/>
            </a:br>
            <a:r>
              <a:rPr lang="fr-FR" sz="2800" dirty="0" smtClean="0"/>
              <a:t> </a:t>
            </a:r>
            <a:r>
              <a:rPr lang="fr-FR" sz="2800" dirty="0" err="1" smtClean="0"/>
              <a:t>average</a:t>
            </a:r>
            <a:r>
              <a:rPr lang="fr-FR" sz="2800" dirty="0" smtClean="0"/>
              <a:t> about </a:t>
            </a:r>
            <a:r>
              <a:rPr lang="fr-FR" sz="2800" u="sng" dirty="0" smtClean="0">
                <a:solidFill>
                  <a:schemeClr val="accent1">
                    <a:lumMod val="20000"/>
                    <a:lumOff val="80000"/>
                  </a:schemeClr>
                </a:solidFill>
              </a:rPr>
              <a:t>1 cm </a:t>
            </a:r>
            <a:br>
              <a:rPr lang="fr-FR" sz="2800" u="sng" dirty="0" smtClean="0">
                <a:solidFill>
                  <a:schemeClr val="accent1">
                    <a:lumMod val="20000"/>
                    <a:lumOff val="80000"/>
                  </a:schemeClr>
                </a:solidFill>
              </a:rPr>
            </a:br>
            <a:r>
              <a:rPr lang="fr-FR" sz="2800" dirty="0" smtClean="0"/>
              <a:t>in </a:t>
            </a:r>
            <a:r>
              <a:rPr lang="fr-FR" sz="2800" dirty="0" err="1" smtClean="0"/>
              <a:t>greatest</a:t>
            </a:r>
            <a:r>
              <a:rPr lang="fr-FR" sz="2800" dirty="0" smtClean="0"/>
              <a:t> dimension.</a:t>
            </a:r>
            <a:br>
              <a:rPr lang="fr-FR" sz="2800" dirty="0" smtClean="0"/>
            </a:br>
            <a:r>
              <a:rPr lang="fr-FR" sz="2800" dirty="0" smtClean="0"/>
              <a:t/>
            </a:r>
            <a:br>
              <a:rPr lang="fr-FR" sz="2800" dirty="0" smtClean="0"/>
            </a:br>
            <a:r>
              <a:rPr lang="fr-FR" sz="2800" dirty="0" smtClean="0"/>
              <a:t/>
            </a:r>
            <a:br>
              <a:rPr lang="fr-FR" sz="2800" dirty="0" smtClean="0"/>
            </a:br>
            <a:r>
              <a:rPr lang="fr-FR" sz="2800" dirty="0" err="1" smtClean="0"/>
              <a:t>Keratosis</a:t>
            </a:r>
            <a:r>
              <a:rPr lang="fr-FR" sz="2800" dirty="0" smtClean="0"/>
              <a:t> </a:t>
            </a:r>
            <a:br>
              <a:rPr lang="fr-FR" sz="2800" dirty="0" smtClean="0"/>
            </a:br>
            <a:r>
              <a:rPr lang="fr-FR" sz="2800" dirty="0" smtClean="0"/>
              <a:t>with </a:t>
            </a:r>
            <a:r>
              <a:rPr lang="fr-FR" sz="2800" dirty="0" err="1" smtClean="0"/>
              <a:t>mild</a:t>
            </a:r>
            <a:r>
              <a:rPr lang="fr-FR" sz="2800" dirty="0" smtClean="0"/>
              <a:t> </a:t>
            </a:r>
            <a:r>
              <a:rPr lang="fr-FR" sz="2800" dirty="0" err="1" smtClean="0"/>
              <a:t>dysplasia</a:t>
            </a:r>
            <a:endParaRPr lang="el-GR" sz="2800" dirty="0" smtClean="0"/>
          </a:p>
        </p:txBody>
      </p:sp>
      <p:pic>
        <p:nvPicPr>
          <p:cNvPr id="22531" name="Picture 2" descr="C:\Users\ΤΑΝΙΑ\Desktop\Καταγραφή.JPG"/>
          <p:cNvPicPr>
            <a:picLocks noChangeAspect="1" noChangeArrowheads="1"/>
          </p:cNvPicPr>
          <p:nvPr/>
        </p:nvPicPr>
        <p:blipFill>
          <a:blip r:embed="rId2" cstate="print"/>
          <a:srcRect/>
          <a:stretch>
            <a:fillRect/>
          </a:stretch>
        </p:blipFill>
        <p:spPr bwMode="auto">
          <a:xfrm>
            <a:off x="251520" y="3356992"/>
            <a:ext cx="3803650" cy="2849563"/>
          </a:xfrm>
          <a:prstGeom prst="rect">
            <a:avLst/>
          </a:prstGeom>
          <a:noFill/>
          <a:ln w="9525">
            <a:noFill/>
            <a:miter lim="800000"/>
            <a:headEnd/>
            <a:tailEnd/>
          </a:ln>
        </p:spPr>
      </p:pic>
      <p:pic>
        <p:nvPicPr>
          <p:cNvPr id="22532" name="Picture 3" descr="C:\Users\ΤΑΝΙΑ\Desktop\Καταγραφή.JPG"/>
          <p:cNvPicPr>
            <a:picLocks noChangeAspect="1" noChangeArrowheads="1"/>
          </p:cNvPicPr>
          <p:nvPr/>
        </p:nvPicPr>
        <p:blipFill>
          <a:blip r:embed="rId3" cstate="print"/>
          <a:srcRect/>
          <a:stretch>
            <a:fillRect/>
          </a:stretch>
        </p:blipFill>
        <p:spPr bwMode="auto">
          <a:xfrm>
            <a:off x="4572000" y="404813"/>
            <a:ext cx="4076700" cy="3060700"/>
          </a:xfrm>
          <a:prstGeom prst="rect">
            <a:avLst/>
          </a:prstGeom>
          <a:noFill/>
          <a:ln w="9525">
            <a:noFill/>
            <a:miter lim="800000"/>
            <a:headEnd/>
            <a:tailEnd/>
          </a:ln>
        </p:spPr>
      </p:pic>
      <p:sp>
        <p:nvSpPr>
          <p:cNvPr id="22533" name="4 - Ορθογώνιο"/>
          <p:cNvSpPr>
            <a:spLocks noChangeArrowheads="1"/>
          </p:cNvSpPr>
          <p:nvPr/>
        </p:nvSpPr>
        <p:spPr bwMode="auto">
          <a:xfrm>
            <a:off x="3779838" y="0"/>
            <a:ext cx="5364162" cy="519113"/>
          </a:xfrm>
          <a:prstGeom prst="rect">
            <a:avLst/>
          </a:prstGeom>
          <a:noFill/>
          <a:ln w="9525">
            <a:noFill/>
            <a:miter lim="800000"/>
            <a:headEnd/>
            <a:tailEnd/>
          </a:ln>
        </p:spPr>
        <p:txBody>
          <a:bodyPr>
            <a:spAutoFit/>
          </a:bodyPr>
          <a:lstStyle/>
          <a:p>
            <a:pPr algn="ctr"/>
            <a:r>
              <a:rPr lang="fr-FR" sz="2800" b="1">
                <a:solidFill>
                  <a:schemeClr val="accent1"/>
                </a:solidFill>
              </a:rPr>
              <a:t>Keratosis with moderate dysplasia</a:t>
            </a:r>
            <a:endParaRPr lang="el-GR" sz="2800" b="1">
              <a:solidFill>
                <a:schemeClr val="accent1"/>
              </a:solidFill>
            </a:endParaRPr>
          </a:p>
        </p:txBody>
      </p:sp>
      <p:pic>
        <p:nvPicPr>
          <p:cNvPr id="22534" name="Picture 4" descr="C:\Users\ΤΑΝΙΑ\Desktop\Καταγραφή.JPG"/>
          <p:cNvPicPr>
            <a:picLocks noChangeAspect="1" noChangeArrowheads="1"/>
          </p:cNvPicPr>
          <p:nvPr/>
        </p:nvPicPr>
        <p:blipFill>
          <a:blip r:embed="rId4" cstate="print"/>
          <a:srcRect/>
          <a:stretch>
            <a:fillRect/>
          </a:stretch>
        </p:blipFill>
        <p:spPr bwMode="auto">
          <a:xfrm>
            <a:off x="4572000" y="3789363"/>
            <a:ext cx="4032250" cy="3025775"/>
          </a:xfrm>
          <a:prstGeom prst="rect">
            <a:avLst/>
          </a:prstGeom>
          <a:noFill/>
          <a:ln w="9525">
            <a:noFill/>
            <a:miter lim="800000"/>
            <a:headEnd/>
            <a:tailEnd/>
          </a:ln>
        </p:spPr>
      </p:pic>
      <p:sp>
        <p:nvSpPr>
          <p:cNvPr id="22535" name="4 - Ορθογώνιο"/>
          <p:cNvSpPr>
            <a:spLocks noChangeArrowheads="1"/>
          </p:cNvSpPr>
          <p:nvPr/>
        </p:nvSpPr>
        <p:spPr bwMode="auto">
          <a:xfrm>
            <a:off x="3995738" y="3357563"/>
            <a:ext cx="5364162" cy="519112"/>
          </a:xfrm>
          <a:prstGeom prst="rect">
            <a:avLst/>
          </a:prstGeom>
          <a:noFill/>
          <a:ln w="9525">
            <a:noFill/>
            <a:miter lim="800000"/>
            <a:headEnd/>
            <a:tailEnd/>
          </a:ln>
        </p:spPr>
        <p:txBody>
          <a:bodyPr>
            <a:spAutoFit/>
          </a:bodyPr>
          <a:lstStyle/>
          <a:p>
            <a:pPr algn="ctr"/>
            <a:r>
              <a:rPr lang="fr-FR" sz="2800" b="1">
                <a:solidFill>
                  <a:schemeClr val="accent1"/>
                </a:solidFill>
              </a:rPr>
              <a:t>Keratosis with severe dysplasia</a:t>
            </a:r>
            <a:endParaRPr lang="el-GR" sz="2800" b="1">
              <a:solidFill>
                <a:schemeClr val="accent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01600" y="1125538"/>
            <a:ext cx="9245600" cy="4248150"/>
          </a:xfrm>
          <a:prstGeom prst="rect">
            <a:avLst/>
          </a:prstGeom>
          <a:noFill/>
          <a:ln w="9525">
            <a:noFill/>
            <a:miter lim="800000"/>
            <a:headEnd/>
            <a:tailEnd/>
          </a:ln>
        </p:spPr>
      </p:pic>
      <p:sp>
        <p:nvSpPr>
          <p:cNvPr id="4" name="1 - Τίτλος"/>
          <p:cNvSpPr txBox="1">
            <a:spLocks noGrp="1"/>
          </p:cNvSpPr>
          <p:nvPr>
            <p:ph type="title" idx="4294967295"/>
          </p:nvPr>
        </p:nvSpPr>
        <p:spPr>
          <a:xfrm>
            <a:off x="0" y="0"/>
            <a:ext cx="9144000" cy="1557338"/>
          </a:xfrm>
        </p:spPr>
        <p:txBody>
          <a:bodyPr anchorCtr="0">
            <a:normAutofit/>
          </a:bodyPr>
          <a:lstStyle/>
          <a:p>
            <a:pPr eaLnBrk="1" hangingPunct="1">
              <a:defRPr/>
            </a:pPr>
            <a:r>
              <a:rPr lang="en-US" sz="3200" dirty="0" smtClean="0"/>
              <a:t>High grade </a:t>
            </a:r>
            <a:r>
              <a:rPr lang="en-US" sz="3200" dirty="0" err="1" smtClean="0"/>
              <a:t>squamous</a:t>
            </a:r>
            <a:r>
              <a:rPr lang="en-US" sz="3200" dirty="0" smtClean="0"/>
              <a:t> intraepithelial </a:t>
            </a:r>
            <a:r>
              <a:rPr lang="en-US" sz="3200" dirty="0" err="1" smtClean="0"/>
              <a:t>neoplasia</a:t>
            </a:r>
            <a:r>
              <a:rPr lang="en-US" sz="3200" dirty="0" smtClean="0"/>
              <a:t>/ severe dysplasia (essentially </a:t>
            </a:r>
            <a:r>
              <a:rPr lang="en-US" sz="3200" u="sng" dirty="0" err="1" smtClean="0"/>
              <a:t>non</a:t>
            </a:r>
            <a:r>
              <a:rPr lang="en-US" sz="3200" dirty="0" err="1" smtClean="0"/>
              <a:t>keratinizing</a:t>
            </a:r>
            <a:r>
              <a:rPr lang="en-US" sz="3200" dirty="0" smtClean="0"/>
              <a:t> here) </a:t>
            </a:r>
            <a:br>
              <a:rPr lang="en-US" sz="3200" dirty="0" smtClean="0"/>
            </a:br>
            <a:endParaRPr lang="el-GR" sz="3200" dirty="0" smtClean="0"/>
          </a:p>
        </p:txBody>
      </p:sp>
      <p:sp>
        <p:nvSpPr>
          <p:cNvPr id="2" name="1 - Τίτλος"/>
          <p:cNvSpPr>
            <a:spLocks/>
          </p:cNvSpPr>
          <p:nvPr/>
        </p:nvSpPr>
        <p:spPr bwMode="auto">
          <a:xfrm>
            <a:off x="0" y="5373688"/>
            <a:ext cx="9144000" cy="1484312"/>
          </a:xfrm>
          <a:prstGeom prst="rect">
            <a:avLst/>
          </a:prstGeom>
          <a:noFill/>
          <a:ln w="9525">
            <a:noFill/>
            <a:miter lim="800000"/>
            <a:headEnd/>
            <a:tailEnd/>
          </a:ln>
          <a:effectLst/>
        </p:spPr>
        <p:txBody>
          <a:bodyPr anchor="ctr"/>
          <a:lstStyle/>
          <a:p>
            <a:pPr algn="ctr">
              <a:defRPr/>
            </a:pPr>
            <a:r>
              <a:rPr lang="en-US" sz="2400" b="1">
                <a:solidFill>
                  <a:schemeClr val="tx2"/>
                </a:solidFill>
                <a:effectLst>
                  <a:outerShdw blurRad="38100" dist="38100" dir="2700000" algn="tl">
                    <a:srgbClr val="000000"/>
                  </a:outerShdw>
                </a:effectLst>
              </a:rPr>
              <a:t>Full-thickness architectural changes with loss of normal maturation and disarray of orientation. Cytologically, nuclear enlargement, pleomorphism, anaplasia, and increased mitotic activity</a:t>
            </a:r>
            <a:br>
              <a:rPr lang="en-US" sz="2400" b="1">
                <a:solidFill>
                  <a:schemeClr val="tx2"/>
                </a:solidFill>
                <a:effectLst>
                  <a:outerShdw blurRad="38100" dist="38100" dir="2700000" algn="tl">
                    <a:srgbClr val="000000"/>
                  </a:outerShdw>
                </a:effectLst>
              </a:rPr>
            </a:br>
            <a:r>
              <a:rPr lang="en-US" sz="2400" b="1">
                <a:solidFill>
                  <a:schemeClr val="tx2"/>
                </a:solidFill>
                <a:effectLst>
                  <a:outerShdw blurRad="38100" dist="38100" dir="2700000" algn="tl">
                    <a:srgbClr val="000000"/>
                  </a:outerShdw>
                </a:effectLst>
              </a:rPr>
              <a:t> are all evident.</a:t>
            </a:r>
            <a:endParaRPr lang="el-GR" sz="2400" b="1">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idx="4294967295"/>
          </p:nvPr>
        </p:nvSpPr>
        <p:spPr>
          <a:xfrm>
            <a:off x="0" y="0"/>
            <a:ext cx="9144000" cy="476250"/>
          </a:xfrm>
        </p:spPr>
        <p:txBody>
          <a:bodyPr anchorCtr="0"/>
          <a:lstStyle/>
          <a:p>
            <a:pPr eaLnBrk="1" hangingPunct="1">
              <a:defRPr/>
            </a:pPr>
            <a:r>
              <a:rPr lang="en-US" sz="3600" dirty="0" smtClean="0"/>
              <a:t>(High grade) </a:t>
            </a:r>
            <a:r>
              <a:rPr lang="en-US" sz="3600" spc="300" dirty="0" smtClean="0"/>
              <a:t>keratinizing</a:t>
            </a:r>
            <a:r>
              <a:rPr lang="en-US" sz="3600" dirty="0" smtClean="0"/>
              <a:t> severe dysplasia</a:t>
            </a:r>
            <a:endParaRPr lang="el-GR" sz="3600" dirty="0" smtClean="0"/>
          </a:p>
        </p:txBody>
      </p:sp>
      <p:pic>
        <p:nvPicPr>
          <p:cNvPr id="24579" name="Picture 2"/>
          <p:cNvPicPr>
            <a:picLocks noChangeAspect="1" noChangeArrowheads="1"/>
          </p:cNvPicPr>
          <p:nvPr/>
        </p:nvPicPr>
        <p:blipFill>
          <a:blip r:embed="rId2" cstate="print"/>
          <a:srcRect/>
          <a:stretch>
            <a:fillRect/>
          </a:stretch>
        </p:blipFill>
        <p:spPr bwMode="auto">
          <a:xfrm>
            <a:off x="-180975" y="549275"/>
            <a:ext cx="9521825" cy="4508500"/>
          </a:xfrm>
          <a:prstGeom prst="rect">
            <a:avLst/>
          </a:prstGeom>
          <a:noFill/>
          <a:ln w="9525">
            <a:noFill/>
            <a:miter lim="800000"/>
            <a:headEnd/>
            <a:tailEnd/>
          </a:ln>
        </p:spPr>
      </p:pic>
      <p:sp>
        <p:nvSpPr>
          <p:cNvPr id="24580" name="1 - Τίτλος"/>
          <p:cNvSpPr>
            <a:spLocks/>
          </p:cNvSpPr>
          <p:nvPr/>
        </p:nvSpPr>
        <p:spPr bwMode="auto">
          <a:xfrm>
            <a:off x="0" y="5084763"/>
            <a:ext cx="9144000" cy="1773237"/>
          </a:xfrm>
          <a:prstGeom prst="rect">
            <a:avLst/>
          </a:prstGeom>
          <a:noFill/>
          <a:ln w="9525">
            <a:noFill/>
            <a:miter lim="800000"/>
            <a:headEnd/>
            <a:tailEnd/>
          </a:ln>
          <a:effectLst/>
        </p:spPr>
        <p:txBody>
          <a:bodyPr anchor="ctr"/>
          <a:lstStyle/>
          <a:p>
            <a:pPr algn="ctr">
              <a:defRPr/>
            </a:pPr>
            <a:r>
              <a:rPr lang="en-US" sz="2400" b="1" dirty="0">
                <a:solidFill>
                  <a:schemeClr val="tx2"/>
                </a:solidFill>
                <a:effectLst>
                  <a:outerShdw blurRad="38100" dist="38100" dir="2700000" algn="tl">
                    <a:srgbClr val="000000"/>
                  </a:outerShdw>
                </a:effectLst>
              </a:rPr>
              <a:t>Surface </a:t>
            </a:r>
            <a:r>
              <a:rPr lang="en-US" sz="2400" b="1" dirty="0" err="1">
                <a:solidFill>
                  <a:schemeClr val="tx2"/>
                </a:solidFill>
                <a:effectLst>
                  <a:outerShdw blurRad="38100" dist="38100" dir="2700000" algn="tl">
                    <a:srgbClr val="000000"/>
                  </a:outerShdw>
                </a:effectLst>
              </a:rPr>
              <a:t>keratinization</a:t>
            </a:r>
            <a:r>
              <a:rPr lang="en-US" sz="2400" b="1" dirty="0">
                <a:solidFill>
                  <a:schemeClr val="tx2"/>
                </a:solidFill>
                <a:effectLst>
                  <a:outerShdw blurRad="38100" dist="38100" dir="2700000" algn="tl">
                    <a:srgbClr val="000000"/>
                  </a:outerShdw>
                </a:effectLst>
              </a:rPr>
              <a:t>. It is important to emphasize that the involvement of the lower two thirds or more is not a requirement for the diagnosis of </a:t>
            </a:r>
            <a:r>
              <a:rPr lang="en-US" sz="2400" b="1" u="sng" dirty="0">
                <a:solidFill>
                  <a:schemeClr val="tx2"/>
                </a:solidFill>
                <a:effectLst>
                  <a:outerShdw blurRad="38100" dist="38100" dir="2700000" algn="tl">
                    <a:srgbClr val="000000"/>
                  </a:outerShdw>
                </a:effectLst>
              </a:rPr>
              <a:t>high-grade</a:t>
            </a:r>
            <a:r>
              <a:rPr lang="en-US" sz="2400" b="1" dirty="0">
                <a:solidFill>
                  <a:schemeClr val="tx2"/>
                </a:solidFill>
                <a:effectLst>
                  <a:outerShdw blurRad="38100" dist="38100" dir="2700000" algn="tl">
                    <a:srgbClr val="000000"/>
                  </a:outerShdw>
                </a:effectLst>
              </a:rPr>
              <a:t> keratinizing dysplasia in the vocal cords in particular. Significant nuclear </a:t>
            </a:r>
            <a:r>
              <a:rPr lang="en-US" sz="2400" b="1" dirty="0" err="1">
                <a:solidFill>
                  <a:schemeClr val="tx2"/>
                </a:solidFill>
                <a:effectLst>
                  <a:outerShdw blurRad="38100" dist="38100" dir="2700000" algn="tl">
                    <a:srgbClr val="000000"/>
                  </a:outerShdw>
                </a:effectLst>
              </a:rPr>
              <a:t>anaplasia</a:t>
            </a:r>
            <a:r>
              <a:rPr lang="en-US" sz="2400" b="1" dirty="0">
                <a:solidFill>
                  <a:schemeClr val="tx2"/>
                </a:solidFill>
                <a:effectLst>
                  <a:outerShdw blurRad="38100" dist="38100" dir="2700000" algn="tl">
                    <a:srgbClr val="000000"/>
                  </a:outerShdw>
                </a:effectLst>
              </a:rPr>
              <a:t>, albeit limited to the lower epithelial layers, in this location should trigger the diagnosis. </a:t>
            </a:r>
            <a:endParaRPr lang="el-GR" sz="2400" b="1"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928670"/>
            <a:ext cx="9144000" cy="571504"/>
          </a:xfrm>
        </p:spPr>
        <p:txBody>
          <a:bodyPr anchorCtr="0">
            <a:normAutofit fontScale="90000"/>
          </a:bodyPr>
          <a:lstStyle/>
          <a:p>
            <a:pPr eaLnBrk="1" hangingPunct="1">
              <a:defRPr/>
            </a:pPr>
            <a:r>
              <a:rPr lang="en-US" sz="4000" dirty="0" smtClean="0"/>
              <a:t>Incidence of molecular alterations in low-grade and high-grade dysplasia.</a:t>
            </a:r>
            <a:r>
              <a:rPr lang="en-US" sz="3600" b="0" dirty="0" smtClean="0"/>
              <a:t> </a:t>
            </a:r>
            <a:br>
              <a:rPr lang="en-US" sz="3600" b="0" dirty="0" smtClean="0"/>
            </a:br>
            <a:r>
              <a:rPr lang="en-US" sz="2200" b="0" dirty="0" smtClean="0"/>
              <a:t>Recently discovered genetic changes, such as CDKN2A and CTNNB1 genes, and chromosome instability of chromosomes 1 and 7 cannot at present  improve </a:t>
            </a:r>
            <a:r>
              <a:rPr lang="en-US" sz="2200" b="0" dirty="0" err="1" smtClean="0"/>
              <a:t>histologic</a:t>
            </a:r>
            <a:r>
              <a:rPr lang="en-US" sz="2200" b="0" dirty="0" smtClean="0"/>
              <a:t> diagnosis. Malignant progression of precursor lesions varies from </a:t>
            </a:r>
            <a:r>
              <a:rPr lang="en-US" sz="2200" dirty="0" smtClean="0"/>
              <a:t>2% to 74%, </a:t>
            </a:r>
            <a:r>
              <a:rPr lang="en-US" sz="2200" b="0" dirty="0" smtClean="0"/>
              <a:t>according to different studies. Cold-steel </a:t>
            </a:r>
            <a:r>
              <a:rPr lang="en-US" sz="2200" b="0" dirty="0" err="1" smtClean="0"/>
              <a:t>microinstruments</a:t>
            </a:r>
            <a:r>
              <a:rPr lang="en-US" sz="2200" b="0" dirty="0" smtClean="0"/>
              <a:t>, CO</a:t>
            </a:r>
            <a:r>
              <a:rPr lang="en-US" sz="1600" b="0" dirty="0" smtClean="0"/>
              <a:t>2</a:t>
            </a:r>
            <a:r>
              <a:rPr lang="en-US" sz="2200" b="0" dirty="0" smtClean="0"/>
              <a:t> laser, and radiotherapy are used to treat the different grades of precursor lesions. </a:t>
            </a:r>
            <a:endParaRPr lang="el-GR" sz="2200" dirty="0" smtClean="0"/>
          </a:p>
        </p:txBody>
      </p:sp>
      <p:pic>
        <p:nvPicPr>
          <p:cNvPr id="25603" name="Picture 2" descr="C:\Users\ΤΑΝΙΑ\Desktop\Καταγραφή.JPG"/>
          <p:cNvPicPr>
            <a:picLocks noChangeAspect="1" noChangeArrowheads="1"/>
          </p:cNvPicPr>
          <p:nvPr/>
        </p:nvPicPr>
        <p:blipFill>
          <a:blip r:embed="rId2" cstate="print"/>
          <a:srcRect/>
          <a:stretch>
            <a:fillRect/>
          </a:stretch>
        </p:blipFill>
        <p:spPr bwMode="auto">
          <a:xfrm>
            <a:off x="1571604" y="2538187"/>
            <a:ext cx="6173804" cy="431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0"/>
            <a:ext cx="8229600" cy="1268413"/>
          </a:xfrm>
        </p:spPr>
        <p:txBody>
          <a:bodyPr anchorCtr="0">
            <a:normAutofit fontScale="90000"/>
          </a:bodyPr>
          <a:lstStyle/>
          <a:p>
            <a:pPr eaLnBrk="1" hangingPunct="1">
              <a:defRPr/>
            </a:pPr>
            <a:r>
              <a:rPr lang="en-US" sz="4000" dirty="0" smtClean="0"/>
              <a:t>Criteria for diagnosing dysplasia</a:t>
            </a:r>
            <a:br>
              <a:rPr lang="en-US" sz="4000" dirty="0" smtClean="0"/>
            </a:br>
            <a:r>
              <a:rPr lang="en-US" sz="4000" dirty="0" smtClean="0"/>
              <a:t>in the upper </a:t>
            </a:r>
            <a:r>
              <a:rPr lang="en-US" sz="4000" dirty="0" err="1" smtClean="0"/>
              <a:t>aerodigestive</a:t>
            </a:r>
            <a:r>
              <a:rPr lang="en-US" sz="4000" dirty="0" smtClean="0"/>
              <a:t> tract (UADT)</a:t>
            </a:r>
            <a:endParaRPr lang="el-GR" sz="4000" dirty="0" smtClean="0"/>
          </a:p>
        </p:txBody>
      </p:sp>
      <p:pic>
        <p:nvPicPr>
          <p:cNvPr id="26627" name="Picture 2" descr="C:\Users\ΤΑΝΙΑ\Desktop\Καταγραφή.JPG"/>
          <p:cNvPicPr>
            <a:picLocks noChangeAspect="1" noChangeArrowheads="1"/>
          </p:cNvPicPr>
          <p:nvPr/>
        </p:nvPicPr>
        <p:blipFill>
          <a:blip r:embed="rId2" cstate="print"/>
          <a:srcRect/>
          <a:stretch>
            <a:fillRect/>
          </a:stretch>
        </p:blipFill>
        <p:spPr bwMode="auto">
          <a:xfrm>
            <a:off x="1692275" y="1341438"/>
            <a:ext cx="6264275" cy="533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pPr>
              <a:defRPr/>
            </a:pPr>
            <a:r>
              <a:rPr lang="en-US" sz="3200" dirty="0" smtClean="0"/>
              <a:t>Anatomic compartments of the larynx</a:t>
            </a:r>
            <a:r>
              <a:rPr lang="en-US" dirty="0" smtClean="0"/>
              <a:t/>
            </a:r>
            <a:br>
              <a:rPr lang="en-US" dirty="0" smtClean="0"/>
            </a:br>
            <a:r>
              <a:rPr lang="en-US" sz="1800" dirty="0" smtClean="0"/>
              <a:t>The </a:t>
            </a:r>
            <a:r>
              <a:rPr lang="en-US" sz="1800" i="1" dirty="0" smtClean="0"/>
              <a:t>superior</a:t>
            </a:r>
            <a:r>
              <a:rPr lang="en-US" sz="1800" dirty="0" smtClean="0"/>
              <a:t> border of the </a:t>
            </a:r>
            <a:r>
              <a:rPr lang="en-US" sz="1800" u="sng" dirty="0" smtClean="0"/>
              <a:t>glottis</a:t>
            </a:r>
            <a:r>
              <a:rPr lang="en-US" sz="1800" dirty="0" smtClean="0"/>
              <a:t> is a horizontal plane passing through the apex of the ventricle and the </a:t>
            </a:r>
            <a:r>
              <a:rPr lang="en-US" sz="1800" i="1" dirty="0" smtClean="0"/>
              <a:t>inferior </a:t>
            </a:r>
            <a:r>
              <a:rPr lang="en-US" sz="1800" dirty="0" smtClean="0"/>
              <a:t>border is a horizontal plane 1 cm below the apex of the ventricle.</a:t>
            </a:r>
            <a:endParaRPr lang="el-GR" sz="1800" dirty="0"/>
          </a:p>
        </p:txBody>
      </p:sp>
      <p:pic>
        <p:nvPicPr>
          <p:cNvPr id="6147" name="Picture 2" descr="C:\Users\ΤΑΝΙΑ\Desktop\LANYNX COURSE\LARYNX IMGs\ANATOMIC COMPARTMENTS OF THE LARYNX .JPG"/>
          <p:cNvPicPr>
            <a:picLocks noChangeAspect="1" noChangeArrowheads="1"/>
          </p:cNvPicPr>
          <p:nvPr/>
        </p:nvPicPr>
        <p:blipFill>
          <a:blip r:embed="rId3" cstate="print"/>
          <a:srcRect/>
          <a:stretch>
            <a:fillRect/>
          </a:stretch>
        </p:blipFill>
        <p:spPr bwMode="auto">
          <a:xfrm>
            <a:off x="0" y="1988841"/>
            <a:ext cx="4675600" cy="3816424"/>
          </a:xfrm>
          <a:prstGeom prst="rect">
            <a:avLst/>
          </a:prstGeom>
          <a:noFill/>
          <a:ln w="9525">
            <a:noFill/>
            <a:miter lim="800000"/>
            <a:headEnd/>
            <a:tailEnd/>
          </a:ln>
        </p:spPr>
      </p:pic>
      <p:pic>
        <p:nvPicPr>
          <p:cNvPr id="4" name="Picture 2" descr="C:\Documents and Settings\Administrator\Επιφάνεια εργασίας\20121110100053_41605.jpg"/>
          <p:cNvPicPr>
            <a:picLocks noChangeAspect="1" noChangeArrowheads="1"/>
          </p:cNvPicPr>
          <p:nvPr/>
        </p:nvPicPr>
        <p:blipFill>
          <a:blip r:embed="rId4" cstate="print"/>
          <a:srcRect/>
          <a:stretch>
            <a:fillRect/>
          </a:stretch>
        </p:blipFill>
        <p:spPr bwMode="auto">
          <a:xfrm>
            <a:off x="4572000" y="1988840"/>
            <a:ext cx="4881713" cy="381642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idx="4294967295"/>
          </p:nvPr>
        </p:nvSpPr>
        <p:spPr>
          <a:xfrm>
            <a:off x="0" y="0"/>
            <a:ext cx="9144000" cy="1600200"/>
          </a:xfrm>
        </p:spPr>
        <p:txBody>
          <a:bodyPr anchorCtr="0"/>
          <a:lstStyle/>
          <a:p>
            <a:pPr eaLnBrk="1" hangingPunct="1">
              <a:defRPr/>
            </a:pPr>
            <a:r>
              <a:rPr lang="en-US" sz="2800" dirty="0" smtClean="0"/>
              <a:t>Carcinoma in situ (CIS)</a:t>
            </a:r>
            <a:br>
              <a:rPr lang="en-US" sz="2800" dirty="0" smtClean="0"/>
            </a:br>
            <a:r>
              <a:rPr lang="en-US" sz="2800" dirty="0" smtClean="0"/>
              <a:t> </a:t>
            </a:r>
            <a:r>
              <a:rPr lang="en-US" sz="1800" dirty="0" smtClean="0"/>
              <a:t>Cells with high-grade </a:t>
            </a:r>
            <a:r>
              <a:rPr lang="en-US" sz="1800" dirty="0" err="1" smtClean="0"/>
              <a:t>cytologic</a:t>
            </a:r>
            <a:r>
              <a:rPr lang="en-US" sz="1800" dirty="0" smtClean="0"/>
              <a:t> features either occupy the full thickness with no apparent </a:t>
            </a:r>
            <a:r>
              <a:rPr lang="en-US" sz="1800" dirty="0" err="1" smtClean="0"/>
              <a:t>keratinization</a:t>
            </a:r>
            <a:r>
              <a:rPr lang="en-US" sz="1800" dirty="0" smtClean="0"/>
              <a:t> or , less commonly, the lower two thirds, containing mitotic figures, including abnormal ones, while the uppermost component  has a variably prominent keratinized layer.</a:t>
            </a:r>
            <a:r>
              <a:rPr lang="en-US" sz="2800" dirty="0" smtClean="0"/>
              <a:t> </a:t>
            </a:r>
            <a:endParaRPr lang="el-GR" sz="2800" dirty="0" smtClean="0"/>
          </a:p>
        </p:txBody>
      </p:sp>
      <p:pic>
        <p:nvPicPr>
          <p:cNvPr id="27651" name="Picture 2"/>
          <p:cNvPicPr>
            <a:picLocks noChangeAspect="1" noChangeArrowheads="1"/>
          </p:cNvPicPr>
          <p:nvPr/>
        </p:nvPicPr>
        <p:blipFill>
          <a:blip r:embed="rId2" cstate="print"/>
          <a:srcRect/>
          <a:stretch>
            <a:fillRect/>
          </a:stretch>
        </p:blipFill>
        <p:spPr bwMode="auto">
          <a:xfrm>
            <a:off x="755650" y="1676400"/>
            <a:ext cx="7667625" cy="518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idx="4294967295"/>
          </p:nvPr>
        </p:nvSpPr>
        <p:spPr>
          <a:xfrm>
            <a:off x="0" y="1"/>
            <a:ext cx="5796136" cy="1412775"/>
          </a:xfrm>
        </p:spPr>
        <p:txBody>
          <a:bodyPr anchorCtr="0"/>
          <a:lstStyle/>
          <a:p>
            <a:pPr eaLnBrk="1" hangingPunct="1">
              <a:defRPr/>
            </a:pPr>
            <a:r>
              <a:rPr lang="en-US" sz="1800" dirty="0" smtClean="0"/>
              <a:t>Typical   </a:t>
            </a:r>
            <a:r>
              <a:rPr lang="en-US" sz="1800" spc="600" dirty="0" smtClean="0"/>
              <a:t>carcinoma in situ </a:t>
            </a:r>
            <a:r>
              <a:rPr lang="en-US" sz="1600" dirty="0" smtClean="0"/>
              <a:t/>
            </a:r>
            <a:br>
              <a:rPr lang="en-US" sz="1600" dirty="0" smtClean="0"/>
            </a:br>
            <a:r>
              <a:rPr lang="en-US" sz="1600" dirty="0" smtClean="0"/>
              <a:t>of the true vocal cord (image on the right) </a:t>
            </a:r>
            <a:br>
              <a:rPr lang="en-US" sz="1600" dirty="0" smtClean="0"/>
            </a:br>
            <a:r>
              <a:rPr lang="en-US" sz="1600" dirty="0" smtClean="0"/>
              <a:t>composed of abnormal cells with more ‘‘</a:t>
            </a:r>
            <a:r>
              <a:rPr lang="en-US" sz="1600" dirty="0" err="1" smtClean="0"/>
              <a:t>squamoid</a:t>
            </a:r>
            <a:r>
              <a:rPr lang="en-US" sz="1600" dirty="0" smtClean="0"/>
              <a:t>’’ features,</a:t>
            </a:r>
            <a:br>
              <a:rPr lang="en-US" sz="1600" dirty="0" smtClean="0"/>
            </a:br>
            <a:r>
              <a:rPr lang="en-US" sz="1600" dirty="0" smtClean="0"/>
              <a:t>covered by a scale of </a:t>
            </a:r>
            <a:r>
              <a:rPr lang="en-US" sz="1600" dirty="0" err="1" smtClean="0"/>
              <a:t>parakeratin</a:t>
            </a:r>
            <a:r>
              <a:rPr lang="en-US" sz="1600" dirty="0" smtClean="0"/>
              <a:t>. Atypical nuclei are also</a:t>
            </a:r>
            <a:br>
              <a:rPr lang="en-US" sz="1600" dirty="0" smtClean="0"/>
            </a:br>
            <a:r>
              <a:rPr lang="fr-FR" sz="1600" dirty="0" smtClean="0"/>
              <a:t>apparent in the </a:t>
            </a:r>
            <a:r>
              <a:rPr lang="fr-FR" sz="1600" spc="600" dirty="0" err="1" smtClean="0">
                <a:solidFill>
                  <a:schemeClr val="accent2">
                    <a:lumMod val="60000"/>
                    <a:lumOff val="40000"/>
                  </a:schemeClr>
                </a:solidFill>
              </a:rPr>
              <a:t>parakeratin</a:t>
            </a:r>
            <a:r>
              <a:rPr lang="fr-FR" sz="1600" spc="600" dirty="0" smtClean="0">
                <a:solidFill>
                  <a:schemeClr val="accent2">
                    <a:lumMod val="60000"/>
                    <a:lumOff val="40000"/>
                  </a:schemeClr>
                </a:solidFill>
              </a:rPr>
              <a:t>.</a:t>
            </a:r>
            <a:endParaRPr lang="el-GR" sz="1600" spc="600" dirty="0" smtClean="0">
              <a:solidFill>
                <a:schemeClr val="accent2">
                  <a:lumMod val="60000"/>
                  <a:lumOff val="40000"/>
                </a:schemeClr>
              </a:solidFill>
            </a:endParaRPr>
          </a:p>
        </p:txBody>
      </p:sp>
      <p:pic>
        <p:nvPicPr>
          <p:cNvPr id="28675" name="Picture 2" descr="C:\Users\ΤΑΝΙΑ\Desktop\Καταγραφή.JPG"/>
          <p:cNvPicPr>
            <a:picLocks noChangeAspect="1" noChangeArrowheads="1"/>
          </p:cNvPicPr>
          <p:nvPr/>
        </p:nvPicPr>
        <p:blipFill>
          <a:blip r:embed="rId2" cstate="print"/>
          <a:srcRect/>
          <a:stretch>
            <a:fillRect/>
          </a:stretch>
        </p:blipFill>
        <p:spPr bwMode="auto">
          <a:xfrm>
            <a:off x="5796136" y="0"/>
            <a:ext cx="2735262" cy="4225925"/>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323528" y="4265712"/>
            <a:ext cx="8587999" cy="2592288"/>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323528" y="1484784"/>
            <a:ext cx="5114036" cy="2592288"/>
          </a:xfrm>
          <a:prstGeom prst="rect">
            <a:avLst/>
          </a:prstGeom>
          <a:noFill/>
          <a:ln w="9525">
            <a:noFill/>
            <a:miter lim="800000"/>
            <a:headEnd/>
            <a:tailEnd/>
          </a:ln>
        </p:spPr>
      </p:pic>
      <p:sp>
        <p:nvSpPr>
          <p:cNvPr id="6" name="5 - Αστέρι 4 ακτινών"/>
          <p:cNvSpPr/>
          <p:nvPr/>
        </p:nvSpPr>
        <p:spPr>
          <a:xfrm>
            <a:off x="6228184" y="1988840"/>
            <a:ext cx="288032" cy="288032"/>
          </a:xfrm>
          <a:prstGeom prst="star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92D050"/>
              </a:solidFill>
            </a:endParaRPr>
          </a:p>
        </p:txBody>
      </p:sp>
      <p:sp>
        <p:nvSpPr>
          <p:cNvPr id="7" name="1 - Τίτλος"/>
          <p:cNvSpPr txBox="1">
            <a:spLocks/>
          </p:cNvSpPr>
          <p:nvPr/>
        </p:nvSpPr>
        <p:spPr>
          <a:xfrm>
            <a:off x="0" y="3068960"/>
            <a:ext cx="5364088" cy="1224136"/>
          </a:xfrm>
          <a:prstGeom prst="rect">
            <a:avLst/>
          </a:prstGeom>
          <a:effectLst>
            <a:outerShdw blurRad="50800" dist="50800" dir="5400000" algn="ctr" rotWithShape="0">
              <a:schemeClr val="accent4">
                <a:lumMod val="10000"/>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30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rPr>
              <a:t>Clinical </a:t>
            </a:r>
            <a:r>
              <a:rPr kumimoji="0" lang="en-US" sz="2000" b="1" i="0" u="none" strike="noStrike" kern="0" cap="none" spc="300" normalizeH="0" baseline="0" noProof="0" dirty="0" err="1" smtClean="0">
                <a:ln>
                  <a:noFill/>
                </a:ln>
                <a:solidFill>
                  <a:srgbClr val="FF0000"/>
                </a:solidFill>
                <a:effectLst>
                  <a:outerShdw blurRad="38100" dist="38100" dir="2700000" algn="tl">
                    <a:srgbClr val="000000"/>
                  </a:outerShdw>
                </a:effectLst>
                <a:uLnTx/>
                <a:uFillTx/>
                <a:latin typeface="+mj-lt"/>
                <a:ea typeface="+mj-ea"/>
                <a:cs typeface="+mj-cs"/>
              </a:rPr>
              <a:t>erythroplakia</a:t>
            </a:r>
            <a:r>
              <a:rPr kumimoji="0" lang="en-US" sz="2000" b="1" i="0" u="none" strike="noStrike" kern="0" cap="none" spc="30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300" normalizeH="0" baseline="0" noProof="0" dirty="0" err="1" smtClean="0">
                <a:ln>
                  <a:noFill/>
                </a:ln>
                <a:solidFill>
                  <a:srgbClr val="FF0000"/>
                </a:solidFill>
                <a:effectLst>
                  <a:outerShdw blurRad="38100" dist="38100" dir="2700000" algn="tl">
                    <a:srgbClr val="000000"/>
                  </a:outerShdw>
                </a:effectLst>
                <a:uLnTx/>
                <a:uFillTx/>
                <a:latin typeface="+mj-lt"/>
                <a:ea typeface="+mj-ea"/>
                <a:cs typeface="+mj-cs"/>
              </a:rPr>
              <a:t>Nonkeratinizing</a:t>
            </a:r>
            <a:r>
              <a:rPr kumimoji="0" lang="en-US" sz="2000" b="1" i="0" u="none" strike="noStrike" kern="0" cap="none" spc="30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rPr>
              <a:t> type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30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rPr>
              <a:t>HG dysplasia/CIS</a:t>
            </a:r>
            <a:endParaRPr kumimoji="0" lang="el-GR" sz="2000" b="1" i="0" u="none" strike="noStrike" kern="0" cap="none" spc="300" normalizeH="0" baseline="0" noProof="0" dirty="0">
              <a:ln>
                <a:noFill/>
              </a:ln>
              <a:solidFill>
                <a:srgbClr val="FF0000"/>
              </a:solidFill>
              <a:effectLst>
                <a:outerShdw blurRad="38100" dist="38100" dir="2700000" algn="tl">
                  <a:srgbClr val="000000"/>
                </a:outerShdw>
              </a:effectLst>
              <a:uLnTx/>
              <a:uFillTx/>
              <a:latin typeface="+mj-lt"/>
              <a:ea typeface="+mj-ea"/>
              <a:cs typeface="+mj-cs"/>
            </a:endParaRPr>
          </a:p>
        </p:txBody>
      </p:sp>
      <p:sp>
        <p:nvSpPr>
          <p:cNvPr id="8" name="1 - Τίτλος"/>
          <p:cNvSpPr txBox="1">
            <a:spLocks/>
          </p:cNvSpPr>
          <p:nvPr/>
        </p:nvSpPr>
        <p:spPr>
          <a:xfrm>
            <a:off x="-180528" y="6381328"/>
            <a:ext cx="9324528" cy="47667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30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rPr>
              <a:t>Complete</a:t>
            </a:r>
            <a:r>
              <a:rPr kumimoji="0" lang="en-US" b="1" i="0" u="none" strike="noStrike" kern="0" cap="none" spc="300" normalizeH="0" noProof="0" dirty="0" smtClean="0">
                <a:ln>
                  <a:noFill/>
                </a:ln>
                <a:solidFill>
                  <a:srgbClr val="FF0000"/>
                </a:solidFill>
                <a:effectLst>
                  <a:outerShdw blurRad="38100" dist="38100" dir="2700000" algn="tl">
                    <a:srgbClr val="000000"/>
                  </a:outerShdw>
                </a:effectLst>
                <a:uLnTx/>
                <a:uFillTx/>
                <a:latin typeface="+mj-lt"/>
                <a:ea typeface="+mj-ea"/>
                <a:cs typeface="+mj-cs"/>
              </a:rPr>
              <a:t> loss of maturation and of </a:t>
            </a:r>
            <a:r>
              <a:rPr kumimoji="0" lang="en-US" b="1" i="0" u="none" strike="noStrike" kern="0" cap="none" spc="300" normalizeH="0" noProof="0" dirty="0" err="1" smtClean="0">
                <a:ln>
                  <a:noFill/>
                </a:ln>
                <a:solidFill>
                  <a:srgbClr val="FF0000"/>
                </a:solidFill>
                <a:effectLst>
                  <a:outerShdw blurRad="38100" dist="38100" dir="2700000" algn="tl">
                    <a:srgbClr val="000000"/>
                  </a:outerShdw>
                </a:effectLst>
                <a:uLnTx/>
                <a:uFillTx/>
                <a:latin typeface="+mj-lt"/>
                <a:ea typeface="+mj-ea"/>
                <a:cs typeface="+mj-cs"/>
              </a:rPr>
              <a:t>cytoplasmic</a:t>
            </a:r>
            <a:r>
              <a:rPr kumimoji="0" lang="en-US" b="1" i="0" u="none" strike="noStrike" kern="0" cap="none" spc="300" normalizeH="0" noProof="0" dirty="0" smtClean="0">
                <a:ln>
                  <a:noFill/>
                </a:ln>
                <a:solidFill>
                  <a:srgbClr val="FF0000"/>
                </a:solidFill>
                <a:effectLst>
                  <a:outerShdw blurRad="38100" dist="38100" dir="2700000" algn="tl">
                    <a:srgbClr val="000000"/>
                  </a:outerShdw>
                </a:effectLst>
                <a:uLnTx/>
                <a:uFillTx/>
                <a:latin typeface="+mj-lt"/>
                <a:ea typeface="+mj-ea"/>
                <a:cs typeface="+mj-cs"/>
              </a:rPr>
              <a:t> </a:t>
            </a:r>
            <a:r>
              <a:rPr kumimoji="0" lang="en-US" b="1" i="0" u="none" strike="noStrike" kern="0" cap="none" spc="300" normalizeH="0" noProof="0" dirty="0" err="1" smtClean="0">
                <a:ln>
                  <a:noFill/>
                </a:ln>
                <a:solidFill>
                  <a:srgbClr val="FF0000"/>
                </a:solidFill>
                <a:effectLst>
                  <a:outerShdw blurRad="38100" dist="38100" dir="2700000" algn="tl">
                    <a:srgbClr val="000000"/>
                  </a:outerShdw>
                </a:effectLst>
                <a:uLnTx/>
                <a:uFillTx/>
                <a:latin typeface="+mj-lt"/>
                <a:ea typeface="+mj-ea"/>
                <a:cs typeface="+mj-cs"/>
              </a:rPr>
              <a:t>keratinization</a:t>
            </a:r>
            <a:endParaRPr kumimoji="0" lang="el-GR" b="1" i="0" u="none" strike="noStrike" kern="0" cap="none" spc="300" normalizeH="0" baseline="0" noProof="0" dirty="0">
              <a:ln>
                <a:noFill/>
              </a:ln>
              <a:solidFill>
                <a:srgbClr val="FF0000"/>
              </a:solidFill>
              <a:effectLst>
                <a:outerShdw blurRad="38100" dist="38100" dir="2700000" algn="tl">
                  <a:srgbClr val="000000"/>
                </a:outerShdw>
              </a:effectLst>
              <a:uLnTx/>
              <a:uFillTx/>
              <a:latin typeface="+mj-lt"/>
              <a:ea typeface="+mj-ea"/>
              <a:cs typeface="+mj-cs"/>
            </a:endParaRPr>
          </a:p>
        </p:txBody>
      </p:sp>
      <p:sp>
        <p:nvSpPr>
          <p:cNvPr id="9" name="3 - Θέση κειμένου"/>
          <p:cNvSpPr txBox="1">
            <a:spLocks/>
          </p:cNvSpPr>
          <p:nvPr/>
        </p:nvSpPr>
        <p:spPr>
          <a:xfrm>
            <a:off x="457200" y="4293096"/>
            <a:ext cx="4186808" cy="1833067"/>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hlink"/>
              </a:buClr>
              <a:buSzTx/>
              <a:tabLst/>
              <a:defRPr/>
            </a:pPr>
            <a:r>
              <a:rPr kumimoji="0" lang="en-US" sz="2400" b="0" i="0" u="none" strike="noStrike" kern="0" cap="none" spc="0" normalizeH="0" baseline="0" noProof="0" dirty="0" smtClean="0">
                <a:ln>
                  <a:noFill/>
                </a:ln>
                <a:solidFill>
                  <a:srgbClr val="00B050"/>
                </a:solidFill>
                <a:effectLst>
                  <a:outerShdw blurRad="38100" dist="38100" dir="2700000" algn="tl">
                    <a:srgbClr val="000000"/>
                  </a:outerShdw>
                </a:effectLst>
                <a:uLnTx/>
                <a:uFillTx/>
                <a:latin typeface="+mn-lt"/>
                <a:ea typeface="+mn-ea"/>
                <a:cs typeface="+mn-cs"/>
              </a:rPr>
              <a:t>Thin epithelium</a:t>
            </a:r>
            <a:endParaRPr kumimoji="0" lang="el-GR" sz="2400" b="0" i="0" u="none" strike="noStrike" kern="0" cap="none" spc="0" normalizeH="0" baseline="0" noProof="0" dirty="0">
              <a:ln>
                <a:noFill/>
              </a:ln>
              <a:solidFill>
                <a:srgbClr val="00B050"/>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idx="4294967295"/>
          </p:nvPr>
        </p:nvSpPr>
        <p:spPr>
          <a:xfrm>
            <a:off x="0" y="0"/>
            <a:ext cx="9144000" cy="1628800"/>
          </a:xfrm>
        </p:spPr>
        <p:txBody>
          <a:bodyPr anchorCtr="0"/>
          <a:lstStyle/>
          <a:p>
            <a:pPr eaLnBrk="1" hangingPunct="1">
              <a:defRPr/>
            </a:pPr>
            <a:r>
              <a:rPr lang="en-US" sz="2000" spc="300" dirty="0" smtClean="0"/>
              <a:t>Carcinoma in situ </a:t>
            </a:r>
            <a:r>
              <a:rPr lang="en-US" sz="2000" dirty="0" smtClean="0"/>
              <a:t>(CIS) with involvement of duct of </a:t>
            </a:r>
            <a:r>
              <a:rPr lang="fr-FR" sz="2000" dirty="0" err="1" smtClean="0"/>
              <a:t>mucoserous</a:t>
            </a:r>
            <a:r>
              <a:rPr lang="fr-FR" sz="2000" dirty="0" smtClean="0"/>
              <a:t> gland.</a:t>
            </a:r>
            <a:r>
              <a:rPr lang="fr-FR" sz="2400" dirty="0" smtClean="0"/>
              <a:t> </a:t>
            </a:r>
            <a:br>
              <a:rPr lang="fr-FR" sz="2400" dirty="0" smtClean="0"/>
            </a:br>
            <a:r>
              <a:rPr lang="fr-FR" sz="1600" dirty="0" smtClean="0"/>
              <a:t>The </a:t>
            </a:r>
            <a:r>
              <a:rPr lang="fr-FR" sz="1600" dirty="0" err="1" smtClean="0"/>
              <a:t>basement</a:t>
            </a:r>
            <a:r>
              <a:rPr lang="fr-FR" sz="1600" dirty="0" smtClean="0"/>
              <a:t> membrane </a:t>
            </a:r>
            <a:r>
              <a:rPr lang="fr-FR" sz="1600" dirty="0" err="1" smtClean="0"/>
              <a:t>around</a:t>
            </a:r>
            <a:r>
              <a:rPr lang="fr-FR" sz="1600" dirty="0" smtClean="0"/>
              <a:t> the </a:t>
            </a:r>
            <a:r>
              <a:rPr lang="fr-FR" sz="1600" dirty="0" err="1" smtClean="0"/>
              <a:t>duct</a:t>
            </a:r>
            <a:r>
              <a:rPr lang="fr-FR" sz="1600" dirty="0" smtClean="0"/>
              <a:t> </a:t>
            </a:r>
            <a:r>
              <a:rPr lang="fr-FR" sz="1600" dirty="0" err="1" smtClean="0"/>
              <a:t>is</a:t>
            </a:r>
            <a:r>
              <a:rPr lang="fr-FR" sz="1600" dirty="0" smtClean="0"/>
              <a:t> intact. No invasion </a:t>
            </a:r>
            <a:r>
              <a:rPr lang="fr-FR" sz="1600" dirty="0" err="1" smtClean="0"/>
              <a:t>here</a:t>
            </a:r>
            <a:r>
              <a:rPr lang="fr-FR" sz="1600" dirty="0" smtClean="0"/>
              <a:t>.</a:t>
            </a:r>
            <a:br>
              <a:rPr lang="fr-FR" sz="1600" dirty="0" smtClean="0"/>
            </a:br>
            <a:r>
              <a:rPr lang="fr-FR" sz="1600" dirty="0" err="1" smtClean="0"/>
              <a:t>Treatment</a:t>
            </a:r>
            <a:r>
              <a:rPr lang="fr-FR" sz="1600" dirty="0" smtClean="0"/>
              <a:t>: </a:t>
            </a:r>
            <a:r>
              <a:rPr lang="fr-FR" sz="1600" dirty="0" err="1" smtClean="0"/>
              <a:t>Mucosal</a:t>
            </a:r>
            <a:r>
              <a:rPr lang="fr-FR" sz="1600" dirty="0" smtClean="0"/>
              <a:t> stripping </a:t>
            </a:r>
            <a:r>
              <a:rPr lang="fr-FR" sz="1600" dirty="0" err="1" smtClean="0"/>
              <a:t>procedure</a:t>
            </a:r>
            <a:r>
              <a:rPr lang="fr-FR" sz="1600" dirty="0" smtClean="0"/>
              <a:t> </a:t>
            </a:r>
            <a:r>
              <a:rPr lang="fr-FR" sz="1600" dirty="0" err="1" smtClean="0"/>
              <a:t>when</a:t>
            </a:r>
            <a:r>
              <a:rPr lang="fr-FR" sz="1600" dirty="0" smtClean="0"/>
              <a:t> CIS affects the </a:t>
            </a:r>
            <a:r>
              <a:rPr lang="fr-FR" sz="1600" dirty="0" err="1" smtClean="0"/>
              <a:t>true</a:t>
            </a:r>
            <a:r>
              <a:rPr lang="fr-FR" sz="1600" dirty="0" smtClean="0"/>
              <a:t> vocal </a:t>
            </a:r>
            <a:r>
              <a:rPr lang="fr-FR" sz="1600" dirty="0" err="1" smtClean="0"/>
              <a:t>cords</a:t>
            </a:r>
            <a:r>
              <a:rPr lang="fr-FR" sz="1600" dirty="0" smtClean="0"/>
              <a:t> </a:t>
            </a:r>
            <a:r>
              <a:rPr lang="fr-FR" sz="1600" dirty="0" err="1" smtClean="0"/>
              <a:t>which</a:t>
            </a:r>
            <a:r>
              <a:rPr lang="fr-FR" sz="1600" dirty="0" smtClean="0"/>
              <a:t> are </a:t>
            </a:r>
            <a:r>
              <a:rPr lang="fr-FR" sz="1600" dirty="0" err="1" smtClean="0"/>
              <a:t>characterized</a:t>
            </a:r>
            <a:r>
              <a:rPr lang="fr-FR" sz="1600" dirty="0" smtClean="0"/>
              <a:t> by </a:t>
            </a:r>
            <a:r>
              <a:rPr lang="fr-FR" sz="1600" dirty="0" err="1" smtClean="0"/>
              <a:t>paucity</a:t>
            </a:r>
            <a:r>
              <a:rPr lang="fr-FR" sz="1600" dirty="0" smtClean="0"/>
              <a:t> or absence of </a:t>
            </a:r>
            <a:r>
              <a:rPr lang="fr-FR" sz="1600" dirty="0" err="1" smtClean="0"/>
              <a:t>mucoserous</a:t>
            </a:r>
            <a:r>
              <a:rPr lang="fr-FR" sz="1600" dirty="0" smtClean="0"/>
              <a:t> glands </a:t>
            </a:r>
            <a:r>
              <a:rPr lang="fr-FR" sz="1600" spc="600" dirty="0" smtClean="0"/>
              <a:t>but</a:t>
            </a:r>
            <a:r>
              <a:rPr lang="fr-FR" sz="1600" dirty="0" smtClean="0"/>
              <a:t> </a:t>
            </a:r>
            <a:r>
              <a:rPr lang="fr-FR" sz="1600" dirty="0" err="1" smtClean="0"/>
              <a:t>additional</a:t>
            </a:r>
            <a:r>
              <a:rPr lang="fr-FR" sz="1600" dirty="0" smtClean="0"/>
              <a:t> </a:t>
            </a:r>
            <a:r>
              <a:rPr lang="fr-FR" sz="1600" dirty="0" err="1" smtClean="0"/>
              <a:t>therapy</a:t>
            </a:r>
            <a:r>
              <a:rPr lang="fr-FR" sz="1600" dirty="0" smtClean="0"/>
              <a:t> </a:t>
            </a:r>
            <a:r>
              <a:rPr lang="fr-FR" sz="1600" dirty="0" err="1" smtClean="0"/>
              <a:t>is</a:t>
            </a:r>
            <a:r>
              <a:rPr lang="fr-FR" sz="1600" dirty="0" smtClean="0"/>
              <a:t> </a:t>
            </a:r>
            <a:r>
              <a:rPr lang="fr-FR" sz="1600" dirty="0" err="1" smtClean="0"/>
              <a:t>required</a:t>
            </a:r>
            <a:r>
              <a:rPr lang="fr-FR" sz="1600" dirty="0" smtClean="0"/>
              <a:t> </a:t>
            </a:r>
            <a:r>
              <a:rPr lang="fr-FR" sz="1600" dirty="0" err="1" smtClean="0"/>
              <a:t>when</a:t>
            </a:r>
            <a:r>
              <a:rPr lang="fr-FR" sz="1600" dirty="0" smtClean="0"/>
              <a:t>  CIS </a:t>
            </a:r>
            <a:r>
              <a:rPr lang="fr-FR" sz="1600" dirty="0" err="1" smtClean="0"/>
              <a:t>involves</a:t>
            </a:r>
            <a:r>
              <a:rPr lang="fr-FR" sz="1600" dirty="0" smtClean="0"/>
              <a:t> the </a:t>
            </a:r>
            <a:r>
              <a:rPr lang="fr-FR" sz="1600" dirty="0" err="1" smtClean="0"/>
              <a:t>anterior</a:t>
            </a:r>
            <a:r>
              <a:rPr lang="fr-FR" sz="1600" dirty="0" smtClean="0"/>
              <a:t> commissure </a:t>
            </a:r>
            <a:r>
              <a:rPr lang="fr-FR" sz="1600" dirty="0" err="1" smtClean="0"/>
              <a:t>where</a:t>
            </a:r>
            <a:r>
              <a:rPr lang="fr-FR" sz="1600" dirty="0" smtClean="0"/>
              <a:t> </a:t>
            </a:r>
            <a:r>
              <a:rPr lang="fr-FR" sz="1600" dirty="0" err="1" smtClean="0"/>
              <a:t>such</a:t>
            </a:r>
            <a:r>
              <a:rPr lang="fr-FR" sz="1600" dirty="0" smtClean="0"/>
              <a:t> glands are </a:t>
            </a:r>
            <a:r>
              <a:rPr lang="fr-FR" sz="1600" dirty="0" err="1" smtClean="0"/>
              <a:t>abundant</a:t>
            </a:r>
            <a:r>
              <a:rPr lang="fr-FR" sz="1600" dirty="0" smtClean="0"/>
              <a:t>. </a:t>
            </a:r>
            <a:r>
              <a:rPr lang="fr-FR" sz="1600" dirty="0" err="1" smtClean="0"/>
              <a:t>Furthermore</a:t>
            </a:r>
            <a:r>
              <a:rPr lang="fr-FR" sz="1600" dirty="0" smtClean="0"/>
              <a:t>, </a:t>
            </a:r>
            <a:r>
              <a:rPr lang="fr-FR" sz="1600" dirty="0" err="1" smtClean="0"/>
              <a:t>cancerization</a:t>
            </a:r>
            <a:r>
              <a:rPr lang="fr-FR" sz="1600" dirty="0" smtClean="0"/>
              <a:t> of </a:t>
            </a:r>
            <a:r>
              <a:rPr lang="fr-FR" sz="1600" dirty="0" err="1" smtClean="0"/>
              <a:t>seromucinous</a:t>
            </a:r>
            <a:r>
              <a:rPr lang="fr-FR" sz="1600" dirty="0" smtClean="0"/>
              <a:t> glands </a:t>
            </a:r>
            <a:r>
              <a:rPr lang="fr-FR" sz="1600" dirty="0" err="1" smtClean="0"/>
              <a:t>should</a:t>
            </a:r>
            <a:r>
              <a:rPr lang="fr-FR" sz="1600" dirty="0" smtClean="0"/>
              <a:t> </a:t>
            </a:r>
            <a:r>
              <a:rPr lang="fr-FR" sz="1600" dirty="0" err="1" smtClean="0"/>
              <a:t>be</a:t>
            </a:r>
            <a:r>
              <a:rPr lang="fr-FR" sz="1600" dirty="0" smtClean="0"/>
              <a:t> </a:t>
            </a:r>
            <a:r>
              <a:rPr lang="fr-FR" sz="1600" dirty="0" err="1" smtClean="0"/>
              <a:t>distinguished</a:t>
            </a:r>
            <a:r>
              <a:rPr lang="fr-FR" sz="1600" dirty="0" smtClean="0"/>
              <a:t> </a:t>
            </a:r>
            <a:r>
              <a:rPr lang="fr-FR" sz="1600" dirty="0" err="1" smtClean="0"/>
              <a:t>from</a:t>
            </a:r>
            <a:r>
              <a:rPr lang="fr-FR" sz="1600" dirty="0" smtClean="0"/>
              <a:t> </a:t>
            </a:r>
            <a:r>
              <a:rPr lang="fr-FR" sz="1600" spc="300" dirty="0" err="1" smtClean="0">
                <a:solidFill>
                  <a:srgbClr val="92D050"/>
                </a:solidFill>
              </a:rPr>
              <a:t>necrotizing</a:t>
            </a:r>
            <a:r>
              <a:rPr lang="fr-FR" sz="1600" spc="300" dirty="0" smtClean="0">
                <a:solidFill>
                  <a:srgbClr val="92D050"/>
                </a:solidFill>
              </a:rPr>
              <a:t> </a:t>
            </a:r>
            <a:r>
              <a:rPr lang="fr-FR" sz="1600" spc="300" dirty="0" err="1" smtClean="0">
                <a:solidFill>
                  <a:srgbClr val="92D050"/>
                </a:solidFill>
              </a:rPr>
              <a:t>sialometaplasia</a:t>
            </a:r>
            <a:r>
              <a:rPr lang="fr-FR" sz="1600" dirty="0" smtClean="0"/>
              <a:t>; </a:t>
            </a:r>
            <a:br>
              <a:rPr lang="fr-FR" sz="1600" dirty="0" smtClean="0"/>
            </a:br>
            <a:r>
              <a:rPr lang="fr-FR" sz="1600" dirty="0" smtClean="0"/>
              <a:t>                                                           </a:t>
            </a:r>
            <a:r>
              <a:rPr lang="fr-FR" sz="1600" dirty="0" err="1" smtClean="0"/>
              <a:t>therefore</a:t>
            </a:r>
            <a:r>
              <a:rPr lang="fr-FR" sz="1600" dirty="0" smtClean="0"/>
              <a:t>, </a:t>
            </a:r>
            <a:r>
              <a:rPr lang="fr-FR" sz="1600" dirty="0" err="1" smtClean="0"/>
              <a:t>search</a:t>
            </a:r>
            <a:r>
              <a:rPr lang="fr-FR" sz="1600" dirty="0" smtClean="0"/>
              <a:t> for  the </a:t>
            </a:r>
            <a:r>
              <a:rPr lang="fr-FR" sz="1600" dirty="0" err="1" smtClean="0"/>
              <a:t>atypical</a:t>
            </a:r>
            <a:r>
              <a:rPr lang="fr-FR" sz="1600" dirty="0" smtClean="0"/>
              <a:t> </a:t>
            </a:r>
            <a:r>
              <a:rPr lang="fr-FR" sz="1600" dirty="0" err="1" smtClean="0"/>
              <a:t>epithelium</a:t>
            </a:r>
            <a:r>
              <a:rPr lang="fr-FR" sz="1600" dirty="0" smtClean="0"/>
              <a:t> of the </a:t>
            </a:r>
            <a:r>
              <a:rPr lang="fr-FR" sz="1600" dirty="0" err="1" smtClean="0"/>
              <a:t>overlying</a:t>
            </a:r>
            <a:r>
              <a:rPr lang="fr-FR" sz="1600" dirty="0" smtClean="0"/>
              <a:t> </a:t>
            </a:r>
            <a:r>
              <a:rPr lang="fr-FR" sz="1600" dirty="0" err="1" smtClean="0"/>
              <a:t>mucosa</a:t>
            </a:r>
            <a:r>
              <a:rPr lang="fr-FR" sz="1600" dirty="0" smtClean="0"/>
              <a:t>!</a:t>
            </a:r>
            <a:endParaRPr lang="el-GR" sz="1600" dirty="0" smtClean="0"/>
          </a:p>
        </p:txBody>
      </p:sp>
      <p:pic>
        <p:nvPicPr>
          <p:cNvPr id="29699" name="Picture 2" descr="C:\Users\ΤΑΝΙΑ\Desktop\Καταγραφή.JPG"/>
          <p:cNvPicPr>
            <a:picLocks noChangeAspect="1" noChangeArrowheads="1"/>
          </p:cNvPicPr>
          <p:nvPr/>
        </p:nvPicPr>
        <p:blipFill>
          <a:blip r:embed="rId2" cstate="print"/>
          <a:srcRect/>
          <a:stretch>
            <a:fillRect/>
          </a:stretch>
        </p:blipFill>
        <p:spPr bwMode="auto">
          <a:xfrm>
            <a:off x="179512" y="1772816"/>
            <a:ext cx="3240970" cy="5085184"/>
          </a:xfrm>
          <a:prstGeom prst="rect">
            <a:avLst/>
          </a:prstGeom>
          <a:noFill/>
          <a:ln w="9525">
            <a:noFill/>
            <a:miter lim="800000"/>
            <a:headEnd/>
            <a:tailEnd/>
          </a:ln>
        </p:spPr>
      </p:pic>
      <p:pic>
        <p:nvPicPr>
          <p:cNvPr id="29700" name="Picture 3" descr="C:\Users\ΤΑΝΙΑ\Desktop\Καταγραφή.JPG"/>
          <p:cNvPicPr>
            <a:picLocks noChangeAspect="1" noChangeArrowheads="1"/>
          </p:cNvPicPr>
          <p:nvPr/>
        </p:nvPicPr>
        <p:blipFill>
          <a:blip r:embed="rId3" cstate="print"/>
          <a:srcRect/>
          <a:stretch>
            <a:fillRect/>
          </a:stretch>
        </p:blipFill>
        <p:spPr bwMode="auto">
          <a:xfrm>
            <a:off x="4751512" y="4243388"/>
            <a:ext cx="4392488" cy="2614612"/>
          </a:xfrm>
          <a:prstGeom prst="rect">
            <a:avLst/>
          </a:prstGeom>
          <a:noFill/>
          <a:ln w="9525">
            <a:noFill/>
            <a:miter lim="800000"/>
            <a:headEnd/>
            <a:tailEnd/>
          </a:ln>
        </p:spPr>
      </p:pic>
      <p:sp>
        <p:nvSpPr>
          <p:cNvPr id="16389" name="Rectangle 5"/>
          <p:cNvSpPr>
            <a:spLocks noChangeArrowheads="1"/>
          </p:cNvSpPr>
          <p:nvPr/>
        </p:nvSpPr>
        <p:spPr bwMode="auto">
          <a:xfrm>
            <a:off x="3347864" y="1772816"/>
            <a:ext cx="5796136" cy="4323184"/>
          </a:xfrm>
          <a:prstGeom prst="rect">
            <a:avLst/>
          </a:prstGeom>
          <a:noFill/>
          <a:ln w="9525">
            <a:noFill/>
            <a:miter lim="800000"/>
            <a:headEnd/>
            <a:tailEnd/>
          </a:ln>
          <a:effectLst/>
        </p:spPr>
        <p:txBody>
          <a:bodyPr/>
          <a:lstStyle/>
          <a:p>
            <a:pPr marL="342900" indent="-342900" algn="ctr">
              <a:spcBef>
                <a:spcPct val="20000"/>
              </a:spcBef>
              <a:buClr>
                <a:schemeClr val="hlink"/>
              </a:buClr>
              <a:buFontTx/>
              <a:buChar char="•"/>
              <a:defRPr/>
            </a:pPr>
            <a:r>
              <a:rPr lang="en-US" sz="2000" dirty="0">
                <a:effectLst>
                  <a:outerShdw blurRad="38100" dist="38100" dir="2700000" algn="tl">
                    <a:srgbClr val="000000"/>
                  </a:outerShdw>
                </a:effectLst>
              </a:rPr>
              <a:t>In the </a:t>
            </a:r>
            <a:r>
              <a:rPr lang="en-US" sz="2000" dirty="0" smtClean="0">
                <a:effectLst>
                  <a:outerShdw blurRad="38100" dist="38100" dir="2700000" algn="tl">
                    <a:srgbClr val="000000"/>
                  </a:outerShdw>
                </a:effectLst>
              </a:rPr>
              <a:t>atypical overlying </a:t>
            </a:r>
            <a:r>
              <a:rPr lang="en-US" sz="2000" dirty="0">
                <a:effectLst>
                  <a:outerShdw blurRad="38100" dist="38100" dir="2700000" algn="tl">
                    <a:srgbClr val="000000"/>
                  </a:outerShdw>
                </a:effectLst>
              </a:rPr>
              <a:t>surface component, note </a:t>
            </a:r>
            <a:r>
              <a:rPr lang="en-US" sz="2000" dirty="0" smtClean="0">
                <a:effectLst>
                  <a:outerShdw blurRad="38100" dist="38100" dir="2700000" algn="tl">
                    <a:srgbClr val="000000"/>
                  </a:outerShdw>
                </a:effectLst>
              </a:rPr>
              <a:t>here that </a:t>
            </a:r>
            <a:r>
              <a:rPr lang="en-US" sz="2000" dirty="0">
                <a:effectLst>
                  <a:outerShdw blurRad="38100" dist="38100" dir="2700000" algn="tl">
                    <a:srgbClr val="000000"/>
                  </a:outerShdw>
                </a:effectLst>
              </a:rPr>
              <a:t>the cells in the lower half are more </a:t>
            </a:r>
            <a:r>
              <a:rPr lang="en-US" sz="2000" dirty="0" err="1" smtClean="0">
                <a:effectLst>
                  <a:outerShdw blurRad="38100" dist="38100" dir="2700000" algn="tl">
                    <a:srgbClr val="000000"/>
                  </a:outerShdw>
                </a:effectLst>
              </a:rPr>
              <a:t>basaloid</a:t>
            </a:r>
            <a:endParaRPr lang="en-US" sz="2000" dirty="0">
              <a:effectLst>
                <a:outerShdw blurRad="38100" dist="38100" dir="2700000" algn="tl">
                  <a:srgbClr val="000000"/>
                </a:outerShdw>
              </a:effectLst>
            </a:endParaRPr>
          </a:p>
          <a:p>
            <a:pPr marL="342900" indent="-342900" algn="ctr">
              <a:spcBef>
                <a:spcPct val="20000"/>
              </a:spcBef>
              <a:buClr>
                <a:schemeClr val="hlink"/>
              </a:buClr>
              <a:defRPr/>
            </a:pPr>
            <a:r>
              <a:rPr lang="en-US" sz="2000" dirty="0" smtClean="0">
                <a:effectLst>
                  <a:outerShdw blurRad="38100" dist="38100" dir="2700000" algn="tl">
                    <a:srgbClr val="000000"/>
                  </a:outerShdw>
                </a:effectLst>
              </a:rPr>
              <a:t>whereas </a:t>
            </a:r>
            <a:r>
              <a:rPr lang="en-US" sz="2000" dirty="0">
                <a:effectLst>
                  <a:outerShdw blurRad="38100" dist="38100" dir="2700000" algn="tl">
                    <a:srgbClr val="000000"/>
                  </a:outerShdw>
                </a:effectLst>
              </a:rPr>
              <a:t>those in the upper half </a:t>
            </a:r>
            <a:r>
              <a:rPr lang="en-US" sz="2000" dirty="0" smtClean="0">
                <a:effectLst>
                  <a:outerShdw blurRad="38100" dist="38100" dir="2700000" algn="tl">
                    <a:srgbClr val="000000"/>
                  </a:outerShdw>
                </a:effectLst>
              </a:rPr>
              <a:t>appear </a:t>
            </a:r>
            <a:r>
              <a:rPr lang="en-US" sz="2000" dirty="0" err="1" smtClean="0">
                <a:effectLst>
                  <a:outerShdw blurRad="38100" dist="38100" dir="2700000" algn="tl">
                    <a:srgbClr val="000000"/>
                  </a:outerShdw>
                </a:effectLst>
              </a:rPr>
              <a:t>more“squamoid</a:t>
            </a:r>
            <a:r>
              <a:rPr lang="en-US" sz="2000" dirty="0">
                <a:effectLst>
                  <a:outerShdw blurRad="38100" dist="38100" dir="2700000" algn="tl">
                    <a:srgbClr val="000000"/>
                  </a:outerShdw>
                </a:effectLst>
              </a:rPr>
              <a:t>”.</a:t>
            </a:r>
          </a:p>
          <a:p>
            <a:pPr marL="342900" indent="-342900" algn="ctr">
              <a:spcBef>
                <a:spcPct val="20000"/>
              </a:spcBef>
              <a:buClr>
                <a:schemeClr val="hlink"/>
              </a:buClr>
              <a:buFontTx/>
              <a:buChar char="•"/>
              <a:defRPr/>
            </a:pPr>
            <a:r>
              <a:rPr lang="en-US" sz="2000" dirty="0">
                <a:effectLst>
                  <a:outerShdw blurRad="38100" dist="38100" dir="2700000" algn="tl">
                    <a:srgbClr val="000000"/>
                  </a:outerShdw>
                </a:effectLst>
              </a:rPr>
              <a:t>With the absence of keratin on the surface, </a:t>
            </a:r>
          </a:p>
          <a:p>
            <a:pPr marL="342900" indent="-342900" algn="ctr">
              <a:spcBef>
                <a:spcPct val="20000"/>
              </a:spcBef>
              <a:buClr>
                <a:schemeClr val="hlink"/>
              </a:buClr>
              <a:defRPr/>
            </a:pPr>
            <a:r>
              <a:rPr lang="en-US" sz="2000" dirty="0">
                <a:effectLst>
                  <a:outerShdw blurRad="38100" dist="38100" dir="2700000" algn="tl">
                    <a:srgbClr val="000000"/>
                  </a:outerShdw>
                </a:effectLst>
              </a:rPr>
              <a:t>this CIS would present clinically</a:t>
            </a:r>
          </a:p>
          <a:p>
            <a:pPr marL="342900" indent="-342900" algn="ctr">
              <a:spcBef>
                <a:spcPct val="20000"/>
              </a:spcBef>
              <a:buClr>
                <a:schemeClr val="hlink"/>
              </a:buClr>
              <a:defRPr/>
            </a:pPr>
            <a:r>
              <a:rPr lang="en-US" sz="2000" dirty="0">
                <a:effectLst>
                  <a:outerShdw blurRad="38100" dist="38100" dir="2700000" algn="tl">
                    <a:srgbClr val="000000"/>
                  </a:outerShdw>
                </a:effectLst>
              </a:rPr>
              <a:t> as a </a:t>
            </a:r>
            <a:r>
              <a:rPr lang="en-US" sz="2000" dirty="0">
                <a:solidFill>
                  <a:srgbClr val="F92D0B"/>
                </a:solidFill>
                <a:effectLst>
                  <a:outerShdw blurRad="38100" dist="38100" dir="2700000" algn="tl">
                    <a:srgbClr val="000000"/>
                  </a:outerShdw>
                </a:effectLst>
              </a:rPr>
              <a:t>red patch or </a:t>
            </a:r>
            <a:r>
              <a:rPr lang="en-US" sz="2000" dirty="0" err="1">
                <a:solidFill>
                  <a:srgbClr val="F92D0B"/>
                </a:solidFill>
                <a:effectLst>
                  <a:outerShdw blurRad="38100" dist="38100" dir="2700000" algn="tl">
                    <a:srgbClr val="000000"/>
                  </a:outerShdw>
                </a:effectLst>
              </a:rPr>
              <a:t>erythroplakia</a:t>
            </a:r>
            <a:r>
              <a:rPr lang="en-US" sz="2000" dirty="0">
                <a:effectLst>
                  <a:outerShdw blurRad="38100" dist="38100" dir="2700000" algn="tl">
                    <a:srgbClr val="000000"/>
                  </a:outerShdw>
                </a:effectLst>
              </a:rPr>
              <a:t>.</a:t>
            </a:r>
            <a:endParaRPr lang="el-GR" sz="2000" dirty="0">
              <a:effectLst>
                <a:outerShdw blurRad="38100" dist="38100" dir="2700000" algn="tl">
                  <a:srgbClr val="000000"/>
                </a:outerShdw>
              </a:effectLst>
            </a:endParaRPr>
          </a:p>
        </p:txBody>
      </p:sp>
      <p:sp>
        <p:nvSpPr>
          <p:cNvPr id="6" name="5 - Βέλος προς τα επάνω"/>
          <p:cNvSpPr/>
          <p:nvPr/>
        </p:nvSpPr>
        <p:spPr>
          <a:xfrm>
            <a:off x="2195736" y="3429000"/>
            <a:ext cx="288032"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7" descr="wenigf9"/>
          <p:cNvPicPr>
            <a:picLocks noChangeAspect="1" noChangeArrowheads="1"/>
          </p:cNvPicPr>
          <p:nvPr/>
        </p:nvPicPr>
        <p:blipFill>
          <a:blip r:embed="rId4" cstate="print"/>
          <a:srcRect/>
          <a:stretch>
            <a:fillRect/>
          </a:stretch>
        </p:blipFill>
        <p:spPr>
          <a:xfrm>
            <a:off x="3563888" y="4221088"/>
            <a:ext cx="1041532" cy="2440909"/>
          </a:xfrm>
          <a:prstGeom prst="rect">
            <a:avLst/>
          </a:prstGeom>
        </p:spPr>
      </p:pic>
      <p:sp>
        <p:nvSpPr>
          <p:cNvPr id="8" name="7 - Βέλος προς τα επάνω"/>
          <p:cNvSpPr/>
          <p:nvPr/>
        </p:nvSpPr>
        <p:spPr>
          <a:xfrm rot="5400000">
            <a:off x="251520" y="3068960"/>
            <a:ext cx="324036" cy="3960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επάνω"/>
          <p:cNvSpPr/>
          <p:nvPr/>
        </p:nvSpPr>
        <p:spPr>
          <a:xfrm rot="3083778">
            <a:off x="3521748" y="6458495"/>
            <a:ext cx="240321" cy="376372"/>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επάνω"/>
          <p:cNvSpPr/>
          <p:nvPr/>
        </p:nvSpPr>
        <p:spPr>
          <a:xfrm rot="12026082">
            <a:off x="4351614" y="4031808"/>
            <a:ext cx="208451" cy="306551"/>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n-US" sz="3200" dirty="0" smtClean="0"/>
              <a:t>SQUAMOUS INTRAEPITHELIAL  LESIONS</a:t>
            </a:r>
            <a:r>
              <a:rPr lang="en-US" dirty="0" smtClean="0"/>
              <a:t>:</a:t>
            </a:r>
            <a:br>
              <a:rPr lang="en-US" dirty="0" smtClean="0"/>
            </a:br>
            <a:r>
              <a:rPr lang="en-US" sz="2800" dirty="0" smtClean="0"/>
              <a:t>POINTS OF SUBSTANCE</a:t>
            </a:r>
            <a:endParaRPr lang="el-GR" sz="2800" dirty="0"/>
          </a:p>
        </p:txBody>
      </p:sp>
      <p:sp>
        <p:nvSpPr>
          <p:cNvPr id="3" name="2 - Θέση περιεχομένου"/>
          <p:cNvSpPr>
            <a:spLocks noGrp="1"/>
          </p:cNvSpPr>
          <p:nvPr>
            <p:ph idx="1"/>
          </p:nvPr>
        </p:nvSpPr>
        <p:spPr>
          <a:xfrm>
            <a:off x="0" y="836712"/>
            <a:ext cx="9144000" cy="6021288"/>
          </a:xfrm>
        </p:spPr>
        <p:txBody>
          <a:bodyPr/>
          <a:lstStyle/>
          <a:p>
            <a:r>
              <a:rPr lang="en-US" sz="2400" dirty="0" smtClean="0"/>
              <a:t>“</a:t>
            </a:r>
            <a:r>
              <a:rPr lang="en-US" sz="2400" b="1" dirty="0" err="1" smtClean="0"/>
              <a:t>Keratosis</a:t>
            </a:r>
            <a:r>
              <a:rPr lang="en-US" sz="2400" dirty="0" smtClean="0"/>
              <a:t>” is a strictly </a:t>
            </a:r>
            <a:r>
              <a:rPr lang="en-US" sz="2400" i="1" dirty="0" smtClean="0"/>
              <a:t>microscopic</a:t>
            </a:r>
            <a:r>
              <a:rPr lang="en-US" sz="2400" dirty="0" smtClean="0"/>
              <a:t> diagnosis based on </a:t>
            </a:r>
            <a:r>
              <a:rPr lang="en-US" sz="2400" b="1" dirty="0" smtClean="0"/>
              <a:t>total replacement </a:t>
            </a:r>
            <a:r>
              <a:rPr lang="en-US" sz="2400" dirty="0" smtClean="0"/>
              <a:t>of superficial epithelial cells by keratin filaments and dissolution of the nuclei.</a:t>
            </a:r>
          </a:p>
          <a:p>
            <a:r>
              <a:rPr lang="en-US" sz="2400" dirty="0" smtClean="0"/>
              <a:t>Most CIS are non-keratinizing but keratinizing CIS can be encountered in the vocal cord.  </a:t>
            </a:r>
          </a:p>
          <a:p>
            <a:r>
              <a:rPr lang="en-US" sz="2400" dirty="0" smtClean="0"/>
              <a:t>Two tiers of pre-invasive </a:t>
            </a:r>
            <a:r>
              <a:rPr lang="en-US" sz="2400" dirty="0" err="1" smtClean="0"/>
              <a:t>squamous</a:t>
            </a:r>
            <a:r>
              <a:rPr lang="en-US" sz="2400" dirty="0" smtClean="0"/>
              <a:t> </a:t>
            </a:r>
            <a:r>
              <a:rPr lang="en-US" sz="2400" dirty="0" err="1" smtClean="0"/>
              <a:t>neoplastic</a:t>
            </a:r>
            <a:r>
              <a:rPr lang="en-US" sz="2400" dirty="0" smtClean="0"/>
              <a:t> changes: low grade dysplasia (mild dysplasia) and high-grade dysplasia ( severe dysplasia and, possibly, moderate dysplasia); high grade dysplasia is usually characterized  by proliferation of immature cells in the lower and middle layers AND a degree of superficial </a:t>
            </a:r>
            <a:r>
              <a:rPr lang="en-US" sz="2400" dirty="0" err="1" smtClean="0"/>
              <a:t>keratinization</a:t>
            </a:r>
            <a:r>
              <a:rPr lang="en-US" sz="2400" dirty="0" smtClean="0"/>
              <a:t>.</a:t>
            </a:r>
          </a:p>
          <a:p>
            <a:r>
              <a:rPr lang="en-US" sz="2400" u="sng" dirty="0" smtClean="0"/>
              <a:t>Extensive </a:t>
            </a:r>
            <a:r>
              <a:rPr lang="en-US" sz="2400" u="sng" dirty="0" err="1" smtClean="0"/>
              <a:t>cytoplasmic</a:t>
            </a:r>
            <a:r>
              <a:rPr lang="en-US" sz="2400" u="sng" dirty="0" smtClean="0"/>
              <a:t> </a:t>
            </a:r>
            <a:r>
              <a:rPr lang="en-US" sz="2400" u="sng" dirty="0" err="1" smtClean="0"/>
              <a:t>keratinization</a:t>
            </a:r>
            <a:r>
              <a:rPr lang="en-US" sz="2400" u="sng" dirty="0" smtClean="0"/>
              <a:t> </a:t>
            </a:r>
            <a:r>
              <a:rPr lang="en-US" sz="2400" dirty="0" smtClean="0"/>
              <a:t>at </a:t>
            </a:r>
            <a:r>
              <a:rPr lang="en-US" sz="2400" u="sng" dirty="0" smtClean="0"/>
              <a:t>all levels </a:t>
            </a:r>
            <a:r>
              <a:rPr lang="en-US" sz="2400" dirty="0" smtClean="0"/>
              <a:t>in the epithelium with little, if any, nuclear </a:t>
            </a:r>
            <a:r>
              <a:rPr lang="en-US" sz="2400" dirty="0" err="1" smtClean="0"/>
              <a:t>pleomorphism</a:t>
            </a:r>
            <a:r>
              <a:rPr lang="en-US" sz="2400" dirty="0" smtClean="0"/>
              <a:t>, represents an epithelial </a:t>
            </a:r>
            <a:r>
              <a:rPr lang="en-US" sz="2400" spc="300" dirty="0" smtClean="0"/>
              <a:t>dysplasia</a:t>
            </a:r>
            <a:r>
              <a:rPr lang="en-US" sz="2400" dirty="0" smtClean="0"/>
              <a:t>.</a:t>
            </a:r>
          </a:p>
          <a:p>
            <a:r>
              <a:rPr lang="en-US" sz="2400" dirty="0" smtClean="0"/>
              <a:t>Ominous prognosticators in dysplasia arguably include single-cell intraepithelial </a:t>
            </a:r>
            <a:r>
              <a:rPr lang="en-US" sz="2400" dirty="0" err="1" smtClean="0"/>
              <a:t>keratinization</a:t>
            </a:r>
            <a:r>
              <a:rPr lang="en-US" sz="2400" dirty="0" smtClean="0"/>
              <a:t> and any form of </a:t>
            </a:r>
            <a:r>
              <a:rPr lang="en-US" sz="2400" dirty="0" err="1" smtClean="0"/>
              <a:t>dyskeratosis</a:t>
            </a:r>
            <a:r>
              <a:rPr lang="en-US" sz="2400" dirty="0" smtClean="0"/>
              <a:t>, </a:t>
            </a:r>
            <a:r>
              <a:rPr lang="en-US" sz="2400" dirty="0" err="1" smtClean="0"/>
              <a:t>pleomorphism</a:t>
            </a:r>
            <a:r>
              <a:rPr lang="en-US" sz="2400" dirty="0" smtClean="0"/>
              <a:t>, mitotic activity, and mucosa-associated inflammation.</a:t>
            </a:r>
          </a:p>
          <a:p>
            <a:endParaRPr lang="en-US" sz="2400" dirty="0" smtClean="0"/>
          </a:p>
          <a:p>
            <a:pPr>
              <a:buNone/>
            </a:pPr>
            <a:endParaRPr lang="el-GR"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32"/>
            <a:ext cx="9144000" cy="1500198"/>
          </a:xfrm>
        </p:spPr>
        <p:txBody>
          <a:bodyPr/>
          <a:lstStyle/>
          <a:p>
            <a:r>
              <a:rPr lang="en-US" sz="2800" u="sng" spc="600" dirty="0" smtClean="0">
                <a:solidFill>
                  <a:schemeClr val="accent6"/>
                </a:solidFill>
              </a:rPr>
              <a:t>UPDATED</a:t>
            </a:r>
            <a:r>
              <a:rPr lang="en-US" sz="2800" spc="600" dirty="0" smtClean="0"/>
              <a:t> </a:t>
            </a:r>
            <a:r>
              <a:rPr lang="en-US" sz="2800" dirty="0" smtClean="0"/>
              <a:t>(modified </a:t>
            </a:r>
            <a:r>
              <a:rPr lang="en-US" sz="2800" dirty="0" err="1" smtClean="0"/>
              <a:t>Ljubliana</a:t>
            </a:r>
            <a:r>
              <a:rPr lang="en-US" sz="2800" dirty="0" smtClean="0"/>
              <a:t>) CLASSIFICATION </a:t>
            </a:r>
            <a:br>
              <a:rPr lang="en-US" sz="2800" dirty="0" smtClean="0"/>
            </a:br>
            <a:r>
              <a:rPr lang="en-US" sz="2800" dirty="0" smtClean="0"/>
              <a:t>OF LARYNGEAL </a:t>
            </a:r>
            <a:br>
              <a:rPr lang="en-US" sz="2800" dirty="0" smtClean="0"/>
            </a:br>
            <a:r>
              <a:rPr lang="en-US" sz="2800" dirty="0" smtClean="0"/>
              <a:t>SQUAMOUS INTRAEPITHELIAL LESIONS (SILs) </a:t>
            </a:r>
            <a:br>
              <a:rPr lang="en-US" sz="2800" dirty="0" smtClean="0"/>
            </a:br>
            <a:r>
              <a:rPr lang="en-US" sz="2800" dirty="0" smtClean="0"/>
              <a:t>BASED ON</a:t>
            </a:r>
            <a:br>
              <a:rPr lang="en-US" sz="2800" dirty="0" smtClean="0"/>
            </a:br>
            <a:r>
              <a:rPr lang="en-US" sz="2800" dirty="0" smtClean="0"/>
              <a:t> STATISTICALLY </a:t>
            </a:r>
            <a:r>
              <a:rPr lang="en-US" sz="2800" u="sng" dirty="0" smtClean="0"/>
              <a:t>SIGNIFICANT</a:t>
            </a:r>
            <a:r>
              <a:rPr lang="en-US" sz="2800" dirty="0" smtClean="0"/>
              <a:t> </a:t>
            </a:r>
            <a:r>
              <a:rPr lang="en-US" sz="2800" u="sng" dirty="0" smtClean="0"/>
              <a:t>DIFFERENCES </a:t>
            </a:r>
            <a:r>
              <a:rPr lang="en-US" sz="2800" dirty="0" smtClean="0"/>
              <a:t> IN </a:t>
            </a:r>
            <a:br>
              <a:rPr lang="en-US" sz="2800" dirty="0" smtClean="0"/>
            </a:br>
            <a:r>
              <a:rPr lang="en-US" sz="2800" spc="300" dirty="0" smtClean="0"/>
              <a:t>PROGRESSION TO MALIGNANCY </a:t>
            </a:r>
            <a:r>
              <a:rPr lang="en-US" sz="3200" dirty="0" smtClean="0"/>
              <a:t/>
            </a:r>
            <a:br>
              <a:rPr lang="en-US" sz="3200" dirty="0" smtClean="0"/>
            </a:br>
            <a:endParaRPr lang="el-GR" sz="3200" dirty="0"/>
          </a:p>
        </p:txBody>
      </p:sp>
      <p:sp>
        <p:nvSpPr>
          <p:cNvPr id="3" name="Content Placeholder 2"/>
          <p:cNvSpPr>
            <a:spLocks noGrp="1"/>
          </p:cNvSpPr>
          <p:nvPr>
            <p:ph idx="1"/>
          </p:nvPr>
        </p:nvSpPr>
        <p:spPr>
          <a:xfrm>
            <a:off x="0" y="4143380"/>
            <a:ext cx="9144000" cy="1714512"/>
          </a:xfrm>
        </p:spPr>
        <p:txBody>
          <a:bodyPr/>
          <a:lstStyle/>
          <a:p>
            <a:r>
              <a:rPr lang="en-US" sz="3600" b="1" dirty="0" smtClean="0"/>
              <a:t>Low-grade SIL</a:t>
            </a:r>
          </a:p>
          <a:p>
            <a:r>
              <a:rPr lang="en-US" sz="3600" b="1" dirty="0" smtClean="0"/>
              <a:t>High-grade SIL</a:t>
            </a:r>
          </a:p>
          <a:p>
            <a:r>
              <a:rPr lang="en-US" sz="3600" b="1" dirty="0" smtClean="0"/>
              <a:t>CIS </a:t>
            </a:r>
            <a:r>
              <a:rPr lang="en-US" sz="3600" dirty="0" smtClean="0"/>
              <a:t>( a </a:t>
            </a:r>
            <a:r>
              <a:rPr lang="en-US" sz="3600" u="sng" dirty="0" smtClean="0"/>
              <a:t>distinct</a:t>
            </a:r>
            <a:r>
              <a:rPr lang="en-US" sz="3600" dirty="0" smtClean="0"/>
              <a:t> entity requiring more aggressive treatment  than  high-grade SIL )</a:t>
            </a:r>
            <a:endParaRPr lang="el-GR" sz="3600" dirty="0"/>
          </a:p>
        </p:txBody>
      </p:sp>
      <p:sp>
        <p:nvSpPr>
          <p:cNvPr id="4" name="Rectangle 3"/>
          <p:cNvSpPr/>
          <p:nvPr/>
        </p:nvSpPr>
        <p:spPr>
          <a:xfrm>
            <a:off x="0" y="2714620"/>
            <a:ext cx="9144000" cy="1384995"/>
          </a:xfrm>
          <a:prstGeom prst="rect">
            <a:avLst/>
          </a:prstGeom>
        </p:spPr>
        <p:txBody>
          <a:bodyPr wrap="square">
            <a:spAutoFit/>
          </a:bodyPr>
          <a:lstStyle/>
          <a:p>
            <a:pPr algn="just"/>
            <a:r>
              <a:rPr lang="en-US" sz="2800" dirty="0" smtClean="0"/>
              <a:t>The modified Ljubljana classification, with good </a:t>
            </a:r>
            <a:r>
              <a:rPr lang="en-US" sz="2800" dirty="0" err="1" smtClean="0"/>
              <a:t>interobserver</a:t>
            </a:r>
            <a:r>
              <a:rPr lang="en-US" sz="2800" dirty="0" smtClean="0"/>
              <a:t> agreement, could be considered as a proposal for a unified classification of laryngeal SILs.</a:t>
            </a:r>
            <a:endParaRPr lang="el-GR"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4422"/>
          </a:xfrm>
        </p:spPr>
        <p:txBody>
          <a:bodyPr/>
          <a:lstStyle/>
          <a:p>
            <a:r>
              <a:rPr lang="en-US" sz="4000" dirty="0" smtClean="0">
                <a:solidFill>
                  <a:schemeClr val="accent6"/>
                </a:solidFill>
              </a:rPr>
              <a:t>Updated</a:t>
            </a:r>
            <a:r>
              <a:rPr lang="en-US" sz="4000" dirty="0" smtClean="0"/>
              <a:t> (modified </a:t>
            </a:r>
            <a:r>
              <a:rPr lang="en-US" sz="4000" dirty="0" err="1" smtClean="0"/>
              <a:t>Ljubliana</a:t>
            </a:r>
            <a:r>
              <a:rPr lang="en-US" sz="4000" dirty="0" smtClean="0"/>
              <a:t>) Classification  </a:t>
            </a:r>
            <a:r>
              <a:rPr lang="en-US" sz="4000" spc="600" dirty="0" smtClean="0"/>
              <a:t>key point</a:t>
            </a:r>
            <a:endParaRPr lang="el-GR" sz="4000" spc="600" dirty="0"/>
          </a:p>
        </p:txBody>
      </p:sp>
      <p:sp>
        <p:nvSpPr>
          <p:cNvPr id="3" name="Content Placeholder 2"/>
          <p:cNvSpPr>
            <a:spLocks noGrp="1"/>
          </p:cNvSpPr>
          <p:nvPr>
            <p:ph idx="1"/>
          </p:nvPr>
        </p:nvSpPr>
        <p:spPr>
          <a:xfrm>
            <a:off x="0" y="928670"/>
            <a:ext cx="9144000" cy="5929330"/>
          </a:xfrm>
        </p:spPr>
        <p:txBody>
          <a:bodyPr/>
          <a:lstStyle/>
          <a:p>
            <a:r>
              <a:rPr lang="en-US" dirty="0" smtClean="0"/>
              <a:t>The presence of a surface keratin layer is </a:t>
            </a:r>
            <a:r>
              <a:rPr lang="en-US" b="1" dirty="0" smtClean="0"/>
              <a:t>no longer </a:t>
            </a:r>
            <a:r>
              <a:rPr lang="en-US" dirty="0" smtClean="0"/>
              <a:t>considered to be an important prognostic factor in  </a:t>
            </a:r>
            <a:r>
              <a:rPr lang="en-US" spc="600" dirty="0" smtClean="0"/>
              <a:t>any grade</a:t>
            </a:r>
            <a:r>
              <a:rPr lang="en-US" dirty="0" smtClean="0"/>
              <a:t> of SILs.</a:t>
            </a:r>
          </a:p>
          <a:p>
            <a:r>
              <a:rPr lang="en-US" dirty="0" smtClean="0"/>
              <a:t>Keratinizing lesions showing pronounced architectural disorder, severe cellular and nuclear </a:t>
            </a:r>
            <a:r>
              <a:rPr lang="en-US" dirty="0" err="1" smtClean="0"/>
              <a:t>atypias</a:t>
            </a:r>
            <a:r>
              <a:rPr lang="en-US" dirty="0" smtClean="0"/>
              <a:t>, and increased number of mitoses with atypical forms in the whole epithelial thickness, have a high risk of progression to malignancy and, thus have a biological potential of CIS, despite a minimally preserved epithelial maturation in the upper layer; the epithelial surface may be covered by 3 to 5 layers of compressed, horizontally oriented cells.</a:t>
            </a:r>
          </a:p>
          <a:p>
            <a:endParaRPr lang="en-US" dirty="0" smtClean="0"/>
          </a:p>
          <a:p>
            <a:endParaRPr lang="el-G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72132" y="274638"/>
            <a:ext cx="3114668" cy="1143000"/>
          </a:xfrm>
        </p:spPr>
        <p:txBody>
          <a:bodyPr/>
          <a:lstStyle/>
          <a:p>
            <a:endParaRPr lang="el-GR" dirty="0"/>
          </a:p>
        </p:txBody>
      </p:sp>
      <p:pic>
        <p:nvPicPr>
          <p:cNvPr id="3" name="Picture 7" descr="Cover"/>
          <p:cNvPicPr>
            <a:picLocks noChangeAspect="1" noChangeArrowheads="1"/>
          </p:cNvPicPr>
          <p:nvPr/>
        </p:nvPicPr>
        <p:blipFill>
          <a:blip r:embed="rId2"/>
          <a:srcRect/>
          <a:stretch>
            <a:fillRect/>
          </a:stretch>
        </p:blipFill>
        <p:spPr bwMode="auto">
          <a:xfrm>
            <a:off x="0" y="0"/>
            <a:ext cx="9127420" cy="6858000"/>
          </a:xfrm>
          <a:prstGeom prst="rect">
            <a:avLst/>
          </a:prstGeom>
          <a:noFill/>
          <a:ln w="9525">
            <a:solidFill>
              <a:srgbClr val="000000"/>
            </a:solidFill>
            <a:miter lim="800000"/>
            <a:headEnd/>
            <a:tailEnd/>
          </a:ln>
        </p:spPr>
      </p:pic>
      <p:sp>
        <p:nvSpPr>
          <p:cNvPr id="4" name="3 - Ορθογώνιο"/>
          <p:cNvSpPr/>
          <p:nvPr/>
        </p:nvSpPr>
        <p:spPr>
          <a:xfrm>
            <a:off x="214282" y="285728"/>
            <a:ext cx="4071966" cy="2862322"/>
          </a:xfrm>
          <a:prstGeom prst="rect">
            <a:avLst/>
          </a:prstGeom>
        </p:spPr>
        <p:txBody>
          <a:bodyPr wrap="square">
            <a:spAutoFit/>
          </a:bodyPr>
          <a:lstStyle/>
          <a:p>
            <a:pPr algn="ctr"/>
            <a:r>
              <a:rPr lang="en-US" b="1" spc="300" dirty="0" smtClean="0">
                <a:latin typeface="Calibri" charset="0"/>
              </a:rPr>
              <a:t>Low-grade </a:t>
            </a:r>
            <a:r>
              <a:rPr lang="en-US" b="1" spc="300" dirty="0" err="1" smtClean="0">
                <a:latin typeface="Calibri" charset="0"/>
              </a:rPr>
              <a:t>squamous</a:t>
            </a:r>
            <a:r>
              <a:rPr lang="en-US" b="1" spc="300" dirty="0" smtClean="0">
                <a:latin typeface="Calibri" charset="0"/>
              </a:rPr>
              <a:t> intraepithelial lesion</a:t>
            </a:r>
            <a:r>
              <a:rPr lang="en-US" dirty="0" smtClean="0">
                <a:latin typeface="Calibri" charset="0"/>
              </a:rPr>
              <a:t>. </a:t>
            </a:r>
            <a:r>
              <a:rPr lang="en-US" dirty="0" err="1" smtClean="0">
                <a:effectLst>
                  <a:outerShdw blurRad="38100" dist="38100" dir="2700000" algn="tl">
                    <a:srgbClr val="000000">
                      <a:alpha val="43137"/>
                    </a:srgbClr>
                  </a:outerShdw>
                </a:effectLst>
                <a:latin typeface="Calibri" charset="0"/>
              </a:rPr>
              <a:t>Hyperplastic</a:t>
            </a:r>
            <a:r>
              <a:rPr lang="en-US" dirty="0" smtClean="0">
                <a:effectLst>
                  <a:outerShdw blurRad="38100" dist="38100" dir="2700000" algn="tl">
                    <a:srgbClr val="000000">
                      <a:alpha val="43137"/>
                    </a:srgbClr>
                  </a:outerShdw>
                </a:effectLst>
                <a:latin typeface="Calibri" charset="0"/>
              </a:rPr>
              <a:t> </a:t>
            </a:r>
            <a:r>
              <a:rPr lang="en-US" dirty="0" err="1" smtClean="0">
                <a:effectLst>
                  <a:outerShdw blurRad="38100" dist="38100" dir="2700000" algn="tl">
                    <a:srgbClr val="000000">
                      <a:alpha val="43137"/>
                    </a:srgbClr>
                  </a:outerShdw>
                </a:effectLst>
                <a:latin typeface="Calibri" charset="0"/>
              </a:rPr>
              <a:t>squamous</a:t>
            </a:r>
            <a:r>
              <a:rPr lang="en-US" dirty="0" smtClean="0">
                <a:effectLst>
                  <a:outerShdw blurRad="38100" dist="38100" dir="2700000" algn="tl">
                    <a:srgbClr val="000000">
                      <a:alpha val="43137"/>
                    </a:srgbClr>
                  </a:outerShdw>
                </a:effectLst>
                <a:latin typeface="Calibri" charset="0"/>
              </a:rPr>
              <a:t> epithelium with augmented </a:t>
            </a:r>
            <a:r>
              <a:rPr lang="en-US" dirty="0" err="1" smtClean="0">
                <a:effectLst>
                  <a:outerShdw blurRad="38100" dist="38100" dir="2700000" algn="tl">
                    <a:srgbClr val="000000">
                      <a:alpha val="43137"/>
                    </a:srgbClr>
                  </a:outerShdw>
                </a:effectLst>
                <a:latin typeface="Calibri" charset="0"/>
              </a:rPr>
              <a:t>parabasal</a:t>
            </a:r>
            <a:r>
              <a:rPr lang="en-US" dirty="0" smtClean="0">
                <a:effectLst>
                  <a:outerShdw blurRad="38100" dist="38100" dir="2700000" algn="tl">
                    <a:srgbClr val="000000">
                      <a:alpha val="43137"/>
                    </a:srgbClr>
                  </a:outerShdw>
                </a:effectLst>
                <a:latin typeface="Calibri" charset="0"/>
              </a:rPr>
              <a:t> cells extending up to the one third of the epithelial thickness. </a:t>
            </a:r>
            <a:r>
              <a:rPr lang="en-US" dirty="0" err="1" smtClean="0">
                <a:effectLst>
                  <a:outerShdw blurRad="38100" dist="38100" dir="2700000" algn="tl">
                    <a:srgbClr val="000000">
                      <a:alpha val="43137"/>
                    </a:srgbClr>
                  </a:outerShdw>
                </a:effectLst>
                <a:latin typeface="Calibri" charset="0"/>
              </a:rPr>
              <a:t>Parabasal</a:t>
            </a:r>
            <a:r>
              <a:rPr lang="en-US" dirty="0" smtClean="0">
                <a:effectLst>
                  <a:outerShdw blurRad="38100" dist="38100" dir="2700000" algn="tl">
                    <a:srgbClr val="000000">
                      <a:alpha val="43137"/>
                    </a:srgbClr>
                  </a:outerShdw>
                </a:effectLst>
                <a:latin typeface="Calibri" charset="0"/>
              </a:rPr>
              <a:t> cells show slightly increased cytoplasm and enlarged nuclei as compared with basal cells. </a:t>
            </a:r>
            <a:r>
              <a:rPr lang="en-US" dirty="0" err="1" smtClean="0">
                <a:effectLst>
                  <a:outerShdw blurRad="38100" dist="38100" dir="2700000" algn="tl">
                    <a:srgbClr val="000000">
                      <a:alpha val="43137"/>
                    </a:srgbClr>
                  </a:outerShdw>
                </a:effectLst>
                <a:latin typeface="Calibri" charset="0"/>
              </a:rPr>
              <a:t>Spinous</a:t>
            </a:r>
            <a:r>
              <a:rPr lang="en-US" dirty="0" smtClean="0">
                <a:effectLst>
                  <a:outerShdw blurRad="38100" dist="38100" dir="2700000" algn="tl">
                    <a:srgbClr val="000000">
                      <a:alpha val="43137"/>
                    </a:srgbClr>
                  </a:outerShdw>
                </a:effectLst>
                <a:latin typeface="Calibri" charset="0"/>
              </a:rPr>
              <a:t> cells with normal maturation are seen in the upper part of the epithelium. </a:t>
            </a:r>
            <a:endParaRPr lang="el-GR" dirty="0">
              <a:effectLst>
                <a:outerShdw blurRad="38100" dist="38100" dir="2700000" algn="tl">
                  <a:srgbClr val="000000">
                    <a:alpha val="43137"/>
                  </a:srgbClr>
                </a:outerShdw>
              </a:effectLst>
            </a:endParaRPr>
          </a:p>
        </p:txBody>
      </p:sp>
      <p:sp>
        <p:nvSpPr>
          <p:cNvPr id="5" name="4 - Ορθογώνιο"/>
          <p:cNvSpPr/>
          <p:nvPr/>
        </p:nvSpPr>
        <p:spPr>
          <a:xfrm>
            <a:off x="4643438" y="714356"/>
            <a:ext cx="4500562" cy="2308324"/>
          </a:xfrm>
          <a:prstGeom prst="rect">
            <a:avLst/>
          </a:prstGeom>
        </p:spPr>
        <p:txBody>
          <a:bodyPr wrap="square">
            <a:spAutoFit/>
          </a:bodyPr>
          <a:lstStyle/>
          <a:p>
            <a:pPr algn="ctr"/>
            <a:r>
              <a:rPr lang="en-US" b="1" spc="300" dirty="0" smtClean="0">
                <a:latin typeface="Calibri" charset="0"/>
              </a:rPr>
              <a:t>High-grade </a:t>
            </a:r>
            <a:r>
              <a:rPr lang="en-US" b="1" spc="300" dirty="0" err="1" smtClean="0">
                <a:latin typeface="Calibri" charset="0"/>
              </a:rPr>
              <a:t>squamous</a:t>
            </a:r>
            <a:r>
              <a:rPr lang="en-US" b="1" spc="300" dirty="0" smtClean="0">
                <a:latin typeface="Calibri" charset="0"/>
              </a:rPr>
              <a:t> intraepithelial lesion. </a:t>
            </a:r>
          </a:p>
          <a:p>
            <a:pPr algn="ctr"/>
            <a:r>
              <a:rPr lang="en-US" dirty="0" smtClean="0">
                <a:effectLst>
                  <a:outerShdw blurRad="38100" dist="38100" dir="2700000" algn="tl">
                    <a:srgbClr val="000000">
                      <a:alpha val="43137"/>
                    </a:srgbClr>
                  </a:outerShdw>
                </a:effectLst>
                <a:latin typeface="Calibri" charset="0"/>
              </a:rPr>
              <a:t>A </a:t>
            </a:r>
            <a:r>
              <a:rPr lang="en-US" dirty="0" err="1" smtClean="0">
                <a:effectLst>
                  <a:outerShdw blurRad="38100" dist="38100" dir="2700000" algn="tl">
                    <a:srgbClr val="000000">
                      <a:alpha val="43137"/>
                    </a:srgbClr>
                  </a:outerShdw>
                </a:effectLst>
                <a:latin typeface="Calibri" charset="0"/>
              </a:rPr>
              <a:t>hyperplastic</a:t>
            </a:r>
            <a:r>
              <a:rPr lang="en-US" dirty="0" smtClean="0">
                <a:effectLst>
                  <a:outerShdw blurRad="38100" dist="38100" dir="2700000" algn="tl">
                    <a:srgbClr val="000000">
                      <a:alpha val="43137"/>
                    </a:srgbClr>
                  </a:outerShdw>
                </a:effectLst>
                <a:latin typeface="Calibri" charset="0"/>
              </a:rPr>
              <a:t> epithelium with augmented atypical </a:t>
            </a:r>
            <a:r>
              <a:rPr lang="en-US" u="sng" dirty="0" err="1" smtClean="0">
                <a:effectLst>
                  <a:outerShdw blurRad="38100" dist="38100" dir="2700000" algn="tl">
                    <a:srgbClr val="000000">
                      <a:alpha val="43137"/>
                    </a:srgbClr>
                  </a:outerShdw>
                </a:effectLst>
                <a:latin typeface="Calibri" charset="0"/>
              </a:rPr>
              <a:t>basaloid</a:t>
            </a:r>
            <a:r>
              <a:rPr lang="en-US" u="sng" dirty="0" smtClean="0">
                <a:effectLst>
                  <a:outerShdw blurRad="38100" dist="38100" dir="2700000" algn="tl">
                    <a:srgbClr val="000000">
                      <a:alpha val="43137"/>
                    </a:srgbClr>
                  </a:outerShdw>
                </a:effectLst>
                <a:latin typeface="Calibri" charset="0"/>
              </a:rPr>
              <a:t> cells</a:t>
            </a:r>
            <a:r>
              <a:rPr lang="en-US" dirty="0" smtClean="0">
                <a:effectLst>
                  <a:outerShdw blurRad="38100" dist="38100" dir="2700000" algn="tl">
                    <a:srgbClr val="000000">
                      <a:alpha val="43137"/>
                    </a:srgbClr>
                  </a:outerShdw>
                </a:effectLst>
                <a:latin typeface="Calibri" charset="0"/>
              </a:rPr>
              <a:t>, occupying the whole epithelial thickness; polarity and perpendicular orientation of atypical cells are retained. Mild to moderate cellular and nuclear </a:t>
            </a:r>
            <a:r>
              <a:rPr lang="en-US" dirty="0" err="1" smtClean="0">
                <a:effectLst>
                  <a:outerShdw blurRad="38100" dist="38100" dir="2700000" algn="tl">
                    <a:srgbClr val="000000">
                      <a:alpha val="43137"/>
                    </a:srgbClr>
                  </a:outerShdw>
                </a:effectLst>
                <a:latin typeface="Calibri" charset="0"/>
              </a:rPr>
              <a:t>atypias</a:t>
            </a:r>
            <a:r>
              <a:rPr lang="en-US" dirty="0" smtClean="0">
                <a:effectLst>
                  <a:outerShdw blurRad="38100" dist="38100" dir="2700000" algn="tl">
                    <a:srgbClr val="000000">
                      <a:alpha val="43137"/>
                    </a:srgbClr>
                  </a:outerShdw>
                </a:effectLst>
                <a:latin typeface="Calibri" charset="0"/>
              </a:rPr>
              <a:t> are present. </a:t>
            </a:r>
          </a:p>
        </p:txBody>
      </p:sp>
      <p:sp>
        <p:nvSpPr>
          <p:cNvPr id="6" name="5 - Ορθογώνιο"/>
          <p:cNvSpPr/>
          <p:nvPr/>
        </p:nvSpPr>
        <p:spPr>
          <a:xfrm>
            <a:off x="0" y="4572008"/>
            <a:ext cx="4500562" cy="1200329"/>
          </a:xfrm>
          <a:prstGeom prst="rect">
            <a:avLst/>
          </a:prstGeom>
        </p:spPr>
        <p:txBody>
          <a:bodyPr wrap="square">
            <a:spAutoFit/>
          </a:bodyPr>
          <a:lstStyle/>
          <a:p>
            <a:pPr algn="ctr"/>
            <a:r>
              <a:rPr lang="en-US" b="1" u="sng" spc="300" dirty="0" err="1" smtClean="0">
                <a:latin typeface="Calibri" charset="0"/>
              </a:rPr>
              <a:t>Spinous</a:t>
            </a:r>
            <a:r>
              <a:rPr lang="en-US" b="1" u="sng" spc="300" dirty="0" smtClean="0">
                <a:latin typeface="Calibri" charset="0"/>
              </a:rPr>
              <a:t> </a:t>
            </a:r>
            <a:r>
              <a:rPr lang="en-US" b="1" spc="300" dirty="0" smtClean="0">
                <a:latin typeface="Calibri" charset="0"/>
              </a:rPr>
              <a:t>cell type of the high-grade </a:t>
            </a:r>
            <a:r>
              <a:rPr lang="en-US" b="1" spc="300" dirty="0" err="1" smtClean="0">
                <a:latin typeface="Calibri" charset="0"/>
              </a:rPr>
              <a:t>squamous</a:t>
            </a:r>
            <a:r>
              <a:rPr lang="en-US" b="1" spc="300" dirty="0" smtClean="0">
                <a:latin typeface="Calibri" charset="0"/>
              </a:rPr>
              <a:t> intraepithelial lesion </a:t>
            </a:r>
            <a:r>
              <a:rPr lang="en-US" dirty="0" smtClean="0">
                <a:effectLst>
                  <a:outerShdw blurRad="38100" dist="38100" dir="2700000" algn="tl">
                    <a:srgbClr val="000000">
                      <a:alpha val="43137"/>
                    </a:srgbClr>
                  </a:outerShdw>
                </a:effectLst>
                <a:latin typeface="Calibri" charset="0"/>
              </a:rPr>
              <a:t>with prominent intercellular prickles and increased </a:t>
            </a:r>
            <a:r>
              <a:rPr lang="en-US" dirty="0" err="1" smtClean="0">
                <a:effectLst>
                  <a:outerShdw blurRad="38100" dist="38100" dir="2700000" algn="tl">
                    <a:srgbClr val="000000">
                      <a:alpha val="43137"/>
                    </a:srgbClr>
                  </a:outerShdw>
                </a:effectLst>
                <a:latin typeface="Calibri" charset="0"/>
              </a:rPr>
              <a:t>cytoplasmic</a:t>
            </a:r>
            <a:r>
              <a:rPr lang="en-US" dirty="0" smtClean="0">
                <a:effectLst>
                  <a:outerShdw blurRad="38100" dist="38100" dir="2700000" algn="tl">
                    <a:srgbClr val="000000">
                      <a:alpha val="43137"/>
                    </a:srgbClr>
                  </a:outerShdw>
                </a:effectLst>
                <a:latin typeface="Calibri" charset="0"/>
              </a:rPr>
              <a:t> </a:t>
            </a:r>
            <a:r>
              <a:rPr lang="en-US" dirty="0" err="1" smtClean="0">
                <a:effectLst>
                  <a:outerShdw blurRad="38100" dist="38100" dir="2700000" algn="tl">
                    <a:srgbClr val="000000">
                      <a:alpha val="43137"/>
                    </a:srgbClr>
                  </a:outerShdw>
                </a:effectLst>
                <a:latin typeface="Calibri" charset="0"/>
              </a:rPr>
              <a:t>eosinophillia</a:t>
            </a:r>
            <a:r>
              <a:rPr lang="en-US" dirty="0" smtClean="0">
                <a:effectLst>
                  <a:outerShdw blurRad="38100" dist="38100" dir="2700000" algn="tl">
                    <a:srgbClr val="000000">
                      <a:alpha val="43137"/>
                    </a:srgbClr>
                  </a:outerShdw>
                </a:effectLst>
                <a:latin typeface="Calibri" charset="0"/>
              </a:rPr>
              <a:t>. </a:t>
            </a:r>
            <a:endParaRPr lang="el-GR" dirty="0">
              <a:effectLst>
                <a:outerShdw blurRad="38100" dist="38100" dir="2700000" algn="tl">
                  <a:srgbClr val="000000">
                    <a:alpha val="43137"/>
                  </a:srgbClr>
                </a:outerShdw>
              </a:effectLst>
            </a:endParaRPr>
          </a:p>
        </p:txBody>
      </p:sp>
      <p:sp>
        <p:nvSpPr>
          <p:cNvPr id="7" name="6 - Ορθογώνιο"/>
          <p:cNvSpPr/>
          <p:nvPr/>
        </p:nvSpPr>
        <p:spPr>
          <a:xfrm>
            <a:off x="4572000" y="4643445"/>
            <a:ext cx="4572000" cy="1754326"/>
          </a:xfrm>
          <a:prstGeom prst="rect">
            <a:avLst/>
          </a:prstGeom>
        </p:spPr>
        <p:txBody>
          <a:bodyPr wrap="square">
            <a:spAutoFit/>
          </a:bodyPr>
          <a:lstStyle/>
          <a:p>
            <a:pPr algn="ctr"/>
            <a:r>
              <a:rPr lang="en-US" b="1" spc="300" dirty="0" smtClean="0">
                <a:latin typeface="Calibri" charset="0"/>
              </a:rPr>
              <a:t>Carcinoma in situ. </a:t>
            </a:r>
          </a:p>
          <a:p>
            <a:pPr algn="ctr"/>
            <a:r>
              <a:rPr lang="en-US" dirty="0" smtClean="0">
                <a:effectLst>
                  <a:outerShdw blurRad="38100" dist="38100" dir="2700000" algn="tl">
                    <a:srgbClr val="000000">
                      <a:alpha val="43137"/>
                    </a:srgbClr>
                  </a:outerShdw>
                </a:effectLst>
                <a:latin typeface="Calibri" charset="0"/>
              </a:rPr>
              <a:t>Complete architectural disorder of the epithelium, severe cellular and nuclear </a:t>
            </a:r>
            <a:r>
              <a:rPr lang="en-US" dirty="0" err="1" smtClean="0">
                <a:effectLst>
                  <a:outerShdw blurRad="38100" dist="38100" dir="2700000" algn="tl">
                    <a:srgbClr val="000000">
                      <a:alpha val="43137"/>
                    </a:srgbClr>
                  </a:outerShdw>
                </a:effectLst>
                <a:latin typeface="Calibri" charset="0"/>
              </a:rPr>
              <a:t>atypias</a:t>
            </a:r>
            <a:r>
              <a:rPr lang="en-US" dirty="0" smtClean="0">
                <a:effectLst>
                  <a:outerShdw blurRad="38100" dist="38100" dir="2700000" algn="tl">
                    <a:srgbClr val="000000">
                      <a:alpha val="43137"/>
                    </a:srgbClr>
                  </a:outerShdw>
                </a:effectLst>
                <a:latin typeface="Calibri" charset="0"/>
              </a:rPr>
              <a:t>, and increased mitotic activity; the epithelial surface is covered by 3 to 5 layers of compressed, horizontally oriented cells.</a:t>
            </a:r>
            <a:endParaRPr lang="en-US" dirty="0">
              <a:effectLst>
                <a:outerShdw blurRad="38100" dist="38100" dir="2700000" algn="tl">
                  <a:srgbClr val="000000">
                    <a:alpha val="43137"/>
                  </a:srgbClr>
                </a:outerShdw>
              </a:effectLst>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Τίτλος"/>
          <p:cNvSpPr>
            <a:spLocks noGrp="1"/>
          </p:cNvSpPr>
          <p:nvPr>
            <p:ph type="title" idx="4294967295"/>
          </p:nvPr>
        </p:nvSpPr>
        <p:spPr>
          <a:xfrm>
            <a:off x="0" y="274638"/>
            <a:ext cx="9144000" cy="1858962"/>
          </a:xfrm>
        </p:spPr>
        <p:txBody>
          <a:bodyPr anchorCtr="0"/>
          <a:lstStyle/>
          <a:p>
            <a:pPr eaLnBrk="1" hangingPunct="1">
              <a:defRPr/>
            </a:pPr>
            <a:r>
              <a:rPr lang="en-US" sz="2000" dirty="0" smtClean="0"/>
              <a:t>Diagram showing conceptual </a:t>
            </a:r>
            <a:r>
              <a:rPr lang="en-US" sz="2000" dirty="0" smtClean="0">
                <a:solidFill>
                  <a:schemeClr val="accent1"/>
                </a:solidFill>
              </a:rPr>
              <a:t>differences </a:t>
            </a:r>
            <a:r>
              <a:rPr lang="en-US" sz="2000" dirty="0" smtClean="0"/>
              <a:t>between</a:t>
            </a:r>
            <a:br>
              <a:rPr lang="en-US" sz="2000" dirty="0" smtClean="0"/>
            </a:br>
            <a:r>
              <a:rPr lang="it-IT" sz="2000" dirty="0" smtClean="0"/>
              <a:t>carcinoma in situ (CIS), </a:t>
            </a:r>
            <a:br>
              <a:rPr lang="it-IT" sz="2000" dirty="0" smtClean="0"/>
            </a:br>
            <a:r>
              <a:rPr lang="it-IT" sz="2000" dirty="0" smtClean="0">
                <a:solidFill>
                  <a:srgbClr val="FFFF99"/>
                </a:solidFill>
              </a:rPr>
              <a:t>superficially invasive or microinvasive carcinoma (MIC)(predominantly  intraepithelial with tiny foci of invasion)</a:t>
            </a:r>
            <a:r>
              <a:rPr lang="it-IT" sz="2000" dirty="0" smtClean="0">
                <a:solidFill>
                  <a:srgbClr val="92D050"/>
                </a:solidFill>
              </a:rPr>
              <a:t>, </a:t>
            </a:r>
            <a:r>
              <a:rPr lang="it-IT" sz="2000" dirty="0" smtClean="0"/>
              <a:t/>
            </a:r>
            <a:br>
              <a:rPr lang="it-IT" sz="2000" dirty="0" smtClean="0"/>
            </a:br>
            <a:r>
              <a:rPr lang="it-IT" sz="2000" dirty="0" smtClean="0">
                <a:solidFill>
                  <a:srgbClr val="FFFF00"/>
                </a:solidFill>
              </a:rPr>
              <a:t>superficially </a:t>
            </a:r>
            <a:r>
              <a:rPr lang="en-US" sz="2000" dirty="0" smtClean="0">
                <a:solidFill>
                  <a:srgbClr val="FFFF00"/>
                </a:solidFill>
              </a:rPr>
              <a:t>extending carcinoma (SEC) involving the entire lamina </a:t>
            </a:r>
            <a:r>
              <a:rPr lang="en-US" sz="2000" dirty="0" err="1" smtClean="0">
                <a:solidFill>
                  <a:srgbClr val="FFFF00"/>
                </a:solidFill>
              </a:rPr>
              <a:t>propria</a:t>
            </a:r>
            <a:r>
              <a:rPr lang="en-US" sz="2000" dirty="0" smtClean="0"/>
              <a:t>, and </a:t>
            </a:r>
            <a:br>
              <a:rPr lang="en-US" sz="2000" dirty="0" smtClean="0"/>
            </a:br>
            <a:r>
              <a:rPr lang="en-US" sz="2000" dirty="0" smtClean="0"/>
              <a:t>deeply invasive carcinoma (DIC).</a:t>
            </a:r>
            <a:br>
              <a:rPr lang="en-US" sz="2000" dirty="0" smtClean="0"/>
            </a:br>
            <a:r>
              <a:rPr lang="en-US" sz="2000" dirty="0" smtClean="0"/>
              <a:t>MIC and SEC correspond to “early” cancer of the larynx; invasion is confined to the lamina </a:t>
            </a:r>
            <a:r>
              <a:rPr lang="en-US" sz="2000" dirty="0" err="1" smtClean="0"/>
              <a:t>propria</a:t>
            </a:r>
            <a:r>
              <a:rPr lang="en-US" sz="2000" dirty="0" smtClean="0"/>
              <a:t> and there’s little metastatic potential.</a:t>
            </a:r>
            <a:endParaRPr lang="el-GR" sz="2000" dirty="0" smtClean="0"/>
          </a:p>
        </p:txBody>
      </p:sp>
      <p:pic>
        <p:nvPicPr>
          <p:cNvPr id="30723" name="Picture 2"/>
          <p:cNvPicPr>
            <a:picLocks noChangeAspect="1" noChangeArrowheads="1"/>
          </p:cNvPicPr>
          <p:nvPr/>
        </p:nvPicPr>
        <p:blipFill>
          <a:blip r:embed="rId2" cstate="print"/>
          <a:srcRect/>
          <a:stretch>
            <a:fillRect/>
          </a:stretch>
        </p:blipFill>
        <p:spPr bwMode="auto">
          <a:xfrm>
            <a:off x="-30163" y="2420888"/>
            <a:ext cx="9174163" cy="431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242888"/>
            <a:ext cx="9144000" cy="1660526"/>
          </a:xfrm>
        </p:spPr>
        <p:txBody>
          <a:bodyPr/>
          <a:lstStyle/>
          <a:p>
            <a:pPr eaLnBrk="1" hangingPunct="1">
              <a:defRPr/>
            </a:pPr>
            <a:r>
              <a:rPr lang="en-US" dirty="0" err="1" smtClean="0">
                <a:solidFill>
                  <a:srgbClr val="FFFFCC"/>
                </a:solidFill>
              </a:rPr>
              <a:t>Microinvasive</a:t>
            </a:r>
            <a:r>
              <a:rPr lang="en-US" dirty="0" smtClean="0">
                <a:solidFill>
                  <a:srgbClr val="FFFFCC"/>
                </a:solidFill>
              </a:rPr>
              <a:t> (superficially invasive)</a:t>
            </a:r>
            <a:br>
              <a:rPr lang="en-US" dirty="0" smtClean="0">
                <a:solidFill>
                  <a:srgbClr val="FFFFCC"/>
                </a:solidFill>
              </a:rPr>
            </a:br>
            <a:r>
              <a:rPr lang="en-US" dirty="0" err="1" smtClean="0">
                <a:solidFill>
                  <a:srgbClr val="FFFFCC"/>
                </a:solidFill>
              </a:rPr>
              <a:t>squamous</a:t>
            </a:r>
            <a:r>
              <a:rPr lang="en-US" dirty="0" smtClean="0">
                <a:solidFill>
                  <a:srgbClr val="FFFFCC"/>
                </a:solidFill>
              </a:rPr>
              <a:t> cell carcinoma (SCC)</a:t>
            </a:r>
            <a:endParaRPr lang="el-GR" dirty="0" smtClean="0">
              <a:solidFill>
                <a:srgbClr val="FFFFCC"/>
              </a:solidFill>
            </a:endParaRPr>
          </a:p>
        </p:txBody>
      </p:sp>
      <p:sp>
        <p:nvSpPr>
          <p:cNvPr id="86019" name="Rectangle 3"/>
          <p:cNvSpPr>
            <a:spLocks noGrp="1" noChangeArrowheads="1"/>
          </p:cNvSpPr>
          <p:nvPr>
            <p:ph type="body" idx="1"/>
          </p:nvPr>
        </p:nvSpPr>
        <p:spPr>
          <a:xfrm>
            <a:off x="0" y="1484313"/>
            <a:ext cx="9144000" cy="5373687"/>
          </a:xfrm>
        </p:spPr>
        <p:txBody>
          <a:bodyPr/>
          <a:lstStyle/>
          <a:p>
            <a:pPr eaLnBrk="1" hangingPunct="1">
              <a:lnSpc>
                <a:spcPct val="80000"/>
              </a:lnSpc>
              <a:defRPr/>
            </a:pPr>
            <a:r>
              <a:rPr lang="en-US" sz="2800" dirty="0" smtClean="0"/>
              <a:t>Definition: An invasive SCC that extends into the </a:t>
            </a:r>
            <a:r>
              <a:rPr lang="en-US" sz="2800" dirty="0" err="1" smtClean="0"/>
              <a:t>stroma</a:t>
            </a:r>
            <a:r>
              <a:rPr lang="en-US" sz="2800" dirty="0" smtClean="0"/>
              <a:t> </a:t>
            </a:r>
            <a:r>
              <a:rPr lang="en-US" sz="2800" b="1" dirty="0" smtClean="0"/>
              <a:t>no more than 0.5 mm</a:t>
            </a:r>
            <a:r>
              <a:rPr lang="en-US" sz="2800" dirty="0" smtClean="0"/>
              <a:t>, as measured </a:t>
            </a:r>
            <a:r>
              <a:rPr lang="en-US" sz="2800" u="sng" dirty="0" smtClean="0"/>
              <a:t>from the epithelial basement membrane</a:t>
            </a:r>
            <a:r>
              <a:rPr lang="en-US" sz="2800" dirty="0" smtClean="0"/>
              <a:t>, with </a:t>
            </a:r>
            <a:r>
              <a:rPr lang="en-US" sz="2800" b="1" dirty="0" smtClean="0"/>
              <a:t>no</a:t>
            </a:r>
            <a:r>
              <a:rPr lang="en-US" sz="2800" dirty="0" smtClean="0"/>
              <a:t> evidence of lymphatic or vascular invasion. </a:t>
            </a:r>
            <a:r>
              <a:rPr lang="en-US" sz="2800" u="sng" spc="600" dirty="0" smtClean="0"/>
              <a:t>Focal</a:t>
            </a:r>
            <a:r>
              <a:rPr lang="en-US" sz="2800" dirty="0" smtClean="0"/>
              <a:t> superficial invasion of the lamina </a:t>
            </a:r>
            <a:r>
              <a:rPr lang="en-US" sz="2800" dirty="0" err="1" smtClean="0"/>
              <a:t>propria</a:t>
            </a:r>
            <a:r>
              <a:rPr lang="en-US" sz="2800" dirty="0" smtClean="0"/>
              <a:t>.</a:t>
            </a:r>
          </a:p>
          <a:p>
            <a:pPr eaLnBrk="1" hangingPunct="1">
              <a:lnSpc>
                <a:spcPct val="80000"/>
              </a:lnSpc>
              <a:defRPr/>
            </a:pPr>
            <a:r>
              <a:rPr lang="en-US" sz="2800" dirty="0" smtClean="0"/>
              <a:t>Because of tangential embedding or inflammatory cells obscuring the epithelial-</a:t>
            </a:r>
            <a:r>
              <a:rPr lang="en-US" sz="2800" dirty="0" err="1" smtClean="0"/>
              <a:t>stromal</a:t>
            </a:r>
            <a:r>
              <a:rPr lang="en-US" sz="2800" dirty="0" smtClean="0"/>
              <a:t> interface, a diagnosis of “ SC CIS, </a:t>
            </a:r>
            <a:r>
              <a:rPr lang="en-US" sz="2800" u="sng" dirty="0" smtClean="0"/>
              <a:t>with questionable </a:t>
            </a:r>
            <a:r>
              <a:rPr lang="en-US" sz="2800" u="sng" dirty="0" err="1" smtClean="0"/>
              <a:t>microinvasion</a:t>
            </a:r>
            <a:r>
              <a:rPr lang="en-US" sz="2800" dirty="0" smtClean="0"/>
              <a:t>” may occasionally be appropriate.</a:t>
            </a:r>
          </a:p>
          <a:p>
            <a:pPr eaLnBrk="1" hangingPunct="1">
              <a:lnSpc>
                <a:spcPct val="80000"/>
              </a:lnSpc>
              <a:defRPr/>
            </a:pPr>
            <a:r>
              <a:rPr lang="en-US" sz="2800" dirty="0" smtClean="0"/>
              <a:t>Conservative treatment. Meticulous surveillance/compulsive follow-up.</a:t>
            </a:r>
          </a:p>
          <a:p>
            <a:pPr eaLnBrk="1" hangingPunct="1">
              <a:lnSpc>
                <a:spcPct val="80000"/>
              </a:lnSpc>
              <a:defRPr/>
            </a:pPr>
            <a:r>
              <a:rPr lang="en-US" sz="2800" dirty="0" smtClean="0"/>
              <a:t>Not all carcinomas evolve through a dysplasia-CIS sequence; some, known as “</a:t>
            </a:r>
            <a:r>
              <a:rPr lang="en-US" sz="2800" b="1" dirty="0" smtClean="0"/>
              <a:t>drop-off</a:t>
            </a:r>
            <a:r>
              <a:rPr lang="en-US" sz="2800" dirty="0" smtClean="0"/>
              <a:t>” carcinomas, invade </a:t>
            </a:r>
            <a:r>
              <a:rPr lang="en-US" sz="2800" u="sng" dirty="0" smtClean="0"/>
              <a:t>without</a:t>
            </a:r>
            <a:r>
              <a:rPr lang="en-US" sz="2800" dirty="0" smtClean="0"/>
              <a:t> a significant mucosal component, right from the basal layer of the epithelium.</a:t>
            </a:r>
            <a:endParaRPr lang="el-GR" sz="28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 Τίτλος"/>
          <p:cNvSpPr>
            <a:spLocks noGrp="1"/>
          </p:cNvSpPr>
          <p:nvPr>
            <p:ph type="title" idx="4294967295"/>
          </p:nvPr>
        </p:nvSpPr>
        <p:spPr>
          <a:xfrm>
            <a:off x="0" y="-171450"/>
            <a:ext cx="9144000" cy="1368425"/>
          </a:xfrm>
        </p:spPr>
        <p:txBody>
          <a:bodyPr anchorCtr="0"/>
          <a:lstStyle/>
          <a:p>
            <a:pPr eaLnBrk="1" hangingPunct="1">
              <a:defRPr/>
            </a:pPr>
            <a:r>
              <a:rPr lang="en-US" sz="4000" dirty="0" err="1" smtClean="0">
                <a:solidFill>
                  <a:srgbClr val="FFFFCC"/>
                </a:solidFill>
              </a:rPr>
              <a:t>Microinvasive</a:t>
            </a:r>
            <a:r>
              <a:rPr lang="en-US" sz="4000" dirty="0" smtClean="0">
                <a:solidFill>
                  <a:srgbClr val="FFFFCC"/>
                </a:solidFill>
              </a:rPr>
              <a:t> (superficially invasive) SCC?</a:t>
            </a:r>
            <a:endParaRPr lang="el-GR" sz="4000" dirty="0" smtClean="0">
              <a:solidFill>
                <a:srgbClr val="FFFFCC"/>
              </a:solidFill>
            </a:endParaRPr>
          </a:p>
        </p:txBody>
      </p:sp>
      <p:pic>
        <p:nvPicPr>
          <p:cNvPr id="32771" name="Picture 2" descr="C:\Users\ΤΑΝΙΑ\Desktop\Καταγραφή.JPG"/>
          <p:cNvPicPr>
            <a:picLocks noChangeAspect="1" noChangeArrowheads="1"/>
          </p:cNvPicPr>
          <p:nvPr/>
        </p:nvPicPr>
        <p:blipFill>
          <a:blip r:embed="rId2" cstate="print"/>
          <a:srcRect/>
          <a:stretch>
            <a:fillRect/>
          </a:stretch>
        </p:blipFill>
        <p:spPr bwMode="auto">
          <a:xfrm>
            <a:off x="395288" y="476250"/>
            <a:ext cx="3414712" cy="3994150"/>
          </a:xfrm>
          <a:prstGeom prst="rect">
            <a:avLst/>
          </a:prstGeom>
          <a:noFill/>
          <a:ln w="9525">
            <a:noFill/>
            <a:miter lim="800000"/>
            <a:headEnd/>
            <a:tailEnd/>
          </a:ln>
        </p:spPr>
      </p:pic>
      <p:pic>
        <p:nvPicPr>
          <p:cNvPr id="32772" name="Picture 3" descr="C:\Users\ΤΑΝΙΑ\Desktop\Καταγραφή.JPG"/>
          <p:cNvPicPr>
            <a:picLocks noChangeAspect="1" noChangeArrowheads="1"/>
          </p:cNvPicPr>
          <p:nvPr/>
        </p:nvPicPr>
        <p:blipFill>
          <a:blip r:embed="rId3" cstate="print"/>
          <a:srcRect/>
          <a:stretch>
            <a:fillRect/>
          </a:stretch>
        </p:blipFill>
        <p:spPr bwMode="auto">
          <a:xfrm>
            <a:off x="5292725" y="836613"/>
            <a:ext cx="3481388" cy="2813050"/>
          </a:xfrm>
          <a:prstGeom prst="rect">
            <a:avLst/>
          </a:prstGeom>
          <a:noFill/>
          <a:ln w="9525">
            <a:noFill/>
            <a:miter lim="800000"/>
            <a:headEnd/>
            <a:tailEnd/>
          </a:ln>
        </p:spPr>
      </p:pic>
      <p:pic>
        <p:nvPicPr>
          <p:cNvPr id="32773" name="Picture 4" descr="C:\Users\ΤΑΝΙΑ\Desktop\Καταγραφή.JPG"/>
          <p:cNvPicPr>
            <a:picLocks noChangeAspect="1" noChangeArrowheads="1"/>
          </p:cNvPicPr>
          <p:nvPr/>
        </p:nvPicPr>
        <p:blipFill>
          <a:blip r:embed="rId4" cstate="print"/>
          <a:srcRect/>
          <a:stretch>
            <a:fillRect/>
          </a:stretch>
        </p:blipFill>
        <p:spPr bwMode="auto">
          <a:xfrm>
            <a:off x="4211638" y="3789363"/>
            <a:ext cx="4240212" cy="2871787"/>
          </a:xfrm>
          <a:prstGeom prst="rect">
            <a:avLst/>
          </a:prstGeom>
          <a:noFill/>
          <a:ln w="9525">
            <a:noFill/>
            <a:miter lim="800000"/>
            <a:headEnd/>
            <a:tailEnd/>
          </a:ln>
        </p:spPr>
      </p:pic>
      <p:pic>
        <p:nvPicPr>
          <p:cNvPr id="32774" name="Picture 5" descr="C:\Users\ΤΑΝΙΑ\Desktop\Καταγραφή.JPG"/>
          <p:cNvPicPr>
            <a:picLocks noChangeAspect="1" noChangeArrowheads="1"/>
          </p:cNvPicPr>
          <p:nvPr/>
        </p:nvPicPr>
        <p:blipFill>
          <a:blip r:embed="rId5" cstate="print"/>
          <a:srcRect/>
          <a:stretch>
            <a:fillRect/>
          </a:stretch>
        </p:blipFill>
        <p:spPr bwMode="auto">
          <a:xfrm>
            <a:off x="755650" y="4508500"/>
            <a:ext cx="2736850" cy="2206625"/>
          </a:xfrm>
          <a:prstGeom prst="rect">
            <a:avLst/>
          </a:prstGeom>
          <a:noFill/>
          <a:ln w="9525">
            <a:noFill/>
            <a:miter lim="800000"/>
            <a:headEnd/>
            <a:tailEnd/>
          </a:ln>
        </p:spPr>
      </p:pic>
      <p:sp>
        <p:nvSpPr>
          <p:cNvPr id="84999" name="Rectangle 7"/>
          <p:cNvSpPr>
            <a:spLocks noChangeArrowheads="1"/>
          </p:cNvSpPr>
          <p:nvPr/>
        </p:nvSpPr>
        <p:spPr bwMode="auto">
          <a:xfrm>
            <a:off x="6443663" y="5661025"/>
            <a:ext cx="2089150" cy="830997"/>
          </a:xfrm>
          <a:prstGeom prst="rect">
            <a:avLst/>
          </a:prstGeom>
          <a:noFill/>
          <a:ln w="9525">
            <a:noFill/>
            <a:miter lim="800000"/>
            <a:headEnd/>
            <a:tailEnd/>
          </a:ln>
          <a:effectLst/>
        </p:spPr>
        <p:txBody>
          <a:bodyPr>
            <a:spAutoFit/>
          </a:bodyPr>
          <a:lstStyle/>
          <a:p>
            <a:pPr algn="ctr">
              <a:defRPr/>
            </a:pPr>
            <a:r>
              <a:rPr lang="en-US" sz="2400" dirty="0">
                <a:solidFill>
                  <a:srgbClr val="FFFF99"/>
                </a:solidFill>
                <a:effectLst>
                  <a:outerShdw blurRad="38100" dist="38100" dir="2700000" algn="tl">
                    <a:srgbClr val="000000"/>
                  </a:outerShdw>
                </a:effectLst>
              </a:rPr>
              <a:t>“</a:t>
            </a:r>
            <a:r>
              <a:rPr lang="en-US" sz="2400" b="1" dirty="0">
                <a:solidFill>
                  <a:srgbClr val="FFFF99"/>
                </a:solidFill>
                <a:effectLst>
                  <a:outerShdw blurRad="38100" dist="38100" dir="2700000" algn="tl">
                    <a:srgbClr val="000000"/>
                  </a:outerShdw>
                </a:effectLst>
              </a:rPr>
              <a:t>drop-off</a:t>
            </a:r>
            <a:r>
              <a:rPr lang="en-US" sz="2400" dirty="0">
                <a:solidFill>
                  <a:srgbClr val="FFFF99"/>
                </a:solidFill>
                <a:effectLst>
                  <a:outerShdw blurRad="38100" dist="38100" dir="2700000" algn="tl">
                    <a:srgbClr val="000000"/>
                  </a:outerShdw>
                </a:effectLst>
              </a:rPr>
              <a:t>” SCC</a:t>
            </a:r>
            <a:endParaRPr lang="el-GR" sz="2400" dirty="0">
              <a:solidFill>
                <a:srgbClr val="FFFF99"/>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228600"/>
            <a:ext cx="8229600" cy="692150"/>
          </a:xfrm>
        </p:spPr>
        <p:txBody>
          <a:bodyPr/>
          <a:lstStyle/>
          <a:p>
            <a:pPr eaLnBrk="1" hangingPunct="1">
              <a:defRPr/>
            </a:pPr>
            <a:r>
              <a:rPr lang="en-US" sz="4000" smtClean="0"/>
              <a:t>The Larynx</a:t>
            </a:r>
          </a:p>
        </p:txBody>
      </p:sp>
      <p:sp>
        <p:nvSpPr>
          <p:cNvPr id="267267" name="Rectangle 3"/>
          <p:cNvSpPr>
            <a:spLocks noGrp="1" noChangeArrowheads="1"/>
          </p:cNvSpPr>
          <p:nvPr>
            <p:ph type="body" sz="half" idx="1"/>
          </p:nvPr>
        </p:nvSpPr>
        <p:spPr>
          <a:xfrm>
            <a:off x="152400" y="1447800"/>
            <a:ext cx="4038600" cy="1447800"/>
          </a:xfrm>
        </p:spPr>
        <p:txBody>
          <a:bodyPr/>
          <a:lstStyle/>
          <a:p>
            <a:pPr>
              <a:spcBef>
                <a:spcPct val="0"/>
              </a:spcBef>
              <a:buClrTx/>
              <a:buSzTx/>
              <a:buFontTx/>
              <a:buNone/>
              <a:defRPr/>
            </a:pPr>
            <a:r>
              <a:rPr lang="en-US" sz="2400" dirty="0" smtClean="0"/>
              <a:t>Superior surface anatomy: </a:t>
            </a:r>
          </a:p>
          <a:p>
            <a:pPr>
              <a:spcBef>
                <a:spcPct val="0"/>
              </a:spcBef>
              <a:buClrTx/>
              <a:buSzTx/>
              <a:buFontTx/>
              <a:buChar char="•"/>
              <a:defRPr/>
            </a:pPr>
            <a:endParaRPr lang="en-US" sz="2400" dirty="0" smtClean="0"/>
          </a:p>
          <a:p>
            <a:pPr>
              <a:spcBef>
                <a:spcPct val="0"/>
              </a:spcBef>
              <a:buClrTx/>
              <a:buSzTx/>
              <a:buFontTx/>
              <a:buNone/>
              <a:defRPr/>
            </a:pPr>
            <a:r>
              <a:rPr lang="en-US" sz="2400" dirty="0" smtClean="0"/>
              <a:t>	</a:t>
            </a:r>
            <a:r>
              <a:rPr lang="en-US" sz="2400" dirty="0" smtClean="0">
                <a:solidFill>
                  <a:schemeClr val="folHlink"/>
                </a:solidFill>
              </a:rPr>
              <a:t>Major Landmarks </a:t>
            </a:r>
          </a:p>
        </p:txBody>
      </p:sp>
      <p:pic>
        <p:nvPicPr>
          <p:cNvPr id="11270" name="Picture 4" descr="Sup-view"/>
          <p:cNvPicPr>
            <a:picLocks noChangeAspect="1" noChangeArrowheads="1"/>
          </p:cNvPicPr>
          <p:nvPr/>
        </p:nvPicPr>
        <p:blipFill>
          <a:blip r:embed="rId2" cstate="print"/>
          <a:srcRect/>
          <a:stretch>
            <a:fillRect/>
          </a:stretch>
        </p:blipFill>
        <p:spPr bwMode="auto">
          <a:xfrm>
            <a:off x="4724400" y="1752600"/>
            <a:ext cx="3733800" cy="3048000"/>
          </a:xfrm>
          <a:prstGeom prst="rect">
            <a:avLst/>
          </a:prstGeom>
          <a:noFill/>
          <a:ln w="9525">
            <a:noFill/>
            <a:miter lim="800000"/>
            <a:headEnd/>
            <a:tailEnd/>
          </a:ln>
        </p:spPr>
      </p:pic>
      <p:grpSp>
        <p:nvGrpSpPr>
          <p:cNvPr id="2" name="Group 19"/>
          <p:cNvGrpSpPr>
            <a:grpSpLocks/>
          </p:cNvGrpSpPr>
          <p:nvPr/>
        </p:nvGrpSpPr>
        <p:grpSpPr bwMode="auto">
          <a:xfrm>
            <a:off x="3048000" y="990600"/>
            <a:ext cx="5773738" cy="5106988"/>
            <a:chOff x="1920" y="624"/>
            <a:chExt cx="3637" cy="3217"/>
          </a:xfrm>
        </p:grpSpPr>
        <p:sp>
          <p:nvSpPr>
            <p:cNvPr id="11273" name="Line 5"/>
            <p:cNvSpPr>
              <a:spLocks noChangeShapeType="1"/>
            </p:cNvSpPr>
            <p:nvPr/>
          </p:nvSpPr>
          <p:spPr bwMode="auto">
            <a:xfrm flipH="1" flipV="1">
              <a:off x="4320" y="2304"/>
              <a:ext cx="528" cy="1008"/>
            </a:xfrm>
            <a:prstGeom prst="line">
              <a:avLst/>
            </a:prstGeom>
            <a:noFill/>
            <a:ln w="38100">
              <a:solidFill>
                <a:srgbClr val="000080"/>
              </a:solidFill>
              <a:round/>
              <a:headEnd/>
              <a:tailEnd type="stealth" w="med" len="med"/>
            </a:ln>
          </p:spPr>
          <p:txBody>
            <a:bodyPr/>
            <a:lstStyle/>
            <a:p>
              <a:endParaRPr lang="el-GR"/>
            </a:p>
          </p:txBody>
        </p:sp>
        <p:sp>
          <p:nvSpPr>
            <p:cNvPr id="11274" name="Text Box 6"/>
            <p:cNvSpPr txBox="1">
              <a:spLocks noChangeArrowheads="1"/>
            </p:cNvSpPr>
            <p:nvPr/>
          </p:nvSpPr>
          <p:spPr bwMode="auto">
            <a:xfrm>
              <a:off x="4656" y="3312"/>
              <a:ext cx="901" cy="404"/>
            </a:xfrm>
            <a:prstGeom prst="rect">
              <a:avLst/>
            </a:prstGeom>
            <a:noFill/>
            <a:ln w="9525">
              <a:noFill/>
              <a:miter lim="800000"/>
              <a:headEnd/>
              <a:tailEnd/>
            </a:ln>
          </p:spPr>
          <p:txBody>
            <a:bodyPr wrap="none">
              <a:spAutoFit/>
            </a:bodyPr>
            <a:lstStyle/>
            <a:p>
              <a:pPr algn="ctr"/>
              <a:r>
                <a:rPr lang="en-US"/>
                <a:t>Aryepiglottic</a:t>
              </a:r>
            </a:p>
            <a:p>
              <a:pPr algn="ctr"/>
              <a:r>
                <a:rPr lang="en-US"/>
                <a:t>Fold</a:t>
              </a:r>
            </a:p>
          </p:txBody>
        </p:sp>
        <p:sp>
          <p:nvSpPr>
            <p:cNvPr id="11275" name="Line 7"/>
            <p:cNvSpPr>
              <a:spLocks noChangeShapeType="1"/>
            </p:cNvSpPr>
            <p:nvPr/>
          </p:nvSpPr>
          <p:spPr bwMode="auto">
            <a:xfrm flipV="1">
              <a:off x="3936" y="1008"/>
              <a:ext cx="192" cy="576"/>
            </a:xfrm>
            <a:prstGeom prst="line">
              <a:avLst/>
            </a:prstGeom>
            <a:noFill/>
            <a:ln w="38100">
              <a:solidFill>
                <a:schemeClr val="bg2"/>
              </a:solidFill>
              <a:round/>
              <a:headEnd type="stealth" w="med" len="med"/>
              <a:tailEnd/>
            </a:ln>
          </p:spPr>
          <p:txBody>
            <a:bodyPr/>
            <a:lstStyle/>
            <a:p>
              <a:endParaRPr lang="el-GR"/>
            </a:p>
          </p:txBody>
        </p:sp>
        <p:sp>
          <p:nvSpPr>
            <p:cNvPr id="11276" name="Text Box 8"/>
            <p:cNvSpPr txBox="1">
              <a:spLocks noChangeArrowheads="1"/>
            </p:cNvSpPr>
            <p:nvPr/>
          </p:nvSpPr>
          <p:spPr bwMode="auto">
            <a:xfrm>
              <a:off x="3744" y="624"/>
              <a:ext cx="891" cy="577"/>
            </a:xfrm>
            <a:prstGeom prst="rect">
              <a:avLst/>
            </a:prstGeom>
            <a:noFill/>
            <a:ln w="9525">
              <a:noFill/>
              <a:miter lim="800000"/>
              <a:headEnd/>
              <a:tailEnd/>
            </a:ln>
          </p:spPr>
          <p:txBody>
            <a:bodyPr wrap="none">
              <a:spAutoFit/>
            </a:bodyPr>
            <a:lstStyle/>
            <a:p>
              <a:pPr algn="ctr"/>
              <a:r>
                <a:rPr lang="en-US"/>
                <a:t>Posterior </a:t>
              </a:r>
            </a:p>
            <a:p>
              <a:pPr algn="ctr"/>
              <a:r>
                <a:rPr lang="en-US"/>
                <a:t>Commissure</a:t>
              </a:r>
            </a:p>
            <a:p>
              <a:pPr algn="ctr"/>
              <a:endParaRPr lang="en-US"/>
            </a:p>
          </p:txBody>
        </p:sp>
        <p:sp>
          <p:nvSpPr>
            <p:cNvPr id="11277" name="Line 9"/>
            <p:cNvSpPr>
              <a:spLocks noChangeShapeType="1"/>
            </p:cNvSpPr>
            <p:nvPr/>
          </p:nvSpPr>
          <p:spPr bwMode="auto">
            <a:xfrm flipV="1">
              <a:off x="3360" y="2400"/>
              <a:ext cx="288" cy="864"/>
            </a:xfrm>
            <a:prstGeom prst="line">
              <a:avLst/>
            </a:prstGeom>
            <a:noFill/>
            <a:ln w="38100">
              <a:solidFill>
                <a:schemeClr val="bg2"/>
              </a:solidFill>
              <a:round/>
              <a:headEnd/>
              <a:tailEnd type="stealth" w="med" len="med"/>
            </a:ln>
          </p:spPr>
          <p:txBody>
            <a:bodyPr/>
            <a:lstStyle/>
            <a:p>
              <a:endParaRPr lang="el-GR"/>
            </a:p>
          </p:txBody>
        </p:sp>
        <p:sp>
          <p:nvSpPr>
            <p:cNvPr id="11278" name="Text Box 10"/>
            <p:cNvSpPr txBox="1">
              <a:spLocks noChangeArrowheads="1"/>
            </p:cNvSpPr>
            <p:nvPr/>
          </p:nvSpPr>
          <p:spPr bwMode="auto">
            <a:xfrm>
              <a:off x="2928" y="3264"/>
              <a:ext cx="891" cy="577"/>
            </a:xfrm>
            <a:prstGeom prst="rect">
              <a:avLst/>
            </a:prstGeom>
            <a:noFill/>
            <a:ln w="9525">
              <a:noFill/>
              <a:miter lim="800000"/>
              <a:headEnd/>
              <a:tailEnd/>
            </a:ln>
          </p:spPr>
          <p:txBody>
            <a:bodyPr wrap="none">
              <a:spAutoFit/>
            </a:bodyPr>
            <a:lstStyle/>
            <a:p>
              <a:pPr algn="ctr"/>
              <a:r>
                <a:rPr lang="en-US"/>
                <a:t>Anterior </a:t>
              </a:r>
            </a:p>
            <a:p>
              <a:pPr algn="ctr"/>
              <a:r>
                <a:rPr lang="en-US"/>
                <a:t>Commissure</a:t>
              </a:r>
            </a:p>
            <a:p>
              <a:pPr algn="ctr"/>
              <a:endParaRPr lang="en-US"/>
            </a:p>
          </p:txBody>
        </p:sp>
        <p:sp>
          <p:nvSpPr>
            <p:cNvPr id="11279" name="Line 12"/>
            <p:cNvSpPr>
              <a:spLocks noChangeShapeType="1"/>
            </p:cNvSpPr>
            <p:nvPr/>
          </p:nvSpPr>
          <p:spPr bwMode="auto">
            <a:xfrm>
              <a:off x="2592" y="1920"/>
              <a:ext cx="1392" cy="288"/>
            </a:xfrm>
            <a:prstGeom prst="line">
              <a:avLst/>
            </a:prstGeom>
            <a:noFill/>
            <a:ln w="38100">
              <a:solidFill>
                <a:schemeClr val="bg2"/>
              </a:solidFill>
              <a:round/>
              <a:headEnd/>
              <a:tailEnd type="stealth" w="med" len="med"/>
            </a:ln>
          </p:spPr>
          <p:txBody>
            <a:bodyPr/>
            <a:lstStyle/>
            <a:p>
              <a:endParaRPr lang="el-GR"/>
            </a:p>
          </p:txBody>
        </p:sp>
        <p:sp>
          <p:nvSpPr>
            <p:cNvPr id="11280" name="Text Box 13"/>
            <p:cNvSpPr txBox="1">
              <a:spLocks noChangeArrowheads="1"/>
            </p:cNvSpPr>
            <p:nvPr/>
          </p:nvSpPr>
          <p:spPr bwMode="auto">
            <a:xfrm>
              <a:off x="1968" y="1776"/>
              <a:ext cx="666" cy="231"/>
            </a:xfrm>
            <a:prstGeom prst="rect">
              <a:avLst/>
            </a:prstGeom>
            <a:noFill/>
            <a:ln w="9525">
              <a:noFill/>
              <a:miter lim="800000"/>
              <a:headEnd/>
              <a:tailEnd/>
            </a:ln>
          </p:spPr>
          <p:txBody>
            <a:bodyPr wrap="none">
              <a:spAutoFit/>
            </a:bodyPr>
            <a:lstStyle/>
            <a:p>
              <a:r>
                <a:rPr lang="en-US"/>
                <a:t>Ventricle</a:t>
              </a:r>
            </a:p>
          </p:txBody>
        </p:sp>
        <p:sp>
          <p:nvSpPr>
            <p:cNvPr id="11281" name="Text Box 15"/>
            <p:cNvSpPr txBox="1">
              <a:spLocks noChangeArrowheads="1"/>
            </p:cNvSpPr>
            <p:nvPr/>
          </p:nvSpPr>
          <p:spPr bwMode="auto">
            <a:xfrm>
              <a:off x="2256" y="1152"/>
              <a:ext cx="476" cy="577"/>
            </a:xfrm>
            <a:prstGeom prst="rect">
              <a:avLst/>
            </a:prstGeom>
            <a:noFill/>
            <a:ln w="9525">
              <a:noFill/>
              <a:miter lim="800000"/>
              <a:headEnd/>
              <a:tailEnd/>
            </a:ln>
          </p:spPr>
          <p:txBody>
            <a:bodyPr wrap="none">
              <a:spAutoFit/>
            </a:bodyPr>
            <a:lstStyle/>
            <a:p>
              <a:r>
                <a:rPr lang="en-US"/>
                <a:t>True</a:t>
              </a:r>
            </a:p>
            <a:p>
              <a:r>
                <a:rPr lang="en-US"/>
                <a:t>Vocal</a:t>
              </a:r>
            </a:p>
            <a:p>
              <a:r>
                <a:rPr lang="en-US"/>
                <a:t>Cords</a:t>
              </a:r>
            </a:p>
          </p:txBody>
        </p:sp>
        <p:sp>
          <p:nvSpPr>
            <p:cNvPr id="11282" name="Text Box 16"/>
            <p:cNvSpPr txBox="1">
              <a:spLocks noChangeArrowheads="1"/>
            </p:cNvSpPr>
            <p:nvPr/>
          </p:nvSpPr>
          <p:spPr bwMode="auto">
            <a:xfrm>
              <a:off x="1920" y="2352"/>
              <a:ext cx="476" cy="577"/>
            </a:xfrm>
            <a:prstGeom prst="rect">
              <a:avLst/>
            </a:prstGeom>
            <a:noFill/>
            <a:ln w="9525">
              <a:noFill/>
              <a:miter lim="800000"/>
              <a:headEnd/>
              <a:tailEnd/>
            </a:ln>
          </p:spPr>
          <p:txBody>
            <a:bodyPr wrap="none">
              <a:spAutoFit/>
            </a:bodyPr>
            <a:lstStyle/>
            <a:p>
              <a:r>
                <a:rPr lang="en-US"/>
                <a:t>False</a:t>
              </a:r>
            </a:p>
            <a:p>
              <a:r>
                <a:rPr lang="en-US"/>
                <a:t>Vocal</a:t>
              </a:r>
            </a:p>
            <a:p>
              <a:r>
                <a:rPr lang="en-US"/>
                <a:t>Cords</a:t>
              </a:r>
            </a:p>
          </p:txBody>
        </p:sp>
        <p:sp>
          <p:nvSpPr>
            <p:cNvPr id="11283" name="Line 17"/>
            <p:cNvSpPr>
              <a:spLocks noChangeShapeType="1"/>
            </p:cNvSpPr>
            <p:nvPr/>
          </p:nvSpPr>
          <p:spPr bwMode="auto">
            <a:xfrm>
              <a:off x="2688" y="1440"/>
              <a:ext cx="1008" cy="432"/>
            </a:xfrm>
            <a:prstGeom prst="line">
              <a:avLst/>
            </a:prstGeom>
            <a:noFill/>
            <a:ln w="38100">
              <a:solidFill>
                <a:schemeClr val="bg2"/>
              </a:solidFill>
              <a:round/>
              <a:headEnd/>
              <a:tailEnd type="stealth" w="med" len="med"/>
            </a:ln>
          </p:spPr>
          <p:txBody>
            <a:bodyPr/>
            <a:lstStyle/>
            <a:p>
              <a:endParaRPr lang="el-GR"/>
            </a:p>
          </p:txBody>
        </p:sp>
        <p:sp>
          <p:nvSpPr>
            <p:cNvPr id="11284" name="Line 18"/>
            <p:cNvSpPr>
              <a:spLocks noChangeShapeType="1"/>
            </p:cNvSpPr>
            <p:nvPr/>
          </p:nvSpPr>
          <p:spPr bwMode="auto">
            <a:xfrm flipV="1">
              <a:off x="2400" y="2208"/>
              <a:ext cx="1056" cy="432"/>
            </a:xfrm>
            <a:prstGeom prst="line">
              <a:avLst/>
            </a:prstGeom>
            <a:noFill/>
            <a:ln w="38100">
              <a:solidFill>
                <a:schemeClr val="bg2"/>
              </a:solidFill>
              <a:round/>
              <a:headEnd/>
              <a:tailEnd type="stealth" w="med" len="med"/>
            </a:ln>
          </p:spPr>
          <p:txBody>
            <a:bodyPr/>
            <a:lstStyle/>
            <a:p>
              <a:endParaRPr lang="el-GR"/>
            </a:p>
          </p:txBody>
        </p:sp>
      </p:grpSp>
      <p:pic>
        <p:nvPicPr>
          <p:cNvPr id="22" name="Picture 9" descr="larynx"/>
          <p:cNvPicPr>
            <a:picLocks noChangeAspect="1" noChangeArrowheads="1"/>
          </p:cNvPicPr>
          <p:nvPr/>
        </p:nvPicPr>
        <p:blipFill>
          <a:blip r:embed="rId3" cstate="print"/>
          <a:srcRect/>
          <a:stretch>
            <a:fillRect/>
          </a:stretch>
        </p:blipFill>
        <p:spPr bwMode="auto">
          <a:xfrm>
            <a:off x="0" y="3140968"/>
            <a:ext cx="2998701"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Administrator\Επιφάνεια εργασίας\MONET\04 the-promenade-near-argenteuil.jpg!HalfHD.jpg"/>
          <p:cNvPicPr>
            <a:picLocks noChangeAspect="1" noChangeArrowheads="1"/>
          </p:cNvPicPr>
          <p:nvPr/>
        </p:nvPicPr>
        <p:blipFill>
          <a:blip r:embed="rId2" cstate="print"/>
          <a:srcRect/>
          <a:stretch>
            <a:fillRect/>
          </a:stretch>
        </p:blipFill>
        <p:spPr bwMode="auto">
          <a:xfrm>
            <a:off x="827088" y="1052513"/>
            <a:ext cx="7512050" cy="5616575"/>
          </a:xfrm>
          <a:prstGeom prst="rect">
            <a:avLst/>
          </a:prstGeom>
          <a:noFill/>
          <a:ln w="9525">
            <a:noFill/>
            <a:miter lim="800000"/>
            <a:headEnd/>
            <a:tailEnd/>
          </a:ln>
        </p:spPr>
      </p:pic>
      <p:sp>
        <p:nvSpPr>
          <p:cNvPr id="3" name="2 - Θέση περιεχομένου"/>
          <p:cNvSpPr txBox="1">
            <a:spLocks/>
          </p:cNvSpPr>
          <p:nvPr/>
        </p:nvSpPr>
        <p:spPr>
          <a:xfrm>
            <a:off x="0" y="0"/>
            <a:ext cx="9144000" cy="1268413"/>
          </a:xfrm>
          <a:prstGeom prst="rect">
            <a:avLst/>
          </a:prstGeom>
        </p:spPr>
        <p:txBody>
          <a:bodyPr/>
          <a:lstStyle/>
          <a:p>
            <a:pPr marL="342900" indent="-342900" algn="ctr">
              <a:spcBef>
                <a:spcPct val="20000"/>
              </a:spcBef>
              <a:buClr>
                <a:schemeClr val="hlink"/>
              </a:buClr>
              <a:buFontTx/>
              <a:buChar char="•"/>
              <a:defRPr/>
            </a:pPr>
            <a:r>
              <a:rPr lang="en-US" sz="3200" b="1" kern="0" dirty="0" err="1">
                <a:effectLst>
                  <a:outerShdw blurRad="38100" dist="38100" dir="2700000" algn="tl">
                    <a:srgbClr val="000000"/>
                  </a:outerShdw>
                </a:effectLst>
                <a:latin typeface="+mn-lt"/>
                <a:cs typeface="+mn-cs"/>
              </a:rPr>
              <a:t>Squamous</a:t>
            </a:r>
            <a:r>
              <a:rPr lang="en-US" sz="3200" b="1" kern="0" dirty="0">
                <a:effectLst>
                  <a:outerShdw blurRad="38100" dist="38100" dir="2700000" algn="tl">
                    <a:srgbClr val="000000"/>
                  </a:outerShdw>
                </a:effectLst>
                <a:latin typeface="+mn-lt"/>
                <a:cs typeface="+mn-cs"/>
              </a:rPr>
              <a:t> pathologic diseases and their differential diagnosis: </a:t>
            </a:r>
            <a:r>
              <a:rPr lang="en-US" sz="3200" kern="0" dirty="0">
                <a:effectLst>
                  <a:outerShdw blurRad="38100" dist="38100" dir="2700000" algn="tl">
                    <a:srgbClr val="000000"/>
                  </a:outerShdw>
                </a:effectLst>
                <a:latin typeface="+mn-lt"/>
                <a:cs typeface="+mn-cs"/>
              </a:rPr>
              <a:t>Invasive </a:t>
            </a:r>
            <a:r>
              <a:rPr lang="en-US" sz="3200" kern="0" dirty="0" err="1">
                <a:effectLst>
                  <a:outerShdw blurRad="38100" dist="38100" dir="2700000" algn="tl">
                    <a:srgbClr val="000000"/>
                  </a:outerShdw>
                </a:effectLst>
                <a:latin typeface="+mn-lt"/>
                <a:cs typeface="+mn-cs"/>
              </a:rPr>
              <a:t>neoplasia</a:t>
            </a:r>
            <a:r>
              <a:rPr lang="en-US" sz="3200" kern="0" dirty="0">
                <a:effectLst>
                  <a:outerShdw blurRad="38100" dist="38100" dir="2700000" algn="tl">
                    <a:srgbClr val="000000"/>
                  </a:outerShdw>
                </a:effectLst>
                <a:latin typeface="+mn-lt"/>
                <a:cs typeface="+mn-cs"/>
              </a:rPr>
              <a:t> </a:t>
            </a: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buFontTx/>
              <a:buChar char="•"/>
              <a:defRPr/>
            </a:pPr>
            <a:endParaRPr lang="en-US" sz="3200" kern="0" dirty="0">
              <a:effectLst>
                <a:outerShdw blurRad="38100" dist="38100" dir="2700000" algn="tl">
                  <a:srgbClr val="000000"/>
                </a:outerShdw>
              </a:effectLst>
              <a:latin typeface="+mn-lt"/>
              <a:cs typeface="+mn-cs"/>
            </a:endParaRPr>
          </a:p>
          <a:p>
            <a:pPr marL="342900" indent="-342900">
              <a:spcBef>
                <a:spcPct val="20000"/>
              </a:spcBef>
              <a:buClr>
                <a:schemeClr val="hlink"/>
              </a:buClr>
              <a:defRPr/>
            </a:pPr>
            <a:r>
              <a:rPr lang="en-US" sz="3200" kern="0" dirty="0">
                <a:effectLst>
                  <a:outerShdw blurRad="38100" dist="38100" dir="2700000" algn="tl">
                    <a:srgbClr val="000000"/>
                  </a:outerShdw>
                </a:effectLst>
                <a:latin typeface="+mn-lt"/>
                <a:cs typeface="+mn-cs"/>
              </a:rPr>
              <a:t>   </a:t>
            </a:r>
            <a:endParaRPr lang="el-GR" sz="3200" kern="0" dirty="0">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1"/>
            <a:ext cx="8229600" cy="548679"/>
          </a:xfrm>
        </p:spPr>
        <p:txBody>
          <a:bodyPr/>
          <a:lstStyle/>
          <a:p>
            <a:pPr eaLnBrk="1" hangingPunct="1">
              <a:defRPr/>
            </a:pPr>
            <a:r>
              <a:rPr lang="it-IT" dirty="0" smtClean="0">
                <a:solidFill>
                  <a:srgbClr val="FFFF00"/>
                </a:solidFill>
              </a:rPr>
              <a:t>Superficially </a:t>
            </a:r>
            <a:r>
              <a:rPr lang="en-US" u="sng" dirty="0" smtClean="0">
                <a:solidFill>
                  <a:srgbClr val="FFFF00"/>
                </a:solidFill>
              </a:rPr>
              <a:t>extending</a:t>
            </a:r>
            <a:r>
              <a:rPr lang="en-US" dirty="0" smtClean="0">
                <a:solidFill>
                  <a:srgbClr val="FFFF00"/>
                </a:solidFill>
              </a:rPr>
              <a:t> SCC</a:t>
            </a:r>
            <a:endParaRPr lang="el-GR" dirty="0" smtClean="0">
              <a:solidFill>
                <a:srgbClr val="FFFF00"/>
              </a:solidFill>
            </a:endParaRPr>
          </a:p>
        </p:txBody>
      </p:sp>
      <p:sp>
        <p:nvSpPr>
          <p:cNvPr id="87043" name="Rectangle 3"/>
          <p:cNvSpPr>
            <a:spLocks noGrp="1" noChangeArrowheads="1"/>
          </p:cNvSpPr>
          <p:nvPr>
            <p:ph type="body" idx="1"/>
          </p:nvPr>
        </p:nvSpPr>
        <p:spPr>
          <a:xfrm>
            <a:off x="457200" y="476672"/>
            <a:ext cx="8686800" cy="6381328"/>
          </a:xfrm>
        </p:spPr>
        <p:txBody>
          <a:bodyPr/>
          <a:lstStyle/>
          <a:p>
            <a:pPr eaLnBrk="1" hangingPunct="1">
              <a:lnSpc>
                <a:spcPct val="90000"/>
              </a:lnSpc>
              <a:defRPr/>
            </a:pPr>
            <a:r>
              <a:rPr lang="en-US" dirty="0" smtClean="0"/>
              <a:t>Defined in the larynx and </a:t>
            </a:r>
            <a:r>
              <a:rPr lang="en-US" dirty="0" err="1" smtClean="0"/>
              <a:t>hypopharynx</a:t>
            </a:r>
            <a:r>
              <a:rPr lang="en-US" dirty="0" smtClean="0"/>
              <a:t> as an early invasive SCC that does </a:t>
            </a:r>
            <a:r>
              <a:rPr lang="en-US" b="1" dirty="0" smtClean="0"/>
              <a:t>not</a:t>
            </a:r>
            <a:r>
              <a:rPr lang="en-US" dirty="0" smtClean="0"/>
              <a:t> extend beyond the lamina </a:t>
            </a:r>
            <a:r>
              <a:rPr lang="en-US" dirty="0" err="1" smtClean="0"/>
              <a:t>propria</a:t>
            </a:r>
            <a:r>
              <a:rPr lang="en-US" dirty="0" smtClean="0"/>
              <a:t>, </a:t>
            </a:r>
            <a:r>
              <a:rPr lang="en-US" i="1" dirty="0" smtClean="0"/>
              <a:t>possibly</a:t>
            </a:r>
            <a:r>
              <a:rPr lang="en-US" dirty="0" smtClean="0"/>
              <a:t> regardless of the presence or absence of cervical lymph node metastasis. A component of CIS and chronic inflammation are frequently present.</a:t>
            </a:r>
          </a:p>
          <a:p>
            <a:pPr eaLnBrk="1" hangingPunct="1">
              <a:lnSpc>
                <a:spcPct val="90000"/>
              </a:lnSpc>
              <a:defRPr/>
            </a:pPr>
            <a:r>
              <a:rPr lang="en-US" dirty="0" smtClean="0"/>
              <a:t>Considerable variation in size. Often  </a:t>
            </a:r>
            <a:r>
              <a:rPr lang="en-US" b="1" spc="300" dirty="0" smtClean="0"/>
              <a:t>extensive</a:t>
            </a:r>
            <a:r>
              <a:rPr lang="en-US" spc="300" dirty="0" smtClean="0"/>
              <a:t> </a:t>
            </a:r>
            <a:r>
              <a:rPr lang="en-US" dirty="0" smtClean="0"/>
              <a:t>invasion of the lamina </a:t>
            </a:r>
            <a:r>
              <a:rPr lang="en-US" dirty="0" err="1" smtClean="0"/>
              <a:t>propria</a:t>
            </a:r>
            <a:r>
              <a:rPr lang="en-US" dirty="0" smtClean="0"/>
              <a:t> ( as opposed to </a:t>
            </a:r>
            <a:r>
              <a:rPr lang="en-US" dirty="0" err="1" smtClean="0"/>
              <a:t>microinvasive</a:t>
            </a:r>
            <a:r>
              <a:rPr lang="en-US" dirty="0" smtClean="0"/>
              <a:t> SCC). </a:t>
            </a:r>
            <a:r>
              <a:rPr lang="en-US" spc="300" dirty="0" smtClean="0"/>
              <a:t>Multiple</a:t>
            </a:r>
            <a:r>
              <a:rPr lang="en-US" dirty="0" smtClean="0"/>
              <a:t> </a:t>
            </a:r>
            <a:r>
              <a:rPr lang="en-US" dirty="0" err="1" smtClean="0"/>
              <a:t>neoplasms</a:t>
            </a:r>
            <a:r>
              <a:rPr lang="en-US" dirty="0" smtClean="0"/>
              <a:t> of the upper </a:t>
            </a:r>
            <a:r>
              <a:rPr lang="en-US" dirty="0" err="1" smtClean="0"/>
              <a:t>aerodigestive</a:t>
            </a:r>
            <a:r>
              <a:rPr lang="en-US" dirty="0" smtClean="0"/>
              <a:t> tract (UADT) frequently coexist.</a:t>
            </a:r>
          </a:p>
          <a:p>
            <a:pPr eaLnBrk="1" hangingPunct="1">
              <a:lnSpc>
                <a:spcPct val="90000"/>
              </a:lnSpc>
              <a:defRPr/>
            </a:pPr>
            <a:r>
              <a:rPr lang="en-US" dirty="0" smtClean="0"/>
              <a:t>This diagnosis can be established only </a:t>
            </a:r>
            <a:r>
              <a:rPr lang="en-US" b="1" dirty="0" smtClean="0"/>
              <a:t>after </a:t>
            </a:r>
            <a:r>
              <a:rPr lang="en-US" dirty="0" smtClean="0"/>
              <a:t>the lesion has been thoroughly excised and thoroughly examined pathologically.</a:t>
            </a:r>
            <a:endParaRPr lang="el-GR"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3708400" cy="765175"/>
          </a:xfrm>
        </p:spPr>
        <p:txBody>
          <a:bodyPr anchor="b" anchorCtr="0">
            <a:normAutofit/>
          </a:bodyPr>
          <a:lstStyle/>
          <a:p>
            <a:pPr eaLnBrk="1" hangingPunct="1">
              <a:defRPr/>
            </a:pPr>
            <a:r>
              <a:rPr lang="en-US" sz="2000" smtClean="0"/>
              <a:t>Diagrammatic representation of </a:t>
            </a:r>
            <a:r>
              <a:rPr lang="en-US" sz="2000" u="sng" smtClean="0"/>
              <a:t>laryngeal barriers</a:t>
            </a:r>
            <a:endParaRPr lang="el-GR" sz="2000" u="sng" smtClean="0"/>
          </a:p>
        </p:txBody>
      </p:sp>
      <p:sp>
        <p:nvSpPr>
          <p:cNvPr id="4" name="3 - Θέση κειμένου"/>
          <p:cNvSpPr>
            <a:spLocks noGrp="1"/>
          </p:cNvSpPr>
          <p:nvPr>
            <p:ph type="body" sz="half" idx="4294967295"/>
          </p:nvPr>
        </p:nvSpPr>
        <p:spPr>
          <a:xfrm>
            <a:off x="0" y="981075"/>
            <a:ext cx="3779838" cy="5876925"/>
          </a:xfrm>
        </p:spPr>
        <p:txBody>
          <a:bodyPr>
            <a:normAutofit/>
          </a:bodyPr>
          <a:lstStyle/>
          <a:p>
            <a:pPr marL="0" indent="0" algn="ctr" eaLnBrk="1" hangingPunct="1">
              <a:lnSpc>
                <a:spcPct val="80000"/>
              </a:lnSpc>
              <a:buFontTx/>
              <a:buNone/>
              <a:defRPr/>
            </a:pPr>
            <a:r>
              <a:rPr lang="fr-FR" sz="1600" b="1" dirty="0" smtClean="0"/>
              <a:t>(1) The </a:t>
            </a:r>
            <a:r>
              <a:rPr lang="en-US" sz="1600" b="1" u="sng" dirty="0" smtClean="0"/>
              <a:t>quadrangular membrane</a:t>
            </a:r>
            <a:r>
              <a:rPr lang="en-US" sz="1600" b="1" dirty="0" smtClean="0"/>
              <a:t> originates from the lateral aspects of the epiglottis and extends to the vestibular folds (false cords) and </a:t>
            </a:r>
            <a:r>
              <a:rPr lang="en-US" sz="1600" b="1" dirty="0" err="1" smtClean="0"/>
              <a:t>arytenoid</a:t>
            </a:r>
            <a:r>
              <a:rPr lang="en-US" sz="1600" b="1" dirty="0" smtClean="0"/>
              <a:t> cartilages, fusing with the </a:t>
            </a:r>
            <a:r>
              <a:rPr lang="en-US" sz="1600" b="1" dirty="0" err="1" smtClean="0"/>
              <a:t>perichondrium</a:t>
            </a:r>
            <a:r>
              <a:rPr lang="en-US" sz="1600" b="1" dirty="0" smtClean="0"/>
              <a:t> of the thyroid lamina. It is an incomplete</a:t>
            </a:r>
          </a:p>
          <a:p>
            <a:pPr marL="0" indent="0" algn="ctr" eaLnBrk="1" hangingPunct="1">
              <a:lnSpc>
                <a:spcPct val="80000"/>
              </a:lnSpc>
              <a:buFontTx/>
              <a:buNone/>
              <a:defRPr/>
            </a:pPr>
            <a:r>
              <a:rPr lang="en-US" sz="1600" b="1" dirty="0" smtClean="0"/>
              <a:t>netlike membrane pierced by minor salivary glands.</a:t>
            </a:r>
          </a:p>
          <a:p>
            <a:pPr marL="0" indent="0" algn="ctr" eaLnBrk="1" hangingPunct="1">
              <a:lnSpc>
                <a:spcPct val="80000"/>
              </a:lnSpc>
              <a:buFontTx/>
              <a:buNone/>
              <a:defRPr/>
            </a:pPr>
            <a:r>
              <a:rPr lang="en-US" sz="1600" b="1" dirty="0" smtClean="0"/>
              <a:t> </a:t>
            </a:r>
          </a:p>
          <a:p>
            <a:pPr marL="0" indent="0" algn="ctr" eaLnBrk="1" hangingPunct="1">
              <a:lnSpc>
                <a:spcPct val="80000"/>
              </a:lnSpc>
              <a:buFontTx/>
              <a:buNone/>
              <a:defRPr/>
            </a:pPr>
            <a:r>
              <a:rPr lang="en-US" sz="1600" b="1" dirty="0" smtClean="0"/>
              <a:t>(2) The </a:t>
            </a:r>
            <a:r>
              <a:rPr lang="en-US" sz="1600" b="1" u="sng" spc="300" dirty="0" err="1" smtClean="0"/>
              <a:t>conus</a:t>
            </a:r>
            <a:r>
              <a:rPr lang="en-US" sz="1600" b="1" u="sng" spc="300" dirty="0" smtClean="0"/>
              <a:t> </a:t>
            </a:r>
            <a:r>
              <a:rPr lang="en-US" sz="1600" b="1" u="sng" spc="300" dirty="0" err="1" smtClean="0"/>
              <a:t>elasticus</a:t>
            </a:r>
            <a:endParaRPr lang="en-US" sz="1600" b="1" u="sng" spc="300" dirty="0" smtClean="0"/>
          </a:p>
          <a:p>
            <a:pPr marL="0" indent="0" algn="ctr" eaLnBrk="1" hangingPunct="1">
              <a:lnSpc>
                <a:spcPct val="80000"/>
              </a:lnSpc>
              <a:buFontTx/>
              <a:buNone/>
              <a:defRPr/>
            </a:pPr>
            <a:r>
              <a:rPr lang="en-US" sz="1600" b="1" dirty="0" smtClean="0"/>
              <a:t>is the continuation of the </a:t>
            </a:r>
            <a:r>
              <a:rPr lang="en-US" sz="1600" b="1" dirty="0" err="1" smtClean="0"/>
              <a:t>cricothyroid</a:t>
            </a:r>
            <a:r>
              <a:rPr lang="en-US" sz="1600" b="1" dirty="0" smtClean="0"/>
              <a:t> ligament; it merges superiorly with</a:t>
            </a:r>
          </a:p>
          <a:p>
            <a:pPr marL="0" indent="0" algn="ctr" eaLnBrk="1" hangingPunct="1">
              <a:lnSpc>
                <a:spcPct val="80000"/>
              </a:lnSpc>
              <a:buFontTx/>
              <a:buNone/>
              <a:defRPr/>
            </a:pPr>
            <a:r>
              <a:rPr lang="en-US" sz="1600" b="1" dirty="0" smtClean="0"/>
              <a:t>the vocal ligament and with the thyroid lamina </a:t>
            </a:r>
            <a:r>
              <a:rPr lang="en-US" sz="1600" b="1" dirty="0" err="1" smtClean="0"/>
              <a:t>perichondrium</a:t>
            </a:r>
            <a:r>
              <a:rPr lang="en-US" sz="1600" b="1" dirty="0" smtClean="0"/>
              <a:t>. The </a:t>
            </a:r>
            <a:r>
              <a:rPr lang="en-US" sz="1600" b="1" dirty="0" err="1" smtClean="0"/>
              <a:t>conus</a:t>
            </a:r>
            <a:endParaRPr lang="en-US" sz="1600" b="1" dirty="0" smtClean="0"/>
          </a:p>
          <a:p>
            <a:pPr marL="0" indent="0" algn="ctr" eaLnBrk="1" hangingPunct="1">
              <a:lnSpc>
                <a:spcPct val="80000"/>
              </a:lnSpc>
              <a:buFontTx/>
              <a:buNone/>
              <a:defRPr/>
            </a:pPr>
            <a:r>
              <a:rPr lang="en-US" sz="1600" b="1" dirty="0" err="1" smtClean="0"/>
              <a:t>elasticus</a:t>
            </a:r>
            <a:r>
              <a:rPr lang="en-US" sz="1600" b="1" dirty="0" smtClean="0"/>
              <a:t> is also pierced by minor salivary glands, but is denser than the</a:t>
            </a:r>
          </a:p>
          <a:p>
            <a:pPr marL="0" indent="0" algn="ctr" eaLnBrk="1" hangingPunct="1">
              <a:lnSpc>
                <a:spcPct val="80000"/>
              </a:lnSpc>
              <a:buFontTx/>
              <a:buNone/>
              <a:defRPr/>
            </a:pPr>
            <a:r>
              <a:rPr lang="fr-FR" sz="1600" b="1" dirty="0" err="1" smtClean="0"/>
              <a:t>quadrangular</a:t>
            </a:r>
            <a:r>
              <a:rPr lang="fr-FR" sz="1600" b="1" dirty="0" smtClean="0"/>
              <a:t> membrane.</a:t>
            </a:r>
          </a:p>
          <a:p>
            <a:pPr marL="0" indent="0" algn="ctr" eaLnBrk="1" hangingPunct="1">
              <a:lnSpc>
                <a:spcPct val="80000"/>
              </a:lnSpc>
              <a:buFontTx/>
              <a:buNone/>
              <a:defRPr/>
            </a:pPr>
            <a:endParaRPr lang="fr-FR" sz="1600" b="1" dirty="0" smtClean="0"/>
          </a:p>
          <a:p>
            <a:pPr marL="0" indent="0" algn="ctr" eaLnBrk="1" hangingPunct="1">
              <a:lnSpc>
                <a:spcPct val="80000"/>
              </a:lnSpc>
              <a:buFontTx/>
              <a:buNone/>
              <a:defRPr/>
            </a:pPr>
            <a:r>
              <a:rPr lang="fr-FR" sz="1600" b="1" dirty="0" smtClean="0"/>
              <a:t> (3) The </a:t>
            </a:r>
            <a:r>
              <a:rPr lang="fr-FR" sz="1600" b="1" u="sng" dirty="0" smtClean="0"/>
              <a:t>central membrane</a:t>
            </a:r>
            <a:r>
              <a:rPr lang="fr-FR" sz="1600" b="1" dirty="0" smtClean="0"/>
              <a:t> </a:t>
            </a:r>
            <a:r>
              <a:rPr lang="fr-FR" sz="1600" b="1" dirty="0" err="1" smtClean="0"/>
              <a:t>is</a:t>
            </a:r>
            <a:r>
              <a:rPr lang="fr-FR" sz="1600" b="1" dirty="0" smtClean="0"/>
              <a:t> </a:t>
            </a:r>
            <a:r>
              <a:rPr lang="fr-FR" sz="1600" b="1" dirty="0" err="1" smtClean="0"/>
              <a:t>present</a:t>
            </a:r>
            <a:r>
              <a:rPr lang="fr-FR" sz="1600" b="1" dirty="0" smtClean="0"/>
              <a:t> in the </a:t>
            </a:r>
            <a:r>
              <a:rPr lang="en-US" sz="1600" b="1" dirty="0" err="1" smtClean="0"/>
              <a:t>submucosa</a:t>
            </a:r>
            <a:r>
              <a:rPr lang="en-US" sz="1600" b="1" dirty="0" smtClean="0"/>
              <a:t> of the </a:t>
            </a:r>
            <a:r>
              <a:rPr lang="en-US" sz="1600" b="1" dirty="0" err="1" smtClean="0"/>
              <a:t>supraglottis</a:t>
            </a:r>
            <a:r>
              <a:rPr lang="en-US" sz="1600" b="1" dirty="0" smtClean="0"/>
              <a:t> and glottis. </a:t>
            </a:r>
          </a:p>
          <a:p>
            <a:pPr marL="0" indent="0" algn="ctr" eaLnBrk="1" hangingPunct="1">
              <a:lnSpc>
                <a:spcPct val="80000"/>
              </a:lnSpc>
              <a:buFontTx/>
              <a:buNone/>
              <a:defRPr/>
            </a:pPr>
            <a:endParaRPr lang="en-US" sz="1600" b="1" dirty="0" smtClean="0"/>
          </a:p>
          <a:p>
            <a:pPr marL="0" indent="0" algn="ctr" eaLnBrk="1" hangingPunct="1">
              <a:lnSpc>
                <a:spcPct val="80000"/>
              </a:lnSpc>
              <a:buFontTx/>
              <a:buNone/>
              <a:defRPr/>
            </a:pPr>
            <a:r>
              <a:rPr lang="en-US" sz="1600" b="1" dirty="0" smtClean="0"/>
              <a:t>(4) The </a:t>
            </a:r>
            <a:r>
              <a:rPr lang="en-US" sz="1600" b="1" u="sng" dirty="0" smtClean="0"/>
              <a:t>peripheral aspect of the</a:t>
            </a:r>
          </a:p>
          <a:p>
            <a:pPr marL="0" indent="0" algn="ctr" eaLnBrk="1" hangingPunct="1">
              <a:lnSpc>
                <a:spcPct val="80000"/>
              </a:lnSpc>
              <a:buFontTx/>
              <a:buNone/>
              <a:defRPr/>
            </a:pPr>
            <a:r>
              <a:rPr lang="en-US" sz="1600" b="1" u="sng" dirty="0" err="1" smtClean="0"/>
              <a:t>periventricular</a:t>
            </a:r>
            <a:r>
              <a:rPr lang="en-US" sz="1600" b="1" u="sng" dirty="0" smtClean="0"/>
              <a:t> membrane</a:t>
            </a:r>
            <a:r>
              <a:rPr lang="en-US" sz="1600" b="1" dirty="0" smtClean="0"/>
              <a:t> spans the </a:t>
            </a:r>
            <a:r>
              <a:rPr lang="en-US" sz="1600" b="1" dirty="0" err="1" smtClean="0"/>
              <a:t>paraglottic</a:t>
            </a:r>
            <a:r>
              <a:rPr lang="en-US" sz="1600" b="1" dirty="0" smtClean="0"/>
              <a:t> region and merges with the</a:t>
            </a:r>
          </a:p>
          <a:p>
            <a:pPr marL="0" indent="0" algn="ctr" eaLnBrk="1" hangingPunct="1">
              <a:lnSpc>
                <a:spcPct val="80000"/>
              </a:lnSpc>
              <a:buFontTx/>
              <a:buNone/>
              <a:defRPr/>
            </a:pPr>
            <a:r>
              <a:rPr lang="fr-FR" sz="1600" b="1" dirty="0" err="1" smtClean="0"/>
              <a:t>quadrangular</a:t>
            </a:r>
            <a:r>
              <a:rPr lang="fr-FR" sz="1600" b="1" dirty="0" smtClean="0"/>
              <a:t> membrane.</a:t>
            </a:r>
            <a:endParaRPr lang="el-GR" sz="1600" b="1" dirty="0" smtClean="0"/>
          </a:p>
        </p:txBody>
      </p:sp>
      <p:pic>
        <p:nvPicPr>
          <p:cNvPr id="35844" name="Picture 2" descr="C:\Users\ΤΑΝΙΑ\Desktop\Καταγραφή.JPG"/>
          <p:cNvPicPr>
            <a:picLocks noGrp="1" noChangeAspect="1" noChangeArrowheads="1"/>
          </p:cNvPicPr>
          <p:nvPr>
            <p:ph idx="4294967295"/>
          </p:nvPr>
        </p:nvPicPr>
        <p:blipFill>
          <a:blip r:embed="rId2" cstate="print"/>
          <a:srcRect/>
          <a:stretch>
            <a:fillRect/>
          </a:stretch>
        </p:blipFill>
        <p:spPr>
          <a:xfrm>
            <a:off x="3763963" y="0"/>
            <a:ext cx="5380037" cy="68580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3 - Θέση κειμένου"/>
          <p:cNvSpPr>
            <a:spLocks noGrp="1"/>
          </p:cNvSpPr>
          <p:nvPr>
            <p:ph type="body" sz="half" idx="4294967295"/>
          </p:nvPr>
        </p:nvSpPr>
        <p:spPr>
          <a:xfrm>
            <a:off x="0" y="0"/>
            <a:ext cx="4500563" cy="6858000"/>
          </a:xfrm>
        </p:spPr>
        <p:txBody>
          <a:bodyPr/>
          <a:lstStyle/>
          <a:p>
            <a:pPr marL="0" indent="0" eaLnBrk="1" hangingPunct="1">
              <a:lnSpc>
                <a:spcPct val="80000"/>
              </a:lnSpc>
              <a:buFontTx/>
              <a:buNone/>
              <a:defRPr/>
            </a:pPr>
            <a:r>
              <a:rPr lang="en-US" sz="2400" b="1" dirty="0" smtClean="0"/>
              <a:t>      Barriers to </a:t>
            </a:r>
            <a:r>
              <a:rPr lang="en-US" sz="2400" b="1" dirty="0" err="1" smtClean="0"/>
              <a:t>tumour</a:t>
            </a:r>
            <a:r>
              <a:rPr lang="en-US" sz="2400" b="1" dirty="0" smtClean="0"/>
              <a:t> spread.</a:t>
            </a:r>
          </a:p>
          <a:p>
            <a:pPr marL="0" indent="0" eaLnBrk="1" hangingPunct="1">
              <a:lnSpc>
                <a:spcPct val="80000"/>
              </a:lnSpc>
              <a:buFontTx/>
              <a:buNone/>
              <a:defRPr/>
            </a:pPr>
            <a:r>
              <a:rPr lang="en-US" sz="2400" b="1" dirty="0" smtClean="0"/>
              <a:t> </a:t>
            </a:r>
            <a:r>
              <a:rPr lang="en-US" sz="1800" b="1" dirty="0" err="1" smtClean="0"/>
              <a:t>Conus</a:t>
            </a:r>
            <a:r>
              <a:rPr lang="en-US" sz="1800" b="1" dirty="0" smtClean="0"/>
              <a:t> </a:t>
            </a:r>
            <a:r>
              <a:rPr lang="en-US" sz="1800" b="1" dirty="0" err="1" smtClean="0"/>
              <a:t>elasticus</a:t>
            </a:r>
            <a:r>
              <a:rPr lang="en-US" sz="1800" b="1" dirty="0" smtClean="0"/>
              <a:t> in the </a:t>
            </a:r>
            <a:r>
              <a:rPr lang="en-US" sz="1800" b="1" dirty="0" err="1" smtClean="0"/>
              <a:t>periventricular</a:t>
            </a:r>
            <a:r>
              <a:rPr lang="en-US" sz="1800" b="1" dirty="0" smtClean="0"/>
              <a:t> region separates to surround minor</a:t>
            </a:r>
          </a:p>
          <a:p>
            <a:pPr marL="0" indent="0" eaLnBrk="1" hangingPunct="1">
              <a:lnSpc>
                <a:spcPct val="80000"/>
              </a:lnSpc>
              <a:buFontTx/>
              <a:buNone/>
              <a:defRPr/>
            </a:pPr>
            <a:r>
              <a:rPr lang="en-US" sz="1800" b="1" dirty="0" smtClean="0"/>
              <a:t>salivary gland tissue. A </a:t>
            </a:r>
            <a:r>
              <a:rPr lang="en-US" sz="1800" b="1" dirty="0" err="1" smtClean="0"/>
              <a:t>glottic</a:t>
            </a:r>
            <a:r>
              <a:rPr lang="en-US" sz="1800" b="1" dirty="0" smtClean="0"/>
              <a:t> carcinoma with </a:t>
            </a:r>
            <a:r>
              <a:rPr lang="en-US" sz="1800" b="1" dirty="0" err="1" smtClean="0"/>
              <a:t>subglottic</a:t>
            </a:r>
            <a:r>
              <a:rPr lang="en-US" sz="1800" b="1" dirty="0" smtClean="0"/>
              <a:t> extension (EVG stain).</a:t>
            </a:r>
            <a:r>
              <a:rPr lang="en-US" sz="1800" b="1" i="1" dirty="0" smtClean="0"/>
              <a:t> </a:t>
            </a:r>
            <a:r>
              <a:rPr lang="en-US" sz="1800" b="1" dirty="0" smtClean="0"/>
              <a:t>Intact bulging </a:t>
            </a:r>
            <a:r>
              <a:rPr lang="en-US" sz="1800" b="1" dirty="0" err="1" smtClean="0"/>
              <a:t>conus</a:t>
            </a:r>
            <a:r>
              <a:rPr lang="en-US" sz="1800" b="1" dirty="0" smtClean="0"/>
              <a:t> </a:t>
            </a:r>
            <a:r>
              <a:rPr lang="en-US" sz="1800" b="1" dirty="0" err="1" smtClean="0"/>
              <a:t>elasticus</a:t>
            </a:r>
            <a:r>
              <a:rPr lang="en-US" sz="1800" b="1" dirty="0" smtClean="0"/>
              <a:t> adjacent to the carcinoma. </a:t>
            </a:r>
            <a:r>
              <a:rPr lang="en-US" sz="1800" b="1" spc="300" dirty="0" smtClean="0"/>
              <a:t>The intact </a:t>
            </a:r>
            <a:r>
              <a:rPr lang="en-US" sz="1800" b="1" spc="300" dirty="0" err="1" smtClean="0"/>
              <a:t>conus</a:t>
            </a:r>
            <a:r>
              <a:rPr lang="en-US" sz="1800" b="1" spc="300" dirty="0" smtClean="0"/>
              <a:t> </a:t>
            </a:r>
            <a:r>
              <a:rPr lang="en-US" sz="1800" b="1" spc="300" dirty="0" err="1" smtClean="0"/>
              <a:t>elasticus</a:t>
            </a:r>
            <a:r>
              <a:rPr lang="en-US" sz="1800" b="1" spc="300" dirty="0" smtClean="0"/>
              <a:t> prevents tumor extension into the </a:t>
            </a:r>
            <a:r>
              <a:rPr lang="en-US" sz="1800" b="1" spc="300" dirty="0" err="1" smtClean="0"/>
              <a:t>paraglottic</a:t>
            </a:r>
            <a:r>
              <a:rPr lang="en-US" sz="1800" b="1" spc="300" dirty="0" smtClean="0"/>
              <a:t> space. </a:t>
            </a:r>
          </a:p>
          <a:p>
            <a:pPr marL="0" indent="0" eaLnBrk="1" hangingPunct="1">
              <a:lnSpc>
                <a:spcPct val="80000"/>
              </a:lnSpc>
              <a:buFontTx/>
              <a:buNone/>
              <a:defRPr/>
            </a:pPr>
            <a:endParaRPr lang="en-US" sz="1800" b="1" dirty="0" smtClean="0"/>
          </a:p>
          <a:p>
            <a:pPr marL="0" indent="0" eaLnBrk="1" hangingPunct="1">
              <a:lnSpc>
                <a:spcPct val="80000"/>
              </a:lnSpc>
              <a:buFontTx/>
              <a:buNone/>
              <a:defRPr/>
            </a:pPr>
            <a:r>
              <a:rPr lang="en-US" sz="1800" b="1" dirty="0" smtClean="0"/>
              <a:t>A high-power detail of the inset, which demonstrates carcinoma.</a:t>
            </a:r>
          </a:p>
          <a:p>
            <a:pPr marL="0" indent="0" eaLnBrk="1" hangingPunct="1">
              <a:lnSpc>
                <a:spcPct val="80000"/>
              </a:lnSpc>
              <a:buFontTx/>
              <a:buNone/>
              <a:defRPr/>
            </a:pPr>
            <a:r>
              <a:rPr lang="en-US" sz="1800" b="1" dirty="0" smtClean="0"/>
              <a:t>The inset represents a low-power view of carcinoma of the glottis. In this case, the </a:t>
            </a:r>
            <a:r>
              <a:rPr lang="en-US" sz="1800" b="1" dirty="0" err="1" smtClean="0"/>
              <a:t>paraventricular</a:t>
            </a:r>
            <a:r>
              <a:rPr lang="en-US" sz="1800" b="1" dirty="0" smtClean="0"/>
              <a:t> region was spared</a:t>
            </a:r>
          </a:p>
          <a:p>
            <a:pPr marL="0" indent="0" eaLnBrk="1" hangingPunct="1">
              <a:lnSpc>
                <a:spcPct val="80000"/>
              </a:lnSpc>
              <a:buFontTx/>
              <a:buNone/>
              <a:defRPr/>
            </a:pPr>
            <a:r>
              <a:rPr lang="en-US" sz="1800" b="1" dirty="0" smtClean="0"/>
              <a:t>due to the </a:t>
            </a:r>
            <a:r>
              <a:rPr lang="en-US" sz="1800" b="1" spc="300" dirty="0" err="1" smtClean="0"/>
              <a:t>periventricular</a:t>
            </a:r>
            <a:r>
              <a:rPr lang="en-US" sz="1800" b="1" spc="300" dirty="0" smtClean="0"/>
              <a:t> membrane</a:t>
            </a:r>
            <a:r>
              <a:rPr lang="en-US" sz="1800" b="1" dirty="0" smtClean="0"/>
              <a:t>.</a:t>
            </a:r>
          </a:p>
          <a:p>
            <a:pPr marL="0" indent="0" eaLnBrk="1" hangingPunct="1">
              <a:lnSpc>
                <a:spcPct val="80000"/>
              </a:lnSpc>
              <a:buFontTx/>
              <a:buNone/>
              <a:defRPr/>
            </a:pPr>
            <a:r>
              <a:rPr lang="en-US" sz="1800" b="1" dirty="0" smtClean="0"/>
              <a:t> An EVG stain demonstrating the intact </a:t>
            </a:r>
            <a:r>
              <a:rPr lang="en-US" sz="1800" b="1" dirty="0" err="1" smtClean="0"/>
              <a:t>periventricular</a:t>
            </a:r>
            <a:r>
              <a:rPr lang="en-US" sz="1800" b="1" dirty="0" smtClean="0"/>
              <a:t> membrane. </a:t>
            </a:r>
          </a:p>
          <a:p>
            <a:pPr marL="0" indent="0" eaLnBrk="1" hangingPunct="1">
              <a:lnSpc>
                <a:spcPct val="80000"/>
              </a:lnSpc>
              <a:buFontTx/>
              <a:buNone/>
              <a:defRPr/>
            </a:pPr>
            <a:endParaRPr lang="en-US" sz="1800" b="1" dirty="0" smtClean="0"/>
          </a:p>
          <a:p>
            <a:pPr marL="0" indent="0" eaLnBrk="1" hangingPunct="1">
              <a:lnSpc>
                <a:spcPct val="80000"/>
              </a:lnSpc>
              <a:buFontTx/>
              <a:buNone/>
              <a:defRPr/>
            </a:pPr>
            <a:endParaRPr lang="en-US" sz="1800" b="1" dirty="0" smtClean="0"/>
          </a:p>
          <a:p>
            <a:pPr marL="0" indent="0" eaLnBrk="1" hangingPunct="1">
              <a:lnSpc>
                <a:spcPct val="80000"/>
              </a:lnSpc>
              <a:buFontTx/>
              <a:buNone/>
              <a:defRPr/>
            </a:pPr>
            <a:r>
              <a:rPr lang="en-US" sz="1800" b="1" dirty="0" smtClean="0"/>
              <a:t>Recurrent SCC </a:t>
            </a:r>
            <a:r>
              <a:rPr lang="en-US" sz="1800" b="1" dirty="0" err="1" smtClean="0"/>
              <a:t>postradiotherapy</a:t>
            </a:r>
            <a:r>
              <a:rPr lang="en-US" sz="1800" b="1" dirty="0" smtClean="0"/>
              <a:t>.  Higher power detail from this region, the carcinoma spares the overlying </a:t>
            </a:r>
            <a:r>
              <a:rPr lang="en-US" sz="1800" b="1" dirty="0" err="1" smtClean="0"/>
              <a:t>squamous</a:t>
            </a:r>
            <a:r>
              <a:rPr lang="en-US" sz="1800" b="1" dirty="0" smtClean="0"/>
              <a:t> mucosa, and the central </a:t>
            </a:r>
            <a:r>
              <a:rPr lang="en-US" sz="1800" b="1" spc="300" dirty="0" err="1" smtClean="0"/>
              <a:t>periventricular</a:t>
            </a:r>
            <a:r>
              <a:rPr lang="en-US" sz="1800" b="1" spc="300" dirty="0" smtClean="0"/>
              <a:t> </a:t>
            </a:r>
            <a:r>
              <a:rPr lang="fr-FR" sz="1800" b="1" spc="300" dirty="0" err="1" smtClean="0"/>
              <a:t>submucosal</a:t>
            </a:r>
            <a:r>
              <a:rPr lang="fr-FR" sz="1800" b="1" spc="300" dirty="0" smtClean="0"/>
              <a:t> membrane</a:t>
            </a:r>
            <a:r>
              <a:rPr lang="fr-FR" sz="1800" b="1" dirty="0" smtClean="0"/>
              <a:t> </a:t>
            </a:r>
            <a:r>
              <a:rPr lang="fr-FR" sz="1800" b="1" dirty="0" err="1" smtClean="0"/>
              <a:t>remains</a:t>
            </a:r>
            <a:r>
              <a:rPr lang="fr-FR" sz="1800" b="1" dirty="0" smtClean="0"/>
              <a:t> intact.</a:t>
            </a:r>
            <a:endParaRPr lang="el-GR" sz="1800" b="1" dirty="0" smtClean="0"/>
          </a:p>
        </p:txBody>
      </p:sp>
      <p:pic>
        <p:nvPicPr>
          <p:cNvPr id="36867" name="Picture 4"/>
          <p:cNvPicPr>
            <a:picLocks noGrp="1" noChangeAspect="1" noChangeArrowheads="1"/>
          </p:cNvPicPr>
          <p:nvPr>
            <p:ph idx="4294967295"/>
          </p:nvPr>
        </p:nvPicPr>
        <p:blipFill>
          <a:blip r:embed="rId2" cstate="print"/>
          <a:srcRect/>
          <a:stretch>
            <a:fillRect/>
          </a:stretch>
        </p:blipFill>
        <p:spPr>
          <a:xfrm>
            <a:off x="4462463" y="0"/>
            <a:ext cx="4681537" cy="6840538"/>
          </a:xfrm>
        </p:spPr>
      </p:pic>
      <p:pic>
        <p:nvPicPr>
          <p:cNvPr id="36868" name="Picture 5"/>
          <p:cNvPicPr>
            <a:picLocks noGrp="1" noChangeAspect="1" noChangeArrowheads="1"/>
          </p:cNvPicPr>
          <p:nvPr>
            <p:ph idx="4294967295"/>
          </p:nvPr>
        </p:nvPicPr>
        <p:blipFill>
          <a:blip r:embed="rId3" cstate="print"/>
          <a:srcRect/>
          <a:stretch>
            <a:fillRect/>
          </a:stretch>
        </p:blipFill>
        <p:spPr>
          <a:xfrm>
            <a:off x="6876256" y="5013176"/>
            <a:ext cx="2463269" cy="1844824"/>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274638"/>
            <a:ext cx="8229600" cy="346075"/>
          </a:xfrm>
        </p:spPr>
        <p:txBody>
          <a:bodyPr anchorCtr="0">
            <a:normAutofit fontScale="90000"/>
          </a:bodyPr>
          <a:lstStyle/>
          <a:p>
            <a:pPr eaLnBrk="1" hangingPunct="1">
              <a:defRPr/>
            </a:pPr>
            <a:r>
              <a:rPr lang="en-US" sz="4000" smtClean="0"/>
              <a:t>Staging of Carcinoma of the Larynx</a:t>
            </a:r>
            <a:endParaRPr lang="el-GR" sz="4000" smtClean="0"/>
          </a:p>
        </p:txBody>
      </p:sp>
      <p:pic>
        <p:nvPicPr>
          <p:cNvPr id="39939" name="Picture 2" descr="C:\Users\ΤΑΝΙΑ\Desktop\Καταγραφή.JPG"/>
          <p:cNvPicPr>
            <a:picLocks noChangeAspect="1" noChangeArrowheads="1"/>
          </p:cNvPicPr>
          <p:nvPr/>
        </p:nvPicPr>
        <p:blipFill>
          <a:blip r:embed="rId2" cstate="print"/>
          <a:srcRect/>
          <a:stretch>
            <a:fillRect/>
          </a:stretch>
        </p:blipFill>
        <p:spPr bwMode="auto">
          <a:xfrm>
            <a:off x="1547813" y="908050"/>
            <a:ext cx="6173787" cy="558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924300" y="0"/>
            <a:ext cx="5219700" cy="836613"/>
          </a:xfrm>
        </p:spPr>
        <p:txBody>
          <a:bodyPr anchorCtr="0">
            <a:normAutofit fontScale="90000"/>
          </a:bodyPr>
          <a:lstStyle/>
          <a:p>
            <a:pPr eaLnBrk="1" hangingPunct="1">
              <a:defRPr/>
            </a:pPr>
            <a:r>
              <a:rPr lang="en-US" sz="2000" dirty="0" err="1" smtClean="0">
                <a:solidFill>
                  <a:srgbClr val="FFFFCC"/>
                </a:solidFill>
              </a:rPr>
              <a:t>Supraglottic</a:t>
            </a:r>
            <a:r>
              <a:rPr lang="en-US" sz="2000" dirty="0" smtClean="0">
                <a:solidFill>
                  <a:srgbClr val="FFFFCC"/>
                </a:solidFill>
              </a:rPr>
              <a:t> </a:t>
            </a:r>
            <a:r>
              <a:rPr lang="en-US" sz="2000" dirty="0" err="1" smtClean="0">
                <a:solidFill>
                  <a:srgbClr val="FFFFCC"/>
                </a:solidFill>
              </a:rPr>
              <a:t>tumours</a:t>
            </a:r>
            <a:r>
              <a:rPr lang="en-US" sz="2000" dirty="0" smtClean="0"/>
              <a:t>. </a:t>
            </a:r>
            <a:br>
              <a:rPr lang="en-US" sz="2000" dirty="0" smtClean="0"/>
            </a:br>
            <a:r>
              <a:rPr lang="en-US" sz="1400" dirty="0" smtClean="0"/>
              <a:t>The tumor on the left  has a pushing margin </a:t>
            </a:r>
            <a:br>
              <a:rPr lang="en-US" sz="1400" dirty="0" smtClean="0"/>
            </a:br>
            <a:r>
              <a:rPr lang="en-US" sz="1400" dirty="0" smtClean="0"/>
              <a:t>and involves the pre-</a:t>
            </a:r>
            <a:r>
              <a:rPr lang="en-US" sz="1400" dirty="0" err="1" smtClean="0"/>
              <a:t>epiglottic</a:t>
            </a:r>
            <a:r>
              <a:rPr lang="en-US" sz="1400" dirty="0" smtClean="0"/>
              <a:t> space (vertical section). </a:t>
            </a:r>
            <a:br>
              <a:rPr lang="en-US" sz="1400" dirty="0" smtClean="0"/>
            </a:br>
            <a:r>
              <a:rPr lang="en-US" sz="1400" dirty="0" smtClean="0"/>
              <a:t>The one on the right is confined to the epiglottis.</a:t>
            </a:r>
            <a:endParaRPr lang="el-GR" sz="1400" dirty="0" smtClean="0"/>
          </a:p>
        </p:txBody>
      </p:sp>
      <p:pic>
        <p:nvPicPr>
          <p:cNvPr id="40963" name="Picture 2"/>
          <p:cNvPicPr>
            <a:picLocks noChangeAspect="1" noChangeArrowheads="1"/>
          </p:cNvPicPr>
          <p:nvPr/>
        </p:nvPicPr>
        <p:blipFill>
          <a:blip r:embed="rId2" cstate="print"/>
          <a:srcRect/>
          <a:stretch>
            <a:fillRect/>
          </a:stretch>
        </p:blipFill>
        <p:spPr bwMode="auto">
          <a:xfrm>
            <a:off x="6804248" y="836712"/>
            <a:ext cx="1897063" cy="2816225"/>
          </a:xfrm>
          <a:prstGeom prst="rect">
            <a:avLst/>
          </a:prstGeom>
          <a:noFill/>
          <a:ln w="9525">
            <a:noFill/>
            <a:miter lim="800000"/>
            <a:headEnd/>
            <a:tailEnd/>
          </a:ln>
        </p:spPr>
      </p:pic>
      <p:pic>
        <p:nvPicPr>
          <p:cNvPr id="40964" name="Picture 3" descr="C:\Users\ΤΑΝΙΑ\Desktop\Καταγραφή.JPG"/>
          <p:cNvPicPr>
            <a:picLocks noChangeAspect="1" noChangeArrowheads="1"/>
          </p:cNvPicPr>
          <p:nvPr/>
        </p:nvPicPr>
        <p:blipFill>
          <a:blip r:embed="rId3" cstate="print"/>
          <a:srcRect/>
          <a:stretch>
            <a:fillRect/>
          </a:stretch>
        </p:blipFill>
        <p:spPr bwMode="auto">
          <a:xfrm>
            <a:off x="4644008" y="836712"/>
            <a:ext cx="1831975" cy="2808288"/>
          </a:xfrm>
          <a:prstGeom prst="rect">
            <a:avLst/>
          </a:prstGeom>
          <a:noFill/>
          <a:ln w="9525">
            <a:noFill/>
            <a:miter lim="800000"/>
            <a:headEnd/>
            <a:tailEnd/>
          </a:ln>
        </p:spPr>
      </p:pic>
      <p:pic>
        <p:nvPicPr>
          <p:cNvPr id="40965" name="Picture 4" descr="C:\Users\ΤΑΝΙΑ\Desktop\Καταγραφή.JPG"/>
          <p:cNvPicPr>
            <a:picLocks noChangeAspect="1" noChangeArrowheads="1"/>
          </p:cNvPicPr>
          <p:nvPr/>
        </p:nvPicPr>
        <p:blipFill>
          <a:blip r:embed="rId4" cstate="print"/>
          <a:srcRect/>
          <a:stretch>
            <a:fillRect/>
          </a:stretch>
        </p:blipFill>
        <p:spPr bwMode="auto">
          <a:xfrm>
            <a:off x="611188" y="1052513"/>
            <a:ext cx="3209925" cy="2722562"/>
          </a:xfrm>
          <a:prstGeom prst="rect">
            <a:avLst/>
          </a:prstGeom>
          <a:noFill/>
          <a:ln w="9525">
            <a:noFill/>
            <a:miter lim="800000"/>
            <a:headEnd/>
            <a:tailEnd/>
          </a:ln>
        </p:spPr>
      </p:pic>
      <p:sp>
        <p:nvSpPr>
          <p:cNvPr id="40966" name="5 - Ορθογώνιο"/>
          <p:cNvSpPr>
            <a:spLocks noChangeArrowheads="1"/>
          </p:cNvSpPr>
          <p:nvPr/>
        </p:nvSpPr>
        <p:spPr bwMode="auto">
          <a:xfrm>
            <a:off x="0" y="0"/>
            <a:ext cx="4356100" cy="1046440"/>
          </a:xfrm>
          <a:prstGeom prst="rect">
            <a:avLst/>
          </a:prstGeom>
          <a:noFill/>
          <a:ln w="9525">
            <a:noFill/>
            <a:miter lim="800000"/>
            <a:headEnd/>
            <a:tailEnd/>
          </a:ln>
        </p:spPr>
        <p:txBody>
          <a:bodyPr>
            <a:spAutoFit/>
          </a:bodyPr>
          <a:lstStyle/>
          <a:p>
            <a:pPr algn="ctr"/>
            <a:r>
              <a:rPr lang="en-US" sz="1400" b="1" dirty="0"/>
              <a:t>Typical gross appearance of a </a:t>
            </a:r>
            <a:r>
              <a:rPr lang="en-US" sz="2000" b="1" dirty="0" err="1"/>
              <a:t>glottic</a:t>
            </a:r>
            <a:r>
              <a:rPr lang="en-US" sz="1400" b="1" dirty="0"/>
              <a:t> carcinoma</a:t>
            </a:r>
          </a:p>
          <a:p>
            <a:pPr algn="ctr"/>
            <a:r>
              <a:rPr lang="en-US" sz="1400" b="1" dirty="0"/>
              <a:t>arising primarily from the left true vocal cord (arrow), but also </a:t>
            </a:r>
            <a:r>
              <a:rPr lang="en-US" sz="1400" b="1" u="sng" dirty="0">
                <a:effectLst>
                  <a:outerShdw blurRad="38100" dist="38100" dir="2700000" algn="tl">
                    <a:srgbClr val="000000">
                      <a:alpha val="43137"/>
                    </a:srgbClr>
                  </a:outerShdw>
                </a:effectLst>
              </a:rPr>
              <a:t>crossing the anterior </a:t>
            </a:r>
            <a:r>
              <a:rPr lang="en-US" sz="1400" b="1" u="sng" dirty="0" err="1">
                <a:effectLst>
                  <a:outerShdw blurRad="38100" dist="38100" dir="2700000" algn="tl">
                    <a:srgbClr val="000000">
                      <a:alpha val="43137"/>
                    </a:srgbClr>
                  </a:outerShdw>
                </a:effectLst>
              </a:rPr>
              <a:t>commisure</a:t>
            </a:r>
            <a:r>
              <a:rPr lang="en-US" sz="1400" b="1" u="sng" dirty="0">
                <a:effectLst>
                  <a:outerShdw blurRad="38100" dist="38100" dir="2700000" algn="tl">
                    <a:srgbClr val="000000">
                      <a:alpha val="43137"/>
                    </a:srgbClr>
                  </a:outerShdw>
                </a:effectLst>
              </a:rPr>
              <a:t> </a:t>
            </a:r>
            <a:r>
              <a:rPr lang="en-US" sz="1400" b="1" dirty="0"/>
              <a:t>to involve the anterior portion of the right true vocal cord.</a:t>
            </a:r>
            <a:endParaRPr lang="el-GR" sz="1400" b="1" dirty="0"/>
          </a:p>
        </p:txBody>
      </p:sp>
      <p:pic>
        <p:nvPicPr>
          <p:cNvPr id="40967" name="Picture 5" descr="C:\Users\ΤΑΝΙΑ\Desktop\Καταγραφή.JPG"/>
          <p:cNvPicPr>
            <a:picLocks noChangeAspect="1" noChangeArrowheads="1"/>
          </p:cNvPicPr>
          <p:nvPr/>
        </p:nvPicPr>
        <p:blipFill>
          <a:blip r:embed="rId5" cstate="print"/>
          <a:srcRect/>
          <a:stretch>
            <a:fillRect/>
          </a:stretch>
        </p:blipFill>
        <p:spPr bwMode="auto">
          <a:xfrm>
            <a:off x="1908175" y="3860800"/>
            <a:ext cx="1554163" cy="2881313"/>
          </a:xfrm>
          <a:prstGeom prst="rect">
            <a:avLst/>
          </a:prstGeom>
          <a:noFill/>
          <a:ln w="9525">
            <a:noFill/>
            <a:miter lim="800000"/>
            <a:headEnd/>
            <a:tailEnd/>
          </a:ln>
        </p:spPr>
      </p:pic>
      <p:sp>
        <p:nvSpPr>
          <p:cNvPr id="40968" name="7 - Ορθογώνιο"/>
          <p:cNvSpPr>
            <a:spLocks noChangeArrowheads="1"/>
          </p:cNvSpPr>
          <p:nvPr/>
        </p:nvSpPr>
        <p:spPr bwMode="auto">
          <a:xfrm>
            <a:off x="0" y="4005263"/>
            <a:ext cx="1908175" cy="2654300"/>
          </a:xfrm>
          <a:prstGeom prst="rect">
            <a:avLst/>
          </a:prstGeom>
          <a:noFill/>
          <a:ln w="9525">
            <a:noFill/>
            <a:miter lim="800000"/>
            <a:headEnd/>
            <a:tailEnd/>
          </a:ln>
        </p:spPr>
        <p:txBody>
          <a:bodyPr>
            <a:spAutoFit/>
          </a:bodyPr>
          <a:lstStyle/>
          <a:p>
            <a:pPr algn="ctr"/>
            <a:r>
              <a:rPr lang="en-US" b="1"/>
              <a:t>Rare example of primary </a:t>
            </a:r>
            <a:r>
              <a:rPr lang="en-US" sz="2400" b="1"/>
              <a:t>subglottic </a:t>
            </a:r>
            <a:r>
              <a:rPr lang="en-US" b="1"/>
              <a:t>carcinoma of the</a:t>
            </a:r>
          </a:p>
          <a:p>
            <a:pPr algn="ctr"/>
            <a:r>
              <a:rPr lang="en-US" b="1"/>
              <a:t>larynx (arrows). Note the attached right lobe of the thyroid gland.</a:t>
            </a:r>
            <a:endParaRPr lang="el-GR" b="1"/>
          </a:p>
        </p:txBody>
      </p:sp>
      <p:pic>
        <p:nvPicPr>
          <p:cNvPr id="40969" name="Picture 6" descr="C:\Users\ΤΑΝΙΑ\Desktop\Καταγραφή.JPG"/>
          <p:cNvPicPr>
            <a:picLocks noChangeAspect="1" noChangeArrowheads="1"/>
          </p:cNvPicPr>
          <p:nvPr/>
        </p:nvPicPr>
        <p:blipFill>
          <a:blip r:embed="rId6" cstate="print"/>
          <a:srcRect/>
          <a:stretch>
            <a:fillRect/>
          </a:stretch>
        </p:blipFill>
        <p:spPr bwMode="auto">
          <a:xfrm>
            <a:off x="6119813" y="4589462"/>
            <a:ext cx="3024187" cy="2268538"/>
          </a:xfrm>
          <a:prstGeom prst="rect">
            <a:avLst/>
          </a:prstGeom>
          <a:noFill/>
          <a:ln w="9525">
            <a:noFill/>
            <a:miter lim="800000"/>
            <a:headEnd/>
            <a:tailEnd/>
          </a:ln>
        </p:spPr>
      </p:pic>
      <p:sp>
        <p:nvSpPr>
          <p:cNvPr id="91146" name="9 - Ορθογώνιο"/>
          <p:cNvSpPr>
            <a:spLocks noChangeArrowheads="1"/>
          </p:cNvSpPr>
          <p:nvPr/>
        </p:nvSpPr>
        <p:spPr bwMode="auto">
          <a:xfrm>
            <a:off x="4067944" y="3645025"/>
            <a:ext cx="5472608" cy="1015663"/>
          </a:xfrm>
          <a:prstGeom prst="rect">
            <a:avLst/>
          </a:prstGeom>
          <a:noFill/>
          <a:ln w="9525">
            <a:noFill/>
            <a:miter lim="800000"/>
            <a:headEnd/>
            <a:tailEnd/>
          </a:ln>
        </p:spPr>
        <p:txBody>
          <a:bodyPr wrap="square">
            <a:spAutoFit/>
          </a:bodyPr>
          <a:lstStyle/>
          <a:p>
            <a:pPr algn="ctr">
              <a:defRPr/>
            </a:pPr>
            <a:r>
              <a:rPr lang="en-US" sz="1400" b="1" dirty="0"/>
              <a:t>Total </a:t>
            </a:r>
            <a:r>
              <a:rPr lang="en-US" sz="1400" b="1" dirty="0" smtClean="0"/>
              <a:t> </a:t>
            </a:r>
            <a:r>
              <a:rPr lang="en-US" sz="1400" b="1" dirty="0" err="1" smtClean="0"/>
              <a:t>laryngectomy</a:t>
            </a:r>
            <a:r>
              <a:rPr lang="en-US" sz="1400" b="1" dirty="0" smtClean="0"/>
              <a:t> </a:t>
            </a:r>
            <a:r>
              <a:rPr lang="en-US" sz="1400" b="1" dirty="0"/>
              <a:t>and right radical neck dissection.</a:t>
            </a:r>
          </a:p>
          <a:p>
            <a:pPr algn="ctr">
              <a:defRPr/>
            </a:pPr>
            <a:r>
              <a:rPr lang="en-US" sz="1400" b="1" dirty="0"/>
              <a:t>Note the large, ulcerated, </a:t>
            </a:r>
            <a:r>
              <a:rPr lang="en-US" b="1" dirty="0" err="1">
                <a:effectLst>
                  <a:outerShdw blurRad="38100" dist="38100" dir="2700000" algn="tl">
                    <a:srgbClr val="000000"/>
                  </a:outerShdw>
                </a:effectLst>
              </a:rPr>
              <a:t>transglottic</a:t>
            </a:r>
            <a:r>
              <a:rPr lang="en-US" b="1" dirty="0">
                <a:effectLst>
                  <a:outerShdw blurRad="38100" dist="38100" dir="2700000" algn="tl">
                    <a:srgbClr val="000000"/>
                  </a:outerShdw>
                </a:effectLst>
              </a:rPr>
              <a:t> </a:t>
            </a:r>
            <a:r>
              <a:rPr lang="en-US" sz="1400" b="1" dirty="0"/>
              <a:t>carcinoma</a:t>
            </a:r>
            <a:r>
              <a:rPr lang="en-US" sz="1400" b="1" dirty="0" smtClean="0"/>
              <a:t>.</a:t>
            </a:r>
          </a:p>
          <a:p>
            <a:pPr algn="ctr">
              <a:defRPr/>
            </a:pPr>
            <a:r>
              <a:rPr lang="en-US" sz="1400" b="1" dirty="0" err="1" smtClean="0"/>
              <a:t>Transglottic</a:t>
            </a:r>
            <a:r>
              <a:rPr lang="en-US" sz="1400" b="1" dirty="0" smtClean="0"/>
              <a:t> carcinomas cross the ventricles to involve </a:t>
            </a:r>
          </a:p>
          <a:p>
            <a:pPr algn="ctr">
              <a:defRPr/>
            </a:pPr>
            <a:r>
              <a:rPr lang="en-US" sz="1400" b="1" dirty="0" smtClean="0"/>
              <a:t>the </a:t>
            </a:r>
            <a:r>
              <a:rPr lang="en-US" sz="1400" b="1" dirty="0" err="1" smtClean="0"/>
              <a:t>supraglottis</a:t>
            </a:r>
            <a:r>
              <a:rPr lang="en-US" sz="1400" b="1" dirty="0" smtClean="0"/>
              <a:t> and glottis (and often the </a:t>
            </a:r>
            <a:r>
              <a:rPr lang="en-US" sz="1400" b="1" dirty="0" err="1" smtClean="0"/>
              <a:t>subglottis</a:t>
            </a:r>
            <a:r>
              <a:rPr lang="en-US" sz="1400" b="1" dirty="0" smtClean="0"/>
              <a:t>, as here).</a:t>
            </a:r>
            <a:endParaRPr lang="el-GR" sz="1400" b="1" dirty="0"/>
          </a:p>
        </p:txBody>
      </p:sp>
      <p:pic>
        <p:nvPicPr>
          <p:cNvPr id="40971" name="Picture 7" descr="C:\Users\ΤΑΝΙΑ\Desktop\Καταγραφή.JPG"/>
          <p:cNvPicPr>
            <a:picLocks noChangeAspect="1" noChangeArrowheads="1"/>
          </p:cNvPicPr>
          <p:nvPr/>
        </p:nvPicPr>
        <p:blipFill>
          <a:blip r:embed="rId7" cstate="print"/>
          <a:srcRect/>
          <a:stretch>
            <a:fillRect/>
          </a:stretch>
        </p:blipFill>
        <p:spPr bwMode="auto">
          <a:xfrm>
            <a:off x="4499992" y="4581525"/>
            <a:ext cx="1566862" cy="22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400" dirty="0" smtClean="0"/>
              <a:t>Carcinomas in the </a:t>
            </a:r>
            <a:r>
              <a:rPr lang="en-US" sz="2400" dirty="0" err="1" smtClean="0">
                <a:solidFill>
                  <a:schemeClr val="bg1">
                    <a:lumMod val="60000"/>
                    <a:lumOff val="40000"/>
                  </a:schemeClr>
                </a:solidFill>
              </a:rPr>
              <a:t>suprahyoid</a:t>
            </a:r>
            <a:r>
              <a:rPr lang="en-US" sz="2400" dirty="0" smtClean="0">
                <a:solidFill>
                  <a:schemeClr val="bg1">
                    <a:lumMod val="60000"/>
                    <a:lumOff val="40000"/>
                  </a:schemeClr>
                </a:solidFill>
              </a:rPr>
              <a:t> area </a:t>
            </a:r>
            <a:r>
              <a:rPr lang="en-US" sz="2400" dirty="0" smtClean="0"/>
              <a:t>( tip of </a:t>
            </a:r>
            <a:r>
              <a:rPr lang="en-US" sz="2400" dirty="0" err="1" smtClean="0"/>
              <a:t>epiglottic</a:t>
            </a:r>
            <a:r>
              <a:rPr lang="en-US" sz="2400" dirty="0" smtClean="0"/>
              <a:t> rim of </a:t>
            </a:r>
            <a:r>
              <a:rPr lang="en-US" sz="2400" dirty="0" err="1" smtClean="0"/>
              <a:t>aryepiglottic</a:t>
            </a:r>
            <a:r>
              <a:rPr lang="en-US" sz="2400" dirty="0" smtClean="0"/>
              <a:t> folds and arytenoids) </a:t>
            </a:r>
            <a:br>
              <a:rPr lang="en-US" sz="2400" dirty="0" smtClean="0"/>
            </a:br>
            <a:r>
              <a:rPr lang="en-US" sz="2400" dirty="0" smtClean="0"/>
              <a:t>behave like </a:t>
            </a:r>
            <a:r>
              <a:rPr lang="en-US" sz="2400" dirty="0" err="1" smtClean="0"/>
              <a:t>hypopharyngeal</a:t>
            </a:r>
            <a:r>
              <a:rPr lang="en-US" sz="2400" dirty="0" smtClean="0"/>
              <a:t> </a:t>
            </a:r>
            <a:r>
              <a:rPr lang="en-US" sz="2400" dirty="0" err="1" smtClean="0"/>
              <a:t>tumours</a:t>
            </a:r>
            <a:r>
              <a:rPr lang="en-US" sz="2400" dirty="0" smtClean="0"/>
              <a:t>, and </a:t>
            </a:r>
            <a:br>
              <a:rPr lang="en-US" sz="2400" dirty="0" smtClean="0"/>
            </a:br>
            <a:r>
              <a:rPr lang="en-US" sz="2400" dirty="0" smtClean="0"/>
              <a:t>tend to have a worse prognosis than </a:t>
            </a:r>
            <a:r>
              <a:rPr lang="en-US" sz="2400" dirty="0" err="1" smtClean="0"/>
              <a:t>infrahyoid</a:t>
            </a:r>
            <a:r>
              <a:rPr lang="en-US" sz="2400" dirty="0" smtClean="0"/>
              <a:t> </a:t>
            </a:r>
            <a:r>
              <a:rPr lang="en-US" sz="2400" dirty="0" err="1" smtClean="0"/>
              <a:t>tumours</a:t>
            </a:r>
            <a:r>
              <a:rPr lang="en-US" sz="2400" dirty="0" smtClean="0"/>
              <a:t>. </a:t>
            </a:r>
            <a:endParaRPr lang="el-GR" sz="2400" dirty="0"/>
          </a:p>
        </p:txBody>
      </p:sp>
      <p:pic>
        <p:nvPicPr>
          <p:cNvPr id="129027" name="Picture 2" descr="C:\Users\ΤΑΝΙΑ\Desktop\LANYNX COURSE\LARYNX IMGs\EPIGLOTTIS SCC.JPG"/>
          <p:cNvPicPr>
            <a:picLocks noChangeAspect="1" noChangeArrowheads="1"/>
          </p:cNvPicPr>
          <p:nvPr/>
        </p:nvPicPr>
        <p:blipFill>
          <a:blip r:embed="rId2" cstate="print"/>
          <a:srcRect/>
          <a:stretch>
            <a:fillRect/>
          </a:stretch>
        </p:blipFill>
        <p:spPr bwMode="auto">
          <a:xfrm>
            <a:off x="0" y="1628800"/>
            <a:ext cx="4572000" cy="3343275"/>
          </a:xfrm>
          <a:prstGeom prst="rect">
            <a:avLst/>
          </a:prstGeom>
          <a:noFill/>
          <a:ln w="9525">
            <a:noFill/>
            <a:miter lim="800000"/>
            <a:headEnd/>
            <a:tailEnd/>
          </a:ln>
        </p:spPr>
      </p:pic>
      <p:pic>
        <p:nvPicPr>
          <p:cNvPr id="129028" name="Picture 3" descr="C:\Users\ΤΑΝΙΑ\Desktop\LANYNX COURSE\LARYNX IMGs\EPIGLOTTIS SCC 2 .JPG"/>
          <p:cNvPicPr>
            <a:picLocks noChangeAspect="1" noChangeArrowheads="1"/>
          </p:cNvPicPr>
          <p:nvPr/>
        </p:nvPicPr>
        <p:blipFill>
          <a:blip r:embed="rId3" cstate="print"/>
          <a:srcRect/>
          <a:stretch>
            <a:fillRect/>
          </a:stretch>
        </p:blipFill>
        <p:spPr bwMode="auto">
          <a:xfrm>
            <a:off x="4572000" y="1628800"/>
            <a:ext cx="4572000" cy="3348038"/>
          </a:xfrm>
          <a:prstGeom prst="rect">
            <a:avLst/>
          </a:prstGeom>
          <a:noFill/>
          <a:ln w="9525">
            <a:noFill/>
            <a:miter lim="800000"/>
            <a:headEnd/>
            <a:tailEnd/>
          </a:ln>
        </p:spPr>
      </p:pic>
      <p:sp>
        <p:nvSpPr>
          <p:cNvPr id="5" name="4 - Δεξιό βέλος"/>
          <p:cNvSpPr/>
          <p:nvPr/>
        </p:nvSpPr>
        <p:spPr>
          <a:xfrm rot="7700411">
            <a:off x="6880577" y="24245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rot="11870141">
            <a:off x="1964264" y="1906300"/>
            <a:ext cx="953048" cy="518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3059832" y="2060848"/>
            <a:ext cx="360040" cy="432048"/>
          </a:xfrm>
          <a:prstGeom prst="star4">
            <a:avLst>
              <a:gd name="adj"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8460432" y="2564904"/>
            <a:ext cx="360040" cy="432048"/>
          </a:xfrm>
          <a:prstGeom prst="star4">
            <a:avLst>
              <a:gd name="adj"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1 - Τίτλος"/>
          <p:cNvSpPr txBox="1">
            <a:spLocks/>
          </p:cNvSpPr>
          <p:nvPr/>
        </p:nvSpPr>
        <p:spPr bwMode="auto">
          <a:xfrm>
            <a:off x="0" y="4941168"/>
            <a:ext cx="4572000" cy="19168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2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10" name="2 - Θέση περιεχομένου"/>
          <p:cNvSpPr txBox="1">
            <a:spLocks/>
          </p:cNvSpPr>
          <p:nvPr/>
        </p:nvSpPr>
        <p:spPr>
          <a:xfrm>
            <a:off x="0" y="5013176"/>
            <a:ext cx="4572000" cy="1082824"/>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hlink"/>
              </a:buClr>
              <a:buSzTx/>
              <a:buFontTx/>
              <a:buChar char="•"/>
              <a:tabLst/>
              <a:defRPr/>
            </a:pP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Supraglottic</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tumours</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spread to the </a:t>
            </a:r>
            <a:r>
              <a:rPr kumimoji="0" lang="en-US" sz="2000" b="1" i="0" u="none" strike="noStrike" kern="0" cap="none" spc="0" normalizeH="0" baseline="0" noProof="0" dirty="0" smtClean="0">
                <a:ln>
                  <a:noFill/>
                </a:ln>
                <a:solidFill>
                  <a:schemeClr val="bg1">
                    <a:lumMod val="60000"/>
                    <a:lumOff val="40000"/>
                  </a:schemeClr>
                </a:solidFill>
                <a:effectLst>
                  <a:outerShdw blurRad="38100" dist="38100" dir="2700000" algn="tl">
                    <a:srgbClr val="000000"/>
                  </a:outerShdw>
                </a:effectLst>
                <a:uLnTx/>
                <a:uFillTx/>
                <a:latin typeface="+mn-lt"/>
                <a:ea typeface="+mn-ea"/>
                <a:cs typeface="+mn-cs"/>
              </a:rPr>
              <a:t>pre-</a:t>
            </a:r>
            <a:r>
              <a:rPr kumimoji="0" lang="en-US" sz="2000" b="1" i="0" u="none" strike="noStrike" kern="0" cap="none" spc="0" normalizeH="0" baseline="0" noProof="0" dirty="0" err="1" smtClean="0">
                <a:ln>
                  <a:noFill/>
                </a:ln>
                <a:solidFill>
                  <a:schemeClr val="bg1">
                    <a:lumMod val="60000"/>
                    <a:lumOff val="40000"/>
                  </a:schemeClr>
                </a:solidFill>
                <a:effectLst>
                  <a:outerShdw blurRad="38100" dist="38100" dir="2700000" algn="tl">
                    <a:srgbClr val="000000"/>
                  </a:outerShdw>
                </a:effectLst>
                <a:uLnTx/>
                <a:uFillTx/>
                <a:latin typeface="+mn-lt"/>
                <a:ea typeface="+mn-ea"/>
                <a:cs typeface="+mn-cs"/>
              </a:rPr>
              <a:t>epiglottic</a:t>
            </a:r>
            <a:r>
              <a:rPr kumimoji="0" lang="en-US" sz="2000" b="1" i="0" u="none" strike="noStrike" kern="0" cap="none" spc="0" normalizeH="0" baseline="0" noProof="0" dirty="0" smtClean="0">
                <a:ln>
                  <a:noFill/>
                </a:ln>
                <a:solidFill>
                  <a:schemeClr val="bg1">
                    <a:lumMod val="60000"/>
                    <a:lumOff val="40000"/>
                  </a:schemeClr>
                </a:solidFill>
                <a:effectLst>
                  <a:outerShdw blurRad="38100" dist="38100" dir="2700000" algn="tl">
                    <a:srgbClr val="000000"/>
                  </a:outerShdw>
                </a:effectLst>
                <a:uLnTx/>
                <a:uFillTx/>
                <a:latin typeface="+mn-lt"/>
                <a:ea typeface="+mn-ea"/>
                <a:cs typeface="+mn-cs"/>
              </a:rPr>
              <a:t> space</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primarily through </a:t>
            </a:r>
            <a:r>
              <a:rPr kumimoji="0" lang="en-US" sz="2000" b="1" i="0" u="none" strike="noStrike" kern="0" cap="none" spc="300" normalizeH="0" baseline="0" noProof="0" dirty="0" smtClean="0">
                <a:ln>
                  <a:noFill/>
                </a:ln>
                <a:solidFill>
                  <a:schemeClr val="bg1">
                    <a:lumMod val="60000"/>
                    <a:lumOff val="40000"/>
                  </a:schemeClr>
                </a:solidFill>
                <a:effectLst>
                  <a:outerShdw blurRad="38100" dist="38100" dir="2700000" algn="tl">
                    <a:srgbClr val="000000"/>
                  </a:outerShdw>
                </a:effectLst>
                <a:uLnTx/>
                <a:uFillTx/>
                <a:latin typeface="+mn-lt"/>
                <a:ea typeface="+mn-ea"/>
                <a:cs typeface="+mn-cs"/>
              </a:rPr>
              <a:t>fenestrations</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within the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epiglottic</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carticage</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tabLst/>
              <a:defRPr/>
            </a:pP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Incidence of lymph node metastasis:40%</a:t>
            </a:r>
            <a:endParaRPr kumimoji="0" lang="el-GR" sz="20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11" name="Picture 2"/>
          <p:cNvPicPr>
            <a:picLocks noChangeAspect="1" noChangeArrowheads="1"/>
          </p:cNvPicPr>
          <p:nvPr/>
        </p:nvPicPr>
        <p:blipFill>
          <a:blip r:embed="rId4" cstate="print"/>
          <a:srcRect/>
          <a:stretch>
            <a:fillRect/>
          </a:stretch>
        </p:blipFill>
        <p:spPr bwMode="auto">
          <a:xfrm>
            <a:off x="4572000" y="4990700"/>
            <a:ext cx="3096344" cy="1867300"/>
          </a:xfrm>
          <a:prstGeom prst="rect">
            <a:avLst/>
          </a:prstGeom>
          <a:noFill/>
          <a:ln w="9525">
            <a:noFill/>
            <a:miter lim="800000"/>
            <a:headEnd/>
            <a:tailEnd/>
          </a:ln>
        </p:spPr>
      </p:pic>
      <p:sp>
        <p:nvSpPr>
          <p:cNvPr id="12" name="11 - Αριστερό βέλος"/>
          <p:cNvSpPr/>
          <p:nvPr/>
        </p:nvSpPr>
        <p:spPr>
          <a:xfrm rot="2143073">
            <a:off x="4952698" y="5941964"/>
            <a:ext cx="272745" cy="1586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Αστέρι 4 ακτινών"/>
          <p:cNvSpPr/>
          <p:nvPr/>
        </p:nvSpPr>
        <p:spPr>
          <a:xfrm>
            <a:off x="4788024" y="5661248"/>
            <a:ext cx="216024" cy="2160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4294967295"/>
          </p:nvPr>
        </p:nvSpPr>
        <p:spPr>
          <a:xfrm>
            <a:off x="0" y="188913"/>
            <a:ext cx="5148263" cy="2952750"/>
          </a:xfrm>
        </p:spPr>
        <p:txBody>
          <a:bodyPr anchor="b">
            <a:normAutofit lnSpcReduction="10000"/>
          </a:bodyPr>
          <a:lstStyle/>
          <a:p>
            <a:pPr marL="0" indent="0" algn="ctr" eaLnBrk="1" hangingPunct="1">
              <a:buFontTx/>
              <a:buNone/>
              <a:defRPr/>
            </a:pPr>
            <a:r>
              <a:rPr lang="en-US" sz="2800" b="1" smtClean="0"/>
              <a:t>Hemilaryngectomy specimen.</a:t>
            </a:r>
          </a:p>
          <a:p>
            <a:pPr marL="0" indent="0" algn="ctr" eaLnBrk="1" hangingPunct="1">
              <a:buFontTx/>
              <a:buNone/>
              <a:defRPr/>
            </a:pPr>
            <a:r>
              <a:rPr lang="en-US" sz="1800" b="1" smtClean="0"/>
              <a:t> This is a voice-conserving procedure </a:t>
            </a:r>
          </a:p>
          <a:p>
            <a:pPr marL="0" indent="0" algn="ctr" eaLnBrk="1" hangingPunct="1">
              <a:buFontTx/>
              <a:buNone/>
              <a:defRPr/>
            </a:pPr>
            <a:r>
              <a:rPr lang="en-US" sz="1800" b="1" smtClean="0"/>
              <a:t>done for small carcinomas of the true vocal cord (arrow). </a:t>
            </a:r>
          </a:p>
          <a:p>
            <a:pPr marL="0" indent="0" algn="ctr" eaLnBrk="1" hangingPunct="1">
              <a:buFontTx/>
              <a:buNone/>
              <a:defRPr/>
            </a:pPr>
            <a:r>
              <a:rPr lang="en-US" sz="1800" b="1" smtClean="0"/>
              <a:t>It is important to </a:t>
            </a:r>
            <a:r>
              <a:rPr lang="en-US" sz="1800" b="1" smtClean="0">
                <a:solidFill>
                  <a:schemeClr val="tx2"/>
                </a:solidFill>
              </a:rPr>
              <a:t>orient </a:t>
            </a:r>
            <a:r>
              <a:rPr lang="en-US" sz="1800" b="1" smtClean="0"/>
              <a:t>the specimen for </a:t>
            </a:r>
          </a:p>
          <a:p>
            <a:pPr marL="0" indent="0" algn="ctr" eaLnBrk="1" hangingPunct="1">
              <a:buFontTx/>
              <a:buNone/>
              <a:defRPr/>
            </a:pPr>
            <a:r>
              <a:rPr lang="en-US" sz="1800" b="1" smtClean="0"/>
              <a:t>anterior (A), posterior (P), superior (S), </a:t>
            </a:r>
          </a:p>
          <a:p>
            <a:pPr marL="0" indent="0" algn="ctr" eaLnBrk="1" hangingPunct="1">
              <a:buFontTx/>
              <a:buNone/>
              <a:defRPr/>
            </a:pPr>
            <a:r>
              <a:rPr lang="en-US" sz="1800" b="1" smtClean="0"/>
              <a:t>and inferior (I) aspects. </a:t>
            </a:r>
          </a:p>
          <a:p>
            <a:pPr marL="0" indent="0" algn="ctr" eaLnBrk="1" hangingPunct="1">
              <a:buFontTx/>
              <a:buNone/>
              <a:defRPr/>
            </a:pPr>
            <a:r>
              <a:rPr lang="en-US" sz="1800" b="1" smtClean="0"/>
              <a:t>Sections should always be taken </a:t>
            </a:r>
            <a:r>
              <a:rPr lang="en-US" sz="1800" b="1" smtClean="0">
                <a:solidFill>
                  <a:schemeClr val="tx2"/>
                </a:solidFill>
              </a:rPr>
              <a:t>vertically</a:t>
            </a:r>
            <a:r>
              <a:rPr lang="en-US" sz="1800" b="1" smtClean="0"/>
              <a:t> through the true and false vocal </a:t>
            </a:r>
            <a:r>
              <a:rPr lang="fr-FR" sz="1800" b="1" smtClean="0"/>
              <a:t>cords and ventricle.</a:t>
            </a:r>
            <a:endParaRPr lang="el-GR" sz="1800" b="1" smtClean="0"/>
          </a:p>
        </p:txBody>
      </p:sp>
      <p:sp>
        <p:nvSpPr>
          <p:cNvPr id="5" name="4 - Θέση κειμένου"/>
          <p:cNvSpPr>
            <a:spLocks noGrp="1"/>
          </p:cNvSpPr>
          <p:nvPr>
            <p:ph type="body" sz="quarter" idx="4294967295"/>
          </p:nvPr>
        </p:nvSpPr>
        <p:spPr>
          <a:xfrm>
            <a:off x="5148263" y="0"/>
            <a:ext cx="3995737" cy="2708275"/>
          </a:xfrm>
        </p:spPr>
        <p:txBody>
          <a:bodyPr anchor="b">
            <a:normAutofit/>
          </a:bodyPr>
          <a:lstStyle/>
          <a:p>
            <a:pPr marL="0" indent="0" algn="ctr" eaLnBrk="1" hangingPunct="1">
              <a:lnSpc>
                <a:spcPct val="90000"/>
              </a:lnSpc>
              <a:buFontTx/>
              <a:buNone/>
              <a:defRPr/>
            </a:pPr>
            <a:r>
              <a:rPr lang="en-US" sz="2000" b="1" smtClean="0"/>
              <a:t>Histological section should always be taken </a:t>
            </a:r>
            <a:r>
              <a:rPr lang="en-US" sz="2000" b="1" smtClean="0">
                <a:solidFill>
                  <a:schemeClr val="tx2"/>
                </a:solidFill>
              </a:rPr>
              <a:t>vertically</a:t>
            </a:r>
          </a:p>
          <a:p>
            <a:pPr marL="0" indent="0" algn="ctr" eaLnBrk="1" hangingPunct="1">
              <a:lnSpc>
                <a:spcPct val="90000"/>
              </a:lnSpc>
              <a:buFontTx/>
              <a:buNone/>
              <a:defRPr/>
            </a:pPr>
            <a:r>
              <a:rPr lang="en-US" sz="2000" b="1" smtClean="0"/>
              <a:t>through the laryngeal glottis to preserve anatomical relations.</a:t>
            </a:r>
          </a:p>
          <a:p>
            <a:pPr marL="0" indent="0" algn="ctr" eaLnBrk="1" hangingPunct="1">
              <a:lnSpc>
                <a:spcPct val="90000"/>
              </a:lnSpc>
              <a:buFontTx/>
              <a:buNone/>
              <a:defRPr/>
            </a:pPr>
            <a:r>
              <a:rPr lang="en-US" sz="2000" b="1" smtClean="0"/>
              <a:t>Note the tumor arising from the true vocal</a:t>
            </a:r>
          </a:p>
          <a:p>
            <a:pPr marL="0" indent="0" algn="ctr" eaLnBrk="1" hangingPunct="1">
              <a:lnSpc>
                <a:spcPct val="90000"/>
              </a:lnSpc>
              <a:buFontTx/>
              <a:buNone/>
              <a:defRPr/>
            </a:pPr>
            <a:r>
              <a:rPr lang="en-US" sz="2000" b="1" smtClean="0"/>
              <a:t>cord encroaching on the underlying vocalis muscle.</a:t>
            </a:r>
            <a:endParaRPr lang="el-GR" sz="2000" b="1" smtClean="0"/>
          </a:p>
        </p:txBody>
      </p:sp>
      <p:pic>
        <p:nvPicPr>
          <p:cNvPr id="41988" name="Picture 2" descr="C:\Users\ΤΑΝΙΑ\Desktop\Καταγραφή.JPG"/>
          <p:cNvPicPr>
            <a:picLocks noGrp="1" noChangeAspect="1" noChangeArrowheads="1"/>
          </p:cNvPicPr>
          <p:nvPr>
            <p:ph sz="half" idx="4294967295"/>
          </p:nvPr>
        </p:nvPicPr>
        <p:blipFill>
          <a:blip r:embed="rId2" cstate="print"/>
          <a:srcRect/>
          <a:stretch>
            <a:fillRect/>
          </a:stretch>
        </p:blipFill>
        <p:spPr>
          <a:xfrm>
            <a:off x="755650" y="3141663"/>
            <a:ext cx="4040188" cy="3565525"/>
          </a:xfrm>
        </p:spPr>
      </p:pic>
      <p:pic>
        <p:nvPicPr>
          <p:cNvPr id="41989" name="Picture 3" descr="C:\Users\ΤΑΝΙΑ\Desktop\Καταγραφή.JPG"/>
          <p:cNvPicPr>
            <a:picLocks noGrp="1" noChangeAspect="1" noChangeArrowheads="1"/>
          </p:cNvPicPr>
          <p:nvPr>
            <p:ph sz="quarter" idx="4294967295"/>
          </p:nvPr>
        </p:nvPicPr>
        <p:blipFill>
          <a:blip r:embed="rId3" cstate="print"/>
          <a:srcRect/>
          <a:stretch>
            <a:fillRect/>
          </a:stretch>
        </p:blipFill>
        <p:spPr>
          <a:xfrm>
            <a:off x="6516688" y="2708275"/>
            <a:ext cx="1471612" cy="3951288"/>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692150"/>
          </a:xfrm>
        </p:spPr>
        <p:txBody>
          <a:bodyPr anchorCtr="0">
            <a:normAutofit fontScale="90000"/>
          </a:bodyPr>
          <a:lstStyle/>
          <a:p>
            <a:pPr eaLnBrk="1" hangingPunct="1">
              <a:defRPr/>
            </a:pPr>
            <a:r>
              <a:rPr lang="en-US" sz="4000" dirty="0" smtClean="0"/>
              <a:t>Ulcerating, bulky </a:t>
            </a:r>
            <a:r>
              <a:rPr lang="en-US" sz="4000" dirty="0" smtClean="0">
                <a:solidFill>
                  <a:srgbClr val="FFFFCC"/>
                </a:solidFill>
              </a:rPr>
              <a:t>SCC</a:t>
            </a:r>
            <a:r>
              <a:rPr lang="en-US" sz="4000" dirty="0" smtClean="0"/>
              <a:t> of </a:t>
            </a:r>
            <a:r>
              <a:rPr lang="en-US" sz="4000" dirty="0" err="1" smtClean="0"/>
              <a:t>supraglottis</a:t>
            </a:r>
            <a:r>
              <a:rPr lang="en-US" sz="4000" dirty="0" smtClean="0"/>
              <a:t>.</a:t>
            </a:r>
            <a:br>
              <a:rPr lang="en-US" sz="4000" dirty="0" smtClean="0"/>
            </a:br>
            <a:r>
              <a:rPr lang="en-US" sz="2400" dirty="0" smtClean="0"/>
              <a:t>The ventricle and glottis (true cord) are negative.</a:t>
            </a:r>
            <a:endParaRPr lang="el-GR" sz="4000" dirty="0" smtClean="0"/>
          </a:p>
        </p:txBody>
      </p:sp>
      <p:pic>
        <p:nvPicPr>
          <p:cNvPr id="37891" name="Picture 2"/>
          <p:cNvPicPr>
            <a:picLocks noChangeAspect="1" noChangeArrowheads="1"/>
          </p:cNvPicPr>
          <p:nvPr/>
        </p:nvPicPr>
        <p:blipFill>
          <a:blip r:embed="rId2" cstate="print"/>
          <a:srcRect/>
          <a:stretch>
            <a:fillRect/>
          </a:stretch>
        </p:blipFill>
        <p:spPr bwMode="auto">
          <a:xfrm>
            <a:off x="0" y="836613"/>
            <a:ext cx="9144000" cy="608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3 - Θέση κειμένου"/>
          <p:cNvSpPr>
            <a:spLocks noGrp="1"/>
          </p:cNvSpPr>
          <p:nvPr>
            <p:ph type="body" sz="half" idx="4294967295"/>
          </p:nvPr>
        </p:nvSpPr>
        <p:spPr>
          <a:xfrm>
            <a:off x="179388" y="188913"/>
            <a:ext cx="4248150" cy="6669087"/>
          </a:xfrm>
        </p:spPr>
        <p:txBody>
          <a:bodyPr/>
          <a:lstStyle/>
          <a:p>
            <a:pPr marL="0" indent="0" eaLnBrk="1" hangingPunct="1">
              <a:buFontTx/>
              <a:buNone/>
              <a:defRPr/>
            </a:pPr>
            <a:r>
              <a:rPr lang="en-US" smtClean="0"/>
              <a:t>Midline sagittal section through a </a:t>
            </a:r>
            <a:r>
              <a:rPr lang="en-US" b="1" smtClean="0"/>
              <a:t>total laryngectomy</a:t>
            </a:r>
            <a:r>
              <a:rPr lang="en-US" smtClean="0"/>
              <a:t> specimen.</a:t>
            </a:r>
          </a:p>
          <a:p>
            <a:pPr marL="0" indent="0" eaLnBrk="1" hangingPunct="1">
              <a:buFontTx/>
              <a:buNone/>
              <a:defRPr/>
            </a:pPr>
            <a:endParaRPr lang="en-US" smtClean="0"/>
          </a:p>
          <a:p>
            <a:pPr marL="0" indent="0" eaLnBrk="1" hangingPunct="1">
              <a:buFontTx/>
              <a:buNone/>
              <a:defRPr/>
            </a:pPr>
            <a:r>
              <a:rPr lang="en-US" smtClean="0"/>
              <a:t>Exophytic carcinoma can be seen on the laryngeal surface (LS) at the base of the epiglottis. </a:t>
            </a:r>
          </a:p>
          <a:p>
            <a:pPr marL="0" indent="0" eaLnBrk="1" hangingPunct="1">
              <a:buFontTx/>
              <a:buNone/>
              <a:defRPr/>
            </a:pPr>
            <a:r>
              <a:rPr lang="en-US" smtClean="0"/>
              <a:t>It infiltrates </a:t>
            </a:r>
            <a:r>
              <a:rPr lang="en-US" b="1" smtClean="0"/>
              <a:t>into the fat of the pre-epiglottic space. </a:t>
            </a:r>
          </a:p>
          <a:p>
            <a:pPr marL="0" indent="0" eaLnBrk="1" hangingPunct="1">
              <a:buFontTx/>
              <a:buNone/>
              <a:defRPr/>
            </a:pPr>
            <a:r>
              <a:rPr lang="en-US" smtClean="0"/>
              <a:t>*, indicates carcinoma</a:t>
            </a:r>
            <a:endParaRPr lang="el-GR" smtClean="0"/>
          </a:p>
        </p:txBody>
      </p:sp>
      <p:pic>
        <p:nvPicPr>
          <p:cNvPr id="43011" name="Picture 2"/>
          <p:cNvPicPr>
            <a:picLocks noGrp="1" noChangeAspect="1" noChangeArrowheads="1"/>
          </p:cNvPicPr>
          <p:nvPr>
            <p:ph idx="4294967295"/>
          </p:nvPr>
        </p:nvPicPr>
        <p:blipFill>
          <a:blip r:embed="rId2" cstate="print"/>
          <a:srcRect/>
          <a:stretch>
            <a:fillRect/>
          </a:stretch>
        </p:blipFill>
        <p:spPr>
          <a:xfrm>
            <a:off x="4572000" y="-50800"/>
            <a:ext cx="4319588" cy="6908800"/>
          </a:xfrm>
        </p:spPr>
      </p:pic>
      <p:sp>
        <p:nvSpPr>
          <p:cNvPr id="4" name="1 - Τίτλος"/>
          <p:cNvSpPr txBox="1">
            <a:spLocks/>
          </p:cNvSpPr>
          <p:nvPr/>
        </p:nvSpPr>
        <p:spPr>
          <a:xfrm>
            <a:off x="5076056" y="2852936"/>
            <a:ext cx="2448272" cy="108012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Fenestrated cartilage of the epiglottis</a:t>
            </a:r>
            <a:endParaRPr kumimoji="0" lang="el-GR" sz="2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5" name="4 - Αριστερό βέλος"/>
          <p:cNvSpPr/>
          <p:nvPr/>
        </p:nvSpPr>
        <p:spPr>
          <a:xfrm>
            <a:off x="7668344" y="2924944"/>
            <a:ext cx="4320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idx="4294967295"/>
          </p:nvPr>
        </p:nvSpPr>
        <p:spPr>
          <a:xfrm>
            <a:off x="4643438" y="2636838"/>
            <a:ext cx="4500562" cy="1008062"/>
          </a:xfrm>
        </p:spPr>
        <p:txBody>
          <a:bodyPr anchorCtr="0"/>
          <a:lstStyle/>
          <a:p>
            <a:pPr eaLnBrk="1" hangingPunct="1">
              <a:defRPr/>
            </a:pPr>
            <a:r>
              <a:rPr lang="en-US" sz="2000" dirty="0" smtClean="0">
                <a:solidFill>
                  <a:schemeClr val="tx1"/>
                </a:solidFill>
              </a:rPr>
              <a:t>Diagram showing </a:t>
            </a:r>
            <a:br>
              <a:rPr lang="en-US" sz="2000" dirty="0" smtClean="0">
                <a:solidFill>
                  <a:schemeClr val="tx1"/>
                </a:solidFill>
              </a:rPr>
            </a:br>
            <a:r>
              <a:rPr lang="en-US" sz="2000" dirty="0" smtClean="0">
                <a:solidFill>
                  <a:schemeClr val="tx1"/>
                </a:solidFill>
              </a:rPr>
              <a:t>the pre-</a:t>
            </a:r>
            <a:r>
              <a:rPr lang="en-US" sz="2000" dirty="0" err="1" smtClean="0">
                <a:solidFill>
                  <a:schemeClr val="tx1"/>
                </a:solidFill>
              </a:rPr>
              <a:t>epiglottic</a:t>
            </a:r>
            <a:r>
              <a:rPr lang="en-US" sz="2000" dirty="0" smtClean="0">
                <a:solidFill>
                  <a:schemeClr val="tx1"/>
                </a:solidFill>
              </a:rPr>
              <a:t> space</a:t>
            </a:r>
            <a:br>
              <a:rPr lang="en-US" sz="2000" dirty="0" smtClean="0">
                <a:solidFill>
                  <a:schemeClr val="tx1"/>
                </a:solidFill>
              </a:rPr>
            </a:br>
            <a:r>
              <a:rPr lang="en-US" sz="2000" dirty="0" smtClean="0">
                <a:solidFill>
                  <a:schemeClr val="tx1"/>
                </a:solidFill>
              </a:rPr>
              <a:t> and its </a:t>
            </a:r>
            <a:r>
              <a:rPr lang="fr-FR" sz="2000" dirty="0" err="1" smtClean="0">
                <a:solidFill>
                  <a:schemeClr val="tx1"/>
                </a:solidFill>
              </a:rPr>
              <a:t>boundaries</a:t>
            </a:r>
            <a:r>
              <a:rPr lang="fr-FR" sz="1200" dirty="0" smtClean="0">
                <a:solidFill>
                  <a:schemeClr val="tx1"/>
                </a:solidFill>
              </a:rPr>
              <a:t>.</a:t>
            </a:r>
            <a:br>
              <a:rPr lang="fr-FR" sz="1200" dirty="0" smtClean="0">
                <a:solidFill>
                  <a:schemeClr val="tx1"/>
                </a:solidFill>
              </a:rPr>
            </a:br>
            <a:endParaRPr lang="el-GR" sz="1200" dirty="0" smtClean="0">
              <a:solidFill>
                <a:schemeClr val="tx1"/>
              </a:solidFill>
            </a:endParaRPr>
          </a:p>
        </p:txBody>
      </p:sp>
      <p:pic>
        <p:nvPicPr>
          <p:cNvPr id="7171" name="Picture 2" descr="C:\Users\ΤΑΝΙΑ\Desktop\Καταγραφή.JPG"/>
          <p:cNvPicPr>
            <a:picLocks noChangeAspect="1" noChangeArrowheads="1"/>
          </p:cNvPicPr>
          <p:nvPr/>
        </p:nvPicPr>
        <p:blipFill>
          <a:blip r:embed="rId2" cstate="print"/>
          <a:srcRect/>
          <a:stretch>
            <a:fillRect/>
          </a:stretch>
        </p:blipFill>
        <p:spPr bwMode="auto">
          <a:xfrm>
            <a:off x="539750" y="404813"/>
            <a:ext cx="3992563" cy="2376487"/>
          </a:xfrm>
          <a:prstGeom prst="rect">
            <a:avLst/>
          </a:prstGeom>
          <a:noFill/>
          <a:ln w="9525">
            <a:noFill/>
            <a:miter lim="800000"/>
            <a:headEnd/>
            <a:tailEnd/>
          </a:ln>
        </p:spPr>
      </p:pic>
      <p:sp>
        <p:nvSpPr>
          <p:cNvPr id="7172" name="5 - Ορθογώνιο"/>
          <p:cNvSpPr>
            <a:spLocks noChangeArrowheads="1"/>
          </p:cNvSpPr>
          <p:nvPr/>
        </p:nvSpPr>
        <p:spPr bwMode="auto">
          <a:xfrm>
            <a:off x="-396875" y="2781300"/>
            <a:ext cx="5616575" cy="641350"/>
          </a:xfrm>
          <a:prstGeom prst="rect">
            <a:avLst/>
          </a:prstGeom>
          <a:noFill/>
          <a:ln w="9525">
            <a:noFill/>
            <a:miter lim="800000"/>
            <a:headEnd/>
            <a:tailEnd/>
          </a:ln>
        </p:spPr>
        <p:txBody>
          <a:bodyPr>
            <a:spAutoFit/>
          </a:bodyPr>
          <a:lstStyle/>
          <a:p>
            <a:pPr algn="ctr"/>
            <a:r>
              <a:rPr lang="en-US" b="1"/>
              <a:t>Diagram showing</a:t>
            </a:r>
          </a:p>
          <a:p>
            <a:pPr algn="ctr"/>
            <a:r>
              <a:rPr lang="en-US" b="1"/>
              <a:t> the paraglottic space and surrounding </a:t>
            </a:r>
            <a:r>
              <a:rPr lang="fr-FR" b="1"/>
              <a:t>landmarks.</a:t>
            </a:r>
          </a:p>
        </p:txBody>
      </p:sp>
      <p:sp>
        <p:nvSpPr>
          <p:cNvPr id="11271" name="5 - Ορθογώνιο"/>
          <p:cNvSpPr>
            <a:spLocks noChangeArrowheads="1"/>
          </p:cNvSpPr>
          <p:nvPr/>
        </p:nvSpPr>
        <p:spPr bwMode="auto">
          <a:xfrm>
            <a:off x="-396875" y="0"/>
            <a:ext cx="5832475" cy="457200"/>
          </a:xfrm>
          <a:prstGeom prst="rect">
            <a:avLst/>
          </a:prstGeom>
          <a:noFill/>
          <a:ln w="9525">
            <a:noFill/>
            <a:miter lim="800000"/>
            <a:headEnd/>
            <a:tailEnd/>
          </a:ln>
        </p:spPr>
        <p:txBody>
          <a:bodyPr>
            <a:spAutoFit/>
          </a:bodyPr>
          <a:lstStyle/>
          <a:p>
            <a:pPr algn="ctr">
              <a:defRPr/>
            </a:pPr>
            <a:r>
              <a:rPr lang="en-US" sz="2400" b="1">
                <a:effectLst>
                  <a:outerShdw blurRad="38100" dist="38100" dir="2700000" algn="tl">
                    <a:srgbClr val="000000"/>
                  </a:outerShdw>
                </a:effectLst>
              </a:rPr>
              <a:t>Subdivisions of the larynx</a:t>
            </a:r>
            <a:r>
              <a:rPr lang="en-US" sz="2000" b="1">
                <a:effectLst>
                  <a:outerShdw blurRad="38100" dist="38100" dir="2700000" algn="tl">
                    <a:srgbClr val="000000"/>
                  </a:outerShdw>
                </a:effectLst>
              </a:rPr>
              <a:t> </a:t>
            </a:r>
            <a:endParaRPr lang="fr-FR" sz="2000" b="1">
              <a:effectLst>
                <a:outerShdw blurRad="38100" dist="38100" dir="2700000" algn="tl">
                  <a:srgbClr val="000000"/>
                </a:outerShdw>
              </a:effectLst>
            </a:endParaRPr>
          </a:p>
        </p:txBody>
      </p:sp>
      <p:sp>
        <p:nvSpPr>
          <p:cNvPr id="2" name="1 - Τίτλος"/>
          <p:cNvSpPr>
            <a:spLocks/>
          </p:cNvSpPr>
          <p:nvPr/>
        </p:nvSpPr>
        <p:spPr bwMode="auto">
          <a:xfrm>
            <a:off x="4572000" y="333375"/>
            <a:ext cx="4572000" cy="1871663"/>
          </a:xfrm>
          <a:prstGeom prst="rect">
            <a:avLst/>
          </a:prstGeom>
          <a:noFill/>
          <a:ln w="9525">
            <a:noFill/>
            <a:miter lim="800000"/>
            <a:headEnd/>
            <a:tailEnd/>
          </a:ln>
          <a:effectLst/>
        </p:spPr>
        <p:txBody>
          <a:bodyPr anchor="ctr"/>
          <a:lstStyle/>
          <a:p>
            <a:pPr algn="ctr">
              <a:defRPr/>
            </a:pPr>
            <a:r>
              <a:rPr lang="en-US" sz="4000" b="1" dirty="0">
                <a:solidFill>
                  <a:schemeClr val="tx2"/>
                </a:solidFill>
                <a:effectLst>
                  <a:outerShdw blurRad="38100" dist="38100" dir="2700000" algn="tl">
                    <a:srgbClr val="000000"/>
                  </a:outerShdw>
                </a:effectLst>
              </a:rPr>
              <a:t>Anatomy </a:t>
            </a:r>
            <a:br>
              <a:rPr lang="en-US" sz="4000" b="1" dirty="0">
                <a:solidFill>
                  <a:schemeClr val="tx2"/>
                </a:solidFill>
                <a:effectLst>
                  <a:outerShdw blurRad="38100" dist="38100" dir="2700000" algn="tl">
                    <a:srgbClr val="000000"/>
                  </a:outerShdw>
                </a:effectLst>
              </a:rPr>
            </a:br>
            <a:r>
              <a:rPr lang="en-US" sz="4000" b="1" dirty="0">
                <a:solidFill>
                  <a:schemeClr val="tx2"/>
                </a:solidFill>
                <a:effectLst>
                  <a:outerShdw blurRad="38100" dist="38100" dir="2700000" algn="tl">
                    <a:srgbClr val="000000"/>
                  </a:outerShdw>
                </a:effectLst>
              </a:rPr>
              <a:t>of the larynx</a:t>
            </a:r>
            <a:endParaRPr lang="el-GR" sz="4000" b="1" dirty="0">
              <a:solidFill>
                <a:schemeClr val="tx2"/>
              </a:solidFill>
              <a:effectLst>
                <a:outerShdw blurRad="38100" dist="38100" dir="2700000" algn="tl">
                  <a:srgbClr val="000000"/>
                </a:outerShdw>
              </a:effectLst>
            </a:endParaRPr>
          </a:p>
        </p:txBody>
      </p:sp>
      <p:pic>
        <p:nvPicPr>
          <p:cNvPr id="7175" name="Picture 9" descr="C:\Users\ΤΑΝΙΑ\Desktop\LANYNX COURSE\LARYNX IMGs\THE PARAGLOTTIC SPACE.JPG"/>
          <p:cNvPicPr>
            <a:picLocks noChangeAspect="1" noChangeArrowheads="1"/>
          </p:cNvPicPr>
          <p:nvPr/>
        </p:nvPicPr>
        <p:blipFill>
          <a:blip r:embed="rId3" cstate="print"/>
          <a:srcRect/>
          <a:stretch>
            <a:fillRect/>
          </a:stretch>
        </p:blipFill>
        <p:spPr bwMode="auto">
          <a:xfrm>
            <a:off x="1042988" y="3395663"/>
            <a:ext cx="3024187" cy="3462337"/>
          </a:xfrm>
          <a:prstGeom prst="rect">
            <a:avLst/>
          </a:prstGeom>
          <a:noFill/>
          <a:ln w="9525">
            <a:noFill/>
            <a:miter lim="800000"/>
            <a:headEnd/>
            <a:tailEnd/>
          </a:ln>
        </p:spPr>
      </p:pic>
      <p:pic>
        <p:nvPicPr>
          <p:cNvPr id="7176" name="Picture 10" descr="C:\Users\ΤΑΝΙΑ\Desktop\LANYNX COURSE\LARYNX IMGs\THE PRE-EPIGLOTTIC SPACE .JPG"/>
          <p:cNvPicPr>
            <a:picLocks noChangeAspect="1" noChangeArrowheads="1"/>
          </p:cNvPicPr>
          <p:nvPr/>
        </p:nvPicPr>
        <p:blipFill>
          <a:blip r:embed="rId4" cstate="print"/>
          <a:srcRect/>
          <a:stretch>
            <a:fillRect/>
          </a:stretch>
        </p:blipFill>
        <p:spPr bwMode="auto">
          <a:xfrm>
            <a:off x="4381500" y="3600450"/>
            <a:ext cx="4762500" cy="3257550"/>
          </a:xfrm>
          <a:prstGeom prst="rect">
            <a:avLst/>
          </a:prstGeom>
          <a:noFill/>
          <a:ln w="9525">
            <a:noFill/>
            <a:miter lim="800000"/>
            <a:headEnd/>
            <a:tailEnd/>
          </a:ln>
        </p:spPr>
      </p:pic>
      <p:sp>
        <p:nvSpPr>
          <p:cNvPr id="10" name="9 - Αστέρι 4 ακτινών"/>
          <p:cNvSpPr/>
          <p:nvPr/>
        </p:nvSpPr>
        <p:spPr>
          <a:xfrm>
            <a:off x="2483768" y="4869160"/>
            <a:ext cx="216024" cy="20764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στέρι 4 ακτινών"/>
          <p:cNvSpPr/>
          <p:nvPr/>
        </p:nvSpPr>
        <p:spPr>
          <a:xfrm>
            <a:off x="6516216" y="5013176"/>
            <a:ext cx="216024" cy="20764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274638"/>
            <a:ext cx="8229600" cy="2433637"/>
          </a:xfrm>
        </p:spPr>
        <p:txBody>
          <a:bodyPr anchorCtr="0">
            <a:normAutofit fontScale="90000"/>
          </a:bodyPr>
          <a:lstStyle/>
          <a:p>
            <a:pPr eaLnBrk="1" hangingPunct="1">
              <a:defRPr/>
            </a:pPr>
            <a:r>
              <a:rPr lang="en-US" sz="3600" dirty="0" smtClean="0"/>
              <a:t>Large distance </a:t>
            </a:r>
            <a:br>
              <a:rPr lang="en-US" sz="3600" dirty="0" smtClean="0"/>
            </a:br>
            <a:r>
              <a:rPr lang="en-US" sz="3600" dirty="0" smtClean="0"/>
              <a:t>between </a:t>
            </a:r>
            <a:r>
              <a:rPr lang="en-US" sz="3600" spc="300" dirty="0" smtClean="0"/>
              <a:t>main </a:t>
            </a:r>
            <a:r>
              <a:rPr lang="en-US" sz="3600" spc="300" dirty="0" err="1" smtClean="0"/>
              <a:t>tumour</a:t>
            </a:r>
            <a:r>
              <a:rPr lang="en-US" sz="3600" spc="300" dirty="0" smtClean="0"/>
              <a:t> </a:t>
            </a:r>
            <a:r>
              <a:rPr lang="en-US" sz="3600" dirty="0" smtClean="0"/>
              <a:t>and </a:t>
            </a:r>
            <a:r>
              <a:rPr lang="en-US" sz="3600" spc="300" dirty="0" smtClean="0"/>
              <a:t>separate nest</a:t>
            </a:r>
            <a:r>
              <a:rPr lang="en-US" sz="3600" dirty="0" smtClean="0"/>
              <a:t>.</a:t>
            </a:r>
            <a:br>
              <a:rPr lang="en-US" sz="3600" dirty="0" smtClean="0"/>
            </a:br>
            <a:r>
              <a:rPr lang="en-US" sz="2800" dirty="0" smtClean="0"/>
              <a:t>Such nests may confound proper assessment of margin status when the line of resection runs between these nests and the main </a:t>
            </a:r>
            <a:r>
              <a:rPr lang="en-US" sz="2800" dirty="0" err="1" smtClean="0"/>
              <a:t>tumour</a:t>
            </a:r>
            <a:r>
              <a:rPr lang="en-US" sz="2800" dirty="0" smtClean="0"/>
              <a:t>, thus leaving </a:t>
            </a:r>
            <a:r>
              <a:rPr lang="en-US" sz="2800" dirty="0" err="1" smtClean="0"/>
              <a:t>tumour</a:t>
            </a:r>
            <a:r>
              <a:rPr lang="en-US" sz="2800" dirty="0" smtClean="0"/>
              <a:t> nests behind and nevertheless showing a free margin in the sections.</a:t>
            </a:r>
            <a:endParaRPr lang="el-GR" sz="4000" dirty="0" smtClean="0"/>
          </a:p>
        </p:txBody>
      </p:sp>
      <p:pic>
        <p:nvPicPr>
          <p:cNvPr id="38915" name="Picture 2"/>
          <p:cNvPicPr>
            <a:picLocks noChangeAspect="1" noChangeArrowheads="1"/>
          </p:cNvPicPr>
          <p:nvPr/>
        </p:nvPicPr>
        <p:blipFill>
          <a:blip r:embed="rId2" cstate="print"/>
          <a:srcRect/>
          <a:stretch>
            <a:fillRect/>
          </a:stretch>
        </p:blipFill>
        <p:spPr bwMode="auto">
          <a:xfrm>
            <a:off x="2195513" y="2997200"/>
            <a:ext cx="4897437" cy="369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idx="4294967295"/>
          </p:nvPr>
        </p:nvSpPr>
        <p:spPr>
          <a:xfrm>
            <a:off x="457200" y="2132856"/>
            <a:ext cx="3609975" cy="1512168"/>
          </a:xfrm>
        </p:spPr>
        <p:txBody>
          <a:bodyPr anchorCtr="0"/>
          <a:lstStyle/>
          <a:p>
            <a:pPr eaLnBrk="1" hangingPunct="1">
              <a:defRPr/>
            </a:pPr>
            <a:r>
              <a:rPr lang="en-US" sz="4000" dirty="0" smtClean="0">
                <a:solidFill>
                  <a:srgbClr val="FFFFCC"/>
                </a:solidFill>
              </a:rPr>
              <a:t>SCC with large keratin masses </a:t>
            </a:r>
            <a:endParaRPr lang="el-GR" sz="4000" dirty="0" smtClean="0">
              <a:solidFill>
                <a:srgbClr val="FFFFCC"/>
              </a:solidFill>
            </a:endParaRPr>
          </a:p>
        </p:txBody>
      </p:sp>
      <p:pic>
        <p:nvPicPr>
          <p:cNvPr id="45059" name="Picture 2"/>
          <p:cNvPicPr>
            <a:picLocks noChangeAspect="1" noChangeArrowheads="1"/>
          </p:cNvPicPr>
          <p:nvPr/>
        </p:nvPicPr>
        <p:blipFill>
          <a:blip r:embed="rId2" cstate="print"/>
          <a:srcRect/>
          <a:stretch>
            <a:fillRect/>
          </a:stretch>
        </p:blipFill>
        <p:spPr bwMode="auto">
          <a:xfrm>
            <a:off x="0" y="3573016"/>
            <a:ext cx="9144000" cy="3048000"/>
          </a:xfrm>
          <a:prstGeom prst="rect">
            <a:avLst/>
          </a:prstGeom>
          <a:noFill/>
          <a:ln w="9525">
            <a:noFill/>
            <a:miter lim="800000"/>
            <a:headEnd/>
            <a:tailEnd/>
          </a:ln>
        </p:spPr>
      </p:pic>
      <p:sp>
        <p:nvSpPr>
          <p:cNvPr id="4" name="1 - Τίτλος"/>
          <p:cNvSpPr txBox="1">
            <a:spLocks/>
          </p:cNvSpPr>
          <p:nvPr/>
        </p:nvSpPr>
        <p:spPr>
          <a:xfrm>
            <a:off x="4572000" y="1988840"/>
            <a:ext cx="4572000" cy="1728192"/>
          </a:xfrm>
          <a:prstGeom prst="rect">
            <a:avLst/>
          </a:prstGeom>
        </p:spPr>
        <p:txBody>
          <a:bodyPr anchor="ctr">
            <a:normAutofit/>
          </a:bodyPr>
          <a:lstStyle/>
          <a:p>
            <a:pPr algn="ctr">
              <a:lnSpc>
                <a:spcPct val="80000"/>
              </a:lnSpc>
              <a:defRPr/>
            </a:pPr>
            <a:r>
              <a:rPr lang="en-US" sz="2800" b="1" dirty="0">
                <a:solidFill>
                  <a:srgbClr val="FFFFCC"/>
                </a:solidFill>
                <a:effectLst>
                  <a:outerShdw blurRad="38100" dist="38100" dir="2700000" algn="tl">
                    <a:srgbClr val="000000"/>
                  </a:outerShdw>
                </a:effectLst>
              </a:rPr>
              <a:t>SCC</a:t>
            </a:r>
            <a:r>
              <a:rPr lang="en-US" sz="2800" b="1" dirty="0">
                <a:effectLst>
                  <a:outerShdw blurRad="38100" dist="38100" dir="2700000" algn="tl">
                    <a:srgbClr val="000000"/>
                  </a:outerShdw>
                </a:effectLst>
              </a:rPr>
              <a:t> </a:t>
            </a:r>
          </a:p>
          <a:p>
            <a:pPr algn="ctr">
              <a:lnSpc>
                <a:spcPct val="80000"/>
              </a:lnSpc>
              <a:defRPr/>
            </a:pPr>
            <a:r>
              <a:rPr lang="en-US" sz="2800" b="1" dirty="0">
                <a:effectLst>
                  <a:outerShdw blurRad="38100" dist="38100" dir="2700000" algn="tl">
                    <a:srgbClr val="000000"/>
                  </a:outerShdw>
                </a:effectLst>
              </a:rPr>
              <a:t>lacking extracellular keratin ; only </a:t>
            </a:r>
            <a:r>
              <a:rPr lang="en-US" sz="2800" b="1" dirty="0" err="1">
                <a:effectLst>
                  <a:outerShdw blurRad="38100" dist="38100" dir="2700000" algn="tl">
                    <a:srgbClr val="000000"/>
                  </a:outerShdw>
                </a:effectLst>
              </a:rPr>
              <a:t>spinous</a:t>
            </a:r>
            <a:r>
              <a:rPr lang="en-US" sz="2800" b="1" dirty="0">
                <a:effectLst>
                  <a:outerShdw blurRad="38100" dist="38100" dir="2700000" algn="tl">
                    <a:srgbClr val="000000"/>
                  </a:outerShdw>
                </a:effectLst>
              </a:rPr>
              <a:t> differentiation can be observed.</a:t>
            </a:r>
            <a:endParaRPr lang="el-GR" sz="2800" b="1" dirty="0">
              <a:effectLst>
                <a:outerShdw blurRad="38100" dist="38100" dir="2700000" algn="tl">
                  <a:srgbClr val="000000"/>
                </a:outerShdw>
              </a:effectLst>
            </a:endParaRPr>
          </a:p>
        </p:txBody>
      </p:sp>
      <p:sp>
        <p:nvSpPr>
          <p:cNvPr id="5" name="2 - Υπότιτλος"/>
          <p:cNvSpPr txBox="1">
            <a:spLocks/>
          </p:cNvSpPr>
          <p:nvPr/>
        </p:nvSpPr>
        <p:spPr>
          <a:xfrm>
            <a:off x="0" y="0"/>
            <a:ext cx="9144000" cy="2276872"/>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
                <a:schemeClr val="hlink"/>
              </a:buClr>
              <a:buSzTx/>
              <a:tabLst/>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Epidemiology of SCC</a:t>
            </a:r>
          </a:p>
          <a:p>
            <a:pPr marL="342900" marR="0" lvl="0" indent="-342900" algn="ctr" defTabSz="914400" rtl="0" eaLnBrk="0" fontAlgn="base" latinLnBrk="0" hangingPunct="0">
              <a:lnSpc>
                <a:spcPct val="100000"/>
              </a:lnSpc>
              <a:spcBef>
                <a:spcPct val="20000"/>
              </a:spcBef>
              <a:spcAft>
                <a:spcPct val="0"/>
              </a:spcAft>
              <a:buClr>
                <a:schemeClr val="hlink"/>
              </a:buClr>
              <a:buSzTx/>
              <a:buFontTx/>
              <a:buChar char="•"/>
              <a:tabLst/>
              <a:defRPr/>
            </a:pPr>
            <a:r>
              <a:rPr lang="en-US" sz="2000" kern="0" dirty="0" smtClean="0">
                <a:effectLst>
                  <a:outerShdw blurRad="38100" dist="38100" dir="2700000" algn="tl">
                    <a:srgbClr val="000000"/>
                  </a:outerShdw>
                </a:effectLst>
                <a:latin typeface="+mn-lt"/>
                <a:cs typeface="+mn-cs"/>
              </a:rPr>
              <a:t>m</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en, 6</a:t>
            </a:r>
            <a:r>
              <a:rPr kumimoji="0" lang="en-US" sz="2000" b="0" i="0" u="none" strike="noStrike" kern="0" cap="none" spc="0" normalizeH="0" baseline="30000" noProof="0" dirty="0" smtClean="0">
                <a:ln>
                  <a:noFill/>
                </a:ln>
                <a:solidFill>
                  <a:schemeClr val="tx1"/>
                </a:solidFill>
                <a:effectLst>
                  <a:outerShdw blurRad="38100" dist="38100" dir="2700000" algn="tl">
                    <a:srgbClr val="000000"/>
                  </a:outerShdw>
                </a:effectLst>
                <a:uLnTx/>
                <a:uFillTx/>
                <a:latin typeface="+mn-lt"/>
                <a:ea typeface="+mn-ea"/>
                <a:cs typeface="+mn-cs"/>
              </a:rPr>
              <a:t>th</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-7</a:t>
            </a:r>
            <a:r>
              <a:rPr kumimoji="0" lang="en-US" sz="2000" b="0" i="0" u="none" strike="noStrike" kern="0" cap="none" spc="0" normalizeH="0" baseline="30000" noProof="0" dirty="0" smtClean="0">
                <a:ln>
                  <a:noFill/>
                </a:ln>
                <a:solidFill>
                  <a:schemeClr val="tx1"/>
                </a:solidFill>
                <a:effectLst>
                  <a:outerShdw blurRad="38100" dist="38100" dir="2700000" algn="tl">
                    <a:srgbClr val="000000"/>
                  </a:outerShdw>
                </a:effectLst>
                <a:uLnTx/>
                <a:uFillTx/>
                <a:latin typeface="+mn-lt"/>
                <a:ea typeface="+mn-ea"/>
                <a:cs typeface="+mn-cs"/>
              </a:rPr>
              <a:t>th</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decade, tobacco, alcohol</a:t>
            </a:r>
          </a:p>
          <a:p>
            <a:pPr marL="342900" marR="0" lvl="0" indent="-342900" algn="ctr" defTabSz="914400" rtl="0" eaLnBrk="0" fontAlgn="base" latinLnBrk="0" hangingPunct="0">
              <a:lnSpc>
                <a:spcPct val="100000"/>
              </a:lnSpc>
              <a:spcBef>
                <a:spcPct val="20000"/>
              </a:spcBef>
              <a:spcAft>
                <a:spcPct val="0"/>
              </a:spcAft>
              <a:buClr>
                <a:schemeClr val="hlink"/>
              </a:buClr>
              <a:buSzTx/>
              <a:buFontTx/>
              <a:buChar char="•"/>
              <a:tabLst/>
              <a:defRPr/>
            </a:pP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hlink"/>
              </a:buClr>
              <a:buSzTx/>
              <a:tabLst/>
              <a:defRPr/>
            </a:pPr>
            <a:r>
              <a:rPr lang="en-US" b="1" kern="0" spc="600" dirty="0" smtClean="0">
                <a:solidFill>
                  <a:srgbClr val="FFFFCC"/>
                </a:solidFill>
                <a:effectLst>
                  <a:outerShdw blurRad="38100" dist="38100" dir="2700000" algn="tl">
                    <a:srgbClr val="000000"/>
                  </a:outerShdw>
                </a:effectLst>
                <a:latin typeface="+mn-lt"/>
                <a:cs typeface="+mn-cs"/>
              </a:rPr>
              <a:t>MAIN</a:t>
            </a:r>
            <a:r>
              <a:rPr lang="en-US" b="1" kern="0" dirty="0" smtClean="0">
                <a:solidFill>
                  <a:srgbClr val="FFFFCC"/>
                </a:solidFill>
                <a:effectLst>
                  <a:outerShdw blurRad="38100" dist="38100" dir="2700000" algn="tl">
                    <a:srgbClr val="000000"/>
                  </a:outerShdw>
                </a:effectLst>
                <a:latin typeface="+mn-lt"/>
                <a:cs typeface="+mn-cs"/>
              </a:rPr>
              <a:t> MICROSCOPIC FEATURES OF SQUAMOUS DIFFERENTIATION=</a:t>
            </a:r>
          </a:p>
          <a:p>
            <a:pPr marL="342900" marR="0" lvl="0" indent="-342900" algn="ctr" defTabSz="914400" rtl="0" eaLnBrk="0" fontAlgn="base" latinLnBrk="0" hangingPunct="0">
              <a:lnSpc>
                <a:spcPct val="100000"/>
              </a:lnSpc>
              <a:spcBef>
                <a:spcPct val="20000"/>
              </a:spcBef>
              <a:spcAft>
                <a:spcPct val="0"/>
              </a:spcAft>
              <a:buClr>
                <a:schemeClr val="hlink"/>
              </a:buClr>
              <a:buSzTx/>
              <a:tabLst/>
              <a:defRPr/>
            </a:pPr>
            <a:r>
              <a:rPr lang="en-US" sz="2000" b="1" kern="0" dirty="0" smtClean="0">
                <a:solidFill>
                  <a:srgbClr val="FFFFCC"/>
                </a:solidFill>
                <a:effectLst>
                  <a:outerShdw blurRad="38100" dist="38100" dir="2700000" algn="tl">
                    <a:srgbClr val="000000"/>
                  </a:outerShdw>
                </a:effectLst>
                <a:latin typeface="+mn-lt"/>
                <a:cs typeface="+mn-cs"/>
              </a:rPr>
              <a:t>formation of keratin, presence of intercellular bridges or both</a:t>
            </a:r>
            <a:endParaRPr lang="en-US" sz="3200" b="1" kern="0" dirty="0" smtClean="0">
              <a:solidFill>
                <a:srgbClr val="FFFFCC"/>
              </a:solidFill>
              <a:effectLst>
                <a:outerShdw blurRad="38100" dist="38100" dir="2700000" algn="tl">
                  <a:srgbClr val="000000"/>
                </a:outerShdw>
              </a:effectLst>
              <a:latin typeface="+mn-lt"/>
              <a:cs typeface="+mn-cs"/>
            </a:endParaRPr>
          </a:p>
          <a:p>
            <a:pPr marL="342900" marR="0" lvl="0" indent="-342900" algn="ctr" defTabSz="914400" rtl="0" eaLnBrk="0" fontAlgn="base" latinLnBrk="0" hangingPunct="0">
              <a:lnSpc>
                <a:spcPct val="100000"/>
              </a:lnSpc>
              <a:spcBef>
                <a:spcPct val="20000"/>
              </a:spcBef>
              <a:spcAft>
                <a:spcPct val="0"/>
              </a:spcAft>
              <a:buClr>
                <a:schemeClr val="hlink"/>
              </a:buClr>
              <a:buSzTx/>
              <a:tabLst/>
              <a:defRPr/>
            </a:pPr>
            <a:endParaRPr kumimoji="0" lang="en-US" sz="3200" b="1" i="0" u="none" strike="noStrike" kern="0" cap="none" spc="0" normalizeH="0" baseline="0" noProof="0" dirty="0" smtClean="0">
              <a:ln>
                <a:noFill/>
              </a:ln>
              <a:solidFill>
                <a:schemeClr val="accent1">
                  <a:lumMod val="40000"/>
                  <a:lumOff val="60000"/>
                </a:schemeClr>
              </a:solidFill>
              <a:effectLst>
                <a:outerShdw blurRad="38100" dist="38100" dir="2700000" algn="tl">
                  <a:srgbClr val="000000"/>
                </a:outerShdw>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hlink"/>
              </a:buClr>
              <a:buSzTx/>
              <a:tabLst/>
              <a:defRPr/>
            </a:pPr>
            <a:endParaRPr kumimoji="0" lang="el-GR" sz="3200" b="1" i="0" u="none" strike="noStrike" kern="0" cap="none" spc="0" normalizeH="0" baseline="0" noProof="0" dirty="0">
              <a:ln>
                <a:noFill/>
              </a:ln>
              <a:solidFill>
                <a:schemeClr val="accent1">
                  <a:lumMod val="40000"/>
                  <a:lumOff val="60000"/>
                </a:schemeClr>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4294967295"/>
          </p:nvPr>
        </p:nvSpPr>
        <p:spPr>
          <a:xfrm>
            <a:off x="0" y="404813"/>
            <a:ext cx="2195513" cy="576262"/>
          </a:xfrm>
        </p:spPr>
        <p:txBody>
          <a:bodyPr anchor="b">
            <a:noAutofit/>
          </a:bodyPr>
          <a:lstStyle/>
          <a:p>
            <a:pPr marL="0" indent="0" algn="ctr" eaLnBrk="1" hangingPunct="1">
              <a:lnSpc>
                <a:spcPct val="80000"/>
              </a:lnSpc>
              <a:buFontTx/>
              <a:buNone/>
              <a:defRPr/>
            </a:pPr>
            <a:r>
              <a:rPr lang="en-US" sz="1400" b="1" dirty="0" smtClean="0"/>
              <a:t>Large </a:t>
            </a:r>
            <a:r>
              <a:rPr lang="en-US" sz="1400" b="1" dirty="0" err="1" smtClean="0"/>
              <a:t>tumour</a:t>
            </a:r>
            <a:r>
              <a:rPr lang="en-US" sz="1400" b="1" dirty="0" smtClean="0"/>
              <a:t> areas with intervening fibrous septa mimicking lymphoma.</a:t>
            </a:r>
            <a:endParaRPr lang="el-GR" sz="1400" b="1" dirty="0" smtClean="0"/>
          </a:p>
        </p:txBody>
      </p:sp>
      <p:sp>
        <p:nvSpPr>
          <p:cNvPr id="5" name="4 - Θέση κειμένου"/>
          <p:cNvSpPr>
            <a:spLocks noGrp="1"/>
          </p:cNvSpPr>
          <p:nvPr>
            <p:ph type="body" sz="quarter" idx="4294967295"/>
          </p:nvPr>
        </p:nvSpPr>
        <p:spPr>
          <a:xfrm>
            <a:off x="4355976" y="476250"/>
            <a:ext cx="4788024" cy="360363"/>
          </a:xfrm>
        </p:spPr>
        <p:txBody>
          <a:bodyPr anchor="b">
            <a:noAutofit/>
          </a:bodyPr>
          <a:lstStyle/>
          <a:p>
            <a:pPr marL="0" indent="0" eaLnBrk="1" hangingPunct="1">
              <a:lnSpc>
                <a:spcPct val="80000"/>
              </a:lnSpc>
              <a:buFontTx/>
              <a:buNone/>
              <a:defRPr/>
            </a:pPr>
            <a:r>
              <a:rPr lang="en-US" sz="1800" b="1" dirty="0" smtClean="0"/>
              <a:t>        </a:t>
            </a:r>
            <a:r>
              <a:rPr lang="en-US" sz="1800" b="1" dirty="0" err="1" smtClean="0"/>
              <a:t>Pseudoangiocarcinomatous</a:t>
            </a:r>
            <a:r>
              <a:rPr lang="en-US" sz="1800" b="1" dirty="0" smtClean="0"/>
              <a:t> SCC, CK (+).</a:t>
            </a:r>
            <a:endParaRPr lang="el-GR" sz="1800" b="1" dirty="0" smtClean="0"/>
          </a:p>
        </p:txBody>
      </p:sp>
      <p:pic>
        <p:nvPicPr>
          <p:cNvPr id="48132" name="Picture 2"/>
          <p:cNvPicPr>
            <a:picLocks noGrp="1" noChangeAspect="1" noChangeArrowheads="1"/>
          </p:cNvPicPr>
          <p:nvPr>
            <p:ph sz="half" idx="4294967295"/>
          </p:nvPr>
        </p:nvPicPr>
        <p:blipFill>
          <a:blip r:embed="rId2" cstate="print"/>
          <a:srcRect/>
          <a:stretch>
            <a:fillRect/>
          </a:stretch>
        </p:blipFill>
        <p:spPr>
          <a:xfrm>
            <a:off x="0" y="981075"/>
            <a:ext cx="2339975" cy="2020888"/>
          </a:xfrm>
        </p:spPr>
      </p:pic>
      <p:pic>
        <p:nvPicPr>
          <p:cNvPr id="48133" name="Picture 3"/>
          <p:cNvPicPr>
            <a:picLocks noGrp="1" noChangeAspect="1" noChangeArrowheads="1"/>
          </p:cNvPicPr>
          <p:nvPr>
            <p:ph sz="quarter" idx="4294967295"/>
          </p:nvPr>
        </p:nvPicPr>
        <p:blipFill>
          <a:blip r:embed="rId3" cstate="print"/>
          <a:srcRect/>
          <a:stretch>
            <a:fillRect/>
          </a:stretch>
        </p:blipFill>
        <p:spPr>
          <a:xfrm>
            <a:off x="4932363" y="836613"/>
            <a:ext cx="4041775" cy="2652712"/>
          </a:xfrm>
        </p:spPr>
      </p:pic>
      <p:pic>
        <p:nvPicPr>
          <p:cNvPr id="48134" name="Picture 4"/>
          <p:cNvPicPr>
            <a:picLocks noChangeAspect="1" noChangeArrowheads="1"/>
          </p:cNvPicPr>
          <p:nvPr/>
        </p:nvPicPr>
        <p:blipFill>
          <a:blip r:embed="rId4" cstate="print"/>
          <a:srcRect/>
          <a:stretch>
            <a:fillRect/>
          </a:stretch>
        </p:blipFill>
        <p:spPr bwMode="auto">
          <a:xfrm>
            <a:off x="468313" y="4292600"/>
            <a:ext cx="7696200" cy="2449513"/>
          </a:xfrm>
          <a:prstGeom prst="rect">
            <a:avLst/>
          </a:prstGeom>
          <a:noFill/>
          <a:ln w="9525">
            <a:noFill/>
            <a:miter lim="800000"/>
            <a:headEnd/>
            <a:tailEnd/>
          </a:ln>
        </p:spPr>
      </p:pic>
      <p:sp>
        <p:nvSpPr>
          <p:cNvPr id="48135" name="2 - Θέση κειμένου"/>
          <p:cNvSpPr txBox="1">
            <a:spLocks/>
          </p:cNvSpPr>
          <p:nvPr/>
        </p:nvSpPr>
        <p:spPr bwMode="auto">
          <a:xfrm>
            <a:off x="0" y="3573463"/>
            <a:ext cx="9144000" cy="719137"/>
          </a:xfrm>
          <a:prstGeom prst="rect">
            <a:avLst/>
          </a:prstGeom>
          <a:noFill/>
          <a:ln w="9525">
            <a:noFill/>
            <a:miter lim="800000"/>
            <a:headEnd/>
            <a:tailEnd/>
          </a:ln>
        </p:spPr>
        <p:txBody>
          <a:bodyPr anchor="b"/>
          <a:lstStyle/>
          <a:p>
            <a:pPr algn="ctr">
              <a:lnSpc>
                <a:spcPct val="80000"/>
              </a:lnSpc>
              <a:spcBef>
                <a:spcPct val="20000"/>
              </a:spcBef>
              <a:buFont typeface="Arial" charset="0"/>
              <a:buNone/>
            </a:pPr>
            <a:r>
              <a:rPr lang="en-US" sz="1700" b="1" dirty="0"/>
              <a:t>Poorly differentiated SCC invading overlying </a:t>
            </a:r>
            <a:r>
              <a:rPr lang="en-US" sz="1700" b="1" dirty="0" smtClean="0"/>
              <a:t>healthy(!)epithelium</a:t>
            </a:r>
            <a:r>
              <a:rPr lang="en-US" sz="1700" b="1" dirty="0"/>
              <a:t>, thus mimicking a melanoma. The </a:t>
            </a:r>
            <a:r>
              <a:rPr lang="en-US" sz="1700" b="1" dirty="0" err="1"/>
              <a:t>tumour</a:t>
            </a:r>
            <a:r>
              <a:rPr lang="en-US" sz="1700" b="1" dirty="0"/>
              <a:t> surrounds a </a:t>
            </a:r>
            <a:r>
              <a:rPr lang="en-US" sz="1700" b="1" dirty="0" smtClean="0"/>
              <a:t> benign </a:t>
            </a:r>
            <a:r>
              <a:rPr lang="en-US" sz="1700" b="1" dirty="0" err="1" smtClean="0"/>
              <a:t>squamous</a:t>
            </a:r>
            <a:r>
              <a:rPr lang="en-US" sz="1700" b="1" dirty="0" smtClean="0"/>
              <a:t> </a:t>
            </a:r>
            <a:r>
              <a:rPr lang="en-US" sz="1700" b="1" dirty="0"/>
              <a:t>epithelial nest that represents </a:t>
            </a:r>
            <a:r>
              <a:rPr lang="en-US" sz="1700" b="1" dirty="0" err="1"/>
              <a:t>squamous</a:t>
            </a:r>
            <a:r>
              <a:rPr lang="en-US" sz="1700" b="1" dirty="0"/>
              <a:t> </a:t>
            </a:r>
            <a:r>
              <a:rPr lang="en-US" sz="1700" b="1" dirty="0" err="1"/>
              <a:t>metaplasia</a:t>
            </a:r>
            <a:r>
              <a:rPr lang="en-US" sz="1700" b="1" dirty="0"/>
              <a:t> in salivary tissue; this should not be mistaken for </a:t>
            </a:r>
            <a:r>
              <a:rPr lang="en-US" sz="1700" b="1" dirty="0" err="1"/>
              <a:t>squamous</a:t>
            </a:r>
            <a:r>
              <a:rPr lang="en-US" sz="1700" b="1" dirty="0"/>
              <a:t> differentiation of the </a:t>
            </a:r>
            <a:r>
              <a:rPr lang="en-US" sz="1700" b="1" dirty="0" err="1"/>
              <a:t>tumour</a:t>
            </a:r>
            <a:r>
              <a:rPr lang="en-US" sz="1700" b="1" dirty="0"/>
              <a:t> cells.</a:t>
            </a:r>
            <a:endParaRPr lang="el-GR" sz="1700" b="1" dirty="0"/>
          </a:p>
        </p:txBody>
      </p:sp>
      <p:sp>
        <p:nvSpPr>
          <p:cNvPr id="46088" name="1 - Τίτλος"/>
          <p:cNvSpPr>
            <a:spLocks noGrp="1"/>
          </p:cNvSpPr>
          <p:nvPr>
            <p:ph type="title" idx="4294967295"/>
          </p:nvPr>
        </p:nvSpPr>
        <p:spPr>
          <a:xfrm>
            <a:off x="0" y="0"/>
            <a:ext cx="9144000" cy="404813"/>
          </a:xfrm>
        </p:spPr>
        <p:txBody>
          <a:bodyPr anchorCtr="0"/>
          <a:lstStyle/>
          <a:p>
            <a:pPr eaLnBrk="1" hangingPunct="1">
              <a:defRPr/>
            </a:pPr>
            <a:r>
              <a:rPr lang="en-US" sz="2400" dirty="0" smtClean="0"/>
              <a:t>Differential diagnosis of </a:t>
            </a:r>
            <a:r>
              <a:rPr lang="en-US" sz="2400" dirty="0" smtClean="0">
                <a:solidFill>
                  <a:srgbClr val="FFFFCC"/>
                </a:solidFill>
              </a:rPr>
              <a:t>poorly differentiated SCC </a:t>
            </a:r>
            <a:r>
              <a:rPr lang="en-US" sz="2400" dirty="0" smtClean="0"/>
              <a:t>(keratin absence)</a:t>
            </a:r>
            <a:endParaRPr lang="el-GR" sz="2400" dirty="0" smtClean="0"/>
          </a:p>
        </p:txBody>
      </p:sp>
      <p:pic>
        <p:nvPicPr>
          <p:cNvPr id="48137" name="Picture 5"/>
          <p:cNvPicPr>
            <a:picLocks noChangeAspect="1" noChangeArrowheads="1"/>
          </p:cNvPicPr>
          <p:nvPr/>
        </p:nvPicPr>
        <p:blipFill>
          <a:blip r:embed="rId5" cstate="print"/>
          <a:srcRect/>
          <a:stretch>
            <a:fillRect/>
          </a:stretch>
        </p:blipFill>
        <p:spPr bwMode="auto">
          <a:xfrm>
            <a:off x="2339975" y="1700213"/>
            <a:ext cx="2571750" cy="1800225"/>
          </a:xfrm>
          <a:prstGeom prst="rect">
            <a:avLst/>
          </a:prstGeom>
          <a:noFill/>
          <a:ln w="9525">
            <a:noFill/>
            <a:miter lim="800000"/>
            <a:headEnd/>
            <a:tailEnd/>
          </a:ln>
        </p:spPr>
      </p:pic>
      <p:sp>
        <p:nvSpPr>
          <p:cNvPr id="14" name="2 - Θέση κειμένου"/>
          <p:cNvSpPr txBox="1">
            <a:spLocks/>
          </p:cNvSpPr>
          <p:nvPr/>
        </p:nvSpPr>
        <p:spPr>
          <a:xfrm>
            <a:off x="2700338" y="1125538"/>
            <a:ext cx="1949450" cy="574675"/>
          </a:xfrm>
          <a:prstGeom prst="rect">
            <a:avLst/>
          </a:prstGeom>
        </p:spPr>
        <p:txBody>
          <a:bodyPr anchor="b">
            <a:noAutofit/>
          </a:bodyPr>
          <a:lstStyle/>
          <a:p>
            <a:pPr algn="ctr">
              <a:lnSpc>
                <a:spcPct val="80000"/>
              </a:lnSpc>
              <a:spcBef>
                <a:spcPct val="20000"/>
              </a:spcBef>
              <a:buFont typeface="Arial" charset="0"/>
              <a:buNone/>
              <a:defRPr/>
            </a:pPr>
            <a:r>
              <a:rPr lang="en-US" sz="1600" b="1" dirty="0"/>
              <a:t>Cells of a </a:t>
            </a:r>
            <a:r>
              <a:rPr lang="en-US" sz="1600" b="1" dirty="0" err="1"/>
              <a:t>lymphoepithelioma</a:t>
            </a:r>
            <a:r>
              <a:rPr lang="en-US" sz="1600" b="1" dirty="0"/>
              <a:t> mimicking  a </a:t>
            </a:r>
            <a:r>
              <a:rPr lang="en-US" sz="1600" b="1" dirty="0" smtClean="0"/>
              <a:t>lymphoma.</a:t>
            </a:r>
            <a:endParaRPr lang="el-GR"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p:cTn id="14"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8135">
                                            <p:txEl>
                                              <p:pRg st="0" end="0"/>
                                            </p:txEl>
                                          </p:spTgt>
                                        </p:tgtEl>
                                        <p:attrNameLst>
                                          <p:attrName>style.visibility</p:attrName>
                                        </p:attrNameLst>
                                      </p:cBhvr>
                                      <p:to>
                                        <p:strVal val="visible"/>
                                      </p:to>
                                    </p:set>
                                    <p:anim calcmode="lin" valueType="num">
                                      <p:cBhvr>
                                        <p:cTn id="28" dur="500" fill="hold"/>
                                        <p:tgtEl>
                                          <p:spTgt spid="48135">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48135">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481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908720"/>
          </a:xfrm>
        </p:spPr>
        <p:txBody>
          <a:bodyPr anchorCtr="0">
            <a:noAutofit/>
          </a:bodyPr>
          <a:lstStyle/>
          <a:p>
            <a:pPr eaLnBrk="1" hangingPunct="1">
              <a:defRPr/>
            </a:pPr>
            <a:r>
              <a:rPr lang="en-US" sz="2800" dirty="0" smtClean="0">
                <a:solidFill>
                  <a:srgbClr val="FFFFCC"/>
                </a:solidFill>
              </a:rPr>
              <a:t>Invasive SCC </a:t>
            </a:r>
            <a:r>
              <a:rPr lang="en-US" sz="2800" dirty="0" smtClean="0"/>
              <a:t>growing </a:t>
            </a:r>
            <a:br>
              <a:rPr lang="en-US" sz="2800" dirty="0" smtClean="0"/>
            </a:br>
            <a:r>
              <a:rPr lang="en-US" sz="2800" dirty="0" smtClean="0"/>
              <a:t>either in </a:t>
            </a:r>
            <a:r>
              <a:rPr lang="en-US" sz="2800" spc="300" dirty="0" smtClean="0"/>
              <a:t>large cohesive nests </a:t>
            </a:r>
            <a:r>
              <a:rPr lang="en-US" sz="2800" dirty="0" smtClean="0"/>
              <a:t>or  in </a:t>
            </a:r>
            <a:r>
              <a:rPr lang="en-US" sz="2800" spc="300" dirty="0" smtClean="0"/>
              <a:t>tiny strands</a:t>
            </a:r>
            <a:r>
              <a:rPr lang="en-US" sz="2800" dirty="0" smtClean="0"/>
              <a:t>.</a:t>
            </a:r>
            <a:endParaRPr lang="el-GR" sz="2800" dirty="0" smtClean="0"/>
          </a:p>
        </p:txBody>
      </p:sp>
      <p:pic>
        <p:nvPicPr>
          <p:cNvPr id="44035" name="Picture 2"/>
          <p:cNvPicPr>
            <a:picLocks noChangeAspect="1" noChangeArrowheads="1"/>
          </p:cNvPicPr>
          <p:nvPr/>
        </p:nvPicPr>
        <p:blipFill>
          <a:blip r:embed="rId2" cstate="print"/>
          <a:srcRect/>
          <a:stretch>
            <a:fillRect/>
          </a:stretch>
        </p:blipFill>
        <p:spPr bwMode="auto">
          <a:xfrm>
            <a:off x="0" y="980728"/>
            <a:ext cx="9144000" cy="2970212"/>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rot="5400000">
            <a:off x="5435947" y="3329783"/>
            <a:ext cx="2808287" cy="4248150"/>
          </a:xfrm>
          <a:prstGeom prst="rect">
            <a:avLst/>
          </a:prstGeom>
          <a:noFill/>
          <a:ln w="9525">
            <a:noFill/>
            <a:miter lim="800000"/>
            <a:headEnd/>
            <a:tailEnd/>
          </a:ln>
          <a:effectLst/>
        </p:spPr>
      </p:pic>
      <p:sp>
        <p:nvSpPr>
          <p:cNvPr id="5" name="2 - Θέση κειμένου"/>
          <p:cNvSpPr txBox="1">
            <a:spLocks/>
          </p:cNvSpPr>
          <p:nvPr/>
        </p:nvSpPr>
        <p:spPr bwMode="auto">
          <a:xfrm>
            <a:off x="0" y="4221088"/>
            <a:ext cx="4716015" cy="122413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SCC</a:t>
            </a:r>
            <a:r>
              <a:rPr kumimoji="0" lang="en-US" sz="2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growing  </a:t>
            </a:r>
            <a:r>
              <a:rPr kumimoji="0" lang="en-US" sz="2800" b="1"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perineurally</a:t>
            </a:r>
            <a:r>
              <a:rPr kumimoji="0" lang="en-US" sz="2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l-GR" sz="2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80728"/>
          </a:xfrm>
        </p:spPr>
        <p:txBody>
          <a:bodyPr/>
          <a:lstStyle/>
          <a:p>
            <a:pPr>
              <a:defRPr/>
            </a:pPr>
            <a:r>
              <a:rPr lang="en-US" dirty="0" smtClean="0"/>
              <a:t>Depth and patterns of invasion</a:t>
            </a:r>
            <a:endParaRPr lang="el-GR" dirty="0"/>
          </a:p>
        </p:txBody>
      </p:sp>
      <p:pic>
        <p:nvPicPr>
          <p:cNvPr id="46083" name="Picture 2" descr="C:\Users\ΤΑΝΙΑ\Desktop\LANYNX COURSE\LARYNX IMGs\IMG3.JPG"/>
          <p:cNvPicPr>
            <a:picLocks noChangeAspect="1" noChangeArrowheads="1"/>
          </p:cNvPicPr>
          <p:nvPr/>
        </p:nvPicPr>
        <p:blipFill>
          <a:blip r:embed="rId2" cstate="print"/>
          <a:srcRect/>
          <a:stretch>
            <a:fillRect/>
          </a:stretch>
        </p:blipFill>
        <p:spPr bwMode="auto">
          <a:xfrm>
            <a:off x="395536" y="836712"/>
            <a:ext cx="8415338" cy="1944688"/>
          </a:xfrm>
          <a:prstGeom prst="rect">
            <a:avLst/>
          </a:prstGeom>
          <a:noFill/>
          <a:ln w="9525">
            <a:noFill/>
            <a:miter lim="800000"/>
            <a:headEnd/>
            <a:tailEnd/>
          </a:ln>
        </p:spPr>
      </p:pic>
      <p:pic>
        <p:nvPicPr>
          <p:cNvPr id="46084" name="Picture 3" descr="C:\Users\ΤΑΝΙΑ\Desktop\LANYNX COURSE\LARYNX IMGs\PATTERNS OF INVASION .JPG"/>
          <p:cNvPicPr>
            <a:picLocks noChangeAspect="1" noChangeArrowheads="1"/>
          </p:cNvPicPr>
          <p:nvPr/>
        </p:nvPicPr>
        <p:blipFill>
          <a:blip r:embed="rId3" cstate="print"/>
          <a:srcRect/>
          <a:stretch>
            <a:fillRect/>
          </a:stretch>
        </p:blipFill>
        <p:spPr bwMode="auto">
          <a:xfrm>
            <a:off x="4932040" y="2852936"/>
            <a:ext cx="3888432" cy="205904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rot="16200000">
            <a:off x="777233" y="3263327"/>
            <a:ext cx="3053576" cy="3816970"/>
          </a:xfrm>
          <a:prstGeom prst="rect">
            <a:avLst/>
          </a:prstGeom>
          <a:noFill/>
          <a:ln w="9525">
            <a:noFill/>
            <a:miter lim="800000"/>
            <a:headEnd/>
            <a:tailEnd/>
          </a:ln>
          <a:effectLst/>
        </p:spPr>
      </p:pic>
      <p:sp>
        <p:nvSpPr>
          <p:cNvPr id="6" name="5 - Ορθογώνιο"/>
          <p:cNvSpPr/>
          <p:nvPr/>
        </p:nvSpPr>
        <p:spPr>
          <a:xfrm>
            <a:off x="0" y="2852936"/>
            <a:ext cx="4572000" cy="830997"/>
          </a:xfrm>
          <a:prstGeom prst="rect">
            <a:avLst/>
          </a:prstGeom>
        </p:spPr>
        <p:txBody>
          <a:bodyPr wrap="square">
            <a:spAutoFit/>
          </a:bodyPr>
          <a:lstStyle/>
          <a:p>
            <a:pPr marL="0" indent="0" algn="ctr" eaLnBrk="1" hangingPunct="1">
              <a:buFontTx/>
              <a:buNone/>
              <a:defRPr/>
            </a:pPr>
            <a:r>
              <a:rPr lang="en-US" sz="2400" b="1" dirty="0" smtClean="0">
                <a:solidFill>
                  <a:srgbClr val="FFFFCC"/>
                </a:solidFill>
              </a:rPr>
              <a:t>SCC</a:t>
            </a:r>
            <a:r>
              <a:rPr lang="en-US" sz="2400" b="1" dirty="0" smtClean="0"/>
              <a:t> with intravascular </a:t>
            </a:r>
          </a:p>
          <a:p>
            <a:pPr marL="0" indent="0" algn="ctr" eaLnBrk="1" hangingPunct="1">
              <a:buFontTx/>
              <a:buNone/>
              <a:defRPr/>
            </a:pPr>
            <a:r>
              <a:rPr lang="en-US" sz="2400" b="1" dirty="0" err="1" smtClean="0"/>
              <a:t>tumour</a:t>
            </a:r>
            <a:r>
              <a:rPr lang="en-US" sz="2400" b="1" dirty="0" smtClean="0"/>
              <a:t> embolus</a:t>
            </a:r>
            <a:endParaRPr lang="el-GR" sz="2400" b="1" dirty="0" smtClean="0"/>
          </a:p>
        </p:txBody>
      </p:sp>
      <p:sp>
        <p:nvSpPr>
          <p:cNvPr id="7" name="3 - Θέση περιεχομένου"/>
          <p:cNvSpPr txBox="1">
            <a:spLocks/>
          </p:cNvSpPr>
          <p:nvPr/>
        </p:nvSpPr>
        <p:spPr>
          <a:xfrm>
            <a:off x="4355976" y="4941168"/>
            <a:ext cx="4788024" cy="1916831"/>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
                <a:schemeClr val="hlink"/>
              </a:buClr>
              <a:buSzTx/>
              <a:buFontTx/>
              <a:buChar char="•"/>
              <a:tabLst/>
              <a:defRPr/>
            </a:pPr>
            <a:r>
              <a:rPr kumimoji="0" lang="en-US" sz="2400" b="0"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SCCs</a:t>
            </a:r>
            <a:r>
              <a:rPr kumimoji="0" lang="en-US"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invading with pushing borders (</a:t>
            </a:r>
            <a:r>
              <a:rPr kumimoji="0" lang="en-US" sz="24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a,b,c</a:t>
            </a:r>
            <a:r>
              <a:rPr kumimoji="0" lang="en-US"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tend to be less aggressive than </a:t>
            </a:r>
            <a:r>
              <a:rPr kumimoji="0" lang="en-US" sz="2400" b="0"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SCCs</a:t>
            </a:r>
            <a:r>
              <a:rPr kumimoji="0" lang="en-US"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exhibiting diffuse spread with tiny strands or single cells (</a:t>
            </a:r>
            <a:r>
              <a:rPr kumimoji="0" lang="en-US" sz="24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d,e,f</a:t>
            </a:r>
            <a:r>
              <a:rPr kumimoji="0" lang="en-US"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l-GR"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4704"/>
          </a:xfrm>
        </p:spPr>
        <p:txBody>
          <a:bodyPr/>
          <a:lstStyle/>
          <a:p>
            <a:r>
              <a:rPr lang="en-US" dirty="0" smtClean="0"/>
              <a:t>Selected prognostic factors</a:t>
            </a:r>
            <a:endParaRPr lang="el-GR" dirty="0"/>
          </a:p>
        </p:txBody>
      </p:sp>
      <p:sp>
        <p:nvSpPr>
          <p:cNvPr id="3" name="2 - Θέση περιεχομένου"/>
          <p:cNvSpPr>
            <a:spLocks noGrp="1"/>
          </p:cNvSpPr>
          <p:nvPr>
            <p:ph idx="1"/>
          </p:nvPr>
        </p:nvSpPr>
        <p:spPr>
          <a:xfrm>
            <a:off x="0" y="692696"/>
            <a:ext cx="8964488" cy="6165304"/>
          </a:xfrm>
        </p:spPr>
        <p:txBody>
          <a:bodyPr/>
          <a:lstStyle/>
          <a:p>
            <a:r>
              <a:rPr lang="en-US" sz="2800" b="1" dirty="0" smtClean="0"/>
              <a:t>Margin</a:t>
            </a:r>
            <a:r>
              <a:rPr lang="en-US" sz="2800" dirty="0" smtClean="0"/>
              <a:t> of resection. In the larynx, a margin of resection of only 2 mm is arguably considered adequate.</a:t>
            </a:r>
          </a:p>
          <a:p>
            <a:r>
              <a:rPr lang="en-US" sz="2800" dirty="0" smtClean="0"/>
              <a:t>Cervical lymph nodes. </a:t>
            </a:r>
            <a:r>
              <a:rPr lang="en-US" sz="2800" b="1" spc="300" dirty="0" err="1" smtClean="0"/>
              <a:t>Extracapsular</a:t>
            </a:r>
            <a:r>
              <a:rPr lang="en-US" sz="2800" b="1" spc="300" dirty="0" smtClean="0"/>
              <a:t> spread  </a:t>
            </a:r>
            <a:r>
              <a:rPr lang="en-US" sz="2800" dirty="0" smtClean="0"/>
              <a:t>warrants additional therapy.</a:t>
            </a:r>
          </a:p>
          <a:p>
            <a:r>
              <a:rPr lang="en-US" sz="2800" b="1" dirty="0" smtClean="0"/>
              <a:t>Invasion of laryngeal cartilages</a:t>
            </a:r>
            <a:r>
              <a:rPr lang="en-US" sz="2800" dirty="0" smtClean="0"/>
              <a:t>. Most vulnerable sites are areas which have undergone ossification : lower 1/3 of the thyroid cartilage and the upper portion of the </a:t>
            </a:r>
            <a:r>
              <a:rPr lang="en-US" sz="2800" dirty="0" err="1" smtClean="0"/>
              <a:t>cricoid</a:t>
            </a:r>
            <a:r>
              <a:rPr lang="en-US" sz="2800" dirty="0" smtClean="0"/>
              <a:t> cartilage.</a:t>
            </a:r>
          </a:p>
          <a:p>
            <a:r>
              <a:rPr lang="en-US" sz="2800" b="1" dirty="0" err="1" smtClean="0"/>
              <a:t>Stomal</a:t>
            </a:r>
            <a:r>
              <a:rPr lang="en-US" sz="2800" b="1" dirty="0" smtClean="0"/>
              <a:t> recurrence</a:t>
            </a:r>
            <a:r>
              <a:rPr lang="en-US" sz="2800" dirty="0" smtClean="0"/>
              <a:t>.</a:t>
            </a:r>
          </a:p>
          <a:p>
            <a:r>
              <a:rPr lang="en-US" sz="2800" dirty="0" smtClean="0"/>
              <a:t>Invasion of </a:t>
            </a:r>
            <a:r>
              <a:rPr lang="en-US" sz="2800" b="1" dirty="0" smtClean="0"/>
              <a:t>thyroid gland</a:t>
            </a:r>
            <a:r>
              <a:rPr lang="en-US" sz="2800" dirty="0" smtClean="0"/>
              <a:t>.</a:t>
            </a:r>
          </a:p>
          <a:p>
            <a:r>
              <a:rPr lang="en-US" sz="2800" b="1" dirty="0" smtClean="0"/>
              <a:t>Multiple</a:t>
            </a:r>
            <a:r>
              <a:rPr lang="en-US" sz="2800" dirty="0" smtClean="0"/>
              <a:t> primary malignancies in the respiratory (e.g. lung) and upper </a:t>
            </a:r>
            <a:r>
              <a:rPr lang="en-US" sz="2800" dirty="0" err="1" smtClean="0"/>
              <a:t>aerodigestive</a:t>
            </a:r>
            <a:r>
              <a:rPr lang="en-US" sz="2800" dirty="0" smtClean="0"/>
              <a:t> tract (UADT).</a:t>
            </a:r>
          </a:p>
          <a:p>
            <a:r>
              <a:rPr lang="en-US" sz="2800" dirty="0" err="1" smtClean="0"/>
              <a:t>Tumour</a:t>
            </a:r>
            <a:r>
              <a:rPr lang="en-US" sz="2800" dirty="0" smtClean="0"/>
              <a:t> DNA </a:t>
            </a:r>
            <a:r>
              <a:rPr lang="en-US" sz="2800" dirty="0" err="1" smtClean="0"/>
              <a:t>ploidy</a:t>
            </a:r>
            <a:r>
              <a:rPr lang="en-US" sz="2800" dirty="0" smtClean="0"/>
              <a:t> ?</a:t>
            </a:r>
          </a:p>
          <a:p>
            <a:endParaRPr lang="el-GR" sz="28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228600"/>
            <a:ext cx="8371656" cy="838200"/>
          </a:xfrm>
        </p:spPr>
        <p:txBody>
          <a:bodyPr/>
          <a:lstStyle/>
          <a:p>
            <a:pPr eaLnBrk="1" hangingPunct="1"/>
            <a:r>
              <a:rPr lang="en-US" dirty="0" err="1" smtClean="0"/>
              <a:t>Lymphatics</a:t>
            </a:r>
            <a:r>
              <a:rPr lang="en-US" dirty="0" smtClean="0"/>
              <a:t> </a:t>
            </a:r>
          </a:p>
        </p:txBody>
      </p:sp>
      <p:sp>
        <p:nvSpPr>
          <p:cNvPr id="18435" name="Rectangle 3"/>
          <p:cNvSpPr>
            <a:spLocks noGrp="1" noChangeArrowheads="1"/>
          </p:cNvSpPr>
          <p:nvPr>
            <p:ph type="body" idx="1"/>
          </p:nvPr>
        </p:nvSpPr>
        <p:spPr>
          <a:xfrm>
            <a:off x="457200" y="1196752"/>
            <a:ext cx="8229600" cy="5432648"/>
          </a:xfrm>
        </p:spPr>
        <p:txBody>
          <a:bodyPr/>
          <a:lstStyle/>
          <a:p>
            <a:pPr eaLnBrk="1" hangingPunct="1">
              <a:lnSpc>
                <a:spcPct val="90000"/>
              </a:lnSpc>
            </a:pPr>
            <a:r>
              <a:rPr lang="en-US" sz="2800" dirty="0" smtClean="0"/>
              <a:t>The first-echelon </a:t>
            </a:r>
            <a:r>
              <a:rPr lang="en-US" sz="2800" dirty="0" err="1" smtClean="0"/>
              <a:t>lymphatics</a:t>
            </a:r>
            <a:r>
              <a:rPr lang="en-US" sz="2800" dirty="0" smtClean="0"/>
              <a:t> for the </a:t>
            </a:r>
            <a:r>
              <a:rPr lang="en-US" sz="2800" b="1" dirty="0" err="1" smtClean="0"/>
              <a:t>supraglottic</a:t>
            </a:r>
            <a:r>
              <a:rPr lang="en-US" sz="2800" dirty="0" smtClean="0"/>
              <a:t> larynx are the </a:t>
            </a:r>
            <a:r>
              <a:rPr lang="en-US" sz="2800" dirty="0" err="1" smtClean="0"/>
              <a:t>subdigastric</a:t>
            </a:r>
            <a:r>
              <a:rPr lang="en-US" sz="2800" dirty="0" smtClean="0"/>
              <a:t> nodes and the middle anterior cervical nodes and the second-echelon </a:t>
            </a:r>
            <a:r>
              <a:rPr lang="en-US" sz="2800" dirty="0" err="1" smtClean="0"/>
              <a:t>lymphatics</a:t>
            </a:r>
            <a:r>
              <a:rPr lang="en-US" sz="2800" dirty="0" smtClean="0"/>
              <a:t> are the lower anterior cervical nodes.</a:t>
            </a:r>
          </a:p>
          <a:p>
            <a:pPr eaLnBrk="1" hangingPunct="1">
              <a:lnSpc>
                <a:spcPct val="90000"/>
              </a:lnSpc>
            </a:pPr>
            <a:r>
              <a:rPr lang="en-US" sz="2800" b="1" dirty="0" smtClean="0"/>
              <a:t>The first-echelon </a:t>
            </a:r>
            <a:r>
              <a:rPr lang="en-US" sz="2800" b="1" dirty="0" err="1" smtClean="0"/>
              <a:t>lymphatics</a:t>
            </a:r>
            <a:r>
              <a:rPr lang="en-US" sz="2800" b="1" dirty="0" smtClean="0"/>
              <a:t> for the </a:t>
            </a:r>
            <a:r>
              <a:rPr lang="en-US" sz="2800" b="1" dirty="0" err="1" smtClean="0"/>
              <a:t>subglottic</a:t>
            </a:r>
            <a:r>
              <a:rPr lang="en-US" sz="2800" b="1" dirty="0" smtClean="0"/>
              <a:t> larynx are the </a:t>
            </a:r>
            <a:r>
              <a:rPr lang="en-US" sz="2800" b="1" dirty="0" err="1" smtClean="0"/>
              <a:t>Delphian</a:t>
            </a:r>
            <a:r>
              <a:rPr lang="en-US" sz="2800" b="1" dirty="0" smtClean="0"/>
              <a:t> node,</a:t>
            </a:r>
            <a:r>
              <a:rPr lang="en-US" sz="2800" dirty="0" smtClean="0"/>
              <a:t> the lower anterior cervical nodes and </a:t>
            </a:r>
            <a:r>
              <a:rPr lang="en-US" sz="2800" dirty="0" err="1" smtClean="0"/>
              <a:t>paratracheal</a:t>
            </a:r>
            <a:r>
              <a:rPr lang="en-US" sz="2800" dirty="0" smtClean="0"/>
              <a:t> nodes, and the </a:t>
            </a:r>
            <a:r>
              <a:rPr lang="en-US" sz="2800" dirty="0" err="1" smtClean="0"/>
              <a:t>supraclavicular</a:t>
            </a:r>
            <a:r>
              <a:rPr lang="en-US" sz="2800" dirty="0" smtClean="0"/>
              <a:t> nodes, and the second-echelon </a:t>
            </a:r>
            <a:r>
              <a:rPr lang="en-US" sz="2800" dirty="0" err="1" smtClean="0"/>
              <a:t>lymphatics</a:t>
            </a:r>
            <a:r>
              <a:rPr lang="en-US" sz="2800" dirty="0" smtClean="0"/>
              <a:t> are the </a:t>
            </a:r>
            <a:r>
              <a:rPr lang="en-US" sz="2800" dirty="0" err="1" smtClean="0"/>
              <a:t>mediastinal</a:t>
            </a:r>
            <a:r>
              <a:rPr lang="en-US" sz="2800" dirty="0" smtClean="0"/>
              <a:t> nodes. </a:t>
            </a:r>
          </a:p>
          <a:p>
            <a:pPr eaLnBrk="1" hangingPunct="1">
              <a:lnSpc>
                <a:spcPct val="90000"/>
              </a:lnSpc>
            </a:pPr>
            <a:r>
              <a:rPr lang="en-US" sz="2800" b="1" dirty="0" err="1" smtClean="0"/>
              <a:t>Glottic</a:t>
            </a:r>
            <a:r>
              <a:rPr lang="en-US" sz="2800" b="1" dirty="0" smtClean="0"/>
              <a:t> and </a:t>
            </a:r>
            <a:r>
              <a:rPr lang="en-US" sz="2800" b="1" dirty="0" err="1" smtClean="0"/>
              <a:t>subglottic</a:t>
            </a:r>
            <a:r>
              <a:rPr lang="en-US" sz="2800" b="1" dirty="0" smtClean="0"/>
              <a:t> tumors metastasize to </a:t>
            </a:r>
            <a:r>
              <a:rPr lang="en-US" sz="2800" b="1" dirty="0" err="1" smtClean="0"/>
              <a:t>ipsilateral</a:t>
            </a:r>
            <a:r>
              <a:rPr lang="en-US" sz="2800" b="1" dirty="0" smtClean="0"/>
              <a:t> lymph nodes, but </a:t>
            </a:r>
            <a:r>
              <a:rPr lang="en-US" sz="2800" b="1" dirty="0" err="1" smtClean="0"/>
              <a:t>supraglottic</a:t>
            </a:r>
            <a:r>
              <a:rPr lang="en-US" sz="2800" b="1" dirty="0" smtClean="0"/>
              <a:t> tumors often spread to nodes on both sides of the neck.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ΤΑΝΙΑ\Desktop\LANYNX COURSE\LARYNX IMGs\LYMPH NODE SUBLEVELS.JPG"/>
          <p:cNvPicPr>
            <a:picLocks noChangeAspect="1" noChangeArrowheads="1"/>
          </p:cNvPicPr>
          <p:nvPr/>
        </p:nvPicPr>
        <p:blipFill>
          <a:blip r:embed="rId2" cstate="print"/>
          <a:srcRect/>
          <a:stretch>
            <a:fillRect/>
          </a:stretch>
        </p:blipFill>
        <p:spPr bwMode="auto">
          <a:xfrm>
            <a:off x="611188" y="1844675"/>
            <a:ext cx="3905250" cy="4464050"/>
          </a:xfrm>
          <a:prstGeom prst="rect">
            <a:avLst/>
          </a:prstGeom>
          <a:noFill/>
          <a:ln w="9525">
            <a:noFill/>
            <a:miter lim="800000"/>
            <a:headEnd/>
            <a:tailEnd/>
          </a:ln>
        </p:spPr>
      </p:pic>
      <p:pic>
        <p:nvPicPr>
          <p:cNvPr id="88067" name="Picture 3" descr="C:\Users\ΤΑΝΙΑ\Desktop\LANYNX COURSE\LARYNX IMGs\LYMPH NODES .JPG"/>
          <p:cNvPicPr>
            <a:picLocks noChangeAspect="1" noChangeArrowheads="1"/>
          </p:cNvPicPr>
          <p:nvPr/>
        </p:nvPicPr>
        <p:blipFill>
          <a:blip r:embed="rId3" cstate="print"/>
          <a:srcRect/>
          <a:stretch>
            <a:fillRect/>
          </a:stretch>
        </p:blipFill>
        <p:spPr bwMode="auto">
          <a:xfrm>
            <a:off x="4716463" y="1844675"/>
            <a:ext cx="3786187" cy="4464050"/>
          </a:xfrm>
          <a:prstGeom prst="rect">
            <a:avLst/>
          </a:prstGeom>
          <a:noFill/>
          <a:ln w="9525">
            <a:noFill/>
            <a:miter lim="800000"/>
            <a:headEnd/>
            <a:tailEnd/>
          </a:ln>
        </p:spPr>
      </p:pic>
      <p:sp>
        <p:nvSpPr>
          <p:cNvPr id="4" name="1 - Τίτλος"/>
          <p:cNvSpPr txBox="1">
            <a:spLocks/>
          </p:cNvSpPr>
          <p:nvPr/>
        </p:nvSpPr>
        <p:spPr>
          <a:xfrm>
            <a:off x="0" y="0"/>
            <a:ext cx="9144000" cy="1417638"/>
          </a:xfrm>
          <a:prstGeom prst="rect">
            <a:avLst/>
          </a:prstGeom>
        </p:spPr>
        <p:txBody>
          <a:bodyPr/>
          <a:lstStyle/>
          <a:p>
            <a:pPr algn="ctr" eaLnBrk="0" hangingPunct="0">
              <a:defRPr/>
            </a:pPr>
            <a:r>
              <a:rPr lang="en-US" sz="4400" b="1" kern="0" dirty="0">
                <a:solidFill>
                  <a:schemeClr val="tx2"/>
                </a:solidFill>
                <a:effectLst>
                  <a:outerShdw blurRad="38100" dist="38100" dir="2700000" algn="tl">
                    <a:srgbClr val="000000"/>
                  </a:outerShdw>
                </a:effectLst>
                <a:latin typeface="+mj-lt"/>
                <a:ea typeface="+mj-ea"/>
                <a:cs typeface="+mj-cs"/>
              </a:rPr>
              <a:t>LYMPH NODES </a:t>
            </a:r>
            <a:r>
              <a:rPr lang="en-US" sz="4400" b="1" kern="0" dirty="0" smtClean="0">
                <a:solidFill>
                  <a:schemeClr val="tx2"/>
                </a:solidFill>
                <a:effectLst>
                  <a:outerShdw blurRad="38100" dist="38100" dir="2700000" algn="tl">
                    <a:srgbClr val="000000"/>
                  </a:outerShdw>
                </a:effectLst>
                <a:latin typeface="+mj-lt"/>
                <a:ea typeface="+mj-ea"/>
                <a:cs typeface="+mj-cs"/>
              </a:rPr>
              <a:t>SUBLEVELS</a:t>
            </a:r>
          </a:p>
          <a:p>
            <a:pPr algn="ctr" eaLnBrk="0" hangingPunct="0">
              <a:defRPr/>
            </a:pPr>
            <a:r>
              <a:rPr lang="en-US" sz="2400" b="1" kern="0" dirty="0" smtClean="0">
                <a:solidFill>
                  <a:schemeClr val="tx2"/>
                </a:solidFill>
                <a:effectLst>
                  <a:outerShdw blurRad="38100" dist="38100" dir="2700000" algn="tl">
                    <a:srgbClr val="000000"/>
                  </a:outerShdw>
                </a:effectLst>
                <a:latin typeface="+mj-lt"/>
                <a:ea typeface="+mj-ea"/>
                <a:cs typeface="+mj-cs"/>
              </a:rPr>
              <a:t>There’s no vertical separation of the lymphatic drainage of the larynx into the left and right sides; </a:t>
            </a:r>
          </a:p>
          <a:p>
            <a:pPr algn="ctr" eaLnBrk="0" hangingPunct="0">
              <a:defRPr/>
            </a:pPr>
            <a:r>
              <a:rPr lang="en-US" sz="2400" b="1" kern="0" dirty="0" smtClean="0">
                <a:solidFill>
                  <a:schemeClr val="tx2"/>
                </a:solidFill>
                <a:effectLst>
                  <a:outerShdw blurRad="38100" dist="38100" dir="2700000" algn="tl">
                    <a:srgbClr val="000000"/>
                  </a:outerShdw>
                </a:effectLst>
                <a:latin typeface="+mj-lt"/>
                <a:ea typeface="+mj-ea"/>
                <a:cs typeface="+mj-cs"/>
              </a:rPr>
              <a:t>therefore, </a:t>
            </a:r>
            <a:r>
              <a:rPr lang="en-US" sz="2400" b="1" kern="0" spc="300" dirty="0" err="1" smtClean="0">
                <a:solidFill>
                  <a:schemeClr val="tx2"/>
                </a:solidFill>
                <a:effectLst>
                  <a:outerShdw blurRad="38100" dist="38100" dir="2700000" algn="tl">
                    <a:srgbClr val="000000"/>
                  </a:outerShdw>
                </a:effectLst>
                <a:latin typeface="+mj-lt"/>
                <a:ea typeface="+mj-ea"/>
                <a:cs typeface="+mj-cs"/>
              </a:rPr>
              <a:t>contralateral</a:t>
            </a:r>
            <a:r>
              <a:rPr lang="en-US" sz="2400" b="1" kern="0" spc="300" dirty="0" smtClean="0">
                <a:solidFill>
                  <a:schemeClr val="tx2"/>
                </a:solidFill>
                <a:effectLst>
                  <a:outerShdw blurRad="38100" dist="38100" dir="2700000" algn="tl">
                    <a:srgbClr val="000000"/>
                  </a:outerShdw>
                </a:effectLst>
                <a:latin typeface="+mj-lt"/>
                <a:ea typeface="+mj-ea"/>
                <a:cs typeface="+mj-cs"/>
              </a:rPr>
              <a:t> metastases</a:t>
            </a:r>
            <a:r>
              <a:rPr lang="en-US" sz="2400" b="1" kern="0" dirty="0" smtClean="0">
                <a:solidFill>
                  <a:schemeClr val="tx2"/>
                </a:solidFill>
                <a:effectLst>
                  <a:outerShdw blurRad="38100" dist="38100" dir="2700000" algn="tl">
                    <a:srgbClr val="000000"/>
                  </a:outerShdw>
                </a:effectLst>
                <a:latin typeface="+mj-lt"/>
                <a:ea typeface="+mj-ea"/>
                <a:cs typeface="+mj-cs"/>
              </a:rPr>
              <a:t> may be seen.</a:t>
            </a:r>
            <a:endParaRPr lang="el-GR" sz="2400" b="1" kern="0" dirty="0">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ΤΑΝΙΑ\Desktop\Καταγραφή.JPG"/>
          <p:cNvPicPr>
            <a:picLocks noChangeAspect="1" noChangeArrowheads="1"/>
          </p:cNvPicPr>
          <p:nvPr/>
        </p:nvPicPr>
        <p:blipFill>
          <a:blip r:embed="rId2" cstate="print"/>
          <a:srcRect/>
          <a:stretch>
            <a:fillRect/>
          </a:stretch>
        </p:blipFill>
        <p:spPr bwMode="auto">
          <a:xfrm>
            <a:off x="179512" y="692696"/>
            <a:ext cx="3600450" cy="2952750"/>
          </a:xfrm>
          <a:prstGeom prst="rect">
            <a:avLst/>
          </a:prstGeom>
          <a:noFill/>
          <a:ln w="9525">
            <a:noFill/>
            <a:miter lim="800000"/>
            <a:headEnd/>
            <a:tailEnd/>
          </a:ln>
        </p:spPr>
      </p:pic>
      <p:pic>
        <p:nvPicPr>
          <p:cNvPr id="49155" name="Picture 3" descr="C:\Users\ΤΑΝΙΑ\Desktop\Καταγραφή.JPG"/>
          <p:cNvPicPr>
            <a:picLocks noChangeAspect="1" noChangeArrowheads="1"/>
          </p:cNvPicPr>
          <p:nvPr/>
        </p:nvPicPr>
        <p:blipFill>
          <a:blip r:embed="rId3" cstate="print"/>
          <a:srcRect/>
          <a:stretch>
            <a:fillRect/>
          </a:stretch>
        </p:blipFill>
        <p:spPr bwMode="auto">
          <a:xfrm>
            <a:off x="4572000" y="3860800"/>
            <a:ext cx="4273550" cy="2841625"/>
          </a:xfrm>
          <a:prstGeom prst="rect">
            <a:avLst/>
          </a:prstGeom>
          <a:noFill/>
          <a:ln w="9525">
            <a:noFill/>
            <a:miter lim="800000"/>
            <a:headEnd/>
            <a:tailEnd/>
          </a:ln>
        </p:spPr>
      </p:pic>
      <p:pic>
        <p:nvPicPr>
          <p:cNvPr id="49156" name="Picture 4" descr="C:\Users\ΤΑΝΙΑ\Desktop\Καταγραφή.JPG"/>
          <p:cNvPicPr>
            <a:picLocks noChangeAspect="1" noChangeArrowheads="1"/>
          </p:cNvPicPr>
          <p:nvPr/>
        </p:nvPicPr>
        <p:blipFill>
          <a:blip r:embed="rId4" cstate="print"/>
          <a:srcRect/>
          <a:stretch>
            <a:fillRect/>
          </a:stretch>
        </p:blipFill>
        <p:spPr bwMode="auto">
          <a:xfrm>
            <a:off x="179388" y="3860800"/>
            <a:ext cx="4176712" cy="2840038"/>
          </a:xfrm>
          <a:prstGeom prst="rect">
            <a:avLst/>
          </a:prstGeom>
          <a:noFill/>
          <a:ln w="9525">
            <a:noFill/>
            <a:miter lim="800000"/>
            <a:headEnd/>
            <a:tailEnd/>
          </a:ln>
        </p:spPr>
      </p:pic>
      <p:pic>
        <p:nvPicPr>
          <p:cNvPr id="49157" name="Picture 5" descr="C:\Users\ΤΑΝΙΑ\Desktop\Καταγραφή.JPG"/>
          <p:cNvPicPr>
            <a:picLocks noChangeAspect="1" noChangeArrowheads="1"/>
          </p:cNvPicPr>
          <p:nvPr/>
        </p:nvPicPr>
        <p:blipFill>
          <a:blip r:embed="rId5" cstate="print"/>
          <a:srcRect/>
          <a:stretch>
            <a:fillRect/>
          </a:stretch>
        </p:blipFill>
        <p:spPr bwMode="auto">
          <a:xfrm>
            <a:off x="3851275" y="188913"/>
            <a:ext cx="1792288" cy="3303587"/>
          </a:xfrm>
          <a:prstGeom prst="rect">
            <a:avLst/>
          </a:prstGeom>
          <a:noFill/>
          <a:ln w="9525">
            <a:noFill/>
            <a:miter lim="800000"/>
            <a:headEnd/>
            <a:tailEnd/>
          </a:ln>
        </p:spPr>
      </p:pic>
      <p:sp>
        <p:nvSpPr>
          <p:cNvPr id="69638" name="5 - Ορθογώνιο"/>
          <p:cNvSpPr>
            <a:spLocks noChangeArrowheads="1"/>
          </p:cNvSpPr>
          <p:nvPr/>
        </p:nvSpPr>
        <p:spPr bwMode="auto">
          <a:xfrm>
            <a:off x="5580113" y="0"/>
            <a:ext cx="3744862" cy="4278094"/>
          </a:xfrm>
          <a:prstGeom prst="rect">
            <a:avLst/>
          </a:prstGeom>
          <a:noFill/>
          <a:ln w="9525">
            <a:noFill/>
            <a:miter lim="800000"/>
            <a:headEnd/>
            <a:tailEnd/>
          </a:ln>
        </p:spPr>
        <p:txBody>
          <a:bodyPr wrap="square">
            <a:spAutoFit/>
          </a:bodyPr>
          <a:lstStyle/>
          <a:p>
            <a:pPr algn="ctr">
              <a:defRPr/>
            </a:pPr>
            <a:r>
              <a:rPr lang="en-US" sz="2000" b="1" spc="300" dirty="0" err="1">
                <a:solidFill>
                  <a:schemeClr val="accent6">
                    <a:lumMod val="20000"/>
                    <a:lumOff val="80000"/>
                  </a:schemeClr>
                </a:solidFill>
                <a:effectLst>
                  <a:outerShdw blurRad="38100" dist="38100" dir="2700000" algn="tl">
                    <a:srgbClr val="000000">
                      <a:alpha val="43137"/>
                    </a:srgbClr>
                  </a:outerShdw>
                </a:effectLst>
              </a:rPr>
              <a:t>Verrucous</a:t>
            </a:r>
            <a:r>
              <a:rPr lang="en-US" sz="2000" b="1" spc="300" dirty="0">
                <a:solidFill>
                  <a:schemeClr val="accent6">
                    <a:lumMod val="20000"/>
                    <a:lumOff val="80000"/>
                  </a:schemeClr>
                </a:solidFill>
                <a:effectLst>
                  <a:outerShdw blurRad="38100" dist="38100" dir="2700000" algn="tl">
                    <a:srgbClr val="000000">
                      <a:alpha val="43137"/>
                    </a:srgbClr>
                  </a:outerShdw>
                </a:effectLst>
              </a:rPr>
              <a:t> SCC</a:t>
            </a:r>
            <a:r>
              <a:rPr lang="en-US" sz="2000" b="1" spc="300" dirty="0" smtClean="0">
                <a:effectLst>
                  <a:outerShdw blurRad="38100" dist="38100" dir="2700000" algn="tl">
                    <a:srgbClr val="000000">
                      <a:alpha val="43137"/>
                    </a:srgbClr>
                  </a:outerShdw>
                </a:effectLst>
              </a:rPr>
              <a:t>.</a:t>
            </a:r>
          </a:p>
          <a:p>
            <a:pPr algn="ctr">
              <a:defRPr/>
            </a:pPr>
            <a:r>
              <a:rPr lang="en-US" b="1" dirty="0" smtClean="0"/>
              <a:t>(larynx: 35% of head &amp; neck </a:t>
            </a:r>
            <a:r>
              <a:rPr lang="en-US" b="1" dirty="0" err="1" smtClean="0">
                <a:solidFill>
                  <a:schemeClr val="accent6">
                    <a:lumMod val="20000"/>
                    <a:lumOff val="80000"/>
                  </a:schemeClr>
                </a:solidFill>
              </a:rPr>
              <a:t>verrucous</a:t>
            </a:r>
            <a:r>
              <a:rPr lang="en-US" b="1" dirty="0" smtClean="0">
                <a:solidFill>
                  <a:schemeClr val="accent6">
                    <a:lumMod val="20000"/>
                    <a:lumOff val="80000"/>
                  </a:schemeClr>
                </a:solidFill>
              </a:rPr>
              <a:t> SCC cases</a:t>
            </a:r>
            <a:r>
              <a:rPr lang="en-US" b="1" dirty="0" smtClean="0"/>
              <a:t>)</a:t>
            </a:r>
            <a:endParaRPr lang="en-US" b="1" dirty="0"/>
          </a:p>
          <a:p>
            <a:pPr algn="ctr">
              <a:defRPr/>
            </a:pPr>
            <a:r>
              <a:rPr lang="en-US" b="1" dirty="0"/>
              <a:t> </a:t>
            </a:r>
            <a:r>
              <a:rPr lang="en-US" b="1" dirty="0" err="1" smtClean="0">
                <a:effectLst>
                  <a:outerShdw blurRad="38100" dist="38100" dir="2700000" algn="tl">
                    <a:srgbClr val="000000"/>
                  </a:outerShdw>
                </a:effectLst>
              </a:rPr>
              <a:t>Exophytic</a:t>
            </a:r>
            <a:r>
              <a:rPr lang="en-US" b="1" dirty="0">
                <a:effectLst>
                  <a:outerShdw blurRad="38100" dist="38100" dir="2700000" algn="tl">
                    <a:srgbClr val="000000"/>
                  </a:outerShdw>
                </a:effectLst>
              </a:rPr>
              <a:t>, </a:t>
            </a:r>
            <a:r>
              <a:rPr lang="en-US" b="1" dirty="0" smtClean="0">
                <a:effectLst>
                  <a:outerShdw blurRad="38100" dist="38100" dir="2700000" algn="tl">
                    <a:srgbClr val="000000"/>
                  </a:outerShdw>
                </a:effectLst>
              </a:rPr>
              <a:t>broadly based,</a:t>
            </a:r>
          </a:p>
          <a:p>
            <a:pPr algn="ctr">
              <a:defRPr/>
            </a:pPr>
            <a:r>
              <a:rPr lang="en-US" b="1" dirty="0" smtClean="0">
                <a:effectLst>
                  <a:outerShdw blurRad="38100" dist="38100" dir="2700000" algn="tl">
                    <a:srgbClr val="000000"/>
                  </a:outerShdw>
                </a:effectLst>
              </a:rPr>
              <a:t>warty </a:t>
            </a:r>
            <a:r>
              <a:rPr lang="en-US" b="1" dirty="0">
                <a:effectLst>
                  <a:outerShdw blurRad="38100" dist="38100" dir="2700000" algn="tl">
                    <a:srgbClr val="000000"/>
                  </a:outerShdw>
                </a:effectLst>
              </a:rPr>
              <a:t>growth, </a:t>
            </a:r>
          </a:p>
          <a:p>
            <a:pPr algn="ctr">
              <a:defRPr/>
            </a:pPr>
            <a:r>
              <a:rPr lang="en-US" b="1" dirty="0">
                <a:effectLst>
                  <a:outerShdw blurRad="38100" dist="38100" dir="2700000" algn="tl">
                    <a:srgbClr val="000000"/>
                  </a:outerShdw>
                </a:effectLst>
              </a:rPr>
              <a:t>papillary surface,</a:t>
            </a:r>
          </a:p>
          <a:p>
            <a:pPr algn="ctr">
              <a:defRPr/>
            </a:pPr>
            <a:r>
              <a:rPr lang="en-US" b="1" dirty="0">
                <a:effectLst>
                  <a:outerShdw blurRad="38100" dist="38100" dir="2700000" algn="tl">
                    <a:srgbClr val="000000"/>
                  </a:outerShdw>
                </a:effectLst>
              </a:rPr>
              <a:t>extensive surface </a:t>
            </a:r>
            <a:r>
              <a:rPr lang="en-US" b="1" dirty="0" err="1">
                <a:effectLst>
                  <a:outerShdw blurRad="38100" dist="38100" dir="2700000" algn="tl">
                    <a:srgbClr val="000000"/>
                  </a:outerShdw>
                </a:effectLst>
              </a:rPr>
              <a:t>keratinization</a:t>
            </a:r>
            <a:r>
              <a:rPr lang="en-US" b="1" dirty="0">
                <a:effectLst>
                  <a:outerShdw blurRad="38100" dist="38100" dir="2700000" algn="tl">
                    <a:srgbClr val="000000"/>
                  </a:outerShdw>
                </a:effectLst>
              </a:rPr>
              <a:t>, </a:t>
            </a:r>
          </a:p>
          <a:p>
            <a:pPr algn="ctr">
              <a:defRPr/>
            </a:pPr>
            <a:r>
              <a:rPr lang="en-US" b="1" dirty="0">
                <a:effectLst>
                  <a:outerShdw blurRad="38100" dist="38100" dir="2700000" algn="tl">
                    <a:srgbClr val="000000"/>
                  </a:outerShdw>
                </a:effectLst>
              </a:rPr>
              <a:t>absence </a:t>
            </a:r>
            <a:r>
              <a:rPr lang="en-US" b="1" dirty="0" smtClean="0">
                <a:effectLst>
                  <a:outerShdw blurRad="38100" dist="38100" dir="2700000" algn="tl">
                    <a:srgbClr val="000000"/>
                  </a:outerShdw>
                </a:effectLst>
              </a:rPr>
              <a:t> of </a:t>
            </a:r>
            <a:r>
              <a:rPr lang="en-US" b="1" dirty="0" err="1">
                <a:effectLst>
                  <a:outerShdw blurRad="38100" dist="38100" dir="2700000" algn="tl">
                    <a:srgbClr val="000000"/>
                  </a:outerShdw>
                </a:effectLst>
              </a:rPr>
              <a:t>keratohyaline</a:t>
            </a:r>
            <a:r>
              <a:rPr lang="en-US" b="1" dirty="0">
                <a:effectLst>
                  <a:outerShdw blurRad="38100" dist="38100" dir="2700000" algn="tl">
                    <a:srgbClr val="000000"/>
                  </a:outerShdw>
                </a:effectLst>
              </a:rPr>
              <a:t> granules, </a:t>
            </a:r>
            <a:r>
              <a:rPr lang="en-US" b="1" dirty="0" smtClean="0">
                <a:effectLst>
                  <a:outerShdw blurRad="38100" dist="38100" dir="2700000" algn="tl">
                    <a:srgbClr val="000000"/>
                  </a:outerShdw>
                </a:effectLst>
              </a:rPr>
              <a:t>rare </a:t>
            </a:r>
            <a:r>
              <a:rPr lang="en-US" b="1" u="sng" spc="600" dirty="0" err="1" smtClean="0">
                <a:effectLst>
                  <a:outerShdw blurRad="38100" dist="38100" dir="2700000" algn="tl">
                    <a:srgbClr val="000000"/>
                  </a:outerShdw>
                </a:effectLst>
              </a:rPr>
              <a:t>suprabasa</a:t>
            </a:r>
            <a:r>
              <a:rPr lang="en-US" b="1" spc="600" dirty="0" err="1" smtClean="0">
                <a:effectLst>
                  <a:outerShdw blurRad="38100" dist="38100" dir="2700000" algn="tl">
                    <a:srgbClr val="000000"/>
                  </a:outerShdw>
                </a:effectLst>
              </a:rPr>
              <a:t>l</a:t>
            </a:r>
            <a:r>
              <a:rPr lang="en-US" b="1" dirty="0" smtClean="0">
                <a:effectLst>
                  <a:outerShdw blurRad="38100" dist="38100" dir="2700000" algn="tl">
                    <a:srgbClr val="000000"/>
                  </a:outerShdw>
                </a:effectLst>
              </a:rPr>
              <a:t> mitoses,</a:t>
            </a:r>
          </a:p>
          <a:p>
            <a:pPr algn="ctr">
              <a:defRPr/>
            </a:pPr>
            <a:r>
              <a:rPr lang="en-US" b="1" dirty="0" smtClean="0">
                <a:effectLst>
                  <a:outerShdw blurRad="38100" dist="38100" dir="2700000" algn="tl">
                    <a:srgbClr val="000000"/>
                  </a:outerShdw>
                </a:effectLst>
              </a:rPr>
              <a:t>locally aggressive pushing margins:</a:t>
            </a:r>
            <a:endParaRPr lang="en-US" b="1" dirty="0">
              <a:effectLst>
                <a:outerShdw blurRad="38100" dist="38100" dir="2700000" algn="tl">
                  <a:srgbClr val="000000"/>
                </a:outerShdw>
              </a:effectLst>
            </a:endParaRPr>
          </a:p>
          <a:p>
            <a:pPr algn="ctr">
              <a:defRPr/>
            </a:pPr>
            <a:r>
              <a:rPr lang="en-US" b="1" dirty="0">
                <a:effectLst>
                  <a:outerShdw blurRad="38100" dist="38100" dir="2700000" algn="tl">
                    <a:srgbClr val="000000"/>
                  </a:outerShdw>
                </a:effectLst>
              </a:rPr>
              <a:t>invasion of large islands of well-differentiated </a:t>
            </a:r>
            <a:r>
              <a:rPr lang="en-US" b="1" dirty="0" err="1">
                <a:effectLst>
                  <a:outerShdw blurRad="38100" dist="38100" dir="2700000" algn="tl">
                    <a:srgbClr val="000000"/>
                  </a:outerShdw>
                </a:effectLst>
              </a:rPr>
              <a:t>squamous</a:t>
            </a:r>
            <a:r>
              <a:rPr lang="en-US" b="1" dirty="0">
                <a:effectLst>
                  <a:outerShdw blurRad="38100" dist="38100" dir="2700000" algn="tl">
                    <a:srgbClr val="000000"/>
                  </a:outerShdw>
                </a:effectLst>
              </a:rPr>
              <a:t> </a:t>
            </a:r>
            <a:r>
              <a:rPr lang="en-US" b="1" dirty="0" smtClean="0">
                <a:effectLst>
                  <a:outerShdw blurRad="38100" dist="38100" dir="2700000" algn="tl">
                    <a:srgbClr val="000000"/>
                  </a:outerShdw>
                </a:effectLst>
              </a:rPr>
              <a:t>cells, </a:t>
            </a:r>
            <a:r>
              <a:rPr lang="en-US" b="1" dirty="0">
                <a:effectLst>
                  <a:outerShdw blurRad="38100" dist="38100" dir="2700000" algn="tl">
                    <a:srgbClr val="000000"/>
                  </a:outerShdw>
                </a:effectLst>
              </a:rPr>
              <a:t>preceded by an inflammatory </a:t>
            </a:r>
            <a:r>
              <a:rPr lang="en-US" b="1" dirty="0" err="1">
                <a:effectLst>
                  <a:outerShdw blurRad="38100" dist="38100" dir="2700000" algn="tl">
                    <a:srgbClr val="000000"/>
                  </a:outerShdw>
                </a:effectLst>
              </a:rPr>
              <a:t>stromal</a:t>
            </a:r>
            <a:r>
              <a:rPr lang="en-US" b="1" dirty="0">
                <a:effectLst>
                  <a:outerShdw blurRad="38100" dist="38100" dir="2700000" algn="tl">
                    <a:srgbClr val="000000"/>
                  </a:outerShdw>
                </a:effectLst>
              </a:rPr>
              <a:t> reaction.</a:t>
            </a:r>
          </a:p>
          <a:p>
            <a:pPr>
              <a:defRPr/>
            </a:pPr>
            <a:endParaRPr lang="el-GR" b="1" dirty="0">
              <a:effectLst>
                <a:outerShdw blurRad="38100" dist="38100" dir="2700000" algn="tl">
                  <a:srgbClr val="000000"/>
                </a:outerShdw>
              </a:effectLst>
              <a:latin typeface="Calibri" pitchFamily="34" charset="0"/>
            </a:endParaRPr>
          </a:p>
        </p:txBody>
      </p:sp>
      <p:sp>
        <p:nvSpPr>
          <p:cNvPr id="7" name="6 - Ορθογώνιο"/>
          <p:cNvSpPr/>
          <p:nvPr/>
        </p:nvSpPr>
        <p:spPr>
          <a:xfrm>
            <a:off x="0" y="0"/>
            <a:ext cx="5698687" cy="584775"/>
          </a:xfrm>
          <a:prstGeom prst="rect">
            <a:avLst/>
          </a:prstGeom>
        </p:spPr>
        <p:txBody>
          <a:bodyPr wrap="square">
            <a:spAutoFit/>
          </a:bodyPr>
          <a:lstStyle/>
          <a:p>
            <a:r>
              <a:rPr lang="en-US" sz="3200" b="1" dirty="0" err="1" smtClean="0"/>
              <a:t>Histologic</a:t>
            </a:r>
            <a:r>
              <a:rPr lang="en-US" sz="3200" b="1" dirty="0" smtClean="0"/>
              <a:t> </a:t>
            </a:r>
            <a:r>
              <a:rPr lang="en-US" sz="3200" b="1" u="sng" dirty="0" err="1" smtClean="0"/>
              <a:t>sub</a:t>
            </a:r>
            <a:r>
              <a:rPr lang="en-US" sz="3200" b="1" dirty="0" err="1" smtClean="0"/>
              <a:t>typing</a:t>
            </a:r>
            <a:endParaRPr lang="en-US" sz="32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9638">
                                            <p:txEl>
                                              <p:pRg st="0" end="0"/>
                                            </p:txEl>
                                          </p:spTgt>
                                        </p:tgtEl>
                                        <p:attrNameLst>
                                          <p:attrName>style.visibility</p:attrName>
                                        </p:attrNameLst>
                                      </p:cBhvr>
                                      <p:to>
                                        <p:strVal val="visible"/>
                                      </p:to>
                                    </p:set>
                                    <p:animEffect transition="in" filter="dissolve">
                                      <p:cBhvr>
                                        <p:cTn id="7" dur="500"/>
                                        <p:tgtEl>
                                          <p:spTgt spid="6963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9638">
                                            <p:txEl>
                                              <p:pRg st="1" end="1"/>
                                            </p:txEl>
                                          </p:spTgt>
                                        </p:tgtEl>
                                        <p:attrNameLst>
                                          <p:attrName>style.visibility</p:attrName>
                                        </p:attrNameLst>
                                      </p:cBhvr>
                                      <p:to>
                                        <p:strVal val="visible"/>
                                      </p:to>
                                    </p:set>
                                    <p:animEffect transition="in" filter="dissolve">
                                      <p:cBhvr>
                                        <p:cTn id="10" dur="500"/>
                                        <p:tgtEl>
                                          <p:spTgt spid="696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idx="4294967295"/>
          </p:nvPr>
        </p:nvSpPr>
        <p:spPr>
          <a:xfrm>
            <a:off x="0" y="0"/>
            <a:ext cx="5219700" cy="1124744"/>
          </a:xfrm>
        </p:spPr>
        <p:txBody>
          <a:bodyPr anchor="b" anchorCtr="0"/>
          <a:lstStyle/>
          <a:p>
            <a:pPr algn="l" eaLnBrk="1" hangingPunct="1">
              <a:defRPr/>
            </a:pPr>
            <a:r>
              <a:rPr lang="en-US" sz="2800" dirty="0" smtClean="0"/>
              <a:t>Junction of  </a:t>
            </a:r>
            <a:r>
              <a:rPr lang="en-US" sz="2800" spc="300" dirty="0" err="1" smtClean="0">
                <a:solidFill>
                  <a:schemeClr val="accent6">
                    <a:lumMod val="20000"/>
                    <a:lumOff val="80000"/>
                  </a:schemeClr>
                </a:solidFill>
              </a:rPr>
              <a:t>verrucous</a:t>
            </a:r>
            <a:r>
              <a:rPr lang="en-US" sz="2800" spc="300" dirty="0" smtClean="0">
                <a:solidFill>
                  <a:schemeClr val="accent6">
                    <a:lumMod val="20000"/>
                    <a:lumOff val="80000"/>
                  </a:schemeClr>
                </a:solidFill>
              </a:rPr>
              <a:t> SCC </a:t>
            </a:r>
            <a:r>
              <a:rPr lang="en-US" sz="2800" dirty="0" smtClean="0"/>
              <a:t/>
            </a:r>
            <a:br>
              <a:rPr lang="en-US" sz="2800" dirty="0" smtClean="0"/>
            </a:br>
            <a:r>
              <a:rPr lang="en-US" sz="2400" dirty="0" smtClean="0"/>
              <a:t>with normal </a:t>
            </a:r>
            <a:r>
              <a:rPr lang="en-US" sz="2800" dirty="0" smtClean="0"/>
              <a:t>epithelium</a:t>
            </a:r>
            <a:endParaRPr lang="el-GR" sz="2800" dirty="0" smtClean="0"/>
          </a:p>
        </p:txBody>
      </p:sp>
      <p:sp>
        <p:nvSpPr>
          <p:cNvPr id="32771" name="3 - Θέση κειμένου"/>
          <p:cNvSpPr>
            <a:spLocks noGrp="1"/>
          </p:cNvSpPr>
          <p:nvPr>
            <p:ph type="body" sz="half" idx="4294967295"/>
          </p:nvPr>
        </p:nvSpPr>
        <p:spPr>
          <a:xfrm>
            <a:off x="0" y="1412776"/>
            <a:ext cx="5219700" cy="5445224"/>
          </a:xfrm>
        </p:spPr>
        <p:txBody>
          <a:bodyPr/>
          <a:lstStyle/>
          <a:p>
            <a:pPr marL="0" indent="0" eaLnBrk="1" hangingPunct="1">
              <a:buFontTx/>
              <a:buNone/>
              <a:defRPr/>
            </a:pPr>
            <a:r>
              <a:rPr lang="en-US" sz="2800" dirty="0" smtClean="0"/>
              <a:t>The difference between the blunt </a:t>
            </a:r>
            <a:r>
              <a:rPr lang="en-US" sz="2800" dirty="0" smtClean="0">
                <a:solidFill>
                  <a:srgbClr val="DAF6F5"/>
                </a:solidFill>
              </a:rPr>
              <a:t>epithelial </a:t>
            </a:r>
            <a:r>
              <a:rPr lang="en-US" sz="2800" dirty="0" err="1" smtClean="0">
                <a:solidFill>
                  <a:srgbClr val="DAF6F5"/>
                </a:solidFill>
              </a:rPr>
              <a:t>invagination</a:t>
            </a:r>
            <a:r>
              <a:rPr lang="en-US" sz="2800" dirty="0" smtClean="0">
                <a:solidFill>
                  <a:srgbClr val="DAF6F5"/>
                </a:solidFill>
              </a:rPr>
              <a:t> of the </a:t>
            </a:r>
            <a:r>
              <a:rPr lang="en-US" sz="2800" dirty="0" err="1" smtClean="0">
                <a:solidFill>
                  <a:srgbClr val="DAF6F5"/>
                </a:solidFill>
              </a:rPr>
              <a:t>tumour</a:t>
            </a:r>
            <a:r>
              <a:rPr lang="en-US" sz="2800" dirty="0" smtClean="0">
                <a:solidFill>
                  <a:srgbClr val="DAF6F5"/>
                </a:solidFill>
              </a:rPr>
              <a:t> </a:t>
            </a:r>
            <a:r>
              <a:rPr lang="en-US" sz="2800" dirty="0" smtClean="0"/>
              <a:t>and the sharply pointed </a:t>
            </a:r>
            <a:r>
              <a:rPr lang="en-US" sz="2800" dirty="0" err="1" smtClean="0"/>
              <a:t>rete</a:t>
            </a:r>
            <a:r>
              <a:rPr lang="en-US" sz="2800" dirty="0" smtClean="0"/>
              <a:t> pegs of the adjacent epithelium are clearly visible. A chronic </a:t>
            </a:r>
            <a:r>
              <a:rPr lang="en-US" sz="2800" dirty="0" err="1" smtClean="0"/>
              <a:t>lymphoplasmacytic</a:t>
            </a:r>
            <a:r>
              <a:rPr lang="en-US" sz="2800" dirty="0" smtClean="0"/>
              <a:t> infiltrate is always present.</a:t>
            </a:r>
          </a:p>
          <a:p>
            <a:pPr marL="0" indent="0" eaLnBrk="1" hangingPunct="1">
              <a:buFontTx/>
              <a:buNone/>
              <a:defRPr/>
            </a:pPr>
            <a:endParaRPr lang="en-US" sz="2800" dirty="0" smtClean="0"/>
          </a:p>
          <a:p>
            <a:pPr marL="0" indent="0" eaLnBrk="1" hangingPunct="1">
              <a:buFontTx/>
              <a:buNone/>
              <a:defRPr/>
            </a:pPr>
            <a:r>
              <a:rPr lang="en-US" sz="2800" dirty="0" smtClean="0"/>
              <a:t>Often, the adjacent normal epithelium is drawn downward by the </a:t>
            </a:r>
            <a:r>
              <a:rPr lang="en-US" sz="2800" dirty="0" err="1" smtClean="0"/>
              <a:t>infolding</a:t>
            </a:r>
            <a:r>
              <a:rPr lang="en-US" sz="2800" dirty="0" smtClean="0"/>
              <a:t> processes of the </a:t>
            </a:r>
            <a:r>
              <a:rPr lang="en-US" sz="2800" dirty="0" err="1" smtClean="0">
                <a:solidFill>
                  <a:srgbClr val="DAF6F5"/>
                </a:solidFill>
              </a:rPr>
              <a:t>verrucous</a:t>
            </a:r>
            <a:r>
              <a:rPr lang="en-US" sz="2800" dirty="0" smtClean="0">
                <a:solidFill>
                  <a:srgbClr val="DAF6F5"/>
                </a:solidFill>
              </a:rPr>
              <a:t> carcinoma</a:t>
            </a:r>
            <a:r>
              <a:rPr lang="en-US" sz="2800" dirty="0" smtClean="0"/>
              <a:t>.</a:t>
            </a:r>
            <a:endParaRPr lang="el-GR" sz="2800" dirty="0" smtClean="0"/>
          </a:p>
        </p:txBody>
      </p:sp>
      <p:pic>
        <p:nvPicPr>
          <p:cNvPr id="50180" name="Picture 2"/>
          <p:cNvPicPr>
            <a:picLocks noGrp="1" noChangeAspect="1" noChangeArrowheads="1"/>
          </p:cNvPicPr>
          <p:nvPr>
            <p:ph idx="4294967295"/>
          </p:nvPr>
        </p:nvPicPr>
        <p:blipFill>
          <a:blip r:embed="rId2" cstate="print"/>
          <a:srcRect/>
          <a:stretch>
            <a:fillRect/>
          </a:stretch>
        </p:blipFill>
        <p:spPr>
          <a:xfrm>
            <a:off x="5292725" y="-27384"/>
            <a:ext cx="3240088" cy="6867525"/>
          </a:xfrm>
        </p:spPr>
      </p:pic>
      <p:sp>
        <p:nvSpPr>
          <p:cNvPr id="5" name="4 - Αριστερό βέλος"/>
          <p:cNvSpPr/>
          <p:nvPr/>
        </p:nvSpPr>
        <p:spPr>
          <a:xfrm rot="1454388">
            <a:off x="6765972" y="3822588"/>
            <a:ext cx="576064" cy="288032"/>
          </a:xfrm>
          <a:prstGeom prst="leftArrow">
            <a:avLst/>
          </a:prstGeom>
          <a:solidFill>
            <a:srgbClr val="D0CD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ριστερό βέλος"/>
          <p:cNvSpPr/>
          <p:nvPr/>
        </p:nvSpPr>
        <p:spPr>
          <a:xfrm rot="4232475">
            <a:off x="7414044" y="2526444"/>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4000" smtClean="0"/>
              <a:t>Pre-epiglottic fat space </a:t>
            </a:r>
          </a:p>
        </p:txBody>
      </p:sp>
      <p:sp>
        <p:nvSpPr>
          <p:cNvPr id="17411" name="Rectangle 3"/>
          <p:cNvSpPr>
            <a:spLocks noGrp="1" noChangeArrowheads="1"/>
          </p:cNvSpPr>
          <p:nvPr>
            <p:ph type="body" sz="half" idx="1"/>
          </p:nvPr>
        </p:nvSpPr>
        <p:spPr>
          <a:xfrm>
            <a:off x="457200" y="1916832"/>
            <a:ext cx="4038600" cy="4209331"/>
          </a:xfrm>
        </p:spPr>
        <p:txBody>
          <a:bodyPr/>
          <a:lstStyle/>
          <a:p>
            <a:pPr eaLnBrk="1" hangingPunct="1"/>
            <a:r>
              <a:rPr lang="en-US" dirty="0" smtClean="0"/>
              <a:t>The pre-</a:t>
            </a:r>
            <a:r>
              <a:rPr lang="en-US" dirty="0" err="1" smtClean="0"/>
              <a:t>epiglottic</a:t>
            </a:r>
            <a:r>
              <a:rPr lang="en-US" dirty="0" smtClean="0"/>
              <a:t> fat is located in the anterior and lateral aspects of the larynx and is often invaded by advanced cancers. </a:t>
            </a:r>
          </a:p>
          <a:p>
            <a:pPr lvl="1" eaLnBrk="1" hangingPunct="1"/>
            <a:endParaRPr lang="en-US" sz="2600" dirty="0" smtClean="0"/>
          </a:p>
        </p:txBody>
      </p:sp>
      <p:pic>
        <p:nvPicPr>
          <p:cNvPr id="17412" name="Picture 5"/>
          <p:cNvPicPr>
            <a:picLocks noGrp="1" noChangeAspect="1" noChangeArrowheads="1"/>
          </p:cNvPicPr>
          <p:nvPr>
            <p:ph sz="half" idx="2"/>
          </p:nvPr>
        </p:nvPicPr>
        <p:blipFill>
          <a:blip r:embed="rId2" cstate="print"/>
          <a:srcRect/>
          <a:stretch>
            <a:fillRect/>
          </a:stretch>
        </p:blipFill>
        <p:spPr>
          <a:xfrm>
            <a:off x="5026025" y="1600200"/>
            <a:ext cx="3282950" cy="4525963"/>
          </a:xfr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Τίτλος"/>
          <p:cNvSpPr>
            <a:spLocks noGrp="1"/>
          </p:cNvSpPr>
          <p:nvPr>
            <p:ph type="title" idx="4294967295"/>
          </p:nvPr>
        </p:nvSpPr>
        <p:spPr>
          <a:xfrm>
            <a:off x="0" y="0"/>
            <a:ext cx="9144000" cy="2060848"/>
          </a:xfrm>
        </p:spPr>
        <p:txBody>
          <a:bodyPr anchorCtr="0"/>
          <a:lstStyle/>
          <a:p>
            <a:pPr eaLnBrk="1" hangingPunct="1">
              <a:defRPr/>
            </a:pPr>
            <a:r>
              <a:rPr lang="en-US" sz="2400" dirty="0" smtClean="0"/>
              <a:t>Hybrid </a:t>
            </a:r>
            <a:r>
              <a:rPr lang="en-US" sz="2400" dirty="0" err="1" smtClean="0">
                <a:solidFill>
                  <a:schemeClr val="accent6">
                    <a:lumMod val="20000"/>
                    <a:lumOff val="80000"/>
                  </a:schemeClr>
                </a:solidFill>
              </a:rPr>
              <a:t>verrucous</a:t>
            </a:r>
            <a:r>
              <a:rPr lang="en-US" sz="2400" dirty="0" smtClean="0"/>
              <a:t> carcinoma.</a:t>
            </a:r>
            <a:br>
              <a:rPr lang="en-US" sz="2400" dirty="0" smtClean="0"/>
            </a:br>
            <a:r>
              <a:rPr lang="en-US" sz="2000" dirty="0" smtClean="0"/>
              <a:t>This tumor is composed of both </a:t>
            </a:r>
            <a:r>
              <a:rPr lang="en-US" sz="2000" dirty="0" err="1" smtClean="0"/>
              <a:t>verrucous</a:t>
            </a:r>
            <a:r>
              <a:rPr lang="en-US" sz="2000" dirty="0" smtClean="0"/>
              <a:t> carcinoma (no cellular </a:t>
            </a:r>
            <a:r>
              <a:rPr lang="en-US" sz="2000" dirty="0" err="1" smtClean="0"/>
              <a:t>atypia</a:t>
            </a:r>
            <a:r>
              <a:rPr lang="en-US" sz="2000" dirty="0" smtClean="0"/>
              <a:t>, left) </a:t>
            </a:r>
            <a:br>
              <a:rPr lang="en-US" sz="2000" dirty="0" smtClean="0"/>
            </a:br>
            <a:r>
              <a:rPr lang="en-US" sz="2000" dirty="0" smtClean="0"/>
              <a:t>and </a:t>
            </a:r>
            <a:r>
              <a:rPr lang="en-US" sz="2000" dirty="0" smtClean="0">
                <a:solidFill>
                  <a:srgbClr val="FFFFCC"/>
                </a:solidFill>
              </a:rPr>
              <a:t>conventional </a:t>
            </a:r>
            <a:r>
              <a:rPr lang="en-US" sz="2000" dirty="0" err="1" smtClean="0">
                <a:solidFill>
                  <a:srgbClr val="FFFFCC"/>
                </a:solidFill>
              </a:rPr>
              <a:t>squamous</a:t>
            </a:r>
            <a:r>
              <a:rPr lang="en-US" sz="2000" dirty="0" smtClean="0">
                <a:solidFill>
                  <a:srgbClr val="FFFFCC"/>
                </a:solidFill>
              </a:rPr>
              <a:t> cell carcinoma </a:t>
            </a:r>
            <a:r>
              <a:rPr lang="en-US" sz="2000" dirty="0" smtClean="0"/>
              <a:t>(with </a:t>
            </a:r>
            <a:r>
              <a:rPr lang="en-US" sz="2000" dirty="0" smtClean="0">
                <a:solidFill>
                  <a:srgbClr val="FFFFCC"/>
                </a:solidFill>
              </a:rPr>
              <a:t>cellular </a:t>
            </a:r>
            <a:r>
              <a:rPr lang="en-US" sz="2000" dirty="0" err="1" smtClean="0">
                <a:solidFill>
                  <a:srgbClr val="FFFFCC"/>
                </a:solidFill>
              </a:rPr>
              <a:t>atypia</a:t>
            </a:r>
            <a:r>
              <a:rPr lang="en-US" sz="2000" dirty="0" smtClean="0"/>
              <a:t>, right). </a:t>
            </a:r>
            <a:br>
              <a:rPr lang="en-US" sz="2000" dirty="0" smtClean="0"/>
            </a:br>
            <a:r>
              <a:rPr lang="en-US" sz="2000" dirty="0" smtClean="0"/>
              <a:t>Note the degree of </a:t>
            </a:r>
            <a:r>
              <a:rPr lang="en-US" sz="2000" dirty="0" err="1" smtClean="0"/>
              <a:t>pleomorphism</a:t>
            </a:r>
            <a:r>
              <a:rPr lang="en-US" sz="2000" dirty="0" smtClean="0"/>
              <a:t> </a:t>
            </a:r>
            <a:r>
              <a:rPr lang="fr-FR" sz="2000" dirty="0" err="1" smtClean="0"/>
              <a:t>between</a:t>
            </a:r>
            <a:r>
              <a:rPr lang="fr-FR" sz="2000" dirty="0" smtClean="0"/>
              <a:t> the </a:t>
            </a:r>
            <a:r>
              <a:rPr lang="fr-FR" sz="2000" dirty="0" err="1" smtClean="0"/>
              <a:t>tumour</a:t>
            </a:r>
            <a:r>
              <a:rPr lang="fr-FR" sz="2000" dirty="0" smtClean="0"/>
              <a:t> components.</a:t>
            </a:r>
            <a:br>
              <a:rPr lang="fr-FR" sz="2000" dirty="0" smtClean="0"/>
            </a:br>
            <a:r>
              <a:rPr lang="fr-FR" sz="1800" dirty="0" smtClean="0"/>
              <a:t>There </a:t>
            </a:r>
            <a:r>
              <a:rPr lang="fr-FR" sz="1800" dirty="0" err="1" smtClean="0"/>
              <a:t>is</a:t>
            </a:r>
            <a:r>
              <a:rPr lang="fr-FR" sz="1800" dirty="0" smtClean="0"/>
              <a:t> </a:t>
            </a:r>
            <a:r>
              <a:rPr lang="fr-FR" sz="1800" dirty="0" err="1" smtClean="0"/>
              <a:t>need</a:t>
            </a:r>
            <a:r>
              <a:rPr lang="fr-FR" sz="1800" dirty="0" smtClean="0"/>
              <a:t> for </a:t>
            </a:r>
            <a:r>
              <a:rPr lang="fr-FR" sz="1800" dirty="0" err="1" smtClean="0"/>
              <a:t>thorough</a:t>
            </a:r>
            <a:r>
              <a:rPr lang="fr-FR" sz="1800" dirty="0" smtClean="0"/>
              <a:t> </a:t>
            </a:r>
            <a:r>
              <a:rPr lang="fr-FR" sz="1800" dirty="0" err="1" smtClean="0"/>
              <a:t>microscopic</a:t>
            </a:r>
            <a:r>
              <a:rPr lang="fr-FR" sz="1800" dirty="0" smtClean="0"/>
              <a:t> </a:t>
            </a:r>
            <a:r>
              <a:rPr lang="fr-FR" sz="1800" dirty="0" err="1" smtClean="0"/>
              <a:t>evaluation</a:t>
            </a:r>
            <a:r>
              <a:rPr lang="fr-FR" sz="1800" dirty="0" smtClean="0"/>
              <a:t> of all </a:t>
            </a:r>
            <a:r>
              <a:rPr lang="fr-FR" sz="1800" dirty="0" err="1" smtClean="0"/>
              <a:t>verrucous</a:t>
            </a:r>
            <a:r>
              <a:rPr lang="fr-FR" sz="1800" dirty="0" smtClean="0"/>
              <a:t> </a:t>
            </a:r>
            <a:r>
              <a:rPr lang="fr-FR" sz="1800" dirty="0" err="1" smtClean="0"/>
              <a:t>carcinomas</a:t>
            </a:r>
            <a:r>
              <a:rPr lang="fr-FR" sz="1800" dirty="0" smtClean="0"/>
              <a:t>, </a:t>
            </a:r>
            <a:r>
              <a:rPr lang="fr-FR" sz="1800" dirty="0" err="1" smtClean="0"/>
              <a:t>because</a:t>
            </a:r>
            <a:r>
              <a:rPr lang="fr-FR" sz="1800" dirty="0" smtClean="0"/>
              <a:t> the </a:t>
            </a:r>
            <a:r>
              <a:rPr lang="fr-FR" sz="1800" dirty="0" err="1" smtClean="0"/>
              <a:t>presence</a:t>
            </a:r>
            <a:r>
              <a:rPr lang="fr-FR" sz="1800" dirty="0" smtClean="0"/>
              <a:t> of </a:t>
            </a:r>
            <a:r>
              <a:rPr lang="fr-FR" sz="1800" dirty="0" err="1" smtClean="0">
                <a:solidFill>
                  <a:srgbClr val="FFFFCC"/>
                </a:solidFill>
              </a:rPr>
              <a:t>conventional</a:t>
            </a:r>
            <a:r>
              <a:rPr lang="fr-FR" sz="1800" dirty="0" smtClean="0">
                <a:solidFill>
                  <a:srgbClr val="FFFFCC"/>
                </a:solidFill>
              </a:rPr>
              <a:t> </a:t>
            </a:r>
            <a:r>
              <a:rPr lang="fr-FR" sz="1800" dirty="0" err="1" smtClean="0">
                <a:solidFill>
                  <a:srgbClr val="FFFFCC"/>
                </a:solidFill>
              </a:rPr>
              <a:t>squamous</a:t>
            </a:r>
            <a:r>
              <a:rPr lang="fr-FR" sz="1800" dirty="0" smtClean="0">
                <a:solidFill>
                  <a:srgbClr val="FFFFCC"/>
                </a:solidFill>
              </a:rPr>
              <a:t> </a:t>
            </a:r>
            <a:r>
              <a:rPr lang="fr-FR" sz="1800" dirty="0" err="1" smtClean="0">
                <a:solidFill>
                  <a:srgbClr val="FFFFCC"/>
                </a:solidFill>
              </a:rPr>
              <a:t>cell</a:t>
            </a:r>
            <a:r>
              <a:rPr lang="fr-FR" sz="1800" dirty="0" smtClean="0">
                <a:solidFill>
                  <a:srgbClr val="FFFFCC"/>
                </a:solidFill>
              </a:rPr>
              <a:t>  </a:t>
            </a:r>
            <a:r>
              <a:rPr lang="fr-FR" sz="1800" dirty="0" smtClean="0"/>
              <a:t>in an </a:t>
            </a:r>
            <a:r>
              <a:rPr lang="fr-FR" sz="1800" dirty="0" err="1" smtClean="0"/>
              <a:t>otherwise</a:t>
            </a:r>
            <a:r>
              <a:rPr lang="fr-FR" sz="1800" dirty="0" smtClean="0"/>
              <a:t> </a:t>
            </a:r>
            <a:r>
              <a:rPr lang="fr-FR" sz="1800" dirty="0" err="1" smtClean="0"/>
              <a:t>typical</a:t>
            </a:r>
            <a:r>
              <a:rPr lang="fr-FR" sz="1800" dirty="0" smtClean="0"/>
              <a:t> </a:t>
            </a:r>
            <a:r>
              <a:rPr lang="fr-FR" sz="1800" dirty="0" err="1" smtClean="0"/>
              <a:t>verrucous</a:t>
            </a:r>
            <a:r>
              <a:rPr lang="fr-FR" sz="1800" dirty="0" smtClean="0"/>
              <a:t> </a:t>
            </a:r>
            <a:r>
              <a:rPr lang="fr-FR" sz="1800" dirty="0" err="1" smtClean="0"/>
              <a:t>carcinoma</a:t>
            </a:r>
            <a:r>
              <a:rPr lang="fr-FR" sz="1800" dirty="0" smtClean="0"/>
              <a:t> </a:t>
            </a:r>
            <a:r>
              <a:rPr lang="fr-FR" sz="1800" dirty="0" err="1" smtClean="0"/>
              <a:t>indicates</a:t>
            </a:r>
            <a:r>
              <a:rPr lang="fr-FR" sz="1800" dirty="0" smtClean="0"/>
              <a:t> a </a:t>
            </a:r>
            <a:r>
              <a:rPr lang="fr-FR" sz="1800" dirty="0" err="1" smtClean="0">
                <a:solidFill>
                  <a:srgbClr val="FFFFCC"/>
                </a:solidFill>
              </a:rPr>
              <a:t>potential</a:t>
            </a:r>
            <a:r>
              <a:rPr lang="fr-FR" sz="1800" dirty="0" smtClean="0">
                <a:solidFill>
                  <a:srgbClr val="FFFFCC"/>
                </a:solidFill>
              </a:rPr>
              <a:t> for </a:t>
            </a:r>
            <a:r>
              <a:rPr lang="fr-FR" sz="1800" dirty="0" err="1" smtClean="0">
                <a:solidFill>
                  <a:srgbClr val="FFFFCC"/>
                </a:solidFill>
              </a:rPr>
              <a:t>metastasis</a:t>
            </a:r>
            <a:r>
              <a:rPr lang="fr-FR" sz="1800" dirty="0" smtClean="0"/>
              <a:t>, </a:t>
            </a:r>
            <a:r>
              <a:rPr lang="fr-FR" sz="1800" dirty="0" err="1" smtClean="0"/>
              <a:t>which</a:t>
            </a:r>
            <a:r>
              <a:rPr lang="fr-FR" sz="1800" dirty="0" smtClean="0"/>
              <a:t> pure </a:t>
            </a:r>
            <a:r>
              <a:rPr lang="fr-FR" sz="1800" dirty="0" err="1" smtClean="0"/>
              <a:t>verrucous</a:t>
            </a:r>
            <a:r>
              <a:rPr lang="fr-FR" sz="1800" dirty="0" smtClean="0"/>
              <a:t> </a:t>
            </a:r>
            <a:r>
              <a:rPr lang="fr-FR" sz="1800" dirty="0" err="1" smtClean="0"/>
              <a:t>carcinoma</a:t>
            </a:r>
            <a:r>
              <a:rPr lang="fr-FR" sz="1800" dirty="0" smtClean="0"/>
              <a:t> </a:t>
            </a:r>
            <a:r>
              <a:rPr lang="fr-FR" sz="1800" dirty="0" err="1" smtClean="0"/>
              <a:t>lacks</a:t>
            </a:r>
            <a:r>
              <a:rPr lang="fr-FR" sz="1800" dirty="0" smtClean="0"/>
              <a:t>.</a:t>
            </a:r>
            <a:endParaRPr lang="el-GR" sz="1800" dirty="0" smtClean="0"/>
          </a:p>
        </p:txBody>
      </p:sp>
      <p:pic>
        <p:nvPicPr>
          <p:cNvPr id="51203" name="Picture 2" descr="C:\Users\ΤΑΝΙΑ\Desktop\Καταγραφή.JPG"/>
          <p:cNvPicPr>
            <a:picLocks noChangeAspect="1" noChangeArrowheads="1"/>
          </p:cNvPicPr>
          <p:nvPr/>
        </p:nvPicPr>
        <p:blipFill>
          <a:blip r:embed="rId2" cstate="print"/>
          <a:srcRect/>
          <a:stretch>
            <a:fillRect/>
          </a:stretch>
        </p:blipFill>
        <p:spPr bwMode="auto">
          <a:xfrm>
            <a:off x="1115616" y="2143125"/>
            <a:ext cx="6991350" cy="471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052736"/>
            <a:ext cx="9144000" cy="1368152"/>
          </a:xfrm>
        </p:spPr>
        <p:txBody>
          <a:bodyPr/>
          <a:lstStyle/>
          <a:p>
            <a:r>
              <a:rPr lang="en-US" dirty="0" smtClean="0"/>
              <a:t>Differential diagnosis</a:t>
            </a:r>
            <a:br>
              <a:rPr lang="en-US" dirty="0" smtClean="0"/>
            </a:br>
            <a:r>
              <a:rPr lang="en-US" sz="2400" dirty="0" smtClean="0"/>
              <a:t>The presence of focal </a:t>
            </a:r>
            <a:r>
              <a:rPr lang="en-US" sz="2400" dirty="0" err="1" smtClean="0"/>
              <a:t>atypia</a:t>
            </a:r>
            <a:r>
              <a:rPr lang="en-US" sz="2400" dirty="0" smtClean="0"/>
              <a:t>, more than just “inflammatory </a:t>
            </a:r>
            <a:r>
              <a:rPr lang="en-US" sz="2400" dirty="0" err="1" smtClean="0"/>
              <a:t>atypia</a:t>
            </a:r>
            <a:r>
              <a:rPr lang="en-US" sz="2400" dirty="0" smtClean="0"/>
              <a:t>” supports the diagnosis of </a:t>
            </a:r>
            <a:r>
              <a:rPr lang="en-US" sz="2400" dirty="0" smtClean="0">
                <a:solidFill>
                  <a:schemeClr val="accent6">
                    <a:lumMod val="60000"/>
                    <a:lumOff val="40000"/>
                  </a:schemeClr>
                </a:solidFill>
              </a:rPr>
              <a:t>papillary </a:t>
            </a:r>
            <a:r>
              <a:rPr lang="en-US" sz="2400" dirty="0" err="1" smtClean="0">
                <a:solidFill>
                  <a:schemeClr val="accent6">
                    <a:lumMod val="60000"/>
                    <a:lumOff val="40000"/>
                  </a:schemeClr>
                </a:solidFill>
              </a:rPr>
              <a:t>keratosis</a:t>
            </a:r>
            <a:r>
              <a:rPr lang="en-US" sz="2400" dirty="0" smtClean="0">
                <a:solidFill>
                  <a:schemeClr val="accent6">
                    <a:lumMod val="60000"/>
                    <a:lumOff val="40000"/>
                  </a:schemeClr>
                </a:solidFill>
              </a:rPr>
              <a:t> (!)</a:t>
            </a:r>
            <a:r>
              <a:rPr lang="en-US" dirty="0" smtClean="0"/>
              <a:t/>
            </a:r>
            <a:br>
              <a:rPr lang="en-US" dirty="0" smtClean="0"/>
            </a:br>
            <a:r>
              <a:rPr lang="en-US" dirty="0" smtClean="0"/>
              <a:t> </a:t>
            </a:r>
            <a:endParaRPr lang="el-GR" dirty="0"/>
          </a:p>
        </p:txBody>
      </p:sp>
      <p:sp>
        <p:nvSpPr>
          <p:cNvPr id="3" name="2 - Θέση κειμένου"/>
          <p:cNvSpPr>
            <a:spLocks noGrp="1"/>
          </p:cNvSpPr>
          <p:nvPr>
            <p:ph type="body" idx="1"/>
          </p:nvPr>
        </p:nvSpPr>
        <p:spPr>
          <a:xfrm>
            <a:off x="457200" y="1"/>
            <a:ext cx="4040188" cy="548679"/>
          </a:xfrm>
        </p:spPr>
        <p:txBody>
          <a:bodyPr/>
          <a:lstStyle/>
          <a:p>
            <a:pPr algn="ctr"/>
            <a:r>
              <a:rPr lang="en-US" dirty="0" err="1" smtClean="0">
                <a:solidFill>
                  <a:schemeClr val="accent6">
                    <a:lumMod val="20000"/>
                    <a:lumOff val="80000"/>
                  </a:schemeClr>
                </a:solidFill>
              </a:rPr>
              <a:t>Verrucous</a:t>
            </a:r>
            <a:r>
              <a:rPr lang="en-US" dirty="0" smtClean="0">
                <a:solidFill>
                  <a:schemeClr val="accent6">
                    <a:lumMod val="20000"/>
                    <a:lumOff val="80000"/>
                  </a:schemeClr>
                </a:solidFill>
              </a:rPr>
              <a:t> carcinoma </a:t>
            </a:r>
            <a:endParaRPr lang="el-GR" dirty="0">
              <a:solidFill>
                <a:schemeClr val="accent6">
                  <a:lumMod val="20000"/>
                  <a:lumOff val="80000"/>
                </a:schemeClr>
              </a:solidFill>
            </a:endParaRPr>
          </a:p>
        </p:txBody>
      </p:sp>
      <p:sp>
        <p:nvSpPr>
          <p:cNvPr id="4" name="3 - Θέση περιεχομένου"/>
          <p:cNvSpPr>
            <a:spLocks noGrp="1"/>
          </p:cNvSpPr>
          <p:nvPr>
            <p:ph sz="half" idx="2"/>
          </p:nvPr>
        </p:nvSpPr>
        <p:spPr>
          <a:xfrm>
            <a:off x="457200" y="2492895"/>
            <a:ext cx="4040188" cy="4365105"/>
          </a:xfrm>
        </p:spPr>
        <p:txBody>
          <a:bodyPr/>
          <a:lstStyle/>
          <a:p>
            <a:r>
              <a:rPr lang="en-US" dirty="0" smtClean="0"/>
              <a:t>Uncommon below the age of 50 years and often exceeds 2 cm in size</a:t>
            </a:r>
          </a:p>
          <a:p>
            <a:r>
              <a:rPr lang="en-US" dirty="0" smtClean="0"/>
              <a:t>Contains expanded, club-shaped </a:t>
            </a:r>
            <a:r>
              <a:rPr lang="en-US" dirty="0" err="1" smtClean="0"/>
              <a:t>rete</a:t>
            </a:r>
            <a:r>
              <a:rPr lang="en-US" dirty="0" smtClean="0"/>
              <a:t> pegs, often distended with keratin, and a markedly inflamed </a:t>
            </a:r>
            <a:r>
              <a:rPr lang="en-US" dirty="0" err="1" smtClean="0"/>
              <a:t>stroma</a:t>
            </a:r>
            <a:r>
              <a:rPr lang="en-US" dirty="0" smtClean="0"/>
              <a:t>.</a:t>
            </a:r>
          </a:p>
          <a:p>
            <a:r>
              <a:rPr lang="en-US" dirty="0" err="1" smtClean="0"/>
              <a:t>Keratohyalin</a:t>
            </a:r>
            <a:r>
              <a:rPr lang="en-US" dirty="0" smtClean="0"/>
              <a:t> granules are characteristically sparse to absent .</a:t>
            </a:r>
            <a:endParaRPr lang="el-GR" dirty="0"/>
          </a:p>
        </p:txBody>
      </p:sp>
      <p:sp>
        <p:nvSpPr>
          <p:cNvPr id="5" name="4 - Θέση κειμένου"/>
          <p:cNvSpPr>
            <a:spLocks noGrp="1"/>
          </p:cNvSpPr>
          <p:nvPr>
            <p:ph type="body" sz="quarter" idx="3"/>
          </p:nvPr>
        </p:nvSpPr>
        <p:spPr>
          <a:xfrm>
            <a:off x="4645025" y="1"/>
            <a:ext cx="4041775" cy="548680"/>
          </a:xfrm>
        </p:spPr>
        <p:txBody>
          <a:bodyPr/>
          <a:lstStyle/>
          <a:p>
            <a:pPr algn="ctr"/>
            <a:r>
              <a:rPr lang="en-US" dirty="0" smtClean="0">
                <a:solidFill>
                  <a:schemeClr val="accent6">
                    <a:lumMod val="60000"/>
                    <a:lumOff val="40000"/>
                  </a:schemeClr>
                </a:solidFill>
              </a:rPr>
              <a:t>Papillary </a:t>
            </a:r>
            <a:r>
              <a:rPr lang="en-US" dirty="0" err="1" smtClean="0">
                <a:solidFill>
                  <a:schemeClr val="accent6">
                    <a:lumMod val="60000"/>
                    <a:lumOff val="40000"/>
                  </a:schemeClr>
                </a:solidFill>
              </a:rPr>
              <a:t>keratosis</a:t>
            </a:r>
            <a:endParaRPr lang="el-GR" dirty="0">
              <a:solidFill>
                <a:schemeClr val="accent6">
                  <a:lumMod val="60000"/>
                  <a:lumOff val="40000"/>
                </a:schemeClr>
              </a:solidFill>
            </a:endParaRPr>
          </a:p>
        </p:txBody>
      </p:sp>
      <p:sp>
        <p:nvSpPr>
          <p:cNvPr id="6" name="5 - Θέση περιεχομένου"/>
          <p:cNvSpPr>
            <a:spLocks noGrp="1"/>
          </p:cNvSpPr>
          <p:nvPr>
            <p:ph sz="quarter" idx="4"/>
          </p:nvPr>
        </p:nvSpPr>
        <p:spPr>
          <a:xfrm>
            <a:off x="4645025" y="2492896"/>
            <a:ext cx="4041775" cy="3633267"/>
          </a:xfrm>
        </p:spPr>
        <p:txBody>
          <a:bodyPr/>
          <a:lstStyle/>
          <a:p>
            <a:r>
              <a:rPr lang="en-US" dirty="0" smtClean="0">
                <a:solidFill>
                  <a:schemeClr val="accent6">
                    <a:lumMod val="60000"/>
                    <a:lumOff val="40000"/>
                  </a:schemeClr>
                </a:solidFill>
              </a:rPr>
              <a:t>Not infrequent below the age of 50 and rarely exceeds 2 cm.</a:t>
            </a:r>
          </a:p>
          <a:p>
            <a:r>
              <a:rPr lang="en-US" dirty="0" smtClean="0">
                <a:solidFill>
                  <a:schemeClr val="accent6">
                    <a:lumMod val="60000"/>
                    <a:lumOff val="40000"/>
                  </a:schemeClr>
                </a:solidFill>
              </a:rPr>
              <a:t>Thin, pointy </a:t>
            </a:r>
            <a:r>
              <a:rPr lang="en-US" dirty="0" err="1" smtClean="0">
                <a:solidFill>
                  <a:schemeClr val="accent6">
                    <a:lumMod val="60000"/>
                    <a:lumOff val="40000"/>
                  </a:schemeClr>
                </a:solidFill>
              </a:rPr>
              <a:t>rete</a:t>
            </a:r>
            <a:r>
              <a:rPr lang="en-US" dirty="0" smtClean="0">
                <a:solidFill>
                  <a:schemeClr val="accent6">
                    <a:lumMod val="60000"/>
                    <a:lumOff val="40000"/>
                  </a:schemeClr>
                </a:solidFill>
              </a:rPr>
              <a:t> pegs and, at most, only a mildly inflamed </a:t>
            </a:r>
            <a:r>
              <a:rPr lang="en-US" dirty="0" err="1" smtClean="0">
                <a:solidFill>
                  <a:schemeClr val="accent6">
                    <a:lumMod val="60000"/>
                    <a:lumOff val="40000"/>
                  </a:schemeClr>
                </a:solidFill>
              </a:rPr>
              <a:t>stroma</a:t>
            </a:r>
            <a:r>
              <a:rPr lang="en-US" dirty="0" smtClean="0">
                <a:solidFill>
                  <a:schemeClr val="accent6">
                    <a:lumMod val="60000"/>
                    <a:lumOff val="40000"/>
                  </a:schemeClr>
                </a:solidFill>
              </a:rPr>
              <a:t>.</a:t>
            </a:r>
          </a:p>
          <a:p>
            <a:r>
              <a:rPr lang="en-US" dirty="0" smtClean="0">
                <a:solidFill>
                  <a:schemeClr val="accent6">
                    <a:lumMod val="60000"/>
                    <a:lumOff val="40000"/>
                  </a:schemeClr>
                </a:solidFill>
              </a:rPr>
              <a:t>Usually, but not invariably, has rather uniform </a:t>
            </a:r>
            <a:r>
              <a:rPr lang="en-US" dirty="0" err="1" smtClean="0">
                <a:solidFill>
                  <a:schemeClr val="accent6">
                    <a:lumMod val="60000"/>
                    <a:lumOff val="40000"/>
                  </a:schemeClr>
                </a:solidFill>
              </a:rPr>
              <a:t>keratohyaline</a:t>
            </a:r>
            <a:r>
              <a:rPr lang="en-US" dirty="0" smtClean="0">
                <a:solidFill>
                  <a:schemeClr val="accent6">
                    <a:lumMod val="60000"/>
                    <a:lumOff val="40000"/>
                  </a:schemeClr>
                </a:solidFill>
              </a:rPr>
              <a:t> granules in the epithelial cells just beneath the keratin layer.</a:t>
            </a:r>
            <a:endParaRPr lang="el-GR"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p:cTn id="3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 calcmode="lin" valueType="num">
                                      <p:cBhvr>
                                        <p:cTn id="4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idx="4294967295"/>
          </p:nvPr>
        </p:nvSpPr>
        <p:spPr>
          <a:xfrm>
            <a:off x="0" y="0"/>
            <a:ext cx="3563938" cy="6858000"/>
          </a:xfrm>
        </p:spPr>
        <p:txBody>
          <a:bodyPr anchorCtr="0"/>
          <a:lstStyle/>
          <a:p>
            <a:pPr eaLnBrk="1" hangingPunct="1">
              <a:defRPr/>
            </a:pPr>
            <a:r>
              <a:rPr lang="en-US" sz="2800" dirty="0" smtClean="0">
                <a:solidFill>
                  <a:srgbClr val="B4F4D1"/>
                </a:solidFill>
              </a:rPr>
              <a:t>Papillary SCC </a:t>
            </a:r>
            <a:r>
              <a:rPr lang="en-US" sz="2800" dirty="0" smtClean="0"/>
              <a:t>of the UADT</a:t>
            </a:r>
            <a:r>
              <a:rPr lang="en-US" sz="3600" dirty="0" smtClean="0"/>
              <a:t/>
            </a:r>
            <a:br>
              <a:rPr lang="en-US" sz="3600" dirty="0" smtClean="0"/>
            </a:br>
            <a:r>
              <a:rPr lang="en-US" sz="2400" u="sng" dirty="0" smtClean="0"/>
              <a:t>Papillary frond-like </a:t>
            </a:r>
            <a:r>
              <a:rPr lang="en-US" sz="2400" dirty="0" smtClean="0"/>
              <a:t>type:</a:t>
            </a:r>
            <a:br>
              <a:rPr lang="en-US" sz="2400" dirty="0" smtClean="0"/>
            </a:br>
            <a:r>
              <a:rPr lang="en-US" sz="2400" dirty="0" smtClean="0"/>
              <a:t>delicate finger-like extensions of </a:t>
            </a:r>
            <a:r>
              <a:rPr lang="en-US" sz="2400" dirty="0" err="1" smtClean="0"/>
              <a:t>tumour</a:t>
            </a:r>
            <a:r>
              <a:rPr lang="en-US" sz="2400" dirty="0" smtClean="0"/>
              <a:t> extending up from and along the surface, composed of dysplastic type epithelium lining </a:t>
            </a:r>
            <a:r>
              <a:rPr lang="en-US" sz="2400" dirty="0" err="1" smtClean="0"/>
              <a:t>pencilate</a:t>
            </a:r>
            <a:r>
              <a:rPr lang="en-US" sz="2400" dirty="0" smtClean="0"/>
              <a:t>, </a:t>
            </a:r>
            <a:r>
              <a:rPr lang="en-US" sz="2400" dirty="0" err="1" smtClean="0"/>
              <a:t>fibrovascular</a:t>
            </a:r>
            <a:r>
              <a:rPr lang="en-US" sz="2400" dirty="0" smtClean="0"/>
              <a:t> cores. </a:t>
            </a:r>
            <a:r>
              <a:rPr lang="en-US" sz="2400" i="1" u="sng" dirty="0" smtClean="0"/>
              <a:t>No </a:t>
            </a:r>
            <a:r>
              <a:rPr lang="en-US" sz="2400" dirty="0" smtClean="0"/>
              <a:t> hyperkeratosis.</a:t>
            </a:r>
            <a:br>
              <a:rPr lang="en-US" sz="2400" dirty="0" smtClean="0"/>
            </a:br>
            <a:r>
              <a:rPr lang="en-US" sz="2400" u="sng" dirty="0" smtClean="0"/>
              <a:t>Whole</a:t>
            </a:r>
            <a:r>
              <a:rPr lang="en-US" sz="2400" dirty="0" smtClean="0"/>
              <a:t>  </a:t>
            </a:r>
            <a:r>
              <a:rPr lang="en-US" sz="2400" u="sng" dirty="0" smtClean="0"/>
              <a:t>areas of severely dysplastic /CIS type </a:t>
            </a:r>
            <a:r>
              <a:rPr lang="en-US" sz="2400" dirty="0" smtClean="0"/>
              <a:t>epithelium extending into adjacent </a:t>
            </a:r>
            <a:r>
              <a:rPr lang="en-US" sz="2400" dirty="0" err="1" smtClean="0"/>
              <a:t>seromucinous</a:t>
            </a:r>
            <a:r>
              <a:rPr lang="en-US" sz="2400" dirty="0" smtClean="0"/>
              <a:t> gland duct and almost down to the cartilage.</a:t>
            </a:r>
            <a:endParaRPr lang="el-GR" sz="2400" dirty="0" smtClean="0"/>
          </a:p>
        </p:txBody>
      </p:sp>
      <p:pic>
        <p:nvPicPr>
          <p:cNvPr id="52227" name="Picture 2"/>
          <p:cNvPicPr>
            <a:picLocks noChangeAspect="1" noChangeArrowheads="1"/>
          </p:cNvPicPr>
          <p:nvPr/>
        </p:nvPicPr>
        <p:blipFill>
          <a:blip r:embed="rId2" cstate="print"/>
          <a:srcRect/>
          <a:stretch>
            <a:fillRect/>
          </a:stretch>
        </p:blipFill>
        <p:spPr bwMode="auto">
          <a:xfrm>
            <a:off x="3563938" y="476250"/>
            <a:ext cx="5291137" cy="5811838"/>
          </a:xfrm>
          <a:prstGeom prst="rect">
            <a:avLst/>
          </a:prstGeom>
          <a:noFill/>
          <a:ln w="9525">
            <a:noFill/>
            <a:miter lim="800000"/>
            <a:headEnd/>
            <a:tailEnd/>
          </a:ln>
        </p:spPr>
      </p:pic>
      <p:pic>
        <p:nvPicPr>
          <p:cNvPr id="52228" name="Picture 2"/>
          <p:cNvPicPr>
            <a:picLocks noChangeAspect="1" noChangeArrowheads="1"/>
          </p:cNvPicPr>
          <p:nvPr/>
        </p:nvPicPr>
        <p:blipFill>
          <a:blip r:embed="rId2" cstate="print"/>
          <a:srcRect/>
          <a:stretch>
            <a:fillRect/>
          </a:stretch>
        </p:blipFill>
        <p:spPr bwMode="auto">
          <a:xfrm>
            <a:off x="3492500" y="0"/>
            <a:ext cx="6243638"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idx="4294967295"/>
          </p:nvPr>
        </p:nvSpPr>
        <p:spPr>
          <a:xfrm>
            <a:off x="0" y="-171400"/>
            <a:ext cx="2987675" cy="1296144"/>
          </a:xfrm>
        </p:spPr>
        <p:txBody>
          <a:bodyPr anchor="b" anchorCtr="0"/>
          <a:lstStyle/>
          <a:p>
            <a:pPr algn="l" eaLnBrk="1" hangingPunct="1">
              <a:defRPr/>
            </a:pPr>
            <a:r>
              <a:rPr lang="en-US" sz="2400" dirty="0" smtClean="0">
                <a:solidFill>
                  <a:srgbClr val="B4F4D1"/>
                </a:solidFill>
              </a:rPr>
              <a:t>Papillary SCC</a:t>
            </a:r>
            <a:br>
              <a:rPr lang="en-US" sz="2400" dirty="0" smtClean="0">
                <a:solidFill>
                  <a:srgbClr val="B4F4D1"/>
                </a:solidFill>
              </a:rPr>
            </a:br>
            <a:r>
              <a:rPr lang="en-US" sz="2400" dirty="0" smtClean="0"/>
              <a:t>of the UADT </a:t>
            </a:r>
            <a:br>
              <a:rPr lang="en-US" sz="2400" dirty="0" smtClean="0"/>
            </a:br>
            <a:endParaRPr lang="el-GR" sz="2400" dirty="0" smtClean="0"/>
          </a:p>
        </p:txBody>
      </p:sp>
      <p:sp>
        <p:nvSpPr>
          <p:cNvPr id="44035" name="3 - Θέση κειμένου"/>
          <p:cNvSpPr>
            <a:spLocks noGrp="1"/>
          </p:cNvSpPr>
          <p:nvPr>
            <p:ph type="body" sz="half" idx="4294967295"/>
          </p:nvPr>
        </p:nvSpPr>
        <p:spPr>
          <a:xfrm>
            <a:off x="0" y="836712"/>
            <a:ext cx="2555875" cy="6021288"/>
          </a:xfrm>
        </p:spPr>
        <p:txBody>
          <a:bodyPr/>
          <a:lstStyle/>
          <a:p>
            <a:pPr marL="0" indent="0" eaLnBrk="1" hangingPunct="1">
              <a:buFontTx/>
              <a:buNone/>
              <a:defRPr/>
            </a:pPr>
            <a:r>
              <a:rPr lang="en-US" sz="2000" b="1" u="sng" spc="300" dirty="0" smtClean="0"/>
              <a:t>Broad-based, bulbous </a:t>
            </a:r>
            <a:r>
              <a:rPr lang="en-US" sz="2000" b="1" u="sng" dirty="0" smtClean="0"/>
              <a:t>to </a:t>
            </a:r>
            <a:r>
              <a:rPr lang="en-US" sz="2000" b="1" u="sng" dirty="0" err="1" smtClean="0"/>
              <a:t>exophytic</a:t>
            </a:r>
            <a:r>
              <a:rPr lang="en-US" sz="2000" b="1" u="sng" dirty="0" smtClean="0"/>
              <a:t> growth </a:t>
            </a:r>
            <a:r>
              <a:rPr lang="en-US" sz="2000" b="1" dirty="0" smtClean="0"/>
              <a:t>type.</a:t>
            </a:r>
          </a:p>
          <a:p>
            <a:pPr marL="0" indent="0" eaLnBrk="1" hangingPunct="1">
              <a:buFontTx/>
              <a:buNone/>
              <a:defRPr/>
            </a:pPr>
            <a:r>
              <a:rPr lang="en-US" sz="2000" b="1" dirty="0" err="1" smtClean="0"/>
              <a:t>Polypoid</a:t>
            </a:r>
            <a:r>
              <a:rPr lang="en-US" sz="2000" b="1" dirty="0" smtClean="0"/>
              <a:t> growth type with complex </a:t>
            </a:r>
            <a:r>
              <a:rPr lang="en-US" sz="2000" b="1" dirty="0" err="1" smtClean="0"/>
              <a:t>fibrovascular</a:t>
            </a:r>
            <a:r>
              <a:rPr lang="en-US" sz="2000" b="1" dirty="0" smtClean="0"/>
              <a:t> cores lined, preferably more than focally, by dysplastic type epithelium.</a:t>
            </a:r>
          </a:p>
          <a:p>
            <a:pPr marL="0" indent="0" eaLnBrk="1" hangingPunct="1">
              <a:buFontTx/>
              <a:buNone/>
              <a:defRPr/>
            </a:pPr>
            <a:endParaRPr lang="en-US" sz="2000" b="1" dirty="0" smtClean="0"/>
          </a:p>
          <a:p>
            <a:pPr marL="0" indent="0" eaLnBrk="1" hangingPunct="1">
              <a:buFontTx/>
              <a:buNone/>
              <a:defRPr/>
            </a:pPr>
            <a:r>
              <a:rPr lang="en-US" sz="2000" b="1" dirty="0" smtClean="0"/>
              <a:t>Areas of </a:t>
            </a:r>
            <a:r>
              <a:rPr lang="en-US" sz="2000" b="1" spc="600" dirty="0" smtClean="0"/>
              <a:t>invasion</a:t>
            </a:r>
            <a:r>
              <a:rPr lang="en-US" sz="2000" b="1" dirty="0" smtClean="0"/>
              <a:t> are  noted in this specimen, so it can’t be a </a:t>
            </a:r>
            <a:r>
              <a:rPr lang="en-US" sz="2000" b="1" dirty="0" err="1" smtClean="0"/>
              <a:t>papilloma</a:t>
            </a:r>
            <a:r>
              <a:rPr lang="en-US" sz="2000" b="1" dirty="0" smtClean="0"/>
              <a:t>. </a:t>
            </a:r>
          </a:p>
          <a:p>
            <a:pPr marL="0" indent="0" eaLnBrk="1" hangingPunct="1">
              <a:buFontTx/>
              <a:buNone/>
              <a:defRPr/>
            </a:pPr>
            <a:endParaRPr lang="el-GR" sz="2400" b="1" dirty="0" smtClean="0"/>
          </a:p>
        </p:txBody>
      </p:sp>
      <p:pic>
        <p:nvPicPr>
          <p:cNvPr id="53252" name="Picture 2"/>
          <p:cNvPicPr>
            <a:picLocks noGrp="1" noChangeAspect="1" noChangeArrowheads="1"/>
          </p:cNvPicPr>
          <p:nvPr>
            <p:ph idx="4294967295"/>
          </p:nvPr>
        </p:nvPicPr>
        <p:blipFill>
          <a:blip r:embed="rId2" cstate="print"/>
          <a:srcRect/>
          <a:stretch>
            <a:fillRect/>
          </a:stretch>
        </p:blipFill>
        <p:spPr>
          <a:xfrm>
            <a:off x="2606675" y="260350"/>
            <a:ext cx="6537325" cy="64087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4035">
                                            <p:txEl>
                                              <p:pRg st="3" end="3"/>
                                            </p:txEl>
                                          </p:spTgt>
                                        </p:tgtEl>
                                        <p:attrNameLst>
                                          <p:attrName>style.visibility</p:attrName>
                                        </p:attrNameLst>
                                      </p:cBhvr>
                                      <p:to>
                                        <p:strVal val="visible"/>
                                      </p:to>
                                    </p:set>
                                    <p:anim calcmode="lin" valueType="num">
                                      <p:cBhvr>
                                        <p:cTn id="7" dur="500" fill="hold"/>
                                        <p:tgtEl>
                                          <p:spTgt spid="4403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403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Τίτλος"/>
          <p:cNvSpPr>
            <a:spLocks noGrp="1"/>
          </p:cNvSpPr>
          <p:nvPr>
            <p:ph type="title" idx="4294967295"/>
          </p:nvPr>
        </p:nvSpPr>
        <p:spPr>
          <a:xfrm>
            <a:off x="0" y="620688"/>
            <a:ext cx="9144000" cy="2016150"/>
          </a:xfrm>
        </p:spPr>
        <p:txBody>
          <a:bodyPr anchorCtr="0"/>
          <a:lstStyle/>
          <a:p>
            <a:pPr eaLnBrk="1" hangingPunct="1">
              <a:defRPr/>
            </a:pPr>
            <a:r>
              <a:rPr lang="en-US" sz="3200" dirty="0" smtClean="0">
                <a:solidFill>
                  <a:srgbClr val="B4F4D1"/>
                </a:solidFill>
              </a:rPr>
              <a:t>Papillary SCC </a:t>
            </a:r>
            <a:r>
              <a:rPr lang="en-US" sz="2400" dirty="0" smtClean="0"/>
              <a:t>is strictly defined as a </a:t>
            </a:r>
            <a:r>
              <a:rPr lang="en-US" sz="2400" dirty="0" err="1" smtClean="0"/>
              <a:t>nonkeratinizing</a:t>
            </a:r>
            <a:r>
              <a:rPr lang="en-US" sz="2400" dirty="0" smtClean="0"/>
              <a:t> variant of SCC of </a:t>
            </a:r>
            <a:r>
              <a:rPr lang="en-US" sz="2400" dirty="0" err="1" smtClean="0"/>
              <a:t>favourable</a:t>
            </a:r>
            <a:r>
              <a:rPr lang="en-US" sz="2400" dirty="0" smtClean="0"/>
              <a:t> prognosis, composed of </a:t>
            </a:r>
            <a:r>
              <a:rPr lang="en-US" sz="2400" dirty="0" err="1" smtClean="0"/>
              <a:t>mitotically</a:t>
            </a:r>
            <a:r>
              <a:rPr lang="en-US" sz="2400" dirty="0" smtClean="0"/>
              <a:t>-active, </a:t>
            </a:r>
            <a:r>
              <a:rPr lang="en-US" sz="2400" dirty="0" err="1" smtClean="0"/>
              <a:t>basaloid</a:t>
            </a:r>
            <a:r>
              <a:rPr lang="en-US" sz="2400" dirty="0" smtClean="0"/>
              <a:t> cells arranged in a papillary configuration  with delicate fibroblastic cores. It  </a:t>
            </a:r>
            <a:r>
              <a:rPr lang="en-US" sz="2400" spc="300" dirty="0" smtClean="0"/>
              <a:t>often</a:t>
            </a:r>
            <a:r>
              <a:rPr lang="en-US" sz="2400" dirty="0" smtClean="0"/>
              <a:t> remains </a:t>
            </a:r>
            <a:r>
              <a:rPr lang="en-US" sz="2400" u="sng" dirty="0" smtClean="0"/>
              <a:t>in situ or superficially invasive</a:t>
            </a:r>
            <a:r>
              <a:rPr lang="en-US" sz="2400" dirty="0" smtClean="0"/>
              <a:t>.</a:t>
            </a:r>
            <a:br>
              <a:rPr lang="en-US" sz="2400" dirty="0" smtClean="0"/>
            </a:br>
            <a:r>
              <a:rPr lang="en-US" sz="2400" dirty="0" smtClean="0"/>
              <a:t>Papillary surface, </a:t>
            </a:r>
            <a:r>
              <a:rPr lang="en-US" sz="2400" dirty="0" err="1" smtClean="0"/>
              <a:t>fibrovascular</a:t>
            </a:r>
            <a:r>
              <a:rPr lang="en-US" sz="2400" dirty="0" smtClean="0"/>
              <a:t> cores,  lack of surface </a:t>
            </a:r>
            <a:r>
              <a:rPr lang="en-US" sz="2400" dirty="0" err="1" smtClean="0"/>
              <a:t>keratinization</a:t>
            </a:r>
            <a:r>
              <a:rPr lang="en-US" sz="2400" dirty="0" smtClean="0"/>
              <a:t>.</a:t>
            </a:r>
            <a:br>
              <a:rPr lang="en-US" sz="2400" dirty="0" smtClean="0"/>
            </a:br>
            <a:r>
              <a:rPr lang="en-US" sz="2400" dirty="0" smtClean="0"/>
              <a:t> In this papillary SCC, observe and report the </a:t>
            </a:r>
            <a:r>
              <a:rPr lang="en-US" sz="2400" dirty="0" err="1" smtClean="0"/>
              <a:t>basaloid</a:t>
            </a:r>
            <a:r>
              <a:rPr lang="en-US" sz="2400" dirty="0" smtClean="0"/>
              <a:t> cells and frequent mitoses (arrows) and epithelial disarray </a:t>
            </a:r>
            <a:br>
              <a:rPr lang="en-US" sz="2400" dirty="0" smtClean="0"/>
            </a:br>
            <a:r>
              <a:rPr lang="en-US" sz="2400" dirty="0" smtClean="0"/>
              <a:t>throughout  </a:t>
            </a:r>
            <a:r>
              <a:rPr lang="en-US" sz="2400" u="sng" spc="600" dirty="0" smtClean="0"/>
              <a:t>all</a:t>
            </a:r>
            <a:r>
              <a:rPr lang="en-US" sz="2400" spc="600" dirty="0" smtClean="0"/>
              <a:t> </a:t>
            </a:r>
            <a:r>
              <a:rPr lang="fr-FR" sz="2400" spc="600" dirty="0" err="1" smtClean="0"/>
              <a:t>layers</a:t>
            </a:r>
            <a:r>
              <a:rPr lang="fr-FR" sz="2400" dirty="0" smtClean="0"/>
              <a:t>.</a:t>
            </a:r>
            <a:endParaRPr lang="el-GR" sz="2400" dirty="0" smtClean="0"/>
          </a:p>
        </p:txBody>
      </p:sp>
      <p:pic>
        <p:nvPicPr>
          <p:cNvPr id="54275" name="Picture 2" descr="C:\Users\ΤΑΝΙΑ\Desktop\Καταγραφή.JPG"/>
          <p:cNvPicPr>
            <a:picLocks noChangeAspect="1" noChangeArrowheads="1"/>
          </p:cNvPicPr>
          <p:nvPr/>
        </p:nvPicPr>
        <p:blipFill>
          <a:blip r:embed="rId2" cstate="print"/>
          <a:srcRect/>
          <a:stretch>
            <a:fillRect/>
          </a:stretch>
        </p:blipFill>
        <p:spPr bwMode="auto">
          <a:xfrm>
            <a:off x="179388" y="3644900"/>
            <a:ext cx="3803650" cy="2736850"/>
          </a:xfrm>
          <a:prstGeom prst="rect">
            <a:avLst/>
          </a:prstGeom>
          <a:noFill/>
          <a:ln w="9525">
            <a:noFill/>
            <a:miter lim="800000"/>
            <a:headEnd/>
            <a:tailEnd/>
          </a:ln>
        </p:spPr>
      </p:pic>
      <p:pic>
        <p:nvPicPr>
          <p:cNvPr id="54276" name="Picture 3" descr="C:\Users\ΤΑΝΙΑ\Desktop\Καταγραφή.JPG"/>
          <p:cNvPicPr>
            <a:picLocks noChangeAspect="1" noChangeArrowheads="1"/>
          </p:cNvPicPr>
          <p:nvPr/>
        </p:nvPicPr>
        <p:blipFill>
          <a:blip r:embed="rId3" cstate="print"/>
          <a:srcRect/>
          <a:stretch>
            <a:fillRect/>
          </a:stretch>
        </p:blipFill>
        <p:spPr bwMode="auto">
          <a:xfrm>
            <a:off x="4140200" y="3141663"/>
            <a:ext cx="4781550" cy="352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ΤΑΝΙΑ\Desktop\Καταγραφή.JPG"/>
          <p:cNvPicPr>
            <a:picLocks noChangeAspect="1" noChangeArrowheads="1"/>
          </p:cNvPicPr>
          <p:nvPr/>
        </p:nvPicPr>
        <p:blipFill>
          <a:blip r:embed="rId2" cstate="print"/>
          <a:srcRect/>
          <a:stretch>
            <a:fillRect/>
          </a:stretch>
        </p:blipFill>
        <p:spPr bwMode="auto">
          <a:xfrm>
            <a:off x="1331640" y="1412776"/>
            <a:ext cx="6800850" cy="5286375"/>
          </a:xfrm>
          <a:prstGeom prst="rect">
            <a:avLst/>
          </a:prstGeom>
          <a:noFill/>
          <a:ln w="9525">
            <a:noFill/>
            <a:miter lim="800000"/>
            <a:headEnd/>
            <a:tailEnd/>
          </a:ln>
        </p:spPr>
      </p:pic>
      <p:sp>
        <p:nvSpPr>
          <p:cNvPr id="55299" name="2 - Ορθογώνιο"/>
          <p:cNvSpPr>
            <a:spLocks noChangeArrowheads="1"/>
          </p:cNvSpPr>
          <p:nvPr/>
        </p:nvSpPr>
        <p:spPr bwMode="auto">
          <a:xfrm>
            <a:off x="0" y="0"/>
            <a:ext cx="9144000" cy="1446550"/>
          </a:xfrm>
          <a:prstGeom prst="rect">
            <a:avLst/>
          </a:prstGeom>
          <a:noFill/>
          <a:ln w="9525">
            <a:noFill/>
            <a:miter lim="800000"/>
            <a:headEnd/>
            <a:tailEnd/>
          </a:ln>
        </p:spPr>
        <p:txBody>
          <a:bodyPr>
            <a:spAutoFit/>
          </a:bodyPr>
          <a:lstStyle/>
          <a:p>
            <a:pPr algn="ctr"/>
            <a:r>
              <a:rPr lang="en-US" sz="3200" b="1" dirty="0" err="1"/>
              <a:t>Exophytic</a:t>
            </a:r>
            <a:r>
              <a:rPr lang="en-US" sz="3200" b="1" dirty="0"/>
              <a:t> </a:t>
            </a:r>
            <a:r>
              <a:rPr lang="en-US" sz="3200" b="1" u="sng" dirty="0" smtClean="0">
                <a:solidFill>
                  <a:srgbClr val="FFFFCC"/>
                </a:solidFill>
              </a:rPr>
              <a:t>conventional</a:t>
            </a:r>
            <a:r>
              <a:rPr lang="en-US" sz="3200" b="1" dirty="0" smtClean="0">
                <a:solidFill>
                  <a:srgbClr val="FFFFCC"/>
                </a:solidFill>
              </a:rPr>
              <a:t> </a:t>
            </a:r>
            <a:r>
              <a:rPr lang="en-US" sz="3200" b="1" dirty="0" err="1" smtClean="0">
                <a:solidFill>
                  <a:srgbClr val="FFFFCC"/>
                </a:solidFill>
              </a:rPr>
              <a:t>squamous</a:t>
            </a:r>
            <a:r>
              <a:rPr lang="en-US" sz="3200" b="1" dirty="0" smtClean="0">
                <a:solidFill>
                  <a:srgbClr val="FFFFCC"/>
                </a:solidFill>
              </a:rPr>
              <a:t> </a:t>
            </a:r>
            <a:r>
              <a:rPr lang="en-US" sz="3200" b="1" dirty="0">
                <a:solidFill>
                  <a:srgbClr val="FFFFCC"/>
                </a:solidFill>
              </a:rPr>
              <a:t>cell carcinoma</a:t>
            </a:r>
            <a:r>
              <a:rPr lang="en-US" sz="3200" b="1" dirty="0"/>
              <a:t>.</a:t>
            </a:r>
            <a:r>
              <a:rPr lang="en-US" sz="2800" b="1" dirty="0"/>
              <a:t> </a:t>
            </a:r>
          </a:p>
          <a:p>
            <a:pPr algn="ctr"/>
            <a:r>
              <a:rPr lang="en-US" sz="2800" dirty="0"/>
              <a:t>Note the </a:t>
            </a:r>
            <a:r>
              <a:rPr lang="en-US" sz="2800" dirty="0" smtClean="0"/>
              <a:t> </a:t>
            </a:r>
            <a:r>
              <a:rPr lang="en-US" sz="2800" spc="600" dirty="0" smtClean="0"/>
              <a:t>diffusely</a:t>
            </a:r>
            <a:r>
              <a:rPr lang="en-US" sz="2800" dirty="0" smtClean="0"/>
              <a:t> atypical cells which are </a:t>
            </a:r>
            <a:r>
              <a:rPr lang="en-US" sz="2800" dirty="0"/>
              <a:t>more keratinized </a:t>
            </a:r>
            <a:endParaRPr lang="en-US" sz="2800" dirty="0" smtClean="0"/>
          </a:p>
          <a:p>
            <a:pPr algn="ctr"/>
            <a:r>
              <a:rPr lang="en-US" sz="2800" dirty="0" smtClean="0"/>
              <a:t>(</a:t>
            </a:r>
            <a:r>
              <a:rPr lang="en-US" sz="2800" dirty="0"/>
              <a:t>or </a:t>
            </a:r>
            <a:r>
              <a:rPr lang="en-US" sz="2800" dirty="0" smtClean="0"/>
              <a:t> </a:t>
            </a:r>
            <a:r>
              <a:rPr lang="en-US" sz="2800" spc="600" dirty="0" err="1" smtClean="0"/>
              <a:t>squamoid</a:t>
            </a:r>
            <a:r>
              <a:rPr lang="en-US" sz="2800" dirty="0" smtClean="0"/>
              <a:t>) rather than </a:t>
            </a:r>
            <a:r>
              <a:rPr lang="en-US" sz="2800" dirty="0" err="1" smtClean="0"/>
              <a:t>basaloid</a:t>
            </a:r>
            <a:r>
              <a:rPr lang="en-US" sz="2800" dirty="0" smtClean="0"/>
              <a:t>. </a:t>
            </a:r>
            <a:r>
              <a:rPr lang="en-US" sz="2800" dirty="0" err="1" smtClean="0"/>
              <a:t>Dyskeratosis</a:t>
            </a:r>
            <a:r>
              <a:rPr lang="en-US" sz="2800" dirty="0" smtClean="0"/>
              <a:t> is often.</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dissolve">
                                      <p:cBhvr>
                                        <p:cTn id="7" dur="500"/>
                                        <p:tgtEl>
                                          <p:spTgt spid="55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p:spPr>
        <p:txBody>
          <a:bodyPr/>
          <a:lstStyle/>
          <a:p>
            <a:r>
              <a:rPr lang="en-US" sz="4000" dirty="0" smtClean="0"/>
              <a:t>Benign and malignant </a:t>
            </a:r>
            <a:r>
              <a:rPr lang="en-US" sz="4000" spc="300" dirty="0" smtClean="0"/>
              <a:t>papillary</a:t>
            </a:r>
            <a:r>
              <a:rPr lang="en-US" sz="4000" dirty="0" smtClean="0"/>
              <a:t> laryngeal </a:t>
            </a:r>
            <a:r>
              <a:rPr lang="en-US" sz="4000" dirty="0" err="1" smtClean="0"/>
              <a:t>neoplasia</a:t>
            </a:r>
            <a:r>
              <a:rPr lang="en-US" sz="4000" dirty="0" smtClean="0"/>
              <a:t>: points of substance</a:t>
            </a:r>
            <a:endParaRPr lang="el-GR" sz="4000" dirty="0"/>
          </a:p>
        </p:txBody>
      </p:sp>
      <p:sp>
        <p:nvSpPr>
          <p:cNvPr id="3" name="2 - Θέση περιεχομένου"/>
          <p:cNvSpPr>
            <a:spLocks noGrp="1"/>
          </p:cNvSpPr>
          <p:nvPr>
            <p:ph idx="1"/>
          </p:nvPr>
        </p:nvSpPr>
        <p:spPr>
          <a:xfrm>
            <a:off x="0" y="1340768"/>
            <a:ext cx="9144000" cy="5517232"/>
          </a:xfrm>
        </p:spPr>
        <p:txBody>
          <a:bodyPr/>
          <a:lstStyle/>
          <a:p>
            <a:r>
              <a:rPr lang="en-US" sz="2400" dirty="0" err="1" smtClean="0"/>
              <a:t>Fibrovascular</a:t>
            </a:r>
            <a:r>
              <a:rPr lang="en-US" sz="2400" dirty="0" smtClean="0"/>
              <a:t> cores resulting in a characteristic </a:t>
            </a:r>
            <a:r>
              <a:rPr lang="en-US" sz="2400" dirty="0" err="1" smtClean="0"/>
              <a:t>fungiform</a:t>
            </a:r>
            <a:r>
              <a:rPr lang="en-US" sz="2400" dirty="0" smtClean="0"/>
              <a:t> architecture distinguish </a:t>
            </a:r>
            <a:r>
              <a:rPr lang="en-US" sz="2400" dirty="0" err="1" smtClean="0"/>
              <a:t>papillomas</a:t>
            </a:r>
            <a:r>
              <a:rPr lang="en-US" sz="2400" dirty="0" smtClean="0"/>
              <a:t> from </a:t>
            </a:r>
            <a:r>
              <a:rPr lang="en-US" sz="2400" dirty="0" err="1" smtClean="0"/>
              <a:t>condylomas</a:t>
            </a:r>
            <a:r>
              <a:rPr lang="en-US" sz="2400" dirty="0" smtClean="0"/>
              <a:t>; the latter are sessile and broad based.</a:t>
            </a:r>
          </a:p>
          <a:p>
            <a:r>
              <a:rPr lang="en-US" sz="2400" dirty="0" smtClean="0"/>
              <a:t>Dense </a:t>
            </a:r>
            <a:r>
              <a:rPr lang="en-US" sz="2400" dirty="0" err="1" smtClean="0"/>
              <a:t>keratinization</a:t>
            </a:r>
            <a:r>
              <a:rPr lang="en-US" sz="2400" dirty="0" smtClean="0"/>
              <a:t>, </a:t>
            </a:r>
            <a:r>
              <a:rPr lang="en-US" sz="2400" dirty="0" err="1" smtClean="0"/>
              <a:t>intramucosal</a:t>
            </a:r>
            <a:r>
              <a:rPr lang="en-US" sz="2400" dirty="0" smtClean="0"/>
              <a:t> </a:t>
            </a:r>
            <a:r>
              <a:rPr lang="en-US" sz="2400" dirty="0" err="1" smtClean="0"/>
              <a:t>keratinization</a:t>
            </a:r>
            <a:r>
              <a:rPr lang="en-US" sz="2400" dirty="0" smtClean="0"/>
              <a:t>, especially intraepithelial keratin pearls, as well as </a:t>
            </a:r>
            <a:r>
              <a:rPr lang="en-US" sz="2400" b="1" spc="300" dirty="0" smtClean="0"/>
              <a:t>diffuse</a:t>
            </a:r>
            <a:r>
              <a:rPr lang="en-US" sz="2400" dirty="0" smtClean="0"/>
              <a:t> dysplasia of any degree or </a:t>
            </a:r>
            <a:r>
              <a:rPr lang="en-US" sz="2400" b="1" spc="300" dirty="0" smtClean="0"/>
              <a:t>full-thickness</a:t>
            </a:r>
            <a:r>
              <a:rPr lang="en-US" sz="2400" dirty="0" smtClean="0"/>
              <a:t> dysplasia </a:t>
            </a:r>
            <a:r>
              <a:rPr lang="en-US" sz="2400" dirty="0" err="1" smtClean="0"/>
              <a:t>favour</a:t>
            </a:r>
            <a:r>
              <a:rPr lang="en-US" sz="2400" dirty="0" smtClean="0"/>
              <a:t> SCC ex </a:t>
            </a:r>
            <a:r>
              <a:rPr lang="en-US" sz="2400" dirty="0" err="1" smtClean="0"/>
              <a:t>fungiform</a:t>
            </a:r>
            <a:r>
              <a:rPr lang="en-US" sz="2400" dirty="0" smtClean="0"/>
              <a:t> </a:t>
            </a:r>
            <a:r>
              <a:rPr lang="en-US" sz="2400" dirty="0" err="1" smtClean="0"/>
              <a:t>papilloma</a:t>
            </a:r>
            <a:r>
              <a:rPr lang="en-US" sz="2400" dirty="0" smtClean="0"/>
              <a:t> or papillary SCC.</a:t>
            </a:r>
          </a:p>
          <a:p>
            <a:r>
              <a:rPr lang="en-US" sz="2400" dirty="0" err="1" smtClean="0"/>
              <a:t>Squamous</a:t>
            </a:r>
            <a:r>
              <a:rPr lang="en-US" sz="2400" dirty="0" smtClean="0"/>
              <a:t> </a:t>
            </a:r>
            <a:r>
              <a:rPr lang="en-US" sz="2400" dirty="0" err="1" smtClean="0"/>
              <a:t>papillomas</a:t>
            </a:r>
            <a:r>
              <a:rPr lang="en-US" sz="2400" dirty="0" smtClean="0"/>
              <a:t> have a defined stalk and smoothly lined papillae, whereas papillary SCCs are usually broad-based or sessile with fronds demonstrating complicating, unsmooth silhouettes.</a:t>
            </a:r>
          </a:p>
          <a:p>
            <a:r>
              <a:rPr lang="en-US" sz="2400" dirty="0" smtClean="0"/>
              <a:t>Fronded  </a:t>
            </a:r>
            <a:r>
              <a:rPr lang="en-US" sz="2400" dirty="0" err="1" smtClean="0"/>
              <a:t>fibrovascular</a:t>
            </a:r>
            <a:r>
              <a:rPr lang="en-US" sz="2400" dirty="0" smtClean="0"/>
              <a:t>-based epithelial growth and significant </a:t>
            </a:r>
            <a:r>
              <a:rPr lang="en-US" sz="2400" dirty="0" err="1" smtClean="0"/>
              <a:t>cytologic</a:t>
            </a:r>
            <a:r>
              <a:rPr lang="en-US" sz="2400" dirty="0" smtClean="0"/>
              <a:t> </a:t>
            </a:r>
            <a:r>
              <a:rPr lang="en-US" sz="2400" dirty="0" err="1" smtClean="0"/>
              <a:t>atypia</a:t>
            </a:r>
            <a:r>
              <a:rPr lang="en-US" sz="2400" dirty="0" smtClean="0"/>
              <a:t>  </a:t>
            </a:r>
            <a:r>
              <a:rPr lang="en-US" sz="2400" dirty="0" err="1" smtClean="0"/>
              <a:t>favour</a:t>
            </a:r>
            <a:r>
              <a:rPr lang="en-US" sz="2400" dirty="0" smtClean="0"/>
              <a:t> </a:t>
            </a:r>
            <a:r>
              <a:rPr lang="en-US" sz="2400" dirty="0" smtClean="0">
                <a:solidFill>
                  <a:srgbClr val="B4F4D1"/>
                </a:solidFill>
              </a:rPr>
              <a:t>papillary SCC</a:t>
            </a:r>
            <a:r>
              <a:rPr lang="en-US" sz="2400" dirty="0" smtClean="0"/>
              <a:t>; a more sessile base with a confluent downward “pushing border”, a greater degree of hyperkeratosis and bland </a:t>
            </a:r>
            <a:r>
              <a:rPr lang="en-US" sz="2400" dirty="0" err="1" smtClean="0"/>
              <a:t>cytomorphology</a:t>
            </a:r>
            <a:r>
              <a:rPr lang="en-US" sz="2400" dirty="0" smtClean="0"/>
              <a:t> </a:t>
            </a:r>
            <a:r>
              <a:rPr lang="en-US" sz="2400" dirty="0" err="1" smtClean="0"/>
              <a:t>favour</a:t>
            </a:r>
            <a:r>
              <a:rPr lang="en-US" sz="2400" dirty="0" smtClean="0"/>
              <a:t> </a:t>
            </a:r>
            <a:r>
              <a:rPr lang="en-US" sz="2400" dirty="0" err="1" smtClean="0">
                <a:solidFill>
                  <a:schemeClr val="accent6">
                    <a:lumMod val="20000"/>
                    <a:lumOff val="80000"/>
                  </a:schemeClr>
                </a:solidFill>
              </a:rPr>
              <a:t>verrucous</a:t>
            </a:r>
            <a:r>
              <a:rPr lang="en-US" sz="2400" dirty="0" smtClean="0">
                <a:solidFill>
                  <a:schemeClr val="accent6">
                    <a:lumMod val="20000"/>
                    <a:lumOff val="80000"/>
                  </a:schemeClr>
                </a:solidFill>
              </a:rPr>
              <a:t> SCC</a:t>
            </a:r>
            <a:r>
              <a:rPr lang="en-US" sz="2400" dirty="0" smtClean="0"/>
              <a:t>.</a:t>
            </a:r>
          </a:p>
          <a:p>
            <a:endParaRPr lang="el-G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ΤΑΝΙΑ\Desktop\Καταγραφή.JPG"/>
          <p:cNvPicPr>
            <a:picLocks noChangeAspect="1" noChangeArrowheads="1"/>
          </p:cNvPicPr>
          <p:nvPr/>
        </p:nvPicPr>
        <p:blipFill>
          <a:blip r:embed="rId2" cstate="print"/>
          <a:srcRect/>
          <a:stretch>
            <a:fillRect/>
          </a:stretch>
        </p:blipFill>
        <p:spPr bwMode="auto">
          <a:xfrm>
            <a:off x="323850" y="0"/>
            <a:ext cx="2554288" cy="3746500"/>
          </a:xfrm>
          <a:prstGeom prst="rect">
            <a:avLst/>
          </a:prstGeom>
          <a:noFill/>
          <a:ln w="9525">
            <a:noFill/>
            <a:miter lim="800000"/>
            <a:headEnd/>
            <a:tailEnd/>
          </a:ln>
        </p:spPr>
      </p:pic>
      <p:pic>
        <p:nvPicPr>
          <p:cNvPr id="56323" name="Picture 3" descr="C:\Users\ΤΑΝΙΑ\Desktop\Καταγραφή.JPG"/>
          <p:cNvPicPr>
            <a:picLocks noChangeAspect="1" noChangeArrowheads="1"/>
          </p:cNvPicPr>
          <p:nvPr/>
        </p:nvPicPr>
        <p:blipFill>
          <a:blip r:embed="rId3" cstate="print"/>
          <a:srcRect/>
          <a:stretch>
            <a:fillRect/>
          </a:stretch>
        </p:blipFill>
        <p:spPr bwMode="auto">
          <a:xfrm>
            <a:off x="3203575" y="765175"/>
            <a:ext cx="2211388" cy="3417888"/>
          </a:xfrm>
          <a:prstGeom prst="rect">
            <a:avLst/>
          </a:prstGeom>
          <a:noFill/>
          <a:ln w="9525">
            <a:noFill/>
            <a:miter lim="800000"/>
            <a:headEnd/>
            <a:tailEnd/>
          </a:ln>
        </p:spPr>
      </p:pic>
      <p:pic>
        <p:nvPicPr>
          <p:cNvPr id="56324" name="Picture 4" descr="C:\Users\ΤΑΝΙΑ\Desktop\Καταγραφή.JPG"/>
          <p:cNvPicPr>
            <a:picLocks noChangeAspect="1" noChangeArrowheads="1"/>
          </p:cNvPicPr>
          <p:nvPr/>
        </p:nvPicPr>
        <p:blipFill>
          <a:blip r:embed="rId4" cstate="print"/>
          <a:srcRect/>
          <a:stretch>
            <a:fillRect/>
          </a:stretch>
        </p:blipFill>
        <p:spPr bwMode="auto">
          <a:xfrm>
            <a:off x="5795963" y="620713"/>
            <a:ext cx="3168650" cy="2120900"/>
          </a:xfrm>
          <a:prstGeom prst="rect">
            <a:avLst/>
          </a:prstGeom>
          <a:noFill/>
          <a:ln w="9525">
            <a:noFill/>
            <a:miter lim="800000"/>
            <a:headEnd/>
            <a:tailEnd/>
          </a:ln>
        </p:spPr>
      </p:pic>
      <p:pic>
        <p:nvPicPr>
          <p:cNvPr id="56325" name="Picture 6" descr="C:\Users\ΤΑΝΙΑ\Desktop\Καταγραφή.JPG"/>
          <p:cNvPicPr>
            <a:picLocks noChangeAspect="1" noChangeArrowheads="1"/>
          </p:cNvPicPr>
          <p:nvPr/>
        </p:nvPicPr>
        <p:blipFill>
          <a:blip r:embed="rId5" cstate="print"/>
          <a:srcRect/>
          <a:stretch>
            <a:fillRect/>
          </a:stretch>
        </p:blipFill>
        <p:spPr bwMode="auto">
          <a:xfrm>
            <a:off x="5795963" y="2781300"/>
            <a:ext cx="3146425" cy="2136775"/>
          </a:xfrm>
          <a:prstGeom prst="rect">
            <a:avLst/>
          </a:prstGeom>
          <a:noFill/>
          <a:ln w="9525">
            <a:noFill/>
            <a:miter lim="800000"/>
            <a:headEnd/>
            <a:tailEnd/>
          </a:ln>
        </p:spPr>
      </p:pic>
      <p:pic>
        <p:nvPicPr>
          <p:cNvPr id="56326" name="Picture 7" descr="C:\Users\ΤΑΝΙΑ\Desktop\Καταγραφή.JPG"/>
          <p:cNvPicPr>
            <a:picLocks noChangeAspect="1" noChangeArrowheads="1"/>
          </p:cNvPicPr>
          <p:nvPr/>
        </p:nvPicPr>
        <p:blipFill>
          <a:blip r:embed="rId6" cstate="print"/>
          <a:srcRect/>
          <a:stretch>
            <a:fillRect/>
          </a:stretch>
        </p:blipFill>
        <p:spPr bwMode="auto">
          <a:xfrm>
            <a:off x="5795963" y="4941888"/>
            <a:ext cx="3141662" cy="2136775"/>
          </a:xfrm>
          <a:prstGeom prst="rect">
            <a:avLst/>
          </a:prstGeom>
          <a:noFill/>
          <a:ln w="9525">
            <a:noFill/>
            <a:miter lim="800000"/>
            <a:headEnd/>
            <a:tailEnd/>
          </a:ln>
        </p:spPr>
      </p:pic>
      <p:sp>
        <p:nvSpPr>
          <p:cNvPr id="98311" name="8 - Ορθογώνιο"/>
          <p:cNvSpPr>
            <a:spLocks noChangeArrowheads="1"/>
          </p:cNvSpPr>
          <p:nvPr/>
        </p:nvSpPr>
        <p:spPr bwMode="auto">
          <a:xfrm>
            <a:off x="2852738" y="0"/>
            <a:ext cx="6291262" cy="823913"/>
          </a:xfrm>
          <a:prstGeom prst="rect">
            <a:avLst/>
          </a:prstGeom>
          <a:noFill/>
          <a:ln w="9525">
            <a:noFill/>
            <a:miter lim="800000"/>
            <a:headEnd/>
            <a:tailEnd/>
          </a:ln>
        </p:spPr>
        <p:txBody>
          <a:bodyPr>
            <a:spAutoFit/>
          </a:bodyPr>
          <a:lstStyle/>
          <a:p>
            <a:pPr algn="ctr">
              <a:defRPr/>
            </a:pPr>
            <a:r>
              <a:rPr lang="fr-FR" sz="2800" b="1" dirty="0" err="1">
                <a:solidFill>
                  <a:schemeClr val="accent4">
                    <a:lumMod val="90000"/>
                  </a:schemeClr>
                </a:solidFill>
                <a:effectLst>
                  <a:outerShdw blurRad="38100" dist="38100" dir="2700000" algn="tl">
                    <a:srgbClr val="000000"/>
                  </a:outerShdw>
                </a:effectLst>
              </a:rPr>
              <a:t>Basaloid</a:t>
            </a:r>
            <a:r>
              <a:rPr lang="fr-FR" sz="2800" b="1" dirty="0">
                <a:solidFill>
                  <a:schemeClr val="accent4">
                    <a:lumMod val="90000"/>
                  </a:schemeClr>
                </a:solidFill>
                <a:effectLst>
                  <a:outerShdw blurRad="38100" dist="38100" dir="2700000" algn="tl">
                    <a:srgbClr val="000000"/>
                  </a:outerShdw>
                </a:effectLst>
              </a:rPr>
              <a:t> </a:t>
            </a:r>
            <a:r>
              <a:rPr lang="fr-FR" sz="2800" b="1" dirty="0" err="1">
                <a:solidFill>
                  <a:schemeClr val="accent4">
                    <a:lumMod val="90000"/>
                  </a:schemeClr>
                </a:solidFill>
                <a:effectLst>
                  <a:outerShdw blurRad="38100" dist="38100" dir="2700000" algn="tl">
                    <a:srgbClr val="000000"/>
                  </a:outerShdw>
                </a:effectLst>
              </a:rPr>
              <a:t>squamous</a:t>
            </a:r>
            <a:r>
              <a:rPr lang="fr-FR" sz="2800" b="1" dirty="0">
                <a:solidFill>
                  <a:schemeClr val="accent4">
                    <a:lumMod val="90000"/>
                  </a:schemeClr>
                </a:solidFill>
                <a:effectLst>
                  <a:outerShdw blurRad="38100" dist="38100" dir="2700000" algn="tl">
                    <a:srgbClr val="000000"/>
                  </a:outerShdw>
                </a:effectLst>
              </a:rPr>
              <a:t> </a:t>
            </a:r>
            <a:r>
              <a:rPr lang="fr-FR" sz="2800" b="1" dirty="0" err="1">
                <a:solidFill>
                  <a:schemeClr val="accent4">
                    <a:lumMod val="90000"/>
                  </a:schemeClr>
                </a:solidFill>
                <a:effectLst>
                  <a:outerShdw blurRad="38100" dist="38100" dir="2700000" algn="tl">
                    <a:srgbClr val="000000"/>
                  </a:outerShdw>
                </a:effectLst>
              </a:rPr>
              <a:t>cell</a:t>
            </a:r>
            <a:r>
              <a:rPr lang="fr-FR" sz="2800" b="1" dirty="0">
                <a:solidFill>
                  <a:schemeClr val="accent4">
                    <a:lumMod val="90000"/>
                  </a:schemeClr>
                </a:solidFill>
                <a:effectLst>
                  <a:outerShdw blurRad="38100" dist="38100" dir="2700000" algn="tl">
                    <a:srgbClr val="000000"/>
                  </a:outerShdw>
                </a:effectLst>
              </a:rPr>
              <a:t> </a:t>
            </a:r>
            <a:r>
              <a:rPr lang="fr-FR" sz="2800" b="1" dirty="0" err="1">
                <a:solidFill>
                  <a:schemeClr val="accent4">
                    <a:lumMod val="90000"/>
                  </a:schemeClr>
                </a:solidFill>
                <a:effectLst>
                  <a:outerShdw blurRad="38100" dist="38100" dir="2700000" algn="tl">
                    <a:srgbClr val="000000"/>
                  </a:outerShdw>
                </a:effectLst>
              </a:rPr>
              <a:t>carcinoma</a:t>
            </a:r>
            <a:r>
              <a:rPr lang="fr-FR" sz="2000" b="1" dirty="0">
                <a:solidFill>
                  <a:schemeClr val="accent4">
                    <a:lumMod val="90000"/>
                  </a:schemeClr>
                </a:solidFill>
                <a:effectLst>
                  <a:outerShdw blurRad="38100" dist="38100" dir="2700000" algn="tl">
                    <a:srgbClr val="000000"/>
                  </a:outerShdw>
                </a:effectLst>
              </a:rPr>
              <a:t> </a:t>
            </a:r>
          </a:p>
          <a:p>
            <a:pPr>
              <a:defRPr/>
            </a:pPr>
            <a:r>
              <a:rPr lang="fr-FR" sz="2000" b="1" dirty="0">
                <a:effectLst>
                  <a:outerShdw blurRad="38100" dist="38100" dir="2700000" algn="tl">
                    <a:srgbClr val="000000"/>
                  </a:outerShdw>
                </a:effectLst>
              </a:rPr>
              <a:t>   of the </a:t>
            </a:r>
            <a:r>
              <a:rPr lang="fr-FR" sz="2000" b="1" dirty="0" err="1">
                <a:effectLst>
                  <a:outerShdw blurRad="38100" dist="38100" dir="2700000" algn="tl">
                    <a:srgbClr val="000000"/>
                  </a:outerShdw>
                </a:effectLst>
              </a:rPr>
              <a:t>postcricoid</a:t>
            </a:r>
            <a:r>
              <a:rPr lang="fr-FR" sz="2000" b="1" dirty="0">
                <a:effectLst>
                  <a:outerShdw blurRad="38100" dist="38100" dir="2700000" algn="tl">
                    <a:srgbClr val="000000"/>
                  </a:outerShdw>
                </a:effectLst>
              </a:rPr>
              <a:t> area</a:t>
            </a:r>
            <a:r>
              <a:rPr lang="fr-FR" b="1" dirty="0">
                <a:effectLst>
                  <a:outerShdw blurRad="38100" dist="38100" dir="2700000" algn="tl">
                    <a:srgbClr val="000000"/>
                  </a:outerShdw>
                </a:effectLst>
                <a:latin typeface="Calibri" pitchFamily="34" charset="0"/>
              </a:rPr>
              <a:t>.</a:t>
            </a:r>
            <a:endParaRPr lang="el-GR" b="1" dirty="0">
              <a:effectLst>
                <a:outerShdw blurRad="38100" dist="38100" dir="2700000" algn="tl">
                  <a:srgbClr val="000000"/>
                </a:outerShdw>
              </a:effectLst>
              <a:latin typeface="Calibri" pitchFamily="34" charset="0"/>
            </a:endParaRPr>
          </a:p>
        </p:txBody>
      </p:sp>
      <p:sp>
        <p:nvSpPr>
          <p:cNvPr id="98312" name="Rectangle 8"/>
          <p:cNvSpPr>
            <a:spLocks noChangeArrowheads="1"/>
          </p:cNvSpPr>
          <p:nvPr/>
        </p:nvSpPr>
        <p:spPr bwMode="auto">
          <a:xfrm>
            <a:off x="0" y="3644900"/>
            <a:ext cx="5795963" cy="3213100"/>
          </a:xfrm>
          <a:prstGeom prst="rect">
            <a:avLst/>
          </a:prstGeom>
          <a:noFill/>
          <a:ln w="9525">
            <a:noFill/>
            <a:miter lim="800000"/>
            <a:headEnd/>
            <a:tailEnd/>
          </a:ln>
          <a:effectLst/>
        </p:spPr>
        <p:txBody>
          <a:bodyPr/>
          <a:lstStyle/>
          <a:p>
            <a:pPr marL="342900" indent="-342900">
              <a:spcBef>
                <a:spcPct val="20000"/>
              </a:spcBef>
              <a:buClr>
                <a:schemeClr val="hlink"/>
              </a:buClr>
              <a:buFontTx/>
              <a:buChar char="•"/>
              <a:defRPr/>
            </a:pPr>
            <a:r>
              <a:rPr lang="en-US" sz="2400" b="1" dirty="0" smtClean="0">
                <a:effectLst>
                  <a:outerShdw blurRad="38100" dist="38100" dir="2700000" algn="tl">
                    <a:srgbClr val="000000"/>
                  </a:outerShdw>
                </a:effectLst>
              </a:rPr>
              <a:t>Central ulceration</a:t>
            </a:r>
            <a:r>
              <a:rPr lang="en-US" sz="2400" b="1" dirty="0">
                <a:effectLst>
                  <a:outerShdw blurRad="38100" dist="38100" dir="2700000" algn="tl">
                    <a:srgbClr val="000000"/>
                  </a:outerShdw>
                </a:effectLst>
              </a:rPr>
              <a:t>, </a:t>
            </a:r>
          </a:p>
          <a:p>
            <a:pPr marL="342900" indent="-342900">
              <a:spcBef>
                <a:spcPct val="20000"/>
              </a:spcBef>
              <a:buClr>
                <a:schemeClr val="hlink"/>
              </a:buClr>
              <a:defRPr/>
            </a:pPr>
            <a:r>
              <a:rPr lang="en-US" sz="2400" b="1" dirty="0">
                <a:effectLst>
                  <a:outerShdw blurRad="38100" dist="38100" dir="2700000" algn="tl">
                    <a:srgbClr val="000000"/>
                  </a:outerShdw>
                </a:effectLst>
              </a:rPr>
              <a:t>     prominent </a:t>
            </a:r>
            <a:r>
              <a:rPr lang="en-US" sz="2400" b="1" dirty="0" smtClean="0">
                <a:effectLst>
                  <a:outerShdw blurRad="38100" dist="38100" dir="2700000" algn="tl">
                    <a:srgbClr val="000000"/>
                  </a:outerShdw>
                </a:effectLst>
              </a:rPr>
              <a:t> </a:t>
            </a:r>
            <a:r>
              <a:rPr lang="en-US" sz="2400" b="1" u="sng" spc="600" dirty="0" err="1" smtClean="0">
                <a:effectLst>
                  <a:outerShdw blurRad="38100" dist="38100" dir="2700000" algn="tl">
                    <a:srgbClr val="000000"/>
                  </a:outerShdw>
                </a:effectLst>
              </a:rPr>
              <a:t>sub</a:t>
            </a:r>
            <a:r>
              <a:rPr lang="en-US" sz="2400" b="1" u="sng" dirty="0" err="1" smtClean="0">
                <a:effectLst>
                  <a:outerShdw blurRad="38100" dist="38100" dir="2700000" algn="tl">
                    <a:srgbClr val="000000"/>
                  </a:outerShdw>
                </a:effectLst>
              </a:rPr>
              <a:t>mucosal</a:t>
            </a:r>
            <a:r>
              <a:rPr lang="en-US" sz="2400" b="1" dirty="0" smtClean="0">
                <a:effectLst>
                  <a:outerShdw blurRad="38100" dist="38100" dir="2700000" algn="tl">
                    <a:srgbClr val="000000"/>
                  </a:outerShdw>
                </a:effectLst>
              </a:rPr>
              <a:t> </a:t>
            </a:r>
            <a:r>
              <a:rPr lang="en-US" sz="2400" b="1" dirty="0" err="1">
                <a:effectLst>
                  <a:outerShdw blurRad="38100" dist="38100" dir="2700000" algn="tl">
                    <a:srgbClr val="000000"/>
                  </a:outerShdw>
                </a:effectLst>
              </a:rPr>
              <a:t>induration</a:t>
            </a:r>
            <a:r>
              <a:rPr lang="en-US" sz="2400" b="1" dirty="0">
                <a:effectLst>
                  <a:outerShdw blurRad="38100" dist="38100" dir="2700000" algn="tl">
                    <a:srgbClr val="000000"/>
                  </a:outerShdw>
                </a:effectLst>
              </a:rPr>
              <a:t>.</a:t>
            </a:r>
          </a:p>
          <a:p>
            <a:pPr marL="342900" indent="-342900">
              <a:spcBef>
                <a:spcPct val="20000"/>
              </a:spcBef>
              <a:buClr>
                <a:schemeClr val="hlink"/>
              </a:buClr>
              <a:buFontTx/>
              <a:buChar char="•"/>
              <a:defRPr/>
            </a:pPr>
            <a:r>
              <a:rPr lang="en-US" sz="2400" b="1" dirty="0">
                <a:effectLst>
                  <a:outerShdw blurRad="38100" dist="38100" dir="2700000" algn="tl">
                    <a:srgbClr val="000000"/>
                  </a:outerShdw>
                </a:effectLst>
              </a:rPr>
              <a:t>Smooth contoured cords of </a:t>
            </a:r>
            <a:r>
              <a:rPr lang="en-US" sz="2400" b="1" dirty="0" err="1">
                <a:effectLst>
                  <a:outerShdw blurRad="38100" dist="38100" dir="2700000" algn="tl">
                    <a:srgbClr val="000000"/>
                  </a:outerShdw>
                </a:effectLst>
              </a:rPr>
              <a:t>basaloid</a:t>
            </a:r>
            <a:r>
              <a:rPr lang="en-US" sz="2400" b="1" dirty="0">
                <a:effectLst>
                  <a:outerShdw blurRad="38100" dist="38100" dir="2700000" algn="tl">
                    <a:srgbClr val="000000"/>
                  </a:outerShdw>
                </a:effectLst>
              </a:rPr>
              <a:t> cells </a:t>
            </a:r>
            <a:r>
              <a:rPr lang="en-US" sz="2400" b="1" dirty="0" smtClean="0">
                <a:effectLst>
                  <a:outerShdw blurRad="38100" dist="38100" dir="2700000" algn="tl">
                    <a:srgbClr val="000000"/>
                  </a:outerShdw>
                </a:effectLst>
              </a:rPr>
              <a:t>separated </a:t>
            </a:r>
            <a:r>
              <a:rPr lang="en-US" sz="2400" b="1" dirty="0">
                <a:effectLst>
                  <a:outerShdw blurRad="38100" dist="38100" dir="2700000" algn="tl">
                    <a:srgbClr val="000000"/>
                  </a:outerShdw>
                </a:effectLst>
              </a:rPr>
              <a:t>by </a:t>
            </a:r>
            <a:r>
              <a:rPr lang="en-US" sz="2400" b="1" dirty="0" err="1">
                <a:effectLst>
                  <a:outerShdw blurRad="38100" dist="38100" dir="2700000" algn="tl">
                    <a:srgbClr val="000000"/>
                  </a:outerShdw>
                </a:effectLst>
              </a:rPr>
              <a:t>hyalinosis</a:t>
            </a:r>
            <a:r>
              <a:rPr lang="en-US" sz="2400" b="1" dirty="0">
                <a:effectLst>
                  <a:outerShdw blurRad="38100" dist="38100" dir="2700000" algn="tl">
                    <a:srgbClr val="000000"/>
                  </a:outerShdw>
                </a:effectLst>
              </a:rPr>
              <a:t>  and lobules of </a:t>
            </a:r>
            <a:r>
              <a:rPr lang="en-US" sz="2400" b="1" dirty="0" err="1">
                <a:effectLst>
                  <a:outerShdw blurRad="38100" dist="38100" dir="2700000" algn="tl">
                    <a:srgbClr val="000000"/>
                  </a:outerShdw>
                </a:effectLst>
              </a:rPr>
              <a:t>basaloid</a:t>
            </a:r>
            <a:r>
              <a:rPr lang="en-US" sz="2400" b="1" dirty="0">
                <a:effectLst>
                  <a:outerShdw blurRad="38100" dist="38100" dir="2700000" algn="tl">
                    <a:srgbClr val="000000"/>
                  </a:outerShdw>
                </a:effectLst>
              </a:rPr>
              <a:t> cells with central </a:t>
            </a:r>
            <a:r>
              <a:rPr lang="en-US" sz="2400" b="1" dirty="0" err="1">
                <a:effectLst>
                  <a:outerShdw blurRad="38100" dist="38100" dir="2700000" algn="tl">
                    <a:srgbClr val="000000"/>
                  </a:outerShdw>
                </a:effectLst>
              </a:rPr>
              <a:t>comedonecrosis</a:t>
            </a:r>
            <a:r>
              <a:rPr lang="en-US" sz="2400" b="1" dirty="0">
                <a:effectLst>
                  <a:outerShdw blurRad="38100" dist="38100" dir="2700000" algn="tl">
                    <a:srgbClr val="000000"/>
                  </a:outerShdw>
                </a:effectLst>
              </a:rPr>
              <a:t>, peripheral </a:t>
            </a:r>
            <a:r>
              <a:rPr lang="en-US" sz="2400" b="1" dirty="0" err="1">
                <a:effectLst>
                  <a:outerShdw blurRad="38100" dist="38100" dir="2700000" algn="tl">
                    <a:srgbClr val="000000"/>
                  </a:outerShdw>
                </a:effectLst>
              </a:rPr>
              <a:t>palisading</a:t>
            </a:r>
            <a:r>
              <a:rPr lang="en-US" sz="2400" b="1" dirty="0">
                <a:effectLst>
                  <a:outerShdw blurRad="38100" dist="38100" dir="2700000" algn="tl">
                    <a:srgbClr val="000000"/>
                  </a:outerShdw>
                </a:effectLst>
              </a:rPr>
              <a:t> of nuclei and small cyst-like spaces.</a:t>
            </a:r>
          </a:p>
          <a:p>
            <a:pPr marL="342900" indent="-342900">
              <a:spcBef>
                <a:spcPct val="20000"/>
              </a:spcBef>
              <a:buClr>
                <a:schemeClr val="hlink"/>
              </a:buClr>
              <a:buFontTx/>
              <a:buChar char="•"/>
              <a:defRPr/>
            </a:pPr>
            <a:r>
              <a:rPr lang="en-US" sz="2400" b="1" dirty="0">
                <a:effectLst>
                  <a:outerShdw blurRad="38100" dist="38100" dir="2700000" algn="tl">
                    <a:srgbClr val="000000"/>
                  </a:outerShdw>
                </a:effectLst>
              </a:rPr>
              <a:t>Round nuclei and frequent mitoses.</a:t>
            </a:r>
          </a:p>
          <a:p>
            <a:pPr marL="342900" indent="-342900">
              <a:spcBef>
                <a:spcPct val="20000"/>
              </a:spcBef>
              <a:buClr>
                <a:schemeClr val="hlink"/>
              </a:buClr>
              <a:buFontTx/>
              <a:buChar char="•"/>
              <a:defRPr/>
            </a:pPr>
            <a:endParaRPr lang="el-GR" sz="2400" b="1" dirty="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312"/>
                                        </p:tgtEl>
                                        <p:attrNameLst>
                                          <p:attrName>style.visibility</p:attrName>
                                        </p:attrNameLst>
                                      </p:cBhvr>
                                      <p:to>
                                        <p:strVal val="visible"/>
                                      </p:to>
                                    </p:set>
                                    <p:animEffect transition="in" filter="fade">
                                      <p:cBhvr>
                                        <p:cTn id="7" dur="500"/>
                                        <p:tgtEl>
                                          <p:spTgt spid="98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311">
                                            <p:txEl>
                                              <p:pRg st="0" end="0"/>
                                            </p:txEl>
                                          </p:spTgt>
                                        </p:tgtEl>
                                        <p:attrNameLst>
                                          <p:attrName>style.visibility</p:attrName>
                                        </p:attrNameLst>
                                      </p:cBhvr>
                                      <p:to>
                                        <p:strVal val="visible"/>
                                      </p:to>
                                    </p:set>
                                    <p:animEffect transition="in" filter="fade">
                                      <p:cBhvr>
                                        <p:cTn id="12" dur="500"/>
                                        <p:tgtEl>
                                          <p:spTgt spid="983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8311">
                                            <p:txEl>
                                              <p:pRg st="1" end="1"/>
                                            </p:txEl>
                                          </p:spTgt>
                                        </p:tgtEl>
                                        <p:attrNameLst>
                                          <p:attrName>style.visibility</p:attrName>
                                        </p:attrNameLst>
                                      </p:cBhvr>
                                      <p:to>
                                        <p:strVal val="visible"/>
                                      </p:to>
                                    </p:set>
                                    <p:animEffect transition="in" filter="fade">
                                      <p:cBhvr>
                                        <p:cTn id="15" dur="500"/>
                                        <p:tgtEl>
                                          <p:spTgt spid="983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3 - Θέση κειμένου"/>
          <p:cNvSpPr>
            <a:spLocks noGrp="1"/>
          </p:cNvSpPr>
          <p:nvPr>
            <p:ph type="body" sz="half" idx="4294967295"/>
          </p:nvPr>
        </p:nvSpPr>
        <p:spPr>
          <a:xfrm>
            <a:off x="0" y="620688"/>
            <a:ext cx="2627313" cy="6048672"/>
          </a:xfrm>
        </p:spPr>
        <p:txBody>
          <a:bodyPr/>
          <a:lstStyle/>
          <a:p>
            <a:pPr marL="0" indent="0" eaLnBrk="1" hangingPunct="1">
              <a:buFontTx/>
              <a:buNone/>
              <a:defRPr/>
            </a:pPr>
            <a:endParaRPr lang="en-US" sz="1800" b="1" dirty="0" smtClean="0"/>
          </a:p>
          <a:p>
            <a:pPr marL="0" indent="0" eaLnBrk="1" hangingPunct="1">
              <a:buFontTx/>
              <a:buNone/>
              <a:defRPr/>
            </a:pPr>
            <a:r>
              <a:rPr lang="en-US" sz="1800" b="1" u="sng" dirty="0" smtClean="0"/>
              <a:t>Brisk</a:t>
            </a:r>
            <a:r>
              <a:rPr lang="en-US" sz="1800" b="1" dirty="0" smtClean="0"/>
              <a:t> transition from small </a:t>
            </a:r>
            <a:r>
              <a:rPr lang="en-US" sz="1800" b="1" dirty="0" err="1" smtClean="0"/>
              <a:t>basaloid</a:t>
            </a:r>
            <a:r>
              <a:rPr lang="en-US" sz="1800" b="1" dirty="0" smtClean="0"/>
              <a:t> </a:t>
            </a:r>
            <a:r>
              <a:rPr lang="en-US" sz="1800" b="1" dirty="0" err="1" smtClean="0"/>
              <a:t>tumour</a:t>
            </a:r>
            <a:r>
              <a:rPr lang="en-US" sz="1800" b="1" dirty="0" smtClean="0"/>
              <a:t> cells to polygonal, </a:t>
            </a:r>
            <a:r>
              <a:rPr lang="en-US" sz="1800" b="1" dirty="0" err="1" smtClean="0"/>
              <a:t>eosinophilic</a:t>
            </a:r>
            <a:r>
              <a:rPr lang="en-US" sz="1800" b="1" dirty="0" smtClean="0"/>
              <a:t> keratinizing </a:t>
            </a:r>
            <a:r>
              <a:rPr lang="en-US" sz="1800" b="1" dirty="0" err="1" smtClean="0"/>
              <a:t>squamous</a:t>
            </a:r>
            <a:r>
              <a:rPr lang="en-US" sz="1800" b="1" dirty="0" smtClean="0"/>
              <a:t> cells.</a:t>
            </a:r>
          </a:p>
          <a:p>
            <a:pPr marL="0" indent="0" eaLnBrk="1" hangingPunct="1">
              <a:buFontTx/>
              <a:buNone/>
              <a:defRPr/>
            </a:pPr>
            <a:r>
              <a:rPr lang="en-US" sz="1800" b="1" dirty="0" smtClean="0"/>
              <a:t>Focal prominent peripheral </a:t>
            </a:r>
            <a:r>
              <a:rPr lang="en-US" sz="1800" b="1" dirty="0" err="1" smtClean="0"/>
              <a:t>palisading</a:t>
            </a:r>
            <a:r>
              <a:rPr lang="en-US" sz="1800" b="1" dirty="0" smtClean="0"/>
              <a:t> of the </a:t>
            </a:r>
            <a:r>
              <a:rPr lang="en-US" sz="1800" b="1" dirty="0" err="1" smtClean="0"/>
              <a:t>basaloid</a:t>
            </a:r>
            <a:r>
              <a:rPr lang="en-US" sz="1800" b="1" dirty="0" smtClean="0"/>
              <a:t> cells, central hyaline-like material.</a:t>
            </a:r>
          </a:p>
          <a:p>
            <a:pPr marL="0" indent="0" eaLnBrk="1" hangingPunct="1">
              <a:buFontTx/>
              <a:buNone/>
              <a:defRPr/>
            </a:pPr>
            <a:r>
              <a:rPr lang="en-US" sz="1800" b="1" dirty="0" err="1" smtClean="0"/>
              <a:t>Basaloid</a:t>
            </a:r>
            <a:r>
              <a:rPr lang="en-US" sz="1800" b="1" dirty="0" smtClean="0"/>
              <a:t> cells: nuclear </a:t>
            </a:r>
            <a:r>
              <a:rPr lang="en-US" sz="1800" b="1" dirty="0" err="1" smtClean="0"/>
              <a:t>pleomorphism</a:t>
            </a:r>
            <a:r>
              <a:rPr lang="en-US" sz="1800" b="1" dirty="0" smtClean="0"/>
              <a:t>, scant cytoplasm.</a:t>
            </a:r>
          </a:p>
          <a:p>
            <a:pPr marL="0" indent="0" eaLnBrk="1" hangingPunct="1">
              <a:buFontTx/>
              <a:buNone/>
              <a:defRPr/>
            </a:pPr>
            <a:r>
              <a:rPr lang="en-US" sz="1800" b="1" dirty="0" smtClean="0"/>
              <a:t>Background of </a:t>
            </a:r>
            <a:r>
              <a:rPr lang="en-US" sz="1800" b="1" dirty="0" err="1" smtClean="0"/>
              <a:t>myxoid</a:t>
            </a:r>
            <a:r>
              <a:rPr lang="en-US" sz="1800" b="1" dirty="0" smtClean="0"/>
              <a:t>-appearing </a:t>
            </a:r>
            <a:r>
              <a:rPr lang="en-US" sz="1800" b="1" dirty="0" err="1" smtClean="0"/>
              <a:t>stroma</a:t>
            </a:r>
            <a:r>
              <a:rPr lang="en-US" sz="1800" b="1" dirty="0" smtClean="0"/>
              <a:t>.</a:t>
            </a:r>
          </a:p>
          <a:p>
            <a:pPr marL="0" indent="0" eaLnBrk="1" hangingPunct="1">
              <a:buFontTx/>
              <a:buNone/>
              <a:defRPr/>
            </a:pPr>
            <a:r>
              <a:rPr lang="en-US" sz="1800" b="1" dirty="0" err="1" smtClean="0"/>
              <a:t>Comedonecrosis</a:t>
            </a:r>
            <a:r>
              <a:rPr lang="en-US" sz="1800" b="1" dirty="0" smtClean="0"/>
              <a:t> with a focus of dystrophic </a:t>
            </a:r>
            <a:r>
              <a:rPr lang="en-US" sz="1800" b="1" dirty="0" err="1" smtClean="0"/>
              <a:t>microcalcification</a:t>
            </a:r>
            <a:r>
              <a:rPr lang="en-US" sz="1800" b="1" dirty="0" smtClean="0"/>
              <a:t> within an island of </a:t>
            </a:r>
            <a:r>
              <a:rPr lang="en-US" sz="1800" b="1" dirty="0" err="1" smtClean="0"/>
              <a:t>basaloid</a:t>
            </a:r>
            <a:r>
              <a:rPr lang="en-US" sz="1800" b="1" dirty="0" smtClean="0"/>
              <a:t> cells.</a:t>
            </a:r>
          </a:p>
          <a:p>
            <a:pPr marL="0" indent="0" eaLnBrk="1" hangingPunct="1">
              <a:buFontTx/>
              <a:buNone/>
              <a:defRPr/>
            </a:pPr>
            <a:r>
              <a:rPr lang="en-US" sz="1800" b="1" dirty="0" smtClean="0"/>
              <a:t> </a:t>
            </a:r>
            <a:r>
              <a:rPr lang="en-US" sz="1800" b="1" dirty="0" err="1" smtClean="0"/>
              <a:t>Hyalinosis</a:t>
            </a:r>
            <a:r>
              <a:rPr lang="en-US" sz="1800" b="1" dirty="0" smtClean="0"/>
              <a:t> of </a:t>
            </a:r>
            <a:r>
              <a:rPr lang="en-US" sz="1800" b="1" dirty="0" err="1" smtClean="0"/>
              <a:t>stroma</a:t>
            </a:r>
            <a:r>
              <a:rPr lang="en-US" sz="1800" b="1" dirty="0" smtClean="0"/>
              <a:t>.</a:t>
            </a:r>
            <a:endParaRPr lang="el-GR" sz="1800" b="1" dirty="0" smtClean="0"/>
          </a:p>
        </p:txBody>
      </p:sp>
      <p:pic>
        <p:nvPicPr>
          <p:cNvPr id="57348" name="Picture 2"/>
          <p:cNvPicPr>
            <a:picLocks noGrp="1" noChangeAspect="1" noChangeArrowheads="1"/>
          </p:cNvPicPr>
          <p:nvPr>
            <p:ph idx="4294967295"/>
          </p:nvPr>
        </p:nvPicPr>
        <p:blipFill>
          <a:blip r:embed="rId2" cstate="print"/>
          <a:srcRect/>
          <a:stretch>
            <a:fillRect/>
          </a:stretch>
        </p:blipFill>
        <p:spPr>
          <a:xfrm>
            <a:off x="2616200" y="0"/>
            <a:ext cx="6527800" cy="6858000"/>
          </a:xfrm>
        </p:spPr>
      </p:pic>
      <p:sp>
        <p:nvSpPr>
          <p:cNvPr id="6" name="5 - Ορθογώνιο"/>
          <p:cNvSpPr/>
          <p:nvPr/>
        </p:nvSpPr>
        <p:spPr>
          <a:xfrm>
            <a:off x="0" y="1"/>
            <a:ext cx="2627784" cy="923330"/>
          </a:xfrm>
          <a:prstGeom prst="rect">
            <a:avLst/>
          </a:prstGeom>
        </p:spPr>
        <p:txBody>
          <a:bodyPr wrap="square">
            <a:spAutoFit/>
          </a:bodyPr>
          <a:lstStyle/>
          <a:p>
            <a:pPr lvl="0" algn="ctr" eaLnBrk="0" hangingPunct="0">
              <a:defRPr/>
            </a:pPr>
            <a:r>
              <a:rPr lang="en-US" b="1" kern="0" dirty="0" err="1" smtClean="0">
                <a:solidFill>
                  <a:schemeClr val="tx2"/>
                </a:solidFill>
                <a:effectLst>
                  <a:outerShdw blurRad="38100" dist="38100" dir="2700000" algn="tl">
                    <a:srgbClr val="000000"/>
                  </a:outerShdw>
                </a:effectLst>
              </a:rPr>
              <a:t>Pyriform</a:t>
            </a:r>
            <a:r>
              <a:rPr lang="en-US" b="1" kern="0" dirty="0" smtClean="0">
                <a:solidFill>
                  <a:schemeClr val="tx2"/>
                </a:solidFill>
                <a:effectLst>
                  <a:outerShdw blurRad="38100" dist="38100" dir="2700000" algn="tl">
                    <a:srgbClr val="000000"/>
                  </a:outerShdw>
                </a:effectLst>
              </a:rPr>
              <a:t> sinus and </a:t>
            </a:r>
            <a:r>
              <a:rPr lang="en-US" b="1" kern="0" dirty="0" err="1" smtClean="0">
                <a:solidFill>
                  <a:schemeClr val="tx2"/>
                </a:solidFill>
                <a:effectLst>
                  <a:outerShdw blurRad="38100" dist="38100" dir="2700000" algn="tl">
                    <a:srgbClr val="000000"/>
                  </a:outerShdw>
                </a:effectLst>
              </a:rPr>
              <a:t>supraglottic</a:t>
            </a:r>
            <a:r>
              <a:rPr lang="en-US" b="1" kern="0" dirty="0" smtClean="0">
                <a:solidFill>
                  <a:schemeClr val="tx2"/>
                </a:solidFill>
                <a:effectLst>
                  <a:outerShdw blurRad="38100" dist="38100" dir="2700000" algn="tl">
                    <a:srgbClr val="000000"/>
                  </a:outerShdw>
                </a:effectLst>
              </a:rPr>
              <a:t> larynx </a:t>
            </a:r>
          </a:p>
          <a:p>
            <a:pPr lvl="0" algn="ctr" eaLnBrk="0" hangingPunct="0">
              <a:defRPr/>
            </a:pPr>
            <a:r>
              <a:rPr lang="en-US" b="1" kern="0" dirty="0" smtClean="0">
                <a:solidFill>
                  <a:schemeClr val="tx2"/>
                </a:solidFill>
                <a:effectLst>
                  <a:outerShdw blurRad="38100" dist="38100" dir="2700000" algn="tl">
                    <a:srgbClr val="000000"/>
                  </a:outerShdw>
                </a:effectLst>
              </a:rPr>
              <a:t>host </a:t>
            </a:r>
            <a:r>
              <a:rPr lang="en-US" b="1" kern="0" dirty="0" err="1" smtClean="0">
                <a:solidFill>
                  <a:schemeClr val="accent4">
                    <a:lumMod val="90000"/>
                  </a:schemeClr>
                </a:solidFill>
                <a:effectLst>
                  <a:outerShdw blurRad="38100" dist="38100" dir="2700000" algn="tl">
                    <a:srgbClr val="000000"/>
                  </a:outerShdw>
                </a:effectLst>
              </a:rPr>
              <a:t>basaloid</a:t>
            </a:r>
            <a:r>
              <a:rPr lang="en-US" b="1" kern="0" dirty="0" smtClean="0">
                <a:solidFill>
                  <a:schemeClr val="accent4">
                    <a:lumMod val="90000"/>
                  </a:schemeClr>
                </a:solidFill>
                <a:effectLst>
                  <a:outerShdw blurRad="38100" dist="38100" dir="2700000" algn="tl">
                    <a:srgbClr val="000000"/>
                  </a:outerShdw>
                </a:effectLst>
              </a:rPr>
              <a:t> SCCs</a:t>
            </a:r>
            <a:r>
              <a:rPr lang="en-US" b="1" kern="0" dirty="0" smtClean="0">
                <a:solidFill>
                  <a:schemeClr val="tx2"/>
                </a:solidFill>
                <a:effectLst>
                  <a:outerShdw blurRad="38100" dist="38100" dir="2700000" algn="tl">
                    <a:srgbClr val="000000"/>
                  </a:outerShdw>
                </a:effectLst>
              </a:rPr>
              <a:t>.</a:t>
            </a:r>
            <a:endParaRPr lang="el-GR" b="1" kern="0"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idx="4294967295"/>
          </p:nvPr>
        </p:nvSpPr>
        <p:spPr/>
        <p:txBody>
          <a:bodyPr anchorCtr="0"/>
          <a:lstStyle/>
          <a:p>
            <a:pPr eaLnBrk="1" hangingPunct="1">
              <a:defRPr/>
            </a:pPr>
            <a:r>
              <a:rPr lang="en-US" sz="2800" dirty="0" err="1" smtClean="0">
                <a:solidFill>
                  <a:schemeClr val="accent4">
                    <a:lumMod val="90000"/>
                  </a:schemeClr>
                </a:solidFill>
              </a:rPr>
              <a:t>Basaloid</a:t>
            </a:r>
            <a:r>
              <a:rPr lang="en-US" sz="2800" dirty="0" smtClean="0">
                <a:solidFill>
                  <a:schemeClr val="accent4">
                    <a:lumMod val="90000"/>
                  </a:schemeClr>
                </a:solidFill>
              </a:rPr>
              <a:t> SCC </a:t>
            </a:r>
            <a:r>
              <a:rPr lang="en-US" sz="2800" dirty="0" smtClean="0"/>
              <a:t>showing prominent spherical </a:t>
            </a:r>
            <a:r>
              <a:rPr lang="en-US" sz="2800" dirty="0" err="1" smtClean="0"/>
              <a:t>stomal</a:t>
            </a:r>
            <a:r>
              <a:rPr lang="en-US" sz="2800" dirty="0" smtClean="0"/>
              <a:t> </a:t>
            </a:r>
            <a:r>
              <a:rPr lang="en-US" sz="2800" dirty="0" err="1" smtClean="0"/>
              <a:t>hyalinosis</a:t>
            </a:r>
            <a:r>
              <a:rPr lang="en-US" sz="2800" dirty="0" smtClean="0"/>
              <a:t> with the beginning of </a:t>
            </a:r>
            <a:r>
              <a:rPr lang="en-US" sz="2800" dirty="0" err="1" smtClean="0"/>
              <a:t>microcyst</a:t>
            </a:r>
            <a:r>
              <a:rPr lang="en-US" sz="2800" dirty="0" smtClean="0"/>
              <a:t> formation.</a:t>
            </a:r>
            <a:endParaRPr lang="el-GR" sz="2800" dirty="0" smtClean="0"/>
          </a:p>
        </p:txBody>
      </p:sp>
      <p:pic>
        <p:nvPicPr>
          <p:cNvPr id="60419" name="Picture 2"/>
          <p:cNvPicPr>
            <a:picLocks noChangeAspect="1" noChangeArrowheads="1"/>
          </p:cNvPicPr>
          <p:nvPr/>
        </p:nvPicPr>
        <p:blipFill>
          <a:blip r:embed="rId2" cstate="print"/>
          <a:srcRect/>
          <a:stretch>
            <a:fillRect/>
          </a:stretch>
        </p:blipFill>
        <p:spPr bwMode="auto">
          <a:xfrm>
            <a:off x="1692275" y="1773238"/>
            <a:ext cx="5715000"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lstStyle/>
          <a:p>
            <a:pPr>
              <a:defRPr/>
            </a:pPr>
            <a:r>
              <a:rPr lang="en-US" sz="3200" dirty="0" smtClean="0"/>
              <a:t>Larynx anatomy. Surgical pathology dissection.</a:t>
            </a:r>
            <a:br>
              <a:rPr lang="en-US" sz="3200" dirty="0" smtClean="0"/>
            </a:br>
            <a:r>
              <a:rPr lang="en-US" sz="2000" dirty="0" smtClean="0"/>
              <a:t>Lesions  from the </a:t>
            </a:r>
            <a:r>
              <a:rPr lang="en-US" sz="2000" dirty="0" err="1" smtClean="0"/>
              <a:t>pyriform</a:t>
            </a:r>
            <a:r>
              <a:rPr lang="en-US" sz="2000" dirty="0" smtClean="0"/>
              <a:t> sinus may involve the </a:t>
            </a:r>
            <a:r>
              <a:rPr lang="en-US" sz="2000" dirty="0" err="1" smtClean="0"/>
              <a:t>paraglottic</a:t>
            </a:r>
            <a:r>
              <a:rPr lang="en-US" sz="2000" dirty="0" smtClean="0"/>
              <a:t> space </a:t>
            </a:r>
            <a:br>
              <a:rPr lang="en-US" sz="2000" dirty="0" smtClean="0"/>
            </a:br>
            <a:r>
              <a:rPr lang="en-US" sz="2000" dirty="0" smtClean="0"/>
              <a:t>and thus have the potential to spread to the pre-</a:t>
            </a:r>
            <a:r>
              <a:rPr lang="en-US" sz="2000" dirty="0" err="1" smtClean="0"/>
              <a:t>epiglottic</a:t>
            </a:r>
            <a:r>
              <a:rPr lang="en-US" sz="2000" dirty="0" smtClean="0"/>
              <a:t> space.</a:t>
            </a:r>
            <a:br>
              <a:rPr lang="en-US" sz="2000" dirty="0" smtClean="0"/>
            </a:br>
            <a:r>
              <a:rPr lang="en-US" sz="2000" dirty="0" smtClean="0"/>
              <a:t>The </a:t>
            </a:r>
            <a:r>
              <a:rPr lang="en-US" sz="2000" dirty="0" err="1" smtClean="0"/>
              <a:t>paraglottic</a:t>
            </a:r>
            <a:r>
              <a:rPr lang="en-US" sz="2000" dirty="0" smtClean="0"/>
              <a:t> space is the largest connecting spatial structure</a:t>
            </a:r>
            <a:br>
              <a:rPr lang="en-US" sz="2000" dirty="0" smtClean="0"/>
            </a:br>
            <a:r>
              <a:rPr lang="en-US" sz="2000" dirty="0" smtClean="0"/>
              <a:t> within the laryngeal soft tissues.</a:t>
            </a:r>
            <a:endParaRPr lang="el-GR" sz="2000" dirty="0"/>
          </a:p>
        </p:txBody>
      </p:sp>
      <p:pic>
        <p:nvPicPr>
          <p:cNvPr id="5123" name="Picture 2" descr="C:\Users\ΤΑΝΙΑ\Desktop\LANYNX COURSE\LARYNX IMGs\LARYNX IMG1Καταγραφή.JPG"/>
          <p:cNvPicPr>
            <a:picLocks noGrp="1" noChangeAspect="1" noChangeArrowheads="1"/>
          </p:cNvPicPr>
          <p:nvPr>
            <p:ph idx="1"/>
          </p:nvPr>
        </p:nvPicPr>
        <p:blipFill>
          <a:blip r:embed="rId2" cstate="print"/>
          <a:srcRect/>
          <a:stretch>
            <a:fillRect/>
          </a:stretch>
        </p:blipFill>
        <p:spPr>
          <a:xfrm>
            <a:off x="0" y="1628775"/>
            <a:ext cx="4295775" cy="4895850"/>
          </a:xfrm>
          <a:noFill/>
        </p:spPr>
      </p:pic>
      <p:pic>
        <p:nvPicPr>
          <p:cNvPr id="5124" name="Picture 3" descr="C:\Users\ΤΑΝΙΑ\Desktop\LANYNX COURSE\LARYNX IMGs\LARYNX IMG2.JPG"/>
          <p:cNvPicPr>
            <a:picLocks noChangeAspect="1" noChangeArrowheads="1"/>
          </p:cNvPicPr>
          <p:nvPr/>
        </p:nvPicPr>
        <p:blipFill>
          <a:blip r:embed="rId3" cstate="print"/>
          <a:srcRect/>
          <a:stretch>
            <a:fillRect/>
          </a:stretch>
        </p:blipFill>
        <p:spPr bwMode="auto">
          <a:xfrm>
            <a:off x="4483100" y="1628775"/>
            <a:ext cx="4660900" cy="4895850"/>
          </a:xfrm>
          <a:prstGeom prst="rect">
            <a:avLst/>
          </a:prstGeom>
          <a:noFill/>
          <a:ln w="9525">
            <a:noFill/>
            <a:miter lim="800000"/>
            <a:headEnd/>
            <a:tailEnd/>
          </a:ln>
        </p:spPr>
      </p:pic>
      <p:sp>
        <p:nvSpPr>
          <p:cNvPr id="6" name="5 - Αστέρι 4 ακτινών"/>
          <p:cNvSpPr/>
          <p:nvPr/>
        </p:nvSpPr>
        <p:spPr>
          <a:xfrm>
            <a:off x="2627784" y="4797152"/>
            <a:ext cx="216024" cy="20764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7740352" y="2492896"/>
            <a:ext cx="144016" cy="14401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7812360" y="5373216"/>
            <a:ext cx="144016" cy="14401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 Τίτλος"/>
          <p:cNvSpPr>
            <a:spLocks noGrp="1"/>
          </p:cNvSpPr>
          <p:nvPr>
            <p:ph type="title" idx="4294967295"/>
          </p:nvPr>
        </p:nvSpPr>
        <p:spPr>
          <a:xfrm>
            <a:off x="0" y="1772816"/>
            <a:ext cx="6156176" cy="1008112"/>
          </a:xfrm>
        </p:spPr>
        <p:txBody>
          <a:bodyPr anchorCtr="0"/>
          <a:lstStyle/>
          <a:p>
            <a:pPr eaLnBrk="1" hangingPunct="1">
              <a:defRPr/>
            </a:pPr>
            <a:r>
              <a:rPr lang="en-US" sz="1800" dirty="0" smtClean="0"/>
              <a:t>Low magnification of </a:t>
            </a:r>
            <a:r>
              <a:rPr lang="en-US" sz="1800" dirty="0" err="1" smtClean="0">
                <a:solidFill>
                  <a:schemeClr val="accent4">
                    <a:lumMod val="90000"/>
                  </a:schemeClr>
                </a:solidFill>
              </a:rPr>
              <a:t>basaloid</a:t>
            </a:r>
            <a:r>
              <a:rPr lang="en-US" sz="1800" dirty="0" smtClean="0">
                <a:solidFill>
                  <a:schemeClr val="accent4">
                    <a:lumMod val="90000"/>
                  </a:schemeClr>
                </a:solidFill>
              </a:rPr>
              <a:t> </a:t>
            </a:r>
            <a:r>
              <a:rPr lang="en-US" sz="1800" dirty="0" err="1" smtClean="0">
                <a:solidFill>
                  <a:schemeClr val="accent4">
                    <a:lumMod val="90000"/>
                  </a:schemeClr>
                </a:solidFill>
              </a:rPr>
              <a:t>squamous</a:t>
            </a:r>
            <a:r>
              <a:rPr lang="en-US" sz="1800" dirty="0" smtClean="0">
                <a:solidFill>
                  <a:schemeClr val="accent4">
                    <a:lumMod val="90000"/>
                  </a:schemeClr>
                </a:solidFill>
              </a:rPr>
              <a:t> cell carcinoma</a:t>
            </a:r>
            <a:r>
              <a:rPr lang="en-US" sz="1800" dirty="0" smtClean="0"/>
              <a:t/>
            </a:r>
            <a:br>
              <a:rPr lang="en-US" sz="1800" dirty="0" smtClean="0"/>
            </a:br>
            <a:r>
              <a:rPr lang="en-US" sz="1800" dirty="0" smtClean="0"/>
              <a:t>showing </a:t>
            </a:r>
            <a:r>
              <a:rPr lang="en-US" sz="1800" i="1" dirty="0" smtClean="0"/>
              <a:t>separate</a:t>
            </a:r>
            <a:r>
              <a:rPr lang="en-US" sz="1800" dirty="0" smtClean="0"/>
              <a:t> areas  of </a:t>
            </a:r>
            <a:r>
              <a:rPr lang="en-US" sz="1800" dirty="0" err="1" smtClean="0"/>
              <a:t>basaloid</a:t>
            </a:r>
            <a:r>
              <a:rPr lang="en-US" sz="1800" dirty="0" smtClean="0"/>
              <a:t> (downwards) </a:t>
            </a:r>
            <a:br>
              <a:rPr lang="en-US" sz="1800" dirty="0" smtClean="0"/>
            </a:br>
            <a:r>
              <a:rPr lang="en-US" sz="1800" dirty="0" smtClean="0"/>
              <a:t>and </a:t>
            </a:r>
            <a:r>
              <a:rPr lang="en-US" sz="1800" dirty="0" err="1" smtClean="0"/>
              <a:t>squamous</a:t>
            </a:r>
            <a:r>
              <a:rPr lang="en-US" sz="1800" dirty="0" smtClean="0"/>
              <a:t> cells arranged in a typical mosaic pattern (upwards) in the same area.</a:t>
            </a:r>
            <a:endParaRPr lang="el-GR" sz="1800" dirty="0" smtClean="0"/>
          </a:p>
        </p:txBody>
      </p:sp>
      <p:pic>
        <p:nvPicPr>
          <p:cNvPr id="58371" name="Picture 5" descr="C:\Users\ΤΑΝΙΑ\Desktop\Καταγραφή.JPG"/>
          <p:cNvPicPr>
            <a:picLocks noChangeAspect="1" noChangeArrowheads="1"/>
          </p:cNvPicPr>
          <p:nvPr/>
        </p:nvPicPr>
        <p:blipFill>
          <a:blip r:embed="rId2" cstate="print"/>
          <a:srcRect/>
          <a:stretch>
            <a:fillRect/>
          </a:stretch>
        </p:blipFill>
        <p:spPr bwMode="auto">
          <a:xfrm>
            <a:off x="6228183" y="2780928"/>
            <a:ext cx="2999567" cy="4077072"/>
          </a:xfrm>
          <a:prstGeom prst="rect">
            <a:avLst/>
          </a:prstGeom>
          <a:noFill/>
          <a:ln w="9525">
            <a:noFill/>
            <a:miter lim="800000"/>
            <a:headEnd/>
            <a:tailEnd/>
          </a:ln>
        </p:spPr>
      </p:pic>
      <p:pic>
        <p:nvPicPr>
          <p:cNvPr id="58372" name="Picture 2" descr="C:\Users\ΤΑΝΙΑ\Desktop\Καταγραφή.JPG"/>
          <p:cNvPicPr>
            <a:picLocks noChangeAspect="1" noChangeArrowheads="1"/>
          </p:cNvPicPr>
          <p:nvPr/>
        </p:nvPicPr>
        <p:blipFill>
          <a:blip r:embed="rId3" cstate="print"/>
          <a:srcRect/>
          <a:stretch>
            <a:fillRect/>
          </a:stretch>
        </p:blipFill>
        <p:spPr bwMode="auto">
          <a:xfrm rot="5400000">
            <a:off x="-59930" y="3380410"/>
            <a:ext cx="3888434" cy="2689470"/>
          </a:xfrm>
          <a:prstGeom prst="rect">
            <a:avLst/>
          </a:prstGeom>
          <a:noFill/>
          <a:ln w="9525">
            <a:noFill/>
            <a:miter lim="800000"/>
            <a:headEnd/>
            <a:tailEnd/>
          </a:ln>
        </p:spPr>
      </p:pic>
      <p:sp>
        <p:nvSpPr>
          <p:cNvPr id="58373" name="4 - Ορθογώνιο"/>
          <p:cNvSpPr>
            <a:spLocks noChangeArrowheads="1"/>
          </p:cNvSpPr>
          <p:nvPr/>
        </p:nvSpPr>
        <p:spPr bwMode="auto">
          <a:xfrm>
            <a:off x="5796136" y="1"/>
            <a:ext cx="3528392" cy="2677656"/>
          </a:xfrm>
          <a:prstGeom prst="rect">
            <a:avLst/>
          </a:prstGeom>
          <a:noFill/>
          <a:ln w="9525">
            <a:noFill/>
            <a:miter lim="800000"/>
            <a:headEnd/>
            <a:tailEnd/>
          </a:ln>
        </p:spPr>
        <p:txBody>
          <a:bodyPr wrap="square">
            <a:spAutoFit/>
          </a:bodyPr>
          <a:lstStyle/>
          <a:p>
            <a:pPr algn="ctr"/>
            <a:r>
              <a:rPr lang="en-US" sz="2800" b="1" dirty="0" err="1">
                <a:solidFill>
                  <a:schemeClr val="accent4">
                    <a:lumMod val="90000"/>
                  </a:schemeClr>
                </a:solidFill>
              </a:rPr>
              <a:t>Basaloid</a:t>
            </a:r>
            <a:r>
              <a:rPr lang="en-US" sz="2800" b="1" dirty="0">
                <a:solidFill>
                  <a:schemeClr val="accent4">
                    <a:lumMod val="90000"/>
                  </a:schemeClr>
                </a:solidFill>
              </a:rPr>
              <a:t> </a:t>
            </a:r>
            <a:r>
              <a:rPr lang="en-US" sz="2800" b="1" dirty="0" err="1">
                <a:solidFill>
                  <a:schemeClr val="accent4">
                    <a:lumMod val="90000"/>
                  </a:schemeClr>
                </a:solidFill>
              </a:rPr>
              <a:t>squamous</a:t>
            </a:r>
            <a:r>
              <a:rPr lang="en-US" sz="2800" b="1" dirty="0">
                <a:solidFill>
                  <a:schemeClr val="accent4">
                    <a:lumMod val="90000"/>
                  </a:schemeClr>
                </a:solidFill>
              </a:rPr>
              <a:t> cell carcinoma </a:t>
            </a:r>
            <a:r>
              <a:rPr lang="en-US" sz="2800" b="1" dirty="0">
                <a:solidFill>
                  <a:schemeClr val="tx2"/>
                </a:solidFill>
              </a:rPr>
              <a:t>showing a </a:t>
            </a:r>
            <a:r>
              <a:rPr lang="en-US" sz="2800" b="1" i="1" u="sng" spc="600" dirty="0">
                <a:solidFill>
                  <a:schemeClr val="tx2"/>
                </a:solidFill>
              </a:rPr>
              <a:t>surface</a:t>
            </a:r>
          </a:p>
          <a:p>
            <a:pPr algn="ctr"/>
            <a:r>
              <a:rPr lang="en-US" sz="2800" b="1" i="1" u="sng" dirty="0">
                <a:solidFill>
                  <a:schemeClr val="tx2"/>
                </a:solidFill>
              </a:rPr>
              <a:t>component</a:t>
            </a:r>
            <a:r>
              <a:rPr lang="en-US" sz="2800" b="1" u="sng" dirty="0">
                <a:solidFill>
                  <a:schemeClr val="tx2"/>
                </a:solidFill>
              </a:rPr>
              <a:t> </a:t>
            </a:r>
          </a:p>
          <a:p>
            <a:pPr algn="ctr"/>
            <a:r>
              <a:rPr lang="en-US" sz="2800" b="1" dirty="0">
                <a:solidFill>
                  <a:schemeClr val="tx2"/>
                </a:solidFill>
              </a:rPr>
              <a:t>of </a:t>
            </a:r>
            <a:r>
              <a:rPr lang="en-US" sz="2800" b="1" dirty="0" smtClean="0">
                <a:solidFill>
                  <a:schemeClr val="tx2"/>
                </a:solidFill>
              </a:rPr>
              <a:t>CIS and/or</a:t>
            </a:r>
          </a:p>
          <a:p>
            <a:pPr algn="ctr"/>
            <a:r>
              <a:rPr lang="en-US" sz="2800" b="1" dirty="0" smtClean="0">
                <a:solidFill>
                  <a:schemeClr val="tx2"/>
                </a:solidFill>
              </a:rPr>
              <a:t>invasive </a:t>
            </a:r>
            <a:r>
              <a:rPr lang="en-US" sz="2800" b="1" dirty="0">
                <a:solidFill>
                  <a:schemeClr val="tx2"/>
                </a:solidFill>
              </a:rPr>
              <a:t>SCC.</a:t>
            </a:r>
            <a:endParaRPr lang="el-GR" sz="2800" b="1" dirty="0">
              <a:solidFill>
                <a:schemeClr val="tx2"/>
              </a:solidFill>
            </a:endParaRPr>
          </a:p>
        </p:txBody>
      </p:sp>
      <p:sp>
        <p:nvSpPr>
          <p:cNvPr id="6" name="1 - Τίτλος"/>
          <p:cNvSpPr txBox="1">
            <a:spLocks/>
          </p:cNvSpPr>
          <p:nvPr/>
        </p:nvSpPr>
        <p:spPr>
          <a:xfrm>
            <a:off x="0" y="0"/>
            <a:ext cx="6372200" cy="263691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Although </a:t>
            </a:r>
            <a:r>
              <a:rPr kumimoji="0" lang="en-US" sz="2400" b="1" i="0" u="none" strike="noStrike" kern="0" cap="none" spc="0" normalizeH="0" baseline="0" noProof="0" dirty="0" err="1"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basaloid</a:t>
            </a:r>
            <a:r>
              <a:rPr kumimoji="0" lang="en-US" sz="2400" b="1" i="0" u="none" strike="noStrike" kern="0" cap="none" spc="0" normalizeH="0" baseline="0" noProof="0" dirty="0"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 cells </a:t>
            </a:r>
            <a:r>
              <a:rPr kumimoji="0" lang="en-US"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predominate,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30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a definable element of </a:t>
            </a:r>
            <a:r>
              <a:rPr kumimoji="0" lang="en-US" sz="2400" b="1" i="0" u="sng" strike="noStrike" kern="0" cap="none" spc="30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S</a:t>
            </a:r>
            <a:r>
              <a:rPr kumimoji="0" lang="en-US" sz="2400" b="1" i="0" u="none" strike="noStrike" kern="0" cap="none" spc="30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CC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(either in situ or invasive) or dysplasia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should be present</a:t>
            </a:r>
            <a:r>
              <a:rPr lang="en-US" sz="2400" b="1" kern="0" dirty="0" smtClean="0">
                <a:solidFill>
                  <a:schemeClr val="tx2"/>
                </a:solidFill>
                <a:effectLst>
                  <a:outerShdw blurRad="38100" dist="38100" dir="2700000" algn="tl">
                    <a:srgbClr val="000000"/>
                  </a:outerShdw>
                </a:effectLst>
                <a:latin typeface="+mj-lt"/>
                <a:ea typeface="+mj-ea"/>
                <a:cs typeface="+mj-cs"/>
              </a:rPr>
              <a:t>; it’s a </a:t>
            </a:r>
            <a:r>
              <a:rPr lang="en-US" sz="2400" b="1" u="sng" kern="0" spc="600" dirty="0" smtClean="0">
                <a:solidFill>
                  <a:schemeClr val="tx2"/>
                </a:solidFill>
                <a:effectLst>
                  <a:outerShdw blurRad="38100" dist="38100" dir="2700000" algn="tl">
                    <a:srgbClr val="000000"/>
                  </a:outerShdw>
                </a:effectLst>
                <a:latin typeface="+mj-lt"/>
                <a:ea typeface="+mj-ea"/>
                <a:cs typeface="+mj-cs"/>
              </a:rPr>
              <a:t>biphasic</a:t>
            </a:r>
            <a:r>
              <a:rPr lang="en-US" sz="2400" b="1" kern="0" dirty="0" smtClean="0">
                <a:solidFill>
                  <a:schemeClr val="tx2"/>
                </a:solidFill>
                <a:effectLst>
                  <a:outerShdw blurRad="38100" dist="38100" dir="2700000" algn="tl">
                    <a:srgbClr val="000000"/>
                  </a:outerShdw>
                </a:effectLst>
                <a:latin typeface="+mj-lt"/>
                <a:ea typeface="+mj-ea"/>
                <a:cs typeface="+mj-cs"/>
              </a:rPr>
              <a:t> </a:t>
            </a:r>
            <a:r>
              <a:rPr lang="en-US" sz="2400" b="1" kern="0" dirty="0" err="1" smtClean="0">
                <a:solidFill>
                  <a:schemeClr val="tx2"/>
                </a:solidFill>
                <a:effectLst>
                  <a:outerShdw blurRad="38100" dist="38100" dir="2700000" algn="tl">
                    <a:srgbClr val="000000"/>
                  </a:outerShdw>
                </a:effectLst>
                <a:latin typeface="+mj-lt"/>
                <a:ea typeface="+mj-ea"/>
                <a:cs typeface="+mj-cs"/>
              </a:rPr>
              <a:t>tumour</a:t>
            </a:r>
            <a:r>
              <a:rPr lang="en-US" sz="2400" b="1" kern="0" dirty="0" smtClean="0">
                <a:solidFill>
                  <a:schemeClr val="tx2"/>
                </a:solidFill>
                <a:effectLst>
                  <a:outerShdw blurRad="38100" dist="38100" dir="2700000" algn="tl">
                    <a:srgbClr val="000000"/>
                  </a:outerShdw>
                </a:effectLst>
                <a:latin typeface="+mj-lt"/>
                <a:ea typeface="+mj-ea"/>
                <a:cs typeface="+mj-cs"/>
              </a:rPr>
              <a:t>.</a:t>
            </a:r>
            <a:endParaRPr kumimoji="0" lang="en-US"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a:off x="3563888" y="2780928"/>
            <a:ext cx="2853434" cy="4077072"/>
          </a:xfrm>
          <a:prstGeom prst="rect">
            <a:avLst/>
          </a:prstGeom>
          <a:noFill/>
          <a:ln w="9525">
            <a:noFill/>
            <a:miter lim="800000"/>
            <a:headEnd/>
            <a:tailEnd/>
          </a:ln>
          <a:effectLst/>
        </p:spPr>
      </p:pic>
      <p:sp>
        <p:nvSpPr>
          <p:cNvPr id="8" name="7 - Βέλος προς τα κάτω"/>
          <p:cNvSpPr/>
          <p:nvPr/>
        </p:nvSpPr>
        <p:spPr>
          <a:xfrm>
            <a:off x="5436096" y="2492896"/>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a:off x="5148064" y="5805264"/>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a:off x="6876256" y="5373216"/>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Τίτλος"/>
          <p:cNvSpPr>
            <a:spLocks noGrp="1"/>
          </p:cNvSpPr>
          <p:nvPr>
            <p:ph type="title" idx="4294967295"/>
          </p:nvPr>
        </p:nvSpPr>
        <p:spPr>
          <a:xfrm>
            <a:off x="0" y="0"/>
            <a:ext cx="9144000" cy="764704"/>
          </a:xfrm>
        </p:spPr>
        <p:txBody>
          <a:bodyPr anchorCtr="0"/>
          <a:lstStyle/>
          <a:p>
            <a:pPr eaLnBrk="1" hangingPunct="1">
              <a:defRPr/>
            </a:pPr>
            <a:r>
              <a:rPr lang="fr-FR" sz="2400" dirty="0" err="1" smtClean="0">
                <a:solidFill>
                  <a:schemeClr val="accent4">
                    <a:lumMod val="90000"/>
                  </a:schemeClr>
                </a:solidFill>
              </a:rPr>
              <a:t>Basaloid</a:t>
            </a:r>
            <a:r>
              <a:rPr lang="fr-FR" sz="2400" dirty="0" smtClean="0">
                <a:solidFill>
                  <a:schemeClr val="accent4">
                    <a:lumMod val="90000"/>
                  </a:schemeClr>
                </a:solidFill>
              </a:rPr>
              <a:t> </a:t>
            </a:r>
            <a:r>
              <a:rPr lang="fr-FR" sz="2400" dirty="0" err="1" smtClean="0">
                <a:solidFill>
                  <a:schemeClr val="accent4">
                    <a:lumMod val="90000"/>
                  </a:schemeClr>
                </a:solidFill>
              </a:rPr>
              <a:t>Squamous</a:t>
            </a:r>
            <a:r>
              <a:rPr lang="fr-FR" sz="2400" dirty="0" smtClean="0">
                <a:solidFill>
                  <a:schemeClr val="accent4">
                    <a:lumMod val="90000"/>
                  </a:schemeClr>
                </a:solidFill>
              </a:rPr>
              <a:t> </a:t>
            </a:r>
            <a:r>
              <a:rPr lang="fr-FR" sz="2400" dirty="0" err="1" smtClean="0">
                <a:solidFill>
                  <a:schemeClr val="accent4">
                    <a:lumMod val="90000"/>
                  </a:schemeClr>
                </a:solidFill>
              </a:rPr>
              <a:t>Cell</a:t>
            </a:r>
            <a:r>
              <a:rPr lang="fr-FR" sz="2400" dirty="0" smtClean="0">
                <a:solidFill>
                  <a:schemeClr val="accent4">
                    <a:lumMod val="90000"/>
                  </a:schemeClr>
                </a:solidFill>
              </a:rPr>
              <a:t> </a:t>
            </a:r>
            <a:r>
              <a:rPr lang="fr-FR" sz="2400" dirty="0" err="1" smtClean="0">
                <a:solidFill>
                  <a:schemeClr val="accent4">
                    <a:lumMod val="90000"/>
                  </a:schemeClr>
                </a:solidFill>
              </a:rPr>
              <a:t>Carcinoma</a:t>
            </a:r>
            <a:r>
              <a:rPr lang="fr-FR" sz="2400" dirty="0" smtClean="0">
                <a:solidFill>
                  <a:schemeClr val="accent4">
                    <a:lumMod val="90000"/>
                  </a:schemeClr>
                </a:solidFill>
              </a:rPr>
              <a:t> (BSCC) </a:t>
            </a:r>
            <a:br>
              <a:rPr lang="fr-FR" sz="2400" dirty="0" smtClean="0">
                <a:solidFill>
                  <a:schemeClr val="accent4">
                    <a:lumMod val="90000"/>
                  </a:schemeClr>
                </a:solidFill>
              </a:rPr>
            </a:br>
            <a:r>
              <a:rPr lang="fr-FR" sz="2400" dirty="0" smtClean="0"/>
              <a:t>Vs. </a:t>
            </a:r>
            <a:r>
              <a:rPr lang="fr-FR" sz="2400" dirty="0" err="1" smtClean="0"/>
              <a:t>Adenoid</a:t>
            </a:r>
            <a:r>
              <a:rPr lang="fr-FR" sz="2400" dirty="0" smtClean="0"/>
              <a:t> </a:t>
            </a:r>
            <a:r>
              <a:rPr lang="fr-FR" sz="2400" dirty="0" err="1" smtClean="0"/>
              <a:t>Cystic</a:t>
            </a:r>
            <a:r>
              <a:rPr lang="fr-FR" sz="2400" dirty="0" smtClean="0"/>
              <a:t> </a:t>
            </a:r>
            <a:r>
              <a:rPr lang="fr-FR" sz="2400" dirty="0" err="1" smtClean="0"/>
              <a:t>Carcinoma</a:t>
            </a:r>
            <a:r>
              <a:rPr lang="fr-FR" sz="2400" dirty="0" smtClean="0"/>
              <a:t> (ACC)</a:t>
            </a:r>
            <a:endParaRPr lang="el-GR" sz="2400" dirty="0" smtClean="0"/>
          </a:p>
        </p:txBody>
      </p:sp>
      <p:pic>
        <p:nvPicPr>
          <p:cNvPr id="61443" name="Picture 2" descr="C:\Users\ΤΑΝΙΑ\Desktop\Καταγραφή.JPG"/>
          <p:cNvPicPr>
            <a:picLocks noChangeAspect="1" noChangeArrowheads="1"/>
          </p:cNvPicPr>
          <p:nvPr/>
        </p:nvPicPr>
        <p:blipFill>
          <a:blip r:embed="rId2" cstate="print"/>
          <a:srcRect/>
          <a:stretch>
            <a:fillRect/>
          </a:stretch>
        </p:blipFill>
        <p:spPr bwMode="auto">
          <a:xfrm>
            <a:off x="1043608" y="764704"/>
            <a:ext cx="7048500" cy="5505450"/>
          </a:xfrm>
          <a:prstGeom prst="rect">
            <a:avLst/>
          </a:prstGeom>
          <a:noFill/>
          <a:ln w="9525">
            <a:noFill/>
            <a:miter lim="800000"/>
            <a:headEnd/>
            <a:tailEnd/>
          </a:ln>
        </p:spPr>
      </p:pic>
      <p:sp>
        <p:nvSpPr>
          <p:cNvPr id="4" name="1 - Τίτλος"/>
          <p:cNvSpPr txBox="1">
            <a:spLocks/>
          </p:cNvSpPr>
          <p:nvPr/>
        </p:nvSpPr>
        <p:spPr bwMode="auto">
          <a:xfrm>
            <a:off x="0" y="6237312"/>
            <a:ext cx="9296400" cy="6206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b="1" i="0" u="sng" strike="noStrike" kern="0" cap="none" spc="0" normalizeH="0" baseline="0" noProof="0" dirty="0" err="1"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Basaloid</a:t>
            </a:r>
            <a:r>
              <a:rPr kumimoji="0" lang="fr-FR" b="1" i="0" u="sng" strike="noStrike" kern="0" cap="none" spc="0" normalizeH="0" baseline="0" noProof="0" dirty="0"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 </a:t>
            </a:r>
            <a:r>
              <a:rPr kumimoji="0" lang="fr-FR" b="1" i="0" u="sng" strike="noStrike" kern="0" cap="none" spc="0" normalizeH="0" baseline="0" noProof="0" dirty="0" err="1"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Squamous</a:t>
            </a:r>
            <a:r>
              <a:rPr kumimoji="0" lang="fr-FR" b="1" i="0" u="sng" strike="noStrike" kern="0" cap="none" spc="0" normalizeH="0" baseline="0" noProof="0" dirty="0"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 </a:t>
            </a:r>
            <a:r>
              <a:rPr kumimoji="0" lang="fr-FR" b="1" i="0" u="sng" strike="noStrike" kern="0" cap="none" spc="0" normalizeH="0" baseline="0" noProof="0" dirty="0" err="1"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Cell</a:t>
            </a:r>
            <a:r>
              <a:rPr kumimoji="0" lang="fr-FR" b="1" i="0" u="sng" strike="noStrike" kern="0" cap="none" spc="0" normalizeH="0" baseline="0" noProof="0" dirty="0"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 </a:t>
            </a:r>
            <a:r>
              <a:rPr kumimoji="0" lang="fr-FR" b="1" i="0" u="sng" strike="noStrike" kern="0" cap="none" spc="0" normalizeH="0" baseline="0" noProof="0" dirty="0" err="1"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Carcinoma</a:t>
            </a:r>
            <a:r>
              <a:rPr kumimoji="0" lang="fr-FR" b="1" i="0" u="sng" strike="noStrike" kern="0" cap="none" spc="0" normalizeH="0" baseline="0" noProof="0" dirty="0" smtClean="0">
                <a:ln>
                  <a:noFill/>
                </a:ln>
                <a:solidFill>
                  <a:schemeClr val="accent4">
                    <a:lumMod val="90000"/>
                  </a:schemeClr>
                </a:solidFill>
                <a:effectLst>
                  <a:outerShdw blurRad="38100" dist="38100" dir="2700000" algn="tl">
                    <a:srgbClr val="000000"/>
                  </a:outerShdw>
                </a:effectLst>
                <a:uLnTx/>
                <a:uFillTx/>
                <a:latin typeface="+mj-lt"/>
                <a:ea typeface="+mj-ea"/>
                <a:cs typeface="+mj-cs"/>
              </a:rPr>
              <a:t> </a:t>
            </a:r>
            <a:r>
              <a:rPr kumimoji="0" lang="fr-FR"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Vs. </a:t>
            </a:r>
            <a:r>
              <a:rPr kumimoji="0" lang="fr-FR"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fr-FR" b="1" i="0" u="none" strike="noStrike" kern="0" cap="none" spc="0" normalizeH="0" noProof="0" dirty="0" smtClean="0">
                <a:ln>
                  <a:noFill/>
                </a:ln>
                <a:solidFill>
                  <a:srgbClr val="B61AB6"/>
                </a:solidFill>
                <a:effectLst>
                  <a:outerShdw blurRad="38100" dist="38100" dir="2700000" algn="tl">
                    <a:srgbClr val="000000"/>
                  </a:outerShdw>
                </a:effectLst>
                <a:uLnTx/>
                <a:uFillTx/>
                <a:latin typeface="+mj-lt"/>
                <a:ea typeface="+mj-ea"/>
                <a:cs typeface="+mj-cs"/>
              </a:rPr>
              <a:t>Small </a:t>
            </a:r>
            <a:r>
              <a:rPr kumimoji="0" lang="fr-FR" b="1" i="0" u="none" strike="noStrike" kern="0" cap="none" spc="0" normalizeH="0" noProof="0" dirty="0" err="1" smtClean="0">
                <a:ln>
                  <a:noFill/>
                </a:ln>
                <a:solidFill>
                  <a:srgbClr val="B61AB6"/>
                </a:solidFill>
                <a:effectLst>
                  <a:outerShdw blurRad="38100" dist="38100" dir="2700000" algn="tl">
                    <a:srgbClr val="000000"/>
                  </a:outerShdw>
                </a:effectLst>
                <a:uLnTx/>
                <a:uFillTx/>
                <a:latin typeface="+mj-lt"/>
                <a:ea typeface="+mj-ea"/>
                <a:cs typeface="+mj-cs"/>
              </a:rPr>
              <a:t>cell</a:t>
            </a:r>
            <a:r>
              <a:rPr kumimoji="0" lang="fr-FR" b="1" i="0" u="none" strike="noStrike" kern="0" cap="none" spc="0" normalizeH="0" noProof="0" dirty="0" smtClean="0">
                <a:ln>
                  <a:noFill/>
                </a:ln>
                <a:solidFill>
                  <a:srgbClr val="B61AB6"/>
                </a:solidFill>
                <a:effectLst>
                  <a:outerShdw blurRad="38100" dist="38100" dir="2700000" algn="tl">
                    <a:srgbClr val="000000"/>
                  </a:outerShdw>
                </a:effectLst>
                <a:uLnTx/>
                <a:uFillTx/>
                <a:latin typeface="+mj-lt"/>
                <a:ea typeface="+mj-ea"/>
                <a:cs typeface="+mj-cs"/>
              </a:rPr>
              <a:t> (neuroendocrine) </a:t>
            </a:r>
            <a:r>
              <a:rPr kumimoji="0" lang="fr-FR" b="1" i="0" u="none" strike="noStrike" kern="0" cap="none" spc="0" normalizeH="0" noProof="0" dirty="0" err="1" smtClean="0">
                <a:ln>
                  <a:noFill/>
                </a:ln>
                <a:solidFill>
                  <a:srgbClr val="B61AB6"/>
                </a:solidFill>
                <a:effectLst>
                  <a:outerShdw blurRad="38100" dist="38100" dir="2700000" algn="tl">
                    <a:srgbClr val="000000"/>
                  </a:outerShdw>
                </a:effectLst>
                <a:uLnTx/>
                <a:uFillTx/>
                <a:latin typeface="+mj-lt"/>
                <a:ea typeface="+mj-ea"/>
                <a:cs typeface="+mj-cs"/>
              </a:rPr>
              <a:t>carcinoma</a:t>
            </a:r>
            <a:r>
              <a:rPr kumimoji="0" lang="fr-FR"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endParaRPr kumimoji="0" lang="fr-FR"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0" cap="none" spc="0" normalizeH="0" noProof="0" dirty="0" err="1" smtClean="0">
                <a:ln>
                  <a:noFill/>
                </a:ln>
                <a:solidFill>
                  <a:schemeClr val="tx2"/>
                </a:solidFill>
                <a:effectLst>
                  <a:outerShdw blurRad="38100" dist="38100" dir="2700000" algn="tl">
                    <a:srgbClr val="000000"/>
                  </a:outerShdw>
                </a:effectLst>
                <a:uLnTx/>
                <a:uFillTx/>
                <a:latin typeface="+mj-lt"/>
                <a:ea typeface="+mj-ea"/>
                <a:cs typeface="+mj-cs"/>
              </a:rPr>
              <a:t>Chromogranin</a:t>
            </a:r>
            <a:r>
              <a:rPr kumimoji="0" lang="fr-FR"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lang="en-US" sz="1400" b="1" kern="0" noProof="0" dirty="0" smtClean="0">
                <a:solidFill>
                  <a:schemeClr val="tx2"/>
                </a:solidFill>
                <a:effectLst>
                  <a:outerShdw blurRad="38100" dist="38100" dir="2700000" algn="tl">
                    <a:srgbClr val="000000"/>
                  </a:outerShdw>
                </a:effectLst>
                <a:latin typeface="+mj-lt"/>
                <a:ea typeface="+mj-ea"/>
                <a:cs typeface="+mj-cs"/>
              </a:rPr>
              <a:t>(-) </a:t>
            </a:r>
            <a:r>
              <a:rPr lang="el-GR" sz="1400" b="1" kern="0" dirty="0" smtClean="0">
                <a:solidFill>
                  <a:schemeClr val="tx2"/>
                </a:solidFill>
                <a:effectLst>
                  <a:outerShdw blurRad="38100" dist="38100" dir="2700000" algn="tl">
                    <a:srgbClr val="000000"/>
                  </a:outerShdw>
                </a:effectLst>
                <a:latin typeface="+mj-lt"/>
                <a:ea typeface="+mj-ea"/>
                <a:cs typeface="+mj-cs"/>
              </a:rPr>
              <a:t>&amp;</a:t>
            </a:r>
            <a:r>
              <a:rPr lang="en-US" sz="1400" b="1" kern="0" dirty="0" smtClean="0">
                <a:solidFill>
                  <a:schemeClr val="tx2"/>
                </a:solidFill>
                <a:effectLst>
                  <a:outerShdw blurRad="38100" dist="38100" dir="2700000" algn="tl">
                    <a:srgbClr val="000000"/>
                  </a:outerShdw>
                </a:effectLst>
                <a:latin typeface="+mj-lt"/>
                <a:ea typeface="+mj-ea"/>
                <a:cs typeface="+mj-cs"/>
              </a:rPr>
              <a:t> frequently(not always!) </a:t>
            </a:r>
            <a:r>
              <a:rPr kumimoji="0" lang="fr-FR" sz="1400" b="1" i="0" u="none" strike="noStrike" kern="0" cap="none" spc="0" normalizeH="0" noProof="0" dirty="0" err="1" smtClean="0">
                <a:ln>
                  <a:noFill/>
                </a:ln>
                <a:solidFill>
                  <a:schemeClr val="tx2"/>
                </a:solidFill>
                <a:effectLst>
                  <a:outerShdw blurRad="38100" dist="38100" dir="2700000" algn="tl">
                    <a:srgbClr val="000000"/>
                  </a:outerShdw>
                </a:effectLst>
                <a:uLnTx/>
                <a:uFillTx/>
                <a:latin typeface="+mj-lt"/>
                <a:ea typeface="+mj-ea"/>
                <a:cs typeface="+mj-cs"/>
              </a:rPr>
              <a:t>synaptophysin</a:t>
            </a:r>
            <a:r>
              <a:rPr kumimoji="0" lang="fr-FR"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l-GR"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a:t>
            </a:r>
            <a:r>
              <a:rPr kumimoji="0" lang="en-US"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1400" b="1" i="0" u="none" strike="noStrike" kern="0" cap="none" spc="0" normalizeH="0" noProof="0" dirty="0" smtClean="0">
                <a:ln>
                  <a:noFill/>
                </a:ln>
                <a:solidFill>
                  <a:srgbClr val="E7C1DD"/>
                </a:solidFill>
                <a:effectLst>
                  <a:outerShdw blurRad="38100" dist="38100" dir="2700000" algn="tl">
                    <a:srgbClr val="000000"/>
                  </a:outerShdw>
                </a:effectLst>
                <a:uLnTx/>
                <a:uFillTx/>
                <a:latin typeface="+mj-lt"/>
                <a:ea typeface="+mj-ea"/>
                <a:cs typeface="+mj-cs"/>
              </a:rPr>
              <a:t>(</a:t>
            </a:r>
            <a:r>
              <a:rPr kumimoji="0" lang="en-US" sz="1400" b="1" i="0" u="none" strike="noStrike" kern="0" cap="none" spc="0" normalizeH="0" noProof="0" dirty="0" smtClean="0">
                <a:ln>
                  <a:noFill/>
                </a:ln>
                <a:solidFill>
                  <a:srgbClr val="E7C1DD"/>
                </a:solidFill>
                <a:effectLst>
                  <a:outerShdw blurRad="38100" dist="38100" dir="2700000" algn="tl">
                    <a:srgbClr val="000000"/>
                  </a:outerShdw>
                </a:effectLst>
                <a:uLnTx/>
                <a:uFillTx/>
                <a:latin typeface="+mj-lt"/>
                <a:ea typeface="+mj-ea"/>
                <a:cs typeface="+mj-cs"/>
              </a:rPr>
              <a:t>not NSE</a:t>
            </a:r>
            <a:r>
              <a:rPr kumimoji="0" lang="en-US" sz="1400" b="1" i="0" u="none" strike="noStrike" kern="0" cap="none" spc="0" normalizeH="0" noProof="0" dirty="0" smtClean="0">
                <a:ln>
                  <a:noFill/>
                </a:ln>
                <a:solidFill>
                  <a:srgbClr val="E7C1DD"/>
                </a:solidFill>
                <a:effectLst>
                  <a:outerShdw blurRad="38100" dist="38100" dir="2700000" algn="tl">
                    <a:srgbClr val="000000"/>
                  </a:outerShdw>
                </a:effectLst>
                <a:uLnTx/>
                <a:uFillTx/>
                <a:latin typeface="+mj-lt"/>
                <a:ea typeface="+mj-ea"/>
                <a:cs typeface="+mj-cs"/>
              </a:rPr>
              <a:t>!)  </a:t>
            </a:r>
            <a:r>
              <a:rPr kumimoji="0" lang="fr-FR" sz="1400" b="1" i="0" u="none" strike="noStrike" kern="0" cap="none" spc="600" normalizeH="0" noProof="0" dirty="0" smtClean="0">
                <a:ln>
                  <a:noFill/>
                </a:ln>
                <a:solidFill>
                  <a:schemeClr val="tx2"/>
                </a:solidFill>
                <a:effectLst>
                  <a:outerShdw blurRad="38100" dist="38100" dir="2700000" algn="tl">
                    <a:srgbClr val="000000"/>
                  </a:outerShdw>
                </a:effectLst>
                <a:uLnTx/>
                <a:uFillTx/>
                <a:latin typeface="+mj-lt"/>
                <a:ea typeface="+mj-ea"/>
                <a:cs typeface="+mj-cs"/>
              </a:rPr>
              <a:t>and</a:t>
            </a:r>
            <a:r>
              <a:rPr kumimoji="0" lang="fr-FR"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34</a:t>
            </a:r>
            <a:r>
              <a:rPr kumimoji="0" lang="el-GR"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βΕ12</a:t>
            </a:r>
            <a:r>
              <a:rPr kumimoji="0" lang="en-US"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/CK903</a:t>
            </a:r>
            <a:r>
              <a:rPr kumimoji="0" lang="el-GR"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a:t>
            </a:r>
            <a:r>
              <a:rPr kumimoji="0" lang="en-US"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1400" b="1" i="0" u="none" strike="noStrike" kern="0" cap="none" spc="0" normalizeH="0" noProof="0" dirty="0" smtClean="0">
                <a:ln>
                  <a:noFill/>
                </a:ln>
                <a:solidFill>
                  <a:srgbClr val="D0CDE7"/>
                </a:solidFill>
                <a:effectLst>
                  <a:outerShdw blurRad="38100" dist="38100" dir="2700000" algn="tl">
                    <a:srgbClr val="000000"/>
                  </a:outerShdw>
                </a:effectLst>
                <a:uLnTx/>
                <a:uFillTx/>
                <a:latin typeface="+mj-lt"/>
                <a:ea typeface="+mj-ea"/>
                <a:cs typeface="+mj-cs"/>
              </a:rPr>
              <a:t>in the </a:t>
            </a:r>
            <a:r>
              <a:rPr kumimoji="0" lang="en-US" sz="1400" b="1" i="0" u="sng" strike="noStrike" kern="0" cap="none" spc="0" normalizeH="0" noProof="0" dirty="0" smtClean="0">
                <a:ln>
                  <a:noFill/>
                </a:ln>
                <a:solidFill>
                  <a:srgbClr val="D0CDE7"/>
                </a:solidFill>
                <a:effectLst>
                  <a:outerShdw blurRad="38100" dist="38100" dir="2700000" algn="tl">
                    <a:srgbClr val="000000"/>
                  </a:outerShdw>
                </a:effectLst>
                <a:uLnTx/>
                <a:uFillTx/>
                <a:latin typeface="+mj-lt"/>
                <a:ea typeface="+mj-ea"/>
                <a:cs typeface="+mj-cs"/>
              </a:rPr>
              <a:t>former</a:t>
            </a:r>
            <a:r>
              <a:rPr kumimoji="0" lang="en-US" sz="1400" b="1"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a:t>
            </a:r>
            <a:endParaRPr kumimoji="0" lang="el-GR" sz="1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5" name="2 - Θέση κειμένου"/>
          <p:cNvSpPr txBox="1">
            <a:spLocks/>
          </p:cNvSpPr>
          <p:nvPr/>
        </p:nvSpPr>
        <p:spPr>
          <a:xfrm>
            <a:off x="5940152" y="5733256"/>
            <a:ext cx="3203848" cy="50405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hlink"/>
              </a:buClr>
              <a:buSzTx/>
              <a:tabLst/>
              <a:defRPr/>
            </a:pPr>
            <a:r>
              <a:rPr kumimoji="0" lang="en-US" sz="1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BUT OVERLAPPING  WITH </a:t>
            </a:r>
          </a:p>
          <a:p>
            <a:pPr marL="342900" marR="0" lvl="0" indent="-342900" algn="l" defTabSz="914400" rtl="0" eaLnBrk="0" fontAlgn="base" latinLnBrk="0" hangingPunct="0">
              <a:lnSpc>
                <a:spcPct val="100000"/>
              </a:lnSpc>
              <a:spcBef>
                <a:spcPct val="20000"/>
              </a:spcBef>
              <a:spcAft>
                <a:spcPct val="0"/>
              </a:spcAft>
              <a:buClr>
                <a:schemeClr val="hlink"/>
              </a:buClr>
              <a:buSzTx/>
              <a:tabLst/>
              <a:defRPr/>
            </a:pPr>
            <a:r>
              <a:rPr kumimoji="0" lang="en-US" sz="1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THE SOLID VARIANT ! </a:t>
            </a:r>
            <a:endParaRPr kumimoji="0" lang="el-GR" sz="1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idx="4294967295"/>
          </p:nvPr>
        </p:nvSpPr>
        <p:spPr>
          <a:xfrm>
            <a:off x="0" y="0"/>
            <a:ext cx="9144000" cy="1417638"/>
          </a:xfrm>
        </p:spPr>
        <p:txBody>
          <a:bodyPr anchorCtr="0"/>
          <a:lstStyle/>
          <a:p>
            <a:pPr eaLnBrk="1" hangingPunct="1">
              <a:defRPr/>
            </a:pPr>
            <a:r>
              <a:rPr lang="en-US" sz="4000" dirty="0" err="1" smtClean="0"/>
              <a:t>Acantholytic</a:t>
            </a:r>
            <a:r>
              <a:rPr lang="en-US" sz="4000" dirty="0" smtClean="0"/>
              <a:t>/Adenoid SCC</a:t>
            </a:r>
            <a:br>
              <a:rPr lang="en-US" sz="4000" dirty="0" smtClean="0"/>
            </a:br>
            <a:r>
              <a:rPr lang="en-US" sz="1600" dirty="0" smtClean="0"/>
              <a:t>Invasive </a:t>
            </a:r>
            <a:r>
              <a:rPr lang="en-US" sz="1600" dirty="0" err="1" smtClean="0"/>
              <a:t>pseudoglandular</a:t>
            </a:r>
            <a:r>
              <a:rPr lang="en-US" sz="1600" dirty="0" smtClean="0"/>
              <a:t>  </a:t>
            </a:r>
            <a:r>
              <a:rPr lang="en-US" sz="1600" dirty="0" err="1" smtClean="0"/>
              <a:t>squamous</a:t>
            </a:r>
            <a:r>
              <a:rPr lang="en-US" sz="1600" dirty="0" smtClean="0"/>
              <a:t> formations due to </a:t>
            </a:r>
            <a:r>
              <a:rPr lang="en-US" sz="1600" dirty="0" err="1" smtClean="0"/>
              <a:t>acantholysis</a:t>
            </a:r>
            <a:r>
              <a:rPr lang="en-US" sz="1600" dirty="0" smtClean="0"/>
              <a:t>. Lining by a basilar layer of polygonal cells; central  lumen of detached “glassy”  </a:t>
            </a:r>
            <a:r>
              <a:rPr lang="en-US" sz="1600" spc="600" dirty="0" err="1" smtClean="0"/>
              <a:t>keratinocytes</a:t>
            </a:r>
            <a:r>
              <a:rPr lang="en-US" sz="1600" dirty="0" smtClean="0"/>
              <a:t>. </a:t>
            </a:r>
            <a:br>
              <a:rPr lang="en-US" sz="1600" dirty="0" smtClean="0"/>
            </a:br>
            <a:r>
              <a:rPr lang="en-US" sz="1600" dirty="0" smtClean="0">
                <a:solidFill>
                  <a:srgbClr val="E7C1DD"/>
                </a:solidFill>
              </a:rPr>
              <a:t>Abundant keratin pearl formation </a:t>
            </a:r>
            <a:r>
              <a:rPr lang="en-US" sz="1600" dirty="0" smtClean="0"/>
              <a:t>and </a:t>
            </a:r>
            <a:r>
              <a:rPr lang="en-US" sz="1600" dirty="0" err="1" smtClean="0"/>
              <a:t>pseudoglandular</a:t>
            </a:r>
            <a:r>
              <a:rPr lang="en-US" sz="1600" dirty="0" smtClean="0"/>
              <a:t> alveolar areas; </a:t>
            </a:r>
            <a:r>
              <a:rPr lang="en-US" sz="1600" dirty="0" smtClean="0">
                <a:solidFill>
                  <a:srgbClr val="FFC000"/>
                </a:solidFill>
              </a:rPr>
              <a:t>no true glandular component</a:t>
            </a:r>
            <a:r>
              <a:rPr lang="en-US" sz="1600" dirty="0" smtClean="0"/>
              <a:t>. </a:t>
            </a:r>
            <a:br>
              <a:rPr lang="en-US" sz="1600" dirty="0" smtClean="0"/>
            </a:br>
            <a:r>
              <a:rPr lang="en-US" sz="1600" dirty="0" smtClean="0"/>
              <a:t>                                                                           </a:t>
            </a:r>
            <a:r>
              <a:rPr lang="en-US" sz="1600" u="sng" dirty="0" smtClean="0">
                <a:solidFill>
                  <a:srgbClr val="E7C1DD"/>
                </a:solidFill>
              </a:rPr>
              <a:t>Lack of </a:t>
            </a:r>
            <a:r>
              <a:rPr lang="en-US" sz="1600" u="sng" dirty="0" err="1" smtClean="0">
                <a:solidFill>
                  <a:srgbClr val="E7C1DD"/>
                </a:solidFill>
              </a:rPr>
              <a:t>mucocytes</a:t>
            </a:r>
            <a:r>
              <a:rPr lang="en-US" sz="1600" u="sng" dirty="0" smtClean="0">
                <a:solidFill>
                  <a:srgbClr val="E7C1DD"/>
                </a:solidFill>
              </a:rPr>
              <a:t> </a:t>
            </a:r>
            <a:r>
              <a:rPr lang="en-US" sz="1600" u="sng" dirty="0" smtClean="0"/>
              <a:t>and </a:t>
            </a:r>
            <a:r>
              <a:rPr lang="en-US" sz="1600" u="sng" dirty="0" smtClean="0">
                <a:solidFill>
                  <a:srgbClr val="FFC000"/>
                </a:solidFill>
              </a:rPr>
              <a:t>lack of  </a:t>
            </a:r>
            <a:r>
              <a:rPr lang="en-US" sz="1600" u="sng" dirty="0" err="1" smtClean="0">
                <a:solidFill>
                  <a:srgbClr val="FFC000"/>
                </a:solidFill>
              </a:rPr>
              <a:t>intracytoplasmic</a:t>
            </a:r>
            <a:r>
              <a:rPr lang="en-US" sz="1600" u="sng" dirty="0" smtClean="0">
                <a:solidFill>
                  <a:srgbClr val="FFC000"/>
                </a:solidFill>
              </a:rPr>
              <a:t> </a:t>
            </a:r>
            <a:r>
              <a:rPr lang="en-US" sz="1600" u="sng" dirty="0" err="1" smtClean="0">
                <a:solidFill>
                  <a:srgbClr val="FFC000"/>
                </a:solidFill>
              </a:rPr>
              <a:t>mucin</a:t>
            </a:r>
            <a:r>
              <a:rPr lang="en-US" sz="1600" u="sng" dirty="0" smtClean="0"/>
              <a:t>.</a:t>
            </a:r>
            <a:endParaRPr lang="el-GR" sz="1600" u="sng" dirty="0" smtClean="0"/>
          </a:p>
        </p:txBody>
      </p:sp>
      <p:pic>
        <p:nvPicPr>
          <p:cNvPr id="67587" name="Picture 2"/>
          <p:cNvPicPr>
            <a:picLocks noChangeAspect="1" noChangeArrowheads="1"/>
          </p:cNvPicPr>
          <p:nvPr/>
        </p:nvPicPr>
        <p:blipFill>
          <a:blip r:embed="rId2" cstate="print"/>
          <a:srcRect/>
          <a:stretch>
            <a:fillRect/>
          </a:stretch>
        </p:blipFill>
        <p:spPr bwMode="auto">
          <a:xfrm>
            <a:off x="323850" y="1412875"/>
            <a:ext cx="3576638" cy="2503488"/>
          </a:xfrm>
          <a:prstGeom prst="rect">
            <a:avLst/>
          </a:prstGeom>
          <a:noFill/>
          <a:ln w="9525">
            <a:noFill/>
            <a:miter lim="800000"/>
            <a:headEnd/>
            <a:tailEnd/>
          </a:ln>
        </p:spPr>
      </p:pic>
      <p:pic>
        <p:nvPicPr>
          <p:cNvPr id="67588" name="Picture 3"/>
          <p:cNvPicPr>
            <a:picLocks noChangeAspect="1" noChangeArrowheads="1"/>
          </p:cNvPicPr>
          <p:nvPr/>
        </p:nvPicPr>
        <p:blipFill>
          <a:blip r:embed="rId3" cstate="print"/>
          <a:srcRect/>
          <a:stretch>
            <a:fillRect/>
          </a:stretch>
        </p:blipFill>
        <p:spPr bwMode="auto">
          <a:xfrm>
            <a:off x="323850" y="4221163"/>
            <a:ext cx="3576638" cy="2503487"/>
          </a:xfrm>
          <a:prstGeom prst="rect">
            <a:avLst/>
          </a:prstGeom>
          <a:noFill/>
          <a:ln w="9525">
            <a:noFill/>
            <a:miter lim="800000"/>
            <a:headEnd/>
            <a:tailEnd/>
          </a:ln>
        </p:spPr>
      </p:pic>
      <p:pic>
        <p:nvPicPr>
          <p:cNvPr id="67589" name="Picture 4"/>
          <p:cNvPicPr>
            <a:picLocks noChangeAspect="1" noChangeArrowheads="1"/>
          </p:cNvPicPr>
          <p:nvPr/>
        </p:nvPicPr>
        <p:blipFill>
          <a:blip r:embed="rId4" cstate="print"/>
          <a:srcRect/>
          <a:stretch>
            <a:fillRect/>
          </a:stretch>
        </p:blipFill>
        <p:spPr bwMode="auto">
          <a:xfrm>
            <a:off x="5076825" y="1700213"/>
            <a:ext cx="3271838" cy="4681537"/>
          </a:xfrm>
          <a:prstGeom prst="rect">
            <a:avLst/>
          </a:prstGeom>
          <a:noFill/>
          <a:ln w="9525">
            <a:noFill/>
            <a:miter lim="800000"/>
            <a:headEnd/>
            <a:tailEnd/>
          </a:ln>
        </p:spPr>
      </p:pic>
      <p:sp>
        <p:nvSpPr>
          <p:cNvPr id="6" name="5 - Αστέρι 4 ακτινών"/>
          <p:cNvSpPr/>
          <p:nvPr/>
        </p:nvSpPr>
        <p:spPr>
          <a:xfrm>
            <a:off x="5508104" y="6021288"/>
            <a:ext cx="288032" cy="216024"/>
          </a:xfrm>
          <a:prstGeom prst="star4">
            <a:avLst/>
          </a:prstGeom>
          <a:solidFill>
            <a:srgbClr val="E7C1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6444208" y="4221088"/>
            <a:ext cx="288032" cy="216024"/>
          </a:xfrm>
          <a:prstGeom prst="star4">
            <a:avLst/>
          </a:prstGeom>
          <a:solidFill>
            <a:srgbClr val="E7C1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7092280" y="3068960"/>
            <a:ext cx="288032" cy="216024"/>
          </a:xfrm>
          <a:prstGeom prst="star4">
            <a:avLst/>
          </a:prstGeom>
          <a:solidFill>
            <a:srgbClr val="E7C1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62"/>
                                        </p:tgtEl>
                                        <p:attrNameLst>
                                          <p:attrName>style.visibility</p:attrName>
                                        </p:attrNameLst>
                                      </p:cBhvr>
                                      <p:to>
                                        <p:strVal val="visible"/>
                                      </p:to>
                                    </p:set>
                                    <p:animEffect transition="in" filter="fade">
                                      <p:cBhvr>
                                        <p:cTn id="1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idx="4294967295"/>
          </p:nvPr>
        </p:nvSpPr>
        <p:spPr>
          <a:xfrm>
            <a:off x="0" y="908720"/>
            <a:ext cx="4716016" cy="2304380"/>
          </a:xfrm>
        </p:spPr>
        <p:txBody>
          <a:bodyPr anchorCtr="0"/>
          <a:lstStyle/>
          <a:p>
            <a:pPr eaLnBrk="1" hangingPunct="1">
              <a:defRPr/>
            </a:pPr>
            <a:r>
              <a:rPr lang="en-US" sz="3200" dirty="0" err="1" smtClean="0">
                <a:solidFill>
                  <a:srgbClr val="FFC000"/>
                </a:solidFill>
              </a:rPr>
              <a:t>Adenosquamous</a:t>
            </a:r>
            <a:r>
              <a:rPr lang="en-US" sz="3200" dirty="0" smtClean="0">
                <a:solidFill>
                  <a:srgbClr val="FFC000"/>
                </a:solidFill>
              </a:rPr>
              <a:t> carcinoma.</a:t>
            </a:r>
            <a:r>
              <a:rPr lang="en-US" sz="3200" dirty="0" smtClean="0"/>
              <a:t> </a:t>
            </a:r>
            <a:br>
              <a:rPr lang="en-US" sz="3200" dirty="0" smtClean="0"/>
            </a:br>
            <a:r>
              <a:rPr lang="en-US" sz="2400" dirty="0" smtClean="0"/>
              <a:t>Note the </a:t>
            </a:r>
            <a:r>
              <a:rPr lang="en-US" sz="2400" u="sng" dirty="0" smtClean="0"/>
              <a:t>separate, distinct</a:t>
            </a:r>
            <a:r>
              <a:rPr lang="en-US" sz="2400" dirty="0" smtClean="0"/>
              <a:t/>
            </a:r>
            <a:br>
              <a:rPr lang="en-US" sz="2400" dirty="0" smtClean="0"/>
            </a:br>
            <a:r>
              <a:rPr lang="en-US" sz="2400" dirty="0" err="1" smtClean="0"/>
              <a:t>squamous</a:t>
            </a:r>
            <a:r>
              <a:rPr lang="en-US" sz="2400" dirty="0" smtClean="0"/>
              <a:t> component in the upper right corner;</a:t>
            </a:r>
            <a:br>
              <a:rPr lang="en-US" sz="2400" dirty="0" smtClean="0"/>
            </a:br>
            <a:r>
              <a:rPr lang="en-US" sz="2400" dirty="0" smtClean="0"/>
              <a:t> this component  frequently originates from </a:t>
            </a:r>
            <a:r>
              <a:rPr lang="en-US" sz="2400" u="sng" dirty="0" smtClean="0"/>
              <a:t>dysplastic mucosa</a:t>
            </a:r>
            <a:r>
              <a:rPr lang="en-US" sz="2400" dirty="0" smtClean="0"/>
              <a:t>.  </a:t>
            </a:r>
            <a:br>
              <a:rPr lang="en-US" sz="2400" dirty="0" smtClean="0"/>
            </a:br>
            <a:r>
              <a:rPr lang="en-US" sz="2400" dirty="0" smtClean="0"/>
              <a:t>A </a:t>
            </a:r>
            <a:r>
              <a:rPr lang="en-US" sz="2400" dirty="0" err="1" smtClean="0"/>
              <a:t>mucicarmine</a:t>
            </a:r>
            <a:r>
              <a:rPr lang="en-US" sz="2400" dirty="0" smtClean="0"/>
              <a:t> stain, CEA and CK7  highlight the glandular component.</a:t>
            </a:r>
            <a:endParaRPr lang="el-GR" sz="2400" dirty="0" smtClean="0"/>
          </a:p>
        </p:txBody>
      </p:sp>
      <p:pic>
        <p:nvPicPr>
          <p:cNvPr id="65539" name="Picture 2" descr="C:\Users\ΤΑΝΙΑ\Desktop\Καταγραφή.JPG"/>
          <p:cNvPicPr>
            <a:picLocks noChangeAspect="1" noChangeArrowheads="1"/>
          </p:cNvPicPr>
          <p:nvPr/>
        </p:nvPicPr>
        <p:blipFill>
          <a:blip r:embed="rId2" cstate="print"/>
          <a:srcRect/>
          <a:stretch>
            <a:fillRect/>
          </a:stretch>
        </p:blipFill>
        <p:spPr bwMode="auto">
          <a:xfrm>
            <a:off x="395536" y="4005064"/>
            <a:ext cx="3473450" cy="2592387"/>
          </a:xfrm>
          <a:prstGeom prst="rect">
            <a:avLst/>
          </a:prstGeom>
          <a:noFill/>
          <a:ln w="9525">
            <a:noFill/>
            <a:miter lim="800000"/>
            <a:headEnd/>
            <a:tailEnd/>
          </a:ln>
        </p:spPr>
      </p:pic>
      <p:pic>
        <p:nvPicPr>
          <p:cNvPr id="65540" name="Picture 3" descr="C:\Users\ΤΑΝΙΑ\Desktop\Καταγραφή.JPG"/>
          <p:cNvPicPr>
            <a:picLocks noChangeAspect="1" noChangeArrowheads="1"/>
          </p:cNvPicPr>
          <p:nvPr/>
        </p:nvPicPr>
        <p:blipFill>
          <a:blip r:embed="rId3" cstate="print"/>
          <a:srcRect/>
          <a:stretch>
            <a:fillRect/>
          </a:stretch>
        </p:blipFill>
        <p:spPr bwMode="auto">
          <a:xfrm>
            <a:off x="4643438" y="3213100"/>
            <a:ext cx="4205287" cy="3171825"/>
          </a:xfrm>
          <a:prstGeom prst="rect">
            <a:avLst/>
          </a:prstGeom>
          <a:noFill/>
          <a:ln w="9525">
            <a:noFill/>
            <a:miter lim="800000"/>
            <a:headEnd/>
            <a:tailEnd/>
          </a:ln>
        </p:spPr>
      </p:pic>
      <p:sp>
        <p:nvSpPr>
          <p:cNvPr id="65541" name="4 - Ορθογώνιο"/>
          <p:cNvSpPr>
            <a:spLocks noChangeArrowheads="1"/>
          </p:cNvSpPr>
          <p:nvPr/>
        </p:nvSpPr>
        <p:spPr bwMode="auto">
          <a:xfrm>
            <a:off x="4284663" y="404813"/>
            <a:ext cx="4859337" cy="2831544"/>
          </a:xfrm>
          <a:prstGeom prst="rect">
            <a:avLst/>
          </a:prstGeom>
          <a:noFill/>
          <a:ln w="9525">
            <a:noFill/>
            <a:miter lim="800000"/>
            <a:headEnd/>
            <a:tailEnd/>
          </a:ln>
        </p:spPr>
        <p:txBody>
          <a:bodyPr>
            <a:spAutoFit/>
          </a:bodyPr>
          <a:lstStyle/>
          <a:p>
            <a:pPr algn="ctr"/>
            <a:r>
              <a:rPr lang="en-US" sz="3200" b="1" dirty="0" err="1"/>
              <a:t>Acantholytic</a:t>
            </a:r>
            <a:r>
              <a:rPr lang="en-US" sz="3200" b="1" dirty="0"/>
              <a:t> </a:t>
            </a:r>
            <a:r>
              <a:rPr lang="en-US" sz="3200" b="1" dirty="0" err="1"/>
              <a:t>squamous</a:t>
            </a:r>
            <a:r>
              <a:rPr lang="en-US" sz="3200" b="1" dirty="0"/>
              <a:t> cell carcinoma.</a:t>
            </a:r>
            <a:r>
              <a:rPr lang="en-US" dirty="0"/>
              <a:t> </a:t>
            </a:r>
          </a:p>
          <a:p>
            <a:pPr algn="ctr"/>
            <a:endParaRPr lang="en-US" dirty="0"/>
          </a:p>
          <a:p>
            <a:pPr algn="ctr"/>
            <a:r>
              <a:rPr lang="en-US" sz="2400" b="1" dirty="0" err="1"/>
              <a:t>Acantholysis</a:t>
            </a:r>
            <a:endParaRPr lang="en-US" sz="2400" b="1" dirty="0"/>
          </a:p>
          <a:p>
            <a:pPr algn="ctr"/>
            <a:r>
              <a:rPr lang="en-US" sz="2400" b="1" dirty="0"/>
              <a:t>of tumor cells creates a </a:t>
            </a:r>
            <a:r>
              <a:rPr lang="en-US" sz="2400" b="1" dirty="0" err="1"/>
              <a:t>pseudoglandular</a:t>
            </a:r>
            <a:r>
              <a:rPr lang="en-US" sz="2400" b="1" dirty="0"/>
              <a:t> appearance</a:t>
            </a:r>
            <a:r>
              <a:rPr lang="en-US" sz="2400" b="1" dirty="0" smtClean="0"/>
              <a:t>.</a:t>
            </a:r>
          </a:p>
          <a:p>
            <a:pPr algn="ctr"/>
            <a:r>
              <a:rPr lang="en-US" sz="2400" b="1" dirty="0" smtClean="0"/>
              <a:t>Negativity for </a:t>
            </a:r>
            <a:r>
              <a:rPr lang="en-US" sz="2400" b="1" dirty="0" err="1" smtClean="0"/>
              <a:t>mucin</a:t>
            </a:r>
            <a:r>
              <a:rPr lang="en-US" sz="2400" b="1" dirty="0" smtClean="0"/>
              <a:t> and CEA.</a:t>
            </a:r>
            <a:endParaRPr lang="el-G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dissolve">
                                      <p:cBhvr>
                                        <p:cTn id="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 Τίτλος"/>
          <p:cNvSpPr>
            <a:spLocks noGrp="1"/>
          </p:cNvSpPr>
          <p:nvPr>
            <p:ph type="title" idx="4294967295"/>
          </p:nvPr>
        </p:nvSpPr>
        <p:spPr/>
        <p:txBody>
          <a:bodyPr anchorCtr="0"/>
          <a:lstStyle/>
          <a:p>
            <a:pPr eaLnBrk="1" hangingPunct="1">
              <a:defRPr/>
            </a:pPr>
            <a:r>
              <a:rPr lang="fr-FR" smtClean="0"/>
              <a:t>Laryngeal Glandular Tumors</a:t>
            </a:r>
            <a:endParaRPr lang="el-GR" smtClean="0"/>
          </a:p>
        </p:txBody>
      </p:sp>
      <p:pic>
        <p:nvPicPr>
          <p:cNvPr id="62467" name="Picture 2" descr="C:\Users\ΤΑΝΙΑ\Desktop\Καταγραφή.JPG"/>
          <p:cNvPicPr>
            <a:picLocks noChangeAspect="1" noChangeArrowheads="1"/>
          </p:cNvPicPr>
          <p:nvPr/>
        </p:nvPicPr>
        <p:blipFill>
          <a:blip r:embed="rId2" cstate="print"/>
          <a:srcRect/>
          <a:stretch>
            <a:fillRect/>
          </a:stretch>
        </p:blipFill>
        <p:spPr bwMode="auto">
          <a:xfrm>
            <a:off x="1979613" y="1268413"/>
            <a:ext cx="5181600" cy="5133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0"/>
            <a:ext cx="8229600" cy="549275"/>
          </a:xfrm>
        </p:spPr>
        <p:txBody>
          <a:bodyPr anchorCtr="0">
            <a:normAutofit fontScale="90000"/>
          </a:bodyPr>
          <a:lstStyle/>
          <a:p>
            <a:pPr eaLnBrk="1" hangingPunct="1">
              <a:defRPr/>
            </a:pPr>
            <a:r>
              <a:rPr lang="en-US" sz="4000" dirty="0" err="1" smtClean="0">
                <a:solidFill>
                  <a:srgbClr val="FFC000"/>
                </a:solidFill>
              </a:rPr>
              <a:t>Adenosquamous</a:t>
            </a:r>
            <a:r>
              <a:rPr lang="en-US" sz="4000" dirty="0" smtClean="0">
                <a:solidFill>
                  <a:srgbClr val="FFC000"/>
                </a:solidFill>
              </a:rPr>
              <a:t> carcinoma</a:t>
            </a:r>
            <a:endParaRPr lang="el-GR" sz="4000" dirty="0" smtClean="0">
              <a:solidFill>
                <a:srgbClr val="FFC000"/>
              </a:solidFill>
            </a:endParaRPr>
          </a:p>
        </p:txBody>
      </p:sp>
      <p:pic>
        <p:nvPicPr>
          <p:cNvPr id="66563" name="Picture 2"/>
          <p:cNvPicPr>
            <a:picLocks noChangeAspect="1" noChangeArrowheads="1"/>
          </p:cNvPicPr>
          <p:nvPr/>
        </p:nvPicPr>
        <p:blipFill>
          <a:blip r:embed="rId2" cstate="print"/>
          <a:srcRect/>
          <a:stretch>
            <a:fillRect/>
          </a:stretch>
        </p:blipFill>
        <p:spPr bwMode="auto">
          <a:xfrm>
            <a:off x="0" y="549275"/>
            <a:ext cx="2987675" cy="4191000"/>
          </a:xfrm>
          <a:prstGeom prst="rect">
            <a:avLst/>
          </a:prstGeom>
          <a:noFill/>
          <a:ln w="9525">
            <a:noFill/>
            <a:miter lim="800000"/>
            <a:headEnd/>
            <a:tailEnd/>
          </a:ln>
        </p:spPr>
      </p:pic>
      <p:pic>
        <p:nvPicPr>
          <p:cNvPr id="66564" name="Picture 3"/>
          <p:cNvPicPr>
            <a:picLocks noChangeAspect="1" noChangeArrowheads="1"/>
          </p:cNvPicPr>
          <p:nvPr/>
        </p:nvPicPr>
        <p:blipFill>
          <a:blip r:embed="rId3" cstate="print"/>
          <a:srcRect/>
          <a:stretch>
            <a:fillRect/>
          </a:stretch>
        </p:blipFill>
        <p:spPr bwMode="auto">
          <a:xfrm>
            <a:off x="3203575" y="620713"/>
            <a:ext cx="6156325" cy="4310062"/>
          </a:xfrm>
          <a:prstGeom prst="rect">
            <a:avLst/>
          </a:prstGeom>
          <a:noFill/>
          <a:ln w="9525">
            <a:noFill/>
            <a:miter lim="800000"/>
            <a:headEnd/>
            <a:tailEnd/>
          </a:ln>
        </p:spPr>
      </p:pic>
      <p:pic>
        <p:nvPicPr>
          <p:cNvPr id="66565" name="Picture 4"/>
          <p:cNvPicPr>
            <a:picLocks noChangeAspect="1" noChangeArrowheads="1"/>
          </p:cNvPicPr>
          <p:nvPr/>
        </p:nvPicPr>
        <p:blipFill>
          <a:blip r:embed="rId4" cstate="print"/>
          <a:srcRect/>
          <a:stretch>
            <a:fillRect/>
          </a:stretch>
        </p:blipFill>
        <p:spPr bwMode="auto">
          <a:xfrm>
            <a:off x="0" y="4768850"/>
            <a:ext cx="2987675" cy="2089150"/>
          </a:xfrm>
          <a:prstGeom prst="rect">
            <a:avLst/>
          </a:prstGeom>
          <a:noFill/>
          <a:ln w="9525">
            <a:noFill/>
            <a:miter lim="800000"/>
            <a:headEnd/>
            <a:tailEnd/>
          </a:ln>
        </p:spPr>
      </p:pic>
      <p:pic>
        <p:nvPicPr>
          <p:cNvPr id="66566" name="Picture 5"/>
          <p:cNvPicPr>
            <a:picLocks noChangeAspect="1" noChangeArrowheads="1"/>
          </p:cNvPicPr>
          <p:nvPr/>
        </p:nvPicPr>
        <p:blipFill>
          <a:blip r:embed="rId5" cstate="print"/>
          <a:srcRect/>
          <a:stretch>
            <a:fillRect/>
          </a:stretch>
        </p:blipFill>
        <p:spPr bwMode="auto">
          <a:xfrm>
            <a:off x="3059113" y="5013325"/>
            <a:ext cx="2376487" cy="1663700"/>
          </a:xfrm>
          <a:prstGeom prst="rect">
            <a:avLst/>
          </a:prstGeom>
          <a:noFill/>
          <a:ln w="9525">
            <a:noFill/>
            <a:miter lim="800000"/>
            <a:headEnd/>
            <a:tailEnd/>
          </a:ln>
        </p:spPr>
      </p:pic>
      <p:sp>
        <p:nvSpPr>
          <p:cNvPr id="41991" name="Rectangle 7"/>
          <p:cNvSpPr>
            <a:spLocks noChangeArrowheads="1"/>
          </p:cNvSpPr>
          <p:nvPr/>
        </p:nvSpPr>
        <p:spPr bwMode="auto">
          <a:xfrm>
            <a:off x="5436095" y="5013176"/>
            <a:ext cx="3707905" cy="1844824"/>
          </a:xfrm>
          <a:prstGeom prst="rect">
            <a:avLst/>
          </a:prstGeom>
          <a:noFill/>
          <a:ln w="9525">
            <a:noFill/>
            <a:miter lim="800000"/>
            <a:headEnd/>
            <a:tailEnd/>
          </a:ln>
          <a:effectLst/>
        </p:spPr>
        <p:txBody>
          <a:bodyPr/>
          <a:lstStyle/>
          <a:p>
            <a:pPr marL="342900" indent="-342900">
              <a:spcBef>
                <a:spcPct val="20000"/>
              </a:spcBef>
              <a:buClr>
                <a:schemeClr val="hlink"/>
              </a:buClr>
              <a:buFontTx/>
              <a:buChar char="•"/>
              <a:defRPr/>
            </a:pPr>
            <a:r>
              <a:rPr lang="en-US" sz="1600" b="1" u="sng" spc="300" dirty="0">
                <a:effectLst>
                  <a:outerShdw blurRad="38100" dist="38100" dir="2700000" algn="tl">
                    <a:srgbClr val="000000"/>
                  </a:outerShdw>
                </a:effectLst>
              </a:rPr>
              <a:t>Surface</a:t>
            </a:r>
            <a:r>
              <a:rPr lang="en-US" sz="1600" b="1" dirty="0">
                <a:effectLst>
                  <a:outerShdw blurRad="38100" dist="38100" dir="2700000" algn="tl">
                    <a:srgbClr val="000000"/>
                  </a:outerShdw>
                </a:effectLst>
              </a:rPr>
              <a:t> SCC transitioning to a </a:t>
            </a:r>
            <a:r>
              <a:rPr lang="en-US" sz="1600" b="1" dirty="0" smtClean="0">
                <a:effectLst>
                  <a:outerShdw blurRad="38100" dist="38100" dir="2700000" algn="tl">
                    <a:srgbClr val="000000"/>
                  </a:outerShdw>
                </a:effectLst>
              </a:rPr>
              <a:t> </a:t>
            </a:r>
            <a:r>
              <a:rPr lang="en-US" sz="1600" b="1" i="1" spc="600" dirty="0" smtClean="0">
                <a:effectLst>
                  <a:outerShdw blurRad="38100" dist="38100" dir="2700000" algn="tl">
                    <a:srgbClr val="000000"/>
                  </a:outerShdw>
                </a:effectLst>
              </a:rPr>
              <a:t>distinct</a:t>
            </a:r>
            <a:r>
              <a:rPr lang="en-US" sz="1600" b="1" dirty="0" smtClean="0">
                <a:effectLst>
                  <a:outerShdw blurRad="38100" dist="38100" dir="2700000" algn="tl">
                    <a:srgbClr val="000000"/>
                  </a:outerShdw>
                </a:effectLst>
              </a:rPr>
              <a:t>, </a:t>
            </a:r>
            <a:r>
              <a:rPr lang="en-US" sz="1600" b="1" i="1" spc="600" dirty="0" smtClean="0">
                <a:effectLst>
                  <a:outerShdw blurRad="38100" dist="38100" dir="2700000" algn="tl">
                    <a:srgbClr val="000000"/>
                  </a:outerShdw>
                </a:effectLst>
              </a:rPr>
              <a:t>deeply</a:t>
            </a:r>
            <a:r>
              <a:rPr lang="en-US" sz="1600" b="1" dirty="0" smtClean="0">
                <a:effectLst>
                  <a:outerShdw blurRad="38100" dist="38100" dir="2700000" algn="tl">
                    <a:srgbClr val="000000"/>
                  </a:outerShdw>
                </a:effectLst>
              </a:rPr>
              <a:t> </a:t>
            </a:r>
            <a:r>
              <a:rPr lang="en-US" sz="1600" b="1" dirty="0">
                <a:effectLst>
                  <a:outerShdw blurRad="38100" dist="38100" dir="2700000" algn="tl">
                    <a:srgbClr val="000000"/>
                  </a:outerShdw>
                </a:effectLst>
              </a:rPr>
              <a:t>invasive </a:t>
            </a:r>
            <a:r>
              <a:rPr lang="en-US" sz="1600" b="1" dirty="0" smtClean="0">
                <a:effectLst>
                  <a:outerShdw blurRad="38100" dist="38100" dir="2700000" algn="tl">
                    <a:srgbClr val="000000"/>
                  </a:outerShdw>
                </a:effectLst>
              </a:rPr>
              <a:t> </a:t>
            </a:r>
            <a:r>
              <a:rPr lang="en-US" sz="1600" b="1" i="1" spc="300" dirty="0" err="1" smtClean="0">
                <a:effectLst>
                  <a:outerShdw blurRad="38100" dist="38100" dir="2700000" algn="tl">
                    <a:srgbClr val="000000"/>
                  </a:outerShdw>
                </a:effectLst>
              </a:rPr>
              <a:t>adeno</a:t>
            </a:r>
            <a:r>
              <a:rPr lang="en-US" sz="1600" b="1" dirty="0" err="1" smtClean="0">
                <a:effectLst>
                  <a:outerShdw blurRad="38100" dist="38100" dir="2700000" algn="tl">
                    <a:srgbClr val="000000"/>
                  </a:outerShdw>
                </a:effectLst>
              </a:rPr>
              <a:t>carcinoma</a:t>
            </a:r>
            <a:r>
              <a:rPr lang="en-US" sz="1600" b="1" dirty="0" smtClean="0">
                <a:effectLst>
                  <a:outerShdw blurRad="38100" dist="38100" dir="2700000" algn="tl">
                    <a:srgbClr val="000000"/>
                  </a:outerShdw>
                </a:effectLst>
              </a:rPr>
              <a:t> </a:t>
            </a:r>
            <a:r>
              <a:rPr lang="en-US" sz="1600" b="1" dirty="0">
                <a:effectLst>
                  <a:outerShdw blurRad="38100" dist="38100" dir="2700000" algn="tl">
                    <a:srgbClr val="000000"/>
                  </a:outerShdw>
                </a:effectLst>
              </a:rPr>
              <a:t>consisting of well formed atypical </a:t>
            </a:r>
            <a:r>
              <a:rPr lang="en-US" sz="1600" b="1" dirty="0" err="1">
                <a:effectLst>
                  <a:outerShdw blurRad="38100" dist="38100" dir="2700000" algn="tl">
                    <a:srgbClr val="000000"/>
                  </a:outerShdw>
                </a:effectLst>
              </a:rPr>
              <a:t>ductal</a:t>
            </a:r>
            <a:r>
              <a:rPr lang="en-US" sz="1600" b="1" dirty="0">
                <a:effectLst>
                  <a:outerShdw blurRad="38100" dist="38100" dir="2700000" algn="tl">
                    <a:srgbClr val="000000"/>
                  </a:outerShdw>
                </a:effectLst>
              </a:rPr>
              <a:t> </a:t>
            </a:r>
            <a:r>
              <a:rPr lang="en-US" sz="1600" b="1" dirty="0" smtClean="0">
                <a:effectLst>
                  <a:outerShdw blurRad="38100" dist="38100" dir="2700000" algn="tl">
                    <a:srgbClr val="000000"/>
                  </a:outerShdw>
                </a:effectLst>
              </a:rPr>
              <a:t>structures; this pattern is </a:t>
            </a:r>
            <a:r>
              <a:rPr lang="en-US" sz="1600" b="1" dirty="0" smtClean="0">
                <a:solidFill>
                  <a:srgbClr val="C00000"/>
                </a:solidFill>
                <a:effectLst>
                  <a:outerShdw blurRad="38100" dist="38100" dir="2700000" algn="tl">
                    <a:srgbClr val="000000"/>
                  </a:outerShdw>
                </a:effectLst>
              </a:rPr>
              <a:t>NOT</a:t>
            </a:r>
            <a:r>
              <a:rPr lang="en-US" sz="1600" b="1" dirty="0" smtClean="0">
                <a:effectLst>
                  <a:outerShdw blurRad="38100" dist="38100" dir="2700000" algn="tl">
                    <a:srgbClr val="000000"/>
                  </a:outerShdw>
                </a:effectLst>
              </a:rPr>
              <a:t> encountered in </a:t>
            </a:r>
            <a:r>
              <a:rPr lang="en-US" sz="1600" b="1" dirty="0" smtClean="0">
                <a:solidFill>
                  <a:srgbClr val="C00000"/>
                </a:solidFill>
                <a:effectLst>
                  <a:outerShdw blurRad="38100" dist="38100" dir="2700000" algn="tl">
                    <a:srgbClr val="000000"/>
                  </a:outerShdw>
                </a:effectLst>
              </a:rPr>
              <a:t>high-grade </a:t>
            </a:r>
            <a:r>
              <a:rPr lang="en-US" sz="1600" b="1" dirty="0" err="1" smtClean="0">
                <a:solidFill>
                  <a:srgbClr val="C00000"/>
                </a:solidFill>
                <a:effectLst>
                  <a:outerShdw blurRad="38100" dist="38100" dir="2700000" algn="tl">
                    <a:srgbClr val="000000"/>
                  </a:outerShdw>
                </a:effectLst>
              </a:rPr>
              <a:t>mucoepidermoid</a:t>
            </a:r>
            <a:r>
              <a:rPr lang="en-US" sz="1600" b="1" dirty="0" smtClean="0">
                <a:solidFill>
                  <a:srgbClr val="C00000"/>
                </a:solidFill>
                <a:effectLst>
                  <a:outerShdw blurRad="38100" dist="38100" dir="2700000" algn="tl">
                    <a:srgbClr val="000000"/>
                  </a:outerShdw>
                </a:effectLst>
              </a:rPr>
              <a:t> carcinoma.</a:t>
            </a:r>
            <a:endParaRPr lang="el-GR" sz="1600" b="1" dirty="0">
              <a:solidFill>
                <a:srgbClr val="C0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 Τίτλος"/>
          <p:cNvSpPr>
            <a:spLocks noGrp="1"/>
          </p:cNvSpPr>
          <p:nvPr>
            <p:ph type="title" idx="4294967295"/>
          </p:nvPr>
        </p:nvSpPr>
        <p:spPr>
          <a:xfrm>
            <a:off x="0" y="0"/>
            <a:ext cx="9144000" cy="1125538"/>
          </a:xfrm>
        </p:spPr>
        <p:txBody>
          <a:bodyPr anchorCtr="0"/>
          <a:lstStyle/>
          <a:p>
            <a:pPr eaLnBrk="1" hangingPunct="1">
              <a:defRPr/>
            </a:pPr>
            <a:r>
              <a:rPr lang="en-US" sz="2800" dirty="0" smtClean="0"/>
              <a:t>Adenoid cystic carcinoma  (ACC) of </a:t>
            </a:r>
            <a:r>
              <a:rPr lang="en-US" sz="2800" dirty="0" err="1" smtClean="0"/>
              <a:t>subglottic</a:t>
            </a:r>
            <a:r>
              <a:rPr lang="en-US" sz="2800" dirty="0" smtClean="0"/>
              <a:t> larynx. </a:t>
            </a:r>
            <a:r>
              <a:rPr lang="en-US" sz="3200" dirty="0" smtClean="0"/>
              <a:t/>
            </a:r>
            <a:br>
              <a:rPr lang="en-US" sz="3200" dirty="0" smtClean="0"/>
            </a:br>
            <a:r>
              <a:rPr lang="en-US" sz="2000" dirty="0" smtClean="0"/>
              <a:t>The tumor has invaded into the adjacent </a:t>
            </a:r>
            <a:r>
              <a:rPr lang="fr-FR" sz="2000" dirty="0" smtClean="0"/>
              <a:t>soft tissue; in </a:t>
            </a:r>
            <a:r>
              <a:rPr lang="fr-FR" sz="2000" dirty="0" err="1" smtClean="0"/>
              <a:t>contrast</a:t>
            </a:r>
            <a:r>
              <a:rPr lang="fr-FR" sz="2000" dirty="0" smtClean="0"/>
              <a:t> to </a:t>
            </a:r>
            <a:r>
              <a:rPr lang="fr-FR" sz="2000" dirty="0" err="1" smtClean="0">
                <a:solidFill>
                  <a:srgbClr val="D0CDE7"/>
                </a:solidFill>
              </a:rPr>
              <a:t>basaloid</a:t>
            </a:r>
            <a:r>
              <a:rPr lang="fr-FR" sz="2000" dirty="0" smtClean="0">
                <a:solidFill>
                  <a:srgbClr val="D0CDE7"/>
                </a:solidFill>
              </a:rPr>
              <a:t> </a:t>
            </a:r>
            <a:r>
              <a:rPr lang="fr-FR" sz="2000" dirty="0" err="1" smtClean="0">
                <a:solidFill>
                  <a:srgbClr val="D0CDE7"/>
                </a:solidFill>
              </a:rPr>
              <a:t>SCCs</a:t>
            </a:r>
            <a:r>
              <a:rPr lang="fr-FR" sz="2000" dirty="0" smtClean="0"/>
              <a:t>,  </a:t>
            </a:r>
            <a:r>
              <a:rPr lang="fr-FR" sz="2000" dirty="0" err="1" smtClean="0"/>
              <a:t>ACCs</a:t>
            </a:r>
            <a:r>
              <a:rPr lang="fr-FR" sz="2000" dirty="0" smtClean="0"/>
              <a:t> are </a:t>
            </a:r>
            <a:r>
              <a:rPr lang="fr-FR" sz="2000" dirty="0" err="1" smtClean="0"/>
              <a:t>rarely</a:t>
            </a:r>
            <a:r>
              <a:rPr lang="fr-FR" sz="2000" dirty="0" smtClean="0"/>
              <a:t> </a:t>
            </a:r>
            <a:r>
              <a:rPr lang="fr-FR" sz="2000" dirty="0" err="1" smtClean="0"/>
              <a:t>associated</a:t>
            </a:r>
            <a:r>
              <a:rPr lang="fr-FR" sz="2000" dirty="0" smtClean="0"/>
              <a:t> with positive cervical </a:t>
            </a:r>
            <a:r>
              <a:rPr lang="fr-FR" sz="2000" dirty="0" err="1" smtClean="0"/>
              <a:t>lymph</a:t>
            </a:r>
            <a:r>
              <a:rPr lang="fr-FR" sz="2000" dirty="0" smtClean="0"/>
              <a:t> </a:t>
            </a:r>
            <a:r>
              <a:rPr lang="fr-FR" sz="2000" dirty="0" err="1" smtClean="0"/>
              <a:t>nodes</a:t>
            </a:r>
            <a:r>
              <a:rPr lang="fr-FR" sz="2000" dirty="0" smtClean="0"/>
              <a:t>. </a:t>
            </a:r>
            <a:endParaRPr lang="el-GR" sz="2000" dirty="0" smtClean="0"/>
          </a:p>
        </p:txBody>
      </p:sp>
      <p:pic>
        <p:nvPicPr>
          <p:cNvPr id="63491" name="Picture 3" descr="C:\Users\ΤΑΝΙΑ\Desktop\Καταγραφή.JPG"/>
          <p:cNvPicPr>
            <a:picLocks noGrp="1" noChangeAspect="1" noChangeArrowheads="1"/>
          </p:cNvPicPr>
          <p:nvPr>
            <p:ph idx="4294967295"/>
          </p:nvPr>
        </p:nvPicPr>
        <p:blipFill>
          <a:blip r:embed="rId2" cstate="print"/>
          <a:srcRect/>
          <a:stretch>
            <a:fillRect/>
          </a:stretch>
        </p:blipFill>
        <p:spPr>
          <a:xfrm>
            <a:off x="1116013" y="1484313"/>
            <a:ext cx="2947987" cy="4525962"/>
          </a:xfrm>
        </p:spPr>
      </p:pic>
      <p:pic>
        <p:nvPicPr>
          <p:cNvPr id="63492" name="Picture 4" descr="C:\Users\ΤΑΝΙΑ\Desktop\Καταγραφή.JPG"/>
          <p:cNvPicPr>
            <a:picLocks noChangeAspect="1" noChangeArrowheads="1"/>
          </p:cNvPicPr>
          <p:nvPr/>
        </p:nvPicPr>
        <p:blipFill>
          <a:blip r:embed="rId3" cstate="print"/>
          <a:srcRect/>
          <a:stretch>
            <a:fillRect/>
          </a:stretch>
        </p:blipFill>
        <p:spPr bwMode="auto">
          <a:xfrm>
            <a:off x="5508104" y="1196752"/>
            <a:ext cx="3240088" cy="2525712"/>
          </a:xfrm>
          <a:prstGeom prst="rect">
            <a:avLst/>
          </a:prstGeom>
          <a:noFill/>
          <a:ln w="9525">
            <a:noFill/>
            <a:miter lim="800000"/>
            <a:headEnd/>
            <a:tailEnd/>
          </a:ln>
        </p:spPr>
      </p:pic>
      <p:pic>
        <p:nvPicPr>
          <p:cNvPr id="63493" name="Picture 5" descr="C:\Users\ΤΑΝΙΑ\Desktop\Καταγραφή.JPG"/>
          <p:cNvPicPr>
            <a:picLocks noChangeAspect="1" noChangeArrowheads="1"/>
          </p:cNvPicPr>
          <p:nvPr/>
        </p:nvPicPr>
        <p:blipFill>
          <a:blip r:embed="rId4" cstate="print"/>
          <a:srcRect/>
          <a:stretch>
            <a:fillRect/>
          </a:stretch>
        </p:blipFill>
        <p:spPr bwMode="auto">
          <a:xfrm>
            <a:off x="4427538" y="3860800"/>
            <a:ext cx="3857625" cy="286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Τίτλος"/>
          <p:cNvSpPr>
            <a:spLocks noGrp="1"/>
          </p:cNvSpPr>
          <p:nvPr>
            <p:ph type="title" idx="4294967295"/>
          </p:nvPr>
        </p:nvSpPr>
        <p:spPr>
          <a:xfrm>
            <a:off x="0" y="0"/>
            <a:ext cx="9144000" cy="692696"/>
          </a:xfrm>
        </p:spPr>
        <p:txBody>
          <a:bodyPr anchor="b" anchorCtr="0"/>
          <a:lstStyle/>
          <a:p>
            <a:pPr eaLnBrk="1" hangingPunct="1">
              <a:defRPr/>
            </a:pPr>
            <a:r>
              <a:rPr lang="fr-FR" sz="3200" dirty="0" err="1" smtClean="0"/>
              <a:t>Adenoid</a:t>
            </a:r>
            <a:r>
              <a:rPr lang="fr-FR" sz="3200" dirty="0" smtClean="0"/>
              <a:t> </a:t>
            </a:r>
            <a:r>
              <a:rPr lang="fr-FR" sz="3200" dirty="0" err="1" smtClean="0"/>
              <a:t>cystic</a:t>
            </a:r>
            <a:r>
              <a:rPr lang="fr-FR" sz="3200" dirty="0" smtClean="0"/>
              <a:t> </a:t>
            </a:r>
            <a:r>
              <a:rPr lang="fr-FR" sz="3200" dirty="0" err="1" smtClean="0"/>
              <a:t>carcinoma</a:t>
            </a:r>
            <a:endParaRPr lang="el-GR" sz="3200" dirty="0" smtClean="0"/>
          </a:p>
        </p:txBody>
      </p:sp>
      <p:sp>
        <p:nvSpPr>
          <p:cNvPr id="4" name="3 - Θέση κειμένου"/>
          <p:cNvSpPr>
            <a:spLocks noGrp="1"/>
          </p:cNvSpPr>
          <p:nvPr>
            <p:ph type="body" sz="half" idx="4294967295"/>
          </p:nvPr>
        </p:nvSpPr>
        <p:spPr>
          <a:xfrm>
            <a:off x="0" y="764704"/>
            <a:ext cx="5435600" cy="6093296"/>
          </a:xfrm>
        </p:spPr>
        <p:txBody>
          <a:bodyPr>
            <a:normAutofit/>
          </a:bodyPr>
          <a:lstStyle/>
          <a:p>
            <a:pPr marL="0" indent="0" algn="ctr" eaLnBrk="1" hangingPunct="1">
              <a:lnSpc>
                <a:spcPct val="80000"/>
              </a:lnSpc>
              <a:buFontTx/>
              <a:buNone/>
              <a:defRPr/>
            </a:pPr>
            <a:r>
              <a:rPr lang="en-US" sz="2000" b="1" dirty="0" smtClean="0">
                <a:solidFill>
                  <a:schemeClr val="tx2"/>
                </a:solidFill>
              </a:rPr>
              <a:t>A predominant solid pattern is seen here with necrosis and a </a:t>
            </a:r>
            <a:r>
              <a:rPr lang="en-US" sz="2000" b="1" dirty="0" err="1" smtClean="0">
                <a:solidFill>
                  <a:schemeClr val="tx2"/>
                </a:solidFill>
              </a:rPr>
              <a:t>cribriform</a:t>
            </a:r>
            <a:r>
              <a:rPr lang="en-US" sz="2000" b="1" dirty="0" smtClean="0">
                <a:solidFill>
                  <a:schemeClr val="tx2"/>
                </a:solidFill>
              </a:rPr>
              <a:t> pattern. </a:t>
            </a:r>
          </a:p>
          <a:p>
            <a:pPr marL="0" indent="0" algn="ctr" eaLnBrk="1" hangingPunct="1">
              <a:lnSpc>
                <a:spcPct val="80000"/>
              </a:lnSpc>
              <a:buFontTx/>
              <a:buNone/>
              <a:defRPr/>
            </a:pPr>
            <a:r>
              <a:rPr lang="en-US" sz="2000" b="1" dirty="0" smtClean="0">
                <a:solidFill>
                  <a:schemeClr val="tx2"/>
                </a:solidFill>
              </a:rPr>
              <a:t> Detail of the tumor from a</a:t>
            </a:r>
          </a:p>
          <a:p>
            <a:pPr marL="0" indent="0" algn="ctr" eaLnBrk="1" hangingPunct="1">
              <a:lnSpc>
                <a:spcPct val="80000"/>
              </a:lnSpc>
              <a:buFontTx/>
              <a:buNone/>
              <a:defRPr/>
            </a:pPr>
            <a:r>
              <a:rPr lang="fr-FR" sz="2000" b="1" dirty="0" err="1" smtClean="0">
                <a:solidFill>
                  <a:schemeClr val="tx2"/>
                </a:solidFill>
              </a:rPr>
              <a:t>cribriform</a:t>
            </a:r>
            <a:r>
              <a:rPr lang="fr-FR" sz="2000" b="1" dirty="0" smtClean="0">
                <a:solidFill>
                  <a:schemeClr val="tx2"/>
                </a:solidFill>
              </a:rPr>
              <a:t> area </a:t>
            </a:r>
            <a:r>
              <a:rPr lang="fr-FR" sz="2000" b="1" dirty="0" err="1" smtClean="0">
                <a:solidFill>
                  <a:schemeClr val="tx2"/>
                </a:solidFill>
              </a:rPr>
              <a:t>demonstrating</a:t>
            </a:r>
            <a:r>
              <a:rPr lang="fr-FR" sz="2000" b="1" dirty="0" smtClean="0">
                <a:solidFill>
                  <a:schemeClr val="tx2"/>
                </a:solidFill>
              </a:rPr>
              <a:t> </a:t>
            </a:r>
            <a:r>
              <a:rPr lang="fr-FR" sz="2000" b="1" dirty="0" err="1" smtClean="0">
                <a:solidFill>
                  <a:schemeClr val="tx2"/>
                </a:solidFill>
              </a:rPr>
              <a:t>hyperchromatic</a:t>
            </a:r>
            <a:r>
              <a:rPr lang="fr-FR" sz="2000" b="1" dirty="0" smtClean="0">
                <a:solidFill>
                  <a:schemeClr val="tx2"/>
                </a:solidFill>
              </a:rPr>
              <a:t> </a:t>
            </a:r>
            <a:r>
              <a:rPr lang="fr-FR" sz="2000" b="1" dirty="0" err="1" smtClean="0">
                <a:solidFill>
                  <a:schemeClr val="tx2"/>
                </a:solidFill>
              </a:rPr>
              <a:t>nuclei</a:t>
            </a:r>
            <a:r>
              <a:rPr lang="fr-FR" sz="2000" b="1" dirty="0" smtClean="0">
                <a:solidFill>
                  <a:schemeClr val="tx2"/>
                </a:solidFill>
              </a:rPr>
              <a:t> with minimal </a:t>
            </a:r>
            <a:r>
              <a:rPr lang="fr-FR" sz="2000" b="1" dirty="0" err="1" smtClean="0">
                <a:solidFill>
                  <a:schemeClr val="tx2"/>
                </a:solidFill>
              </a:rPr>
              <a:t>cytoplasm</a:t>
            </a:r>
            <a:r>
              <a:rPr lang="fr-FR" sz="2000" b="1" dirty="0" smtClean="0">
                <a:solidFill>
                  <a:schemeClr val="tx2"/>
                </a:solidFill>
              </a:rPr>
              <a:t> and </a:t>
            </a:r>
            <a:r>
              <a:rPr lang="fr-FR" sz="2000" b="1" dirty="0" err="1" smtClean="0">
                <a:solidFill>
                  <a:schemeClr val="tx2"/>
                </a:solidFill>
              </a:rPr>
              <a:t>scattered</a:t>
            </a:r>
            <a:r>
              <a:rPr lang="fr-FR" sz="2000" b="1" dirty="0" smtClean="0">
                <a:solidFill>
                  <a:schemeClr val="tx2"/>
                </a:solidFill>
              </a:rPr>
              <a:t> </a:t>
            </a:r>
            <a:r>
              <a:rPr lang="fr-FR" sz="2000" b="1" dirty="0" err="1" smtClean="0">
                <a:solidFill>
                  <a:schemeClr val="tx2"/>
                </a:solidFill>
              </a:rPr>
              <a:t>true</a:t>
            </a:r>
            <a:r>
              <a:rPr lang="fr-FR" sz="2000" b="1" dirty="0" smtClean="0">
                <a:solidFill>
                  <a:schemeClr val="tx2"/>
                </a:solidFill>
              </a:rPr>
              <a:t> </a:t>
            </a:r>
            <a:r>
              <a:rPr lang="fr-FR" sz="2000" b="1" dirty="0" err="1" smtClean="0">
                <a:solidFill>
                  <a:schemeClr val="tx2"/>
                </a:solidFill>
              </a:rPr>
              <a:t>lumena</a:t>
            </a:r>
            <a:r>
              <a:rPr lang="fr-FR" sz="2000" b="1" dirty="0" smtClean="0">
                <a:solidFill>
                  <a:schemeClr val="tx2"/>
                </a:solidFill>
              </a:rPr>
              <a:t> (D). There </a:t>
            </a:r>
            <a:r>
              <a:rPr lang="fr-FR" sz="2000" b="1" dirty="0" err="1" smtClean="0">
                <a:solidFill>
                  <a:schemeClr val="tx2"/>
                </a:solidFill>
              </a:rPr>
              <a:t>is</a:t>
            </a:r>
            <a:r>
              <a:rPr lang="fr-FR" sz="2000" b="1" dirty="0" smtClean="0">
                <a:solidFill>
                  <a:schemeClr val="tx2"/>
                </a:solidFill>
              </a:rPr>
              <a:t> </a:t>
            </a:r>
            <a:r>
              <a:rPr lang="fr-FR" sz="2000" b="1" dirty="0" err="1" smtClean="0">
                <a:solidFill>
                  <a:schemeClr val="tx2"/>
                </a:solidFill>
              </a:rPr>
              <a:t>much</a:t>
            </a:r>
            <a:r>
              <a:rPr lang="fr-FR" sz="2000" b="1" dirty="0" smtClean="0">
                <a:solidFill>
                  <a:schemeClr val="tx2"/>
                </a:solidFill>
              </a:rPr>
              <a:t>  </a:t>
            </a:r>
            <a:r>
              <a:rPr lang="fr-FR" sz="2000" b="1" spc="600" dirty="0" err="1" smtClean="0">
                <a:solidFill>
                  <a:schemeClr val="tx2"/>
                </a:solidFill>
              </a:rPr>
              <a:t>less</a:t>
            </a:r>
            <a:r>
              <a:rPr lang="fr-FR" sz="2000" b="1" dirty="0" smtClean="0">
                <a:solidFill>
                  <a:schemeClr val="tx2"/>
                </a:solidFill>
              </a:rPr>
              <a:t> </a:t>
            </a:r>
            <a:r>
              <a:rPr lang="fr-FR" sz="2000" b="1" dirty="0" err="1" smtClean="0">
                <a:solidFill>
                  <a:schemeClr val="tx2"/>
                </a:solidFill>
              </a:rPr>
              <a:t>cytologic</a:t>
            </a:r>
            <a:r>
              <a:rPr lang="fr-FR" sz="2000" b="1" dirty="0" smtClean="0">
                <a:solidFill>
                  <a:schemeClr val="tx2"/>
                </a:solidFill>
              </a:rPr>
              <a:t> </a:t>
            </a:r>
            <a:r>
              <a:rPr lang="fr-FR" sz="2000" b="1" dirty="0" err="1" smtClean="0">
                <a:solidFill>
                  <a:schemeClr val="tx2"/>
                </a:solidFill>
              </a:rPr>
              <a:t>atypia</a:t>
            </a:r>
            <a:r>
              <a:rPr lang="fr-FR" sz="2000" b="1" dirty="0" smtClean="0">
                <a:solidFill>
                  <a:schemeClr val="tx2"/>
                </a:solidFill>
              </a:rPr>
              <a:t>, </a:t>
            </a:r>
            <a:r>
              <a:rPr lang="fr-FR" sz="2000" b="1" dirty="0" err="1" smtClean="0">
                <a:solidFill>
                  <a:schemeClr val="tx2"/>
                </a:solidFill>
              </a:rPr>
              <a:t>mitotic</a:t>
            </a:r>
            <a:r>
              <a:rPr lang="fr-FR" sz="2000" b="1" dirty="0" smtClean="0">
                <a:solidFill>
                  <a:schemeClr val="tx2"/>
                </a:solidFill>
              </a:rPr>
              <a:t> </a:t>
            </a:r>
            <a:r>
              <a:rPr lang="fr-FR" sz="2000" b="1" dirty="0" err="1" smtClean="0">
                <a:solidFill>
                  <a:schemeClr val="tx2"/>
                </a:solidFill>
              </a:rPr>
              <a:t>activity</a:t>
            </a:r>
            <a:r>
              <a:rPr lang="fr-FR" sz="2000" b="1" dirty="0" smtClean="0">
                <a:solidFill>
                  <a:schemeClr val="tx2"/>
                </a:solidFill>
              </a:rPr>
              <a:t> and </a:t>
            </a:r>
            <a:r>
              <a:rPr lang="fr-FR" sz="2000" b="1" dirty="0" err="1" smtClean="0">
                <a:solidFill>
                  <a:schemeClr val="tx2"/>
                </a:solidFill>
              </a:rPr>
              <a:t>necrosis</a:t>
            </a:r>
            <a:r>
              <a:rPr lang="fr-FR" sz="2000" b="1" dirty="0" smtClean="0">
                <a:solidFill>
                  <a:schemeClr val="tx2"/>
                </a:solidFill>
              </a:rPr>
              <a:t> in </a:t>
            </a:r>
            <a:r>
              <a:rPr lang="fr-FR" sz="2000" b="1" dirty="0" err="1" smtClean="0">
                <a:solidFill>
                  <a:schemeClr val="tx2"/>
                </a:solidFill>
              </a:rPr>
              <a:t>adenoid</a:t>
            </a:r>
            <a:r>
              <a:rPr lang="fr-FR" sz="2000" b="1" dirty="0" smtClean="0">
                <a:solidFill>
                  <a:schemeClr val="tx2"/>
                </a:solidFill>
              </a:rPr>
              <a:t> </a:t>
            </a:r>
            <a:r>
              <a:rPr lang="fr-FR" sz="2000" b="1" dirty="0" err="1" smtClean="0">
                <a:solidFill>
                  <a:schemeClr val="tx2"/>
                </a:solidFill>
              </a:rPr>
              <a:t>cystic</a:t>
            </a:r>
            <a:r>
              <a:rPr lang="fr-FR" sz="2000" b="1" dirty="0" smtClean="0">
                <a:solidFill>
                  <a:schemeClr val="tx2"/>
                </a:solidFill>
              </a:rPr>
              <a:t> </a:t>
            </a:r>
            <a:r>
              <a:rPr lang="fr-FR" sz="2000" b="1" dirty="0" err="1" smtClean="0">
                <a:solidFill>
                  <a:schemeClr val="tx2"/>
                </a:solidFill>
              </a:rPr>
              <a:t>carcinoma</a:t>
            </a:r>
            <a:r>
              <a:rPr lang="fr-FR" sz="2000" b="1" dirty="0" smtClean="0">
                <a:solidFill>
                  <a:schemeClr val="tx2"/>
                </a:solidFill>
              </a:rPr>
              <a:t> </a:t>
            </a:r>
            <a:r>
              <a:rPr lang="fr-FR" sz="2000" b="1" dirty="0" err="1" smtClean="0">
                <a:solidFill>
                  <a:schemeClr val="tx2"/>
                </a:solidFill>
              </a:rPr>
              <a:t>than</a:t>
            </a:r>
            <a:r>
              <a:rPr lang="fr-FR" sz="2000" b="1" dirty="0" smtClean="0">
                <a:solidFill>
                  <a:schemeClr val="tx2"/>
                </a:solidFill>
              </a:rPr>
              <a:t> in </a:t>
            </a:r>
            <a:r>
              <a:rPr lang="fr-FR" sz="2000" b="1" dirty="0" err="1" smtClean="0">
                <a:solidFill>
                  <a:schemeClr val="accent4">
                    <a:lumMod val="90000"/>
                  </a:schemeClr>
                </a:solidFill>
              </a:rPr>
              <a:t>basaloid</a:t>
            </a:r>
            <a:r>
              <a:rPr lang="fr-FR" sz="2000" b="1" dirty="0" smtClean="0">
                <a:solidFill>
                  <a:schemeClr val="accent4">
                    <a:lumMod val="90000"/>
                  </a:schemeClr>
                </a:solidFill>
              </a:rPr>
              <a:t> SCC</a:t>
            </a:r>
            <a:r>
              <a:rPr lang="fr-FR" sz="2000" b="1" dirty="0" smtClean="0">
                <a:solidFill>
                  <a:schemeClr val="tx2"/>
                </a:solidFill>
              </a:rPr>
              <a:t>.</a:t>
            </a:r>
          </a:p>
          <a:p>
            <a:pPr marL="0" indent="0" algn="ctr" eaLnBrk="1" hangingPunct="1">
              <a:lnSpc>
                <a:spcPct val="80000"/>
              </a:lnSpc>
              <a:buFontTx/>
              <a:buNone/>
              <a:defRPr/>
            </a:pPr>
            <a:endParaRPr lang="fr-FR" sz="2000" b="1" dirty="0" smtClean="0">
              <a:solidFill>
                <a:schemeClr val="tx2"/>
              </a:solidFill>
            </a:endParaRPr>
          </a:p>
          <a:p>
            <a:pPr marL="0" indent="0" algn="ctr" eaLnBrk="1" hangingPunct="1">
              <a:lnSpc>
                <a:spcPct val="80000"/>
              </a:lnSpc>
              <a:buFontTx/>
              <a:buNone/>
              <a:defRPr/>
            </a:pPr>
            <a:r>
              <a:rPr lang="fr-FR" sz="2000" b="1" u="sng" dirty="0" err="1" smtClean="0">
                <a:solidFill>
                  <a:schemeClr val="accent4">
                    <a:lumMod val="90000"/>
                  </a:schemeClr>
                </a:solidFill>
              </a:rPr>
              <a:t>Basaloid</a:t>
            </a:r>
            <a:r>
              <a:rPr lang="fr-FR" sz="2000" b="1" u="sng" dirty="0" smtClean="0">
                <a:solidFill>
                  <a:schemeClr val="accent4">
                    <a:lumMod val="90000"/>
                  </a:schemeClr>
                </a:solidFill>
              </a:rPr>
              <a:t> </a:t>
            </a:r>
            <a:r>
              <a:rPr lang="fr-FR" sz="2000" b="1" u="sng" dirty="0" err="1" smtClean="0">
                <a:solidFill>
                  <a:schemeClr val="accent4">
                    <a:lumMod val="90000"/>
                  </a:schemeClr>
                </a:solidFill>
              </a:rPr>
              <a:t>squamous</a:t>
            </a:r>
            <a:r>
              <a:rPr lang="fr-FR" sz="2000" b="1" u="sng" dirty="0" smtClean="0">
                <a:solidFill>
                  <a:schemeClr val="accent4">
                    <a:lumMod val="90000"/>
                  </a:schemeClr>
                </a:solidFill>
              </a:rPr>
              <a:t> </a:t>
            </a:r>
            <a:r>
              <a:rPr lang="fr-FR" sz="2000" b="1" u="sng" dirty="0" err="1" smtClean="0">
                <a:solidFill>
                  <a:schemeClr val="accent4">
                    <a:lumMod val="90000"/>
                  </a:schemeClr>
                </a:solidFill>
              </a:rPr>
              <a:t>cell</a:t>
            </a:r>
            <a:r>
              <a:rPr lang="fr-FR" sz="2000" b="1" u="sng" dirty="0" smtClean="0">
                <a:solidFill>
                  <a:schemeClr val="accent4">
                    <a:lumMod val="90000"/>
                  </a:schemeClr>
                </a:solidFill>
              </a:rPr>
              <a:t> </a:t>
            </a:r>
            <a:r>
              <a:rPr lang="fr-FR" sz="2000" b="1" u="sng" dirty="0" err="1" smtClean="0">
                <a:solidFill>
                  <a:schemeClr val="accent4">
                    <a:lumMod val="90000"/>
                  </a:schemeClr>
                </a:solidFill>
              </a:rPr>
              <a:t>carcinoma</a:t>
            </a:r>
            <a:r>
              <a:rPr lang="fr-FR" sz="2000" b="1" dirty="0" smtClean="0">
                <a:solidFill>
                  <a:schemeClr val="accent4">
                    <a:lumMod val="90000"/>
                  </a:schemeClr>
                </a:solidFill>
              </a:rPr>
              <a:t> </a:t>
            </a:r>
            <a:r>
              <a:rPr lang="fr-FR" sz="2000" b="1" dirty="0" err="1" smtClean="0"/>
              <a:t>can</a:t>
            </a:r>
            <a:r>
              <a:rPr lang="fr-FR" sz="2000" b="1" dirty="0" smtClean="0"/>
              <a:t> </a:t>
            </a:r>
            <a:r>
              <a:rPr lang="fr-FR" sz="2000" b="1" dirty="0" err="1" smtClean="0"/>
              <a:t>grow</a:t>
            </a:r>
            <a:r>
              <a:rPr lang="fr-FR" sz="2000" b="1" dirty="0" smtClean="0"/>
              <a:t> in</a:t>
            </a:r>
          </a:p>
          <a:p>
            <a:pPr marL="0" indent="0" algn="ctr" eaLnBrk="1" hangingPunct="1">
              <a:lnSpc>
                <a:spcPct val="80000"/>
              </a:lnSpc>
              <a:buFontTx/>
              <a:buNone/>
              <a:defRPr/>
            </a:pPr>
            <a:r>
              <a:rPr lang="fr-FR" sz="2000" b="1" dirty="0" smtClean="0"/>
              <a:t>a </a:t>
            </a:r>
            <a:r>
              <a:rPr lang="fr-FR" sz="2000" b="1" dirty="0" err="1" smtClean="0"/>
              <a:t>cord</a:t>
            </a:r>
            <a:r>
              <a:rPr lang="fr-FR" sz="2000" b="1" dirty="0" smtClean="0"/>
              <a:t> formation and </a:t>
            </a:r>
            <a:r>
              <a:rPr lang="fr-FR" sz="2000" b="1" dirty="0" err="1" smtClean="0"/>
              <a:t>deposit</a:t>
            </a:r>
            <a:r>
              <a:rPr lang="fr-FR" sz="2000" b="1" dirty="0" smtClean="0"/>
              <a:t> hyaline </a:t>
            </a:r>
            <a:r>
              <a:rPr lang="fr-FR" sz="2000" b="1" dirty="0" err="1" smtClean="0"/>
              <a:t>material</a:t>
            </a:r>
            <a:r>
              <a:rPr lang="fr-FR" sz="2000" b="1" dirty="0" smtClean="0"/>
              <a:t> </a:t>
            </a:r>
            <a:r>
              <a:rPr lang="fr-FR" sz="2000" b="1" dirty="0" err="1" smtClean="0"/>
              <a:t>mimicking</a:t>
            </a:r>
            <a:r>
              <a:rPr lang="fr-FR" sz="2000" b="1" dirty="0" smtClean="0"/>
              <a:t> </a:t>
            </a:r>
            <a:r>
              <a:rPr lang="fr-FR" sz="2000" b="1" dirty="0" err="1" smtClean="0"/>
              <a:t>adenoid</a:t>
            </a:r>
            <a:r>
              <a:rPr lang="fr-FR" sz="2000" b="1" dirty="0" smtClean="0"/>
              <a:t> </a:t>
            </a:r>
            <a:r>
              <a:rPr lang="fr-FR" sz="2000" b="1" dirty="0" err="1" smtClean="0"/>
              <a:t>cystic</a:t>
            </a:r>
            <a:r>
              <a:rPr lang="fr-FR" sz="2000" b="1" dirty="0" smtClean="0"/>
              <a:t> </a:t>
            </a:r>
            <a:r>
              <a:rPr lang="fr-FR" sz="2000" b="1" dirty="0" err="1" smtClean="0"/>
              <a:t>carcinoma</a:t>
            </a:r>
            <a:r>
              <a:rPr lang="fr-FR" sz="2000" b="1" dirty="0" smtClean="0"/>
              <a:t>. </a:t>
            </a:r>
          </a:p>
          <a:p>
            <a:pPr marL="0" indent="0" algn="ctr" eaLnBrk="1" hangingPunct="1">
              <a:lnSpc>
                <a:spcPct val="80000"/>
              </a:lnSpc>
              <a:buFontTx/>
              <a:buNone/>
              <a:defRPr/>
            </a:pPr>
            <a:r>
              <a:rPr lang="fr-FR" sz="2000" b="1" dirty="0" err="1" smtClean="0">
                <a:solidFill>
                  <a:schemeClr val="accent4">
                    <a:lumMod val="90000"/>
                  </a:schemeClr>
                </a:solidFill>
              </a:rPr>
              <a:t>Basaloid</a:t>
            </a:r>
            <a:r>
              <a:rPr lang="fr-FR" sz="2000" b="1" dirty="0" smtClean="0">
                <a:solidFill>
                  <a:schemeClr val="accent4">
                    <a:lumMod val="90000"/>
                  </a:schemeClr>
                </a:solidFill>
              </a:rPr>
              <a:t> </a:t>
            </a:r>
            <a:r>
              <a:rPr lang="fr-FR" sz="2000" b="1" dirty="0" err="1" smtClean="0">
                <a:solidFill>
                  <a:schemeClr val="accent4">
                    <a:lumMod val="90000"/>
                  </a:schemeClr>
                </a:solidFill>
              </a:rPr>
              <a:t>squamous</a:t>
            </a:r>
            <a:r>
              <a:rPr lang="fr-FR" sz="2000" b="1" dirty="0" smtClean="0">
                <a:solidFill>
                  <a:schemeClr val="accent4">
                    <a:lumMod val="90000"/>
                  </a:schemeClr>
                </a:solidFill>
              </a:rPr>
              <a:t> </a:t>
            </a:r>
            <a:r>
              <a:rPr lang="fr-FR" sz="2000" b="1" dirty="0" err="1" smtClean="0">
                <a:solidFill>
                  <a:schemeClr val="accent4">
                    <a:lumMod val="90000"/>
                  </a:schemeClr>
                </a:solidFill>
              </a:rPr>
              <a:t>carcinoma</a:t>
            </a:r>
            <a:r>
              <a:rPr lang="fr-FR" sz="2000" b="1" dirty="0" smtClean="0">
                <a:solidFill>
                  <a:schemeClr val="accent4">
                    <a:lumMod val="90000"/>
                  </a:schemeClr>
                </a:solidFill>
              </a:rPr>
              <a:t> </a:t>
            </a:r>
            <a:r>
              <a:rPr lang="fr-FR" sz="2000" b="1" dirty="0" smtClean="0"/>
              <a:t>with focal </a:t>
            </a:r>
            <a:r>
              <a:rPr lang="fr-FR" sz="2000" b="1" dirty="0" err="1" smtClean="0"/>
              <a:t>necrosis</a:t>
            </a:r>
            <a:r>
              <a:rPr lang="fr-FR" sz="2000" b="1" dirty="0" smtClean="0"/>
              <a:t> (</a:t>
            </a:r>
            <a:r>
              <a:rPr lang="fr-FR" sz="2000" b="1" i="1" dirty="0" err="1" smtClean="0"/>
              <a:t>lower</a:t>
            </a:r>
            <a:r>
              <a:rPr lang="fr-FR" sz="2000" b="1" i="1" dirty="0" smtClean="0"/>
              <a:t> </a:t>
            </a:r>
            <a:r>
              <a:rPr lang="fr-FR" sz="2000" b="1" i="1" dirty="0" err="1" smtClean="0"/>
              <a:t>left</a:t>
            </a:r>
            <a:r>
              <a:rPr lang="fr-FR" sz="2000" b="1" i="1" dirty="0" smtClean="0"/>
              <a:t>) and focal</a:t>
            </a:r>
          </a:p>
          <a:p>
            <a:pPr marL="0" indent="0" algn="ctr" eaLnBrk="1" hangingPunct="1">
              <a:lnSpc>
                <a:spcPct val="80000"/>
              </a:lnSpc>
              <a:buFontTx/>
              <a:buNone/>
              <a:defRPr/>
            </a:pPr>
            <a:r>
              <a:rPr lang="en-US" sz="2000" b="1" dirty="0" smtClean="0"/>
              <a:t>carcinoma in situ. The findings of either </a:t>
            </a:r>
            <a:r>
              <a:rPr lang="en-US" sz="2000" b="1" dirty="0" err="1" smtClean="0"/>
              <a:t>squamous</a:t>
            </a:r>
            <a:r>
              <a:rPr lang="en-US" sz="2000" b="1" dirty="0" smtClean="0"/>
              <a:t> carcinoma in situ or </a:t>
            </a:r>
            <a:r>
              <a:rPr lang="en-US" sz="2000" b="1" dirty="0" err="1" smtClean="0"/>
              <a:t>keratinization</a:t>
            </a:r>
            <a:r>
              <a:rPr lang="en-US" sz="2000" b="1" dirty="0" smtClean="0"/>
              <a:t> within the invasive </a:t>
            </a:r>
            <a:r>
              <a:rPr lang="en-US" sz="2000" b="1" dirty="0" err="1" smtClean="0"/>
              <a:t>tumour</a:t>
            </a:r>
            <a:r>
              <a:rPr lang="en-US" sz="2000" b="1" dirty="0" smtClean="0"/>
              <a:t> can aid in distinguishing </a:t>
            </a:r>
            <a:r>
              <a:rPr lang="en-US" sz="2000" b="1" dirty="0" err="1" smtClean="0">
                <a:solidFill>
                  <a:srgbClr val="D0CDE7"/>
                </a:solidFill>
              </a:rPr>
              <a:t>basaloid</a:t>
            </a:r>
            <a:r>
              <a:rPr lang="en-US" sz="2000" b="1" dirty="0" smtClean="0">
                <a:solidFill>
                  <a:srgbClr val="D0CDE7"/>
                </a:solidFill>
              </a:rPr>
              <a:t> </a:t>
            </a:r>
            <a:r>
              <a:rPr lang="en-US" sz="2000" b="1" dirty="0" err="1" smtClean="0">
                <a:solidFill>
                  <a:srgbClr val="D0CDE7"/>
                </a:solidFill>
              </a:rPr>
              <a:t>squamous</a:t>
            </a:r>
            <a:endParaRPr lang="en-US" sz="2000" b="1" dirty="0" smtClean="0">
              <a:solidFill>
                <a:srgbClr val="D0CDE7"/>
              </a:solidFill>
            </a:endParaRPr>
          </a:p>
          <a:p>
            <a:pPr marL="0" indent="0" algn="ctr" eaLnBrk="1" hangingPunct="1">
              <a:lnSpc>
                <a:spcPct val="80000"/>
              </a:lnSpc>
              <a:buFontTx/>
              <a:buNone/>
              <a:defRPr/>
            </a:pPr>
            <a:r>
              <a:rPr lang="en-US" sz="2000" b="1" dirty="0" smtClean="0">
                <a:solidFill>
                  <a:srgbClr val="D0CDE7"/>
                </a:solidFill>
              </a:rPr>
              <a:t>carcinoma </a:t>
            </a:r>
            <a:r>
              <a:rPr lang="en-US" sz="2000" b="1" dirty="0" smtClean="0"/>
              <a:t>from </a:t>
            </a:r>
            <a:r>
              <a:rPr lang="en-US" sz="2000" b="1" dirty="0" smtClean="0">
                <a:solidFill>
                  <a:schemeClr val="bg2">
                    <a:lumMod val="20000"/>
                    <a:lumOff val="80000"/>
                  </a:schemeClr>
                </a:solidFill>
              </a:rPr>
              <a:t>adenoid cystic carcinoma</a:t>
            </a:r>
            <a:r>
              <a:rPr lang="en-US" sz="2000" b="1" dirty="0" smtClean="0"/>
              <a:t>. </a:t>
            </a:r>
            <a:r>
              <a:rPr lang="en-US" sz="2000" b="1" dirty="0" smtClean="0">
                <a:solidFill>
                  <a:schemeClr val="tx2"/>
                </a:solidFill>
              </a:rPr>
              <a:t>Rarely, however, adenoid cystic carcinoma can also produce areas of </a:t>
            </a:r>
            <a:r>
              <a:rPr lang="en-US" sz="2000" b="1" dirty="0" err="1" smtClean="0">
                <a:solidFill>
                  <a:schemeClr val="tx2"/>
                </a:solidFill>
              </a:rPr>
              <a:t>keratinization</a:t>
            </a:r>
            <a:r>
              <a:rPr lang="en-US" sz="2000" b="1" dirty="0" smtClean="0">
                <a:solidFill>
                  <a:schemeClr val="tx2"/>
                </a:solidFill>
              </a:rPr>
              <a:t>, especially after fine-needle </a:t>
            </a:r>
            <a:r>
              <a:rPr lang="fr-FR" sz="2000" b="1" dirty="0" smtClean="0">
                <a:solidFill>
                  <a:schemeClr val="tx2"/>
                </a:solidFill>
              </a:rPr>
              <a:t>aspiration </a:t>
            </a:r>
            <a:r>
              <a:rPr lang="fr-FR" sz="2000" b="1" dirty="0" err="1" smtClean="0">
                <a:solidFill>
                  <a:schemeClr val="tx2"/>
                </a:solidFill>
              </a:rPr>
              <a:t>biopsy</a:t>
            </a:r>
            <a:r>
              <a:rPr lang="fr-FR" sz="2000" b="1" dirty="0" smtClean="0">
                <a:solidFill>
                  <a:schemeClr val="tx2"/>
                </a:solidFill>
              </a:rPr>
              <a:t>.</a:t>
            </a:r>
            <a:endParaRPr lang="el-GR" sz="2000" b="1" dirty="0" smtClean="0">
              <a:solidFill>
                <a:schemeClr val="tx2"/>
              </a:solidFill>
            </a:endParaRPr>
          </a:p>
        </p:txBody>
      </p:sp>
      <p:pic>
        <p:nvPicPr>
          <p:cNvPr id="64516" name="Picture 2"/>
          <p:cNvPicPr>
            <a:picLocks noGrp="1" noChangeAspect="1" noChangeArrowheads="1"/>
          </p:cNvPicPr>
          <p:nvPr>
            <p:ph idx="4294967295"/>
          </p:nvPr>
        </p:nvPicPr>
        <p:blipFill>
          <a:blip r:embed="rId2" cstate="print"/>
          <a:srcRect/>
          <a:stretch>
            <a:fillRect/>
          </a:stretch>
        </p:blipFill>
        <p:spPr>
          <a:xfrm>
            <a:off x="5435600" y="1125538"/>
            <a:ext cx="3516313" cy="5111750"/>
          </a:xfrm>
        </p:spPr>
      </p:pic>
      <p:sp>
        <p:nvSpPr>
          <p:cNvPr id="5" name="4 - Βέλος προς τα επάνω"/>
          <p:cNvSpPr/>
          <p:nvPr/>
        </p:nvSpPr>
        <p:spPr>
          <a:xfrm>
            <a:off x="5724128" y="6093296"/>
            <a:ext cx="216024" cy="432048"/>
          </a:xfrm>
          <a:prstGeom prst="upArrow">
            <a:avLst/>
          </a:prstGeom>
          <a:solidFill>
            <a:srgbClr val="D0CD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επάνω"/>
          <p:cNvSpPr/>
          <p:nvPr/>
        </p:nvSpPr>
        <p:spPr>
          <a:xfrm rot="10800000">
            <a:off x="6804248" y="3789040"/>
            <a:ext cx="216024" cy="432048"/>
          </a:xfrm>
          <a:prstGeom prst="upArrow">
            <a:avLst/>
          </a:prstGeom>
          <a:solidFill>
            <a:srgbClr val="D0CD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chorCtr="0">
            <a:normAutofit fontScale="90000"/>
          </a:bodyPr>
          <a:lstStyle/>
          <a:p>
            <a:pPr eaLnBrk="1" hangingPunct="1">
              <a:defRPr/>
            </a:pPr>
            <a:r>
              <a:rPr lang="en-US" sz="4000" dirty="0" smtClean="0"/>
              <a:t>Classification of </a:t>
            </a:r>
            <a:br>
              <a:rPr lang="en-US" sz="4000" dirty="0" smtClean="0"/>
            </a:br>
            <a:r>
              <a:rPr lang="en-US" sz="4000" dirty="0" smtClean="0"/>
              <a:t>carcinomas with  </a:t>
            </a:r>
            <a:r>
              <a:rPr lang="en-US" sz="4000" spc="600" dirty="0" smtClean="0">
                <a:solidFill>
                  <a:srgbClr val="00B0F0"/>
                </a:solidFill>
              </a:rPr>
              <a:t>spindle </a:t>
            </a:r>
            <a:r>
              <a:rPr lang="en-US" sz="4000" spc="600" dirty="0" smtClean="0">
                <a:solidFill>
                  <a:srgbClr val="95D9E7"/>
                </a:solidFill>
              </a:rPr>
              <a:t>cells</a:t>
            </a:r>
            <a:r>
              <a:rPr lang="en-US" sz="4000" dirty="0" smtClean="0"/>
              <a:t>.</a:t>
            </a:r>
            <a:br>
              <a:rPr lang="en-US" sz="4000" dirty="0" smtClean="0"/>
            </a:br>
            <a:r>
              <a:rPr lang="en-US" sz="2700" dirty="0" smtClean="0"/>
              <a:t>In  </a:t>
            </a:r>
            <a:r>
              <a:rPr lang="en-US" sz="2700" spc="600" dirty="0" smtClean="0"/>
              <a:t>small</a:t>
            </a:r>
            <a:r>
              <a:rPr lang="en-US" sz="2700" dirty="0" smtClean="0"/>
              <a:t> biopsies, a diagnosis of “malignant spindle cell lesion”  is sometimes unavoidable.</a:t>
            </a:r>
            <a:endParaRPr lang="el-GR" sz="2700" dirty="0" smtClean="0"/>
          </a:p>
        </p:txBody>
      </p:sp>
      <p:pic>
        <p:nvPicPr>
          <p:cNvPr id="68611" name="Picture 2"/>
          <p:cNvPicPr>
            <a:picLocks noChangeAspect="1" noChangeArrowheads="1"/>
          </p:cNvPicPr>
          <p:nvPr/>
        </p:nvPicPr>
        <p:blipFill>
          <a:blip r:embed="rId2" cstate="print"/>
          <a:srcRect/>
          <a:stretch>
            <a:fillRect/>
          </a:stretch>
        </p:blipFill>
        <p:spPr bwMode="auto">
          <a:xfrm>
            <a:off x="1835696" y="1772816"/>
            <a:ext cx="5654675"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4932040" cy="1498600"/>
          </a:xfrm>
        </p:spPr>
        <p:txBody>
          <a:bodyPr anchorCtr="0">
            <a:normAutofit fontScale="90000"/>
          </a:bodyPr>
          <a:lstStyle/>
          <a:p>
            <a:pPr eaLnBrk="1" hangingPunct="1">
              <a:defRPr/>
            </a:pPr>
            <a:r>
              <a:rPr lang="en-US" sz="1800" dirty="0" smtClean="0">
                <a:solidFill>
                  <a:srgbClr val="FFFFCC"/>
                </a:solidFill>
              </a:rPr>
              <a:t>Low-power view of </a:t>
            </a:r>
            <a:br>
              <a:rPr lang="en-US" sz="1800" dirty="0" smtClean="0">
                <a:solidFill>
                  <a:srgbClr val="FFFFCC"/>
                </a:solidFill>
              </a:rPr>
            </a:br>
            <a:r>
              <a:rPr lang="en-US" sz="1800" dirty="0" smtClean="0">
                <a:solidFill>
                  <a:srgbClr val="FFFFCC"/>
                </a:solidFill>
              </a:rPr>
              <a:t>a  conventional SCC with </a:t>
            </a:r>
            <a:r>
              <a:rPr lang="fr-FR" sz="1800" dirty="0" smtClean="0">
                <a:solidFill>
                  <a:srgbClr val="FFFFCC"/>
                </a:solidFill>
              </a:rPr>
              <a:t>a </a:t>
            </a:r>
            <a:r>
              <a:rPr lang="fr-FR" sz="1800" dirty="0" err="1" smtClean="0">
                <a:solidFill>
                  <a:srgbClr val="FFFFCC"/>
                </a:solidFill>
              </a:rPr>
              <a:t>reactive</a:t>
            </a:r>
            <a:r>
              <a:rPr lang="fr-FR" sz="1800" dirty="0" smtClean="0">
                <a:solidFill>
                  <a:srgbClr val="FFFFCC"/>
                </a:solidFill>
              </a:rPr>
              <a:t> (</a:t>
            </a:r>
            <a:r>
              <a:rPr lang="fr-FR" sz="1800" dirty="0" err="1" smtClean="0">
                <a:solidFill>
                  <a:srgbClr val="FFFFCC"/>
                </a:solidFill>
              </a:rPr>
              <a:t>desmoplastic</a:t>
            </a:r>
            <a:r>
              <a:rPr lang="fr-FR" sz="1800" dirty="0" smtClean="0">
                <a:solidFill>
                  <a:srgbClr val="FFFFCC"/>
                </a:solidFill>
              </a:rPr>
              <a:t>) </a:t>
            </a:r>
            <a:r>
              <a:rPr lang="fr-FR" sz="1800" dirty="0" err="1" smtClean="0">
                <a:solidFill>
                  <a:srgbClr val="FFFFCC"/>
                </a:solidFill>
              </a:rPr>
              <a:t>always</a:t>
            </a:r>
            <a:r>
              <a:rPr lang="fr-FR" sz="1800" dirty="0" smtClean="0">
                <a:solidFill>
                  <a:srgbClr val="FFFFCC"/>
                </a:solidFill>
              </a:rPr>
              <a:t> </a:t>
            </a:r>
            <a:r>
              <a:rPr lang="fr-FR" sz="1800" dirty="0" err="1" smtClean="0">
                <a:solidFill>
                  <a:srgbClr val="FFFFCC"/>
                </a:solidFill>
              </a:rPr>
              <a:t>well</a:t>
            </a:r>
            <a:r>
              <a:rPr lang="fr-FR" sz="1800" dirty="0" smtClean="0">
                <a:solidFill>
                  <a:srgbClr val="FFFFCC"/>
                </a:solidFill>
              </a:rPr>
              <a:t> </a:t>
            </a:r>
            <a:r>
              <a:rPr lang="fr-FR" sz="1800" dirty="0" err="1" smtClean="0">
                <a:solidFill>
                  <a:srgbClr val="FFFFCC"/>
                </a:solidFill>
              </a:rPr>
              <a:t>demarcated</a:t>
            </a:r>
            <a:r>
              <a:rPr lang="fr-FR" sz="1800" dirty="0" smtClean="0">
                <a:solidFill>
                  <a:srgbClr val="FFFFCC"/>
                </a:solidFill>
              </a:rPr>
              <a:t> stroma. The </a:t>
            </a:r>
            <a:r>
              <a:rPr lang="fr-FR" sz="1800" dirty="0" err="1" smtClean="0">
                <a:solidFill>
                  <a:srgbClr val="FFFFCC"/>
                </a:solidFill>
              </a:rPr>
              <a:t>spindle</a:t>
            </a:r>
            <a:r>
              <a:rPr lang="fr-FR" sz="1800" dirty="0" smtClean="0">
                <a:solidFill>
                  <a:srgbClr val="FFFFCC"/>
                </a:solidFill>
              </a:rPr>
              <a:t> </a:t>
            </a:r>
            <a:r>
              <a:rPr lang="en-US" sz="1800" dirty="0" smtClean="0">
                <a:solidFill>
                  <a:srgbClr val="FFFFCC"/>
                </a:solidFill>
              </a:rPr>
              <a:t>(</a:t>
            </a:r>
            <a:r>
              <a:rPr lang="en-US" sz="1800" dirty="0" err="1" smtClean="0">
                <a:solidFill>
                  <a:srgbClr val="FFFFCC"/>
                </a:solidFill>
              </a:rPr>
              <a:t>stromal</a:t>
            </a:r>
            <a:r>
              <a:rPr lang="en-US" sz="1800" dirty="0" smtClean="0">
                <a:solidFill>
                  <a:srgbClr val="FFFFCC"/>
                </a:solidFill>
              </a:rPr>
              <a:t>) cells (fibroblasts or </a:t>
            </a:r>
            <a:r>
              <a:rPr lang="en-US" sz="1800" dirty="0" err="1" smtClean="0">
                <a:solidFill>
                  <a:srgbClr val="FFFFCC"/>
                </a:solidFill>
              </a:rPr>
              <a:t>myofibroblasts</a:t>
            </a:r>
            <a:r>
              <a:rPr lang="en-US" sz="1800" dirty="0" smtClean="0">
                <a:solidFill>
                  <a:srgbClr val="FFFFCC"/>
                </a:solidFill>
              </a:rPr>
              <a:t>)</a:t>
            </a:r>
            <a:br>
              <a:rPr lang="en-US" sz="1800" dirty="0" smtClean="0">
                <a:solidFill>
                  <a:srgbClr val="FFFFCC"/>
                </a:solidFill>
              </a:rPr>
            </a:br>
            <a:r>
              <a:rPr lang="en-US" sz="1800" dirty="0" smtClean="0">
                <a:solidFill>
                  <a:srgbClr val="FFFFCC"/>
                </a:solidFill>
              </a:rPr>
              <a:t>are uniformly  </a:t>
            </a:r>
            <a:r>
              <a:rPr lang="en-US" sz="1800" spc="600" dirty="0" smtClean="0">
                <a:solidFill>
                  <a:srgbClr val="FFFFCC"/>
                </a:solidFill>
              </a:rPr>
              <a:t>negative</a:t>
            </a:r>
            <a:r>
              <a:rPr lang="en-US" sz="1800" dirty="0" smtClean="0">
                <a:solidFill>
                  <a:srgbClr val="FFFFCC"/>
                </a:solidFill>
              </a:rPr>
              <a:t> on </a:t>
            </a:r>
            <a:r>
              <a:rPr lang="en-US" sz="1800" dirty="0" err="1" smtClean="0">
                <a:solidFill>
                  <a:srgbClr val="FFFFCC"/>
                </a:solidFill>
              </a:rPr>
              <a:t>immunostaining</a:t>
            </a:r>
            <a:r>
              <a:rPr lang="en-US" sz="1800" dirty="0" smtClean="0">
                <a:solidFill>
                  <a:srgbClr val="FFFFCC"/>
                </a:solidFill>
              </a:rPr>
              <a:t> for epithelial markers such as </a:t>
            </a:r>
            <a:r>
              <a:rPr lang="en-US" sz="1800" dirty="0" err="1" smtClean="0">
                <a:solidFill>
                  <a:srgbClr val="FFFFCC"/>
                </a:solidFill>
              </a:rPr>
              <a:t>cytokeratin</a:t>
            </a:r>
            <a:r>
              <a:rPr lang="en-US" sz="1800" dirty="0" smtClean="0">
                <a:solidFill>
                  <a:srgbClr val="FFFFCC"/>
                </a:solidFill>
              </a:rPr>
              <a:t>, and </a:t>
            </a:r>
            <a:br>
              <a:rPr lang="en-US" sz="1800" dirty="0" smtClean="0">
                <a:solidFill>
                  <a:srgbClr val="FFFFCC"/>
                </a:solidFill>
              </a:rPr>
            </a:br>
            <a:r>
              <a:rPr lang="en-US" sz="1800" spc="600" dirty="0" smtClean="0">
                <a:solidFill>
                  <a:srgbClr val="FFFFCC"/>
                </a:solidFill>
              </a:rPr>
              <a:t>do not </a:t>
            </a:r>
            <a:r>
              <a:rPr lang="en-US" sz="1800" dirty="0" smtClean="0">
                <a:solidFill>
                  <a:srgbClr val="FFFFCC"/>
                </a:solidFill>
              </a:rPr>
              <a:t>show epithelial differentiation </a:t>
            </a:r>
            <a:r>
              <a:rPr lang="fr-FR" sz="1800" dirty="0" smtClean="0">
                <a:solidFill>
                  <a:srgbClr val="FFFFCC"/>
                </a:solidFill>
              </a:rPr>
              <a:t>by EM.</a:t>
            </a:r>
            <a:r>
              <a:rPr lang="fr-FR" sz="2000" dirty="0" smtClean="0">
                <a:solidFill>
                  <a:srgbClr val="FFFFCC"/>
                </a:solidFill>
              </a:rPr>
              <a:t/>
            </a:r>
            <a:br>
              <a:rPr lang="fr-FR" sz="2000" dirty="0" smtClean="0">
                <a:solidFill>
                  <a:srgbClr val="FFFFCC"/>
                </a:solidFill>
              </a:rPr>
            </a:br>
            <a:endParaRPr lang="el-GR" sz="2000" dirty="0" smtClean="0">
              <a:solidFill>
                <a:srgbClr val="FFFFCC"/>
              </a:solidFill>
            </a:endParaRPr>
          </a:p>
        </p:txBody>
      </p:sp>
      <p:pic>
        <p:nvPicPr>
          <p:cNvPr id="69635" name="Picture 2" descr="C:\Users\ΤΑΝΙΑ\Desktop\Καταγραφή.JPG"/>
          <p:cNvPicPr>
            <a:picLocks noChangeAspect="1" noChangeArrowheads="1"/>
          </p:cNvPicPr>
          <p:nvPr/>
        </p:nvPicPr>
        <p:blipFill>
          <a:blip r:embed="rId2" cstate="print"/>
          <a:srcRect/>
          <a:stretch>
            <a:fillRect/>
          </a:stretch>
        </p:blipFill>
        <p:spPr bwMode="auto">
          <a:xfrm rot="16200000">
            <a:off x="-344911" y="2551423"/>
            <a:ext cx="5081296" cy="3456383"/>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rot="16200000">
            <a:off x="4334946" y="2441918"/>
            <a:ext cx="5085184" cy="3746977"/>
          </a:xfrm>
          <a:prstGeom prst="rect">
            <a:avLst/>
          </a:prstGeom>
          <a:noFill/>
          <a:ln w="9525">
            <a:noFill/>
            <a:miter lim="800000"/>
            <a:headEnd/>
            <a:tailEnd/>
          </a:ln>
          <a:effectLst/>
        </p:spPr>
      </p:pic>
      <p:sp>
        <p:nvSpPr>
          <p:cNvPr id="5" name="4 - Θέση κειμένου"/>
          <p:cNvSpPr txBox="1">
            <a:spLocks/>
          </p:cNvSpPr>
          <p:nvPr/>
        </p:nvSpPr>
        <p:spPr bwMode="auto">
          <a:xfrm>
            <a:off x="4644008" y="0"/>
            <a:ext cx="4499992" cy="17728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fontScale="85000" lnSpcReduction="20000"/>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defRPr/>
            </a:pPr>
            <a:r>
              <a:rPr kumimoji="0" lang="en-US" sz="2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600" b="1" i="1"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Conventional</a:t>
            </a: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  SCC with bizarre fibroblastic and bizarre endothelial </a:t>
            </a:r>
            <a:r>
              <a:rPr kumimoji="0" lang="en-US" sz="2600" b="1" i="0" u="none" strike="noStrike" kern="0" cap="none" spc="0" normalizeH="0" baseline="0" noProof="0" dirty="0" err="1" smtClean="0">
                <a:ln>
                  <a:noFill/>
                </a:ln>
                <a:solidFill>
                  <a:srgbClr val="FFFFCC"/>
                </a:solidFill>
                <a:effectLst>
                  <a:outerShdw blurRad="38100" dist="38100" dir="2700000" algn="tl">
                    <a:srgbClr val="000000"/>
                  </a:outerShdw>
                </a:effectLst>
                <a:uLnTx/>
                <a:uFillTx/>
                <a:latin typeface="+mn-lt"/>
                <a:ea typeface="+mn-ea"/>
                <a:cs typeface="+mn-cs"/>
              </a:rPr>
              <a:t>stromal</a:t>
            </a: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 cells (reactive </a:t>
            </a:r>
            <a:r>
              <a:rPr kumimoji="0" lang="en-US" sz="2600" b="1" i="0" u="none" strike="noStrike" kern="0" cap="none" spc="0" normalizeH="0" baseline="0" noProof="0" dirty="0" err="1" smtClean="0">
                <a:ln>
                  <a:noFill/>
                </a:ln>
                <a:solidFill>
                  <a:srgbClr val="FFFFCC"/>
                </a:solidFill>
                <a:effectLst>
                  <a:outerShdw blurRad="38100" dist="38100" dir="2700000" algn="tl">
                    <a:srgbClr val="000000"/>
                  </a:outerShdw>
                </a:effectLst>
                <a:uLnTx/>
                <a:uFillTx/>
                <a:latin typeface="+mn-lt"/>
                <a:ea typeface="+mn-ea"/>
                <a:cs typeface="+mn-cs"/>
              </a:rPr>
              <a:t>stroma</a:t>
            </a: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defRPr/>
            </a:pP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The </a:t>
            </a:r>
            <a:r>
              <a:rPr kumimoji="0" lang="en-US" sz="2600" b="1" i="0" u="none" strike="noStrike" kern="0" cap="none" spc="0" normalizeH="0" baseline="0" noProof="0" dirty="0" err="1" smtClean="0">
                <a:ln>
                  <a:noFill/>
                </a:ln>
                <a:solidFill>
                  <a:srgbClr val="FFFFCC"/>
                </a:solidFill>
                <a:effectLst>
                  <a:outerShdw blurRad="38100" dist="38100" dir="2700000" algn="tl">
                    <a:srgbClr val="000000"/>
                  </a:outerShdw>
                </a:effectLst>
                <a:uLnTx/>
                <a:uFillTx/>
                <a:latin typeface="+mn-lt"/>
                <a:ea typeface="+mn-ea"/>
                <a:cs typeface="+mn-cs"/>
              </a:rPr>
              <a:t>atypia</a:t>
            </a: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 in fibrous tissue </a:t>
            </a:r>
            <a:r>
              <a:rPr kumimoji="0" lang="en-US" sz="2600" b="1" i="0" u="sng"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and</a:t>
            </a: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 </a:t>
            </a:r>
            <a:r>
              <a:rPr kumimoji="0" lang="en-US" sz="2600" b="1" i="0" u="none" strike="noStrike" kern="0" cap="none" spc="30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endothelium</a:t>
            </a: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 serve to </a:t>
            </a:r>
            <a:r>
              <a:rPr kumimoji="0" lang="en-US" sz="2600" b="1" i="0" u="sng"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rule out </a:t>
            </a:r>
            <a:r>
              <a:rPr kumimoji="0" lang="en-US" sz="2600" b="1" i="0" u="none" strike="noStrike" kern="0" cap="none" spc="0" normalizeH="0" baseline="0" noProof="0" dirty="0" smtClean="0">
                <a:ln>
                  <a:noFill/>
                </a:ln>
                <a:solidFill>
                  <a:srgbClr val="00B0F0"/>
                </a:solidFill>
                <a:effectLst>
                  <a:outerShdw blurRad="38100" dist="38100" dir="2700000" algn="tl">
                    <a:srgbClr val="000000"/>
                  </a:outerShdw>
                </a:effectLst>
                <a:uLnTx/>
                <a:uFillTx/>
                <a:latin typeface="+mn-lt"/>
                <a:ea typeface="+mn-ea"/>
                <a:cs typeface="+mn-cs"/>
              </a:rPr>
              <a:t>spindle cell carcinoma</a:t>
            </a:r>
            <a:r>
              <a:rPr kumimoji="0" lang="en-US"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rPr>
              <a:t>.</a:t>
            </a:r>
            <a:endParaRPr kumimoji="0" lang="el-GR" sz="2600" b="1" i="0" u="none" strike="noStrike" kern="0" cap="none" spc="0" normalizeH="0" baseline="0" noProof="0" dirty="0" smtClean="0">
              <a:ln>
                <a:noFill/>
              </a:ln>
              <a:solidFill>
                <a:srgbClr val="FFFFCC"/>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dirty="0" smtClean="0"/>
              <a:t>Glottis</a:t>
            </a:r>
            <a:endParaRPr lang="el-GR" dirty="0"/>
          </a:p>
        </p:txBody>
      </p:sp>
      <p:pic>
        <p:nvPicPr>
          <p:cNvPr id="19458" name="Picture 2" descr="C:\Documents and Settings\Administrator\Επιφάνεια εργασίας\800px-Slide7vvv.JPG"/>
          <p:cNvPicPr>
            <a:picLocks noChangeAspect="1" noChangeArrowheads="1"/>
          </p:cNvPicPr>
          <p:nvPr/>
        </p:nvPicPr>
        <p:blipFill>
          <a:blip r:embed="rId2" cstate="print"/>
          <a:srcRect/>
          <a:stretch>
            <a:fillRect/>
          </a:stretch>
        </p:blipFill>
        <p:spPr bwMode="auto">
          <a:xfrm>
            <a:off x="827584" y="980728"/>
            <a:ext cx="7620000" cy="5715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chorCtr="0">
            <a:normAutofit fontScale="90000"/>
          </a:bodyPr>
          <a:lstStyle/>
          <a:p>
            <a:pPr eaLnBrk="1" hangingPunct="1">
              <a:defRPr/>
            </a:pPr>
            <a:r>
              <a:rPr lang="en-US" sz="4000" dirty="0" smtClean="0"/>
              <a:t>A  typically </a:t>
            </a:r>
            <a:r>
              <a:rPr lang="en-US" sz="4000" dirty="0" err="1" smtClean="0"/>
              <a:t>polypoid</a:t>
            </a:r>
            <a:r>
              <a:rPr lang="en-US" sz="4000" dirty="0" smtClean="0"/>
              <a:t> </a:t>
            </a:r>
            <a:r>
              <a:rPr lang="en-US" sz="4000" dirty="0" smtClean="0">
                <a:solidFill>
                  <a:srgbClr val="00B0F0"/>
                </a:solidFill>
              </a:rPr>
              <a:t>spindle cell </a:t>
            </a:r>
            <a:r>
              <a:rPr lang="en-US" sz="4000" dirty="0" err="1" smtClean="0">
                <a:solidFill>
                  <a:srgbClr val="00B0F0"/>
                </a:solidFill>
              </a:rPr>
              <a:t>squamous</a:t>
            </a:r>
            <a:r>
              <a:rPr lang="en-US" sz="4000" dirty="0" smtClean="0">
                <a:solidFill>
                  <a:srgbClr val="00B0F0"/>
                </a:solidFill>
              </a:rPr>
              <a:t> carcinoma.</a:t>
            </a:r>
            <a:endParaRPr lang="el-GR" sz="4000" dirty="0" smtClean="0">
              <a:solidFill>
                <a:srgbClr val="00B0F0"/>
              </a:solidFill>
            </a:endParaRPr>
          </a:p>
        </p:txBody>
      </p:sp>
      <p:pic>
        <p:nvPicPr>
          <p:cNvPr id="70659" name="Picture 2"/>
          <p:cNvPicPr>
            <a:picLocks noChangeAspect="1" noChangeArrowheads="1"/>
          </p:cNvPicPr>
          <p:nvPr/>
        </p:nvPicPr>
        <p:blipFill>
          <a:blip r:embed="rId2" cstate="print"/>
          <a:srcRect/>
          <a:stretch>
            <a:fillRect/>
          </a:stretch>
        </p:blipFill>
        <p:spPr bwMode="auto">
          <a:xfrm>
            <a:off x="179512" y="1484784"/>
            <a:ext cx="4886325" cy="520065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5103812" y="3717032"/>
            <a:ext cx="4040188" cy="2974975"/>
          </a:xfrm>
          <a:prstGeom prst="rect">
            <a:avLst/>
          </a:prstGeom>
          <a:noFill/>
          <a:ln w="9525">
            <a:noFill/>
            <a:miter lim="800000"/>
            <a:headEnd/>
            <a:tailEnd/>
          </a:ln>
          <a:effectLst/>
        </p:spPr>
      </p:pic>
      <p:sp>
        <p:nvSpPr>
          <p:cNvPr id="5" name="2 - Θέση κειμένου"/>
          <p:cNvSpPr txBox="1">
            <a:spLocks/>
          </p:cNvSpPr>
          <p:nvPr/>
        </p:nvSpPr>
        <p:spPr bwMode="auto">
          <a:xfrm>
            <a:off x="5076056" y="980728"/>
            <a:ext cx="4067944" cy="273630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a:bodyPr>
          <a:lstStyle/>
          <a:p>
            <a:pPr marL="0" marR="0" lvl="0" indent="0" algn="ctr" defTabSz="914400" rtl="0" eaLnBrk="1" fontAlgn="base" latinLnBrk="0" hangingPunct="1">
              <a:lnSpc>
                <a:spcPct val="90000"/>
              </a:lnSpc>
              <a:spcBef>
                <a:spcPct val="20000"/>
              </a:spcBef>
              <a:spcAft>
                <a:spcPct val="0"/>
              </a:spcAft>
              <a:buClr>
                <a:schemeClr val="hlink"/>
              </a:buClr>
              <a:buSzTx/>
              <a:buFontTx/>
              <a:buNone/>
              <a:tabLst/>
              <a:defRPr/>
            </a:pPr>
            <a:r>
              <a:rPr kumimoji="0" lang="en-US" sz="2400" b="1" i="0" u="none" strike="noStrike" kern="0" cap="none" spc="0" normalizeH="0" baseline="0" noProof="0" dirty="0"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rPr>
              <a:t>A </a:t>
            </a:r>
            <a:r>
              <a:rPr lang="en-US" sz="2400" b="1" kern="0" dirty="0" smtClean="0">
                <a:solidFill>
                  <a:srgbClr val="00B0F0"/>
                </a:solidFill>
                <a:effectLst>
                  <a:outerShdw blurRad="38100" dist="38100" dir="2700000" algn="tl">
                    <a:srgbClr val="000000"/>
                  </a:outerShdw>
                </a:effectLst>
                <a:latin typeface="+mn-lt"/>
                <a:cs typeface="+mn-cs"/>
              </a:rPr>
              <a:t>s</a:t>
            </a:r>
            <a:r>
              <a:rPr kumimoji="0" lang="en-US" sz="2400" b="1" i="0" u="none" strike="noStrike" kern="0" cap="none" spc="0" normalizeH="0" baseline="0" noProof="0" dirty="0" err="1" smtClean="0">
                <a:ln>
                  <a:noFill/>
                </a:ln>
                <a:solidFill>
                  <a:srgbClr val="00B0F0"/>
                </a:solidFill>
                <a:effectLst>
                  <a:outerShdw blurRad="38100" dist="38100" dir="2700000" algn="tl">
                    <a:srgbClr val="000000"/>
                  </a:outerShdw>
                </a:effectLst>
                <a:uLnTx/>
                <a:uFillTx/>
                <a:latin typeface="+mn-lt"/>
                <a:ea typeface="+mn-ea"/>
                <a:cs typeface="+mn-cs"/>
              </a:rPr>
              <a:t>pindle</a:t>
            </a:r>
            <a:r>
              <a:rPr kumimoji="0" lang="en-US" sz="2400" b="1" i="0" u="none" strike="noStrike" kern="0" cap="none" spc="0" normalizeH="0" baseline="0" noProof="0" dirty="0" smtClean="0">
                <a:ln>
                  <a:noFill/>
                </a:ln>
                <a:solidFill>
                  <a:srgbClr val="00B0F0"/>
                </a:solidFill>
                <a:effectLst>
                  <a:outerShdw blurRad="38100" dist="38100" dir="2700000" algn="tl">
                    <a:srgbClr val="000000"/>
                  </a:outerShdw>
                </a:effectLst>
                <a:uLnTx/>
                <a:uFillTx/>
                <a:latin typeface="+mn-lt"/>
                <a:ea typeface="+mn-ea"/>
                <a:cs typeface="+mn-cs"/>
              </a:rPr>
              <a:t> cell </a:t>
            </a:r>
            <a:r>
              <a:rPr kumimoji="0" lang="en-US" sz="2400" b="1" i="0" u="none" strike="noStrike" kern="0" cap="none" spc="600" normalizeH="0" baseline="0" noProof="0" dirty="0" err="1" smtClean="0">
                <a:ln>
                  <a:noFill/>
                </a:ln>
                <a:solidFill>
                  <a:srgbClr val="00B0F0"/>
                </a:solidFill>
                <a:effectLst>
                  <a:outerShdw blurRad="38100" dist="38100" dir="2700000" algn="tl">
                    <a:srgbClr val="000000"/>
                  </a:outerShdw>
                </a:effectLst>
                <a:uLnTx/>
                <a:uFillTx/>
                <a:latin typeface="+mn-lt"/>
                <a:ea typeface="+mn-ea"/>
                <a:cs typeface="+mn-cs"/>
              </a:rPr>
              <a:t>squamous</a:t>
            </a:r>
            <a:r>
              <a:rPr kumimoji="0" lang="en-US" sz="2400" b="1" i="0" u="none" strike="noStrike" kern="0" cap="none" spc="0" normalizeH="0" baseline="0" noProof="0" dirty="0" smtClean="0">
                <a:ln>
                  <a:noFill/>
                </a:ln>
                <a:solidFill>
                  <a:srgbClr val="00B0F0"/>
                </a:solidFill>
                <a:effectLst>
                  <a:outerShdw blurRad="38100" dist="38100" dir="2700000" algn="tl">
                    <a:srgbClr val="000000"/>
                  </a:outerShdw>
                </a:effectLst>
                <a:uLnTx/>
                <a:uFillTx/>
                <a:latin typeface="+mn-lt"/>
                <a:ea typeface="+mn-ea"/>
                <a:cs typeface="+mn-cs"/>
              </a:rPr>
              <a:t> carcinoma </a:t>
            </a:r>
            <a:r>
              <a:rPr kumimoji="0" lang="en-US" sz="2400" b="1" i="0" u="none" strike="noStrike" kern="0" cap="none" spc="0" normalizeH="0" baseline="0" noProof="0" dirty="0"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rPr>
              <a:t>with pronounced </a:t>
            </a:r>
            <a:r>
              <a:rPr kumimoji="0" lang="en-US" sz="2400" b="1" i="0" u="none" strike="noStrike" kern="0" cap="none" spc="0" normalizeH="0" baseline="0" noProof="0" dirty="0" err="1"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rPr>
              <a:t>acantholysis</a:t>
            </a:r>
            <a:r>
              <a:rPr kumimoji="0" lang="en-US" sz="2400" b="1" i="0" u="none" strike="noStrike" kern="0" cap="none" spc="0" normalizeH="0" baseline="0" noProof="0" dirty="0"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rPr>
              <a:t>. </a:t>
            </a:r>
            <a:r>
              <a:rPr lang="en-US" sz="2400" b="1" kern="0" dirty="0" smtClean="0">
                <a:solidFill>
                  <a:schemeClr val="accent1">
                    <a:lumMod val="20000"/>
                    <a:lumOff val="80000"/>
                  </a:schemeClr>
                </a:solidFill>
                <a:effectLst>
                  <a:outerShdw blurRad="38100" dist="38100" dir="2700000" algn="tl">
                    <a:srgbClr val="000000"/>
                  </a:outerShdw>
                </a:effectLst>
                <a:latin typeface="+mn-lt"/>
                <a:cs typeface="+mn-cs"/>
              </a:rPr>
              <a:t> </a:t>
            </a:r>
            <a:r>
              <a:rPr lang="en-US" sz="2400" b="1" u="sng" kern="0" dirty="0" smtClean="0">
                <a:solidFill>
                  <a:schemeClr val="accent1">
                    <a:lumMod val="20000"/>
                    <a:lumOff val="80000"/>
                  </a:schemeClr>
                </a:solidFill>
                <a:effectLst>
                  <a:outerShdw blurRad="38100" dist="38100" dir="2700000" algn="tl">
                    <a:srgbClr val="000000"/>
                  </a:outerShdw>
                </a:effectLst>
                <a:latin typeface="+mn-lt"/>
                <a:cs typeface="+mn-cs"/>
              </a:rPr>
              <a:t>By exception</a:t>
            </a:r>
            <a:r>
              <a:rPr lang="en-US" sz="2400" b="1" kern="0" dirty="0" smtClean="0">
                <a:solidFill>
                  <a:schemeClr val="accent1">
                    <a:lumMod val="20000"/>
                    <a:lumOff val="80000"/>
                  </a:schemeClr>
                </a:solidFill>
                <a:effectLst>
                  <a:outerShdw blurRad="38100" dist="38100" dir="2700000" algn="tl">
                    <a:srgbClr val="000000"/>
                  </a:outerShdw>
                </a:effectLst>
                <a:latin typeface="+mn-lt"/>
                <a:cs typeface="+mn-cs"/>
              </a:rPr>
              <a:t>, </a:t>
            </a:r>
            <a:r>
              <a:rPr kumimoji="0" lang="en-US" sz="2400" b="1" i="0" u="none" strike="noStrike" kern="0" cap="none" spc="0" normalizeH="0" baseline="0" noProof="0" dirty="0"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rPr>
              <a:t>, covering </a:t>
            </a:r>
            <a:r>
              <a:rPr kumimoji="0" lang="en-US" sz="2400" b="1" i="0" u="none" strike="noStrike" kern="0" cap="none" spc="0" normalizeH="0" baseline="0" noProof="0" dirty="0" err="1"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rPr>
              <a:t>squamous</a:t>
            </a:r>
            <a:r>
              <a:rPr kumimoji="0" lang="en-US" sz="2400" b="1" i="0" u="none" strike="noStrike" kern="0" cap="none" spc="0" normalizeH="0" baseline="0" noProof="0" dirty="0"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rPr>
              <a:t> epithelium lacks atypical features in this case.</a:t>
            </a:r>
            <a:endParaRPr kumimoji="0" lang="el-GR" sz="2400" b="1" i="0" u="none" strike="noStrike" kern="0" cap="none" spc="0" normalizeH="0" baseline="0" noProof="0" dirty="0" smtClean="0">
              <a:ln>
                <a:noFill/>
              </a:ln>
              <a:solidFill>
                <a:schemeClr val="accent1">
                  <a:lumMod val="20000"/>
                  <a:lumOff val="80000"/>
                </a:schemeClr>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chorCtr="0">
            <a:normAutofit fontScale="90000"/>
          </a:bodyPr>
          <a:lstStyle/>
          <a:p>
            <a:pPr eaLnBrk="1" hangingPunct="1">
              <a:defRPr/>
            </a:pPr>
            <a:r>
              <a:rPr lang="en-US" sz="2800" dirty="0" smtClean="0">
                <a:solidFill>
                  <a:srgbClr val="00B0F0"/>
                </a:solidFill>
              </a:rPr>
              <a:t>Spindle cell </a:t>
            </a:r>
            <a:r>
              <a:rPr lang="en-US" sz="2800" dirty="0" err="1" smtClean="0">
                <a:solidFill>
                  <a:srgbClr val="00B0F0"/>
                </a:solidFill>
              </a:rPr>
              <a:t>squamous</a:t>
            </a:r>
            <a:r>
              <a:rPr lang="en-US" sz="2800" dirty="0" smtClean="0">
                <a:solidFill>
                  <a:srgbClr val="00B0F0"/>
                </a:solidFill>
              </a:rPr>
              <a:t> carcinoma </a:t>
            </a:r>
            <a:r>
              <a:rPr lang="en-US" sz="2800" dirty="0" smtClean="0"/>
              <a:t>masquerading as an innocuous granulation polyp. In the recurrent lesion, the real nature of the lesion became apparent.</a:t>
            </a:r>
            <a:endParaRPr lang="el-GR" sz="2800" dirty="0" smtClean="0"/>
          </a:p>
        </p:txBody>
      </p:sp>
      <p:pic>
        <p:nvPicPr>
          <p:cNvPr id="71683" name="Picture 2"/>
          <p:cNvPicPr>
            <a:picLocks noChangeAspect="1" noChangeArrowheads="1"/>
          </p:cNvPicPr>
          <p:nvPr/>
        </p:nvPicPr>
        <p:blipFill>
          <a:blip r:embed="rId2" cstate="print"/>
          <a:srcRect/>
          <a:stretch>
            <a:fillRect/>
          </a:stretch>
        </p:blipFill>
        <p:spPr bwMode="auto">
          <a:xfrm>
            <a:off x="0" y="1556792"/>
            <a:ext cx="9144000" cy="3346450"/>
          </a:xfrm>
          <a:prstGeom prst="rect">
            <a:avLst/>
          </a:prstGeom>
          <a:noFill/>
          <a:ln w="9525">
            <a:noFill/>
            <a:miter lim="800000"/>
            <a:headEnd/>
            <a:tailEnd/>
          </a:ln>
        </p:spPr>
      </p:pic>
      <p:sp>
        <p:nvSpPr>
          <p:cNvPr id="4" name="2 - Θέση κειμένου"/>
          <p:cNvSpPr txBox="1">
            <a:spLocks/>
          </p:cNvSpPr>
          <p:nvPr/>
        </p:nvSpPr>
        <p:spPr>
          <a:xfrm>
            <a:off x="0" y="5157192"/>
            <a:ext cx="9144000" cy="100811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hlink"/>
              </a:buClr>
              <a:buSzTx/>
              <a:buFontTx/>
              <a:buChar char="•"/>
              <a:tabLst/>
              <a:defRPr/>
            </a:pP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 history of trauma, presence of a significant inflammatory component and lack of atypical mitoses,  of dysplasia and of significant cellular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pleomorphism</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are features of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pseudotumours</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and not </a:t>
            </a:r>
            <a:r>
              <a:rPr kumimoji="0" lang="en-US" sz="2000" b="0" i="0" u="none" strike="noStrike" kern="0" cap="none" spc="300" normalizeH="0" baseline="0" noProof="0" dirty="0" smtClean="0">
                <a:ln>
                  <a:noFill/>
                </a:ln>
                <a:solidFill>
                  <a:srgbClr val="0070C0"/>
                </a:solidFill>
                <a:effectLst>
                  <a:outerShdw blurRad="38100" dist="38100" dir="2700000" algn="tl">
                    <a:srgbClr val="000000"/>
                  </a:outerShdw>
                </a:effectLst>
                <a:uLnTx/>
                <a:uFillTx/>
                <a:latin typeface="+mn-lt"/>
                <a:ea typeface="+mn-ea"/>
                <a:cs typeface="+mn-cs"/>
              </a:rPr>
              <a:t>spindle cell </a:t>
            </a:r>
            <a:r>
              <a:rPr kumimoji="0" lang="en-US" sz="2000" b="0" i="0" u="none" strike="noStrike" kern="0" cap="none" spc="300" normalizeH="0" baseline="0" noProof="0" dirty="0" err="1" smtClean="0">
                <a:ln>
                  <a:noFill/>
                </a:ln>
                <a:solidFill>
                  <a:srgbClr val="0070C0"/>
                </a:solidFill>
                <a:effectLst>
                  <a:outerShdw blurRad="38100" dist="38100" dir="2700000" algn="tl">
                    <a:srgbClr val="000000"/>
                  </a:outerShdw>
                </a:effectLst>
                <a:uLnTx/>
                <a:uFillTx/>
                <a:latin typeface="+mn-lt"/>
                <a:ea typeface="+mn-ea"/>
                <a:cs typeface="+mn-cs"/>
              </a:rPr>
              <a:t>squamous</a:t>
            </a:r>
            <a:r>
              <a:rPr kumimoji="0" lang="en-US" sz="2000" b="0" i="0" u="none" strike="noStrike" kern="0" cap="none" spc="300" normalizeH="0" baseline="0" noProof="0" dirty="0" smtClean="0">
                <a:ln>
                  <a:noFill/>
                </a:ln>
                <a:solidFill>
                  <a:srgbClr val="0070C0"/>
                </a:solidFill>
                <a:effectLst>
                  <a:outerShdw blurRad="38100" dist="38100" dir="2700000" algn="tl">
                    <a:srgbClr val="000000"/>
                  </a:outerShdw>
                </a:effectLst>
                <a:uLnTx/>
                <a:uFillTx/>
                <a:latin typeface="+mn-lt"/>
                <a:ea typeface="+mn-ea"/>
                <a:cs typeface="+mn-cs"/>
              </a:rPr>
              <a:t> carcinomas</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tabLst/>
              <a:defRPr/>
            </a:pP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It should be noted that </a:t>
            </a: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 few </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keratin-positive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myofibroblasts</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can be encountered in inflammatory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myofibroblastic</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0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tumours</a:t>
            </a:r>
            <a:r>
              <a:rPr lang="en-US" sz="2000" kern="0" noProof="0" dirty="0" smtClean="0">
                <a:effectLst>
                  <a:outerShdw blurRad="38100" dist="38100" dir="2700000" algn="tl">
                    <a:srgbClr val="000000"/>
                  </a:outerShdw>
                </a:effectLst>
                <a:latin typeface="+mn-lt"/>
                <a:cs typeface="+mn-cs"/>
              </a:rPr>
              <a:t>!</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l-GR" sz="20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Τίτλος"/>
          <p:cNvSpPr>
            <a:spLocks noGrp="1"/>
          </p:cNvSpPr>
          <p:nvPr>
            <p:ph type="title" idx="4294967295"/>
          </p:nvPr>
        </p:nvSpPr>
        <p:spPr>
          <a:xfrm>
            <a:off x="0" y="0"/>
            <a:ext cx="9144000" cy="765175"/>
          </a:xfrm>
        </p:spPr>
        <p:txBody>
          <a:bodyPr anchorCtr="0"/>
          <a:lstStyle/>
          <a:p>
            <a:pPr eaLnBrk="1" hangingPunct="1">
              <a:defRPr/>
            </a:pPr>
            <a:r>
              <a:rPr lang="en-US" dirty="0" smtClean="0">
                <a:solidFill>
                  <a:srgbClr val="00B0F0"/>
                </a:solidFill>
              </a:rPr>
              <a:t>Spindle cell </a:t>
            </a:r>
            <a:r>
              <a:rPr lang="en-US" spc="300" dirty="0" err="1" smtClean="0">
                <a:solidFill>
                  <a:srgbClr val="00B0F0"/>
                </a:solidFill>
              </a:rPr>
              <a:t>squamous</a:t>
            </a:r>
            <a:r>
              <a:rPr lang="en-US" dirty="0" smtClean="0">
                <a:solidFill>
                  <a:srgbClr val="00B0F0"/>
                </a:solidFill>
              </a:rPr>
              <a:t> carcinoma</a:t>
            </a:r>
            <a:endParaRPr lang="el-GR" dirty="0" smtClean="0">
              <a:solidFill>
                <a:srgbClr val="00B0F0"/>
              </a:solidFill>
            </a:endParaRPr>
          </a:p>
        </p:txBody>
      </p:sp>
      <p:pic>
        <p:nvPicPr>
          <p:cNvPr id="72707" name="Picture 2" descr="C:\Users\ΤΑΝΙΑ\Desktop\Καταγραφή.JPG"/>
          <p:cNvPicPr>
            <a:picLocks noChangeAspect="1" noChangeArrowheads="1"/>
          </p:cNvPicPr>
          <p:nvPr/>
        </p:nvPicPr>
        <p:blipFill>
          <a:blip r:embed="rId2" cstate="print"/>
          <a:srcRect/>
          <a:stretch>
            <a:fillRect/>
          </a:stretch>
        </p:blipFill>
        <p:spPr bwMode="auto">
          <a:xfrm>
            <a:off x="1116013" y="908050"/>
            <a:ext cx="2519362" cy="2808288"/>
          </a:xfrm>
          <a:prstGeom prst="rect">
            <a:avLst/>
          </a:prstGeom>
          <a:noFill/>
          <a:ln w="9525">
            <a:noFill/>
            <a:miter lim="800000"/>
            <a:headEnd/>
            <a:tailEnd/>
          </a:ln>
        </p:spPr>
      </p:pic>
      <p:pic>
        <p:nvPicPr>
          <p:cNvPr id="72708" name="Picture 3" descr="C:\Users\ΤΑΝΙΑ\Desktop\Καταγραφή.JPG"/>
          <p:cNvPicPr>
            <a:picLocks noChangeAspect="1" noChangeArrowheads="1"/>
          </p:cNvPicPr>
          <p:nvPr/>
        </p:nvPicPr>
        <p:blipFill>
          <a:blip r:embed="rId3" cstate="print"/>
          <a:srcRect/>
          <a:stretch>
            <a:fillRect/>
          </a:stretch>
        </p:blipFill>
        <p:spPr bwMode="auto">
          <a:xfrm>
            <a:off x="4572000" y="1125538"/>
            <a:ext cx="3924300" cy="2681287"/>
          </a:xfrm>
          <a:prstGeom prst="rect">
            <a:avLst/>
          </a:prstGeom>
          <a:noFill/>
          <a:ln w="9525">
            <a:noFill/>
            <a:miter lim="800000"/>
            <a:headEnd/>
            <a:tailEnd/>
          </a:ln>
        </p:spPr>
      </p:pic>
      <p:pic>
        <p:nvPicPr>
          <p:cNvPr id="72709" name="Picture 4" descr="C:\Users\ΤΑΝΙΑ\Desktop\Καταγραφή.JPG"/>
          <p:cNvPicPr>
            <a:picLocks noChangeAspect="1" noChangeArrowheads="1"/>
          </p:cNvPicPr>
          <p:nvPr/>
        </p:nvPicPr>
        <p:blipFill>
          <a:blip r:embed="rId4" cstate="print"/>
          <a:srcRect/>
          <a:stretch>
            <a:fillRect/>
          </a:stretch>
        </p:blipFill>
        <p:spPr bwMode="auto">
          <a:xfrm>
            <a:off x="4859338" y="4273550"/>
            <a:ext cx="3816350" cy="2584450"/>
          </a:xfrm>
          <a:prstGeom prst="rect">
            <a:avLst/>
          </a:prstGeom>
          <a:noFill/>
          <a:ln w="9525">
            <a:noFill/>
            <a:miter lim="800000"/>
            <a:headEnd/>
            <a:tailEnd/>
          </a:ln>
        </p:spPr>
      </p:pic>
      <p:pic>
        <p:nvPicPr>
          <p:cNvPr id="72710" name="Picture 5" descr="C:\Users\ΤΑΝΙΑ\Desktop\Καταγραφή.JPG"/>
          <p:cNvPicPr>
            <a:picLocks noChangeAspect="1" noChangeArrowheads="1"/>
          </p:cNvPicPr>
          <p:nvPr/>
        </p:nvPicPr>
        <p:blipFill>
          <a:blip r:embed="rId5" cstate="print"/>
          <a:srcRect/>
          <a:stretch>
            <a:fillRect/>
          </a:stretch>
        </p:blipFill>
        <p:spPr bwMode="auto">
          <a:xfrm>
            <a:off x="468313" y="4246563"/>
            <a:ext cx="3821112" cy="2611437"/>
          </a:xfrm>
          <a:prstGeom prst="rect">
            <a:avLst/>
          </a:prstGeom>
          <a:noFill/>
          <a:ln w="9525">
            <a:noFill/>
            <a:miter lim="800000"/>
            <a:headEnd/>
            <a:tailEnd/>
          </a:ln>
        </p:spPr>
      </p:pic>
      <p:sp>
        <p:nvSpPr>
          <p:cNvPr id="66567" name="Rectangle 7"/>
          <p:cNvSpPr>
            <a:spLocks noChangeArrowheads="1"/>
          </p:cNvSpPr>
          <p:nvPr/>
        </p:nvSpPr>
        <p:spPr bwMode="auto">
          <a:xfrm>
            <a:off x="457200" y="260350"/>
            <a:ext cx="3538538" cy="1081088"/>
          </a:xfrm>
          <a:prstGeom prst="rect">
            <a:avLst/>
          </a:prstGeom>
          <a:noFill/>
          <a:ln w="9525">
            <a:noFill/>
            <a:miter lim="800000"/>
            <a:headEnd/>
            <a:tailEnd/>
          </a:ln>
          <a:effectLst/>
        </p:spPr>
        <p:txBody>
          <a:bodyPr anchor="ctr" anchorCtr="1"/>
          <a:lstStyle/>
          <a:p>
            <a:pPr algn="ctr">
              <a:defRPr/>
            </a:pPr>
            <a:r>
              <a:rPr lang="en-US" sz="1600" b="1">
                <a:solidFill>
                  <a:schemeClr val="tx2"/>
                </a:solidFill>
                <a:effectLst>
                  <a:outerShdw blurRad="38100" dist="38100" dir="2700000" algn="tl">
                    <a:srgbClr val="000000"/>
                  </a:outerShdw>
                </a:effectLst>
              </a:rPr>
              <a:t>Characteristic </a:t>
            </a:r>
            <a:r>
              <a:rPr lang="en-US" sz="1600" b="1" u="sng">
                <a:solidFill>
                  <a:schemeClr val="tx2"/>
                </a:solidFill>
                <a:effectLst>
                  <a:outerShdw blurRad="38100" dist="38100" dir="2700000" algn="tl">
                    <a:srgbClr val="000000"/>
                  </a:outerShdw>
                </a:effectLst>
              </a:rPr>
              <a:t>polypoid</a:t>
            </a:r>
            <a:r>
              <a:rPr lang="en-US" sz="1600" b="1">
                <a:solidFill>
                  <a:schemeClr val="tx2"/>
                </a:solidFill>
                <a:effectLst>
                  <a:outerShdw blurRad="38100" dist="38100" dir="2700000" algn="tl">
                    <a:srgbClr val="000000"/>
                  </a:outerShdw>
                </a:effectLst>
              </a:rPr>
              <a:t> configuration.</a:t>
            </a:r>
            <a:endParaRPr lang="el-GR" sz="1600" b="1">
              <a:solidFill>
                <a:schemeClr val="tx2"/>
              </a:solidFill>
              <a:effectLst>
                <a:outerShdw blurRad="38100" dist="38100" dir="2700000" algn="tl">
                  <a:srgbClr val="000000"/>
                </a:outerShdw>
              </a:effectLst>
            </a:endParaRPr>
          </a:p>
        </p:txBody>
      </p:sp>
      <p:sp>
        <p:nvSpPr>
          <p:cNvPr id="66568" name="Rectangle 8"/>
          <p:cNvSpPr>
            <a:spLocks noChangeArrowheads="1"/>
          </p:cNvSpPr>
          <p:nvPr/>
        </p:nvSpPr>
        <p:spPr bwMode="auto">
          <a:xfrm>
            <a:off x="4140200" y="188913"/>
            <a:ext cx="5003800" cy="1368425"/>
          </a:xfrm>
          <a:prstGeom prst="rect">
            <a:avLst/>
          </a:prstGeom>
          <a:noFill/>
          <a:ln w="9525">
            <a:noFill/>
            <a:miter lim="800000"/>
            <a:headEnd/>
            <a:tailEnd/>
          </a:ln>
          <a:effectLst/>
        </p:spPr>
        <p:txBody>
          <a:bodyPr anchor="ctr" anchorCtr="1"/>
          <a:lstStyle/>
          <a:p>
            <a:pPr algn="ctr">
              <a:defRPr/>
            </a:pPr>
            <a:r>
              <a:rPr lang="en-US" sz="1600" b="1" dirty="0">
                <a:solidFill>
                  <a:schemeClr val="tx2"/>
                </a:solidFill>
                <a:effectLst>
                  <a:outerShdw blurRad="38100" dist="38100" dir="2700000" algn="tl">
                    <a:srgbClr val="000000"/>
                  </a:outerShdw>
                </a:effectLst>
              </a:rPr>
              <a:t>Take biopsies from the </a:t>
            </a:r>
            <a:r>
              <a:rPr lang="en-US" sz="1600" b="1" dirty="0" smtClean="0">
                <a:solidFill>
                  <a:schemeClr val="tx2"/>
                </a:solidFill>
                <a:effectLst>
                  <a:outerShdw blurRad="38100" dist="38100" dir="2700000" algn="tl">
                    <a:srgbClr val="000000"/>
                  </a:outerShdw>
                </a:effectLst>
              </a:rPr>
              <a:t> </a:t>
            </a:r>
            <a:r>
              <a:rPr lang="en-US" sz="1600" b="1" spc="600" dirty="0" smtClean="0">
                <a:solidFill>
                  <a:schemeClr val="tx2"/>
                </a:solidFill>
                <a:effectLst>
                  <a:outerShdw blurRad="38100" dist="38100" dir="2700000" algn="tl">
                    <a:srgbClr val="000000"/>
                  </a:outerShdw>
                </a:effectLst>
              </a:rPr>
              <a:t>base</a:t>
            </a:r>
            <a:r>
              <a:rPr lang="en-US" sz="1600" b="1" dirty="0" smtClean="0">
                <a:solidFill>
                  <a:schemeClr val="tx2"/>
                </a:solidFill>
                <a:effectLst>
                  <a:outerShdw blurRad="38100" dist="38100" dir="2700000" algn="tl">
                    <a:srgbClr val="000000"/>
                  </a:outerShdw>
                </a:effectLst>
              </a:rPr>
              <a:t> </a:t>
            </a:r>
            <a:r>
              <a:rPr lang="en-US" sz="1600" b="1" dirty="0">
                <a:solidFill>
                  <a:schemeClr val="tx2"/>
                </a:solidFill>
                <a:effectLst>
                  <a:outerShdw blurRad="38100" dist="38100" dir="2700000" algn="tl">
                    <a:srgbClr val="000000"/>
                  </a:outerShdw>
                </a:effectLst>
              </a:rPr>
              <a:t>of the lesion, </a:t>
            </a:r>
            <a:br>
              <a:rPr lang="en-US" sz="1600" b="1" dirty="0">
                <a:solidFill>
                  <a:schemeClr val="tx2"/>
                </a:solidFill>
                <a:effectLst>
                  <a:outerShdw blurRad="38100" dist="38100" dir="2700000" algn="tl">
                    <a:srgbClr val="000000"/>
                  </a:outerShdw>
                </a:effectLst>
              </a:rPr>
            </a:br>
            <a:r>
              <a:rPr lang="en-US" sz="1600" b="1" dirty="0">
                <a:solidFill>
                  <a:schemeClr val="tx2"/>
                </a:solidFill>
                <a:effectLst>
                  <a:outerShdw blurRad="38100" dist="38100" dir="2700000" algn="tl">
                    <a:srgbClr val="000000"/>
                  </a:outerShdw>
                </a:effectLst>
              </a:rPr>
              <a:t>not from the inflammatory, here ulcerated, surface.</a:t>
            </a:r>
            <a:endParaRPr lang="el-GR" sz="1600" b="1" dirty="0">
              <a:solidFill>
                <a:schemeClr val="tx2"/>
              </a:solidFill>
              <a:effectLst>
                <a:outerShdw blurRad="38100" dist="38100" dir="2700000" algn="tl">
                  <a:srgbClr val="000000"/>
                </a:outerShdw>
              </a:effectLst>
            </a:endParaRPr>
          </a:p>
        </p:txBody>
      </p:sp>
      <p:sp>
        <p:nvSpPr>
          <p:cNvPr id="66569" name="Rectangle 9"/>
          <p:cNvSpPr>
            <a:spLocks noChangeArrowheads="1"/>
          </p:cNvSpPr>
          <p:nvPr/>
        </p:nvSpPr>
        <p:spPr bwMode="auto">
          <a:xfrm>
            <a:off x="3924300" y="2276475"/>
            <a:ext cx="5435600" cy="3744813"/>
          </a:xfrm>
          <a:prstGeom prst="rect">
            <a:avLst/>
          </a:prstGeom>
          <a:noFill/>
          <a:ln w="9525">
            <a:noFill/>
            <a:miter lim="800000"/>
            <a:headEnd/>
            <a:tailEnd/>
          </a:ln>
          <a:effectLst/>
        </p:spPr>
        <p:txBody>
          <a:bodyPr anchor="ctr" anchorCtr="1"/>
          <a:lstStyle/>
          <a:p>
            <a:pPr algn="ctr">
              <a:defRPr/>
            </a:pPr>
            <a:r>
              <a:rPr lang="en-US" sz="1600" b="1" dirty="0">
                <a:effectLst>
                  <a:outerShdw blurRad="38100" dist="38100" dir="2700000" algn="tl">
                    <a:srgbClr val="000000"/>
                  </a:outerShdw>
                </a:effectLst>
              </a:rPr>
              <a:t>Both</a:t>
            </a:r>
            <a:r>
              <a:rPr lang="en-US" sz="1600" b="1" dirty="0">
                <a:solidFill>
                  <a:schemeClr val="tx2"/>
                </a:solidFill>
                <a:effectLst>
                  <a:outerShdw blurRad="38100" dist="38100" dir="2700000" algn="tl">
                    <a:srgbClr val="000000"/>
                  </a:outerShdw>
                </a:effectLst>
              </a:rPr>
              <a:t> epithelial and spindle components appear malignant. The former cells </a:t>
            </a:r>
            <a:r>
              <a:rPr lang="en-US" sz="1600" b="1" dirty="0" smtClean="0">
                <a:solidFill>
                  <a:schemeClr val="tx2"/>
                </a:solidFill>
                <a:effectLst>
                  <a:outerShdw blurRad="38100" dist="38100" dir="2700000" algn="tl">
                    <a:srgbClr val="000000"/>
                  </a:outerShdw>
                </a:effectLst>
              </a:rPr>
              <a:t>often merge or </a:t>
            </a:r>
            <a:r>
              <a:rPr lang="en-US" sz="1600" b="1" dirty="0">
                <a:solidFill>
                  <a:schemeClr val="tx2"/>
                </a:solidFill>
                <a:effectLst>
                  <a:outerShdw blurRad="38100" dist="38100" dir="2700000" algn="tl">
                    <a:srgbClr val="000000"/>
                  </a:outerShdw>
                </a:effectLst>
              </a:rPr>
              <a:t>give rise to the latter</a:t>
            </a:r>
            <a:r>
              <a:rPr lang="en-US" sz="1600" b="1" dirty="0" smtClean="0">
                <a:solidFill>
                  <a:schemeClr val="tx2"/>
                </a:solidFill>
                <a:effectLst>
                  <a:outerShdw blurRad="38100" dist="38100" dir="2700000" algn="tl">
                    <a:srgbClr val="000000"/>
                  </a:outerShdw>
                </a:effectLst>
              </a:rPr>
              <a:t>. </a:t>
            </a:r>
            <a:r>
              <a:rPr lang="en-US" sz="1600" b="1" u="sng" spc="600" dirty="0" smtClean="0">
                <a:solidFill>
                  <a:schemeClr val="tx2">
                    <a:lumMod val="25000"/>
                  </a:schemeClr>
                </a:solidFill>
                <a:effectLst>
                  <a:outerShdw blurRad="38100" dist="38100" dir="2700000" algn="tl">
                    <a:srgbClr val="000000"/>
                  </a:outerShdw>
                </a:effectLst>
              </a:rPr>
              <a:t>Bi</a:t>
            </a:r>
            <a:r>
              <a:rPr lang="en-US" sz="1600" b="1" u="sng" dirty="0" smtClean="0">
                <a:solidFill>
                  <a:schemeClr val="tx2">
                    <a:lumMod val="25000"/>
                  </a:schemeClr>
                </a:solidFill>
                <a:effectLst>
                  <a:outerShdw blurRad="38100" dist="38100" dir="2700000" algn="tl">
                    <a:srgbClr val="000000"/>
                  </a:outerShdw>
                </a:effectLst>
              </a:rPr>
              <a:t>phasic</a:t>
            </a:r>
            <a:r>
              <a:rPr lang="en-US" sz="1600" b="1" dirty="0" smtClean="0">
                <a:solidFill>
                  <a:schemeClr val="tx2">
                    <a:lumMod val="25000"/>
                  </a:schemeClr>
                </a:solidFill>
                <a:effectLst>
                  <a:outerShdw blurRad="38100" dist="38100" dir="2700000" algn="tl">
                    <a:srgbClr val="000000"/>
                  </a:outerShdw>
                </a:effectLst>
              </a:rPr>
              <a:t> pattern</a:t>
            </a:r>
            <a:endParaRPr lang="el-GR" sz="1600" b="1" dirty="0">
              <a:solidFill>
                <a:schemeClr val="tx2">
                  <a:lumMod val="25000"/>
                </a:schemeClr>
              </a:solidFill>
              <a:effectLst>
                <a:outerShdw blurRad="38100" dist="38100" dir="2700000" algn="tl">
                  <a:srgbClr val="000000"/>
                </a:outerShdw>
              </a:effectLst>
            </a:endParaRPr>
          </a:p>
        </p:txBody>
      </p:sp>
      <p:sp>
        <p:nvSpPr>
          <p:cNvPr id="66570" name="Rectangle 10"/>
          <p:cNvSpPr>
            <a:spLocks noChangeArrowheads="1"/>
          </p:cNvSpPr>
          <p:nvPr/>
        </p:nvSpPr>
        <p:spPr bwMode="auto">
          <a:xfrm>
            <a:off x="0" y="2565400"/>
            <a:ext cx="4427538" cy="2808288"/>
          </a:xfrm>
          <a:prstGeom prst="rect">
            <a:avLst/>
          </a:prstGeom>
          <a:noFill/>
          <a:ln w="9525">
            <a:noFill/>
            <a:miter lim="800000"/>
            <a:headEnd/>
            <a:tailEnd/>
          </a:ln>
          <a:effectLst/>
        </p:spPr>
        <p:txBody>
          <a:bodyPr anchor="ctr" anchorCtr="1"/>
          <a:lstStyle/>
          <a:p>
            <a:pPr algn="ctr">
              <a:defRPr/>
            </a:pPr>
            <a:r>
              <a:rPr lang="en-US" sz="1400" b="1" dirty="0" err="1">
                <a:solidFill>
                  <a:schemeClr val="tx2"/>
                </a:solidFill>
                <a:effectLst>
                  <a:outerShdw blurRad="38100" dist="38100" dir="2700000" algn="tl">
                    <a:srgbClr val="000000"/>
                  </a:outerShdw>
                </a:effectLst>
              </a:rPr>
              <a:t>Fibrosarcomatous</a:t>
            </a:r>
            <a:r>
              <a:rPr lang="en-US" sz="1400" b="1" dirty="0">
                <a:solidFill>
                  <a:schemeClr val="tx2"/>
                </a:solidFill>
                <a:effectLst>
                  <a:outerShdw blurRad="38100" dist="38100" dir="2700000" algn="tl">
                    <a:srgbClr val="000000"/>
                  </a:outerShdw>
                </a:effectLst>
              </a:rPr>
              <a:t>-like spindle cells </a:t>
            </a:r>
            <a:br>
              <a:rPr lang="en-US" sz="1400" b="1" dirty="0">
                <a:solidFill>
                  <a:schemeClr val="tx2"/>
                </a:solidFill>
                <a:effectLst>
                  <a:outerShdw blurRad="38100" dist="38100" dir="2700000" algn="tl">
                    <a:srgbClr val="000000"/>
                  </a:outerShdw>
                </a:effectLst>
              </a:rPr>
            </a:br>
            <a:r>
              <a:rPr lang="en-US" sz="1400" b="1" dirty="0">
                <a:solidFill>
                  <a:schemeClr val="tx2"/>
                </a:solidFill>
                <a:effectLst>
                  <a:outerShdw blurRad="38100" dist="38100" dir="2700000" algn="tl">
                    <a:srgbClr val="000000"/>
                  </a:outerShdw>
                </a:effectLst>
              </a:rPr>
              <a:t>are </a:t>
            </a:r>
            <a:r>
              <a:rPr lang="en-US" sz="1400" b="1" dirty="0" smtClean="0">
                <a:solidFill>
                  <a:schemeClr val="tx2"/>
                </a:solidFill>
                <a:effectLst>
                  <a:outerShdw blurRad="38100" dist="38100" dir="2700000" algn="tl">
                    <a:srgbClr val="000000"/>
                  </a:outerShdw>
                </a:effectLst>
              </a:rPr>
              <a:t> either  focally or diffusely </a:t>
            </a:r>
            <a:r>
              <a:rPr lang="en-US" sz="1400" b="1" dirty="0" err="1" smtClean="0">
                <a:solidFill>
                  <a:schemeClr val="tx2"/>
                </a:solidFill>
                <a:effectLst>
                  <a:outerShdw blurRad="38100" dist="38100" dir="2700000" algn="tl">
                    <a:srgbClr val="000000"/>
                  </a:outerShdw>
                </a:effectLst>
              </a:rPr>
              <a:t>cytokeratin</a:t>
            </a:r>
            <a:r>
              <a:rPr lang="en-US" sz="1400" b="1" dirty="0" smtClean="0">
                <a:solidFill>
                  <a:schemeClr val="tx2"/>
                </a:solidFill>
                <a:effectLst>
                  <a:outerShdw blurRad="38100" dist="38100" dir="2700000" algn="tl">
                    <a:srgbClr val="000000"/>
                  </a:outerShdw>
                </a:effectLst>
              </a:rPr>
              <a:t> (+), </a:t>
            </a:r>
          </a:p>
          <a:p>
            <a:pPr algn="ctr">
              <a:defRPr/>
            </a:pPr>
            <a:r>
              <a:rPr lang="en-US" sz="1400" b="1" dirty="0" smtClean="0">
                <a:solidFill>
                  <a:schemeClr val="tx2"/>
                </a:solidFill>
                <a:effectLst>
                  <a:outerShdw blurRad="38100" dist="38100" dir="2700000" algn="tl">
                    <a:srgbClr val="000000"/>
                  </a:outerShdw>
                </a:effectLst>
              </a:rPr>
              <a:t>p63 (+) and negative for </a:t>
            </a:r>
            <a:r>
              <a:rPr lang="en-US" sz="1400" b="1" dirty="0" err="1" smtClean="0">
                <a:solidFill>
                  <a:schemeClr val="tx2"/>
                </a:solidFill>
                <a:effectLst>
                  <a:outerShdw blurRad="38100" dist="38100" dir="2700000" algn="tl">
                    <a:srgbClr val="000000"/>
                  </a:outerShdw>
                </a:effectLst>
              </a:rPr>
              <a:t>desmin</a:t>
            </a:r>
            <a:r>
              <a:rPr lang="en-US" sz="1400" b="1" dirty="0" smtClean="0">
                <a:solidFill>
                  <a:schemeClr val="tx2"/>
                </a:solidFill>
                <a:effectLst>
                  <a:outerShdw blurRad="38100" dist="38100" dir="2700000" algn="tl">
                    <a:srgbClr val="000000"/>
                  </a:outerShdw>
                </a:effectLst>
              </a:rPr>
              <a:t>, </a:t>
            </a:r>
            <a:r>
              <a:rPr lang="en-US" sz="1400" b="1" dirty="0" err="1" smtClean="0">
                <a:solidFill>
                  <a:schemeClr val="tx2"/>
                </a:solidFill>
                <a:effectLst>
                  <a:outerShdw blurRad="38100" dist="38100" dir="2700000" algn="tl">
                    <a:srgbClr val="000000"/>
                  </a:outerShdw>
                </a:effectLst>
              </a:rPr>
              <a:t>myoglobin,etc</a:t>
            </a:r>
            <a:r>
              <a:rPr lang="en-US" sz="1400" b="1" dirty="0" smtClean="0">
                <a:solidFill>
                  <a:schemeClr val="tx2"/>
                </a:solidFill>
                <a:effectLst>
                  <a:outerShdw blurRad="38100" dist="38100" dir="2700000" algn="tl">
                    <a:srgbClr val="000000"/>
                  </a:outerShdw>
                </a:effectLst>
              </a:rPr>
              <a:t>. </a:t>
            </a:r>
            <a:endParaRPr lang="el-GR" sz="1400" b="1" dirty="0">
              <a:solidFill>
                <a:schemeClr val="tx2"/>
              </a:solidFill>
              <a:effectLst>
                <a:outerShdw blurRad="38100" dist="38100" dir="2700000" algn="tl">
                  <a:srgbClr val="000000"/>
                </a:outerShdw>
              </a:effectLst>
            </a:endParaRPr>
          </a:p>
        </p:txBody>
      </p:sp>
      <p:sp>
        <p:nvSpPr>
          <p:cNvPr id="11" name="10 - Ορθογώνιο"/>
          <p:cNvSpPr/>
          <p:nvPr/>
        </p:nvSpPr>
        <p:spPr>
          <a:xfrm>
            <a:off x="1214415" y="4429132"/>
            <a:ext cx="4144436" cy="369332"/>
          </a:xfrm>
          <a:prstGeom prst="rect">
            <a:avLst/>
          </a:prstGeom>
        </p:spPr>
        <p:txBody>
          <a:bodyPr wrap="square">
            <a:spAutoFit/>
          </a:bodyPr>
          <a:lstStyle/>
          <a:p>
            <a:r>
              <a:rPr lang="en-US" b="1" dirty="0" err="1" smtClean="0">
                <a:solidFill>
                  <a:srgbClr val="655003"/>
                </a:solidFill>
                <a:effectLst>
                  <a:outerShdw blurRad="38100" dist="38100" dir="2700000" algn="tl">
                    <a:srgbClr val="000000"/>
                  </a:outerShdw>
                </a:effectLst>
              </a:rPr>
              <a:t>cytokeratin</a:t>
            </a:r>
            <a:r>
              <a:rPr lang="en-US" b="1" dirty="0" smtClean="0">
                <a:solidFill>
                  <a:srgbClr val="655003"/>
                </a:solidFill>
                <a:effectLst>
                  <a:outerShdw blurRad="38100" dist="38100" dir="2700000" algn="tl">
                    <a:srgbClr val="000000"/>
                  </a:outerShdw>
                </a:effectLst>
              </a:rPr>
              <a:t> (+)</a:t>
            </a:r>
            <a:endParaRPr lang="el-GR" dirty="0">
              <a:solidFill>
                <a:srgbClr val="65500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dissolve">
                                      <p:cBhvr>
                                        <p:cTn id="7" dur="5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idx="4294967295"/>
          </p:nvPr>
        </p:nvSpPr>
        <p:spPr>
          <a:xfrm>
            <a:off x="0" y="0"/>
            <a:ext cx="9144000" cy="1857364"/>
          </a:xfrm>
        </p:spPr>
        <p:txBody>
          <a:bodyPr anchorCtr="0"/>
          <a:lstStyle/>
          <a:p>
            <a:pPr eaLnBrk="1" hangingPunct="1">
              <a:defRPr/>
            </a:pPr>
            <a:r>
              <a:rPr lang="en-US" sz="2000" dirty="0" err="1" smtClean="0">
                <a:solidFill>
                  <a:srgbClr val="95D9E7"/>
                </a:solidFill>
              </a:rPr>
              <a:t>Carcinosarcoma</a:t>
            </a:r>
            <a:r>
              <a:rPr lang="en-US" sz="2000" dirty="0" smtClean="0">
                <a:solidFill>
                  <a:srgbClr val="95D9E7"/>
                </a:solidFill>
              </a:rPr>
              <a:t>/Spindle cell </a:t>
            </a:r>
            <a:r>
              <a:rPr lang="en-US" sz="2000" dirty="0" err="1" smtClean="0">
                <a:solidFill>
                  <a:srgbClr val="95D9E7"/>
                </a:solidFill>
              </a:rPr>
              <a:t>squamous</a:t>
            </a:r>
            <a:r>
              <a:rPr lang="en-US" sz="2000" dirty="0" smtClean="0">
                <a:solidFill>
                  <a:srgbClr val="95D9E7"/>
                </a:solidFill>
              </a:rPr>
              <a:t> carcinoma</a:t>
            </a:r>
            <a:r>
              <a:rPr lang="en-US" sz="3200" dirty="0" smtClean="0"/>
              <a:t/>
            </a:r>
            <a:br>
              <a:rPr lang="en-US" sz="3200" dirty="0" smtClean="0"/>
            </a:br>
            <a:r>
              <a:rPr lang="en-US" sz="1800" spc="300" dirty="0" smtClean="0"/>
              <a:t>Pure(?)</a:t>
            </a:r>
            <a:r>
              <a:rPr lang="en-US" sz="1800" dirty="0" smtClean="0"/>
              <a:t> population of </a:t>
            </a:r>
            <a:r>
              <a:rPr lang="en-US" sz="1800" dirty="0" err="1" smtClean="0"/>
              <a:t>pleomorphic</a:t>
            </a:r>
            <a:r>
              <a:rPr lang="en-US" sz="1800" dirty="0" smtClean="0"/>
              <a:t> spindle cells ( a spindle cell sarcoma? Morphology similar to nodular fasciitis!). Nuclear positivity for </a:t>
            </a:r>
            <a:r>
              <a:rPr lang="en-US" sz="1800" u="sng" dirty="0" smtClean="0"/>
              <a:t>p63</a:t>
            </a:r>
            <a:r>
              <a:rPr lang="en-US" sz="1800" dirty="0" smtClean="0"/>
              <a:t> reveals </a:t>
            </a:r>
            <a:r>
              <a:rPr lang="en-US" sz="1800" u="sng" dirty="0" err="1" smtClean="0"/>
              <a:t>squamous</a:t>
            </a:r>
            <a:r>
              <a:rPr lang="en-US" sz="1800" dirty="0" smtClean="0"/>
              <a:t> </a:t>
            </a:r>
            <a:r>
              <a:rPr lang="en-US" sz="1800" dirty="0" err="1" smtClean="0"/>
              <a:t>carcinomatous</a:t>
            </a:r>
            <a:r>
              <a:rPr lang="en-US" sz="1800" dirty="0" smtClean="0"/>
              <a:t> character of the </a:t>
            </a:r>
            <a:r>
              <a:rPr lang="en-US" sz="1800" u="sng" dirty="0" smtClean="0"/>
              <a:t>spindle</a:t>
            </a:r>
            <a:r>
              <a:rPr lang="en-US" sz="1800" dirty="0" smtClean="0"/>
              <a:t> cells ( a </a:t>
            </a:r>
            <a:r>
              <a:rPr lang="en-US" sz="1800" i="1" dirty="0" err="1" smtClean="0"/>
              <a:t>monophasic</a:t>
            </a:r>
            <a:r>
              <a:rPr lang="en-US" sz="1800" dirty="0" smtClean="0"/>
              <a:t> spindle cell carcinoma?). No, since development of atypical bone and cartilage in this spindle cell carcinoma </a:t>
            </a:r>
            <a:r>
              <a:rPr lang="en-US" sz="1800" dirty="0" err="1" smtClean="0"/>
              <a:t>mimicks</a:t>
            </a:r>
            <a:r>
              <a:rPr lang="en-US" sz="1800" dirty="0" smtClean="0"/>
              <a:t> </a:t>
            </a:r>
            <a:r>
              <a:rPr lang="en-US" sz="1800" dirty="0" err="1" smtClean="0"/>
              <a:t>osteosarcoma</a:t>
            </a:r>
            <a:r>
              <a:rPr lang="en-US" sz="1800" dirty="0" smtClean="0"/>
              <a:t> or </a:t>
            </a:r>
            <a:r>
              <a:rPr lang="en-US" sz="1800" dirty="0" err="1" smtClean="0"/>
              <a:t>chondrosarcoma</a:t>
            </a:r>
            <a:r>
              <a:rPr lang="en-US" sz="1800" dirty="0" smtClean="0"/>
              <a:t> and  the </a:t>
            </a:r>
            <a:r>
              <a:rPr lang="en-US" sz="1800" dirty="0" err="1" smtClean="0"/>
              <a:t>tumour</a:t>
            </a:r>
            <a:r>
              <a:rPr lang="en-US" sz="1800" dirty="0" smtClean="0"/>
              <a:t> can  thus be further termed “</a:t>
            </a:r>
            <a:r>
              <a:rPr lang="en-US" sz="1800" dirty="0" err="1" smtClean="0"/>
              <a:t>carcinosarcoma</a:t>
            </a:r>
            <a:r>
              <a:rPr lang="en-US" sz="1800" dirty="0" smtClean="0"/>
              <a:t>”.</a:t>
            </a:r>
            <a:endParaRPr lang="el-GR" sz="1800" dirty="0" smtClean="0"/>
          </a:p>
        </p:txBody>
      </p:sp>
      <p:pic>
        <p:nvPicPr>
          <p:cNvPr id="73731" name="Picture 2"/>
          <p:cNvPicPr>
            <a:picLocks noChangeAspect="1" noChangeArrowheads="1"/>
          </p:cNvPicPr>
          <p:nvPr/>
        </p:nvPicPr>
        <p:blipFill>
          <a:blip r:embed="rId2" cstate="print"/>
          <a:srcRect/>
          <a:stretch>
            <a:fillRect/>
          </a:stretch>
        </p:blipFill>
        <p:spPr bwMode="auto">
          <a:xfrm>
            <a:off x="971600" y="1848595"/>
            <a:ext cx="7129288" cy="5009405"/>
          </a:xfrm>
          <a:prstGeom prst="rect">
            <a:avLst/>
          </a:prstGeom>
          <a:noFill/>
          <a:ln w="9525">
            <a:noFill/>
            <a:miter lim="800000"/>
            <a:headEnd/>
            <a:tailEnd/>
          </a:ln>
        </p:spPr>
      </p:pic>
      <p:sp>
        <p:nvSpPr>
          <p:cNvPr id="33796" name="Rectangle 4"/>
          <p:cNvSpPr>
            <a:spLocks noChangeArrowheads="1"/>
          </p:cNvSpPr>
          <p:nvPr/>
        </p:nvSpPr>
        <p:spPr bwMode="auto">
          <a:xfrm>
            <a:off x="4252913" y="3500438"/>
            <a:ext cx="1758950" cy="579437"/>
          </a:xfrm>
          <a:prstGeom prst="rect">
            <a:avLst/>
          </a:prstGeom>
          <a:noFill/>
          <a:ln w="9525">
            <a:noFill/>
            <a:miter lim="800000"/>
            <a:headEnd/>
            <a:tailEnd/>
          </a:ln>
          <a:effectLst/>
        </p:spPr>
        <p:txBody>
          <a:bodyPr>
            <a:spAutoFit/>
          </a:bodyPr>
          <a:lstStyle/>
          <a:p>
            <a:pPr algn="ctr">
              <a:defRPr/>
            </a:pPr>
            <a:r>
              <a:rPr lang="en-US" sz="3200" b="1">
                <a:solidFill>
                  <a:schemeClr val="bg1"/>
                </a:solidFill>
                <a:effectLst>
                  <a:outerShdw blurRad="38100" dist="38100" dir="2700000" algn="tl">
                    <a:srgbClr val="000000"/>
                  </a:outerShdw>
                </a:effectLst>
              </a:rPr>
              <a:t>p63</a:t>
            </a:r>
            <a:endParaRPr lang="el-GR" sz="3200" b="1">
              <a:solidFill>
                <a:schemeClr val="bg1"/>
              </a:solidFill>
              <a:effectLst>
                <a:outerShdw blurRad="38100" dist="38100" dir="2700000" algn="tl">
                  <a:srgbClr val="000000"/>
                </a:outerShdw>
              </a:effectLst>
            </a:endParaRPr>
          </a:p>
        </p:txBody>
      </p:sp>
      <p:sp>
        <p:nvSpPr>
          <p:cNvPr id="5" name="4 - Αστέρι 5 ακτινών"/>
          <p:cNvSpPr/>
          <p:nvPr/>
        </p:nvSpPr>
        <p:spPr>
          <a:xfrm>
            <a:off x="7020272" y="5229200"/>
            <a:ext cx="432048"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Τίτλος"/>
          <p:cNvSpPr>
            <a:spLocks noGrp="1"/>
          </p:cNvSpPr>
          <p:nvPr>
            <p:ph type="title" idx="4294967295"/>
          </p:nvPr>
        </p:nvSpPr>
        <p:spPr>
          <a:xfrm>
            <a:off x="0" y="0"/>
            <a:ext cx="9144000" cy="1628800"/>
          </a:xfrm>
        </p:spPr>
        <p:txBody>
          <a:bodyPr anchorCtr="0"/>
          <a:lstStyle/>
          <a:p>
            <a:pPr eaLnBrk="1" hangingPunct="1">
              <a:defRPr/>
            </a:pPr>
            <a:r>
              <a:rPr lang="en-US" sz="2800" dirty="0" err="1" smtClean="0">
                <a:solidFill>
                  <a:srgbClr val="95D9E7"/>
                </a:solidFill>
              </a:rPr>
              <a:t>Carcinosarcoma</a:t>
            </a:r>
            <a:r>
              <a:rPr lang="en-US" sz="2800" dirty="0" smtClean="0">
                <a:solidFill>
                  <a:srgbClr val="95D9E7"/>
                </a:solidFill>
              </a:rPr>
              <a:t>/spindle cell carcinoma. </a:t>
            </a:r>
            <a:r>
              <a:rPr lang="fr-FR" sz="2800" dirty="0" smtClean="0"/>
              <a:t/>
            </a:r>
            <a:br>
              <a:rPr lang="fr-FR" sz="2800" dirty="0" smtClean="0"/>
            </a:br>
            <a:r>
              <a:rPr lang="fr-FR" sz="2000" dirty="0" smtClean="0"/>
              <a:t>Focus of </a:t>
            </a:r>
            <a:r>
              <a:rPr lang="fr-FR" sz="2000" dirty="0" err="1" smtClean="0"/>
              <a:t>osteosarcoma</a:t>
            </a:r>
            <a:r>
              <a:rPr lang="fr-FR" sz="2000" dirty="0" smtClean="0"/>
              <a:t> </a:t>
            </a:r>
            <a:br>
              <a:rPr lang="fr-FR" sz="2000" dirty="0" smtClean="0"/>
            </a:br>
            <a:r>
              <a:rPr lang="fr-FR" sz="2000" dirty="0" err="1" smtClean="0"/>
              <a:t>found</a:t>
            </a:r>
            <a:r>
              <a:rPr lang="fr-FR" sz="2000" dirty="0" smtClean="0"/>
              <a:t> </a:t>
            </a:r>
            <a:r>
              <a:rPr lang="fr-FR" sz="2000" u="sng" dirty="0" err="1" smtClean="0"/>
              <a:t>intermingled</a:t>
            </a:r>
            <a:r>
              <a:rPr lang="fr-FR" sz="2000" dirty="0" smtClean="0"/>
              <a:t> in  a </a:t>
            </a:r>
            <a:r>
              <a:rPr lang="fr-FR" sz="2000" dirty="0" err="1" smtClean="0"/>
              <a:t>malignant</a:t>
            </a:r>
            <a:r>
              <a:rPr lang="fr-FR" sz="2000" dirty="0" smtClean="0"/>
              <a:t> </a:t>
            </a:r>
            <a:r>
              <a:rPr lang="fr-FR" sz="2000" dirty="0" err="1" smtClean="0"/>
              <a:t>spindle</a:t>
            </a:r>
            <a:r>
              <a:rPr lang="fr-FR" sz="2000" dirty="0" smtClean="0"/>
              <a:t> </a:t>
            </a:r>
            <a:r>
              <a:rPr lang="fr-FR" sz="2000" dirty="0" err="1" smtClean="0"/>
              <a:t>cell</a:t>
            </a:r>
            <a:r>
              <a:rPr lang="fr-FR" sz="2000" dirty="0" smtClean="0"/>
              <a:t> </a:t>
            </a:r>
            <a:r>
              <a:rPr lang="en-US" sz="2000" dirty="0" err="1" smtClean="0"/>
              <a:t>tumour</a:t>
            </a:r>
            <a:r>
              <a:rPr lang="en-US" sz="2000" dirty="0" smtClean="0"/>
              <a:t>, </a:t>
            </a:r>
            <a:br>
              <a:rPr lang="en-US" sz="2000" dirty="0" smtClean="0"/>
            </a:br>
            <a:r>
              <a:rPr lang="en-US" sz="2000" dirty="0" err="1" smtClean="0"/>
              <a:t>histologically</a:t>
            </a:r>
            <a:r>
              <a:rPr lang="en-US" sz="2000" dirty="0" smtClean="0"/>
              <a:t> similar to the previous one. </a:t>
            </a:r>
            <a:br>
              <a:rPr lang="en-US" sz="2000" dirty="0" smtClean="0"/>
            </a:br>
            <a:r>
              <a:rPr lang="en-US" sz="2000" dirty="0" smtClean="0"/>
              <a:t>This combination of findings supports a diagnosis of </a:t>
            </a:r>
            <a:r>
              <a:rPr lang="en-US" sz="2000" dirty="0" err="1" smtClean="0"/>
              <a:t>carcinosarcoma</a:t>
            </a:r>
            <a:r>
              <a:rPr lang="en-US" sz="2000" dirty="0" smtClean="0"/>
              <a:t>.</a:t>
            </a:r>
            <a:endParaRPr lang="el-GR" sz="2000" dirty="0" smtClean="0"/>
          </a:p>
        </p:txBody>
      </p:sp>
      <p:pic>
        <p:nvPicPr>
          <p:cNvPr id="75779" name="Picture 2" descr="C:\Users\ΤΑΝΙΑ\Desktop\Καταγραφή.JPG"/>
          <p:cNvPicPr>
            <a:picLocks noChangeAspect="1" noChangeArrowheads="1"/>
          </p:cNvPicPr>
          <p:nvPr/>
        </p:nvPicPr>
        <p:blipFill>
          <a:blip r:embed="rId2" cstate="print"/>
          <a:srcRect/>
          <a:stretch>
            <a:fillRect/>
          </a:stretch>
        </p:blipFill>
        <p:spPr bwMode="auto">
          <a:xfrm>
            <a:off x="1116013" y="1628775"/>
            <a:ext cx="7058025" cy="483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Τίτλος"/>
          <p:cNvSpPr>
            <a:spLocks noGrp="1"/>
          </p:cNvSpPr>
          <p:nvPr>
            <p:ph type="title" idx="4294967295"/>
          </p:nvPr>
        </p:nvSpPr>
        <p:spPr>
          <a:xfrm>
            <a:off x="0" y="404664"/>
            <a:ext cx="9144000" cy="1012974"/>
          </a:xfrm>
        </p:spPr>
        <p:txBody>
          <a:bodyPr anchorCtr="0"/>
          <a:lstStyle/>
          <a:p>
            <a:pPr eaLnBrk="1" hangingPunct="1">
              <a:defRPr/>
            </a:pPr>
            <a:r>
              <a:rPr lang="en-US" sz="2400" dirty="0" smtClean="0"/>
              <a:t> </a:t>
            </a:r>
            <a:r>
              <a:rPr lang="en-US" sz="2400" dirty="0" err="1" smtClean="0">
                <a:solidFill>
                  <a:srgbClr val="95D9E7"/>
                </a:solidFill>
              </a:rPr>
              <a:t>Carcinosarcoma</a:t>
            </a:r>
            <a:r>
              <a:rPr lang="en-US" sz="2400" dirty="0" smtClean="0">
                <a:solidFill>
                  <a:srgbClr val="95D9E7"/>
                </a:solidFill>
              </a:rPr>
              <a:t>/spindle cell carcinoma. </a:t>
            </a:r>
            <a:r>
              <a:rPr lang="en-US" sz="2400" dirty="0" smtClean="0"/>
              <a:t/>
            </a:r>
            <a:br>
              <a:rPr lang="en-US" sz="2400" dirty="0" smtClean="0"/>
            </a:br>
            <a:r>
              <a:rPr lang="en-US" sz="1600" dirty="0" err="1" smtClean="0"/>
              <a:t>Osteoid</a:t>
            </a:r>
            <a:r>
              <a:rPr lang="en-US" sz="1600" dirty="0" smtClean="0"/>
              <a:t> production by a laryngeal </a:t>
            </a:r>
            <a:r>
              <a:rPr lang="en-US" sz="1600" dirty="0" err="1" smtClean="0"/>
              <a:t>polypoid</a:t>
            </a:r>
            <a:r>
              <a:rPr lang="en-US" sz="1600" dirty="0" smtClean="0"/>
              <a:t> spindle cell carcinoma. Many cases like this were previously diagnosed as laryngeal </a:t>
            </a:r>
            <a:r>
              <a:rPr lang="en-US" sz="1600" dirty="0" err="1" smtClean="0"/>
              <a:t>osteogenic</a:t>
            </a:r>
            <a:r>
              <a:rPr lang="en-US" sz="1600" dirty="0" smtClean="0"/>
              <a:t> sarcoma. </a:t>
            </a:r>
            <a:r>
              <a:rPr lang="en-US" sz="1600" u="sng" dirty="0" smtClean="0"/>
              <a:t>The overlying mucosa, when intact, often reveals severe dysplasia/CIS and the spindle cell component often appears to arise  </a:t>
            </a:r>
            <a:r>
              <a:rPr lang="en-US" sz="1600" u="sng" spc="300" dirty="0" smtClean="0"/>
              <a:t>directly </a:t>
            </a:r>
            <a:r>
              <a:rPr lang="en-US" sz="1600" u="sng" dirty="0" smtClean="0"/>
              <a:t>from the epithelial </a:t>
            </a:r>
            <a:r>
              <a:rPr lang="en-US" sz="1600" u="sng" dirty="0" err="1" smtClean="0"/>
              <a:t>rete</a:t>
            </a:r>
            <a:r>
              <a:rPr lang="en-US" sz="1600" u="sng" dirty="0" smtClean="0"/>
              <a:t> pegs. </a:t>
            </a:r>
            <a:r>
              <a:rPr lang="en-US" sz="1600" u="sng" dirty="0" err="1" smtClean="0"/>
              <a:t>Squamous</a:t>
            </a:r>
            <a:r>
              <a:rPr lang="en-US" sz="1600" u="sng" dirty="0" smtClean="0"/>
              <a:t> differentiation is best seen either on morphological or </a:t>
            </a:r>
            <a:r>
              <a:rPr lang="en-US" sz="1600" u="sng" dirty="0" err="1" smtClean="0"/>
              <a:t>immunohistochemical</a:t>
            </a:r>
            <a:r>
              <a:rPr lang="en-US" sz="1600" u="sng" dirty="0" smtClean="0"/>
              <a:t> grounds </a:t>
            </a:r>
            <a:r>
              <a:rPr lang="en-US" sz="1600" u="sng" dirty="0" smtClean="0">
                <a:solidFill>
                  <a:schemeClr val="tx1"/>
                </a:solidFill>
              </a:rPr>
              <a:t>near</a:t>
            </a:r>
            <a:r>
              <a:rPr lang="en-US" sz="1600" u="sng" dirty="0" smtClean="0"/>
              <a:t> the mucosal component. </a:t>
            </a:r>
            <a:r>
              <a:rPr lang="en-US" sz="1600" dirty="0" smtClean="0"/>
              <a:t>As a general rule, any </a:t>
            </a:r>
            <a:r>
              <a:rPr lang="en-US" sz="1600" dirty="0" err="1" smtClean="0"/>
              <a:t>sarcomatous</a:t>
            </a:r>
            <a:r>
              <a:rPr lang="en-US" sz="1600" dirty="0" smtClean="0"/>
              <a:t>-appearing lesion </a:t>
            </a:r>
            <a:r>
              <a:rPr lang="en-US" sz="1600" u="sng" dirty="0" smtClean="0"/>
              <a:t>adjacent to a mucous membrane</a:t>
            </a:r>
            <a:r>
              <a:rPr lang="en-US" sz="1600" dirty="0" smtClean="0"/>
              <a:t> in the head and neck, should suggest a spindle cell carcinoma until proved otherwise.</a:t>
            </a:r>
            <a:endParaRPr lang="el-GR" sz="1600" dirty="0" smtClean="0"/>
          </a:p>
        </p:txBody>
      </p:sp>
      <p:pic>
        <p:nvPicPr>
          <p:cNvPr id="74755" name="Picture 2"/>
          <p:cNvPicPr>
            <a:picLocks noChangeAspect="1" noChangeArrowheads="1"/>
          </p:cNvPicPr>
          <p:nvPr/>
        </p:nvPicPr>
        <p:blipFill>
          <a:blip r:embed="rId2" cstate="print"/>
          <a:srcRect/>
          <a:stretch>
            <a:fillRect/>
          </a:stretch>
        </p:blipFill>
        <p:spPr bwMode="auto">
          <a:xfrm>
            <a:off x="1331640" y="1916832"/>
            <a:ext cx="6634687" cy="4941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800200"/>
          </a:xfrm>
        </p:spPr>
        <p:txBody>
          <a:bodyPr/>
          <a:lstStyle/>
          <a:p>
            <a:r>
              <a:rPr lang="en-US" sz="2800" dirty="0" smtClean="0"/>
              <a:t>TERMINOLOGY OF </a:t>
            </a:r>
            <a:r>
              <a:rPr lang="en-US" sz="2800" dirty="0" smtClean="0"/>
              <a:t>SUCH </a:t>
            </a:r>
            <a:r>
              <a:rPr lang="en-US" sz="2800" u="sng" dirty="0" smtClean="0"/>
              <a:t>BI</a:t>
            </a:r>
            <a:r>
              <a:rPr lang="en-US" sz="2800" dirty="0" smtClean="0"/>
              <a:t>PHASIC </a:t>
            </a:r>
            <a:r>
              <a:rPr lang="en-US" sz="2800" dirty="0" smtClean="0"/>
              <a:t>TUMOURS </a:t>
            </a:r>
            <a:r>
              <a:rPr lang="en-US" dirty="0" smtClean="0"/>
              <a:t/>
            </a:r>
            <a:br>
              <a:rPr lang="en-US" dirty="0" smtClean="0"/>
            </a:br>
            <a:r>
              <a:rPr lang="en-US" sz="2000" dirty="0" smtClean="0"/>
              <a:t>[  i.e., </a:t>
            </a:r>
            <a:r>
              <a:rPr lang="en-US" sz="2000" dirty="0" err="1" smtClean="0"/>
              <a:t>tumours</a:t>
            </a:r>
            <a:r>
              <a:rPr lang="en-US" sz="2000" dirty="0" smtClean="0"/>
              <a:t> composed of a conventional </a:t>
            </a:r>
            <a:r>
              <a:rPr lang="en-US" sz="2000" dirty="0" err="1" smtClean="0"/>
              <a:t>squamous</a:t>
            </a:r>
            <a:r>
              <a:rPr lang="en-US" sz="2000" dirty="0" smtClean="0"/>
              <a:t> cell carcinoma (SCC) </a:t>
            </a:r>
            <a:br>
              <a:rPr lang="en-US" sz="2000" dirty="0" smtClean="0"/>
            </a:br>
            <a:r>
              <a:rPr lang="en-US" sz="2000" u="sng" dirty="0" smtClean="0"/>
              <a:t>intimately associated </a:t>
            </a:r>
            <a:r>
              <a:rPr lang="en-US" sz="2000" dirty="0" smtClean="0"/>
              <a:t>with a malignant </a:t>
            </a:r>
            <a:r>
              <a:rPr lang="en-US" sz="2000" dirty="0" smtClean="0">
                <a:solidFill>
                  <a:schemeClr val="bg1">
                    <a:lumMod val="20000"/>
                    <a:lumOff val="80000"/>
                  </a:schemeClr>
                </a:solidFill>
              </a:rPr>
              <a:t>spindle cell </a:t>
            </a:r>
            <a:r>
              <a:rPr lang="en-US" sz="2000" dirty="0" smtClean="0"/>
              <a:t>component ].</a:t>
            </a:r>
            <a:br>
              <a:rPr lang="en-US" sz="2000" dirty="0" smtClean="0"/>
            </a:br>
            <a:r>
              <a:rPr lang="en-US" sz="2000" dirty="0" smtClean="0"/>
              <a:t>A panel of epithelial </a:t>
            </a:r>
            <a:r>
              <a:rPr lang="en-US" sz="2000" dirty="0" err="1" smtClean="0"/>
              <a:t>immunomarkers</a:t>
            </a:r>
            <a:r>
              <a:rPr lang="en-US" sz="2000" dirty="0" smtClean="0"/>
              <a:t> </a:t>
            </a:r>
            <a:br>
              <a:rPr lang="en-US" sz="2000" dirty="0" smtClean="0"/>
            </a:br>
            <a:r>
              <a:rPr lang="en-US" sz="2000" dirty="0" smtClean="0"/>
              <a:t>( AE1/3, EMA, CK1, CK18  AND  p63, the latter as an  </a:t>
            </a:r>
            <a:r>
              <a:rPr lang="en-US" sz="2000" dirty="0" err="1" smtClean="0"/>
              <a:t>immunomarker</a:t>
            </a:r>
            <a:r>
              <a:rPr lang="en-US" sz="2000" dirty="0" smtClean="0"/>
              <a:t> of </a:t>
            </a:r>
            <a:r>
              <a:rPr lang="en-US" sz="2000" dirty="0" err="1" smtClean="0"/>
              <a:t>squamous</a:t>
            </a:r>
            <a:r>
              <a:rPr lang="en-US" sz="2000" dirty="0" smtClean="0"/>
              <a:t> differentiation) should be applied. </a:t>
            </a:r>
            <a:br>
              <a:rPr lang="en-US" sz="2000" dirty="0" smtClean="0"/>
            </a:br>
            <a:endParaRPr lang="el-GR" sz="2000" dirty="0"/>
          </a:p>
        </p:txBody>
      </p:sp>
      <p:sp>
        <p:nvSpPr>
          <p:cNvPr id="3" name="2 - Θέση περιεχομένου"/>
          <p:cNvSpPr>
            <a:spLocks noGrp="1"/>
          </p:cNvSpPr>
          <p:nvPr>
            <p:ph idx="1"/>
          </p:nvPr>
        </p:nvSpPr>
        <p:spPr>
          <a:xfrm>
            <a:off x="0" y="1916832"/>
            <a:ext cx="9144000" cy="4941168"/>
          </a:xfrm>
        </p:spPr>
        <p:txBody>
          <a:bodyPr/>
          <a:lstStyle/>
          <a:p>
            <a:r>
              <a:rPr lang="en-US" sz="2000" dirty="0" smtClean="0"/>
              <a:t>If a malignant </a:t>
            </a:r>
            <a:r>
              <a:rPr lang="en-US" sz="2000" b="1" u="sng" spc="300" dirty="0" smtClean="0"/>
              <a:t>bi</a:t>
            </a:r>
            <a:r>
              <a:rPr lang="en-US" sz="2000" u="sng" dirty="0" smtClean="0"/>
              <a:t>phasic</a:t>
            </a:r>
            <a:r>
              <a:rPr lang="en-US" sz="2000" dirty="0" smtClean="0"/>
              <a:t> spindle cell </a:t>
            </a:r>
            <a:r>
              <a:rPr lang="en-US" sz="2000" dirty="0" err="1" smtClean="0"/>
              <a:t>tumour</a:t>
            </a:r>
            <a:r>
              <a:rPr lang="en-US" sz="2000" dirty="0" smtClean="0"/>
              <a:t> expresses only epithelial markers in its </a:t>
            </a:r>
            <a:r>
              <a:rPr lang="en-US" sz="2000" b="1" dirty="0" smtClean="0"/>
              <a:t>spindle cell </a:t>
            </a:r>
            <a:r>
              <a:rPr lang="en-US" sz="2000" dirty="0" smtClean="0"/>
              <a:t>component, including </a:t>
            </a:r>
            <a:r>
              <a:rPr lang="en-US" sz="2000" b="1" dirty="0" smtClean="0"/>
              <a:t>p63</a:t>
            </a:r>
            <a:r>
              <a:rPr lang="en-US" sz="2000" dirty="0" smtClean="0"/>
              <a:t>,  it should be designated as a </a:t>
            </a:r>
            <a:r>
              <a:rPr lang="en-US" sz="2000" b="1" dirty="0" smtClean="0">
                <a:solidFill>
                  <a:srgbClr val="00B0F0"/>
                </a:solidFill>
              </a:rPr>
              <a:t>spindle cell  </a:t>
            </a:r>
            <a:r>
              <a:rPr lang="en-US" sz="2000" b="1" u="sng" spc="600" dirty="0" err="1" smtClean="0">
                <a:solidFill>
                  <a:srgbClr val="00B0F0"/>
                </a:solidFill>
              </a:rPr>
              <a:t>squamous</a:t>
            </a:r>
            <a:r>
              <a:rPr lang="en-US" sz="2000" b="1" dirty="0" smtClean="0">
                <a:solidFill>
                  <a:srgbClr val="00B0F0"/>
                </a:solidFill>
              </a:rPr>
              <a:t> carcinoma</a:t>
            </a:r>
            <a:r>
              <a:rPr lang="en-US" sz="2000" dirty="0" smtClean="0">
                <a:solidFill>
                  <a:srgbClr val="00B0F0"/>
                </a:solidFill>
              </a:rPr>
              <a:t>; </a:t>
            </a:r>
            <a:r>
              <a:rPr lang="en-US" sz="2000" dirty="0" smtClean="0"/>
              <a:t>interestingly, limited staining with a polyclonal anti-</a:t>
            </a:r>
            <a:r>
              <a:rPr lang="en-US" sz="2000" dirty="0" err="1" smtClean="0"/>
              <a:t>cytokeratin</a:t>
            </a:r>
            <a:r>
              <a:rPr lang="en-US" sz="2000" dirty="0" smtClean="0"/>
              <a:t> antibody  is related to improved patients’ survival.</a:t>
            </a:r>
            <a:endParaRPr lang="en-US" sz="2000" dirty="0" smtClean="0">
              <a:solidFill>
                <a:srgbClr val="00B0F0"/>
              </a:solidFill>
            </a:endParaRPr>
          </a:p>
          <a:p>
            <a:pPr>
              <a:buNone/>
            </a:pPr>
            <a:endParaRPr lang="en-US" sz="2000" dirty="0" smtClean="0"/>
          </a:p>
          <a:p>
            <a:r>
              <a:rPr lang="en-US" sz="2000" dirty="0" smtClean="0"/>
              <a:t>If a similar, </a:t>
            </a:r>
            <a:r>
              <a:rPr lang="en-US" sz="2000" b="1" u="sng" spc="300" dirty="0" smtClean="0"/>
              <a:t>bi</a:t>
            </a:r>
            <a:r>
              <a:rPr lang="en-US" sz="2000" u="sng" dirty="0" smtClean="0"/>
              <a:t>phasic</a:t>
            </a:r>
            <a:r>
              <a:rPr lang="en-US" sz="2000" dirty="0" smtClean="0"/>
              <a:t>  </a:t>
            </a:r>
            <a:r>
              <a:rPr lang="en-US" sz="2000" dirty="0" err="1" smtClean="0"/>
              <a:t>tumour</a:t>
            </a:r>
            <a:r>
              <a:rPr lang="en-US" sz="2000" dirty="0" smtClean="0"/>
              <a:t> </a:t>
            </a:r>
          </a:p>
          <a:p>
            <a:pPr>
              <a:buNone/>
            </a:pPr>
            <a:r>
              <a:rPr lang="en-US" sz="2000" dirty="0" smtClean="0"/>
              <a:t>    a. expresses </a:t>
            </a:r>
            <a:r>
              <a:rPr lang="en-US" sz="2000" b="1" spc="600" dirty="0" smtClean="0"/>
              <a:t>both</a:t>
            </a:r>
            <a:r>
              <a:rPr lang="en-US" sz="2000" dirty="0" smtClean="0"/>
              <a:t> </a:t>
            </a:r>
            <a:r>
              <a:rPr lang="en-US" sz="2000" b="1" dirty="0" smtClean="0"/>
              <a:t>epithelial and </a:t>
            </a:r>
            <a:r>
              <a:rPr lang="en-US" sz="2000" b="1" dirty="0" err="1" smtClean="0"/>
              <a:t>mesenchymal</a:t>
            </a:r>
            <a:r>
              <a:rPr lang="en-US" sz="2000" b="1" dirty="0" smtClean="0"/>
              <a:t> markers, </a:t>
            </a:r>
          </a:p>
          <a:p>
            <a:pPr>
              <a:buNone/>
            </a:pPr>
            <a:r>
              <a:rPr lang="en-US" sz="2000" b="1" dirty="0" smtClean="0"/>
              <a:t>    the former exclusively in the conventional SCC component  and </a:t>
            </a:r>
          </a:p>
          <a:p>
            <a:pPr>
              <a:buNone/>
            </a:pPr>
            <a:r>
              <a:rPr lang="en-US" sz="2000" b="1" dirty="0" smtClean="0"/>
              <a:t>    the latter exclusively in the  </a:t>
            </a:r>
            <a:r>
              <a:rPr lang="en-US" sz="2000" b="1" u="sng" spc="300" dirty="0" smtClean="0"/>
              <a:t>intermingled</a:t>
            </a:r>
            <a:r>
              <a:rPr lang="en-US" sz="2000" b="1" dirty="0" smtClean="0"/>
              <a:t> spindle cells component,     </a:t>
            </a:r>
            <a:r>
              <a:rPr lang="en-US" sz="2000" spc="600" dirty="0" smtClean="0"/>
              <a:t>or</a:t>
            </a:r>
            <a:r>
              <a:rPr lang="en-US" sz="2000" dirty="0" smtClean="0"/>
              <a:t> </a:t>
            </a:r>
          </a:p>
          <a:p>
            <a:pPr>
              <a:buNone/>
            </a:pPr>
            <a:r>
              <a:rPr lang="en-US" sz="2000" dirty="0" smtClean="0"/>
              <a:t>    b. despite  a  possible positivity of </a:t>
            </a:r>
            <a:r>
              <a:rPr lang="en-US" sz="2000" dirty="0" err="1" smtClean="0"/>
              <a:t>cytokeratin</a:t>
            </a:r>
            <a:r>
              <a:rPr lang="en-US" sz="2000" dirty="0" smtClean="0"/>
              <a:t> or other epithelial </a:t>
            </a:r>
            <a:r>
              <a:rPr lang="en-US" sz="2000" dirty="0" err="1" smtClean="0"/>
              <a:t>immunomarkers</a:t>
            </a:r>
            <a:r>
              <a:rPr lang="en-US" sz="2000" dirty="0" smtClean="0"/>
              <a:t>  in  </a:t>
            </a:r>
            <a:r>
              <a:rPr lang="en-US" sz="2000" spc="300" dirty="0" smtClean="0"/>
              <a:t>some</a:t>
            </a:r>
            <a:r>
              <a:rPr lang="en-US" sz="2000" dirty="0" smtClean="0"/>
              <a:t> spindle cells, contains </a:t>
            </a:r>
            <a:r>
              <a:rPr lang="en-US" sz="2000" b="1" dirty="0" err="1" smtClean="0"/>
              <a:t>heterologous</a:t>
            </a:r>
            <a:r>
              <a:rPr lang="en-US" sz="2000" b="1" dirty="0" smtClean="0"/>
              <a:t> </a:t>
            </a:r>
            <a:r>
              <a:rPr lang="en-US" sz="2000" b="1" dirty="0" err="1" smtClean="0"/>
              <a:t>mesenchymal</a:t>
            </a:r>
            <a:r>
              <a:rPr lang="en-US" sz="2000" b="1" dirty="0" smtClean="0"/>
              <a:t> elements </a:t>
            </a:r>
          </a:p>
          <a:p>
            <a:pPr>
              <a:buNone/>
            </a:pPr>
            <a:endParaRPr lang="en-US" sz="2000" dirty="0" smtClean="0"/>
          </a:p>
          <a:p>
            <a:pPr>
              <a:buNone/>
            </a:pPr>
            <a:r>
              <a:rPr lang="en-US" sz="2000" dirty="0" smtClean="0"/>
              <a:t>     it is proposed to be additionally called a  </a:t>
            </a:r>
            <a:r>
              <a:rPr lang="en-US" sz="2000" b="1" spc="600" dirty="0" err="1" smtClean="0">
                <a:solidFill>
                  <a:srgbClr val="95D9E7"/>
                </a:solidFill>
              </a:rPr>
              <a:t>carcinosarcoma</a:t>
            </a:r>
            <a:r>
              <a:rPr lang="en-US" sz="2000" dirty="0" smtClean="0"/>
              <a:t>;  the latter term indicates </a:t>
            </a:r>
            <a:r>
              <a:rPr lang="en-US" sz="2000" dirty="0" err="1" smtClean="0"/>
              <a:t>tumour</a:t>
            </a:r>
            <a:r>
              <a:rPr lang="en-US" sz="2000" dirty="0" smtClean="0"/>
              <a:t> differentiation and not presumed </a:t>
            </a:r>
            <a:r>
              <a:rPr lang="en-US" sz="2000" dirty="0" err="1" smtClean="0"/>
              <a:t>histogenesis</a:t>
            </a:r>
            <a:r>
              <a:rPr lang="en-US" sz="2000" dirty="0" smtClean="0"/>
              <a:t>.</a:t>
            </a:r>
            <a:endParaRPr lang="el-GR" sz="20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274638"/>
            <a:ext cx="8229600" cy="3658418"/>
          </a:xfrm>
        </p:spPr>
        <p:txBody>
          <a:bodyPr anchorCtr="0">
            <a:normAutofit fontScale="90000"/>
          </a:bodyPr>
          <a:lstStyle/>
          <a:p>
            <a:pPr eaLnBrk="1" hangingPunct="1">
              <a:defRPr/>
            </a:pPr>
            <a:r>
              <a:rPr lang="en-US" sz="4000" i="1" u="sng" spc="300" dirty="0" err="1" smtClean="0"/>
              <a:t>Terato</a:t>
            </a:r>
            <a:r>
              <a:rPr lang="en-US" sz="4000" dirty="0" err="1" smtClean="0"/>
              <a:t>carcinosarcoma</a:t>
            </a:r>
            <a:r>
              <a:rPr lang="en-US" sz="4000" dirty="0" smtClean="0"/>
              <a:t> various patterns:</a:t>
            </a:r>
            <a:br>
              <a:rPr lang="en-US" sz="4000" dirty="0" smtClean="0"/>
            </a:br>
            <a:r>
              <a:rPr lang="en-US" sz="3200" dirty="0" err="1" smtClean="0"/>
              <a:t>osteoid</a:t>
            </a:r>
            <a:r>
              <a:rPr lang="en-US" sz="3200" dirty="0" smtClean="0"/>
              <a:t> as part of the </a:t>
            </a:r>
            <a:r>
              <a:rPr lang="en-US" sz="3200" dirty="0" err="1" smtClean="0"/>
              <a:t>mesenchymal</a:t>
            </a:r>
            <a:r>
              <a:rPr lang="en-US" sz="3200" dirty="0" smtClean="0"/>
              <a:t> component;</a:t>
            </a:r>
            <a:br>
              <a:rPr lang="en-US" sz="3200" dirty="0" smtClean="0"/>
            </a:br>
            <a:r>
              <a:rPr lang="en-US" sz="3200" dirty="0" smtClean="0"/>
              <a:t>in the epithelial areas, </a:t>
            </a:r>
            <a:r>
              <a:rPr lang="en-US" sz="3200" i="1" dirty="0" smtClean="0"/>
              <a:t>rosette formation </a:t>
            </a:r>
            <a:r>
              <a:rPr lang="en-US" sz="3200" dirty="0" smtClean="0"/>
              <a:t>indicates </a:t>
            </a:r>
            <a:r>
              <a:rPr lang="en-US" sz="3200" i="1" dirty="0" err="1" smtClean="0"/>
              <a:t>neuroectodermal</a:t>
            </a:r>
            <a:r>
              <a:rPr lang="en-US" sz="3200" dirty="0" smtClean="0"/>
              <a:t> </a:t>
            </a:r>
            <a:r>
              <a:rPr lang="en-US" sz="3200" i="1" dirty="0" smtClean="0"/>
              <a:t>differentiation</a:t>
            </a:r>
            <a:r>
              <a:rPr lang="en-US" sz="3200" dirty="0" smtClean="0"/>
              <a:t>.</a:t>
            </a:r>
            <a:br>
              <a:rPr lang="en-US" sz="3200" dirty="0" smtClean="0"/>
            </a:br>
            <a:r>
              <a:rPr lang="en-US" sz="3200" dirty="0" smtClean="0"/>
              <a:t>This distinct neoplasm typically occurs in the nasal cavity and the </a:t>
            </a:r>
            <a:r>
              <a:rPr lang="en-US" sz="3200" dirty="0" err="1" smtClean="0"/>
              <a:t>paranasal</a:t>
            </a:r>
            <a:r>
              <a:rPr lang="en-US" sz="3200" dirty="0" smtClean="0"/>
              <a:t> sinuses, sites at which </a:t>
            </a:r>
            <a:r>
              <a:rPr lang="en-US" sz="3200" dirty="0" smtClean="0">
                <a:solidFill>
                  <a:srgbClr val="0070C0"/>
                </a:solidFill>
              </a:rPr>
              <a:t>spindle cell carcinoma </a:t>
            </a:r>
            <a:r>
              <a:rPr lang="en-US" sz="3200" dirty="0" smtClean="0"/>
              <a:t>rarely occurs.</a:t>
            </a:r>
            <a:br>
              <a:rPr lang="en-US" sz="3200" dirty="0" smtClean="0"/>
            </a:br>
            <a:r>
              <a:rPr lang="en-US" sz="3200" dirty="0" smtClean="0"/>
              <a:t/>
            </a:r>
            <a:br>
              <a:rPr lang="en-US" sz="3200" dirty="0" smtClean="0"/>
            </a:br>
            <a:r>
              <a:rPr lang="en-US" sz="4000" dirty="0" smtClean="0"/>
              <a:t> </a:t>
            </a:r>
            <a:endParaRPr lang="el-GR" sz="4000" dirty="0" smtClean="0"/>
          </a:p>
        </p:txBody>
      </p:sp>
      <p:pic>
        <p:nvPicPr>
          <p:cNvPr id="76803" name="Picture 2"/>
          <p:cNvPicPr>
            <a:picLocks noChangeAspect="1" noChangeArrowheads="1"/>
          </p:cNvPicPr>
          <p:nvPr/>
        </p:nvPicPr>
        <p:blipFill>
          <a:blip r:embed="rId2" cstate="print"/>
          <a:srcRect/>
          <a:stretch>
            <a:fillRect/>
          </a:stretch>
        </p:blipFill>
        <p:spPr bwMode="auto">
          <a:xfrm>
            <a:off x="1547664" y="3356992"/>
            <a:ext cx="6192738" cy="32322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Τίτλος"/>
          <p:cNvSpPr>
            <a:spLocks noGrp="1"/>
          </p:cNvSpPr>
          <p:nvPr>
            <p:ph type="title" idx="4294967295"/>
          </p:nvPr>
        </p:nvSpPr>
        <p:spPr>
          <a:xfrm>
            <a:off x="0" y="0"/>
            <a:ext cx="9144000" cy="1268413"/>
          </a:xfrm>
        </p:spPr>
        <p:txBody>
          <a:bodyPr anchorCtr="0"/>
          <a:lstStyle/>
          <a:p>
            <a:pPr eaLnBrk="1" hangingPunct="1">
              <a:defRPr/>
            </a:pPr>
            <a:r>
              <a:rPr lang="en-US" sz="2000" dirty="0" smtClean="0"/>
              <a:t>Recurrence of a treated SCC of the </a:t>
            </a:r>
            <a:r>
              <a:rPr lang="en-US" sz="2000" dirty="0" err="1" smtClean="0"/>
              <a:t>pyriform</a:t>
            </a:r>
            <a:r>
              <a:rPr lang="en-US" sz="2000" dirty="0" smtClean="0"/>
              <a:t> sinus area</a:t>
            </a:r>
            <a:br>
              <a:rPr lang="en-US" sz="2000" dirty="0" smtClean="0"/>
            </a:br>
            <a:r>
              <a:rPr lang="en-US" sz="2000" dirty="0" smtClean="0"/>
              <a:t> as an extremely  rare </a:t>
            </a:r>
            <a:r>
              <a:rPr lang="en-US" sz="2000" dirty="0" err="1" smtClean="0"/>
              <a:t>multinodular</a:t>
            </a:r>
            <a:r>
              <a:rPr lang="en-US" sz="2000" dirty="0" smtClean="0"/>
              <a:t> </a:t>
            </a:r>
            <a:r>
              <a:rPr lang="en-US" sz="2400" dirty="0" smtClean="0">
                <a:solidFill>
                  <a:srgbClr val="DAF6F5"/>
                </a:solidFill>
              </a:rPr>
              <a:t>collision </a:t>
            </a:r>
            <a:r>
              <a:rPr lang="en-US" sz="2400" dirty="0" err="1" smtClean="0">
                <a:solidFill>
                  <a:srgbClr val="DAF6F5"/>
                </a:solidFill>
              </a:rPr>
              <a:t>tumour</a:t>
            </a:r>
            <a:r>
              <a:rPr lang="en-US" sz="2000" dirty="0" smtClean="0"/>
              <a:t>.</a:t>
            </a:r>
            <a:br>
              <a:rPr lang="en-US" sz="2000" dirty="0" smtClean="0"/>
            </a:br>
            <a:r>
              <a:rPr lang="en-US" sz="2000" dirty="0" smtClean="0"/>
              <a:t> Under microscopy, note the </a:t>
            </a:r>
            <a:r>
              <a:rPr lang="en-US" sz="2000" dirty="0" err="1" smtClean="0"/>
              <a:t>squamous</a:t>
            </a:r>
            <a:r>
              <a:rPr lang="en-US" sz="2000" dirty="0" smtClean="0"/>
              <a:t> cell carcinoma at top and malignant fibrous </a:t>
            </a:r>
            <a:r>
              <a:rPr lang="en-US" sz="2000" dirty="0" err="1" smtClean="0"/>
              <a:t>histiocytoma</a:t>
            </a:r>
            <a:r>
              <a:rPr lang="en-US" sz="2000" dirty="0" smtClean="0"/>
              <a:t> at bottom. The two components  </a:t>
            </a:r>
            <a:r>
              <a:rPr lang="en-US" sz="2000" spc="300" dirty="0" smtClean="0"/>
              <a:t>do </a:t>
            </a:r>
            <a:r>
              <a:rPr lang="en-US" sz="2000" u="sng" spc="300" dirty="0" smtClean="0"/>
              <a:t>not </a:t>
            </a:r>
            <a:r>
              <a:rPr lang="en-US" sz="2000" dirty="0" smtClean="0"/>
              <a:t>intermingle.</a:t>
            </a:r>
            <a:endParaRPr lang="el-GR" sz="2000" dirty="0" smtClean="0"/>
          </a:p>
        </p:txBody>
      </p:sp>
      <p:pic>
        <p:nvPicPr>
          <p:cNvPr id="77827" name="Picture 2" descr="C:\Users\ΤΑΝΙΑ\Desktop\Καταγραφή.JPG"/>
          <p:cNvPicPr>
            <a:picLocks noChangeAspect="1" noChangeArrowheads="1"/>
          </p:cNvPicPr>
          <p:nvPr/>
        </p:nvPicPr>
        <p:blipFill>
          <a:blip r:embed="rId2" cstate="print"/>
          <a:srcRect/>
          <a:stretch>
            <a:fillRect/>
          </a:stretch>
        </p:blipFill>
        <p:spPr bwMode="auto">
          <a:xfrm>
            <a:off x="827088" y="1341438"/>
            <a:ext cx="3319462" cy="2727325"/>
          </a:xfrm>
          <a:prstGeom prst="rect">
            <a:avLst/>
          </a:prstGeom>
          <a:noFill/>
          <a:ln w="9525">
            <a:noFill/>
            <a:miter lim="800000"/>
            <a:headEnd/>
            <a:tailEnd/>
          </a:ln>
        </p:spPr>
      </p:pic>
      <p:pic>
        <p:nvPicPr>
          <p:cNvPr id="77828" name="Picture 3" descr="C:\Users\ΤΑΝΙΑ\Desktop\Καταγραφή.JPG"/>
          <p:cNvPicPr>
            <a:picLocks noChangeAspect="1" noChangeArrowheads="1"/>
          </p:cNvPicPr>
          <p:nvPr/>
        </p:nvPicPr>
        <p:blipFill>
          <a:blip r:embed="rId3" cstate="print"/>
          <a:srcRect/>
          <a:stretch>
            <a:fillRect/>
          </a:stretch>
        </p:blipFill>
        <p:spPr bwMode="auto">
          <a:xfrm>
            <a:off x="5435600" y="1484313"/>
            <a:ext cx="3192463" cy="2179637"/>
          </a:xfrm>
          <a:prstGeom prst="rect">
            <a:avLst/>
          </a:prstGeom>
          <a:noFill/>
          <a:ln w="9525">
            <a:noFill/>
            <a:miter lim="800000"/>
            <a:headEnd/>
            <a:tailEnd/>
          </a:ln>
        </p:spPr>
      </p:pic>
      <p:pic>
        <p:nvPicPr>
          <p:cNvPr id="77829" name="Picture 4" descr="C:\Users\ΤΑΝΙΑ\Desktop\Καταγραφή.JPG"/>
          <p:cNvPicPr>
            <a:picLocks noChangeAspect="1" noChangeArrowheads="1"/>
          </p:cNvPicPr>
          <p:nvPr/>
        </p:nvPicPr>
        <p:blipFill>
          <a:blip r:embed="rId4" cstate="print"/>
          <a:srcRect/>
          <a:stretch>
            <a:fillRect/>
          </a:stretch>
        </p:blipFill>
        <p:spPr bwMode="auto">
          <a:xfrm>
            <a:off x="468313" y="4181475"/>
            <a:ext cx="3990975" cy="2676525"/>
          </a:xfrm>
          <a:prstGeom prst="rect">
            <a:avLst/>
          </a:prstGeom>
          <a:noFill/>
          <a:ln w="9525">
            <a:noFill/>
            <a:miter lim="800000"/>
            <a:headEnd/>
            <a:tailEnd/>
          </a:ln>
        </p:spPr>
      </p:pic>
      <p:pic>
        <p:nvPicPr>
          <p:cNvPr id="77830" name="Picture 5" descr="C:\Users\ΤΑΝΙΑ\Desktop\Καταγραφή.JPG"/>
          <p:cNvPicPr>
            <a:picLocks noChangeAspect="1" noChangeArrowheads="1"/>
          </p:cNvPicPr>
          <p:nvPr/>
        </p:nvPicPr>
        <p:blipFill>
          <a:blip r:embed="rId5" cstate="print"/>
          <a:srcRect/>
          <a:stretch>
            <a:fillRect/>
          </a:stretch>
        </p:blipFill>
        <p:spPr bwMode="auto">
          <a:xfrm>
            <a:off x="5364163" y="4581525"/>
            <a:ext cx="3270250" cy="2117725"/>
          </a:xfrm>
          <a:prstGeom prst="rect">
            <a:avLst/>
          </a:prstGeom>
          <a:noFill/>
          <a:ln w="9525">
            <a:noFill/>
            <a:miter lim="800000"/>
            <a:headEnd/>
            <a:tailEnd/>
          </a:ln>
        </p:spPr>
      </p:pic>
      <p:sp>
        <p:nvSpPr>
          <p:cNvPr id="68615" name="Rectangle 7"/>
          <p:cNvSpPr>
            <a:spLocks noChangeArrowheads="1"/>
          </p:cNvSpPr>
          <p:nvPr/>
        </p:nvSpPr>
        <p:spPr bwMode="auto">
          <a:xfrm>
            <a:off x="4859338" y="3644900"/>
            <a:ext cx="4284662" cy="1368425"/>
          </a:xfrm>
          <a:prstGeom prst="rect">
            <a:avLst/>
          </a:prstGeom>
          <a:noFill/>
          <a:ln w="9525">
            <a:noFill/>
            <a:miter lim="800000"/>
            <a:headEnd/>
            <a:tailEnd/>
          </a:ln>
          <a:effectLst/>
        </p:spPr>
        <p:txBody>
          <a:bodyPr anchor="ctr" anchorCtr="1"/>
          <a:lstStyle/>
          <a:p>
            <a:pPr algn="ctr">
              <a:defRPr/>
            </a:pPr>
            <a:r>
              <a:rPr lang="en-US" sz="2000" b="1">
                <a:solidFill>
                  <a:schemeClr val="tx2"/>
                </a:solidFill>
                <a:effectLst>
                  <a:outerShdw blurRad="38100" dist="38100" dir="2700000" algn="tl">
                    <a:srgbClr val="000000"/>
                  </a:outerShdw>
                </a:effectLst>
              </a:rPr>
              <a:t>Only the spindle cell component</a:t>
            </a:r>
            <a:br>
              <a:rPr lang="en-US" sz="2000" b="1">
                <a:solidFill>
                  <a:schemeClr val="tx2"/>
                </a:solidFill>
                <a:effectLst>
                  <a:outerShdw blurRad="38100" dist="38100" dir="2700000" algn="tl">
                    <a:srgbClr val="000000"/>
                  </a:outerShdw>
                </a:effectLst>
              </a:rPr>
            </a:br>
            <a:r>
              <a:rPr lang="en-US" sz="2000" b="1">
                <a:solidFill>
                  <a:schemeClr val="tx2"/>
                </a:solidFill>
                <a:effectLst>
                  <a:outerShdw blurRad="38100" dist="38100" dir="2700000" algn="tl">
                    <a:srgbClr val="000000"/>
                  </a:outerShdw>
                </a:effectLst>
              </a:rPr>
              <a:t> metastasized to this lymph node. </a:t>
            </a:r>
            <a:endParaRPr lang="el-GR" sz="2000" b="1">
              <a:solidFill>
                <a:schemeClr val="tx2"/>
              </a:solidFill>
              <a:effectLst>
                <a:outerShdw blurRad="38100" dist="38100" dir="2700000" algn="tl">
                  <a:srgbClr val="000000"/>
                </a:outerShdw>
              </a:effectLst>
            </a:endParaRPr>
          </a:p>
        </p:txBody>
      </p:sp>
      <p:sp>
        <p:nvSpPr>
          <p:cNvPr id="68616" name="Rectangle 8"/>
          <p:cNvSpPr>
            <a:spLocks noChangeArrowheads="1"/>
          </p:cNvSpPr>
          <p:nvPr/>
        </p:nvSpPr>
        <p:spPr bwMode="auto">
          <a:xfrm>
            <a:off x="0" y="5300663"/>
            <a:ext cx="4932363" cy="1295400"/>
          </a:xfrm>
          <a:prstGeom prst="rect">
            <a:avLst/>
          </a:prstGeom>
          <a:noFill/>
          <a:ln w="9525">
            <a:noFill/>
            <a:miter lim="800000"/>
            <a:headEnd/>
            <a:tailEnd/>
          </a:ln>
          <a:effectLst/>
        </p:spPr>
        <p:txBody>
          <a:bodyPr anchor="ctr" anchorCtr="1"/>
          <a:lstStyle/>
          <a:p>
            <a:pPr algn="ctr">
              <a:defRPr/>
            </a:pPr>
            <a:r>
              <a:rPr lang="en-US" b="1">
                <a:solidFill>
                  <a:schemeClr val="bg1"/>
                </a:solidFill>
                <a:effectLst>
                  <a:outerShdw blurRad="38100" dist="38100" dir="2700000" algn="tl">
                    <a:srgbClr val="000000"/>
                  </a:outerShdw>
                </a:effectLst>
              </a:rPr>
              <a:t>Cytokeratin is expressed </a:t>
            </a:r>
            <a:r>
              <a:rPr lang="en-US" b="1" u="sng">
                <a:solidFill>
                  <a:schemeClr val="bg1"/>
                </a:solidFill>
                <a:effectLst>
                  <a:outerShdw blurRad="38100" dist="38100" dir="2700000" algn="tl">
                    <a:srgbClr val="000000"/>
                  </a:outerShdw>
                </a:effectLst>
              </a:rPr>
              <a:t>only </a:t>
            </a:r>
            <a:r>
              <a:rPr lang="en-US" b="1">
                <a:solidFill>
                  <a:schemeClr val="bg1"/>
                </a:solidFill>
                <a:effectLst>
                  <a:outerShdw blurRad="38100" dist="38100" dir="2700000" algn="tl">
                    <a:srgbClr val="000000"/>
                  </a:outerShdw>
                </a:effectLst>
              </a:rPr>
              <a:t>in the SCC.</a:t>
            </a:r>
            <a:endParaRPr lang="el-GR" b="1">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5651500" cy="3645023"/>
          </a:xfrm>
        </p:spPr>
        <p:txBody>
          <a:bodyPr anchor="b" anchorCtr="0">
            <a:normAutofit fontScale="90000"/>
          </a:bodyPr>
          <a:lstStyle/>
          <a:p>
            <a:pPr eaLnBrk="1" hangingPunct="1">
              <a:defRPr/>
            </a:pPr>
            <a:r>
              <a:rPr lang="en-US" sz="2000" dirty="0" smtClean="0"/>
              <a:t>Differential diagnosis of spindle SCC of the UADT: </a:t>
            </a:r>
            <a:r>
              <a:rPr lang="en-US" sz="2700" dirty="0" smtClean="0"/>
              <a:t/>
            </a:r>
            <a:br>
              <a:rPr lang="en-US" sz="2700" dirty="0" smtClean="0"/>
            </a:br>
            <a:r>
              <a:rPr lang="en-US" sz="2200" dirty="0" err="1" smtClean="0">
                <a:solidFill>
                  <a:srgbClr val="FEFEEC"/>
                </a:solidFill>
              </a:rPr>
              <a:t>Desmoplastic</a:t>
            </a:r>
            <a:r>
              <a:rPr lang="en-US" sz="2200" dirty="0" smtClean="0">
                <a:solidFill>
                  <a:srgbClr val="FEFEEC"/>
                </a:solidFill>
              </a:rPr>
              <a:t> SCC (</a:t>
            </a:r>
            <a:r>
              <a:rPr lang="en-US" sz="2200" dirty="0" err="1" smtClean="0">
                <a:solidFill>
                  <a:srgbClr val="FEFEEC"/>
                </a:solidFill>
              </a:rPr>
              <a:t>epidermoid</a:t>
            </a:r>
            <a:r>
              <a:rPr lang="en-US" sz="2200" dirty="0" smtClean="0">
                <a:solidFill>
                  <a:srgbClr val="FEFEEC"/>
                </a:solidFill>
              </a:rPr>
              <a:t> carcinoma) </a:t>
            </a:r>
            <a:br>
              <a:rPr lang="en-US" sz="2200" dirty="0" smtClean="0">
                <a:solidFill>
                  <a:srgbClr val="FEFEEC"/>
                </a:solidFill>
              </a:rPr>
            </a:br>
            <a:r>
              <a:rPr lang="en-US" sz="2200" dirty="0" smtClean="0">
                <a:solidFill>
                  <a:srgbClr val="FEFEEC"/>
                </a:solidFill>
              </a:rPr>
              <a:t>resembling fibrous dysplasia: </a:t>
            </a:r>
            <a:r>
              <a:rPr lang="en-US" sz="2800" dirty="0" smtClean="0">
                <a:solidFill>
                  <a:srgbClr val="FEFEEC"/>
                </a:solidFill>
              </a:rPr>
              <a:t/>
            </a:r>
            <a:br>
              <a:rPr lang="en-US" sz="2800" dirty="0" smtClean="0">
                <a:solidFill>
                  <a:srgbClr val="FEFEEC"/>
                </a:solidFill>
              </a:rPr>
            </a:br>
            <a:r>
              <a:rPr lang="en-US" sz="1800" dirty="0" smtClean="0">
                <a:solidFill>
                  <a:srgbClr val="FEFEEC"/>
                </a:solidFill>
              </a:rPr>
              <a:t> </a:t>
            </a:r>
            <a:r>
              <a:rPr lang="en-US" sz="2400" dirty="0" err="1" smtClean="0">
                <a:solidFill>
                  <a:srgbClr val="FEFEEC"/>
                </a:solidFill>
              </a:rPr>
              <a:t>Pleomorphic</a:t>
            </a:r>
            <a:r>
              <a:rPr lang="en-US" sz="2400" dirty="0" smtClean="0">
                <a:solidFill>
                  <a:srgbClr val="FEFEEC"/>
                </a:solidFill>
              </a:rPr>
              <a:t> epithelial cells are present in only focal </a:t>
            </a:r>
            <a:r>
              <a:rPr lang="en-US" sz="2400" u="sng" spc="300" dirty="0" smtClean="0">
                <a:solidFill>
                  <a:srgbClr val="FEFEEC"/>
                </a:solidFill>
              </a:rPr>
              <a:t>tiny</a:t>
            </a:r>
            <a:r>
              <a:rPr lang="en-US" sz="2400" dirty="0" smtClean="0">
                <a:solidFill>
                  <a:srgbClr val="FEFEEC"/>
                </a:solidFill>
              </a:rPr>
              <a:t> nests , </a:t>
            </a:r>
            <a:r>
              <a:rPr lang="en-US" sz="2400" i="1" dirty="0" smtClean="0">
                <a:solidFill>
                  <a:srgbClr val="FEFEEC"/>
                </a:solidFill>
              </a:rPr>
              <a:t>surrounded by a prominent fibrous </a:t>
            </a:r>
            <a:r>
              <a:rPr lang="en-US" sz="2400" i="1" dirty="0" err="1" smtClean="0">
                <a:solidFill>
                  <a:srgbClr val="FEFEEC"/>
                </a:solidFill>
              </a:rPr>
              <a:t>stroma</a:t>
            </a:r>
            <a:r>
              <a:rPr lang="en-US" sz="2400" i="1" dirty="0" smtClean="0">
                <a:solidFill>
                  <a:srgbClr val="FEFEEC"/>
                </a:solidFill>
              </a:rPr>
              <a:t> which forms the </a:t>
            </a:r>
            <a:r>
              <a:rPr lang="en-US" sz="2400" i="1" u="sng" dirty="0" smtClean="0">
                <a:solidFill>
                  <a:srgbClr val="FEFEEC"/>
                </a:solidFill>
              </a:rPr>
              <a:t>major part </a:t>
            </a:r>
            <a:r>
              <a:rPr lang="en-US" sz="2400" i="1" dirty="0" smtClean="0">
                <a:solidFill>
                  <a:srgbClr val="FEFEEC"/>
                </a:solidFill>
              </a:rPr>
              <a:t>of the lesion, simulating a </a:t>
            </a:r>
            <a:r>
              <a:rPr lang="en-US" sz="2400" i="1" u="sng" dirty="0" smtClean="0">
                <a:solidFill>
                  <a:srgbClr val="FEFEEC"/>
                </a:solidFill>
              </a:rPr>
              <a:t>benign</a:t>
            </a:r>
            <a:r>
              <a:rPr lang="en-US" sz="2400" i="1" dirty="0" smtClean="0">
                <a:solidFill>
                  <a:srgbClr val="FEFEEC"/>
                </a:solidFill>
              </a:rPr>
              <a:t> </a:t>
            </a:r>
            <a:r>
              <a:rPr lang="en-US" sz="2400" i="1" dirty="0" err="1" smtClean="0">
                <a:solidFill>
                  <a:srgbClr val="FEFEEC"/>
                </a:solidFill>
              </a:rPr>
              <a:t>mesenchymal</a:t>
            </a:r>
            <a:r>
              <a:rPr lang="en-US" sz="2400" i="1" dirty="0" smtClean="0">
                <a:solidFill>
                  <a:srgbClr val="FEFEEC"/>
                </a:solidFill>
              </a:rPr>
              <a:t> proliferation.</a:t>
            </a:r>
            <a:r>
              <a:rPr lang="en-US" sz="2400" dirty="0" smtClean="0">
                <a:solidFill>
                  <a:srgbClr val="FEFEEC"/>
                </a:solidFill>
              </a:rPr>
              <a:t> </a:t>
            </a:r>
            <a:r>
              <a:rPr lang="en-US" sz="2400" dirty="0" err="1" smtClean="0">
                <a:solidFill>
                  <a:srgbClr val="FEFEEC"/>
                </a:solidFill>
              </a:rPr>
              <a:t>Antikeratin</a:t>
            </a:r>
            <a:r>
              <a:rPr lang="en-US" sz="2400" dirty="0" smtClean="0">
                <a:solidFill>
                  <a:srgbClr val="FEFEEC"/>
                </a:solidFill>
              </a:rPr>
              <a:t> antibody staining highlights  the few epithelial nests which invade bone and evoke an </a:t>
            </a:r>
            <a:r>
              <a:rPr lang="en-US" sz="2400" dirty="0" err="1" smtClean="0">
                <a:solidFill>
                  <a:srgbClr val="FEFEEC"/>
                </a:solidFill>
              </a:rPr>
              <a:t>osteoblastic</a:t>
            </a:r>
            <a:r>
              <a:rPr lang="en-US" sz="2400" dirty="0" smtClean="0">
                <a:solidFill>
                  <a:srgbClr val="FEFEEC"/>
                </a:solidFill>
              </a:rPr>
              <a:t> reaction.</a:t>
            </a:r>
            <a:r>
              <a:rPr lang="en-US" sz="1800" b="0" dirty="0" smtClean="0">
                <a:solidFill>
                  <a:srgbClr val="FEFEEC"/>
                </a:solidFill>
              </a:rPr>
              <a:t> </a:t>
            </a:r>
            <a:endParaRPr lang="el-GR" sz="1800" b="0" dirty="0" smtClean="0">
              <a:solidFill>
                <a:srgbClr val="FEFEEC"/>
              </a:solidFill>
            </a:endParaRPr>
          </a:p>
        </p:txBody>
      </p:sp>
      <p:pic>
        <p:nvPicPr>
          <p:cNvPr id="79875" name="Picture 2"/>
          <p:cNvPicPr>
            <a:picLocks noGrp="1" noChangeAspect="1" noChangeArrowheads="1"/>
          </p:cNvPicPr>
          <p:nvPr>
            <p:ph idx="4294967295"/>
          </p:nvPr>
        </p:nvPicPr>
        <p:blipFill>
          <a:blip r:embed="rId2" cstate="print"/>
          <a:srcRect/>
          <a:stretch>
            <a:fillRect/>
          </a:stretch>
        </p:blipFill>
        <p:spPr>
          <a:xfrm>
            <a:off x="5724525" y="765175"/>
            <a:ext cx="3152775" cy="5853113"/>
          </a:xfrm>
        </p:spPr>
      </p:pic>
      <p:pic>
        <p:nvPicPr>
          <p:cNvPr id="79876" name="Picture 3"/>
          <p:cNvPicPr>
            <a:picLocks noChangeAspect="1" noChangeArrowheads="1"/>
          </p:cNvPicPr>
          <p:nvPr/>
        </p:nvPicPr>
        <p:blipFill>
          <a:blip r:embed="rId3" cstate="print"/>
          <a:srcRect/>
          <a:stretch>
            <a:fillRect/>
          </a:stretch>
        </p:blipFill>
        <p:spPr bwMode="auto">
          <a:xfrm>
            <a:off x="179512" y="3573016"/>
            <a:ext cx="5300663"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Ομαδική εργασία">
  <a:themeElements>
    <a:clrScheme name="Ομαδική εργασία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Ομαδική εργασία">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Ομαδική εργασία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Ομαδική εργασία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Ομαδική εργασία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Ομαδική εργασία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Ομαδική εργασία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Ομαδική εργασία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Ομαδική εργασία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Ομαδική εργασία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Ομαδική εργασία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Teamwork</Template>
  <TotalTime>2781</TotalTime>
  <Words>5764</Words>
  <Application>Microsoft Office PowerPoint</Application>
  <PresentationFormat>On-screen Show (4:3)</PresentationFormat>
  <Paragraphs>621</Paragraphs>
  <Slides>159</Slides>
  <Notes>3</Notes>
  <HiddenSlides>0</HiddenSlides>
  <MMClips>0</MMClips>
  <ScaleCrop>false</ScaleCrop>
  <HeadingPairs>
    <vt:vector size="4" baseType="variant">
      <vt:variant>
        <vt:lpstr>Theme</vt:lpstr>
      </vt:variant>
      <vt:variant>
        <vt:i4>1</vt:i4>
      </vt:variant>
      <vt:variant>
        <vt:lpstr>Slide Titles</vt:lpstr>
      </vt:variant>
      <vt:variant>
        <vt:i4>159</vt:i4>
      </vt:variant>
    </vt:vector>
  </HeadingPairs>
  <TitlesOfParts>
    <vt:vector size="160" baseType="lpstr">
      <vt:lpstr>Ομαδική εργασία</vt:lpstr>
      <vt:lpstr>  Laryngeal  neoplastic and non-neoplastic lesions:   Key issues for their pathological examination   </vt:lpstr>
      <vt:lpstr>Slide 2</vt:lpstr>
      <vt:lpstr>The Larynx: Anatomy</vt:lpstr>
      <vt:lpstr>Anatomic compartments of the larynx The superior border of the glottis is a horizontal plane passing through the apex of the ventricle and the inferior border is a horizontal plane 1 cm below the apex of the ventricle.</vt:lpstr>
      <vt:lpstr>The Larynx</vt:lpstr>
      <vt:lpstr>Diagram showing  the pre-epiglottic space  and its boundaries. </vt:lpstr>
      <vt:lpstr>Pre-epiglottic fat space </vt:lpstr>
      <vt:lpstr>Larynx anatomy. Surgical pathology dissection. Lesions  from the pyriform sinus may involve the paraglottic space  and thus have the potential to spread to the pre-epiglottic space. The paraglottic space is the largest connecting spatial structure  within the laryngeal soft tissues.</vt:lpstr>
      <vt:lpstr>Glottis</vt:lpstr>
      <vt:lpstr>Larynx  and pharynx.  Deep dissection. Posterior view. </vt:lpstr>
      <vt:lpstr>Epiglottis and vocal cords histology</vt:lpstr>
      <vt:lpstr>Slide 12</vt:lpstr>
      <vt:lpstr>In the normal adult, the laryngeal glottis is lined entirely by stratified squamous epithelium; the ventricles and subglottis  continue to be lined by respiratory epithelium. Note the transitioning interface  of the respiratory epithelium which lines the ventricle  and the squamous epithelium lining the true vocal cord. Metaplastic ventricular epithelium and  an extensive area of  intermediate epithelium. THESE METAPLASTIC ZONES MAY  BE  MISINTERPRETED  AS DYSPLASIA.  </vt:lpstr>
      <vt:lpstr>Laryngeal anatomy and histology:  points of substance</vt:lpstr>
      <vt:lpstr>Slide 15</vt:lpstr>
      <vt:lpstr>LARYNGEAL PAPILLOMAS</vt:lpstr>
      <vt:lpstr>Endoscopic view of recurrent papillomatosis.   Microscopically, exophytic  nonkeratinized papillomas are characterized by maturing  nonkeratinized  hyperplastic squamous mucosa on fibrovascular cores.  This is a  more complex exophytic, branching growth pattern  than verrucous squamous cell carcinoma</vt:lpstr>
      <vt:lpstr>Multiple filling defects in the laryngogram.  Laryncoscopic view: multiple, friable, occasionally confluent papillary growths. The typical squamous papilloma of recurrent respiratory papillomatosis demonstrates orderly growth and maturation of the epithelial cells.  There is little, if any, tendency to keratinize.Immunoperoxidase positivity for HPV.</vt:lpstr>
      <vt:lpstr>Papillary keratosis/keratinized papilloma   of right true vocal cord  with heavily keratinized surface,  and either  prominent keratohyaline granules but without dysplasia or  with  focal mild to moderate dysplasia and absent keratohyaline granules.</vt:lpstr>
      <vt:lpstr>Slide 20</vt:lpstr>
      <vt:lpstr>Direct laryngoscopic exam of the larynx.  The vast majority of reactive and dysplastic lesions of the larynx present as white patches or leukoplakia (area outlined by black dots).</vt:lpstr>
      <vt:lpstr>Right true vocal cord biopsy showing  normal maturation. Note the basal cells with their long axes perpendicular to the basement membrane.  As the cells approach the surface, they become round, acquire intercellular bridges and ultimately lie with their long axes parallel to the basement membrane. There is no surface keratinization.</vt:lpstr>
      <vt:lpstr>Slide 23</vt:lpstr>
      <vt:lpstr>Squamous cell  hyperplasia  [ i.e. , thickening of the epithelium  ( &gt; 10 cells thick in the case of the true vocal cords) due to an absolute increase in number of cells ], here secondary to mucosal inflammation. The epithelium-stroma interface can be obscured, as here. Reactive nuclear atypia. Expansion of the basal/parabasal layers. Absence of suprabasal mitoses. .</vt:lpstr>
      <vt:lpstr>Larynx and hypopharynx Premalignant lesions - Dysplasia</vt:lpstr>
      <vt:lpstr>Larynx and hypopharynx Premalignant lesions - Dysplasia</vt:lpstr>
      <vt:lpstr>Slide 27</vt:lpstr>
      <vt:lpstr>Larynx and hypopharynx Premalignant lesions - Dysplasia</vt:lpstr>
      <vt:lpstr>Slide 29</vt:lpstr>
      <vt:lpstr>ABNORMAL INTRAEPITHELIAL KERATINIZATION = DYSKERATOSIS Premature individual cell keratinization, formation of keratin pearls within the lower thirds of the epithelium and excessive cytoplasmic keratinization in all levels of the epithelium  are  indicative signs  of   dysplasia.</vt:lpstr>
      <vt:lpstr>HYPERPLASTIC FORM  OF EPITHELIAL DYSPLASIA</vt:lpstr>
      <vt:lpstr>Clinical leukoplakia</vt:lpstr>
      <vt:lpstr>Low-grade squamous intraepithelial neoplasia /  mild dysplasia. The lower one third of the lining contains cells with enlarged, atypical nuclei  and occasional mitotic figures. The upper layers show normal maturation. There is only minimal surface keratinization here.</vt:lpstr>
      <vt:lpstr>Slide 34</vt:lpstr>
      <vt:lpstr>All keratoses  ( with or without dysplasia)  average about 1 cm  in greatest dimension.   Keratosis  with mild dysplasia</vt:lpstr>
      <vt:lpstr>High grade squamous intraepithelial neoplasia/ severe dysplasia (essentially nonkeratinizing here)  </vt:lpstr>
      <vt:lpstr>(High grade) keratinizing severe dysplasia</vt:lpstr>
      <vt:lpstr>Incidence of molecular alterations in low-grade and high-grade dysplasia.  Recently discovered genetic changes, such as CDKN2A and CTNNB1 genes, and chromosome instability of chromosomes 1 and 7 cannot at present  improve histologic diagnosis. Malignant progression of precursor lesions varies from 2% to 74%, according to different studies. Cold-steel microinstruments, CO2 laser, and radiotherapy are used to treat the different grades of precursor lesions. </vt:lpstr>
      <vt:lpstr>Criteria for diagnosing dysplasia in the upper aerodigestive tract (UADT)</vt:lpstr>
      <vt:lpstr>Carcinoma in situ (CIS)  Cells with high-grade cytologic features either occupy the full thickness with no apparent keratinization or , less commonly, the lower two thirds, containing mitotic figures, including abnormal ones, while the uppermost component  has a variably prominent keratinized layer. </vt:lpstr>
      <vt:lpstr>Typical   carcinoma in situ  of the true vocal cord (image on the right)  composed of abnormal cells with more ‘‘squamoid’’ features, covered by a scale of parakeratin. Atypical nuclei are also apparent in the parakeratin.</vt:lpstr>
      <vt:lpstr>Carcinoma in situ (CIS) with involvement of duct of mucoserous gland.  The basement membrane around the duct is intact. No invasion here. Treatment: Mucosal stripping procedure when CIS affects the true vocal cords which are characterized by paucity or absence of mucoserous glands but additional therapy is required when  CIS involves the anterior commissure where such glands are abundant. Furthermore, cancerization of seromucinous glands should be distinguished from necrotizing sialometaplasia;                                                             therefore, search for  the atypical epithelium of the overlying mucosa!</vt:lpstr>
      <vt:lpstr>SQUAMOUS INTRAEPITHELIAL  LESIONS: POINTS OF SUBSTANCE</vt:lpstr>
      <vt:lpstr>UPDATED (modified Ljubliana) CLASSIFICATION  OF LARYNGEAL  SQUAMOUS INTRAEPITHELIAL LESIONS (SILs)  BASED ON  STATISTICALLY SIGNIFICANT DIFFERENCES  IN  PROGRESSION TO MALIGNANCY  </vt:lpstr>
      <vt:lpstr>Updated (modified Ljubliana) Classification  key point</vt:lpstr>
      <vt:lpstr>Slide 46</vt:lpstr>
      <vt:lpstr>Diagram showing conceptual differences between carcinoma in situ (CIS),  superficially invasive or microinvasive carcinoma (MIC)(predominantly  intraepithelial with tiny foci of invasion),  superficially extending carcinoma (SEC) involving the entire lamina propria, and  deeply invasive carcinoma (DIC). MIC and SEC correspond to “early” cancer of the larynx; invasion is confined to the lamina propria and there’s little metastatic potential.</vt:lpstr>
      <vt:lpstr>Microinvasive (superficially invasive) squamous cell carcinoma (SCC)</vt:lpstr>
      <vt:lpstr>Microinvasive (superficially invasive) SCC?</vt:lpstr>
      <vt:lpstr>Slide 50</vt:lpstr>
      <vt:lpstr>Superficially extending SCC</vt:lpstr>
      <vt:lpstr>Diagrammatic representation of laryngeal barriers</vt:lpstr>
      <vt:lpstr>Slide 53</vt:lpstr>
      <vt:lpstr>Staging of Carcinoma of the Larynx</vt:lpstr>
      <vt:lpstr>Supraglottic tumours.  The tumor on the left  has a pushing margin  and involves the pre-epiglottic space (vertical section).  The one on the right is confined to the epiglottis.</vt:lpstr>
      <vt:lpstr>Carcinomas in the suprahyoid area ( tip of epiglottic rim of aryepiglottic folds and arytenoids)  behave like hypopharyngeal tumours, and  tend to have a worse prognosis than infrahyoid tumours. </vt:lpstr>
      <vt:lpstr>Slide 57</vt:lpstr>
      <vt:lpstr>Ulcerating, bulky SCC of supraglottis. The ventricle and glottis (true cord) are negative.</vt:lpstr>
      <vt:lpstr>Slide 59</vt:lpstr>
      <vt:lpstr>Large distance  between main tumour and separate nest. Such nests may confound proper assessment of margin status when the line of resection runs between these nests and the main tumour, thus leaving tumour nests behind and nevertheless showing a free margin in the sections.</vt:lpstr>
      <vt:lpstr>SCC with large keratin masses </vt:lpstr>
      <vt:lpstr>Differential diagnosis of poorly differentiated SCC (keratin absence)</vt:lpstr>
      <vt:lpstr>Invasive SCC growing  either in large cohesive nests or  in tiny strands.</vt:lpstr>
      <vt:lpstr>Depth and patterns of invasion</vt:lpstr>
      <vt:lpstr>Selected prognostic factors</vt:lpstr>
      <vt:lpstr>Lymphatics </vt:lpstr>
      <vt:lpstr>Slide 67</vt:lpstr>
      <vt:lpstr>Slide 68</vt:lpstr>
      <vt:lpstr>Junction of  verrucous SCC  with normal epithelium</vt:lpstr>
      <vt:lpstr>Hybrid verrucous carcinoma. This tumor is composed of both verrucous carcinoma (no cellular atypia, left)  and conventional squamous cell carcinoma (with cellular atypia, right).  Note the degree of pleomorphism between the tumour components. There is need for thorough microscopic evaluation of all verrucous carcinomas, because the presence of conventional squamous cell  in an otherwise typical verrucous carcinoma indicates a potential for metastasis, which pure verrucous carcinoma lacks.</vt:lpstr>
      <vt:lpstr>Differential diagnosis The presence of focal atypia, more than just “inflammatory atypia” supports the diagnosis of papillary keratosis (!)  </vt:lpstr>
      <vt:lpstr>Papillary SCC of the UADT Papillary frond-like type: delicate finger-like extensions of tumour extending up from and along the surface, composed of dysplastic type epithelium lining pencilate, fibrovascular cores. No  hyperkeratosis. Whole  areas of severely dysplastic /CIS type epithelium extending into adjacent seromucinous gland duct and almost down to the cartilage.</vt:lpstr>
      <vt:lpstr>Papillary SCC of the UADT  </vt:lpstr>
      <vt:lpstr>Papillary SCC is strictly defined as a nonkeratinizing variant of SCC of favourable prognosis, composed of mitotically-active, basaloid cells arranged in a papillary configuration  with delicate fibroblastic cores. It  often remains in situ or superficially invasive. Papillary surface, fibrovascular cores,  lack of surface keratinization.  In this papillary SCC, observe and report the basaloid cells and frequent mitoses (arrows) and epithelial disarray  throughout  all layers.</vt:lpstr>
      <vt:lpstr>Slide 75</vt:lpstr>
      <vt:lpstr>Benign and malignant papillary laryngeal neoplasia: points of substance</vt:lpstr>
      <vt:lpstr>Slide 77</vt:lpstr>
      <vt:lpstr>Slide 78</vt:lpstr>
      <vt:lpstr>Basaloid SCC showing prominent spherical stomal hyalinosis with the beginning of microcyst formation.</vt:lpstr>
      <vt:lpstr>Low magnification of basaloid squamous cell carcinoma showing separate areas  of basaloid (downwards)  and squamous cells arranged in a typical mosaic pattern (upwards) in the same area.</vt:lpstr>
      <vt:lpstr>Basaloid Squamous Cell Carcinoma (BSCC)  Vs. Adenoid Cystic Carcinoma (ACC)</vt:lpstr>
      <vt:lpstr>Acantholytic/Adenoid SCC Invasive pseudoglandular  squamous formations due to acantholysis. Lining by a basilar layer of polygonal cells; central  lumen of detached “glassy”  keratinocytes.  Abundant keratin pearl formation and pseudoglandular alveolar areas; no true glandular component.                                                                             Lack of mucocytes and lack of  intracytoplasmic mucin.</vt:lpstr>
      <vt:lpstr>Adenosquamous carcinoma.  Note the separate, distinct squamous component in the upper right corner;  this component  frequently originates from dysplastic mucosa.   A mucicarmine stain, CEA and CK7  highlight the glandular component.</vt:lpstr>
      <vt:lpstr>Laryngeal Glandular Tumors</vt:lpstr>
      <vt:lpstr>Adenosquamous carcinoma</vt:lpstr>
      <vt:lpstr>Adenoid cystic carcinoma  (ACC) of subglottic larynx.  The tumor has invaded into the adjacent soft tissue; in contrast to basaloid SCCs,  ACCs are rarely associated with positive cervical lymph nodes. </vt:lpstr>
      <vt:lpstr>Adenoid cystic carcinoma</vt:lpstr>
      <vt:lpstr>Classification of  carcinomas with  spindle cells. In  small biopsies, a diagnosis of “malignant spindle cell lesion”  is sometimes unavoidable.</vt:lpstr>
      <vt:lpstr>Low-power view of  a  conventional SCC with a reactive (desmoplastic) always well demarcated stroma. The spindle (stromal) cells (fibroblasts or myofibroblasts) are uniformly  negative on immunostaining for epithelial markers such as cytokeratin, and  do not show epithelial differentiation by EM. </vt:lpstr>
      <vt:lpstr>A  typically polypoid spindle cell squamous carcinoma.</vt:lpstr>
      <vt:lpstr>Spindle cell squamous carcinoma masquerading as an innocuous granulation polyp. In the recurrent lesion, the real nature of the lesion became apparent.</vt:lpstr>
      <vt:lpstr>Spindle cell squamous carcinoma</vt:lpstr>
      <vt:lpstr>Carcinosarcoma/Spindle cell squamous carcinoma Pure(?) population of pleomorphic spindle cells ( a spindle cell sarcoma? Morphology similar to nodular fasciitis!). Nuclear positivity for p63 reveals squamous carcinomatous character of the spindle cells ( a monophasic spindle cell carcinoma?). No, since development of atypical bone and cartilage in this spindle cell carcinoma mimicks osteosarcoma or chondrosarcoma and  the tumour can  thus be further termed “carcinosarcoma”.</vt:lpstr>
      <vt:lpstr>Carcinosarcoma/spindle cell carcinoma.  Focus of osteosarcoma  found intermingled in  a malignant spindle cell tumour,  histologically similar to the previous one.  This combination of findings supports a diagnosis of carcinosarcoma.</vt:lpstr>
      <vt:lpstr> Carcinosarcoma/spindle cell carcinoma.  Osteoid production by a laryngeal polypoid spindle cell carcinoma. Many cases like this were previously diagnosed as laryngeal osteogenic sarcoma. The overlying mucosa, when intact, often reveals severe dysplasia/CIS and the spindle cell component often appears to arise  directly from the epithelial rete pegs. Squamous differentiation is best seen either on morphological or immunohistochemical grounds near the mucosal component. As a general rule, any sarcomatous-appearing lesion adjacent to a mucous membrane in the head and neck, should suggest a spindle cell carcinoma until proved otherwise.</vt:lpstr>
      <vt:lpstr>TERMINOLOGY OF SUCH BIPHASIC TUMOURS  [  i.e., tumours composed of a conventional squamous cell carcinoma (SCC)  intimately associated with a malignant spindle cell component ]. A panel of epithelial immunomarkers  ( AE1/3, EMA, CK1, CK18  AND  p63, the latter as an  immunomarker of squamous differentiation) should be applied.  </vt:lpstr>
      <vt:lpstr>Teratocarcinosarcoma various patterns: osteoid as part of the mesenchymal component; in the epithelial areas, rosette formation indicates neuroectodermal differentiation. This distinct neoplasm typically occurs in the nasal cavity and the paranasal sinuses, sites at which spindle cell carcinoma rarely occurs.   </vt:lpstr>
      <vt:lpstr>Recurrence of a treated SCC of the pyriform sinus area  as an extremely  rare multinodular collision tumour.  Under microscopy, note the squamous cell carcinoma at top and malignant fibrous histiocytoma at bottom. The two components  do not intermingle.</vt:lpstr>
      <vt:lpstr>Differential diagnosis of spindle SCC of the UADT:  Desmoplastic SCC (epidermoid carcinoma)  resembling fibrous dysplasia:   Pleomorphic epithelial cells are present in only focal tiny nests , surrounded by a prominent fibrous stroma which forms the major part of the lesion, simulating a benign mesenchymal proliferation. Antikeratin antibody staining highlights  the few epithelial nests which invade bone and evoke an osteoblastic reaction. </vt:lpstr>
      <vt:lpstr>HOW CAN WE  MORPHOLOGICALLY IDENTIFY  SQUAMOUS DIFFERENTIATION  IN A BIPHASIC TUMOUR OR IN ANY TUMOUR ?  WE NEED TWO OR MORE OF THE FOLLOWING:</vt:lpstr>
      <vt:lpstr>Classification of  Neuroendocrine Tumours of the Larynx</vt:lpstr>
      <vt:lpstr>     Polypoid supraglottic neuroendocrine carcinomas</vt:lpstr>
      <vt:lpstr>Left aryepiglottic fold. Typical carcinoid.</vt:lpstr>
      <vt:lpstr>Atypical carcinoid arising from the epiglottis.  Rosettes. Note that the cells are larger than those seen in a typical carcinoid . Mitoses are frequent  [up to 10 per 10 HPF (arrow)] and some cells contain nucleoli.  Clinical and radiologic data  and TTF-1 may rule out medullary carcinoma of the thyroid.</vt:lpstr>
      <vt:lpstr>Ulcerated small cell neuroendocrine carcinoma composed of cells with poorly defined cytoplasm and spindled hyperchromatic nuclei. Note the nuclear molding and mitoses.</vt:lpstr>
      <vt:lpstr>Lymphoepithelial carcinoma of the larynx.  Syncytial arrangement of tumor cells composed of round, clear nuclei, prominent nucleoli, and sparse cytoplasm.  Lymphocytes permeate the tumour.</vt:lpstr>
      <vt:lpstr>SURGICAL PATHOLOGY REPORT  OF LARYNGEAL CANCER: Points of substance</vt:lpstr>
      <vt:lpstr>Genetics/ Risk factors</vt:lpstr>
      <vt:lpstr>. In situ hybridization for E6/E7 mRNA for high-risk human papillomaviruses with numerous dot-like signals highlighting the viral infection in high-grade squamous intraepithelial lesion.</vt:lpstr>
      <vt:lpstr>Slide 110</vt:lpstr>
      <vt:lpstr> Bilateral vocal nodules at the mid-cord. Clinically, a biopsy is rarely performed on typical nodules like these; rather, a biopsy may be performed on unilateral vocal nodules.   Large translucent vocal polyps at the anterior commissure; polyps occur on the anterior 1/3 of the vocal fold. There may be histologic overlap between vocal polyps and nodules; both are stromal reactions occurring in Reinke’s space.  Histologically, dilated venous channels and extravasated fibrin within the lamina propria are seen.  Reactive fibroblasts may be quite prominent.</vt:lpstr>
      <vt:lpstr>Pathogenesis  of vocal cord nodules-polyps.</vt:lpstr>
      <vt:lpstr>Typical appearance of a vocal cord nodule-polyp,  in the space of Reinke i.e., the lamina propria of the true vocal cord. A biopsy specimen smaller than 3 mm suggests a vocal nodule,  whereas one greater than 3 mm supports a polyp.  Edematous-myxoid stage. Note the loose, oedematous stroma and the covering of surface epithelium; [the latter would be absent from a myxoma. Furthermore, laryngeal  myxomas are extremely rare , arise in the supraglottic larynx, are usually over 3 cm and  relatively avascular]. Fibrous stage. The stroma is now more fibrous and can often be mistaken for a fibroma (the latter, however,  is more densely collagenized); neurofibromas, on the other hand,  have prominent  mast cells, and are  S-100 (+).  </vt:lpstr>
      <vt:lpstr>Supraglottic myxoma, an extemely rare tumour in the larynx.  Cut surface reveals a lobulated pale myxoid tumor.  The differential diagnosis of this tumor grossly may include  a lipomatous tumor with myxoid change  and pleomorphic adenoma with prominent myxoid change.  Histologically, small bland spindle cells in a loose myxoid stroma are seen.  The expansile configuration, uniform pattern and relatively low vascularity aid in establishing the diagnosis.</vt:lpstr>
      <vt:lpstr>Vocal cord nodule-polyp.  Hyaline ( amyloid-like) stage. Note the edematous, hyaline and vascular components.   Fibrin stains (+), Congo red stain (-).  Vascular stage.There is an ingrowth of blood vessels (open spaces) in an attempt to organize the large amount of extravasated fibrin. In contrast, hemangiomas are distictly uncommon on the true vocal cords, and when they exhibit fibrin, it’s always intravascular. Mixed stage Note the edematous, hyaline and vascular components.</vt:lpstr>
      <vt:lpstr>Contact granuloma.  Polypoid lesion with saucer-like traumatic ulceration  projecting from the arytenoid process  as a result of vocal abuse. Contact ulcers, contact granulomas and intubation granulomas all characteristically occur on the posterior third of the true vocal cord. </vt:lpstr>
      <vt:lpstr>Intubation granuloma  The lesion consists of polypoid granulation tissue and is often erroneously referred to as a ‘‘pyogenic granuloma’’. Note the radial arrangement of the capillaries.  [In ‘‘pyogenic granuloma (lobular capillary hemangioma)’’the capillaries are arranged in lobules, though].</vt:lpstr>
      <vt:lpstr>Slide 118</vt:lpstr>
      <vt:lpstr>Ionizing radiation changes  Generalized pseudoepitheliomatous hyperplasia in the setting of previous irradiation for carcinoma. The elongated rete pegs tempt the diagnosis of infiltrating SCC, which need not always be accompanied by surface CIS.  The  smooth contours  speak for benignity; invasive carcinoma usually has jaggedly contoured tumour nests.   Intimal hyperplasia and perivascular fibrosis. Radiation  generally increases squamous cell whole size, including that of the nucleus, so the nucleus-to-cytoplasm ratio is preserved. Furthermore, chromatin is not coarse.  Multinucleated skeletal muscle cells. Dense fibrosis; atypical fibroblasts, singly dispersed  and possibly with atypical mitoses (!), but p53 (-) (the latter, in contrast to spindle cell carcinomas). An indistinct border between the pleomorphic stromal cells  and the pleomorphic endothelial cells is a useful finding in radiation-induced  atypia; similar degrees of cytologic atypia in  both the endothelial cells and stroma aid in establishing the benign nature of the lesion.</vt:lpstr>
      <vt:lpstr>Slide 120</vt:lpstr>
      <vt:lpstr>Slide 121</vt:lpstr>
      <vt:lpstr>Laryngeal granular cell tumour.</vt:lpstr>
      <vt:lpstr>Inferior laryngeal  paraganglioma</vt:lpstr>
      <vt:lpstr>Primary or metastatic  melanoma, the great masquerader;  here, amelanotic.  Epithelioid cells with prominent amphophilic nucleoli are shown. Take into account that S-100 protein may be positive also in neuroendocrine carcinomas; melanin-specific antibodies are thus necessary.  Mucosal melanomas are seperately staged according to TNM system.</vt:lpstr>
      <vt:lpstr>Immunohistochemical Profile of the Common Differential Diagnoses of Laryngeal Malignancies</vt:lpstr>
      <vt:lpstr>Plasmacytoma.   Infiltrate of mature and immature plasma cells.  The perinuclear hof is still prominent  in the larger more pleomorphic cells. Pleomorphic plasmacytoma: The plasmacytic nature can be recognized by finding binucleated cells and  intranuclear Dutcher bodies. Cytoplasmic light chain restriction.</vt:lpstr>
      <vt:lpstr>Laryngeal desmoid.  Fascicles of elongated, relatively uniform, spindle-shaped fibroblasts are found in a collagenous background (asterisks); recognizing the dense compact collagen aids in distinguishing these tumors from other benign spindle cell neoplasias. Pleomorphism is minimal and there is no necrosis. Computed tomography demonstrates a desmoid tumor presenting as a posterior hypopharyngeal/piriform sinus mass (inset). B, The fibroblasts may be seen dissecting adjacent skeletal muscle.</vt:lpstr>
      <vt:lpstr>Plexiform neurofibroma</vt:lpstr>
      <vt:lpstr>Neurofibroma of epiglottis. The distinction between neurofibromas and neurilemomas can be difficult  on small biopsies; in this instance, a diagnosis of    ‘ benign nerve sheath tumour ’ would be appropriate. </vt:lpstr>
      <vt:lpstr>Schwannoma  An alternating pattern of increased cellularity and collagenized matrix (top)  and somewhat less cellularity and myxoid background (bottom).  The spindle cells palisade, forming a tiger-striped pattern with Verocay bodies (inset).</vt:lpstr>
      <vt:lpstr>Chondrometaplasia of the vocal fold   Central ossification can be seen. The periphery reveals a mature chondroid matrix that blends into the surrounding fibroconnective tissue.   Normal cartilaginous structures (e.g., cuneiform and corniculate cartilages) will also blend into the surrounding fibroconnective tissues.  The distinction between chondrometaplasia and a normal cartilaginous structure is made by clinical correlation  with the intraoperative origin of the biopsy.</vt:lpstr>
      <vt:lpstr>Chondrosarcoma of the thyroid alae presenting with  a hard anterior neck mass.  Cut section reveals a firm, glistening sharply demarcated tumour with lobulated glassy areas  typical of a chondrosarcoma, which is usually  radiographically diagnosed. - Grade I chondrosarcoma. Note degree of cellularity and chondrocyte nuclear atypia (inset). Advancing edge of chondrosarcoma is well demarcated from the surrounding tissue. Compare with chondrometaplasia which demonstrates blending into the surrounding tissue.   - Grade II chondrosarcoma with increased cellularity and pleomorphism (inset) compared with grade I tumors.  - An unusual case of dedifferentiated laryngeal chondrosarcoma. A soft, tan polypoid tumor component can be seen arising from the center of the cartilaginous component (asterisks).   Note abrupt transition from low-grade chondrosarcoma to high-grade undifferentiated spindle cells.</vt:lpstr>
      <vt:lpstr>Laryngeal leiomyosarcoma seen as a polypoid and ulcerated endolaryngeal neoplasm.   Leiomyosarcoma is composed of closely packed malignant spindle cells  with elongated, blunt-end nuclei.</vt:lpstr>
      <vt:lpstr>Angiosarcoma.  Dissecting ramifying vascular spaces. The nuclei are somewhat prominent, protruding into the lumen.  Another more pleomorphic angiosarcoma forming erythrocyte-filled vascular spaces.</vt:lpstr>
      <vt:lpstr>Slide 135</vt:lpstr>
      <vt:lpstr>Laryngeal liposarcoma Magnetic resonance image.  Another laryngeal liposarcoma,  presenting as a recurring endoluminal polypoid mass. This tumor demonstrates a collagenized and fibroblastic background within a lipomatous tumor, which should hint at the diagnosis of low-grade liposarcoma. Lipoblast density can be variable. Lipoblast: note the nuclear indentation from the lipid vesicles (inset).</vt:lpstr>
      <vt:lpstr>Inflammatory myofibroblastic tumour ALK-1  more often  (-)  in UADT such tumours!  Both compact and myxoid feathery reactive areas   with admixed inflammatory cells.  Lack of:  considerable nuclear pleomorphism, atypical mitoses, dyskeratosis, dysplastic or carcinomatous changes, or dropping off from overlying squamous epithelium  as well as  p63 negativity  are  against spindle cell squamous carcinoma. </vt:lpstr>
      <vt:lpstr>Differential Diagnosis of Laryngeal Tumors</vt:lpstr>
      <vt:lpstr>Slide 139</vt:lpstr>
      <vt:lpstr>Tuberculosis laryngitis</vt:lpstr>
      <vt:lpstr>Laryngeal scleroma.   At low power, one sees a diffuse lymphoplasmacytic infiltrate with numerous foamy histiocytes (Mikulicz cells). Warthin-Starry silver stain reveals bacterial rods within these histiocytes.</vt:lpstr>
      <vt:lpstr>Fungal infections</vt:lpstr>
      <vt:lpstr> Primary laryngeal Cryptococcus in an 80-year-old man on low-dose steroids.  The clearing effect around the intracellular organisms can be appreciated on low power.  Primary laryngeal cryptococcosis in a nonimmunosuppressed woman.  Multinucleated giant cells containing small yeast forms.  Mucicarmine stain accentuates the inner and outer limits of the polysaccharide capsule.  Gomori methenamine silver stain densely stains the entire organism, leaving a negative impression of the capsule. Occasional narrow-necked budding is seen.</vt:lpstr>
      <vt:lpstr>Histoplasma.  Submucosal histiocytic infiltrate containing petite organisms.  Diastase periodic acid–Schiff stain reveals the organisms’ nuclei with surrounding halos. Gomori methenamine silver stain highlights the thin-necked budding (inset).  This budding pattern is similar to that seen with Cryptococcus; however,  Histoplasma organisms are much smaller(2–4 μm) than Cryptococcus organisms (&gt;6 μm).</vt:lpstr>
      <vt:lpstr>Rhinosporidiosis.   Papillary hyperplasia seen at low power may mimic other entities such as papillomas or adenocarcinomas.  Note large cysts within the lamina propria.   Mature spherules, approximately 240 μm in diameter,  with thick walls of approximately 6 to 9 μm in the submucosa.</vt:lpstr>
      <vt:lpstr> Cytomegalic cell with intranuclear inclusions  with peri-inclusion halos.   Endothelial cells infected with cytomegalovirus;  note amphophilic nuclear inclusion   and eosinophilic cytoplasmic inclusions.</vt:lpstr>
      <vt:lpstr>REFERENCES</vt:lpstr>
      <vt:lpstr>Slide 148</vt:lpstr>
      <vt:lpstr>1.A lesion  on the posterior half of the true vocal cord causing hoarseness in a 28-year-old  woman. Histologically, the lesion is classified as : a. paraganglioma b. microinvasive SCC c. rhabdomyoma d. granular cell tumour e. histiocytic infiltrates  </vt:lpstr>
      <vt:lpstr>1. A lesion  on the posterior half of the true vocal cord causing hoarseness in a 28-year-old  woman. Histologically, the lesion is classified as : a. paraganglioma (vascularity, nested pattern -only focally present here- “salt and pepper”chief cells’ stippling of chromatin) b. microinvasive SCC (pseudoepitheliomatous hyperplasia is present here, as not the principle lesion, though)  c. rhabdomyoma  (larger, polygonal cells with  abundant, more eosinophilic cytoplasm and cross striations ) d. granular cell tumour  (infiltrating, nesting, and ribboning pattern) e. histiocytic infiltrates (no,  due to lack of inflammatory cells; furthermore, histiocytes appear in diffuse sheets or clumps)  </vt:lpstr>
      <vt:lpstr>2. Biopsies below, taken from speckled mucosal lesions, histologically correlate to: a. pseudoepitheliomatous hyperplasia b. low grade squamous intraepithelial neoplasia c. high grade squamous intraepithelial neoplasia  d. high grade squamous intraepithelial neoplasia with foci of early, microinvasive (superficially invasive) SCC e. superficially extending SCC </vt:lpstr>
      <vt:lpstr>2. Biopsies below, taken from speckled mucosal lesions, histologically correlate to: a. pseudoepitheliomatous hyperplasia b. low grade squamous intraepithelial neoplasia c. high grade squamous intraepithelial neoplasia  d. high grade squamous intraepithelial neoplasia with foci of early, microinvasive (superficially invasive) SCC e. superficially extending SCC (extensive      involvement of the lamina propria is the rule)  </vt:lpstr>
      <vt:lpstr>3. The laryngeal growth below was excised from a 30-year-old homosexual male with multiple sexual partners. Histologically, its morphology is more compatible with: a. papillary keratosis  b. nonkeratinized papilloma  c. papillary SCC d. verrucous carcinoma  e. exophytic (conventional) squamous cell carcinoma</vt:lpstr>
      <vt:lpstr>3. The laryngeal growth below was excised from a 30-year-old homosexual male with multiple sexual partners. Histologically, its morphology is more compatible with: a. papillary keratosis ( no keratin layer, here) b. nonkeratinized papilloma ( young to middle-aged adults, HPV infection through orogenital contact ) c. papillary SCC (basaloid cells, full-thickness epithelial disarray, mitoses throughout including abnormal ones) d. verrucous carcinoma (heavily keratinized surface,  bulbous rete ridges) e. exophytic (conventional) squamous cell carcinoma (pleomorphic cells, dyskeratosis) </vt:lpstr>
      <vt:lpstr>4. If this morphology is seen throughout this surgically totally excised laryngeal lesion from an old man and, immunohistochemically, focal positivity for  vimentin and smooth muscle actin as well as diffuse strong positivity for p63 are detected, the accurate pathologic diagnosis is: a.  fibrosarcoma b. carcinosarcoma c. monophasic spindle cell squamous carcinoma  d. malignant spindle cell lesion e. pseudotumour</vt:lpstr>
      <vt:lpstr>4. If this morphology is seen throughout this surgically totally excised laryngeal lesion from an old man and, immunohistochemically, focal positivity for  vimentin and smooth muscle actin as well as diffuse strong positivity for p63 are detected, the accurate pathologic diagnosis is: a.  fibrosarcoma ( the present tumour arises directly from the epithelial rete pegs of the overlying mucosa; moreover, p63 is  negative in all sarcomas)  b. carcinosarcoma  (no, because this is not a biphasic tumour; furthermore, no heterologous elements are observed.) c. monophasic spindle cell  squamous carcinoma (p63 is detected in up to 63% of  spindle cell carcinomas) d. malignant spindle cell lesion (this  diagnosis is  occasionally applicable  only in  small biopsies) e. pseudotumour (no, as there’s  considerable cellular pleomorphism and  p63 immunoreactivity)</vt:lpstr>
      <vt:lpstr>5.A high stage, node-positive, supraglottic, mucosa-based tumour  in a 63-year-old man. Based on the images below, and taking into account all the above, the most likely histological diagnosis is: a. basaloid  SCC b. solid variant of adenoid cystic carcinoma c. small cell neuroendocrine carcinoma d. basal cell adenocarcinoma e. undifferentiated carcinoma   </vt:lpstr>
      <vt:lpstr>5.A high stage, node-positive, supraglottic, mucosa-based tumour  in a 63-year-old man. Based on the images below, and taking into account all the above, the most likely histological diagnosis is: a.basaloid  SCC (abrupt keratinization, prominent  comedonecrosis, frequent  mitoses) b. solid variant of adenoid cystic carcinoma ( rare lymph node metastasis, no squamous differentiation) c. small cell neuroendocrine carcinoma (nuclear molding, rarely connected to the surface mucosa) d. basal cell adenocarcinoma ( blander histology, predominant location in major salivary glands) e. undifferentiated carcinoma (rarely shows evidence of squamous differentiation)   </vt:lpstr>
      <vt:lpstr>Slide 159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dc:creator>
  <cp:lastModifiedBy>αγαπουλακι</cp:lastModifiedBy>
  <cp:revision>338</cp:revision>
  <dcterms:created xsi:type="dcterms:W3CDTF">2015-04-13T07:22:40Z</dcterms:created>
  <dcterms:modified xsi:type="dcterms:W3CDTF">2016-03-04T18:19:21Z</dcterms:modified>
</cp:coreProperties>
</file>