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sldIdLst>
    <p:sldId id="256" r:id="rId2"/>
    <p:sldId id="381" r:id="rId3"/>
    <p:sldId id="382" r:id="rId4"/>
    <p:sldId id="401" r:id="rId5"/>
    <p:sldId id="404" r:id="rId6"/>
    <p:sldId id="405" r:id="rId7"/>
    <p:sldId id="408" r:id="rId8"/>
    <p:sldId id="438" r:id="rId9"/>
    <p:sldId id="394" r:id="rId10"/>
    <p:sldId id="390" r:id="rId11"/>
    <p:sldId id="396" r:id="rId12"/>
    <p:sldId id="393" r:id="rId13"/>
    <p:sldId id="383" r:id="rId14"/>
    <p:sldId id="388" r:id="rId15"/>
    <p:sldId id="397" r:id="rId16"/>
    <p:sldId id="409" r:id="rId17"/>
    <p:sldId id="385" r:id="rId18"/>
    <p:sldId id="378" r:id="rId19"/>
    <p:sldId id="402" r:id="rId20"/>
    <p:sldId id="414" r:id="rId21"/>
    <p:sldId id="415" r:id="rId22"/>
    <p:sldId id="412" r:id="rId23"/>
    <p:sldId id="416" r:id="rId24"/>
    <p:sldId id="417" r:id="rId25"/>
    <p:sldId id="295" r:id="rId26"/>
    <p:sldId id="259" r:id="rId27"/>
    <p:sldId id="262" r:id="rId28"/>
    <p:sldId id="413" r:id="rId29"/>
    <p:sldId id="418" r:id="rId30"/>
    <p:sldId id="419" r:id="rId31"/>
    <p:sldId id="420" r:id="rId32"/>
    <p:sldId id="421" r:id="rId33"/>
    <p:sldId id="422" r:id="rId34"/>
    <p:sldId id="423" r:id="rId35"/>
    <p:sldId id="424" r:id="rId36"/>
    <p:sldId id="331" r:id="rId37"/>
    <p:sldId id="332" r:id="rId38"/>
    <p:sldId id="333" r:id="rId39"/>
    <p:sldId id="335" r:id="rId40"/>
    <p:sldId id="337" r:id="rId41"/>
    <p:sldId id="340" r:id="rId42"/>
    <p:sldId id="341" r:id="rId43"/>
    <p:sldId id="439" r:id="rId44"/>
    <p:sldId id="429" r:id="rId45"/>
    <p:sldId id="428" r:id="rId46"/>
    <p:sldId id="379" r:id="rId47"/>
    <p:sldId id="426" r:id="rId48"/>
    <p:sldId id="298" r:id="rId49"/>
    <p:sldId id="283" r:id="rId50"/>
    <p:sldId id="431" r:id="rId51"/>
    <p:sldId id="410" r:id="rId52"/>
    <p:sldId id="290" r:id="rId53"/>
    <p:sldId id="355" r:id="rId54"/>
    <p:sldId id="269" r:id="rId55"/>
    <p:sldId id="432" r:id="rId56"/>
    <p:sldId id="309" r:id="rId57"/>
    <p:sldId id="274" r:id="rId58"/>
    <p:sldId id="272" r:id="rId59"/>
    <p:sldId id="271" r:id="rId60"/>
    <p:sldId id="316" r:id="rId61"/>
    <p:sldId id="436" r:id="rId62"/>
    <p:sldId id="317" r:id="rId63"/>
    <p:sldId id="318" r:id="rId64"/>
    <p:sldId id="319" r:id="rId65"/>
    <p:sldId id="273" r:id="rId66"/>
    <p:sldId id="277" r:id="rId67"/>
    <p:sldId id="278" r:id="rId68"/>
    <p:sldId id="279" r:id="rId69"/>
    <p:sldId id="280" r:id="rId70"/>
    <p:sldId id="437" r:id="rId71"/>
    <p:sldId id="300" r:id="rId72"/>
    <p:sldId id="307" r:id="rId73"/>
    <p:sldId id="303" r:id="rId74"/>
    <p:sldId id="326" r:id="rId75"/>
    <p:sldId id="325" r:id="rId76"/>
    <p:sldId id="304" r:id="rId77"/>
    <p:sldId id="327" r:id="rId78"/>
    <p:sldId id="306" r:id="rId79"/>
    <p:sldId id="389" r:id="rId80"/>
    <p:sldId id="361" r:id="rId81"/>
    <p:sldId id="360" r:id="rId82"/>
    <p:sldId id="362" r:id="rId83"/>
    <p:sldId id="357" r:id="rId84"/>
    <p:sldId id="363" r:id="rId85"/>
    <p:sldId id="375" r:id="rId86"/>
    <p:sldId id="364" r:id="rId87"/>
    <p:sldId id="366" r:id="rId88"/>
    <p:sldId id="369" r:id="rId89"/>
    <p:sldId id="367" r:id="rId90"/>
    <p:sldId id="374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19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image" Target="../media/image44.png"/><Relationship Id="rId2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0BA92-0652-714D-8CEF-F82192D1BB1F}" type="datetimeFigureOut">
              <a:rPr lang="en-US" smtClean="0"/>
              <a:t>6/2/16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237EF-A470-524F-81A9-C865F86F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5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D154-F459-AB46-9097-97F3EB5258F0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969D-3AA9-3B4A-A18F-BAA3204D6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9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D154-F459-AB46-9097-97F3EB5258F0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969D-3AA9-3B4A-A18F-BAA3204D6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7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D154-F459-AB46-9097-97F3EB5258F0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969D-3AA9-3B4A-A18F-BAA3204D6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1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D154-F459-AB46-9097-97F3EB5258F0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969D-3AA9-3B4A-A18F-BAA3204D6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25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D154-F459-AB46-9097-97F3EB5258F0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969D-3AA9-3B4A-A18F-BAA3204D6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03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D154-F459-AB46-9097-97F3EB5258F0}" type="datetimeFigureOut">
              <a:rPr lang="en-US" smtClean="0"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969D-3AA9-3B4A-A18F-BAA3204D6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1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D154-F459-AB46-9097-97F3EB5258F0}" type="datetimeFigureOut">
              <a:rPr lang="en-US" smtClean="0"/>
              <a:t>6/2/16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969D-3AA9-3B4A-A18F-BAA3204D6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D154-F459-AB46-9097-97F3EB5258F0}" type="datetimeFigureOut">
              <a:rPr lang="en-US" smtClean="0"/>
              <a:t>6/2/16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969D-3AA9-3B4A-A18F-BAA3204D6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14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D154-F459-AB46-9097-97F3EB5258F0}" type="datetimeFigureOut">
              <a:rPr lang="en-US" smtClean="0"/>
              <a:t>6/2/16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969D-3AA9-3B4A-A18F-BAA3204D6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99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D154-F459-AB46-9097-97F3EB5258F0}" type="datetimeFigureOut">
              <a:rPr lang="en-US" smtClean="0"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969D-3AA9-3B4A-A18F-BAA3204D6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0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3D154-F459-AB46-9097-97F3EB5258F0}" type="datetimeFigureOut">
              <a:rPr lang="en-US" smtClean="0"/>
              <a:t>6/2/16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9969D-3AA9-3B4A-A18F-BAA3204D6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9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3D154-F459-AB46-9097-97F3EB5258F0}" type="datetimeFigureOut">
              <a:rPr lang="en-US" smtClean="0"/>
              <a:t>6/2/16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9969D-3AA9-3B4A-A18F-BAA3204D6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48.png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4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44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45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46.png"/><Relationship Id="rId9" Type="http://schemas.openxmlformats.org/officeDocument/2006/relationships/oleObject" Target="../embeddings/oleObject4.bin"/><Relationship Id="rId10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g"/><Relationship Id="rId3" Type="http://schemas.openxmlformats.org/officeDocument/2006/relationships/image" Target="../media/image5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jpg"/><Relationship Id="rId3" Type="http://schemas.openxmlformats.org/officeDocument/2006/relationships/image" Target="../media/image74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jpg"/><Relationship Id="rId3" Type="http://schemas.openxmlformats.org/officeDocument/2006/relationships/image" Target="../media/image77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jpg"/><Relationship Id="rId3" Type="http://schemas.openxmlformats.org/officeDocument/2006/relationships/image" Target="../media/image87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jpg"/><Relationship Id="rId3" Type="http://schemas.openxmlformats.org/officeDocument/2006/relationships/image" Target="../media/image90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l-GR" sz="3600" b="1" dirty="0" smtClean="0"/>
              <a:t>ΚΕΦΑΛΗ-ΤΡΑΧΗΛΟΣ </a:t>
            </a:r>
            <a:br>
              <a:rPr lang="el-GR" sz="3600" b="1" dirty="0" smtClean="0"/>
            </a:br>
            <a:r>
              <a:rPr lang="el-GR" sz="3600" b="1" dirty="0" smtClean="0"/>
              <a:t>(στοματική κοιλότητα, σιελογόνοι αδένες, ανώτερη αεροπεπτική οδός)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b="1" dirty="0" smtClean="0"/>
          </a:p>
          <a:p>
            <a:r>
              <a:rPr lang="el-GR" b="1" dirty="0" smtClean="0"/>
              <a:t>Σ. Θεοχάρης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458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640px-Chronic_sialadenit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58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4150036_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4" b="102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5908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jpg_lymphoepithelial_sialadenitis_02_2-2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 b="152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3695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10-Important-Points-You-Must-Know-About-Sjogrens-Syndrom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8" r="1634" b="21514"/>
          <a:stretch/>
        </p:blipFill>
        <p:spPr>
          <a:xfrm>
            <a:off x="1500751" y="2119782"/>
            <a:ext cx="5810602" cy="3749569"/>
          </a:xfrm>
        </p:spPr>
      </p:pic>
    </p:spTree>
    <p:extLst>
      <p:ext uri="{BB962C8B-B14F-4D97-AF65-F5344CB8AC3E}">
        <p14:creationId xmlns:p14="http://schemas.microsoft.com/office/powerpoint/2010/main" val="2546361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 descr="sjogren_syndrome11326682687573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37" r="-18037"/>
          <a:stretch>
            <a:fillRect/>
          </a:stretch>
        </p:blipFill>
        <p:spPr>
          <a:xfrm>
            <a:off x="-269366" y="785956"/>
            <a:ext cx="4765166" cy="5340208"/>
          </a:xfrm>
        </p:spPr>
      </p:pic>
      <p:pic>
        <p:nvPicPr>
          <p:cNvPr id="8" name="Content Placeholder 3" descr="F1.larg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67" b="-24767"/>
          <a:stretch>
            <a:fillRect/>
          </a:stretch>
        </p:blipFill>
        <p:spPr>
          <a:xfrm>
            <a:off x="4098205" y="1087828"/>
            <a:ext cx="5045795" cy="5654702"/>
          </a:xfrm>
        </p:spPr>
      </p:pic>
    </p:spTree>
    <p:extLst>
      <p:ext uri="{BB962C8B-B14F-4D97-AF65-F5344CB8AC3E}">
        <p14:creationId xmlns:p14="http://schemas.microsoft.com/office/powerpoint/2010/main" val="3311872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8602040780_c7d2611a7e_b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0564" r="-18187"/>
          <a:stretch/>
        </p:blipFill>
        <p:spPr>
          <a:xfrm>
            <a:off x="1616194" y="2078328"/>
            <a:ext cx="7070606" cy="4047835"/>
          </a:xfrm>
        </p:spPr>
      </p:pic>
    </p:spTree>
    <p:extLst>
      <p:ext uri="{BB962C8B-B14F-4D97-AF65-F5344CB8AC3E}">
        <p14:creationId xmlns:p14="http://schemas.microsoft.com/office/powerpoint/2010/main" val="3380793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201" r="-78201"/>
          <a:stretch>
            <a:fillRect/>
          </a:stretch>
        </p:blipFill>
        <p:spPr>
          <a:xfrm rot="10800000">
            <a:off x="-2041273" y="226135"/>
            <a:ext cx="10728073" cy="5900027"/>
          </a:xfrm>
        </p:spPr>
      </p:pic>
    </p:spTree>
    <p:extLst>
      <p:ext uri="{BB962C8B-B14F-4D97-AF65-F5344CB8AC3E}">
        <p14:creationId xmlns:p14="http://schemas.microsoft.com/office/powerpoint/2010/main" val="2652716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u="sng" dirty="0" smtClean="0">
                <a:solidFill>
                  <a:srgbClr val="FF0000"/>
                </a:solidFill>
              </a:rPr>
              <a:t>Νεοπλάσματα</a:t>
            </a:r>
          </a:p>
          <a:p>
            <a:pPr marL="0" indent="0">
              <a:buNone/>
            </a:pPr>
            <a:r>
              <a:rPr lang="el-GR" b="1" dirty="0" smtClean="0"/>
              <a:t>(α) Θηλώματα</a:t>
            </a:r>
          </a:p>
          <a:p>
            <a:pPr marL="0" indent="0">
              <a:buNone/>
            </a:pPr>
            <a:r>
              <a:rPr lang="el-GR" b="1" dirty="0" smtClean="0"/>
              <a:t>(β) Καρκινώματα από πλακώδες επιθήλιο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0214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282" r="-77282"/>
          <a:stretch>
            <a:fillRect/>
          </a:stretch>
        </p:blipFill>
        <p:spPr>
          <a:xfrm rot="10800000">
            <a:off x="-264636" y="730592"/>
            <a:ext cx="10532650" cy="5792552"/>
          </a:xfrm>
        </p:spPr>
      </p:pic>
    </p:spTree>
    <p:extLst>
      <p:ext uri="{BB962C8B-B14F-4D97-AF65-F5344CB8AC3E}">
        <p14:creationId xmlns:p14="http://schemas.microsoft.com/office/powerpoint/2010/main" val="2293462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179" b="-17179"/>
          <a:stretch>
            <a:fillRect/>
          </a:stretch>
        </p:blipFill>
        <p:spPr>
          <a:xfrm>
            <a:off x="49385" y="1436056"/>
            <a:ext cx="8935881" cy="4914390"/>
          </a:xfrm>
        </p:spPr>
      </p:pic>
    </p:spTree>
    <p:extLst>
      <p:ext uri="{BB962C8B-B14F-4D97-AF65-F5344CB8AC3E}">
        <p14:creationId xmlns:p14="http://schemas.microsoft.com/office/powerpoint/2010/main" val="787427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604" y="2795572"/>
            <a:ext cx="8229600" cy="1143000"/>
          </a:xfrm>
        </p:spPr>
        <p:txBody>
          <a:bodyPr/>
          <a:lstStyle/>
          <a:p>
            <a:r>
              <a:rPr lang="el-GR" b="1" dirty="0" smtClean="0"/>
              <a:t>ΣΤΟΜΑΤΙΚΗ ΚΟΙΛΟΤΗΤΑ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54084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ongue_cancer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3" b="142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2931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ongue-canc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8" b="13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9284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ral-mouth-cancer-in-detail-9-squamous-cell-carcinoma-slid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17" r="-18017"/>
          <a:stretch>
            <a:fillRect/>
          </a:stretch>
        </p:blipFill>
        <p:spPr>
          <a:xfrm>
            <a:off x="-1026380" y="574038"/>
            <a:ext cx="11178954" cy="6147994"/>
          </a:xfrm>
        </p:spPr>
      </p:pic>
    </p:spTree>
    <p:extLst>
      <p:ext uri="{BB962C8B-B14F-4D97-AF65-F5344CB8AC3E}">
        <p14:creationId xmlns:p14="http://schemas.microsoft.com/office/powerpoint/2010/main" val="188449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ral-mouth-cancer-in-detail-10-squamous-cell-carcinoma-slid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01" r="-194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9918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ience019lo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63" r="-121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4328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Well-Differentiated-Squamous-Cell-Carcinom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9685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ctongue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b="-34447"/>
          <a:stretch/>
        </p:blipFill>
        <p:spPr>
          <a:xfrm>
            <a:off x="-9634" y="1878663"/>
            <a:ext cx="9201824" cy="5288097"/>
          </a:xfrm>
        </p:spPr>
      </p:pic>
    </p:spTree>
    <p:extLst>
      <p:ext uri="{BB962C8B-B14F-4D97-AF65-F5344CB8AC3E}">
        <p14:creationId xmlns:p14="http://schemas.microsoft.com/office/powerpoint/2010/main" val="2262842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pillary-squamous-cell-carcinoma-tongue-6-to001-6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t="3462" r="-18187"/>
          <a:stretch/>
        </p:blipFill>
        <p:spPr>
          <a:xfrm>
            <a:off x="457200" y="1756900"/>
            <a:ext cx="8229600" cy="4369263"/>
          </a:xfrm>
        </p:spPr>
      </p:pic>
    </p:spTree>
    <p:extLst>
      <p:ext uri="{BB962C8B-B14F-4D97-AF65-F5344CB8AC3E}">
        <p14:creationId xmlns:p14="http://schemas.microsoft.com/office/powerpoint/2010/main" val="1328511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pillary-squamous-cell-carcinoma-tongue-4-to001-4-2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t="5769" r="-18187"/>
          <a:stretch/>
        </p:blipFill>
        <p:spPr>
          <a:xfrm>
            <a:off x="1583074" y="1861271"/>
            <a:ext cx="7103725" cy="4264892"/>
          </a:xfrm>
        </p:spPr>
      </p:pic>
    </p:spTree>
    <p:extLst>
      <p:ext uri="{BB962C8B-B14F-4D97-AF65-F5344CB8AC3E}">
        <p14:creationId xmlns:p14="http://schemas.microsoft.com/office/powerpoint/2010/main" val="3697594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PC_nasal-area-cross-section-diagra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4" b="197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0270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u"/>
            </a:pPr>
            <a:r>
              <a:rPr lang="el-GR" b="1" dirty="0" smtClean="0">
                <a:solidFill>
                  <a:srgbClr val="FF0000"/>
                </a:solidFill>
              </a:rPr>
              <a:t>Διαμαρτίες διάπλασης </a:t>
            </a:r>
            <a:r>
              <a:rPr lang="el-GR" b="1" dirty="0" smtClean="0"/>
              <a:t>(σχιστίες, εκτοπίες)</a:t>
            </a:r>
          </a:p>
          <a:p>
            <a:pPr>
              <a:buFont typeface="Wingdings" charset="2"/>
              <a:buChar char="u"/>
            </a:pPr>
            <a:r>
              <a:rPr lang="el-GR" b="1" dirty="0" smtClean="0">
                <a:solidFill>
                  <a:srgbClr val="FF0000"/>
                </a:solidFill>
              </a:rPr>
              <a:t>Κύστεις</a:t>
            </a:r>
          </a:p>
          <a:p>
            <a:pPr>
              <a:buFont typeface="Wingdings" charset="2"/>
              <a:buChar char="u"/>
            </a:pPr>
            <a:r>
              <a:rPr lang="el-GR" b="1" dirty="0" smtClean="0">
                <a:solidFill>
                  <a:srgbClr val="FF0000"/>
                </a:solidFill>
              </a:rPr>
              <a:t>Φλεγμονές</a:t>
            </a:r>
            <a:r>
              <a:rPr lang="el-GR" b="1" dirty="0" smtClean="0"/>
              <a:t> (στοματίτιδες διαφορετικής αιτιολογίας)</a:t>
            </a:r>
          </a:p>
          <a:p>
            <a:pPr>
              <a:buFont typeface="Wingdings" charset="2"/>
              <a:buChar char="u"/>
            </a:pPr>
            <a:r>
              <a:rPr lang="el-GR" b="1" dirty="0" smtClean="0">
                <a:solidFill>
                  <a:srgbClr val="FF0000"/>
                </a:solidFill>
              </a:rPr>
              <a:t>Συμμετοχή του βλεννογόνου σε συστηματικά νοσήματα </a:t>
            </a:r>
            <a:r>
              <a:rPr lang="el-GR" b="1" dirty="0" smtClean="0"/>
              <a:t>(ρευματοπάθειες)</a:t>
            </a:r>
          </a:p>
          <a:p>
            <a:pPr>
              <a:buFont typeface="Wingdings" charset="2"/>
              <a:buChar char="u"/>
            </a:pPr>
            <a:r>
              <a:rPr lang="el-GR" b="1" dirty="0" smtClean="0">
                <a:solidFill>
                  <a:srgbClr val="FF0000"/>
                </a:solidFill>
              </a:rPr>
              <a:t>Νεοπλάσματα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959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_nasopharyngeal_ca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 b="5834"/>
          <a:stretch/>
        </p:blipFill>
        <p:spPr>
          <a:xfrm>
            <a:off x="457200" y="1600200"/>
            <a:ext cx="8229600" cy="4261933"/>
          </a:xfrm>
        </p:spPr>
      </p:pic>
    </p:spTree>
    <p:extLst>
      <p:ext uri="{BB962C8B-B14F-4D97-AF65-F5344CB8AC3E}">
        <p14:creationId xmlns:p14="http://schemas.microsoft.com/office/powerpoint/2010/main" val="4208163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3" descr="d_nasopharyngeal_ca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6538" b="5449"/>
          <a:stretch/>
        </p:blipFill>
        <p:spPr>
          <a:xfrm>
            <a:off x="311420" y="1617596"/>
            <a:ext cx="4271360" cy="4525962"/>
          </a:xfrm>
        </p:spPr>
      </p:pic>
      <p:pic>
        <p:nvPicPr>
          <p:cNvPr id="10" name="Content Placeholder 3" descr="Lymphoepithelioma_met_to_LN_6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" r="232"/>
          <a:stretch>
            <a:fillRect/>
          </a:stretch>
        </p:blipFill>
        <p:spPr>
          <a:xfrm>
            <a:off x="4804764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2847369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asopharyngeal-carcinoma-lymphoepithelioma-[3-hn004-3]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t="3462" r="-18187"/>
          <a:stretch/>
        </p:blipFill>
        <p:spPr>
          <a:xfrm>
            <a:off x="457200" y="1756900"/>
            <a:ext cx="8229600" cy="4369263"/>
          </a:xfrm>
        </p:spPr>
      </p:pic>
    </p:spTree>
    <p:extLst>
      <p:ext uri="{BB962C8B-B14F-4D97-AF65-F5344CB8AC3E}">
        <p14:creationId xmlns:p14="http://schemas.microsoft.com/office/powerpoint/2010/main" val="40235970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27831385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54" r="-348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5884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Espace réservé du pied de page 1"/>
          <p:cNvSpPr>
            <a:spLocks noGrp="1"/>
          </p:cNvSpPr>
          <p:nvPr>
            <p:ph type="ftr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3179D52E-9E83-E342-A65C-3F453D2CD73A}" type="slidenum">
              <a:rPr lang="fr-FR" sz="1200" smtClean="0">
                <a:solidFill>
                  <a:schemeClr val="bg1"/>
                </a:solidFill>
              </a:rPr>
              <a:pPr>
                <a:defRPr/>
              </a:pPr>
              <a:t>34</a:t>
            </a:fld>
            <a:r>
              <a:rPr lang="fr-FR" sz="1200" smtClean="0">
                <a:solidFill>
                  <a:schemeClr val="bg1"/>
                </a:solidFill>
              </a:rPr>
              <a:t> -  - </a:t>
            </a:r>
          </a:p>
        </p:txBody>
      </p:sp>
      <p:pic>
        <p:nvPicPr>
          <p:cNvPr id="410626" name="Picture 2" descr="01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0"/>
            <a:ext cx="5497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15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image6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r="493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image6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278" b="-30278"/>
          <a:stretch>
            <a:fillRect/>
          </a:stretch>
        </p:blipFill>
        <p:spPr bwMode="auto">
          <a:xfrm>
            <a:off x="4371575" y="1600199"/>
            <a:ext cx="4772425" cy="534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903806" y="1443887"/>
            <a:ext cx="1285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/>
              <a:t>(Gray 1918)</a:t>
            </a:r>
          </a:p>
        </p:txBody>
      </p:sp>
    </p:spTree>
    <p:extLst>
      <p:ext uri="{BB962C8B-B14F-4D97-AF65-F5344CB8AC3E}">
        <p14:creationId xmlns:p14="http://schemas.microsoft.com/office/powerpoint/2010/main" val="41860960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u pied de page 1"/>
          <p:cNvSpPr>
            <a:spLocks noGrp="1"/>
          </p:cNvSpPr>
          <p:nvPr>
            <p:ph type="ftr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3F326AC8-23EA-DA48-91B7-BEAD4306B463}" type="slidenum">
              <a:rPr lang="fr-FR" sz="1200" smtClean="0">
                <a:solidFill>
                  <a:schemeClr val="bg1"/>
                </a:solidFill>
              </a:rPr>
              <a:pPr>
                <a:defRPr/>
              </a:pPr>
              <a:t>36</a:t>
            </a:fld>
            <a:r>
              <a:rPr lang="fr-FR" sz="1200" smtClean="0">
                <a:solidFill>
                  <a:schemeClr val="bg1"/>
                </a:solidFill>
              </a:rPr>
              <a:t> -  - 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64" name="Line 3"/>
          <p:cNvSpPr>
            <a:spLocks noChangeShapeType="1"/>
          </p:cNvSpPr>
          <p:nvPr/>
        </p:nvSpPr>
        <p:spPr bwMode="auto">
          <a:xfrm flipH="1" flipV="1">
            <a:off x="7086600" y="2362200"/>
            <a:ext cx="91440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365" name="Line 4"/>
          <p:cNvSpPr>
            <a:spLocks noChangeShapeType="1"/>
          </p:cNvSpPr>
          <p:nvPr/>
        </p:nvSpPr>
        <p:spPr bwMode="auto">
          <a:xfrm flipH="1" flipV="1">
            <a:off x="4800600" y="4495800"/>
            <a:ext cx="7620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898525" y="1749425"/>
            <a:ext cx="20383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4000" b="1" smtClean="0">
                <a:latin typeface="Times New Roman" charset="0"/>
                <a:cs typeface="+mn-cs"/>
              </a:rPr>
              <a:t>1° ?????</a:t>
            </a:r>
          </a:p>
          <a:p>
            <a:pPr eaLnBrk="1" hangingPunct="1">
              <a:defRPr/>
            </a:pPr>
            <a:r>
              <a:rPr lang="fr-FR" sz="4000" b="1" smtClean="0">
                <a:latin typeface="Times New Roman" charset="0"/>
                <a:cs typeface="+mn-cs"/>
              </a:rPr>
              <a:t>2° ?????</a:t>
            </a:r>
          </a:p>
        </p:txBody>
      </p:sp>
    </p:spTree>
    <p:extLst>
      <p:ext uri="{BB962C8B-B14F-4D97-AF65-F5344CB8AC3E}">
        <p14:creationId xmlns:p14="http://schemas.microsoft.com/office/powerpoint/2010/main" val="56702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u pied de page 1"/>
          <p:cNvSpPr>
            <a:spLocks noGrp="1"/>
          </p:cNvSpPr>
          <p:nvPr>
            <p:ph type="ftr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5C9C75DD-5AAB-CF4F-A860-FB8ADCB1F36D}" type="slidenum">
              <a:rPr lang="fr-FR" sz="1200" smtClean="0">
                <a:solidFill>
                  <a:schemeClr val="bg1"/>
                </a:solidFill>
              </a:rPr>
              <a:pPr>
                <a:defRPr/>
              </a:pPr>
              <a:t>37</a:t>
            </a:fld>
            <a:r>
              <a:rPr lang="fr-FR" sz="1200" smtClean="0">
                <a:solidFill>
                  <a:schemeClr val="bg1"/>
                </a:solidFill>
              </a:rPr>
              <a:t> -  - </a:t>
            </a:r>
          </a:p>
        </p:txBody>
      </p:sp>
      <p:pic>
        <p:nvPicPr>
          <p:cNvPr id="28674" name="Picture 2" descr="0601569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27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u pied de page 1"/>
          <p:cNvSpPr>
            <a:spLocks noGrp="1"/>
          </p:cNvSpPr>
          <p:nvPr>
            <p:ph type="ftr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8E503C72-9F70-D74E-A262-FE8D63A50A7C}" type="slidenum">
              <a:rPr lang="fr-FR" sz="1200" smtClean="0">
                <a:solidFill>
                  <a:schemeClr val="bg1"/>
                </a:solidFill>
              </a:rPr>
              <a:pPr>
                <a:defRPr/>
              </a:pPr>
              <a:t>38</a:t>
            </a:fld>
            <a:r>
              <a:rPr lang="fr-FR" sz="1200" smtClean="0">
                <a:solidFill>
                  <a:schemeClr val="bg1"/>
                </a:solidFill>
              </a:rPr>
              <a:t> -  - </a:t>
            </a:r>
          </a:p>
        </p:txBody>
      </p:sp>
      <p:pic>
        <p:nvPicPr>
          <p:cNvPr id="29698" name="Picture 2" descr="1003623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731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u pied de page 1"/>
          <p:cNvSpPr>
            <a:spLocks noGrp="1"/>
          </p:cNvSpPr>
          <p:nvPr>
            <p:ph type="ftr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398CD140-5DE1-424D-801A-6A974224D44E}" type="slidenum">
              <a:rPr lang="fr-FR" sz="1200" smtClean="0">
                <a:solidFill>
                  <a:schemeClr val="bg1"/>
                </a:solidFill>
              </a:rPr>
              <a:pPr>
                <a:defRPr/>
              </a:pPr>
              <a:t>39</a:t>
            </a:fld>
            <a:r>
              <a:rPr lang="fr-FR" sz="1200" smtClean="0">
                <a:solidFill>
                  <a:schemeClr val="bg1"/>
                </a:solidFill>
              </a:rPr>
              <a:t> -  - </a:t>
            </a:r>
          </a:p>
        </p:txBody>
      </p:sp>
      <p:pic>
        <p:nvPicPr>
          <p:cNvPr id="31746" name="Picture 2" descr="DSC015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075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" t="3165" r="9231" b="5034"/>
          <a:stretch/>
        </p:blipFill>
        <p:spPr>
          <a:xfrm>
            <a:off x="269366" y="1835302"/>
            <a:ext cx="8869150" cy="4226487"/>
          </a:xfrm>
        </p:spPr>
      </p:pic>
    </p:spTree>
    <p:extLst>
      <p:ext uri="{BB962C8B-B14F-4D97-AF65-F5344CB8AC3E}">
        <p14:creationId xmlns:p14="http://schemas.microsoft.com/office/powerpoint/2010/main" val="359667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u pied de page 1"/>
          <p:cNvSpPr>
            <a:spLocks noGrp="1"/>
          </p:cNvSpPr>
          <p:nvPr>
            <p:ph type="ftr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82926A82-5329-0842-B18F-98959DC6BBE3}" type="slidenum">
              <a:rPr lang="fr-FR" sz="1200" smtClean="0">
                <a:solidFill>
                  <a:schemeClr val="bg1"/>
                </a:solidFill>
              </a:rPr>
              <a:pPr>
                <a:defRPr/>
              </a:pPr>
              <a:t>40</a:t>
            </a:fld>
            <a:r>
              <a:rPr lang="fr-FR" sz="1200" smtClean="0">
                <a:solidFill>
                  <a:schemeClr val="bg1"/>
                </a:solidFill>
              </a:rPr>
              <a:t> -  - </a:t>
            </a:r>
          </a:p>
        </p:txBody>
      </p:sp>
      <p:pic>
        <p:nvPicPr>
          <p:cNvPr id="33794" name="Picture 2" descr="DSC005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4350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u pied de page 1"/>
          <p:cNvSpPr>
            <a:spLocks noGrp="1"/>
          </p:cNvSpPr>
          <p:nvPr>
            <p:ph type="ftr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AC48037C-2FD3-0C48-969A-DF41E874C4CB}" type="slidenum">
              <a:rPr lang="fr-FR" sz="1200" smtClean="0">
                <a:solidFill>
                  <a:schemeClr val="bg1"/>
                </a:solidFill>
              </a:rPr>
              <a:pPr>
                <a:defRPr/>
              </a:pPr>
              <a:t>41</a:t>
            </a:fld>
            <a:r>
              <a:rPr lang="fr-FR" sz="1200" smtClean="0">
                <a:solidFill>
                  <a:schemeClr val="bg1"/>
                </a:solidFill>
              </a:rPr>
              <a:t> -  - </a:t>
            </a:r>
          </a:p>
        </p:txBody>
      </p:sp>
      <p:pic>
        <p:nvPicPr>
          <p:cNvPr id="36866" name="Picture 4" descr="DSC042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470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u pied de page 1"/>
          <p:cNvSpPr>
            <a:spLocks noGrp="1"/>
          </p:cNvSpPr>
          <p:nvPr>
            <p:ph type="ftr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5CAE4D98-1F1D-A242-99B3-6A9B87EEBA7B}" type="slidenum">
              <a:rPr lang="fr-FR" sz="1200" smtClean="0">
                <a:solidFill>
                  <a:schemeClr val="bg1"/>
                </a:solidFill>
              </a:rPr>
              <a:pPr>
                <a:defRPr/>
              </a:pPr>
              <a:t>42</a:t>
            </a:fld>
            <a:r>
              <a:rPr lang="fr-FR" sz="1200" smtClean="0">
                <a:solidFill>
                  <a:schemeClr val="bg1"/>
                </a:solidFill>
              </a:rPr>
              <a:t> -  - </a:t>
            </a:r>
          </a:p>
        </p:txBody>
      </p:sp>
      <p:pic>
        <p:nvPicPr>
          <p:cNvPr id="37890" name="Picture 4" descr="1204496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772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3" b="3511"/>
          <a:stretch/>
        </p:blipFill>
        <p:spPr>
          <a:xfrm>
            <a:off x="457200" y="1600201"/>
            <a:ext cx="8229600" cy="4346126"/>
          </a:xfrm>
        </p:spPr>
      </p:pic>
    </p:spTree>
    <p:extLst>
      <p:ext uri="{BB962C8B-B14F-4D97-AF65-F5344CB8AC3E}">
        <p14:creationId xmlns:p14="http://schemas.microsoft.com/office/powerpoint/2010/main" val="423353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u pied de page 1"/>
          <p:cNvSpPr>
            <a:spLocks noGrp="1"/>
          </p:cNvSpPr>
          <p:nvPr>
            <p:ph type="ftr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675E02F0-048E-C648-B6B6-456545A18490}" type="slidenum">
              <a:rPr lang="fr-FR" sz="1200" smtClean="0">
                <a:solidFill>
                  <a:schemeClr val="bg1"/>
                </a:solidFill>
              </a:rPr>
              <a:pPr>
                <a:defRPr/>
              </a:pPr>
              <a:t>44</a:t>
            </a:fld>
            <a:r>
              <a:rPr lang="fr-FR" sz="1200" smtClean="0">
                <a:solidFill>
                  <a:schemeClr val="bg1"/>
                </a:solidFill>
              </a:rPr>
              <a:t> -  - </a:t>
            </a:r>
          </a:p>
        </p:txBody>
      </p:sp>
      <p:pic>
        <p:nvPicPr>
          <p:cNvPr id="51202" name="Picture 4" descr="Histogenese salivai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626" y="361333"/>
            <a:ext cx="7080467" cy="570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29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u pied de page 1"/>
          <p:cNvSpPr>
            <a:spLocks noGrp="1"/>
          </p:cNvSpPr>
          <p:nvPr>
            <p:ph type="ftr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DA66A6EA-0D94-0942-A716-7181FF23A82B}" type="slidenum">
              <a:rPr lang="fr-FR" sz="1200" smtClean="0">
                <a:solidFill>
                  <a:schemeClr val="bg1"/>
                </a:solidFill>
              </a:rPr>
              <a:pPr>
                <a:defRPr/>
              </a:pPr>
              <a:t>45</a:t>
            </a:fld>
            <a:r>
              <a:rPr lang="fr-FR" sz="1200" smtClean="0">
                <a:solidFill>
                  <a:schemeClr val="bg1"/>
                </a:solidFill>
              </a:rPr>
              <a:t> -  - </a:t>
            </a:r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0" y="381000"/>
          <a:ext cx="31242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Photo Editor Photo" r:id="rId3" imgW="2457143" imgH="2123810" progId="MSPhotoEd.3">
                  <p:embed/>
                </p:oleObj>
              </mc:Choice>
              <mc:Fallback>
                <p:oleObj name="Photo Editor Photo" r:id="rId3" imgW="2457143" imgH="21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1000"/>
                        <a:ext cx="31242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417780"/>
              </p:ext>
            </p:extLst>
          </p:nvPr>
        </p:nvGraphicFramePr>
        <p:xfrm>
          <a:off x="0" y="3645024"/>
          <a:ext cx="31242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Photo Editor Photo" r:id="rId5" imgW="2038095" imgH="2076740" progId="MSPhotoEd.3">
                  <p:embed/>
                </p:oleObj>
              </mc:Choice>
              <mc:Fallback>
                <p:oleObj name="Photo Editor Photo" r:id="rId5" imgW="2038095" imgH="207674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645024"/>
                        <a:ext cx="31242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8" name="Object 4"/>
          <p:cNvGraphicFramePr>
            <a:graphicFrameLocks noChangeAspect="1"/>
          </p:cNvGraphicFramePr>
          <p:nvPr/>
        </p:nvGraphicFramePr>
        <p:xfrm>
          <a:off x="3124200" y="381000"/>
          <a:ext cx="31242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Photo Editor Photo" r:id="rId7" imgW="2209524" imgH="1943371" progId="MSPhotoEd.3">
                  <p:embed/>
                </p:oleObj>
              </mc:Choice>
              <mc:Fallback>
                <p:oleObj name="Photo Editor Photo" r:id="rId7" imgW="2209524" imgH="19433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81000"/>
                        <a:ext cx="31242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5"/>
          <p:cNvGraphicFramePr>
            <a:graphicFrameLocks noChangeAspect="1"/>
          </p:cNvGraphicFramePr>
          <p:nvPr/>
        </p:nvGraphicFramePr>
        <p:xfrm>
          <a:off x="6191250" y="390525"/>
          <a:ext cx="2876550" cy="273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Photo Editor Photo" r:id="rId9" imgW="2114845" imgH="2010056" progId="MSPhotoEd.3">
                  <p:embed/>
                </p:oleObj>
              </mc:Choice>
              <mc:Fallback>
                <p:oleObj name="Photo Editor Photo" r:id="rId9" imgW="2114845" imgH="201005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50" y="390525"/>
                        <a:ext cx="2876550" cy="273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50" name="Object 6"/>
          <p:cNvGraphicFramePr>
            <a:graphicFrameLocks noChangeAspect="1"/>
          </p:cNvGraphicFramePr>
          <p:nvPr/>
        </p:nvGraphicFramePr>
        <p:xfrm>
          <a:off x="6096000" y="3657600"/>
          <a:ext cx="30480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Photo Editor Photo" r:id="rId11" imgW="2343477" imgH="2295238" progId="MSPhotoEd.3">
                  <p:embed/>
                </p:oleObj>
              </mc:Choice>
              <mc:Fallback>
                <p:oleObj name="Photo Editor Photo" r:id="rId11" imgW="2343477" imgH="22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657600"/>
                        <a:ext cx="30480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51" name="Object 7"/>
          <p:cNvGraphicFramePr>
            <a:graphicFrameLocks noChangeAspect="1"/>
          </p:cNvGraphicFramePr>
          <p:nvPr/>
        </p:nvGraphicFramePr>
        <p:xfrm>
          <a:off x="3124200" y="3657600"/>
          <a:ext cx="30480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Photo Editor Photo" r:id="rId13" imgW="1828571" imgH="1876190" progId="MSPhotoEd.3">
                  <p:embed/>
                </p:oleObj>
              </mc:Choice>
              <mc:Fallback>
                <p:oleObj name="Photo Editor Photo" r:id="rId13" imgW="1828571" imgH="18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657600"/>
                        <a:ext cx="30480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99157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3612" r="3573"/>
          <a:stretch/>
        </p:blipFill>
        <p:spPr>
          <a:xfrm rot="10800000">
            <a:off x="1496074" y="330503"/>
            <a:ext cx="6628042" cy="6406602"/>
          </a:xfrm>
        </p:spPr>
      </p:pic>
    </p:spTree>
    <p:extLst>
      <p:ext uri="{BB962C8B-B14F-4D97-AF65-F5344CB8AC3E}">
        <p14:creationId xmlns:p14="http://schemas.microsoft.com/office/powerpoint/2010/main" val="77069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826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 smtClean="0"/>
              <a:t>Πολύμορφο </a:t>
            </a:r>
            <a:r>
              <a:rPr lang="el-GR" dirty="0"/>
              <a:t>αδένωμα</a:t>
            </a:r>
            <a:endParaRPr lang="en-US" dirty="0"/>
          </a:p>
        </p:txBody>
      </p:sp>
      <p:pic>
        <p:nvPicPr>
          <p:cNvPr id="4" name="Content Placeholder 3" descr="6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72" r="-21272"/>
          <a:stretch>
            <a:fillRect/>
          </a:stretch>
        </p:blipFill>
        <p:spPr>
          <a:xfrm rot="10800000">
            <a:off x="768758" y="1193113"/>
            <a:ext cx="8590522" cy="5595499"/>
          </a:xfrm>
        </p:spPr>
      </p:pic>
    </p:spTree>
    <p:extLst>
      <p:ext uri="{BB962C8B-B14F-4D97-AF65-F5344CB8AC3E}">
        <p14:creationId xmlns:p14="http://schemas.microsoft.com/office/powerpoint/2010/main" val="10331676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jpg_salivary_gland_anlage_tumor_11_1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68" r="-143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61134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Πολύμορφο αδένωμα</a:t>
            </a:r>
            <a:endParaRPr lang="en-US" dirty="0"/>
          </a:p>
        </p:txBody>
      </p:sp>
      <p:pic>
        <p:nvPicPr>
          <p:cNvPr id="4" name="Content Placeholder 3" descr="Pleomorphic Adenoma_Infarc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8" b="132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7180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" t="6153" r="15103" b="6603"/>
          <a:stretch/>
        </p:blipFill>
        <p:spPr>
          <a:xfrm>
            <a:off x="1356922" y="292722"/>
            <a:ext cx="6802005" cy="6327593"/>
          </a:xfrm>
        </p:spPr>
      </p:pic>
    </p:spTree>
    <p:extLst>
      <p:ext uri="{BB962C8B-B14F-4D97-AF65-F5344CB8AC3E}">
        <p14:creationId xmlns:p14="http://schemas.microsoft.com/office/powerpoint/2010/main" val="9859031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Πολύμορφο αδένωμα</a:t>
            </a:r>
            <a:endParaRPr lang="en-US" dirty="0"/>
          </a:p>
        </p:txBody>
      </p:sp>
      <p:pic>
        <p:nvPicPr>
          <p:cNvPr id="4" name="Object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5" b="746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9852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Κυστικό αδενολέμφωμα </a:t>
            </a:r>
            <a:br>
              <a:rPr lang="el-GR" dirty="0" smtClean="0"/>
            </a:br>
            <a:r>
              <a:rPr lang="el-GR" dirty="0" smtClean="0"/>
              <a:t>όγκος </a:t>
            </a:r>
            <a:r>
              <a:rPr lang="en-US" dirty="0" err="1" smtClean="0"/>
              <a:t>Warthin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53" r="-68853"/>
          <a:stretch>
            <a:fillRect/>
          </a:stretch>
        </p:blipFill>
        <p:spPr>
          <a:xfrm rot="108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1691168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Encyclopedia salivaires\Springer PHV JK\WT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72" r="-7072"/>
          <a:stretch>
            <a:fillRect/>
          </a:stretch>
        </p:blipFill>
        <p:spPr bwMode="auto">
          <a:xfrm>
            <a:off x="-270016" y="800172"/>
            <a:ext cx="9684300" cy="532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9349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0" y="436028"/>
            <a:ext cx="8071945" cy="604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3378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 descr="warthin-tumor1.JPG_595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r="22393" b="15058"/>
          <a:stretch/>
        </p:blipFill>
        <p:spPr>
          <a:xfrm>
            <a:off x="457200" y="1600201"/>
            <a:ext cx="3891908" cy="3844452"/>
          </a:xfrm>
        </p:spPr>
      </p:pic>
      <p:pic>
        <p:nvPicPr>
          <p:cNvPr id="8" name="Content Placeholder 3" descr="tumor-warthins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3" r="202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52784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Ογκοκύτωμα</a:t>
            </a:r>
            <a:endParaRPr lang="en-US" dirty="0"/>
          </a:p>
        </p:txBody>
      </p:sp>
      <p:pic>
        <p:nvPicPr>
          <p:cNvPr id="4" name="Picture 2" descr="H:\Encyclopedia salivaires\Springer PHV JK\WT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5" b="619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6058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Βασικοκυτταρικό Αδένωμα</a:t>
            </a:r>
            <a:endParaRPr lang="en-US" dirty="0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9" b="1298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8474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RI-parotid-tum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96" r="-359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30634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jpg_salivary_gland_anlage_tumor_11_1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68" r="-143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98524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Πολύμορφο αδένωμα</a:t>
            </a:r>
            <a:endParaRPr lang="en-US" dirty="0"/>
          </a:p>
        </p:txBody>
      </p:sp>
      <p:pic>
        <p:nvPicPr>
          <p:cNvPr id="4" name="Content Placeholder 3" descr="Pleomorphic Adenoma_Infarc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17" r="-181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1432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416" r="-764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89925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Βλεννοεπιδερμιδικό Καρκίνωμα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2578" name="Espace réservé du pied de page 1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50283A33-5851-4441-960D-E480B0665BBF}" type="slidenum">
              <a:rPr lang="fr-FR" sz="1200" smtClean="0">
                <a:solidFill>
                  <a:schemeClr val="bg1"/>
                </a:solidFill>
              </a:rPr>
              <a:pPr>
                <a:defRPr/>
              </a:pPr>
              <a:t>60</a:t>
            </a:fld>
            <a:r>
              <a:rPr lang="fr-FR" sz="1200" smtClean="0">
                <a:solidFill>
                  <a:schemeClr val="bg1"/>
                </a:solidFill>
              </a:rPr>
              <a:t> -  - </a:t>
            </a:r>
          </a:p>
        </p:txBody>
      </p:sp>
      <p:pic>
        <p:nvPicPr>
          <p:cNvPr id="152579" name="Object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08577"/>
            <a:ext cx="7967983" cy="504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14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Βλεννοεπιδερμιδικό Καρκίνωμα</a:t>
            </a:r>
            <a:endParaRPr lang="en-US" dirty="0"/>
          </a:p>
        </p:txBody>
      </p:sp>
      <p:pic>
        <p:nvPicPr>
          <p:cNvPr id="4" name="Content Placeholder 3" descr="Pleomorphic Adenoma_MyxoidStroma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8" b="13298"/>
          <a:stretch>
            <a:fillRect/>
          </a:stretch>
        </p:blipFill>
        <p:spPr>
          <a:xfrm>
            <a:off x="457200" y="163499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7052500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Espace réservé du pied de page 1"/>
          <p:cNvSpPr>
            <a:spLocks noGrp="1"/>
          </p:cNvSpPr>
          <p:nvPr>
            <p:ph type="ftr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FE637B9E-E993-9741-83E0-0E213F776802}" type="slidenum">
              <a:rPr lang="fr-FR" sz="1200" smtClean="0">
                <a:solidFill>
                  <a:schemeClr val="bg1"/>
                </a:solidFill>
              </a:rPr>
              <a:pPr>
                <a:defRPr/>
              </a:pPr>
              <a:t>62</a:t>
            </a:fld>
            <a:r>
              <a:rPr lang="fr-FR" sz="1200" smtClean="0">
                <a:solidFill>
                  <a:schemeClr val="bg1"/>
                </a:solidFill>
              </a:rPr>
              <a:t> -  - </a:t>
            </a:r>
          </a:p>
        </p:txBody>
      </p:sp>
      <p:pic>
        <p:nvPicPr>
          <p:cNvPr id="153603" name="Object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00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909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Καρκίνωμα από κύτταρα κυψελών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4626" name="Espace réservé du pied de page 1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9B271DB9-D4AF-5640-99BC-24DE9A175B50}" type="slidenum">
              <a:rPr lang="fr-FR" sz="1200" smtClean="0">
                <a:solidFill>
                  <a:schemeClr val="bg1"/>
                </a:solidFill>
              </a:rPr>
              <a:pPr>
                <a:defRPr/>
              </a:pPr>
              <a:t>63</a:t>
            </a:fld>
            <a:r>
              <a:rPr lang="fr-FR" sz="1200" smtClean="0">
                <a:solidFill>
                  <a:schemeClr val="bg1"/>
                </a:solidFill>
              </a:rPr>
              <a:t> -  - </a:t>
            </a:r>
          </a:p>
        </p:txBody>
      </p:sp>
      <p:pic>
        <p:nvPicPr>
          <p:cNvPr id="154627" name="Objec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51" y="1372270"/>
            <a:ext cx="7715212" cy="498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52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Espace réservé du pied de page 1"/>
          <p:cNvSpPr>
            <a:spLocks noGrp="1"/>
          </p:cNvSpPr>
          <p:nvPr>
            <p:ph type="ftr" sz="quarter" idx="10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CEA3A8EF-1DD4-374F-A6C0-B7F8390BEE0E}" type="slidenum">
              <a:rPr lang="fr-FR" sz="1200" smtClean="0">
                <a:solidFill>
                  <a:schemeClr val="bg1"/>
                </a:solidFill>
              </a:rPr>
              <a:pPr>
                <a:defRPr/>
              </a:pPr>
              <a:t>64</a:t>
            </a:fld>
            <a:r>
              <a:rPr lang="fr-FR" sz="1200" smtClean="0">
                <a:solidFill>
                  <a:schemeClr val="bg1"/>
                </a:solidFill>
              </a:rPr>
              <a:t> -  - </a:t>
            </a:r>
          </a:p>
        </p:txBody>
      </p:sp>
      <p:pic>
        <p:nvPicPr>
          <p:cNvPr id="155651" name="Objec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586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5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ucoaden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32" r="-227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10725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slmeca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45" r="-65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05836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ucoepidermoid-Carcinoma-histolog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18" r="-162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00994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ucoepidermoidCA2_LowGrad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17" r="-181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62143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alivGlandFig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62" r="-182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3647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3b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86" b="-22286"/>
          <a:stretch>
            <a:fillRect/>
          </a:stretch>
        </p:blipFill>
        <p:spPr>
          <a:xfrm>
            <a:off x="202751" y="1173870"/>
            <a:ext cx="4419022" cy="4952293"/>
          </a:xfrm>
        </p:spPr>
      </p:pic>
      <p:pic>
        <p:nvPicPr>
          <p:cNvPr id="8" name="Content Placeholder 3" descr="3c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r="-4695" b="4352"/>
          <a:stretch/>
        </p:blipFill>
        <p:spPr>
          <a:xfrm>
            <a:off x="5040984" y="1385552"/>
            <a:ext cx="4298847" cy="5234306"/>
          </a:xfrm>
        </p:spPr>
      </p:pic>
    </p:spTree>
    <p:extLst>
      <p:ext uri="{BB962C8B-B14F-4D97-AF65-F5344CB8AC3E}">
        <p14:creationId xmlns:p14="http://schemas.microsoft.com/office/powerpoint/2010/main" val="138172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Καρκίνωμα από πλακώδη κύτταρα</a:t>
            </a:r>
            <a:endParaRPr lang="en-US" dirty="0"/>
          </a:p>
        </p:txBody>
      </p:sp>
      <p:pic>
        <p:nvPicPr>
          <p:cNvPr id="5" name="Content Placeholder 3" descr="kingbent_40684.3816965393_Invasive_squamous_cell_carcinoma_keratinizing_tongue_desmoplasia_100x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1" r="13781" b="7474"/>
          <a:stretch/>
        </p:blipFill>
        <p:spPr>
          <a:xfrm>
            <a:off x="305899" y="1600199"/>
            <a:ext cx="4346465" cy="4174959"/>
          </a:xfrm>
        </p:spPr>
      </p:pic>
      <p:pic>
        <p:nvPicPr>
          <p:cNvPr id="6" name="Content Placeholder 3" descr="22kingbent_40684.3835836343_Invasive_squamous_cell_carcinoma_keratinizing_tongue_invading_skeletal_muscle_200x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9" r="16449" b="7755"/>
          <a:stretch/>
        </p:blipFill>
        <p:spPr>
          <a:xfrm>
            <a:off x="4856952" y="1600199"/>
            <a:ext cx="4038602" cy="4174960"/>
          </a:xfrm>
        </p:spPr>
      </p:pic>
    </p:spTree>
    <p:extLst>
      <p:ext uri="{BB962C8B-B14F-4D97-AF65-F5344CB8AC3E}">
        <p14:creationId xmlns:p14="http://schemas.microsoft.com/office/powerpoint/2010/main" val="33738547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Αδενοειδές Κυστικό Καρκίνωμα</a:t>
            </a:r>
            <a:endParaRPr lang="en-US" dirty="0"/>
          </a:p>
        </p:txBody>
      </p:sp>
      <p:pic>
        <p:nvPicPr>
          <p:cNvPr id="4" name="Content Placeholder 3" descr="msladcy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38" r="-47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22295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Αδενοειδές Κυστικό Καρκίνωμα</a:t>
            </a:r>
            <a:endParaRPr lang="en-US" dirty="0"/>
          </a:p>
        </p:txBody>
      </p:sp>
      <p:pic>
        <p:nvPicPr>
          <p:cNvPr id="7" name="Content Placeholder 3" descr="AdenoidCysticCA1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2" r="16572"/>
          <a:stretch/>
        </p:blipFill>
        <p:spPr/>
      </p:pic>
      <p:pic>
        <p:nvPicPr>
          <p:cNvPr id="8" name="Content Placeholder 4" descr="600px-Adenoid_cystic_carcinoma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27948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Αδενοειδές Κυστικό Καρκίνωμα</a:t>
            </a:r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793" b="-25793"/>
          <a:stretch>
            <a:fillRect/>
          </a:stretch>
        </p:blipFill>
        <p:spPr bwMode="auto">
          <a:xfrm>
            <a:off x="211619" y="1600200"/>
            <a:ext cx="4284181" cy="480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102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18" b="-25418"/>
          <a:stretch>
            <a:fillRect/>
          </a:stretch>
        </p:blipFill>
        <p:spPr bwMode="auto">
          <a:xfrm>
            <a:off x="4648199" y="1600200"/>
            <a:ext cx="4284181" cy="480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7802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Μικροκυτταρικό Καρκίνωμα</a:t>
            </a:r>
            <a:endParaRPr lang="en-US" dirty="0"/>
          </a:p>
        </p:txBody>
      </p:sp>
      <p:pic>
        <p:nvPicPr>
          <p:cNvPr id="5" name="Picture 102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353" b="-2435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42" b="-2484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224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Βλεννώδες Καρκίνωμα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:\Glandes salivaires TP\Photos\Ca coll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21" y="1600200"/>
            <a:ext cx="7334771" cy="460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1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Ογκοκυτταρικό Καρκίνωμα</a:t>
            </a:r>
            <a:endParaRPr lang="en-US" dirty="0"/>
          </a:p>
        </p:txBody>
      </p:sp>
      <p:pic>
        <p:nvPicPr>
          <p:cNvPr id="4" name="Picture 2" descr="H:\Glandes salivaires TP\Photos\Ca Onco 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5" b="619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17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Καρκίνωμα από μυοεπιθηλιακά κύτταρα</a:t>
            </a:r>
            <a:endParaRPr lang="en-US" dirty="0"/>
          </a:p>
        </p:txBody>
      </p:sp>
      <p:pic>
        <p:nvPicPr>
          <p:cNvPr id="6" name="Picture 2" descr="H:\Glandes salivaires TP\Photos\ca Myoep 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262" b="-39262"/>
          <a:stretch>
            <a:fillRect/>
          </a:stretch>
        </p:blipFill>
        <p:spPr bwMode="auto">
          <a:xfrm>
            <a:off x="118488" y="1600200"/>
            <a:ext cx="4377312" cy="49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:\Glandes salivaires TP\Photos\Ca myoep 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262" b="-39262"/>
          <a:stretch>
            <a:fillRect/>
          </a:stretch>
        </p:blipFill>
        <p:spPr bwMode="auto">
          <a:xfrm>
            <a:off x="4648200" y="1600200"/>
            <a:ext cx="4377312" cy="49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04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680" y="2061917"/>
            <a:ext cx="8229600" cy="1143000"/>
          </a:xfrm>
        </p:spPr>
        <p:txBody>
          <a:bodyPr/>
          <a:lstStyle/>
          <a:p>
            <a:r>
              <a:rPr lang="el-GR" b="1" dirty="0" smtClean="0"/>
              <a:t>ΑΝΩΤΕΡΗ ΑΝΑΠΝΕΥΣΤΙΚΗ ΟΔΟΣ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072141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l-GR" b="1" u="sng" dirty="0" smtClean="0"/>
              <a:t>Ανώτερες Αναπνευστικές οδοί:</a:t>
            </a:r>
          </a:p>
          <a:p>
            <a:pPr marL="0" indent="0">
              <a:buNone/>
            </a:pPr>
            <a:r>
              <a:rPr lang="el-GR" b="1" i="1" u="sng" dirty="0"/>
              <a:t>α</a:t>
            </a:r>
            <a:r>
              <a:rPr lang="el-GR" b="1" i="1" u="sng" dirty="0" smtClean="0"/>
              <a:t>εροφόροι οδοί </a:t>
            </a:r>
            <a:r>
              <a:rPr lang="el-GR" b="1" dirty="0" smtClean="0"/>
              <a:t>από την είσοδο της μύτης μέσω των ρινικών κοιλοτήτων και του φάρυγγα μέχρι το λάρυγγα</a:t>
            </a:r>
          </a:p>
          <a:p>
            <a:pPr marL="0" indent="0">
              <a:buNone/>
            </a:pPr>
            <a:endParaRPr lang="el-GR" b="1" dirty="0"/>
          </a:p>
          <a:p>
            <a:pPr marL="0" indent="0">
              <a:buNone/>
            </a:pPr>
            <a:r>
              <a:rPr lang="el-GR" b="1" dirty="0" smtClean="0">
                <a:solidFill>
                  <a:srgbClr val="FF0000"/>
                </a:solidFill>
              </a:rPr>
              <a:t>Φλεγμονώδεις καταστάσεις </a:t>
            </a:r>
            <a:r>
              <a:rPr lang="el-GR" b="1" dirty="0" smtClean="0"/>
              <a:t>(οξείες-χρόνιες, ιογενείς-μικροβιακές-ειδικές)</a:t>
            </a:r>
          </a:p>
          <a:p>
            <a:pPr marL="0" indent="0">
              <a:buNone/>
            </a:pPr>
            <a:r>
              <a:rPr lang="el-GR" b="1" dirty="0" smtClean="0">
                <a:solidFill>
                  <a:srgbClr val="FF0000"/>
                </a:solidFill>
              </a:rPr>
              <a:t>Νεοπλάσματα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33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Αμελοβλάστωμα</a:t>
            </a:r>
            <a:endParaRPr lang="en-US" dirty="0"/>
          </a:p>
        </p:txBody>
      </p:sp>
      <p:pic>
        <p:nvPicPr>
          <p:cNvPr id="5" name="Content Placeholder 4" descr="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20" r="-67620"/>
          <a:stretch>
            <a:fillRect/>
          </a:stretch>
        </p:blipFill>
        <p:spPr>
          <a:xfrm>
            <a:off x="-250125" y="1203264"/>
            <a:ext cx="9658680" cy="5311902"/>
          </a:xfrm>
        </p:spPr>
      </p:pic>
    </p:spTree>
    <p:extLst>
      <p:ext uri="{BB962C8B-B14F-4D97-AF65-F5344CB8AC3E}">
        <p14:creationId xmlns:p14="http://schemas.microsoft.com/office/powerpoint/2010/main" val="17753627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3" descr="polyp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809" b="-19809"/>
          <a:stretch>
            <a:fillRect/>
          </a:stretch>
        </p:blipFill>
        <p:spPr>
          <a:xfrm>
            <a:off x="265839" y="2069866"/>
            <a:ext cx="4038600" cy="4525963"/>
          </a:xfrm>
        </p:spPr>
      </p:pic>
      <p:pic>
        <p:nvPicPr>
          <p:cNvPr id="9" name="Content Placeholder 3" descr="nasalpolyps 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17" b="-6017"/>
          <a:stretch>
            <a:fillRect/>
          </a:stretch>
        </p:blipFill>
        <p:spPr>
          <a:xfrm>
            <a:off x="4229107" y="1078494"/>
            <a:ext cx="4923221" cy="5517336"/>
          </a:xfrm>
        </p:spPr>
      </p:pic>
    </p:spTree>
    <p:extLst>
      <p:ext uri="{BB962C8B-B14F-4D97-AF65-F5344CB8AC3E}">
        <p14:creationId xmlns:p14="http://schemas.microsoft.com/office/powerpoint/2010/main" val="6481356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Polype_nasa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39" r="-8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13376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 descr="Cystic_Fibrosis_Nasal_Polyps_R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84" b="-7484"/>
          <a:stretch>
            <a:fillRect/>
          </a:stretch>
        </p:blipFill>
        <p:spPr/>
      </p:pic>
      <p:pic>
        <p:nvPicPr>
          <p:cNvPr id="7" name="Content Placeholder 3" descr="phototake_rm_rhinoscopy_showing_nasal_polyps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462" b="-324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74876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44_G.siz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60" r="-279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09214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jpg_antrochoanal_nasal_inflammatory_polyp_12_1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41" r="-216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99830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30" r="-72630"/>
          <a:stretch>
            <a:fillRect/>
          </a:stretch>
        </p:blipFill>
        <p:spPr>
          <a:xfrm rot="10800000">
            <a:off x="-1978301" y="1600201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8097479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524image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58341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g 7_02_jpg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r="-328" b="8139"/>
          <a:stretch/>
        </p:blipFill>
        <p:spPr>
          <a:xfrm>
            <a:off x="1913608" y="1600200"/>
            <a:ext cx="5427687" cy="4157563"/>
          </a:xfrm>
        </p:spPr>
      </p:pic>
    </p:spTree>
    <p:extLst>
      <p:ext uri="{BB962C8B-B14F-4D97-AF65-F5344CB8AC3E}">
        <p14:creationId xmlns:p14="http://schemas.microsoft.com/office/powerpoint/2010/main" val="31768657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 descr="nasal_polyp_11331325518442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66" b="-4066"/>
          <a:stretch>
            <a:fillRect/>
          </a:stretch>
        </p:blipFill>
        <p:spPr>
          <a:xfrm>
            <a:off x="134009" y="1600200"/>
            <a:ext cx="4361791" cy="4888155"/>
          </a:xfrm>
        </p:spPr>
      </p:pic>
      <p:pic>
        <p:nvPicPr>
          <p:cNvPr id="8" name="Content Placeholder 3" descr="nasal_polyp_21331325602372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74" b="-20374"/>
          <a:stretch>
            <a:fillRect/>
          </a:stretch>
        </p:blipFill>
        <p:spPr>
          <a:xfrm>
            <a:off x="4648200" y="1679257"/>
            <a:ext cx="4495800" cy="5400527"/>
          </a:xfrm>
        </p:spPr>
      </p:pic>
    </p:spTree>
    <p:extLst>
      <p:ext uri="{BB962C8B-B14F-4D97-AF65-F5344CB8AC3E}">
        <p14:creationId xmlns:p14="http://schemas.microsoft.com/office/powerpoint/2010/main" val="42275916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n007_W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 b="116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821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fp20140601p882-f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3" r="-39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2997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5fad76ae695777cdcdf9b423af02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15" r="-184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7582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187</Words>
  <Application>Microsoft Macintosh PowerPoint</Application>
  <PresentationFormat>On-screen Show (4:3)</PresentationFormat>
  <Paragraphs>54</Paragraphs>
  <Slides>90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2" baseType="lpstr">
      <vt:lpstr>Office Theme</vt:lpstr>
      <vt:lpstr>Photo Editor Photo</vt:lpstr>
      <vt:lpstr>ΚΕΦΑΛΗ-ΤΡΑΧΗΛΟΣ  (στοματική κοιλότητα, σιελογόνοι αδένες, ανώτερη αεροπεπτική οδός)</vt:lpstr>
      <vt:lpstr>ΣΤΟΜΑΤΙΚΗ ΚΟΙΛΟΤΗΤΑ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Αμελοβλάστωμα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Πολύμορφο αδένωμα</vt:lpstr>
      <vt:lpstr>PowerPoint Presentation</vt:lpstr>
      <vt:lpstr>Πολύμορφο αδένωμα</vt:lpstr>
      <vt:lpstr>Πολύμορφο αδένωμα</vt:lpstr>
      <vt:lpstr>Κυστικό αδενολέμφωμα  όγκος Warthin </vt:lpstr>
      <vt:lpstr>PowerPoint Presentation</vt:lpstr>
      <vt:lpstr>PowerPoint Presentation</vt:lpstr>
      <vt:lpstr>PowerPoint Presentation</vt:lpstr>
      <vt:lpstr>Ογκοκύτωμα</vt:lpstr>
      <vt:lpstr>Βασικοκυτταρικό Αδένωμα</vt:lpstr>
      <vt:lpstr>PowerPoint Presentation</vt:lpstr>
      <vt:lpstr>PowerPoint Presentation</vt:lpstr>
      <vt:lpstr>Πολύμορφο αδένωμα</vt:lpstr>
      <vt:lpstr>Βλεννοεπιδερμιδικό Καρκίνωμα</vt:lpstr>
      <vt:lpstr>Βλεννοεπιδερμιδικό Καρκίνωμα</vt:lpstr>
      <vt:lpstr>PowerPoint Presentation</vt:lpstr>
      <vt:lpstr>Καρκίνωμα από κύτταρα κυψελών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Καρκίνωμα από πλακώδη κύτταρα</vt:lpstr>
      <vt:lpstr>Αδενοειδές Κυστικό Καρκίνωμα</vt:lpstr>
      <vt:lpstr>Αδενοειδές Κυστικό Καρκίνωμα</vt:lpstr>
      <vt:lpstr>Αδενοειδές Κυστικό Καρκίνωμα</vt:lpstr>
      <vt:lpstr>Μικροκυτταρικό Καρκίνωμα</vt:lpstr>
      <vt:lpstr>Βλεννώδες Καρκίνωμα</vt:lpstr>
      <vt:lpstr>Ογκοκυτταρικό Καρκίνωμα</vt:lpstr>
      <vt:lpstr>Καρκίνωμα από μυοεπιθηλιακά κύτταρα</vt:lpstr>
      <vt:lpstr>ΑΝΩΤΕΡΗ ΑΝΑΠΝΕΥΣΤΙΚΗ ΟΔΟΣ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76</cp:revision>
  <dcterms:created xsi:type="dcterms:W3CDTF">2016-02-21T08:06:00Z</dcterms:created>
  <dcterms:modified xsi:type="dcterms:W3CDTF">2016-06-02T19:15:50Z</dcterms:modified>
</cp:coreProperties>
</file>