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31"/>
  </p:handoutMasterIdLst>
  <p:sldIdLst>
    <p:sldId id="257" r:id="rId2"/>
    <p:sldId id="281" r:id="rId3"/>
    <p:sldId id="263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74" r:id="rId12"/>
    <p:sldId id="289" r:id="rId13"/>
    <p:sldId id="290" r:id="rId14"/>
    <p:sldId id="265" r:id="rId15"/>
    <p:sldId id="291" r:id="rId16"/>
    <p:sldId id="292" r:id="rId17"/>
    <p:sldId id="293" r:id="rId18"/>
    <p:sldId id="266" r:id="rId19"/>
    <p:sldId id="294" r:id="rId20"/>
    <p:sldId id="295" r:id="rId21"/>
    <p:sldId id="296" r:id="rId22"/>
    <p:sldId id="278" r:id="rId23"/>
    <p:sldId id="297" r:id="rId24"/>
    <p:sldId id="298" r:id="rId25"/>
    <p:sldId id="299" r:id="rId26"/>
    <p:sldId id="272" r:id="rId27"/>
    <p:sldId id="300" r:id="rId28"/>
    <p:sldId id="301" r:id="rId29"/>
    <p:sldId id="302" r:id="rId30"/>
    <p:sldId id="311" r:id="rId31"/>
    <p:sldId id="261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258" r:id="rId40"/>
    <p:sldId id="312" r:id="rId41"/>
    <p:sldId id="313" r:id="rId42"/>
    <p:sldId id="310" r:id="rId43"/>
    <p:sldId id="314" r:id="rId44"/>
    <p:sldId id="315" r:id="rId45"/>
    <p:sldId id="270" r:id="rId46"/>
    <p:sldId id="316" r:id="rId47"/>
    <p:sldId id="317" r:id="rId48"/>
    <p:sldId id="318" r:id="rId49"/>
    <p:sldId id="276" r:id="rId50"/>
    <p:sldId id="319" r:id="rId51"/>
    <p:sldId id="260" r:id="rId52"/>
    <p:sldId id="320" r:id="rId53"/>
    <p:sldId id="273" r:id="rId54"/>
    <p:sldId id="322" r:id="rId55"/>
    <p:sldId id="323" r:id="rId56"/>
    <p:sldId id="379" r:id="rId57"/>
    <p:sldId id="324" r:id="rId58"/>
    <p:sldId id="325" r:id="rId59"/>
    <p:sldId id="326" r:id="rId60"/>
    <p:sldId id="327" r:id="rId61"/>
    <p:sldId id="271" r:id="rId62"/>
    <p:sldId id="328" r:id="rId63"/>
    <p:sldId id="329" r:id="rId64"/>
    <p:sldId id="330" r:id="rId65"/>
    <p:sldId id="333" r:id="rId66"/>
    <p:sldId id="332" r:id="rId67"/>
    <p:sldId id="262" r:id="rId68"/>
    <p:sldId id="321" r:id="rId69"/>
    <p:sldId id="334" r:id="rId70"/>
    <p:sldId id="335" r:id="rId71"/>
    <p:sldId id="336" r:id="rId72"/>
    <p:sldId id="337" r:id="rId73"/>
    <p:sldId id="338" r:id="rId74"/>
    <p:sldId id="264" r:id="rId75"/>
    <p:sldId id="339" r:id="rId76"/>
    <p:sldId id="340" r:id="rId77"/>
    <p:sldId id="341" r:id="rId78"/>
    <p:sldId id="342" r:id="rId79"/>
    <p:sldId id="343" r:id="rId80"/>
    <p:sldId id="344" r:id="rId81"/>
    <p:sldId id="345" r:id="rId82"/>
    <p:sldId id="346" r:id="rId83"/>
    <p:sldId id="350" r:id="rId84"/>
    <p:sldId id="259" r:id="rId85"/>
    <p:sldId id="380" r:id="rId86"/>
    <p:sldId id="383" r:id="rId87"/>
    <p:sldId id="381" r:id="rId88"/>
    <p:sldId id="382" r:id="rId89"/>
    <p:sldId id="275" r:id="rId90"/>
    <p:sldId id="347" r:id="rId91"/>
    <p:sldId id="348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269" r:id="rId107"/>
    <p:sldId id="365" r:id="rId108"/>
    <p:sldId id="366" r:id="rId109"/>
    <p:sldId id="367" r:id="rId110"/>
    <p:sldId id="368" r:id="rId111"/>
    <p:sldId id="369" r:id="rId112"/>
    <p:sldId id="370" r:id="rId113"/>
    <p:sldId id="371" r:id="rId114"/>
    <p:sldId id="372" r:id="rId115"/>
    <p:sldId id="373" r:id="rId116"/>
    <p:sldId id="374" r:id="rId117"/>
    <p:sldId id="375" r:id="rId118"/>
    <p:sldId id="389" r:id="rId119"/>
    <p:sldId id="377" r:id="rId120"/>
    <p:sldId id="378" r:id="rId121"/>
    <p:sldId id="279" r:id="rId122"/>
    <p:sldId id="384" r:id="rId123"/>
    <p:sldId id="385" r:id="rId124"/>
    <p:sldId id="267" r:id="rId125"/>
    <p:sldId id="386" r:id="rId126"/>
    <p:sldId id="280" r:id="rId127"/>
    <p:sldId id="387" r:id="rId128"/>
    <p:sldId id="388" r:id="rId129"/>
    <p:sldId id="268" r:id="rId130"/>
  </p:sldIdLst>
  <p:sldSz cx="9144000" cy="6858000" type="screen4x3"/>
  <p:notesSz cx="6858000" cy="9077325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9" autoAdjust="0"/>
    <p:restoredTop sz="94709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6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278DC-0DC9-41D4-BE22-6531D5598F98}" type="datetimeFigureOut">
              <a:rPr lang="el-GR" smtClean="0"/>
              <a:pPr/>
              <a:t>13/3/2013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2171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4613" y="862171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91270-5D2F-489E-8D49-76BFE203C60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08B68-DA56-4DAD-9C4C-59AE885D15DA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DB363-1847-465F-89FE-59B1DE3EA0D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CB472-D96F-4DA6-98C6-F37C1E192D60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D304A-CC4A-4284-A046-C2443E78DCB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0E8A3-CBA9-4B29-BFB6-A9078EB7DD9C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38C36-72A4-43F8-9387-76E9EA143A5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63860-5D15-465B-BBC6-2F0E49FEF362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6184-AE2B-4D55-99A7-DF50D406AEE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A6EFE-7D6D-4C43-9A06-00D110F897A2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7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3E4F2-8D53-4613-8AED-BE4FBD684A5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F8BB2-3A6B-4A34-85B0-FA7B4E85409E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118E9-44D3-4D63-BD7E-89C8658E13D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1250C-C5E0-4A69-A537-9BB7D1F9920B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7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73288-4F2C-4CCB-817E-9A8FBDA9950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B3248-9F48-4F33-BF44-8C6B6E649205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9F32B-D017-4C22-98E3-EFC81D733B6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9FE4F-8B79-4B3E-BD2D-53CF014AA517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23ACC-48EC-4504-A10B-7EFDE5FF80F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3D88F-5259-404C-AAD8-8C9F3C40A042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3F0F6-7252-4310-9950-E1122F1696C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67DD4-2ADE-407C-B667-2F65697CF32B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7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2EFDE-6FAA-4162-A605-BB6CAA0C354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05C37-EFA3-41D3-9698-6DE416A39B14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CEB32-EAF8-4A52-93FA-28A0A64F999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FF98B-08EE-4159-886E-25BED4EC65C7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777D3-EA4E-4C48-8D21-3A297F47973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F0588-1875-45E5-BB55-F3B7741CEDC0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FB2BB-E33D-4CDF-B325-81B98651892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E7594-9BFF-439B-9D41-512AEAEFD683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478D8-CD2D-46DB-8843-764D5B347FB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8B082-4DE6-44EF-9CAB-2A2390AEA92E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2BB29-B79C-4340-BFFB-6B224E0D3B2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43968-7FFC-46DF-901F-4E34B2D61F62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DB01C-3AD8-47DC-A831-DE2FABE5454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F5076-DC56-43FE-9912-9FC966307104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BCCEA-5E8E-44AD-ACAF-2CF2E1D061A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30536-1E1F-4B2C-BAF4-FB45976A4512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33E3D-76E1-4E6F-8369-6297BEA5EC1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</a:p>
        </p:txBody>
      </p:sp>
      <p:sp>
        <p:nvSpPr>
          <p:cNvPr id="1027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9942AF-606D-48D5-9610-70F112081087}" type="datetimeFigureOut">
              <a:rPr lang="el-GR"/>
              <a:pPr>
                <a:defRPr/>
              </a:pPr>
              <a:t>13/3/2013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0C8B6E-47E1-46BB-9B72-EF8501B7F9B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5" r:id="rId3"/>
    <p:sldLayoutId id="2147483664" r:id="rId4"/>
    <p:sldLayoutId id="2147483663" r:id="rId5"/>
    <p:sldLayoutId id="2147483662" r:id="rId6"/>
    <p:sldLayoutId id="2147483661" r:id="rId7"/>
    <p:sldLayoutId id="2147483660" r:id="rId8"/>
    <p:sldLayoutId id="2147483659" r:id="rId9"/>
    <p:sldLayoutId id="2147483658" r:id="rId10"/>
    <p:sldLayoutId id="2147483657" r:id="rId11"/>
    <p:sldLayoutId id="2147483656" r:id="rId12"/>
    <p:sldLayoutId id="2147483655" r:id="rId13"/>
    <p:sldLayoutId id="2147483654" r:id="rId14"/>
    <p:sldLayoutId id="2147483653" r:id="rId15"/>
    <p:sldLayoutId id="2147483652" r:id="rId16"/>
    <p:sldLayoutId id="2147483651" r:id="rId17"/>
    <p:sldLayoutId id="2147483650" r:id="rId18"/>
    <p:sldLayoutId id="2147483649" r:id="rId19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7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4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2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6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E:\ΖΩΓΡΑΦΙΚΟΙ ΠΙΝΑΚΕΣ\WINTER PAINTINGS\late-afternoon-new-york-winter-1900.jpg!H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917825"/>
            <a:ext cx="9358313" cy="1217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- Τίτλος"/>
          <p:cNvSpPr txBox="1">
            <a:spLocks/>
          </p:cNvSpPr>
          <p:nvPr/>
        </p:nvSpPr>
        <p:spPr>
          <a:xfrm>
            <a:off x="-571536" y="571480"/>
            <a:ext cx="10358510" cy="1357322"/>
          </a:xfrm>
          <a:prstGeom prst="rect">
            <a:avLst/>
          </a:prstGeom>
          <a:noFill/>
          <a:ln>
            <a:noFill/>
          </a:ln>
          <a:effectLst>
            <a:outerShdw blurRad="495300" dist="38100" dir="9660000" sx="86000" sy="86000" rotWithShape="0">
              <a:schemeClr val="accent1">
                <a:lumMod val="20000"/>
                <a:lumOff val="80000"/>
                <a:alpha val="0"/>
              </a:schemeClr>
            </a:outerShdw>
          </a:effectLst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2400" b="1" spc="600" dirty="0" smtClean="0">
                <a:ln cmpd="thickThin">
                  <a:solidFill>
                    <a:schemeClr val="tx1"/>
                  </a:solidFill>
                  <a:prstDash val="solid"/>
                  <a:beve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101600" dist="38100" dir="2700000" sx="96000" sy="96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+mj-lt"/>
                <a:ea typeface="+mj-ea"/>
                <a:cs typeface="+mj-cs"/>
              </a:rPr>
              <a:t>Κομβικά </a:t>
            </a:r>
            <a:r>
              <a:rPr lang="el-GR" sz="2400" b="1" spc="600" dirty="0">
                <a:ln cmpd="thickThin">
                  <a:solidFill>
                    <a:schemeClr val="tx1"/>
                  </a:solidFill>
                  <a:prstDash val="solid"/>
                  <a:beve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101600" dist="38100" dir="2700000" sx="96000" sy="96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+mj-lt"/>
                <a:ea typeface="+mj-ea"/>
                <a:cs typeface="+mj-cs"/>
              </a:rPr>
              <a:t>σημεία </a:t>
            </a:r>
            <a:r>
              <a:rPr lang="el-GR" sz="2400" b="1" spc="300" dirty="0">
                <a:ln cmpd="thickThin">
                  <a:solidFill>
                    <a:schemeClr val="tx1"/>
                  </a:solidFill>
                  <a:prstDash val="solid"/>
                  <a:beve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101600" dist="38100" dir="2700000" sx="96000" sy="96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+mj-lt"/>
                <a:ea typeface="+mj-ea"/>
                <a:cs typeface="+mj-cs"/>
              </a:rPr>
              <a:t>στην </a:t>
            </a:r>
            <a:r>
              <a:rPr lang="el-GR" sz="2400" b="1" spc="300" dirty="0" err="1">
                <a:ln cmpd="thickThin">
                  <a:solidFill>
                    <a:schemeClr val="tx1"/>
                  </a:solidFill>
                  <a:prstDash val="solid"/>
                  <a:beve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παθολογοανατομική</a:t>
            </a:r>
            <a:r>
              <a:rPr lang="en-US" sz="2400" b="1" spc="300" dirty="0">
                <a:ln cmpd="thickThin">
                  <a:solidFill>
                    <a:schemeClr val="tx1"/>
                  </a:solidFill>
                  <a:prstDash val="solid"/>
                  <a:beve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el-GR" sz="2400" b="1" spc="300" dirty="0">
                <a:ln cmpd="thickThin">
                  <a:solidFill>
                    <a:schemeClr val="tx1"/>
                  </a:solidFill>
                  <a:prstDash val="solid"/>
                  <a:beve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διάγνωση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l-GR" sz="2400" b="1" spc="300" dirty="0">
                <a:ln cmpd="thickThin">
                  <a:solidFill>
                    <a:schemeClr val="tx1"/>
                  </a:solidFill>
                  <a:prstDash val="solid"/>
                  <a:beve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101600" dist="38100" dir="2700000" sx="96000" sy="96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+mj-lt"/>
                <a:ea typeface="+mj-ea"/>
                <a:cs typeface="+mj-cs"/>
              </a:rPr>
              <a:t>των όγκων κεφαλής-τραχήλου</a:t>
            </a: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0" y="1357298"/>
            <a:ext cx="9144000" cy="135731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4000"/>
              </a:srgbClr>
            </a:outerShdw>
          </a:effectLst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l-GR" sz="2000" spc="3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2">
                      <a:lumMod val="75000"/>
                      <a:alpha val="59000"/>
                    </a:schemeClr>
                  </a:outerShdw>
                </a:effectLst>
                <a:latin typeface="+mn-lt"/>
                <a:cs typeface="+mn-cs"/>
              </a:rPr>
              <a:t>     </a:t>
            </a:r>
            <a:r>
              <a:rPr lang="el-GR" sz="2000" spc="600" dirty="0">
                <a:solidFill>
                  <a:schemeClr val="bg1">
                    <a:lumMod val="95000"/>
                  </a:schemeClr>
                </a:solidFill>
                <a:effectLst>
                  <a:outerShdw blurRad="1003300" dir="16620000" sx="95000" sy="95000" algn="ctr" rotWithShape="0">
                    <a:srgbClr val="000000"/>
                  </a:outerShdw>
                </a:effectLst>
                <a:latin typeface="+mn-lt"/>
                <a:cs typeface="+mn-cs"/>
              </a:rPr>
              <a:t>Ανδρέας  Χ.  </a:t>
            </a:r>
            <a:r>
              <a:rPr lang="el-GR" sz="2000" spc="600" dirty="0" err="1">
                <a:solidFill>
                  <a:schemeClr val="bg1">
                    <a:lumMod val="95000"/>
                  </a:schemeClr>
                </a:solidFill>
                <a:effectLst>
                  <a:outerShdw blurRad="1003300" dir="16620000" sx="95000" sy="95000" algn="ctr" rotWithShape="0">
                    <a:srgbClr val="000000"/>
                  </a:outerShdw>
                </a:effectLst>
                <a:latin typeface="+mn-lt"/>
                <a:cs typeface="+mn-cs"/>
              </a:rPr>
              <a:t>Λάζαρης</a:t>
            </a:r>
            <a:r>
              <a:rPr lang="el-GR" sz="2000" spc="600" dirty="0">
                <a:solidFill>
                  <a:schemeClr val="bg1">
                    <a:lumMod val="95000"/>
                  </a:schemeClr>
                </a:solidFill>
                <a:effectLst>
                  <a:outerShdw blurRad="1003300" dir="16620000" sx="95000" sy="95000" algn="ctr" rotWithShape="0">
                    <a:srgbClr val="000000"/>
                  </a:outerShdw>
                </a:effectLst>
                <a:latin typeface="+mn-lt"/>
                <a:cs typeface="+mn-cs"/>
              </a:rPr>
              <a:t>,</a:t>
            </a:r>
            <a:r>
              <a:rPr lang="el-GR" sz="2000" spc="600" dirty="0">
                <a:solidFill>
                  <a:schemeClr val="bg1">
                    <a:lumMod val="95000"/>
                  </a:schemeClr>
                </a:solidFill>
                <a:effectLst>
                  <a:outerShdw blurRad="50800" dist="152400" dir="10200000" sx="99000" sy="99000" algn="ctr" rotWithShape="0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</a:t>
            </a:r>
            <a:endParaRPr lang="en-US" sz="2000" spc="600" dirty="0">
              <a:solidFill>
                <a:schemeClr val="bg1">
                  <a:lumMod val="95000"/>
                </a:schemeClr>
              </a:solidFill>
              <a:effectLst>
                <a:outerShdw blurRad="50800" dist="152400" dir="10200000" sx="99000" sy="99000" algn="ctr" rotWithShape="0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spc="-150" dirty="0">
                <a:solidFill>
                  <a:schemeClr val="bg1">
                    <a:lumMod val="95000"/>
                  </a:schemeClr>
                </a:solidFill>
                <a:effectLst>
                  <a:outerShdw blurRad="50800" dist="152400" dir="10200000" sx="99000" sy="99000" algn="ctr" rotWithShape="0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                    </a:t>
            </a:r>
            <a:r>
              <a:rPr lang="el-GR" sz="2000" spc="-150" dirty="0">
                <a:solidFill>
                  <a:schemeClr val="bg1">
                    <a:lumMod val="95000"/>
                  </a:schemeClr>
                </a:solidFill>
                <a:effectLst>
                  <a:outerShdw blurRad="50800" dist="152400" dir="10200000" sx="99000" sy="99000" algn="ctr" rotWithShape="0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Ιατρός</a:t>
            </a:r>
            <a:r>
              <a:rPr lang="en-US" sz="2000" spc="-150" dirty="0">
                <a:solidFill>
                  <a:schemeClr val="bg1">
                    <a:lumMod val="95000"/>
                  </a:schemeClr>
                </a:solidFill>
                <a:effectLst>
                  <a:outerShdw blurRad="50800" dist="152400" dir="10200000" sx="99000" sy="99000" algn="ctr" rotWithShape="0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l-GR" sz="2000" spc="-150" dirty="0">
                <a:solidFill>
                  <a:schemeClr val="bg1">
                    <a:lumMod val="95000"/>
                  </a:schemeClr>
                </a:solidFill>
                <a:effectLst>
                  <a:outerShdw blurRad="50800" dist="152400" dir="10200000" sx="99000" sy="99000" algn="ctr" rotWithShape="0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- Παθολογοανατόμος</a:t>
            </a:r>
          </a:p>
        </p:txBody>
      </p:sp>
      <p:sp>
        <p:nvSpPr>
          <p:cNvPr id="5" name="1 - Τίτλος"/>
          <p:cNvSpPr txBox="1">
            <a:spLocks/>
          </p:cNvSpPr>
          <p:nvPr/>
        </p:nvSpPr>
        <p:spPr>
          <a:xfrm>
            <a:off x="60325" y="23814"/>
            <a:ext cx="9144000" cy="92866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60000"/>
                <a:lumOff val="40000"/>
              </a:schemeClr>
            </a:outerShdw>
          </a:effectLst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1600" b="1" dirty="0">
                <a:effectLst>
                  <a:innerShdw blurRad="508000" dist="431800" dir="8760000">
                    <a:schemeClr val="accent1">
                      <a:lumMod val="60000"/>
                      <a:lumOff val="40000"/>
                      <a:alpha val="49000"/>
                    </a:schemeClr>
                  </a:innerShdw>
                </a:effectLst>
                <a:latin typeface="+mj-lt"/>
                <a:ea typeface="+mj-ea"/>
                <a:cs typeface="+mj-cs"/>
              </a:rPr>
              <a:t/>
            </a:r>
            <a:br>
              <a:rPr lang="el-GR" sz="1600" b="1" dirty="0">
                <a:effectLst>
                  <a:innerShdw blurRad="508000" dist="431800" dir="8760000">
                    <a:schemeClr val="accent1">
                      <a:lumMod val="60000"/>
                      <a:lumOff val="40000"/>
                      <a:alpha val="49000"/>
                    </a:schemeClr>
                  </a:innerShdw>
                </a:effectLst>
                <a:latin typeface="+mj-lt"/>
                <a:ea typeface="+mj-ea"/>
                <a:cs typeface="+mj-cs"/>
              </a:rPr>
            </a:br>
            <a:r>
              <a:rPr lang="el-GR" sz="1600" b="1" dirty="0">
                <a:effectLst>
                  <a:innerShdw blurRad="508000" dist="431800" dir="8760000">
                    <a:schemeClr val="accent1">
                      <a:lumMod val="60000"/>
                      <a:lumOff val="40000"/>
                      <a:alpha val="49000"/>
                    </a:schemeClr>
                  </a:innerShdw>
                </a:effectLst>
                <a:latin typeface="+mj-lt"/>
                <a:ea typeface="+mj-ea"/>
                <a:cs typeface="+mj-cs"/>
              </a:rPr>
              <a:t>Α΄ </a:t>
            </a:r>
            <a:r>
              <a:rPr lang="el-GR" sz="1600" b="1" dirty="0" smtClean="0">
                <a:effectLst>
                  <a:innerShdw blurRad="508000" dist="431800" dir="8760000">
                    <a:schemeClr val="accent1">
                      <a:lumMod val="60000"/>
                      <a:lumOff val="40000"/>
                      <a:alpha val="49000"/>
                    </a:schemeClr>
                  </a:innerShdw>
                </a:effectLst>
                <a:latin typeface="+mj-lt"/>
                <a:ea typeface="+mj-ea"/>
                <a:cs typeface="+mj-cs"/>
              </a:rPr>
              <a:t>Εργαστήρ</a:t>
            </a:r>
            <a:r>
              <a:rPr lang="el-GR" sz="1600" b="1" dirty="0" smtClean="0">
                <a:effectLst>
                  <a:innerShdw blurRad="508000" dist="431800" dir="8760000">
                    <a:schemeClr val="accent1">
                      <a:lumMod val="60000"/>
                      <a:lumOff val="40000"/>
                      <a:alpha val="49000"/>
                    </a:schemeClr>
                  </a:innerShdw>
                </a:effectLst>
                <a:latin typeface="+mj-lt"/>
                <a:ea typeface="+mj-ea"/>
                <a:cs typeface="+mj-cs"/>
              </a:rPr>
              <a:t>ιο</a:t>
            </a:r>
            <a:r>
              <a:rPr lang="el-GR" sz="1600" b="1" dirty="0" smtClean="0">
                <a:effectLst>
                  <a:innerShdw blurRad="508000" dist="431800" dir="8760000">
                    <a:schemeClr val="accent1">
                      <a:lumMod val="60000"/>
                      <a:lumOff val="40000"/>
                      <a:alpha val="49000"/>
                    </a:schemeClr>
                  </a:inn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l-GR" sz="1600" b="1" dirty="0">
                <a:effectLst>
                  <a:innerShdw blurRad="508000" dist="431800" dir="8760000">
                    <a:schemeClr val="accent1">
                      <a:lumMod val="60000"/>
                      <a:lumOff val="40000"/>
                      <a:alpha val="49000"/>
                    </a:schemeClr>
                  </a:innerShdw>
                </a:effectLst>
                <a:latin typeface="+mj-lt"/>
                <a:ea typeface="+mj-ea"/>
                <a:cs typeface="+mj-cs"/>
              </a:rPr>
              <a:t>Παθολογικής  Ανατομικής </a:t>
            </a:r>
            <a:r>
              <a:rPr lang="el-GR" sz="1600" b="1" dirty="0" smtClean="0">
                <a:effectLst>
                  <a:innerShdw blurRad="508000" dist="431800" dir="8760000">
                    <a:schemeClr val="accent1">
                      <a:lumMod val="60000"/>
                      <a:lumOff val="40000"/>
                      <a:alpha val="49000"/>
                    </a:schemeClr>
                  </a:innerShdw>
                </a:effectLst>
                <a:latin typeface="+mj-lt"/>
                <a:ea typeface="+mj-ea"/>
                <a:cs typeface="+mj-cs"/>
              </a:rPr>
              <a:t>- Ιατρική Σχολή ΕΚΠΑ  </a:t>
            </a:r>
            <a:endParaRPr lang="el-GR" sz="1600" b="1" dirty="0">
              <a:effectLst>
                <a:innerShdw blurRad="508000" dist="431800" dir="8760000">
                  <a:schemeClr val="accent1">
                    <a:lumMod val="60000"/>
                    <a:lumOff val="40000"/>
                    <a:alpha val="49000"/>
                  </a:schemeClr>
                </a:inn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el-GR" sz="1600" b="1" dirty="0">
              <a:effectLst>
                <a:innerShdw blurRad="63500" dist="50800" dir="13500000">
                  <a:schemeClr val="accent1">
                    <a:lumMod val="75000"/>
                    <a:alpha val="32000"/>
                  </a:schemeClr>
                </a:inn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 eaLnBrk="1" hangingPunct="1"/>
            <a:r>
              <a:rPr lang="el-GR" sz="4000" dirty="0" err="1" smtClean="0">
                <a:latin typeface="Arial" charset="0"/>
              </a:rPr>
              <a:t>Ατυπία</a:t>
            </a:r>
            <a:r>
              <a:rPr lang="el-GR" sz="4000" dirty="0" smtClean="0">
                <a:latin typeface="Arial" charset="0"/>
              </a:rPr>
              <a:t> ιογενούς αιτιολογίας.</a:t>
            </a:r>
            <a:br>
              <a:rPr lang="el-GR" sz="4000" dirty="0" smtClean="0">
                <a:latin typeface="Arial" charset="0"/>
              </a:rPr>
            </a:br>
            <a:r>
              <a:rPr lang="el-GR" sz="4000" dirty="0" err="1" smtClean="0">
                <a:latin typeface="Arial" charset="0"/>
              </a:rPr>
              <a:t>Διαφοροδιάγνωση</a:t>
            </a:r>
            <a:r>
              <a:rPr lang="el-GR" sz="4000" dirty="0" smtClean="0">
                <a:latin typeface="Arial" charset="0"/>
              </a:rPr>
              <a:t> από δυσπλασία</a:t>
            </a:r>
          </a:p>
        </p:txBody>
      </p:sp>
      <p:pic>
        <p:nvPicPr>
          <p:cNvPr id="30722" name="Picture 4" descr="speight_Fig8_HTM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412875"/>
            <a:ext cx="6624637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98600"/>
          </a:xfrm>
        </p:spPr>
        <p:txBody>
          <a:bodyPr/>
          <a:lstStyle/>
          <a:p>
            <a:r>
              <a:rPr lang="el-GR" sz="4000" smtClean="0"/>
              <a:t>Αναπνευστικό επιθήλιο </a:t>
            </a:r>
            <a:br>
              <a:rPr lang="el-GR" sz="4000" smtClean="0"/>
            </a:br>
            <a:r>
              <a:rPr lang="el-GR" sz="4000" smtClean="0"/>
              <a:t>με διάσπαρτες εστίες </a:t>
            </a:r>
            <a:br>
              <a:rPr lang="el-GR" sz="4000" smtClean="0"/>
            </a:br>
            <a:r>
              <a:rPr lang="el-GR" sz="4000" smtClean="0"/>
              <a:t>εντερικής μετάπλασης</a:t>
            </a:r>
          </a:p>
        </p:txBody>
      </p:sp>
      <p:pic>
        <p:nvPicPr>
          <p:cNvPr id="139266" name="Picture 6" descr="choi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36838"/>
            <a:ext cx="9144000" cy="26733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l-GR" sz="3200" smtClean="0"/>
              <a:t>Μη εντερικού τύπου  αδενοκαρκίνωμα παραρρινίων, υψηλόβαθμης κακοήθειας</a:t>
            </a:r>
            <a:r>
              <a:rPr lang="el-GR" sz="4000" smtClean="0"/>
              <a:t/>
            </a:r>
            <a:br>
              <a:rPr lang="el-GR" sz="4000" smtClean="0"/>
            </a:br>
            <a:endParaRPr lang="el-GR" sz="4000" smtClean="0"/>
          </a:p>
        </p:txBody>
      </p:sp>
      <p:sp>
        <p:nvSpPr>
          <p:cNvPr id="140290" name="Rectangle 5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8229600" cy="10810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l-GR" sz="1600" b="1" smtClean="0"/>
              <a:t>ΔΔ από</a:t>
            </a:r>
            <a:r>
              <a:rPr lang="el-GR" sz="2400" smtClean="0"/>
              <a:t> </a:t>
            </a:r>
            <a:r>
              <a:rPr lang="el-GR" sz="1600" b="1" smtClean="0"/>
              <a:t>μη εντερικού τύπου (οροβλεννώδη) αδενοκαρκινώματα παραρρινίων , χαμηλόβαθμης κακοήθειας,από εντερικού τύπου αδενοκαρκινώματα,από αδιαφοροποίητα καρκινώματα παραρρινίων &amp; από υψηλόβαθμης κακοήθειας  καρκινώματα σιελογόνων πόρων</a:t>
            </a:r>
          </a:p>
        </p:txBody>
      </p:sp>
      <p:pic>
        <p:nvPicPr>
          <p:cNvPr id="140291" name="Picture 7" descr="stelow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2060575"/>
            <a:ext cx="6192838" cy="463232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smtClean="0"/>
              <a:t>Μη εντερικού τύπου  αδενοκαρκίνωμα παραρρινίων, υψηλόβαθμης κακοήθειας</a:t>
            </a:r>
            <a:r>
              <a:rPr lang="el-GR" sz="4000" smtClean="0"/>
              <a:t/>
            </a:r>
            <a:br>
              <a:rPr lang="el-GR" sz="4000" smtClean="0"/>
            </a:br>
            <a:endParaRPr lang="el-GR" sz="4000" smtClean="0"/>
          </a:p>
        </p:txBody>
      </p:sp>
      <p:sp>
        <p:nvSpPr>
          <p:cNvPr id="141314" name="Rectangle 3"/>
          <p:cNvSpPr>
            <a:spLocks noGrp="1"/>
          </p:cNvSpPr>
          <p:nvPr>
            <p:ph type="body" idx="1"/>
          </p:nvPr>
        </p:nvSpPr>
        <p:spPr>
          <a:xfrm>
            <a:off x="0" y="1196975"/>
            <a:ext cx="9144000" cy="5661025"/>
          </a:xfrm>
        </p:spPr>
        <p:txBody>
          <a:bodyPr/>
          <a:lstStyle/>
          <a:p>
            <a:r>
              <a:rPr lang="el-GR" sz="2800" smtClean="0"/>
              <a:t>Δε μπορεί να ενταχθεί στα πλαίσια μιας ειδικής οντότητας διαφοροποιημένης σιελαδενικής νεοπλασίας.</a:t>
            </a:r>
          </a:p>
          <a:p>
            <a:r>
              <a:rPr lang="el-GR" sz="2800" smtClean="0"/>
              <a:t>Δε διαθέτει εντερικό φαινότυπο.</a:t>
            </a:r>
          </a:p>
          <a:p>
            <a:r>
              <a:rPr lang="el-GR" sz="2800" smtClean="0"/>
              <a:t>Εμφανίζει μέτριο έως έντονο κυτταρικό πλειομορφισμό, υψηλή μιτωτική δραστηριότητα και/ ή νέκρωση.</a:t>
            </a:r>
          </a:p>
          <a:p>
            <a:r>
              <a:rPr lang="el-GR" sz="2800" smtClean="0"/>
              <a:t>Δεν έχουν αναγνωριστεί παράγοντες κινδύνου για την ανάπτυξή του.</a:t>
            </a:r>
          </a:p>
          <a:p>
            <a:r>
              <a:rPr lang="el-GR" sz="2800" smtClean="0"/>
              <a:t>Στα ιστολογικά του πρότυπα συγκαταλέγονται το βλαστωματώδες, το αποκρινές, το ογκοκυτταρικό-βλεννώδες &amp; το χαμηλά διαφοροποιημένο-αδιαφοροποίητο.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4"/>
          <p:cNvSpPr>
            <a:spLocks noGrp="1"/>
          </p:cNvSpPr>
          <p:nvPr>
            <p:ph type="title" sz="quarter"/>
          </p:nvPr>
        </p:nvSpPr>
        <p:spPr>
          <a:xfrm>
            <a:off x="0" y="115888"/>
            <a:ext cx="9144000" cy="792162"/>
          </a:xfrm>
        </p:spPr>
        <p:txBody>
          <a:bodyPr/>
          <a:lstStyle/>
          <a:p>
            <a:r>
              <a:rPr lang="el-GR" sz="3600" smtClean="0"/>
              <a:t>Θηλώδες αδενοκαρκίνωμα </a:t>
            </a:r>
            <a:br>
              <a:rPr lang="el-GR" sz="3600" smtClean="0"/>
            </a:br>
            <a:r>
              <a:rPr lang="el-GR" sz="3600" b="1" smtClean="0"/>
              <a:t>ρινοφάρυγγα                          κροταφικού οστού</a:t>
            </a:r>
          </a:p>
        </p:txBody>
      </p:sp>
      <p:pic>
        <p:nvPicPr>
          <p:cNvPr id="142338" name="Picture 9" descr="stelow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052513"/>
            <a:ext cx="1981200" cy="5688012"/>
          </a:xfrm>
        </p:spPr>
      </p:pic>
      <p:pic>
        <p:nvPicPr>
          <p:cNvPr id="142339" name="Picture 10" descr="barnesf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2411413" y="1700213"/>
            <a:ext cx="2881312" cy="4464050"/>
          </a:xfrm>
        </p:spPr>
      </p:pic>
      <p:pic>
        <p:nvPicPr>
          <p:cNvPr id="142340" name="Picture 11" descr="barnesf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724525" y="1484313"/>
            <a:ext cx="3213100" cy="4824412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8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sz="4000" smtClean="0"/>
              <a:t>Αδενωματοειδές </a:t>
            </a:r>
            <a:r>
              <a:rPr lang="el-GR" sz="4000" b="1" smtClean="0"/>
              <a:t>αμάρτωμα</a:t>
            </a:r>
            <a:r>
              <a:rPr lang="el-GR" sz="4000" smtClean="0"/>
              <a:t> του αναπνευστικού επιθηλίου</a:t>
            </a:r>
          </a:p>
        </p:txBody>
      </p:sp>
      <p:pic>
        <p:nvPicPr>
          <p:cNvPr id="143362" name="Picture 13" descr="barnesf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08038" y="1600200"/>
            <a:ext cx="3336925" cy="2185988"/>
          </a:xfrm>
        </p:spPr>
      </p:pic>
      <p:pic>
        <p:nvPicPr>
          <p:cNvPr id="143363" name="Picture 14" descr="barnesf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643570" y="1714488"/>
            <a:ext cx="3048024" cy="2028579"/>
          </a:xfrm>
        </p:spPr>
      </p:pic>
      <p:pic>
        <p:nvPicPr>
          <p:cNvPr id="143364" name="Picture 15" descr="weinreb_Fig1_HTM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79388" y="4292600"/>
            <a:ext cx="4392612" cy="1504950"/>
          </a:xfrm>
        </p:spPr>
      </p:pic>
      <p:pic>
        <p:nvPicPr>
          <p:cNvPr id="143365" name="Picture 16" descr="weinreb_Fig2_HTM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643570" y="4357694"/>
            <a:ext cx="2997224" cy="2223144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7" descr="weinreb_Fig3_HTM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836613"/>
            <a:ext cx="6696075" cy="4956175"/>
          </a:xfrm>
        </p:spPr>
      </p:pic>
      <p:sp>
        <p:nvSpPr>
          <p:cNvPr id="144386" name="Rectangle 8"/>
          <p:cNvSpPr>
            <a:spLocks noChangeArrowheads="1"/>
          </p:cNvSpPr>
          <p:nvPr/>
        </p:nvSpPr>
        <p:spPr bwMode="auto">
          <a:xfrm>
            <a:off x="4643438" y="4167188"/>
            <a:ext cx="4176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b="1"/>
              <a:t>Οροβλεννώδες αμάρτωμα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 descr="C:\Documents and Settings\Administrator\Τα έγγραφά μου\Οι εικόνες μου\WINTER PAINTINGS\winter-landscape-18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71475" y="-180975"/>
            <a:ext cx="9515475" cy="703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4"/>
          <p:cNvSpPr>
            <a:spLocks noGrp="1"/>
          </p:cNvSpPr>
          <p:nvPr>
            <p:ph type="title"/>
          </p:nvPr>
        </p:nvSpPr>
        <p:spPr>
          <a:xfrm>
            <a:off x="500034" y="-214338"/>
            <a:ext cx="8229600" cy="1643066"/>
          </a:xfrm>
        </p:spPr>
        <p:txBody>
          <a:bodyPr/>
          <a:lstStyle/>
          <a:p>
            <a:r>
              <a:rPr lang="el-GR" dirty="0" err="1" smtClean="0"/>
              <a:t>Σιελαδενικού</a:t>
            </a:r>
            <a:r>
              <a:rPr lang="el-GR" dirty="0" smtClean="0"/>
              <a:t> τύπου νεοπλάσματα</a:t>
            </a:r>
          </a:p>
        </p:txBody>
      </p:sp>
      <p:sp>
        <p:nvSpPr>
          <p:cNvPr id="146434" name="Rectangle 5"/>
          <p:cNvSpPr>
            <a:spLocks noGrp="1"/>
          </p:cNvSpPr>
          <p:nvPr>
            <p:ph type="body" sz="half" idx="1"/>
          </p:nvPr>
        </p:nvSpPr>
        <p:spPr>
          <a:xfrm>
            <a:off x="457200" y="1000108"/>
            <a:ext cx="8229600" cy="2786080"/>
          </a:xfrm>
        </p:spPr>
        <p:txBody>
          <a:bodyPr/>
          <a:lstStyle/>
          <a:p>
            <a:r>
              <a:rPr lang="el-GR" sz="2800" dirty="0" smtClean="0"/>
              <a:t>Το </a:t>
            </a:r>
            <a:r>
              <a:rPr lang="el-GR" sz="2800" dirty="0" err="1" smtClean="0"/>
              <a:t>βλεννοεπιδερμοειδές</a:t>
            </a:r>
            <a:r>
              <a:rPr lang="el-GR" sz="2800" dirty="0" smtClean="0"/>
              <a:t> καρκίνωμα </a:t>
            </a:r>
          </a:p>
          <a:p>
            <a:pPr>
              <a:buFont typeface="Arial" charset="0"/>
              <a:buNone/>
            </a:pPr>
            <a:r>
              <a:rPr lang="el-GR" sz="2800" dirty="0" smtClean="0"/>
              <a:t>             και η διαβάθμιση της κακοήθειάς του.</a:t>
            </a:r>
          </a:p>
          <a:p>
            <a:pPr>
              <a:buFont typeface="Arial" charset="0"/>
              <a:buNone/>
            </a:pPr>
            <a:r>
              <a:rPr lang="el-GR" sz="2800" dirty="0" smtClean="0"/>
              <a:t>Χαμηλόβαθμη                     Υψηλόβαθμη</a:t>
            </a:r>
            <a:endParaRPr lang="en-US" sz="2800" dirty="0" smtClean="0"/>
          </a:p>
          <a:p>
            <a:pPr>
              <a:buFont typeface="Arial" charset="0"/>
              <a:buNone/>
            </a:pPr>
            <a:endParaRPr lang="en-US" sz="2800" dirty="0" smtClean="0"/>
          </a:p>
          <a:p>
            <a:pPr>
              <a:buFont typeface="Arial" charset="0"/>
              <a:buNone/>
            </a:pPr>
            <a:endParaRPr lang="el-GR" sz="2800" dirty="0" smtClean="0"/>
          </a:p>
        </p:txBody>
      </p:sp>
      <p:pic>
        <p:nvPicPr>
          <p:cNvPr id="146435" name="Picture 7" descr="seethala_Fig4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rot="5400000">
            <a:off x="5927781" y="2787599"/>
            <a:ext cx="4643471" cy="1354242"/>
          </a:xfrm>
        </p:spPr>
      </p:pic>
      <p:pic>
        <p:nvPicPr>
          <p:cNvPr id="224258" name="Picture 2" descr="http://www.webpathology.com/slides/slides/MucoepidermoidCA2_LowGra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919410" y="3205372"/>
            <a:ext cx="5053467" cy="3786214"/>
          </a:xfrm>
          <a:prstGeom prst="rect">
            <a:avLst/>
          </a:prstGeom>
          <a:noFill/>
        </p:spPr>
      </p:pic>
      <p:pic>
        <p:nvPicPr>
          <p:cNvPr id="224260" name="Picture 4" descr="http://www.webpathology.com/slides/slides/MucoepidermoidCA4_HiGrad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2830940" y="3241236"/>
            <a:ext cx="5339510" cy="4000527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4"/>
          <p:cNvSpPr>
            <a:spLocks noGrp="1"/>
          </p:cNvSpPr>
          <p:nvPr>
            <p:ph type="title"/>
          </p:nvPr>
        </p:nvSpPr>
        <p:spPr>
          <a:xfrm>
            <a:off x="0" y="-242888"/>
            <a:ext cx="9144000" cy="1150938"/>
          </a:xfrm>
        </p:spPr>
        <p:txBody>
          <a:bodyPr/>
          <a:lstStyle/>
          <a:p>
            <a:r>
              <a:rPr lang="el-GR" sz="1800" b="1" smtClean="0"/>
              <a:t>Διαφοροδιάγνωση βλεννοεπιδερμοειδούς καρκινώματος υψηλόβαθμης κακοήθειας.</a:t>
            </a:r>
            <a:r>
              <a:rPr lang="el-GR" sz="1800" smtClean="0"/>
              <a:t/>
            </a:r>
            <a:br>
              <a:rPr lang="el-GR" sz="1800" smtClean="0"/>
            </a:br>
            <a:r>
              <a:rPr lang="el-GR" sz="2400" smtClean="0"/>
              <a:t>1) </a:t>
            </a:r>
            <a:r>
              <a:rPr lang="el-GR" sz="2400" b="1" smtClean="0"/>
              <a:t>Αδενοπλακώδες καρκίνωμα</a:t>
            </a:r>
          </a:p>
        </p:txBody>
      </p:sp>
      <p:pic>
        <p:nvPicPr>
          <p:cNvPr id="147458" name="Picture 6" descr="chenevert_Fig2_HTM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692150"/>
            <a:ext cx="6840537" cy="60007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4"/>
          <p:cNvSpPr>
            <a:spLocks noGrp="1"/>
          </p:cNvSpPr>
          <p:nvPr>
            <p:ph type="title"/>
          </p:nvPr>
        </p:nvSpPr>
        <p:spPr>
          <a:xfrm>
            <a:off x="457200" y="-315913"/>
            <a:ext cx="8229600" cy="1296988"/>
          </a:xfrm>
        </p:spPr>
        <p:txBody>
          <a:bodyPr/>
          <a:lstStyle/>
          <a:p>
            <a:r>
              <a:rPr lang="el-GR" sz="1600" b="1" smtClean="0"/>
              <a:t>Διαφοροδιάγνωση βλεννοεπιδερμοειδούς καρκινώματος υψηλόβαθμης κακοήθειας.</a:t>
            </a:r>
            <a:r>
              <a:rPr lang="el-GR" sz="2000" b="1" smtClean="0"/>
              <a:t/>
            </a:r>
            <a:br>
              <a:rPr lang="el-GR" sz="2000" b="1" smtClean="0"/>
            </a:br>
            <a:r>
              <a:rPr lang="el-GR" sz="2000" smtClean="0"/>
              <a:t>2) </a:t>
            </a:r>
            <a:r>
              <a:rPr lang="el-GR" sz="2000" b="1" smtClean="0"/>
              <a:t>Ακανθοκυτταρικό καρκίνωμα</a:t>
            </a:r>
          </a:p>
        </p:txBody>
      </p:sp>
      <p:pic>
        <p:nvPicPr>
          <p:cNvPr id="148482" name="Picture 6" descr="chenevert_Fig3_HTM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692150"/>
            <a:ext cx="8240712" cy="1260792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Documents and Settings\Administrator\Τα έγγραφά μου\Οι εικόνες μου\WINTER PAINTINGS\the-grand-street-entering-to-argenteuil-winter.jpg!HalfH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1500"/>
            <a:ext cx="9144000" cy="870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el-GR" sz="1600" b="1" smtClean="0"/>
              <a:t>Διαφοροδιάγνωση βλεννοεπιδερμοειδούς καρκινώματος υψηλόβαθμης κακοήθειας.</a:t>
            </a:r>
            <a:r>
              <a:rPr lang="el-GR" sz="2000" b="1" smtClean="0"/>
              <a:t/>
            </a:r>
            <a:br>
              <a:rPr lang="el-GR" sz="2000" b="1" smtClean="0"/>
            </a:br>
            <a:r>
              <a:rPr lang="el-GR" sz="2000" smtClean="0"/>
              <a:t>3) </a:t>
            </a:r>
            <a:r>
              <a:rPr lang="el-GR" sz="2000" b="1" smtClean="0"/>
              <a:t> Καρκίνωμα σιελαδενικών πόρων</a:t>
            </a:r>
          </a:p>
        </p:txBody>
      </p:sp>
      <p:pic>
        <p:nvPicPr>
          <p:cNvPr id="149506" name="Picture 6" descr="chenevert_Fig3_HTM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765175"/>
            <a:ext cx="7762875" cy="11882438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 dirty="0" err="1" smtClean="0"/>
              <a:t>Διαφοροδιάγνωση</a:t>
            </a:r>
            <a:r>
              <a:rPr lang="el-GR" sz="2400" b="1" dirty="0" smtClean="0"/>
              <a:t> </a:t>
            </a:r>
            <a:r>
              <a:rPr lang="el-GR" sz="2400" b="1" dirty="0" err="1" smtClean="0"/>
              <a:t>βλεννοεπιδερμοειδούς</a:t>
            </a:r>
            <a:r>
              <a:rPr lang="el-GR" sz="2400" b="1" dirty="0" smtClean="0"/>
              <a:t> καρκινώματος υψηλόβαθμης κακοήθειας.</a:t>
            </a:r>
            <a:br>
              <a:rPr lang="el-GR" sz="2400" b="1" dirty="0" smtClean="0"/>
            </a:br>
            <a:endParaRPr lang="el-GR" sz="2400" b="1" dirty="0" smtClean="0"/>
          </a:p>
        </p:txBody>
      </p:sp>
      <p:graphicFrame>
        <p:nvGraphicFramePr>
          <p:cNvPr id="4" name="Group 114"/>
          <p:cNvGraphicFramePr>
            <a:graphicFrameLocks noGrp="1"/>
          </p:cNvGraphicFramePr>
          <p:nvPr/>
        </p:nvGraphicFramePr>
        <p:xfrm>
          <a:off x="179388" y="1754134"/>
          <a:ext cx="8785225" cy="3670682"/>
        </p:xfrm>
        <a:graphic>
          <a:graphicData uri="http://schemas.openxmlformats.org/drawingml/2006/table">
            <a:tbl>
              <a:tblPr/>
              <a:tblGrid>
                <a:gridCol w="1919287"/>
                <a:gridCol w="2459038"/>
                <a:gridCol w="2101850"/>
                <a:gridCol w="1136650"/>
                <a:gridCol w="11684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Ιδιότητα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Βλεννοεπιδερμοειδές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 </a:t>
                      </a: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υψηλόβαθμο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Αδενοπλακώδες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ca</a:t>
                      </a:r>
                      <a:endParaRPr kumimoji="0" lang="el-G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l-G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κανθοκυτ</a:t>
                      </a: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l-G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ταρικό</a:t>
                      </a: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</a:t>
                      </a:r>
                      <a:endParaRPr kumimoji="0" lang="el-G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Σιελογόνων πόρων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ca</a:t>
                      </a:r>
                      <a:endParaRPr kumimoji="0" lang="el-G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Εκτεταμένη </a:t>
                      </a:r>
                      <a:r>
                        <a:rPr kumimoji="0" lang="el-G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κερατινοποίηση</a:t>
                      </a:r>
                      <a:endParaRPr kumimoji="0" lang="el-G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Όχι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Ναι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Ναι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Όχι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Βλεννογονική δυσπλαστική συνιστώσα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Όχι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Ναι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Ναι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Μη εφαρμόσιμη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Αδενοκαρκινωματώδης συνιστώσα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Ανάμικτη με την επιδερμοειδή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Σαφής, περίγραπτη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Όχι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Κυρίαρχη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Βλεννοκαρμίνη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(+), ενδοκυτταροπλασματική βλέννη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(+), ενδοαυλική βλέννη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(-)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Ενδοαυλική</a:t>
                      </a:r>
                      <a:endParaRPr kumimoji="0" lang="el-G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p63</a:t>
                      </a:r>
                      <a:endParaRPr kumimoji="0" lang="el-G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(+)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(+)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(+)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(-)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Υποδοχείς ανδρογόνων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(-)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(-)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(-)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(+)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CRTC1-MAML2 FISH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(+)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(-)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(-)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(-)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975"/>
          </a:xfrm>
        </p:spPr>
        <p:txBody>
          <a:bodyPr/>
          <a:lstStyle/>
          <a:p>
            <a:r>
              <a:rPr lang="el-GR" sz="4000" smtClean="0"/>
              <a:t>Ελάχιστα διηθητικό καρκίνωμα σε έδαφος πλειόμορφου αδενώματος</a:t>
            </a:r>
          </a:p>
        </p:txBody>
      </p:sp>
      <p:sp>
        <p:nvSpPr>
          <p:cNvPr id="151554" name="Rectangle 5"/>
          <p:cNvSpPr>
            <a:spLocks noGrp="1"/>
          </p:cNvSpPr>
          <p:nvPr>
            <p:ph type="body" sz="half" idx="1"/>
          </p:nvPr>
        </p:nvSpPr>
        <p:spPr>
          <a:xfrm>
            <a:off x="0" y="1214422"/>
            <a:ext cx="4643438" cy="564357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000" dirty="0" smtClean="0"/>
              <a:t>Στα καρκινώματα σε έδαφος πλειόμορφων αδενωμάτων πρέπει να αναφέρονται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l-GR" sz="2000" dirty="0" smtClean="0"/>
              <a:t>ο </a:t>
            </a:r>
            <a:r>
              <a:rPr lang="el-GR" sz="2000" b="1" dirty="0" smtClean="0"/>
              <a:t>ιστολογικός τύπος</a:t>
            </a:r>
            <a:r>
              <a:rPr lang="el-GR" sz="2000" dirty="0" smtClean="0"/>
              <a:t> (επιθηλιακός-</a:t>
            </a:r>
            <a:r>
              <a:rPr lang="el-GR" sz="2000" dirty="0" err="1" smtClean="0"/>
              <a:t>μυοεπιθηλιακό</a:t>
            </a:r>
            <a:r>
              <a:rPr lang="el-GR" sz="2000" dirty="0" smtClean="0"/>
              <a:t>ς) &amp; ο </a:t>
            </a:r>
            <a:r>
              <a:rPr lang="el-GR" sz="2000" b="1" dirty="0" smtClean="0"/>
              <a:t>βαθμός κακοήθειας</a:t>
            </a:r>
            <a:r>
              <a:rPr lang="el-GR" sz="2000" dirty="0" smtClean="0"/>
              <a:t> του καρκινώματος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l-GR" sz="2000" dirty="0" smtClean="0"/>
              <a:t>το </a:t>
            </a:r>
            <a:r>
              <a:rPr lang="el-GR" sz="2000" b="1" dirty="0" smtClean="0"/>
              <a:t>ποσοστό</a:t>
            </a:r>
            <a:r>
              <a:rPr lang="el-GR" sz="2000" dirty="0" smtClean="0"/>
              <a:t> που καταλαμβάνει το καρκίνωμα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l-GR" sz="2000" dirty="0" smtClean="0"/>
              <a:t>το </a:t>
            </a:r>
            <a:r>
              <a:rPr lang="el-GR" sz="2000" b="1" dirty="0" smtClean="0"/>
              <a:t>εύρος διήθησης</a:t>
            </a:r>
            <a:r>
              <a:rPr lang="el-GR" sz="2000" dirty="0" smtClean="0"/>
              <a:t> του καρκινωματώδους συστατικού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2000" dirty="0" smtClean="0"/>
              <a:t>     [</a:t>
            </a:r>
            <a:r>
              <a:rPr lang="el-GR" sz="2000" dirty="0" err="1" smtClean="0"/>
              <a:t>ενδοκαψικό,ελάχιστα</a:t>
            </a:r>
            <a:r>
              <a:rPr lang="el-GR" sz="2000" dirty="0" smtClean="0"/>
              <a:t> διηθητικό ( &lt; 1,5 χιλ.), διηθητικό (&gt;1,5 χιλ.)].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l-GR" sz="2000" dirty="0" smtClean="0"/>
              <a:t>      Αξίζει  να διερευνηθεί  ο </a:t>
            </a:r>
            <a:r>
              <a:rPr lang="el-GR" sz="2000" dirty="0" err="1" smtClean="0"/>
              <a:t>παθογενετικός</a:t>
            </a:r>
            <a:r>
              <a:rPr lang="el-GR" sz="2000" dirty="0" smtClean="0"/>
              <a:t> </a:t>
            </a:r>
            <a:r>
              <a:rPr lang="el-GR" sz="2000" dirty="0" err="1" smtClean="0"/>
              <a:t>αυτοκρινής</a:t>
            </a:r>
            <a:r>
              <a:rPr lang="el-GR" sz="2000" dirty="0" smtClean="0"/>
              <a:t> ή </a:t>
            </a:r>
            <a:r>
              <a:rPr lang="el-GR" sz="2000" dirty="0" err="1" smtClean="0"/>
              <a:t>παρακρινής</a:t>
            </a:r>
            <a:r>
              <a:rPr lang="el-GR" sz="2000" dirty="0" smtClean="0"/>
              <a:t> ρόλος του άξονα  </a:t>
            </a:r>
            <a:r>
              <a:rPr lang="en-US" sz="2000" dirty="0" smtClean="0"/>
              <a:t>VEGF-C/VEGF-D/flt-4</a:t>
            </a:r>
            <a:r>
              <a:rPr lang="el-GR" sz="2000" dirty="0" smtClean="0"/>
              <a:t> στα πλειόμορφα αδενώματα εν γένει.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2000" dirty="0" smtClean="0"/>
              <a:t>      (</a:t>
            </a:r>
            <a:r>
              <a:rPr lang="en-US" sz="2000" smtClean="0"/>
              <a:t>Tampouris</a:t>
            </a:r>
            <a:r>
              <a:rPr lang="en-US" sz="2000" dirty="0" smtClean="0"/>
              <a:t>  A et al. </a:t>
            </a:r>
            <a:r>
              <a:rPr lang="en-US" sz="2000" dirty="0" err="1" smtClean="0"/>
              <a:t>Pathol</a:t>
            </a:r>
            <a:r>
              <a:rPr lang="en-US" sz="2000" dirty="0" smtClean="0"/>
              <a:t>. Res. </a:t>
            </a:r>
            <a:r>
              <a:rPr lang="en-US" sz="2000" dirty="0" err="1" smtClean="0"/>
              <a:t>Pract</a:t>
            </a:r>
            <a:r>
              <a:rPr lang="en-US" sz="2000" dirty="0" smtClean="0"/>
              <a:t>. 2012. </a:t>
            </a:r>
            <a:r>
              <a:rPr lang="el-GR" sz="2000" dirty="0" smtClean="0"/>
              <a:t>Άρθρο υπό δημοσίευση.)</a:t>
            </a:r>
          </a:p>
        </p:txBody>
      </p:sp>
      <p:pic>
        <p:nvPicPr>
          <p:cNvPr id="151555" name="Picture 7" descr="seethala_Fig1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43504" y="1357298"/>
            <a:ext cx="3785411" cy="501810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1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1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smtClean="0"/>
              <a:t>Τα πρότυπα-βαθμοί κακοήθειας του αδενοειδούς κυστικού καρκινώματος</a:t>
            </a:r>
          </a:p>
        </p:txBody>
      </p:sp>
      <p:pic>
        <p:nvPicPr>
          <p:cNvPr id="152578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18" y="5214950"/>
            <a:ext cx="5327650" cy="1414462"/>
          </a:xfrm>
        </p:spPr>
      </p:pic>
      <p:pic>
        <p:nvPicPr>
          <p:cNvPr id="218114" name="Picture 2" descr="http://www.webpathology.com/slides/slides/AdenoidCysticC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412" y="1500174"/>
            <a:ext cx="5143536" cy="3853696"/>
          </a:xfrm>
          <a:prstGeom prst="rect">
            <a:avLst/>
          </a:prstGeom>
          <a:noFill/>
        </p:spPr>
      </p:pic>
      <p:pic>
        <p:nvPicPr>
          <p:cNvPr id="218116" name="Picture 4" descr="http://www.webpathology.com/slides/slides/AdenoidCysticCA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1500174"/>
            <a:ext cx="5148816" cy="385765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9138"/>
          </a:xfrm>
        </p:spPr>
        <p:txBody>
          <a:bodyPr/>
          <a:lstStyle/>
          <a:p>
            <a:r>
              <a:rPr lang="el-GR" sz="4000" smtClean="0"/>
              <a:t>Αδενοειδές κυστικό καρκίνωμα μεταπίπτον σε υψηλόβαθμη κακοήθεια</a:t>
            </a:r>
          </a:p>
        </p:txBody>
      </p:sp>
      <p:pic>
        <p:nvPicPr>
          <p:cNvPr id="153602" name="Picture 6" descr="seethala_Fig3_HTM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1916113"/>
            <a:ext cx="6840537" cy="426243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l-GR" sz="4000" smtClean="0"/>
              <a:t>Συστάσεις για </a:t>
            </a:r>
            <a:r>
              <a:rPr lang="el-GR" sz="4000" b="1" smtClean="0"/>
              <a:t>διαβάθμιση κακοήθειας</a:t>
            </a:r>
            <a:r>
              <a:rPr lang="el-GR" sz="4000" smtClean="0"/>
              <a:t> αδενοειδούς κυστικού καρκινώματος</a:t>
            </a:r>
          </a:p>
        </p:txBody>
      </p:sp>
      <p:sp>
        <p:nvSpPr>
          <p:cNvPr id="154626" name="Rectangle 3"/>
          <p:cNvSpPr>
            <a:spLocks noGrp="1"/>
          </p:cNvSpPr>
          <p:nvPr>
            <p:ph type="body" idx="1"/>
          </p:nvPr>
        </p:nvSpPr>
        <p:spPr>
          <a:xfrm>
            <a:off x="468313" y="1916113"/>
            <a:ext cx="8229600" cy="4941887"/>
          </a:xfrm>
        </p:spPr>
        <p:txBody>
          <a:bodyPr/>
          <a:lstStyle/>
          <a:p>
            <a:r>
              <a:rPr lang="el-GR" dirty="0" smtClean="0"/>
              <a:t>Ποιο το </a:t>
            </a:r>
            <a:r>
              <a:rPr lang="el-GR" b="1" dirty="0" smtClean="0"/>
              <a:t>κυρίαρχο</a:t>
            </a:r>
            <a:r>
              <a:rPr lang="el-GR" dirty="0" smtClean="0"/>
              <a:t> πρότυπο ανάπτυξης (σωληνώδες, ηθμοειδές ή συμπαγές)</a:t>
            </a:r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Εφόσον υπάρχει </a:t>
            </a:r>
            <a:r>
              <a:rPr lang="el-GR" b="1" dirty="0" smtClean="0"/>
              <a:t>συμπαγές</a:t>
            </a:r>
            <a:r>
              <a:rPr lang="el-GR" dirty="0" smtClean="0"/>
              <a:t> συστατικό , πόσο περίπου είναι το </a:t>
            </a:r>
            <a:r>
              <a:rPr lang="el-GR" b="1" dirty="0" smtClean="0"/>
              <a:t>ποσοστό</a:t>
            </a:r>
            <a:r>
              <a:rPr lang="el-GR" dirty="0" smtClean="0"/>
              <a:t> που καταλαμβάνει.</a:t>
            </a:r>
          </a:p>
          <a:p>
            <a:pPr>
              <a:buFont typeface="Arial" charset="0"/>
              <a:buNone/>
            </a:pPr>
            <a:r>
              <a:rPr lang="el-GR" dirty="0" smtClean="0"/>
              <a:t>    Ποσοστό &gt;30% συσχετίζεται με επιθετική συμπεριφορά.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4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r>
              <a:rPr lang="el-GR" sz="3600" smtClean="0"/>
              <a:t>Ταξινόμηση σιελαδενικών κακοήθων νεοπλασμάτων βάσει της επικινδυνότητάς τους</a:t>
            </a:r>
          </a:p>
        </p:txBody>
      </p:sp>
      <p:sp>
        <p:nvSpPr>
          <p:cNvPr id="155650" name="Rectangle 5"/>
          <p:cNvSpPr>
            <a:spLocks noGrp="1"/>
          </p:cNvSpPr>
          <p:nvPr>
            <p:ph type="body" sz="half" idx="1"/>
          </p:nvPr>
        </p:nvSpPr>
        <p:spPr>
          <a:xfrm>
            <a:off x="0" y="1125538"/>
            <a:ext cx="4495800" cy="5616575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800" dirty="0" smtClean="0"/>
              <a:t>                 </a:t>
            </a:r>
            <a:r>
              <a:rPr lang="el-GR" sz="1800" b="1" dirty="0" smtClean="0"/>
              <a:t>Χαμηλού κινδύνου</a:t>
            </a:r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Αδενοκυψελιδικό</a:t>
            </a:r>
            <a:r>
              <a:rPr lang="el-GR" sz="1800" dirty="0" smtClean="0"/>
              <a:t> καρκίνωμα</a:t>
            </a:r>
          </a:p>
          <a:p>
            <a:pPr>
              <a:lnSpc>
                <a:spcPct val="80000"/>
              </a:lnSpc>
            </a:pPr>
            <a:r>
              <a:rPr lang="el-GR" sz="1800" dirty="0" smtClean="0"/>
              <a:t>Χαμηλόβαθμης κακοήθειας </a:t>
            </a:r>
            <a:r>
              <a:rPr lang="el-GR" sz="1800" dirty="0" err="1" smtClean="0"/>
              <a:t>βλεννοεπιδερμοειδές</a:t>
            </a:r>
            <a:r>
              <a:rPr lang="el-GR" sz="1800" dirty="0" smtClean="0"/>
              <a:t> καρκίνωμα</a:t>
            </a:r>
          </a:p>
          <a:p>
            <a:pPr>
              <a:lnSpc>
                <a:spcPct val="80000"/>
              </a:lnSpc>
            </a:pPr>
            <a:r>
              <a:rPr lang="el-GR" sz="1800" dirty="0" smtClean="0"/>
              <a:t>Επιθηλιακό-</a:t>
            </a:r>
            <a:r>
              <a:rPr lang="el-GR" sz="1800" dirty="0" err="1" smtClean="0"/>
              <a:t>μυοεπιθηλιακό</a:t>
            </a:r>
            <a:r>
              <a:rPr lang="el-GR" sz="1800" dirty="0" smtClean="0"/>
              <a:t> καρκίνωμα</a:t>
            </a:r>
          </a:p>
          <a:p>
            <a:pPr>
              <a:lnSpc>
                <a:spcPct val="80000"/>
              </a:lnSpc>
            </a:pPr>
            <a:r>
              <a:rPr lang="el-GR" sz="1800" dirty="0" smtClean="0"/>
              <a:t>Πολύμορφο </a:t>
            </a:r>
            <a:r>
              <a:rPr lang="el-GR" sz="1800" dirty="0" err="1" smtClean="0"/>
              <a:t>αδενοκαρκίνωμα</a:t>
            </a:r>
            <a:r>
              <a:rPr lang="el-GR" sz="1800" dirty="0" smtClean="0"/>
              <a:t> χαμηλόβαθμης κακοήθειας</a:t>
            </a:r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Διαυγοκυταρρικό</a:t>
            </a:r>
            <a:r>
              <a:rPr lang="el-GR" sz="1800" dirty="0" smtClean="0"/>
              <a:t> καρκίνωμα</a:t>
            </a:r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Αδενοκαρκίνωμα</a:t>
            </a:r>
            <a:r>
              <a:rPr lang="el-GR" sz="1800" dirty="0" smtClean="0"/>
              <a:t> από κύτταρα βασικού τύπου</a:t>
            </a:r>
          </a:p>
          <a:p>
            <a:pPr>
              <a:lnSpc>
                <a:spcPct val="80000"/>
              </a:lnSpc>
            </a:pPr>
            <a:r>
              <a:rPr lang="el-GR" sz="1800" dirty="0" smtClean="0"/>
              <a:t>Χαμηλόβαθμης κακοήθειας καρκίνωμα σιελογόνων πόρων</a:t>
            </a:r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Μυοεπιθηλιακό</a:t>
            </a:r>
            <a:r>
              <a:rPr lang="el-GR" sz="1800" dirty="0" smtClean="0"/>
              <a:t> καρκίνωμα</a:t>
            </a:r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Ογκοκυτταρικό</a:t>
            </a:r>
            <a:r>
              <a:rPr lang="el-GR" sz="1800" dirty="0" smtClean="0"/>
              <a:t> καρκίνωμα</a:t>
            </a:r>
          </a:p>
          <a:p>
            <a:pPr>
              <a:lnSpc>
                <a:spcPct val="80000"/>
              </a:lnSpc>
            </a:pPr>
            <a:r>
              <a:rPr lang="el-GR" sz="1800" dirty="0" smtClean="0"/>
              <a:t>Καρκίνωμα σε έδαφος πλειόμορφου αδενώματος (</a:t>
            </a:r>
            <a:r>
              <a:rPr lang="el-GR" sz="1800" dirty="0" err="1" smtClean="0"/>
              <a:t>ενδοκαψικό,ελάχιστα</a:t>
            </a:r>
            <a:r>
              <a:rPr lang="el-GR" sz="1800" dirty="0" smtClean="0"/>
              <a:t> διηθητικό ή με χαμηλόβαθμη κακοήθεια)</a:t>
            </a:r>
          </a:p>
          <a:p>
            <a:pPr>
              <a:lnSpc>
                <a:spcPct val="80000"/>
              </a:lnSpc>
            </a:pPr>
            <a:r>
              <a:rPr lang="el-GR" sz="1800" dirty="0" err="1" smtClean="0"/>
              <a:t>Σιελοβλάστωμα</a:t>
            </a:r>
            <a:endParaRPr lang="el-GR" sz="1800" dirty="0" smtClean="0"/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Αδενοκαρκίνωμα</a:t>
            </a:r>
            <a:r>
              <a:rPr lang="el-GR" sz="1800" dirty="0" smtClean="0"/>
              <a:t> μη περαιτέρω τυποποιούμενο και </a:t>
            </a:r>
            <a:r>
              <a:rPr lang="el-GR" sz="1800" dirty="0" err="1" smtClean="0"/>
              <a:t>κυσταδενοκαρκίνωμα</a:t>
            </a:r>
            <a:r>
              <a:rPr lang="el-GR" sz="1800" dirty="0" smtClean="0"/>
              <a:t>, χαμηλόβαθμης κακοήθειας.</a:t>
            </a:r>
          </a:p>
          <a:p>
            <a:pPr>
              <a:lnSpc>
                <a:spcPct val="80000"/>
              </a:lnSpc>
            </a:pPr>
            <a:endParaRPr lang="el-GR" sz="1800" dirty="0" smtClean="0"/>
          </a:p>
        </p:txBody>
      </p:sp>
      <p:sp>
        <p:nvSpPr>
          <p:cNvPr id="155651" name="Rectangle 6"/>
          <p:cNvSpPr>
            <a:spLocks noGrp="1"/>
          </p:cNvSpPr>
          <p:nvPr>
            <p:ph type="body" sz="half" idx="2"/>
          </p:nvPr>
        </p:nvSpPr>
        <p:spPr>
          <a:xfrm>
            <a:off x="4648200" y="1125538"/>
            <a:ext cx="4495800" cy="5616575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800" smtClean="0"/>
              <a:t>                   </a:t>
            </a:r>
            <a:r>
              <a:rPr lang="el-GR" sz="1800" b="1" smtClean="0"/>
              <a:t>Υψηλού κινδύνου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l-GR" sz="1800" b="1" smtClean="0"/>
          </a:p>
          <a:p>
            <a:pPr>
              <a:lnSpc>
                <a:spcPct val="80000"/>
              </a:lnSpc>
            </a:pPr>
            <a:r>
              <a:rPr lang="el-GR" sz="1800" smtClean="0"/>
              <a:t>Σμηγματογόνο καρκίνωμα και λεμφαδενοκαρκίνωμα</a:t>
            </a:r>
          </a:p>
          <a:p>
            <a:pPr>
              <a:lnSpc>
                <a:spcPct val="80000"/>
              </a:lnSpc>
            </a:pPr>
            <a:r>
              <a:rPr lang="el-GR" sz="1800" smtClean="0"/>
              <a:t>Αδενοειδές κυστικό καρκίνωμα</a:t>
            </a:r>
          </a:p>
          <a:p>
            <a:pPr>
              <a:lnSpc>
                <a:spcPct val="80000"/>
              </a:lnSpc>
            </a:pPr>
            <a:r>
              <a:rPr lang="el-GR" sz="1800" smtClean="0"/>
              <a:t>Βλεννώδες αδενοκαρκίνωμα</a:t>
            </a:r>
          </a:p>
          <a:p>
            <a:pPr>
              <a:lnSpc>
                <a:spcPct val="80000"/>
              </a:lnSpc>
            </a:pPr>
            <a:r>
              <a:rPr lang="el-GR" sz="1800" smtClean="0"/>
              <a:t>Ακανθοκυτταρικό καρκίνωμα</a:t>
            </a:r>
          </a:p>
          <a:p>
            <a:pPr>
              <a:lnSpc>
                <a:spcPct val="80000"/>
              </a:lnSpc>
            </a:pPr>
            <a:r>
              <a:rPr lang="el-GR" sz="1800" smtClean="0"/>
              <a:t>Μικροκυτταρικό καρκίνωμα</a:t>
            </a:r>
          </a:p>
          <a:p>
            <a:pPr>
              <a:lnSpc>
                <a:spcPct val="80000"/>
              </a:lnSpc>
            </a:pPr>
            <a:r>
              <a:rPr lang="el-GR" sz="1800" smtClean="0"/>
              <a:t>Μεγαλοκυτταρικό καρκίνωμα</a:t>
            </a:r>
          </a:p>
          <a:p>
            <a:pPr>
              <a:lnSpc>
                <a:spcPct val="80000"/>
              </a:lnSpc>
            </a:pPr>
            <a:r>
              <a:rPr lang="el-GR" sz="1800" smtClean="0"/>
              <a:t>Λεμφοεπιθηλιακό καρκίνωμα</a:t>
            </a:r>
          </a:p>
          <a:p>
            <a:pPr>
              <a:lnSpc>
                <a:spcPct val="80000"/>
              </a:lnSpc>
            </a:pPr>
            <a:r>
              <a:rPr lang="el-GR" sz="1800" smtClean="0"/>
              <a:t>Μεθιστάμενο πλειόμορφο αδένωμα</a:t>
            </a:r>
          </a:p>
          <a:p>
            <a:pPr>
              <a:lnSpc>
                <a:spcPct val="80000"/>
              </a:lnSpc>
            </a:pPr>
            <a:r>
              <a:rPr lang="el-GR" sz="1800" smtClean="0"/>
              <a:t>Καρκίνωμα σε έδαφος πλειόμορφου αδενώματος(ευρέως διηθητικό ή υψηλόβαθμης κακοήθειας)</a:t>
            </a:r>
          </a:p>
          <a:p>
            <a:pPr>
              <a:lnSpc>
                <a:spcPct val="80000"/>
              </a:lnSpc>
            </a:pPr>
            <a:r>
              <a:rPr lang="el-GR" sz="1800" smtClean="0"/>
              <a:t>Καρκινοσάρκωμα</a:t>
            </a:r>
          </a:p>
          <a:p>
            <a:pPr>
              <a:lnSpc>
                <a:spcPct val="80000"/>
              </a:lnSpc>
            </a:pPr>
            <a:r>
              <a:rPr lang="el-GR" sz="1800" smtClean="0"/>
              <a:t>Αδενοκαρκίνωμα μη περαιτέρω τυποποιούμενο και κυσταδενοκαρκίνωμα, υψηλόλόβαθμης κακοήθειας.</a:t>
            </a:r>
          </a:p>
          <a:p>
            <a:pPr>
              <a:lnSpc>
                <a:spcPct val="80000"/>
              </a:lnSpc>
            </a:pPr>
            <a:endParaRPr lang="el-GR" sz="180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10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081087"/>
          </a:xfrm>
        </p:spPr>
        <p:txBody>
          <a:bodyPr/>
          <a:lstStyle/>
          <a:p>
            <a:r>
              <a:rPr lang="el-GR" sz="4000" dirty="0" err="1" smtClean="0"/>
              <a:t>Διαυγοκυτταρική</a:t>
            </a:r>
            <a:r>
              <a:rPr lang="el-GR" sz="4000" dirty="0" smtClean="0"/>
              <a:t> μορφολογία σε όγκους κεφαλής-τραχήλου</a:t>
            </a:r>
          </a:p>
        </p:txBody>
      </p:sp>
      <p:sp>
        <p:nvSpPr>
          <p:cNvPr id="156674" name="Rectangle 11"/>
          <p:cNvSpPr>
            <a:spLocks noGrp="1"/>
          </p:cNvSpPr>
          <p:nvPr>
            <p:ph type="body" sz="half" idx="1"/>
          </p:nvPr>
        </p:nvSpPr>
        <p:spPr>
          <a:xfrm>
            <a:off x="0" y="1557338"/>
            <a:ext cx="4746625" cy="53006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 b="1" smtClean="0"/>
              <a:t>Σιελαδενικοί</a:t>
            </a:r>
            <a:r>
              <a:rPr lang="el-GR" sz="2400" smtClean="0"/>
              <a:t> όγκοι</a:t>
            </a:r>
            <a:r>
              <a:rPr lang="en-US" sz="2400" smtClean="0"/>
              <a:t>:</a:t>
            </a:r>
            <a:endParaRPr lang="el-GR" sz="24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400" smtClean="0"/>
              <a:t>      Βλεννοεπιδερμοειδέςκαρκίνωμα</a:t>
            </a:r>
            <a:r>
              <a:rPr lang="en-US" sz="2400" smtClean="0"/>
              <a:t>,</a:t>
            </a:r>
            <a:endParaRPr lang="el-GR" sz="24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400" smtClean="0"/>
              <a:t>      αδενοκυψελιδικό καρκίνωμα,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400" smtClean="0"/>
              <a:t>      επιθηλιακό-μυοεπιθηλιακό καρκίνωμα,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400" smtClean="0"/>
              <a:t>     μυοεπιθηλιακό καρκίνωμα,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400" smtClean="0"/>
              <a:t>     διαυγοκυτταρικό (αδενο)καρκίνωμα</a:t>
            </a:r>
          </a:p>
          <a:p>
            <a:pPr>
              <a:lnSpc>
                <a:spcPct val="90000"/>
              </a:lnSpc>
            </a:pPr>
            <a:endParaRPr lang="el-GR" sz="2400" smtClean="0"/>
          </a:p>
          <a:p>
            <a:pPr>
              <a:lnSpc>
                <a:spcPct val="90000"/>
              </a:lnSpc>
            </a:pPr>
            <a:r>
              <a:rPr lang="el-GR" sz="2400" b="1" smtClean="0"/>
              <a:t>Μεταστατικό </a:t>
            </a:r>
            <a:r>
              <a:rPr lang="el-GR" sz="2400" smtClean="0"/>
              <a:t>διαυγοκυτταρικό νεφροκυτταρικό καρκίνωμα </a:t>
            </a:r>
          </a:p>
          <a:p>
            <a:pPr>
              <a:lnSpc>
                <a:spcPct val="90000"/>
              </a:lnSpc>
            </a:pPr>
            <a:r>
              <a:rPr lang="el-GR" sz="2400" smtClean="0"/>
              <a:t>Μεταστατικό μελάνωμα από μπαλλονοειδή κύτταρα</a:t>
            </a:r>
          </a:p>
        </p:txBody>
      </p:sp>
      <p:pic>
        <p:nvPicPr>
          <p:cNvPr id="156675" name="Picture 9" descr="naief_Fig4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19700" y="4581525"/>
            <a:ext cx="3600450" cy="2403475"/>
          </a:xfrm>
        </p:spPr>
      </p:pic>
      <p:sp>
        <p:nvSpPr>
          <p:cNvPr id="156676" name="Rectangle 12"/>
          <p:cNvSpPr>
            <a:spLocks noChangeArrowheads="1"/>
          </p:cNvSpPr>
          <p:nvPr/>
        </p:nvSpPr>
        <p:spPr bwMode="auto">
          <a:xfrm>
            <a:off x="5724525" y="4076700"/>
            <a:ext cx="34194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/>
              <a:t>Μεταστατικό διαυγοκυτταρικό    νεφροκυτταρικό καρκίνωμα</a:t>
            </a:r>
          </a:p>
        </p:txBody>
      </p:sp>
      <p:pic>
        <p:nvPicPr>
          <p:cNvPr id="156677" name="Picture 6" descr="wang-f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557338"/>
            <a:ext cx="3455988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8" name="Rectangle 7"/>
          <p:cNvSpPr>
            <a:spLocks noChangeArrowheads="1"/>
          </p:cNvSpPr>
          <p:nvPr/>
        </p:nvSpPr>
        <p:spPr bwMode="auto">
          <a:xfrm>
            <a:off x="4932363" y="1196975"/>
            <a:ext cx="4211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err="1"/>
              <a:t>Δ</a:t>
            </a:r>
            <a:r>
              <a:rPr lang="el-GR" b="1" dirty="0" err="1" smtClean="0"/>
              <a:t>ιαυγοκυτταρικό</a:t>
            </a:r>
            <a:r>
              <a:rPr lang="el-GR" b="1" dirty="0" smtClean="0"/>
              <a:t> </a:t>
            </a:r>
            <a:r>
              <a:rPr lang="el-GR" b="1" dirty="0"/>
              <a:t>(</a:t>
            </a:r>
            <a:r>
              <a:rPr lang="el-GR" b="1" dirty="0" err="1"/>
              <a:t>αδενο</a:t>
            </a:r>
            <a:r>
              <a:rPr lang="el-GR" b="1" dirty="0"/>
              <a:t>)καρκίνωμα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403350" y="115888"/>
            <a:ext cx="5832475" cy="223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800" b="1"/>
              <a:t>Πρωτοπαθής όγκος σιελογόνων αδένων;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07950" y="549275"/>
            <a:ext cx="2087563" cy="223838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800" b="1"/>
              <a:t>ΟΧΙ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325438" y="1052513"/>
            <a:ext cx="2159000" cy="3549650"/>
            <a:chOff x="159" y="663"/>
            <a:chExt cx="1360" cy="2236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159" y="663"/>
              <a:ext cx="952" cy="1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800" b="1"/>
                <a:t>Μεταστατικός;</a:t>
              </a:r>
            </a:p>
          </p:txBody>
        </p:sp>
        <p:sp>
          <p:nvSpPr>
            <p:cNvPr id="2056" name="Text Box 8"/>
            <p:cNvSpPr txBox="1">
              <a:spLocks noChangeArrowheads="1"/>
            </p:cNvSpPr>
            <p:nvPr/>
          </p:nvSpPr>
          <p:spPr bwMode="auto">
            <a:xfrm>
              <a:off x="295" y="935"/>
              <a:ext cx="1224" cy="2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l-GR" sz="800" b="1"/>
                <a:t>Μελάνωμα</a:t>
              </a:r>
            </a:p>
            <a:p>
              <a:r>
                <a:rPr lang="el-GR" sz="800"/>
                <a:t>Ανοσοϊστοχημικά: </a:t>
              </a:r>
              <a:r>
                <a:rPr lang="en-US" sz="800"/>
                <a:t>S100+, HMB45+</a:t>
              </a:r>
            </a:p>
            <a:p>
              <a:r>
                <a:rPr lang="el-GR" sz="800"/>
                <a:t>Ηλ. Μικροσκόπιο: μελανοσώματα</a:t>
              </a:r>
              <a:r>
                <a:rPr lang="en-US" sz="800"/>
                <a:t> </a:t>
              </a:r>
              <a:endParaRPr lang="el-GR" sz="800"/>
            </a:p>
          </p:txBody>
        </p:sp>
        <p:sp>
          <p:nvSpPr>
            <p:cNvPr id="2057" name="Text Box 9"/>
            <p:cNvSpPr txBox="1">
              <a:spLocks noChangeArrowheads="1"/>
            </p:cNvSpPr>
            <p:nvPr/>
          </p:nvSpPr>
          <p:spPr bwMode="auto">
            <a:xfrm>
              <a:off x="295" y="1388"/>
              <a:ext cx="1224" cy="3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l-GR" sz="800" b="1"/>
                <a:t>Νεφροκυτταρικό καρκίνωμα</a:t>
              </a:r>
            </a:p>
            <a:p>
              <a:r>
                <a:rPr lang="el-GR" sz="800"/>
                <a:t>Ανοσοϊστοχημικά: βιμεντίνη</a:t>
              </a:r>
              <a:r>
                <a:rPr lang="en-US" sz="800"/>
                <a:t>+, </a:t>
              </a:r>
              <a:r>
                <a:rPr lang="el-GR" sz="800"/>
                <a:t>κερατίνες χαμηλού ΜΒ</a:t>
              </a:r>
              <a:r>
                <a:rPr lang="en-US" sz="800"/>
                <a:t>+</a:t>
              </a:r>
              <a:r>
                <a:rPr lang="el-GR" sz="800"/>
                <a:t>, </a:t>
              </a:r>
              <a:r>
                <a:rPr lang="en-US" sz="800"/>
                <a:t>S100-</a:t>
              </a:r>
            </a:p>
            <a:p>
              <a:r>
                <a:rPr lang="el-GR" sz="800"/>
                <a:t>Ηλ. Μικροσκόπιο: λιπίδια</a:t>
              </a:r>
              <a:r>
                <a:rPr lang="en-US" sz="800"/>
                <a:t> </a:t>
              </a:r>
              <a:endParaRPr lang="el-GR" sz="800"/>
            </a:p>
          </p:txBody>
        </p:sp>
        <p:sp>
          <p:nvSpPr>
            <p:cNvPr id="2058" name="Text Box 10"/>
            <p:cNvSpPr txBox="1">
              <a:spLocks noChangeArrowheads="1"/>
            </p:cNvSpPr>
            <p:nvPr/>
          </p:nvSpPr>
          <p:spPr bwMode="auto">
            <a:xfrm>
              <a:off x="159" y="1979"/>
              <a:ext cx="952" cy="1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800" b="1"/>
                <a:t>Οδοντογενής;</a:t>
              </a:r>
            </a:p>
          </p:txBody>
        </p:sp>
        <p:sp>
          <p:nvSpPr>
            <p:cNvPr id="2059" name="Text Box 11"/>
            <p:cNvSpPr txBox="1">
              <a:spLocks noChangeArrowheads="1"/>
            </p:cNvSpPr>
            <p:nvPr/>
          </p:nvSpPr>
          <p:spPr bwMode="auto">
            <a:xfrm>
              <a:off x="295" y="2296"/>
              <a:ext cx="1224" cy="6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l-GR" sz="800" b="1"/>
                <a:t>Διαυγοκυτταρικό οδοντογενές καρκίνωμα</a:t>
              </a:r>
            </a:p>
            <a:p>
              <a:r>
                <a:rPr lang="el-GR" sz="800"/>
                <a:t>Εντόπιση στη γνάθο</a:t>
              </a:r>
              <a:endParaRPr lang="en-US" sz="800"/>
            </a:p>
            <a:p>
              <a:r>
                <a:rPr lang="el-GR" sz="800"/>
                <a:t>Μικροσκόπιο: στρωματικό στοιχείο, απουσία μυοεπιθηλιακής διαφοροποίησης (ανοσοϊστοχημικά ή με ηλ. μικροσκόπιο)</a:t>
              </a:r>
            </a:p>
          </p:txBody>
        </p:sp>
      </p:grp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916238" y="1052513"/>
            <a:ext cx="2879725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800" b="1"/>
              <a:t>Διαυγοκυτταρικές παραλλαγές άλλου όγκου των σιελογόνων αδένων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3130550" y="1628775"/>
            <a:ext cx="2881313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800" b="1"/>
              <a:t>Βλεννοεπιδερμοειδές καρκίνωμα</a:t>
            </a:r>
          </a:p>
          <a:p>
            <a:r>
              <a:rPr lang="el-GR" sz="800"/>
              <a:t>Μικροσκόπιο: έλεγχος για καλυκοειδή κύτταρα και πλακώδη στοιχεία</a:t>
            </a:r>
            <a:endParaRPr lang="en-US" sz="800"/>
          </a:p>
          <a:p>
            <a:r>
              <a:rPr lang="el-GR" sz="800"/>
              <a:t>Ηλ. Μικροσκόπιο: απουσία ζυμογόνων κοκκίων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3130550" y="2492375"/>
            <a:ext cx="2879725" cy="468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800" b="1" dirty="0" err="1" smtClean="0"/>
              <a:t>Αδενοκυψελιδικό</a:t>
            </a:r>
            <a:r>
              <a:rPr lang="el-GR" sz="800" b="1" dirty="0" smtClean="0"/>
              <a:t> καρκίνωμα</a:t>
            </a:r>
            <a:endParaRPr lang="el-GR" sz="800" b="1" dirty="0"/>
          </a:p>
          <a:p>
            <a:r>
              <a:rPr lang="el-GR" sz="800" dirty="0" err="1"/>
              <a:t>Ηλ</a:t>
            </a:r>
            <a:r>
              <a:rPr lang="el-GR" sz="800" dirty="0"/>
              <a:t>. Μικροσκόπιο: παρουσία </a:t>
            </a:r>
            <a:r>
              <a:rPr lang="el-GR" sz="800" dirty="0" err="1"/>
              <a:t>ζυμογόνων</a:t>
            </a:r>
            <a:r>
              <a:rPr lang="el-GR" sz="800" dirty="0"/>
              <a:t> κοκκίων, απουσία πληθώρας μιτοχονδρίων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3130550" y="3213100"/>
            <a:ext cx="2881313" cy="712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800" b="1"/>
              <a:t>Ογκοκύτωμα</a:t>
            </a:r>
          </a:p>
          <a:p>
            <a:r>
              <a:rPr lang="el-GR" sz="800"/>
              <a:t>Προδιάθεση για την παρωτίδα</a:t>
            </a:r>
          </a:p>
          <a:p>
            <a:r>
              <a:rPr lang="el-GR" sz="800"/>
              <a:t>Μικροσκόπιο: μη διηθητική ανάπτυξη, παρακείμενη ογκοκυττάρωση, ανάμικτα μη διαυγή ογκοκύτταρα</a:t>
            </a:r>
            <a:endParaRPr lang="en-US" sz="800"/>
          </a:p>
          <a:p>
            <a:r>
              <a:rPr lang="el-GR" sz="800"/>
              <a:t>Ηλ. Μικροσκόπιο: πληθώρα μιτοχονδρίων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6227763" y="1052513"/>
            <a:ext cx="2663825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800" b="1"/>
              <a:t>Πρωτοπαθής διαυγοκυτταρικός όγκος </a:t>
            </a:r>
          </a:p>
          <a:p>
            <a:r>
              <a:rPr lang="el-GR" sz="800" b="1"/>
              <a:t>των σιελογόνων αδένων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6227763" y="1628775"/>
            <a:ext cx="2808287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800" b="1"/>
              <a:t>Μυοεπιθηλιακή διαφοροποίηση;</a:t>
            </a:r>
          </a:p>
          <a:p>
            <a:r>
              <a:rPr lang="el-GR" sz="800"/>
              <a:t>Ανοσοϊστοχημικά: </a:t>
            </a:r>
            <a:r>
              <a:rPr lang="en-US" sz="800"/>
              <a:t>calponin+, </a:t>
            </a:r>
            <a:r>
              <a:rPr lang="el-GR" sz="800"/>
              <a:t>αντιγόνο λείου μυός+, ειδική ακτίνη λείου μυός+</a:t>
            </a:r>
            <a:endParaRPr lang="en-US" sz="800"/>
          </a:p>
          <a:p>
            <a:r>
              <a:rPr lang="el-GR" sz="800"/>
              <a:t>Ηλ. Μικροσκόπιο: πυκνά σωμάτια</a:t>
            </a: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6804025" y="2911475"/>
            <a:ext cx="2232025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800" b="1" dirty="0" err="1"/>
              <a:t>Διαυγοκυτταρικό</a:t>
            </a:r>
            <a:r>
              <a:rPr lang="el-GR" sz="800" b="1" dirty="0"/>
              <a:t> καρκίνωμα</a:t>
            </a:r>
          </a:p>
          <a:p>
            <a:r>
              <a:rPr lang="el-GR" sz="800" dirty="0"/>
              <a:t>Προδιάθεση για τη στοματική κοιλότητα</a:t>
            </a:r>
          </a:p>
          <a:p>
            <a:r>
              <a:rPr lang="el-GR" sz="800" dirty="0"/>
              <a:t>Μικροσκόπιο: </a:t>
            </a:r>
            <a:r>
              <a:rPr lang="el-GR" sz="800" dirty="0" smtClean="0"/>
              <a:t>διήθηση σε μεμονωμένες «αλύσους», απουσία αυλών πόρων.</a:t>
            </a:r>
            <a:endParaRPr lang="en-US" sz="800" dirty="0"/>
          </a:p>
          <a:p>
            <a:r>
              <a:rPr lang="el-GR" sz="800" dirty="0" err="1"/>
              <a:t>Ανοσοϊστοχημικά</a:t>
            </a:r>
            <a:r>
              <a:rPr lang="el-GR" sz="800" dirty="0"/>
              <a:t>: συνήθως </a:t>
            </a:r>
            <a:r>
              <a:rPr lang="en-US" sz="800" dirty="0"/>
              <a:t>S100 -</a:t>
            </a:r>
            <a:endParaRPr lang="el-GR" sz="800" dirty="0"/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6802438" y="4135438"/>
            <a:ext cx="2233612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800" b="1" dirty="0"/>
              <a:t>Επιθηλιακό – </a:t>
            </a:r>
            <a:r>
              <a:rPr lang="el-GR" sz="800" b="1" dirty="0" err="1"/>
              <a:t>μυοεπιθηλιακό</a:t>
            </a:r>
            <a:r>
              <a:rPr lang="el-GR" sz="800" b="1" dirty="0"/>
              <a:t> καρκίνωμα</a:t>
            </a:r>
          </a:p>
          <a:p>
            <a:r>
              <a:rPr lang="el-GR" sz="800" dirty="0"/>
              <a:t>Προδιάθεση για την παρωτίδα</a:t>
            </a:r>
          </a:p>
          <a:p>
            <a:r>
              <a:rPr lang="el-GR" sz="800" dirty="0"/>
              <a:t>Μικροσκόπιο: </a:t>
            </a:r>
            <a:r>
              <a:rPr lang="el-GR" sz="800" dirty="0" err="1"/>
              <a:t>λοβιώδες</a:t>
            </a:r>
            <a:r>
              <a:rPr lang="el-GR" sz="800" dirty="0"/>
              <a:t> πρότυπο ανάπτυξης, </a:t>
            </a:r>
            <a:endParaRPr lang="en-US" sz="800" dirty="0" smtClean="0"/>
          </a:p>
          <a:p>
            <a:r>
              <a:rPr lang="el-GR" sz="800" dirty="0" smtClean="0"/>
              <a:t>Πόροι με αυλούς.</a:t>
            </a:r>
            <a:endParaRPr lang="en-US" sz="800" dirty="0"/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6804025" y="4999038"/>
            <a:ext cx="223202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800" b="1"/>
              <a:t>M</a:t>
            </a:r>
            <a:r>
              <a:rPr lang="el-GR" sz="800" b="1"/>
              <a:t>υοεπιθηλιακό καρκίνωμα</a:t>
            </a:r>
          </a:p>
          <a:p>
            <a:r>
              <a:rPr lang="el-GR" sz="800"/>
              <a:t>Προδιάθεση για την παρωτίδα</a:t>
            </a:r>
          </a:p>
          <a:p>
            <a:r>
              <a:rPr lang="el-GR" sz="800"/>
              <a:t>Μικροσκόπιο: μικτά κυτταρικά στοιχεία, ατρακτόμορφα, επιθηλιοειδή κύτταρα, υαλίνη</a:t>
            </a:r>
            <a:endParaRPr lang="en-US" sz="800"/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4716463" y="549275"/>
            <a:ext cx="3095625" cy="223838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800" b="1"/>
              <a:t>ΝΑΙ</a:t>
            </a: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6516688" y="2492375"/>
            <a:ext cx="2087562" cy="223838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800" b="1"/>
              <a:t>ΟΧΙ</a:t>
            </a:r>
          </a:p>
        </p:txBody>
      </p:sp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6516688" y="3789363"/>
            <a:ext cx="2087562" cy="223837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800" b="1"/>
              <a:t>ΝΑΙ</a:t>
            </a:r>
          </a:p>
        </p:txBody>
      </p:sp>
      <p:sp>
        <p:nvSpPr>
          <p:cNvPr id="2078" name="Line 30"/>
          <p:cNvSpPr>
            <a:spLocks noChangeShapeType="1"/>
          </p:cNvSpPr>
          <p:nvPr/>
        </p:nvSpPr>
        <p:spPr bwMode="auto">
          <a:xfrm>
            <a:off x="4284663" y="333375"/>
            <a:ext cx="0" cy="714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79" name="Line 31"/>
          <p:cNvSpPr>
            <a:spLocks noChangeShapeType="1"/>
          </p:cNvSpPr>
          <p:nvPr/>
        </p:nvSpPr>
        <p:spPr bwMode="auto">
          <a:xfrm>
            <a:off x="1187450" y="404813"/>
            <a:ext cx="51863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80" name="Line 32"/>
          <p:cNvSpPr>
            <a:spLocks noChangeShapeType="1"/>
          </p:cNvSpPr>
          <p:nvPr/>
        </p:nvSpPr>
        <p:spPr bwMode="auto">
          <a:xfrm>
            <a:off x="1187450" y="404813"/>
            <a:ext cx="0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81" name="Line 33"/>
          <p:cNvSpPr>
            <a:spLocks noChangeShapeType="1"/>
          </p:cNvSpPr>
          <p:nvPr/>
        </p:nvSpPr>
        <p:spPr bwMode="auto">
          <a:xfrm>
            <a:off x="6372225" y="404813"/>
            <a:ext cx="0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82" name="Line 34"/>
          <p:cNvSpPr>
            <a:spLocks noChangeShapeType="1"/>
          </p:cNvSpPr>
          <p:nvPr/>
        </p:nvSpPr>
        <p:spPr bwMode="auto">
          <a:xfrm>
            <a:off x="184150" y="769938"/>
            <a:ext cx="0" cy="2482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84" name="Line 36"/>
          <p:cNvSpPr>
            <a:spLocks noChangeShapeType="1"/>
          </p:cNvSpPr>
          <p:nvPr/>
        </p:nvSpPr>
        <p:spPr bwMode="auto">
          <a:xfrm>
            <a:off x="179388" y="1165225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85" name="Line 37"/>
          <p:cNvSpPr>
            <a:spLocks noChangeShapeType="1"/>
          </p:cNvSpPr>
          <p:nvPr/>
        </p:nvSpPr>
        <p:spPr bwMode="auto">
          <a:xfrm>
            <a:off x="179388" y="3248025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86" name="Line 38"/>
          <p:cNvSpPr>
            <a:spLocks noChangeShapeType="1"/>
          </p:cNvSpPr>
          <p:nvPr/>
        </p:nvSpPr>
        <p:spPr bwMode="auto">
          <a:xfrm>
            <a:off x="395288" y="1273175"/>
            <a:ext cx="0" cy="12239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87" name="Line 39"/>
          <p:cNvSpPr>
            <a:spLocks noChangeShapeType="1"/>
          </p:cNvSpPr>
          <p:nvPr/>
        </p:nvSpPr>
        <p:spPr bwMode="auto">
          <a:xfrm>
            <a:off x="395288" y="1700213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88" name="Line 40"/>
          <p:cNvSpPr>
            <a:spLocks noChangeShapeType="1"/>
          </p:cNvSpPr>
          <p:nvPr/>
        </p:nvSpPr>
        <p:spPr bwMode="auto">
          <a:xfrm>
            <a:off x="395288" y="2492375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89" name="Line 41"/>
          <p:cNvSpPr>
            <a:spLocks noChangeShapeType="1"/>
          </p:cNvSpPr>
          <p:nvPr/>
        </p:nvSpPr>
        <p:spPr bwMode="auto">
          <a:xfrm>
            <a:off x="395288" y="3370263"/>
            <a:ext cx="0" cy="7921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90" name="Line 42"/>
          <p:cNvSpPr>
            <a:spLocks noChangeShapeType="1"/>
          </p:cNvSpPr>
          <p:nvPr/>
        </p:nvSpPr>
        <p:spPr bwMode="auto">
          <a:xfrm>
            <a:off x="395288" y="4156075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91" name="Line 43"/>
          <p:cNvSpPr>
            <a:spLocks noChangeShapeType="1"/>
          </p:cNvSpPr>
          <p:nvPr/>
        </p:nvSpPr>
        <p:spPr bwMode="auto">
          <a:xfrm>
            <a:off x="3924300" y="908050"/>
            <a:ext cx="39608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92" name="Line 44"/>
          <p:cNvSpPr>
            <a:spLocks noChangeShapeType="1"/>
          </p:cNvSpPr>
          <p:nvPr/>
        </p:nvSpPr>
        <p:spPr bwMode="auto">
          <a:xfrm>
            <a:off x="3924300" y="908050"/>
            <a:ext cx="0" cy="144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93" name="Line 45"/>
          <p:cNvSpPr>
            <a:spLocks noChangeShapeType="1"/>
          </p:cNvSpPr>
          <p:nvPr/>
        </p:nvSpPr>
        <p:spPr bwMode="auto">
          <a:xfrm>
            <a:off x="7885113" y="908050"/>
            <a:ext cx="0" cy="144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94" name="Line 46"/>
          <p:cNvSpPr>
            <a:spLocks noChangeShapeType="1"/>
          </p:cNvSpPr>
          <p:nvPr/>
        </p:nvSpPr>
        <p:spPr bwMode="auto">
          <a:xfrm>
            <a:off x="6372225" y="765175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95" name="Line 47"/>
          <p:cNvSpPr>
            <a:spLocks noChangeShapeType="1"/>
          </p:cNvSpPr>
          <p:nvPr/>
        </p:nvSpPr>
        <p:spPr bwMode="auto">
          <a:xfrm>
            <a:off x="2987675" y="1400175"/>
            <a:ext cx="0" cy="2087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96" name="Line 48"/>
          <p:cNvSpPr>
            <a:spLocks noChangeShapeType="1"/>
          </p:cNvSpPr>
          <p:nvPr/>
        </p:nvSpPr>
        <p:spPr bwMode="auto">
          <a:xfrm>
            <a:off x="2987675" y="1916113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97" name="Line 49"/>
          <p:cNvSpPr>
            <a:spLocks noChangeShapeType="1"/>
          </p:cNvSpPr>
          <p:nvPr/>
        </p:nvSpPr>
        <p:spPr bwMode="auto">
          <a:xfrm>
            <a:off x="2987675" y="2708275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98" name="Line 50"/>
          <p:cNvSpPr>
            <a:spLocks noChangeShapeType="1"/>
          </p:cNvSpPr>
          <p:nvPr/>
        </p:nvSpPr>
        <p:spPr bwMode="auto">
          <a:xfrm>
            <a:off x="2987675" y="3494088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99" name="Line 51"/>
          <p:cNvSpPr>
            <a:spLocks noChangeShapeType="1"/>
          </p:cNvSpPr>
          <p:nvPr/>
        </p:nvSpPr>
        <p:spPr bwMode="auto">
          <a:xfrm>
            <a:off x="7885113" y="1406525"/>
            <a:ext cx="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101" name="Line 53"/>
          <p:cNvSpPr>
            <a:spLocks noChangeShapeType="1"/>
          </p:cNvSpPr>
          <p:nvPr/>
        </p:nvSpPr>
        <p:spPr bwMode="auto">
          <a:xfrm>
            <a:off x="6300788" y="2217738"/>
            <a:ext cx="0" cy="16906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102" name="Line 54"/>
          <p:cNvSpPr>
            <a:spLocks noChangeShapeType="1"/>
          </p:cNvSpPr>
          <p:nvPr/>
        </p:nvSpPr>
        <p:spPr bwMode="auto">
          <a:xfrm>
            <a:off x="6659563" y="2708275"/>
            <a:ext cx="0" cy="576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103" name="Line 55"/>
          <p:cNvSpPr>
            <a:spLocks noChangeShapeType="1"/>
          </p:cNvSpPr>
          <p:nvPr/>
        </p:nvSpPr>
        <p:spPr bwMode="auto">
          <a:xfrm>
            <a:off x="6659563" y="4005263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104" name="Line 56"/>
          <p:cNvSpPr>
            <a:spLocks noChangeShapeType="1"/>
          </p:cNvSpPr>
          <p:nvPr/>
        </p:nvSpPr>
        <p:spPr bwMode="auto">
          <a:xfrm>
            <a:off x="6300788" y="2611438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105" name="Line 57"/>
          <p:cNvSpPr>
            <a:spLocks noChangeShapeType="1"/>
          </p:cNvSpPr>
          <p:nvPr/>
        </p:nvSpPr>
        <p:spPr bwMode="auto">
          <a:xfrm>
            <a:off x="6659563" y="3284538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106" name="Line 58"/>
          <p:cNvSpPr>
            <a:spLocks noChangeShapeType="1"/>
          </p:cNvSpPr>
          <p:nvPr/>
        </p:nvSpPr>
        <p:spPr bwMode="auto">
          <a:xfrm>
            <a:off x="6659563" y="4437063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107" name="Line 59"/>
          <p:cNvSpPr>
            <a:spLocks noChangeShapeType="1"/>
          </p:cNvSpPr>
          <p:nvPr/>
        </p:nvSpPr>
        <p:spPr bwMode="auto">
          <a:xfrm>
            <a:off x="6659563" y="5300663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109" name="Line 61"/>
          <p:cNvSpPr>
            <a:spLocks noChangeShapeType="1"/>
          </p:cNvSpPr>
          <p:nvPr/>
        </p:nvSpPr>
        <p:spPr bwMode="auto">
          <a:xfrm>
            <a:off x="6300788" y="3905250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1" name="Rectangle 2"/>
          <p:cNvSpPr txBox="1">
            <a:spLocks/>
          </p:cNvSpPr>
          <p:nvPr/>
        </p:nvSpPr>
        <p:spPr bwMode="auto">
          <a:xfrm>
            <a:off x="214282" y="4929198"/>
            <a:ext cx="607223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Οδηγός διάγνωσης </a:t>
            </a:r>
            <a:r>
              <a:rPr kumimoji="0" lang="el-G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διαυγοκυτταρικών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όγκων με </a:t>
            </a:r>
            <a:r>
              <a:rPr kumimoji="0" lang="el-G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σιελαδενική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εντόπιση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smtClean="0"/>
              <a:t>Αναθεωρήσεις στους σιελαδενικούς όγκους βάσει του </a:t>
            </a:r>
            <a:r>
              <a:rPr lang="en-US" sz="4000" smtClean="0"/>
              <a:t>AFIP 2008</a:t>
            </a:r>
            <a:endParaRPr lang="el-GR" sz="4000" smtClean="0"/>
          </a:p>
        </p:txBody>
      </p:sp>
      <p:sp>
        <p:nvSpPr>
          <p:cNvPr id="158722" name="Rectangle 3"/>
          <p:cNvSpPr>
            <a:spLocks noGrp="1"/>
          </p:cNvSpPr>
          <p:nvPr>
            <p:ph type="body"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r>
              <a:rPr lang="el-GR" smtClean="0"/>
              <a:t>Το σιελοβλάστωμα εντάσσεται στους κακοήθεις όγκους</a:t>
            </a:r>
          </a:p>
          <a:p>
            <a:r>
              <a:rPr lang="el-GR" smtClean="0"/>
              <a:t>Ο «φλεγμονώδης ψευδοόγκος» εντάσσεται στις νεοπλασίες ως φλεγμονώδης μυοϊνοβλαστικός όγκος</a:t>
            </a:r>
          </a:p>
          <a:p>
            <a:r>
              <a:rPr lang="el-GR" smtClean="0"/>
              <a:t>Η σκληρυντική πολυκυστική αδένωση περιγράφεται ως νέα οντότητα εντασσόμενη στις ογκόμορφες καταστάσεις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1975"/>
          </a:xfrm>
        </p:spPr>
        <p:txBody>
          <a:bodyPr/>
          <a:lstStyle/>
          <a:p>
            <a:pPr eaLnBrk="1" hangingPunct="1"/>
            <a:r>
              <a:rPr lang="el-GR" sz="3200" smtClean="0">
                <a:latin typeface="Arial" charset="0"/>
              </a:rPr>
              <a:t>Επιθηλιακές εξεργασίες </a:t>
            </a:r>
            <a:br>
              <a:rPr lang="el-GR" sz="3200" smtClean="0">
                <a:latin typeface="Arial" charset="0"/>
              </a:rPr>
            </a:br>
            <a:r>
              <a:rPr lang="el-GR" sz="3200" smtClean="0">
                <a:latin typeface="Arial" charset="0"/>
              </a:rPr>
              <a:t>ανώτερης αεροπεπτικής οδού</a:t>
            </a:r>
          </a:p>
        </p:txBody>
      </p:sp>
      <p:sp>
        <p:nvSpPr>
          <p:cNvPr id="32770" name="Rectangle 5"/>
          <p:cNvSpPr>
            <a:spLocks noGrp="1"/>
          </p:cNvSpPr>
          <p:nvPr>
            <p:ph type="body" sz="half" idx="1"/>
          </p:nvPr>
        </p:nvSpPr>
        <p:spPr>
          <a:xfrm>
            <a:off x="468313" y="1268413"/>
            <a:ext cx="8229600" cy="11525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l-GR" sz="2800" smtClean="0">
                <a:latin typeface="Arial" charset="0"/>
              </a:rPr>
              <a:t>                    </a:t>
            </a:r>
            <a:r>
              <a:rPr lang="el-GR" sz="2800" b="1" smtClean="0">
                <a:latin typeface="Arial" charset="0"/>
              </a:rPr>
              <a:t>Σναϊντεριανά θηλώματα</a:t>
            </a:r>
            <a:r>
              <a:rPr lang="el-GR" sz="2800" smtClean="0">
                <a:latin typeface="Arial" charset="0"/>
              </a:rPr>
              <a:t> </a:t>
            </a:r>
          </a:p>
          <a:p>
            <a:pPr eaLnBrk="1" hangingPunct="1">
              <a:buFont typeface="Arial" charset="0"/>
              <a:buNone/>
            </a:pPr>
            <a:r>
              <a:rPr lang="el-GR" sz="2800" smtClean="0">
                <a:latin typeface="Arial" charset="0"/>
              </a:rPr>
              <a:t>        Μυκητοειδές                      Ογκοκυτταρικό </a:t>
            </a:r>
          </a:p>
        </p:txBody>
      </p:sp>
      <p:pic>
        <p:nvPicPr>
          <p:cNvPr id="32771" name="Picture 7" descr="barnesf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141663"/>
            <a:ext cx="4500563" cy="3030537"/>
          </a:xfrm>
        </p:spPr>
      </p:pic>
      <p:pic>
        <p:nvPicPr>
          <p:cNvPr id="32772" name="Picture 8" descr="barnesf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165475"/>
            <a:ext cx="4462462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smtClean="0"/>
              <a:t>Προσφάτως περιγραφέν </a:t>
            </a:r>
            <a:r>
              <a:rPr lang="el-GR" sz="4000" b="1" smtClean="0"/>
              <a:t>σιελαδενικό καρκίνωμα προσομοιάζον με το εκκριτικό καρκίνωμα του μαστού</a:t>
            </a:r>
          </a:p>
        </p:txBody>
      </p:sp>
      <p:sp>
        <p:nvSpPr>
          <p:cNvPr id="159746" name="Rectangle 9"/>
          <p:cNvSpPr>
            <a:spLocks noGrp="1"/>
          </p:cNvSpPr>
          <p:nvPr>
            <p:ph type="body" sz="half" idx="1"/>
          </p:nvPr>
        </p:nvSpPr>
        <p:spPr>
          <a:xfrm>
            <a:off x="457200" y="2060575"/>
            <a:ext cx="8229600" cy="1725613"/>
          </a:xfrm>
        </p:spPr>
        <p:txBody>
          <a:bodyPr/>
          <a:lstStyle/>
          <a:p>
            <a:r>
              <a:rPr lang="el-GR" sz="2800" smtClean="0"/>
              <a:t>ΔΔ από το αδενοκυψελιδικό καρκίνωμα σιελογόνων</a:t>
            </a:r>
          </a:p>
        </p:txBody>
      </p:sp>
      <p:pic>
        <p:nvPicPr>
          <p:cNvPr id="159747" name="Picture 7" descr="hunt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-107950" y="2852738"/>
            <a:ext cx="9251950" cy="3613150"/>
          </a:xfrm>
        </p:spPr>
      </p:pic>
      <p:sp>
        <p:nvSpPr>
          <p:cNvPr id="159748" name="Rectangle 10"/>
          <p:cNvSpPr>
            <a:spLocks noChangeArrowheads="1"/>
          </p:cNvSpPr>
          <p:nvPr/>
        </p:nvSpPr>
        <p:spPr bwMode="auto">
          <a:xfrm>
            <a:off x="3794125" y="3246438"/>
            <a:ext cx="473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l-GR" b="1"/>
              <a:t>               </a:t>
            </a:r>
            <a:r>
              <a:rPr lang="en-US" b="1"/>
              <a:t>PAS-D  </a:t>
            </a:r>
            <a:r>
              <a:rPr lang="el-GR" b="1"/>
              <a:t>                                   </a:t>
            </a:r>
            <a:r>
              <a:rPr lang="en-US" b="1"/>
              <a:t>S100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C:\Documents and Settings\Administrator\Τα έγγραφά μου\Οι εικόνες μου\WINTER PAINTINGS\garden-under-snow-1879.jpg!HalfH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242425" cy="785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4"/>
          <p:cNvSpPr>
            <a:spLocks noGrp="1"/>
          </p:cNvSpPr>
          <p:nvPr>
            <p:ph type="title"/>
          </p:nvPr>
        </p:nvSpPr>
        <p:spPr>
          <a:xfrm>
            <a:off x="468313" y="0"/>
            <a:ext cx="8218487" cy="1417638"/>
          </a:xfrm>
        </p:spPr>
        <p:txBody>
          <a:bodyPr/>
          <a:lstStyle/>
          <a:p>
            <a:r>
              <a:rPr lang="en-US" sz="2800" smtClean="0"/>
              <a:t>I</a:t>
            </a:r>
            <a:r>
              <a:rPr lang="el-GR" sz="2800" smtClean="0"/>
              <a:t>διάζοντες μεσεγχυματογενείς όγκοι κεφαλής-τραχήλου με περιαγγειακή κατανομή.</a:t>
            </a:r>
            <a:br>
              <a:rPr lang="el-GR" sz="2800" smtClean="0"/>
            </a:br>
            <a:r>
              <a:rPr lang="el-GR" sz="2800" b="1" smtClean="0"/>
              <a:t>Αιμαγγειοπερικύτωμα του τύπου των παραρρινίων</a:t>
            </a:r>
          </a:p>
        </p:txBody>
      </p:sp>
      <p:pic>
        <p:nvPicPr>
          <p:cNvPr id="161794" name="Picture 8" descr="thompson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412875"/>
            <a:ext cx="4013200" cy="5300663"/>
          </a:xfrm>
        </p:spPr>
      </p:pic>
      <p:pic>
        <p:nvPicPr>
          <p:cNvPr id="161795" name="Picture 9" descr="thompson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48263" y="1412875"/>
            <a:ext cx="3098800" cy="2338388"/>
          </a:xfrm>
        </p:spPr>
      </p:pic>
      <p:pic>
        <p:nvPicPr>
          <p:cNvPr id="161796" name="Picture 10" descr="thompson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643438" y="3860800"/>
            <a:ext cx="3748087" cy="2827338"/>
          </a:xfrm>
        </p:spPr>
      </p:pic>
      <p:sp>
        <p:nvSpPr>
          <p:cNvPr id="161797" name="Rectangle 11"/>
          <p:cNvSpPr>
            <a:spLocks noChangeArrowheads="1"/>
          </p:cNvSpPr>
          <p:nvPr/>
        </p:nvSpPr>
        <p:spPr bwMode="auto">
          <a:xfrm>
            <a:off x="7235825" y="5621338"/>
            <a:ext cx="25209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b="1"/>
              <a:t>Παρακείμενος μονήρης ινώδης όγκος</a:t>
            </a:r>
            <a:r>
              <a:rPr lang="en-US" b="1"/>
              <a:t>,</a:t>
            </a:r>
            <a:r>
              <a:rPr lang="el-GR" b="1"/>
              <a:t> </a:t>
            </a:r>
            <a:r>
              <a:rPr lang="en-US" b="1"/>
              <a:t>CD</a:t>
            </a:r>
            <a:r>
              <a:rPr lang="el-GR" b="1"/>
              <a:t>34(+)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I</a:t>
            </a:r>
            <a:r>
              <a:rPr lang="el-GR" sz="2800" smtClean="0"/>
              <a:t>διάζοντες μεσεγχυματογενείς όγκοι κεφαλής-τραχήλου με περιαγγειακή κατανομή.</a:t>
            </a:r>
            <a:br>
              <a:rPr lang="el-GR" sz="2800" smtClean="0"/>
            </a:br>
            <a:endParaRPr lang="el-GR" sz="2800" smtClean="0"/>
          </a:p>
        </p:txBody>
      </p:sp>
      <p:sp>
        <p:nvSpPr>
          <p:cNvPr id="162818" name="Rectangle 4"/>
          <p:cNvSpPr>
            <a:spLocks noGrp="1"/>
          </p:cNvSpPr>
          <p:nvPr>
            <p:ph type="body" sz="half" idx="1"/>
          </p:nvPr>
        </p:nvSpPr>
        <p:spPr>
          <a:xfrm>
            <a:off x="179388" y="1268413"/>
            <a:ext cx="6840537" cy="5329237"/>
          </a:xfrm>
        </p:spPr>
        <p:txBody>
          <a:bodyPr/>
          <a:lstStyle/>
          <a:p>
            <a:r>
              <a:rPr lang="el-GR" sz="2800" b="1" smtClean="0"/>
              <a:t>Όγκος από περιαγγειακά επιθηλιοειδή κύτταρα </a:t>
            </a:r>
            <a:r>
              <a:rPr lang="en-US" sz="2800" b="1" smtClean="0"/>
              <a:t> </a:t>
            </a:r>
            <a:r>
              <a:rPr lang="el-GR" sz="2800" b="1" smtClean="0"/>
              <a:t>(</a:t>
            </a:r>
            <a:r>
              <a:rPr lang="en-US" sz="2800" b="1" smtClean="0"/>
              <a:t>PEComa)</a:t>
            </a:r>
            <a:endParaRPr lang="el-GR" sz="2800" b="1" smtClean="0"/>
          </a:p>
          <a:p>
            <a:endParaRPr lang="en-US" sz="2800" b="1" smtClean="0"/>
          </a:p>
          <a:p>
            <a:pPr>
              <a:buFont typeface="Arial" charset="0"/>
              <a:buNone/>
            </a:pPr>
            <a:r>
              <a:rPr lang="en-US" sz="2800" b="1" smtClean="0"/>
              <a:t>     </a:t>
            </a:r>
            <a:r>
              <a:rPr lang="el-GR" sz="2800" smtClean="0"/>
              <a:t>Θήλεα άτομα</a:t>
            </a:r>
          </a:p>
          <a:p>
            <a:pPr>
              <a:buFont typeface="Arial" charset="0"/>
              <a:buNone/>
            </a:pPr>
            <a:endParaRPr lang="el-GR" sz="2800" smtClean="0"/>
          </a:p>
          <a:p>
            <a:pPr>
              <a:buFont typeface="Arial" charset="0"/>
              <a:buNone/>
            </a:pPr>
            <a:r>
              <a:rPr lang="el-GR" sz="2800" smtClean="0"/>
              <a:t>     Αραιοχρωματικό κυτταρόπλασμα πλούσιο σε γλυκογόνο με κυψελιδώδεις ομοιόμορφους πυρήνες</a:t>
            </a:r>
          </a:p>
          <a:p>
            <a:pPr>
              <a:buFont typeface="Arial" charset="0"/>
              <a:buNone/>
            </a:pPr>
            <a:endParaRPr lang="el-GR" sz="2800" smtClean="0"/>
          </a:p>
          <a:p>
            <a:pPr>
              <a:buFont typeface="Arial" charset="0"/>
              <a:buNone/>
            </a:pPr>
            <a:r>
              <a:rPr lang="el-GR" sz="2800" smtClean="0"/>
              <a:t>     Ανοσοφαινοτυπική συνέκφραση μελανοκυτταρικών και μυοειδών δεικτών</a:t>
            </a:r>
            <a:endParaRPr lang="el-GR" sz="2800" b="1" smtClean="0"/>
          </a:p>
        </p:txBody>
      </p:sp>
      <p:pic>
        <p:nvPicPr>
          <p:cNvPr id="162819" name="Picture 6" descr="bandhlish_Fig3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164388" y="1196975"/>
            <a:ext cx="1809750" cy="5111750"/>
          </a:xfrm>
        </p:spPr>
      </p:pic>
      <p:sp>
        <p:nvSpPr>
          <p:cNvPr id="162820" name="Rectangle 7"/>
          <p:cNvSpPr>
            <a:spLocks noChangeArrowheads="1"/>
          </p:cNvSpPr>
          <p:nvPr/>
        </p:nvSpPr>
        <p:spPr bwMode="auto">
          <a:xfrm>
            <a:off x="7524750" y="6311900"/>
            <a:ext cx="2376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HMB45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 descr="C:\Documents and Settings\Administrator\Τα έγγραφά μου\Οι εικόνες μου\WINTER PAINTINGS\street-winter-sunlight-and-snow.jpg!HalfH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" y="-381000"/>
            <a:ext cx="9191625" cy="758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4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l-GR" sz="3200" b="1" smtClean="0"/>
              <a:t>Οστεοπαραγωγά</a:t>
            </a:r>
            <a:r>
              <a:rPr lang="el-GR" sz="3200" smtClean="0"/>
              <a:t> νεοπλάσματα στην περιοχή κεφαλής-τραχήλου</a:t>
            </a:r>
          </a:p>
        </p:txBody>
      </p:sp>
      <p:pic>
        <p:nvPicPr>
          <p:cNvPr id="164866" name="Picture 9" descr="NIELSEN_Fig2_HTM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08075" y="1600200"/>
            <a:ext cx="2735263" cy="2185988"/>
          </a:xfrm>
        </p:spPr>
      </p:pic>
      <p:pic>
        <p:nvPicPr>
          <p:cNvPr id="164867" name="Picture 10" descr="NIELSEN_Fig4_HTM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99075" y="1600200"/>
            <a:ext cx="2735263" cy="2185988"/>
          </a:xfrm>
        </p:spPr>
      </p:pic>
      <p:pic>
        <p:nvPicPr>
          <p:cNvPr id="164868" name="Picture 11" descr="NIELSEN_Fig6_HTM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106488" y="3938588"/>
            <a:ext cx="2738437" cy="2187575"/>
          </a:xfrm>
        </p:spPr>
      </p:pic>
      <p:pic>
        <p:nvPicPr>
          <p:cNvPr id="164869" name="Picture 12" descr="NIELSEN_Fig10_HTM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297488" y="3938588"/>
            <a:ext cx="2738437" cy="2187575"/>
          </a:xfrm>
        </p:spPr>
      </p:pic>
      <p:sp>
        <p:nvSpPr>
          <p:cNvPr id="164870" name="Rectangle 13"/>
          <p:cNvSpPr>
            <a:spLocks noChangeArrowheads="1"/>
          </p:cNvSpPr>
          <p:nvPr/>
        </p:nvSpPr>
        <p:spPr bwMode="auto">
          <a:xfrm>
            <a:off x="1763713" y="1195388"/>
            <a:ext cx="3408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O</a:t>
            </a:r>
            <a:r>
              <a:rPr lang="el-GR" b="1"/>
              <a:t>στέωμα</a:t>
            </a:r>
          </a:p>
        </p:txBody>
      </p:sp>
      <p:sp>
        <p:nvSpPr>
          <p:cNvPr id="164871" name="Rectangle 14"/>
          <p:cNvSpPr>
            <a:spLocks noChangeArrowheads="1"/>
          </p:cNvSpPr>
          <p:nvPr/>
        </p:nvSpPr>
        <p:spPr bwMode="auto">
          <a:xfrm>
            <a:off x="5435600" y="1185863"/>
            <a:ext cx="360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b="1"/>
              <a:t>Οστεοειδές οστέωμα</a:t>
            </a:r>
          </a:p>
        </p:txBody>
      </p:sp>
      <p:sp>
        <p:nvSpPr>
          <p:cNvPr id="164872" name="Rectangle 15"/>
          <p:cNvSpPr>
            <a:spLocks noChangeArrowheads="1"/>
          </p:cNvSpPr>
          <p:nvPr/>
        </p:nvSpPr>
        <p:spPr bwMode="auto">
          <a:xfrm>
            <a:off x="1476375" y="6159500"/>
            <a:ext cx="4100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b="1"/>
              <a:t>Οστεοβλάστωμα</a:t>
            </a:r>
          </a:p>
        </p:txBody>
      </p:sp>
      <p:sp>
        <p:nvSpPr>
          <p:cNvPr id="164873" name="Rectangle 16"/>
          <p:cNvSpPr>
            <a:spLocks noChangeArrowheads="1"/>
          </p:cNvSpPr>
          <p:nvPr/>
        </p:nvSpPr>
        <p:spPr bwMode="auto">
          <a:xfrm>
            <a:off x="5651500" y="6148388"/>
            <a:ext cx="3492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b="1"/>
              <a:t>Οστεοσάρκωμα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2" descr="C:\Documents and Settings\Administrator\Τα έγγραφά μου\Οι εικόνες μου\WINTER PAINTINGS\winter-morning-veneux-18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63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r>
              <a:rPr lang="el-GR" sz="4000" smtClean="0"/>
              <a:t>Μεταστάσεις στην κεφαλή – τράχηλο (Ι)</a:t>
            </a:r>
          </a:p>
        </p:txBody>
      </p:sp>
      <p:sp>
        <p:nvSpPr>
          <p:cNvPr id="166914" name="Rectangle 5"/>
          <p:cNvSpPr>
            <a:spLocks noGrp="1"/>
          </p:cNvSpPr>
          <p:nvPr>
            <p:ph type="body" sz="half" idx="1"/>
          </p:nvPr>
        </p:nvSpPr>
        <p:spPr>
          <a:xfrm>
            <a:off x="0" y="692150"/>
            <a:ext cx="4495800" cy="6165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dirty="0" smtClean="0"/>
              <a:t>Ανατομική εντόπιση</a:t>
            </a:r>
          </a:p>
          <a:p>
            <a:pPr>
              <a:lnSpc>
                <a:spcPct val="90000"/>
              </a:lnSpc>
            </a:pPr>
            <a:r>
              <a:rPr lang="el-GR" sz="1800" dirty="0" smtClean="0"/>
              <a:t>Ρινική κοιλότητα-</a:t>
            </a:r>
            <a:r>
              <a:rPr lang="el-GR" sz="1800" dirty="0" err="1" smtClean="0"/>
              <a:t>παραρρίνια</a:t>
            </a:r>
            <a:r>
              <a:rPr lang="en-US" sz="1800" dirty="0" smtClean="0"/>
              <a:t>:</a:t>
            </a:r>
            <a:r>
              <a:rPr lang="el-GR" sz="1800" dirty="0" err="1" smtClean="0"/>
              <a:t>γναθιαίος,σφηνοειδής</a:t>
            </a:r>
            <a:r>
              <a:rPr lang="el-GR" sz="1800" dirty="0" smtClean="0"/>
              <a:t> κόλπος</a:t>
            </a:r>
          </a:p>
          <a:p>
            <a:pPr>
              <a:lnSpc>
                <a:spcPct val="90000"/>
              </a:lnSpc>
            </a:pPr>
            <a:r>
              <a:rPr lang="el-GR" sz="1800" dirty="0" smtClean="0"/>
              <a:t>Κροταφικό οστό </a:t>
            </a:r>
            <a:r>
              <a:rPr lang="en-US" sz="1800" dirty="0" smtClean="0"/>
              <a:t>: </a:t>
            </a:r>
            <a:r>
              <a:rPr lang="el-GR" sz="1800" dirty="0" smtClean="0"/>
              <a:t>λιθοειδής κορυφή</a:t>
            </a:r>
          </a:p>
          <a:p>
            <a:pPr>
              <a:lnSpc>
                <a:spcPct val="90000"/>
              </a:lnSpc>
            </a:pPr>
            <a:r>
              <a:rPr lang="el-GR" sz="1800" dirty="0" smtClean="0"/>
              <a:t>Κάτω γνάθος</a:t>
            </a:r>
            <a:r>
              <a:rPr lang="en-US" sz="1800" dirty="0" smtClean="0"/>
              <a:t>: </a:t>
            </a:r>
            <a:r>
              <a:rPr lang="el-GR" sz="1800" dirty="0" smtClean="0"/>
              <a:t>περιοχή γομφίων</a:t>
            </a:r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r>
              <a:rPr lang="el-GR" sz="1800" dirty="0" smtClean="0"/>
              <a:t>Μαλακά μόρια στόματος </a:t>
            </a:r>
            <a:r>
              <a:rPr lang="en-US" sz="1800" dirty="0" smtClean="0"/>
              <a:t>:</a:t>
            </a:r>
            <a:r>
              <a:rPr lang="el-GR" sz="1800" dirty="0" smtClean="0"/>
              <a:t> ούλα</a:t>
            </a:r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r>
              <a:rPr lang="el-GR" sz="1800" dirty="0" smtClean="0"/>
              <a:t>Θέσεις εξαγωγής γομφίων &amp; προγομφίων κάτω γνάθου</a:t>
            </a:r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r>
              <a:rPr lang="el-GR" sz="1800" dirty="0" err="1" smtClean="0"/>
              <a:t>Στοματοφάρυγγας</a:t>
            </a:r>
            <a:r>
              <a:rPr lang="en-US" sz="1800" dirty="0" smtClean="0"/>
              <a:t>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βάση γλώσσας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αμυγδαλές</a:t>
            </a:r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</p:txBody>
      </p:sp>
      <p:sp>
        <p:nvSpPr>
          <p:cNvPr id="166915" name="Rectangle 6"/>
          <p:cNvSpPr>
            <a:spLocks noGrp="1"/>
          </p:cNvSpPr>
          <p:nvPr>
            <p:ph type="body" sz="half" idx="2"/>
          </p:nvPr>
        </p:nvSpPr>
        <p:spPr>
          <a:xfrm>
            <a:off x="4648200" y="714356"/>
            <a:ext cx="4495800" cy="614364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dirty="0" smtClean="0"/>
              <a:t>Πρωτοπαθής εστία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 -Νεφρός</a:t>
            </a:r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-Μαστός, πνεύμονας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- Γυναίκες</a:t>
            </a:r>
            <a:r>
              <a:rPr lang="en-US" sz="1800" dirty="0" smtClean="0"/>
              <a:t>: </a:t>
            </a:r>
            <a:r>
              <a:rPr lang="el-GR" sz="1800" dirty="0" smtClean="0"/>
              <a:t>μαστός, επινεφρίδια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Άνδρες</a:t>
            </a:r>
            <a:r>
              <a:rPr lang="en-US" sz="1800" dirty="0" smtClean="0"/>
              <a:t>: </a:t>
            </a:r>
            <a:r>
              <a:rPr lang="el-GR" sz="1800" dirty="0" smtClean="0"/>
              <a:t>πνεύμονας, προστάτης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1</a:t>
            </a:r>
            <a:r>
              <a:rPr lang="el-GR" sz="1800" baseline="30000" dirty="0" smtClean="0"/>
              <a:t>η</a:t>
            </a:r>
            <a:r>
              <a:rPr lang="el-GR" sz="1800" dirty="0" smtClean="0"/>
              <a:t> δεκαετία ζωής</a:t>
            </a:r>
            <a:r>
              <a:rPr lang="en-US" sz="1800" dirty="0" smtClean="0"/>
              <a:t>: </a:t>
            </a:r>
            <a:r>
              <a:rPr lang="el-GR" sz="1800" dirty="0" err="1" smtClean="0"/>
              <a:t>νευροβλάστωμα</a:t>
            </a:r>
            <a:endParaRPr lang="el-GR" sz="18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</a:t>
            </a:r>
            <a:r>
              <a:rPr lang="en-US" sz="1800" dirty="0" smtClean="0"/>
              <a:t>2</a:t>
            </a:r>
            <a:r>
              <a:rPr lang="el-GR" sz="1800" baseline="30000" dirty="0" smtClean="0"/>
              <a:t>η</a:t>
            </a:r>
            <a:r>
              <a:rPr lang="el-GR" sz="1800" dirty="0" smtClean="0"/>
              <a:t> δεκαετία ζωής</a:t>
            </a:r>
            <a:r>
              <a:rPr lang="en-US" sz="1800" dirty="0" smtClean="0"/>
              <a:t>: </a:t>
            </a:r>
            <a:r>
              <a:rPr lang="el-GR" sz="1800" dirty="0" smtClean="0"/>
              <a:t>οστά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sz="18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 -Γυναίκες</a:t>
            </a:r>
            <a:r>
              <a:rPr lang="en-US" sz="1800" dirty="0" smtClean="0"/>
              <a:t>: </a:t>
            </a:r>
            <a:r>
              <a:rPr lang="el-GR" sz="1800" dirty="0" smtClean="0"/>
              <a:t>μαστός, γεννητικό σύστημα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Άντρες</a:t>
            </a:r>
            <a:r>
              <a:rPr lang="en-US" sz="1800" dirty="0" smtClean="0"/>
              <a:t>: </a:t>
            </a:r>
            <a:r>
              <a:rPr lang="el-GR" sz="1800" dirty="0" smtClean="0"/>
              <a:t>πνεύμονας, νεφρός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sz="18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 -Πνεύμονας, μαστός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sz="18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sz="18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sz="18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-Πνεύμονας, νεφρός, μελάνωμα δέρματος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-Μελάνωμα </a:t>
            </a:r>
            <a:r>
              <a:rPr lang="el-GR" sz="1800" dirty="0" err="1" smtClean="0"/>
              <a:t>δέρματος,πνεύμονας,μαστός,νεφρός</a:t>
            </a: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sz="1800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90537"/>
          </a:xfrm>
        </p:spPr>
        <p:txBody>
          <a:bodyPr/>
          <a:lstStyle/>
          <a:p>
            <a:r>
              <a:rPr lang="el-GR" sz="4000" smtClean="0"/>
              <a:t>Μεταστάσεις στην κεφαλή – τράχηλο (ΙΙ)</a:t>
            </a:r>
          </a:p>
        </p:txBody>
      </p:sp>
      <p:sp>
        <p:nvSpPr>
          <p:cNvPr id="167938" name="Rectangle 5"/>
          <p:cNvSpPr>
            <a:spLocks noGrp="1"/>
          </p:cNvSpPr>
          <p:nvPr>
            <p:ph type="body" sz="half" idx="1"/>
          </p:nvPr>
        </p:nvSpPr>
        <p:spPr>
          <a:xfrm>
            <a:off x="0" y="981075"/>
            <a:ext cx="4495800" cy="5876925"/>
          </a:xfrm>
        </p:spPr>
        <p:txBody>
          <a:bodyPr/>
          <a:lstStyle/>
          <a:p>
            <a:r>
              <a:rPr lang="el-GR" smtClean="0"/>
              <a:t>Ανατομική εντόπιση</a:t>
            </a:r>
          </a:p>
          <a:p>
            <a:r>
              <a:rPr lang="el-GR" sz="2000" smtClean="0"/>
              <a:t>Ρινοφάρυγγας</a:t>
            </a:r>
          </a:p>
          <a:p>
            <a:r>
              <a:rPr lang="el-GR" sz="2000" smtClean="0"/>
              <a:t>Λάρυγγας </a:t>
            </a:r>
            <a:r>
              <a:rPr lang="en-US" sz="2000" smtClean="0"/>
              <a:t>: </a:t>
            </a:r>
            <a:r>
              <a:rPr lang="el-GR" sz="2000" smtClean="0"/>
              <a:t>επιγλωττίδα</a:t>
            </a:r>
          </a:p>
          <a:p>
            <a:r>
              <a:rPr lang="el-GR" sz="2000" smtClean="0"/>
              <a:t>Τραχεία </a:t>
            </a:r>
          </a:p>
          <a:p>
            <a:r>
              <a:rPr lang="el-GR" sz="2000" smtClean="0"/>
              <a:t>Παρωτίδα</a:t>
            </a:r>
          </a:p>
          <a:p>
            <a:endParaRPr lang="el-GR" sz="2000" smtClean="0"/>
          </a:p>
          <a:p>
            <a:endParaRPr lang="el-GR" sz="2000" smtClean="0"/>
          </a:p>
          <a:p>
            <a:r>
              <a:rPr lang="el-GR" sz="2000" smtClean="0"/>
              <a:t>Υπογνάθιος αδένας</a:t>
            </a:r>
          </a:p>
          <a:p>
            <a:endParaRPr lang="el-GR" sz="2000" smtClean="0"/>
          </a:p>
          <a:p>
            <a:endParaRPr lang="el-GR" sz="2000" smtClean="0"/>
          </a:p>
          <a:p>
            <a:r>
              <a:rPr lang="el-GR" sz="2000" smtClean="0"/>
              <a:t>Δέρμα κρανίου &amp; τραχήλου</a:t>
            </a:r>
          </a:p>
        </p:txBody>
      </p:sp>
      <p:sp>
        <p:nvSpPr>
          <p:cNvPr id="167939" name="Rectangle 6"/>
          <p:cNvSpPr>
            <a:spLocks noGrp="1"/>
          </p:cNvSpPr>
          <p:nvPr>
            <p:ph type="body" sz="half" idx="2"/>
          </p:nvPr>
        </p:nvSpPr>
        <p:spPr>
          <a:xfrm>
            <a:off x="4648200" y="981075"/>
            <a:ext cx="4495800" cy="5876925"/>
          </a:xfrm>
        </p:spPr>
        <p:txBody>
          <a:bodyPr/>
          <a:lstStyle/>
          <a:p>
            <a:r>
              <a:rPr lang="el-GR" smtClean="0"/>
              <a:t>Πρωτοπαθής εστία</a:t>
            </a:r>
          </a:p>
          <a:p>
            <a:r>
              <a:rPr lang="el-GR" sz="2000" smtClean="0"/>
              <a:t>Μελάνωμα, νεφρός</a:t>
            </a:r>
            <a:endParaRPr lang="en-US" sz="2000" smtClean="0"/>
          </a:p>
          <a:p>
            <a:r>
              <a:rPr lang="en-US" sz="2000" smtClean="0"/>
              <a:t>M</a:t>
            </a:r>
            <a:r>
              <a:rPr lang="el-GR" sz="2000" smtClean="0"/>
              <a:t>ελάνωμα, νεφρός</a:t>
            </a:r>
          </a:p>
          <a:p>
            <a:r>
              <a:rPr lang="el-GR" sz="2000" smtClean="0"/>
              <a:t>Μαστός, κόλον</a:t>
            </a:r>
          </a:p>
          <a:p>
            <a:r>
              <a:rPr lang="el-GR" sz="2000" smtClean="0"/>
              <a:t>Δέρμα κεφαλής-τραχήλου(ακανθοκυτταρικά καρκινώματα,μελανώματα)</a:t>
            </a:r>
          </a:p>
          <a:p>
            <a:r>
              <a:rPr lang="el-GR" sz="2000" smtClean="0"/>
              <a:t>Όγκοι κάτωθεν της κλείδας</a:t>
            </a:r>
            <a:r>
              <a:rPr lang="en-US" sz="2000" smtClean="0"/>
              <a:t>: </a:t>
            </a:r>
            <a:r>
              <a:rPr lang="el-GR" sz="2000" smtClean="0"/>
              <a:t>μαστός, νεφρός,  πνεύμονας</a:t>
            </a:r>
          </a:p>
          <a:p>
            <a:endParaRPr lang="el-GR" sz="2000" smtClean="0"/>
          </a:p>
          <a:p>
            <a:endParaRPr lang="el-GR" sz="2000" smtClean="0"/>
          </a:p>
          <a:p>
            <a:r>
              <a:rPr lang="el-GR" sz="2000" smtClean="0"/>
              <a:t>Μελάνωμα, μαστός, πνεύμονας,</a:t>
            </a:r>
          </a:p>
          <a:p>
            <a:pPr>
              <a:buFont typeface="Arial" charset="0"/>
              <a:buNone/>
            </a:pPr>
            <a:r>
              <a:rPr lang="el-GR" sz="2000" smtClean="0"/>
              <a:t>      νεφρός</a:t>
            </a:r>
          </a:p>
          <a:p>
            <a:endParaRPr lang="el-GR" sz="2000" smtClean="0"/>
          </a:p>
          <a:p>
            <a:endParaRPr lang="el-GR" sz="2000" smtClean="0"/>
          </a:p>
          <a:p>
            <a:pPr>
              <a:buFont typeface="Arial" charset="0"/>
              <a:buNone/>
            </a:pPr>
            <a:endParaRPr lang="el-GR" sz="2000" smtClean="0"/>
          </a:p>
          <a:p>
            <a:endParaRPr lang="el-GR" sz="2000" smtClean="0"/>
          </a:p>
          <a:p>
            <a:endParaRPr lang="el-GR" sz="2000" smtClean="0"/>
          </a:p>
          <a:p>
            <a:pPr>
              <a:buFont typeface="Arial" charset="0"/>
              <a:buNone/>
            </a:pPr>
            <a:endParaRPr lang="en-US" sz="200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sz="2000" smtClean="0"/>
          </a:p>
          <a:p>
            <a:endParaRPr lang="en-US" sz="200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istrator\Τα έγγραφά μου\Οι εικόνες μου\WINTER PAINTINGS\winter-s-end-1885.jpg!HalfH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0"/>
            <a:ext cx="4611687" cy="6858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Grp="1"/>
          </p:cNvSpPr>
          <p:nvPr>
            <p:ph type="body" idx="1"/>
          </p:nvPr>
        </p:nvSpPr>
        <p:spPr>
          <a:xfrm>
            <a:off x="0" y="1268413"/>
            <a:ext cx="9612313" cy="4857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dirty="0" smtClean="0">
                <a:latin typeface="Arial" charset="0"/>
              </a:rPr>
              <a:t>                                           Ανεστραμμένο θήλωμα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l-GR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dirty="0" err="1" smtClean="0">
                <a:latin typeface="Arial" charset="0"/>
              </a:rPr>
              <a:t>Διαφοροδιάγνωση</a:t>
            </a:r>
            <a:r>
              <a:rPr lang="el-GR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:</a:t>
            </a:r>
            <a:endParaRPr lang="el-GR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2400" dirty="0" smtClean="0">
                <a:latin typeface="Arial" charset="0"/>
              </a:rPr>
              <a:t>Ρινικοί πολύποδες με πλακώδη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2400" dirty="0" smtClean="0">
                <a:latin typeface="Arial" charset="0"/>
              </a:rPr>
              <a:t>μετάπλαση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2400" dirty="0" err="1" smtClean="0">
                <a:latin typeface="Arial" charset="0"/>
              </a:rPr>
              <a:t>Αδενωματοειδής</a:t>
            </a:r>
            <a:r>
              <a:rPr lang="el-GR" sz="2400" dirty="0" smtClean="0">
                <a:latin typeface="Arial" charset="0"/>
              </a:rPr>
              <a:t> υπερπλασία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2400" dirty="0" smtClean="0">
                <a:latin typeface="Arial" charset="0"/>
              </a:rPr>
              <a:t>αναπνευστικού επιθηλίου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2400" dirty="0" smtClean="0">
                <a:latin typeface="Arial" charset="0"/>
              </a:rPr>
              <a:t>Ανεστραμμένο </a:t>
            </a:r>
            <a:r>
              <a:rPr lang="el-GR" sz="2400" dirty="0" err="1" smtClean="0">
                <a:latin typeface="Arial" charset="0"/>
              </a:rPr>
              <a:t>πορογενές</a:t>
            </a:r>
            <a:r>
              <a:rPr lang="el-GR" sz="2400" dirty="0" smtClean="0">
                <a:latin typeface="Arial" charset="0"/>
              </a:rPr>
              <a:t> θήλωμα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2400" dirty="0" smtClean="0">
                <a:latin typeface="Arial" charset="0"/>
              </a:rPr>
              <a:t>από </a:t>
            </a:r>
            <a:r>
              <a:rPr lang="el-GR" sz="2400" dirty="0" err="1" smtClean="0">
                <a:latin typeface="Arial" charset="0"/>
              </a:rPr>
              <a:t>ελλάσσονες</a:t>
            </a:r>
            <a:r>
              <a:rPr lang="el-GR" sz="2400" dirty="0" smtClean="0">
                <a:latin typeface="Arial" charset="0"/>
              </a:rPr>
              <a:t> σιελογόνους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2400" dirty="0" smtClean="0">
                <a:latin typeface="Arial" charset="0"/>
              </a:rPr>
              <a:t>αδένες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2400" dirty="0" smtClean="0">
                <a:latin typeface="Arial" charset="0"/>
              </a:rPr>
              <a:t>Διηθητικό καρκίνωμα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l-GR" sz="24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l-GR" sz="2400" dirty="0" smtClean="0">
              <a:latin typeface="Arial" charset="0"/>
            </a:endParaRPr>
          </a:p>
        </p:txBody>
      </p:sp>
      <p:sp>
        <p:nvSpPr>
          <p:cNvPr id="33794" name="Rectangle 4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04850"/>
          </a:xfrm>
        </p:spPr>
        <p:txBody>
          <a:bodyPr/>
          <a:lstStyle/>
          <a:p>
            <a:pPr eaLnBrk="1" hangingPunct="1"/>
            <a:r>
              <a:rPr lang="el-GR" sz="4000" smtClean="0">
                <a:latin typeface="Arial" charset="0"/>
              </a:rPr>
              <a:t>Επιθηλιακές εξεργασίες </a:t>
            </a:r>
            <a:br>
              <a:rPr lang="el-GR" sz="4000" smtClean="0">
                <a:latin typeface="Arial" charset="0"/>
              </a:rPr>
            </a:br>
            <a:r>
              <a:rPr lang="el-GR" sz="4000" smtClean="0">
                <a:latin typeface="Arial" charset="0"/>
              </a:rPr>
              <a:t>ανώτερης αεροπεπτικής οδού</a:t>
            </a:r>
          </a:p>
        </p:txBody>
      </p:sp>
      <p:pic>
        <p:nvPicPr>
          <p:cNvPr id="33795" name="Picture 5" descr="barnesf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5850" y="1773238"/>
            <a:ext cx="424815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barnesf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4652963"/>
            <a:ext cx="13731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barnesf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4652963"/>
            <a:ext cx="2916237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Documents and Settings\Administrator\Τα έγγραφά μου\Οι εικόνες μου\WINTER PAINTINGS\the-road-in-vetheuil-in-winter.jpg!HalfH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-1588"/>
            <a:ext cx="91582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354137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dirty="0" smtClean="0">
                <a:latin typeface="Arial" charset="0"/>
              </a:rPr>
              <a:t>Διηθητικό συμβατικό </a:t>
            </a:r>
            <a:r>
              <a:rPr lang="el-GR" sz="3600" dirty="0" err="1" smtClean="0">
                <a:latin typeface="Arial" charset="0"/>
              </a:rPr>
              <a:t>ακανθοκυτταρικό</a:t>
            </a:r>
            <a:r>
              <a:rPr lang="el-GR" sz="3600" dirty="0" smtClean="0">
                <a:latin typeface="Arial" charset="0"/>
              </a:rPr>
              <a:t> καρκίνωμα</a:t>
            </a:r>
            <a:r>
              <a:rPr lang="el-GR" sz="4000" dirty="0" smtClean="0">
                <a:latin typeface="Arial" charset="0"/>
              </a:rPr>
              <a:t/>
            </a:r>
            <a:br>
              <a:rPr lang="el-GR" sz="4000" dirty="0" smtClean="0">
                <a:latin typeface="Arial" charset="0"/>
              </a:rPr>
            </a:br>
            <a:r>
              <a:rPr lang="el-G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Δεσμοπλασία</a:t>
            </a:r>
            <a:r>
              <a:rPr lang="el-GR" sz="2000" dirty="0" smtClean="0">
                <a:latin typeface="Arial" charset="0"/>
              </a:rPr>
              <a:t> στρώματος               Αντίδραση </a:t>
            </a:r>
            <a:r>
              <a:rPr lang="el-GR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έναντι</a:t>
            </a:r>
            <a:r>
              <a:rPr lang="el-GR" sz="2000" dirty="0" smtClean="0">
                <a:latin typeface="Arial" charset="0"/>
              </a:rPr>
              <a:t> ξένου σώματος</a:t>
            </a:r>
            <a:br>
              <a:rPr lang="el-GR" sz="2000" dirty="0" smtClean="0">
                <a:latin typeface="Arial" charset="0"/>
              </a:rPr>
            </a:br>
            <a:r>
              <a:rPr lang="el-GR" sz="2000" dirty="0" smtClean="0">
                <a:latin typeface="Arial" charset="0"/>
              </a:rPr>
              <a:t>                                                            </a:t>
            </a:r>
            <a:r>
              <a:rPr lang="el-GR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(κερατίνης)</a:t>
            </a:r>
            <a:br>
              <a:rPr lang="el-GR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el-GR" sz="20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5842" name="Picture 7" descr="wenigf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700213"/>
            <a:ext cx="3332163" cy="4537075"/>
          </a:xfrm>
        </p:spPr>
      </p:pic>
      <p:pic>
        <p:nvPicPr>
          <p:cNvPr id="35843" name="Picture 8" descr="wenigf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76825" y="1700213"/>
            <a:ext cx="3503613" cy="501332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</p:spPr>
        <p:txBody>
          <a:bodyPr/>
          <a:lstStyle/>
          <a:p>
            <a:pPr eaLnBrk="1" hangingPunct="1"/>
            <a:r>
              <a:rPr lang="el-GR" sz="2400" dirty="0" smtClean="0">
                <a:latin typeface="Arial" charset="0"/>
              </a:rPr>
              <a:t/>
            </a:r>
            <a:br>
              <a:rPr lang="el-GR" sz="2400" dirty="0" smtClean="0">
                <a:latin typeface="Arial" charset="0"/>
              </a:rPr>
            </a:br>
            <a:r>
              <a:rPr lang="el-GR" sz="2400" dirty="0" err="1" smtClean="0">
                <a:latin typeface="Arial" charset="0"/>
              </a:rPr>
              <a:t>Διαφοροδιάγνωση</a:t>
            </a:r>
            <a:r>
              <a:rPr lang="el-GR" sz="2400" dirty="0" smtClean="0">
                <a:latin typeface="Arial" charset="0"/>
              </a:rPr>
              <a:t> διηθητικού </a:t>
            </a:r>
            <a:r>
              <a:rPr lang="el-GR" sz="2400" dirty="0" err="1" smtClean="0">
                <a:latin typeface="Arial" charset="0"/>
              </a:rPr>
              <a:t>ακανθοκυτταρικού</a:t>
            </a:r>
            <a:r>
              <a:rPr lang="el-GR" sz="2400" dirty="0" smtClean="0">
                <a:latin typeface="Arial" charset="0"/>
              </a:rPr>
              <a:t> καρκινώματος από </a:t>
            </a:r>
            <a:r>
              <a:rPr lang="el-GR" sz="2400" b="1" dirty="0" smtClean="0">
                <a:latin typeface="Arial" charset="0"/>
              </a:rPr>
              <a:t>μη κακοήθεις</a:t>
            </a:r>
            <a:r>
              <a:rPr lang="el-GR" sz="2400" dirty="0" smtClean="0">
                <a:latin typeface="Arial" charset="0"/>
              </a:rPr>
              <a:t> οντότητες</a:t>
            </a:r>
            <a:r>
              <a:rPr lang="en-US" sz="2400" dirty="0" smtClean="0">
                <a:latin typeface="Arial" charset="0"/>
              </a:rPr>
              <a:t>.</a:t>
            </a:r>
            <a:r>
              <a:rPr lang="el-GR" sz="2800" dirty="0" smtClean="0">
                <a:latin typeface="Arial" charset="0"/>
              </a:rPr>
              <a:t/>
            </a:r>
            <a:br>
              <a:rPr lang="el-GR" sz="2800" dirty="0" smtClean="0">
                <a:latin typeface="Arial" charset="0"/>
              </a:rPr>
            </a:br>
            <a:r>
              <a:rPr lang="el-GR" sz="2800" u="sng" dirty="0" err="1" smtClean="0">
                <a:latin typeface="Arial" charset="0"/>
              </a:rPr>
              <a:t>Ψευδοεπιθηλιωματώδης</a:t>
            </a:r>
            <a:r>
              <a:rPr lang="el-GR" sz="2800" u="sng" dirty="0" smtClean="0">
                <a:latin typeface="Arial" charset="0"/>
              </a:rPr>
              <a:t> υπερπλασία</a:t>
            </a:r>
            <a:r>
              <a:rPr lang="el-GR" sz="2800" dirty="0" smtClean="0">
                <a:latin typeface="Arial" charset="0"/>
              </a:rPr>
              <a:t> στα πλαίσια </a:t>
            </a:r>
            <a:r>
              <a:rPr lang="en-US" sz="2800" dirty="0" smtClean="0">
                <a:latin typeface="Arial" charset="0"/>
              </a:rPr>
              <a:t>:</a:t>
            </a:r>
            <a:br>
              <a:rPr lang="en-US" sz="2800" dirty="0" smtClean="0">
                <a:latin typeface="Arial" charset="0"/>
              </a:rPr>
            </a:br>
            <a:r>
              <a:rPr lang="el-GR" sz="2800" dirty="0" smtClean="0">
                <a:latin typeface="Arial" charset="0"/>
              </a:rPr>
              <a:t>όγκου από κοκκιώδη κύτταρα      </a:t>
            </a:r>
            <a:r>
              <a:rPr lang="el-GR" sz="2800" dirty="0" err="1" smtClean="0">
                <a:latin typeface="Arial" charset="0"/>
              </a:rPr>
              <a:t>καντιντίασης</a:t>
            </a:r>
            <a:endParaRPr lang="el-GR" sz="2800" dirty="0" smtClean="0">
              <a:latin typeface="Arial" charset="0"/>
            </a:endParaRPr>
          </a:p>
        </p:txBody>
      </p:sp>
      <p:pic>
        <p:nvPicPr>
          <p:cNvPr id="36866" name="Picture 4" descr="wenigf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71612"/>
            <a:ext cx="4143404" cy="275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5" descr="wenigf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628775"/>
            <a:ext cx="33178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286256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1571612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417638"/>
          </a:xfrm>
        </p:spPr>
        <p:txBody>
          <a:bodyPr/>
          <a:lstStyle/>
          <a:p>
            <a:pPr eaLnBrk="1" hangingPunct="1"/>
            <a:r>
              <a:rPr lang="el-GR" sz="2800" smtClean="0">
                <a:latin typeface="Arial" charset="0"/>
              </a:rPr>
              <a:t>Διαφοροδιάγνωση διηθητικού ακανθοκυτταρικού καρκινώματος από </a:t>
            </a:r>
            <a:r>
              <a:rPr lang="el-GR" sz="2800" b="1" smtClean="0">
                <a:latin typeface="Arial" charset="0"/>
              </a:rPr>
              <a:t>μη κακοήθεις</a:t>
            </a:r>
            <a:r>
              <a:rPr lang="el-GR" sz="2800" smtClean="0">
                <a:latin typeface="Arial" charset="0"/>
              </a:rPr>
              <a:t> οντότητες</a:t>
            </a:r>
            <a:r>
              <a:rPr lang="en-US" sz="2800" smtClean="0">
                <a:latin typeface="Arial" charset="0"/>
              </a:rPr>
              <a:t>.</a:t>
            </a:r>
            <a:endParaRPr lang="el-GR" sz="2800" smtClean="0">
              <a:latin typeface="Arial" charset="0"/>
            </a:endParaRPr>
          </a:p>
        </p:txBody>
      </p:sp>
      <p:sp>
        <p:nvSpPr>
          <p:cNvPr id="37890" name="Rectangle 5"/>
          <p:cNvSpPr>
            <a:spLocks noGrp="1"/>
          </p:cNvSpPr>
          <p:nvPr>
            <p:ph type="body" sz="half" idx="1"/>
          </p:nvPr>
        </p:nvSpPr>
        <p:spPr>
          <a:xfrm>
            <a:off x="0" y="981075"/>
            <a:ext cx="9144000" cy="28051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l-GR" sz="1800" dirty="0" err="1" smtClean="0">
                <a:latin typeface="Arial" charset="0"/>
              </a:rPr>
              <a:t>Νεκροποιός</a:t>
            </a:r>
            <a:r>
              <a:rPr lang="el-GR" sz="1800" dirty="0" smtClean="0">
                <a:latin typeface="Arial" charset="0"/>
              </a:rPr>
              <a:t> </a:t>
            </a:r>
            <a:r>
              <a:rPr lang="el-GR" sz="1800" dirty="0" err="1" smtClean="0">
                <a:latin typeface="Arial" charset="0"/>
              </a:rPr>
              <a:t>σιελομεταπλασία</a:t>
            </a:r>
            <a:endParaRPr lang="el-GR" sz="18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l-GR" sz="1800" dirty="0" smtClean="0">
                <a:latin typeface="Arial" charset="0"/>
              </a:rPr>
              <a:t>                                            </a:t>
            </a:r>
            <a:r>
              <a:rPr lang="el-GR" sz="1800" dirty="0" err="1" smtClean="0">
                <a:latin typeface="Arial" charset="0"/>
              </a:rPr>
              <a:t>Παραστοματικό</a:t>
            </a:r>
            <a:r>
              <a:rPr lang="el-GR" sz="1800" dirty="0" smtClean="0">
                <a:latin typeface="Arial" charset="0"/>
              </a:rPr>
              <a:t> όργανο του </a:t>
            </a:r>
            <a:r>
              <a:rPr lang="en-US" sz="1800" dirty="0" err="1" smtClean="0">
                <a:latin typeface="Arial" charset="0"/>
              </a:rPr>
              <a:t>Chievitz</a:t>
            </a:r>
            <a:r>
              <a:rPr lang="en-US" sz="1800" dirty="0" smtClean="0">
                <a:latin typeface="Arial" charset="0"/>
              </a:rPr>
              <a:t> </a:t>
            </a:r>
            <a:endParaRPr lang="el-GR" sz="18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l-GR" sz="1800" dirty="0" smtClean="0">
                <a:latin typeface="Arial" charset="0"/>
              </a:rPr>
              <a:t>                                                                                               </a:t>
            </a:r>
            <a:r>
              <a:rPr lang="en-US" sz="1800" dirty="0" smtClean="0">
                <a:latin typeface="Arial" charset="0"/>
              </a:rPr>
              <a:t>A</a:t>
            </a:r>
            <a:r>
              <a:rPr lang="el-GR" sz="1800" dirty="0" err="1" smtClean="0">
                <a:latin typeface="Arial" charset="0"/>
              </a:rPr>
              <a:t>τυπία</a:t>
            </a:r>
            <a:r>
              <a:rPr lang="el-GR" sz="1800" dirty="0" smtClean="0">
                <a:latin typeface="Arial" charset="0"/>
              </a:rPr>
              <a:t> λόγω ακτινοβόλησης</a:t>
            </a:r>
          </a:p>
        </p:txBody>
      </p:sp>
      <p:pic>
        <p:nvPicPr>
          <p:cNvPr id="37891" name="Picture 7" descr="wenigf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341438"/>
            <a:ext cx="2273300" cy="5327650"/>
          </a:xfrm>
        </p:spPr>
      </p:pic>
      <p:pic>
        <p:nvPicPr>
          <p:cNvPr id="37892" name="Picture 8" descr="wenigf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1700213"/>
            <a:ext cx="28448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9" descr="wenigf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1989138"/>
            <a:ext cx="2068513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Documents and Settings\Administrator\Τα έγγραφά μου\Οι εικόνες μου\WINTER PAINTINGS\entering-the-village-of-vetheuil-in-winter.jpg!HalfH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7700" y="-381000"/>
            <a:ext cx="9917113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el-GR" sz="3200" b="1" smtClean="0">
                <a:latin typeface="Arial" charset="0"/>
              </a:rPr>
              <a:t>Μορφολογικές υποκατηγορίες ακανθοκυτταρικού καρκινώματος</a:t>
            </a:r>
          </a:p>
        </p:txBody>
      </p:sp>
      <p:sp>
        <p:nvSpPr>
          <p:cNvPr id="39938" name="Rectangle 5"/>
          <p:cNvSpPr>
            <a:spLocks noGrp="1"/>
          </p:cNvSpPr>
          <p:nvPr>
            <p:ph type="body" sz="half" idx="1"/>
          </p:nvPr>
        </p:nvSpPr>
        <p:spPr>
          <a:xfrm>
            <a:off x="0" y="1484313"/>
            <a:ext cx="9467850" cy="9366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l-GR" sz="2800" b="1" smtClean="0">
                <a:latin typeface="Arial" charset="0"/>
              </a:rPr>
              <a:t>  Θηλώδες (εξωφυτικό) ακανθοκυτταρικό καρκίνωμα</a:t>
            </a:r>
          </a:p>
        </p:txBody>
      </p:sp>
      <p:pic>
        <p:nvPicPr>
          <p:cNvPr id="39939" name="Picture 7" descr="lewis j _Fig4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565400"/>
            <a:ext cx="8748712" cy="340677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/>
          </p:cNvSpPr>
          <p:nvPr>
            <p:ph type="body" idx="1"/>
          </p:nvPr>
        </p:nvSpPr>
        <p:spPr>
          <a:xfrm>
            <a:off x="457200" y="0"/>
            <a:ext cx="8229600" cy="70294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400" dirty="0" smtClean="0">
                <a:latin typeface="Arial" charset="0"/>
              </a:rPr>
              <a:t>Η επιθηλιακή </a:t>
            </a:r>
            <a:r>
              <a:rPr lang="el-GR" sz="2400" b="1" dirty="0" smtClean="0">
                <a:latin typeface="Arial" charset="0"/>
              </a:rPr>
              <a:t>δυσπλασία</a:t>
            </a:r>
            <a:r>
              <a:rPr lang="el-GR" sz="2400" dirty="0" smtClean="0">
                <a:latin typeface="Arial" charset="0"/>
              </a:rPr>
              <a:t> στην ανώτερη </a:t>
            </a:r>
            <a:r>
              <a:rPr lang="el-GR" sz="2400" dirty="0" err="1" smtClean="0">
                <a:latin typeface="Arial" charset="0"/>
              </a:rPr>
              <a:t>αεροπεπτική</a:t>
            </a:r>
            <a:r>
              <a:rPr lang="el-GR" sz="2400" dirty="0" smtClean="0">
                <a:latin typeface="Arial" charset="0"/>
              </a:rPr>
              <a:t> οδό.</a:t>
            </a:r>
          </a:p>
          <a:p>
            <a:pPr eaLnBrk="1" hangingPunct="1">
              <a:lnSpc>
                <a:spcPct val="80000"/>
              </a:lnSpc>
              <a:defRPr/>
            </a:pPr>
            <a:endParaRPr lang="el-GR" sz="24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b="1" dirty="0" smtClean="0">
                <a:latin typeface="Arial" charset="0"/>
              </a:rPr>
              <a:t>Κομβικά σημεία</a:t>
            </a:r>
            <a:r>
              <a:rPr lang="el-GR" sz="2400" dirty="0" smtClean="0">
                <a:latin typeface="Arial" charset="0"/>
              </a:rPr>
              <a:t> στην </a:t>
            </a:r>
            <a:r>
              <a:rPr lang="el-GR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παθολογοανατομική</a:t>
            </a:r>
            <a:r>
              <a:rPr lang="el-G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διάγνωση</a:t>
            </a:r>
            <a:r>
              <a:rPr lang="el-GR" sz="2400" dirty="0" smtClean="0">
                <a:latin typeface="Arial" charset="0"/>
              </a:rPr>
              <a:t> των </a:t>
            </a:r>
            <a:r>
              <a:rPr lang="el-GR" sz="2400" b="1" dirty="0" smtClean="0">
                <a:latin typeface="Arial" charset="0"/>
              </a:rPr>
              <a:t>επιθηλιακών εξεργασιών</a:t>
            </a:r>
            <a:r>
              <a:rPr lang="el-GR" sz="2400" dirty="0" smtClean="0">
                <a:latin typeface="Arial" charset="0"/>
              </a:rPr>
              <a:t> της ανώτερης </a:t>
            </a:r>
            <a:r>
              <a:rPr lang="el-GR" sz="2400" dirty="0" err="1" smtClean="0">
                <a:latin typeface="Arial" charset="0"/>
              </a:rPr>
              <a:t>αεροπεπτικής</a:t>
            </a:r>
            <a:r>
              <a:rPr lang="el-GR" sz="2400" dirty="0" smtClean="0">
                <a:latin typeface="Arial" charset="0"/>
              </a:rPr>
              <a:t> οδού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l-GR" sz="2400" dirty="0" smtClean="0">
                <a:latin typeface="Arial" charset="0"/>
              </a:rPr>
              <a:t>    [</a:t>
            </a:r>
            <a:r>
              <a:rPr lang="el-GR" sz="2400" u="sng" dirty="0" err="1" smtClean="0">
                <a:latin typeface="Arial" charset="0"/>
              </a:rPr>
              <a:t>ακανθοκυτταρικών</a:t>
            </a:r>
            <a:r>
              <a:rPr lang="el-GR" sz="2400" dirty="0" smtClean="0">
                <a:latin typeface="Arial" charset="0"/>
              </a:rPr>
              <a:t> , </a:t>
            </a:r>
            <a:r>
              <a:rPr lang="el-GR" sz="2400" u="sng" dirty="0" smtClean="0">
                <a:latin typeface="Arial" charset="0"/>
              </a:rPr>
              <a:t>αδιαφοροποίητων</a:t>
            </a:r>
            <a:r>
              <a:rPr lang="el-GR" sz="2400" dirty="0" smtClean="0">
                <a:latin typeface="Arial" charset="0"/>
              </a:rPr>
              <a:t> , </a:t>
            </a:r>
            <a:r>
              <a:rPr lang="el-GR" sz="2400" u="sng" dirty="0" smtClean="0">
                <a:latin typeface="Arial" charset="0"/>
              </a:rPr>
              <a:t>σχετιζόμενων</a:t>
            </a:r>
            <a:r>
              <a:rPr lang="el-GR" sz="2400" dirty="0" smtClean="0">
                <a:latin typeface="Arial" charset="0"/>
              </a:rPr>
              <a:t> </a:t>
            </a:r>
            <a:r>
              <a:rPr lang="el-GR" sz="2400" u="sng" dirty="0" smtClean="0">
                <a:latin typeface="Arial" charset="0"/>
              </a:rPr>
              <a:t>με τον </a:t>
            </a:r>
            <a:r>
              <a:rPr lang="en-US" sz="2400" u="sng" dirty="0" smtClean="0">
                <a:latin typeface="Arial" charset="0"/>
              </a:rPr>
              <a:t>HPV,</a:t>
            </a:r>
            <a:r>
              <a:rPr lang="el-GR" sz="2400" u="sng" dirty="0" smtClean="0">
                <a:latin typeface="Arial" charset="0"/>
              </a:rPr>
              <a:t> </a:t>
            </a:r>
            <a:r>
              <a:rPr lang="el-GR" sz="2400" u="sng" dirty="0" err="1" smtClean="0">
                <a:latin typeface="Arial" charset="0"/>
              </a:rPr>
              <a:t>οδοντογενών</a:t>
            </a:r>
            <a:r>
              <a:rPr lang="el-GR" sz="2400" dirty="0" smtClean="0">
                <a:latin typeface="Arial" charset="0"/>
              </a:rPr>
              <a:t> ,</a:t>
            </a:r>
            <a:r>
              <a:rPr lang="el-GR" sz="2400" u="sng" dirty="0" err="1" smtClean="0">
                <a:latin typeface="Arial" charset="0"/>
              </a:rPr>
              <a:t>νευροενδοκρινικών</a:t>
            </a:r>
            <a:r>
              <a:rPr lang="el-GR" sz="2400" dirty="0" smtClean="0">
                <a:latin typeface="Arial" charset="0"/>
              </a:rPr>
              <a:t> (</a:t>
            </a:r>
            <a:r>
              <a:rPr lang="el-GR" sz="2400" dirty="0" err="1" smtClean="0">
                <a:latin typeface="Arial" charset="0"/>
              </a:rPr>
              <a:t>νευροεκτοδερμικών</a:t>
            </a:r>
            <a:r>
              <a:rPr lang="el-GR" sz="2400" dirty="0" smtClean="0">
                <a:latin typeface="Arial" charset="0"/>
              </a:rPr>
              <a:t> με επιθηλιακή διαφοροποίηση), </a:t>
            </a:r>
            <a:r>
              <a:rPr lang="el-GR" sz="2400" u="sng" dirty="0" smtClean="0">
                <a:latin typeface="Arial" charset="0"/>
              </a:rPr>
              <a:t>αδενικής διαφοροποίησης</a:t>
            </a:r>
            <a:r>
              <a:rPr lang="el-GR" sz="2400" dirty="0" smtClean="0">
                <a:latin typeface="Arial" charset="0"/>
              </a:rPr>
              <a:t> , </a:t>
            </a:r>
            <a:r>
              <a:rPr lang="el-GR" sz="2400" u="sng" dirty="0" err="1" smtClean="0">
                <a:latin typeface="Arial" charset="0"/>
              </a:rPr>
              <a:t>σιελαδενικού</a:t>
            </a:r>
            <a:r>
              <a:rPr lang="el-GR" sz="2400" u="sng" dirty="0" smtClean="0">
                <a:latin typeface="Arial" charset="0"/>
              </a:rPr>
              <a:t> τύπου</a:t>
            </a:r>
            <a:r>
              <a:rPr lang="el-GR" sz="2400" dirty="0" smtClean="0">
                <a:latin typeface="Arial" charset="0"/>
              </a:rPr>
              <a:t>]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l-GR" sz="2400" dirty="0" smtClean="0">
                <a:latin typeface="Arial" charset="0"/>
              </a:rPr>
              <a:t>    και στις αντίστοιχες</a:t>
            </a:r>
            <a:r>
              <a:rPr lang="el-G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l-GR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διαφοροδιαγνώσεις</a:t>
            </a:r>
            <a:r>
              <a:rPr lang="el-GR" sz="2400" dirty="0" smtClean="0">
                <a:latin typeface="Arial" charset="0"/>
              </a:rPr>
              <a:t> τους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l-GR" sz="2400" dirty="0" smtClean="0">
                <a:latin typeface="Arial" charset="0"/>
              </a:rPr>
              <a:t>    [</a:t>
            </a:r>
            <a:r>
              <a:rPr lang="el-GR" sz="2400" i="1" dirty="0" err="1" smtClean="0">
                <a:latin typeface="Arial" charset="0"/>
              </a:rPr>
              <a:t>ατρακτοκυτταρικές</a:t>
            </a:r>
            <a:r>
              <a:rPr lang="el-GR" sz="2400" i="1" dirty="0" smtClean="0">
                <a:latin typeface="Arial" charset="0"/>
              </a:rPr>
              <a:t> εξεργασίες</a:t>
            </a:r>
            <a:r>
              <a:rPr lang="el-GR" sz="2400" dirty="0" smtClean="0">
                <a:latin typeface="Arial" charset="0"/>
              </a:rPr>
              <a:t> ,                            </a:t>
            </a:r>
            <a:r>
              <a:rPr lang="el-GR" sz="2400" i="1" u="sng" dirty="0" err="1" smtClean="0">
                <a:latin typeface="Arial" charset="0"/>
              </a:rPr>
              <a:t>βασίφιλοι</a:t>
            </a:r>
            <a:r>
              <a:rPr lang="el-GR" sz="2400" i="1" u="sng" dirty="0" smtClean="0">
                <a:latin typeface="Arial" charset="0"/>
              </a:rPr>
              <a:t> </a:t>
            </a:r>
            <a:r>
              <a:rPr lang="el-GR" sz="2400" i="1" u="sng" dirty="0" err="1" smtClean="0">
                <a:latin typeface="Arial" charset="0"/>
              </a:rPr>
              <a:t>μικροστρογγυλοκυτταρικοί</a:t>
            </a:r>
            <a:r>
              <a:rPr lang="el-GR" sz="2400" i="1" u="sng" dirty="0" smtClean="0">
                <a:latin typeface="Arial" charset="0"/>
              </a:rPr>
              <a:t> όγκοι</a:t>
            </a:r>
            <a:r>
              <a:rPr lang="el-GR" sz="2400" i="1" dirty="0" smtClean="0">
                <a:latin typeface="Arial" charset="0"/>
              </a:rPr>
              <a:t> (</a:t>
            </a:r>
            <a:r>
              <a:rPr lang="el-GR" sz="2400" i="1" dirty="0" err="1" smtClean="0">
                <a:latin typeface="Arial" charset="0"/>
              </a:rPr>
              <a:t>νευροεκτοδερμικοί</a:t>
            </a:r>
            <a:r>
              <a:rPr lang="el-GR" sz="2400" i="1" dirty="0" smtClean="0">
                <a:latin typeface="Arial" charset="0"/>
              </a:rPr>
              <a:t> με νευρικούς χαρακτήρες),</a:t>
            </a:r>
            <a:r>
              <a:rPr lang="el-GR" sz="2400" dirty="0" smtClean="0">
                <a:latin typeface="Arial" charset="0"/>
              </a:rPr>
              <a:t> </a:t>
            </a:r>
            <a:r>
              <a:rPr lang="el-GR" sz="2400" i="1" dirty="0" err="1" smtClean="0">
                <a:latin typeface="Arial" charset="0"/>
              </a:rPr>
              <a:t>μεσεγχυματογενείς</a:t>
            </a:r>
            <a:r>
              <a:rPr lang="el-GR" sz="2400" dirty="0" smtClean="0">
                <a:latin typeface="Arial" charset="0"/>
              </a:rPr>
              <a:t> , </a:t>
            </a:r>
            <a:r>
              <a:rPr lang="el-GR" sz="2400" i="1" dirty="0" smtClean="0">
                <a:latin typeface="Arial" charset="0"/>
              </a:rPr>
              <a:t>λεμφοκυτταρικοί</a:t>
            </a:r>
            <a:r>
              <a:rPr lang="el-GR" sz="2400" dirty="0" smtClean="0">
                <a:latin typeface="Arial" charset="0"/>
              </a:rPr>
              <a:t>].</a:t>
            </a:r>
          </a:p>
          <a:p>
            <a:pPr eaLnBrk="1" hangingPunct="1">
              <a:lnSpc>
                <a:spcPct val="80000"/>
              </a:lnSpc>
              <a:defRPr/>
            </a:pPr>
            <a:endParaRPr lang="el-GR" sz="24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dirty="0" err="1" smtClean="0">
                <a:latin typeface="Arial" charset="0"/>
              </a:rPr>
              <a:t>Μεσεγχυματογενείς</a:t>
            </a:r>
            <a:r>
              <a:rPr lang="el-GR" sz="2400" dirty="0" smtClean="0">
                <a:latin typeface="Arial" charset="0"/>
              </a:rPr>
              <a:t> όγκοι κεφαλής-τραχήλου με </a:t>
            </a:r>
            <a:r>
              <a:rPr lang="el-GR" sz="2400" i="1" dirty="0" err="1" smtClean="0">
                <a:latin typeface="Arial" charset="0"/>
              </a:rPr>
              <a:t>περιαγγειακή</a:t>
            </a:r>
            <a:r>
              <a:rPr lang="el-GR" sz="2400" dirty="0" smtClean="0">
                <a:latin typeface="Arial" charset="0"/>
              </a:rPr>
              <a:t> κατανομή .                         </a:t>
            </a:r>
            <a:r>
              <a:rPr lang="el-G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l-GR" sz="24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Οστεοπαραγωγά</a:t>
            </a:r>
            <a:r>
              <a:rPr lang="el-GR" sz="2400" dirty="0" smtClean="0">
                <a:latin typeface="Arial" charset="0"/>
              </a:rPr>
              <a:t> νεοπλάσματα κεφαλής – τραχήλου.</a:t>
            </a:r>
          </a:p>
          <a:p>
            <a:pPr eaLnBrk="1" hangingPunct="1">
              <a:lnSpc>
                <a:spcPct val="80000"/>
              </a:lnSpc>
              <a:defRPr/>
            </a:pPr>
            <a:endParaRPr lang="el-GR" sz="24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b="1" dirty="0" smtClean="0">
                <a:latin typeface="Arial" charset="0"/>
              </a:rPr>
              <a:t>Μεταστάσεις</a:t>
            </a:r>
            <a:r>
              <a:rPr lang="el-GR" sz="2400" dirty="0" smtClean="0">
                <a:latin typeface="Arial" charset="0"/>
              </a:rPr>
              <a:t> στην περιοχή κεφαλής-τραχήλου.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5"/>
          <p:cNvSpPr>
            <a:spLocks noGrp="1"/>
          </p:cNvSpPr>
          <p:nvPr>
            <p:ph type="body" sz="half" idx="1"/>
          </p:nvPr>
        </p:nvSpPr>
        <p:spPr>
          <a:xfrm>
            <a:off x="107950" y="765175"/>
            <a:ext cx="6048375" cy="5976938"/>
          </a:xfrm>
        </p:spPr>
        <p:txBody>
          <a:bodyPr/>
          <a:lstStyle/>
          <a:p>
            <a:pPr eaLnBrk="1" hangingPunct="1"/>
            <a:r>
              <a:rPr lang="el-GR" sz="2000" smtClean="0">
                <a:latin typeface="Arial" charset="0"/>
              </a:rPr>
              <a:t>Πλακώδη επιθηλιακά κύτταρα με </a:t>
            </a:r>
            <a:r>
              <a:rPr lang="el-GR" sz="2000" b="1" smtClean="0">
                <a:latin typeface="Arial" charset="0"/>
              </a:rPr>
              <a:t>διάχυτα σαφώς κακοήθη μορφολογία</a:t>
            </a:r>
            <a:r>
              <a:rPr lang="el-GR" sz="2000" smtClean="0">
                <a:latin typeface="Arial" charset="0"/>
              </a:rPr>
              <a:t>.</a:t>
            </a:r>
          </a:p>
          <a:p>
            <a:pPr eaLnBrk="1" hangingPunct="1"/>
            <a:r>
              <a:rPr lang="el-GR" sz="2000" smtClean="0">
                <a:latin typeface="Arial" charset="0"/>
              </a:rPr>
              <a:t>Θεωρείται </a:t>
            </a:r>
            <a:r>
              <a:rPr lang="el-GR" sz="2000" b="1" smtClean="0">
                <a:latin typeface="Arial" charset="0"/>
              </a:rPr>
              <a:t>διηθητικό</a:t>
            </a:r>
            <a:r>
              <a:rPr lang="el-GR" sz="2000" smtClean="0">
                <a:latin typeface="Arial" charset="0"/>
              </a:rPr>
              <a:t> ακόμα και εν τη απουσία τεκμηριωμένης διήθησης του στρώματος.</a:t>
            </a:r>
          </a:p>
          <a:p>
            <a:pPr eaLnBrk="1" hangingPunct="1"/>
            <a:endParaRPr lang="el-GR" sz="200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l-GR" sz="1800" smtClean="0">
                <a:latin typeface="Arial" charset="0"/>
              </a:rPr>
              <a:t>     </a:t>
            </a:r>
            <a:r>
              <a:rPr lang="el-GR" sz="1800" b="1" smtClean="0">
                <a:latin typeface="Arial" charset="0"/>
              </a:rPr>
              <a:t>ΔΔ κλειδιά</a:t>
            </a:r>
            <a:r>
              <a:rPr lang="en-US" sz="1800" smtClean="0">
                <a:latin typeface="Arial" charset="0"/>
              </a:rPr>
              <a:t>:</a:t>
            </a:r>
            <a:endParaRPr lang="el-GR" sz="180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endParaRPr lang="el-GR" sz="180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l-GR" sz="1800" smtClean="0">
                <a:latin typeface="Arial" charset="0"/>
              </a:rPr>
              <a:t>Στη </a:t>
            </a:r>
            <a:r>
              <a:rPr lang="el-GR" sz="1800" u="sng" smtClean="0">
                <a:latin typeface="Arial" charset="0"/>
              </a:rPr>
              <a:t>λαρυγγική θηλωμάτωση</a:t>
            </a:r>
            <a:r>
              <a:rPr lang="en-US" sz="1800" smtClean="0">
                <a:latin typeface="Arial" charset="0"/>
              </a:rPr>
              <a:t>: </a:t>
            </a:r>
          </a:p>
          <a:p>
            <a:pPr eaLnBrk="1" hangingPunct="1">
              <a:buFont typeface="Arial" charset="0"/>
              <a:buNone/>
            </a:pPr>
            <a:r>
              <a:rPr lang="el-GR" sz="1800" smtClean="0">
                <a:latin typeface="Arial" charset="0"/>
              </a:rPr>
              <a:t>εν γένει ήπια μορφολογία ή ελαφρά ατυπία εστιακά.</a:t>
            </a:r>
          </a:p>
          <a:p>
            <a:pPr eaLnBrk="1" hangingPunct="1">
              <a:buFont typeface="Arial" charset="0"/>
              <a:buNone/>
            </a:pPr>
            <a:endParaRPr lang="el-GR" sz="180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l-GR" sz="1800" smtClean="0">
                <a:latin typeface="Arial" charset="0"/>
              </a:rPr>
              <a:t>Στο </a:t>
            </a:r>
            <a:r>
              <a:rPr lang="el-GR" sz="1800" u="sng" smtClean="0">
                <a:latin typeface="Arial" charset="0"/>
              </a:rPr>
              <a:t>ακροχορδωνώδες καρκίνωμα</a:t>
            </a:r>
            <a:r>
              <a:rPr lang="en-US" sz="1800" smtClean="0">
                <a:latin typeface="Arial" charset="0"/>
              </a:rPr>
              <a:t>:</a:t>
            </a:r>
          </a:p>
          <a:p>
            <a:pPr eaLnBrk="1" hangingPunct="1">
              <a:buFont typeface="Arial" charset="0"/>
              <a:buNone/>
            </a:pPr>
            <a:r>
              <a:rPr lang="el-GR" sz="1800" smtClean="0">
                <a:latin typeface="Arial" charset="0"/>
              </a:rPr>
              <a:t>ακροχορδωνώδες πρότυπο ανάπτυξης με έντονη κερατινοποίηση σε στοιβάδες</a:t>
            </a:r>
          </a:p>
          <a:p>
            <a:pPr eaLnBrk="1" hangingPunct="1">
              <a:buFont typeface="Arial" charset="0"/>
              <a:buNone/>
            </a:pPr>
            <a:r>
              <a:rPr lang="el-GR" sz="1800" smtClean="0">
                <a:latin typeface="Arial" charset="0"/>
              </a:rPr>
              <a:t>απούσα πυρηνική ατυπία </a:t>
            </a:r>
          </a:p>
          <a:p>
            <a:pPr eaLnBrk="1" hangingPunct="1">
              <a:buFont typeface="Arial" charset="0"/>
              <a:buNone/>
            </a:pPr>
            <a:r>
              <a:rPr lang="el-GR" sz="1800" smtClean="0">
                <a:latin typeface="Arial" charset="0"/>
              </a:rPr>
              <a:t>απούσα μιτωτική δραστηριότητα ύπερθεν της βασικής στοιβάδας</a:t>
            </a:r>
          </a:p>
          <a:p>
            <a:pPr eaLnBrk="1" hangingPunct="1">
              <a:buFont typeface="Arial" charset="0"/>
              <a:buNone/>
            </a:pPr>
            <a:r>
              <a:rPr lang="el-GR" sz="1800" smtClean="0">
                <a:latin typeface="Arial" charset="0"/>
              </a:rPr>
              <a:t>απωστική,παρά διηθητική παρυφή </a:t>
            </a:r>
            <a:endParaRPr lang="en-US" sz="180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endParaRPr lang="el-GR" sz="180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endParaRPr lang="el-GR" sz="1800" smtClean="0">
              <a:latin typeface="Arial" charset="0"/>
            </a:endParaRPr>
          </a:p>
        </p:txBody>
      </p:sp>
      <p:sp>
        <p:nvSpPr>
          <p:cNvPr id="40962" name="Rectangle 7"/>
          <p:cNvSpPr>
            <a:spLocks noGrp="1"/>
          </p:cNvSpPr>
          <p:nvPr>
            <p:ph type="title"/>
          </p:nvPr>
        </p:nvSpPr>
        <p:spPr>
          <a:xfrm>
            <a:off x="-323850" y="0"/>
            <a:ext cx="9720263" cy="836613"/>
          </a:xfrm>
        </p:spPr>
        <p:txBody>
          <a:bodyPr/>
          <a:lstStyle/>
          <a:p>
            <a:pPr eaLnBrk="1" hangingPunct="1"/>
            <a:r>
              <a:rPr lang="el-GR" sz="3200" smtClean="0">
                <a:latin typeface="Arial" charset="0"/>
              </a:rPr>
              <a:t>Θηλώδες (εξωφυτικό) ακανθοκυτταρικό καρκίνωμα</a:t>
            </a:r>
          </a:p>
        </p:txBody>
      </p:sp>
      <p:pic>
        <p:nvPicPr>
          <p:cNvPr id="40963" name="Picture 8" descr="wenigf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227763" y="765175"/>
            <a:ext cx="2747962" cy="583247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 eaLnBrk="1" hangingPunct="1"/>
            <a:r>
              <a:rPr lang="el-GR" sz="4000" smtClean="0">
                <a:latin typeface="Arial" charset="0"/>
              </a:rPr>
              <a:t>Παρουσία </a:t>
            </a:r>
            <a:r>
              <a:rPr lang="en-US" sz="4000" smtClean="0">
                <a:latin typeface="Arial" charset="0"/>
              </a:rPr>
              <a:t>HPV </a:t>
            </a:r>
            <a:r>
              <a:rPr lang="el-GR" sz="4000" smtClean="0">
                <a:latin typeface="Arial" charset="0"/>
              </a:rPr>
              <a:t>σε συνδυασμό με εξωφυτική – θηλώδη μορφολογία </a:t>
            </a:r>
          </a:p>
        </p:txBody>
      </p:sp>
      <p:pic>
        <p:nvPicPr>
          <p:cNvPr id="56326" name="Picture 6" descr="stelow hpv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619250" y="1844675"/>
            <a:ext cx="5903913" cy="4406900"/>
          </a:xfrm>
        </p:spPr>
      </p:pic>
      <p:sp>
        <p:nvSpPr>
          <p:cNvPr id="56327" name="Rectangle 8"/>
          <p:cNvSpPr>
            <a:spLocks noChangeArrowheads="1"/>
          </p:cNvSpPr>
          <p:nvPr/>
        </p:nvSpPr>
        <p:spPr bwMode="auto">
          <a:xfrm>
            <a:off x="4716463" y="4797425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</a:t>
            </a:r>
            <a:r>
              <a:rPr lang="en-US" b="1"/>
              <a:t>HPV-DNA</a:t>
            </a:r>
            <a:endParaRPr lang="el-GR" b="1"/>
          </a:p>
        </p:txBody>
      </p:sp>
      <p:sp>
        <p:nvSpPr>
          <p:cNvPr id="56328" name="Rectangle 9"/>
          <p:cNvSpPr>
            <a:spLocks noChangeArrowheads="1"/>
          </p:cNvSpPr>
          <p:nvPr/>
        </p:nvSpPr>
        <p:spPr bwMode="auto">
          <a:xfrm>
            <a:off x="3851275" y="4005263"/>
            <a:ext cx="100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p16</a:t>
            </a:r>
            <a:endParaRPr lang="el-GR" b="1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C:\Documents and Settings\Administrator\Τα έγγραφά μου\Οι εικόνες μου\WINTER PAINTINGS\snowy-landscape-with-arles-in-the-background-1888-1.jpg!HalfH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13" y="-1047750"/>
            <a:ext cx="9358313" cy="790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4"/>
          <p:cNvSpPr>
            <a:spLocks noGrp="1"/>
          </p:cNvSpPr>
          <p:nvPr>
            <p:ph type="title"/>
          </p:nvPr>
        </p:nvSpPr>
        <p:spPr>
          <a:xfrm>
            <a:off x="-180975" y="260350"/>
            <a:ext cx="9324975" cy="647700"/>
          </a:xfrm>
        </p:spPr>
        <p:txBody>
          <a:bodyPr/>
          <a:lstStyle/>
          <a:p>
            <a:pPr eaLnBrk="1" hangingPunct="1"/>
            <a:r>
              <a:rPr lang="el-GR" sz="2400" b="1" smtClean="0">
                <a:latin typeface="Arial" charset="0"/>
              </a:rPr>
              <a:t>Μορφολογικές υποκατηγορίες</a:t>
            </a:r>
            <a:br>
              <a:rPr lang="el-GR" sz="2400" b="1" smtClean="0">
                <a:latin typeface="Arial" charset="0"/>
              </a:rPr>
            </a:br>
            <a:r>
              <a:rPr lang="el-GR" sz="2400" b="1" smtClean="0">
                <a:latin typeface="Arial" charset="0"/>
              </a:rPr>
              <a:t> ακανθοκυτταρικού καρκινώματος</a:t>
            </a:r>
            <a:br>
              <a:rPr lang="el-GR" sz="2400" b="1" smtClean="0">
                <a:latin typeface="Arial" charset="0"/>
              </a:rPr>
            </a:br>
            <a:r>
              <a:rPr lang="el-GR" sz="2800" b="1" smtClean="0">
                <a:latin typeface="Arial" charset="0"/>
              </a:rPr>
              <a:t>Ακροχορδωνώδες (</a:t>
            </a:r>
            <a:r>
              <a:rPr lang="en-US" sz="2800" b="1" smtClean="0">
                <a:latin typeface="Arial" charset="0"/>
              </a:rPr>
              <a:t>verrucous) </a:t>
            </a:r>
            <a:r>
              <a:rPr lang="el-GR" sz="2800" b="1" smtClean="0">
                <a:latin typeface="Arial" charset="0"/>
              </a:rPr>
              <a:t>καρκίνωμα</a:t>
            </a:r>
          </a:p>
        </p:txBody>
      </p:sp>
      <p:pic>
        <p:nvPicPr>
          <p:cNvPr id="58370" name="Picture 5" descr="lewis j_Fig2_HTM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142984"/>
            <a:ext cx="332048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6" descr="lewis j_Fig3_HT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627437"/>
            <a:ext cx="80645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1" name="Picture 1" descr="F:\ΠΑΡΟΥΣΙΑΣΕΙΣ ΑΝΤΡΕΑ-ΕΞΕΤΑΣEΙΣ\ΠΡΟΠΤΥΧΙΑΚΑ\EΞΕΤΑΣΕΙΣ ΠΡΟΠΤΥΧΙΑΚΩΝ\ΕΙΚΟΝΕΣ ΠΑΘ. ΑΝΑΤ 2 ΕΠΙ ΠΤΥΧΙΩ 1.2012\4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142984"/>
            <a:ext cx="3335591" cy="242889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4"/>
          <p:cNvSpPr>
            <a:spLocks noGrp="1"/>
          </p:cNvSpPr>
          <p:nvPr>
            <p:ph type="title"/>
          </p:nvPr>
        </p:nvSpPr>
        <p:spPr>
          <a:xfrm>
            <a:off x="179388" y="-214338"/>
            <a:ext cx="8507412" cy="1050951"/>
          </a:xfrm>
        </p:spPr>
        <p:txBody>
          <a:bodyPr/>
          <a:lstStyle/>
          <a:p>
            <a:pPr eaLnBrk="1" hangingPunct="1"/>
            <a:r>
              <a:rPr lang="el-GR" sz="3200" b="1" dirty="0" err="1" smtClean="0">
                <a:latin typeface="Arial" charset="0"/>
              </a:rPr>
              <a:t>Ακροχορδωνώδες</a:t>
            </a:r>
            <a:r>
              <a:rPr lang="el-GR" sz="3200" b="1" dirty="0" smtClean="0">
                <a:latin typeface="Arial" charset="0"/>
              </a:rPr>
              <a:t> (</a:t>
            </a:r>
            <a:r>
              <a:rPr lang="en-US" sz="3200" b="1" dirty="0" err="1" smtClean="0">
                <a:latin typeface="Arial" charset="0"/>
              </a:rPr>
              <a:t>verrucous</a:t>
            </a:r>
            <a:r>
              <a:rPr lang="en-US" sz="3200" b="1" dirty="0" smtClean="0">
                <a:latin typeface="Arial" charset="0"/>
              </a:rPr>
              <a:t>) </a:t>
            </a:r>
            <a:r>
              <a:rPr lang="el-GR" sz="3200" b="1" dirty="0" smtClean="0">
                <a:latin typeface="Arial" charset="0"/>
              </a:rPr>
              <a:t>καρκίνωμα</a:t>
            </a:r>
          </a:p>
        </p:txBody>
      </p:sp>
      <p:sp>
        <p:nvSpPr>
          <p:cNvPr id="59394" name="Rectangle 5"/>
          <p:cNvSpPr>
            <a:spLocks noGrp="1"/>
          </p:cNvSpPr>
          <p:nvPr>
            <p:ph type="body" sz="half" idx="1"/>
          </p:nvPr>
        </p:nvSpPr>
        <p:spPr>
          <a:xfrm>
            <a:off x="0" y="1052513"/>
            <a:ext cx="6084888" cy="568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>
                <a:latin typeface="Arial" charset="0"/>
              </a:rPr>
              <a:t>Τοπικά καταστρεπτικός όγκος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latin typeface="Arial" charset="0"/>
              </a:rPr>
              <a:t>Ομοιόμορφη , ήπια μορφολογία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latin typeface="Arial" charset="0"/>
              </a:rPr>
              <a:t>Έντονη επιφανειακή (ορθο)κεράτωση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latin typeface="Arial" charset="0"/>
              </a:rPr>
              <a:t>Ευρείες βολβώδεις καταδύσεις απωστικού τύπου</a:t>
            </a:r>
          </a:p>
          <a:p>
            <a:pPr eaLnBrk="1" hangingPunct="1">
              <a:lnSpc>
                <a:spcPct val="90000"/>
              </a:lnSpc>
            </a:pPr>
            <a:endParaRPr lang="el-GR" sz="24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000" smtClean="0">
                <a:latin typeface="Arial" charset="0"/>
              </a:rPr>
              <a:t>    </a:t>
            </a:r>
            <a:r>
              <a:rPr lang="el-GR" sz="2000" b="1" smtClean="0">
                <a:latin typeface="Arial" charset="0"/>
              </a:rPr>
              <a:t>ΔΔ κλειδιά</a:t>
            </a:r>
            <a:r>
              <a:rPr lang="en-US" sz="2000" smtClean="0">
                <a:latin typeface="Arial" charset="0"/>
              </a:rPr>
              <a:t>:</a:t>
            </a:r>
            <a:endParaRPr lang="el-GR" sz="20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20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1800" smtClean="0">
                <a:latin typeface="Arial" charset="0"/>
              </a:rPr>
              <a:t>Στο </a:t>
            </a:r>
            <a:r>
              <a:rPr lang="el-GR" sz="1800" u="sng" smtClean="0">
                <a:latin typeface="Arial" charset="0"/>
              </a:rPr>
              <a:t>συμβατικό</a:t>
            </a:r>
            <a:r>
              <a:rPr lang="el-GR" sz="1800" smtClean="0">
                <a:latin typeface="Arial" charset="0"/>
              </a:rPr>
              <a:t> ακανθοκυτταρικό καρκίνωμα </a:t>
            </a:r>
            <a:r>
              <a:rPr lang="en-US" sz="1800" smtClean="0">
                <a:latin typeface="Arial" charset="0"/>
              </a:rPr>
              <a:t>:</a:t>
            </a:r>
            <a:endParaRPr lang="el-GR" sz="18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1800" u="sng" smtClean="0">
                <a:latin typeface="Arial" charset="0"/>
              </a:rPr>
              <a:t>διάχυτα</a:t>
            </a:r>
            <a:r>
              <a:rPr lang="el-GR" sz="1800" smtClean="0">
                <a:latin typeface="Arial" charset="0"/>
              </a:rPr>
              <a:t> άτυπη μορφολογία.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l-GR" sz="18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1800" smtClean="0">
                <a:latin typeface="Arial" charset="0"/>
              </a:rPr>
              <a:t>Στην ακροχορδωνοειδή </a:t>
            </a:r>
            <a:r>
              <a:rPr lang="el-GR" sz="1800" i="1" smtClean="0">
                <a:latin typeface="Arial" charset="0"/>
              </a:rPr>
              <a:t>υπερπλασία </a:t>
            </a:r>
            <a:r>
              <a:rPr lang="en-US" sz="1800" smtClean="0">
                <a:latin typeface="Arial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1800" smtClean="0">
                <a:latin typeface="Arial" charset="0"/>
              </a:rPr>
              <a:t>το υπερπλασόμενο επιθήλιο παραμένει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1800" smtClean="0">
                <a:latin typeface="Arial" charset="0"/>
              </a:rPr>
              <a:t>επιφανειακά , μη εκτεινόμενο βαθύτερα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1800" smtClean="0">
                <a:latin typeface="Arial" charset="0"/>
              </a:rPr>
              <a:t>από το παρακείμενο φυσιολογικό επιθήλιο.</a:t>
            </a:r>
            <a:endParaRPr lang="en-US" sz="18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800" smtClean="0"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l-GR" sz="2000" smtClean="0">
              <a:latin typeface="Arial" charset="0"/>
            </a:endParaRPr>
          </a:p>
        </p:txBody>
      </p:sp>
      <p:pic>
        <p:nvPicPr>
          <p:cNvPr id="59395" name="Picture 8" descr="wenigf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215074" y="571480"/>
            <a:ext cx="2713038" cy="3816350"/>
          </a:xfrm>
        </p:spPr>
      </p:pic>
      <p:pic>
        <p:nvPicPr>
          <p:cNvPr id="198658" name="Picture 2" descr="http://www.webpathology.com/slides/slides/ExtGenitalia_PenisVerrucousCA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257809" y="3171819"/>
            <a:ext cx="4800600" cy="3457575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/>
          <a:lstStyle/>
          <a:p>
            <a:pPr eaLnBrk="1" hangingPunct="1"/>
            <a:r>
              <a:rPr lang="el-GR" sz="4000" smtClean="0">
                <a:latin typeface="Arial" charset="0"/>
              </a:rPr>
              <a:t>Ακροχορδωνοειδής υπερπλασία-λευκοπλακία στόματος</a:t>
            </a:r>
          </a:p>
        </p:txBody>
      </p:sp>
      <p:sp>
        <p:nvSpPr>
          <p:cNvPr id="60418" name="Rectangle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l-GR" sz="2800" smtClean="0"/>
          </a:p>
        </p:txBody>
      </p:sp>
      <p:pic>
        <p:nvPicPr>
          <p:cNvPr id="60419" name="Picture 7" descr="wenigf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38238"/>
            <a:ext cx="3833813" cy="571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8" descr="speight_Fig7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1196975"/>
            <a:ext cx="4525962" cy="566102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C:\Documents and Settings\Administrator\Τα έγγραφά μου\Οι εικόνες μου\WINTER PAINTINGS\sunset-on-the-seine-at-lavacourt-winter-effect.jpg!HalfH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13" y="0"/>
            <a:ext cx="101504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/>
          </p:cNvSpPr>
          <p:nvPr>
            <p:ph type="title"/>
          </p:nvPr>
        </p:nvSpPr>
        <p:spPr>
          <a:xfrm>
            <a:off x="-180975" y="0"/>
            <a:ext cx="10082213" cy="1341438"/>
          </a:xfrm>
        </p:spPr>
        <p:txBody>
          <a:bodyPr/>
          <a:lstStyle/>
          <a:p>
            <a:pPr eaLnBrk="1" hangingPunct="1"/>
            <a:r>
              <a:rPr lang="el-GR" sz="2400" b="1" smtClean="0">
                <a:latin typeface="Arial" charset="0"/>
              </a:rPr>
              <a:t>Μορφολογικές υποκατηγορίες</a:t>
            </a:r>
            <a:br>
              <a:rPr lang="el-GR" sz="2400" b="1" smtClean="0">
                <a:latin typeface="Arial" charset="0"/>
              </a:rPr>
            </a:br>
            <a:r>
              <a:rPr lang="el-GR" sz="2400" b="1" smtClean="0">
                <a:latin typeface="Arial" charset="0"/>
              </a:rPr>
              <a:t> ακανθοκυτταρικού καρκινώματος</a:t>
            </a:r>
            <a:r>
              <a:rPr lang="el-GR" sz="2800" b="1" smtClean="0">
                <a:latin typeface="Arial" charset="0"/>
              </a:rPr>
              <a:t/>
            </a:r>
            <a:br>
              <a:rPr lang="el-GR" sz="2800" b="1" smtClean="0">
                <a:latin typeface="Arial" charset="0"/>
              </a:rPr>
            </a:br>
            <a:r>
              <a:rPr lang="el-GR" sz="2800" b="1" smtClean="0">
                <a:latin typeface="Arial" charset="0"/>
              </a:rPr>
              <a:t>Ατρακτοκυτταρικό ακανθοκυτταρικό καρκίνωμα</a:t>
            </a:r>
          </a:p>
        </p:txBody>
      </p:sp>
      <p:pic>
        <p:nvPicPr>
          <p:cNvPr id="62466" name="Picture 4" descr="wenigf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2708275"/>
            <a:ext cx="275272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5" descr="wenigf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341438"/>
            <a:ext cx="3741738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484313"/>
            <a:ext cx="42846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052513"/>
          </a:xfrm>
        </p:spPr>
        <p:txBody>
          <a:bodyPr/>
          <a:lstStyle/>
          <a:p>
            <a:pPr eaLnBrk="1" hangingPunct="1"/>
            <a:r>
              <a:rPr lang="el-GR" sz="2800" b="1" smtClean="0">
                <a:latin typeface="Arial" charset="0"/>
              </a:rPr>
              <a:t>Ατρακτοκυτταρικό ακανθοκυτταρικό καρκίνωμα</a:t>
            </a:r>
          </a:p>
        </p:txBody>
      </p:sp>
      <p:pic>
        <p:nvPicPr>
          <p:cNvPr id="63490" name="Picture 4" descr="lewis_Fig1_HTM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484313"/>
            <a:ext cx="33210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5" descr="viswana_Fig6_HT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981075"/>
            <a:ext cx="381635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6" descr="viswana_Fig7_HTM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860800"/>
            <a:ext cx="381635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Rectangle 6"/>
          <p:cNvSpPr>
            <a:spLocks noChangeArrowheads="1"/>
          </p:cNvSpPr>
          <p:nvPr/>
        </p:nvSpPr>
        <p:spPr bwMode="auto">
          <a:xfrm>
            <a:off x="1908175" y="3560763"/>
            <a:ext cx="294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 b="1"/>
              <a:t>p63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4"/>
          <p:cNvSpPr>
            <a:spLocks noGrp="1"/>
          </p:cNvSpPr>
          <p:nvPr>
            <p:ph type="title"/>
          </p:nvPr>
        </p:nvSpPr>
        <p:spPr>
          <a:xfrm>
            <a:off x="179388" y="0"/>
            <a:ext cx="8964612" cy="1125538"/>
          </a:xfrm>
        </p:spPr>
        <p:txBody>
          <a:bodyPr/>
          <a:lstStyle/>
          <a:p>
            <a:pPr eaLnBrk="1" hangingPunct="1"/>
            <a:r>
              <a:rPr lang="el-GR" sz="4000" b="1" smtClean="0">
                <a:latin typeface="Arial" charset="0"/>
              </a:rPr>
              <a:t>Ατρακτοκυτταρικό ακανθοκυτταρικό καρκίνωμα</a:t>
            </a:r>
          </a:p>
        </p:txBody>
      </p:sp>
      <p:pic>
        <p:nvPicPr>
          <p:cNvPr id="64514" name="Picture 5" descr="viswana_Fig10_HTM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96975"/>
            <a:ext cx="3671887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6" descr="viswana_Fig11_HT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196975"/>
            <a:ext cx="3673475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7" descr="viswana_Fig12_HTM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076700"/>
            <a:ext cx="3671887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4005263"/>
            <a:ext cx="3671887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Documents and Settings\Administrator\Τα έγγραφά μου\Οι εικόνες μου\WINTER PAINTINGS\boulevard-montmartre-winter-morning-1897.jpg!HalfH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35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975"/>
          </a:xfrm>
        </p:spPr>
        <p:txBody>
          <a:bodyPr/>
          <a:lstStyle/>
          <a:p>
            <a:r>
              <a:rPr lang="el-GR" sz="3200" b="1" smtClean="0">
                <a:latin typeface="Arial" charset="0"/>
              </a:rPr>
              <a:t>Ατρακτοκυτταρικό ακανθοκυτταρικό καρκίνωμα</a:t>
            </a:r>
          </a:p>
        </p:txBody>
      </p:sp>
      <p:sp>
        <p:nvSpPr>
          <p:cNvPr id="65538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8785225" cy="5373687"/>
          </a:xfrm>
        </p:spPr>
        <p:txBody>
          <a:bodyPr/>
          <a:lstStyle/>
          <a:p>
            <a:r>
              <a:rPr lang="el-GR" dirty="0" err="1" smtClean="0"/>
              <a:t>Πολυποειδής</a:t>
            </a:r>
            <a:r>
              <a:rPr lang="el-GR" dirty="0" smtClean="0"/>
              <a:t> μάζα στο βλεννογόνο  ή εντόπιση στην πιο </a:t>
            </a:r>
            <a:r>
              <a:rPr lang="el-GR" dirty="0" err="1" smtClean="0"/>
              <a:t>επιπολής</a:t>
            </a:r>
            <a:r>
              <a:rPr lang="el-GR" dirty="0" smtClean="0"/>
              <a:t> μοίρα του </a:t>
            </a:r>
            <a:r>
              <a:rPr lang="el-GR" dirty="0" err="1" smtClean="0"/>
              <a:t>υποβλεννογόνου</a:t>
            </a:r>
            <a:r>
              <a:rPr lang="el-GR" dirty="0" smtClean="0"/>
              <a:t>.</a:t>
            </a:r>
          </a:p>
          <a:p>
            <a:r>
              <a:rPr lang="el-GR" dirty="0" smtClean="0"/>
              <a:t>Αναγνωρίζουμε κακοήθη αδιαφοροποίητα </a:t>
            </a:r>
            <a:r>
              <a:rPr lang="el-GR" dirty="0" err="1" smtClean="0"/>
              <a:t>ατρακτόμορφα</a:t>
            </a:r>
            <a:r>
              <a:rPr lang="el-GR" dirty="0" smtClean="0"/>
              <a:t> κύτταρα με συνυπάρχουσα συμβατική </a:t>
            </a:r>
            <a:r>
              <a:rPr lang="el-GR" dirty="0" err="1" smtClean="0"/>
              <a:t>ακανθοκυτταρική</a:t>
            </a:r>
            <a:r>
              <a:rPr lang="el-GR" dirty="0" smtClean="0"/>
              <a:t> </a:t>
            </a:r>
            <a:r>
              <a:rPr lang="el-GR" dirty="0" err="1" smtClean="0"/>
              <a:t>νεοπλασία,είτε</a:t>
            </a:r>
            <a:r>
              <a:rPr lang="el-GR" dirty="0" smtClean="0"/>
              <a:t> </a:t>
            </a:r>
            <a:r>
              <a:rPr lang="el-GR" dirty="0" err="1" smtClean="0"/>
              <a:t>ενδοεπιθηλιακή</a:t>
            </a:r>
            <a:r>
              <a:rPr lang="el-GR" dirty="0" smtClean="0"/>
              <a:t> είτε </a:t>
            </a:r>
            <a:r>
              <a:rPr lang="el-GR" dirty="0" err="1" smtClean="0"/>
              <a:t>διηθητική.Εξέταση</a:t>
            </a:r>
            <a:r>
              <a:rPr lang="el-GR" dirty="0" smtClean="0"/>
              <a:t> πολλαπλών θέσεων.</a:t>
            </a:r>
          </a:p>
          <a:p>
            <a:r>
              <a:rPr lang="el-GR" dirty="0" smtClean="0"/>
              <a:t>Έως και σε 30-40% των περιπτώσεων η </a:t>
            </a:r>
            <a:r>
              <a:rPr lang="en-US" dirty="0" smtClean="0"/>
              <a:t>CK </a:t>
            </a:r>
            <a:r>
              <a:rPr lang="el-GR" dirty="0" smtClean="0"/>
              <a:t>είναι αρνητική ή </a:t>
            </a:r>
            <a:r>
              <a:rPr lang="el-GR" dirty="0" err="1" smtClean="0"/>
              <a:t>εστιακώς</a:t>
            </a:r>
            <a:r>
              <a:rPr lang="el-GR" dirty="0" smtClean="0"/>
              <a:t> μόνο θετική.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5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5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C:\Documents and Settings\Administrator\Τα έγγραφά μου\Οι εικόνες μου\WINTER PAINTINGS\sunset-on-the-seine-in-win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18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pPr eaLnBrk="1" hangingPunct="1"/>
            <a:r>
              <a:rPr lang="el-GR" sz="3600" dirty="0" err="1" smtClean="0">
                <a:latin typeface="Arial" charset="0"/>
              </a:rPr>
              <a:t>Διαφοροδιάγνωση</a:t>
            </a:r>
            <a:r>
              <a:rPr lang="el-GR" sz="3600" dirty="0" smtClean="0">
                <a:latin typeface="Arial" charset="0"/>
              </a:rPr>
              <a:t> </a:t>
            </a:r>
            <a:r>
              <a:rPr lang="el-GR" sz="3600" dirty="0" err="1" smtClean="0">
                <a:latin typeface="Arial" charset="0"/>
              </a:rPr>
              <a:t>βλεννογονικών</a:t>
            </a:r>
            <a:r>
              <a:rPr lang="el-GR" sz="3600" dirty="0" smtClean="0">
                <a:latin typeface="Arial" charset="0"/>
              </a:rPr>
              <a:t> </a:t>
            </a:r>
            <a:r>
              <a:rPr lang="el-GR" sz="3600" dirty="0" err="1" smtClean="0">
                <a:latin typeface="Arial" charset="0"/>
              </a:rPr>
              <a:t>ατύπων</a:t>
            </a:r>
            <a:r>
              <a:rPr lang="el-GR" sz="3600" dirty="0" smtClean="0">
                <a:latin typeface="Arial" charset="0"/>
              </a:rPr>
              <a:t> </a:t>
            </a:r>
            <a:r>
              <a:rPr lang="el-GR" sz="3600" dirty="0" err="1" smtClean="0">
                <a:latin typeface="Arial" charset="0"/>
              </a:rPr>
              <a:t>ατρακτοκυτταρικών</a:t>
            </a:r>
            <a:r>
              <a:rPr lang="el-GR" sz="3600" dirty="0" smtClean="0">
                <a:latin typeface="Arial" charset="0"/>
              </a:rPr>
              <a:t> αλλοιώσεων</a:t>
            </a:r>
          </a:p>
        </p:txBody>
      </p:sp>
      <p:sp>
        <p:nvSpPr>
          <p:cNvPr id="67586" name="Rectangle 5"/>
          <p:cNvSpPr>
            <a:spLocks noGrp="1"/>
          </p:cNvSpPr>
          <p:nvPr>
            <p:ph type="body" sz="half" idx="1"/>
          </p:nvPr>
        </p:nvSpPr>
        <p:spPr>
          <a:xfrm>
            <a:off x="0" y="1341438"/>
            <a:ext cx="4572000" cy="532765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Y</a:t>
            </a:r>
            <a:r>
              <a:rPr lang="el-GR" sz="2400" dirty="0" err="1" smtClean="0"/>
              <a:t>πέρ</a:t>
            </a:r>
            <a:r>
              <a:rPr lang="el-GR" sz="2400" dirty="0" smtClean="0"/>
              <a:t> </a:t>
            </a:r>
            <a:r>
              <a:rPr lang="el-GR" sz="2400" b="1" dirty="0" smtClean="0"/>
              <a:t>κακοήθειας</a:t>
            </a:r>
            <a:r>
              <a:rPr lang="en-US" sz="2400" dirty="0" smtClean="0"/>
              <a:t>:</a:t>
            </a:r>
            <a:endParaRPr lang="el-GR" sz="2400" dirty="0" smtClean="0"/>
          </a:p>
          <a:p>
            <a:pPr eaLnBrk="1" hangingPunct="1"/>
            <a:endParaRPr lang="en-US" sz="2400" dirty="0" smtClean="0"/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Η </a:t>
            </a:r>
            <a:r>
              <a:rPr lang="el-GR" sz="2000" b="1" dirty="0" smtClean="0"/>
              <a:t>συνυπάρχουσα</a:t>
            </a:r>
            <a:r>
              <a:rPr lang="el-GR" sz="2000" dirty="0" smtClean="0"/>
              <a:t> γνήσια </a:t>
            </a:r>
            <a:r>
              <a:rPr lang="el-GR" sz="2000" b="1" dirty="0" err="1" smtClean="0"/>
              <a:t>ακανθοκυτταρική</a:t>
            </a:r>
            <a:r>
              <a:rPr lang="el-GR" sz="2000" b="1" dirty="0" smtClean="0"/>
              <a:t> νεοπλασία</a:t>
            </a:r>
            <a:r>
              <a:rPr lang="el-GR" sz="2000" dirty="0" smtClean="0"/>
              <a:t> (δυσπλασία-</a:t>
            </a:r>
            <a:r>
              <a:rPr lang="en-US" sz="2000" dirty="0" smtClean="0"/>
              <a:t>in situ </a:t>
            </a:r>
            <a:r>
              <a:rPr lang="el-GR" sz="2000" dirty="0" smtClean="0"/>
              <a:t>ή διηθητική)</a:t>
            </a:r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Η </a:t>
            </a:r>
            <a:r>
              <a:rPr lang="el-GR" sz="2000" b="1" dirty="0" smtClean="0"/>
              <a:t>διηθητική</a:t>
            </a:r>
            <a:r>
              <a:rPr lang="el-GR" sz="2000" dirty="0" smtClean="0"/>
              <a:t> παρυφή</a:t>
            </a:r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Η ανίχνευση περιοχών </a:t>
            </a:r>
            <a:r>
              <a:rPr lang="el-GR" sz="2000" b="1" dirty="0" err="1" smtClean="0"/>
              <a:t>κυτταροβρίθειας</a:t>
            </a:r>
            <a:endParaRPr lang="el-GR" sz="2000" b="1" dirty="0" smtClean="0"/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Οι καλοσχηματισμένες </a:t>
            </a:r>
            <a:r>
              <a:rPr lang="el-GR" sz="2000" b="1" dirty="0" smtClean="0"/>
              <a:t>δεσμίδες</a:t>
            </a:r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Το </a:t>
            </a:r>
            <a:r>
              <a:rPr lang="el-GR" sz="2000" b="1" dirty="0" smtClean="0"/>
              <a:t>πυκνό </a:t>
            </a:r>
            <a:r>
              <a:rPr lang="el-GR" sz="2000" b="1" dirty="0" err="1" smtClean="0"/>
              <a:t>κολλαγονώδες</a:t>
            </a:r>
            <a:r>
              <a:rPr lang="el-GR" sz="2000" b="1" dirty="0" smtClean="0"/>
              <a:t> υπόστρωμα</a:t>
            </a:r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Έντονη </a:t>
            </a:r>
            <a:r>
              <a:rPr lang="el-GR" sz="2000" dirty="0" err="1" smtClean="0"/>
              <a:t>ατυπία</a:t>
            </a:r>
            <a:r>
              <a:rPr lang="el-GR" sz="2000" dirty="0" smtClean="0"/>
              <a:t> σε περισσότερα από διάσπαρτα κύτταρα</a:t>
            </a:r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Έντονη πυρηνική </a:t>
            </a:r>
            <a:r>
              <a:rPr lang="el-GR" sz="2000" dirty="0" smtClean="0"/>
              <a:t>υπερχρωμία</a:t>
            </a:r>
            <a:endParaRPr lang="el-GR" sz="2000" dirty="0" smtClean="0"/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Άτυπες μιτώσεις</a:t>
            </a:r>
          </a:p>
        </p:txBody>
      </p:sp>
      <p:sp>
        <p:nvSpPr>
          <p:cNvPr id="67587" name="Rectangle 6"/>
          <p:cNvSpPr>
            <a:spLocks noGrp="1"/>
          </p:cNvSpPr>
          <p:nvPr>
            <p:ph type="body" sz="half" idx="2"/>
          </p:nvPr>
        </p:nvSpPr>
        <p:spPr>
          <a:xfrm>
            <a:off x="4648200" y="1341438"/>
            <a:ext cx="4387850" cy="5327650"/>
          </a:xfrm>
        </p:spPr>
        <p:txBody>
          <a:bodyPr/>
          <a:lstStyle/>
          <a:p>
            <a:pPr eaLnBrk="1" hangingPunct="1"/>
            <a:r>
              <a:rPr lang="el-GR" sz="2400" smtClean="0"/>
              <a:t>Υπέρ </a:t>
            </a:r>
            <a:r>
              <a:rPr lang="el-GR" sz="2400" u="sng" smtClean="0"/>
              <a:t>μη νεοπλασματικής</a:t>
            </a:r>
            <a:r>
              <a:rPr lang="el-GR" sz="2400" smtClean="0"/>
              <a:t> ή </a:t>
            </a:r>
            <a:r>
              <a:rPr lang="el-GR" sz="2400" u="sng" smtClean="0"/>
              <a:t>καλοήθους</a:t>
            </a:r>
            <a:r>
              <a:rPr lang="el-GR" sz="2400" smtClean="0"/>
              <a:t> αλλοίωσης</a:t>
            </a:r>
            <a:r>
              <a:rPr lang="en-US" sz="2400" smtClean="0"/>
              <a:t>: </a:t>
            </a:r>
          </a:p>
          <a:p>
            <a:pPr eaLnBrk="1" hangingPunct="1"/>
            <a:endParaRPr lang="en-US" sz="2400" smtClean="0"/>
          </a:p>
          <a:p>
            <a:pPr eaLnBrk="1" hangingPunct="1">
              <a:buFont typeface="Arial" charset="0"/>
              <a:buNone/>
            </a:pPr>
            <a:r>
              <a:rPr lang="el-GR" sz="2000" smtClean="0"/>
              <a:t>    Σχηματισμός ζωνών ή σαφής</a:t>
            </a:r>
          </a:p>
          <a:p>
            <a:pPr eaLnBrk="1" hangingPunct="1">
              <a:buFont typeface="Arial" charset="0"/>
              <a:buNone/>
            </a:pPr>
            <a:r>
              <a:rPr lang="el-GR" sz="2000" smtClean="0"/>
              <a:t>    </a:t>
            </a:r>
            <a:r>
              <a:rPr lang="el-GR" sz="2000" u="sng" smtClean="0"/>
              <a:t>οργάνωσ</a:t>
            </a:r>
            <a:r>
              <a:rPr lang="el-GR" sz="2000" smtClean="0"/>
              <a:t>η ιδιαιτέρως </a:t>
            </a:r>
          </a:p>
          <a:p>
            <a:pPr eaLnBrk="1" hangingPunct="1">
              <a:buFont typeface="Arial" charset="0"/>
              <a:buNone/>
            </a:pPr>
            <a:r>
              <a:rPr lang="el-GR" sz="2000" smtClean="0"/>
              <a:t>    στα περικλειόμενα αγγεία</a:t>
            </a:r>
          </a:p>
          <a:p>
            <a:pPr eaLnBrk="1" hangingPunct="1">
              <a:buFont typeface="Arial" charset="0"/>
              <a:buNone/>
            </a:pPr>
            <a:endParaRPr lang="el-GR" sz="2000" smtClean="0"/>
          </a:p>
          <a:p>
            <a:pPr eaLnBrk="1" hangingPunct="1">
              <a:buFont typeface="Arial" charset="0"/>
              <a:buNone/>
            </a:pPr>
            <a:r>
              <a:rPr lang="el-GR" sz="2000" smtClean="0"/>
              <a:t>    Μόνο </a:t>
            </a:r>
            <a:r>
              <a:rPr lang="el-GR" sz="2000" u="sng" smtClean="0"/>
              <a:t>διάσπαρτα</a:t>
            </a:r>
            <a:r>
              <a:rPr lang="el-GR" sz="2000" smtClean="0"/>
              <a:t> πυρηνική ατυπία</a:t>
            </a:r>
          </a:p>
          <a:p>
            <a:pPr eaLnBrk="1" hangingPunct="1">
              <a:buFont typeface="Arial" charset="0"/>
              <a:buNone/>
            </a:pPr>
            <a:endParaRPr lang="el-GR" sz="2000" smtClean="0"/>
          </a:p>
          <a:p>
            <a:pPr eaLnBrk="1" hangingPunct="1">
              <a:buFont typeface="Arial" charset="0"/>
              <a:buNone/>
            </a:pPr>
            <a:r>
              <a:rPr lang="el-GR" sz="2000" smtClean="0"/>
              <a:t>    </a:t>
            </a:r>
            <a:r>
              <a:rPr lang="el-GR" sz="2000" u="sng" smtClean="0"/>
              <a:t>Κυψελιδώδης</a:t>
            </a:r>
            <a:r>
              <a:rPr lang="el-GR" sz="2000" smtClean="0"/>
              <a:t> πυρηνική χρωματίνη </a:t>
            </a:r>
          </a:p>
          <a:p>
            <a:pPr eaLnBrk="1" hangingPunct="1">
              <a:buFont typeface="Arial" charset="0"/>
              <a:buNone/>
            </a:pPr>
            <a:r>
              <a:rPr lang="el-GR" sz="2000" smtClean="0"/>
              <a:t>    με </a:t>
            </a:r>
            <a:r>
              <a:rPr lang="el-GR" sz="2000" u="sng" smtClean="0"/>
              <a:t>μικρά πυρήνια</a:t>
            </a:r>
          </a:p>
          <a:p>
            <a:pPr eaLnBrk="1" hangingPunct="1">
              <a:buFont typeface="Arial" charset="0"/>
              <a:buNone/>
            </a:pPr>
            <a:endParaRPr lang="el-GR" sz="2000" smtClean="0"/>
          </a:p>
          <a:p>
            <a:pPr eaLnBrk="1" hangingPunct="1">
              <a:buFont typeface="Arial" charset="0"/>
              <a:buNone/>
            </a:pPr>
            <a:r>
              <a:rPr lang="el-GR" sz="2000" smtClean="0"/>
              <a:t>    </a:t>
            </a:r>
            <a:r>
              <a:rPr lang="el-GR" sz="2000" u="sng" smtClean="0"/>
              <a:t>Απουσία</a:t>
            </a:r>
            <a:r>
              <a:rPr lang="el-GR" sz="2000" smtClean="0"/>
              <a:t> μιτώσεων</a:t>
            </a:r>
          </a:p>
          <a:p>
            <a:pPr eaLnBrk="1" hangingPunct="1">
              <a:buFont typeface="Arial" charset="0"/>
              <a:buNone/>
            </a:pPr>
            <a:endParaRPr lang="el-GR" sz="200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r>
              <a:rPr lang="el-GR" sz="2800" smtClean="0">
                <a:latin typeface="Arial" charset="0"/>
              </a:rPr>
              <a:t>Διαφοροδιάγνωση βλεννογονικών ατύπων ατρακτοκυτταρικών αλλοιώσεων</a:t>
            </a:r>
          </a:p>
        </p:txBody>
      </p:sp>
      <p:sp>
        <p:nvSpPr>
          <p:cNvPr id="64517" name="Rectangle 5"/>
          <p:cNvSpPr>
            <a:spLocks noGrp="1"/>
          </p:cNvSpPr>
          <p:nvPr>
            <p:ph type="body" sz="half" idx="1"/>
          </p:nvPr>
        </p:nvSpPr>
        <p:spPr>
          <a:xfrm>
            <a:off x="0" y="981075"/>
            <a:ext cx="4716463" cy="587692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l-GR" sz="2000" smtClean="0"/>
              <a:t>Στον </a:t>
            </a:r>
            <a:r>
              <a:rPr lang="el-GR" sz="2000" b="1" smtClean="0"/>
              <a:t>καλοήθη αντιδραστικό κοκκιώδη ιστό/έλκος εξ’επαφής</a:t>
            </a:r>
            <a:r>
              <a:rPr lang="en-US" sz="2000" smtClean="0"/>
              <a:t>: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sz="2000" smtClean="0"/>
              <a:t>μ.δ. όχι &gt;3 εκ.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sz="2000" smtClean="0"/>
              <a:t>όχι ταχεία ανάπτυξη,αλλά βραχύ ιστορικό χειρισμών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sz="2000" smtClean="0"/>
              <a:t>πυρήνες με πιο ανοικτή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sz="2000" smtClean="0"/>
              <a:t>χρωματίνη, ενίοτε μικρά πυρήνια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sz="2000" smtClean="0"/>
              <a:t>όχι εκσεσημασμένος πλειομορφισμός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sz="20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όχι &gt;1 μίτωση ανά Ο.Π.Ι.Μ.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sz="20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όχι άτυπες μιτώσεις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sz="20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 προσοχή να μην έχει προηγηθεί ακτινοβόληση!)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sz="2000" smtClean="0"/>
              <a:t>ανοσοχρώσεις </a:t>
            </a:r>
            <a:r>
              <a:rPr lang="en-US" sz="2000" smtClean="0"/>
              <a:t>PanCK &amp; p63: </a:t>
            </a:r>
            <a:r>
              <a:rPr lang="en-US" sz="2000" b="1" smtClean="0"/>
              <a:t>(-)</a:t>
            </a:r>
            <a:r>
              <a:rPr lang="el-GR" sz="2000" b="1" smtClean="0"/>
              <a:t>.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endParaRPr lang="en-US" sz="2000" b="1" smtClean="0"/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sz="2000" smtClean="0"/>
              <a:t>                             Στο 70% των ατρακτοκυτταρικών ακανθοκυτταρικών   καρκινωμάτων 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sz="2000" smtClean="0"/>
              <a:t>      οι ως άνω ανοσοχρώσεις   είναι (+).</a:t>
            </a:r>
            <a:endParaRPr lang="en-US" sz="2000" smtClean="0"/>
          </a:p>
          <a:p>
            <a:pPr>
              <a:lnSpc>
                <a:spcPct val="90000"/>
              </a:lnSpc>
              <a:defRPr/>
            </a:pPr>
            <a:endParaRPr lang="en-US" sz="2000" smtClean="0"/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endParaRPr lang="el-GR" sz="2000" smtClean="0"/>
          </a:p>
        </p:txBody>
      </p:sp>
      <p:pic>
        <p:nvPicPr>
          <p:cNvPr id="68611" name="Picture 7" descr="lewis_Fig2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16463" y="908050"/>
            <a:ext cx="4332287" cy="5761038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el-GR" sz="2800" smtClean="0">
                <a:latin typeface="Arial" charset="0"/>
              </a:rPr>
              <a:t>Διαφοροδιάγνωση βλεννογονικών ατύπων ατρακτοκυτταρικών αλλοιώσεων</a:t>
            </a:r>
          </a:p>
        </p:txBody>
      </p:sp>
      <p:sp>
        <p:nvSpPr>
          <p:cNvPr id="69634" name="Rectangle 5"/>
          <p:cNvSpPr>
            <a:spLocks noGrp="1"/>
          </p:cNvSpPr>
          <p:nvPr>
            <p:ph type="body" sz="half" idx="1"/>
          </p:nvPr>
        </p:nvSpPr>
        <p:spPr>
          <a:xfrm>
            <a:off x="0" y="1052513"/>
            <a:ext cx="4787900" cy="5805487"/>
          </a:xfrm>
        </p:spPr>
        <p:txBody>
          <a:bodyPr/>
          <a:lstStyle/>
          <a:p>
            <a:r>
              <a:rPr lang="el-GR" sz="2800" smtClean="0"/>
              <a:t>Στο </a:t>
            </a:r>
            <a:r>
              <a:rPr lang="el-GR" sz="2800" b="1" smtClean="0"/>
              <a:t>οζίο φωνητικής χορδής με ατυπία του στρώματος</a:t>
            </a:r>
            <a:r>
              <a:rPr lang="en-US" sz="2800" smtClean="0"/>
              <a:t>:</a:t>
            </a:r>
          </a:p>
          <a:p>
            <a:endParaRPr lang="en-US" sz="2800" smtClean="0"/>
          </a:p>
          <a:p>
            <a:pPr>
              <a:buFont typeface="Arial" charset="0"/>
              <a:buNone/>
            </a:pPr>
            <a:r>
              <a:rPr lang="el-GR" sz="2800" smtClean="0"/>
              <a:t>μυξοειδής σύσταση</a:t>
            </a:r>
          </a:p>
          <a:p>
            <a:pPr>
              <a:buFont typeface="Arial" charset="0"/>
              <a:buNone/>
            </a:pPr>
            <a:r>
              <a:rPr lang="el-GR" sz="2800" smtClean="0"/>
              <a:t>μέτριας πυκνότητας κυτταρική</a:t>
            </a:r>
          </a:p>
          <a:p>
            <a:pPr>
              <a:buFont typeface="Arial" charset="0"/>
              <a:buNone/>
            </a:pPr>
            <a:r>
              <a:rPr lang="el-GR" sz="2800" smtClean="0"/>
              <a:t>παρουσία, χωρίς φλεγμονή</a:t>
            </a:r>
          </a:p>
          <a:p>
            <a:pPr>
              <a:buFont typeface="Arial" charset="0"/>
              <a:buNone/>
            </a:pPr>
            <a:r>
              <a:rPr lang="el-GR" sz="2800" smtClean="0"/>
              <a:t>άθικτο το επιφανειακό</a:t>
            </a:r>
          </a:p>
          <a:p>
            <a:pPr>
              <a:buFont typeface="Arial" charset="0"/>
              <a:buNone/>
            </a:pPr>
            <a:r>
              <a:rPr lang="el-GR" sz="2800" smtClean="0"/>
              <a:t>επιθήλιο</a:t>
            </a:r>
          </a:p>
          <a:p>
            <a:pPr>
              <a:buFont typeface="Arial" charset="0"/>
              <a:buNone/>
            </a:pPr>
            <a:r>
              <a:rPr lang="el-GR" sz="2800" smtClean="0"/>
              <a:t>απούσες οι μιτώσεις</a:t>
            </a:r>
          </a:p>
          <a:p>
            <a:pPr>
              <a:buFont typeface="Arial" charset="0"/>
              <a:buNone/>
            </a:pPr>
            <a:r>
              <a:rPr lang="el-GR" sz="2800" smtClean="0"/>
              <a:t>επιθηλιακοί ανοσοδείκτες</a:t>
            </a:r>
            <a:r>
              <a:rPr lang="en-US" sz="2800" smtClean="0"/>
              <a:t>: (-)</a:t>
            </a:r>
            <a:r>
              <a:rPr lang="el-GR" sz="2800" smtClean="0"/>
              <a:t> </a:t>
            </a:r>
          </a:p>
          <a:p>
            <a:pPr>
              <a:buFont typeface="Arial" charset="0"/>
              <a:buNone/>
            </a:pPr>
            <a:endParaRPr lang="el-GR" sz="2800" smtClean="0"/>
          </a:p>
          <a:p>
            <a:pPr>
              <a:buFont typeface="Arial" charset="0"/>
              <a:buNone/>
            </a:pPr>
            <a:endParaRPr lang="el-GR" sz="2800" smtClean="0"/>
          </a:p>
        </p:txBody>
      </p:sp>
      <p:pic>
        <p:nvPicPr>
          <p:cNvPr id="69635" name="Picture 7" descr="lewis_Fig3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908050"/>
            <a:ext cx="4386262" cy="583406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r>
              <a:rPr lang="el-GR" sz="2800" smtClean="0">
                <a:latin typeface="Arial" charset="0"/>
              </a:rPr>
              <a:t>Διαφοροδιάγνωση βλεννογονικών ατύπων ατρακτοκυτταρικών αλλοιώσεων</a:t>
            </a:r>
          </a:p>
        </p:txBody>
      </p:sp>
      <p:sp>
        <p:nvSpPr>
          <p:cNvPr id="70658" name="Rectangle 5"/>
          <p:cNvSpPr>
            <a:spLocks noGrp="1"/>
          </p:cNvSpPr>
          <p:nvPr>
            <p:ph type="body" sz="half" idx="1"/>
          </p:nvPr>
        </p:nvSpPr>
        <p:spPr>
          <a:xfrm>
            <a:off x="0" y="981075"/>
            <a:ext cx="4643438" cy="58769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800" smtClean="0"/>
              <a:t>Στο </a:t>
            </a:r>
            <a:r>
              <a:rPr lang="el-GR" sz="2800" b="1" smtClean="0"/>
              <a:t>ρινικό πολύποδα με ατυπία του στρώματος</a:t>
            </a:r>
            <a:r>
              <a:rPr lang="en-US" sz="2800" smtClean="0"/>
              <a:t>:</a:t>
            </a:r>
          </a:p>
          <a:p>
            <a:pPr>
              <a:lnSpc>
                <a:spcPct val="90000"/>
              </a:lnSpc>
            </a:pPr>
            <a:endParaRPr lang="en-US" sz="28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800" smtClean="0"/>
              <a:t>ιστορικό ρινίτιδας από μακρού ή αλλεργίας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800" smtClean="0"/>
              <a:t>όχι ιδιαίτερη κυτταροβρίθεια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800" smtClean="0"/>
              <a:t>όχι μιτώσεις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800" smtClean="0"/>
              <a:t>ασυνήθης η επιφανειακή εξέλκωση.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sz="28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800" smtClean="0"/>
              <a:t>Προσοχή! Η κερατίνη (+) στα ατρακτοειδή κύτταρα.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800" smtClean="0"/>
              <a:t>Δε βοηθά η ανοσοϊστοχημεία.</a:t>
            </a:r>
          </a:p>
        </p:txBody>
      </p:sp>
      <p:pic>
        <p:nvPicPr>
          <p:cNvPr id="70659" name="Picture 7" descr="lewis_Fig4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908050"/>
            <a:ext cx="4473575" cy="59499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el-GR" sz="2800" smtClean="0">
                <a:latin typeface="Arial" charset="0"/>
              </a:rPr>
              <a:t>Διαφοροδιάγνωση βλεννογονικών ατύπων ατρακτοκυτταρικών αλλοιώσεων</a:t>
            </a:r>
          </a:p>
        </p:txBody>
      </p:sp>
      <p:sp>
        <p:nvSpPr>
          <p:cNvPr id="71682" name="Rectangle 4"/>
          <p:cNvSpPr>
            <a:spLocks noGrp="1"/>
          </p:cNvSpPr>
          <p:nvPr>
            <p:ph type="body" sz="half" idx="1"/>
          </p:nvPr>
        </p:nvSpPr>
        <p:spPr>
          <a:xfrm>
            <a:off x="0" y="836613"/>
            <a:ext cx="4495800" cy="6021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 smtClean="0"/>
              <a:t>Στο </a:t>
            </a:r>
            <a:r>
              <a:rPr lang="el-GR" sz="2400" b="1" smtClean="0"/>
              <a:t>φλεγμονώδη μυοϊνοβλαστικό όγκο</a:t>
            </a:r>
            <a:r>
              <a:rPr lang="en-US" sz="2400" smtClean="0"/>
              <a:t>:</a:t>
            </a:r>
            <a:endParaRPr lang="el-GR" sz="24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smtClean="0"/>
              <a:t>απουσία διηθητικής ανάπτυξης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smtClean="0"/>
              <a:t>απουσία έντονης κυτταρικής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smtClean="0"/>
              <a:t>ατυπίας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smtClean="0"/>
              <a:t>όχι άτυπες μιτώσεις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smtClean="0"/>
              <a:t>πλούσιο σε πλασματοκύτταρα το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smtClean="0"/>
              <a:t>φλεγμονώδες διήθημα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smtClean="0"/>
              <a:t>ανοσοϊστοχημικώς </a:t>
            </a:r>
            <a:r>
              <a:rPr lang="en-US" sz="1800" smtClean="0"/>
              <a:t>, SMA &amp;</a:t>
            </a:r>
            <a:endParaRPr lang="el-GR" sz="18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smtClean="0"/>
              <a:t>ακτίνη ειδική του μυός</a:t>
            </a:r>
            <a:r>
              <a:rPr lang="en-US" sz="1800" smtClean="0">
                <a:sym typeface="Wingdings" pitchFamily="2" charset="2"/>
              </a:rPr>
              <a:t>(+),</a:t>
            </a:r>
            <a:r>
              <a:rPr lang="el-GR" sz="1800" smtClean="0">
                <a:sym typeface="Wingdings" pitchFamily="2" charset="2"/>
              </a:rPr>
              <a:t>έντονα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smtClean="0">
                <a:sym typeface="Wingdings" pitchFamily="2" charset="2"/>
              </a:rPr>
              <a:t>και διάχυτα.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sz="1800" smtClean="0">
              <a:sym typeface="Wingdings" pitchFamily="2" charset="2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smtClean="0">
                <a:sym typeface="Wingdings" pitchFamily="2" charset="2"/>
              </a:rPr>
              <a:t>Προσοχή! Η </a:t>
            </a:r>
            <a:r>
              <a:rPr lang="el-GR" sz="1800" u="sng" smtClean="0">
                <a:sym typeface="Wingdings" pitchFamily="2" charset="2"/>
              </a:rPr>
              <a:t>κερατίνη</a:t>
            </a:r>
            <a:r>
              <a:rPr lang="el-GR" sz="1800" smtClean="0">
                <a:sym typeface="Wingdings" pitchFamily="2" charset="2"/>
              </a:rPr>
              <a:t> πιθανώς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smtClean="0">
                <a:sym typeface="Wingdings" pitchFamily="2" charset="2"/>
              </a:rPr>
              <a:t>εκφράζεται ανοσοϊστοχημικώς, αν και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smtClean="0">
                <a:sym typeface="Wingdings" pitchFamily="2" charset="2"/>
              </a:rPr>
              <a:t>μάλλον εστιακά.Η </a:t>
            </a:r>
            <a:r>
              <a:rPr lang="en-US" sz="1800" smtClean="0">
                <a:sym typeface="Wingdings" pitchFamily="2" charset="2"/>
              </a:rPr>
              <a:t>ALK-1 </a:t>
            </a:r>
            <a:r>
              <a:rPr lang="el-GR" sz="1800" smtClean="0">
                <a:sym typeface="Wingdings" pitchFamily="2" charset="2"/>
              </a:rPr>
              <a:t>είναι (-) στους</a:t>
            </a:r>
            <a:endParaRPr lang="en-US" sz="1800" smtClean="0">
              <a:sym typeface="Wingdings" pitchFamily="2" charset="2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smtClean="0">
                <a:sym typeface="Wingdings" pitchFamily="2" charset="2"/>
              </a:rPr>
              <a:t>πλείστους φλεγμονώδεις</a:t>
            </a:r>
            <a:endParaRPr lang="en-US" sz="1800" smtClean="0">
              <a:sym typeface="Wingdings" pitchFamily="2" charset="2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smtClean="0">
                <a:sym typeface="Wingdings" pitchFamily="2" charset="2"/>
              </a:rPr>
              <a:t>μυοϊνοβλαστικούς όγκους </a:t>
            </a:r>
            <a:r>
              <a:rPr lang="el-GR" sz="1800" u="sng" smtClean="0">
                <a:sym typeface="Wingdings" pitchFamily="2" charset="2"/>
              </a:rPr>
              <a:t>κεφαλής</a:t>
            </a:r>
            <a:endParaRPr lang="en-US" sz="1800" u="sng" smtClean="0">
              <a:sym typeface="Wingdings" pitchFamily="2" charset="2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u="sng" smtClean="0">
                <a:sym typeface="Wingdings" pitchFamily="2" charset="2"/>
              </a:rPr>
              <a:t>τραχήλου</a:t>
            </a:r>
            <a:r>
              <a:rPr lang="en-US" sz="1800" smtClean="0">
                <a:sym typeface="Wingdings" pitchFamily="2" charset="2"/>
              </a:rPr>
              <a:t>.</a:t>
            </a:r>
            <a:r>
              <a:rPr lang="el-GR" sz="1800" smtClean="0">
                <a:sym typeface="Wingdings" pitchFamily="2" charset="2"/>
              </a:rPr>
              <a:t>Άρα η εν λόγω χρώση δε βοηθά για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smtClean="0">
                <a:sym typeface="Wingdings" pitchFamily="2" charset="2"/>
              </a:rPr>
              <a:t>τη </a:t>
            </a:r>
            <a:r>
              <a:rPr lang="el-GR" sz="1800" u="sng" smtClean="0">
                <a:sym typeface="Wingdings" pitchFamily="2" charset="2"/>
              </a:rPr>
              <a:t>συγκεκριμένη </a:t>
            </a:r>
            <a:r>
              <a:rPr lang="el-GR" sz="1800" smtClean="0">
                <a:sym typeface="Wingdings" pitchFamily="2" charset="2"/>
              </a:rPr>
              <a:t>ανατομική εντόπιση.</a:t>
            </a:r>
            <a:endParaRPr lang="el-GR" sz="1800" smtClean="0"/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1800" smtClean="0"/>
          </a:p>
          <a:p>
            <a:pPr>
              <a:lnSpc>
                <a:spcPct val="90000"/>
              </a:lnSpc>
            </a:pPr>
            <a:endParaRPr lang="el-GR" sz="2000" smtClean="0"/>
          </a:p>
        </p:txBody>
      </p:sp>
      <p:pic>
        <p:nvPicPr>
          <p:cNvPr id="71683" name="Picture 6" descr="lewis_Fig5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27538" y="765175"/>
            <a:ext cx="4581525" cy="609282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el-GR" sz="4000" smtClean="0"/>
              <a:t>Ατρακτοκυτταρικά νεοπλάσματα σε υλικό βιοψίας βλεννογόνου</a:t>
            </a:r>
          </a:p>
        </p:txBody>
      </p:sp>
      <p:sp>
        <p:nvSpPr>
          <p:cNvPr id="72706" name="Rectangle 5"/>
          <p:cNvSpPr>
            <a:spLocks noGrp="1"/>
          </p:cNvSpPr>
          <p:nvPr>
            <p:ph type="body" sz="half" idx="1"/>
          </p:nvPr>
        </p:nvSpPr>
        <p:spPr>
          <a:xfrm>
            <a:off x="0" y="1268413"/>
            <a:ext cx="4495800" cy="54737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b="1" dirty="0" smtClean="0"/>
              <a:t>              ΚΑΛΟΗΘΗ</a:t>
            </a:r>
            <a:r>
              <a:rPr lang="el-GR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l-GR" dirty="0" err="1" smtClean="0"/>
              <a:t>Μυοϊνοβλαστικοί</a:t>
            </a:r>
            <a:r>
              <a:rPr lang="el-GR" dirty="0" smtClean="0"/>
              <a:t> όγκοι-</a:t>
            </a:r>
            <a:r>
              <a:rPr lang="el-GR" dirty="0" err="1" smtClean="0"/>
              <a:t>ινωμάτωση,φλεγμονώδης</a:t>
            </a:r>
            <a:r>
              <a:rPr lang="el-GR" dirty="0" smtClean="0"/>
              <a:t> </a:t>
            </a:r>
            <a:r>
              <a:rPr lang="el-GR" dirty="0" err="1" smtClean="0"/>
              <a:t>μυοϊνοβλαστικός</a:t>
            </a:r>
            <a:r>
              <a:rPr lang="el-GR" dirty="0" smtClean="0"/>
              <a:t> </a:t>
            </a:r>
            <a:r>
              <a:rPr lang="el-GR" dirty="0" err="1" smtClean="0"/>
              <a:t>όγκος,μυοϊνωμάτωση</a:t>
            </a:r>
            <a:endParaRPr lang="el-GR" dirty="0" smtClean="0"/>
          </a:p>
          <a:p>
            <a:pPr>
              <a:lnSpc>
                <a:spcPct val="90000"/>
              </a:lnSpc>
            </a:pPr>
            <a:r>
              <a:rPr lang="el-GR" dirty="0" err="1" smtClean="0"/>
              <a:t>Ενδοοστικοί</a:t>
            </a:r>
            <a:r>
              <a:rPr lang="el-GR" dirty="0" smtClean="0"/>
              <a:t> </a:t>
            </a:r>
            <a:r>
              <a:rPr lang="el-GR" dirty="0" err="1" smtClean="0"/>
              <a:t>οδοντογενείς</a:t>
            </a:r>
            <a:r>
              <a:rPr lang="el-GR" dirty="0" smtClean="0"/>
              <a:t> όγκοι</a:t>
            </a:r>
          </a:p>
          <a:p>
            <a:pPr>
              <a:lnSpc>
                <a:spcPct val="90000"/>
              </a:lnSpc>
            </a:pPr>
            <a:r>
              <a:rPr lang="el-GR" dirty="0" smtClean="0"/>
              <a:t>Μονήρεις ινώδεις όγκοι</a:t>
            </a:r>
          </a:p>
          <a:p>
            <a:pPr>
              <a:lnSpc>
                <a:spcPct val="90000"/>
              </a:lnSpc>
            </a:pPr>
            <a:r>
              <a:rPr lang="el-GR" dirty="0" smtClean="0"/>
              <a:t>Ρινοφαρυγγικό </a:t>
            </a:r>
            <a:r>
              <a:rPr lang="el-GR" dirty="0" err="1" smtClean="0"/>
              <a:t>αγγειοϊνωμα</a:t>
            </a:r>
            <a:endParaRPr lang="el-GR" dirty="0" smtClean="0"/>
          </a:p>
          <a:p>
            <a:pPr>
              <a:lnSpc>
                <a:spcPct val="90000"/>
              </a:lnSpc>
            </a:pPr>
            <a:r>
              <a:rPr lang="el-GR" dirty="0" err="1" smtClean="0"/>
              <a:t>Σβάννωμα</a:t>
            </a:r>
            <a:r>
              <a:rPr lang="el-GR" dirty="0" smtClean="0"/>
              <a:t>, </a:t>
            </a:r>
            <a:r>
              <a:rPr lang="el-GR" smtClean="0"/>
              <a:t>λειομύωμα</a:t>
            </a:r>
            <a:endParaRPr lang="el-GR" dirty="0" smtClean="0"/>
          </a:p>
        </p:txBody>
      </p:sp>
      <p:sp>
        <p:nvSpPr>
          <p:cNvPr id="72710" name="Rectangle 6"/>
          <p:cNvSpPr>
            <a:spLocks noGrp="1"/>
          </p:cNvSpPr>
          <p:nvPr>
            <p:ph type="body" sz="half" idx="2"/>
          </p:nvPr>
        </p:nvSpPr>
        <p:spPr>
          <a:xfrm>
            <a:off x="4500563" y="1268413"/>
            <a:ext cx="4643437" cy="54737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n-US" smtClean="0"/>
              <a:t>                 </a:t>
            </a:r>
            <a:r>
              <a:rPr lang="el-GR" b="1" smtClean="0"/>
              <a:t>ΚΑΚΟΗΘΗ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n-US" smtClean="0"/>
              <a:t>  </a:t>
            </a:r>
            <a:r>
              <a:rPr lang="el-GR" smtClean="0"/>
              <a:t>Βάσει </a:t>
            </a:r>
            <a:r>
              <a:rPr lang="el-GR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ακτινολογικής απεικόνισης</a:t>
            </a:r>
            <a:r>
              <a:rPr lang="en-US" smtClean="0"/>
              <a:t>: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i="1" u="sng" smtClean="0"/>
              <a:t>Ενδοοστικά</a:t>
            </a:r>
            <a:r>
              <a:rPr lang="en-US" smtClean="0"/>
              <a:t>:</a:t>
            </a:r>
            <a:endParaRPr lang="el-GR" smtClean="0"/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smtClean="0"/>
              <a:t>Οστεοσάρκωμα,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smtClean="0"/>
              <a:t>Οδοντογενείς όγκοι.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i="1" u="sng" smtClean="0"/>
              <a:t>Βλεννογονικά</a:t>
            </a:r>
            <a:r>
              <a:rPr lang="en-US" smtClean="0"/>
              <a:t>: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n-US" smtClean="0"/>
              <a:t>A</a:t>
            </a:r>
            <a:r>
              <a:rPr lang="el-GR" smtClean="0"/>
              <a:t>τρακτοκυτταρικό καρκίνωμα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smtClean="0"/>
              <a:t>Μελάνωμα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smtClean="0"/>
              <a:t>Μυοεπιθηλιακό καρκίνωμα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l-GR" smtClean="0"/>
              <a:t>Σαρκώματα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el-GR" sz="2000" smtClean="0"/>
              <a:t>Αλγόριθμος </a:t>
            </a:r>
            <a:r>
              <a:rPr lang="el-GR" sz="2000" b="1" smtClean="0"/>
              <a:t>διάγνωσης</a:t>
            </a:r>
            <a:r>
              <a:rPr lang="el-GR" sz="2000" smtClean="0"/>
              <a:t> για </a:t>
            </a:r>
            <a:r>
              <a:rPr lang="el-GR" sz="2000" b="1" smtClean="0"/>
              <a:t>βλεννογονικούς ατρακτοκυτταρικούς</a:t>
            </a:r>
            <a:r>
              <a:rPr lang="el-GR" sz="2000" smtClean="0"/>
              <a:t/>
            </a:r>
            <a:br>
              <a:rPr lang="el-GR" sz="2000" smtClean="0"/>
            </a:br>
            <a:r>
              <a:rPr lang="el-GR" sz="2000" smtClean="0"/>
              <a:t> </a:t>
            </a:r>
            <a:r>
              <a:rPr lang="el-GR" sz="2000" b="1" smtClean="0"/>
              <a:t>κακοήθεις όγκους</a:t>
            </a:r>
            <a:r>
              <a:rPr lang="el-GR" sz="2000" smtClean="0"/>
              <a:t> κεφαλής-τραχήλου</a:t>
            </a:r>
          </a:p>
        </p:txBody>
      </p:sp>
      <p:sp>
        <p:nvSpPr>
          <p:cNvPr id="73730" name="Rectangle 3"/>
          <p:cNvSpPr>
            <a:spLocks noGrp="1"/>
          </p:cNvSpPr>
          <p:nvPr>
            <p:ph type="body" idx="1"/>
          </p:nvPr>
        </p:nvSpPr>
        <p:spPr>
          <a:xfrm>
            <a:off x="0" y="692150"/>
            <a:ext cx="9144000" cy="6165850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l-GR" sz="1800" smtClean="0"/>
              <a:t>Εάν αναγνωρίζεται </a:t>
            </a:r>
            <a:r>
              <a:rPr lang="en-US" sz="1800" smtClean="0"/>
              <a:t>in situ</a:t>
            </a:r>
            <a:r>
              <a:rPr lang="el-GR" sz="1800" smtClean="0"/>
              <a:t> συστατικό , δυσπλασία , ακανθοκυτταροειδή χαρακτηριστικά</a:t>
            </a:r>
            <a:r>
              <a:rPr lang="en-US" sz="1800" smtClean="0"/>
              <a:t>:</a:t>
            </a:r>
            <a:r>
              <a:rPr lang="el-GR" sz="1800" smtClean="0"/>
              <a:t> </a:t>
            </a:r>
            <a:r>
              <a:rPr lang="en-US" sz="1800" smtClean="0"/>
              <a:t>   </a:t>
            </a:r>
            <a:r>
              <a:rPr lang="el-GR" sz="1800" b="1" smtClean="0"/>
              <a:t>ατρακτοκυτταρικό ακανθοκυτταρικό καρκίνωμα.</a:t>
            </a:r>
          </a:p>
          <a:p>
            <a:pPr marL="609600" indent="-609600">
              <a:lnSpc>
                <a:spcPct val="90000"/>
              </a:lnSpc>
            </a:pPr>
            <a:endParaRPr lang="en-US" sz="1800" b="1" smtClean="0"/>
          </a:p>
          <a:p>
            <a:pPr marL="609600" indent="-609600">
              <a:lnSpc>
                <a:spcPct val="90000"/>
              </a:lnSpc>
            </a:pPr>
            <a:r>
              <a:rPr lang="en-US" sz="1800" smtClean="0"/>
              <a:t>E</a:t>
            </a:r>
            <a:r>
              <a:rPr lang="el-GR" sz="1800" smtClean="0"/>
              <a:t>άν τα ανωτέρω </a:t>
            </a:r>
            <a:r>
              <a:rPr lang="el-GR" sz="1800" u="sng" smtClean="0"/>
              <a:t>δεν</a:t>
            </a:r>
            <a:r>
              <a:rPr lang="el-GR" sz="1800" smtClean="0"/>
              <a:t> ανευρίσκονται</a:t>
            </a:r>
            <a:r>
              <a:rPr lang="en-US" sz="1800" smtClean="0"/>
              <a:t>: </a:t>
            </a:r>
            <a:r>
              <a:rPr lang="el-GR" sz="1800" smtClean="0"/>
              <a:t>ανοσοχρώσεις για παν</a:t>
            </a:r>
            <a:r>
              <a:rPr lang="en-US" sz="1800" smtClean="0"/>
              <a:t>CK,EMA, AE1/AE3,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n-US" sz="1800" smtClean="0"/>
              <a:t>       </a:t>
            </a:r>
            <a:r>
              <a:rPr lang="el-GR" sz="1800" smtClean="0"/>
              <a:t>     υψηλού Μ.Β.</a:t>
            </a:r>
            <a:r>
              <a:rPr lang="en-US" sz="1800" smtClean="0"/>
              <a:t>CK,</a:t>
            </a:r>
            <a:r>
              <a:rPr lang="el-GR" sz="1800" smtClean="0"/>
              <a:t> καλπονίνη,δεσμίνη,πρωτεϊνη </a:t>
            </a:r>
            <a:r>
              <a:rPr lang="en-US" sz="1800" smtClean="0"/>
              <a:t>S</a:t>
            </a:r>
            <a:r>
              <a:rPr lang="el-GR" sz="1800" smtClean="0"/>
              <a:t>-</a:t>
            </a:r>
            <a:r>
              <a:rPr lang="en-US" sz="1800" smtClean="0"/>
              <a:t>100, HMB 45 ,melanA.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l-GR" sz="1800" smtClean="0"/>
              <a:t>Επί </a:t>
            </a:r>
            <a:r>
              <a:rPr lang="el-GR" sz="1800" b="1" smtClean="0"/>
              <a:t>θετικής χρώσης</a:t>
            </a:r>
            <a:r>
              <a:rPr lang="el-GR" sz="1800" smtClean="0"/>
              <a:t> για </a:t>
            </a:r>
            <a:r>
              <a:rPr lang="en-US" sz="1800" smtClean="0"/>
              <a:t>: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arenR"/>
            </a:pPr>
            <a:r>
              <a:rPr lang="en-US" sz="1800" smtClean="0"/>
              <a:t>S</a:t>
            </a:r>
            <a:r>
              <a:rPr lang="el-GR" sz="1800" smtClean="0"/>
              <a:t>-</a:t>
            </a:r>
            <a:r>
              <a:rPr lang="en-US" sz="1800" smtClean="0"/>
              <a:t>100(</a:t>
            </a:r>
            <a:r>
              <a:rPr lang="el-GR" sz="1800" smtClean="0"/>
              <a:t>έντονα),</a:t>
            </a:r>
            <a:r>
              <a:rPr lang="en-US" sz="1800" smtClean="0"/>
              <a:t>HMB45, Melan A : </a:t>
            </a:r>
            <a:r>
              <a:rPr lang="el-GR" sz="1800" smtClean="0"/>
              <a:t>Μελάνωμα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arenR"/>
            </a:pPr>
            <a:r>
              <a:rPr lang="en-US" sz="1800" smtClean="0"/>
              <a:t>S</a:t>
            </a:r>
            <a:r>
              <a:rPr lang="el-GR" sz="1800" smtClean="0"/>
              <a:t>-</a:t>
            </a:r>
            <a:r>
              <a:rPr lang="en-US" sz="1800" smtClean="0"/>
              <a:t>100, </a:t>
            </a:r>
            <a:r>
              <a:rPr lang="el-GR" sz="1800" smtClean="0"/>
              <a:t>αλλά </a:t>
            </a:r>
            <a:r>
              <a:rPr lang="en-US" sz="1800" smtClean="0"/>
              <a:t>HMB45(-) , Melan A(-): </a:t>
            </a:r>
            <a:r>
              <a:rPr lang="el-GR" sz="1800" smtClean="0"/>
              <a:t>Νευρογενή σαρκώματα</a:t>
            </a:r>
            <a:endParaRPr lang="en-US" sz="1800" smtClean="0"/>
          </a:p>
          <a:p>
            <a:pPr marL="609600" indent="-609600">
              <a:lnSpc>
                <a:spcPct val="90000"/>
              </a:lnSpc>
              <a:buFont typeface="Arial" charset="0"/>
              <a:buAutoNum type="arabicParenR"/>
            </a:pPr>
            <a:r>
              <a:rPr lang="en-US" sz="1800" smtClean="0"/>
              <a:t>SMA (</a:t>
            </a:r>
            <a:r>
              <a:rPr lang="el-GR" sz="1800" smtClean="0"/>
              <a:t>έντονη &amp; διάχυτη)</a:t>
            </a:r>
            <a:r>
              <a:rPr lang="en-US" sz="1800" smtClean="0"/>
              <a:t>: </a:t>
            </a:r>
            <a:r>
              <a:rPr lang="el-GR" sz="1800" smtClean="0"/>
              <a:t>Λειομυοσάρκωμα. Επιβεβαίωση με </a:t>
            </a:r>
            <a:r>
              <a:rPr lang="en-US" sz="1800" smtClean="0"/>
              <a:t>H-caldesmon &amp; </a:t>
            </a:r>
            <a:r>
              <a:rPr lang="el-GR" sz="1800" smtClean="0"/>
              <a:t>δεσμίνη(έντονα)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arenR"/>
            </a:pPr>
            <a:r>
              <a:rPr lang="el-GR" sz="1800" smtClean="0"/>
              <a:t>παν</a:t>
            </a:r>
            <a:r>
              <a:rPr lang="en-US" sz="1800" smtClean="0"/>
              <a:t>CK,EMA, AE1/AE3,</a:t>
            </a:r>
            <a:r>
              <a:rPr lang="el-GR" sz="1800" smtClean="0"/>
              <a:t>υψηλού Μ.Β.</a:t>
            </a:r>
            <a:r>
              <a:rPr lang="en-US" sz="1800" smtClean="0"/>
              <a:t>CK, p63: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l-GR" sz="1800" smtClean="0"/>
              <a:t>Α) </a:t>
            </a:r>
            <a:r>
              <a:rPr lang="el-GR" sz="1800" b="1" smtClean="0"/>
              <a:t>Μυοεπιθηλιακό καρκίνωμα</a:t>
            </a:r>
            <a:r>
              <a:rPr lang="el-GR" sz="1800" smtClean="0"/>
              <a:t>. Επί πλέον</a:t>
            </a:r>
            <a:r>
              <a:rPr lang="en-US" sz="1800" smtClean="0"/>
              <a:t>:</a:t>
            </a:r>
            <a:r>
              <a:rPr lang="el-GR" sz="1800" smtClean="0"/>
              <a:t>απουσία ουσιώδους αναπλασίας, 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l-GR" sz="1800" smtClean="0"/>
              <a:t>     θετικές ανοσοχρώσεις για </a:t>
            </a:r>
            <a:r>
              <a:rPr lang="en-US" sz="1800" smtClean="0"/>
              <a:t> CD10,</a:t>
            </a:r>
            <a:r>
              <a:rPr lang="el-GR" sz="1800" smtClean="0"/>
              <a:t> </a:t>
            </a:r>
            <a:r>
              <a:rPr lang="en-US" sz="1800" smtClean="0"/>
              <a:t>S-100,</a:t>
            </a:r>
            <a:r>
              <a:rPr lang="el-GR" sz="1800" smtClean="0"/>
              <a:t> καλπονίνη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l-GR" sz="1800" smtClean="0"/>
              <a:t>Β) </a:t>
            </a:r>
            <a:r>
              <a:rPr lang="el-GR" sz="1800" b="1" smtClean="0"/>
              <a:t>Ατρακτοκυτταρικό καρκίνωμα</a:t>
            </a:r>
            <a:r>
              <a:rPr lang="el-GR" sz="1800" smtClean="0"/>
              <a:t>. Επί πλέον </a:t>
            </a:r>
            <a:r>
              <a:rPr lang="en-US" sz="1800" smtClean="0"/>
              <a:t>: </a:t>
            </a:r>
            <a:r>
              <a:rPr lang="el-GR" sz="1800" smtClean="0"/>
              <a:t>αναπλασία , </a:t>
            </a:r>
            <a:r>
              <a:rPr lang="en-US" sz="1800" smtClean="0"/>
              <a:t>CD 10 (-).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endParaRPr lang="en-US" sz="1800" smtClean="0"/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n-US" sz="1800" smtClean="0"/>
              <a:t>E</a:t>
            </a:r>
            <a:r>
              <a:rPr lang="el-GR" sz="1800" smtClean="0"/>
              <a:t>άν </a:t>
            </a:r>
            <a:r>
              <a:rPr lang="el-GR" sz="1800" u="sng" smtClean="0"/>
              <a:t>όλοι</a:t>
            </a:r>
            <a:r>
              <a:rPr lang="el-GR" sz="1800" smtClean="0"/>
              <a:t> οι δείκτες είναι </a:t>
            </a:r>
            <a:r>
              <a:rPr lang="el-GR" sz="1800" u="sng" smtClean="0"/>
              <a:t>αρνητικοί </a:t>
            </a:r>
            <a:r>
              <a:rPr lang="el-GR" sz="1800" smtClean="0"/>
              <a:t>σε ένα </a:t>
            </a:r>
            <a:r>
              <a:rPr lang="el-GR" sz="1800" b="1" smtClean="0"/>
              <a:t>βλεννογονοσυσχετιζόμενο</a:t>
            </a:r>
            <a:r>
              <a:rPr lang="el-GR" sz="1800" smtClean="0"/>
              <a:t> ατρακτοκυτταρικό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l-GR" sz="1800" smtClean="0"/>
              <a:t>κακόηθες νεόπλασμα, η διάγνωση είναι εκείνη του </a:t>
            </a:r>
            <a:r>
              <a:rPr lang="el-GR" sz="1800" b="1" smtClean="0"/>
              <a:t>ατρακτοκυτταρικού καρκινώματος</a:t>
            </a:r>
            <a:r>
              <a:rPr lang="el-GR" sz="1800" smtClean="0"/>
              <a:t> μέχρις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l-GR" sz="1800" smtClean="0"/>
              <a:t>αποδείξεως του εναντίου, ακόμα και εν τη απουσία ακανθοκυτταρικού νεοπλασματικού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l-GR" sz="1800" smtClean="0"/>
              <a:t>συστατικού, ακόμα και εν τη παρουσία ετερόλογων στοιχείων που παράγουν θεμέλια ουσία.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arenR"/>
            </a:pPr>
            <a:endParaRPr lang="el-GR" sz="180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C:\Documents and Settings\Administrator\Τα έγγραφά μου\Οι εικόνες μου\WINTER PAINTINGS\winter-landscap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19063"/>
            <a:ext cx="9525000" cy="709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647700"/>
          </a:xfrm>
        </p:spPr>
        <p:txBody>
          <a:bodyPr/>
          <a:lstStyle/>
          <a:p>
            <a:pPr eaLnBrk="1" hangingPunct="1"/>
            <a:r>
              <a:rPr lang="el-GR" sz="4000" smtClean="0">
                <a:latin typeface="Arial" charset="0"/>
              </a:rPr>
              <a:t>Κυτταρική δυσπλασία στην ανώτερη αεροπεπτική οδό </a:t>
            </a:r>
          </a:p>
        </p:txBody>
      </p:sp>
      <p:sp>
        <p:nvSpPr>
          <p:cNvPr id="24578" name="Rectangle 5"/>
          <p:cNvSpPr>
            <a:spLocks noGrp="1"/>
          </p:cNvSpPr>
          <p:nvPr>
            <p:ph type="body" sz="half" idx="1"/>
          </p:nvPr>
        </p:nvSpPr>
        <p:spPr>
          <a:xfrm>
            <a:off x="179388" y="1600200"/>
            <a:ext cx="6048375" cy="4525963"/>
          </a:xfrm>
        </p:spPr>
        <p:txBody>
          <a:bodyPr/>
          <a:lstStyle/>
          <a:p>
            <a:pPr eaLnBrk="1" hangingPunct="1"/>
            <a:r>
              <a:rPr lang="el-GR" sz="2800" b="1" dirty="0" smtClean="0">
                <a:latin typeface="Arial" charset="0"/>
              </a:rPr>
              <a:t>Κλασική </a:t>
            </a:r>
          </a:p>
          <a:p>
            <a:pPr eaLnBrk="1" hangingPunct="1">
              <a:buFont typeface="Arial" charset="0"/>
              <a:buNone/>
            </a:pPr>
            <a:r>
              <a:rPr lang="el-GR" sz="2800" b="1" dirty="0" smtClean="0">
                <a:latin typeface="Arial" charset="0"/>
              </a:rPr>
              <a:t>   (μη </a:t>
            </a:r>
            <a:r>
              <a:rPr lang="el-GR" sz="2800" b="1" dirty="0" err="1" smtClean="0">
                <a:latin typeface="Arial" charset="0"/>
              </a:rPr>
              <a:t>κερατινοποιούμενη</a:t>
            </a:r>
            <a:r>
              <a:rPr lang="el-GR" sz="2800" b="1" dirty="0" smtClean="0">
                <a:latin typeface="Arial" charset="0"/>
              </a:rPr>
              <a:t>)</a:t>
            </a:r>
          </a:p>
          <a:p>
            <a:pPr eaLnBrk="1" hangingPunct="1">
              <a:buFont typeface="Arial" charset="0"/>
              <a:buNone/>
            </a:pPr>
            <a:endParaRPr lang="el-GR" sz="28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l-GR" sz="2800" dirty="0" smtClean="0">
                <a:latin typeface="Arial" charset="0"/>
              </a:rPr>
              <a:t>   δυσπλασία  </a:t>
            </a:r>
          </a:p>
          <a:p>
            <a:pPr eaLnBrk="1" hangingPunct="1">
              <a:buFont typeface="Arial" charset="0"/>
              <a:buNone/>
            </a:pPr>
            <a:endParaRPr lang="el-GR" sz="28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l-GR" sz="2800" dirty="0" smtClean="0">
                <a:latin typeface="Arial" charset="0"/>
              </a:rPr>
              <a:t>   του </a:t>
            </a:r>
            <a:r>
              <a:rPr lang="el-GR" sz="2800" dirty="0" err="1" smtClean="0">
                <a:latin typeface="Arial" charset="0"/>
              </a:rPr>
              <a:t>βλεννογονικού</a:t>
            </a:r>
            <a:r>
              <a:rPr lang="el-GR" sz="2800" dirty="0" smtClean="0">
                <a:latin typeface="Arial" charset="0"/>
              </a:rPr>
              <a:t> επιθηλίου </a:t>
            </a:r>
          </a:p>
          <a:p>
            <a:pPr eaLnBrk="1" hangingPunct="1">
              <a:buFont typeface="Arial" charset="0"/>
              <a:buNone/>
            </a:pPr>
            <a:r>
              <a:rPr lang="el-GR" sz="2800" dirty="0" smtClean="0">
                <a:latin typeface="Arial" charset="0"/>
              </a:rPr>
              <a:t>   του λάρυγγα</a:t>
            </a:r>
          </a:p>
        </p:txBody>
      </p:sp>
      <p:pic>
        <p:nvPicPr>
          <p:cNvPr id="24579" name="Picture 7" descr="wenigf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588125" y="549275"/>
            <a:ext cx="2087563" cy="630872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4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1570037"/>
          </a:xfrm>
        </p:spPr>
        <p:txBody>
          <a:bodyPr/>
          <a:lstStyle/>
          <a:p>
            <a:r>
              <a:rPr lang="el-GR" sz="2400" b="1" dirty="0" smtClean="0">
                <a:latin typeface="Arial" charset="0"/>
              </a:rPr>
              <a:t>Μορφολογικές υποκατηγορίες</a:t>
            </a:r>
            <a:br>
              <a:rPr lang="el-GR" sz="2400" b="1" dirty="0" smtClean="0">
                <a:latin typeface="Arial" charset="0"/>
              </a:rPr>
            </a:br>
            <a:r>
              <a:rPr lang="el-GR" sz="2400" b="1" dirty="0" smtClean="0">
                <a:latin typeface="Arial" charset="0"/>
              </a:rPr>
              <a:t> </a:t>
            </a:r>
            <a:r>
              <a:rPr lang="el-GR" sz="2400" b="1" dirty="0" err="1" smtClean="0">
                <a:latin typeface="Arial" charset="0"/>
              </a:rPr>
              <a:t>ακανθοκυτταρικού</a:t>
            </a:r>
            <a:r>
              <a:rPr lang="el-GR" sz="2400" b="1" dirty="0" smtClean="0">
                <a:latin typeface="Arial" charset="0"/>
              </a:rPr>
              <a:t> καρκινώματος</a:t>
            </a:r>
            <a:br>
              <a:rPr lang="el-GR" sz="2400" b="1" dirty="0" smtClean="0">
                <a:latin typeface="Arial" charset="0"/>
              </a:rPr>
            </a:br>
            <a:r>
              <a:rPr lang="el-GR" sz="2800" b="1" dirty="0" smtClean="0">
                <a:latin typeface="Arial" charset="0"/>
              </a:rPr>
              <a:t/>
            </a:r>
            <a:br>
              <a:rPr lang="el-GR" sz="2800" b="1" dirty="0" smtClean="0">
                <a:latin typeface="Arial" charset="0"/>
              </a:rPr>
            </a:br>
            <a:r>
              <a:rPr lang="el-GR" sz="2800" b="1" dirty="0" err="1" smtClean="0">
                <a:latin typeface="Arial" charset="0"/>
              </a:rPr>
              <a:t>Βασικοκυτταροειδές</a:t>
            </a:r>
            <a:r>
              <a:rPr lang="el-GR" sz="2800" b="1" dirty="0" smtClean="0">
                <a:latin typeface="Arial" charset="0"/>
              </a:rPr>
              <a:t> </a:t>
            </a:r>
            <a:r>
              <a:rPr lang="el-GR" sz="2800" b="1" dirty="0" err="1" smtClean="0">
                <a:latin typeface="Arial" charset="0"/>
              </a:rPr>
              <a:t>ακανθοκυτταρικό</a:t>
            </a:r>
            <a:r>
              <a:rPr lang="el-GR" sz="2800" b="1" dirty="0" smtClean="0">
                <a:latin typeface="Arial" charset="0"/>
              </a:rPr>
              <a:t> καρκίνωμα</a:t>
            </a:r>
          </a:p>
        </p:txBody>
      </p:sp>
      <p:pic>
        <p:nvPicPr>
          <p:cNvPr id="75778" name="Picture 6" descr="wenigf1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349500"/>
            <a:ext cx="2667000" cy="4103688"/>
          </a:xfrm>
        </p:spPr>
      </p:pic>
      <p:pic>
        <p:nvPicPr>
          <p:cNvPr id="75779" name="Picture 7" descr="lewis j _Fig1_HT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060575"/>
            <a:ext cx="54022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8" descr="ereno_Fig2_HTM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4221163"/>
            <a:ext cx="55435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417638"/>
          </a:xfrm>
        </p:spPr>
        <p:txBody>
          <a:bodyPr/>
          <a:lstStyle/>
          <a:p>
            <a:r>
              <a:rPr lang="el-GR" sz="3200" b="1" smtClean="0">
                <a:latin typeface="Arial" charset="0"/>
              </a:rPr>
              <a:t>Βασικοκυτταροειδές ακανθοκυτταρικό καρκίνωμα</a:t>
            </a:r>
          </a:p>
        </p:txBody>
      </p:sp>
      <p:pic>
        <p:nvPicPr>
          <p:cNvPr id="7680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981075"/>
            <a:ext cx="3114675" cy="5661025"/>
          </a:xfrm>
        </p:spPr>
      </p:pic>
      <p:pic>
        <p:nvPicPr>
          <p:cNvPr id="76803" name="Picture 5" descr="ereno_Fig3_HT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052513"/>
            <a:ext cx="4176713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6" descr="ereno_Fig5_HTM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4005263"/>
            <a:ext cx="4176713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smtClean="0">
                <a:latin typeface="Arial" charset="0"/>
              </a:rPr>
              <a:t>Βασικοκυτταροειδές ακανθοκυτταρικό καρκίνωμα. Διφασική διάταξη.</a:t>
            </a:r>
          </a:p>
        </p:txBody>
      </p:sp>
      <p:pic>
        <p:nvPicPr>
          <p:cNvPr id="77826" name="Picture 4" descr="ereno_Fig4_HTM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412875"/>
            <a:ext cx="7343775" cy="53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l-GR" sz="2400" b="1" smtClean="0"/>
              <a:t>Βασικοκυτταροειδές ακανθοκυτταρικό καρκίνωμα</a:t>
            </a:r>
            <a:r>
              <a:rPr lang="el-GR" sz="2400" smtClean="0"/>
              <a:t> μιμούμενο     </a:t>
            </a:r>
            <a:r>
              <a:rPr lang="el-GR" sz="2400" u="sng" smtClean="0"/>
              <a:t>αδενοειδές κυστικό</a:t>
            </a:r>
            <a:r>
              <a:rPr lang="el-GR" sz="2400" smtClean="0"/>
              <a:t>          και                </a:t>
            </a:r>
            <a:r>
              <a:rPr lang="el-GR" sz="2400" i="1" smtClean="0"/>
              <a:t>αδενοπλακώδες καρκίνωμα</a:t>
            </a:r>
          </a:p>
        </p:txBody>
      </p:sp>
      <p:pic>
        <p:nvPicPr>
          <p:cNvPr id="78850" name="Picture 7" descr="ereno_Fig6_HTM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052513"/>
            <a:ext cx="3868738" cy="5400675"/>
          </a:xfrm>
        </p:spPr>
      </p:pic>
      <p:pic>
        <p:nvPicPr>
          <p:cNvPr id="78851" name="Picture 8" descr="ereno_Fig7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1125538"/>
            <a:ext cx="4005262" cy="55435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el-GR" sz="4000" b="1" smtClean="0"/>
              <a:t>Διαφοροδιάγνωση βασικοκυτταροειδούς ακανθοκυτταρικού καρκινώματος</a:t>
            </a:r>
          </a:p>
        </p:txBody>
      </p:sp>
      <p:sp>
        <p:nvSpPr>
          <p:cNvPr id="79874" name="Rectangle 3"/>
          <p:cNvSpPr>
            <a:spLocks noGrp="1"/>
          </p:cNvSpPr>
          <p:nvPr>
            <p:ph type="body" idx="1"/>
          </p:nvPr>
        </p:nvSpPr>
        <p:spPr>
          <a:xfrm>
            <a:off x="107950" y="1268413"/>
            <a:ext cx="9036050" cy="5589587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800" smtClean="0"/>
              <a:t> Χρειάζονται αντιπροσωπευτικές</a:t>
            </a:r>
            <a:r>
              <a:rPr lang="en-US" sz="2800" smtClean="0"/>
              <a:t>,</a:t>
            </a:r>
            <a:r>
              <a:rPr lang="el-GR" sz="2800" smtClean="0"/>
              <a:t>βαθειές βιοψίες</a:t>
            </a:r>
            <a:r>
              <a:rPr lang="en-US" sz="2800" smtClean="0"/>
              <a:t>.</a:t>
            </a:r>
            <a:endParaRPr lang="el-GR" sz="28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400" smtClean="0"/>
              <a:t>Στο </a:t>
            </a:r>
            <a:r>
              <a:rPr lang="el-GR" sz="2400" u="sng" smtClean="0"/>
              <a:t>συμπαγές αδενοειδές κυστικό καρκίνωμα</a:t>
            </a:r>
            <a:r>
              <a:rPr lang="el-GR" sz="2400" smtClean="0"/>
              <a:t> εν γένει</a:t>
            </a:r>
            <a:r>
              <a:rPr lang="en-US" sz="2400" smtClean="0"/>
              <a:t>: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400" smtClean="0"/>
              <a:t>όχι ουσιώδης πυρηνικός πλειομορφισμός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400" smtClean="0"/>
              <a:t>όχι φαγεσωρική νέκρωση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400" smtClean="0"/>
              <a:t>όχι ουσιώδης μιτωτική δραστηριότητα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400" smtClean="0"/>
              <a:t>όχι πλακώδης διαφοροποίηση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400" smtClean="0"/>
              <a:t>διάσπαρτη, όχι διάχυτη ανοσοϊστοθετικότητα για το </a:t>
            </a:r>
            <a:r>
              <a:rPr lang="en-US" sz="2400" smtClean="0"/>
              <a:t>p63</a:t>
            </a:r>
            <a:r>
              <a:rPr lang="el-GR" sz="2400" smtClean="0"/>
              <a:t>.</a:t>
            </a:r>
            <a:endParaRPr lang="en-US" sz="24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400" smtClean="0"/>
              <a:t>Στο </a:t>
            </a:r>
            <a:r>
              <a:rPr lang="el-GR" sz="2400" i="1" smtClean="0"/>
              <a:t>αδενοπλακώδες καρκίνωμα</a:t>
            </a:r>
            <a:r>
              <a:rPr lang="en-US" sz="2400" smtClean="0"/>
              <a:t>: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400" smtClean="0"/>
              <a:t>παρουσία βλέννης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400" smtClean="0"/>
              <a:t>αληθής διαφοροποίηση προς πόρους-κυψέλες.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400" smtClean="0"/>
              <a:t>     </a:t>
            </a:r>
            <a:r>
              <a:rPr lang="el-GR" sz="2400" smtClean="0"/>
              <a:t>Για τη διαφοροδιάγνωση </a:t>
            </a:r>
            <a:endParaRPr lang="en-US" sz="24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400" smtClean="0"/>
              <a:t>     </a:t>
            </a:r>
            <a:r>
              <a:rPr lang="el-GR" sz="2400" smtClean="0"/>
              <a:t>του </a:t>
            </a:r>
            <a:r>
              <a:rPr lang="el-GR" sz="2400" b="1" smtClean="0"/>
              <a:t>βασικοκυτταροειδούς ακανθοκυτταρικού καρκινώματος </a:t>
            </a:r>
            <a:endParaRPr lang="en-US" sz="2400" b="1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400" smtClean="0"/>
              <a:t>     </a:t>
            </a:r>
            <a:r>
              <a:rPr lang="el-GR" sz="2400" smtClean="0"/>
              <a:t>από παρόμοιους όγκους από βασίφιλα κύτταρα  </a:t>
            </a:r>
            <a:endParaRPr lang="en-US" sz="24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400" smtClean="0"/>
              <a:t>     </a:t>
            </a:r>
            <a:r>
              <a:rPr lang="el-GR" sz="2400" smtClean="0"/>
              <a:t>χρησιμεύουν </a:t>
            </a:r>
            <a:r>
              <a:rPr lang="el-GR" sz="2400" b="1" smtClean="0"/>
              <a:t>ανοσοχρώσεις</a:t>
            </a:r>
            <a:r>
              <a:rPr lang="el-GR" sz="2400" smtClean="0"/>
              <a:t> για </a:t>
            </a:r>
            <a:endParaRPr lang="en-US" sz="24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400" smtClean="0"/>
              <a:t>    </a:t>
            </a:r>
            <a:r>
              <a:rPr lang="el-GR" sz="2400" b="1" smtClean="0"/>
              <a:t>υψηλού Μ.Β. </a:t>
            </a:r>
            <a:r>
              <a:rPr lang="en-US" sz="2400" b="1" smtClean="0"/>
              <a:t>CK,</a:t>
            </a:r>
            <a:r>
              <a:rPr lang="el-GR" sz="2400" b="1" smtClean="0"/>
              <a:t> νευροενδοκρινικούς δείκτες και </a:t>
            </a:r>
            <a:r>
              <a:rPr lang="en-US" sz="2400" b="1" smtClean="0"/>
              <a:t>p63</a:t>
            </a:r>
            <a:r>
              <a:rPr lang="en-US" sz="2400" smtClean="0"/>
              <a:t>.</a:t>
            </a:r>
            <a:endParaRPr lang="el-GR" sz="240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C:\Documents and Settings\Administrator\Τα έγγραφά μου\Οι εικόνες μου\WINTER PAINTINGS\win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63" y="0"/>
            <a:ext cx="10885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b="1" smtClean="0">
                <a:latin typeface="Arial" charset="0"/>
              </a:rPr>
              <a:t>Μορφολογικές υποκατηγορίες ακανθοκυτταρικού καρκινώματος</a:t>
            </a:r>
            <a:r>
              <a:rPr lang="el-GR" sz="2400" b="1" smtClean="0">
                <a:latin typeface="Arial" charset="0"/>
              </a:rPr>
              <a:t/>
            </a:r>
            <a:br>
              <a:rPr lang="el-GR" sz="2400" b="1" smtClean="0">
                <a:latin typeface="Arial" charset="0"/>
              </a:rPr>
            </a:br>
            <a:r>
              <a:rPr lang="el-GR" sz="2400" b="1" smtClean="0">
                <a:latin typeface="Arial" charset="0"/>
              </a:rPr>
              <a:t/>
            </a:r>
            <a:br>
              <a:rPr lang="el-GR" sz="2400" b="1" smtClean="0">
                <a:latin typeface="Arial" charset="0"/>
              </a:rPr>
            </a:br>
            <a:r>
              <a:rPr lang="el-GR" sz="2400" b="1" smtClean="0">
                <a:latin typeface="Arial" charset="0"/>
              </a:rPr>
              <a:t>Μη κερατινοποιούμενο </a:t>
            </a:r>
            <a:r>
              <a:rPr lang="el-GR" sz="2400" b="1" u="sng" smtClean="0">
                <a:latin typeface="Arial" charset="0"/>
              </a:rPr>
              <a:t>ρινοφαρυγγικό</a:t>
            </a:r>
            <a:r>
              <a:rPr lang="el-GR" sz="2400" b="1" smtClean="0">
                <a:latin typeface="Arial" charset="0"/>
              </a:rPr>
              <a:t> καρκίνωμα</a:t>
            </a:r>
            <a:br>
              <a:rPr lang="el-GR" sz="2400" b="1" smtClean="0">
                <a:latin typeface="Arial" charset="0"/>
              </a:rPr>
            </a:br>
            <a:r>
              <a:rPr lang="el-GR" sz="2400" b="1" smtClean="0">
                <a:latin typeface="Arial" charset="0"/>
              </a:rPr>
              <a:t>διαφοροποιημένης μορφής</a:t>
            </a:r>
          </a:p>
        </p:txBody>
      </p:sp>
      <p:sp>
        <p:nvSpPr>
          <p:cNvPr id="81922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916113"/>
            <a:ext cx="4038600" cy="4681537"/>
          </a:xfrm>
        </p:spPr>
        <p:txBody>
          <a:bodyPr/>
          <a:lstStyle/>
          <a:p>
            <a:r>
              <a:rPr lang="el-GR" sz="2800" smtClean="0"/>
              <a:t>Ελάχιστη έως απούσα κερατινοποίηση</a:t>
            </a:r>
          </a:p>
          <a:p>
            <a:endParaRPr lang="el-GR" sz="2800" smtClean="0"/>
          </a:p>
          <a:p>
            <a:r>
              <a:rPr lang="el-GR" sz="2800" smtClean="0"/>
              <a:t>Πρότυπο ουροθηλιακού καρκινώματος</a:t>
            </a:r>
          </a:p>
          <a:p>
            <a:endParaRPr lang="el-GR" sz="2800" smtClean="0"/>
          </a:p>
          <a:p>
            <a:r>
              <a:rPr lang="el-GR" sz="2800" smtClean="0"/>
              <a:t>Απουσία δεσμοπλασίας στη διήθηση</a:t>
            </a:r>
          </a:p>
        </p:txBody>
      </p:sp>
      <p:pic>
        <p:nvPicPr>
          <p:cNvPr id="81923" name="Picture 6" descr="wenigf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435600" y="2060575"/>
            <a:ext cx="3197225" cy="44640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4"/>
          <p:cNvSpPr>
            <a:spLocks noGrp="1"/>
          </p:cNvSpPr>
          <p:nvPr>
            <p:ph type="title"/>
          </p:nvPr>
        </p:nvSpPr>
        <p:spPr>
          <a:xfrm>
            <a:off x="-252413" y="274638"/>
            <a:ext cx="10225088" cy="1425575"/>
          </a:xfrm>
        </p:spPr>
        <p:txBody>
          <a:bodyPr/>
          <a:lstStyle/>
          <a:p>
            <a:r>
              <a:rPr lang="el-GR" sz="2000" b="1" smtClean="0">
                <a:latin typeface="Arial" charset="0"/>
              </a:rPr>
              <a:t>Μορφολογικές υποκατηγορίες (ακανθοκυτταρικού) καρκινώματος</a:t>
            </a:r>
            <a:br>
              <a:rPr lang="el-GR" sz="2000" b="1" smtClean="0">
                <a:latin typeface="Arial" charset="0"/>
              </a:rPr>
            </a:br>
            <a:r>
              <a:rPr lang="el-GR" sz="2000" b="1" smtClean="0">
                <a:latin typeface="Arial" charset="0"/>
              </a:rPr>
              <a:t/>
            </a:r>
            <a:br>
              <a:rPr lang="el-GR" sz="2000" b="1" smtClean="0">
                <a:latin typeface="Arial" charset="0"/>
              </a:rPr>
            </a:br>
            <a:r>
              <a:rPr lang="el-GR" sz="2000" b="1" smtClean="0">
                <a:latin typeface="Arial" charset="0"/>
              </a:rPr>
              <a:t>Μη κερατινοποιούμενο </a:t>
            </a:r>
            <a:r>
              <a:rPr lang="el-GR" sz="2000" b="1" u="sng" smtClean="0">
                <a:latin typeface="Arial" charset="0"/>
              </a:rPr>
              <a:t>ρινοφαρυγγικό</a:t>
            </a:r>
            <a:r>
              <a:rPr lang="el-GR" sz="2000" b="1" smtClean="0">
                <a:latin typeface="Arial" charset="0"/>
              </a:rPr>
              <a:t> καρκίνωμα</a:t>
            </a:r>
            <a:br>
              <a:rPr lang="el-GR" sz="2000" b="1" smtClean="0">
                <a:latin typeface="Arial" charset="0"/>
              </a:rPr>
            </a:br>
            <a:r>
              <a:rPr lang="el-GR" sz="2000" b="1" smtClean="0">
                <a:latin typeface="Arial" charset="0"/>
              </a:rPr>
              <a:t>αδιαφοροποίητης-λεμφοεπιθηλιωματώδους μορφής</a:t>
            </a:r>
            <a:br>
              <a:rPr lang="el-GR" sz="2000" b="1" smtClean="0">
                <a:latin typeface="Arial" charset="0"/>
              </a:rPr>
            </a:br>
            <a:r>
              <a:rPr lang="el-GR" sz="2000" b="1" smtClean="0">
                <a:latin typeface="Arial" charset="0"/>
              </a:rPr>
              <a:t>                                    </a:t>
            </a:r>
            <a:r>
              <a:rPr lang="el-GR" sz="2400" b="1" smtClean="0">
                <a:latin typeface="Arial" charset="0"/>
              </a:rPr>
              <a:t>με διάχυτη ανάπτυξη</a:t>
            </a:r>
          </a:p>
        </p:txBody>
      </p:sp>
      <p:pic>
        <p:nvPicPr>
          <p:cNvPr id="82946" name="Picture 7" descr="wenigf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20" y="1785926"/>
            <a:ext cx="2619375" cy="3671888"/>
          </a:xfrm>
        </p:spPr>
      </p:pic>
      <p:pic>
        <p:nvPicPr>
          <p:cNvPr id="82947" name="Picture 8" descr="wenigf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987675" y="1989138"/>
            <a:ext cx="2976563" cy="4535487"/>
          </a:xfrm>
        </p:spPr>
      </p:pic>
      <p:pic>
        <p:nvPicPr>
          <p:cNvPr id="82948" name="Picture 9" descr="wenigf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6300" y="1989138"/>
            <a:ext cx="3233738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Rectangle 10"/>
          <p:cNvSpPr>
            <a:spLocks noChangeArrowheads="1"/>
          </p:cNvSpPr>
          <p:nvPr/>
        </p:nvSpPr>
        <p:spPr bwMode="auto">
          <a:xfrm>
            <a:off x="250825" y="1481138"/>
            <a:ext cx="5664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b="1"/>
              <a:t> με προσκολλητικότητα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3929058" y="5357826"/>
            <a:ext cx="17145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CK5/6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7715272" y="4929198"/>
            <a:ext cx="2286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CK5/6</a:t>
            </a:r>
            <a:endParaRPr lang="en-US" sz="2800" dirty="0" smtClean="0">
              <a:latin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smtClean="0"/>
              <a:t>Αδιαφοροποίητο καρκίνωμα παραρρινίων</a:t>
            </a:r>
          </a:p>
        </p:txBody>
      </p:sp>
      <p:sp>
        <p:nvSpPr>
          <p:cNvPr id="83970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141913"/>
          </a:xfrm>
        </p:spPr>
        <p:txBody>
          <a:bodyPr/>
          <a:lstStyle/>
          <a:p>
            <a:r>
              <a:rPr lang="el-GR" sz="2800" smtClean="0"/>
              <a:t>Το </a:t>
            </a:r>
            <a:r>
              <a:rPr lang="el-GR" sz="2800" b="1" smtClean="0"/>
              <a:t>πρωτοπαθές αδιαφοροποίητο καρκίνωμα παραρρινίων ρινοφαρυγγικού τύπου</a:t>
            </a:r>
            <a:r>
              <a:rPr lang="el-GR" sz="2800" smtClean="0"/>
              <a:t> και το πρωτοπαθές αδιαφοροποίητο καρκίνωμα παραρρινίων </a:t>
            </a:r>
          </a:p>
          <a:p>
            <a:pPr>
              <a:buFont typeface="Arial" charset="0"/>
              <a:buNone/>
            </a:pPr>
            <a:r>
              <a:rPr lang="el-GR" sz="2800" smtClean="0"/>
              <a:t>    αποτελούν δύο κλινικώς,βιολογικώς και ιστολογικώς </a:t>
            </a:r>
            <a:r>
              <a:rPr lang="el-GR" sz="2800" u="sng" smtClean="0"/>
              <a:t>διακριτές</a:t>
            </a:r>
            <a:r>
              <a:rPr lang="el-GR" sz="2800" smtClean="0"/>
              <a:t> οντότητες.</a:t>
            </a:r>
          </a:p>
          <a:p>
            <a:pPr>
              <a:buFont typeface="Arial" charset="0"/>
              <a:buNone/>
            </a:pPr>
            <a:r>
              <a:rPr lang="el-GR" sz="2800" smtClean="0"/>
              <a:t>    Η </a:t>
            </a:r>
            <a:r>
              <a:rPr lang="el-GR" sz="2800" b="1" smtClean="0"/>
              <a:t>πρώτη</a:t>
            </a:r>
            <a:r>
              <a:rPr lang="el-GR" sz="2800" smtClean="0"/>
              <a:t> χαρακτηρίζεται από</a:t>
            </a:r>
            <a:r>
              <a:rPr lang="en-US" sz="2800" smtClean="0"/>
              <a:t>:</a:t>
            </a:r>
          </a:p>
          <a:p>
            <a:pPr>
              <a:buFont typeface="Arial" charset="0"/>
              <a:buNone/>
            </a:pPr>
            <a:r>
              <a:rPr lang="el-GR" sz="2800" smtClean="0"/>
              <a:t>    φυσσαλιδώδεις πυρήνες , συγκυτιακό πρότυπο ανάπτυξης, ατρακτόμορφα κύτταρα , απουσία νέκρωσης,λεμφοκυτταρική αντίδραση(όχι πάντα)</a:t>
            </a:r>
          </a:p>
          <a:p>
            <a:pPr>
              <a:buFont typeface="Arial" charset="0"/>
              <a:buNone/>
            </a:pPr>
            <a:r>
              <a:rPr lang="el-GR" sz="2800" smtClean="0"/>
              <a:t>     και </a:t>
            </a:r>
            <a:r>
              <a:rPr lang="en-US" sz="2800" smtClean="0"/>
              <a:t>EBER-1 (+).</a:t>
            </a:r>
            <a:r>
              <a:rPr lang="el-GR" sz="2800" smtClean="0"/>
              <a:t>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C:\Documents and Settings\Administrator\Τα έγγραφά μου\Οι εικόνες μου\WINTER PAINTINGS\deer-taking-shelter-in-winter-1866.jpg!HalfH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18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/>
          </p:cNvSpPr>
          <p:nvPr>
            <p:ph type="body" sz="half" idx="3"/>
          </p:nvPr>
        </p:nvSpPr>
        <p:spPr>
          <a:xfrm>
            <a:off x="3635375" y="333375"/>
            <a:ext cx="5051425" cy="40322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l-GR" sz="2800" dirty="0" smtClean="0">
                <a:latin typeface="Arial" charset="0"/>
              </a:rPr>
              <a:t>   </a:t>
            </a:r>
            <a:r>
              <a:rPr lang="el-GR" sz="2800" b="1" dirty="0" err="1" smtClean="0">
                <a:latin typeface="Arial" charset="0"/>
              </a:rPr>
              <a:t>Κερατινοποιούμενη</a:t>
            </a:r>
            <a:r>
              <a:rPr lang="el-GR" sz="2800" dirty="0" smtClean="0">
                <a:latin typeface="Arial" charset="0"/>
              </a:rPr>
              <a:t> δυσπλασία του λάρυγγα </a:t>
            </a:r>
            <a:endParaRPr lang="en-US" sz="28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l-GR" sz="2800" dirty="0" smtClean="0">
                <a:latin typeface="Arial" charset="0"/>
              </a:rPr>
              <a:t>   </a:t>
            </a:r>
          </a:p>
          <a:p>
            <a:pPr eaLnBrk="1" hangingPunct="1">
              <a:buFont typeface="Arial" charset="0"/>
              <a:buNone/>
            </a:pPr>
            <a:r>
              <a:rPr lang="el-GR" sz="2800" dirty="0" smtClean="0">
                <a:latin typeface="Arial" charset="0"/>
              </a:rPr>
              <a:t>   Σοβαρή </a:t>
            </a:r>
            <a:r>
              <a:rPr lang="el-GR" sz="2800" b="1" dirty="0" err="1" smtClean="0">
                <a:latin typeface="Arial" charset="0"/>
              </a:rPr>
              <a:t>κερατινοποιούμενη</a:t>
            </a:r>
            <a:r>
              <a:rPr lang="el-GR" sz="2800" dirty="0" smtClean="0">
                <a:latin typeface="Arial" charset="0"/>
              </a:rPr>
              <a:t> </a:t>
            </a:r>
            <a:r>
              <a:rPr lang="el-GR" sz="2800" dirty="0" err="1" smtClean="0">
                <a:latin typeface="Arial" charset="0"/>
              </a:rPr>
              <a:t>ενδοεπιθηλιακή</a:t>
            </a:r>
            <a:r>
              <a:rPr lang="el-GR" sz="2800" dirty="0" smtClean="0">
                <a:latin typeface="Arial" charset="0"/>
              </a:rPr>
              <a:t> νεοπλασία -δυσπλασία</a:t>
            </a:r>
          </a:p>
        </p:txBody>
      </p:sp>
      <p:pic>
        <p:nvPicPr>
          <p:cNvPr id="25602" name="Picture 8" descr="wenigf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5888"/>
            <a:ext cx="3443288" cy="3716337"/>
          </a:xfrm>
        </p:spPr>
      </p:pic>
      <p:pic>
        <p:nvPicPr>
          <p:cNvPr id="25603" name="Picture 10" descr="wenigf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843213" y="3933825"/>
            <a:ext cx="3024187" cy="2808288"/>
          </a:xfrm>
        </p:spPr>
      </p:pic>
      <p:sp>
        <p:nvSpPr>
          <p:cNvPr id="25604" name="Rectangle 11"/>
          <p:cNvSpPr>
            <a:spLocks/>
          </p:cNvSpPr>
          <p:nvPr/>
        </p:nvSpPr>
        <p:spPr bwMode="auto">
          <a:xfrm>
            <a:off x="5580063" y="3789363"/>
            <a:ext cx="35639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l-GR" sz="2800"/>
              <a:t>    </a:t>
            </a:r>
            <a:r>
              <a:rPr lang="el-GR" sz="3200" b="1"/>
              <a:t>Μικροδιηθητικό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l-GR" sz="3200"/>
              <a:t>   καρκίνωμα 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l-GR" sz="3200"/>
              <a:t>   του λάρυγγα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641475"/>
          </a:xfrm>
        </p:spPr>
        <p:txBody>
          <a:bodyPr/>
          <a:lstStyle/>
          <a:p>
            <a:r>
              <a:rPr lang="el-GR" sz="2400" b="1" smtClean="0">
                <a:latin typeface="Arial" charset="0"/>
              </a:rPr>
              <a:t>Μορφολογικές υποκατηγορίες</a:t>
            </a:r>
            <a:br>
              <a:rPr lang="el-GR" sz="2400" b="1" smtClean="0">
                <a:latin typeface="Arial" charset="0"/>
              </a:rPr>
            </a:br>
            <a:r>
              <a:rPr lang="el-GR" sz="2400" b="1" smtClean="0">
                <a:latin typeface="Arial" charset="0"/>
              </a:rPr>
              <a:t> ακανθοκυτταρικού καρκινώματος</a:t>
            </a:r>
            <a:br>
              <a:rPr lang="el-GR" sz="2400" b="1" smtClean="0">
                <a:latin typeface="Arial" charset="0"/>
              </a:rPr>
            </a:br>
            <a:r>
              <a:rPr lang="el-GR" sz="2400" b="1" smtClean="0">
                <a:latin typeface="Arial" charset="0"/>
              </a:rPr>
              <a:t/>
            </a:r>
            <a:br>
              <a:rPr lang="el-GR" sz="2400" b="1" smtClean="0">
                <a:latin typeface="Arial" charset="0"/>
              </a:rPr>
            </a:br>
            <a:r>
              <a:rPr lang="el-GR" sz="2400" b="1" smtClean="0">
                <a:latin typeface="Arial" charset="0"/>
              </a:rPr>
              <a:t>Αδενοειδές («ακανθολυτικό» ή προσομοιάζον με αγγειοσάρκωμα) ακανθοκυτταρικό καρκίνωμα</a:t>
            </a:r>
            <a:r>
              <a:rPr lang="el-GR" sz="2800" b="1" smtClean="0">
                <a:latin typeface="Arial" charset="0"/>
              </a:rPr>
              <a:t/>
            </a:r>
            <a:br>
              <a:rPr lang="el-GR" sz="2800" b="1" smtClean="0">
                <a:latin typeface="Arial" charset="0"/>
              </a:rPr>
            </a:br>
            <a:endParaRPr lang="el-GR" sz="2800" b="1" smtClean="0">
              <a:latin typeface="Arial" charset="0"/>
            </a:endParaRPr>
          </a:p>
        </p:txBody>
      </p:sp>
      <p:pic>
        <p:nvPicPr>
          <p:cNvPr id="86018" name="Picture 6" descr="wenigf2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844675"/>
            <a:ext cx="7200900" cy="482441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C:\Documents and Settings\Administrator\Τα έγγραφά μου\Οι εικόνες μου\WINTER PAINTINGS\the-winter-rostov-the-great-1906.jpg!H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58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l-GR" sz="2800" b="1" smtClean="0">
                <a:latin typeface="Arial" charset="0"/>
              </a:rPr>
              <a:t>Μορφολογικές υποκατηγορίες</a:t>
            </a:r>
            <a:br>
              <a:rPr lang="el-GR" sz="2800" b="1" smtClean="0">
                <a:latin typeface="Arial" charset="0"/>
              </a:rPr>
            </a:br>
            <a:r>
              <a:rPr lang="el-GR" sz="2800" b="1" smtClean="0">
                <a:latin typeface="Arial" charset="0"/>
              </a:rPr>
              <a:t> ακανθοκυτταρικού καρκινώματος</a:t>
            </a:r>
            <a:br>
              <a:rPr lang="el-GR" sz="2800" b="1" smtClean="0">
                <a:latin typeface="Arial" charset="0"/>
              </a:rPr>
            </a:br>
            <a:r>
              <a:rPr lang="el-GR" sz="2800" b="1" smtClean="0">
                <a:latin typeface="Arial" charset="0"/>
              </a:rPr>
              <a:t>Καρκίνωμα μέσης γραμμής </a:t>
            </a:r>
            <a:r>
              <a:rPr lang="en-US" sz="2800" b="1" smtClean="0">
                <a:latin typeface="Arial" charset="0"/>
              </a:rPr>
              <a:t>Nut</a:t>
            </a:r>
            <a:endParaRPr lang="el-GR" sz="2800" b="1" smtClean="0">
              <a:latin typeface="Arial" charset="0"/>
            </a:endParaRPr>
          </a:p>
        </p:txBody>
      </p:sp>
      <p:sp>
        <p:nvSpPr>
          <p:cNvPr id="88066" name="Rectangle 5"/>
          <p:cNvSpPr>
            <a:spLocks noGrp="1"/>
          </p:cNvSpPr>
          <p:nvPr>
            <p:ph type="body" sz="half" idx="1"/>
          </p:nvPr>
        </p:nvSpPr>
        <p:spPr>
          <a:xfrm>
            <a:off x="0" y="1557338"/>
            <a:ext cx="2484438" cy="54721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000" smtClean="0"/>
              <a:t>Συνήθως ταπήτια αδιαφοροποίητων κυττάρων </a:t>
            </a:r>
            <a:endParaRPr lang="en-US" sz="2000" smtClean="0"/>
          </a:p>
          <a:p>
            <a:pPr>
              <a:lnSpc>
                <a:spcPct val="90000"/>
              </a:lnSpc>
            </a:pPr>
            <a:endParaRPr lang="el-GR" sz="2000" smtClean="0"/>
          </a:p>
          <a:p>
            <a:pPr>
              <a:lnSpc>
                <a:spcPct val="90000"/>
              </a:lnSpc>
            </a:pPr>
            <a:r>
              <a:rPr lang="el-GR" sz="2000" smtClean="0"/>
              <a:t>Συχνή η πλακώδης διαφοροποίηση</a:t>
            </a:r>
            <a:endParaRPr lang="en-US" sz="2000" smtClean="0"/>
          </a:p>
          <a:p>
            <a:pPr>
              <a:lnSpc>
                <a:spcPct val="90000"/>
              </a:lnSpc>
            </a:pPr>
            <a:endParaRPr lang="el-GR" sz="2000" smtClean="0"/>
          </a:p>
          <a:p>
            <a:pPr>
              <a:lnSpc>
                <a:spcPct val="90000"/>
              </a:lnSpc>
            </a:pPr>
            <a:r>
              <a:rPr lang="el-GR" sz="2000" smtClean="0"/>
              <a:t>Συχνότερη διαμετάθεση εκείνη στο γονίδιο </a:t>
            </a:r>
            <a:r>
              <a:rPr lang="en-US" sz="2000" smtClean="0"/>
              <a:t>NUT: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000" smtClean="0"/>
              <a:t>    t(15;19)(q14;p13.1)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 smtClean="0"/>
          </a:p>
          <a:p>
            <a:pPr>
              <a:lnSpc>
                <a:spcPct val="90000"/>
              </a:lnSpc>
            </a:pPr>
            <a:r>
              <a:rPr lang="en-US" sz="2000" smtClean="0"/>
              <a:t>A</a:t>
            </a:r>
            <a:r>
              <a:rPr lang="el-GR" sz="2000" smtClean="0"/>
              <a:t>νοσοϊστοθετικό</a:t>
            </a:r>
            <a:r>
              <a:rPr lang="en-US" sz="2000" smtClean="0"/>
              <a:t>-</a:t>
            </a:r>
            <a:r>
              <a:rPr lang="el-GR" sz="2000" smtClean="0"/>
              <a:t>τητα της πρωτεϊνης </a:t>
            </a:r>
            <a:r>
              <a:rPr lang="en-US" sz="2000" smtClean="0"/>
              <a:t>nut</a:t>
            </a:r>
            <a:endParaRPr lang="el-GR" sz="2000" smtClean="0"/>
          </a:p>
        </p:txBody>
      </p:sp>
      <p:pic>
        <p:nvPicPr>
          <p:cNvPr id="88067" name="Picture 8" descr="bridge_Fig1_HTM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75" y="1412875"/>
            <a:ext cx="3384550" cy="2408238"/>
          </a:xfrm>
        </p:spPr>
      </p:pic>
      <p:pic>
        <p:nvPicPr>
          <p:cNvPr id="88068" name="Picture 9" descr="stelow nut_Fig1_HTM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903913" y="1412875"/>
            <a:ext cx="3240087" cy="2422525"/>
          </a:xfrm>
        </p:spPr>
      </p:pic>
      <p:pic>
        <p:nvPicPr>
          <p:cNvPr id="88069" name="Picture 10" descr="stelow nut_Fig2_HTM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4149725"/>
            <a:ext cx="3455987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11" descr="stelow nut_Fig3_HTM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5963" y="4149725"/>
            <a:ext cx="3455987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C:\Documents and Settings\Administrator\Τα έγγραφά μου\Οι εικόνες μου\WINTER PAINTINGS\the-winter-little-bridge-19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0" y="0"/>
            <a:ext cx="10782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/>
          </p:cNvSpPr>
          <p:nvPr>
            <p:ph type="title"/>
          </p:nvPr>
        </p:nvSpPr>
        <p:spPr>
          <a:xfrm>
            <a:off x="539750" y="274638"/>
            <a:ext cx="8147050" cy="922337"/>
          </a:xfrm>
        </p:spPr>
        <p:txBody>
          <a:bodyPr/>
          <a:lstStyle/>
          <a:p>
            <a:r>
              <a:rPr lang="el-GR" sz="3200" smtClean="0">
                <a:latin typeface="Arial" charset="0"/>
              </a:rPr>
              <a:t>Το σχετιζόμενο με τον </a:t>
            </a:r>
            <a:r>
              <a:rPr lang="en-US" sz="3200" smtClean="0">
                <a:latin typeface="Arial" charset="0"/>
              </a:rPr>
              <a:t>HPV </a:t>
            </a:r>
            <a:r>
              <a:rPr lang="el-GR" sz="3200" smtClean="0">
                <a:latin typeface="Arial" charset="0"/>
              </a:rPr>
              <a:t>ακανθοκυτταρικό καρκίνωμα της ανώτερης αεροπεπτικής οδού εμφανίζει τάση για </a:t>
            </a:r>
            <a:r>
              <a:rPr lang="en-US" sz="3200" smtClean="0">
                <a:latin typeface="Arial" charset="0"/>
              </a:rPr>
              <a:t>:</a:t>
            </a:r>
            <a:endParaRPr lang="el-GR" sz="3200" smtClean="0">
              <a:latin typeface="Arial" charset="0"/>
            </a:endParaRPr>
          </a:p>
        </p:txBody>
      </p:sp>
      <p:sp>
        <p:nvSpPr>
          <p:cNvPr id="90114" name="Rectangle 3"/>
          <p:cNvSpPr>
            <a:spLocks noGrp="1"/>
          </p:cNvSpPr>
          <p:nvPr>
            <p:ph type="body" idx="1"/>
          </p:nvPr>
        </p:nvSpPr>
        <p:spPr>
          <a:xfrm>
            <a:off x="0" y="1484313"/>
            <a:ext cx="9144000" cy="53736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l-GR" sz="2400" dirty="0" smtClean="0">
                <a:latin typeface="Arial" charset="0"/>
              </a:rPr>
              <a:t>εμφάνιση σε </a:t>
            </a:r>
            <a:r>
              <a:rPr lang="el-GR" sz="2400" b="1" dirty="0" smtClean="0">
                <a:latin typeface="Arial" charset="0"/>
              </a:rPr>
              <a:t>νεότερους</a:t>
            </a:r>
            <a:r>
              <a:rPr lang="el-GR" sz="2400" dirty="0" smtClean="0">
                <a:latin typeface="Arial" charset="0"/>
              </a:rPr>
              <a:t> ασθενείς, </a:t>
            </a:r>
            <a:r>
              <a:rPr lang="el-GR" sz="2400" b="1" dirty="0" smtClean="0">
                <a:latin typeface="Arial" charset="0"/>
              </a:rPr>
              <a:t>ευμενέστερη</a:t>
            </a:r>
            <a:r>
              <a:rPr lang="el-GR" sz="2400" dirty="0" smtClean="0">
                <a:latin typeface="Arial" charset="0"/>
              </a:rPr>
              <a:t> πρόγνωση και πιθανώς καλύτερη θεραπευτική ανταπόκριση συγκριτικά με το σχετιζόμενο με το κάπνισμα ή τον αλκοολισμό καρκίνο</a:t>
            </a:r>
          </a:p>
          <a:p>
            <a:pPr>
              <a:lnSpc>
                <a:spcPct val="80000"/>
              </a:lnSpc>
            </a:pPr>
            <a:r>
              <a:rPr lang="el-GR" sz="2400" dirty="0" smtClean="0">
                <a:latin typeface="Arial" charset="0"/>
              </a:rPr>
              <a:t>ανατομική εντόπιση στο </a:t>
            </a:r>
            <a:r>
              <a:rPr lang="el-GR" sz="2400" b="1" dirty="0" err="1" smtClean="0">
                <a:latin typeface="Arial" charset="0"/>
              </a:rPr>
              <a:t>στοματοφάρυγγα</a:t>
            </a:r>
            <a:r>
              <a:rPr lang="el-GR" sz="2400" b="1" dirty="0" smtClean="0">
                <a:latin typeface="Arial" charset="0"/>
              </a:rPr>
              <a:t> </a:t>
            </a:r>
            <a:r>
              <a:rPr lang="el-GR" sz="2400" dirty="0" smtClean="0">
                <a:latin typeface="Arial" charset="0"/>
              </a:rPr>
              <a:t>συμπεριλαμβανομένων των αμυγδαλών και της βάσης της γλώσσας</a:t>
            </a:r>
          </a:p>
          <a:p>
            <a:pPr>
              <a:lnSpc>
                <a:spcPct val="80000"/>
              </a:lnSpc>
            </a:pPr>
            <a:r>
              <a:rPr lang="el-GR" sz="2400" b="1" dirty="0" smtClean="0">
                <a:latin typeface="Arial" charset="0"/>
              </a:rPr>
              <a:t>μη </a:t>
            </a:r>
            <a:r>
              <a:rPr lang="el-GR" sz="2400" b="1" dirty="0" err="1" smtClean="0">
                <a:latin typeface="Arial" charset="0"/>
              </a:rPr>
              <a:t>κερατινοποιούμενη</a:t>
            </a:r>
            <a:r>
              <a:rPr lang="el-GR" sz="2400" b="1" dirty="0" smtClean="0">
                <a:latin typeface="Arial" charset="0"/>
              </a:rPr>
              <a:t> ή </a:t>
            </a:r>
            <a:r>
              <a:rPr lang="el-GR" sz="2400" b="1" dirty="0" err="1" smtClean="0">
                <a:latin typeface="Arial" charset="0"/>
              </a:rPr>
              <a:t>βασικοκυτταροειδή</a:t>
            </a:r>
            <a:r>
              <a:rPr lang="el-GR" sz="2400" b="1" dirty="0" smtClean="0">
                <a:latin typeface="Arial" charset="0"/>
              </a:rPr>
              <a:t> </a:t>
            </a:r>
            <a:r>
              <a:rPr lang="el-GR" sz="2400" b="1" dirty="0" err="1" smtClean="0">
                <a:latin typeface="Arial" charset="0"/>
              </a:rPr>
              <a:t>μορφολογία,σπανιότερα</a:t>
            </a:r>
            <a:r>
              <a:rPr lang="el-GR" sz="2400" b="1" dirty="0" smtClean="0">
                <a:latin typeface="Arial" charset="0"/>
              </a:rPr>
              <a:t> αδιαφοροποίητη μορφολογία</a:t>
            </a:r>
            <a:r>
              <a:rPr lang="el-GR" sz="2400" dirty="0" smtClean="0">
                <a:latin typeface="Arial" charset="0"/>
              </a:rPr>
              <a:t> </a:t>
            </a:r>
            <a:r>
              <a:rPr lang="el-GR" sz="2400" dirty="0" err="1" smtClean="0">
                <a:latin typeface="Arial" charset="0"/>
              </a:rPr>
              <a:t>λεμφοεπιθηλιακού</a:t>
            </a:r>
            <a:r>
              <a:rPr lang="el-GR" sz="2400" dirty="0" smtClean="0">
                <a:latin typeface="Arial" charset="0"/>
              </a:rPr>
              <a:t> καρκινώματος.(</a:t>
            </a:r>
            <a:r>
              <a:rPr lang="en-US" sz="2400" dirty="0" smtClean="0">
                <a:latin typeface="Arial" charset="0"/>
              </a:rPr>
              <a:t>T</a:t>
            </a:r>
            <a:r>
              <a:rPr lang="el-GR" sz="2400" dirty="0" smtClean="0">
                <a:latin typeface="Arial" charset="0"/>
              </a:rPr>
              <a:t>ο μη εντοπιζόμενο στο </a:t>
            </a:r>
            <a:r>
              <a:rPr lang="el-GR" sz="2400" dirty="0" err="1" smtClean="0">
                <a:latin typeface="Arial" charset="0"/>
              </a:rPr>
              <a:t>στοματοφάρυγγα</a:t>
            </a:r>
            <a:r>
              <a:rPr lang="el-GR" sz="2400" dirty="0" smtClean="0">
                <a:latin typeface="Arial" charset="0"/>
              </a:rPr>
              <a:t> </a:t>
            </a:r>
            <a:r>
              <a:rPr lang="el-GR" sz="2400" dirty="0" err="1" smtClean="0">
                <a:latin typeface="Arial" charset="0"/>
              </a:rPr>
              <a:t>βασικοκυτταροειδές</a:t>
            </a:r>
            <a:r>
              <a:rPr lang="el-GR" sz="2400" dirty="0" smtClean="0">
                <a:latin typeface="Arial" charset="0"/>
              </a:rPr>
              <a:t> καρκίνωμα δε </a:t>
            </a:r>
            <a:r>
              <a:rPr lang="el-GR" sz="2400" dirty="0" err="1" smtClean="0">
                <a:latin typeface="Arial" charset="0"/>
              </a:rPr>
              <a:t>σχετιζεται</a:t>
            </a:r>
            <a:r>
              <a:rPr lang="el-GR" sz="2400" dirty="0" smtClean="0">
                <a:latin typeface="Arial" charset="0"/>
              </a:rPr>
              <a:t> με τον </a:t>
            </a:r>
            <a:r>
              <a:rPr lang="en-US" sz="2400" dirty="0" smtClean="0">
                <a:latin typeface="Arial" charset="0"/>
              </a:rPr>
              <a:t>HPV).</a:t>
            </a:r>
            <a:endParaRPr lang="el-GR" sz="2400" dirty="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l-GR" sz="2400" dirty="0" smtClean="0">
                <a:latin typeface="Arial" charset="0"/>
              </a:rPr>
              <a:t>χορήγηση </a:t>
            </a:r>
            <a:r>
              <a:rPr lang="el-GR" sz="2400" b="1" dirty="0" smtClean="0">
                <a:latin typeface="Arial" charset="0"/>
              </a:rPr>
              <a:t>κυστικών</a:t>
            </a:r>
            <a:r>
              <a:rPr lang="el-GR" sz="2400" dirty="0" smtClean="0">
                <a:latin typeface="Arial" charset="0"/>
              </a:rPr>
              <a:t> </a:t>
            </a:r>
            <a:r>
              <a:rPr lang="el-GR" sz="2400" dirty="0" err="1" smtClean="0">
                <a:latin typeface="Arial" charset="0"/>
              </a:rPr>
              <a:t>λεμφαδενικών</a:t>
            </a:r>
            <a:r>
              <a:rPr lang="el-GR" sz="2400" dirty="0" smtClean="0">
                <a:latin typeface="Arial" charset="0"/>
              </a:rPr>
              <a:t> μεταστάσεων.</a:t>
            </a:r>
          </a:p>
          <a:p>
            <a:pPr>
              <a:lnSpc>
                <a:spcPct val="80000"/>
              </a:lnSpc>
            </a:pPr>
            <a:endParaRPr lang="el-GR" sz="2400" dirty="0" smtClean="0">
              <a:latin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400" dirty="0" err="1" smtClean="0">
                <a:latin typeface="Arial" charset="0"/>
              </a:rPr>
              <a:t>Ανοσοϊστοχημικώς</a:t>
            </a:r>
            <a:r>
              <a:rPr lang="el-GR" sz="2400" dirty="0" smtClean="0">
                <a:latin typeface="Arial" charset="0"/>
              </a:rPr>
              <a:t>, το εν λόγω καρκίνωμα χαρακτηρίζεται από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400" dirty="0" smtClean="0">
                <a:latin typeface="Arial" charset="0"/>
              </a:rPr>
              <a:t>πυρηνική </a:t>
            </a:r>
            <a:r>
              <a:rPr lang="el-GR" sz="2400" dirty="0" err="1" smtClean="0">
                <a:latin typeface="Arial" charset="0"/>
              </a:rPr>
              <a:t>υπερέκφραση</a:t>
            </a:r>
            <a:r>
              <a:rPr lang="el-GR" sz="2400" dirty="0" smtClean="0">
                <a:latin typeface="Arial" charset="0"/>
              </a:rPr>
              <a:t> της </a:t>
            </a:r>
            <a:r>
              <a:rPr lang="el-GR" sz="2400" dirty="0" err="1" smtClean="0">
                <a:latin typeface="Arial" charset="0"/>
              </a:rPr>
              <a:t>πρωτεϊνης</a:t>
            </a:r>
            <a:r>
              <a:rPr lang="el-GR" sz="2400" b="1" dirty="0" smtClean="0">
                <a:latin typeface="Arial" charset="0"/>
              </a:rPr>
              <a:t> </a:t>
            </a:r>
            <a:r>
              <a:rPr lang="en-US" sz="2400" b="1" dirty="0" smtClean="0">
                <a:latin typeface="Arial" charset="0"/>
              </a:rPr>
              <a:t>p16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l-GR" sz="2400" dirty="0" smtClean="0">
                <a:latin typeface="Arial" charset="0"/>
              </a:rPr>
              <a:t>και ανίχνευση του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400" b="1" dirty="0" smtClean="0">
                <a:latin typeface="Arial" charset="0"/>
              </a:rPr>
              <a:t>HPV-DNA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l-GR" sz="2400" dirty="0" smtClean="0">
                <a:latin typeface="Arial" charset="0"/>
              </a:rPr>
              <a:t>με υβριδισμό ή τεχνικές </a:t>
            </a:r>
            <a:r>
              <a:rPr lang="en-US" sz="2400" dirty="0" smtClean="0">
                <a:latin typeface="Arial" charset="0"/>
              </a:rPr>
              <a:t>PCR.</a:t>
            </a:r>
            <a:endParaRPr lang="el-GR" sz="2400" dirty="0" smtClean="0">
              <a:latin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0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0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0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0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0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0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01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l-GR" sz="3200" smtClean="0">
                <a:latin typeface="Arial" charset="0"/>
              </a:rPr>
              <a:t>Μορφολογία του σχετιζόμενου με τον </a:t>
            </a:r>
            <a:r>
              <a:rPr lang="en-US" sz="3200" smtClean="0">
                <a:latin typeface="Arial" charset="0"/>
              </a:rPr>
              <a:t>HPV </a:t>
            </a:r>
            <a:r>
              <a:rPr lang="el-GR" sz="3200" smtClean="0">
                <a:latin typeface="Arial" charset="0"/>
              </a:rPr>
              <a:t>ακανθοκυτταρικού  καρκινώματος </a:t>
            </a:r>
            <a:br>
              <a:rPr lang="el-GR" sz="3200" smtClean="0">
                <a:latin typeface="Arial" charset="0"/>
              </a:rPr>
            </a:br>
            <a:r>
              <a:rPr lang="el-GR" sz="3200" smtClean="0">
                <a:latin typeface="Arial" charset="0"/>
              </a:rPr>
              <a:t>της ανώτερης αεροπεπτικής οδού </a:t>
            </a:r>
          </a:p>
        </p:txBody>
      </p:sp>
      <p:pic>
        <p:nvPicPr>
          <p:cNvPr id="91138" name="Picture 6" descr="stelow hpv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412875"/>
            <a:ext cx="4665663" cy="5257800"/>
          </a:xfrm>
        </p:spPr>
      </p:pic>
      <p:sp>
        <p:nvSpPr>
          <p:cNvPr id="91139" name="Rectangle 8"/>
          <p:cNvSpPr>
            <a:spLocks noGrp="1"/>
          </p:cNvSpPr>
          <p:nvPr>
            <p:ph type="body" sz="half" idx="2"/>
          </p:nvPr>
        </p:nvSpPr>
        <p:spPr>
          <a:xfrm>
            <a:off x="5076825" y="1600200"/>
            <a:ext cx="4067175" cy="5257800"/>
          </a:xfrm>
        </p:spPr>
        <p:txBody>
          <a:bodyPr/>
          <a:lstStyle/>
          <a:p>
            <a:r>
              <a:rPr lang="el-GR" sz="2800" b="1" dirty="0" smtClean="0">
                <a:latin typeface="Arial" charset="0"/>
              </a:rPr>
              <a:t>Μη </a:t>
            </a:r>
            <a:r>
              <a:rPr lang="el-GR" sz="2800" b="1" dirty="0" err="1" smtClean="0">
                <a:latin typeface="Arial" charset="0"/>
              </a:rPr>
              <a:t>κερατινοποιούμενη</a:t>
            </a:r>
            <a:endParaRPr lang="el-GR" sz="2800" b="1" dirty="0" smtClean="0">
              <a:latin typeface="Arial" charset="0"/>
            </a:endParaRPr>
          </a:p>
          <a:p>
            <a:endParaRPr lang="el-GR" sz="2800" b="1" dirty="0" smtClean="0">
              <a:latin typeface="Arial" charset="0"/>
            </a:endParaRPr>
          </a:p>
          <a:p>
            <a:endParaRPr lang="el-GR" sz="2800" b="1" dirty="0" smtClean="0">
              <a:latin typeface="Arial" charset="0"/>
            </a:endParaRPr>
          </a:p>
          <a:p>
            <a:endParaRPr lang="el-GR" sz="2800" b="1" dirty="0" smtClean="0">
              <a:latin typeface="Arial" charset="0"/>
            </a:endParaRPr>
          </a:p>
          <a:p>
            <a:r>
              <a:rPr lang="el-GR" sz="2800" b="1" dirty="0" err="1" smtClean="0">
                <a:latin typeface="Arial" charset="0"/>
              </a:rPr>
              <a:t>Βασικοκυτταροειδής</a:t>
            </a:r>
            <a:r>
              <a:rPr lang="el-GR" sz="2800" dirty="0" smtClean="0">
                <a:latin typeface="Arial" charset="0"/>
              </a:rPr>
              <a:t> </a:t>
            </a:r>
          </a:p>
        </p:txBody>
      </p:sp>
      <p:sp>
        <p:nvSpPr>
          <p:cNvPr id="91140" name="Rectangle 9"/>
          <p:cNvSpPr>
            <a:spLocks noChangeArrowheads="1"/>
          </p:cNvSpPr>
          <p:nvPr/>
        </p:nvSpPr>
        <p:spPr bwMode="auto">
          <a:xfrm>
            <a:off x="1763713" y="5268913"/>
            <a:ext cx="3154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p16</a:t>
            </a:r>
            <a:r>
              <a:rPr lang="en-US"/>
              <a:t>  </a:t>
            </a:r>
          </a:p>
        </p:txBody>
      </p:sp>
      <p:sp>
        <p:nvSpPr>
          <p:cNvPr id="91141" name="Rectangle 10"/>
          <p:cNvSpPr>
            <a:spLocks noChangeArrowheads="1"/>
          </p:cNvSpPr>
          <p:nvPr/>
        </p:nvSpPr>
        <p:spPr bwMode="auto">
          <a:xfrm>
            <a:off x="3492500" y="5286375"/>
            <a:ext cx="2519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 HPV-DNA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Μέθοδοι ανίχνευσης </a:t>
            </a:r>
            <a:r>
              <a:rPr lang="en-US" smtClean="0"/>
              <a:t>HPV</a:t>
            </a:r>
            <a:endParaRPr lang="el-GR" smtClean="0"/>
          </a:p>
        </p:txBody>
      </p:sp>
      <p:pic>
        <p:nvPicPr>
          <p:cNvPr id="92162" name="Picture 7" descr="hunt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05038"/>
            <a:ext cx="9144000" cy="3714750"/>
          </a:xfrm>
        </p:spPr>
      </p:pic>
      <p:sp>
        <p:nvSpPr>
          <p:cNvPr id="92163" name="Rectangle 9"/>
          <p:cNvSpPr>
            <a:spLocks noChangeArrowheads="1"/>
          </p:cNvSpPr>
          <p:nvPr/>
        </p:nvSpPr>
        <p:spPr bwMode="auto">
          <a:xfrm>
            <a:off x="2195513" y="4738688"/>
            <a:ext cx="2697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p16</a:t>
            </a:r>
            <a:r>
              <a:rPr lang="el-GR"/>
              <a:t> </a:t>
            </a:r>
          </a:p>
        </p:txBody>
      </p:sp>
      <p:sp>
        <p:nvSpPr>
          <p:cNvPr id="92164" name="Rectangle 10"/>
          <p:cNvSpPr>
            <a:spLocks noChangeArrowheads="1"/>
          </p:cNvSpPr>
          <p:nvPr/>
        </p:nvSpPr>
        <p:spPr bwMode="auto">
          <a:xfrm>
            <a:off x="5435600" y="1822450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b="1"/>
              <a:t>HPV - DNA</a:t>
            </a:r>
            <a:r>
              <a:rPr lang="el-GR"/>
              <a:t>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l-GR" sz="1800" b="1" smtClean="0">
                <a:latin typeface="Arial" charset="0"/>
              </a:rPr>
              <a:t>Διαφοροδιάγνωση</a:t>
            </a:r>
            <a:r>
              <a:rPr lang="el-GR" sz="1800" smtClean="0">
                <a:latin typeface="Arial" charset="0"/>
              </a:rPr>
              <a:t> του </a:t>
            </a:r>
            <a:r>
              <a:rPr lang="el-GR" sz="1800" b="1" smtClean="0">
                <a:latin typeface="Arial" charset="0"/>
              </a:rPr>
              <a:t>μη κερατινοποιούμενου</a:t>
            </a:r>
            <a:r>
              <a:rPr lang="el-GR" sz="1800" smtClean="0">
                <a:latin typeface="Arial" charset="0"/>
              </a:rPr>
              <a:t> και του </a:t>
            </a:r>
            <a:r>
              <a:rPr lang="el-GR" sz="1800" b="1" smtClean="0">
                <a:latin typeface="Arial" charset="0"/>
              </a:rPr>
              <a:t>βασικοκυτταροειδούς</a:t>
            </a:r>
            <a:r>
              <a:rPr lang="el-GR" sz="1800" smtClean="0">
                <a:latin typeface="Arial" charset="0"/>
              </a:rPr>
              <a:t> προτύπου του </a:t>
            </a:r>
            <a:r>
              <a:rPr lang="el-GR" sz="1800" b="1" smtClean="0">
                <a:latin typeface="Arial" charset="0"/>
              </a:rPr>
              <a:t>σχετιζόμενου με τον </a:t>
            </a:r>
            <a:r>
              <a:rPr lang="en-US" sz="1800" b="1" smtClean="0">
                <a:latin typeface="Arial" charset="0"/>
              </a:rPr>
              <a:t>HPV</a:t>
            </a:r>
            <a:r>
              <a:rPr lang="en-US" sz="1800" smtClean="0">
                <a:latin typeface="Arial" charset="0"/>
              </a:rPr>
              <a:t> </a:t>
            </a:r>
            <a:r>
              <a:rPr lang="el-GR" sz="1800" smtClean="0">
                <a:latin typeface="Arial" charset="0"/>
              </a:rPr>
              <a:t>ακανθοκυτταρικού  καρκινώματος </a:t>
            </a:r>
            <a:br>
              <a:rPr lang="el-GR" sz="1800" smtClean="0">
                <a:latin typeface="Arial" charset="0"/>
              </a:rPr>
            </a:br>
            <a:r>
              <a:rPr lang="el-GR" sz="1800" smtClean="0">
                <a:latin typeface="Arial" charset="0"/>
              </a:rPr>
              <a:t>της ανώτερης αεροπεπτικής οδού</a:t>
            </a:r>
          </a:p>
        </p:txBody>
      </p:sp>
      <p:sp>
        <p:nvSpPr>
          <p:cNvPr id="93186" name="Rectangle 3"/>
          <p:cNvSpPr>
            <a:spLocks noGrp="1"/>
          </p:cNvSpPr>
          <p:nvPr>
            <p:ph type="body" idx="1"/>
          </p:nvPr>
        </p:nvSpPr>
        <p:spPr>
          <a:xfrm>
            <a:off x="0" y="1268413"/>
            <a:ext cx="9144000" cy="5589587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600" smtClean="0"/>
              <a:t>                                                 </a:t>
            </a:r>
            <a:r>
              <a:rPr lang="el-GR" sz="1600" smtClean="0"/>
              <a:t>Το</a:t>
            </a:r>
            <a:r>
              <a:rPr lang="el-GR" sz="1600" b="1" smtClean="0"/>
              <a:t> αδενοειδές-κυστικό </a:t>
            </a:r>
            <a:r>
              <a:rPr lang="el-GR" sz="1600" smtClean="0"/>
              <a:t>καρκίνωμα</a:t>
            </a:r>
            <a:r>
              <a:rPr lang="en-US" sz="1600" smtClean="0"/>
              <a:t>:</a:t>
            </a:r>
            <a:endParaRPr lang="el-GR" sz="16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600" smtClean="0"/>
              <a:t>αναπτύσσεται πρωτίστως στην υπερώα και στην υπεργλωττιδική μοίρα του λάρυγγα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600" smtClean="0"/>
              <a:t>συνήθως δεν εμφανίζεται με τις λεμφαδενικές του μεταστάσεις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600" smtClean="0"/>
              <a:t>δεν παρουσιάζει υπερκείμενη δυσπλασία ή πλακώδη διαφοροποίηση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600" smtClean="0"/>
              <a:t>έχει εν γένει χαμηλότερη ιστολογική κακοήθεια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600" smtClean="0"/>
              <a:t>εμφανίζει διφασικό ανοσοφαινότυπο και συχνά εκφράζει </a:t>
            </a:r>
            <a:r>
              <a:rPr lang="en-US" sz="1600" smtClean="0"/>
              <a:t>SMA.</a:t>
            </a:r>
            <a:endParaRPr lang="el-GR" sz="1600" smtClean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16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600" smtClean="0"/>
              <a:t>                           Σε άλλα </a:t>
            </a:r>
            <a:r>
              <a:rPr lang="el-GR" sz="1600" b="1" smtClean="0"/>
              <a:t>βασικοκυτταροειδή, σιελαδενικού τύπου</a:t>
            </a:r>
            <a:r>
              <a:rPr lang="el-GR" sz="1600" smtClean="0"/>
              <a:t> νεοπλάσματα</a:t>
            </a:r>
            <a:r>
              <a:rPr lang="en-US" sz="1600" smtClean="0"/>
              <a:t>:</a:t>
            </a:r>
            <a:endParaRPr lang="el-GR" sz="16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600" smtClean="0"/>
              <a:t>σπάνια η ανάπτυξή τους εκτός των μειζόνων σιελογόνων αδένων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600" smtClean="0"/>
              <a:t>συχνά δεν παρουσιάζουν υπερκείμενη δυσπλασία ή πλακώδη διαφοροποίηση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600" smtClean="0"/>
              <a:t>εμφανίζουν διφασικό ανοσοφαινότυπο και όχι διάχυτη χρώση του </a:t>
            </a:r>
            <a:r>
              <a:rPr lang="en-US" sz="1600" smtClean="0"/>
              <a:t>p63.</a:t>
            </a:r>
            <a:endParaRPr lang="el-GR" sz="1600" smtClean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el-GR" sz="16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600" smtClean="0"/>
              <a:t>                                                             </a:t>
            </a:r>
            <a:r>
              <a:rPr lang="en-US" sz="1600" smtClean="0"/>
              <a:t>To </a:t>
            </a:r>
            <a:r>
              <a:rPr lang="el-GR" sz="1600" b="1" smtClean="0"/>
              <a:t>μικροκυτταρικό</a:t>
            </a:r>
            <a:r>
              <a:rPr lang="el-GR" sz="1600" smtClean="0"/>
              <a:t> καρκίνωμα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600" smtClean="0"/>
              <a:t>          (</a:t>
            </a:r>
            <a:r>
              <a:rPr lang="el-GR" sz="1600" b="1" smtClean="0"/>
              <a:t>χαμηλά διαφοροποιημένο νευροενδοκρινικό καρκίνωμα,μικροκυτταρικής ποικιλίας</a:t>
            </a:r>
            <a:r>
              <a:rPr lang="el-GR" sz="1600" smtClean="0"/>
              <a:t>) </a:t>
            </a:r>
            <a:r>
              <a:rPr lang="en-US" sz="1600" smtClean="0"/>
              <a:t>: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600" smtClean="0"/>
              <a:t>αναπτύσσεται πρωτίστως στο λάρυγγα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600" smtClean="0"/>
              <a:t>έχει μικρότερα κύτταρα, τεχνητή </a:t>
            </a:r>
            <a:r>
              <a:rPr lang="en-US" sz="1600" smtClean="0"/>
              <a:t>crush </a:t>
            </a:r>
            <a:r>
              <a:rPr lang="el-GR" sz="1600" smtClean="0"/>
              <a:t>σύνθλιψη</a:t>
            </a:r>
            <a:endParaRPr lang="en-US" sz="16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600" smtClean="0"/>
              <a:t>δε χαρακτηρίζεται από υπερκείμενη δυσπλασία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600" smtClean="0"/>
              <a:t>p63(-) ,p16(-), </a:t>
            </a:r>
            <a:r>
              <a:rPr lang="el-GR" sz="1600" smtClean="0"/>
              <a:t>νευροενδοκρινικοί ανοσοδείκτες (+)</a:t>
            </a:r>
            <a:r>
              <a:rPr lang="en-US" sz="1600" smtClean="0"/>
              <a:t>.</a:t>
            </a:r>
            <a:endParaRPr lang="el-GR" sz="1600" smtClean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el-GR" sz="16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600" smtClean="0"/>
              <a:t>           Το </a:t>
            </a:r>
            <a:r>
              <a:rPr lang="el-GR" sz="1600" b="1" smtClean="0"/>
              <a:t>βασικοκυτταροειδές ακανθοκυτταρικό καρκίνωμα το </a:t>
            </a:r>
            <a:r>
              <a:rPr lang="el-GR" sz="1600" b="1" u="sng" smtClean="0"/>
              <a:t>μη</a:t>
            </a:r>
            <a:r>
              <a:rPr lang="el-GR" sz="1600" b="1" smtClean="0"/>
              <a:t> σχετιζόμενο με τον</a:t>
            </a:r>
            <a:r>
              <a:rPr lang="en-US" sz="1600" b="1" smtClean="0"/>
              <a:t> HPV</a:t>
            </a:r>
            <a:r>
              <a:rPr lang="en-US" sz="1600" smtClean="0"/>
              <a:t>: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600" smtClean="0"/>
              <a:t>αναπτύσσεται σε μεγαλύτερης ηλικίας ασθενείς , κυρίως εκτός του στοματοφάρυγγα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600" smtClean="0"/>
              <a:t>p16 (-) ,HPV-DNA  (-).</a:t>
            </a:r>
            <a:r>
              <a:rPr lang="el-GR" sz="1600" smtClean="0"/>
              <a:t>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l-GR" sz="1600" smtClean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el-GR" sz="160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smtClean="0">
                <a:latin typeface="Arial" charset="0"/>
              </a:rPr>
              <a:t>Μορφολογία του σχετιζόμενου με τον </a:t>
            </a:r>
            <a:r>
              <a:rPr lang="en-US" sz="3200" smtClean="0">
                <a:latin typeface="Arial" charset="0"/>
              </a:rPr>
              <a:t>HPV </a:t>
            </a:r>
            <a:r>
              <a:rPr lang="el-GR" sz="3200" smtClean="0">
                <a:latin typeface="Arial" charset="0"/>
              </a:rPr>
              <a:t>ακανθοκυτταρικού  καρκινώματος </a:t>
            </a:r>
            <a:br>
              <a:rPr lang="el-GR" sz="3200" smtClean="0">
                <a:latin typeface="Arial" charset="0"/>
              </a:rPr>
            </a:br>
            <a:r>
              <a:rPr lang="el-GR" sz="3200" smtClean="0">
                <a:latin typeface="Arial" charset="0"/>
              </a:rPr>
              <a:t>της ανώτερης αεροπεπτικής οδού</a:t>
            </a:r>
          </a:p>
        </p:txBody>
      </p:sp>
      <p:sp>
        <p:nvSpPr>
          <p:cNvPr id="94210" name="Rectangle 5"/>
          <p:cNvSpPr>
            <a:spLocks noGrp="1"/>
          </p:cNvSpPr>
          <p:nvPr>
            <p:ph type="body" sz="half" idx="1"/>
          </p:nvPr>
        </p:nvSpPr>
        <p:spPr>
          <a:xfrm>
            <a:off x="179388" y="2997200"/>
            <a:ext cx="4608512" cy="3671888"/>
          </a:xfrm>
        </p:spPr>
        <p:txBody>
          <a:bodyPr/>
          <a:lstStyle/>
          <a:p>
            <a:r>
              <a:rPr lang="el-GR" sz="2800" b="1" dirty="0" smtClean="0"/>
              <a:t>Αδιαφοροποίητη-</a:t>
            </a:r>
            <a:r>
              <a:rPr lang="el-GR" sz="2800" b="1" dirty="0" err="1" smtClean="0"/>
              <a:t>λεμφοεπιθηλιωματώδης</a:t>
            </a:r>
            <a:r>
              <a:rPr lang="el-GR" sz="2800" b="1" dirty="0" smtClean="0"/>
              <a:t> μορφολογία</a:t>
            </a:r>
          </a:p>
        </p:txBody>
      </p:sp>
      <p:pic>
        <p:nvPicPr>
          <p:cNvPr id="94211" name="Picture 7" descr="stelow hpv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76825" y="1700213"/>
            <a:ext cx="3695700" cy="4968875"/>
          </a:xfrm>
        </p:spPr>
      </p:pic>
      <p:sp>
        <p:nvSpPr>
          <p:cNvPr id="94212" name="Rectangle 8"/>
          <p:cNvSpPr>
            <a:spLocks noChangeArrowheads="1"/>
          </p:cNvSpPr>
          <p:nvPr/>
        </p:nvSpPr>
        <p:spPr bwMode="auto">
          <a:xfrm>
            <a:off x="5651500" y="4076700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/>
              <a:t>   </a:t>
            </a:r>
            <a:r>
              <a:rPr lang="en-US" b="1"/>
              <a:t>HPV-DNA</a:t>
            </a:r>
          </a:p>
        </p:txBody>
      </p:sp>
      <p:sp>
        <p:nvSpPr>
          <p:cNvPr id="94213" name="Rectangle 9"/>
          <p:cNvSpPr>
            <a:spLocks noChangeArrowheads="1"/>
          </p:cNvSpPr>
          <p:nvPr/>
        </p:nvSpPr>
        <p:spPr bwMode="auto">
          <a:xfrm>
            <a:off x="4283075" y="2924175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/>
              <a:t>                </a:t>
            </a:r>
            <a:r>
              <a:rPr lang="en-US" b="1"/>
              <a:t>p16</a:t>
            </a:r>
            <a:endParaRPr lang="el-GR" b="1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3"/>
          <p:cNvSpPr>
            <a:spLocks noGrp="1"/>
          </p:cNvSpPr>
          <p:nvPr>
            <p:ph type="body" idx="1"/>
          </p:nvPr>
        </p:nvSpPr>
        <p:spPr>
          <a:xfrm>
            <a:off x="0" y="333375"/>
            <a:ext cx="9144000" cy="65246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l-GR" sz="1400" b="1" dirty="0" smtClean="0">
                <a:latin typeface="Arial" charset="0"/>
              </a:rPr>
              <a:t>                                                </a:t>
            </a:r>
            <a:r>
              <a:rPr lang="el-GR" sz="1400" b="1" dirty="0" err="1" smtClean="0">
                <a:latin typeface="Arial" charset="0"/>
              </a:rPr>
              <a:t>Διαφοροδιάγνωση</a:t>
            </a:r>
            <a:r>
              <a:rPr lang="el-GR" sz="1400" dirty="0" smtClean="0">
                <a:latin typeface="Arial" charset="0"/>
              </a:rPr>
              <a:t> του </a:t>
            </a:r>
            <a:r>
              <a:rPr lang="el-GR" sz="1400" b="1" dirty="0" smtClean="0">
                <a:latin typeface="Arial" charset="0"/>
              </a:rPr>
              <a:t>αδιαφοροποίητου</a:t>
            </a:r>
            <a:r>
              <a:rPr lang="el-GR" sz="1400" dirty="0" smtClean="0">
                <a:latin typeface="Arial" charset="0"/>
              </a:rPr>
              <a:t> προτύπου </a:t>
            </a:r>
          </a:p>
          <a:p>
            <a:pPr>
              <a:buFont typeface="Arial" charset="0"/>
              <a:buNone/>
            </a:pPr>
            <a:r>
              <a:rPr lang="el-GR" sz="1400" dirty="0" smtClean="0">
                <a:latin typeface="Arial" charset="0"/>
              </a:rPr>
              <a:t>                του </a:t>
            </a:r>
            <a:r>
              <a:rPr lang="el-GR" sz="1400" b="1" dirty="0" smtClean="0">
                <a:latin typeface="Arial" charset="0"/>
              </a:rPr>
              <a:t>σχετιζόμενου με τον </a:t>
            </a:r>
            <a:r>
              <a:rPr lang="en-US" sz="1400" b="1" dirty="0" smtClean="0">
                <a:latin typeface="Arial" charset="0"/>
              </a:rPr>
              <a:t>HPV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l-GR" sz="1400" b="1" dirty="0" err="1" smtClean="0">
                <a:latin typeface="Arial" charset="0"/>
              </a:rPr>
              <a:t>ακανθοκυτταρικού</a:t>
            </a:r>
            <a:r>
              <a:rPr lang="el-GR" sz="1400" b="1" dirty="0" smtClean="0">
                <a:latin typeface="Arial" charset="0"/>
              </a:rPr>
              <a:t>  καρκινώματος ανώτερης </a:t>
            </a:r>
            <a:r>
              <a:rPr lang="el-GR" sz="1400" b="1" dirty="0" err="1" smtClean="0">
                <a:latin typeface="Arial" charset="0"/>
              </a:rPr>
              <a:t>αεροπεπτικής</a:t>
            </a:r>
            <a:r>
              <a:rPr lang="el-GR" sz="1400" b="1" dirty="0" smtClean="0">
                <a:latin typeface="Arial" charset="0"/>
              </a:rPr>
              <a:t> οδού.</a:t>
            </a:r>
          </a:p>
          <a:p>
            <a:pPr>
              <a:buFont typeface="Arial" charset="0"/>
              <a:buNone/>
            </a:pPr>
            <a:r>
              <a:rPr lang="el-GR" sz="1400" dirty="0" smtClean="0">
                <a:latin typeface="Arial" charset="0"/>
              </a:rPr>
              <a:t>Οι </a:t>
            </a:r>
            <a:r>
              <a:rPr lang="el-GR" sz="1400" u="sng" dirty="0" smtClean="0">
                <a:latin typeface="Arial" charset="0"/>
              </a:rPr>
              <a:t>άλλες αδιαφοροποίητες κακοήθειες</a:t>
            </a:r>
            <a:r>
              <a:rPr lang="en-US" sz="1400" dirty="0" smtClean="0">
                <a:latin typeface="Arial" charset="0"/>
              </a:rPr>
              <a:t>:</a:t>
            </a:r>
          </a:p>
          <a:p>
            <a:pPr>
              <a:buFont typeface="Arial" charset="0"/>
              <a:buNone/>
            </a:pPr>
            <a:r>
              <a:rPr lang="el-GR" sz="1400" dirty="0" smtClean="0">
                <a:latin typeface="Arial" charset="0"/>
              </a:rPr>
              <a:t>συνήθως αναπτύσσονται σε άλλες ανατομικές θέσεις ( Τα σχετιζόμενα με τον </a:t>
            </a:r>
            <a:r>
              <a:rPr lang="en-US" sz="1400" dirty="0" smtClean="0">
                <a:latin typeface="Arial" charset="0"/>
              </a:rPr>
              <a:t>EBV </a:t>
            </a:r>
            <a:r>
              <a:rPr lang="el-GR" sz="1400" dirty="0" smtClean="0">
                <a:latin typeface="Arial" charset="0"/>
              </a:rPr>
              <a:t>καρκινώματα αναπτύσσονται στο ρινοφάρυγγα)</a:t>
            </a:r>
          </a:p>
          <a:p>
            <a:pPr>
              <a:buFont typeface="Arial" charset="0"/>
              <a:buNone/>
            </a:pPr>
            <a:r>
              <a:rPr lang="el-GR" sz="1400" dirty="0" smtClean="0">
                <a:latin typeface="Arial" charset="0"/>
              </a:rPr>
              <a:t>δε διαθέτουν επιμέρους περιοχές με χαρακτήρες </a:t>
            </a:r>
            <a:r>
              <a:rPr lang="el-GR" sz="1400" dirty="0" err="1" smtClean="0">
                <a:latin typeface="Arial" charset="0"/>
              </a:rPr>
              <a:t>βασικοκυτταροειδούς</a:t>
            </a:r>
            <a:r>
              <a:rPr lang="el-GR" sz="1400" dirty="0" smtClean="0">
                <a:latin typeface="Arial" charset="0"/>
              </a:rPr>
              <a:t> ή μη </a:t>
            </a:r>
            <a:r>
              <a:rPr lang="el-GR" sz="1400" dirty="0" err="1" smtClean="0">
                <a:latin typeface="Arial" charset="0"/>
              </a:rPr>
              <a:t>κερατινοποιούμενης</a:t>
            </a:r>
            <a:r>
              <a:rPr lang="el-GR" sz="1400" dirty="0" smtClean="0">
                <a:latin typeface="Arial" charset="0"/>
              </a:rPr>
              <a:t> ανάπτυξης.</a:t>
            </a:r>
          </a:p>
          <a:p>
            <a:pPr>
              <a:buFont typeface="Arial" charset="0"/>
              <a:buNone/>
            </a:pPr>
            <a:r>
              <a:rPr lang="el-GR" sz="1400" dirty="0" err="1" smtClean="0">
                <a:latin typeface="Arial" charset="0"/>
              </a:rPr>
              <a:t>Ανοσοϊστοχημικώς</a:t>
            </a:r>
            <a:r>
              <a:rPr lang="el-GR" sz="1400" dirty="0" smtClean="0">
                <a:latin typeface="Arial" charset="0"/>
              </a:rPr>
              <a:t> διακρίνονται από άλλες  κακοήθεις νεοπλασίες  με την αναζήτηση έκφρασης </a:t>
            </a:r>
            <a:r>
              <a:rPr lang="en-US" sz="1400" dirty="0" smtClean="0">
                <a:latin typeface="Arial" charset="0"/>
              </a:rPr>
              <a:t>CK &amp; p63</a:t>
            </a:r>
          </a:p>
          <a:p>
            <a:pPr>
              <a:buFont typeface="Arial" charset="0"/>
              <a:buNone/>
            </a:pPr>
            <a:r>
              <a:rPr lang="en-US" sz="1400" dirty="0" smtClean="0">
                <a:latin typeface="Arial" charset="0"/>
              </a:rPr>
              <a:t>A</a:t>
            </a:r>
            <a:r>
              <a:rPr lang="el-GR" sz="1400" dirty="0" err="1" smtClean="0">
                <a:latin typeface="Arial" charset="0"/>
              </a:rPr>
              <a:t>πό</a:t>
            </a:r>
            <a:r>
              <a:rPr lang="el-GR" sz="1400" dirty="0" smtClean="0">
                <a:latin typeface="Arial" charset="0"/>
              </a:rPr>
              <a:t> άλλα αδιαφοροποίητα καρκινώματα διακρίνονται με τη βοήθεια της χρώσης έναντι του </a:t>
            </a:r>
            <a:r>
              <a:rPr lang="en-US" sz="1400" dirty="0" smtClean="0">
                <a:latin typeface="Arial" charset="0"/>
              </a:rPr>
              <a:t>p16 &amp; </a:t>
            </a:r>
            <a:r>
              <a:rPr lang="el-GR" sz="1400" dirty="0" smtClean="0">
                <a:latin typeface="Arial" charset="0"/>
              </a:rPr>
              <a:t>του υβριδισμού για τους </a:t>
            </a:r>
            <a:r>
              <a:rPr lang="en-US" sz="1400" dirty="0" smtClean="0">
                <a:latin typeface="Arial" charset="0"/>
              </a:rPr>
              <a:t>HPV &amp; EBV.</a:t>
            </a:r>
          </a:p>
          <a:p>
            <a:pPr>
              <a:buFont typeface="Arial" charset="0"/>
              <a:buNone/>
            </a:pPr>
            <a:endParaRPr lang="en-US" sz="1400" dirty="0" smtClean="0">
              <a:latin typeface="Arial" charset="0"/>
            </a:endParaRPr>
          </a:p>
          <a:p>
            <a:pPr>
              <a:buFont typeface="Arial" charset="0"/>
              <a:buNone/>
            </a:pPr>
            <a:endParaRPr lang="en-US" sz="1400" dirty="0" smtClean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el-GR" sz="1400" b="1" dirty="0" smtClean="0">
                <a:latin typeface="Arial" charset="0"/>
              </a:rPr>
              <a:t>                                                           </a:t>
            </a:r>
            <a:r>
              <a:rPr lang="el-GR" sz="1400" b="1" dirty="0" err="1" smtClean="0">
                <a:latin typeface="Arial" charset="0"/>
              </a:rPr>
              <a:t>Διαφοροδιάγνωση</a:t>
            </a:r>
            <a:r>
              <a:rPr lang="el-GR" sz="1400" dirty="0" smtClean="0">
                <a:latin typeface="Arial" charset="0"/>
              </a:rPr>
              <a:t> </a:t>
            </a:r>
            <a:r>
              <a:rPr lang="el-GR" sz="1400" b="1" dirty="0" smtClean="0">
                <a:latin typeface="Arial" charset="0"/>
              </a:rPr>
              <a:t>κυστικής μετάστασης</a:t>
            </a:r>
            <a:r>
              <a:rPr lang="el-GR" sz="1400" dirty="0" smtClean="0">
                <a:latin typeface="Arial" charset="0"/>
              </a:rPr>
              <a:t> </a:t>
            </a:r>
          </a:p>
          <a:p>
            <a:pPr>
              <a:buFont typeface="Arial" charset="0"/>
              <a:buNone/>
            </a:pPr>
            <a:r>
              <a:rPr lang="el-GR" sz="1400" dirty="0" smtClean="0">
                <a:latin typeface="Arial" charset="0"/>
              </a:rPr>
              <a:t>             του </a:t>
            </a:r>
            <a:r>
              <a:rPr lang="el-GR" sz="1400" b="1" dirty="0" smtClean="0">
                <a:latin typeface="Arial" charset="0"/>
              </a:rPr>
              <a:t>σχετιζόμενου με τον </a:t>
            </a:r>
            <a:r>
              <a:rPr lang="en-US" sz="1400" b="1" dirty="0" smtClean="0">
                <a:latin typeface="Arial" charset="0"/>
              </a:rPr>
              <a:t>HPV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l-GR" sz="1400" b="1" dirty="0" err="1" smtClean="0">
                <a:latin typeface="Arial" charset="0"/>
              </a:rPr>
              <a:t>ακανθοκυτταρικού</a:t>
            </a:r>
            <a:r>
              <a:rPr lang="el-GR" sz="1400" b="1" dirty="0" smtClean="0">
                <a:latin typeface="Arial" charset="0"/>
              </a:rPr>
              <a:t>  καρκινώματος ανώτερης </a:t>
            </a:r>
            <a:r>
              <a:rPr lang="el-GR" sz="1400" b="1" dirty="0" err="1" smtClean="0">
                <a:latin typeface="Arial" charset="0"/>
              </a:rPr>
              <a:t>αεροπεπτικής</a:t>
            </a:r>
            <a:r>
              <a:rPr lang="el-GR" sz="1400" b="1" dirty="0" smtClean="0">
                <a:latin typeface="Arial" charset="0"/>
              </a:rPr>
              <a:t> οδού.</a:t>
            </a:r>
          </a:p>
          <a:p>
            <a:pPr>
              <a:buFont typeface="Arial" charset="0"/>
              <a:buNone/>
            </a:pPr>
            <a:r>
              <a:rPr lang="el-GR" sz="1400" dirty="0" smtClean="0">
                <a:latin typeface="Arial" charset="0"/>
              </a:rPr>
              <a:t>Οι </a:t>
            </a:r>
            <a:r>
              <a:rPr lang="el-GR" sz="1400" u="sng" dirty="0" smtClean="0">
                <a:latin typeface="Arial" charset="0"/>
              </a:rPr>
              <a:t>κύστεις </a:t>
            </a:r>
            <a:r>
              <a:rPr lang="el-GR" sz="1400" u="sng" dirty="0" err="1" smtClean="0">
                <a:latin typeface="Arial" charset="0"/>
              </a:rPr>
              <a:t>βραγχιακής</a:t>
            </a:r>
            <a:r>
              <a:rPr lang="el-GR" sz="1400" u="sng" dirty="0" smtClean="0">
                <a:latin typeface="Arial" charset="0"/>
              </a:rPr>
              <a:t> σχισμής</a:t>
            </a:r>
            <a:r>
              <a:rPr lang="en-US" sz="1400" dirty="0" smtClean="0">
                <a:latin typeface="Arial" charset="0"/>
              </a:rPr>
              <a:t>:</a:t>
            </a:r>
          </a:p>
          <a:p>
            <a:pPr>
              <a:buFont typeface="Arial" charset="0"/>
              <a:buNone/>
            </a:pPr>
            <a:r>
              <a:rPr lang="el-GR" sz="1400" dirty="0" smtClean="0">
                <a:latin typeface="Arial" charset="0"/>
              </a:rPr>
              <a:t>απαντούν συχνά στα παιδιά</a:t>
            </a:r>
          </a:p>
          <a:p>
            <a:pPr>
              <a:buFont typeface="Arial" charset="0"/>
              <a:buNone/>
            </a:pPr>
            <a:r>
              <a:rPr lang="el-GR" sz="1400" dirty="0" smtClean="0">
                <a:latin typeface="Arial" charset="0"/>
              </a:rPr>
              <a:t>εμφανίζουν λιγότερη </a:t>
            </a:r>
            <a:r>
              <a:rPr lang="el-GR" sz="1400" dirty="0" err="1" smtClean="0">
                <a:latin typeface="Arial" charset="0"/>
              </a:rPr>
              <a:t>ατυπία</a:t>
            </a:r>
            <a:endParaRPr lang="el-GR" sz="1400" dirty="0" smtClean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el-GR" sz="1400" dirty="0" smtClean="0">
                <a:latin typeface="Arial" charset="0"/>
              </a:rPr>
              <a:t>η χρώση για </a:t>
            </a:r>
            <a:r>
              <a:rPr lang="en-US" sz="1400" dirty="0" smtClean="0">
                <a:latin typeface="Arial" charset="0"/>
              </a:rPr>
              <a:t>p16 </a:t>
            </a:r>
            <a:r>
              <a:rPr lang="el-GR" sz="1400" dirty="0" smtClean="0">
                <a:latin typeface="Arial" charset="0"/>
              </a:rPr>
              <a:t>και ο υβριδισμός για τον </a:t>
            </a:r>
            <a:r>
              <a:rPr lang="en-US" sz="1400" dirty="0" smtClean="0">
                <a:latin typeface="Arial" charset="0"/>
              </a:rPr>
              <a:t>HPV </a:t>
            </a:r>
            <a:r>
              <a:rPr lang="el-GR" sz="1400" dirty="0" smtClean="0">
                <a:latin typeface="Arial" charset="0"/>
              </a:rPr>
              <a:t>είναι αρνητικά.</a:t>
            </a:r>
          </a:p>
          <a:p>
            <a:pPr>
              <a:buFont typeface="Arial" charset="0"/>
              <a:buNone/>
            </a:pPr>
            <a:endParaRPr lang="el-GR" sz="1400" dirty="0" smtClean="0">
              <a:latin typeface="Arial" charset="0"/>
            </a:endParaRPr>
          </a:p>
          <a:p>
            <a:pPr>
              <a:buFont typeface="Arial" charset="0"/>
              <a:buNone/>
            </a:pPr>
            <a:endParaRPr lang="el-GR" sz="1400" dirty="0" smtClean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el-GR" sz="1400" b="1" dirty="0" smtClean="0">
                <a:latin typeface="Arial" charset="0"/>
              </a:rPr>
              <a:t>                                                      </a:t>
            </a:r>
            <a:r>
              <a:rPr lang="el-GR" sz="1400" b="1" dirty="0" err="1" smtClean="0">
                <a:latin typeface="Arial" charset="0"/>
              </a:rPr>
              <a:t>Διαφοροδιάγνωση</a:t>
            </a:r>
            <a:r>
              <a:rPr lang="el-GR" sz="1400" b="1" dirty="0" smtClean="0">
                <a:latin typeface="Arial" charset="0"/>
              </a:rPr>
              <a:t> ελάχιστης διηθητικής αλλοίωσης</a:t>
            </a:r>
            <a:r>
              <a:rPr lang="el-GR" sz="1400" dirty="0" smtClean="0">
                <a:latin typeface="Arial" charset="0"/>
              </a:rPr>
              <a:t> </a:t>
            </a:r>
          </a:p>
          <a:p>
            <a:pPr>
              <a:buFont typeface="Arial" charset="0"/>
              <a:buNone/>
            </a:pPr>
            <a:r>
              <a:rPr lang="el-GR" sz="1400" dirty="0" smtClean="0">
                <a:latin typeface="Arial" charset="0"/>
              </a:rPr>
              <a:t>                      στα πλαίσια  του</a:t>
            </a:r>
            <a:r>
              <a:rPr lang="en-US" sz="1400" dirty="0" smtClean="0">
                <a:latin typeface="Arial" charset="0"/>
              </a:rPr>
              <a:t> [</a:t>
            </a:r>
            <a:r>
              <a:rPr lang="el-GR" sz="1400" dirty="0" smtClean="0">
                <a:latin typeface="Arial" charset="0"/>
              </a:rPr>
              <a:t> </a:t>
            </a:r>
            <a:r>
              <a:rPr lang="en-US" sz="1400" dirty="0" smtClean="0">
                <a:latin typeface="Arial" charset="0"/>
              </a:rPr>
              <a:t>p16(+) ]</a:t>
            </a:r>
            <a:r>
              <a:rPr lang="el-GR" sz="1400" dirty="0" smtClean="0">
                <a:latin typeface="Arial" charset="0"/>
              </a:rPr>
              <a:t> </a:t>
            </a:r>
            <a:r>
              <a:rPr lang="el-GR" sz="1400" b="1" dirty="0" smtClean="0">
                <a:latin typeface="Arial" charset="0"/>
              </a:rPr>
              <a:t>σχετιζόμενου με τον </a:t>
            </a:r>
            <a:r>
              <a:rPr lang="en-US" sz="1400" b="1" dirty="0" smtClean="0">
                <a:latin typeface="Arial" charset="0"/>
              </a:rPr>
              <a:t>HPV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l-GR" sz="1400" b="1" dirty="0" err="1" smtClean="0">
                <a:latin typeface="Arial" charset="0"/>
              </a:rPr>
              <a:t>ακανθοκυτταρικού</a:t>
            </a:r>
            <a:r>
              <a:rPr lang="el-GR" sz="1400" b="1" dirty="0" smtClean="0">
                <a:latin typeface="Arial" charset="0"/>
              </a:rPr>
              <a:t>  καρκινώματος </a:t>
            </a:r>
          </a:p>
          <a:p>
            <a:pPr>
              <a:buFont typeface="Arial" charset="0"/>
              <a:buNone/>
            </a:pPr>
            <a:r>
              <a:rPr lang="el-GR" sz="1400" b="1" dirty="0" smtClean="0">
                <a:latin typeface="Arial" charset="0"/>
              </a:rPr>
              <a:t>                                                                   της ανώτερης </a:t>
            </a:r>
            <a:r>
              <a:rPr lang="el-GR" sz="1400" b="1" dirty="0" err="1" smtClean="0">
                <a:latin typeface="Arial" charset="0"/>
              </a:rPr>
              <a:t>αεροπεπτικής</a:t>
            </a:r>
            <a:r>
              <a:rPr lang="el-GR" sz="1400" b="1" dirty="0" smtClean="0">
                <a:latin typeface="Arial" charset="0"/>
              </a:rPr>
              <a:t> οδού.</a:t>
            </a:r>
            <a:endParaRPr lang="en-US" sz="1400" b="1" dirty="0" smtClean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en-US" sz="1400" dirty="0" smtClean="0">
                <a:latin typeface="Arial" charset="0"/>
              </a:rPr>
              <a:t>H </a:t>
            </a:r>
            <a:r>
              <a:rPr lang="el-GR" sz="1400" u="sng" dirty="0" smtClean="0">
                <a:latin typeface="Arial" charset="0"/>
              </a:rPr>
              <a:t>αντιδραστική </a:t>
            </a:r>
            <a:r>
              <a:rPr lang="el-GR" sz="1400" u="sng" dirty="0" err="1" smtClean="0">
                <a:latin typeface="Arial" charset="0"/>
              </a:rPr>
              <a:t>ατυπία</a:t>
            </a:r>
            <a:r>
              <a:rPr lang="en-US" sz="1400" dirty="0" smtClean="0">
                <a:latin typeface="Arial" charset="0"/>
              </a:rPr>
              <a:t>:</a:t>
            </a:r>
            <a:r>
              <a:rPr lang="el-GR" sz="1400" dirty="0" smtClean="0">
                <a:latin typeface="Arial" charset="0"/>
              </a:rPr>
              <a:t> [</a:t>
            </a:r>
            <a:r>
              <a:rPr lang="en-US" sz="1400" dirty="0" smtClean="0">
                <a:latin typeface="Arial" charset="0"/>
              </a:rPr>
              <a:t>p16(-),HPV(-)],</a:t>
            </a:r>
            <a:r>
              <a:rPr lang="el-GR" sz="1400" dirty="0" smtClean="0">
                <a:latin typeface="Arial" charset="0"/>
              </a:rPr>
              <a:t>λιγότερες μιτώσεις</a:t>
            </a:r>
          </a:p>
          <a:p>
            <a:pPr>
              <a:buFont typeface="Arial" charset="0"/>
              <a:buNone/>
            </a:pPr>
            <a:r>
              <a:rPr lang="el-GR" sz="1400" dirty="0" smtClean="0">
                <a:latin typeface="Arial" charset="0"/>
              </a:rPr>
              <a:t>Η </a:t>
            </a:r>
            <a:r>
              <a:rPr lang="el-GR" sz="1400" u="sng" dirty="0" smtClean="0">
                <a:latin typeface="Arial" charset="0"/>
              </a:rPr>
              <a:t>νεοπλασία </a:t>
            </a:r>
            <a:r>
              <a:rPr lang="en-US" sz="1400" u="sng" dirty="0" smtClean="0">
                <a:latin typeface="Arial" charset="0"/>
              </a:rPr>
              <a:t>in situ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l-GR" sz="1400" dirty="0" smtClean="0">
                <a:latin typeface="Arial" charset="0"/>
              </a:rPr>
              <a:t> εξορισμού δεν εμφανίζει διήθηση</a:t>
            </a:r>
            <a:r>
              <a:rPr lang="en-US" sz="1400" dirty="0" smtClean="0">
                <a:latin typeface="Arial" charset="0"/>
              </a:rPr>
              <a:t> </a:t>
            </a:r>
          </a:p>
          <a:p>
            <a:pPr>
              <a:buFont typeface="Arial" charset="0"/>
              <a:buNone/>
            </a:pPr>
            <a:endParaRPr lang="el-GR" sz="1400" dirty="0" smtClean="0">
              <a:latin typeface="Arial" charset="0"/>
            </a:endParaRPr>
          </a:p>
          <a:p>
            <a:pPr>
              <a:buFont typeface="Arial" charset="0"/>
              <a:buNone/>
            </a:pPr>
            <a:endParaRPr lang="el-GR" sz="1400" dirty="0" smtClean="0">
              <a:latin typeface="Arial" charset="0"/>
            </a:endParaRPr>
          </a:p>
          <a:p>
            <a:pPr>
              <a:buFont typeface="Arial" charset="0"/>
              <a:buNone/>
            </a:pPr>
            <a:endParaRPr lang="el-GR" sz="1400" dirty="0" smtClean="0">
              <a:latin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eaLnBrk="1" hangingPunct="1"/>
            <a:r>
              <a:rPr lang="el-GR" sz="4000" dirty="0" smtClean="0">
                <a:latin typeface="Arial" charset="0"/>
              </a:rPr>
              <a:t>Επέκταση </a:t>
            </a:r>
            <a:r>
              <a:rPr lang="el-GR" sz="4000" dirty="0" err="1" smtClean="0">
                <a:latin typeface="Arial" charset="0"/>
              </a:rPr>
              <a:t>δυσπλαστικών</a:t>
            </a:r>
            <a:r>
              <a:rPr lang="el-GR" sz="4000" dirty="0" smtClean="0">
                <a:latin typeface="Arial" charset="0"/>
              </a:rPr>
              <a:t> μεταβολών σε </a:t>
            </a:r>
            <a:r>
              <a:rPr lang="el-GR" sz="4000" dirty="0" err="1" smtClean="0">
                <a:latin typeface="Arial" charset="0"/>
              </a:rPr>
              <a:t>οροβλεννώδεις</a:t>
            </a:r>
            <a:r>
              <a:rPr lang="el-GR" sz="4000" dirty="0" smtClean="0">
                <a:latin typeface="Arial" charset="0"/>
              </a:rPr>
              <a:t> αδένες – </a:t>
            </a:r>
            <a:r>
              <a:rPr lang="en-US" sz="4000" dirty="0" smtClean="0">
                <a:latin typeface="Arial" charset="0"/>
              </a:rPr>
              <a:t>CIS </a:t>
            </a:r>
            <a:endParaRPr lang="el-GR" sz="4000" dirty="0" smtClean="0">
              <a:latin typeface="Arial" charset="0"/>
            </a:endParaRPr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6627" name="Picture 4" descr="wenigf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25538"/>
            <a:ext cx="835342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4"/>
          <p:cNvSpPr>
            <a:spLocks noGrp="1"/>
          </p:cNvSpPr>
          <p:nvPr>
            <p:ph type="title"/>
          </p:nvPr>
        </p:nvSpPr>
        <p:spPr>
          <a:xfrm>
            <a:off x="-323850" y="115888"/>
            <a:ext cx="9791700" cy="649287"/>
          </a:xfrm>
        </p:spPr>
        <p:txBody>
          <a:bodyPr/>
          <a:lstStyle/>
          <a:p>
            <a:r>
              <a:rPr lang="el-GR" sz="2000" smtClean="0"/>
              <a:t>Αντιπαραβολή ορισμένων </a:t>
            </a:r>
            <a:r>
              <a:rPr lang="el-GR" sz="2000" b="1" smtClean="0"/>
              <a:t>μορφολογικών προτύπων ακανθοκυτταρικούκαρκινώματος</a:t>
            </a:r>
            <a:r>
              <a:rPr lang="el-GR" sz="2000" smtClean="0"/>
              <a:t> </a:t>
            </a:r>
            <a:br>
              <a:rPr lang="el-GR" sz="2000" smtClean="0"/>
            </a:br>
            <a:r>
              <a:rPr lang="el-GR" sz="2000" b="1" smtClean="0"/>
              <a:t>συχνά σχετιζομένων  με τον </a:t>
            </a:r>
            <a:r>
              <a:rPr lang="en-US" sz="2000" b="1" smtClean="0"/>
              <a:t>HPV</a:t>
            </a:r>
            <a:r>
              <a:rPr lang="en-US" sz="2000" smtClean="0"/>
              <a:t> </a:t>
            </a:r>
            <a:r>
              <a:rPr lang="el-GR" sz="2000" smtClean="0"/>
              <a:t/>
            </a:r>
            <a:br>
              <a:rPr lang="el-GR" sz="2000" smtClean="0"/>
            </a:br>
            <a:r>
              <a:rPr lang="el-GR" sz="2000" smtClean="0"/>
              <a:t>συγκριτικά με το </a:t>
            </a:r>
            <a:r>
              <a:rPr lang="el-GR" sz="2000" u="sng" smtClean="0"/>
              <a:t>συμβατικό ακανθοκυτταρικό καρκίνωμα</a:t>
            </a:r>
          </a:p>
        </p:txBody>
      </p:sp>
      <p:pic>
        <p:nvPicPr>
          <p:cNvPr id="96258" name="Picture 6" descr="hunt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963613"/>
            <a:ext cx="7921625" cy="5894387"/>
          </a:xfrm>
        </p:spPr>
      </p:pic>
      <p:sp>
        <p:nvSpPr>
          <p:cNvPr id="96259" name="Rectangle 7"/>
          <p:cNvSpPr>
            <a:spLocks noChangeArrowheads="1"/>
          </p:cNvSpPr>
          <p:nvPr/>
        </p:nvSpPr>
        <p:spPr bwMode="auto">
          <a:xfrm>
            <a:off x="1619250" y="1976438"/>
            <a:ext cx="41513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B</a:t>
            </a:r>
            <a:r>
              <a:rPr lang="el-GR" b="1"/>
              <a:t>ασικοκυτταροειδές</a:t>
            </a:r>
            <a:endParaRPr lang="el-GR"/>
          </a:p>
          <a:p>
            <a:pPr eaLnBrk="0" hangingPunct="0"/>
            <a:endParaRPr lang="el-GR"/>
          </a:p>
        </p:txBody>
      </p:sp>
      <p:sp>
        <p:nvSpPr>
          <p:cNvPr id="96260" name="Rectangle 8"/>
          <p:cNvSpPr>
            <a:spLocks noChangeArrowheads="1"/>
          </p:cNvSpPr>
          <p:nvPr/>
        </p:nvSpPr>
        <p:spPr bwMode="auto">
          <a:xfrm>
            <a:off x="611188" y="4457700"/>
            <a:ext cx="5307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b="1"/>
              <a:t>Μη κερατινοποιούμενο</a:t>
            </a:r>
          </a:p>
        </p:txBody>
      </p:sp>
      <p:sp>
        <p:nvSpPr>
          <p:cNvPr id="96261" name="Rectangle 9"/>
          <p:cNvSpPr>
            <a:spLocks noChangeArrowheads="1"/>
          </p:cNvSpPr>
          <p:nvPr/>
        </p:nvSpPr>
        <p:spPr bwMode="auto">
          <a:xfrm>
            <a:off x="5076825" y="5172075"/>
            <a:ext cx="2519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b="1"/>
              <a:t>Αδιαφοροποίητο</a:t>
            </a:r>
            <a:r>
              <a:rPr lang="el-GR"/>
              <a:t> </a:t>
            </a:r>
          </a:p>
        </p:txBody>
      </p:sp>
      <p:sp>
        <p:nvSpPr>
          <p:cNvPr id="96262" name="Rectangle 10"/>
          <p:cNvSpPr>
            <a:spLocks noChangeArrowheads="1"/>
          </p:cNvSpPr>
          <p:nvPr/>
        </p:nvSpPr>
        <p:spPr bwMode="auto">
          <a:xfrm>
            <a:off x="4500563" y="3721100"/>
            <a:ext cx="3455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b="1" u="sng"/>
              <a:t>Συμβατικό</a:t>
            </a:r>
            <a:r>
              <a:rPr lang="el-GR"/>
              <a:t>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C:\Documents and Settings\Administrator\Τα έγγραφά μου\Οι εικόνες μου\WINTER PAINTINGS\the-tow-path-at-argenteuil-winter.jpg!HalfH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13" y="-381000"/>
            <a:ext cx="12198351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smtClean="0"/>
              <a:t>Δυσδιάγνωστοι όγκοι </a:t>
            </a:r>
            <a:br>
              <a:rPr lang="el-GR" sz="4000" smtClean="0"/>
            </a:br>
            <a:r>
              <a:rPr lang="el-GR" sz="4000" smtClean="0"/>
              <a:t>του οδοντογενούς επιθηλίου</a:t>
            </a:r>
          </a:p>
        </p:txBody>
      </p:sp>
      <p:sp>
        <p:nvSpPr>
          <p:cNvPr id="98306" name="Rectangle 7"/>
          <p:cNvSpPr>
            <a:spLocks noGrp="1"/>
          </p:cNvSpPr>
          <p:nvPr>
            <p:ph type="body" sz="half" idx="1"/>
          </p:nvPr>
        </p:nvSpPr>
        <p:spPr>
          <a:xfrm>
            <a:off x="0" y="1600200"/>
            <a:ext cx="9144000" cy="1612900"/>
          </a:xfrm>
        </p:spPr>
        <p:txBody>
          <a:bodyPr/>
          <a:lstStyle/>
          <a:p>
            <a:r>
              <a:rPr lang="el-GR" sz="2800" b="1" smtClean="0"/>
              <a:t>Μονοκυστικό αμελοβλάστωμα</a:t>
            </a:r>
          </a:p>
          <a:p>
            <a:pPr>
              <a:buFont typeface="Arial" charset="0"/>
              <a:buNone/>
            </a:pPr>
            <a:r>
              <a:rPr lang="el-GR" sz="2800" smtClean="0"/>
              <a:t>Έλεγχος όλου του υλικού με βαθύτερες τομές</a:t>
            </a:r>
          </a:p>
          <a:p>
            <a:pPr>
              <a:buFont typeface="Arial" charset="0"/>
              <a:buNone/>
            </a:pPr>
            <a:r>
              <a:rPr lang="el-GR" sz="2800" smtClean="0"/>
              <a:t>Ανοσοέκφραση καλρετινίνης στην επιθηλιακή επένδυση</a:t>
            </a:r>
          </a:p>
        </p:txBody>
      </p:sp>
      <p:pic>
        <p:nvPicPr>
          <p:cNvPr id="98307" name="Picture 9" descr="ide_Fig1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3213100"/>
            <a:ext cx="6121400" cy="32321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/>
          </p:cNvSpPr>
          <p:nvPr>
            <p:ph type="title"/>
          </p:nvPr>
        </p:nvSpPr>
        <p:spPr>
          <a:xfrm>
            <a:off x="468313" y="-100013"/>
            <a:ext cx="8229600" cy="1417638"/>
          </a:xfrm>
        </p:spPr>
        <p:txBody>
          <a:bodyPr/>
          <a:lstStyle/>
          <a:p>
            <a:r>
              <a:rPr lang="el-GR" sz="4000" smtClean="0"/>
              <a:t>Δυσδιάγνωστοι όγκοι </a:t>
            </a:r>
            <a:br>
              <a:rPr lang="el-GR" sz="4000" smtClean="0"/>
            </a:br>
            <a:r>
              <a:rPr lang="el-GR" sz="4000" smtClean="0"/>
              <a:t>του οδοντογενούς επιθηλίου</a:t>
            </a:r>
          </a:p>
        </p:txBody>
      </p:sp>
      <p:sp>
        <p:nvSpPr>
          <p:cNvPr id="99330" name="Rectangle 5"/>
          <p:cNvSpPr>
            <a:spLocks noGrp="1"/>
          </p:cNvSpPr>
          <p:nvPr>
            <p:ph type="body" sz="half" idx="1"/>
          </p:nvPr>
        </p:nvSpPr>
        <p:spPr>
          <a:xfrm>
            <a:off x="457200" y="1268413"/>
            <a:ext cx="8229600" cy="2517775"/>
          </a:xfrm>
        </p:spPr>
        <p:txBody>
          <a:bodyPr/>
          <a:lstStyle/>
          <a:p>
            <a:r>
              <a:rPr lang="el-GR" sz="2400" b="1" smtClean="0"/>
              <a:t>Αδενοειδές αμελοβλάστωμα με οδοντίνη</a:t>
            </a:r>
          </a:p>
          <a:p>
            <a:pPr>
              <a:buFont typeface="Arial" charset="0"/>
              <a:buNone/>
            </a:pPr>
            <a:r>
              <a:rPr lang="el-GR" sz="2400" smtClean="0"/>
              <a:t>Πλεξοειδές αμελοβλάστωμα, όχι τόσο εμφανώς εγκαψωμένο,</a:t>
            </a:r>
          </a:p>
          <a:p>
            <a:pPr>
              <a:buFont typeface="Arial" charset="0"/>
              <a:buNone/>
            </a:pPr>
            <a:r>
              <a:rPr lang="el-GR" sz="2400" smtClean="0"/>
              <a:t>σε συγκριτικά μεγαλύτερης ηλικίας άτομα από εκείνα που</a:t>
            </a:r>
          </a:p>
          <a:p>
            <a:pPr>
              <a:buFont typeface="Arial" charset="0"/>
              <a:buNone/>
            </a:pPr>
            <a:r>
              <a:rPr lang="el-GR" sz="2400" smtClean="0"/>
              <a:t>αναπτύσσεται ο αδενωματοειδής οδοντογενής όγκος.</a:t>
            </a:r>
          </a:p>
          <a:p>
            <a:pPr>
              <a:buFont typeface="Arial" charset="0"/>
              <a:buNone/>
            </a:pPr>
            <a:r>
              <a:rPr lang="el-GR" sz="2400" smtClean="0"/>
              <a:t>Έκφραση καλρετινίνης</a:t>
            </a:r>
          </a:p>
          <a:p>
            <a:pPr>
              <a:buFont typeface="Arial" charset="0"/>
              <a:buNone/>
            </a:pPr>
            <a:endParaRPr lang="el-GR" sz="2400" smtClean="0"/>
          </a:p>
        </p:txBody>
      </p:sp>
      <p:pic>
        <p:nvPicPr>
          <p:cNvPr id="99331" name="Picture 7" descr="ide_Fig2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708400" y="2997200"/>
            <a:ext cx="4895850" cy="3811588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smtClean="0"/>
              <a:t>Δυσδιάγνωστοι όγκοι </a:t>
            </a:r>
            <a:br>
              <a:rPr lang="el-GR" sz="4000" smtClean="0"/>
            </a:br>
            <a:r>
              <a:rPr lang="el-GR" sz="4000" smtClean="0"/>
              <a:t>του οδοντογενούς επιθηλίου</a:t>
            </a:r>
          </a:p>
        </p:txBody>
      </p:sp>
      <p:sp>
        <p:nvSpPr>
          <p:cNvPr id="100354" name="Rectangle 3"/>
          <p:cNvSpPr>
            <a:spLocks noGrp="1"/>
          </p:cNvSpPr>
          <p:nvPr>
            <p:ph type="body" sz="half" idx="1"/>
          </p:nvPr>
        </p:nvSpPr>
        <p:spPr>
          <a:xfrm>
            <a:off x="0" y="1600200"/>
            <a:ext cx="6804025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800" b="1" smtClean="0"/>
              <a:t>Κυστικός πλακώδης οδοντογενής όγκος</a:t>
            </a:r>
          </a:p>
          <a:p>
            <a:pPr>
              <a:lnSpc>
                <a:spcPct val="90000"/>
              </a:lnSpc>
            </a:pPr>
            <a:endParaRPr lang="el-GR" sz="28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800" smtClean="0"/>
              <a:t>Συνδυασμός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800" smtClean="0"/>
              <a:t>μεγάλων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800" smtClean="0"/>
              <a:t>κερατινοποιούμενων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800" smtClean="0"/>
              <a:t>κύστεων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800" smtClean="0"/>
              <a:t>&amp;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800" smtClean="0"/>
              <a:t>συμπαγών πλακωδών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800" smtClean="0"/>
              <a:t>νησίδων</a:t>
            </a:r>
          </a:p>
        </p:txBody>
      </p:sp>
      <p:pic>
        <p:nvPicPr>
          <p:cNvPr id="100355" name="Picture 5" descr="ide_Fig3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419475" y="2205038"/>
            <a:ext cx="5545138" cy="381317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3"/>
          <p:cNvSpPr>
            <a:spLocks noGrp="1"/>
          </p:cNvSpPr>
          <p:nvPr>
            <p:ph type="body" sz="half" idx="1"/>
          </p:nvPr>
        </p:nvSpPr>
        <p:spPr>
          <a:xfrm>
            <a:off x="0" y="1600200"/>
            <a:ext cx="3635375" cy="49974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800" b="1" smtClean="0"/>
              <a:t>Κερατινοκυστικός οδοντογενής όγκος</a:t>
            </a:r>
          </a:p>
          <a:p>
            <a:pPr>
              <a:lnSpc>
                <a:spcPct val="90000"/>
              </a:lnSpc>
            </a:pPr>
            <a:endParaRPr lang="el-GR" sz="2800" b="1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400" smtClean="0"/>
              <a:t>Η συμπαγής ποικιλία</a:t>
            </a:r>
            <a:endParaRPr lang="en-US" sz="24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400" smtClean="0"/>
              <a:t>πιο επιθετική </a:t>
            </a:r>
            <a:endParaRPr lang="en-US" sz="24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400" smtClean="0"/>
              <a:t>από την </a:t>
            </a:r>
            <a:endParaRPr lang="en-US" sz="24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400" smtClean="0"/>
              <a:t>κλασική</a:t>
            </a:r>
            <a:r>
              <a:rPr lang="en-US" sz="2400" smtClean="0"/>
              <a:t> </a:t>
            </a:r>
            <a:r>
              <a:rPr lang="el-GR" sz="2400" smtClean="0"/>
              <a:t>κυστική μορφή.</a:t>
            </a:r>
            <a:endParaRPr lang="en-US" sz="2400" smtClean="0"/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400" smtClean="0"/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sz="24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2400" smtClean="0"/>
              <a:t>     Στις ενδοοστικές αλλοιώσεις του πλακώδους επιθηλίου εκφράζεται το </a:t>
            </a:r>
            <a:r>
              <a:rPr lang="en-US" sz="2400" smtClean="0"/>
              <a:t>bcl-2</a:t>
            </a:r>
            <a:r>
              <a:rPr lang="el-GR" sz="2400" smtClean="0"/>
              <a:t>.</a:t>
            </a:r>
          </a:p>
        </p:txBody>
      </p:sp>
      <p:pic>
        <p:nvPicPr>
          <p:cNvPr id="101378" name="Picture 5" descr="ide_Fig4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140200" y="908050"/>
            <a:ext cx="4241800" cy="6165850"/>
          </a:xfrm>
        </p:spPr>
      </p:pic>
      <p:pic>
        <p:nvPicPr>
          <p:cNvPr id="101379" name="Picture 6" descr="ide f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-171450"/>
            <a:ext cx="4271963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8"/>
          <p:cNvSpPr>
            <a:spLocks noChangeArrowheads="1"/>
          </p:cNvSpPr>
          <p:nvPr/>
        </p:nvSpPr>
        <p:spPr bwMode="auto">
          <a:xfrm>
            <a:off x="6156325" y="2578100"/>
            <a:ext cx="1439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bcl-2</a:t>
            </a:r>
          </a:p>
        </p:txBody>
      </p:sp>
      <p:sp>
        <p:nvSpPr>
          <p:cNvPr id="101381" name="Rectangle 9"/>
          <p:cNvSpPr>
            <a:spLocks noChangeArrowheads="1"/>
          </p:cNvSpPr>
          <p:nvPr/>
        </p:nvSpPr>
        <p:spPr bwMode="auto">
          <a:xfrm>
            <a:off x="0" y="404813"/>
            <a:ext cx="60928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/>
              <a:t>Δυσδιάγνωστοι όγκοι </a:t>
            </a:r>
            <a:br>
              <a:rPr lang="el-GR" sz="2400"/>
            </a:br>
            <a:r>
              <a:rPr lang="el-GR" sz="2400"/>
              <a:t>του οδοντογενούς επιθηλίου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82700"/>
          </a:xfrm>
        </p:spPr>
        <p:txBody>
          <a:bodyPr/>
          <a:lstStyle/>
          <a:p>
            <a:r>
              <a:rPr lang="el-GR" sz="3200" smtClean="0"/>
              <a:t>Δυσδιάγνωστοι όγκοι </a:t>
            </a:r>
            <a:br>
              <a:rPr lang="el-GR" sz="3200" smtClean="0"/>
            </a:br>
            <a:r>
              <a:rPr lang="el-GR" sz="3200" smtClean="0"/>
              <a:t>του οδοντογενούς επιθηλίου</a:t>
            </a:r>
            <a:br>
              <a:rPr lang="el-GR" sz="3200" smtClean="0"/>
            </a:br>
            <a:r>
              <a:rPr lang="el-GR" sz="3200" smtClean="0"/>
              <a:t/>
            </a:r>
            <a:br>
              <a:rPr lang="el-GR" sz="3200" smtClean="0"/>
            </a:br>
            <a:r>
              <a:rPr lang="el-GR" sz="2800" b="1" smtClean="0"/>
              <a:t>Πρωτοπαθές ενδοοστικό ακανθοκυτταρικό καρκίνωμα</a:t>
            </a:r>
          </a:p>
        </p:txBody>
      </p:sp>
      <p:pic>
        <p:nvPicPr>
          <p:cNvPr id="102402" name="Picture 7" descr="ide_Fig6_HTM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989138"/>
            <a:ext cx="4624388" cy="4752975"/>
          </a:xfrm>
        </p:spPr>
      </p:pic>
      <p:pic>
        <p:nvPicPr>
          <p:cNvPr id="102403" name="Picture 8" descr="ide_Fig7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1989138"/>
            <a:ext cx="4349750" cy="4752975"/>
          </a:xfrm>
        </p:spPr>
      </p:pic>
      <p:sp>
        <p:nvSpPr>
          <p:cNvPr id="102404" name="Rectangle 9"/>
          <p:cNvSpPr>
            <a:spLocks noChangeArrowheads="1"/>
          </p:cNvSpPr>
          <p:nvPr/>
        </p:nvSpPr>
        <p:spPr bwMode="auto">
          <a:xfrm rot="10800000" flipV="1">
            <a:off x="1681163" y="4205288"/>
            <a:ext cx="316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p53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C:\Documents and Settings\Administrator\Τα έγγραφά μου\Οι εικόνες μου\WINTER PAINTINGS\landscape-with-snow-1888.jpg!HalfH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913" y="-381000"/>
            <a:ext cx="9267826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675"/>
          </a:xfrm>
        </p:spPr>
        <p:txBody>
          <a:bodyPr/>
          <a:lstStyle/>
          <a:p>
            <a:r>
              <a:rPr lang="el-GR" sz="2400" b="1" smtClean="0"/>
              <a:t>Βασίφιλοι μικροστρογγυλοκυτταρικοί όγκοι</a:t>
            </a:r>
            <a:br>
              <a:rPr lang="el-GR" sz="2400" b="1" smtClean="0"/>
            </a:br>
            <a:r>
              <a:rPr lang="el-GR" sz="2400" b="1" smtClean="0"/>
              <a:t>Νευροεκτοδερμικής προέλευσης  νεοπλάσματα κεφαλής-τραχήλου.</a:t>
            </a:r>
            <a:br>
              <a:rPr lang="el-GR" sz="2400" b="1" smtClean="0"/>
            </a:br>
            <a:r>
              <a:rPr lang="el-GR" sz="2400" smtClean="0"/>
              <a:t> Ομάδα </a:t>
            </a:r>
            <a:r>
              <a:rPr lang="el-GR" sz="2400" b="1" smtClean="0"/>
              <a:t>Ι</a:t>
            </a:r>
            <a:r>
              <a:rPr lang="el-GR" sz="2400" smtClean="0"/>
              <a:t> -</a:t>
            </a:r>
            <a:r>
              <a:rPr lang="en-US" sz="2400" b="1" smtClean="0"/>
              <a:t> </a:t>
            </a:r>
            <a:r>
              <a:rPr lang="el-GR" sz="2400" b="1" smtClean="0"/>
              <a:t>Επιθηλιακής</a:t>
            </a:r>
            <a:r>
              <a:rPr lang="el-GR" sz="2400" smtClean="0"/>
              <a:t> προέλευσης</a:t>
            </a:r>
            <a:r>
              <a:rPr lang="en-US" sz="2400" smtClean="0"/>
              <a:t>:</a:t>
            </a:r>
            <a:r>
              <a:rPr lang="el-GR" sz="2400" smtClean="0"/>
              <a:t/>
            </a:r>
            <a:br>
              <a:rPr lang="el-GR" sz="2400" smtClean="0"/>
            </a:br>
            <a:r>
              <a:rPr lang="el-GR" sz="3200" smtClean="0"/>
              <a:t>Νευροενδοκρινικά καρκινώματα και σχετικοί όγκοι.</a:t>
            </a:r>
          </a:p>
        </p:txBody>
      </p:sp>
      <p:sp>
        <p:nvSpPr>
          <p:cNvPr id="104450" name="Rectangle 3"/>
          <p:cNvSpPr>
            <a:spLocks noGrp="1"/>
          </p:cNvSpPr>
          <p:nvPr>
            <p:ph type="body" idx="1"/>
          </p:nvPr>
        </p:nvSpPr>
        <p:spPr>
          <a:xfrm>
            <a:off x="457200" y="1773238"/>
            <a:ext cx="8229600" cy="4968875"/>
          </a:xfrm>
        </p:spPr>
        <p:txBody>
          <a:bodyPr/>
          <a:lstStyle/>
          <a:p>
            <a:r>
              <a:rPr lang="el-GR" dirty="0" smtClean="0"/>
              <a:t>Καλά διαφοροποιημένο </a:t>
            </a:r>
            <a:r>
              <a:rPr lang="el-GR" dirty="0" err="1" smtClean="0"/>
              <a:t>νευροενδοκρινικό</a:t>
            </a:r>
            <a:r>
              <a:rPr lang="el-GR" dirty="0" smtClean="0"/>
              <a:t> καρκίνωμα («καρκινοειδής όγκος»)</a:t>
            </a:r>
          </a:p>
          <a:p>
            <a:r>
              <a:rPr lang="el-GR" dirty="0" smtClean="0"/>
              <a:t>Μέτρια διαφοροποιημένο </a:t>
            </a:r>
            <a:r>
              <a:rPr lang="el-GR" dirty="0" err="1" smtClean="0"/>
              <a:t>νευροενδοκρινικό</a:t>
            </a:r>
            <a:r>
              <a:rPr lang="el-GR" dirty="0" smtClean="0"/>
              <a:t> καρκίνωμα (« άτυπος καρκινοειδής όγκος»)</a:t>
            </a:r>
          </a:p>
          <a:p>
            <a:r>
              <a:rPr lang="el-GR" dirty="0" smtClean="0"/>
              <a:t>Χαμηλά διαφοροποιημένο </a:t>
            </a:r>
            <a:r>
              <a:rPr lang="el-GR" dirty="0" err="1" smtClean="0"/>
              <a:t>νευροενδοκρινικό</a:t>
            </a:r>
            <a:r>
              <a:rPr lang="el-GR" dirty="0" smtClean="0"/>
              <a:t> καρκίνωμα , </a:t>
            </a:r>
            <a:r>
              <a:rPr lang="el-GR" dirty="0" err="1" smtClean="0"/>
              <a:t>μικροκυτταρικής</a:t>
            </a:r>
            <a:r>
              <a:rPr lang="el-GR" dirty="0" smtClean="0"/>
              <a:t> ποικιλίας</a:t>
            </a:r>
          </a:p>
          <a:p>
            <a:r>
              <a:rPr lang="el-GR" dirty="0" smtClean="0"/>
              <a:t>Χαμηλά διαφοροποιημένο </a:t>
            </a:r>
            <a:r>
              <a:rPr lang="el-GR" dirty="0" err="1" smtClean="0"/>
              <a:t>νευροενδοκρινικό</a:t>
            </a:r>
            <a:r>
              <a:rPr lang="el-GR" dirty="0" smtClean="0"/>
              <a:t> καρκίνωμα , </a:t>
            </a:r>
            <a:r>
              <a:rPr lang="el-GR" dirty="0" err="1" smtClean="0"/>
              <a:t>μεγαλοκυτταρικής</a:t>
            </a:r>
            <a:r>
              <a:rPr lang="el-GR" dirty="0" smtClean="0"/>
              <a:t> ποικιλίας</a:t>
            </a:r>
          </a:p>
          <a:p>
            <a:r>
              <a:rPr lang="el-GR" dirty="0" smtClean="0"/>
              <a:t>Υποφυσιακό αδένωμα/καρκίνωμα</a:t>
            </a:r>
          </a:p>
          <a:p>
            <a:endParaRPr lang="el-GR" dirty="0" smtClean="0"/>
          </a:p>
          <a:p>
            <a:endParaRPr lang="el-GR" sz="2400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4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313"/>
          </a:xfrm>
        </p:spPr>
        <p:txBody>
          <a:bodyPr/>
          <a:lstStyle/>
          <a:p>
            <a:r>
              <a:rPr lang="el-GR" sz="2400" b="1" smtClean="0"/>
              <a:t>Βασίφιλοι μικροστρογγυλοκυτταρικοί όγκοι </a:t>
            </a:r>
            <a:br>
              <a:rPr lang="el-GR" sz="2400" b="1" smtClean="0"/>
            </a:br>
            <a:r>
              <a:rPr lang="el-GR" sz="2400" b="1" smtClean="0"/>
              <a:t>Νευροεκτοδερμικής προέλευσης  νεοπλάσματα κεφαλής-τραχήλου.</a:t>
            </a:r>
            <a:br>
              <a:rPr lang="el-GR" sz="2400" b="1" smtClean="0"/>
            </a:br>
            <a:r>
              <a:rPr lang="el-GR" sz="2400" smtClean="0"/>
              <a:t> Ομάδα </a:t>
            </a:r>
            <a:r>
              <a:rPr lang="el-GR" sz="2400" b="1" smtClean="0"/>
              <a:t>ΙΙ – Νευρικής προέλευσης  οντότητες</a:t>
            </a:r>
          </a:p>
        </p:txBody>
      </p:sp>
      <p:sp>
        <p:nvSpPr>
          <p:cNvPr id="105474" name="Rectangle 3"/>
          <p:cNvSpPr>
            <a:spLocks noGrp="1"/>
          </p:cNvSpPr>
          <p:nvPr>
            <p:ph type="body" idx="1"/>
          </p:nvPr>
        </p:nvSpPr>
        <p:spPr>
          <a:xfrm>
            <a:off x="457200" y="1412875"/>
            <a:ext cx="8229600" cy="54451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mtClean="0"/>
              <a:t>Όγκος από κοκκιώδη κύτταρα</a:t>
            </a:r>
          </a:p>
          <a:p>
            <a:pPr>
              <a:lnSpc>
                <a:spcPct val="90000"/>
              </a:lnSpc>
            </a:pPr>
            <a:r>
              <a:rPr lang="el-GR" smtClean="0"/>
              <a:t>Ετερότοπη γλοία </a:t>
            </a:r>
          </a:p>
          <a:p>
            <a:pPr>
              <a:lnSpc>
                <a:spcPct val="90000"/>
              </a:lnSpc>
            </a:pPr>
            <a:r>
              <a:rPr lang="el-GR" smtClean="0"/>
              <a:t>Κακοήθης όγκος περιφερικών νευρικών ελύτρων </a:t>
            </a:r>
          </a:p>
          <a:p>
            <a:pPr>
              <a:lnSpc>
                <a:spcPct val="90000"/>
              </a:lnSpc>
            </a:pPr>
            <a:r>
              <a:rPr lang="el-GR" smtClean="0"/>
              <a:t>Κακόηθες μελάνωμα </a:t>
            </a:r>
          </a:p>
          <a:p>
            <a:pPr>
              <a:lnSpc>
                <a:spcPct val="90000"/>
              </a:lnSpc>
            </a:pPr>
            <a:r>
              <a:rPr lang="el-GR" smtClean="0"/>
              <a:t>Νευροϊνωμα</a:t>
            </a:r>
          </a:p>
          <a:p>
            <a:pPr>
              <a:lnSpc>
                <a:spcPct val="90000"/>
              </a:lnSpc>
            </a:pPr>
            <a:r>
              <a:rPr lang="el-GR" smtClean="0"/>
              <a:t>Οσφρητικό νευροβλάστωμα</a:t>
            </a:r>
          </a:p>
          <a:p>
            <a:pPr>
              <a:lnSpc>
                <a:spcPct val="90000"/>
              </a:lnSpc>
            </a:pPr>
            <a:r>
              <a:rPr lang="el-GR" smtClean="0"/>
              <a:t>Παραγαγγλίωμα</a:t>
            </a:r>
            <a:endParaRPr lang="en-US" smtClean="0"/>
          </a:p>
          <a:p>
            <a:pPr>
              <a:lnSpc>
                <a:spcPct val="90000"/>
              </a:lnSpc>
            </a:pPr>
            <a:r>
              <a:rPr lang="en-US" smtClean="0"/>
              <a:t>PNET / </a:t>
            </a:r>
            <a:r>
              <a:rPr lang="el-GR" smtClean="0"/>
              <a:t>(Εξωσκελετικό) σάρκωμα του </a:t>
            </a:r>
            <a:r>
              <a:rPr lang="en-US" smtClean="0"/>
              <a:t>Ewing</a:t>
            </a:r>
            <a:endParaRPr lang="el-GR" smtClean="0"/>
          </a:p>
          <a:p>
            <a:pPr>
              <a:lnSpc>
                <a:spcPct val="90000"/>
              </a:lnSpc>
            </a:pPr>
            <a:r>
              <a:rPr lang="el-GR" smtClean="0"/>
              <a:t>Σβάννωμα</a:t>
            </a:r>
            <a:endParaRPr lang="en-US" smtClean="0"/>
          </a:p>
          <a:p>
            <a:pPr>
              <a:lnSpc>
                <a:spcPct val="90000"/>
              </a:lnSpc>
            </a:pPr>
            <a:endParaRPr lang="el-GR" smtClean="0"/>
          </a:p>
          <a:p>
            <a:pPr>
              <a:lnSpc>
                <a:spcPct val="90000"/>
              </a:lnSpc>
            </a:pPr>
            <a:endParaRPr lang="el-GR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04813"/>
          </a:xfrm>
        </p:spPr>
        <p:txBody>
          <a:bodyPr/>
          <a:lstStyle/>
          <a:p>
            <a:pPr eaLnBrk="1" hangingPunct="1"/>
            <a:r>
              <a:rPr lang="el-GR" sz="2800" smtClean="0">
                <a:latin typeface="Arial" charset="0"/>
              </a:rPr>
              <a:t>Δυσπλασία στο βλεννογονικό επιθήλιο του στόματος</a:t>
            </a:r>
          </a:p>
        </p:txBody>
      </p:sp>
      <p:pic>
        <p:nvPicPr>
          <p:cNvPr id="27650" name="Picture 4" descr="speight_Fig1_HTM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04813"/>
            <a:ext cx="4176712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speight_Fig2_HT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404813"/>
            <a:ext cx="4033837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speight_Fig 3_HTM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429000"/>
            <a:ext cx="4176712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speight_Fig4_HTM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3573463"/>
            <a:ext cx="4033837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b="1" smtClean="0"/>
              <a:t> Λοιποί βασίφιλοι μικροστρογγυλοκυτταρικοί όγκοι</a:t>
            </a:r>
            <a:br>
              <a:rPr lang="el-GR" sz="2800" b="1" smtClean="0"/>
            </a:br>
            <a:r>
              <a:rPr lang="el-GR" sz="2800" b="1" smtClean="0"/>
              <a:t>παραρρινίων</a:t>
            </a:r>
          </a:p>
        </p:txBody>
      </p:sp>
      <p:sp>
        <p:nvSpPr>
          <p:cNvPr id="106498" name="Rectangle 3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9036050" cy="5257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l-GR" smtClean="0"/>
              <a:t>                              </a:t>
            </a:r>
            <a:r>
              <a:rPr lang="el-GR" b="1" smtClean="0"/>
              <a:t>Μεσεγχυματογενείς</a:t>
            </a:r>
          </a:p>
          <a:p>
            <a:pPr>
              <a:buFont typeface="Arial" charset="0"/>
              <a:buNone/>
            </a:pPr>
            <a:r>
              <a:rPr lang="el-GR" smtClean="0"/>
              <a:t>Δεσμοπλαστικός μικροστρογγυλοκυτταρικός όγκος</a:t>
            </a:r>
          </a:p>
          <a:p>
            <a:pPr>
              <a:buFont typeface="Arial" charset="0"/>
              <a:buNone/>
            </a:pPr>
            <a:r>
              <a:rPr lang="el-GR" smtClean="0"/>
              <a:t>Ραβδομυοσάρκωμα</a:t>
            </a:r>
          </a:p>
          <a:p>
            <a:pPr>
              <a:buFont typeface="Arial" charset="0"/>
              <a:buNone/>
            </a:pPr>
            <a:r>
              <a:rPr lang="el-GR" smtClean="0"/>
              <a:t>Χαμηλά διαφοροποιημένο συνοβιακό σάρκωμα</a:t>
            </a:r>
          </a:p>
          <a:p>
            <a:pPr>
              <a:buFont typeface="Arial" charset="0"/>
              <a:buNone/>
            </a:pPr>
            <a:endParaRPr lang="el-GR" smtClean="0"/>
          </a:p>
          <a:p>
            <a:pPr>
              <a:buFont typeface="Arial" charset="0"/>
              <a:buNone/>
            </a:pPr>
            <a:r>
              <a:rPr lang="el-GR" smtClean="0"/>
              <a:t>                       </a:t>
            </a:r>
            <a:r>
              <a:rPr lang="el-GR" b="1" smtClean="0"/>
              <a:t>Όγκοι κυττάρων του αίματος</a:t>
            </a:r>
          </a:p>
          <a:p>
            <a:pPr>
              <a:buFont typeface="Arial" charset="0"/>
              <a:buNone/>
            </a:pPr>
            <a:r>
              <a:rPr lang="el-GR" smtClean="0"/>
              <a:t>Εξωμυελικό πλασματοκύτωμα</a:t>
            </a:r>
          </a:p>
          <a:p>
            <a:pPr>
              <a:buFont typeface="Arial" charset="0"/>
              <a:buNone/>
            </a:pPr>
            <a:r>
              <a:rPr lang="el-GR" smtClean="0"/>
              <a:t>Εξωλεμφαδενικό λέμφωμα από κύτταρα ΝΚ/Τ ,</a:t>
            </a:r>
          </a:p>
          <a:p>
            <a:pPr>
              <a:buFont typeface="Arial" charset="0"/>
              <a:buNone/>
            </a:pPr>
            <a:r>
              <a:rPr lang="el-GR" smtClean="0"/>
              <a:t>ρινικού τύπου.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7" descr="mills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765175"/>
            <a:ext cx="3951287" cy="5976938"/>
          </a:xfrm>
        </p:spPr>
      </p:pic>
      <p:pic>
        <p:nvPicPr>
          <p:cNvPr id="107522" name="Picture 8" descr="mills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64163" y="476250"/>
            <a:ext cx="3413125" cy="5184775"/>
          </a:xfrm>
        </p:spPr>
      </p:pic>
      <p:sp>
        <p:nvSpPr>
          <p:cNvPr id="107523" name="Rectangle 9"/>
          <p:cNvSpPr>
            <a:spLocks noChangeArrowheads="1"/>
          </p:cNvSpPr>
          <p:nvPr/>
        </p:nvSpPr>
        <p:spPr bwMode="auto">
          <a:xfrm>
            <a:off x="-323850" y="142875"/>
            <a:ext cx="554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b="1"/>
              <a:t>N</a:t>
            </a:r>
            <a:r>
              <a:rPr lang="el-GR" b="1"/>
              <a:t>ευροενδοκρινικό καρκίνωμα λάρυγγα ,</a:t>
            </a:r>
            <a:endParaRPr lang="el-GR"/>
          </a:p>
          <a:p>
            <a:pPr algn="ctr"/>
            <a:r>
              <a:rPr lang="el-GR" b="1"/>
              <a:t>καλής διαφοροποίησης</a:t>
            </a:r>
          </a:p>
        </p:txBody>
      </p:sp>
      <p:sp>
        <p:nvSpPr>
          <p:cNvPr id="107524" name="Rectangle 10"/>
          <p:cNvSpPr>
            <a:spLocks noChangeArrowheads="1"/>
          </p:cNvSpPr>
          <p:nvPr/>
        </p:nvSpPr>
        <p:spPr bwMode="auto">
          <a:xfrm>
            <a:off x="5724525" y="93663"/>
            <a:ext cx="3419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b="1"/>
              <a:t>Αδένωμα μέσου ωτός</a:t>
            </a:r>
          </a:p>
        </p:txBody>
      </p:sp>
      <p:sp>
        <p:nvSpPr>
          <p:cNvPr id="107525" name="Rectangle 11"/>
          <p:cNvSpPr>
            <a:spLocks noChangeArrowheads="1"/>
          </p:cNvSpPr>
          <p:nvPr/>
        </p:nvSpPr>
        <p:spPr bwMode="auto">
          <a:xfrm rot="10800000" flipV="1">
            <a:off x="4787900" y="5770563"/>
            <a:ext cx="44656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l-GR" sz="1400"/>
              <a:t>Παρόμοιος όγκος </a:t>
            </a:r>
          </a:p>
          <a:p>
            <a:pPr algn="ctr"/>
            <a:r>
              <a:rPr lang="en-US" sz="1400"/>
              <a:t>Paraskevakou H, Lazaris AC, Kandiloros DC et</a:t>
            </a:r>
            <a:r>
              <a:rPr lang="el-GR" sz="1400"/>
              <a:t> </a:t>
            </a:r>
            <a:r>
              <a:rPr lang="en-US" sz="1400"/>
              <a:t>al.</a:t>
            </a:r>
            <a:endParaRPr lang="el-GR" sz="1400"/>
          </a:p>
          <a:p>
            <a:pPr algn="ctr"/>
            <a:r>
              <a:rPr lang="en-US" sz="1400"/>
              <a:t> Pathology 1999, 31 (3) : 284-7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</a:t>
            </a:r>
            <a:r>
              <a:rPr lang="el-GR" smtClean="0"/>
              <a:t>ευροενδοκρινικά καρκινώματα </a:t>
            </a:r>
          </a:p>
        </p:txBody>
      </p:sp>
      <p:pic>
        <p:nvPicPr>
          <p:cNvPr id="108546" name="Picture 6" descr="mills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73238"/>
            <a:ext cx="2955925" cy="4525962"/>
          </a:xfrm>
        </p:spPr>
      </p:pic>
      <p:pic>
        <p:nvPicPr>
          <p:cNvPr id="108547" name="Picture 7" descr="mills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1773238"/>
            <a:ext cx="2967037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8" descr="mills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0" y="1773238"/>
            <a:ext cx="301625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9" name="Rectangle 9"/>
          <p:cNvSpPr>
            <a:spLocks noChangeArrowheads="1"/>
          </p:cNvSpPr>
          <p:nvPr/>
        </p:nvSpPr>
        <p:spPr bwMode="auto">
          <a:xfrm>
            <a:off x="-107950" y="6427788"/>
            <a:ext cx="6704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sz="1400" b="1"/>
              <a:t>λάρυγγα , μέτριας διαφοροποίησης</a:t>
            </a:r>
          </a:p>
        </p:txBody>
      </p:sp>
      <p:sp>
        <p:nvSpPr>
          <p:cNvPr id="108550" name="Rectangle 10"/>
          <p:cNvSpPr>
            <a:spLocks noChangeArrowheads="1"/>
          </p:cNvSpPr>
          <p:nvPr/>
        </p:nvSpPr>
        <p:spPr bwMode="auto">
          <a:xfrm>
            <a:off x="3132138" y="6434138"/>
            <a:ext cx="35925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sz="1200" b="1"/>
              <a:t>λάρυγγα , χαμηλής διαφοροποίησης</a:t>
            </a:r>
          </a:p>
        </p:txBody>
      </p:sp>
      <p:sp>
        <p:nvSpPr>
          <p:cNvPr id="108551" name="Rectangle 11"/>
          <p:cNvSpPr>
            <a:spLocks noChangeArrowheads="1"/>
          </p:cNvSpPr>
          <p:nvPr/>
        </p:nvSpPr>
        <p:spPr bwMode="auto">
          <a:xfrm>
            <a:off x="5940425" y="6308725"/>
            <a:ext cx="3889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000"/>
              <a:t>παρωτίδας, </a:t>
            </a:r>
            <a:r>
              <a:rPr lang="el-GR" sz="1000" b="1"/>
              <a:t>χαμηλής</a:t>
            </a:r>
            <a:r>
              <a:rPr lang="el-GR" sz="1000"/>
              <a:t> διαφοροποίησης,με συνυπάρχον</a:t>
            </a:r>
          </a:p>
          <a:p>
            <a:r>
              <a:rPr lang="el-GR" sz="1000"/>
              <a:t> </a:t>
            </a:r>
            <a:r>
              <a:rPr lang="el-GR" sz="1000" b="1"/>
              <a:t>καλύτερα διαφοροποιημένο</a:t>
            </a:r>
            <a:r>
              <a:rPr lang="el-GR" sz="1000"/>
              <a:t> αδενικό συστατικό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/>
          <a:lstStyle/>
          <a:p>
            <a:r>
              <a:rPr lang="el-GR" sz="3200" smtClean="0"/>
              <a:t>Μεγαλοκυτταρικό </a:t>
            </a:r>
            <a:r>
              <a:rPr lang="el-GR" sz="3200" b="1" smtClean="0"/>
              <a:t>νευροενδοκρινικό καρκίνωμα</a:t>
            </a:r>
            <a:r>
              <a:rPr lang="el-GR" sz="3200" smtClean="0"/>
              <a:t/>
            </a:r>
            <a:br>
              <a:rPr lang="el-GR" sz="3200" smtClean="0"/>
            </a:br>
            <a:r>
              <a:rPr lang="el-GR" sz="3200" smtClean="0"/>
              <a:t>Αδιαφοροποίητο καρκίνωμα παραρρινίων</a:t>
            </a:r>
          </a:p>
        </p:txBody>
      </p:sp>
      <p:pic>
        <p:nvPicPr>
          <p:cNvPr id="109570" name="Picture 6" descr="mills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196975"/>
            <a:ext cx="8137525" cy="5437188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C:\Documents and Settings\Administrator\Τα έγγραφά μου\Οι εικόνες μου\WINTER PAINTINGS\road-at-eragny-winter-1885.jpg!HalfH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-381000"/>
            <a:ext cx="916305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4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l-GR" sz="2400" b="1" smtClean="0"/>
              <a:t>Βασίφιλοι μικροστρογγυλοκυτταρικοί όγκοι </a:t>
            </a:r>
            <a:br>
              <a:rPr lang="el-GR" sz="2400" b="1" smtClean="0"/>
            </a:br>
            <a:r>
              <a:rPr lang="el-GR" sz="2400" b="1" smtClean="0"/>
              <a:t>Νευροεκτοδερμικής προέλευσης  νεοπλάσματα κεφαλής-τραχήλου.</a:t>
            </a:r>
            <a:br>
              <a:rPr lang="el-GR" sz="2400" b="1" smtClean="0"/>
            </a:br>
            <a:r>
              <a:rPr lang="el-GR" sz="2400" b="1" smtClean="0"/>
              <a:t> Ομάδα</a:t>
            </a:r>
            <a:r>
              <a:rPr lang="el-GR" sz="2400" smtClean="0"/>
              <a:t> </a:t>
            </a:r>
            <a:r>
              <a:rPr lang="el-GR" sz="2400" b="1" smtClean="0"/>
              <a:t>ΙΙ – Νευρικής προέλευσης  οντότητες</a:t>
            </a:r>
            <a:br>
              <a:rPr lang="el-GR" sz="2400" b="1" smtClean="0"/>
            </a:br>
            <a:r>
              <a:rPr lang="el-GR" sz="2400" b="1" smtClean="0"/>
              <a:t>Εμφάνιση οσφρητικού νευροβλαστώματος</a:t>
            </a:r>
          </a:p>
        </p:txBody>
      </p:sp>
      <p:pic>
        <p:nvPicPr>
          <p:cNvPr id="111618" name="Picture 9" descr="thompson_Fig1_HTM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23850" y="2060575"/>
            <a:ext cx="4751388" cy="3800475"/>
          </a:xfrm>
        </p:spPr>
      </p:pic>
      <p:pic>
        <p:nvPicPr>
          <p:cNvPr id="111619" name="Picture 10" descr="thompson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64050" y="2060575"/>
            <a:ext cx="4679950" cy="3836988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4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l-GR" sz="2400" b="1" smtClean="0"/>
              <a:t>Βασίφιλοι μικροστρογγυλοκυτταρικοί όγκοι </a:t>
            </a:r>
            <a:br>
              <a:rPr lang="el-GR" sz="2400" b="1" smtClean="0"/>
            </a:br>
            <a:r>
              <a:rPr lang="el-GR" sz="2400" b="1" smtClean="0"/>
              <a:t>Νευροεκτοδερμικής προέλευσης  νεοπλάσματα κεφαλής-τραχήλου.</a:t>
            </a:r>
            <a:br>
              <a:rPr lang="el-GR" sz="2400" b="1" smtClean="0"/>
            </a:br>
            <a:r>
              <a:rPr lang="el-GR" sz="2400" b="1" smtClean="0"/>
              <a:t> Ομάδα</a:t>
            </a:r>
            <a:r>
              <a:rPr lang="el-GR" sz="2400" smtClean="0"/>
              <a:t> </a:t>
            </a:r>
            <a:r>
              <a:rPr lang="el-GR" sz="2400" b="1" smtClean="0"/>
              <a:t>ΙΙ – Νευρικής προέλευσης  οντότητες</a:t>
            </a:r>
            <a:br>
              <a:rPr lang="el-GR" sz="2400" b="1" smtClean="0"/>
            </a:br>
            <a:r>
              <a:rPr lang="el-GR" sz="2400" b="1" smtClean="0"/>
              <a:t>Μορφολογία οσφρητικού νευροβλαστώματος</a:t>
            </a:r>
          </a:p>
        </p:txBody>
      </p:sp>
      <p:pic>
        <p:nvPicPr>
          <p:cNvPr id="112642" name="Picture 9" descr="thompson_Fig3_HTM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628775"/>
            <a:ext cx="3095625" cy="2474913"/>
          </a:xfrm>
        </p:spPr>
      </p:pic>
      <p:pic>
        <p:nvPicPr>
          <p:cNvPr id="112643" name="Picture 10" descr="thompson_Fig4_HTM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19700" y="1557338"/>
            <a:ext cx="3313113" cy="2624137"/>
          </a:xfrm>
        </p:spPr>
      </p:pic>
      <p:pic>
        <p:nvPicPr>
          <p:cNvPr id="112644" name="Picture 11" descr="thompson_Fig5_HTM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755650" y="4221163"/>
            <a:ext cx="3095625" cy="2474912"/>
          </a:xfrm>
        </p:spPr>
      </p:pic>
      <p:pic>
        <p:nvPicPr>
          <p:cNvPr id="112645" name="Picture 12" descr="mills 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148263" y="4365625"/>
            <a:ext cx="3313112" cy="217011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4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l-GR" sz="2400" b="1" smtClean="0"/>
              <a:t>Βασίφιλοι μικροστρογγυλοκυτταρικοί όγκοι </a:t>
            </a:r>
            <a:br>
              <a:rPr lang="el-GR" sz="2400" b="1" smtClean="0"/>
            </a:br>
            <a:r>
              <a:rPr lang="el-GR" sz="2400" b="1" smtClean="0"/>
              <a:t>Νευροεκτοδερμικής προέλευσης  νεοπλάσματα κεφαλής-τραχήλου.</a:t>
            </a:r>
            <a:br>
              <a:rPr lang="el-GR" sz="2400" b="1" smtClean="0"/>
            </a:br>
            <a:r>
              <a:rPr lang="el-GR" sz="2400" b="1" smtClean="0"/>
              <a:t> Ομάδα</a:t>
            </a:r>
            <a:r>
              <a:rPr lang="el-GR" sz="2400" smtClean="0"/>
              <a:t> </a:t>
            </a:r>
            <a:r>
              <a:rPr lang="el-GR" sz="2400" b="1" smtClean="0"/>
              <a:t>ΙΙ – Νευρικής προέλευσης  οντότητες</a:t>
            </a:r>
            <a:br>
              <a:rPr lang="el-GR" sz="2400" b="1" smtClean="0"/>
            </a:br>
            <a:r>
              <a:rPr lang="el-GR" sz="2400" b="1" smtClean="0"/>
              <a:t>Μορφολογία οσφρητικού νευροβλαστώματος</a:t>
            </a:r>
          </a:p>
        </p:txBody>
      </p:sp>
      <p:pic>
        <p:nvPicPr>
          <p:cNvPr id="113666" name="Picture 9" descr="thompson_Fig6_HTM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557338"/>
            <a:ext cx="3313112" cy="2627312"/>
          </a:xfrm>
        </p:spPr>
      </p:pic>
      <p:pic>
        <p:nvPicPr>
          <p:cNvPr id="113667" name="Picture 10" descr="thompson_Fig7_HTM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92725" y="1484313"/>
            <a:ext cx="3382963" cy="2705100"/>
          </a:xfrm>
        </p:spPr>
      </p:pic>
      <p:pic>
        <p:nvPicPr>
          <p:cNvPr id="113668" name="Picture 11" descr="thompson_Fig8_HTM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971550" y="4241800"/>
            <a:ext cx="3384550" cy="2616200"/>
          </a:xfrm>
        </p:spPr>
      </p:pic>
      <p:pic>
        <p:nvPicPr>
          <p:cNvPr id="113669" name="Picture 12" descr="thompson_Fig9_HTM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292725" y="4159250"/>
            <a:ext cx="3376613" cy="26987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4"/>
          <p:cNvSpPr>
            <a:spLocks noGrp="1"/>
          </p:cNvSpPr>
          <p:nvPr>
            <p:ph type="title"/>
          </p:nvPr>
        </p:nvSpPr>
        <p:spPr>
          <a:xfrm>
            <a:off x="0" y="274638"/>
            <a:ext cx="9036050" cy="1143000"/>
          </a:xfrm>
        </p:spPr>
        <p:txBody>
          <a:bodyPr/>
          <a:lstStyle/>
          <a:p>
            <a:r>
              <a:rPr lang="el-GR" sz="2400" b="1" smtClean="0"/>
              <a:t>Βασίφιλοι μικροστρογγυλοκυτταρικοί όγκοι </a:t>
            </a:r>
            <a:br>
              <a:rPr lang="el-GR" sz="2400" b="1" smtClean="0"/>
            </a:br>
            <a:r>
              <a:rPr lang="el-GR" sz="2400" b="1" smtClean="0"/>
              <a:t>Νευροεκτοδερμικής προέλευσης  νεοπλάσματα κεφαλής-τραχήλου.</a:t>
            </a:r>
            <a:br>
              <a:rPr lang="el-GR" sz="2400" b="1" smtClean="0"/>
            </a:br>
            <a:r>
              <a:rPr lang="el-GR" sz="2400" b="1" smtClean="0"/>
              <a:t> Ομάδα</a:t>
            </a:r>
            <a:r>
              <a:rPr lang="el-GR" sz="2400" smtClean="0"/>
              <a:t> </a:t>
            </a:r>
            <a:r>
              <a:rPr lang="el-GR" sz="2400" b="1" smtClean="0"/>
              <a:t>ΙΙ – Νευρικής προέλευσης  οντότητες</a:t>
            </a:r>
            <a:br>
              <a:rPr lang="el-GR" sz="2400" b="1" smtClean="0"/>
            </a:br>
            <a:r>
              <a:rPr lang="el-GR" sz="2400" b="1" smtClean="0"/>
              <a:t>Μορφολογία και ανοσοφαινότυπος οσφρητικού νευροβλαστώματος</a:t>
            </a:r>
          </a:p>
        </p:txBody>
      </p:sp>
      <p:pic>
        <p:nvPicPr>
          <p:cNvPr id="114690" name="Picture 6" descr="bridge_Fig3_HTM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2275" y="2276475"/>
            <a:ext cx="5753100" cy="3911600"/>
          </a:xfrm>
        </p:spPr>
      </p:pic>
      <p:sp>
        <p:nvSpPr>
          <p:cNvPr id="114691" name="Rectangle 7"/>
          <p:cNvSpPr>
            <a:spLocks noChangeArrowheads="1"/>
          </p:cNvSpPr>
          <p:nvPr/>
        </p:nvSpPr>
        <p:spPr bwMode="auto">
          <a:xfrm>
            <a:off x="6659563" y="3709988"/>
            <a:ext cx="1008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S-100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4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l-GR" sz="2800" b="1" smtClean="0"/>
              <a:t>Ανοσοφαινότυπος οσφρητικού νευροβλαστώματος</a:t>
            </a:r>
          </a:p>
        </p:txBody>
      </p:sp>
      <p:pic>
        <p:nvPicPr>
          <p:cNvPr id="115714" name="Picture 9" descr="thompson_Fig10_HTM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765175"/>
            <a:ext cx="3744912" cy="2992438"/>
          </a:xfrm>
        </p:spPr>
      </p:pic>
      <p:pic>
        <p:nvPicPr>
          <p:cNvPr id="115715" name="Picture 10" descr="thompson_Fig11_HTM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87900" y="765175"/>
            <a:ext cx="3744913" cy="2994025"/>
          </a:xfrm>
        </p:spPr>
      </p:pic>
      <p:pic>
        <p:nvPicPr>
          <p:cNvPr id="115716" name="Picture 11" descr="thompson_Fig12_HTM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11188" y="3789363"/>
            <a:ext cx="3744912" cy="2994025"/>
          </a:xfrm>
        </p:spPr>
      </p:pic>
      <p:pic>
        <p:nvPicPr>
          <p:cNvPr id="115717" name="Picture 12" descr="mills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787900" y="4076700"/>
            <a:ext cx="3744913" cy="2508250"/>
          </a:xfrm>
        </p:spPr>
      </p:pic>
      <p:sp>
        <p:nvSpPr>
          <p:cNvPr id="115718" name="Rectangle 13"/>
          <p:cNvSpPr>
            <a:spLocks noChangeArrowheads="1"/>
          </p:cNvSpPr>
          <p:nvPr/>
        </p:nvSpPr>
        <p:spPr bwMode="auto">
          <a:xfrm>
            <a:off x="2771775" y="3976688"/>
            <a:ext cx="2197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S-100</a:t>
            </a:r>
          </a:p>
        </p:txBody>
      </p:sp>
      <p:sp>
        <p:nvSpPr>
          <p:cNvPr id="115719" name="Rectangle 14"/>
          <p:cNvSpPr>
            <a:spLocks noChangeArrowheads="1"/>
          </p:cNvSpPr>
          <p:nvPr/>
        </p:nvSpPr>
        <p:spPr bwMode="auto">
          <a:xfrm>
            <a:off x="2484438" y="3246438"/>
            <a:ext cx="302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b="1"/>
              <a:t>Χρωμογρανίνη</a:t>
            </a:r>
            <a:r>
              <a:rPr lang="el-GR"/>
              <a:t> </a:t>
            </a:r>
          </a:p>
        </p:txBody>
      </p:sp>
      <p:sp>
        <p:nvSpPr>
          <p:cNvPr id="115720" name="Rectangle 15"/>
          <p:cNvSpPr>
            <a:spLocks noChangeArrowheads="1"/>
          </p:cNvSpPr>
          <p:nvPr/>
        </p:nvSpPr>
        <p:spPr bwMode="auto">
          <a:xfrm>
            <a:off x="6877050" y="1960563"/>
            <a:ext cx="1150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CD56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313"/>
          </a:xfrm>
        </p:spPr>
        <p:txBody>
          <a:bodyPr/>
          <a:lstStyle/>
          <a:p>
            <a:pPr eaLnBrk="1" hangingPunct="1"/>
            <a:r>
              <a:rPr lang="el-GR" sz="3200" u="sng" smtClean="0">
                <a:latin typeface="Arial" charset="0"/>
              </a:rPr>
              <a:t>Ιδιαίτερης σημασίας</a:t>
            </a:r>
            <a:r>
              <a:rPr lang="el-GR" sz="3200" smtClean="0">
                <a:latin typeface="Arial" charset="0"/>
              </a:rPr>
              <a:t> μεταβολές αξιολογούμενες στην εκτίμηση της </a:t>
            </a:r>
            <a:r>
              <a:rPr lang="el-GR" sz="3200" b="1" smtClean="0">
                <a:latin typeface="Arial" charset="0"/>
              </a:rPr>
              <a:t>δυσπλασίας</a:t>
            </a:r>
            <a:r>
              <a:rPr lang="el-GR" sz="3200" smtClean="0">
                <a:latin typeface="Arial" charset="0"/>
              </a:rPr>
              <a:t> </a:t>
            </a:r>
            <a:br>
              <a:rPr lang="el-GR" sz="3200" smtClean="0">
                <a:latin typeface="Arial" charset="0"/>
              </a:rPr>
            </a:br>
            <a:r>
              <a:rPr lang="el-GR" sz="3200" smtClean="0">
                <a:latin typeface="Arial" charset="0"/>
              </a:rPr>
              <a:t>του στοματικού βλεννογόνου</a:t>
            </a:r>
          </a:p>
        </p:txBody>
      </p:sp>
      <p:sp>
        <p:nvSpPr>
          <p:cNvPr id="28674" name="Rectangle 5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924425"/>
          </a:xfrm>
        </p:spPr>
        <p:txBody>
          <a:bodyPr/>
          <a:lstStyle/>
          <a:p>
            <a:pPr eaLnBrk="1" hangingPunct="1"/>
            <a:r>
              <a:rPr lang="el-GR" sz="2800" dirty="0" smtClean="0">
                <a:latin typeface="Arial" charset="0"/>
              </a:rPr>
              <a:t>Έντονος κυτταρικός και πυρηνικός </a:t>
            </a:r>
            <a:r>
              <a:rPr lang="el-GR" sz="2800" dirty="0" err="1" smtClean="0">
                <a:latin typeface="Arial" charset="0"/>
              </a:rPr>
              <a:t>πλειομορφισμός</a:t>
            </a:r>
            <a:r>
              <a:rPr lang="el-GR" sz="2800" dirty="0" smtClean="0">
                <a:latin typeface="Arial" charset="0"/>
              </a:rPr>
              <a:t> </a:t>
            </a:r>
          </a:p>
          <a:p>
            <a:pPr eaLnBrk="1" hangingPunct="1"/>
            <a:endParaRPr lang="el-GR" sz="2800" dirty="0" smtClean="0">
              <a:latin typeface="Arial" charset="0"/>
            </a:endParaRPr>
          </a:p>
          <a:p>
            <a:pPr eaLnBrk="1" hangingPunct="1"/>
            <a:r>
              <a:rPr lang="el-GR" sz="2800" dirty="0" smtClean="0">
                <a:latin typeface="Arial" charset="0"/>
              </a:rPr>
              <a:t>Προβάλλουσες βολβώδεις επιθηλιακές καταδύσεις</a:t>
            </a:r>
          </a:p>
          <a:p>
            <a:pPr eaLnBrk="1" hangingPunct="1"/>
            <a:endParaRPr lang="el-GR" sz="2800" dirty="0" smtClean="0">
              <a:latin typeface="Arial" charset="0"/>
            </a:endParaRPr>
          </a:p>
          <a:p>
            <a:pPr eaLnBrk="1" hangingPunct="1"/>
            <a:r>
              <a:rPr lang="el-GR" sz="2800" dirty="0" smtClean="0">
                <a:latin typeface="Arial" charset="0"/>
              </a:rPr>
              <a:t>Άτυπες μιτώσεις</a:t>
            </a:r>
          </a:p>
        </p:txBody>
      </p:sp>
      <p:pic>
        <p:nvPicPr>
          <p:cNvPr id="28675" name="Picture 7" descr="speight_14_Fig5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16463" y="1484313"/>
            <a:ext cx="4295775" cy="537368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smtClean="0"/>
              <a:t>Μελάνωμα ρινός-παραρρινίων -ρινοφάρυγγα</a:t>
            </a:r>
          </a:p>
        </p:txBody>
      </p:sp>
      <p:pic>
        <p:nvPicPr>
          <p:cNvPr id="116738" name="Picture 4" descr="mills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628775"/>
            <a:ext cx="7488237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r>
              <a:rPr lang="el-GR" sz="3200" b="1" smtClean="0"/>
              <a:t>Μορφολογικά πρότυπα</a:t>
            </a:r>
            <a:r>
              <a:rPr lang="el-GR" sz="3200" smtClean="0"/>
              <a:t> μελανώματος </a:t>
            </a:r>
            <a:br>
              <a:rPr lang="el-GR" sz="3200" smtClean="0"/>
            </a:br>
            <a:r>
              <a:rPr lang="el-GR" sz="3200" smtClean="0"/>
              <a:t>ρινός- παραρρινίων -ρινοφάρυγγα</a:t>
            </a:r>
          </a:p>
        </p:txBody>
      </p:sp>
      <p:pic>
        <p:nvPicPr>
          <p:cNvPr id="117762" name="Picture 6" descr="thomson melanoma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125538"/>
            <a:ext cx="7272338" cy="563403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4"/>
          <p:cNvSpPr>
            <a:spLocks noGrp="1"/>
          </p:cNvSpPr>
          <p:nvPr>
            <p:ph type="title"/>
          </p:nvPr>
        </p:nvSpPr>
        <p:spPr>
          <a:xfrm>
            <a:off x="179388" y="0"/>
            <a:ext cx="8964612" cy="1214422"/>
          </a:xfrm>
        </p:spPr>
        <p:txBody>
          <a:bodyPr/>
          <a:lstStyle/>
          <a:p>
            <a:r>
              <a:rPr lang="el-GR" sz="3600" b="1" dirty="0" err="1" smtClean="0"/>
              <a:t>Μελανωτικός</a:t>
            </a:r>
            <a:r>
              <a:rPr lang="el-GR" sz="3600" b="1" dirty="0" smtClean="0"/>
              <a:t> </a:t>
            </a:r>
            <a:r>
              <a:rPr lang="el-GR" sz="3600" b="1" dirty="0" err="1" smtClean="0"/>
              <a:t>νευροεκτοδερμικός</a:t>
            </a:r>
            <a:r>
              <a:rPr lang="el-GR" sz="3600" b="1" dirty="0" smtClean="0"/>
              <a:t> όγκος </a:t>
            </a:r>
            <a:br>
              <a:rPr lang="el-GR" sz="3600" b="1" dirty="0" smtClean="0"/>
            </a:br>
            <a:r>
              <a:rPr lang="el-GR" sz="3600" b="1" dirty="0" smtClean="0"/>
              <a:t>της βρεφικής ηλικίας</a:t>
            </a:r>
          </a:p>
        </p:txBody>
      </p:sp>
      <p:pic>
        <p:nvPicPr>
          <p:cNvPr id="118786" name="Picture 6" descr="mills 1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16200000">
            <a:off x="-385334" y="2186418"/>
            <a:ext cx="5628389" cy="3714776"/>
          </a:xfrm>
        </p:spPr>
      </p:pic>
      <p:pic>
        <p:nvPicPr>
          <p:cNvPr id="139266" name="Picture 2" descr="http://www.pathology.vcu.edu/residentcases/images/m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42984"/>
            <a:ext cx="3794120" cy="3035296"/>
          </a:xfrm>
          <a:prstGeom prst="rect">
            <a:avLst/>
          </a:prstGeom>
          <a:noFill/>
        </p:spPr>
      </p:pic>
      <p:pic>
        <p:nvPicPr>
          <p:cNvPr id="139268" name="Picture 4" descr="http://www.pathology.vcu.edu/residentcases/images/mn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643314"/>
            <a:ext cx="3831854" cy="3065483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1 - Τίτλος"/>
          <p:cNvSpPr>
            <a:spLocks noGrp="1"/>
          </p:cNvSpPr>
          <p:nvPr>
            <p:ph type="title" idx="4294967295"/>
          </p:nvPr>
        </p:nvSpPr>
        <p:spPr>
          <a:xfrm>
            <a:off x="-357188" y="274638"/>
            <a:ext cx="9929813" cy="654050"/>
          </a:xfrm>
        </p:spPr>
        <p:txBody>
          <a:bodyPr/>
          <a:lstStyle/>
          <a:p>
            <a:r>
              <a:rPr lang="el-GR" sz="3600" smtClean="0"/>
              <a:t>Ανοσοφαινοτυπικός αλγόριθμος διάγνωσης αδιαφοροποίητων όγκων της βάσης του κρανίου </a:t>
            </a:r>
          </a:p>
        </p:txBody>
      </p:sp>
      <p:pic>
        <p:nvPicPr>
          <p:cNvPr id="119810" name="Picture 2" descr="C:\Documents and Settings\p0pathol_ad\Τα έγγραφά μου\Οι εικόνες μου\HEAD-NECK\003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0" y="1214438"/>
            <a:ext cx="970280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C:\Documents and Settings\Administrator\Τα έγγραφά μου\Οι εικόνες μου\WINTER PAINTINGS\winter-landscape-th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13" y="0"/>
            <a:ext cx="10250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4"/>
          <p:cNvSpPr>
            <a:spLocks noGrp="1"/>
          </p:cNvSpPr>
          <p:nvPr>
            <p:ph type="title"/>
          </p:nvPr>
        </p:nvSpPr>
        <p:spPr>
          <a:xfrm>
            <a:off x="0" y="-242888"/>
            <a:ext cx="9144000" cy="3671888"/>
          </a:xfrm>
        </p:spPr>
        <p:txBody>
          <a:bodyPr/>
          <a:lstStyle/>
          <a:p>
            <a:r>
              <a:rPr lang="el-GR" sz="2800" smtClean="0">
                <a:latin typeface="Arial" charset="0"/>
              </a:rPr>
              <a:t>Εξωλεμφαδενικές λεμφωματώδεις οντότητες στην περιοχή κεφαλής-τραχήλου.</a:t>
            </a:r>
            <a:br>
              <a:rPr lang="el-GR" sz="2800" smtClean="0">
                <a:latin typeface="Arial" charset="0"/>
              </a:rPr>
            </a:br>
            <a:r>
              <a:rPr lang="el-GR" sz="2800" smtClean="0">
                <a:latin typeface="Arial" charset="0"/>
              </a:rPr>
              <a:t/>
            </a:r>
            <a:br>
              <a:rPr lang="el-GR" sz="2800" smtClean="0">
                <a:latin typeface="Arial" charset="0"/>
              </a:rPr>
            </a:br>
            <a:r>
              <a:rPr lang="el-GR" sz="3200" smtClean="0">
                <a:latin typeface="Arial" charset="0"/>
              </a:rPr>
              <a:t>Λεμφοεπιθηλιακή σιελαδενίτιδα και εξωλεμφαδενικό λέμφωμα οριακής ζώνης </a:t>
            </a:r>
            <a:br>
              <a:rPr lang="el-GR" sz="3200" smtClean="0">
                <a:latin typeface="Arial" charset="0"/>
              </a:rPr>
            </a:br>
            <a:r>
              <a:rPr lang="el-GR" sz="3200" smtClean="0">
                <a:latin typeface="Arial" charset="0"/>
              </a:rPr>
              <a:t>από Β-κύτταρα</a:t>
            </a:r>
          </a:p>
        </p:txBody>
      </p:sp>
      <p:pic>
        <p:nvPicPr>
          <p:cNvPr id="121858" name="Picture 6" descr="GREAVES_Fig2_HTM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068638"/>
            <a:ext cx="9144000" cy="8081962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4"/>
          <p:cNvSpPr>
            <a:spLocks noGrp="1"/>
          </p:cNvSpPr>
          <p:nvPr>
            <p:ph type="title"/>
          </p:nvPr>
        </p:nvSpPr>
        <p:spPr>
          <a:xfrm>
            <a:off x="2843213" y="0"/>
            <a:ext cx="6049962" cy="1417638"/>
          </a:xfrm>
        </p:spPr>
        <p:txBody>
          <a:bodyPr/>
          <a:lstStyle/>
          <a:p>
            <a:r>
              <a:rPr lang="el-GR" sz="2400" dirty="0" smtClean="0">
                <a:latin typeface="Arial" charset="0"/>
              </a:rPr>
              <a:t> </a:t>
            </a:r>
            <a:r>
              <a:rPr lang="el-GR" sz="1800" b="1" dirty="0" err="1" smtClean="0">
                <a:latin typeface="Arial" charset="0"/>
              </a:rPr>
              <a:t>Λεμφωματώδεις</a:t>
            </a:r>
            <a:r>
              <a:rPr lang="el-GR" sz="1800" b="1" dirty="0" smtClean="0">
                <a:latin typeface="Arial" charset="0"/>
              </a:rPr>
              <a:t> οντότητες στην περιοχή κεφαλής-τραχήλου.</a:t>
            </a:r>
            <a:br>
              <a:rPr lang="el-GR" sz="1800" b="1" dirty="0" smtClean="0">
                <a:latin typeface="Arial" charset="0"/>
              </a:rPr>
            </a:br>
            <a:r>
              <a:rPr lang="el-GR" sz="2400" b="1" dirty="0" smtClean="0">
                <a:latin typeface="Arial" charset="0"/>
              </a:rPr>
              <a:t>Λέμφωμα σε έδαφος όγκου του </a:t>
            </a:r>
            <a:r>
              <a:rPr lang="en-US" sz="2400" b="1" dirty="0" err="1" smtClean="0">
                <a:latin typeface="Arial" charset="0"/>
              </a:rPr>
              <a:t>Warthin</a:t>
            </a:r>
            <a:r>
              <a:rPr lang="en-US" sz="2400" dirty="0" smtClean="0">
                <a:latin typeface="Arial" charset="0"/>
              </a:rPr>
              <a:t/>
            </a:r>
            <a:br>
              <a:rPr lang="en-US" sz="2400" dirty="0" smtClean="0">
                <a:latin typeface="Arial" charset="0"/>
              </a:rPr>
            </a:br>
            <a:r>
              <a:rPr lang="en-US" sz="1800" dirty="0" err="1" smtClean="0">
                <a:latin typeface="Arial" charset="0"/>
              </a:rPr>
              <a:t>Giaslakiotis</a:t>
            </a:r>
            <a:r>
              <a:rPr lang="en-US" sz="1800" dirty="0" smtClean="0">
                <a:latin typeface="Arial" charset="0"/>
              </a:rPr>
              <a:t> K, </a:t>
            </a:r>
            <a:r>
              <a:rPr lang="en-US" sz="1800" dirty="0" err="1" smtClean="0">
                <a:latin typeface="Arial" charset="0"/>
              </a:rPr>
              <a:t>Androulaki</a:t>
            </a:r>
            <a:r>
              <a:rPr lang="en-US" sz="1800" dirty="0" smtClean="0">
                <a:latin typeface="Arial" charset="0"/>
              </a:rPr>
              <a:t> A,  </a:t>
            </a:r>
            <a:r>
              <a:rPr lang="en-US" sz="1800" dirty="0" err="1" smtClean="0">
                <a:latin typeface="Arial" charset="0"/>
              </a:rPr>
              <a:t>Panagoulias</a:t>
            </a:r>
            <a:r>
              <a:rPr lang="en-US" sz="1800" dirty="0" smtClean="0">
                <a:latin typeface="Arial" charset="0"/>
              </a:rPr>
              <a:t> G et al.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err="1" smtClean="0">
                <a:latin typeface="Arial" charset="0"/>
              </a:rPr>
              <a:t>Int</a:t>
            </a:r>
            <a:r>
              <a:rPr lang="en-US" sz="1800" dirty="0" smtClean="0">
                <a:latin typeface="Arial" charset="0"/>
              </a:rPr>
              <a:t> J </a:t>
            </a:r>
            <a:r>
              <a:rPr lang="en-US" sz="1800" dirty="0" err="1" smtClean="0">
                <a:latin typeface="Arial" charset="0"/>
              </a:rPr>
              <a:t>Hematol</a:t>
            </a:r>
            <a:r>
              <a:rPr lang="en-US" sz="1800" dirty="0" smtClean="0">
                <a:latin typeface="Arial" charset="0"/>
              </a:rPr>
              <a:t> (2009) 89:359-64</a:t>
            </a:r>
            <a:endParaRPr lang="el-GR" sz="1800" dirty="0" smtClean="0">
              <a:latin typeface="Arial" charset="0"/>
            </a:endParaRPr>
          </a:p>
        </p:txBody>
      </p:sp>
      <p:pic>
        <p:nvPicPr>
          <p:cNvPr id="122882" name="Picture 6" descr="giaslakiotis_Fig1_HTM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776538" y="-171450"/>
            <a:ext cx="5332413" cy="7921625"/>
          </a:xfrm>
        </p:spPr>
      </p:pic>
      <p:pic>
        <p:nvPicPr>
          <p:cNvPr id="135170" name="Picture 2" descr="MediaObjects/12185_2009_271_Fig2_HTM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2928182" y="1143729"/>
            <a:ext cx="5859372" cy="6572263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3929058" y="4429132"/>
            <a:ext cx="966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CD3</a:t>
            </a:r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>
            <a:off x="5643570" y="4572008"/>
            <a:ext cx="250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CD4 </a:t>
            </a:r>
            <a:endParaRPr lang="el-GR" dirty="0"/>
          </a:p>
        </p:txBody>
      </p:sp>
      <p:sp>
        <p:nvSpPr>
          <p:cNvPr id="7" name="6 - Ορθογώνιο"/>
          <p:cNvSpPr/>
          <p:nvPr/>
        </p:nvSpPr>
        <p:spPr>
          <a:xfrm>
            <a:off x="6715108" y="6572272"/>
            <a:ext cx="2428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   CD99</a:t>
            </a:r>
            <a:endParaRPr lang="el-GR" dirty="0"/>
          </a:p>
        </p:txBody>
      </p:sp>
      <p:sp>
        <p:nvSpPr>
          <p:cNvPr id="8" name="7 - Ορθογώνιο"/>
          <p:cNvSpPr/>
          <p:nvPr/>
        </p:nvSpPr>
        <p:spPr>
          <a:xfrm>
            <a:off x="2500298" y="4071942"/>
            <a:ext cx="245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CD20</a:t>
            </a:r>
            <a:endParaRPr lang="el-GR" dirty="0"/>
          </a:p>
        </p:txBody>
      </p:sp>
      <p:sp>
        <p:nvSpPr>
          <p:cNvPr id="9" name="8 - Ορθογώνιο"/>
          <p:cNvSpPr/>
          <p:nvPr/>
        </p:nvSpPr>
        <p:spPr>
          <a:xfrm rot="10800000" flipV="1">
            <a:off x="4714876" y="4051624"/>
            <a:ext cx="1357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CD8</a:t>
            </a:r>
            <a:endParaRPr lang="el-GR" dirty="0"/>
          </a:p>
        </p:txBody>
      </p:sp>
      <p:sp>
        <p:nvSpPr>
          <p:cNvPr id="10" name="9 - Ορθογώνιο"/>
          <p:cNvSpPr/>
          <p:nvPr/>
        </p:nvSpPr>
        <p:spPr>
          <a:xfrm>
            <a:off x="6858016" y="4071942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Ki67</a:t>
            </a:r>
            <a:endParaRPr lang="el-GR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4"/>
          <p:cNvSpPr>
            <a:spLocks noGrp="1"/>
          </p:cNvSpPr>
          <p:nvPr>
            <p:ph type="title"/>
          </p:nvPr>
        </p:nvSpPr>
        <p:spPr>
          <a:xfrm>
            <a:off x="2843213" y="0"/>
            <a:ext cx="5843587" cy="1916113"/>
          </a:xfrm>
        </p:spPr>
        <p:txBody>
          <a:bodyPr/>
          <a:lstStyle/>
          <a:p>
            <a:r>
              <a:rPr lang="el-GR" sz="2800" smtClean="0">
                <a:latin typeface="Arial" charset="0"/>
              </a:rPr>
              <a:t>Αγγειοκεντρικές νεοπλασματικές αλλοιώσεις κεφαλής-τραχήλου</a:t>
            </a:r>
            <a:br>
              <a:rPr lang="el-GR" sz="2800" smtClean="0">
                <a:latin typeface="Arial" charset="0"/>
              </a:rPr>
            </a:br>
            <a:r>
              <a:rPr lang="el-GR" sz="2800" smtClean="0">
                <a:latin typeface="Arial" charset="0"/>
              </a:rPr>
              <a:t/>
            </a:r>
            <a:br>
              <a:rPr lang="el-GR" sz="2800" smtClean="0">
                <a:latin typeface="Arial" charset="0"/>
              </a:rPr>
            </a:br>
            <a:r>
              <a:rPr lang="el-GR" sz="2800" smtClean="0">
                <a:latin typeface="Arial" charset="0"/>
              </a:rPr>
              <a:t>Λεμφωματοειδής «κοκκιωμάτωση»</a:t>
            </a:r>
          </a:p>
        </p:txBody>
      </p:sp>
      <p:pic>
        <p:nvPicPr>
          <p:cNvPr id="123906" name="Picture 6" descr="magro_Fig10_HTM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5888"/>
            <a:ext cx="2559050" cy="6553200"/>
          </a:xfrm>
        </p:spPr>
      </p:pic>
      <p:pic>
        <p:nvPicPr>
          <p:cNvPr id="123907" name="Picture 7" descr="magro_Fig12_HT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1989138"/>
            <a:ext cx="6121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r>
              <a:rPr lang="el-GR" sz="2400" dirty="0" err="1" smtClean="0">
                <a:latin typeface="Arial" charset="0"/>
              </a:rPr>
              <a:t>Αγγειοκεντρικές</a:t>
            </a:r>
            <a:r>
              <a:rPr lang="el-GR" sz="2400" dirty="0" smtClean="0">
                <a:latin typeface="Arial" charset="0"/>
              </a:rPr>
              <a:t> </a:t>
            </a:r>
            <a:r>
              <a:rPr lang="el-GR" sz="2400" dirty="0" err="1" smtClean="0">
                <a:latin typeface="Arial" charset="0"/>
              </a:rPr>
              <a:t>νεοπλασματικές</a:t>
            </a:r>
            <a:r>
              <a:rPr lang="el-GR" sz="2400" dirty="0" smtClean="0">
                <a:latin typeface="Arial" charset="0"/>
              </a:rPr>
              <a:t> αλλοιώσεις κεφαλής-τραχήλου.</a:t>
            </a:r>
            <a:br>
              <a:rPr lang="el-GR" sz="2400" dirty="0" smtClean="0">
                <a:latin typeface="Arial" charset="0"/>
              </a:rPr>
            </a:br>
            <a:r>
              <a:rPr lang="el-GR" sz="2400" b="1" dirty="0" smtClean="0">
                <a:latin typeface="Arial" charset="0"/>
              </a:rPr>
              <a:t>Λέμφωμα από κύτταρα Τ- φυσικούς </a:t>
            </a:r>
            <a:r>
              <a:rPr lang="el-GR" sz="2400" b="1" dirty="0" err="1" smtClean="0">
                <a:latin typeface="Arial" charset="0"/>
              </a:rPr>
              <a:t>φονείς</a:t>
            </a:r>
            <a:endParaRPr lang="el-GR" sz="2400" b="1" dirty="0" smtClean="0">
              <a:latin typeface="Arial" charset="0"/>
            </a:endParaRPr>
          </a:p>
        </p:txBody>
      </p:sp>
      <p:pic>
        <p:nvPicPr>
          <p:cNvPr id="124930" name="Picture 6" descr="magro_Fig13_HTM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193800"/>
            <a:ext cx="4525963" cy="5664200"/>
          </a:xfrm>
        </p:spPr>
      </p:pic>
      <p:pic>
        <p:nvPicPr>
          <p:cNvPr id="124931" name="Picture 7" descr="magro_Fig14_HT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1196975"/>
            <a:ext cx="42799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Rectangle 8"/>
          <p:cNvSpPr>
            <a:spLocks noChangeArrowheads="1"/>
          </p:cNvSpPr>
          <p:nvPr/>
        </p:nvSpPr>
        <p:spPr bwMode="auto">
          <a:xfrm>
            <a:off x="4427538" y="2263775"/>
            <a:ext cx="21383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b="1"/>
              <a:t>Περιπυρηνική έκφραση </a:t>
            </a:r>
            <a:r>
              <a:rPr lang="en-US" b="1"/>
              <a:t>CD</a:t>
            </a:r>
            <a:r>
              <a:rPr lang="el-GR" b="1"/>
              <a:t>3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C:\Documents and Settings\Administrator\Τα έγγραφά μου\Οι εικόνες μου\WINTER PAINTINGS\road-to-giverny-in-winter.jpg!HalfH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5738" y="0"/>
            <a:ext cx="9329738" cy="747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 dirty="0" err="1" smtClean="0">
                <a:latin typeface="Arial" charset="0"/>
              </a:rPr>
              <a:t>Μικροδιηθητικό</a:t>
            </a:r>
            <a:r>
              <a:rPr lang="el-GR" sz="4000" dirty="0" smtClean="0">
                <a:latin typeface="Arial" charset="0"/>
              </a:rPr>
              <a:t> καρκίνωμα βλεννογόνου στόματος</a:t>
            </a:r>
          </a:p>
        </p:txBody>
      </p:sp>
      <p:pic>
        <p:nvPicPr>
          <p:cNvPr id="29698" name="Picture 6" descr="speight_14_Fig6_HTM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18" y="1857364"/>
            <a:ext cx="5541773" cy="4429156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858962"/>
          </a:xfrm>
        </p:spPr>
        <p:txBody>
          <a:bodyPr/>
          <a:lstStyle/>
          <a:p>
            <a:r>
              <a:rPr lang="el-GR" sz="3200" b="1" smtClean="0"/>
              <a:t>Αδενικής διαφοροποίησης</a:t>
            </a:r>
            <a:r>
              <a:rPr lang="el-GR" sz="3200" smtClean="0"/>
              <a:t> οντότητες </a:t>
            </a:r>
            <a:br>
              <a:rPr lang="el-GR" sz="3200" smtClean="0"/>
            </a:br>
            <a:r>
              <a:rPr lang="el-GR" sz="3200" smtClean="0"/>
              <a:t>ανώτερης αεροπεπτικής οδού.</a:t>
            </a:r>
            <a:br>
              <a:rPr lang="el-GR" sz="3200" smtClean="0"/>
            </a:br>
            <a:r>
              <a:rPr lang="el-GR" sz="3200" smtClean="0"/>
              <a:t>Ταξινόμηση </a:t>
            </a:r>
            <a:r>
              <a:rPr lang="el-GR" sz="3200" b="1" smtClean="0"/>
              <a:t>αδενοκαρκινωμάτων</a:t>
            </a:r>
            <a:r>
              <a:rPr lang="el-GR" sz="3200" smtClean="0"/>
              <a:t/>
            </a:r>
            <a:br>
              <a:rPr lang="el-GR" sz="3200" smtClean="0"/>
            </a:br>
            <a:r>
              <a:rPr lang="el-GR" sz="1800" smtClean="0"/>
              <a:t>[</a:t>
            </a:r>
            <a:r>
              <a:rPr lang="el-GR" sz="1800" b="1" smtClean="0"/>
              <a:t>πλην</a:t>
            </a:r>
            <a:r>
              <a:rPr lang="el-GR" sz="1800" smtClean="0"/>
              <a:t> των σιελαδενικών και των μορφών του ακανθοκυτταρικού (π.χ. του αδενοπλακώδους)]</a:t>
            </a:r>
            <a:r>
              <a:rPr lang="el-GR" sz="4000" smtClean="0"/>
              <a:t> </a:t>
            </a:r>
          </a:p>
        </p:txBody>
      </p:sp>
      <p:sp>
        <p:nvSpPr>
          <p:cNvPr id="126978" name="Rectangle 3"/>
          <p:cNvSpPr>
            <a:spLocks noGrp="1"/>
          </p:cNvSpPr>
          <p:nvPr>
            <p:ph type="body" idx="1"/>
          </p:nvPr>
        </p:nvSpPr>
        <p:spPr>
          <a:xfrm>
            <a:off x="0" y="2420938"/>
            <a:ext cx="8964613" cy="4957762"/>
          </a:xfrm>
        </p:spPr>
        <p:txBody>
          <a:bodyPr/>
          <a:lstStyle/>
          <a:p>
            <a:r>
              <a:rPr lang="el-GR" dirty="0" smtClean="0"/>
              <a:t>Εντερικού τύπου </a:t>
            </a:r>
            <a:r>
              <a:rPr lang="el-GR" dirty="0" err="1" smtClean="0"/>
              <a:t>αδενοκαρκίνωμα</a:t>
            </a:r>
            <a:r>
              <a:rPr lang="el-GR" dirty="0" smtClean="0"/>
              <a:t> </a:t>
            </a:r>
            <a:r>
              <a:rPr lang="el-GR" dirty="0" err="1" smtClean="0"/>
              <a:t>παραρρινίων</a:t>
            </a:r>
            <a:endParaRPr lang="el-GR" dirty="0" smtClean="0"/>
          </a:p>
          <a:p>
            <a:r>
              <a:rPr lang="el-GR" dirty="0" smtClean="0"/>
              <a:t>Μη εντερικού τύπου (</a:t>
            </a:r>
            <a:r>
              <a:rPr lang="el-GR" dirty="0" err="1" smtClean="0"/>
              <a:t>οροβλεννώδες</a:t>
            </a:r>
            <a:r>
              <a:rPr lang="el-GR" dirty="0" smtClean="0"/>
              <a:t>) </a:t>
            </a:r>
            <a:r>
              <a:rPr lang="el-GR" dirty="0" err="1" smtClean="0"/>
              <a:t>αδενοκαρκίνωμα</a:t>
            </a:r>
            <a:r>
              <a:rPr lang="el-GR" dirty="0" smtClean="0"/>
              <a:t> </a:t>
            </a:r>
            <a:r>
              <a:rPr lang="el-GR" dirty="0" err="1" smtClean="0"/>
              <a:t>παραρρινίων,χαμηλόβαθμης</a:t>
            </a:r>
            <a:r>
              <a:rPr lang="el-GR" dirty="0" smtClean="0"/>
              <a:t> κακοήθειας</a:t>
            </a:r>
          </a:p>
          <a:p>
            <a:r>
              <a:rPr lang="el-GR" dirty="0" smtClean="0"/>
              <a:t>Μη εντερικού τύπου (</a:t>
            </a:r>
            <a:r>
              <a:rPr lang="el-GR" dirty="0" err="1" smtClean="0"/>
              <a:t>οροβλεννώδες</a:t>
            </a:r>
            <a:r>
              <a:rPr lang="el-GR" dirty="0" smtClean="0"/>
              <a:t>) </a:t>
            </a:r>
            <a:r>
              <a:rPr lang="el-GR" dirty="0" err="1" smtClean="0"/>
              <a:t>αδενοκαρκίνωμα</a:t>
            </a:r>
            <a:r>
              <a:rPr lang="el-GR" dirty="0" smtClean="0"/>
              <a:t> </a:t>
            </a:r>
            <a:r>
              <a:rPr lang="el-GR" dirty="0" err="1" smtClean="0"/>
              <a:t>παραρρινίων,υψηλόβαθμης</a:t>
            </a:r>
            <a:r>
              <a:rPr lang="el-GR" dirty="0" smtClean="0"/>
              <a:t> κακοήθειας</a:t>
            </a:r>
          </a:p>
          <a:p>
            <a:r>
              <a:rPr lang="el-GR" dirty="0" smtClean="0"/>
              <a:t>Ρινοφαρυγγικό </a:t>
            </a:r>
            <a:r>
              <a:rPr lang="el-GR" dirty="0" err="1" smtClean="0"/>
              <a:t>θηλώδες</a:t>
            </a:r>
            <a:r>
              <a:rPr lang="el-GR" dirty="0" smtClean="0"/>
              <a:t> </a:t>
            </a:r>
            <a:r>
              <a:rPr lang="el-GR" dirty="0" err="1" smtClean="0"/>
              <a:t>αδενοκαρκίνωμα</a:t>
            </a:r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Αδενοκαρκίνωμα παραρρινίων</a:t>
            </a:r>
          </a:p>
        </p:txBody>
      </p:sp>
      <p:pic>
        <p:nvPicPr>
          <p:cNvPr id="130059" name="Picture 6" descr="choi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2781300"/>
            <a:ext cx="8820150" cy="3141663"/>
          </a:xfrm>
        </p:spPr>
      </p:pic>
      <p:sp>
        <p:nvSpPr>
          <p:cNvPr id="130060" name="Rectangle 7"/>
          <p:cNvSpPr>
            <a:spLocks noChangeArrowheads="1"/>
          </p:cNvSpPr>
          <p:nvPr/>
        </p:nvSpPr>
        <p:spPr bwMode="auto">
          <a:xfrm>
            <a:off x="827088" y="2149475"/>
            <a:ext cx="467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b="1" dirty="0"/>
              <a:t>    </a:t>
            </a:r>
            <a:r>
              <a:rPr lang="el-GR" sz="2400" b="1" dirty="0" err="1"/>
              <a:t>οροβλεννώδες</a:t>
            </a:r>
            <a:r>
              <a:rPr lang="el-GR" dirty="0"/>
              <a:t> </a:t>
            </a:r>
          </a:p>
        </p:txBody>
      </p:sp>
      <p:sp>
        <p:nvSpPr>
          <p:cNvPr id="130061" name="Rectangle 8"/>
          <p:cNvSpPr>
            <a:spLocks noChangeArrowheads="1"/>
          </p:cNvSpPr>
          <p:nvPr/>
        </p:nvSpPr>
        <p:spPr bwMode="auto">
          <a:xfrm>
            <a:off x="5795963" y="2152650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sz="2400" b="1"/>
              <a:t>εντερικό</a:t>
            </a:r>
            <a:r>
              <a:rPr lang="el-GR" sz="2400"/>
              <a:t>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r>
              <a:rPr lang="el-GR" sz="3200" smtClean="0"/>
              <a:t>Εντερικού τύπου αδενοκαρκίνωμα παραρρινίων</a:t>
            </a:r>
          </a:p>
        </p:txBody>
      </p:sp>
      <p:pic>
        <p:nvPicPr>
          <p:cNvPr id="131074" name="Picture 6" descr="stelow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835150" y="476250"/>
            <a:ext cx="5462588" cy="6265863"/>
          </a:xfrm>
        </p:spPr>
      </p:pic>
      <p:sp>
        <p:nvSpPr>
          <p:cNvPr id="131075" name="Rectangle 9"/>
          <p:cNvSpPr>
            <a:spLocks noChangeArrowheads="1"/>
          </p:cNvSpPr>
          <p:nvPr/>
        </p:nvSpPr>
        <p:spPr bwMode="auto">
          <a:xfrm>
            <a:off x="3708400" y="5880100"/>
            <a:ext cx="1279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CK20</a:t>
            </a:r>
            <a:r>
              <a:rPr lang="el-GR"/>
              <a:t> </a:t>
            </a:r>
          </a:p>
        </p:txBody>
      </p:sp>
      <p:sp>
        <p:nvSpPr>
          <p:cNvPr id="131076" name="Rectangle 10"/>
          <p:cNvSpPr>
            <a:spLocks noChangeArrowheads="1"/>
          </p:cNvSpPr>
          <p:nvPr/>
        </p:nvSpPr>
        <p:spPr bwMode="auto">
          <a:xfrm>
            <a:off x="4787900" y="5357813"/>
            <a:ext cx="2376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CDX-2</a:t>
            </a:r>
            <a:r>
              <a:rPr lang="el-GR"/>
              <a:t>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4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r>
              <a:rPr lang="el-GR" sz="3200" smtClean="0"/>
              <a:t>Εντερικού τύπου αδενοκαρκίνωμα παραρρινίων</a:t>
            </a:r>
          </a:p>
        </p:txBody>
      </p:sp>
      <p:sp>
        <p:nvSpPr>
          <p:cNvPr id="132098" name="Rectangle 5"/>
          <p:cNvSpPr>
            <a:spLocks noGrp="1"/>
          </p:cNvSpPr>
          <p:nvPr>
            <p:ph type="body" sz="half" idx="1"/>
          </p:nvPr>
        </p:nvSpPr>
        <p:spPr>
          <a:xfrm>
            <a:off x="0" y="692150"/>
            <a:ext cx="9144000" cy="5048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000" dirty="0" smtClean="0"/>
              <a:t>ΔΔ από </a:t>
            </a:r>
            <a:r>
              <a:rPr lang="el-GR" sz="2000" dirty="0" err="1" smtClean="0"/>
              <a:t>σιελαδενικού</a:t>
            </a:r>
            <a:r>
              <a:rPr lang="el-GR" sz="2000" dirty="0" smtClean="0"/>
              <a:t> τύπου &amp; από μεταστατικά από το ΓΕΣ καρκινώματα</a:t>
            </a:r>
          </a:p>
        </p:txBody>
      </p:sp>
      <p:pic>
        <p:nvPicPr>
          <p:cNvPr id="132099" name="Picture 7" descr="barnesf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57338"/>
            <a:ext cx="3130550" cy="4679950"/>
          </a:xfrm>
        </p:spPr>
      </p:pic>
      <p:pic>
        <p:nvPicPr>
          <p:cNvPr id="132100" name="Picture 8" descr="barnesf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1557338"/>
            <a:ext cx="3106738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Picture 9" descr="barnesf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2813" y="1557338"/>
            <a:ext cx="315118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smtClean="0"/>
              <a:t>Εντερικού τύπου αδενοκαρκίνωμα παραρρινίων, χαμηλόβαθμης κακοήθειας</a:t>
            </a:r>
          </a:p>
        </p:txBody>
      </p:sp>
      <p:sp>
        <p:nvSpPr>
          <p:cNvPr id="133122" name="Rectangle 5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533400"/>
          </a:xfrm>
        </p:spPr>
        <p:txBody>
          <a:bodyPr/>
          <a:lstStyle/>
          <a:p>
            <a:r>
              <a:rPr lang="el-GR" sz="2800" smtClean="0"/>
              <a:t>ΔΔ από αμάρτωμα</a:t>
            </a:r>
          </a:p>
        </p:txBody>
      </p:sp>
      <p:pic>
        <p:nvPicPr>
          <p:cNvPr id="133123" name="Picture 7" descr="weinreb_Fig6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2924175"/>
            <a:ext cx="7273925" cy="2501900"/>
          </a:xfrm>
        </p:spPr>
      </p:pic>
      <p:sp>
        <p:nvSpPr>
          <p:cNvPr id="133124" name="Rectangle 8"/>
          <p:cNvSpPr>
            <a:spLocks noChangeArrowheads="1"/>
          </p:cNvSpPr>
          <p:nvPr/>
        </p:nvSpPr>
        <p:spPr bwMode="auto">
          <a:xfrm>
            <a:off x="5580063" y="3246438"/>
            <a:ext cx="1512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CDX-2</a:t>
            </a:r>
            <a:r>
              <a:rPr lang="el-GR"/>
              <a:t>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4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229600" cy="1009650"/>
          </a:xfrm>
        </p:spPr>
        <p:txBody>
          <a:bodyPr/>
          <a:lstStyle/>
          <a:p>
            <a:r>
              <a:rPr lang="el-GR" sz="3200" smtClean="0"/>
              <a:t>Εντερικού τύπου αδενοκαρκίνωμα παραρρινίων</a:t>
            </a:r>
          </a:p>
        </p:txBody>
      </p:sp>
      <p:pic>
        <p:nvPicPr>
          <p:cNvPr id="134146" name="Picture 6" descr="choi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908050"/>
            <a:ext cx="8137525" cy="53530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l-GR" sz="3200" smtClean="0"/>
              <a:t>Μεταστατικό εντερικού τύπου αδενοκαρκίνωμα στα παραρρίνια</a:t>
            </a:r>
          </a:p>
        </p:txBody>
      </p:sp>
      <p:pic>
        <p:nvPicPr>
          <p:cNvPr id="135170" name="Picture 6" descr="choi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96975"/>
            <a:ext cx="8820150" cy="546576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/>
          </p:cNvSpPr>
          <p:nvPr>
            <p:ph type="title"/>
          </p:nvPr>
        </p:nvSpPr>
        <p:spPr>
          <a:xfrm>
            <a:off x="0" y="-242888"/>
            <a:ext cx="9144000" cy="863601"/>
          </a:xfrm>
        </p:spPr>
        <p:txBody>
          <a:bodyPr/>
          <a:lstStyle/>
          <a:p>
            <a:r>
              <a:rPr lang="el-GR" sz="1600" b="1" smtClean="0"/>
              <a:t>Μη εντερικού τύπου (οροβλεννώδες) αδενοκαρκίνωμα παραρρινίων, χαμηλόβαθμης κακοήθειας</a:t>
            </a:r>
          </a:p>
        </p:txBody>
      </p:sp>
      <p:pic>
        <p:nvPicPr>
          <p:cNvPr id="136194" name="Picture 4" descr="stelow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333375"/>
            <a:ext cx="57531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smtClean="0"/>
              <a:t>Μη εντερικού τύπου (οροβλεννώδες) αδενοκαρκίνωμα παραρρινίων , χαμηλόβαθμης κακοήθειας</a:t>
            </a:r>
          </a:p>
        </p:txBody>
      </p:sp>
      <p:pic>
        <p:nvPicPr>
          <p:cNvPr id="137218" name="Picture 6" descr="weinreb_Fig6a_HTM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1989138"/>
            <a:ext cx="5176838" cy="3814762"/>
          </a:xfrm>
        </p:spPr>
      </p:pic>
      <p:sp>
        <p:nvSpPr>
          <p:cNvPr id="137219" name="Rectangle 7"/>
          <p:cNvSpPr>
            <a:spLocks noChangeArrowheads="1"/>
          </p:cNvSpPr>
          <p:nvPr/>
        </p:nvSpPr>
        <p:spPr bwMode="auto">
          <a:xfrm>
            <a:off x="4500563" y="4083050"/>
            <a:ext cx="2592387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b="1"/>
              <a:t>ΔΔ από εντερικού τύπου αδενοκαρκίνωμα </a:t>
            </a:r>
          </a:p>
          <a:p>
            <a:r>
              <a:rPr lang="el-GR" b="1"/>
              <a:t>και από σιελαδενικού τύπου όγκους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4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el-GR" sz="2400" b="1" smtClean="0"/>
              <a:t>Μη εντερικού τύπου (οροβλεννώδες) αδενοκαρκίνωμα παραρρινίων , χαμηλόβαθμης κακοήθειας</a:t>
            </a:r>
          </a:p>
        </p:txBody>
      </p:sp>
      <p:pic>
        <p:nvPicPr>
          <p:cNvPr id="138242" name="Picture 9" descr="choi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836613"/>
            <a:ext cx="8424863" cy="2566987"/>
          </a:xfrm>
        </p:spPr>
      </p:pic>
      <p:pic>
        <p:nvPicPr>
          <p:cNvPr id="138243" name="Picture 10" descr="choi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2124075" y="3573463"/>
            <a:ext cx="4752975" cy="3175000"/>
          </a:xfrm>
        </p:spPr>
      </p:pic>
      <p:sp>
        <p:nvSpPr>
          <p:cNvPr id="138244" name="Rectangle 11"/>
          <p:cNvSpPr>
            <a:spLocks noChangeArrowheads="1"/>
          </p:cNvSpPr>
          <p:nvPr/>
        </p:nvSpPr>
        <p:spPr bwMode="auto">
          <a:xfrm>
            <a:off x="4219575" y="255428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CK</a:t>
            </a:r>
            <a:r>
              <a:rPr lang="el-GR" b="1"/>
              <a:t>7</a:t>
            </a:r>
            <a:r>
              <a:rPr lang="el-GR"/>
              <a:t>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3162</Words>
  <Application>Microsoft Office PowerPoint</Application>
  <PresentationFormat>Προβολή στην οθόνη (4:3)</PresentationFormat>
  <Paragraphs>704</Paragraphs>
  <Slides>129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129</vt:i4>
      </vt:variant>
    </vt:vector>
  </HeadingPairs>
  <TitlesOfParts>
    <vt:vector size="130" baseType="lpstr">
      <vt:lpstr>Θέμα του Office</vt:lpstr>
      <vt:lpstr>Διαφάνεια 1</vt:lpstr>
      <vt:lpstr>Διαφάνεια 2</vt:lpstr>
      <vt:lpstr>Διαφάνεια 3</vt:lpstr>
      <vt:lpstr>Κυτταρική δυσπλασία στην ανώτερη αεροπεπτική οδό </vt:lpstr>
      <vt:lpstr>Διαφάνεια 5</vt:lpstr>
      <vt:lpstr>Επέκταση δυσπλαστικών μεταβολών σε οροβλεννώδεις αδένες – CIS </vt:lpstr>
      <vt:lpstr>Δυσπλασία στο βλεννογονικό επιθήλιο του στόματος</vt:lpstr>
      <vt:lpstr>Ιδιαίτερης σημασίας μεταβολές αξιολογούμενες στην εκτίμηση της δυσπλασίας  του στοματικού βλεννογόνου</vt:lpstr>
      <vt:lpstr>Μικροδιηθητικό καρκίνωμα βλεννογόνου στόματος</vt:lpstr>
      <vt:lpstr>Ατυπία ιογενούς αιτιολογίας. Διαφοροδιάγνωση από δυσπλασία</vt:lpstr>
      <vt:lpstr>Διαφάνεια 11</vt:lpstr>
      <vt:lpstr>Επιθηλιακές εξεργασίες  ανώτερης αεροπεπτικής οδού</vt:lpstr>
      <vt:lpstr>Επιθηλιακές εξεργασίες  ανώτερης αεροπεπτικής οδού</vt:lpstr>
      <vt:lpstr>Διαφάνεια 14</vt:lpstr>
      <vt:lpstr>Διηθητικό συμβατικό ακανθοκυτταρικό καρκίνωμα Δεσμοπλασία στρώματος               Αντίδραση έναντι ξένου σώματος                                                             (κερατίνης) </vt:lpstr>
      <vt:lpstr> Διαφοροδιάγνωση διηθητικού ακανθοκυτταρικού καρκινώματος από μη κακοήθεις οντότητες. Ψευδοεπιθηλιωματώδης υπερπλασία στα πλαίσια : όγκου από κοκκιώδη κύτταρα      καντιντίασης</vt:lpstr>
      <vt:lpstr>Διαφοροδιάγνωση διηθητικού ακανθοκυτταρικού καρκινώματος από μη κακοήθεις οντότητες.</vt:lpstr>
      <vt:lpstr>Διαφάνεια 18</vt:lpstr>
      <vt:lpstr>Μορφολογικές υποκατηγορίες ακανθοκυτταρικού καρκινώματος</vt:lpstr>
      <vt:lpstr>Θηλώδες (εξωφυτικό) ακανθοκυτταρικό καρκίνωμα</vt:lpstr>
      <vt:lpstr>Παρουσία HPV σε συνδυασμό με εξωφυτική – θηλώδη μορφολογία </vt:lpstr>
      <vt:lpstr>Διαφάνεια 22</vt:lpstr>
      <vt:lpstr>Μορφολογικές υποκατηγορίες  ακανθοκυτταρικού καρκινώματος Ακροχορδωνώδες (verrucous) καρκίνωμα</vt:lpstr>
      <vt:lpstr>Ακροχορδωνώδες (verrucous) καρκίνωμα</vt:lpstr>
      <vt:lpstr>Ακροχορδωνοειδής υπερπλασία-λευκοπλακία στόματος</vt:lpstr>
      <vt:lpstr>Διαφάνεια 26</vt:lpstr>
      <vt:lpstr>Μορφολογικές υποκατηγορίες  ακανθοκυτταρικού καρκινώματος Ατρακτοκυτταρικό ακανθοκυτταρικό καρκίνωμα</vt:lpstr>
      <vt:lpstr>Ατρακτοκυτταρικό ακανθοκυτταρικό καρκίνωμα</vt:lpstr>
      <vt:lpstr>Ατρακτοκυτταρικό ακανθοκυτταρικό καρκίνωμα</vt:lpstr>
      <vt:lpstr>Ατρακτοκυτταρικό ακανθοκυτταρικό καρκίνωμα</vt:lpstr>
      <vt:lpstr>Διαφάνεια 31</vt:lpstr>
      <vt:lpstr>Διαφοροδιάγνωση βλεννογονικών ατύπων ατρακτοκυτταρικών αλλοιώσεων</vt:lpstr>
      <vt:lpstr>Διαφοροδιάγνωση βλεννογονικών ατύπων ατρακτοκυτταρικών αλλοιώσεων</vt:lpstr>
      <vt:lpstr>Διαφοροδιάγνωση βλεννογονικών ατύπων ατρακτοκυτταρικών αλλοιώσεων</vt:lpstr>
      <vt:lpstr>Διαφοροδιάγνωση βλεννογονικών ατύπων ατρακτοκυτταρικών αλλοιώσεων</vt:lpstr>
      <vt:lpstr>Διαφοροδιάγνωση βλεννογονικών ατύπων ατρακτοκυτταρικών αλλοιώσεων</vt:lpstr>
      <vt:lpstr>Ατρακτοκυτταρικά νεοπλάσματα σε υλικό βιοψίας βλεννογόνου</vt:lpstr>
      <vt:lpstr>Αλγόριθμος διάγνωσης για βλεννογονικούς ατρακτοκυτταρικούς  κακοήθεις όγκους κεφαλής-τραχήλου</vt:lpstr>
      <vt:lpstr>Διαφάνεια 39</vt:lpstr>
      <vt:lpstr>Μορφολογικές υποκατηγορίες  ακανθοκυτταρικού καρκινώματος  Βασικοκυτταροειδές ακανθοκυτταρικό καρκίνωμα</vt:lpstr>
      <vt:lpstr>Βασικοκυτταροειδές ακανθοκυτταρικό καρκίνωμα</vt:lpstr>
      <vt:lpstr>Βασικοκυτταροειδές ακανθοκυτταρικό καρκίνωμα. Διφασική διάταξη.</vt:lpstr>
      <vt:lpstr>Βασικοκυτταροειδές ακανθοκυτταρικό καρκίνωμα μιμούμενο     αδενοειδές κυστικό          και                αδενοπλακώδες καρκίνωμα</vt:lpstr>
      <vt:lpstr>Διαφοροδιάγνωση βασικοκυτταροειδούς ακανθοκυτταρικού καρκινώματος</vt:lpstr>
      <vt:lpstr>Διαφάνεια 45</vt:lpstr>
      <vt:lpstr>Μορφολογικές υποκατηγορίες ακανθοκυτταρικού καρκινώματος  Μη κερατινοποιούμενο ρινοφαρυγγικό καρκίνωμα διαφοροποιημένης μορφής</vt:lpstr>
      <vt:lpstr>Μορφολογικές υποκατηγορίες (ακανθοκυτταρικού) καρκινώματος  Μη κερατινοποιούμενο ρινοφαρυγγικό καρκίνωμα αδιαφοροποίητης-λεμφοεπιθηλιωματώδους μορφής                                     με διάχυτη ανάπτυξη</vt:lpstr>
      <vt:lpstr>Αδιαφοροποίητο καρκίνωμα παραρρινίων</vt:lpstr>
      <vt:lpstr>Διαφάνεια 49</vt:lpstr>
      <vt:lpstr>Μορφολογικές υποκατηγορίες  ακανθοκυτταρικού καρκινώματος  Αδενοειδές («ακανθολυτικό» ή προσομοιάζον με αγγειοσάρκωμα) ακανθοκυτταρικό καρκίνωμα </vt:lpstr>
      <vt:lpstr>Διαφάνεια 51</vt:lpstr>
      <vt:lpstr>Μορφολογικές υποκατηγορίες  ακανθοκυτταρικού καρκινώματος Καρκίνωμα μέσης γραμμής Nut</vt:lpstr>
      <vt:lpstr>Διαφάνεια 53</vt:lpstr>
      <vt:lpstr>Το σχετιζόμενο με τον HPV ακανθοκυτταρικό καρκίνωμα της ανώτερης αεροπεπτικής οδού εμφανίζει τάση για :</vt:lpstr>
      <vt:lpstr>Μορφολογία του σχετιζόμενου με τον HPV ακανθοκυτταρικού  καρκινώματος  της ανώτερης αεροπεπτικής οδού </vt:lpstr>
      <vt:lpstr>Μέθοδοι ανίχνευσης HPV</vt:lpstr>
      <vt:lpstr>Διαφοροδιάγνωση του μη κερατινοποιούμενου και του βασικοκυτταροειδούς προτύπου του σχετιζόμενου με τον HPV ακανθοκυτταρικού  καρκινώματος  της ανώτερης αεροπεπτικής οδού</vt:lpstr>
      <vt:lpstr>Μορφολογία του σχετιζόμενου με τον HPV ακανθοκυτταρικού  καρκινώματος  της ανώτερης αεροπεπτικής οδού</vt:lpstr>
      <vt:lpstr>Διαφάνεια 59</vt:lpstr>
      <vt:lpstr>Αντιπαραβολή ορισμένων μορφολογικών προτύπων ακανθοκυτταρικούκαρκινώματος  συχνά σχετιζομένων  με τον HPV  συγκριτικά με το συμβατικό ακανθοκυτταρικό καρκίνωμα</vt:lpstr>
      <vt:lpstr>Διαφάνεια 61</vt:lpstr>
      <vt:lpstr>Δυσδιάγνωστοι όγκοι  του οδοντογενούς επιθηλίου</vt:lpstr>
      <vt:lpstr>Δυσδιάγνωστοι όγκοι  του οδοντογενούς επιθηλίου</vt:lpstr>
      <vt:lpstr>Δυσδιάγνωστοι όγκοι  του οδοντογενούς επιθηλίου</vt:lpstr>
      <vt:lpstr>Διαφάνεια 65</vt:lpstr>
      <vt:lpstr>Δυσδιάγνωστοι όγκοι  του οδοντογενούς επιθηλίου  Πρωτοπαθές ενδοοστικό ακανθοκυτταρικό καρκίνωμα</vt:lpstr>
      <vt:lpstr>Διαφάνεια 67</vt:lpstr>
      <vt:lpstr>Βασίφιλοι μικροστρογγυλοκυτταρικοί όγκοι Νευροεκτοδερμικής προέλευσης  νεοπλάσματα κεφαλής-τραχήλου.  Ομάδα Ι - Επιθηλιακής προέλευσης: Νευροενδοκρινικά καρκινώματα και σχετικοί όγκοι.</vt:lpstr>
      <vt:lpstr>Βασίφιλοι μικροστρογγυλοκυτταρικοί όγκοι  Νευροεκτοδερμικής προέλευσης  νεοπλάσματα κεφαλής-τραχήλου.  Ομάδα ΙΙ – Νευρικής προέλευσης  οντότητες</vt:lpstr>
      <vt:lpstr> Λοιποί βασίφιλοι μικροστρογγυλοκυτταρικοί όγκοι παραρρινίων</vt:lpstr>
      <vt:lpstr>Διαφάνεια 71</vt:lpstr>
      <vt:lpstr>Nευροενδοκρινικά καρκινώματα </vt:lpstr>
      <vt:lpstr>Μεγαλοκυτταρικό νευροενδοκρινικό καρκίνωμα Αδιαφοροποίητο καρκίνωμα παραρρινίων</vt:lpstr>
      <vt:lpstr>Διαφάνεια 74</vt:lpstr>
      <vt:lpstr>Βασίφιλοι μικροστρογγυλοκυτταρικοί όγκοι  Νευροεκτοδερμικής προέλευσης  νεοπλάσματα κεφαλής-τραχήλου.  Ομάδα ΙΙ – Νευρικής προέλευσης  οντότητες Εμφάνιση οσφρητικού νευροβλαστώματος</vt:lpstr>
      <vt:lpstr>Βασίφιλοι μικροστρογγυλοκυτταρικοί όγκοι  Νευροεκτοδερμικής προέλευσης  νεοπλάσματα κεφαλής-τραχήλου.  Ομάδα ΙΙ – Νευρικής προέλευσης  οντότητες Μορφολογία οσφρητικού νευροβλαστώματος</vt:lpstr>
      <vt:lpstr>Βασίφιλοι μικροστρογγυλοκυτταρικοί όγκοι  Νευροεκτοδερμικής προέλευσης  νεοπλάσματα κεφαλής-τραχήλου.  Ομάδα ΙΙ – Νευρικής προέλευσης  οντότητες Μορφολογία οσφρητικού νευροβλαστώματος</vt:lpstr>
      <vt:lpstr>Βασίφιλοι μικροστρογγυλοκυτταρικοί όγκοι  Νευροεκτοδερμικής προέλευσης  νεοπλάσματα κεφαλής-τραχήλου.  Ομάδα ΙΙ – Νευρικής προέλευσης  οντότητες Μορφολογία και ανοσοφαινότυπος οσφρητικού νευροβλαστώματος</vt:lpstr>
      <vt:lpstr>Ανοσοφαινότυπος οσφρητικού νευροβλαστώματος</vt:lpstr>
      <vt:lpstr>Μελάνωμα ρινός-παραρρινίων -ρινοφάρυγγα</vt:lpstr>
      <vt:lpstr>Μορφολογικά πρότυπα μελανώματος  ρινός- παραρρινίων -ρινοφάρυγγα</vt:lpstr>
      <vt:lpstr>Μελανωτικός νευροεκτοδερμικός όγκος  της βρεφικής ηλικίας</vt:lpstr>
      <vt:lpstr>Ανοσοφαινοτυπικός αλγόριθμος διάγνωσης αδιαφοροποίητων όγκων της βάσης του κρανίου </vt:lpstr>
      <vt:lpstr>Διαφάνεια 84</vt:lpstr>
      <vt:lpstr>Εξωλεμφαδενικές λεμφωματώδεις οντότητες στην περιοχή κεφαλής-τραχήλου.  Λεμφοεπιθηλιακή σιελαδενίτιδα και εξωλεμφαδενικό λέμφωμα οριακής ζώνης  από Β-κύτταρα</vt:lpstr>
      <vt:lpstr> Λεμφωματώδεις οντότητες στην περιοχή κεφαλής-τραχήλου. Λέμφωμα σε έδαφος όγκου του Warthin Giaslakiotis K, Androulaki A,  Panagoulias G et al. Int J Hematol (2009) 89:359-64</vt:lpstr>
      <vt:lpstr>Αγγειοκεντρικές νεοπλασματικές αλλοιώσεις κεφαλής-τραχήλου  Λεμφωματοειδής «κοκκιωμάτωση»</vt:lpstr>
      <vt:lpstr>Αγγειοκεντρικές νεοπλασματικές αλλοιώσεις κεφαλής-τραχήλου. Λέμφωμα από κύτταρα Τ- φυσικούς φονείς</vt:lpstr>
      <vt:lpstr>Διαφάνεια 89</vt:lpstr>
      <vt:lpstr>Αδενικής διαφοροποίησης οντότητες  ανώτερης αεροπεπτικής οδού. Ταξινόμηση αδενοκαρκινωμάτων [πλην των σιελαδενικών και των μορφών του ακανθοκυτταρικού (π.χ. του αδενοπλακώδους)] </vt:lpstr>
      <vt:lpstr>Αδενοκαρκίνωμα παραρρινίων</vt:lpstr>
      <vt:lpstr>Εντερικού τύπου αδενοκαρκίνωμα παραρρινίων</vt:lpstr>
      <vt:lpstr>Εντερικού τύπου αδενοκαρκίνωμα παραρρινίων</vt:lpstr>
      <vt:lpstr>Εντερικού τύπου αδενοκαρκίνωμα παραρρινίων, χαμηλόβαθμης κακοήθειας</vt:lpstr>
      <vt:lpstr>Εντερικού τύπου αδενοκαρκίνωμα παραρρινίων</vt:lpstr>
      <vt:lpstr>Μεταστατικό εντερικού τύπου αδενοκαρκίνωμα στα παραρρίνια</vt:lpstr>
      <vt:lpstr>Μη εντερικού τύπου (οροβλεννώδες) αδενοκαρκίνωμα παραρρινίων, χαμηλόβαθμης κακοήθειας</vt:lpstr>
      <vt:lpstr>Μη εντερικού τύπου (οροβλεννώδες) αδενοκαρκίνωμα παραρρινίων , χαμηλόβαθμης κακοήθειας</vt:lpstr>
      <vt:lpstr>Μη εντερικού τύπου (οροβλεννώδες) αδενοκαρκίνωμα παραρρινίων , χαμηλόβαθμης κακοήθειας</vt:lpstr>
      <vt:lpstr>Αναπνευστικό επιθήλιο  με διάσπαρτες εστίες  εντερικής μετάπλασης</vt:lpstr>
      <vt:lpstr>Μη εντερικού τύπου  αδενοκαρκίνωμα παραρρινίων, υψηλόβαθμης κακοήθειας </vt:lpstr>
      <vt:lpstr>Μη εντερικού τύπου  αδενοκαρκίνωμα παραρρινίων, υψηλόβαθμης κακοήθειας </vt:lpstr>
      <vt:lpstr>Θηλώδες αδενοκαρκίνωμα  ρινοφάρυγγα                          κροταφικού οστού</vt:lpstr>
      <vt:lpstr>Αδενωματοειδές αμάρτωμα του αναπνευστικού επιθηλίου</vt:lpstr>
      <vt:lpstr>Διαφάνεια 105</vt:lpstr>
      <vt:lpstr>Διαφάνεια 106</vt:lpstr>
      <vt:lpstr>Σιελαδενικού τύπου νεοπλάσματα</vt:lpstr>
      <vt:lpstr>Διαφοροδιάγνωση βλεννοεπιδερμοειδούς καρκινώματος υψηλόβαθμης κακοήθειας. 1) Αδενοπλακώδες καρκίνωμα</vt:lpstr>
      <vt:lpstr>Διαφοροδιάγνωση βλεννοεπιδερμοειδούς καρκινώματος υψηλόβαθμης κακοήθειας. 2) Ακανθοκυτταρικό καρκίνωμα</vt:lpstr>
      <vt:lpstr>Διαφοροδιάγνωση βλεννοεπιδερμοειδούς καρκινώματος υψηλόβαθμης κακοήθειας. 3)  Καρκίνωμα σιελαδενικών πόρων</vt:lpstr>
      <vt:lpstr>Διαφοροδιάγνωση βλεννοεπιδερμοειδούς καρκινώματος υψηλόβαθμης κακοήθειας. </vt:lpstr>
      <vt:lpstr>Ελάχιστα διηθητικό καρκίνωμα σε έδαφος πλειόμορφου αδενώματος</vt:lpstr>
      <vt:lpstr>Τα πρότυπα-βαθμοί κακοήθειας του αδενοειδούς κυστικού καρκινώματος</vt:lpstr>
      <vt:lpstr>Αδενοειδές κυστικό καρκίνωμα μεταπίπτον σε υψηλόβαθμη κακοήθεια</vt:lpstr>
      <vt:lpstr>Συστάσεις για διαβάθμιση κακοήθειας αδενοειδούς κυστικού καρκινώματος</vt:lpstr>
      <vt:lpstr>Ταξινόμηση σιελαδενικών κακοήθων νεοπλασμάτων βάσει της επικινδυνότητάς τους</vt:lpstr>
      <vt:lpstr>Διαυγοκυτταρική μορφολογία σε όγκους κεφαλής-τραχήλου</vt:lpstr>
      <vt:lpstr>Διαφάνεια 118</vt:lpstr>
      <vt:lpstr>Αναθεωρήσεις στους σιελαδενικούς όγκους βάσει του AFIP 2008</vt:lpstr>
      <vt:lpstr>Προσφάτως περιγραφέν σιελαδενικό καρκίνωμα προσομοιάζον με το εκκριτικό καρκίνωμα του μαστού</vt:lpstr>
      <vt:lpstr>Διαφάνεια 121</vt:lpstr>
      <vt:lpstr>Iδιάζοντες μεσεγχυματογενείς όγκοι κεφαλής-τραχήλου με περιαγγειακή κατανομή. Αιμαγγειοπερικύτωμα του τύπου των παραρρινίων</vt:lpstr>
      <vt:lpstr>Iδιάζοντες μεσεγχυματογενείς όγκοι κεφαλής-τραχήλου με περιαγγειακή κατανομή. </vt:lpstr>
      <vt:lpstr>Διαφάνεια 124</vt:lpstr>
      <vt:lpstr>Οστεοπαραγωγά νεοπλάσματα στην περιοχή κεφαλής-τραχήλου</vt:lpstr>
      <vt:lpstr>Διαφάνεια 126</vt:lpstr>
      <vt:lpstr>Μεταστάσεις στην κεφαλή – τράχηλο (Ι)</vt:lpstr>
      <vt:lpstr>Μεταστάσεις στην κεφαλή – τράχηλο (ΙΙ)</vt:lpstr>
      <vt:lpstr>Διαφάνεια 129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p0pathol_ad</cp:lastModifiedBy>
  <cp:revision>192</cp:revision>
  <dcterms:created xsi:type="dcterms:W3CDTF">2011-12-22T13:25:11Z</dcterms:created>
  <dcterms:modified xsi:type="dcterms:W3CDTF">2013-03-13T10:44:44Z</dcterms:modified>
</cp:coreProperties>
</file>