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207"/>
  </p:notesMasterIdLst>
  <p:sldIdLst>
    <p:sldId id="442" r:id="rId2"/>
    <p:sldId id="484" r:id="rId3"/>
    <p:sldId id="382" r:id="rId4"/>
    <p:sldId id="256" r:id="rId5"/>
    <p:sldId id="447" r:id="rId6"/>
    <p:sldId id="383" r:id="rId7"/>
    <p:sldId id="443" r:id="rId8"/>
    <p:sldId id="444" r:id="rId9"/>
    <p:sldId id="445" r:id="rId10"/>
    <p:sldId id="446" r:id="rId11"/>
    <p:sldId id="384" r:id="rId12"/>
    <p:sldId id="385" r:id="rId13"/>
    <p:sldId id="257" r:id="rId14"/>
    <p:sldId id="258" r:id="rId15"/>
    <p:sldId id="386" r:id="rId16"/>
    <p:sldId id="260" r:id="rId17"/>
    <p:sldId id="327" r:id="rId18"/>
    <p:sldId id="283" r:id="rId19"/>
    <p:sldId id="448" r:id="rId20"/>
    <p:sldId id="284" r:id="rId21"/>
    <p:sldId id="285" r:id="rId22"/>
    <p:sldId id="286" r:id="rId23"/>
    <p:sldId id="287" r:id="rId24"/>
    <p:sldId id="288" r:id="rId25"/>
    <p:sldId id="289" r:id="rId26"/>
    <p:sldId id="292" r:id="rId27"/>
    <p:sldId id="293" r:id="rId28"/>
    <p:sldId id="294" r:id="rId29"/>
    <p:sldId id="295" r:id="rId30"/>
    <p:sldId id="296" r:id="rId31"/>
    <p:sldId id="449" r:id="rId32"/>
    <p:sldId id="262" r:id="rId33"/>
    <p:sldId id="453" r:id="rId34"/>
    <p:sldId id="457" r:id="rId35"/>
    <p:sldId id="458" r:id="rId36"/>
    <p:sldId id="459" r:id="rId37"/>
    <p:sldId id="460" r:id="rId38"/>
    <p:sldId id="454" r:id="rId39"/>
    <p:sldId id="455" r:id="rId40"/>
    <p:sldId id="456" r:id="rId41"/>
    <p:sldId id="462" r:id="rId42"/>
    <p:sldId id="465" r:id="rId43"/>
    <p:sldId id="461" r:id="rId44"/>
    <p:sldId id="341" r:id="rId45"/>
    <p:sldId id="263" r:id="rId46"/>
    <p:sldId id="339" r:id="rId47"/>
    <p:sldId id="270" r:id="rId48"/>
    <p:sldId id="388" r:id="rId49"/>
    <p:sldId id="450" r:id="rId50"/>
    <p:sldId id="342" r:id="rId51"/>
    <p:sldId id="389" r:id="rId52"/>
    <p:sldId id="322" r:id="rId53"/>
    <p:sldId id="323" r:id="rId54"/>
    <p:sldId id="340" r:id="rId55"/>
    <p:sldId id="264" r:id="rId56"/>
    <p:sldId id="266" r:id="rId57"/>
    <p:sldId id="390" r:id="rId58"/>
    <p:sldId id="392" r:id="rId59"/>
    <p:sldId id="271" r:id="rId60"/>
    <p:sldId id="393" r:id="rId61"/>
    <p:sldId id="401" r:id="rId62"/>
    <p:sldId id="402" r:id="rId63"/>
    <p:sldId id="399" r:id="rId64"/>
    <p:sldId id="400" r:id="rId65"/>
    <p:sldId id="268" r:id="rId66"/>
    <p:sldId id="451" r:id="rId67"/>
    <p:sldId id="406" r:id="rId68"/>
    <p:sldId id="409" r:id="rId69"/>
    <p:sldId id="408" r:id="rId70"/>
    <p:sldId id="398" r:id="rId71"/>
    <p:sldId id="403" r:id="rId72"/>
    <p:sldId id="404" r:id="rId73"/>
    <p:sldId id="405" r:id="rId74"/>
    <p:sldId id="325" r:id="rId75"/>
    <p:sldId id="324" r:id="rId76"/>
    <p:sldId id="407" r:id="rId77"/>
    <p:sldId id="452" r:id="rId78"/>
    <p:sldId id="410" r:id="rId79"/>
    <p:sldId id="411" r:id="rId80"/>
    <p:sldId id="412" r:id="rId81"/>
    <p:sldId id="413" r:id="rId82"/>
    <p:sldId id="414" r:id="rId83"/>
    <p:sldId id="415" r:id="rId84"/>
    <p:sldId id="269" r:id="rId85"/>
    <p:sldId id="463" r:id="rId86"/>
    <p:sldId id="417" r:id="rId87"/>
    <p:sldId id="421" r:id="rId88"/>
    <p:sldId id="466" r:id="rId89"/>
    <p:sldId id="418" r:id="rId90"/>
    <p:sldId id="420" r:id="rId91"/>
    <p:sldId id="419" r:id="rId92"/>
    <p:sldId id="464" r:id="rId93"/>
    <p:sldId id="422" r:id="rId94"/>
    <p:sldId id="423" r:id="rId95"/>
    <p:sldId id="424" r:id="rId96"/>
    <p:sldId id="416" r:id="rId97"/>
    <p:sldId id="425" r:id="rId98"/>
    <p:sldId id="426" r:id="rId99"/>
    <p:sldId id="427" r:id="rId100"/>
    <p:sldId id="429" r:id="rId101"/>
    <p:sldId id="430" r:id="rId102"/>
    <p:sldId id="303" r:id="rId103"/>
    <p:sldId id="431" r:id="rId104"/>
    <p:sldId id="432" r:id="rId105"/>
    <p:sldId id="297" r:id="rId106"/>
    <p:sldId id="301" r:id="rId107"/>
    <p:sldId id="436" r:id="rId108"/>
    <p:sldId id="328" r:id="rId109"/>
    <p:sldId id="329" r:id="rId110"/>
    <p:sldId id="435" r:id="rId111"/>
    <p:sldId id="330" r:id="rId112"/>
    <p:sldId id="437" r:id="rId113"/>
    <p:sldId id="331" r:id="rId114"/>
    <p:sldId id="332" r:id="rId115"/>
    <p:sldId id="343" r:id="rId116"/>
    <p:sldId id="344" r:id="rId117"/>
    <p:sldId id="345" r:id="rId118"/>
    <p:sldId id="467" r:id="rId119"/>
    <p:sldId id="346" r:id="rId120"/>
    <p:sldId id="348" r:id="rId121"/>
    <p:sldId id="486" r:id="rId122"/>
    <p:sldId id="485" r:id="rId123"/>
    <p:sldId id="471" r:id="rId124"/>
    <p:sldId id="472" r:id="rId125"/>
    <p:sldId id="473" r:id="rId126"/>
    <p:sldId id="474" r:id="rId127"/>
    <p:sldId id="468" r:id="rId128"/>
    <p:sldId id="469" r:id="rId129"/>
    <p:sldId id="290" r:id="rId130"/>
    <p:sldId id="470" r:id="rId131"/>
    <p:sldId id="274" r:id="rId132"/>
    <p:sldId id="272" r:id="rId133"/>
    <p:sldId id="349" r:id="rId134"/>
    <p:sldId id="433" r:id="rId135"/>
    <p:sldId id="350" r:id="rId136"/>
    <p:sldId id="434" r:id="rId137"/>
    <p:sldId id="351" r:id="rId138"/>
    <p:sldId id="475" r:id="rId139"/>
    <p:sldId id="476" r:id="rId140"/>
    <p:sldId id="273" r:id="rId141"/>
    <p:sldId id="335" r:id="rId142"/>
    <p:sldId id="487" r:id="rId143"/>
    <p:sldId id="488" r:id="rId144"/>
    <p:sldId id="326" r:id="rId145"/>
    <p:sldId id="438" r:id="rId146"/>
    <p:sldId id="333" r:id="rId147"/>
    <p:sldId id="275" r:id="rId148"/>
    <p:sldId id="439" r:id="rId149"/>
    <p:sldId id="276" r:id="rId150"/>
    <p:sldId id="334" r:id="rId151"/>
    <p:sldId id="279" r:id="rId152"/>
    <p:sldId id="282" r:id="rId153"/>
    <p:sldId id="482" r:id="rId154"/>
    <p:sldId id="440" r:id="rId155"/>
    <p:sldId id="277" r:id="rId156"/>
    <p:sldId id="278" r:id="rId157"/>
    <p:sldId id="441" r:id="rId158"/>
    <p:sldId id="483" r:id="rId159"/>
    <p:sldId id="316" r:id="rId160"/>
    <p:sldId id="317" r:id="rId161"/>
    <p:sldId id="336" r:id="rId162"/>
    <p:sldId id="315" r:id="rId163"/>
    <p:sldId id="352" r:id="rId164"/>
    <p:sldId id="353" r:id="rId165"/>
    <p:sldId id="309" r:id="rId166"/>
    <p:sldId id="310" r:id="rId167"/>
    <p:sldId id="312" r:id="rId168"/>
    <p:sldId id="313" r:id="rId169"/>
    <p:sldId id="365" r:id="rId170"/>
    <p:sldId id="318" r:id="rId171"/>
    <p:sldId id="319" r:id="rId172"/>
    <p:sldId id="320" r:id="rId173"/>
    <p:sldId id="321" r:id="rId174"/>
    <p:sldId id="367" r:id="rId175"/>
    <p:sldId id="360" r:id="rId176"/>
    <p:sldId id="361" r:id="rId177"/>
    <p:sldId id="362" r:id="rId178"/>
    <p:sldId id="363" r:id="rId179"/>
    <p:sldId id="364" r:id="rId180"/>
    <p:sldId id="354" r:id="rId181"/>
    <p:sldId id="355" r:id="rId182"/>
    <p:sldId id="356" r:id="rId183"/>
    <p:sldId id="357" r:id="rId184"/>
    <p:sldId id="358" r:id="rId185"/>
    <p:sldId id="359" r:id="rId186"/>
    <p:sldId id="366" r:id="rId187"/>
    <p:sldId id="314" r:id="rId188"/>
    <p:sldId id="337" r:id="rId189"/>
    <p:sldId id="308" r:id="rId190"/>
    <p:sldId id="281" r:id="rId191"/>
    <p:sldId id="368" r:id="rId192"/>
    <p:sldId id="338" r:id="rId193"/>
    <p:sldId id="369" r:id="rId194"/>
    <p:sldId id="370" r:id="rId195"/>
    <p:sldId id="373" r:id="rId196"/>
    <p:sldId id="372" r:id="rId197"/>
    <p:sldId id="371" r:id="rId198"/>
    <p:sldId id="374" r:id="rId199"/>
    <p:sldId id="375" r:id="rId200"/>
    <p:sldId id="376" r:id="rId201"/>
    <p:sldId id="377" r:id="rId202"/>
    <p:sldId id="378" r:id="rId203"/>
    <p:sldId id="379" r:id="rId204"/>
    <p:sldId id="380" r:id="rId205"/>
    <p:sldId id="381" r:id="rId206"/>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4660" autoAdjust="0"/>
  </p:normalViewPr>
  <p:slideViewPr>
    <p:cSldViewPr>
      <p:cViewPr varScale="1">
        <p:scale>
          <a:sx n="64" d="100"/>
          <a:sy n="64" d="100"/>
        </p:scale>
        <p:origin x="148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notesMaster" Target="notesMasters/notes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viewProps" Target="viewProp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l-GR"/>
          </a:p>
        </p:txBody>
      </p:sp>
      <p:sp>
        <p:nvSpPr>
          <p:cNvPr id="1126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l-GR"/>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a:t>Click to edit Master text styles</a:t>
            </a:r>
          </a:p>
          <a:p>
            <a:pPr lvl="1"/>
            <a:r>
              <a:rPr lang="el-GR" noProof="0"/>
              <a:t>Second level</a:t>
            </a:r>
          </a:p>
          <a:p>
            <a:pPr lvl="2"/>
            <a:r>
              <a:rPr lang="el-GR" noProof="0"/>
              <a:t>Third level</a:t>
            </a:r>
          </a:p>
          <a:p>
            <a:pPr lvl="3"/>
            <a:r>
              <a:rPr lang="el-GR" noProof="0"/>
              <a:t>Fourth level</a:t>
            </a:r>
          </a:p>
          <a:p>
            <a:pPr lvl="4"/>
            <a:r>
              <a:rPr lang="el-GR" noProof="0"/>
              <a:t>Fifth level</a:t>
            </a:r>
          </a:p>
        </p:txBody>
      </p:sp>
      <p:sp>
        <p:nvSpPr>
          <p:cNvPr id="1126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l-GR"/>
          </a:p>
        </p:txBody>
      </p:sp>
      <p:sp>
        <p:nvSpPr>
          <p:cNvPr id="1126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AD1409A-538A-429B-A456-C42112C4BC13}" type="slidenum">
              <a:rPr lang="el-GR"/>
              <a:pPr>
                <a:defRPr/>
              </a:pPr>
              <a:t>‹#›</a:t>
            </a:fld>
            <a:endParaRPr lang="el-GR"/>
          </a:p>
        </p:txBody>
      </p:sp>
    </p:spTree>
    <p:extLst>
      <p:ext uri="{BB962C8B-B14F-4D97-AF65-F5344CB8AC3E}">
        <p14:creationId xmlns:p14="http://schemas.microsoft.com/office/powerpoint/2010/main" val="571180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802F5DD0-9503-4D4F-8648-1185507D6C1A}" type="slidenum">
              <a:rPr lang="el-GR" smtClean="0"/>
              <a:pPr/>
              <a:t>4</a:t>
            </a:fld>
            <a:endParaRPr lang="el-G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FD0E2D46-2177-4760-A03F-52E6B26EB50B}" type="slidenum">
              <a:rPr lang="el-GR" smtClean="0"/>
              <a:pPr/>
              <a:t>56</a:t>
            </a:fld>
            <a:endParaRPr lang="el-G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8BA00754-8193-41DF-9A44-481FAD552D75}" type="slidenum">
              <a:rPr lang="el-GR" smtClean="0"/>
              <a:pPr/>
              <a:t>59</a:t>
            </a:fld>
            <a:endParaRPr lang="el-G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757FFC41-07F6-434E-9EA0-1404E1AF7985}" type="slidenum">
              <a:rPr lang="el-GR" smtClean="0"/>
              <a:pPr/>
              <a:t>65</a:t>
            </a:fld>
            <a:endParaRPr lang="el-G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046FFAEE-E8AB-41DB-859D-964BF2AEC53D}" type="slidenum">
              <a:rPr lang="el-GR" smtClean="0"/>
              <a:pPr/>
              <a:t>84</a:t>
            </a:fld>
            <a:endParaRPr lang="el-G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FD697BBE-F76F-430E-8AEA-867BF4552ECC}" type="slidenum">
              <a:rPr lang="el-GR" smtClean="0"/>
              <a:pPr/>
              <a:t>102</a:t>
            </a:fld>
            <a:endParaRPr lang="el-G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0131B2A9-2698-4799-B6F6-1B2A86594CA2}" type="slidenum">
              <a:rPr lang="el-GR" smtClean="0"/>
              <a:pPr/>
              <a:t>106</a:t>
            </a:fld>
            <a:endParaRPr lang="el-G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861256B0-76CA-40AA-BA0E-670627C52795}" type="slidenum">
              <a:rPr lang="el-GR" smtClean="0"/>
              <a:pPr/>
              <a:t>115</a:t>
            </a:fld>
            <a:endParaRPr lang="el-G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490" name="Rectangle 9"/>
          <p:cNvSpPr>
            <a:spLocks noGrp="1" noChangeArrowheads="1"/>
          </p:cNvSpPr>
          <p:nvPr>
            <p:ph type="sldNum" sz="quarter" idx="5"/>
          </p:nvPr>
        </p:nvSpPr>
        <p:spPr>
          <a:noFill/>
          <a:ln>
            <a:round/>
          </a:ln>
        </p:spPr>
        <p:txBody>
          <a:bodyPr/>
          <a:lstStyle/>
          <a:p>
            <a:fld id="{CE60DDE2-79F9-4EE2-881F-4007FC73F2A1}" type="slidenum">
              <a:rPr lang="en-GB" smtClean="0"/>
              <a:pPr/>
              <a:t>119</a:t>
            </a:fld>
            <a:endParaRPr lang="en-GB"/>
          </a:p>
        </p:txBody>
      </p:sp>
      <p:sp>
        <p:nvSpPr>
          <p:cNvPr id="191491" name="Rectangle 1"/>
          <p:cNvSpPr>
            <a:spLocks noGrp="1" noRot="1" noChangeAspect="1" noChangeArrowheads="1" noTextEdit="1"/>
          </p:cNvSpPr>
          <p:nvPr>
            <p:ph type="sldImg"/>
          </p:nvPr>
        </p:nvSpPr>
        <p:spPr>
          <a:xfrm>
            <a:off x="1141413" y="695325"/>
            <a:ext cx="4572000" cy="3429000"/>
          </a:xfrm>
          <a:solidFill>
            <a:srgbClr val="FFFFFF"/>
          </a:solidFill>
          <a:ln/>
        </p:spPr>
      </p:sp>
      <p:sp>
        <p:nvSpPr>
          <p:cNvPr id="191492" name="Rectangle 2"/>
          <p:cNvSpPr>
            <a:spLocks noGrp="1" noChangeArrowheads="1"/>
          </p:cNvSpPr>
          <p:nvPr>
            <p:ph type="body" idx="1"/>
          </p:nvPr>
        </p:nvSpPr>
        <p:spPr>
          <a:noFill/>
          <a:ln/>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Rectangle 9"/>
          <p:cNvSpPr>
            <a:spLocks noGrp="1" noChangeArrowheads="1"/>
          </p:cNvSpPr>
          <p:nvPr>
            <p:ph type="sldNum" sz="quarter" idx="5"/>
          </p:nvPr>
        </p:nvSpPr>
        <p:spPr>
          <a:noFill/>
          <a:ln>
            <a:round/>
          </a:ln>
        </p:spPr>
        <p:txBody>
          <a:bodyPr/>
          <a:lstStyle/>
          <a:p>
            <a:fld id="{18DAF11E-D994-4389-A3F8-49A28E93338B}" type="slidenum">
              <a:rPr lang="en-GB" smtClean="0"/>
              <a:pPr/>
              <a:t>120</a:t>
            </a:fld>
            <a:endParaRPr lang="en-GB"/>
          </a:p>
        </p:txBody>
      </p:sp>
      <p:sp>
        <p:nvSpPr>
          <p:cNvPr id="192515" name="Rectangle 1"/>
          <p:cNvSpPr>
            <a:spLocks noGrp="1" noRot="1" noChangeAspect="1" noChangeArrowheads="1" noTextEdit="1"/>
          </p:cNvSpPr>
          <p:nvPr>
            <p:ph type="sldImg"/>
          </p:nvPr>
        </p:nvSpPr>
        <p:spPr>
          <a:xfrm>
            <a:off x="1141413" y="695325"/>
            <a:ext cx="4572000" cy="3429000"/>
          </a:xfrm>
          <a:solidFill>
            <a:srgbClr val="FFFFFF"/>
          </a:solidFill>
          <a:ln/>
        </p:spPr>
      </p:sp>
      <p:sp>
        <p:nvSpPr>
          <p:cNvPr id="192516" name="Rectangle 2"/>
          <p:cNvSpPr>
            <a:spLocks noGrp="1" noChangeArrowheads="1"/>
          </p:cNvSpPr>
          <p:nvPr>
            <p:ph type="body" idx="1"/>
          </p:nvPr>
        </p:nvSpPr>
        <p:spPr>
          <a:noFill/>
          <a:ln/>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ECC218A8-AB44-461D-973E-075EDF875671}" type="slidenum">
              <a:rPr lang="el-GR" smtClean="0"/>
              <a:t>128</a:t>
            </a:fld>
            <a:endParaRPr lang="el-GR"/>
          </a:p>
        </p:txBody>
      </p:sp>
    </p:spTree>
    <p:extLst>
      <p:ext uri="{BB962C8B-B14F-4D97-AF65-F5344CB8AC3E}">
        <p14:creationId xmlns:p14="http://schemas.microsoft.com/office/powerpoint/2010/main" val="1451662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86D4A83E-AB0A-430D-BD40-05832C77CE83}" type="slidenum">
              <a:rPr lang="el-GR" smtClean="0"/>
              <a:pPr/>
              <a:t>13</a:t>
            </a:fld>
            <a:endParaRPr lang="el-G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that affects the skin's ability to provide this protection. This </a:t>
            </a:r>
            <a:endParaRPr lang="el-GR" dirty="0"/>
          </a:p>
        </p:txBody>
      </p:sp>
      <p:sp>
        <p:nvSpPr>
          <p:cNvPr id="4" name="Θέση αριθμού διαφάνειας 3"/>
          <p:cNvSpPr>
            <a:spLocks noGrp="1"/>
          </p:cNvSpPr>
          <p:nvPr>
            <p:ph type="sldNum" sz="quarter" idx="5"/>
          </p:nvPr>
        </p:nvSpPr>
        <p:spPr/>
        <p:txBody>
          <a:bodyPr/>
          <a:lstStyle/>
          <a:p>
            <a:fld id="{ECC218A8-AB44-461D-973E-075EDF875671}" type="slidenum">
              <a:rPr lang="el-GR" smtClean="0"/>
              <a:t>129</a:t>
            </a:fld>
            <a:endParaRPr lang="el-GR"/>
          </a:p>
        </p:txBody>
      </p:sp>
    </p:spTree>
    <p:extLst>
      <p:ext uri="{BB962C8B-B14F-4D97-AF65-F5344CB8AC3E}">
        <p14:creationId xmlns:p14="http://schemas.microsoft.com/office/powerpoint/2010/main" val="77330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ECC218A8-AB44-461D-973E-075EDF875671}" type="slidenum">
              <a:rPr lang="el-GR" smtClean="0"/>
              <a:t>130</a:t>
            </a:fld>
            <a:endParaRPr lang="el-GR"/>
          </a:p>
        </p:txBody>
      </p:sp>
    </p:spTree>
    <p:extLst>
      <p:ext uri="{BB962C8B-B14F-4D97-AF65-F5344CB8AC3E}">
        <p14:creationId xmlns:p14="http://schemas.microsoft.com/office/powerpoint/2010/main" val="331774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9CB5BE26-5175-417F-87D6-D56313AF2BD4}" type="slidenum">
              <a:rPr lang="el-GR" smtClean="0"/>
              <a:pPr/>
              <a:t>131</a:t>
            </a:fld>
            <a:endParaRPr lang="el-G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6ECE497E-C1AD-48AA-8162-8273B0994D74}" type="slidenum">
              <a:rPr lang="el-GR" smtClean="0"/>
              <a:pPr/>
              <a:t>132</a:t>
            </a:fld>
            <a:endParaRPr lang="el-G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E0E3076B-CB8E-4883-BC74-C27F3FAE799F}" type="slidenum">
              <a:rPr lang="el-GR" smtClean="0"/>
              <a:pPr/>
              <a:t>140</a:t>
            </a:fld>
            <a:endParaRPr lang="el-G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C14988F2-A7C4-4DF8-80CF-8D9AD7BC6680}" type="slidenum">
              <a:rPr lang="el-GR" smtClean="0"/>
              <a:pPr/>
              <a:t>147</a:t>
            </a:fld>
            <a:endParaRPr lang="el-G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D30E294B-1E6B-487E-8155-747C0C9B3FAE}" type="slidenum">
              <a:rPr lang="el-GR" smtClean="0"/>
              <a:pPr/>
              <a:t>149</a:t>
            </a:fld>
            <a:endParaRPr lang="el-G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C4FF8480-B1C3-4E27-A8D6-89D331D50A1A}" type="slidenum">
              <a:rPr lang="el-GR" smtClean="0"/>
              <a:pPr/>
              <a:t>151</a:t>
            </a:fld>
            <a:endParaRPr lang="el-G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8401DB98-4DD1-4D8F-8809-63033AD4DE69}" type="slidenum">
              <a:rPr lang="el-GR" smtClean="0"/>
              <a:pPr/>
              <a:t>155</a:t>
            </a:fld>
            <a:endParaRPr lang="el-G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5ED1C434-CD28-4331-8F03-3DAC4509C7BF}" type="slidenum">
              <a:rPr lang="el-GR" smtClean="0"/>
              <a:pPr/>
              <a:t>156</a:t>
            </a:fld>
            <a:endParaRPr lang="el-G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1B9F18C8-F752-45DF-ABCA-65C40373F16F}" type="slidenum">
              <a:rPr lang="el-GR" smtClean="0"/>
              <a:pPr/>
              <a:t>14</a:t>
            </a:fld>
            <a:endParaRPr lang="el-G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2C92BA2D-0C14-4640-B00F-292B7D27DCB9}" type="slidenum">
              <a:rPr lang="el-GR" smtClean="0"/>
              <a:pPr/>
              <a:t>169</a:t>
            </a:fld>
            <a:endParaRPr lang="el-G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448FD2D4-0089-473E-B2F9-2F89E6724381}" type="slidenum">
              <a:rPr lang="el-GR" smtClean="0"/>
              <a:pPr/>
              <a:t>174</a:t>
            </a:fld>
            <a:endParaRPr lang="el-G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C3DFB851-E4EE-47B0-8FF1-758C6823709D}" type="slidenum">
              <a:rPr lang="el-GR" altLang="el-GR" smtClean="0"/>
              <a:pPr/>
              <a:t>180</a:t>
            </a:fld>
            <a:endParaRPr lang="el-GR" altLang="el-G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en-US" alt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33622885-DDCF-4BFD-AE56-B434633BA8A2}" type="slidenum">
              <a:rPr lang="el-GR" altLang="el-GR" smtClean="0"/>
              <a:pPr/>
              <a:t>185</a:t>
            </a:fld>
            <a:endParaRPr lang="el-GR" altLang="el-G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endParaRPr lang="en-US" alt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6A776C0B-5154-40F0-B140-AEB332781855}" type="slidenum">
              <a:rPr lang="el-GR" smtClean="0"/>
              <a:pPr/>
              <a:t>187</a:t>
            </a:fld>
            <a:endParaRPr lang="el-G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09C2AA3-897D-4098-A654-1854EAAADA3F}" type="slidenum">
              <a:rPr lang="el-GR" smtClean="0"/>
              <a:pPr/>
              <a:t>189</a:t>
            </a:fld>
            <a:endParaRPr lang="el-G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D07F8320-DD67-4763-8A1B-F44E7746FE0C}" type="slidenum">
              <a:rPr lang="el-GR" smtClean="0"/>
              <a:pPr/>
              <a:t>16</a:t>
            </a:fld>
            <a:endParaRPr lang="el-G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D57CEE1B-8AFD-4CA5-B457-084CCEF9B22B}" type="slidenum">
              <a:rPr lang="el-GR" smtClean="0"/>
              <a:pPr/>
              <a:t>17</a:t>
            </a:fld>
            <a:endParaRPr lang="el-G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CA3D6C32-4C40-4903-AF31-6F6915B9DB57}" type="slidenum">
              <a:rPr lang="el-GR" smtClean="0"/>
              <a:pPr/>
              <a:t>32</a:t>
            </a:fld>
            <a:endParaRPr lang="el-G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E4349081-2C03-444C-8333-C805CCEFE3A9}" type="slidenum">
              <a:rPr lang="el-GR" smtClean="0"/>
              <a:pPr/>
              <a:t>45</a:t>
            </a:fld>
            <a:endParaRPr lang="el-G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23403588-B752-4466-A44B-F37293D7DC51}" type="slidenum">
              <a:rPr lang="el-GR" smtClean="0"/>
              <a:pPr/>
              <a:t>47</a:t>
            </a:fld>
            <a:endParaRPr lang="el-G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FA3D6D7D-DEDB-4695-8197-BDFFEAE2A1E9}" type="slidenum">
              <a:rPr lang="el-GR" smtClean="0"/>
              <a:pPr/>
              <a:t>55</a:t>
            </a:fld>
            <a:endParaRPr lang="el-G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33C09F4E-4F68-42B5-ACB5-4555195A3FF7}"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pPr>
              <a:defRPr/>
            </a:pPr>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9A39E1D4-79F3-42D3-A17F-BEBDDF58134C}"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pPr>
              <a:defRPr/>
            </a:pPr>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51AE272C-38F7-447F-9347-64C3F935AF57}"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pPr>
              <a:defRPr/>
            </a:pPr>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0491D3CC-7F5A-4FAE-8C74-D119E301B2BA}"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866E624D-D116-48FD-A824-C4ABC1FF2314}"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3 - Θέση ημερομηνίας"/>
          <p:cNvSpPr>
            <a:spLocks noGrp="1"/>
          </p:cNvSpPr>
          <p:nvPr>
            <p:ph type="dt" sz="half" idx="10"/>
          </p:nvPr>
        </p:nvSpPr>
        <p:spPr/>
        <p:txBody>
          <a:bodyPr/>
          <a:lstStyle>
            <a:lvl1pPr>
              <a:defRPr/>
            </a:lvl1pPr>
          </a:lstStyle>
          <a:p>
            <a:pPr>
              <a:defRPr/>
            </a:pPr>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BFD7D917-9D49-4133-A89E-A3427E7B5DE6}"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3 - Θέση ημερομηνίας"/>
          <p:cNvSpPr>
            <a:spLocks noGrp="1"/>
          </p:cNvSpPr>
          <p:nvPr>
            <p:ph type="dt" sz="half" idx="10"/>
          </p:nvPr>
        </p:nvSpPr>
        <p:spPr/>
        <p:txBody>
          <a:bodyPr/>
          <a:lstStyle>
            <a:lvl1pPr>
              <a:defRPr/>
            </a:lvl1pPr>
          </a:lstStyle>
          <a:p>
            <a:pPr>
              <a:defRPr/>
            </a:pPr>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36934E5E-AE90-4A6B-AD6A-5A36C797B322}"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3 - Θέση ημερομηνίας"/>
          <p:cNvSpPr>
            <a:spLocks noGrp="1"/>
          </p:cNvSpPr>
          <p:nvPr>
            <p:ph type="dt" sz="half" idx="10"/>
          </p:nvPr>
        </p:nvSpPr>
        <p:spPr/>
        <p:txBody>
          <a:bodyPr/>
          <a:lstStyle>
            <a:lvl1pPr>
              <a:defRPr/>
            </a:lvl1pPr>
          </a:lstStyle>
          <a:p>
            <a:pPr>
              <a:defRPr/>
            </a:pPr>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FC8ECD81-C939-4159-8DF4-D856C651B340}"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E14A5EEF-28BE-45CB-A326-A9BD57EFF63D}"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168040D6-6FF2-4057-8F5A-B63D4CBE2EBE}"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FE000432-145C-4D87-AAF2-4FF1965EC94E}"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Kλικ για επεξεργασία του τίτλου</a:t>
            </a:r>
          </a:p>
        </p:txBody>
      </p:sp>
      <p:sp>
        <p:nvSpPr>
          <p:cNvPr id="1027"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215FB48-11C6-4FEC-BE10-878DD08C1202}"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12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jpg"/><Relationship Id="rId4" Type="http://schemas.openxmlformats.org/officeDocument/2006/relationships/image" Target="../media/image84.jpg"/></Relationships>
</file>

<file path=ppt/slides/_rels/slide12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8.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hyperlink" Target="http://el.wikipedia.org/wiki/%CE%9B%CE%B9%CF%80%CE%AF%CE%B4%CE%B9%CE%BF" TargetMode="External"/><Relationship Id="rId2" Type="http://schemas.openxmlformats.org/officeDocument/2006/relationships/hyperlink" Target="http://el.wikipedia.org/wiki/%CE%A0%CF%81%CF%89%CF%84%CE%B5%CE%90%CE%BD%CE%B7" TargetMode="Externa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el.wikipedia.org/w/index.php?title=%CE%A5%CF%80%CE%B5%CF%81%CE%B9%CF%8E%CE%B4%CE%B7%CF%82_%CE%B1%CE%BA%CF%84%CE%B9%CE%BD%CE%BF%CE%B2%CE%BF%CE%BB%CE%AF%CE%B1&amp;action=edit&amp;redlink=1" TargetMode="External"/><Relationship Id="rId3" Type="http://schemas.openxmlformats.org/officeDocument/2006/relationships/hyperlink" Target="http://el.wikipedia.org/wiki/&#206;&#160;&#206;&#181;&#207;&#129;&#206;&#185;&#206;&#178;&#206;&#172;&#206;&#187;&#206;&#187;&#206;&#191;&#206;&#189;" TargetMode="External"/><Relationship Id="rId7" Type="http://schemas.openxmlformats.org/officeDocument/2006/relationships/hyperlink" Target="http://el.wikipedia.org/wiki/&#206;&#156;&#206;&#181;&#206;&#187;&#206;&#177;&#206;&#189;&#206;&#191;&#206;&#186;&#207;&#141;&#207;&#132;&#207;&#132;&#206;&#177;&#207;&#129;&#206;&#19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el.wikipedia.org/w/index.php?title=%CE%9C%CE%B5%CE%BB%CE%B1%CE%BD%CE%AF%CE%BD%CE%B7&amp;action=edit&amp;redlink=1" TargetMode="External"/><Relationship Id="rId5" Type="http://schemas.openxmlformats.org/officeDocument/2006/relationships/hyperlink" Target="http://el.wikipedia.org/wiki/&#206;&#167;&#206;&#183;&#206;&#188;&#206;&#185;&#206;&#186;&#206;&#174;_&#206;&#191;&#207;&#133;&#207;&#131;&#206;&#175;&#206;&#177;" TargetMode="External"/><Relationship Id="rId10" Type="http://schemas.openxmlformats.org/officeDocument/2006/relationships/hyperlink" Target="http://el.wikipedia.org/w/index.php?title=%CE%92%CE%B9%CF%84%CE%B1%CE%BC%CE%AF%CE%BD%CE%B7_D&amp;action=edit&amp;redlink=1" TargetMode="External"/><Relationship Id="rId4" Type="http://schemas.openxmlformats.org/officeDocument/2006/relationships/hyperlink" Target="http://el.wikipedia.org/wiki/&#206;&#156;&#206;&#185;&#206;&#186;&#207;&#129;&#206;&#191;&#206;&#191;&#207;&#129;&#206;&#179;&#206;&#177;&#206;&#189;&#206;&#185;&#207;&#131;&#206;&#188;&#207;&#140;&#207;&#130;" TargetMode="External"/><Relationship Id="rId9" Type="http://schemas.openxmlformats.org/officeDocument/2006/relationships/hyperlink" Target="http://el.wikipedia.org/wiki/&#206;&#152;&#206;&#181;&#207;&#129;&#206;&#188;&#206;&#191;&#206;&#186;&#207;&#129;&#206;&#177;&#207;&#131;&#206;&#175;&#206;&#177;_&#207;&#131;&#207;&#142;&#206;&#188;&#206;&#177;&#207;&#132;&#206;&#191;&#207;&#130;" TargetMode="Externa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el.wikipedia.org/wiki/&#206;&#164;&#207;&#129;&#206;&#175;&#207;&#135;&#206;&#177;" TargetMode="External"/><Relationship Id="rId3" Type="http://schemas.openxmlformats.org/officeDocument/2006/relationships/hyperlink" Target="http://el.wikipedia.org/w/index.php?title=%CE%95%CF%80%CE%B9%CE%B4%CE%B5%CF%81%CE%BC%CE%AF%CE%B4%CE%B1&amp;action=edit&amp;redlink=1" TargetMode="External"/><Relationship Id="rId7" Type="http://schemas.openxmlformats.org/officeDocument/2006/relationships/hyperlink" Target="http://el.wikipedia.org/w/index.php?title=%CE%99%CE%B4%CF%81%CF%89%CF%84%CE%BF%CF%80%CE%BF%CE%B9%CE%BF%CE%AF_%CE%B1%CE%B4%CE%AD%CE%BD%CE%B5%CF%82&amp;action=edit&amp;redlink=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el.wikipedia.org/w/index.php?title=%CE%91%CF%80%CE%BF%CE%BA%CF%81%CE%B9%CE%BD%CE%B5%CE%AF%CF%82_%CE%B1%CE%B4%CE%AD%CE%BD%CE%B5%CF%82&amp;action=edit&amp;redlink=1" TargetMode="External"/><Relationship Id="rId11" Type="http://schemas.openxmlformats.org/officeDocument/2006/relationships/hyperlink" Target="http://el.wikipedia.org/wiki/&#206;&#157;&#206;&#181;&#207;&#133;&#207;&#129;&#207;&#142;&#206;&#189;&#206;&#177;&#207;&#130;" TargetMode="External"/><Relationship Id="rId5" Type="http://schemas.openxmlformats.org/officeDocument/2006/relationships/hyperlink" Target="http://el.wikipedia.org/w/index.php?title=%CE%A3%CE%BC%CE%B7%CE%B3%CE%BC%CE%B1%CF%84%CE%BF%CE%B3%CF%8C%CE%BD%CE%BF%CE%B9_%CE%B1%CE%B4%CE%AD%CE%BD%CE%B5%CF%82&amp;action=edit&amp;redlink=1" TargetMode="External"/><Relationship Id="rId10" Type="http://schemas.openxmlformats.org/officeDocument/2006/relationships/hyperlink" Target="http://el.wikipedia.org/wiki/&#206;&#145;&#206;&#179;&#206;&#179;&#206;&#181;&#206;&#175;&#206;&#191;_(&#206;&#177;&#206;&#189;&#206;&#177;&#207;&#132;&#206;&#191;&#206;&#188;&#206;&#175;&#206;&#177;)" TargetMode="External"/><Relationship Id="rId4" Type="http://schemas.openxmlformats.org/officeDocument/2006/relationships/hyperlink" Target="http://el.wikipedia.org/w/index.php?title=%CE%9B%CE%AF%CF%80%CE%BF%CF%82&amp;action=edit&amp;redlink=1" TargetMode="External"/><Relationship Id="rId9" Type="http://schemas.openxmlformats.org/officeDocument/2006/relationships/hyperlink" Target="http://el.wikipedia.org/w/index.php?title=%CE%9A%CE%BF%CE%BB%CE%BB%CE%B1%CE%B3%CF%8C%CE%BD%CE%BF&amp;action=edit&amp;redlink=1" TargetMode="Externa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hyperlink" Target="https://el.wikipedia.org/w/index.php?title=%CE%9C%CF%85%CF%81%CF%89%CE%B4%CE%B9%CE%AC&amp;action=edit&amp;redlink=1" TargetMode="External"/><Relationship Id="rId2" Type="http://schemas.openxmlformats.org/officeDocument/2006/relationships/hyperlink" Target="https://el.wikipedia.org/wiki/%CE%9C%CE%AF%CE%B3%CE%BC%CE%B1" TargetMode="External"/><Relationship Id="rId1" Type="http://schemas.openxmlformats.org/officeDocument/2006/relationships/slideLayout" Target="../slideLayouts/slideLayout2.xml"/><Relationship Id="rId6" Type="http://schemas.openxmlformats.org/officeDocument/2006/relationships/hyperlink" Target="https://el.wikipedia.org/w/index.php?title=%CE%92%CE%B1%CE%BD%CE%B9%CE%BB%CE%BB%CE%AF%CE%BD%CE%B7&amp;action=edit&amp;redlink=1" TargetMode="External"/><Relationship Id="rId5" Type="http://schemas.openxmlformats.org/officeDocument/2006/relationships/hyperlink" Target="https://el.wikipedia.org/w/index.php?title=%CE%9A%CE%BF%CF%85%CE%BC%CE%B1%CF%81%CE%AF%CE%BD%CE%B7&amp;action=edit&amp;redlink=1" TargetMode="External"/><Relationship Id="rId4" Type="http://schemas.openxmlformats.org/officeDocument/2006/relationships/hyperlink" Target="https://el.wikipedia.org/wiki/%CE%94%CE%B9%CE%B1%CE%BB%CF%8D%CF%84%CE%B7%CF%82" TargetMode="Externa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upload.wikimedia.org/wikipedia/commons/3/34/Skin.jp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56.xml.rels><?xml version="1.0" encoding="UTF-8" standalone="yes"?>
<Relationships xmlns="http://schemas.openxmlformats.org/package/2006/relationships"><Relationship Id="rId3" Type="http://schemas.openxmlformats.org/officeDocument/2006/relationships/hyperlink" Target="http://upload.wikimedia.org/wikipedia/commons/b/b4/Normal_Epidermis_and_Dermis_with_Intradermal_Nevus_10x.JP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ΚΟΣΜΗΤΟΛΟΓΙΑ</a:t>
            </a:r>
            <a:r>
              <a:rPr lang="el-GR" sz="4000" b="1" dirty="0"/>
              <a:t> – </a:t>
            </a:r>
            <a:r>
              <a:rPr lang="el-GR" b="1" dirty="0"/>
              <a:t>ΤΕΧΝΟΛΟΓΙΑ</a:t>
            </a:r>
            <a:r>
              <a:rPr lang="el-GR" sz="4000" b="1" dirty="0"/>
              <a:t> ΚΑΛΛΥΝΤΙΚΩΝ</a:t>
            </a:r>
            <a:endParaRPr lang="en-US" dirty="0"/>
          </a:p>
        </p:txBody>
      </p:sp>
      <p:sp>
        <p:nvSpPr>
          <p:cNvPr id="3" name="2 - Θέση περιεχομένου"/>
          <p:cNvSpPr>
            <a:spLocks noGrp="1"/>
          </p:cNvSpPr>
          <p:nvPr>
            <p:ph idx="1"/>
          </p:nvPr>
        </p:nvSpPr>
        <p:spPr>
          <a:xfrm>
            <a:off x="0" y="1340768"/>
            <a:ext cx="9144000" cy="5517232"/>
          </a:xfrm>
        </p:spPr>
        <p:txBody>
          <a:bodyPr/>
          <a:lstStyle/>
          <a:p>
            <a:pPr>
              <a:buNone/>
            </a:pPr>
            <a:r>
              <a:rPr lang="el-GR" sz="2400" b="1" dirty="0"/>
              <a:t>Τι είναι; </a:t>
            </a:r>
          </a:p>
          <a:p>
            <a:pPr>
              <a:buNone/>
            </a:pPr>
            <a:r>
              <a:rPr lang="el-GR" sz="2400" b="1"/>
              <a:t>Γιατί τα παρασκευάζω;</a:t>
            </a:r>
            <a:endParaRPr lang="en-US" sz="24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ΑΞΙΟΛΟΓΗΣΗ ΚΑΛΛΥΝΤΙΚΩΝ</a:t>
            </a:r>
            <a:endParaRPr lang="en-US" b="1" dirty="0"/>
          </a:p>
        </p:txBody>
      </p:sp>
      <p:sp>
        <p:nvSpPr>
          <p:cNvPr id="3" name="2 - Θέση περιεχομένου"/>
          <p:cNvSpPr>
            <a:spLocks noGrp="1"/>
          </p:cNvSpPr>
          <p:nvPr>
            <p:ph idx="1"/>
          </p:nvPr>
        </p:nvSpPr>
        <p:spPr/>
        <p:txBody>
          <a:bodyPr/>
          <a:lstStyle/>
          <a:p>
            <a:pPr>
              <a:buNone/>
            </a:pPr>
            <a:r>
              <a:rPr lang="el-GR" dirty="0"/>
              <a:t>ΧΡΕΙΑΖΕΤΑΙ ΑΠΟΔΕΙΞΗ ΤΗΣ  ΔΡΑΣΕΩΣ</a:t>
            </a:r>
          </a:p>
          <a:p>
            <a:pPr>
              <a:buNone/>
            </a:pPr>
            <a:r>
              <a:rPr lang="el-GR" dirty="0"/>
              <a:t>ΣΗΜΑΝΤΙΚΗ ΠΡΟΟΔΟΣ </a:t>
            </a:r>
          </a:p>
          <a:p>
            <a:pPr>
              <a:buNone/>
            </a:pPr>
            <a:r>
              <a:rPr lang="el-GR" dirty="0"/>
              <a:t>ΣΥΜΒΟΛΗ ΟΡΓΑΝΩΝ ΒΙΟΦΥΣΙΚΗΣ </a:t>
            </a:r>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marL="342852" indent="-342852" eaLnBrk="1" fontAlgn="auto" hangingPunct="1">
              <a:spcAft>
                <a:spcPts val="0"/>
              </a:spcAft>
              <a:buFont typeface="Wingdings" pitchFamily="2" charset="2"/>
              <a:buNone/>
              <a:defRPr/>
            </a:pPr>
            <a:r>
              <a:rPr lang="el-GR" sz="3600" b="1" dirty="0"/>
              <a:t>Η </a:t>
            </a:r>
            <a:r>
              <a:rPr lang="el-GR" sz="3600" b="1" dirty="0" err="1"/>
              <a:t>σμηγματορροϊκή</a:t>
            </a:r>
            <a:r>
              <a:rPr lang="el-GR" sz="3600" b="1" dirty="0"/>
              <a:t> δερματίτιδα δεν σημαίνει και υπερέκκριση σμήγματος.</a:t>
            </a:r>
          </a:p>
          <a:p>
            <a:pPr marL="342852" indent="-342852" eaLnBrk="1" fontAlgn="auto" hangingPunct="1">
              <a:spcAft>
                <a:spcPts val="0"/>
              </a:spcAft>
              <a:buFont typeface="Wingdings" pitchFamily="2" charset="2"/>
              <a:buNone/>
              <a:defRPr/>
            </a:pPr>
            <a:r>
              <a:rPr lang="el-GR" sz="3600" b="1" dirty="0"/>
              <a:t>Κατανομή σμήγματος. Φυσιολογικά 100-300μ</a:t>
            </a:r>
            <a:r>
              <a:rPr lang="en-US" sz="3600" b="1" dirty="0"/>
              <a:t>g/cm2, </a:t>
            </a:r>
            <a:r>
              <a:rPr lang="el-GR" sz="3600" b="1" dirty="0"/>
              <a:t>Ξηρότητα 30μ</a:t>
            </a:r>
            <a:r>
              <a:rPr lang="en-US" sz="3600" b="1" dirty="0"/>
              <a:t>g/cm2</a:t>
            </a:r>
            <a:endParaRPr lang="el-GR" sz="3600" b="1" dirty="0"/>
          </a:p>
          <a:p>
            <a:pPr marL="342852" indent="-342852" eaLnBrk="1" fontAlgn="auto" hangingPunct="1">
              <a:spcAft>
                <a:spcPts val="0"/>
              </a:spcAft>
              <a:buFont typeface="Wingdings" pitchFamily="2" charset="2"/>
              <a:buNone/>
              <a:defRPr/>
            </a:pPr>
            <a:r>
              <a:rPr lang="el-GR" sz="3600" b="1" dirty="0" err="1"/>
              <a:t>Εμβρυο</a:t>
            </a:r>
            <a:r>
              <a:rPr lang="el-GR" sz="3600" b="1" dirty="0"/>
              <a:t> (Εμφάνιση 3</a:t>
            </a:r>
            <a:r>
              <a:rPr lang="el-GR" sz="3600" b="1" baseline="30000" dirty="0"/>
              <a:t>ος</a:t>
            </a:r>
            <a:r>
              <a:rPr lang="el-GR" sz="3600" b="1" dirty="0"/>
              <a:t> μήνας, λειτουργία 6</a:t>
            </a:r>
            <a:r>
              <a:rPr lang="el-GR" sz="3600" b="1" baseline="30000" dirty="0"/>
              <a:t>ος</a:t>
            </a:r>
            <a:r>
              <a:rPr lang="el-GR" sz="3600" b="1" dirty="0"/>
              <a:t>)</a:t>
            </a:r>
          </a:p>
          <a:p>
            <a:pPr marL="342852" indent="-342852" eaLnBrk="1" fontAlgn="auto" hangingPunct="1">
              <a:spcAft>
                <a:spcPts val="0"/>
              </a:spcAft>
              <a:buFont typeface="Wingdings" pitchFamily="2" charset="2"/>
              <a:buNone/>
              <a:defRPr/>
            </a:pPr>
            <a:r>
              <a:rPr lang="el-GR" sz="3600" b="1" dirty="0"/>
              <a:t>Απόφυση σαν ασκός (</a:t>
            </a:r>
            <a:r>
              <a:rPr lang="el-GR" sz="3600" b="1" dirty="0" err="1"/>
              <a:t>σάκκος</a:t>
            </a:r>
            <a:r>
              <a:rPr lang="el-GR" sz="3600" b="1" dirty="0"/>
              <a:t>), κύτταρα διαυγή με μικρό πυρήνα γεμάτα με λιπίδια (</a:t>
            </a:r>
            <a:r>
              <a:rPr lang="el-GR" sz="3600" b="1" dirty="0" err="1"/>
              <a:t>ολοκρινής</a:t>
            </a:r>
            <a:r>
              <a:rPr lang="el-GR" sz="3600" b="1" dirty="0"/>
              <a:t> απέκκριση). Ο όγκος του ασκού αλλάζει ανάλογα με τον ρυθμό απέκκρισης των λιπιδίων</a:t>
            </a:r>
            <a:r>
              <a:rPr lang="en-US" sz="3600" b="1" dirty="0"/>
              <a:t> </a:t>
            </a:r>
            <a:r>
              <a:rPr lang="el-GR" sz="3600" b="1" dirty="0"/>
              <a:t>επηρεάζοντας και τους διπλανούς.</a:t>
            </a:r>
          </a:p>
          <a:p>
            <a:pPr>
              <a:buFont typeface="Arial" charset="0"/>
              <a:buNone/>
              <a:defRPr/>
            </a:pPr>
            <a:endParaRPr lang="en-US" sz="36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marL="342852" indent="-342852" eaLnBrk="1" fontAlgn="auto" hangingPunct="1">
              <a:spcAft>
                <a:spcPts val="0"/>
              </a:spcAft>
              <a:buFont typeface="Arial" charset="0"/>
              <a:buNone/>
              <a:defRPr/>
            </a:pPr>
            <a:r>
              <a:rPr lang="el-GR" sz="4000" b="1" dirty="0"/>
              <a:t>-Ανατομική κατανομή των αδένων</a:t>
            </a:r>
            <a:endParaRPr lang="en-US" sz="4000" dirty="0"/>
          </a:p>
          <a:p>
            <a:pPr marL="342852" indent="-342852" eaLnBrk="1" fontAlgn="auto" hangingPunct="1">
              <a:spcAft>
                <a:spcPts val="0"/>
              </a:spcAft>
              <a:buFont typeface="Wingdings" pitchFamily="2" charset="2"/>
              <a:buNone/>
              <a:defRPr/>
            </a:pPr>
            <a:r>
              <a:rPr lang="el-GR" sz="4000" b="1" dirty="0"/>
              <a:t>-</a:t>
            </a:r>
            <a:r>
              <a:rPr lang="el-GR" sz="4000" b="1" dirty="0" err="1"/>
              <a:t>Ιστοφυσιολογία</a:t>
            </a:r>
            <a:endParaRPr lang="el-GR" sz="4000" b="1" dirty="0"/>
          </a:p>
          <a:p>
            <a:pPr marL="342852" indent="-342852" eaLnBrk="1" fontAlgn="auto" hangingPunct="1">
              <a:spcAft>
                <a:spcPts val="0"/>
              </a:spcAft>
              <a:buFont typeface="Wingdings" pitchFamily="2" charset="2"/>
              <a:buNone/>
              <a:defRPr/>
            </a:pPr>
            <a:r>
              <a:rPr lang="el-GR" sz="4000" b="1" dirty="0"/>
              <a:t>Διαίρεση </a:t>
            </a:r>
            <a:r>
              <a:rPr lang="el-GR" sz="4000" b="1" dirty="0" err="1"/>
              <a:t>αδιαφοροποιήτων</a:t>
            </a:r>
            <a:r>
              <a:rPr lang="el-GR" sz="4000" b="1" dirty="0"/>
              <a:t> βλαστικών κυττάρων. Διαφοροποιούνται σε επιδερμικά σε ανάγκη</a:t>
            </a:r>
          </a:p>
          <a:p>
            <a:pPr marL="342852" indent="-342852" eaLnBrk="1" fontAlgn="auto" hangingPunct="1">
              <a:spcAft>
                <a:spcPts val="0"/>
              </a:spcAft>
              <a:buFont typeface="Wingdings" pitchFamily="2" charset="2"/>
              <a:buNone/>
              <a:defRPr/>
            </a:pPr>
            <a:r>
              <a:rPr lang="el-GR" sz="4000" b="1" dirty="0"/>
              <a:t>-Πλούσιο αγγειακό δίκτυο, έλλειψη νευρικών ινών</a:t>
            </a:r>
          </a:p>
          <a:p>
            <a:pPr marL="342852" indent="-342852" eaLnBrk="1" fontAlgn="auto" hangingPunct="1">
              <a:spcAft>
                <a:spcPts val="0"/>
              </a:spcAft>
              <a:buFont typeface="Wingdings" pitchFamily="2" charset="2"/>
              <a:buNone/>
              <a:defRPr/>
            </a:pPr>
            <a:r>
              <a:rPr lang="el-GR" sz="4000" b="1" dirty="0"/>
              <a:t>-Επηρεάζεται από ανδρογόνα</a:t>
            </a:r>
          </a:p>
          <a:p>
            <a:pPr marL="342852" indent="-342852" eaLnBrk="1" fontAlgn="auto" hangingPunct="1">
              <a:spcAft>
                <a:spcPts val="0"/>
              </a:spcAft>
              <a:buFont typeface="Wingdings" pitchFamily="2" charset="2"/>
              <a:buNone/>
              <a:defRPr/>
            </a:pPr>
            <a:r>
              <a:rPr lang="el-GR" sz="4000" b="1" dirty="0"/>
              <a:t>-</a:t>
            </a:r>
            <a:r>
              <a:rPr lang="el-GR" sz="4000" b="1" dirty="0" err="1"/>
              <a:t>Φερομόνες</a:t>
            </a:r>
            <a:r>
              <a:rPr lang="el-GR" sz="4000" b="1" dirty="0"/>
              <a:t>, </a:t>
            </a:r>
            <a:r>
              <a:rPr lang="el-GR" sz="4000" b="1" dirty="0" err="1"/>
              <a:t>Μηκυτο</a:t>
            </a:r>
            <a:r>
              <a:rPr lang="el-GR" sz="4000" b="1" dirty="0"/>
              <a:t>-, </a:t>
            </a:r>
            <a:r>
              <a:rPr lang="el-GR" sz="4000" b="1" dirty="0" err="1"/>
              <a:t>Βακτηριο</a:t>
            </a:r>
            <a:r>
              <a:rPr lang="el-GR" sz="4000" b="1" dirty="0"/>
              <a:t>- Στατικό, Βιταμίνη </a:t>
            </a:r>
            <a:r>
              <a:rPr lang="en-US" sz="4000" b="1" dirty="0"/>
              <a:t>D, </a:t>
            </a:r>
            <a:r>
              <a:rPr lang="el-GR" sz="4000" b="1" dirty="0"/>
              <a:t> μαλακτικός παράγων</a:t>
            </a:r>
          </a:p>
          <a:p>
            <a:pPr>
              <a:buFont typeface="Arial" charset="0"/>
              <a:buNone/>
              <a:defRPr/>
            </a:pPr>
            <a:endParaRPr 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Rot="1" noChangeArrowheads="1"/>
          </p:cNvSpPr>
          <p:nvPr>
            <p:ph idx="1"/>
          </p:nvPr>
        </p:nvSpPr>
        <p:spPr>
          <a:xfrm>
            <a:off x="0" y="0"/>
            <a:ext cx="9144000" cy="6858000"/>
          </a:xfrm>
        </p:spPr>
        <p:txBody>
          <a:bodyPr/>
          <a:lstStyle/>
          <a:p>
            <a:pPr marL="341313" indent="-341313" eaLnBrk="1" hangingPunct="1"/>
            <a:endParaRPr lang="en-US"/>
          </a:p>
        </p:txBody>
      </p:sp>
      <p:pic>
        <p:nvPicPr>
          <p:cNvPr id="82947" name="Picture 5" descr="normal"/>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 Τίτλος"/>
          <p:cNvSpPr>
            <a:spLocks noGrp="1"/>
          </p:cNvSpPr>
          <p:nvPr>
            <p:ph type="title"/>
          </p:nvPr>
        </p:nvSpPr>
        <p:spPr/>
        <p:txBody>
          <a:bodyPr/>
          <a:lstStyle/>
          <a:p>
            <a:r>
              <a:rPr lang="el-GR" b="1"/>
              <a:t>ΙΔΡΩΤΟΠΟΙΟΙ ΑΔΕΝΕΣ</a:t>
            </a:r>
            <a:endParaRPr lang="en-US" b="1"/>
          </a:p>
        </p:txBody>
      </p:sp>
      <p:sp>
        <p:nvSpPr>
          <p:cNvPr id="3" name="2 - Θέση περιεχομένου"/>
          <p:cNvSpPr>
            <a:spLocks noGrp="1"/>
          </p:cNvSpPr>
          <p:nvPr>
            <p:ph idx="1"/>
          </p:nvPr>
        </p:nvSpPr>
        <p:spPr>
          <a:xfrm>
            <a:off x="0" y="1125538"/>
            <a:ext cx="9144000" cy="5732462"/>
          </a:xfrm>
        </p:spPr>
        <p:txBody>
          <a:bodyPr/>
          <a:lstStyle/>
          <a:p>
            <a:pPr marL="341313" indent="-341313" eaLnBrk="1" hangingPunct="1">
              <a:defRPr/>
            </a:pPr>
            <a:r>
              <a:rPr lang="el-GR" sz="3600" b="1" dirty="0"/>
              <a:t>ΕΞΩΚΡΙΝΕΙΣ</a:t>
            </a:r>
          </a:p>
          <a:p>
            <a:pPr marL="341313" indent="-341313" eaLnBrk="1" hangingPunct="1">
              <a:buFont typeface="Wingdings" pitchFamily="2" charset="2"/>
              <a:buNone/>
              <a:defRPr/>
            </a:pPr>
            <a:r>
              <a:rPr lang="el-GR" sz="3600" b="1" dirty="0"/>
              <a:t>Τέσσερα Εκατομμύρια, Θερμορύθμιση</a:t>
            </a:r>
          </a:p>
          <a:p>
            <a:pPr marL="341313" indent="-341313" eaLnBrk="1" hangingPunct="1">
              <a:buFont typeface="Wingdings" pitchFamily="2" charset="2"/>
              <a:buNone/>
              <a:defRPr/>
            </a:pPr>
            <a:r>
              <a:rPr lang="el-GR" sz="3600" b="1" dirty="0"/>
              <a:t>Περιβάλλεται από νευρικές, ελαστικές ίνες</a:t>
            </a:r>
          </a:p>
          <a:p>
            <a:pPr marL="341313" indent="-341313" eaLnBrk="1" hangingPunct="1">
              <a:buFont typeface="Wingdings" pitchFamily="2" charset="2"/>
              <a:buNone/>
              <a:defRPr/>
            </a:pPr>
            <a:r>
              <a:rPr lang="el-GR" sz="3600" b="1" dirty="0"/>
              <a:t>Συνεστραμμένη και μη μοίρα, ελικοειδή.</a:t>
            </a:r>
          </a:p>
          <a:p>
            <a:pPr marL="341313" indent="-341313" eaLnBrk="1" hangingPunct="1">
              <a:buFont typeface="Wingdings" pitchFamily="2" charset="2"/>
              <a:buNone/>
              <a:defRPr/>
            </a:pPr>
            <a:r>
              <a:rPr lang="el-GR" sz="3600" b="1" dirty="0"/>
              <a:t>Πρωτογενής (ισοτονικός του πλάσματος)– τελικός ιδρώτας(ουρία, αμμωνία, αμινοξέα, νάτριο, κάλιο, χλώριο, γαλακτικό, πυρουβικό και  ουροκανικό οξύ )</a:t>
            </a:r>
          </a:p>
          <a:p>
            <a:pPr marL="341313" indent="-341313" eaLnBrk="1" hangingPunct="1">
              <a:buFont typeface="Wingdings" pitchFamily="2" charset="2"/>
              <a:buNone/>
              <a:defRPr/>
            </a:pPr>
            <a:r>
              <a:rPr lang="el-GR" sz="3600" b="1" dirty="0"/>
              <a:t>ρΗ όξινο</a:t>
            </a:r>
          </a:p>
          <a:p>
            <a:pPr>
              <a:defRPr/>
            </a:pPr>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2 - Θέση περιεχομένου"/>
          <p:cNvSpPr>
            <a:spLocks noGrp="1"/>
          </p:cNvSpPr>
          <p:nvPr>
            <p:ph idx="1"/>
          </p:nvPr>
        </p:nvSpPr>
        <p:spPr>
          <a:xfrm>
            <a:off x="0" y="0"/>
            <a:ext cx="9144000" cy="6858000"/>
          </a:xfrm>
        </p:spPr>
        <p:txBody>
          <a:bodyPr/>
          <a:lstStyle/>
          <a:p>
            <a:pPr marL="341313" indent="-341313" eaLnBrk="1" hangingPunct="1">
              <a:buFont typeface="Wingdings" pitchFamily="2" charset="2"/>
              <a:buNone/>
            </a:pPr>
            <a:r>
              <a:rPr lang="el-GR" sz="4000" b="1" dirty="0"/>
              <a:t>Εκχέεται με ώσεις με ερεθίσματα την θερμοκρασία, τους ψυχολογικούς λόγους, τα φάρμακα (ακετυλοχολίνη, αδρεναλίνη)</a:t>
            </a:r>
          </a:p>
          <a:p>
            <a:pPr marL="341313" indent="-341313" eaLnBrk="1" hangingPunct="1">
              <a:buFont typeface="Wingdings" pitchFamily="2" charset="2"/>
              <a:buNone/>
            </a:pPr>
            <a:r>
              <a:rPr lang="en-US" sz="4000" b="1" dirty="0"/>
              <a:t>NMF</a:t>
            </a:r>
            <a:r>
              <a:rPr lang="el-GR" sz="4000" b="1" dirty="0"/>
              <a:t> (ενυδάτωση)</a:t>
            </a:r>
            <a:r>
              <a:rPr lang="en-US" sz="4000" b="1" dirty="0"/>
              <a:t>, </a:t>
            </a:r>
            <a:r>
              <a:rPr lang="el-GR" sz="4000" b="1" dirty="0"/>
              <a:t> βάδισμα ,αφή, αντισηψία</a:t>
            </a:r>
          </a:p>
          <a:p>
            <a:pPr marL="341313" indent="-341313" eaLnBrk="1" hangingPunct="1"/>
            <a:r>
              <a:rPr lang="el-GR" sz="4000" b="1" dirty="0"/>
              <a:t>ΑΠΟΚΡΙΝΕΙΣ</a:t>
            </a:r>
          </a:p>
          <a:p>
            <a:pPr marL="341313" indent="-341313" eaLnBrk="1" hangingPunct="1">
              <a:buFont typeface="Wingdings" pitchFamily="2" charset="2"/>
              <a:buNone/>
            </a:pPr>
            <a:r>
              <a:rPr lang="el-GR" sz="4000" b="1" dirty="0"/>
              <a:t>Μασχάλες, ακουστικό πόρο κ.ά</a:t>
            </a:r>
          </a:p>
          <a:p>
            <a:pPr marL="341313" indent="-341313" eaLnBrk="1" hangingPunct="1">
              <a:buFont typeface="Wingdings" pitchFamily="2" charset="2"/>
              <a:buNone/>
            </a:pPr>
            <a:r>
              <a:rPr lang="el-GR" sz="4000" b="1" dirty="0"/>
              <a:t>Παχύρρευστο, γαλακτώδες</a:t>
            </a:r>
          </a:p>
          <a:p>
            <a:pPr marL="341313" indent="-341313" eaLnBrk="1" hangingPunct="1">
              <a:buFont typeface="Wingdings" pitchFamily="2" charset="2"/>
              <a:buNone/>
            </a:pPr>
            <a:r>
              <a:rPr lang="el-GR" sz="4000" b="1" dirty="0"/>
              <a:t>Βακτηριακή αποσύνθεση</a:t>
            </a:r>
            <a:endParaRPr lang="en-US" sz="4000"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 Τίτλος"/>
          <p:cNvSpPr>
            <a:spLocks noGrp="1"/>
          </p:cNvSpPr>
          <p:nvPr>
            <p:ph type="title"/>
          </p:nvPr>
        </p:nvSpPr>
        <p:spPr/>
        <p:txBody>
          <a:bodyPr/>
          <a:lstStyle/>
          <a:p>
            <a:pPr eaLnBrk="1" hangingPunct="1"/>
            <a:endParaRPr lang="en-US"/>
          </a:p>
        </p:txBody>
      </p:sp>
      <p:sp>
        <p:nvSpPr>
          <p:cNvPr id="86019" name="2 - Θέση περιεχομένου"/>
          <p:cNvSpPr>
            <a:spLocks noGrp="1"/>
          </p:cNvSpPr>
          <p:nvPr>
            <p:ph idx="1"/>
          </p:nvPr>
        </p:nvSpPr>
        <p:spPr/>
        <p:txBody>
          <a:bodyPr/>
          <a:lstStyle/>
          <a:p>
            <a:pPr eaLnBrk="1" hangingPunct="1"/>
            <a:endParaRPr lang="en-US"/>
          </a:p>
        </p:txBody>
      </p:sp>
      <p:pic>
        <p:nvPicPr>
          <p:cNvPr id="86020" name="Picture 5" descr="sweat_bi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p:cNvSpPr>
            <a:spLocks noGrp="1" noRot="1" noChangeArrowheads="1"/>
          </p:cNvSpPr>
          <p:nvPr>
            <p:ph idx="1"/>
          </p:nvPr>
        </p:nvSpPr>
        <p:spPr>
          <a:xfrm>
            <a:off x="0" y="0"/>
            <a:ext cx="9144000" cy="6858000"/>
          </a:xfrm>
        </p:spPr>
        <p:txBody>
          <a:bodyPr/>
          <a:lstStyle/>
          <a:p>
            <a:pPr marL="341313" indent="-341313" algn="ctr" eaLnBrk="1" hangingPunct="1">
              <a:buFont typeface="Arial" charset="0"/>
              <a:buNone/>
            </a:pPr>
            <a:r>
              <a:rPr lang="el-GR" sz="4000" b="1"/>
              <a:t>ΝΥΧΙΑ</a:t>
            </a:r>
          </a:p>
          <a:p>
            <a:pPr marL="341313" indent="-341313" eaLnBrk="1" hangingPunct="1"/>
            <a:r>
              <a:rPr lang="el-GR" b="1"/>
              <a:t>Δομή :</a:t>
            </a:r>
            <a:r>
              <a:rPr lang="el-GR" sz="2400" b="1"/>
              <a:t> </a:t>
            </a:r>
            <a:r>
              <a:rPr lang="el-GR"/>
              <a:t>Ημιδιαφανείς Πλάκες σκληρής κερατίνης (πλάκα, υπονύχιο, Στρώμα, Θεμελιώδης ουσία ανδιαμέσου τμήματος και πίσω τμήματος</a:t>
            </a:r>
          </a:p>
          <a:p>
            <a:pPr marL="341313" indent="-341313" eaLnBrk="1" hangingPunct="1"/>
            <a:r>
              <a:rPr lang="el-GR" b="1"/>
              <a:t>Ρόλος</a:t>
            </a:r>
          </a:p>
          <a:p>
            <a:pPr marL="341313" indent="-341313" eaLnBrk="1" hangingPunct="1"/>
            <a:r>
              <a:rPr lang="el-GR"/>
              <a:t>Ανάπτυξη και σχηματισμός (0,5-1,2χιλιοστά την εβδομάδα, 5-6 μήνες των χεριών, 12-16 των ποδιών, κλιματολογικές συνθήκες, εγκυμοσύνη)</a:t>
            </a:r>
          </a:p>
          <a:p>
            <a:pPr marL="341313" indent="-341313" eaLnBrk="1" hangingPunct="1"/>
            <a:r>
              <a:rPr lang="el-GR"/>
              <a:t>Σκληρή κερατίνη (υψηλή συγκέντρωση θείου), υγρασία 7-12%, λίπος 0,15-0,4%</a:t>
            </a:r>
            <a:endParaRPr lang="el-GR" b="1"/>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 Τίτλος"/>
          <p:cNvSpPr>
            <a:spLocks noGrp="1"/>
          </p:cNvSpPr>
          <p:nvPr>
            <p:ph type="title"/>
          </p:nvPr>
        </p:nvSpPr>
        <p:spPr/>
        <p:txBody>
          <a:bodyPr/>
          <a:lstStyle/>
          <a:p>
            <a:r>
              <a:rPr lang="en-US"/>
              <a:t>A</a:t>
            </a:r>
            <a:r>
              <a:rPr lang="el-GR"/>
              <a:t>ΝΑΤΟΜΙΑ ΟΝΥΧΟΣ</a:t>
            </a:r>
            <a:endParaRPr lang="en-US"/>
          </a:p>
        </p:txBody>
      </p:sp>
      <p:pic>
        <p:nvPicPr>
          <p:cNvPr id="88067" name="Picture 2"/>
          <p:cNvPicPr>
            <a:picLocks noGrp="1" noChangeAspect="1" noChangeArrowheads="1"/>
          </p:cNvPicPr>
          <p:nvPr>
            <p:ph idx="1"/>
          </p:nvPr>
        </p:nvPicPr>
        <p:blipFill>
          <a:blip r:embed="rId2" cstate="print"/>
          <a:srcRect/>
          <a:stretch>
            <a:fillRect/>
          </a:stretch>
        </p:blipFill>
        <p:spPr>
          <a:xfrm>
            <a:off x="0" y="1125538"/>
            <a:ext cx="9144000" cy="5732462"/>
          </a:xfr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 Τίτλος"/>
          <p:cNvSpPr>
            <a:spLocks noGrp="1"/>
          </p:cNvSpPr>
          <p:nvPr>
            <p:ph type="title"/>
          </p:nvPr>
        </p:nvSpPr>
        <p:spPr/>
        <p:txBody>
          <a:bodyPr/>
          <a:lstStyle/>
          <a:p>
            <a:endParaRPr lang="en-US"/>
          </a:p>
        </p:txBody>
      </p:sp>
      <p:sp>
        <p:nvSpPr>
          <p:cNvPr id="89091" name="2 - Θέση περιεχομένου"/>
          <p:cNvSpPr>
            <a:spLocks noGrp="1"/>
          </p:cNvSpPr>
          <p:nvPr>
            <p:ph idx="1"/>
          </p:nvPr>
        </p:nvSpPr>
        <p:spPr/>
        <p:txBody>
          <a:bodyPr/>
          <a:lstStyle/>
          <a:p>
            <a:endParaRPr lang="en-US"/>
          </a:p>
        </p:txBody>
      </p:sp>
      <p:pic>
        <p:nvPicPr>
          <p:cNvPr id="89092" name="Picture 2" descr="http://beautyview.gr/sites/default/files/styles/content_type_top_image/public/14_2.jpg?itok=PNjQjT5R"/>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 Τίτλος"/>
          <p:cNvSpPr>
            <a:spLocks noGrp="1"/>
          </p:cNvSpPr>
          <p:nvPr>
            <p:ph type="title"/>
          </p:nvPr>
        </p:nvSpPr>
        <p:spPr/>
        <p:txBody>
          <a:bodyPr/>
          <a:lstStyle/>
          <a:p>
            <a:endParaRPr lang="en-US"/>
          </a:p>
        </p:txBody>
      </p:sp>
      <p:sp>
        <p:nvSpPr>
          <p:cNvPr id="90115" name="2 - Θέση περιεχομένου"/>
          <p:cNvSpPr>
            <a:spLocks noGrp="1"/>
          </p:cNvSpPr>
          <p:nvPr>
            <p:ph idx="1"/>
          </p:nvPr>
        </p:nvSpPr>
        <p:spPr/>
        <p:txBody>
          <a:bodyPr/>
          <a:lstStyle/>
          <a:p>
            <a:endParaRPr lang="en-US"/>
          </a:p>
        </p:txBody>
      </p:sp>
      <p:pic>
        <p:nvPicPr>
          <p:cNvPr id="90116" name="Picture 2" descr="Αποτέλεσμα εικόνας για νύχια δομή"/>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28600" y="2057400"/>
            <a:ext cx="8229600" cy="1143000"/>
          </a:xfrm>
        </p:spPr>
        <p:txBody>
          <a:bodyPr>
            <a:normAutofit fontScale="90000"/>
          </a:bodyPr>
          <a:lstStyle/>
          <a:p>
            <a:pPr>
              <a:defRPr/>
            </a:pPr>
            <a:r>
              <a:rPr lang="el-GR" b="1" dirty="0"/>
              <a:t>Γιατί Παρασκευάζουμε Καλλυντικά;</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 Τίτλος"/>
          <p:cNvSpPr>
            <a:spLocks noGrp="1"/>
          </p:cNvSpPr>
          <p:nvPr>
            <p:ph type="title"/>
          </p:nvPr>
        </p:nvSpPr>
        <p:spPr/>
        <p:txBody>
          <a:bodyPr/>
          <a:lstStyle/>
          <a:p>
            <a:r>
              <a:rPr lang="el-GR"/>
              <a:t>ΑΝΑΤΟΜΙΑ ΝΥΧΙΟΥ</a:t>
            </a:r>
            <a:endParaRPr lang="en-US"/>
          </a:p>
        </p:txBody>
      </p:sp>
      <p:pic>
        <p:nvPicPr>
          <p:cNvPr id="91139" name="Picture 2"/>
          <p:cNvPicPr>
            <a:picLocks noGrp="1" noChangeAspect="1" noChangeArrowheads="1"/>
          </p:cNvPicPr>
          <p:nvPr>
            <p:ph idx="1"/>
          </p:nvPr>
        </p:nvPicPr>
        <p:blipFill>
          <a:blip r:embed="rId2" cstate="print"/>
          <a:srcRect/>
          <a:stretch>
            <a:fillRect/>
          </a:stretch>
        </p:blipFill>
        <p:spPr>
          <a:xfrm>
            <a:off x="0" y="1268413"/>
            <a:ext cx="9144000" cy="5589587"/>
          </a:xfr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 Τίτλος"/>
          <p:cNvSpPr>
            <a:spLocks noGrp="1"/>
          </p:cNvSpPr>
          <p:nvPr>
            <p:ph type="title"/>
          </p:nvPr>
        </p:nvSpPr>
        <p:spPr/>
        <p:txBody>
          <a:bodyPr/>
          <a:lstStyle/>
          <a:p>
            <a:endParaRPr lang="en-US"/>
          </a:p>
        </p:txBody>
      </p:sp>
      <p:sp>
        <p:nvSpPr>
          <p:cNvPr id="92163" name="2 - Θέση περιεχομένου"/>
          <p:cNvSpPr>
            <a:spLocks noGrp="1"/>
          </p:cNvSpPr>
          <p:nvPr>
            <p:ph idx="1"/>
          </p:nvPr>
        </p:nvSpPr>
        <p:spPr/>
        <p:txBody>
          <a:bodyPr/>
          <a:lstStyle/>
          <a:p>
            <a:endParaRPr lang="en-US"/>
          </a:p>
        </p:txBody>
      </p:sp>
      <p:pic>
        <p:nvPicPr>
          <p:cNvPr id="92164" name="Picture 2" descr="Αποτέλεσμα εικόνας για νύχια δομή"/>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Grp="1" noChangeAspect="1" noChangeArrowheads="1"/>
          </p:cNvPicPr>
          <p:nvPr>
            <p:ph idx="1"/>
          </p:nvPr>
        </p:nvPicPr>
        <p:blipFill>
          <a:blip r:embed="rId2" cstate="print"/>
          <a:srcRect/>
          <a:stretch>
            <a:fillRect/>
          </a:stretch>
        </p:blipFill>
        <p:spPr>
          <a:xfrm>
            <a:off x="0" y="26988"/>
            <a:ext cx="9144000" cy="6858000"/>
          </a:xfr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Τίτλος"/>
          <p:cNvSpPr>
            <a:spLocks noGrp="1"/>
          </p:cNvSpPr>
          <p:nvPr>
            <p:ph type="title"/>
          </p:nvPr>
        </p:nvSpPr>
        <p:spPr/>
        <p:txBody>
          <a:bodyPr/>
          <a:lstStyle/>
          <a:p>
            <a:endParaRPr lang="en-US"/>
          </a:p>
        </p:txBody>
      </p:sp>
      <p:pic>
        <p:nvPicPr>
          <p:cNvPr id="94211"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 Τίτλος"/>
          <p:cNvSpPr>
            <a:spLocks noGrp="1"/>
          </p:cNvSpPr>
          <p:nvPr>
            <p:ph type="title"/>
          </p:nvPr>
        </p:nvSpPr>
        <p:spPr/>
        <p:txBody>
          <a:bodyPr/>
          <a:lstStyle/>
          <a:p>
            <a:endParaRPr lang="en-US"/>
          </a:p>
        </p:txBody>
      </p:sp>
      <p:sp>
        <p:nvSpPr>
          <p:cNvPr id="95235" name="2 - Θέση περιεχομένου"/>
          <p:cNvSpPr>
            <a:spLocks noGrp="1"/>
          </p:cNvSpPr>
          <p:nvPr>
            <p:ph idx="1"/>
          </p:nvPr>
        </p:nvSpPr>
        <p:spPr/>
        <p:txBody>
          <a:bodyPr/>
          <a:lstStyle/>
          <a:p>
            <a:endParaRPr lang="en-US"/>
          </a:p>
        </p:txBody>
      </p:sp>
      <p:pic>
        <p:nvPicPr>
          <p:cNvPr id="95236" name="Picture 2" descr="Αποτέλεσμα εικόνας για νύχια δομή"/>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rrowheads="1"/>
          </p:cNvSpPr>
          <p:nvPr>
            <p:ph type="title"/>
          </p:nvPr>
        </p:nvSpPr>
        <p:spPr>
          <a:xfrm>
            <a:off x="301625" y="228600"/>
            <a:ext cx="8510588" cy="896938"/>
          </a:xfrm>
        </p:spPr>
        <p:txBody>
          <a:bodyPr/>
          <a:lstStyle/>
          <a:p>
            <a:pPr eaLnBrk="1" hangingPunct="1"/>
            <a:r>
              <a:rPr lang="el-GR" sz="3200" b="1"/>
              <a:t>ΑΠΟ ΤΟΥ ΔΕΡΜΑΤΟΣ </a:t>
            </a:r>
            <a:r>
              <a:rPr lang="en-US" sz="3200" b="1"/>
              <a:t>A</a:t>
            </a:r>
            <a:r>
              <a:rPr lang="el-GR" sz="3200" b="1"/>
              <a:t>ΠΟΡΡΟΦΗΣΗ </a:t>
            </a:r>
          </a:p>
        </p:txBody>
      </p:sp>
      <p:sp>
        <p:nvSpPr>
          <p:cNvPr id="96259" name="Rectangle 3"/>
          <p:cNvSpPr>
            <a:spLocks noGrp="1" noRot="1" noChangeArrowheads="1"/>
          </p:cNvSpPr>
          <p:nvPr>
            <p:ph type="body" idx="1"/>
          </p:nvPr>
        </p:nvSpPr>
        <p:spPr>
          <a:xfrm>
            <a:off x="0" y="1125538"/>
            <a:ext cx="9144000" cy="5732462"/>
          </a:xfrm>
        </p:spPr>
        <p:txBody>
          <a:bodyPr/>
          <a:lstStyle/>
          <a:p>
            <a:pPr marL="341313" indent="-341313" eaLnBrk="1" hangingPunct="1"/>
            <a:r>
              <a:rPr lang="el-GR" sz="2400" b="1"/>
              <a:t>Φραγμός ικανός αλλά όχι τέλειος</a:t>
            </a:r>
          </a:p>
          <a:p>
            <a:pPr marL="341313" indent="-341313" eaLnBrk="1" hangingPunct="1"/>
            <a:r>
              <a:rPr lang="el-GR" sz="2400" b="1"/>
              <a:t>Προνομιούχος οδός διαπερατότητας</a:t>
            </a:r>
          </a:p>
          <a:p>
            <a:pPr marL="341313" indent="-341313" eaLnBrk="1" hangingPunct="1"/>
            <a:r>
              <a:rPr lang="el-GR" sz="2400" b="1"/>
              <a:t>Ορισμοί</a:t>
            </a:r>
          </a:p>
          <a:p>
            <a:pPr marL="341313" indent="-341313" eaLnBrk="1" hangingPunct="1"/>
            <a:r>
              <a:rPr lang="el-GR" sz="2400" b="1"/>
              <a:t>Ουσιώδες βήμα αξιολογήσεως δερματοτοξικότητας – δερματοφαρμακολογικής δράσεως</a:t>
            </a:r>
          </a:p>
          <a:p>
            <a:pPr marL="341313" indent="-341313" eaLnBrk="1" hangingPunct="1"/>
            <a:r>
              <a:rPr lang="el-GR" sz="2400" b="1"/>
              <a:t>Δράση σε διάφορα επίπεδα (επιφάνεια, επιδερμίδα, χόριο, εσώτερα όργανα)</a:t>
            </a:r>
          </a:p>
          <a:p>
            <a:pPr marL="341313" indent="-341313" eaLnBrk="1" hangingPunct="1"/>
            <a:r>
              <a:rPr lang="el-GR" sz="2400" b="1"/>
              <a:t>Ρύθμιση απορροφήσεως</a:t>
            </a:r>
          </a:p>
          <a:p>
            <a:pPr marL="341313" indent="-341313" eaLnBrk="1" hangingPunct="1">
              <a:buFont typeface="Wingdings" pitchFamily="2" charset="2"/>
              <a:buNone/>
            </a:pPr>
            <a:endParaRPr lang="el-GR" sz="2400" b="1"/>
          </a:p>
          <a:p>
            <a:pPr marL="341313" indent="-341313" eaLnBrk="1" hangingPunct="1"/>
            <a:endParaRPr lang="el-GR" sz="2400" b="1"/>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p:cNvPicPr>
            <a:picLocks noChangeAspect="1"/>
          </p:cNvPicPr>
          <p:nvPr/>
        </p:nvPicPr>
        <p:blipFill>
          <a:blip r:embed="rId2" cstate="print"/>
          <a:srcRect/>
          <a:stretch>
            <a:fillRect/>
          </a:stretch>
        </p:blipFill>
        <p:spPr bwMode="auto">
          <a:xfrm>
            <a:off x="1435100" y="635000"/>
            <a:ext cx="6273800" cy="3302000"/>
          </a:xfrm>
          <a:prstGeom prst="rect">
            <a:avLst/>
          </a:prstGeom>
          <a:noFill/>
          <a:ln w="9525">
            <a:noFill/>
            <a:miter lim="800000"/>
            <a:headEnd/>
            <a:tailEnd/>
          </a:ln>
        </p:spPr>
      </p:pic>
      <p:sp>
        <p:nvSpPr>
          <p:cNvPr id="97283" name="TextBox 2"/>
          <p:cNvSpPr txBox="1">
            <a:spLocks noChangeArrowheads="1"/>
          </p:cNvSpPr>
          <p:nvPr/>
        </p:nvSpPr>
        <p:spPr bwMode="auto">
          <a:xfrm>
            <a:off x="635000" y="4064000"/>
            <a:ext cx="7620000" cy="317500"/>
          </a:xfrm>
          <a:prstGeom prst="rect">
            <a:avLst/>
          </a:prstGeom>
          <a:noFill/>
          <a:ln w="9525">
            <a:noFill/>
            <a:miter lim="800000"/>
            <a:headEnd/>
            <a:tailEnd/>
          </a:ln>
        </p:spPr>
        <p:txBody>
          <a:bodyPr/>
          <a:lstStyle/>
          <a:p>
            <a:r>
              <a:rPr lang="en-US" sz="1000"/>
              <a:t> Fig. 1. Schematic overview of the skin layers and the vascular network in human skin, and factors influencing the penetration of chemicals into and through the skin.</a:t>
            </a:r>
          </a:p>
        </p:txBody>
      </p:sp>
      <p:sp>
        <p:nvSpPr>
          <p:cNvPr id="97284" name="TextBox 3"/>
          <p:cNvSpPr txBox="1">
            <a:spLocks noChangeArrowheads="1"/>
          </p:cNvSpPr>
          <p:nvPr/>
        </p:nvSpPr>
        <p:spPr bwMode="auto">
          <a:xfrm>
            <a:off x="635000" y="4889500"/>
            <a:ext cx="7620000" cy="254000"/>
          </a:xfrm>
          <a:prstGeom prst="rect">
            <a:avLst/>
          </a:prstGeom>
          <a:noFill/>
          <a:ln w="9525">
            <a:noFill/>
            <a:miter lim="800000"/>
            <a:headEnd/>
            <a:tailEnd/>
          </a:ln>
        </p:spPr>
        <p:txBody>
          <a:bodyPr/>
          <a:lstStyle/>
          <a:p>
            <a:r>
              <a:rPr lang="en-US" sz="1000"/>
              <a:t>Yuri Dancik,  Paul L. Bigliardi,  Mei Bigliardi-Qi</a:t>
            </a:r>
          </a:p>
        </p:txBody>
      </p:sp>
      <p:sp>
        <p:nvSpPr>
          <p:cNvPr id="97285" name="TextBox 4"/>
          <p:cNvSpPr txBox="1">
            <a:spLocks noChangeArrowheads="1"/>
          </p:cNvSpPr>
          <p:nvPr/>
        </p:nvSpPr>
        <p:spPr bwMode="auto">
          <a:xfrm>
            <a:off x="635000" y="5270500"/>
            <a:ext cx="7620000" cy="254000"/>
          </a:xfrm>
          <a:prstGeom prst="rect">
            <a:avLst/>
          </a:prstGeom>
          <a:noFill/>
          <a:ln w="9525">
            <a:noFill/>
            <a:miter lim="800000"/>
            <a:headEnd/>
            <a:tailEnd/>
          </a:ln>
        </p:spPr>
        <p:txBody>
          <a:bodyPr/>
          <a:lstStyle/>
          <a:p>
            <a:r>
              <a:rPr lang="en-US" sz="1000" b="1"/>
              <a:t> What happens in the skin? Integrating skin permeation kinetics into studies of developmental and reproductive toxicity following topical exposure</a:t>
            </a:r>
          </a:p>
        </p:txBody>
      </p:sp>
      <p:sp>
        <p:nvSpPr>
          <p:cNvPr id="97286" name="TextBox 5"/>
          <p:cNvSpPr txBox="1">
            <a:spLocks noChangeArrowheads="1"/>
          </p:cNvSpPr>
          <p:nvPr/>
        </p:nvSpPr>
        <p:spPr bwMode="auto">
          <a:xfrm>
            <a:off x="635000" y="5651500"/>
            <a:ext cx="7620000" cy="254000"/>
          </a:xfrm>
          <a:prstGeom prst="rect">
            <a:avLst/>
          </a:prstGeom>
          <a:noFill/>
          <a:ln w="9525">
            <a:noFill/>
            <a:miter lim="800000"/>
            <a:headEnd/>
            <a:tailEnd/>
          </a:ln>
        </p:spPr>
        <p:txBody>
          <a:bodyPr/>
          <a:lstStyle/>
          <a:p>
            <a:r>
              <a:rPr lang="en-US" sz="1000"/>
              <a:t>Reproductive Toxicology, Volume 58, 2015, 252–281</a:t>
            </a:r>
          </a:p>
        </p:txBody>
      </p:sp>
      <p:sp>
        <p:nvSpPr>
          <p:cNvPr id="97287" name="TextBox 6"/>
          <p:cNvSpPr txBox="1">
            <a:spLocks noChangeArrowheads="1"/>
          </p:cNvSpPr>
          <p:nvPr/>
        </p:nvSpPr>
        <p:spPr bwMode="auto">
          <a:xfrm>
            <a:off x="635000" y="6032500"/>
            <a:ext cx="7620000" cy="254000"/>
          </a:xfrm>
          <a:prstGeom prst="rect">
            <a:avLst/>
          </a:prstGeom>
          <a:noFill/>
          <a:ln w="9525">
            <a:noFill/>
            <a:miter lim="800000"/>
            <a:headEnd/>
            <a:tailEnd/>
          </a:ln>
        </p:spPr>
        <p:txBody>
          <a:bodyPr/>
          <a:lstStyle/>
          <a:p>
            <a:r>
              <a:rPr lang="en-US" sz="1000"/>
              <a:t>http://dx.doi.org/10.1016/j.reprotox.2015.10.001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Grp="1" noChangeAspect="1" noChangeArrowheads="1"/>
          </p:cNvPicPr>
          <p:nvPr>
            <p:ph idx="1"/>
          </p:nvPr>
        </p:nvPicPr>
        <p:blipFill>
          <a:blip r:embed="rId2" cstate="print"/>
          <a:srcRect/>
          <a:stretch>
            <a:fillRect/>
          </a:stretch>
        </p:blipFill>
        <p:spPr>
          <a:xfrm>
            <a:off x="0" y="0"/>
            <a:ext cx="9144000" cy="6858000"/>
          </a:xfr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64D5B-DC3D-4FFB-4B40-81F20BE4C9DD}"/>
              </a:ext>
            </a:extLst>
          </p:cNvPr>
          <p:cNvSpPr>
            <a:spLocks noGrp="1"/>
          </p:cNvSpPr>
          <p:nvPr>
            <p:ph type="title"/>
          </p:nvPr>
        </p:nvSpPr>
        <p:spPr>
          <a:xfrm>
            <a:off x="457200" y="2420888"/>
            <a:ext cx="8229600" cy="1143000"/>
          </a:xfrm>
        </p:spPr>
        <p:txBody>
          <a:bodyPr/>
          <a:lstStyle/>
          <a:p>
            <a:r>
              <a:rPr lang="el-GR" sz="6000" b="1" dirty="0"/>
              <a:t>ΠΑΘΟΛΟΓΙΑ ΔΕΡΜΑΤΟΣ </a:t>
            </a:r>
            <a:endParaRPr lang="en-US" sz="6000" b="1" dirty="0"/>
          </a:p>
        </p:txBody>
      </p:sp>
    </p:spTree>
    <p:extLst>
      <p:ext uri="{BB962C8B-B14F-4D97-AF65-F5344CB8AC3E}">
        <p14:creationId xmlns:p14="http://schemas.microsoft.com/office/powerpoint/2010/main" val="38107370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ln w="19050">
            <a:solidFill>
              <a:schemeClr val="accent3"/>
            </a:solidFill>
          </a:ln>
        </p:spPr>
        <p:txBody>
          <a:bodyPr lIns="90000" tIns="46800" rIns="90000" bIns="46800"/>
          <a:lstStyle/>
          <a:p>
            <a:pPr eaLnBrk="1">
              <a:buSzPct val="45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l-GR" sz="4800" dirty="0"/>
              <a:t> </a:t>
            </a:r>
            <a:r>
              <a:rPr lang="el-GR" sz="4000" dirty="0"/>
              <a:t>ΠΡΩΤΟΓΕΝΕΙΣ ΒΛΑΒΕΣ</a:t>
            </a:r>
          </a:p>
        </p:txBody>
      </p:sp>
      <p:pic>
        <p:nvPicPr>
          <p:cNvPr id="99331" name="Picture 2"/>
          <p:cNvPicPr>
            <a:picLocks noChangeAspect="1" noChangeArrowheads="1"/>
          </p:cNvPicPr>
          <p:nvPr/>
        </p:nvPicPr>
        <p:blipFill>
          <a:blip r:embed="rId3" cstate="print"/>
          <a:srcRect/>
          <a:stretch>
            <a:fillRect/>
          </a:stretch>
        </p:blipFill>
        <p:spPr bwMode="auto">
          <a:xfrm>
            <a:off x="4067175" y="4659313"/>
            <a:ext cx="2971800" cy="1946275"/>
          </a:xfrm>
          <a:prstGeom prst="rect">
            <a:avLst/>
          </a:prstGeom>
          <a:noFill/>
          <a:ln w="9525">
            <a:noFill/>
            <a:round/>
            <a:headEnd/>
            <a:tailEnd/>
          </a:ln>
        </p:spPr>
      </p:pic>
      <p:pic>
        <p:nvPicPr>
          <p:cNvPr id="99332" name="Picture 3"/>
          <p:cNvPicPr>
            <a:picLocks noChangeAspect="1" noChangeArrowheads="1"/>
          </p:cNvPicPr>
          <p:nvPr/>
        </p:nvPicPr>
        <p:blipFill>
          <a:blip r:embed="rId4" cstate="print"/>
          <a:srcRect/>
          <a:stretch>
            <a:fillRect/>
          </a:stretch>
        </p:blipFill>
        <p:spPr bwMode="auto">
          <a:xfrm>
            <a:off x="468313" y="4502150"/>
            <a:ext cx="3384550" cy="2103438"/>
          </a:xfrm>
          <a:prstGeom prst="rect">
            <a:avLst/>
          </a:prstGeom>
          <a:noFill/>
          <a:ln w="9525">
            <a:noFill/>
            <a:round/>
            <a:headEnd/>
            <a:tailEnd/>
          </a:ln>
        </p:spPr>
      </p:pic>
      <p:pic>
        <p:nvPicPr>
          <p:cNvPr id="99333" name="Picture 4"/>
          <p:cNvPicPr>
            <a:picLocks noChangeAspect="1" noChangeArrowheads="1"/>
          </p:cNvPicPr>
          <p:nvPr/>
        </p:nvPicPr>
        <p:blipFill>
          <a:blip r:embed="rId5" cstate="print"/>
          <a:srcRect/>
          <a:stretch>
            <a:fillRect/>
          </a:stretch>
        </p:blipFill>
        <p:spPr bwMode="auto">
          <a:xfrm>
            <a:off x="3708400" y="1660525"/>
            <a:ext cx="2408238" cy="2663825"/>
          </a:xfrm>
          <a:prstGeom prst="rect">
            <a:avLst/>
          </a:prstGeom>
          <a:noFill/>
          <a:ln w="9525">
            <a:noFill/>
            <a:round/>
            <a:headEnd/>
            <a:tailEnd/>
          </a:ln>
        </p:spPr>
      </p:pic>
      <p:pic>
        <p:nvPicPr>
          <p:cNvPr id="99334" name="Εικόνα 1"/>
          <p:cNvPicPr>
            <a:picLocks noChangeAspect="1"/>
          </p:cNvPicPr>
          <p:nvPr/>
        </p:nvPicPr>
        <p:blipFill>
          <a:blip r:embed="rId6" cstate="print"/>
          <a:srcRect/>
          <a:stretch>
            <a:fillRect/>
          </a:stretch>
        </p:blipFill>
        <p:spPr bwMode="auto">
          <a:xfrm>
            <a:off x="6376988" y="1673225"/>
            <a:ext cx="2552700" cy="2327275"/>
          </a:xfrm>
          <a:prstGeom prst="rect">
            <a:avLst/>
          </a:prstGeom>
          <a:noFill/>
          <a:ln w="9525">
            <a:noFill/>
            <a:miter lim="800000"/>
            <a:headEnd/>
            <a:tailEnd/>
          </a:ln>
        </p:spPr>
      </p:pic>
      <p:pic>
        <p:nvPicPr>
          <p:cNvPr id="99335" name="Εικόνα 2"/>
          <p:cNvPicPr>
            <a:picLocks noChangeAspect="1"/>
          </p:cNvPicPr>
          <p:nvPr/>
        </p:nvPicPr>
        <p:blipFill>
          <a:blip r:embed="rId7" cstate="print"/>
          <a:srcRect/>
          <a:stretch>
            <a:fillRect/>
          </a:stretch>
        </p:blipFill>
        <p:spPr bwMode="auto">
          <a:xfrm>
            <a:off x="7280275" y="4398963"/>
            <a:ext cx="1828800" cy="2308225"/>
          </a:xfrm>
          <a:prstGeom prst="rect">
            <a:avLst/>
          </a:prstGeom>
          <a:noFill/>
          <a:ln w="9525">
            <a:noFill/>
            <a:miter lim="800000"/>
            <a:headEnd/>
            <a:tailEnd/>
          </a:ln>
        </p:spPr>
      </p:pic>
      <p:pic>
        <p:nvPicPr>
          <p:cNvPr id="99336" name="Εικόνα 3"/>
          <p:cNvPicPr>
            <a:picLocks noChangeAspect="1"/>
          </p:cNvPicPr>
          <p:nvPr/>
        </p:nvPicPr>
        <p:blipFill>
          <a:blip r:embed="rId8" cstate="print"/>
          <a:srcRect/>
          <a:stretch>
            <a:fillRect/>
          </a:stretch>
        </p:blipFill>
        <p:spPr bwMode="auto">
          <a:xfrm>
            <a:off x="900113" y="1660525"/>
            <a:ext cx="2519362" cy="251936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2 - Θέση περιεχομένου"/>
          <p:cNvSpPr>
            <a:spLocks noGrp="1"/>
          </p:cNvSpPr>
          <p:nvPr>
            <p:ph idx="1"/>
          </p:nvPr>
        </p:nvSpPr>
        <p:spPr>
          <a:xfrm>
            <a:off x="0" y="0"/>
            <a:ext cx="9144000" cy="6858000"/>
          </a:xfrm>
        </p:spPr>
        <p:txBody>
          <a:bodyPr/>
          <a:lstStyle/>
          <a:p>
            <a:pPr>
              <a:buFont typeface="Arial" charset="0"/>
              <a:buNone/>
            </a:pPr>
            <a:r>
              <a:rPr lang="el-GR" sz="1800" b="1"/>
              <a:t>Πρόληψη – Φροντίδα Δέρματος και Εξαρτημάτων Αυτού, Στόματος </a:t>
            </a:r>
          </a:p>
          <a:p>
            <a:pPr>
              <a:buFont typeface="Arial" charset="0"/>
              <a:buNone/>
            </a:pPr>
            <a:r>
              <a:rPr lang="el-GR" sz="1800" b="1"/>
              <a:t>ΣΥΝΗΘΕΙΣ ΙΔΙΟΤΗΤΕΣ</a:t>
            </a:r>
          </a:p>
          <a:p>
            <a:pPr>
              <a:buFont typeface="Arial" charset="0"/>
              <a:buNone/>
            </a:pPr>
            <a:r>
              <a:rPr lang="el-GR" sz="1800" b="1"/>
              <a:t>-Καθαρισμός – Υγιεινή</a:t>
            </a:r>
          </a:p>
          <a:p>
            <a:pPr>
              <a:buFont typeface="Arial" charset="0"/>
              <a:buNone/>
            </a:pPr>
            <a:r>
              <a:rPr lang="el-GR" sz="1800" b="1"/>
              <a:t>-Καλλωπισμός – Επικάλυψη</a:t>
            </a:r>
          </a:p>
          <a:p>
            <a:pPr>
              <a:buFont typeface="Arial" charset="0"/>
              <a:buNone/>
            </a:pPr>
            <a:r>
              <a:rPr lang="el-GR" sz="1800" b="1"/>
              <a:t>-Φροντίδα</a:t>
            </a:r>
          </a:p>
          <a:p>
            <a:pPr>
              <a:buFont typeface="Arial" charset="0"/>
              <a:buNone/>
            </a:pPr>
            <a:r>
              <a:rPr lang="el-GR" sz="1800" b="1"/>
              <a:t>-Ενυδάτωση</a:t>
            </a:r>
          </a:p>
          <a:p>
            <a:pPr>
              <a:buFont typeface="Arial" charset="0"/>
              <a:buNone/>
            </a:pPr>
            <a:r>
              <a:rPr lang="el-GR" sz="1800" b="1"/>
              <a:t>-Προστασία (ακτινοβολία, περιβάλλον)</a:t>
            </a:r>
          </a:p>
          <a:p>
            <a:pPr>
              <a:buFont typeface="Arial" charset="0"/>
              <a:buNone/>
            </a:pPr>
            <a:r>
              <a:rPr lang="el-GR" sz="1800" b="1"/>
              <a:t>-Φορείς Δραστικών</a:t>
            </a:r>
          </a:p>
          <a:p>
            <a:pPr>
              <a:buFont typeface="Arial" charset="0"/>
              <a:buNone/>
            </a:pPr>
            <a:r>
              <a:rPr lang="el-GR" sz="1800" b="1"/>
              <a:t>ΧΡΗΣΗ</a:t>
            </a:r>
          </a:p>
          <a:p>
            <a:pPr>
              <a:buFont typeface="Arial" charset="0"/>
              <a:buNone/>
            </a:pPr>
            <a:r>
              <a:rPr lang="el-GR" sz="1800" b="1"/>
              <a:t>-Μαλλιά (Σαμπουάν, αποτριχωτικά, χρωστικές..)</a:t>
            </a:r>
          </a:p>
          <a:p>
            <a:pPr>
              <a:buFont typeface="Arial" charset="0"/>
              <a:buNone/>
            </a:pPr>
            <a:r>
              <a:rPr lang="el-GR" sz="1800" b="1"/>
              <a:t>-Νύχια (λάκες, βερνίκια)</a:t>
            </a:r>
          </a:p>
          <a:p>
            <a:pPr>
              <a:buFont typeface="Arial" charset="0"/>
              <a:buNone/>
            </a:pPr>
            <a:r>
              <a:rPr lang="el-GR" sz="1800" b="1"/>
              <a:t>-Στόμα (Ραβδία χειλέων, οδοντόπαστα, στοματοπλύματα)</a:t>
            </a:r>
          </a:p>
          <a:p>
            <a:pPr>
              <a:buFont typeface="Arial" charset="0"/>
              <a:buNone/>
            </a:pPr>
            <a:r>
              <a:rPr lang="el-GR" sz="1800" b="1"/>
              <a:t>-Δέρμα (ενυδατικά προϊόντα, γαλακτώματα για το σώμα, αποσμητικά, προϊόντα για μετά το ξύρισμα, αντιϊδρωτικά, αντιηλιακά)</a:t>
            </a:r>
          </a:p>
          <a:p>
            <a:pPr>
              <a:buFont typeface="Arial" charset="0"/>
              <a:buNone/>
            </a:pPr>
            <a:endParaRPr lang="el-GR" sz="1800" b="1"/>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ln w="19050">
            <a:solidFill>
              <a:schemeClr val="accent3"/>
            </a:solidFill>
          </a:ln>
        </p:spPr>
        <p:txBody>
          <a:bodyPr lIns="90000" tIns="46800" rIns="90000" bIns="46800"/>
          <a:lstStyle/>
          <a:p>
            <a:pPr eaLnBrk="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4000" dirty="0"/>
              <a:t>ΔΕΥΤΕΡΟΓΕΝΕΙΣ</a:t>
            </a:r>
            <a:r>
              <a:rPr lang="el-GR" sz="4000" dirty="0"/>
              <a:t> ΒΛΑΒΕΣ</a:t>
            </a:r>
            <a:endParaRPr lang="en-GB" sz="4000" dirty="0"/>
          </a:p>
        </p:txBody>
      </p:sp>
      <p:pic>
        <p:nvPicPr>
          <p:cNvPr id="100355" name="Picture 2"/>
          <p:cNvPicPr>
            <a:picLocks noChangeAspect="1" noChangeArrowheads="1"/>
          </p:cNvPicPr>
          <p:nvPr/>
        </p:nvPicPr>
        <p:blipFill>
          <a:blip r:embed="rId3" cstate="print"/>
          <a:srcRect/>
          <a:stretch>
            <a:fillRect/>
          </a:stretch>
        </p:blipFill>
        <p:spPr bwMode="auto">
          <a:xfrm>
            <a:off x="441325" y="1898650"/>
            <a:ext cx="2459038" cy="1906588"/>
          </a:xfrm>
          <a:prstGeom prst="rect">
            <a:avLst/>
          </a:prstGeom>
          <a:noFill/>
          <a:ln w="9525">
            <a:noFill/>
            <a:round/>
            <a:headEnd/>
            <a:tailEnd/>
          </a:ln>
        </p:spPr>
      </p:pic>
      <p:pic>
        <p:nvPicPr>
          <p:cNvPr id="100356" name="Picture 3"/>
          <p:cNvPicPr>
            <a:picLocks noChangeAspect="1" noChangeArrowheads="1"/>
          </p:cNvPicPr>
          <p:nvPr/>
        </p:nvPicPr>
        <p:blipFill>
          <a:blip r:embed="rId4" cstate="print"/>
          <a:srcRect/>
          <a:stretch>
            <a:fillRect/>
          </a:stretch>
        </p:blipFill>
        <p:spPr bwMode="auto">
          <a:xfrm>
            <a:off x="457200" y="4005263"/>
            <a:ext cx="3609975" cy="2592387"/>
          </a:xfrm>
          <a:prstGeom prst="rect">
            <a:avLst/>
          </a:prstGeom>
          <a:noFill/>
          <a:ln w="9525">
            <a:noFill/>
            <a:round/>
            <a:headEnd/>
            <a:tailEnd/>
          </a:ln>
        </p:spPr>
      </p:pic>
      <p:pic>
        <p:nvPicPr>
          <p:cNvPr id="100357" name="Picture 4"/>
          <p:cNvPicPr>
            <a:picLocks noChangeAspect="1" noChangeArrowheads="1"/>
          </p:cNvPicPr>
          <p:nvPr/>
        </p:nvPicPr>
        <p:blipFill>
          <a:blip r:embed="rId5" cstate="print"/>
          <a:srcRect/>
          <a:stretch>
            <a:fillRect/>
          </a:stretch>
        </p:blipFill>
        <p:spPr bwMode="auto">
          <a:xfrm>
            <a:off x="2987675" y="1558925"/>
            <a:ext cx="2736850" cy="1989138"/>
          </a:xfrm>
          <a:prstGeom prst="rect">
            <a:avLst/>
          </a:prstGeom>
          <a:noFill/>
          <a:ln w="9525">
            <a:noFill/>
            <a:round/>
            <a:headEnd/>
            <a:tailEnd/>
          </a:ln>
        </p:spPr>
      </p:pic>
      <p:pic>
        <p:nvPicPr>
          <p:cNvPr id="100358" name="Εικόνα 1"/>
          <p:cNvPicPr>
            <a:picLocks noChangeAspect="1"/>
          </p:cNvPicPr>
          <p:nvPr/>
        </p:nvPicPr>
        <p:blipFill>
          <a:blip r:embed="rId6" cstate="print"/>
          <a:srcRect/>
          <a:stretch>
            <a:fillRect/>
          </a:stretch>
        </p:blipFill>
        <p:spPr bwMode="auto">
          <a:xfrm>
            <a:off x="4200525" y="4365625"/>
            <a:ext cx="2239963" cy="2087563"/>
          </a:xfrm>
          <a:prstGeom prst="rect">
            <a:avLst/>
          </a:prstGeom>
          <a:noFill/>
          <a:ln w="9525">
            <a:noFill/>
            <a:miter lim="800000"/>
            <a:headEnd/>
            <a:tailEnd/>
          </a:ln>
        </p:spPr>
      </p:pic>
      <p:pic>
        <p:nvPicPr>
          <p:cNvPr id="100359" name="Εικόνα 2"/>
          <p:cNvPicPr>
            <a:picLocks noChangeAspect="1"/>
          </p:cNvPicPr>
          <p:nvPr/>
        </p:nvPicPr>
        <p:blipFill>
          <a:blip r:embed="rId7" cstate="print"/>
          <a:srcRect/>
          <a:stretch>
            <a:fillRect/>
          </a:stretch>
        </p:blipFill>
        <p:spPr bwMode="auto">
          <a:xfrm>
            <a:off x="6616700" y="4454525"/>
            <a:ext cx="2466975" cy="2197100"/>
          </a:xfrm>
          <a:prstGeom prst="rect">
            <a:avLst/>
          </a:prstGeom>
          <a:noFill/>
          <a:ln w="9525">
            <a:noFill/>
            <a:miter lim="800000"/>
            <a:headEnd/>
            <a:tailEnd/>
          </a:ln>
        </p:spPr>
      </p:pic>
      <p:pic>
        <p:nvPicPr>
          <p:cNvPr id="100360" name="Εικόνα 3"/>
          <p:cNvPicPr>
            <a:picLocks noChangeAspect="1"/>
          </p:cNvPicPr>
          <p:nvPr/>
        </p:nvPicPr>
        <p:blipFill>
          <a:blip r:embed="rId8" cstate="print"/>
          <a:srcRect/>
          <a:stretch>
            <a:fillRect/>
          </a:stretch>
        </p:blipFill>
        <p:spPr bwMode="auto">
          <a:xfrm>
            <a:off x="5867400" y="1603375"/>
            <a:ext cx="3043238" cy="2497138"/>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FF1E3-2EFD-C591-FB81-B562AA695F79}"/>
              </a:ext>
            </a:extLst>
          </p:cNvPr>
          <p:cNvSpPr>
            <a:spLocks noGrp="1"/>
          </p:cNvSpPr>
          <p:nvPr>
            <p:ph type="title"/>
          </p:nvPr>
        </p:nvSpPr>
        <p:spPr>
          <a:xfrm>
            <a:off x="0" y="19805"/>
            <a:ext cx="9144000" cy="528875"/>
          </a:xfrm>
        </p:spPr>
        <p:txBody>
          <a:bodyPr/>
          <a:lstStyle/>
          <a:p>
            <a:r>
              <a:rPr lang="el-GR" sz="3600" dirty="0"/>
              <a:t>Σχηματικές Πρωτογενείς </a:t>
            </a:r>
            <a:r>
              <a:rPr lang="el-GR" sz="3600"/>
              <a:t>Βλάβες του Δέρματος </a:t>
            </a:r>
            <a:endParaRPr lang="en-US" sz="3600" dirty="0"/>
          </a:p>
        </p:txBody>
      </p:sp>
      <p:pic>
        <p:nvPicPr>
          <p:cNvPr id="5" name="Content Placeholder 4" descr="A diagram of skin types">
            <a:extLst>
              <a:ext uri="{FF2B5EF4-FFF2-40B4-BE49-F238E27FC236}">
                <a16:creationId xmlns:a16="http://schemas.microsoft.com/office/drawing/2014/main" id="{776642F3-134D-94CC-1ECB-85657EA454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92695"/>
            <a:ext cx="9144000" cy="6145499"/>
          </a:xfrm>
        </p:spPr>
      </p:pic>
    </p:spTree>
    <p:extLst>
      <p:ext uri="{BB962C8B-B14F-4D97-AF65-F5344CB8AC3E}">
        <p14:creationId xmlns:p14="http://schemas.microsoft.com/office/powerpoint/2010/main" val="23825645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7B81E-1708-4C25-7E2D-1D2490187121}"/>
              </a:ext>
            </a:extLst>
          </p:cNvPr>
          <p:cNvSpPr>
            <a:spLocks noGrp="1"/>
          </p:cNvSpPr>
          <p:nvPr>
            <p:ph type="title"/>
          </p:nvPr>
        </p:nvSpPr>
        <p:spPr>
          <a:xfrm>
            <a:off x="0" y="0"/>
            <a:ext cx="9144000" cy="562074"/>
          </a:xfrm>
        </p:spPr>
        <p:txBody>
          <a:bodyPr/>
          <a:lstStyle/>
          <a:p>
            <a:r>
              <a:rPr lang="el-GR" dirty="0"/>
              <a:t>ΚΛΙΝΙΚΑ ΠΑΡΑΔΕΙΓΜΑΤΑ</a:t>
            </a:r>
            <a:endParaRPr lang="en-US" dirty="0"/>
          </a:p>
        </p:txBody>
      </p:sp>
      <p:sp>
        <p:nvSpPr>
          <p:cNvPr id="3" name="Content Placeholder 2">
            <a:extLst>
              <a:ext uri="{FF2B5EF4-FFF2-40B4-BE49-F238E27FC236}">
                <a16:creationId xmlns:a16="http://schemas.microsoft.com/office/drawing/2014/main" id="{7E6B674D-50AB-9D4E-E5DF-4E9845C91F49}"/>
              </a:ext>
            </a:extLst>
          </p:cNvPr>
          <p:cNvSpPr>
            <a:spLocks noGrp="1"/>
          </p:cNvSpPr>
          <p:nvPr>
            <p:ph idx="1"/>
          </p:nvPr>
        </p:nvSpPr>
        <p:spPr>
          <a:xfrm>
            <a:off x="0" y="574327"/>
            <a:ext cx="9144000" cy="6295926"/>
          </a:xfrm>
        </p:spPr>
        <p:txBody>
          <a:bodyPr/>
          <a:lstStyle/>
          <a:p>
            <a:pPr marL="0" indent="0">
              <a:buNone/>
            </a:pPr>
            <a:r>
              <a:rPr lang="el-GR" dirty="0"/>
              <a:t>Κηλίδες                          Βλατίδες                     Οζίδια</a:t>
            </a:r>
          </a:p>
          <a:p>
            <a:pPr marL="0" indent="0">
              <a:buNone/>
            </a:pPr>
            <a:r>
              <a:rPr lang="el-GR" dirty="0"/>
              <a:t>							</a:t>
            </a:r>
            <a:endParaRPr lang="en-US" dirty="0"/>
          </a:p>
        </p:txBody>
      </p:sp>
      <p:pic>
        <p:nvPicPr>
          <p:cNvPr id="7" name="Picture 6" descr="A close up of a person's face&#10;&#10;Description automatically generated">
            <a:extLst>
              <a:ext uri="{FF2B5EF4-FFF2-40B4-BE49-F238E27FC236}">
                <a16:creationId xmlns:a16="http://schemas.microsoft.com/office/drawing/2014/main" id="{0970F1FF-28F6-1F6B-5D5E-1604FA6E56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0361"/>
            <a:ext cx="2619375" cy="1743075"/>
          </a:xfrm>
          <a:prstGeom prst="rect">
            <a:avLst/>
          </a:prstGeom>
        </p:spPr>
      </p:pic>
      <p:pic>
        <p:nvPicPr>
          <p:cNvPr id="9" name="Picture 8" descr="A close up of a person's skin&#10;&#10;Description automatically generated">
            <a:extLst>
              <a:ext uri="{FF2B5EF4-FFF2-40B4-BE49-F238E27FC236}">
                <a16:creationId xmlns:a16="http://schemas.microsoft.com/office/drawing/2014/main" id="{7A95282B-0AA1-82FA-49C7-B34D48D31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2312" y="1180360"/>
            <a:ext cx="2619375" cy="1743075"/>
          </a:xfrm>
          <a:prstGeom prst="rect">
            <a:avLst/>
          </a:prstGeom>
        </p:spPr>
      </p:pic>
      <p:pic>
        <p:nvPicPr>
          <p:cNvPr id="14" name="Picture 13" descr="A person touching a skin&#10;&#10;Description automatically generated">
            <a:extLst>
              <a:ext uri="{FF2B5EF4-FFF2-40B4-BE49-F238E27FC236}">
                <a16:creationId xmlns:a16="http://schemas.microsoft.com/office/drawing/2014/main" id="{B477437F-3A8B-D0DF-97F0-0F2ECEC95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9824" y="1180359"/>
            <a:ext cx="2924175" cy="1743075"/>
          </a:xfrm>
          <a:prstGeom prst="rect">
            <a:avLst/>
          </a:prstGeom>
        </p:spPr>
      </p:pic>
    </p:spTree>
    <p:extLst>
      <p:ext uri="{BB962C8B-B14F-4D97-AF65-F5344CB8AC3E}">
        <p14:creationId xmlns:p14="http://schemas.microsoft.com/office/powerpoint/2010/main" val="31687511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5174B-7E53-3EA5-D5C5-FC69B9C93868}"/>
              </a:ext>
            </a:extLst>
          </p:cNvPr>
          <p:cNvSpPr>
            <a:spLocks noGrp="1"/>
          </p:cNvSpPr>
          <p:nvPr>
            <p:ph type="title"/>
          </p:nvPr>
        </p:nvSpPr>
        <p:spPr>
          <a:xfrm>
            <a:off x="457200" y="0"/>
            <a:ext cx="8229600" cy="836712"/>
          </a:xfrm>
        </p:spPr>
        <p:txBody>
          <a:bodyPr/>
          <a:lstStyle/>
          <a:p>
            <a:r>
              <a:rPr lang="el-GR" dirty="0"/>
              <a:t>ΔΕΡΜΑΤΙΚΕΣΛΟΙΜΩΞΕΙΣ </a:t>
            </a:r>
            <a:endParaRPr lang="en-US" dirty="0"/>
          </a:p>
        </p:txBody>
      </p:sp>
      <p:sp>
        <p:nvSpPr>
          <p:cNvPr id="3" name="Content Placeholder 2">
            <a:extLst>
              <a:ext uri="{FF2B5EF4-FFF2-40B4-BE49-F238E27FC236}">
                <a16:creationId xmlns:a16="http://schemas.microsoft.com/office/drawing/2014/main" id="{CE978F5D-C700-5CB8-6186-FDE96CC5D570}"/>
              </a:ext>
            </a:extLst>
          </p:cNvPr>
          <p:cNvSpPr>
            <a:spLocks noGrp="1"/>
          </p:cNvSpPr>
          <p:nvPr>
            <p:ph idx="1"/>
          </p:nvPr>
        </p:nvSpPr>
        <p:spPr>
          <a:xfrm>
            <a:off x="0" y="620688"/>
            <a:ext cx="9144000" cy="6237312"/>
          </a:xfrm>
        </p:spPr>
        <p:txBody>
          <a:bodyPr/>
          <a:lstStyle/>
          <a:p>
            <a:r>
              <a:rPr lang="el-GR" dirty="0"/>
              <a:t>Ιογενείς </a:t>
            </a:r>
          </a:p>
          <a:p>
            <a:pPr marL="0" indent="0">
              <a:buNone/>
            </a:pPr>
            <a:r>
              <a:rPr lang="el-GR" dirty="0"/>
              <a:t>Ερπητοϊοί, Μυρμηγκιές, Μολυσματική Τέρμινθος</a:t>
            </a:r>
          </a:p>
          <a:p>
            <a:r>
              <a:rPr lang="el-GR" dirty="0"/>
              <a:t>Βακτηριακές</a:t>
            </a:r>
          </a:p>
          <a:p>
            <a:pPr marL="0" indent="0">
              <a:buNone/>
            </a:pPr>
            <a:r>
              <a:rPr lang="el-GR" dirty="0"/>
              <a:t>Στρεπτόκοκκοι, Σταφυλόκοκκοι, Κορυνοβακτήρια, Μυκοβακτήρια </a:t>
            </a:r>
          </a:p>
          <a:p>
            <a:r>
              <a:rPr lang="el-GR" dirty="0"/>
              <a:t>Μυκητιασικές</a:t>
            </a:r>
          </a:p>
          <a:p>
            <a:pPr marL="0" indent="0">
              <a:buNone/>
            </a:pPr>
            <a:r>
              <a:rPr lang="el-GR" dirty="0"/>
              <a:t>Δερματόφυτα, Καντιντιάσεις, Ποικιλόχρους Πιτυρίαση</a:t>
            </a:r>
          </a:p>
          <a:p>
            <a:r>
              <a:rPr lang="el-GR" dirty="0"/>
              <a:t>Πρωτόζωα – Παράσιτα</a:t>
            </a:r>
          </a:p>
          <a:p>
            <a:pPr marL="0" indent="0">
              <a:buNone/>
            </a:pPr>
            <a:r>
              <a:rPr lang="el-GR" dirty="0"/>
              <a:t>Λεϊσμανίαση, Φθειρίαση, Ψώρα</a:t>
            </a:r>
          </a:p>
          <a:p>
            <a:r>
              <a:rPr lang="el-GR" dirty="0"/>
              <a:t>Σεξουαλικώς Μεταδιδόμενες Νόσοι</a:t>
            </a:r>
            <a:endParaRPr lang="en-US" dirty="0"/>
          </a:p>
        </p:txBody>
      </p:sp>
    </p:spTree>
    <p:extLst>
      <p:ext uri="{BB962C8B-B14F-4D97-AF65-F5344CB8AC3E}">
        <p14:creationId xmlns:p14="http://schemas.microsoft.com/office/powerpoint/2010/main" val="334563258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61731-862B-59AB-B02D-FDD150BCEDB0}"/>
              </a:ext>
            </a:extLst>
          </p:cNvPr>
          <p:cNvSpPr>
            <a:spLocks noGrp="1"/>
          </p:cNvSpPr>
          <p:nvPr>
            <p:ph type="title"/>
          </p:nvPr>
        </p:nvSpPr>
        <p:spPr>
          <a:xfrm>
            <a:off x="457200" y="0"/>
            <a:ext cx="8229600" cy="980728"/>
          </a:xfrm>
        </p:spPr>
        <p:txBody>
          <a:bodyPr/>
          <a:lstStyle/>
          <a:p>
            <a:r>
              <a:rPr lang="el-GR" dirty="0"/>
              <a:t>ΔΕΡΜΑΤΟΠΑΘΕΙΕΣ ΑΠΟ ΦΥΣΙΚΟΥΣ ΚΑΙ ΧΗΜΙΚΟΥΣ ΠΑΡΑΓΟΝΤΕΣ</a:t>
            </a:r>
            <a:endParaRPr lang="en-US" dirty="0"/>
          </a:p>
        </p:txBody>
      </p:sp>
      <p:sp>
        <p:nvSpPr>
          <p:cNvPr id="3" name="Content Placeholder 2">
            <a:extLst>
              <a:ext uri="{FF2B5EF4-FFF2-40B4-BE49-F238E27FC236}">
                <a16:creationId xmlns:a16="http://schemas.microsoft.com/office/drawing/2014/main" id="{229A0A31-3F8E-8152-C6CC-6C95145DA429}"/>
              </a:ext>
            </a:extLst>
          </p:cNvPr>
          <p:cNvSpPr>
            <a:spLocks noGrp="1"/>
          </p:cNvSpPr>
          <p:nvPr>
            <p:ph idx="1"/>
          </p:nvPr>
        </p:nvSpPr>
        <p:spPr>
          <a:xfrm>
            <a:off x="0" y="980728"/>
            <a:ext cx="9144000" cy="5877272"/>
          </a:xfrm>
        </p:spPr>
        <p:txBody>
          <a:bodyPr/>
          <a:lstStyle/>
          <a:p>
            <a:r>
              <a:rPr lang="el-GR" dirty="0"/>
              <a:t>Φωτοδερματοπάθειες</a:t>
            </a:r>
          </a:p>
          <a:p>
            <a:r>
              <a:rPr lang="el-GR" dirty="0"/>
              <a:t>Μεταβολικές Νόσοι</a:t>
            </a:r>
          </a:p>
          <a:p>
            <a:r>
              <a:rPr lang="el-GR" dirty="0"/>
              <a:t>Φαρμακευτικές Αντιδράσεις</a:t>
            </a:r>
          </a:p>
          <a:p>
            <a:r>
              <a:rPr lang="el-GR" dirty="0"/>
              <a:t>Διαταραχές Μελαγχρώσεως</a:t>
            </a:r>
            <a:endParaRPr lang="en-US" dirty="0"/>
          </a:p>
        </p:txBody>
      </p:sp>
    </p:spTree>
    <p:extLst>
      <p:ext uri="{BB962C8B-B14F-4D97-AF65-F5344CB8AC3E}">
        <p14:creationId xmlns:p14="http://schemas.microsoft.com/office/powerpoint/2010/main" val="421652045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39D83-54F2-40BC-F627-1E6D6F756D68}"/>
              </a:ext>
            </a:extLst>
          </p:cNvPr>
          <p:cNvSpPr>
            <a:spLocks noGrp="1"/>
          </p:cNvSpPr>
          <p:nvPr>
            <p:ph type="title"/>
          </p:nvPr>
        </p:nvSpPr>
        <p:spPr/>
        <p:txBody>
          <a:bodyPr/>
          <a:lstStyle/>
          <a:p>
            <a:r>
              <a:rPr lang="el-GR" dirty="0"/>
              <a:t>Αλλεργίες - Δερματίτιδα</a:t>
            </a:r>
            <a:endParaRPr lang="en-US" dirty="0"/>
          </a:p>
        </p:txBody>
      </p:sp>
      <p:sp>
        <p:nvSpPr>
          <p:cNvPr id="3" name="Content Placeholder 2">
            <a:extLst>
              <a:ext uri="{FF2B5EF4-FFF2-40B4-BE49-F238E27FC236}">
                <a16:creationId xmlns:a16="http://schemas.microsoft.com/office/drawing/2014/main" id="{33F484FD-461F-2808-704D-AB782A018999}"/>
              </a:ext>
            </a:extLst>
          </p:cNvPr>
          <p:cNvSpPr>
            <a:spLocks noGrp="1"/>
          </p:cNvSpPr>
          <p:nvPr>
            <p:ph idx="1"/>
          </p:nvPr>
        </p:nvSpPr>
        <p:spPr>
          <a:xfrm>
            <a:off x="0" y="1052736"/>
            <a:ext cx="9144000" cy="5805264"/>
          </a:xfrm>
        </p:spPr>
        <p:txBody>
          <a:bodyPr/>
          <a:lstStyle/>
          <a:p>
            <a:r>
              <a:rPr lang="el-GR" dirty="0"/>
              <a:t>Άλλεργική δερματίτιδα εξ επαφής</a:t>
            </a:r>
          </a:p>
          <a:p>
            <a:r>
              <a:rPr lang="el-GR" dirty="0"/>
              <a:t>Κνίδωση</a:t>
            </a:r>
          </a:p>
          <a:p>
            <a:r>
              <a:rPr lang="el-GR" dirty="0"/>
              <a:t>Ερεθιστική δερματίτιδα εξ επαφής</a:t>
            </a:r>
          </a:p>
          <a:p>
            <a:r>
              <a:rPr lang="el-GR" dirty="0"/>
              <a:t>Ατοπική δερματίτιδα</a:t>
            </a:r>
            <a:endParaRPr lang="en-US" dirty="0"/>
          </a:p>
        </p:txBody>
      </p:sp>
    </p:spTree>
    <p:extLst>
      <p:ext uri="{BB962C8B-B14F-4D97-AF65-F5344CB8AC3E}">
        <p14:creationId xmlns:p14="http://schemas.microsoft.com/office/powerpoint/2010/main" val="201381881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4AFBE-65CB-74B0-13F5-76DE15F8DDDB}"/>
              </a:ext>
            </a:extLst>
          </p:cNvPr>
          <p:cNvSpPr>
            <a:spLocks noGrp="1"/>
          </p:cNvSpPr>
          <p:nvPr>
            <p:ph type="title"/>
          </p:nvPr>
        </p:nvSpPr>
        <p:spPr/>
        <p:txBody>
          <a:bodyPr/>
          <a:lstStyle/>
          <a:p>
            <a:r>
              <a:rPr lang="el-GR" dirty="0"/>
              <a:t>ΦΛΕΓΜΟΝΩΔΕΙΣ ΚΑΙ ΑΝΤΙΔΡΑΣΤΙΚΕΣ ΔΕΡΜΑΤΟΠΑΘΕΙΕΣ</a:t>
            </a:r>
            <a:endParaRPr lang="en-US" dirty="0"/>
          </a:p>
        </p:txBody>
      </p:sp>
      <p:sp>
        <p:nvSpPr>
          <p:cNvPr id="3" name="Content Placeholder 2">
            <a:extLst>
              <a:ext uri="{FF2B5EF4-FFF2-40B4-BE49-F238E27FC236}">
                <a16:creationId xmlns:a16="http://schemas.microsoft.com/office/drawing/2014/main" id="{E9D458B7-739F-CE0A-C3F7-580033864EC8}"/>
              </a:ext>
            </a:extLst>
          </p:cNvPr>
          <p:cNvSpPr>
            <a:spLocks noGrp="1"/>
          </p:cNvSpPr>
          <p:nvPr>
            <p:ph idx="1"/>
          </p:nvPr>
        </p:nvSpPr>
        <p:spPr>
          <a:xfrm>
            <a:off x="0" y="1600200"/>
            <a:ext cx="9144000" cy="5257800"/>
          </a:xfrm>
        </p:spPr>
        <p:txBody>
          <a:bodyPr/>
          <a:lstStyle/>
          <a:p>
            <a:r>
              <a:rPr lang="el-GR" dirty="0"/>
              <a:t>Βλατιδολεπιδώδεις Δερματοπάθειες</a:t>
            </a:r>
          </a:p>
          <a:p>
            <a:pPr marL="0" indent="0">
              <a:buNone/>
            </a:pPr>
            <a:r>
              <a:rPr lang="el-GR" dirty="0"/>
              <a:t>Ψωρίαση, Ροδόχρους Πυτιρίαση, Σμηγματορροϊκή Δερματίτιδα</a:t>
            </a:r>
            <a:endParaRPr lang="en-US" dirty="0"/>
          </a:p>
        </p:txBody>
      </p:sp>
    </p:spTree>
    <p:extLst>
      <p:ext uri="{BB962C8B-B14F-4D97-AF65-F5344CB8AC3E}">
        <p14:creationId xmlns:p14="http://schemas.microsoft.com/office/powerpoint/2010/main" val="393967661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85900" y="116632"/>
            <a:ext cx="6172200" cy="479822"/>
          </a:xfrm>
        </p:spPr>
        <p:txBody>
          <a:bodyPr>
            <a:normAutofit fontScale="90000"/>
          </a:bodyPr>
          <a:lstStyle/>
          <a:p>
            <a:r>
              <a:rPr lang="en-US" sz="3000" b="1" dirty="0"/>
              <a:t>A</a:t>
            </a:r>
            <a:r>
              <a:rPr lang="el-GR" sz="3000" b="1" dirty="0"/>
              <a:t>ΚΜΗ</a:t>
            </a:r>
            <a:endParaRPr lang="en-US" sz="3000" b="1" dirty="0"/>
          </a:p>
        </p:txBody>
      </p:sp>
      <p:sp>
        <p:nvSpPr>
          <p:cNvPr id="3" name="2 - Θέση περιεχομένου"/>
          <p:cNvSpPr>
            <a:spLocks noGrp="1"/>
          </p:cNvSpPr>
          <p:nvPr>
            <p:ph idx="1"/>
          </p:nvPr>
        </p:nvSpPr>
        <p:spPr>
          <a:xfrm>
            <a:off x="0" y="764704"/>
            <a:ext cx="9144000" cy="6093296"/>
          </a:xfrm>
        </p:spPr>
        <p:txBody>
          <a:bodyPr>
            <a:normAutofit fontScale="85000" lnSpcReduction="20000"/>
          </a:bodyPr>
          <a:lstStyle/>
          <a:p>
            <a:pPr>
              <a:buNone/>
            </a:pPr>
            <a:r>
              <a:rPr lang="el-GR" dirty="0"/>
              <a:t> Η κοινή ακμή </a:t>
            </a:r>
            <a:r>
              <a:rPr lang="en-US" dirty="0"/>
              <a:t>(acne vulgaris</a:t>
            </a:r>
            <a:r>
              <a:rPr lang="el-GR" dirty="0"/>
              <a:t>) είναι από η πλεόν κοινή δερματοπάθεια</a:t>
            </a:r>
          </a:p>
          <a:p>
            <a:pPr>
              <a:buNone/>
            </a:pPr>
            <a:r>
              <a:rPr lang="en-US" dirty="0"/>
              <a:t>It is associated with an elevated rate of sebum secretion, which manifests as mild-severe inflammatory lesions on areas of the body containing large numbers of sebaceous follicles such as the face, back and chest. Acne is classified as mild, moderate, or severe based on the number and type of lesions. Treatment options vary with the stage and intensity of the disease. In general, topical treatment is preferred for mild and moderate acne, whereas systemic therapy is used to treat severe cases . Topical therapy includes the use of antibiotics, </a:t>
            </a:r>
            <a:r>
              <a:rPr lang="en-US" dirty="0" err="1"/>
              <a:t>retinoids</a:t>
            </a:r>
            <a:r>
              <a:rPr lang="en-US" dirty="0"/>
              <a:t> (vitamin A), and combinations thereof. The </a:t>
            </a:r>
            <a:r>
              <a:rPr lang="en-US" dirty="0" err="1"/>
              <a:t>retinoids</a:t>
            </a:r>
            <a:r>
              <a:rPr lang="en-US" dirty="0"/>
              <a:t> often irritate the skin, and can cause dryness, peeling/exfoliation and photosensitivity with resultant </a:t>
            </a:r>
            <a:r>
              <a:rPr lang="en-US" dirty="0" err="1"/>
              <a:t>hyperpigmentation</a:t>
            </a:r>
            <a:r>
              <a:rPr lang="en-US" dirty="0"/>
              <a:t>. The alternative treatment (prolonged use of antibiotics) can lead to bacterial resistance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73A993E4-1110-4860-BEBD-C42E72E669A5}"/>
              </a:ext>
            </a:extLst>
          </p:cNvPr>
          <p:cNvPicPr>
            <a:picLocks noChangeAspect="1"/>
          </p:cNvPicPr>
          <p:nvPr/>
        </p:nvPicPr>
        <p:blipFill>
          <a:blip r:embed="rId3"/>
          <a:stretch>
            <a:fillRect/>
          </a:stretch>
        </p:blipFill>
        <p:spPr>
          <a:xfrm>
            <a:off x="1143000" y="1500188"/>
            <a:ext cx="6858000" cy="267195"/>
          </a:xfrm>
          <a:prstGeom prst="rect">
            <a:avLst/>
          </a:prstGeom>
        </p:spPr>
      </p:pic>
      <p:sp>
        <p:nvSpPr>
          <p:cNvPr id="8" name="6 - TextBox">
            <a:extLst>
              <a:ext uri="{FF2B5EF4-FFF2-40B4-BE49-F238E27FC236}">
                <a16:creationId xmlns:a16="http://schemas.microsoft.com/office/drawing/2014/main" id="{8F38F191-D3EC-4342-9A39-73BBC342980F}"/>
              </a:ext>
            </a:extLst>
          </p:cNvPr>
          <p:cNvSpPr txBox="1"/>
          <p:nvPr/>
        </p:nvSpPr>
        <p:spPr>
          <a:xfrm>
            <a:off x="1224259" y="786027"/>
            <a:ext cx="1979589" cy="369332"/>
          </a:xfrm>
          <a:prstGeom prst="rect">
            <a:avLst/>
          </a:prstGeom>
          <a:noFill/>
        </p:spPr>
        <p:txBody>
          <a:bodyPr wrap="square" rtlCol="0">
            <a:spAutoFit/>
          </a:bodyPr>
          <a:lstStyle/>
          <a:p>
            <a:r>
              <a:rPr lang="en-US" b="1" dirty="0"/>
              <a:t>1.Psoriasis</a:t>
            </a:r>
            <a:endParaRPr lang="el-GR" b="1" dirty="0"/>
          </a:p>
        </p:txBody>
      </p:sp>
      <p:sp>
        <p:nvSpPr>
          <p:cNvPr id="9" name="TextBox 8">
            <a:extLst>
              <a:ext uri="{FF2B5EF4-FFF2-40B4-BE49-F238E27FC236}">
                <a16:creationId xmlns:a16="http://schemas.microsoft.com/office/drawing/2014/main" id="{136374F2-23C1-45B8-ABAE-BF1ACC7BF0EF}"/>
              </a:ext>
            </a:extLst>
          </p:cNvPr>
          <p:cNvSpPr txBox="1"/>
          <p:nvPr/>
        </p:nvSpPr>
        <p:spPr>
          <a:xfrm>
            <a:off x="1303645" y="2264262"/>
            <a:ext cx="7032526" cy="2430474"/>
          </a:xfrm>
          <a:prstGeom prst="rect">
            <a:avLst/>
          </a:prstGeom>
          <a:noFill/>
        </p:spPr>
        <p:txBody>
          <a:bodyPr wrap="square">
            <a:spAutoFit/>
          </a:bodyPr>
          <a:lstStyle/>
          <a:p>
            <a:pPr marL="160735" indent="-160735">
              <a:buFont typeface="Wingdings" panose="05000000000000000000" pitchFamily="2" charset="2"/>
              <a:buChar char="q"/>
            </a:pPr>
            <a:r>
              <a:rPr lang="en-US" sz="1013" dirty="0">
                <a:latin typeface="Calibri" panose="020F0502020204030204" pitchFamily="34" charset="0"/>
                <a:ea typeface="Calibri" panose="020F0502020204030204" pitchFamily="34" charset="0"/>
                <a:cs typeface="Times New Roman" panose="02020603050405020304" pitchFamily="18" charset="0"/>
              </a:rPr>
              <a:t>chronic inflammatory immune-mediated disease </a:t>
            </a:r>
          </a:p>
          <a:p>
            <a:pPr marL="160735" indent="-160735">
              <a:buFont typeface="Wingdings" panose="05000000000000000000" pitchFamily="2" charset="2"/>
              <a:buChar char="q"/>
            </a:pPr>
            <a:r>
              <a:rPr lang="en-US" sz="1013" dirty="0">
                <a:latin typeface="Calibri" panose="020F0502020204030204" pitchFamily="34" charset="0"/>
                <a:ea typeface="Calibri" panose="020F0502020204030204" pitchFamily="34" charset="0"/>
                <a:cs typeface="Times New Roman" panose="02020603050405020304" pitchFamily="18" charset="0"/>
              </a:rPr>
              <a:t>increased dermal vascularity and keratinocyte hyperproliferation</a:t>
            </a:r>
          </a:p>
          <a:p>
            <a:pPr marL="160735" indent="-160735">
              <a:buFont typeface="Wingdings" panose="05000000000000000000" pitchFamily="2" charset="2"/>
              <a:buChar char="q"/>
            </a:pPr>
            <a:r>
              <a:rPr lang="en-US" sz="1013" dirty="0">
                <a:latin typeface="Calibri" panose="020F0502020204030204" pitchFamily="34" charset="0"/>
                <a:ea typeface="Calibri" panose="020F0502020204030204" pitchFamily="34" charset="0"/>
                <a:cs typeface="Times New Roman" panose="02020603050405020304" pitchFamily="18" charset="0"/>
              </a:rPr>
              <a:t>Symptoms: thick red skin</a:t>
            </a:r>
            <a:r>
              <a:rPr lang="el-GR" sz="1013" dirty="0">
                <a:latin typeface="Calibri" panose="020F0502020204030204" pitchFamily="34" charset="0"/>
                <a:ea typeface="Calibri" panose="020F0502020204030204" pitchFamily="34" charset="0"/>
                <a:cs typeface="Times New Roman" panose="02020603050405020304" pitchFamily="18" charset="0"/>
              </a:rPr>
              <a:t>, </a:t>
            </a:r>
            <a:r>
              <a:rPr lang="en-US" sz="1013" dirty="0">
                <a:latin typeface="Calibri" panose="020F0502020204030204" pitchFamily="34" charset="0"/>
                <a:ea typeface="Calibri" panose="020F0502020204030204" pitchFamily="34" charset="0"/>
                <a:cs typeface="Times New Roman" panose="02020603050405020304" pitchFamily="18" charset="0"/>
              </a:rPr>
              <a:t>scaling</a:t>
            </a:r>
            <a:r>
              <a:rPr lang="el-GR" sz="1013" dirty="0">
                <a:latin typeface="Calibri" panose="020F0502020204030204" pitchFamily="34" charset="0"/>
                <a:ea typeface="Calibri" panose="020F0502020204030204" pitchFamily="34" charset="0"/>
                <a:cs typeface="Times New Roman" panose="02020603050405020304" pitchFamily="18" charset="0"/>
              </a:rPr>
              <a:t>, </a:t>
            </a:r>
            <a:r>
              <a:rPr lang="en-US" sz="1013" dirty="0">
                <a:latin typeface="Calibri" panose="020F0502020204030204" pitchFamily="34" charset="0"/>
                <a:ea typeface="Calibri" panose="020F0502020204030204" pitchFamily="34" charset="0"/>
                <a:cs typeface="Times New Roman" panose="02020603050405020304" pitchFamily="18" charset="0"/>
              </a:rPr>
              <a:t>itching, pain, bleeding</a:t>
            </a:r>
          </a:p>
          <a:p>
            <a:pPr marL="160735" indent="-160735">
              <a:buFont typeface="Wingdings" panose="05000000000000000000" pitchFamily="2" charset="2"/>
              <a:buChar char="q"/>
            </a:pPr>
            <a:r>
              <a:rPr lang="en-US" sz="1013" dirty="0">
                <a:latin typeface="Calibri" panose="020F0502020204030204" pitchFamily="34" charset="0"/>
                <a:ea typeface="Calibri" panose="020F0502020204030204" pitchFamily="34" charset="0"/>
                <a:cs typeface="Times New Roman" panose="02020603050405020304" pitchFamily="18" charset="0"/>
              </a:rPr>
              <a:t>Types: plaque</a:t>
            </a:r>
            <a:r>
              <a:rPr lang="el-GR" sz="1013" dirty="0">
                <a:latin typeface="Calibri" panose="020F0502020204030204" pitchFamily="34" charset="0"/>
                <a:ea typeface="Calibri" panose="020F0502020204030204" pitchFamily="34" charset="0"/>
                <a:cs typeface="Times New Roman" panose="02020603050405020304" pitchFamily="18" charset="0"/>
              </a:rPr>
              <a:t>/</a:t>
            </a:r>
            <a:r>
              <a:rPr lang="en-US" sz="1013" dirty="0">
                <a:latin typeface="Calibri" panose="020F0502020204030204" pitchFamily="34" charset="0"/>
                <a:ea typeface="Calibri" panose="020F0502020204030204" pitchFamily="34" charset="0"/>
                <a:cs typeface="Times New Roman" panose="02020603050405020304" pitchFamily="18" charset="0"/>
              </a:rPr>
              <a:t>nail/guttate/inverse/pustular/erythrodermic psoriasis</a:t>
            </a:r>
          </a:p>
          <a:p>
            <a:pPr marL="160735" indent="-160735">
              <a:buFont typeface="Wingdings" panose="05000000000000000000" pitchFamily="2" charset="2"/>
              <a:buChar char="q"/>
            </a:pPr>
            <a:r>
              <a:rPr lang="en-US" sz="1013" dirty="0">
                <a:latin typeface="Calibri" panose="020F0502020204030204" pitchFamily="34" charset="0"/>
                <a:ea typeface="Calibri" panose="020F0502020204030204" pitchFamily="34" charset="0"/>
                <a:cs typeface="Times New Roman" panose="02020603050405020304" pitchFamily="18" charset="0"/>
              </a:rPr>
              <a:t>Mild to severe psoriasis</a:t>
            </a:r>
          </a:p>
          <a:p>
            <a:pPr marL="160735" indent="-160735">
              <a:buFont typeface="Wingdings" panose="05000000000000000000" pitchFamily="2" charset="2"/>
              <a:buChar char="q"/>
            </a:pPr>
            <a:r>
              <a:rPr lang="en-US" sz="1013" dirty="0">
                <a:latin typeface="Calibri" panose="020F0502020204030204" pitchFamily="34" charset="0"/>
                <a:ea typeface="Calibri" panose="020F0502020204030204" pitchFamily="34" charset="0"/>
                <a:cs typeface="Times New Roman" panose="02020603050405020304" pitchFamily="18" charset="0"/>
              </a:rPr>
              <a:t>….</a:t>
            </a:r>
          </a:p>
          <a:p>
            <a:pPr marL="160735" indent="-160735">
              <a:buFont typeface="Wingdings" panose="05000000000000000000" pitchFamily="2" charset="2"/>
              <a:buChar char="q"/>
            </a:pPr>
            <a:endParaRPr lang="en-US" sz="1013" dirty="0">
              <a:latin typeface="Calibri" panose="020F0502020204030204" pitchFamily="34" charset="0"/>
              <a:ea typeface="Calibri" panose="020F0502020204030204" pitchFamily="34" charset="0"/>
              <a:cs typeface="Times New Roman" panose="02020603050405020304" pitchFamily="18" charset="0"/>
            </a:endParaRPr>
          </a:p>
          <a:p>
            <a:endParaRPr lang="en-US" sz="1013" dirty="0">
              <a:latin typeface="Calibri" panose="020F0502020204030204" pitchFamily="34" charset="0"/>
              <a:ea typeface="Calibri" panose="020F0502020204030204" pitchFamily="34" charset="0"/>
              <a:cs typeface="Times New Roman" panose="02020603050405020304" pitchFamily="18" charset="0"/>
            </a:endParaRPr>
          </a:p>
          <a:p>
            <a:pPr marL="160735" indent="-160735">
              <a:buFont typeface="Wingdings" panose="05000000000000000000" pitchFamily="2" charset="2"/>
              <a:buChar char="q"/>
            </a:pPr>
            <a:r>
              <a:rPr lang="en-US" sz="1013" dirty="0">
                <a:latin typeface="Calibri" panose="020F0502020204030204" pitchFamily="34" charset="0"/>
                <a:cs typeface="Times New Roman" panose="02020603050405020304" pitchFamily="18" charset="0"/>
              </a:rPr>
              <a:t>Conventional treatment (oral or topical):</a:t>
            </a:r>
          </a:p>
          <a:p>
            <a:r>
              <a:rPr lang="en-US" sz="1013" i="1" dirty="0">
                <a:latin typeface="Calibri" panose="020F0502020204030204" pitchFamily="34" charset="0"/>
                <a:cs typeface="Times New Roman" panose="02020603050405020304" pitchFamily="18" charset="0"/>
              </a:rPr>
              <a:t>      topical agents: </a:t>
            </a:r>
            <a:r>
              <a:rPr lang="en-US" sz="1013" dirty="0">
                <a:latin typeface="Calibri" panose="020F0502020204030204" pitchFamily="34" charset="0"/>
                <a:ea typeface="Calibri" panose="020F0502020204030204" pitchFamily="34" charset="0"/>
                <a:cs typeface="Times New Roman" panose="02020603050405020304" pitchFamily="18" charset="0"/>
              </a:rPr>
              <a:t>corticosteroids, retinoids, dithranol, vitamin D</a:t>
            </a:r>
            <a:r>
              <a:rPr lang="en-US" sz="619" dirty="0">
                <a:latin typeface="Calibri" panose="020F0502020204030204" pitchFamily="34" charset="0"/>
                <a:ea typeface="Calibri" panose="020F0502020204030204" pitchFamily="34" charset="0"/>
                <a:cs typeface="Times New Roman" panose="02020603050405020304" pitchFamily="18" charset="0"/>
              </a:rPr>
              <a:t>3</a:t>
            </a:r>
            <a:r>
              <a:rPr lang="en-US" sz="1013" dirty="0">
                <a:latin typeface="Calibri" panose="020F0502020204030204" pitchFamily="34" charset="0"/>
                <a:ea typeface="Calibri" panose="020F0502020204030204" pitchFamily="34" charset="0"/>
                <a:cs typeface="Times New Roman" panose="02020603050405020304" pitchFamily="18" charset="0"/>
              </a:rPr>
              <a:t>,</a:t>
            </a:r>
          </a:p>
          <a:p>
            <a:r>
              <a:rPr lang="en-US" sz="1013" dirty="0">
                <a:latin typeface="Calibri" panose="020F0502020204030204" pitchFamily="34" charset="0"/>
                <a:ea typeface="Calibri" panose="020F0502020204030204" pitchFamily="34" charset="0"/>
                <a:cs typeface="Times New Roman" panose="02020603050405020304" pitchFamily="18" charset="0"/>
              </a:rPr>
              <a:t>                                 calcineurin inhibitors, tar, keratolytic agents</a:t>
            </a:r>
          </a:p>
          <a:p>
            <a:r>
              <a:rPr lang="en-US" sz="1013" i="1" dirty="0">
                <a:latin typeface="Calibri" panose="020F0502020204030204" pitchFamily="34" charset="0"/>
                <a:cs typeface="Times New Roman" panose="02020603050405020304" pitchFamily="18" charset="0"/>
              </a:rPr>
              <a:t>      systemic agents</a:t>
            </a:r>
            <a:r>
              <a:rPr lang="el-GR" sz="1013" i="1" dirty="0">
                <a:latin typeface="Calibri" panose="020F0502020204030204" pitchFamily="34" charset="0"/>
                <a:cs typeface="Times New Roman" panose="02020603050405020304" pitchFamily="18" charset="0"/>
              </a:rPr>
              <a:t>: </a:t>
            </a:r>
            <a:r>
              <a:rPr lang="en-US" sz="1013" dirty="0">
                <a:latin typeface="Calibri" panose="020F0502020204030204" pitchFamily="34" charset="0"/>
                <a:cs typeface="Times New Roman" panose="02020603050405020304" pitchFamily="18" charset="0"/>
              </a:rPr>
              <a:t>methotrexate</a:t>
            </a:r>
            <a:r>
              <a:rPr lang="el-GR" sz="1013" dirty="0">
                <a:latin typeface="Calibri" panose="020F0502020204030204" pitchFamily="34" charset="0"/>
                <a:cs typeface="Times New Roman" panose="02020603050405020304" pitchFamily="18" charset="0"/>
              </a:rPr>
              <a:t>, </a:t>
            </a:r>
            <a:r>
              <a:rPr lang="en-US" sz="1013" dirty="0">
                <a:latin typeface="Calibri" panose="020F0502020204030204" pitchFamily="34" charset="0"/>
                <a:cs typeface="Times New Roman" panose="02020603050405020304" pitchFamily="18" charset="0"/>
              </a:rPr>
              <a:t>infliximab</a:t>
            </a:r>
          </a:p>
          <a:p>
            <a:r>
              <a:rPr lang="en-US" sz="1013" i="1" dirty="0">
                <a:latin typeface="Calibri" panose="020F0502020204030204" pitchFamily="34" charset="0"/>
                <a:cs typeface="Times New Roman" panose="02020603050405020304" pitchFamily="18" charset="0"/>
              </a:rPr>
              <a:t>      biologics</a:t>
            </a:r>
            <a:r>
              <a:rPr lang="en-US" sz="1013" dirty="0">
                <a:latin typeface="Calibri" panose="020F0502020204030204" pitchFamily="34" charset="0"/>
                <a:cs typeface="Times New Roman" panose="02020603050405020304" pitchFamily="18" charset="0"/>
              </a:rPr>
              <a:t>:  Otezla</a:t>
            </a:r>
            <a:r>
              <a:rPr lang="el-GR" sz="1013" dirty="0">
                <a:latin typeface="Calibri" panose="020F0502020204030204" pitchFamily="34" charset="0"/>
                <a:cs typeface="Times New Roman" panose="02020603050405020304" pitchFamily="18" charset="0"/>
              </a:rPr>
              <a:t>, </a:t>
            </a:r>
            <a:r>
              <a:rPr lang="en-US" sz="1013" dirty="0">
                <a:latin typeface="Calibri" panose="020F0502020204030204" pitchFamily="34" charset="0"/>
                <a:cs typeface="Times New Roman" panose="02020603050405020304" pitchFamily="18" charset="0"/>
              </a:rPr>
              <a:t>Humira</a:t>
            </a:r>
            <a:r>
              <a:rPr lang="el-GR" sz="1013" dirty="0">
                <a:latin typeface="Calibri" panose="020F0502020204030204" pitchFamily="34" charset="0"/>
                <a:cs typeface="Times New Roman" panose="02020603050405020304" pitchFamily="18" charset="0"/>
              </a:rPr>
              <a:t>, </a:t>
            </a:r>
            <a:r>
              <a:rPr lang="en-US" sz="1013" dirty="0" err="1">
                <a:latin typeface="Calibri" panose="020F0502020204030204" pitchFamily="34" charset="0"/>
                <a:cs typeface="Times New Roman" panose="02020603050405020304" pitchFamily="18" charset="0"/>
              </a:rPr>
              <a:t>Siliq</a:t>
            </a:r>
            <a:r>
              <a:rPr lang="el-GR" sz="1013" dirty="0">
                <a:latin typeface="Calibri" panose="020F0502020204030204" pitchFamily="34" charset="0"/>
                <a:cs typeface="Times New Roman" panose="02020603050405020304" pitchFamily="18" charset="0"/>
              </a:rPr>
              <a:t>, </a:t>
            </a:r>
            <a:r>
              <a:rPr lang="en-US" sz="1013" dirty="0">
                <a:latin typeface="Calibri" panose="020F0502020204030204" pitchFamily="34" charset="0"/>
                <a:cs typeface="Times New Roman" panose="02020603050405020304" pitchFamily="18" charset="0"/>
              </a:rPr>
              <a:t>Tremfya</a:t>
            </a:r>
            <a:endParaRPr lang="en-US" sz="1013" i="1" dirty="0">
              <a:latin typeface="Calibri" panose="020F0502020204030204" pitchFamily="34" charset="0"/>
              <a:cs typeface="Times New Roman" panose="02020603050405020304" pitchFamily="18" charset="0"/>
            </a:endParaRPr>
          </a:p>
          <a:p>
            <a:r>
              <a:rPr lang="en-US" sz="1013" i="1" dirty="0">
                <a:latin typeface="Calibri" panose="020F0502020204030204" pitchFamily="34" charset="0"/>
                <a:cs typeface="Times New Roman" panose="02020603050405020304" pitchFamily="18" charset="0"/>
              </a:rPr>
              <a:t>      phototherapy</a:t>
            </a:r>
            <a:r>
              <a:rPr lang="en-US" sz="1013" dirty="0">
                <a:latin typeface="Calibri" panose="020F0502020204030204" pitchFamily="34" charset="0"/>
                <a:cs typeface="Times New Roman" panose="02020603050405020304" pitchFamily="18" charset="0"/>
              </a:rPr>
              <a:t>: UVB</a:t>
            </a:r>
            <a:r>
              <a:rPr lang="el-GR" sz="1013" dirty="0">
                <a:latin typeface="Calibri" panose="020F0502020204030204" pitchFamily="34" charset="0"/>
                <a:cs typeface="Times New Roman" panose="02020603050405020304" pitchFamily="18" charset="0"/>
              </a:rPr>
              <a:t>, </a:t>
            </a:r>
            <a:r>
              <a:rPr lang="en-US" sz="1013" dirty="0">
                <a:latin typeface="Calibri" panose="020F0502020204030204" pitchFamily="34" charset="0"/>
                <a:cs typeface="Times New Roman" panose="02020603050405020304" pitchFamily="18" charset="0"/>
              </a:rPr>
              <a:t>PUVA</a:t>
            </a:r>
          </a:p>
          <a:p>
            <a:r>
              <a:rPr lang="en-US" sz="1013" i="1" dirty="0">
                <a:latin typeface="Calibri" panose="020F0502020204030204" pitchFamily="34" charset="0"/>
                <a:cs typeface="Times New Roman" panose="02020603050405020304" pitchFamily="18" charset="0"/>
              </a:rPr>
              <a:t>      n</a:t>
            </a:r>
            <a:r>
              <a:rPr lang="en-US" sz="1013" i="1" dirty="0">
                <a:latin typeface="Calibri" panose="020F0502020204030204" pitchFamily="34" charset="0"/>
                <a:ea typeface="Calibri" panose="020F0502020204030204" pitchFamily="34" charset="0"/>
                <a:cs typeface="Times New Roman" panose="02020603050405020304" pitchFamily="18" charset="0"/>
              </a:rPr>
              <a:t>atural agents: </a:t>
            </a:r>
            <a:r>
              <a:rPr lang="en-US" sz="1013" dirty="0">
                <a:latin typeface="Calibri" panose="020F0502020204030204" pitchFamily="34" charset="0"/>
                <a:ea typeface="Calibri" panose="020F0502020204030204" pitchFamily="34" charset="0"/>
                <a:cs typeface="Times New Roman" panose="02020603050405020304" pitchFamily="18" charset="0"/>
              </a:rPr>
              <a:t>curcumin, hypericin, berberine</a:t>
            </a:r>
            <a:r>
              <a:rPr lang="el-GR" sz="1013" dirty="0">
                <a:latin typeface="Calibri" panose="020F0502020204030204" pitchFamily="34" charset="0"/>
                <a:ea typeface="Calibri" panose="020F0502020204030204" pitchFamily="34" charset="0"/>
                <a:cs typeface="Times New Roman" panose="02020603050405020304" pitchFamily="18" charset="0"/>
              </a:rPr>
              <a:t>, </a:t>
            </a:r>
            <a:r>
              <a:rPr lang="en-US" sz="1013" dirty="0">
                <a:latin typeface="Calibri" panose="020F0502020204030204" pitchFamily="34" charset="0"/>
                <a:ea typeface="Calibri" panose="020F0502020204030204" pitchFamily="34" charset="0"/>
                <a:cs typeface="Times New Roman" panose="02020603050405020304" pitchFamily="18" charset="0"/>
              </a:rPr>
              <a:t>capsaicin</a:t>
            </a:r>
            <a:endParaRPr lang="el-GR" sz="1013" dirty="0"/>
          </a:p>
        </p:txBody>
      </p:sp>
      <p:pic>
        <p:nvPicPr>
          <p:cNvPr id="16" name="Εικόνα 15">
            <a:extLst>
              <a:ext uri="{FF2B5EF4-FFF2-40B4-BE49-F238E27FC236}">
                <a16:creationId xmlns:a16="http://schemas.microsoft.com/office/drawing/2014/main" id="{B554BBF7-DB92-4C2E-8AF2-3B92BF2B0917}"/>
              </a:ext>
            </a:extLst>
          </p:cNvPr>
          <p:cNvPicPr>
            <a:picLocks noChangeAspect="1"/>
          </p:cNvPicPr>
          <p:nvPr/>
        </p:nvPicPr>
        <p:blipFill rotWithShape="1">
          <a:blip r:embed="rId4">
            <a:extLst>
              <a:ext uri="{28A0092B-C50C-407E-A947-70E740481C1C}">
                <a14:useLocalDpi xmlns:a14="http://schemas.microsoft.com/office/drawing/2010/main" val="0"/>
              </a:ext>
            </a:extLst>
          </a:blip>
          <a:srcRect l="2140" t="57298" r="26732" b="30183"/>
          <a:stretch/>
        </p:blipFill>
        <p:spPr>
          <a:xfrm>
            <a:off x="1773408" y="3051292"/>
            <a:ext cx="3589555" cy="488375"/>
          </a:xfrm>
          <a:prstGeom prst="rect">
            <a:avLst/>
          </a:prstGeom>
        </p:spPr>
      </p:pic>
      <p:grpSp>
        <p:nvGrpSpPr>
          <p:cNvPr id="22" name="Ομάδα 21">
            <a:extLst>
              <a:ext uri="{FF2B5EF4-FFF2-40B4-BE49-F238E27FC236}">
                <a16:creationId xmlns:a16="http://schemas.microsoft.com/office/drawing/2014/main" id="{06F31AC1-E50D-4AE5-8B4A-93BBD2947EC3}"/>
              </a:ext>
            </a:extLst>
          </p:cNvPr>
          <p:cNvGrpSpPr/>
          <p:nvPr/>
        </p:nvGrpSpPr>
        <p:grpSpPr>
          <a:xfrm>
            <a:off x="4763796" y="5785329"/>
            <a:ext cx="1417087" cy="767992"/>
            <a:chOff x="9284462" y="5747656"/>
            <a:chExt cx="2519265" cy="1365317"/>
          </a:xfrm>
        </p:grpSpPr>
        <p:sp>
          <p:nvSpPr>
            <p:cNvPr id="20" name="TextBox 19">
              <a:extLst>
                <a:ext uri="{FF2B5EF4-FFF2-40B4-BE49-F238E27FC236}">
                  <a16:creationId xmlns:a16="http://schemas.microsoft.com/office/drawing/2014/main" id="{7A4A5B3B-0CD3-4E04-9290-DCC4E01F3F33}"/>
                </a:ext>
              </a:extLst>
            </p:cNvPr>
            <p:cNvSpPr txBox="1"/>
            <p:nvPr/>
          </p:nvSpPr>
          <p:spPr>
            <a:xfrm>
              <a:off x="9667018" y="5840376"/>
              <a:ext cx="1902942" cy="1272597"/>
            </a:xfrm>
            <a:prstGeom prst="rect">
              <a:avLst/>
            </a:prstGeom>
            <a:noFill/>
          </p:spPr>
          <p:txBody>
            <a:bodyPr wrap="square">
              <a:spAutoFit/>
            </a:bodyPr>
            <a:lstStyle/>
            <a:p>
              <a:r>
                <a:rPr lang="en-US" sz="1013" dirty="0">
                  <a:latin typeface="Calibri" panose="020F0502020204030204" pitchFamily="34" charset="0"/>
                  <a:ea typeface="Calibri" panose="020F0502020204030204" pitchFamily="34" charset="0"/>
                  <a:cs typeface="Times New Roman" panose="02020603050405020304" pitchFamily="18" charset="0"/>
                </a:rPr>
                <a:t>burning sensation</a:t>
              </a:r>
            </a:p>
            <a:p>
              <a:r>
                <a:rPr lang="en-US" sz="1013" dirty="0">
                  <a:latin typeface="Calibri" panose="020F0502020204030204" pitchFamily="34" charset="0"/>
                  <a:ea typeface="Calibri" panose="020F0502020204030204" pitchFamily="34" charset="0"/>
                  <a:cs typeface="Times New Roman" panose="02020603050405020304" pitchFamily="18" charset="0"/>
                </a:rPr>
                <a:t>erythema</a:t>
              </a:r>
            </a:p>
            <a:p>
              <a:r>
                <a:rPr lang="en-US" sz="1013" dirty="0"/>
                <a:t>low efficacy </a:t>
              </a:r>
              <a:endParaRPr lang="el-GR" sz="1013" dirty="0"/>
            </a:p>
          </p:txBody>
        </p:sp>
        <p:sp>
          <p:nvSpPr>
            <p:cNvPr id="21" name="Οβάλ 20">
              <a:extLst>
                <a:ext uri="{FF2B5EF4-FFF2-40B4-BE49-F238E27FC236}">
                  <a16:creationId xmlns:a16="http://schemas.microsoft.com/office/drawing/2014/main" id="{B5DAF84A-D6F8-4CF3-864D-55C34AA8BDD6}"/>
                </a:ext>
              </a:extLst>
            </p:cNvPr>
            <p:cNvSpPr/>
            <p:nvPr/>
          </p:nvSpPr>
          <p:spPr>
            <a:xfrm>
              <a:off x="9284462" y="5747656"/>
              <a:ext cx="2519265" cy="101605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13"/>
            </a:p>
          </p:txBody>
        </p:sp>
      </p:grpSp>
      <p:pic>
        <p:nvPicPr>
          <p:cNvPr id="24" name="Εικόνα 23">
            <a:extLst>
              <a:ext uri="{FF2B5EF4-FFF2-40B4-BE49-F238E27FC236}">
                <a16:creationId xmlns:a16="http://schemas.microsoft.com/office/drawing/2014/main" id="{456D70AC-624E-4C69-A63D-49247DF37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7551" y="2453132"/>
            <a:ext cx="1499314" cy="749657"/>
          </a:xfrm>
          <a:prstGeom prst="rect">
            <a:avLst/>
          </a:prstGeom>
          <a:ln>
            <a:noFill/>
          </a:ln>
          <a:effectLst>
            <a:softEdge rad="112500"/>
          </a:effectLst>
        </p:spPr>
      </p:pic>
      <p:pic>
        <p:nvPicPr>
          <p:cNvPr id="30" name="Εικόνα 29">
            <a:extLst>
              <a:ext uri="{FF2B5EF4-FFF2-40B4-BE49-F238E27FC236}">
                <a16:creationId xmlns:a16="http://schemas.microsoft.com/office/drawing/2014/main" id="{D2E3FF16-752F-488C-A23A-F25949517A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2985" y="4955560"/>
            <a:ext cx="2063186" cy="1669520"/>
          </a:xfrm>
          <a:prstGeom prst="rect">
            <a:avLst/>
          </a:prstGeom>
        </p:spPr>
      </p:pic>
      <p:sp>
        <p:nvSpPr>
          <p:cNvPr id="13" name="TextBox 12">
            <a:extLst>
              <a:ext uri="{FF2B5EF4-FFF2-40B4-BE49-F238E27FC236}">
                <a16:creationId xmlns:a16="http://schemas.microsoft.com/office/drawing/2014/main" id="{95C396EB-8FA4-430B-AE19-EE7A7BE167BB}"/>
              </a:ext>
            </a:extLst>
          </p:cNvPr>
          <p:cNvSpPr txBox="1"/>
          <p:nvPr/>
        </p:nvSpPr>
        <p:spPr>
          <a:xfrm>
            <a:off x="6247786" y="1986703"/>
            <a:ext cx="1642532" cy="404085"/>
          </a:xfrm>
          <a:prstGeom prst="rect">
            <a:avLst/>
          </a:prstGeom>
          <a:noFill/>
        </p:spPr>
        <p:txBody>
          <a:bodyPr wrap="square">
            <a:spAutoFit/>
          </a:bodyPr>
          <a:lstStyle/>
          <a:p>
            <a:r>
              <a:rPr lang="en-US" sz="1013" dirty="0">
                <a:latin typeface="Calibri" panose="020F0502020204030204" pitchFamily="34" charset="0"/>
                <a:ea typeface="Calibri" panose="020F0502020204030204" pitchFamily="34" charset="0"/>
                <a:cs typeface="Times New Roman" panose="02020603050405020304" pitchFamily="18" charset="0"/>
              </a:rPr>
              <a:t>≈ 3% of the world population</a:t>
            </a:r>
            <a:endParaRPr lang="en-US" sz="1013" dirty="0"/>
          </a:p>
        </p:txBody>
      </p:sp>
      <p:sp>
        <p:nvSpPr>
          <p:cNvPr id="3" name="Ορθογώνιο 2">
            <a:extLst>
              <a:ext uri="{FF2B5EF4-FFF2-40B4-BE49-F238E27FC236}">
                <a16:creationId xmlns:a16="http://schemas.microsoft.com/office/drawing/2014/main" id="{2FF16D33-A198-4D22-858B-1EAE2B8DD2D0}"/>
              </a:ext>
            </a:extLst>
          </p:cNvPr>
          <p:cNvSpPr/>
          <p:nvPr/>
        </p:nvSpPr>
        <p:spPr>
          <a:xfrm>
            <a:off x="5323551" y="3048650"/>
            <a:ext cx="98435" cy="5685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13"/>
          </a:p>
        </p:txBody>
      </p:sp>
    </p:spTree>
    <p:extLst>
      <p:ext uri="{BB962C8B-B14F-4D97-AF65-F5344CB8AC3E}">
        <p14:creationId xmlns:p14="http://schemas.microsoft.com/office/powerpoint/2010/main" val="261994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8" end="8"/>
                                            </p:txEl>
                                          </p:spTgt>
                                        </p:tgtEl>
                                        <p:attrNameLst>
                                          <p:attrName>style.visibility</p:attrName>
                                        </p:attrNameLst>
                                      </p:cBhvr>
                                      <p:to>
                                        <p:strVal val="visible"/>
                                      </p:to>
                                    </p:set>
                                    <p:anim calcmode="lin" valueType="num">
                                      <p:cBhvr additive="base">
                                        <p:cTn id="7"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8" end="8"/>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9" end="9"/>
                                            </p:txEl>
                                          </p:spTgt>
                                        </p:tgtEl>
                                        <p:attrNameLst>
                                          <p:attrName>style.visibility</p:attrName>
                                        </p:attrNameLst>
                                      </p:cBhvr>
                                      <p:to>
                                        <p:strVal val="visible"/>
                                      </p:to>
                                    </p:set>
                                    <p:anim calcmode="lin" valueType="num">
                                      <p:cBhvr additive="base">
                                        <p:cTn id="11"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9" end="9"/>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10" end="10"/>
                                            </p:txEl>
                                          </p:spTgt>
                                        </p:tgtEl>
                                        <p:attrNameLst>
                                          <p:attrName>style.visibility</p:attrName>
                                        </p:attrNameLst>
                                      </p:cBhvr>
                                      <p:to>
                                        <p:strVal val="visible"/>
                                      </p:to>
                                    </p:set>
                                    <p:anim calcmode="lin" valueType="num">
                                      <p:cBhvr additive="base">
                                        <p:cTn id="15"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10" end="1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11" end="11"/>
                                            </p:txEl>
                                          </p:spTgt>
                                        </p:tgtEl>
                                        <p:attrNameLst>
                                          <p:attrName>style.visibility</p:attrName>
                                        </p:attrNameLst>
                                      </p:cBhvr>
                                      <p:to>
                                        <p:strVal val="visible"/>
                                      </p:to>
                                    </p:set>
                                    <p:anim calcmode="lin" valueType="num">
                                      <p:cBhvr additive="base">
                                        <p:cTn id="19" dur="500" fill="hold"/>
                                        <p:tgtEl>
                                          <p:spTgt spid="9">
                                            <p:txEl>
                                              <p:pRg st="11" end="1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1" end="1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12" end="12"/>
                                            </p:txEl>
                                          </p:spTgt>
                                        </p:tgtEl>
                                        <p:attrNameLst>
                                          <p:attrName>style.visibility</p:attrName>
                                        </p:attrNameLst>
                                      </p:cBhvr>
                                      <p:to>
                                        <p:strVal val="visible"/>
                                      </p:to>
                                    </p:set>
                                    <p:anim calcmode="lin" valueType="num">
                                      <p:cBhvr additive="base">
                                        <p:cTn id="23" dur="500" fill="hold"/>
                                        <p:tgtEl>
                                          <p:spTgt spid="9">
                                            <p:txEl>
                                              <p:pRg st="12" end="1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12" end="1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xEl>
                                              <p:pRg st="13" end="13"/>
                                            </p:txEl>
                                          </p:spTgt>
                                        </p:tgtEl>
                                        <p:attrNameLst>
                                          <p:attrName>style.visibility</p:attrName>
                                        </p:attrNameLst>
                                      </p:cBhvr>
                                      <p:to>
                                        <p:strVal val="visible"/>
                                      </p:to>
                                    </p:set>
                                    <p:anim calcmode="lin" valueType="num">
                                      <p:cBhvr additive="base">
                                        <p:cTn id="27" dur="500" fill="hold"/>
                                        <p:tgtEl>
                                          <p:spTgt spid="9">
                                            <p:txEl>
                                              <p:pRg st="13" end="1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13" end="1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xEl>
                                              <p:pRg st="14" end="14"/>
                                            </p:txEl>
                                          </p:spTgt>
                                        </p:tgtEl>
                                        <p:attrNameLst>
                                          <p:attrName>style.visibility</p:attrName>
                                        </p:attrNameLst>
                                      </p:cBhvr>
                                      <p:to>
                                        <p:strVal val="visible"/>
                                      </p:to>
                                    </p:set>
                                    <p:anim calcmode="lin" valueType="num">
                                      <p:cBhvr additive="base">
                                        <p:cTn id="31" dur="500" fill="hold"/>
                                        <p:tgtEl>
                                          <p:spTgt spid="9">
                                            <p:txEl>
                                              <p:pRg st="14" end="1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Εικόνα 10">
            <a:extLst>
              <a:ext uri="{FF2B5EF4-FFF2-40B4-BE49-F238E27FC236}">
                <a16:creationId xmlns:a16="http://schemas.microsoft.com/office/drawing/2014/main" id="{8B0BFDFE-C80B-4D8A-8855-DF7AD27D2349}"/>
              </a:ext>
            </a:extLst>
          </p:cNvPr>
          <p:cNvPicPr>
            <a:picLocks noChangeAspect="1"/>
          </p:cNvPicPr>
          <p:nvPr/>
        </p:nvPicPr>
        <p:blipFill rotWithShape="1">
          <a:blip r:embed="rId3">
            <a:extLst>
              <a:ext uri="{28A0092B-C50C-407E-A947-70E740481C1C}">
                <a14:useLocalDpi xmlns:a14="http://schemas.microsoft.com/office/drawing/2010/main" val="0"/>
              </a:ext>
            </a:extLst>
          </a:blip>
          <a:srcRect t="9749"/>
          <a:stretch/>
        </p:blipFill>
        <p:spPr>
          <a:xfrm>
            <a:off x="899594" y="4306832"/>
            <a:ext cx="4498128" cy="2551167"/>
          </a:xfrm>
          <a:prstGeom prst="rect">
            <a:avLst/>
          </a:prstGeom>
        </p:spPr>
      </p:pic>
      <p:sp>
        <p:nvSpPr>
          <p:cNvPr id="8" name="6 - TextBox">
            <a:extLst>
              <a:ext uri="{FF2B5EF4-FFF2-40B4-BE49-F238E27FC236}">
                <a16:creationId xmlns:a16="http://schemas.microsoft.com/office/drawing/2014/main" id="{8F38F191-D3EC-4342-9A39-73BBC342980F}"/>
              </a:ext>
            </a:extLst>
          </p:cNvPr>
          <p:cNvSpPr txBox="1"/>
          <p:nvPr/>
        </p:nvSpPr>
        <p:spPr>
          <a:xfrm>
            <a:off x="1143000" y="544450"/>
            <a:ext cx="3140968" cy="369332"/>
          </a:xfrm>
          <a:prstGeom prst="rect">
            <a:avLst/>
          </a:prstGeom>
          <a:noFill/>
        </p:spPr>
        <p:txBody>
          <a:bodyPr wrap="square" rtlCol="0">
            <a:spAutoFit/>
          </a:bodyPr>
          <a:lstStyle/>
          <a:p>
            <a:r>
              <a:rPr lang="en-US" b="1" dirty="0"/>
              <a:t>2. Atopic</a:t>
            </a:r>
            <a:r>
              <a:rPr lang="el-GR" b="1" dirty="0"/>
              <a:t> </a:t>
            </a:r>
            <a:r>
              <a:rPr lang="en-US" b="1" dirty="0"/>
              <a:t> dermatitis</a:t>
            </a:r>
            <a:endParaRPr lang="el-GR" b="1" dirty="0"/>
          </a:p>
        </p:txBody>
      </p:sp>
      <p:sp>
        <p:nvSpPr>
          <p:cNvPr id="9" name="TextBox 8">
            <a:extLst>
              <a:ext uri="{FF2B5EF4-FFF2-40B4-BE49-F238E27FC236}">
                <a16:creationId xmlns:a16="http://schemas.microsoft.com/office/drawing/2014/main" id="{136374F2-23C1-45B8-ABAE-BF1ACC7BF0EF}"/>
              </a:ext>
            </a:extLst>
          </p:cNvPr>
          <p:cNvSpPr txBox="1"/>
          <p:nvPr/>
        </p:nvSpPr>
        <p:spPr>
          <a:xfrm>
            <a:off x="-180528" y="886343"/>
            <a:ext cx="7704855" cy="3022174"/>
          </a:xfrm>
          <a:prstGeom prst="rect">
            <a:avLst/>
          </a:prstGeom>
          <a:noFill/>
        </p:spPr>
        <p:txBody>
          <a:bodyPr wrap="square">
            <a:spAutoFit/>
          </a:bodyPr>
          <a:lstStyle/>
          <a:p>
            <a:pPr marL="160735" indent="-160735">
              <a:buFont typeface="Wingdings" panose="05000000000000000000" pitchFamily="2" charset="2"/>
              <a:buChar char="q"/>
            </a:pPr>
            <a:r>
              <a:rPr lang="en-US" sz="1600" dirty="0"/>
              <a:t>complex chronic dermatological disorder</a:t>
            </a:r>
            <a:endParaRPr lang="el-GR" sz="1600" dirty="0"/>
          </a:p>
          <a:p>
            <a:pPr marL="160735" indent="-160735">
              <a:buFont typeface="Wingdings" panose="05000000000000000000" pitchFamily="2" charset="2"/>
              <a:buChar char="q"/>
            </a:pPr>
            <a:r>
              <a:rPr lang="en-US" sz="1600" dirty="0">
                <a:latin typeface="Calibri" panose="020F0502020204030204" pitchFamily="34" charset="0"/>
                <a:ea typeface="Calibri" panose="020F0502020204030204" pitchFamily="34" charset="0"/>
                <a:cs typeface="Times New Roman" panose="02020603050405020304" pitchFamily="18" charset="0"/>
              </a:rPr>
              <a:t>Symptoms: </a:t>
            </a:r>
            <a:r>
              <a:rPr lang="en-US" sz="1600" dirty="0"/>
              <a:t>itchy, reddish, and scaly lesions along with a continuous inflammation</a:t>
            </a:r>
            <a:r>
              <a:rPr lang="el-GR" sz="1600" dirty="0"/>
              <a:t>, </a:t>
            </a:r>
            <a:r>
              <a:rPr lang="en-US" sz="1600" dirty="0"/>
              <a:t>dry skin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160735" indent="-160735">
              <a:buFont typeface="Wingdings" panose="05000000000000000000" pitchFamily="2" charset="2"/>
              <a:buChar char="q"/>
            </a:pPr>
            <a:r>
              <a:rPr lang="en-US" sz="1600" dirty="0">
                <a:latin typeface="Calibri" panose="020F0502020204030204" pitchFamily="34" charset="0"/>
                <a:ea typeface="Calibri" panose="020F0502020204030204" pitchFamily="34" charset="0"/>
                <a:cs typeface="Times New Roman" panose="02020603050405020304" pitchFamily="18" charset="0"/>
              </a:rPr>
              <a:t>Types: non-</a:t>
            </a:r>
            <a:r>
              <a:rPr lang="en-US" sz="1600" dirty="0" err="1">
                <a:latin typeface="Calibri" panose="020F0502020204030204" pitchFamily="34" charset="0"/>
                <a:ea typeface="Calibri" panose="020F0502020204030204" pitchFamily="34" charset="0"/>
                <a:cs typeface="Times New Roman" panose="02020603050405020304" pitchFamily="18" charset="0"/>
              </a:rPr>
              <a:t>lesional</a:t>
            </a:r>
            <a:r>
              <a:rPr lang="en-US" sz="1600" dirty="0">
                <a:latin typeface="Calibri" panose="020F0502020204030204" pitchFamily="34" charset="0"/>
                <a:ea typeface="Calibri" panose="020F0502020204030204" pitchFamily="34" charset="0"/>
                <a:cs typeface="Times New Roman" panose="02020603050405020304" pitchFamily="18" charset="0"/>
              </a:rPr>
              <a:t>/mild/moderate/severe atopic dermatitis</a:t>
            </a:r>
          </a:p>
          <a:p>
            <a:pPr marL="160735" indent="-160735">
              <a:buFont typeface="Wingdings" panose="05000000000000000000" pitchFamily="2" charset="2"/>
              <a:buChar char="q"/>
            </a:pPr>
            <a:r>
              <a:rPr lang="en-US" sz="1600" dirty="0">
                <a:latin typeface="Calibri" panose="020F0502020204030204" pitchFamily="34" charset="0"/>
                <a:ea typeface="Calibri" panose="020F0502020204030204" pitchFamily="34" charset="0"/>
                <a:cs typeface="Times New Roman" panose="02020603050405020304" pitchFamily="18" charset="0"/>
              </a:rPr>
              <a:t>….</a:t>
            </a:r>
          </a:p>
          <a:p>
            <a:pPr marL="160735" indent="-160735">
              <a:buFont typeface="Wingdings" panose="05000000000000000000" pitchFamily="2" charset="2"/>
              <a:buChar char="q"/>
            </a:pPr>
            <a:r>
              <a:rPr lang="en-US" sz="1600" dirty="0">
                <a:latin typeface="Calibri" panose="020F0502020204030204" pitchFamily="34" charset="0"/>
                <a:cs typeface="Times New Roman" panose="02020603050405020304" pitchFamily="18" charset="0"/>
              </a:rPr>
              <a:t>Conventional treatment:</a:t>
            </a:r>
          </a:p>
          <a:p>
            <a:r>
              <a:rPr lang="en-US" sz="1600" dirty="0">
                <a:latin typeface="Calibri" panose="020F0502020204030204" pitchFamily="34" charset="0"/>
                <a:cs typeface="Times New Roman" panose="02020603050405020304" pitchFamily="18" charset="0"/>
              </a:rPr>
              <a:t>     </a:t>
            </a:r>
            <a:r>
              <a:rPr lang="en-US" sz="1600" i="1" dirty="0"/>
              <a:t>Topical therapy</a:t>
            </a:r>
            <a:r>
              <a:rPr lang="en-US" sz="1600" dirty="0"/>
              <a:t>: antibiotics, corticosteroids, calcineurin inhibitors</a:t>
            </a:r>
            <a:endParaRPr lang="el-GR"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t>     </a:t>
            </a:r>
            <a:r>
              <a:rPr lang="en-US" sz="1600" i="1" dirty="0"/>
              <a:t>Systemic therapy</a:t>
            </a:r>
            <a:r>
              <a:rPr lang="en-US" sz="1600" dirty="0"/>
              <a:t>: antibiotics, corticosteroids, immunosuppressant drugs</a:t>
            </a:r>
            <a:endParaRPr lang="el-GR" sz="1600" dirty="0">
              <a:latin typeface="Calibri" panose="020F0502020204030204" pitchFamily="34" charset="0"/>
              <a:ea typeface="Calibri" panose="020F0502020204030204" pitchFamily="34" charset="0"/>
              <a:cs typeface="Calibri" panose="020F0502020204030204" pitchFamily="34" charset="0"/>
            </a:endParaRPr>
          </a:p>
          <a:p>
            <a:r>
              <a:rPr lang="en-US" sz="1600" i="1" dirty="0"/>
              <a:t>     Photo therapy: </a:t>
            </a:r>
            <a:r>
              <a:rPr lang="en-US" sz="1600" dirty="0"/>
              <a:t>UVB, UVA</a:t>
            </a:r>
            <a:endParaRPr lang="el-GR"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Calibri" panose="020F0502020204030204" pitchFamily="34" charset="0"/>
                <a:cs typeface="Calibri" panose="020F0502020204030204" pitchFamily="34" charset="0"/>
              </a:rPr>
              <a:t>     </a:t>
            </a:r>
            <a:r>
              <a:rPr lang="en-US" sz="1600" i="1" dirty="0"/>
              <a:t>Skin care</a:t>
            </a:r>
            <a:r>
              <a:rPr lang="en-US" sz="1600" dirty="0"/>
              <a:t>: moisturizers</a:t>
            </a:r>
            <a:r>
              <a:rPr lang="el-GR" sz="1600" dirty="0"/>
              <a:t>, </a:t>
            </a:r>
            <a:r>
              <a:rPr lang="en-US" sz="1600" dirty="0"/>
              <a:t>emollients, bathin</a:t>
            </a:r>
            <a:r>
              <a:rPr lang="en-US" sz="1013" dirty="0"/>
              <a:t>g</a:t>
            </a:r>
            <a:endParaRPr lang="el-GR" sz="1013" dirty="0">
              <a:latin typeface="Calibri" panose="020F0502020204030204" pitchFamily="34" charset="0"/>
              <a:ea typeface="Calibri" panose="020F0502020204030204" pitchFamily="34" charset="0"/>
              <a:cs typeface="Times New Roman" panose="02020603050405020304" pitchFamily="18" charset="0"/>
            </a:endParaRPr>
          </a:p>
          <a:p>
            <a:endParaRPr lang="el-GR" sz="1013" dirty="0">
              <a:latin typeface="Calibri" panose="020F0502020204030204" pitchFamily="34" charset="0"/>
              <a:ea typeface="Calibri" panose="020F0502020204030204" pitchFamily="34" charset="0"/>
              <a:cs typeface="Calibri" panose="020F0502020204030204" pitchFamily="34" charset="0"/>
            </a:endParaRPr>
          </a:p>
          <a:p>
            <a:endParaRPr lang="el-GR" sz="1013" dirty="0">
              <a:latin typeface="Calibri" panose="020F0502020204030204" pitchFamily="34" charset="0"/>
              <a:ea typeface="Calibri" panose="020F0502020204030204" pitchFamily="34" charset="0"/>
              <a:cs typeface="Calibri" panose="020F0502020204030204" pitchFamily="34" charset="0"/>
            </a:endParaRPr>
          </a:p>
          <a:p>
            <a:r>
              <a:rPr lang="en-US" sz="1013" dirty="0">
                <a:latin typeface="Calibri" panose="020F0502020204030204" pitchFamily="34" charset="0"/>
                <a:cs typeface="Times New Roman" panose="02020603050405020304" pitchFamily="18" charset="0"/>
              </a:rPr>
              <a:t> </a:t>
            </a:r>
            <a:endParaRPr lang="el-GR" sz="1013" dirty="0"/>
          </a:p>
        </p:txBody>
      </p:sp>
      <p:grpSp>
        <p:nvGrpSpPr>
          <p:cNvPr id="22" name="Ομάδα 21">
            <a:extLst>
              <a:ext uri="{FF2B5EF4-FFF2-40B4-BE49-F238E27FC236}">
                <a16:creationId xmlns:a16="http://schemas.microsoft.com/office/drawing/2014/main" id="{06F31AC1-E50D-4AE5-8B4A-93BBD2947EC3}"/>
              </a:ext>
            </a:extLst>
          </p:cNvPr>
          <p:cNvGrpSpPr/>
          <p:nvPr/>
        </p:nvGrpSpPr>
        <p:grpSpPr>
          <a:xfrm>
            <a:off x="6299914" y="5877272"/>
            <a:ext cx="1604186" cy="768260"/>
            <a:chOff x="9284462" y="5747656"/>
            <a:chExt cx="2614297" cy="1016050"/>
          </a:xfrm>
        </p:grpSpPr>
        <p:sp>
          <p:nvSpPr>
            <p:cNvPr id="20" name="TextBox 19">
              <a:extLst>
                <a:ext uri="{FF2B5EF4-FFF2-40B4-BE49-F238E27FC236}">
                  <a16:creationId xmlns:a16="http://schemas.microsoft.com/office/drawing/2014/main" id="{7A4A5B3B-0CD3-4E04-9290-DCC4E01F3F33}"/>
                </a:ext>
              </a:extLst>
            </p:cNvPr>
            <p:cNvSpPr txBox="1"/>
            <p:nvPr/>
          </p:nvSpPr>
          <p:spPr>
            <a:xfrm>
              <a:off x="9379495" y="6015269"/>
              <a:ext cx="2519264" cy="534416"/>
            </a:xfrm>
            <a:prstGeom prst="rect">
              <a:avLst/>
            </a:prstGeom>
            <a:noFill/>
          </p:spPr>
          <p:txBody>
            <a:bodyPr wrap="square">
              <a:spAutoFit/>
            </a:bodyPr>
            <a:lstStyle/>
            <a:p>
              <a:r>
                <a:rPr lang="en-US" sz="1013" dirty="0">
                  <a:ea typeface="Calibri" panose="020F0502020204030204" pitchFamily="34" charset="0"/>
                  <a:cs typeface="Times New Roman" panose="02020603050405020304" pitchFamily="18" charset="0"/>
                </a:rPr>
                <a:t>↓ </a:t>
              </a:r>
              <a:r>
                <a:rPr lang="en-US" sz="1013" dirty="0">
                  <a:latin typeface="Calibri" panose="020F0502020204030204" pitchFamily="34" charset="0"/>
                  <a:ea typeface="Calibri" panose="020F0502020204030204" pitchFamily="34" charset="0"/>
                  <a:cs typeface="Times New Roman" panose="02020603050405020304" pitchFamily="18" charset="0"/>
                </a:rPr>
                <a:t>penetration levels to SC</a:t>
              </a:r>
            </a:p>
            <a:p>
              <a:r>
                <a:rPr lang="en-US" sz="1013" dirty="0">
                  <a:ea typeface="Calibri" panose="020F0502020204030204" pitchFamily="34" charset="0"/>
                  <a:cs typeface="Times New Roman" panose="02020603050405020304" pitchFamily="18" charset="0"/>
                </a:rPr>
                <a:t>↓ </a:t>
              </a:r>
              <a:r>
                <a:rPr lang="en-US" sz="1013" dirty="0">
                  <a:latin typeface="Calibri" panose="020F0502020204030204" pitchFamily="34" charset="0"/>
                  <a:ea typeface="Calibri" panose="020F0502020204030204" pitchFamily="34" charset="0"/>
                  <a:cs typeface="Times New Roman" panose="02020603050405020304" pitchFamily="18" charset="0"/>
                </a:rPr>
                <a:t>efficiency/specificity</a:t>
              </a:r>
              <a:endParaRPr lang="el-GR" sz="1013" dirty="0"/>
            </a:p>
          </p:txBody>
        </p:sp>
        <p:sp>
          <p:nvSpPr>
            <p:cNvPr id="21" name="Οβάλ 20">
              <a:extLst>
                <a:ext uri="{FF2B5EF4-FFF2-40B4-BE49-F238E27FC236}">
                  <a16:creationId xmlns:a16="http://schemas.microsoft.com/office/drawing/2014/main" id="{B5DAF84A-D6F8-4CF3-864D-55C34AA8BDD6}"/>
                </a:ext>
              </a:extLst>
            </p:cNvPr>
            <p:cNvSpPr/>
            <p:nvPr/>
          </p:nvSpPr>
          <p:spPr>
            <a:xfrm>
              <a:off x="9284462" y="5747656"/>
              <a:ext cx="2519265" cy="101605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13"/>
            </a:p>
          </p:txBody>
        </p:sp>
      </p:grpSp>
      <p:pic>
        <p:nvPicPr>
          <p:cNvPr id="7" name="Εικόνα 6">
            <a:extLst>
              <a:ext uri="{FF2B5EF4-FFF2-40B4-BE49-F238E27FC236}">
                <a16:creationId xmlns:a16="http://schemas.microsoft.com/office/drawing/2014/main" id="{FA7EE13A-2CA2-4ED2-8908-D39F2EB4C1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6256" y="2471406"/>
            <a:ext cx="2135629" cy="2692262"/>
          </a:xfrm>
          <a:prstGeom prst="rect">
            <a:avLst/>
          </a:prstGeom>
          <a:ln>
            <a:noFill/>
          </a:ln>
          <a:effectLst>
            <a:softEdge rad="112500"/>
          </a:effectLst>
        </p:spPr>
      </p:pic>
      <p:sp>
        <p:nvSpPr>
          <p:cNvPr id="12" name="TextBox 11">
            <a:extLst>
              <a:ext uri="{FF2B5EF4-FFF2-40B4-BE49-F238E27FC236}">
                <a16:creationId xmlns:a16="http://schemas.microsoft.com/office/drawing/2014/main" id="{AF0008DD-CA14-4FEF-90FD-3695B99AC006}"/>
              </a:ext>
            </a:extLst>
          </p:cNvPr>
          <p:cNvSpPr txBox="1"/>
          <p:nvPr/>
        </p:nvSpPr>
        <p:spPr>
          <a:xfrm>
            <a:off x="7788224" y="1694332"/>
            <a:ext cx="1752005" cy="404085"/>
          </a:xfrm>
          <a:prstGeom prst="rect">
            <a:avLst/>
          </a:prstGeom>
          <a:noFill/>
        </p:spPr>
        <p:txBody>
          <a:bodyPr wrap="square">
            <a:spAutoFit/>
          </a:bodyPr>
          <a:lstStyle/>
          <a:p>
            <a:r>
              <a:rPr lang="en-US" sz="1013" dirty="0"/>
              <a:t>≈ 30% of the world population</a:t>
            </a:r>
          </a:p>
        </p:txBody>
      </p:sp>
    </p:spTree>
    <p:extLst>
      <p:ext uri="{BB962C8B-B14F-4D97-AF65-F5344CB8AC3E}">
        <p14:creationId xmlns:p14="http://schemas.microsoft.com/office/powerpoint/2010/main" val="307583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 calcmode="lin" valueType="num">
                                      <p:cBhvr additive="base">
                                        <p:cTn id="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anim calcmode="lin" valueType="num">
                                      <p:cBhvr additive="base">
                                        <p:cTn id="1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anim calcmode="lin" valueType="num">
                                      <p:cBhvr additive="base">
                                        <p:cTn id="15"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anim calcmode="lin" valueType="num">
                                      <p:cBhvr additive="base">
                                        <p:cTn id="19"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anim calcmode="lin" valueType="num">
                                      <p:cBhvr additive="base">
                                        <p:cTn id="23"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xEl>
                                              <p:pRg st="11" end="11"/>
                                            </p:txEl>
                                          </p:spTgt>
                                        </p:tgtEl>
                                        <p:attrNameLst>
                                          <p:attrName>style.visibility</p:attrName>
                                        </p:attrNameLst>
                                      </p:cBhvr>
                                      <p:to>
                                        <p:strVal val="visible"/>
                                      </p:to>
                                    </p:set>
                                    <p:anim calcmode="lin" valueType="num">
                                      <p:cBhvr additive="base">
                                        <p:cTn id="27" dur="500" fill="hold"/>
                                        <p:tgtEl>
                                          <p:spTgt spid="9">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Rot="1" noChangeArrowheads="1"/>
          </p:cNvSpPr>
          <p:nvPr>
            <p:ph idx="1"/>
          </p:nvPr>
        </p:nvSpPr>
        <p:spPr>
          <a:xfrm>
            <a:off x="0" y="0"/>
            <a:ext cx="9144000" cy="6858000"/>
          </a:xfrm>
        </p:spPr>
        <p:txBody>
          <a:bodyPr/>
          <a:lstStyle/>
          <a:p>
            <a:pPr eaLnBrk="1" hangingPunct="1"/>
            <a:r>
              <a:rPr lang="el-GR" sz="2400" b="1" dirty="0"/>
              <a:t>- Απαραίτητες Γνώσεις</a:t>
            </a:r>
          </a:p>
          <a:p>
            <a:pPr eaLnBrk="1" hangingPunct="1"/>
            <a:r>
              <a:rPr lang="el-GR" sz="2400" dirty="0"/>
              <a:t>1. Δέρμα – Εξαρτήματα αυτού</a:t>
            </a:r>
          </a:p>
          <a:p>
            <a:pPr eaLnBrk="1" hangingPunct="1"/>
            <a:r>
              <a:rPr lang="el-GR" sz="2400" dirty="0"/>
              <a:t>2. Πρώτες </a:t>
            </a:r>
            <a:r>
              <a:rPr lang="el-GR" sz="2400" dirty="0" err="1"/>
              <a:t>Υλες</a:t>
            </a:r>
            <a:endParaRPr lang="el-GR" sz="2400" dirty="0"/>
          </a:p>
          <a:p>
            <a:pPr eaLnBrk="1" hangingPunct="1"/>
            <a:r>
              <a:rPr lang="el-GR" sz="2400" dirty="0"/>
              <a:t>3. </a:t>
            </a:r>
            <a:r>
              <a:rPr lang="el-GR" sz="2400" dirty="0" err="1"/>
              <a:t>Καλλυντικοτεχνικές</a:t>
            </a:r>
            <a:r>
              <a:rPr lang="el-GR" sz="2400" dirty="0"/>
              <a:t> μορφές</a:t>
            </a:r>
          </a:p>
          <a:p>
            <a:pPr eaLnBrk="1" hangingPunct="1"/>
            <a:r>
              <a:rPr lang="el-GR" sz="2400" dirty="0"/>
              <a:t>4. Εργαστηριακή – Βιομηχανική Παρασκευή</a:t>
            </a:r>
          </a:p>
          <a:p>
            <a:pPr eaLnBrk="1" hangingPunct="1"/>
            <a:r>
              <a:rPr lang="el-GR" sz="2400" dirty="0"/>
              <a:t>5. </a:t>
            </a:r>
            <a:r>
              <a:rPr lang="el-GR" sz="2400" dirty="0" err="1"/>
              <a:t>Ελεγχοι</a:t>
            </a:r>
            <a:r>
              <a:rPr lang="el-GR" sz="2400" dirty="0"/>
              <a:t> : Φυσικοχημικοί, Μικροβιολογικοί, Τοξικολογικοί, Φαρμακολογικό Αποτέλεσμα, Υλικά Συσκευασίας</a:t>
            </a:r>
          </a:p>
          <a:p>
            <a:pPr eaLnBrk="1" hangingPunct="1"/>
            <a:r>
              <a:rPr lang="el-GR" sz="2400" dirty="0"/>
              <a:t>6. Νομοθεσία</a:t>
            </a:r>
          </a:p>
          <a:p>
            <a:pPr eaLnBrk="1" hangingPunct="1"/>
            <a:r>
              <a:rPr lang="el-GR" sz="2400" dirty="0"/>
              <a:t>7. Δημιουργία </a:t>
            </a:r>
            <a:r>
              <a:rPr lang="el-GR" sz="2400" dirty="0" err="1"/>
              <a:t>Φακέλλου</a:t>
            </a:r>
            <a:endParaRPr lang="el-GR" sz="2400" dirty="0"/>
          </a:p>
          <a:p>
            <a:pPr eaLnBrk="1" hangingPunct="1"/>
            <a:r>
              <a:rPr lang="el-GR" sz="2400" dirty="0"/>
              <a:t>-ΤΑ ΦΑΙΝΟΜΕΝΑ  ΕΙΝΑΙ ΑΠΛΑ ΑΛΛΑ </a:t>
            </a:r>
            <a:r>
              <a:rPr lang="el-GR" sz="2400" b="1" dirty="0"/>
              <a:t>ΠΟΛΥΠΑΡΑΜΕΤΡΙΚΑ</a:t>
            </a:r>
            <a:endParaRPr lang="el-GR" sz="2400" dirty="0"/>
          </a:p>
          <a:p>
            <a:pPr eaLnBrk="1" hangingPunct="1"/>
            <a:endParaRPr lang="el-GR" sz="2400"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73A993E4-1110-4860-BEBD-C42E72E669A5}"/>
              </a:ext>
            </a:extLst>
          </p:cNvPr>
          <p:cNvPicPr>
            <a:picLocks noChangeAspect="1"/>
          </p:cNvPicPr>
          <p:nvPr/>
        </p:nvPicPr>
        <p:blipFill>
          <a:blip r:embed="rId3"/>
          <a:stretch>
            <a:fillRect/>
          </a:stretch>
        </p:blipFill>
        <p:spPr>
          <a:xfrm>
            <a:off x="1143000" y="1500188"/>
            <a:ext cx="6858000" cy="267195"/>
          </a:xfrm>
          <a:prstGeom prst="rect">
            <a:avLst/>
          </a:prstGeom>
        </p:spPr>
      </p:pic>
      <p:sp>
        <p:nvSpPr>
          <p:cNvPr id="8" name="6 - TextBox">
            <a:extLst>
              <a:ext uri="{FF2B5EF4-FFF2-40B4-BE49-F238E27FC236}">
                <a16:creationId xmlns:a16="http://schemas.microsoft.com/office/drawing/2014/main" id="{8F38F191-D3EC-4342-9A39-73BBC342980F}"/>
              </a:ext>
            </a:extLst>
          </p:cNvPr>
          <p:cNvSpPr txBox="1"/>
          <p:nvPr/>
        </p:nvSpPr>
        <p:spPr>
          <a:xfrm>
            <a:off x="1303645" y="1885655"/>
            <a:ext cx="1361049" cy="369332"/>
          </a:xfrm>
          <a:prstGeom prst="rect">
            <a:avLst/>
          </a:prstGeom>
          <a:noFill/>
        </p:spPr>
        <p:txBody>
          <a:bodyPr wrap="square" rtlCol="0">
            <a:spAutoFit/>
          </a:bodyPr>
          <a:lstStyle/>
          <a:p>
            <a:r>
              <a:rPr lang="en-US" b="1" dirty="0"/>
              <a:t>3. Vitiligo</a:t>
            </a:r>
            <a:endParaRPr lang="el-GR" b="1" dirty="0"/>
          </a:p>
        </p:txBody>
      </p:sp>
      <p:sp>
        <p:nvSpPr>
          <p:cNvPr id="9" name="TextBox 8">
            <a:extLst>
              <a:ext uri="{FF2B5EF4-FFF2-40B4-BE49-F238E27FC236}">
                <a16:creationId xmlns:a16="http://schemas.microsoft.com/office/drawing/2014/main" id="{136374F2-23C1-45B8-ABAE-BF1ACC7BF0EF}"/>
              </a:ext>
            </a:extLst>
          </p:cNvPr>
          <p:cNvSpPr txBox="1"/>
          <p:nvPr/>
        </p:nvSpPr>
        <p:spPr>
          <a:xfrm>
            <a:off x="1303645" y="2264262"/>
            <a:ext cx="6762087" cy="2689198"/>
          </a:xfrm>
          <a:prstGeom prst="rect">
            <a:avLst/>
          </a:prstGeom>
          <a:noFill/>
        </p:spPr>
        <p:txBody>
          <a:bodyPr wrap="square">
            <a:spAutoFit/>
          </a:bodyPr>
          <a:lstStyle/>
          <a:p>
            <a:pPr marL="160735" indent="-160735">
              <a:buFont typeface="Wingdings" panose="05000000000000000000" pitchFamily="2" charset="2"/>
              <a:buChar char="q"/>
            </a:pPr>
            <a:r>
              <a:rPr lang="en-US" sz="1125" dirty="0"/>
              <a:t>chronic depigmentation disease that affects melanocytes </a:t>
            </a:r>
            <a:endParaRPr lang="el-GR" sz="1125" dirty="0"/>
          </a:p>
          <a:p>
            <a:pPr marL="160735" indent="-160735">
              <a:buFont typeface="Wingdings" panose="05000000000000000000" pitchFamily="2" charset="2"/>
              <a:buChar char="q"/>
            </a:pPr>
            <a:r>
              <a:rPr lang="en-US" sz="1125" dirty="0">
                <a:ea typeface="Calibri" panose="020F0502020204030204" pitchFamily="34" charset="0"/>
                <a:cs typeface="Times New Roman" panose="02020603050405020304" pitchFamily="18" charset="0"/>
              </a:rPr>
              <a:t>Smooth white areas on the skin</a:t>
            </a:r>
          </a:p>
          <a:p>
            <a:pPr marL="160735" indent="-160735">
              <a:buFont typeface="Wingdings" panose="05000000000000000000" pitchFamily="2" charset="2"/>
              <a:buChar char="q"/>
            </a:pPr>
            <a:r>
              <a:rPr lang="en-US" sz="1125" dirty="0">
                <a:ea typeface="Calibri" panose="020F0502020204030204" pitchFamily="34" charset="0"/>
                <a:cs typeface="Times New Roman" panose="02020603050405020304" pitchFamily="18" charset="0"/>
              </a:rPr>
              <a:t>Symptoms: whitening of the hair</a:t>
            </a:r>
            <a:r>
              <a:rPr lang="el-GR" sz="1125" dirty="0">
                <a:ea typeface="Calibri" panose="020F0502020204030204" pitchFamily="34" charset="0"/>
                <a:cs typeface="Times New Roman" panose="02020603050405020304" pitchFamily="18" charset="0"/>
              </a:rPr>
              <a:t>, </a:t>
            </a:r>
            <a:r>
              <a:rPr lang="en-US" sz="1125" dirty="0">
                <a:ea typeface="Calibri" panose="020F0502020204030204" pitchFamily="34" charset="0"/>
                <a:cs typeface="Times New Roman" panose="02020603050405020304" pitchFamily="18" charset="0"/>
              </a:rPr>
              <a:t>patchy loss of the skin lesions</a:t>
            </a:r>
            <a:r>
              <a:rPr lang="el-GR" sz="1125" dirty="0">
                <a:ea typeface="Calibri" panose="020F0502020204030204" pitchFamily="34" charset="0"/>
                <a:cs typeface="Times New Roman" panose="02020603050405020304" pitchFamily="18" charset="0"/>
              </a:rPr>
              <a:t>, </a:t>
            </a:r>
            <a:r>
              <a:rPr lang="en-US" sz="1125" dirty="0">
                <a:ea typeface="Calibri" panose="020F0502020204030204" pitchFamily="34" charset="0"/>
                <a:cs typeface="Times New Roman" panose="02020603050405020304" pitchFamily="18" charset="0"/>
              </a:rPr>
              <a:t>itching</a:t>
            </a:r>
          </a:p>
          <a:p>
            <a:pPr marL="160735" indent="-160735">
              <a:buFont typeface="Wingdings" panose="05000000000000000000" pitchFamily="2" charset="2"/>
              <a:buChar char="q"/>
            </a:pPr>
            <a:r>
              <a:rPr lang="en-US" sz="1125" dirty="0">
                <a:ea typeface="Calibri" panose="020F0502020204030204" pitchFamily="34" charset="0"/>
                <a:cs typeface="Times New Roman" panose="02020603050405020304" pitchFamily="18" charset="0"/>
              </a:rPr>
              <a:t>Types: generalized</a:t>
            </a:r>
            <a:r>
              <a:rPr lang="el-GR" sz="1125" dirty="0">
                <a:ea typeface="Calibri" panose="020F0502020204030204" pitchFamily="34" charset="0"/>
                <a:cs typeface="Times New Roman" panose="02020603050405020304" pitchFamily="18" charset="0"/>
              </a:rPr>
              <a:t>/</a:t>
            </a:r>
            <a:r>
              <a:rPr lang="en-US" sz="1125" dirty="0">
                <a:ea typeface="Calibri" panose="020F0502020204030204" pitchFamily="34" charset="0"/>
                <a:cs typeface="Times New Roman" panose="02020603050405020304" pitchFamily="18" charset="0"/>
              </a:rPr>
              <a:t>segmental/mucosal/focal/trichome/universal vitiligo</a:t>
            </a:r>
          </a:p>
          <a:p>
            <a:pPr marL="160735" indent="-160735">
              <a:buFont typeface="Wingdings" panose="05000000000000000000" pitchFamily="2" charset="2"/>
              <a:buChar char="q"/>
            </a:pPr>
            <a:r>
              <a:rPr lang="en-US" sz="1125" dirty="0">
                <a:ea typeface="Calibri" panose="020F0502020204030204" pitchFamily="34" charset="0"/>
                <a:cs typeface="Times New Roman" panose="02020603050405020304" pitchFamily="18" charset="0"/>
              </a:rPr>
              <a:t>…. genes</a:t>
            </a:r>
            <a:r>
              <a:rPr lang="el-GR" sz="1125" dirty="0">
                <a:ea typeface="Calibri" panose="020F0502020204030204" pitchFamily="34" charset="0"/>
                <a:cs typeface="Times New Roman" panose="02020603050405020304" pitchFamily="18" charset="0"/>
              </a:rPr>
              <a:t>, </a:t>
            </a:r>
            <a:r>
              <a:rPr lang="en-US" sz="1125" dirty="0">
                <a:ea typeface="Calibri" panose="020F0502020204030204" pitchFamily="34" charset="0"/>
                <a:cs typeface="Times New Roman" panose="02020603050405020304" pitchFamily="18" charset="0"/>
              </a:rPr>
              <a:t>stress</a:t>
            </a:r>
            <a:r>
              <a:rPr lang="el-GR" sz="1125" dirty="0">
                <a:ea typeface="Calibri" panose="020F0502020204030204" pitchFamily="34" charset="0"/>
                <a:cs typeface="Times New Roman" panose="02020603050405020304" pitchFamily="18" charset="0"/>
              </a:rPr>
              <a:t>, </a:t>
            </a:r>
            <a:r>
              <a:rPr lang="en-US" sz="1125" dirty="0">
                <a:ea typeface="Calibri" panose="020F0502020204030204" pitchFamily="34" charset="0"/>
                <a:cs typeface="Times New Roman" panose="02020603050405020304" pitchFamily="18" charset="0"/>
              </a:rPr>
              <a:t>chemicals</a:t>
            </a:r>
          </a:p>
          <a:p>
            <a:pPr marL="160735" indent="-160735">
              <a:buFont typeface="Wingdings" panose="05000000000000000000" pitchFamily="2" charset="2"/>
              <a:buChar char="q"/>
            </a:pPr>
            <a:endParaRPr lang="en-US" sz="1125" dirty="0">
              <a:ea typeface="Calibri" panose="020F0502020204030204" pitchFamily="34" charset="0"/>
              <a:cs typeface="Times New Roman" panose="02020603050405020304" pitchFamily="18" charset="0"/>
            </a:endParaRPr>
          </a:p>
          <a:p>
            <a:endParaRPr lang="en-US" sz="1125" dirty="0">
              <a:ea typeface="Calibri" panose="020F0502020204030204" pitchFamily="34" charset="0"/>
              <a:cs typeface="Times New Roman" panose="02020603050405020304" pitchFamily="18" charset="0"/>
            </a:endParaRPr>
          </a:p>
          <a:p>
            <a:pPr marL="160735" indent="-160735">
              <a:buFont typeface="Wingdings" panose="05000000000000000000" pitchFamily="2" charset="2"/>
              <a:buChar char="q"/>
            </a:pPr>
            <a:r>
              <a:rPr lang="en-US" sz="1125" dirty="0">
                <a:cs typeface="Times New Roman" panose="02020603050405020304" pitchFamily="18" charset="0"/>
              </a:rPr>
              <a:t>Conventional treatment:</a:t>
            </a:r>
          </a:p>
          <a:p>
            <a:r>
              <a:rPr lang="en-US" sz="1125" dirty="0">
                <a:cs typeface="Times New Roman" panose="02020603050405020304" pitchFamily="18" charset="0"/>
              </a:rPr>
              <a:t>      </a:t>
            </a:r>
            <a:r>
              <a:rPr lang="en-US" sz="1125" i="1" dirty="0">
                <a:cs typeface="Times New Roman" panose="02020603050405020304" pitchFamily="18" charset="0"/>
              </a:rPr>
              <a:t>surgical procedures</a:t>
            </a:r>
          </a:p>
          <a:p>
            <a:r>
              <a:rPr lang="en-US" sz="1125" i="1" dirty="0">
                <a:cs typeface="Times New Roman" panose="02020603050405020304" pitchFamily="18" charset="0"/>
              </a:rPr>
              <a:t>      </a:t>
            </a:r>
            <a:r>
              <a:rPr lang="en-US" sz="1125" dirty="0">
                <a:cs typeface="Times New Roman" panose="02020603050405020304" pitchFamily="18" charset="0"/>
              </a:rPr>
              <a:t>depigmentation</a:t>
            </a:r>
            <a:r>
              <a:rPr lang="en-US" sz="1125" dirty="0"/>
              <a:t> therapy: corticosteroids</a:t>
            </a:r>
            <a:r>
              <a:rPr lang="el-GR" sz="1125" dirty="0"/>
              <a:t>, </a:t>
            </a:r>
            <a:r>
              <a:rPr lang="en-US" sz="1125" dirty="0"/>
              <a:t>vitamin D analogs</a:t>
            </a:r>
            <a:r>
              <a:rPr lang="el-GR" sz="1125" dirty="0"/>
              <a:t>,</a:t>
            </a:r>
            <a:r>
              <a:rPr lang="en-US" sz="1125" dirty="0"/>
              <a:t> immunomodulators such as calcineurin inhibitors</a:t>
            </a:r>
          </a:p>
          <a:p>
            <a:r>
              <a:rPr lang="en-US" sz="1125" dirty="0"/>
              <a:t>      </a:t>
            </a:r>
            <a:r>
              <a:rPr lang="en-US" sz="1125" i="1" dirty="0"/>
              <a:t>light therapy: </a:t>
            </a:r>
            <a:r>
              <a:rPr lang="en-US" sz="1125" dirty="0"/>
              <a:t>NB-UVB</a:t>
            </a:r>
            <a:r>
              <a:rPr lang="el-GR" sz="1125" dirty="0"/>
              <a:t>, </a:t>
            </a:r>
            <a:r>
              <a:rPr lang="en-US" sz="1125" i="1" dirty="0">
                <a:cs typeface="Times New Roman" panose="02020603050405020304" pitchFamily="18" charset="0"/>
              </a:rPr>
              <a:t>PUVA light therapy</a:t>
            </a:r>
          </a:p>
          <a:p>
            <a:r>
              <a:rPr lang="en-US" sz="1125" i="1" dirty="0">
                <a:cs typeface="Times New Roman" panose="02020603050405020304" pitchFamily="18" charset="0"/>
              </a:rPr>
              <a:t>      topical treatment</a:t>
            </a:r>
          </a:p>
          <a:p>
            <a:r>
              <a:rPr lang="en-US" sz="1125" i="1" dirty="0">
                <a:cs typeface="Times New Roman" panose="02020603050405020304" pitchFamily="18" charset="0"/>
              </a:rPr>
              <a:t>      cosmetic treatment</a:t>
            </a:r>
          </a:p>
          <a:p>
            <a:r>
              <a:rPr lang="en-US" sz="1125" i="1" dirty="0">
                <a:cs typeface="Times New Roman" panose="02020603050405020304" pitchFamily="18" charset="0"/>
              </a:rPr>
              <a:t>      </a:t>
            </a:r>
            <a:endParaRPr lang="el-GR" sz="1125" dirty="0"/>
          </a:p>
        </p:txBody>
      </p:sp>
      <p:grpSp>
        <p:nvGrpSpPr>
          <p:cNvPr id="22" name="Ομάδα 21">
            <a:extLst>
              <a:ext uri="{FF2B5EF4-FFF2-40B4-BE49-F238E27FC236}">
                <a16:creationId xmlns:a16="http://schemas.microsoft.com/office/drawing/2014/main" id="{06F31AC1-E50D-4AE5-8B4A-93BBD2947EC3}"/>
              </a:ext>
            </a:extLst>
          </p:cNvPr>
          <p:cNvGrpSpPr/>
          <p:nvPr/>
        </p:nvGrpSpPr>
        <p:grpSpPr>
          <a:xfrm>
            <a:off x="6365511" y="4733244"/>
            <a:ext cx="1417087" cy="586038"/>
            <a:chOff x="9284462" y="5747656"/>
            <a:chExt cx="2519265" cy="1041844"/>
          </a:xfrm>
        </p:grpSpPr>
        <p:sp>
          <p:nvSpPr>
            <p:cNvPr id="20" name="TextBox 19">
              <a:extLst>
                <a:ext uri="{FF2B5EF4-FFF2-40B4-BE49-F238E27FC236}">
                  <a16:creationId xmlns:a16="http://schemas.microsoft.com/office/drawing/2014/main" id="{7A4A5B3B-0CD3-4E04-9290-DCC4E01F3F33}"/>
                </a:ext>
              </a:extLst>
            </p:cNvPr>
            <p:cNvSpPr txBox="1"/>
            <p:nvPr/>
          </p:nvSpPr>
          <p:spPr>
            <a:xfrm>
              <a:off x="9900785" y="5794015"/>
              <a:ext cx="1902942" cy="995485"/>
            </a:xfrm>
            <a:prstGeom prst="rect">
              <a:avLst/>
            </a:prstGeom>
            <a:noFill/>
          </p:spPr>
          <p:txBody>
            <a:bodyPr wrap="square">
              <a:spAutoFit/>
            </a:bodyPr>
            <a:lstStyle/>
            <a:p>
              <a:r>
                <a:rPr lang="en-US" sz="1013" dirty="0">
                  <a:latin typeface="Calibri" panose="020F0502020204030204" pitchFamily="34" charset="0"/>
                  <a:ea typeface="Calibri" panose="020F0502020204030204" pitchFamily="34" charset="0"/>
                  <a:cs typeface="Times New Roman" panose="02020603050405020304" pitchFamily="18" charset="0"/>
                </a:rPr>
                <a:t>skin atrophy</a:t>
              </a:r>
            </a:p>
            <a:p>
              <a:r>
                <a:rPr lang="en-US" sz="1013" dirty="0">
                  <a:latin typeface="Calibri" panose="020F0502020204030204" pitchFamily="34" charset="0"/>
                  <a:ea typeface="Calibri" panose="020F0502020204030204" pitchFamily="34" charset="0"/>
                  <a:cs typeface="Times New Roman" panose="02020603050405020304" pitchFamily="18" charset="0"/>
                </a:rPr>
                <a:t>acne burning sensation</a:t>
              </a:r>
              <a:endParaRPr lang="el-GR" sz="1013" dirty="0"/>
            </a:p>
          </p:txBody>
        </p:sp>
        <p:sp>
          <p:nvSpPr>
            <p:cNvPr id="21" name="Οβάλ 20">
              <a:extLst>
                <a:ext uri="{FF2B5EF4-FFF2-40B4-BE49-F238E27FC236}">
                  <a16:creationId xmlns:a16="http://schemas.microsoft.com/office/drawing/2014/main" id="{B5DAF84A-D6F8-4CF3-864D-55C34AA8BDD6}"/>
                </a:ext>
              </a:extLst>
            </p:cNvPr>
            <p:cNvSpPr/>
            <p:nvPr/>
          </p:nvSpPr>
          <p:spPr>
            <a:xfrm>
              <a:off x="9284462" y="5747656"/>
              <a:ext cx="2519265" cy="101605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13"/>
            </a:p>
          </p:txBody>
        </p:sp>
      </p:grpSp>
      <p:pic>
        <p:nvPicPr>
          <p:cNvPr id="3" name="Εικόνα 2">
            <a:extLst>
              <a:ext uri="{FF2B5EF4-FFF2-40B4-BE49-F238E27FC236}">
                <a16:creationId xmlns:a16="http://schemas.microsoft.com/office/drawing/2014/main" id="{1CD66F4D-36EB-44C6-8B78-CBDC7E74A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9718" y="2234886"/>
            <a:ext cx="1348125" cy="902374"/>
          </a:xfrm>
          <a:prstGeom prst="rect">
            <a:avLst/>
          </a:prstGeom>
          <a:ln>
            <a:noFill/>
          </a:ln>
          <a:effectLst>
            <a:softEdge rad="112500"/>
          </a:effectLst>
        </p:spPr>
      </p:pic>
      <p:sp>
        <p:nvSpPr>
          <p:cNvPr id="12" name="Ορθογώνιο 11">
            <a:extLst>
              <a:ext uri="{FF2B5EF4-FFF2-40B4-BE49-F238E27FC236}">
                <a16:creationId xmlns:a16="http://schemas.microsoft.com/office/drawing/2014/main" id="{8C283C0C-7C86-4521-A416-1C66157A0E2B}"/>
              </a:ext>
            </a:extLst>
          </p:cNvPr>
          <p:cNvSpPr/>
          <p:nvPr/>
        </p:nvSpPr>
        <p:spPr>
          <a:xfrm>
            <a:off x="1247172" y="1865767"/>
            <a:ext cx="931038" cy="318628"/>
          </a:xfrm>
          <a:prstGeom prst="rect">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13"/>
          </a:p>
        </p:txBody>
      </p:sp>
      <p:sp>
        <p:nvSpPr>
          <p:cNvPr id="11" name="TextBox 10">
            <a:extLst>
              <a:ext uri="{FF2B5EF4-FFF2-40B4-BE49-F238E27FC236}">
                <a16:creationId xmlns:a16="http://schemas.microsoft.com/office/drawing/2014/main" id="{6EAB939A-A43F-4F5D-9670-34BA643EAEBD}"/>
              </a:ext>
            </a:extLst>
          </p:cNvPr>
          <p:cNvSpPr txBox="1"/>
          <p:nvPr/>
        </p:nvSpPr>
        <p:spPr>
          <a:xfrm>
            <a:off x="6256987" y="1937593"/>
            <a:ext cx="1634133" cy="404085"/>
          </a:xfrm>
          <a:prstGeom prst="rect">
            <a:avLst/>
          </a:prstGeom>
          <a:noFill/>
        </p:spPr>
        <p:txBody>
          <a:bodyPr wrap="square">
            <a:spAutoFit/>
          </a:bodyPr>
          <a:lstStyle/>
          <a:p>
            <a:r>
              <a:rPr lang="en-US" sz="1013" dirty="0">
                <a:ea typeface="Calibri" panose="020F0502020204030204" pitchFamily="34" charset="0"/>
                <a:cs typeface="Times New Roman" panose="02020603050405020304" pitchFamily="18" charset="0"/>
              </a:rPr>
              <a:t>≈ 1% of the world population</a:t>
            </a:r>
            <a:endParaRPr lang="en-US" sz="1013" dirty="0"/>
          </a:p>
        </p:txBody>
      </p:sp>
    </p:spTree>
    <p:extLst>
      <p:ext uri="{BB962C8B-B14F-4D97-AF65-F5344CB8AC3E}">
        <p14:creationId xmlns:p14="http://schemas.microsoft.com/office/powerpoint/2010/main" val="220070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7" end="7"/>
                                            </p:txEl>
                                          </p:spTgt>
                                        </p:tgtEl>
                                        <p:attrNameLst>
                                          <p:attrName>style.visibility</p:attrName>
                                        </p:attrNameLst>
                                      </p:cBhvr>
                                      <p:to>
                                        <p:strVal val="visible"/>
                                      </p:to>
                                    </p:set>
                                    <p:anim calcmode="lin" valueType="num">
                                      <p:cBhvr additive="base">
                                        <p:cTn id="7"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8" end="8"/>
                                            </p:txEl>
                                          </p:spTgt>
                                        </p:tgtEl>
                                        <p:attrNameLst>
                                          <p:attrName>style.visibility</p:attrName>
                                        </p:attrNameLst>
                                      </p:cBhvr>
                                      <p:to>
                                        <p:strVal val="visible"/>
                                      </p:to>
                                    </p:set>
                                    <p:anim calcmode="lin" valueType="num">
                                      <p:cBhvr additive="base">
                                        <p:cTn id="11"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anim calcmode="lin" valueType="num">
                                      <p:cBhvr additive="base">
                                        <p:cTn id="15"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10" end="10"/>
                                            </p:txEl>
                                          </p:spTgt>
                                        </p:tgtEl>
                                        <p:attrNameLst>
                                          <p:attrName>style.visibility</p:attrName>
                                        </p:attrNameLst>
                                      </p:cBhvr>
                                      <p:to>
                                        <p:strVal val="visible"/>
                                      </p:to>
                                    </p:set>
                                    <p:anim calcmode="lin" valueType="num">
                                      <p:cBhvr additive="base">
                                        <p:cTn id="19"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0" end="1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11" end="11"/>
                                            </p:txEl>
                                          </p:spTgt>
                                        </p:tgtEl>
                                        <p:attrNameLst>
                                          <p:attrName>style.visibility</p:attrName>
                                        </p:attrNameLst>
                                      </p:cBhvr>
                                      <p:to>
                                        <p:strVal val="visible"/>
                                      </p:to>
                                    </p:set>
                                    <p:anim calcmode="lin" valueType="num">
                                      <p:cBhvr additive="base">
                                        <p:cTn id="23" dur="500" fill="hold"/>
                                        <p:tgtEl>
                                          <p:spTgt spid="9">
                                            <p:txEl>
                                              <p:pRg st="11" end="1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11" end="1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xEl>
                                              <p:pRg st="12" end="12"/>
                                            </p:txEl>
                                          </p:spTgt>
                                        </p:tgtEl>
                                        <p:attrNameLst>
                                          <p:attrName>style.visibility</p:attrName>
                                        </p:attrNameLst>
                                      </p:cBhvr>
                                      <p:to>
                                        <p:strVal val="visible"/>
                                      </p:to>
                                    </p:set>
                                    <p:anim calcmode="lin" valueType="num">
                                      <p:cBhvr additive="base">
                                        <p:cTn id="27" dur="500" fill="hold"/>
                                        <p:tgtEl>
                                          <p:spTgt spid="9">
                                            <p:txEl>
                                              <p:pRg st="12" end="1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12" end="1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xEl>
                                              <p:pRg st="13" end="13"/>
                                            </p:txEl>
                                          </p:spTgt>
                                        </p:tgtEl>
                                        <p:attrNameLst>
                                          <p:attrName>style.visibility</p:attrName>
                                        </p:attrNameLst>
                                      </p:cBhvr>
                                      <p:to>
                                        <p:strVal val="visible"/>
                                      </p:to>
                                    </p:set>
                                    <p:anim calcmode="lin" valueType="num">
                                      <p:cBhvr additive="base">
                                        <p:cTn id="31" dur="500" fill="hold"/>
                                        <p:tgtEl>
                                          <p:spTgt spid="9">
                                            <p:txEl>
                                              <p:pRg st="13" end="1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rrowheads="1"/>
          </p:cNvSpPr>
          <p:nvPr>
            <p:ph idx="1"/>
          </p:nvPr>
        </p:nvSpPr>
        <p:spPr>
          <a:xfrm>
            <a:off x="0" y="0"/>
            <a:ext cx="9144000" cy="6858000"/>
          </a:xfrm>
        </p:spPr>
        <p:txBody>
          <a:bodyPr/>
          <a:lstStyle/>
          <a:p>
            <a:pPr algn="ctr" eaLnBrk="1" hangingPunct="1">
              <a:lnSpc>
                <a:spcPct val="90000"/>
              </a:lnSpc>
              <a:buFont typeface="Arial" charset="0"/>
              <a:buNone/>
            </a:pPr>
            <a:r>
              <a:rPr lang="el-GR" sz="4000" b="1"/>
              <a:t>ΠΡΩΤΕΣ ΥΛΕΣ</a:t>
            </a:r>
          </a:p>
          <a:p>
            <a:pPr eaLnBrk="1" hangingPunct="1">
              <a:lnSpc>
                <a:spcPct val="90000"/>
              </a:lnSpc>
            </a:pPr>
            <a:r>
              <a:rPr lang="el-GR" sz="4000" b="1"/>
              <a:t>ΟΡΙΣΜΟΣ ΤΟΥ ΚΑΛΛΥΝΤΙΚΟΥ</a:t>
            </a:r>
          </a:p>
          <a:p>
            <a:pPr eaLnBrk="1" hangingPunct="1">
              <a:lnSpc>
                <a:spcPct val="90000"/>
              </a:lnSpc>
            </a:pPr>
            <a:r>
              <a:rPr lang="el-GR" sz="4000" b="1"/>
              <a:t>ΣΤΟΧΟΣ Η ΑΝΑΛΥΣΗ ΣΥΝΘΕΣΕΩΣ ΕΝΟΣ ΚΑΛΛΥΝΤΙΚΟΥ</a:t>
            </a:r>
          </a:p>
          <a:p>
            <a:pPr eaLnBrk="1" hangingPunct="1">
              <a:lnSpc>
                <a:spcPct val="90000"/>
              </a:lnSpc>
            </a:pPr>
            <a:r>
              <a:rPr lang="el-GR" sz="4000" b="1"/>
              <a:t>ΦΥΣΙΚΟΧΗΜΙΚΗ ΦΥΣΗ ΠΡΩΤΩΝ ΥΛΩΝ</a:t>
            </a:r>
          </a:p>
          <a:p>
            <a:pPr eaLnBrk="1" hangingPunct="1">
              <a:lnSpc>
                <a:spcPct val="90000"/>
              </a:lnSpc>
              <a:buFont typeface="Wingdings" pitchFamily="2" charset="2"/>
              <a:buNone/>
            </a:pPr>
            <a:r>
              <a:rPr lang="el-GR" sz="3600" b="1"/>
              <a:t>Ειδη προϊόντων (υγρά, στερεά, αερολύματα, πάστες)</a:t>
            </a:r>
          </a:p>
          <a:p>
            <a:pPr eaLnBrk="1" hangingPunct="1">
              <a:lnSpc>
                <a:spcPct val="90000"/>
              </a:lnSpc>
              <a:buFont typeface="Wingdings" pitchFamily="2" charset="2"/>
              <a:buNone/>
            </a:pPr>
            <a:r>
              <a:rPr lang="el-GR" sz="3600" b="1"/>
              <a:t>Κριτήριο Αναμιξιμότητας</a:t>
            </a:r>
          </a:p>
          <a:p>
            <a:pPr eaLnBrk="1" hangingPunct="1">
              <a:lnSpc>
                <a:spcPct val="90000"/>
              </a:lnSpc>
              <a:buFont typeface="Wingdings" pitchFamily="2" charset="2"/>
              <a:buNone/>
            </a:pPr>
            <a:r>
              <a:rPr lang="el-GR" sz="3600" b="1"/>
              <a:t>Υδροφιλία – Λιποφιλία</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Rot="1" noChangeArrowheads="1"/>
          </p:cNvSpPr>
          <p:nvPr>
            <p:ph idx="1"/>
          </p:nvPr>
        </p:nvSpPr>
        <p:spPr>
          <a:xfrm>
            <a:off x="0" y="0"/>
            <a:ext cx="9144000" cy="6858000"/>
          </a:xfrm>
        </p:spPr>
        <p:txBody>
          <a:bodyPr/>
          <a:lstStyle/>
          <a:p>
            <a:pPr algn="ctr" eaLnBrk="1" hangingPunct="1">
              <a:buFont typeface="Wingdings" pitchFamily="2" charset="2"/>
              <a:buNone/>
            </a:pPr>
            <a:r>
              <a:rPr lang="el-GR" sz="4400" b="1" dirty="0"/>
              <a:t>ΠΡΩΤΕΣ ΥΛΕΣ </a:t>
            </a:r>
          </a:p>
          <a:p>
            <a:pPr eaLnBrk="1" hangingPunct="1">
              <a:buFont typeface="Wingdings" pitchFamily="2" charset="2"/>
              <a:buNone/>
            </a:pPr>
            <a:r>
              <a:rPr lang="el-GR" sz="4000" b="1" dirty="0"/>
              <a:t>ΝΟΜΟΘΕΣΙΑ</a:t>
            </a:r>
          </a:p>
          <a:p>
            <a:pPr eaLnBrk="1" hangingPunct="1">
              <a:buFont typeface="Wingdings" pitchFamily="2" charset="2"/>
              <a:buNone/>
            </a:pPr>
            <a:r>
              <a:rPr lang="el-GR" sz="4000" b="1" dirty="0"/>
              <a:t>ΑΝΑΜΙΞΙΜΟΤΗΤΑ</a:t>
            </a:r>
          </a:p>
          <a:p>
            <a:pPr eaLnBrk="1" hangingPunct="1">
              <a:buFont typeface="Wingdings" pitchFamily="2" charset="2"/>
              <a:buNone/>
            </a:pPr>
            <a:r>
              <a:rPr lang="el-GR" sz="4000" b="1" dirty="0"/>
              <a:t>ΠΡΟΔΙΑΓΡΑΦΕΣ</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2 - Θέση περιεχομένου"/>
          <p:cNvSpPr>
            <a:spLocks noGrp="1"/>
          </p:cNvSpPr>
          <p:nvPr>
            <p:ph idx="1"/>
          </p:nvPr>
        </p:nvSpPr>
        <p:spPr>
          <a:xfrm>
            <a:off x="0" y="0"/>
            <a:ext cx="9144000" cy="6858000"/>
          </a:xfrm>
        </p:spPr>
        <p:txBody>
          <a:bodyPr/>
          <a:lstStyle/>
          <a:p>
            <a:pPr algn="ctr">
              <a:buFont typeface="Arial" charset="0"/>
              <a:buNone/>
            </a:pPr>
            <a:r>
              <a:rPr lang="el-GR" sz="4000" b="1"/>
              <a:t>ΦΟΡΕΙΣ ΚΑΛΛΥΝΤΙΚΩΝ ΠΡΟΪΟΝΤΩΝ</a:t>
            </a:r>
          </a:p>
          <a:p>
            <a:pPr>
              <a:buFont typeface="Arial" charset="0"/>
              <a:buNone/>
            </a:pPr>
            <a:r>
              <a:rPr lang="el-GR" b="1"/>
              <a:t>Η ΣΗΜΑΣΙΑ ΤΟΥΣ ΕΊΝΑΙ ΜΕΓΑΛΥΤΕΡΗ ΑΠΌ ΤΑ ΦΑΡΜΑΚΑ : Πρόληψη – Φροντίδα Δέρματος και Εξαρτημάτων, Στόματος </a:t>
            </a:r>
          </a:p>
          <a:p>
            <a:pPr>
              <a:buFont typeface="Arial" charset="0"/>
              <a:buNone/>
            </a:pPr>
            <a:r>
              <a:rPr lang="el-GR" sz="3600" b="1"/>
              <a:t>ΣΥΝΗΘΕΙΣ ΙΔΙΟΤΗΤΕΣ</a:t>
            </a:r>
          </a:p>
          <a:p>
            <a:pPr>
              <a:buFont typeface="Arial" charset="0"/>
              <a:buNone/>
            </a:pPr>
            <a:r>
              <a:rPr lang="el-GR" sz="3600" b="1"/>
              <a:t>-Καθαρισμός – Υγιεινή</a:t>
            </a:r>
          </a:p>
          <a:p>
            <a:pPr>
              <a:buFont typeface="Arial" charset="0"/>
              <a:buNone/>
            </a:pPr>
            <a:r>
              <a:rPr lang="el-GR" sz="3600" b="1"/>
              <a:t>-Καλλωπισμός – Επικάλυψη</a:t>
            </a:r>
          </a:p>
          <a:p>
            <a:pPr>
              <a:buFont typeface="Arial" charset="0"/>
              <a:buNone/>
            </a:pPr>
            <a:r>
              <a:rPr lang="el-GR" sz="3600" b="1"/>
              <a:t>-Φροντίδα</a:t>
            </a:r>
          </a:p>
          <a:p>
            <a:pPr>
              <a:buFont typeface="Arial" charset="0"/>
              <a:buNone/>
            </a:pPr>
            <a:r>
              <a:rPr lang="el-GR" sz="3600" b="1"/>
              <a:t>-Ενυδάτωση</a:t>
            </a:r>
          </a:p>
          <a:p>
            <a:pPr>
              <a:buFont typeface="Arial" charset="0"/>
              <a:buNone/>
            </a:pPr>
            <a:r>
              <a:rPr lang="el-GR" sz="3600" b="1"/>
              <a:t>-Προστασία (ακτινοβολία, περιβάλλον)</a:t>
            </a:r>
          </a:p>
          <a:p>
            <a:pPr>
              <a:buFont typeface="Arial" charset="0"/>
              <a:buNone/>
            </a:pPr>
            <a:r>
              <a:rPr lang="el-GR" sz="3600" b="1"/>
              <a:t>-Φορείς Δραστικών</a:t>
            </a:r>
          </a:p>
          <a:p>
            <a:pPr>
              <a:buFont typeface="Arial" charset="0"/>
              <a:buNone/>
            </a:pPr>
            <a:endParaRPr lang="el-GR" sz="3600" b="1"/>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1 - Τίτλος"/>
          <p:cNvSpPr>
            <a:spLocks noGrp="1"/>
          </p:cNvSpPr>
          <p:nvPr>
            <p:ph type="title"/>
          </p:nvPr>
        </p:nvSpPr>
        <p:spPr>
          <a:xfrm>
            <a:off x="0" y="260350"/>
            <a:ext cx="9144000" cy="1143000"/>
          </a:xfrm>
        </p:spPr>
        <p:txBody>
          <a:bodyPr/>
          <a:lstStyle/>
          <a:p>
            <a:r>
              <a:rPr lang="el-GR" b="1"/>
              <a:t>ΦΟΡΕΙΣ ΚΑΛΛΥΝΤΙΚΩΝ ΠΡΟΪΟΝΤΩΝ</a:t>
            </a:r>
            <a:br>
              <a:rPr lang="el-GR" b="1"/>
            </a:br>
            <a:endParaRPr lang="en-US"/>
          </a:p>
        </p:txBody>
      </p:sp>
      <p:sp>
        <p:nvSpPr>
          <p:cNvPr id="104451" name="2 - Θέση περιεχομένου"/>
          <p:cNvSpPr>
            <a:spLocks noGrp="1"/>
          </p:cNvSpPr>
          <p:nvPr>
            <p:ph idx="1"/>
          </p:nvPr>
        </p:nvSpPr>
        <p:spPr>
          <a:xfrm>
            <a:off x="0" y="908050"/>
            <a:ext cx="9144000" cy="5949950"/>
          </a:xfrm>
        </p:spPr>
        <p:txBody>
          <a:bodyPr/>
          <a:lstStyle/>
          <a:p>
            <a:pPr>
              <a:buFont typeface="Arial" charset="0"/>
              <a:buNone/>
            </a:pPr>
            <a:r>
              <a:rPr lang="el-GR" sz="4400" b="1"/>
              <a:t>ΧΡΗΣΗ</a:t>
            </a:r>
          </a:p>
          <a:p>
            <a:pPr>
              <a:buFont typeface="Arial" charset="0"/>
              <a:buNone/>
            </a:pPr>
            <a:r>
              <a:rPr lang="el-GR" b="1"/>
              <a:t>-Μαλλιά (Σαμπουάν, αποτριχωτικά, χρωστικές..)</a:t>
            </a:r>
          </a:p>
          <a:p>
            <a:pPr>
              <a:buFont typeface="Arial" charset="0"/>
              <a:buNone/>
            </a:pPr>
            <a:r>
              <a:rPr lang="el-GR" b="1"/>
              <a:t>-Νύχια (λάκες, βερνίκια)</a:t>
            </a:r>
          </a:p>
          <a:p>
            <a:pPr>
              <a:buFont typeface="Arial" charset="0"/>
              <a:buNone/>
            </a:pPr>
            <a:r>
              <a:rPr lang="el-GR" b="1"/>
              <a:t>-Στόμα (Ραβδία χειλέων, οδοντόπαστα, στοματοπλύματα)</a:t>
            </a:r>
          </a:p>
          <a:p>
            <a:pPr>
              <a:buFont typeface="Arial" charset="0"/>
              <a:buNone/>
            </a:pPr>
            <a:r>
              <a:rPr lang="el-GR" b="1"/>
              <a:t>-Δέρμα (ενυδατικά προϊόντα, γαλακτώματα για το σώμα, αποσμητικά, προϊόντα για μετά το ξύρισμα, αντιϊδρωτικά, αντιηλιακά)</a:t>
            </a:r>
          </a:p>
          <a:p>
            <a:pPr>
              <a:buFont typeface="Arial" charset="0"/>
              <a:buNone/>
            </a:pPr>
            <a:endParaRPr lang="en-US"/>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2 - Θέση περιεχομένου"/>
          <p:cNvSpPr>
            <a:spLocks noGrp="1"/>
          </p:cNvSpPr>
          <p:nvPr>
            <p:ph idx="1"/>
          </p:nvPr>
        </p:nvSpPr>
        <p:spPr>
          <a:xfrm>
            <a:off x="0" y="0"/>
            <a:ext cx="9144000" cy="6858000"/>
          </a:xfrm>
        </p:spPr>
        <p:txBody>
          <a:bodyPr/>
          <a:lstStyle/>
          <a:p>
            <a:pPr>
              <a:buFont typeface="Arial" charset="0"/>
              <a:buNone/>
            </a:pPr>
            <a:r>
              <a:rPr lang="el-GR" b="1"/>
              <a:t>ΥΓΡΑ ΣΥΣΤΗΜΑΤΑ</a:t>
            </a:r>
          </a:p>
          <a:p>
            <a:pPr>
              <a:buFont typeface="Arial" charset="0"/>
              <a:buNone/>
            </a:pPr>
            <a:r>
              <a:rPr lang="el-GR" b="1"/>
              <a:t>-Μονοφασικά </a:t>
            </a:r>
          </a:p>
          <a:p>
            <a:pPr>
              <a:buFont typeface="Arial" charset="0"/>
              <a:buAutoNum type="arabicPeriod"/>
            </a:pPr>
            <a:r>
              <a:rPr lang="el-GR" b="1"/>
              <a:t>Υδατικά , αλκοολικά, υδατα-αλκοολικά</a:t>
            </a:r>
          </a:p>
          <a:p>
            <a:pPr>
              <a:buFont typeface="Arial" charset="0"/>
              <a:buAutoNum type="arabicPeriod"/>
            </a:pPr>
            <a:r>
              <a:rPr lang="el-GR" b="1"/>
              <a:t>Λιπαρά (ελαιώδη για προστασία, μαλάξεις..)</a:t>
            </a:r>
          </a:p>
          <a:p>
            <a:pPr>
              <a:buFont typeface="Arial" charset="0"/>
              <a:buNone/>
            </a:pPr>
            <a:r>
              <a:rPr lang="el-GR" b="1"/>
              <a:t>- Μικύλλια </a:t>
            </a:r>
          </a:p>
          <a:p>
            <a:pPr>
              <a:buFontTx/>
              <a:buChar char="-"/>
            </a:pPr>
            <a:r>
              <a:rPr lang="el-GR" b="1"/>
              <a:t>Μικρογαλακτώματα</a:t>
            </a:r>
          </a:p>
          <a:p>
            <a:pPr>
              <a:buFontTx/>
              <a:buChar char="-"/>
            </a:pPr>
            <a:r>
              <a:rPr lang="el-GR" b="1"/>
              <a:t>Διαφασικά- Πολυφασικά </a:t>
            </a:r>
          </a:p>
          <a:p>
            <a:pPr>
              <a:buFont typeface="Arial" charset="0"/>
              <a:buAutoNum type="arabicPeriod"/>
            </a:pPr>
            <a:r>
              <a:rPr lang="el-GR" b="1"/>
              <a:t>Γαλακτώματα (λ/ν, ν/λ) – Πολυφασικά (τριπλά, τετραπλά…)</a:t>
            </a:r>
          </a:p>
          <a:p>
            <a:pPr>
              <a:buFont typeface="Arial" charset="0"/>
              <a:buAutoNum type="arabicPeriod"/>
            </a:pPr>
            <a:r>
              <a:rPr lang="el-GR" b="1"/>
              <a:t>Εναιωρήματα  (πάστες..)</a:t>
            </a:r>
          </a:p>
          <a:p>
            <a:pPr>
              <a:buFont typeface="Arial" charset="0"/>
              <a:buAutoNum type="arabicPeriod"/>
            </a:pPr>
            <a:r>
              <a:rPr lang="el-GR" b="1"/>
              <a:t>Αερολύματα</a:t>
            </a:r>
          </a:p>
          <a:p>
            <a:pPr>
              <a:buFont typeface="Arial" charset="0"/>
              <a:buNone/>
            </a:pPr>
            <a:endParaRPr lang="el-GR" sz="1800" b="1"/>
          </a:p>
          <a:p>
            <a:pPr>
              <a:buFont typeface="Arial" charset="0"/>
              <a:buNone/>
            </a:pPr>
            <a:endParaRPr lang="el-GR" sz="1800" b="1"/>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2 - Θέση περιεχομένου"/>
          <p:cNvSpPr>
            <a:spLocks noGrp="1"/>
          </p:cNvSpPr>
          <p:nvPr>
            <p:ph idx="1"/>
          </p:nvPr>
        </p:nvSpPr>
        <p:spPr>
          <a:xfrm>
            <a:off x="0" y="0"/>
            <a:ext cx="9144000" cy="6858000"/>
          </a:xfrm>
        </p:spPr>
        <p:txBody>
          <a:bodyPr/>
          <a:lstStyle/>
          <a:p>
            <a:pPr>
              <a:buFont typeface="Arial" charset="0"/>
              <a:buNone/>
            </a:pPr>
            <a:r>
              <a:rPr lang="el-GR" b="1"/>
              <a:t>ΗΜΙΣΤΕΡΕΑ ΣΥΣΤΗΜΑΤΑ</a:t>
            </a:r>
          </a:p>
          <a:p>
            <a:pPr>
              <a:buFont typeface="Arial" charset="0"/>
              <a:buNone/>
            </a:pPr>
            <a:r>
              <a:rPr lang="el-GR" b="1"/>
              <a:t>Α. ΑΝΥΔΡΑ</a:t>
            </a:r>
          </a:p>
          <a:p>
            <a:pPr>
              <a:buFont typeface="Arial" charset="0"/>
              <a:buNone/>
            </a:pPr>
            <a:r>
              <a:rPr lang="el-GR" b="1"/>
              <a:t>Αλοιφές</a:t>
            </a:r>
          </a:p>
          <a:p>
            <a:pPr>
              <a:buFont typeface="Arial" charset="0"/>
              <a:buNone/>
            </a:pPr>
            <a:r>
              <a:rPr lang="el-GR" b="1"/>
              <a:t>Λιπαρά Πηκτώματα</a:t>
            </a:r>
          </a:p>
          <a:p>
            <a:pPr>
              <a:buFont typeface="Arial" charset="0"/>
              <a:buNone/>
            </a:pPr>
            <a:r>
              <a:rPr lang="el-GR" b="1"/>
              <a:t>Πολυαιθυλενογλυκολικά Πηκτώματα</a:t>
            </a:r>
          </a:p>
          <a:p>
            <a:pPr>
              <a:buFont typeface="Arial" charset="0"/>
              <a:buNone/>
            </a:pPr>
            <a:r>
              <a:rPr lang="el-GR" b="1"/>
              <a:t>Β. ΥΔΑΤΙΚΑ</a:t>
            </a:r>
          </a:p>
          <a:p>
            <a:pPr>
              <a:buFont typeface="Arial" charset="0"/>
              <a:buNone/>
            </a:pPr>
            <a:r>
              <a:rPr lang="el-GR" b="1"/>
              <a:t>Πηκτώματα (υδρογέλες)</a:t>
            </a:r>
          </a:p>
          <a:p>
            <a:pPr>
              <a:buFont typeface="Arial" charset="0"/>
              <a:buNone/>
            </a:pPr>
            <a:r>
              <a:rPr lang="el-GR" b="1"/>
              <a:t>Γ. ΚΡΕΜΕΣ (λ/ν, ν/λ)</a:t>
            </a:r>
          </a:p>
          <a:p>
            <a:pPr>
              <a:buFont typeface="Arial" charset="0"/>
              <a:buNone/>
            </a:pPr>
            <a:r>
              <a:rPr lang="el-GR" b="1"/>
              <a:t>Δ. ΛΙΠΟΣΩΜΑΤΑ  - ΝΙΟΣΩΜΑΤΑ</a:t>
            </a:r>
          </a:p>
          <a:p>
            <a:pPr>
              <a:buFont typeface="Arial" charset="0"/>
              <a:buNone/>
            </a:pPr>
            <a:r>
              <a:rPr lang="el-GR" b="1"/>
              <a:t>Ε. ΠΟΥΔΡΕΣ</a:t>
            </a:r>
          </a:p>
          <a:p>
            <a:pPr>
              <a:buFont typeface="Arial" charset="0"/>
              <a:buNone/>
            </a:pPr>
            <a:endParaRPr 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2 - Θέση περιεχομένου"/>
          <p:cNvSpPr>
            <a:spLocks noGrp="1"/>
          </p:cNvSpPr>
          <p:nvPr>
            <p:ph idx="1"/>
          </p:nvPr>
        </p:nvSpPr>
        <p:spPr>
          <a:xfrm>
            <a:off x="0" y="0"/>
            <a:ext cx="9144000" cy="6858000"/>
          </a:xfrm>
        </p:spPr>
        <p:txBody>
          <a:bodyPr/>
          <a:lstStyle/>
          <a:p>
            <a:pPr algn="ctr">
              <a:buFont typeface="Arial" charset="0"/>
              <a:buNone/>
            </a:pPr>
            <a:r>
              <a:rPr lang="el-GR" sz="4000" b="1"/>
              <a:t>ΦΥΣΙΚΟΧΗΜΙΚΕΣ ΙΔΙΟΤΗΤΕΣ</a:t>
            </a:r>
          </a:p>
          <a:p>
            <a:pPr>
              <a:buFont typeface="Arial" charset="0"/>
              <a:buNone/>
            </a:pPr>
            <a:r>
              <a:rPr lang="el-GR" sz="3600" b="1"/>
              <a:t>ΠΟΛΙΚΟΤΗΤΑ : ΛΙΠΟΦΙΛΙΑ – ΥΔΡΟΦΙΛΙΑ</a:t>
            </a:r>
          </a:p>
          <a:p>
            <a:pPr>
              <a:buFont typeface="Arial" charset="0"/>
              <a:buNone/>
            </a:pPr>
            <a:r>
              <a:rPr lang="el-GR" sz="3600" b="1"/>
              <a:t>ΚΑΤΑΣΤΑΣΗ ΥΛΙΚΏΝ : ΣΤΕΡΕΑ-ΗΜΙΣΤΕΡΕΑ-ΥΓΡΑ-ΑΕΡΙΑ</a:t>
            </a:r>
          </a:p>
          <a:p>
            <a:pPr>
              <a:buFont typeface="Arial" charset="0"/>
              <a:buNone/>
            </a:pPr>
            <a:r>
              <a:rPr lang="el-GR" sz="3600" b="1"/>
              <a:t>ΜΕΓΕΘΟΣ ΣΩΜΑΤΙΔΙΩΝ : &lt;1</a:t>
            </a:r>
            <a:r>
              <a:rPr lang="en-US" sz="3600" b="1"/>
              <a:t>nm (</a:t>
            </a:r>
            <a:r>
              <a:rPr lang="el-GR" sz="3600" b="1"/>
              <a:t>διαλύματα-εναιωρήματα)</a:t>
            </a:r>
            <a:r>
              <a:rPr lang="en-US" sz="3600" b="1"/>
              <a:t>, </a:t>
            </a:r>
            <a:r>
              <a:rPr lang="el-GR" sz="3600" b="1"/>
              <a:t>1-500</a:t>
            </a:r>
            <a:r>
              <a:rPr lang="en-US" sz="3600" b="1"/>
              <a:t>nm (</a:t>
            </a:r>
            <a:r>
              <a:rPr lang="el-GR" sz="3600" b="1"/>
              <a:t>κολλοειδή), &gt;500</a:t>
            </a:r>
            <a:r>
              <a:rPr lang="en-US" sz="3600" b="1"/>
              <a:t>nm (</a:t>
            </a:r>
            <a:r>
              <a:rPr lang="el-GR" sz="3600" b="1"/>
              <a:t>πάστες)</a:t>
            </a:r>
          </a:p>
          <a:p>
            <a:pPr>
              <a:buFont typeface="Arial" charset="0"/>
              <a:buNone/>
            </a:pPr>
            <a:r>
              <a:rPr lang="el-GR" sz="3600" b="1"/>
              <a:t>ΔΙΑΛΥΤΟΤΗΤΑ</a:t>
            </a:r>
          </a:p>
          <a:p>
            <a:pPr>
              <a:buFont typeface="Arial" charset="0"/>
              <a:buNone/>
            </a:pPr>
            <a:r>
              <a:rPr lang="el-GR" sz="3600" b="1"/>
              <a:t>ΡΕΟΛΟΓΙΑ – ΙΞΩΔΕΣ</a:t>
            </a:r>
          </a:p>
          <a:p>
            <a:pPr>
              <a:buFont typeface="Arial" charset="0"/>
              <a:buNone/>
            </a:pPr>
            <a:endParaRPr lang="el-GR" sz="1800" b="1"/>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50BB0-95ED-7A1B-924C-15BC9EA456BB}"/>
              </a:ext>
            </a:extLst>
          </p:cNvPr>
          <p:cNvSpPr>
            <a:spLocks noGrp="1"/>
          </p:cNvSpPr>
          <p:nvPr>
            <p:ph type="title"/>
          </p:nvPr>
        </p:nvSpPr>
        <p:spPr/>
        <p:txBody>
          <a:bodyPr/>
          <a:lstStyle/>
          <a:p>
            <a:r>
              <a:rPr lang="el-GR" dirty="0"/>
              <a:t>ΕΝΑΙΩΡΗΜΑΤΑ</a:t>
            </a:r>
            <a:endParaRPr lang="en-US" dirty="0"/>
          </a:p>
        </p:txBody>
      </p:sp>
      <p:sp>
        <p:nvSpPr>
          <p:cNvPr id="3" name="Content Placeholder 2">
            <a:extLst>
              <a:ext uri="{FF2B5EF4-FFF2-40B4-BE49-F238E27FC236}">
                <a16:creationId xmlns:a16="http://schemas.microsoft.com/office/drawing/2014/main" id="{0CE5AB4D-AD78-A0FA-4991-FDBFA94E92D7}"/>
              </a:ext>
            </a:extLst>
          </p:cNvPr>
          <p:cNvSpPr>
            <a:spLocks noGrp="1"/>
          </p:cNvSpPr>
          <p:nvPr>
            <p:ph idx="1"/>
          </p:nvPr>
        </p:nvSpPr>
        <p:spPr>
          <a:xfrm>
            <a:off x="0" y="1196752"/>
            <a:ext cx="9324528" cy="5661248"/>
          </a:xfrm>
        </p:spPr>
        <p:txBody>
          <a:bodyPr/>
          <a:lstStyle/>
          <a:p>
            <a:pPr marL="0" indent="0">
              <a:buNone/>
            </a:pPr>
            <a:r>
              <a:rPr lang="el-GR" dirty="0"/>
              <a:t>Προκύπτει το εναιώρημα από την θραύση μίας ουσίας ή μίγματος ουσιών σε σωματίδια μικρού μεγέθους τα οποία είναι ομοιγενώς κατανεμημένα σε μία άλλη ουσία ή μίγμα ουσιών. Τα δύο αυτά μίγματα δεν μπορούν να ανακατευτούν και μορούν να βρίσκονται σε διαφορετικές καταστάσεις ύλης όπως υγρά, στερεά και αέρια.</a:t>
            </a:r>
          </a:p>
          <a:p>
            <a:pPr marL="0" indent="0">
              <a:buNone/>
            </a:pPr>
            <a:r>
              <a:rPr lang="el-GR" dirty="0"/>
              <a:t>Εάν εναιώρημα περιλαμβάνει δύο φάσεις μία διεσπαρμένη ή εσωτερική ή ασυνεχής και μία διασπείρουσα ή εξωτερική ή συνεχής </a:t>
            </a:r>
            <a:endParaRPr lang="en-US" dirty="0"/>
          </a:p>
        </p:txBody>
      </p:sp>
    </p:spTree>
    <p:extLst>
      <p:ext uri="{BB962C8B-B14F-4D97-AF65-F5344CB8AC3E}">
        <p14:creationId xmlns:p14="http://schemas.microsoft.com/office/powerpoint/2010/main" val="426807054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B5E76-CFDE-418B-ACE3-253BE1A559BD}"/>
              </a:ext>
            </a:extLst>
          </p:cNvPr>
          <p:cNvSpPr>
            <a:spLocks noGrp="1"/>
          </p:cNvSpPr>
          <p:nvPr>
            <p:ph type="title"/>
          </p:nvPr>
        </p:nvSpPr>
        <p:spPr/>
        <p:txBody>
          <a:bodyPr/>
          <a:lstStyle/>
          <a:p>
            <a:r>
              <a:rPr lang="el-GR" dirty="0"/>
              <a:t>ΕΝΑΙΩΡΗΜΑΤΑ</a:t>
            </a:r>
            <a:endParaRPr lang="en-US" dirty="0"/>
          </a:p>
        </p:txBody>
      </p:sp>
      <p:sp>
        <p:nvSpPr>
          <p:cNvPr id="3" name="Content Placeholder 2">
            <a:extLst>
              <a:ext uri="{FF2B5EF4-FFF2-40B4-BE49-F238E27FC236}">
                <a16:creationId xmlns:a16="http://schemas.microsoft.com/office/drawing/2014/main" id="{4A9E630B-D3D7-5CDF-D05B-55422703D0BD}"/>
              </a:ext>
            </a:extLst>
          </p:cNvPr>
          <p:cNvSpPr>
            <a:spLocks noGrp="1"/>
          </p:cNvSpPr>
          <p:nvPr>
            <p:ph idx="1"/>
          </p:nvPr>
        </p:nvSpPr>
        <p:spPr>
          <a:xfrm>
            <a:off x="107504" y="1196752"/>
            <a:ext cx="9036496" cy="5661248"/>
          </a:xfrm>
        </p:spPr>
        <p:txBody>
          <a:bodyPr/>
          <a:lstStyle/>
          <a:p>
            <a:pPr marL="0" indent="0">
              <a:buNone/>
            </a:pPr>
            <a:r>
              <a:rPr lang="el-GR" dirty="0"/>
              <a:t>Ένα εναιώρημα είναι ομοιογενές όταν τα διεσπαρμένα σωματίδια έχουν το ίδιο μέγεθος και ετερογενές διαφορετικό</a:t>
            </a:r>
          </a:p>
          <a:p>
            <a:pPr marL="0" indent="0">
              <a:buNone/>
            </a:pPr>
            <a:r>
              <a:rPr lang="el-GR" dirty="0"/>
              <a:t>  Γαλακτώματα, απαιωρήματα, αερολύματα, αφροί.</a:t>
            </a:r>
          </a:p>
          <a:p>
            <a:pPr marL="0" indent="0">
              <a:buNone/>
            </a:pPr>
            <a:r>
              <a:rPr lang="el-GR" dirty="0"/>
              <a:t>Η πλειονότητα των εναιωρημάτων περιέχουν επιφανειοδραστικές ουσίες.</a:t>
            </a:r>
            <a:endParaRPr lang="en-US" dirty="0"/>
          </a:p>
        </p:txBody>
      </p:sp>
    </p:spTree>
    <p:extLst>
      <p:ext uri="{BB962C8B-B14F-4D97-AF65-F5344CB8AC3E}">
        <p14:creationId xmlns:p14="http://schemas.microsoft.com/office/powerpoint/2010/main" val="2096713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xfrm>
            <a:off x="301625" y="228600"/>
            <a:ext cx="8510588" cy="968375"/>
          </a:xfrm>
        </p:spPr>
        <p:txBody>
          <a:bodyPr/>
          <a:lstStyle/>
          <a:p>
            <a:pPr eaLnBrk="1" hangingPunct="1"/>
            <a:r>
              <a:rPr lang="el-GR" sz="3200" b="1"/>
              <a:t>ΤΟ ΔΕΡΜΑ</a:t>
            </a:r>
          </a:p>
        </p:txBody>
      </p:sp>
      <p:sp>
        <p:nvSpPr>
          <p:cNvPr id="8195" name="Rectangle 3"/>
          <p:cNvSpPr>
            <a:spLocks noGrp="1" noRot="1" noChangeArrowheads="1"/>
          </p:cNvSpPr>
          <p:nvPr>
            <p:ph idx="1"/>
          </p:nvPr>
        </p:nvSpPr>
        <p:spPr>
          <a:xfrm>
            <a:off x="0" y="1196975"/>
            <a:ext cx="9144000" cy="5661025"/>
          </a:xfrm>
        </p:spPr>
        <p:txBody>
          <a:bodyPr/>
          <a:lstStyle/>
          <a:p>
            <a:pPr eaLnBrk="1" hangingPunct="1"/>
            <a:r>
              <a:rPr lang="el-GR" sz="2400"/>
              <a:t>Το Μεγαλύτερο Οργανο  (4,8 άνδρες – 3,2 γυναίκες</a:t>
            </a:r>
            <a:r>
              <a:rPr lang="en-US" sz="2400"/>
              <a:t> + </a:t>
            </a:r>
            <a:r>
              <a:rPr lang="el-GR" sz="2400"/>
              <a:t>υπόδερμα 20κιλά)</a:t>
            </a:r>
            <a:endParaRPr lang="en-US" sz="2400"/>
          </a:p>
          <a:p>
            <a:pPr eaLnBrk="1" hangingPunct="1"/>
            <a:r>
              <a:rPr lang="el-GR" sz="2400"/>
              <a:t>Καλύπτει όλη την επιφάνεια του σώματος και επενδύει με την μορφή βλεννογόνων τα τοιχώματα των εσωτερικών κοιλοτήτων.</a:t>
            </a:r>
            <a:endParaRPr lang="en-US" sz="2400"/>
          </a:p>
          <a:p>
            <a:pPr eaLnBrk="1" hangingPunct="1"/>
            <a:r>
              <a:rPr lang="el-GR" sz="2400"/>
              <a:t>Ζωτικές Λειτουργίες όπως αισθητικότητα, προστασία από την αφυδάτωση του οργανισμού, θερμορρύθμιση, ομοιοσταση ασβεστίου</a:t>
            </a:r>
          </a:p>
          <a:p>
            <a:pPr eaLnBrk="1" hangingPunct="1"/>
            <a:r>
              <a:rPr lang="el-GR" sz="2400"/>
              <a:t>Μορφολογία ποικίλλουσα από άνθρωπο σε άνθρωπο σε συνδυασμό και με το φύλο, την ηλικία και την ανατομική περιοχή </a:t>
            </a:r>
          </a:p>
          <a:p>
            <a:pPr eaLnBrk="1" hangingPunct="1"/>
            <a:r>
              <a:rPr lang="el-GR" sz="2400"/>
              <a:t>Πλούσια αιμάτωση, όργανο επικοινωνίας , αλληλεπίδρασης με το περιβάλλον, πλούσιο νευρικό σύστημα</a:t>
            </a:r>
          </a:p>
          <a:p>
            <a:pPr eaLnBrk="1" hangingPunct="1"/>
            <a:r>
              <a:rPr lang="el-GR" sz="2400"/>
              <a:t>Επιδερμίδα-δερμίδα-υποδόριος ιστός</a:t>
            </a:r>
          </a:p>
          <a:p>
            <a:pPr eaLnBrk="1" hangingPunct="1"/>
            <a:r>
              <a:rPr lang="el-GR" sz="2400"/>
              <a:t>Εξαρτήματα</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p:cNvSpPr>
            <a:spLocks noGrp="1" noRot="1" noChangeArrowheads="1"/>
          </p:cNvSpPr>
          <p:nvPr>
            <p:ph idx="1"/>
          </p:nvPr>
        </p:nvSpPr>
        <p:spPr>
          <a:xfrm>
            <a:off x="0" y="0"/>
            <a:ext cx="9144000" cy="6858000"/>
          </a:xfrm>
        </p:spPr>
        <p:txBody>
          <a:bodyPr/>
          <a:lstStyle/>
          <a:p>
            <a:pPr algn="ctr" eaLnBrk="1" hangingPunct="1">
              <a:lnSpc>
                <a:spcPct val="90000"/>
              </a:lnSpc>
              <a:buFont typeface="Arial" charset="0"/>
              <a:buNone/>
            </a:pPr>
            <a:r>
              <a:rPr lang="el-GR" sz="4000" b="1" dirty="0"/>
              <a:t>ΣΥΝΘΕΣΗ ΓΑΛΑΚΤΩΜΑΤΩΝ (λ/ν, ν/λ)</a:t>
            </a:r>
          </a:p>
          <a:p>
            <a:pPr eaLnBrk="1" hangingPunct="1">
              <a:lnSpc>
                <a:spcPct val="90000"/>
              </a:lnSpc>
              <a:buFont typeface="Wingdings" pitchFamily="2" charset="2"/>
              <a:buNone/>
            </a:pPr>
            <a:r>
              <a:rPr lang="el-GR" sz="3600" b="1" dirty="0"/>
              <a:t>Συνεχής Φάση, Διεσπαρμένη, Νερό, Λιπαρά,  Επιφανειοδραστικές Ουσίες, Πηκτικές, Ουσίες, Διυγραντικές Ουσίες, Συντηρητικά, Αντιοξειδωτικά, Αρώματα, Χρωστικές, Διάφορες Δραστικές (Εκχυλίσματα, φίλτρα υπεριώδους ακτινοβολίας, απολεπιστικά ....)</a:t>
            </a:r>
          </a:p>
          <a:p>
            <a:pPr eaLnBrk="1" hangingPunct="1">
              <a:lnSpc>
                <a:spcPct val="90000"/>
              </a:lnSpc>
              <a:buFontTx/>
              <a:buChar char="-"/>
            </a:pPr>
            <a:endParaRPr lang="en-US" sz="2400" b="1" dirty="0"/>
          </a:p>
          <a:p>
            <a:pPr eaLnBrk="1" hangingPunct="1">
              <a:lnSpc>
                <a:spcPct val="90000"/>
              </a:lnSpc>
              <a:buFontTx/>
              <a:buChar char="-"/>
            </a:pPr>
            <a:endParaRPr lang="en-US" sz="2400" b="1" dirty="0"/>
          </a:p>
          <a:p>
            <a:pPr eaLnBrk="1" hangingPunct="1">
              <a:lnSpc>
                <a:spcPct val="90000"/>
              </a:lnSpc>
              <a:buFontTx/>
              <a:buChar char="-"/>
            </a:pPr>
            <a:endParaRPr lang="en-US" sz="2400" b="1" dirty="0"/>
          </a:p>
          <a:p>
            <a:pPr eaLnBrk="1" hangingPunct="1">
              <a:lnSpc>
                <a:spcPct val="90000"/>
              </a:lnSpc>
              <a:buFont typeface="Wingdings" pitchFamily="2" charset="2"/>
              <a:buNone/>
            </a:pPr>
            <a:endParaRPr lang="el-GR" sz="2400"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2 - Θέση περιεχομένου"/>
          <p:cNvSpPr>
            <a:spLocks noGrp="1"/>
          </p:cNvSpPr>
          <p:nvPr>
            <p:ph idx="1"/>
          </p:nvPr>
        </p:nvSpPr>
        <p:spPr>
          <a:xfrm>
            <a:off x="0" y="0"/>
            <a:ext cx="9144000" cy="6858000"/>
          </a:xfrm>
        </p:spPr>
        <p:txBody>
          <a:bodyPr/>
          <a:lstStyle/>
          <a:p>
            <a:pPr algn="ctr" eaLnBrk="1" hangingPunct="1">
              <a:lnSpc>
                <a:spcPct val="90000"/>
              </a:lnSpc>
              <a:buFont typeface="Arial" charset="0"/>
              <a:buNone/>
            </a:pPr>
            <a:r>
              <a:rPr lang="el-GR" sz="4000" b="1"/>
              <a:t>ΝΕΡΟ</a:t>
            </a:r>
          </a:p>
          <a:p>
            <a:pPr algn="ctr" eaLnBrk="1" hangingPunct="1">
              <a:lnSpc>
                <a:spcPct val="90000"/>
              </a:lnSpc>
              <a:buFont typeface="Arial" charset="0"/>
              <a:buNone/>
            </a:pPr>
            <a:r>
              <a:rPr lang="el-GR" sz="3600" b="1"/>
              <a:t>Υψηλές Συγκεντρώσεις έως 95% στα πηκτώματα,  σαμπουάν</a:t>
            </a:r>
          </a:p>
          <a:p>
            <a:pPr eaLnBrk="1" hangingPunct="1">
              <a:lnSpc>
                <a:spcPct val="90000"/>
              </a:lnSpc>
              <a:buFontTx/>
              <a:buNone/>
            </a:pPr>
            <a:r>
              <a:rPr lang="el-GR" sz="3600" b="1"/>
              <a:t>Απαλλαγμένο από μικρόβια. </a:t>
            </a:r>
          </a:p>
          <a:p>
            <a:pPr>
              <a:buFont typeface="Arial" charset="0"/>
              <a:buNone/>
            </a:pPr>
            <a:r>
              <a:rPr lang="el-GR" sz="3600" b="1"/>
              <a:t>Υποχλωριώδη, Άλατα (Νερό πόλεως)</a:t>
            </a:r>
          </a:p>
          <a:p>
            <a:pPr>
              <a:buFont typeface="Arial" charset="0"/>
              <a:buNone/>
            </a:pPr>
            <a:r>
              <a:rPr lang="el-GR" sz="3600" b="1"/>
              <a:t>-Αποσκληρυμένο (Ρητίνες - Ανθρακικό Ασβέστιο)</a:t>
            </a:r>
          </a:p>
          <a:p>
            <a:pPr>
              <a:buFontTx/>
              <a:buChar char="-"/>
            </a:pPr>
            <a:r>
              <a:rPr lang="el-GR" sz="3600" b="1"/>
              <a:t>Απιονισμένο (Ρητίνες ανιονικές και κατιονικές)</a:t>
            </a:r>
          </a:p>
          <a:p>
            <a:pPr>
              <a:buFontTx/>
              <a:buChar char="-"/>
            </a:pPr>
            <a:r>
              <a:rPr lang="el-GR" sz="3600" b="1"/>
              <a:t>Στείρο (Απεσταγμένο ή Φιλτραρισμένο</a:t>
            </a:r>
            <a:r>
              <a:rPr lang="el-GR" b="1"/>
              <a:t>)</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3B566-1D45-C8E8-FBF6-59E786DD18CD}"/>
              </a:ext>
            </a:extLst>
          </p:cNvPr>
          <p:cNvSpPr>
            <a:spLocks noGrp="1"/>
          </p:cNvSpPr>
          <p:nvPr>
            <p:ph type="title"/>
          </p:nvPr>
        </p:nvSpPr>
        <p:spPr/>
        <p:txBody>
          <a:bodyPr/>
          <a:lstStyle/>
          <a:p>
            <a:r>
              <a:rPr lang="el-GR" b="1" dirty="0"/>
              <a:t>ΝΕΡΟ</a:t>
            </a:r>
            <a:endParaRPr lang="en-US" b="1" dirty="0"/>
          </a:p>
        </p:txBody>
      </p:sp>
      <p:sp>
        <p:nvSpPr>
          <p:cNvPr id="3" name="Content Placeholder 2">
            <a:extLst>
              <a:ext uri="{FF2B5EF4-FFF2-40B4-BE49-F238E27FC236}">
                <a16:creationId xmlns:a16="http://schemas.microsoft.com/office/drawing/2014/main" id="{6299D501-214A-E879-DFB4-0D6A361B061D}"/>
              </a:ext>
            </a:extLst>
          </p:cNvPr>
          <p:cNvSpPr>
            <a:spLocks noGrp="1"/>
          </p:cNvSpPr>
          <p:nvPr>
            <p:ph idx="1"/>
          </p:nvPr>
        </p:nvSpPr>
        <p:spPr>
          <a:xfrm>
            <a:off x="0" y="1052736"/>
            <a:ext cx="9144000" cy="5805264"/>
          </a:xfrm>
        </p:spPr>
        <p:txBody>
          <a:bodyPr/>
          <a:lstStyle/>
          <a:p>
            <a:pPr marL="0" indent="0">
              <a:buNone/>
            </a:pPr>
            <a:r>
              <a:rPr lang="el-GR" sz="4000" b="1" dirty="0"/>
              <a:t>ΧΡΗΣΕΙΣ :</a:t>
            </a:r>
          </a:p>
          <a:p>
            <a:r>
              <a:rPr lang="el-GR" b="1" dirty="0"/>
              <a:t>Διαλύτης</a:t>
            </a:r>
          </a:p>
          <a:p>
            <a:r>
              <a:rPr lang="el-GR" b="1" dirty="0"/>
              <a:t>Βασικό συστατικό της υδατικής φάσης των γαλακτωμάτων</a:t>
            </a:r>
          </a:p>
          <a:p>
            <a:r>
              <a:rPr lang="el-GR" b="1" dirty="0"/>
              <a:t>Βασικό συστατικό αλλά και δραστική των πηκτωμάτων</a:t>
            </a:r>
          </a:p>
          <a:p>
            <a:r>
              <a:rPr lang="el-GR" b="1" dirty="0"/>
              <a:t>Ενυδατικός παράγων όταν συνοδεύεται από διϋγραντικές ουσίες</a:t>
            </a:r>
          </a:p>
          <a:p>
            <a:endParaRPr lang="en-US" b="1" dirty="0"/>
          </a:p>
        </p:txBody>
      </p:sp>
    </p:spTree>
    <p:extLst>
      <p:ext uri="{BB962C8B-B14F-4D97-AF65-F5344CB8AC3E}">
        <p14:creationId xmlns:p14="http://schemas.microsoft.com/office/powerpoint/2010/main" val="295688536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99932-73B8-48E7-1E7C-E19CE873C784}"/>
              </a:ext>
            </a:extLst>
          </p:cNvPr>
          <p:cNvSpPr>
            <a:spLocks noGrp="1"/>
          </p:cNvSpPr>
          <p:nvPr>
            <p:ph type="title"/>
          </p:nvPr>
        </p:nvSpPr>
        <p:spPr/>
        <p:txBody>
          <a:bodyPr/>
          <a:lstStyle/>
          <a:p>
            <a:r>
              <a:rPr lang="el-GR" b="1" dirty="0"/>
              <a:t>ΑΛΚΟΟΛΕΣ</a:t>
            </a:r>
            <a:endParaRPr lang="en-US" b="1" dirty="0"/>
          </a:p>
        </p:txBody>
      </p:sp>
      <p:sp>
        <p:nvSpPr>
          <p:cNvPr id="3" name="Content Placeholder 2">
            <a:extLst>
              <a:ext uri="{FF2B5EF4-FFF2-40B4-BE49-F238E27FC236}">
                <a16:creationId xmlns:a16="http://schemas.microsoft.com/office/drawing/2014/main" id="{5A6B9B00-6EE6-1458-F436-698A79FFC479}"/>
              </a:ext>
            </a:extLst>
          </p:cNvPr>
          <p:cNvSpPr>
            <a:spLocks noGrp="1"/>
          </p:cNvSpPr>
          <p:nvPr>
            <p:ph idx="1"/>
          </p:nvPr>
        </p:nvSpPr>
        <p:spPr>
          <a:xfrm>
            <a:off x="0" y="1052736"/>
            <a:ext cx="9144000" cy="5805264"/>
          </a:xfrm>
        </p:spPr>
        <p:txBody>
          <a:bodyPr/>
          <a:lstStyle/>
          <a:p>
            <a:pPr marL="0" indent="0">
              <a:buNone/>
            </a:pPr>
            <a:r>
              <a:rPr lang="el-GR" b="1" dirty="0"/>
              <a:t>Αιθυλική Αλκοόλη</a:t>
            </a:r>
          </a:p>
          <a:p>
            <a:pPr marL="0" indent="0">
              <a:buNone/>
            </a:pPr>
            <a:r>
              <a:rPr lang="el-GR" b="1" dirty="0"/>
              <a:t>Ισοπροπυλική Αλκοόλη</a:t>
            </a:r>
          </a:p>
          <a:p>
            <a:pPr marL="0" indent="0">
              <a:buNone/>
            </a:pPr>
            <a:r>
              <a:rPr lang="el-GR" b="1" dirty="0"/>
              <a:t>Βενζυλική Αλκοόλη</a:t>
            </a:r>
          </a:p>
          <a:p>
            <a:pPr marL="0" indent="0">
              <a:buNone/>
            </a:pPr>
            <a:r>
              <a:rPr lang="el-GR" b="1" dirty="0"/>
              <a:t>Πολυόλες</a:t>
            </a:r>
          </a:p>
          <a:p>
            <a:pPr marL="0" indent="0">
              <a:buNone/>
            </a:pPr>
            <a:r>
              <a:rPr lang="el-GR" b="1" dirty="0"/>
              <a:t>ΧΡΗΣΕΙΣ :</a:t>
            </a:r>
          </a:p>
          <a:p>
            <a:pPr marL="0" indent="0">
              <a:buNone/>
            </a:pPr>
            <a:r>
              <a:rPr lang="el-GR" dirty="0"/>
              <a:t>Διαλύτες Αρωμάτων – Ουσιών</a:t>
            </a:r>
          </a:p>
          <a:p>
            <a:pPr marL="0" indent="0">
              <a:buNone/>
            </a:pPr>
            <a:r>
              <a:rPr lang="el-GR" dirty="0"/>
              <a:t>Λοσιόν μετά το ξύρισμα </a:t>
            </a:r>
          </a:p>
          <a:p>
            <a:pPr marL="0" indent="0">
              <a:buNone/>
            </a:pPr>
            <a:r>
              <a:rPr lang="el-GR" dirty="0"/>
              <a:t>Αντισηπτικά Προϊόντα</a:t>
            </a:r>
            <a:endParaRPr lang="en-US" dirty="0"/>
          </a:p>
        </p:txBody>
      </p:sp>
    </p:spTree>
    <p:extLst>
      <p:ext uri="{BB962C8B-B14F-4D97-AF65-F5344CB8AC3E}">
        <p14:creationId xmlns:p14="http://schemas.microsoft.com/office/powerpoint/2010/main" val="346297032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2 - Θέση περιεχομένου"/>
          <p:cNvSpPr>
            <a:spLocks noGrp="1"/>
          </p:cNvSpPr>
          <p:nvPr>
            <p:ph idx="1"/>
          </p:nvPr>
        </p:nvSpPr>
        <p:spPr>
          <a:xfrm>
            <a:off x="0" y="0"/>
            <a:ext cx="9144000" cy="6858000"/>
          </a:xfrm>
        </p:spPr>
        <p:txBody>
          <a:bodyPr/>
          <a:lstStyle/>
          <a:p>
            <a:pPr algn="ctr" eaLnBrk="1" hangingPunct="1">
              <a:lnSpc>
                <a:spcPct val="90000"/>
              </a:lnSpc>
              <a:buFont typeface="Wingdings" pitchFamily="2" charset="2"/>
              <a:buNone/>
            </a:pPr>
            <a:r>
              <a:rPr lang="el-GR" sz="4000" b="1"/>
              <a:t>	ΛΙΠΟΦΙΛΕΣ ΟΥΣΙΕΣ</a:t>
            </a:r>
          </a:p>
          <a:p>
            <a:pPr eaLnBrk="1" hangingPunct="1">
              <a:lnSpc>
                <a:spcPct val="90000"/>
              </a:lnSpc>
              <a:buFont typeface="Wingdings" pitchFamily="2" charset="2"/>
              <a:buNone/>
            </a:pPr>
            <a:r>
              <a:rPr lang="el-GR" sz="3600" b="1"/>
              <a:t>Στην Κοσμητολογία :Ελαια-Κηροί-Βούτυρα</a:t>
            </a:r>
          </a:p>
          <a:p>
            <a:pPr eaLnBrk="1" hangingPunct="1">
              <a:lnSpc>
                <a:spcPct val="90000"/>
              </a:lnSpc>
              <a:buFont typeface="Wingdings" pitchFamily="2" charset="2"/>
              <a:buNone/>
            </a:pPr>
            <a:r>
              <a:rPr lang="el-GR" sz="3600" b="1"/>
              <a:t>Ασαπωνοποίητα-Λιπίδια</a:t>
            </a:r>
            <a:r>
              <a:rPr lang="en-US" sz="3600" b="1"/>
              <a:t> </a:t>
            </a:r>
            <a:r>
              <a:rPr lang="el-GR" sz="3600" b="1"/>
              <a:t>Τροποποιημένα-Φωσφολιπίδια </a:t>
            </a:r>
          </a:p>
          <a:p>
            <a:pPr eaLnBrk="1" hangingPunct="1">
              <a:lnSpc>
                <a:spcPct val="90000"/>
              </a:lnSpc>
              <a:buFont typeface="Wingdings" pitchFamily="2" charset="2"/>
              <a:buNone/>
            </a:pPr>
            <a:r>
              <a:rPr lang="el-GR" sz="3600" b="1"/>
              <a:t>-Υδρογονάνθρακες</a:t>
            </a:r>
          </a:p>
          <a:p>
            <a:pPr eaLnBrk="1" hangingPunct="1">
              <a:lnSpc>
                <a:spcPct val="90000"/>
              </a:lnSpc>
              <a:buFont typeface="Wingdings" pitchFamily="2" charset="2"/>
              <a:buNone/>
            </a:pPr>
            <a:r>
              <a:rPr lang="el-GR" sz="3600" b="1"/>
              <a:t>-Λιπαρά οξέα-αλκοόλες:λινολεϊκό, λινολενικό</a:t>
            </a:r>
          </a:p>
          <a:p>
            <a:pPr eaLnBrk="1" hangingPunct="1">
              <a:lnSpc>
                <a:spcPct val="90000"/>
              </a:lnSpc>
              <a:buFont typeface="Wingdings" pitchFamily="2" charset="2"/>
              <a:buNone/>
            </a:pPr>
            <a:r>
              <a:rPr lang="el-GR" sz="3600" b="1"/>
              <a:t>-Μη πολικοί εστέρες</a:t>
            </a:r>
          </a:p>
          <a:p>
            <a:pPr eaLnBrk="1" hangingPunct="1">
              <a:lnSpc>
                <a:spcPct val="90000"/>
              </a:lnSpc>
              <a:buFont typeface="Wingdings" pitchFamily="2" charset="2"/>
              <a:buNone/>
            </a:pPr>
            <a:r>
              <a:rPr lang="el-GR" sz="3600" b="1"/>
              <a:t>Γλυκερίδια (εστέρες λιπαρών οξέων και γλυκερόλης)</a:t>
            </a:r>
          </a:p>
          <a:p>
            <a:pPr eaLnBrk="1" hangingPunct="1">
              <a:lnSpc>
                <a:spcPct val="90000"/>
              </a:lnSpc>
              <a:buFont typeface="Wingdings" pitchFamily="2" charset="2"/>
              <a:buNone/>
            </a:pPr>
            <a:endParaRPr lang="el-GR" sz="2800" b="1"/>
          </a:p>
          <a:p>
            <a:pPr eaLnBrk="1" hangingPunct="1">
              <a:buFont typeface="Wingdings" pitchFamily="2" charset="2"/>
              <a:buNone/>
            </a:pPr>
            <a:endParaRPr lang="el-G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1 - Τίτλος"/>
          <p:cNvSpPr>
            <a:spLocks noGrp="1"/>
          </p:cNvSpPr>
          <p:nvPr>
            <p:ph type="title"/>
          </p:nvPr>
        </p:nvSpPr>
        <p:spPr>
          <a:xfrm>
            <a:off x="457200" y="-240511"/>
            <a:ext cx="8229600" cy="1143000"/>
          </a:xfrm>
        </p:spPr>
        <p:txBody>
          <a:bodyPr/>
          <a:lstStyle/>
          <a:p>
            <a:r>
              <a:rPr lang="el-GR" b="1" dirty="0"/>
              <a:t>ΛΙΠΟΦΙΛΕΣ ΟΥΣΙΕΣ</a:t>
            </a:r>
            <a:endParaRPr lang="en-US" b="1" dirty="0"/>
          </a:p>
        </p:txBody>
      </p:sp>
      <p:sp>
        <p:nvSpPr>
          <p:cNvPr id="111619" name="2 - Θέση περιεχομένου"/>
          <p:cNvSpPr>
            <a:spLocks noGrp="1"/>
          </p:cNvSpPr>
          <p:nvPr>
            <p:ph idx="1"/>
          </p:nvPr>
        </p:nvSpPr>
        <p:spPr>
          <a:xfrm>
            <a:off x="28876" y="620688"/>
            <a:ext cx="9144000" cy="6237312"/>
          </a:xfrm>
        </p:spPr>
        <p:txBody>
          <a:bodyPr/>
          <a:lstStyle/>
          <a:p>
            <a:pPr eaLnBrk="1" hangingPunct="1">
              <a:lnSpc>
                <a:spcPct val="90000"/>
              </a:lnSpc>
              <a:buFont typeface="Wingdings" pitchFamily="2" charset="2"/>
              <a:buNone/>
            </a:pPr>
            <a:r>
              <a:rPr lang="el-GR" sz="2800" b="1" dirty="0"/>
              <a:t>ΚΗΡΟΙ</a:t>
            </a:r>
          </a:p>
          <a:p>
            <a:pPr eaLnBrk="1" hangingPunct="1">
              <a:lnSpc>
                <a:spcPct val="90000"/>
              </a:lnSpc>
              <a:buFont typeface="Wingdings" pitchFamily="2" charset="2"/>
              <a:buNone/>
            </a:pPr>
            <a:r>
              <a:rPr lang="el-GR" sz="2800" b="1" dirty="0"/>
              <a:t>Φυτικοί (καρναουβικός, καντέλιλα)</a:t>
            </a:r>
          </a:p>
          <a:p>
            <a:pPr eaLnBrk="1" hangingPunct="1">
              <a:lnSpc>
                <a:spcPct val="90000"/>
              </a:lnSpc>
              <a:buFont typeface="Wingdings" pitchFamily="2" charset="2"/>
              <a:buNone/>
            </a:pPr>
            <a:r>
              <a:rPr lang="el-GR" sz="2800" b="1" dirty="0"/>
              <a:t>Ζωϊκοί (μέλισσα, λανολίνη, σπερματσέτι, πρόπολις)</a:t>
            </a:r>
          </a:p>
          <a:p>
            <a:pPr eaLnBrk="1" hangingPunct="1">
              <a:lnSpc>
                <a:spcPct val="90000"/>
              </a:lnSpc>
              <a:buFont typeface="Wingdings" pitchFamily="2" charset="2"/>
              <a:buNone/>
            </a:pPr>
            <a:r>
              <a:rPr lang="el-GR" sz="2800" b="1" dirty="0"/>
              <a:t>Εστέρες λιπαρών οξέων με λιπαρές αλκοόλες</a:t>
            </a:r>
          </a:p>
          <a:p>
            <a:pPr eaLnBrk="1" hangingPunct="1">
              <a:lnSpc>
                <a:spcPct val="90000"/>
              </a:lnSpc>
              <a:buFont typeface="Wingdings" pitchFamily="2" charset="2"/>
              <a:buNone/>
            </a:pPr>
            <a:r>
              <a:rPr lang="en-US" sz="2800" b="1" dirty="0"/>
              <a:t>R-COO-CH</a:t>
            </a:r>
            <a:r>
              <a:rPr lang="en-US" sz="2800" b="1" baseline="-25000" dirty="0"/>
              <a:t>2</a:t>
            </a:r>
            <a:r>
              <a:rPr lang="en-US" sz="2800" b="1" dirty="0"/>
              <a:t>-R’</a:t>
            </a:r>
          </a:p>
          <a:p>
            <a:pPr eaLnBrk="1" hangingPunct="1">
              <a:lnSpc>
                <a:spcPct val="90000"/>
              </a:lnSpc>
              <a:buFont typeface="Wingdings" pitchFamily="2" charset="2"/>
              <a:buNone/>
            </a:pPr>
            <a:r>
              <a:rPr lang="el-GR" sz="2800" b="1" dirty="0"/>
              <a:t>ΈΛΑΙΑ </a:t>
            </a:r>
          </a:p>
          <a:p>
            <a:pPr eaLnBrk="1" hangingPunct="1">
              <a:lnSpc>
                <a:spcPct val="90000"/>
              </a:lnSpc>
              <a:buFont typeface="Wingdings" pitchFamily="2" charset="2"/>
              <a:buNone/>
            </a:pPr>
            <a:r>
              <a:rPr lang="el-GR" sz="2800" b="1" dirty="0"/>
              <a:t>Εστέρες λιπαρών οξέων με γλυκερόλη (τριγλυκερίδια) – Ελαϊκό, λινολενικό, λινολεϊκό Οξύ</a:t>
            </a:r>
          </a:p>
          <a:p>
            <a:pPr eaLnBrk="1" hangingPunct="1">
              <a:lnSpc>
                <a:spcPct val="90000"/>
              </a:lnSpc>
              <a:buFont typeface="Wingdings" pitchFamily="2" charset="2"/>
              <a:buNone/>
            </a:pPr>
            <a:r>
              <a:rPr lang="el-GR" sz="2800" b="1" dirty="0"/>
              <a:t>Φυτικά, Ζωϊκά, Τροποποιημένα </a:t>
            </a:r>
          </a:p>
          <a:p>
            <a:pPr eaLnBrk="1" hangingPunct="1">
              <a:lnSpc>
                <a:spcPct val="90000"/>
              </a:lnSpc>
              <a:buNone/>
            </a:pPr>
            <a:r>
              <a:rPr lang="el-GR" sz="2800" b="1" dirty="0"/>
              <a:t>ΒΟΥΤΥΡΑ (κακάο, καρύδα το οποίο έχει μεγάλη αφριστική ικανότητα στις κρέμες ξυρίσματος)</a:t>
            </a:r>
          </a:p>
          <a:p>
            <a:pPr eaLnBrk="1" hangingPunct="1">
              <a:lnSpc>
                <a:spcPct val="90000"/>
              </a:lnSpc>
              <a:buFont typeface="Wingdings" pitchFamily="2" charset="2"/>
              <a:buNone/>
            </a:pPr>
            <a:r>
              <a:rPr lang="el-GR" sz="2800" b="1" dirty="0"/>
              <a:t>Σημασία στην Θεραπεία του Δέρματος</a:t>
            </a:r>
          </a:p>
          <a:p>
            <a:pPr>
              <a:buFont typeface="Arial" charset="0"/>
              <a:buNone/>
            </a:pPr>
            <a:endParaRPr lang="en-US"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2 - Θέση περιεχομένου"/>
          <p:cNvSpPr>
            <a:spLocks noGrp="1"/>
          </p:cNvSpPr>
          <p:nvPr>
            <p:ph idx="1"/>
          </p:nvPr>
        </p:nvSpPr>
        <p:spPr>
          <a:xfrm>
            <a:off x="0" y="0"/>
            <a:ext cx="9144000" cy="6858000"/>
          </a:xfrm>
        </p:spPr>
        <p:txBody>
          <a:bodyPr/>
          <a:lstStyle/>
          <a:p>
            <a:pPr eaLnBrk="1" hangingPunct="1">
              <a:lnSpc>
                <a:spcPct val="90000"/>
              </a:lnSpc>
            </a:pPr>
            <a:r>
              <a:rPr lang="el-GR" sz="4000" b="1" dirty="0"/>
              <a:t>ΣΑΠΩΝΕΣ</a:t>
            </a:r>
          </a:p>
          <a:p>
            <a:pPr eaLnBrk="1" hangingPunct="1">
              <a:lnSpc>
                <a:spcPct val="90000"/>
              </a:lnSpc>
              <a:buFont typeface="Wingdings" pitchFamily="2" charset="2"/>
              <a:buNone/>
            </a:pPr>
            <a:r>
              <a:rPr lang="el-GR" sz="3600" b="1" dirty="0"/>
              <a:t>Λιπαρό οξύ και βάση (εάν η βάση είναι ισχυρά)</a:t>
            </a:r>
          </a:p>
          <a:p>
            <a:pPr eaLnBrk="1" hangingPunct="1">
              <a:lnSpc>
                <a:spcPct val="90000"/>
              </a:lnSpc>
            </a:pPr>
            <a:r>
              <a:rPr lang="el-GR" sz="3600" b="1" dirty="0"/>
              <a:t>ΑΣΑΠΩΝΟΠΟΙΗΤΑ (καροτενοειδή, τοκοφερόλες, στερόλες)</a:t>
            </a:r>
          </a:p>
          <a:p>
            <a:pPr eaLnBrk="1" hangingPunct="1">
              <a:lnSpc>
                <a:spcPct val="90000"/>
              </a:lnSpc>
            </a:pPr>
            <a:r>
              <a:rPr lang="el-GR" sz="3600" b="1" dirty="0"/>
              <a:t>ΑΝΑΜΙΞΙΜΟΤΗΤΑ </a:t>
            </a:r>
            <a:endParaRPr lang="en-US" sz="3600" b="1" dirty="0"/>
          </a:p>
          <a:p>
            <a:pPr eaLnBrk="1" hangingPunct="1">
              <a:lnSpc>
                <a:spcPct val="90000"/>
              </a:lnSpc>
              <a:buFont typeface="Wingdings" pitchFamily="2" charset="2"/>
              <a:buNone/>
            </a:pPr>
            <a:r>
              <a:rPr lang="el-GR" sz="3600" b="1" dirty="0"/>
              <a:t>Υδροφιλία-Λιποφιλία : Διαφορετικές Επιφανειακές Τάσεις</a:t>
            </a:r>
          </a:p>
          <a:p>
            <a:pPr eaLnBrk="1" hangingPunct="1">
              <a:lnSpc>
                <a:spcPct val="90000"/>
              </a:lnSpc>
              <a:buFont typeface="Wingdings" pitchFamily="2" charset="2"/>
              <a:buNone/>
            </a:pPr>
            <a:r>
              <a:rPr lang="el-GR" sz="3600" b="1" dirty="0"/>
              <a:t>Επιφανειοδραστικές ουσίες: επιλογή</a:t>
            </a:r>
          </a:p>
          <a:p>
            <a:endParaRPr lang="el-GR"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Grp="1" noRot="1" noChangeArrowheads="1"/>
          </p:cNvSpPr>
          <p:nvPr>
            <p:ph idx="1"/>
          </p:nvPr>
        </p:nvSpPr>
        <p:spPr>
          <a:xfrm>
            <a:off x="0" y="0"/>
            <a:ext cx="9144000" cy="6858000"/>
          </a:xfrm>
        </p:spPr>
        <p:txBody>
          <a:bodyPr/>
          <a:lstStyle/>
          <a:p>
            <a:pPr algn="ctr" eaLnBrk="1" hangingPunct="1">
              <a:lnSpc>
                <a:spcPct val="90000"/>
              </a:lnSpc>
              <a:buFont typeface="Arial" charset="0"/>
              <a:buNone/>
            </a:pPr>
            <a:r>
              <a:rPr lang="el-GR" sz="4000" b="1"/>
              <a:t>ΕΠΙΦΑΝΕΙΟΔΡΑΣΤΙΚΕΣ ΟΥΣΙΕΣ</a:t>
            </a:r>
          </a:p>
          <a:p>
            <a:pPr eaLnBrk="1" hangingPunct="1">
              <a:lnSpc>
                <a:spcPct val="90000"/>
              </a:lnSpc>
              <a:buFont typeface="Wingdings" pitchFamily="2" charset="2"/>
              <a:buNone/>
            </a:pPr>
            <a:r>
              <a:rPr lang="el-GR" sz="2800" b="1"/>
              <a:t>Ειναι αμφίφιλες ουσίες οι οποίες έχουν σχετική συγγένεια και για τις δύο φάσεις σε ένα γαλάκτωμα.</a:t>
            </a:r>
            <a:endParaRPr lang="en-US" sz="2800" b="1"/>
          </a:p>
          <a:p>
            <a:pPr eaLnBrk="1" hangingPunct="1">
              <a:lnSpc>
                <a:spcPct val="90000"/>
              </a:lnSpc>
              <a:buFont typeface="Wingdings" pitchFamily="2" charset="2"/>
              <a:buNone/>
            </a:pPr>
            <a:r>
              <a:rPr lang="el-GR" sz="2800" b="1"/>
              <a:t>Μεταβολή Επιφανειακής Τάσης (Αύξηση Διασποράς, Καθαρισμός, Γαλακτώματα, Αφρός κ.ά)</a:t>
            </a:r>
          </a:p>
          <a:p>
            <a:pPr eaLnBrk="1" hangingPunct="1">
              <a:lnSpc>
                <a:spcPct val="90000"/>
              </a:lnSpc>
              <a:buFont typeface="Wingdings" pitchFamily="2" charset="2"/>
              <a:buNone/>
            </a:pPr>
            <a:r>
              <a:rPr lang="en-US" sz="2800" b="1"/>
              <a:t>HLB</a:t>
            </a:r>
          </a:p>
          <a:p>
            <a:pPr eaLnBrk="1" hangingPunct="1">
              <a:lnSpc>
                <a:spcPct val="90000"/>
              </a:lnSpc>
              <a:buFont typeface="Wingdings" pitchFamily="2" charset="2"/>
              <a:buNone/>
            </a:pPr>
            <a:r>
              <a:rPr lang="en-US" sz="2800" b="1"/>
              <a:t>HLB : </a:t>
            </a:r>
            <a:r>
              <a:rPr lang="el-GR" sz="2800" b="1"/>
              <a:t>0</a:t>
            </a:r>
            <a:r>
              <a:rPr lang="en-US" sz="2800" b="1"/>
              <a:t>-</a:t>
            </a:r>
            <a:r>
              <a:rPr lang="el-GR" sz="2800" b="1"/>
              <a:t>8 Λιπόφιλα</a:t>
            </a:r>
            <a:r>
              <a:rPr lang="en-US" sz="2800" b="1"/>
              <a:t>, HLB : 8-</a:t>
            </a:r>
            <a:r>
              <a:rPr lang="el-GR" sz="2800" b="1"/>
              <a:t>12 Αμφίφιλα, Η</a:t>
            </a:r>
            <a:r>
              <a:rPr lang="en-US" sz="2800" b="1"/>
              <a:t>LB: </a:t>
            </a:r>
            <a:r>
              <a:rPr lang="el-GR" sz="2800" b="1"/>
              <a:t>12-20 Υδρόφιλα</a:t>
            </a:r>
            <a:endParaRPr lang="en-US" sz="2800" b="1"/>
          </a:p>
          <a:p>
            <a:pPr eaLnBrk="1" hangingPunct="1">
              <a:lnSpc>
                <a:spcPct val="90000"/>
              </a:lnSpc>
              <a:buFont typeface="Wingdings" pitchFamily="2" charset="2"/>
              <a:buNone/>
            </a:pPr>
            <a:r>
              <a:rPr lang="el-GR" sz="2800" b="1"/>
              <a:t>1</a:t>
            </a:r>
            <a:r>
              <a:rPr lang="en-US" sz="2800" b="1"/>
              <a:t>. </a:t>
            </a:r>
            <a:r>
              <a:rPr lang="el-GR" sz="2800" b="1"/>
              <a:t>ΣΥΝΘΕΤΙΚΕΣ</a:t>
            </a:r>
            <a:endParaRPr lang="en-US" sz="2800" b="1"/>
          </a:p>
          <a:p>
            <a:pPr eaLnBrk="1" hangingPunct="1">
              <a:lnSpc>
                <a:spcPct val="90000"/>
              </a:lnSpc>
              <a:buFont typeface="Wingdings" pitchFamily="2" charset="2"/>
              <a:buNone/>
            </a:pPr>
            <a:r>
              <a:rPr lang="el-GR" sz="2800" b="1"/>
              <a:t>ΑΝΙΟΝΙΚΕΣ</a:t>
            </a:r>
          </a:p>
          <a:p>
            <a:pPr eaLnBrk="1" hangingPunct="1">
              <a:lnSpc>
                <a:spcPct val="90000"/>
              </a:lnSpc>
              <a:buFont typeface="Wingdings" pitchFamily="2" charset="2"/>
              <a:buNone/>
            </a:pPr>
            <a:r>
              <a:rPr lang="el-GR" sz="2800" b="1"/>
              <a:t>Σάπωνες (</a:t>
            </a:r>
            <a:r>
              <a:rPr lang="en-US" sz="2800" b="1"/>
              <a:t>R-COO</a:t>
            </a:r>
            <a:r>
              <a:rPr lang="en-US" sz="2800" b="1" baseline="30000"/>
              <a:t>-</a:t>
            </a:r>
            <a:r>
              <a:rPr lang="en-US" sz="2800" b="1"/>
              <a:t>  Na</a:t>
            </a:r>
            <a:r>
              <a:rPr lang="en-US" sz="2800" b="1" baseline="30000"/>
              <a:t>+</a:t>
            </a:r>
            <a:r>
              <a:rPr lang="en-US" sz="2800" b="1"/>
              <a:t>, K</a:t>
            </a:r>
            <a:r>
              <a:rPr lang="en-US" sz="2800" b="1" baseline="30000"/>
              <a:t>+</a:t>
            </a:r>
            <a:r>
              <a:rPr lang="en-US" sz="2800" b="1"/>
              <a:t>) </a:t>
            </a:r>
            <a:r>
              <a:rPr lang="el-GR" sz="2800" b="1"/>
              <a:t>Λιπαρό οξύ με μία βάση</a:t>
            </a:r>
          </a:p>
          <a:p>
            <a:pPr eaLnBrk="1" hangingPunct="1">
              <a:lnSpc>
                <a:spcPct val="90000"/>
              </a:lnSpc>
              <a:buFont typeface="Wingdings" pitchFamily="2" charset="2"/>
              <a:buNone/>
            </a:pPr>
            <a:r>
              <a:rPr lang="el-GR" sz="2800" b="1"/>
              <a:t>Λαουρικό θειϊκό νάτριο</a:t>
            </a:r>
          </a:p>
          <a:p>
            <a:pPr eaLnBrk="1" hangingPunct="1">
              <a:lnSpc>
                <a:spcPct val="90000"/>
              </a:lnSpc>
              <a:buFont typeface="Wingdings" pitchFamily="2" charset="2"/>
              <a:buNone/>
            </a:pPr>
            <a:r>
              <a:rPr lang="el-GR" sz="2800" b="1"/>
              <a:t>Αιθερικό λαουρικό νάτριο</a:t>
            </a:r>
          </a:p>
          <a:p>
            <a:pPr eaLnBrk="1" hangingPunct="1">
              <a:lnSpc>
                <a:spcPct val="90000"/>
              </a:lnSpc>
              <a:buFont typeface="Wingdings" pitchFamily="2" charset="2"/>
              <a:buNone/>
            </a:pPr>
            <a:r>
              <a:rPr lang="el-GR" sz="2800" b="1"/>
              <a:t>ΚΑΤΙΟΝΙΚΕΣ</a:t>
            </a:r>
          </a:p>
          <a:p>
            <a:pPr eaLnBrk="1" hangingPunct="1">
              <a:lnSpc>
                <a:spcPct val="90000"/>
              </a:lnSpc>
              <a:buFont typeface="Wingdings" pitchFamily="2" charset="2"/>
              <a:buNone/>
            </a:pPr>
            <a:r>
              <a:rPr lang="el-GR" sz="2800" b="1"/>
              <a:t>Κετριμίδιο, Χλωριούχο κετυλοπυριδίνιο</a:t>
            </a:r>
          </a:p>
          <a:p>
            <a:pPr eaLnBrk="1" hangingPunct="1">
              <a:lnSpc>
                <a:spcPct val="90000"/>
              </a:lnSpc>
              <a:buFont typeface="Wingdings" pitchFamily="2" charset="2"/>
              <a:buNone/>
            </a:pPr>
            <a:endParaRPr lang="el-GR" sz="1800" b="1"/>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1 - Τίτλος"/>
          <p:cNvSpPr>
            <a:spLocks noGrp="1"/>
          </p:cNvSpPr>
          <p:nvPr>
            <p:ph type="title"/>
          </p:nvPr>
        </p:nvSpPr>
        <p:spPr/>
        <p:txBody>
          <a:bodyPr/>
          <a:lstStyle/>
          <a:p>
            <a:r>
              <a:rPr lang="el-GR" b="1"/>
              <a:t>ΕΠΙΦΑΝΕΙΟΦΡΑΣΤΙΚΕΣ ΟΥΣΙΕΣ</a:t>
            </a:r>
            <a:endParaRPr lang="en-US" b="1"/>
          </a:p>
        </p:txBody>
      </p:sp>
      <p:sp>
        <p:nvSpPr>
          <p:cNvPr id="114691" name="2 - Θέση περιεχομένου"/>
          <p:cNvSpPr>
            <a:spLocks noGrp="1"/>
          </p:cNvSpPr>
          <p:nvPr>
            <p:ph idx="1"/>
          </p:nvPr>
        </p:nvSpPr>
        <p:spPr>
          <a:xfrm>
            <a:off x="0" y="1125538"/>
            <a:ext cx="9144000" cy="5732462"/>
          </a:xfrm>
        </p:spPr>
        <p:txBody>
          <a:bodyPr/>
          <a:lstStyle/>
          <a:p>
            <a:pPr eaLnBrk="1" hangingPunct="1">
              <a:lnSpc>
                <a:spcPct val="90000"/>
              </a:lnSpc>
              <a:buFont typeface="Wingdings" pitchFamily="2" charset="2"/>
              <a:buNone/>
            </a:pPr>
            <a:r>
              <a:rPr lang="el-GR" sz="3600" b="1"/>
              <a:t>ΑΜΦΟΤΕΡΙΚΕΣ</a:t>
            </a:r>
          </a:p>
          <a:p>
            <a:pPr eaLnBrk="1" hangingPunct="1">
              <a:lnSpc>
                <a:spcPct val="90000"/>
              </a:lnSpc>
              <a:buFont typeface="Wingdings" pitchFamily="2" charset="2"/>
              <a:buNone/>
            </a:pPr>
            <a:r>
              <a:rPr lang="el-GR" sz="3600" b="1"/>
              <a:t>Βεταϊνες</a:t>
            </a:r>
          </a:p>
          <a:p>
            <a:pPr eaLnBrk="1" hangingPunct="1">
              <a:lnSpc>
                <a:spcPct val="90000"/>
              </a:lnSpc>
              <a:buFont typeface="Wingdings" pitchFamily="2" charset="2"/>
              <a:buNone/>
            </a:pPr>
            <a:r>
              <a:rPr lang="el-GR" sz="3600" b="1"/>
              <a:t>ΜΗ ΙΟΝΙΚΕΣ</a:t>
            </a:r>
          </a:p>
          <a:p>
            <a:pPr eaLnBrk="1" hangingPunct="1">
              <a:lnSpc>
                <a:spcPct val="90000"/>
              </a:lnSpc>
              <a:buFont typeface="Wingdings" pitchFamily="2" charset="2"/>
              <a:buNone/>
            </a:pPr>
            <a:r>
              <a:rPr lang="el-GR" sz="3600" b="1"/>
              <a:t>Πολυοξυαιθυλιωμένες</a:t>
            </a:r>
          </a:p>
          <a:p>
            <a:pPr eaLnBrk="1" hangingPunct="1">
              <a:lnSpc>
                <a:spcPct val="90000"/>
              </a:lnSpc>
              <a:buFont typeface="Wingdings" pitchFamily="2" charset="2"/>
              <a:buNone/>
            </a:pPr>
            <a:r>
              <a:rPr lang="el-GR" sz="3600" b="1"/>
              <a:t>Α. Με εστερικό δεσμό</a:t>
            </a:r>
          </a:p>
          <a:p>
            <a:pPr eaLnBrk="1" hangingPunct="1">
              <a:lnSpc>
                <a:spcPct val="90000"/>
              </a:lnSpc>
              <a:buFont typeface="Wingdings" pitchFamily="2" charset="2"/>
              <a:buNone/>
            </a:pPr>
            <a:r>
              <a:rPr lang="el-GR" sz="3600" b="1"/>
              <a:t>Εστερες Σορβιτάνης (</a:t>
            </a:r>
            <a:r>
              <a:rPr lang="en-US" sz="3600" b="1"/>
              <a:t>Spans)</a:t>
            </a:r>
          </a:p>
          <a:p>
            <a:pPr eaLnBrk="1" hangingPunct="1">
              <a:lnSpc>
                <a:spcPct val="90000"/>
              </a:lnSpc>
              <a:buFont typeface="Wingdings" pitchFamily="2" charset="2"/>
              <a:buNone/>
            </a:pPr>
            <a:r>
              <a:rPr lang="el-GR" sz="3600" b="1"/>
              <a:t>Πολυοξυαιθυλιωμένοι  Εστέρες Σορβιτάνης</a:t>
            </a:r>
            <a:r>
              <a:rPr lang="en-US" sz="3600" b="1"/>
              <a:t>(Tweens)</a:t>
            </a:r>
            <a:endParaRPr lang="el-GR" sz="3600" b="1"/>
          </a:p>
          <a:p>
            <a:pPr eaLnBrk="1" hangingPunct="1">
              <a:lnSpc>
                <a:spcPct val="90000"/>
              </a:lnSpc>
              <a:buFont typeface="Wingdings" pitchFamily="2" charset="2"/>
              <a:buNone/>
            </a:pPr>
            <a:r>
              <a:rPr lang="el-GR" sz="3600" b="1"/>
              <a:t>Β. Με αιθερικό δεσμό</a:t>
            </a:r>
          </a:p>
          <a:p>
            <a:pPr eaLnBrk="1" hangingPunct="1">
              <a:lnSpc>
                <a:spcPct val="90000"/>
              </a:lnSpc>
              <a:buFont typeface="Wingdings" pitchFamily="2" charset="2"/>
              <a:buNone/>
            </a:pPr>
            <a:r>
              <a:rPr lang="en-US" sz="3600" b="1"/>
              <a:t>Brijs, Eumulgines, Cetomacrogol</a:t>
            </a:r>
            <a:endParaRPr lang="en-US" sz="360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Rot="1" noChangeArrowheads="1"/>
          </p:cNvSpPr>
          <p:nvPr>
            <p:ph idx="1"/>
          </p:nvPr>
        </p:nvSpPr>
        <p:spPr>
          <a:xfrm>
            <a:off x="0" y="0"/>
            <a:ext cx="9144000" cy="6858000"/>
          </a:xfrm>
        </p:spPr>
        <p:txBody>
          <a:bodyPr/>
          <a:lstStyle/>
          <a:p>
            <a:pPr eaLnBrk="1" hangingPunct="1">
              <a:buFont typeface="Wingdings" pitchFamily="2" charset="2"/>
              <a:buNone/>
            </a:pPr>
            <a:r>
              <a:rPr lang="el-GR" sz="2000" b="1"/>
              <a:t>2</a:t>
            </a:r>
            <a:r>
              <a:rPr lang="el-GR" sz="4000" b="1"/>
              <a:t>. ΦΥΣΙΚΕΣ</a:t>
            </a:r>
          </a:p>
          <a:p>
            <a:pPr eaLnBrk="1" hangingPunct="1">
              <a:buFont typeface="Wingdings" pitchFamily="2" charset="2"/>
              <a:buNone/>
            </a:pPr>
            <a:r>
              <a:rPr lang="el-GR" sz="2000" b="1"/>
              <a:t>Χοληστερόλη (Λιποσώματα, Μεταφορά Λιπαρών), Λεκιθίνη (Γαλακτωματοποιητής, Λιποσώματα), Σαπωνίνη (Αφρός)</a:t>
            </a:r>
          </a:p>
          <a:p>
            <a:pPr eaLnBrk="1" hangingPunct="1">
              <a:buFont typeface="Wingdings" pitchFamily="2" charset="2"/>
              <a:buNone/>
            </a:pPr>
            <a:r>
              <a:rPr lang="el-GR" sz="4000" b="1"/>
              <a:t>ΙΔΙΟΤΗΤΕΣ</a:t>
            </a:r>
          </a:p>
          <a:p>
            <a:pPr eaLnBrk="1" hangingPunct="1">
              <a:buFont typeface="Wingdings" pitchFamily="2" charset="2"/>
              <a:buNone/>
            </a:pPr>
            <a:r>
              <a:rPr lang="el-GR" sz="3600" b="1"/>
              <a:t>Μικύλλια</a:t>
            </a:r>
          </a:p>
          <a:p>
            <a:pPr eaLnBrk="1" hangingPunct="1">
              <a:buFont typeface="Wingdings" pitchFamily="2" charset="2"/>
              <a:buNone/>
            </a:pPr>
            <a:r>
              <a:rPr lang="el-GR" sz="3600" b="1"/>
              <a:t>ΧΡΗΣΗ</a:t>
            </a:r>
          </a:p>
          <a:p>
            <a:pPr eaLnBrk="1" hangingPunct="1">
              <a:buFont typeface="Wingdings" pitchFamily="2" charset="2"/>
              <a:buNone/>
            </a:pPr>
            <a:r>
              <a:rPr lang="el-GR" sz="3600" b="1"/>
              <a:t>-Απορρύπανση, Αφρισμός, Διαβροχή, Γαλακτωματοποίηση, Διαλυτοποίηση, Απαιώρηση, ‘Άλλες </a:t>
            </a:r>
          </a:p>
          <a:p>
            <a:pPr eaLnBrk="1" hangingPunct="1">
              <a:buFont typeface="Wingdings" pitchFamily="2" charset="2"/>
              <a:buNone/>
            </a:pPr>
            <a:r>
              <a:rPr lang="el-GR" b="1"/>
              <a:t>ΒΙΟΛΟΓΙΚΕΣ ΙΔΙΟΤΗΤΕΣ</a:t>
            </a:r>
          </a:p>
          <a:p>
            <a:pPr eaLnBrk="1" hangingPunct="1">
              <a:buFont typeface="Wingdings" pitchFamily="2" charset="2"/>
              <a:buNone/>
            </a:pPr>
            <a:r>
              <a:rPr lang="el-GR" sz="3600" b="1"/>
              <a:t>-Δερματολογικές, Βιοαποδόμηση, Τοξικολογικές</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2 - Θέση περιεχομένου"/>
          <p:cNvSpPr>
            <a:spLocks noGrp="1"/>
          </p:cNvSpPr>
          <p:nvPr>
            <p:ph idx="1"/>
          </p:nvPr>
        </p:nvSpPr>
        <p:spPr>
          <a:xfrm>
            <a:off x="0" y="0"/>
            <a:ext cx="9144000" cy="6858000"/>
          </a:xfrm>
        </p:spPr>
        <p:txBody>
          <a:bodyPr/>
          <a:lstStyle/>
          <a:p>
            <a:pPr eaLnBrk="1" hangingPunct="1"/>
            <a:r>
              <a:rPr lang="el-GR" sz="3600" b="1"/>
              <a:t>Σκοπός του Δέρματος</a:t>
            </a:r>
          </a:p>
          <a:p>
            <a:pPr eaLnBrk="1" hangingPunct="1">
              <a:buFontTx/>
              <a:buChar char="-"/>
            </a:pPr>
            <a:r>
              <a:rPr lang="el-GR" b="1"/>
              <a:t>Φραγμός</a:t>
            </a:r>
          </a:p>
          <a:p>
            <a:pPr eaLnBrk="1" hangingPunct="1">
              <a:buFontTx/>
              <a:buChar char="-"/>
            </a:pPr>
            <a:r>
              <a:rPr lang="el-GR" b="1"/>
              <a:t>Προστασία</a:t>
            </a:r>
          </a:p>
          <a:p>
            <a:pPr eaLnBrk="1" hangingPunct="1">
              <a:buFontTx/>
              <a:buNone/>
            </a:pPr>
            <a:r>
              <a:rPr lang="el-GR" sz="3600" b="1"/>
              <a:t>- Επιφάνεια – Πάχος (2τ.μ., 2</a:t>
            </a:r>
            <a:r>
              <a:rPr lang="en-US" sz="3600" b="1"/>
              <a:t>mm)</a:t>
            </a:r>
            <a:r>
              <a:rPr lang="el-GR" sz="3600" b="1"/>
              <a:t> </a:t>
            </a:r>
          </a:p>
          <a:p>
            <a:pPr eaLnBrk="1" hangingPunct="1">
              <a:buFontTx/>
              <a:buChar char="-"/>
            </a:pPr>
            <a:r>
              <a:rPr lang="el-GR" b="1"/>
              <a:t>Χρώμα : </a:t>
            </a:r>
            <a:r>
              <a:rPr lang="el-GR"/>
              <a:t>Γενετικά καθορισμένο </a:t>
            </a:r>
          </a:p>
          <a:p>
            <a:pPr eaLnBrk="1" hangingPunct="1">
              <a:buFontTx/>
              <a:buChar char="-"/>
            </a:pPr>
            <a:r>
              <a:rPr lang="el-GR" b="1"/>
              <a:t>Δερματικές Ακρολοφίες</a:t>
            </a:r>
          </a:p>
          <a:p>
            <a:pPr eaLnBrk="1" hangingPunct="1">
              <a:buFontTx/>
              <a:buChar char="-"/>
            </a:pPr>
            <a:r>
              <a:rPr lang="el-GR" b="1"/>
              <a:t>Πτυχές : </a:t>
            </a:r>
            <a:r>
              <a:rPr lang="el-GR"/>
              <a:t>Εξαρτώνται από την τάση των ινών συνδετικού και μυϊκού ιστού</a:t>
            </a:r>
            <a:endParaRPr lang="el-GR" b="1"/>
          </a:p>
          <a:p>
            <a:pPr>
              <a:buFont typeface="Arial" charset="0"/>
              <a:buNone/>
            </a:pPr>
            <a:endParaRPr lang="el-G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2 - Θέση περιεχομένου"/>
          <p:cNvSpPr>
            <a:spLocks noGrp="1"/>
          </p:cNvSpPr>
          <p:nvPr>
            <p:ph idx="1"/>
          </p:nvPr>
        </p:nvSpPr>
        <p:spPr>
          <a:xfrm>
            <a:off x="0" y="0"/>
            <a:ext cx="9144000" cy="6858000"/>
          </a:xfrm>
        </p:spPr>
        <p:txBody>
          <a:bodyPr/>
          <a:lstStyle/>
          <a:p>
            <a:pPr algn="ctr" eaLnBrk="1" hangingPunct="1">
              <a:lnSpc>
                <a:spcPct val="90000"/>
              </a:lnSpc>
              <a:buFont typeface="Arial" charset="0"/>
              <a:buNone/>
            </a:pPr>
            <a:r>
              <a:rPr lang="el-GR" b="1"/>
              <a:t>ΠΗΚΤΙΚΕΣ ΟΥΣΙΕΣ</a:t>
            </a:r>
          </a:p>
          <a:p>
            <a:pPr eaLnBrk="1" hangingPunct="1">
              <a:lnSpc>
                <a:spcPct val="90000"/>
              </a:lnSpc>
              <a:buFontTx/>
              <a:buNone/>
            </a:pPr>
            <a:r>
              <a:rPr lang="el-GR" b="1"/>
              <a:t>Α.Πολυσακχαρίτες όπως κυτταρίνες, αλγινάτες, καρραγενάνες, κόμμεα, σπόροι-κουκούτσια όπως πηκτίνη και άμυλο, φύλλα όπως πήκτωμα αλόης, φρούτα όπως το χαρούπι </a:t>
            </a:r>
          </a:p>
          <a:p>
            <a:pPr eaLnBrk="1" hangingPunct="1">
              <a:lnSpc>
                <a:spcPct val="90000"/>
              </a:lnSpc>
              <a:buFontTx/>
              <a:buNone/>
            </a:pPr>
            <a:r>
              <a:rPr lang="el-GR" b="1"/>
              <a:t>Β. Μεταλλικής φύσεως όπως πυριτικά άλατα</a:t>
            </a:r>
            <a:r>
              <a:rPr lang="en-US" b="1"/>
              <a:t>, </a:t>
            </a:r>
            <a:r>
              <a:rPr lang="el-GR" b="1"/>
              <a:t>κολλοειδές διοξείδιο του πυριτίου μορφές του οποίου μπορούν να αυξήσουν το ιξώδες σε υδατικό και λιπόφιλο περιβάλλον, </a:t>
            </a:r>
            <a:r>
              <a:rPr lang="en-US" b="1"/>
              <a:t>veegum</a:t>
            </a:r>
            <a:r>
              <a:rPr lang="el-GR" b="1"/>
              <a:t> </a:t>
            </a:r>
          </a:p>
          <a:p>
            <a:pPr eaLnBrk="1" hangingPunct="1">
              <a:lnSpc>
                <a:spcPct val="90000"/>
              </a:lnSpc>
              <a:buFontTx/>
              <a:buNone/>
            </a:pPr>
            <a:r>
              <a:rPr lang="el-GR" b="1"/>
              <a:t>Γ. Συνθετικά όπως τα ακρυλικά πολυμερή από το βινυλικό οξύ(</a:t>
            </a:r>
            <a:r>
              <a:rPr lang="en-US" b="1"/>
              <a:t>Carbopols – Carbomers)</a:t>
            </a:r>
            <a:r>
              <a:rPr lang="el-GR" b="1"/>
              <a:t> ή κυανοακρυλικά (</a:t>
            </a:r>
            <a:r>
              <a:rPr lang="en-US" b="1"/>
              <a:t>Acrysol)</a:t>
            </a:r>
            <a:endParaRPr lang="el-GR" b="1"/>
          </a:p>
          <a:p>
            <a:pPr>
              <a:buFont typeface="Arial" charset="0"/>
              <a:buNone/>
            </a:pPr>
            <a:endParaRPr lang="el-G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Grp="1" noRot="1" noChangeArrowheads="1"/>
          </p:cNvSpPr>
          <p:nvPr>
            <p:ph idx="1"/>
          </p:nvPr>
        </p:nvSpPr>
        <p:spPr>
          <a:xfrm>
            <a:off x="0" y="0"/>
            <a:ext cx="9144000" cy="6858000"/>
          </a:xfrm>
        </p:spPr>
        <p:txBody>
          <a:bodyPr/>
          <a:lstStyle/>
          <a:p>
            <a:pPr algn="ctr" eaLnBrk="1" hangingPunct="1">
              <a:buFont typeface="Wingdings" pitchFamily="2" charset="2"/>
              <a:buNone/>
            </a:pPr>
            <a:r>
              <a:rPr lang="en-US" sz="4000" b="1" dirty="0"/>
              <a:t>ANTIO</a:t>
            </a:r>
            <a:r>
              <a:rPr lang="el-GR" sz="4000" b="1" dirty="0"/>
              <a:t>ΞΕΙΔΩΤΙΚΑ- ΟΞΕΙΔΩΤΙΚΟ ΣΤΡΕΣ</a:t>
            </a:r>
          </a:p>
          <a:p>
            <a:pPr eaLnBrk="1" hangingPunct="1">
              <a:buFont typeface="Wingdings" pitchFamily="2" charset="2"/>
              <a:buNone/>
            </a:pPr>
            <a:r>
              <a:rPr lang="el-GR" b="1" dirty="0"/>
              <a:t>Περιέχουν Συχνά Ευοξείδωτα Συστατικά : Φυτικά – ζωϊκά λίπη έλαια, αρωματικές ενώσεις , βιταμίνες</a:t>
            </a:r>
          </a:p>
          <a:p>
            <a:pPr eaLnBrk="1" hangingPunct="1">
              <a:buFont typeface="Wingdings" pitchFamily="2" charset="2"/>
              <a:buNone/>
            </a:pPr>
            <a:r>
              <a:rPr lang="el-GR" b="1" dirty="0"/>
              <a:t>Ακόρεστες, Ενώσεις με συζυγιακούς Δεσμούς</a:t>
            </a:r>
          </a:p>
          <a:p>
            <a:pPr eaLnBrk="1" hangingPunct="1">
              <a:buFont typeface="Wingdings" pitchFamily="2" charset="2"/>
              <a:buNone/>
            </a:pPr>
            <a:r>
              <a:rPr lang="el-GR" b="1" dirty="0"/>
              <a:t>Αλλοίωση στο προϊόν : χρώμα, οσμή, γεύση</a:t>
            </a:r>
          </a:p>
          <a:p>
            <a:pPr eaLnBrk="1" hangingPunct="1">
              <a:buFont typeface="Wingdings" pitchFamily="2" charset="2"/>
              <a:buNone/>
            </a:pPr>
            <a:r>
              <a:rPr lang="el-GR" b="1" dirty="0"/>
              <a:t>Τάγγιση λιπών – ελαίων : υπεροξείδια λιπαρών οξέων, αλδεϋδες, κετόνες</a:t>
            </a:r>
          </a:p>
          <a:p>
            <a:pPr eaLnBrk="1" hangingPunct="1">
              <a:buFont typeface="Wingdings" pitchFamily="2" charset="2"/>
              <a:buNone/>
            </a:pPr>
            <a:r>
              <a:rPr lang="el-GR" b="1" dirty="0"/>
              <a:t>Οξειδωμένες Ενώσεις είναι Συχνά Ερεθιστικές</a:t>
            </a:r>
          </a:p>
          <a:p>
            <a:pPr eaLnBrk="1" hangingPunct="1">
              <a:buFont typeface="Wingdings" pitchFamily="2" charset="2"/>
              <a:buNone/>
            </a:pPr>
            <a:r>
              <a:rPr lang="el-GR" b="1" dirty="0"/>
              <a:t>Τι είναι ρίζα;</a:t>
            </a:r>
          </a:p>
          <a:p>
            <a:pPr eaLnBrk="1" hangingPunct="1">
              <a:buFont typeface="Wingdings" pitchFamily="2" charset="2"/>
              <a:buNone/>
            </a:pPr>
            <a:r>
              <a:rPr lang="el-GR" b="1" dirty="0"/>
              <a:t>Τι είναι δραστική ένωση οξυγόνου;</a:t>
            </a:r>
          </a:p>
          <a:p>
            <a:pPr eaLnBrk="1" hangingPunct="1">
              <a:buFont typeface="Wingdings" pitchFamily="2" charset="2"/>
              <a:buNone/>
            </a:pPr>
            <a:r>
              <a:rPr lang="el-GR" b="1" dirty="0"/>
              <a:t>Τι είναι οξειδωτικό στρές;</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lgn="ctr">
              <a:buFont typeface="Wingdings" pitchFamily="2" charset="2"/>
              <a:buNone/>
              <a:defRPr/>
            </a:pPr>
            <a:r>
              <a:rPr lang="el-GR" b="1" dirty="0"/>
              <a:t>ΟΞΕΙΔΩΤΙΚΟ ΣΤΡΕΣ </a:t>
            </a:r>
          </a:p>
          <a:p>
            <a:pPr>
              <a:defRPr/>
            </a:pPr>
            <a:r>
              <a:rPr lang="el-GR" sz="2200" b="1" dirty="0"/>
              <a:t>Συντήρηση Λιπαρών και Ευοξείδοτων Συστατικών</a:t>
            </a:r>
          </a:p>
          <a:p>
            <a:pPr>
              <a:defRPr/>
            </a:pPr>
            <a:r>
              <a:rPr lang="el-GR" sz="2200" b="1" dirty="0"/>
              <a:t>Μηχανισμοί Οξειδώσεως – Αντιοξειδωτικά</a:t>
            </a:r>
          </a:p>
          <a:p>
            <a:pPr>
              <a:defRPr/>
            </a:pPr>
            <a:r>
              <a:rPr lang="el-GR" sz="2200" b="1" dirty="0"/>
              <a:t>Ελεύθερες Ρίζες :  Ασταθείς, Ψάχνουν για να δημιουργήσουν ζεύγος ηλεκτρονίων (Σταθερότητα). Δημιουργούν  γρήγορες - αλυσωτές  αντιδράσεις</a:t>
            </a:r>
          </a:p>
          <a:p>
            <a:pPr>
              <a:defRPr/>
            </a:pPr>
            <a:r>
              <a:rPr lang="el-GR" sz="2200" b="1" dirty="0"/>
              <a:t>Η απαιτουμένη ενέργεια είναι μικρότερη στους πολλαπλούς δεσμούς (ακόρεστα λιπαρά)</a:t>
            </a:r>
          </a:p>
          <a:p>
            <a:pPr>
              <a:defRPr/>
            </a:pPr>
            <a:r>
              <a:rPr lang="el-GR" sz="2200" b="1" dirty="0"/>
              <a:t>Οξυγόνο , ειδικότερα το μονήρες, </a:t>
            </a:r>
            <a:r>
              <a:rPr lang="el-GR" sz="2200" b="1" dirty="0" err="1"/>
              <a:t>υπεροξειδωμένα</a:t>
            </a:r>
            <a:r>
              <a:rPr lang="el-GR" sz="2200" b="1" dirty="0"/>
              <a:t> λιπίδια</a:t>
            </a:r>
          </a:p>
          <a:p>
            <a:pPr>
              <a:buFont typeface="Wingdings" pitchFamily="2" charset="2"/>
              <a:buNone/>
              <a:defRPr/>
            </a:pPr>
            <a:r>
              <a:rPr lang="el-GR" sz="2200" b="1" dirty="0"/>
              <a:t>ΟΞΕΙΔΩΤΙΚΟ ΣΤΡΕΣ</a:t>
            </a:r>
          </a:p>
          <a:p>
            <a:pPr>
              <a:buFont typeface="Wingdings" pitchFamily="2" charset="2"/>
              <a:buNone/>
              <a:defRPr/>
            </a:pPr>
            <a:r>
              <a:rPr lang="el-GR" sz="2200" dirty="0"/>
              <a:t>Το </a:t>
            </a:r>
            <a:r>
              <a:rPr lang="el-GR" sz="2200" b="1" dirty="0"/>
              <a:t>οξειδωτικό στρες</a:t>
            </a:r>
            <a:r>
              <a:rPr lang="el-GR" sz="2200" dirty="0"/>
              <a:t> αντιπροσωπεύει μια διαταραχή της ισορροπίας μεταξύ της παραγωγής δραστικών μορφών οξυγόνου (</a:t>
            </a:r>
            <a:r>
              <a:rPr lang="el-GR" sz="2200" dirty="0" err="1"/>
              <a:t>Reactive</a:t>
            </a:r>
            <a:r>
              <a:rPr lang="el-GR" sz="2200" dirty="0"/>
              <a:t> </a:t>
            </a:r>
            <a:r>
              <a:rPr lang="el-GR" sz="2200" dirty="0" err="1"/>
              <a:t>Oxygen</a:t>
            </a:r>
            <a:r>
              <a:rPr lang="el-GR" sz="2200" dirty="0"/>
              <a:t> </a:t>
            </a:r>
            <a:r>
              <a:rPr lang="el-GR" sz="2200" dirty="0" err="1"/>
              <a:t>Species</a:t>
            </a:r>
            <a:r>
              <a:rPr lang="el-GR" sz="2200" dirty="0"/>
              <a:t>, ROS) και της ικανότητας ενός βιολογικού συστήματος να αδρανοποιεί τα τοξικά αυτά μόρια και να επισκευάζει τις βλάβες που προκαλούν. Οι δραστικές μορφές οξυγόνου βλάπτουν όλα τα συστατικά του κυττάρου, συμπεριλαμβανομένων των </a:t>
            </a:r>
            <a:r>
              <a:rPr lang="el-GR" sz="2200" dirty="0">
                <a:hlinkClick r:id="rId2" tooltip="Πρωτεΐνη"/>
              </a:rPr>
              <a:t>πρωτεϊνών</a:t>
            </a:r>
            <a:r>
              <a:rPr lang="el-GR" sz="2200" dirty="0"/>
              <a:t>, των </a:t>
            </a:r>
            <a:r>
              <a:rPr lang="el-GR" sz="2200" dirty="0">
                <a:hlinkClick r:id="rId3" tooltip="Λιπίδιο"/>
              </a:rPr>
              <a:t>λιπιδίων</a:t>
            </a:r>
            <a:r>
              <a:rPr lang="el-GR" sz="2200" dirty="0"/>
              <a:t> και το </a:t>
            </a:r>
            <a:r>
              <a:rPr lang="el-GR" sz="2200" u="sng" dirty="0" err="1">
                <a:solidFill>
                  <a:srgbClr val="002060"/>
                </a:solidFill>
              </a:rPr>
              <a:t>Δεοξυριβοζονουκλεϊνικό</a:t>
            </a:r>
            <a:r>
              <a:rPr lang="el-GR" sz="2200" u="sng" dirty="0">
                <a:solidFill>
                  <a:srgbClr val="002060"/>
                </a:solidFill>
              </a:rPr>
              <a:t> οξύ.</a:t>
            </a:r>
            <a:endParaRPr lang="el-GR" sz="2200" b="1" u="sng" dirty="0">
              <a:solidFill>
                <a:srgbClr val="002060"/>
              </a:solidFil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Grp="1" noChangeAspect="1" noChangeArrowheads="1"/>
          </p:cNvPicPr>
          <p:nvPr>
            <p:ph idx="1"/>
          </p:nvPr>
        </p:nvPicPr>
        <p:blipFill>
          <a:blip r:embed="rId2" cstate="print"/>
          <a:srcRect/>
          <a:stretch>
            <a:fillRect/>
          </a:stretch>
        </p:blipFill>
        <p:spPr>
          <a:xfrm>
            <a:off x="1143000" y="1052736"/>
            <a:ext cx="6858000" cy="5143500"/>
          </a:xfrm>
          <a:noFill/>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1 - Τίτλος"/>
          <p:cNvSpPr>
            <a:spLocks noGrp="1"/>
          </p:cNvSpPr>
          <p:nvPr>
            <p:ph type="title"/>
          </p:nvPr>
        </p:nvSpPr>
        <p:spPr/>
        <p:txBody>
          <a:bodyPr/>
          <a:lstStyle/>
          <a:p>
            <a:r>
              <a:rPr lang="el-GR" b="1" dirty="0"/>
              <a:t>ΟΞΕΙΔΩΤΙΚΟ ΣΤΡΕΣ -  ΑΝΤΙΟΞΕΙΔΩΤΙΚΕΣ ΟΥΣΙΕΣ</a:t>
            </a:r>
            <a:endParaRPr lang="en-US" b="1" dirty="0"/>
          </a:p>
        </p:txBody>
      </p:sp>
      <p:sp>
        <p:nvSpPr>
          <p:cNvPr id="118787" name="2 - Θέση περιεχομένου"/>
          <p:cNvSpPr>
            <a:spLocks noGrp="1"/>
          </p:cNvSpPr>
          <p:nvPr>
            <p:ph idx="1"/>
          </p:nvPr>
        </p:nvSpPr>
        <p:spPr>
          <a:xfrm>
            <a:off x="0" y="1600200"/>
            <a:ext cx="9144000" cy="5257800"/>
          </a:xfrm>
        </p:spPr>
        <p:txBody>
          <a:bodyPr/>
          <a:lstStyle/>
          <a:p>
            <a:pPr eaLnBrk="1" hangingPunct="1">
              <a:buFont typeface="Wingdings" pitchFamily="2" charset="2"/>
              <a:buNone/>
            </a:pPr>
            <a:r>
              <a:rPr lang="el-GR" sz="4000" b="1" u="sng" dirty="0"/>
              <a:t>Παράγοντες οι οποίοι επιδρούν στην οξείδωση</a:t>
            </a:r>
          </a:p>
          <a:p>
            <a:pPr eaLnBrk="1" hangingPunct="1">
              <a:buFont typeface="Wingdings" pitchFamily="2" charset="2"/>
              <a:buNone/>
            </a:pPr>
            <a:r>
              <a:rPr lang="el-GR" sz="4000" b="1" dirty="0"/>
              <a:t>-Οξυγόνο</a:t>
            </a:r>
          </a:p>
          <a:p>
            <a:pPr eaLnBrk="1" hangingPunct="1">
              <a:buFont typeface="Wingdings" pitchFamily="2" charset="2"/>
              <a:buNone/>
            </a:pPr>
            <a:r>
              <a:rPr lang="el-GR" sz="4000" b="1" dirty="0"/>
              <a:t>-Θερμοκρασία</a:t>
            </a:r>
          </a:p>
          <a:p>
            <a:pPr eaLnBrk="1" hangingPunct="1">
              <a:buFont typeface="Wingdings" pitchFamily="2" charset="2"/>
              <a:buNone/>
            </a:pPr>
            <a:r>
              <a:rPr lang="el-GR" sz="4000" b="1" dirty="0"/>
              <a:t>-Φως και άλλες ακτινοβολίες</a:t>
            </a:r>
          </a:p>
          <a:p>
            <a:pPr eaLnBrk="1" hangingPunct="1">
              <a:buFont typeface="Wingdings" pitchFamily="2" charset="2"/>
              <a:buNone/>
            </a:pPr>
            <a:r>
              <a:rPr lang="el-GR" sz="4000" b="1" dirty="0"/>
              <a:t>-Ιόντα μετάλλων (</a:t>
            </a:r>
            <a:r>
              <a:rPr lang="en-US" sz="4000" b="1" dirty="0"/>
              <a:t>Cu, Fe)</a:t>
            </a:r>
          </a:p>
          <a:p>
            <a:pPr eaLnBrk="1" hangingPunct="1">
              <a:buFont typeface="Wingdings" pitchFamily="2" charset="2"/>
              <a:buNone/>
            </a:pPr>
            <a:r>
              <a:rPr lang="en-US" sz="4000" b="1" dirty="0"/>
              <a:t>-</a:t>
            </a:r>
            <a:r>
              <a:rPr lang="el-GR" sz="4000" b="1" dirty="0"/>
              <a:t>Υπεροξειδικές Ενώσεις</a:t>
            </a:r>
          </a:p>
          <a:p>
            <a:endParaRPr lang="en-US"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4"/>
          <p:cNvSpPr>
            <a:spLocks noGrp="1" noRot="1" noChangeArrowheads="1"/>
          </p:cNvSpPr>
          <p:nvPr>
            <p:ph idx="1"/>
          </p:nvPr>
        </p:nvSpPr>
        <p:spPr>
          <a:xfrm>
            <a:off x="0" y="0"/>
            <a:ext cx="9144000" cy="6858000"/>
          </a:xfrm>
        </p:spPr>
        <p:txBody>
          <a:bodyPr/>
          <a:lstStyle/>
          <a:p>
            <a:pPr eaLnBrk="1" hangingPunct="1">
              <a:lnSpc>
                <a:spcPct val="80000"/>
              </a:lnSpc>
            </a:pPr>
            <a:r>
              <a:rPr lang="el-GR" sz="2400" b="1"/>
              <a:t>ΟΞΕΙΔΩΤΙΚΟ ΣΤΡΕΣ – ΑΝΤΙΟΞΕΙΔΩΤΙΚΑ</a:t>
            </a:r>
          </a:p>
          <a:p>
            <a:pPr eaLnBrk="1" hangingPunct="1">
              <a:lnSpc>
                <a:spcPct val="80000"/>
              </a:lnSpc>
            </a:pPr>
            <a:r>
              <a:rPr lang="en-US" sz="2400" b="1"/>
              <a:t>R-H   =  R`  + H`</a:t>
            </a:r>
          </a:p>
          <a:p>
            <a:pPr eaLnBrk="1" hangingPunct="1">
              <a:lnSpc>
                <a:spcPct val="80000"/>
              </a:lnSpc>
            </a:pPr>
            <a:r>
              <a:rPr lang="en-US" sz="2400" b="1"/>
              <a:t>R` + X` = R-X</a:t>
            </a:r>
          </a:p>
          <a:p>
            <a:pPr eaLnBrk="1" hangingPunct="1">
              <a:lnSpc>
                <a:spcPct val="80000"/>
              </a:lnSpc>
            </a:pPr>
            <a:r>
              <a:rPr lang="en-US" sz="2400" b="1"/>
              <a:t>R` + Y-H  = R-H + Y`</a:t>
            </a:r>
          </a:p>
          <a:p>
            <a:pPr eaLnBrk="1" hangingPunct="1">
              <a:lnSpc>
                <a:spcPct val="80000"/>
              </a:lnSpc>
            </a:pPr>
            <a:endParaRPr lang="en-US" sz="2400" b="1"/>
          </a:p>
          <a:p>
            <a:pPr eaLnBrk="1" hangingPunct="1">
              <a:lnSpc>
                <a:spcPct val="80000"/>
              </a:lnSpc>
            </a:pPr>
            <a:r>
              <a:rPr lang="el-GR" sz="2400" b="1"/>
              <a:t>ΣΧΗΜΑ ΑΥΤΟΟΞΕΙΔΩΣΕΩΣ</a:t>
            </a:r>
          </a:p>
          <a:p>
            <a:pPr eaLnBrk="1" hangingPunct="1">
              <a:lnSpc>
                <a:spcPct val="80000"/>
              </a:lnSpc>
            </a:pPr>
            <a:r>
              <a:rPr lang="en-US" sz="2400" b="1"/>
              <a:t>h</a:t>
            </a:r>
            <a:r>
              <a:rPr lang="el-GR" sz="2400" b="1"/>
              <a:t>ν ή </a:t>
            </a:r>
            <a:r>
              <a:rPr lang="en-US" sz="2400" b="1"/>
              <a:t>R` + LH     =  L`   + RH     ENA</a:t>
            </a:r>
            <a:r>
              <a:rPr lang="el-GR" sz="2400" b="1"/>
              <a:t>ΡΞΗ</a:t>
            </a:r>
            <a:r>
              <a:rPr lang="en-US" sz="2400" b="1"/>
              <a:t>   </a:t>
            </a:r>
          </a:p>
          <a:p>
            <a:pPr eaLnBrk="1" hangingPunct="1">
              <a:lnSpc>
                <a:spcPct val="80000"/>
              </a:lnSpc>
            </a:pPr>
            <a:r>
              <a:rPr lang="en-US" sz="2400" b="1"/>
              <a:t>L  + O2   = </a:t>
            </a:r>
            <a:r>
              <a:rPr lang="el-GR" sz="2400" b="1"/>
              <a:t> </a:t>
            </a:r>
            <a:r>
              <a:rPr lang="en-US" sz="2400" b="1"/>
              <a:t>LOO`</a:t>
            </a:r>
          </a:p>
          <a:p>
            <a:pPr eaLnBrk="1" hangingPunct="1">
              <a:lnSpc>
                <a:spcPct val="80000"/>
              </a:lnSpc>
            </a:pPr>
            <a:r>
              <a:rPr lang="en-US" sz="2400" b="1"/>
              <a:t>LOO` + LH = LOOH + L`        META</a:t>
            </a:r>
            <a:r>
              <a:rPr lang="el-GR" sz="2400" b="1"/>
              <a:t>ΔΟΣΗ</a:t>
            </a:r>
          </a:p>
          <a:p>
            <a:pPr eaLnBrk="1" hangingPunct="1">
              <a:lnSpc>
                <a:spcPct val="80000"/>
              </a:lnSpc>
            </a:pPr>
            <a:r>
              <a:rPr lang="en-US" sz="2400" b="1"/>
              <a:t>LOO` + </a:t>
            </a:r>
            <a:r>
              <a:rPr lang="el-GR" sz="2400" b="1"/>
              <a:t>α-</a:t>
            </a:r>
            <a:r>
              <a:rPr lang="en-US" sz="2400" b="1"/>
              <a:t>T-OH  = LOOH + </a:t>
            </a:r>
            <a:r>
              <a:rPr lang="el-GR" sz="2400" b="1"/>
              <a:t>α-ΤΟ`      ΠΑΓΙΔΕΥΣΗ</a:t>
            </a:r>
          </a:p>
          <a:p>
            <a:pPr eaLnBrk="1" hangingPunct="1">
              <a:lnSpc>
                <a:spcPct val="80000"/>
              </a:lnSpc>
            </a:pPr>
            <a:r>
              <a:rPr lang="en-US" sz="2400" b="1"/>
              <a:t>LOO` + </a:t>
            </a:r>
            <a:r>
              <a:rPr lang="el-GR" sz="2400" b="1"/>
              <a:t>α-ΤΟ`   = Αδρανή Προϊόντα</a:t>
            </a:r>
          </a:p>
          <a:p>
            <a:pPr eaLnBrk="1" hangingPunct="1">
              <a:lnSpc>
                <a:spcPct val="80000"/>
              </a:lnSpc>
            </a:pPr>
            <a:r>
              <a:rPr lang="el-GR" sz="2400" b="1"/>
              <a:t>α-ΤΟ` + α-ΤΟ`  = Σχηματισμός Διμερούς    ΤΕΛΟΣ</a:t>
            </a:r>
          </a:p>
          <a:p>
            <a:pPr eaLnBrk="1" hangingPunct="1">
              <a:lnSpc>
                <a:spcPct val="80000"/>
              </a:lnSpc>
            </a:pPr>
            <a:r>
              <a:rPr lang="el-GR" sz="2400" b="1"/>
              <a:t>α-ΤΟ` + </a:t>
            </a:r>
            <a:r>
              <a:rPr lang="en-US" sz="2400" b="1"/>
              <a:t>LH     =   </a:t>
            </a:r>
            <a:r>
              <a:rPr lang="el-GR" sz="2400" b="1"/>
              <a:t>α-ΤΟΗ    + </a:t>
            </a:r>
            <a:r>
              <a:rPr lang="en-US" sz="2400" b="1"/>
              <a:t> L`     </a:t>
            </a:r>
            <a:r>
              <a:rPr lang="el-GR" sz="2400" b="1"/>
              <a:t>ΕΠΑΝΕΝΑΡΞΗ</a:t>
            </a:r>
          </a:p>
          <a:p>
            <a:pPr eaLnBrk="1" hangingPunct="1">
              <a:lnSpc>
                <a:spcPct val="80000"/>
              </a:lnSpc>
            </a:pPr>
            <a:endParaRPr lang="el-GR" sz="2400" b="1"/>
          </a:p>
          <a:p>
            <a:pPr eaLnBrk="1" hangingPunct="1">
              <a:lnSpc>
                <a:spcPct val="80000"/>
              </a:lnSpc>
            </a:pPr>
            <a:r>
              <a:rPr lang="el-GR" sz="2400" b="1"/>
              <a:t>ΔΡΑΣΤΙΚΕΣ ΕΝΩΣΕΙΣ ΟΞΥΓΟΝΟΥ</a:t>
            </a:r>
          </a:p>
          <a:p>
            <a:pPr eaLnBrk="1" hangingPunct="1">
              <a:lnSpc>
                <a:spcPct val="80000"/>
              </a:lnSpc>
            </a:pPr>
            <a:r>
              <a:rPr lang="el-GR" sz="2400" b="1"/>
              <a:t>1Ο2, `Ο=Ο` (υδροπεροξείδιο), Ο2`-  (υπεροξειδικό ανιόν), ΟΗ., Η2Ο2, </a:t>
            </a:r>
            <a:r>
              <a:rPr lang="en-US" sz="2400" b="1"/>
              <a:t>ROO`, ONOO-</a:t>
            </a:r>
          </a:p>
          <a:p>
            <a:pPr eaLnBrk="1" hangingPunct="1">
              <a:lnSpc>
                <a:spcPct val="80000"/>
              </a:lnSpc>
              <a:buFont typeface="Wingdings" pitchFamily="2" charset="2"/>
              <a:buNone/>
            </a:pPr>
            <a:endParaRPr lang="el-GR" sz="1600" b="1"/>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4"/>
          <p:cNvSpPr>
            <a:spLocks noGrp="1" noRot="1" noChangeArrowheads="1"/>
          </p:cNvSpPr>
          <p:nvPr>
            <p:ph idx="1"/>
          </p:nvPr>
        </p:nvSpPr>
        <p:spPr>
          <a:xfrm>
            <a:off x="0" y="0"/>
            <a:ext cx="9144000" cy="6858000"/>
          </a:xfrm>
        </p:spPr>
        <p:txBody>
          <a:bodyPr/>
          <a:lstStyle/>
          <a:p>
            <a:pPr eaLnBrk="1" hangingPunct="1">
              <a:lnSpc>
                <a:spcPct val="80000"/>
              </a:lnSpc>
            </a:pPr>
            <a:r>
              <a:rPr lang="en-US" sz="4000" b="1" dirty="0"/>
              <a:t>ANTIO</a:t>
            </a:r>
            <a:r>
              <a:rPr lang="el-GR" sz="4000" b="1" dirty="0"/>
              <a:t>ΞΕΙΔΩΤΙΚΑ : ΤΡΟΠΟΣ ΔΡΑΣΕΩΣ</a:t>
            </a:r>
          </a:p>
          <a:p>
            <a:pPr eaLnBrk="1" hangingPunct="1">
              <a:lnSpc>
                <a:spcPct val="80000"/>
              </a:lnSpc>
            </a:pPr>
            <a:r>
              <a:rPr lang="el-GR" sz="3600" b="1" dirty="0"/>
              <a:t>-ΠΡΟΛΗΠΤΙΚΑ</a:t>
            </a:r>
          </a:p>
          <a:p>
            <a:pPr eaLnBrk="1" hangingPunct="1">
              <a:lnSpc>
                <a:spcPct val="80000"/>
              </a:lnSpc>
            </a:pPr>
            <a:r>
              <a:rPr lang="el-GR" sz="3600" b="1" dirty="0"/>
              <a:t>Α. Αδρανοποιούν τα υδροπεροξείδια (θειόλες όπως η γλουταθειόνη, θειούχα αμινοξέα)</a:t>
            </a:r>
          </a:p>
          <a:p>
            <a:pPr eaLnBrk="1" hangingPunct="1">
              <a:lnSpc>
                <a:spcPct val="80000"/>
              </a:lnSpc>
            </a:pPr>
            <a:r>
              <a:rPr lang="el-GR" sz="3600" b="1" dirty="0"/>
              <a:t>Β. Αναγωγικά Μόρια</a:t>
            </a:r>
          </a:p>
          <a:p>
            <a:pPr eaLnBrk="1" hangingPunct="1">
              <a:lnSpc>
                <a:spcPct val="80000"/>
              </a:lnSpc>
            </a:pPr>
            <a:r>
              <a:rPr lang="el-GR" sz="3600" b="1" dirty="0"/>
              <a:t>Γ. Χηλικά Σύμπλοκα με </a:t>
            </a:r>
            <a:r>
              <a:rPr lang="en-US" sz="3600" b="1" dirty="0"/>
              <a:t>Fe </a:t>
            </a:r>
            <a:r>
              <a:rPr lang="el-GR" sz="3600" b="1" dirty="0"/>
              <a:t>και </a:t>
            </a:r>
            <a:r>
              <a:rPr lang="en-US" sz="3600" b="1" dirty="0"/>
              <a:t>Cu</a:t>
            </a:r>
            <a:endParaRPr lang="el-GR" sz="3600" b="1" dirty="0"/>
          </a:p>
          <a:p>
            <a:pPr eaLnBrk="1" hangingPunct="1">
              <a:lnSpc>
                <a:spcPct val="80000"/>
              </a:lnSpc>
            </a:pPr>
            <a:r>
              <a:rPr lang="el-GR" sz="3600" b="1" dirty="0"/>
              <a:t>Δ. Προστασία έναντι του υπεριώδους όπως τα καροτένια</a:t>
            </a:r>
            <a:endParaRPr lang="en-US" sz="3600" b="1" dirty="0"/>
          </a:p>
          <a:p>
            <a:pPr eaLnBrk="1" hangingPunct="1">
              <a:lnSpc>
                <a:spcPct val="80000"/>
              </a:lnSpc>
            </a:pPr>
            <a:r>
              <a:rPr lang="el-GR" sz="3600" b="1" dirty="0"/>
              <a:t>-ΔΙΑΚΟΠΤΟΥΝ ΤΗΝ ΑΛΥΣΩΤΗ ΑΝΤΙΔΡΑΣΗ</a:t>
            </a:r>
          </a:p>
          <a:p>
            <a:pPr eaLnBrk="1" hangingPunct="1">
              <a:lnSpc>
                <a:spcPct val="80000"/>
              </a:lnSpc>
            </a:pPr>
            <a:r>
              <a:rPr lang="el-GR" sz="3600" b="1" dirty="0"/>
              <a:t>Φαινολικές ενώσεις:  τοκοφερόλες, φλαβονοειδή</a:t>
            </a:r>
          </a:p>
          <a:p>
            <a:pPr eaLnBrk="1" hangingPunct="1">
              <a:lnSpc>
                <a:spcPct val="80000"/>
              </a:lnSpc>
            </a:pPr>
            <a:endParaRPr lang="el-GR" sz="2400" b="1" dirty="0"/>
          </a:p>
          <a:p>
            <a:pPr eaLnBrk="1" hangingPunct="1">
              <a:lnSpc>
                <a:spcPct val="80000"/>
              </a:lnSpc>
              <a:buFont typeface="Wingdings" pitchFamily="2" charset="2"/>
              <a:buNone/>
            </a:pPr>
            <a:endParaRPr lang="el-GR" sz="1600" b="1"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1 - Τίτλος"/>
          <p:cNvSpPr>
            <a:spLocks noGrp="1"/>
          </p:cNvSpPr>
          <p:nvPr>
            <p:ph type="title"/>
          </p:nvPr>
        </p:nvSpPr>
        <p:spPr/>
        <p:txBody>
          <a:bodyPr/>
          <a:lstStyle/>
          <a:p>
            <a:r>
              <a:rPr lang="el-GR" b="1"/>
              <a:t>ΑΝΤΙΟΞΕΙΔΩΤΙΚΕΣ ΟΥΣΙΕΣ</a:t>
            </a:r>
            <a:endParaRPr lang="en-US" b="1"/>
          </a:p>
        </p:txBody>
      </p:sp>
      <p:sp>
        <p:nvSpPr>
          <p:cNvPr id="121859" name="2 - Θέση περιεχομένου"/>
          <p:cNvSpPr>
            <a:spLocks noGrp="1"/>
          </p:cNvSpPr>
          <p:nvPr>
            <p:ph idx="1"/>
          </p:nvPr>
        </p:nvSpPr>
        <p:spPr>
          <a:xfrm>
            <a:off x="0" y="1125538"/>
            <a:ext cx="9144000" cy="5732462"/>
          </a:xfrm>
        </p:spPr>
        <p:txBody>
          <a:bodyPr/>
          <a:lstStyle/>
          <a:p>
            <a:pPr eaLnBrk="1" hangingPunct="1">
              <a:lnSpc>
                <a:spcPct val="80000"/>
              </a:lnSpc>
            </a:pPr>
            <a:r>
              <a:rPr lang="el-GR" b="1"/>
              <a:t>ΚΑΤΑΛΟΓΟΣ ΑΝΤΙΟΞΕΙΔΩΤΙΚΩΝ</a:t>
            </a:r>
          </a:p>
          <a:p>
            <a:pPr eaLnBrk="1" hangingPunct="1">
              <a:lnSpc>
                <a:spcPct val="80000"/>
              </a:lnSpc>
            </a:pPr>
            <a:r>
              <a:rPr lang="el-GR" b="1"/>
              <a:t>Βιταμίνη Ε (τοκοφερόλες, τοκοτριενόλες), πολυφαινόλες, σησαμόλη, φλαβονοειδή όπως κερκετίνη, μυρικετίνη, ΒΗΑ, ΒΗΤ, Εστέρες του Γαλλικού οξέος όπως προπυλικοί, οκτυλικοί, Υδροκινόνη και παράγωγα αυτής, βιταμίνη </a:t>
            </a:r>
            <a:r>
              <a:rPr lang="en-US" b="1"/>
              <a:t>C</a:t>
            </a:r>
          </a:p>
          <a:p>
            <a:pPr eaLnBrk="1" hangingPunct="1">
              <a:lnSpc>
                <a:spcPct val="80000"/>
              </a:lnSpc>
            </a:pPr>
            <a:r>
              <a:rPr lang="en-US" b="1"/>
              <a:t>E</a:t>
            </a:r>
            <a:r>
              <a:rPr lang="el-GR" b="1"/>
              <a:t>νζυμα όπως υπεροξειδική δισμουτάση, καταλάση </a:t>
            </a:r>
            <a:endParaRPr lang="en-US" b="1"/>
          </a:p>
          <a:p>
            <a:pPr eaLnBrk="1" hangingPunct="1">
              <a:lnSpc>
                <a:spcPct val="80000"/>
              </a:lnSpc>
            </a:pPr>
            <a:r>
              <a:rPr lang="el-GR" b="1"/>
              <a:t>ΣΥΝΕΡΓΙΚΑ ΤΩΝ ΑΝΤΙΟΞΕΙΔΩΤΙΚΩΝ</a:t>
            </a:r>
          </a:p>
          <a:p>
            <a:pPr eaLnBrk="1" hangingPunct="1">
              <a:lnSpc>
                <a:spcPct val="80000"/>
              </a:lnSpc>
            </a:pPr>
            <a:r>
              <a:rPr lang="el-GR" b="1"/>
              <a:t>Λεκιθίνες, </a:t>
            </a:r>
            <a:r>
              <a:rPr lang="en-US" b="1"/>
              <a:t>EDTA, </a:t>
            </a:r>
            <a:r>
              <a:rPr lang="el-GR" b="1"/>
              <a:t>κιτρικό οξύ, ταρτρικό οξύ, αμινοξέα όπως αργινίνη και λυσίνη </a:t>
            </a:r>
          </a:p>
          <a:p>
            <a:pPr>
              <a:buFont typeface="Arial" charset="0"/>
              <a:buNone/>
            </a:pPr>
            <a:endParaRPr lang="en-US"/>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793022-80FC-6A4A-456D-56D225AF7F60}"/>
              </a:ext>
            </a:extLst>
          </p:cNvPr>
          <p:cNvPicPr>
            <a:picLocks noChangeAspect="1"/>
          </p:cNvPicPr>
          <p:nvPr/>
        </p:nvPicPr>
        <p:blipFill>
          <a:blip r:embed="rId2"/>
          <a:stretch>
            <a:fillRect/>
          </a:stretch>
        </p:blipFill>
        <p:spPr>
          <a:xfrm>
            <a:off x="0" y="59962"/>
            <a:ext cx="9144000" cy="6798038"/>
          </a:xfrm>
          <a:prstGeom prst="rect">
            <a:avLst/>
          </a:prstGeom>
        </p:spPr>
      </p:pic>
    </p:spTree>
    <p:extLst>
      <p:ext uri="{BB962C8B-B14F-4D97-AF65-F5344CB8AC3E}">
        <p14:creationId xmlns:p14="http://schemas.microsoft.com/office/powerpoint/2010/main" val="370624527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2 - Θέση περιεχομένου"/>
          <p:cNvSpPr>
            <a:spLocks noGrp="1"/>
          </p:cNvSpPr>
          <p:nvPr>
            <p:ph idx="1"/>
          </p:nvPr>
        </p:nvSpPr>
        <p:spPr>
          <a:xfrm>
            <a:off x="0" y="0"/>
            <a:ext cx="9144000" cy="6858000"/>
          </a:xfrm>
        </p:spPr>
        <p:txBody>
          <a:bodyPr/>
          <a:lstStyle/>
          <a:p>
            <a:pPr algn="ctr" eaLnBrk="1" hangingPunct="1">
              <a:buFont typeface="Wingdings" pitchFamily="2" charset="2"/>
              <a:buNone/>
            </a:pPr>
            <a:r>
              <a:rPr lang="el-GR" sz="4000" b="1"/>
              <a:t>ΣΥΝΤΗΡΗΣΗ ΚΑΛΛΥΝΤΙΚΩΝ </a:t>
            </a:r>
          </a:p>
          <a:p>
            <a:pPr eaLnBrk="1" hangingPunct="1">
              <a:buFont typeface="Wingdings" pitchFamily="2" charset="2"/>
              <a:buNone/>
            </a:pPr>
            <a:r>
              <a:rPr lang="el-GR" sz="2800" b="1"/>
              <a:t>Συντηρητικά, Αντισηπτικά, Απολυμαντικά</a:t>
            </a:r>
          </a:p>
          <a:p>
            <a:pPr eaLnBrk="1" hangingPunct="1">
              <a:buFont typeface="Wingdings" pitchFamily="2" charset="2"/>
              <a:buNone/>
            </a:pPr>
            <a:r>
              <a:rPr lang="el-GR" sz="2800" b="1"/>
              <a:t>Αληθινοί Μύκητες ή Μούχλες : Πενικίλλια, Ασπέργιλλοι, Ριζόποδα</a:t>
            </a:r>
          </a:p>
          <a:p>
            <a:pPr eaLnBrk="1" hangingPunct="1">
              <a:buFont typeface="Wingdings" pitchFamily="2" charset="2"/>
              <a:buNone/>
            </a:pPr>
            <a:r>
              <a:rPr lang="el-GR" sz="2800" b="1"/>
              <a:t>Νηματοειδείς, πολυκύτταροι, θερμοκασία περιβάλλοντος, ρΗ οξινο, διάφορα χρώματα, 30μ</a:t>
            </a:r>
            <a:r>
              <a:rPr lang="en-US" sz="2800" b="1"/>
              <a:t>m </a:t>
            </a:r>
            <a:r>
              <a:rPr lang="el-GR" sz="2800" b="1"/>
              <a:t>διάμετρος</a:t>
            </a:r>
          </a:p>
          <a:p>
            <a:pPr eaLnBrk="1" hangingPunct="1">
              <a:buFont typeface="Wingdings" pitchFamily="2" charset="2"/>
              <a:buNone/>
            </a:pPr>
            <a:r>
              <a:rPr lang="el-GR" sz="2800" b="1"/>
              <a:t>Ζυμομύκητες : Σακχαρομύκητες, Κρυπτόκοκκοι, Κάντιντες</a:t>
            </a:r>
          </a:p>
          <a:p>
            <a:pPr eaLnBrk="1" hangingPunct="1">
              <a:buFont typeface="Wingdings" pitchFamily="2" charset="2"/>
              <a:buNone/>
            </a:pPr>
            <a:r>
              <a:rPr lang="el-GR" sz="2800" b="1"/>
              <a:t>Μονοκύτταροι, ρΗ όξινο, σάκχαρα, θερμοκρασία περιβάλλοντος, 5</a:t>
            </a:r>
            <a:r>
              <a:rPr lang="en-US" sz="2800" b="1"/>
              <a:t> - 50</a:t>
            </a:r>
            <a:r>
              <a:rPr lang="el-GR" sz="2800" b="1"/>
              <a:t>μ</a:t>
            </a:r>
            <a:r>
              <a:rPr lang="en-US" sz="2800" b="1"/>
              <a:t>m </a:t>
            </a:r>
            <a:r>
              <a:rPr lang="el-GR" sz="2800" b="1"/>
              <a:t>διάμετρος</a:t>
            </a:r>
          </a:p>
          <a:p>
            <a:pPr eaLnBrk="1" hangingPunct="1">
              <a:buFont typeface="Wingdings" pitchFamily="2" charset="2"/>
              <a:buNone/>
            </a:pPr>
            <a:r>
              <a:rPr lang="el-GR" sz="2800" b="1"/>
              <a:t>Βακτήρια : Σταφυλόκοκκοι, Ψευδομονάδες, Εσερίχιες</a:t>
            </a:r>
          </a:p>
          <a:p>
            <a:pPr eaLnBrk="1" hangingPunct="1">
              <a:buFont typeface="Wingdings" pitchFamily="2" charset="2"/>
              <a:buNone/>
            </a:pPr>
            <a:r>
              <a:rPr lang="el-GR" sz="2800" b="1"/>
              <a:t>Μονοκύτταροι, ρΗ ελαφρώς αλκαλικό, θερμοκρασία 37, 0,5-3μ</a:t>
            </a:r>
            <a:r>
              <a:rPr lang="en-US" sz="2800" b="1"/>
              <a:t>m </a:t>
            </a:r>
            <a:r>
              <a:rPr lang="el-GR" sz="2800" b="1"/>
              <a:t>διάμετρος, πολλαπλασιάζονται γρήγορα σε μερικά λεπτά της ώρας</a:t>
            </a:r>
          </a:p>
          <a:p>
            <a:pPr eaLnBrk="1" hangingPunct="1">
              <a:buFont typeface="Wingdings" pitchFamily="2" charset="2"/>
              <a:buNone/>
            </a:pPr>
            <a:r>
              <a:rPr lang="el-GR" sz="2800" b="1"/>
              <a:t>Μεταβολισμός</a:t>
            </a:r>
            <a:endParaRPr lang="en-US" sz="2800"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Rot="1" noChangeArrowheads="1"/>
          </p:cNvSpPr>
          <p:nvPr>
            <p:ph idx="1"/>
          </p:nvPr>
        </p:nvSpPr>
        <p:spPr>
          <a:xfrm>
            <a:off x="0" y="0"/>
            <a:ext cx="9144000" cy="6858000"/>
          </a:xfrm>
        </p:spPr>
        <p:txBody>
          <a:bodyPr/>
          <a:lstStyle/>
          <a:p>
            <a:pPr eaLnBrk="1" hangingPunct="1">
              <a:lnSpc>
                <a:spcPct val="80000"/>
              </a:lnSpc>
            </a:pPr>
            <a:r>
              <a:rPr lang="el-GR" sz="2800" b="1"/>
              <a:t>Άλλες Ιδιότητες</a:t>
            </a:r>
          </a:p>
          <a:p>
            <a:pPr eaLnBrk="1" hangingPunct="1">
              <a:lnSpc>
                <a:spcPct val="80000"/>
              </a:lnSpc>
            </a:pPr>
            <a:r>
              <a:rPr lang="el-GR" sz="2800"/>
              <a:t>Λόγω του ότι το δέρμα έρχεται σε άμεση επαφή με το εξωτερικό </a:t>
            </a:r>
            <a:r>
              <a:rPr lang="el-GR" sz="2800">
                <a:hlinkClick r:id="rId3" tooltip="Περιβάλλον"/>
              </a:rPr>
              <a:t>περιβάλλον</a:t>
            </a:r>
            <a:r>
              <a:rPr lang="el-GR" sz="2800"/>
              <a:t>, διαθέτει ορισμένες ιδιότητες, απαραίτητες για την επιβίωση του ατόμου. Προστατεύει από παθογόνους </a:t>
            </a:r>
            <a:r>
              <a:rPr lang="el-GR" sz="2800">
                <a:hlinkClick r:id="rId4" tooltip="Μικροοργανισμός"/>
              </a:rPr>
              <a:t>μικροοργανισμούς</a:t>
            </a:r>
            <a:r>
              <a:rPr lang="el-GR" sz="2800"/>
              <a:t> και τοξικές </a:t>
            </a:r>
            <a:r>
              <a:rPr lang="el-GR" sz="2800">
                <a:hlinkClick r:id="rId5" tooltip="Χημική ουσία"/>
              </a:rPr>
              <a:t>χημικές ουσίες</a:t>
            </a:r>
            <a:r>
              <a:rPr lang="el-GR" sz="2800"/>
              <a:t>, περιορίζει την  απώλεια ύδατος και προστατεύει δια της χρωστικής του ουσίας (η </a:t>
            </a:r>
            <a:r>
              <a:rPr lang="el-GR" sz="2800" i="1">
                <a:hlinkClick r:id="rId6" tooltip="Μελανίνη (δεν έχει γραφτεί ακόμα)"/>
              </a:rPr>
              <a:t>μελανίνη</a:t>
            </a:r>
            <a:r>
              <a:rPr lang="el-GR" sz="2800"/>
              <a:t> που βρίσκεται στα </a:t>
            </a:r>
            <a:r>
              <a:rPr lang="el-GR" sz="2800">
                <a:hlinkClick r:id="rId7" tooltip="Μελανοκύτταρο"/>
              </a:rPr>
              <a:t>μελανοκύτταρα</a:t>
            </a:r>
            <a:r>
              <a:rPr lang="el-GR" sz="2800"/>
              <a:t>) από τη βλαπτική δράση της </a:t>
            </a:r>
            <a:r>
              <a:rPr lang="el-GR" sz="2800" i="1">
                <a:hlinkClick r:id="rId8" tooltip="Υπεριώδης ακτινοβολία (δεν έχει γραφτεί ακόμα)"/>
              </a:rPr>
              <a:t>υπεριώδους ακτινοβολίας</a:t>
            </a:r>
            <a:r>
              <a:rPr lang="el-GR" sz="2800"/>
              <a:t>. Το δέρμα αποτελεί έναν εξωτερικό μη ειδικό μηχανισμό άμυνας.</a:t>
            </a:r>
          </a:p>
          <a:p>
            <a:pPr eaLnBrk="1" hangingPunct="1">
              <a:lnSpc>
                <a:spcPct val="80000"/>
              </a:lnSpc>
            </a:pPr>
            <a:r>
              <a:rPr lang="el-GR" sz="2800"/>
              <a:t>Επιπλέον, η ρύθμιση της </a:t>
            </a:r>
            <a:r>
              <a:rPr lang="el-GR" sz="2800">
                <a:hlinkClick r:id="rId9" tooltip="Θερμοκρασία σώματος"/>
              </a:rPr>
              <a:t>θερμοκρασίας του σώματος</a:t>
            </a:r>
            <a:r>
              <a:rPr lang="el-GR" sz="2800"/>
              <a:t> γίνεται κατά κύριο λόγο μέσω του δέρματος με τα πολλά αιμοφόρα αγγεία και  κυρίως με την εξάτμιση του ιδρώτα. Επίσης, το δέρμα συμμετέχει στην παραγωγή της </a:t>
            </a:r>
            <a:r>
              <a:rPr lang="el-GR" sz="2800" i="1">
                <a:hlinkClick r:id="rId10" tooltip="Βιταμίνη D (δεν έχει γραφτεί ακόμα)"/>
              </a:rPr>
              <a:t>βιταμίνης D</a:t>
            </a:r>
            <a:r>
              <a:rPr lang="el-GR" sz="2800" i="1"/>
              <a:t>.</a:t>
            </a:r>
          </a:p>
          <a:p>
            <a:pPr eaLnBrk="1" hangingPunct="1">
              <a:lnSpc>
                <a:spcPct val="80000"/>
              </a:lnSpc>
            </a:pPr>
            <a:r>
              <a:rPr lang="el-GR" sz="2800"/>
              <a:t>Κάτω από το δέρμα βρίσκεται ένα </a:t>
            </a:r>
            <a:r>
              <a:rPr lang="el-GR" sz="2800" i="1"/>
              <a:t>στρώμα λίπους</a:t>
            </a:r>
            <a:r>
              <a:rPr lang="el-GR" sz="2800"/>
              <a:t> το οποίο λειτουργεί ως μονωτικός παράγοντας, απορροφά τους κραδασμούς και χρησιμεύει επίσης σαν αποθήκη ενέργειας</a:t>
            </a:r>
            <a:r>
              <a:rPr lang="el-GR" sz="2800" i="1"/>
              <a:t> </a:t>
            </a:r>
            <a:endParaRPr lang="el-GR" sz="280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2 - Θέση περιεχομένου"/>
          <p:cNvSpPr>
            <a:spLocks noGrp="1"/>
          </p:cNvSpPr>
          <p:nvPr>
            <p:ph idx="1"/>
          </p:nvPr>
        </p:nvSpPr>
        <p:spPr>
          <a:xfrm>
            <a:off x="0" y="0"/>
            <a:ext cx="9144000" cy="6858000"/>
          </a:xfrm>
        </p:spPr>
        <p:txBody>
          <a:bodyPr/>
          <a:lstStyle/>
          <a:p>
            <a:pPr eaLnBrk="1" hangingPunct="1">
              <a:buFont typeface="Wingdings" pitchFamily="2" charset="2"/>
              <a:buNone/>
            </a:pPr>
            <a:r>
              <a:rPr lang="el-GR" sz="3600" b="1"/>
              <a:t>Μεταβολισμός των Μικροοργανισμών: Υδρόλυση, αφυδάτωση, οξείδωση, αναγωγή, αποκαρβοξυλίωση, απαμίνωση, φωσφορίωση, αποφωσφορίωση</a:t>
            </a:r>
          </a:p>
          <a:p>
            <a:pPr eaLnBrk="1" hangingPunct="1">
              <a:buFont typeface="Wingdings" pitchFamily="2" charset="2"/>
              <a:buNone/>
            </a:pPr>
            <a:r>
              <a:rPr lang="el-GR" sz="3600" b="1"/>
              <a:t>Είναι πολύ διαδεδομένοι στη φύση</a:t>
            </a:r>
          </a:p>
          <a:p>
            <a:pPr eaLnBrk="1" hangingPunct="1">
              <a:buFont typeface="Wingdings" pitchFamily="2" charset="2"/>
              <a:buNone/>
            </a:pPr>
            <a:r>
              <a:rPr lang="el-GR" sz="3600" b="1"/>
              <a:t>Επιδρούν στα καλλυντικά αλλάζοντας το χρώμα, παράγοντας αέρια, διαχωρίζοντας τις φάσεις ενός γαλακτώματος, μεταβάλλοντας το ιξώδες</a:t>
            </a:r>
          </a:p>
          <a:p>
            <a:pPr eaLnBrk="1" hangingPunct="1">
              <a:buFont typeface="Wingdings" pitchFamily="2" charset="2"/>
              <a:buNone/>
            </a:pPr>
            <a:r>
              <a:rPr lang="el-GR" sz="3600" b="1"/>
              <a:t>Πηγές Μολύνσεως: Νερό, κόμμεα, εκχυλίσματα, κόνεις, υλικά συσκευασίας, ανθρώπινος παράγων, σκεύη παραγωγής  </a:t>
            </a:r>
            <a:endParaRPr lang="en-US" sz="3600" b="1"/>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2 - Θέση περιεχομένου"/>
          <p:cNvSpPr>
            <a:spLocks noGrp="1"/>
          </p:cNvSpPr>
          <p:nvPr>
            <p:ph idx="1"/>
          </p:nvPr>
        </p:nvSpPr>
        <p:spPr>
          <a:xfrm>
            <a:off x="0" y="0"/>
            <a:ext cx="9144000" cy="6858000"/>
          </a:xfrm>
        </p:spPr>
        <p:txBody>
          <a:bodyPr/>
          <a:lstStyle/>
          <a:p>
            <a:pPr algn="ctr">
              <a:buFont typeface="Arial" charset="0"/>
              <a:buNone/>
            </a:pPr>
            <a:r>
              <a:rPr lang="el-GR" sz="4000" b="1"/>
              <a:t>ΠΗΓΕΣ ΜΟΛΥΝΣΕΩΝ</a:t>
            </a:r>
          </a:p>
          <a:p>
            <a:pPr>
              <a:buFont typeface="Arial" charset="0"/>
              <a:buNone/>
            </a:pPr>
            <a:r>
              <a:rPr lang="el-GR" sz="3600" b="1"/>
              <a:t>-Πρώτες Ύλες</a:t>
            </a:r>
          </a:p>
          <a:p>
            <a:pPr>
              <a:buFont typeface="Arial" charset="0"/>
              <a:buNone/>
            </a:pPr>
            <a:r>
              <a:rPr lang="el-GR" sz="3600" b="1"/>
              <a:t>Νερό – Απιονισμός, Βιολογικά Προϊόντα, Κόνεις, Χρωστικές, Ορυκτά, Επιφανειοδραστικές, Χώροι, Σκεύη, Προσωπικό</a:t>
            </a:r>
          </a:p>
          <a:p>
            <a:pPr>
              <a:buFont typeface="Arial" charset="0"/>
              <a:buNone/>
            </a:pPr>
            <a:r>
              <a:rPr lang="el-GR" sz="3600" b="1"/>
              <a:t>Συσκευασία, Συνθήκες Χρήσης  </a:t>
            </a:r>
          </a:p>
          <a:p>
            <a:pPr>
              <a:buFont typeface="Arial" charset="0"/>
              <a:buNone/>
            </a:pPr>
            <a:r>
              <a:rPr lang="el-GR" sz="3600" b="1"/>
              <a:t>Καλή Εργαστηριακή – Βιομηχανική Πρακτική</a:t>
            </a:r>
          </a:p>
          <a:p>
            <a:pPr>
              <a:buFont typeface="Arial" charset="0"/>
              <a:buNone/>
            </a:pPr>
            <a:endParaRPr lang="el-GR" sz="2400" b="1"/>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2 - Θέση περιεχομένου"/>
          <p:cNvSpPr>
            <a:spLocks noGrp="1"/>
          </p:cNvSpPr>
          <p:nvPr>
            <p:ph idx="1"/>
          </p:nvPr>
        </p:nvSpPr>
        <p:spPr>
          <a:xfrm>
            <a:off x="0" y="0"/>
            <a:ext cx="9144000" cy="6858000"/>
          </a:xfrm>
        </p:spPr>
        <p:txBody>
          <a:bodyPr/>
          <a:lstStyle/>
          <a:p>
            <a:pPr algn="ctr" eaLnBrk="1" hangingPunct="1">
              <a:buFont typeface="Wingdings" pitchFamily="2" charset="2"/>
              <a:buNone/>
            </a:pPr>
            <a:r>
              <a:rPr lang="el-GR" sz="4000" b="1"/>
              <a:t>ΣΥΝΤΗΡΗΤΙΚΑ</a:t>
            </a:r>
          </a:p>
          <a:p>
            <a:pPr eaLnBrk="1" hangingPunct="1">
              <a:buFont typeface="Wingdings" pitchFamily="2" charset="2"/>
              <a:buNone/>
            </a:pPr>
            <a:r>
              <a:rPr lang="el-GR" b="1"/>
              <a:t>Αυτοσυντήρητα προϊόντα</a:t>
            </a:r>
          </a:p>
          <a:p>
            <a:pPr eaLnBrk="1" hangingPunct="1">
              <a:buFont typeface="Wingdings" pitchFamily="2" charset="2"/>
              <a:buNone/>
            </a:pPr>
            <a:r>
              <a:rPr lang="el-GR" b="1"/>
              <a:t>Ιδιότητες Ιδανικού Συντηρητικού : Συμβατό, δραστικό , μη τοξικό, διαλυτό, άχρωμο, άοσμο, ταθερό</a:t>
            </a:r>
          </a:p>
          <a:p>
            <a:pPr eaLnBrk="1" hangingPunct="1">
              <a:buFont typeface="Wingdings" pitchFamily="2" charset="2"/>
              <a:buNone/>
            </a:pPr>
            <a:r>
              <a:rPr lang="el-GR" b="1"/>
              <a:t>Οργανικά οξέα : βενζοϊκό, σορβικό</a:t>
            </a:r>
          </a:p>
          <a:p>
            <a:pPr eaLnBrk="1" hangingPunct="1">
              <a:buFont typeface="Wingdings" pitchFamily="2" charset="2"/>
              <a:buNone/>
            </a:pPr>
            <a:r>
              <a:rPr lang="el-GR" b="1"/>
              <a:t>Αλκοόλες: Αιθυλική, Προπυλενογλυκόλη, Γλυκερόλη, Φαινοξυαιθανόλη</a:t>
            </a:r>
          </a:p>
          <a:p>
            <a:pPr eaLnBrk="1" hangingPunct="1">
              <a:buFont typeface="Wingdings" pitchFamily="2" charset="2"/>
              <a:buNone/>
            </a:pPr>
            <a:r>
              <a:rPr lang="el-GR" b="1"/>
              <a:t>Ισοθειαζολινόνες</a:t>
            </a:r>
          </a:p>
          <a:p>
            <a:pPr eaLnBrk="1" hangingPunct="1">
              <a:buFont typeface="Wingdings" pitchFamily="2" charset="2"/>
              <a:buNone/>
            </a:pPr>
            <a:r>
              <a:rPr lang="el-GR" b="1"/>
              <a:t>Φαινολικά: Εστέρες π-υδροξυβενζοϊκού οξέος</a:t>
            </a:r>
          </a:p>
          <a:p>
            <a:pPr eaLnBrk="1" hangingPunct="1">
              <a:buFont typeface="Wingdings" pitchFamily="2" charset="2"/>
              <a:buNone/>
            </a:pPr>
            <a:r>
              <a:rPr lang="el-GR" b="1"/>
              <a:t>Φαινοξυαιθανόλη</a:t>
            </a:r>
          </a:p>
          <a:p>
            <a:pPr eaLnBrk="1" hangingPunct="1">
              <a:buFont typeface="Wingdings" pitchFamily="2" charset="2"/>
              <a:buNone/>
            </a:pPr>
            <a:r>
              <a:rPr lang="el-GR" b="1"/>
              <a:t>Παράγωγα της ουρίας: Ιμιδαζολιδινυλουρία</a:t>
            </a:r>
          </a:p>
          <a:p>
            <a:pPr eaLnBrk="1" hangingPunct="1">
              <a:buFont typeface="Wingdings" pitchFamily="2" charset="2"/>
              <a:buNone/>
            </a:pPr>
            <a:endParaRPr lang="el-GR" sz="2400" b="1"/>
          </a:p>
          <a:p>
            <a:pPr eaLnBrk="1" hangingPunct="1">
              <a:buFont typeface="Wingdings" pitchFamily="2" charset="2"/>
              <a:buNone/>
            </a:pPr>
            <a:endParaRPr lang="en-US" sz="2400" b="1"/>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4 - Ορθογώνιο"/>
          <p:cNvSpPr>
            <a:spLocks noChangeArrowheads="1"/>
          </p:cNvSpPr>
          <p:nvPr/>
        </p:nvSpPr>
        <p:spPr bwMode="auto">
          <a:xfrm>
            <a:off x="2286000" y="474663"/>
            <a:ext cx="4572000" cy="5908675"/>
          </a:xfrm>
          <a:prstGeom prst="rect">
            <a:avLst/>
          </a:prstGeom>
          <a:noFill/>
          <a:ln w="9525">
            <a:noFill/>
            <a:miter lim="800000"/>
            <a:headEnd/>
            <a:tailEnd/>
          </a:ln>
        </p:spPr>
        <p:txBody>
          <a:bodyPr>
            <a:spAutoFit/>
          </a:bodyPr>
          <a:lstStyle/>
          <a:p>
            <a:r>
              <a:rPr lang="en-US" b="1"/>
              <a:t>Parabens</a:t>
            </a:r>
            <a:r>
              <a:rPr lang="en-US"/>
              <a:t>Examples</a:t>
            </a:r>
          </a:p>
          <a:p>
            <a:pPr lvl="1"/>
            <a:r>
              <a:rPr lang="en-US"/>
              <a:t>Germaben II</a:t>
            </a:r>
          </a:p>
          <a:p>
            <a:pPr lvl="1"/>
            <a:r>
              <a:rPr lang="en-US"/>
              <a:t>Methylparben</a:t>
            </a:r>
          </a:p>
          <a:p>
            <a:pPr lvl="1"/>
            <a:r>
              <a:rPr lang="en-US"/>
              <a:t>Propylparaben</a:t>
            </a:r>
          </a:p>
          <a:p>
            <a:pPr lvl="1"/>
            <a:r>
              <a:rPr lang="en-US"/>
              <a:t>Butylparaben</a:t>
            </a:r>
          </a:p>
          <a:p>
            <a:r>
              <a:rPr lang="en-US"/>
              <a:t>Economical</a:t>
            </a:r>
          </a:p>
          <a:p>
            <a:r>
              <a:rPr lang="en-US"/>
              <a:t>Most widely used group of preservatives</a:t>
            </a:r>
          </a:p>
          <a:p>
            <a:r>
              <a:rPr lang="en-US"/>
              <a:t>Effective for fungal protection and some gram positive bacteria</a:t>
            </a:r>
          </a:p>
          <a:p>
            <a:r>
              <a:rPr lang="en-US"/>
              <a:t>Must be combined with others for gram negative protection</a:t>
            </a:r>
          </a:p>
          <a:p>
            <a:r>
              <a:rPr lang="en-US"/>
              <a:t>Allowed for both rinse-off and leave-on products</a:t>
            </a:r>
          </a:p>
          <a:p>
            <a:r>
              <a:rPr lang="en-US"/>
              <a:t>Concerns about estrogenic activity due to study – the study was disputed, but public now perceives them as dangerous and it is difficult to turn that around. It was concluded they were safe for use in cosmetic products at levels up to 25%. Typically parabens are used at levels ranging from 0.01 to 0.3%.</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2 - Θέση περιεχομένου"/>
          <p:cNvSpPr>
            <a:spLocks noGrp="1"/>
          </p:cNvSpPr>
          <p:nvPr>
            <p:ph idx="1"/>
          </p:nvPr>
        </p:nvSpPr>
        <p:spPr>
          <a:xfrm>
            <a:off x="301625" y="0"/>
            <a:ext cx="8540750" cy="6858000"/>
          </a:xfrm>
        </p:spPr>
        <p:txBody>
          <a:bodyPr/>
          <a:lstStyle/>
          <a:p>
            <a:r>
              <a:rPr lang="en-US" sz="2000" b="1"/>
              <a:t>Phenoxyethanol</a:t>
            </a:r>
            <a:r>
              <a:rPr lang="en-US" sz="2000"/>
              <a:t>Examples</a:t>
            </a:r>
          </a:p>
          <a:p>
            <a:pPr lvl="1"/>
            <a:r>
              <a:rPr lang="en-US" sz="2000"/>
              <a:t>Optiphen, Optiphen Plus (contains phenoxyethanol combined with others for broad spectrum protection)</a:t>
            </a:r>
          </a:p>
          <a:p>
            <a:r>
              <a:rPr lang="en-US" sz="2000"/>
              <a:t>Often considered a "milder alternative" to traditional preservatives</a:t>
            </a:r>
          </a:p>
          <a:p>
            <a:r>
              <a:rPr lang="en-US" sz="2000"/>
              <a:t>Not broad spectrum (by itself)– often combined with caprylyl glycol, sorbic acid / potassium sorbate or EDTA to create broad spectrum efficacy.</a:t>
            </a:r>
          </a:p>
          <a:p>
            <a:r>
              <a:rPr lang="en-US" sz="2000"/>
              <a:t>Good bacterial efficacy, best against gram negative bacteria</a:t>
            </a:r>
          </a:p>
          <a:p>
            <a:r>
              <a:rPr lang="en-US" sz="2000"/>
              <a:t>Very stable, not pH dependent</a:t>
            </a:r>
          </a:p>
          <a:p>
            <a:r>
              <a:rPr lang="en-US" sz="2000"/>
              <a:t>Allowed in most areas up to 1%, though found to be non-irritating or sensitizing up to 2.2%</a:t>
            </a:r>
          </a:p>
          <a:p>
            <a:r>
              <a:rPr lang="en-US" sz="2000"/>
              <a:t>Concerns of carcinogenic activity</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2 - Θέση περιεχομένου"/>
          <p:cNvSpPr>
            <a:spLocks noGrp="1"/>
          </p:cNvSpPr>
          <p:nvPr>
            <p:ph idx="1"/>
          </p:nvPr>
        </p:nvSpPr>
        <p:spPr>
          <a:xfrm>
            <a:off x="0" y="0"/>
            <a:ext cx="9144000" cy="6858000"/>
          </a:xfrm>
        </p:spPr>
        <p:txBody>
          <a:bodyPr/>
          <a:lstStyle/>
          <a:p>
            <a:pPr eaLnBrk="1" hangingPunct="1">
              <a:buFont typeface="Wingdings" pitchFamily="2" charset="2"/>
              <a:buNone/>
            </a:pPr>
            <a:r>
              <a:rPr lang="el-GR" sz="2400" b="1"/>
              <a:t>Ενεργός Συγκέντρωση Συντηρητικού (0,001-1%)</a:t>
            </a:r>
          </a:p>
          <a:p>
            <a:pPr eaLnBrk="1" hangingPunct="1">
              <a:buFont typeface="Wingdings" pitchFamily="2" charset="2"/>
              <a:buNone/>
            </a:pPr>
            <a:r>
              <a:rPr lang="el-GR" sz="2400" b="1"/>
              <a:t>Συνδυασμός Συντηρητικών – Σύστημα Συντηρήσεως</a:t>
            </a:r>
          </a:p>
          <a:p>
            <a:pPr eaLnBrk="1" hangingPunct="1">
              <a:buFont typeface="Wingdings" pitchFamily="2" charset="2"/>
              <a:buNone/>
            </a:pPr>
            <a:r>
              <a:rPr lang="el-GR" sz="2400" b="1"/>
              <a:t>Συμβατότητα με τα Υπόλοιπα Συστατικά</a:t>
            </a:r>
          </a:p>
          <a:p>
            <a:pPr eaLnBrk="1" hangingPunct="1">
              <a:buFont typeface="Wingdings" pitchFamily="2" charset="2"/>
              <a:buNone/>
            </a:pPr>
            <a:r>
              <a:rPr lang="el-GR" sz="2400" b="1"/>
              <a:t>Συντελεστής Κατανομής</a:t>
            </a:r>
          </a:p>
          <a:p>
            <a:pPr eaLnBrk="1" hangingPunct="1">
              <a:buFont typeface="Wingdings" pitchFamily="2" charset="2"/>
              <a:buNone/>
            </a:pPr>
            <a:r>
              <a:rPr lang="el-GR" sz="2400" b="1"/>
              <a:t>ρΗ</a:t>
            </a:r>
          </a:p>
          <a:p>
            <a:pPr eaLnBrk="1" hangingPunct="1">
              <a:buFont typeface="Wingdings" pitchFamily="2" charset="2"/>
              <a:buNone/>
            </a:pPr>
            <a:r>
              <a:rPr lang="el-GR" sz="2400" b="1"/>
              <a:t>Επιφανειοδραστικές Ουσίες </a:t>
            </a:r>
          </a:p>
          <a:p>
            <a:pPr eaLnBrk="1" hangingPunct="1">
              <a:buFont typeface="Wingdings" pitchFamily="2" charset="2"/>
              <a:buNone/>
            </a:pPr>
            <a:r>
              <a:rPr lang="el-GR" sz="2400" b="1"/>
              <a:t>Στερεά Σωματίδια</a:t>
            </a:r>
          </a:p>
          <a:p>
            <a:pPr eaLnBrk="1" hangingPunct="1">
              <a:buFont typeface="Wingdings" pitchFamily="2" charset="2"/>
              <a:buNone/>
            </a:pPr>
            <a:r>
              <a:rPr lang="el-GR" sz="2400" b="1"/>
              <a:t> Δοκιμασία Μικροβιολογικής Πρόκλησης (</a:t>
            </a:r>
            <a:r>
              <a:rPr lang="en-US" sz="2400" b="1"/>
              <a:t>Challenge Test)</a:t>
            </a:r>
          </a:p>
          <a:p>
            <a:pPr eaLnBrk="1" hangingPunct="1">
              <a:buFont typeface="Wingdings" pitchFamily="2" charset="2"/>
              <a:buNone/>
            </a:pPr>
            <a:endParaRPr lang="en-US" sz="2400" b="1"/>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2 - Θέση περιεχομένου"/>
          <p:cNvSpPr>
            <a:spLocks noGrp="1"/>
          </p:cNvSpPr>
          <p:nvPr>
            <p:ph idx="1"/>
          </p:nvPr>
        </p:nvSpPr>
        <p:spPr>
          <a:xfrm>
            <a:off x="0" y="0"/>
            <a:ext cx="9144000" cy="6858000"/>
          </a:xfrm>
        </p:spPr>
        <p:txBody>
          <a:bodyPr/>
          <a:lstStyle/>
          <a:p>
            <a:pPr algn="ctr" eaLnBrk="1" hangingPunct="1">
              <a:buFont typeface="Wingdings" pitchFamily="2" charset="2"/>
              <a:buNone/>
            </a:pPr>
            <a:r>
              <a:rPr lang="el-GR" sz="4000" b="1"/>
              <a:t>ΚΑΛΛΥΝΤΙΚΑ ΕΛΕΥΘΕΡΑ ΣΥΝΤΗΡΗΤΙΚΩΝ</a:t>
            </a:r>
          </a:p>
          <a:p>
            <a:pPr eaLnBrk="1" hangingPunct="1">
              <a:buFont typeface="Wingdings" pitchFamily="2" charset="2"/>
              <a:buNone/>
            </a:pPr>
            <a:r>
              <a:rPr lang="el-GR" b="1"/>
              <a:t>Ελεύθερα Συντηρητικών-Αυτοσυντηρούμενα (</a:t>
            </a:r>
            <a:r>
              <a:rPr lang="en-US" b="1"/>
              <a:t>Preservative Free-Self Preserving)</a:t>
            </a:r>
            <a:endParaRPr lang="el-GR" b="1"/>
          </a:p>
          <a:p>
            <a:pPr eaLnBrk="1" hangingPunct="1">
              <a:buFont typeface="Wingdings" pitchFamily="2" charset="2"/>
              <a:buNone/>
            </a:pPr>
            <a:r>
              <a:rPr lang="el-GR" b="1"/>
              <a:t>Γίνεται με την Τεχνολογία Φραγμών : Ειδικές προφυλάξεις κατά την Παρασκευή, χρήση και φύλαξη ώστε να ελαχιστοποιείται η επαφή με μικρόβια. Επίσης χρησιμοποιούνται ουσίες που είτε έχουν αντιμικροβιακές ιδιότητες χωρίς να θεωρούνται συντηρητικά είτε συνεπικουρούν την αντιμικροβιακή δράση άλλων συστατικών θεωρούμενα ως πολυλειτουργικά μόρια (μαλακτικές-υγραντικές και άλλες ιδιότητες)</a:t>
            </a:r>
          </a:p>
          <a:p>
            <a:pPr eaLnBrk="1" hangingPunct="1">
              <a:buFont typeface="Wingdings" pitchFamily="2" charset="2"/>
              <a:buNone/>
            </a:pPr>
            <a:r>
              <a:rPr lang="el-GR" sz="2400" b="1"/>
              <a:t> </a:t>
            </a:r>
            <a:endParaRPr lang="en-US" sz="2400" b="1"/>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rtlCol="0">
            <a:normAutofit/>
          </a:bodyPr>
          <a:lstStyle/>
          <a:p>
            <a:pPr algn="ctr" eaLnBrk="1" fontAlgn="auto" hangingPunct="1">
              <a:spcAft>
                <a:spcPts val="0"/>
              </a:spcAft>
              <a:buFont typeface="Wingdings" pitchFamily="2" charset="2"/>
              <a:buNone/>
              <a:defRPr/>
            </a:pPr>
            <a:r>
              <a:rPr lang="el-GR" sz="4000" b="1" dirty="0"/>
              <a:t>ΤΕΧΝΟΛΟΓΙΑ ΦΡΑΓΜΩΝ</a:t>
            </a:r>
          </a:p>
          <a:p>
            <a:pPr marL="457200" indent="-457200" eaLnBrk="1" fontAlgn="auto" hangingPunct="1">
              <a:spcAft>
                <a:spcPts val="0"/>
              </a:spcAft>
              <a:buFont typeface="Wingdings" pitchFamily="2" charset="2"/>
              <a:buAutoNum type="arabicPeriod"/>
              <a:defRPr/>
            </a:pPr>
            <a:r>
              <a:rPr lang="el-GR" sz="2800" b="1" dirty="0"/>
              <a:t>Αρχές Καλής Παραγωγής (</a:t>
            </a:r>
            <a:r>
              <a:rPr lang="en-US" sz="2800" b="1" dirty="0"/>
              <a:t>GMP)</a:t>
            </a:r>
          </a:p>
          <a:p>
            <a:pPr marL="457200" indent="-457200" eaLnBrk="1" fontAlgn="auto" hangingPunct="1">
              <a:spcAft>
                <a:spcPts val="0"/>
              </a:spcAft>
              <a:buFont typeface="Wingdings" pitchFamily="2" charset="2"/>
              <a:buNone/>
              <a:defRPr/>
            </a:pPr>
            <a:r>
              <a:rPr lang="el-GR" sz="2800" b="1" dirty="0"/>
              <a:t>Καθαρά, αποστειρωμένα μηχανήματα, άσηπτες συνθήκες παραγωγής, μικροβιολογικοί έλεγχοι πρώτων υλών-χώρων-μηχανημάτων, εκπαιδευμένο προσωπικό.</a:t>
            </a:r>
          </a:p>
          <a:p>
            <a:pPr marL="457200" indent="-457200" eaLnBrk="1" fontAlgn="auto" hangingPunct="1">
              <a:spcAft>
                <a:spcPts val="0"/>
              </a:spcAft>
              <a:buFont typeface="Wingdings" pitchFamily="2" charset="2"/>
              <a:buNone/>
              <a:defRPr/>
            </a:pPr>
            <a:r>
              <a:rPr lang="el-GR" sz="2800" b="1" dirty="0"/>
              <a:t>2. Κατάλληλη Συσκευασία</a:t>
            </a:r>
          </a:p>
          <a:p>
            <a:pPr marL="457200" indent="-457200" eaLnBrk="1" fontAlgn="auto" hangingPunct="1">
              <a:spcAft>
                <a:spcPts val="0"/>
              </a:spcAft>
              <a:buFont typeface="Wingdings" pitchFamily="2" charset="2"/>
              <a:buNone/>
              <a:defRPr/>
            </a:pPr>
            <a:r>
              <a:rPr lang="el-GR" sz="2800" b="1" dirty="0"/>
              <a:t>Σωληνάρια με ρύγχος ή με ειδικές  βαλβίδες, συσκευασίες μία χρήσεως</a:t>
            </a:r>
          </a:p>
          <a:p>
            <a:pPr marL="457200" indent="-457200" eaLnBrk="1" fontAlgn="auto" hangingPunct="1">
              <a:spcAft>
                <a:spcPts val="0"/>
              </a:spcAft>
              <a:buFont typeface="Wingdings" pitchFamily="2" charset="2"/>
              <a:buNone/>
              <a:defRPr/>
            </a:pPr>
            <a:r>
              <a:rPr lang="el-GR" sz="2800" b="1" dirty="0"/>
              <a:t>3. </a:t>
            </a:r>
            <a:r>
              <a:rPr lang="el-GR" sz="2800" b="1" dirty="0" err="1"/>
              <a:t>Ενεργότητα</a:t>
            </a:r>
            <a:r>
              <a:rPr lang="el-GR" sz="2800" b="1" dirty="0"/>
              <a:t> (διαθεσιμότητα) Νερού</a:t>
            </a:r>
          </a:p>
          <a:p>
            <a:pPr marL="457200" indent="-457200" eaLnBrk="1" fontAlgn="auto" hangingPunct="1">
              <a:spcAft>
                <a:spcPts val="0"/>
              </a:spcAft>
              <a:buFont typeface="Wingdings" pitchFamily="2" charset="2"/>
              <a:buNone/>
              <a:defRPr/>
            </a:pPr>
            <a:r>
              <a:rPr lang="el-GR" sz="2800" b="1" dirty="0"/>
              <a:t>Χρήση ουσιών οι οποίες μειώνουν την διαθεσιμότητα του όπως πολυμερή, γλυκερίνη – </a:t>
            </a:r>
            <a:r>
              <a:rPr lang="el-GR" sz="2800" b="1" dirty="0" err="1"/>
              <a:t>σορβιτόλη</a:t>
            </a:r>
            <a:r>
              <a:rPr lang="el-GR" sz="2800" b="1" dirty="0"/>
              <a:t>, </a:t>
            </a:r>
            <a:r>
              <a:rPr lang="el-GR" sz="2800" b="1" dirty="0" err="1"/>
              <a:t>πρωτεϊνες</a:t>
            </a:r>
            <a:endParaRPr lang="el-GR" sz="2800" b="1" dirty="0"/>
          </a:p>
          <a:p>
            <a:pPr marL="457200" indent="-457200" eaLnBrk="1" fontAlgn="auto" hangingPunct="1">
              <a:spcAft>
                <a:spcPts val="0"/>
              </a:spcAft>
              <a:buFont typeface="Wingdings" pitchFamily="2" charset="2"/>
              <a:buNone/>
              <a:defRPr/>
            </a:pPr>
            <a:r>
              <a:rPr lang="el-GR" sz="2800" b="1" dirty="0"/>
              <a:t>4. Τύπος </a:t>
            </a:r>
            <a:r>
              <a:rPr lang="el-GR" sz="2800" b="1" dirty="0" err="1"/>
              <a:t>τουΓαλακτώματος</a:t>
            </a:r>
            <a:endParaRPr lang="el-GR" sz="2800" b="1" dirty="0"/>
          </a:p>
          <a:p>
            <a:pPr marL="457200" indent="-457200" eaLnBrk="1" fontAlgn="auto" hangingPunct="1">
              <a:spcAft>
                <a:spcPts val="0"/>
              </a:spcAft>
              <a:buFont typeface="Wingdings" pitchFamily="2" charset="2"/>
              <a:buNone/>
              <a:defRPr/>
            </a:pPr>
            <a:r>
              <a:rPr lang="el-GR" sz="2800" b="1" dirty="0"/>
              <a:t>5. ρΗ </a:t>
            </a:r>
            <a:endParaRPr lang="en-US" sz="2800" b="1"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rtlCol="0">
            <a:normAutofit/>
          </a:bodyPr>
          <a:lstStyle/>
          <a:p>
            <a:pPr algn="ctr" eaLnBrk="1" fontAlgn="auto" hangingPunct="1">
              <a:spcAft>
                <a:spcPts val="0"/>
              </a:spcAft>
              <a:buFont typeface="Wingdings" pitchFamily="2" charset="2"/>
              <a:buNone/>
              <a:defRPr/>
            </a:pPr>
            <a:r>
              <a:rPr lang="el-GR" b="1" dirty="0"/>
              <a:t>ΕΝΑΛΛΑΚΤΙΚΑ ΣΥΝΤΗΡΗΤΙΚΑ</a:t>
            </a:r>
          </a:p>
          <a:p>
            <a:pPr marL="457200" indent="-457200" eaLnBrk="1" fontAlgn="auto" hangingPunct="1">
              <a:spcAft>
                <a:spcPts val="0"/>
              </a:spcAft>
              <a:buFont typeface="Wingdings" pitchFamily="2" charset="2"/>
              <a:buAutoNum type="arabicPeriod"/>
              <a:defRPr/>
            </a:pPr>
            <a:r>
              <a:rPr lang="el-GR" sz="2400" b="1" dirty="0"/>
              <a:t>Πολικές Ενώσεις με Μεσαίου Μήκους </a:t>
            </a:r>
            <a:r>
              <a:rPr lang="el-GR" sz="2400" b="1" dirty="0" err="1"/>
              <a:t>Αλυσιδα</a:t>
            </a:r>
            <a:endParaRPr lang="el-GR" sz="2400" b="1" dirty="0"/>
          </a:p>
          <a:p>
            <a:pPr marL="457200" indent="-457200" eaLnBrk="1" fontAlgn="auto" hangingPunct="1">
              <a:spcAft>
                <a:spcPts val="0"/>
              </a:spcAft>
              <a:buFont typeface="Wingdings" pitchFamily="2" charset="2"/>
              <a:buNone/>
              <a:defRPr/>
            </a:pPr>
            <a:r>
              <a:rPr lang="el-GR" sz="2400" b="1" dirty="0" err="1"/>
              <a:t>Καπρυλυλογλυκόλη</a:t>
            </a:r>
            <a:r>
              <a:rPr lang="el-GR" sz="2400" b="1" dirty="0"/>
              <a:t> </a:t>
            </a:r>
            <a:r>
              <a:rPr lang="en-US" sz="2400" b="1" dirty="0"/>
              <a:t>(Gram + -, </a:t>
            </a:r>
            <a:r>
              <a:rPr lang="el-GR" sz="2400" b="1" dirty="0"/>
              <a:t>μύκητες), Λιπαρά οξέα και Εστέρες τους όπως </a:t>
            </a:r>
            <a:r>
              <a:rPr lang="el-GR" sz="2400" b="1" dirty="0" err="1"/>
              <a:t>καπρυλικός</a:t>
            </a:r>
            <a:r>
              <a:rPr lang="el-GR" sz="2400" b="1" dirty="0"/>
              <a:t> </a:t>
            </a:r>
            <a:r>
              <a:rPr lang="el-GR" sz="2400" b="1" dirty="0" err="1"/>
              <a:t>γλυκερινεστέρας</a:t>
            </a:r>
            <a:r>
              <a:rPr lang="el-GR" sz="2400" b="1" dirty="0"/>
              <a:t> (αποσταθεροποιεί την κυτταρική </a:t>
            </a:r>
            <a:r>
              <a:rPr lang="el-GR" sz="2400" b="1" dirty="0" err="1"/>
              <a:t>μεβράνη</a:t>
            </a:r>
            <a:r>
              <a:rPr lang="el-GR" sz="2400" b="1" dirty="0"/>
              <a:t> των μικροοργανισμών), </a:t>
            </a:r>
            <a:r>
              <a:rPr lang="el-GR" sz="2400" b="1" dirty="0" err="1"/>
              <a:t>φαινυλοαιθυλική</a:t>
            </a:r>
            <a:r>
              <a:rPr lang="el-GR" sz="2400" b="1" dirty="0"/>
              <a:t> αλκοόλη (</a:t>
            </a:r>
            <a:r>
              <a:rPr lang="en-US" sz="2400" b="1" dirty="0"/>
              <a:t>Gram-)</a:t>
            </a:r>
            <a:r>
              <a:rPr lang="el-GR" sz="2400" b="1" dirty="0"/>
              <a:t>, </a:t>
            </a:r>
            <a:r>
              <a:rPr lang="el-GR" sz="2400" b="1" dirty="0" err="1"/>
              <a:t>αιθυλοεξυλογλυκερίνη</a:t>
            </a:r>
            <a:r>
              <a:rPr lang="el-GR" sz="2400" b="1" dirty="0"/>
              <a:t> (μειώνει την επιφανειακή τάση της κυτταρικής μεμβράνης των μικροβίων)</a:t>
            </a:r>
            <a:r>
              <a:rPr lang="en-US" sz="2400" b="1" dirty="0"/>
              <a:t>.</a:t>
            </a:r>
          </a:p>
          <a:p>
            <a:pPr marL="457200" indent="-457200" eaLnBrk="1" fontAlgn="auto" hangingPunct="1">
              <a:spcAft>
                <a:spcPts val="0"/>
              </a:spcAft>
              <a:buFont typeface="Wingdings" pitchFamily="2" charset="2"/>
              <a:buNone/>
              <a:defRPr/>
            </a:pPr>
            <a:r>
              <a:rPr lang="en-US" sz="2400" b="1" dirty="0"/>
              <a:t>2. </a:t>
            </a:r>
            <a:r>
              <a:rPr lang="el-GR" sz="2400" b="1" dirty="0" err="1"/>
              <a:t>Φαινολικές</a:t>
            </a:r>
            <a:r>
              <a:rPr lang="el-GR" sz="2400" b="1" dirty="0"/>
              <a:t> Ενώσεις</a:t>
            </a:r>
          </a:p>
          <a:p>
            <a:pPr marL="457200" indent="-457200" eaLnBrk="1" fontAlgn="auto" hangingPunct="1">
              <a:spcAft>
                <a:spcPts val="0"/>
              </a:spcAft>
              <a:buFont typeface="Wingdings" pitchFamily="2" charset="2"/>
              <a:buNone/>
              <a:defRPr/>
            </a:pPr>
            <a:r>
              <a:rPr lang="el-GR" sz="2400" b="1" dirty="0"/>
              <a:t>Καφεϊκό, </a:t>
            </a:r>
            <a:r>
              <a:rPr lang="el-GR" sz="2400" b="1" dirty="0" err="1"/>
              <a:t>κουμαρικό</a:t>
            </a:r>
            <a:r>
              <a:rPr lang="el-GR" sz="2400" b="1" dirty="0"/>
              <a:t>, </a:t>
            </a:r>
            <a:r>
              <a:rPr lang="el-GR" sz="2400" b="1" dirty="0" err="1"/>
              <a:t>φερουλικό</a:t>
            </a:r>
            <a:r>
              <a:rPr lang="el-GR" sz="2400" b="1" dirty="0"/>
              <a:t> οξύ</a:t>
            </a:r>
          </a:p>
          <a:p>
            <a:pPr marL="457200" indent="-457200" eaLnBrk="1" fontAlgn="auto" hangingPunct="1">
              <a:spcAft>
                <a:spcPts val="0"/>
              </a:spcAft>
              <a:buFont typeface="Wingdings" pitchFamily="2" charset="2"/>
              <a:buNone/>
              <a:defRPr/>
            </a:pPr>
            <a:r>
              <a:rPr lang="el-GR" sz="2400" b="1" dirty="0"/>
              <a:t>3. Αρωματικές Ενώσεις </a:t>
            </a:r>
          </a:p>
          <a:p>
            <a:pPr marL="457200" indent="-457200" eaLnBrk="1" fontAlgn="auto" hangingPunct="1">
              <a:spcAft>
                <a:spcPts val="0"/>
              </a:spcAft>
              <a:buFont typeface="Wingdings" pitchFamily="2" charset="2"/>
              <a:buNone/>
              <a:defRPr/>
            </a:pPr>
            <a:r>
              <a:rPr lang="el-GR" sz="2400" b="1" dirty="0" err="1"/>
              <a:t>Αλδεϋδες</a:t>
            </a:r>
            <a:r>
              <a:rPr lang="el-GR" sz="2400" b="1" dirty="0"/>
              <a:t>, αλκοόλες, οργανικά οξέα  συνήθως συστατικά αρωμάτων</a:t>
            </a:r>
          </a:p>
          <a:p>
            <a:pPr marL="457200" indent="-457200" eaLnBrk="1" fontAlgn="auto" hangingPunct="1">
              <a:spcAft>
                <a:spcPts val="0"/>
              </a:spcAft>
              <a:buFont typeface="Wingdings" pitchFamily="2" charset="2"/>
              <a:buNone/>
              <a:defRPr/>
            </a:pPr>
            <a:r>
              <a:rPr lang="el-GR" sz="2400" b="1" dirty="0"/>
              <a:t>4. Αιθέρια </a:t>
            </a:r>
            <a:r>
              <a:rPr lang="el-GR" sz="2400" b="1" dirty="0" err="1"/>
              <a:t>Ελαια</a:t>
            </a:r>
            <a:endParaRPr lang="el-GR" sz="2400" b="1" dirty="0"/>
          </a:p>
          <a:p>
            <a:pPr marL="457200" indent="-457200" eaLnBrk="1" fontAlgn="auto" hangingPunct="1">
              <a:spcAft>
                <a:spcPts val="0"/>
              </a:spcAft>
              <a:buFont typeface="Wingdings" pitchFamily="2" charset="2"/>
              <a:buNone/>
              <a:defRPr/>
            </a:pPr>
            <a:r>
              <a:rPr lang="en-US" sz="2400" b="1" dirty="0"/>
              <a:t>Thymus </a:t>
            </a:r>
            <a:r>
              <a:rPr lang="en-US" sz="2400" b="1" dirty="0" err="1"/>
              <a:t>Vulgaris</a:t>
            </a:r>
            <a:r>
              <a:rPr lang="en-US" sz="2400" b="1" dirty="0"/>
              <a:t>, Artemisia </a:t>
            </a:r>
            <a:r>
              <a:rPr lang="en-US" sz="2400" b="1" dirty="0" err="1"/>
              <a:t>Afra</a:t>
            </a:r>
            <a:r>
              <a:rPr lang="en-US" sz="2400" b="1" dirty="0"/>
              <a:t>, </a:t>
            </a:r>
            <a:r>
              <a:rPr lang="en-US" sz="2400" b="1" dirty="0" err="1"/>
              <a:t>Pteronia</a:t>
            </a:r>
            <a:r>
              <a:rPr lang="en-US" sz="2400" b="1" dirty="0"/>
              <a:t> </a:t>
            </a:r>
            <a:r>
              <a:rPr lang="en-US" sz="2400" b="1" dirty="0" err="1"/>
              <a:t>Incana</a:t>
            </a:r>
            <a:r>
              <a:rPr lang="en-US" sz="2400" b="1" dirty="0"/>
              <a:t>, </a:t>
            </a:r>
            <a:r>
              <a:rPr lang="en-US" sz="2400" b="1" dirty="0" err="1"/>
              <a:t>Calamintha</a:t>
            </a:r>
            <a:r>
              <a:rPr lang="en-US" sz="2400" b="1" dirty="0"/>
              <a:t> </a:t>
            </a:r>
            <a:r>
              <a:rPr lang="en-US" sz="2400" b="1" dirty="0" err="1"/>
              <a:t>Officinalis</a:t>
            </a:r>
            <a:r>
              <a:rPr lang="en-US" sz="2400" b="1" dirty="0"/>
              <a:t>, </a:t>
            </a:r>
            <a:r>
              <a:rPr lang="en-US" sz="2400" b="1" dirty="0" err="1"/>
              <a:t>Melaleuca</a:t>
            </a:r>
            <a:r>
              <a:rPr lang="en-US" sz="2400" b="1" dirty="0"/>
              <a:t> </a:t>
            </a:r>
            <a:r>
              <a:rPr lang="en-US" sz="2400" b="1" dirty="0" err="1"/>
              <a:t>Alternifolia</a:t>
            </a:r>
            <a:endParaRPr lang="en-US" sz="2400" b="1" dirty="0"/>
          </a:p>
          <a:p>
            <a:pPr marL="457200" indent="-457200" eaLnBrk="1" fontAlgn="auto" hangingPunct="1">
              <a:spcAft>
                <a:spcPts val="0"/>
              </a:spcAft>
              <a:buFont typeface="Wingdings" pitchFamily="2" charset="2"/>
              <a:buNone/>
              <a:defRPr/>
            </a:pPr>
            <a:r>
              <a:rPr lang="en-US" sz="2400" b="1" dirty="0"/>
              <a:t>5. </a:t>
            </a:r>
            <a:r>
              <a:rPr lang="el-GR" sz="2400" b="1" dirty="0"/>
              <a:t>Φυτικά Εκχυλίσματα, Φυτικά Συστατικά (</a:t>
            </a:r>
            <a:r>
              <a:rPr lang="el-GR" sz="2400" b="1" dirty="0" err="1"/>
              <a:t>τοταρόλη</a:t>
            </a:r>
            <a:r>
              <a:rPr lang="el-GR" sz="2400" b="1" dirty="0"/>
              <a:t>, </a:t>
            </a:r>
            <a:r>
              <a:rPr lang="el-GR" sz="2400" b="1" dirty="0" err="1"/>
              <a:t>ασνικό</a:t>
            </a:r>
            <a:r>
              <a:rPr lang="el-GR" sz="2400" b="1" dirty="0"/>
              <a:t> οξύ)</a:t>
            </a:r>
            <a:endParaRPr lang="en-US" sz="2400" b="1" dirty="0"/>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Grp="1" noRot="1" noChangeArrowheads="1"/>
          </p:cNvSpPr>
          <p:nvPr>
            <p:ph idx="1"/>
          </p:nvPr>
        </p:nvSpPr>
        <p:spPr>
          <a:xfrm>
            <a:off x="0" y="0"/>
            <a:ext cx="9144000" cy="6858000"/>
          </a:xfrm>
        </p:spPr>
        <p:txBody>
          <a:bodyPr/>
          <a:lstStyle/>
          <a:p>
            <a:pPr algn="ctr" eaLnBrk="1" hangingPunct="1">
              <a:buFont typeface="Wingdings" pitchFamily="2" charset="2"/>
              <a:buNone/>
            </a:pPr>
            <a:r>
              <a:rPr lang="el-GR" sz="2400" b="1" dirty="0"/>
              <a:t>ΔΙΥΓΡΑΝΤΙΚΕΣ ΕΝΩΣΕΙΣ</a:t>
            </a:r>
          </a:p>
          <a:p>
            <a:pPr eaLnBrk="1" hangingPunct="1">
              <a:buFont typeface="Wingdings" pitchFamily="2" charset="2"/>
              <a:buNone/>
            </a:pPr>
            <a:r>
              <a:rPr lang="el-GR" b="1" dirty="0"/>
              <a:t>Υγροσκοπικές ουσίες : Απορροφούν νερό από την ατμόσφαιρα</a:t>
            </a:r>
          </a:p>
          <a:p>
            <a:pPr eaLnBrk="1" hangingPunct="1">
              <a:buFont typeface="Wingdings" pitchFamily="2" charset="2"/>
              <a:buNone/>
            </a:pPr>
            <a:r>
              <a:rPr lang="el-GR" b="1" dirty="0"/>
              <a:t>Περιορισμό της απωλείας του νερού στο προϊόν, βελτιώνει την υφή και την εμφάνιση</a:t>
            </a:r>
          </a:p>
          <a:p>
            <a:pPr eaLnBrk="1" hangingPunct="1">
              <a:buFont typeface="Wingdings" pitchFamily="2" charset="2"/>
              <a:buNone/>
            </a:pPr>
            <a:r>
              <a:rPr lang="el-GR" b="1" dirty="0"/>
              <a:t>Θερμοκρασία, σχετική υγρασία, χρόνος – έκταση επιφανείας επαφής με τον αέρα, περιβάλλον</a:t>
            </a:r>
          </a:p>
          <a:p>
            <a:pPr eaLnBrk="1" hangingPunct="1">
              <a:buFont typeface="Wingdings" pitchFamily="2" charset="2"/>
              <a:buNone/>
            </a:pPr>
            <a:r>
              <a:rPr lang="el-GR" b="1" dirty="0"/>
              <a:t>Κλίνεται αεροστεγώς – φυλάσσεται σε μέρος δροσερό</a:t>
            </a:r>
          </a:p>
          <a:p>
            <a:pPr eaLnBrk="1" hangingPunct="1">
              <a:buFont typeface="Wingdings" pitchFamily="2" charset="2"/>
              <a:buNone/>
            </a:pPr>
            <a:r>
              <a:rPr lang="el-GR" b="1" dirty="0"/>
              <a:t>Οργανικές Διυγραντικές : Πολυοξυαιθυλενογλυκόλες, προπυλενογλυκόλη, γλυκερίνη, σορβιτόλη</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rrowheads="1"/>
          </p:cNvSpPr>
          <p:nvPr>
            <p:ph type="body" idx="1"/>
          </p:nvPr>
        </p:nvSpPr>
        <p:spPr>
          <a:xfrm>
            <a:off x="0" y="0"/>
            <a:ext cx="9144000" cy="6858000"/>
          </a:xfrm>
        </p:spPr>
        <p:txBody>
          <a:bodyPr/>
          <a:lstStyle/>
          <a:p>
            <a:pPr marL="341313" indent="-341313" eaLnBrk="1" hangingPunct="1"/>
            <a:r>
              <a:rPr lang="el-GR" b="1"/>
              <a:t>Δομή</a:t>
            </a:r>
          </a:p>
          <a:p>
            <a:pPr marL="341313" indent="-341313" eaLnBrk="1" hangingPunct="1"/>
            <a:r>
              <a:rPr lang="el-GR"/>
              <a:t>Αποτελείται από την </a:t>
            </a:r>
            <a:r>
              <a:rPr lang="el-GR" i="1">
                <a:hlinkClick r:id="rId3" tooltip="Επιδερμίδα (δεν έχει γραφτεί ακόμα)"/>
              </a:rPr>
              <a:t>επιδερμίδα</a:t>
            </a:r>
            <a:r>
              <a:rPr lang="el-GR"/>
              <a:t> , την δερμίδα ή χόριο, το υποδόριο </a:t>
            </a:r>
            <a:r>
              <a:rPr lang="el-GR" i="1">
                <a:hlinkClick r:id="rId4" tooltip="Λίπος (δεν έχει γραφτεί ακόμα)"/>
              </a:rPr>
              <a:t>λίπος</a:t>
            </a:r>
            <a:r>
              <a:rPr lang="el-GR" i="1"/>
              <a:t> και τα εξαρτήματα</a:t>
            </a:r>
            <a:r>
              <a:rPr lang="el-GR"/>
              <a:t>.</a:t>
            </a:r>
          </a:p>
          <a:p>
            <a:pPr marL="341313" indent="-341313" eaLnBrk="1" hangingPunct="1"/>
            <a:r>
              <a:rPr lang="el-GR"/>
              <a:t>Τα εξαρτήματα του δέρματος περιλαμβάνουν τους </a:t>
            </a:r>
            <a:r>
              <a:rPr lang="el-GR" i="1">
                <a:hlinkClick r:id="rId5" tooltip="Σμηγματογόνοι αδένες (δεν έχει γραφτεί ακόμα)"/>
              </a:rPr>
              <a:t>σμηγματογόνους</a:t>
            </a:r>
            <a:r>
              <a:rPr lang="el-GR"/>
              <a:t> , τους </a:t>
            </a:r>
            <a:r>
              <a:rPr lang="el-GR" i="1">
                <a:hlinkClick r:id="rId6" tooltip="Αποκρινείς αδένες (δεν έχει γραφτεί ακόμα)"/>
              </a:rPr>
              <a:t>αποκρινείς</a:t>
            </a:r>
            <a:r>
              <a:rPr lang="el-GR"/>
              <a:t> και τους </a:t>
            </a:r>
            <a:r>
              <a:rPr lang="el-GR" i="1">
                <a:hlinkClick r:id="rId7" tooltip="Ιδρωτοποιοί αδένες (δεν έχει γραφτεί ακόμα)"/>
              </a:rPr>
              <a:t>ιδρωτοποιούς αδένες</a:t>
            </a:r>
            <a:r>
              <a:rPr lang="el-GR"/>
              <a:t>, τις </a:t>
            </a:r>
            <a:r>
              <a:rPr lang="el-GR">
                <a:hlinkClick r:id="rId8" tooltip="Τρίχα"/>
              </a:rPr>
              <a:t>τρίχες</a:t>
            </a:r>
            <a:r>
              <a:rPr lang="el-GR"/>
              <a:t> και τους όνυχες. Η δερμίδα σχηματίζεται από δίκτυο </a:t>
            </a:r>
            <a:r>
              <a:rPr lang="el-GR" i="1">
                <a:hlinkClick r:id="rId9" tooltip="Κολλαγόνο (δεν έχει γραφτεί ακόμα)"/>
              </a:rPr>
              <a:t>κολλαγόνων</a:t>
            </a:r>
            <a:r>
              <a:rPr lang="el-GR"/>
              <a:t> ινών και τη βασική ουσία. Το χόριο στηρίζει την επιδερμίδα και περιλαμβάνει τα αιμοφόρα </a:t>
            </a:r>
            <a:r>
              <a:rPr lang="el-GR">
                <a:hlinkClick r:id="rId10" tooltip="Αγγείο (ανατομία)"/>
              </a:rPr>
              <a:t>αγγεία</a:t>
            </a:r>
            <a:r>
              <a:rPr lang="el-GR"/>
              <a:t> και τα </a:t>
            </a:r>
            <a:r>
              <a:rPr lang="el-GR">
                <a:hlinkClick r:id="rId11" tooltip="Νευρώνας"/>
              </a:rPr>
              <a:t>νεύρα</a:t>
            </a:r>
            <a:r>
              <a:rPr lang="el-GR"/>
              <a:t> του δέρματος.</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2 - Θέση περιεχομένου"/>
          <p:cNvSpPr>
            <a:spLocks noGrp="1"/>
          </p:cNvSpPr>
          <p:nvPr>
            <p:ph idx="1"/>
          </p:nvPr>
        </p:nvSpPr>
        <p:spPr>
          <a:xfrm>
            <a:off x="0" y="0"/>
            <a:ext cx="9144000" cy="6858000"/>
          </a:xfrm>
        </p:spPr>
        <p:txBody>
          <a:bodyPr/>
          <a:lstStyle/>
          <a:p>
            <a:pPr algn="ctr" eaLnBrk="1" hangingPunct="1">
              <a:buFont typeface="Wingdings" pitchFamily="2" charset="2"/>
              <a:buNone/>
            </a:pPr>
            <a:r>
              <a:rPr lang="el-GR" sz="2800" b="1"/>
              <a:t>ΧΡΩΣΤΙΚΕΣ</a:t>
            </a:r>
          </a:p>
          <a:p>
            <a:pPr eaLnBrk="1" hangingPunct="1">
              <a:buFont typeface="Wingdings" pitchFamily="2" charset="2"/>
              <a:buNone/>
            </a:pPr>
            <a:r>
              <a:rPr lang="el-GR" sz="2400" b="1"/>
              <a:t>1.Λειτουργικό συστατικό (βαφές μαλλιών, σκιές…)</a:t>
            </a:r>
          </a:p>
          <a:p>
            <a:pPr eaLnBrk="1" hangingPunct="1">
              <a:buFont typeface="Wingdings" pitchFamily="2" charset="2"/>
              <a:buNone/>
            </a:pPr>
            <a:r>
              <a:rPr lang="el-GR" sz="2400" b="1"/>
              <a:t>2.Ελκυστικό (εμπορική επιτυχία –μαρκέτινγκ)</a:t>
            </a:r>
          </a:p>
          <a:p>
            <a:pPr eaLnBrk="1" hangingPunct="1">
              <a:buFont typeface="Wingdings" pitchFamily="2" charset="2"/>
              <a:buNone/>
            </a:pPr>
            <a:r>
              <a:rPr lang="el-GR" sz="2400" b="1"/>
              <a:t>ΧΡΩΜΑ</a:t>
            </a:r>
          </a:p>
          <a:p>
            <a:pPr eaLnBrk="1" hangingPunct="1">
              <a:buFont typeface="Wingdings" pitchFamily="2" charset="2"/>
              <a:buNone/>
            </a:pPr>
            <a:r>
              <a:rPr lang="el-GR" sz="2400" b="1"/>
              <a:t>Ηλεκτρομαγνητική Ακτινοβολία Ορατού Φωτός (400-800</a:t>
            </a:r>
            <a:r>
              <a:rPr lang="en-US" sz="2400" b="1"/>
              <a:t>nm)</a:t>
            </a:r>
          </a:p>
          <a:p>
            <a:pPr eaLnBrk="1" hangingPunct="1">
              <a:buFont typeface="Wingdings" pitchFamily="2" charset="2"/>
              <a:buNone/>
            </a:pPr>
            <a:r>
              <a:rPr lang="el-GR" sz="2400" b="1"/>
              <a:t>Τι απορροφάται (όλο μαύρο),τι ανακλάται (όλο λευκό) </a:t>
            </a:r>
          </a:p>
          <a:p>
            <a:pPr eaLnBrk="1" hangingPunct="1">
              <a:buFont typeface="Wingdings" pitchFamily="2" charset="2"/>
              <a:buNone/>
            </a:pPr>
            <a:r>
              <a:rPr lang="el-GR" sz="2400" b="1"/>
              <a:t>Ακόρεστες ομάδες όπως η καρβονυλομάδα (</a:t>
            </a:r>
            <a:r>
              <a:rPr lang="en-US" sz="2400" b="1"/>
              <a:t>C=O), </a:t>
            </a:r>
            <a:r>
              <a:rPr lang="el-GR" sz="2400" b="1"/>
              <a:t>αζωομάδα (-Ν=Ν-), νιτροομάδα (-Ν=Ο) και άλλες απορροφούν και επομένες οι ουσίες οι οποίες τις περιέχουν είναι κεχρωσμένες και οι ίδιες αποτελούν τις χρωμοφόρες ομάδες.</a:t>
            </a:r>
            <a:r>
              <a:rPr lang="en-US" sz="2400" b="1"/>
              <a:t> </a:t>
            </a:r>
            <a:r>
              <a:rPr lang="el-GR" sz="2400" b="1"/>
              <a:t>Φαινόμενο Βαθυχρωμίας</a:t>
            </a:r>
          </a:p>
          <a:p>
            <a:pPr eaLnBrk="1" hangingPunct="1">
              <a:buFont typeface="Wingdings" pitchFamily="2" charset="2"/>
              <a:buNone/>
            </a:pPr>
            <a:r>
              <a:rPr lang="el-GR" sz="2400" b="1"/>
              <a:t>Ακόμη ομάδες όπως –ΟΗ, αμινομάδα –ΝΗ2,</a:t>
            </a:r>
            <a:r>
              <a:rPr lang="en-US" sz="2400" b="1"/>
              <a:t> </a:t>
            </a:r>
            <a:r>
              <a:rPr lang="el-GR" sz="2400" b="1"/>
              <a:t>άτομα  -</a:t>
            </a:r>
            <a:r>
              <a:rPr lang="en-US" sz="2400" b="1"/>
              <a:t>S</a:t>
            </a:r>
            <a:r>
              <a:rPr lang="el-GR" sz="2400" b="1"/>
              <a:t>-, </a:t>
            </a:r>
            <a:r>
              <a:rPr lang="en-US" sz="2400" b="1"/>
              <a:t>-Cl </a:t>
            </a:r>
            <a:r>
              <a:rPr lang="el-GR" sz="2400" b="1"/>
              <a:t>απορροφούν (αυξόχρωμες-μονήρες ζεύγος ηλεκτρονίων)</a:t>
            </a:r>
          </a:p>
          <a:p>
            <a:pPr eaLnBrk="1" hangingPunct="1">
              <a:buFont typeface="Wingdings" pitchFamily="2" charset="2"/>
              <a:buNone/>
            </a:pPr>
            <a:r>
              <a:rPr lang="el-GR" sz="2400" b="1"/>
              <a:t>ΣΥΜΠΛΗΡΩΜΑΤΙΚΑ ΧΡΩΜΑΤΑ</a:t>
            </a:r>
          </a:p>
          <a:p>
            <a:pPr eaLnBrk="1" hangingPunct="1">
              <a:buFont typeface="Wingdings" pitchFamily="2" charset="2"/>
              <a:buNone/>
            </a:pPr>
            <a:r>
              <a:rPr lang="el-GR" sz="2400" b="1"/>
              <a:t>400-440 Ιώδες (βλέπουμε χρώμα Κίτρινο Πράσινο)</a:t>
            </a:r>
          </a:p>
          <a:p>
            <a:pPr eaLnBrk="1" hangingPunct="1">
              <a:buFont typeface="Wingdings" pitchFamily="2" charset="2"/>
              <a:buNone/>
            </a:pPr>
            <a:r>
              <a:rPr lang="el-GR" sz="2400" b="1"/>
              <a:t>440-480 Κυανό (βλέπουμε Κίτρινο)</a:t>
            </a:r>
            <a:endParaRPr lang="en-US" sz="2400" b="1"/>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2 - Θέση περιεχομένου"/>
          <p:cNvSpPr>
            <a:spLocks noGrp="1"/>
          </p:cNvSpPr>
          <p:nvPr>
            <p:ph idx="1"/>
          </p:nvPr>
        </p:nvSpPr>
        <p:spPr>
          <a:xfrm>
            <a:off x="0" y="0"/>
            <a:ext cx="9144000" cy="6858000"/>
          </a:xfrm>
        </p:spPr>
        <p:txBody>
          <a:bodyPr/>
          <a:lstStyle/>
          <a:p>
            <a:pPr eaLnBrk="1" hangingPunct="1">
              <a:buFont typeface="Wingdings" pitchFamily="2" charset="2"/>
              <a:buNone/>
            </a:pPr>
            <a:r>
              <a:rPr lang="el-GR" sz="2400" b="1"/>
              <a:t>Πιγμέντα : Χρωστικές αδιάλυτες στον φορέα –Ιριδίζοντα</a:t>
            </a:r>
          </a:p>
          <a:p>
            <a:pPr eaLnBrk="1" hangingPunct="1">
              <a:buFont typeface="Wingdings" pitchFamily="2" charset="2"/>
              <a:buNone/>
            </a:pPr>
            <a:r>
              <a:rPr lang="el-GR" sz="2400" b="1"/>
              <a:t>Χρωστική Ύλη : Διαλυτή στον Φορέα</a:t>
            </a:r>
          </a:p>
          <a:p>
            <a:pPr eaLnBrk="1" hangingPunct="1">
              <a:buFont typeface="Wingdings" pitchFamily="2" charset="2"/>
              <a:buNone/>
            </a:pPr>
            <a:r>
              <a:rPr lang="el-GR" sz="2400" b="1"/>
              <a:t>Λάκα : άλας Κ, Ν</a:t>
            </a:r>
            <a:r>
              <a:rPr lang="en-US" sz="2400" b="1"/>
              <a:t>a</a:t>
            </a:r>
            <a:r>
              <a:rPr lang="el-GR" sz="2400" b="1"/>
              <a:t>, </a:t>
            </a:r>
            <a:r>
              <a:rPr lang="en-US" sz="2400" b="1"/>
              <a:t>Ca, Ba, Al </a:t>
            </a:r>
            <a:r>
              <a:rPr lang="el-GR" sz="2400" b="1"/>
              <a:t>μίας χρωστικής που έχουν προσροφηθεί  σε κάποιο υπόστρωμα συνήθως αλουμίνα, διοξείδιο του τιτανίου, οξείδιο του ψευδαργύρου, τάλκη, κολοφώνιο, θειϊκό βάριο, βενζοϊκό αργίλιο ή σε συνδυασμούς. Η περιεκτικότητα  σε χρωστική ποικίλλει (2-90%). Είναι αδιάλυτες στο νερό και τους διαλύτες. Είναι σταθερές στο φώς και στη θέρμανση, προσδίδουν αδιαφάνεια εκτός του χρώματος.</a:t>
            </a:r>
          </a:p>
          <a:p>
            <a:pPr eaLnBrk="1" hangingPunct="1">
              <a:buFont typeface="Wingdings" pitchFamily="2" charset="2"/>
              <a:buNone/>
            </a:pPr>
            <a:r>
              <a:rPr lang="el-GR" sz="2400" b="1"/>
              <a:t>Κατάλογος Χρωμάτων </a:t>
            </a:r>
            <a:r>
              <a:rPr lang="en-US" sz="2400" b="1"/>
              <a:t>Colour Index</a:t>
            </a:r>
          </a:p>
          <a:p>
            <a:pPr eaLnBrk="1" hangingPunct="1">
              <a:buFont typeface="Wingdings" pitchFamily="2" charset="2"/>
              <a:buNone/>
            </a:pPr>
            <a:r>
              <a:rPr lang="el-GR" sz="2400" b="1"/>
              <a:t>Κατάταξη με βάση τον </a:t>
            </a:r>
            <a:r>
              <a:rPr lang="en-US" sz="2400" b="1"/>
              <a:t>FDA: FD&amp;C, D&amp;C, ExtD&amp;C</a:t>
            </a:r>
          </a:p>
          <a:p>
            <a:pPr eaLnBrk="1" hangingPunct="1">
              <a:buFont typeface="Wingdings" pitchFamily="2" charset="2"/>
              <a:buNone/>
            </a:pPr>
            <a:r>
              <a:rPr lang="el-GR" sz="2400" b="1"/>
              <a:t>Κατάλογοι Χρωμάτων στην Ευρώπη: Σε όλα τα καλλυντικά, Εκτός από την περιοχή των ματιών, Εκτός βλεννογόνων, Για σύντομο χρονικό διάστημα </a:t>
            </a:r>
            <a:endParaRPr lang="en-US" sz="2400" b="1"/>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2 - Θέση περιεχομένου"/>
          <p:cNvSpPr>
            <a:spLocks noGrp="1"/>
          </p:cNvSpPr>
          <p:nvPr>
            <p:ph idx="1"/>
          </p:nvPr>
        </p:nvSpPr>
        <p:spPr>
          <a:xfrm>
            <a:off x="0" y="0"/>
            <a:ext cx="9144000" cy="6742113"/>
          </a:xfrm>
        </p:spPr>
        <p:txBody>
          <a:bodyPr/>
          <a:lstStyle/>
          <a:p>
            <a:pPr eaLnBrk="1" hangingPunct="1">
              <a:buFont typeface="Wingdings" pitchFamily="2" charset="2"/>
              <a:buNone/>
            </a:pPr>
            <a:r>
              <a:rPr lang="el-GR" sz="2400" b="1"/>
              <a:t>Νιτροχρώματα</a:t>
            </a:r>
            <a:r>
              <a:rPr lang="en-US" sz="2400" b="1"/>
              <a:t> D&amp;C Yellow 7</a:t>
            </a:r>
            <a:endParaRPr lang="el-GR" sz="2400" b="1"/>
          </a:p>
          <a:p>
            <a:pPr eaLnBrk="1" hangingPunct="1">
              <a:buFont typeface="Wingdings" pitchFamily="2" charset="2"/>
              <a:buNone/>
            </a:pPr>
            <a:r>
              <a:rPr lang="el-GR" sz="2400" b="1"/>
              <a:t>Αζωχρώματα (-Ν=Ν-) </a:t>
            </a:r>
            <a:r>
              <a:rPr lang="en-US" sz="2400" b="1"/>
              <a:t>D&amp;C Red 36</a:t>
            </a:r>
          </a:p>
          <a:p>
            <a:pPr eaLnBrk="1" hangingPunct="1">
              <a:buFont typeface="Wingdings" pitchFamily="2" charset="2"/>
              <a:buNone/>
            </a:pPr>
            <a:r>
              <a:rPr lang="el-GR" sz="2400" b="1"/>
              <a:t>Τριφαινυλομεθανίου </a:t>
            </a:r>
            <a:r>
              <a:rPr lang="en-US" sz="2400" b="1"/>
              <a:t>FD&amp;C Blue1</a:t>
            </a:r>
          </a:p>
          <a:p>
            <a:pPr eaLnBrk="1" hangingPunct="1">
              <a:buFont typeface="Wingdings" pitchFamily="2" charset="2"/>
              <a:buNone/>
            </a:pPr>
            <a:r>
              <a:rPr lang="el-GR" sz="2400" b="1"/>
              <a:t>Ξανθενίου (Φλουορεσκεΐνη, ΡοδαμίνηΒ)</a:t>
            </a:r>
          </a:p>
          <a:p>
            <a:pPr eaLnBrk="1" hangingPunct="1">
              <a:buFont typeface="Wingdings" pitchFamily="2" charset="2"/>
              <a:buNone/>
            </a:pPr>
            <a:r>
              <a:rPr lang="el-GR" sz="2400" b="1"/>
              <a:t>Κινολίνη (</a:t>
            </a:r>
            <a:r>
              <a:rPr lang="en-US" sz="2400" b="1"/>
              <a:t>D&amp;C Yellow 10)</a:t>
            </a:r>
          </a:p>
          <a:p>
            <a:pPr eaLnBrk="1" hangingPunct="1">
              <a:buFont typeface="Wingdings" pitchFamily="2" charset="2"/>
              <a:buNone/>
            </a:pPr>
            <a:r>
              <a:rPr lang="el-GR" sz="2400" b="1"/>
              <a:t>Ανθρακινόνη Σουλφομένα ή μή, Υδροξυανθρακινόνες (</a:t>
            </a:r>
            <a:r>
              <a:rPr lang="en-US" sz="2400" b="1"/>
              <a:t>D&amp;C Violet 2)</a:t>
            </a:r>
          </a:p>
          <a:p>
            <a:pPr eaLnBrk="1" hangingPunct="1">
              <a:buFont typeface="Wingdings" pitchFamily="2" charset="2"/>
              <a:buNone/>
            </a:pPr>
            <a:r>
              <a:rPr lang="en-US" sz="2400" b="1"/>
              <a:t>I</a:t>
            </a:r>
            <a:r>
              <a:rPr lang="el-GR" sz="2400" b="1"/>
              <a:t>νδικού </a:t>
            </a:r>
            <a:r>
              <a:rPr lang="en-US" sz="2400" b="1"/>
              <a:t>D&amp;C Red 30</a:t>
            </a:r>
          </a:p>
          <a:p>
            <a:pPr eaLnBrk="1" hangingPunct="1">
              <a:buFont typeface="Wingdings" pitchFamily="2" charset="2"/>
              <a:buNone/>
            </a:pPr>
            <a:r>
              <a:rPr lang="el-GR" sz="2400" b="1"/>
              <a:t>Π-Φαινυλοδιαμίνη, Π-Τολουενοδιαμίνης (μόνιμες οξειδωτικές βαφές μαλλιών)</a:t>
            </a:r>
          </a:p>
          <a:p>
            <a:pPr eaLnBrk="1" hangingPunct="1">
              <a:buFont typeface="Wingdings" pitchFamily="2" charset="2"/>
              <a:buNone/>
            </a:pPr>
            <a:endParaRPr lang="el-GR" sz="2400" b="1"/>
          </a:p>
          <a:p>
            <a:pPr eaLnBrk="1" hangingPunct="1">
              <a:buFont typeface="Wingdings" pitchFamily="2" charset="2"/>
              <a:buNone/>
            </a:pPr>
            <a:r>
              <a:rPr lang="el-GR" sz="2400" b="1"/>
              <a:t>Δεν πρέπει να περιέχονται προσμίξεις όπως αρωματικές αμίνες, βενζοπυρένιο, ίχνη υδραργύρου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2 - Θέση περιεχομένου"/>
          <p:cNvSpPr>
            <a:spLocks noGrp="1"/>
          </p:cNvSpPr>
          <p:nvPr>
            <p:ph idx="1"/>
          </p:nvPr>
        </p:nvSpPr>
        <p:spPr>
          <a:xfrm>
            <a:off x="0" y="0"/>
            <a:ext cx="9144000" cy="6858000"/>
          </a:xfrm>
        </p:spPr>
        <p:txBody>
          <a:bodyPr/>
          <a:lstStyle/>
          <a:p>
            <a:pPr algn="ctr" eaLnBrk="1" hangingPunct="1">
              <a:buFont typeface="Wingdings" pitchFamily="2" charset="2"/>
              <a:buNone/>
            </a:pPr>
            <a:r>
              <a:rPr lang="el-GR" sz="2400" b="1"/>
              <a:t>ΦΥΣΙΚΑ ΧΡΩΜΑΤΑ</a:t>
            </a:r>
          </a:p>
          <a:p>
            <a:pPr eaLnBrk="1" hangingPunct="1">
              <a:buFont typeface="Wingdings" pitchFamily="2" charset="2"/>
              <a:buNone/>
            </a:pPr>
            <a:r>
              <a:rPr lang="el-GR" sz="2400" b="1"/>
              <a:t>Ανάττο (</a:t>
            </a:r>
            <a:r>
              <a:rPr lang="en-US" sz="2400" b="1"/>
              <a:t>Bixa orellana)</a:t>
            </a:r>
          </a:p>
          <a:p>
            <a:pPr eaLnBrk="1" hangingPunct="1">
              <a:buFont typeface="Wingdings" pitchFamily="2" charset="2"/>
              <a:buNone/>
            </a:pPr>
            <a:r>
              <a:rPr lang="en-US" sz="2400" b="1"/>
              <a:t>Kox</a:t>
            </a:r>
            <a:r>
              <a:rPr lang="el-GR" sz="2400" b="1"/>
              <a:t>ενίλλη</a:t>
            </a:r>
          </a:p>
          <a:p>
            <a:pPr eaLnBrk="1" hangingPunct="1">
              <a:buFont typeface="Wingdings" pitchFamily="2" charset="2"/>
              <a:buNone/>
            </a:pPr>
            <a:r>
              <a:rPr lang="el-GR" sz="2400" b="1"/>
              <a:t>Χέννα</a:t>
            </a:r>
          </a:p>
          <a:p>
            <a:pPr eaLnBrk="1" hangingPunct="1">
              <a:buFont typeface="Wingdings" pitchFamily="2" charset="2"/>
              <a:buNone/>
            </a:pPr>
            <a:r>
              <a:rPr lang="el-GR" sz="2400" b="1"/>
              <a:t>Χλωροφύλλη</a:t>
            </a:r>
          </a:p>
          <a:p>
            <a:pPr eaLnBrk="1" hangingPunct="1">
              <a:buFont typeface="Wingdings" pitchFamily="2" charset="2"/>
              <a:buNone/>
            </a:pPr>
            <a:r>
              <a:rPr lang="el-GR" sz="2400" b="1"/>
              <a:t>Καροτένιο</a:t>
            </a:r>
          </a:p>
          <a:p>
            <a:pPr eaLnBrk="1" hangingPunct="1">
              <a:buFont typeface="Wingdings" pitchFamily="2" charset="2"/>
              <a:buNone/>
            </a:pPr>
            <a:r>
              <a:rPr lang="el-GR" sz="2400" b="1"/>
              <a:t>Γουανίνη</a:t>
            </a:r>
          </a:p>
          <a:p>
            <a:pPr algn="ctr" eaLnBrk="1" hangingPunct="1">
              <a:buFont typeface="Wingdings" pitchFamily="2" charset="2"/>
              <a:buNone/>
            </a:pPr>
            <a:r>
              <a:rPr lang="el-GR" sz="2400" b="1"/>
              <a:t>Ανόργανα Χρώματα</a:t>
            </a:r>
          </a:p>
          <a:p>
            <a:pPr eaLnBrk="1" hangingPunct="1">
              <a:buFont typeface="Wingdings" pitchFamily="2" charset="2"/>
              <a:buNone/>
            </a:pPr>
            <a:r>
              <a:rPr lang="el-GR" sz="2400" b="1"/>
              <a:t>Οξείδια του Σιδήρου (κίτρινα, μαύρα, κόκκινα, καφέ)</a:t>
            </a:r>
          </a:p>
          <a:p>
            <a:pPr eaLnBrk="1" hangingPunct="1">
              <a:buFont typeface="Wingdings" pitchFamily="2" charset="2"/>
              <a:buNone/>
            </a:pPr>
            <a:r>
              <a:rPr lang="el-GR" sz="2400" b="1"/>
              <a:t>Ουλτραμαρίνες</a:t>
            </a:r>
          </a:p>
          <a:p>
            <a:pPr eaLnBrk="1" hangingPunct="1">
              <a:buFont typeface="Wingdings" pitchFamily="2" charset="2"/>
              <a:buNone/>
            </a:pPr>
            <a:r>
              <a:rPr lang="el-GR" sz="2400" b="1"/>
              <a:t>Πράσινα Οξείδια του Χρωμίου</a:t>
            </a:r>
          </a:p>
          <a:p>
            <a:pPr eaLnBrk="1" hangingPunct="1">
              <a:buFont typeface="Wingdings" pitchFamily="2" charset="2"/>
              <a:buNone/>
            </a:pPr>
            <a:r>
              <a:rPr lang="el-GR" sz="2400" b="1"/>
              <a:t>Πιγμέντα: Διοξείδιο του Τιτανίου, Οξείδιο του Ψευδαργύρου, Αλουμίνα, Τάλκης, Ιριδίζοντα</a:t>
            </a:r>
          </a:p>
          <a:p>
            <a:pPr eaLnBrk="1" hangingPunct="1">
              <a:buFont typeface="Wingdings" pitchFamily="2" charset="2"/>
              <a:buNone/>
            </a:pPr>
            <a:r>
              <a:rPr lang="el-GR" sz="2400" b="1"/>
              <a:t>Μίκα</a:t>
            </a:r>
          </a:p>
          <a:p>
            <a:pPr eaLnBrk="1" hangingPunct="1">
              <a:buFont typeface="Wingdings" pitchFamily="2" charset="2"/>
              <a:buNone/>
            </a:pPr>
            <a:r>
              <a:rPr lang="el-GR" sz="2400" b="1"/>
              <a:t>Νάκρες</a:t>
            </a:r>
          </a:p>
          <a:p>
            <a:pPr eaLnBrk="1" hangingPunct="1">
              <a:buFont typeface="Wingdings" pitchFamily="2" charset="2"/>
              <a:buNone/>
            </a:pPr>
            <a:r>
              <a:rPr lang="el-GR" sz="2400" b="1"/>
              <a:t>Οξυχλωριούχο Βισμούθιο</a:t>
            </a:r>
          </a:p>
          <a:p>
            <a:pPr eaLnBrk="1" hangingPunct="1">
              <a:buFont typeface="Wingdings" pitchFamily="2" charset="2"/>
              <a:buNone/>
            </a:pPr>
            <a:endParaRPr lang="el-GR" sz="2400" b="1"/>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Grp="1" noRot="1" noChangeArrowheads="1"/>
          </p:cNvSpPr>
          <p:nvPr>
            <p:ph idx="1"/>
          </p:nvPr>
        </p:nvSpPr>
        <p:spPr>
          <a:xfrm>
            <a:off x="0" y="0"/>
            <a:ext cx="9144000" cy="6858000"/>
          </a:xfrm>
        </p:spPr>
        <p:txBody>
          <a:bodyPr/>
          <a:lstStyle/>
          <a:p>
            <a:pPr marL="341313" indent="-341313" eaLnBrk="1" hangingPunct="1">
              <a:buFont typeface="Wingdings" pitchFamily="2" charset="2"/>
              <a:buNone/>
            </a:pPr>
            <a:endParaRPr lang="el-GR" sz="2400" b="1"/>
          </a:p>
          <a:p>
            <a:pPr marL="341313" indent="-341313" eaLnBrk="1" hangingPunct="1"/>
            <a:r>
              <a:rPr lang="el-GR" sz="2400" b="1"/>
              <a:t>ΣΙΛΙΚΟΝΕΣ</a:t>
            </a:r>
          </a:p>
          <a:p>
            <a:pPr marL="341313" indent="-341313" eaLnBrk="1" hangingPunct="1">
              <a:buFont typeface="Arial" charset="0"/>
              <a:buNone/>
            </a:pPr>
            <a:r>
              <a:rPr lang="el-GR" sz="2400" b="1"/>
              <a:t>Πολυμερή Σιλοξάνης : ‘Ελαια (διμεθικόνη, φαινυλμεθικόνη), Πτητικές (κυκλομεθικόνη), Γαλακτωματοποιητές (Α</a:t>
            </a:r>
            <a:r>
              <a:rPr lang="en-US" sz="2400" b="1"/>
              <a:t>bils)</a:t>
            </a:r>
            <a:endParaRPr lang="el-GR" sz="2400" b="1"/>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2 - Θέση περιεχομένου"/>
          <p:cNvSpPr>
            <a:spLocks noGrp="1"/>
          </p:cNvSpPr>
          <p:nvPr>
            <p:ph idx="1"/>
          </p:nvPr>
        </p:nvSpPr>
        <p:spPr>
          <a:xfrm>
            <a:off x="0" y="0"/>
            <a:ext cx="9144000" cy="6858000"/>
          </a:xfrm>
        </p:spPr>
        <p:txBody>
          <a:bodyPr/>
          <a:lstStyle/>
          <a:p>
            <a:pPr algn="ctr">
              <a:buFont typeface="Arial" charset="0"/>
              <a:buNone/>
            </a:pPr>
            <a:r>
              <a:rPr lang="el-GR" b="1"/>
              <a:t>ΑΡΩΜΑΤΑ</a:t>
            </a:r>
          </a:p>
          <a:p>
            <a:pPr>
              <a:buFont typeface="Arial" charset="0"/>
              <a:buNone/>
            </a:pPr>
            <a:r>
              <a:rPr lang="el-GR" b="1"/>
              <a:t>Το άρωμα είναι </a:t>
            </a:r>
            <a:r>
              <a:rPr lang="el-GR" b="1">
                <a:hlinkClick r:id="rId2" tooltip="Μίγμα"/>
              </a:rPr>
              <a:t>μίγμα</a:t>
            </a:r>
            <a:r>
              <a:rPr lang="el-GR" b="1"/>
              <a:t> ουσιών το οποίο διαθέτει ευχάριστη </a:t>
            </a:r>
            <a:r>
              <a:rPr lang="el-GR" b="1">
                <a:hlinkClick r:id="rId3" tooltip="Μυρωδιά (δεν έχει γραφτεί ακόμα)"/>
              </a:rPr>
              <a:t>μυρωδιά</a:t>
            </a:r>
            <a:r>
              <a:rPr lang="el-GR" b="1"/>
              <a:t>. Αποτελούνται από τις αρωματικές ουσίες, μαζί με σταθεροποιητές και </a:t>
            </a:r>
            <a:r>
              <a:rPr lang="el-GR" b="1">
                <a:hlinkClick r:id="rId4" tooltip="Διαλύτης"/>
              </a:rPr>
              <a:t>διαλύτες</a:t>
            </a:r>
            <a:r>
              <a:rPr lang="el-GR" b="1"/>
              <a:t>, συνήθως αλκοόλες.</a:t>
            </a:r>
          </a:p>
          <a:p>
            <a:pPr>
              <a:buFont typeface="Arial" charset="0"/>
              <a:buNone/>
            </a:pPr>
            <a:r>
              <a:rPr lang="el-GR" b="1"/>
              <a:t>Αρώματα, Κολώνιες, Όλα Σχεδόν τα Καλλυντικά</a:t>
            </a:r>
          </a:p>
          <a:p>
            <a:pPr>
              <a:buFont typeface="Arial" charset="0"/>
              <a:buNone/>
            </a:pPr>
            <a:r>
              <a:rPr lang="el-GR" b="1"/>
              <a:t> Η ανάπτυξη της σύγχρονης αρωματοποιίας άρχισε τον 19ο αιώνα, με την ανάπτυξη συνθετικών αρωμάτων, όπως η </a:t>
            </a:r>
            <a:r>
              <a:rPr lang="el-GR" b="1">
                <a:hlinkClick r:id="rId5" tooltip="Κουμαρίνη (δεν έχει γραφτεί ακόμα)"/>
              </a:rPr>
              <a:t>κουμαρίνη</a:t>
            </a:r>
            <a:r>
              <a:rPr lang="el-GR" b="1"/>
              <a:t> και η </a:t>
            </a:r>
            <a:r>
              <a:rPr lang="el-GR" b="1">
                <a:hlinkClick r:id="rId6" tooltip="Βανιλλίνη (δεν έχει γραφτεί ακόμα)"/>
              </a:rPr>
              <a:t>βανιλλίνη</a:t>
            </a:r>
            <a:endParaRPr lang="el-GR" b="1"/>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2 - Θέση περιεχομένου"/>
          <p:cNvSpPr>
            <a:spLocks noGrp="1"/>
          </p:cNvSpPr>
          <p:nvPr>
            <p:ph idx="1"/>
          </p:nvPr>
        </p:nvSpPr>
        <p:spPr>
          <a:xfrm>
            <a:off x="0" y="0"/>
            <a:ext cx="9144000" cy="6858000"/>
          </a:xfrm>
        </p:spPr>
        <p:txBody>
          <a:bodyPr/>
          <a:lstStyle/>
          <a:p>
            <a:pPr>
              <a:buFont typeface="Arial" charset="0"/>
              <a:buNone/>
            </a:pPr>
            <a:r>
              <a:rPr lang="el-GR" b="1"/>
              <a:t>Αιθέρια Έλαια</a:t>
            </a:r>
          </a:p>
          <a:p>
            <a:pPr>
              <a:buFont typeface="Arial" charset="0"/>
              <a:buNone/>
            </a:pPr>
            <a:r>
              <a:rPr lang="el-GR" b="1"/>
              <a:t>Άρωμα (30-40%)</a:t>
            </a:r>
          </a:p>
          <a:p>
            <a:pPr>
              <a:buFont typeface="Arial" charset="0"/>
              <a:buNone/>
            </a:pPr>
            <a:r>
              <a:rPr lang="el-GR" b="1"/>
              <a:t>Κολόνιες (</a:t>
            </a:r>
            <a:r>
              <a:rPr lang="en-US" b="1"/>
              <a:t>8%)</a:t>
            </a:r>
            <a:endParaRPr lang="el-GR" b="1"/>
          </a:p>
          <a:p>
            <a:pPr>
              <a:buFont typeface="Arial" charset="0"/>
              <a:buNone/>
            </a:pPr>
            <a:r>
              <a:rPr lang="en-US" b="1"/>
              <a:t>Eaux de Toilette (15%)</a:t>
            </a:r>
          </a:p>
          <a:p>
            <a:pPr>
              <a:buFont typeface="Arial" charset="0"/>
              <a:buNone/>
            </a:pPr>
            <a:r>
              <a:rPr lang="en-US" b="1"/>
              <a:t>A</a:t>
            </a:r>
            <a:r>
              <a:rPr lang="el-GR" b="1"/>
              <a:t>λλα Προϊόντα (0,01-1%)</a:t>
            </a:r>
          </a:p>
          <a:p>
            <a:pPr>
              <a:buFont typeface="Arial" charset="0"/>
              <a:buNone/>
            </a:pPr>
            <a:r>
              <a:rPr lang="el-GR" b="1"/>
              <a:t>Τοξικότητα - Αλλεργιογόνα</a:t>
            </a:r>
          </a:p>
          <a:p>
            <a:pPr>
              <a:buFont typeface="Arial" charset="0"/>
              <a:buNone/>
            </a:pPr>
            <a:endParaRPr lang="el-GR" b="1"/>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Grp="1" noChangeAspect="1" noChangeArrowheads="1"/>
          </p:cNvPicPr>
          <p:nvPr>
            <p:ph idx="1"/>
          </p:nvPr>
        </p:nvPicPr>
        <p:blipFill>
          <a:blip r:embed="rId2" cstate="print"/>
          <a:srcRect/>
          <a:stretch>
            <a:fillRect/>
          </a:stretch>
        </p:blipFill>
        <p:spPr>
          <a:xfrm>
            <a:off x="2686050" y="0"/>
            <a:ext cx="3771900" cy="6858000"/>
          </a:xfrm>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fontScale="70000" lnSpcReduction="20000"/>
          </a:bodyPr>
          <a:lstStyle/>
          <a:p>
            <a:pPr>
              <a:defRPr/>
            </a:pPr>
            <a:r>
              <a:rPr lang="el-GR" b="1" dirty="0"/>
              <a:t>Υψηλές νότες: Οι οσμές που γίνονται άμεσα αντιληπτές κατά την εφαρμογή ενός αρώματος. Οι υψηλές νότες αποτελούνται από μικρά, ελαφρά μόρια τα οποία εξατμίζονται γρήγορα. Σχηματίζουν την αρχική εντύπωση ενός αρώματος και για το λόγο αυτό είναι πολύ σημαντικά στην πώληση ενός αρώματος. </a:t>
            </a:r>
            <a:br>
              <a:rPr lang="el-GR" b="1" dirty="0"/>
            </a:br>
            <a:br>
              <a:rPr lang="el-GR" b="1" dirty="0"/>
            </a:br>
            <a:r>
              <a:rPr lang="el-GR" b="1" dirty="0"/>
              <a:t>Η μεσαία νότα είναι η “καρδιά” του αρώματος, η οποία αντιδρά με το δέρμα για να δημιουργήσει έναν καθοριστικό χαρακτήρα.  Περιέχει απαλές οσμές όπως γαρύφαλλο, ασφόδελο, αγιόκλημα, γιασεμί, πασχαλιά, μανόλια, ορχιδέα, </a:t>
            </a:r>
            <a:r>
              <a:rPr lang="el-GR" b="1" dirty="0" err="1"/>
              <a:t>πεόνια</a:t>
            </a:r>
            <a:r>
              <a:rPr lang="el-GR" b="1" dirty="0"/>
              <a:t>, τριαντάφυλλο, υάκινθο, βιολέτα, λωτό.</a:t>
            </a:r>
            <a:br>
              <a:rPr lang="el-GR" b="1" dirty="0"/>
            </a:br>
            <a:br>
              <a:rPr lang="el-GR" b="1" dirty="0"/>
            </a:br>
            <a:r>
              <a:rPr lang="el-GR" b="1" dirty="0"/>
              <a:t>Μεσαίες νότες: Η μυρωδιά ενός αρώματος η οποία αναδύεται λίγο πριν εξαφανιστούν οι υψηλές νότες. Οι συνδυασμοί των αρωμάτων της μεσαίας νότας σχηματίζουν την “καρδιά” ή το κύριο σώμα ενός αρώματος και πολλές φορές καλύπτουν τη συχνά δυσάρεστη αρχική εντύπωση από τις νότες βάσης, οι οποίες γίνονται πιο ευχάριστες με το χρόνο. </a:t>
            </a:r>
            <a:br>
              <a:rPr lang="el-GR" b="1" dirty="0"/>
            </a:br>
            <a:br>
              <a:rPr lang="el-GR" b="1" dirty="0"/>
            </a:br>
            <a:r>
              <a:rPr lang="el-GR" b="1" dirty="0"/>
              <a:t>Η νότα βάσης καθορίζει τη διάρκεια, το χαρακτήρα και την επιτυχία του αρώματος.  Η μυρωδιά της βασικής νότας διαρκεί περισσότερο από την υψηλή και τη μεσαία νότα εξαιτίας της αλληλεπίδρασης με το δέρμα. Κεχριμπάρι, βάλσαμο, βενζόη, κέδρος, </a:t>
            </a:r>
            <a:r>
              <a:rPr lang="el-GR" b="1" dirty="0" err="1"/>
              <a:t>musk</a:t>
            </a:r>
            <a:r>
              <a:rPr lang="el-GR" b="1" dirty="0"/>
              <a:t>, δρυς, </a:t>
            </a:r>
            <a:r>
              <a:rPr lang="el-GR" b="1" dirty="0" err="1"/>
              <a:t>πατσουλί</a:t>
            </a:r>
            <a:r>
              <a:rPr lang="el-GR" b="1" dirty="0"/>
              <a:t>, </a:t>
            </a:r>
            <a:r>
              <a:rPr lang="el-GR" b="1" dirty="0" err="1"/>
              <a:t>σανδαλόξυλο</a:t>
            </a:r>
            <a:r>
              <a:rPr lang="el-GR" b="1" dirty="0"/>
              <a:t> και βανίλια είναι μερικά από τα υλικά που χρησιμοποιούνται για να δώσουν νότες βάσης. </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2 - Θέση περιεχομένου"/>
          <p:cNvSpPr>
            <a:spLocks noGrp="1"/>
          </p:cNvSpPr>
          <p:nvPr>
            <p:ph idx="1"/>
          </p:nvPr>
        </p:nvSpPr>
        <p:spPr>
          <a:xfrm>
            <a:off x="0" y="0"/>
            <a:ext cx="9144000" cy="6858000"/>
          </a:xfrm>
        </p:spPr>
        <p:txBody>
          <a:bodyPr/>
          <a:lstStyle/>
          <a:p>
            <a:pPr algn="ctr">
              <a:buFont typeface="Arial" charset="0"/>
              <a:buNone/>
            </a:pPr>
            <a:r>
              <a:rPr lang="el-GR" b="1"/>
              <a:t>ΝΟΤΕΣ</a:t>
            </a:r>
          </a:p>
          <a:p>
            <a:pPr>
              <a:buFont typeface="Arial" charset="0"/>
              <a:buNone/>
            </a:pPr>
            <a:r>
              <a:rPr lang="el-GR"/>
              <a:t>Εσπεριδοειδή, Φρουτώδη, Άνθη, Πράσινα, Μπαχαρικά, Γλυκές, Ξυλώδεις, Βάλσαμα, Ρητίνες, Ζωώδεις, Ποτά, Διάφορες (Καπνός)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Τίτλος"/>
          <p:cNvSpPr>
            <a:spLocks noGrp="1"/>
          </p:cNvSpPr>
          <p:nvPr>
            <p:ph type="title"/>
          </p:nvPr>
        </p:nvSpPr>
        <p:spPr/>
        <p:txBody>
          <a:bodyPr/>
          <a:lstStyle/>
          <a:p>
            <a:pPr eaLnBrk="1" hangingPunct="1"/>
            <a:endParaRPr lang="en-US"/>
          </a:p>
        </p:txBody>
      </p:sp>
      <p:sp>
        <p:nvSpPr>
          <p:cNvPr id="12291" name="2 - Θέση περιεχομένου"/>
          <p:cNvSpPr>
            <a:spLocks noGrp="1"/>
          </p:cNvSpPr>
          <p:nvPr>
            <p:ph idx="1"/>
          </p:nvPr>
        </p:nvSpPr>
        <p:spPr/>
        <p:txBody>
          <a:bodyPr/>
          <a:lstStyle/>
          <a:p>
            <a:pPr eaLnBrk="1" hangingPunct="1"/>
            <a:endParaRPr lang="en-US"/>
          </a:p>
        </p:txBody>
      </p:sp>
      <p:pic>
        <p:nvPicPr>
          <p:cNvPr id="12292" name="Picture 2" descr="http://xn--mxaasaglqodfpa2a4b.gr/articlesdata/ddc3cc91-2524-4baa-bbfd-09eaf6b7d00d/rad/derma_anatomia.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Grp="1" noRot="1" noChangeArrowheads="1"/>
          </p:cNvSpPr>
          <p:nvPr>
            <p:ph type="body" idx="1"/>
          </p:nvPr>
        </p:nvSpPr>
        <p:spPr>
          <a:xfrm>
            <a:off x="0" y="0"/>
            <a:ext cx="9144000" cy="6858000"/>
          </a:xfrm>
        </p:spPr>
        <p:txBody>
          <a:bodyPr/>
          <a:lstStyle/>
          <a:p>
            <a:pPr algn="ctr" eaLnBrk="1" hangingPunct="1">
              <a:buFont typeface="Wingdings" pitchFamily="2" charset="2"/>
              <a:buNone/>
            </a:pPr>
            <a:r>
              <a:rPr lang="el-GR" altLang="el-GR" sz="2400" b="1"/>
              <a:t>ΔΡΑΣΤΙΚΕΣ ΟΥΣΙΕΣ ΣΤΗΝ ΚΟΣΜΗΤΟΛΟΓΙΑ</a:t>
            </a:r>
          </a:p>
          <a:p>
            <a:pPr eaLnBrk="1" hangingPunct="1">
              <a:buFont typeface="Wingdings" pitchFamily="2" charset="2"/>
              <a:buNone/>
            </a:pPr>
            <a:r>
              <a:rPr lang="el-GR" altLang="el-GR" sz="2000" b="1"/>
              <a:t>-Ορισμός του Π.Ο.Υ. (</a:t>
            </a:r>
            <a:r>
              <a:rPr lang="en-US" altLang="el-GR" sz="2000" b="1"/>
              <a:t>W.H.O.)</a:t>
            </a:r>
          </a:p>
          <a:p>
            <a:pPr eaLnBrk="1" hangingPunct="1">
              <a:buFont typeface="Wingdings" pitchFamily="2" charset="2"/>
              <a:buNone/>
            </a:pPr>
            <a:r>
              <a:rPr lang="en-US" altLang="el-GR" sz="2000" b="1"/>
              <a:t>-</a:t>
            </a:r>
            <a:r>
              <a:rPr lang="el-GR" altLang="el-GR" sz="2000" b="1"/>
              <a:t>Γήρανση – Πρόληψη – Καλή Ενυδάτωση</a:t>
            </a:r>
          </a:p>
          <a:p>
            <a:pPr eaLnBrk="1" hangingPunct="1">
              <a:buFont typeface="Wingdings" pitchFamily="2" charset="2"/>
              <a:buNone/>
            </a:pPr>
            <a:r>
              <a:rPr lang="el-GR" altLang="el-GR" sz="2000" b="1"/>
              <a:t>-Συνήθης Δράση :</a:t>
            </a:r>
          </a:p>
          <a:p>
            <a:pPr eaLnBrk="1" hangingPunct="1">
              <a:buFont typeface="Wingdings" pitchFamily="2" charset="2"/>
              <a:buNone/>
            </a:pPr>
            <a:r>
              <a:rPr lang="el-GR" altLang="el-GR" sz="2000" b="1"/>
              <a:t>Α. Μείωση του ρυθμού της γηράνσεως με την προστασία από παράγοντες οι οποίοι την επιταχύνουν</a:t>
            </a:r>
          </a:p>
          <a:p>
            <a:pPr eaLnBrk="1" hangingPunct="1">
              <a:buFont typeface="Wingdings" pitchFamily="2" charset="2"/>
              <a:buNone/>
            </a:pPr>
            <a:r>
              <a:rPr lang="el-GR" altLang="el-GR" sz="2000" b="1"/>
              <a:t>Β. Ενεργοποίηση του μεταβολισμού του δέρματος (αναγέννηση συστατικών – επιδερμίδας )</a:t>
            </a:r>
          </a:p>
          <a:p>
            <a:pPr eaLnBrk="1" hangingPunct="1">
              <a:buFont typeface="Wingdings" pitchFamily="2" charset="2"/>
              <a:buNone/>
            </a:pPr>
            <a:r>
              <a:rPr lang="el-GR" altLang="el-GR" sz="2000" b="1"/>
              <a:t>-Βοήθεια στην αξιολόγησητης ενυδατώσεως, λειτουργίας του φραγμού, ελαστικότητα, αιματική ροή κ.ά.</a:t>
            </a:r>
          </a:p>
          <a:p>
            <a:pPr eaLnBrk="1" hangingPunct="1">
              <a:buFont typeface="Wingdings" pitchFamily="2" charset="2"/>
              <a:buNone/>
            </a:pPr>
            <a:r>
              <a:rPr lang="el-GR" altLang="el-GR" sz="2000" b="1"/>
              <a:t>-Ουσίες επιδερμομιμητικές όπως κολλαγόνο, ελαστίνη, κεραμίδια, αμινοξέα, βιταμίνες κ.ά.</a:t>
            </a:r>
          </a:p>
          <a:p>
            <a:pPr eaLnBrk="1" hangingPunct="1">
              <a:buFont typeface="Wingdings" pitchFamily="2" charset="2"/>
              <a:buNone/>
            </a:pPr>
            <a:r>
              <a:rPr lang="el-GR" altLang="el-GR" sz="2000" b="1"/>
              <a:t>-Βιολογικά Εκχυλίσματα :</a:t>
            </a:r>
          </a:p>
          <a:p>
            <a:pPr eaLnBrk="1" hangingPunct="1">
              <a:buFont typeface="Wingdings" pitchFamily="2" charset="2"/>
              <a:buNone/>
            </a:pPr>
            <a:r>
              <a:rPr lang="el-GR" altLang="el-GR" sz="2000" b="1"/>
              <a:t>Α. Ζωϊκά (Ασθένεια των τρελλών αγελάδων, ομάδες πιέσεως)</a:t>
            </a:r>
          </a:p>
          <a:p>
            <a:pPr eaLnBrk="1" hangingPunct="1">
              <a:buFont typeface="Wingdings" pitchFamily="2" charset="2"/>
              <a:buNone/>
            </a:pPr>
            <a:r>
              <a:rPr lang="el-GR" altLang="el-GR" sz="2000" b="1"/>
              <a:t>Αποτελεσματικότητα  αξιόλογη η οποία βασίζεται σε επιστημονικές εργασίες.</a:t>
            </a:r>
          </a:p>
          <a:p>
            <a:pPr eaLnBrk="1" hangingPunct="1">
              <a:buFont typeface="Wingdings" pitchFamily="2" charset="2"/>
              <a:buNone/>
            </a:pPr>
            <a:r>
              <a:rPr lang="el-GR" altLang="el-GR" sz="2000" b="1"/>
              <a:t>Β. Συνθετικά (Πεπτίδια – φυσιολογικά ένζυμα- καθαρότητα αυτών)  </a:t>
            </a:r>
          </a:p>
          <a:p>
            <a:pPr eaLnBrk="1" hangingPunct="1">
              <a:buFont typeface="Wingdings" pitchFamily="2" charset="2"/>
              <a:buNone/>
            </a:pPr>
            <a:r>
              <a:rPr lang="el-GR" altLang="el-GR" sz="2000" b="1"/>
              <a:t>Γ. Αμινοξέα – Βιταμίνες</a:t>
            </a:r>
          </a:p>
          <a:p>
            <a:pPr algn="ctr" eaLnBrk="1" hangingPunct="1"/>
            <a:endParaRPr lang="el-GR" altLang="el-GR" sz="2400" b="1"/>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2 - Θέση περιεχομένου"/>
          <p:cNvSpPr>
            <a:spLocks noGrp="1"/>
          </p:cNvSpPr>
          <p:nvPr>
            <p:ph idx="1"/>
          </p:nvPr>
        </p:nvSpPr>
        <p:spPr>
          <a:xfrm>
            <a:off x="0" y="0"/>
            <a:ext cx="9144000" cy="6858000"/>
          </a:xfrm>
        </p:spPr>
        <p:txBody>
          <a:bodyPr/>
          <a:lstStyle/>
          <a:p>
            <a:r>
              <a:rPr lang="en-US" sz="2800" b="1"/>
              <a:t>BITAMINE</a:t>
            </a:r>
            <a:r>
              <a:rPr lang="el-GR" sz="2800" b="1"/>
              <a:t>Σ</a:t>
            </a:r>
          </a:p>
          <a:p>
            <a:pPr>
              <a:buFontTx/>
              <a:buChar char="-"/>
            </a:pPr>
            <a:r>
              <a:rPr lang="el-GR" sz="2400" b="1"/>
              <a:t>Α</a:t>
            </a:r>
          </a:p>
          <a:p>
            <a:pPr>
              <a:buFont typeface="Wingdings" pitchFamily="2" charset="2"/>
              <a:buNone/>
            </a:pPr>
            <a:r>
              <a:rPr lang="el-GR" sz="2000" b="1"/>
              <a:t>Μουρουνέλαιο, ήπαρ ζώων, βούτυρο, κίτρινο αυγού.</a:t>
            </a:r>
          </a:p>
          <a:p>
            <a:pPr>
              <a:buFont typeface="Wingdings" pitchFamily="2" charset="2"/>
              <a:buNone/>
            </a:pPr>
            <a:r>
              <a:rPr lang="el-GR" sz="2000" b="1"/>
              <a:t>Καρότα, σπανάκι, βερύκοκκο, κουνουπίδι.</a:t>
            </a:r>
          </a:p>
          <a:p>
            <a:pPr>
              <a:buFont typeface="Wingdings" pitchFamily="2" charset="2"/>
              <a:buNone/>
            </a:pPr>
            <a:r>
              <a:rPr lang="el-GR" sz="2000" b="1"/>
              <a:t>Επούλωση, αναγέννηση, ενεργοποίηση των σμηγματογόνων αδένων</a:t>
            </a:r>
          </a:p>
          <a:p>
            <a:r>
              <a:rPr lang="el-GR" sz="2000" b="1"/>
              <a:t>Ρητινοϊκό Οξύ</a:t>
            </a:r>
          </a:p>
          <a:p>
            <a:pPr>
              <a:buFont typeface="Wingdings" pitchFamily="2" charset="2"/>
              <a:buNone/>
            </a:pPr>
            <a:r>
              <a:rPr lang="el-GR" sz="2000" b="1"/>
              <a:t>Αναγέννηση, μείωση της συγκολησεως των κυττάρων</a:t>
            </a:r>
          </a:p>
          <a:p>
            <a:pPr>
              <a:buFontTx/>
              <a:buChar char="-"/>
            </a:pPr>
            <a:r>
              <a:rPr lang="el-GR" sz="2000" b="1"/>
              <a:t>Β</a:t>
            </a:r>
          </a:p>
          <a:p>
            <a:r>
              <a:rPr lang="el-GR" sz="2000" b="1"/>
              <a:t>Β2, Ριβοφλαβίνη</a:t>
            </a:r>
          </a:p>
          <a:p>
            <a:pPr>
              <a:buFont typeface="Wingdings" pitchFamily="2" charset="2"/>
              <a:buNone/>
            </a:pPr>
            <a:r>
              <a:rPr lang="el-GR" sz="2000" b="1"/>
              <a:t>Συκώτι, ψάρια, γάλα. Μαγιά, καρότο</a:t>
            </a:r>
          </a:p>
          <a:p>
            <a:pPr>
              <a:buFont typeface="Wingdings" pitchFamily="2" charset="2"/>
              <a:buNone/>
            </a:pPr>
            <a:r>
              <a:rPr lang="el-GR" sz="2000" b="1"/>
              <a:t>Ελλειψη δημιουργεί υπερέκκριση σμήγματος</a:t>
            </a:r>
          </a:p>
          <a:p>
            <a:pPr>
              <a:buFont typeface="Wingdings" pitchFamily="2" charset="2"/>
              <a:buNone/>
            </a:pPr>
            <a:r>
              <a:rPr lang="el-GR" sz="2000" b="1"/>
              <a:t>Βοηθά την κυτταρική αναπνοή</a:t>
            </a:r>
          </a:p>
          <a:p>
            <a:r>
              <a:rPr lang="el-GR" sz="2000" b="1"/>
              <a:t>Β5, Παντοθενικό Οξύ</a:t>
            </a:r>
          </a:p>
          <a:p>
            <a:pPr>
              <a:buFont typeface="Wingdings" pitchFamily="2" charset="2"/>
              <a:buNone/>
            </a:pPr>
            <a:r>
              <a:rPr lang="el-GR" sz="2000" b="1"/>
              <a:t>Ευρίσκεται σε όλους τους ζωϊκούε ιστούς</a:t>
            </a:r>
          </a:p>
          <a:p>
            <a:pPr>
              <a:buFont typeface="Wingdings" pitchFamily="2" charset="2"/>
              <a:buNone/>
            </a:pPr>
            <a:r>
              <a:rPr lang="el-GR" sz="2000" b="1"/>
              <a:t>Σύνθεση πρωτεϊνών και λιπιδίων</a:t>
            </a:r>
          </a:p>
          <a:p>
            <a:pPr>
              <a:buFont typeface="Wingdings" pitchFamily="2" charset="2"/>
              <a:buNone/>
            </a:pPr>
            <a:r>
              <a:rPr lang="el-GR" sz="2000" b="1"/>
              <a:t>Επουλωτικό, αντιφλεγμονώδες (κρέμες για ηλιακά ή μη εγκαύματα) </a:t>
            </a:r>
          </a:p>
          <a:p>
            <a:r>
              <a:rPr lang="el-GR" sz="2000" b="1"/>
              <a:t>Β6, Πυριδοξίνη</a:t>
            </a:r>
          </a:p>
          <a:p>
            <a:pPr>
              <a:buFont typeface="Wingdings" pitchFamily="2" charset="2"/>
              <a:buNone/>
            </a:pPr>
            <a:r>
              <a:rPr lang="el-GR" sz="2000" b="1"/>
              <a:t>Μαγιά, Συκώτι, Αυγά (Προστασία από </a:t>
            </a:r>
            <a:r>
              <a:rPr lang="en-US" sz="2000" b="1"/>
              <a:t>UV, </a:t>
            </a:r>
            <a:r>
              <a:rPr lang="el-GR" sz="2000" b="1"/>
              <a:t>αντισμηγματορροϊκό)</a:t>
            </a:r>
          </a:p>
          <a:p>
            <a:pPr>
              <a:buFont typeface="Wingdings" pitchFamily="2" charset="2"/>
              <a:buNone/>
            </a:pPr>
            <a:endParaRPr lang="en-US" sz="2000" b="1"/>
          </a:p>
          <a:p>
            <a:endParaRPr lang="en-US" sz="2800" b="1"/>
          </a:p>
          <a:p>
            <a:endParaRPr lang="en-US" sz="2800" b="1"/>
          </a:p>
          <a:p>
            <a:endParaRPr lang="el-GR" sz="2800" b="1"/>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2 - Θέση περιεχομένου"/>
          <p:cNvSpPr>
            <a:spLocks noGrp="1"/>
          </p:cNvSpPr>
          <p:nvPr>
            <p:ph idx="1"/>
          </p:nvPr>
        </p:nvSpPr>
        <p:spPr>
          <a:xfrm>
            <a:off x="0" y="0"/>
            <a:ext cx="9144000" cy="6858000"/>
          </a:xfrm>
        </p:spPr>
        <p:txBody>
          <a:bodyPr/>
          <a:lstStyle/>
          <a:p>
            <a:pPr>
              <a:buFontTx/>
              <a:buChar char="-"/>
            </a:pPr>
            <a:r>
              <a:rPr lang="en-US" sz="2000"/>
              <a:t>C</a:t>
            </a:r>
            <a:endParaRPr lang="el-GR" sz="2000"/>
          </a:p>
          <a:p>
            <a:pPr>
              <a:buFont typeface="Wingdings" pitchFamily="2" charset="2"/>
              <a:buNone/>
            </a:pPr>
            <a:r>
              <a:rPr lang="el-GR" sz="2000"/>
              <a:t>Πορτοκάλλια. Κίτρα, ντομάτα, ακτινίδια.</a:t>
            </a:r>
          </a:p>
          <a:p>
            <a:pPr>
              <a:buFont typeface="Wingdings" pitchFamily="2" charset="2"/>
              <a:buNone/>
            </a:pPr>
            <a:r>
              <a:rPr lang="el-GR" sz="2000"/>
              <a:t>Για τις κηλίδες, χέρια, γήρανση.</a:t>
            </a:r>
          </a:p>
          <a:p>
            <a:pPr>
              <a:buFontTx/>
              <a:buChar char="-"/>
            </a:pPr>
            <a:r>
              <a:rPr lang="en-US" sz="2000"/>
              <a:t>D2, D3</a:t>
            </a:r>
          </a:p>
          <a:p>
            <a:pPr>
              <a:buFont typeface="Wingdings" pitchFamily="2" charset="2"/>
              <a:buNone/>
            </a:pPr>
            <a:r>
              <a:rPr lang="el-GR" sz="2000"/>
              <a:t>Ιχθυέλαιο, γάλα, κίτρινο του αυγού</a:t>
            </a:r>
          </a:p>
          <a:p>
            <a:pPr>
              <a:buFont typeface="Wingdings" pitchFamily="2" charset="2"/>
              <a:buNone/>
            </a:pPr>
            <a:r>
              <a:rPr lang="el-GR" sz="2000"/>
              <a:t>Ξηροδερμία, Τονωτικό για τα μαλλιά</a:t>
            </a:r>
          </a:p>
          <a:p>
            <a:pPr>
              <a:buFontTx/>
              <a:buChar char="-"/>
            </a:pPr>
            <a:r>
              <a:rPr lang="el-GR" sz="2000" b="1"/>
              <a:t>Ε</a:t>
            </a:r>
          </a:p>
          <a:p>
            <a:pPr>
              <a:buFont typeface="Wingdings" pitchFamily="2" charset="2"/>
              <a:buNone/>
            </a:pPr>
            <a:r>
              <a:rPr lang="el-GR" sz="2000" b="1"/>
              <a:t>Ελαια, σιτάρι</a:t>
            </a:r>
          </a:p>
          <a:p>
            <a:pPr>
              <a:buFont typeface="Wingdings" pitchFamily="2" charset="2"/>
              <a:buNone/>
            </a:pPr>
            <a:r>
              <a:rPr lang="el-GR" sz="2000" b="1"/>
              <a:t>Αντιηλιακά, αντιγηραντικά, ενυδατικά</a:t>
            </a:r>
            <a:endParaRPr lang="en-US" sz="2000" b="1"/>
          </a:p>
          <a:p>
            <a:pPr>
              <a:buFont typeface="Wingdings" pitchFamily="2" charset="2"/>
              <a:buNone/>
            </a:pPr>
            <a:endParaRPr lang="el-GR" sz="200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marL="342852" indent="-342852" eaLnBrk="1" hangingPunct="1">
              <a:lnSpc>
                <a:spcPct val="90000"/>
              </a:lnSpc>
              <a:buFont typeface="Wingdings" panose="05000000000000000000" pitchFamily="2" charset="2"/>
              <a:buNone/>
              <a:defRPr/>
            </a:pPr>
            <a:r>
              <a:rPr lang="el-GR" sz="2000" b="1" dirty="0"/>
              <a:t>Αμινοξέα (40%)</a:t>
            </a:r>
          </a:p>
          <a:p>
            <a:pPr marL="342852" indent="-342852" eaLnBrk="1" hangingPunct="1">
              <a:lnSpc>
                <a:spcPct val="90000"/>
              </a:lnSpc>
              <a:buFont typeface="Wingdings" panose="05000000000000000000" pitchFamily="2" charset="2"/>
              <a:buNone/>
              <a:defRPr/>
            </a:pPr>
            <a:r>
              <a:rPr lang="el-GR" sz="2000" b="1" dirty="0" err="1"/>
              <a:t>Σερίνη</a:t>
            </a:r>
            <a:r>
              <a:rPr lang="el-GR" sz="2000" b="1" dirty="0"/>
              <a:t>, </a:t>
            </a:r>
            <a:r>
              <a:rPr lang="el-GR" sz="2000" b="1" dirty="0" err="1"/>
              <a:t>κιτρουλίνη</a:t>
            </a:r>
            <a:r>
              <a:rPr lang="el-GR" sz="2000" b="1" dirty="0"/>
              <a:t>, </a:t>
            </a:r>
            <a:r>
              <a:rPr lang="el-GR" sz="2000" b="1" dirty="0" err="1"/>
              <a:t>αλανίνη</a:t>
            </a:r>
            <a:r>
              <a:rPr lang="el-GR" sz="2000" b="1" dirty="0"/>
              <a:t>, </a:t>
            </a:r>
            <a:r>
              <a:rPr lang="el-GR" sz="2000" b="1" dirty="0" err="1"/>
              <a:t>θρεονίνη</a:t>
            </a:r>
            <a:r>
              <a:rPr lang="el-GR" sz="2000" b="1" dirty="0"/>
              <a:t> κ.ά.</a:t>
            </a:r>
          </a:p>
          <a:p>
            <a:pPr marL="342852" indent="-342852" eaLnBrk="1" hangingPunct="1">
              <a:lnSpc>
                <a:spcPct val="90000"/>
              </a:lnSpc>
              <a:buFont typeface="Wingdings" panose="05000000000000000000" pitchFamily="2" charset="2"/>
              <a:buNone/>
              <a:defRPr/>
            </a:pPr>
            <a:r>
              <a:rPr lang="el-GR" sz="2000" b="1" dirty="0"/>
              <a:t>Συνδέουν το νερό</a:t>
            </a:r>
          </a:p>
          <a:p>
            <a:pPr marL="342852" indent="-342852" eaLnBrk="1" hangingPunct="1">
              <a:lnSpc>
                <a:spcPct val="90000"/>
              </a:lnSpc>
              <a:buFont typeface="Wingdings" panose="05000000000000000000" pitchFamily="2" charset="2"/>
              <a:buNone/>
              <a:defRPr/>
            </a:pPr>
            <a:r>
              <a:rPr lang="el-GR" sz="2000" b="1" dirty="0" err="1"/>
              <a:t>Υδρολυμένες</a:t>
            </a:r>
            <a:r>
              <a:rPr lang="el-GR" sz="2000" b="1" dirty="0"/>
              <a:t> </a:t>
            </a:r>
            <a:r>
              <a:rPr lang="el-GR" sz="2000" b="1" dirty="0" err="1"/>
              <a:t>πρωτεϊνες</a:t>
            </a:r>
            <a:r>
              <a:rPr lang="el-GR" sz="2000" b="1" dirty="0"/>
              <a:t> (μη </a:t>
            </a:r>
            <a:r>
              <a:rPr lang="el-GR" sz="2000" b="1" dirty="0" err="1"/>
              <a:t>υδρολυμένο</a:t>
            </a:r>
            <a:r>
              <a:rPr lang="el-GR" sz="2000" b="1" dirty="0"/>
              <a:t> απορροφά δύο φορές πιο πολύ υγρασία από το </a:t>
            </a:r>
            <a:r>
              <a:rPr lang="el-GR" sz="2000" b="1" dirty="0" err="1"/>
              <a:t>υδρολυμένο</a:t>
            </a:r>
            <a:r>
              <a:rPr lang="el-GR" sz="2000" b="1" dirty="0"/>
              <a:t>)</a:t>
            </a:r>
          </a:p>
          <a:p>
            <a:pPr marL="342852" indent="-342852" eaLnBrk="1" hangingPunct="1">
              <a:lnSpc>
                <a:spcPct val="90000"/>
              </a:lnSpc>
              <a:buFont typeface="Wingdings" panose="05000000000000000000" pitchFamily="2" charset="2"/>
              <a:buNone/>
              <a:defRPr/>
            </a:pPr>
            <a:r>
              <a:rPr lang="el-GR" sz="2000" b="1" dirty="0"/>
              <a:t>Ενσωμάτωση πρακτικά σε θερμοκρασία &lt; 40</a:t>
            </a:r>
            <a:r>
              <a:rPr lang="el-GR" sz="2000" b="1" baseline="30000" dirty="0"/>
              <a:t>ο</a:t>
            </a:r>
            <a:r>
              <a:rPr lang="en-US" sz="2000" b="1" dirty="0"/>
              <a:t>C</a:t>
            </a:r>
            <a:endParaRPr lang="el-GR" sz="2000" b="1" dirty="0"/>
          </a:p>
          <a:p>
            <a:pPr marL="342852" indent="-342852" eaLnBrk="1" hangingPunct="1">
              <a:lnSpc>
                <a:spcPct val="90000"/>
              </a:lnSpc>
              <a:buFont typeface="Wingdings" panose="05000000000000000000" pitchFamily="2" charset="2"/>
              <a:buNone/>
              <a:defRPr/>
            </a:pPr>
            <a:r>
              <a:rPr lang="el-GR" sz="2000" b="1" dirty="0"/>
              <a:t>Ασυμβατότητα με </a:t>
            </a:r>
            <a:r>
              <a:rPr lang="el-GR" sz="2000" b="1" dirty="0" err="1"/>
              <a:t>αλδεϋδες</a:t>
            </a:r>
            <a:r>
              <a:rPr lang="el-GR" sz="2000" b="1" dirty="0"/>
              <a:t> αρωμάτων, </a:t>
            </a:r>
            <a:r>
              <a:rPr lang="el-GR" sz="2000" b="1" dirty="0" err="1"/>
              <a:t>διυδροξυακετόνη</a:t>
            </a:r>
            <a:endParaRPr lang="el-GR" sz="2000" b="1" dirty="0"/>
          </a:p>
          <a:p>
            <a:pPr>
              <a:buFont typeface="Wingdings" panose="05000000000000000000" pitchFamily="2" charset="2"/>
              <a:buNone/>
              <a:defRPr/>
            </a:pPr>
            <a:r>
              <a:rPr lang="el-GR" sz="2000" b="1" dirty="0"/>
              <a:t>Λαμβάνονται συνθετικά ή κατόπιν υδρολύσεως των πρωτεϊνών.</a:t>
            </a:r>
          </a:p>
          <a:p>
            <a:pPr>
              <a:buFont typeface="Wingdings" panose="05000000000000000000" pitchFamily="2" charset="2"/>
              <a:buNone/>
              <a:defRPr/>
            </a:pPr>
            <a:r>
              <a:rPr lang="el-GR" sz="2000" b="1" dirty="0"/>
              <a:t>Είναι </a:t>
            </a:r>
            <a:r>
              <a:rPr lang="el-GR" sz="2000" b="1" dirty="0" err="1"/>
              <a:t>αμφοτερικά</a:t>
            </a:r>
            <a:r>
              <a:rPr lang="el-GR" sz="2000" b="1" dirty="0"/>
              <a:t> μόρια με χαρακτήρα  είτε όξινο  (</a:t>
            </a:r>
            <a:r>
              <a:rPr lang="el-GR" sz="2000" b="1" dirty="0" err="1"/>
              <a:t>ασπαρτικό</a:t>
            </a:r>
            <a:r>
              <a:rPr lang="el-GR" sz="2000" b="1" dirty="0"/>
              <a:t> και </a:t>
            </a:r>
            <a:r>
              <a:rPr lang="el-GR" sz="2000" b="1" dirty="0" err="1"/>
              <a:t>γλουταμικό</a:t>
            </a:r>
            <a:r>
              <a:rPr lang="el-GR" sz="2000" b="1" dirty="0"/>
              <a:t> οξύ)  είτε βασικό (</a:t>
            </a:r>
            <a:r>
              <a:rPr lang="el-GR" sz="2000" b="1" dirty="0" err="1"/>
              <a:t>λυσίνη</a:t>
            </a:r>
            <a:r>
              <a:rPr lang="el-GR" sz="2000" b="1" dirty="0"/>
              <a:t>, </a:t>
            </a:r>
            <a:r>
              <a:rPr lang="el-GR" sz="2000" b="1" dirty="0" err="1"/>
              <a:t>αργινίνη</a:t>
            </a:r>
            <a:r>
              <a:rPr lang="el-GR" sz="2000" b="1" dirty="0"/>
              <a:t>, </a:t>
            </a:r>
            <a:r>
              <a:rPr lang="el-GR" sz="2000" b="1" dirty="0" err="1"/>
              <a:t>ιστιδίνη</a:t>
            </a:r>
            <a:r>
              <a:rPr lang="el-GR" sz="2000" b="1" dirty="0"/>
              <a:t>) είτε ουδέτερο (</a:t>
            </a:r>
            <a:r>
              <a:rPr lang="el-GR" sz="2000" b="1" dirty="0" err="1"/>
              <a:t>γλυκίνη</a:t>
            </a:r>
            <a:r>
              <a:rPr lang="el-GR" sz="2000" b="1" dirty="0"/>
              <a:t>, </a:t>
            </a:r>
            <a:r>
              <a:rPr lang="el-GR" sz="2000" b="1" dirty="0" err="1"/>
              <a:t>υδροξυπρολίνη</a:t>
            </a:r>
            <a:r>
              <a:rPr lang="el-GR" sz="2000" b="1" dirty="0"/>
              <a:t>, </a:t>
            </a:r>
            <a:r>
              <a:rPr lang="el-GR" sz="2000" b="1" dirty="0" err="1"/>
              <a:t>λευκίνη</a:t>
            </a:r>
            <a:r>
              <a:rPr lang="el-GR" sz="2000" b="1" dirty="0"/>
              <a:t>, </a:t>
            </a:r>
            <a:r>
              <a:rPr lang="el-GR" sz="2000" b="1" dirty="0" err="1"/>
              <a:t>προλίνη</a:t>
            </a:r>
            <a:r>
              <a:rPr lang="el-GR" sz="2000" b="1" dirty="0"/>
              <a:t>, </a:t>
            </a:r>
            <a:r>
              <a:rPr lang="el-GR" sz="2000" b="1" dirty="0" err="1"/>
              <a:t>σερίνη</a:t>
            </a:r>
            <a:r>
              <a:rPr lang="el-GR" sz="2000" b="1" dirty="0"/>
              <a:t>, </a:t>
            </a:r>
            <a:r>
              <a:rPr lang="el-GR" sz="2000" b="1" dirty="0" err="1"/>
              <a:t>τυροσίνη</a:t>
            </a:r>
            <a:r>
              <a:rPr lang="el-GR" sz="2000" b="1" dirty="0"/>
              <a:t>).</a:t>
            </a:r>
          </a:p>
          <a:p>
            <a:pPr>
              <a:buFont typeface="Wingdings" panose="05000000000000000000" pitchFamily="2" charset="2"/>
              <a:buNone/>
              <a:defRPr/>
            </a:pPr>
            <a:r>
              <a:rPr lang="el-GR" sz="2000" b="1" dirty="0"/>
              <a:t>Δεκαέξι από αυτά θεωρούνται  απαραίτητα  και δεν συντίθενται στον οργανισμό.</a:t>
            </a:r>
          </a:p>
          <a:p>
            <a:pPr>
              <a:buFont typeface="Wingdings" panose="05000000000000000000" pitchFamily="2" charset="2"/>
              <a:buNone/>
              <a:defRPr/>
            </a:pPr>
            <a:r>
              <a:rPr lang="el-GR" sz="2000" b="1" dirty="0"/>
              <a:t>Τα πλέον </a:t>
            </a:r>
            <a:r>
              <a:rPr lang="el-GR" sz="2000" b="1" dirty="0" err="1"/>
              <a:t>χρησιμοποιουμένα</a:t>
            </a:r>
            <a:r>
              <a:rPr lang="el-GR" sz="2000" b="1" dirty="0"/>
              <a:t>   είναι αυτά τα οποία βρίσκονται σε μεγάλα </a:t>
            </a:r>
            <a:r>
              <a:rPr lang="el-GR" sz="2000" b="1" dirty="0" err="1"/>
              <a:t>ποσοστα</a:t>
            </a:r>
            <a:r>
              <a:rPr lang="el-GR" sz="2000" b="1" dirty="0"/>
              <a:t> στα δέρμα όπως το </a:t>
            </a:r>
            <a:r>
              <a:rPr lang="el-GR" sz="2000" b="1" dirty="0" err="1"/>
              <a:t>γλουταμικό</a:t>
            </a:r>
            <a:r>
              <a:rPr lang="el-GR" sz="2000" b="1" dirty="0"/>
              <a:t> οξύ, η </a:t>
            </a:r>
            <a:r>
              <a:rPr lang="el-GR" sz="2000" b="1" dirty="0" err="1"/>
              <a:t>αργινίνη</a:t>
            </a:r>
            <a:r>
              <a:rPr lang="el-GR" sz="2000" b="1" dirty="0"/>
              <a:t>, η </a:t>
            </a:r>
            <a:r>
              <a:rPr lang="el-GR" sz="2000" b="1" dirty="0" err="1"/>
              <a:t>προλίνη</a:t>
            </a:r>
            <a:r>
              <a:rPr lang="el-GR" sz="2000" b="1" dirty="0"/>
              <a:t>, η </a:t>
            </a:r>
            <a:r>
              <a:rPr lang="el-GR" sz="2000" b="1" dirty="0" err="1"/>
              <a:t>υδροξυπρολίνη</a:t>
            </a:r>
            <a:r>
              <a:rPr lang="el-GR" sz="2000" b="1" dirty="0"/>
              <a:t>, η </a:t>
            </a:r>
            <a:r>
              <a:rPr lang="el-GR" sz="2000" b="1" dirty="0" err="1"/>
              <a:t>σερίνη</a:t>
            </a:r>
            <a:r>
              <a:rPr lang="el-GR" sz="2000" b="1" dirty="0"/>
              <a:t>.</a:t>
            </a:r>
          </a:p>
          <a:p>
            <a:pPr>
              <a:buFont typeface="Wingdings" panose="05000000000000000000" pitchFamily="2" charset="2"/>
              <a:buNone/>
              <a:defRPr/>
            </a:pPr>
            <a:r>
              <a:rPr lang="el-GR" sz="2000" b="1" dirty="0"/>
              <a:t>Ενυδάτωση – θρεπτικά υλικά</a:t>
            </a:r>
          </a:p>
          <a:p>
            <a:pPr>
              <a:buFont typeface="Wingdings" panose="05000000000000000000" pitchFamily="2" charset="2"/>
              <a:buNone/>
              <a:defRPr/>
            </a:pPr>
            <a:r>
              <a:rPr lang="el-GR" sz="2000" b="1" dirty="0" err="1"/>
              <a:t>Κυστεΐνη</a:t>
            </a:r>
            <a:r>
              <a:rPr lang="el-GR" sz="2000" b="1" dirty="0"/>
              <a:t> – </a:t>
            </a:r>
            <a:r>
              <a:rPr lang="el-GR" sz="2000" b="1" dirty="0" err="1"/>
              <a:t>κυστίνη</a:t>
            </a:r>
            <a:r>
              <a:rPr lang="el-GR" sz="2000" b="1" dirty="0"/>
              <a:t> (προϊόντα για νύχια και μαλλιά)</a:t>
            </a:r>
            <a:endParaRPr lang="en-US" sz="2000" b="1" dirty="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2 - Θέση περιεχομένου"/>
          <p:cNvSpPr>
            <a:spLocks noGrp="1"/>
          </p:cNvSpPr>
          <p:nvPr>
            <p:ph idx="1"/>
          </p:nvPr>
        </p:nvSpPr>
        <p:spPr>
          <a:xfrm>
            <a:off x="0" y="0"/>
            <a:ext cx="9144000" cy="6858000"/>
          </a:xfrm>
        </p:spPr>
        <p:txBody>
          <a:bodyPr/>
          <a:lstStyle/>
          <a:p>
            <a:pPr>
              <a:buFont typeface="Wingdings" pitchFamily="2" charset="2"/>
              <a:buNone/>
            </a:pPr>
            <a:r>
              <a:rPr lang="el-GR" sz="2800" b="1"/>
              <a:t>Κολλαγόνο</a:t>
            </a:r>
          </a:p>
          <a:p>
            <a:pPr>
              <a:buFont typeface="Wingdings" pitchFamily="2" charset="2"/>
              <a:buNone/>
            </a:pPr>
            <a:r>
              <a:rPr lang="el-GR" sz="2400" b="1"/>
              <a:t>Συνδετικός  ιστός</a:t>
            </a:r>
          </a:p>
          <a:p>
            <a:pPr>
              <a:buFont typeface="Wingdings" pitchFamily="2" charset="2"/>
              <a:buNone/>
            </a:pPr>
            <a:r>
              <a:rPr lang="el-GR" sz="2400" b="1"/>
              <a:t>Τροποκολλαγόνο – Ινες  - Δίκτυα</a:t>
            </a:r>
          </a:p>
          <a:p>
            <a:pPr>
              <a:buFont typeface="Wingdings" pitchFamily="2" charset="2"/>
              <a:buNone/>
            </a:pPr>
            <a:r>
              <a:rPr lang="el-GR" sz="2400" b="1"/>
              <a:t>Ζελατίνη</a:t>
            </a:r>
          </a:p>
          <a:p>
            <a:pPr>
              <a:buFont typeface="Wingdings" pitchFamily="2" charset="2"/>
              <a:buNone/>
            </a:pPr>
            <a:r>
              <a:rPr lang="el-GR" sz="2400" b="1"/>
              <a:t>Υδρολυμένο κολλαγόνο (πεπτίδια) – Αμινοξέα υδροξυπρολίνη</a:t>
            </a:r>
          </a:p>
          <a:p>
            <a:pPr>
              <a:buFont typeface="Wingdings" pitchFamily="2" charset="2"/>
              <a:buNone/>
            </a:pPr>
            <a:r>
              <a:rPr lang="el-GR" sz="2400" b="1"/>
              <a:t>Ενυδάτωση</a:t>
            </a:r>
          </a:p>
          <a:p>
            <a:pPr>
              <a:buFont typeface="Wingdings" pitchFamily="2" charset="2"/>
              <a:buNone/>
            </a:pPr>
            <a:r>
              <a:rPr lang="el-GR" sz="2400" b="1"/>
              <a:t>Η ζελατίνη σαν παράγων πήξεως – δημιουργία γέλης</a:t>
            </a:r>
          </a:p>
          <a:p>
            <a:pPr>
              <a:buFont typeface="Wingdings" pitchFamily="2" charset="2"/>
              <a:buNone/>
            </a:pPr>
            <a:r>
              <a:rPr lang="el-GR" sz="2400" b="1"/>
              <a:t>Αντιερεθιστικό</a:t>
            </a:r>
          </a:p>
          <a:p>
            <a:pPr>
              <a:buFont typeface="Wingdings" pitchFamily="2" charset="2"/>
              <a:buNone/>
            </a:pPr>
            <a:r>
              <a:rPr lang="el-GR" sz="2800" b="1"/>
              <a:t>Ελαστίνη</a:t>
            </a:r>
          </a:p>
          <a:p>
            <a:pPr>
              <a:buFont typeface="Wingdings" pitchFamily="2" charset="2"/>
              <a:buNone/>
            </a:pPr>
            <a:r>
              <a:rPr lang="el-GR" sz="2400" b="1"/>
              <a:t>Συνδετικούς ιστούς</a:t>
            </a:r>
          </a:p>
          <a:p>
            <a:pPr>
              <a:buFont typeface="Wingdings" pitchFamily="2" charset="2"/>
              <a:buNone/>
            </a:pPr>
            <a:r>
              <a:rPr lang="el-GR" sz="2400" b="1"/>
              <a:t>Μικρότερο ΜΒ από το κολλαγόνο, αδιάλυτη</a:t>
            </a:r>
          </a:p>
          <a:p>
            <a:pPr>
              <a:buFont typeface="Wingdings" pitchFamily="2" charset="2"/>
              <a:buNone/>
            </a:pPr>
            <a:r>
              <a:rPr lang="el-GR" sz="2400" b="1"/>
              <a:t>Υδρολυμένη </a:t>
            </a:r>
          </a:p>
          <a:p>
            <a:pPr>
              <a:buFont typeface="Wingdings" pitchFamily="2" charset="2"/>
              <a:buNone/>
            </a:pPr>
            <a:r>
              <a:rPr lang="el-GR" sz="2800" b="1"/>
              <a:t>Κερατίνη</a:t>
            </a:r>
          </a:p>
          <a:p>
            <a:pPr>
              <a:buFont typeface="Wingdings" pitchFamily="2" charset="2"/>
              <a:buNone/>
            </a:pPr>
            <a:r>
              <a:rPr lang="el-GR" sz="2400" b="1"/>
              <a:t>Αδιάλυτη, υδρολυμένη, κυστεΐνη, κυστίνη</a:t>
            </a:r>
            <a:endParaRPr lang="en-US" sz="2400" b="1"/>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3"/>
          <p:cNvSpPr>
            <a:spLocks noGrp="1" noRot="1" noChangeArrowheads="1"/>
          </p:cNvSpPr>
          <p:nvPr>
            <p:ph type="body" idx="1"/>
          </p:nvPr>
        </p:nvSpPr>
        <p:spPr>
          <a:xfrm>
            <a:off x="0" y="0"/>
            <a:ext cx="9144000" cy="6858000"/>
          </a:xfrm>
        </p:spPr>
        <p:txBody>
          <a:bodyPr/>
          <a:lstStyle/>
          <a:p>
            <a:pPr marL="341313" indent="-341313" eaLnBrk="1" hangingPunct="1">
              <a:lnSpc>
                <a:spcPct val="90000"/>
              </a:lnSpc>
              <a:buFont typeface="Wingdings" pitchFamily="2" charset="2"/>
              <a:buNone/>
            </a:pPr>
            <a:endParaRPr lang="el-GR" sz="2000" b="1"/>
          </a:p>
          <a:p>
            <a:pPr marL="341313" indent="-341313" eaLnBrk="1" hangingPunct="1">
              <a:lnSpc>
                <a:spcPct val="90000"/>
              </a:lnSpc>
              <a:buFont typeface="Wingdings" pitchFamily="2" charset="2"/>
              <a:buNone/>
            </a:pPr>
            <a:r>
              <a:rPr lang="el-GR" sz="2800" b="1"/>
              <a:t>Δ. Βιοτεχνολογία</a:t>
            </a:r>
          </a:p>
          <a:p>
            <a:pPr marL="341313" indent="-341313" eaLnBrk="1" hangingPunct="1">
              <a:lnSpc>
                <a:spcPct val="90000"/>
              </a:lnSpc>
              <a:buFont typeface="Wingdings" pitchFamily="2" charset="2"/>
              <a:buNone/>
            </a:pPr>
            <a:r>
              <a:rPr lang="el-GR" sz="2800" b="1"/>
              <a:t>Ε. Θαλάσσιοι Οργανισμοί</a:t>
            </a:r>
          </a:p>
          <a:p>
            <a:pPr marL="341313" indent="-341313" eaLnBrk="1" hangingPunct="1">
              <a:lnSpc>
                <a:spcPct val="90000"/>
              </a:lnSpc>
              <a:buFont typeface="Wingdings" pitchFamily="2" charset="2"/>
              <a:buNone/>
            </a:pPr>
            <a:r>
              <a:rPr lang="el-GR" sz="2800" b="1"/>
              <a:t>Ψάρια, Φύκη – Μικροφύκη, Οστρακοειδή</a:t>
            </a:r>
          </a:p>
          <a:p>
            <a:pPr marL="341313" indent="-341313" eaLnBrk="1" hangingPunct="1">
              <a:lnSpc>
                <a:spcPct val="90000"/>
              </a:lnSpc>
              <a:buFont typeface="Wingdings" pitchFamily="2" charset="2"/>
              <a:buNone/>
            </a:pPr>
            <a:r>
              <a:rPr lang="el-GR" sz="2800" b="1"/>
              <a:t>Ζ. Φυτικά Εκχυλίσματα</a:t>
            </a:r>
          </a:p>
          <a:p>
            <a:pPr marL="341313" indent="-341313" eaLnBrk="1" hangingPunct="1">
              <a:lnSpc>
                <a:spcPct val="90000"/>
              </a:lnSpc>
              <a:buFont typeface="Wingdings" pitchFamily="2" charset="2"/>
              <a:buNone/>
            </a:pPr>
            <a:r>
              <a:rPr lang="el-GR" sz="2800" b="1"/>
              <a:t>Πολλές φορές δραστικότητα εκ λαϊκής παραδόσεως όχι πραγματική</a:t>
            </a:r>
          </a:p>
          <a:p>
            <a:pPr marL="341313" indent="-341313" eaLnBrk="1" hangingPunct="1">
              <a:lnSpc>
                <a:spcPct val="90000"/>
              </a:lnSpc>
              <a:buFont typeface="Wingdings" pitchFamily="2" charset="2"/>
              <a:buNone/>
            </a:pPr>
            <a:r>
              <a:rPr lang="el-GR" sz="2800" b="1"/>
              <a:t>Ουσίες βιομιμητικές ζωϊκές φυτικής προελεύσεως όπως πρωτεϊνες, πεπτίδια, λιπίδια, κεραμίδια κ.ά. </a:t>
            </a:r>
          </a:p>
          <a:p>
            <a:pPr marL="341313" indent="-341313" eaLnBrk="1" hangingPunct="1">
              <a:lnSpc>
                <a:spcPct val="90000"/>
              </a:lnSpc>
              <a:buFontTx/>
              <a:buNone/>
            </a:pPr>
            <a:r>
              <a:rPr lang="el-GR" sz="2800" b="1"/>
              <a:t>- Πρόσθετα για την Βελτίωση των Οργανοληπτικών Χαρακτηριστικών</a:t>
            </a:r>
          </a:p>
          <a:p>
            <a:pPr marL="341313" indent="-341313" eaLnBrk="1" hangingPunct="1">
              <a:lnSpc>
                <a:spcPct val="90000"/>
              </a:lnSpc>
              <a:buFontTx/>
              <a:buNone/>
            </a:pPr>
            <a:r>
              <a:rPr lang="el-GR" sz="2800" b="1"/>
              <a:t>Αρώματα, χρώματα, αντιοξειδωτικά, συντηρητικά κ.ά</a:t>
            </a:r>
          </a:p>
          <a:p>
            <a:pPr marL="341313" indent="-341313" eaLnBrk="1" hangingPunct="1">
              <a:lnSpc>
                <a:spcPct val="90000"/>
              </a:lnSpc>
              <a:buFontTx/>
              <a:buNone/>
            </a:pPr>
            <a:r>
              <a:rPr lang="el-GR" sz="2800" b="1"/>
              <a:t>- Σε ένα καλλυντικό όλα τα συστατικά συμβάλλουν στην αποτελεσματικότητα – Τα τοπικά φαρμακευτικά σκευάσματα είναι απλούστερα.</a:t>
            </a:r>
            <a:br>
              <a:rPr lang="el-GR" sz="2800" b="1"/>
            </a:br>
            <a:br>
              <a:rPr lang="el-GR" sz="1800" b="1"/>
            </a:br>
            <a:br>
              <a:rPr lang="el-GR" sz="1800" b="1"/>
            </a:br>
            <a:br>
              <a:rPr lang="el-GR" sz="1800" b="1"/>
            </a:br>
            <a:br>
              <a:rPr lang="el-GR" sz="1800" b="1"/>
            </a:br>
            <a:br>
              <a:rPr lang="el-GR" sz="1800" b="1"/>
            </a:br>
            <a:br>
              <a:rPr lang="el-GR" sz="1800" b="1"/>
            </a:br>
            <a:br>
              <a:rPr lang="el-GR" sz="1800" b="1"/>
            </a:br>
            <a:br>
              <a:rPr lang="el-GR" sz="1800" b="1"/>
            </a:br>
            <a:br>
              <a:rPr lang="el-GR" sz="1800" b="1"/>
            </a:br>
            <a:br>
              <a:rPr lang="el-GR" sz="1800" b="1"/>
            </a:br>
            <a:r>
              <a:rPr lang="el-GR" sz="1800" b="1"/>
              <a:t>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1 - Τίτλος"/>
          <p:cNvSpPr>
            <a:spLocks noGrp="1"/>
          </p:cNvSpPr>
          <p:nvPr>
            <p:ph type="title"/>
          </p:nvPr>
        </p:nvSpPr>
        <p:spPr>
          <a:xfrm>
            <a:off x="395288" y="0"/>
            <a:ext cx="8229600" cy="1143000"/>
          </a:xfrm>
        </p:spPr>
        <p:txBody>
          <a:bodyPr/>
          <a:lstStyle/>
          <a:p>
            <a:r>
              <a:rPr lang="el-GR"/>
              <a:t>ΦΥΤΙΚΑ ΕΚΧΥΛΙΣΜΑΤΑ</a:t>
            </a:r>
          </a:p>
        </p:txBody>
      </p:sp>
      <p:sp>
        <p:nvSpPr>
          <p:cNvPr id="151555" name="2 - Θέση περιεχομένου"/>
          <p:cNvSpPr>
            <a:spLocks noGrp="1"/>
          </p:cNvSpPr>
          <p:nvPr>
            <p:ph idx="1"/>
          </p:nvPr>
        </p:nvSpPr>
        <p:spPr>
          <a:xfrm>
            <a:off x="0" y="908050"/>
            <a:ext cx="9144000" cy="5949950"/>
          </a:xfrm>
        </p:spPr>
        <p:txBody>
          <a:bodyPr/>
          <a:lstStyle/>
          <a:p>
            <a:r>
              <a:rPr lang="el-GR" sz="2400" b="1"/>
              <a:t>Υδατικά (συντήρηση υδατικής φάσεως)</a:t>
            </a:r>
          </a:p>
          <a:p>
            <a:r>
              <a:rPr lang="el-GR" sz="2400" b="1"/>
              <a:t>Αλκοολικά (υδατοαλκοολικά συνήθως, ασυμβατότητα για την παρασκευή γαλακτωμάτων, αλκοόλη)</a:t>
            </a:r>
          </a:p>
          <a:p>
            <a:r>
              <a:rPr lang="el-GR" sz="2400" b="1"/>
              <a:t>Γλυκολικά (υδατογλυκολικά, ποσοστό γλυκόλης για τα μικρόβια, αφρισμός στα σαμπουάν, ιξώδες)</a:t>
            </a:r>
          </a:p>
          <a:p>
            <a:r>
              <a:rPr lang="el-GR" sz="2400" b="1"/>
              <a:t>Γλυκερίνη (σαν τα γλυκολικά)</a:t>
            </a:r>
          </a:p>
          <a:p>
            <a:r>
              <a:rPr lang="el-GR" sz="2400" b="1"/>
              <a:t>Ελαϊκά (οξείδωση, μικροσταγονίδια νερού)</a:t>
            </a:r>
          </a:p>
          <a:p>
            <a:pPr>
              <a:buFont typeface="Arial" charset="0"/>
              <a:buNone/>
            </a:pPr>
            <a:r>
              <a:rPr lang="el-GR" sz="2400" b="1"/>
              <a:t>ΦΡΕΣΚΑ – ΑΠΟΞΗΡΑΜΜΕΝΑ – ΦΡΟΥΤΑ </a:t>
            </a:r>
          </a:p>
          <a:p>
            <a:pPr>
              <a:buFont typeface="Arial" charset="0"/>
              <a:buNone/>
            </a:pPr>
            <a:r>
              <a:rPr lang="el-GR" sz="2400" b="1"/>
              <a:t>ΑΝΑΛΥΣΕΙΣ – ΤΑΥΤΟΠΟΙΗΣΕΙΣ - ΣΥΣΤΑΤΙΚΑ</a:t>
            </a:r>
          </a:p>
          <a:p>
            <a:pPr>
              <a:buFont typeface="Wingdings" pitchFamily="2" charset="2"/>
              <a:buNone/>
            </a:pPr>
            <a:r>
              <a:rPr lang="el-GR" sz="2400" b="1"/>
              <a:t>ΕΝΣΩΜΑΤΩΣΗ ΣΕ ΚΑΛΛΥΝΤΙΚΑ</a:t>
            </a:r>
          </a:p>
          <a:p>
            <a:pPr>
              <a:buFont typeface="Wingdings" pitchFamily="2" charset="2"/>
              <a:buNone/>
            </a:pPr>
            <a:r>
              <a:rPr lang="el-GR" sz="2400" b="1"/>
              <a:t>Χαμηλή θερμοκρασία.</a:t>
            </a:r>
          </a:p>
          <a:p>
            <a:pPr>
              <a:buFont typeface="Wingdings" pitchFamily="2" charset="2"/>
              <a:buNone/>
            </a:pPr>
            <a:r>
              <a:rPr lang="el-GR" sz="2400" b="1"/>
              <a:t>Δική σας κουζίνα</a:t>
            </a:r>
          </a:p>
          <a:p>
            <a:pPr>
              <a:buFont typeface="Wingdings" pitchFamily="2" charset="2"/>
              <a:buNone/>
            </a:pPr>
            <a:r>
              <a:rPr lang="el-GR" sz="2400" b="1"/>
              <a:t>ΦΥΤΙΚΟ ΔΕΟΞΥΡΙΒΟΖΟΝΟΥΚΛΕΙΝΙΚΟ ΟΞΥ</a:t>
            </a:r>
          </a:p>
          <a:p>
            <a:pPr>
              <a:buFont typeface="Wingdings" pitchFamily="2" charset="2"/>
              <a:buNone/>
            </a:pPr>
            <a:endParaRPr lang="el-GR" sz="1800" b="1"/>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3"/>
          <p:cNvSpPr>
            <a:spLocks noGrp="1" noRot="1" noChangeArrowheads="1"/>
          </p:cNvSpPr>
          <p:nvPr>
            <p:ph idx="1"/>
          </p:nvPr>
        </p:nvSpPr>
        <p:spPr>
          <a:xfrm>
            <a:off x="0" y="0"/>
            <a:ext cx="9144000" cy="6858000"/>
          </a:xfrm>
        </p:spPr>
        <p:txBody>
          <a:bodyPr/>
          <a:lstStyle/>
          <a:p>
            <a:pPr marL="341313" indent="-341313" eaLnBrk="1" hangingPunct="1">
              <a:buFont typeface="Wingdings" pitchFamily="2" charset="2"/>
              <a:buNone/>
            </a:pPr>
            <a:endParaRPr lang="el-GR" sz="2400" b="1"/>
          </a:p>
          <a:p>
            <a:pPr marL="341313" indent="-341313" eaLnBrk="1" hangingPunct="1"/>
            <a:r>
              <a:rPr lang="el-GR" sz="2400" b="1"/>
              <a:t>ΣΙΛΙΚΟΝΕΣ</a:t>
            </a:r>
          </a:p>
          <a:p>
            <a:pPr marL="341313" indent="-341313" eaLnBrk="1" hangingPunct="1">
              <a:buFont typeface="Arial" charset="0"/>
              <a:buNone/>
            </a:pPr>
            <a:r>
              <a:rPr lang="el-GR" sz="2400" b="1"/>
              <a:t>Πολυμερή Σιλοξάνης : ‘Ελαια (διμεθικόνη, φαινυλμεθικόνη), Πτητικές (κυκλομεθικόνη), Γαλακτωματοποιητές (Α</a:t>
            </a:r>
            <a:r>
              <a:rPr lang="en-US" sz="2400" b="1"/>
              <a:t>bils)</a:t>
            </a:r>
            <a:endParaRPr lang="el-GR" sz="2400" b="1"/>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2 - Θέση περιεχομένου"/>
          <p:cNvSpPr>
            <a:spLocks noGrp="1"/>
          </p:cNvSpPr>
          <p:nvPr>
            <p:ph idx="1"/>
          </p:nvPr>
        </p:nvSpPr>
        <p:spPr>
          <a:xfrm>
            <a:off x="0" y="-26988"/>
            <a:ext cx="9144000" cy="6858001"/>
          </a:xfrm>
        </p:spPr>
        <p:txBody>
          <a:bodyPr/>
          <a:lstStyle/>
          <a:p>
            <a:pPr algn="ctr">
              <a:buFont typeface="Arial" charset="0"/>
              <a:buNone/>
            </a:pPr>
            <a:r>
              <a:rPr lang="el-GR" b="1"/>
              <a:t>ΠΡΩΤΕΣ ΥΛΕΣ ΒΙΟΚΑΛΛΥΝΤΙΚΩΝ</a:t>
            </a:r>
          </a:p>
          <a:p>
            <a:pPr>
              <a:buFont typeface="Arial" charset="0"/>
              <a:buNone/>
            </a:pPr>
            <a:r>
              <a:rPr lang="el-GR" sz="2400" b="1"/>
              <a:t>Ελαστίνη, Κολλαγόνο, Πρωτεογλυκάνες, Χιτοζάνη, Προϊόντα Μέλισσας (Κηρός, πρόπολη, βασιλικός πολτός, μέλι, γύρη)</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3"/>
          <p:cNvSpPr>
            <a:spLocks noGrp="1" noRot="1" noChangeArrowheads="1"/>
          </p:cNvSpPr>
          <p:nvPr>
            <p:ph idx="1"/>
          </p:nvPr>
        </p:nvSpPr>
        <p:spPr>
          <a:xfrm>
            <a:off x="0" y="0"/>
            <a:ext cx="9144000" cy="6858000"/>
          </a:xfrm>
        </p:spPr>
        <p:txBody>
          <a:bodyPr/>
          <a:lstStyle/>
          <a:p>
            <a:pPr marL="341313" indent="-341313" eaLnBrk="1" hangingPunct="1"/>
            <a:r>
              <a:rPr lang="el-GR" sz="2400" b="1"/>
              <a:t>ΦΟΡΕΙΣ</a:t>
            </a:r>
          </a:p>
          <a:p>
            <a:pPr marL="341313" indent="-341313" eaLnBrk="1" hangingPunct="1">
              <a:buFont typeface="Wingdings" pitchFamily="2" charset="2"/>
              <a:buNone/>
            </a:pPr>
            <a:r>
              <a:rPr lang="el-GR" sz="2400" b="1"/>
              <a:t>Λιποσώματα, Νανοσώματα, Τριπλά Γαλακτώματα, Γαλακτώματα Υγρών Κρυστάλλων, Μικρογαλακτώματα, Νιοσώματα</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a:p>
        </p:txBody>
      </p:sp>
      <p:pic>
        <p:nvPicPr>
          <p:cNvPr id="22221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rtlCol="0">
            <a:normAutofit/>
          </a:bodyPr>
          <a:lstStyle/>
          <a:p>
            <a:pPr marL="342852" indent="-342852" eaLnBrk="1" fontAlgn="auto" hangingPunct="1">
              <a:spcAft>
                <a:spcPts val="0"/>
              </a:spcAft>
              <a:buFont typeface="Arial" pitchFamily="34" charset="0"/>
              <a:buChar char="•"/>
              <a:defRPr/>
            </a:pPr>
            <a:r>
              <a:rPr lang="el-GR" sz="1600" b="1" dirty="0"/>
              <a:t>ΔΡΑΣΤΙΚΕΣ</a:t>
            </a:r>
          </a:p>
          <a:p>
            <a:pPr marL="342852" indent="-342852" eaLnBrk="1" fontAlgn="auto" hangingPunct="1">
              <a:spcAft>
                <a:spcPts val="0"/>
              </a:spcAft>
              <a:buFont typeface="Wingdings" pitchFamily="2" charset="2"/>
              <a:buNone/>
              <a:defRPr/>
            </a:pPr>
            <a:r>
              <a:rPr lang="el-GR" sz="1600" b="1" dirty="0"/>
              <a:t>Εκχυλίσματα, α-</a:t>
            </a:r>
            <a:r>
              <a:rPr lang="el-GR" sz="1600" b="1" dirty="0" err="1"/>
              <a:t>Υδροξυοξέα </a:t>
            </a:r>
            <a:r>
              <a:rPr lang="el-GR" sz="1600" b="1" dirty="0"/>
              <a:t>ή </a:t>
            </a:r>
            <a:r>
              <a:rPr lang="el-GR" sz="1600" b="1" dirty="0" err="1"/>
              <a:t>κετοξυοξέα</a:t>
            </a:r>
            <a:r>
              <a:rPr lang="el-GR" sz="1600" b="1" dirty="0"/>
              <a:t>, Θαλάσσιοι οργανισμοί, </a:t>
            </a:r>
            <a:r>
              <a:rPr lang="el-GR" sz="1600" b="1" dirty="0" err="1"/>
              <a:t>Ζωϊκοί</a:t>
            </a:r>
            <a:r>
              <a:rPr lang="el-GR" sz="1600" b="1" dirty="0"/>
              <a:t> οργανισμοί</a:t>
            </a:r>
          </a:p>
          <a:p>
            <a:pPr eaLnBrk="1" fontAlgn="auto" hangingPunct="1">
              <a:spcAft>
                <a:spcPts val="0"/>
              </a:spcAft>
              <a:buFont typeface="Wingdings" pitchFamily="2" charset="2"/>
              <a:buNone/>
              <a:defRPr/>
            </a:pPr>
            <a:endParaRPr lang="en-US" sz="1600" b="1" dirty="0"/>
          </a:p>
          <a:p>
            <a:pPr eaLnBrk="1" fontAlgn="auto" hangingPunct="1">
              <a:spcAft>
                <a:spcPts val="0"/>
              </a:spcAft>
              <a:buFont typeface="Wingdings" pitchFamily="2" charset="2"/>
              <a:buNone/>
              <a:defRPr/>
            </a:pPr>
            <a:r>
              <a:rPr lang="el-GR" sz="1600" b="1" dirty="0"/>
              <a:t>-Αμινοξέα  (</a:t>
            </a:r>
            <a:r>
              <a:rPr lang="el-GR" sz="1600" b="1" dirty="0" err="1"/>
              <a:t>Γλουταμικό</a:t>
            </a:r>
            <a:r>
              <a:rPr lang="el-GR" sz="1600" b="1" dirty="0"/>
              <a:t> οξύ, </a:t>
            </a:r>
            <a:r>
              <a:rPr lang="el-GR" sz="1600" b="1" dirty="0" err="1"/>
              <a:t>Αργινίνη</a:t>
            </a:r>
            <a:r>
              <a:rPr lang="el-GR" sz="1600" b="1" dirty="0"/>
              <a:t>, </a:t>
            </a:r>
            <a:r>
              <a:rPr lang="el-GR" sz="1600" b="1" dirty="0" err="1"/>
              <a:t>Κιτρουλλίνη</a:t>
            </a:r>
            <a:r>
              <a:rPr lang="el-GR" sz="1600" b="1" dirty="0"/>
              <a:t>, </a:t>
            </a:r>
            <a:r>
              <a:rPr lang="el-GR" sz="1600" b="1" dirty="0" err="1"/>
              <a:t>Υδροξυπρολίνη</a:t>
            </a:r>
            <a:r>
              <a:rPr lang="el-GR" sz="1600" b="1" dirty="0"/>
              <a:t>, </a:t>
            </a:r>
            <a:r>
              <a:rPr lang="el-GR" sz="1600" b="1" dirty="0" err="1"/>
              <a:t>Προλίνη</a:t>
            </a:r>
            <a:r>
              <a:rPr lang="el-GR" sz="1600" b="1" dirty="0"/>
              <a:t>, </a:t>
            </a:r>
            <a:r>
              <a:rPr lang="el-GR" sz="1600" b="1" dirty="0" err="1"/>
              <a:t>Σερίνη</a:t>
            </a:r>
            <a:r>
              <a:rPr lang="el-GR" sz="1600" b="1" dirty="0"/>
              <a:t>)</a:t>
            </a:r>
          </a:p>
          <a:p>
            <a:pPr eaLnBrk="1" fontAlgn="auto" hangingPunct="1">
              <a:spcAft>
                <a:spcPts val="0"/>
              </a:spcAft>
              <a:buFont typeface="Wingdings" pitchFamily="2" charset="2"/>
              <a:buNone/>
              <a:defRPr/>
            </a:pPr>
            <a:r>
              <a:rPr lang="el-GR" sz="1600" b="1" dirty="0"/>
              <a:t>Υδατικά, Αντιρυτιδικά, Αναγέννηση</a:t>
            </a:r>
          </a:p>
          <a:p>
            <a:pPr eaLnBrk="1" fontAlgn="auto" hangingPunct="1">
              <a:spcAft>
                <a:spcPts val="0"/>
              </a:spcAft>
              <a:buFont typeface="Wingdings" pitchFamily="2" charset="2"/>
              <a:buNone/>
              <a:defRPr/>
            </a:pPr>
            <a:r>
              <a:rPr lang="el-GR" sz="1600" b="1" dirty="0" err="1"/>
              <a:t>Τυροσίνη</a:t>
            </a:r>
            <a:r>
              <a:rPr lang="el-GR" sz="1600" b="1" dirty="0"/>
              <a:t> (</a:t>
            </a:r>
            <a:r>
              <a:rPr lang="el-GR" sz="1600" b="1" dirty="0" err="1"/>
              <a:t>μελανινογένεση</a:t>
            </a:r>
            <a:r>
              <a:rPr lang="el-GR" sz="1600" b="1" dirty="0"/>
              <a:t>)</a:t>
            </a:r>
          </a:p>
          <a:p>
            <a:pPr eaLnBrk="1" fontAlgn="auto" hangingPunct="1">
              <a:spcAft>
                <a:spcPts val="0"/>
              </a:spcAft>
              <a:buFont typeface="Wingdings" pitchFamily="2" charset="2"/>
              <a:buNone/>
              <a:defRPr/>
            </a:pPr>
            <a:r>
              <a:rPr lang="el-GR" sz="1600" b="1" dirty="0" err="1"/>
              <a:t>Κυστεϊνη</a:t>
            </a:r>
            <a:r>
              <a:rPr lang="el-GR" sz="1600" b="1" dirty="0"/>
              <a:t>-</a:t>
            </a:r>
            <a:r>
              <a:rPr lang="el-GR" sz="1600" b="1" dirty="0" err="1"/>
              <a:t>Κυστίνη</a:t>
            </a:r>
            <a:r>
              <a:rPr lang="el-GR" sz="1600" b="1" dirty="0"/>
              <a:t> (μαλλιά-νύχια)</a:t>
            </a:r>
          </a:p>
          <a:p>
            <a:pPr eaLnBrk="1" fontAlgn="auto" hangingPunct="1">
              <a:spcAft>
                <a:spcPts val="0"/>
              </a:spcAft>
              <a:buFont typeface="Wingdings" pitchFamily="2" charset="2"/>
              <a:buNone/>
              <a:defRPr/>
            </a:pPr>
            <a:r>
              <a:rPr lang="el-GR" sz="1600" b="1" dirty="0"/>
              <a:t>-Κολλαγόνο (Κολλαγόνο, </a:t>
            </a:r>
            <a:r>
              <a:rPr lang="el-GR" sz="1600" b="1" dirty="0" err="1"/>
              <a:t>Τροποκολλαγόνο</a:t>
            </a:r>
            <a:r>
              <a:rPr lang="el-GR" sz="1600" b="1" dirty="0"/>
              <a:t>, </a:t>
            </a:r>
            <a:r>
              <a:rPr lang="el-GR" sz="1600" b="1" dirty="0" err="1"/>
              <a:t>Τελομερή</a:t>
            </a:r>
            <a:r>
              <a:rPr lang="el-GR" sz="1600" b="1" dirty="0"/>
              <a:t>, Μετουσιωμένο-Ζελατίνη, </a:t>
            </a:r>
            <a:r>
              <a:rPr lang="el-GR" sz="1600" b="1" dirty="0" err="1"/>
              <a:t>Υδρολυμένο</a:t>
            </a:r>
            <a:r>
              <a:rPr lang="el-GR" sz="1600" b="1" dirty="0"/>
              <a:t>)</a:t>
            </a:r>
          </a:p>
          <a:p>
            <a:pPr eaLnBrk="1" fontAlgn="auto" hangingPunct="1">
              <a:spcAft>
                <a:spcPts val="0"/>
              </a:spcAft>
              <a:buFont typeface="Wingdings" pitchFamily="2" charset="2"/>
              <a:buNone/>
              <a:defRPr/>
            </a:pPr>
            <a:r>
              <a:rPr lang="el-GR" sz="1600" b="1" dirty="0"/>
              <a:t>Αντιρυτιδικά, Ενυδατικό, Εμφύτευση</a:t>
            </a:r>
          </a:p>
          <a:p>
            <a:pPr eaLnBrk="1" fontAlgn="auto" hangingPunct="1">
              <a:spcAft>
                <a:spcPts val="0"/>
              </a:spcAft>
              <a:buFont typeface="Wingdings" pitchFamily="2" charset="2"/>
              <a:buNone/>
              <a:defRPr/>
            </a:pPr>
            <a:r>
              <a:rPr lang="el-GR" sz="1600" b="1" dirty="0"/>
              <a:t>-</a:t>
            </a:r>
            <a:r>
              <a:rPr lang="el-GR" sz="1600" b="1" dirty="0" err="1"/>
              <a:t>Ελαστίνη</a:t>
            </a:r>
            <a:endParaRPr lang="el-GR" sz="1600" b="1" dirty="0"/>
          </a:p>
          <a:p>
            <a:pPr eaLnBrk="1" fontAlgn="auto" hangingPunct="1">
              <a:spcAft>
                <a:spcPts val="0"/>
              </a:spcAft>
              <a:buFont typeface="Wingdings" pitchFamily="2" charset="2"/>
              <a:buNone/>
              <a:defRPr/>
            </a:pPr>
            <a:r>
              <a:rPr lang="el-GR" sz="1600" b="1" dirty="0"/>
              <a:t>Αντιρυτιδικά, Ενυδάτωση</a:t>
            </a:r>
          </a:p>
          <a:p>
            <a:pPr eaLnBrk="1" fontAlgn="auto" hangingPunct="1">
              <a:spcAft>
                <a:spcPts val="0"/>
              </a:spcAft>
              <a:buFont typeface="Wingdings" pitchFamily="2" charset="2"/>
              <a:buNone/>
              <a:defRPr/>
            </a:pPr>
            <a:r>
              <a:rPr lang="el-GR" sz="1600" b="1" dirty="0"/>
              <a:t>-Κερατίνες</a:t>
            </a:r>
          </a:p>
          <a:p>
            <a:pPr eaLnBrk="1" fontAlgn="auto" hangingPunct="1">
              <a:spcAft>
                <a:spcPts val="0"/>
              </a:spcAft>
              <a:buFont typeface="Wingdings" pitchFamily="2" charset="2"/>
              <a:buNone/>
              <a:defRPr/>
            </a:pPr>
            <a:r>
              <a:rPr lang="el-GR" sz="1600" b="1" dirty="0"/>
              <a:t>Μαλλιά – Νύχια</a:t>
            </a:r>
          </a:p>
          <a:p>
            <a:pPr eaLnBrk="1" fontAlgn="auto" hangingPunct="1">
              <a:spcAft>
                <a:spcPts val="0"/>
              </a:spcAft>
              <a:buFont typeface="Wingdings" pitchFamily="2" charset="2"/>
              <a:buNone/>
              <a:defRPr/>
            </a:pPr>
            <a:r>
              <a:rPr lang="el-GR" sz="1600" b="1" dirty="0"/>
              <a:t>-</a:t>
            </a:r>
            <a:r>
              <a:rPr lang="el-GR" sz="1600" b="1" dirty="0" err="1"/>
              <a:t>Δεοξυριβοζονουκλεϊνικό</a:t>
            </a:r>
            <a:r>
              <a:rPr lang="el-GR" sz="1600" b="1" dirty="0"/>
              <a:t> Οξύ</a:t>
            </a:r>
          </a:p>
          <a:p>
            <a:pPr eaLnBrk="1" fontAlgn="auto" hangingPunct="1">
              <a:spcAft>
                <a:spcPts val="0"/>
              </a:spcAft>
              <a:buFont typeface="Wingdings" pitchFamily="2" charset="2"/>
              <a:buNone/>
              <a:defRPr/>
            </a:pPr>
            <a:r>
              <a:rPr lang="el-GR" sz="1600" b="1" dirty="0"/>
              <a:t>Ενυδατικό, Αντιρυτιδικό, Επουλωτικό</a:t>
            </a:r>
          </a:p>
          <a:p>
            <a:pPr eaLnBrk="1" fontAlgn="auto" hangingPunct="1">
              <a:spcAft>
                <a:spcPts val="0"/>
              </a:spcAft>
              <a:buFont typeface="Wingdings" pitchFamily="2" charset="2"/>
              <a:buNone/>
              <a:defRPr/>
            </a:pPr>
            <a:r>
              <a:rPr lang="el-GR" sz="1600" b="1" dirty="0" err="1"/>
              <a:t>Γουανίνη</a:t>
            </a:r>
            <a:r>
              <a:rPr lang="el-GR" sz="1600" b="1" dirty="0"/>
              <a:t> : προστασία από το υπεριώδες,  </a:t>
            </a:r>
            <a:r>
              <a:rPr lang="en-US" sz="1600" b="1" dirty="0" err="1"/>
              <a:t>nacrant</a:t>
            </a:r>
            <a:endParaRPr lang="en-US" sz="1600" b="1" dirty="0"/>
          </a:p>
          <a:p>
            <a:pPr eaLnBrk="1" fontAlgn="auto" hangingPunct="1">
              <a:spcAft>
                <a:spcPts val="0"/>
              </a:spcAft>
              <a:buFont typeface="Wingdings" pitchFamily="2" charset="2"/>
              <a:buNone/>
              <a:defRPr/>
            </a:pPr>
            <a:r>
              <a:rPr lang="en-US" sz="1600" b="1" dirty="0"/>
              <a:t>-</a:t>
            </a:r>
            <a:r>
              <a:rPr lang="el-GR" sz="1600" b="1" dirty="0" err="1"/>
              <a:t>Σερικίνη</a:t>
            </a:r>
            <a:r>
              <a:rPr lang="el-GR" sz="1600" b="1" dirty="0"/>
              <a:t>, </a:t>
            </a:r>
            <a:r>
              <a:rPr lang="el-GR" sz="1600" b="1" dirty="0" err="1"/>
              <a:t>Ινοϊνη</a:t>
            </a:r>
            <a:r>
              <a:rPr lang="el-GR" sz="1600" b="1" dirty="0"/>
              <a:t> (από μεταξοσκώληκα )</a:t>
            </a:r>
            <a:endParaRPr lang="en-US" sz="1600" b="1" dirty="0"/>
          </a:p>
          <a:p>
            <a:pPr eaLnBrk="1" fontAlgn="auto" hangingPunct="1">
              <a:spcAft>
                <a:spcPts val="0"/>
              </a:spcAft>
              <a:buFont typeface="Wingdings" pitchFamily="2" charset="2"/>
              <a:buNone/>
              <a:defRPr/>
            </a:pPr>
            <a:r>
              <a:rPr lang="en-US" sz="1600" b="1" dirty="0"/>
              <a:t>-</a:t>
            </a:r>
            <a:r>
              <a:rPr lang="el-GR" sz="1600" b="1" dirty="0"/>
              <a:t>Φυσικοί Ενυδατικοί Παράγοντες</a:t>
            </a:r>
          </a:p>
          <a:p>
            <a:pPr eaLnBrk="1" fontAlgn="auto" hangingPunct="1">
              <a:spcAft>
                <a:spcPts val="0"/>
              </a:spcAft>
              <a:buFont typeface="Wingdings" pitchFamily="2" charset="2"/>
              <a:buNone/>
              <a:defRPr/>
            </a:pPr>
            <a:r>
              <a:rPr lang="el-GR" sz="1600" b="1" dirty="0"/>
              <a:t>-Βιταμίνες</a:t>
            </a:r>
          </a:p>
          <a:p>
            <a:pPr eaLnBrk="1" fontAlgn="auto" hangingPunct="1">
              <a:spcAft>
                <a:spcPts val="0"/>
              </a:spcAft>
              <a:buFont typeface="Wingdings" pitchFamily="2" charset="2"/>
              <a:buNone/>
              <a:defRPr/>
            </a:pPr>
            <a:r>
              <a:rPr lang="el-GR" sz="1600" b="1" dirty="0"/>
              <a:t>-Ενυδατικές (Ουσίες εγκλεισμού, υγροσκοπικές)</a:t>
            </a:r>
          </a:p>
          <a:p>
            <a:pPr eaLnBrk="1" fontAlgn="auto" hangingPunct="1">
              <a:spcAft>
                <a:spcPts val="0"/>
              </a:spcAft>
              <a:buFont typeface="Wingdings" pitchFamily="2" charset="2"/>
              <a:buNone/>
              <a:defRPr/>
            </a:pPr>
            <a:r>
              <a:rPr lang="el-GR" sz="1600" b="1" dirty="0"/>
              <a:t>-Υδρόφιλα </a:t>
            </a:r>
            <a:r>
              <a:rPr lang="el-GR" sz="1600" b="1" dirty="0" err="1"/>
              <a:t>Υμένια</a:t>
            </a:r>
            <a:endParaRPr lang="el-GR" sz="1600" b="1" dirty="0"/>
          </a:p>
          <a:p>
            <a:pPr eaLnBrk="1" fontAlgn="auto" hangingPunct="1">
              <a:spcAft>
                <a:spcPts val="0"/>
              </a:spcAft>
              <a:buFont typeface="Wingdings" pitchFamily="2" charset="2"/>
              <a:buNone/>
              <a:defRPr/>
            </a:pPr>
            <a:r>
              <a:rPr lang="el-GR" sz="1600" b="1" dirty="0"/>
              <a:t>-Επιδερμικά Λιπίδια </a:t>
            </a:r>
          </a:p>
          <a:p>
            <a:pPr eaLnBrk="1" fontAlgn="auto" hangingPunct="1">
              <a:spcAft>
                <a:spcPts val="0"/>
              </a:spcAft>
              <a:buFont typeface="Wingdings" pitchFamily="2" charset="2"/>
              <a:buNone/>
              <a:defRPr/>
            </a:pPr>
            <a:endParaRPr lang="el-GR" sz="1600" b="1" dirty="0"/>
          </a:p>
          <a:p>
            <a:pPr eaLnBrk="1" fontAlgn="auto" hangingPunct="1">
              <a:spcAft>
                <a:spcPts val="0"/>
              </a:spcAft>
              <a:buFont typeface="Wingdings" pitchFamily="2" charset="2"/>
              <a:buNone/>
              <a:defRPr/>
            </a:pPr>
            <a:endParaRPr lang="el-GR" sz="1600" b="1" dirty="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2 - Θέση περιεχομένου"/>
          <p:cNvSpPr>
            <a:spLocks noGrp="1"/>
          </p:cNvSpPr>
          <p:nvPr>
            <p:ph idx="1"/>
          </p:nvPr>
        </p:nvSpPr>
        <p:spPr>
          <a:xfrm>
            <a:off x="0" y="0"/>
            <a:ext cx="9144000" cy="6858000"/>
          </a:xfrm>
        </p:spPr>
        <p:txBody>
          <a:bodyPr/>
          <a:lstStyle/>
          <a:p>
            <a:pPr algn="ctr">
              <a:buFont typeface="Arial" charset="0"/>
              <a:buNone/>
            </a:pPr>
            <a:r>
              <a:rPr lang="el-GR" b="1"/>
              <a:t>ΖΩΙΚΑ</a:t>
            </a:r>
          </a:p>
          <a:p>
            <a:pPr>
              <a:buFont typeface="Arial" charset="0"/>
              <a:buNone/>
            </a:pPr>
            <a:r>
              <a:rPr lang="el-GR" b="1"/>
              <a:t>ΠΡΟΪΟΝΤΑ ΜΕΛΙΣΣΑΣ</a:t>
            </a:r>
          </a:p>
          <a:p>
            <a:pPr>
              <a:buFont typeface="Arial" charset="0"/>
              <a:buNone/>
            </a:pPr>
            <a:r>
              <a:rPr lang="el-GR" b="1"/>
              <a:t>-</a:t>
            </a:r>
            <a:r>
              <a:rPr lang="el-GR" sz="2400" b="1"/>
              <a:t>Κηρός (Υδρογονάνθρακες 12%, Ελεύθερα Λιπαρά Οξέα 13%, Αλιφατικοί  εστέρες αλκοολών 72%, Εστέρες χολεστερόλης και λακτόνη 1,4%, Υγρασία 2%</a:t>
            </a:r>
          </a:p>
          <a:p>
            <a:pPr>
              <a:buFontTx/>
              <a:buChar char="-"/>
            </a:pPr>
            <a:r>
              <a:rPr lang="el-GR" sz="2400" b="1"/>
              <a:t>Πρόπολη(μίγμα κόμμεων, ρητινών, κηρού, αιθερίων ελαίων 5-10%, Πολενίων)</a:t>
            </a:r>
          </a:p>
          <a:p>
            <a:pPr>
              <a:buFontTx/>
              <a:buChar char="-"/>
            </a:pPr>
            <a:r>
              <a:rPr lang="el-GR" sz="2400" b="1"/>
              <a:t>Βασιλικός Πολτός (πολένια, μέλι, αυξητικοί παράγοντες, βιταμίνες, μεταλλικά </a:t>
            </a:r>
          </a:p>
          <a:p>
            <a:pPr>
              <a:buFontTx/>
              <a:buChar char="-"/>
            </a:pPr>
            <a:r>
              <a:rPr lang="el-GR" sz="2400" b="1"/>
              <a:t>Μέλι (Γλυκόζη, Φρουκτόζη, βιταμίνες, ιχνοστοιχεία, ένζυμα, πρωτεΐνες, αντιμικροβιακά)</a:t>
            </a:r>
          </a:p>
          <a:p>
            <a:pPr>
              <a:buFontTx/>
              <a:buChar char="-"/>
            </a:pPr>
            <a:r>
              <a:rPr lang="el-GR" sz="2400" b="1"/>
              <a:t>Πολλένια (γλυκίδια, πρωτεΐνες 11-28%, ιχνοστοιχεία, ένζυμα, αυξητικοί παράγοντες)</a:t>
            </a:r>
            <a:endParaRPr lang="el-GR" b="1"/>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2 - Θέση περιεχομένου"/>
          <p:cNvSpPr>
            <a:spLocks noGrp="1"/>
          </p:cNvSpPr>
          <p:nvPr>
            <p:ph idx="1"/>
          </p:nvPr>
        </p:nvSpPr>
        <p:spPr>
          <a:xfrm>
            <a:off x="0" y="0"/>
            <a:ext cx="9144000" cy="6858000"/>
          </a:xfrm>
        </p:spPr>
        <p:txBody>
          <a:bodyPr/>
          <a:lstStyle/>
          <a:p>
            <a:pPr algn="ctr">
              <a:buFont typeface="Arial" charset="0"/>
              <a:buNone/>
            </a:pPr>
            <a:r>
              <a:rPr lang="el-GR" b="1"/>
              <a:t>ΦΙΛΤΡΑ ΠΡΟΣΤΑΣΙΑΣ ΑΠΟ ΤΟ ΥΠΕΡΙΩΔΕΣ</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1 - Τίτλος"/>
          <p:cNvSpPr>
            <a:spLocks noGrp="1"/>
          </p:cNvSpPr>
          <p:nvPr>
            <p:ph type="title"/>
          </p:nvPr>
        </p:nvSpPr>
        <p:spPr/>
        <p:txBody>
          <a:bodyPr/>
          <a:lstStyle/>
          <a:p>
            <a:r>
              <a:rPr lang="el-GR" b="1"/>
              <a:t>ΚΑΛΛΥΝΤΙΚΑ ΠΡΟΪΟΝΤΑ</a:t>
            </a:r>
          </a:p>
        </p:txBody>
      </p:sp>
      <p:sp>
        <p:nvSpPr>
          <p:cNvPr id="158723" name="2 - Θέση περιεχομένου"/>
          <p:cNvSpPr>
            <a:spLocks noGrp="1"/>
          </p:cNvSpPr>
          <p:nvPr>
            <p:ph idx="1"/>
          </p:nvPr>
        </p:nvSpPr>
        <p:spPr/>
        <p:txBody>
          <a:bodyPr/>
          <a:lstStyle/>
          <a:p>
            <a:pPr>
              <a:buFont typeface="Arial" charset="0"/>
              <a:buNone/>
            </a:pPr>
            <a:r>
              <a:rPr lang="el-GR"/>
              <a:t>Α. </a:t>
            </a:r>
            <a:r>
              <a:rPr lang="el-GR" b="1"/>
              <a:t>ΠΡΟΪΟΝΤΑ ΥΓΙΕΙΝΗΣ</a:t>
            </a:r>
            <a:endParaRPr lang="el-G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2 - Θέση περιεχομένου"/>
          <p:cNvSpPr>
            <a:spLocks noGrp="1"/>
          </p:cNvSpPr>
          <p:nvPr>
            <p:ph idx="1"/>
          </p:nvPr>
        </p:nvSpPr>
        <p:spPr>
          <a:xfrm>
            <a:off x="0" y="0"/>
            <a:ext cx="9144000" cy="6858000"/>
          </a:xfrm>
        </p:spPr>
        <p:txBody>
          <a:bodyPr/>
          <a:lstStyle/>
          <a:p>
            <a:pPr>
              <a:buFont typeface="Arial" charset="0"/>
              <a:buNone/>
            </a:pPr>
            <a:r>
              <a:rPr lang="el-GR" sz="2800" b="1"/>
              <a:t>-ΣΑΠΩΝΕΣ</a:t>
            </a:r>
          </a:p>
          <a:p>
            <a:pPr>
              <a:buFont typeface="Arial" charset="0"/>
              <a:buNone/>
            </a:pPr>
            <a:r>
              <a:rPr lang="el-GR" sz="1600"/>
              <a:t>Τουαλέττας, Λιπαρά,  Διαυγή, Μασσαλίας</a:t>
            </a:r>
          </a:p>
          <a:p>
            <a:pPr>
              <a:buFont typeface="Arial" charset="0"/>
              <a:buNone/>
            </a:pPr>
            <a:r>
              <a:rPr lang="el-GR" sz="1600"/>
              <a:t>Σύνθεση , Χαρακτηριστικά</a:t>
            </a:r>
          </a:p>
          <a:p>
            <a:pPr>
              <a:buFontTx/>
              <a:buChar char="-"/>
            </a:pPr>
            <a:r>
              <a:rPr lang="en-US" sz="2800" b="1"/>
              <a:t>SYNDETS </a:t>
            </a:r>
          </a:p>
          <a:p>
            <a:pPr>
              <a:buFont typeface="Arial" charset="0"/>
              <a:buNone/>
            </a:pPr>
            <a:r>
              <a:rPr lang="en-US" sz="1600" b="1"/>
              <a:t>Syn</a:t>
            </a:r>
            <a:r>
              <a:rPr lang="en-US" sz="1600"/>
              <a:t>thetic </a:t>
            </a:r>
            <a:r>
              <a:rPr lang="en-US" sz="1600" b="1"/>
              <a:t>Det</a:t>
            </a:r>
            <a:r>
              <a:rPr lang="en-US" sz="1600"/>
              <a:t>ergents</a:t>
            </a:r>
          </a:p>
          <a:p>
            <a:pPr>
              <a:buFontTx/>
              <a:buChar char="-"/>
            </a:pPr>
            <a:r>
              <a:rPr lang="el-GR" sz="2800" b="1"/>
              <a:t>ΥΓΡΑ ΣΑΠΟΥΝΙΑ</a:t>
            </a:r>
            <a:endParaRPr lang="en-US" sz="2800" b="1"/>
          </a:p>
          <a:p>
            <a:pPr>
              <a:buFontTx/>
              <a:buChar char="-"/>
            </a:pPr>
            <a:r>
              <a:rPr lang="el-GR" sz="2800" b="1"/>
              <a:t>ΣΑΜΠΟΥΑΝ (κλασσικά, καλλυντικά, ειδικές θεραπείες, συχνές χρήσεις – μωρά – ξηρά)</a:t>
            </a:r>
          </a:p>
          <a:p>
            <a:pPr>
              <a:buFontTx/>
              <a:buChar char="-"/>
            </a:pPr>
            <a:r>
              <a:rPr lang="en-US" sz="2800" b="1"/>
              <a:t>GEL DOUCHES – </a:t>
            </a:r>
            <a:r>
              <a:rPr lang="el-GR" sz="2800" b="1"/>
              <a:t>ΑΦΡΟΛΟΥΤΡΑ</a:t>
            </a:r>
          </a:p>
          <a:p>
            <a:pPr>
              <a:buFontTx/>
              <a:buChar char="-"/>
            </a:pPr>
            <a:r>
              <a:rPr lang="el-GR" sz="2800" b="1"/>
              <a:t>ΑΦΡΟΣ ΚΑΘΑΡΙΣΜΟΥ </a:t>
            </a:r>
          </a:p>
          <a:p>
            <a:pPr>
              <a:buFontTx/>
              <a:buChar char="-"/>
            </a:pPr>
            <a:r>
              <a:rPr lang="el-GR" sz="2800" b="1"/>
              <a:t>Γαλακτώματα Καθαρισμού</a:t>
            </a:r>
          </a:p>
          <a:p>
            <a:pPr>
              <a:buFont typeface="Arial" charset="0"/>
              <a:buNone/>
            </a:pPr>
            <a:r>
              <a:rPr lang="el-GR" sz="1600"/>
              <a:t>Τι είναι, δράση, σύνθεση</a:t>
            </a:r>
          </a:p>
          <a:p>
            <a:pPr>
              <a:buFont typeface="Arial" charset="0"/>
              <a:buNone/>
            </a:pPr>
            <a:r>
              <a:rPr lang="el-GR" sz="1600"/>
              <a:t>-</a:t>
            </a:r>
            <a:r>
              <a:rPr lang="el-GR" sz="2800" b="1"/>
              <a:t>ΠΡΟΪΟΝΤΑ ΚΑΘΑΡΙΣΜΟΥ ΤΩΝ ΜΑΤΙΩΝ</a:t>
            </a:r>
          </a:p>
          <a:p>
            <a:pPr>
              <a:buFont typeface="Arial" charset="0"/>
              <a:buNone/>
            </a:pPr>
            <a:r>
              <a:rPr lang="el-GR" sz="2800" b="1"/>
              <a:t>-ΥΔΑΤΙΚΑ ΣΠΡΕΪ</a:t>
            </a:r>
          </a:p>
          <a:p>
            <a:pPr>
              <a:buFont typeface="Arial" charset="0"/>
              <a:buNone/>
            </a:pPr>
            <a:r>
              <a:rPr lang="el-GR" sz="2800" b="1"/>
              <a:t>-ΛΟΣΙΟΝ ΠΡΟΣΩΠΟΥ</a:t>
            </a:r>
          </a:p>
          <a:p>
            <a:pPr>
              <a:buFont typeface="Arial" charset="0"/>
              <a:buNone/>
            </a:pPr>
            <a:endParaRPr lang="el-GR" sz="1600"/>
          </a:p>
          <a:p>
            <a:pPr>
              <a:buFont typeface="Arial" charset="0"/>
              <a:buNone/>
            </a:pPr>
            <a:endParaRPr lang="el-GR" sz="1600"/>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2 - Θέση περιεχομένου"/>
          <p:cNvSpPr>
            <a:spLocks noGrp="1"/>
          </p:cNvSpPr>
          <p:nvPr>
            <p:ph idx="1"/>
          </p:nvPr>
        </p:nvSpPr>
        <p:spPr>
          <a:xfrm>
            <a:off x="0" y="0"/>
            <a:ext cx="9144000" cy="6858000"/>
          </a:xfrm>
        </p:spPr>
        <p:txBody>
          <a:bodyPr/>
          <a:lstStyle/>
          <a:p>
            <a:pPr>
              <a:buFont typeface="Arial" charset="0"/>
              <a:buNone/>
            </a:pPr>
            <a:r>
              <a:rPr lang="el-GR" b="1"/>
              <a:t>ΟΔΟΝΤΟΠΑΣΤΕΣ – ΣΤΟΜΑΤΟΠΛΥΜΑΤΑ</a:t>
            </a:r>
          </a:p>
          <a:p>
            <a:pPr>
              <a:buFont typeface="Arial" charset="0"/>
              <a:buNone/>
            </a:pPr>
            <a:r>
              <a:rPr lang="el-GR"/>
              <a:t>Τι είναι, τι περιέχουν</a:t>
            </a:r>
          </a:p>
          <a:p>
            <a:pPr>
              <a:buFont typeface="Arial" charset="0"/>
              <a:buNone/>
            </a:pPr>
            <a:endParaRPr lang="el-GR" b="1"/>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2 - Θέση περιεχομένου"/>
          <p:cNvSpPr>
            <a:spLocks noGrp="1"/>
          </p:cNvSpPr>
          <p:nvPr>
            <p:ph idx="1"/>
          </p:nvPr>
        </p:nvSpPr>
        <p:spPr>
          <a:xfrm>
            <a:off x="0" y="0"/>
            <a:ext cx="9144000" cy="6858000"/>
          </a:xfrm>
        </p:spPr>
        <p:txBody>
          <a:bodyPr/>
          <a:lstStyle/>
          <a:p>
            <a:pPr>
              <a:buFont typeface="Arial" charset="0"/>
              <a:buNone/>
            </a:pPr>
            <a:r>
              <a:rPr lang="el-GR" b="1"/>
              <a:t>ΑΠΟΣΜΗΤΙΚΑ</a:t>
            </a:r>
          </a:p>
          <a:p>
            <a:pPr>
              <a:buFont typeface="Arial" charset="0"/>
              <a:buNone/>
            </a:pPr>
            <a:r>
              <a:rPr lang="el-GR" b="1"/>
              <a:t>ΑΝΤΙΪΔΡΩΤΙΚΑ</a:t>
            </a:r>
          </a:p>
          <a:p>
            <a:pPr>
              <a:buFont typeface="Arial" charset="0"/>
              <a:buNone/>
            </a:pPr>
            <a:r>
              <a:rPr lang="el-GR"/>
              <a:t>-Σημασία των Εκκρινών και Αποκρινών Ιδρωτοποιών Αδένων</a:t>
            </a:r>
          </a:p>
          <a:p>
            <a:pPr>
              <a:buFont typeface="Arial" charset="0"/>
              <a:buNone/>
            </a:pPr>
            <a:r>
              <a:rPr lang="el-GR"/>
              <a:t> </a:t>
            </a:r>
            <a:r>
              <a:rPr lang="en-US"/>
              <a:t>Stick</a:t>
            </a:r>
            <a:endParaRPr lang="el-G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2 - Θέση περιεχομένου"/>
          <p:cNvSpPr>
            <a:spLocks noGrp="1"/>
          </p:cNvSpPr>
          <p:nvPr>
            <p:ph idx="1"/>
          </p:nvPr>
        </p:nvSpPr>
        <p:spPr>
          <a:xfrm>
            <a:off x="0" y="0"/>
            <a:ext cx="9144000" cy="6858000"/>
          </a:xfrm>
        </p:spPr>
        <p:txBody>
          <a:bodyPr/>
          <a:lstStyle/>
          <a:p>
            <a:pPr algn="ctr">
              <a:buFont typeface="Arial" charset="0"/>
              <a:buNone/>
            </a:pPr>
            <a:r>
              <a:rPr lang="en-US" sz="4000" b="1"/>
              <a:t>K</a:t>
            </a:r>
            <a:r>
              <a:rPr lang="el-GR" sz="4000" b="1"/>
              <a:t>ΡΕΜΕΣ</a:t>
            </a:r>
          </a:p>
          <a:p>
            <a:pPr>
              <a:buFont typeface="Arial" charset="0"/>
              <a:buNone/>
            </a:pPr>
            <a:endParaRPr lang="en-US" b="1"/>
          </a:p>
          <a:p>
            <a:pPr algn="ctr">
              <a:buFont typeface="Arial" charset="0"/>
              <a:buNone/>
            </a:pPr>
            <a:r>
              <a:rPr lang="en-US" sz="2400" b="1"/>
              <a:t>E</a:t>
            </a:r>
            <a:r>
              <a:rPr lang="el-GR" sz="2400" b="1"/>
              <a:t>ΝΥΔΑΤΩΣΗ – ΥΠΕΡΕΝΥΔΑΤΩΣΗ</a:t>
            </a:r>
            <a:endParaRPr lang="en-US" sz="2400" b="1"/>
          </a:p>
          <a:p>
            <a:pPr algn="ctr">
              <a:buFont typeface="Arial" charset="0"/>
              <a:buNone/>
            </a:pPr>
            <a:endParaRPr lang="en-US" sz="2800" b="1"/>
          </a:p>
          <a:p>
            <a:pPr algn="ctr">
              <a:buFont typeface="Arial" charset="0"/>
              <a:buNone/>
            </a:pPr>
            <a:r>
              <a:rPr lang="el-GR" b="1"/>
              <a:t>ΚΑΤΗΓΟΡΙΕΣ ΚΡΕΜΩΝ</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marL="514350" indent="-514350">
              <a:buFont typeface="Arial" charset="0"/>
              <a:buAutoNum type="arabicPeriod"/>
              <a:defRPr/>
            </a:pPr>
            <a:r>
              <a:rPr lang="el-GR" b="1" dirty="0"/>
              <a:t>Βάσεις Μ</a:t>
            </a:r>
            <a:r>
              <a:rPr lang="en-US" b="1" dirty="0" err="1"/>
              <a:t>aquillage</a:t>
            </a:r>
            <a:endParaRPr lang="en-US" b="1" dirty="0"/>
          </a:p>
          <a:p>
            <a:pPr marL="514350" indent="-514350">
              <a:buFont typeface="Arial" charset="0"/>
              <a:buNone/>
              <a:defRPr/>
            </a:pPr>
            <a:r>
              <a:rPr lang="en-US" sz="2000" b="1" dirty="0"/>
              <a:t>Y</a:t>
            </a:r>
            <a:r>
              <a:rPr lang="el-GR" sz="2000" b="1" dirty="0" err="1"/>
              <a:t>γρά</a:t>
            </a:r>
            <a:r>
              <a:rPr lang="el-GR" sz="2000" b="1" dirty="0"/>
              <a:t> Γαλακτώματα (Λ/Ν)</a:t>
            </a:r>
          </a:p>
          <a:p>
            <a:pPr marL="514350" indent="-514350">
              <a:buFont typeface="Arial" charset="0"/>
              <a:buNone/>
              <a:defRPr/>
            </a:pPr>
            <a:r>
              <a:rPr lang="el-GR" sz="2000" b="1" dirty="0"/>
              <a:t>Σύνθεση:</a:t>
            </a:r>
          </a:p>
          <a:p>
            <a:pPr marL="514350" indent="-514350">
              <a:buFont typeface="Arial" charset="0"/>
              <a:buNone/>
              <a:defRPr/>
            </a:pPr>
            <a:r>
              <a:rPr lang="el-GR" sz="2000" b="1" u="sng" dirty="0"/>
              <a:t>ΛΙΠΑΡΗ ΦΑΣΗ</a:t>
            </a:r>
            <a:r>
              <a:rPr lang="el-GR" sz="2000" b="1" dirty="0"/>
              <a:t> </a:t>
            </a:r>
          </a:p>
          <a:p>
            <a:pPr marL="514350" indent="-514350">
              <a:buFont typeface="Arial" charset="0"/>
              <a:buNone/>
              <a:defRPr/>
            </a:pPr>
            <a:r>
              <a:rPr lang="el-GR" sz="2000" b="1" dirty="0"/>
              <a:t>Υγροί Λιπαροί Εστέρες ~10%</a:t>
            </a:r>
          </a:p>
          <a:p>
            <a:pPr marL="514350" indent="-514350">
              <a:buFont typeface="Arial" charset="0"/>
              <a:buNone/>
              <a:defRPr/>
            </a:pPr>
            <a:r>
              <a:rPr lang="el-GR" sz="2000" b="1" dirty="0"/>
              <a:t>Έλαιο Φυτικό ή Συνθετικό </a:t>
            </a:r>
            <a:r>
              <a:rPr lang="el-GR" sz="2000" b="1" dirty="0" err="1"/>
              <a:t>Τριγλυκερίδιο</a:t>
            </a:r>
            <a:r>
              <a:rPr lang="el-GR" sz="2000" b="1" dirty="0"/>
              <a:t> ~ 5%</a:t>
            </a:r>
          </a:p>
          <a:p>
            <a:pPr marL="514350" indent="-514350">
              <a:buFont typeface="Arial" charset="0"/>
              <a:buNone/>
              <a:defRPr/>
            </a:pPr>
            <a:r>
              <a:rPr lang="el-GR" sz="2000" b="1" dirty="0"/>
              <a:t>Παράγωγα Λανολίνης ~2%</a:t>
            </a:r>
          </a:p>
          <a:p>
            <a:pPr marL="514350" indent="-514350">
              <a:buFont typeface="Arial" charset="0"/>
              <a:buNone/>
              <a:defRPr/>
            </a:pPr>
            <a:r>
              <a:rPr lang="el-GR" sz="2000" b="1" u="sng" dirty="0"/>
              <a:t>ΥΔΑΤΙΚΗ ΦΑΣΗ</a:t>
            </a:r>
          </a:p>
          <a:p>
            <a:pPr marL="514350" indent="-514350">
              <a:buFont typeface="Arial" charset="0"/>
              <a:buNone/>
              <a:defRPr/>
            </a:pPr>
            <a:r>
              <a:rPr lang="el-GR" sz="2000" b="1" dirty="0" err="1"/>
              <a:t>Γλυκερόλη</a:t>
            </a:r>
            <a:r>
              <a:rPr lang="el-GR" sz="2000" b="1" dirty="0"/>
              <a:t> ή </a:t>
            </a:r>
            <a:r>
              <a:rPr lang="el-GR" sz="2000" b="1" dirty="0" err="1"/>
              <a:t>Σορβιτόλη</a:t>
            </a:r>
            <a:r>
              <a:rPr lang="el-GR" sz="2000" b="1" dirty="0"/>
              <a:t>: 5%</a:t>
            </a:r>
          </a:p>
          <a:p>
            <a:pPr marL="514350" indent="-514350">
              <a:buFont typeface="Arial" charset="0"/>
              <a:buNone/>
              <a:defRPr/>
            </a:pPr>
            <a:r>
              <a:rPr lang="en-US" sz="2000" b="1" dirty="0" err="1"/>
              <a:t>Carbomer</a:t>
            </a:r>
            <a:r>
              <a:rPr lang="en-US" sz="2000" b="1" dirty="0"/>
              <a:t> 940 </a:t>
            </a:r>
            <a:r>
              <a:rPr lang="el-GR" sz="2000" b="1" dirty="0"/>
              <a:t>934</a:t>
            </a:r>
          </a:p>
          <a:p>
            <a:pPr marL="514350" indent="-514350">
              <a:buFont typeface="Arial" charset="0"/>
              <a:buNone/>
              <a:defRPr/>
            </a:pPr>
            <a:r>
              <a:rPr lang="el-GR" sz="2000" b="1" dirty="0" err="1"/>
              <a:t>Τριαιθανολαμίνη</a:t>
            </a:r>
            <a:endParaRPr lang="el-GR" sz="2000" b="1" dirty="0"/>
          </a:p>
          <a:p>
            <a:pPr marL="514350" indent="-514350">
              <a:buFont typeface="Arial" charset="0"/>
              <a:buNone/>
              <a:defRPr/>
            </a:pPr>
            <a:r>
              <a:rPr lang="el-GR" sz="2000" b="1" dirty="0"/>
              <a:t>Σύστημα Συντηρήσεως : 0,25%</a:t>
            </a:r>
          </a:p>
          <a:p>
            <a:pPr marL="514350" indent="-514350">
              <a:buFont typeface="Arial" charset="0"/>
              <a:buNone/>
              <a:defRPr/>
            </a:pPr>
            <a:endParaRPr lang="el-GR" sz="2000" b="1" dirty="0"/>
          </a:p>
          <a:p>
            <a:pPr marL="514350" indent="-514350">
              <a:buFont typeface="Arial" charset="0"/>
              <a:buNone/>
              <a:defRPr/>
            </a:pPr>
            <a:r>
              <a:rPr lang="el-GR" sz="2000" b="1" dirty="0"/>
              <a:t>Άρωμα : 0,1%</a:t>
            </a:r>
          </a:p>
          <a:p>
            <a:pPr marL="514350" indent="-514350">
              <a:buFont typeface="Arial" charset="0"/>
              <a:buNone/>
              <a:defRPr/>
            </a:pPr>
            <a:endParaRPr lang="el-GR" sz="2000" b="1" dirty="0"/>
          </a:p>
          <a:p>
            <a:pPr marL="514350" indent="-514350">
              <a:buFont typeface="Arial" charset="0"/>
              <a:buNone/>
              <a:defRPr/>
            </a:pPr>
            <a:r>
              <a:rPr lang="el-GR" sz="2000" b="1" dirty="0"/>
              <a:t>Ζεύγος </a:t>
            </a:r>
            <a:r>
              <a:rPr lang="el-GR" sz="2000" b="1" dirty="0" err="1"/>
              <a:t>Γαλακτωματοποιητών</a:t>
            </a:r>
            <a:r>
              <a:rPr lang="el-GR" sz="2000" b="1" dirty="0"/>
              <a:t> ~5%</a:t>
            </a:r>
          </a:p>
          <a:p>
            <a:pPr marL="514350" indent="-514350">
              <a:buFont typeface="Arial" charset="0"/>
              <a:buNone/>
              <a:defRPr/>
            </a:pPr>
            <a:r>
              <a:rPr lang="el-GR" sz="2000" b="1" dirty="0"/>
              <a:t>Να βοηθά, να μαλακώνει, να είναι υγρό εύκολα εφαρμοζόμενο, να κάνει δημιουργεί  </a:t>
            </a:r>
            <a:r>
              <a:rPr lang="el-GR" sz="2000" b="1" dirty="0" err="1"/>
              <a:t>υμένιο</a:t>
            </a:r>
            <a:r>
              <a:rPr lang="el-GR" sz="2000" b="1" dirty="0"/>
              <a:t>, να μην αφήνει λιπαρότητα, να ξεπλένεται</a:t>
            </a:r>
          </a:p>
          <a:p>
            <a:pPr marL="514350" indent="-514350">
              <a:buFont typeface="Arial" charset="0"/>
              <a:buNone/>
              <a:defRPr/>
            </a:pPr>
            <a:endParaRPr lang="en-US" sz="2000" b="1" dirty="0"/>
          </a:p>
          <a:p>
            <a:pPr>
              <a:buFont typeface="Arial" charset="0"/>
              <a:buNone/>
              <a:defRPr/>
            </a:pPr>
            <a:endParaRPr lang="el-GR" sz="2000" b="1" dirty="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2 - Θέση περιεχομένου"/>
          <p:cNvSpPr>
            <a:spLocks noGrp="1"/>
          </p:cNvSpPr>
          <p:nvPr>
            <p:ph idx="1"/>
          </p:nvPr>
        </p:nvSpPr>
        <p:spPr>
          <a:xfrm>
            <a:off x="0" y="0"/>
            <a:ext cx="9144000" cy="6858000"/>
          </a:xfrm>
        </p:spPr>
        <p:txBody>
          <a:bodyPr/>
          <a:lstStyle/>
          <a:p>
            <a:pPr>
              <a:buFont typeface="Arial" charset="0"/>
              <a:buNone/>
            </a:pPr>
            <a:r>
              <a:rPr lang="el-GR" b="1"/>
              <a:t>2. ΚΡΕΜΕΣ ΠΕΡΙΠΟΙΗΣΕΩΣ</a:t>
            </a:r>
          </a:p>
          <a:p>
            <a:pPr>
              <a:buFont typeface="Arial" charset="0"/>
              <a:buNone/>
            </a:pPr>
            <a:r>
              <a:rPr lang="el-GR" b="1"/>
              <a:t>-</a:t>
            </a:r>
            <a:r>
              <a:rPr lang="el-GR" sz="2800" b="1"/>
              <a:t>ΞΗΡΑ ΔΕΡΜΑΤΑ</a:t>
            </a:r>
          </a:p>
          <a:p>
            <a:pPr>
              <a:buFont typeface="Arial" charset="0"/>
              <a:buNone/>
            </a:pPr>
            <a:r>
              <a:rPr lang="el-GR" sz="2800" b="1"/>
              <a:t>Αλιπιδικά – Ξηρό Δέρμα – Δερματολογικά</a:t>
            </a:r>
          </a:p>
          <a:p>
            <a:pPr>
              <a:buFont typeface="Arial" charset="0"/>
              <a:buNone/>
            </a:pPr>
            <a:r>
              <a:rPr lang="el-GR" sz="2800" b="1"/>
              <a:t>Υγρασία Κεράτινης Στοιβάδας</a:t>
            </a:r>
          </a:p>
          <a:p>
            <a:pPr>
              <a:buFont typeface="Arial" charset="0"/>
              <a:buNone/>
            </a:pPr>
            <a:r>
              <a:rPr lang="el-GR" sz="2800" b="1"/>
              <a:t>Αλιπιδικό : έλλειψη εκκρίσεως σμήγματος</a:t>
            </a:r>
          </a:p>
          <a:p>
            <a:pPr>
              <a:buFont typeface="Arial" charset="0"/>
              <a:buNone/>
            </a:pPr>
            <a:r>
              <a:rPr lang="el-GR" sz="2800" b="1"/>
              <a:t>Ξηρό Δέρμα : Ποσοστό Υγρασίας στην Κεράτινη Στοιβάδα Επηρεάζεται από το περιβάλλον : κλιματικές συνθήκες, χημικά όπως σάπωνες, ρΗ αυξημένο, νερό με άλατα (σκληρό), θαλασσινό νερό, ατμόσφαιρα ξηρή</a:t>
            </a:r>
          </a:p>
          <a:p>
            <a:pPr>
              <a:buFont typeface="Arial" charset="0"/>
              <a:buNone/>
            </a:pPr>
            <a:r>
              <a:rPr lang="el-GR" sz="2800" b="1"/>
              <a:t>Συνήθως είναι λ/ν με % λιπαρή φάση 20-35%</a:t>
            </a:r>
          </a:p>
          <a:p>
            <a:pPr>
              <a:buFont typeface="Arial" charset="0"/>
              <a:buNone/>
            </a:pPr>
            <a:r>
              <a:rPr lang="el-GR" sz="2800" b="1"/>
              <a:t>Νερό – Λιπαρά – Υγροσκοπικές Ουσίες- ΝΜ</a:t>
            </a:r>
            <a:r>
              <a:rPr lang="en-US" sz="2800" b="1"/>
              <a:t>F – </a:t>
            </a:r>
            <a:r>
              <a:rPr lang="el-GR" sz="2800" b="1"/>
              <a:t>Συντηρητικό - Αρωμα</a:t>
            </a:r>
            <a:endParaRPr lang="el-GR"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08E93B-95D0-6970-5007-A11A4E0CF43D}"/>
              </a:ext>
            </a:extLst>
          </p:cNvPr>
          <p:cNvSpPr>
            <a:spLocks noGrp="1"/>
          </p:cNvSpPr>
          <p:nvPr>
            <p:ph idx="1"/>
          </p:nvPr>
        </p:nvSpPr>
        <p:spPr>
          <a:xfrm>
            <a:off x="0" y="0"/>
            <a:ext cx="9144000" cy="6858000"/>
          </a:xfrm>
        </p:spPr>
        <p:txBody>
          <a:bodyPr/>
          <a:lstStyle/>
          <a:p>
            <a:pPr>
              <a:buNone/>
            </a:pPr>
            <a:r>
              <a:rPr lang="el-GR" sz="2400" b="1" dirty="0"/>
              <a:t>Τα καλλυντικά χρησιμοποιούνται από αρχαιοτάτων χρόνων.</a:t>
            </a:r>
          </a:p>
          <a:p>
            <a:pPr algn="just">
              <a:buNone/>
            </a:pPr>
            <a:r>
              <a:rPr lang="el-GR" sz="2400" b="1" dirty="0"/>
              <a:t>Πριν το 1938, τα καλλυντικά εθεωρούντο ως τρόπος πωλήσεως</a:t>
            </a:r>
          </a:p>
          <a:p>
            <a:pPr>
              <a:buNone/>
            </a:pPr>
            <a:r>
              <a:rPr lang="el-GR" sz="2400" b="1" dirty="0"/>
              <a:t>ονείρων. Τότε ο Οργανισμός Φαρμάκων και Τροφίμων της Αμερικής</a:t>
            </a:r>
          </a:p>
          <a:p>
            <a:pPr algn="just">
              <a:buNone/>
            </a:pPr>
            <a:r>
              <a:rPr lang="el-GR" sz="2400" b="1" dirty="0"/>
              <a:t>ασχολήθηκε με την ασφάλεια των καλλυντικών.</a:t>
            </a:r>
          </a:p>
          <a:p>
            <a:pPr algn="just">
              <a:buNone/>
            </a:pPr>
            <a:r>
              <a:rPr lang="el-GR" sz="2400" b="1" dirty="0"/>
              <a:t>Με την Εκβιομηχάνιση νέες πρώτες ύλες εισήχθησαν στα καλλυντικά (χημικά, πετροχημικά, εκχυλίσματα, τρόφιμα….) οι οποίες εισήγαγαν νέες δράσεις και νέα προϊόντα.</a:t>
            </a:r>
          </a:p>
          <a:p>
            <a:pPr algn="just">
              <a:buNone/>
            </a:pPr>
            <a:r>
              <a:rPr lang="el-GR" sz="2400" b="1" dirty="0"/>
              <a:t>Από το 1966 ξεκίνησε η κατάταξη των πρώτων υλών και η πώληση προϊόντων με νομοθετική ρύθμιση.</a:t>
            </a:r>
          </a:p>
          <a:p>
            <a:pPr algn="just">
              <a:buNone/>
            </a:pPr>
            <a:r>
              <a:rPr lang="el-GR" sz="2400" b="1" dirty="0"/>
              <a:t>Η σύγχρονη τάση είναι στα καλλυντικά με δράση</a:t>
            </a:r>
          </a:p>
          <a:p>
            <a:pPr algn="just">
              <a:buNone/>
            </a:pPr>
            <a:r>
              <a:rPr lang="el-GR" sz="2400" b="1" dirty="0"/>
              <a:t>Δημιουργήθηκε  και ο μη αποδεκτός νομικα΄όρος δραστικά καλλυντικά (</a:t>
            </a:r>
            <a:r>
              <a:rPr lang="en-US" sz="2400" b="1" dirty="0"/>
              <a:t>cosmeceuticals) </a:t>
            </a:r>
            <a:r>
              <a:rPr lang="el-GR" sz="2400" b="1" dirty="0"/>
              <a:t>τα οποία έχουν βοηθητική δράση σε παθήσεις του δέρματος</a:t>
            </a:r>
            <a:endParaRPr lang="en-US" sz="2400" b="1" dirty="0"/>
          </a:p>
          <a:p>
            <a:endParaRPr lang="en-US" dirty="0"/>
          </a:p>
        </p:txBody>
      </p:sp>
    </p:spTree>
    <p:extLst>
      <p:ext uri="{BB962C8B-B14F-4D97-AF65-F5344CB8AC3E}">
        <p14:creationId xmlns:p14="http://schemas.microsoft.com/office/powerpoint/2010/main" val="3918529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 Τίτλος"/>
          <p:cNvSpPr>
            <a:spLocks noGrp="1"/>
          </p:cNvSpPr>
          <p:nvPr>
            <p:ph type="title"/>
          </p:nvPr>
        </p:nvSpPr>
        <p:spPr/>
        <p:txBody>
          <a:bodyPr/>
          <a:lstStyle/>
          <a:p>
            <a:pPr eaLnBrk="1" hangingPunct="1"/>
            <a:endParaRPr lang="en-US"/>
          </a:p>
        </p:txBody>
      </p:sp>
      <p:sp>
        <p:nvSpPr>
          <p:cNvPr id="13315" name="2 - Θέση περιεχομένου"/>
          <p:cNvSpPr>
            <a:spLocks noGrp="1"/>
          </p:cNvSpPr>
          <p:nvPr>
            <p:ph idx="1"/>
          </p:nvPr>
        </p:nvSpPr>
        <p:spPr/>
        <p:txBody>
          <a:bodyPr/>
          <a:lstStyle/>
          <a:p>
            <a:pPr eaLnBrk="1" hangingPunct="1"/>
            <a:endParaRPr lang="en-US"/>
          </a:p>
        </p:txBody>
      </p:sp>
      <p:pic>
        <p:nvPicPr>
          <p:cNvPr id="13316" name="Picture 2" descr="http://www.otherside.gr/wp-content/uploads/2011/11/texni-me-erethismeno-derma-0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2 - Θέση περιεχομένου"/>
          <p:cNvSpPr>
            <a:spLocks noGrp="1"/>
          </p:cNvSpPr>
          <p:nvPr>
            <p:ph idx="1"/>
          </p:nvPr>
        </p:nvSpPr>
        <p:spPr>
          <a:xfrm>
            <a:off x="0" y="0"/>
            <a:ext cx="9144000" cy="6858000"/>
          </a:xfrm>
        </p:spPr>
        <p:txBody>
          <a:bodyPr/>
          <a:lstStyle/>
          <a:p>
            <a:pPr>
              <a:buFont typeface="Arial" charset="0"/>
              <a:buNone/>
            </a:pPr>
            <a:r>
              <a:rPr lang="el-GR" b="1"/>
              <a:t>-ΠΟΛΥ ΞΗΡΑ ΔΕΡΜΑΤΑ - ΠΑΘΟΛΟΓΙΚΑ</a:t>
            </a:r>
          </a:p>
          <a:p>
            <a:pPr>
              <a:buFont typeface="Arial" charset="0"/>
              <a:buNone/>
            </a:pPr>
            <a:r>
              <a:rPr lang="el-GR" b="1"/>
              <a:t>ν/λ, ΑΦΉΝΟΥΝ ΛΙΠΙΔΙΚΌ ΥΜΕΝΙΟ</a:t>
            </a:r>
          </a:p>
          <a:p>
            <a:pPr>
              <a:buFont typeface="Arial" charset="0"/>
              <a:buNone/>
            </a:pPr>
            <a:r>
              <a:rPr lang="el-GR" b="1"/>
              <a:t>Για καλλυντικό σκοπό η λιπαρή φάση ~20-35% (όπως και στα ξηρά)</a:t>
            </a:r>
          </a:p>
          <a:p>
            <a:pPr>
              <a:buFont typeface="Arial" charset="0"/>
              <a:buNone/>
            </a:pPr>
            <a:r>
              <a:rPr lang="el-GR" sz="2400" b="1"/>
              <a:t>Περιέχουν ακόρεστα λιπαρά, λιπαρά τα οποία βοηθούν στην ανασύσταση του λιπιδικού υμενίου,  επιδρούν στο φραγμό μειώνοντας την άδηλη απώλεια του νερού, θεωρούνται ότι κάνουν μικρό σχετικά αποκλεισμό </a:t>
            </a:r>
          </a:p>
          <a:p>
            <a:pPr>
              <a:buFont typeface="Arial" charset="0"/>
              <a:buNone/>
            </a:pPr>
            <a:r>
              <a:rPr lang="el-GR" sz="2400" b="1"/>
              <a:t>Συνήθης Σύνθεση: σκουαλένιο, λιπαρές αλκοόλες, παραφίνες, λιπαροί εστέρες, λανολίνη ή παράγωγα αυτής, λιπόφιλους γαλακτωματοποιητές, σταθεροποιητές, αντιοξειδωτικά, συντηρητικά, αρώματα</a:t>
            </a:r>
          </a:p>
          <a:p>
            <a:pPr>
              <a:buFont typeface="Arial" charset="0"/>
              <a:buNone/>
            </a:pPr>
            <a:r>
              <a:rPr lang="el-GR" sz="2400" b="1"/>
              <a:t>Στο παθολογικό δέρμα δίδεται συχνά κρέμα ουρίας ~10%. &gt;10% σημαίνει και κερατόλυση (ιχθύαση, τριχική κεράτωση…) Λ/Ν</a:t>
            </a:r>
          </a:p>
          <a:p>
            <a:pPr>
              <a:buFont typeface="Arial" charset="0"/>
              <a:buNone/>
            </a:pPr>
            <a:r>
              <a:rPr lang="el-GR" sz="2400" b="1"/>
              <a:t>ΜΙΚΤΑ ΔΕΡΜΑΤΑ</a:t>
            </a:r>
          </a:p>
          <a:p>
            <a:pPr>
              <a:buFont typeface="Arial" charset="0"/>
              <a:buNone/>
            </a:pPr>
            <a:endParaRPr lang="el-GR" b="1"/>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2 - Θέση περιεχομένου"/>
          <p:cNvSpPr>
            <a:spLocks noGrp="1"/>
          </p:cNvSpPr>
          <p:nvPr>
            <p:ph idx="1"/>
          </p:nvPr>
        </p:nvSpPr>
        <p:spPr>
          <a:xfrm>
            <a:off x="0" y="0"/>
            <a:ext cx="9144000" cy="6858000"/>
          </a:xfrm>
        </p:spPr>
        <p:txBody>
          <a:bodyPr/>
          <a:lstStyle/>
          <a:p>
            <a:pPr>
              <a:buFont typeface="Arial" charset="0"/>
              <a:buNone/>
            </a:pPr>
            <a:r>
              <a:rPr lang="el-GR" b="1"/>
              <a:t>ΓΑΛΑΚΤΩΜΑΤΑ ΣΩΜΑΤΟΣ</a:t>
            </a:r>
          </a:p>
          <a:p>
            <a:pPr>
              <a:buFont typeface="Arial" charset="0"/>
              <a:buNone/>
            </a:pPr>
            <a:r>
              <a:rPr lang="el-GR" sz="2400"/>
              <a:t>Λ/Ν</a:t>
            </a:r>
          </a:p>
          <a:p>
            <a:pPr>
              <a:buFont typeface="Arial" charset="0"/>
              <a:buNone/>
            </a:pPr>
            <a:r>
              <a:rPr lang="el-GR" b="1"/>
              <a:t>ΚΡΕΜΕΣ ΓΙΑ ΛΙΠΑΡΑ ΔΕΡΜΑΤΑ</a:t>
            </a:r>
          </a:p>
          <a:p>
            <a:pPr>
              <a:buFont typeface="Arial" charset="0"/>
              <a:buNone/>
            </a:pPr>
            <a:r>
              <a:rPr lang="el-GR" sz="2400" b="1"/>
              <a:t>λ/ν (λιπαρή φάση 10-20% ή και πιο χαμηλή)</a:t>
            </a:r>
          </a:p>
          <a:p>
            <a:pPr>
              <a:buFont typeface="Arial" charset="0"/>
              <a:buNone/>
            </a:pPr>
            <a:r>
              <a:rPr lang="el-GR" sz="2400" b="1"/>
              <a:t>Υδατικοί Πηκτικοί Παράγοντες </a:t>
            </a:r>
          </a:p>
          <a:p>
            <a:pPr>
              <a:buFont typeface="Arial" charset="0"/>
              <a:buNone/>
            </a:pPr>
            <a:r>
              <a:rPr lang="el-GR" sz="2400" b="1"/>
              <a:t>-δεν περιέχουν βαζελίνη, λανολίνη ή παράγωγα</a:t>
            </a:r>
          </a:p>
          <a:p>
            <a:pPr>
              <a:buFont typeface="Arial" charset="0"/>
              <a:buNone/>
            </a:pPr>
            <a:r>
              <a:rPr lang="el-GR" sz="2400" b="1"/>
              <a:t>-λιπαρούς εστέρες μη λιπαροί κατά το δυνατόν</a:t>
            </a:r>
          </a:p>
          <a:p>
            <a:pPr>
              <a:buFont typeface="Arial" charset="0"/>
              <a:buNone/>
            </a:pPr>
            <a:r>
              <a:rPr lang="el-GR" sz="2400" b="1"/>
              <a:t>-ουσίες που δίδουν χρώμα πιο καφέ στο δέρμα</a:t>
            </a:r>
          </a:p>
          <a:p>
            <a:pPr>
              <a:buFont typeface="Arial" charset="0"/>
              <a:buNone/>
            </a:pPr>
            <a:r>
              <a:rPr lang="el-GR" sz="2400" b="1"/>
              <a:t>-παράγωγα θειούχα ή μεθειονίνη</a:t>
            </a:r>
          </a:p>
          <a:p>
            <a:pPr>
              <a:buFont typeface="Arial" charset="0"/>
              <a:buNone/>
            </a:pPr>
            <a:r>
              <a:rPr lang="el-GR" sz="2400" b="1"/>
              <a:t>-εκχυλίσματα από φυτά με ταννίνες (στυπτικά) όπως αμαμελίδα ή με αιθέρια έλαια όπως δενδρολίβανο</a:t>
            </a:r>
          </a:p>
          <a:p>
            <a:pPr>
              <a:buFont typeface="Arial" charset="0"/>
              <a:buNone/>
            </a:pPr>
            <a:r>
              <a:rPr lang="el-GR" sz="2400" b="1"/>
              <a:t>-αντιοξειδωτικά, συντηρητικά, αρώματα</a:t>
            </a:r>
          </a:p>
          <a:p>
            <a:pPr>
              <a:buFont typeface="Arial" charset="0"/>
              <a:buNone/>
            </a:pPr>
            <a:r>
              <a:rPr lang="el-GR" sz="2400" b="1"/>
              <a:t>Τάση για Κρέμες – Γέλες (3-5% λιπαρά)</a:t>
            </a:r>
          </a:p>
          <a:p>
            <a:pPr>
              <a:buFont typeface="Arial" charset="0"/>
              <a:buNone/>
            </a:pPr>
            <a:endParaRPr lang="el-GR" sz="2400" b="1"/>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2 - Θέση περιεχομένου"/>
          <p:cNvSpPr>
            <a:spLocks noGrp="1"/>
          </p:cNvSpPr>
          <p:nvPr>
            <p:ph idx="1"/>
          </p:nvPr>
        </p:nvSpPr>
        <p:spPr>
          <a:xfrm>
            <a:off x="0" y="0"/>
            <a:ext cx="9144000" cy="6858000"/>
          </a:xfrm>
        </p:spPr>
        <p:txBody>
          <a:bodyPr/>
          <a:lstStyle/>
          <a:p>
            <a:pPr>
              <a:buFont typeface="Arial" charset="0"/>
              <a:buNone/>
            </a:pPr>
            <a:r>
              <a:rPr lang="el-GR" b="1"/>
              <a:t>ΚΡΕΜΕΣ ΓΙΑ ΑΚΝΕΪΚΑ ΔΕΡΜΑΤΑ</a:t>
            </a:r>
          </a:p>
          <a:p>
            <a:pPr>
              <a:buFont typeface="Arial" charset="0"/>
              <a:buNone/>
            </a:pPr>
            <a:r>
              <a:rPr lang="el-GR" sz="2400" b="1"/>
              <a:t>όπως για τα λιπαρά και επιπλέον:</a:t>
            </a:r>
          </a:p>
          <a:p>
            <a:pPr>
              <a:buFont typeface="Arial" charset="0"/>
              <a:buNone/>
            </a:pPr>
            <a:r>
              <a:rPr lang="el-GR" sz="2400" b="1"/>
              <a:t>-ουσίες οι οποίες απορροφούν  σμήγμα (άργιλος, ακολίνης, διοξείδιο του τιτανίου)</a:t>
            </a:r>
          </a:p>
          <a:p>
            <a:pPr>
              <a:buFont typeface="Arial" charset="0"/>
              <a:buNone/>
            </a:pPr>
            <a:r>
              <a:rPr lang="el-GR" sz="2400" b="1"/>
              <a:t>-Αντιλιπάσες ή αιθυλική λακτάτη</a:t>
            </a:r>
          </a:p>
          <a:p>
            <a:pPr>
              <a:buFont typeface="Arial" charset="0"/>
              <a:buNone/>
            </a:pPr>
            <a:r>
              <a:rPr lang="el-GR" sz="2400" b="1"/>
              <a:t>Κρέμες βαθυτέρου χρώματος (καλή εμφάνιση του δέρματος) οι οποίες μπορούν και να καλύπτονται από πούδρες (δεν προκαλούν στίγματα)</a:t>
            </a:r>
          </a:p>
          <a:p>
            <a:pPr>
              <a:buFont typeface="Arial" charset="0"/>
              <a:buNone/>
            </a:pPr>
            <a:r>
              <a:rPr lang="el-GR" b="1"/>
              <a:t>ΚΡΕΜΕΣ ΑΝΤΙΓΗΡΑΝΤΙΚΕΣ</a:t>
            </a:r>
          </a:p>
          <a:p>
            <a:pPr>
              <a:buFont typeface="Arial" charset="0"/>
              <a:buNone/>
            </a:pPr>
            <a:r>
              <a:rPr lang="el-GR" sz="2400" b="1"/>
              <a:t>Αντιρυτιδικές, αναγεννητικές….</a:t>
            </a:r>
          </a:p>
          <a:p>
            <a:pPr>
              <a:buFont typeface="Arial" charset="0"/>
              <a:buNone/>
            </a:pPr>
            <a:r>
              <a:rPr lang="el-GR" sz="2400" b="1"/>
              <a:t>Δρούν κανονικά στην δερμίδα. Είναι λ/ν ή ν/λ  και περιέχουν δραστικές ουσίες</a:t>
            </a:r>
          </a:p>
          <a:p>
            <a:pPr>
              <a:buFont typeface="Arial" charset="0"/>
              <a:buNone/>
            </a:pPr>
            <a:r>
              <a:rPr lang="el-GR" sz="2400" b="1"/>
              <a:t>Δραστικές : βιολογικά εκχυλίσματα, πρωτεΐνες – γλυκοπρωτεΐνες ή αντίστοιχα υδρολυμένες, βιταμίνες (αντιοξειδωτικά Ε, </a:t>
            </a:r>
            <a:r>
              <a:rPr lang="en-US" sz="2400" b="1"/>
              <a:t>C), </a:t>
            </a:r>
            <a:r>
              <a:rPr lang="el-GR" sz="2400" b="1"/>
              <a:t> φλαβονοειδή, α-υδροξυοξέα,  έλαια αργκανέλαιο,  μακαντάμια</a:t>
            </a:r>
          </a:p>
          <a:p>
            <a:pPr>
              <a:buFont typeface="Arial" charset="0"/>
              <a:buNone/>
            </a:pPr>
            <a:r>
              <a:rPr lang="el-GR" sz="2400" b="1"/>
              <a:t>Υμένιο, αναγέννηση δερμίδας, </a:t>
            </a:r>
          </a:p>
          <a:p>
            <a:pPr>
              <a:buFont typeface="Arial" charset="0"/>
              <a:buNone/>
            </a:pPr>
            <a:endParaRPr lang="el-GR" sz="2400" b="1"/>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2 - Θέση περιεχομένου"/>
          <p:cNvSpPr>
            <a:spLocks noGrp="1"/>
          </p:cNvSpPr>
          <p:nvPr>
            <p:ph idx="1"/>
          </p:nvPr>
        </p:nvSpPr>
        <p:spPr>
          <a:xfrm>
            <a:off x="0" y="0"/>
            <a:ext cx="9144000" cy="6858000"/>
          </a:xfrm>
        </p:spPr>
        <p:txBody>
          <a:bodyPr/>
          <a:lstStyle/>
          <a:p>
            <a:pPr>
              <a:buFont typeface="Arial" charset="0"/>
              <a:buNone/>
            </a:pPr>
            <a:r>
              <a:rPr lang="el-GR" sz="2400" b="1"/>
              <a:t>Λιπαρά οξέα όπως λινολεϊκό, γ-λινολενικό,  α-λινολενικό, παλμιτολεϊκό (συμμετέχουν στην κυτταρική μεμβράνη, στην σύνθεση αντιφλεγμονοδών παραγόντων, βοηθούν στην άδηλη απώλεια</a:t>
            </a:r>
          </a:p>
          <a:p>
            <a:pPr>
              <a:buFont typeface="Arial" charset="0"/>
              <a:buNone/>
            </a:pPr>
            <a:r>
              <a:rPr lang="el-GR" sz="2400" b="1"/>
              <a:t>Φίλτρα προστασίας από την  Υπεριώδη ακτινοβολία</a:t>
            </a:r>
          </a:p>
          <a:p>
            <a:pPr>
              <a:buFont typeface="Arial" charset="0"/>
              <a:buNone/>
            </a:pPr>
            <a:r>
              <a:rPr lang="el-GR" sz="2400" b="1"/>
              <a:t>Λιποσώματα</a:t>
            </a:r>
          </a:p>
          <a:p>
            <a:pPr>
              <a:buFont typeface="Arial" charset="0"/>
              <a:buNone/>
            </a:pPr>
            <a:r>
              <a:rPr lang="el-GR" sz="2400" b="1"/>
              <a:t>ΔΡΑΣΕΙΣ : ενυδατική, σχηματισμός (ανασχηματισμός) του υμενίου, αναγεννητική της επιδερμίδας δράση (ελεγχόμενη πάχυνση της επιδερμίδας),  τόνωση της μικροκυκλοφορίας, προστασία από την υπεριώδη</a:t>
            </a:r>
          </a:p>
          <a:p>
            <a:pPr>
              <a:buFont typeface="Arial" charset="0"/>
              <a:buNone/>
            </a:pPr>
            <a:r>
              <a:rPr lang="el-GR" sz="2400" b="1"/>
              <a:t>ΆΛΛΕΣ ΚΡΕΜΕΣ</a:t>
            </a:r>
          </a:p>
          <a:p>
            <a:pPr>
              <a:buFont typeface="Arial" charset="0"/>
              <a:buNone/>
            </a:pPr>
            <a:r>
              <a:rPr lang="el-GR" sz="2400" b="1"/>
              <a:t>Για την ροδόχρου ακμή</a:t>
            </a:r>
          </a:p>
          <a:p>
            <a:pPr>
              <a:buFont typeface="Arial" charset="0"/>
              <a:buNone/>
            </a:pPr>
            <a:r>
              <a:rPr lang="el-GR" sz="2400" b="1"/>
              <a:t>Γύρω από τα μάτια</a:t>
            </a:r>
          </a:p>
          <a:p>
            <a:pPr>
              <a:buFont typeface="Arial" charset="0"/>
              <a:buNone/>
            </a:pPr>
            <a:r>
              <a:rPr lang="el-GR" sz="2400" b="1"/>
              <a:t>Για τις πανάδες</a:t>
            </a:r>
          </a:p>
          <a:p>
            <a:pPr>
              <a:buFont typeface="Arial" charset="0"/>
              <a:buNone/>
            </a:pPr>
            <a:r>
              <a:rPr lang="el-GR" sz="2400" b="1"/>
              <a:t>Για τον λαιμό </a:t>
            </a:r>
          </a:p>
          <a:p>
            <a:pPr>
              <a:buFont typeface="Arial" charset="0"/>
              <a:buNone/>
            </a:pPr>
            <a:endParaRPr lang="el-GR" sz="2400" b="1"/>
          </a:p>
          <a:p>
            <a:pPr>
              <a:buFont typeface="Arial" charset="0"/>
              <a:buNone/>
            </a:pPr>
            <a:endParaRPr lang="el-GR" sz="2400" b="1"/>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2 - Θέση περιεχομένου"/>
          <p:cNvSpPr>
            <a:spLocks noGrp="1"/>
          </p:cNvSpPr>
          <p:nvPr>
            <p:ph idx="1"/>
          </p:nvPr>
        </p:nvSpPr>
        <p:spPr>
          <a:xfrm>
            <a:off x="0" y="0"/>
            <a:ext cx="9144000" cy="6858000"/>
          </a:xfrm>
        </p:spPr>
        <p:txBody>
          <a:bodyPr/>
          <a:lstStyle/>
          <a:p>
            <a:pPr>
              <a:buFont typeface="Arial" charset="0"/>
              <a:buNone/>
            </a:pPr>
            <a:r>
              <a:rPr lang="el-GR" b="1"/>
              <a:t>Μάσκες</a:t>
            </a:r>
          </a:p>
          <a:p>
            <a:pPr>
              <a:buFont typeface="Arial" charset="0"/>
              <a:buNone/>
            </a:pPr>
            <a:r>
              <a:rPr lang="el-GR" b="1"/>
              <a:t>Προϊόντα Απολεπίσεως </a:t>
            </a:r>
          </a:p>
          <a:p>
            <a:pPr>
              <a:buFont typeface="Arial" charset="0"/>
              <a:buNone/>
            </a:pPr>
            <a:r>
              <a:rPr lang="el-GR" b="1"/>
              <a:t>Προϊόντα Περιποιήσεως των Τριχών</a:t>
            </a:r>
          </a:p>
          <a:p>
            <a:pPr>
              <a:buFont typeface="Arial" charset="0"/>
              <a:buNone/>
            </a:pPr>
            <a:r>
              <a:rPr lang="el-GR" sz="2400" b="1"/>
              <a:t>Κατσάρωμα – Ίσιωμα (θειογλυκολικό οξύ)</a:t>
            </a:r>
          </a:p>
          <a:p>
            <a:pPr>
              <a:buFont typeface="Arial" charset="0"/>
              <a:buNone/>
            </a:pPr>
            <a:r>
              <a:rPr lang="el-GR" sz="2400" b="1"/>
              <a:t>Σμήγμα – Τριχόπτωση – Αντιπυτιριδικά</a:t>
            </a:r>
          </a:p>
          <a:p>
            <a:pPr>
              <a:buFont typeface="Arial" charset="0"/>
              <a:buNone/>
            </a:pPr>
            <a:r>
              <a:rPr lang="el-GR" b="1"/>
              <a:t>Προϊόντα Μ</a:t>
            </a:r>
            <a:r>
              <a:rPr lang="en-US" b="1"/>
              <a:t>aquillage</a:t>
            </a:r>
          </a:p>
          <a:p>
            <a:pPr>
              <a:buFont typeface="Arial" charset="0"/>
              <a:buNone/>
            </a:pPr>
            <a:r>
              <a:rPr lang="el-GR" sz="2400" b="1"/>
              <a:t>Ραβδία Χειλέων, </a:t>
            </a:r>
            <a:r>
              <a:rPr lang="en-US" sz="2400" b="1"/>
              <a:t>Font de Teint, </a:t>
            </a:r>
            <a:r>
              <a:rPr lang="el-GR" sz="2400" b="1"/>
              <a:t>Για τα Μάτια </a:t>
            </a:r>
            <a:r>
              <a:rPr lang="en-US" sz="2400" b="1"/>
              <a:t>(eye liners, </a:t>
            </a:r>
            <a:r>
              <a:rPr lang="el-GR" sz="2400" b="1"/>
              <a:t>για τις βλεφαρίδες)</a:t>
            </a:r>
          </a:p>
          <a:p>
            <a:pPr>
              <a:buFont typeface="Arial" charset="0"/>
              <a:buNone/>
            </a:pPr>
            <a:r>
              <a:rPr lang="el-GR" sz="2400" b="1"/>
              <a:t>Πούδρες</a:t>
            </a:r>
          </a:p>
          <a:p>
            <a:pPr>
              <a:buFont typeface="Arial" charset="0"/>
              <a:buNone/>
            </a:pPr>
            <a:r>
              <a:rPr lang="el-GR" b="1"/>
              <a:t>Βερνίκια Νυχιών</a:t>
            </a:r>
          </a:p>
          <a:p>
            <a:pPr>
              <a:buFont typeface="Arial" charset="0"/>
              <a:buNone/>
            </a:pPr>
            <a:r>
              <a:rPr lang="el-GR" b="1"/>
              <a:t>Χρωστικές  και Προϊόντα Αποχρωματισμού</a:t>
            </a:r>
          </a:p>
          <a:p>
            <a:pPr>
              <a:buFont typeface="Arial" charset="0"/>
              <a:buNone/>
            </a:pPr>
            <a:r>
              <a:rPr lang="el-GR" b="1"/>
              <a:t>Αποτρίχωση</a:t>
            </a:r>
          </a:p>
          <a:p>
            <a:pPr>
              <a:buFont typeface="Arial" charset="0"/>
              <a:buNone/>
            </a:pPr>
            <a:r>
              <a:rPr lang="el-GR" b="1"/>
              <a:t>Αρώματα   - Κολώνιες</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2 - Θέση περιεχομένου"/>
          <p:cNvSpPr>
            <a:spLocks noGrp="1"/>
          </p:cNvSpPr>
          <p:nvPr>
            <p:ph idx="1"/>
          </p:nvPr>
        </p:nvSpPr>
        <p:spPr>
          <a:xfrm>
            <a:off x="0" y="0"/>
            <a:ext cx="9144000" cy="6858000"/>
          </a:xfrm>
        </p:spPr>
        <p:txBody>
          <a:bodyPr/>
          <a:lstStyle/>
          <a:p>
            <a:pPr>
              <a:buFont typeface="Arial" charset="0"/>
              <a:buNone/>
            </a:pPr>
            <a:r>
              <a:rPr lang="el-GR" b="1"/>
              <a:t>Προϊόντα για τον Ήλιο</a:t>
            </a:r>
          </a:p>
          <a:p>
            <a:pPr>
              <a:buFont typeface="Arial" charset="0"/>
              <a:buNone/>
            </a:pPr>
            <a:r>
              <a:rPr lang="el-GR" sz="2400" b="1"/>
              <a:t>Φωτοπροστασία : </a:t>
            </a:r>
          </a:p>
          <a:p>
            <a:pPr>
              <a:buFont typeface="Arial" charset="0"/>
              <a:buNone/>
            </a:pPr>
            <a:r>
              <a:rPr lang="el-GR" sz="2400" b="1"/>
              <a:t>Οργανικά Φίλτρα (παράγωγα κιναμμωμικού οξέος, π-αμινο βενζοϊκού, βανζοφαινόνες, </a:t>
            </a:r>
            <a:r>
              <a:rPr lang="en-US" sz="2400" b="1"/>
              <a:t>mexoryl, </a:t>
            </a:r>
            <a:r>
              <a:rPr lang="el-GR" sz="2400" b="1"/>
              <a:t>παράγωγα κάμφορας..)</a:t>
            </a:r>
          </a:p>
          <a:p>
            <a:pPr>
              <a:buFont typeface="Arial" charset="0"/>
              <a:buNone/>
            </a:pPr>
            <a:r>
              <a:rPr lang="el-GR" sz="2400" b="1"/>
              <a:t>Μελάχρωση χωρίς Ήλιο (διυδρόξυ ακετόνη)</a:t>
            </a:r>
          </a:p>
          <a:p>
            <a:pPr>
              <a:buFont typeface="Arial" charset="0"/>
              <a:buNone/>
            </a:pPr>
            <a:r>
              <a:rPr lang="el-GR" sz="2400" b="1"/>
              <a:t>Επιταχυντές Μαυρίσματος (Μπερκαπτένια)</a:t>
            </a:r>
          </a:p>
          <a:p>
            <a:pPr>
              <a:buFont typeface="Arial" charset="0"/>
              <a:buNone/>
            </a:pPr>
            <a:r>
              <a:rPr lang="el-GR" sz="2400" b="1"/>
              <a:t>Μετά τον Ήλιο</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 Τίτλος"/>
          <p:cNvSpPr>
            <a:spLocks noGrp="1"/>
          </p:cNvSpPr>
          <p:nvPr>
            <p:ph type="title"/>
          </p:nvPr>
        </p:nvSpPr>
        <p:spPr/>
        <p:txBody>
          <a:bodyPr/>
          <a:lstStyle/>
          <a:p>
            <a:pPr eaLnBrk="1" hangingPunct="1"/>
            <a:endParaRPr lang="en-US"/>
          </a:p>
        </p:txBody>
      </p:sp>
      <p:sp>
        <p:nvSpPr>
          <p:cNvPr id="14339" name="2 - Θέση περιεχομένου"/>
          <p:cNvSpPr>
            <a:spLocks noGrp="1"/>
          </p:cNvSpPr>
          <p:nvPr>
            <p:ph idx="1"/>
          </p:nvPr>
        </p:nvSpPr>
        <p:spPr/>
        <p:txBody>
          <a:bodyPr/>
          <a:lstStyle/>
          <a:p>
            <a:pPr eaLnBrk="1" hangingPunct="1"/>
            <a:endParaRPr lang="en-US"/>
          </a:p>
        </p:txBody>
      </p:sp>
      <p:pic>
        <p:nvPicPr>
          <p:cNvPr id="14340" name="Picture 2" descr="http://t2.gstatic.com/images?q=tbn:ANd9GcQ-6TY_RZFzKiENzhzrvAqb0V2uUMJjzKtXC5Y4oTQnoo3fhIdu"/>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 Τίτλος"/>
          <p:cNvSpPr>
            <a:spLocks noGrp="1"/>
          </p:cNvSpPr>
          <p:nvPr>
            <p:ph type="title"/>
          </p:nvPr>
        </p:nvSpPr>
        <p:spPr/>
        <p:txBody>
          <a:bodyPr/>
          <a:lstStyle/>
          <a:p>
            <a:pPr eaLnBrk="1" hangingPunct="1"/>
            <a:endParaRPr lang="en-US"/>
          </a:p>
        </p:txBody>
      </p:sp>
      <p:sp>
        <p:nvSpPr>
          <p:cNvPr id="15363" name="2 - Θέση περιεχομένου"/>
          <p:cNvSpPr>
            <a:spLocks noGrp="1"/>
          </p:cNvSpPr>
          <p:nvPr>
            <p:ph idx="1"/>
          </p:nvPr>
        </p:nvSpPr>
        <p:spPr/>
        <p:txBody>
          <a:bodyPr/>
          <a:lstStyle/>
          <a:p>
            <a:pPr eaLnBrk="1" hangingPunct="1"/>
            <a:endParaRPr lang="en-US"/>
          </a:p>
        </p:txBody>
      </p:sp>
      <p:pic>
        <p:nvPicPr>
          <p:cNvPr id="15364" name="Picture 4" descr="https://lh6.googleusercontent.com/-2Yd0W75_Eh8/TWvtv30TipI/AAAAAAAAJKQ/4a396qOGthk/%25CE%2595%25CE%25B9%25CE%25BA%25CF%258C%25CE%25BD%25CE%25B1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 Τίτλος"/>
          <p:cNvSpPr>
            <a:spLocks noGrp="1"/>
          </p:cNvSpPr>
          <p:nvPr>
            <p:ph type="title"/>
          </p:nvPr>
        </p:nvSpPr>
        <p:spPr/>
        <p:txBody>
          <a:bodyPr/>
          <a:lstStyle/>
          <a:p>
            <a:pPr eaLnBrk="1" hangingPunct="1"/>
            <a:endParaRPr lang="en-US"/>
          </a:p>
        </p:txBody>
      </p:sp>
      <p:sp>
        <p:nvSpPr>
          <p:cNvPr id="16387" name="2 - Θέση περιεχομένου"/>
          <p:cNvSpPr>
            <a:spLocks noGrp="1"/>
          </p:cNvSpPr>
          <p:nvPr>
            <p:ph idx="1"/>
          </p:nvPr>
        </p:nvSpPr>
        <p:spPr/>
        <p:txBody>
          <a:bodyPr/>
          <a:lstStyle/>
          <a:p>
            <a:pPr eaLnBrk="1" hangingPunct="1"/>
            <a:endParaRPr lang="en-US"/>
          </a:p>
        </p:txBody>
      </p:sp>
      <p:pic>
        <p:nvPicPr>
          <p:cNvPr id="16388" name="Picture 2" descr="Αρχείο:Human skin structur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 Τίτλος"/>
          <p:cNvSpPr>
            <a:spLocks noGrp="1"/>
          </p:cNvSpPr>
          <p:nvPr>
            <p:ph type="title"/>
          </p:nvPr>
        </p:nvSpPr>
        <p:spPr/>
        <p:txBody>
          <a:bodyPr/>
          <a:lstStyle/>
          <a:p>
            <a:pPr eaLnBrk="1" hangingPunct="1"/>
            <a:endParaRPr lang="en-US"/>
          </a:p>
        </p:txBody>
      </p:sp>
      <p:sp>
        <p:nvSpPr>
          <p:cNvPr id="17411" name="2 - Θέση περιεχομένου"/>
          <p:cNvSpPr>
            <a:spLocks noGrp="1"/>
          </p:cNvSpPr>
          <p:nvPr>
            <p:ph idx="1"/>
          </p:nvPr>
        </p:nvSpPr>
        <p:spPr/>
        <p:txBody>
          <a:bodyPr/>
          <a:lstStyle/>
          <a:p>
            <a:pPr eaLnBrk="1" hangingPunct="1"/>
            <a:endParaRPr lang="en-US"/>
          </a:p>
        </p:txBody>
      </p:sp>
      <p:sp>
        <p:nvSpPr>
          <p:cNvPr id="17412" name="AutoShape 2" descr="data:image/jpeg;base64,/9j/4AAQSkZJRgABAQAAAQABAAD/2wCEAAkGBhQSERUUEhIVFBUVGBkWFxgYGBgaGBwXFxcZFx0XHx0bGyYfGRojHBcWHy8gIycpLCwsGB4xNTAqNSYrLCoBCQoKDgwOGg8PGiwgHCUsLCwsLCktLywsLCwpLCwsLCksLCksLCksLCkpLCkpLCwsLCksLCwsLCwsLCwpKSwsKf/AABEIAMkA+wMBIgACEQEDEQH/xAAbAAACAwEBAQAAAAAAAAAAAAAEBQADBgIBB//EAE0QAAICAAQDBQQFBwgIBQUAAAECAxEABBIhBTFBBhMiUWEycYGRFCNCUqEWkrHB0eHwBxUkU2JygtIzQ1Rzk5Si0zSytNTxF3SDwuL/xAAZAQADAQEBAAAAAAAAAAAAAAAAAgMBBAX/xAAuEQACAQMEAQIEBgMBAAAAAAAAAQIDESEEEhMxUSJBFDJhoQVCcYGR0TOx8SP/2gAMAwEAAhEDEQA/APuJx5iHEwATExMTABMTExMAExMTEwATExMTABMTExMAExMTEwATExMTABzJKFBLEADmSaHzOOVzAN0bo0a3o0DR8jRBwu7UcNbMZSWFDTSLpBuq3G90a+WMjxPsbm7kEUhbXLJIJGlKvqMWXVGbQqqQDE49ksPDuAWwAb5Myp5EHcjYjmOYxDmFsC6J5DazW5rzoYznCOz8yZppZHJQd8UUSNQaXMyuCV2B+qZBZut6wgPYrNtGVJ3QytG7TSGTW+XeNWZ12/0mg7BepIJ5gH0GfNKil3IVVFlmIAAHUk7AY6jnDcjf7sYDOdjs3NJPrI7uW/D30lGszFIhqrUiNXHOrNAAEYecLj/m+GdpVbu/pEsmpS8n1cshYOQd1Chhqq+RPngA0+JjiGUMoYEEEAggggg7ggjmPXHeACY5ZwMcZicIL+AHmT0wJkSZCXPLkPInz93TGX9jbB649xMTGmExMTEwATExMTABn+0HaRsvLEvdDu39qV2dUU6goS1jcBiCT4yinld8plu20DtpAkFsiqSvhbvJGiVhRvSXRhuAaF1ywbxLgEMzhpELEADZ3UMoOoKyqQHW96YEYAHYrL63anAcL4RI4CssrzBkIYMnikOykDc4AKT/ACh5axtJTRGYHSu6iJpiK1ar0KxuqsVd47Pb6AWXSZAusEsg9pIln0bMfEY2VgPWtjti5OxWVHKHbTo065NNd0YL066vujo1VdAC9sET9mcuwYNECGJLWzblohATz6xjT+PPAAMvbaGyrJKjqaZSotT3kUVHSSDvMhtSRRv0x7lO20EmWkzI1LFHzJ03yBGwY0TqA0tRB2IGI3YvLHTcbEqS1mSUlmLpJbnXch1Roba6KisEQdl4FSVAhImrvCzu7NpAC+JmLDSAKo7UKwAAx9vYG0UslPQJ0qVS5jANRDEV3g02pbmDy3wJD/KEGCkZeRgTCPCQb77Lmfw3WqgK3rz25YPHYyHvUkIdtCgBWkkYFllM2piWuQ6yD4yQCAaxdB2Ty6FSsdadFDU9AxoY1NFiLCMVvmRVk0MAC3NfyjZcK5jVnZYu9A2Aa40l08yynQ6mytcwCSKwdD2wiLFWDBhJ3WwsWcxLll325tA+3T1x0vY7LUR3RCsndle8k0adKJ7IatWmNF1cyBzx23ZTLmQSd2dQbWPG4GrvHm1FQ2kkSSSMLBrWarAAJku3sEhSklUPopnUKoEsRmQk6rAZVbptW9WLO/K7Jf7Zlv8Ajxf5sSHsxl006Yq093p3Y13SGNObbgIxHre94t/JvK/7LB/wo/8ALgArHa3J/wC2Zb/jxf5sWZftJlpGCx5mB2PILLGxPwDXiyLgeXX2cvCvujQfoGOM72ey8sbI0KUwrZQpHUEEUVYGiCCCCBgAYg4mM7w3iUkEi5bNMWLbQTmgJaF921bLOALoUHAJHIgaEHAB7iYmJgAmJiXiYAJjxhj3Hl4AMzLCeHMXQFsmSS6AWcuSbMiAbmAndkHsbkeGwNFFmAwBUggiwQbBBFggjmCOuOzWMtmA3DtTxoz5M2WjXdoGO+pB1hY80Hsk2NrAA7Jx/ipaZYkO7MIl/vMAXb/ChA9NRxpstAEUKOQAGMN2SiaXOySObGXXu76GeXxyn/DZX3EY2cvFYk9qRR8cRg/dlJRu7ILxMLfyhg/rL/wt+zHn5Qw/f/6W/Zim+Pkzjl4YzxMKT2lh+8x/wN+zHJ7UwebfmH9mDfHyHFPwxxiYTr2pg+835jfsx7+VEH3m/NbBvj5N45+GGcVzBSGRlZVKozAvegEKaLV9kGifTGGy/wDKDJDDbp9JfX3ezRV3hiEqIrRakZWUSm9mGkAqbvH0NiMUxQIopUVRd0AAL868+eGJmPX+Um2BECiMp3gZpNJKNHLMklaL0mONSasjUaDad/eC9tJczmI0McSLc6v4ySWjTLyLo8N/6+ipo+E+VY15gSwdC2BpBoWF8h6emPEy6ACkUadxSgUarby22wAZKf8AlBZZXj7qLaR4lPenYpmIoNco0fVoe9uxfsHzsc//AFDkIJXLJQ7pdXekrrlmliBFJvHULMG5tqQAbmtTl+GQpr0xqO8ZmfwjxFjZvzFn8cXtAhUqUUggAggUVHIV1GADNcD7cHMTpE0Sxd5GHT6zWWPdpIwGhStDXXiZTQBrfZrP2pgRmVjJakg1BOw29RGQfgcMY8sgbUEUNVWFAOkchfl6YuwAJfyvy/nL/wAvmP8AtYn5YZfzl/5fMf8Aaw6xDgARR9tMq16XkaiVNQZg0w5qaj2IsbY7/K/L+cv/AC+Y/wC1inifC5IpDmcqLdq76GwBMo6joswGwbkw8LdCGfC+KxzxrJESVNjcEEEbFWB3Vgdip3BwAAnthl/Ob/l8z/2sMshxBJkWSJg6MLVhyI/+bFHkQRgg4zmfyL5SRsxllLxuS08C8yes0Q/ra9pOTgdGHiAHPE+GR5iNo5V1K3TrYNhgeasCAQRuCAcKOG8SkglXLZptRbaCc7CUAXoetlnA59HA1CjahrleLRSRrIkgZXGpSDzH6enw5HfC/i88MyGKSMuree24NggjdWB3DCiCARhHNLtjKEn0h4DjmSUDmQPecYZOOzROuXzEhZW2hmArvK30vWwmA5jYMNx1Atma7bSXU8ia/biUq6XSLRoN+5rH4nEvNxgObtNEv3j02H78Zh1JoiU1Xs7EfEne/dihZtwPaAGw3GJPUSOmOlj7s083agAgKl9bs/swKe0EjXRVQPIWT88JZodQBGoHnatW3kcdM689JFj44m6037lFp6azYPbj0hOnWQQLNVXp02wBxjirpRctSgyuCxNrGLr3Fyo914sWe/DV+W1XhH2jUsTGAbkMMIAP331t/wBKqPjhXOT7Zk4RjHCLuB5Zly68y7DvHve2kNkn4V8sM6GwFgnbfb9VVi0qLOhWUjbbmKFbnlWOEYXRDlgPM/OhhLlIqyKSpAN0N6sN+rHSRgjkTQ8/Lrjj0oGz9obj449nirlXuFgn0xg5EytmqPvsdfjiqSEgjnXvvBAWxZidL6dfjjxACNwT0GA25Qcs39obH+OeIIfVv4+OLWyZaiLAHMaiAfQ44kkANaUHptgNubfj8LPlp0QWzRSKo82KMAL6b1j5/leAZ+Asy94dMawAqwL/AEeKZQpAJ/0jJrJ60Tve2PqBx5j1zwj5xJluJJuom1u6OzKYgCy5fKqQy2QAWWfk2m1NBrU4vlh4kqHec6grHT3PeBrzQ0pe1WMmT6Fj54+gYmAD59nJ8+lktIsrSoig90cuwlqMaAAX1prMrXt9UfMY8yuU4jG6qrT6BLNZYRPerMOQzWy2hhMenya9umPoJGPcAGZ7OZrMx5QnMRTSSKxAHgMjr4fEAWASyW8JY1XOiMe5rtkY2jWTJ5pTK2hLWCi9WFvvqDEA0CRZ2FnbDriXFI4ELytpUEDkSSSaCgAEsxJoKAScJuK8YgljMcsLlJFGpXXTVgEBlJDqwsHkCDR5jGNpZY0YuTsiyftUyDU+SzSIPbcrCQq9XIWYsQOZoE10w7y+YDqGVgwYAgggggiwQQaIOMJle1z5crFMWeJiVhmO7lv6mWjSygDZvtijsbBoTi5yzF4e8GUstJEq+KLqZIvOKzboPZ9pRuRifLG9h+KR9EkYDmaxl+LgwzHMZXeRqE0PJZgNtifCs4HssfarSehArdoYHF6rBAI5nnuDe97dcVp3J8TG251bUv47nEnXfsWWnSWRvD2tSVA8ZWj96wQQaKsv2XB2KnkfxHXikjkiiw6FTS/wMIM2CJDNlqLmu9ioATgDmLFLMBsDyYeE9DgiDjcJj1JPtZBFU2oValTuGB2I87xKc5PNysIRWGslfEMo8LNPAhpm1TxLuTtvNGP63mWTk+59rmZDnopVDRN3g2OoE3uPKhR57HliuLMht2cjy0qbI99bY6/nDSKSQVfI18uV4nKVyqW3CK81GHQxyozK2xG3nswI3Vwdww3B3wBHI0Miwz22s1FMQB3lD2H6LMOo5MNxXLDMTcmLKK3/APk4ozDLODFIUaJva8VHY2CDezg7gjcEDAmmrM1rN0drGd9IGx3vfnvyGKpLJGrYDqBy+eAo5jE4hlkL6r7mawBIBvoatlmUcxybmOoF65XUbMzIvoVs/PkMLLGB4zTRfmsmDyYkc7BIx3GxbZuXQhTZxJ4lr2j8XHLzwNHLRAaUFRe9LY+XTGIa6sXhrbRrNc/EK3FGh+OEnEZQc5BqIA79iT0tI0A/EHDOfjCpyUvYJU3tttfn1xm5Az5jLja7eRvI2zEivkPjgfZKot1jYS5hkHhRnvpVE+t3VYsCX4g2/kBsPT4YRcV4k60qyaVO9fb58ieYHXAmSzaKWJBc0DyBPXfxMMXjp5OO5ByLdY0ck9DSwFNtq3Av18sdpNoGzhzyJCkny5jGek4pFIlKCSTVchsRz0kjDb6TByrRW26MPTmFwjoz8MdyRcJXZq7tiK32I+e+OYu9Q6QqqG2ok7HpjoTw8hIOXUlT+O/4YqknhH+sfYg2O8o0bvZN8Lxy8Gb0XZjINYPeEjmVFAHzBPT347KIOSV6WuA+KZ5ajMbsbB1Hx9DX2gMA/TR5n5Y6YaSUlcg69mfRO0fEmy+VnmQAtFFJIoN0SiswBo3W2Ei9sZIwizxMWYa2Kp3WiPvlgBKSOWJ1MD7t/IHU5vKLIjJIodHBVlYWCpFEEHmCDVYVR9jcoro65eNSg8ACqEU6w+sLVB9Sg6ue2Os84Qt/KEQEJj8AY98/3R3U8tKuoktphG5Nb/In8vqTU2WmBCTSMDpFJBHHIWtiNQIlQbD2rHIXh5+TWW1K/cRalGlT3a2AdWw229t+X3m88ew9nMuilVgiCkOpGhaIlrWPcwVQfRQOmABBm+3jIsl5d0ZO+FsUYa4ohPppWBIKMDfnY6XhnwntUkpmDgw9ydxIwU6dTKHINaVJQ0bIPng+XgcDXqijbVZNqpssgjY8uZQBT6CsSHgUCa9MMY7z2/CPFzO/mLJNHqSeuABLxTicE2ayKxzRSkTuSFdGO2Vno0CeR64R9q5AuYcDn4Te10UH68aDinDYo81ke7ijQmeTdUVT/wCEzB6DCHtOf6XJ7k/8o39RjVCMsSRWi2pXQqM6upV1RkcU6UPEoO+4NhgaojcHfpgOKVsu6K+l0Y1DMdm1VtFIVO0o6Nycct7GCmurCsRvZolR6cqHz546YhgVdQ8bCmQ2VI32FcjYsEbgiwcUdOHgu27gbosBaVE+psmWFCbi85UBFmO93QeybIsXg2PiMRW1Um6IJY0bHPrYrrgCN3hkjjV3fUzLE2nx8rCvRrWNxqoBqvriSZExuWjjIQtUsJq4mY+3GCQNFkFk6E2u1gT4qfugUpIKMwJsKnx1nn62MAcTdu+ScKP9IiSab0yOVOkkEgqwUUXHPYHcYKysbumtA7ALbaQaAIB3PLlvhd2hzjRougl9TFXUUaZTrT/DVG+h1jrhuOCwkWp+qWRzHnRV92Of3j+rri9OI19kj3EHC3Lo/do7IwBoBq21VRq/Pff02vF5a+QOwuvLz2wcNNibmHjiQPR9/KsReKoDVN6ezf4dcLzJ4gDZPmBZO5HMDcbY9cnoDt57Hn5YzggZuYfmeJRSRtHLGWRtipAPiHIhgbVgdwRuKx2nGoht3beXJD+k4VuwAuvXb5betYqfKyoGMoBGvRasG0nStI4HssAPx543hgsBa+UG8VzqPJar0F+Gtxty+GKhmK5A37/2YH7uyFUb7j4k7XjvNR91es6gAWOkEkAc7A3A9cVVOEVkm7t2R7LP1bkNz517/h5YEhe50YC6jNf4m/YbwrkzMmZOiNSqORTMCLXf02B/HYYP4S1930IQDn1AKn5HHFqacd0Wlhs6EpxSUioSs0khNsTIwJA8idx5AAVi3KoZJBECQZKW/S6ww4OAsuYXaw4N9dLqD+nBmS4IxnaRH0VG7KedOx0iviTjtclGOCCvuFk/Dlg0qrBkIsNpANjmNtsV5niJRWJDMANjtYJ5AjmaNHbphpxSaOHLBJW7yRRer2TqO+o+QPlzOCOymgRHNPpDAsqBiFUuBz35eV164kq11nLKuk4xc30A5eVWPPce1Y6jr18xzOOc3N3ekUfEdKihuzHYbb368sX5mBVlMi7d99YVDBlVuTJY2NbVtfiHngnhsqCXWxoRLqBo+2zeHYA8qJ+Aw+57biXQHmWtV5/a58/a8umAGkPnhjxlQJCF3DsXX1Eio4r86vhgqLhyhRagnqSeuLKXpRJq59QOPMQ4mOM5yYmJiYAJiHExMAGZ7aqzJAkNjMtOBl2ulSQI7M77G4xGJAy14ga2uwFxDs/JJKGmdD4UDlFK6nA3oEnSprnZIHneG3Hh/Sch/v5P/SZjDDMINXS+m170eXXA3bKHg7MxGdSaOZe7bWZCUiUq3cJCKBVtP2zv54V5zI9xKUuwSWU77ox2X3KNqP68fQ1ewedja6C/IE8sLuJ8EjmC6rFEmxz32sHGRm912dEdqVkjPcAyhdnZGUOEKx6txrPUjqAL/OxZxbgEzOhBV5NA7wgaBa/aUeR22Bvb1xp8hw9Yk0xqoHIb9PfW5PM4jQMALAajfhP2QeRB3JGFdVqV0G4UcI4WkMaxouy7qpuiXYh+tDe9ugIGM9x3gACqoI0I6GI/aCd4A8Z++o1h1uufpjbz5ZSUoVdk6drXSSeXqR8cKe1SAReQ/eqj8cTUpXK0pXlYH4nkYwvdsQDaInPUQ2ldt9yBy6WL88ZmaB0LIw8a2pv06+dG+Y6V64+gzICFNBiGUgVuCDRI+HXbCDtRmMuJoY5InMkoNFWUAAMF+0470gsPCltVnlgof+V03e+RLgnZXhA0tmFXu2kV1ViBqQA1sLom978l254mZyLSTLDIj94E2zDKCshA+1VUOljcV1w6j49lBH4Zo2VQtUdqZdS0o5CqqgSdgL2xTnO1WUVNRksBC60r2VUMxA5DUQreEkNsdqGKKTvdiylfCdhZw/gkiya5Sg7s2AHViW93Qe/f0wXno0QSXpCsAG1NS776SNO5PPz5bjbDqCRWAZPZYagaq9rF3ufecIOL5ESZhVbcB2euhZUjo++sLKTk7nRT8AH82KlEOxDrakjxKrAcz1YYqzaKkWl2NE0AooE1dlRzIHVrw74wKZB6H9W2EvE2W0DEXfmLokKeW/l8sXg3OzYrxewo+kBpAiVtuxI2AHI7cuRO3lgXIZpWdWUEKZJBRINfWEgfiDj3inEtdwwjVJIe7chha1YZRvzpd2HrzOLp+Hd3CoWrUA2APaUWenUaj8cLq1endewqCIHKZxiRQkUH5bD4+EfPDls6qNu2kaRqPIAXsTt58h1wk4m3eRpKAdqsjpdc/iMednc2ZZtZpgt6QfvAUXN82Hn06YJS3RTXuUhBP1MYcI4b9InZpFKGJ77pjZ3GpZG6sGAJUix057Y23D8indd2V1KCdjR3Nnz5+uAsllFaSKUjxxGlcGjpYHUhP2kPPSftCxvjNdn+zuaRAiKYTbs7f0dQ7CNzGGMbFpF7wxnxANvR2vE0vBGrVlLEjXcW7PJKirHUZQkihtZoEGt96G99BiZPs9Cqd2w1kNqLEEEsfwG32fXGcy2Rz5VRI2YK042lRSrHuxch7xy8f+lobsNR2XbTxBw7PqgSNpUYQoF1TR+FRFElAaj9aJu8OrcaSBZ2XG3drELvoPz/AAfQ8feSGR1XmQB9rw7DlQ2+WKmQXuDhrxqAK0aiyAtWeZ3HiPmTV4AGXve+p/Ti0Xgpc1XajPNBlMxMhAaOGR11brqVCwsdRYGMzJ23khZ0IjzbIxqSK0QqsJlZTWsCQVXMDxKSVonG5mhVgVZQwIogiwQehB2IwK3BoCgQwRFFOoKUXSD5haoH1whymXznb1ozJWWBWPvzZmAJXKiNnIGg0akoAnmNyAbxzme2kqOU+jguhkVkVywtXywDAhC5AXM2VCFtiADtevOQjN/Vpvd+Eb6q1XtvdC/Ot8cT8LhcEPFGwa7DKpBuruxv7K/mjyGAAPKdooTl4p5JY40lUEFnAWyLoM2m+o5D3Yn5W5L/AGzLf8aL/NhkuXUAKFAC7AACgByAHQY97hfuj5DABmeIcagnzWSEM8UpWaQkJIjkD6JOLIUmhZGH848QNDlsffhXxuIDM5GgB9fJy/8AtMwcM80gNbcsZLo1dlFEdPShV+/nyxw0l3zFGrB32+O2LVHwvAWaagt7Nv8A3b9cRk7K5dZCWY+Gh5Eg89vLzIx0rm9xt0P8csBZPNBmPU6iOnhIAvr+754JNC/TnfQc8KpqSua42wciPTIT94foO/zsGvTGf7RS6p4Ir9uRB7ggMp+O6Ye56UKnMb+zzLFuewG/IXjPceIE8c2oUjliRzop3bjzsKFYf3Ww0fctR7uh6h33303vZUaieV+VYR9sFg1xJNLKO80gRRhSJPrUUMWdT3ZDOi6wyHxUDZxT2m466FMvCH72dSISukBWBqzq5KCbLdBVbmiDw7hDzd3JJmpi8GpXZ49JJDqxKC60UNHiHI2fLBbblk2rp29gVMrw0gu7SxGaFpjqVtKq7x5oAHuyrGO0AAsabXfA2ZyuSGkvLOVIMZHdhe7BGZhdnPcgQjeb6sVbKSASN9OOwuVHSX2RGAX6aFhFGtXsRpzJAq6Fm5mey8BLOC6nWXYCSk165JAxoX4TLIQB5jyFNcVJjLhucDwo4LNtVsulrA0kkFVo87oAeQwobNa86qrzCySH0B0ql+VgXWOpuDvk4l+jL3ka6jLFSiRg762eOgAGG/1QAUg7UeYfZ90MjTCRHGY06WBO5XUa3FhiBdV0IuxsHTSePqG8ZHiTatn2+K74QTsElZmNBQCTXL4fa5Chvzw94sCWjNg7MNveLvfnjL9pcuwV2osCIyCL2IljWj6nUffddMWp4iJJiHgaas02kEgLJ7RF22wJAA3JI2rrh9wuyjgm6fUPIrZ6dPC+k484fw1Ul7xbA06ShG9k2ee92EavQ4uySUZffQ6ctIquY3F4rV+V/oESrgZH1kLb6CQL5ab5n4fpxTwc9xL3bbbUp9CdvfuCPerYomn7vNI4GzoCR50SrD4gfhhhxzLWqyJuR4h6qasA+dAbeanzOOHR1N0eORknnBreE5haJJMeliDq2G5sbg7ivXCROA5qIJrzDK7GJV1Zh6MjQzJJVk3dxEADklgCrx12WfvqJkNCtSNZBG1EfdqxgjgnZCRJIHlKkQuG9uRiT3EkbTCwKeRzGxXpoG+LtWdiU3uOIOG8QlkjkV+TaSDOWVKiiickIwtw6SmvELbcb4qPAMw6+C9SRrHIPpJlkLd4juurUDHqFsF1DY9LoEz9kpiZTGY6kkkaRdbjUrZoTL9krqEetdwRvRBvF3Z3shNE8RmlEgiG4WSTdxDBECQasXHKaa/aB54QmgnNxuqQpJbSLCquxOolhVm6F73vW+Ku8PQgYM44D3i7D2Bte3tGv14FA9Ri1PKyO3bo3hx5j048wpzkxMTEwATExMTAAj49/wCJyH+/k/8ASZjDLND0HI8+XPCTtnme5WHM+0uXl1st0zLJG8NJftSDvQQv2qobkYaw5tZEjcBl1gEB1KsLF0Qd1PmDhZdGrs7K7Dp5jmKxXmORXVRI/R5evpixVFk1uefr0vHLCz0o3798SxJFULPoQDFi7eIAHoBZ8J9Rfh9MMe7oADp0/jrj1kBoadqK/CuWBSGY6CaFb7e1v59B5jE7KDwPdvsS8bz4l8CmgSyMQT7O4ZtvZooSDfiK1RFnGR4tn2CLGkb6Zg6ppkcSjSACxL6lCBmKkjyarJAL3tPIIswoZfCwJQ71YBLJYHgNAsGqqZ164Az2XLQiBaCju1ka/Cqxgmm8QIDHxgjnYx0LJ304+lWGvZfhsQB1nvZ00BmI2qtUfdj7MQBNAepazvjSCM9T5dN/3YwPAuJ6s39W0qosSabqniVSFkIO5Ztq5bUd7obLhqsNUjGjIbCsfZQCgNvtHdj/AHq6DE2nezOepFRlgOkkFn029LPQH+Kxw7qtlioUV+PX03r1wPPmis2k3oKBrHSmoiunNTfqb5YA41mQoWq1GztZ3IpTfQkagPUisYn7Cxjd2AeJdoDYADfZPgALHUpCld7JDHYkUSpG2MvmY1NFNY71lJYgRq0kbk61j9pSTZatid6vfDk3ejSBSs5ZSNQYEAnVVEsXI6gdPPCeaVXFqrSGxCFLaP8AQopNHqeQUbe03PYYqso71TjbBsOMgkob6N5/2B5YTcbYfR5OXOL5DMwYIXPLJEDue6Yxk1eoEKQdvlXmMTjmTf6M5KEDVCATtzzMPQb4ZNWszhqqwrzPZ8lrWYBdRNUdVEmh6e/niqHJmNmUsCWNgn3AafcNIxtl7Paie8kNXyUV+LWcVZnsaj8nZfKxZHzo4bkXT6FUkjJ8P4bFI4MxI0ppXoQdZ+ANmvXFwSlZLso7AfLl8yvzw4n7JSIC6uJWUeEaPFqBDAbNVWtG/PFGT7NzTHXIBBY1NpWyZNbAlV1EgEKreI829MRhGMZfoF0JeA5j6NZolSzIosWQDz91AD4Y0uW7SoaVQzE8lU6m+QG3xwTD2FgBBk1SkClBbQii7oKlfEm7w8ymSjhWo0VF8lAX4nz+OHnLcxVO3sC8OZ2stGV8gzLq+Okmvjg5XN+wd/IjAOc44i7L4zuNhsPeb/RhTPnnc0zeH7ooD9F4I028sW9ycYlDTAjooU3zsEnaj64gy5OOI4h5Xi3WPX8MXikjJPwaXP8AHYYXSOSVUeT2VJ3O4HwFkCz1OCJs4qlVZgC5IUHqQpcj4BSfhjPdpuESSzRSRyxwlQAZC0iygCRWoaXCSq2y6JBVm9+WEUn8nkzJpZsu2lVRQwkZSqxZmIM23tf0gNQ5FKvcESOc+hhsVxZpWLAMDpbQa6NQOk+tEH44w79hphZR4GfU7CVg/euJIp4yJCL9gT+EC70cwNsB53sCVj0d7lUDPq1MultbxxRht1vUJEagCCdfMUQwB9I1Y9vHz3OdgGpvrY/Edbq1qrkS5l7fY2AuYj3o0YlGwogmLsLOrF1kjLBo3DNr1SaJsvKFkbc0ogKKdzUh252AaLivDjLNlTsRFK0rA/7mVFNeYZlI8sGZk0QPf+BG2Mr2f7KvlM1E7yRnVGYmoEs7BNW2oXGAEJoMQdvCDbHVZ7oPP+B+OI1/kY0ewbUVFgkgfZ28722546Y+IHTd/aAU7eu9164rLkb3fT3HESUIdJ5Gyp/Ej8dsclCr+Vl2gk/Lr8MBS5nxgUWokHSLokcj/H6cd5rMitIuzsNiLPp7hv8ADHmg7EUBVfx8MNWq7eshFeSrPZZJkpjXVSPbUjqB5jy5HcEb4wGd4V9HoSlpGIKgafCwJJ0IaOiOiNiSy0QKu8fQ0mUFhyAYcxyZtz+kY6nyqOv1iq3Wtqv/ABY6Kc7xTK06rgYfspwZpJzNINRNG9IC6hdAdNvljb+dv6bVY9Nr3+OO0VAulaU8gNtvgOfzxTxCMhQRvpu6AHMjeuvLCzli6yK57pA89FhuLWxsb8JrxH3EKfjhLxiMg3GAStHcsFVgK1mgbAVS3Lp64fplmIoihsaBFk87+ddcLON5XYEfa2Kliu4Vm2K7mxYrqKwsLyy1ZlaUvUI4WKoNiNAVPvAFJSCL2BJIU0SOeFuZyqqmmNRqd2ckG6fWrOWYGgikoorkUJwWzAEEVp0NrUKouNh4jfUo1+0SSar2qwl4gmpRHDp1h9aLHulkgtq+xoYgNpNgHnvtjoid6Q17LcRqd1X2ZSXSvusxKsCBttjSdplrJtyvXB8/pUPU7tjCZeYRyloq0xuwShsQDr1LtuoLsvwxq+J5SSSBpO8Z0YxMiAkmmzETsCAKIUKdPMgAnGSVndnHqo7TXymuW5s7WBfzIxEeroj5/p3OB0k56r5n2R8ga3vcemLJ4j4rXegAefLkPnjilqYro5toB2g43Jl40dITJbUwBrSPP1xxwntOs08sOlo5I+QcC2T7wry8ueGsYFUF25eVUP3V7qwFHw6LUHCa5AGGomvCx5HpXTkTjpUl3LqxkrtJJdfcnE+NNCB4QSbG/ID574QzZ6SQgu1+mxGCu04IERNEamW979mx19MAIMWoNTjuRrQWg/diwDFJmCkWef8AF47zMlDrZ25178WbESIM0Aavf3WPjjn6dfICvW/2YEGPMTc2U2j3tP2emlzKyxD/AFSx33jKAVzMUx2G26K4vnyHuTZfszxBTHTE6JTu87m0YRhnfS27+F9JXbfeMaicfRWasC5LikcwLRSJIoNEoysAR0sdd8BxmGXs5xFlj1uwKlNhObBWGBO91ctnjmaiGvvbom6Zcc7Oyz5kMFsI0Uiks6qAkWYTR4DdiV429zGuWNhqx7qwAfN8j2SzUZEk6GUCPMKE752I72CAUASQwMkUnhJPtq12NtuuXnGXVFkVZgiAuyGRdQADErqUmyD9rrgr6curTY1bitQvYBjtd7Ag15EYuD4AMnmcvmVzeS7+eKVe+kACQNEQ30WfezM9ir2oe/Ggz53Hubb83C7tDKBmMiTsPpDi+ltlZ1A95JAHnywdxCO9J5EXXpy/ZiNf/GxodgzL62CNz5H9+PCB6eE787sdR588dhixsetg8iOXx364zvbPjMkEKjLK3esWZQEMh0Rgu4IWyAx0x6uneX0x46huZ03MfP2h7xzmRnc00Zl0JHHGQ1jfRROkAg7GyduWPqGWm1KrHUuoA+KgRa8mHRvTGIftk6fWQRwiD+kMqaqaTu4FmAsClZu8HhF8m+BKdtJWVm7mNkijaSYq5bwLO0RZAthvAkjbsfZr1x11t1S1/YVca+RNfuNR2nhUsC5UmSRWBBO8DrGRtbWwaOgLsEHzx2vaXK1WpPE2lfZOosIyGFE0v1qCzXtDzGFkPZ6DNa5nOiWXuJGAKt3bKmtKVgRZUjUCPFQIAwSnYmBAQveCwAR4RyOXNikA55aI+XifE3ttZs1D+OK15cyRRPIX/HLHKA7Aruebeenl8d+XpgHLcVInaCYCN3toWW+7lXnSk8pFHtId+osHZlNuBpIu75177xkZOnk3suKgjoPQb/Dlfywt4llO8ShpDXqXyNX15rzoHocHQAi+QJ32Br4nzxVmKABB9k2b9dj6jnjoWpu+gjdM+ermwwsOEIJ1KEawyMas1pNBeRrlywpzsiMHYOreHQALBZ6ULtuPvEkHcE+WN3xrsskj98rNC5I1Fep6MdwL9fn657P9kZi1WrqOthas89NAAnHZGpB9M74V8dZEGRy8hICnU7AIDZPOgavkBZHuAxsuJzdykcfeyrGiSqxgD6+/0KYlJQM1GpT5EqAcccG7PlJVkaPQqbKC4LM1Vdg8vIY443lJF1mWQIJO8EZjKq+smGhvWo6EmTmPbIBBcHCynFy2s5dQ3JXQX2XzGYaY9+CoET3YKxh9UVkE7dZKrahjUCuW4s1d+R5e+8fO/o8+Yj0maP6zKnTGZ6XSI9O6u7PesM/eEGt/rDVHuc5hZIX78KjS6Y7zPeEK2YZO6I7wibSGiBIDVuCw0C+OpRTeCEZO2Tfo/jYWCpq/iK/GsdqnuHvrf4DGNh4FnhJA1yqErVeY73x2C8jAnxI9NSU1WfZ1eGn+aM+Iqt9RVk0nMWRIYoR3xbVupkSVgo3GvkBYCSp3SvIN5ou08YMFigVdWoeV6f1jCZZ1rVY86Hr0wJPkZ40ImDsPpBdGdi7aNDq2o6mVQWeIALo8yo07hMzD2BZ5e71x26bCsmNuD45gxO4JHMDevf5YLZrRT5Ej8MKoMo4dWtOus6fE3UC+vvwyDGq6XeK9Ma2LkxPhi/L5FpOW3r0/efTBpyeWTwvLEGHMNIAbO+46YZRuI6iuafjUAfLyoX0a43XX93UhXV8Lv4YxX8xZmaii5WIrpQ9zI+zBIik5IUByq6tCV7Ljxcxja8ayHfQSxbfWRvHZFga0K2R1G+MYew02uNlaFSjIaBJVQIctE6qDF7RMD06mNhqG53GNOU9/IvMVRkBVh9YO9k8Thc4A1++XLf8ACPkMeRdkc4DIWk7zV3eoGZgJVV4maI/V2oCo6atRB1HamNThvYnMRCNdcQUFLFtqVIsxFOACsSCRjoYFiq+0L1bkvOxXZx8ojrIwYsVNgk6iqBTIRoUBnPiOxN82Y74AEidis0pdoysTamlU99K1ydxCEDWLZRJEQSeasdt6B3C+zWahzLSGTvB3ZALStuTHGoVl0HYSLI9hhWvlZONliYAM3xDIZueMxzQ5N0bmC83MGwQdFgggEEbisVOuahi8S5QRxLzeXMN4QOpZCW+N41Bxke2HE6kERoKqd6QeTNq0qD5gHevOsY+itKm6k1FCiTt6UNEZUV5DM9f/AMOPMr/KBEXHey5ZFPtaRmtQHpqi03sPLAZ0G7ptK2QTzduuLF7Nxsup1QIAbZtgb5noTiDcemj1JaOlHDbNLleP5CTSEzkVjYDWgO45UwGCM/3LIUdg6EUVApa8iQwFemPnjZvLQt/RYVkf+tcbD+6DucQ5PM5pvHI5seyoNAe4cvicT2xl8sQ+BS9UpWj9R52i49CsneQypHOo0jqsi7nupBvXUq+5RvQkFb2f49NLnIyAyxtqZ1dybAVjZs1Y6HA0fYILTZjMGEb2qlQ3oBpG3qcM14hFCujLIznfxOSze+zjpho9y9eDkqV6cPRQW5vA747mEkiIkARLDK11IHHJ4q9lgbIb9uAez3aGR5e7YtIAhJkICkV9ohFqmNDlseWMVn+IZrMThII9b3e41frCqvqTjU8Pz0mQiOsJPmnAAWIFUUC9mYmuvTyFeeFrQoQpuCV2Tjpq+5bu/Br53YKRqBbfTewFjmQTvXkcLOH8bYMkM1W6KYpAQVkIQa1/syA2dO9jcdaRw/ynSRgiXIuKvUUkDb+fiUficWT/AMoGRzEIhzMOYVSBuYwSCtaXUoxKuCLDAbHHFHSYu5ZLyoVo9wZo8xxqFG7t5QHCCTTuCY2fuwQK3GsgfLF0s8TWxddjpPjAAO1q29A7jY4wudzvD53R2zrrKiwDW8MoY91I7uHpQCJFeiBW6g9MWcJ4fw0MjNn8vIqvq0uSCw7uVF1CVyNYMpawo5cuoPhPDJveu4tfsbNWRW0hlJa6BYXsAaUdQAb2876jCrtPwaWdoDCsbCMsacnSSXjZSQGBKDu7Is7geE4X8M7ExCWKRM9FKU0ljsWPdlihGmWgQpVDYb2B642o4ca2bbnsPW+h/VhVQqQd45JuoniRjMz2A1AD6R4AjRj6q28cU0JP+kqqluyC21XVUS3YwGYyLIFUyI7KYgdOiZJlVfGNNlCCfI8sahsgwqgt8+ZH6sejLPRGmrPmDWFar+6BOHk8KEGhRrfceXu549V+Wy6j670PPrWOHUgtayeQIFj8MD5nNKANRVd+RBT4W1XiDUkrtDJJg3HRcDU1bi/XxchfneMoiY1HG8yGh20kFgNjqrr067YT5ThpaiQQDyHX92O/SQbg2jXJLsohjLGgCT5b/wADDjK8HoF5GCqNzZpR7ycD5jjMGWBHtyf1afLxHkB8zjPcR4lNmjclBR7KKKQfDqfU49CMLCpTqdYQ14x2tod3lQaGxkOxPoo+yP7XPCKPiCEWdiedizfvrHhywXHBygPQ4opWKPSxZ9e4s5EMhW9QjcrW51BSRXrYGPnvC+NZ6F0M/eFEUQvrQsGVczlQcwdI9vup335XGxrY40/5WMf9UPgx/wAuIe1DdYaI/tN/lwcM/B5vJEQxdts2TvGo1RBxphk8ALopkcM4YAKzMFAIbTVggjHn5U5xWtakV5RpcwyqrAQ5WkRfaXWZJms6t0PS6fHtUf6ofnn/AC4g7VH+qH55/Zg4Z+A5IjCTMZwEhMvlyoJ0lsxIpI6Ej6MaNdLOPPpWe/2bLf8ANSf+1wEe1jDYxAehY/5cT8r2/ql/OP8AlxnDPwHJEMObz3+zZb/mpP8A2uMb2qyWazWZVHSOLQn+qd3J1feLQqNO3Lod8aSXtU52EYU+/wDdhHxTMSS2BIY1PtAA6j7ySP0YWVCo1hfc6dNqIU57m7CuCGHJn6xzmZzXhHsLW2/TbzbCrivEcxmmCgd4T7KgHQPcuxY+poDDAdmx98gAg0F2vzJvc+pw6yJEKFIVCsebnxOb/H4YnDRzbvI9Kp+JUafrh6pfXAu4b2ZXLL3mdlBY8o1Nn3Fv1DbHnFu2ekaIl7pOiIPF7/QYk3CixsyGzzNbn8cW5fhagjXqZByUeEfOiflWO3j416FdnBzw1D36md/ov+GU+l5jMSBYY2d+oAthf3j7K/hjTQ5WPKJ/TJwHIsxRU8h97c/Tavfg3Nl2XRE4gj6rGlE+9tVnC5uzKaa0+1107n4k2ccc6OoqPP8As7IavTJWj6V9E2/5Fx7eAnRl41y8Vn2a1t72o/t9cExceQuTXIUvy/Xvvj09lIfID4fvxTJ2LjY7Mw6bDCrSVF0dMdfo10/szv8AnCN6BA8R3we5hZhsKUYTHsSvSZx5bD/NiwdkiOWYa/7g/wA2NWlq+Eb8fpfab/hjAZWAhnKrfIYEm4PAVA0iyfLpzxE7MNVd+a/uf/3iw9m2HOZht1Sv/wBsb8NV+gy/EdMvzv8Ah/0ATdjoGbZR8sWQdjQD9XMy+5nX/wArYPTgjA7TH80f5sWpwthymP5v78Hw1YWX4hpn+b7P+hb/ADdnFW489mBXTvXI/EnBMfE+KRqCM3r8hIiNy/wA/jhkuVIGnX+H78WTZcvW+y7bA/t64z4asSet0svms/2YGnb3iUZAky8EvuDofwLD8MHZb+Vg19bkZQOuh0Yf9Wk48MB1WedUBWKxlfAV8+tbjfDcFbwiDraCXat+lz3P/wAoWQljUgtCwayrRlWOx5Van54VzdrWzAKw1FHysHxt7yPZHuwXmeCRuoBUc7O3O8cngkYFIAnuGKxpVFixKU9HF3i2xZDGByGCwpGCF4QB9v8AD9+Lxkdvav4fvw/DMz4ul7C9lx0JgNiD8sHfQPU/LHv0P1/D9+DhmMtZS8h+Un0ODV8/fvtg7+dl1k6WYFdJ1EEmyD8tsKmx7jrlBPs8RSawNv51jYksnNixsDyO1899h8OeB3z6642C1pIJAAHLTsK6WG5/ewAevx/RiYzjSG3MOGdUrTLuSboL1BFj13G3LbFn84p9ygCSCAtiy++4o7MvP7uFuPRjNiC7GcnE0INKQSX3oE+LX67+0v5uIeJpvUe9sRsu1lt/X2l/Nwrx10xvFEzcw2HPquvw7M2obA1s4Gx5kFlPltjz+cAJEZVoKSaFcyxN/IgfDAQxMDguzbsZniiG/q9tIUA0drY16e1z9MePxJC3snpRpdq19OX2q+GFnQ49ODiiG5h02fQppVaOmiaA6oenP2W+eLIOJqpUkG1VRyX7JHUnqAR6XhbiDGbF0Fw1M4gFad9NE0p3pBW/Q6Tvz8WLn4knRCNh0XetVdf7Q39MLB+rHgxvGmZuYzfiSVQj5iuS+TCuXIErvz2xVl88ioBotgSbpeoYDn71+WA2x4OWG410G5hmazqshVV022rkK5v5b8mArl4cEScVVrtPskC6O5+O17X7sKzj1f1YzjTN3MZPxGOiO756ei9D+G38AY5biSarCUOd6Uu9Ki6N+Tbf2sLT+zHvXC7EG5heczYcDYgjYHblSCj8m+Yx1ks8EWipNsrE7fZKkV8m+eAsTG7Vaxl2ncMXOgPq034VXej7OkE7+gPzwWOJRqq1vftLXm4Y89uQK/LCjHv8fhgdNMNzQbPnlaPTR1UguhtpAHPnWx+fz7i4kgFGMbFfsryUL+sN+dhe3LHnXG8asbuYxk4kleGPfxHcLzKkX8yNt+XXEPEUo/VjcL0HPcn3CzthcceYzjRm5hWezAc2L2AG9DYe7A2PBj3DqNlYxn//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pic>
        <p:nvPicPr>
          <p:cNvPr id="17413" name="Picture 6" descr="http://www.mayoclinic.com/images/image_popup/skin_typ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 Τίτλος"/>
          <p:cNvSpPr>
            <a:spLocks noGrp="1"/>
          </p:cNvSpPr>
          <p:nvPr>
            <p:ph type="title"/>
          </p:nvPr>
        </p:nvSpPr>
        <p:spPr/>
        <p:txBody>
          <a:bodyPr/>
          <a:lstStyle/>
          <a:p>
            <a:pPr eaLnBrk="1" hangingPunct="1"/>
            <a:endParaRPr lang="en-US"/>
          </a:p>
        </p:txBody>
      </p:sp>
      <p:sp>
        <p:nvSpPr>
          <p:cNvPr id="19459" name="2 - Θέση περιεχομένου"/>
          <p:cNvSpPr>
            <a:spLocks noGrp="1"/>
          </p:cNvSpPr>
          <p:nvPr>
            <p:ph idx="1"/>
          </p:nvPr>
        </p:nvSpPr>
        <p:spPr/>
        <p:txBody>
          <a:bodyPr/>
          <a:lstStyle/>
          <a:p>
            <a:pPr eaLnBrk="1" hangingPunct="1"/>
            <a:endParaRPr lang="en-US"/>
          </a:p>
        </p:txBody>
      </p:sp>
      <p:sp>
        <p:nvSpPr>
          <p:cNvPr id="19460" name="AutoShape 2" descr="data:image/jpeg;base64,/9j/4AAQSkZJRgABAQAAAQABAAD/2wCEAAkGBhQSERUUExQWFRUUGBcYGBgXGRwXHBwaHBcYGBcYFhgYHCYeHBwkHBwXHy8gIycpLCwsHB8yNTAqNSYrLCkBCQoKDgwOGg8PGi4kHyQqLSwwLCwtLy0sLywsLSwsKSwtLSwuLCwsLCwsLCwsLC8sLCwsLCwsLCwsKSwsLCwsLP/AABEIALwBDAMBIgACEQEDEQH/xAAbAAABBQEBAAAAAAAAAAAAAAAFAAIDBAYBB//EAEsQAAIBAgQDBQMIBwcDAwMFAAECEQMhAAQSMQUiQQYTMlFhM3GBFCNCUmJykaFTsbLBw9HwBxVzgpLS8TSi4UNjwpOz0xYkNURk/8QAGwEAAgMBAQEAAAAAAAAAAAAAAAQBAgMFBgf/xAA1EQABAgIGCAYCAgIDAAAAAAABAAIDEQQSITFBUQUUYXGBkbHwEzIzocHRIuEVI1LSQnKy/9oADAMBAAIRAxEAPwDf5TKIKacjeJavzqjvO8gfOVP/AHvNt5nEvyVPqL7Tvdh7T9J9/wC1v64WV8C+08K+19psPafb8/WcS46DGNqixaxYj65tN5xUXyVPqL7Tvdh7T9J9/wC1vhfJU+ovj73Ye0/Sff8Atb+uH1KgUEsQoG5JgD3k7Ya+ZQCSygDqWAHXqT6H8Di9RuQWfiPzPNIZVPqr7TvfCPafpPv/AGt8AOG5otWCVDSRu+eoaDUtJ1SdNWnU+nUiDrHmdsHamdpqQC6glggGoTqILBd9yASBgWOGLqQPmS60HVwjFJDTNMO/i903PrheLDmRVHfe/cnKNHaGvER14sxON1h+P+wtnBwfiq1KJJQFkNWs7Ki6VqB3Ctc+1KgGd/MiRh441SAUCi9Q6FzZKoggsDNUywAqW6SfInHcjwWlT1JTr+MVEdZU6mOozpmzqD03AE4tUOBqoI1G9BKGw2UMA3vv7sZMhxZASE8bk3Ej0Wu8tJlOYFo72bJYzXM9nKdPLGuqKwEV1sBNRgNNTazGRzb4jp5arS56hpOil6zhaYQrVA1a6ZvqbpqYg9Z6YurwxO4FBuZBTFMzYkBQs22NpxXThDwVfMVHXQyAEKPEpWWKjmIG09caOhkkGWGGeM0uyMwNLa2JvmSW4SssItndeL7lXpcYpstMrl3mq5q010JqLQCa3jhTccxIJkb4b/f1D5vTSLM7NWChUVhUVtLMdbKO9mRYlsW34Ly0dFRkeguhXABldKqQykQZ0g+hxXr9mVakKXeHTzatSU3LMxLM8svK0k3Hp5YoWRcAPbZ+/ZbtiUUkTcRbm678udlW62c5yCevE6Rq90tElldahhUGmo4nvCpYPqg3YKYvfHeJV1FFmoLTd0cVIUK5VywDVQqmS4EmdzGOV+ziu1Mlzpp6NI0oWGiIAq6dYBgE3xczXDQywhNFpDBqYCmQZEiIYeamxxYMeQ4ED29v37LExYLXMLXHCc5y2z323CzahWW4pSSk1Rnp1VFUMmimEcVWtLISAtSfpGDEybYlpcaokDTSJfvjFMKhbvQAzVAQ2idJnXq+OH1uzYfWalRmqMaZD6VGk0ySkLEHczMyDh/9xWU94RURiyuqIsSNLLoCwVI87+uKBkUWSHZ33yuvC2dFoxtrGfEC6y4Cyc52A4gKvW4ppqUFXLN841SpBVEZaii7AMwGvqWm4IgnDk4nSUkBC7/KagRVRAe8UAs68wFgZ7wkG98WavBie6PfP3lIuQ5CknWIYFYiIsI2jEbdnxOpajK/fVKqsADBqAB0giCsD34nw4k7umQ979igRqOQATgf8r5ulPZKrdbKdk1EONUfmgtFmZ6tQhAiBlrJGstLAK9/FPxw6txeimVbM93C02appKgMKobQT5By1tQPxxLlOAKjU31szU2quSY52qgBmaLDYQBjJdrgO9y+QUko9Q1qp66WdmI9wXvDt0GKmuwEuAyG+yXvNUiPguEoRM95um6ftVlvK1/A6JNCk1VU7wnvjpUAK7EtK2swBAne253xdXKoIhFEOagsLOd3Hk32t8AOG/2g5OvXqUKdQ/NrqLkaE8QXSpYhiRPlHrg3l+JUnYKlRWJ6AgnDbWslgucYrybypFyqCIRRDlxYWc7uPJvtb4S5VBEIo0sXFhZzu48m9d8Dh2lp6QxDLJiCB6R1uDKgEA77AXxZTiymm1TS+lSRsLkOUOm+wYRLQOu18TVZkFHiPzPNWFyqCIRRpYuLCzndx5N674S5VBEIo0sXEAWc7uPJj574HntHSAYsGUKd4EEc3ML3HKbb+QOJ8rxTW+ju3We+uSpEUqi0yTBkSxtvt62JMyR4j8zzVlcqgiEUaWLiALOd3Hkx898JcqgiEUaWLiALOd3Hk3rviXCxao3JHiPzPNRLlUEQijSxcQBZzuw8mPnvhLlUEQijSxdYAsx3YeTHz3xLhYKjckeK/M81EuVQRCKNLF1gCzHdh5MfPfCTKoIhFGli6wAIY7sPJj574lwsFRuSPEfmeaiTKoNMKo0sXWABDHdh5MfMXwI4pRVXAVeJqImMiAKclmJLAf8AqefppwcwD457QW4n4R/0ZinufF9vz9NOE6YwCFYF0dHRHGPacCidNyEphQ8sAPnjD2Qn52Aee1/WcSfOfVQ/52H8M4jywvS9pZCfnfabIPnPt3IPrqxcwhSaXFhvqsNkh0VGwWPmTmeqoZ3KvUQoygAxdH5gQQQRrpgbjeZ8sD6vZlCWOioC3UOtiGVgReBdT/qbzsfjFLMcYpI2kuC1xAljMSRyg7RhY6RigTcQrasxU6PBQj6wtTdCBqQhQgqABR5EVHH4RBE4jq8F1tUZxV5yxAHdjSGpim4uTJIm5mJtGCuS4hTqrqpuCPwO/UG/xxYnFhpCLLBGqsQgcJUNTYJUmmXIEpBLv3h1Cb81xgT2woZ/5OVyPeGoXTxGkCoB1Eq5qCRYLDBpBONZOGZiuFEkgep29fgBJ+GA6Qi7FGqsQvgmezDUUOZoaK2zqjU2WQAZXnsIO3TaTaSHfN+jf8af/wCTDsqo06urDff1iRvck+8nbpN/XwxI0lG2clGqsVfvz9R/wUftMAfhOF3zfo3/AOz/AH4sYWJ/ko2zvip1Vir9836N/wDs/wB+F3zfo3/FP9+LGFg/ko2xGqsVfvm/Rv8A9n+/C74/o3/7P9+LGFg/ko2zkjVWKv3zfo3/AOz/AH4Xet+jf4lB/wDPFg/1/wA45OD+SjbOSNVYoNb/AKM/6l/njC9la75nimYzOmVpgotxaSESCSPoqx+ONb2p4l3GUrVAYIQhenM3KsH0JB+GBX9mnDhTyQfrWZnPuB0KPyJ+JxR1NiukTgVYQGNnLFHEyoFQ1RQAqMNLONAYrIMMwMkSBv5YnNZ/qN/qX/dieMcnE/yEbZyUasxUWyAMTQpW2mJH4IR0Gx6DDzlzp091T0npqtvJt3cb39+LhwsRr8fP2CnVoeSoPkAwg0aRHkSCOv8A7fqfxOJO5aQe7SRqIOrYsZYg6OpknzxbPr0wh7sRr8fP2CNWh5KvTqNqKsoFgbMW6kdVHljlLO02YqtRGYbhWUkecgGcIt87H2P1Mf54hzA+fo/drfwsduiRTFhBzr0hGYGPICuYWFhYbWKWFhYWBCWAHH/aC3Ejyj/ozFPdvF9v92nB/Ge7Qr84LcSPKP8ApD83u3i+3+7ThWl+muho71+BV3+80pFdZqAd2t6t3X/F+2ZBaJPKSbRi6OKUonvUj7w/GMRcPohg6MrMrLSJWuAXMoVIqg2LQiz6zhrdl6GvXDgxECo0ETI6z+BEX8zPDpMF7n1mS49lMtMuaqcR4oa3zGWILuCdZB0hRpkyItcCR0NpJxPT7O5akrO6htMuzVLgQkMwTwgaR5fE4IZDhdKgumkmkQB1JgWEliScWXWQQbg7giRHkRtiIVGDfyfaem5STNef9jM7S4lSqVaH/wC3rUalRFCgBQjNqpMaYt4AqmIkodwSCdqcdr0iRWy5jUqhluCDFyRIAkkXg2mMFODUFVX0qqzVrzAA2r1I2wQxaJRmuM22blVhIFqzJ7UO/LSoOWLaepi06403EkCSQBubDDqXBXWalepqd1KsF2UENqKsZglZWBAEjffGlJ88RV15bDaD8QQY+O3xxlqgAJJmcMlYkoG/Z9suTUyzMxuTTYrDk/ageVp/HYYlpdpqJ31K2opBRjzAEsu3SG/DptgrlWlRHS1/IeEn1Ig/HEdfhtFzqelTY+bIp/MjywOowIBhWdEByC1O1YaBRptUJOmNyLlSSqyTBF5jYnpji5XO1iCzLSAY2mNSwdNlkg3BMt028iQ43l6aDSwAILBVQgkCbhdIkkKxA3IUxMYmbjFIfT6TGliSJC2GmSZIBAkibgYltD/zcTus/fuorhCxkc3REioKwBuCSCVn6IPWLeLp9LYzZXtHSazzTbUV0uCLiT1AiwJ5gDAna+Lx4xRkrrBIYKRfclheBESrAtsCpBIi1eu+WrsgbS7bpZpEoGkMLqNDg7jxeeB1El6ZlsNo+x02Ka4Tm41Qt84hLbQdUx92Tgfme0uuEyyl3dSVMGBYQSNwJIu2kC9+mEMjklfTpJKaraqrAXYGJJkyrryzcEb2xcp8WytGmxplQqiSKaG/KXtA5uWWkbbkjfGYosQ+Ygbv39IrhUl7LvVJavWaWYNpWDpgDl1NKxaYCxdt7HDMzwiplEapQrEqupjTqQAdTyxLKIESYAXa09caf+v6OAvauuRRFNQC1RlAB6hTrO07wF/zYvFgQocMulcL8eaASVlP7S+J95Sy1GnBNZg+nc/VQfFmYesY11Pu8llUUkBaSBfeQLn4mST7ycYnKIK3GES7U8mkbWBprfbp3p/V0xpcpR+W1md70KZIVeZSSRBRh1EQ596i4wsaxkxt5VlLT7Q1WgjKuVJbmEkaVnmBCXm0e8+WLnC+P0q8aTBM8pgTBgxe/wCu4sMFgP8AgYocT4HTrg6hpYiNawHA8pi/uMxhh1FcB+Lpnb+rvdRWVsYF8T7RUqEgnUyxIUixYwNXS5nzNjbFV+zNU6kOYPdFdIENI8QMDXFwR6cu18EcjwejllLxdVvUeNQVQfIAAASbAdcZNgRXGREvflLvYpJCp5DtOj1TSYGm9oDHxBhykSBY3A6Eg+kmYx5Z2g4n8pzLVQSAIFM7MqgGPdJLmD9aDO2NBwB8/WpyDCAppdyOYA85urMZFpuJiMXiUeJDu/LqmIkB0Noc7FacuDX32p3+LWxFnge9p6YDaK+knaYpxPpOKvC+FtRrEvULmohJN7Q62k3Ma/EbkRYRhUM+1TMUw1GpShKsFxE3p2Efvx29HhzYIDrDNcSk+ooKFHNlgGY2FMknSF9pVLARJL6RTuDET1OGpk86JipBIbcq3P3QUEWgL3g1AQYEyBJnQ4WOhVSyD5nJZmX0VSVuFDaNopASQkzeuffo8oxc4elUF+8MjVybbXtYe7e+9hu1zCxMkJYz3aFJqjl4keUf9IYp7t4vt/u040OM92hpzUHLxE8o/wCkMJu3i+3+7Thal+muho/1uBRjhtn+mPmqVqt6m9QfOfb8/WcEfwwNyFnXxiaItVvUGkiO8+3znV6jBIYQiCTlu35PVVF4tRJIFRCV1SAwkQYNvOZHvBHQxz+9qME94oAkkkwICByZMCNJmdt/IxHW4FSYEFSZvvN5dhY23qOYIjEb9maB08rQsgAG16fdW8uW1o9ZgRSxH5J2UztJFaatPxVKni+i9Usvx5lHvI9MWG4pSBUd4vOwURfmOsgW28D/AIHELcDpklucEktIY2Ysrlh6yienKPWe0eEIpYmZap3kiRB06ALk2Klp8y7tYtiVH5BT0eIU3ICupLbAHeP+D+B8sWMD8lwOlS0aAR3YOnpuIvAE2t+BMkAghiFYTxVbKWLDp/5Yfs6P6N7MYrUDLn01fm2n9aN+WLBxlC8vE9UBDxwCh9ToVnU8wZJ5tU/Sa82m0YFZrOZBGk6tQRjqTvjyqUZmDrYmQh1AyfM3xo6tIMpU7MCD7iCDjK9ncvTpM1GsiCqpBUHmGmygrqELMEgACZgeExlSIz4cquOfeKkNBRPKjJ1GOgrrLBiuplbUZ3UkGDLEiIN7HE7cOo0jTIQz3gA5mMFlVJgkiAqqAOgFow7NcGo1PHTU3mQIMjY23+OMf2r4zU4a2XANbMJUqKEQjVzKZ06y2rU0gAARY2xEOkEmThy7+1DmgCa1w4BTLuzS3eHaSAvM7nTB3LOxtH4yS48AoaAmiFA0iGYGNOiJDTdSR6gnzxHk+0VJuV5pPOmKnLfyVjY+kwTvGCuGWvDxNpmiqMksZLj+dU5hnbu2TKIzkHpUADgT0JPdL5+/YamvWCIzMbKCxvFgJMnp1x5f2o4jpyRnSamcqTKWGhG7w9TPO2ncjCtKM6rMzPgP3JWC52VLJlq9dgS+acqCoGoqJNQr6F2C28jYxGPTOHZPuqS05kqIJ82Jlja1ySbYyPCeFBK+WobiggLEMQNQBqPqSbguyb+W1r7fFaKJuc/gOF/v0QUsLHD/AFOMTx/t2ZKZYiOtUif/AKYNrfWMjyBFy8BNXhwnRDJoWo4rxujlxNVwCQSqi7NH1VG/S+3mRjA9oO1NTNcoGil9SZLRsXP/AMRb32IA1a7OxJYksbs3Mzet/wBZxykZMLLExHUkmygep/ljQNkuvAojIf5OtPstL2Q7ODMuXqD5lDBH12sdP3QLn3geePR4gQBilwThvyfL06XVV5iOrElnI/zE4u4oTNcuPGMV9Y8FSzHtk/w6n7dHEGY9vR+7W/hYnr+2T/Dqft0cQZj29H7tb+Fjo0b0+K49I86uYWFhYaS6WFhYWBCWM92hpzUHLxFuUf8ASGE3bxfb/dpxocZ7tBSmoOTiLcovlDCbt4vt/u04Vpfpp/R/rcCi+Rs9Pxj5k2qXqeKl7T7fn6zgl78DciOen4x8ybVLuL0vafb8/WcTZji1JCQzAFRJkG1puYiY6TO1rjCMTzcugW7TYd56q5hYof35Qlh3gJUEmAxsCFJEAzcrtNmB2IJkpcUpsHYE6UYKTpaCWCldEDnnUoGmZJEb4zkrTCt4QGBo7Q0NOrXC3IJVhICCoSLfUMwYNjaxxNR4rTdwikkkM2zADSUBViRZudeTcdQOoiYVv44izFSLDc+W4EgSPXYCep8gcTYq0OZ2PlYfiy/lDf6j54o8m4YoKmpUtIj8Y91gPQCw92JMLCxYAASClRZjMKilnYKB1P8AVztbGPzxbO1tVJaoTTpBB0eFmnWGEjfbexkDGi4xwFMxpJZ0K2BUxIO4PX4gg/Cxr0eG5mkumnWpMoACq6MsQNtQZjG3nhGlQ4kX8Jfjsv8A17qwICI5WjpRVLFyoALHcwNzhmbyCVSmtdRputRPR1BAPrEn/kYH5nitejerRQoASaiPyjaJBEiZ3Ij1GLvDeJJXTVTJgWiCI/8AHqMLzqmRsKm9LP8AC6daCy3WdLdRYj42JF/M4Cg5jJ6QD3lKTJbwgXsIuhJiBdQJ3O+lwypUABLEAeZIA8rzihaZ1mmRz+81KzPEu0ff0hTpqysz6bjUp0N4QVa+phF9MgHGXzDfKeL0KAvTy7BPQ92S9VrebA/gJxreP5mhlqDZlNOpLIFaVNQ+GQLW8Vo2xhv7N1LZ4uSdS06rza5MLJ/1E/hizS9zi+IRO6zIKNy3XZZxUzGYqTTaLShk8zsYb1hFt0xp8Z7sVJpVGJ1SwElChsimIN45vzONCzgAkkADcnYD1w9Qx/S3bbzM1U3rIdveNlQuXQwWBNSN9Gyr6auYn0WNmxgWaYJE+Q8/Uzt/XUxizxjiJr1XqH/1G1R9namn+kAfBj64rE7395H7K/1+eHhYu/RoXhwwMce9i43X8D6noq/v/wCY0HYXhZq5kMRK0TrY9C30AP8AMCfdTwAVCSAAdRsALkSYERuxNh6/n6x2W4IMrl1UjnbmqdeYgcoPkoAX1gnriHFZUyLUZVF56YoscLHP6/4x3FFxFTzHtk/w6v7dHFfMe3o/drfwsT5j2yf4dT9ujiDMe3o/drfwsdKjenxXOpHnVzCwsLDSXSwsLCwISxn+0FGag5OINyi+UaE3azfb/dpxoMZ/tBRmoPm+INyi+VaE3azfb/dpwrS/TT+j/W4HvBFskOenZx8ybVPHvStUP1/P1nFivwym7anQMSALkkQGDCxMbqDteOuK+SEPTs4+ZNqh5xelaofrefrOCWEYvm5dAt22g7z1Q/8AuGhBHdwCoWxYWUgjY78q829hfErcLTQyKCobTsSYKhQpF7EaVuINgZm4t4Uf1/zjNWqhDKXZygFQaNWhQoJZpPJ3ctBgnT5+ZxZThlNWLqpDEMCQx+kQWOmdOowt4mABsIxawypUgefkNvz2gCT7gcQTITKJBZjOdu6NDO0ci5DVqrBWYEAKGUmmXHR2bSNPrOxAOgocrsvnLfq/cY/y+uBfGOEUMxpbMUKbEQVc8rCCCCtRfnBBg+H4YuVM6NYYQTawOqQA/OpQNKkuALXhtoOMXxW2fRVBMXolhRiqvEB9IFTvs0RIFyyiLkA+8Ysj+uuNGvDrQVou4WFhYuhZernznXamtVadMadiNbTJ5lII6TpPQ8wO2C4qUaCXZVUSSSRJ8yfMxjmd7O0Ks6kjVJbSSszvOkwZ8z6+ZxFT7LZcNq0kmIu7RvNwCAfjOOaaNFLqxkTnbdul8q01RzXaJ3fu8vTZm5SZHRiRIvAiCeYj8xIfieSzGukKjCo4eSsyYJYU72UGSpgCOU+gOo4rnqeUo8oRZsqqsCerEL9EWnboJE4x/FuJ/I6BrMQc1mAVpkGbQJrMD1iALGLAWJAWjwRPwyZk34AD7OFpzUgoH294sC65WmZSiSXI+lVNjf7I5Y946Y5/ZvUjNVCemXqk/AocZSfP+eNL2BcCvWP/APmrfrQXxoJC64KV6V2OQCg0GR3hgli0/N0weYkyJB69MUu3nHFSkaAMvUA1fZSQTPq0EAeUnynP0e11akhpUlpIAz8wBfdj4Z0r57qZwCzFVmJLS7OZJN5Pmx/rpjpURhEFk8h0T1Hoji6u+6/eq8dSDJv6/dEeQsT0+OGZeuHnSZ0llPkpWx95/n5b28nwypXYrSDOxsSl497eFAPU/Gcaz+zz+zunlNbuxqVBUIAJlUK21Cw1N6kW6bThkmSZpFKEJwAtv/Sv9jOyXdfPVl+cPgU7pO7N9si32R6kga04ROFjMma48R5iOrOSwsLCwKipZj2yf4dT9ujiDMe3o/drfwsT5j2yf4dT9ujiDMe3o/drfwsdKjenxXOpHnVzCxBWz9NW0s6q2ktBIB0ggFjOwkgSfPHG4lSBINWmCNwXUH4iffhqYS6sYWIUziEgB1JOwkSbBuXzsQbTvibAhLGf7QUNVQHu+IPyi+VaE3azfb/dpxoMZ/tBl9VQHu8+/KL5VtKbtZh9b92nCtL9NP6PP93A93hFsiIenZx8ybVLuL0rVD9bz9ZwSwNyIh6dnEUTaoZcc1Kzn63n6zglhGL5uXQLdmO89UhhYWOYzV10YizIGnziCB5+S/Hb44lOGVVkW3kEeUghhPpYYq4TaQgoYHGqGa4tqmAb6dTRuOoDCDqUiRqJ41pKGzSzAEmQZAaCCdgDrW8sRJxYq5QtA0iFnTO4BGnSWm6kGDa49YOIKvC2kaQRAAgsCNyZDlZm5MlST1PXHPMN2U9qpJMy1ZSQV5TCiQu2mrcXAJYlbSASN7nBXLoQqgxMD/geg2xDlcgEgmCfQQBsLD3ACTJt78WsMwIRZMuvKkBLCwscwyrLuG1aoUFiYCgkk9ABc/ljpwF7XZwJQ0liveMFmCbDnNoPRY+OM4j6jC44BCDUa4zFZ8xUIFGmNWoPI0AWRwLSbsRfcwb4857R8cbN5hqpkDZFP0UHhEfiT6k41XbbiPc5SllwRrzHztUgRy209TuQOv0fXGCj+v6+P4Y5MMECs682laJY1PYaR8qNgO6VZbw81VBBPqNX4HGWn+v5Y1/ZigVyVVwCTVrJTAChp0IWvqMRqZRPSMS7ynchNoZZ61XTTXU7EwqwPfvYAeZ2xtuDdgqaQ2YIqtvoEimPeDd/jA+zgr2c7PrlacWNRvG46+SrP0R087nc4JGuurTI1RMTePMDHauFUJmkUtz/AMWWNTqdNVEKAoGwAAHwAtinwzar/jVf2sWRmFtzC8RfebiOh+GIcooTXLKdVRjY/WIIU+txb1GISGKtY57vzxFUzaKpYuoUAtOoRpG7T5Dr5Yca635ltE3HUSJPrgVpqSMLCwsCFSzHtk/w6n7dHEGY9vR+7W/hYnzHtk/w6n7VHEGY9vR+7W/hY6VG9PiudSPOos7wNKrFmLiYsCI1A0yGEqTPzaDeLbXnDl4LTAVQDCEkC3Vkc9NpRR7rYv4WGZBLofluB06bKylpX1F+QJzWkgAbTEycEMLCxIEkJYz/AGgy+qoD3WfflF8q2lN2sw+t+7TjQYz/AGgy2qoD3WfflF8s2lN2sw+t+4jCtL9NP6PMo3A93hFsksPTEOPmTapdxelZz9bz9ZwSjA3IrzqIcaaNxUu41FdIfzbkafUYpDP5kE8hIDVBPdNt3yheUHU+mnzApAafNThGJ5uXRbNMuZ6o+fXCnACvxHNaWilpNtkZ4JFSwgw0lafOOVddwYOLfFM7XRnFOkGAAKtDNuyLEKZJUd4xAG2j1nOStWCKf1vhTgOeIZgH2Q8dMWRzykHVBkAkQvNZRN56QLxLNwWNGI1coVm6048iTJdZBCkDVYYJIrBH8VK2eArIhMSJNtySFQftn/Li3GMvksx33EmI8NMPcG3IBTXYfWqVrE9PTFHG5MwWVqxOAK1GFhYWLLBUM/kHepTdH06J6kTNSixBA8Q0I4g9WHlIp5Dg1YMpq1SwESFepJjvSAWsSJdTBPSLjd1fgr6mKVI11GZuZtj3YEi4MKtRdNlipO6gYjy3AqqW7wEc0gMy7sWDWHNAJGk2OonoJss5W3Lna3jtbLZarUo0Gd0C6Z0MpJdRGlagqHciwmcZzO8br5ihRq18vUyZioObS+okKRC+NbKTzKPeeuw4Pw+pS1d5ULg6QokwANWwItYqtiZ0g2JOK/aqiTQ1KASjA3kCDKNJANuadunvOFaY2tAe0ZftWbOtOa8s7cO1TPuACSBSRQJJPzaQAL3JJti7wvgVGkpNen31TSTpDkKDOnQNF2fUQJmJNpiSZr5SkH+Uhmas6BHK8wplVNN3gyeYKBcGBr94gOWD0NTIGq1vnD9GKSMEpxcgFqkeZ0gzY45pcYkzDMpAEnfcOXJNw4dYEnBZXtRw6nRr6adkZVeCdRUmQykmJggkehGN52b4THySiwB7lDXcPTmGc6wFYmAQTT8zvtgPxjshUOYSpVCrlwiSQwJIHM1MLuXJLAbiBcwMb7gOSKhqtQaalYhiL8qidCwQIMG4gRt0wxCaXuE9hPe9YFFcUc/whKramJBC6QREgXmCwPn7rDF6cLHTVJITkuB0qDBy0kCpBePpMrsQTe2kddt8cXgFFXZ2aSzOeYgwahay6tjLsBEbx77Wd4UlVkZ7lIiwj2lKp1B60lHuJ9IpU+y6AAa3sEAkLaAQTOmZMmZt0iJBlVlsTKfA6CKUNWzU3RtRUmJYEywJUg1oN9ys+RtJwBO97xjqIbVBVYnTUUnb/wBxiPKwFsQ5jsxTddJdoGqI0rZihuVALeGJJ6nBhVgCOm2CaA3MLuFhYa9QKCSYAuSTA95JxVXVTMe2T/DqftUcQZj29H7tb+FipkeOpmMwe7BKU6bgOQQGJenOmfKB632xbzHt6P3a38LHUo4IZbmufSWlsSRVzCwsLDKWSwsLCwISxn+0GW1VAe5z1TlF8s+lN2sR9b9xGNBjP8fyuqoD3Oeqcovln0pu1iPrfuIwrS/TT+jzKNwPd46otklh6YhxFE2cy4vSs56t5nznBLA3JLD0xDLFE2qGXHNSs56t5nznBLCMXzcui3Zcd56pYz7dr6P94jJS/eFCSugxMK4bXERo1+k23xc4r2loZe1SoNQ+ivM3xGw+MYy+Z4jUqZn5XTopQPd90K2YIE0y2uy7kz1Gq1vPFALJm5biBEfKqt5gdmu0WWpyGrICOk6jvGyycYjMZtajAPVzGcb6iA00t5CCxG9wuLmV4JmGvSylCiOhqjWw6gnvCxny5B0tGMfGh4W7h8p4UGqJxDLfIdbfZF6/9oGVUSpdj0AWPddoEbfyxmeyPaSllzVatrL1IA0gEASxO7CJJmI/XjRL2bzhENnAnpTWAPcV0R7gMQUOxFZBCZsqCZhQ4BMbwKm9h+GKl5JEmHmFvDFGYxzC8Wy/yznkiNDtxlGt3hX7ykb+sEYLZbiVKp4KiP8AdYH02mcZmt2TzXTMU6lv/VQNPodavPxNvhgZmuzNcXbKUn+1RYoehsA3/wAPd0xbxRi0j36LDVYLvJEHOX/oBehY5/X9fhjzX5a9A6e9zWW8kqDvFAO2+k9Nwp/LF/K9rMz+ly1SxPOTSPnHNoHp5epxYRGG5w3XH3VHUCKBMXZ9zC3kYjrUVdSrCVYEEXuDvtfGbyvanMt//TL+tOoGEecgGR6jDqvaLN7DJ93I3q1Aon46ZHWMaS3cx9pfV3zkeqDdo+A9yCNUI/d0026M7HV9xdW28obQRilRzdKohEO1R2ULSSl3oWnTUpTUgsBIkt1uAcc7SZypWA72vRdlYaadEFgNQv8AOBYOyiJY3wa4Z2dzDrFspSjwU5FRh01nxH/Mf8owiGQm/wBbBMXyGZzOwBdRsEQ6P/YZTPtsxM7MML1SSnXpFXqd1TZdOk5uqXflEAimuxuDOmZvOLA7QVATq4jSEfVy7MPx0AR6ycHcn2Ny1O5TvCetQ6p87WX12nBKlwyksaaVNY2IRQR8YnGzQ8CTQB7pQxaM2wAngB1rLH0u0tbpncs5P16VRB8G0DBPK9qqoE1MvrXq+WYVVHW4BlbeZ6YOVeFUXnVSpGd5RZPW5icDcz2Ny7HUgai3RqTFfyMgfCMXnEF8j7I8SjOsII5HpL5V3hnHaOY9m4JG6mQw96kfqxfxjuJdmK4uSubA2n5qsOkrUEk/5ifdinluL1KLaPlFSifqZumXA+7UUao2uQBg8Rv/ACs3/dyjVK9sIz75+y3v4YWMlR7T5nouVq+Xd1lU23YqzTHwGOZjtBmzv8loT1eqrEeoUMZ/A4vZfP3Cx1Z85WI/xbjVPLJqc3PhUXZj5KP37Yx3F889Vh8o1XM08pTnUfI1iLjba7HoF3xJlsu9aqTli1WoTzZuqNIX0oqRyxcbSOkC+NRwbs9TywJWXqHxVG3M7x5D+iTiniE2Q+f19pkMh0YTiWuyx45ddyHcCyNam4NbSuqm+mmthTUNS5QAdN5kxJ8yehHMe3o/drfwsWMx7ZP8Op+3RxXzHt6P3a38LHUogqwgNq8/TIhiRS4+yuYWFhYcSiWFhYWBCWM/2gymqoD3OdqcoE5Z9KbtYj637iMaDGf7QZTXUB7jO1OUCcvU0Ju1iPrevkRhWl+mn9HmUbge7x1T89x6nlTTLB9XdFRTJDVASaZAqX3sQT1IwCz/AGgrVZ76qcskWp0xqqH3mxT3sV9xvietSq5isi0aLUIBpGrVHznKOYFtyQFIlb73WYwe4Z2Ny9EhiDVcXl9p8wotve8n1xy4kVzj/W3ifgd7F3ITIEBs4hm7ISJ4m0D3Ky/CuHVahHyWh3Sk+2qczepDsIHuprPrg/lOw1PVrr1HrP1kkA+hMlz/AKh7sac45OMvBDjOIax2/So+nxDZDFUbL+d/RQ5XJpSXTTRUHkoA/GN/jiacKMR5irpRmH0QSPgCeuNrAEiSSZlDM/nCZ0kgbAKYNpEyOpIaBtAvcgYr8Kz1QNDMWXUAJOrdoBDHmuCDcnwnztEevoD8CNKg/wD22/yn3YlytPnQD6wt5Q+r8ZSqPdHnfzzI8R8YEE2laSACP4a9QKJJAA3JIA+JOMrX7CueIU838trkU9fzb6W06kZfmjp0qLixQ267YPZjhpamUNVzLI2pghI0OjwIQL9HqDv12x6JLzOSuggi0EG46g+o87YG1uzeVe5o09915LzF9BEmbYrVOzh1clXk0hdDAkEhkbnKkSJD2EDnMAXl/wDcB16u9Mlw30tu+NXTGv1A+A9Iq4Nl+V21XZEiMP4zG4qtU7AZUmdNQegaf2gT+eOU+wGVB2qH0LQP+1Qfzxa4bwBqTKzVSxXpBAiK0rp1RcujbfQHvHW4E5iKsQ7NIDSZZGk8/jhSkx4XYRjGpAlWslnZJM69SZed3NXclwajRvTpIh21Ac3ndjf88XIwBp8AZXlXChFpaTzEsyEM2vm8JIuNzJvh2X7POsfO6o7qZVoYpTKEtDzuQ4E2IGNC+GwWkAJVz3uM3Wo2DO3XCwL4bwU0qjMahYFYCxEXU/uJ97ttJkqqE7A/178Q6NDaKxcJb0A5pv8AX/GO46VI3BxwDrBj3YjWIUq1YS3hSlhlakrCHAYeTAMPwOHj0v7r4QB26/16YDGhiwuHMIQnM9k8q8zRUT9Usv5KQBhlHsdlE2oz95nb8i0YOdw3l+rDSpG4xiyLRnuk0tJ4LcUqNKqHmW8plNAoCgAAAAAWAHQAeWHDHQhOwOOMsbzjZseE51UOE8prCapZj2yf4dX9ujiDMe3o/drfwsSPUDViAQdNOLX0kuZBjryrb0wPoLXGYp98aRGirp7vWLzTnVq6R5Y7FH9Mb1zY/nKMYWFhYaWCWFhYWBCWM/2gyeuoD3GdqcoE5d9CC7WI+t+4jGgxn+0GS11Afk+cq8oGrL1NCi7WI+t1nyIwrS/TT+jzKNwPd46o1lcqW7kAMuiCRUMsB3bKQx6sJAPxwYXKjrP6sC8gxRUgMsKo0uZYWHK56sOp88FaVfUJ0nHldNGkQ3ggyYQJSzxnj8IDrSBmVw5Qev4/zxEuXvBMeXriwznyP5fzxxqAbe/vxxWUyM0SrmXPqrhxF6YcoPMj8MMbJBlIM3BH4iMTCgBt+d/13wzM5rQjMfogn/jFNajGyueaKxwWPfLsHAJ3PT6wlW2vvEQDtbeMaHhnCiOZ7GIA8v1xaABJgAdScScJypWmDbUwF/QCFEe68eZOLyz9L8rTgMZzT+Ni1fEJsCYcoPM/rwqWWESb/q/DDqggWME/H8jhwpwNz+OIdSYzm1S8kb1lWMr0moKegxykoFuuGmqJAJt5/uMYeVX0/ryxjMylgotuKVWIgxhIwA8o+GG0CIt+e/xnHajAjaYuLdcQjYmkiZgn1jbD1rqdiPxxxa4O1z+H4zhqPDEEGTfzm0YmSFytmFkKZJaYABP57D44kVjG354TTaB+JwjUjcH9eIRsXKlQRBsT0OHB/Q/l/PDHBkE2j474dqIMb/11wIlYmoYmxkmcOpH8euFeZjHNOrfb8/x/lgQpMMqCbfjjvdjyw1li43No88CgJwT1P5fyw1Une5n+v3Yd3nnb34axHv8Ad/4xCLVRzVFVMKAB5Cw/DAzNz31KN9FaPf8ANxi6TOKeY9vR+7W/hY+m0KE6FRmMcZmXY4XJJ5m4oc1LNlVBJ+iWIamGs1SQLadRHddStiCbmZCubCHq8CL0wp+ajymRUliTaAIB2wZwP4pl6rFTTYiFqiAQAWZRoLSNgQdrgsOk4bIVVUrUM0oPdsSTUqGWKEaWIKAAgEAAsPMEbFYI73ObDeMFAD0p6jzt1sA+jRFtMgzGHNTzXRvpVIJ0RBA0EwCQAdVhJNp09H5NcyaoNSBThuXlJ8T6QSOunu9pFmvsTHNChZc5piRIUGQUuYpWuLQRVk+tgbDEfH8gXqA/J83V5QNVCpoUXaxH1us+RGD+AvGslrqA/J83V5QNVCpoUXNiJ8XWfIjC1LEoSf0d61+B2fLeqNcMhQgZWUBQIfmZTAs56sNifPBYVR5j8cYpOLMihQBC8R+RCZJ7oCAxJN6nrt6Y6OOP5L//ACPyPY+z+tv4/Xb0xwabQYNKeIlcgyAundxCZNDjAmwXnFbF8yo6j4XxHRrgzeD5HGUTjb2st+JHJ7H2f1t/H67emOpxtzFlvxE5PY+z+tv4/Xb0wt/E0apLxDWzlZy/aNTj5DmtiSR5fqwJ4rWDstIHxnmPQKJn8/zGAqcYa1lvxI5PY+z+tv4/Xb0wypxBhVQwJfNrljM2pmtXSRfxRSUztJNtowbouE0itEJmcBxnerapGabhzWx+UL9YfjhlOsrTf8f3TjJrxt+Wy34icpsfZj6W/j9dvTHE42502W/EDlNj7MfS38frt6Y1/iKPI/2Ge79/IVdTjjAc1sio9MVamaAYRcdff6YzNPjDnTZb8ROU2Psx9Lfx+u3phJxtzpsvNxBspsfZj6W/j9dvTEwNFUdrpxXk7AJfKDQ6RgBzWp+Xr6/hhUMyt+hJ62918ZanxpzpsvNxA5TY+zH0t/H67emFT40502Xm4g2UNj7MfS38frt6Y1douhESa50+B+Ao1KkZDmtTmMysWgnp/wCT5YQz6+RGMvT4y50WXm4g2VO/sx9Lfx+u3pjlLjTnRZebPtlTY+zH0hfx+u3piWaLoVWTnOJzFn2g0KkZDn3ktOmdGq4gRv8Azxx86A1hI6/+MZilxtyUsvNn2ypsfZjYi/j9dvTHaPGnOiy82fbKmx9mNiL+P129MXGjaBXrTdKV3z879liDQqRkOe/6WqGfX1/DEdTPC0DY9cZnL8bdu7kLz55sqbHwDYi/i9dvTCocac93IXnzz5U2PgGxF/F67emBujKADMlx72AINCpIwHPf9LTVc8IgAyfPESZxgZN56bfhjPZfjTt3chefPPljv4BsRfxeu3pjmX407d1IXnzz5Y2PgEwRfxeu3pjaFQdHsaWkEzxN/tJVdQqSMu5/S1I4gPI/l/PET50zy2998ZvL8bdjSkLz518sbHwLsRfxeu3pjuX407d1IX5zOvljY+BdiL+L129MVZo/R7TMgnf+pKTQqSMB3P6K0Rzzeg+H88QtVJMkmRt/4wByvG3buZC/OZx8uYB8C7EX8X5emFluOO3cyF+czlTLmx8C7EX8Xrt6YehQ6DD8rByn1VHUGk49d/0VpVzzeQOB+d7TKrlCSCBLaRMAwACZsSSALdRgVlOOO3cyF+czlTLmAfAuxF/F+XpiGjmRWNF3poWqZqpliYPsxNwNUavUz6AYw1XR4dWDLeMuU5KdRpOzuf0UUpcYpNpAaGcKQpueYSvhJBtBsbAiYnFHK8TpsyVGzCGEkL3ZpkCoRdgXYiNJmwjc2xBk6qscuTTSWzlShPMSEUAAglidUKoMyIERiPJrTbufmaY73NVMs0avZqCARzeIixPu8hjo65DVToyOJ2Dnv+iif/6ly+me8k8vLB1DVtqSJHx9PMTO/GqCsVNVAwiQTcSpdQfeoJ/5GA+W0VO51UqfzucqUWjUOVNiBq3sPSy25RHMoEfuNVJD3ubeg13PKghSCWJ1QBMyDAtYQa6zvvag6Ljidg55T/1KNf3xS+uNp6i2kvNwLaRNvMeYwk4vSIJDg6dM2NtRhRETM2jcHeMCcvmBVNAvTQmtmquXYwfAq6ZF/EVAB6emI8gFZqR0KPlGaei4BYACmWZWUBrOSSSb3jaBE67D772oOi44nMDnlP8A1KMjjNEkAVFJYwN9yYF4i/TzFxIvihxvJa6gPyfN1eUDVQq6FFzYifF1nyIxX4e6N8n+apjvc1UpGAbLT1FSt7G59ALAAAAE+CcETiFM1qzVFZalSkBSqMi6UcwSJ3vc4xjUhsZlVt63g0aJQ3+JFsAss3kYEZHFf//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19461" name="AutoShape 4" descr="data:image/jpeg;base64,/9j/4AAQSkZJRgABAQAAAQABAAD/2wCEAAkGBhQSERUUExQWFRUUGBcYGBgXGRwXHBwaHBcYGBcYFhgYHCYeHBwkHBwXHy8gIycpLCwsHB8yNTAqNSYrLCkBCQoKDgwOGg8PGi4kHyQqLSwwLCwtLy0sLywsLSwsKSwtLSwuLCwsLCwsLCwsLC8sLCwsLCwsLCwsKSwsLCwsLP/AABEIALwBDAMBIgACEQEDEQH/xAAbAAABBQEBAAAAAAAAAAAAAAAFAAIDBAYBB//EAEsQAAIBAgQDBQMIBwcDAwMFAAECEQMhAAQSMQUiQQYTMlFhM3GBFCNCUmJykaFTsbLBw9HwBxVzgpLS8TSi4UNjwpOz0xYkNURk/8QAGwEAAgMBAQEAAAAAAAAAAAAAAAQBAgMFBgf/xAA1EQABAgIGCAYCAgIDAAAAAAABAAIDEQQSITFBUQUUYXGBkbHwEzIzocHRIuEVI1LSQnKy/9oADAMBAAIRAxEAPwDf5TKIKacjeJavzqjvO8gfOVP/AHvNt5nEvyVPqL7Tvdh7T9J9/wC1v64WV8C+08K+19psPafb8/WcS46DGNqixaxYj65tN5xUXyVPqL7Tvdh7T9J9/wC1vhfJU+ovj73Ye0/Sff8Atb+uH1KgUEsQoG5JgD3k7Ya+ZQCSygDqWAHXqT6H8Di9RuQWfiPzPNIZVPqr7TvfCPafpPv/AGt8AOG5otWCVDSRu+eoaDUtJ1SdNWnU+nUiDrHmdsHamdpqQC6glggGoTqILBd9yASBgWOGLqQPmS60HVwjFJDTNMO/i903PrheLDmRVHfe/cnKNHaGvER14sxON1h+P+wtnBwfiq1KJJQFkNWs7Ki6VqB3Ctc+1KgGd/MiRh441SAUCi9Q6FzZKoggsDNUywAqW6SfInHcjwWlT1JTr+MVEdZU6mOozpmzqD03AE4tUOBqoI1G9BKGw2UMA3vv7sZMhxZASE8bk3Ej0Wu8tJlOYFo72bJYzXM9nKdPLGuqKwEV1sBNRgNNTazGRzb4jp5arS56hpOil6zhaYQrVA1a6ZvqbpqYg9Z6YurwxO4FBuZBTFMzYkBQs22NpxXThDwVfMVHXQyAEKPEpWWKjmIG09caOhkkGWGGeM0uyMwNLa2JvmSW4SssItndeL7lXpcYpstMrl3mq5q010JqLQCa3jhTccxIJkb4b/f1D5vTSLM7NWChUVhUVtLMdbKO9mRYlsW34Ly0dFRkeguhXABldKqQykQZ0g+hxXr9mVakKXeHTzatSU3LMxLM8svK0k3Hp5YoWRcAPbZ+/ZbtiUUkTcRbm678udlW62c5yCevE6Rq90tElldahhUGmo4nvCpYPqg3YKYvfHeJV1FFmoLTd0cVIUK5VywDVQqmS4EmdzGOV+ziu1Mlzpp6NI0oWGiIAq6dYBgE3xczXDQywhNFpDBqYCmQZEiIYeamxxYMeQ4ED29v37LExYLXMLXHCc5y2z323CzahWW4pSSk1Rnp1VFUMmimEcVWtLISAtSfpGDEybYlpcaokDTSJfvjFMKhbvQAzVAQ2idJnXq+OH1uzYfWalRmqMaZD6VGk0ySkLEHczMyDh/9xWU94RURiyuqIsSNLLoCwVI87+uKBkUWSHZ33yuvC2dFoxtrGfEC6y4Cyc52A4gKvW4ppqUFXLN841SpBVEZaii7AMwGvqWm4IgnDk4nSUkBC7/KagRVRAe8UAs68wFgZ7wkG98WavBie6PfP3lIuQ5CknWIYFYiIsI2jEbdnxOpajK/fVKqsADBqAB0giCsD34nw4k7umQ979igRqOQATgf8r5ulPZKrdbKdk1EONUfmgtFmZ6tQhAiBlrJGstLAK9/FPxw6txeimVbM93C02appKgMKobQT5By1tQPxxLlOAKjU31szU2quSY52qgBmaLDYQBjJdrgO9y+QUko9Q1qp66WdmI9wXvDt0GKmuwEuAyG+yXvNUiPguEoRM95um6ftVlvK1/A6JNCk1VU7wnvjpUAK7EtK2swBAne253xdXKoIhFEOagsLOd3Hk32t8AOG/2g5OvXqUKdQ/NrqLkaE8QXSpYhiRPlHrg3l+JUnYKlRWJ6AgnDbWslgucYrybypFyqCIRRDlxYWc7uPJvtb4S5VBEIo0sXFhZzu48m9d8Dh2lp6QxDLJiCB6R1uDKgEA77AXxZTiymm1TS+lSRsLkOUOm+wYRLQOu18TVZkFHiPzPNWFyqCIRRpYuLCzndx5N674S5VBEIo0sXEAWc7uPJj574HntHSAYsGUKd4EEc3ML3HKbb+QOJ8rxTW+ju3We+uSpEUqi0yTBkSxtvt62JMyR4j8zzVlcqgiEUaWLiALOd3Hkx898JcqgiEUaWLiALOd3Hk3rviXCxao3JHiPzPNRLlUEQijSxcQBZzuw8mPnvhLlUEQijSxdYAsx3YeTHz3xLhYKjckeK/M81EuVQRCKNLF1gCzHdh5MfPfCTKoIhFGli6wAIY7sPJj574lwsFRuSPEfmeaiTKoNMKo0sXWABDHdh5MfMXwI4pRVXAVeJqImMiAKclmJLAf8AqefppwcwD457QW4n4R/0ZinufF9vz9NOE6YwCFYF0dHRHGPacCidNyEphQ8sAPnjD2Qn52Aee1/WcSfOfVQ/52H8M4jywvS9pZCfnfabIPnPt3IPrqxcwhSaXFhvqsNkh0VGwWPmTmeqoZ3KvUQoygAxdH5gQQQRrpgbjeZ8sD6vZlCWOioC3UOtiGVgReBdT/qbzsfjFLMcYpI2kuC1xAljMSRyg7RhY6RigTcQrasxU6PBQj6wtTdCBqQhQgqABR5EVHH4RBE4jq8F1tUZxV5yxAHdjSGpim4uTJIm5mJtGCuS4hTqrqpuCPwO/UG/xxYnFhpCLLBGqsQgcJUNTYJUmmXIEpBLv3h1Cb81xgT2woZ/5OVyPeGoXTxGkCoB1Eq5qCRYLDBpBONZOGZiuFEkgep29fgBJ+GA6Qi7FGqsQvgmezDUUOZoaK2zqjU2WQAZXnsIO3TaTaSHfN+jf8af/wCTDsqo06urDff1iRvck+8nbpN/XwxI0lG2clGqsVfvz9R/wUftMAfhOF3zfo3/AOz/AH4sYWJ/ko2zvip1Vir9836N/wDs/wB+F3zfo3/FP9+LGFg/ko2xGqsVfvm/Rv8A9n+/C74/o3/7P9+LGFg/ko2zkjVWKv3zfo3/AOz/AH4Xet+jf4lB/wDPFg/1/wA45OD+SjbOSNVYoNb/AKM/6l/njC9la75nimYzOmVpgotxaSESCSPoqx+ONb2p4l3GUrVAYIQhenM3KsH0JB+GBX9mnDhTyQfrWZnPuB0KPyJ+JxR1NiukTgVYQGNnLFHEyoFQ1RQAqMNLONAYrIMMwMkSBv5YnNZ/qN/qX/dieMcnE/yEbZyUasxUWyAMTQpW2mJH4IR0Gx6DDzlzp091T0npqtvJt3cb39+LhwsRr8fP2CnVoeSoPkAwg0aRHkSCOv8A7fqfxOJO5aQe7SRqIOrYsZYg6OpknzxbPr0wh7sRr8fP2CNWh5KvTqNqKsoFgbMW6kdVHljlLO02YqtRGYbhWUkecgGcIt87H2P1Mf54hzA+fo/drfwsduiRTFhBzr0hGYGPICuYWFhYbWKWFhYWBCWAHH/aC3Ejyj/ozFPdvF9v92nB/Ge7Qr84LcSPKP8ApD83u3i+3+7ThWl+muho71+BV3+80pFdZqAd2t6t3X/F+2ZBaJPKSbRi6OKUonvUj7w/GMRcPohg6MrMrLSJWuAXMoVIqg2LQiz6zhrdl6GvXDgxECo0ETI6z+BEX8zPDpMF7n1mS49lMtMuaqcR4oa3zGWILuCdZB0hRpkyItcCR0NpJxPT7O5akrO6htMuzVLgQkMwTwgaR5fE4IZDhdKgumkmkQB1JgWEliScWXWQQbg7giRHkRtiIVGDfyfaem5STNef9jM7S4lSqVaH/wC3rUalRFCgBQjNqpMaYt4AqmIkodwSCdqcdr0iRWy5jUqhluCDFyRIAkkXg2mMFODUFVX0qqzVrzAA2r1I2wQxaJRmuM22blVhIFqzJ7UO/LSoOWLaepi06403EkCSQBubDDqXBXWalepqd1KsF2UENqKsZglZWBAEjffGlJ88RV15bDaD8QQY+O3xxlqgAJJmcMlYkoG/Z9suTUyzMxuTTYrDk/ageVp/HYYlpdpqJ31K2opBRjzAEsu3SG/DptgrlWlRHS1/IeEn1Ig/HEdfhtFzqelTY+bIp/MjywOowIBhWdEByC1O1YaBRptUJOmNyLlSSqyTBF5jYnpji5XO1iCzLSAY2mNSwdNlkg3BMt028iQ43l6aDSwAILBVQgkCbhdIkkKxA3IUxMYmbjFIfT6TGliSJC2GmSZIBAkibgYltD/zcTus/fuorhCxkc3REioKwBuCSCVn6IPWLeLp9LYzZXtHSazzTbUV0uCLiT1AiwJ5gDAna+Lx4xRkrrBIYKRfclheBESrAtsCpBIi1eu+WrsgbS7bpZpEoGkMLqNDg7jxeeB1El6ZlsNo+x02Ka4Tm41Qt84hLbQdUx92Tgfme0uuEyyl3dSVMGBYQSNwJIu2kC9+mEMjklfTpJKaraqrAXYGJJkyrryzcEb2xcp8WytGmxplQqiSKaG/KXtA5uWWkbbkjfGYosQ+Ygbv39IrhUl7LvVJavWaWYNpWDpgDl1NKxaYCxdt7HDMzwiplEapQrEqupjTqQAdTyxLKIESYAXa09caf+v6OAvauuRRFNQC1RlAB6hTrO07wF/zYvFgQocMulcL8eaASVlP7S+J95Sy1GnBNZg+nc/VQfFmYesY11Pu8llUUkBaSBfeQLn4mST7ycYnKIK3GES7U8mkbWBprfbp3p/V0xpcpR+W1md70KZIVeZSSRBRh1EQ596i4wsaxkxt5VlLT7Q1WgjKuVJbmEkaVnmBCXm0e8+WLnC+P0q8aTBM8pgTBgxe/wCu4sMFgP8AgYocT4HTrg6hpYiNawHA8pi/uMxhh1FcB+Lpnb+rvdRWVsYF8T7RUqEgnUyxIUixYwNXS5nzNjbFV+zNU6kOYPdFdIENI8QMDXFwR6cu18EcjwejllLxdVvUeNQVQfIAAASbAdcZNgRXGREvflLvYpJCp5DtOj1TSYGm9oDHxBhykSBY3A6Eg+kmYx5Z2g4n8pzLVQSAIFM7MqgGPdJLmD9aDO2NBwB8/WpyDCAppdyOYA85urMZFpuJiMXiUeJDu/LqmIkB0Noc7FacuDX32p3+LWxFnge9p6YDaK+knaYpxPpOKvC+FtRrEvULmohJN7Q62k3Ma/EbkRYRhUM+1TMUw1GpShKsFxE3p2Efvx29HhzYIDrDNcSk+ooKFHNlgGY2FMknSF9pVLARJL6RTuDET1OGpk86JipBIbcq3P3QUEWgL3g1AQYEyBJnQ4WOhVSyD5nJZmX0VSVuFDaNopASQkzeuffo8oxc4elUF+8MjVybbXtYe7e+9hu1zCxMkJYz3aFJqjl4keUf9IYp7t4vt/u040OM92hpzUHLxE8o/wCkMJu3i+3+7Thal+muho/1uBRjhtn+mPmqVqt6m9QfOfb8/WcEfwwNyFnXxiaItVvUGkiO8+3znV6jBIYQiCTlu35PVVF4tRJIFRCV1SAwkQYNvOZHvBHQxz+9qME94oAkkkwICByZMCNJmdt/IxHW4FSYEFSZvvN5dhY23qOYIjEb9maB08rQsgAG16fdW8uW1o9ZgRSxH5J2UztJFaatPxVKni+i9Usvx5lHvI9MWG4pSBUd4vOwURfmOsgW28D/AIHELcDpklucEktIY2Ysrlh6yienKPWe0eEIpYmZap3kiRB06ALk2Klp8y7tYtiVH5BT0eIU3ICupLbAHeP+D+B8sWMD8lwOlS0aAR3YOnpuIvAE2t+BMkAghiFYTxVbKWLDp/5Yfs6P6N7MYrUDLn01fm2n9aN+WLBxlC8vE9UBDxwCh9ToVnU8wZJ5tU/Sa82m0YFZrOZBGk6tQRjqTvjyqUZmDrYmQh1AyfM3xo6tIMpU7MCD7iCDjK9ncvTpM1GsiCqpBUHmGmygrqELMEgACZgeExlSIz4cquOfeKkNBRPKjJ1GOgrrLBiuplbUZ3UkGDLEiIN7HE7cOo0jTIQz3gA5mMFlVJgkiAqqAOgFow7NcGo1PHTU3mQIMjY23+OMf2r4zU4a2XANbMJUqKEQjVzKZ06y2rU0gAARY2xEOkEmThy7+1DmgCa1w4BTLuzS3eHaSAvM7nTB3LOxtH4yS48AoaAmiFA0iGYGNOiJDTdSR6gnzxHk+0VJuV5pPOmKnLfyVjY+kwTvGCuGWvDxNpmiqMksZLj+dU5hnbu2TKIzkHpUADgT0JPdL5+/YamvWCIzMbKCxvFgJMnp1x5f2o4jpyRnSamcqTKWGhG7w9TPO2ncjCtKM6rMzPgP3JWC52VLJlq9dgS+acqCoGoqJNQr6F2C28jYxGPTOHZPuqS05kqIJ82Jlja1ySbYyPCeFBK+WobiggLEMQNQBqPqSbguyb+W1r7fFaKJuc/gOF/v0QUsLHD/AFOMTx/t2ZKZYiOtUif/AKYNrfWMjyBFy8BNXhwnRDJoWo4rxujlxNVwCQSqi7NH1VG/S+3mRjA9oO1NTNcoGil9SZLRsXP/AMRb32IA1a7OxJYksbs3Mzet/wBZxykZMLLExHUkmygep/ljQNkuvAojIf5OtPstL2Q7ODMuXqD5lDBH12sdP3QLn3geePR4gQBilwThvyfL06XVV5iOrElnI/zE4u4oTNcuPGMV9Y8FSzHtk/w6n7dHEGY9vR+7W/hYnr+2T/Dqft0cQZj29H7tb+Fjo0b0+K49I86uYWFhYaS6WFhYWBCWM92hpzUHLxFuUf8ASGE3bxfb/dpxocZ7tBSmoOTiLcovlDCbt4vt/u04Vpfpp/R/rcCi+Rs9Pxj5k2qXqeKl7T7fn6zgl78DciOen4x8ybVLuL0vafb8/WcTZji1JCQzAFRJkG1puYiY6TO1rjCMTzcugW7TYd56q5hYof35Qlh3gJUEmAxsCFJEAzcrtNmB2IJkpcUpsHYE6UYKTpaCWCldEDnnUoGmZJEb4zkrTCt4QGBo7Q0NOrXC3IJVhICCoSLfUMwYNjaxxNR4rTdwikkkM2zADSUBViRZudeTcdQOoiYVv44izFSLDc+W4EgSPXYCep8gcTYq0OZ2PlYfiy/lDf6j54o8m4YoKmpUtIj8Y91gPQCw92JMLCxYAASClRZjMKilnYKB1P8AVztbGPzxbO1tVJaoTTpBB0eFmnWGEjfbexkDGi4xwFMxpJZ0K2BUxIO4PX4gg/Cxr0eG5mkumnWpMoACq6MsQNtQZjG3nhGlQ4kX8Jfjsv8A17qwICI5WjpRVLFyoALHcwNzhmbyCVSmtdRputRPR1BAPrEn/kYH5nitejerRQoASaiPyjaJBEiZ3Ij1GLvDeJJXTVTJgWiCI/8AHqMLzqmRsKm9LP8AC6daCy3WdLdRYj42JF/M4Cg5jJ6QD3lKTJbwgXsIuhJiBdQJ3O+lwypUABLEAeZIA8rzihaZ1mmRz+81KzPEu0ff0hTpqysz6bjUp0N4QVa+phF9MgHGXzDfKeL0KAvTy7BPQ92S9VrebA/gJxreP5mhlqDZlNOpLIFaVNQ+GQLW8Vo2xhv7N1LZ4uSdS06rza5MLJ/1E/hizS9zi+IRO6zIKNy3XZZxUzGYqTTaLShk8zsYb1hFt0xp8Z7sVJpVGJ1SwElChsimIN45vzONCzgAkkADcnYD1w9Qx/S3bbzM1U3rIdveNlQuXQwWBNSN9Gyr6auYn0WNmxgWaYJE+Q8/Uzt/XUxizxjiJr1XqH/1G1R9namn+kAfBj64rE7395H7K/1+eHhYu/RoXhwwMce9i43X8D6noq/v/wCY0HYXhZq5kMRK0TrY9C30AP8AMCfdTwAVCSAAdRsALkSYERuxNh6/n6x2W4IMrl1UjnbmqdeYgcoPkoAX1gnriHFZUyLUZVF56YoscLHP6/4x3FFxFTzHtk/w6v7dHFfMe3o/drfwsT5j2yf4dT9ujiDMe3o/drfwsdKjenxXOpHnVzCwsLDSXSwsLCwISxn+0FGag5OINyi+UaE3azfb/dpxoMZ/tBRmoPm+INyi+VaE3azfb/dpwrS/TT+j/W4HvBFskOenZx8ybVPHvStUP1/P1nFivwym7anQMSALkkQGDCxMbqDteOuK+SEPTs4+ZNqh5xelaofrefrOCWEYvm5dAt22g7z1Q/8AuGhBHdwCoWxYWUgjY78q829hfErcLTQyKCobTsSYKhQpF7EaVuINgZm4t4Uf1/zjNWqhDKXZygFQaNWhQoJZpPJ3ctBgnT5+ZxZThlNWLqpDEMCQx+kQWOmdOowt4mABsIxawypUgefkNvz2gCT7gcQTITKJBZjOdu6NDO0ci5DVqrBWYEAKGUmmXHR2bSNPrOxAOgocrsvnLfq/cY/y+uBfGOEUMxpbMUKbEQVc8rCCCCtRfnBBg+H4YuVM6NYYQTawOqQA/OpQNKkuALXhtoOMXxW2fRVBMXolhRiqvEB9IFTvs0RIFyyiLkA+8Ysj+uuNGvDrQVou4WFhYuhZernznXamtVadMadiNbTJ5lII6TpPQ8wO2C4qUaCXZVUSSSRJ8yfMxjmd7O0Ks6kjVJbSSszvOkwZ8z6+ZxFT7LZcNq0kmIu7RvNwCAfjOOaaNFLqxkTnbdul8q01RzXaJ3fu8vTZm5SZHRiRIvAiCeYj8xIfieSzGukKjCo4eSsyYJYU72UGSpgCOU+gOo4rnqeUo8oRZsqqsCerEL9EWnboJE4x/FuJ/I6BrMQc1mAVpkGbQJrMD1iALGLAWJAWjwRPwyZk34AD7OFpzUgoH294sC65WmZSiSXI+lVNjf7I5Y946Y5/ZvUjNVCemXqk/AocZSfP+eNL2BcCvWP/APmrfrQXxoJC64KV6V2OQCg0GR3hgli0/N0weYkyJB69MUu3nHFSkaAMvUA1fZSQTPq0EAeUnynP0e11akhpUlpIAz8wBfdj4Z0r57qZwCzFVmJLS7OZJN5Pmx/rpjpURhEFk8h0T1Hoji6u+6/eq8dSDJv6/dEeQsT0+OGZeuHnSZ0llPkpWx95/n5b28nwypXYrSDOxsSl497eFAPU/Gcaz+zz+zunlNbuxqVBUIAJlUK21Cw1N6kW6bThkmSZpFKEJwAtv/Sv9jOyXdfPVl+cPgU7pO7N9si32R6kga04ROFjMma48R5iOrOSwsLCwKipZj2yf4dT9ujiDMe3o/drfwsT5j2yf4dT9ujiDMe3o/drfwsdKjenxXOpHnVzCxBWz9NW0s6q2ktBIB0ggFjOwkgSfPHG4lSBINWmCNwXUH4iffhqYS6sYWIUziEgB1JOwkSbBuXzsQbTvibAhLGf7QUNVQHu+IPyi+VaE3azfb/dpxoMZ/tBl9VQHu8+/KL5VtKbtZh9b92nCtL9NP6PP93A93hFsiIenZx8ybVLuL0rVD9bz9ZwSwNyIh6dnEUTaoZcc1Kzn63n6zglhGL5uXQLdmO89UhhYWOYzV10YizIGnziCB5+S/Hb44lOGVVkW3kEeUghhPpYYq4TaQgoYHGqGa4tqmAb6dTRuOoDCDqUiRqJ41pKGzSzAEmQZAaCCdgDrW8sRJxYq5QtA0iFnTO4BGnSWm6kGDa49YOIKvC2kaQRAAgsCNyZDlZm5MlST1PXHPMN2U9qpJMy1ZSQV5TCiQu2mrcXAJYlbSASN7nBXLoQqgxMD/geg2xDlcgEgmCfQQBsLD3ACTJt78WsMwIRZMuvKkBLCwscwyrLuG1aoUFiYCgkk9ABc/ljpwF7XZwJQ0liveMFmCbDnNoPRY+OM4j6jC44BCDUa4zFZ8xUIFGmNWoPI0AWRwLSbsRfcwb4857R8cbN5hqpkDZFP0UHhEfiT6k41XbbiPc5SllwRrzHztUgRy209TuQOv0fXGCj+v6+P4Y5MMECs682laJY1PYaR8qNgO6VZbw81VBBPqNX4HGWn+v5Y1/ZigVyVVwCTVrJTAChp0IWvqMRqZRPSMS7ynchNoZZ61XTTXU7EwqwPfvYAeZ2xtuDdgqaQ2YIqtvoEimPeDd/jA+zgr2c7PrlacWNRvG46+SrP0R087nc4JGuurTI1RMTePMDHauFUJmkUtz/AMWWNTqdNVEKAoGwAAHwAtinwzar/jVf2sWRmFtzC8RfebiOh+GIcooTXLKdVRjY/WIIU+txb1GISGKtY57vzxFUzaKpYuoUAtOoRpG7T5Dr5Yca635ltE3HUSJPrgVpqSMLCwsCFSzHtk/w6n7dHEGY9vR+7W/hYnzHtk/w6n7VHEGY9vR+7W/hY6VG9PiudSPOos7wNKrFmLiYsCI1A0yGEqTPzaDeLbXnDl4LTAVQDCEkC3Vkc9NpRR7rYv4WGZBLofluB06bKylpX1F+QJzWkgAbTEycEMLCxIEkJYz/AGgy+qoD3WfflF8q2lN2sw+t+7TjQYz/AGgy2qoD3WfflF8s2lN2sw+t+4jCtL9NP6PMo3A93hFsksPTEOPmTapdxelZz9bz9ZwSjA3IrzqIcaaNxUu41FdIfzbkafUYpDP5kE8hIDVBPdNt3yheUHU+mnzApAafNThGJ5uXRbNMuZ6o+fXCnACvxHNaWilpNtkZ4JFSwgw0lafOOVddwYOLfFM7XRnFOkGAAKtDNuyLEKZJUd4xAG2j1nOStWCKf1vhTgOeIZgH2Q8dMWRzykHVBkAkQvNZRN56QLxLNwWNGI1coVm6048iTJdZBCkDVYYJIrBH8VK2eArIhMSJNtySFQftn/Li3GMvksx33EmI8NMPcG3IBTXYfWqVrE9PTFHG5MwWVqxOAK1GFhYWLLBUM/kHepTdH06J6kTNSixBA8Q0I4g9WHlIp5Dg1YMpq1SwESFepJjvSAWsSJdTBPSLjd1fgr6mKVI11GZuZtj3YEi4MKtRdNlipO6gYjy3AqqW7wEc0gMy7sWDWHNAJGk2OonoJss5W3Lna3jtbLZarUo0Gd0C6Z0MpJdRGlagqHciwmcZzO8br5ihRq18vUyZioObS+okKRC+NbKTzKPeeuw4Pw+pS1d5ULg6QokwANWwItYqtiZ0g2JOK/aqiTQ1KASjA3kCDKNJANuadunvOFaY2tAe0ZftWbOtOa8s7cO1TPuACSBSRQJJPzaQAL3JJti7wvgVGkpNen31TSTpDkKDOnQNF2fUQJmJNpiSZr5SkH+Uhmas6BHK8wplVNN3gyeYKBcGBr94gOWD0NTIGq1vnD9GKSMEpxcgFqkeZ0gzY45pcYkzDMpAEnfcOXJNw4dYEnBZXtRw6nRr6adkZVeCdRUmQykmJggkehGN52b4THySiwB7lDXcPTmGc6wFYmAQTT8zvtgPxjshUOYSpVCrlwiSQwJIHM1MLuXJLAbiBcwMb7gOSKhqtQaalYhiL8qidCwQIMG4gRt0wxCaXuE9hPe9YFFcUc/whKramJBC6QREgXmCwPn7rDF6cLHTVJITkuB0qDBy0kCpBePpMrsQTe2kddt8cXgFFXZ2aSzOeYgwahay6tjLsBEbx77Wd4UlVkZ7lIiwj2lKp1B60lHuJ9IpU+y6AAa3sEAkLaAQTOmZMmZt0iJBlVlsTKfA6CKUNWzU3RtRUmJYEywJUg1oN9ys+RtJwBO97xjqIbVBVYnTUUnb/wBxiPKwFsQ5jsxTddJdoGqI0rZihuVALeGJJ6nBhVgCOm2CaA3MLuFhYa9QKCSYAuSTA95JxVXVTMe2T/DqftUcQZj29H7tb+FipkeOpmMwe7BKU6bgOQQGJenOmfKB632xbzHt6P3a38LHUo4IZbmufSWlsSRVzCwsLDKWSwsLCwISxn+0GW1VAe5z1TlF8s+lN2sR9b9xGNBjP8fyuqoD3Oeqcovln0pu1iPrfuIwrS/TT+jzKNwPd46otklh6YhxFE2cy4vSs56t5nznBLA3JLD0xDLFE2qGXHNSs56t5nznBLCMXzcui3Zcd56pYz7dr6P94jJS/eFCSugxMK4bXERo1+k23xc4r2loZe1SoNQ+ivM3xGw+MYy+Z4jUqZn5XTopQPd90K2YIE0y2uy7kz1Gq1vPFALJm5biBEfKqt5gdmu0WWpyGrICOk6jvGyycYjMZtajAPVzGcb6iA00t5CCxG9wuLmV4JmGvSylCiOhqjWw6gnvCxny5B0tGMfGh4W7h8p4UGqJxDLfIdbfZF6/9oGVUSpdj0AWPddoEbfyxmeyPaSllzVatrL1IA0gEASxO7CJJmI/XjRL2bzhENnAnpTWAPcV0R7gMQUOxFZBCZsqCZhQ4BMbwKm9h+GKl5JEmHmFvDFGYxzC8Wy/yznkiNDtxlGt3hX7ykb+sEYLZbiVKp4KiP8AdYH02mcZmt2TzXTMU6lv/VQNPodavPxNvhgZmuzNcXbKUn+1RYoehsA3/wAPd0xbxRi0j36LDVYLvJEHOX/oBehY5/X9fhjzX5a9A6e9zWW8kqDvFAO2+k9Nwp/LF/K9rMz+ly1SxPOTSPnHNoHp5epxYRGG5w3XH3VHUCKBMXZ9zC3kYjrUVdSrCVYEEXuDvtfGbyvanMt//TL+tOoGEecgGR6jDqvaLN7DJ93I3q1Aon46ZHWMaS3cx9pfV3zkeqDdo+A9yCNUI/d0026M7HV9xdW28obQRilRzdKohEO1R2ULSSl3oWnTUpTUgsBIkt1uAcc7SZypWA72vRdlYaadEFgNQv8AOBYOyiJY3wa4Z2dzDrFspSjwU5FRh01nxH/Mf8owiGQm/wBbBMXyGZzOwBdRsEQ6P/YZTPtsxM7MML1SSnXpFXqd1TZdOk5uqXflEAimuxuDOmZvOLA7QVATq4jSEfVy7MPx0AR6ycHcn2Ny1O5TvCetQ6p87WX12nBKlwyksaaVNY2IRQR8YnGzQ8CTQB7pQxaM2wAngB1rLH0u0tbpncs5P16VRB8G0DBPK9qqoE1MvrXq+WYVVHW4BlbeZ6YOVeFUXnVSpGd5RZPW5icDcz2Ny7HUgai3RqTFfyMgfCMXnEF8j7I8SjOsII5HpL5V3hnHaOY9m4JG6mQw96kfqxfxjuJdmK4uSubA2n5qsOkrUEk/5ifdinluL1KLaPlFSifqZumXA+7UUao2uQBg8Rv/ACs3/dyjVK9sIz75+y3v4YWMlR7T5nouVq+Xd1lU23YqzTHwGOZjtBmzv8loT1eqrEeoUMZ/A4vZfP3Cx1Z85WI/xbjVPLJqc3PhUXZj5KP37Yx3F889Vh8o1XM08pTnUfI1iLjba7HoF3xJlsu9aqTli1WoTzZuqNIX0oqRyxcbSOkC+NRwbs9TywJWXqHxVG3M7x5D+iTiniE2Q+f19pkMh0YTiWuyx45ddyHcCyNam4NbSuqm+mmthTUNS5QAdN5kxJ8yehHMe3o/drfwsWMx7ZP8Op+3RxXzHt6P3a38LHUogqwgNq8/TIhiRS4+yuYWFhYcSiWFhYWBCWM/2gymqoD3OdqcoE5Z9KbtYj637iMaDGf7QZTXUB7jO1OUCcvU0Ju1iPrevkRhWl+mn9HmUbge7x1T89x6nlTTLB9XdFRTJDVASaZAqX3sQT1IwCz/AGgrVZ76qcskWp0xqqH3mxT3sV9xvietSq5isi0aLUIBpGrVHznKOYFtyQFIlb73WYwe4Z2Ny9EhiDVcXl9p8wotve8n1xy4kVzj/W3ifgd7F3ITIEBs4hm7ISJ4m0D3Ky/CuHVahHyWh3Sk+2qczepDsIHuprPrg/lOw1PVrr1HrP1kkA+hMlz/AKh7sac45OMvBDjOIax2/So+nxDZDFUbL+d/RQ5XJpSXTTRUHkoA/GN/jiacKMR5irpRmH0QSPgCeuNrAEiSSZlDM/nCZ0kgbAKYNpEyOpIaBtAvcgYr8Kz1QNDMWXUAJOrdoBDHmuCDcnwnztEevoD8CNKg/wD22/yn3YlytPnQD6wt5Q+r8ZSqPdHnfzzI8R8YEE2laSACP4a9QKJJAA3JIA+JOMrX7CueIU838trkU9fzb6W06kZfmjp0qLixQ267YPZjhpamUNVzLI2pghI0OjwIQL9HqDv12x6JLzOSuggi0EG46g+o87YG1uzeVe5o09915LzF9BEmbYrVOzh1clXk0hdDAkEhkbnKkSJD2EDnMAXl/wDcB16u9Mlw30tu+NXTGv1A+A9Iq4Nl+V21XZEiMP4zG4qtU7AZUmdNQegaf2gT+eOU+wGVB2qH0LQP+1Qfzxa4bwBqTKzVSxXpBAiK0rp1RcujbfQHvHW4E5iKsQ7NIDSZZGk8/jhSkx4XYRjGpAlWslnZJM69SZed3NXclwajRvTpIh21Ac3ndjf88XIwBp8AZXlXChFpaTzEsyEM2vm8JIuNzJvh2X7POsfO6o7qZVoYpTKEtDzuQ4E2IGNC+GwWkAJVz3uM3Wo2DO3XCwL4bwU0qjMahYFYCxEXU/uJ97ttJkqqE7A/178Q6NDaKxcJb0A5pv8AX/GO46VI3BxwDrBj3YjWIUq1YS3hSlhlakrCHAYeTAMPwOHj0v7r4QB26/16YDGhiwuHMIQnM9k8q8zRUT9Usv5KQBhlHsdlE2oz95nb8i0YOdw3l+rDSpG4xiyLRnuk0tJ4LcUqNKqHmW8plNAoCgAAAAAWAHQAeWHDHQhOwOOMsbzjZseE51UOE8prCapZj2yf4dX9ujiDMe3o/drfwsSPUDViAQdNOLX0kuZBjryrb0wPoLXGYp98aRGirp7vWLzTnVq6R5Y7FH9Mb1zY/nKMYWFhYaWCWFhYWBCWM/2gyeuoD3GdqcoE5d9CC7WI+t+4jGgxn+0GS11Afk+cq8oGrL1NCi7WI+t1nyIwrS/TT+jzKNwPd46o1lcqW7kAMuiCRUMsB3bKQx6sJAPxwYXKjrP6sC8gxRUgMsKo0uZYWHK56sOp88FaVfUJ0nHldNGkQ3ggyYQJSzxnj8IDrSBmVw5Qev4/zxEuXvBMeXriwznyP5fzxxqAbe/vxxWUyM0SrmXPqrhxF6YcoPMj8MMbJBlIM3BH4iMTCgBt+d/13wzM5rQjMfogn/jFNajGyueaKxwWPfLsHAJ3PT6wlW2vvEQDtbeMaHhnCiOZ7GIA8v1xaABJgAdScScJypWmDbUwF/QCFEe68eZOLyz9L8rTgMZzT+Ni1fEJsCYcoPM/rwqWWESb/q/DDqggWME/H8jhwpwNz+OIdSYzm1S8kb1lWMr0moKegxykoFuuGmqJAJt5/uMYeVX0/ryxjMylgotuKVWIgxhIwA8o+GG0CIt+e/xnHajAjaYuLdcQjYmkiZgn1jbD1rqdiPxxxa4O1z+H4zhqPDEEGTfzm0YmSFytmFkKZJaYABP57D44kVjG354TTaB+JwjUjcH9eIRsXKlQRBsT0OHB/Q/l/PDHBkE2j474dqIMb/11wIlYmoYmxkmcOpH8euFeZjHNOrfb8/x/lgQpMMqCbfjjvdjyw1li43No88CgJwT1P5fyw1Une5n+v3Yd3nnb34axHv8Ad/4xCLVRzVFVMKAB5Cw/DAzNz31KN9FaPf8ANxi6TOKeY9vR+7W/hY+m0KE6FRmMcZmXY4XJJ5m4oc1LNlVBJ+iWIamGs1SQLadRHddStiCbmZCubCHq8CL0wp+ajymRUliTaAIB2wZwP4pl6rFTTYiFqiAQAWZRoLSNgQdrgsOk4bIVVUrUM0oPdsSTUqGWKEaWIKAAgEAAsPMEbFYI73ObDeMFAD0p6jzt1sA+jRFtMgzGHNTzXRvpVIJ0RBA0EwCQAdVhJNp09H5NcyaoNSBThuXlJ8T6QSOunu9pFmvsTHNChZc5piRIUGQUuYpWuLQRVk+tgbDEfH8gXqA/J83V5QNVCpoUXaxH1us+RGD+AvGslrqA/J83V5QNVCpoUXNiJ8XWfIjC1LEoSf0d61+B2fLeqNcMhQgZWUBQIfmZTAs56sNifPBYVR5j8cYpOLMihQBC8R+RCZJ7oCAxJN6nrt6Y6OOP5L//ACPyPY+z+tv4/Xb0xwabQYNKeIlcgyAundxCZNDjAmwXnFbF8yo6j4XxHRrgzeD5HGUTjb2st+JHJ7H2f1t/H67emOpxtzFlvxE5PY+z+tv4/Xb0wt/E0apLxDWzlZy/aNTj5DmtiSR5fqwJ4rWDstIHxnmPQKJn8/zGAqcYa1lvxI5PY+z+tv4/Xb0wypxBhVQwJfNrljM2pmtXSRfxRSUztJNtowbouE0itEJmcBxnerapGabhzWx+UL9YfjhlOsrTf8f3TjJrxt+Wy34icpsfZj6W/j9dvTHE42502W/EDlNj7MfS38frt6Y1/iKPI/2Ge79/IVdTjjAc1sio9MVamaAYRcdff6YzNPjDnTZb8ROU2Psx9Lfx+u3phJxtzpsvNxBspsfZj6W/j9dvTEwNFUdrpxXk7AJfKDQ6RgBzWp+Xr6/hhUMyt+hJ62918ZanxpzpsvNxA5TY+zH0t/H67emFT40502Xm4g2UNj7MfS38frt6Y1douhESa50+B+Ao1KkZDmtTmMysWgnp/wCT5YQz6+RGMvT4y50WXm4g2VO/sx9Lfx+u3pjlLjTnRZebPtlTY+zH0hfx+u3piWaLoVWTnOJzFn2g0KkZDn3ktOmdGq4gRv8Azxx86A1hI6/+MZilxtyUsvNn2ypsfZjYi/j9dvTHaPGnOiy82fbKmx9mNiL+P129MXGjaBXrTdKV3z879liDQqRkOe/6WqGfX1/DEdTPC0DY9cZnL8bdu7kLz55sqbHwDYi/i9dvTCocac93IXnzz5U2PgGxF/F67emBujKADMlx72AINCpIwHPf9LTVc8IgAyfPESZxgZN56bfhjPZfjTt3chefPPljv4BsRfxeu3pjmX407d1IXnzz5Y2PgEwRfxeu3pjaFQdHsaWkEzxN/tJVdQqSMu5/S1I4gPI/l/PET50zy2998ZvL8bdjSkLz518sbHwLsRfxeu3pjuX407d1IX5zOvljY+BdiL+L129MVZo/R7TMgnf+pKTQqSMB3P6K0Rzzeg+H88QtVJMkmRt/4wByvG3buZC/OZx8uYB8C7EX8X5emFluOO3cyF+czlTLmx8C7EX8Xrt6YehQ6DD8rByn1VHUGk49d/0VpVzzeQOB+d7TKrlCSCBLaRMAwACZsSSALdRgVlOOO3cyF+czlTLmAfAuxF/F+XpiGjmRWNF3poWqZqpliYPsxNwNUavUz6AYw1XR4dWDLeMuU5KdRpOzuf0UUpcYpNpAaGcKQpueYSvhJBtBsbAiYnFHK8TpsyVGzCGEkL3ZpkCoRdgXYiNJmwjc2xBk6qscuTTSWzlShPMSEUAAglidUKoMyIERiPJrTbufmaY73NVMs0avZqCARzeIixPu8hjo65DVToyOJ2Dnv+iif/6ly+me8k8vLB1DVtqSJHx9PMTO/GqCsVNVAwiQTcSpdQfeoJ/5GA+W0VO51UqfzucqUWjUOVNiBq3sPSy25RHMoEfuNVJD3ubeg13PKghSCWJ1QBMyDAtYQa6zvvag6Ljidg55T/1KNf3xS+uNp6i2kvNwLaRNvMeYwk4vSIJDg6dM2NtRhRETM2jcHeMCcvmBVNAvTQmtmquXYwfAq6ZF/EVAB6emI8gFZqR0KPlGaei4BYACmWZWUBrOSSSb3jaBE67D772oOi44nMDnlP8A1KMjjNEkAVFJYwN9yYF4i/TzFxIvihxvJa6gPyfN1eUDVQq6FFzYifF1nyIxX4e6N8n+apjvc1UpGAbLT1FSt7G59ALAAAAE+CcETiFM1qzVFZalSkBSqMi6UcwSJ3vc4xjUhsZlVt63g0aJQ3+JFsAss3kYEZHFf//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pic>
        <p:nvPicPr>
          <p:cNvPr id="19462" name="Picture 6" descr="http://www.enchantedlearning.com/subjects/anatomy/skin/crosssection.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 Τίτλος"/>
          <p:cNvSpPr>
            <a:spLocks noGrp="1"/>
          </p:cNvSpPr>
          <p:nvPr>
            <p:ph type="title"/>
          </p:nvPr>
        </p:nvSpPr>
        <p:spPr/>
        <p:txBody>
          <a:bodyPr/>
          <a:lstStyle/>
          <a:p>
            <a:pPr eaLnBrk="1" hangingPunct="1"/>
            <a:endParaRPr lang="en-US"/>
          </a:p>
        </p:txBody>
      </p:sp>
      <p:sp>
        <p:nvSpPr>
          <p:cNvPr id="21507" name="2 - Θέση περιεχομένου"/>
          <p:cNvSpPr>
            <a:spLocks noGrp="1"/>
          </p:cNvSpPr>
          <p:nvPr>
            <p:ph idx="1"/>
          </p:nvPr>
        </p:nvSpPr>
        <p:spPr/>
        <p:txBody>
          <a:bodyPr/>
          <a:lstStyle/>
          <a:p>
            <a:pPr eaLnBrk="1" hangingPunct="1"/>
            <a:endParaRPr lang="en-US"/>
          </a:p>
        </p:txBody>
      </p:sp>
      <p:pic>
        <p:nvPicPr>
          <p:cNvPr id="21508" name="Picture 2" descr="http://www.natural-health-information-centre.com/image-files/skin-anatomy.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 Τίτλος"/>
          <p:cNvSpPr>
            <a:spLocks noGrp="1"/>
          </p:cNvSpPr>
          <p:nvPr>
            <p:ph type="title"/>
          </p:nvPr>
        </p:nvSpPr>
        <p:spPr/>
        <p:txBody>
          <a:bodyPr/>
          <a:lstStyle/>
          <a:p>
            <a:pPr eaLnBrk="1" hangingPunct="1"/>
            <a:endParaRPr lang="en-US"/>
          </a:p>
        </p:txBody>
      </p:sp>
      <p:sp>
        <p:nvSpPr>
          <p:cNvPr id="22531" name="2 - Θέση περιεχομένου"/>
          <p:cNvSpPr>
            <a:spLocks noGrp="1"/>
          </p:cNvSpPr>
          <p:nvPr>
            <p:ph idx="1"/>
          </p:nvPr>
        </p:nvSpPr>
        <p:spPr/>
        <p:txBody>
          <a:bodyPr/>
          <a:lstStyle/>
          <a:p>
            <a:pPr eaLnBrk="1" hangingPunct="1"/>
            <a:endParaRPr lang="en-US"/>
          </a:p>
        </p:txBody>
      </p:sp>
      <p:pic>
        <p:nvPicPr>
          <p:cNvPr id="22532" name="Picture 2" descr="http://www.uptodate.com/contents/images/ONC/17993/Skin_anatomy_PI.jpg?title=Skin+anatomy+PI"/>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 Τίτλος"/>
          <p:cNvSpPr>
            <a:spLocks noGrp="1"/>
          </p:cNvSpPr>
          <p:nvPr>
            <p:ph type="title"/>
          </p:nvPr>
        </p:nvSpPr>
        <p:spPr/>
        <p:txBody>
          <a:bodyPr/>
          <a:lstStyle/>
          <a:p>
            <a:pPr eaLnBrk="1" hangingPunct="1"/>
            <a:endParaRPr lang="en-US"/>
          </a:p>
        </p:txBody>
      </p:sp>
      <p:sp>
        <p:nvSpPr>
          <p:cNvPr id="23555" name="2 - Θέση περιεχομένου"/>
          <p:cNvSpPr>
            <a:spLocks noGrp="1"/>
          </p:cNvSpPr>
          <p:nvPr>
            <p:ph idx="1"/>
          </p:nvPr>
        </p:nvSpPr>
        <p:spPr/>
        <p:txBody>
          <a:bodyPr/>
          <a:lstStyle/>
          <a:p>
            <a:pPr eaLnBrk="1" hangingPunct="1"/>
            <a:endParaRPr lang="en-US"/>
          </a:p>
        </p:txBody>
      </p:sp>
      <p:pic>
        <p:nvPicPr>
          <p:cNvPr id="23556" name="Picture 4" descr="http://bestofbothworldsaz.com/wp-content/uploads/2010/09/SkinLayer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 Τίτλος"/>
          <p:cNvSpPr>
            <a:spLocks noGrp="1"/>
          </p:cNvSpPr>
          <p:nvPr>
            <p:ph type="title"/>
          </p:nvPr>
        </p:nvSpPr>
        <p:spPr/>
        <p:txBody>
          <a:bodyPr/>
          <a:lstStyle/>
          <a:p>
            <a:pPr eaLnBrk="1" hangingPunct="1"/>
            <a:endParaRPr lang="en-US"/>
          </a:p>
        </p:txBody>
      </p:sp>
      <p:sp>
        <p:nvSpPr>
          <p:cNvPr id="24579" name="2 - Θέση περιεχομένου"/>
          <p:cNvSpPr>
            <a:spLocks noGrp="1"/>
          </p:cNvSpPr>
          <p:nvPr>
            <p:ph idx="1"/>
          </p:nvPr>
        </p:nvSpPr>
        <p:spPr/>
        <p:txBody>
          <a:bodyPr/>
          <a:lstStyle/>
          <a:p>
            <a:pPr eaLnBrk="1" hangingPunct="1"/>
            <a:endParaRPr lang="en-US"/>
          </a:p>
        </p:txBody>
      </p:sp>
      <p:pic>
        <p:nvPicPr>
          <p:cNvPr id="24580" name="Picture 2" descr="http://t0.gstatic.com/images?q=tbn:ANd9GcQ0kEQ2hRmxppJpvs5YQt0-EsO5xjj8DjCC3vlDqoUk39lwHCADoA"/>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2 - Θέση περιεχομένου"/>
          <p:cNvSpPr>
            <a:spLocks noGrp="1"/>
          </p:cNvSpPr>
          <p:nvPr>
            <p:ph idx="1"/>
          </p:nvPr>
        </p:nvSpPr>
        <p:spPr>
          <a:xfrm>
            <a:off x="0" y="0"/>
            <a:ext cx="9144000" cy="6858000"/>
          </a:xfrm>
        </p:spPr>
        <p:txBody>
          <a:bodyPr/>
          <a:lstStyle/>
          <a:p>
            <a:pPr>
              <a:buFont typeface="Arial" charset="0"/>
              <a:buNone/>
            </a:pPr>
            <a:endParaRPr lang="el-GR" sz="1800" b="1" dirty="0"/>
          </a:p>
          <a:p>
            <a:pPr>
              <a:buFont typeface="Arial" charset="0"/>
              <a:buNone/>
            </a:pPr>
            <a:endParaRPr lang="el-GR" sz="1800" b="1" dirty="0"/>
          </a:p>
          <a:p>
            <a:pPr>
              <a:buFont typeface="Arial" charset="0"/>
              <a:buNone/>
            </a:pPr>
            <a:r>
              <a:rPr lang="el-GR" sz="2800" b="1" dirty="0"/>
              <a:t>ΤΙ ΕΙΝΑΙ ΤΟ ΚΑΛΛΥΝΤΙΚΟ</a:t>
            </a:r>
          </a:p>
          <a:p>
            <a:pPr>
              <a:buFont typeface="Arial" charset="0"/>
              <a:buNone/>
            </a:pPr>
            <a:endParaRPr lang="el-GR" sz="1800" b="1" dirty="0"/>
          </a:p>
          <a:p>
            <a:pPr>
              <a:buFont typeface="Arial" charset="0"/>
              <a:buNone/>
            </a:pPr>
            <a:r>
              <a:rPr lang="el-GR" sz="2000" b="1" dirty="0"/>
              <a:t>Με βάση την νομοθεσία «Καλλυντικό προϊόν» νοείται κάθε ουσία ή μείγμα που προορίζεται</a:t>
            </a:r>
          </a:p>
          <a:p>
            <a:pPr algn="just">
              <a:buFont typeface="Arial" charset="0"/>
              <a:buNone/>
            </a:pPr>
            <a:r>
              <a:rPr lang="el-GR" sz="2000" b="1" dirty="0"/>
              <a:t>να  έλθει σε επαφή με εξωτερικά μέρη του ανθρώπινου σώματος (επιδερμίδα,</a:t>
            </a:r>
          </a:p>
          <a:p>
            <a:pPr algn="just">
              <a:buFont typeface="Arial" charset="0"/>
              <a:buNone/>
            </a:pPr>
            <a:r>
              <a:rPr lang="el-GR" sz="2000" b="1" dirty="0"/>
              <a:t>τριχωτά μέρη του σώματος και της κεφαλής, νύχια, χείλη και εξωτερικά</a:t>
            </a:r>
          </a:p>
          <a:p>
            <a:pPr>
              <a:buFont typeface="Arial" charset="0"/>
              <a:buNone/>
            </a:pPr>
            <a:r>
              <a:rPr lang="el-GR" sz="2000" b="1" dirty="0"/>
              <a:t>γεννητικά όργανα) ή με τα δόντια και τους βλεννογόνους της στοματικής</a:t>
            </a:r>
          </a:p>
          <a:p>
            <a:pPr>
              <a:buFont typeface="Arial" charset="0"/>
              <a:buNone/>
            </a:pPr>
            <a:r>
              <a:rPr lang="el-GR" sz="2000" b="1" dirty="0"/>
              <a:t>κοιλότητας, με αποκλειστικό ή κύριο σκοπό τον καθαρισμό τους, τον</a:t>
            </a:r>
          </a:p>
          <a:p>
            <a:pPr>
              <a:buFont typeface="Arial" charset="0"/>
              <a:buNone/>
            </a:pPr>
            <a:r>
              <a:rPr lang="el-GR" sz="2000" b="1" dirty="0"/>
              <a:t>αρωματισμό τους, τη μεταβολή της εμφάνισής τους, την προστασία τους, τη</a:t>
            </a:r>
          </a:p>
          <a:p>
            <a:pPr>
              <a:buFont typeface="Arial" charset="0"/>
              <a:buNone/>
            </a:pPr>
            <a:r>
              <a:rPr lang="el-GR" sz="2000" b="1" dirty="0"/>
              <a:t>διατήρησή τους σε καλή κατάσταση ή τη διόρθωση των σωματικών οσμών</a:t>
            </a:r>
            <a:endParaRPr lang="en-US" sz="20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Τίτλος"/>
          <p:cNvSpPr>
            <a:spLocks noGrp="1"/>
          </p:cNvSpPr>
          <p:nvPr>
            <p:ph type="title"/>
          </p:nvPr>
        </p:nvSpPr>
        <p:spPr/>
        <p:txBody>
          <a:bodyPr/>
          <a:lstStyle/>
          <a:p>
            <a:pPr eaLnBrk="1" hangingPunct="1"/>
            <a:endParaRPr lang="en-US"/>
          </a:p>
        </p:txBody>
      </p:sp>
      <p:sp>
        <p:nvSpPr>
          <p:cNvPr id="25603" name="2 - Θέση περιεχομένου"/>
          <p:cNvSpPr>
            <a:spLocks noGrp="1"/>
          </p:cNvSpPr>
          <p:nvPr>
            <p:ph idx="1"/>
          </p:nvPr>
        </p:nvSpPr>
        <p:spPr/>
        <p:txBody>
          <a:bodyPr/>
          <a:lstStyle/>
          <a:p>
            <a:pPr eaLnBrk="1" hangingPunct="1"/>
            <a:endParaRPr lang="en-US"/>
          </a:p>
        </p:txBody>
      </p:sp>
      <p:pic>
        <p:nvPicPr>
          <p:cNvPr id="25604" name="Picture 2" descr="http://www.fpnotebook.com/_media/dermSkinXsFullThicknessGrayBB940.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a:p>
        </p:txBody>
      </p:sp>
      <p:pic>
        <p:nvPicPr>
          <p:cNvPr id="223234" name="Picture 2"/>
          <p:cNvPicPr>
            <a:picLocks noChangeAspect="1" noChangeArrowheads="1"/>
          </p:cNvPicPr>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Grp="1" noRot="1" noChangeArrowheads="1"/>
          </p:cNvSpPr>
          <p:nvPr>
            <p:ph idx="1"/>
          </p:nvPr>
        </p:nvSpPr>
        <p:spPr>
          <a:xfrm>
            <a:off x="0" y="0"/>
            <a:ext cx="9144000" cy="6858000"/>
          </a:xfrm>
        </p:spPr>
        <p:txBody>
          <a:bodyPr rtlCol="0">
            <a:normAutofit fontScale="92500" lnSpcReduction="20000"/>
          </a:bodyPr>
          <a:lstStyle/>
          <a:p>
            <a:pPr eaLnBrk="1" fontAlgn="auto" hangingPunct="1">
              <a:spcAft>
                <a:spcPts val="0"/>
              </a:spcAft>
              <a:buFont typeface="Arial" pitchFamily="34" charset="0"/>
              <a:buChar char="•"/>
              <a:defRPr/>
            </a:pPr>
            <a:r>
              <a:rPr lang="el-GR" sz="2400" b="1" dirty="0"/>
              <a:t>ΕΠΙΦΑΝΕΙΑ ΤΟΥ ΔΕΡΜΑΤΟΣ</a:t>
            </a:r>
          </a:p>
          <a:p>
            <a:pPr eaLnBrk="1" fontAlgn="auto" hangingPunct="1">
              <a:spcAft>
                <a:spcPts val="0"/>
              </a:spcAft>
              <a:buFont typeface="Arial" charset="0"/>
              <a:buNone/>
              <a:defRPr/>
            </a:pPr>
            <a:r>
              <a:rPr lang="el-GR" sz="2400" b="1" dirty="0"/>
              <a:t>Δερματικές Αύλακες – Ακρολοφίες </a:t>
            </a:r>
          </a:p>
          <a:p>
            <a:pPr eaLnBrk="1" fontAlgn="auto" hangingPunct="1">
              <a:spcAft>
                <a:spcPts val="0"/>
              </a:spcAft>
              <a:buFont typeface="Arial" charset="0"/>
              <a:buNone/>
              <a:defRPr/>
            </a:pPr>
            <a:r>
              <a:rPr lang="el-GR" sz="2400" b="1" dirty="0"/>
              <a:t>Πτυχές του δέρματος οι οποίες εμφανίζονται ως γραμμώσεις μεγάλες και μικρές – </a:t>
            </a:r>
            <a:r>
              <a:rPr lang="el-GR" sz="2400" b="1" dirty="0" err="1"/>
              <a:t>Δερματογλυφικά</a:t>
            </a:r>
            <a:endParaRPr lang="el-GR" sz="2400" b="1" dirty="0"/>
          </a:p>
          <a:p>
            <a:pPr eaLnBrk="1" fontAlgn="auto" hangingPunct="1">
              <a:spcAft>
                <a:spcPts val="0"/>
              </a:spcAft>
              <a:buFont typeface="Arial" charset="0"/>
              <a:buNone/>
              <a:defRPr/>
            </a:pPr>
            <a:r>
              <a:rPr lang="el-GR" sz="2400" b="1" dirty="0"/>
              <a:t>Πόροι</a:t>
            </a:r>
          </a:p>
          <a:p>
            <a:pPr eaLnBrk="1" fontAlgn="auto" hangingPunct="1">
              <a:spcAft>
                <a:spcPts val="0"/>
              </a:spcAft>
              <a:buFont typeface="Arial" pitchFamily="34" charset="0"/>
              <a:buChar char="•"/>
              <a:defRPr/>
            </a:pPr>
            <a:r>
              <a:rPr lang="el-GR" sz="2400" dirty="0"/>
              <a:t>-</a:t>
            </a:r>
            <a:r>
              <a:rPr lang="el-GR" sz="2400" dirty="0" err="1"/>
              <a:t>Υδατολιπιδικό</a:t>
            </a:r>
            <a:r>
              <a:rPr lang="el-GR" sz="2400" dirty="0"/>
              <a:t> </a:t>
            </a:r>
            <a:r>
              <a:rPr lang="el-GR" sz="2400" dirty="0" err="1"/>
              <a:t>Υμένιο</a:t>
            </a:r>
            <a:endParaRPr lang="el-GR" sz="2400" dirty="0"/>
          </a:p>
          <a:p>
            <a:pPr eaLnBrk="1" fontAlgn="auto" hangingPunct="1">
              <a:spcAft>
                <a:spcPts val="0"/>
              </a:spcAft>
              <a:buFont typeface="Arial" pitchFamily="34" charset="0"/>
              <a:buChar char="•"/>
              <a:defRPr/>
            </a:pPr>
            <a:r>
              <a:rPr lang="el-GR" sz="2400" b="1" dirty="0"/>
              <a:t>Σμήγμα : </a:t>
            </a:r>
          </a:p>
          <a:p>
            <a:pPr eaLnBrk="1" fontAlgn="auto" hangingPunct="1">
              <a:spcAft>
                <a:spcPts val="0"/>
              </a:spcAft>
              <a:buFont typeface="Arial" pitchFamily="34" charset="0"/>
              <a:buChar char="•"/>
              <a:defRPr/>
            </a:pPr>
            <a:r>
              <a:rPr lang="el-GR" sz="2000" b="1" dirty="0" err="1"/>
              <a:t>Τριγλυκερίδια</a:t>
            </a:r>
            <a:r>
              <a:rPr lang="el-GR" sz="2000" b="1" dirty="0"/>
              <a:t> 57%, </a:t>
            </a:r>
            <a:r>
              <a:rPr lang="el-GR" sz="2000" b="1" dirty="0" err="1"/>
              <a:t>Σκουαλένιο</a:t>
            </a:r>
            <a:r>
              <a:rPr lang="el-GR" sz="2000" b="1" dirty="0"/>
              <a:t> 12%, Κηροί 26%, </a:t>
            </a:r>
            <a:r>
              <a:rPr lang="el-GR" sz="2000" b="1" dirty="0" err="1"/>
              <a:t>Στερόλες</a:t>
            </a:r>
            <a:r>
              <a:rPr lang="el-GR" sz="2000" b="1" dirty="0"/>
              <a:t> 26%</a:t>
            </a:r>
          </a:p>
          <a:p>
            <a:pPr eaLnBrk="1" fontAlgn="auto" hangingPunct="1">
              <a:spcAft>
                <a:spcPts val="0"/>
              </a:spcAft>
              <a:buFont typeface="Arial" pitchFamily="34" charset="0"/>
              <a:buChar char="•"/>
              <a:defRPr/>
            </a:pPr>
            <a:r>
              <a:rPr lang="el-GR" sz="2000" b="1" dirty="0"/>
              <a:t>- </a:t>
            </a:r>
            <a:r>
              <a:rPr lang="el-GR" sz="2400" b="1" dirty="0"/>
              <a:t>Μικρόβια</a:t>
            </a:r>
          </a:p>
          <a:p>
            <a:pPr eaLnBrk="1" fontAlgn="auto" hangingPunct="1">
              <a:spcAft>
                <a:spcPts val="0"/>
              </a:spcAft>
              <a:buFont typeface="Arial" pitchFamily="34" charset="0"/>
              <a:buChar char="•"/>
              <a:defRPr/>
            </a:pPr>
            <a:r>
              <a:rPr lang="el-GR" sz="2000" b="1" dirty="0"/>
              <a:t>Βακτηρίδια – Μύκητες</a:t>
            </a:r>
          </a:p>
          <a:p>
            <a:pPr eaLnBrk="1" fontAlgn="auto" hangingPunct="1">
              <a:spcAft>
                <a:spcPts val="0"/>
              </a:spcAft>
              <a:buFont typeface="Arial" pitchFamily="34" charset="0"/>
              <a:buChar char="•"/>
              <a:defRPr/>
            </a:pPr>
            <a:r>
              <a:rPr lang="en-US" sz="2000" b="1" dirty="0"/>
              <a:t>Stratum </a:t>
            </a:r>
            <a:r>
              <a:rPr lang="en-US" sz="2000" b="1" dirty="0" err="1"/>
              <a:t>Disjonctum</a:t>
            </a:r>
            <a:r>
              <a:rPr lang="en-US" sz="2000" b="1" dirty="0"/>
              <a:t> (5</a:t>
            </a:r>
            <a:r>
              <a:rPr lang="el-GR" sz="2000" b="1" dirty="0"/>
              <a:t>μ</a:t>
            </a:r>
            <a:r>
              <a:rPr lang="en-US" sz="2000" b="1" dirty="0"/>
              <a:t>m) – </a:t>
            </a:r>
            <a:r>
              <a:rPr lang="el-GR" sz="2000" b="1" dirty="0" err="1"/>
              <a:t>Τριχικά</a:t>
            </a:r>
            <a:r>
              <a:rPr lang="el-GR" sz="2000" b="1" dirty="0"/>
              <a:t> Θυλάκια</a:t>
            </a:r>
          </a:p>
          <a:p>
            <a:pPr eaLnBrk="1" fontAlgn="auto" hangingPunct="1">
              <a:spcAft>
                <a:spcPts val="0"/>
              </a:spcAft>
              <a:buFont typeface="Arial" pitchFamily="34" charset="0"/>
              <a:buChar char="•"/>
              <a:defRPr/>
            </a:pPr>
            <a:r>
              <a:rPr lang="el-GR" sz="2000" b="1" dirty="0"/>
              <a:t>Μόνιμη Μικροβιακή Χλωρίδα: </a:t>
            </a:r>
          </a:p>
          <a:p>
            <a:pPr eaLnBrk="1" fontAlgn="auto" hangingPunct="1">
              <a:spcAft>
                <a:spcPts val="0"/>
              </a:spcAft>
              <a:buFont typeface="Arial" pitchFamily="34" charset="0"/>
              <a:buChar char="•"/>
              <a:defRPr/>
            </a:pPr>
            <a:r>
              <a:rPr lang="el-GR" sz="2000" b="1" dirty="0" err="1"/>
              <a:t>Κορυνοβακτηρίδια</a:t>
            </a:r>
            <a:r>
              <a:rPr lang="el-GR" sz="2000" b="1" dirty="0"/>
              <a:t>, </a:t>
            </a:r>
            <a:r>
              <a:rPr lang="el-GR" sz="2000" b="1" dirty="0" err="1"/>
              <a:t>Μικρόκκοκοι</a:t>
            </a:r>
            <a:r>
              <a:rPr lang="el-GR" sz="2000" b="1" dirty="0"/>
              <a:t>, Στρεπτόκοκκοι, </a:t>
            </a:r>
            <a:r>
              <a:rPr lang="el-GR" sz="2000" b="1" dirty="0" err="1"/>
              <a:t>Βάκιλλοι</a:t>
            </a:r>
            <a:r>
              <a:rPr lang="el-GR" sz="2000" b="1" dirty="0"/>
              <a:t>, </a:t>
            </a:r>
            <a:r>
              <a:rPr lang="el-GR" sz="2000" b="1" dirty="0" err="1"/>
              <a:t>Εντεροβακτηρίδια</a:t>
            </a:r>
            <a:r>
              <a:rPr lang="el-GR" sz="2000" b="1" dirty="0"/>
              <a:t>, Μύκητες</a:t>
            </a:r>
          </a:p>
          <a:p>
            <a:pPr eaLnBrk="1" fontAlgn="auto" hangingPunct="1">
              <a:spcAft>
                <a:spcPts val="0"/>
              </a:spcAft>
              <a:buFont typeface="Arial" pitchFamily="34" charset="0"/>
              <a:buChar char="•"/>
              <a:defRPr/>
            </a:pPr>
            <a:r>
              <a:rPr lang="el-GR" sz="2000" b="1" dirty="0"/>
              <a:t>Παράγοντες οι οποίοι επηρεάζουν : τροφικά συστατικά, ρΗ, τύπος του δέρματος </a:t>
            </a:r>
            <a:r>
              <a:rPr lang="el-GR" sz="2000" b="1" dirty="0" err="1"/>
              <a:t>κ.ά</a:t>
            </a:r>
            <a:endParaRPr lang="el-GR" sz="2000" b="1" dirty="0"/>
          </a:p>
          <a:p>
            <a:pPr eaLnBrk="1" fontAlgn="auto" hangingPunct="1">
              <a:spcAft>
                <a:spcPts val="0"/>
              </a:spcAft>
              <a:buFont typeface="Arial" pitchFamily="34" charset="0"/>
              <a:buChar char="•"/>
              <a:defRPr/>
            </a:pPr>
            <a:r>
              <a:rPr lang="el-GR" sz="2400" b="1" dirty="0"/>
              <a:t>Ρόλος της Χλωρίδας</a:t>
            </a:r>
          </a:p>
          <a:p>
            <a:pPr eaLnBrk="1" fontAlgn="auto" hangingPunct="1">
              <a:spcAft>
                <a:spcPts val="0"/>
              </a:spcAft>
              <a:buFont typeface="Arial" pitchFamily="34" charset="0"/>
              <a:buChar char="•"/>
              <a:defRPr/>
            </a:pPr>
            <a:r>
              <a:rPr lang="el-GR" sz="2000" b="1" dirty="0"/>
              <a:t>Φυσιολογική χλωρίδα, εκρίζωση αυτής βοηθάει στην ανάπτυξη παθογόνων μικροβίων,  αντιβιοτικές ουσίες (στρεπτομυκίνη, </a:t>
            </a:r>
            <a:r>
              <a:rPr lang="el-GR" sz="2000" b="1" dirty="0" err="1"/>
              <a:t>πενικιλλίνη</a:t>
            </a:r>
            <a:r>
              <a:rPr lang="el-GR" sz="2000" b="1" dirty="0"/>
              <a:t> </a:t>
            </a:r>
            <a:r>
              <a:rPr lang="el-GR" sz="2000" b="1" dirty="0" err="1"/>
              <a:t>κ.ά</a:t>
            </a:r>
            <a:r>
              <a:rPr lang="el-GR" sz="2000" b="1" dirty="0"/>
              <a:t>)</a:t>
            </a:r>
          </a:p>
          <a:p>
            <a:pPr eaLnBrk="1" fontAlgn="auto" hangingPunct="1">
              <a:spcAft>
                <a:spcPts val="0"/>
              </a:spcAft>
              <a:buFont typeface="Arial" pitchFamily="34" charset="0"/>
              <a:buChar char="•"/>
              <a:defRPr/>
            </a:pPr>
            <a:r>
              <a:rPr lang="el-GR" sz="2000" b="1" dirty="0"/>
              <a:t>Εξαιρέσεις (</a:t>
            </a:r>
            <a:r>
              <a:rPr lang="en-US" sz="2000" b="1" dirty="0"/>
              <a:t>Candida </a:t>
            </a:r>
            <a:r>
              <a:rPr lang="en-US" sz="2000" b="1" dirty="0" err="1"/>
              <a:t>Albicans</a:t>
            </a:r>
            <a:r>
              <a:rPr lang="en-US" sz="2000" b="1" dirty="0"/>
              <a:t>)</a:t>
            </a:r>
          </a:p>
          <a:p>
            <a:pPr eaLnBrk="1" fontAlgn="auto" hangingPunct="1">
              <a:spcAft>
                <a:spcPts val="0"/>
              </a:spcAft>
              <a:buFont typeface="Arial" pitchFamily="34" charset="0"/>
              <a:buChar char="•"/>
              <a:defRPr/>
            </a:pPr>
            <a:r>
              <a:rPr lang="el-GR" sz="2000" b="1" dirty="0"/>
              <a:t>Ηλικία (Μωρά-</a:t>
            </a:r>
            <a:r>
              <a:rPr lang="el-GR" sz="2000" b="1" dirty="0" err="1"/>
              <a:t>Καισαρική</a:t>
            </a:r>
            <a:r>
              <a:rPr lang="el-GR" sz="2000" b="1" dirty="0"/>
              <a:t> -</a:t>
            </a:r>
            <a:r>
              <a:rPr lang="en-US" sz="2000" b="1" dirty="0"/>
              <a:t>Staphylococcus </a:t>
            </a:r>
            <a:r>
              <a:rPr lang="en-US" sz="2000" b="1" dirty="0" err="1"/>
              <a:t>Epidermidis</a:t>
            </a:r>
            <a:r>
              <a:rPr lang="en-US" sz="2000" b="1" dirty="0"/>
              <a:t>, </a:t>
            </a:r>
            <a:r>
              <a:rPr lang="el-GR" sz="2000" b="1" dirty="0"/>
              <a:t>Εφηβεία- </a:t>
            </a:r>
            <a:r>
              <a:rPr lang="en-US" sz="2000" b="1" dirty="0" err="1"/>
              <a:t>Propionobacterium</a:t>
            </a:r>
            <a:r>
              <a:rPr lang="en-US" sz="2000" b="1" dirty="0"/>
              <a:t> Acnes, </a:t>
            </a:r>
            <a:r>
              <a:rPr lang="el-GR" sz="2000" b="1" dirty="0"/>
              <a:t>Γήρανση-Μείωση)</a:t>
            </a:r>
          </a:p>
          <a:p>
            <a:pPr eaLnBrk="1" fontAlgn="auto" hangingPunct="1">
              <a:spcAft>
                <a:spcPts val="0"/>
              </a:spcAft>
              <a:buFont typeface="Arial" pitchFamily="34" charset="0"/>
              <a:buChar char="•"/>
              <a:defRPr/>
            </a:pPr>
            <a:r>
              <a:rPr lang="el-GR" sz="2000" b="1" dirty="0"/>
              <a:t>Φύλο – Φυλή</a:t>
            </a:r>
          </a:p>
          <a:p>
            <a:pPr eaLnBrk="1" fontAlgn="auto" hangingPunct="1">
              <a:spcAft>
                <a:spcPts val="0"/>
              </a:spcAft>
              <a:buFont typeface="Wingdings" pitchFamily="2" charset="2"/>
              <a:buNone/>
              <a:defRPr/>
            </a:pPr>
            <a:r>
              <a:rPr lang="el-GR" sz="2000" b="1" dirty="0"/>
              <a:t>  </a:t>
            </a:r>
          </a:p>
          <a:p>
            <a:pPr eaLnBrk="1" fontAlgn="auto" hangingPunct="1">
              <a:spcAft>
                <a:spcPts val="0"/>
              </a:spcAft>
              <a:buFont typeface="Arial" pitchFamily="34" charset="0"/>
              <a:buChar char="•"/>
              <a:defRPr/>
            </a:pPr>
            <a:endParaRPr lang="el-GR" sz="2400" b="1" dirty="0"/>
          </a:p>
          <a:p>
            <a:pPr eaLnBrk="1" fontAlgn="auto" hangingPunct="1">
              <a:spcAft>
                <a:spcPts val="0"/>
              </a:spcAft>
              <a:buFont typeface="Arial" pitchFamily="34" charset="0"/>
              <a:buChar char="•"/>
              <a:defRPr/>
            </a:pPr>
            <a:endParaRPr lang="el-GR" sz="2400" b="1" dirty="0"/>
          </a:p>
          <a:p>
            <a:pPr eaLnBrk="1" fontAlgn="auto" hangingPunct="1">
              <a:spcAft>
                <a:spcPts val="0"/>
              </a:spcAft>
              <a:buFont typeface="Arial" pitchFamily="34" charset="0"/>
              <a:buChar char="•"/>
              <a:defRPr/>
            </a:pPr>
            <a:endParaRPr lang="el-GR" sz="2000" b="1" dirty="0"/>
          </a:p>
          <a:p>
            <a:pPr eaLnBrk="1" fontAlgn="auto" hangingPunct="1">
              <a:spcAft>
                <a:spcPts val="0"/>
              </a:spcAft>
              <a:buFont typeface="Arial" pitchFamily="34" charset="0"/>
              <a:buChar char="•"/>
              <a:defRPr/>
            </a:pPr>
            <a:endParaRPr lang="el-GR" sz="2000"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ΔΕΡΜΑΤΙΚΟ ΜΙΚΡΟΒΙΩΜΑ</a:t>
            </a:r>
            <a:endParaRPr lang="en-US" b="1" dirty="0"/>
          </a:p>
        </p:txBody>
      </p:sp>
      <p:sp>
        <p:nvSpPr>
          <p:cNvPr id="3" name="2 - Θέση περιεχομένου"/>
          <p:cNvSpPr>
            <a:spLocks noGrp="1"/>
          </p:cNvSpPr>
          <p:nvPr>
            <p:ph idx="1"/>
          </p:nvPr>
        </p:nvSpPr>
        <p:spPr>
          <a:xfrm>
            <a:off x="0" y="1268760"/>
            <a:ext cx="9144000" cy="5589240"/>
          </a:xfrm>
        </p:spPr>
        <p:txBody>
          <a:bodyPr/>
          <a:lstStyle/>
          <a:p>
            <a:pPr>
              <a:buNone/>
            </a:pPr>
            <a:r>
              <a:rPr lang="el-GR" dirty="0"/>
              <a:t>Η </a:t>
            </a:r>
            <a:r>
              <a:rPr lang="el-GR" dirty="0" err="1"/>
              <a:t>μικροχλωρίδα</a:t>
            </a:r>
            <a:r>
              <a:rPr lang="el-GR" dirty="0"/>
              <a:t> του δέρματος διατηρεί το δέρμα υγιές. Οι αποικίες των βακτηρίων αποτελούν  ένα είδος προστατευτικού φραγμού που καθιστά την επίθεση των εξωτερικών παραγόντων «ακίνδυνη».</a:t>
            </a:r>
          </a:p>
          <a:p>
            <a:r>
              <a:rPr lang="el-GR" dirty="0"/>
              <a:t>Καθένας από εμάς έχει τη δική του δερματική </a:t>
            </a:r>
            <a:r>
              <a:rPr lang="el-GR" dirty="0" err="1"/>
              <a:t>μικροχλωρίδα</a:t>
            </a:r>
            <a:r>
              <a:rPr lang="el-GR" dirty="0"/>
              <a:t> μοναδική όσο τα δακτυλικά αποτυπώματα. Κάθε 2 τετραγωνικά εκατοστά ζουν περίπου 2 εκατομμύρια βακτηρίδια. Το δέρμα είναι περίπου δύο τετραγωνικά μέτρα. Φιλοξενεί λοιπόν 10 δισεκατομμύρια βακτήρια τα οποία δεν προκαλούν βλάβες. </a:t>
            </a:r>
          </a:p>
          <a:p>
            <a:pPr>
              <a:buNone/>
            </a:pPr>
            <a:r>
              <a:rPr lang="el-GR" dirty="0"/>
              <a:t> </a:t>
            </a:r>
          </a:p>
          <a:p>
            <a:pPr>
              <a:buNone/>
            </a:pP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AC006-B817-487C-A08F-53C46211B43C}"/>
              </a:ext>
            </a:extLst>
          </p:cNvPr>
          <p:cNvSpPr>
            <a:spLocks noGrp="1"/>
          </p:cNvSpPr>
          <p:nvPr>
            <p:ph type="title"/>
          </p:nvPr>
        </p:nvSpPr>
        <p:spPr>
          <a:xfrm>
            <a:off x="457200" y="0"/>
            <a:ext cx="8229600" cy="1124744"/>
          </a:xfrm>
        </p:spPr>
        <p:txBody>
          <a:bodyPr/>
          <a:lstStyle/>
          <a:p>
            <a:r>
              <a:rPr lang="el-GR" b="1" dirty="0"/>
              <a:t>ΔΕΡΜΑΤΙΚΟ ΜΙΚΡΟΒΙΩΜΑ</a:t>
            </a:r>
            <a:endParaRPr lang="en-US" b="1" dirty="0"/>
          </a:p>
        </p:txBody>
      </p:sp>
      <p:sp>
        <p:nvSpPr>
          <p:cNvPr id="3" name="Content Placeholder 2">
            <a:extLst>
              <a:ext uri="{FF2B5EF4-FFF2-40B4-BE49-F238E27FC236}">
                <a16:creationId xmlns:a16="http://schemas.microsoft.com/office/drawing/2014/main" id="{7477E2E4-D127-438F-A7DB-1EE3EAA7A68B}"/>
              </a:ext>
            </a:extLst>
          </p:cNvPr>
          <p:cNvSpPr>
            <a:spLocks noGrp="1"/>
          </p:cNvSpPr>
          <p:nvPr>
            <p:ph idx="1"/>
          </p:nvPr>
        </p:nvSpPr>
        <p:spPr>
          <a:xfrm>
            <a:off x="0" y="764704"/>
            <a:ext cx="9144000" cy="6093296"/>
          </a:xfrm>
        </p:spPr>
        <p:txBody>
          <a:bodyPr/>
          <a:lstStyle/>
          <a:p>
            <a:pPr marL="0" indent="0">
              <a:buNone/>
            </a:pPr>
            <a:r>
              <a:rPr lang="el-GR" dirty="0"/>
              <a:t>Το </a:t>
            </a:r>
            <a:r>
              <a:rPr lang="el-GR" b="1" dirty="0"/>
              <a:t>δέρμα </a:t>
            </a:r>
            <a:r>
              <a:rPr lang="el-GR" dirty="0"/>
              <a:t>και το </a:t>
            </a:r>
            <a:r>
              <a:rPr lang="el-GR" b="1" dirty="0"/>
              <a:t>μικροβίωμά του </a:t>
            </a:r>
            <a:r>
              <a:rPr lang="el-GR" dirty="0"/>
              <a:t>είναι παράδειγμα της αμοιβαία επωφελούς  συμβιωτικής σχέσης. </a:t>
            </a:r>
          </a:p>
          <a:p>
            <a:pPr marL="0" indent="0">
              <a:buNone/>
            </a:pPr>
            <a:r>
              <a:rPr lang="el-GR" dirty="0"/>
              <a:t>Το δέρμα παρέχει στα βακτήρια, τους μύκητες και τα αρχαιοβακτήρια που κατοικούν στην επιφάνειά του – το συνολικό μικροβίωμά του, δηλαδή - όλα όσα χρειάζονται για την επιβίωσή τους: ζέστη, υγρασία, πηγές άνθρακα και αζώτου, μεταλλικά στοιχεία και ιχνοστοιχεία</a:t>
            </a:r>
          </a:p>
          <a:p>
            <a:pPr marL="0" indent="0">
              <a:buNone/>
            </a:pPr>
            <a:r>
              <a:rPr lang="el-GR" dirty="0"/>
              <a:t>Το μικροβίωμα αλληλεπιδρά διαρκώς με το δέρμα προστατεύοντας την υγεία του. </a:t>
            </a:r>
          </a:p>
          <a:p>
            <a:pPr marL="0" indent="0">
              <a:buNone/>
            </a:pPr>
            <a:r>
              <a:rPr lang="el-GR" dirty="0"/>
              <a:t> </a:t>
            </a:r>
          </a:p>
          <a:p>
            <a:pPr marL="0" indent="0">
              <a:buNone/>
            </a:pPr>
            <a:endParaRPr lang="en-US" dirty="0"/>
          </a:p>
        </p:txBody>
      </p:sp>
    </p:spTree>
    <p:extLst>
      <p:ext uri="{BB962C8B-B14F-4D97-AF65-F5344CB8AC3E}">
        <p14:creationId xmlns:p14="http://schemas.microsoft.com/office/powerpoint/2010/main" val="2538349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EB373-DFE4-41F4-B170-690889EEF220}"/>
              </a:ext>
            </a:extLst>
          </p:cNvPr>
          <p:cNvSpPr>
            <a:spLocks noGrp="1"/>
          </p:cNvSpPr>
          <p:nvPr>
            <p:ph type="title"/>
          </p:nvPr>
        </p:nvSpPr>
        <p:spPr>
          <a:xfrm>
            <a:off x="457200" y="0"/>
            <a:ext cx="8229600" cy="908720"/>
          </a:xfrm>
        </p:spPr>
        <p:txBody>
          <a:bodyPr/>
          <a:lstStyle/>
          <a:p>
            <a:r>
              <a:rPr lang="el-GR" dirty="0"/>
              <a:t>ΛΕΙΤΟΥΡΓΙΕΣ ΜΙΚΡΟΒΙΩΜΑΤΟΣ</a:t>
            </a:r>
            <a:endParaRPr lang="en-US" dirty="0"/>
          </a:p>
        </p:txBody>
      </p:sp>
      <p:sp>
        <p:nvSpPr>
          <p:cNvPr id="3" name="Content Placeholder 2">
            <a:extLst>
              <a:ext uri="{FF2B5EF4-FFF2-40B4-BE49-F238E27FC236}">
                <a16:creationId xmlns:a16="http://schemas.microsoft.com/office/drawing/2014/main" id="{7BC73C38-58AA-4698-BAC4-A00B78E18181}"/>
              </a:ext>
            </a:extLst>
          </p:cNvPr>
          <p:cNvSpPr>
            <a:spLocks noGrp="1"/>
          </p:cNvSpPr>
          <p:nvPr>
            <p:ph idx="1"/>
          </p:nvPr>
        </p:nvSpPr>
        <p:spPr>
          <a:xfrm>
            <a:off x="0" y="620688"/>
            <a:ext cx="9144000" cy="6237312"/>
          </a:xfrm>
        </p:spPr>
        <p:txBody>
          <a:bodyPr/>
          <a:lstStyle/>
          <a:p>
            <a:pPr marL="514350" indent="-514350">
              <a:buAutoNum type="arabicPeriod"/>
            </a:pPr>
            <a:r>
              <a:rPr lang="el-GR" sz="2400" dirty="0"/>
              <a:t>Συμβάλλει στη λειτουργία του φραγμού μαζί με το υδατολιπιδικό υμένιο  το μικροβίωμα  εμποδίζουν τα αλλεργιογόνα και τις ερεθιστικές ουσίες διεισδύσουν στο δέρμα και να προκαλέσουν φλεγμονή.  </a:t>
            </a:r>
          </a:p>
          <a:p>
            <a:pPr marL="514350" indent="-514350">
              <a:buAutoNum type="arabicPeriod"/>
            </a:pPr>
            <a:r>
              <a:rPr lang="el-GR" sz="2400" dirty="0"/>
              <a:t>Αναστέλλει την ανάπτυξη παθογόνων μικροβίων  συμβάλλοντας στην πρόληψη των λοιμώξεων, όπως η καντιντίαση που προκαλείται από την  </a:t>
            </a:r>
            <a:r>
              <a:rPr lang="el-GR" sz="2400" i="1" dirty="0"/>
              <a:t>Candida </a:t>
            </a:r>
            <a:r>
              <a:rPr lang="en-US" sz="2400" i="1" dirty="0"/>
              <a:t>Albicans</a:t>
            </a:r>
            <a:r>
              <a:rPr lang="el-GR" sz="2400" i="1" dirty="0"/>
              <a:t> </a:t>
            </a:r>
            <a:r>
              <a:rPr lang="el-GR" sz="2400" dirty="0"/>
              <a:t>και το μολυσματικό κηρίο</a:t>
            </a:r>
            <a:r>
              <a:rPr lang="en-US" sz="2400" dirty="0"/>
              <a:t> </a:t>
            </a:r>
            <a:r>
              <a:rPr lang="el-GR" sz="2400" dirty="0"/>
              <a:t>από τον </a:t>
            </a:r>
            <a:r>
              <a:rPr lang="el-GR" sz="2400" i="1" dirty="0"/>
              <a:t>S</a:t>
            </a:r>
            <a:r>
              <a:rPr lang="en-US" sz="2400" i="1" dirty="0" err="1"/>
              <a:t>taphylococcus</a:t>
            </a:r>
            <a:r>
              <a:rPr lang="el-GR" sz="2400" i="1" dirty="0"/>
              <a:t> Aureus</a:t>
            </a:r>
          </a:p>
          <a:p>
            <a:pPr marL="0" indent="0">
              <a:buNone/>
            </a:pPr>
            <a:r>
              <a:rPr lang="en-US" sz="2400" dirty="0"/>
              <a:t>3.    </a:t>
            </a:r>
            <a:r>
              <a:rPr lang="el-GR" sz="2400" dirty="0"/>
              <a:t>Το μικροβίωμα ρυθμίζει το ανοσοποιητικό σύστημα του δέρματος </a:t>
            </a:r>
            <a:r>
              <a:rPr lang="en-US" sz="2400" dirty="0"/>
              <a:t>    </a:t>
            </a:r>
            <a:r>
              <a:rPr lang="el-GR" sz="2400" dirty="0"/>
              <a:t>    ελέγχοντας τη φλεγμονή και αποτρέποντας την υπερβολική αντιδραστικότητα όπως συμβαίνει στα ευαίσθητα δέρματα. </a:t>
            </a:r>
            <a:endParaRPr lang="en-US" dirty="0"/>
          </a:p>
        </p:txBody>
      </p:sp>
    </p:spTree>
    <p:extLst>
      <p:ext uri="{BB962C8B-B14F-4D97-AF65-F5344CB8AC3E}">
        <p14:creationId xmlns:p14="http://schemas.microsoft.com/office/powerpoint/2010/main" val="160343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EFA6C-BA6C-40ED-8E57-9E08523761E9}"/>
              </a:ext>
            </a:extLst>
          </p:cNvPr>
          <p:cNvSpPr>
            <a:spLocks noGrp="1"/>
          </p:cNvSpPr>
          <p:nvPr>
            <p:ph type="title"/>
          </p:nvPr>
        </p:nvSpPr>
        <p:spPr>
          <a:xfrm>
            <a:off x="457200" y="0"/>
            <a:ext cx="8229600" cy="1124744"/>
          </a:xfrm>
        </p:spPr>
        <p:txBody>
          <a:bodyPr/>
          <a:lstStyle/>
          <a:p>
            <a:r>
              <a:rPr lang="el-GR" dirty="0"/>
              <a:t>ΛΕΙΤΟΥΡΓΙΕΣ ΜΙΚΡΟΒΙΩΜΑΤΟΣ</a:t>
            </a:r>
            <a:endParaRPr lang="en-US" dirty="0"/>
          </a:p>
        </p:txBody>
      </p:sp>
      <p:sp>
        <p:nvSpPr>
          <p:cNvPr id="3" name="Content Placeholder 2">
            <a:extLst>
              <a:ext uri="{FF2B5EF4-FFF2-40B4-BE49-F238E27FC236}">
                <a16:creationId xmlns:a16="http://schemas.microsoft.com/office/drawing/2014/main" id="{B0370EA1-1D9F-4875-8CE3-2FCB1D712487}"/>
              </a:ext>
            </a:extLst>
          </p:cNvPr>
          <p:cNvSpPr>
            <a:spLocks noGrp="1"/>
          </p:cNvSpPr>
          <p:nvPr>
            <p:ph idx="1"/>
          </p:nvPr>
        </p:nvSpPr>
        <p:spPr>
          <a:xfrm>
            <a:off x="0" y="764704"/>
            <a:ext cx="9144000" cy="6093296"/>
          </a:xfrm>
        </p:spPr>
        <p:txBody>
          <a:bodyPr/>
          <a:lstStyle/>
          <a:p>
            <a:pPr marL="0" indent="0">
              <a:buNone/>
            </a:pPr>
            <a:r>
              <a:rPr lang="el-GR" dirty="0"/>
              <a:t>1. Όπως το έντερο, το δέρμα έχει το δικό του οικοσύστημα συμβιωτικών βακτηρίων. Επικοινωνούν τα μικρόβια του δέρματος με το ανοσοποιητικό σύστημα </a:t>
            </a:r>
          </a:p>
          <a:p>
            <a:pPr marL="0" indent="0">
              <a:buNone/>
            </a:pPr>
            <a:r>
              <a:rPr lang="el-GR" dirty="0"/>
              <a:t>2. Τα κύτταρα του ανοσοποιητικού έχουν την ικανότητα να διακρίνουν τα φιλικά βακτήρια από τα  παθογόνα, χάρη στους "υποδοχείς τύπου Toll".</a:t>
            </a:r>
          </a:p>
          <a:p>
            <a:pPr marL="0" indent="0">
              <a:buNone/>
            </a:pPr>
            <a:r>
              <a:rPr lang="el-GR" dirty="0"/>
              <a:t>3. Όταν έρχονται σε επαφή με τα μη παθογόνα βακτήρια δεν αντιδρά το ανοσοποιητικό για την δημιουργία φλεγμονής, συνεπώς δεν δημιουργούνται συμπτώματα όπως κνησμός και ερυθρότητα. </a:t>
            </a:r>
          </a:p>
          <a:p>
            <a:pPr marL="0" indent="0">
              <a:buNone/>
            </a:pPr>
            <a:endParaRPr lang="en-US" dirty="0"/>
          </a:p>
        </p:txBody>
      </p:sp>
    </p:spTree>
    <p:extLst>
      <p:ext uri="{BB962C8B-B14F-4D97-AF65-F5344CB8AC3E}">
        <p14:creationId xmlns:p14="http://schemas.microsoft.com/office/powerpoint/2010/main" val="2272949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2AAEF-A956-4B33-B43E-E4AE5708F2E5}"/>
              </a:ext>
            </a:extLst>
          </p:cNvPr>
          <p:cNvSpPr>
            <a:spLocks noGrp="1"/>
          </p:cNvSpPr>
          <p:nvPr>
            <p:ph type="title"/>
          </p:nvPr>
        </p:nvSpPr>
        <p:spPr>
          <a:xfrm>
            <a:off x="457200" y="0"/>
            <a:ext cx="8229600" cy="980728"/>
          </a:xfrm>
        </p:spPr>
        <p:txBody>
          <a:bodyPr/>
          <a:lstStyle/>
          <a:p>
            <a:r>
              <a:rPr lang="el-GR" dirty="0"/>
              <a:t>ΔΕΡΜΑΤΙΚΟ ΜΙΚΡΟΒΙΩΜΑ</a:t>
            </a:r>
            <a:endParaRPr lang="en-US" dirty="0"/>
          </a:p>
        </p:txBody>
      </p:sp>
      <p:sp>
        <p:nvSpPr>
          <p:cNvPr id="3" name="Content Placeholder 2">
            <a:extLst>
              <a:ext uri="{FF2B5EF4-FFF2-40B4-BE49-F238E27FC236}">
                <a16:creationId xmlns:a16="http://schemas.microsoft.com/office/drawing/2014/main" id="{79CC4C97-E368-442B-992D-C34F37274B61}"/>
              </a:ext>
            </a:extLst>
          </p:cNvPr>
          <p:cNvSpPr>
            <a:spLocks noGrp="1"/>
          </p:cNvSpPr>
          <p:nvPr>
            <p:ph idx="1"/>
          </p:nvPr>
        </p:nvSpPr>
        <p:spPr>
          <a:xfrm>
            <a:off x="0" y="692696"/>
            <a:ext cx="9144000" cy="6165304"/>
          </a:xfrm>
        </p:spPr>
        <p:txBody>
          <a:bodyPr/>
          <a:lstStyle/>
          <a:p>
            <a:pPr marL="0" indent="0">
              <a:buNone/>
            </a:pPr>
            <a:r>
              <a:rPr lang="el-GR" dirty="0"/>
              <a:t>Οι μικροβιακοί πληθυσμοί στην επιφάνεια του δέρματος δέχονται επιθέσεις από παράγοντες του σύγχρονου τρόπου ζωής όπως ακτινοβολίες, ρύπανση, στρες, αντισηπτικές λοσιόν, υπερβολική χρήση απορρυπαντικών. </a:t>
            </a:r>
          </a:p>
          <a:p>
            <a:pPr marL="0" indent="0">
              <a:buNone/>
            </a:pPr>
            <a:endParaRPr lang="el-GR" b="1" dirty="0"/>
          </a:p>
          <a:p>
            <a:pPr marL="0" indent="0">
              <a:buNone/>
            </a:pPr>
            <a:r>
              <a:rPr lang="el-GR" dirty="0"/>
              <a:t>Η βακτηριακή ποικιλομορφία αρχίζει να φθίνει, και το δέρμα υφίσταται τις συνέπειες: Απορρύθμιση του ανοσοποιητικού συστήματος</a:t>
            </a:r>
          </a:p>
          <a:p>
            <a:pPr marL="0" indent="0">
              <a:buNone/>
            </a:pPr>
            <a:endParaRPr lang="en-US" dirty="0"/>
          </a:p>
        </p:txBody>
      </p:sp>
    </p:spTree>
    <p:extLst>
      <p:ext uri="{BB962C8B-B14F-4D97-AF65-F5344CB8AC3E}">
        <p14:creationId xmlns:p14="http://schemas.microsoft.com/office/powerpoint/2010/main" val="33800813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188640"/>
            <a:ext cx="8229600" cy="562074"/>
          </a:xfrm>
        </p:spPr>
        <p:txBody>
          <a:bodyPr/>
          <a:lstStyle/>
          <a:p>
            <a:r>
              <a:rPr lang="el-GR" b="1" dirty="0"/>
              <a:t>ΔΕΡΜΑΤΙΚΟ ΜΙΚΡΟΒΙΩΜΑ</a:t>
            </a:r>
            <a:endParaRPr lang="en-US" b="1" dirty="0"/>
          </a:p>
        </p:txBody>
      </p:sp>
      <p:sp>
        <p:nvSpPr>
          <p:cNvPr id="3" name="2 - Θέση περιεχομένου"/>
          <p:cNvSpPr>
            <a:spLocks noGrp="1"/>
          </p:cNvSpPr>
          <p:nvPr>
            <p:ph idx="1"/>
          </p:nvPr>
        </p:nvSpPr>
        <p:spPr>
          <a:xfrm>
            <a:off x="0" y="620688"/>
            <a:ext cx="9144000" cy="6237312"/>
          </a:xfrm>
        </p:spPr>
        <p:txBody>
          <a:bodyPr/>
          <a:lstStyle/>
          <a:p>
            <a:r>
              <a:rPr lang="el-GR" sz="2800" dirty="0"/>
              <a:t>Όταν η ισορροπία της χλωρίδας του δέρματος διαταράσσεται, τότε τα φιλικά βακτήρια που ζουν στο δέρμα γίνονται παθογόνα και προκαλούν προβλήματα.</a:t>
            </a:r>
          </a:p>
          <a:p>
            <a:r>
              <a:rPr lang="el-GR" sz="2800" b="1" dirty="0"/>
              <a:t>Βλάβες στο δέρμα προκαλούνται όταν στο </a:t>
            </a:r>
            <a:r>
              <a:rPr lang="el-GR" sz="2800" b="1" dirty="0" err="1"/>
              <a:t>μικροβίωμα</a:t>
            </a:r>
            <a:r>
              <a:rPr lang="el-GR" sz="2800" b="1" dirty="0"/>
              <a:t> επικρατήσει ένας συγκεκριμένος  τύπος βακτηριδίων μεταβάλλοντας έτσι τη λεπτή ισορροπία: είναι η περίπτωση της ακμής, της </a:t>
            </a:r>
            <a:r>
              <a:rPr lang="el-GR" sz="2800" b="1" dirty="0" err="1"/>
              <a:t>σμηγματορροϊκής</a:t>
            </a:r>
            <a:r>
              <a:rPr lang="el-GR" sz="2800" b="1" dirty="0"/>
              <a:t> δερματίτιδας, της </a:t>
            </a:r>
            <a:r>
              <a:rPr lang="el-GR" sz="2800" b="1" dirty="0" err="1"/>
              <a:t>ατοπικής</a:t>
            </a:r>
            <a:r>
              <a:rPr lang="el-GR" sz="2800" b="1" dirty="0"/>
              <a:t> δερματίτιδας, της ροδόχρου ακμής ή της πιτυρίδας.</a:t>
            </a:r>
            <a:endParaRPr lang="el-GR" sz="2800" dirty="0"/>
          </a:p>
          <a:p>
            <a:r>
              <a:rPr lang="el-GR" sz="2800" dirty="0"/>
              <a:t>Μερικές φορές  καταστάσεις σοβαρής ξηρότητας δέρματος, ανθεκτικές σε οποιαδήποτε θεραπεία, είναι δυνατόν να οφείλονται στην αλλοίωση του δερματικού </a:t>
            </a:r>
            <a:r>
              <a:rPr lang="el-GR" sz="2800" dirty="0" err="1"/>
              <a:t>μικροβιώματος</a:t>
            </a:r>
            <a:r>
              <a:rPr lang="el-GR" sz="2800" dirty="0"/>
              <a:t>. </a:t>
            </a:r>
          </a:p>
          <a:p>
            <a:r>
              <a:rPr lang="el-GR" sz="2800" b="1" dirty="0"/>
              <a:t>ΠΡΟΣΟΧΗ ΣΤΙΣ ΣΥΝΗΘΕΙΕΣ ΜΑΣ</a:t>
            </a:r>
          </a:p>
          <a:p>
            <a:pPr>
              <a:buNone/>
            </a:pPr>
            <a:endParaRPr lang="en-US" dirty="0"/>
          </a:p>
          <a:p>
            <a:pPr>
              <a:buNone/>
            </a:pP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a:xfrm>
            <a:off x="0" y="6121957"/>
            <a:ext cx="9144000" cy="736043"/>
          </a:xfrm>
        </p:spPr>
        <p:txBody>
          <a:bodyPr/>
          <a:lstStyle/>
          <a:p>
            <a:pPr marL="0" indent="0">
              <a:buNone/>
            </a:pPr>
            <a:r>
              <a:rPr lang="el-GR" sz="2800" dirty="0"/>
              <a:t>Έρευνα γύρω από τον άξονα έντερο–εγκέφαλος-δέρμα </a:t>
            </a:r>
            <a:endParaRPr lang="en-US" sz="2800" dirty="0"/>
          </a:p>
        </p:txBody>
      </p:sp>
      <p:pic>
        <p:nvPicPr>
          <p:cNvPr id="1026" name="Picture 2"/>
          <p:cNvPicPr>
            <a:picLocks noChangeAspect="1" noChangeArrowheads="1"/>
          </p:cNvPicPr>
          <p:nvPr/>
        </p:nvPicPr>
        <p:blipFill>
          <a:blip r:embed="rId2" cstate="print"/>
          <a:srcRect/>
          <a:stretch>
            <a:fillRect/>
          </a:stretch>
        </p:blipFill>
        <p:spPr bwMode="auto">
          <a:xfrm>
            <a:off x="0" y="-736042"/>
            <a:ext cx="9144000" cy="6857999"/>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Rot="1" noChangeArrowheads="1"/>
          </p:cNvSpPr>
          <p:nvPr>
            <p:ph type="ctrTitle"/>
          </p:nvPr>
        </p:nvSpPr>
        <p:spPr>
          <a:xfrm>
            <a:off x="0" y="188913"/>
            <a:ext cx="9144000" cy="1079500"/>
          </a:xfrm>
        </p:spPr>
        <p:txBody>
          <a:bodyPr/>
          <a:lstStyle/>
          <a:p>
            <a:pPr eaLnBrk="1" hangingPunct="1"/>
            <a:r>
              <a:rPr lang="el-GR" sz="2800" b="1" dirty="0"/>
              <a:t>ΚΟΣΜΗΤΟΛΟΓΙΑ</a:t>
            </a:r>
            <a:r>
              <a:rPr lang="el-GR" sz="2400" b="1" dirty="0"/>
              <a:t> – </a:t>
            </a:r>
            <a:r>
              <a:rPr lang="el-GR" sz="2800" b="1" dirty="0"/>
              <a:t>ΤΕΧΝΟΛΟΓΙΑ</a:t>
            </a:r>
            <a:r>
              <a:rPr lang="el-GR" sz="2400" b="1" dirty="0"/>
              <a:t> ΚΑΛΛΥΝΤΙΚΩΝ</a:t>
            </a:r>
          </a:p>
        </p:txBody>
      </p:sp>
      <p:sp>
        <p:nvSpPr>
          <p:cNvPr id="111619" name="Rectangle 3"/>
          <p:cNvSpPr>
            <a:spLocks noGrp="1" noRot="1" noChangeArrowheads="1"/>
          </p:cNvSpPr>
          <p:nvPr>
            <p:ph type="subTitle" idx="1"/>
          </p:nvPr>
        </p:nvSpPr>
        <p:spPr>
          <a:xfrm>
            <a:off x="0" y="1268413"/>
            <a:ext cx="9324975" cy="5589587"/>
          </a:xfrm>
        </p:spPr>
        <p:txBody>
          <a:bodyPr rtlCol="0">
            <a:normAutofit/>
          </a:bodyPr>
          <a:lstStyle/>
          <a:p>
            <a:pPr algn="l" eaLnBrk="1" fontAlgn="auto" hangingPunct="1">
              <a:spcAft>
                <a:spcPts val="0"/>
              </a:spcAft>
              <a:buFont typeface="Arial" pitchFamily="34" charset="0"/>
              <a:buNone/>
              <a:defRPr/>
            </a:pPr>
            <a:r>
              <a:rPr lang="el-GR" sz="2400" b="1" dirty="0">
                <a:solidFill>
                  <a:schemeClr val="tx1"/>
                </a:solidFill>
              </a:rPr>
              <a:t>-Ισχύει στην πράξη ο ανωτέρω ορισμός;</a:t>
            </a:r>
          </a:p>
          <a:p>
            <a:pPr algn="l" eaLnBrk="1" fontAlgn="auto" hangingPunct="1">
              <a:spcAft>
                <a:spcPts val="0"/>
              </a:spcAft>
              <a:buFontTx/>
              <a:buNone/>
              <a:defRPr/>
            </a:pPr>
            <a:endParaRPr lang="el-GR" sz="2400" b="1" dirty="0"/>
          </a:p>
          <a:p>
            <a:pPr algn="l" eaLnBrk="1" fontAlgn="auto" hangingPunct="1">
              <a:spcAft>
                <a:spcPts val="0"/>
              </a:spcAft>
              <a:buFont typeface="Arial" pitchFamily="34" charset="0"/>
              <a:buNone/>
              <a:defRPr/>
            </a:pPr>
            <a:endParaRPr lang="el-GR" sz="2400" b="1" dirty="0"/>
          </a:p>
          <a:p>
            <a:pPr algn="l" eaLnBrk="1" fontAlgn="auto" hangingPunct="1">
              <a:spcAft>
                <a:spcPts val="0"/>
              </a:spcAft>
              <a:buFont typeface="Arial" pitchFamily="34" charset="0"/>
              <a:buNone/>
              <a:defRPr/>
            </a:pPr>
            <a:endParaRPr lang="el-GR" sz="24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A80CB-D037-4020-BBFF-AB2D566D3565}"/>
              </a:ext>
            </a:extLst>
          </p:cNvPr>
          <p:cNvSpPr>
            <a:spLocks noGrp="1"/>
          </p:cNvSpPr>
          <p:nvPr>
            <p:ph type="title"/>
          </p:nvPr>
        </p:nvSpPr>
        <p:spPr>
          <a:xfrm>
            <a:off x="0" y="0"/>
            <a:ext cx="9144000" cy="1124744"/>
          </a:xfrm>
        </p:spPr>
        <p:txBody>
          <a:bodyPr/>
          <a:lstStyle/>
          <a:p>
            <a:r>
              <a:rPr lang="el-GR" b="1" dirty="0"/>
              <a:t>ΜΙΚΡΟΒΙΩΜΑ ΚΑΙ ΑΤΟΠΙΚΗ ΔΕΡΜΑΤΙΤΙΔΑ</a:t>
            </a:r>
            <a:endParaRPr lang="en-US" b="1" dirty="0"/>
          </a:p>
        </p:txBody>
      </p:sp>
      <p:sp>
        <p:nvSpPr>
          <p:cNvPr id="3" name="Content Placeholder 2">
            <a:extLst>
              <a:ext uri="{FF2B5EF4-FFF2-40B4-BE49-F238E27FC236}">
                <a16:creationId xmlns:a16="http://schemas.microsoft.com/office/drawing/2014/main" id="{1E104659-4EF6-48A6-A81F-94337950C941}"/>
              </a:ext>
            </a:extLst>
          </p:cNvPr>
          <p:cNvSpPr>
            <a:spLocks noGrp="1"/>
          </p:cNvSpPr>
          <p:nvPr>
            <p:ph idx="1"/>
          </p:nvPr>
        </p:nvSpPr>
        <p:spPr>
          <a:xfrm>
            <a:off x="0" y="1124744"/>
            <a:ext cx="9144000" cy="5733256"/>
          </a:xfrm>
        </p:spPr>
        <p:txBody>
          <a:bodyPr/>
          <a:lstStyle/>
          <a:p>
            <a:pPr marL="0" indent="0">
              <a:buNone/>
            </a:pPr>
            <a:r>
              <a:rPr lang="el-GR" dirty="0"/>
              <a:t>Στις εξάρσεις της ατοπικής δερματίτιδας παρατηρείται ότι στα ανατομικά μέρη όπου το δέρμα παρουσιάζει φλεγμονή και κνησμό, διαταράσσεται η ισορροπία του μικροβιώματος.</a:t>
            </a:r>
            <a:endParaRPr lang="en-US" dirty="0"/>
          </a:p>
        </p:txBody>
      </p:sp>
    </p:spTree>
    <p:extLst>
      <p:ext uri="{BB962C8B-B14F-4D97-AF65-F5344CB8AC3E}">
        <p14:creationId xmlns:p14="http://schemas.microsoft.com/office/powerpoint/2010/main" val="1996544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B3D3-212B-4D5A-B101-451A2756F91C}"/>
              </a:ext>
            </a:extLst>
          </p:cNvPr>
          <p:cNvSpPr>
            <a:spLocks noGrp="1"/>
          </p:cNvSpPr>
          <p:nvPr>
            <p:ph type="title"/>
          </p:nvPr>
        </p:nvSpPr>
        <p:spPr>
          <a:xfrm>
            <a:off x="457200" y="0"/>
            <a:ext cx="8229600" cy="908720"/>
          </a:xfrm>
        </p:spPr>
        <p:txBody>
          <a:bodyPr/>
          <a:lstStyle/>
          <a:p>
            <a:r>
              <a:rPr lang="el-GR" dirty="0"/>
              <a:t>ΔΕΡΜΑ - ΕΠΙΔΕΡΜΙΔΑ</a:t>
            </a:r>
            <a:endParaRPr lang="en-US" dirty="0"/>
          </a:p>
        </p:txBody>
      </p:sp>
      <p:pic>
        <p:nvPicPr>
          <p:cNvPr id="5" name="Content Placeholder 4">
            <a:extLst>
              <a:ext uri="{FF2B5EF4-FFF2-40B4-BE49-F238E27FC236}">
                <a16:creationId xmlns:a16="http://schemas.microsoft.com/office/drawing/2014/main" id="{B4F960DC-EF37-47AF-844B-217A9295E388}"/>
              </a:ext>
            </a:extLst>
          </p:cNvPr>
          <p:cNvPicPr>
            <a:picLocks noGrp="1" noChangeAspect="1"/>
          </p:cNvPicPr>
          <p:nvPr>
            <p:ph idx="1"/>
          </p:nvPr>
        </p:nvPicPr>
        <p:blipFill>
          <a:blip r:embed="rId2"/>
          <a:stretch>
            <a:fillRect/>
          </a:stretch>
        </p:blipFill>
        <p:spPr>
          <a:xfrm>
            <a:off x="0" y="836712"/>
            <a:ext cx="9143999" cy="6021287"/>
          </a:xfrm>
        </p:spPr>
      </p:pic>
    </p:spTree>
    <p:extLst>
      <p:ext uri="{BB962C8B-B14F-4D97-AF65-F5344CB8AC3E}">
        <p14:creationId xmlns:p14="http://schemas.microsoft.com/office/powerpoint/2010/main" val="12284557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32D3-D41B-4BDE-868B-DCA5E2BEBF6B}"/>
              </a:ext>
            </a:extLst>
          </p:cNvPr>
          <p:cNvSpPr>
            <a:spLocks noGrp="1"/>
          </p:cNvSpPr>
          <p:nvPr>
            <p:ph type="title"/>
          </p:nvPr>
        </p:nvSpPr>
        <p:spPr>
          <a:xfrm>
            <a:off x="457200" y="0"/>
            <a:ext cx="8229600" cy="548680"/>
          </a:xfrm>
        </p:spPr>
        <p:txBody>
          <a:bodyPr/>
          <a:lstStyle/>
          <a:p>
            <a:r>
              <a:rPr lang="el-GR" dirty="0"/>
              <a:t>ΕΠΙΔΕΡΜΙΔΑ      ΦΡΑΓΜΟΣ</a:t>
            </a:r>
            <a:endParaRPr lang="en-US" dirty="0"/>
          </a:p>
        </p:txBody>
      </p:sp>
      <p:pic>
        <p:nvPicPr>
          <p:cNvPr id="5" name="Content Placeholder 4">
            <a:extLst>
              <a:ext uri="{FF2B5EF4-FFF2-40B4-BE49-F238E27FC236}">
                <a16:creationId xmlns:a16="http://schemas.microsoft.com/office/drawing/2014/main" id="{561A56A0-EA9B-4EB8-A44F-CEDF948086EF}"/>
              </a:ext>
            </a:extLst>
          </p:cNvPr>
          <p:cNvPicPr>
            <a:picLocks noGrp="1" noChangeAspect="1"/>
          </p:cNvPicPr>
          <p:nvPr>
            <p:ph idx="1"/>
          </p:nvPr>
        </p:nvPicPr>
        <p:blipFill>
          <a:blip r:embed="rId2"/>
          <a:stretch>
            <a:fillRect/>
          </a:stretch>
        </p:blipFill>
        <p:spPr>
          <a:xfrm>
            <a:off x="0" y="692696"/>
            <a:ext cx="9143999" cy="6165304"/>
          </a:xfrm>
        </p:spPr>
      </p:pic>
      <p:sp>
        <p:nvSpPr>
          <p:cNvPr id="6" name="Arrow: Right 5">
            <a:extLst>
              <a:ext uri="{FF2B5EF4-FFF2-40B4-BE49-F238E27FC236}">
                <a16:creationId xmlns:a16="http://schemas.microsoft.com/office/drawing/2014/main" id="{E979DFEF-761A-476B-9161-B186CB825A60}"/>
              </a:ext>
            </a:extLst>
          </p:cNvPr>
          <p:cNvSpPr/>
          <p:nvPr/>
        </p:nvSpPr>
        <p:spPr>
          <a:xfrm>
            <a:off x="4653777" y="32024"/>
            <a:ext cx="432049" cy="5166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3404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5A2BC-22FC-4822-82DB-0B73398C376E}"/>
              </a:ext>
            </a:extLst>
          </p:cNvPr>
          <p:cNvSpPr>
            <a:spLocks noGrp="1"/>
          </p:cNvSpPr>
          <p:nvPr>
            <p:ph type="title"/>
          </p:nvPr>
        </p:nvSpPr>
        <p:spPr/>
        <p:txBody>
          <a:bodyPr/>
          <a:lstStyle/>
          <a:p>
            <a:r>
              <a:rPr lang="el-GR" b="1" dirty="0"/>
              <a:t>ΤΥΠΟΙ ΕΠΙΔΕΡΜΙΔΑΣ</a:t>
            </a:r>
            <a:endParaRPr lang="en-US" b="1" dirty="0"/>
          </a:p>
        </p:txBody>
      </p:sp>
      <p:sp>
        <p:nvSpPr>
          <p:cNvPr id="3" name="Content Placeholder 2">
            <a:extLst>
              <a:ext uri="{FF2B5EF4-FFF2-40B4-BE49-F238E27FC236}">
                <a16:creationId xmlns:a16="http://schemas.microsoft.com/office/drawing/2014/main" id="{D7F997D6-AC91-4C14-AA09-A92A329C7A13}"/>
              </a:ext>
            </a:extLst>
          </p:cNvPr>
          <p:cNvSpPr>
            <a:spLocks noGrp="1"/>
          </p:cNvSpPr>
          <p:nvPr>
            <p:ph idx="1"/>
          </p:nvPr>
        </p:nvSpPr>
        <p:spPr>
          <a:xfrm>
            <a:off x="0" y="1124744"/>
            <a:ext cx="9144000" cy="5733256"/>
          </a:xfrm>
        </p:spPr>
        <p:txBody>
          <a:bodyPr/>
          <a:lstStyle/>
          <a:p>
            <a:pPr marL="0" indent="0">
              <a:buNone/>
            </a:pPr>
            <a:r>
              <a:rPr lang="el-GR" sz="2800" b="1" dirty="0"/>
              <a:t>Ξηρή </a:t>
            </a:r>
          </a:p>
          <a:p>
            <a:pPr marL="0" indent="0">
              <a:buNone/>
            </a:pPr>
            <a:r>
              <a:rPr lang="el-GR" sz="2800" dirty="0"/>
              <a:t>Η επιδερμίδα φαίνεται τραχεία και αφυδατωμένη και στερείται υγρασίας και λιπιδίων.</a:t>
            </a:r>
          </a:p>
          <a:p>
            <a:pPr marL="0" indent="0">
              <a:buNone/>
            </a:pPr>
            <a:r>
              <a:rPr lang="el-GR" sz="2800" b="1" dirty="0"/>
              <a:t>Λιπαρή </a:t>
            </a:r>
          </a:p>
          <a:p>
            <a:pPr marL="0" indent="0">
              <a:buNone/>
            </a:pPr>
            <a:r>
              <a:rPr lang="el-GR" sz="2800" dirty="0"/>
              <a:t>Η επιδερμίδα καλύπτεται από παχύ στρώμα λίπους φαίνεται με διεσταλμένους πόρους και γυαλίζει</a:t>
            </a:r>
          </a:p>
          <a:p>
            <a:pPr marL="0" indent="0">
              <a:buNone/>
            </a:pPr>
            <a:r>
              <a:rPr lang="el-GR" sz="2800" b="1" dirty="0"/>
              <a:t>Κανονική</a:t>
            </a:r>
          </a:p>
          <a:p>
            <a:pPr marL="0" indent="0">
              <a:buNone/>
            </a:pPr>
            <a:r>
              <a:rPr lang="el-GR" sz="2800" dirty="0"/>
              <a:t>Απαλή, μη λιπαρή, μη ξηρή</a:t>
            </a:r>
          </a:p>
          <a:p>
            <a:pPr marL="0" indent="0">
              <a:buNone/>
            </a:pPr>
            <a:r>
              <a:rPr lang="el-GR" sz="2800" b="1" dirty="0"/>
              <a:t>Μικτή</a:t>
            </a:r>
          </a:p>
          <a:p>
            <a:pPr marL="0" indent="0">
              <a:buNone/>
            </a:pPr>
            <a:r>
              <a:rPr lang="el-GR" sz="2800" dirty="0"/>
              <a:t>Συνδυάζει δύο διαφορετικούς τύπους: κανονική προς ξηρή και λιπαρή επιδερμίδα</a:t>
            </a:r>
            <a:endParaRPr lang="en-US" sz="2800" b="1" dirty="0"/>
          </a:p>
        </p:txBody>
      </p:sp>
    </p:spTree>
    <p:extLst>
      <p:ext uri="{BB962C8B-B14F-4D97-AF65-F5344CB8AC3E}">
        <p14:creationId xmlns:p14="http://schemas.microsoft.com/office/powerpoint/2010/main" val="14556341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2 - Θέση περιεχομένου"/>
          <p:cNvSpPr>
            <a:spLocks noGrp="1"/>
          </p:cNvSpPr>
          <p:nvPr>
            <p:ph idx="1"/>
          </p:nvPr>
        </p:nvSpPr>
        <p:spPr>
          <a:xfrm>
            <a:off x="0" y="0"/>
            <a:ext cx="9144000" cy="6858000"/>
          </a:xfrm>
        </p:spPr>
        <p:txBody>
          <a:bodyPr/>
          <a:lstStyle/>
          <a:p>
            <a:pPr algn="ctr">
              <a:buFont typeface="Arial" charset="0"/>
              <a:buNone/>
            </a:pPr>
            <a:r>
              <a:rPr lang="el-GR" b="1"/>
              <a:t>ΕΠΙΔΕΡΜΙΔΑ</a:t>
            </a:r>
          </a:p>
          <a:p>
            <a:pPr>
              <a:buFont typeface="Arial" charset="0"/>
              <a:buNone/>
            </a:pPr>
            <a:r>
              <a:rPr lang="el-GR" sz="2400" b="1"/>
              <a:t>Κερατινοποιημένο Επιθήλιο υπό Μορφή Στοιβάδων πάχους 1 χιλιοστού  - Διαπερνάται από τα εξαρτήματα του δέρματος</a:t>
            </a:r>
          </a:p>
          <a:p>
            <a:pPr>
              <a:buFont typeface="Arial" charset="0"/>
              <a:buNone/>
            </a:pPr>
            <a:r>
              <a:rPr lang="el-GR" sz="2400" b="1"/>
              <a:t>Καλύπτει πλήρως την εξωτερική επιφάνεια του οργανισμού και προστατεύει το εσωτερικό αυτού από περιβαλλοντικούς κινδύνους και από την αφυδάτωση</a:t>
            </a:r>
          </a:p>
          <a:p>
            <a:pPr>
              <a:buFont typeface="Arial" charset="0"/>
              <a:buNone/>
            </a:pPr>
            <a:r>
              <a:rPr lang="el-GR" sz="2400" b="1"/>
              <a:t>Παχύτερο Πέλματα και Παλάμες</a:t>
            </a:r>
          </a:p>
          <a:p>
            <a:pPr>
              <a:buFont typeface="Arial" charset="0"/>
              <a:buNone/>
            </a:pPr>
            <a:r>
              <a:rPr lang="el-GR" sz="2400" b="1"/>
              <a:t>Επικοινωνεί με την Δερμίδα (χόριο – ενδοθήλιο-συνδετικός ιστός) ,με την  κυματοειδή χοριοεπιδερμική συμβολή</a:t>
            </a:r>
          </a:p>
          <a:p>
            <a:pPr>
              <a:buFont typeface="Arial" charset="0"/>
              <a:buNone/>
            </a:pPr>
            <a:r>
              <a:rPr lang="el-GR" sz="2400" b="1"/>
              <a:t>Δεν φέρει αγγεία (ανάγγεια)</a:t>
            </a:r>
          </a:p>
          <a:p>
            <a:pPr>
              <a:buFont typeface="Arial" charset="0"/>
              <a:buNone/>
            </a:pPr>
            <a:r>
              <a:rPr lang="el-GR" sz="2400" b="1"/>
              <a:t>Τρέφεται με διάχυση ουσιών οι οποίες φθάνουν μέσω των τριχοειδών αγγείων της δερμίδας οι οποίες περνούν στην επιδερμίδα μέσω της βασικής μεμβράνης</a:t>
            </a:r>
          </a:p>
          <a:p>
            <a:pPr>
              <a:buFont typeface="Arial" charset="0"/>
              <a:buNone/>
            </a:pPr>
            <a:r>
              <a:rPr lang="el-GR" sz="2400" b="1"/>
              <a:t>Μεταβολικά προϊόντα ουσιών διαχέονται στην δερμίδα (αντίθετη κατεύθυνση) </a:t>
            </a:r>
          </a:p>
          <a:p>
            <a:pPr>
              <a:buFont typeface="Arial" charset="0"/>
              <a:buNone/>
            </a:pPr>
            <a:r>
              <a:rPr lang="el-GR" sz="2400" b="1"/>
              <a:t>Η επιδερμίδα και η δερμίδα - υποδερμίδα προέρχονται εμβρυολογικά από το εξώδερμα και το μεσόδερμα αντιστοίχως.</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p:txBody>
          <a:bodyPr/>
          <a:lstStyle/>
          <a:p>
            <a:pPr eaLnBrk="1" hangingPunct="1"/>
            <a:r>
              <a:rPr lang="el-GR"/>
              <a:t>ΕΠΙΔΕΡΜΙΔΑ</a:t>
            </a:r>
          </a:p>
        </p:txBody>
      </p:sp>
      <p:sp>
        <p:nvSpPr>
          <p:cNvPr id="28675" name="Rectangle 3"/>
          <p:cNvSpPr>
            <a:spLocks noGrp="1" noRot="1" noChangeArrowheads="1"/>
          </p:cNvSpPr>
          <p:nvPr>
            <p:ph idx="1"/>
          </p:nvPr>
        </p:nvSpPr>
        <p:spPr>
          <a:xfrm>
            <a:off x="0" y="1268413"/>
            <a:ext cx="9144000" cy="5589587"/>
          </a:xfrm>
        </p:spPr>
        <p:txBody>
          <a:bodyPr/>
          <a:lstStyle/>
          <a:p>
            <a:pPr eaLnBrk="1" hangingPunct="1"/>
            <a:r>
              <a:rPr lang="el-GR" sz="2400"/>
              <a:t>Επιθήλιο πολύ λεπτό διαρκώς ανανεούμενο</a:t>
            </a:r>
          </a:p>
          <a:p>
            <a:pPr eaLnBrk="1" hangingPunct="1"/>
            <a:r>
              <a:rPr lang="el-GR" sz="2400"/>
              <a:t>Κυριότερη λειτουργία : Προστασία</a:t>
            </a:r>
          </a:p>
          <a:p>
            <a:pPr eaLnBrk="1" hangingPunct="1"/>
            <a:r>
              <a:rPr lang="el-GR" sz="2800" b="1"/>
              <a:t>Στοιβάδες</a:t>
            </a:r>
          </a:p>
          <a:p>
            <a:pPr eaLnBrk="1" hangingPunct="1"/>
            <a:r>
              <a:rPr lang="el-GR" sz="2400"/>
              <a:t>Βασική (</a:t>
            </a:r>
            <a:r>
              <a:rPr lang="en-US" sz="2400"/>
              <a:t>stratum basale)</a:t>
            </a:r>
            <a:r>
              <a:rPr lang="el-GR" sz="2400"/>
              <a:t> Κυλινδρικά κύτταρα,Μία σειρά,  Μιτώσεις, </a:t>
            </a:r>
            <a:r>
              <a:rPr lang="en-US" sz="2400"/>
              <a:t>Stem cells</a:t>
            </a:r>
          </a:p>
          <a:p>
            <a:pPr eaLnBrk="1" hangingPunct="1"/>
            <a:r>
              <a:rPr lang="el-GR" sz="2400"/>
              <a:t>Ακανθωτή</a:t>
            </a:r>
            <a:r>
              <a:rPr lang="en-US" sz="2400"/>
              <a:t> (stratum spinosum)</a:t>
            </a:r>
            <a:r>
              <a:rPr lang="el-GR" sz="2400"/>
              <a:t> Ακανθωτά κύτταρα, 3-4 σειρές, «Αγκάθια»-Δεσμοσώματα</a:t>
            </a:r>
          </a:p>
          <a:p>
            <a:pPr eaLnBrk="1" hangingPunct="1"/>
            <a:r>
              <a:rPr lang="el-GR" sz="2400"/>
              <a:t>Κοκκιώδης (</a:t>
            </a:r>
            <a:r>
              <a:rPr lang="en-US" sz="2400"/>
              <a:t>stratum granulosum)</a:t>
            </a:r>
            <a:r>
              <a:rPr lang="el-GR" sz="2400"/>
              <a:t>Πεπλατυσμένα-Ατρακτοειδή, Κοκκία κερατοϋαλίνης – Σωμάτια </a:t>
            </a:r>
            <a:r>
              <a:rPr lang="en-US" sz="2400"/>
              <a:t>Odland</a:t>
            </a:r>
            <a:endParaRPr lang="el-GR" sz="2400"/>
          </a:p>
          <a:p>
            <a:pPr eaLnBrk="1" hangingPunct="1"/>
            <a:r>
              <a:rPr lang="el-GR" sz="2400"/>
              <a:t>Διαυγής (</a:t>
            </a:r>
            <a:r>
              <a:rPr lang="en-US" sz="2400"/>
              <a:t>stratum lucidum) </a:t>
            </a:r>
            <a:r>
              <a:rPr lang="el-GR" sz="2400"/>
              <a:t>Επίπεδα-Ηωσινόφιλα-Απύρηνα, Πέλμα-Παλάμη</a:t>
            </a:r>
            <a:endParaRPr lang="en-US" sz="2400"/>
          </a:p>
          <a:p>
            <a:pPr eaLnBrk="1" hangingPunct="1">
              <a:buFont typeface="Wingdings" pitchFamily="2" charset="2"/>
              <a:buNone/>
            </a:pPr>
            <a:r>
              <a:rPr lang="en-US" sz="2400"/>
              <a:t>    </a:t>
            </a:r>
            <a:r>
              <a:rPr lang="el-GR" sz="2400"/>
              <a:t>Κεράτινη (</a:t>
            </a:r>
            <a:r>
              <a:rPr lang="en-US" sz="2400"/>
              <a:t>stratum corneum)</a:t>
            </a:r>
            <a:r>
              <a:rPr lang="el-GR" sz="2400"/>
              <a:t>Κερατινοποιημένα πλήρως, Απύρηνα, έλλειψη πλήρης κυτταροπλασματικών οργανιδίων </a:t>
            </a:r>
          </a:p>
          <a:p>
            <a:pPr eaLnBrk="1" hangingPunct="1"/>
            <a:endParaRPr lang="el-GR" sz="2400" b="1"/>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 Τίτλος"/>
          <p:cNvSpPr>
            <a:spLocks noGrp="1"/>
          </p:cNvSpPr>
          <p:nvPr>
            <p:ph type="title"/>
          </p:nvPr>
        </p:nvSpPr>
        <p:spPr/>
        <p:txBody>
          <a:bodyPr/>
          <a:lstStyle/>
          <a:p>
            <a:endParaRPr lang="en-US"/>
          </a:p>
        </p:txBody>
      </p:sp>
      <p:sp>
        <p:nvSpPr>
          <p:cNvPr id="32771" name="2 - Θέση περιεχομένου"/>
          <p:cNvSpPr>
            <a:spLocks noGrp="1"/>
          </p:cNvSpPr>
          <p:nvPr>
            <p:ph idx="1"/>
          </p:nvPr>
        </p:nvSpPr>
        <p:spPr/>
        <p:txBody>
          <a:bodyPr/>
          <a:lstStyle/>
          <a:p>
            <a:endParaRPr lang="en-US"/>
          </a:p>
        </p:txBody>
      </p:sp>
      <p:pic>
        <p:nvPicPr>
          <p:cNvPr id="32772" name="Picture 2"/>
          <p:cNvPicPr>
            <a:picLocks noChangeAspect="1" noChangeArrowheads="1"/>
          </p:cNvPicPr>
          <p:nvPr/>
        </p:nvPicPr>
        <p:blipFill>
          <a:blip r:embed="rId2" cstate="print"/>
          <a:srcRect/>
          <a:stretch>
            <a:fillRect/>
          </a:stretch>
        </p:blipFill>
        <p:spPr bwMode="auto">
          <a:xfrm>
            <a:off x="0" y="0"/>
            <a:ext cx="9324975" cy="68580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Rot="1" noChangeArrowheads="1"/>
          </p:cNvSpPr>
          <p:nvPr>
            <p:ph idx="1"/>
          </p:nvPr>
        </p:nvSpPr>
        <p:spPr>
          <a:xfrm>
            <a:off x="0" y="0"/>
            <a:ext cx="9144000" cy="6858000"/>
          </a:xfrm>
        </p:spPr>
        <p:txBody>
          <a:bodyPr/>
          <a:lstStyle/>
          <a:p>
            <a:pPr eaLnBrk="1" hangingPunct="1">
              <a:lnSpc>
                <a:spcPct val="90000"/>
              </a:lnSpc>
              <a:buFont typeface="Wingdings" pitchFamily="2" charset="2"/>
              <a:buNone/>
            </a:pPr>
            <a:r>
              <a:rPr lang="el-GR" b="1"/>
              <a:t>ΚΕΡΑΤΙΝΟΚΥΤΤΑΡΑ</a:t>
            </a:r>
          </a:p>
          <a:p>
            <a:pPr eaLnBrk="1" hangingPunct="1">
              <a:lnSpc>
                <a:spcPct val="90000"/>
              </a:lnSpc>
              <a:buFont typeface="Wingdings" pitchFamily="2" charset="2"/>
              <a:buNone/>
            </a:pPr>
            <a:r>
              <a:rPr lang="el-GR" sz="2400" b="1"/>
              <a:t>ΒΑΣΙΚΗ ΣΤΟΙΒΑΔΑ</a:t>
            </a:r>
            <a:r>
              <a:rPr lang="en-US" sz="2400" b="1"/>
              <a:t> (Stratum Basale)</a:t>
            </a:r>
            <a:endParaRPr lang="el-GR" sz="2400" b="1"/>
          </a:p>
          <a:p>
            <a:pPr eaLnBrk="1" hangingPunct="1">
              <a:lnSpc>
                <a:spcPct val="90000"/>
              </a:lnSpc>
              <a:buFont typeface="Wingdings" pitchFamily="2" charset="2"/>
              <a:buNone/>
            </a:pPr>
            <a:r>
              <a:rPr lang="el-GR" sz="2000" b="1"/>
              <a:t>Κυβικά, κυλινδρικά, οργανίδια όπως του </a:t>
            </a:r>
            <a:r>
              <a:rPr lang="en-US" sz="2000" b="1"/>
              <a:t>Golgi, </a:t>
            </a:r>
            <a:r>
              <a:rPr lang="el-GR" sz="2000" b="1"/>
              <a:t>μιταχόνδρια, ενδοπλασματικό δίκτυο</a:t>
            </a:r>
          </a:p>
          <a:p>
            <a:pPr eaLnBrk="1" hangingPunct="1">
              <a:lnSpc>
                <a:spcPct val="90000"/>
              </a:lnSpc>
              <a:buFont typeface="Wingdings" pitchFamily="2" charset="2"/>
              <a:buNone/>
            </a:pPr>
            <a:r>
              <a:rPr lang="el-GR" sz="2000" b="1"/>
              <a:t>Μιτώσεις – 50% μένουν, 50% μεταναστεύουν</a:t>
            </a:r>
          </a:p>
          <a:p>
            <a:pPr eaLnBrk="1" hangingPunct="1">
              <a:lnSpc>
                <a:spcPct val="90000"/>
              </a:lnSpc>
              <a:buFont typeface="Wingdings" pitchFamily="2" charset="2"/>
              <a:buNone/>
            </a:pPr>
            <a:r>
              <a:rPr lang="el-GR" sz="2000" b="1"/>
              <a:t>10%  αποθηκευμένα – ανενεργά (</a:t>
            </a:r>
            <a:r>
              <a:rPr lang="en-US" sz="2000" b="1"/>
              <a:t>stem cells)</a:t>
            </a:r>
          </a:p>
          <a:p>
            <a:pPr eaLnBrk="1" hangingPunct="1">
              <a:lnSpc>
                <a:spcPct val="90000"/>
              </a:lnSpc>
              <a:buFont typeface="Wingdings" pitchFamily="2" charset="2"/>
              <a:buNone/>
            </a:pPr>
            <a:r>
              <a:rPr lang="en-US" sz="2400" b="1"/>
              <a:t>AKA</a:t>
            </a:r>
            <a:r>
              <a:rPr lang="el-GR" sz="2400" b="1"/>
              <a:t>ΝΘΩΤΗ ΣΤΟΙΒΑΔΑ (</a:t>
            </a:r>
            <a:r>
              <a:rPr lang="en-US" sz="2400" b="1"/>
              <a:t>Stratum Spinosum)</a:t>
            </a:r>
          </a:p>
          <a:p>
            <a:pPr eaLnBrk="1" hangingPunct="1">
              <a:lnSpc>
                <a:spcPct val="90000"/>
              </a:lnSpc>
              <a:buFont typeface="Wingdings" pitchFamily="2" charset="2"/>
              <a:buNone/>
            </a:pPr>
            <a:r>
              <a:rPr lang="en-US" sz="2000" b="1"/>
              <a:t>3-4 </a:t>
            </a:r>
            <a:r>
              <a:rPr lang="el-GR" sz="2000" b="1"/>
              <a:t>σειρές πολυεδρικών κυττάρων </a:t>
            </a:r>
          </a:p>
          <a:p>
            <a:pPr eaLnBrk="1" hangingPunct="1">
              <a:lnSpc>
                <a:spcPct val="90000"/>
              </a:lnSpc>
              <a:buFont typeface="Wingdings" pitchFamily="2" charset="2"/>
              <a:buNone/>
            </a:pPr>
            <a:r>
              <a:rPr lang="el-GR" sz="2000" b="1"/>
              <a:t>Προεξοχές σαν αγκάθια (δεσμοσώματα) : σύνδεση των κυττάρων</a:t>
            </a:r>
          </a:p>
          <a:p>
            <a:pPr eaLnBrk="1" hangingPunct="1">
              <a:lnSpc>
                <a:spcPct val="90000"/>
              </a:lnSpc>
              <a:buFont typeface="Wingdings" pitchFamily="2" charset="2"/>
              <a:buNone/>
            </a:pPr>
            <a:r>
              <a:rPr lang="el-GR" sz="2400" b="1"/>
              <a:t>ΚΟΚΚΙΩΔΗΣ ΣΤΟΙΒΑΔΑ</a:t>
            </a:r>
            <a:r>
              <a:rPr lang="en-US" sz="2400" b="1"/>
              <a:t> (Stratum Granulosum) </a:t>
            </a:r>
            <a:endParaRPr lang="el-GR" sz="2400" b="1"/>
          </a:p>
          <a:p>
            <a:pPr eaLnBrk="1" hangingPunct="1">
              <a:lnSpc>
                <a:spcPct val="90000"/>
              </a:lnSpc>
              <a:buFont typeface="Wingdings" pitchFamily="2" charset="2"/>
              <a:buNone/>
            </a:pPr>
            <a:r>
              <a:rPr lang="el-GR" sz="2000" b="1"/>
              <a:t>Κοκκία κερατουαλίνης ( πρωτεϊνη σχετιζομένη με τον σχηματισμό κερατίνης)</a:t>
            </a:r>
          </a:p>
          <a:p>
            <a:pPr eaLnBrk="1" hangingPunct="1">
              <a:lnSpc>
                <a:spcPct val="90000"/>
              </a:lnSpc>
              <a:buFont typeface="Wingdings" pitchFamily="2" charset="2"/>
              <a:buNone/>
            </a:pPr>
            <a:r>
              <a:rPr lang="el-GR" sz="2000" b="1"/>
              <a:t>Σωμάτια Ο</a:t>
            </a:r>
            <a:r>
              <a:rPr lang="en-US" sz="2000" b="1"/>
              <a:t>dland</a:t>
            </a:r>
          </a:p>
          <a:p>
            <a:pPr eaLnBrk="1" hangingPunct="1">
              <a:lnSpc>
                <a:spcPct val="90000"/>
              </a:lnSpc>
              <a:buFont typeface="Wingdings" pitchFamily="2" charset="2"/>
              <a:buNone/>
            </a:pPr>
            <a:r>
              <a:rPr lang="el-GR" sz="2400" b="1"/>
              <a:t>ΔΙΑΥΓΗΣ ΣΤΟΙΒΑΔΑ </a:t>
            </a:r>
            <a:r>
              <a:rPr lang="en-US" sz="2400" b="1"/>
              <a:t>(Stratum Lucidum)</a:t>
            </a:r>
            <a:endParaRPr lang="el-GR" sz="2400" b="1"/>
          </a:p>
          <a:p>
            <a:pPr eaLnBrk="1" hangingPunct="1">
              <a:lnSpc>
                <a:spcPct val="90000"/>
              </a:lnSpc>
              <a:buFont typeface="Wingdings" pitchFamily="2" charset="2"/>
              <a:buNone/>
            </a:pPr>
            <a:r>
              <a:rPr lang="el-GR" sz="2000" b="1"/>
              <a:t>Απύρηνα, πέλμα – παλάμη</a:t>
            </a:r>
          </a:p>
          <a:p>
            <a:pPr eaLnBrk="1" hangingPunct="1">
              <a:lnSpc>
                <a:spcPct val="90000"/>
              </a:lnSpc>
              <a:buFont typeface="Wingdings" pitchFamily="2" charset="2"/>
              <a:buNone/>
            </a:pPr>
            <a:r>
              <a:rPr lang="el-GR" sz="2400" b="1"/>
              <a:t>ΚΕΡΑΤΙΝΗ ΣΤΟΙΒΑΔΑ</a:t>
            </a:r>
            <a:r>
              <a:rPr lang="en-US" sz="2400" b="1"/>
              <a:t> (Stratum Corneum)</a:t>
            </a:r>
            <a:endParaRPr lang="el-GR" sz="2400" b="1"/>
          </a:p>
          <a:p>
            <a:pPr eaLnBrk="1" hangingPunct="1">
              <a:lnSpc>
                <a:spcPct val="90000"/>
              </a:lnSpc>
              <a:buFont typeface="Wingdings" pitchFamily="2" charset="2"/>
              <a:buNone/>
            </a:pPr>
            <a:r>
              <a:rPr lang="el-GR" sz="2000" b="1"/>
              <a:t>Απύρηνα, χωρίς κυτταροπλασματικά οργανίδια</a:t>
            </a:r>
          </a:p>
          <a:p>
            <a:pPr eaLnBrk="1" hangingPunct="1">
              <a:lnSpc>
                <a:spcPct val="90000"/>
              </a:lnSpc>
              <a:buFont typeface="Wingdings" pitchFamily="2" charset="2"/>
              <a:buNone/>
            </a:pPr>
            <a:r>
              <a:rPr lang="el-GR" sz="2000" b="1"/>
              <a:t>Κερατίνη, ινβολουκρίνη, φιλλαγκρίνη</a:t>
            </a:r>
          </a:p>
          <a:p>
            <a:pPr eaLnBrk="1" hangingPunct="1">
              <a:lnSpc>
                <a:spcPct val="90000"/>
              </a:lnSpc>
              <a:buFont typeface="Wingdings" pitchFamily="2" charset="2"/>
              <a:buNone/>
            </a:pPr>
            <a:r>
              <a:rPr lang="el-GR" sz="2000" b="1"/>
              <a:t>Κεραμίδια, λιπαρά οξέα, χοληστερόλη – θειϊκή χοληστερόλη</a:t>
            </a:r>
          </a:p>
          <a:p>
            <a:pPr eaLnBrk="1" hangingPunct="1">
              <a:lnSpc>
                <a:spcPct val="90000"/>
              </a:lnSpc>
              <a:buFont typeface="Wingdings" pitchFamily="2" charset="2"/>
              <a:buNone/>
            </a:pPr>
            <a:endParaRPr lang="el-GR" sz="2400" b="1"/>
          </a:p>
          <a:p>
            <a:pPr eaLnBrk="1" hangingPunct="1">
              <a:lnSpc>
                <a:spcPct val="90000"/>
              </a:lnSpc>
              <a:buFont typeface="Wingdings" pitchFamily="2" charset="2"/>
              <a:buNone/>
            </a:pPr>
            <a:endParaRPr lang="el-GR" sz="2000" b="1"/>
          </a:p>
          <a:p>
            <a:pPr eaLnBrk="1" hangingPunct="1">
              <a:lnSpc>
                <a:spcPct val="90000"/>
              </a:lnSpc>
              <a:buFont typeface="Wingdings" pitchFamily="2" charset="2"/>
              <a:buNone/>
            </a:pPr>
            <a:endParaRPr lang="el-GR" sz="2000" b="1"/>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 Τίτλος"/>
          <p:cNvSpPr>
            <a:spLocks noGrp="1"/>
          </p:cNvSpPr>
          <p:nvPr>
            <p:ph type="title"/>
          </p:nvPr>
        </p:nvSpPr>
        <p:spPr/>
        <p:txBody>
          <a:bodyPr/>
          <a:lstStyle/>
          <a:p>
            <a:r>
              <a:rPr lang="el-GR" b="1"/>
              <a:t>ΒΑΣΙΚΗ ΣΤΟΙΒΑΔΑ</a:t>
            </a:r>
            <a:endParaRPr lang="en-US" b="1"/>
          </a:p>
        </p:txBody>
      </p:sp>
      <p:sp>
        <p:nvSpPr>
          <p:cNvPr id="39939" name="2 - Θέση περιεχομένου"/>
          <p:cNvSpPr>
            <a:spLocks noGrp="1"/>
          </p:cNvSpPr>
          <p:nvPr>
            <p:ph idx="1"/>
          </p:nvPr>
        </p:nvSpPr>
        <p:spPr>
          <a:xfrm>
            <a:off x="0" y="1196975"/>
            <a:ext cx="9324975" cy="5661025"/>
          </a:xfrm>
        </p:spPr>
        <p:txBody>
          <a:bodyPr/>
          <a:lstStyle/>
          <a:p>
            <a:pPr eaLnBrk="1" hangingPunct="1">
              <a:lnSpc>
                <a:spcPct val="90000"/>
              </a:lnSpc>
              <a:buFont typeface="Wingdings" pitchFamily="2" charset="2"/>
              <a:buNone/>
            </a:pPr>
            <a:r>
              <a:rPr lang="en-US" sz="4000" b="1" dirty="0"/>
              <a:t>Stratum Basale</a:t>
            </a:r>
            <a:endParaRPr lang="el-GR" sz="4000" b="1" dirty="0"/>
          </a:p>
          <a:p>
            <a:pPr eaLnBrk="1" hangingPunct="1">
              <a:lnSpc>
                <a:spcPct val="90000"/>
              </a:lnSpc>
              <a:buFont typeface="Wingdings" pitchFamily="2" charset="2"/>
              <a:buNone/>
            </a:pPr>
            <a:r>
              <a:rPr lang="el-GR" sz="4000" b="1" dirty="0"/>
              <a:t>Κυβικά, κυλινδρικά, οργανίδια όπως του </a:t>
            </a:r>
            <a:r>
              <a:rPr lang="en-US" sz="4000" b="1" dirty="0"/>
              <a:t>Golgi, </a:t>
            </a:r>
            <a:r>
              <a:rPr lang="el-GR" sz="4000" b="1" dirty="0"/>
              <a:t>μιτ</a:t>
            </a:r>
            <a:r>
              <a:rPr lang="en-US" sz="4000" b="1" dirty="0"/>
              <a:t>o</a:t>
            </a:r>
            <a:r>
              <a:rPr lang="el-GR" sz="4000" b="1" dirty="0"/>
              <a:t>χόνδρια, ενδοπλασματικό δίκτυο</a:t>
            </a:r>
          </a:p>
          <a:p>
            <a:pPr eaLnBrk="1" hangingPunct="1">
              <a:lnSpc>
                <a:spcPct val="90000"/>
              </a:lnSpc>
              <a:buFont typeface="Wingdings" pitchFamily="2" charset="2"/>
              <a:buNone/>
            </a:pPr>
            <a:r>
              <a:rPr lang="el-GR" sz="4000" b="1" dirty="0"/>
              <a:t>Μιτώσεις – 50% μένουν, 50% μεταναστεύουν</a:t>
            </a:r>
          </a:p>
          <a:p>
            <a:pPr eaLnBrk="1" hangingPunct="1">
              <a:lnSpc>
                <a:spcPct val="90000"/>
              </a:lnSpc>
              <a:buFont typeface="Wingdings" pitchFamily="2" charset="2"/>
              <a:buNone/>
            </a:pPr>
            <a:r>
              <a:rPr lang="el-GR" sz="4000" b="1" dirty="0"/>
              <a:t>10%  αποθηκευμένα – ανενεργά (βλαστοκύτταρα - </a:t>
            </a:r>
            <a:r>
              <a:rPr lang="en-US" sz="4000" b="1" dirty="0"/>
              <a:t>stem cells)</a:t>
            </a:r>
          </a:p>
          <a:p>
            <a:pPr>
              <a:buFont typeface="Arial" charset="0"/>
              <a:buNone/>
            </a:pPr>
            <a:endParaRPr lang="en-US" sz="40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dirty="0"/>
          </a:p>
        </p:txBody>
      </p:sp>
      <p:pic>
        <p:nvPicPr>
          <p:cNvPr id="224258"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a:p>
        </p:txBody>
      </p:sp>
      <p:pic>
        <p:nvPicPr>
          <p:cNvPr id="22118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2 - Θέση περιεχομένου"/>
          <p:cNvSpPr>
            <a:spLocks noGrp="1"/>
          </p:cNvSpPr>
          <p:nvPr>
            <p:ph idx="1"/>
          </p:nvPr>
        </p:nvSpPr>
        <p:spPr>
          <a:xfrm>
            <a:off x="0" y="0"/>
            <a:ext cx="9144000" cy="6858000"/>
          </a:xfrm>
        </p:spPr>
        <p:txBody>
          <a:bodyPr/>
          <a:lstStyle/>
          <a:p>
            <a:pPr>
              <a:buFont typeface="Arial" charset="0"/>
              <a:buNone/>
            </a:pPr>
            <a:r>
              <a:rPr lang="el-GR" sz="2400" b="1"/>
              <a:t>Τα κύτταρα της βασικής στοιβάδας ενώνονται με την βασική μεμβράνη . Στην περιοχή αυτή υπάρχουν πολλά ημιδεσμοσώματα τα οποία συμβάλλουν στην προσκόλληση στην βασική μεμβράνη</a:t>
            </a:r>
          </a:p>
          <a:p>
            <a:pPr>
              <a:buFont typeface="Arial" charset="0"/>
              <a:buNone/>
            </a:pPr>
            <a:r>
              <a:rPr lang="el-GR" sz="2400" b="1"/>
              <a:t>Θηλώδης Περιοχή Δερμίδος</a:t>
            </a:r>
          </a:p>
          <a:p>
            <a:pPr>
              <a:buFont typeface="Arial" charset="0"/>
              <a:buNone/>
            </a:pPr>
            <a:r>
              <a:rPr lang="el-GR" sz="2400" b="1"/>
              <a:t>Η βασική στοιβάδα αποτελεί την κύρια πηγή αναγεννήσεως της επιδερμίδας. Νεκρά κύτταρα αποπίπτουν διαρκώς από την επιφάνεια της επιδερμίδας και νέα κύτταρα γεννώνται στην βασική στοιβάδα τα οποία αντικαθιστούν τα πίπτοντα.</a:t>
            </a:r>
          </a:p>
          <a:p>
            <a:pPr>
              <a:buFont typeface="Arial" charset="0"/>
              <a:buNone/>
            </a:pPr>
            <a:r>
              <a:rPr lang="el-GR" sz="2400" b="1"/>
              <a:t>Βλαστικά κύτταρα, κύτταρα τα οποία βοηθούν στην σύνδεση επιδερμίδας –δερμίδας, ενεργά  αναπλαστικά κύτταρα.</a:t>
            </a:r>
          </a:p>
          <a:p>
            <a:pPr>
              <a:buFont typeface="Arial" charset="0"/>
              <a:buNone/>
            </a:pPr>
            <a:r>
              <a:rPr lang="el-GR" sz="2400" b="1"/>
              <a:t>Δεσμοσωμάτια με τα γύρω κύτταρα – ημιδεσμοσωμάτια με την βασική μεμβράνη – Τονοινίδια</a:t>
            </a:r>
          </a:p>
          <a:p>
            <a:pPr>
              <a:buFont typeface="Arial" charset="0"/>
              <a:buNone/>
            </a:pPr>
            <a:r>
              <a:rPr lang="el-GR" sz="2400" b="1"/>
              <a:t>Τα κύτταρα της βασικής στοιβάδας έχουν όλα τα κυτταρικά οργανίδια  και ελεύθερα ριβοσωμάτια όπου συντίθενται και οι πρωτεΐνες.</a:t>
            </a:r>
          </a:p>
          <a:p>
            <a:pPr>
              <a:buFont typeface="Arial" charset="0"/>
              <a:buNone/>
            </a:pPr>
            <a:r>
              <a:rPr lang="el-GR" sz="2400" b="1"/>
              <a:t>Διαφοροποιούνται τα κύτταρα ανεβαίνοντας προς την κεράτινη στοιβάδα.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Τίτλος"/>
          <p:cNvSpPr>
            <a:spLocks noGrp="1"/>
          </p:cNvSpPr>
          <p:nvPr>
            <p:ph type="title"/>
          </p:nvPr>
        </p:nvSpPr>
        <p:spPr/>
        <p:txBody>
          <a:bodyPr/>
          <a:lstStyle/>
          <a:p>
            <a:r>
              <a:rPr lang="el-GR" b="1"/>
              <a:t>ΑΚΑΝΘΩΤΗ ΚΑΙ ΚΟΚΚΙΩΔΗΣ ΣΤΟΙΒΑΔΑ</a:t>
            </a:r>
            <a:endParaRPr lang="en-US" b="1"/>
          </a:p>
        </p:txBody>
      </p:sp>
      <p:sp>
        <p:nvSpPr>
          <p:cNvPr id="40963" name="2 - Θέση περιεχομένου"/>
          <p:cNvSpPr>
            <a:spLocks noGrp="1"/>
          </p:cNvSpPr>
          <p:nvPr>
            <p:ph idx="1"/>
          </p:nvPr>
        </p:nvSpPr>
        <p:spPr>
          <a:xfrm>
            <a:off x="0" y="1412875"/>
            <a:ext cx="9144000" cy="5445125"/>
          </a:xfrm>
        </p:spPr>
        <p:txBody>
          <a:bodyPr/>
          <a:lstStyle/>
          <a:p>
            <a:pPr eaLnBrk="1" hangingPunct="1">
              <a:lnSpc>
                <a:spcPct val="90000"/>
              </a:lnSpc>
              <a:buFont typeface="Wingdings" pitchFamily="2" charset="2"/>
              <a:buNone/>
            </a:pPr>
            <a:r>
              <a:rPr lang="en-US" sz="4000" b="1"/>
              <a:t>Stratum Spinosum</a:t>
            </a:r>
          </a:p>
          <a:p>
            <a:pPr eaLnBrk="1" hangingPunct="1">
              <a:lnSpc>
                <a:spcPct val="90000"/>
              </a:lnSpc>
              <a:buFont typeface="Wingdings" pitchFamily="2" charset="2"/>
              <a:buNone/>
            </a:pPr>
            <a:r>
              <a:rPr lang="en-US" sz="4000" b="1"/>
              <a:t>3-4 </a:t>
            </a:r>
            <a:r>
              <a:rPr lang="el-GR" sz="4000" b="1"/>
              <a:t>σειρές πολυεδρικών κυττάρων </a:t>
            </a:r>
          </a:p>
          <a:p>
            <a:pPr eaLnBrk="1" hangingPunct="1">
              <a:lnSpc>
                <a:spcPct val="90000"/>
              </a:lnSpc>
              <a:buFont typeface="Wingdings" pitchFamily="2" charset="2"/>
              <a:buNone/>
            </a:pPr>
            <a:r>
              <a:rPr lang="el-GR" sz="4000" b="1"/>
              <a:t>Προεξοχές σαν αγκάθια (δεσμοσώματα) : σύνδεση των κυττάρων</a:t>
            </a:r>
          </a:p>
          <a:p>
            <a:pPr eaLnBrk="1" hangingPunct="1">
              <a:lnSpc>
                <a:spcPct val="90000"/>
              </a:lnSpc>
              <a:buFont typeface="Wingdings" pitchFamily="2" charset="2"/>
              <a:buNone/>
            </a:pPr>
            <a:r>
              <a:rPr lang="en-US" sz="4000" b="1"/>
              <a:t>Stratum Granulosum </a:t>
            </a:r>
            <a:endParaRPr lang="el-GR" sz="4000" b="1"/>
          </a:p>
          <a:p>
            <a:pPr eaLnBrk="1" hangingPunct="1">
              <a:lnSpc>
                <a:spcPct val="90000"/>
              </a:lnSpc>
              <a:buFont typeface="Wingdings" pitchFamily="2" charset="2"/>
              <a:buNone/>
            </a:pPr>
            <a:r>
              <a:rPr lang="el-GR" sz="4000" b="1"/>
              <a:t>Κοκκία κερατουαλίνης ( πρωτεϊνη σχετιζομένη με τον σχηματισμό κερατίνης)</a:t>
            </a:r>
          </a:p>
          <a:p>
            <a:pPr eaLnBrk="1" hangingPunct="1">
              <a:lnSpc>
                <a:spcPct val="90000"/>
              </a:lnSpc>
              <a:buFont typeface="Wingdings" pitchFamily="2" charset="2"/>
              <a:buNone/>
            </a:pPr>
            <a:r>
              <a:rPr lang="el-GR" sz="4000" b="1"/>
              <a:t>Σωμάτια Ο</a:t>
            </a:r>
            <a:r>
              <a:rPr lang="en-US" sz="4000" b="1"/>
              <a:t>dland</a:t>
            </a:r>
          </a:p>
          <a:p>
            <a:pPr>
              <a:buFont typeface="Arial" charset="0"/>
              <a:buNone/>
            </a:pP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Τίτλος"/>
          <p:cNvSpPr>
            <a:spLocks noGrp="1"/>
          </p:cNvSpPr>
          <p:nvPr>
            <p:ph type="title"/>
          </p:nvPr>
        </p:nvSpPr>
        <p:spPr/>
        <p:txBody>
          <a:bodyPr/>
          <a:lstStyle/>
          <a:p>
            <a:pPr eaLnBrk="1" hangingPunct="1"/>
            <a:endParaRPr lang="en-US"/>
          </a:p>
        </p:txBody>
      </p:sp>
      <p:sp>
        <p:nvSpPr>
          <p:cNvPr id="30723" name="2 - Θέση περιεχομένου"/>
          <p:cNvSpPr>
            <a:spLocks noGrp="1"/>
          </p:cNvSpPr>
          <p:nvPr>
            <p:ph idx="1"/>
          </p:nvPr>
        </p:nvSpPr>
        <p:spPr/>
        <p:txBody>
          <a:bodyPr/>
          <a:lstStyle/>
          <a:p>
            <a:pPr eaLnBrk="1" hangingPunct="1"/>
            <a:endParaRPr lang="en-US"/>
          </a:p>
        </p:txBody>
      </p:sp>
      <p:pic>
        <p:nvPicPr>
          <p:cNvPr id="30724" name="Picture 2" descr="Corneocyte paving in scanning electron microscopy"/>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 Τίτλος"/>
          <p:cNvSpPr>
            <a:spLocks noGrp="1"/>
          </p:cNvSpPr>
          <p:nvPr>
            <p:ph type="title"/>
          </p:nvPr>
        </p:nvSpPr>
        <p:spPr/>
        <p:txBody>
          <a:bodyPr/>
          <a:lstStyle/>
          <a:p>
            <a:pPr eaLnBrk="1" hangingPunct="1"/>
            <a:endParaRPr lang="en-US"/>
          </a:p>
        </p:txBody>
      </p:sp>
      <p:sp>
        <p:nvSpPr>
          <p:cNvPr id="31747" name="2 - Θέση περιεχομένου"/>
          <p:cNvSpPr>
            <a:spLocks noGrp="1"/>
          </p:cNvSpPr>
          <p:nvPr>
            <p:ph idx="1"/>
          </p:nvPr>
        </p:nvSpPr>
        <p:spPr/>
        <p:txBody>
          <a:bodyPr/>
          <a:lstStyle/>
          <a:p>
            <a:pPr eaLnBrk="1" hangingPunct="1"/>
            <a:endParaRPr lang="en-US"/>
          </a:p>
        </p:txBody>
      </p:sp>
      <p:pic>
        <p:nvPicPr>
          <p:cNvPr id="3174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 Τίτλος"/>
          <p:cNvSpPr>
            <a:spLocks noGrp="1"/>
          </p:cNvSpPr>
          <p:nvPr>
            <p:ph type="title"/>
          </p:nvPr>
        </p:nvSpPr>
        <p:spPr/>
        <p:txBody>
          <a:bodyPr/>
          <a:lstStyle/>
          <a:p>
            <a:endParaRPr lang="en-US"/>
          </a:p>
        </p:txBody>
      </p:sp>
      <p:sp>
        <p:nvSpPr>
          <p:cNvPr id="33795" name="2 - Θέση περιεχομένου"/>
          <p:cNvSpPr>
            <a:spLocks noGrp="1"/>
          </p:cNvSpPr>
          <p:nvPr>
            <p:ph idx="1"/>
          </p:nvPr>
        </p:nvSpPr>
        <p:spPr/>
        <p:txBody>
          <a:bodyPr/>
          <a:lstStyle/>
          <a:p>
            <a:endParaRPr lang="en-US"/>
          </a:p>
        </p:txBody>
      </p:sp>
      <p:pic>
        <p:nvPicPr>
          <p:cNvPr id="3379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Rot="1" noChangeArrowheads="1"/>
          </p:cNvSpPr>
          <p:nvPr>
            <p:ph idx="1"/>
          </p:nvPr>
        </p:nvSpPr>
        <p:spPr>
          <a:xfrm>
            <a:off x="0" y="0"/>
            <a:ext cx="9144000" cy="6858000"/>
          </a:xfrm>
        </p:spPr>
        <p:txBody>
          <a:bodyPr/>
          <a:lstStyle/>
          <a:p>
            <a:pPr eaLnBrk="1" hangingPunct="1"/>
            <a:endParaRPr lang="en-US"/>
          </a:p>
        </p:txBody>
      </p:sp>
      <p:pic>
        <p:nvPicPr>
          <p:cNvPr id="34819" name="Picture 5" descr="File:Skin.jpg">
            <a:hlinkClick r:id="rId3"/>
          </p:cNvPr>
          <p:cNvPicPr>
            <a:picLocks noChangeAspect="1" noChangeArrowheads="1"/>
          </p:cNvPicPr>
          <p:nvPr/>
        </p:nvPicPr>
        <p:blipFill>
          <a:blip r:embed="rId4" cstate="print"/>
          <a:srcRect/>
          <a:stretch>
            <a:fillRect/>
          </a:stretch>
        </p:blipFill>
        <p:spPr bwMode="auto">
          <a:xfrm>
            <a:off x="0" y="46038"/>
            <a:ext cx="9144000" cy="6811962"/>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Rot="1" noChangeArrowheads="1"/>
          </p:cNvSpPr>
          <p:nvPr>
            <p:ph idx="1"/>
          </p:nvPr>
        </p:nvSpPr>
        <p:spPr>
          <a:xfrm>
            <a:off x="0" y="0"/>
            <a:ext cx="9144000" cy="6858000"/>
          </a:xfrm>
        </p:spPr>
        <p:txBody>
          <a:bodyPr/>
          <a:lstStyle/>
          <a:p>
            <a:pPr eaLnBrk="1" hangingPunct="1"/>
            <a:endParaRPr lang="en-US"/>
          </a:p>
        </p:txBody>
      </p:sp>
      <p:pic>
        <p:nvPicPr>
          <p:cNvPr id="36867" name="Picture 5" descr="File:Normal Epidermis and Dermis with Intradermal Nevus 10x.JPG">
            <a:hlinkClick r:id="rId3"/>
          </p:cNvPr>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 Τίτλος"/>
          <p:cNvSpPr>
            <a:spLocks noGrp="1"/>
          </p:cNvSpPr>
          <p:nvPr>
            <p:ph type="title"/>
          </p:nvPr>
        </p:nvSpPr>
        <p:spPr/>
        <p:txBody>
          <a:bodyPr/>
          <a:lstStyle/>
          <a:p>
            <a:r>
              <a:rPr lang="el-GR" b="1"/>
              <a:t> ΔΙΑΥΓΗΣ ΚΑΙ ΚΕΡΑΤΙΝΗ ΣΤΟΙΒΑΔΑ</a:t>
            </a:r>
            <a:endParaRPr lang="en-US" b="1"/>
          </a:p>
        </p:txBody>
      </p:sp>
      <p:sp>
        <p:nvSpPr>
          <p:cNvPr id="41987" name="2 - Θέση περιεχομένου"/>
          <p:cNvSpPr>
            <a:spLocks noGrp="1"/>
          </p:cNvSpPr>
          <p:nvPr>
            <p:ph idx="1"/>
          </p:nvPr>
        </p:nvSpPr>
        <p:spPr>
          <a:xfrm>
            <a:off x="0" y="1125538"/>
            <a:ext cx="9144000" cy="5732462"/>
          </a:xfrm>
        </p:spPr>
        <p:txBody>
          <a:bodyPr/>
          <a:lstStyle/>
          <a:p>
            <a:pPr eaLnBrk="1" hangingPunct="1">
              <a:lnSpc>
                <a:spcPct val="90000"/>
              </a:lnSpc>
              <a:buFont typeface="Wingdings" pitchFamily="2" charset="2"/>
              <a:buNone/>
            </a:pPr>
            <a:r>
              <a:rPr lang="en-US" sz="4000" b="1"/>
              <a:t>Stratum Lucidum</a:t>
            </a:r>
            <a:endParaRPr lang="el-GR" sz="4000" b="1"/>
          </a:p>
          <a:p>
            <a:pPr eaLnBrk="1" hangingPunct="1">
              <a:lnSpc>
                <a:spcPct val="90000"/>
              </a:lnSpc>
              <a:buFont typeface="Wingdings" pitchFamily="2" charset="2"/>
              <a:buNone/>
            </a:pPr>
            <a:r>
              <a:rPr lang="el-GR" sz="4000" b="1"/>
              <a:t>Απύρηνα, πέλμα – παλάμη</a:t>
            </a:r>
          </a:p>
          <a:p>
            <a:pPr eaLnBrk="1" hangingPunct="1">
              <a:lnSpc>
                <a:spcPct val="90000"/>
              </a:lnSpc>
              <a:buFont typeface="Wingdings" pitchFamily="2" charset="2"/>
              <a:buNone/>
            </a:pPr>
            <a:r>
              <a:rPr lang="en-US" sz="4000" b="1"/>
              <a:t>Stratum Corneum</a:t>
            </a:r>
            <a:endParaRPr lang="el-GR" sz="4000" b="1"/>
          </a:p>
          <a:p>
            <a:pPr eaLnBrk="1" hangingPunct="1">
              <a:lnSpc>
                <a:spcPct val="90000"/>
              </a:lnSpc>
              <a:buFont typeface="Wingdings" pitchFamily="2" charset="2"/>
              <a:buNone/>
            </a:pPr>
            <a:r>
              <a:rPr lang="el-GR" sz="4000" b="1"/>
              <a:t>Απύρηνα, χωρίς κυτταροπλασματικά οργανίδια</a:t>
            </a:r>
          </a:p>
          <a:p>
            <a:pPr eaLnBrk="1" hangingPunct="1">
              <a:lnSpc>
                <a:spcPct val="90000"/>
              </a:lnSpc>
              <a:buFont typeface="Wingdings" pitchFamily="2" charset="2"/>
              <a:buNone/>
            </a:pPr>
            <a:r>
              <a:rPr lang="el-GR" sz="4000" b="1"/>
              <a:t>Κερατίνη, ινβολουκρίνη, φιλλαγκρίνη</a:t>
            </a:r>
          </a:p>
          <a:p>
            <a:pPr eaLnBrk="1" hangingPunct="1">
              <a:lnSpc>
                <a:spcPct val="90000"/>
              </a:lnSpc>
              <a:buFont typeface="Wingdings" pitchFamily="2" charset="2"/>
              <a:buNone/>
            </a:pPr>
            <a:r>
              <a:rPr lang="el-GR" sz="4000" b="1"/>
              <a:t>Κεραμίδια, λιπαρά οξέα, χοληστερόλη – θειϊκή χοληστερόλη</a:t>
            </a:r>
          </a:p>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 Τίτλος"/>
          <p:cNvSpPr>
            <a:spLocks noGrp="1"/>
          </p:cNvSpPr>
          <p:nvPr>
            <p:ph type="title"/>
          </p:nvPr>
        </p:nvSpPr>
        <p:spPr/>
        <p:txBody>
          <a:bodyPr/>
          <a:lstStyle/>
          <a:p>
            <a:r>
              <a:rPr lang="el-GR" b="1"/>
              <a:t>ΟΡΙΣΜΟΙ</a:t>
            </a:r>
            <a:endParaRPr lang="en-US" b="1"/>
          </a:p>
        </p:txBody>
      </p:sp>
      <p:sp>
        <p:nvSpPr>
          <p:cNvPr id="43011" name="2 - Θέση περιεχομένου"/>
          <p:cNvSpPr>
            <a:spLocks noGrp="1"/>
          </p:cNvSpPr>
          <p:nvPr>
            <p:ph idx="1"/>
          </p:nvPr>
        </p:nvSpPr>
        <p:spPr>
          <a:xfrm>
            <a:off x="0" y="1600200"/>
            <a:ext cx="9144000" cy="5257800"/>
          </a:xfrm>
        </p:spPr>
        <p:txBody>
          <a:bodyPr/>
          <a:lstStyle/>
          <a:p>
            <a:pPr>
              <a:buFont typeface="Arial" charset="0"/>
              <a:buNone/>
            </a:pPr>
            <a:r>
              <a:rPr lang="el-GR" sz="4000" b="1"/>
              <a:t>ΚΕΡΑΤΙΝΟΠΟΙΗΣΗ : Κερατινοκύτταρα της βασικής στοιβάδας γίνονται κερατινοκύτταρα της κεράτινης στοιβάδας</a:t>
            </a:r>
          </a:p>
          <a:p>
            <a:pPr>
              <a:buFont typeface="Arial" charset="0"/>
              <a:buNone/>
            </a:pPr>
            <a:r>
              <a:rPr lang="el-GR" sz="4000" b="1"/>
              <a:t>ΑΠΟΛΕΠΙΣΗ : Τα νεκρά κύτταρα της κεράτινης στοιβάδας αποπίπτουν από την επιφάνεια της  επιδερμίδας</a:t>
            </a:r>
          </a:p>
          <a:p>
            <a:pPr>
              <a:buFont typeface="Arial" charset="0"/>
              <a:buNone/>
            </a:pPr>
            <a:endParaRPr lang="en-US" b="1"/>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Rot="1" noChangeArrowheads="1"/>
          </p:cNvSpPr>
          <p:nvPr>
            <p:ph idx="1"/>
          </p:nvPr>
        </p:nvSpPr>
        <p:spPr>
          <a:xfrm>
            <a:off x="0" y="0"/>
            <a:ext cx="9144000" cy="6858000"/>
          </a:xfrm>
        </p:spPr>
        <p:txBody>
          <a:bodyPr/>
          <a:lstStyle/>
          <a:p>
            <a:pPr algn="ctr" eaLnBrk="1" hangingPunct="1">
              <a:buFont typeface="Arial" charset="0"/>
              <a:buNone/>
            </a:pPr>
            <a:r>
              <a:rPr lang="en-US" b="1"/>
              <a:t>KE</a:t>
            </a:r>
            <a:r>
              <a:rPr lang="el-GR" b="1"/>
              <a:t>ΡΑΤΙΝΟΠΟΙΗΣΗ</a:t>
            </a:r>
          </a:p>
          <a:p>
            <a:pPr eaLnBrk="1" hangingPunct="1"/>
            <a:r>
              <a:rPr lang="el-GR" b="1"/>
              <a:t>ΣΥΝΘΕΣΗ ΠΡΩΤΕΙΝΩΝ</a:t>
            </a:r>
          </a:p>
          <a:p>
            <a:pPr eaLnBrk="1" hangingPunct="1">
              <a:buFont typeface="Wingdings" pitchFamily="2" charset="2"/>
              <a:buNone/>
            </a:pPr>
            <a:r>
              <a:rPr lang="el-GR" b="1"/>
              <a:t>-Ριβοσώματα – </a:t>
            </a:r>
            <a:r>
              <a:rPr lang="en-US" b="1"/>
              <a:t>Golgi – </a:t>
            </a:r>
            <a:r>
              <a:rPr lang="el-GR" b="1"/>
              <a:t>δεσμοσώματα – τονοϊνίδια – κοκκία κερατουαλίνης</a:t>
            </a:r>
          </a:p>
          <a:p>
            <a:pPr eaLnBrk="1" hangingPunct="1"/>
            <a:r>
              <a:rPr lang="el-GR" b="1"/>
              <a:t>ΜΕΤΑΒΑΤΙΚΟ ΣΤΑΔΙΟ</a:t>
            </a:r>
          </a:p>
          <a:p>
            <a:pPr eaLnBrk="1" hangingPunct="1">
              <a:buFont typeface="Wingdings" pitchFamily="2" charset="2"/>
              <a:buNone/>
            </a:pPr>
            <a:r>
              <a:rPr lang="el-GR" b="1"/>
              <a:t>Κύτταρο της κοκκιώδους – κύτταρο της κεράτινης στοιβάδας</a:t>
            </a:r>
          </a:p>
          <a:p>
            <a:pPr eaLnBrk="1" hangingPunct="1"/>
            <a:r>
              <a:rPr lang="el-GR" b="1"/>
              <a:t>ΤΕΛΙΚΟ ΣΤΑΔΙΟ</a:t>
            </a:r>
          </a:p>
          <a:p>
            <a:pPr eaLnBrk="1" hangingPunct="1">
              <a:buFont typeface="Wingdings" pitchFamily="2" charset="2"/>
              <a:buNone/>
            </a:pPr>
            <a:r>
              <a:rPr lang="el-GR" b="1"/>
              <a:t>Πάχυνση της μεμβράνης των κερατινοκυττάρων, κυτταρόπλασμα γεμάτο ινίδια που περιβάλλονται από νηματοειδή πρωτεϊνη. </a:t>
            </a:r>
          </a:p>
          <a:p>
            <a:pPr eaLnBrk="1" hangingPunct="1"/>
            <a:endParaRPr lang="el-GR" sz="2400" b="1"/>
          </a:p>
          <a:p>
            <a:pPr eaLnBrk="1" hangingPunct="1">
              <a:buFont typeface="Wingdings" pitchFamily="2" charset="2"/>
              <a:buNone/>
            </a:pPr>
            <a:endParaRPr lang="el-GR" sz="240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2 - Θέση περιεχομένου"/>
          <p:cNvSpPr>
            <a:spLocks noGrp="1"/>
          </p:cNvSpPr>
          <p:nvPr>
            <p:ph idx="1"/>
          </p:nvPr>
        </p:nvSpPr>
        <p:spPr>
          <a:xfrm>
            <a:off x="0" y="0"/>
            <a:ext cx="9144000" cy="6858000"/>
          </a:xfrm>
        </p:spPr>
        <p:txBody>
          <a:bodyPr/>
          <a:lstStyle/>
          <a:p>
            <a:pPr>
              <a:buFont typeface="Arial" charset="0"/>
              <a:buNone/>
            </a:pPr>
            <a:r>
              <a:rPr lang="el-GR" sz="1600" b="1" dirty="0"/>
              <a:t>Κρέμες, γαλακτώματα, λοσιόν, γέλες και λάδια για το</a:t>
            </a:r>
          </a:p>
          <a:p>
            <a:pPr>
              <a:buFont typeface="Arial" charset="0"/>
              <a:buNone/>
            </a:pPr>
            <a:r>
              <a:rPr lang="el-GR" sz="1600" b="1" dirty="0"/>
              <a:t>δέρμα, μάσκες ομορφιάς, χρωματισμένες βάσεις (υγρά, πάστες, πούδρες),</a:t>
            </a:r>
          </a:p>
          <a:p>
            <a:pPr>
              <a:buFont typeface="Arial" charset="0"/>
              <a:buNone/>
            </a:pPr>
            <a:r>
              <a:rPr lang="el-GR" sz="1600" b="1" dirty="0"/>
              <a:t>πούδρες για το μακιγιάζ, πούδρες για χρήση μετά το λουτρό, πούδρες για την</a:t>
            </a:r>
          </a:p>
          <a:p>
            <a:pPr>
              <a:buFont typeface="Arial" charset="0"/>
              <a:buNone/>
            </a:pPr>
            <a:r>
              <a:rPr lang="el-GR" sz="1600" b="1" dirty="0"/>
              <a:t>υγιεινή του σώματος, σαπούνια για το μπάνιο, αποσμητικά σαπούνια, αρώματα,</a:t>
            </a:r>
          </a:p>
          <a:p>
            <a:pPr>
              <a:buFont typeface="Arial" charset="0"/>
              <a:buNone/>
            </a:pPr>
            <a:r>
              <a:rPr lang="el-GR" sz="1600" b="1" dirty="0"/>
              <a:t>κολόνιες και ύδωρ Κολωνίας, παρασκευάσματα για το μπάνιο και το ντους</a:t>
            </a:r>
          </a:p>
          <a:p>
            <a:pPr>
              <a:buFont typeface="Arial" charset="0"/>
              <a:buNone/>
            </a:pPr>
            <a:r>
              <a:rPr lang="el-GR" sz="1600" b="1" dirty="0"/>
              <a:t>(άλατα, αφροί, λάδια, γέλες), αποτριχωτικά, αποσμητικά και αντιιδρωτικά,</a:t>
            </a:r>
          </a:p>
          <a:p>
            <a:pPr>
              <a:buFont typeface="Arial" charset="0"/>
              <a:buNone/>
            </a:pPr>
            <a:r>
              <a:rPr lang="el-GR" sz="1600" b="1" dirty="0"/>
              <a:t>χρωστικές μαλλιών, προϊόντα για το κατσάρωμα, το ίσιωμα και τη στερέωση</a:t>
            </a:r>
          </a:p>
          <a:p>
            <a:pPr>
              <a:buFont typeface="Arial" charset="0"/>
              <a:buNone/>
            </a:pPr>
            <a:r>
              <a:rPr lang="el-GR" sz="1600" b="1" dirty="0"/>
              <a:t>των μαλλιών, προϊόντα για τη διευθέτηση των μαλλιών (φορμάρισμα), προϊόντα</a:t>
            </a:r>
          </a:p>
          <a:p>
            <a:pPr>
              <a:buFont typeface="Arial" charset="0"/>
              <a:buNone/>
            </a:pPr>
            <a:r>
              <a:rPr lang="el-GR" sz="1600" b="1" dirty="0"/>
              <a:t>καθαρισμού των μαλλιών (λοσιόν, σκόνες, σαμπουάν), προϊόντα συντήρησης των</a:t>
            </a:r>
          </a:p>
          <a:p>
            <a:pPr>
              <a:buFont typeface="Arial" charset="0"/>
              <a:buNone/>
            </a:pPr>
            <a:r>
              <a:rPr lang="el-GR" sz="1600" b="1" dirty="0"/>
              <a:t>μαλλιών (λοσιόν, κρέμες, λάδια), προϊόντα για την κόμμωση (λοσιόν, λάκ,</a:t>
            </a:r>
          </a:p>
          <a:p>
            <a:pPr>
              <a:buFont typeface="Arial" charset="0"/>
              <a:buNone/>
            </a:pPr>
            <a:r>
              <a:rPr lang="el-GR" sz="1600" b="1" dirty="0"/>
              <a:t>μπριγιαντίνες), προϊόντα ξυρίσματος (κρέμες, αφροί, λοσιόν), προϊόντα για το</a:t>
            </a:r>
          </a:p>
          <a:p>
            <a:pPr>
              <a:buFont typeface="Arial" charset="0"/>
              <a:buNone/>
            </a:pPr>
            <a:r>
              <a:rPr lang="el-GR" sz="1600" b="1" dirty="0"/>
              <a:t>μακιγιάζ και προϊόντα για την αφαίρεση του μακιγιάζ (ντεμακιγιάζ) προϊόντα</a:t>
            </a:r>
          </a:p>
          <a:p>
            <a:pPr>
              <a:buFont typeface="Arial" charset="0"/>
              <a:buNone/>
            </a:pPr>
            <a:r>
              <a:rPr lang="el-GR" sz="1600" b="1" dirty="0"/>
              <a:t>προοριζόμενα να χρησιμοποιηθούν στα χείλη, προϊόντα για την περιποίηση των</a:t>
            </a:r>
          </a:p>
          <a:p>
            <a:pPr>
              <a:buFont typeface="Arial" charset="0"/>
              <a:buNone/>
            </a:pPr>
            <a:r>
              <a:rPr lang="el-GR" sz="1600" b="1" dirty="0"/>
              <a:t>δοντιών και του στόματος, προϊόντα για την περιποίηση και το βάψιμο των</a:t>
            </a:r>
          </a:p>
          <a:p>
            <a:pPr>
              <a:buFont typeface="Arial" charset="0"/>
              <a:buNone/>
            </a:pPr>
            <a:r>
              <a:rPr lang="el-GR" sz="1600" b="1" dirty="0"/>
              <a:t>νυχιών, προϊόντα για την περιποίηση των ευαίσθητων περιοχών του σώματος,</a:t>
            </a:r>
          </a:p>
          <a:p>
            <a:pPr>
              <a:buFont typeface="Arial" charset="0"/>
              <a:buNone/>
            </a:pPr>
            <a:r>
              <a:rPr lang="el-GR" sz="1600" b="1" dirty="0"/>
              <a:t>εξωτερικής χρήσης, προϊόντα αντιηλιακά, προϊόντα για μαύρισμα χωρίς ήλιο,</a:t>
            </a:r>
          </a:p>
          <a:p>
            <a:pPr>
              <a:buFont typeface="Arial" charset="0"/>
              <a:buNone/>
            </a:pPr>
            <a:r>
              <a:rPr lang="el-GR" sz="1600" b="1" dirty="0"/>
              <a:t>προϊόντα για τη λεύκανση του δέρματος και προϊόντα αντιρρυτιδικά.</a:t>
            </a:r>
          </a:p>
          <a:p>
            <a:pPr>
              <a:buFont typeface="Arial" charset="0"/>
              <a:buNone/>
            </a:pPr>
            <a:endParaRPr lang="en-US" sz="16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 Τίτλος"/>
          <p:cNvSpPr>
            <a:spLocks noGrp="1"/>
          </p:cNvSpPr>
          <p:nvPr>
            <p:ph type="title"/>
          </p:nvPr>
        </p:nvSpPr>
        <p:spPr/>
        <p:txBody>
          <a:bodyPr/>
          <a:lstStyle/>
          <a:p>
            <a:endParaRPr lang="en-US"/>
          </a:p>
        </p:txBody>
      </p:sp>
      <p:sp>
        <p:nvSpPr>
          <p:cNvPr id="45059" name="2 - Θέση περιεχομένου"/>
          <p:cNvSpPr>
            <a:spLocks noGrp="1"/>
          </p:cNvSpPr>
          <p:nvPr>
            <p:ph idx="1"/>
          </p:nvPr>
        </p:nvSpPr>
        <p:spPr/>
        <p:txBody>
          <a:bodyPr/>
          <a:lstStyle/>
          <a:p>
            <a:endParaRPr lang="en-US"/>
          </a:p>
        </p:txBody>
      </p:sp>
      <p:pic>
        <p:nvPicPr>
          <p:cNvPr id="45060" name="Picture 2"/>
          <p:cNvPicPr>
            <a:picLocks noChangeAspect="1" noChangeArrowheads="1"/>
          </p:cNvPicPr>
          <p:nvPr/>
        </p:nvPicPr>
        <p:blipFill>
          <a:blip r:embed="rId2" cstate="print"/>
          <a:srcRect/>
          <a:stretch>
            <a:fillRect/>
          </a:stretch>
        </p:blipFill>
        <p:spPr bwMode="auto">
          <a:xfrm>
            <a:off x="0" y="0"/>
            <a:ext cx="9324975" cy="68580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Τίτλος"/>
          <p:cNvSpPr>
            <a:spLocks noGrp="1"/>
          </p:cNvSpPr>
          <p:nvPr>
            <p:ph type="title"/>
          </p:nvPr>
        </p:nvSpPr>
        <p:spPr/>
        <p:txBody>
          <a:bodyPr/>
          <a:lstStyle/>
          <a:p>
            <a:r>
              <a:rPr lang="el-GR" sz="6000" b="1"/>
              <a:t>ΔΙΑΠΕΡΑΤΟΤΗΤΑ ΟΥΣΙΩΝ</a:t>
            </a:r>
            <a:endParaRPr lang="en-US" sz="6000" b="1"/>
          </a:p>
        </p:txBody>
      </p:sp>
      <p:pic>
        <p:nvPicPr>
          <p:cNvPr id="47107" name="Picture 2"/>
          <p:cNvPicPr>
            <a:picLocks noGrp="1" noChangeAspect="1" noChangeArrowheads="1"/>
          </p:cNvPicPr>
          <p:nvPr>
            <p:ph idx="1"/>
          </p:nvPr>
        </p:nvPicPr>
        <p:blipFill>
          <a:blip r:embed="rId2" cstate="print"/>
          <a:srcRect/>
          <a:stretch>
            <a:fillRect/>
          </a:stretch>
        </p:blipFill>
        <p:spPr>
          <a:xfrm>
            <a:off x="0" y="1125538"/>
            <a:ext cx="9144000" cy="5732462"/>
          </a:xfr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 Τίτλος"/>
          <p:cNvSpPr>
            <a:spLocks noGrp="1"/>
          </p:cNvSpPr>
          <p:nvPr>
            <p:ph type="title"/>
          </p:nvPr>
        </p:nvSpPr>
        <p:spPr/>
        <p:txBody>
          <a:bodyPr/>
          <a:lstStyle/>
          <a:p>
            <a:r>
              <a:rPr lang="el-GR" b="1"/>
              <a:t>ΔΕΡΜΑΤΙΚΕΣ ΣΤΟΙΒΑΔΕΣ </a:t>
            </a:r>
            <a:endParaRPr lang="en-US" b="1"/>
          </a:p>
        </p:txBody>
      </p:sp>
      <p:pic>
        <p:nvPicPr>
          <p:cNvPr id="48131"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Rot="1" noChangeArrowheads="1"/>
          </p:cNvSpPr>
          <p:nvPr>
            <p:ph idx="1"/>
          </p:nvPr>
        </p:nvSpPr>
        <p:spPr>
          <a:xfrm>
            <a:off x="0" y="-26988"/>
            <a:ext cx="9144000" cy="6858001"/>
          </a:xfrm>
        </p:spPr>
        <p:txBody>
          <a:bodyPr/>
          <a:lstStyle/>
          <a:p>
            <a:pPr algn="ctr" eaLnBrk="1" hangingPunct="1">
              <a:buFont typeface="Arial" charset="0"/>
              <a:buNone/>
            </a:pPr>
            <a:r>
              <a:rPr lang="el-GR" sz="7200" b="1"/>
              <a:t>ΚΥΤΤΑΡΑ ΕΠΙΔΕΡΜΙΔΑΣ</a:t>
            </a:r>
          </a:p>
          <a:p>
            <a:pPr eaLnBrk="1" hangingPunct="1"/>
            <a:r>
              <a:rPr lang="el-GR" sz="6000" b="1"/>
              <a:t>ΚΕΡΑΤΙΝΟΚΥΤΤΑΡΑ</a:t>
            </a:r>
          </a:p>
          <a:p>
            <a:pPr eaLnBrk="1" hangingPunct="1"/>
            <a:r>
              <a:rPr lang="el-GR" sz="6000" b="1"/>
              <a:t>ΜΕΛΑΝΙΝΟΚΥΤΤΑΡΑ</a:t>
            </a:r>
          </a:p>
          <a:p>
            <a:pPr eaLnBrk="1" hangingPunct="1"/>
            <a:r>
              <a:rPr lang="el-GR" sz="6000" b="1"/>
              <a:t>ΚΥΤΤΑΡΑ ΤΟΥ </a:t>
            </a:r>
            <a:r>
              <a:rPr lang="en-US" sz="6000" b="1"/>
              <a:t>LANGERHANS</a:t>
            </a:r>
            <a:endParaRPr lang="el-GR" sz="6000" b="1"/>
          </a:p>
          <a:p>
            <a:pPr eaLnBrk="1" hangingPunct="1"/>
            <a:r>
              <a:rPr lang="el-GR" sz="6000" b="1"/>
              <a:t>ΚΥΤΤΑΡΑ ΤΟΥ </a:t>
            </a:r>
            <a:r>
              <a:rPr lang="en-US" sz="6000" b="1"/>
              <a:t>MERKEL</a:t>
            </a:r>
            <a:endParaRPr lang="el-GR" sz="6000" b="1"/>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dirty="0"/>
          </a:p>
        </p:txBody>
      </p:sp>
      <p:pic>
        <p:nvPicPr>
          <p:cNvPr id="22528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Grp="1" noChangeAspect="1" noChangeArrowheads="1"/>
          </p:cNvPicPr>
          <p:nvPr>
            <p:ph idx="1"/>
          </p:nvPr>
        </p:nvPicPr>
        <p:blipFill>
          <a:blip r:embed="rId2" cstate="print"/>
          <a:srcRect/>
          <a:stretch>
            <a:fillRect/>
          </a:stretch>
        </p:blipFill>
        <p:spPr>
          <a:xfrm>
            <a:off x="0" y="0"/>
            <a:ext cx="9828213" cy="6858000"/>
          </a:xfr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buNone/>
            </a:pPr>
            <a:r>
              <a:rPr lang="el-GR" b="1" dirty="0"/>
              <a:t> ΝΕΕΣ ΠΡΩΤΕΣ ΥΛΕΣ ΑΝΑΠΤΥΣΣΟΝΤΑΙ</a:t>
            </a:r>
          </a:p>
          <a:p>
            <a:pPr>
              <a:buNone/>
            </a:pPr>
            <a:r>
              <a:rPr lang="el-GR" b="1" dirty="0"/>
              <a:t>Φυσικές ή Συνθετικές ή Βιοτεχνολογικές</a:t>
            </a:r>
          </a:p>
          <a:p>
            <a:pPr>
              <a:buNone/>
            </a:pPr>
            <a:endParaRPr lang="en-US" b="1"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 Τίτλος"/>
          <p:cNvSpPr>
            <a:spLocks noGrp="1"/>
          </p:cNvSpPr>
          <p:nvPr>
            <p:ph type="title"/>
          </p:nvPr>
        </p:nvSpPr>
        <p:spPr/>
        <p:txBody>
          <a:bodyPr/>
          <a:lstStyle/>
          <a:p>
            <a:r>
              <a:rPr lang="el-GR" sz="8000" b="1"/>
              <a:t>ΚΕΡΑΤΙΝΟΚΥΤΤΑΡΑ</a:t>
            </a:r>
            <a:endParaRPr lang="en-US" sz="8000" b="1"/>
          </a:p>
        </p:txBody>
      </p:sp>
      <p:pic>
        <p:nvPicPr>
          <p:cNvPr id="54275" name="Picture 2"/>
          <p:cNvPicPr>
            <a:picLocks noGrp="1" noChangeAspect="1" noChangeArrowheads="1"/>
          </p:cNvPicPr>
          <p:nvPr>
            <p:ph idx="1"/>
          </p:nvPr>
        </p:nvPicPr>
        <p:blipFill>
          <a:blip r:embed="rId2" cstate="print"/>
          <a:srcRect/>
          <a:stretch>
            <a:fillRect/>
          </a:stretch>
        </p:blipFill>
        <p:spPr>
          <a:xfrm>
            <a:off x="0" y="1412875"/>
            <a:ext cx="9144000" cy="5445125"/>
          </a:xfr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 Τίτλος"/>
          <p:cNvSpPr>
            <a:spLocks noGrp="1"/>
          </p:cNvSpPr>
          <p:nvPr>
            <p:ph type="title"/>
          </p:nvPr>
        </p:nvSpPr>
        <p:spPr/>
        <p:txBody>
          <a:bodyPr/>
          <a:lstStyle/>
          <a:p>
            <a:r>
              <a:rPr lang="el-GR" sz="8000" b="1"/>
              <a:t>ΚΕΡΑΤΙΝΟΚΥΤΤΑΡΑ </a:t>
            </a:r>
            <a:endParaRPr lang="en-US" sz="8000" b="1"/>
          </a:p>
        </p:txBody>
      </p:sp>
      <p:pic>
        <p:nvPicPr>
          <p:cNvPr id="55299" name="Picture 3"/>
          <p:cNvPicPr>
            <a:picLocks noGrp="1" noChangeAspect="1" noChangeArrowheads="1"/>
          </p:cNvPicPr>
          <p:nvPr>
            <p:ph idx="1"/>
          </p:nvPr>
        </p:nvPicPr>
        <p:blipFill>
          <a:blip r:embed="rId2" cstate="print"/>
          <a:srcRect/>
          <a:stretch>
            <a:fillRect/>
          </a:stretch>
        </p:blipFill>
        <p:spPr>
          <a:xfrm>
            <a:off x="0" y="1412875"/>
            <a:ext cx="9144000" cy="5445125"/>
          </a:xfr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 Τίτλος"/>
          <p:cNvSpPr>
            <a:spLocks noGrp="1"/>
          </p:cNvSpPr>
          <p:nvPr>
            <p:ph type="title"/>
          </p:nvPr>
        </p:nvSpPr>
        <p:spPr/>
        <p:txBody>
          <a:bodyPr/>
          <a:lstStyle/>
          <a:p>
            <a:r>
              <a:rPr lang="el-GR" sz="8000" b="1"/>
              <a:t>ΜΕΛΑΝΟΚΥΤΤΑΡΑ</a:t>
            </a:r>
            <a:endParaRPr lang="en-US" sz="8000" b="1"/>
          </a:p>
        </p:txBody>
      </p:sp>
      <p:pic>
        <p:nvPicPr>
          <p:cNvPr id="56323" name="Picture 2"/>
          <p:cNvPicPr>
            <a:picLocks noGrp="1" noChangeAspect="1" noChangeArrowheads="1"/>
          </p:cNvPicPr>
          <p:nvPr>
            <p:ph idx="1"/>
          </p:nvPr>
        </p:nvPicPr>
        <p:blipFill>
          <a:blip r:embed="rId2" cstate="print"/>
          <a:srcRect/>
          <a:stretch>
            <a:fillRect/>
          </a:stretch>
        </p:blipFill>
        <p:spPr>
          <a:xfrm>
            <a:off x="0" y="1268413"/>
            <a:ext cx="9144000" cy="5589587"/>
          </a:xfr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Grp="1" noChangeAspect="1" noChangeArrowheads="1"/>
          </p:cNvPicPr>
          <p:nvPr>
            <p:ph idx="1"/>
          </p:nvPr>
        </p:nvPicPr>
        <p:blipFill>
          <a:blip r:embed="rId2" cstate="print"/>
          <a:srcRect/>
          <a:stretch>
            <a:fillRect/>
          </a:stretch>
        </p:blipFill>
        <p:spPr>
          <a:xfrm>
            <a:off x="-180528" y="0"/>
            <a:ext cx="9324528" cy="6858000"/>
          </a:xfr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 Τίτλος"/>
          <p:cNvSpPr>
            <a:spLocks noGrp="1"/>
          </p:cNvSpPr>
          <p:nvPr>
            <p:ph type="title"/>
          </p:nvPr>
        </p:nvSpPr>
        <p:spPr/>
        <p:txBody>
          <a:bodyPr/>
          <a:lstStyle/>
          <a:p>
            <a:pPr eaLnBrk="1" hangingPunct="1"/>
            <a:endParaRPr lang="en-US"/>
          </a:p>
        </p:txBody>
      </p:sp>
      <p:sp>
        <p:nvSpPr>
          <p:cNvPr id="58371" name="2 - Θέση περιεχομένου"/>
          <p:cNvSpPr>
            <a:spLocks noGrp="1"/>
          </p:cNvSpPr>
          <p:nvPr>
            <p:ph idx="1"/>
          </p:nvPr>
        </p:nvSpPr>
        <p:spPr/>
        <p:txBody>
          <a:bodyPr/>
          <a:lstStyle/>
          <a:p>
            <a:pPr eaLnBrk="1" hangingPunct="1"/>
            <a:endParaRPr lang="en-US"/>
          </a:p>
        </p:txBody>
      </p:sp>
      <p:pic>
        <p:nvPicPr>
          <p:cNvPr id="5837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 Τίτλος"/>
          <p:cNvSpPr>
            <a:spLocks noGrp="1"/>
          </p:cNvSpPr>
          <p:nvPr>
            <p:ph type="title"/>
          </p:nvPr>
        </p:nvSpPr>
        <p:spPr/>
        <p:txBody>
          <a:bodyPr/>
          <a:lstStyle/>
          <a:p>
            <a:pPr eaLnBrk="1" hangingPunct="1"/>
            <a:endParaRPr lang="en-US"/>
          </a:p>
        </p:txBody>
      </p:sp>
      <p:sp>
        <p:nvSpPr>
          <p:cNvPr id="59395" name="2 - Θέση περιεχομένου"/>
          <p:cNvSpPr>
            <a:spLocks noGrp="1"/>
          </p:cNvSpPr>
          <p:nvPr>
            <p:ph idx="1"/>
          </p:nvPr>
        </p:nvSpPr>
        <p:spPr/>
        <p:txBody>
          <a:bodyPr/>
          <a:lstStyle/>
          <a:p>
            <a:pPr eaLnBrk="1" hangingPunct="1"/>
            <a:endParaRPr lang="en-US"/>
          </a:p>
        </p:txBody>
      </p:sp>
      <p:pic>
        <p:nvPicPr>
          <p:cNvPr id="5939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 Τίτλος"/>
          <p:cNvSpPr>
            <a:spLocks noGrp="1"/>
          </p:cNvSpPr>
          <p:nvPr>
            <p:ph type="title"/>
          </p:nvPr>
        </p:nvSpPr>
        <p:spPr/>
        <p:txBody>
          <a:bodyPr/>
          <a:lstStyle/>
          <a:p>
            <a:r>
              <a:rPr lang="el-GR" sz="8000" b="1"/>
              <a:t>ΜΕΛΑΝΟΚΥΤΤΑΡΑ</a:t>
            </a:r>
            <a:endParaRPr lang="en-US" sz="8000" b="1"/>
          </a:p>
        </p:txBody>
      </p:sp>
      <p:sp>
        <p:nvSpPr>
          <p:cNvPr id="60419" name="2 - Θέση περιεχομένου"/>
          <p:cNvSpPr>
            <a:spLocks noGrp="1"/>
          </p:cNvSpPr>
          <p:nvPr>
            <p:ph idx="1"/>
          </p:nvPr>
        </p:nvSpPr>
        <p:spPr>
          <a:xfrm>
            <a:off x="0" y="1268413"/>
            <a:ext cx="9144000" cy="5589587"/>
          </a:xfrm>
        </p:spPr>
        <p:txBody>
          <a:bodyPr/>
          <a:lstStyle/>
          <a:p>
            <a:pPr>
              <a:spcBef>
                <a:spcPts val="600"/>
              </a:spcBef>
              <a:buFont typeface="Arial" charset="0"/>
              <a:buNone/>
            </a:pPr>
            <a:r>
              <a:rPr lang="el-GR" sz="4400" b="1"/>
              <a:t>ΒΑΣΙΚΗ ΣΤΟΙΒΑΔΑ</a:t>
            </a:r>
          </a:p>
          <a:p>
            <a:pPr>
              <a:spcBef>
                <a:spcPts val="600"/>
              </a:spcBef>
              <a:buFont typeface="Arial" charset="0"/>
              <a:buNone/>
            </a:pPr>
            <a:r>
              <a:rPr lang="el-GR" sz="4400" b="1"/>
              <a:t>ΠΡΟΕΡΧΟΝΤΑΙ ΑΠΌ ΤΟΝ ΝΕΥΡΙΚΟ ΙΣΤΟ – ΔΙΝΕΙ ΤΟ ΧΡΩΜΑ ΔΕΡΜΑΤΟΣ</a:t>
            </a:r>
          </a:p>
          <a:p>
            <a:pPr>
              <a:spcBef>
                <a:spcPts val="600"/>
              </a:spcBef>
              <a:buFont typeface="Arial" charset="0"/>
              <a:buNone/>
            </a:pPr>
            <a:r>
              <a:rPr lang="el-GR" sz="4400" b="1"/>
              <a:t>ΜΕΛΑΝΟΣΩΜΑΤΑ – ΕΥΜΕΛΑΝΙΝΗ, ΦΑΙΟΜΕΛΑΝΙΝΗ - ΦΩΤΟΤΥΠΟΣ</a:t>
            </a:r>
          </a:p>
          <a:p>
            <a:pPr>
              <a:spcBef>
                <a:spcPct val="0"/>
              </a:spcBef>
              <a:buFont typeface="Arial" charset="0"/>
              <a:buNone/>
            </a:pPr>
            <a:r>
              <a:rPr lang="el-GR" sz="4400" b="1"/>
              <a:t>1 ΜΕΛΑΝΟΚΥΤΤΑΡΟ/36 ΚΕΡΑΤΙΝΟΚΥΤΤΑΡΑ : ΕΠΙΔΕΡΜΟ-ΜΕΛΑΝΙΚΗ ΜΟΝΑΔΑ [1:36]</a:t>
            </a:r>
          </a:p>
          <a:p>
            <a:pPr>
              <a:buFont typeface="Arial" charset="0"/>
              <a:buNone/>
            </a:pPr>
            <a:endParaRPr lang="en-US" sz="4400" b="1"/>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a:p>
        </p:txBody>
      </p:sp>
      <p:pic>
        <p:nvPicPr>
          <p:cNvPr id="226306" name="Picture 2"/>
          <p:cNvPicPr>
            <a:picLocks noChangeAspect="1" noChangeArrowheads="1"/>
          </p:cNvPicPr>
          <p:nvPr/>
        </p:nvPicPr>
        <p:blipFill>
          <a:blip r:embed="rId2" cstate="print"/>
          <a:srcRect/>
          <a:stretch>
            <a:fillRect/>
          </a:stretch>
        </p:blipFill>
        <p:spPr bwMode="auto">
          <a:xfrm>
            <a:off x="0" y="0"/>
            <a:ext cx="9144000" cy="7029400"/>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 Τίτλος"/>
          <p:cNvSpPr>
            <a:spLocks noGrp="1"/>
          </p:cNvSpPr>
          <p:nvPr>
            <p:ph type="title"/>
          </p:nvPr>
        </p:nvSpPr>
        <p:spPr/>
        <p:txBody>
          <a:bodyPr/>
          <a:lstStyle/>
          <a:p>
            <a:r>
              <a:rPr lang="el-GR" b="1"/>
              <a:t>ΚΥΤΤΑΡΑ </a:t>
            </a:r>
            <a:r>
              <a:rPr lang="en-US" b="1"/>
              <a:t>LANGERHANS </a:t>
            </a:r>
            <a:r>
              <a:rPr lang="el-GR" b="1"/>
              <a:t> </a:t>
            </a:r>
            <a:endParaRPr lang="en-US" b="1"/>
          </a:p>
        </p:txBody>
      </p:sp>
      <p:pic>
        <p:nvPicPr>
          <p:cNvPr id="62467" name="Picture 2"/>
          <p:cNvPicPr>
            <a:picLocks noGrp="1" noChangeAspect="1" noChangeArrowheads="1"/>
          </p:cNvPicPr>
          <p:nvPr>
            <p:ph idx="1"/>
          </p:nvPr>
        </p:nvPicPr>
        <p:blipFill>
          <a:blip r:embed="rId2" cstate="print"/>
          <a:srcRect/>
          <a:stretch>
            <a:fillRect/>
          </a:stretch>
        </p:blipFill>
        <p:spPr>
          <a:xfrm>
            <a:off x="0" y="1052513"/>
            <a:ext cx="9144000" cy="5805487"/>
          </a:xfr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p>
            <a:pPr eaLnBrk="1" fontAlgn="auto" hangingPunct="1">
              <a:spcAft>
                <a:spcPts val="0"/>
              </a:spcAft>
              <a:buFontTx/>
              <a:buChar char="-"/>
              <a:defRPr/>
            </a:pPr>
            <a:r>
              <a:rPr lang="el-GR" b="1" dirty="0"/>
              <a:t>Ποιός είναι ο πραγματικός σκοπός  της </a:t>
            </a:r>
            <a:r>
              <a:rPr lang="el-GR" b="1" dirty="0" err="1"/>
              <a:t>ονομαζομένης</a:t>
            </a:r>
            <a:r>
              <a:rPr lang="el-GR" b="1" dirty="0"/>
              <a:t> </a:t>
            </a:r>
            <a:r>
              <a:rPr lang="el-GR" b="1" dirty="0" err="1"/>
              <a:t>κοσμητολογίας</a:t>
            </a:r>
            <a:r>
              <a:rPr lang="el-GR" b="1" dirty="0"/>
              <a:t>;  </a:t>
            </a:r>
            <a:r>
              <a:rPr lang="el-GR" b="1" dirty="0" err="1"/>
              <a:t>Εχει</a:t>
            </a:r>
            <a:r>
              <a:rPr lang="el-GR" b="1" dirty="0"/>
              <a:t> πραγματικό νόημα;</a:t>
            </a:r>
          </a:p>
          <a:p>
            <a:pPr>
              <a:buNone/>
            </a:pP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 Τίτλος"/>
          <p:cNvSpPr>
            <a:spLocks noGrp="1"/>
          </p:cNvSpPr>
          <p:nvPr>
            <p:ph type="title"/>
          </p:nvPr>
        </p:nvSpPr>
        <p:spPr/>
        <p:txBody>
          <a:bodyPr/>
          <a:lstStyle/>
          <a:p>
            <a:r>
              <a:rPr lang="el-GR" sz="7200" b="1"/>
              <a:t>ΚΥΤΤΑΡΑ </a:t>
            </a:r>
            <a:r>
              <a:rPr lang="en-US" sz="7200" b="1"/>
              <a:t>MERKEL</a:t>
            </a:r>
          </a:p>
        </p:txBody>
      </p:sp>
      <p:pic>
        <p:nvPicPr>
          <p:cNvPr id="65539" name="Picture 2"/>
          <p:cNvPicPr>
            <a:picLocks noGrp="1" noChangeAspect="1" noChangeArrowheads="1"/>
          </p:cNvPicPr>
          <p:nvPr>
            <p:ph idx="1"/>
          </p:nvPr>
        </p:nvPicPr>
        <p:blipFill>
          <a:blip r:embed="rId2" cstate="print"/>
          <a:srcRect/>
          <a:stretch>
            <a:fillRect/>
          </a:stretch>
        </p:blipFill>
        <p:spPr>
          <a:xfrm>
            <a:off x="0" y="1196975"/>
            <a:ext cx="9144000" cy="5661025"/>
          </a:xfr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Rot="1" noChangeArrowheads="1"/>
          </p:cNvSpPr>
          <p:nvPr>
            <p:ph idx="1"/>
          </p:nvPr>
        </p:nvSpPr>
        <p:spPr>
          <a:xfrm>
            <a:off x="0" y="0"/>
            <a:ext cx="9144000" cy="6858000"/>
          </a:xfrm>
        </p:spPr>
        <p:txBody>
          <a:bodyPr/>
          <a:lstStyle/>
          <a:p>
            <a:pPr algn="ctr" eaLnBrk="1" hangingPunct="1"/>
            <a:r>
              <a:rPr lang="el-GR" b="1" dirty="0"/>
              <a:t>ΔΕΡΜΑΤΟΕΠΙΔΕΡΜΙΚΗ ΣΥΝΔΕΣΗ</a:t>
            </a:r>
          </a:p>
          <a:p>
            <a:pPr algn="ctr" eaLnBrk="1" hangingPunct="1"/>
            <a:endParaRPr lang="el-GR" b="1" dirty="0"/>
          </a:p>
          <a:p>
            <a:pPr algn="ctr" eaLnBrk="1" hangingPunct="1"/>
            <a:r>
              <a:rPr lang="el-GR" b="1" dirty="0"/>
              <a:t>ΔΕΡΜΙΔΑ Η’ ΧΟΡΙΟ</a:t>
            </a:r>
          </a:p>
          <a:p>
            <a:pPr eaLnBrk="1" hangingPunct="1"/>
            <a:r>
              <a:rPr lang="el-GR" sz="2400" b="1" dirty="0"/>
              <a:t>ΘΗΛΩΔΕΣ</a:t>
            </a:r>
          </a:p>
          <a:p>
            <a:pPr eaLnBrk="1" hangingPunct="1"/>
            <a:r>
              <a:rPr lang="el-GR" sz="2400" b="1" dirty="0"/>
              <a:t>ΔΙΚΤΥΩΤΟ</a:t>
            </a:r>
          </a:p>
          <a:p>
            <a:pPr eaLnBrk="1" hangingPunct="1"/>
            <a:r>
              <a:rPr lang="el-GR" sz="2400" b="1" dirty="0"/>
              <a:t>ΙΝΕΣ</a:t>
            </a:r>
          </a:p>
          <a:p>
            <a:pPr eaLnBrk="1" hangingPunct="1"/>
            <a:r>
              <a:rPr lang="el-GR" sz="2400" b="1" dirty="0"/>
              <a:t>ΘΕΜΕΛΙΑ ΟΥΣΙΑ</a:t>
            </a:r>
          </a:p>
          <a:p>
            <a:pPr eaLnBrk="1" hangingPunct="1"/>
            <a:r>
              <a:rPr lang="el-GR" sz="2400" b="1" dirty="0"/>
              <a:t>ΙΝΟΒΛΑΣΤΕΣ </a:t>
            </a:r>
          </a:p>
          <a:p>
            <a:pPr eaLnBrk="1" hangingPunct="1"/>
            <a:r>
              <a:rPr lang="el-GR" sz="2400" b="1" dirty="0"/>
              <a:t>ΝΕΥΡΑ ΑΙΣΘΗΤΗΡΙΑ ΟΡΓΑΝΑ</a:t>
            </a:r>
          </a:p>
          <a:p>
            <a:pPr eaLnBrk="1" hangingPunct="1"/>
            <a:r>
              <a:rPr lang="el-GR" sz="2400" b="1" dirty="0"/>
              <a:t>ΑΙΜΟΦΟΡΑ ΑΓΓΕΙΑ</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8A60-F951-44AE-97EB-11FABD97B5E3}"/>
              </a:ext>
            </a:extLst>
          </p:cNvPr>
          <p:cNvSpPr>
            <a:spLocks noGrp="1"/>
          </p:cNvSpPr>
          <p:nvPr>
            <p:ph type="title"/>
          </p:nvPr>
        </p:nvSpPr>
        <p:spPr>
          <a:xfrm>
            <a:off x="457200" y="274638"/>
            <a:ext cx="8229600" cy="1143000"/>
          </a:xfrm>
        </p:spPr>
        <p:txBody>
          <a:bodyPr wrap="square" anchor="ctr">
            <a:normAutofit/>
          </a:bodyPr>
          <a:lstStyle/>
          <a:p>
            <a:pPr>
              <a:lnSpc>
                <a:spcPct val="90000"/>
              </a:lnSpc>
            </a:pPr>
            <a:r>
              <a:rPr lang="el-GR" sz="3700" dirty="0"/>
              <a:t> ΒΑΣΙΚΗ ΜΕΜΒΡΑΝΗ - ΔΕΡΜΙΔΑ</a:t>
            </a:r>
            <a:endParaRPr lang="en-US" sz="3700" dirty="0"/>
          </a:p>
        </p:txBody>
      </p:sp>
      <p:pic>
        <p:nvPicPr>
          <p:cNvPr id="5" name="Content Placeholder 4">
            <a:extLst>
              <a:ext uri="{FF2B5EF4-FFF2-40B4-BE49-F238E27FC236}">
                <a16:creationId xmlns:a16="http://schemas.microsoft.com/office/drawing/2014/main" id="{92D52A84-E70F-4202-9474-675566D52BE2}"/>
              </a:ext>
            </a:extLst>
          </p:cNvPr>
          <p:cNvPicPr>
            <a:picLocks noGrp="1" noChangeAspect="1"/>
          </p:cNvPicPr>
          <p:nvPr>
            <p:ph sz="half" idx="1"/>
          </p:nvPr>
        </p:nvPicPr>
        <p:blipFill>
          <a:blip r:embed="rId2"/>
          <a:stretch>
            <a:fillRect/>
          </a:stretch>
        </p:blipFill>
        <p:spPr>
          <a:xfrm>
            <a:off x="1009066" y="1600200"/>
            <a:ext cx="2934868" cy="4525963"/>
          </a:xfrm>
          <a:noFill/>
        </p:spPr>
      </p:pic>
      <p:sp>
        <p:nvSpPr>
          <p:cNvPr id="10" name="Content Placeholder 3">
            <a:extLst>
              <a:ext uri="{FF2B5EF4-FFF2-40B4-BE49-F238E27FC236}">
                <a16:creationId xmlns:a16="http://schemas.microsoft.com/office/drawing/2014/main" id="{657B4078-9CF5-323C-C2DB-7EB5490442EC}"/>
              </a:ext>
            </a:extLst>
          </p:cNvPr>
          <p:cNvSpPr>
            <a:spLocks noGrp="1"/>
          </p:cNvSpPr>
          <p:nvPr>
            <p:ph sz="half" idx="2"/>
          </p:nvPr>
        </p:nvSpPr>
        <p:spPr>
          <a:xfrm>
            <a:off x="3943934" y="1600200"/>
            <a:ext cx="4742866" cy="5257800"/>
          </a:xfrm>
        </p:spPr>
        <p:txBody>
          <a:bodyPr/>
          <a:lstStyle/>
          <a:p>
            <a:endParaRPr lang="el-GR" dirty="0"/>
          </a:p>
          <a:p>
            <a:endParaRPr lang="el-GR" dirty="0"/>
          </a:p>
          <a:p>
            <a:r>
              <a:rPr lang="el-GR" sz="2000" b="1" dirty="0"/>
              <a:t>Βασική Μεμβράνη : Φίλτρο για την διαπερατότητα ουσιών, μηχανική στήριξη (Δερματοεπιδερμική Σύνδεση)</a:t>
            </a:r>
          </a:p>
          <a:p>
            <a:pPr algn="l"/>
            <a:r>
              <a:rPr lang="el-GR" sz="2000" b="1" dirty="0"/>
              <a:t>  Δερμίδα ή Χόριο : </a:t>
            </a:r>
            <a:r>
              <a:rPr lang="el-GR" sz="1800" b="1" dirty="0"/>
              <a:t>Υποστηρικτικός ιστός πλούσια νευρωμένος και αγγειωμένος , πλούσιος σε πολυσακκχαρίτες και ελαστικές και κολλαγόνες ίνες αλλά και σε κυτταρικούς πληθυσμούς ανοσοκυττάρων (μαστοκύτταρα, δενδριτικά κύτταρα, ιστιοκύτταρα </a:t>
            </a:r>
          </a:p>
          <a:p>
            <a:pPr marL="0" indent="0">
              <a:buNone/>
            </a:pPr>
            <a:r>
              <a:rPr lang="el-GR" dirty="0"/>
              <a:t>      </a:t>
            </a:r>
            <a:r>
              <a:rPr lang="el-GR" sz="2000" b="1" dirty="0"/>
              <a:t>Υπόδερμα</a:t>
            </a:r>
            <a:endParaRPr lang="en-US" sz="2000" b="1" dirty="0"/>
          </a:p>
        </p:txBody>
      </p:sp>
      <p:sp>
        <p:nvSpPr>
          <p:cNvPr id="6" name="Arrow: Right 5">
            <a:extLst>
              <a:ext uri="{FF2B5EF4-FFF2-40B4-BE49-F238E27FC236}">
                <a16:creationId xmlns:a16="http://schemas.microsoft.com/office/drawing/2014/main" id="{7B33780D-5DD0-4C06-A041-DAC39BCC0C54}"/>
              </a:ext>
            </a:extLst>
          </p:cNvPr>
          <p:cNvSpPr/>
          <p:nvPr/>
        </p:nvSpPr>
        <p:spPr>
          <a:xfrm>
            <a:off x="3943934" y="2780928"/>
            <a:ext cx="34003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48CDD84D-C207-4A07-8187-806E17B60C91}"/>
              </a:ext>
            </a:extLst>
          </p:cNvPr>
          <p:cNvSpPr/>
          <p:nvPr/>
        </p:nvSpPr>
        <p:spPr>
          <a:xfrm>
            <a:off x="3943934" y="3621040"/>
            <a:ext cx="484050" cy="3120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4DDDE84F-184E-4057-9F75-A068A3CBC53D}"/>
              </a:ext>
            </a:extLst>
          </p:cNvPr>
          <p:cNvSpPr/>
          <p:nvPr/>
        </p:nvSpPr>
        <p:spPr>
          <a:xfrm>
            <a:off x="3938780" y="5747263"/>
            <a:ext cx="484050" cy="2066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70467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 Τίτλος"/>
          <p:cNvSpPr>
            <a:spLocks noGrp="1"/>
          </p:cNvSpPr>
          <p:nvPr>
            <p:ph type="title"/>
          </p:nvPr>
        </p:nvSpPr>
        <p:spPr/>
        <p:txBody>
          <a:bodyPr/>
          <a:lstStyle/>
          <a:p>
            <a:r>
              <a:rPr lang="el-GR" b="1"/>
              <a:t>ΔΕΡΜΙΔΑ</a:t>
            </a:r>
            <a:endParaRPr lang="en-US" b="1"/>
          </a:p>
        </p:txBody>
      </p:sp>
      <p:pic>
        <p:nvPicPr>
          <p:cNvPr id="68611" name="Picture 2"/>
          <p:cNvPicPr>
            <a:picLocks noGrp="1" noChangeAspect="1" noChangeArrowheads="1"/>
          </p:cNvPicPr>
          <p:nvPr>
            <p:ph idx="1"/>
          </p:nvPr>
        </p:nvPicPr>
        <p:blipFill>
          <a:blip r:embed="rId2" cstate="print"/>
          <a:srcRect/>
          <a:stretch>
            <a:fillRect/>
          </a:stretch>
        </p:blipFill>
        <p:spPr>
          <a:xfrm>
            <a:off x="0" y="981075"/>
            <a:ext cx="9144000" cy="5876925"/>
          </a:xfr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Users\Rallis\AppData\Local\Temp\771px-Skin_layers.png"/>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134F8-39BE-8A2F-B3E7-A81A1847BE55}"/>
              </a:ext>
            </a:extLst>
          </p:cNvPr>
          <p:cNvSpPr>
            <a:spLocks noGrp="1"/>
          </p:cNvSpPr>
          <p:nvPr>
            <p:ph type="title"/>
          </p:nvPr>
        </p:nvSpPr>
        <p:spPr>
          <a:xfrm>
            <a:off x="457200" y="0"/>
            <a:ext cx="8229600" cy="620688"/>
          </a:xfrm>
        </p:spPr>
        <p:txBody>
          <a:bodyPr/>
          <a:lstStyle/>
          <a:p>
            <a:r>
              <a:rPr lang="en-US" dirty="0"/>
              <a:t>Pacinian, Meissner </a:t>
            </a:r>
            <a:r>
              <a:rPr lang="el-GR" dirty="0"/>
              <a:t>Σωμάτια</a:t>
            </a:r>
            <a:endParaRPr lang="en-US" dirty="0"/>
          </a:p>
        </p:txBody>
      </p:sp>
      <p:pic>
        <p:nvPicPr>
          <p:cNvPr id="5" name="Content Placeholder 4" descr="A picture containing text, stationary, box, envelope&#10;&#10;Description automatically generated">
            <a:extLst>
              <a:ext uri="{FF2B5EF4-FFF2-40B4-BE49-F238E27FC236}">
                <a16:creationId xmlns:a16="http://schemas.microsoft.com/office/drawing/2014/main" id="{E3FE078B-B5B4-8E3A-74A4-395FD71E72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20713"/>
            <a:ext cx="9158990" cy="6237287"/>
          </a:xfrm>
        </p:spPr>
      </p:pic>
    </p:spTree>
    <p:extLst>
      <p:ext uri="{BB962C8B-B14F-4D97-AF65-F5344CB8AC3E}">
        <p14:creationId xmlns:p14="http://schemas.microsoft.com/office/powerpoint/2010/main" val="34328187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 Τίτλος"/>
          <p:cNvSpPr>
            <a:spLocks noGrp="1"/>
          </p:cNvSpPr>
          <p:nvPr>
            <p:ph type="title"/>
          </p:nvPr>
        </p:nvSpPr>
        <p:spPr/>
        <p:txBody>
          <a:bodyPr/>
          <a:lstStyle/>
          <a:p>
            <a:r>
              <a:rPr lang="el-GR" b="1"/>
              <a:t>ΙΝΕΣ ΚΟΛΛΑΓΟΝΟΥ</a:t>
            </a:r>
            <a:endParaRPr lang="en-US" b="1"/>
          </a:p>
        </p:txBody>
      </p:sp>
      <p:pic>
        <p:nvPicPr>
          <p:cNvPr id="70659" name="Picture 2"/>
          <p:cNvPicPr>
            <a:picLocks noGrp="1" noChangeAspect="1" noChangeArrowheads="1"/>
          </p:cNvPicPr>
          <p:nvPr>
            <p:ph idx="1"/>
          </p:nvPr>
        </p:nvPicPr>
        <p:blipFill>
          <a:blip r:embed="rId2" cstate="print"/>
          <a:srcRect/>
          <a:stretch>
            <a:fillRect/>
          </a:stretch>
        </p:blipFill>
        <p:spPr>
          <a:xfrm>
            <a:off x="0" y="1196975"/>
            <a:ext cx="9144000" cy="5661025"/>
          </a:xfr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95536" y="188640"/>
            <a:ext cx="8229600" cy="5505475"/>
          </a:xfrm>
        </p:spPr>
        <p:txBody>
          <a:bodyPr/>
          <a:lstStyle/>
          <a:p>
            <a:pPr eaLnBrk="1" fontAlgn="auto" hangingPunct="1">
              <a:spcAft>
                <a:spcPts val="0"/>
              </a:spcAft>
              <a:buFontTx/>
              <a:buChar char="-"/>
              <a:defRPr/>
            </a:pPr>
            <a:r>
              <a:rPr lang="el-GR" b="1" dirty="0"/>
              <a:t>Ποιό είναι το κύριο πρόβλημα της </a:t>
            </a:r>
            <a:r>
              <a:rPr lang="el-GR" b="1" dirty="0" err="1"/>
              <a:t>κοσμητολογίας</a:t>
            </a:r>
            <a:endParaRPr lang="el-GR" b="1" dirty="0"/>
          </a:p>
          <a:p>
            <a:pPr eaLnBrk="1" fontAlgn="auto" hangingPunct="1">
              <a:spcAft>
                <a:spcPts val="0"/>
              </a:spcAft>
              <a:buFontTx/>
              <a:buChar char="-"/>
              <a:defRPr/>
            </a:pPr>
            <a:r>
              <a:rPr lang="el-GR" b="1" dirty="0"/>
              <a:t>Σχέση φαρμάκων καλλυντικών</a:t>
            </a:r>
          </a:p>
          <a:p>
            <a:pPr eaLnBrk="1" fontAlgn="auto" hangingPunct="1">
              <a:spcAft>
                <a:spcPts val="0"/>
              </a:spcAft>
              <a:buNone/>
              <a:defRPr/>
            </a:pPr>
            <a:r>
              <a:rPr lang="el-GR" b="1" dirty="0"/>
              <a:t>	Αρκετοί βγάζουν προϊόντα ως καλλυντικά τα οποία θα έπρεπε να είναι στον χώρο του φαρμάκου ή φάρμακα τα κάνουν καλλυντικά. Τα καλλυντικά βγαίνουν στην αγορά εύκολα.</a:t>
            </a:r>
          </a:p>
          <a:p>
            <a:pPr eaLnBrk="1" fontAlgn="auto" hangingPunct="1">
              <a:spcAft>
                <a:spcPts val="0"/>
              </a:spcAft>
              <a:buNone/>
              <a:defRPr/>
            </a:pPr>
            <a:r>
              <a:rPr lang="el-GR" b="1" dirty="0"/>
              <a:t>Στην Αμερική οδοντόπαστες, αντιϊδρωτικά προϊόντα, αντιηλιακά θεωρούνται φάρμακα</a:t>
            </a:r>
          </a:p>
          <a:p>
            <a:pPr eaLnBrk="1" fontAlgn="auto" hangingPunct="1">
              <a:spcAft>
                <a:spcPts val="0"/>
              </a:spcAft>
              <a:buFontTx/>
              <a:buChar char="-"/>
              <a:defRPr/>
            </a:pPr>
            <a:r>
              <a:rPr lang="el-GR" b="1" dirty="0"/>
              <a:t>Σχέση εκδόχου – δραστικής ουσίας</a:t>
            </a:r>
          </a:p>
          <a:p>
            <a:pPr eaLnBrk="1" fontAlgn="auto" hangingPunct="1">
              <a:spcAft>
                <a:spcPts val="0"/>
              </a:spcAft>
              <a:buFontTx/>
              <a:buChar char="-"/>
              <a:defRPr/>
            </a:pPr>
            <a:r>
              <a:rPr lang="el-GR" b="1" dirty="0"/>
              <a:t>Σημασία εκδόχων</a:t>
            </a:r>
          </a:p>
          <a:p>
            <a:pPr>
              <a:buNone/>
            </a:pPr>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descr="C:\Users\Rallis\AppData\Local\Temp\biosensors-08-00031-g001.png"/>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 Τίτλος"/>
          <p:cNvSpPr>
            <a:spLocks noGrp="1"/>
          </p:cNvSpPr>
          <p:nvPr>
            <p:ph type="title"/>
          </p:nvPr>
        </p:nvSpPr>
        <p:spPr/>
        <p:txBody>
          <a:bodyPr/>
          <a:lstStyle/>
          <a:p>
            <a:r>
              <a:rPr lang="el-GR" b="1"/>
              <a:t>ΝΕΥΡΙΚΕΣ ΙΝΕΣ</a:t>
            </a:r>
            <a:endParaRPr lang="en-US" b="1"/>
          </a:p>
        </p:txBody>
      </p:sp>
      <p:pic>
        <p:nvPicPr>
          <p:cNvPr id="72707" name="Picture 5" descr="C:\Users\Rallis\AppData\Local\Temp\1024px-Neuron_el.svg.png"/>
          <p:cNvPicPr>
            <a:picLocks noGrp="1" noChangeAspect="1" noChangeArrowheads="1"/>
          </p:cNvPicPr>
          <p:nvPr>
            <p:ph idx="1"/>
          </p:nvPr>
        </p:nvPicPr>
        <p:blipFill>
          <a:blip r:embed="rId2" cstate="print"/>
          <a:srcRect/>
          <a:stretch>
            <a:fillRect/>
          </a:stretch>
        </p:blipFill>
        <p:spPr>
          <a:xfrm>
            <a:off x="0" y="1052513"/>
            <a:ext cx="9144000" cy="5805487"/>
          </a:xfr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DE2519-DB2D-42CF-B4C1-2746A85125FA}"/>
              </a:ext>
            </a:extLst>
          </p:cNvPr>
          <p:cNvSpPr>
            <a:spLocks noGrp="1"/>
          </p:cNvSpPr>
          <p:nvPr>
            <p:ph type="title"/>
          </p:nvPr>
        </p:nvSpPr>
        <p:spPr>
          <a:xfrm>
            <a:off x="457200" y="11757"/>
            <a:ext cx="8229600" cy="720080"/>
          </a:xfrm>
        </p:spPr>
        <p:txBody>
          <a:bodyPr/>
          <a:lstStyle/>
          <a:p>
            <a:r>
              <a:rPr lang="el-GR" dirty="0"/>
              <a:t>ΥΠΟΔΕΡΜΑ</a:t>
            </a:r>
            <a:endParaRPr lang="en-US" dirty="0"/>
          </a:p>
        </p:txBody>
      </p:sp>
      <p:sp>
        <p:nvSpPr>
          <p:cNvPr id="5" name="Content Placeholder 4">
            <a:extLst>
              <a:ext uri="{FF2B5EF4-FFF2-40B4-BE49-F238E27FC236}">
                <a16:creationId xmlns:a16="http://schemas.microsoft.com/office/drawing/2014/main" id="{FCF0D9DF-75F5-489A-AB85-4E3D18F45F72}"/>
              </a:ext>
            </a:extLst>
          </p:cNvPr>
          <p:cNvSpPr>
            <a:spLocks noGrp="1"/>
          </p:cNvSpPr>
          <p:nvPr>
            <p:ph sz="half" idx="1"/>
          </p:nvPr>
        </p:nvSpPr>
        <p:spPr>
          <a:xfrm>
            <a:off x="0" y="620688"/>
            <a:ext cx="4648200" cy="6297563"/>
          </a:xfrm>
        </p:spPr>
        <p:txBody>
          <a:bodyPr/>
          <a:lstStyle/>
          <a:p>
            <a:pPr algn="l"/>
            <a:endParaRPr lang="en-US" sz="1800" b="0" i="0" u="none" strike="noStrike" baseline="0" dirty="0">
              <a:solidFill>
                <a:srgbClr val="000000"/>
              </a:solidFill>
              <a:latin typeface="Calibri" panose="020F0502020204030204" pitchFamily="34" charset="0"/>
            </a:endParaRPr>
          </a:p>
          <a:p>
            <a:endParaRPr lang="en-US" sz="1800" b="0" i="0" u="none" strike="noStrike" baseline="0" dirty="0">
              <a:latin typeface="Calibri" panose="020F0502020204030204" pitchFamily="34" charset="0"/>
            </a:endParaRPr>
          </a:p>
          <a:p>
            <a:r>
              <a:rPr lang="el-GR" sz="2000" b="1" dirty="0">
                <a:latin typeface="+mj-lt"/>
              </a:rPr>
              <a:t>Α</a:t>
            </a:r>
            <a:r>
              <a:rPr lang="el-GR" sz="2000" b="1" i="0" u="none" strike="noStrike" baseline="0" dirty="0">
                <a:latin typeface="+mj-lt"/>
              </a:rPr>
              <a:t>ποτελείται κυρίως από λιποκύτταρα και υπολογίζεται ότι το βάρος του είναι το 15-30% του συνολικού βάρους σώματος </a:t>
            </a:r>
            <a:endParaRPr lang="en-US" sz="2000" b="1" i="0" u="none" strike="noStrike" baseline="0" dirty="0">
              <a:latin typeface="+mj-lt"/>
            </a:endParaRPr>
          </a:p>
          <a:p>
            <a:r>
              <a:rPr lang="el-GR" sz="2000" b="1" i="0" u="none" strike="noStrike" baseline="0" dirty="0">
                <a:latin typeface="+mj-lt"/>
              </a:rPr>
              <a:t>Παρέχει θερμομονωτική (ισοθερμικό ένδυμα) και μηχανική προστασία </a:t>
            </a:r>
          </a:p>
          <a:p>
            <a:r>
              <a:rPr lang="el-GR" sz="2000" b="1" dirty="0">
                <a:latin typeface="+mj-lt"/>
              </a:rPr>
              <a:t>Ο βασικός ρόλος του υποδέρματος είναι η δημιουργία ενεργειακών αποθεμάτων για τον οργανισμό</a:t>
            </a:r>
          </a:p>
          <a:p>
            <a:r>
              <a:rPr lang="el-GR" sz="2000" b="1" dirty="0">
                <a:latin typeface="+mj-lt"/>
              </a:rPr>
              <a:t>Αποτελεί την διασύνδεση μεταξύ του χορίου και των κινητών δομών που βρίσκονται πάνω από αυτό (μύες, τένοντες κ.λπ.)</a:t>
            </a:r>
          </a:p>
          <a:p>
            <a:r>
              <a:rPr lang="el-GR" sz="2000" b="1" i="0" u="none" strike="noStrike" baseline="0" dirty="0">
                <a:latin typeface="+mj-lt"/>
              </a:rPr>
              <a:t>Με την πάροδο του χρόνου προκαλείται χαλάρωση του ιστού </a:t>
            </a:r>
          </a:p>
          <a:p>
            <a:endParaRPr lang="el-GR" sz="1800" b="0" i="0" u="none" strike="noStrike" baseline="0" dirty="0">
              <a:latin typeface="Calibri" panose="020F0502020204030204" pitchFamily="34" charset="0"/>
            </a:endParaRPr>
          </a:p>
          <a:p>
            <a:endParaRPr lang="en-US" dirty="0"/>
          </a:p>
        </p:txBody>
      </p:sp>
      <p:pic>
        <p:nvPicPr>
          <p:cNvPr id="8" name="Content Placeholder 7" descr="A picture containing text&#10;&#10;Description automatically generated">
            <a:extLst>
              <a:ext uri="{FF2B5EF4-FFF2-40B4-BE49-F238E27FC236}">
                <a16:creationId xmlns:a16="http://schemas.microsoft.com/office/drawing/2014/main" id="{66B74DD5-46FB-43DF-AF48-60886958ECA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731837"/>
            <a:ext cx="4495800" cy="6186414"/>
          </a:xfrm>
        </p:spPr>
      </p:pic>
    </p:spTree>
    <p:extLst>
      <p:ext uri="{BB962C8B-B14F-4D97-AF65-F5344CB8AC3E}">
        <p14:creationId xmlns:p14="http://schemas.microsoft.com/office/powerpoint/2010/main" val="40388659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 Τίτλος"/>
          <p:cNvSpPr>
            <a:spLocks noGrp="1"/>
          </p:cNvSpPr>
          <p:nvPr>
            <p:ph type="title"/>
          </p:nvPr>
        </p:nvSpPr>
        <p:spPr/>
        <p:txBody>
          <a:bodyPr/>
          <a:lstStyle/>
          <a:p>
            <a:r>
              <a:rPr lang="el-GR" b="1"/>
              <a:t>ΤΡΙΧΙΚΟ ΘΥΛΑΚΙΟ - ΤΡΙΧΑ</a:t>
            </a:r>
            <a:endParaRPr lang="en-US" b="1"/>
          </a:p>
        </p:txBody>
      </p:sp>
      <p:sp>
        <p:nvSpPr>
          <p:cNvPr id="3" name="2 - Θέση περιεχομένου"/>
          <p:cNvSpPr>
            <a:spLocks noGrp="1"/>
          </p:cNvSpPr>
          <p:nvPr>
            <p:ph idx="1"/>
          </p:nvPr>
        </p:nvSpPr>
        <p:spPr>
          <a:xfrm>
            <a:off x="0" y="1125538"/>
            <a:ext cx="9144000" cy="5732462"/>
          </a:xfrm>
        </p:spPr>
        <p:txBody>
          <a:bodyPr/>
          <a:lstStyle/>
          <a:p>
            <a:pPr marL="341313" indent="-341313" eaLnBrk="1" hangingPunct="1">
              <a:defRPr/>
            </a:pPr>
            <a:r>
              <a:rPr lang="el-GR" sz="4400" b="1" dirty="0"/>
              <a:t>Εγκόλπωση της Επιδερμίδας</a:t>
            </a:r>
          </a:p>
          <a:p>
            <a:pPr marL="341313" indent="-341313" eaLnBrk="1" hangingPunct="1">
              <a:defRPr/>
            </a:pPr>
            <a:r>
              <a:rPr lang="el-GR" sz="4400" b="1" dirty="0"/>
              <a:t>Βολβός της τρίχας: πολλαπλασιασμός - </a:t>
            </a:r>
            <a:r>
              <a:rPr lang="el-GR" sz="4400" b="1" dirty="0" err="1"/>
              <a:t>κερατινοποίηση</a:t>
            </a:r>
            <a:endParaRPr lang="el-GR" sz="4400" b="1" dirty="0"/>
          </a:p>
          <a:p>
            <a:pPr marL="341313" indent="-341313" eaLnBrk="1" hangingPunct="1">
              <a:defRPr/>
            </a:pPr>
            <a:r>
              <a:rPr lang="el-GR" sz="4400" b="1" dirty="0"/>
              <a:t>Θηλή του χορίου</a:t>
            </a:r>
          </a:p>
          <a:p>
            <a:pPr marL="341313" indent="-341313" eaLnBrk="1" hangingPunct="1">
              <a:defRPr/>
            </a:pPr>
            <a:r>
              <a:rPr lang="el-GR" sz="4400" b="1" dirty="0" err="1"/>
              <a:t>Ολοκρινής</a:t>
            </a:r>
            <a:r>
              <a:rPr lang="el-GR" sz="4400" b="1" dirty="0"/>
              <a:t> αδένας</a:t>
            </a:r>
          </a:p>
          <a:p>
            <a:pPr marL="341313" indent="-341313" eaLnBrk="1" hangingPunct="1">
              <a:defRPr/>
            </a:pPr>
            <a:r>
              <a:rPr lang="el-GR" sz="4400" b="1" dirty="0"/>
              <a:t>Λειτουργία (προστασία, απτική, οσμές)</a:t>
            </a:r>
          </a:p>
          <a:p>
            <a:pPr>
              <a:defRPr/>
            </a:pPr>
            <a:endParaRPr lang="en-US" sz="4400"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marL="341313" indent="-341313" eaLnBrk="1" hangingPunct="1">
              <a:buFont typeface="Arial" charset="0"/>
              <a:buNone/>
              <a:defRPr/>
            </a:pPr>
            <a:r>
              <a:rPr lang="el-GR" sz="3600" b="1" dirty="0"/>
              <a:t>5 εκατομμύρια, 1 στην περιοχή της κεφαλής, 100.000 στα μαλλιά </a:t>
            </a:r>
          </a:p>
          <a:p>
            <a:pPr marL="341313" indent="-341313" eaLnBrk="1" hangingPunct="1">
              <a:buFont typeface="Arial" charset="0"/>
              <a:buNone/>
              <a:defRPr/>
            </a:pPr>
            <a:r>
              <a:rPr lang="el-GR" sz="3600" b="1" dirty="0"/>
              <a:t>600  στο τριχωτό με 60 τρίχες/</a:t>
            </a:r>
            <a:r>
              <a:rPr lang="en-US" sz="3600" b="1" dirty="0"/>
              <a:t>cm2 </a:t>
            </a:r>
            <a:r>
              <a:rPr lang="el-GR" sz="3600" b="1" dirty="0"/>
              <a:t>σε άλλα ανατομικά μέρη</a:t>
            </a:r>
          </a:p>
          <a:p>
            <a:pPr marL="341313" indent="-341313" eaLnBrk="1" hangingPunct="1">
              <a:buFont typeface="Arial" charset="0"/>
              <a:buNone/>
              <a:defRPr/>
            </a:pPr>
            <a:r>
              <a:rPr lang="el-GR" sz="3600" b="1" dirty="0"/>
              <a:t>Χνούδι, </a:t>
            </a:r>
            <a:r>
              <a:rPr lang="el-GR" sz="3600" b="1" dirty="0" err="1"/>
              <a:t>Λανούγκο</a:t>
            </a:r>
            <a:endParaRPr lang="el-GR" sz="3600" b="1" dirty="0"/>
          </a:p>
          <a:p>
            <a:pPr marL="341313" indent="-341313" eaLnBrk="1" hangingPunct="1">
              <a:buFont typeface="Arial" charset="0"/>
              <a:buNone/>
              <a:defRPr/>
            </a:pPr>
            <a:r>
              <a:rPr lang="el-GR" sz="3600" b="1" dirty="0" err="1"/>
              <a:t>Περιτρίχιο</a:t>
            </a:r>
            <a:r>
              <a:rPr lang="el-GR" sz="3600" b="1" dirty="0"/>
              <a:t> (4-5 στοιβάδες κυττάρων)</a:t>
            </a:r>
          </a:p>
          <a:p>
            <a:pPr marL="341313" indent="-341313" eaLnBrk="1" hangingPunct="1">
              <a:buFont typeface="Arial" charset="0"/>
              <a:buNone/>
              <a:defRPr/>
            </a:pPr>
            <a:r>
              <a:rPr lang="el-GR" sz="3600" b="1" dirty="0"/>
              <a:t>Φλοιός (κύτταρα μεγάλα ατρακτοειδή- χρώμα/κυματισμός μαλλιών)</a:t>
            </a:r>
          </a:p>
          <a:p>
            <a:pPr marL="341313" indent="-341313" eaLnBrk="1" hangingPunct="1">
              <a:buFont typeface="Arial" charset="0"/>
              <a:buNone/>
              <a:defRPr/>
            </a:pPr>
            <a:r>
              <a:rPr lang="el-GR" sz="3600" b="1" dirty="0"/>
              <a:t>Μυελός 1-2 σειρές κυττάρων (</a:t>
            </a:r>
            <a:r>
              <a:rPr lang="el-GR" sz="3600" b="1" dirty="0" err="1"/>
              <a:t>κενοτόπια</a:t>
            </a:r>
            <a:r>
              <a:rPr lang="el-GR" sz="3600" b="1" dirty="0"/>
              <a:t> πλήρη αέρος)</a:t>
            </a:r>
          </a:p>
          <a:p>
            <a:pPr marL="341313" indent="-341313" eaLnBrk="1" hangingPunct="1">
              <a:buFont typeface="Arial" charset="0"/>
              <a:buNone/>
              <a:defRPr/>
            </a:pPr>
            <a:r>
              <a:rPr lang="el-GR" sz="3600" b="1" dirty="0"/>
              <a:t>Στέλεχος - Ρίζα</a:t>
            </a:r>
          </a:p>
          <a:p>
            <a:pPr>
              <a:buFont typeface="Arial" charset="0"/>
              <a:buNone/>
              <a:defRPr/>
            </a:pPr>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marL="341313" indent="-341313" eaLnBrk="1" hangingPunct="1">
              <a:buFont typeface="Arial" charset="0"/>
              <a:buNone/>
              <a:defRPr/>
            </a:pPr>
            <a:r>
              <a:rPr lang="el-GR" sz="4000" b="1" dirty="0"/>
              <a:t>Κερατίνη τύπου α η οποία μπορεί να μετατραπεί  σε τύπου β (</a:t>
            </a:r>
            <a:r>
              <a:rPr lang="el-GR" sz="4000" b="1" dirty="0" err="1"/>
              <a:t>γλυκολικό</a:t>
            </a:r>
            <a:r>
              <a:rPr lang="el-GR" sz="4000" b="1" dirty="0"/>
              <a:t> αμμώνιο, ουρία)</a:t>
            </a:r>
          </a:p>
          <a:p>
            <a:pPr marL="341313" indent="-341313" eaLnBrk="1" hangingPunct="1">
              <a:buFont typeface="Arial" charset="0"/>
              <a:buNone/>
              <a:defRPr/>
            </a:pPr>
            <a:r>
              <a:rPr lang="el-GR" sz="4000" b="1" dirty="0" err="1"/>
              <a:t>Τριχικό</a:t>
            </a:r>
            <a:r>
              <a:rPr lang="el-GR" sz="4000" b="1" dirty="0"/>
              <a:t> θυλάκιο του τριχωτού 3-4 τρίχες, τρία στα άλλα ανατομικά μέρη</a:t>
            </a:r>
          </a:p>
          <a:p>
            <a:pPr marL="341313" indent="-341313" eaLnBrk="1" hangingPunct="1">
              <a:buFont typeface="Arial" charset="0"/>
              <a:buNone/>
              <a:defRPr/>
            </a:pPr>
            <a:r>
              <a:rPr lang="el-GR" sz="4000" b="1" dirty="0"/>
              <a:t>Δίκτυο αγγείων – νεύρων</a:t>
            </a:r>
          </a:p>
          <a:p>
            <a:pPr marL="341313" indent="-341313" eaLnBrk="1" hangingPunct="1">
              <a:buFont typeface="Arial" charset="0"/>
              <a:buNone/>
              <a:defRPr/>
            </a:pPr>
            <a:r>
              <a:rPr lang="el-GR" sz="4000" b="1" dirty="0" err="1"/>
              <a:t>Ορθωτήρας</a:t>
            </a:r>
            <a:r>
              <a:rPr lang="el-GR" sz="4000" b="1" dirty="0"/>
              <a:t> </a:t>
            </a:r>
            <a:r>
              <a:rPr lang="el-GR" sz="4000" b="1" dirty="0" err="1"/>
              <a:t>μύς</a:t>
            </a:r>
            <a:r>
              <a:rPr lang="el-GR" sz="4000" b="1" dirty="0"/>
              <a:t>  (εκκένωση σμηγματογόνου αδένα)</a:t>
            </a:r>
          </a:p>
          <a:p>
            <a:pPr marL="341313" indent="-341313" eaLnBrk="1" hangingPunct="1">
              <a:buFont typeface="Arial" charset="0"/>
              <a:buNone/>
              <a:defRPr/>
            </a:pPr>
            <a:r>
              <a:rPr lang="el-GR" sz="4000" b="1" dirty="0" err="1"/>
              <a:t>Τριχοσμηγματογόνος</a:t>
            </a:r>
            <a:r>
              <a:rPr lang="el-GR" sz="4000" b="1" dirty="0"/>
              <a:t> Μονάδα</a:t>
            </a:r>
          </a:p>
          <a:p>
            <a:pPr>
              <a:buFont typeface="Arial" charset="0"/>
              <a:buNone/>
              <a:defRPr/>
            </a:pPr>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7" descr="https://upload.wikimedia.org/wikipedia/commons/thumb/8/82/Hair_follicle-el.svg/220px-Hair_follicle-el.svg.png"/>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marL="341313" indent="-341313" eaLnBrk="1" hangingPunct="1">
              <a:buFont typeface="Arial" charset="0"/>
              <a:buNone/>
              <a:defRPr/>
            </a:pPr>
            <a:r>
              <a:rPr lang="el-GR" sz="3600" b="1" dirty="0"/>
              <a:t>Ενεργή Ζώνη Μιτώσεων : Μήτρα </a:t>
            </a:r>
          </a:p>
          <a:p>
            <a:pPr marL="341313" indent="-341313" eaLnBrk="1" hangingPunct="1">
              <a:buFont typeface="Wingdings" pitchFamily="2" charset="2"/>
              <a:buNone/>
              <a:defRPr/>
            </a:pPr>
            <a:r>
              <a:rPr lang="el-GR" sz="3600" b="1" dirty="0"/>
              <a:t>Διαίρεση κάθε 39 ώρες – 457  για την επιδερμίδα</a:t>
            </a:r>
          </a:p>
          <a:p>
            <a:pPr marL="341313" indent="-341313" eaLnBrk="1" hangingPunct="1">
              <a:buFont typeface="Wingdings" pitchFamily="2" charset="2"/>
              <a:buNone/>
              <a:defRPr/>
            </a:pPr>
            <a:r>
              <a:rPr lang="el-GR" sz="3600" b="1" dirty="0" err="1"/>
              <a:t>Μελανοκύτταρα</a:t>
            </a:r>
            <a:r>
              <a:rPr lang="el-GR" sz="3600" b="1" dirty="0"/>
              <a:t>, γραμμή </a:t>
            </a:r>
            <a:r>
              <a:rPr lang="en-US" sz="3600" b="1" dirty="0"/>
              <a:t>Auber</a:t>
            </a:r>
          </a:p>
          <a:p>
            <a:pPr marL="341313" indent="-341313" eaLnBrk="1" hangingPunct="1">
              <a:buFont typeface="Wingdings" pitchFamily="2" charset="2"/>
              <a:buNone/>
              <a:defRPr/>
            </a:pPr>
            <a:r>
              <a:rPr lang="el-GR" sz="3600" b="1" dirty="0"/>
              <a:t>Στο ανωτέρω μέρος του βολβού δημιουργούνται οι κόκκοι </a:t>
            </a:r>
            <a:r>
              <a:rPr lang="el-GR" sz="3600" b="1" dirty="0" err="1"/>
              <a:t>τριχουαλίνης</a:t>
            </a:r>
            <a:r>
              <a:rPr lang="el-GR" sz="3600" b="1" dirty="0"/>
              <a:t> (</a:t>
            </a:r>
            <a:r>
              <a:rPr lang="el-GR" sz="3600" b="1" dirty="0" err="1"/>
              <a:t>κερατογόνος</a:t>
            </a:r>
            <a:r>
              <a:rPr lang="el-GR" sz="3600" b="1" dirty="0"/>
              <a:t> ζώνη)</a:t>
            </a:r>
          </a:p>
          <a:p>
            <a:pPr marL="341313" indent="-341313" eaLnBrk="1" hangingPunct="1">
              <a:buFont typeface="Wingdings" pitchFamily="2" charset="2"/>
              <a:buNone/>
              <a:defRPr/>
            </a:pPr>
            <a:r>
              <a:rPr lang="el-GR" sz="3600" b="1" dirty="0"/>
              <a:t>Το στέλεχος είναι εμβαπτισμένο στο σμήγμα, </a:t>
            </a:r>
            <a:r>
              <a:rPr lang="el-GR" sz="3600" b="1" dirty="0" err="1"/>
              <a:t>κερατινικά</a:t>
            </a:r>
            <a:r>
              <a:rPr lang="el-GR" sz="3600" b="1" dirty="0"/>
              <a:t> υπολείμματα, </a:t>
            </a:r>
            <a:r>
              <a:rPr lang="el-GR" sz="3600" b="1" dirty="0" err="1"/>
              <a:t>λιπόφιλα</a:t>
            </a:r>
            <a:r>
              <a:rPr lang="el-GR" sz="3600" b="1" dirty="0"/>
              <a:t> βακτηρίδια, </a:t>
            </a:r>
            <a:r>
              <a:rPr lang="el-GR" sz="3600" b="1" dirty="0" err="1"/>
              <a:t>μήκυτες</a:t>
            </a:r>
            <a:r>
              <a:rPr lang="el-GR" sz="3600" b="1" dirty="0"/>
              <a:t>. Παροχέτευση</a:t>
            </a:r>
          </a:p>
          <a:p>
            <a:pPr>
              <a:buFont typeface="Arial" charset="0"/>
              <a:buNone/>
              <a:defRPr/>
            </a:pPr>
            <a:endParaRPr lang="en-US" sz="36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marL="341313" indent="-341313" eaLnBrk="1" hangingPunct="1">
              <a:buFont typeface="Wingdings" pitchFamily="2" charset="2"/>
              <a:buNone/>
              <a:defRPr/>
            </a:pPr>
            <a:r>
              <a:rPr lang="el-GR" sz="3600" b="1" dirty="0"/>
              <a:t>Αύξηση των τριχών 0,33</a:t>
            </a:r>
            <a:r>
              <a:rPr lang="en-US" sz="3600" b="1" dirty="0"/>
              <a:t>mm </a:t>
            </a:r>
            <a:r>
              <a:rPr lang="el-GR" sz="3600" b="1" dirty="0"/>
              <a:t>κατά μέσο όρο. Ανατομικά μέρη, Φύλο, Ηλικίες </a:t>
            </a:r>
          </a:p>
          <a:p>
            <a:pPr marL="341313" indent="-341313" eaLnBrk="1" hangingPunct="1">
              <a:buFont typeface="Wingdings" pitchFamily="2" charset="2"/>
              <a:buNone/>
              <a:defRPr/>
            </a:pPr>
            <a:r>
              <a:rPr lang="el-GR" sz="3600" b="1" dirty="0" err="1"/>
              <a:t>Ξυρισμα</a:t>
            </a:r>
            <a:r>
              <a:rPr lang="el-GR" sz="3600" b="1" dirty="0"/>
              <a:t> – Σκλήρυνση στελέχους</a:t>
            </a:r>
          </a:p>
          <a:p>
            <a:pPr marL="341313" indent="-341313" eaLnBrk="1" hangingPunct="1">
              <a:buFont typeface="Wingdings" pitchFamily="2" charset="2"/>
              <a:buNone/>
              <a:defRPr/>
            </a:pPr>
            <a:r>
              <a:rPr lang="el-GR" sz="3600" b="1" dirty="0" err="1"/>
              <a:t>Αναγενική</a:t>
            </a:r>
            <a:r>
              <a:rPr lang="el-GR" sz="3600" b="1" dirty="0"/>
              <a:t> (3-4 χρόνια, 80-90%), </a:t>
            </a:r>
            <a:r>
              <a:rPr lang="el-GR" sz="3600" b="1" dirty="0" err="1"/>
              <a:t>Καταγενική</a:t>
            </a:r>
            <a:r>
              <a:rPr lang="el-GR" sz="3600" b="1" dirty="0"/>
              <a:t> (2-3 εβδομάδες,1%), </a:t>
            </a:r>
            <a:r>
              <a:rPr lang="el-GR" sz="3600" b="1" dirty="0" err="1"/>
              <a:t>Τελογενική</a:t>
            </a:r>
            <a:r>
              <a:rPr lang="el-GR" sz="3600" b="1" dirty="0"/>
              <a:t> (3 μήνες6-20%)</a:t>
            </a:r>
          </a:p>
          <a:p>
            <a:pPr marL="341313" indent="-341313" eaLnBrk="1" hangingPunct="1">
              <a:buFont typeface="Wingdings" pitchFamily="2" charset="2"/>
              <a:buNone/>
              <a:defRPr/>
            </a:pPr>
            <a:r>
              <a:rPr lang="el-GR" sz="3600" b="1" dirty="0"/>
              <a:t>Πτώση των τριχών στα βρέφη, στρες</a:t>
            </a:r>
          </a:p>
          <a:p>
            <a:pPr marL="341313" indent="-341313" eaLnBrk="1" hangingPunct="1">
              <a:buFont typeface="Wingdings" pitchFamily="2" charset="2"/>
              <a:buNone/>
              <a:defRPr/>
            </a:pPr>
            <a:r>
              <a:rPr lang="el-GR" sz="3600" b="1" dirty="0" err="1"/>
              <a:t>Τριχόγραμμα</a:t>
            </a:r>
            <a:endParaRPr lang="el-GR" sz="3600" b="1" dirty="0"/>
          </a:p>
          <a:p>
            <a:pPr marL="341313" indent="-341313" eaLnBrk="1" hangingPunct="1">
              <a:buFont typeface="Wingdings" pitchFamily="2" charset="2"/>
              <a:buNone/>
              <a:defRPr/>
            </a:pPr>
            <a:r>
              <a:rPr lang="el-GR" sz="3600" b="1" dirty="0"/>
              <a:t>Εποχιακή τριχόπτωση (60 τρίχες, έγκυοι, εποχή, ηλικία, ανατομική περιοχή)</a:t>
            </a:r>
          </a:p>
          <a:p>
            <a:pPr marL="341313" indent="-341313" eaLnBrk="1" hangingPunct="1">
              <a:buFont typeface="Wingdings" pitchFamily="2" charset="2"/>
              <a:buNone/>
              <a:defRPr/>
            </a:pPr>
            <a:r>
              <a:rPr lang="el-GR" sz="3600" b="1" dirty="0" err="1"/>
              <a:t>Ανδρογενετική</a:t>
            </a:r>
            <a:r>
              <a:rPr lang="el-GR" sz="3600" b="1" dirty="0"/>
              <a:t> αλωπεκία (όχι στην ινιακή)</a:t>
            </a:r>
          </a:p>
          <a:p>
            <a:pPr marL="341313" indent="-341313" eaLnBrk="1" hangingPunct="1">
              <a:buFont typeface="Wingdings" pitchFamily="2" charset="2"/>
              <a:buNone/>
              <a:defRPr/>
            </a:pPr>
            <a:r>
              <a:rPr lang="el-GR" b="1" dirty="0"/>
              <a:t> </a:t>
            </a:r>
          </a:p>
          <a:p>
            <a:pPr>
              <a:buFont typeface="Arial" charset="0"/>
              <a:buNone/>
              <a:defRPr/>
            </a:pPr>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1 - Τίτλος"/>
          <p:cNvSpPr>
            <a:spLocks noGrp="1"/>
          </p:cNvSpPr>
          <p:nvPr>
            <p:ph type="title"/>
          </p:nvPr>
        </p:nvSpPr>
        <p:spPr>
          <a:xfrm>
            <a:off x="468313" y="0"/>
            <a:ext cx="8229600" cy="1143000"/>
          </a:xfrm>
        </p:spPr>
        <p:txBody>
          <a:bodyPr/>
          <a:lstStyle/>
          <a:p>
            <a:r>
              <a:rPr lang="el-GR" b="1"/>
              <a:t>ΣΜΗΓΜΑΤΟΓΟΝΟΙ ΑΔΕΝΕΣ </a:t>
            </a:r>
            <a:endParaRPr lang="en-US" b="1"/>
          </a:p>
        </p:txBody>
      </p:sp>
      <p:sp>
        <p:nvSpPr>
          <p:cNvPr id="79875" name="2 - Θέση περιεχομένου"/>
          <p:cNvSpPr>
            <a:spLocks noGrp="1"/>
          </p:cNvSpPr>
          <p:nvPr>
            <p:ph idx="1"/>
          </p:nvPr>
        </p:nvSpPr>
        <p:spPr>
          <a:xfrm>
            <a:off x="0" y="908050"/>
            <a:ext cx="9144000" cy="5949950"/>
          </a:xfrm>
        </p:spPr>
        <p:txBody>
          <a:bodyPr/>
          <a:lstStyle/>
          <a:p>
            <a:pPr marL="341313" indent="-341313" eaLnBrk="1" hangingPunct="1">
              <a:buFont typeface="Wingdings" pitchFamily="2" charset="2"/>
              <a:buNone/>
            </a:pPr>
            <a:r>
              <a:rPr lang="el-GR" b="1" dirty="0"/>
              <a:t>100 /</a:t>
            </a:r>
            <a:r>
              <a:rPr lang="en-US" b="1" dirty="0"/>
              <a:t>cm2  </a:t>
            </a:r>
            <a:r>
              <a:rPr lang="el-GR" b="1" dirty="0"/>
              <a:t>Σε ανατομικές περιοχές έως  400 -900/</a:t>
            </a:r>
            <a:r>
              <a:rPr lang="en-US" b="1" dirty="0"/>
              <a:t>cm2</a:t>
            </a:r>
          </a:p>
          <a:p>
            <a:pPr marL="341313" indent="-341313" eaLnBrk="1" hangingPunct="1">
              <a:buFont typeface="Wingdings" pitchFamily="2" charset="2"/>
              <a:buNone/>
            </a:pPr>
            <a:r>
              <a:rPr lang="el-GR" b="1" dirty="0"/>
              <a:t>Λίπανση τριχών και δέρματος, αδιαβροχοποίση δέρματος</a:t>
            </a:r>
          </a:p>
          <a:p>
            <a:pPr marL="341313" indent="-341313" eaLnBrk="1" hangingPunct="1">
              <a:buFont typeface="Wingdings" pitchFamily="2" charset="2"/>
              <a:buNone/>
            </a:pPr>
            <a:r>
              <a:rPr lang="en-US" b="1" dirty="0"/>
              <a:t>K</a:t>
            </a:r>
            <a:r>
              <a:rPr lang="el-GR" b="1" dirty="0"/>
              <a:t>ριτήρια Λιπαρού Δέρματος </a:t>
            </a:r>
          </a:p>
          <a:p>
            <a:pPr marL="341313" indent="-341313" eaLnBrk="1" hangingPunct="1">
              <a:buFont typeface="Wingdings" pitchFamily="2" charset="2"/>
              <a:buNone/>
            </a:pPr>
            <a:r>
              <a:rPr lang="el-GR" b="1" dirty="0"/>
              <a:t>Σμήγμα : Γλυκερίδια (43%), Λιπαρά Οξέα(16%), Κηροί(25%), Σκουαλένιο(12%), Χοληστερόλη (4%)</a:t>
            </a:r>
          </a:p>
          <a:p>
            <a:pPr marL="341313" indent="-341313" eaLnBrk="1" hangingPunct="1">
              <a:buFont typeface="Wingdings" pitchFamily="2" charset="2"/>
              <a:buNone/>
            </a:pPr>
            <a:r>
              <a:rPr lang="el-GR" b="1" dirty="0"/>
              <a:t>Ογκος σμηγματογόνων αυξημένος, δέρμα συνήθως παχύτερο.</a:t>
            </a:r>
          </a:p>
          <a:p>
            <a:pPr marL="341313" indent="-341313" eaLnBrk="1" hangingPunct="1">
              <a:buFont typeface="Wingdings" pitchFamily="2" charset="2"/>
              <a:buNone/>
            </a:pPr>
            <a:r>
              <a:rPr lang="el-GR" b="1" dirty="0"/>
              <a:t>Φαγέσωρες ανοικτοί (μαύρα στίγματα)και κλειστοί.</a:t>
            </a:r>
          </a:p>
          <a:p>
            <a:pPr marL="341313" indent="-341313" eaLnBrk="1" hangingPunct="1">
              <a:buFont typeface="Wingdings" pitchFamily="2" charset="2"/>
              <a:buNone/>
            </a:pPr>
            <a:endParaRPr lang="el-GR" b="1" dirty="0"/>
          </a:p>
          <a:p>
            <a:pPr marL="341313" indent="-341313" eaLnBrk="1" hangingPunct="1">
              <a:buFont typeface="Wingdings" pitchFamily="2" charset="2"/>
              <a:buNone/>
            </a:pPr>
            <a:r>
              <a:rPr lang="el-GR" b="1" dirty="0"/>
              <a:t>ιστοί (μικροκύστεις), Σμηγματογόνες κύστεις. </a:t>
            </a:r>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6881</TotalTime>
  <Words>8203</Words>
  <Application>Microsoft Office PowerPoint</Application>
  <PresentationFormat>On-screen Show (4:3)</PresentationFormat>
  <Paragraphs>1056</Paragraphs>
  <Slides>205</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205</vt:i4>
      </vt:variant>
    </vt:vector>
  </HeadingPairs>
  <TitlesOfParts>
    <vt:vector size="210" baseType="lpstr">
      <vt:lpstr>Arial</vt:lpstr>
      <vt:lpstr>Calibri</vt:lpstr>
      <vt:lpstr>Times New Roman</vt:lpstr>
      <vt:lpstr>Wingdings</vt:lpstr>
      <vt:lpstr>Θέμα του Office</vt:lpstr>
      <vt:lpstr>ΚΟΣΜΗΤΟΛΟΓΙΑ – ΤΕΧΝΟΛΟΓΙΑ ΚΑΛΛΥΝΤΙΚΩΝ</vt:lpstr>
      <vt:lpstr>PowerPoint Presentation</vt:lpstr>
      <vt:lpstr>PowerPoint Presentation</vt:lpstr>
      <vt:lpstr>ΚΟΣΜΗΤΟΛΟΓΙΑ – ΤΕΧΝΟΛΟΓΙΑ ΚΑΛΛΥΝΤΙΚΩΝ</vt:lpstr>
      <vt:lpstr>PowerPoint Presentation</vt:lpstr>
      <vt:lpstr>PowerPoint Presentation</vt:lpstr>
      <vt:lpstr>PowerPoint Presentation</vt:lpstr>
      <vt:lpstr>PowerPoint Presentation</vt:lpstr>
      <vt:lpstr>PowerPoint Presentation</vt:lpstr>
      <vt:lpstr>ΑΞΙΟΛΟΓΗΣΗ ΚΑΛΛΥΝΤΙΚΩΝ</vt:lpstr>
      <vt:lpstr>Γιατί Παρασκευάζουμε Καλλυντικά;</vt:lpstr>
      <vt:lpstr>PowerPoint Presentation</vt:lpstr>
      <vt:lpstr>PowerPoint Presentation</vt:lpstr>
      <vt:lpstr>ΤΟ ΔΕΡΜΑ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ΔΕΡΜΑΤΙΚΟ ΜΙΚΡΟΒΙΩΜΑ</vt:lpstr>
      <vt:lpstr>ΔΕΡΜΑΤΙΚΟ ΜΙΚΡΟΒΙΩΜΑ</vt:lpstr>
      <vt:lpstr>ΛΕΙΤΟΥΡΓΙΕΣ ΜΙΚΡΟΒΙΩΜΑΤΟΣ</vt:lpstr>
      <vt:lpstr>ΛΕΙΤΟΥΡΓΙΕΣ ΜΙΚΡΟΒΙΩΜΑΤΟΣ</vt:lpstr>
      <vt:lpstr>ΔΕΡΜΑΤΙΚΟ ΜΙΚΡΟΒΙΩΜΑ</vt:lpstr>
      <vt:lpstr>ΔΕΡΜΑΤΙΚΟ ΜΙΚΡΟΒΙΩΜΑ</vt:lpstr>
      <vt:lpstr>PowerPoint Presentation</vt:lpstr>
      <vt:lpstr>ΜΙΚΡΟΒΙΩΜΑ ΚΑΙ ΑΤΟΠΙΚΗ ΔΕΡΜΑΤΙΤΙΔΑ</vt:lpstr>
      <vt:lpstr>ΔΕΡΜΑ - ΕΠΙΔΕΡΜΙΔΑ</vt:lpstr>
      <vt:lpstr>ΕΠΙΔΕΡΜΙΔΑ      ΦΡΑΓΜΟΣ</vt:lpstr>
      <vt:lpstr>ΤΥΠΟΙ ΕΠΙΔΕΡΜΙΔΑΣ</vt:lpstr>
      <vt:lpstr>PowerPoint Presentation</vt:lpstr>
      <vt:lpstr>ΕΠΙΔΕΡΜΙΔΑ</vt:lpstr>
      <vt:lpstr>PowerPoint Presentation</vt:lpstr>
      <vt:lpstr>PowerPoint Presentation</vt:lpstr>
      <vt:lpstr>ΒΑΣΙΚΗ ΣΤΟΙΒΑΔΑ</vt:lpstr>
      <vt:lpstr>PowerPoint Presentation</vt:lpstr>
      <vt:lpstr>PowerPoint Presentation</vt:lpstr>
      <vt:lpstr>ΑΚΑΝΘΩΤΗ ΚΑΙ ΚΟΚΚΙΩΔΗΣ ΣΤΟΙΒΑΔΑ</vt:lpstr>
      <vt:lpstr>PowerPoint Presentation</vt:lpstr>
      <vt:lpstr>PowerPoint Presentation</vt:lpstr>
      <vt:lpstr>PowerPoint Presentation</vt:lpstr>
      <vt:lpstr>PowerPoint Presentation</vt:lpstr>
      <vt:lpstr>PowerPoint Presentation</vt:lpstr>
      <vt:lpstr> ΔΙΑΥΓΗΣ ΚΑΙ ΚΕΡΑΤΙΝΗ ΣΤΟΙΒΑΔΑ</vt:lpstr>
      <vt:lpstr>ΟΡΙΣΜΟΙ</vt:lpstr>
      <vt:lpstr>PowerPoint Presentation</vt:lpstr>
      <vt:lpstr>PowerPoint Presentation</vt:lpstr>
      <vt:lpstr>PowerPoint Presentation</vt:lpstr>
      <vt:lpstr>ΔΙΑΠΕΡΑΤΟΤΗΤΑ ΟΥΣΙΩΝ</vt:lpstr>
      <vt:lpstr>ΔΕΡΜΑΤΙΚΕΣ ΣΤΟΙΒΑΔΕΣ </vt:lpstr>
      <vt:lpstr>PowerPoint Presentation</vt:lpstr>
      <vt:lpstr>PowerPoint Presentation</vt:lpstr>
      <vt:lpstr>PowerPoint Presentation</vt:lpstr>
      <vt:lpstr>PowerPoint Presentation</vt:lpstr>
      <vt:lpstr>PowerPoint Presentation</vt:lpstr>
      <vt:lpstr>PowerPoint Presentation</vt:lpstr>
      <vt:lpstr>ΚΕΡΑΤΙΝΟΚΥΤΤΑΡΑ</vt:lpstr>
      <vt:lpstr>ΚΕΡΑΤΙΝΟΚΥΤΤΑΡΑ </vt:lpstr>
      <vt:lpstr>ΜΕΛΑΝΟΚΥΤΤΑΡΑ</vt:lpstr>
      <vt:lpstr>PowerPoint Presentation</vt:lpstr>
      <vt:lpstr>PowerPoint Presentation</vt:lpstr>
      <vt:lpstr>PowerPoint Presentation</vt:lpstr>
      <vt:lpstr>ΜΕΛΑΝΟΚΥΤΤΑΡΑ</vt:lpstr>
      <vt:lpstr>PowerPoint Presentation</vt:lpstr>
      <vt:lpstr>PowerPoint Presentation</vt:lpstr>
      <vt:lpstr>ΚΥΤΤΑΡΑ LANGERHANS  </vt:lpstr>
      <vt:lpstr>PowerPoint Presentation</vt:lpstr>
      <vt:lpstr>PowerPoint Presentation</vt:lpstr>
      <vt:lpstr>ΚΥΤΤΑΡΑ MERKEL</vt:lpstr>
      <vt:lpstr>PowerPoint Presentation</vt:lpstr>
      <vt:lpstr>PowerPoint Presentation</vt:lpstr>
      <vt:lpstr> ΒΑΣΙΚΗ ΜΕΜΒΡΑΝΗ - ΔΕΡΜΙΔΑ</vt:lpstr>
      <vt:lpstr>ΔΕΡΜΙΔΑ</vt:lpstr>
      <vt:lpstr>PowerPoint Presentation</vt:lpstr>
      <vt:lpstr>Pacinian, Meissner Σωμάτια</vt:lpstr>
      <vt:lpstr>ΙΝΕΣ ΚΟΛΛΑΓΟΝΟΥ</vt:lpstr>
      <vt:lpstr>PowerPoint Presentation</vt:lpstr>
      <vt:lpstr>ΝΕΥΡΙΚΕΣ ΙΝΕΣ</vt:lpstr>
      <vt:lpstr>ΥΠΟΔΕΡΜΑ</vt:lpstr>
      <vt:lpstr>ΤΡΙΧΙΚΟ ΘΥΛΑΚΙΟ - ΤΡΙΧΑ</vt:lpstr>
      <vt:lpstr>PowerPoint Presentation</vt:lpstr>
      <vt:lpstr>PowerPoint Presentation</vt:lpstr>
      <vt:lpstr>PowerPoint Presentation</vt:lpstr>
      <vt:lpstr>PowerPoint Presentation</vt:lpstr>
      <vt:lpstr>PowerPoint Presentation</vt:lpstr>
      <vt:lpstr>ΣΜΗΓΜΑΤΟΓΟΝΟΙ ΑΔΕΝΕΣ </vt:lpstr>
      <vt:lpstr>PowerPoint Presentation</vt:lpstr>
      <vt:lpstr>PowerPoint Presentation</vt:lpstr>
      <vt:lpstr>PowerPoint Presentation</vt:lpstr>
      <vt:lpstr>ΙΔΡΩΤΟΠΟΙΟΙ ΑΔΕΝΕΣ</vt:lpstr>
      <vt:lpstr>PowerPoint Presentation</vt:lpstr>
      <vt:lpstr>PowerPoint Presentation</vt:lpstr>
      <vt:lpstr>PowerPoint Presentation</vt:lpstr>
      <vt:lpstr>AΝΑΤΟΜΙΑ ΟΝΥΧΟΣ</vt:lpstr>
      <vt:lpstr>PowerPoint Presentation</vt:lpstr>
      <vt:lpstr>PowerPoint Presentation</vt:lpstr>
      <vt:lpstr>ΑΝΑΤΟΜΙΑ ΝΥΧΙΟΥ</vt:lpstr>
      <vt:lpstr>PowerPoint Presentation</vt:lpstr>
      <vt:lpstr>PowerPoint Presentation</vt:lpstr>
      <vt:lpstr>PowerPoint Presentation</vt:lpstr>
      <vt:lpstr>PowerPoint Presentation</vt:lpstr>
      <vt:lpstr>ΑΠΟ ΤΟΥ ΔΕΡΜΑΤΟΣ AΠΟΡΡΟΦΗΣΗ </vt:lpstr>
      <vt:lpstr>PowerPoint Presentation</vt:lpstr>
      <vt:lpstr>PowerPoint Presentation</vt:lpstr>
      <vt:lpstr>ΠΑΘΟΛΟΓΙΑ ΔΕΡΜΑΤΟΣ </vt:lpstr>
      <vt:lpstr> ΠΡΩΤΟΓΕΝΕΙΣ ΒΛΑΒΕΣ</vt:lpstr>
      <vt:lpstr>ΔΕΥΤΕΡΟΓΕΝΕΙΣ ΒΛΑΒΕΣ</vt:lpstr>
      <vt:lpstr>Σχηματικές Πρωτογενείς Βλάβες του Δέρματος </vt:lpstr>
      <vt:lpstr>ΚΛΙΝΙΚΑ ΠΑΡΑΔΕΙΓΜΑΤΑ</vt:lpstr>
      <vt:lpstr>ΔΕΡΜΑΤΙΚΕΣΛΟΙΜΩΞΕΙΣ </vt:lpstr>
      <vt:lpstr>ΔΕΡΜΑΤΟΠΑΘΕΙΕΣ ΑΠΟ ΦΥΣΙΚΟΥΣ ΚΑΙ ΧΗΜΙΚΟΥΣ ΠΑΡΑΓΟΝΤΕΣ</vt:lpstr>
      <vt:lpstr>Αλλεργίες - Δερματίτιδα</vt:lpstr>
      <vt:lpstr>ΦΛΕΓΜΟΝΩΔΕΙΣ ΚΑΙ ΑΝΤΙΔΡΑΣΤΙΚΕΣ ΔΕΡΜΑΤΟΠΑΘΕΙΕΣ</vt:lpstr>
      <vt:lpstr>AΚΜΗ</vt:lpstr>
      <vt:lpstr>PowerPoint Presentation</vt:lpstr>
      <vt:lpstr>PowerPoint Presentation</vt:lpstr>
      <vt:lpstr>PowerPoint Presentation</vt:lpstr>
      <vt:lpstr>PowerPoint Presentation</vt:lpstr>
      <vt:lpstr>PowerPoint Presentation</vt:lpstr>
      <vt:lpstr>PowerPoint Presentation</vt:lpstr>
      <vt:lpstr>ΦΟΡΕΙΣ ΚΑΛΛΥΝΤΙΚΩΝ ΠΡΟΪΟΝΤΩΝ </vt:lpstr>
      <vt:lpstr>PowerPoint Presentation</vt:lpstr>
      <vt:lpstr>PowerPoint Presentation</vt:lpstr>
      <vt:lpstr>PowerPoint Presentation</vt:lpstr>
      <vt:lpstr>ΕΝΑΙΩΡΗΜΑΤΑ</vt:lpstr>
      <vt:lpstr>ΕΝΑΙΩΡΗΜΑΤΑ</vt:lpstr>
      <vt:lpstr>PowerPoint Presentation</vt:lpstr>
      <vt:lpstr>PowerPoint Presentation</vt:lpstr>
      <vt:lpstr>ΝΕΡΟ</vt:lpstr>
      <vt:lpstr>ΑΛΚΟΟΛΕΣ</vt:lpstr>
      <vt:lpstr>PowerPoint Presentation</vt:lpstr>
      <vt:lpstr>ΛΙΠΟΦΙΛΕΣ ΟΥΣΙΕΣ</vt:lpstr>
      <vt:lpstr>PowerPoint Presentation</vt:lpstr>
      <vt:lpstr>PowerPoint Presentation</vt:lpstr>
      <vt:lpstr>ΕΠΙΦΑΝΕΙΟΦΡΑΣΤΙΚΕΣ ΟΥΣΙΕΣ</vt:lpstr>
      <vt:lpstr>PowerPoint Presentation</vt:lpstr>
      <vt:lpstr>PowerPoint Presentation</vt:lpstr>
      <vt:lpstr>PowerPoint Presentation</vt:lpstr>
      <vt:lpstr>PowerPoint Presentation</vt:lpstr>
      <vt:lpstr>PowerPoint Presentation</vt:lpstr>
      <vt:lpstr>ΟΞΕΙΔΩΤΙΚΟ ΣΤΡΕΣ -  ΑΝΤΙΟΞΕΙΔΩΤΙΚΕΣ ΟΥΣΙΕΣ</vt:lpstr>
      <vt:lpstr>PowerPoint Presentation</vt:lpstr>
      <vt:lpstr>PowerPoint Presentation</vt:lpstr>
      <vt:lpstr>ΑΝΤΙΟΞΕΙΔΩΤΙΚΕΣ ΟΥΣΙΕΣ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ΦΥΤΙΚΑ ΕΚΧΥΛΙΣΜΑΤΑ</vt:lpstr>
      <vt:lpstr>PowerPoint Presentation</vt:lpstr>
      <vt:lpstr>PowerPoint Presentation</vt:lpstr>
      <vt:lpstr>PowerPoint Presentation</vt:lpstr>
      <vt:lpstr>PowerPoint Presentation</vt:lpstr>
      <vt:lpstr>PowerPoint Presentation</vt:lpstr>
      <vt:lpstr>PowerPoint Presentation</vt:lpstr>
      <vt:lpstr>ΚΑΛΛΥΝΤΙΚΑ ΠΡΟΪΟΝΤΑ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ΚΟΣΜΗΤΟΛΟΓΙΑ – ΤΕΧΝΟΛΟΓΙΑ ΚΑΛΛΥΝΤΙΚΩΝ</dc:title>
  <dc:creator>user</dc:creator>
  <cp:lastModifiedBy>rallis@o365.uoa.gr</cp:lastModifiedBy>
  <cp:revision>192</cp:revision>
  <cp:lastPrinted>1601-01-01T00:00:00Z</cp:lastPrinted>
  <dcterms:created xsi:type="dcterms:W3CDTF">2009-03-06T03:07:32Z</dcterms:created>
  <dcterms:modified xsi:type="dcterms:W3CDTF">2024-04-26T16:21:42Z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9</vt:i4>
  </property>
</Properties>
</file>