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m4a" ContentType="audio/mp4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42"/>
  </p:notesMasterIdLst>
  <p:sldIdLst>
    <p:sldId id="257" r:id="rId2"/>
    <p:sldId id="418" r:id="rId3"/>
    <p:sldId id="419" r:id="rId4"/>
    <p:sldId id="417" r:id="rId5"/>
    <p:sldId id="455" r:id="rId6"/>
    <p:sldId id="432" r:id="rId7"/>
    <p:sldId id="431" r:id="rId8"/>
    <p:sldId id="268" r:id="rId9"/>
    <p:sldId id="457" r:id="rId10"/>
    <p:sldId id="269" r:id="rId11"/>
    <p:sldId id="458" r:id="rId12"/>
    <p:sldId id="456" r:id="rId13"/>
    <p:sldId id="427" r:id="rId14"/>
    <p:sldId id="428" r:id="rId15"/>
    <p:sldId id="421" r:id="rId16"/>
    <p:sldId id="452" r:id="rId17"/>
    <p:sldId id="400" r:id="rId18"/>
    <p:sldId id="453" r:id="rId19"/>
    <p:sldId id="405" r:id="rId20"/>
    <p:sldId id="408" r:id="rId21"/>
    <p:sldId id="409" r:id="rId22"/>
    <p:sldId id="460" r:id="rId23"/>
    <p:sldId id="410" r:id="rId24"/>
    <p:sldId id="412" r:id="rId25"/>
    <p:sldId id="406" r:id="rId26"/>
    <p:sldId id="414" r:id="rId27"/>
    <p:sldId id="411" r:id="rId28"/>
    <p:sldId id="337" r:id="rId29"/>
    <p:sldId id="290" r:id="rId30"/>
    <p:sldId id="434" r:id="rId31"/>
    <p:sldId id="291" r:id="rId32"/>
    <p:sldId id="289" r:id="rId33"/>
    <p:sldId id="435" r:id="rId34"/>
    <p:sldId id="436" r:id="rId35"/>
    <p:sldId id="292" r:id="rId36"/>
    <p:sldId id="293" r:id="rId37"/>
    <p:sldId id="295" r:id="rId38"/>
    <p:sldId id="297" r:id="rId39"/>
    <p:sldId id="298" r:id="rId40"/>
    <p:sldId id="454" r:id="rId41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C42C"/>
    <a:srgbClr val="FFFF35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>
            <a:extLst>
              <a:ext uri="{FF2B5EF4-FFF2-40B4-BE49-F238E27FC236}">
                <a16:creationId xmlns:a16="http://schemas.microsoft.com/office/drawing/2014/main" xmlns="" id="{6AD1B139-F111-4EE5-BF36-4016A0AF49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>
            <a:extLst>
              <a:ext uri="{FF2B5EF4-FFF2-40B4-BE49-F238E27FC236}">
                <a16:creationId xmlns:a16="http://schemas.microsoft.com/office/drawing/2014/main" xmlns="" id="{9C4C4D8A-62A5-4929-9DCE-577A1E09A39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7F2D17F-EF7F-4151-A063-DA68C276ECFD}" type="datetimeFigureOut">
              <a:rPr lang="el-GR"/>
              <a:pPr>
                <a:defRPr/>
              </a:pPr>
              <a:t>12/5/2020</a:t>
            </a:fld>
            <a:endParaRPr lang="el-GR"/>
          </a:p>
        </p:txBody>
      </p:sp>
      <p:sp>
        <p:nvSpPr>
          <p:cNvPr id="4" name="3 - Θέση εικόνας διαφάνειας">
            <a:extLst>
              <a:ext uri="{FF2B5EF4-FFF2-40B4-BE49-F238E27FC236}">
                <a16:creationId xmlns:a16="http://schemas.microsoft.com/office/drawing/2014/main" xmlns="" id="{7AD6014A-8D91-482D-86AC-98315D2FFF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4 - Θέση σημειώσεων">
            <a:extLst>
              <a:ext uri="{FF2B5EF4-FFF2-40B4-BE49-F238E27FC236}">
                <a16:creationId xmlns:a16="http://schemas.microsoft.com/office/drawing/2014/main" xmlns="" id="{B1DF182E-37F6-4265-B1D0-846D2FC17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/>
              <a:t>Kλικ για επεξεργασία των στυλ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xmlns="" id="{3631FBA3-455E-4BCC-AA37-112CDE60DE7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xmlns="" id="{1797B0A6-7D76-4480-8CBC-31F8ABC34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A1828-065B-428C-AC1E-0AD1BFACBF6B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93CECF1C-F153-435B-904F-DBA73602F04B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xmlns="" id="{B6184BDC-4C8F-4887-A618-8185D70BEAD2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xmlns="" id="{C34E0169-1B14-4D11-9137-798BAAEAED3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xmlns="" id="{6F65A78F-83CE-4701-958E-19491B7C5E8B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xmlns="" id="{F610EACF-A109-4E0A-ADF4-71AE0D3F814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xmlns="" id="{BB8C232F-3285-420B-BCD0-9B11C948559F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xmlns="" id="{EC5EB816-84EB-4726-AC4A-FB7A555977FC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xmlns="" id="{AAAD7670-05E8-43B9-9D83-418B95017B2E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</p:grpSp>
      <p:sp>
        <p:nvSpPr>
          <p:cNvPr id="5837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5837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xmlns="" id="{48DD6C25-505C-467E-9125-DECA3C4D70F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xmlns="" id="{77A817D0-F7E3-41B5-9689-E5D04AE19A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xmlns="" id="{35387EB8-E5A5-4E5B-97C7-5C5935C402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82DEE5-5CC6-4E9E-8AAF-1FF33DD079FD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763814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BA6F1E21-60C4-4944-A1A4-E40F3E72CA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xmlns="" id="{F76F0676-4DE0-48DA-8B9C-43B26960F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xmlns="" id="{49B0AE72-2952-4E52-B361-01683871A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C62C1-FA20-416A-BC9C-D619A615641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723234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FA0240BE-7693-45B6-A08D-5F2F689B96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xmlns="" id="{B221988C-4AC5-4052-BA93-D662409E2F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xmlns="" id="{D081D3B6-A3DF-40F2-AF8B-16174B5891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D6736-0CAB-41FE-9BA9-6D34B43A89E3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870999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l-GR" noProof="0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6EA7DAE8-4E53-4096-85EF-C97F0B709E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xmlns="" id="{EFE583A7-2461-4FAB-B888-24E40474AB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xmlns="" id="{70D0D402-67CD-4170-9943-3879845DF6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91BA0-9DDA-4CF2-8E90-CB8CE8C868A3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361347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61F726B2-812C-479F-9569-4F4912B95E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xmlns="" id="{796410AB-D4B5-4A23-A848-46DCCCD66B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xmlns="" id="{3391C60F-E122-4E0F-9B59-C4555C2746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671E2-286E-4149-B346-0B749FFBC80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711253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51FE8137-2FC7-4125-A44B-DD4A7DB1D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xmlns="" id="{5F009B0B-9193-4820-8D44-E57FDFC3E2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xmlns="" id="{54A84FBC-60CF-4E77-89FA-E541607516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C4F58-66FA-4F4A-91FF-B41C7C5C3AD6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72796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E2EAB907-D66E-4668-BF22-DB3712A6D3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xmlns="" id="{E30890EA-093E-4562-BAFD-8232AFACD2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xmlns="" id="{F5BA618F-A757-4548-804D-4303042EC8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D3D13-6C53-4231-9569-B27187B29AC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10634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xmlns="" id="{FCFC2144-A0BD-4462-8A8C-26E5E9ACD0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xmlns="" id="{3BB311EB-6809-4E4E-8503-53B2BB3F38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xmlns="" id="{17F8A3B2-B670-45EC-AE9C-3D935BB154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7362C-59B3-4BAF-A67C-5727A8FD41AC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285088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xmlns="" id="{E646CEC2-2983-4D5E-98D5-AE8D0E4FFB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xmlns="" id="{C0D3B356-0757-416D-A186-9B10698E0C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xmlns="" id="{C6094065-EBE2-46B6-9B92-D9E399FB94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3E73D-8A33-48C4-ACA0-35EAF09C1A49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847175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xmlns="" id="{C461A098-0A94-4632-9F99-0099AB7735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xmlns="" id="{20F35B69-867C-4F77-BDB5-80205B7F5E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xmlns="" id="{24ED9A33-02C5-4E41-833D-00D8A0C520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494EB-CA12-4A1C-900F-F42388EB3AB5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2196996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9B7FCE49-6E99-4E4C-A045-4E743C28E6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xmlns="" id="{4FF99CF0-0556-4DE5-8904-29AE0485DB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xmlns="" id="{F9302503-B685-4D8D-A6A1-C11B73CBE4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BB17D-C67F-435D-9EFE-E2395F1C9F5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6705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xmlns="" id="{24D058BD-A3A9-42AA-BBC3-A5FBD1DEAE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xmlns="" id="{885EB906-E0D9-4712-A214-3701BD2A44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xmlns="" id="{2DBC201D-EC03-47AE-9B19-DB572A5874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F7A4F-3E92-4316-A797-74F7B4C6855E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46482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xmlns="" id="{B4B9244F-79DF-4AF1-9C88-C82C2C0E2F16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7347" name="Freeform 3">
              <a:extLst>
                <a:ext uri="{FF2B5EF4-FFF2-40B4-BE49-F238E27FC236}">
                  <a16:creationId xmlns:a16="http://schemas.microsoft.com/office/drawing/2014/main" xmlns="" id="{C8FD4AFB-EC65-472A-92F0-EB631DE0C73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57348" name="Freeform 4">
              <a:extLst>
                <a:ext uri="{FF2B5EF4-FFF2-40B4-BE49-F238E27FC236}">
                  <a16:creationId xmlns:a16="http://schemas.microsoft.com/office/drawing/2014/main" xmlns="" id="{CF5CBBC8-A977-4C49-BD13-8BAE64C990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57349" name="Freeform 5">
              <a:extLst>
                <a:ext uri="{FF2B5EF4-FFF2-40B4-BE49-F238E27FC236}">
                  <a16:creationId xmlns:a16="http://schemas.microsoft.com/office/drawing/2014/main" xmlns="" id="{D5BC8A76-1C08-482A-8F53-FE985A70467F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57350" name="Freeform 6">
              <a:extLst>
                <a:ext uri="{FF2B5EF4-FFF2-40B4-BE49-F238E27FC236}">
                  <a16:creationId xmlns:a16="http://schemas.microsoft.com/office/drawing/2014/main" xmlns="" id="{B82E6D3E-4D61-4F4C-9014-881BDAF80041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l-GR"/>
            </a:p>
          </p:txBody>
        </p:sp>
        <p:sp>
          <p:nvSpPr>
            <p:cNvPr id="1036" name="Oval 7">
              <a:extLst>
                <a:ext uri="{FF2B5EF4-FFF2-40B4-BE49-F238E27FC236}">
                  <a16:creationId xmlns:a16="http://schemas.microsoft.com/office/drawing/2014/main" xmlns="" id="{D61F66B9-A972-4FC3-A89A-61AC379405A6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037" name="Oval 8">
              <a:extLst>
                <a:ext uri="{FF2B5EF4-FFF2-40B4-BE49-F238E27FC236}">
                  <a16:creationId xmlns:a16="http://schemas.microsoft.com/office/drawing/2014/main" xmlns="" id="{E4992D91-7116-44B5-B16C-D8C95C58ADB8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  <p:sp>
          <p:nvSpPr>
            <p:cNvPr id="1038" name="Oval 9">
              <a:extLst>
                <a:ext uri="{FF2B5EF4-FFF2-40B4-BE49-F238E27FC236}">
                  <a16:creationId xmlns:a16="http://schemas.microsoft.com/office/drawing/2014/main" xmlns="" id="{EA0C67A6-DC51-4D44-BD7A-6B6B6B867999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l-GR" altLang="el-GR"/>
            </a:p>
          </p:txBody>
        </p:sp>
      </p:grpSp>
      <p:sp>
        <p:nvSpPr>
          <p:cNvPr id="57354" name="Rectangle 10">
            <a:extLst>
              <a:ext uri="{FF2B5EF4-FFF2-40B4-BE49-F238E27FC236}">
                <a16:creationId xmlns:a16="http://schemas.microsoft.com/office/drawing/2014/main" xmlns="" id="{2A53988C-C5AB-4410-9CAF-0B12EF6710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title style</a:t>
            </a:r>
          </a:p>
        </p:txBody>
      </p:sp>
      <p:sp>
        <p:nvSpPr>
          <p:cNvPr id="57355" name="Rectangle 11">
            <a:extLst>
              <a:ext uri="{FF2B5EF4-FFF2-40B4-BE49-F238E27FC236}">
                <a16:creationId xmlns:a16="http://schemas.microsoft.com/office/drawing/2014/main" xmlns="" id="{E893E595-04C8-4B9B-8701-7044845101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</a:p>
        </p:txBody>
      </p:sp>
      <p:sp>
        <p:nvSpPr>
          <p:cNvPr id="57356" name="Rectangle 12">
            <a:extLst>
              <a:ext uri="{FF2B5EF4-FFF2-40B4-BE49-F238E27FC236}">
                <a16:creationId xmlns:a16="http://schemas.microsoft.com/office/drawing/2014/main" xmlns="" id="{6D4F400D-3EE3-44FC-AAB7-2418147ED66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7357" name="Rectangle 13">
            <a:extLst>
              <a:ext uri="{FF2B5EF4-FFF2-40B4-BE49-F238E27FC236}">
                <a16:creationId xmlns:a16="http://schemas.microsoft.com/office/drawing/2014/main" xmlns="" id="{DD7F409D-5D0F-494B-9AAD-AC877C7AAC8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7358" name="Rectangle 14">
            <a:extLst>
              <a:ext uri="{FF2B5EF4-FFF2-40B4-BE49-F238E27FC236}">
                <a16:creationId xmlns:a16="http://schemas.microsoft.com/office/drawing/2014/main" xmlns="" id="{98A0340E-BE74-4809-A930-735EDA0B5DF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DD54CDF2-2DC7-4D86-B05A-4F08F3BED6A6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5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2.m4a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microsoft.com/office/2007/relationships/media" Target="../media/media13.m4a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microsoft.com/office/2007/relationships/media" Target="../media/media14.m4a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s.k12.nc.us/schools/nihs/mjohn/raiderpx.gif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24.m4a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3.m4a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7.png"/><Relationship Id="rId7" Type="http://schemas.microsoft.com/office/2007/relationships/media" Target="../media/media30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9.jpeg"/><Relationship Id="rId5" Type="http://schemas.openxmlformats.org/officeDocument/2006/relationships/hyperlink" Target="http://embryology.med.unsw.edu.au/Notes/images/rbc.jpg" TargetMode="External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35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36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37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38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39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learndoctor.com/" TargetMode="External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1.gif"/><Relationship Id="rId10" Type="http://schemas.openxmlformats.org/officeDocument/2006/relationships/image" Target="../media/image2.png"/><Relationship Id="rId4" Type="http://schemas.openxmlformats.org/officeDocument/2006/relationships/hyperlink" Target="http://a.tribalfusion.com/l.click?clickID=aImxY1TT3lQEUZbSGjJPUumRt39UG354UTomHeOXTyy2HMZdPGbD46YZbodXqVdFdXbfaYrJg0EumSUnZdWUJ2TtrWmbJxPFrqYEvo3TJa4T7YoTFIYUBcTW7WoPMDpVQwNqroVP3gbK&amp;clickURL=http://web.tickle.com/forward?sid=1443&amp;supp=CPA120x600_IQ_White_04&amp;test=uiqogt" TargetMode="External"/><Relationship Id="rId9" Type="http://schemas.microsoft.com/office/2007/relationships/media" Target="../media/media40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8.m4a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80454856-335C-4E7E-87C8-D2233388CE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11188" y="188913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l-GR" sz="4400">
                <a:solidFill>
                  <a:srgbClr val="FFFF00"/>
                </a:solidFill>
              </a:rPr>
              <a:t>ΟΞΕΟΒΑΣΙΚΗ ΙΣΟΡΡΟΠΙΑ</a:t>
            </a:r>
            <a:endParaRPr lang="en-US" sz="4400">
              <a:solidFill>
                <a:srgbClr val="FFFF00"/>
              </a:solidFill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5EA3138D-846E-4110-BCB5-40C54E29D3B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3716338"/>
            <a:ext cx="9144000" cy="2976562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dirty="0"/>
              <a:t>Δημήτριος Β. </a:t>
            </a:r>
            <a:r>
              <a:rPr lang="el-GR" sz="2800" dirty="0" err="1"/>
              <a:t>Βλαχάκος</a:t>
            </a:r>
            <a:endParaRPr lang="el-GR" sz="2800" dirty="0"/>
          </a:p>
          <a:p>
            <a:pPr eaLnBrk="1" hangingPunct="1">
              <a:defRPr/>
            </a:pPr>
            <a:r>
              <a:rPr lang="el-GR" sz="2800" dirty="0"/>
              <a:t>Καθηγητής Παθολογίας-Νεφρολογίας</a:t>
            </a:r>
          </a:p>
          <a:p>
            <a:pPr eaLnBrk="1" hangingPunct="1">
              <a:defRPr/>
            </a:pPr>
            <a:r>
              <a:rPr lang="el-GR" sz="2800" dirty="0"/>
              <a:t>Υπεύθυνος της Νεφρολογικής Μονάδας</a:t>
            </a:r>
          </a:p>
          <a:p>
            <a:pPr eaLnBrk="1" hangingPunct="1">
              <a:defRPr/>
            </a:pPr>
            <a:r>
              <a:rPr lang="el-GR" sz="2800" dirty="0"/>
              <a:t>Β΄  Προπαιδευτική Παθολογική Κλινική</a:t>
            </a:r>
          </a:p>
          <a:p>
            <a:pPr eaLnBrk="1" hangingPunct="1">
              <a:defRPr/>
            </a:pPr>
            <a:r>
              <a:rPr lang="el-GR" sz="2800" dirty="0"/>
              <a:t>Πανεπιστημιακό Γενικό Νοσοκομείο «ΑΤΤΙΚΟΝ»</a:t>
            </a:r>
            <a:endParaRPr lang="en-US" sz="2800" dirty="0"/>
          </a:p>
        </p:txBody>
      </p:sp>
      <p:pic>
        <p:nvPicPr>
          <p:cNvPr id="4100" name="Picture 4" descr="icon1">
            <a:extLst>
              <a:ext uri="{FF2B5EF4-FFF2-40B4-BE49-F238E27FC236}">
                <a16:creationId xmlns:a16="http://schemas.microsoft.com/office/drawing/2014/main" xmlns="" id="{BAAB4198-C16A-4B5A-880F-A659BC34A2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412875"/>
            <a:ext cx="242887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6C0F93A7-F593-45A3-B9BD-C8076AC4806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figure12c">
            <a:extLst>
              <a:ext uri="{FF2B5EF4-FFF2-40B4-BE49-F238E27FC236}">
                <a16:creationId xmlns:a16="http://schemas.microsoft.com/office/drawing/2014/main" xmlns="" id="{6C4A7022-8934-44F0-A36B-5EE60A4CD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13"/>
          <a:stretch>
            <a:fillRect/>
          </a:stretch>
        </p:blipFill>
        <p:spPr bwMode="auto">
          <a:xfrm>
            <a:off x="0" y="908050"/>
            <a:ext cx="31384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Group 12">
            <a:extLst>
              <a:ext uri="{FF2B5EF4-FFF2-40B4-BE49-F238E27FC236}">
                <a16:creationId xmlns:a16="http://schemas.microsoft.com/office/drawing/2014/main" xmlns="" id="{2A92C789-1670-4C7E-974E-DC81722249F1}"/>
              </a:ext>
            </a:extLst>
          </p:cNvPr>
          <p:cNvGrpSpPr>
            <a:grpSpLocks/>
          </p:cNvGrpSpPr>
          <p:nvPr/>
        </p:nvGrpSpPr>
        <p:grpSpPr bwMode="auto">
          <a:xfrm>
            <a:off x="3203575" y="1557338"/>
            <a:ext cx="5545138" cy="701675"/>
            <a:chOff x="2018" y="981"/>
            <a:chExt cx="3493" cy="442"/>
          </a:xfrm>
        </p:grpSpPr>
        <p:sp>
          <p:nvSpPr>
            <p:cNvPr id="14344" name="Text Box 5">
              <a:extLst>
                <a:ext uri="{FF2B5EF4-FFF2-40B4-BE49-F238E27FC236}">
                  <a16:creationId xmlns:a16="http://schemas.microsoft.com/office/drawing/2014/main" xmlns="" id="{80A1DBF8-4EAB-4F32-9662-940BDBB980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8" y="981"/>
              <a:ext cx="349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4000"/>
                <a:t>Αερισμός   </a:t>
              </a:r>
              <a:r>
                <a:rPr lang="el-GR" altLang="el-GR" sz="4000">
                  <a:sym typeface="Wingdings" panose="05000000000000000000" pitchFamily="2" charset="2"/>
                </a:rPr>
                <a:t></a:t>
              </a:r>
              <a:r>
                <a:rPr lang="en-US" altLang="el-GR" sz="4000">
                  <a:sym typeface="Wingdings" panose="05000000000000000000" pitchFamily="2" charset="2"/>
                </a:rPr>
                <a:t>   pCO2</a:t>
              </a:r>
              <a:endParaRPr lang="el-GR" altLang="el-GR" sz="4000"/>
            </a:p>
          </p:txBody>
        </p:sp>
        <p:sp>
          <p:nvSpPr>
            <p:cNvPr id="14345" name="Line 6">
              <a:extLst>
                <a:ext uri="{FF2B5EF4-FFF2-40B4-BE49-F238E27FC236}">
                  <a16:creationId xmlns:a16="http://schemas.microsoft.com/office/drawing/2014/main" xmlns="" id="{41342D23-6A6B-4C5A-8BC9-E619974CC0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60" y="1026"/>
              <a:ext cx="0" cy="31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346" name="Line 7">
              <a:extLst>
                <a:ext uri="{FF2B5EF4-FFF2-40B4-BE49-F238E27FC236}">
                  <a16:creationId xmlns:a16="http://schemas.microsoft.com/office/drawing/2014/main" xmlns="" id="{9EEE0A1B-CE90-40F1-AC3A-65B9D4D0ED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84" y="1071"/>
              <a:ext cx="0" cy="3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14340" name="Group 11">
            <a:extLst>
              <a:ext uri="{FF2B5EF4-FFF2-40B4-BE49-F238E27FC236}">
                <a16:creationId xmlns:a16="http://schemas.microsoft.com/office/drawing/2014/main" xmlns="" id="{E6F5DEF9-D344-4A19-BFDF-999066394E9A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3357563"/>
            <a:ext cx="5545138" cy="701675"/>
            <a:chOff x="2064" y="2115"/>
            <a:chExt cx="3493" cy="442"/>
          </a:xfrm>
        </p:grpSpPr>
        <p:sp>
          <p:nvSpPr>
            <p:cNvPr id="14341" name="Text Box 8">
              <a:extLst>
                <a:ext uri="{FF2B5EF4-FFF2-40B4-BE49-F238E27FC236}">
                  <a16:creationId xmlns:a16="http://schemas.microsoft.com/office/drawing/2014/main" xmlns="" id="{F3B01F08-12DF-4423-AB8F-33971C6E4D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2115"/>
              <a:ext cx="349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l-GR" altLang="el-GR" sz="4000"/>
                <a:t>Αερισμός   </a:t>
              </a:r>
              <a:r>
                <a:rPr lang="el-GR" altLang="el-GR" sz="4000">
                  <a:sym typeface="Wingdings" panose="05000000000000000000" pitchFamily="2" charset="2"/>
                </a:rPr>
                <a:t></a:t>
              </a:r>
              <a:r>
                <a:rPr lang="en-US" altLang="el-GR" sz="4000">
                  <a:sym typeface="Wingdings" panose="05000000000000000000" pitchFamily="2" charset="2"/>
                </a:rPr>
                <a:t>   pCO2</a:t>
              </a:r>
              <a:endParaRPr lang="el-GR" altLang="el-GR" sz="4000"/>
            </a:p>
          </p:txBody>
        </p:sp>
        <p:sp>
          <p:nvSpPr>
            <p:cNvPr id="14342" name="Line 9">
              <a:extLst>
                <a:ext uri="{FF2B5EF4-FFF2-40B4-BE49-F238E27FC236}">
                  <a16:creationId xmlns:a16="http://schemas.microsoft.com/office/drawing/2014/main" xmlns="" id="{66B6C87A-8647-46DC-921E-72159D287C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6" y="2205"/>
              <a:ext cx="0" cy="3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14343" name="Line 10">
              <a:extLst>
                <a:ext uri="{FF2B5EF4-FFF2-40B4-BE49-F238E27FC236}">
                  <a16:creationId xmlns:a16="http://schemas.microsoft.com/office/drawing/2014/main" xmlns="" id="{F36911B7-C6EB-4DE5-A190-4AABE0D4EF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84" y="2160"/>
              <a:ext cx="0" cy="31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6728BA7E-2F76-457B-A6E4-08F7B2027E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xmlns="" id="{EC744C39-50BB-4087-A57A-B6472144E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238" y="0"/>
            <a:ext cx="8137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EE7DC36A-A94A-42F2-B72A-BC61666D31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is_hco3">
            <a:extLst>
              <a:ext uri="{FF2B5EF4-FFF2-40B4-BE49-F238E27FC236}">
                <a16:creationId xmlns:a16="http://schemas.microsoft.com/office/drawing/2014/main" xmlns="" id="{AB352A52-A50F-45B3-B8C2-A132245D3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0" r="5113" b="38313"/>
          <a:stretch>
            <a:fillRect/>
          </a:stretch>
        </p:blipFill>
        <p:spPr bwMode="auto">
          <a:xfrm>
            <a:off x="1168400" y="112713"/>
            <a:ext cx="6818313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xmlns="" id="{E6D54F81-E3E0-4D7E-9C8B-35029B336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39" r="7074" b="47632"/>
          <a:stretch>
            <a:fillRect/>
          </a:stretch>
        </p:blipFill>
        <p:spPr bwMode="auto">
          <a:xfrm>
            <a:off x="1162050" y="3429000"/>
            <a:ext cx="6819900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7D005932-EBC4-4041-BEC3-ABD956C828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xmlns="" id="{A57B5AF1-C02C-4BD5-97BA-71CFFEAE2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graphicFrame>
        <p:nvGraphicFramePr>
          <p:cNvPr id="18435" name="Object 3">
            <a:extLst>
              <a:ext uri="{FF2B5EF4-FFF2-40B4-BE49-F238E27FC236}">
                <a16:creationId xmlns:a16="http://schemas.microsoft.com/office/drawing/2014/main" xmlns="" id="{4F70726D-B4B1-42A3-BBC2-F0AFE89CA3E8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0" y="-38100"/>
          <a:ext cx="9323388" cy="6896100"/>
        </p:xfrm>
        <a:graphic>
          <a:graphicData uri="http://schemas.openxmlformats.org/presentationml/2006/ole">
            <p:oleObj spid="_x0000_s18442" name="Photo Editor Photo" r:id="rId4" imgW="4029637" imgH="3038095" progId="">
              <p:embed/>
            </p:oleObj>
          </a:graphicData>
        </a:graphic>
      </p:graphicFrame>
      <p:sp>
        <p:nvSpPr>
          <p:cNvPr id="18436" name="Text Box 4">
            <a:extLst>
              <a:ext uri="{FF2B5EF4-FFF2-40B4-BE49-F238E27FC236}">
                <a16:creationId xmlns:a16="http://schemas.microsoft.com/office/drawing/2014/main" xmlns="" id="{7AE46DE6-AE04-47F6-B563-C2191924A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29225"/>
            <a:ext cx="3924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b="1">
                <a:solidFill>
                  <a:srgbClr val="FF0000"/>
                </a:solidFill>
              </a:rPr>
              <a:t>ΤΙΤΛΟΠΟΙΗΣΙΜΗ ΟΞΥΤΗΤΑ    (1/3)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0D136EE8-C528-4074-B013-E49BD81DF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xmlns="" id="{F193B3D6-2A50-4641-94DD-678366AC4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graphicFrame>
        <p:nvGraphicFramePr>
          <p:cNvPr id="19459" name="Object 3">
            <a:extLst>
              <a:ext uri="{FF2B5EF4-FFF2-40B4-BE49-F238E27FC236}">
                <a16:creationId xmlns:a16="http://schemas.microsoft.com/office/drawing/2014/main" xmlns="" id="{79CA400A-D44D-4AFE-9630-4BCDB9C42619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9470" name="Photo Editor Photo" r:id="rId4" imgW="3971429" imgH="3095238" progId="">
              <p:embed/>
            </p:oleObj>
          </a:graphicData>
        </a:graphic>
      </p:graphicFrame>
      <p:sp>
        <p:nvSpPr>
          <p:cNvPr id="19460" name="Text Box 4">
            <a:extLst>
              <a:ext uri="{FF2B5EF4-FFF2-40B4-BE49-F238E27FC236}">
                <a16:creationId xmlns:a16="http://schemas.microsoft.com/office/drawing/2014/main" xmlns="" id="{1C5618B8-4330-44CB-B7B8-B28358CCB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628775"/>
            <a:ext cx="28082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l-GR" sz="2800">
                <a:solidFill>
                  <a:srgbClr val="CC0000"/>
                </a:solidFill>
              </a:rPr>
              <a:t>mitochondria</a:t>
            </a:r>
            <a:endParaRPr lang="el-GR" altLang="el-GR" sz="2800">
              <a:solidFill>
                <a:srgbClr val="CC0000"/>
              </a:solidFill>
            </a:endParaRPr>
          </a:p>
        </p:txBody>
      </p:sp>
      <p:sp>
        <p:nvSpPr>
          <p:cNvPr id="19461" name="AutoShape 5">
            <a:extLst>
              <a:ext uri="{FF2B5EF4-FFF2-40B4-BE49-F238E27FC236}">
                <a16:creationId xmlns:a16="http://schemas.microsoft.com/office/drawing/2014/main" xmlns="" id="{F8725A69-36E4-40BD-AFF4-789F8A73FEE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79388" y="692150"/>
            <a:ext cx="1800225" cy="503238"/>
          </a:xfrm>
          <a:prstGeom prst="wedgeRectCallout">
            <a:avLst>
              <a:gd name="adj1" fmla="val -55736"/>
              <a:gd name="adj2" fmla="val 155991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3600">
                <a:solidFill>
                  <a:srgbClr val="CC0000"/>
                </a:solidFill>
              </a:rPr>
              <a:t>LIVER</a:t>
            </a:r>
            <a:endParaRPr lang="el-GR" altLang="el-GR" sz="3600">
              <a:solidFill>
                <a:srgbClr val="CC0000"/>
              </a:solidFill>
            </a:endParaRPr>
          </a:p>
        </p:txBody>
      </p:sp>
      <p:sp>
        <p:nvSpPr>
          <p:cNvPr id="19462" name="Line 6">
            <a:extLst>
              <a:ext uri="{FF2B5EF4-FFF2-40B4-BE49-F238E27FC236}">
                <a16:creationId xmlns:a16="http://schemas.microsoft.com/office/drawing/2014/main" xmlns="" id="{F90F41E0-97D2-457E-B6B7-A9F070740BB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713" y="981075"/>
            <a:ext cx="1368425" cy="4318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xmlns="" id="{AB947B39-72A0-4D24-A66A-604DF64CF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950"/>
            <a:ext cx="936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b="1">
                <a:solidFill>
                  <a:srgbClr val="FF0000"/>
                </a:solidFill>
              </a:rPr>
              <a:t>2/3</a:t>
            </a:r>
          </a:p>
        </p:txBody>
      </p:sp>
      <p:sp>
        <p:nvSpPr>
          <p:cNvPr id="19464" name="Oval 8">
            <a:extLst>
              <a:ext uri="{FF2B5EF4-FFF2-40B4-BE49-F238E27FC236}">
                <a16:creationId xmlns:a16="http://schemas.microsoft.com/office/drawing/2014/main" xmlns="" id="{48343CB6-18C4-4312-9F35-5E641AC96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5229225"/>
            <a:ext cx="865187" cy="7921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8C14F1D7-94CC-4DA9-9CB1-1CFD70FB41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xmlns="" id="{CC90A5B0-D526-4ED4-8EA0-8A98806A6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0"/>
            <a:ext cx="82296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l-GR" altLang="el-GR" sz="24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T</a:t>
            </a:r>
            <a:r>
              <a:rPr lang="el-GR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ροφές         Μεταβολισμός			Μεταβολισμός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	         </a:t>
            </a: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    </a:t>
            </a:r>
            <a:r>
              <a:rPr lang="el-GR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Τροφές	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l-GR" altLang="el-GR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Η</a:t>
            </a: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CO</a:t>
            </a:r>
            <a:r>
              <a:rPr lang="en-US" altLang="el-GR" sz="24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l-GR" sz="2400" b="1" baseline="30000">
                <a:solidFill>
                  <a:srgbClr val="FFFF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	   </a:t>
            </a:r>
            <a:r>
              <a:rPr lang="el-GR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+ </a:t>
            </a:r>
            <a:r>
              <a:rPr lang="el-GR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    H</a:t>
            </a:r>
            <a:r>
              <a:rPr lang="en-US" altLang="el-GR" sz="2400" b="1" baseline="30000">
                <a:solidFill>
                  <a:srgbClr val="FFFF00"/>
                </a:solidFill>
                <a:latin typeface="Times New Roman" panose="02020603050405020304" pitchFamily="18" charset="0"/>
              </a:rPr>
              <a:t>+               </a:t>
            </a: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H</a:t>
            </a:r>
            <a:r>
              <a:rPr lang="en-US" altLang="el-GR" sz="24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CO</a:t>
            </a:r>
            <a:r>
              <a:rPr lang="en-US" altLang="el-GR" sz="24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           H</a:t>
            </a:r>
            <a:r>
              <a:rPr lang="en-US" altLang="el-GR" sz="24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l-GR" sz="2400" b="1">
                <a:solidFill>
                  <a:srgbClr val="FFFF00"/>
                </a:solidFill>
                <a:latin typeface="Times New Roman" panose="02020603050405020304" pitchFamily="18" charset="0"/>
              </a:rPr>
              <a:t>O   + CO</a:t>
            </a:r>
            <a:r>
              <a:rPr lang="en-US" altLang="el-GR" sz="2400" b="1" baseline="-2500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endParaRPr lang="el-GR" altLang="el-GR" sz="24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l-GR" altLang="el-GR" sz="24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l-GR" altLang="el-GR" sz="24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l-GR" altLang="el-GR" sz="2400" b="1" baseline="-250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400">
                <a:solidFill>
                  <a:srgbClr val="FFFF00"/>
                </a:solidFill>
                <a:latin typeface="Times New Roman" panose="02020603050405020304" pitchFamily="18" charset="0"/>
              </a:rPr>
              <a:t>Νεφροί	          Νεφροί</a:t>
            </a:r>
            <a:r>
              <a:rPr lang="en-US" altLang="el-GR" sz="240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l-GR" altLang="el-GR" sz="2400">
                <a:solidFill>
                  <a:srgbClr val="FFFF00"/>
                </a:solidFill>
                <a:latin typeface="Times New Roman" panose="02020603050405020304" pitchFamily="18" charset="0"/>
              </a:rPr>
              <a:t>	Στόμαχος		   Πνεύμονες	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l-GR" altLang="el-GR" sz="240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l-GR" sz="24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AutoShape 3">
            <a:extLst>
              <a:ext uri="{FF2B5EF4-FFF2-40B4-BE49-F238E27FC236}">
                <a16:creationId xmlns:a16="http://schemas.microsoft.com/office/drawing/2014/main" xmlns="" id="{726C015D-1266-4667-908D-1501A96DA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2060575"/>
            <a:ext cx="457200" cy="152400"/>
          </a:xfrm>
          <a:prstGeom prst="leftRightArrow">
            <a:avLst>
              <a:gd name="adj1" fmla="val 50000"/>
              <a:gd name="adj2" fmla="val 6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/>
          </a:p>
        </p:txBody>
      </p:sp>
      <p:sp>
        <p:nvSpPr>
          <p:cNvPr id="15364" name="AutoShape 4">
            <a:extLst>
              <a:ext uri="{FF2B5EF4-FFF2-40B4-BE49-F238E27FC236}">
                <a16:creationId xmlns:a16="http://schemas.microsoft.com/office/drawing/2014/main" xmlns="" id="{556D6B75-DF71-4502-8E0A-5D75BB872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2060575"/>
            <a:ext cx="457200" cy="152400"/>
          </a:xfrm>
          <a:prstGeom prst="leftRightArrow">
            <a:avLst>
              <a:gd name="adj1" fmla="val 50000"/>
              <a:gd name="adj2" fmla="val 6000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l-GR" altLang="el-GR" sz="1800"/>
          </a:p>
        </p:txBody>
      </p:sp>
      <p:sp>
        <p:nvSpPr>
          <p:cNvPr id="15365" name="Line 6">
            <a:extLst>
              <a:ext uri="{FF2B5EF4-FFF2-40B4-BE49-F238E27FC236}">
                <a16:creationId xmlns:a16="http://schemas.microsoft.com/office/drawing/2014/main" xmlns="" id="{A7E8DFB5-9830-43A3-902A-C79622DB4270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836613"/>
            <a:ext cx="0" cy="990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5366" name="Line 7">
            <a:extLst>
              <a:ext uri="{FF2B5EF4-FFF2-40B4-BE49-F238E27FC236}">
                <a16:creationId xmlns:a16="http://schemas.microsoft.com/office/drawing/2014/main" xmlns="" id="{9A4EF05D-3ECE-4CF9-97DB-22650F5E0A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1775" y="1268413"/>
            <a:ext cx="0" cy="609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5367" name="Line 8">
            <a:extLst>
              <a:ext uri="{FF2B5EF4-FFF2-40B4-BE49-F238E27FC236}">
                <a16:creationId xmlns:a16="http://schemas.microsoft.com/office/drawing/2014/main" xmlns="" id="{26D7E734-8DE2-459F-A43C-312518E71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2771775" y="2420938"/>
            <a:ext cx="0" cy="990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5368" name="Line 9">
            <a:extLst>
              <a:ext uri="{FF2B5EF4-FFF2-40B4-BE49-F238E27FC236}">
                <a16:creationId xmlns:a16="http://schemas.microsoft.com/office/drawing/2014/main" xmlns="" id="{C8E0F5E4-8DCA-4B4B-BB99-0ED91F639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971550" y="2349500"/>
            <a:ext cx="0" cy="1066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5369" name="Line 10">
            <a:extLst>
              <a:ext uri="{FF2B5EF4-FFF2-40B4-BE49-F238E27FC236}">
                <a16:creationId xmlns:a16="http://schemas.microsoft.com/office/drawing/2014/main" xmlns="" id="{746005C0-83F3-469E-8478-A7199941AF8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5463" y="2420938"/>
            <a:ext cx="0" cy="1066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5370" name="Line 11">
            <a:extLst>
              <a:ext uri="{FF2B5EF4-FFF2-40B4-BE49-F238E27FC236}">
                <a16:creationId xmlns:a16="http://schemas.microsoft.com/office/drawing/2014/main" xmlns="" id="{20FF1183-1834-4888-8C5A-9E8F7B4AF5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5463" y="908050"/>
            <a:ext cx="0" cy="990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95CCEDAC-FEA6-4DDD-BCC8-EFC6F9CF1AC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686557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xmlns="" id="{3B3CC3DE-71A2-44F4-A4D9-81D230E91C2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xmlns="" id="{30558A1D-7206-4C74-836E-F47D506A0C3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20484" name="Group 4">
            <a:extLst>
              <a:ext uri="{FF2B5EF4-FFF2-40B4-BE49-F238E27FC236}">
                <a16:creationId xmlns:a16="http://schemas.microsoft.com/office/drawing/2014/main" xmlns="" id="{FB38C0F5-A5C9-4CCF-9264-82C2FC47A9C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340" y="482"/>
            <a:chExt cx="4959" cy="3477"/>
          </a:xfrm>
        </p:grpSpPr>
        <p:pic>
          <p:nvPicPr>
            <p:cNvPr id="20485" name="Picture 5">
              <a:extLst>
                <a:ext uri="{FF2B5EF4-FFF2-40B4-BE49-F238E27FC236}">
                  <a16:creationId xmlns:a16="http://schemas.microsoft.com/office/drawing/2014/main" xmlns="" id="{A3EEF80B-C594-4FC5-A6EF-BA260EF72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482"/>
              <a:ext cx="4959" cy="3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118" name="Rectangle 6">
              <a:extLst>
                <a:ext uri="{FF2B5EF4-FFF2-40B4-BE49-F238E27FC236}">
                  <a16:creationId xmlns:a16="http://schemas.microsoft.com/office/drawing/2014/main" xmlns="" id="{F58551AB-1301-4F4C-B70E-7BEC18A41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6" y="3620"/>
              <a:ext cx="1025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(sec to min)</a:t>
              </a:r>
              <a:endParaRPr lang="el-GR" sz="2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90119" name="Rectangle 7">
              <a:extLst>
                <a:ext uri="{FF2B5EF4-FFF2-40B4-BE49-F238E27FC236}">
                  <a16:creationId xmlns:a16="http://schemas.microsoft.com/office/drawing/2014/main" xmlns="" id="{D6222D4C-84B8-44EB-84E8-AB7E1724B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3665"/>
              <a:ext cx="916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(min to hr)</a:t>
              </a:r>
              <a:endParaRPr lang="el-GR" sz="2400" b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90120" name="Rectangle 8">
              <a:extLst>
                <a:ext uri="{FF2B5EF4-FFF2-40B4-BE49-F238E27FC236}">
                  <a16:creationId xmlns:a16="http://schemas.microsoft.com/office/drawing/2014/main" xmlns="" id="{D62D2363-6732-4B56-B937-CB3D50DF0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" y="2939"/>
              <a:ext cx="1014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lvl="1" eaLnBrk="1" hangingPunct="1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None/>
                <a:defRPr/>
              </a:pPr>
              <a:r>
                <a:rPr lang="en-US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(&lt; 1 sec)</a:t>
              </a:r>
            </a:p>
          </p:txBody>
        </p:sp>
      </p:grp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907F1B0D-D7BF-47BF-A586-83F2F39EC1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xmlns="" id="{58A958A0-0369-40D0-A806-29EB721C99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4000">
                <a:solidFill>
                  <a:srgbClr val="FFFF00"/>
                </a:solidFill>
              </a:rPr>
              <a:t>ΤΥΠΟΙ  ΑΠΛΩΝ ΔΙΑΤΑΡΑΧΩΝ ΟΞΕΟΒΑΣΙΚΗΣ ΙΣΟΡΡΟΠΙΑΣ</a:t>
            </a:r>
            <a:endParaRPr lang="en-US" sz="4000">
              <a:solidFill>
                <a:srgbClr val="FFFF00"/>
              </a:solidFill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xmlns="" id="{83D5AB39-32F4-4311-BD64-ACA4F4D5F2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2205038"/>
            <a:ext cx="8229600" cy="4530725"/>
          </a:xfrm>
        </p:spPr>
        <p:txBody>
          <a:bodyPr/>
          <a:lstStyle/>
          <a:p>
            <a:pPr>
              <a:defRPr/>
            </a:pPr>
            <a:r>
              <a:rPr lang="el-GR"/>
              <a:t>ΟΞΕΙΑ ΑΝΑΠΝΕΥΣΤΙΚΗ ΟΞΕΩΣΗ</a:t>
            </a:r>
          </a:p>
          <a:p>
            <a:pPr>
              <a:defRPr/>
            </a:pPr>
            <a:r>
              <a:rPr lang="el-GR"/>
              <a:t>ΧΡΟΝΙΑ ΑΝΑΠΝΕΥΣΤΙΚΗ ΟΞΕΩΣΗ</a:t>
            </a:r>
          </a:p>
          <a:p>
            <a:pPr>
              <a:defRPr/>
            </a:pPr>
            <a:r>
              <a:rPr lang="el-GR"/>
              <a:t>ΟΞΕΙΑ ΑΝΑΠΝΕΥΣΤΙΚΗ ΑΛΚΑΛΩΣΗ</a:t>
            </a:r>
          </a:p>
          <a:p>
            <a:pPr>
              <a:defRPr/>
            </a:pPr>
            <a:r>
              <a:rPr lang="el-GR"/>
              <a:t>ΧΡΟΝΙΑ ΑΝΑΠΝΕΥΣΤΙΚΗ ΑΛΚΑΛΩΣΗ</a:t>
            </a:r>
          </a:p>
          <a:p>
            <a:pPr>
              <a:defRPr/>
            </a:pPr>
            <a:r>
              <a:rPr lang="el-GR"/>
              <a:t>ΜΕΤΑΒΟΛΙΚΗ ΟΞΕΩΣΗ</a:t>
            </a:r>
          </a:p>
          <a:p>
            <a:pPr>
              <a:defRPr/>
            </a:pPr>
            <a:r>
              <a:rPr lang="el-GR"/>
              <a:t>ΜΕΤΑΒΟΛΙΚΗ ΑΛΚΑΛΩΣΗ</a:t>
            </a:r>
            <a:endParaRPr lang="en-US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1FC9BE11-3743-44D6-B3BE-9C3FE9A0C8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xmlns="" id="{9501D43D-B6B1-4E45-963E-133ACED42D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557338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l-GR" sz="7200" b="1">
                <a:solidFill>
                  <a:srgbClr val="FFFF00"/>
                </a:solidFill>
                <a:effectLst/>
              </a:rPr>
              <a:t>      P CO2</a:t>
            </a:r>
            <a:r>
              <a:rPr lang="en-US" altLang="el-GR" sz="4000" b="1">
                <a:solidFill>
                  <a:srgbClr val="FFFF00"/>
                </a:solidFill>
                <a:effectLst/>
              </a:rPr>
              <a:t>    </a:t>
            </a:r>
            <a:br>
              <a:rPr lang="en-US" altLang="el-GR" sz="4000" b="1">
                <a:solidFill>
                  <a:srgbClr val="FFFF00"/>
                </a:solidFill>
                <a:effectLst/>
              </a:rPr>
            </a:br>
            <a:endParaRPr lang="el-GR" altLang="el-GR" sz="4000" b="1">
              <a:solidFill>
                <a:srgbClr val="FFFF00"/>
              </a:solidFill>
              <a:effectLst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xmlns="" id="{FE46F57F-64A8-46E3-A7AF-91B076628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933825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7200" b="1">
                <a:solidFill>
                  <a:srgbClr val="FFFF00"/>
                </a:solidFill>
              </a:rPr>
              <a:t>  HCO3-</a:t>
            </a:r>
            <a:r>
              <a:rPr lang="en-US" altLang="el-GR" sz="4000" b="1">
                <a:solidFill>
                  <a:srgbClr val="FFFF00"/>
                </a:solidFill>
              </a:rPr>
              <a:t> </a:t>
            </a:r>
            <a:br>
              <a:rPr lang="en-US" altLang="el-GR" sz="4000" b="1">
                <a:solidFill>
                  <a:srgbClr val="FFFF00"/>
                </a:solidFill>
              </a:rPr>
            </a:br>
            <a:endParaRPr lang="el-GR" altLang="el-GR" sz="4000" b="1">
              <a:solidFill>
                <a:srgbClr val="FFFF00"/>
              </a:solidFill>
            </a:endParaRP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xmlns="" id="{374CA914-283F-4296-8FF7-FF7F13D72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2852738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6600" b="1">
                <a:solidFill>
                  <a:srgbClr val="FFFF00"/>
                </a:solidFill>
              </a:rPr>
              <a:t>pH </a:t>
            </a:r>
            <a:r>
              <a:rPr lang="el-GR" altLang="el-GR" sz="6600" b="1">
                <a:solidFill>
                  <a:srgbClr val="FFFF00"/>
                </a:solidFill>
              </a:rPr>
              <a:t>---------------------</a:t>
            </a:r>
            <a:r>
              <a:rPr lang="en-US" altLang="el-GR" sz="6600" b="1">
                <a:solidFill>
                  <a:srgbClr val="FFFF00"/>
                </a:solidFill>
              </a:rPr>
              <a:t>- </a:t>
            </a:r>
            <a:br>
              <a:rPr lang="en-US" altLang="el-GR" sz="6600" b="1">
                <a:solidFill>
                  <a:srgbClr val="FFFF00"/>
                </a:solidFill>
              </a:rPr>
            </a:br>
            <a:endParaRPr lang="el-GR" altLang="el-GR" sz="6600" b="1">
              <a:solidFill>
                <a:srgbClr val="FFFF00"/>
              </a:solidFill>
            </a:endParaRPr>
          </a:p>
        </p:txBody>
      </p:sp>
      <p:sp>
        <p:nvSpPr>
          <p:cNvPr id="5" name="4 - Λυγισμένο βέλος">
            <a:extLst>
              <a:ext uri="{FF2B5EF4-FFF2-40B4-BE49-F238E27FC236}">
                <a16:creationId xmlns:a16="http://schemas.microsoft.com/office/drawing/2014/main" xmlns="" id="{2B0F789D-E4BA-4AE9-8E39-C547F9252E10}"/>
              </a:ext>
            </a:extLst>
          </p:cNvPr>
          <p:cNvSpPr/>
          <p:nvPr/>
        </p:nvSpPr>
        <p:spPr>
          <a:xfrm>
            <a:off x="1187450" y="1341438"/>
            <a:ext cx="2160588" cy="1223962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6 - Λυγισμένο βέλος">
            <a:extLst>
              <a:ext uri="{FF2B5EF4-FFF2-40B4-BE49-F238E27FC236}">
                <a16:creationId xmlns:a16="http://schemas.microsoft.com/office/drawing/2014/main" xmlns="" id="{37400EEC-4CC4-4E8D-B4F1-B3733E8B90FC}"/>
              </a:ext>
            </a:extLst>
          </p:cNvPr>
          <p:cNvSpPr/>
          <p:nvPr/>
        </p:nvSpPr>
        <p:spPr>
          <a:xfrm rot="10800000">
            <a:off x="6372225" y="1773238"/>
            <a:ext cx="1368425" cy="2592387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>
              <a:solidFill>
                <a:schemeClr val="tx1"/>
              </a:solidFill>
            </a:endParaRPr>
          </a:p>
        </p:txBody>
      </p:sp>
      <p:sp>
        <p:nvSpPr>
          <p:cNvPr id="22535" name="7 - TextBox">
            <a:extLst>
              <a:ext uri="{FF2B5EF4-FFF2-40B4-BE49-F238E27FC236}">
                <a16:creationId xmlns:a16="http://schemas.microsoft.com/office/drawing/2014/main" xmlns="" id="{A2BA701F-67B7-4162-ABFC-2EF763BA9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103813"/>
            <a:ext cx="88201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3600"/>
              <a:t>Rome =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3600"/>
              <a:t>respiratory opposite –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3600"/>
              <a:t>metabolic equal</a:t>
            </a:r>
            <a:endParaRPr lang="el-GR" altLang="el-GR" sz="360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A928A3A2-8A35-47DC-83CB-1703738BD9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xmlns="" id="{6CE8C090-1556-4598-B67C-0EC35350F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8950325" cy="3960812"/>
          </a:xfrm>
        </p:spPr>
        <p:txBody>
          <a:bodyPr lIns="92075" tIns="46038" rIns="92075" bIns="46038"/>
          <a:lstStyle/>
          <a:p>
            <a:pPr lvl="1">
              <a:lnSpc>
                <a:spcPct val="90000"/>
              </a:lnSpc>
              <a:defRPr/>
            </a:pPr>
            <a:r>
              <a:rPr lang="el-GR" sz="2400" b="1">
                <a:solidFill>
                  <a:srgbClr val="FFFF3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Υπαερισμός Κεντρικής Αιτιολογίας</a:t>
            </a:r>
            <a:r>
              <a:rPr lang="el-GR" sz="2400"/>
              <a:t> </a:t>
            </a:r>
            <a:r>
              <a:rPr lang="en-US" sz="2400"/>
              <a:t>(φάρμακα</a:t>
            </a:r>
            <a:r>
              <a:rPr lang="el-GR" sz="2400"/>
              <a:t>, Ο2 σε ΧΑΠ, διαταραχές ΚΝΣ, παχυσαρκία</a:t>
            </a:r>
            <a:r>
              <a:rPr lang="en-US" sz="2400"/>
              <a:t>)</a:t>
            </a:r>
            <a:endParaRPr lang="el-GR" sz="2400"/>
          </a:p>
          <a:p>
            <a:pPr lvl="1">
              <a:lnSpc>
                <a:spcPct val="90000"/>
              </a:lnSpc>
              <a:defRPr/>
            </a:pPr>
            <a:r>
              <a:rPr lang="el-GR" sz="2400" b="1">
                <a:solidFill>
                  <a:srgbClr val="FFFF3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Υπαερισμός νευρομυϊκής αιτιολογίας</a:t>
            </a:r>
            <a:r>
              <a:rPr lang="el-GR" sz="2400"/>
              <a:t> (Σ</a:t>
            </a:r>
            <a:r>
              <a:rPr lang="el-GR" sz="2400">
                <a:effectLst/>
              </a:rPr>
              <a:t>κλήρυνση κατά πλάκας, Πολυομυελίτιδα, Βλάβη φρενικού νεύρου, </a:t>
            </a:r>
            <a:r>
              <a:rPr lang="en-US" sz="2400" u="sng">
                <a:effectLst/>
              </a:rPr>
              <a:t>Guillain-Barré</a:t>
            </a:r>
            <a:r>
              <a:rPr lang="el-GR" sz="2400" u="sng">
                <a:effectLst/>
              </a:rPr>
              <a:t>, Μυασθένεια</a:t>
            </a:r>
            <a:r>
              <a:rPr lang="el-GR" sz="2400">
                <a:effectLst/>
              </a:rPr>
              <a:t>, Κουράριο, </a:t>
            </a:r>
            <a:r>
              <a:rPr lang="el-GR" sz="2400" u="sng">
                <a:effectLst/>
              </a:rPr>
              <a:t>Αμινογλυκωσίδε</a:t>
            </a:r>
            <a:r>
              <a:rPr lang="el-GR" sz="2400">
                <a:effectLst/>
              </a:rPr>
              <a:t>ς, </a:t>
            </a:r>
            <a:r>
              <a:rPr lang="el-GR" sz="2400" u="sng">
                <a:effectLst/>
              </a:rPr>
              <a:t>Υποκαλιαιμία, κλπ)</a:t>
            </a:r>
            <a:endParaRPr lang="en-US" sz="2400"/>
          </a:p>
          <a:p>
            <a:pPr lvl="1">
              <a:lnSpc>
                <a:spcPct val="90000"/>
              </a:lnSpc>
              <a:defRPr/>
            </a:pPr>
            <a:r>
              <a:rPr lang="en-US" sz="2400" b="1">
                <a:solidFill>
                  <a:srgbClr val="FFFF35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Απόφραξη αεραγωγών</a:t>
            </a:r>
            <a:r>
              <a:rPr lang="en-US" sz="2400"/>
              <a:t> (ξένο σώμα)</a:t>
            </a:r>
            <a:r>
              <a:rPr lang="el-GR" sz="2400"/>
              <a:t> ή πνευμόνων (ΧΑΠ, </a:t>
            </a:r>
            <a:r>
              <a:rPr lang="en-US" sz="2400"/>
              <a:t>άσθμα)</a:t>
            </a:r>
            <a:endParaRPr lang="el-GR" sz="2400"/>
          </a:p>
          <a:p>
            <a:pPr lvl="1">
              <a:lnSpc>
                <a:spcPct val="90000"/>
              </a:lnSpc>
              <a:defRPr/>
            </a:pPr>
            <a:r>
              <a:rPr lang="el-GR" sz="2400" b="1">
                <a:solidFill>
                  <a:srgbClr val="FFFF35"/>
                </a:solidFill>
                <a:effectLst/>
              </a:rPr>
              <a:t>Περιοριστικά σύνδρομα</a:t>
            </a:r>
            <a:r>
              <a:rPr lang="el-GR" sz="2400" b="1">
                <a:effectLst/>
              </a:rPr>
              <a:t> (</a:t>
            </a:r>
            <a:r>
              <a:rPr lang="el-GR" sz="2400">
                <a:effectLst/>
              </a:rPr>
              <a:t>Πλευριτική συλλογή, πνευμονοθώρακας, Κυφοσκολίωση, Αγκυλοποιητική σπονδυλίτις, Κακοήθης παχυσαρκία, Πνευμονική Ίνωση, Πνευμονία, Πνευμονικό Οίδημα)</a:t>
            </a:r>
          </a:p>
          <a:p>
            <a:pPr lvl="1">
              <a:lnSpc>
                <a:spcPct val="90000"/>
              </a:lnSpc>
              <a:defRPr/>
            </a:pPr>
            <a:r>
              <a:rPr lang="el-GR" sz="2400" b="1">
                <a:solidFill>
                  <a:srgbClr val="FFFF35"/>
                </a:solidFill>
                <a:effectLst/>
              </a:rPr>
              <a:t>Αυξημένη παραγωγή </a:t>
            </a:r>
            <a:r>
              <a:rPr lang="en-US" sz="2400" b="1">
                <a:solidFill>
                  <a:srgbClr val="FFFF35"/>
                </a:solidFill>
                <a:effectLst/>
              </a:rPr>
              <a:t>CO2</a:t>
            </a:r>
            <a:r>
              <a:rPr lang="en-US" sz="2400" b="1">
                <a:effectLst/>
              </a:rPr>
              <a:t> </a:t>
            </a:r>
            <a:r>
              <a:rPr lang="el-GR" sz="2400" b="1">
                <a:effectLst/>
              </a:rPr>
              <a:t>(</a:t>
            </a:r>
            <a:r>
              <a:rPr lang="el-GR" sz="2400">
                <a:effectLst/>
              </a:rPr>
              <a:t>Παρεντερική διατροφή)</a:t>
            </a:r>
            <a:endParaRPr lang="en-US" sz="2400">
              <a:effectLst/>
            </a:endParaRP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xmlns="" id="{F9B97756-979C-47DE-AE34-874B39DD5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04813"/>
            <a:ext cx="87153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n-US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Αίτια αναπνευστικής οξεώσεως</a:t>
            </a:r>
            <a:r>
              <a:rPr lang="el-GR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l-GR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……</a:t>
            </a:r>
            <a:r>
              <a:rPr lang="el-GR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σύνδρομα υποαερισμού</a:t>
            </a:r>
            <a:endParaRPr lang="en-US" sz="3600">
              <a:solidFill>
                <a:srgbClr val="FF3300"/>
              </a:solidFill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A86AB7A7-09CE-47EE-891C-3EB33C7F91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D138C918-BA6E-4CDF-A336-2876F7437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7772400" cy="41148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err="1"/>
              <a:t>Οξέα</a:t>
            </a:r>
            <a:r>
              <a:rPr lang="en-US" dirty="0"/>
              <a:t> </a:t>
            </a:r>
            <a:r>
              <a:rPr lang="en-US" dirty="0" err="1"/>
              <a:t>είναι</a:t>
            </a:r>
            <a:r>
              <a:rPr lang="en-US" dirty="0"/>
              <a:t> </a:t>
            </a:r>
            <a:r>
              <a:rPr lang="en-US" dirty="0" err="1"/>
              <a:t>οι</a:t>
            </a:r>
            <a:r>
              <a:rPr lang="en-US" dirty="0"/>
              <a:t> </a:t>
            </a:r>
            <a:r>
              <a:rPr lang="en-US" dirty="0" err="1"/>
              <a:t>δότες</a:t>
            </a:r>
            <a:r>
              <a:rPr lang="en-US" dirty="0"/>
              <a:t> </a:t>
            </a:r>
            <a:r>
              <a:rPr lang="en-US" dirty="0" err="1"/>
              <a:t>πρωτονίων</a:t>
            </a:r>
            <a:r>
              <a:rPr lang="en-US" dirty="0"/>
              <a:t> </a:t>
            </a:r>
            <a:r>
              <a:rPr lang="en-US" b="1" dirty="0">
                <a:solidFill>
                  <a:srgbClr val="FFC000"/>
                </a:solidFill>
              </a:rPr>
              <a:t>(H</a:t>
            </a:r>
            <a:r>
              <a:rPr lang="en-US" b="1" baseline="30000" dirty="0">
                <a:solidFill>
                  <a:srgbClr val="FFC000"/>
                </a:solidFill>
              </a:rPr>
              <a:t>+</a:t>
            </a:r>
            <a:r>
              <a:rPr lang="en-US" b="1" dirty="0">
                <a:solidFill>
                  <a:srgbClr val="FFC000"/>
                </a:solidFill>
              </a:rPr>
              <a:t>)</a:t>
            </a:r>
          </a:p>
          <a:p>
            <a:pPr eaLnBrk="1" hangingPunct="1">
              <a:defRPr/>
            </a:pPr>
            <a:r>
              <a:rPr lang="en-US" dirty="0" err="1"/>
              <a:t>Mόρια</a:t>
            </a:r>
            <a:r>
              <a:rPr lang="en-US" dirty="0"/>
              <a:t> </a:t>
            </a:r>
            <a:r>
              <a:rPr lang="en-US" dirty="0" err="1"/>
              <a:t>που</a:t>
            </a:r>
            <a:r>
              <a:rPr lang="en-US" dirty="0"/>
              <a:t> </a:t>
            </a:r>
            <a:r>
              <a:rPr lang="en-US" dirty="0" err="1"/>
              <a:t>σε</a:t>
            </a:r>
            <a:r>
              <a:rPr lang="en-US" dirty="0"/>
              <a:t> </a:t>
            </a:r>
            <a:r>
              <a:rPr lang="en-US" dirty="0" err="1"/>
              <a:t>υδατικό</a:t>
            </a:r>
            <a:r>
              <a:rPr lang="en-US" dirty="0"/>
              <a:t> </a:t>
            </a:r>
            <a:r>
              <a:rPr lang="en-US" dirty="0" err="1"/>
              <a:t>διάλυμα</a:t>
            </a:r>
            <a:r>
              <a:rPr lang="en-US" dirty="0"/>
              <a:t> </a:t>
            </a:r>
            <a:r>
              <a:rPr lang="en-US" dirty="0" err="1"/>
              <a:t>παράγουν</a:t>
            </a:r>
            <a:r>
              <a:rPr lang="en-US" dirty="0"/>
              <a:t> </a:t>
            </a:r>
            <a:r>
              <a:rPr lang="en-US" dirty="0" err="1"/>
              <a:t>πρωτόνια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</a:t>
            </a:r>
            <a:r>
              <a:rPr lang="en-US" dirty="0"/>
              <a:t> H</a:t>
            </a:r>
            <a:r>
              <a:rPr lang="en-US" baseline="30000" dirty="0"/>
              <a:t>+</a:t>
            </a:r>
          </a:p>
          <a:p>
            <a:pPr eaLnBrk="1" hangingPunct="1">
              <a:defRPr/>
            </a:pPr>
            <a:r>
              <a:rPr lang="en-US" dirty="0" err="1"/>
              <a:t>Τα</a:t>
            </a:r>
            <a:r>
              <a:rPr lang="en-US" dirty="0"/>
              <a:t> </a:t>
            </a:r>
            <a:r>
              <a:rPr lang="en-US" dirty="0" err="1"/>
              <a:t>κύρια</a:t>
            </a:r>
            <a:r>
              <a:rPr lang="en-US" dirty="0"/>
              <a:t> </a:t>
            </a:r>
            <a:r>
              <a:rPr lang="en-US" dirty="0" err="1"/>
              <a:t>οξέα</a:t>
            </a:r>
            <a:r>
              <a:rPr lang="en-US" dirty="0"/>
              <a:t> </a:t>
            </a:r>
            <a:r>
              <a:rPr lang="en-US" dirty="0" err="1"/>
              <a:t>του</a:t>
            </a:r>
            <a:r>
              <a:rPr lang="en-US" dirty="0"/>
              <a:t> </a:t>
            </a:r>
            <a:r>
              <a:rPr lang="en-US" dirty="0" err="1"/>
              <a:t>οργανισμού</a:t>
            </a:r>
            <a:r>
              <a:rPr lang="en-US" dirty="0"/>
              <a:t> </a:t>
            </a:r>
            <a:r>
              <a:rPr lang="en-US" dirty="0" err="1"/>
              <a:t>είναι</a:t>
            </a:r>
            <a:r>
              <a:rPr lang="en-US" dirty="0"/>
              <a:t>:</a:t>
            </a:r>
          </a:p>
          <a:p>
            <a:pPr lvl="1" eaLnBrk="1" hangingPunct="1">
              <a:defRPr/>
            </a:pPr>
            <a:r>
              <a:rPr lang="en-US" dirty="0" err="1">
                <a:solidFill>
                  <a:srgbClr val="FFC000"/>
                </a:solidFill>
              </a:rPr>
              <a:t>Ανθρακικό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οξύ</a:t>
            </a:r>
            <a:r>
              <a:rPr lang="en-US" dirty="0">
                <a:solidFill>
                  <a:srgbClr val="FFC000"/>
                </a:solidFill>
              </a:rPr>
              <a:t> (H</a:t>
            </a:r>
            <a:r>
              <a:rPr lang="en-US" baseline="-25000" dirty="0">
                <a:solidFill>
                  <a:srgbClr val="FFC000"/>
                </a:solidFill>
              </a:rPr>
              <a:t>2</a:t>
            </a:r>
            <a:r>
              <a:rPr lang="en-US" dirty="0">
                <a:solidFill>
                  <a:srgbClr val="FFC000"/>
                </a:solidFill>
              </a:rPr>
              <a:t>CO</a:t>
            </a:r>
            <a:r>
              <a:rPr lang="en-US" baseline="-25000" dirty="0">
                <a:solidFill>
                  <a:srgbClr val="FFC000"/>
                </a:solidFill>
              </a:rPr>
              <a:t>3</a:t>
            </a:r>
            <a:r>
              <a:rPr lang="en-US" dirty="0">
                <a:solidFill>
                  <a:srgbClr val="FFC000"/>
                </a:solidFill>
              </a:rPr>
              <a:t>)</a:t>
            </a:r>
          </a:p>
          <a:p>
            <a:pPr lvl="1" eaLnBrk="1" hangingPunct="1">
              <a:defRPr/>
            </a:pPr>
            <a:r>
              <a:rPr lang="en-US" dirty="0" err="1">
                <a:solidFill>
                  <a:srgbClr val="FFC000"/>
                </a:solidFill>
              </a:rPr>
              <a:t>Φωσφορικό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οξύ</a:t>
            </a:r>
            <a:r>
              <a:rPr lang="en-US" dirty="0">
                <a:solidFill>
                  <a:srgbClr val="FFC000"/>
                </a:solidFill>
              </a:rPr>
              <a:t> (H</a:t>
            </a:r>
            <a:r>
              <a:rPr lang="en-US" baseline="-25000" dirty="0">
                <a:solidFill>
                  <a:srgbClr val="FFC000"/>
                </a:solidFill>
              </a:rPr>
              <a:t>3</a:t>
            </a:r>
            <a:r>
              <a:rPr lang="en-US" dirty="0">
                <a:solidFill>
                  <a:srgbClr val="FFC000"/>
                </a:solidFill>
              </a:rPr>
              <a:t>PO</a:t>
            </a:r>
            <a:r>
              <a:rPr lang="en-US" baseline="-25000" dirty="0">
                <a:solidFill>
                  <a:srgbClr val="FFC000"/>
                </a:solidFill>
              </a:rPr>
              <a:t>4</a:t>
            </a:r>
            <a:r>
              <a:rPr lang="en-US" dirty="0">
                <a:solidFill>
                  <a:srgbClr val="FFC000"/>
                </a:solidFill>
              </a:rPr>
              <a:t>)</a:t>
            </a:r>
          </a:p>
          <a:p>
            <a:pPr lvl="1" eaLnBrk="1" hangingPunct="1">
              <a:defRPr/>
            </a:pPr>
            <a:r>
              <a:rPr lang="en-US" dirty="0" err="1">
                <a:solidFill>
                  <a:srgbClr val="FFC000"/>
                </a:solidFill>
              </a:rPr>
              <a:t>Πυροσταφυλικό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οξύ</a:t>
            </a:r>
            <a:endParaRPr lang="en-US" dirty="0">
              <a:solidFill>
                <a:srgbClr val="FFC000"/>
              </a:solidFill>
            </a:endParaRPr>
          </a:p>
          <a:p>
            <a:pPr lvl="1" eaLnBrk="1" hangingPunct="1">
              <a:defRPr/>
            </a:pPr>
            <a:r>
              <a:rPr lang="en-US" dirty="0" err="1">
                <a:solidFill>
                  <a:srgbClr val="FFC000"/>
                </a:solidFill>
              </a:rPr>
              <a:t>Γαλακτικό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οξύ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5C067F03-25E1-45B2-A996-3CD4AF77D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04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3600">
                <a:solidFill>
                  <a:schemeClr val="tx2"/>
                </a:solidFill>
              </a:rPr>
              <a:t>Αρχές Οξεοβασικής Ισορροπίας</a:t>
            </a:r>
          </a:p>
        </p:txBody>
      </p:sp>
      <p:pic>
        <p:nvPicPr>
          <p:cNvPr id="5124" name="Picture 4" descr="icon1">
            <a:extLst>
              <a:ext uri="{FF2B5EF4-FFF2-40B4-BE49-F238E27FC236}">
                <a16:creationId xmlns:a16="http://schemas.microsoft.com/office/drawing/2014/main" xmlns="" id="{D9250C17-25FD-44CA-9F8B-E47A4D8264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933825"/>
            <a:ext cx="242887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38C11792-9230-45CE-9A8C-A58FD1F957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>
            <a:extLst>
              <a:ext uri="{FF2B5EF4-FFF2-40B4-BE49-F238E27FC236}">
                <a16:creationId xmlns:a16="http://schemas.microsoft.com/office/drawing/2014/main" xmlns="" id="{BC65E95D-822A-40FE-A0B2-9E232FD78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700213"/>
            <a:ext cx="87630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l-GR" altLang="el-GR" sz="2400"/>
              <a:t>Υποξαιμία (υψηλό υψόμετρο</a:t>
            </a:r>
            <a:r>
              <a:rPr lang="en-US" altLang="el-GR" sz="2400"/>
              <a:t>, </a:t>
            </a:r>
            <a:r>
              <a:rPr lang="el-GR" altLang="el-GR" sz="2400"/>
              <a:t>πνευμονική εμβολή</a:t>
            </a:r>
            <a:r>
              <a:rPr lang="en-US" altLang="el-GR" sz="2400"/>
              <a:t>)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2400"/>
              <a:t>	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l-GR" altLang="el-GR" sz="2400"/>
              <a:t>Μεταβολικές διαταραχές (Οξέωση (διαβητική, νεφρική, γαλακτική), </a:t>
            </a:r>
            <a:r>
              <a:rPr lang="el-GR" altLang="el-GR" sz="2400" u="sng">
                <a:solidFill>
                  <a:srgbClr val="FFFF00"/>
                </a:solidFill>
              </a:rPr>
              <a:t>Ηπατική ανεπάρκεια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l-GR" altLang="el-GR" sz="2400" u="sng">
              <a:solidFill>
                <a:srgbClr val="FFFF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l-GR" altLang="el-GR" sz="2400"/>
              <a:t>Νευρολογικά νοσήματα (</a:t>
            </a:r>
            <a:r>
              <a:rPr lang="el-GR" altLang="el-GR" sz="2400" u="sng">
                <a:solidFill>
                  <a:srgbClr val="FFFF00"/>
                </a:solidFill>
              </a:rPr>
              <a:t>Ψυχογενείς διαταραχές</a:t>
            </a:r>
            <a:r>
              <a:rPr lang="el-GR" altLang="el-GR" sz="2400"/>
              <a:t>, Λοιμώξεις ΚΝΣ, Όγκοι, Ψυχογενής υπεραερισμός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•"/>
            </a:pPr>
            <a:endParaRPr lang="el-GR" altLang="el-GR" sz="2400"/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l-GR" altLang="el-GR" sz="2400"/>
              <a:t>Φάρμακα (Σαλικυλικά, Ξανθίνες, Προγεστερόνη)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•"/>
            </a:pPr>
            <a:endParaRPr lang="el-GR" altLang="el-GR" sz="2400"/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el-GR" altLang="el-GR" sz="2400"/>
              <a:t>Διάφορα (Πυρετός - </a:t>
            </a:r>
            <a:r>
              <a:rPr lang="el-GR" altLang="el-GR" sz="2400" u="sng">
                <a:solidFill>
                  <a:srgbClr val="FFFF00"/>
                </a:solidFill>
              </a:rPr>
              <a:t>Σήψη,</a:t>
            </a:r>
            <a:r>
              <a:rPr lang="el-GR" altLang="el-GR" sz="2400"/>
              <a:t> Πόνος, </a:t>
            </a:r>
            <a:r>
              <a:rPr lang="el-GR" altLang="el-GR" sz="2400" u="sng">
                <a:solidFill>
                  <a:srgbClr val="FFFF00"/>
                </a:solidFill>
              </a:rPr>
              <a:t>Εγκυμοσύνη</a:t>
            </a:r>
          </a:p>
        </p:txBody>
      </p:sp>
      <p:sp>
        <p:nvSpPr>
          <p:cNvPr id="97284" name="Rectangle 4">
            <a:extLst>
              <a:ext uri="{FF2B5EF4-FFF2-40B4-BE49-F238E27FC236}">
                <a16:creationId xmlns:a16="http://schemas.microsoft.com/office/drawing/2014/main" xmlns="" id="{0429E92E-B73C-43DB-99DC-DA9641254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04813"/>
            <a:ext cx="87153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n-US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Αίτια αναπνευστικής </a:t>
            </a:r>
            <a:r>
              <a:rPr lang="el-GR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αλκαλ</a:t>
            </a:r>
            <a:r>
              <a:rPr lang="en-US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ώσεως</a:t>
            </a:r>
            <a:r>
              <a:rPr lang="el-GR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l-GR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……</a:t>
            </a:r>
            <a:r>
              <a:rPr lang="el-GR" sz="440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σύνδρομα υπεραερισμού</a:t>
            </a:r>
            <a:endParaRPr lang="en-US" sz="3600">
              <a:solidFill>
                <a:srgbClr val="FF3300"/>
              </a:solidFill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122D322E-E858-4A9F-8293-2EC1C3E7C5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xmlns="" id="{71E2E503-0201-4099-94D2-23C5781962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4000"/>
              <a:t>Changes in pH and HCO3- </a:t>
            </a:r>
            <a:r>
              <a:rPr lang="en-US" sz="4000"/>
              <a:t/>
            </a:r>
            <a:br>
              <a:rPr lang="en-US" sz="4000"/>
            </a:br>
            <a:r>
              <a:rPr lang="el-GR" sz="4000"/>
              <a:t>for a </a:t>
            </a:r>
            <a:r>
              <a:rPr lang="el-GR" sz="4000">
                <a:solidFill>
                  <a:srgbClr val="FF0000"/>
                </a:solidFill>
              </a:rPr>
              <a:t>10 mm Hg change in PaCO2</a:t>
            </a:r>
            <a:r>
              <a:rPr lang="el-GR" sz="4000"/>
              <a:t> </a:t>
            </a:r>
          </a:p>
        </p:txBody>
      </p:sp>
      <p:graphicFrame>
        <p:nvGraphicFramePr>
          <p:cNvPr id="73749" name="Group 21">
            <a:extLst>
              <a:ext uri="{FF2B5EF4-FFF2-40B4-BE49-F238E27FC236}">
                <a16:creationId xmlns:a16="http://schemas.microsoft.com/office/drawing/2014/main" xmlns="" id="{7883368E-D8EE-4378-96A6-80D5F097E6E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ACUTE CHANGE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CHRONIC CHANGE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l-GR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10199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Resp Acidosis </a:t>
                      </a:r>
                      <a:b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</a:b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(for PaCO2 up to 70)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pH down by 0.07</a:t>
                      </a:r>
                      <a:b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</a:b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HCO3- up by </a:t>
                      </a:r>
                      <a:r>
                        <a:rPr kumimoji="0" lang="el-GR" sz="2000" b="1" i="1" u="sng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</a:t>
                      </a: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pH down by 0.03</a:t>
                      </a:r>
                      <a:b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</a:b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HCO3- up by 3</a:t>
                      </a: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-</a:t>
                      </a:r>
                      <a:r>
                        <a:rPr kumimoji="0" lang="el-GR" sz="2000" b="1" i="1" u="sng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4</a:t>
                      </a: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Resp Alkalosis </a:t>
                      </a:r>
                      <a:b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</a:b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(for PaCO2 down to 20)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pH up by 0.08</a:t>
                      </a:r>
                      <a:b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</a:b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HCO3- down by </a:t>
                      </a:r>
                      <a:r>
                        <a:rPr kumimoji="0" lang="el-GR" sz="2000" b="1" i="1" u="sng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pH up by 0.03</a:t>
                      </a:r>
                      <a:b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</a:b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HCO3- down by </a:t>
                      </a:r>
                      <a:r>
                        <a:rPr kumimoji="0" lang="el-GR" sz="2000" b="1" i="1" u="sng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5</a:t>
                      </a:r>
                      <a:r>
                        <a:rPr kumimoji="0" lang="el-GR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10199"/>
                            </a:outerShdw>
                          </a:effectLst>
                          <a:latin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01EB3B26-57B9-498E-B5A1-8941C7A745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50E3D2A-9281-464E-9B50-6728E3C18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38" y="3141663"/>
            <a:ext cx="3971925" cy="1139825"/>
          </a:xfrm>
        </p:spPr>
        <p:txBody>
          <a:bodyPr/>
          <a:lstStyle/>
          <a:p>
            <a:pPr>
              <a:defRPr/>
            </a:pPr>
            <a:r>
              <a:rPr lang="el-GR" dirty="0"/>
              <a:t>Η μεταβολική οξέωση διακρίνεται με βάση το χάσμα ανιόντων</a:t>
            </a:r>
          </a:p>
        </p:txBody>
      </p:sp>
      <p:pic>
        <p:nvPicPr>
          <p:cNvPr id="26627" name="Picture 2" descr="The Low Anion Gap Conundrum | The Clumsy Cook and the Excited ...">
            <a:extLst>
              <a:ext uri="{FF2B5EF4-FFF2-40B4-BE49-F238E27FC236}">
                <a16:creationId xmlns:a16="http://schemas.microsoft.com/office/drawing/2014/main" xmlns="" id="{35A88662-2BDD-41AC-8DB3-F188F414A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263" y="-26988"/>
            <a:ext cx="2984500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F90258C4-D3BE-47EC-ADEA-351F28BF765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xmlns="" id="{737E7F49-B7C8-4848-BC97-86624FA42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8820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600">
                <a:solidFill>
                  <a:srgbClr val="FFFF00"/>
                </a:solidFill>
                <a:latin typeface="Arial Black" panose="020B0A04020102020204" pitchFamily="34" charset="0"/>
              </a:rPr>
              <a:t>Διαγνωστική προσέγγιση ασθενών </a:t>
            </a:r>
            <a:endParaRPr lang="en-US" altLang="el-GR" sz="360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3600">
                <a:solidFill>
                  <a:srgbClr val="FFFF00"/>
                </a:solidFill>
                <a:latin typeface="Arial Black" panose="020B0A04020102020204" pitchFamily="34" charset="0"/>
              </a:rPr>
              <a:t>με μεταβολική οξέωση</a:t>
            </a:r>
            <a:r>
              <a:rPr lang="en-US" altLang="el-GR" sz="360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l-GR" altLang="el-GR" sz="3600">
                <a:solidFill>
                  <a:srgbClr val="FFFF00"/>
                </a:solidFill>
                <a:latin typeface="Arial Black" panose="020B0A04020102020204" pitchFamily="34" charset="0"/>
              </a:rPr>
              <a:t>ανάλογα με το Χάσμα Ανιόντων (ΧΑ) 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xmlns="" id="{0B633560-A9FE-4863-B3F6-0861183B9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82863"/>
            <a:ext cx="8839200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tabLst>
                <a:tab pos="762000" algn="l"/>
                <a:tab pos="4097338" algn="l"/>
              </a:tabLst>
              <a:defRPr/>
            </a:pPr>
            <a:r>
              <a:rPr lang="el-GR" sz="2800" b="1" i="1" dirty="0">
                <a:latin typeface="Arial Black" pitchFamily="34" charset="0"/>
              </a:rPr>
              <a:t>ΧΑ</a:t>
            </a:r>
            <a:r>
              <a:rPr lang="el-GR" sz="2800" dirty="0">
                <a:latin typeface="Arial Black" pitchFamily="34" charset="0"/>
              </a:rPr>
              <a:t>= </a:t>
            </a:r>
            <a:r>
              <a:rPr lang="en-US" sz="2800" dirty="0">
                <a:latin typeface="Arial Black" pitchFamily="34" charset="0"/>
              </a:rPr>
              <a:t>Na</a:t>
            </a:r>
            <a:r>
              <a:rPr lang="en-US" sz="2800" baseline="30000" dirty="0">
                <a:latin typeface="Arial Black" pitchFamily="34" charset="0"/>
              </a:rPr>
              <a:t>+</a:t>
            </a:r>
            <a:r>
              <a:rPr lang="en-US" sz="2800" dirty="0">
                <a:latin typeface="Arial Black" pitchFamily="34" charset="0"/>
              </a:rPr>
              <a:t> - (</a:t>
            </a:r>
            <a:r>
              <a:rPr lang="en-US" sz="2800" dirty="0" err="1">
                <a:latin typeface="Arial Black" pitchFamily="34" charset="0"/>
              </a:rPr>
              <a:t>Cl</a:t>
            </a:r>
            <a:r>
              <a:rPr lang="en-US" sz="2800" baseline="30000" dirty="0">
                <a:latin typeface="Arial Black" pitchFamily="34" charset="0"/>
              </a:rPr>
              <a:t>-</a:t>
            </a:r>
            <a:r>
              <a:rPr lang="en-US" sz="2800" dirty="0">
                <a:latin typeface="Arial Black" pitchFamily="34" charset="0"/>
              </a:rPr>
              <a:t> + HCO</a:t>
            </a:r>
            <a:r>
              <a:rPr lang="en-US" sz="2800" baseline="-25000" dirty="0">
                <a:latin typeface="Arial Black" pitchFamily="34" charset="0"/>
              </a:rPr>
              <a:t>3</a:t>
            </a:r>
            <a:r>
              <a:rPr lang="en-US" sz="2800" baseline="30000" dirty="0">
                <a:latin typeface="Arial Black" pitchFamily="34" charset="0"/>
              </a:rPr>
              <a:t>-</a:t>
            </a:r>
            <a:r>
              <a:rPr lang="en-US" sz="2800" dirty="0">
                <a:latin typeface="Arial Black" pitchFamily="34" charset="0"/>
              </a:rPr>
              <a:t>) </a:t>
            </a:r>
            <a:r>
              <a:rPr lang="el-GR" sz="2800" dirty="0">
                <a:latin typeface="Arial Black" pitchFamily="34" charset="0"/>
              </a:rPr>
              <a:t> Φ.Τ.: </a:t>
            </a:r>
            <a:r>
              <a:rPr lang="en-US" sz="2800" b="1" dirty="0">
                <a:effectLst>
                  <a:outerShdw blurRad="38100" dist="38100" dir="2700000" algn="tl">
                    <a:srgbClr val="010199"/>
                  </a:outerShdw>
                </a:effectLst>
                <a:latin typeface="Arial Black" pitchFamily="34" charset="0"/>
              </a:rPr>
              <a:t>12 </a:t>
            </a:r>
            <a:r>
              <a:rPr lang="en-US" sz="2800" b="1" dirty="0">
                <a:effectLst>
                  <a:outerShdw blurRad="38100" dist="38100" dir="2700000" algn="tl">
                    <a:srgbClr val="010199"/>
                  </a:outerShdw>
                </a:effectLst>
                <a:latin typeface="Arial Black" pitchFamily="34" charset="0"/>
                <a:sym typeface="Symbol" pitchFamily="18" charset="2"/>
              </a:rPr>
              <a:t> 2</a:t>
            </a:r>
            <a:r>
              <a:rPr lang="el-GR" sz="2800" dirty="0">
                <a:latin typeface="Arial Black" pitchFamily="34" charset="0"/>
              </a:rPr>
              <a:t> </a:t>
            </a:r>
            <a:r>
              <a:rPr lang="en-US" sz="2800" dirty="0" err="1">
                <a:latin typeface="Arial Black" pitchFamily="34" charset="0"/>
              </a:rPr>
              <a:t>mEq</a:t>
            </a:r>
            <a:r>
              <a:rPr lang="en-US" sz="2800" dirty="0">
                <a:latin typeface="Arial Black" pitchFamily="34" charset="0"/>
              </a:rPr>
              <a:t>/L</a:t>
            </a:r>
          </a:p>
          <a:p>
            <a:pPr algn="just">
              <a:tabLst>
                <a:tab pos="762000" algn="l"/>
                <a:tab pos="4097338" algn="l"/>
              </a:tabLst>
              <a:defRPr/>
            </a:pPr>
            <a:endParaRPr lang="el-GR" sz="2800" dirty="0">
              <a:latin typeface="Arial Black" pitchFamily="34" charset="0"/>
            </a:endParaRPr>
          </a:p>
          <a:p>
            <a:pPr algn="just">
              <a:tabLst>
                <a:tab pos="762000" algn="l"/>
                <a:tab pos="4097338" algn="l"/>
              </a:tabLst>
              <a:defRPr/>
            </a:pPr>
            <a:r>
              <a:rPr lang="el-GR" sz="2800" dirty="0">
                <a:latin typeface="Arial Black" pitchFamily="34" charset="0"/>
              </a:rPr>
              <a:t>Διόρθωση για τα επίπεδα της </a:t>
            </a:r>
            <a:r>
              <a:rPr lang="el-GR" sz="2800" dirty="0" err="1">
                <a:latin typeface="Arial Black" pitchFamily="34" charset="0"/>
              </a:rPr>
              <a:t>αλβουμίνης</a:t>
            </a:r>
            <a:r>
              <a:rPr lang="el-GR" sz="2800" dirty="0">
                <a:latin typeface="Arial Black" pitchFamily="34" charset="0"/>
              </a:rPr>
              <a:t> : </a:t>
            </a:r>
          </a:p>
          <a:p>
            <a:pPr algn="just">
              <a:buFont typeface="Wingdings" pitchFamily="2" charset="2"/>
              <a:buChar char="ê"/>
              <a:tabLst>
                <a:tab pos="762000" algn="l"/>
                <a:tab pos="4097338" algn="l"/>
              </a:tabLst>
              <a:defRPr/>
            </a:pPr>
            <a:r>
              <a:rPr lang="el-GR" sz="2800" dirty="0">
                <a:latin typeface="Arial Black" pitchFamily="34" charset="0"/>
              </a:rPr>
              <a:t>ΧΑ κατά 2.5 </a:t>
            </a:r>
            <a:r>
              <a:rPr lang="en-US" sz="2800" dirty="0" err="1">
                <a:latin typeface="Arial Black" pitchFamily="34" charset="0"/>
              </a:rPr>
              <a:t>mEq</a:t>
            </a:r>
            <a:r>
              <a:rPr lang="en-US" sz="2800" dirty="0">
                <a:latin typeface="Arial Black" pitchFamily="34" charset="0"/>
              </a:rPr>
              <a:t>/L </a:t>
            </a:r>
            <a:r>
              <a:rPr lang="el-GR" sz="2800" dirty="0">
                <a:latin typeface="Arial Black" pitchFamily="34" charset="0"/>
              </a:rPr>
              <a:t>για κάθε μείωση κατά </a:t>
            </a:r>
          </a:p>
          <a:p>
            <a:pPr algn="just">
              <a:buFont typeface="Wingdings" pitchFamily="2" charset="2"/>
              <a:buChar char="ê"/>
              <a:tabLst>
                <a:tab pos="762000" algn="l"/>
                <a:tab pos="4097338" algn="l"/>
              </a:tabLst>
              <a:defRPr/>
            </a:pPr>
            <a:r>
              <a:rPr lang="el-GR" sz="2800" dirty="0">
                <a:latin typeface="Arial Black" pitchFamily="34" charset="0"/>
              </a:rPr>
              <a:t>1</a:t>
            </a:r>
            <a:r>
              <a:rPr lang="en-US" sz="2800" dirty="0">
                <a:latin typeface="Arial Black" pitchFamily="34" charset="0"/>
              </a:rPr>
              <a:t> g/dl </a:t>
            </a:r>
            <a:r>
              <a:rPr lang="el-GR" sz="2800" dirty="0">
                <a:latin typeface="Arial Black" pitchFamily="34" charset="0"/>
              </a:rPr>
              <a:t>της </a:t>
            </a:r>
            <a:r>
              <a:rPr lang="el-GR" sz="2800" dirty="0" err="1">
                <a:latin typeface="Arial Black" pitchFamily="34" charset="0"/>
              </a:rPr>
              <a:t>αλβουμίνης</a:t>
            </a:r>
            <a:r>
              <a:rPr lang="el-GR" sz="2800" dirty="0">
                <a:latin typeface="Arial Black" pitchFamily="34" charset="0"/>
              </a:rPr>
              <a:t> ή</a:t>
            </a:r>
          </a:p>
          <a:p>
            <a:pPr algn="just">
              <a:buFont typeface="Wingdings" pitchFamily="2" charset="2"/>
              <a:buChar char="ê"/>
              <a:tabLst>
                <a:tab pos="762000" algn="l"/>
                <a:tab pos="4097338" algn="l"/>
              </a:tabLst>
              <a:defRPr/>
            </a:pPr>
            <a:endParaRPr lang="el-GR" sz="2800" dirty="0"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tabLst>
                <a:tab pos="762000" algn="l"/>
                <a:tab pos="4097338" algn="l"/>
              </a:tabLst>
              <a:defRPr/>
            </a:pP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Figge's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formula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=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AG +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[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0.25 x (44 – </a:t>
            </a:r>
            <a:r>
              <a:rPr lang="el-GR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albumin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g/L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]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</a:p>
          <a:p>
            <a:pPr algn="just">
              <a:buFont typeface="Wingdings" pitchFamily="2" charset="2"/>
              <a:buNone/>
              <a:tabLst>
                <a:tab pos="762000" algn="l"/>
                <a:tab pos="4097338" algn="l"/>
              </a:tabLst>
              <a:defRPr/>
            </a:pPr>
            <a:endParaRPr lang="el-GR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F60A60AF-1110-4BD5-A5DD-C2BF0B5F8C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xmlns="" id="{C7B90400-41D2-42E2-A6AC-E232E8DDA0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19475" y="404813"/>
            <a:ext cx="5410200" cy="1139825"/>
          </a:xfrm>
        </p:spPr>
        <p:txBody>
          <a:bodyPr/>
          <a:lstStyle/>
          <a:p>
            <a:pPr>
              <a:defRPr/>
            </a:pPr>
            <a:r>
              <a:rPr lang="en-US" sz="4000" b="1"/>
              <a:t>High anion gap metabolic acidosis</a:t>
            </a: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/>
            </a:r>
            <a:b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</a:b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r>
              <a:rPr lang="en-US" sz="4000" b="1"/>
              <a:t>KUSSMAL</a:t>
            </a: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xmlns="" id="{AD6D468A-D75C-458E-A462-3D3E9EC10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2133600"/>
            <a:ext cx="8661400" cy="50133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</a:t>
            </a:r>
            <a:r>
              <a:rPr lang="en-US" sz="2800" b="1"/>
              <a:t>etoacidosis Diabetic</a:t>
            </a: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</a:t>
            </a:r>
            <a:r>
              <a:rPr lang="en-US" sz="2800" b="1"/>
              <a:t>remia</a:t>
            </a:r>
            <a:r>
              <a:rPr lang="en-US" sz="28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</a:t>
            </a:r>
            <a:r>
              <a:rPr lang="en-US" sz="2800" b="1"/>
              <a:t>tarvation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</a:t>
            </a:r>
            <a:r>
              <a:rPr lang="en-US" sz="2800" b="1"/>
              <a:t>alicylates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</a:t>
            </a:r>
            <a:r>
              <a:rPr lang="en-US" sz="2800" b="1"/>
              <a:t>ethanol 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</a:t>
            </a:r>
            <a:r>
              <a:rPr lang="en-US" sz="2800" b="1"/>
              <a:t>lcoholic ketoacidosis , paraldehyde, ethylene glycol</a:t>
            </a:r>
          </a:p>
          <a:p>
            <a:pPr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n-US" sz="2800" b="1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</a:t>
            </a:r>
            <a:r>
              <a:rPr lang="en-US" sz="2800" b="1"/>
              <a:t>actic acidosis</a:t>
            </a:r>
            <a:r>
              <a:rPr lang="el-GR" sz="2800" b="1"/>
              <a:t> (</a:t>
            </a:r>
            <a:r>
              <a:rPr lang="en-US" sz="2800" b="1"/>
              <a:t>shock</a:t>
            </a:r>
            <a:r>
              <a:rPr lang="el-GR" sz="2800" b="1"/>
              <a:t>, </a:t>
            </a:r>
            <a:r>
              <a:rPr lang="en-US" sz="2800" b="1"/>
              <a:t>sepsis</a:t>
            </a:r>
            <a:r>
              <a:rPr lang="el-GR" sz="2800" b="1"/>
              <a:t>, </a:t>
            </a:r>
            <a:r>
              <a:rPr lang="en-US" sz="2800" b="1"/>
              <a:t>seizures</a:t>
            </a:r>
            <a:r>
              <a:rPr lang="el-GR" sz="2800" b="1"/>
              <a:t>, </a:t>
            </a:r>
            <a:r>
              <a:rPr lang="en-US" sz="2800" b="1"/>
              <a:t>toxins</a:t>
            </a:r>
            <a:r>
              <a:rPr lang="el-GR" sz="2800" b="1"/>
              <a:t> - </a:t>
            </a:r>
            <a:r>
              <a:rPr lang="en-US" sz="2800" b="1"/>
              <a:t>phenformin and ethanol</a:t>
            </a:r>
            <a:r>
              <a:rPr lang="el-GR" sz="2800" b="1"/>
              <a:t>)</a:t>
            </a:r>
            <a:r>
              <a:rPr lang="en-US" sz="2400" b="1"/>
              <a:t/>
            </a:r>
            <a:br>
              <a:rPr lang="en-US" sz="2400" b="1"/>
            </a:br>
            <a:r>
              <a:rPr lang="en-US" sz="2400" b="1"/>
              <a:t/>
            </a:r>
            <a:br>
              <a:rPr lang="en-US" sz="2400" b="1"/>
            </a:br>
            <a:endParaRPr lang="en-US" sz="2400" b="1"/>
          </a:p>
        </p:txBody>
      </p:sp>
      <p:pic>
        <p:nvPicPr>
          <p:cNvPr id="28676" name="Picture 4" descr="raiderpx">
            <a:hlinkClick r:id="rId3"/>
            <a:extLst>
              <a:ext uri="{FF2B5EF4-FFF2-40B4-BE49-F238E27FC236}">
                <a16:creationId xmlns:a16="http://schemas.microsoft.com/office/drawing/2014/main" xmlns="" id="{7FEE5184-9DFC-44D8-9638-5210F511B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60350"/>
            <a:ext cx="1525587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C3E48477-3815-48E9-B7EF-D0A61713931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xmlns="" id="{EE30AFA6-3DCA-4D6C-A253-6BF051F8C0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>
                <a:solidFill>
                  <a:srgbClr val="FF0000"/>
                </a:solidFill>
              </a:rPr>
              <a:t>Δ</a:t>
            </a:r>
            <a:r>
              <a:rPr lang="en-US">
                <a:solidFill>
                  <a:srgbClr val="FF0000"/>
                </a:solidFill>
              </a:rPr>
              <a:t>AG/</a:t>
            </a:r>
            <a:r>
              <a:rPr lang="el-GR">
                <a:solidFill>
                  <a:srgbClr val="FF0000"/>
                </a:solidFill>
              </a:rPr>
              <a:t>Δ</a:t>
            </a:r>
            <a:r>
              <a:rPr lang="en-US">
                <a:solidFill>
                  <a:srgbClr val="FF0000"/>
                </a:solidFill>
              </a:rPr>
              <a:t>bicarb</a:t>
            </a:r>
            <a:endParaRPr lang="el-GR">
              <a:solidFill>
                <a:srgbClr val="FF0000"/>
              </a:solidFill>
            </a:endParaRP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xmlns="" id="{A62B0856-4EF1-43BB-96F3-F7CFA4FE12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l-GR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Δ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AG = AG – 11</a:t>
            </a:r>
          </a:p>
          <a:p>
            <a:pPr>
              <a:lnSpc>
                <a:spcPct val="80000"/>
              </a:lnSpc>
              <a:defRPr/>
            </a:pPr>
            <a:r>
              <a:rPr lang="el-GR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Δ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bicarb = 24 – HCO3</a:t>
            </a:r>
          </a:p>
          <a:p>
            <a:pPr>
              <a:lnSpc>
                <a:spcPct val="80000"/>
              </a:lnSpc>
              <a:defRPr/>
            </a:pPr>
            <a:r>
              <a:rPr lang="el-GR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Δ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AG/</a:t>
            </a:r>
            <a:r>
              <a:rPr lang="el-GR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Δ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bicarb = 1-2</a:t>
            </a:r>
            <a:r>
              <a:rPr lang="en-US" sz="2800"/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800"/>
              <a:t>	a simple high AG metabolic acidosis</a:t>
            </a:r>
          </a:p>
          <a:p>
            <a:pPr>
              <a:lnSpc>
                <a:spcPct val="80000"/>
              </a:lnSpc>
              <a:defRPr/>
            </a:pPr>
            <a:r>
              <a:rPr lang="el-GR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Δ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AG/</a:t>
            </a:r>
            <a:r>
              <a:rPr lang="el-GR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Δ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bicarb &gt; 2</a:t>
            </a:r>
            <a:r>
              <a:rPr lang="en-US" sz="2800"/>
              <a:t> 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800"/>
              <a:t>	high AG metabolic acidosis &amp; metabolic alcalosis</a:t>
            </a:r>
          </a:p>
          <a:p>
            <a:pPr>
              <a:lnSpc>
                <a:spcPct val="80000"/>
              </a:lnSpc>
              <a:defRPr/>
            </a:pPr>
            <a:r>
              <a:rPr lang="el-GR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Δ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AG/</a:t>
            </a:r>
            <a:r>
              <a:rPr lang="el-GR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Δ</a:t>
            </a: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bicarb &lt; 1</a:t>
            </a:r>
            <a:r>
              <a:rPr lang="en-US" sz="2800"/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800"/>
              <a:t>	high AG metabolic acidosis &amp; normal AG metabolic acidosis</a:t>
            </a:r>
            <a:endParaRPr lang="el-GR" sz="280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62FA8E8E-1075-40D1-BCDB-1550CC09F90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xmlns="" id="{AC33A0FA-E56E-4F33-8F2E-D3426B25A8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4000" b="1" dirty="0"/>
              <a:t>Μεταβολική οξέωση με φυσιολογικό ΧΑ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xmlns="" id="{A50D25CD-3B7C-4CC9-8BD2-DC2B67331A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2600" y="1412875"/>
            <a:ext cx="8661400" cy="5013325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l-G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Διάρροια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l-GR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Συρρίγια</a:t>
            </a:r>
            <a:endParaRPr lang="el-GR" sz="2000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/>
            </a:pPr>
            <a:r>
              <a:rPr lang="el-G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- παγκρεατικά</a:t>
            </a: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/>
            </a:pPr>
            <a:r>
              <a:rPr lang="el-G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- χοληφόρα</a:t>
            </a: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/>
            </a:pPr>
            <a:r>
              <a:rPr lang="el-GR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	- εντερικά</a:t>
            </a: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defRPr/>
            </a:pPr>
            <a:r>
              <a:rPr lang="el-GR" sz="2000" b="1" dirty="0" err="1"/>
              <a:t>Νεφροσωληναριακή</a:t>
            </a:r>
            <a:r>
              <a:rPr lang="el-GR" sz="2000" b="1" dirty="0"/>
              <a:t> οξέωση</a:t>
            </a:r>
            <a:endParaRPr lang="en-US" sz="2000" b="1" dirty="0"/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/>
            </a:pPr>
            <a:r>
              <a:rPr lang="el-GR" sz="2000" b="1" dirty="0"/>
              <a:t>		- αναστολείς </a:t>
            </a:r>
            <a:r>
              <a:rPr lang="el-GR" sz="2000" b="1" dirty="0" err="1"/>
              <a:t>καρβονικής</a:t>
            </a:r>
            <a:r>
              <a:rPr lang="el-GR" sz="2000" b="1" dirty="0"/>
              <a:t> </a:t>
            </a:r>
            <a:r>
              <a:rPr lang="el-GR" sz="2000" b="1" dirty="0" err="1"/>
              <a:t>ανυδράσης</a:t>
            </a:r>
            <a:endParaRPr lang="el-GR" sz="2000" b="1" dirty="0"/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/>
            </a:pPr>
            <a:r>
              <a:rPr lang="el-GR" sz="2000" b="1" dirty="0"/>
              <a:t>		- τύπου ΙΙ </a:t>
            </a:r>
            <a:r>
              <a:rPr lang="el-GR" sz="2000" b="1" dirty="0">
                <a:effectLst/>
              </a:rPr>
              <a:t>αδυναμία απέκκρισης Η+ στα αθροιστικά 	   </a:t>
            </a:r>
            <a:r>
              <a:rPr lang="en-US" sz="2000" b="1" dirty="0">
                <a:effectLst/>
              </a:rPr>
              <a:t>	   		</a:t>
            </a:r>
            <a:r>
              <a:rPr lang="el-GR" sz="2000" b="1" dirty="0">
                <a:effectLst/>
              </a:rPr>
              <a:t>σωληνάρια (διαταραχή αντλίας Η+-</a:t>
            </a:r>
            <a:r>
              <a:rPr lang="el-GR" sz="2000" b="1" dirty="0" err="1">
                <a:effectLst/>
              </a:rPr>
              <a:t>ΑΤΡάσης</a:t>
            </a:r>
            <a:r>
              <a:rPr lang="el-GR" sz="1800" dirty="0" err="1"/>
              <a:t> </a:t>
            </a:r>
            <a:r>
              <a:rPr lang="el-GR" sz="1800" dirty="0"/>
              <a:t>)</a:t>
            </a:r>
            <a:endParaRPr lang="el-GR" sz="2000" b="1" dirty="0"/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/>
            </a:pPr>
            <a:r>
              <a:rPr lang="el-GR" sz="2000" b="1" dirty="0"/>
              <a:t>		- τύπου Ι </a:t>
            </a:r>
            <a:r>
              <a:rPr lang="el-GR" sz="2000" b="1" dirty="0">
                <a:effectLst/>
              </a:rPr>
              <a:t>στα πλαίσια του συνδρόμου </a:t>
            </a:r>
            <a:r>
              <a:rPr lang="en-US" sz="2000" b="1" dirty="0" err="1">
                <a:effectLst/>
              </a:rPr>
              <a:t>Fanconi</a:t>
            </a:r>
            <a:endParaRPr lang="en-US" sz="2000" b="1" dirty="0">
              <a:effectLst/>
            </a:endParaRP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/>
            </a:pPr>
            <a:r>
              <a:rPr lang="el-GR" sz="2000" b="1" dirty="0"/>
              <a:t>		- τύπου </a:t>
            </a:r>
            <a:r>
              <a:rPr lang="en-US" sz="2000" b="1" dirty="0"/>
              <a:t>IV (low-</a:t>
            </a:r>
            <a:r>
              <a:rPr lang="en-US" sz="2000" b="1" dirty="0" err="1"/>
              <a:t>renin</a:t>
            </a:r>
            <a:r>
              <a:rPr lang="en-US" sz="2000" b="1" dirty="0"/>
              <a:t>, low-</a:t>
            </a:r>
            <a:r>
              <a:rPr lang="en-US" sz="2000" b="1" dirty="0" err="1"/>
              <a:t>aldo</a:t>
            </a:r>
            <a:r>
              <a:rPr lang="en-US" sz="2000" b="1" dirty="0"/>
              <a:t>) </a:t>
            </a:r>
            <a:endParaRPr lang="el-GR" sz="2000" b="1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l-GR" sz="2000" b="1" dirty="0"/>
              <a:t>		   </a:t>
            </a:r>
            <a:r>
              <a:rPr lang="en-US" sz="2000" b="1" dirty="0"/>
              <a:t>	ph </a:t>
            </a:r>
            <a:r>
              <a:rPr lang="el-GR" sz="2000" b="1" dirty="0"/>
              <a:t>ούρων </a:t>
            </a:r>
            <a:r>
              <a:rPr lang="el-GR" sz="2000" b="1" dirty="0">
                <a:effectLst/>
              </a:rPr>
              <a:t>&lt; 5.3, </a:t>
            </a:r>
            <a:r>
              <a:rPr lang="en-US" sz="2000" b="1" dirty="0">
                <a:effectLst/>
              </a:rPr>
              <a:t>Κ+ </a:t>
            </a:r>
            <a:r>
              <a:rPr lang="en-US" sz="2000" b="1" dirty="0" err="1">
                <a:effectLst/>
              </a:rPr>
              <a:t>ορού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>
                <a:effectLst/>
                <a:sym typeface="Wingdings" pitchFamily="2" charset="2"/>
              </a:rPr>
              <a:t>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2000" b="1" dirty="0">
              <a:effectLst/>
              <a:sym typeface="Wingdings" pitchFamily="2" charset="2"/>
            </a:endParaRPr>
          </a:p>
          <a:p>
            <a:pPr>
              <a:lnSpc>
                <a:spcPct val="80000"/>
              </a:lnSpc>
              <a:spcBef>
                <a:spcPts val="500"/>
              </a:spcBef>
              <a:spcAft>
                <a:spcPts val="500"/>
              </a:spcAft>
              <a:buFont typeface="Wingdings" panose="05000000000000000000" pitchFamily="2" charset="2"/>
              <a:buNone/>
              <a:defRPr/>
            </a:pPr>
            <a:endParaRPr lang="en-US" sz="1800" b="1" dirty="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DB7F9D3E-106B-4DB9-BAE3-626F31B041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xmlns="" id="{CE45A39F-E714-4797-AF23-2CF7FDB4EE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chemeClr val="folHlink"/>
                </a:solidFill>
                <a:effectLst/>
                <a:sym typeface="Wingdings" pitchFamily="2" charset="2"/>
              </a:rPr>
              <a:t>Urine Anion Gap (</a:t>
            </a:r>
            <a:r>
              <a:rPr lang="en-US" sz="2800" b="1" dirty="0" err="1">
                <a:solidFill>
                  <a:schemeClr val="folHlink"/>
                </a:solidFill>
                <a:effectLst/>
                <a:sym typeface="Wingdings" pitchFamily="2" charset="2"/>
              </a:rPr>
              <a:t>Na+K-Cl</a:t>
            </a:r>
            <a:r>
              <a:rPr lang="en-US" sz="2800" b="1" dirty="0">
                <a:solidFill>
                  <a:schemeClr val="folHlink"/>
                </a:solidFill>
                <a:effectLst/>
                <a:sym typeface="Wingdings" pitchFamily="2" charset="2"/>
              </a:rPr>
              <a:t>) if </a:t>
            </a:r>
            <a:r>
              <a:rPr lang="en-US" sz="2800" b="1" dirty="0" err="1">
                <a:solidFill>
                  <a:schemeClr val="folHlink"/>
                </a:solidFill>
                <a:effectLst/>
                <a:sym typeface="Wingdings" pitchFamily="2" charset="2"/>
              </a:rPr>
              <a:t>neGUTive</a:t>
            </a:r>
            <a:r>
              <a:rPr lang="en-US" sz="2800" b="1" dirty="0">
                <a:solidFill>
                  <a:schemeClr val="folHlink"/>
                </a:solidFill>
                <a:effectLst/>
                <a:sym typeface="Wingdings" pitchFamily="2" charset="2"/>
              </a:rPr>
              <a:t> -&gt; enteric losses</a:t>
            </a:r>
            <a:r>
              <a:rPr lang="en-US" sz="2800" b="1" dirty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grpSp>
        <p:nvGrpSpPr>
          <p:cNvPr id="31747" name="Group 8">
            <a:extLst>
              <a:ext uri="{FF2B5EF4-FFF2-40B4-BE49-F238E27FC236}">
                <a16:creationId xmlns:a16="http://schemas.microsoft.com/office/drawing/2014/main" xmlns="" id="{B353D60C-F34B-41EC-A419-489AB73C1320}"/>
              </a:ext>
            </a:extLst>
          </p:cNvPr>
          <p:cNvGrpSpPr>
            <a:grpSpLocks/>
          </p:cNvGrpSpPr>
          <p:nvPr/>
        </p:nvGrpSpPr>
        <p:grpSpPr bwMode="auto">
          <a:xfrm>
            <a:off x="1079500" y="1628775"/>
            <a:ext cx="8064500" cy="4176713"/>
            <a:chOff x="113" y="108"/>
            <a:chExt cx="5880" cy="4025"/>
          </a:xfrm>
        </p:grpSpPr>
        <p:pic>
          <p:nvPicPr>
            <p:cNvPr id="31748" name="Picture 4" descr="r7203">
              <a:extLst>
                <a:ext uri="{FF2B5EF4-FFF2-40B4-BE49-F238E27FC236}">
                  <a16:creationId xmlns:a16="http://schemas.microsoft.com/office/drawing/2014/main" xmlns="" id="{520279B8-D2AA-4AA0-B4B5-3BD1B57540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1666" t="23" r="-815" b="54900"/>
            <a:stretch>
              <a:fillRect/>
            </a:stretch>
          </p:blipFill>
          <p:spPr bwMode="auto">
            <a:xfrm>
              <a:off x="113" y="108"/>
              <a:ext cx="5579" cy="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49" name="Text Box 5">
              <a:extLst>
                <a:ext uri="{FF2B5EF4-FFF2-40B4-BE49-F238E27FC236}">
                  <a16:creationId xmlns:a16="http://schemas.microsoft.com/office/drawing/2014/main" xmlns="" id="{BE417474-6A1B-47D5-BDCD-D486EA3F95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" y="799"/>
              <a:ext cx="154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l-GR" sz="1800" b="1">
                  <a:solidFill>
                    <a:srgbClr val="FF0000"/>
                  </a:solidFill>
                </a:rPr>
                <a:t>Na – (Cl+HCO3)</a:t>
              </a:r>
              <a:endParaRPr lang="el-GR" altLang="el-GR" sz="1800" b="1">
                <a:solidFill>
                  <a:srgbClr val="FF0000"/>
                </a:solidFill>
              </a:endParaRPr>
            </a:p>
          </p:txBody>
        </p:sp>
        <p:sp>
          <p:nvSpPr>
            <p:cNvPr id="31750" name="Text Box 6">
              <a:extLst>
                <a:ext uri="{FF2B5EF4-FFF2-40B4-BE49-F238E27FC236}">
                  <a16:creationId xmlns:a16="http://schemas.microsoft.com/office/drawing/2014/main" xmlns="" id="{28CF7136-A3F1-4BAD-9345-277747C566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" y="2557"/>
              <a:ext cx="154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l-GR" sz="1800" b="1">
                  <a:solidFill>
                    <a:srgbClr val="FF0000"/>
                  </a:solidFill>
                </a:rPr>
                <a:t>(Na+K) – Cl</a:t>
              </a:r>
              <a:endParaRPr lang="el-GR" altLang="el-GR" sz="1800" b="1">
                <a:solidFill>
                  <a:srgbClr val="FF0000"/>
                </a:solidFill>
              </a:endParaRPr>
            </a:p>
          </p:txBody>
        </p:sp>
        <p:sp>
          <p:nvSpPr>
            <p:cNvPr id="31751" name="Text Box 7">
              <a:extLst>
                <a:ext uri="{FF2B5EF4-FFF2-40B4-BE49-F238E27FC236}">
                  <a16:creationId xmlns:a16="http://schemas.microsoft.com/office/drawing/2014/main" xmlns="" id="{44882699-999E-4983-8C78-FEAE5338FE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1" y="3508"/>
              <a:ext cx="154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l-GR" sz="1800" b="1">
                  <a:solidFill>
                    <a:srgbClr val="FF0000"/>
                  </a:solidFill>
                </a:rPr>
                <a:t>Ne GUT ive</a:t>
              </a:r>
              <a:endParaRPr lang="el-GR" altLang="el-GR" sz="1800" b="1">
                <a:solidFill>
                  <a:srgbClr val="FF0000"/>
                </a:solidFill>
              </a:endParaRPr>
            </a:p>
          </p:txBody>
        </p:sp>
      </p:grp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F270FF84-DABE-426D-995E-85524B7A01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xmlns="" id="{8128447A-0921-4DA7-BCA6-5132656AC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23338" cy="1511300"/>
          </a:xfrm>
        </p:spPr>
        <p:txBody>
          <a:bodyPr lIns="92075" tIns="46038" rIns="92075" bIns="46038" anchorCtr="0"/>
          <a:lstStyle/>
          <a:p>
            <a:pPr eaLnBrk="1" hangingPunct="1">
              <a:defRPr/>
            </a:pPr>
            <a:r>
              <a:rPr lang="el-GR" sz="3200" b="1" dirty="0">
                <a:solidFill>
                  <a:srgbClr val="FFFF00"/>
                </a:solidFill>
              </a:rPr>
              <a:t>ΤΑΞΙΝΟΜΗΣΗ ΜΕΤΑΒΟΛΙΚΗΣ ΑΛΚΑΛΩΣΗΣ</a:t>
            </a:r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xmlns="" id="{CAB7F4CA-022C-4869-BE99-D9F51240EE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667750" cy="4681537"/>
          </a:xfrm>
        </p:spPr>
        <p:txBody>
          <a:bodyPr lIns="92075" tIns="46038" rIns="92075" bIns="46038"/>
          <a:lstStyle/>
          <a:p>
            <a:pPr marL="457200" indent="-457200" eaLnBrk="1" hangingPunct="1">
              <a:buFontTx/>
              <a:buChar char="-"/>
              <a:defRPr/>
            </a:pPr>
            <a:r>
              <a:rPr lang="el-GR" b="1" dirty="0"/>
              <a:t>Λόγω απώλειας </a:t>
            </a:r>
            <a:r>
              <a:rPr lang="en-US" b="1" dirty="0" err="1"/>
              <a:t>NaCl</a:t>
            </a:r>
            <a:r>
              <a:rPr lang="en-US" b="1" dirty="0"/>
              <a:t>*</a:t>
            </a:r>
            <a:r>
              <a:rPr lang="el-GR" b="1" dirty="0"/>
              <a:t> (90%)</a:t>
            </a:r>
            <a:endParaRPr lang="en-US" b="1" dirty="0"/>
          </a:p>
          <a:p>
            <a:pPr marL="457200" indent="-457200" eaLnBrk="1" hangingPunct="1">
              <a:buFontTx/>
              <a:buChar char="-"/>
              <a:defRPr/>
            </a:pPr>
            <a:r>
              <a:rPr lang="en-US" b="1" dirty="0"/>
              <a:t>(</a:t>
            </a:r>
            <a:r>
              <a:rPr lang="el-GR" b="1" dirty="0" err="1"/>
              <a:t>αλκάλωση</a:t>
            </a:r>
            <a:r>
              <a:rPr lang="el-GR" b="1" dirty="0"/>
              <a:t> με </a:t>
            </a:r>
            <a:r>
              <a:rPr lang="el-GR" b="1" dirty="0" err="1"/>
              <a:t>υποογκαιμία</a:t>
            </a:r>
            <a:r>
              <a:rPr lang="el-GR" b="1" dirty="0"/>
              <a:t>)</a:t>
            </a:r>
          </a:p>
          <a:p>
            <a:pPr marL="457200" indent="-457200" eaLnBrk="1" hangingPunct="1">
              <a:buFontTx/>
              <a:buChar char="-"/>
              <a:defRPr/>
            </a:pPr>
            <a:endParaRPr lang="en-US" b="1" dirty="0"/>
          </a:p>
          <a:p>
            <a:pPr marL="457200" indent="-457200" eaLnBrk="1" hangingPunct="1">
              <a:buFontTx/>
              <a:buChar char="-"/>
              <a:defRPr/>
            </a:pPr>
            <a:r>
              <a:rPr lang="el-GR" b="1" dirty="0"/>
              <a:t>Λόγω υπερέκκρισης </a:t>
            </a:r>
            <a:r>
              <a:rPr lang="el-GR" b="1" dirty="0" err="1"/>
              <a:t>αλατοκορτικοειδών</a:t>
            </a:r>
            <a:r>
              <a:rPr lang="el-GR" b="1" dirty="0"/>
              <a:t>**</a:t>
            </a:r>
          </a:p>
          <a:p>
            <a:pPr marL="457200" indent="-457200" eaLnBrk="1" hangingPunct="1">
              <a:buFontTx/>
              <a:buChar char="-"/>
              <a:defRPr/>
            </a:pPr>
            <a:r>
              <a:rPr lang="el-GR" b="1" dirty="0"/>
              <a:t>(</a:t>
            </a:r>
            <a:r>
              <a:rPr lang="el-GR" b="1" dirty="0" err="1"/>
              <a:t>αλκάλωση</a:t>
            </a:r>
            <a:r>
              <a:rPr lang="el-GR" b="1" dirty="0"/>
              <a:t> με </a:t>
            </a:r>
            <a:r>
              <a:rPr lang="el-GR" b="1" dirty="0" err="1"/>
              <a:t>υπερογκαιμία</a:t>
            </a:r>
            <a:r>
              <a:rPr lang="el-GR" b="1" dirty="0"/>
              <a:t>) </a:t>
            </a:r>
          </a:p>
          <a:p>
            <a:pPr marL="457200" indent="-457200" eaLnBrk="1" hangingPunct="1">
              <a:buFontTx/>
              <a:buChar char="-"/>
              <a:defRPr/>
            </a:pPr>
            <a:endParaRPr lang="el-GR" b="1" dirty="0"/>
          </a:p>
          <a:p>
            <a:pPr marL="457200" indent="-457200" eaLnBrk="1" hangingPunct="1">
              <a:buFont typeface="Wingdings" panose="05000000000000000000" pitchFamily="2" charset="2"/>
              <a:buNone/>
              <a:defRPr/>
            </a:pPr>
            <a:r>
              <a:rPr lang="el-GR" b="1" dirty="0"/>
              <a:t> * </a:t>
            </a:r>
            <a:r>
              <a:rPr lang="el-GR" b="1" dirty="0" err="1"/>
              <a:t>αλατοευαίσθητος</a:t>
            </a:r>
            <a:endParaRPr lang="el-GR" b="1" dirty="0"/>
          </a:p>
          <a:p>
            <a:pPr marL="457200" indent="-457200" eaLnBrk="1" hangingPunct="1">
              <a:buFont typeface="Wingdings" panose="05000000000000000000" pitchFamily="2" charset="2"/>
              <a:buNone/>
              <a:defRPr/>
            </a:pPr>
            <a:r>
              <a:rPr lang="el-GR" b="1" dirty="0"/>
              <a:t>** </a:t>
            </a:r>
            <a:r>
              <a:rPr lang="el-GR" b="1" dirty="0" err="1"/>
              <a:t>αλατοανθεκτική</a:t>
            </a:r>
            <a:endParaRPr lang="el-GR" b="1" dirty="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4B9250BD-9C8F-4BF3-B192-6E9F260BFD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xmlns="" id="{9CF3D32D-6A1C-4921-B381-C7B46EBE3C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863" y="1773238"/>
            <a:ext cx="8753475" cy="5013325"/>
          </a:xfrm>
        </p:spPr>
        <p:txBody>
          <a:bodyPr lIns="92075" tIns="46038" rIns="92075" bIns="46038"/>
          <a:lstStyle/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400" b="1"/>
              <a:t>- </a:t>
            </a: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Από το γαστρεντερικό</a:t>
            </a:r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σωλήνα:</a:t>
            </a:r>
            <a:r>
              <a:rPr lang="el-GR" sz="2400" b="1"/>
              <a:t> </a:t>
            </a:r>
            <a:endParaRPr lang="en-US" sz="2400" b="1"/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l-GR" b="1"/>
              <a:t>έμετοι, αναρροφήσεις, συρίγγια*</a:t>
            </a:r>
            <a:endParaRPr lang="en-US" b="1"/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l-GR" b="1"/>
              <a:t>θηλώδη αδενώματα παχέος εντέρου (σπάνια)</a:t>
            </a: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400" b="1"/>
              <a:t>- </a:t>
            </a: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Από τους νεφρούς: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l-GR" b="1"/>
              <a:t>διουρητικά, κυρίως της θειαζίδης* 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l-GR" b="1"/>
              <a:t>υπερέκκριση αλατοκορτικοειδών**</a:t>
            </a:r>
            <a:endParaRPr lang="el-GR"/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400" b="1"/>
              <a:t>- </a:t>
            </a:r>
            <a:r>
              <a:rPr lang="el-GR" sz="2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Είσοδος στα κύτταρα:</a:t>
            </a:r>
          </a:p>
          <a:p>
            <a:pPr marL="1257300" lvl="2" indent="-342900" eaLnBrk="1" hangingPunct="1">
              <a:lnSpc>
                <a:spcPct val="90000"/>
              </a:lnSpc>
              <a:defRPr/>
            </a:pPr>
            <a:r>
              <a:rPr lang="el-GR" b="1"/>
              <a:t>Υποκαλιαιμία (όταν είναι βαριά)</a:t>
            </a:r>
            <a:endParaRPr lang="en-US" b="1"/>
          </a:p>
          <a:p>
            <a:pPr marL="457200" indent="-457200" eaLnBrk="1" hangingPunct="1">
              <a:lnSpc>
                <a:spcPct val="110000"/>
              </a:lnSpc>
              <a:buFont typeface="Wingdings" panose="05000000000000000000" pitchFamily="2" charset="2"/>
              <a:buNone/>
              <a:defRPr/>
            </a:pPr>
            <a:r>
              <a:rPr lang="el-GR" sz="2400" b="1"/>
              <a:t> * τα συχνότερα          </a:t>
            </a: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l-GR" sz="2400" b="1"/>
              <a:t>** αλδοστερονισμός, συνδρομο </a:t>
            </a:r>
            <a:r>
              <a:rPr lang="en-US" sz="2400" b="1"/>
              <a:t>Bartter, </a:t>
            </a:r>
            <a:r>
              <a:rPr lang="el-GR" sz="2400" b="1"/>
              <a:t>ρενινοπαραγωγοί όγκοι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xmlns="" id="{CC4DEA12-8A00-4392-9506-F60692133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0350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l-GR" sz="4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ΑΙΤΙΑ  ΜΕΤΑΒΟΛΙΚΗΣ  ΑΛΚΑΛΩΣΗΣ (1)</a:t>
            </a:r>
            <a:endParaRPr lang="el-GR" sz="44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Greek" charset="-95"/>
            </a:endParaRP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xmlns="" id="{934CB37B-6379-4EB0-A290-6611EEC3E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1090613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el-GR" sz="4400" b="1">
              <a:effectLst>
                <a:outerShdw blurRad="38100" dist="38100" dir="2700000" algn="tl">
                  <a:srgbClr val="010199"/>
                </a:outerShdw>
              </a:effectLst>
              <a:latin typeface="Arial Greek" charset="-95"/>
            </a:endParaRPr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xmlns="" id="{02FC1A9B-CE1E-407B-A72A-EA933B069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196975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l-GR" sz="2800" b="1" i="1" u="sng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Απώλεια Η</a:t>
            </a:r>
            <a:r>
              <a:rPr lang="el-GR" sz="2800" b="1" i="1" u="sng" baseline="300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+</a:t>
            </a:r>
            <a:r>
              <a:rPr lang="el-GR" sz="2800" b="1" i="1" u="sng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και </a:t>
            </a:r>
            <a:r>
              <a:rPr lang="en-US" sz="2800" b="1" i="1" u="sng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Cl</a:t>
            </a:r>
            <a:r>
              <a:rPr lang="en-US" sz="2800" b="1" i="1" u="sng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- </a:t>
            </a:r>
            <a:r>
              <a:rPr lang="el-GR" sz="2800" b="1" i="1" u="sng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από το </a:t>
            </a:r>
            <a:r>
              <a:rPr lang="el-GR" sz="2800" b="1" i="1" u="sng" dirty="0" err="1">
                <a:effectLst>
                  <a:outerShdw blurRad="38100" dist="38100" dir="2700000" algn="tl">
                    <a:srgbClr val="010199"/>
                  </a:outerShdw>
                </a:effectLst>
              </a:rPr>
              <a:t>εξωκυττάριο</a:t>
            </a:r>
            <a:r>
              <a:rPr lang="el-GR" sz="2800" b="1" i="1" u="sng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υγρό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247557BF-BDE1-41FF-9394-BF2B64A9A2D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D1608183-500E-4FAA-AD98-7ABD092A1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pPr eaLnBrk="1" hangingPunct="1">
              <a:lnSpc>
                <a:spcPct val="175000"/>
              </a:lnSpc>
              <a:spcBef>
                <a:spcPct val="0"/>
              </a:spcBef>
              <a:defRPr/>
            </a:pPr>
            <a:r>
              <a:rPr lang="en-US" dirty="0" err="1"/>
              <a:t>Βάσεις</a:t>
            </a:r>
            <a:r>
              <a:rPr lang="en-US" dirty="0"/>
              <a:t> </a:t>
            </a:r>
            <a:r>
              <a:rPr lang="en-US" dirty="0" err="1"/>
              <a:t>είναι</a:t>
            </a:r>
            <a:r>
              <a:rPr lang="en-US" dirty="0"/>
              <a:t> </a:t>
            </a:r>
            <a:r>
              <a:rPr lang="el-GR" dirty="0"/>
              <a:t>δέκτες</a:t>
            </a:r>
            <a:r>
              <a:rPr lang="en-US" dirty="0"/>
              <a:t> </a:t>
            </a:r>
            <a:r>
              <a:rPr lang="en-US" dirty="0" err="1"/>
              <a:t>πρωτ</a:t>
            </a:r>
            <a:r>
              <a:rPr lang="el-GR" dirty="0"/>
              <a:t>ο</a:t>
            </a:r>
            <a:r>
              <a:rPr lang="en-US" dirty="0"/>
              <a:t>ν</a:t>
            </a:r>
            <a:r>
              <a:rPr lang="el-GR" dirty="0"/>
              <a:t>ίων</a:t>
            </a:r>
            <a:r>
              <a:rPr lang="en-US" dirty="0"/>
              <a:t> </a:t>
            </a:r>
            <a:r>
              <a:rPr lang="en-US" b="1" dirty="0">
                <a:solidFill>
                  <a:srgbClr val="FFC000"/>
                </a:solidFill>
              </a:rPr>
              <a:t>(OH-) </a:t>
            </a:r>
          </a:p>
          <a:p>
            <a:pPr eaLnBrk="1" hangingPunct="1">
              <a:lnSpc>
                <a:spcPct val="175000"/>
              </a:lnSpc>
              <a:spcBef>
                <a:spcPct val="0"/>
              </a:spcBef>
              <a:defRPr/>
            </a:pPr>
            <a:r>
              <a:rPr lang="en-US" dirty="0" err="1"/>
              <a:t>Κύριες</a:t>
            </a:r>
            <a:r>
              <a:rPr lang="en-US" dirty="0"/>
              <a:t> </a:t>
            </a:r>
            <a:r>
              <a:rPr lang="en-US" dirty="0" err="1"/>
              <a:t>βάσεις</a:t>
            </a:r>
            <a:r>
              <a:rPr lang="en-US" dirty="0"/>
              <a:t> </a:t>
            </a:r>
            <a:r>
              <a:rPr lang="en-US" dirty="0" err="1"/>
              <a:t>του</a:t>
            </a:r>
            <a:r>
              <a:rPr lang="en-US" dirty="0"/>
              <a:t> </a:t>
            </a:r>
            <a:r>
              <a:rPr lang="en-US" dirty="0" err="1"/>
              <a:t>οργανισμού</a:t>
            </a:r>
            <a:r>
              <a:rPr lang="en-US" dirty="0"/>
              <a:t> </a:t>
            </a:r>
            <a:r>
              <a:rPr lang="en-US" dirty="0" err="1"/>
              <a:t>είναι</a:t>
            </a:r>
            <a:r>
              <a:rPr lang="en-US" dirty="0"/>
              <a:t> :</a:t>
            </a:r>
          </a:p>
          <a:p>
            <a:pPr lvl="1" eaLnBrk="1" hangingPunct="1">
              <a:lnSpc>
                <a:spcPct val="175000"/>
              </a:lnSpc>
              <a:spcBef>
                <a:spcPct val="0"/>
              </a:spcBef>
              <a:defRPr/>
            </a:pPr>
            <a:r>
              <a:rPr lang="en-US" dirty="0" err="1">
                <a:solidFill>
                  <a:srgbClr val="FFC000"/>
                </a:solidFill>
              </a:rPr>
              <a:t>Τα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διττανθρακικά</a:t>
            </a:r>
            <a:r>
              <a:rPr lang="en-US" dirty="0">
                <a:solidFill>
                  <a:srgbClr val="FFC000"/>
                </a:solidFill>
              </a:rPr>
              <a:t> (HCO</a:t>
            </a:r>
            <a:r>
              <a:rPr lang="en-US" baseline="-25000" dirty="0">
                <a:solidFill>
                  <a:srgbClr val="FFC000"/>
                </a:solidFill>
              </a:rPr>
              <a:t>3</a:t>
            </a:r>
            <a:r>
              <a:rPr lang="en-US" baseline="30000" dirty="0">
                <a:solidFill>
                  <a:srgbClr val="FFC000"/>
                </a:solidFill>
              </a:rPr>
              <a:t>-</a:t>
            </a:r>
            <a:r>
              <a:rPr lang="en-US" dirty="0">
                <a:solidFill>
                  <a:srgbClr val="FFC000"/>
                </a:solidFill>
              </a:rPr>
              <a:t>)</a:t>
            </a:r>
          </a:p>
          <a:p>
            <a:pPr lvl="1" eaLnBrk="1" hangingPunct="1">
              <a:lnSpc>
                <a:spcPct val="175000"/>
              </a:lnSpc>
              <a:spcBef>
                <a:spcPct val="0"/>
              </a:spcBef>
              <a:defRPr/>
            </a:pPr>
            <a:r>
              <a:rPr lang="en-US" dirty="0" err="1">
                <a:solidFill>
                  <a:srgbClr val="FFC000"/>
                </a:solidFill>
              </a:rPr>
              <a:t>Τα</a:t>
            </a:r>
            <a:r>
              <a:rPr lang="en-US" dirty="0">
                <a:solidFill>
                  <a:srgbClr val="FFC000"/>
                </a:solidFill>
              </a:rPr>
              <a:t> δ</a:t>
            </a:r>
            <a:r>
              <a:rPr lang="el-GR" dirty="0">
                <a:solidFill>
                  <a:srgbClr val="FFC000"/>
                </a:solidFill>
              </a:rPr>
              <a:t>ι</a:t>
            </a:r>
            <a:r>
              <a:rPr lang="en-US" dirty="0" err="1">
                <a:solidFill>
                  <a:srgbClr val="FFC000"/>
                </a:solidFill>
              </a:rPr>
              <a:t>φωσφορικά</a:t>
            </a:r>
            <a:r>
              <a:rPr lang="en-US" dirty="0">
                <a:solidFill>
                  <a:srgbClr val="FFC000"/>
                </a:solidFill>
              </a:rPr>
              <a:t> (HPO</a:t>
            </a:r>
            <a:r>
              <a:rPr lang="en-US" baseline="-25000" dirty="0">
                <a:solidFill>
                  <a:srgbClr val="FFC000"/>
                </a:solidFill>
              </a:rPr>
              <a:t>4</a:t>
            </a:r>
            <a:r>
              <a:rPr lang="en-US" baseline="30000" dirty="0">
                <a:solidFill>
                  <a:srgbClr val="FFC000"/>
                </a:solidFill>
              </a:rPr>
              <a:t>-2</a:t>
            </a:r>
            <a:r>
              <a:rPr lang="en-US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5ED0CF6B-FCBF-4F3B-AB95-BCC013A63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04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3600">
                <a:solidFill>
                  <a:schemeClr val="tx2"/>
                </a:solidFill>
              </a:rPr>
              <a:t>Αρχές Οξεοβασικής Ισορροπίας</a:t>
            </a:r>
          </a:p>
        </p:txBody>
      </p:sp>
      <p:pic>
        <p:nvPicPr>
          <p:cNvPr id="6148" name="Picture 4" descr="icon1">
            <a:extLst>
              <a:ext uri="{FF2B5EF4-FFF2-40B4-BE49-F238E27FC236}">
                <a16:creationId xmlns:a16="http://schemas.microsoft.com/office/drawing/2014/main" xmlns="" id="{2FF2E0D5-5A5A-4D07-BD82-0C4F98AD0A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933825"/>
            <a:ext cx="242887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F8E7F116-A9A8-4F81-917F-6E5C0005DB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3">
            <a:extLst>
              <a:ext uri="{FF2B5EF4-FFF2-40B4-BE49-F238E27FC236}">
                <a16:creationId xmlns:a16="http://schemas.microsoft.com/office/drawing/2014/main" xmlns="" id="{2AF193A6-815C-4A58-8495-F840A0E36183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2636838"/>
            <a:ext cx="7596187" cy="9002712"/>
            <a:chOff x="0" y="119"/>
            <a:chExt cx="5934" cy="6215"/>
          </a:xfrm>
        </p:grpSpPr>
        <p:pic>
          <p:nvPicPr>
            <p:cNvPr id="34821" name="Picture 4" descr="collect">
              <a:extLst>
                <a:ext uri="{FF2B5EF4-FFF2-40B4-BE49-F238E27FC236}">
                  <a16:creationId xmlns:a16="http://schemas.microsoft.com/office/drawing/2014/main" xmlns="" id="{47D69F2E-7ED7-4A4B-88EF-1C68194F43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9"/>
              <a:ext cx="5934" cy="6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2" name="Text Box 5">
              <a:extLst>
                <a:ext uri="{FF2B5EF4-FFF2-40B4-BE49-F238E27FC236}">
                  <a16:creationId xmlns:a16="http://schemas.microsoft.com/office/drawing/2014/main" xmlns="" id="{1FDE591B-5E82-4CBD-B18A-7F6B79D62C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1" y="1570"/>
              <a:ext cx="408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l-GR" sz="1600" b="1">
                  <a:solidFill>
                    <a:srgbClr val="000000"/>
                  </a:solidFill>
                </a:rPr>
                <a:t>, H+</a:t>
              </a:r>
              <a:endParaRPr lang="el-GR" altLang="el-GR" sz="1600" b="1">
                <a:solidFill>
                  <a:srgbClr val="000000"/>
                </a:solidFill>
              </a:endParaRPr>
            </a:p>
          </p:txBody>
        </p:sp>
        <p:sp>
          <p:nvSpPr>
            <p:cNvPr id="34823" name="Line 6">
              <a:extLst>
                <a:ext uri="{FF2B5EF4-FFF2-40B4-BE49-F238E27FC236}">
                  <a16:creationId xmlns:a16="http://schemas.microsoft.com/office/drawing/2014/main" xmlns="" id="{72827251-50DD-4421-B0EB-56CB304D22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572"/>
              <a:ext cx="545" cy="545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4824" name="Line 7">
              <a:extLst>
                <a:ext uri="{FF2B5EF4-FFF2-40B4-BE49-F238E27FC236}">
                  <a16:creationId xmlns:a16="http://schemas.microsoft.com/office/drawing/2014/main" xmlns="" id="{79A4A248-3456-4155-96EA-FCF59897F4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19" y="1797"/>
              <a:ext cx="590" cy="544"/>
            </a:xfrm>
            <a:prstGeom prst="line">
              <a:avLst/>
            </a:prstGeom>
            <a:noFill/>
            <a:ln w="349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4825" name="Text Box 8">
              <a:extLst>
                <a:ext uri="{FF2B5EF4-FFF2-40B4-BE49-F238E27FC236}">
                  <a16:creationId xmlns:a16="http://schemas.microsoft.com/office/drawing/2014/main" xmlns="" id="{9147F6BF-1230-4B57-8A14-6F2253C14F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" y="1253"/>
              <a:ext cx="41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l-GR" sz="1600" b="1">
                  <a:solidFill>
                    <a:srgbClr val="000000"/>
                  </a:solidFill>
                </a:rPr>
                <a:t>Cl-</a:t>
              </a:r>
              <a:endParaRPr lang="el-GR" altLang="el-GR" sz="1600" b="1">
                <a:solidFill>
                  <a:srgbClr val="000000"/>
                </a:solidFill>
              </a:endParaRPr>
            </a:p>
          </p:txBody>
        </p:sp>
      </p:grpSp>
      <p:pic>
        <p:nvPicPr>
          <p:cNvPr id="34819" name="Picture 10" descr="urine%20cup">
            <a:extLst>
              <a:ext uri="{FF2B5EF4-FFF2-40B4-BE49-F238E27FC236}">
                <a16:creationId xmlns:a16="http://schemas.microsoft.com/office/drawing/2014/main" xmlns="" id="{2AE3DAD4-9685-4488-ACC8-29A871E16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44688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1" descr="Εμφάνιση εικόνας πλήρους-μεγέθους.">
            <a:hlinkClick r:id="rId5"/>
            <a:extLst>
              <a:ext uri="{FF2B5EF4-FFF2-40B4-BE49-F238E27FC236}">
                <a16:creationId xmlns:a16="http://schemas.microsoft.com/office/drawing/2014/main" xmlns="" id="{65F542A7-B665-464B-A932-BE872DF77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85" r="15385"/>
          <a:stretch>
            <a:fillRect/>
          </a:stretch>
        </p:blipFill>
        <p:spPr bwMode="auto">
          <a:xfrm>
            <a:off x="6156325" y="39688"/>
            <a:ext cx="2797175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D9DE79AE-E365-49CC-B753-B564CF949B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924A8FA2-C7A7-43D6-9168-10C204F6DC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863" y="2852738"/>
            <a:ext cx="8974137" cy="4208462"/>
          </a:xfrm>
        </p:spPr>
        <p:txBody>
          <a:bodyPr lIns="92075" tIns="46038" rIns="92075" bIns="46038"/>
          <a:lstStyle/>
          <a:p>
            <a:pPr marL="457200" indent="-457200" eaLnBrk="1" hangingPunct="1">
              <a:lnSpc>
                <a:spcPct val="80000"/>
              </a:lnSpc>
              <a:buFontTx/>
              <a:buChar char="-"/>
              <a:defRPr/>
            </a:pPr>
            <a:r>
              <a:rPr lang="el-GR" b="1"/>
              <a:t>Χορήγηση μεγάλης ποσότητας </a:t>
            </a:r>
          </a:p>
          <a:p>
            <a:pPr marL="457200" indent="-457200" eaLnBrk="1" hangingPunct="1">
              <a:lnSpc>
                <a:spcPct val="80000"/>
              </a:lnSpc>
              <a:buFontTx/>
              <a:buNone/>
              <a:defRPr/>
            </a:pPr>
            <a:r>
              <a:rPr lang="en-US" b="1"/>
              <a:t>	</a:t>
            </a:r>
            <a:r>
              <a:rPr lang="el-GR" b="1"/>
              <a:t>HCO</a:t>
            </a:r>
            <a:r>
              <a:rPr lang="el-GR" b="1" baseline="-25000"/>
              <a:t>3</a:t>
            </a:r>
            <a:r>
              <a:rPr lang="el-GR" b="1" baseline="30000"/>
              <a:t>-</a:t>
            </a:r>
            <a:r>
              <a:rPr lang="el-GR" b="1"/>
              <a:t> συνήθως για θεραπεία διαβητικής ή γαλακτικής  οξέωσης</a:t>
            </a:r>
          </a:p>
          <a:p>
            <a:pPr marL="457200" indent="-457200" eaLnBrk="1" hangingPunct="1">
              <a:lnSpc>
                <a:spcPct val="80000"/>
              </a:lnSpc>
              <a:buFontTx/>
              <a:buNone/>
              <a:defRPr/>
            </a:pPr>
            <a:r>
              <a:rPr lang="el-GR" b="1"/>
              <a:t>- </a:t>
            </a:r>
            <a:r>
              <a:rPr lang="en-US" b="1"/>
              <a:t>  </a:t>
            </a:r>
            <a:r>
              <a:rPr lang="el-GR" b="1"/>
              <a:t>Μαζικές μεταγγίσεις αίματος (σπάνιο)</a:t>
            </a:r>
          </a:p>
          <a:p>
            <a:pPr marL="457200" indent="-457200" eaLnBrk="1" hangingPunct="1">
              <a:buFont typeface="Wingdings" panose="05000000000000000000" pitchFamily="2" charset="2"/>
              <a:buNone/>
              <a:defRPr/>
            </a:pPr>
            <a:r>
              <a:rPr lang="el-GR" b="1"/>
              <a:t>- </a:t>
            </a:r>
            <a:r>
              <a:rPr lang="en-US" b="1"/>
              <a:t>  </a:t>
            </a:r>
            <a:r>
              <a:rPr lang="el-GR" b="1"/>
              <a:t>Σύνδρομο γάλακτος - αλκαλικών (σπάνιο)</a:t>
            </a:r>
          </a:p>
          <a:p>
            <a:pPr marL="457200" indent="-457200" eaLnBrk="1" hangingPunct="1">
              <a:buFont typeface="Wingdings" panose="05000000000000000000" pitchFamily="2" charset="2"/>
              <a:buNone/>
              <a:defRPr/>
            </a:pPr>
            <a:endParaRPr lang="el-GR" b="1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D62E0C0A-3154-4ABF-8D26-EE4182C18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81000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l-GR" sz="44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ΑΙΤΙΑ  ΜΕΤΑΒΟΛΙΚΗΣ  ΑΛΚΑΛΩΣΗΣ (2)</a:t>
            </a:r>
            <a:endParaRPr lang="el-GR" sz="4400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Greek" charset="-95"/>
            </a:endParaRP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xmlns="" id="{587A34B8-05A4-4C19-A62E-5F1BBEEAB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1090613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endParaRPr lang="el-GR" sz="4400" b="1">
              <a:effectLst>
                <a:outerShdw blurRad="38100" dist="38100" dir="2700000" algn="tl">
                  <a:srgbClr val="010199"/>
                </a:outerShdw>
              </a:effectLst>
              <a:latin typeface="Arial Greek" charset="-95"/>
            </a:endParaRPr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xmlns="" id="{18669C1A-4A82-4E0D-89ED-7027659D1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484313"/>
            <a:ext cx="899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l-GR" sz="4000" b="1" i="1" u="sng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Κατακράτηση HCO</a:t>
            </a:r>
            <a:r>
              <a:rPr lang="el-GR" sz="4000" b="1" i="1" u="sng" baseline="-250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3</a:t>
            </a:r>
            <a:r>
              <a:rPr lang="el-GR" sz="4000" b="1" i="1" u="sng" baseline="30000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-</a:t>
            </a:r>
            <a:r>
              <a:rPr lang="el-GR" sz="4000" b="1" i="1" u="sng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 </a:t>
            </a:r>
            <a:endParaRPr lang="el-GR" sz="3200" b="1" i="1" u="sng" dirty="0"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B5E3AE35-7691-42F9-88C8-7E666C32EE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xmlns="" id="{65DA54FD-656D-4C3D-81BF-4460AE31FD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419225"/>
          </a:xfrm>
        </p:spPr>
        <p:txBody>
          <a:bodyPr lIns="92075" tIns="46038" rIns="92075" bIns="46038" anchorCtr="0"/>
          <a:lstStyle/>
          <a:p>
            <a:pPr eaLnBrk="1" hangingPunct="1">
              <a:lnSpc>
                <a:spcPct val="120000"/>
              </a:lnSpc>
              <a:defRPr/>
            </a:pPr>
            <a:r>
              <a:rPr lang="el-GR" sz="3200" b="1">
                <a:solidFill>
                  <a:srgbClr val="FFFF00"/>
                </a:solidFill>
              </a:rPr>
              <a:t>ΕΡΓΑΣΤΗΡΙΑΚΑ ΕΥΡΗΜΑΤΑ ΜΕΤΑΒΟΛΙΚΗΣ ΑΛΚΑΛΩΣΗΣ</a:t>
            </a:r>
            <a:br>
              <a:rPr lang="el-GR" sz="3200" b="1">
                <a:solidFill>
                  <a:srgbClr val="FFFF00"/>
                </a:solidFill>
              </a:rPr>
            </a:br>
            <a:r>
              <a:rPr lang="el-GR" sz="4000" b="1"/>
              <a:t>Χλώριο ούρων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xmlns="" id="{9BDD4873-1F47-4415-A0C2-184E9346F53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2205038"/>
            <a:ext cx="3419475" cy="4032250"/>
          </a:xfrm>
        </p:spPr>
        <p:txBody>
          <a:bodyPr lIns="92075" tIns="46038" rIns="92075" bIns="46038"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l-GR" sz="3600" b="1" u="sng"/>
              <a:t>&lt; 20 </a:t>
            </a:r>
            <a:r>
              <a:rPr lang="en-US" sz="3600" b="1" u="sng"/>
              <a:t>meq/L</a:t>
            </a:r>
            <a:endParaRPr lang="el-GR" sz="3600" b="1" u="sng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3200" b="1"/>
              <a:t>- Υπο</a:t>
            </a:r>
            <a:r>
              <a:rPr lang="en-US" sz="3200" b="1"/>
              <a:t>o</a:t>
            </a:r>
            <a:r>
              <a:rPr lang="el-GR" sz="3200" b="1"/>
              <a:t>γκαιμία</a:t>
            </a:r>
            <a:endParaRPr lang="el-GR" sz="4000" b="1">
              <a:latin typeface="Arial Greek" charset="-95"/>
            </a:endParaRP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xmlns="" id="{2728F4FB-F276-4BFC-8434-42C9BA06AD7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419475" y="2122488"/>
            <a:ext cx="5376863" cy="41148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l-GR" sz="3600" b="1" u="sng"/>
              <a:t>&gt; 20 </a:t>
            </a:r>
            <a:r>
              <a:rPr lang="en-US" sz="3600" b="1" u="sng"/>
              <a:t>meq/L</a:t>
            </a:r>
            <a:endParaRPr lang="el-GR" sz="3600" b="1" u="sng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3200" b="1"/>
              <a:t>- </a:t>
            </a:r>
            <a:r>
              <a:rPr lang="el-GR" sz="3200" b="1">
                <a:sym typeface="Symbol" pitchFamily="18" charset="2"/>
              </a:rPr>
              <a:t> αλατοκορτικοειδή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3200" b="1"/>
              <a:t>- Διουρητικά*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l-GR" sz="3200" b="1"/>
              <a:t>- Υποκαλιαιμία (&lt; 2 </a:t>
            </a:r>
            <a:r>
              <a:rPr lang="en-US" sz="3200" b="1"/>
              <a:t>meq/L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3200" b="1"/>
              <a:t>- </a:t>
            </a:r>
            <a:r>
              <a:rPr lang="el-GR" sz="3200" b="1"/>
              <a:t>Σύνδρομο </a:t>
            </a:r>
            <a:r>
              <a:rPr lang="en-US" sz="3200" b="1"/>
              <a:t>Bartter</a:t>
            </a:r>
            <a:endParaRPr lang="el-GR" sz="3200" b="1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662BD893-BE9A-4FFD-BF0B-C4CF484B52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xmlns="" id="{28E2FA0C-44B5-4B9D-A062-D66C38C18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0"/>
            <a:ext cx="8534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4000">
                <a:solidFill>
                  <a:srgbClr val="FFFF00"/>
                </a:solidFill>
                <a:latin typeface="Arial Black" panose="020B0A04020102020204" pitchFamily="34" charset="0"/>
              </a:rPr>
              <a:t>Αντιρρόπηση </a:t>
            </a:r>
            <a:r>
              <a:rPr lang="en-US" altLang="el-GR" sz="4000">
                <a:solidFill>
                  <a:srgbClr val="FFFF00"/>
                </a:solidFill>
                <a:latin typeface="Arial Black" panose="020B0A04020102020204" pitchFamily="34" charset="0"/>
              </a:rPr>
              <a:t>pCO2 </a:t>
            </a:r>
            <a:r>
              <a:rPr lang="el-GR" altLang="el-GR" sz="4000">
                <a:solidFill>
                  <a:srgbClr val="FFFF00"/>
                </a:solidFill>
                <a:latin typeface="Arial Black" panose="020B0A04020102020204" pitchFamily="34" charset="0"/>
              </a:rPr>
              <a:t>επί  </a:t>
            </a:r>
            <a:endParaRPr lang="en-US" altLang="el-GR" sz="400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4000">
                <a:solidFill>
                  <a:srgbClr val="FFFF00"/>
                </a:solidFill>
                <a:latin typeface="Arial Black" panose="020B0A04020102020204" pitchFamily="34" charset="0"/>
              </a:rPr>
              <a:t>Μεταβολικών διαταραχών</a:t>
            </a:r>
            <a:endParaRPr lang="el-GR" altLang="el-GR" sz="400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xmlns="" id="{E5ED8385-F429-4298-ADC9-5733149D1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484313"/>
            <a:ext cx="8316912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tabLst>
                <a:tab pos="39100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tabLst>
                <a:tab pos="39100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tabLst>
                <a:tab pos="39100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tabLst>
                <a:tab pos="39100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9100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9100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9100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9100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9100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>
                <a:solidFill>
                  <a:srgbClr val="FF0000"/>
                </a:solidFill>
                <a:latin typeface="Arial Black" panose="020B0A04020102020204" pitchFamily="34" charset="0"/>
              </a:rPr>
              <a:t>Μεταβολική οξέωση:	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ê"/>
            </a:pPr>
            <a:r>
              <a:rPr lang="el-GR" altLang="el-GR" sz="2800">
                <a:latin typeface="Arial Black" panose="020B0A04020102020204" pitchFamily="34" charset="0"/>
              </a:rPr>
              <a:t>των </a:t>
            </a:r>
            <a:r>
              <a:rPr lang="en-US" altLang="el-GR" sz="2800">
                <a:latin typeface="Arial Black" panose="020B0A04020102020204" pitchFamily="34" charset="0"/>
              </a:rPr>
              <a:t>HCO</a:t>
            </a:r>
            <a:r>
              <a:rPr lang="en-US" altLang="el-GR" sz="2800" baseline="-25000">
                <a:latin typeface="Arial Black" panose="020B0A04020102020204" pitchFamily="34" charset="0"/>
              </a:rPr>
              <a:t>3</a:t>
            </a:r>
            <a:r>
              <a:rPr lang="en-US" altLang="el-GR" sz="2800" baseline="30000">
                <a:latin typeface="Arial Black" panose="020B0A04020102020204" pitchFamily="34" charset="0"/>
              </a:rPr>
              <a:t>-</a:t>
            </a:r>
            <a:r>
              <a:rPr lang="en-US" altLang="el-GR" sz="2800">
                <a:latin typeface="Arial Black" panose="020B0A04020102020204" pitchFamily="34" charset="0"/>
              </a:rPr>
              <a:t> </a:t>
            </a:r>
            <a:r>
              <a:rPr lang="el-GR" altLang="el-GR" sz="2800">
                <a:latin typeface="Arial Black" panose="020B0A04020102020204" pitchFamily="34" charset="0"/>
              </a:rPr>
              <a:t>κατά 1 </a:t>
            </a:r>
            <a:r>
              <a:rPr lang="en-US" altLang="el-GR" sz="2800">
                <a:latin typeface="Arial Black" panose="020B0A04020102020204" pitchFamily="34" charset="0"/>
              </a:rPr>
              <a:t>mEq/L </a:t>
            </a:r>
            <a:r>
              <a:rPr lang="el-GR" altLang="el-GR" sz="2800">
                <a:latin typeface="Arial Black" panose="020B0A04020102020204" pitchFamily="34" charset="0"/>
              </a:rPr>
              <a:t> </a:t>
            </a:r>
            <a:r>
              <a:rPr lang="en-US" altLang="el-GR" sz="2800">
                <a:latin typeface="Arial Black" panose="020B0A04020102020204" pitchFamily="34" charset="0"/>
                <a:sym typeface="Wingdings" panose="05000000000000000000" pitchFamily="2" charset="2"/>
              </a:rPr>
              <a:t> </a:t>
            </a:r>
            <a:r>
              <a:rPr lang="en-US" altLang="el-GR" sz="2800">
                <a:latin typeface="Arial Black" panose="020B0A04020102020204" pitchFamily="34" charset="0"/>
              </a:rPr>
              <a:t> PCO</a:t>
            </a:r>
            <a:r>
              <a:rPr lang="en-US" altLang="el-GR" sz="2800" baseline="-25000">
                <a:latin typeface="Arial Black" panose="020B0A04020102020204" pitchFamily="34" charset="0"/>
              </a:rPr>
              <a:t>2</a:t>
            </a:r>
            <a:r>
              <a:rPr lang="en-US" altLang="el-GR" sz="2800">
                <a:latin typeface="Arial Black" panose="020B0A04020102020204" pitchFamily="34" charset="0"/>
              </a:rPr>
              <a:t> </a:t>
            </a:r>
            <a:r>
              <a:rPr lang="el-GR" altLang="el-GR" sz="2800">
                <a:latin typeface="Arial Black" panose="020B0A04020102020204" pitchFamily="34" charset="0"/>
              </a:rPr>
              <a:t>κατά 1-1.2 </a:t>
            </a:r>
            <a:r>
              <a:rPr lang="en-US" altLang="el-GR" sz="2800">
                <a:latin typeface="Arial Black" panose="020B0A04020102020204" pitchFamily="34" charset="0"/>
              </a:rPr>
              <a:t>mmHg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el-GR" sz="2800">
              <a:latin typeface="Arial Black" panose="020B0A040201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400">
                <a:latin typeface="Arial Black" panose="020B0A04020102020204" pitchFamily="34" charset="0"/>
              </a:rPr>
              <a:t>Ή</a:t>
            </a:r>
            <a:r>
              <a:rPr lang="el-GR" altLang="el-GR" sz="2800">
                <a:latin typeface="Arial Black" panose="020B0A04020102020204" pitchFamily="34" charset="0"/>
              </a:rPr>
              <a:t> </a:t>
            </a:r>
            <a:r>
              <a:rPr lang="en-US" altLang="el-GR" sz="4400" b="1">
                <a:solidFill>
                  <a:schemeClr val="folHlink"/>
                </a:solidFill>
              </a:rPr>
              <a:t>pCO2=[HCO3]x1.5 + 8 (</a:t>
            </a:r>
            <a:r>
              <a:rPr lang="en-US" altLang="el-GR" sz="4400" b="1" u="sng">
                <a:solidFill>
                  <a:schemeClr val="folHlink"/>
                </a:solidFill>
              </a:rPr>
              <a:t>+</a:t>
            </a:r>
            <a:r>
              <a:rPr lang="en-US" altLang="el-GR" sz="4400" b="1">
                <a:solidFill>
                  <a:schemeClr val="folHlink"/>
                </a:solidFill>
              </a:rPr>
              <a:t>2)</a:t>
            </a:r>
            <a:endParaRPr lang="el-GR" altLang="el-GR" sz="4400" b="1">
              <a:solidFill>
                <a:schemeClr val="folHlink"/>
              </a:solidFill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n-US" altLang="el-GR" sz="280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800">
                <a:solidFill>
                  <a:srgbClr val="FF0000"/>
                </a:solidFill>
                <a:latin typeface="Arial Black" panose="020B0A04020102020204" pitchFamily="34" charset="0"/>
              </a:rPr>
              <a:t>M</a:t>
            </a:r>
            <a:r>
              <a:rPr lang="el-GR" altLang="el-GR" sz="2800">
                <a:solidFill>
                  <a:srgbClr val="FF0000"/>
                </a:solidFill>
                <a:latin typeface="Arial Black" panose="020B0A04020102020204" pitchFamily="34" charset="0"/>
              </a:rPr>
              <a:t>εταβολική αλκάλωση:	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Char char="é"/>
            </a:pPr>
            <a:r>
              <a:rPr lang="el-GR" altLang="el-GR" sz="2800">
                <a:latin typeface="Arial Black" panose="020B0A04020102020204" pitchFamily="34" charset="0"/>
              </a:rPr>
              <a:t>των </a:t>
            </a:r>
            <a:r>
              <a:rPr lang="en-US" altLang="el-GR" sz="2800">
                <a:latin typeface="Arial Black" panose="020B0A04020102020204" pitchFamily="34" charset="0"/>
              </a:rPr>
              <a:t>HCO</a:t>
            </a:r>
            <a:r>
              <a:rPr lang="en-US" altLang="el-GR" sz="2800" baseline="-25000">
                <a:latin typeface="Arial Black" panose="020B0A04020102020204" pitchFamily="34" charset="0"/>
              </a:rPr>
              <a:t>3</a:t>
            </a:r>
            <a:r>
              <a:rPr lang="en-US" altLang="el-GR" sz="2800" baseline="30000">
                <a:latin typeface="Arial Black" panose="020B0A04020102020204" pitchFamily="34" charset="0"/>
              </a:rPr>
              <a:t>-</a:t>
            </a:r>
            <a:r>
              <a:rPr lang="en-US" altLang="el-GR" sz="2800">
                <a:latin typeface="Arial Black" panose="020B0A04020102020204" pitchFamily="34" charset="0"/>
              </a:rPr>
              <a:t> </a:t>
            </a:r>
            <a:r>
              <a:rPr lang="el-GR" altLang="el-GR" sz="2800">
                <a:latin typeface="Arial Black" panose="020B0A04020102020204" pitchFamily="34" charset="0"/>
              </a:rPr>
              <a:t>κατά</a:t>
            </a:r>
            <a:r>
              <a:rPr lang="en-US" altLang="el-GR" sz="2800">
                <a:latin typeface="Arial Black" panose="020B0A04020102020204" pitchFamily="34" charset="0"/>
              </a:rPr>
              <a:t> </a:t>
            </a:r>
            <a:r>
              <a:rPr lang="el-GR" altLang="el-GR" sz="2800">
                <a:latin typeface="Arial Black" panose="020B0A04020102020204" pitchFamily="34" charset="0"/>
              </a:rPr>
              <a:t>1</a:t>
            </a:r>
            <a:r>
              <a:rPr lang="en-US" altLang="el-GR" sz="2800">
                <a:latin typeface="Arial Black" panose="020B0A04020102020204" pitchFamily="34" charset="0"/>
              </a:rPr>
              <a:t>mEq/L </a:t>
            </a:r>
            <a:r>
              <a:rPr lang="en-US" altLang="el-GR" sz="2800">
                <a:latin typeface="Arial Black" panose="020B0A04020102020204" pitchFamily="34" charset="0"/>
                <a:sym typeface="Wingdings" panose="05000000000000000000" pitchFamily="2" charset="2"/>
              </a:rPr>
              <a:t></a:t>
            </a:r>
            <a:r>
              <a:rPr lang="en-US" altLang="el-GR" sz="2800">
                <a:latin typeface="Arial Black" panose="020B0A04020102020204" pitchFamily="34" charset="0"/>
              </a:rPr>
              <a:t> </a:t>
            </a:r>
            <a:r>
              <a:rPr lang="en-US" altLang="el-GR" sz="2800">
                <a:latin typeface="Arial Black" panose="020B0A04020102020204" pitchFamily="34" charset="0"/>
                <a:sym typeface="Wingdings" panose="05000000000000000000" pitchFamily="2" charset="2"/>
              </a:rPr>
              <a:t></a:t>
            </a:r>
            <a:r>
              <a:rPr lang="en-US" altLang="el-GR" sz="2800">
                <a:latin typeface="Arial Black" panose="020B0A04020102020204" pitchFamily="34" charset="0"/>
              </a:rPr>
              <a:t>PCO</a:t>
            </a:r>
            <a:r>
              <a:rPr lang="en-US" altLang="el-GR" sz="2800" baseline="-25000">
                <a:latin typeface="Arial Black" panose="020B0A04020102020204" pitchFamily="34" charset="0"/>
              </a:rPr>
              <a:t>2</a:t>
            </a:r>
            <a:r>
              <a:rPr lang="en-US" altLang="el-GR" sz="2800">
                <a:latin typeface="Arial Black" panose="020B0A04020102020204" pitchFamily="34" charset="0"/>
              </a:rPr>
              <a:t> </a:t>
            </a:r>
            <a:r>
              <a:rPr lang="el-GR" altLang="el-GR" sz="2800">
                <a:latin typeface="Arial Black" panose="020B0A04020102020204" pitchFamily="34" charset="0"/>
              </a:rPr>
              <a:t>κατά </a:t>
            </a:r>
            <a:r>
              <a:rPr lang="en-US" altLang="el-GR" sz="2800">
                <a:latin typeface="Arial Black" panose="020B0A04020102020204" pitchFamily="34" charset="0"/>
              </a:rPr>
              <a:t>0.7 mmHg</a:t>
            </a:r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en-US" altLang="el-GR" sz="2800" b="1"/>
          </a:p>
          <a:p>
            <a:pPr algn="just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el-GR" altLang="el-GR" sz="1400" b="1"/>
              <a:t>Ή</a:t>
            </a:r>
            <a:r>
              <a:rPr lang="el-GR" altLang="el-GR" sz="2800" b="1"/>
              <a:t> </a:t>
            </a:r>
            <a:r>
              <a:rPr lang="en-US" altLang="el-GR" sz="4400" b="1">
                <a:solidFill>
                  <a:schemeClr val="folHlink"/>
                </a:solidFill>
              </a:rPr>
              <a:t>pCO2=[HCO3] + 15 (</a:t>
            </a:r>
            <a:r>
              <a:rPr lang="en-US" altLang="el-GR" sz="4400" b="1" u="sng">
                <a:solidFill>
                  <a:schemeClr val="folHlink"/>
                </a:solidFill>
              </a:rPr>
              <a:t>+</a:t>
            </a:r>
            <a:r>
              <a:rPr lang="en-US" altLang="el-GR" sz="4400" b="1">
                <a:solidFill>
                  <a:schemeClr val="folHlink"/>
                </a:solidFill>
              </a:rPr>
              <a:t>?)</a:t>
            </a:r>
            <a:endParaRPr lang="el-GR" altLang="el-GR" sz="4400" b="1">
              <a:solidFill>
                <a:schemeClr val="folHlink"/>
              </a:solidFill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D40D3D56-B0BF-456C-9804-ECEC1E227FE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xmlns="" id="{BAD02925-82EB-4E3E-9A22-F533F921A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565400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el-GR" dirty="0"/>
              <a:t>Παραδείγματα</a:t>
            </a:r>
          </a:p>
        </p:txBody>
      </p:sp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533EE151-EE01-4B72-9A1F-27BC4A18BA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xmlns="" id="{219D7397-A6AB-4783-B0DD-C155F13F4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8" y="304800"/>
            <a:ext cx="8194675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 u="sng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Ερώτηση 1: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Aσθενής 45 ετών με εμέτους εξαιτίας πυλωρικής στένωσης και 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Na</a:t>
            </a:r>
            <a:r>
              <a:rPr lang="en-US" altLang="el-GR" sz="2800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+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ορού: 140 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mEq/L, </a:t>
            </a:r>
            <a:endParaRPr lang="el-GR" altLang="el-GR" sz="2800">
              <a:latin typeface="Arial Greek" panose="020B0604020202020204" pitchFamily="34" charset="0"/>
              <a:ea typeface="Arial Greek" panose="020B0604020202020204" pitchFamily="34" charset="0"/>
              <a:cs typeface="Arial Greek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K</a:t>
            </a:r>
            <a:r>
              <a:rPr lang="en-US" altLang="el-GR" sz="2800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+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: 2.2 mEq/L, Cl</a:t>
            </a:r>
            <a:r>
              <a:rPr lang="en-US" altLang="el-GR" sz="2800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-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: 86 mEq/L, pH: 7.53, PCO</a:t>
            </a:r>
            <a:r>
              <a:rPr lang="en-US" altLang="el-GR" sz="2800" baseline="-25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2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: 52 mmHg, HCO</a:t>
            </a:r>
            <a:r>
              <a:rPr lang="en-US" altLang="el-GR" sz="2800" baseline="-25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3</a:t>
            </a:r>
            <a:r>
              <a:rPr lang="en-US" altLang="el-GR" sz="2800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-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: 4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0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mEq/L, 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ουρία: 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90 mg/dl, 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κρεατινίνη: 1.8 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mg/dl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έχει: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l-GR" altLang="el-GR" sz="2800">
              <a:latin typeface="Arial Greek" panose="020B0604020202020204" pitchFamily="34" charset="0"/>
              <a:ea typeface="Arial Greek" panose="020B0604020202020204" pitchFamily="34" charset="0"/>
              <a:cs typeface="Arial Greek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Μεταβολική οξέωση με φυσιολογικό χάσμα ανιόντων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Οξεία αναπνευστική οξέωση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Χρόνια αναπνευστική οξέωση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Μεταβολική  υποχλωραιμική υποκαλιαιμική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    αλκάλωση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endParaRPr lang="el-GR" altLang="el-GR" sz="2800">
              <a:latin typeface="Arial Greek" panose="020B0604020202020204" pitchFamily="34" charset="0"/>
              <a:ea typeface="Arial Greek" panose="020B0604020202020204" pitchFamily="34" charset="0"/>
              <a:cs typeface="Arial Greek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Η σωστή απάντηση είναι η 4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46391D0F-94B0-459C-AD81-2766B62D4C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 Box 3">
            <a:extLst>
              <a:ext uri="{FF2B5EF4-FFF2-40B4-BE49-F238E27FC236}">
                <a16:creationId xmlns:a16="http://schemas.microsoft.com/office/drawing/2014/main" xmlns="" id="{69C16746-C354-4446-8F25-DD41542AF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692150"/>
            <a:ext cx="7777162" cy="569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l-GR" sz="2800" u="sng" dirty="0">
                <a:latin typeface="+mn-lt"/>
              </a:rPr>
              <a:t>Ερώτηση 2:</a:t>
            </a:r>
            <a:r>
              <a:rPr lang="el-GR" sz="2800" dirty="0">
                <a:latin typeface="+mn-lt"/>
              </a:rPr>
              <a:t> Ασθενής 45 ετών, βαρύς καπνιστής, εμφάνισε εμέτους. </a:t>
            </a:r>
            <a:r>
              <a:rPr lang="en-US" sz="2800" dirty="0">
                <a:latin typeface="+mn-lt"/>
              </a:rPr>
              <a:t>pH= 7.49, PO</a:t>
            </a:r>
            <a:r>
              <a:rPr lang="en-US" sz="2800" baseline="-25000" dirty="0">
                <a:latin typeface="+mn-lt"/>
              </a:rPr>
              <a:t>2</a:t>
            </a:r>
            <a:r>
              <a:rPr lang="en-US" sz="2800" dirty="0">
                <a:latin typeface="+mn-lt"/>
              </a:rPr>
              <a:t>= 55 mmHg, HCO</a:t>
            </a:r>
            <a:r>
              <a:rPr lang="en-US" sz="2800" baseline="-25000" dirty="0">
                <a:latin typeface="+mn-lt"/>
              </a:rPr>
              <a:t>3</a:t>
            </a:r>
            <a:r>
              <a:rPr lang="en-US" sz="2800" baseline="30000" dirty="0">
                <a:latin typeface="+mn-lt"/>
              </a:rPr>
              <a:t>-</a:t>
            </a:r>
            <a:r>
              <a:rPr lang="en-US" sz="2800" dirty="0">
                <a:latin typeface="+mn-lt"/>
              </a:rPr>
              <a:t>= 40 </a:t>
            </a:r>
            <a:r>
              <a:rPr lang="en-US" sz="2800" dirty="0" err="1">
                <a:latin typeface="+mn-lt"/>
              </a:rPr>
              <a:t>mEq</a:t>
            </a:r>
            <a:r>
              <a:rPr lang="en-US" sz="2800" dirty="0">
                <a:latin typeface="+mn-lt"/>
              </a:rPr>
              <a:t>/L, PCO</a:t>
            </a:r>
            <a:r>
              <a:rPr lang="en-US" sz="2800" baseline="-25000" dirty="0">
                <a:latin typeface="+mn-lt"/>
              </a:rPr>
              <a:t>2</a:t>
            </a:r>
            <a:r>
              <a:rPr lang="en-US" sz="2800" dirty="0">
                <a:latin typeface="+mn-lt"/>
              </a:rPr>
              <a:t>= 68 mmHg</a:t>
            </a:r>
            <a:r>
              <a:rPr lang="el-GR" sz="2800" dirty="0">
                <a:latin typeface="+mn-lt"/>
              </a:rPr>
              <a:t> και έχει:</a:t>
            </a:r>
          </a:p>
          <a:p>
            <a:pPr algn="just">
              <a:defRPr/>
            </a:pPr>
            <a:endParaRPr lang="el-GR" sz="2800" dirty="0">
              <a:latin typeface="+mn-lt"/>
            </a:endParaRPr>
          </a:p>
          <a:p>
            <a:pPr marL="514350" indent="-514350" algn="just">
              <a:buFontTx/>
              <a:buAutoNum type="arabicPeriod"/>
              <a:defRPr/>
            </a:pPr>
            <a:r>
              <a:rPr lang="el-GR" sz="2800" dirty="0">
                <a:latin typeface="+mn-lt"/>
              </a:rPr>
              <a:t>Μεταβολική </a:t>
            </a:r>
            <a:r>
              <a:rPr lang="el-GR" sz="2800" dirty="0" err="1">
                <a:latin typeface="+mn-lt"/>
              </a:rPr>
              <a:t>αλκάλωση</a:t>
            </a:r>
            <a:endParaRPr lang="el-GR" sz="2800" dirty="0">
              <a:latin typeface="+mn-lt"/>
            </a:endParaRPr>
          </a:p>
          <a:p>
            <a:pPr marL="514350" indent="-514350" algn="just">
              <a:buFontTx/>
              <a:buAutoNum type="arabicPeriod"/>
              <a:defRPr/>
            </a:pPr>
            <a:r>
              <a:rPr lang="el-GR" sz="2800" dirty="0">
                <a:latin typeface="+mn-lt"/>
              </a:rPr>
              <a:t>Χρόνια Αναπνευστική οξέωση</a:t>
            </a:r>
          </a:p>
          <a:p>
            <a:pPr marL="514350" indent="-514350" algn="just">
              <a:buFontTx/>
              <a:buAutoNum type="arabicPeriod"/>
              <a:defRPr/>
            </a:pPr>
            <a:r>
              <a:rPr lang="el-GR" sz="2800" dirty="0">
                <a:latin typeface="+mn-lt"/>
              </a:rPr>
              <a:t>Μικτή διαταραχή με μεταβολική </a:t>
            </a:r>
            <a:r>
              <a:rPr lang="el-GR" sz="2800" dirty="0" err="1">
                <a:latin typeface="+mn-lt"/>
              </a:rPr>
              <a:t>αλκάλωση</a:t>
            </a:r>
            <a:r>
              <a:rPr lang="el-GR" sz="2800" dirty="0">
                <a:latin typeface="+mn-lt"/>
              </a:rPr>
              <a:t> και αναπνευστική οξέωση</a:t>
            </a:r>
          </a:p>
          <a:p>
            <a:pPr marL="514350" indent="-514350" algn="just">
              <a:buFontTx/>
              <a:buAutoNum type="arabicPeriod"/>
              <a:defRPr/>
            </a:pPr>
            <a:r>
              <a:rPr lang="el-GR" sz="2800" dirty="0">
                <a:latin typeface="+mn-lt"/>
              </a:rPr>
              <a:t>Μικτή διαταραχή με μεταβολική και αναπνευστική </a:t>
            </a:r>
            <a:r>
              <a:rPr lang="el-GR" sz="2800" dirty="0" err="1">
                <a:latin typeface="+mn-lt"/>
              </a:rPr>
              <a:t>αλκάλωση</a:t>
            </a:r>
            <a:endParaRPr lang="el-GR" sz="2800" dirty="0">
              <a:latin typeface="+mn-lt"/>
            </a:endParaRPr>
          </a:p>
          <a:p>
            <a:pPr marL="514350" indent="-514350" algn="just">
              <a:buFontTx/>
              <a:buAutoNum type="arabicPeriod"/>
              <a:defRPr/>
            </a:pPr>
            <a:endParaRPr lang="el-GR" sz="2800" dirty="0">
              <a:latin typeface="+mn-lt"/>
            </a:endParaRPr>
          </a:p>
          <a:p>
            <a:pPr marL="514350" indent="-514350" algn="just">
              <a:defRPr/>
            </a:pPr>
            <a:r>
              <a:rPr lang="el-GR" sz="2800" dirty="0">
                <a:latin typeface="+mn-lt"/>
              </a:rPr>
              <a:t>Η σωστή απάντηση είναι η 3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8C223AB8-E194-42E2-A803-60E92D71D3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>
            <a:extLst>
              <a:ext uri="{FF2B5EF4-FFF2-40B4-BE49-F238E27FC236}">
                <a16:creationId xmlns:a16="http://schemas.microsoft.com/office/drawing/2014/main" xmlns="" id="{AE24A7D1-3060-4D02-9633-227F32230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908050"/>
            <a:ext cx="8196262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u="sng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Ερώτηση 3:</a:t>
            </a:r>
            <a:r>
              <a:rPr lang="el-GR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Ασθενής με κίρρωση, υπό αγωγή</a:t>
            </a:r>
            <a:r>
              <a:rPr lang="en-US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</a:t>
            </a:r>
            <a:r>
              <a:rPr lang="el-GR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με φουροσεμίδη και </a:t>
            </a:r>
            <a:r>
              <a:rPr lang="en-US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pH= 7.55, PCO</a:t>
            </a:r>
            <a:r>
              <a:rPr lang="en-US" altLang="el-GR" baseline="-25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2</a:t>
            </a:r>
            <a:r>
              <a:rPr lang="en-US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= 44 mmHg, HCO</a:t>
            </a:r>
            <a:r>
              <a:rPr lang="en-US" altLang="el-GR" baseline="-25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3</a:t>
            </a:r>
            <a:r>
              <a:rPr lang="en-US" altLang="el-GR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-</a:t>
            </a:r>
            <a:r>
              <a:rPr lang="el-GR" altLang="el-GR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</a:t>
            </a:r>
            <a:r>
              <a:rPr lang="en-US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= 40 mEq/L</a:t>
            </a:r>
            <a:r>
              <a:rPr lang="el-GR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έχει: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l-GR" altLang="el-GR">
              <a:latin typeface="Arial Greek" panose="020B0604020202020204" pitchFamily="34" charset="0"/>
              <a:ea typeface="Arial Greek" panose="020B0604020202020204" pitchFamily="34" charset="0"/>
              <a:cs typeface="Arial Greek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Μεταβολική αλκάλωση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Αναπνευστική αλκάλωση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Μικτή διαταραχή με μεταβολική και αναπνευστική αλκάλωση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Χρόνια Αναπνευστική οξέωση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endParaRPr lang="el-GR" altLang="el-GR">
              <a:latin typeface="Arial Greek" panose="020B0604020202020204" pitchFamily="34" charset="0"/>
              <a:ea typeface="Arial Greek" panose="020B0604020202020204" pitchFamily="34" charset="0"/>
              <a:cs typeface="Arial Greek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Η σωστή απάντηση είναι η 3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C859AD82-61DB-420C-A50F-B1E63D9A70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>
            <a:extLst>
              <a:ext uri="{FF2B5EF4-FFF2-40B4-BE49-F238E27FC236}">
                <a16:creationId xmlns:a16="http://schemas.microsoft.com/office/drawing/2014/main" xmlns="" id="{86F0F445-4B86-402A-991F-6260B6578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0"/>
            <a:ext cx="882015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tabLst>
                <a:tab pos="388938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tabLst>
                <a:tab pos="38893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tabLst>
                <a:tab pos="388938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tabLst>
                <a:tab pos="388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88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88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88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88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tabLst>
                <a:tab pos="388938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Ερώτηση 4: Ασθενής με χρόνιο διαρροϊκό σύνδρομο εμφανίζει pH= 7.28, PCO</a:t>
            </a:r>
            <a:r>
              <a:rPr lang="el-GR" altLang="el-GR" sz="2800" baseline="-25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2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= 28 mmHg, HCO</a:t>
            </a:r>
            <a:r>
              <a:rPr lang="el-GR" altLang="el-GR" sz="2800" baseline="-25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3</a:t>
            </a:r>
            <a:r>
              <a:rPr lang="el-GR" altLang="el-GR" sz="2800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-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= 12 mEq/L, 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Na</a:t>
            </a:r>
            <a:r>
              <a:rPr lang="en-US" altLang="el-GR" sz="2800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+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= 13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8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mEq/L,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K</a:t>
            </a:r>
            <a:r>
              <a:rPr lang="en-US" altLang="el-GR" sz="2800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+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= 3.5 mEq/L, Cl</a:t>
            </a:r>
            <a:r>
              <a:rPr lang="en-US" altLang="el-GR" sz="2800" baseline="300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-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= 10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8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mEq/L, ουρία= 102 mg/dl, 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κρεατινίνη= 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1.6 mg/dl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και έχει: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l-GR" altLang="el-GR" sz="2800">
              <a:latin typeface="Arial Greek" panose="020B0604020202020204" pitchFamily="34" charset="0"/>
              <a:ea typeface="Arial Greek" panose="020B0604020202020204" pitchFamily="34" charset="0"/>
              <a:cs typeface="Arial Greek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Απλή Μεταβολική οξέωση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Μικτή μεταβολική οξέωση με φυσιολογικό και μεγάλο χάσμα ανιόντων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Μικτή μεταβολική οξέωση και μεταβολική αλκάλωση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Μικτή μεταβολική οξέωση και αναπνευστική αλκάλωση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endParaRPr lang="el-GR" altLang="el-GR" sz="2800">
              <a:latin typeface="Arial Greek" panose="020B0604020202020204" pitchFamily="34" charset="0"/>
              <a:ea typeface="Arial Greek" panose="020B0604020202020204" pitchFamily="34" charset="0"/>
              <a:cs typeface="Arial Greek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Η σωστή απάντηση είναι η 2</a:t>
            </a: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	</a:t>
            </a:r>
            <a:endParaRPr lang="el-GR" altLang="el-GR" sz="2800">
              <a:latin typeface="Arial Greek" panose="020B0604020202020204" pitchFamily="34" charset="0"/>
              <a:ea typeface="Arial Greek" panose="020B0604020202020204" pitchFamily="34" charset="0"/>
              <a:cs typeface="Arial Greek" panose="020B0604020202020204" pitchFamily="34" charset="0"/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C1AE5CC4-66E6-45BA-8467-E90243068E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>
            <a:extLst>
              <a:ext uri="{FF2B5EF4-FFF2-40B4-BE49-F238E27FC236}">
                <a16:creationId xmlns:a16="http://schemas.microsoft.com/office/drawing/2014/main" xmlns="" id="{390B11D4-C500-4DB2-9675-B916067F5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3" y="188913"/>
            <a:ext cx="8872537" cy="710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u="sng">
                <a:cs typeface="Arial" panose="020B0604020202020204" pitchFamily="34" charset="0"/>
              </a:rPr>
              <a:t>Ερώτηση 5:</a:t>
            </a:r>
            <a:r>
              <a:rPr lang="el-GR" altLang="el-GR">
                <a:cs typeface="Arial" panose="020B0604020202020204" pitchFamily="34" charset="0"/>
              </a:rPr>
              <a:t> Ασθενής με εμέτους από 5 ημέρες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>
                <a:cs typeface="Arial" panose="020B0604020202020204" pitchFamily="34" charset="0"/>
              </a:rPr>
              <a:t>προσέρχεται με υπόταση, ταχυκαρδία, </a:t>
            </a:r>
            <a:r>
              <a:rPr lang="el-GR" altLang="el-GR" sz="2800">
                <a:cs typeface="Arial" panose="020B0604020202020204" pitchFamily="34" charset="0"/>
              </a:rPr>
              <a:t>pH= 7.23, PCO</a:t>
            </a:r>
            <a:r>
              <a:rPr lang="el-GR" altLang="el-GR" sz="2800" baseline="-25000">
                <a:cs typeface="Arial" panose="020B0604020202020204" pitchFamily="34" charset="0"/>
              </a:rPr>
              <a:t>2</a:t>
            </a:r>
            <a:r>
              <a:rPr lang="el-GR" altLang="el-GR" sz="2800">
                <a:cs typeface="Arial" panose="020B0604020202020204" pitchFamily="34" charset="0"/>
              </a:rPr>
              <a:t>= 22 mmHg, HCO</a:t>
            </a:r>
            <a:r>
              <a:rPr lang="el-GR" altLang="el-GR" sz="2800" baseline="-25000">
                <a:cs typeface="Arial" panose="020B0604020202020204" pitchFamily="34" charset="0"/>
              </a:rPr>
              <a:t>3</a:t>
            </a:r>
            <a:r>
              <a:rPr lang="el-GR" altLang="el-GR" sz="2800" baseline="30000">
                <a:cs typeface="Arial" panose="020B0604020202020204" pitchFamily="34" charset="0"/>
              </a:rPr>
              <a:t>-</a:t>
            </a:r>
            <a:r>
              <a:rPr lang="el-GR" altLang="el-GR" sz="2800">
                <a:cs typeface="Arial" panose="020B0604020202020204" pitchFamily="34" charset="0"/>
              </a:rPr>
              <a:t>= 9 mEq/L, κρεατινίνη= </a:t>
            </a:r>
            <a:r>
              <a:rPr lang="en-US" altLang="el-GR" sz="2800">
                <a:cs typeface="Arial" panose="020B0604020202020204" pitchFamily="34" charset="0"/>
              </a:rPr>
              <a:t>2.1 mg/dl, Na</a:t>
            </a:r>
            <a:r>
              <a:rPr lang="en-US" altLang="el-GR" sz="2800" baseline="30000">
                <a:cs typeface="Arial" panose="020B0604020202020204" pitchFamily="34" charset="0"/>
              </a:rPr>
              <a:t>+</a:t>
            </a:r>
            <a:r>
              <a:rPr lang="en-US" altLang="el-GR" sz="2800">
                <a:cs typeface="Arial" panose="020B0604020202020204" pitchFamily="34" charset="0"/>
              </a:rPr>
              <a:t>=140 mEq/L, Cl</a:t>
            </a:r>
            <a:r>
              <a:rPr lang="en-US" altLang="el-GR" sz="2800" baseline="30000">
                <a:cs typeface="Arial" panose="020B0604020202020204" pitchFamily="34" charset="0"/>
              </a:rPr>
              <a:t>-</a:t>
            </a:r>
            <a:r>
              <a:rPr lang="en-US" altLang="el-GR" sz="2800">
                <a:cs typeface="Arial" panose="020B0604020202020204" pitchFamily="34" charset="0"/>
              </a:rPr>
              <a:t>= 77 mEq/L,</a:t>
            </a:r>
            <a:r>
              <a:rPr lang="el-GR" altLang="el-GR" sz="2800">
                <a:cs typeface="Arial" panose="020B0604020202020204" pitchFamily="34" charset="0"/>
              </a:rPr>
              <a:t> </a:t>
            </a:r>
            <a:r>
              <a:rPr lang="en-US" altLang="el-GR" sz="2800">
                <a:cs typeface="Arial" panose="020B0604020202020204" pitchFamily="34" charset="0"/>
              </a:rPr>
              <a:t>K</a:t>
            </a:r>
            <a:r>
              <a:rPr lang="en-US" altLang="el-GR" sz="2800" baseline="30000">
                <a:cs typeface="Arial" panose="020B0604020202020204" pitchFamily="34" charset="0"/>
              </a:rPr>
              <a:t>+</a:t>
            </a:r>
            <a:r>
              <a:rPr lang="en-US" altLang="el-GR" sz="2800">
                <a:cs typeface="Arial" panose="020B0604020202020204" pitchFamily="34" charset="0"/>
              </a:rPr>
              <a:t>= 3.4 mEq/L, κετόνες= </a:t>
            </a:r>
            <a:r>
              <a:rPr lang="el-GR" altLang="el-GR" sz="2800">
                <a:cs typeface="Arial" panose="020B0604020202020204" pitchFamily="34" charset="0"/>
              </a:rPr>
              <a:t>ίχνη στα ούρα και έχει: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l-GR" altLang="el-GR" sz="2800"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cs typeface="Arial" panose="020B0604020202020204" pitchFamily="34" charset="0"/>
              </a:rPr>
              <a:t>Απλή Μεταβολική αλκάλωση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Μικτή μεταβολική οξέωση με φυσιολογικό και μεγάλο χάσμα ανιόντων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n-US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 </a:t>
            </a: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Μικτή μεταβολική οξέωση και μεταβολική αλκάλωση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Μικτή μεταβολική οξέωση και αναπνευστική αλκάλωση</a:t>
            </a:r>
          </a:p>
          <a:p>
            <a:pPr algn="just">
              <a:spcBef>
                <a:spcPct val="0"/>
              </a:spcBef>
              <a:buClrTx/>
              <a:buSzTx/>
              <a:buFontTx/>
              <a:buAutoNum type="arabicPeriod"/>
            </a:pPr>
            <a:endParaRPr lang="el-GR" altLang="el-GR" sz="2800">
              <a:latin typeface="Arial Greek" panose="020B0604020202020204" pitchFamily="34" charset="0"/>
              <a:ea typeface="Arial Greek" panose="020B0604020202020204" pitchFamily="34" charset="0"/>
              <a:cs typeface="Arial Greek" panose="020B0604020202020204" pitchFamily="34" charset="0"/>
            </a:endParaRP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800">
                <a:latin typeface="Arial Greek" panose="020B0604020202020204" pitchFamily="34" charset="0"/>
                <a:ea typeface="Arial Greek" panose="020B0604020202020204" pitchFamily="34" charset="0"/>
                <a:cs typeface="Arial Greek" panose="020B0604020202020204" pitchFamily="34" charset="0"/>
              </a:rPr>
              <a:t>Η σωστή απάντηση είναι η 3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el-GR" altLang="el-GR" sz="2800">
              <a:cs typeface="Arial" panose="020B0604020202020204" pitchFamily="34" charset="0"/>
            </a:endParaRP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03919B46-9600-4757-9DD7-A26153DC4D4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>
            <a:extLst>
              <a:ext uri="{FF2B5EF4-FFF2-40B4-BE49-F238E27FC236}">
                <a16:creationId xmlns:a16="http://schemas.microsoft.com/office/drawing/2014/main" xmlns="" id="{4813D3EB-D63B-4ED9-843F-15E12BBA222A}"/>
              </a:ext>
            </a:extLst>
          </p:cNvPr>
          <p:cNvGrpSpPr>
            <a:grpSpLocks/>
          </p:cNvGrpSpPr>
          <p:nvPr/>
        </p:nvGrpSpPr>
        <p:grpSpPr bwMode="auto">
          <a:xfrm>
            <a:off x="1003300" y="3594100"/>
            <a:ext cx="7607300" cy="1879600"/>
            <a:chOff x="632" y="2264"/>
            <a:chExt cx="4792" cy="1184"/>
          </a:xfrm>
        </p:grpSpPr>
        <p:sp>
          <p:nvSpPr>
            <p:cNvPr id="7183" name="Rectangle 3">
              <a:extLst>
                <a:ext uri="{FF2B5EF4-FFF2-40B4-BE49-F238E27FC236}">
                  <a16:creationId xmlns:a16="http://schemas.microsoft.com/office/drawing/2014/main" xmlns="" id="{3A3262AB-0092-4F15-AF76-409388C03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" y="2863"/>
              <a:ext cx="4205" cy="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457200"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l-GR">
                  <a:solidFill>
                    <a:srgbClr val="FFFF35"/>
                  </a:solidFill>
                </a:rPr>
                <a:t>pH  =  Οξαιμία (χαμηλό pH)</a:t>
              </a:r>
            </a:p>
          </p:txBody>
        </p:sp>
        <p:grpSp>
          <p:nvGrpSpPr>
            <p:cNvPr id="7184" name="Group 4">
              <a:extLst>
                <a:ext uri="{FF2B5EF4-FFF2-40B4-BE49-F238E27FC236}">
                  <a16:creationId xmlns:a16="http://schemas.microsoft.com/office/drawing/2014/main" xmlns="" id="{504AD3CB-BEF1-4E8F-ACB1-04E015409F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2" y="2264"/>
              <a:ext cx="4680" cy="1184"/>
              <a:chOff x="632" y="2264"/>
              <a:chExt cx="4680" cy="1184"/>
            </a:xfrm>
          </p:grpSpPr>
          <p:sp>
            <p:nvSpPr>
              <p:cNvPr id="7185" name="Rectangle 5">
                <a:extLst>
                  <a:ext uri="{FF2B5EF4-FFF2-40B4-BE49-F238E27FC236}">
                    <a16:creationId xmlns:a16="http://schemas.microsoft.com/office/drawing/2014/main" xmlns="" id="{DEB7605E-15ED-40DD-9C1E-B6B4B51B0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" y="2264"/>
                <a:ext cx="4489" cy="1184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l-GR" altLang="el-GR" sz="1800"/>
              </a:p>
            </p:txBody>
          </p:sp>
          <p:sp>
            <p:nvSpPr>
              <p:cNvPr id="7186" name="Rectangle 6">
                <a:extLst>
                  <a:ext uri="{FF2B5EF4-FFF2-40B4-BE49-F238E27FC236}">
                    <a16:creationId xmlns:a16="http://schemas.microsoft.com/office/drawing/2014/main" xmlns="" id="{71C8FD88-5BD1-4C53-AC2E-111404D7F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21" y="2472"/>
                <a:ext cx="4091" cy="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457200"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572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572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572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572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l-GR">
                    <a:solidFill>
                      <a:srgbClr val="FFFF35"/>
                    </a:solidFill>
                  </a:rPr>
                  <a:t>pH  =  Αλκαλαιμία (υψηλό pH)</a:t>
                </a:r>
              </a:p>
            </p:txBody>
          </p:sp>
          <p:grpSp>
            <p:nvGrpSpPr>
              <p:cNvPr id="7187" name="Group 7">
                <a:extLst>
                  <a:ext uri="{FF2B5EF4-FFF2-40B4-BE49-F238E27FC236}">
                    <a16:creationId xmlns:a16="http://schemas.microsoft.com/office/drawing/2014/main" xmlns="" id="{0E3899D4-3E28-4A6C-B8EF-B30A3291D3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22" y="2503"/>
                <a:ext cx="159" cy="627"/>
                <a:chOff x="822" y="2503"/>
                <a:chExt cx="159" cy="627"/>
              </a:xfrm>
            </p:grpSpPr>
            <p:sp>
              <p:nvSpPr>
                <p:cNvPr id="7188" name="AutoShape 8">
                  <a:extLst>
                    <a:ext uri="{FF2B5EF4-FFF2-40B4-BE49-F238E27FC236}">
                      <a16:creationId xmlns:a16="http://schemas.microsoft.com/office/drawing/2014/main" xmlns="" id="{8FC21B98-3BD8-4CA5-8F32-1EBF2FC0B3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" y="2503"/>
                  <a:ext cx="159" cy="188"/>
                </a:xfrm>
                <a:prstGeom prst="upArrow">
                  <a:avLst>
                    <a:gd name="adj1" fmla="val 50000"/>
                    <a:gd name="adj2" fmla="val 59125"/>
                  </a:avLst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l-GR" altLang="el-GR" sz="1800"/>
                </a:p>
              </p:txBody>
            </p:sp>
            <p:sp>
              <p:nvSpPr>
                <p:cNvPr id="7189" name="AutoShape 9">
                  <a:extLst>
                    <a:ext uri="{FF2B5EF4-FFF2-40B4-BE49-F238E27FC236}">
                      <a16:creationId xmlns:a16="http://schemas.microsoft.com/office/drawing/2014/main" xmlns="" id="{F95B2119-5588-407A-830F-B52DC5FABF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22" y="2942"/>
                  <a:ext cx="159" cy="188"/>
                </a:xfrm>
                <a:prstGeom prst="downArrow">
                  <a:avLst>
                    <a:gd name="adj1" fmla="val 50000"/>
                    <a:gd name="adj2" fmla="val 59136"/>
                  </a:avLst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l-GR" altLang="el-GR" sz="1800"/>
                </a:p>
              </p:txBody>
            </p:sp>
          </p:grpSp>
        </p:grpSp>
      </p:grpSp>
      <p:sp>
        <p:nvSpPr>
          <p:cNvPr id="7171" name="Rectangle 10">
            <a:extLst>
              <a:ext uri="{FF2B5EF4-FFF2-40B4-BE49-F238E27FC236}">
                <a16:creationId xmlns:a16="http://schemas.microsoft.com/office/drawing/2014/main" xmlns="" id="{699438CD-26F1-468F-8068-78030792C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2852738"/>
            <a:ext cx="53149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>
                <a:solidFill>
                  <a:srgbClr val="FFFF35"/>
                </a:solidFill>
              </a:rPr>
              <a:t>pH  7.</a:t>
            </a:r>
            <a:r>
              <a:rPr lang="en-US" altLang="el-GR" sz="2400">
                <a:solidFill>
                  <a:srgbClr val="FF0000"/>
                </a:solidFill>
              </a:rPr>
              <a:t>35</a:t>
            </a:r>
            <a:r>
              <a:rPr lang="en-US" altLang="el-GR" sz="2400">
                <a:solidFill>
                  <a:srgbClr val="FFFF35"/>
                </a:solidFill>
              </a:rPr>
              <a:t> to 7.</a:t>
            </a:r>
            <a:r>
              <a:rPr lang="en-US" altLang="el-GR" sz="2400">
                <a:solidFill>
                  <a:srgbClr val="08C42C"/>
                </a:solidFill>
              </a:rPr>
              <a:t>45</a:t>
            </a:r>
            <a:r>
              <a:rPr lang="en-US" altLang="el-GR" sz="2400">
                <a:solidFill>
                  <a:srgbClr val="FFFF35"/>
                </a:solidFill>
              </a:rPr>
              <a:t> </a:t>
            </a:r>
            <a:r>
              <a:rPr lang="el-GR" altLang="el-GR" sz="2400">
                <a:solidFill>
                  <a:srgbClr val="FFFF35"/>
                </a:solidFill>
              </a:rPr>
              <a:t>=&gt; [Η+] </a:t>
            </a:r>
            <a:r>
              <a:rPr lang="en-US" altLang="el-GR" sz="2400">
                <a:solidFill>
                  <a:srgbClr val="08C42C"/>
                </a:solidFill>
              </a:rPr>
              <a:t>35</a:t>
            </a:r>
            <a:r>
              <a:rPr lang="en-US" altLang="el-GR" sz="2400">
                <a:solidFill>
                  <a:srgbClr val="FFFF35"/>
                </a:solidFill>
              </a:rPr>
              <a:t>-</a:t>
            </a:r>
            <a:r>
              <a:rPr lang="en-US" altLang="el-GR" sz="2400">
                <a:solidFill>
                  <a:srgbClr val="FF0000"/>
                </a:solidFill>
              </a:rPr>
              <a:t>45</a:t>
            </a:r>
            <a:r>
              <a:rPr lang="en-US" altLang="el-GR" sz="2400">
                <a:solidFill>
                  <a:srgbClr val="FFFF35"/>
                </a:solidFill>
              </a:rPr>
              <a:t> nmol/L)</a:t>
            </a:r>
          </a:p>
        </p:txBody>
      </p:sp>
      <p:sp>
        <p:nvSpPr>
          <p:cNvPr id="7172" name="Rectangle 11">
            <a:extLst>
              <a:ext uri="{FF2B5EF4-FFF2-40B4-BE49-F238E27FC236}">
                <a16:creationId xmlns:a16="http://schemas.microsoft.com/office/drawing/2014/main" xmlns="" id="{88505CFA-013F-4A7C-8060-D9C71D86C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83820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571500" indent="-5715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Clr>
                <a:schemeClr val="tx2"/>
              </a:buClr>
              <a:buFont typeface="Monotype Sorts" pitchFamily="2" charset="2"/>
              <a:buChar char="l"/>
            </a:pPr>
            <a:r>
              <a:rPr lang="en-US" altLang="el-GR" sz="2400">
                <a:solidFill>
                  <a:schemeClr val="folHlink"/>
                </a:solidFill>
              </a:rPr>
              <a:t>Τα φυσιολογικά στενά όρια </a:t>
            </a:r>
          </a:p>
        </p:txBody>
      </p:sp>
      <p:sp>
        <p:nvSpPr>
          <p:cNvPr id="7173" name="Rectangle 12">
            <a:extLst>
              <a:ext uri="{FF2B5EF4-FFF2-40B4-BE49-F238E27FC236}">
                <a16:creationId xmlns:a16="http://schemas.microsoft.com/office/drawing/2014/main" xmlns="" id="{F6D0A69E-6D35-4C24-9C1A-9E1C8C326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0" y="5791200"/>
            <a:ext cx="556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>
                <a:solidFill>
                  <a:srgbClr val="FFFF35"/>
                </a:solidFill>
              </a:rPr>
              <a:t>‘Ορια pH συμβατά με την ζωή 6.7  - 7.9 </a:t>
            </a:r>
          </a:p>
        </p:txBody>
      </p:sp>
      <p:sp>
        <p:nvSpPr>
          <p:cNvPr id="7174" name="Rectangle 13">
            <a:extLst>
              <a:ext uri="{FF2B5EF4-FFF2-40B4-BE49-F238E27FC236}">
                <a16:creationId xmlns:a16="http://schemas.microsoft.com/office/drawing/2014/main" xmlns="" id="{4A2295EE-810B-48F2-AA2E-F077DCD66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04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3600">
                <a:solidFill>
                  <a:schemeClr val="tx2"/>
                </a:solidFill>
              </a:rPr>
              <a:t>Αρχές Οξεοβασικής Ισορροπίας</a:t>
            </a:r>
          </a:p>
        </p:txBody>
      </p:sp>
      <p:grpSp>
        <p:nvGrpSpPr>
          <p:cNvPr id="7175" name="Group 29">
            <a:extLst>
              <a:ext uri="{FF2B5EF4-FFF2-40B4-BE49-F238E27FC236}">
                <a16:creationId xmlns:a16="http://schemas.microsoft.com/office/drawing/2014/main" xmlns="" id="{B92A04FC-231B-465C-ACE1-9E59C10C1BF2}"/>
              </a:ext>
            </a:extLst>
          </p:cNvPr>
          <p:cNvGrpSpPr>
            <a:grpSpLocks/>
          </p:cNvGrpSpPr>
          <p:nvPr/>
        </p:nvGrpSpPr>
        <p:grpSpPr bwMode="auto">
          <a:xfrm>
            <a:off x="2916238" y="1773238"/>
            <a:ext cx="4176712" cy="1079500"/>
            <a:chOff x="1837" y="1117"/>
            <a:chExt cx="2631" cy="680"/>
          </a:xfrm>
        </p:grpSpPr>
        <p:sp>
          <p:nvSpPr>
            <p:cNvPr id="7180" name="Line 15">
              <a:extLst>
                <a:ext uri="{FF2B5EF4-FFF2-40B4-BE49-F238E27FC236}">
                  <a16:creationId xmlns:a16="http://schemas.microsoft.com/office/drawing/2014/main" xmlns="" id="{C762B49A-EEDF-431D-A50A-E7E52DCA13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37" y="1298"/>
              <a:ext cx="2177" cy="49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181" name="Line 16">
              <a:extLst>
                <a:ext uri="{FF2B5EF4-FFF2-40B4-BE49-F238E27FC236}">
                  <a16:creationId xmlns:a16="http://schemas.microsoft.com/office/drawing/2014/main" xmlns="" id="{9C321280-443B-4290-964E-B04F62F764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6" y="1298"/>
              <a:ext cx="318" cy="45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182" name="Text Box 17">
              <a:extLst>
                <a:ext uri="{FF2B5EF4-FFF2-40B4-BE49-F238E27FC236}">
                  <a16:creationId xmlns:a16="http://schemas.microsoft.com/office/drawing/2014/main" xmlns="" id="{ABAD0365-3350-4885-B5EB-D7E78AC94D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4" y="1117"/>
              <a:ext cx="45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l-GR" sz="1800">
                  <a:solidFill>
                    <a:srgbClr val="FF0000"/>
                  </a:solidFill>
                </a:rPr>
                <a:t>80</a:t>
              </a:r>
              <a:endParaRPr lang="el-GR" altLang="el-GR" sz="1800">
                <a:solidFill>
                  <a:srgbClr val="FF0000"/>
                </a:solidFill>
              </a:endParaRPr>
            </a:p>
          </p:txBody>
        </p:sp>
      </p:grpSp>
      <p:grpSp>
        <p:nvGrpSpPr>
          <p:cNvPr id="7176" name="Group 28">
            <a:extLst>
              <a:ext uri="{FF2B5EF4-FFF2-40B4-BE49-F238E27FC236}">
                <a16:creationId xmlns:a16="http://schemas.microsoft.com/office/drawing/2014/main" xmlns="" id="{59947D0C-60F6-4808-9ABC-6FD4D27F02AD}"/>
              </a:ext>
            </a:extLst>
          </p:cNvPr>
          <p:cNvGrpSpPr>
            <a:grpSpLocks/>
          </p:cNvGrpSpPr>
          <p:nvPr/>
        </p:nvGrpSpPr>
        <p:grpSpPr bwMode="auto">
          <a:xfrm>
            <a:off x="1979613" y="1916113"/>
            <a:ext cx="3240087" cy="1008062"/>
            <a:chOff x="1247" y="1207"/>
            <a:chExt cx="2041" cy="635"/>
          </a:xfrm>
        </p:grpSpPr>
        <p:sp>
          <p:nvSpPr>
            <p:cNvPr id="7177" name="Line 19">
              <a:extLst>
                <a:ext uri="{FF2B5EF4-FFF2-40B4-BE49-F238E27FC236}">
                  <a16:creationId xmlns:a16="http://schemas.microsoft.com/office/drawing/2014/main" xmlns="" id="{5CE5CAA1-CB64-498D-B74B-81F8AFFA03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0" y="1344"/>
              <a:ext cx="861" cy="453"/>
            </a:xfrm>
            <a:prstGeom prst="line">
              <a:avLst/>
            </a:prstGeom>
            <a:noFill/>
            <a:ln w="9525">
              <a:solidFill>
                <a:srgbClr val="08C42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178" name="Line 20">
              <a:extLst>
                <a:ext uri="{FF2B5EF4-FFF2-40B4-BE49-F238E27FC236}">
                  <a16:creationId xmlns:a16="http://schemas.microsoft.com/office/drawing/2014/main" xmlns="" id="{D6052705-7938-4C14-B680-E74D454B6B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0" y="1344"/>
              <a:ext cx="1768" cy="498"/>
            </a:xfrm>
            <a:prstGeom prst="line">
              <a:avLst/>
            </a:prstGeom>
            <a:noFill/>
            <a:ln w="9525">
              <a:solidFill>
                <a:srgbClr val="08C42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7179" name="Text Box 25">
              <a:extLst>
                <a:ext uri="{FF2B5EF4-FFF2-40B4-BE49-F238E27FC236}">
                  <a16:creationId xmlns:a16="http://schemas.microsoft.com/office/drawing/2014/main" xmlns="" id="{43D76814-A368-4F4F-ACC6-3031237AE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7" y="1207"/>
              <a:ext cx="31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5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7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75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l-GR" sz="1800">
                  <a:solidFill>
                    <a:srgbClr val="08C42C"/>
                  </a:solidFill>
                </a:rPr>
                <a:t>80</a:t>
              </a:r>
              <a:endParaRPr lang="el-GR" altLang="el-GR" sz="1800">
                <a:solidFill>
                  <a:srgbClr val="08C42C"/>
                </a:solidFill>
              </a:endParaRPr>
            </a:p>
          </p:txBody>
        </p:sp>
      </p:grp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C413153D-B863-4FCD-BA90-929E44A256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lick Here!">
            <a:hlinkClick r:id="rId4"/>
            <a:extLst>
              <a:ext uri="{FF2B5EF4-FFF2-40B4-BE49-F238E27FC236}">
                <a16:creationId xmlns:a16="http://schemas.microsoft.com/office/drawing/2014/main" xmlns="" id="{80393BE1-D85E-422D-A7EB-9867F78A55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3800475"/>
            <a:ext cx="2132013" cy="1065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5059" name="Object 2">
            <a:extLst>
              <a:ext uri="{FF2B5EF4-FFF2-40B4-BE49-F238E27FC236}">
                <a16:creationId xmlns:a16="http://schemas.microsoft.com/office/drawing/2014/main" xmlns="" id="{A1F9DD1D-77E7-47AC-8E84-4F4FA1369F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0"/>
          <a:ext cx="4554538" cy="3416300"/>
        </p:xfrm>
        <a:graphic>
          <a:graphicData uri="http://schemas.openxmlformats.org/presentationml/2006/ole">
            <p:oleObj spid="_x0000_s45067" name="Slide" r:id="rId6" imgW="4303080" imgH="3227400" progId="PowerPoint.Slide.8">
              <p:embed/>
            </p:oleObj>
          </a:graphicData>
        </a:graphic>
      </p:graphicFrame>
      <p:sp>
        <p:nvSpPr>
          <p:cNvPr id="45060" name="Text Box 4">
            <a:extLst>
              <a:ext uri="{FF2B5EF4-FFF2-40B4-BE49-F238E27FC236}">
                <a16:creationId xmlns:a16="http://schemas.microsoft.com/office/drawing/2014/main" xmlns="" id="{9CA1D319-00EA-439E-8CD2-CB5AA5BB1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657600"/>
            <a:ext cx="439261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4400" b="1"/>
              <a:t>ευχαριστω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4400" b="1"/>
              <a:t>για την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4400" b="1"/>
              <a:t>προσοχή σας</a:t>
            </a:r>
          </a:p>
        </p:txBody>
      </p:sp>
      <p:pic>
        <p:nvPicPr>
          <p:cNvPr id="45061" name="Picture 5" descr="The Kidney at a Glance">
            <a:hlinkClick r:id="rId7"/>
            <a:extLst>
              <a:ext uri="{FF2B5EF4-FFF2-40B4-BE49-F238E27FC236}">
                <a16:creationId xmlns:a16="http://schemas.microsoft.com/office/drawing/2014/main" xmlns="" id="{F2380131-8D3E-4F37-8CBC-800F91E2C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1630363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5A515DBC-23A8-4272-8169-59985CF17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B3766183-DEDE-4EA2-BEC5-AACD97A8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8195" name="Picture 2">
            <a:extLst>
              <a:ext uri="{FF2B5EF4-FFF2-40B4-BE49-F238E27FC236}">
                <a16:creationId xmlns:a16="http://schemas.microsoft.com/office/drawing/2014/main" xmlns="" id="{E83DA169-7DB7-4CC3-9499-0E0E33572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9088" y="0"/>
            <a:ext cx="9458326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Οβάλ 2">
            <a:extLst>
              <a:ext uri="{FF2B5EF4-FFF2-40B4-BE49-F238E27FC236}">
                <a16:creationId xmlns:a16="http://schemas.microsoft.com/office/drawing/2014/main" xmlns="" id="{B245C954-826C-49DB-ADAF-FF8216790A54}"/>
              </a:ext>
            </a:extLst>
          </p:cNvPr>
          <p:cNvSpPr/>
          <p:nvPr/>
        </p:nvSpPr>
        <p:spPr>
          <a:xfrm>
            <a:off x="755650" y="1196975"/>
            <a:ext cx="5040313" cy="3168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 dirty="0"/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38A6B4D8-0ED4-4700-93E9-E384F100B4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xmlns="" id="{1E7E4877-6187-4990-BF3E-33B041E8AA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86868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l-GR" sz="4000">
                <a:solidFill>
                  <a:srgbClr val="FFFF00"/>
                </a:solidFill>
              </a:rPr>
              <a:t>ΟΞΕΟΒΑΣΙΚΗ   ΙΣΟΡΡΟΠΙΑ: </a:t>
            </a:r>
            <a:br>
              <a:rPr lang="el-GR" sz="4000">
                <a:solidFill>
                  <a:srgbClr val="FFFF00"/>
                </a:solidFill>
              </a:rPr>
            </a:br>
            <a:r>
              <a:rPr lang="el-GR" sz="4000">
                <a:solidFill>
                  <a:srgbClr val="FFFF00"/>
                </a:solidFill>
              </a:rPr>
              <a:t>η έννοια του ρυθμιστικού διαλύματος</a:t>
            </a:r>
            <a:endParaRPr lang="en-US" sz="4000">
              <a:solidFill>
                <a:srgbClr val="FFFF00"/>
              </a:solidFill>
            </a:endParaRPr>
          </a:p>
        </p:txBody>
      </p:sp>
      <p:grpSp>
        <p:nvGrpSpPr>
          <p:cNvPr id="9219" name="Group 3">
            <a:extLst>
              <a:ext uri="{FF2B5EF4-FFF2-40B4-BE49-F238E27FC236}">
                <a16:creationId xmlns:a16="http://schemas.microsoft.com/office/drawing/2014/main" xmlns="" id="{6BEEE34B-57F6-43CF-B1D8-F7872D9C08DE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2997200"/>
            <a:ext cx="144462" cy="2232025"/>
            <a:chOff x="1383" y="1888"/>
            <a:chExt cx="91" cy="1406"/>
          </a:xfrm>
        </p:grpSpPr>
        <p:sp>
          <p:nvSpPr>
            <p:cNvPr id="9252" name="Line 4">
              <a:extLst>
                <a:ext uri="{FF2B5EF4-FFF2-40B4-BE49-F238E27FC236}">
                  <a16:creationId xmlns:a16="http://schemas.microsoft.com/office/drawing/2014/main" xmlns="" id="{C3C3AA30-BDC9-471A-B516-2A127F2E5D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9" y="1888"/>
              <a:ext cx="0" cy="13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9253" name="Freeform 5">
              <a:extLst>
                <a:ext uri="{FF2B5EF4-FFF2-40B4-BE49-F238E27FC236}">
                  <a16:creationId xmlns:a16="http://schemas.microsoft.com/office/drawing/2014/main" xmlns="" id="{3F7C0D54-7A48-4E32-BDCE-D2249B186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3" y="3203"/>
              <a:ext cx="91" cy="91"/>
            </a:xfrm>
            <a:custGeom>
              <a:avLst/>
              <a:gdLst>
                <a:gd name="T0" fmla="*/ 0 w 361"/>
                <a:gd name="T1" fmla="*/ 6 h 144"/>
                <a:gd name="T2" fmla="*/ 0 w 361"/>
                <a:gd name="T3" fmla="*/ 1 h 144"/>
                <a:gd name="T4" fmla="*/ 0 w 361"/>
                <a:gd name="T5" fmla="*/ 0 h 144"/>
                <a:gd name="T6" fmla="*/ 0 w 361"/>
                <a:gd name="T7" fmla="*/ 6 h 144"/>
                <a:gd name="T8" fmla="*/ 0 w 361"/>
                <a:gd name="T9" fmla="*/ 9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1"/>
                <a:gd name="T16" fmla="*/ 0 h 144"/>
                <a:gd name="T17" fmla="*/ 361 w 361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1" h="144">
                  <a:moveTo>
                    <a:pt x="9" y="96"/>
                  </a:moveTo>
                  <a:cubicBezTo>
                    <a:pt x="0" y="19"/>
                    <a:pt x="1" y="48"/>
                    <a:pt x="1" y="8"/>
                  </a:cubicBezTo>
                  <a:cubicBezTo>
                    <a:pt x="321" y="0"/>
                    <a:pt x="209" y="0"/>
                    <a:pt x="337" y="0"/>
                  </a:cubicBezTo>
                  <a:cubicBezTo>
                    <a:pt x="352" y="46"/>
                    <a:pt x="343" y="13"/>
                    <a:pt x="353" y="88"/>
                  </a:cubicBezTo>
                  <a:cubicBezTo>
                    <a:pt x="355" y="107"/>
                    <a:pt x="361" y="144"/>
                    <a:pt x="361" y="1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9220" name="Group 6">
            <a:extLst>
              <a:ext uri="{FF2B5EF4-FFF2-40B4-BE49-F238E27FC236}">
                <a16:creationId xmlns:a16="http://schemas.microsoft.com/office/drawing/2014/main" xmlns="" id="{8F1F1973-9621-4AAE-A3E9-FDD9DD982C8E}"/>
              </a:ext>
            </a:extLst>
          </p:cNvPr>
          <p:cNvGrpSpPr>
            <a:grpSpLocks/>
          </p:cNvGrpSpPr>
          <p:nvPr/>
        </p:nvGrpSpPr>
        <p:grpSpPr bwMode="auto">
          <a:xfrm>
            <a:off x="1619250" y="2349500"/>
            <a:ext cx="1296988" cy="1727200"/>
            <a:chOff x="1020" y="1480"/>
            <a:chExt cx="817" cy="1088"/>
          </a:xfrm>
        </p:grpSpPr>
        <p:grpSp>
          <p:nvGrpSpPr>
            <p:cNvPr id="9245" name="Group 7">
              <a:extLst>
                <a:ext uri="{FF2B5EF4-FFF2-40B4-BE49-F238E27FC236}">
                  <a16:creationId xmlns:a16="http://schemas.microsoft.com/office/drawing/2014/main" xmlns="" id="{F6C995F2-E51F-4818-8512-C3382FDD76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2" y="1480"/>
              <a:ext cx="408" cy="408"/>
              <a:chOff x="1202" y="1480"/>
              <a:chExt cx="408" cy="408"/>
            </a:xfrm>
          </p:grpSpPr>
          <p:grpSp>
            <p:nvGrpSpPr>
              <p:cNvPr id="9247" name="Group 8">
                <a:extLst>
                  <a:ext uri="{FF2B5EF4-FFF2-40B4-BE49-F238E27FC236}">
                    <a16:creationId xmlns:a16="http://schemas.microsoft.com/office/drawing/2014/main" xmlns="" id="{435F1374-48F0-4D73-8074-74C7D62D70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2" y="1480"/>
                <a:ext cx="408" cy="408"/>
                <a:chOff x="1202" y="1480"/>
                <a:chExt cx="408" cy="408"/>
              </a:xfrm>
            </p:grpSpPr>
            <p:sp>
              <p:nvSpPr>
                <p:cNvPr id="9249" name="Oval 9">
                  <a:extLst>
                    <a:ext uri="{FF2B5EF4-FFF2-40B4-BE49-F238E27FC236}">
                      <a16:creationId xmlns:a16="http://schemas.microsoft.com/office/drawing/2014/main" xmlns="" id="{22153DC5-0466-4770-A69E-5BBB73C151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02" y="1480"/>
                  <a:ext cx="408" cy="40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l-GR" altLang="el-GR" sz="1800"/>
                </a:p>
              </p:txBody>
            </p:sp>
            <p:sp>
              <p:nvSpPr>
                <p:cNvPr id="9250" name="Oval 10">
                  <a:extLst>
                    <a:ext uri="{FF2B5EF4-FFF2-40B4-BE49-F238E27FC236}">
                      <a16:creationId xmlns:a16="http://schemas.microsoft.com/office/drawing/2014/main" xmlns="" id="{F9017CE0-4108-46CC-B647-A0B7861537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38" y="1616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l-GR" altLang="el-GR" sz="1800"/>
                </a:p>
              </p:txBody>
            </p:sp>
            <p:sp>
              <p:nvSpPr>
                <p:cNvPr id="9251" name="Oval 11">
                  <a:extLst>
                    <a:ext uri="{FF2B5EF4-FFF2-40B4-BE49-F238E27FC236}">
                      <a16:creationId xmlns:a16="http://schemas.microsoft.com/office/drawing/2014/main" xmlns="" id="{3583CB7A-1F5E-4ADF-BB7F-D6D8CB49F8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74" y="1616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l-GR" altLang="el-GR" sz="1800"/>
                </a:p>
              </p:txBody>
            </p:sp>
          </p:grpSp>
          <p:sp>
            <p:nvSpPr>
              <p:cNvPr id="9248" name="Freeform 12">
                <a:extLst>
                  <a:ext uri="{FF2B5EF4-FFF2-40B4-BE49-F238E27FC236}">
                    <a16:creationId xmlns:a16="http://schemas.microsoft.com/office/drawing/2014/main" xmlns="" id="{1E744573-59AF-45A5-A9C7-D2F49400A8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8" y="1752"/>
                <a:ext cx="181" cy="90"/>
              </a:xfrm>
              <a:custGeom>
                <a:avLst/>
                <a:gdLst>
                  <a:gd name="T0" fmla="*/ 0 w 181"/>
                  <a:gd name="T1" fmla="*/ 0 h 90"/>
                  <a:gd name="T2" fmla="*/ 91 w 181"/>
                  <a:gd name="T3" fmla="*/ 90 h 90"/>
                  <a:gd name="T4" fmla="*/ 181 w 181"/>
                  <a:gd name="T5" fmla="*/ 0 h 90"/>
                  <a:gd name="T6" fmla="*/ 0 60000 65536"/>
                  <a:gd name="T7" fmla="*/ 0 60000 65536"/>
                  <a:gd name="T8" fmla="*/ 0 60000 65536"/>
                  <a:gd name="T9" fmla="*/ 0 w 181"/>
                  <a:gd name="T10" fmla="*/ 0 h 90"/>
                  <a:gd name="T11" fmla="*/ 181 w 181"/>
                  <a:gd name="T12" fmla="*/ 90 h 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1" h="90">
                    <a:moveTo>
                      <a:pt x="0" y="0"/>
                    </a:moveTo>
                    <a:cubicBezTo>
                      <a:pt x="30" y="45"/>
                      <a:pt x="61" y="90"/>
                      <a:pt x="91" y="90"/>
                    </a:cubicBezTo>
                    <a:cubicBezTo>
                      <a:pt x="121" y="90"/>
                      <a:pt x="151" y="45"/>
                      <a:pt x="181" y="0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9246" name="Freeform 13">
              <a:extLst>
                <a:ext uri="{FF2B5EF4-FFF2-40B4-BE49-F238E27FC236}">
                  <a16:creationId xmlns:a16="http://schemas.microsoft.com/office/drawing/2014/main" xmlns="" id="{89CDD301-E8F6-46C9-9F08-13F59DF05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" y="2115"/>
              <a:ext cx="817" cy="453"/>
            </a:xfrm>
            <a:custGeom>
              <a:avLst/>
              <a:gdLst>
                <a:gd name="T0" fmla="*/ 0 w 817"/>
                <a:gd name="T1" fmla="*/ 453 h 453"/>
                <a:gd name="T2" fmla="*/ 409 w 817"/>
                <a:gd name="T3" fmla="*/ 0 h 453"/>
                <a:gd name="T4" fmla="*/ 817 w 817"/>
                <a:gd name="T5" fmla="*/ 453 h 453"/>
                <a:gd name="T6" fmla="*/ 0 60000 65536"/>
                <a:gd name="T7" fmla="*/ 0 60000 65536"/>
                <a:gd name="T8" fmla="*/ 0 60000 65536"/>
                <a:gd name="T9" fmla="*/ 0 w 817"/>
                <a:gd name="T10" fmla="*/ 0 h 453"/>
                <a:gd name="T11" fmla="*/ 817 w 817"/>
                <a:gd name="T12" fmla="*/ 453 h 4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7" h="453">
                  <a:moveTo>
                    <a:pt x="0" y="453"/>
                  </a:moveTo>
                  <a:cubicBezTo>
                    <a:pt x="136" y="226"/>
                    <a:pt x="273" y="0"/>
                    <a:pt x="409" y="0"/>
                  </a:cubicBezTo>
                  <a:cubicBezTo>
                    <a:pt x="545" y="0"/>
                    <a:pt x="681" y="226"/>
                    <a:pt x="817" y="4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9221" name="Freeform 14">
            <a:extLst>
              <a:ext uri="{FF2B5EF4-FFF2-40B4-BE49-F238E27FC236}">
                <a16:creationId xmlns:a16="http://schemas.microsoft.com/office/drawing/2014/main" xmlns="" id="{4BF2F263-F508-4F8C-A60F-1E3FD72F67F2}"/>
              </a:ext>
            </a:extLst>
          </p:cNvPr>
          <p:cNvSpPr>
            <a:spLocks/>
          </p:cNvSpPr>
          <p:nvPr/>
        </p:nvSpPr>
        <p:spPr bwMode="auto">
          <a:xfrm>
            <a:off x="1042988" y="3765550"/>
            <a:ext cx="2376487" cy="815975"/>
          </a:xfrm>
          <a:custGeom>
            <a:avLst/>
            <a:gdLst>
              <a:gd name="T0" fmla="*/ 0 w 2177"/>
              <a:gd name="T1" fmla="*/ 2147483646 h 604"/>
              <a:gd name="T2" fmla="*/ 2147483646 w 2177"/>
              <a:gd name="T3" fmla="*/ 2147483646 h 604"/>
              <a:gd name="T4" fmla="*/ 2147483646 w 2177"/>
              <a:gd name="T5" fmla="*/ 2147483646 h 604"/>
              <a:gd name="T6" fmla="*/ 0 60000 65536"/>
              <a:gd name="T7" fmla="*/ 0 60000 65536"/>
              <a:gd name="T8" fmla="*/ 0 60000 65536"/>
              <a:gd name="T9" fmla="*/ 0 w 2177"/>
              <a:gd name="T10" fmla="*/ 0 h 604"/>
              <a:gd name="T11" fmla="*/ 2177 w 2177"/>
              <a:gd name="T12" fmla="*/ 604 h 6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7" h="604">
                <a:moveTo>
                  <a:pt x="0" y="604"/>
                </a:moveTo>
                <a:cubicBezTo>
                  <a:pt x="363" y="317"/>
                  <a:pt x="726" y="30"/>
                  <a:pt x="1089" y="15"/>
                </a:cubicBezTo>
                <a:cubicBezTo>
                  <a:pt x="1452" y="0"/>
                  <a:pt x="1996" y="423"/>
                  <a:pt x="2177" y="51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grpSp>
        <p:nvGrpSpPr>
          <p:cNvPr id="9222" name="Group 15">
            <a:extLst>
              <a:ext uri="{FF2B5EF4-FFF2-40B4-BE49-F238E27FC236}">
                <a16:creationId xmlns:a16="http://schemas.microsoft.com/office/drawing/2014/main" xmlns="" id="{F3BF0919-9364-4231-88DC-5853AEA5F9A8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2133600"/>
            <a:ext cx="8423275" cy="3743325"/>
            <a:chOff x="295" y="1344"/>
            <a:chExt cx="5306" cy="2358"/>
          </a:xfrm>
        </p:grpSpPr>
        <p:grpSp>
          <p:nvGrpSpPr>
            <p:cNvPr id="9223" name="Group 16">
              <a:extLst>
                <a:ext uri="{FF2B5EF4-FFF2-40B4-BE49-F238E27FC236}">
                  <a16:creationId xmlns:a16="http://schemas.microsoft.com/office/drawing/2014/main" xmlns="" id="{8082DA8D-D878-4C71-86AF-F785E0B784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7" y="1344"/>
              <a:ext cx="1587" cy="1814"/>
              <a:chOff x="3257" y="1344"/>
              <a:chExt cx="1587" cy="1814"/>
            </a:xfrm>
          </p:grpSpPr>
          <p:grpSp>
            <p:nvGrpSpPr>
              <p:cNvPr id="9233" name="Group 17">
                <a:extLst>
                  <a:ext uri="{FF2B5EF4-FFF2-40B4-BE49-F238E27FC236}">
                    <a16:creationId xmlns:a16="http://schemas.microsoft.com/office/drawing/2014/main" xmlns="" id="{EAB796C2-DA97-4DC6-BADD-FE3548AEB2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9" y="1752"/>
                <a:ext cx="91" cy="1406"/>
                <a:chOff x="1383" y="1888"/>
                <a:chExt cx="91" cy="1406"/>
              </a:xfrm>
            </p:grpSpPr>
            <p:sp>
              <p:nvSpPr>
                <p:cNvPr id="9243" name="Line 18">
                  <a:extLst>
                    <a:ext uri="{FF2B5EF4-FFF2-40B4-BE49-F238E27FC236}">
                      <a16:creationId xmlns:a16="http://schemas.microsoft.com/office/drawing/2014/main" xmlns="" id="{E03ECF25-9045-4CFD-A540-75F923328F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9" y="1888"/>
                  <a:ext cx="0" cy="13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9244" name="Freeform 19">
                  <a:extLst>
                    <a:ext uri="{FF2B5EF4-FFF2-40B4-BE49-F238E27FC236}">
                      <a16:creationId xmlns:a16="http://schemas.microsoft.com/office/drawing/2014/main" xmlns="" id="{A72F8761-FFC9-4AF8-AB5A-33FAB21E37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3" y="3203"/>
                  <a:ext cx="91" cy="91"/>
                </a:xfrm>
                <a:custGeom>
                  <a:avLst/>
                  <a:gdLst>
                    <a:gd name="T0" fmla="*/ 0 w 361"/>
                    <a:gd name="T1" fmla="*/ 6 h 144"/>
                    <a:gd name="T2" fmla="*/ 0 w 361"/>
                    <a:gd name="T3" fmla="*/ 1 h 144"/>
                    <a:gd name="T4" fmla="*/ 0 w 361"/>
                    <a:gd name="T5" fmla="*/ 0 h 144"/>
                    <a:gd name="T6" fmla="*/ 0 w 361"/>
                    <a:gd name="T7" fmla="*/ 6 h 144"/>
                    <a:gd name="T8" fmla="*/ 0 w 361"/>
                    <a:gd name="T9" fmla="*/ 9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1"/>
                    <a:gd name="T16" fmla="*/ 0 h 144"/>
                    <a:gd name="T17" fmla="*/ 361 w 361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1" h="144">
                      <a:moveTo>
                        <a:pt x="9" y="96"/>
                      </a:moveTo>
                      <a:cubicBezTo>
                        <a:pt x="0" y="19"/>
                        <a:pt x="1" y="48"/>
                        <a:pt x="1" y="8"/>
                      </a:cubicBezTo>
                      <a:cubicBezTo>
                        <a:pt x="321" y="0"/>
                        <a:pt x="209" y="0"/>
                        <a:pt x="337" y="0"/>
                      </a:cubicBezTo>
                      <a:cubicBezTo>
                        <a:pt x="352" y="46"/>
                        <a:pt x="343" y="13"/>
                        <a:pt x="353" y="88"/>
                      </a:cubicBezTo>
                      <a:cubicBezTo>
                        <a:pt x="355" y="107"/>
                        <a:pt x="361" y="144"/>
                        <a:pt x="361" y="14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9234" name="Group 20">
                <a:extLst>
                  <a:ext uri="{FF2B5EF4-FFF2-40B4-BE49-F238E27FC236}">
                    <a16:creationId xmlns:a16="http://schemas.microsoft.com/office/drawing/2014/main" xmlns="" id="{960F547C-0F7C-4944-B222-3957BB9A4B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7" y="1344"/>
                <a:ext cx="1587" cy="1404"/>
                <a:chOff x="3257" y="1344"/>
                <a:chExt cx="1587" cy="1404"/>
              </a:xfrm>
            </p:grpSpPr>
            <p:sp>
              <p:nvSpPr>
                <p:cNvPr id="9235" name="Freeform 21">
                  <a:extLst>
                    <a:ext uri="{FF2B5EF4-FFF2-40B4-BE49-F238E27FC236}">
                      <a16:creationId xmlns:a16="http://schemas.microsoft.com/office/drawing/2014/main" xmlns="" id="{9E630B37-3668-4ACA-B98E-1805051B8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39843">
                  <a:off x="3257" y="2158"/>
                  <a:ext cx="1587" cy="590"/>
                </a:xfrm>
                <a:custGeom>
                  <a:avLst/>
                  <a:gdLst>
                    <a:gd name="T0" fmla="*/ 0 w 2177"/>
                    <a:gd name="T1" fmla="*/ 525 h 604"/>
                    <a:gd name="T2" fmla="*/ 164 w 2177"/>
                    <a:gd name="T3" fmla="*/ 15 h 604"/>
                    <a:gd name="T4" fmla="*/ 327 w 2177"/>
                    <a:gd name="T5" fmla="*/ 446 h 604"/>
                    <a:gd name="T6" fmla="*/ 0 60000 65536"/>
                    <a:gd name="T7" fmla="*/ 0 60000 65536"/>
                    <a:gd name="T8" fmla="*/ 0 60000 65536"/>
                    <a:gd name="T9" fmla="*/ 0 w 2177"/>
                    <a:gd name="T10" fmla="*/ 0 h 604"/>
                    <a:gd name="T11" fmla="*/ 2177 w 2177"/>
                    <a:gd name="T12" fmla="*/ 604 h 60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77" h="604">
                      <a:moveTo>
                        <a:pt x="0" y="604"/>
                      </a:moveTo>
                      <a:cubicBezTo>
                        <a:pt x="363" y="317"/>
                        <a:pt x="726" y="30"/>
                        <a:pt x="1089" y="15"/>
                      </a:cubicBezTo>
                      <a:cubicBezTo>
                        <a:pt x="1452" y="0"/>
                        <a:pt x="1996" y="423"/>
                        <a:pt x="2177" y="51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9236" name="Group 22">
                  <a:extLst>
                    <a:ext uri="{FF2B5EF4-FFF2-40B4-BE49-F238E27FC236}">
                      <a16:creationId xmlns:a16="http://schemas.microsoft.com/office/drawing/2014/main" xmlns="" id="{6A4CD14A-E88F-4E88-99BA-3CE490B9533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42" y="1344"/>
                  <a:ext cx="726" cy="997"/>
                  <a:chOff x="3742" y="1344"/>
                  <a:chExt cx="726" cy="997"/>
                </a:xfrm>
              </p:grpSpPr>
              <p:sp>
                <p:nvSpPr>
                  <p:cNvPr id="9237" name="Freeform 23">
                    <a:extLst>
                      <a:ext uri="{FF2B5EF4-FFF2-40B4-BE49-F238E27FC236}">
                        <a16:creationId xmlns:a16="http://schemas.microsoft.com/office/drawing/2014/main" xmlns="" id="{60D4428F-F556-4A0B-8559-F1FD48DC93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2" y="1842"/>
                    <a:ext cx="726" cy="499"/>
                  </a:xfrm>
                  <a:custGeom>
                    <a:avLst/>
                    <a:gdLst>
                      <a:gd name="T0" fmla="*/ 0 w 817"/>
                      <a:gd name="T1" fmla="*/ 811 h 453"/>
                      <a:gd name="T2" fmla="*/ 202 w 817"/>
                      <a:gd name="T3" fmla="*/ 0 h 453"/>
                      <a:gd name="T4" fmla="*/ 402 w 817"/>
                      <a:gd name="T5" fmla="*/ 811 h 453"/>
                      <a:gd name="T6" fmla="*/ 0 60000 65536"/>
                      <a:gd name="T7" fmla="*/ 0 60000 65536"/>
                      <a:gd name="T8" fmla="*/ 0 60000 65536"/>
                      <a:gd name="T9" fmla="*/ 0 w 817"/>
                      <a:gd name="T10" fmla="*/ 0 h 453"/>
                      <a:gd name="T11" fmla="*/ 817 w 817"/>
                      <a:gd name="T12" fmla="*/ 453 h 45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817" h="453">
                        <a:moveTo>
                          <a:pt x="0" y="453"/>
                        </a:moveTo>
                        <a:cubicBezTo>
                          <a:pt x="136" y="226"/>
                          <a:pt x="273" y="0"/>
                          <a:pt x="409" y="0"/>
                        </a:cubicBezTo>
                        <a:cubicBezTo>
                          <a:pt x="545" y="0"/>
                          <a:pt x="681" y="226"/>
                          <a:pt x="817" y="45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9238" name="Group 24">
                    <a:extLst>
                      <a:ext uri="{FF2B5EF4-FFF2-40B4-BE49-F238E27FC236}">
                        <a16:creationId xmlns:a16="http://schemas.microsoft.com/office/drawing/2014/main" xmlns="" id="{F67C2D5E-1235-46E8-8605-F333F4DFDF8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923" y="1344"/>
                    <a:ext cx="408" cy="408"/>
                    <a:chOff x="1202" y="1480"/>
                    <a:chExt cx="408" cy="408"/>
                  </a:xfrm>
                </p:grpSpPr>
                <p:sp>
                  <p:nvSpPr>
                    <p:cNvPr id="9240" name="Oval 25">
                      <a:extLst>
                        <a:ext uri="{FF2B5EF4-FFF2-40B4-BE49-F238E27FC236}">
                          <a16:creationId xmlns:a16="http://schemas.microsoft.com/office/drawing/2014/main" xmlns="" id="{E0492008-F01B-4742-A43A-BF5865E2BF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2" y="1480"/>
                      <a:ext cx="408" cy="40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el-GR" altLang="el-GR" sz="1800"/>
                    </a:p>
                  </p:txBody>
                </p:sp>
                <p:sp>
                  <p:nvSpPr>
                    <p:cNvPr id="9241" name="Oval 26">
                      <a:extLst>
                        <a:ext uri="{FF2B5EF4-FFF2-40B4-BE49-F238E27FC236}">
                          <a16:creationId xmlns:a16="http://schemas.microsoft.com/office/drawing/2014/main" xmlns="" id="{EAFC2678-C5F5-4903-9138-93FD743AEBC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38" y="1616"/>
                      <a:ext cx="45" cy="45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el-GR" altLang="el-GR" sz="1800"/>
                    </a:p>
                  </p:txBody>
                </p:sp>
                <p:sp>
                  <p:nvSpPr>
                    <p:cNvPr id="9242" name="Oval 27">
                      <a:extLst>
                        <a:ext uri="{FF2B5EF4-FFF2-40B4-BE49-F238E27FC236}">
                          <a16:creationId xmlns:a16="http://schemas.microsoft.com/office/drawing/2014/main" xmlns="" id="{318D9878-7A5B-42F8-ADBA-F73F8073493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74" y="1616"/>
                      <a:ext cx="45" cy="45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buChar char="l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el-GR" altLang="el-GR" sz="1800"/>
                    </a:p>
                  </p:txBody>
                </p:sp>
              </p:grpSp>
              <p:sp>
                <p:nvSpPr>
                  <p:cNvPr id="9239" name="Freeform 28">
                    <a:extLst>
                      <a:ext uri="{FF2B5EF4-FFF2-40B4-BE49-F238E27FC236}">
                        <a16:creationId xmlns:a16="http://schemas.microsoft.com/office/drawing/2014/main" xmlns="" id="{A22BD653-821B-4D26-BA16-E111F918E9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4" y="1616"/>
                    <a:ext cx="227" cy="45"/>
                  </a:xfrm>
                  <a:custGeom>
                    <a:avLst/>
                    <a:gdLst>
                      <a:gd name="T0" fmla="*/ 0 w 136"/>
                      <a:gd name="T1" fmla="*/ 0 h 143"/>
                      <a:gd name="T2" fmla="*/ 973 w 136"/>
                      <a:gd name="T3" fmla="*/ 0 h 143"/>
                      <a:gd name="T4" fmla="*/ 2944 w 136"/>
                      <a:gd name="T5" fmla="*/ 0 h 143"/>
                      <a:gd name="T6" fmla="*/ 0 60000 65536"/>
                      <a:gd name="T7" fmla="*/ 0 60000 65536"/>
                      <a:gd name="T8" fmla="*/ 0 60000 65536"/>
                      <a:gd name="T9" fmla="*/ 0 w 136"/>
                      <a:gd name="T10" fmla="*/ 0 h 143"/>
                      <a:gd name="T11" fmla="*/ 136 w 136"/>
                      <a:gd name="T12" fmla="*/ 143 h 14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6" h="143">
                        <a:moveTo>
                          <a:pt x="0" y="98"/>
                        </a:moveTo>
                        <a:cubicBezTo>
                          <a:pt x="11" y="49"/>
                          <a:pt x="22" y="0"/>
                          <a:pt x="45" y="7"/>
                        </a:cubicBezTo>
                        <a:cubicBezTo>
                          <a:pt x="68" y="14"/>
                          <a:pt x="136" y="113"/>
                          <a:pt x="136" y="143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</p:grpSp>
        <p:grpSp>
          <p:nvGrpSpPr>
            <p:cNvPr id="9224" name="Group 29">
              <a:extLst>
                <a:ext uri="{FF2B5EF4-FFF2-40B4-BE49-F238E27FC236}">
                  <a16:creationId xmlns:a16="http://schemas.microsoft.com/office/drawing/2014/main" xmlns="" id="{EC28B221-AE20-4E03-BB72-88384562FB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" y="2478"/>
              <a:ext cx="5306" cy="1224"/>
              <a:chOff x="295" y="2478"/>
              <a:chExt cx="5306" cy="1224"/>
            </a:xfrm>
          </p:grpSpPr>
          <p:sp>
            <p:nvSpPr>
              <p:cNvPr id="9225" name="Oval 30">
                <a:extLst>
                  <a:ext uri="{FF2B5EF4-FFF2-40B4-BE49-F238E27FC236}">
                    <a16:creationId xmlns:a16="http://schemas.microsoft.com/office/drawing/2014/main" xmlns="" id="{AAE8E698-72C8-4D3D-9862-2C51DB03A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2886"/>
                <a:ext cx="453" cy="45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l-GR" altLang="el-GR" sz="1800"/>
              </a:p>
            </p:txBody>
          </p:sp>
          <p:sp>
            <p:nvSpPr>
              <p:cNvPr id="9226" name="Oval 31">
                <a:extLst>
                  <a:ext uri="{FF2B5EF4-FFF2-40B4-BE49-F238E27FC236}">
                    <a16:creationId xmlns:a16="http://schemas.microsoft.com/office/drawing/2014/main" xmlns="" id="{61058BAF-1BED-478F-9620-D6ADA1D53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2478"/>
                <a:ext cx="1315" cy="122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l-GR" altLang="el-GR" sz="1800"/>
              </a:p>
            </p:txBody>
          </p:sp>
          <p:grpSp>
            <p:nvGrpSpPr>
              <p:cNvPr id="9227" name="Group 32">
                <a:extLst>
                  <a:ext uri="{FF2B5EF4-FFF2-40B4-BE49-F238E27FC236}">
                    <a16:creationId xmlns:a16="http://schemas.microsoft.com/office/drawing/2014/main" xmlns="" id="{1239B5D2-A796-44AA-975C-80ACF7F9CD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5" y="2840"/>
                <a:ext cx="2183" cy="681"/>
                <a:chOff x="295" y="2840"/>
                <a:chExt cx="2183" cy="681"/>
              </a:xfrm>
            </p:grpSpPr>
            <p:sp>
              <p:nvSpPr>
                <p:cNvPr id="9230" name="Oval 33">
                  <a:extLst>
                    <a:ext uri="{FF2B5EF4-FFF2-40B4-BE49-F238E27FC236}">
                      <a16:creationId xmlns:a16="http://schemas.microsoft.com/office/drawing/2014/main" xmlns="" id="{F651CD6D-1F2C-4D8B-922C-370C638465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" y="2840"/>
                  <a:ext cx="680" cy="68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l-GR" altLang="el-GR" sz="1800"/>
                    <a:t>ΟΞΥ</a:t>
                  </a:r>
                  <a:endParaRPr lang="en-US" altLang="el-GR" sz="1800"/>
                </a:p>
              </p:txBody>
            </p:sp>
            <p:sp>
              <p:nvSpPr>
                <p:cNvPr id="101410" name="Rectangle 34">
                  <a:extLst>
                    <a:ext uri="{FF2B5EF4-FFF2-40B4-BE49-F238E27FC236}">
                      <a16:creationId xmlns:a16="http://schemas.microsoft.com/office/drawing/2014/main" xmlns="" id="{04646E12-0137-4647-904B-C0B147DFC1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91" y="2840"/>
                  <a:ext cx="687" cy="68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marL="342900" indent="-342900" eaLnBrk="1" hangingPunct="1"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itchFamily="2" charset="2"/>
                    <a:buChar char="l"/>
                    <a:defRPr/>
                  </a:pPr>
                  <a:endParaRPr lang="el-GR" sz="3200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232" name="Text Box 35">
                  <a:extLst>
                    <a:ext uri="{FF2B5EF4-FFF2-40B4-BE49-F238E27FC236}">
                      <a16:creationId xmlns:a16="http://schemas.microsoft.com/office/drawing/2014/main" xmlns="" id="{DB39C058-6E89-42B4-AB9F-3FE7FB0C451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82" y="3067"/>
                  <a:ext cx="501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75000"/>
                    <a:buFont typeface="Wingdings" panose="05000000000000000000" pitchFamily="2" charset="2"/>
                    <a:buChar char="l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SzPct val="75000"/>
                    <a:buFont typeface="Wingdings" panose="05000000000000000000" pitchFamily="2" charset="2"/>
                    <a:buChar char="l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accent2"/>
                    </a:buClr>
                    <a:buSzPct val="75000"/>
                    <a:buFont typeface="Wingdings" panose="05000000000000000000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tx1"/>
                    </a:buClr>
                    <a:buSzPct val="75000"/>
                    <a:buFont typeface="Wingdings" panose="05000000000000000000" pitchFamily="2" charset="2"/>
                    <a:buChar char="l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l-GR" altLang="el-GR" sz="1800"/>
                    <a:t>ΒΑΣΗ</a:t>
                  </a:r>
                  <a:endParaRPr lang="en-US" altLang="el-GR" sz="1800"/>
                </a:p>
              </p:txBody>
            </p:sp>
          </p:grpSp>
          <p:sp>
            <p:nvSpPr>
              <p:cNvPr id="9228" name="Text Box 36">
                <a:extLst>
                  <a:ext uri="{FF2B5EF4-FFF2-40B4-BE49-F238E27FC236}">
                    <a16:creationId xmlns:a16="http://schemas.microsoft.com/office/drawing/2014/main" xmlns="" id="{FC38B6BF-181B-4500-BCE5-159D5DC84B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94" y="2976"/>
                <a:ext cx="50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l-GR" altLang="el-GR" sz="1800"/>
                  <a:t>ΒΑΣΗ</a:t>
                </a:r>
                <a:endParaRPr lang="en-US" altLang="el-GR" sz="1800"/>
              </a:p>
            </p:txBody>
          </p:sp>
          <p:sp>
            <p:nvSpPr>
              <p:cNvPr id="9229" name="Rectangle 37">
                <a:extLst>
                  <a:ext uri="{FF2B5EF4-FFF2-40B4-BE49-F238E27FC236}">
                    <a16:creationId xmlns:a16="http://schemas.microsoft.com/office/drawing/2014/main" xmlns="" id="{387E8D8A-EDB5-4B66-B4BA-F45E23B19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1" y="3022"/>
                <a:ext cx="41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l-GR" altLang="el-GR" sz="1800"/>
                  <a:t>ΟΞΥ</a:t>
                </a:r>
                <a:endParaRPr lang="en-US" altLang="el-GR" sz="1800"/>
              </a:p>
            </p:txBody>
          </p:sp>
        </p:grpSp>
      </p:grp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A9DD9B3D-0453-42A8-B71E-55D0852909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6F3FE6D4-CB44-4422-AA0C-D10B02897D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610600" cy="533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2075" tIns="46038" rIns="92075" bIns="46038" anchorCtr="0"/>
          <a:lstStyle/>
          <a:p>
            <a:pPr eaLnBrk="1" hangingPunct="1"/>
            <a:r>
              <a:rPr lang="en-US" altLang="el-GR">
                <a:solidFill>
                  <a:srgbClr val="FFFF00"/>
                </a:solidFill>
                <a:effectLst/>
              </a:rPr>
              <a:t>Αρχές Οξεοβασικής Ισορροπίας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49FBA1CA-D1C3-416D-8E93-872BE232F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057400"/>
            <a:ext cx="4691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/>
              <a:t>- log[H</a:t>
            </a:r>
            <a:r>
              <a:rPr lang="en-US" altLang="el-GR" sz="2400" b="1" baseline="30000"/>
              <a:t>+</a:t>
            </a:r>
            <a:r>
              <a:rPr lang="en-US" altLang="el-GR" sz="2400" b="1"/>
              <a:t>] = -logK - log[HA] / [A</a:t>
            </a:r>
            <a:r>
              <a:rPr lang="en-US" altLang="el-GR" sz="2400" b="1" baseline="30000"/>
              <a:t>-</a:t>
            </a:r>
            <a:r>
              <a:rPr lang="en-US" altLang="el-GR" sz="2400" b="1"/>
              <a:t>] 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xmlns="" id="{19A7F033-CE8D-46A4-8254-1766D4D69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565400"/>
            <a:ext cx="54244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>
                <a:solidFill>
                  <a:schemeClr val="folHlink"/>
                </a:solidFill>
              </a:rPr>
              <a:t> </a:t>
            </a:r>
            <a:r>
              <a:rPr lang="en-US" altLang="el-GR" sz="3600" b="1">
                <a:solidFill>
                  <a:schemeClr val="folHlink"/>
                </a:solidFill>
              </a:rPr>
              <a:t>pH = pK + log [A</a:t>
            </a:r>
            <a:r>
              <a:rPr lang="en-US" altLang="el-GR" sz="3600" b="1" baseline="30000">
                <a:solidFill>
                  <a:schemeClr val="folHlink"/>
                </a:solidFill>
              </a:rPr>
              <a:t>-</a:t>
            </a:r>
            <a:r>
              <a:rPr lang="en-US" altLang="el-GR" sz="3600" b="1">
                <a:solidFill>
                  <a:schemeClr val="folHlink"/>
                </a:solidFill>
              </a:rPr>
              <a:t>] / [HA]</a:t>
            </a: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xmlns="" id="{731C6619-342B-4F3B-96F5-D555243BF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2565400"/>
            <a:ext cx="1368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600" b="1">
                <a:solidFill>
                  <a:schemeClr val="folHlink"/>
                </a:solidFill>
              </a:rPr>
              <a:t>Henderson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600" b="1">
                <a:solidFill>
                  <a:schemeClr val="folHlink"/>
                </a:solidFill>
              </a:rPr>
              <a:t>Hasselbalch</a:t>
            </a:r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xmlns="" id="{16E5FEF8-D68D-4E3B-B13D-6D4C5A9DB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3860800"/>
            <a:ext cx="9072562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4400" b="1">
                <a:solidFill>
                  <a:srgbClr val="FFFF00"/>
                </a:solidFill>
              </a:rPr>
              <a:t>[Η</a:t>
            </a:r>
            <a:r>
              <a:rPr lang="en-US" altLang="el-GR" sz="4400" b="1" baseline="30000">
                <a:solidFill>
                  <a:srgbClr val="FFFF00"/>
                </a:solidFill>
              </a:rPr>
              <a:t>+</a:t>
            </a:r>
            <a:r>
              <a:rPr lang="en-US" altLang="el-GR" sz="4400" b="1">
                <a:solidFill>
                  <a:srgbClr val="FFFF00"/>
                </a:solidFill>
              </a:rPr>
              <a:t> nmol/L] = 24 * P CO</a:t>
            </a:r>
            <a:r>
              <a:rPr lang="en-US" altLang="el-GR" sz="4400" b="1" baseline="-25000">
                <a:solidFill>
                  <a:srgbClr val="FFFF00"/>
                </a:solidFill>
              </a:rPr>
              <a:t>2   </a:t>
            </a:r>
            <a:r>
              <a:rPr lang="en-US" altLang="el-GR" sz="4400" b="1">
                <a:solidFill>
                  <a:srgbClr val="FFFF00"/>
                </a:solidFill>
              </a:rPr>
              <a:t>/ HCO</a:t>
            </a:r>
            <a:r>
              <a:rPr lang="en-US" altLang="el-GR" sz="4400" b="1" baseline="-25000">
                <a:solidFill>
                  <a:srgbClr val="FFFF00"/>
                </a:solidFill>
              </a:rPr>
              <a:t>3</a:t>
            </a:r>
            <a:r>
              <a:rPr lang="en-US" altLang="el-GR" sz="4400" b="1" baseline="30000">
                <a:solidFill>
                  <a:srgbClr val="FFFF00"/>
                </a:solidFill>
              </a:rPr>
              <a:t>-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l-GR" sz="4400" b="1" baseline="30000">
              <a:solidFill>
                <a:srgbClr val="FFFF00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4400" b="1" baseline="30000">
                <a:solidFill>
                  <a:srgbClr val="FFFF00"/>
                </a:solidFill>
              </a:rPr>
              <a:t>Kassirer-Blake</a:t>
            </a:r>
            <a:r>
              <a:rPr lang="en-US" altLang="el-GR" sz="2400" b="1">
                <a:solidFill>
                  <a:srgbClr val="FFFF00"/>
                </a:solidFill>
              </a:rPr>
              <a:t> </a:t>
            </a:r>
          </a:p>
        </p:txBody>
      </p:sp>
      <p:grpSp>
        <p:nvGrpSpPr>
          <p:cNvPr id="10247" name="Group 7">
            <a:extLst>
              <a:ext uri="{FF2B5EF4-FFF2-40B4-BE49-F238E27FC236}">
                <a16:creationId xmlns:a16="http://schemas.microsoft.com/office/drawing/2014/main" xmlns="" id="{78FD0D8D-A299-4893-8D5F-3E2212EF4D5B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143000"/>
            <a:ext cx="4629150" cy="647700"/>
            <a:chOff x="1248" y="864"/>
            <a:chExt cx="2966" cy="408"/>
          </a:xfrm>
        </p:grpSpPr>
        <p:grpSp>
          <p:nvGrpSpPr>
            <p:cNvPr id="10249" name="Group 8">
              <a:extLst>
                <a:ext uri="{FF2B5EF4-FFF2-40B4-BE49-F238E27FC236}">
                  <a16:creationId xmlns:a16="http://schemas.microsoft.com/office/drawing/2014/main" xmlns="" id="{B8F3712B-EB70-4C0E-9572-27E555F395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8" y="864"/>
              <a:ext cx="2966" cy="408"/>
              <a:chOff x="1142" y="1958"/>
              <a:chExt cx="2966" cy="408"/>
            </a:xfrm>
          </p:grpSpPr>
          <p:sp>
            <p:nvSpPr>
              <p:cNvPr id="10251" name="Rectangle 9">
                <a:extLst>
                  <a:ext uri="{FF2B5EF4-FFF2-40B4-BE49-F238E27FC236}">
                    <a16:creationId xmlns:a16="http://schemas.microsoft.com/office/drawing/2014/main" xmlns="" id="{782759F1-977C-4B17-B63E-3D394E569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2" y="1958"/>
                <a:ext cx="296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defTabSz="762000"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l-GR" sz="2400" b="1"/>
                  <a:t>                   HA                 H</a:t>
                </a:r>
                <a:r>
                  <a:rPr lang="en-US" altLang="el-GR" sz="2400" b="1" baseline="30000"/>
                  <a:t>+</a:t>
                </a:r>
                <a:r>
                  <a:rPr lang="en-US" altLang="el-GR" sz="2400" b="1"/>
                  <a:t> + A</a:t>
                </a:r>
                <a:r>
                  <a:rPr lang="en-US" altLang="el-GR" sz="2400" b="1" baseline="30000"/>
                  <a:t>-</a:t>
                </a:r>
              </a:p>
            </p:txBody>
          </p:sp>
          <p:sp>
            <p:nvSpPr>
              <p:cNvPr id="10252" name="Rectangle 10">
                <a:extLst>
                  <a:ext uri="{FF2B5EF4-FFF2-40B4-BE49-F238E27FC236}">
                    <a16:creationId xmlns:a16="http://schemas.microsoft.com/office/drawing/2014/main" xmlns="" id="{025C138A-CFCD-49F5-946C-3E496DB61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4" y="2174"/>
                <a:ext cx="851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 defTabSz="762000">
                  <a:spcBef>
                    <a:spcPct val="20000"/>
                  </a:spcBef>
                  <a:buClr>
                    <a:schemeClr val="hlink"/>
                  </a:buClr>
                  <a:buSzPct val="75000"/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762000">
                  <a:spcBef>
                    <a:spcPct val="20000"/>
                  </a:spcBef>
                  <a:buClr>
                    <a:schemeClr val="tx2"/>
                  </a:buClr>
                  <a:buSzPct val="75000"/>
                  <a:buFont typeface="Wingdings" panose="05000000000000000000" pitchFamily="2" charset="2"/>
                  <a:buChar char="l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762000">
                  <a:spcBef>
                    <a:spcPct val="20000"/>
                  </a:spcBef>
                  <a:buClr>
                    <a:schemeClr val="accent2"/>
                  </a:buClr>
                  <a:buSzPct val="7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762000">
                  <a:spcBef>
                    <a:spcPct val="20000"/>
                  </a:spcBef>
                  <a:buClr>
                    <a:schemeClr val="folHlink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762000">
                  <a:spcBef>
                    <a:spcPct val="20000"/>
                  </a:spcBef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7620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75000"/>
                  <a:buFont typeface="Wingdings" panose="05000000000000000000" pitchFamily="2" charset="2"/>
                  <a:buChar char="l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l-GR" sz="1400"/>
                  <a:t>Acid        Base</a:t>
                </a:r>
              </a:p>
            </p:txBody>
          </p:sp>
        </p:grpSp>
        <p:sp>
          <p:nvSpPr>
            <p:cNvPr id="10250" name="Line 11">
              <a:extLst>
                <a:ext uri="{FF2B5EF4-FFF2-40B4-BE49-F238E27FC236}">
                  <a16:creationId xmlns:a16="http://schemas.microsoft.com/office/drawing/2014/main" xmlns="" id="{E8FA3428-8337-4BE0-BC5F-C08F5B554F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008"/>
              <a:ext cx="48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sp>
        <p:nvSpPr>
          <p:cNvPr id="10248" name="11 - TextBox">
            <a:extLst>
              <a:ext uri="{FF2B5EF4-FFF2-40B4-BE49-F238E27FC236}">
                <a16:creationId xmlns:a16="http://schemas.microsoft.com/office/drawing/2014/main" xmlns="" id="{424BD928-FEE5-4343-81C3-FF2347DBC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908050"/>
            <a:ext cx="504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/>
              <a:t>K</a:t>
            </a:r>
            <a:endParaRPr lang="el-GR" altLang="el-GR" sz="180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F10F21B8-0E8D-4E0A-BC25-ED0E7EC5C7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xmlns="" id="{EFA721BC-8807-4944-B499-7F71559A9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25538"/>
            <a:ext cx="58451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07963" indent="-207963" defTabSz="4572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SzTx/>
              <a:buFont typeface="Monotype Sorts" pitchFamily="2" charset="2"/>
              <a:buChar char="l"/>
            </a:pPr>
            <a:r>
              <a:rPr lang="en-US" altLang="el-GR">
                <a:solidFill>
                  <a:srgbClr val="FFFF35"/>
                </a:solidFill>
              </a:rPr>
              <a:t>  </a:t>
            </a:r>
            <a:r>
              <a:rPr lang="en-US" altLang="el-GR" sz="2800" b="1">
                <a:solidFill>
                  <a:schemeClr val="folHlink"/>
                </a:solidFill>
              </a:rPr>
              <a:t>CO</a:t>
            </a:r>
            <a:r>
              <a:rPr lang="en-US" altLang="el-GR" sz="2800" b="1" baseline="-25000">
                <a:solidFill>
                  <a:schemeClr val="folHlink"/>
                </a:solidFill>
              </a:rPr>
              <a:t>2</a:t>
            </a:r>
            <a:r>
              <a:rPr lang="en-US" altLang="el-GR" sz="2800" b="1">
                <a:solidFill>
                  <a:schemeClr val="folHlink"/>
                </a:solidFill>
              </a:rPr>
              <a:t> </a:t>
            </a:r>
            <a:r>
              <a:rPr lang="en-US" altLang="el-GR" sz="2800" b="1" u="sng">
                <a:solidFill>
                  <a:schemeClr val="folHlink"/>
                </a:solidFill>
              </a:rPr>
              <a:t>25 Mol / ημέρα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xmlns="" id="{F65C9102-A673-4F4C-A3D3-6D4432B37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3500438"/>
            <a:ext cx="697865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800">
                <a:solidFill>
                  <a:srgbClr val="FFFF35"/>
                </a:solidFill>
              </a:rPr>
              <a:t>CO</a:t>
            </a:r>
            <a:r>
              <a:rPr lang="en-US" altLang="el-GR" sz="2800" baseline="-25000">
                <a:solidFill>
                  <a:srgbClr val="FFFF35"/>
                </a:solidFill>
              </a:rPr>
              <a:t>2</a:t>
            </a:r>
            <a:r>
              <a:rPr lang="en-US" altLang="el-GR" sz="2800">
                <a:solidFill>
                  <a:srgbClr val="FFFF35"/>
                </a:solidFill>
              </a:rPr>
              <a:t> + H</a:t>
            </a:r>
            <a:r>
              <a:rPr lang="en-US" altLang="el-GR" sz="2800" baseline="-25000">
                <a:solidFill>
                  <a:srgbClr val="FFFF35"/>
                </a:solidFill>
              </a:rPr>
              <a:t>2</a:t>
            </a:r>
            <a:r>
              <a:rPr lang="en-US" altLang="el-GR" sz="2800">
                <a:solidFill>
                  <a:srgbClr val="FFFF35"/>
                </a:solidFill>
              </a:rPr>
              <a:t>O          H</a:t>
            </a:r>
            <a:r>
              <a:rPr lang="en-US" altLang="el-GR" sz="2800" baseline="-25000">
                <a:solidFill>
                  <a:srgbClr val="FFFF35"/>
                </a:solidFill>
              </a:rPr>
              <a:t>2</a:t>
            </a:r>
            <a:r>
              <a:rPr lang="en-US" altLang="el-GR" sz="2800">
                <a:solidFill>
                  <a:srgbClr val="FFFF35"/>
                </a:solidFill>
              </a:rPr>
              <a:t>CO</a:t>
            </a:r>
            <a:r>
              <a:rPr lang="en-US" altLang="el-GR" sz="2800" baseline="-25000">
                <a:solidFill>
                  <a:srgbClr val="FFFF35"/>
                </a:solidFill>
              </a:rPr>
              <a:t>3</a:t>
            </a:r>
            <a:r>
              <a:rPr lang="en-US" altLang="el-GR" sz="2800">
                <a:solidFill>
                  <a:srgbClr val="FFFF35"/>
                </a:solidFill>
              </a:rPr>
              <a:t>           H</a:t>
            </a:r>
            <a:r>
              <a:rPr lang="en-US" altLang="el-GR" sz="2800" baseline="30000">
                <a:solidFill>
                  <a:srgbClr val="FFFF35"/>
                </a:solidFill>
              </a:rPr>
              <a:t>+</a:t>
            </a:r>
            <a:r>
              <a:rPr lang="en-US" altLang="el-GR" sz="2800">
                <a:solidFill>
                  <a:srgbClr val="FFFF35"/>
                </a:solidFill>
              </a:rPr>
              <a:t> + HCO</a:t>
            </a:r>
            <a:r>
              <a:rPr lang="en-US" altLang="el-GR" sz="2800" baseline="-25000">
                <a:solidFill>
                  <a:srgbClr val="FFFF35"/>
                </a:solidFill>
              </a:rPr>
              <a:t>3</a:t>
            </a:r>
            <a:r>
              <a:rPr lang="en-US" altLang="el-GR" sz="2800" baseline="30000">
                <a:solidFill>
                  <a:srgbClr val="FFFF35"/>
                </a:solidFill>
              </a:rPr>
              <a:t>-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xmlns="" id="{DAC76408-FE78-4430-8843-37654E7B5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013325"/>
            <a:ext cx="83788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07963" indent="-207963" defTabSz="457200"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11188" indent="-209550" defTabSz="4572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chemeClr val="tx1"/>
              </a:buClr>
              <a:buSzTx/>
              <a:buFont typeface="Monotype Sorts" pitchFamily="2" charset="2"/>
              <a:buChar char="l"/>
            </a:pPr>
            <a:r>
              <a:rPr lang="en-US" altLang="el-GR">
                <a:solidFill>
                  <a:srgbClr val="FFFF35"/>
                </a:solidFill>
              </a:rPr>
              <a:t>  </a:t>
            </a:r>
            <a:r>
              <a:rPr lang="en-US" altLang="el-GR">
                <a:solidFill>
                  <a:schemeClr val="folHlink"/>
                </a:solidFill>
              </a:rPr>
              <a:t>Μή</a:t>
            </a:r>
            <a:r>
              <a:rPr lang="en-US" altLang="el-GR" sz="2800" b="1">
                <a:solidFill>
                  <a:schemeClr val="folHlink"/>
                </a:solidFill>
              </a:rPr>
              <a:t>-καρβονικά οξέα </a:t>
            </a:r>
            <a:r>
              <a:rPr lang="en-US" altLang="el-GR" sz="2800" b="1" u="sng">
                <a:solidFill>
                  <a:schemeClr val="folHlink"/>
                </a:solidFill>
              </a:rPr>
              <a:t>60-70 mmol /</a:t>
            </a:r>
            <a:r>
              <a:rPr lang="el-GR" altLang="el-GR" sz="2800" b="1" u="sng">
                <a:solidFill>
                  <a:schemeClr val="folHlink"/>
                </a:solidFill>
              </a:rPr>
              <a:t> ημέρα</a:t>
            </a:r>
            <a:endParaRPr lang="en-US" altLang="el-GR" sz="2800" b="1" u="sng">
              <a:solidFill>
                <a:schemeClr val="folHlink"/>
              </a:solidFill>
            </a:endParaRP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2400" b="1">
                <a:solidFill>
                  <a:schemeClr val="folHlink"/>
                </a:solidFill>
              </a:rPr>
              <a:t>Τροφή</a:t>
            </a:r>
            <a:r>
              <a:rPr lang="el-GR" altLang="el-GR" sz="2400" b="1">
                <a:solidFill>
                  <a:schemeClr val="folHlink"/>
                </a:solidFill>
              </a:rPr>
              <a:t>, </a:t>
            </a:r>
            <a:r>
              <a:rPr lang="en-US" altLang="el-GR" sz="2400" b="1">
                <a:solidFill>
                  <a:schemeClr val="folHlink"/>
                </a:solidFill>
              </a:rPr>
              <a:t>Φάρμακα</a:t>
            </a:r>
            <a:r>
              <a:rPr lang="el-GR" altLang="el-GR" sz="2400" b="1">
                <a:solidFill>
                  <a:schemeClr val="folHlink"/>
                </a:solidFill>
              </a:rPr>
              <a:t>, </a:t>
            </a:r>
            <a:r>
              <a:rPr lang="en-US" altLang="el-GR" sz="2400" b="1">
                <a:solidFill>
                  <a:schemeClr val="folHlink"/>
                </a:solidFill>
              </a:rPr>
              <a:t>Υποπροϊόντα του Μεταβολισμού</a:t>
            </a:r>
            <a:r>
              <a:rPr lang="el-GR" altLang="el-GR" sz="2400" b="1">
                <a:solidFill>
                  <a:schemeClr val="folHlink"/>
                </a:solidFill>
              </a:rPr>
              <a:t> </a:t>
            </a:r>
          </a:p>
          <a:p>
            <a:pPr lvl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2400" b="1">
                <a:solidFill>
                  <a:schemeClr val="folHlink"/>
                </a:solidFill>
              </a:rPr>
              <a:t>(</a:t>
            </a:r>
            <a:r>
              <a:rPr lang="en-US" altLang="el-GR" sz="2400" b="1">
                <a:solidFill>
                  <a:schemeClr val="folHlink"/>
                </a:solidFill>
              </a:rPr>
              <a:t>Γαλακτικό οξύ</a:t>
            </a:r>
            <a:r>
              <a:rPr lang="el-GR" altLang="el-GR" sz="2400" b="1">
                <a:solidFill>
                  <a:schemeClr val="folHlink"/>
                </a:solidFill>
              </a:rPr>
              <a:t>, </a:t>
            </a:r>
            <a:r>
              <a:rPr lang="en-US" altLang="el-GR" sz="2400" b="1">
                <a:solidFill>
                  <a:schemeClr val="folHlink"/>
                </a:solidFill>
              </a:rPr>
              <a:t>Πυροσταφυλικό οξύ</a:t>
            </a:r>
            <a:r>
              <a:rPr lang="el-GR" altLang="el-GR" sz="2400" b="1">
                <a:solidFill>
                  <a:schemeClr val="folHlink"/>
                </a:solidFill>
              </a:rPr>
              <a:t>, </a:t>
            </a:r>
            <a:r>
              <a:rPr lang="en-US" altLang="el-GR" sz="2400" b="1">
                <a:solidFill>
                  <a:schemeClr val="folHlink"/>
                </a:solidFill>
              </a:rPr>
              <a:t>Ακετοοξικό οξύ</a:t>
            </a:r>
            <a:r>
              <a:rPr lang="el-GR" altLang="el-GR" sz="2400" b="1">
                <a:solidFill>
                  <a:schemeClr val="folHlink"/>
                </a:solidFill>
              </a:rPr>
              <a:t>)</a:t>
            </a:r>
            <a:endParaRPr lang="en-US" altLang="el-GR" sz="2400" b="1">
              <a:solidFill>
                <a:schemeClr val="folHlink"/>
              </a:solidFill>
            </a:endParaRPr>
          </a:p>
        </p:txBody>
      </p:sp>
      <p:sp>
        <p:nvSpPr>
          <p:cNvPr id="12293" name="Line 5">
            <a:extLst>
              <a:ext uri="{FF2B5EF4-FFF2-40B4-BE49-F238E27FC236}">
                <a16:creationId xmlns:a16="http://schemas.microsoft.com/office/drawing/2014/main" xmlns="" id="{961F75BD-1692-4BCD-904D-DF88C1A3801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3575" y="3716338"/>
            <a:ext cx="6746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2294" name="Line 6">
            <a:extLst>
              <a:ext uri="{FF2B5EF4-FFF2-40B4-BE49-F238E27FC236}">
                <a16:creationId xmlns:a16="http://schemas.microsoft.com/office/drawing/2014/main" xmlns="" id="{87520CEB-8CE2-4CF1-84F8-F96D24381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92725" y="3716338"/>
            <a:ext cx="6746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pic>
        <p:nvPicPr>
          <p:cNvPr id="12295" name="Picture 7">
            <a:extLst>
              <a:ext uri="{FF2B5EF4-FFF2-40B4-BE49-F238E27FC236}">
                <a16:creationId xmlns:a16="http://schemas.microsoft.com/office/drawing/2014/main" xmlns="" id="{3B7827BE-6B58-4FED-81BC-AD9B0E430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1754187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xmlns="" id="{6E0FBC17-5FC0-4D34-98F2-20F022BEF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0288" y="4076700"/>
            <a:ext cx="1143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2297" name="Rectangle 9">
            <a:extLst>
              <a:ext uri="{FF2B5EF4-FFF2-40B4-BE49-F238E27FC236}">
                <a16:creationId xmlns:a16="http://schemas.microsoft.com/office/drawing/2014/main" xmlns="" id="{9656ED60-9781-4D31-BDD5-3DBA542C6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048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3600">
                <a:solidFill>
                  <a:srgbClr val="FF0000"/>
                </a:solidFill>
              </a:rPr>
              <a:t>Αρχές Οξεοβασικής Ισορροπίας</a:t>
            </a:r>
          </a:p>
        </p:txBody>
      </p:sp>
      <p:sp>
        <p:nvSpPr>
          <p:cNvPr id="10" name="9 - Έλλειψη">
            <a:extLst>
              <a:ext uri="{FF2B5EF4-FFF2-40B4-BE49-F238E27FC236}">
                <a16:creationId xmlns:a16="http://schemas.microsoft.com/office/drawing/2014/main" xmlns="" id="{400C6237-C0A6-4627-9E91-BDA322A2CC1E}"/>
              </a:ext>
            </a:extLst>
          </p:cNvPr>
          <p:cNvSpPr/>
          <p:nvPr/>
        </p:nvSpPr>
        <p:spPr>
          <a:xfrm>
            <a:off x="0" y="0"/>
            <a:ext cx="4211638" cy="5084763"/>
          </a:xfrm>
          <a:prstGeom prst="ellipse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11" name="10 - Έλλειψη">
            <a:extLst>
              <a:ext uri="{FF2B5EF4-FFF2-40B4-BE49-F238E27FC236}">
                <a16:creationId xmlns:a16="http://schemas.microsoft.com/office/drawing/2014/main" xmlns="" id="{9A3B73B9-20ED-4067-AE29-5A9F5B688CA1}"/>
              </a:ext>
            </a:extLst>
          </p:cNvPr>
          <p:cNvSpPr/>
          <p:nvPr/>
        </p:nvSpPr>
        <p:spPr>
          <a:xfrm>
            <a:off x="5292725" y="1700213"/>
            <a:ext cx="3671888" cy="460851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AEFFEC87-24B0-466A-9F62-F40C3A684A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xmlns="" id="{E0534BFA-133B-4E69-98AB-58D729EAA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13315" name="Picture 2" descr="Regulation of Breathing">
            <a:extLst>
              <a:ext uri="{FF2B5EF4-FFF2-40B4-BE49-F238E27FC236}">
                <a16:creationId xmlns:a16="http://schemas.microsoft.com/office/drawing/2014/main" xmlns="" id="{412D1563-605B-4B4E-9027-B78045B13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8538" y="-104775"/>
            <a:ext cx="5095875" cy="706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7E0A8D79-DE3C-470B-8C4B-2A42128C06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Orbit</Template>
  <TotalTime>1156</TotalTime>
  <Words>1095</Words>
  <Application>Microsoft Office PowerPoint</Application>
  <PresentationFormat>Προβολή στην οθόνη (4:3)</PresentationFormat>
  <Paragraphs>243</Paragraphs>
  <Slides>40</Slides>
  <Notes>0</Notes>
  <HiddenSlides>0</HiddenSlides>
  <MMClips>40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40</vt:i4>
      </vt:variant>
    </vt:vector>
  </HeadingPairs>
  <TitlesOfParts>
    <vt:vector size="43" baseType="lpstr">
      <vt:lpstr>Orbit</vt:lpstr>
      <vt:lpstr>Photo Editor Photo</vt:lpstr>
      <vt:lpstr>Slide</vt:lpstr>
      <vt:lpstr>ΟΞΕΟΒΑΣΙΚΗ ΙΣΟΡΡΟΠΙΑ</vt:lpstr>
      <vt:lpstr>Διαφάνεια 2</vt:lpstr>
      <vt:lpstr>Διαφάνεια 3</vt:lpstr>
      <vt:lpstr>Διαφάνεια 4</vt:lpstr>
      <vt:lpstr>Διαφάνεια 5</vt:lpstr>
      <vt:lpstr>ΟΞΕΟΒΑΣΙΚΗ   ΙΣΟΡΡΟΠΙΑ:  η έννοια του ρυθμιστικού διαλύματος</vt:lpstr>
      <vt:lpstr>Αρχές Οξεοβασικής Ισορροπίας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ΤΥΠΟΙ  ΑΠΛΩΝ ΔΙΑΤΑΡΑΧΩΝ ΟΞΕΟΒΑΣΙΚΗΣ ΙΣΟΡΡΟΠΙΑΣ</vt:lpstr>
      <vt:lpstr>      P CO2     </vt:lpstr>
      <vt:lpstr>Διαφάνεια 19</vt:lpstr>
      <vt:lpstr>Διαφάνεια 20</vt:lpstr>
      <vt:lpstr>Changes in pH and HCO3-  for a 10 mm Hg change in PaCO2 </vt:lpstr>
      <vt:lpstr>Η μεταβολική οξέωση διακρίνεται με βάση το χάσμα ανιόντων</vt:lpstr>
      <vt:lpstr>Διαφάνεια 23</vt:lpstr>
      <vt:lpstr>High anion gap metabolic acidosis  KUSSMAL </vt:lpstr>
      <vt:lpstr>ΔAG/Δbicarb</vt:lpstr>
      <vt:lpstr>Μεταβολική οξέωση με φυσιολογικό ΧΑ</vt:lpstr>
      <vt:lpstr>Urine Anion Gap (Na+K-Cl) if neGUTive -&gt; enteric losses  </vt:lpstr>
      <vt:lpstr>ΤΑΞΙΝΟΜΗΣΗ ΜΕΤΑΒΟΛΙΚΗΣ ΑΛΚΑΛΩΣΗΣ</vt:lpstr>
      <vt:lpstr>Διαφάνεια 29</vt:lpstr>
      <vt:lpstr>Διαφάνεια 30</vt:lpstr>
      <vt:lpstr>Διαφάνεια 31</vt:lpstr>
      <vt:lpstr>ΕΡΓΑΣΤΗΡΙΑΚΑ ΕΥΡΗΜΑΤΑ ΜΕΤΑΒΟΛΙΚΗΣ ΑΛΚΑΛΩΣΗΣ Χλώριο ούρων</vt:lpstr>
      <vt:lpstr>Διαφάνεια 33</vt:lpstr>
      <vt:lpstr>Παραδείγματα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ΟΞΕΟΒΑΣΙΚΗ ΙΣΟΡΡΟΠΙΑ</dc:title>
  <dc:creator>dblax</dc:creator>
  <cp:lastModifiedBy>epost</cp:lastModifiedBy>
  <cp:revision>71</cp:revision>
  <dcterms:created xsi:type="dcterms:W3CDTF">2008-02-12T09:00:12Z</dcterms:created>
  <dcterms:modified xsi:type="dcterms:W3CDTF">2020-05-12T09:58:18Z</dcterms:modified>
</cp:coreProperties>
</file>