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57" r:id="rId7"/>
    <p:sldId id="258" r:id="rId8"/>
    <p:sldId id="259" r:id="rId9"/>
    <p:sldId id="260" r:id="rId10"/>
    <p:sldId id="261" r:id="rId11"/>
    <p:sldId id="262" r:id="rId12"/>
    <p:sldId id="264" r:id="rId13"/>
    <p:sldId id="265" r:id="rId14"/>
    <p:sldId id="263"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25/5/2015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Φάκελος υλικού του (υποψήφιου) εκπαιδευτικού &amp; επαγγελματική ανάπτυξη</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Αποδοτικότητα </a:t>
            </a:r>
            <a:r>
              <a:rPr lang="en-US" dirty="0" err="1" smtClean="0"/>
              <a:t>vs</a:t>
            </a:r>
            <a:r>
              <a:rPr lang="en-US" dirty="0" smtClean="0"/>
              <a:t> </a:t>
            </a:r>
            <a:r>
              <a:rPr lang="el-GR" dirty="0" smtClean="0"/>
              <a:t>Στοχαστική διερεύνηση &amp; βελτίωση</a:t>
            </a:r>
            <a:endParaRPr lang="el-GR" dirty="0"/>
          </a:p>
        </p:txBody>
      </p:sp>
      <p:sp>
        <p:nvSpPr>
          <p:cNvPr id="3" name="2 - Θέση περιεχομένου"/>
          <p:cNvSpPr>
            <a:spLocks noGrp="1"/>
          </p:cNvSpPr>
          <p:nvPr>
            <p:ph idx="1"/>
          </p:nvPr>
        </p:nvSpPr>
        <p:spPr/>
        <p:txBody>
          <a:bodyPr/>
          <a:lstStyle/>
          <a:p>
            <a:r>
              <a:rPr lang="el-GR" dirty="0" smtClean="0"/>
              <a:t>Εκπαιδευτικός ως στοχαζόμενος επαγγελματίας: </a:t>
            </a:r>
            <a:r>
              <a:rPr lang="el-GR" dirty="0" err="1" smtClean="0"/>
              <a:t>αυτοαξιολόγηση</a:t>
            </a:r>
            <a:r>
              <a:rPr lang="el-GR" dirty="0" smtClean="0"/>
              <a:t> βασισμένη σε προσωπικούς </a:t>
            </a:r>
            <a:r>
              <a:rPr lang="el-GR" dirty="0" err="1" smtClean="0"/>
              <a:t>αναστοχασμούς</a:t>
            </a:r>
            <a:r>
              <a:rPr lang="el-GR" dirty="0" smtClean="0"/>
              <a:t> των εκπαιδευτικών θεωρείται απαραίτητο εργαλείο για </a:t>
            </a:r>
            <a:r>
              <a:rPr lang="el-GR" dirty="0" err="1" smtClean="0"/>
              <a:t>επανάδραση</a:t>
            </a:r>
            <a:r>
              <a:rPr lang="el-GR" dirty="0" smtClean="0"/>
              <a:t> &amp; ποιοτική βελτίωση του εκπαιδευτικού αποτελέσματος, </a:t>
            </a:r>
            <a:r>
              <a:rPr lang="el-GR" dirty="0" err="1" smtClean="0"/>
              <a:t>συβάλοντας</a:t>
            </a:r>
            <a:r>
              <a:rPr lang="el-GR" dirty="0" smtClean="0"/>
              <a:t> ταυτόχρονα στην επαγγελματική ενδυνάμωσή τους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υλικού εκπαιδευτικού</a:t>
            </a:r>
            <a:endParaRPr lang="el-GR" dirty="0"/>
          </a:p>
        </p:txBody>
      </p:sp>
      <p:sp>
        <p:nvSpPr>
          <p:cNvPr id="3" name="2 - Θέση περιεχομένου"/>
          <p:cNvSpPr>
            <a:spLocks noGrp="1"/>
          </p:cNvSpPr>
          <p:nvPr>
            <p:ph idx="1"/>
          </p:nvPr>
        </p:nvSpPr>
        <p:spPr/>
        <p:txBody>
          <a:bodyPr/>
          <a:lstStyle/>
          <a:p>
            <a:r>
              <a:rPr lang="el-GR" dirty="0" smtClean="0"/>
              <a:t>Πρόκειται για μια οργανωμένη συλλογή στοιχείων και δεδομένων από τον ίδιο τον εκπαιδευτικό ως επιλεκτική (</a:t>
            </a:r>
            <a:r>
              <a:rPr lang="el-GR" dirty="0" err="1" smtClean="0"/>
              <a:t>selective</a:t>
            </a:r>
            <a:r>
              <a:rPr lang="el-GR" dirty="0" smtClean="0"/>
              <a:t>), </a:t>
            </a:r>
            <a:r>
              <a:rPr lang="el-GR" dirty="0" err="1" smtClean="0"/>
              <a:t>αναστοχαστική</a:t>
            </a:r>
            <a:r>
              <a:rPr lang="el-GR" dirty="0" smtClean="0"/>
              <a:t> (</a:t>
            </a:r>
            <a:r>
              <a:rPr lang="el-GR" dirty="0" err="1" smtClean="0"/>
              <a:t>reflective</a:t>
            </a:r>
            <a:r>
              <a:rPr lang="el-GR" dirty="0" smtClean="0"/>
              <a:t>), και συνεργατική (</a:t>
            </a:r>
            <a:r>
              <a:rPr lang="el-GR" dirty="0" err="1" smtClean="0"/>
              <a:t>collaborative</a:t>
            </a:r>
            <a:r>
              <a:rPr lang="el-GR" dirty="0" smtClean="0"/>
              <a:t>).</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842C8D62-FD7A-41DF-BD90-1B9C92DAA065}" type="slidenum">
              <a:rPr lang="el-GR" altLang="en-US"/>
              <a:pPr>
                <a:defRPr/>
              </a:pPr>
              <a:t>12</a:t>
            </a:fld>
            <a:endParaRPr lang="el-GR" altLang="en-US"/>
          </a:p>
        </p:txBody>
      </p:sp>
      <p:sp>
        <p:nvSpPr>
          <p:cNvPr id="7171" name="Rectangle 2"/>
          <p:cNvSpPr>
            <a:spLocks noGrp="1" noChangeArrowheads="1"/>
          </p:cNvSpPr>
          <p:nvPr>
            <p:ph type="title"/>
          </p:nvPr>
        </p:nvSpPr>
        <p:spPr/>
        <p:txBody>
          <a:bodyPr>
            <a:normAutofit fontScale="90000"/>
          </a:bodyPr>
          <a:lstStyle/>
          <a:p>
            <a:pPr eaLnBrk="1" hangingPunct="1"/>
            <a:r>
              <a:rPr lang="el-GR" sz="3800" b="1" smtClean="0"/>
              <a:t>Το περιεχόμενο δεν είναι ποτέ στατικό.</a:t>
            </a:r>
            <a:br>
              <a:rPr lang="el-GR" sz="3800" b="1" smtClean="0"/>
            </a:br>
            <a:endParaRPr lang="el-GR" sz="3800" b="1" smtClean="0"/>
          </a:p>
        </p:txBody>
      </p:sp>
      <p:sp>
        <p:nvSpPr>
          <p:cNvPr id="7172" name="Rectangle 3"/>
          <p:cNvSpPr>
            <a:spLocks noGrp="1" noChangeArrowheads="1"/>
          </p:cNvSpPr>
          <p:nvPr>
            <p:ph type="body" idx="1"/>
          </p:nvPr>
        </p:nvSpPr>
        <p:spPr/>
        <p:txBody>
          <a:bodyPr/>
          <a:lstStyle/>
          <a:p>
            <a:pPr eaLnBrk="1" hangingPunct="1">
              <a:lnSpc>
                <a:spcPct val="90000"/>
              </a:lnSpc>
            </a:pPr>
            <a:r>
              <a:rPr lang="el-GR" sz="2100" dirty="0" smtClean="0"/>
              <a:t>Ο φάκελος υλικού είναι ένα «ζωντανό» εργαλείο, το οποίο αλλάζει συνεχώς, καθώς ο εκπαιδευτικός αξιολογεί σε συνεχή βάση </a:t>
            </a:r>
          </a:p>
          <a:p>
            <a:pPr eaLnBrk="1" hangingPunct="1">
              <a:lnSpc>
                <a:spcPct val="90000"/>
              </a:lnSpc>
            </a:pPr>
            <a:r>
              <a:rPr lang="el-GR" sz="2100" dirty="0" smtClean="0"/>
              <a:t>την παρουσία του στο σχολείο</a:t>
            </a:r>
          </a:p>
          <a:p>
            <a:pPr eaLnBrk="1" hangingPunct="1">
              <a:lnSpc>
                <a:spcPct val="90000"/>
              </a:lnSpc>
            </a:pPr>
            <a:r>
              <a:rPr lang="el-GR" sz="2100" dirty="0" smtClean="0"/>
              <a:t>την διδασκαλία του μέσα στην τάξη </a:t>
            </a:r>
          </a:p>
          <a:p>
            <a:pPr eaLnBrk="1" hangingPunct="1">
              <a:lnSpc>
                <a:spcPct val="90000"/>
              </a:lnSpc>
            </a:pPr>
            <a:r>
              <a:rPr lang="el-GR" sz="2100" dirty="0" err="1" smtClean="0"/>
              <a:t>αναστοχάζεται</a:t>
            </a:r>
            <a:r>
              <a:rPr lang="el-GR" sz="2100" dirty="0" smtClean="0"/>
              <a:t> και δρα ανάλογα με τα συμπεράσματα που εξάγει, αναπτύσσοντας διαφορετικές προσεγγίσεις της διδασκαλίας του με στόχο </a:t>
            </a:r>
          </a:p>
          <a:p>
            <a:pPr eaLnBrk="1" hangingPunct="1">
              <a:lnSpc>
                <a:spcPct val="90000"/>
              </a:lnSpc>
            </a:pPr>
            <a:r>
              <a:rPr lang="el-GR" sz="2100" dirty="0" smtClean="0"/>
              <a:t>την αύξηση του βαθμού αποτελεσματικότητας της διδασκαλίας,</a:t>
            </a:r>
          </a:p>
          <a:p>
            <a:pPr eaLnBrk="1" hangingPunct="1">
              <a:lnSpc>
                <a:spcPct val="90000"/>
              </a:lnSpc>
            </a:pPr>
            <a:r>
              <a:rPr lang="el-GR" sz="2100" dirty="0" smtClean="0"/>
              <a:t>τον πιο ενεργό του ρόλο στην σχολική ζωή</a:t>
            </a:r>
          </a:p>
          <a:p>
            <a:pPr eaLnBrk="1" hangingPunct="1">
              <a:lnSpc>
                <a:spcPct val="90000"/>
              </a:lnSpc>
            </a:pPr>
            <a:r>
              <a:rPr lang="el-GR" sz="2100" dirty="0" smtClean="0"/>
              <a:t> την βελτίωση των σχέσεών του μέσα στην σχολική κοινότητα,</a:t>
            </a:r>
          </a:p>
          <a:p>
            <a:pPr eaLnBrk="1" hangingPunct="1">
              <a:lnSpc>
                <a:spcPct val="90000"/>
              </a:lnSpc>
            </a:pPr>
            <a:r>
              <a:rPr lang="el-GR" sz="2100" dirty="0" smtClean="0"/>
              <a:t>την επιστημονική του κατάρτιση.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AB39A812-68E8-4021-A16E-944C4E6112EC}" type="slidenum">
              <a:rPr lang="el-GR" altLang="en-US"/>
              <a:pPr>
                <a:defRPr/>
              </a:pPr>
              <a:t>13</a:t>
            </a:fld>
            <a:endParaRPr lang="el-GR" altLang="en-US"/>
          </a:p>
        </p:txBody>
      </p:sp>
      <p:sp>
        <p:nvSpPr>
          <p:cNvPr id="8195" name="Rectangle 2"/>
          <p:cNvSpPr>
            <a:spLocks noGrp="1" noChangeArrowheads="1"/>
          </p:cNvSpPr>
          <p:nvPr>
            <p:ph type="title"/>
          </p:nvPr>
        </p:nvSpPr>
        <p:spPr/>
        <p:txBody>
          <a:bodyPr>
            <a:normAutofit fontScale="90000"/>
          </a:bodyPr>
          <a:lstStyle/>
          <a:p>
            <a:pPr algn="ctr" eaLnBrk="1" hangingPunct="1"/>
            <a:r>
              <a:rPr lang="el-GR" b="1" smtClean="0"/>
              <a:t>Στόχος του φακέλου εκπαιδευτικού</a:t>
            </a:r>
          </a:p>
        </p:txBody>
      </p:sp>
      <p:sp>
        <p:nvSpPr>
          <p:cNvPr id="8196" name="Rectangle 3"/>
          <p:cNvSpPr>
            <a:spLocks noGrp="1" noChangeArrowheads="1"/>
          </p:cNvSpPr>
          <p:nvPr>
            <p:ph type="body" idx="1"/>
          </p:nvPr>
        </p:nvSpPr>
        <p:spPr/>
        <p:txBody>
          <a:bodyPr/>
          <a:lstStyle/>
          <a:p>
            <a:pPr eaLnBrk="1" hangingPunct="1">
              <a:lnSpc>
                <a:spcPct val="90000"/>
              </a:lnSpc>
            </a:pPr>
            <a:r>
              <a:rPr lang="el-GR" sz="2600" b="1" smtClean="0"/>
              <a:t>Ο βασικός σκοπός</a:t>
            </a:r>
            <a:r>
              <a:rPr lang="el-GR" sz="2600" smtClean="0"/>
              <a:t> του ατομικού φακέλου είναι να περιγράψει μέσα από </a:t>
            </a:r>
            <a:r>
              <a:rPr lang="el-GR" sz="2600" b="1" smtClean="0">
                <a:solidFill>
                  <a:schemeClr val="accent2"/>
                </a:solidFill>
              </a:rPr>
              <a:t>την προσωπική επιλογή στοιχείων</a:t>
            </a:r>
            <a:r>
              <a:rPr lang="el-GR" sz="2600" smtClean="0"/>
              <a:t> και για ένα μεγάλο χρονικό διάστημα την πορεία, την εξέλιξη και την βελτίωση του εκπαιδευτικού.</a:t>
            </a:r>
          </a:p>
          <a:p>
            <a:pPr eaLnBrk="1" hangingPunct="1">
              <a:lnSpc>
                <a:spcPct val="90000"/>
              </a:lnSpc>
            </a:pPr>
            <a:r>
              <a:rPr lang="el-GR" sz="2600" smtClean="0"/>
              <a:t> Κάθε στοιχείο που εμπεριέχεται αποτελεί τεκμήριο της επαγγελματικής του ανάπτυξης, όπως την εκλαμβάνει ο ίδιος και αυτό θεωρείται πολύ σημαντικό κατά την αξιολογική διαδικασία, καθώς </a:t>
            </a:r>
            <a:r>
              <a:rPr lang="el-GR" sz="2600" b="1" smtClean="0">
                <a:solidFill>
                  <a:schemeClr val="tx2"/>
                </a:solidFill>
              </a:rPr>
              <a:t>εμπλέκεται άμεσα και προσωπικά ο ίδιος ο εκπαιδευτικός.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26F74219-0912-460F-B4A3-6B0A579F43D2}" type="slidenum">
              <a:rPr lang="el-GR" altLang="en-US"/>
              <a:pPr>
                <a:defRPr/>
              </a:pPr>
              <a:t>14</a:t>
            </a:fld>
            <a:endParaRPr lang="el-GR" altLang="en-US"/>
          </a:p>
        </p:txBody>
      </p:sp>
      <p:sp>
        <p:nvSpPr>
          <p:cNvPr id="9219" name="Rectangle 2"/>
          <p:cNvSpPr>
            <a:spLocks noGrp="1" noChangeArrowheads="1"/>
          </p:cNvSpPr>
          <p:nvPr>
            <p:ph type="title"/>
          </p:nvPr>
        </p:nvSpPr>
        <p:spPr/>
        <p:txBody>
          <a:bodyPr/>
          <a:lstStyle/>
          <a:p>
            <a:pPr eaLnBrk="1" hangingPunct="1"/>
            <a:endParaRPr lang="el-GR" smtClean="0"/>
          </a:p>
        </p:txBody>
      </p:sp>
      <p:sp>
        <p:nvSpPr>
          <p:cNvPr id="9220" name="Rectangle 3"/>
          <p:cNvSpPr>
            <a:spLocks noGrp="1" noChangeArrowheads="1"/>
          </p:cNvSpPr>
          <p:nvPr>
            <p:ph type="body" idx="1"/>
          </p:nvPr>
        </p:nvSpPr>
        <p:spPr/>
        <p:txBody>
          <a:bodyPr/>
          <a:lstStyle/>
          <a:p>
            <a:pPr eaLnBrk="1" hangingPunct="1"/>
            <a:r>
              <a:rPr lang="el-GR" sz="2600" smtClean="0"/>
              <a:t>Έρευνα των Deveci et al., (2006:193-199) κατά την οποία μελλοντικοί εκπαιδευτικοί της στοιχειώδους εκπαίδευσης χρησιμοποίησαν το φάκελο υλικού ως εργαλείο αξιολόγησης τους, έδειξε πως, αν και στην αρχή οι εκπαιδευτικοί της έρευνας αισθάνθηκαν πανικό στην προοπτική της χρήσης αυτής της καινοτόμου τεχνικής, στη συνέχεια εξέφρασαν την πεποίθηση πως ήταν μια εμπειρία σημαντική για την επαγγελματική τους ανάπτυξη, γιατί </a:t>
            </a:r>
            <a:r>
              <a:rPr lang="el-GR" sz="2600" smtClean="0">
                <a:solidFill>
                  <a:schemeClr val="tx2"/>
                </a:solidFill>
              </a:rPr>
              <a:t>η απρόσωπη αξιολογική διαδικασία μετατράπηκε σε διαδικασία προσωπικής αναμέτρησης και εμπλοκής.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Ερωτήματα στα οποία μπορεί να απαντάει ο/η εκπαιδευτικός με βάση τα στοιχεία του φακέλου</a:t>
            </a:r>
            <a:endParaRPr lang="el-GR" sz="3200" b="1" dirty="0"/>
          </a:p>
        </p:txBody>
      </p:sp>
      <p:sp>
        <p:nvSpPr>
          <p:cNvPr id="3" name="2 - Θέση περιεχομένου"/>
          <p:cNvSpPr>
            <a:spLocks noGrp="1"/>
          </p:cNvSpPr>
          <p:nvPr>
            <p:ph idx="1"/>
          </p:nvPr>
        </p:nvSpPr>
        <p:spPr/>
        <p:txBody>
          <a:bodyPr>
            <a:normAutofit fontScale="92500" lnSpcReduction="10000"/>
          </a:bodyPr>
          <a:lstStyle/>
          <a:p>
            <a:r>
              <a:rPr lang="el-GR" dirty="0" smtClean="0"/>
              <a:t>Ποια είναι η φιλοσοφία μου για τη μάθηση και πώς ορίζω τον ρόλο μου ως εκπαιδευτικός;</a:t>
            </a:r>
          </a:p>
          <a:p>
            <a:r>
              <a:rPr lang="el-GR" dirty="0" smtClean="0"/>
              <a:t>Τι δίδαξα και τι έμαθαν οι μαθητές μου;</a:t>
            </a:r>
          </a:p>
          <a:p>
            <a:r>
              <a:rPr lang="el-GR" dirty="0" smtClean="0"/>
              <a:t>Πώς δίδαξα;</a:t>
            </a:r>
          </a:p>
          <a:p>
            <a:r>
              <a:rPr lang="el-GR" dirty="0" smtClean="0"/>
              <a:t>Τι ανατροφοδότηση είχα από συναδέλφους, γονείς, μαθητές και διευθυντή;</a:t>
            </a:r>
          </a:p>
          <a:p>
            <a:r>
              <a:rPr lang="el-GR" dirty="0" smtClean="0"/>
              <a:t>Πώς θεμελίωσα σχέσεις συνεργασίας με τους γονείς των μαθητών μου;</a:t>
            </a:r>
          </a:p>
          <a:p>
            <a:r>
              <a:rPr lang="el-GR" smtClean="0"/>
              <a:t>Τι έμαθα; </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551B07E1-ED08-45B5-9688-DB7F8EC36B9C}" type="slidenum">
              <a:rPr lang="el-GR" altLang="en-US"/>
              <a:pPr>
                <a:defRPr/>
              </a:pPr>
              <a:t>16</a:t>
            </a:fld>
            <a:endParaRPr lang="el-GR" altLang="en-US"/>
          </a:p>
        </p:txBody>
      </p:sp>
      <p:sp>
        <p:nvSpPr>
          <p:cNvPr id="30723" name="Rectangle 2"/>
          <p:cNvSpPr>
            <a:spLocks noGrp="1" noChangeArrowheads="1"/>
          </p:cNvSpPr>
          <p:nvPr>
            <p:ph type="title"/>
          </p:nvPr>
        </p:nvSpPr>
        <p:spPr/>
        <p:txBody>
          <a:bodyPr/>
          <a:lstStyle/>
          <a:p>
            <a:pPr eaLnBrk="1" hangingPunct="1"/>
            <a:r>
              <a:rPr lang="el-GR" sz="3800" b="1" i="1" smtClean="0"/>
              <a:t>Περιεχόμενο του φακέλου υλικού του εκπαιδευτικού</a:t>
            </a:r>
            <a:r>
              <a:rPr lang="el-GR" sz="3800" smtClean="0"/>
              <a:t> </a:t>
            </a:r>
          </a:p>
        </p:txBody>
      </p:sp>
      <p:sp>
        <p:nvSpPr>
          <p:cNvPr id="30724" name="Rectangle 3"/>
          <p:cNvSpPr>
            <a:spLocks noGrp="1" noChangeArrowheads="1"/>
          </p:cNvSpPr>
          <p:nvPr>
            <p:ph type="body" idx="1"/>
          </p:nvPr>
        </p:nvSpPr>
        <p:spPr/>
        <p:txBody>
          <a:bodyPr/>
          <a:lstStyle/>
          <a:p>
            <a:pPr eaLnBrk="1" hangingPunct="1"/>
            <a:r>
              <a:rPr lang="el-GR" sz="2600" smtClean="0"/>
              <a:t>Ο φάκελος, επομένως, αποτυπώνει και εμπεριέχει:</a:t>
            </a:r>
          </a:p>
          <a:p>
            <a:pPr eaLnBrk="1" hangingPunct="1"/>
            <a:r>
              <a:rPr lang="el-GR" sz="2600" smtClean="0"/>
              <a:t>Το επαγγελματικό status και το επαγγελματικό «γίγνεσθαι» του εκπαιδευτικού</a:t>
            </a:r>
          </a:p>
          <a:p>
            <a:pPr eaLnBrk="1" hangingPunct="1"/>
            <a:r>
              <a:rPr lang="el-GR" sz="2600" smtClean="0"/>
              <a:t>Την αναλυτική περιγραφή της τάξης του τη δεδομένη χρονική περίοδο(περιεχόμενο διδασκαλίας, χρονική διάρκεια, γνωστικό αντικείμενο, μαθητικό δυναμικό,γεωγραφική τοποθέτηση, συνθήκες σχολικής μονάδας)</a:t>
            </a:r>
          </a:p>
          <a:p>
            <a:pPr eaLnBrk="1" hangingPunct="1"/>
            <a:r>
              <a:rPr lang="el-GR" sz="2600" smtClean="0"/>
              <a:t>Καταγράφει τις αναζητήσεις του, την εξέλιξή του, την προσαρμοστικότητα του στις δεδομένες συνθήκες.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Ποια είναι η φιλοσοφία μου για την εκπαίδευση και πώς ορίζω το ρόλο μου ως υποψήφιος/α εκπαιδευτικός</a:t>
            </a:r>
            <a:endParaRPr lang="el-GR" sz="3200" b="1" dirty="0"/>
          </a:p>
        </p:txBody>
      </p:sp>
      <p:sp>
        <p:nvSpPr>
          <p:cNvPr id="3" name="2 - Θέση περιεχομένου"/>
          <p:cNvSpPr>
            <a:spLocks noGrp="1"/>
          </p:cNvSpPr>
          <p:nvPr>
            <p:ph idx="1"/>
          </p:nvPr>
        </p:nvSpPr>
        <p:spPr/>
        <p:txBody>
          <a:bodyPr/>
          <a:lstStyle/>
          <a:p>
            <a:r>
              <a:rPr lang="el-GR" dirty="0" smtClean="0"/>
              <a:t>Πώς μαθαίνουν τα παιδιά;</a:t>
            </a:r>
          </a:p>
          <a:p>
            <a:r>
              <a:rPr lang="el-GR" dirty="0" smtClean="0"/>
              <a:t>Πώς μαθαίνω εγώ; </a:t>
            </a:r>
          </a:p>
          <a:p>
            <a:endParaRPr lang="el-GR" dirty="0" smtClean="0"/>
          </a:p>
          <a:p>
            <a:r>
              <a:rPr lang="el-GR" dirty="0" smtClean="0"/>
              <a:t>Ο/η νηπιαγωγός είναι………</a:t>
            </a:r>
          </a:p>
          <a:p>
            <a:pPr>
              <a:buNone/>
            </a:pPr>
            <a:r>
              <a:rPr lang="el-GR" dirty="0" smtClean="0"/>
              <a:t>    και αποσκοπεί……..</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Συμμετοχή στα μαθήματα κατά το εαρινό εξάμηνο</a:t>
            </a:r>
            <a:endParaRPr lang="el-GR" b="1" dirty="0"/>
          </a:p>
        </p:txBody>
      </p:sp>
      <p:sp>
        <p:nvSpPr>
          <p:cNvPr id="3" name="2 - Θέση περιεχομένου"/>
          <p:cNvSpPr>
            <a:spLocks noGrp="1"/>
          </p:cNvSpPr>
          <p:nvPr>
            <p:ph idx="1"/>
          </p:nvPr>
        </p:nvSpPr>
        <p:spPr/>
        <p:txBody>
          <a:bodyPr/>
          <a:lstStyle/>
          <a:p>
            <a:r>
              <a:rPr lang="el-GR" dirty="0" smtClean="0"/>
              <a:t>Στο εαρινό εξάμηνο παρακολούθησα……..</a:t>
            </a:r>
          </a:p>
          <a:p>
            <a:pPr>
              <a:buNone/>
            </a:pPr>
            <a:r>
              <a:rPr lang="el-GR" dirty="0" smtClean="0"/>
              <a:t>    από τα οποία ως υποψήφιος/α εκπαιδευτικός αποκόμισα…..</a:t>
            </a:r>
          </a:p>
          <a:p>
            <a:r>
              <a:rPr lang="el-GR" dirty="0" smtClean="0"/>
              <a:t>Η συμμετοχή μου στα μαθήματα ήταν….</a:t>
            </a:r>
          </a:p>
          <a:p>
            <a:pPr>
              <a:buNone/>
            </a:pPr>
            <a:r>
              <a:rPr lang="el-GR" dirty="0" smtClean="0"/>
              <a:t>    και αυτό συνέβαλε ώστε…….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Εναλλακτικές μορφές εκπαιδευτικής αξιολόγησης</a:t>
            </a:r>
            <a:endParaRPr lang="el-GR" dirty="0"/>
          </a:p>
        </p:txBody>
      </p:sp>
      <p:sp>
        <p:nvSpPr>
          <p:cNvPr id="3" name="2 - Θέση περιεχομένου"/>
          <p:cNvSpPr>
            <a:spLocks noGrp="1"/>
          </p:cNvSpPr>
          <p:nvPr>
            <p:ph idx="1"/>
          </p:nvPr>
        </p:nvSpPr>
        <p:spPr/>
        <p:txBody>
          <a:bodyPr/>
          <a:lstStyle/>
          <a:p>
            <a:r>
              <a:rPr lang="el-GR" dirty="0" smtClean="0"/>
              <a:t>Στο μάθημα αυτό (δεν) ασχολήθηκα συστηματικά με τον φάκελο/την πρακτική διότι…….</a:t>
            </a:r>
          </a:p>
          <a:p>
            <a:r>
              <a:rPr lang="el-GR" dirty="0" smtClean="0"/>
              <a:t>Η διαδικασία του μαθήματος θα ήταν πιο αποτελεσματική</a:t>
            </a:r>
          </a:p>
          <a:p>
            <a:pPr>
              <a:buNone/>
            </a:pPr>
            <a:r>
              <a:rPr lang="el-GR" dirty="0" smtClean="0"/>
              <a:t>   α) αν το μάθημα οργανωνόταν……</a:t>
            </a:r>
          </a:p>
          <a:p>
            <a:pPr>
              <a:buNone/>
            </a:pPr>
            <a:r>
              <a:rPr lang="el-GR" dirty="0" smtClean="0"/>
              <a:t>   β) αν εγώ…………..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5649491"/>
          </a:xfrm>
        </p:spPr>
        <p:txBody>
          <a:bodyPr/>
          <a:lstStyle/>
          <a:p>
            <a:r>
              <a:rPr lang="el-GR" dirty="0" smtClean="0"/>
              <a:t>Η πιο θετική μου εμπειρία από τις σπουδές μου στο πανεπιστήμιο είναι ………………………………………………………………………………………………………………………………………………………………………………………………………………………</a:t>
            </a:r>
          </a:p>
          <a:p>
            <a:pPr>
              <a:buNone/>
            </a:pPr>
            <a:r>
              <a:rPr lang="el-GR" dirty="0" smtClean="0"/>
              <a:t>διότι………………………………………………………………………………………………………………………………………………………………………………………………………………</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Βασικός στόχος οποιασδήποτε αξιολόγησης</a:t>
            </a:r>
            <a:endParaRPr lang="el-GR" dirty="0"/>
          </a:p>
        </p:txBody>
      </p:sp>
      <p:sp>
        <p:nvSpPr>
          <p:cNvPr id="3" name="2 - Θέση περιεχομένου"/>
          <p:cNvSpPr>
            <a:spLocks noGrp="1"/>
          </p:cNvSpPr>
          <p:nvPr>
            <p:ph idx="1"/>
          </p:nvPr>
        </p:nvSpPr>
        <p:spPr/>
        <p:txBody>
          <a:bodyPr/>
          <a:lstStyle/>
          <a:p>
            <a:r>
              <a:rPr lang="el-GR" dirty="0" smtClean="0"/>
              <a:t>Συστηματική μελέτη και έρευνα της αποτελεσματικότητας μιας υπό εξέταση διαδικασίας βάσει </a:t>
            </a:r>
            <a:r>
              <a:rPr lang="el-GR" dirty="0" err="1" smtClean="0"/>
              <a:t>σαφώ</a:t>
            </a:r>
            <a:r>
              <a:rPr lang="el-GR" dirty="0" smtClean="0"/>
              <a:t> ν και προκαθορισμένων κριτηρίων</a:t>
            </a:r>
          </a:p>
          <a:p>
            <a:r>
              <a:rPr lang="el-GR" dirty="0" smtClean="0"/>
              <a:t>Η αξιολόγηση στην εκπαίδευση: εκπαιδευτικό πλαίσιο – εκπαιδευτικός - μαθητής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Σημασία αυθεντικής αξιολόγησης</a:t>
            </a:r>
            <a:endParaRPr lang="el-GR" dirty="0"/>
          </a:p>
        </p:txBody>
      </p:sp>
      <p:sp>
        <p:nvSpPr>
          <p:cNvPr id="3" name="2 - Θέση περιεχομένου"/>
          <p:cNvSpPr>
            <a:spLocks noGrp="1"/>
          </p:cNvSpPr>
          <p:nvPr>
            <p:ph idx="1"/>
          </p:nvPr>
        </p:nvSpPr>
        <p:spPr/>
        <p:txBody>
          <a:bodyPr/>
          <a:lstStyle/>
          <a:p>
            <a:r>
              <a:rPr lang="el-GR" dirty="0" smtClean="0"/>
              <a:t>Εμπλέκει τον αξιολογούμενο στην διαδικασία της αξιολόγησης σε πραγματικό περιβάλλον, όπου είναι σημαντικές εκτός από τις «αντικειμενικές» και οι υποκειμενικές πληροφορίες (κρίσεις, αντιλήψεις, γνώμες, συναισθήματα…)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Αξιολόγηση εκπαιδευτικού</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Συνδέεται με καθημερινή σχολική πρακτική, εμπειρίες και προβλήματα που αντιμετωπίζουν, ανάγκες και ενδιαφέροντά τους</a:t>
            </a:r>
          </a:p>
          <a:p>
            <a:r>
              <a:rPr lang="el-GR" dirty="0" smtClean="0"/>
              <a:t>Αποβλέπει στην επαγγελματική ανάπτυξή τους και στη συνειδητοποίηση του επαγγελματικού τους ρόλου καθώς και στην ανάπτυξή του </a:t>
            </a:r>
            <a:r>
              <a:rPr lang="el-GR" dirty="0" err="1" smtClean="0"/>
              <a:t>αναστοχασμού</a:t>
            </a:r>
            <a:r>
              <a:rPr lang="el-GR" dirty="0" smtClean="0"/>
              <a:t> τους πάνω στην καθημερινή σχολική πρακτική και στην εκπαιδευτική πολιτική</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Σκοπός της αξιολόγησης </a:t>
            </a:r>
            <a:endParaRPr lang="el-GR" dirty="0"/>
          </a:p>
        </p:txBody>
      </p:sp>
      <p:sp>
        <p:nvSpPr>
          <p:cNvPr id="3" name="2 - Θέση περιεχομένου"/>
          <p:cNvSpPr>
            <a:spLocks noGrp="1"/>
          </p:cNvSpPr>
          <p:nvPr>
            <p:ph idx="1"/>
          </p:nvPr>
        </p:nvSpPr>
        <p:spPr/>
        <p:txBody>
          <a:bodyPr/>
          <a:lstStyle/>
          <a:p>
            <a:r>
              <a:rPr lang="el-GR" dirty="0" smtClean="0"/>
              <a:t>Επιστημονική υποστήριξη του εκπαιδευτικού, ώστε να μπορεί να κάνει συνειδητές επιλογές, αφού εξετάζει την προσωπική εκπαιδευτική του θεωρία, τους σκοπούς της εκπαιδευτικής πράξης, όπως ορίζεται από το θεσμικό πλαίσιο, και τους υλικούς και ιδεολογικούς όρους που κυριαρχούν στο σχολείο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740</Words>
  <Application>Microsoft Office PowerPoint</Application>
  <PresentationFormat>Προβολή στην οθόνη (4:3)</PresentationFormat>
  <Paragraphs>62</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Φάκελος υλικού του (υποψήφιου) εκπαιδευτικού &amp; επαγγελματική ανάπτυξη</vt:lpstr>
      <vt:lpstr>Ποια είναι η φιλοσοφία μου για την εκπαίδευση και πώς ορίζω το ρόλο μου ως υποψήφιος/α εκπαιδευτικός</vt:lpstr>
      <vt:lpstr>Συμμετοχή στα μαθήματα κατά το εαρινό εξάμηνο</vt:lpstr>
      <vt:lpstr>Εναλλακτικές μορφές εκπαιδευτικής αξιολόγησης</vt:lpstr>
      <vt:lpstr>Διαφάνεια 5</vt:lpstr>
      <vt:lpstr>Βασικός στόχος οποιασδήποτε αξιολόγησης</vt:lpstr>
      <vt:lpstr>Σημασία αυθεντικής αξιολόγησης</vt:lpstr>
      <vt:lpstr>Αξιολόγηση εκπαιδευτικού</vt:lpstr>
      <vt:lpstr>Σκοπός της αξιολόγησης </vt:lpstr>
      <vt:lpstr>Αποδοτικότητα vs Στοχαστική διερεύνηση &amp; βελτίωση</vt:lpstr>
      <vt:lpstr>Φάκελος υλικού εκπαιδευτικού</vt:lpstr>
      <vt:lpstr>Το περιεχόμενο δεν είναι ποτέ στατικό. </vt:lpstr>
      <vt:lpstr>Στόχος του φακέλου εκπαιδευτικού</vt:lpstr>
      <vt:lpstr>Διαφάνεια 14</vt:lpstr>
      <vt:lpstr>Ερωτήματα στα οποία μπορεί να απαντάει ο/η εκπαιδευτικός με βάση τα στοιχεία του φακέλου</vt:lpstr>
      <vt:lpstr>Περιεχόμενο του φακέλου υλικού του εκπαιδευτικού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Φάκελος υλικού του (υποψήφιου) εκπαιδευτικού &amp; επαγγελματική ανάπτυξη</dc:title>
  <dc:creator>vtsafos</dc:creator>
  <cp:lastModifiedBy>vtsafos</cp:lastModifiedBy>
  <cp:revision>3</cp:revision>
  <dcterms:created xsi:type="dcterms:W3CDTF">2015-05-25T04:21:04Z</dcterms:created>
  <dcterms:modified xsi:type="dcterms:W3CDTF">2015-05-25T05:20:00Z</dcterms:modified>
</cp:coreProperties>
</file>