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16"/>
  </p:notesMasterIdLst>
  <p:sldIdLst>
    <p:sldId id="256" r:id="rId2"/>
    <p:sldId id="257" r:id="rId3"/>
    <p:sldId id="258" r:id="rId4"/>
    <p:sldId id="278" r:id="rId5"/>
    <p:sldId id="279" r:id="rId6"/>
    <p:sldId id="259" r:id="rId7"/>
    <p:sldId id="277" r:id="rId8"/>
    <p:sldId id="263" r:id="rId9"/>
    <p:sldId id="280" r:id="rId10"/>
    <p:sldId id="281" r:id="rId11"/>
    <p:sldId id="282" r:id="rId12"/>
    <p:sldId id="283" r:id="rId13"/>
    <p:sldId id="284" r:id="rId14"/>
    <p:sldId id="271"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p:cViewPr varScale="1">
        <p:scale>
          <a:sx n="81" d="100"/>
          <a:sy n="81" d="100"/>
        </p:scale>
        <p:origin x="1498" y="62"/>
      </p:cViewPr>
      <p:guideLst>
        <p:guide orient="horz" pos="2160"/>
        <p:guide pos="2880"/>
      </p:guideLst>
    </p:cSldViewPr>
  </p:slideViewPr>
  <p:outlineViewPr>
    <p:cViewPr>
      <p:scale>
        <a:sx n="33" d="100"/>
        <a:sy n="33" d="100"/>
      </p:scale>
      <p:origin x="0" y="773"/>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AFB6E-279B-4057-92B5-040C479BCE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B666F20F-9779-4D9D-9354-64CBFA4371E9}">
      <dgm:prSet phldrT="[Κείμενο]"/>
      <dgm:spPr/>
      <dgm:t>
        <a:bodyPr/>
        <a:lstStyle/>
        <a:p>
          <a:r>
            <a:rPr lang="el-GR" b="0" i="0" u="none" dirty="0">
              <a:latin typeface="Arial" pitchFamily="34" charset="0"/>
              <a:cs typeface="Arial" pitchFamily="34" charset="0"/>
            </a:rPr>
            <a:t>Η διερεύνηση της θέσης και της σημασίας που κατέχει η επικοινωνία στη λειτουργία των οργανώσεων, μέσα από το παράδειγμα της εφαρμογής της οργανωσιακής επικοινωνίας στη ΜΚΟ </a:t>
          </a:r>
          <a:r>
            <a:rPr lang="el-GR" b="0" i="0" u="none" dirty="0" err="1">
              <a:latin typeface="Arial" pitchFamily="34" charset="0"/>
              <a:cs typeface="Arial" pitchFamily="34" charset="0"/>
            </a:rPr>
            <a:t>Solidarity</a:t>
          </a:r>
          <a:r>
            <a:rPr lang="el-GR" b="0" i="0" u="none" dirty="0">
              <a:latin typeface="Arial" pitchFamily="34" charset="0"/>
              <a:cs typeface="Arial" pitchFamily="34" charset="0"/>
            </a:rPr>
            <a:t> </a:t>
          </a:r>
          <a:r>
            <a:rPr lang="el-GR" b="0" i="0" u="none" dirty="0" err="1">
              <a:latin typeface="Arial" pitchFamily="34" charset="0"/>
              <a:cs typeface="Arial" pitchFamily="34" charset="0"/>
            </a:rPr>
            <a:t>Now</a:t>
          </a:r>
          <a:endParaRPr lang="el-GR" dirty="0">
            <a:latin typeface="Arial" pitchFamily="34" charset="0"/>
            <a:cs typeface="Arial" pitchFamily="34" charset="0"/>
          </a:endParaRPr>
        </a:p>
      </dgm:t>
    </dgm:pt>
    <dgm:pt modelId="{54CA2097-68C5-4B9E-B15D-8239A48EBDA1}" type="parTrans" cxnId="{68CC2A8C-6AD4-4AA5-B17B-4C754E5506D4}">
      <dgm:prSet/>
      <dgm:spPr/>
      <dgm:t>
        <a:bodyPr/>
        <a:lstStyle/>
        <a:p>
          <a:endParaRPr lang="el-GR"/>
        </a:p>
      </dgm:t>
    </dgm:pt>
    <dgm:pt modelId="{F88EB832-2414-4B53-A2C7-9ADAB98BCE76}" type="sibTrans" cxnId="{68CC2A8C-6AD4-4AA5-B17B-4C754E5506D4}">
      <dgm:prSet/>
      <dgm:spPr/>
      <dgm:t>
        <a:bodyPr/>
        <a:lstStyle/>
        <a:p>
          <a:endParaRPr lang="el-GR"/>
        </a:p>
      </dgm:t>
    </dgm:pt>
    <dgm:pt modelId="{7BDE20F4-BC04-42A7-9C91-FC0BD664AA26}">
      <dgm:prSet phldrT="[Κείμενο]"/>
      <dgm:spPr/>
      <dgm:t>
        <a:bodyPr/>
        <a:lstStyle/>
        <a:p>
          <a:r>
            <a:rPr lang="el-GR" b="0" i="0" u="none" dirty="0">
              <a:latin typeface="Arial" pitchFamily="34" charset="0"/>
              <a:cs typeface="Arial" pitchFamily="34" charset="0"/>
            </a:rPr>
            <a:t>Επιλέχθηκε να δοθεί ιδιαίτερη προσοχή στη σημασία της </a:t>
          </a:r>
          <a:r>
            <a:rPr lang="el-GR" b="0" i="0" u="none" dirty="0" err="1">
              <a:latin typeface="Arial" pitchFamily="34" charset="0"/>
              <a:cs typeface="Arial" pitchFamily="34" charset="0"/>
            </a:rPr>
            <a:t>ενδοοργανωσιακής</a:t>
          </a:r>
          <a:r>
            <a:rPr lang="el-GR" b="0" i="0" u="none" dirty="0">
              <a:latin typeface="Arial" pitchFamily="34" charset="0"/>
              <a:cs typeface="Arial" pitchFamily="34" charset="0"/>
            </a:rPr>
            <a:t> και εξωοργανωσιακής επικοινωνίας, ενώ θεωρήθηκε σημαντικό να φανεί ο ρόλος και η σημασία των ΜΚΟ και να αποδειχθεί πως η επικοινωνία στις οργανώσεις λαμβάνει και άλλα χαρακτηριστικά πέρα από την προσπάθεια απόκτησης κέρδους. </a:t>
          </a:r>
          <a:endParaRPr lang="el-GR" dirty="0">
            <a:latin typeface="Arial" pitchFamily="34" charset="0"/>
            <a:cs typeface="Arial" pitchFamily="34" charset="0"/>
          </a:endParaRPr>
        </a:p>
      </dgm:t>
    </dgm:pt>
    <dgm:pt modelId="{7B964A56-4AED-415C-ADBF-90E3AF69D16B}" type="parTrans" cxnId="{0230E639-0DF6-4906-8788-CCADDBC4218A}">
      <dgm:prSet/>
      <dgm:spPr/>
      <dgm:t>
        <a:bodyPr/>
        <a:lstStyle/>
        <a:p>
          <a:endParaRPr lang="el-GR"/>
        </a:p>
      </dgm:t>
    </dgm:pt>
    <dgm:pt modelId="{3B153F36-A9C3-41F5-9260-0D78EE81D725}" type="sibTrans" cxnId="{0230E639-0DF6-4906-8788-CCADDBC4218A}">
      <dgm:prSet/>
      <dgm:spPr/>
      <dgm:t>
        <a:bodyPr/>
        <a:lstStyle/>
        <a:p>
          <a:endParaRPr lang="el-GR"/>
        </a:p>
      </dgm:t>
    </dgm:pt>
    <dgm:pt modelId="{BEFC2033-766C-45AE-BBD9-EC0BD2C350C3}">
      <dgm:prSet phldrT="[Κείμενο]"/>
      <dgm:spPr/>
      <dgm:t>
        <a:bodyPr/>
        <a:lstStyle/>
        <a:p>
          <a:r>
            <a:rPr lang="el-GR" b="0" i="0" u="none" dirty="0">
              <a:latin typeface="Arial" pitchFamily="34" charset="0"/>
              <a:cs typeface="Arial" pitchFamily="34" charset="0"/>
            </a:rPr>
            <a:t>Οι περισσότερες έρευνες στην Ελλάδα, σχετικά με την οργανωσιακή επικοινωνία, εστιάζουν στην “επιχειρησιακή επικοινωνία”, περιορίζοντας έτσι τις διάφορες πτυχές που λαμβάνει η επικοινωνία μέσα στις οργανώσεις και προσδίδοντας μόνο ένα κερδοσκοπικό χαρακτήρα στον τομέα των οργανώσεων</a:t>
          </a:r>
          <a:endParaRPr lang="el-GR" dirty="0">
            <a:latin typeface="Arial" pitchFamily="34" charset="0"/>
            <a:cs typeface="Arial" pitchFamily="34" charset="0"/>
          </a:endParaRPr>
        </a:p>
      </dgm:t>
    </dgm:pt>
    <dgm:pt modelId="{4AB922C7-9791-4FE7-8836-2CEC51AEF8F6}" type="parTrans" cxnId="{50741936-EF4A-49DA-A2E6-76A113B6E6E0}">
      <dgm:prSet/>
      <dgm:spPr/>
      <dgm:t>
        <a:bodyPr/>
        <a:lstStyle/>
        <a:p>
          <a:endParaRPr lang="el-GR"/>
        </a:p>
      </dgm:t>
    </dgm:pt>
    <dgm:pt modelId="{0A555548-1199-41B5-94CE-009259F4562A}" type="sibTrans" cxnId="{50741936-EF4A-49DA-A2E6-76A113B6E6E0}">
      <dgm:prSet/>
      <dgm:spPr/>
      <dgm:t>
        <a:bodyPr/>
        <a:lstStyle/>
        <a:p>
          <a:endParaRPr lang="el-GR"/>
        </a:p>
      </dgm:t>
    </dgm:pt>
    <dgm:pt modelId="{B993AADE-815C-48CB-8287-7CC5762D56DC}" type="pres">
      <dgm:prSet presAssocID="{2A1AFB6E-279B-4057-92B5-040C479BCEF7}" presName="linear" presStyleCnt="0">
        <dgm:presLayoutVars>
          <dgm:animLvl val="lvl"/>
          <dgm:resizeHandles val="exact"/>
        </dgm:presLayoutVars>
      </dgm:prSet>
      <dgm:spPr/>
    </dgm:pt>
    <dgm:pt modelId="{C43BE975-6797-4A67-BBEC-BE6C339269E1}" type="pres">
      <dgm:prSet presAssocID="{B666F20F-9779-4D9D-9354-64CBFA4371E9}" presName="parentText" presStyleLbl="node1" presStyleIdx="0" presStyleCnt="3">
        <dgm:presLayoutVars>
          <dgm:chMax val="0"/>
          <dgm:bulletEnabled val="1"/>
        </dgm:presLayoutVars>
      </dgm:prSet>
      <dgm:spPr/>
    </dgm:pt>
    <dgm:pt modelId="{30D19C38-9AF5-43ED-B6EA-26D056FC2D5E}" type="pres">
      <dgm:prSet presAssocID="{F88EB832-2414-4B53-A2C7-9ADAB98BCE76}" presName="spacer" presStyleCnt="0"/>
      <dgm:spPr/>
    </dgm:pt>
    <dgm:pt modelId="{6503BEAF-8551-41CD-B329-576A20E01248}" type="pres">
      <dgm:prSet presAssocID="{BEFC2033-766C-45AE-BBD9-EC0BD2C350C3}" presName="parentText" presStyleLbl="node1" presStyleIdx="1" presStyleCnt="3" custScaleY="123807">
        <dgm:presLayoutVars>
          <dgm:chMax val="0"/>
          <dgm:bulletEnabled val="1"/>
        </dgm:presLayoutVars>
      </dgm:prSet>
      <dgm:spPr/>
    </dgm:pt>
    <dgm:pt modelId="{E1EA37F2-9906-425C-98BA-FBFCDD15C901}" type="pres">
      <dgm:prSet presAssocID="{0A555548-1199-41B5-94CE-009259F4562A}" presName="spacer" presStyleCnt="0"/>
      <dgm:spPr/>
    </dgm:pt>
    <dgm:pt modelId="{6D40300D-219F-4E4A-8D7A-AE895D3D4FD1}" type="pres">
      <dgm:prSet presAssocID="{7BDE20F4-BC04-42A7-9C91-FC0BD664AA26}" presName="parentText" presStyleLbl="node1" presStyleIdx="2" presStyleCnt="3" custScaleY="121089" custLinFactNeighborX="520" custLinFactNeighborY="-31045">
        <dgm:presLayoutVars>
          <dgm:chMax val="0"/>
          <dgm:bulletEnabled val="1"/>
        </dgm:presLayoutVars>
      </dgm:prSet>
      <dgm:spPr/>
    </dgm:pt>
  </dgm:ptLst>
  <dgm:cxnLst>
    <dgm:cxn modelId="{50741936-EF4A-49DA-A2E6-76A113B6E6E0}" srcId="{2A1AFB6E-279B-4057-92B5-040C479BCEF7}" destId="{BEFC2033-766C-45AE-BBD9-EC0BD2C350C3}" srcOrd="1" destOrd="0" parTransId="{4AB922C7-9791-4FE7-8836-2CEC51AEF8F6}" sibTransId="{0A555548-1199-41B5-94CE-009259F4562A}"/>
    <dgm:cxn modelId="{0230E639-0DF6-4906-8788-CCADDBC4218A}" srcId="{2A1AFB6E-279B-4057-92B5-040C479BCEF7}" destId="{7BDE20F4-BC04-42A7-9C91-FC0BD664AA26}" srcOrd="2" destOrd="0" parTransId="{7B964A56-4AED-415C-ADBF-90E3AF69D16B}" sibTransId="{3B153F36-A9C3-41F5-9260-0D78EE81D725}"/>
    <dgm:cxn modelId="{E95F107C-5624-43C5-B981-3519C8D5348C}" type="presOf" srcId="{2A1AFB6E-279B-4057-92B5-040C479BCEF7}" destId="{B993AADE-815C-48CB-8287-7CC5762D56DC}" srcOrd="0" destOrd="0" presId="urn:microsoft.com/office/officeart/2005/8/layout/vList2"/>
    <dgm:cxn modelId="{68CC2A8C-6AD4-4AA5-B17B-4C754E5506D4}" srcId="{2A1AFB6E-279B-4057-92B5-040C479BCEF7}" destId="{B666F20F-9779-4D9D-9354-64CBFA4371E9}" srcOrd="0" destOrd="0" parTransId="{54CA2097-68C5-4B9E-B15D-8239A48EBDA1}" sibTransId="{F88EB832-2414-4B53-A2C7-9ADAB98BCE76}"/>
    <dgm:cxn modelId="{8671CBAB-D77F-4860-9F6D-4BAAF4FFCC2F}" type="presOf" srcId="{B666F20F-9779-4D9D-9354-64CBFA4371E9}" destId="{C43BE975-6797-4A67-BBEC-BE6C339269E1}" srcOrd="0" destOrd="0" presId="urn:microsoft.com/office/officeart/2005/8/layout/vList2"/>
    <dgm:cxn modelId="{B1273BB4-6F63-4DF8-92B1-127D6E3A491B}" type="presOf" srcId="{7BDE20F4-BC04-42A7-9C91-FC0BD664AA26}" destId="{6D40300D-219F-4E4A-8D7A-AE895D3D4FD1}" srcOrd="0" destOrd="0" presId="urn:microsoft.com/office/officeart/2005/8/layout/vList2"/>
    <dgm:cxn modelId="{CC3198F6-2C7D-4EB0-B22D-D0B97C0B6DB6}" type="presOf" srcId="{BEFC2033-766C-45AE-BBD9-EC0BD2C350C3}" destId="{6503BEAF-8551-41CD-B329-576A20E01248}" srcOrd="0" destOrd="0" presId="urn:microsoft.com/office/officeart/2005/8/layout/vList2"/>
    <dgm:cxn modelId="{A5FC1AA1-BAF4-46B9-81A2-E8A372678ADF}" type="presParOf" srcId="{B993AADE-815C-48CB-8287-7CC5762D56DC}" destId="{C43BE975-6797-4A67-BBEC-BE6C339269E1}" srcOrd="0" destOrd="0" presId="urn:microsoft.com/office/officeart/2005/8/layout/vList2"/>
    <dgm:cxn modelId="{87AA2C5C-CF07-47F7-B87A-52462A91B73C}" type="presParOf" srcId="{B993AADE-815C-48CB-8287-7CC5762D56DC}" destId="{30D19C38-9AF5-43ED-B6EA-26D056FC2D5E}" srcOrd="1" destOrd="0" presId="urn:microsoft.com/office/officeart/2005/8/layout/vList2"/>
    <dgm:cxn modelId="{936DFC25-3E64-408F-9CE4-4EC594EE2EF8}" type="presParOf" srcId="{B993AADE-815C-48CB-8287-7CC5762D56DC}" destId="{6503BEAF-8551-41CD-B329-576A20E01248}" srcOrd="2" destOrd="0" presId="urn:microsoft.com/office/officeart/2005/8/layout/vList2"/>
    <dgm:cxn modelId="{2E1E5720-4C7D-4DC2-94DA-AA3970981F08}" type="presParOf" srcId="{B993AADE-815C-48CB-8287-7CC5762D56DC}" destId="{E1EA37F2-9906-425C-98BA-FBFCDD15C901}" srcOrd="3" destOrd="0" presId="urn:microsoft.com/office/officeart/2005/8/layout/vList2"/>
    <dgm:cxn modelId="{A8021011-E21A-4FDD-88DF-13B9BD675025}" type="presParOf" srcId="{B993AADE-815C-48CB-8287-7CC5762D56DC}" destId="{6D40300D-219F-4E4A-8D7A-AE895D3D4FD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7EEC59-C571-47C8-9089-31B6461B06FA}" type="doc">
      <dgm:prSet loTypeId="urn:microsoft.com/office/officeart/2005/8/layout/hierarchy3" loCatId="relationship" qsTypeId="urn:microsoft.com/office/officeart/2005/8/quickstyle/3d3" qsCatId="3D" csTypeId="urn:microsoft.com/office/officeart/2005/8/colors/accent1_2" csCatId="accent1" phldr="1"/>
      <dgm:spPr/>
      <dgm:t>
        <a:bodyPr/>
        <a:lstStyle/>
        <a:p>
          <a:endParaRPr lang="el-GR"/>
        </a:p>
      </dgm:t>
    </dgm:pt>
    <dgm:pt modelId="{D4CDDFC3-70B7-4F2F-9A15-77B0D0DE73A4}">
      <dgm:prSet phldrT="[Κείμενο]" custT="1">
        <dgm:style>
          <a:lnRef idx="3">
            <a:schemeClr val="lt1"/>
          </a:lnRef>
          <a:fillRef idx="1">
            <a:schemeClr val="accent5"/>
          </a:fillRef>
          <a:effectRef idx="1">
            <a:schemeClr val="accent5"/>
          </a:effectRef>
          <a:fontRef idx="minor">
            <a:schemeClr val="lt1"/>
          </a:fontRef>
        </dgm:style>
      </dgm:prSet>
      <dgm:spPr/>
      <dgm:t>
        <a:bodyPr/>
        <a:lstStyle/>
        <a:p>
          <a:r>
            <a:rPr lang="el-GR" sz="1600" b="0" i="0" u="none" dirty="0">
              <a:latin typeface="Arial" pitchFamily="34" charset="0"/>
              <a:cs typeface="Arial" pitchFamily="34" charset="0"/>
            </a:rPr>
            <a:t>Σημαντικά τα αλληλοεπηρεαζόμενα δίκτυα επικοινωνίας και οι καλά ενημερωμένοι εργαζόμενοι σχετικά με το όραμα, τους στόχους και τις ανάγκες της οργάνωσης</a:t>
          </a:r>
          <a:endParaRPr lang="el-GR" sz="1600" dirty="0">
            <a:latin typeface="Arial" pitchFamily="34" charset="0"/>
            <a:cs typeface="Arial" pitchFamily="34" charset="0"/>
          </a:endParaRPr>
        </a:p>
      </dgm:t>
    </dgm:pt>
    <dgm:pt modelId="{446DAADB-B6D5-4BBC-986D-13793EC914DB}" type="parTrans" cxnId="{2811A75E-0EA7-4D7C-A957-3772873D831F}">
      <dgm:prSet/>
      <dgm:spPr/>
      <dgm:t>
        <a:bodyPr/>
        <a:lstStyle/>
        <a:p>
          <a:endParaRPr lang="el-GR"/>
        </a:p>
      </dgm:t>
    </dgm:pt>
    <dgm:pt modelId="{6C422D9A-D27C-4433-A63A-993ADEBD5A40}" type="sibTrans" cxnId="{2811A75E-0EA7-4D7C-A957-3772873D831F}">
      <dgm:prSet/>
      <dgm:spPr/>
      <dgm:t>
        <a:bodyPr/>
        <a:lstStyle/>
        <a:p>
          <a:endParaRPr lang="el-GR"/>
        </a:p>
      </dgm:t>
    </dgm:pt>
    <dgm:pt modelId="{C7039CDE-2E36-4710-89B4-0D6FBCB5DAB5}">
      <dgm:prSet phldrT="[Κείμενο]" custT="1">
        <dgm:style>
          <a:lnRef idx="3">
            <a:schemeClr val="lt1"/>
          </a:lnRef>
          <a:fillRef idx="1">
            <a:schemeClr val="accent5"/>
          </a:fillRef>
          <a:effectRef idx="1">
            <a:schemeClr val="accent5"/>
          </a:effectRef>
          <a:fontRef idx="minor">
            <a:schemeClr val="lt1"/>
          </a:fontRef>
        </dgm:style>
      </dgm:prSet>
      <dgm:spPr/>
      <dgm:t>
        <a:bodyPr/>
        <a:lstStyle/>
        <a:p>
          <a:r>
            <a:rPr lang="el-GR" sz="1800" dirty="0">
              <a:latin typeface="Arial" pitchFamily="34" charset="0"/>
              <a:cs typeface="Arial" pitchFamily="34" charset="0"/>
            </a:rPr>
            <a:t>Κρίσιμος ο ρόλος του ηγέτη</a:t>
          </a:r>
        </a:p>
      </dgm:t>
    </dgm:pt>
    <dgm:pt modelId="{83750FED-5382-47C7-AE31-A267C929E256}" type="parTrans" cxnId="{444F69B0-2FF5-4B23-8CA1-D939345D35AC}">
      <dgm:prSet/>
      <dgm:spPr/>
      <dgm:t>
        <a:bodyPr/>
        <a:lstStyle/>
        <a:p>
          <a:endParaRPr lang="el-GR"/>
        </a:p>
      </dgm:t>
    </dgm:pt>
    <dgm:pt modelId="{A440F9DB-AF7E-49B0-8869-179FBA44C937}" type="sibTrans" cxnId="{444F69B0-2FF5-4B23-8CA1-D939345D35AC}">
      <dgm:prSet/>
      <dgm:spPr/>
      <dgm:t>
        <a:bodyPr/>
        <a:lstStyle/>
        <a:p>
          <a:endParaRPr lang="el-GR"/>
        </a:p>
      </dgm:t>
    </dgm:pt>
    <dgm:pt modelId="{67858606-7C27-494E-AB5B-C5808BF72D8C}" type="pres">
      <dgm:prSet presAssocID="{937EEC59-C571-47C8-9089-31B6461B06FA}" presName="diagram" presStyleCnt="0">
        <dgm:presLayoutVars>
          <dgm:chPref val="1"/>
          <dgm:dir/>
          <dgm:animOne val="branch"/>
          <dgm:animLvl val="lvl"/>
          <dgm:resizeHandles/>
        </dgm:presLayoutVars>
      </dgm:prSet>
      <dgm:spPr/>
    </dgm:pt>
    <dgm:pt modelId="{1001DD38-748C-4DB9-9F05-CB40F1323A7C}" type="pres">
      <dgm:prSet presAssocID="{D4CDDFC3-70B7-4F2F-9A15-77B0D0DE73A4}" presName="root" presStyleCnt="0"/>
      <dgm:spPr/>
    </dgm:pt>
    <dgm:pt modelId="{82FFC179-5D59-47E6-8F90-AA43B3DAE9F7}" type="pres">
      <dgm:prSet presAssocID="{D4CDDFC3-70B7-4F2F-9A15-77B0D0DE73A4}" presName="rootComposite" presStyleCnt="0"/>
      <dgm:spPr/>
    </dgm:pt>
    <dgm:pt modelId="{6CB104B7-A768-4E65-AA09-A70C27D018C0}" type="pres">
      <dgm:prSet presAssocID="{D4CDDFC3-70B7-4F2F-9A15-77B0D0DE73A4}" presName="rootText" presStyleLbl="node1" presStyleIdx="0" presStyleCnt="2" custLinFactNeighborX="1926" custLinFactNeighborY="-77047"/>
      <dgm:spPr/>
    </dgm:pt>
    <dgm:pt modelId="{623571E4-EF62-4A39-B773-353BED1BA072}" type="pres">
      <dgm:prSet presAssocID="{D4CDDFC3-70B7-4F2F-9A15-77B0D0DE73A4}" presName="rootConnector" presStyleLbl="node1" presStyleIdx="0" presStyleCnt="2"/>
      <dgm:spPr/>
    </dgm:pt>
    <dgm:pt modelId="{E9FF9ED0-9FC5-41E8-9C5D-5A17C04F8CEA}" type="pres">
      <dgm:prSet presAssocID="{D4CDDFC3-70B7-4F2F-9A15-77B0D0DE73A4}" presName="childShape" presStyleCnt="0"/>
      <dgm:spPr/>
    </dgm:pt>
    <dgm:pt modelId="{D6D39FBA-6383-43DB-82C8-6C64A7636BC5}" type="pres">
      <dgm:prSet presAssocID="{C7039CDE-2E36-4710-89B4-0D6FBCB5DAB5}" presName="root" presStyleCnt="0"/>
      <dgm:spPr/>
    </dgm:pt>
    <dgm:pt modelId="{90CAD180-72E2-491E-B13E-96FF88A7DAC2}" type="pres">
      <dgm:prSet presAssocID="{C7039CDE-2E36-4710-89B4-0D6FBCB5DAB5}" presName="rootComposite" presStyleCnt="0"/>
      <dgm:spPr/>
    </dgm:pt>
    <dgm:pt modelId="{E8FE8183-1F42-4D22-BF55-AC90C9DB433E}" type="pres">
      <dgm:prSet presAssocID="{C7039CDE-2E36-4710-89B4-0D6FBCB5DAB5}" presName="rootText" presStyleLbl="node1" presStyleIdx="1" presStyleCnt="2" custLinFactNeighborX="-1950" custLinFactNeighborY="-77047"/>
      <dgm:spPr/>
    </dgm:pt>
    <dgm:pt modelId="{E75FCE0B-68AE-4016-9E21-34487BF54F19}" type="pres">
      <dgm:prSet presAssocID="{C7039CDE-2E36-4710-89B4-0D6FBCB5DAB5}" presName="rootConnector" presStyleLbl="node1" presStyleIdx="1" presStyleCnt="2"/>
      <dgm:spPr/>
    </dgm:pt>
    <dgm:pt modelId="{3DC36316-41BD-4A38-9BFD-3182A2042CEB}" type="pres">
      <dgm:prSet presAssocID="{C7039CDE-2E36-4710-89B4-0D6FBCB5DAB5}" presName="childShape" presStyleCnt="0"/>
      <dgm:spPr/>
    </dgm:pt>
  </dgm:ptLst>
  <dgm:cxnLst>
    <dgm:cxn modelId="{2811A75E-0EA7-4D7C-A957-3772873D831F}" srcId="{937EEC59-C571-47C8-9089-31B6461B06FA}" destId="{D4CDDFC3-70B7-4F2F-9A15-77B0D0DE73A4}" srcOrd="0" destOrd="0" parTransId="{446DAADB-B6D5-4BBC-986D-13793EC914DB}" sibTransId="{6C422D9A-D27C-4433-A63A-993ADEBD5A40}"/>
    <dgm:cxn modelId="{CF1F5D6F-32D6-45CA-B77E-7103C5A2F7CE}" type="presOf" srcId="{C7039CDE-2E36-4710-89B4-0D6FBCB5DAB5}" destId="{E8FE8183-1F42-4D22-BF55-AC90C9DB433E}" srcOrd="0" destOrd="0" presId="urn:microsoft.com/office/officeart/2005/8/layout/hierarchy3"/>
    <dgm:cxn modelId="{5AECD255-EAB3-4D58-A949-2EA96806DF41}" type="presOf" srcId="{D4CDDFC3-70B7-4F2F-9A15-77B0D0DE73A4}" destId="{6CB104B7-A768-4E65-AA09-A70C27D018C0}" srcOrd="0" destOrd="0" presId="urn:microsoft.com/office/officeart/2005/8/layout/hierarchy3"/>
    <dgm:cxn modelId="{888C86A3-C36B-4A1A-BE25-36224E10B59A}" type="presOf" srcId="{C7039CDE-2E36-4710-89B4-0D6FBCB5DAB5}" destId="{E75FCE0B-68AE-4016-9E21-34487BF54F19}" srcOrd="1" destOrd="0" presId="urn:microsoft.com/office/officeart/2005/8/layout/hierarchy3"/>
    <dgm:cxn modelId="{C2CE2DAA-E9DC-4D28-9D9F-8938B2592B4E}" type="presOf" srcId="{D4CDDFC3-70B7-4F2F-9A15-77B0D0DE73A4}" destId="{623571E4-EF62-4A39-B773-353BED1BA072}" srcOrd="1" destOrd="0" presId="urn:microsoft.com/office/officeart/2005/8/layout/hierarchy3"/>
    <dgm:cxn modelId="{444F69B0-2FF5-4B23-8CA1-D939345D35AC}" srcId="{937EEC59-C571-47C8-9089-31B6461B06FA}" destId="{C7039CDE-2E36-4710-89B4-0D6FBCB5DAB5}" srcOrd="1" destOrd="0" parTransId="{83750FED-5382-47C7-AE31-A267C929E256}" sibTransId="{A440F9DB-AF7E-49B0-8869-179FBA44C937}"/>
    <dgm:cxn modelId="{D149ADF7-601B-4B66-B7C7-D8356E35FBDB}" type="presOf" srcId="{937EEC59-C571-47C8-9089-31B6461B06FA}" destId="{67858606-7C27-494E-AB5B-C5808BF72D8C}" srcOrd="0" destOrd="0" presId="urn:microsoft.com/office/officeart/2005/8/layout/hierarchy3"/>
    <dgm:cxn modelId="{7B3E22B1-EEC5-441B-A196-A7F43B3B0D2C}" type="presParOf" srcId="{67858606-7C27-494E-AB5B-C5808BF72D8C}" destId="{1001DD38-748C-4DB9-9F05-CB40F1323A7C}" srcOrd="0" destOrd="0" presId="urn:microsoft.com/office/officeart/2005/8/layout/hierarchy3"/>
    <dgm:cxn modelId="{7B5F7161-CB08-4CBE-BBC6-2FC59E1F8C1B}" type="presParOf" srcId="{1001DD38-748C-4DB9-9F05-CB40F1323A7C}" destId="{82FFC179-5D59-47E6-8F90-AA43B3DAE9F7}" srcOrd="0" destOrd="0" presId="urn:microsoft.com/office/officeart/2005/8/layout/hierarchy3"/>
    <dgm:cxn modelId="{24F59814-6596-4C62-AE24-8DEE8472EE1C}" type="presParOf" srcId="{82FFC179-5D59-47E6-8F90-AA43B3DAE9F7}" destId="{6CB104B7-A768-4E65-AA09-A70C27D018C0}" srcOrd="0" destOrd="0" presId="urn:microsoft.com/office/officeart/2005/8/layout/hierarchy3"/>
    <dgm:cxn modelId="{E7566BCD-61E0-445E-B825-921F783872BD}" type="presParOf" srcId="{82FFC179-5D59-47E6-8F90-AA43B3DAE9F7}" destId="{623571E4-EF62-4A39-B773-353BED1BA072}" srcOrd="1" destOrd="0" presId="urn:microsoft.com/office/officeart/2005/8/layout/hierarchy3"/>
    <dgm:cxn modelId="{EB2E21BA-73E8-4220-9594-EE9226937AF4}" type="presParOf" srcId="{1001DD38-748C-4DB9-9F05-CB40F1323A7C}" destId="{E9FF9ED0-9FC5-41E8-9C5D-5A17C04F8CEA}" srcOrd="1" destOrd="0" presId="urn:microsoft.com/office/officeart/2005/8/layout/hierarchy3"/>
    <dgm:cxn modelId="{6604E8A0-F000-4FC6-8EBA-57A77F4E7F13}" type="presParOf" srcId="{67858606-7C27-494E-AB5B-C5808BF72D8C}" destId="{D6D39FBA-6383-43DB-82C8-6C64A7636BC5}" srcOrd="1" destOrd="0" presId="urn:microsoft.com/office/officeart/2005/8/layout/hierarchy3"/>
    <dgm:cxn modelId="{7EF60131-EBFD-4929-B9F3-A499BCEF3D0D}" type="presParOf" srcId="{D6D39FBA-6383-43DB-82C8-6C64A7636BC5}" destId="{90CAD180-72E2-491E-B13E-96FF88A7DAC2}" srcOrd="0" destOrd="0" presId="urn:microsoft.com/office/officeart/2005/8/layout/hierarchy3"/>
    <dgm:cxn modelId="{D27ECC4F-A6A1-4511-91F3-5734457A945D}" type="presParOf" srcId="{90CAD180-72E2-491E-B13E-96FF88A7DAC2}" destId="{E8FE8183-1F42-4D22-BF55-AC90C9DB433E}" srcOrd="0" destOrd="0" presId="urn:microsoft.com/office/officeart/2005/8/layout/hierarchy3"/>
    <dgm:cxn modelId="{FEBD1D44-0452-46A3-8A87-DFA7ED542064}" type="presParOf" srcId="{90CAD180-72E2-491E-B13E-96FF88A7DAC2}" destId="{E75FCE0B-68AE-4016-9E21-34487BF54F19}" srcOrd="1" destOrd="0" presId="urn:microsoft.com/office/officeart/2005/8/layout/hierarchy3"/>
    <dgm:cxn modelId="{0A78BC8C-A830-4FDB-B03D-2DBF210556C3}" type="presParOf" srcId="{D6D39FBA-6383-43DB-82C8-6C64A7636BC5}" destId="{3DC36316-41BD-4A38-9BFD-3182A2042CE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BE975-6797-4A67-BBEC-BE6C339269E1}">
      <dsp:nvSpPr>
        <dsp:cNvPr id="0" name=""/>
        <dsp:cNvSpPr/>
      </dsp:nvSpPr>
      <dsp:spPr>
        <a:xfrm>
          <a:off x="0" y="135610"/>
          <a:ext cx="8229600" cy="114678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b="0" i="0" u="none" kern="1200" dirty="0">
              <a:latin typeface="Arial" pitchFamily="34" charset="0"/>
              <a:cs typeface="Arial" pitchFamily="34" charset="0"/>
            </a:rPr>
            <a:t>Η διερεύνηση της θέσης και της σημασίας που κατέχει η επικοινωνία στη λειτουργία των οργανώσεων, μέσα από το παράδειγμα της εφαρμογής της οργανωσιακής επικοινωνίας στη ΜΚΟ </a:t>
          </a:r>
          <a:r>
            <a:rPr lang="el-GR" sz="1700" b="0" i="0" u="none" kern="1200" dirty="0" err="1">
              <a:latin typeface="Arial" pitchFamily="34" charset="0"/>
              <a:cs typeface="Arial" pitchFamily="34" charset="0"/>
            </a:rPr>
            <a:t>Solidarity</a:t>
          </a:r>
          <a:r>
            <a:rPr lang="el-GR" sz="1700" b="0" i="0" u="none" kern="1200" dirty="0">
              <a:latin typeface="Arial" pitchFamily="34" charset="0"/>
              <a:cs typeface="Arial" pitchFamily="34" charset="0"/>
            </a:rPr>
            <a:t> </a:t>
          </a:r>
          <a:r>
            <a:rPr lang="el-GR" sz="1700" b="0" i="0" u="none" kern="1200" dirty="0" err="1">
              <a:latin typeface="Arial" pitchFamily="34" charset="0"/>
              <a:cs typeface="Arial" pitchFamily="34" charset="0"/>
            </a:rPr>
            <a:t>Now</a:t>
          </a:r>
          <a:endParaRPr lang="el-GR" sz="1700" kern="1200" dirty="0">
            <a:latin typeface="Arial" pitchFamily="34" charset="0"/>
            <a:cs typeface="Arial" pitchFamily="34" charset="0"/>
          </a:endParaRPr>
        </a:p>
      </dsp:txBody>
      <dsp:txXfrm>
        <a:off x="55981" y="191591"/>
        <a:ext cx="8117638" cy="1034820"/>
      </dsp:txXfrm>
    </dsp:sp>
    <dsp:sp modelId="{6503BEAF-8551-41CD-B329-576A20E01248}">
      <dsp:nvSpPr>
        <dsp:cNvPr id="0" name=""/>
        <dsp:cNvSpPr/>
      </dsp:nvSpPr>
      <dsp:spPr>
        <a:xfrm>
          <a:off x="0" y="1331353"/>
          <a:ext cx="8229600" cy="141979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b="0" i="0" u="none" kern="1200" dirty="0">
              <a:latin typeface="Arial" pitchFamily="34" charset="0"/>
              <a:cs typeface="Arial" pitchFamily="34" charset="0"/>
            </a:rPr>
            <a:t>Οι περισσότερες έρευνες στην Ελλάδα, σχετικά με την οργανωσιακή επικοινωνία, εστιάζουν στην “επιχειρησιακή επικοινωνία”, περιορίζοντας έτσι τις διάφορες πτυχές που λαμβάνει η επικοινωνία μέσα στις οργανώσεις και προσδίδοντας μόνο ένα κερδοσκοπικό χαρακτήρα στον τομέα των οργανώσεων</a:t>
          </a:r>
          <a:endParaRPr lang="el-GR" sz="1700" kern="1200" dirty="0">
            <a:latin typeface="Arial" pitchFamily="34" charset="0"/>
            <a:cs typeface="Arial" pitchFamily="34" charset="0"/>
          </a:endParaRPr>
        </a:p>
      </dsp:txBody>
      <dsp:txXfrm>
        <a:off x="69309" y="1400662"/>
        <a:ext cx="8090982" cy="1281179"/>
      </dsp:txXfrm>
    </dsp:sp>
    <dsp:sp modelId="{6D40300D-219F-4E4A-8D7A-AE895D3D4FD1}">
      <dsp:nvSpPr>
        <dsp:cNvPr id="0" name=""/>
        <dsp:cNvSpPr/>
      </dsp:nvSpPr>
      <dsp:spPr>
        <a:xfrm>
          <a:off x="0" y="2784911"/>
          <a:ext cx="8229600" cy="13886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b="0" i="0" u="none" kern="1200" dirty="0">
              <a:latin typeface="Arial" pitchFamily="34" charset="0"/>
              <a:cs typeface="Arial" pitchFamily="34" charset="0"/>
            </a:rPr>
            <a:t>Επιλέχθηκε να δοθεί ιδιαίτερη προσοχή στη σημασία της </a:t>
          </a:r>
          <a:r>
            <a:rPr lang="el-GR" sz="1700" b="0" i="0" u="none" kern="1200" dirty="0" err="1">
              <a:latin typeface="Arial" pitchFamily="34" charset="0"/>
              <a:cs typeface="Arial" pitchFamily="34" charset="0"/>
            </a:rPr>
            <a:t>ενδοοργανωσιακής</a:t>
          </a:r>
          <a:r>
            <a:rPr lang="el-GR" sz="1700" b="0" i="0" u="none" kern="1200" dirty="0">
              <a:latin typeface="Arial" pitchFamily="34" charset="0"/>
              <a:cs typeface="Arial" pitchFamily="34" charset="0"/>
            </a:rPr>
            <a:t> και εξωοργανωσιακής επικοινωνίας, ενώ θεωρήθηκε σημαντικό να φανεί ο ρόλος και η σημασία των ΜΚΟ και να αποδειχθεί πως η επικοινωνία στις οργανώσεις λαμβάνει και άλλα χαρακτηριστικά πέρα από την προσπάθεια απόκτησης κέρδους. </a:t>
          </a:r>
          <a:endParaRPr lang="el-GR" sz="1700" kern="1200" dirty="0">
            <a:latin typeface="Arial" pitchFamily="34" charset="0"/>
            <a:cs typeface="Arial" pitchFamily="34" charset="0"/>
          </a:endParaRPr>
        </a:p>
      </dsp:txBody>
      <dsp:txXfrm>
        <a:off x="67787" y="2852698"/>
        <a:ext cx="8094026" cy="1253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104B7-A768-4E65-AA09-A70C27D018C0}">
      <dsp:nvSpPr>
        <dsp:cNvPr id="0" name=""/>
        <dsp:cNvSpPr/>
      </dsp:nvSpPr>
      <dsp:spPr>
        <a:xfrm>
          <a:off x="71432" y="71436"/>
          <a:ext cx="3656707" cy="1828353"/>
        </a:xfrm>
        <a:prstGeom prst="roundRect">
          <a:avLst>
            <a:gd name="adj" fmla="val 10000"/>
          </a:avLst>
        </a:prstGeom>
        <a:solidFill>
          <a:schemeClr val="accent5"/>
        </a:solidFill>
        <a:ln w="31750" cap="flat" cmpd="sng" algn="ctr">
          <a:solidFill>
            <a:schemeClr val="lt1"/>
          </a:solidFill>
          <a:prstDash val="solid"/>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b="0" i="0" u="none" kern="1200" dirty="0">
              <a:latin typeface="Arial" pitchFamily="34" charset="0"/>
              <a:cs typeface="Arial" pitchFamily="34" charset="0"/>
            </a:rPr>
            <a:t>Σημαντικά τα αλληλοεπηρεαζόμενα δίκτυα επικοινωνίας και οι καλά ενημερωμένοι εργαζόμενοι σχετικά με το όραμα, τους στόχους και τις ανάγκες της οργάνωσης</a:t>
          </a:r>
          <a:endParaRPr lang="el-GR" sz="1600" kern="1200" dirty="0">
            <a:latin typeface="Arial" pitchFamily="34" charset="0"/>
            <a:cs typeface="Arial" pitchFamily="34" charset="0"/>
          </a:endParaRPr>
        </a:p>
      </dsp:txBody>
      <dsp:txXfrm>
        <a:off x="124983" y="124987"/>
        <a:ext cx="3549605" cy="1721251"/>
      </dsp:txXfrm>
    </dsp:sp>
    <dsp:sp modelId="{E8FE8183-1F42-4D22-BF55-AC90C9DB433E}">
      <dsp:nvSpPr>
        <dsp:cNvPr id="0" name=""/>
        <dsp:cNvSpPr/>
      </dsp:nvSpPr>
      <dsp:spPr>
        <a:xfrm>
          <a:off x="4500582" y="71436"/>
          <a:ext cx="3656707" cy="1828353"/>
        </a:xfrm>
        <a:prstGeom prst="roundRect">
          <a:avLst>
            <a:gd name="adj" fmla="val 10000"/>
          </a:avLst>
        </a:prstGeom>
        <a:solidFill>
          <a:schemeClr val="accent5"/>
        </a:solidFill>
        <a:ln w="31750" cap="flat" cmpd="sng" algn="ctr">
          <a:solidFill>
            <a:schemeClr val="lt1"/>
          </a:solidFill>
          <a:prstDash val="solid"/>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Arial" pitchFamily="34" charset="0"/>
              <a:cs typeface="Arial" pitchFamily="34" charset="0"/>
            </a:rPr>
            <a:t>Κρίσιμος ο ρόλος του ηγέτη</a:t>
          </a:r>
        </a:p>
      </dsp:txBody>
      <dsp:txXfrm>
        <a:off x="4554133" y="124987"/>
        <a:ext cx="3549605" cy="17212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3352D-040D-4A7D-BA88-A040E4954D34}" type="datetimeFigureOut">
              <a:rPr lang="el-GR" smtClean="0"/>
              <a:pPr/>
              <a:t>14/7/2020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BA488-E117-4A2D-8E92-A3232B15C43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62BA488-E117-4A2D-8E92-A3232B15C43E}" type="slidenum">
              <a:rPr lang="el-GR" smtClean="0"/>
              <a:pPr/>
              <a:t>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62BA488-E117-4A2D-8E92-A3232B15C43E}"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C8EC19F4-5652-49F4-ADF4-AA3C82D78103}" type="datetimeFigureOut">
              <a:rPr lang="el-GR" smtClean="0"/>
              <a:pPr/>
              <a:t>14/7/2020</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16E5938-541C-42D2-B17E-8E127374A7E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C8EC19F4-5652-49F4-ADF4-AA3C82D78103}" type="datetimeFigureOut">
              <a:rPr lang="el-GR" smtClean="0"/>
              <a:pPr/>
              <a:t>14/7/2020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16E5938-541C-42D2-B17E-8E127374A7E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C8EC19F4-5652-49F4-ADF4-AA3C82D78103}" type="datetimeFigureOut">
              <a:rPr lang="el-GR" smtClean="0"/>
              <a:pPr/>
              <a:t>14/7/2020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16E5938-541C-42D2-B17E-8E127374A7E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C8EC19F4-5652-49F4-ADF4-AA3C82D78103}" type="datetimeFigureOut">
              <a:rPr lang="el-GR" smtClean="0"/>
              <a:pPr/>
              <a:t>14/7/2020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16E5938-541C-42D2-B17E-8E127374A7E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8EC19F4-5652-49F4-ADF4-AA3C82D78103}" type="datetimeFigureOut">
              <a:rPr lang="el-GR" smtClean="0"/>
              <a:pPr/>
              <a:t>14/7/2020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16E5938-541C-42D2-B17E-8E127374A7E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C8EC19F4-5652-49F4-ADF4-AA3C82D78103}" type="datetimeFigureOut">
              <a:rPr lang="el-GR" smtClean="0"/>
              <a:pPr/>
              <a:t>14/7/2020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16E5938-541C-42D2-B17E-8E127374A7E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ημερομηνίας"/>
          <p:cNvSpPr>
            <a:spLocks noGrp="1"/>
          </p:cNvSpPr>
          <p:nvPr>
            <p:ph type="dt" sz="half" idx="10"/>
          </p:nvPr>
        </p:nvSpPr>
        <p:spPr/>
        <p:txBody>
          <a:bodyPr rtlCol="0"/>
          <a:lstStyle/>
          <a:p>
            <a:fld id="{C8EC19F4-5652-49F4-ADF4-AA3C82D78103}" type="datetimeFigureOut">
              <a:rPr lang="el-GR" smtClean="0"/>
              <a:pPr/>
              <a:t>14/7/2020</a:t>
            </a:fld>
            <a:endParaRPr lang="el-GR"/>
          </a:p>
        </p:txBody>
      </p:sp>
      <p:sp>
        <p:nvSpPr>
          <p:cNvPr id="27" name="26 - Θέση αριθμού διαφάνειας"/>
          <p:cNvSpPr>
            <a:spLocks noGrp="1"/>
          </p:cNvSpPr>
          <p:nvPr>
            <p:ph type="sldNum" sz="quarter" idx="11"/>
          </p:nvPr>
        </p:nvSpPr>
        <p:spPr/>
        <p:txBody>
          <a:bodyPr rtlCol="0"/>
          <a:lstStyle/>
          <a:p>
            <a:fld id="{916E5938-541C-42D2-B17E-8E127374A7ED}"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C8EC19F4-5652-49F4-ADF4-AA3C82D78103}" type="datetimeFigureOut">
              <a:rPr lang="el-GR" smtClean="0"/>
              <a:pPr/>
              <a:t>14/7/2020</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916E5938-541C-42D2-B17E-8E127374A7E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8EC19F4-5652-49F4-ADF4-AA3C82D78103}" type="datetimeFigureOut">
              <a:rPr lang="el-GR" smtClean="0"/>
              <a:pPr/>
              <a:t>14/7/2020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16E5938-541C-42D2-B17E-8E127374A7E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C8EC19F4-5652-49F4-ADF4-AA3C82D78103}" type="datetimeFigureOut">
              <a:rPr lang="el-GR" smtClean="0"/>
              <a:pPr/>
              <a:t>14/7/2020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16E5938-541C-42D2-B17E-8E127374A7E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8EC19F4-5652-49F4-ADF4-AA3C82D78103}" type="datetimeFigureOut">
              <a:rPr lang="el-GR" smtClean="0"/>
              <a:pPr/>
              <a:t>14/7/2020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16E5938-541C-42D2-B17E-8E127374A7E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8EC19F4-5652-49F4-ADF4-AA3C82D78103}" type="datetimeFigureOut">
              <a:rPr lang="el-GR" smtClean="0"/>
              <a:pPr/>
              <a:t>14/7/2020</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16E5938-541C-42D2-B17E-8E127374A7E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erry-grone-lbLgFFlADrY-unsplash.jpg"/>
          <p:cNvPicPr>
            <a:picLocks noChangeAspect="1"/>
          </p:cNvPicPr>
          <p:nvPr/>
        </p:nvPicPr>
        <p:blipFill>
          <a:blip r:embed="rId2" cstate="print"/>
          <a:stretch>
            <a:fillRect/>
          </a:stretch>
        </p:blipFill>
        <p:spPr>
          <a:xfrm>
            <a:off x="3571868" y="2571744"/>
            <a:ext cx="5429288" cy="3905278"/>
          </a:xfrm>
          <a:prstGeom prst="rect">
            <a:avLst/>
          </a:prstGeom>
          <a:solidFill>
            <a:srgbClr val="FFFFFF">
              <a:shade val="85000"/>
            </a:srgbClr>
          </a:solidFill>
          <a:ln w="190500" cap="rnd">
            <a:no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2" name="1 - Τίτλος"/>
          <p:cNvSpPr>
            <a:spLocks noGrp="1"/>
          </p:cNvSpPr>
          <p:nvPr>
            <p:ph type="ctrTitle"/>
          </p:nvPr>
        </p:nvSpPr>
        <p:spPr>
          <a:xfrm>
            <a:off x="428596" y="500042"/>
            <a:ext cx="8243918" cy="1582123"/>
          </a:xfrm>
        </p:spPr>
        <p:txBody>
          <a:bodyPr>
            <a:normAutofit fontScale="90000"/>
          </a:bodyPr>
          <a:lstStyle/>
          <a:p>
            <a:r>
              <a:rPr lang="el-GR" b="1" dirty="0">
                <a:latin typeface="Arial" pitchFamily="34" charset="0"/>
                <a:cs typeface="Arial" pitchFamily="34" charset="0"/>
              </a:rPr>
              <a:t>Πτυχιακή εργασία </a:t>
            </a:r>
            <a:br>
              <a:rPr lang="el-GR" dirty="0">
                <a:latin typeface="Arial" pitchFamily="34" charset="0"/>
                <a:cs typeface="Arial" pitchFamily="34" charset="0"/>
              </a:rPr>
            </a:br>
            <a:r>
              <a:rPr lang="el-GR" dirty="0" err="1">
                <a:latin typeface="Arial" pitchFamily="34" charset="0"/>
                <a:cs typeface="Arial" pitchFamily="34" charset="0"/>
              </a:rPr>
              <a:t>Χουλιαράς</a:t>
            </a:r>
            <a:r>
              <a:rPr lang="el-GR" dirty="0">
                <a:latin typeface="Arial" pitchFamily="34" charset="0"/>
                <a:cs typeface="Arial" pitchFamily="34" charset="0"/>
              </a:rPr>
              <a:t> Θάνος</a:t>
            </a:r>
            <a:br>
              <a:rPr lang="el-GR" sz="3000" dirty="0">
                <a:latin typeface="Arial" pitchFamily="34" charset="0"/>
                <a:cs typeface="Arial" pitchFamily="34" charset="0"/>
              </a:rPr>
            </a:br>
            <a:r>
              <a:rPr lang="el-GR" sz="3000" dirty="0">
                <a:latin typeface="Arial" pitchFamily="34" charset="0"/>
                <a:cs typeface="Arial" pitchFamily="34" charset="0"/>
              </a:rPr>
              <a:t>Επιβλέπουσα καθηγήτρια: </a:t>
            </a:r>
            <a:r>
              <a:rPr lang="el-GR" sz="3000" dirty="0" err="1">
                <a:latin typeface="Arial" pitchFamily="34" charset="0"/>
                <a:cs typeface="Arial" pitchFamily="34" charset="0"/>
              </a:rPr>
              <a:t>Σαββατού</a:t>
            </a:r>
            <a:r>
              <a:rPr lang="el-GR" sz="3000" dirty="0">
                <a:latin typeface="Arial" pitchFamily="34" charset="0"/>
                <a:cs typeface="Arial" pitchFamily="34" charset="0"/>
              </a:rPr>
              <a:t> Τσολακίδου </a:t>
            </a:r>
          </a:p>
        </p:txBody>
      </p:sp>
      <p:sp>
        <p:nvSpPr>
          <p:cNvPr id="3" name="2 - Υπότιτλος"/>
          <p:cNvSpPr>
            <a:spLocks noGrp="1"/>
          </p:cNvSpPr>
          <p:nvPr>
            <p:ph type="subTitle" idx="1"/>
          </p:nvPr>
        </p:nvSpPr>
        <p:spPr>
          <a:xfrm>
            <a:off x="214282" y="2643182"/>
            <a:ext cx="3143272" cy="2857520"/>
          </a:xfrm>
          <a:solidFill>
            <a:schemeClr val="bg2"/>
          </a:solidFill>
        </p:spPr>
        <p:txBody>
          <a:bodyPr>
            <a:normAutofit/>
          </a:bodyPr>
          <a:lstStyle/>
          <a:p>
            <a:r>
              <a:rPr lang="el-GR" b="1" dirty="0"/>
              <a:t>Οργανωσιακή επικοινωνία: </a:t>
            </a:r>
          </a:p>
          <a:p>
            <a:r>
              <a:rPr lang="el-GR" b="1" dirty="0"/>
              <a:t>Η περίπτωση της Μη Κυβερνητικής Οργάνωσης (ΜΚΟ) </a:t>
            </a:r>
            <a:r>
              <a:rPr lang="es-ES" b="1" dirty="0"/>
              <a:t>Solidarity Now</a:t>
            </a:r>
            <a:r>
              <a:rPr lang="el-GR" b="1" dirty="0"/>
              <a:t> στην Ελλάδα</a:t>
            </a:r>
            <a:r>
              <a:rPr lang="es-ES" b="1" dirty="0"/>
              <a:t> </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dole777-EQSPI11rf68-unsplash.jpg"/>
          <p:cNvPicPr>
            <a:picLocks noChangeAspect="1"/>
          </p:cNvPicPr>
          <p:nvPr/>
        </p:nvPicPr>
        <p:blipFill>
          <a:blip r:embed="rId3" cstate="print"/>
          <a:stretch>
            <a:fillRect/>
          </a:stretch>
        </p:blipFill>
        <p:spPr>
          <a:xfrm>
            <a:off x="0" y="857232"/>
            <a:ext cx="9144000" cy="5572164"/>
          </a:xfrm>
          <a:prstGeom prst="rect">
            <a:avLst/>
          </a:prstGeom>
        </p:spPr>
      </p:pic>
      <p:sp>
        <p:nvSpPr>
          <p:cNvPr id="6" name="5 - Στρογγυλεμένο ορθογώνιο"/>
          <p:cNvSpPr/>
          <p:nvPr/>
        </p:nvSpPr>
        <p:spPr>
          <a:xfrm>
            <a:off x="142844" y="714356"/>
            <a:ext cx="2357454"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Arial" pitchFamily="34" charset="0"/>
                <a:cs typeface="Arial" pitchFamily="34" charset="0"/>
              </a:rPr>
              <a:t>51 άτομα (83,6%) επέλεξαν τη διαχείριση λογαριασμών στα </a:t>
            </a:r>
            <a:r>
              <a:rPr lang="el-GR" sz="1400" dirty="0" err="1">
                <a:latin typeface="Arial" pitchFamily="34" charset="0"/>
                <a:cs typeface="Arial" pitchFamily="34" charset="0"/>
              </a:rPr>
              <a:t>social</a:t>
            </a:r>
            <a:r>
              <a:rPr lang="el-GR" sz="1400" dirty="0">
                <a:latin typeface="Arial" pitchFamily="34" charset="0"/>
                <a:cs typeface="Arial" pitchFamily="34" charset="0"/>
              </a:rPr>
              <a:t> </a:t>
            </a:r>
            <a:r>
              <a:rPr lang="el-GR" sz="1400" dirty="0" err="1">
                <a:latin typeface="Arial" pitchFamily="34" charset="0"/>
                <a:cs typeface="Arial" pitchFamily="34" charset="0"/>
              </a:rPr>
              <a:t>media</a:t>
            </a:r>
            <a:r>
              <a:rPr lang="el-GR" sz="1400" dirty="0">
                <a:latin typeface="Arial" pitchFamily="34" charset="0"/>
                <a:cs typeface="Arial" pitchFamily="34" charset="0"/>
              </a:rPr>
              <a:t> ως έναν από τους καλύτερους τρόπους εφαρμογής της εξωοργανωσιακής επικοινωνίας</a:t>
            </a:r>
          </a:p>
        </p:txBody>
      </p:sp>
      <p:sp>
        <p:nvSpPr>
          <p:cNvPr id="7" name="6 - Στρογγυλεμένο ορθογώνιο"/>
          <p:cNvSpPr/>
          <p:nvPr/>
        </p:nvSpPr>
        <p:spPr>
          <a:xfrm>
            <a:off x="6357950" y="928670"/>
            <a:ext cx="2643206"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Arial" pitchFamily="34" charset="0"/>
                <a:cs typeface="Arial" pitchFamily="34" charset="0"/>
              </a:rPr>
              <a:t>Το 90,2% δήλωσε πως οι ΜΚΟ πρέπει να χρησιμοποιούν τα σύγχρονα μέσα κοινωνικής δικτύωσης προκειμένου να προωθήσουν τους στόχους τους και να ευαισθητοποιήσουν το κοινό</a:t>
            </a:r>
          </a:p>
        </p:txBody>
      </p:sp>
      <p:sp>
        <p:nvSpPr>
          <p:cNvPr id="8" name="7 - Επεξήγηση με παραλληλόγραμμο"/>
          <p:cNvSpPr/>
          <p:nvPr/>
        </p:nvSpPr>
        <p:spPr>
          <a:xfrm>
            <a:off x="5357818" y="4071942"/>
            <a:ext cx="3571900" cy="2000264"/>
          </a:xfrm>
          <a:prstGeom prst="wedgeRectCallou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Arial" pitchFamily="34" charset="0"/>
                <a:cs typeface="Arial" pitchFamily="34" charset="0"/>
              </a:rPr>
              <a:t>Το σημαντικότερο πλεονέκτημα που προσφέρουν τα νέα μέσα κοινωνικής δικτύωσης είναι η απλή γνωστοποίηση και ενημέρωση του κοινού όσον αφορά το όραμα και τους σκοπούς που έχει μια ΜΚΟ (με ποσοστό 71,7%)</a:t>
            </a:r>
          </a:p>
        </p:txBody>
      </p:sp>
      <p:sp>
        <p:nvSpPr>
          <p:cNvPr id="9" name="8 - Στρογγυλεμένο ορθογώνιο"/>
          <p:cNvSpPr/>
          <p:nvPr/>
        </p:nvSpPr>
        <p:spPr>
          <a:xfrm>
            <a:off x="2786050" y="5143512"/>
            <a:ext cx="2428892"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itchFamily="34" charset="0"/>
                <a:cs typeface="Arial" pitchFamily="34" charset="0"/>
              </a:rPr>
              <a:t>A</a:t>
            </a:r>
            <a:r>
              <a:rPr lang="el-GR" sz="1400" dirty="0" err="1">
                <a:latin typeface="Arial" pitchFamily="34" charset="0"/>
                <a:cs typeface="Arial" pitchFamily="34" charset="0"/>
              </a:rPr>
              <a:t>κολουθεί</a:t>
            </a:r>
            <a:r>
              <a:rPr lang="el-GR" sz="1400" dirty="0">
                <a:latin typeface="Arial" pitchFamily="34" charset="0"/>
                <a:cs typeface="Arial" pitchFamily="34" charset="0"/>
              </a:rPr>
              <a:t> η προσέλκυση εθελοντών, η διαδραστικότητα με το κοινό και η διαφάνεια της</a:t>
            </a:r>
          </a:p>
        </p:txBody>
      </p:sp>
      <p:sp>
        <p:nvSpPr>
          <p:cNvPr id="10" name="9 - Στρογγυλεμένο ορθογώνιο"/>
          <p:cNvSpPr/>
          <p:nvPr/>
        </p:nvSpPr>
        <p:spPr>
          <a:xfrm>
            <a:off x="2500298" y="285728"/>
            <a:ext cx="3714776" cy="857256"/>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a:ln>
                  <a:solidFill>
                    <a:schemeClr val="tx1"/>
                  </a:solidFill>
                </a:ln>
                <a:solidFill>
                  <a:schemeClr val="tx2"/>
                </a:solidFill>
                <a:latin typeface="Arial" pitchFamily="34" charset="0"/>
                <a:cs typeface="Arial" pitchFamily="34" charset="0"/>
              </a:rPr>
              <a:t>Απαραίτητος ο εκσυγχρονισμός της εξωοργανωσιακής επικοινωνίας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pixpoetry-Hkw1erBrzwc-unsplash.jpg"/>
          <p:cNvPicPr>
            <a:picLocks noChangeAspect="1"/>
          </p:cNvPicPr>
          <p:nvPr/>
        </p:nvPicPr>
        <p:blipFill>
          <a:blip r:embed="rId2" cstate="print"/>
          <a:stretch>
            <a:fillRect/>
          </a:stretch>
        </p:blipFill>
        <p:spPr>
          <a:xfrm>
            <a:off x="-140015" y="24"/>
            <a:ext cx="9424029" cy="6858000"/>
          </a:xfrm>
          <a:prstGeom prst="rect">
            <a:avLst/>
          </a:prstGeom>
        </p:spPr>
      </p:pic>
      <p:sp>
        <p:nvSpPr>
          <p:cNvPr id="3" name="2 - Στρογγυλεμένο ορθογώνιο"/>
          <p:cNvSpPr/>
          <p:nvPr/>
        </p:nvSpPr>
        <p:spPr>
          <a:xfrm>
            <a:off x="500034" y="571480"/>
            <a:ext cx="2428892"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itchFamily="34" charset="0"/>
                <a:cs typeface="Arial" pitchFamily="34" charset="0"/>
              </a:rPr>
              <a:t>T</a:t>
            </a:r>
            <a:r>
              <a:rPr lang="el-GR" sz="1600" dirty="0">
                <a:latin typeface="Arial" pitchFamily="34" charset="0"/>
                <a:cs typeface="Arial" pitchFamily="34" charset="0"/>
              </a:rPr>
              <a:t>ο 67,2% των ερωτηθέντων δεν γνωρίζει την ύπαρξη και το εθελοντικό έργο της </a:t>
            </a:r>
            <a:r>
              <a:rPr lang="el-GR" sz="1600" dirty="0" err="1">
                <a:latin typeface="Arial" pitchFamily="34" charset="0"/>
                <a:cs typeface="Arial" pitchFamily="34" charset="0"/>
              </a:rPr>
              <a:t>Solidarity</a:t>
            </a:r>
            <a:r>
              <a:rPr lang="el-GR" sz="1600" dirty="0">
                <a:latin typeface="Arial" pitchFamily="34" charset="0"/>
                <a:cs typeface="Arial" pitchFamily="34" charset="0"/>
              </a:rPr>
              <a:t> </a:t>
            </a:r>
            <a:r>
              <a:rPr lang="el-GR" sz="1600" dirty="0" err="1">
                <a:latin typeface="Arial" pitchFamily="34" charset="0"/>
                <a:cs typeface="Arial" pitchFamily="34" charset="0"/>
              </a:rPr>
              <a:t>Now</a:t>
            </a:r>
            <a:endParaRPr lang="el-GR" sz="1600" dirty="0">
              <a:latin typeface="Arial" pitchFamily="34" charset="0"/>
              <a:cs typeface="Arial" pitchFamily="34" charset="0"/>
            </a:endParaRPr>
          </a:p>
        </p:txBody>
      </p:sp>
      <p:sp>
        <p:nvSpPr>
          <p:cNvPr id="4" name="3 - Στρογγυλεμένο ορθογώνιο"/>
          <p:cNvSpPr/>
          <p:nvPr/>
        </p:nvSpPr>
        <p:spPr>
          <a:xfrm>
            <a:off x="142844" y="2214554"/>
            <a:ext cx="2786082" cy="2071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Arial" pitchFamily="34" charset="0"/>
                <a:cs typeface="Arial" pitchFamily="34" charset="0"/>
              </a:rPr>
              <a:t>Η διαδικτυακή εκστρατεία και το τηλεοπτικό σποτ της </a:t>
            </a:r>
            <a:r>
              <a:rPr lang="el-GR" sz="1600" dirty="0" err="1">
                <a:latin typeface="Arial" pitchFamily="34" charset="0"/>
                <a:cs typeface="Arial" pitchFamily="34" charset="0"/>
              </a:rPr>
              <a:t>Solidarity</a:t>
            </a:r>
            <a:r>
              <a:rPr lang="el-GR" sz="1600" dirty="0">
                <a:latin typeface="Arial" pitchFamily="34" charset="0"/>
                <a:cs typeface="Arial" pitchFamily="34" charset="0"/>
              </a:rPr>
              <a:t> </a:t>
            </a:r>
            <a:r>
              <a:rPr lang="el-GR" sz="1600" dirty="0" err="1">
                <a:latin typeface="Arial" pitchFamily="34" charset="0"/>
                <a:cs typeface="Arial" pitchFamily="34" charset="0"/>
              </a:rPr>
              <a:t>Now</a:t>
            </a:r>
            <a:r>
              <a:rPr lang="el-GR" sz="1600" dirty="0">
                <a:latin typeface="Arial" pitchFamily="34" charset="0"/>
                <a:cs typeface="Arial" pitchFamily="34" charset="0"/>
              </a:rPr>
              <a:t> με τίτλο “Εσείς δεν μπορείτε να τους δείτε” ήταν γνωστά μόνο στο 9,8% του δείγματος</a:t>
            </a:r>
          </a:p>
        </p:txBody>
      </p:sp>
      <p:sp>
        <p:nvSpPr>
          <p:cNvPr id="5" name="4 - Στρογγυλεμένο ορθογώνιο"/>
          <p:cNvSpPr/>
          <p:nvPr/>
        </p:nvSpPr>
        <p:spPr>
          <a:xfrm>
            <a:off x="357158" y="4500570"/>
            <a:ext cx="1857388" cy="2143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Arial" pitchFamily="34" charset="0"/>
                <a:cs typeface="Arial" pitchFamily="34" charset="0"/>
              </a:rPr>
              <a:t>Το 37,7% γνώριζε συνεργασία της Κινεζικής κυβέρνησης με την Ελλάδα και τη </a:t>
            </a:r>
            <a:r>
              <a:rPr lang="el-GR" sz="1400" dirty="0" err="1">
                <a:latin typeface="Arial" pitchFamily="34" charset="0"/>
                <a:cs typeface="Arial" pitchFamily="34" charset="0"/>
              </a:rPr>
              <a:t>Solidarity</a:t>
            </a:r>
            <a:r>
              <a:rPr lang="el-GR" sz="1400" dirty="0">
                <a:latin typeface="Arial" pitchFamily="34" charset="0"/>
                <a:cs typeface="Arial" pitchFamily="34" charset="0"/>
              </a:rPr>
              <a:t> </a:t>
            </a:r>
            <a:r>
              <a:rPr lang="el-GR" sz="1400" dirty="0" err="1">
                <a:latin typeface="Arial" pitchFamily="34" charset="0"/>
                <a:cs typeface="Arial" pitchFamily="34" charset="0"/>
              </a:rPr>
              <a:t>Now</a:t>
            </a:r>
            <a:r>
              <a:rPr lang="el-GR" sz="1400" dirty="0">
                <a:latin typeface="Arial" pitchFamily="34" charset="0"/>
                <a:cs typeface="Arial" pitchFamily="34" charset="0"/>
              </a:rPr>
              <a:t> με τη δωρεά 10.000 μασκών</a:t>
            </a:r>
          </a:p>
        </p:txBody>
      </p:sp>
      <p:sp>
        <p:nvSpPr>
          <p:cNvPr id="6" name="5 - Τίτλος"/>
          <p:cNvSpPr>
            <a:spLocks noGrp="1"/>
          </p:cNvSpPr>
          <p:nvPr>
            <p:ph type="title"/>
          </p:nvPr>
        </p:nvSpPr>
        <p:spPr>
          <a:xfrm>
            <a:off x="1214414" y="142852"/>
            <a:ext cx="6643734" cy="642942"/>
          </a:xfrm>
        </p:spPr>
        <p:txBody>
          <a:bodyPr>
            <a:noAutofit/>
          </a:bodyPr>
          <a:lstStyle/>
          <a:p>
            <a:pPr algn="ctr"/>
            <a:r>
              <a:rPr lang="el-GR" sz="2400" dirty="0">
                <a:solidFill>
                  <a:schemeClr val="tx1"/>
                </a:solidFill>
                <a:latin typeface="Arial" pitchFamily="34" charset="0"/>
                <a:cs typeface="Arial" pitchFamily="34" charset="0"/>
              </a:rPr>
              <a:t>Χαμηλή η απήχηση των δράσεων της στο δείγμα της έρευνας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a-kraplak-d34DtRp1bqo-unsplash.jpg"/>
          <p:cNvPicPr>
            <a:picLocks noChangeAspect="1"/>
          </p:cNvPicPr>
          <p:nvPr/>
        </p:nvPicPr>
        <p:blipFill>
          <a:blip r:embed="rId2"/>
          <a:stretch>
            <a:fillRect/>
          </a:stretch>
        </p:blipFill>
        <p:spPr>
          <a:xfrm>
            <a:off x="0" y="0"/>
            <a:ext cx="9144000" cy="6857999"/>
          </a:xfrm>
          <a:prstGeom prst="rect">
            <a:avLst/>
          </a:prstGeom>
        </p:spPr>
      </p:pic>
      <p:sp>
        <p:nvSpPr>
          <p:cNvPr id="4" name="3 - Στρογγυλεμένο ορθογώνιο"/>
          <p:cNvSpPr/>
          <p:nvPr/>
        </p:nvSpPr>
        <p:spPr>
          <a:xfrm>
            <a:off x="428596" y="1714488"/>
            <a:ext cx="7715304" cy="121444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dirty="0">
                <a:latin typeface="Arial" pitchFamily="34" charset="0"/>
                <a:cs typeface="Arial" pitchFamily="34" charset="0"/>
              </a:rPr>
              <a:t>Η επικοινωνία ως πρωταρχικός παράγοντας για τη δημιουργία και τη συντήρηση ενός καλού κλίματος εργασίας βασισμένου στην πολυφωνία και τη συνεργασία των μελών της οργάνωσης</a:t>
            </a:r>
          </a:p>
        </p:txBody>
      </p:sp>
      <p:sp>
        <p:nvSpPr>
          <p:cNvPr id="5" name="4 - Στρογγυλεμένο ορθογώνιο"/>
          <p:cNvSpPr/>
          <p:nvPr/>
        </p:nvSpPr>
        <p:spPr>
          <a:xfrm>
            <a:off x="500034" y="3214686"/>
            <a:ext cx="7643866" cy="114300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dirty="0">
                <a:latin typeface="Arial" pitchFamily="34" charset="0"/>
                <a:cs typeface="Arial" pitchFamily="34" charset="0"/>
              </a:rPr>
              <a:t>Η αξιοποίηση των σύγχρονων μορφών και μέσων επικοινωνίας       μέσο προβολής του έργου και της σημασίας των ΜΚΟ στη σύγχρονη εποχή και τρόπος βελτίωσης της εικόνας τους και γεφύρωσης του επικοινωνιακού κενού με το κοινό τους</a:t>
            </a:r>
          </a:p>
        </p:txBody>
      </p:sp>
      <p:sp>
        <p:nvSpPr>
          <p:cNvPr id="6" name="5 - Στρογγυλεμένο ορθογώνιο"/>
          <p:cNvSpPr/>
          <p:nvPr/>
        </p:nvSpPr>
        <p:spPr>
          <a:xfrm>
            <a:off x="500034" y="4714884"/>
            <a:ext cx="7715304" cy="10715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dirty="0">
                <a:latin typeface="Arial" pitchFamily="34" charset="0"/>
                <a:cs typeface="Arial" pitchFamily="34" charset="0"/>
              </a:rPr>
              <a:t>Χαμηλή η απήχηση του κοινού στις δράσεις της </a:t>
            </a:r>
            <a:r>
              <a:rPr lang="es-ES" dirty="0">
                <a:latin typeface="Arial" pitchFamily="34" charset="0"/>
                <a:cs typeface="Arial" pitchFamily="34" charset="0"/>
              </a:rPr>
              <a:t>Solidarity Now     </a:t>
            </a:r>
            <a:r>
              <a:rPr lang="el-GR" dirty="0">
                <a:latin typeface="Arial" pitchFamily="34" charset="0"/>
                <a:cs typeface="Arial" pitchFamily="34" charset="0"/>
              </a:rPr>
              <a:t>Σαφώς σημαντικότερη η έμπρακτη συνεισφορά μιας ΜΚΟ στην κοινωνία </a:t>
            </a:r>
            <a:endParaRPr lang="es-ES" dirty="0">
              <a:latin typeface="Arial" pitchFamily="34" charset="0"/>
              <a:cs typeface="Arial" pitchFamily="34" charset="0"/>
            </a:endParaRPr>
          </a:p>
          <a:p>
            <a:pPr algn="ctr"/>
            <a:r>
              <a:rPr lang="el-GR" dirty="0">
                <a:latin typeface="Arial" pitchFamily="34" charset="0"/>
                <a:cs typeface="Arial" pitchFamily="34" charset="0"/>
              </a:rPr>
              <a:t>από ότι η απήχηση που έχει στα μέσα κοινωνικής δικτύωσης</a:t>
            </a:r>
          </a:p>
        </p:txBody>
      </p:sp>
      <p:sp>
        <p:nvSpPr>
          <p:cNvPr id="7" name="6 - Τίτλος"/>
          <p:cNvSpPr>
            <a:spLocks noGrp="1"/>
          </p:cNvSpPr>
          <p:nvPr>
            <p:ph type="title"/>
          </p:nvPr>
        </p:nvSpPr>
        <p:spPr>
          <a:xfrm>
            <a:off x="785786" y="285728"/>
            <a:ext cx="7500990" cy="928694"/>
          </a:xfrm>
        </p:spPr>
        <p:txBody>
          <a:bodyPr/>
          <a:lstStyle/>
          <a:p>
            <a:r>
              <a:rPr lang="el-GR" dirty="0">
                <a:solidFill>
                  <a:schemeClr val="accent1">
                    <a:lumMod val="20000"/>
                    <a:lumOff val="80000"/>
                  </a:schemeClr>
                </a:solidFill>
                <a:latin typeface="Arial" pitchFamily="34" charset="0"/>
                <a:cs typeface="Arial" pitchFamily="34" charset="0"/>
              </a:rPr>
              <a:t>Συμπεράσματα και Προτάσεις </a:t>
            </a:r>
          </a:p>
        </p:txBody>
      </p:sp>
      <p:sp>
        <p:nvSpPr>
          <p:cNvPr id="8" name="7 - Δεξιό βέλος"/>
          <p:cNvSpPr/>
          <p:nvPr/>
        </p:nvSpPr>
        <p:spPr>
          <a:xfrm>
            <a:off x="7143768" y="3357562"/>
            <a:ext cx="285752"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Διάφορο"/>
          <p:cNvSpPr/>
          <p:nvPr/>
        </p:nvSpPr>
        <p:spPr>
          <a:xfrm>
            <a:off x="7072330" y="4929198"/>
            <a:ext cx="214314" cy="142876"/>
          </a:xfrm>
          <a:prstGeom prst="mathNotEqual">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aaron-burden-xG8IQMqMITM-unsplash.jpg"/>
          <p:cNvPicPr>
            <a:picLocks noChangeAspect="1"/>
          </p:cNvPicPr>
          <p:nvPr/>
        </p:nvPicPr>
        <p:blipFill>
          <a:blip r:embed="rId2" cstate="print"/>
          <a:stretch>
            <a:fillRect/>
          </a:stretch>
        </p:blipFill>
        <p:spPr>
          <a:xfrm>
            <a:off x="5304" y="0"/>
            <a:ext cx="9133392" cy="6858000"/>
          </a:xfrm>
          <a:prstGeom prst="rect">
            <a:avLst/>
          </a:prstGeom>
        </p:spPr>
      </p:pic>
      <p:sp>
        <p:nvSpPr>
          <p:cNvPr id="4" name="3 - Τίτλος"/>
          <p:cNvSpPr>
            <a:spLocks noGrp="1"/>
          </p:cNvSpPr>
          <p:nvPr>
            <p:ph type="title"/>
          </p:nvPr>
        </p:nvSpPr>
        <p:spPr>
          <a:xfrm>
            <a:off x="928662" y="785794"/>
            <a:ext cx="6829444" cy="1000116"/>
          </a:xfrm>
        </p:spPr>
        <p:txBody>
          <a:bodyPr>
            <a:normAutofit/>
          </a:bodyPr>
          <a:lstStyle/>
          <a:p>
            <a:pPr algn="ctr"/>
            <a:r>
              <a:rPr lang="el-GR" dirty="0">
                <a:solidFill>
                  <a:schemeClr val="bg2">
                    <a:lumMod val="90000"/>
                  </a:schemeClr>
                </a:solidFill>
                <a:latin typeface="Arial" pitchFamily="34" charset="0"/>
                <a:cs typeface="Arial" pitchFamily="34" charset="0"/>
              </a:rPr>
              <a:t>Μελλοντικές έρευνες </a:t>
            </a:r>
          </a:p>
        </p:txBody>
      </p:sp>
      <p:sp>
        <p:nvSpPr>
          <p:cNvPr id="6" name="5 - Ορθογώνιο"/>
          <p:cNvSpPr/>
          <p:nvPr/>
        </p:nvSpPr>
        <p:spPr>
          <a:xfrm>
            <a:off x="928662" y="2428868"/>
            <a:ext cx="2286016"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sz="1600" dirty="0">
                <a:latin typeface="Arial" pitchFamily="34" charset="0"/>
                <a:cs typeface="Arial" pitchFamily="34" charset="0"/>
              </a:rPr>
              <a:t>Έναυσμα για μελλοντικές μελέτες και έρευνες</a:t>
            </a:r>
          </a:p>
        </p:txBody>
      </p:sp>
      <p:sp>
        <p:nvSpPr>
          <p:cNvPr id="7" name="6 - Δεξιό βέλος"/>
          <p:cNvSpPr/>
          <p:nvPr/>
        </p:nvSpPr>
        <p:spPr>
          <a:xfrm>
            <a:off x="3500430" y="2643182"/>
            <a:ext cx="1000132" cy="28575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8" name="7 - Ορθογώνιο"/>
          <p:cNvSpPr/>
          <p:nvPr/>
        </p:nvSpPr>
        <p:spPr>
          <a:xfrm>
            <a:off x="5000628" y="2285992"/>
            <a:ext cx="3429024" cy="150019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sz="1600" dirty="0">
                <a:latin typeface="Arial" pitchFamily="34" charset="0"/>
                <a:cs typeface="Arial" pitchFamily="34" charset="0"/>
              </a:rPr>
              <a:t>Πιο εξειδικευμένες όσον αφορά την ενδοοργανωσιακή επικοινωνία και την άποψη ηγετικών στελεχών ως προς τους αποδοτικότερους τρόπους επικοινωνίας μέσα σε έναν οργανισμό</a:t>
            </a:r>
          </a:p>
        </p:txBody>
      </p:sp>
      <p:sp>
        <p:nvSpPr>
          <p:cNvPr id="9" name="8 - Βέλος προς τα κάτω"/>
          <p:cNvSpPr/>
          <p:nvPr/>
        </p:nvSpPr>
        <p:spPr>
          <a:xfrm>
            <a:off x="1928794" y="3500438"/>
            <a:ext cx="357190" cy="92869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10" name="9 - Ορθογώνιο"/>
          <p:cNvSpPr/>
          <p:nvPr/>
        </p:nvSpPr>
        <p:spPr>
          <a:xfrm>
            <a:off x="500034" y="4572008"/>
            <a:ext cx="3286148" cy="171451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sz="1600" dirty="0">
                <a:latin typeface="Arial" pitchFamily="34" charset="0"/>
                <a:cs typeface="Arial" pitchFamily="34" charset="0"/>
              </a:rPr>
              <a:t>Συγκριτική ανάλυση της δράσης της </a:t>
            </a:r>
            <a:r>
              <a:rPr lang="el-GR" sz="1600" dirty="0" err="1">
                <a:latin typeface="Arial" pitchFamily="34" charset="0"/>
                <a:cs typeface="Arial" pitchFamily="34" charset="0"/>
              </a:rPr>
              <a:t>Solidarity</a:t>
            </a:r>
            <a:r>
              <a:rPr lang="el-GR" sz="1600" dirty="0">
                <a:latin typeface="Arial" pitchFamily="34" charset="0"/>
                <a:cs typeface="Arial" pitchFamily="34" charset="0"/>
              </a:rPr>
              <a:t> </a:t>
            </a:r>
            <a:r>
              <a:rPr lang="el-GR" sz="1600" dirty="0" err="1">
                <a:latin typeface="Arial" pitchFamily="34" charset="0"/>
                <a:cs typeface="Arial" pitchFamily="34" charset="0"/>
              </a:rPr>
              <a:t>Now</a:t>
            </a:r>
            <a:r>
              <a:rPr lang="el-GR" sz="1600" dirty="0">
                <a:latin typeface="Arial" pitchFamily="34" charset="0"/>
                <a:cs typeface="Arial" pitchFamily="34" charset="0"/>
              </a:rPr>
              <a:t> με μια άλλη ΜΚΟ που δραστηριοποιείται στην Ελλάδα και έχει ως προτεραιότητα τους πρόσφυγες και τις ευπαθείς ομάδες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dirty="0"/>
            </a:br>
            <a:endParaRPr lang="el-GR" dirty="0"/>
          </a:p>
        </p:txBody>
      </p:sp>
      <p:sp>
        <p:nvSpPr>
          <p:cNvPr id="3" name="2 - Θέση περιεχομένου"/>
          <p:cNvSpPr>
            <a:spLocks noGrp="1"/>
          </p:cNvSpPr>
          <p:nvPr>
            <p:ph idx="1"/>
          </p:nvPr>
        </p:nvSpPr>
        <p:spPr/>
        <p:txBody>
          <a:bodyPr/>
          <a:lstStyle/>
          <a:p>
            <a:pPr>
              <a:buNone/>
            </a:pPr>
            <a:r>
              <a:rPr lang="el-GR" dirty="0"/>
              <a:t>                </a:t>
            </a:r>
          </a:p>
          <a:p>
            <a:pPr>
              <a:buNone/>
            </a:pPr>
            <a:r>
              <a:rPr lang="el-GR" dirty="0">
                <a:latin typeface="Arial" pitchFamily="34" charset="0"/>
                <a:cs typeface="Arial" pitchFamily="34" charset="0"/>
              </a:rPr>
              <a:t>           Ευχαριστώ πολύ για τον χρόνο σας!</a:t>
            </a:r>
          </a:p>
        </p:txBody>
      </p:sp>
      <p:sp>
        <p:nvSpPr>
          <p:cNvPr id="6" name="5 - Πλαίσιο"/>
          <p:cNvSpPr/>
          <p:nvPr/>
        </p:nvSpPr>
        <p:spPr>
          <a:xfrm>
            <a:off x="1071538" y="1857364"/>
            <a:ext cx="7000924" cy="2786082"/>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928670"/>
            <a:ext cx="8229600" cy="1066800"/>
          </a:xfrm>
        </p:spPr>
        <p:txBody>
          <a:bodyPr/>
          <a:lstStyle/>
          <a:p>
            <a:r>
              <a:rPr lang="el-GR" dirty="0">
                <a:latin typeface="Arial" pitchFamily="34" charset="0"/>
                <a:cs typeface="Arial" pitchFamily="34" charset="0"/>
              </a:rPr>
              <a:t>Σκοπός και πρωτοτυπία εργασίας</a:t>
            </a:r>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a:latin typeface="Arial" pitchFamily="34" charset="0"/>
                <a:cs typeface="Arial" pitchFamily="34" charset="0"/>
              </a:rPr>
              <a:t>Αποσαφήνιση όρων και Ιστορική αναδρομή</a:t>
            </a:r>
          </a:p>
        </p:txBody>
      </p:sp>
      <p:sp>
        <p:nvSpPr>
          <p:cNvPr id="15" name="14 - Θέση περιεχομένου"/>
          <p:cNvSpPr>
            <a:spLocks noGrp="1"/>
          </p:cNvSpPr>
          <p:nvPr>
            <p:ph idx="1"/>
          </p:nvPr>
        </p:nvSpPr>
        <p:spPr>
          <a:xfrm>
            <a:off x="428596" y="2643182"/>
            <a:ext cx="8229600" cy="3679906"/>
          </a:xfrm>
        </p:spPr>
        <p:txBody>
          <a:bodyPr>
            <a:normAutofit fontScale="92500" lnSpcReduction="10000"/>
          </a:bodyPr>
          <a:lstStyle/>
          <a:p>
            <a:pPr>
              <a:buFont typeface="Wingdings" pitchFamily="2" charset="2"/>
              <a:buChar char="Ø"/>
            </a:pPr>
            <a:r>
              <a:rPr lang="el-GR" sz="2000" dirty="0">
                <a:ln w="18415" cmpd="sng">
                  <a:noFill/>
                  <a:prstDash val="solid"/>
                </a:ln>
                <a:latin typeface="Arial" pitchFamily="34" charset="0"/>
                <a:cs typeface="Arial" pitchFamily="34" charset="0"/>
              </a:rPr>
              <a:t>Οργανωσιακή Επικοινωνία       Περιλαμβάνει τόσο την επικοινωνία μέσα στις οργανώσεις  όσο και την επικοινωνία με θέμα τις οργανώσεις</a:t>
            </a:r>
          </a:p>
          <a:p>
            <a:pPr>
              <a:buFont typeface="Wingdings" pitchFamily="2" charset="2"/>
              <a:buChar char="Ø"/>
            </a:pPr>
            <a:r>
              <a:rPr lang="el-GR" sz="2000" dirty="0">
                <a:latin typeface="Arial" pitchFamily="34" charset="0"/>
                <a:cs typeface="Arial" pitchFamily="34" charset="0"/>
              </a:rPr>
              <a:t>Οργάνωση         Το πλήθος ανθρώπων που επιδιώκει την εκπλήρωση ενός συγκεκριμένου σκοπού</a:t>
            </a:r>
          </a:p>
          <a:p>
            <a:pPr>
              <a:buFont typeface="Wingdings" pitchFamily="2" charset="2"/>
              <a:buChar char="Ø"/>
            </a:pPr>
            <a:r>
              <a:rPr lang="el-GR" sz="2000" dirty="0">
                <a:latin typeface="Arial" pitchFamily="34" charset="0"/>
                <a:cs typeface="Arial" pitchFamily="34" charset="0"/>
              </a:rPr>
              <a:t>Κλασικές προσεγγίσεις των </a:t>
            </a:r>
            <a:r>
              <a:rPr lang="el-GR" sz="2000" b="1" dirty="0" err="1">
                <a:latin typeface="Arial" pitchFamily="34" charset="0"/>
                <a:cs typeface="Arial" pitchFamily="34" charset="0"/>
              </a:rPr>
              <a:t>Taylor</a:t>
            </a:r>
            <a:r>
              <a:rPr lang="el-GR" sz="2000" b="1" dirty="0">
                <a:latin typeface="Arial" pitchFamily="34" charset="0"/>
                <a:cs typeface="Arial" pitchFamily="34" charset="0"/>
              </a:rPr>
              <a:t>, </a:t>
            </a:r>
            <a:r>
              <a:rPr lang="el-GR" sz="2000" b="1" dirty="0" err="1">
                <a:latin typeface="Arial" pitchFamily="34" charset="0"/>
                <a:cs typeface="Arial" pitchFamily="34" charset="0"/>
              </a:rPr>
              <a:t>Fayol</a:t>
            </a:r>
            <a:r>
              <a:rPr lang="el-GR" sz="2000" b="1" dirty="0">
                <a:latin typeface="Arial" pitchFamily="34" charset="0"/>
                <a:cs typeface="Arial" pitchFamily="34" charset="0"/>
              </a:rPr>
              <a:t> </a:t>
            </a:r>
            <a:r>
              <a:rPr lang="el-GR" sz="2000" dirty="0">
                <a:latin typeface="Arial" pitchFamily="34" charset="0"/>
                <a:cs typeface="Arial" pitchFamily="34" charset="0"/>
              </a:rPr>
              <a:t>και</a:t>
            </a:r>
            <a:r>
              <a:rPr lang="el-GR" sz="2000" b="1" dirty="0">
                <a:latin typeface="Arial" pitchFamily="34" charset="0"/>
                <a:cs typeface="Arial" pitchFamily="34" charset="0"/>
              </a:rPr>
              <a:t> </a:t>
            </a:r>
            <a:r>
              <a:rPr lang="el-GR" sz="2000" b="1" dirty="0" err="1">
                <a:latin typeface="Arial" pitchFamily="34" charset="0"/>
                <a:cs typeface="Arial" pitchFamily="34" charset="0"/>
              </a:rPr>
              <a:t>Weber</a:t>
            </a:r>
            <a:r>
              <a:rPr lang="el-GR" sz="2000" b="1" dirty="0">
                <a:latin typeface="Arial" pitchFamily="34" charset="0"/>
                <a:cs typeface="Arial" pitchFamily="34" charset="0"/>
              </a:rPr>
              <a:t>       </a:t>
            </a:r>
            <a:r>
              <a:rPr lang="el-GR" sz="2000" dirty="0">
                <a:latin typeface="Arial" pitchFamily="34" charset="0"/>
                <a:cs typeface="Arial" pitchFamily="34" charset="0"/>
              </a:rPr>
              <a:t>      Η επικοινωνία ως ένας δίαυλος των ανώτερων διοικητικών στελεχών προς τα κατώτερα</a:t>
            </a:r>
          </a:p>
          <a:p>
            <a:pPr>
              <a:buFont typeface="Wingdings" pitchFamily="2" charset="2"/>
              <a:buChar char="Ø"/>
            </a:pPr>
            <a:r>
              <a:rPr lang="el-GR" sz="2000" dirty="0">
                <a:latin typeface="Arial" pitchFamily="34" charset="0"/>
                <a:cs typeface="Arial" pitchFamily="34" charset="0"/>
              </a:rPr>
              <a:t>Για το </a:t>
            </a:r>
            <a:r>
              <a:rPr lang="el-GR" sz="2000" b="1" dirty="0" err="1">
                <a:latin typeface="Arial" pitchFamily="34" charset="0"/>
                <a:cs typeface="Arial" pitchFamily="34" charset="0"/>
              </a:rPr>
              <a:t>Mayo</a:t>
            </a:r>
            <a:r>
              <a:rPr lang="el-GR" sz="2000" dirty="0">
                <a:latin typeface="Arial" pitchFamily="34" charset="0"/>
                <a:cs typeface="Arial" pitchFamily="34" charset="0"/>
              </a:rPr>
              <a:t>         η ανθρώπινη επικοινωνία μέσα στα πλαίσια της οργάνωσης λαμβάνεται ως μια συνεχής διαδικασία παραγωγής και αναπαραγωγής ερεθισμάτων και αντιδράσεων</a:t>
            </a:r>
          </a:p>
          <a:p>
            <a:pPr>
              <a:buFont typeface="Wingdings" pitchFamily="2" charset="2"/>
              <a:buChar char="Ø"/>
            </a:pPr>
            <a:r>
              <a:rPr lang="el-GR" sz="2000" dirty="0">
                <a:latin typeface="Arial" pitchFamily="34" charset="0"/>
                <a:cs typeface="Arial" pitchFamily="34" charset="0"/>
              </a:rPr>
              <a:t>Δεκαετία του ’60 και έπειτα         οι έρευνες προσανατολίζονται στους τρόπους για τη δημιουργία ενός αποδοτικού </a:t>
            </a:r>
            <a:r>
              <a:rPr lang="el-GR" sz="2000" dirty="0" err="1">
                <a:latin typeface="Arial" pitchFamily="34" charset="0"/>
                <a:cs typeface="Arial" pitchFamily="34" charset="0"/>
              </a:rPr>
              <a:t>οργανωσιακού</a:t>
            </a:r>
            <a:r>
              <a:rPr lang="el-GR" sz="2000" dirty="0">
                <a:latin typeface="Arial" pitchFamily="34" charset="0"/>
                <a:cs typeface="Arial" pitchFamily="34" charset="0"/>
              </a:rPr>
              <a:t> κλίματος</a:t>
            </a:r>
          </a:p>
          <a:p>
            <a:endParaRPr lang="el-GR" sz="2000" dirty="0">
              <a:latin typeface="Arial" pitchFamily="34" charset="0"/>
              <a:cs typeface="Arial" pitchFamily="34" charset="0"/>
            </a:endParaRPr>
          </a:p>
          <a:p>
            <a:endParaRPr lang="el-GR" sz="2000" dirty="0">
              <a:latin typeface="Arial" pitchFamily="34" charset="0"/>
              <a:cs typeface="Arial" pitchFamily="34" charset="0"/>
            </a:endParaRPr>
          </a:p>
          <a:p>
            <a:endParaRPr lang="el-GR" sz="2000" dirty="0"/>
          </a:p>
        </p:txBody>
      </p:sp>
      <p:sp>
        <p:nvSpPr>
          <p:cNvPr id="4" name="3 - Δεξιό βέλος"/>
          <p:cNvSpPr/>
          <p:nvPr/>
        </p:nvSpPr>
        <p:spPr>
          <a:xfrm>
            <a:off x="3786182" y="2714620"/>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Δεξιό βέλος"/>
          <p:cNvSpPr/>
          <p:nvPr/>
        </p:nvSpPr>
        <p:spPr>
          <a:xfrm>
            <a:off x="2143108" y="3286124"/>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δοντωτό δεξιό βέλος"/>
          <p:cNvSpPr/>
          <p:nvPr/>
        </p:nvSpPr>
        <p:spPr>
          <a:xfrm>
            <a:off x="6572264" y="3857628"/>
            <a:ext cx="714380"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Δεξιό βέλος"/>
          <p:cNvSpPr/>
          <p:nvPr/>
        </p:nvSpPr>
        <p:spPr>
          <a:xfrm>
            <a:off x="2214546" y="4643446"/>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Δεξιό βέλος"/>
          <p:cNvSpPr/>
          <p:nvPr/>
        </p:nvSpPr>
        <p:spPr>
          <a:xfrm>
            <a:off x="3786182" y="5429264"/>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a:latin typeface="Arial" pitchFamily="34" charset="0"/>
                <a:cs typeface="Arial" pitchFamily="34" charset="0"/>
              </a:rPr>
              <a:t>Ευρήματα από την αξιοποίηση της βιβλιογραφίας</a:t>
            </a:r>
          </a:p>
        </p:txBody>
      </p:sp>
      <p:sp>
        <p:nvSpPr>
          <p:cNvPr id="3" name="2 - Θέση περιεχομένου"/>
          <p:cNvSpPr>
            <a:spLocks noGrp="1"/>
          </p:cNvSpPr>
          <p:nvPr>
            <p:ph idx="1"/>
          </p:nvPr>
        </p:nvSpPr>
        <p:spPr>
          <a:xfrm>
            <a:off x="457200" y="2500306"/>
            <a:ext cx="8229600" cy="4074230"/>
          </a:xfrm>
        </p:spPr>
        <p:txBody>
          <a:bodyPr numCol="2">
            <a:normAutofit fontScale="92500" lnSpcReduction="10000"/>
          </a:bodyPr>
          <a:lstStyle/>
          <a:p>
            <a:r>
              <a:rPr lang="el-GR" sz="2400" dirty="0">
                <a:latin typeface="Arial" pitchFamily="34" charset="0"/>
                <a:cs typeface="Arial" pitchFamily="34" charset="0"/>
              </a:rPr>
              <a:t>Τη μεγαλύτερη σημασία μέσα στις οργανώσεις αποκτούν τα λειτουργικά, αμφίδρομα επικοινωνιακά δίκτυα</a:t>
            </a:r>
          </a:p>
          <a:p>
            <a:r>
              <a:rPr lang="el-GR" sz="2400" dirty="0">
                <a:latin typeface="Arial" pitchFamily="34" charset="0"/>
                <a:cs typeface="Arial" pitchFamily="34" charset="0"/>
              </a:rPr>
              <a:t> Ο ηγέτης με τα κατάλληλα χαρακτηριστικά ενθαρρύνει την ενδοοργανωσιακή και εξωοργανωσιακή επικοινωνία</a:t>
            </a:r>
          </a:p>
          <a:p>
            <a:r>
              <a:rPr lang="el-GR" sz="2400" dirty="0">
                <a:latin typeface="Arial" pitchFamily="34" charset="0"/>
                <a:cs typeface="Arial" pitchFamily="34" charset="0"/>
              </a:rPr>
              <a:t>Πρώτο βήμα για μια ΜΚΟ είναι ο αυτοπροσδιορισμός της</a:t>
            </a:r>
          </a:p>
          <a:p>
            <a:r>
              <a:rPr lang="el-GR" sz="2400" dirty="0">
                <a:latin typeface="Arial" pitchFamily="34" charset="0"/>
                <a:cs typeface="Arial" pitchFamily="34" charset="0"/>
              </a:rPr>
              <a:t>Δεύτερο βήμα είναι η προσέλκυση του ενδιαφέροντος και της προσοχής του κοινού</a:t>
            </a:r>
          </a:p>
          <a:p>
            <a:r>
              <a:rPr lang="el-GR" sz="2400" dirty="0">
                <a:latin typeface="Arial" pitchFamily="34" charset="0"/>
                <a:cs typeface="Arial" pitchFamily="34" charset="0"/>
              </a:rPr>
              <a:t>Η αξιοποίηση των </a:t>
            </a:r>
            <a:r>
              <a:rPr lang="es-ES" sz="2400" dirty="0">
                <a:latin typeface="Arial" pitchFamily="34" charset="0"/>
                <a:cs typeface="Arial" pitchFamily="34" charset="0"/>
              </a:rPr>
              <a:t>social media </a:t>
            </a:r>
            <a:r>
              <a:rPr lang="el-GR" sz="2400" dirty="0">
                <a:latin typeface="Arial" pitchFamily="34" charset="0"/>
                <a:cs typeface="Arial" pitchFamily="34" charset="0"/>
              </a:rPr>
              <a:t>προσφέρει ένα πλήθος χαρακτηριστικών που τις κάνει αμεσότερες, περισσότερο </a:t>
            </a:r>
            <a:r>
              <a:rPr lang="el-GR" sz="2400" dirty="0" err="1">
                <a:latin typeface="Arial" pitchFamily="34" charset="0"/>
                <a:cs typeface="Arial" pitchFamily="34" charset="0"/>
              </a:rPr>
              <a:t>προσβάσιμες</a:t>
            </a:r>
            <a:r>
              <a:rPr lang="el-GR" sz="2400" dirty="0">
                <a:latin typeface="Arial" pitchFamily="34" charset="0"/>
                <a:cs typeface="Arial" pitchFamily="34" charset="0"/>
              </a:rPr>
              <a:t> και λειτουργεί ευεργετικά για τις δράσεις τους</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Καταγραφή.JPG"/>
          <p:cNvPicPr>
            <a:picLocks noChangeAspect="1"/>
          </p:cNvPicPr>
          <p:nvPr/>
        </p:nvPicPr>
        <p:blipFill>
          <a:blip r:embed="rId2"/>
          <a:srcRect r="-870"/>
          <a:stretch>
            <a:fillRect/>
          </a:stretch>
        </p:blipFill>
        <p:spPr>
          <a:xfrm>
            <a:off x="500034" y="928670"/>
            <a:ext cx="8286808" cy="5455557"/>
          </a:xfrm>
          <a:prstGeom prst="rect">
            <a:avLst/>
          </a:prstGeom>
          <a:solidFill>
            <a:srgbClr val="FFFFFF">
              <a:shade val="85000"/>
            </a:srgbClr>
          </a:solidFill>
          <a:ln w="88900" cap="sq">
            <a:solidFill>
              <a:srgbClr val="FFFFFF"/>
            </a:solidFill>
            <a:miter lim="800000"/>
          </a:ln>
          <a:effectLst>
            <a:outerShdw blurRad="50800" dist="38100" dir="13500000" algn="b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6 - Επεξήγηση με παραλληλόγραμμο"/>
          <p:cNvSpPr/>
          <p:nvPr/>
        </p:nvSpPr>
        <p:spPr>
          <a:xfrm>
            <a:off x="642910" y="2714620"/>
            <a:ext cx="2000264" cy="192882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itchFamily="34" charset="0"/>
                <a:cs typeface="Arial" pitchFamily="34" charset="0"/>
              </a:rPr>
              <a:t>Y</a:t>
            </a:r>
            <a:r>
              <a:rPr lang="el-GR" sz="1600" dirty="0" err="1">
                <a:latin typeface="Arial" pitchFamily="34" charset="0"/>
                <a:cs typeface="Arial" pitchFamily="34" charset="0"/>
              </a:rPr>
              <a:t>πηρεσίες</a:t>
            </a:r>
            <a:r>
              <a:rPr lang="el-GR" sz="1600" dirty="0">
                <a:latin typeface="Arial" pitchFamily="34" charset="0"/>
                <a:cs typeface="Arial" pitchFamily="34" charset="0"/>
              </a:rPr>
              <a:t> και καινοτόμες κοινωνικές δράσεις σε Έλληνες, πρόσφυγες και μετανάστες</a:t>
            </a:r>
          </a:p>
        </p:txBody>
      </p:sp>
      <p:sp>
        <p:nvSpPr>
          <p:cNvPr id="8" name="7 - Στρογγυλεμένο ορθογώνιο"/>
          <p:cNvSpPr/>
          <p:nvPr/>
        </p:nvSpPr>
        <p:spPr>
          <a:xfrm>
            <a:off x="6572264" y="1714488"/>
            <a:ext cx="2071702"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Arial" pitchFamily="34" charset="0"/>
                <a:cs typeface="Arial" pitchFamily="34" charset="0"/>
              </a:rPr>
              <a:t>Στόχος της οργάνωσης είναι η ενσωμάτωση των ευπαθών ομάδων στην κοινωνία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428625"/>
            <a:ext cx="8229600" cy="928688"/>
          </a:xfrm>
        </p:spPr>
        <p:txBody>
          <a:bodyPr/>
          <a:lstStyle/>
          <a:p>
            <a:pPr algn="ctr"/>
            <a:r>
              <a:rPr lang="el-GR" dirty="0"/>
              <a:t>Ερευνητικά ερωτήματα </a:t>
            </a:r>
          </a:p>
        </p:txBody>
      </p:sp>
      <p:sp>
        <p:nvSpPr>
          <p:cNvPr id="3" name="2 - Θέση περιεχομένου"/>
          <p:cNvSpPr>
            <a:spLocks noGrp="1"/>
          </p:cNvSpPr>
          <p:nvPr>
            <p:ph idx="4294967295"/>
          </p:nvPr>
        </p:nvSpPr>
        <p:spPr>
          <a:xfrm>
            <a:off x="0" y="1357313"/>
            <a:ext cx="8229600" cy="5216525"/>
          </a:xfrm>
        </p:spPr>
        <p:txBody>
          <a:bodyPr/>
          <a:lstStyle/>
          <a:p>
            <a:endParaRPr lang="el-GR" dirty="0"/>
          </a:p>
          <a:p>
            <a:endParaRPr lang="el-GR" dirty="0"/>
          </a:p>
        </p:txBody>
      </p:sp>
      <p:sp>
        <p:nvSpPr>
          <p:cNvPr id="6" name="5 - Οριζόντιος πάπυρος"/>
          <p:cNvSpPr/>
          <p:nvPr/>
        </p:nvSpPr>
        <p:spPr>
          <a:xfrm>
            <a:off x="928662" y="1357298"/>
            <a:ext cx="7215238" cy="178595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dirty="0">
                <a:solidFill>
                  <a:schemeClr val="tx1">
                    <a:lumMod val="85000"/>
                    <a:lumOff val="15000"/>
                  </a:schemeClr>
                </a:solidFill>
              </a:rPr>
              <a:t>Ποια είναι η άποψη ενός πλήθους ανθρώπων σχετικά με την επικοινωνία μέσα στον πυρήνα των οργανώσεων, το ρόλο του ηγέτη/μάνατζερ στους οργανισμούς και ποιους θεωρούν αποδοτικότερους τρόπους οργανωσιακής επικοινωνίας; </a:t>
            </a:r>
          </a:p>
        </p:txBody>
      </p:sp>
      <p:sp>
        <p:nvSpPr>
          <p:cNvPr id="7" name="6 - Οριζόντιος πάπυρος"/>
          <p:cNvSpPr/>
          <p:nvPr/>
        </p:nvSpPr>
        <p:spPr>
          <a:xfrm>
            <a:off x="928662" y="3143248"/>
            <a:ext cx="7143800" cy="17145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a:p>
            <a:pPr algn="ctr"/>
            <a:r>
              <a:rPr lang="el-GR" dirty="0">
                <a:solidFill>
                  <a:schemeClr val="tx1"/>
                </a:solidFill>
              </a:rPr>
              <a:t>Ποιες είναι οι δυνατότητες που προσφέρει η εξωοργανωσιακή επικοινωνία στους οργανισμούς, με επίκεντρο τις Μη Κυβερνητικές Οργανώσεις; Πρέπει οι ΜΚΟ να χρησιμοποιούν τα σύγχρονα μέσα κοινωνικής δικτύωσης;</a:t>
            </a:r>
            <a:endParaRPr lang="en-US" dirty="0">
              <a:solidFill>
                <a:schemeClr val="tx1"/>
              </a:solidFill>
            </a:endParaRPr>
          </a:p>
          <a:p>
            <a:pPr algn="ctr"/>
            <a:endParaRPr lang="el-GR" dirty="0">
              <a:solidFill>
                <a:schemeClr val="tx1"/>
              </a:solidFill>
            </a:endParaRPr>
          </a:p>
        </p:txBody>
      </p:sp>
      <p:sp>
        <p:nvSpPr>
          <p:cNvPr id="8" name="7 - Οριζόντιος πάπυρος"/>
          <p:cNvSpPr/>
          <p:nvPr/>
        </p:nvSpPr>
        <p:spPr>
          <a:xfrm>
            <a:off x="928662" y="5000636"/>
            <a:ext cx="7143800" cy="1357322"/>
          </a:xfrm>
          <a:prstGeom prst="horizontalScroll">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dirty="0">
                <a:solidFill>
                  <a:schemeClr val="tx1"/>
                </a:solidFill>
              </a:rPr>
              <a:t>Γνωρίζει το δείγμα της έρευνας τη δράση της </a:t>
            </a:r>
            <a:r>
              <a:rPr lang="el-GR" dirty="0" err="1">
                <a:solidFill>
                  <a:schemeClr val="tx1"/>
                </a:solidFill>
              </a:rPr>
              <a:t>Solidarity</a:t>
            </a:r>
            <a:r>
              <a:rPr lang="el-GR" dirty="0">
                <a:solidFill>
                  <a:schemeClr val="tx1"/>
                </a:solidFill>
              </a:rPr>
              <a:t> </a:t>
            </a:r>
            <a:r>
              <a:rPr lang="el-GR" dirty="0" err="1">
                <a:solidFill>
                  <a:schemeClr val="tx1"/>
                </a:solidFill>
              </a:rPr>
              <a:t>Now</a:t>
            </a:r>
            <a:r>
              <a:rPr lang="el-GR" dirty="0">
                <a:solidFill>
                  <a:schemeClr val="tx1"/>
                </a:solidFill>
              </a:rPr>
              <a:t> στην Ελλάδα; Είναι γνώριμες ορισμένες καλές επικοινωνιακές τεχνικές της;</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janko-ferlic-sfL_QOnmy00-unsplash.jpg"/>
          <p:cNvPicPr>
            <a:picLocks noGrp="1" noChangeAspect="1"/>
          </p:cNvPicPr>
          <p:nvPr>
            <p:ph idx="1"/>
          </p:nvPr>
        </p:nvPicPr>
        <p:blipFill>
          <a:blip r:embed="rId2" cstate="print"/>
          <a:stretch>
            <a:fillRect/>
          </a:stretch>
        </p:blipFill>
        <p:spPr>
          <a:xfrm>
            <a:off x="0" y="0"/>
            <a:ext cx="9290475" cy="6858000"/>
          </a:xfrm>
        </p:spPr>
      </p:pic>
      <p:sp>
        <p:nvSpPr>
          <p:cNvPr id="2" name="1 - Τίτλος"/>
          <p:cNvSpPr>
            <a:spLocks noGrp="1"/>
          </p:cNvSpPr>
          <p:nvPr>
            <p:ph type="title"/>
          </p:nvPr>
        </p:nvSpPr>
        <p:spPr>
          <a:xfrm>
            <a:off x="928662" y="571480"/>
            <a:ext cx="6686568" cy="1066800"/>
          </a:xfrm>
        </p:spPr>
        <p:style>
          <a:lnRef idx="1">
            <a:schemeClr val="dk1"/>
          </a:lnRef>
          <a:fillRef idx="3">
            <a:schemeClr val="dk1"/>
          </a:fillRef>
          <a:effectRef idx="2">
            <a:schemeClr val="dk1"/>
          </a:effectRef>
          <a:fontRef idx="minor">
            <a:schemeClr val="lt1"/>
          </a:fontRef>
        </p:style>
        <p:txBody>
          <a:bodyPr/>
          <a:lstStyle/>
          <a:p>
            <a:pPr algn="ctr"/>
            <a:r>
              <a:rPr lang="el-GR" dirty="0">
                <a:solidFill>
                  <a:schemeClr val="bg1"/>
                </a:solidFill>
                <a:latin typeface="Arial" pitchFamily="34" charset="0"/>
                <a:cs typeface="Arial" pitchFamily="34" charset="0"/>
              </a:rPr>
              <a:t>Μεθοδολογία έρευνας</a:t>
            </a:r>
          </a:p>
        </p:txBody>
      </p:sp>
      <p:sp>
        <p:nvSpPr>
          <p:cNvPr id="7" name="6 - TextBox"/>
          <p:cNvSpPr txBox="1"/>
          <p:nvPr/>
        </p:nvSpPr>
        <p:spPr>
          <a:xfrm>
            <a:off x="785786" y="2357430"/>
            <a:ext cx="2214578" cy="646331"/>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dirty="0">
                <a:latin typeface="Arial" pitchFamily="34" charset="0"/>
                <a:cs typeface="Arial" pitchFamily="34" charset="0"/>
              </a:rPr>
              <a:t>Βιβλιογραφική επισκόπηση </a:t>
            </a:r>
          </a:p>
        </p:txBody>
      </p:sp>
      <p:sp>
        <p:nvSpPr>
          <p:cNvPr id="8" name="7 - Οδοντωτό δεξιό βέλος"/>
          <p:cNvSpPr/>
          <p:nvPr/>
        </p:nvSpPr>
        <p:spPr>
          <a:xfrm>
            <a:off x="3357554" y="2428868"/>
            <a:ext cx="1357322" cy="484632"/>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11" name="10 - TextBox"/>
          <p:cNvSpPr txBox="1"/>
          <p:nvPr/>
        </p:nvSpPr>
        <p:spPr>
          <a:xfrm>
            <a:off x="5214942" y="2428868"/>
            <a:ext cx="171451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dirty="0">
                <a:latin typeface="Arial" pitchFamily="34" charset="0"/>
                <a:cs typeface="Arial" pitchFamily="34" charset="0"/>
              </a:rPr>
              <a:t>Ποσοτική έρευνα</a:t>
            </a:r>
          </a:p>
        </p:txBody>
      </p:sp>
      <p:sp>
        <p:nvSpPr>
          <p:cNvPr id="12" name="11 - Καμπύλο αριστερό βέλος"/>
          <p:cNvSpPr/>
          <p:nvPr/>
        </p:nvSpPr>
        <p:spPr>
          <a:xfrm>
            <a:off x="7286644" y="2714620"/>
            <a:ext cx="731520" cy="1571636"/>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solidFill>
                <a:schemeClr val="tx1"/>
              </a:solidFill>
            </a:endParaRPr>
          </a:p>
        </p:txBody>
      </p:sp>
      <p:sp>
        <p:nvSpPr>
          <p:cNvPr id="13" name="12 - TextBox"/>
          <p:cNvSpPr txBox="1"/>
          <p:nvPr/>
        </p:nvSpPr>
        <p:spPr>
          <a:xfrm>
            <a:off x="5000628" y="3714752"/>
            <a:ext cx="1928826"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dirty="0">
                <a:latin typeface="Arial" pitchFamily="34" charset="0"/>
                <a:cs typeface="Arial" pitchFamily="34" charset="0"/>
              </a:rPr>
              <a:t>Ηλεκτρονικό ερωτηματολόγιο ατομικής συμπλήρωσης</a:t>
            </a:r>
          </a:p>
        </p:txBody>
      </p:sp>
      <p:sp>
        <p:nvSpPr>
          <p:cNvPr id="14" name="13 - Αριστερό βέλος"/>
          <p:cNvSpPr/>
          <p:nvPr/>
        </p:nvSpPr>
        <p:spPr>
          <a:xfrm>
            <a:off x="3357554" y="3714752"/>
            <a:ext cx="1285884" cy="500066"/>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15" name="14 - TextBox"/>
          <p:cNvSpPr txBox="1"/>
          <p:nvPr/>
        </p:nvSpPr>
        <p:spPr>
          <a:xfrm>
            <a:off x="642910" y="3786190"/>
            <a:ext cx="235745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dirty="0">
                <a:latin typeface="Arial" pitchFamily="34" charset="0"/>
                <a:cs typeface="Arial" pitchFamily="34" charset="0"/>
              </a:rPr>
              <a:t>61 συμμετέχοντες</a:t>
            </a:r>
          </a:p>
        </p:txBody>
      </p:sp>
      <p:sp>
        <p:nvSpPr>
          <p:cNvPr id="16" name="15 - Βέλος προς τα κάτω"/>
          <p:cNvSpPr/>
          <p:nvPr/>
        </p:nvSpPr>
        <p:spPr>
          <a:xfrm>
            <a:off x="1643042" y="4286256"/>
            <a:ext cx="428628" cy="78581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17" name="16 - TextBox"/>
          <p:cNvSpPr txBox="1"/>
          <p:nvPr/>
        </p:nvSpPr>
        <p:spPr>
          <a:xfrm>
            <a:off x="714348" y="5214950"/>
            <a:ext cx="2786082"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l-GR" dirty="0">
                <a:latin typeface="Arial" pitchFamily="34" charset="0"/>
                <a:cs typeface="Arial" pitchFamily="34" charset="0"/>
              </a:rPr>
              <a:t>Τυχαίο δείγμα χωρίς περιορισμό σε ηλικία, φύλο, εκπαίδευση, επαγγελματική κατάσταση</a:t>
            </a:r>
          </a:p>
        </p:txBody>
      </p:sp>
    </p:spTree>
  </p:cSld>
  <p:clrMapOvr>
    <a:masterClrMapping/>
  </p:clrMapOvr>
  <p:transition>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928694"/>
          </a:xfrm>
        </p:spPr>
        <p:txBody>
          <a:bodyPr>
            <a:normAutofit fontScale="90000"/>
          </a:bodyPr>
          <a:lstStyle/>
          <a:p>
            <a:pPr algn="ctr"/>
            <a:br>
              <a:rPr lang="el-GR" sz="2800" b="1" i="1" dirty="0">
                <a:latin typeface="Arial" pitchFamily="34" charset="0"/>
                <a:cs typeface="Arial" pitchFamily="34" charset="0"/>
              </a:rPr>
            </a:br>
            <a:r>
              <a:rPr lang="el-GR" sz="2800" b="1" dirty="0">
                <a:latin typeface="Arial" pitchFamily="34" charset="0"/>
                <a:cs typeface="Arial" pitchFamily="34" charset="0"/>
              </a:rPr>
              <a:t>Η επικοινωνία ως παράγοντας πρωταρχικής σημασίας στη λειτουργία των οργανώσεων</a:t>
            </a:r>
            <a:br>
              <a:rPr lang="el-GR" sz="2800" b="1" dirty="0">
                <a:latin typeface="Arial" pitchFamily="34" charset="0"/>
                <a:cs typeface="Arial" pitchFamily="34" charset="0"/>
              </a:rPr>
            </a:br>
            <a:br>
              <a:rPr lang="el-GR" sz="2800" b="1" dirty="0">
                <a:latin typeface="Arial" pitchFamily="34" charset="0"/>
                <a:cs typeface="Arial" pitchFamily="34" charset="0"/>
              </a:rPr>
            </a:br>
            <a:endParaRPr lang="el-GR" sz="2800" dirty="0">
              <a:latin typeface="Arial" pitchFamily="34" charset="0"/>
              <a:cs typeface="Arial" pitchFamily="34" charset="0"/>
            </a:endParaRPr>
          </a:p>
        </p:txBody>
      </p:sp>
      <p:graphicFrame>
        <p:nvGraphicFramePr>
          <p:cNvPr id="5" name="4 - Θέση περιεχομένου"/>
          <p:cNvGraphicFramePr>
            <a:graphicFrameLocks noGrp="1"/>
          </p:cNvGraphicFramePr>
          <p:nvPr>
            <p:ph idx="1"/>
          </p:nvPr>
        </p:nvGraphicFramePr>
        <p:xfrm>
          <a:off x="357158" y="1643050"/>
          <a:ext cx="8229600" cy="4788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Επεξήγηση με σύννεφο"/>
          <p:cNvSpPr/>
          <p:nvPr/>
        </p:nvSpPr>
        <p:spPr>
          <a:xfrm>
            <a:off x="0" y="3714752"/>
            <a:ext cx="2857488" cy="2071702"/>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1400" dirty="0">
                <a:solidFill>
                  <a:schemeClr val="tx1"/>
                </a:solidFill>
                <a:latin typeface="Arial" pitchFamily="34" charset="0"/>
                <a:cs typeface="Arial" pitchFamily="34" charset="0"/>
              </a:rPr>
              <a:t>το 73,8% των συμμετεχόντων δήλωσαν πως θεωρούν πάρα πολύ σημαντική την ύπαρξη ενός καλού κλίματος εργασίας</a:t>
            </a:r>
          </a:p>
        </p:txBody>
      </p:sp>
      <p:sp>
        <p:nvSpPr>
          <p:cNvPr id="7" name="6 - Επεξήγηση με σύννεφο"/>
          <p:cNvSpPr/>
          <p:nvPr/>
        </p:nvSpPr>
        <p:spPr>
          <a:xfrm>
            <a:off x="2928926" y="4000504"/>
            <a:ext cx="3143272" cy="2357454"/>
          </a:xfrm>
          <a:prstGeom prst="cloud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sz="1400" dirty="0">
                <a:solidFill>
                  <a:schemeClr val="tx1"/>
                </a:solidFill>
                <a:latin typeface="Arial" pitchFamily="34" charset="0"/>
                <a:cs typeface="Arial" pitchFamily="34" charset="0"/>
              </a:rPr>
              <a:t>90,1% απάντησε πως η γνωστοποίηση και η επικοινωνία των στόχων, των σκοπών και του οράματος μιας οργάνωσης σε όλα τα μέλη αποτελεί επιτακτική ανάγκη</a:t>
            </a:r>
            <a:endParaRPr lang="el-GR" sz="1400" b="1" dirty="0">
              <a:solidFill>
                <a:schemeClr val="tx1"/>
              </a:solidFill>
              <a:latin typeface="Arial" pitchFamily="34" charset="0"/>
              <a:cs typeface="Arial" pitchFamily="34" charset="0"/>
            </a:endParaRPr>
          </a:p>
        </p:txBody>
      </p:sp>
      <p:sp>
        <p:nvSpPr>
          <p:cNvPr id="8" name="7 - Επεξήγηση με σύννεφο"/>
          <p:cNvSpPr/>
          <p:nvPr/>
        </p:nvSpPr>
        <p:spPr>
          <a:xfrm>
            <a:off x="6429388" y="3643314"/>
            <a:ext cx="2571736" cy="2214578"/>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sz="1400" dirty="0">
                <a:solidFill>
                  <a:schemeClr val="tx1"/>
                </a:solidFill>
                <a:latin typeface="Arial" pitchFamily="34" charset="0"/>
                <a:cs typeface="Arial" pitchFamily="34" charset="0"/>
              </a:rPr>
              <a:t>Το 90,2% χαρακτηρίζει τον ηγέτη αρκετά ή και πάρα πολύ σημαντικό για την ευημερία του οργανισμού</a:t>
            </a:r>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austin-distel-mpN7xjKQ_Ns-unsplash.jpg"/>
          <p:cNvPicPr>
            <a:picLocks noChangeAspect="1"/>
          </p:cNvPicPr>
          <p:nvPr/>
        </p:nvPicPr>
        <p:blipFill>
          <a:blip r:embed="rId2" cstate="print"/>
          <a:stretch>
            <a:fillRect/>
          </a:stretch>
        </p:blipFill>
        <p:spPr>
          <a:xfrm>
            <a:off x="0" y="0"/>
            <a:ext cx="9144000" cy="6858000"/>
          </a:xfrm>
          <a:prstGeom prst="rect">
            <a:avLst/>
          </a:prstGeom>
        </p:spPr>
      </p:pic>
      <p:sp>
        <p:nvSpPr>
          <p:cNvPr id="6" name="5 - Έλλειψη"/>
          <p:cNvSpPr/>
          <p:nvPr/>
        </p:nvSpPr>
        <p:spPr>
          <a:xfrm>
            <a:off x="285720" y="714356"/>
            <a:ext cx="3857652" cy="1928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Arial" pitchFamily="34" charset="0"/>
                <a:cs typeface="Arial" pitchFamily="34" charset="0"/>
              </a:rPr>
              <a:t>Το 75,4% των συμμετεχόντων θεώρησαν αποδοτικότερο το συνδυασμό τυπικής και άτυπης επικοινωνίας</a:t>
            </a:r>
          </a:p>
        </p:txBody>
      </p:sp>
      <p:sp>
        <p:nvSpPr>
          <p:cNvPr id="7" name="6 - Έλλειψη"/>
          <p:cNvSpPr/>
          <p:nvPr/>
        </p:nvSpPr>
        <p:spPr>
          <a:xfrm>
            <a:off x="214282" y="3143248"/>
            <a:ext cx="3786214" cy="2214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Arial" pitchFamily="34" charset="0"/>
                <a:cs typeface="Arial" pitchFamily="34" charset="0"/>
              </a:rPr>
              <a:t>Το 68,9% κινήθηκε προς τον συνδυασμό κάθετης και οριζόντιας επικοινωνίας ως τον πιο αποδοτικό τρόπο</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2694</TotalTime>
  <Words>832</Words>
  <Application>Microsoft Office PowerPoint</Application>
  <PresentationFormat>Προβολή στην οθόνη (4:3)</PresentationFormat>
  <Paragraphs>64</Paragraphs>
  <Slides>14</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14</vt:i4>
      </vt:variant>
    </vt:vector>
  </HeadingPairs>
  <TitlesOfParts>
    <vt:vector size="21" baseType="lpstr">
      <vt:lpstr>Arial</vt:lpstr>
      <vt:lpstr>Calibri</vt:lpstr>
      <vt:lpstr>Georgia</vt:lpstr>
      <vt:lpstr>Trebuchet MS</vt:lpstr>
      <vt:lpstr>Wingdings</vt:lpstr>
      <vt:lpstr>Wingdings 2</vt:lpstr>
      <vt:lpstr>Αστικό</vt:lpstr>
      <vt:lpstr>Πτυχιακή εργασία  Χουλιαράς Θάνος Επιβλέπουσα καθηγήτρια: Σαββατού Τσολακίδου </vt:lpstr>
      <vt:lpstr>Σκοπός και πρωτοτυπία εργασίας</vt:lpstr>
      <vt:lpstr>Αποσαφήνιση όρων και Ιστορική αναδρομή</vt:lpstr>
      <vt:lpstr>Ευρήματα από την αξιοποίηση της βιβλιογραφίας</vt:lpstr>
      <vt:lpstr>Παρουσίαση του PowerPoint</vt:lpstr>
      <vt:lpstr>Ερευνητικά ερωτήματα </vt:lpstr>
      <vt:lpstr>Μεθοδολογία έρευνας</vt:lpstr>
      <vt:lpstr> Η επικοινωνία ως παράγοντας πρωταρχικής σημασίας στη λειτουργία των οργανώσεων  </vt:lpstr>
      <vt:lpstr>Παρουσίαση του PowerPoint</vt:lpstr>
      <vt:lpstr>Παρουσίαση του PowerPoint</vt:lpstr>
      <vt:lpstr>Χαμηλή η απήχηση των δράσεων της στο δείγμα της έρευνας</vt:lpstr>
      <vt:lpstr>Συμπεράσματα και Προτάσεις </vt:lpstr>
      <vt:lpstr>Μελλοντικές έρευνες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Πτυχιακή εργασία  Αγγελική- Ειρήνη Κούρκουλου Επιβλέπουσα καθηγήτρια: Σαββατού Τσολακίδου</dc:title>
  <dc:creator>Hp</dc:creator>
  <cp:lastModifiedBy>Savvatou Tsolakidou</cp:lastModifiedBy>
  <cp:revision>126</cp:revision>
  <dcterms:created xsi:type="dcterms:W3CDTF">2019-09-12T11:18:15Z</dcterms:created>
  <dcterms:modified xsi:type="dcterms:W3CDTF">2020-07-14T20:19:53Z</dcterms:modified>
</cp:coreProperties>
</file>