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5" r:id="rId4"/>
    <p:sldId id="263" r:id="rId5"/>
    <p:sldId id="264"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959"/>
  </p:normalViewPr>
  <p:slideViewPr>
    <p:cSldViewPr snapToGrid="0" snapToObjects="1">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127602A-B1CF-754C-9DE6-49FF003FA78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71A70C83-72B8-7E4B-AC72-A527E2F72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20A541A4-FA4B-CF4C-9E1D-79373906C101}"/>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AA5126A6-F49B-D344-9CD8-45479D5F9A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0593860-3614-E14E-8874-B7C1A0012AD5}"/>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1553003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AC1A4B5-CDEE-FF4D-BF60-C0C6FB99E5C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21D45700-C4BE-4F4B-86CA-A79FD483A52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E9F9732-1338-7C4F-99C3-8746206DCEF8}"/>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66796B6F-5237-B642-8F2F-60EABE6349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E318348-5F68-3D47-8495-96FF92585697}"/>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113380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5F18B6D9-4757-8E49-9239-000B251A52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F37B218-4847-7140-84A3-FBB958523B6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B46DF61-C288-884F-8B08-6A50C646B787}"/>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9B5AB117-B23A-C24F-956C-9FE1AB485B5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A26B989-9773-D146-BB3E-844106358F89}"/>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265712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5E96A58-88A9-BD47-8994-C119566B03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63043198-0F7B-9248-AB8C-1F5DE9EDB06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B4143F87-37FC-0D43-BE31-513B63D574A7}"/>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D97BEE57-0E69-1D4F-BBD8-488DBE30E39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35C2BB6-BA44-994C-95A5-3B0F94504D1F}"/>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12940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31481D-5612-494F-B5D2-B504551B28E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F778A321-50F4-A24F-8D34-EF7D72A2C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0887FC5-87D8-0043-BF89-5533712AA35C}"/>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6B53201F-3790-B346-84BC-6E69D2BAB6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5AF1D85-30D4-F74F-940C-F23CA8156FC7}"/>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16260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B0E21F6-87B6-D24B-A814-2E0C9E6EDBE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A43BE50-945A-754C-A94D-5D205598B8A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61E0AC1C-6025-8B4C-881E-A80D2FDEA1D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E0DB0D0A-2806-844F-8355-ADFAE62FD96E}"/>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6" name="Θέση υποσέλιδου 5">
            <a:extLst>
              <a:ext uri="{FF2B5EF4-FFF2-40B4-BE49-F238E27FC236}">
                <a16:creationId xmlns:a16="http://schemas.microsoft.com/office/drawing/2014/main" xmlns="" id="{F405D62A-E9CD-C24C-A291-190147FFB64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08F49394-89DC-B248-85CA-78342FA15B60}"/>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20457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732F418-1686-DA42-83C2-BA52CDA99EA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BF4D65B3-193E-894A-B093-540D354956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C32740C4-BF8C-D045-8760-38BE42B2471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C56F4F7E-B794-D848-B510-C2CF0BD9D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82E690CA-C155-CA4C-B9BC-2C50BA0263F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D6129AFA-A313-2643-854F-66AE379AC5EF}"/>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8" name="Θέση υποσέλιδου 7">
            <a:extLst>
              <a:ext uri="{FF2B5EF4-FFF2-40B4-BE49-F238E27FC236}">
                <a16:creationId xmlns:a16="http://schemas.microsoft.com/office/drawing/2014/main" xmlns="" id="{0E6ED8D9-85ED-2945-8E66-026B7EAD14E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1D0DD1BA-7DB8-C340-AC18-5E923EE1B15E}"/>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3469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0B5DB3E-72C8-2F42-9039-73CB55FA66C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5D4AF643-9F5F-2D42-94A2-E36018FA9342}"/>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4" name="Θέση υποσέλιδου 3">
            <a:extLst>
              <a:ext uri="{FF2B5EF4-FFF2-40B4-BE49-F238E27FC236}">
                <a16:creationId xmlns:a16="http://schemas.microsoft.com/office/drawing/2014/main" xmlns="" id="{25837D14-ECC6-2C44-B443-E487067C98B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2E7A1B45-E086-974F-B647-462407563B53}"/>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53022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61E91EE8-DC5E-1F41-BAE6-9C73AF67AE78}"/>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3" name="Θέση υποσέλιδου 2">
            <a:extLst>
              <a:ext uri="{FF2B5EF4-FFF2-40B4-BE49-F238E27FC236}">
                <a16:creationId xmlns:a16="http://schemas.microsoft.com/office/drawing/2014/main" xmlns="" id="{BBE7C28B-279B-034C-8893-591B4093220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43488F76-CD96-AC4A-941B-560471308724}"/>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338839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69E0E3-1EAE-5E40-99F7-82DFB96D627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9F23E6F9-2BE9-8042-A499-5DDEADA9A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9781B025-5778-1C44-8FE4-0161208F9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467F4445-FCDA-1749-B0F9-D0A8B235FBA0}"/>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6" name="Θέση υποσέλιδου 5">
            <a:extLst>
              <a:ext uri="{FF2B5EF4-FFF2-40B4-BE49-F238E27FC236}">
                <a16:creationId xmlns:a16="http://schemas.microsoft.com/office/drawing/2014/main" xmlns="" id="{F0D14F0A-1FE9-004D-86AB-847B08AF9A2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AAE178ED-3124-9844-B3C2-3F4C61C894C1}"/>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25209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9FF6C3-3A8D-2048-B4A4-321EA8D3568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C2F73305-CB2B-904F-A999-FC4C58532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1510DA7-EED2-DD4F-914A-AF5F5782B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8549C1D6-7772-0445-9377-71B047BEF00B}"/>
              </a:ext>
            </a:extLst>
          </p:cNvPr>
          <p:cNvSpPr>
            <a:spLocks noGrp="1"/>
          </p:cNvSpPr>
          <p:nvPr>
            <p:ph type="dt" sz="half" idx="10"/>
          </p:nvPr>
        </p:nvSpPr>
        <p:spPr/>
        <p:txBody>
          <a:bodyPr/>
          <a:lstStyle/>
          <a:p>
            <a:fld id="{F32E1E53-99CD-F64A-A869-1FC6492A93FA}" type="datetimeFigureOut">
              <a:rPr lang="el-GR" smtClean="0"/>
              <a:pPr/>
              <a:t>13/3/2022</a:t>
            </a:fld>
            <a:endParaRPr lang="el-GR"/>
          </a:p>
        </p:txBody>
      </p:sp>
      <p:sp>
        <p:nvSpPr>
          <p:cNvPr id="6" name="Θέση υποσέλιδου 5">
            <a:extLst>
              <a:ext uri="{FF2B5EF4-FFF2-40B4-BE49-F238E27FC236}">
                <a16:creationId xmlns:a16="http://schemas.microsoft.com/office/drawing/2014/main" xmlns="" id="{26C88179-9B1B-0C45-92FE-B6E4F355797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8D787D4-6B57-FB40-914E-9E43F74EDB35}"/>
              </a:ext>
            </a:extLst>
          </p:cNvPr>
          <p:cNvSpPr>
            <a:spLocks noGrp="1"/>
          </p:cNvSpPr>
          <p:nvPr>
            <p:ph type="sldNum" sz="quarter" idx="12"/>
          </p:nvPr>
        </p:nvSpPr>
        <p:spPr/>
        <p:txBody>
          <a:body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409117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AFC3DA90-A8BE-BC40-AADF-5444640D5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39D39BD-7D6D-7840-9500-0BF3356F7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543D2AAB-981D-8244-A816-E95D58E86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E1E53-99CD-F64A-A869-1FC6492A93FA}" type="datetimeFigureOut">
              <a:rPr lang="el-GR" smtClean="0"/>
              <a:pPr/>
              <a:t>13/3/2022</a:t>
            </a:fld>
            <a:endParaRPr lang="el-GR"/>
          </a:p>
        </p:txBody>
      </p:sp>
      <p:sp>
        <p:nvSpPr>
          <p:cNvPr id="5" name="Θέση υποσέλιδου 4">
            <a:extLst>
              <a:ext uri="{FF2B5EF4-FFF2-40B4-BE49-F238E27FC236}">
                <a16:creationId xmlns:a16="http://schemas.microsoft.com/office/drawing/2014/main" xmlns="" id="{B0341542-D009-7B4A-BB20-509609F4A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FD7A4784-11EA-E440-AF6A-BE86962EB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87B2-9F92-AD42-B9E7-FA240213E8AD}" type="slidenum">
              <a:rPr lang="el-GR" smtClean="0"/>
              <a:pPr/>
              <a:t>‹#›</a:t>
            </a:fld>
            <a:endParaRPr lang="el-GR"/>
          </a:p>
        </p:txBody>
      </p:sp>
    </p:spTree>
    <p:extLst>
      <p:ext uri="{BB962C8B-B14F-4D97-AF65-F5344CB8AC3E}">
        <p14:creationId xmlns:p14="http://schemas.microsoft.com/office/powerpoint/2010/main" xmlns="" val="168148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7/06/relationships/model3d" Target="../media/model3d1.glb"/><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A3C47C2-33A2-44B2-BEAB-FEB679075C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
            <a:extLst>
              <a:ext uri="{FF2B5EF4-FFF2-40B4-BE49-F238E27FC236}">
                <a16:creationId xmlns:a16="http://schemas.microsoft.com/office/drawing/2014/main" xmlns="" id="{AD182BA8-54AD-4D9F-8264-B0FA8BB47D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6">
            <a:extLst>
              <a:ext uri="{FF2B5EF4-FFF2-40B4-BE49-F238E27FC236}">
                <a16:creationId xmlns:a16="http://schemas.microsoft.com/office/drawing/2014/main" xmlns="" id="{4ED83379-0499-45E1-AB78-6AA230F964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m3d="http://schemas.microsoft.com/office/drawing/2017/model3d" xmlns="" Requires="am3d">
          <p:graphicFrame>
            <p:nvGraphicFramePr>
              <p:cNvPr id="4" name="Μοντέλο 3D 3" descr="Stylized Human Kidney And Urinary System">
                <a:extLst>
                  <a:ext uri="{FF2B5EF4-FFF2-40B4-BE49-F238E27FC236}">
                    <a16:creationId xmlns:a16="http://schemas.microsoft.com/office/drawing/2014/main" id="{F0E736D4-648D-4548-B0A3-0DBAE1817830}"/>
                  </a:ext>
                </a:extLst>
              </p:cNvPr>
              <p:cNvGraphicFramePr>
                <a:graphicFrameLocks noChangeAspect="1"/>
              </p:cNvGraphicFramePr>
              <p:nvPr>
                <p:extLst>
                  <p:ext uri="{D42A27DB-BD31-4B8C-83A1-F6EECF244321}">
                    <p14:modId xmlns:p14="http://schemas.microsoft.com/office/powerpoint/2010/main" val="1956327450"/>
                  </p:ext>
                </p:extLst>
              </p:nvPr>
            </p:nvGraphicFramePr>
            <p:xfrm>
              <a:off x="9611260" y="1570432"/>
              <a:ext cx="2491624" cy="5287567"/>
            </p:xfrm>
            <a:graphic>
              <a:graphicData uri="http://schemas.microsoft.com/office/drawing/2017/model3d">
                <am3d:model3d r:embed="rId2">
                  <am3d:spPr>
                    <a:xfrm>
                      <a:off x="0" y="0"/>
                      <a:ext cx="2491624" cy="5287567"/>
                    </a:xfrm>
                    <a:prstGeom prst="rect">
                      <a:avLst/>
                    </a:prstGeom>
                  </am3d:spPr>
                  <am3d:camera>
                    <am3d:pos x="0" y="0" z="52883990"/>
                    <am3d:up dx="0" dy="36000000" dz="0"/>
                    <am3d:lookAt x="0" y="0" z="0"/>
                    <am3d:perspective fov="2700000"/>
                  </am3d:camera>
                  <am3d:trans>
                    <am3d:meterPerModelUnit n="1703824" d="1000000"/>
                    <am3d:preTrans dx="0" dy="947674" dz="0"/>
                    <am3d:scale>
                      <am3d:sx n="1000000" d="1000000"/>
                      <am3d:sy n="1000000" d="1000000"/>
                      <am3d:sz n="1000000" d="1000000"/>
                    </am3d:scale>
                    <am3d:rot ax="721255" ay="1480873" az="304879"/>
                    <am3d:postTrans dx="0" dy="0" dz="0"/>
                  </am3d:trans>
                  <am3d:raster rName="Office3DRenderer" rVer="16.0.8326">
                    <am3d:blip r:embed="rId3"/>
                  </am3d:raster>
                  <am3d:objViewport viewportSz="597228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Μοντέλο 3D 3" descr="Stylized Human Kidney And Urinary System">
                <a:extLst>
                  <a:ext uri="{FF2B5EF4-FFF2-40B4-BE49-F238E27FC236}">
                    <a16:creationId xmlns:a16="http://schemas.microsoft.com/office/drawing/2014/main" xmlns="" id="{F0E736D4-648D-4548-B0A3-0DBAE1817830}"/>
                  </a:ext>
                </a:extLst>
              </p:cNvPr>
              <p:cNvPicPr>
                <a:picLocks noGrp="1" noRot="1" noChangeAspect="1" noMove="1" noResize="1" noEditPoints="1" noAdjustHandles="1" noChangeArrowheads="1" noChangeShapeType="1" noCrop="1"/>
              </p:cNvPicPr>
              <p:nvPr/>
            </p:nvPicPr>
            <p:blipFill>
              <a:blip r:embed="rId4"/>
              <a:stretch>
                <a:fillRect/>
              </a:stretch>
            </p:blipFill>
            <p:spPr>
              <a:xfrm>
                <a:off x="9611260" y="1570432"/>
                <a:ext cx="2491624" cy="5287567"/>
              </a:xfrm>
              <a:prstGeom prst="rect">
                <a:avLst/>
              </a:prstGeom>
            </p:spPr>
          </p:pic>
        </mc:Fallback>
      </mc:AlternateContent>
      <p:sp>
        <p:nvSpPr>
          <p:cNvPr id="6" name="Τίτλος 5">
            <a:extLst>
              <a:ext uri="{FF2B5EF4-FFF2-40B4-BE49-F238E27FC236}">
                <a16:creationId xmlns:a16="http://schemas.microsoft.com/office/drawing/2014/main" xmlns="" id="{2B072F7E-4482-9D4F-B00A-2C4D6D8CEDC9}"/>
              </a:ext>
            </a:extLst>
          </p:cNvPr>
          <p:cNvSpPr>
            <a:spLocks noGrp="1"/>
          </p:cNvSpPr>
          <p:nvPr>
            <p:ph type="ctrTitle"/>
          </p:nvPr>
        </p:nvSpPr>
        <p:spPr>
          <a:xfrm>
            <a:off x="-140333" y="-370390"/>
            <a:ext cx="8462530" cy="5706319"/>
          </a:xfrm>
        </p:spPr>
        <p:txBody>
          <a:bodyPr>
            <a:normAutofit/>
          </a:bodyPr>
          <a:lstStyle/>
          <a:p>
            <a:r>
              <a:rPr lang="el-GR" dirty="0" err="1"/>
              <a:t>Ξανθοκοκκιωματώδης</a:t>
            </a:r>
            <a:r>
              <a:rPr lang="el-GR" dirty="0"/>
              <a:t> </a:t>
            </a:r>
            <a:r>
              <a:rPr lang="el-GR" dirty="0" err="1"/>
              <a:t>Πυελονεφρίτιδα</a:t>
            </a:r>
            <a:r>
              <a:rPr lang="el-GR" dirty="0"/>
              <a:t> </a:t>
            </a:r>
            <a:br>
              <a:rPr lang="el-GR" dirty="0"/>
            </a:br>
            <a:r>
              <a:rPr lang="el-GR" dirty="0"/>
              <a:t/>
            </a:r>
            <a:br>
              <a:rPr lang="el-GR" dirty="0"/>
            </a:br>
            <a:r>
              <a:rPr lang="el-GR" sz="3200" dirty="0"/>
              <a:t>Κωνσταντίνος </a:t>
            </a:r>
            <a:r>
              <a:rPr lang="el-GR" sz="3200" dirty="0" err="1"/>
              <a:t>Καραμούζης</a:t>
            </a:r>
            <a:r>
              <a:rPr lang="el-GR" sz="3200" dirty="0"/>
              <a:t> </a:t>
            </a:r>
            <a:br>
              <a:rPr lang="el-GR" sz="3200" dirty="0"/>
            </a:br>
            <a:r>
              <a:rPr lang="el-GR" sz="3200" dirty="0"/>
              <a:t>Σαράντης Σαράντος </a:t>
            </a:r>
            <a:br>
              <a:rPr lang="el-GR" sz="3200" dirty="0"/>
            </a:br>
            <a:r>
              <a:rPr lang="el-GR" sz="3200" dirty="0"/>
              <a:t>Προπτυχιακοί Φοιτητές Ιατρικής Σχολής Αθηνών </a:t>
            </a:r>
            <a:br>
              <a:rPr lang="el-GR" sz="3200" dirty="0"/>
            </a:br>
            <a:endParaRPr lang="el-GR" sz="3200" dirty="0"/>
          </a:p>
        </p:txBody>
      </p:sp>
    </p:spTree>
    <p:extLst>
      <p:ext uri="{BB962C8B-B14F-4D97-AF65-F5344CB8AC3E}">
        <p14:creationId xmlns:p14="http://schemas.microsoft.com/office/powerpoint/2010/main" xmlns="" val="3514836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mph" presetSubtype="128" accel="20000" decel="20000" fill="hold" nodeType="withEffect">
                                  <p:stCondLst>
                                    <p:cond delay="0"/>
                                  </p:stCondLst>
                                  <p:childTnLst>
                                    <p:anim calcmode="lin" valueType="num">
                                      <p:cBhvr additive="sum">
                                        <p:cTn id="6" dur="5000" fill="hold"/>
                                        <p:tgtEl>
                                          <p:spTgt spid="4"/>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13F09D2E-4130-3241-830D-25E47626D085}"/>
              </a:ext>
            </a:extLst>
          </p:cNvPr>
          <p:cNvSpPr>
            <a:spLocks noGrp="1"/>
          </p:cNvSpPr>
          <p:nvPr>
            <p:ph type="title"/>
          </p:nvPr>
        </p:nvSpPr>
        <p:spPr>
          <a:xfrm>
            <a:off x="3357345" y="0"/>
            <a:ext cx="5072063" cy="857249"/>
          </a:xfrm>
        </p:spPr>
        <p:txBody>
          <a:bodyPr>
            <a:normAutofit/>
          </a:bodyPr>
          <a:lstStyle/>
          <a:p>
            <a:pPr algn="ctr"/>
            <a:r>
              <a:rPr lang="el-GR" dirty="0"/>
              <a:t>Ιστορικό </a:t>
            </a:r>
          </a:p>
        </p:txBody>
      </p:sp>
      <p:sp>
        <p:nvSpPr>
          <p:cNvPr id="3" name="Θέση περιεχομένου 2">
            <a:extLst>
              <a:ext uri="{FF2B5EF4-FFF2-40B4-BE49-F238E27FC236}">
                <a16:creationId xmlns:a16="http://schemas.microsoft.com/office/drawing/2014/main" xmlns="" id="{7DFBEEF3-4E4F-0F44-92A0-1E0C44CEF0A9}"/>
              </a:ext>
            </a:extLst>
          </p:cNvPr>
          <p:cNvSpPr>
            <a:spLocks noGrp="1"/>
          </p:cNvSpPr>
          <p:nvPr>
            <p:ph idx="1"/>
          </p:nvPr>
        </p:nvSpPr>
        <p:spPr>
          <a:xfrm>
            <a:off x="147896" y="1798320"/>
            <a:ext cx="11786753" cy="3992880"/>
          </a:xfrm>
        </p:spPr>
        <p:txBody>
          <a:bodyPr>
            <a:normAutofit/>
          </a:bodyPr>
          <a:lstStyle/>
          <a:p>
            <a:r>
              <a:rPr lang="el-GR" dirty="0"/>
              <a:t>Γυναίκα ηλικίας 62 ετών εισήχθη στην ουρολογική κλινική του νοσοκομείου με εμπύρετο, ρίγος και άλγος δεξιάς νεφρικής χώρας και ψηλαφητή μάζα δεξιά. Από το ιστορικό αναφέρεται νεφρολιθίαση με λιθοτριψία προ πενταετίας</a:t>
            </a:r>
          </a:p>
        </p:txBody>
      </p:sp>
    </p:spTree>
    <p:extLst>
      <p:ext uri="{BB962C8B-B14F-4D97-AF65-F5344CB8AC3E}">
        <p14:creationId xmlns:p14="http://schemas.microsoft.com/office/powerpoint/2010/main" xmlns="" val="2132029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13F09D2E-4130-3241-830D-25E47626D085}"/>
              </a:ext>
            </a:extLst>
          </p:cNvPr>
          <p:cNvSpPr>
            <a:spLocks noGrp="1"/>
          </p:cNvSpPr>
          <p:nvPr>
            <p:ph type="title"/>
          </p:nvPr>
        </p:nvSpPr>
        <p:spPr>
          <a:xfrm>
            <a:off x="3357345" y="0"/>
            <a:ext cx="5072063" cy="857249"/>
          </a:xfrm>
        </p:spPr>
        <p:txBody>
          <a:bodyPr>
            <a:normAutofit/>
          </a:bodyPr>
          <a:lstStyle/>
          <a:p>
            <a:pPr algn="ctr"/>
            <a:r>
              <a:rPr lang="el-GR" dirty="0" err="1"/>
              <a:t>Διαφοροδιάγνωση</a:t>
            </a:r>
            <a:r>
              <a:rPr lang="el-GR" dirty="0"/>
              <a:t> </a:t>
            </a:r>
          </a:p>
        </p:txBody>
      </p:sp>
      <p:sp>
        <p:nvSpPr>
          <p:cNvPr id="3" name="Θέση περιεχομένου 2">
            <a:extLst>
              <a:ext uri="{FF2B5EF4-FFF2-40B4-BE49-F238E27FC236}">
                <a16:creationId xmlns:a16="http://schemas.microsoft.com/office/drawing/2014/main" xmlns="" id="{7DFBEEF3-4E4F-0F44-92A0-1E0C44CEF0A9}"/>
              </a:ext>
            </a:extLst>
          </p:cNvPr>
          <p:cNvSpPr>
            <a:spLocks noGrp="1"/>
          </p:cNvSpPr>
          <p:nvPr>
            <p:ph idx="1"/>
          </p:nvPr>
        </p:nvSpPr>
        <p:spPr>
          <a:xfrm>
            <a:off x="147896" y="1798320"/>
            <a:ext cx="11786753" cy="3992880"/>
          </a:xfrm>
        </p:spPr>
        <p:txBody>
          <a:bodyPr>
            <a:normAutofit/>
          </a:bodyPr>
          <a:lstStyle/>
          <a:p>
            <a:r>
              <a:rPr lang="el-GR" dirty="0"/>
              <a:t>Η </a:t>
            </a:r>
            <a:r>
              <a:rPr lang="el-GR" dirty="0" err="1"/>
              <a:t>υπερηχογραφική</a:t>
            </a:r>
            <a:r>
              <a:rPr lang="el-GR" dirty="0"/>
              <a:t> εξέταση έθεσε την υπόνοια παρουσίας μάζας στον δεξιό νεφρό και ζητήθηκε η διενέργεια αξονικής τομογραφίας για την επιβεβαίωση του ευρήματος.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Στην αξονική τομογραφία διαπιστώθηκε διόγκωση του δεξιού νεφρού με λέπτυνση του φλοιού, </a:t>
            </a:r>
            <a:r>
              <a:rPr kumimoji="0" lang="el-GR" b="0" i="0" u="none" strike="noStrike" kern="1200" cap="none" spc="0" normalizeH="0" baseline="0" noProof="0" dirty="0" err="1">
                <a:ln>
                  <a:noFill/>
                </a:ln>
                <a:solidFill>
                  <a:prstClr val="white"/>
                </a:solidFill>
                <a:effectLst/>
                <a:uLnTx/>
                <a:uFillTx/>
                <a:latin typeface="Calibri" panose="020F0502020204030204"/>
                <a:ea typeface="+mn-ea"/>
                <a:cs typeface="+mn-cs"/>
              </a:rPr>
              <a:t>μικρολιθίαση</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 και </a:t>
            </a:r>
            <a:r>
              <a:rPr kumimoji="0" lang="el-GR" b="0" i="0" u="none" strike="noStrike" kern="1200" cap="none" spc="0" normalizeH="0" baseline="0" noProof="0" dirty="0" err="1">
                <a:ln>
                  <a:noFill/>
                </a:ln>
                <a:solidFill>
                  <a:prstClr val="white"/>
                </a:solidFill>
                <a:effectLst/>
                <a:uLnTx/>
                <a:uFillTx/>
                <a:latin typeface="Calibri" panose="020F0502020204030204"/>
                <a:ea typeface="+mn-ea"/>
                <a:cs typeface="+mn-cs"/>
              </a:rPr>
              <a:t>υπόπυκνες</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 αλλοιώσεις στη μυελώδη μοίρα με τη μορφή </a:t>
            </a:r>
            <a:r>
              <a:rPr kumimoji="0" lang="el-GR" b="0" i="0" u="none" strike="noStrike" kern="1200" cap="none" spc="0" normalizeH="0" baseline="0" noProof="0" dirty="0" smtClean="0">
                <a:ln>
                  <a:noFill/>
                </a:ln>
                <a:solidFill>
                  <a:prstClr val="white"/>
                </a:solidFill>
                <a:effectLst/>
                <a:uLnTx/>
                <a:uFillTx/>
                <a:latin typeface="Calibri" panose="020F0502020204030204"/>
                <a:ea typeface="+mn-ea"/>
                <a:cs typeface="+mn-cs"/>
              </a:rPr>
              <a:t>αρχόμενης </a:t>
            </a:r>
            <a:r>
              <a:rPr kumimoji="0" lang="el-GR" b="0" i="0" u="none" strike="noStrike" kern="1200" cap="none" spc="0" normalizeH="0" baseline="0" noProof="0" dirty="0" err="1" smtClean="0">
                <a:ln>
                  <a:noFill/>
                </a:ln>
                <a:solidFill>
                  <a:prstClr val="white"/>
                </a:solidFill>
                <a:effectLst/>
                <a:uLnTx/>
                <a:uFillTx/>
                <a:latin typeface="Calibri" panose="020F0502020204030204"/>
                <a:ea typeface="+mn-ea"/>
                <a:cs typeface="+mn-cs"/>
              </a:rPr>
              <a:t>υδρονέφρωσης</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 Συνυπήρχαν διογκωμένοι </a:t>
            </a:r>
            <a:r>
              <a:rPr kumimoji="0" lang="el-GR" b="0" i="0" u="none" strike="noStrike" kern="1200" cap="none" spc="0" normalizeH="0" baseline="0" noProof="0" dirty="0" err="1">
                <a:ln>
                  <a:noFill/>
                </a:ln>
                <a:solidFill>
                  <a:prstClr val="white"/>
                </a:solidFill>
                <a:effectLst/>
                <a:uLnTx/>
                <a:uFillTx/>
                <a:latin typeface="Calibri" panose="020F0502020204030204"/>
                <a:ea typeface="+mn-ea"/>
                <a:cs typeface="+mn-cs"/>
              </a:rPr>
              <a:t>οπισθοπεριτοναϊκοί</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 λεμφαδένες και </a:t>
            </a:r>
            <a:r>
              <a:rPr lang="el-GR" dirty="0" smtClean="0">
                <a:solidFill>
                  <a:prstClr val="white"/>
                </a:solidFill>
                <a:latin typeface="Calibri" panose="020F0502020204030204"/>
              </a:rPr>
              <a:t>εμπλοκή</a:t>
            </a:r>
            <a:r>
              <a:rPr kumimoji="0" lang="el-GR"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του </a:t>
            </a:r>
            <a:r>
              <a:rPr kumimoji="0" lang="el-GR" b="0" i="0" u="none" strike="noStrike" kern="1200" cap="none" spc="0" normalizeH="0" baseline="0" noProof="0" dirty="0" err="1">
                <a:ln>
                  <a:noFill/>
                </a:ln>
                <a:solidFill>
                  <a:prstClr val="white"/>
                </a:solidFill>
                <a:effectLst/>
                <a:uLnTx/>
                <a:uFillTx/>
                <a:latin typeface="Calibri" panose="020F0502020204030204"/>
                <a:ea typeface="+mn-ea"/>
                <a:cs typeface="+mn-cs"/>
              </a:rPr>
              <a:t>περινεφρικού</a:t>
            </a:r>
            <a:r>
              <a:rPr kumimoji="0" lang="el-GR" b="0" i="0" u="none" strike="noStrike" kern="1200" cap="none" spc="0" normalizeH="0" baseline="0" noProof="0" dirty="0">
                <a:ln>
                  <a:noFill/>
                </a:ln>
                <a:solidFill>
                  <a:prstClr val="white"/>
                </a:solidFill>
                <a:effectLst/>
                <a:uLnTx/>
                <a:uFillTx/>
                <a:latin typeface="Calibri" panose="020F0502020204030204"/>
                <a:ea typeface="+mn-ea"/>
                <a:cs typeface="+mn-cs"/>
              </a:rPr>
              <a:t> λίπους. Πιθανότερη διάγνωση θεωρήθηκε η φλεγμονή και όχι ο όγκος. </a:t>
            </a:r>
          </a:p>
          <a:p>
            <a:pPr marL="0" indent="0">
              <a:buNone/>
            </a:pPr>
            <a:endParaRPr lang="el-GR" sz="2000" dirty="0"/>
          </a:p>
        </p:txBody>
      </p:sp>
    </p:spTree>
    <p:extLst>
      <p:ext uri="{BB962C8B-B14F-4D97-AF65-F5344CB8AC3E}">
        <p14:creationId xmlns:p14="http://schemas.microsoft.com/office/powerpoint/2010/main" xmlns="" val="3424603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13F09D2E-4130-3241-830D-25E47626D085}"/>
              </a:ext>
            </a:extLst>
          </p:cNvPr>
          <p:cNvSpPr>
            <a:spLocks noGrp="1"/>
          </p:cNvSpPr>
          <p:nvPr>
            <p:ph type="title"/>
          </p:nvPr>
        </p:nvSpPr>
        <p:spPr>
          <a:xfrm>
            <a:off x="3357345" y="-3324"/>
            <a:ext cx="5072063" cy="857249"/>
          </a:xfrm>
        </p:spPr>
        <p:txBody>
          <a:bodyPr>
            <a:normAutofit/>
          </a:bodyPr>
          <a:lstStyle/>
          <a:p>
            <a:pPr algn="ctr"/>
            <a:r>
              <a:rPr lang="el-GR" dirty="0"/>
              <a:t>Διαφοροδιάγνωση </a:t>
            </a:r>
          </a:p>
        </p:txBody>
      </p:sp>
      <p:sp>
        <p:nvSpPr>
          <p:cNvPr id="3" name="Θέση περιεχομένου 2">
            <a:extLst>
              <a:ext uri="{FF2B5EF4-FFF2-40B4-BE49-F238E27FC236}">
                <a16:creationId xmlns:a16="http://schemas.microsoft.com/office/drawing/2014/main" xmlns="" id="{7DFBEEF3-4E4F-0F44-92A0-1E0C44CEF0A9}"/>
              </a:ext>
            </a:extLst>
          </p:cNvPr>
          <p:cNvSpPr>
            <a:spLocks noGrp="1"/>
          </p:cNvSpPr>
          <p:nvPr>
            <p:ph idx="1"/>
          </p:nvPr>
        </p:nvSpPr>
        <p:spPr>
          <a:xfrm>
            <a:off x="147896" y="857250"/>
            <a:ext cx="11786753" cy="5871096"/>
          </a:xfrm>
        </p:spPr>
        <p:txBody>
          <a:bodyPr>
            <a:normAutofit/>
          </a:bodyPr>
          <a:lstStyle/>
          <a:p>
            <a:pPr marL="0" indent="0">
              <a:buNone/>
            </a:pPr>
            <a:r>
              <a:rPr lang="el-GR" dirty="0"/>
              <a:t>Κατά τη διαφοροδιάγνωση της ξανθοκοκκιωματώδους πυελονεφρίτιδας θα πρέπει να αποκλείονται οι εξής ασθένειες:</a:t>
            </a:r>
          </a:p>
          <a:p>
            <a:pPr>
              <a:spcBef>
                <a:spcPts val="830"/>
              </a:spcBef>
              <a:spcAft>
                <a:spcPts val="830"/>
              </a:spcAft>
              <a:buSzPct val="100000"/>
              <a:tabLst>
                <a:tab pos="457200" algn="l"/>
              </a:tabLst>
            </a:pPr>
            <a:r>
              <a:rPr lang="el-GR" dirty="0" err="1" smtClean="0">
                <a:ea typeface="Times New Roman" panose="02020603050405020304" pitchFamily="18" charset="0"/>
              </a:rPr>
              <a:t>Διαυγοκυτταρικό</a:t>
            </a:r>
            <a:r>
              <a:rPr lang="el-GR" dirty="0" smtClean="0">
                <a:ea typeface="Times New Roman" panose="02020603050405020304" pitchFamily="18" charset="0"/>
              </a:rPr>
              <a:t> </a:t>
            </a:r>
            <a:r>
              <a:rPr lang="el-GR" dirty="0">
                <a:ea typeface="Times New Roman" panose="02020603050405020304" pitchFamily="18" charset="0"/>
              </a:rPr>
              <a:t>νεφροκυτταρικό καρκίνωμα </a:t>
            </a:r>
            <a:endParaRPr lang="el-GR" dirty="0">
              <a:effectLst/>
              <a:ea typeface="Times New Roman" panose="02020603050405020304" pitchFamily="18" charset="0"/>
            </a:endParaRPr>
          </a:p>
          <a:p>
            <a:pPr>
              <a:spcBef>
                <a:spcPts val="830"/>
              </a:spcBef>
              <a:spcAft>
                <a:spcPts val="830"/>
              </a:spcAft>
              <a:buSzPct val="100000"/>
              <a:tabLst>
                <a:tab pos="457200" algn="l"/>
              </a:tabLst>
            </a:pPr>
            <a:r>
              <a:rPr lang="el-GR" dirty="0" err="1" smtClean="0">
                <a:ea typeface="Times New Roman" panose="02020603050405020304" pitchFamily="18" charset="0"/>
              </a:rPr>
              <a:t>Θηλώδες</a:t>
            </a:r>
            <a:r>
              <a:rPr lang="el-GR" dirty="0" smtClean="0">
                <a:ea typeface="Times New Roman" panose="02020603050405020304" pitchFamily="18" charset="0"/>
              </a:rPr>
              <a:t> </a:t>
            </a:r>
            <a:r>
              <a:rPr lang="el-GR" dirty="0">
                <a:ea typeface="Times New Roman" panose="02020603050405020304" pitchFamily="18" charset="0"/>
              </a:rPr>
              <a:t>νεφροκυτταρικό καρκίνωμα</a:t>
            </a:r>
            <a:endParaRPr lang="el-GR" dirty="0">
              <a:effectLst/>
              <a:ea typeface="Times New Roman" panose="02020603050405020304" pitchFamily="18" charset="0"/>
            </a:endParaRPr>
          </a:p>
          <a:p>
            <a:pPr>
              <a:spcBef>
                <a:spcPts val="830"/>
              </a:spcBef>
              <a:spcAft>
                <a:spcPts val="830"/>
              </a:spcAft>
              <a:buSzPct val="100000"/>
              <a:tabLst>
                <a:tab pos="457200" algn="l"/>
              </a:tabLst>
            </a:pPr>
            <a:r>
              <a:rPr lang="el-GR" dirty="0" err="1" smtClean="0">
                <a:ea typeface="Times New Roman" panose="02020603050405020304" pitchFamily="18" charset="0"/>
              </a:rPr>
              <a:t>Νεφροκυτταρικό</a:t>
            </a:r>
            <a:r>
              <a:rPr lang="el-GR" dirty="0" smtClean="0">
                <a:ea typeface="Times New Roman" panose="02020603050405020304" pitchFamily="18" charset="0"/>
              </a:rPr>
              <a:t> καρκίνωμα με </a:t>
            </a:r>
            <a:r>
              <a:rPr lang="el-GR" dirty="0" err="1" smtClean="0">
                <a:ea typeface="Times New Roman" panose="02020603050405020304" pitchFamily="18" charset="0"/>
              </a:rPr>
              <a:t>σαρκωματοειδή</a:t>
            </a:r>
            <a:r>
              <a:rPr lang="el-GR" dirty="0" smtClean="0">
                <a:ea typeface="Times New Roman" panose="02020603050405020304" pitchFamily="18" charset="0"/>
              </a:rPr>
              <a:t> </a:t>
            </a:r>
            <a:r>
              <a:rPr lang="el-GR" dirty="0" err="1" smtClean="0">
                <a:ea typeface="Times New Roman" panose="02020603050405020304" pitchFamily="18" charset="0"/>
              </a:rPr>
              <a:t>αποδιαφοροποίηση</a:t>
            </a:r>
            <a:endParaRPr lang="el-GR" dirty="0">
              <a:effectLst/>
              <a:ea typeface="Times New Roman" panose="02020603050405020304" pitchFamily="18" charset="0"/>
            </a:endParaRPr>
          </a:p>
          <a:p>
            <a:pPr>
              <a:spcBef>
                <a:spcPts val="830"/>
              </a:spcBef>
              <a:spcAft>
                <a:spcPts val="830"/>
              </a:spcAft>
              <a:buSzPct val="100000"/>
              <a:tabLst>
                <a:tab pos="457200" algn="l"/>
              </a:tabLst>
            </a:pPr>
            <a:r>
              <a:rPr lang="el-GR" dirty="0">
                <a:ea typeface="Times New Roman" panose="02020603050405020304" pitchFamily="18" charset="0"/>
              </a:rPr>
              <a:t>Νεφρική παρεγχυματική μαλακοπλακία</a:t>
            </a:r>
            <a:r>
              <a:rPr lang="en-US" b="0" i="0" dirty="0">
                <a:effectLst/>
                <a:latin typeface="Arial" panose="020B0604020202020204" pitchFamily="34" charset="0"/>
              </a:rPr>
              <a:t> (Michaelis-Gutmann bodies)</a:t>
            </a:r>
            <a:endParaRPr lang="el-GR" dirty="0">
              <a:ea typeface="Times New Roman" panose="02020603050405020304" pitchFamily="18" charset="0"/>
            </a:endParaRPr>
          </a:p>
          <a:p>
            <a:pPr>
              <a:spcBef>
                <a:spcPts val="830"/>
              </a:spcBef>
              <a:spcAft>
                <a:spcPts val="830"/>
              </a:spcAft>
              <a:buSzPct val="100000"/>
              <a:tabLst>
                <a:tab pos="457200" algn="l"/>
              </a:tabLst>
            </a:pPr>
            <a:r>
              <a:rPr lang="el-GR" dirty="0">
                <a:effectLst/>
                <a:ea typeface="Times New Roman" panose="02020603050405020304" pitchFamily="18" charset="0"/>
              </a:rPr>
              <a:t>Νεφρική φυματίωση</a:t>
            </a:r>
          </a:p>
          <a:p>
            <a:pPr>
              <a:spcBef>
                <a:spcPts val="830"/>
              </a:spcBef>
              <a:spcAft>
                <a:spcPts val="830"/>
              </a:spcAft>
              <a:buSzPct val="100000"/>
              <a:tabLst>
                <a:tab pos="457200" algn="l"/>
              </a:tabLst>
            </a:pPr>
            <a:r>
              <a:rPr lang="el-GR" dirty="0">
                <a:ea typeface="Times New Roman" panose="02020603050405020304" pitchFamily="18" charset="0"/>
              </a:rPr>
              <a:t>Νεφρικό απόστημα</a:t>
            </a:r>
            <a:endParaRPr lang="el-GR" dirty="0">
              <a:effectLst/>
              <a:ea typeface="Times New Roman" panose="02020603050405020304" pitchFamily="18" charset="0"/>
            </a:endParaRPr>
          </a:p>
          <a:p>
            <a:pPr>
              <a:spcBef>
                <a:spcPts val="830"/>
              </a:spcBef>
              <a:spcAft>
                <a:spcPts val="830"/>
              </a:spcAft>
              <a:buSzPct val="100000"/>
              <a:tabLst>
                <a:tab pos="457200" algn="l"/>
              </a:tabLst>
            </a:pPr>
            <a:r>
              <a:rPr lang="el-GR" dirty="0" smtClean="0">
                <a:effectLst/>
                <a:ea typeface="Times New Roman" panose="02020603050405020304" pitchFamily="18" charset="0"/>
              </a:rPr>
              <a:t> </a:t>
            </a:r>
            <a:r>
              <a:rPr lang="el-GR" dirty="0">
                <a:ea typeface="Times New Roman" panose="02020603050405020304" pitchFamily="18" charset="0"/>
              </a:rPr>
              <a:t>Δ</a:t>
            </a:r>
            <a:r>
              <a:rPr lang="el-GR" dirty="0" smtClean="0">
                <a:effectLst/>
                <a:ea typeface="Times New Roman" panose="02020603050405020304" pitchFamily="18" charset="0"/>
              </a:rPr>
              <a:t>ιάμεση </a:t>
            </a:r>
            <a:r>
              <a:rPr lang="el-GR" dirty="0">
                <a:effectLst/>
                <a:ea typeface="Times New Roman" panose="02020603050405020304" pitchFamily="18" charset="0"/>
              </a:rPr>
              <a:t>νεφρίτιδα</a:t>
            </a:r>
          </a:p>
          <a:p>
            <a:pPr>
              <a:spcBef>
                <a:spcPts val="830"/>
              </a:spcBef>
              <a:spcAft>
                <a:spcPts val="830"/>
              </a:spcAft>
              <a:buSzPct val="100000"/>
              <a:tabLst>
                <a:tab pos="457200" algn="l"/>
              </a:tabLst>
            </a:pPr>
            <a:r>
              <a:rPr lang="el-GR" dirty="0">
                <a:effectLst/>
                <a:ea typeface="Times New Roman" panose="02020603050405020304" pitchFamily="18" charset="0"/>
              </a:rPr>
              <a:t>Αγγειομυολίπωμα του νεφρού</a:t>
            </a:r>
          </a:p>
          <a:p>
            <a:pPr marL="0" indent="0">
              <a:buNone/>
            </a:pPr>
            <a:endParaRPr lang="el-GR" sz="2000" dirty="0"/>
          </a:p>
        </p:txBody>
      </p:sp>
    </p:spTree>
    <p:extLst>
      <p:ext uri="{BB962C8B-B14F-4D97-AF65-F5344CB8AC3E}">
        <p14:creationId xmlns:p14="http://schemas.microsoft.com/office/powerpoint/2010/main" xmlns="" val="32820030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xmlns="" id="{13F09D2E-4130-3241-830D-25E47626D085}"/>
              </a:ext>
            </a:extLst>
          </p:cNvPr>
          <p:cNvSpPr>
            <a:spLocks noGrp="1"/>
          </p:cNvSpPr>
          <p:nvPr>
            <p:ph type="title"/>
          </p:nvPr>
        </p:nvSpPr>
        <p:spPr>
          <a:xfrm>
            <a:off x="1437383" y="-3324"/>
            <a:ext cx="8911988" cy="857249"/>
          </a:xfrm>
        </p:spPr>
        <p:txBody>
          <a:bodyPr>
            <a:normAutofit/>
          </a:bodyPr>
          <a:lstStyle/>
          <a:p>
            <a:pPr algn="ctr"/>
            <a:r>
              <a:rPr lang="el-GR" dirty="0"/>
              <a:t>Μικροσκοπικά ευρήματα</a:t>
            </a:r>
          </a:p>
        </p:txBody>
      </p:sp>
      <p:sp>
        <p:nvSpPr>
          <p:cNvPr id="3" name="Θέση περιεχομένου 2">
            <a:extLst>
              <a:ext uri="{FF2B5EF4-FFF2-40B4-BE49-F238E27FC236}">
                <a16:creationId xmlns:a16="http://schemas.microsoft.com/office/drawing/2014/main" xmlns="" id="{7DFBEEF3-4E4F-0F44-92A0-1E0C44CEF0A9}"/>
              </a:ext>
            </a:extLst>
          </p:cNvPr>
          <p:cNvSpPr>
            <a:spLocks noGrp="1"/>
          </p:cNvSpPr>
          <p:nvPr>
            <p:ph idx="1"/>
          </p:nvPr>
        </p:nvSpPr>
        <p:spPr>
          <a:xfrm>
            <a:off x="147896" y="1406189"/>
            <a:ext cx="11786753" cy="4899546"/>
          </a:xfrm>
        </p:spPr>
        <p:txBody>
          <a:bodyPr>
            <a:normAutofit/>
          </a:bodyPr>
          <a:lstStyle/>
          <a:p>
            <a:pPr marL="0" indent="0">
              <a:buNone/>
            </a:pPr>
            <a:r>
              <a:rPr lang="el-GR" dirty="0"/>
              <a:t>Τα μικροσκοπικά ευρήματα που </a:t>
            </a:r>
            <a:r>
              <a:rPr lang="el-GR" dirty="0" smtClean="0"/>
              <a:t>παρατηρούνται</a:t>
            </a:r>
            <a:r>
              <a:rPr lang="el-GR" dirty="0" smtClean="0"/>
              <a:t> </a:t>
            </a:r>
            <a:r>
              <a:rPr lang="el-GR" dirty="0"/>
              <a:t>είναι τα εξής:</a:t>
            </a:r>
          </a:p>
          <a:p>
            <a:r>
              <a:rPr lang="el-GR" dirty="0"/>
              <a:t>Παρουσία λευκοκυττάρων, λεμφοκυττάρων, πλασματοκυττάρων, </a:t>
            </a:r>
            <a:r>
              <a:rPr lang="el-GR" b="1" dirty="0" err="1"/>
              <a:t>ιστιοκυττάρων</a:t>
            </a:r>
            <a:r>
              <a:rPr lang="el-GR" b="1" dirty="0"/>
              <a:t> </a:t>
            </a:r>
            <a:r>
              <a:rPr lang="el-GR" b="1" dirty="0" smtClean="0"/>
              <a:t>/ </a:t>
            </a:r>
            <a:r>
              <a:rPr lang="el-GR" b="1" dirty="0"/>
              <a:t>μακροφάγων </a:t>
            </a:r>
            <a:r>
              <a:rPr lang="el-GR" dirty="0"/>
              <a:t>και </a:t>
            </a:r>
            <a:r>
              <a:rPr lang="el-GR" dirty="0" smtClean="0"/>
              <a:t>νεκρώσεως.</a:t>
            </a:r>
            <a:endParaRPr lang="el-GR" dirty="0"/>
          </a:p>
          <a:p>
            <a:r>
              <a:rPr lang="el-GR" dirty="0"/>
              <a:t>Παρουσία κοκκιωματώδους ιστού </a:t>
            </a:r>
            <a:r>
              <a:rPr lang="en-US" dirty="0"/>
              <a:t>(</a:t>
            </a:r>
            <a:r>
              <a:rPr lang="el-GR" dirty="0"/>
              <a:t>περιβαλλόμενου</a:t>
            </a:r>
            <a:r>
              <a:rPr lang="en-US" dirty="0"/>
              <a:t> </a:t>
            </a:r>
            <a:r>
              <a:rPr lang="el-GR" dirty="0"/>
              <a:t>πιθανώς από αιμορραγία</a:t>
            </a:r>
            <a:r>
              <a:rPr lang="en-US" dirty="0"/>
              <a:t>)</a:t>
            </a:r>
            <a:r>
              <a:rPr lang="el-GR" dirty="0"/>
              <a:t> και λιπιδοφόρων </a:t>
            </a:r>
            <a:r>
              <a:rPr lang="el-GR" b="1" dirty="0"/>
              <a:t>αφρωδών μακροφάγων </a:t>
            </a:r>
            <a:r>
              <a:rPr lang="el-GR" dirty="0"/>
              <a:t>(</a:t>
            </a:r>
            <a:r>
              <a:rPr lang="en-US" dirty="0"/>
              <a:t>xanthoma cells)</a:t>
            </a:r>
            <a:r>
              <a:rPr lang="el-GR" dirty="0"/>
              <a:t> που προσδίδουν κίτρινο χρώμα στον </a:t>
            </a:r>
            <a:r>
              <a:rPr lang="el-GR" dirty="0" smtClean="0"/>
              <a:t>ιστό.</a:t>
            </a:r>
            <a:endParaRPr lang="en-US" dirty="0"/>
          </a:p>
          <a:p>
            <a:r>
              <a:rPr lang="el-GR" dirty="0"/>
              <a:t>Παρουσία </a:t>
            </a:r>
            <a:r>
              <a:rPr lang="el-GR" dirty="0" err="1" smtClean="0"/>
              <a:t>γιγαντοκυττάρων</a:t>
            </a:r>
            <a:r>
              <a:rPr lang="el-GR" dirty="0" smtClean="0"/>
              <a:t> &amp; </a:t>
            </a:r>
            <a:r>
              <a:rPr lang="el-GR" dirty="0"/>
              <a:t>ινώδους </a:t>
            </a:r>
            <a:r>
              <a:rPr lang="el-GR" dirty="0" smtClean="0"/>
              <a:t>ιστού.</a:t>
            </a:r>
            <a:endParaRPr lang="el-GR" dirty="0"/>
          </a:p>
          <a:p>
            <a:r>
              <a:rPr lang="el-GR" dirty="0"/>
              <a:t>Φλεγμονή των αγγείων, πάχυνση (κυρίως του έσω χιτώνα) και σκλήρυνση των αρτηριών  με αποτέλεσμα τη μείωση της αιματικής ροής και την ατροφία των νεφρικών σωμάτων και των </a:t>
            </a:r>
            <a:r>
              <a:rPr lang="el-GR" dirty="0" err="1"/>
              <a:t>εσπειραμένων</a:t>
            </a:r>
            <a:r>
              <a:rPr lang="el-GR" dirty="0"/>
              <a:t> σωληναρίων με την συσσώρευση εντός </a:t>
            </a:r>
            <a:r>
              <a:rPr lang="el-GR" dirty="0" smtClean="0"/>
              <a:t>αυτών, </a:t>
            </a:r>
            <a:r>
              <a:rPr lang="el-GR" dirty="0"/>
              <a:t>μάζας </a:t>
            </a:r>
            <a:r>
              <a:rPr lang="el-GR" dirty="0" smtClean="0"/>
              <a:t>υαλοειδούς. </a:t>
            </a:r>
            <a:endParaRPr lang="el-GR" dirty="0"/>
          </a:p>
          <a:p>
            <a:endParaRPr lang="el-GR" dirty="0"/>
          </a:p>
        </p:txBody>
      </p:sp>
    </p:spTree>
    <p:extLst>
      <p:ext uri="{BB962C8B-B14F-4D97-AF65-F5344CB8AC3E}">
        <p14:creationId xmlns:p14="http://schemas.microsoft.com/office/powerpoint/2010/main" xmlns="" val="3259851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230</Words>
  <Application>Microsoft Office PowerPoint</Application>
  <PresentationFormat>Προσαρμογή</PresentationFormat>
  <Paragraphs>22</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Ξανθοκοκκιωματώδης Πυελονεφρίτιδα   Κωνσταντίνος Καραμούζης  Σαράντης Σαράντος  Προπτυχιακοί Φοιτητές Ιατρικής Σχολής Αθηνών  </vt:lpstr>
      <vt:lpstr>Ιστορικό </vt:lpstr>
      <vt:lpstr>Διαφοροδιάγνωση </vt:lpstr>
      <vt:lpstr>Διαφοροδιάγνωση </vt:lpstr>
      <vt:lpstr>Μικροσκοπικά ευρήματα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Ξανθοκοκκιωματώδης Πυελονεφρίτιδα</dc:title>
  <dc:creator>Konstantinos Karamouzis</dc:creator>
  <cp:lastModifiedBy>User</cp:lastModifiedBy>
  <cp:revision>17</cp:revision>
  <dcterms:created xsi:type="dcterms:W3CDTF">2022-03-09T22:02:18Z</dcterms:created>
  <dcterms:modified xsi:type="dcterms:W3CDTF">2022-03-13T05:21:13Z</dcterms:modified>
</cp:coreProperties>
</file>