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Default Extension="emf" ContentType="image/x-emf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tiff" ContentType="image/tif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83"/>
  </p:notesMasterIdLst>
  <p:sldIdLst>
    <p:sldId id="256" r:id="rId2"/>
    <p:sldId id="257" r:id="rId3"/>
    <p:sldId id="258" r:id="rId4"/>
    <p:sldId id="259" r:id="rId5"/>
    <p:sldId id="340" r:id="rId6"/>
    <p:sldId id="334" r:id="rId7"/>
    <p:sldId id="333" r:id="rId8"/>
    <p:sldId id="338" r:id="rId9"/>
    <p:sldId id="262" r:id="rId10"/>
    <p:sldId id="324" r:id="rId11"/>
    <p:sldId id="260" r:id="rId12"/>
    <p:sldId id="325" r:id="rId13"/>
    <p:sldId id="276" r:id="rId14"/>
    <p:sldId id="271" r:id="rId15"/>
    <p:sldId id="277" r:id="rId16"/>
    <p:sldId id="278" r:id="rId17"/>
    <p:sldId id="272" r:id="rId18"/>
    <p:sldId id="331" r:id="rId19"/>
    <p:sldId id="273" r:id="rId20"/>
    <p:sldId id="341" r:id="rId21"/>
    <p:sldId id="337" r:id="rId22"/>
    <p:sldId id="279" r:id="rId23"/>
    <p:sldId id="326" r:id="rId24"/>
    <p:sldId id="327" r:id="rId25"/>
    <p:sldId id="343" r:id="rId26"/>
    <p:sldId id="268" r:id="rId27"/>
    <p:sldId id="265" r:id="rId28"/>
    <p:sldId id="274" r:id="rId29"/>
    <p:sldId id="275" r:id="rId30"/>
    <p:sldId id="316" r:id="rId31"/>
    <p:sldId id="298" r:id="rId32"/>
    <p:sldId id="329" r:id="rId33"/>
    <p:sldId id="345" r:id="rId34"/>
    <p:sldId id="280" r:id="rId35"/>
    <p:sldId id="282" r:id="rId36"/>
    <p:sldId id="284" r:id="rId37"/>
    <p:sldId id="313" r:id="rId38"/>
    <p:sldId id="281" r:id="rId39"/>
    <p:sldId id="311" r:id="rId40"/>
    <p:sldId id="287" r:id="rId41"/>
    <p:sldId id="339" r:id="rId42"/>
    <p:sldId id="283" r:id="rId43"/>
    <p:sldId id="309" r:id="rId44"/>
    <p:sldId id="285" r:id="rId45"/>
    <p:sldId id="301" r:id="rId46"/>
    <p:sldId id="288" r:id="rId47"/>
    <p:sldId id="317" r:id="rId48"/>
    <p:sldId id="286" r:id="rId49"/>
    <p:sldId id="346" r:id="rId50"/>
    <p:sldId id="307" r:id="rId51"/>
    <p:sldId id="289" r:id="rId52"/>
    <p:sldId id="290" r:id="rId53"/>
    <p:sldId id="349" r:id="rId54"/>
    <p:sldId id="293" r:id="rId55"/>
    <p:sldId id="302" r:id="rId56"/>
    <p:sldId id="308" r:id="rId57"/>
    <p:sldId id="291" r:id="rId58"/>
    <p:sldId id="312" r:id="rId59"/>
    <p:sldId id="292" r:id="rId60"/>
    <p:sldId id="322" r:id="rId61"/>
    <p:sldId id="323" r:id="rId62"/>
    <p:sldId id="294" r:id="rId63"/>
    <p:sldId id="305" r:id="rId64"/>
    <p:sldId id="318" r:id="rId65"/>
    <p:sldId id="319" r:id="rId66"/>
    <p:sldId id="320" r:id="rId67"/>
    <p:sldId id="342" r:id="rId68"/>
    <p:sldId id="344" r:id="rId69"/>
    <p:sldId id="295" r:id="rId70"/>
    <p:sldId id="297" r:id="rId71"/>
    <p:sldId id="296" r:id="rId72"/>
    <p:sldId id="303" r:id="rId73"/>
    <p:sldId id="348" r:id="rId74"/>
    <p:sldId id="350" r:id="rId75"/>
    <p:sldId id="315" r:id="rId76"/>
    <p:sldId id="336" r:id="rId77"/>
    <p:sldId id="351" r:id="rId78"/>
    <p:sldId id="304" r:id="rId79"/>
    <p:sldId id="332" r:id="rId80"/>
    <p:sldId id="347" r:id="rId81"/>
    <p:sldId id="335" r:id="rId82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1848"/>
    <a:srgbClr val="3E1D57"/>
    <a:srgbClr val="462062"/>
    <a:srgbClr val="452060"/>
    <a:srgbClr val="5622B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389" autoAdjust="0"/>
  </p:normalViewPr>
  <p:slideViewPr>
    <p:cSldViewPr snapToGrid="0">
      <p:cViewPr varScale="1">
        <p:scale>
          <a:sx n="41" d="100"/>
          <a:sy n="41" d="100"/>
        </p:scale>
        <p:origin x="-102" y="-9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308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53FAD0-63DC-4281-8EE8-07CC2D84FE52}" type="datetimeFigureOut">
              <a:rPr lang="el-GR" smtClean="0"/>
              <a:pPr/>
              <a:t>29/3/2021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12E65E-CE23-4D05-B95A-63472260962A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48027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2E65E-CE23-4D05-B95A-63472260962A}" type="slidenum">
              <a:rPr lang="el-GR" smtClean="0"/>
              <a:pPr/>
              <a:t>1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2492149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¨μονοστιβος επιθηλιακός στιχος από κυβοειδή ή κυλινδρικά κύτταρα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2E65E-CE23-4D05-B95A-63472260962A}" type="slidenum">
              <a:rPr lang="el-GR" smtClean="0"/>
              <a:pPr/>
              <a:t>12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5875307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2E65E-CE23-4D05-B95A-63472260962A}" type="slidenum">
              <a:rPr lang="el-GR" smtClean="0"/>
              <a:pPr/>
              <a:t>13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4427329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Ετερογενής πληθυσμός με προσανατολισμό, σχισμοειδή διαστήματα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2E65E-CE23-4D05-B95A-63472260962A}" type="slidenum">
              <a:rPr lang="el-GR" smtClean="0"/>
              <a:pPr/>
              <a:t>14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499108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Σε αντίθεση με το κακόηθες ανάλογο το οποίο είναι αρνητικό σε </a:t>
            </a:r>
            <a:r>
              <a:rPr lang="en-US" dirty="0" smtClean="0"/>
              <a:t>CK5/6 </a:t>
            </a:r>
            <a:r>
              <a:rPr lang="el-GR" dirty="0" smtClean="0"/>
              <a:t>και</a:t>
            </a:r>
            <a:r>
              <a:rPr lang="el-GR" baseline="0" dirty="0" smtClean="0"/>
              <a:t> έντονα θετικό σε </a:t>
            </a:r>
            <a:r>
              <a:rPr lang="en-US" dirty="0" smtClean="0"/>
              <a:t> ER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2E65E-CE23-4D05-B95A-63472260962A}" type="slidenum">
              <a:rPr lang="el-GR" smtClean="0"/>
              <a:pPr/>
              <a:t>15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9740963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2E65E-CE23-4D05-B95A-63472260962A}" type="slidenum">
              <a:rPr lang="el-GR" smtClean="0"/>
              <a:pPr/>
              <a:t>16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6554195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2E65E-CE23-4D05-B95A-63472260962A}" type="slidenum">
              <a:rPr lang="el-GR" smtClean="0"/>
              <a:pPr/>
              <a:t>17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0394741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Πλακώδης μετάπλαση πλεον συχνή σε παρακείμενες εμφράκτου θέσεις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2E65E-CE23-4D05-B95A-63472260962A}" type="slidenum">
              <a:rPr lang="el-GR" smtClean="0"/>
              <a:pPr/>
              <a:t>19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3405045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err="1" smtClean="0"/>
              <a:t>Αιμορραγγία</a:t>
            </a:r>
            <a:r>
              <a:rPr lang="el-GR" baseline="0" dirty="0" smtClean="0"/>
              <a:t> και </a:t>
            </a:r>
            <a:r>
              <a:rPr lang="el-GR" baseline="0" dirty="0" err="1" smtClean="0"/>
              <a:t>έμφρακτο</a:t>
            </a:r>
            <a:r>
              <a:rPr lang="el-GR" baseline="0" dirty="0" smtClean="0"/>
              <a:t> συχνά μετά από </a:t>
            </a:r>
            <a:r>
              <a:rPr lang="el-GR" baseline="0" dirty="0" err="1" smtClean="0"/>
              <a:t>προηγηθείσα</a:t>
            </a:r>
            <a:r>
              <a:rPr lang="el-GR" baseline="0" dirty="0" smtClean="0"/>
              <a:t> τεχνική </a:t>
            </a:r>
            <a:r>
              <a:rPr lang="en-US" baseline="0" dirty="0" smtClean="0"/>
              <a:t>FN</a:t>
            </a:r>
            <a:r>
              <a:rPr lang="el-GR" baseline="0" dirty="0" smtClean="0"/>
              <a:t>β ή συστροφή του αγγειακού άξονα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2E65E-CE23-4D05-B95A-63472260962A}" type="slidenum">
              <a:rPr lang="el-GR" smtClean="0"/>
              <a:pPr/>
              <a:t>20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9215088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Οι</a:t>
            </a:r>
            <a:r>
              <a:rPr lang="el-GR" baseline="0" dirty="0" smtClean="0"/>
              <a:t> σωληνώδεις δομές πλήρεις από </a:t>
            </a:r>
            <a:r>
              <a:rPr lang="el-GR" baseline="0" dirty="0" err="1" smtClean="0"/>
              <a:t>ηωσινοφιλικό</a:t>
            </a:r>
            <a:r>
              <a:rPr lang="el-GR" baseline="0" dirty="0" smtClean="0"/>
              <a:t> </a:t>
            </a:r>
            <a:r>
              <a:rPr lang="el-GR" baseline="0" dirty="0" err="1" smtClean="0"/>
              <a:t>υλικο</a:t>
            </a:r>
            <a:r>
              <a:rPr lang="el-GR" baseline="0" dirty="0" smtClean="0"/>
              <a:t> βασικής μεμβράνης που </a:t>
            </a:r>
            <a:r>
              <a:rPr lang="el-GR" baseline="0" dirty="0" err="1" smtClean="0"/>
              <a:t>επενδυονται</a:t>
            </a:r>
            <a:r>
              <a:rPr lang="el-GR" baseline="0" dirty="0" smtClean="0"/>
              <a:t> από </a:t>
            </a:r>
            <a:r>
              <a:rPr lang="el-GR" baseline="0" dirty="0" err="1" smtClean="0"/>
              <a:t>αποπλατυσμένο</a:t>
            </a:r>
            <a:r>
              <a:rPr lang="el-GR" baseline="0" dirty="0" smtClean="0"/>
              <a:t> στίχο </a:t>
            </a:r>
            <a:r>
              <a:rPr lang="el-GR" baseline="0" dirty="0" err="1" smtClean="0"/>
              <a:t>μυοεπιθηλιακών</a:t>
            </a:r>
            <a:r>
              <a:rPr lang="el-GR" baseline="0" dirty="0" smtClean="0"/>
              <a:t> κυττάρων, διαφορετικές από τους ηθμούς του</a:t>
            </a:r>
            <a:r>
              <a:rPr lang="en-US" baseline="0" dirty="0" smtClean="0"/>
              <a:t> DCIS</a:t>
            </a:r>
            <a:r>
              <a:rPr lang="el-GR" baseline="0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2E65E-CE23-4D05-B95A-63472260962A}" type="slidenum">
              <a:rPr lang="el-GR" smtClean="0"/>
              <a:pPr/>
              <a:t>21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5309859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Συχνά έντονες, </a:t>
            </a:r>
            <a:r>
              <a:rPr lang="el-GR" b="1" dirty="0" smtClean="0"/>
              <a:t>επισκιάζοντας την υποκείμενη θηλώδη αρχιτεκτονική </a:t>
            </a:r>
            <a:r>
              <a:rPr lang="el-GR" b="0" dirty="0" smtClean="0"/>
              <a:t>και ελάχιστα επιθηλιακά στοιχεία</a:t>
            </a:r>
          </a:p>
          <a:p>
            <a:r>
              <a:rPr lang="el-GR" dirty="0" smtClean="0"/>
              <a:t>Σκλήρυνση συχνό αποτέλεσμα αιμορραγίας και εμφράκτου, συχνά μετα από τεχνική βιοψίας με λεπτή βελόνη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2E65E-CE23-4D05-B95A-63472260962A}" type="slidenum">
              <a:rPr lang="el-GR" smtClean="0"/>
              <a:pPr/>
              <a:t>22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563250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&lt;8% των καλοήθων όγκων μαστού, 2% του οσυνόλου των όγκων</a:t>
            </a:r>
            <a:endParaRPr lang="en-US" dirty="0" smtClean="0"/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2E65E-CE23-4D05-B95A-63472260962A}" type="slidenum">
              <a:rPr lang="el-GR" smtClean="0"/>
              <a:pPr/>
              <a:t>2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4269797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Και ακτινολογικά ύποπτη αλλοίωση ως ακτινωτή, ματογραφική ανωμαλία συχνά με μικροαποτιτανώσεις</a:t>
            </a:r>
            <a:r>
              <a:rPr lang="en-US" dirty="0" smtClean="0"/>
              <a:t> </a:t>
            </a:r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2E65E-CE23-4D05-B95A-63472260962A}" type="slidenum">
              <a:rPr lang="el-GR" smtClean="0"/>
              <a:pPr/>
              <a:t>23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6675612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</a:t>
            </a:r>
            <a:r>
              <a:rPr lang="el-GR" dirty="0" err="1" smtClean="0"/>
              <a:t>ποσπασθέν</a:t>
            </a:r>
            <a:r>
              <a:rPr lang="el-GR" dirty="0" smtClean="0"/>
              <a:t> και μεταφερθέν επιθήλιο στη</a:t>
            </a:r>
            <a:r>
              <a:rPr lang="el-GR" baseline="0" dirty="0" smtClean="0"/>
              <a:t> θέση</a:t>
            </a:r>
            <a:r>
              <a:rPr lang="el-GR" dirty="0" smtClean="0"/>
              <a:t> διαδρομής κατά</a:t>
            </a:r>
            <a:r>
              <a:rPr lang="el-GR" baseline="0" dirty="0" smtClean="0"/>
              <a:t> την εισαγωγή λεπτής βελόνας</a:t>
            </a:r>
            <a:endParaRPr lang="el-GR" dirty="0" smtClean="0"/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2E65E-CE23-4D05-B95A-63472260962A}" type="slidenum">
              <a:rPr lang="el-GR" smtClean="0"/>
              <a:pPr/>
              <a:t>25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4187455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</a:t>
            </a:r>
            <a:r>
              <a:rPr lang="el-GR" dirty="0" err="1" smtClean="0"/>
              <a:t>στιακή</a:t>
            </a:r>
            <a:r>
              <a:rPr lang="el-GR" dirty="0" smtClean="0"/>
              <a:t> εξαλλαγή με εστία </a:t>
            </a:r>
            <a:r>
              <a:rPr lang="el-GR" dirty="0" err="1" smtClean="0"/>
              <a:t>ηθμοειδικής</a:t>
            </a:r>
            <a:r>
              <a:rPr lang="el-GR" dirty="0" smtClean="0"/>
              <a:t> αρχιτεκτονικής και μονότονα επιθηλιακά κύτταρα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2E65E-CE23-4D05-B95A-63472260962A}" type="slidenum">
              <a:rPr lang="el-GR" smtClean="0"/>
              <a:pPr/>
              <a:t>27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927452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2E65E-CE23-4D05-B95A-63472260962A}" type="slidenum">
              <a:rPr lang="el-GR" smtClean="0"/>
              <a:pPr/>
              <a:t>28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3067035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Όταν η ατυπία είναι υψηλού πυρηνικήςατυπίας τοτε η η διάγνωση θήλωμα με </a:t>
            </a:r>
            <a:r>
              <a:rPr lang="en-US" sz="1200" b="0" dirty="0" smtClean="0">
                <a:solidFill>
                  <a:srgbClr val="562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DCIS</a:t>
            </a:r>
            <a:r>
              <a:rPr lang="el-GR" sz="1200" b="0" dirty="0" smtClean="0">
                <a:solidFill>
                  <a:srgbClr val="562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τίθεται ανεξάρτητα μεγέθους της άτυπης εστίας</a:t>
            </a: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2E65E-CE23-4D05-B95A-63472260962A}" type="slidenum">
              <a:rPr lang="el-GR" smtClean="0"/>
              <a:pPr/>
              <a:t>29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3497170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Μονότονος</a:t>
            </a:r>
            <a:r>
              <a:rPr lang="el-GR" baseline="0" dirty="0" smtClean="0"/>
              <a:t> κυτταρικός </a:t>
            </a:r>
            <a:r>
              <a:rPr lang="el-GR" baseline="0" dirty="0" err="1" smtClean="0"/>
              <a:t>πληθυσμος</a:t>
            </a:r>
            <a:r>
              <a:rPr lang="el-GR" baseline="0" dirty="0" smtClean="0"/>
              <a:t> με σαφή κυτταρικά όρια, </a:t>
            </a:r>
            <a:r>
              <a:rPr lang="el-GR" baseline="0" dirty="0" err="1" smtClean="0"/>
              <a:t>στρογγύλοι</a:t>
            </a:r>
            <a:r>
              <a:rPr lang="el-GR" baseline="0" dirty="0" smtClean="0"/>
              <a:t> ηθμοί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2E65E-CE23-4D05-B95A-63472260962A}" type="slidenum">
              <a:rPr lang="el-GR" smtClean="0"/>
              <a:pPr/>
              <a:t>30</a:t>
            </a:fld>
            <a:endParaRPr lang="el-G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2E65E-CE23-4D05-B95A-63472260962A}" type="slidenum">
              <a:rPr lang="el-GR" smtClean="0"/>
              <a:pPr/>
              <a:t>31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6446378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Ο συχνότερος τύπος </a:t>
            </a:r>
            <a:r>
              <a:rPr lang="en-US" sz="1200" b="0" dirty="0" smtClean="0">
                <a:solidFill>
                  <a:srgbClr val="452060"/>
                </a:solidFill>
              </a:rPr>
              <a:t>DCIS</a:t>
            </a:r>
            <a:r>
              <a:rPr lang="el-GR" sz="1200" b="0" dirty="0" smtClean="0">
                <a:solidFill>
                  <a:srgbClr val="452060"/>
                </a:solidFill>
              </a:rPr>
              <a:t> στους άνδρες</a:t>
            </a:r>
            <a:endParaRPr lang="el-GR" b="0" dirty="0" smtClean="0"/>
          </a:p>
          <a:p>
            <a:r>
              <a:rPr lang="el-GR" dirty="0" smtClean="0"/>
              <a:t>Στους περιφερικούς πόρους συχνά λανθάνον κλινικά, αναδεικνυόμενο μαστογραφικά λογω συνοδών μικροαποτιτανώσεων ή ως οζωδης σκίαση </a:t>
            </a:r>
          </a:p>
          <a:p>
            <a:r>
              <a:rPr lang="el-GR" dirty="0" smtClean="0"/>
              <a:t>Στο παρελθόν το </a:t>
            </a:r>
            <a:r>
              <a:rPr lang="el-GR" sz="1200" dirty="0" smtClean="0"/>
              <a:t>ενκαψωμένο θηλώδες με</a:t>
            </a:r>
            <a:r>
              <a:rPr lang="el-GR" sz="1200" baseline="0" dirty="0" smtClean="0"/>
              <a:t> </a:t>
            </a:r>
            <a:r>
              <a:rPr lang="el-GR" sz="1200" dirty="0" smtClean="0"/>
              <a:t>παρακείμενο </a:t>
            </a:r>
            <a:r>
              <a:rPr lang="en-US" sz="1200" b="0" dirty="0" smtClean="0">
                <a:solidFill>
                  <a:srgbClr val="452060"/>
                </a:solidFill>
              </a:rPr>
              <a:t>DCIS</a:t>
            </a:r>
            <a:r>
              <a:rPr lang="el-GR" sz="1200" b="0" dirty="0" smtClean="0">
                <a:solidFill>
                  <a:srgbClr val="452060"/>
                </a:solidFill>
              </a:rPr>
              <a:t> ταξινομούνται μαζί ως ενδοκυστικό θηλώδες </a:t>
            </a:r>
            <a:r>
              <a:rPr lang="en-US" sz="1200" b="0" dirty="0" smtClean="0">
                <a:solidFill>
                  <a:srgbClr val="452060"/>
                </a:solidFill>
              </a:rPr>
              <a:t>DCIS</a:t>
            </a:r>
            <a:r>
              <a:rPr lang="el-GR" sz="1200" b="0" dirty="0" smtClean="0">
                <a:solidFill>
                  <a:srgbClr val="452060"/>
                </a:solidFill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2E65E-CE23-4D05-B95A-63472260962A}" type="slidenum">
              <a:rPr lang="el-GR" smtClean="0"/>
              <a:pPr/>
              <a:t>34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40354303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200" b="0" dirty="0" smtClean="0">
                <a:solidFill>
                  <a:srgbClr val="452060"/>
                </a:solidFill>
              </a:rPr>
              <a:t>Σπάνια</a:t>
            </a:r>
            <a:r>
              <a:rPr lang="el-GR" sz="1200" b="0" baseline="0" dirty="0" smtClean="0">
                <a:solidFill>
                  <a:srgbClr val="452060"/>
                </a:solidFill>
              </a:rPr>
              <a:t> περιπτωσεις θηλώδους </a:t>
            </a:r>
            <a:r>
              <a:rPr lang="en-US" sz="1200" b="0" dirty="0" smtClean="0">
                <a:solidFill>
                  <a:srgbClr val="452060"/>
                </a:solidFill>
              </a:rPr>
              <a:t>DCIS</a:t>
            </a:r>
            <a:r>
              <a:rPr lang="el-GR" sz="1200" b="0" dirty="0" smtClean="0">
                <a:solidFill>
                  <a:srgbClr val="452060"/>
                </a:solidFill>
              </a:rPr>
              <a:t> με έντονη ατυπία (</a:t>
            </a:r>
            <a:r>
              <a:rPr lang="en-US" sz="1200" b="0" dirty="0" smtClean="0">
                <a:solidFill>
                  <a:srgbClr val="452060"/>
                </a:solidFill>
              </a:rPr>
              <a:t>DCIS</a:t>
            </a:r>
            <a:r>
              <a:rPr lang="el-GR" sz="1200" b="0" dirty="0" smtClean="0">
                <a:solidFill>
                  <a:srgbClr val="452060"/>
                </a:solidFill>
              </a:rPr>
              <a:t>3 )</a:t>
            </a:r>
            <a:endParaRPr lang="el-GR" b="0" dirty="0" smtClean="0"/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2E65E-CE23-4D05-B95A-63472260962A}" type="slidenum">
              <a:rPr lang="el-GR" smtClean="0"/>
              <a:pPr/>
              <a:t>35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7637960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Η παρουσία των </a:t>
            </a:r>
            <a:r>
              <a:rPr lang="en-US" sz="1200" b="0" dirty="0" smtClean="0">
                <a:solidFill>
                  <a:srgbClr val="452060"/>
                </a:solidFill>
              </a:rPr>
              <a:t>MEC</a:t>
            </a:r>
            <a:r>
              <a:rPr lang="el-GR" sz="1200" b="0" dirty="0" smtClean="0">
                <a:solidFill>
                  <a:srgbClr val="452060"/>
                </a:solidFill>
              </a:rPr>
              <a:t> στην περιφέρεια είναι σε αντίθεσημε την απουσία τους στα</a:t>
            </a:r>
            <a:r>
              <a:rPr lang="el-GR" sz="1200" b="0" baseline="0" dirty="0" smtClean="0">
                <a:solidFill>
                  <a:srgbClr val="452060"/>
                </a:solidFill>
              </a:rPr>
              <a:t> συμπαγές και το ενκαψωμένο θηλώδε</a:t>
            </a:r>
            <a:endParaRPr lang="el-GR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2E65E-CE23-4D05-B95A-63472260962A}" type="slidenum">
              <a:rPr lang="el-GR" smtClean="0"/>
              <a:pPr/>
              <a:t>38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591743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Περιορίζονται ενός των</a:t>
            </a:r>
            <a:r>
              <a:rPr lang="el-GR" baseline="0" dirty="0" smtClean="0"/>
              <a:t> πόρων οι οποίοι διατείνονται και είναι κυστικοί </a:t>
            </a:r>
            <a:endParaRPr lang="el-GR" dirty="0" smtClean="0"/>
          </a:p>
          <a:p>
            <a:r>
              <a:rPr lang="el-GR" dirty="0" smtClean="0"/>
              <a:t>αποκρινης μετάπλαση δυνατό να έχει θηλωδη αρχιτεκτονική καθώς και η συνήθης υπερπλασία πόρων εστικά θηλώδη διαμόρφωση . Ό όρος θηλώδης δεν πρέπει να χρησιμοποείται για</a:t>
            </a:r>
            <a:r>
              <a:rPr lang="el-GR" baseline="0" dirty="0" smtClean="0"/>
              <a:t> αυτές τις αλλοιώσεις 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2E65E-CE23-4D05-B95A-63472260962A}" type="slidenum">
              <a:rPr lang="el-GR" smtClean="0"/>
              <a:pPr/>
              <a:t>3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42658641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Στο1/4 των περιπτώσεων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2E65E-CE23-4D05-B95A-63472260962A}" type="slidenum">
              <a:rPr lang="el-GR" smtClean="0"/>
              <a:pPr/>
              <a:t>40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1446793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</a:t>
            </a:r>
            <a:r>
              <a:rPr lang="el-GR" dirty="0" smtClean="0"/>
              <a:t>ι</a:t>
            </a:r>
            <a:r>
              <a:rPr lang="el-GR" baseline="0" dirty="0" smtClean="0"/>
              <a:t> όροι αυτοί όχι πλέον αποδεκτοί</a:t>
            </a:r>
            <a:endParaRPr lang="en-US" baseline="0" dirty="0" smtClean="0"/>
          </a:p>
          <a:p>
            <a:r>
              <a:rPr lang="en-US" baseline="0" dirty="0" smtClean="0"/>
              <a:t>O</a:t>
            </a:r>
            <a:r>
              <a:rPr lang="el-GR" baseline="0" dirty="0" smtClean="0"/>
              <a:t>ι μοριακές αλλαγές ανάλογες των των καρκινωμάτων με την ίδιο </a:t>
            </a:r>
            <a:r>
              <a:rPr lang="en-US" baseline="0" dirty="0" smtClean="0"/>
              <a:t>ER(+) </a:t>
            </a:r>
            <a:r>
              <a:rPr lang="en-US" baseline="0" dirty="0" err="1" smtClean="0"/>
              <a:t>profil</a:t>
            </a:r>
            <a:r>
              <a:rPr lang="en-US" baseline="0" dirty="0" smtClean="0"/>
              <a:t> &amp; grade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2E65E-CE23-4D05-B95A-63472260962A}" type="slidenum">
              <a:rPr lang="el-GR" smtClean="0"/>
              <a:pPr/>
              <a:t>42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5747473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2E65E-CE23-4D05-B95A-63472260962A}" type="slidenum">
              <a:rPr lang="el-GR" smtClean="0"/>
              <a:pPr/>
              <a:t>44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3367562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Στο διηθητικό στοιχείο συνήθως ως </a:t>
            </a:r>
            <a:r>
              <a:rPr lang="en-US" dirty="0" smtClean="0"/>
              <a:t>NOS</a:t>
            </a:r>
            <a:r>
              <a:rPr lang="el-GR" dirty="0" smtClean="0"/>
              <a:t> καρκίνωμα γίνεται και η εκτίμηση των προγνωστικών-προβλεπτικών</a:t>
            </a:r>
            <a:r>
              <a:rPr lang="el-GR" baseline="0" dirty="0" smtClean="0"/>
              <a:t> παραμέτρων</a:t>
            </a:r>
            <a:endParaRPr lang="el-GR" dirty="0" smtClean="0"/>
          </a:p>
          <a:p>
            <a:r>
              <a:rPr lang="el-GR" dirty="0" smtClean="0"/>
              <a:t>Στις μεταστάσεις ακολουθείται το θηλώδες πρότυπο</a:t>
            </a:r>
          </a:p>
          <a:p>
            <a:r>
              <a:rPr lang="el-GR" dirty="0" smtClean="0"/>
              <a:t>Τοπικές υποτροπές ότανσυνυπάρχει</a:t>
            </a:r>
            <a:r>
              <a:rPr lang="el-GR" baseline="0" dirty="0" smtClean="0"/>
              <a:t> </a:t>
            </a:r>
            <a:r>
              <a:rPr lang="en-US" sz="1200" dirty="0" smtClean="0"/>
              <a:t>DCIS</a:t>
            </a:r>
            <a:r>
              <a:rPr lang="el-GR" sz="1200" dirty="0" smtClean="0"/>
              <a:t> σε παρακείμενους πόρους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2E65E-CE23-4D05-B95A-63472260962A}" type="slidenum">
              <a:rPr lang="el-GR" smtClean="0"/>
              <a:pPr/>
              <a:t>48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9465514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Ή και έκκριμα θηλής</a:t>
            </a:r>
          </a:p>
          <a:p>
            <a:r>
              <a:rPr lang="el-GR" dirty="0" smtClean="0"/>
              <a:t>Και ο όρος νευροενδοκρινές</a:t>
            </a:r>
            <a:r>
              <a:rPr lang="el-GR" baseline="0" dirty="0" smtClean="0"/>
              <a:t> ή </a:t>
            </a:r>
            <a:r>
              <a:rPr lang="el-GR" dirty="0" smtClean="0"/>
              <a:t>ενδοκρινές πορογενές  </a:t>
            </a:r>
            <a:r>
              <a:rPr lang="el-GR" b="0" dirty="0" smtClean="0"/>
              <a:t>καρκίνωμα </a:t>
            </a:r>
            <a:r>
              <a:rPr lang="en-US" sz="1200" b="0" dirty="0" smtClean="0">
                <a:solidFill>
                  <a:srgbClr val="33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Situ</a:t>
            </a:r>
            <a:endParaRPr lang="el-GR" sz="1200" b="0" dirty="0" smtClean="0">
              <a:solidFill>
                <a:srgbClr val="33184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sz="1200" b="0" dirty="0" smtClean="0">
                <a:solidFill>
                  <a:srgbClr val="33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Πολλαπλοί</a:t>
            </a:r>
            <a:r>
              <a:rPr lang="el-GR" sz="1200" b="0" baseline="0" dirty="0" smtClean="0">
                <a:solidFill>
                  <a:srgbClr val="33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εγγύς διευθετυμένοι, διατεταμένοι όζοι</a:t>
            </a:r>
            <a:r>
              <a:rPr lang="en-US" sz="1200" b="0" dirty="0" smtClean="0">
                <a:solidFill>
                  <a:srgbClr val="33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l-GR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2E65E-CE23-4D05-B95A-63472260962A}" type="slidenum">
              <a:rPr lang="el-GR" smtClean="0"/>
              <a:pPr/>
              <a:t>51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7874876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Ήπια –μέτρια πυρηνική ατυπία, ποκίλη μιτωτική δραστηριότητα </a:t>
            </a:r>
          </a:p>
          <a:p>
            <a:r>
              <a:rPr lang="el-GR" dirty="0" smtClean="0"/>
              <a:t>Προσανατολισμός</a:t>
            </a:r>
            <a:r>
              <a:rPr lang="el-GR" baseline="0" dirty="0" smtClean="0"/>
              <a:t> όπως στην </a:t>
            </a:r>
            <a:r>
              <a:rPr lang="en-US" baseline="0" dirty="0" smtClean="0"/>
              <a:t>UDH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2E65E-CE23-4D05-B95A-63472260962A}" type="slidenum">
              <a:rPr lang="el-GR" smtClean="0"/>
              <a:pPr/>
              <a:t>54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3142667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Διευθέτηση Πυρήνων γύρω</a:t>
            </a:r>
            <a:r>
              <a:rPr lang="el-GR" baseline="0" dirty="0" smtClean="0"/>
              <a:t> από αγγειοσυνδετικούς άξονες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2E65E-CE23-4D05-B95A-63472260962A}" type="slidenum">
              <a:rPr lang="el-GR" smtClean="0"/>
              <a:pPr/>
              <a:t>55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1037219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Απουσία έκφρασης σε </a:t>
            </a:r>
            <a:r>
              <a:rPr lang="en-US" dirty="0" smtClean="0"/>
              <a:t>HMCK </a:t>
            </a:r>
            <a:r>
              <a:rPr lang="el-GR" dirty="0" smtClean="0"/>
              <a:t>και</a:t>
            </a:r>
            <a:r>
              <a:rPr lang="el-GR" baseline="0" dirty="0" smtClean="0"/>
              <a:t>  </a:t>
            </a:r>
            <a:r>
              <a:rPr lang="en-US" dirty="0" smtClean="0"/>
              <a:t>HER2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2E65E-CE23-4D05-B95A-63472260962A}" type="slidenum">
              <a:rPr lang="el-GR" smtClean="0"/>
              <a:pPr/>
              <a:t>58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7932705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2E65E-CE23-4D05-B95A-63472260962A}" type="slidenum">
              <a:rPr lang="el-GR" smtClean="0"/>
              <a:pPr/>
              <a:t>59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1894231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Προηγούμενη ορολογία συμπαγές θηλώδες καρκίνωμα με</a:t>
            </a:r>
            <a:r>
              <a:rPr lang="el-GR" baseline="0" dirty="0" smtClean="0"/>
              <a:t> </a:t>
            </a:r>
            <a:r>
              <a:rPr lang="el-GR" dirty="0" smtClean="0"/>
              <a:t>αντίστροφη πολικότητα</a:t>
            </a:r>
          </a:p>
          <a:p>
            <a:r>
              <a:rPr lang="el-GR" dirty="0" smtClean="0"/>
              <a:t>Συμπαγές θηλώδες καρκίνωμα ομοιάζον με τη υψηλή ποικιλία του θηλώδους </a:t>
            </a:r>
            <a:r>
              <a:rPr lang="en-US" dirty="0" err="1" smtClean="0"/>
              <a:t>Ca</a:t>
            </a:r>
            <a:r>
              <a:rPr lang="en-US" dirty="0" smtClean="0"/>
              <a:t> </a:t>
            </a:r>
            <a:r>
              <a:rPr lang="el-GR" dirty="0" smtClean="0"/>
              <a:t>του θυρεοειδούς</a:t>
            </a:r>
            <a:r>
              <a:rPr lang="el-GR" baseline="0" dirty="0" smtClean="0"/>
              <a:t> </a:t>
            </a:r>
            <a:endParaRPr lang="el-GR" dirty="0" smtClean="0"/>
          </a:p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2E65E-CE23-4D05-B95A-63472260962A}" type="slidenum">
              <a:rPr lang="el-GR" smtClean="0"/>
              <a:pPr/>
              <a:t>60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283821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Η ΔΔ μεταξύ καλοήθων και κακοήθων το σημαντικό μέλημα για τη σωστή διάγνωση και τη θεραπευτική αντιμετώπιση</a:t>
            </a:r>
          </a:p>
          <a:p>
            <a:r>
              <a:rPr lang="el-GR" baseline="0" dirty="0" smtClean="0"/>
              <a:t>  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2E65E-CE23-4D05-B95A-63472260962A}" type="slidenum">
              <a:rPr lang="el-GR" smtClean="0"/>
              <a:pPr/>
              <a:t>4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41163244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Το διηθητικό στοιχείο οιουδήποτε τύπου</a:t>
            </a:r>
            <a:r>
              <a:rPr lang="en-US" dirty="0" smtClean="0"/>
              <a:t>: </a:t>
            </a:r>
            <a:r>
              <a:rPr lang="el-GR" dirty="0" smtClean="0"/>
              <a:t>ΝΟ</a:t>
            </a:r>
            <a:r>
              <a:rPr lang="en-US" dirty="0" smtClean="0"/>
              <a:t>S,</a:t>
            </a:r>
            <a:r>
              <a:rPr lang="en-US" baseline="0" dirty="0" smtClean="0"/>
              <a:t> , lobular, cribriform, tubular </a:t>
            </a:r>
            <a:r>
              <a:rPr lang="el-GR" baseline="0" dirty="0" err="1" smtClean="0"/>
              <a:t>αλλα</a:t>
            </a:r>
            <a:r>
              <a:rPr lang="el-GR" baseline="0" dirty="0" smtClean="0"/>
              <a:t> και βλεννώδες ή και με </a:t>
            </a:r>
            <a:r>
              <a:rPr lang="el-GR" baseline="0" dirty="0" err="1" smtClean="0"/>
              <a:t>νευροενδοκρινική</a:t>
            </a:r>
            <a:r>
              <a:rPr lang="el-GR" baseline="0" dirty="0" smtClean="0"/>
              <a:t> διαφοροποίηση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2E65E-CE23-4D05-B95A-63472260962A}" type="slidenum">
              <a:rPr lang="el-GR" smtClean="0"/>
              <a:pPr/>
              <a:t>62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98083659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Σύνθετο</a:t>
            </a:r>
            <a:r>
              <a:rPr lang="el-GR" baseline="0" dirty="0" smtClean="0"/>
              <a:t> </a:t>
            </a:r>
            <a:r>
              <a:rPr lang="el-GR" dirty="0" smtClean="0"/>
              <a:t>καρκίνωμα</a:t>
            </a:r>
            <a:r>
              <a:rPr lang="el-GR" baseline="0" dirty="0" smtClean="0"/>
              <a:t> με συνύπαρξη των δύο τύπων εντός του ίδιου όζου, ως ό ένας όγκος να αναπτύσσεται εντός του άλλου. Στοιχείο ενισχυτικό μιας κοινής οδού </a:t>
            </a:r>
            <a:r>
              <a:rPr lang="el-GR" baseline="0" dirty="0" err="1" smtClean="0"/>
              <a:t>ογκογένεσης</a:t>
            </a:r>
            <a:r>
              <a:rPr lang="el-GR" baseline="0" dirty="0" smtClean="0"/>
              <a:t> των δύο καρκινωμάτων.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2E65E-CE23-4D05-B95A-63472260962A}" type="slidenum">
              <a:rPr lang="el-GR" smtClean="0"/>
              <a:pPr/>
              <a:t>67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7858626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Οι περισσότερες περιπτώσεις διηθ. Θηλώδους που έχουν περιγραφεί στη διεθνή βιβλιογ. αφορούν ενκαψωμένο ή συμπαγές θηλώδες</a:t>
            </a:r>
            <a:r>
              <a:rPr lang="en-US" dirty="0" smtClean="0"/>
              <a:t> CA 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2E65E-CE23-4D05-B95A-63472260962A}" type="slidenum">
              <a:rPr lang="el-GR" smtClean="0"/>
              <a:pPr/>
              <a:t>69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8309005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2E65E-CE23-4D05-B95A-63472260962A}" type="slidenum">
              <a:rPr lang="el-GR" smtClean="0"/>
              <a:pPr/>
              <a:t>70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401356018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2E65E-CE23-4D05-B95A-63472260962A}" type="slidenum">
              <a:rPr lang="el-GR" smtClean="0"/>
              <a:pPr/>
              <a:t>72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15156788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Σπάνιο 0.9%-2%, ειδικός τύπος διηθητικού καρκινώματος εκτός της λίστας των θηλωδών νεοπλασμάτων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2E65E-CE23-4D05-B95A-63472260962A}" type="slidenum">
              <a:rPr lang="el-GR" smtClean="0"/>
              <a:pPr/>
              <a:t>75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37407958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2E65E-CE23-4D05-B95A-63472260962A}" type="slidenum">
              <a:rPr lang="el-GR" smtClean="0"/>
              <a:pPr/>
              <a:t>76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37980789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2E65E-CE23-4D05-B95A-63472260962A}" type="slidenum">
              <a:rPr lang="el-GR" smtClean="0"/>
              <a:pPr/>
              <a:t>77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9697840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Που καθιστούν αδύνατη τη προεγχειρητική</a:t>
            </a:r>
            <a:r>
              <a:rPr lang="el-GR" baseline="0" dirty="0" smtClean="0"/>
              <a:t> τους διάγνωση</a:t>
            </a: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Οι μεταπλάσεις καιοι σκληρυντικές αλλοιώσεις στο θήλωμα συνιστούν </a:t>
            </a:r>
            <a:r>
              <a:rPr lang="el-GR" sz="1200" dirty="0" smtClean="0"/>
              <a:t>διαγνωστικές παγίδες</a:t>
            </a: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2E65E-CE23-4D05-B95A-63472260962A}" type="slidenum">
              <a:rPr lang="el-GR" smtClean="0"/>
              <a:pPr/>
              <a:t>78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28520512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2E65E-CE23-4D05-B95A-63472260962A}" type="slidenum">
              <a:rPr lang="el-GR" smtClean="0"/>
              <a:pPr/>
              <a:t>79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4220351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2E65E-CE23-4D05-B95A-63472260962A}" type="slidenum">
              <a:rPr lang="el-GR" smtClean="0"/>
              <a:pPr/>
              <a:t>5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045235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Η αρχιτεκτονική ατυπία έγκειται στην</a:t>
            </a:r>
            <a:r>
              <a:rPr lang="el-GR" baseline="0" dirty="0" smtClean="0"/>
              <a:t> εκτίμηση του διαστήματος μεταξύ παρακείμενων αγγειοσυνδετικών αξόνων το οποίο θεωρείται όπως ο αυλός του πόρου και στο οποίο εφαρμόζονται τα κριτήρια για την εκτίμηση των ενδοπορικών εξεργασιών.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solidFill>
                  <a:schemeClr val="tx1"/>
                </a:solidFill>
              </a:rPr>
              <a:t>calponin</a:t>
            </a:r>
            <a:r>
              <a:rPr lang="en-US" dirty="0" smtClean="0">
                <a:solidFill>
                  <a:schemeClr val="tx1"/>
                </a:solidFill>
              </a:rPr>
              <a:t>, SMA,SMMHC</a:t>
            </a:r>
            <a:r>
              <a:rPr lang="el-GR" dirty="0" smtClean="0">
                <a:solidFill>
                  <a:schemeClr val="tx1"/>
                </a:solidFill>
              </a:rPr>
              <a:t> μικρή ειδικότητα διασταυρούμενη αντίδραση</a:t>
            </a:r>
            <a:r>
              <a:rPr lang="el-GR" baseline="0" dirty="0" smtClean="0">
                <a:solidFill>
                  <a:schemeClr val="tx1"/>
                </a:solidFill>
              </a:rPr>
              <a:t> με </a:t>
            </a:r>
            <a:r>
              <a:rPr lang="el-GR" baseline="0" dirty="0" err="1" smtClean="0">
                <a:solidFill>
                  <a:schemeClr val="tx1"/>
                </a:solidFill>
              </a:rPr>
              <a:t>στρωματικούς</a:t>
            </a:r>
            <a:r>
              <a:rPr lang="el-GR" baseline="0" dirty="0" smtClean="0">
                <a:solidFill>
                  <a:schemeClr val="tx1"/>
                </a:solidFill>
              </a:rPr>
              <a:t> </a:t>
            </a:r>
            <a:r>
              <a:rPr lang="el-GR" baseline="0" dirty="0" err="1" smtClean="0">
                <a:solidFill>
                  <a:schemeClr val="tx1"/>
                </a:solidFill>
              </a:rPr>
              <a:t>ινοβλάστες</a:t>
            </a:r>
            <a:r>
              <a:rPr lang="el-GR" baseline="0" dirty="0" smtClean="0">
                <a:solidFill>
                  <a:schemeClr val="tx1"/>
                </a:solidFill>
              </a:rPr>
              <a:t>, αγγειακά </a:t>
            </a:r>
            <a:r>
              <a:rPr lang="el-GR" baseline="0" dirty="0" err="1" smtClean="0">
                <a:solidFill>
                  <a:schemeClr val="tx1"/>
                </a:solidFill>
              </a:rPr>
              <a:t>περικύτταρα</a:t>
            </a:r>
            <a:r>
              <a:rPr lang="el-GR" baseline="0" dirty="0" smtClean="0">
                <a:solidFill>
                  <a:schemeClr val="tx1"/>
                </a:solidFill>
              </a:rPr>
              <a:t> και ενδοθηλιακά κ.</a:t>
            </a:r>
            <a:r>
              <a:rPr lang="el-GR" baseline="0" dirty="0" smtClean="0"/>
              <a:t> </a:t>
            </a: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2E65E-CE23-4D05-B95A-63472260962A}" type="slidenum">
              <a:rPr lang="el-GR" smtClean="0"/>
              <a:pPr/>
              <a:t>7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717603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2E65E-CE23-4D05-B95A-63472260962A}" type="slidenum">
              <a:rPr lang="el-GR" smtClean="0"/>
              <a:pPr/>
              <a:t>8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803087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</a:t>
            </a:r>
            <a:r>
              <a:rPr lang="el-GR" dirty="0" smtClean="0"/>
              <a:t>ποσταδιοποίηση ανάλογα με την εντόπιση και την κλινική</a:t>
            </a:r>
            <a:r>
              <a:rPr lang="el-GR" baseline="0" dirty="0" smtClean="0"/>
              <a:t> εκδήλωσε σε κεντρικό και περιφερικά </a:t>
            </a:r>
            <a:endParaRPr lang="en-US" dirty="0" smtClean="0"/>
          </a:p>
          <a:p>
            <a:r>
              <a:rPr lang="el-GR" dirty="0" smtClean="0"/>
              <a:t>Άλλοι αποδεκτοί όροι για</a:t>
            </a:r>
            <a:r>
              <a:rPr lang="el-GR" baseline="0" dirty="0" smtClean="0"/>
              <a:t> το κεντρικό</a:t>
            </a:r>
            <a:r>
              <a:rPr lang="en-US" baseline="0" dirty="0" smtClean="0"/>
              <a:t>:</a:t>
            </a:r>
            <a:r>
              <a:rPr lang="el-GR" baseline="0" dirty="0" smtClean="0"/>
              <a:t> θήλωμα των μεγάλων ή υποθηλαίων πόρων</a:t>
            </a:r>
          </a:p>
          <a:p>
            <a:r>
              <a:rPr lang="el-GR" baseline="0" dirty="0" smtClean="0"/>
              <a:t>Το μέγεθος του θηλώματος στη</a:t>
            </a:r>
            <a:r>
              <a:rPr lang="en-US" baseline="0" dirty="0" smtClean="0"/>
              <a:t> Core biopsy</a:t>
            </a:r>
            <a:r>
              <a:rPr lang="el-GR" baseline="0" dirty="0" smtClean="0"/>
              <a:t> να αναφέρεται για συσχέτιση με τα ακτινολογικά ευρήματα και τον προγραμματισμό των θεραπευτικών χειρισμων 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2E65E-CE23-4D05-B95A-63472260962A}" type="slidenum">
              <a:rPr lang="el-GR" smtClean="0"/>
              <a:pPr/>
              <a:t>9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905461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2E65E-CE23-4D05-B95A-63472260962A}" type="slidenum">
              <a:rPr lang="el-GR" smtClean="0"/>
              <a:pPr/>
              <a:t>11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915235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12596-1ACD-4BE9-956F-E05BEB222E10}" type="datetimeFigureOut">
              <a:rPr lang="el-GR" smtClean="0"/>
              <a:pPr/>
              <a:t>29/3/2021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6754A-5DE4-4873-9E6E-0879C9FA82F8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603907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12596-1ACD-4BE9-956F-E05BEB222E10}" type="datetimeFigureOut">
              <a:rPr lang="el-GR" smtClean="0"/>
              <a:pPr/>
              <a:t>29/3/2021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6754A-5DE4-4873-9E6E-0879C9FA82F8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77311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12596-1ACD-4BE9-956F-E05BEB222E10}" type="datetimeFigureOut">
              <a:rPr lang="el-GR" smtClean="0"/>
              <a:pPr/>
              <a:t>29/3/2021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6754A-5DE4-4873-9E6E-0879C9FA82F8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1536651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12596-1ACD-4BE9-956F-E05BEB222E10}" type="datetimeFigureOut">
              <a:rPr lang="el-GR" smtClean="0"/>
              <a:pPr/>
              <a:t>29/3/2021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6754A-5DE4-4873-9E6E-0879C9FA82F8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40477332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12596-1ACD-4BE9-956F-E05BEB222E10}" type="datetimeFigureOut">
              <a:rPr lang="el-GR" smtClean="0"/>
              <a:pPr/>
              <a:t>29/3/2021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6754A-5DE4-4873-9E6E-0879C9FA82F8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1911695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12596-1ACD-4BE9-956F-E05BEB222E10}" type="datetimeFigureOut">
              <a:rPr lang="el-GR" smtClean="0"/>
              <a:pPr/>
              <a:t>29/3/2021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6754A-5DE4-4873-9E6E-0879C9FA82F8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5225504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12596-1ACD-4BE9-956F-E05BEB222E10}" type="datetimeFigureOut">
              <a:rPr lang="el-GR" smtClean="0"/>
              <a:pPr/>
              <a:t>29/3/2021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6754A-5DE4-4873-9E6E-0879C9FA82F8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829985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12596-1ACD-4BE9-956F-E05BEB222E10}" type="datetimeFigureOut">
              <a:rPr lang="el-GR" smtClean="0"/>
              <a:pPr/>
              <a:t>29/3/2021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6754A-5DE4-4873-9E6E-0879C9FA82F8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826698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12596-1ACD-4BE9-956F-E05BEB222E10}" type="datetimeFigureOut">
              <a:rPr lang="el-GR" smtClean="0"/>
              <a:pPr/>
              <a:t>29/3/2021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6754A-5DE4-4873-9E6E-0879C9FA82F8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4135282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12596-1ACD-4BE9-956F-E05BEB222E10}" type="datetimeFigureOut">
              <a:rPr lang="el-GR" smtClean="0"/>
              <a:pPr/>
              <a:t>29/3/2021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6754A-5DE4-4873-9E6E-0879C9FA82F8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749977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12596-1ACD-4BE9-956F-E05BEB222E10}" type="datetimeFigureOut">
              <a:rPr lang="el-GR" smtClean="0"/>
              <a:pPr/>
              <a:t>29/3/2021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6754A-5DE4-4873-9E6E-0879C9FA82F8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611832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12596-1ACD-4BE9-956F-E05BEB222E10}" type="datetimeFigureOut">
              <a:rPr lang="el-GR" smtClean="0"/>
              <a:pPr/>
              <a:t>29/3/2021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6754A-5DE4-4873-9E6E-0879C9FA82F8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672687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12596-1ACD-4BE9-956F-E05BEB222E10}" type="datetimeFigureOut">
              <a:rPr lang="el-GR" smtClean="0"/>
              <a:pPr/>
              <a:t>29/3/2021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6754A-5DE4-4873-9E6E-0879C9FA82F8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191370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12596-1ACD-4BE9-956F-E05BEB222E10}" type="datetimeFigureOut">
              <a:rPr lang="el-GR" smtClean="0"/>
              <a:pPr/>
              <a:t>29/3/2021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6754A-5DE4-4873-9E6E-0879C9FA82F8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770002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12596-1ACD-4BE9-956F-E05BEB222E10}" type="datetimeFigureOut">
              <a:rPr lang="el-GR" smtClean="0"/>
              <a:pPr/>
              <a:t>29/3/2021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6754A-5DE4-4873-9E6E-0879C9FA82F8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04014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6754A-5DE4-4873-9E6E-0879C9FA82F8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12596-1ACD-4BE9-956F-E05BEB222E10}" type="datetimeFigureOut">
              <a:rPr lang="el-GR" smtClean="0"/>
              <a:pPr/>
              <a:t>29/3/2021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150529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12596-1ACD-4BE9-956F-E05BEB222E10}" type="datetimeFigureOut">
              <a:rPr lang="el-GR" smtClean="0"/>
              <a:pPr/>
              <a:t>29/3/2021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2D6754A-5DE4-4873-9E6E-0879C9FA82F8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76853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wmf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tiff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eg"/><Relationship Id="rId4" Type="http://schemas.openxmlformats.org/officeDocument/2006/relationships/image" Target="../media/image47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png"/><Relationship Id="rId4" Type="http://schemas.openxmlformats.org/officeDocument/2006/relationships/image" Target="../media/image62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2.tiff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pn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png"/><Relationship Id="rId4" Type="http://schemas.microsoft.com/office/2007/relationships/hdphoto" Target="../media/hdphoto2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0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tiff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1.tiff"/><Relationship Id="rId4" Type="http://schemas.openxmlformats.org/officeDocument/2006/relationships/image" Target="../media/image10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4.tiff"/><Relationship Id="rId4" Type="http://schemas.openxmlformats.org/officeDocument/2006/relationships/image" Target="../media/image103.tif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tiff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2.tiff"/><Relationship Id="rId4" Type="http://schemas.openxmlformats.org/officeDocument/2006/relationships/image" Target="../media/image111.tif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2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tiff"/><Relationship Id="rId2" Type="http://schemas.openxmlformats.org/officeDocument/2006/relationships/image" Target="../media/image141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tiff"/><Relationship Id="rId2" Type="http://schemas.openxmlformats.org/officeDocument/2006/relationships/image" Target="../media/image145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8.tiff"/><Relationship Id="rId4" Type="http://schemas.openxmlformats.org/officeDocument/2006/relationships/image" Target="../media/image14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6447" y="1035424"/>
            <a:ext cx="10044952" cy="1225655"/>
          </a:xfrm>
        </p:spPr>
        <p:txBody>
          <a:bodyPr>
            <a:normAutofit fontScale="90000"/>
          </a:bodyPr>
          <a:lstStyle/>
          <a:p>
            <a:pPr algn="ctr"/>
            <a:r>
              <a:rPr lang="el-GR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Θηλώδεις νεοπλασματικές αλλοιώσεις μαστού</a:t>
            </a:r>
            <a:br>
              <a:rPr lang="el-GR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Διαγνωστική προσέγγιση</a:t>
            </a:r>
            <a:endParaRPr lang="el-GR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6923" y="3306740"/>
            <a:ext cx="9144000" cy="227450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Τζάϊδα Ολυμπία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80000"/>
              </a:lnSpc>
              <a:defRPr/>
            </a:pPr>
            <a:r>
              <a:rPr lang="el-GR" sz="1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10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80000"/>
              </a:lnSpc>
              <a:defRPr/>
            </a:pPr>
            <a:r>
              <a:rPr lang="el-GR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Παθ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</a:t>
            </a:r>
            <a:r>
              <a:rPr lang="el-GR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λογοανατόμος Μ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D, PhD</a:t>
            </a:r>
            <a:r>
              <a:rPr lang="el-GR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80000"/>
              </a:lnSpc>
              <a:defRPr/>
            </a:pPr>
            <a:r>
              <a:rPr lang="el-GR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ΕΑΝΠ- </a:t>
            </a:r>
            <a:r>
              <a:rPr lang="el-GR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ΜΕΤΑΞΑ</a:t>
            </a:r>
          </a:p>
          <a:p>
            <a:pPr>
              <a:lnSpc>
                <a:spcPct val="80000"/>
              </a:lnSpc>
              <a:defRPr/>
            </a:pPr>
            <a:endParaRPr lang="el-GR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80000"/>
              </a:lnSpc>
              <a:defRPr/>
            </a:pPr>
            <a:r>
              <a:rPr lang="el-GR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Μετεκπαιδευτικά μαθήματα ΕΚΠΑ 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19/3</a:t>
            </a:r>
            <a:r>
              <a:rPr lang="el-GR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/202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  <a:endParaRPr lang="el-GR" sz="20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177192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60" y="663389"/>
            <a:ext cx="8596668" cy="681318"/>
          </a:xfrm>
        </p:spPr>
        <p:txBody>
          <a:bodyPr>
            <a:normAutofit fontScale="90000"/>
          </a:bodyPr>
          <a:lstStyle/>
          <a:p>
            <a:pPr algn="ctr"/>
            <a:r>
              <a:rPr lang="el-GR" sz="3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Κεντρικό θήλωμα</a:t>
            </a:r>
            <a:r>
              <a:rPr lang="el-GR" b="1" dirty="0">
                <a:solidFill>
                  <a:srgbClr val="002060"/>
                </a:solidFill>
              </a:rPr>
              <a:t/>
            </a:r>
            <a:br>
              <a:rPr lang="el-GR" b="1" dirty="0">
                <a:solidFill>
                  <a:srgbClr val="002060"/>
                </a:solidFill>
              </a:rPr>
            </a:br>
            <a:endParaRPr lang="el-G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97078" y="2007348"/>
            <a:ext cx="4183062" cy="3767080"/>
          </a:xfrm>
          <a:prstGeom prst="rect">
            <a:avLst/>
          </a:prstGeom>
        </p:spPr>
      </p:pic>
      <p:pic>
        <p:nvPicPr>
          <p:cNvPr id="9" name="Picture 4" descr="pap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50"/>
          <a:stretch>
            <a:fillRect/>
          </a:stretch>
        </p:blipFill>
        <p:spPr>
          <a:xfrm>
            <a:off x="484093" y="2007348"/>
            <a:ext cx="4639236" cy="37670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585542" y="6067737"/>
            <a:ext cx="5213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/>
              <a:t>Μοροειδής μάζα αποφράσσουσα τον αυλό πόρου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46203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2487" y="339351"/>
            <a:ext cx="3723978" cy="694944"/>
          </a:xfrm>
        </p:spPr>
        <p:txBody>
          <a:bodyPr>
            <a:normAutofit fontScale="90000"/>
          </a:bodyPr>
          <a:lstStyle/>
          <a:p>
            <a:r>
              <a:rPr lang="el-GR" sz="30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Ενδοπορικό θήλωμα</a:t>
            </a:r>
            <a:r>
              <a:rPr lang="el-GR" sz="600" dirty="0">
                <a:solidFill>
                  <a:srgbClr val="452060"/>
                </a:solidFill>
              </a:rPr>
              <a:t/>
            </a:r>
            <a:br>
              <a:rPr lang="el-GR" sz="600" dirty="0">
                <a:solidFill>
                  <a:srgbClr val="452060"/>
                </a:solidFill>
              </a:rPr>
            </a:b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8941" y="1899137"/>
            <a:ext cx="5204011" cy="28476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sz="2200" dirty="0" smtClean="0"/>
              <a:t> </a:t>
            </a:r>
            <a:r>
              <a:rPr lang="en-US" sz="2400" b="1" dirty="0" smtClean="0">
                <a:solidFill>
                  <a:srgbClr val="452060"/>
                </a:solidFill>
              </a:rPr>
              <a:t>K</a:t>
            </a:r>
            <a:r>
              <a:rPr lang="el-GR" sz="2400" b="1" dirty="0" smtClean="0">
                <a:solidFill>
                  <a:srgbClr val="452060"/>
                </a:solidFill>
              </a:rPr>
              <a:t>αλοήθης,περίγραπτη,ενδοπορικά</a:t>
            </a:r>
          </a:p>
          <a:p>
            <a:pPr marL="0" indent="0">
              <a:buNone/>
            </a:pPr>
            <a:r>
              <a:rPr lang="el-GR" sz="2200" dirty="0" smtClean="0"/>
              <a:t> πολλαπλασιαζόμενη αλλοίωση με</a:t>
            </a:r>
          </a:p>
          <a:p>
            <a:pPr marL="0" indent="0">
              <a:buNone/>
            </a:pPr>
            <a:r>
              <a:rPr lang="el-GR" sz="2200" dirty="0" smtClean="0"/>
              <a:t> θηλώδη αρχιτεκτονική</a:t>
            </a:r>
            <a:endParaRPr lang="el-GR" sz="900" dirty="0" smtClean="0"/>
          </a:p>
          <a:p>
            <a:pPr marL="0" indent="0">
              <a:buNone/>
            </a:pPr>
            <a:r>
              <a:rPr lang="el-GR" sz="900" b="1" dirty="0" smtClean="0"/>
              <a:t> </a:t>
            </a:r>
          </a:p>
          <a:p>
            <a:pPr marL="0" indent="0">
              <a:buNone/>
            </a:pPr>
            <a:r>
              <a:rPr lang="el-GR" sz="2200" b="1" dirty="0" smtClean="0">
                <a:solidFill>
                  <a:srgbClr val="002060"/>
                </a:solidFill>
              </a:rPr>
              <a:t>Μονοκλωνική εξεργασία</a:t>
            </a:r>
            <a:endParaRPr lang="en-US" sz="22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l-GR" sz="2200" dirty="0" smtClean="0"/>
              <a:t>(</a:t>
            </a:r>
            <a:r>
              <a:rPr lang="el-GR" sz="1900" dirty="0" smtClean="0"/>
              <a:t>σημειακές μεταλλάξεις σε </a:t>
            </a:r>
            <a:r>
              <a:rPr lang="en-US" sz="1900" dirty="0" smtClean="0"/>
              <a:t>PIK3CA/AKT1</a:t>
            </a:r>
            <a:r>
              <a:rPr lang="el-GR" sz="2200" dirty="0" smtClean="0"/>
              <a:t>)</a:t>
            </a:r>
          </a:p>
          <a:p>
            <a:pPr marL="0" indent="0">
              <a:buNone/>
            </a:pPr>
            <a:r>
              <a:rPr lang="el-GR" dirty="0" smtClean="0"/>
              <a:t> </a:t>
            </a:r>
          </a:p>
          <a:p>
            <a:pPr marL="0" indent="0">
              <a:buNone/>
            </a:pPr>
            <a:endParaRPr lang="el-GR" dirty="0" smtClean="0"/>
          </a:p>
        </p:txBody>
      </p:sp>
      <p:pic>
        <p:nvPicPr>
          <p:cNvPr id="8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l="1707"/>
          <a:stretch/>
        </p:blipFill>
        <p:spPr>
          <a:xfrm>
            <a:off x="5862380" y="1034295"/>
            <a:ext cx="4101352" cy="2864403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2380" y="3898698"/>
            <a:ext cx="4101352" cy="29593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433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8399" y="381000"/>
            <a:ext cx="8596668" cy="833938"/>
          </a:xfrm>
        </p:spPr>
        <p:txBody>
          <a:bodyPr>
            <a:normAutofit/>
          </a:bodyPr>
          <a:lstStyle/>
          <a:p>
            <a:pPr algn="ctr"/>
            <a:r>
              <a:rPr lang="el-GR" sz="30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Ενδοπορικό θήλωμα</a:t>
            </a:r>
            <a:endParaRPr lang="el-GR" sz="3000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862" y="2877670"/>
            <a:ext cx="4055503" cy="348278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colorTemperature colorTemp="540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9547" y="2877671"/>
            <a:ext cx="3935520" cy="34827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60924" y="5380438"/>
            <a:ext cx="588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p63</a:t>
            </a:r>
            <a:endParaRPr lang="el-GR" dirty="0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45892" y="1358695"/>
            <a:ext cx="808168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</a:pPr>
            <a:r>
              <a:rPr lang="el-GR" b="1" dirty="0" smtClean="0"/>
              <a:t>  </a:t>
            </a:r>
            <a:r>
              <a:rPr lang="el-GR" sz="2000" b="1" dirty="0" smtClean="0"/>
              <a:t>Ινοαγγει</a:t>
            </a:r>
            <a:r>
              <a:rPr lang="en-US" sz="2000" b="1" dirty="0"/>
              <a:t>o</a:t>
            </a:r>
            <a:r>
              <a:rPr lang="el-GR" sz="2000" b="1" dirty="0"/>
              <a:t>συνδετικοί άξονες</a:t>
            </a:r>
          </a:p>
          <a:p>
            <a:pPr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</a:pPr>
            <a:r>
              <a:rPr lang="el-GR" sz="2000" b="1" dirty="0" smtClean="0"/>
              <a:t>  Επένδυση </a:t>
            </a:r>
            <a:r>
              <a:rPr lang="el-GR" sz="2000" b="1" dirty="0"/>
              <a:t>απο διπλό στίχο </a:t>
            </a:r>
            <a:r>
              <a:rPr lang="el-GR" sz="2000" b="1" dirty="0" smtClean="0"/>
              <a:t>κυττάρων</a:t>
            </a:r>
            <a:r>
              <a:rPr lang="en-US" sz="2000" b="1" dirty="0" smtClean="0"/>
              <a:t>:</a:t>
            </a:r>
            <a:r>
              <a:rPr lang="el-GR" sz="2000" b="1" dirty="0" smtClean="0"/>
              <a:t> </a:t>
            </a:r>
            <a:r>
              <a:rPr lang="el-GR" sz="2000" dirty="0" smtClean="0"/>
              <a:t>- </a:t>
            </a:r>
            <a:r>
              <a:rPr lang="el-GR" sz="2000" b="1" dirty="0">
                <a:solidFill>
                  <a:srgbClr val="002060"/>
                </a:solidFill>
              </a:rPr>
              <a:t>εσωτερικό </a:t>
            </a:r>
            <a:r>
              <a:rPr lang="en-US" sz="2000" b="1" dirty="0">
                <a:solidFill>
                  <a:srgbClr val="002060"/>
                </a:solidFill>
              </a:rPr>
              <a:t>MEC</a:t>
            </a:r>
            <a:r>
              <a:rPr lang="el-GR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l-GR" sz="2000" b="1" dirty="0">
                <a:solidFill>
                  <a:srgbClr val="002060"/>
                </a:solidFill>
              </a:rPr>
              <a:t>     </a:t>
            </a:r>
          </a:p>
          <a:p>
            <a:r>
              <a:rPr lang="el-GR" sz="2000" dirty="0"/>
              <a:t>              </a:t>
            </a:r>
            <a:r>
              <a:rPr lang="el-GR" sz="2000" dirty="0" smtClean="0"/>
              <a:t>                                                </a:t>
            </a:r>
            <a:r>
              <a:rPr lang="en-US" sz="2000" dirty="0" smtClean="0"/>
              <a:t> </a:t>
            </a:r>
            <a:r>
              <a:rPr lang="el-GR" sz="2000" dirty="0" smtClean="0"/>
              <a:t>- </a:t>
            </a:r>
            <a:r>
              <a:rPr lang="el-GR" sz="2000" dirty="0"/>
              <a:t>εξωτερικό επιθηλιακό</a:t>
            </a:r>
            <a:endParaRPr lang="en-US" sz="2000" dirty="0"/>
          </a:p>
          <a:p>
            <a:r>
              <a:rPr lang="el-GR" b="1" dirty="0"/>
              <a:t>   Στην περιφέρεια των </a:t>
            </a:r>
            <a:r>
              <a:rPr lang="el-GR" b="1" dirty="0" smtClean="0"/>
              <a:t>προσβεβλημένων δομών </a:t>
            </a:r>
            <a:r>
              <a:rPr lang="el-GR" b="1" dirty="0"/>
              <a:t>επίσης στίχος</a:t>
            </a:r>
            <a:r>
              <a:rPr lang="en-US" b="1" dirty="0"/>
              <a:t> ME</a:t>
            </a:r>
            <a:r>
              <a:rPr lang="en-US" dirty="0"/>
              <a:t>C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153281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275" y="784411"/>
            <a:ext cx="8596668" cy="883024"/>
          </a:xfrm>
        </p:spPr>
        <p:txBody>
          <a:bodyPr>
            <a:normAutofit/>
          </a:bodyPr>
          <a:lstStyle/>
          <a:p>
            <a:pPr algn="ctr"/>
            <a:r>
              <a:rPr lang="el-GR" sz="30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Ενδοπορικό θήλωμα</a:t>
            </a:r>
            <a:endParaRPr lang="el-GR" sz="3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818359" y="2160588"/>
            <a:ext cx="3416159" cy="35465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8" y="2160588"/>
            <a:ext cx="3428999" cy="354657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1414" y="2160588"/>
            <a:ext cx="3285551" cy="35465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026495" y="5337826"/>
            <a:ext cx="588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p63</a:t>
            </a:r>
            <a:endParaRPr lang="el-GR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399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856" y="249428"/>
            <a:ext cx="8596668" cy="677003"/>
          </a:xfrm>
        </p:spPr>
        <p:txBody>
          <a:bodyPr>
            <a:normAutofit/>
          </a:bodyPr>
          <a:lstStyle/>
          <a:p>
            <a:pPr algn="ctr"/>
            <a:r>
              <a:rPr lang="el-GR" sz="30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Ενδοπορικό </a:t>
            </a:r>
            <a:r>
              <a:rPr lang="el-GR" sz="30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θήλωμα με υπερπλασία</a:t>
            </a:r>
            <a:endParaRPr lang="el-GR" sz="3000" dirty="0"/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 rotWithShape="1">
          <a:blip r:embed="rId3" cstate="print"/>
          <a:srcRect b="2147"/>
          <a:stretch/>
        </p:blipFill>
        <p:spPr>
          <a:xfrm>
            <a:off x="1294197" y="842211"/>
            <a:ext cx="3626719" cy="2735178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lum bright="6000" contrast="1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29256" y="902368"/>
            <a:ext cx="3534270" cy="26750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Content Placeholder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12617" y="3721060"/>
            <a:ext cx="3596267" cy="2836151"/>
          </a:xfrm>
          <a:prstGeom prst="rect">
            <a:avLst/>
          </a:prstGeom>
        </p:spPr>
      </p:pic>
      <p:pic>
        <p:nvPicPr>
          <p:cNvPr id="13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6" cstate="print"/>
          <a:srcRect l="3173" t="-736" r="2703" b="-1"/>
          <a:stretch/>
        </p:blipFill>
        <p:spPr>
          <a:xfrm>
            <a:off x="5429256" y="3721060"/>
            <a:ext cx="3522239" cy="28602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9463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565348"/>
            <a:ext cx="8596668" cy="844049"/>
          </a:xfrm>
        </p:spPr>
        <p:txBody>
          <a:bodyPr>
            <a:normAutofit fontScale="90000"/>
          </a:bodyPr>
          <a:lstStyle/>
          <a:p>
            <a:pPr algn="ctr"/>
            <a:r>
              <a:rPr lang="el-GR" sz="30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Ενδοπορικό θήλωμα με </a:t>
            </a:r>
            <a:r>
              <a:rPr lang="el-GR" sz="30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υπερπλασία</a:t>
            </a:r>
            <a:r>
              <a:rPr lang="en-US" sz="30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0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l-GR" sz="3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/>
          <a:srcRect l="1818" t="3355"/>
          <a:stretch/>
        </p:blipFill>
        <p:spPr>
          <a:xfrm>
            <a:off x="599706" y="1915107"/>
            <a:ext cx="4124134" cy="33507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49806" y="1835665"/>
            <a:ext cx="4171950" cy="33732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96726" y="4776152"/>
            <a:ext cx="806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l-GR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</a:t>
            </a:r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endParaRPr lang="el-GR" dirty="0">
              <a:solidFill>
                <a:srgbClr val="FFC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86684" y="4701050"/>
            <a:ext cx="588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p63</a:t>
            </a:r>
            <a:endParaRPr lang="el-GR" dirty="0">
              <a:solidFill>
                <a:srgbClr val="FFC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/>
          <a:srcRect b="53859"/>
          <a:stretch/>
        </p:blipFill>
        <p:spPr>
          <a:xfrm>
            <a:off x="2446350" y="5635207"/>
            <a:ext cx="5819775" cy="76031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789586" y="6395526"/>
            <a:ext cx="2305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H. </a:t>
            </a:r>
            <a:r>
              <a:rPr lang="en-US" i="1" dirty="0" err="1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</a:t>
            </a:r>
            <a:r>
              <a:rPr lang="el-GR" i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</a:t>
            </a:r>
            <a:r>
              <a:rPr lang="en-US" i="1" dirty="0" err="1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venzano</a:t>
            </a:r>
            <a:r>
              <a:rPr lang="en-US" i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2020 </a:t>
            </a:r>
            <a:endParaRPr lang="el-GR" i="1" dirty="0"/>
          </a:p>
        </p:txBody>
      </p:sp>
    </p:spTree>
    <p:extLst>
      <p:ext uri="{BB962C8B-B14F-4D97-AF65-F5344CB8AC3E}">
        <p14:creationId xmlns="" xmlns:p14="http://schemas.microsoft.com/office/powerpoint/2010/main" val="178325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30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Ενδοπορικό θήλωμα με υπερπλασία</a:t>
            </a:r>
            <a:r>
              <a:rPr lang="en-US" sz="30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0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30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(μυοεπιθηλιακή</a:t>
            </a:r>
            <a:r>
              <a:rPr lang="el-GR" sz="30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l-GR" sz="3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l="1866" r="-1"/>
          <a:stretch/>
        </p:blipFill>
        <p:spPr>
          <a:xfrm>
            <a:off x="755903" y="2427133"/>
            <a:ext cx="4105021" cy="3348346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089525" y="2410443"/>
            <a:ext cx="4019602" cy="33817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520504" y="5406147"/>
            <a:ext cx="588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p63</a:t>
            </a:r>
            <a:endParaRPr lang="el-GR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577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860" y="683270"/>
            <a:ext cx="9209800" cy="749643"/>
          </a:xfrm>
        </p:spPr>
        <p:txBody>
          <a:bodyPr>
            <a:normAutofit/>
          </a:bodyPr>
          <a:lstStyle/>
          <a:p>
            <a:pPr algn="ctr"/>
            <a:r>
              <a:rPr lang="el-GR" sz="28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Ενδοπορικό </a:t>
            </a:r>
            <a:r>
              <a:rPr lang="el-GR" sz="28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θήλωμα με αποκρινή μετάπλαση</a:t>
            </a:r>
            <a:endParaRPr lang="el-GR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232388" y="1830192"/>
            <a:ext cx="3657600" cy="34021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2934" y="1830192"/>
            <a:ext cx="3857163" cy="3402106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>
            <a:lum bright="12000" contrast="1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279" y="1830192"/>
            <a:ext cx="3629074" cy="3398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8389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124" y="744070"/>
            <a:ext cx="8596668" cy="883024"/>
          </a:xfrm>
        </p:spPr>
        <p:txBody>
          <a:bodyPr>
            <a:normAutofit/>
          </a:bodyPr>
          <a:lstStyle/>
          <a:p>
            <a:pPr algn="ctr"/>
            <a:r>
              <a:rPr lang="el-GR" sz="28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Ενδοπορικό θήλωμα με αποκρινή </a:t>
            </a:r>
            <a:r>
              <a:rPr lang="el-GR" sz="28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μετάπλαση</a:t>
            </a:r>
            <a:endParaRPr lang="el-GR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b="1277"/>
          <a:stretch/>
        </p:blipFill>
        <p:spPr>
          <a:xfrm>
            <a:off x="919124" y="1764632"/>
            <a:ext cx="4183062" cy="3447467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t="1484" r="2151"/>
          <a:stretch/>
        </p:blipFill>
        <p:spPr>
          <a:xfrm>
            <a:off x="5647144" y="1764632"/>
            <a:ext cx="4074371" cy="34619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93716" y="4857275"/>
            <a:ext cx="896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l-GR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</a:t>
            </a:r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5/6</a:t>
            </a:r>
            <a:endParaRPr lang="el-GR" dirty="0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48190" y="4842767"/>
            <a:ext cx="45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</a:t>
            </a:r>
            <a:endParaRPr lang="el-GR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5963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29561"/>
            <a:ext cx="8596668" cy="743712"/>
          </a:xfrm>
        </p:spPr>
        <p:txBody>
          <a:bodyPr>
            <a:normAutofit/>
          </a:bodyPr>
          <a:lstStyle/>
          <a:p>
            <a:pPr algn="ctr"/>
            <a:r>
              <a:rPr lang="el-GR" sz="30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Ενδοπορικό θήλωμα</a:t>
            </a:r>
            <a:endParaRPr lang="el-GR" sz="3000" dirty="0"/>
          </a:p>
        </p:txBody>
      </p:sp>
      <p:pic>
        <p:nvPicPr>
          <p:cNvPr id="5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l="19621" t="749" r="-469" b="-355"/>
          <a:stretch/>
        </p:blipFill>
        <p:spPr>
          <a:xfrm>
            <a:off x="832316" y="1301856"/>
            <a:ext cx="4143351" cy="37815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3640" y="1301858"/>
            <a:ext cx="3904861" cy="378158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422952" y="5301201"/>
            <a:ext cx="40579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dirty="0" smtClean="0"/>
              <a:t>Κυλινδροκυτταρική αλλαγή</a:t>
            </a:r>
            <a:endParaRPr lang="el-GR" sz="2000" b="1" dirty="0"/>
          </a:p>
        </p:txBody>
      </p:sp>
    </p:spTree>
    <p:extLst>
      <p:ext uri="{BB962C8B-B14F-4D97-AF65-F5344CB8AC3E}">
        <p14:creationId xmlns="" xmlns:p14="http://schemas.microsoft.com/office/powerpoint/2010/main" val="59543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3870" y="557877"/>
            <a:ext cx="6188979" cy="772160"/>
          </a:xfrm>
        </p:spPr>
        <p:txBody>
          <a:bodyPr>
            <a:normAutofit/>
          </a:bodyPr>
          <a:lstStyle/>
          <a:p>
            <a:r>
              <a:rPr lang="el-GR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Θηλώδεις αλλοιώσεις μαστού</a:t>
            </a:r>
            <a:endParaRPr lang="el-G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513" y="1745673"/>
            <a:ext cx="9397692" cy="42956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600" b="1" dirty="0" smtClean="0">
                <a:solidFill>
                  <a:srgbClr val="002060"/>
                </a:solidFill>
                <a:latin typeface="+mj-lt"/>
              </a:rPr>
              <a:t>Φάσμα αλλοιώσεων</a:t>
            </a:r>
            <a:r>
              <a:rPr lang="en-US" sz="2600" b="1" dirty="0" smtClean="0">
                <a:solidFill>
                  <a:srgbClr val="002060"/>
                </a:solidFill>
                <a:latin typeface="+mj-lt"/>
              </a:rPr>
              <a:t>: </a:t>
            </a:r>
            <a:r>
              <a:rPr lang="el-GR" sz="2400" b="1" dirty="0" smtClean="0">
                <a:latin typeface="+mj-lt"/>
              </a:rPr>
              <a:t>καλοήθεις       άτυπες      κακοήθεις </a:t>
            </a:r>
          </a:p>
          <a:p>
            <a:pPr marL="0" indent="0">
              <a:buNone/>
            </a:pPr>
            <a:r>
              <a:rPr lang="en-US" sz="2200" b="1" dirty="0" smtClean="0">
                <a:latin typeface="+mj-lt"/>
              </a:rPr>
              <a:t>(</a:t>
            </a:r>
            <a:r>
              <a:rPr lang="el-GR" sz="2200" b="1" dirty="0" smtClean="0">
                <a:latin typeface="+mj-lt"/>
              </a:rPr>
              <a:t>κλινική εκδήλωση, ιστολογικά χαρακτηριστικά, βιολογική πορεία)</a:t>
            </a:r>
            <a:endParaRPr lang="en-US" sz="2200" b="1" dirty="0" smtClean="0">
              <a:latin typeface="+mj-lt"/>
            </a:endParaRPr>
          </a:p>
          <a:p>
            <a:pPr marL="0" indent="0">
              <a:buNone/>
            </a:pPr>
            <a:r>
              <a:rPr lang="el-GR" sz="2400" b="1" dirty="0">
                <a:latin typeface="+mj-lt"/>
              </a:rPr>
              <a:t> </a:t>
            </a:r>
            <a:r>
              <a:rPr lang="el-GR" sz="2200" b="1" dirty="0" smtClean="0">
                <a:latin typeface="+mj-lt"/>
              </a:rPr>
              <a:t>Σπάνιες εξεργασίες  </a:t>
            </a:r>
            <a:r>
              <a:rPr lang="el-GR" sz="2000" dirty="0" smtClean="0">
                <a:latin typeface="+mj-lt"/>
              </a:rPr>
              <a:t>(</a:t>
            </a:r>
            <a:r>
              <a:rPr lang="el-GR" sz="2000" dirty="0" smtClean="0"/>
              <a:t>&lt;3</a:t>
            </a:r>
            <a:r>
              <a:rPr lang="el-GR" sz="2000" dirty="0"/>
              <a:t>% των όγκων </a:t>
            </a:r>
            <a:r>
              <a:rPr lang="el-GR" sz="2000" dirty="0" smtClean="0"/>
              <a:t>μαστού)</a:t>
            </a:r>
            <a:endParaRPr lang="el-GR" sz="2000" dirty="0"/>
          </a:p>
          <a:p>
            <a:pPr marL="0" indent="0">
              <a:buNone/>
            </a:pPr>
            <a:r>
              <a:rPr lang="en-US" sz="800" b="1" dirty="0" smtClean="0">
                <a:latin typeface="+mj-lt"/>
              </a:rPr>
              <a:t>    </a:t>
            </a:r>
            <a:endParaRPr lang="el-GR" sz="800" b="1" dirty="0" smtClean="0">
              <a:latin typeface="+mj-lt"/>
            </a:endParaRPr>
          </a:p>
          <a:p>
            <a:pPr marL="0" indent="0">
              <a:buNone/>
            </a:pPr>
            <a:r>
              <a:rPr lang="el-GR" sz="24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l-GR" sz="2400" b="1" dirty="0">
                <a:solidFill>
                  <a:srgbClr val="002060"/>
                </a:solidFill>
              </a:rPr>
              <a:t>Δ</a:t>
            </a:r>
            <a:r>
              <a:rPr lang="el-GR" sz="2400" b="1" dirty="0" smtClean="0">
                <a:solidFill>
                  <a:srgbClr val="002060"/>
                </a:solidFill>
              </a:rPr>
              <a:t>υσκολίες</a:t>
            </a:r>
            <a:r>
              <a:rPr lang="el-GR" sz="2400" b="1" dirty="0" smtClean="0">
                <a:solidFill>
                  <a:srgbClr val="002060"/>
                </a:solidFill>
                <a:latin typeface="+mj-lt"/>
              </a:rPr>
              <a:t> στη διαγνωστική προσέγγιση και ταξινόμηση</a:t>
            </a:r>
            <a:endParaRPr lang="en-US" sz="2400" b="1" dirty="0" smtClean="0">
              <a:solidFill>
                <a:srgbClr val="002060"/>
              </a:solidFill>
              <a:latin typeface="+mj-lt"/>
            </a:endParaRPr>
          </a:p>
          <a:p>
            <a:pPr marL="0" indent="0">
              <a:buNone/>
            </a:pPr>
            <a:endParaRPr lang="el-GR" sz="400" b="1" dirty="0" smtClean="0">
              <a:solidFill>
                <a:srgbClr val="002060"/>
              </a:solidFill>
              <a:latin typeface="+mj-lt"/>
            </a:endParaRPr>
          </a:p>
          <a:p>
            <a:pPr>
              <a:buClr>
                <a:schemeClr val="bg2">
                  <a:lumMod val="10000"/>
                </a:schemeClr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400" b="1" dirty="0" smtClean="0">
                <a:latin typeface="+mj-lt"/>
              </a:rPr>
              <a:t>Ιστορικά</a:t>
            </a:r>
            <a:r>
              <a:rPr lang="en-US" sz="2400" b="1" dirty="0" smtClean="0">
                <a:latin typeface="+mj-lt"/>
              </a:rPr>
              <a:t>,</a:t>
            </a:r>
            <a:r>
              <a:rPr lang="el-GR" sz="2400" b="1" dirty="0" smtClean="0">
                <a:latin typeface="+mj-lt"/>
              </a:rPr>
              <a:t> διαφορετικοί όροι και κριτήρια για κάθε οντότητα </a:t>
            </a:r>
          </a:p>
          <a:p>
            <a:pPr>
              <a:buClr>
                <a:schemeClr val="bg2">
                  <a:lumMod val="10000"/>
                </a:schemeClr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400" b="1" dirty="0" smtClean="0">
                <a:latin typeface="+mj-lt"/>
              </a:rPr>
              <a:t>Προσέγγιση με βάση την τρέχουσα αντίληψη για τη διάγνωση και την ταξινόμησή τους </a:t>
            </a:r>
            <a:r>
              <a:rPr lang="el-GR" sz="2000" b="1" dirty="0" smtClean="0">
                <a:latin typeface="+mj-lt"/>
              </a:rPr>
              <a:t>(</a:t>
            </a:r>
            <a:r>
              <a:rPr lang="en-US" sz="2000" b="1" dirty="0" smtClean="0">
                <a:latin typeface="+mj-lt"/>
              </a:rPr>
              <a:t>Tumors of the Breast WHO </a:t>
            </a:r>
            <a:r>
              <a:rPr lang="el-GR" sz="2000" b="1" dirty="0" smtClean="0">
                <a:latin typeface="+mj-lt"/>
              </a:rPr>
              <a:t>2019</a:t>
            </a:r>
            <a:r>
              <a:rPr lang="en-US" sz="2000" b="1" dirty="0" smtClean="0">
                <a:latin typeface="+mj-lt"/>
              </a:rPr>
              <a:t>, 5</a:t>
            </a:r>
            <a:r>
              <a:rPr lang="en-US" sz="2000" b="1" baseline="30000" dirty="0" smtClean="0">
                <a:latin typeface="+mj-lt"/>
              </a:rPr>
              <a:t>th</a:t>
            </a:r>
            <a:r>
              <a:rPr lang="en-US" sz="2000" b="1" dirty="0" smtClean="0">
                <a:latin typeface="+mj-lt"/>
              </a:rPr>
              <a:t> ed.)</a:t>
            </a:r>
            <a:r>
              <a:rPr lang="el-GR" sz="2000" b="1" dirty="0" smtClean="0">
                <a:latin typeface="+mj-lt"/>
              </a:rPr>
              <a:t> </a:t>
            </a:r>
            <a:endParaRPr lang="el-GR" sz="2000" b="1" dirty="0">
              <a:latin typeface="+mj-lt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419899" y="2028307"/>
            <a:ext cx="448887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881437" y="2028307"/>
            <a:ext cx="44888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74926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40231"/>
          </a:xfrm>
        </p:spPr>
        <p:txBody>
          <a:bodyPr>
            <a:normAutofit/>
          </a:bodyPr>
          <a:lstStyle/>
          <a:p>
            <a:pPr algn="ctr"/>
            <a:r>
              <a:rPr lang="el-GR" sz="30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Ενδοπορικό θήλωμα</a:t>
            </a:r>
            <a:endParaRPr lang="el-GR" sz="3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77334" y="1890793"/>
            <a:ext cx="4122549" cy="3670358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098942" y="1890793"/>
            <a:ext cx="4175060" cy="36563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639765" y="5561151"/>
            <a:ext cx="27943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b="1" dirty="0" smtClean="0"/>
              <a:t>Πλακώδης μετάπλαση</a:t>
            </a:r>
            <a:endParaRPr lang="el-GR" sz="2000" b="1" dirty="0"/>
          </a:p>
        </p:txBody>
      </p:sp>
      <p:sp>
        <p:nvSpPr>
          <p:cNvPr id="8" name="Rectangle 7"/>
          <p:cNvSpPr/>
          <p:nvPr/>
        </p:nvSpPr>
        <p:spPr>
          <a:xfrm>
            <a:off x="2256561" y="5591929"/>
            <a:ext cx="1290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/>
              <a:t>Έ</a:t>
            </a:r>
            <a:r>
              <a:rPr lang="el-GR" b="1" dirty="0" smtClean="0"/>
              <a:t>μφρακτο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407897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0232"/>
          </a:xfrm>
        </p:spPr>
        <p:txBody>
          <a:bodyPr>
            <a:normAutofit/>
          </a:bodyPr>
          <a:lstStyle/>
          <a:p>
            <a:pPr algn="ctr"/>
            <a:r>
              <a:rPr lang="el-GR" sz="32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Ενδοπορικό θήλωμα</a:t>
            </a:r>
            <a:endParaRPr lang="el-GR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781786" y="1902034"/>
            <a:ext cx="4193882" cy="345603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201819" y="1902034"/>
            <a:ext cx="4184650" cy="345603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21855" y="5615600"/>
            <a:ext cx="39853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b="1" dirty="0" smtClean="0"/>
              <a:t>Με κολλαγονώδη σφαιρούλωση</a:t>
            </a:r>
            <a:endParaRPr lang="el-GR" sz="2000" dirty="0"/>
          </a:p>
        </p:txBody>
      </p:sp>
    </p:spTree>
    <p:extLst>
      <p:ext uri="{BB962C8B-B14F-4D97-AF65-F5344CB8AC3E}">
        <p14:creationId xmlns="" xmlns:p14="http://schemas.microsoft.com/office/powerpoint/2010/main" val="2453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763" y="195113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l-GR" sz="26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Ενδοπορικό </a:t>
            </a:r>
            <a:r>
              <a:rPr lang="el-GR" sz="26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θήλωμα με σκληρυντικές αλλοιώσεις</a:t>
            </a:r>
            <a:r>
              <a:rPr lang="en-US" sz="26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6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6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6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l-GR" sz="2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5233" y="776047"/>
            <a:ext cx="3892166" cy="25567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68364" y="6268452"/>
            <a:ext cx="69860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Σκληρυντικό θήλωμα, ένας υπότυπος το αδένωμα των πόρων</a:t>
            </a:r>
          </a:p>
        </p:txBody>
      </p:sp>
      <p:pic>
        <p:nvPicPr>
          <p:cNvPr id="13" name="Picture 5" descr="EGNI0020"/>
          <p:cNvPicPr>
            <a:picLocks noChangeAspect="1" noChangeArrowheads="1"/>
          </p:cNvPicPr>
          <p:nvPr/>
        </p:nvPicPr>
        <p:blipFill>
          <a:blip r:embed="rId4" cstate="print">
            <a:lum bright="12000" contrast="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73" y="3525254"/>
            <a:ext cx="3825999" cy="265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pap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60109" y="3513220"/>
            <a:ext cx="3980144" cy="27071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2" name="Picture 2" descr="G:\image4054.tif"/>
          <p:cNvPicPr>
            <a:picLocks noChangeAspect="1" noChangeArrowheads="1"/>
          </p:cNvPicPr>
          <p:nvPr/>
        </p:nvPicPr>
        <p:blipFill>
          <a:blip r:embed="rId6" cstate="print">
            <a:lum bright="7000"/>
          </a:blip>
          <a:srcRect/>
          <a:stretch>
            <a:fillRect/>
          </a:stretch>
        </p:blipFill>
        <p:spPr bwMode="auto">
          <a:xfrm>
            <a:off x="5305927" y="782051"/>
            <a:ext cx="3910262" cy="2466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138232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233148" cy="748553"/>
          </a:xfrm>
        </p:spPr>
        <p:txBody>
          <a:bodyPr>
            <a:normAutofit/>
          </a:bodyPr>
          <a:lstStyle/>
          <a:p>
            <a:r>
              <a:rPr lang="el-GR" sz="30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Ενδοπορικό θήλωμα με σκληρυντικές αλλοιώσεις</a:t>
            </a:r>
            <a:endParaRPr lang="el-GR" sz="3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844059" y="1764687"/>
            <a:ext cx="4171950" cy="363164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293908" y="1781356"/>
            <a:ext cx="4105275" cy="359830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70858" y="5802867"/>
            <a:ext cx="7890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έντονη σκλήρυνση με εγκλωβισμό επιθηλίου μιμητής  διηθητικού</a:t>
            </a:r>
            <a:r>
              <a:rPr lang="en-US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</a:t>
            </a:r>
            <a:r>
              <a:rPr lang="el-GR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405591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736" y="792583"/>
            <a:ext cx="9085231" cy="829235"/>
          </a:xfrm>
        </p:spPr>
        <p:txBody>
          <a:bodyPr>
            <a:normAutofit/>
          </a:bodyPr>
          <a:lstStyle/>
          <a:p>
            <a:r>
              <a:rPr lang="el-GR" sz="30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Ενδοπορικό θήλωμα με σκληρυντικές αλλοιώσεις</a:t>
            </a:r>
            <a:endParaRPr lang="el-GR" sz="3000" dirty="0"/>
          </a:p>
        </p:txBody>
      </p:sp>
      <p:pic>
        <p:nvPicPr>
          <p:cNvPr id="5" name="Content Placeholder 4" descr="pap2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bright="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7334" y="2151530"/>
            <a:ext cx="4096372" cy="378962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bright="6000" contrast="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352" y="2151530"/>
            <a:ext cx="4184650" cy="378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725520" y="6092471"/>
            <a:ext cx="5295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DD: </a:t>
            </a:r>
            <a:r>
              <a:rPr lang="el-GR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από διηθητικό</a:t>
            </a:r>
            <a:r>
              <a:rPr lang="en-US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</a:t>
            </a:r>
            <a:r>
              <a:rPr lang="el-GR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(σωληνώδες καρκίνωμα) 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54412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16702"/>
          </a:xfrm>
        </p:spPr>
        <p:txBody>
          <a:bodyPr>
            <a:normAutofit/>
          </a:bodyPr>
          <a:lstStyle/>
          <a:p>
            <a:pPr algn="ctr"/>
            <a:r>
              <a:rPr lang="el-GR" sz="3000" b="1" dirty="0" smtClean="0">
                <a:solidFill>
                  <a:srgbClr val="4620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Μεταφορά επιθηλίου</a:t>
            </a:r>
            <a:r>
              <a:rPr lang="en-US" sz="3000" b="1" dirty="0" smtClean="0">
                <a:solidFill>
                  <a:srgbClr val="4620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3000" b="1" dirty="0" smtClean="0">
                <a:solidFill>
                  <a:srgbClr val="4620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σε θηλώδεις αλλοιώσεις</a:t>
            </a:r>
            <a:endParaRPr lang="el-GR" sz="3000" b="1" dirty="0">
              <a:solidFill>
                <a:srgbClr val="4620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l="2320"/>
          <a:stretch/>
        </p:blipFill>
        <p:spPr>
          <a:xfrm>
            <a:off x="836908" y="1871331"/>
            <a:ext cx="4308529" cy="37442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49104" y="1812261"/>
            <a:ext cx="4344117" cy="37442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37202" y="5801554"/>
            <a:ext cx="1350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Σε θήλωμα</a:t>
            </a:r>
            <a:endParaRPr lang="el-GR" dirty="0"/>
          </a:p>
        </p:txBody>
      </p:sp>
      <p:sp>
        <p:nvSpPr>
          <p:cNvPr id="8" name="Rectangle 7"/>
          <p:cNvSpPr/>
          <p:nvPr/>
        </p:nvSpPr>
        <p:spPr>
          <a:xfrm>
            <a:off x="6552352" y="5757462"/>
            <a:ext cx="1986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Σε </a:t>
            </a:r>
            <a:r>
              <a:rPr lang="el-GR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θηλώδες </a:t>
            </a:r>
            <a:r>
              <a:rPr lang="en-US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DCIS</a:t>
            </a:r>
            <a:endParaRPr lang="el-GR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6881111" y="4146023"/>
            <a:ext cx="363069" cy="40341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8988288" y="3340051"/>
            <a:ext cx="363069" cy="40341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2293750" y="3684393"/>
            <a:ext cx="697422" cy="37931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224669" y="2208267"/>
            <a:ext cx="675024" cy="332051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62006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0557" y="731520"/>
            <a:ext cx="6698826" cy="707136"/>
          </a:xfrm>
        </p:spPr>
        <p:txBody>
          <a:bodyPr>
            <a:normAutofit/>
          </a:bodyPr>
          <a:lstStyle/>
          <a:p>
            <a:r>
              <a:rPr lang="el-GR" sz="30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Ενδοπορικό θήλωμα</a:t>
            </a:r>
            <a:r>
              <a:rPr lang="en-US" sz="30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30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 ατυπία</a:t>
            </a:r>
            <a:endParaRPr lang="el-GR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4277" y="1682495"/>
            <a:ext cx="8052138" cy="3493233"/>
          </a:xfrm>
        </p:spPr>
        <p:txBody>
          <a:bodyPr/>
          <a:lstStyle/>
          <a:p>
            <a:pPr marL="0" indent="0" algn="ctr">
              <a:buNone/>
            </a:pPr>
            <a:r>
              <a:rPr lang="el-GR" sz="24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Θήλωμα με εστίες ατυπίας αρχιτεκτονικής και κυτταρολογικής  </a:t>
            </a:r>
            <a:r>
              <a:rPr lang="el-GR" sz="2400" b="1" dirty="0" smtClean="0">
                <a:solidFill>
                  <a:srgbClr val="562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ποσοτικά και ποιοτικά υπολειπόμενης </a:t>
            </a:r>
            <a:r>
              <a:rPr lang="el-GR" sz="2400" b="1" dirty="0">
                <a:solidFill>
                  <a:srgbClr val="562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του </a:t>
            </a:r>
            <a:r>
              <a:rPr lang="en-US" sz="2400" b="1" dirty="0" smtClean="0">
                <a:solidFill>
                  <a:srgbClr val="562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DCIS</a:t>
            </a:r>
            <a:endParaRPr lang="el-GR" sz="2400" b="1" dirty="0" smtClean="0">
              <a:solidFill>
                <a:srgbClr val="5622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l-GR" sz="200" b="1" dirty="0" smtClean="0">
              <a:solidFill>
                <a:srgbClr val="45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rgbClr val="331848"/>
              </a:buClr>
              <a:buSzPct val="90000"/>
              <a:buFont typeface="Wingdings" pitchFamily="2" charset="2"/>
              <a:buChar char="Ø"/>
            </a:pPr>
            <a:r>
              <a:rPr lang="el-GR" sz="2200" b="1" dirty="0">
                <a:solidFill>
                  <a:srgbClr val="5622B4"/>
                </a:solidFill>
              </a:rPr>
              <a:t>α</a:t>
            </a:r>
            <a:r>
              <a:rPr lang="el-GR" sz="2200" b="1" dirty="0" smtClean="0">
                <a:solidFill>
                  <a:srgbClr val="5622B4"/>
                </a:solidFill>
              </a:rPr>
              <a:t>ντιστοιχία με την</a:t>
            </a:r>
            <a:r>
              <a:rPr lang="en-US" sz="2200" b="1" dirty="0" smtClean="0">
                <a:solidFill>
                  <a:srgbClr val="5622B4"/>
                </a:solidFill>
              </a:rPr>
              <a:t> ADH</a:t>
            </a:r>
            <a:r>
              <a:rPr lang="el-GR" sz="2200" b="1" dirty="0" smtClean="0">
                <a:solidFill>
                  <a:srgbClr val="5622B4"/>
                </a:solidFill>
              </a:rPr>
              <a:t> </a:t>
            </a:r>
            <a:endParaRPr lang="en-US" sz="2200" b="1" dirty="0" smtClean="0">
              <a:solidFill>
                <a:srgbClr val="5622B4"/>
              </a:solidFill>
            </a:endParaRPr>
          </a:p>
          <a:p>
            <a:pPr>
              <a:buClr>
                <a:srgbClr val="331848"/>
              </a:buClr>
              <a:buSzPct val="90000"/>
              <a:buFont typeface="Wingdings" pitchFamily="2" charset="2"/>
              <a:buChar char="Ø"/>
            </a:pPr>
            <a:r>
              <a:rPr lang="el-GR" sz="2200" b="1" dirty="0" smtClean="0">
                <a:solidFill>
                  <a:srgbClr val="452060"/>
                </a:solidFill>
              </a:rPr>
              <a:t>εστίες συμπαγούς και ηθμοειδικής αρχιτεκτονικής μικρού μεγέθους </a:t>
            </a:r>
            <a:r>
              <a:rPr lang="el-GR" sz="2200" b="1" dirty="0" smtClean="0">
                <a:solidFill>
                  <a:srgbClr val="5622B4"/>
                </a:solidFill>
              </a:rPr>
              <a:t>≤0,3εκ.</a:t>
            </a:r>
          </a:p>
          <a:p>
            <a:pPr>
              <a:buClr>
                <a:srgbClr val="331848"/>
              </a:buClr>
              <a:buSzPct val="90000"/>
              <a:buFont typeface="Wingdings" pitchFamily="2" charset="2"/>
              <a:buChar char="Ø"/>
            </a:pPr>
            <a:r>
              <a:rPr lang="el-GR" sz="2200" b="1" dirty="0" smtClean="0">
                <a:solidFill>
                  <a:srgbClr val="452060"/>
                </a:solidFill>
              </a:rPr>
              <a:t>μικρά μονότονα επιθηλιακά κύτταρα</a:t>
            </a:r>
          </a:p>
          <a:p>
            <a:endParaRPr lang="el-GR" dirty="0"/>
          </a:p>
          <a:p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t="41244"/>
          <a:stretch/>
        </p:blipFill>
        <p:spPr>
          <a:xfrm>
            <a:off x="1980887" y="5017232"/>
            <a:ext cx="6699817" cy="10777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75265" y="6204694"/>
            <a:ext cx="2305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H. 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</a:t>
            </a:r>
            <a:r>
              <a:rPr lang="el-G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venzano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2020 </a:t>
            </a:r>
            <a:endParaRPr lang="el-GR" i="1" dirty="0"/>
          </a:p>
        </p:txBody>
      </p:sp>
    </p:spTree>
    <p:extLst>
      <p:ext uri="{BB962C8B-B14F-4D97-AF65-F5344CB8AC3E}">
        <p14:creationId xmlns="" xmlns:p14="http://schemas.microsoft.com/office/powerpoint/2010/main" val="235556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1916" y="979846"/>
            <a:ext cx="7579893" cy="897080"/>
          </a:xfrm>
        </p:spPr>
        <p:txBody>
          <a:bodyPr>
            <a:normAutofit fontScale="90000"/>
          </a:bodyPr>
          <a:lstStyle/>
          <a:p>
            <a:pPr algn="ctr"/>
            <a:r>
              <a:rPr lang="el-GR" sz="30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Ενδοπορικό </a:t>
            </a:r>
            <a:r>
              <a:rPr lang="el-GR" sz="30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θήλωμα</a:t>
            </a:r>
            <a:r>
              <a:rPr lang="en-US" sz="30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30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 </a:t>
            </a:r>
            <a:r>
              <a:rPr lang="el-GR" sz="30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ά</a:t>
            </a:r>
            <a:r>
              <a:rPr lang="el-GR" sz="30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τυπη υπερπλασία</a:t>
            </a:r>
            <a:br>
              <a:rPr lang="el-GR" sz="30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l-GR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7703647" y="2172072"/>
            <a:ext cx="3552957" cy="3670731"/>
          </a:xfrm>
          <a:prstGeom prst="rect">
            <a:avLst/>
          </a:prstGeom>
        </p:spPr>
      </p:pic>
      <p:pic>
        <p:nvPicPr>
          <p:cNvPr id="10" name="Content Placeholder 4"/>
          <p:cNvPicPr>
            <a:picLocks noChangeAspect="1" noChangeArrowheads="1"/>
          </p:cNvPicPr>
          <p:nvPr/>
        </p:nvPicPr>
        <p:blipFill>
          <a:blip r:embed="rId4" cstate="print">
            <a:lum bright="6000" contrast="1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852"/>
          <a:stretch>
            <a:fillRect/>
          </a:stretch>
        </p:blipFill>
        <p:spPr>
          <a:xfrm>
            <a:off x="3947567" y="2184104"/>
            <a:ext cx="3623127" cy="36707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8" descr="EGNI0018"/>
          <p:cNvPicPr>
            <a:picLocks noChangeAspect="1" noChangeArrowheads="1"/>
          </p:cNvPicPr>
          <p:nvPr/>
        </p:nvPicPr>
        <p:blipFill>
          <a:blip r:embed="rId5" cstate="print">
            <a:lum bright="12000" contrast="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09" y="2184104"/>
            <a:ext cx="3560537" cy="3670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70049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91249"/>
            <a:ext cx="8596668" cy="759328"/>
          </a:xfrm>
        </p:spPr>
        <p:txBody>
          <a:bodyPr>
            <a:normAutofit/>
          </a:bodyPr>
          <a:lstStyle/>
          <a:p>
            <a:pPr algn="ctr"/>
            <a:r>
              <a:rPr lang="el-GR" sz="30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Ενδοπορικό θήλωμα</a:t>
            </a:r>
            <a:r>
              <a:rPr lang="en-US" sz="30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30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 ατυπία</a:t>
            </a:r>
            <a:endParaRPr lang="el-GR" sz="3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l="992"/>
          <a:stretch/>
        </p:blipFill>
        <p:spPr>
          <a:xfrm>
            <a:off x="646822" y="2490668"/>
            <a:ext cx="4141597" cy="3423764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089352" y="1096603"/>
            <a:ext cx="3947072" cy="26985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/>
          <a:srcRect b="1602"/>
          <a:stretch/>
        </p:blipFill>
        <p:spPr>
          <a:xfrm>
            <a:off x="5089352" y="3957144"/>
            <a:ext cx="3947072" cy="279327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247601" y="6290034"/>
            <a:ext cx="896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l-GR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</a:t>
            </a:r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5/6</a:t>
            </a:r>
            <a:endParaRPr lang="el-GR" dirty="0">
              <a:solidFill>
                <a:srgbClr val="FFC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77527" y="6105368"/>
            <a:ext cx="923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srgbClr val="5622B4"/>
                </a:solidFill>
              </a:rPr>
              <a:t>≤0,3εκ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1107339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304638"/>
            <a:ext cx="8596668" cy="562465"/>
          </a:xfrm>
        </p:spPr>
        <p:txBody>
          <a:bodyPr>
            <a:normAutofit/>
          </a:bodyPr>
          <a:lstStyle/>
          <a:p>
            <a:pPr algn="ctr"/>
            <a:r>
              <a:rPr lang="el-GR" sz="30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Ενδοπορικό θήλωμα</a:t>
            </a:r>
            <a:r>
              <a:rPr lang="en-US" sz="30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30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</a:t>
            </a:r>
            <a:r>
              <a:rPr lang="en-US" sz="30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DCIS</a:t>
            </a:r>
            <a:endParaRPr lang="el-GR" sz="3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l="2395"/>
          <a:stretch/>
        </p:blipFill>
        <p:spPr>
          <a:xfrm>
            <a:off x="627937" y="3319483"/>
            <a:ext cx="4082863" cy="33237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1030" y="1029144"/>
            <a:ext cx="8742972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0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Θήλωμα με </a:t>
            </a:r>
            <a:r>
              <a:rPr lang="el-GR" sz="2000" b="1" dirty="0" smtClean="0">
                <a:solidFill>
                  <a:srgbClr val="562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εστιακή</a:t>
            </a:r>
            <a:r>
              <a:rPr lang="el-GR" sz="20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ατυπία αρχιτεκτονική </a:t>
            </a:r>
            <a:r>
              <a:rPr lang="el-GR" sz="20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και </a:t>
            </a:r>
            <a:r>
              <a:rPr lang="el-GR" sz="20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κυτταρολογική  </a:t>
            </a:r>
            <a:r>
              <a:rPr lang="el-GR" sz="2000" b="1" dirty="0" smtClean="0">
                <a:solidFill>
                  <a:srgbClr val="562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ικανή  για χαρακτηρισμό ως </a:t>
            </a:r>
            <a:r>
              <a:rPr lang="en-US" sz="2000" b="1" dirty="0" smtClean="0">
                <a:solidFill>
                  <a:srgbClr val="562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DCIS</a:t>
            </a:r>
            <a:endParaRPr lang="el-GR" sz="2000" b="1" dirty="0" smtClean="0">
              <a:solidFill>
                <a:srgbClr val="5622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l-GR" b="1" dirty="0" smtClean="0">
              <a:solidFill>
                <a:srgbClr val="5622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Clr>
                <a:srgbClr val="331848"/>
              </a:buClr>
              <a:buSzPct val="90000"/>
              <a:buFont typeface="Wingdings" pitchFamily="2" charset="2"/>
              <a:buChar char="Ø"/>
            </a:pPr>
            <a:r>
              <a:rPr lang="el-GR" b="1" dirty="0">
                <a:solidFill>
                  <a:srgbClr val="452060"/>
                </a:solidFill>
              </a:rPr>
              <a:t>εστίες συμπαγούς και ηθμοειδικής αρχιτεκτονικής μικρού μεγέθους </a:t>
            </a:r>
            <a:r>
              <a:rPr lang="el-GR" sz="2000" b="1" dirty="0" smtClean="0">
                <a:solidFill>
                  <a:srgbClr val="5622B4"/>
                </a:solidFill>
              </a:rPr>
              <a:t>&gt;</a:t>
            </a:r>
            <a:r>
              <a:rPr lang="el-GR" b="1" dirty="0" smtClean="0">
                <a:solidFill>
                  <a:srgbClr val="5622B4"/>
                </a:solidFill>
              </a:rPr>
              <a:t>0,3εκ</a:t>
            </a:r>
            <a:r>
              <a:rPr lang="el-GR" b="1" dirty="0">
                <a:solidFill>
                  <a:srgbClr val="5622B4"/>
                </a:solidFill>
              </a:rPr>
              <a:t>.</a:t>
            </a:r>
          </a:p>
          <a:p>
            <a:pPr marL="285750" indent="-285750">
              <a:buClr>
                <a:srgbClr val="331848"/>
              </a:buClr>
              <a:buSzPct val="90000"/>
              <a:buFont typeface="Wingdings" pitchFamily="2" charset="2"/>
              <a:buChar char="Ø"/>
            </a:pPr>
            <a:r>
              <a:rPr lang="el-GR" b="1" dirty="0">
                <a:solidFill>
                  <a:srgbClr val="452060"/>
                </a:solidFill>
              </a:rPr>
              <a:t>μικρά μονότονα επιθηλιακά </a:t>
            </a:r>
            <a:r>
              <a:rPr lang="el-GR" b="1" dirty="0" smtClean="0">
                <a:solidFill>
                  <a:srgbClr val="452060"/>
                </a:solidFill>
              </a:rPr>
              <a:t>κύτταρα</a:t>
            </a:r>
          </a:p>
          <a:p>
            <a:pPr marL="285750" indent="-285750">
              <a:buClr>
                <a:srgbClr val="331848"/>
              </a:buClr>
              <a:buSzPct val="90000"/>
              <a:buFont typeface="Wingdings" pitchFamily="2" charset="2"/>
              <a:buChar char="Ø"/>
            </a:pPr>
            <a:r>
              <a:rPr lang="el-GR" b="1" dirty="0">
                <a:solidFill>
                  <a:srgbClr val="452060"/>
                </a:solidFill>
              </a:rPr>
              <a:t>χ</a:t>
            </a:r>
            <a:r>
              <a:rPr lang="el-GR" b="1" dirty="0" smtClean="0">
                <a:solidFill>
                  <a:srgbClr val="452060"/>
                </a:solidFill>
              </a:rPr>
              <a:t>αμηλου βαθμού πυρηνική ατυπία ως </a:t>
            </a:r>
            <a:r>
              <a:rPr lang="en-US" b="1" dirty="0" smtClean="0">
                <a:solidFill>
                  <a:srgbClr val="562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DCIS</a:t>
            </a:r>
            <a:r>
              <a:rPr lang="el-GR" b="1" dirty="0" smtClean="0">
                <a:solidFill>
                  <a:srgbClr val="562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και </a:t>
            </a:r>
            <a:r>
              <a:rPr lang="en-US" b="1" dirty="0" smtClean="0">
                <a:solidFill>
                  <a:srgbClr val="562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DCIS</a:t>
            </a:r>
            <a:r>
              <a:rPr lang="el-GR" b="1" dirty="0" smtClean="0">
                <a:solidFill>
                  <a:srgbClr val="562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  <a:p>
            <a:pPr marL="285750" indent="-285750">
              <a:buClr>
                <a:srgbClr val="331848"/>
              </a:buClr>
              <a:buSzPct val="90000"/>
              <a:buFont typeface="Wingdings" pitchFamily="2" charset="2"/>
              <a:buChar char="Ø"/>
            </a:pPr>
            <a:r>
              <a:rPr lang="el-GR" b="1" dirty="0" smtClean="0">
                <a:solidFill>
                  <a:srgbClr val="562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ΔΔ</a:t>
            </a:r>
            <a:r>
              <a:rPr lang="en-AU" b="1" dirty="0" smtClean="0">
                <a:solidFill>
                  <a:srgbClr val="562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l-GR" b="1" dirty="0" smtClean="0">
                <a:solidFill>
                  <a:srgbClr val="562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θηλώδες ενδοπορικό καρκίνωμα</a:t>
            </a:r>
            <a:endParaRPr lang="el-GR" b="1" dirty="0">
              <a:solidFill>
                <a:srgbClr val="452060"/>
              </a:solidFill>
            </a:endParaRPr>
          </a:p>
          <a:p>
            <a:pPr algn="ctr"/>
            <a:endParaRPr lang="el-GR" sz="900" b="1" dirty="0">
              <a:solidFill>
                <a:srgbClr val="5622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Oval 7"/>
          <p:cNvSpPr/>
          <p:nvPr/>
        </p:nvSpPr>
        <p:spPr>
          <a:xfrm>
            <a:off x="1546414" y="5713510"/>
            <a:ext cx="1062317" cy="874059"/>
          </a:xfrm>
          <a:prstGeom prst="ellipse">
            <a:avLst/>
          </a:prstGeom>
          <a:noFill/>
          <a:ln w="28575">
            <a:solidFill>
              <a:srgbClr val="331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Rectangle 11"/>
          <p:cNvSpPr/>
          <p:nvPr/>
        </p:nvSpPr>
        <p:spPr>
          <a:xfrm>
            <a:off x="2475661" y="6243530"/>
            <a:ext cx="10246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331848"/>
              </a:buClr>
            </a:pPr>
            <a:r>
              <a:rPr lang="el-GR" sz="2000" b="1" dirty="0">
                <a:solidFill>
                  <a:srgbClr val="5622B4"/>
                </a:solidFill>
              </a:rPr>
              <a:t>&gt;</a:t>
            </a:r>
            <a:r>
              <a:rPr lang="el-GR" b="1" dirty="0">
                <a:solidFill>
                  <a:srgbClr val="5622B4"/>
                </a:solidFill>
              </a:rPr>
              <a:t>0,3εκ.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48024" y="3291302"/>
            <a:ext cx="4219575" cy="33432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3571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53716"/>
          </a:xfrm>
        </p:spPr>
        <p:txBody>
          <a:bodyPr>
            <a:normAutofit/>
          </a:bodyPr>
          <a:lstStyle/>
          <a:p>
            <a:pPr algn="ctr"/>
            <a:r>
              <a:rPr lang="el-G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Ιστολογική έκφραση</a:t>
            </a:r>
            <a:endParaRPr lang="el-GR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854" y="1378634"/>
            <a:ext cx="5790701" cy="5170083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452060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600" b="1" dirty="0" smtClean="0">
                <a:solidFill>
                  <a:srgbClr val="002060"/>
                </a:solidFill>
              </a:rPr>
              <a:t>Θηλώδης αρχιτεκτονική</a:t>
            </a:r>
            <a:r>
              <a:rPr lang="en-US" sz="2600" b="1" dirty="0" smtClean="0">
                <a:solidFill>
                  <a:srgbClr val="002060"/>
                </a:solidFill>
              </a:rPr>
              <a:t>:</a:t>
            </a:r>
            <a:r>
              <a:rPr lang="el-GR" sz="2600" dirty="0" smtClean="0">
                <a:solidFill>
                  <a:srgbClr val="002060"/>
                </a:solidFill>
              </a:rPr>
              <a:t> </a:t>
            </a:r>
          </a:p>
          <a:p>
            <a:pPr>
              <a:buClr>
                <a:srgbClr val="452060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400" dirty="0" smtClean="0"/>
              <a:t> διακλαδιζόμενο ινοαγγειοσυνδετικό</a:t>
            </a:r>
            <a:endParaRPr lang="en-US" sz="2400" dirty="0" smtClean="0"/>
          </a:p>
          <a:p>
            <a:pPr marL="0" indent="0">
              <a:buClr>
                <a:srgbClr val="452060"/>
              </a:buClr>
              <a:buSzPct val="90000"/>
              <a:buNone/>
            </a:pPr>
            <a:r>
              <a:rPr lang="en-US" sz="2400" dirty="0"/>
              <a:t> </a:t>
            </a:r>
            <a:r>
              <a:rPr lang="en-US" sz="2400" dirty="0" smtClean="0"/>
              <a:t>    </a:t>
            </a:r>
            <a:r>
              <a:rPr lang="el-GR" sz="2400" dirty="0" smtClean="0"/>
              <a:t>δίκτυο επενδυόμενο από </a:t>
            </a:r>
            <a:r>
              <a:rPr lang="el-GR" sz="2400" b="1" dirty="0" smtClean="0"/>
              <a:t>επιθήλιο</a:t>
            </a:r>
            <a:endParaRPr lang="en-US" sz="2400" b="1" dirty="0"/>
          </a:p>
          <a:p>
            <a:pPr marL="0" indent="0">
              <a:buClr>
                <a:srgbClr val="452060"/>
              </a:buClr>
              <a:buSzPct val="90000"/>
              <a:buNone/>
            </a:pPr>
            <a:r>
              <a:rPr lang="en-US" sz="2400" b="1" dirty="0" smtClean="0"/>
              <a:t>     </a:t>
            </a:r>
            <a:r>
              <a:rPr lang="el-GR" sz="2200" b="1" dirty="0" smtClean="0"/>
              <a:t>*</a:t>
            </a:r>
            <a:r>
              <a:rPr lang="el-GR" sz="2400" b="1" dirty="0" smtClean="0"/>
              <a:t>ο τύπος του επιθηλίου </a:t>
            </a:r>
            <a:r>
              <a:rPr lang="el-GR" sz="2400" dirty="0" smtClean="0"/>
              <a:t>καθοριζει τη </a:t>
            </a:r>
          </a:p>
          <a:p>
            <a:pPr marL="0" indent="0">
              <a:buClr>
                <a:srgbClr val="452060"/>
              </a:buClr>
              <a:buSzPct val="90000"/>
              <a:buNone/>
            </a:pPr>
            <a:r>
              <a:rPr lang="en-US" sz="2400" dirty="0" smtClean="0"/>
              <a:t>      </a:t>
            </a:r>
            <a:r>
              <a:rPr lang="el-GR" sz="2400" dirty="0" smtClean="0"/>
              <a:t>φύση</a:t>
            </a:r>
            <a:r>
              <a:rPr lang="en-US" sz="2400" dirty="0" smtClean="0"/>
              <a:t>:</a:t>
            </a:r>
            <a:r>
              <a:rPr lang="el-GR" sz="2400" dirty="0" smtClean="0"/>
              <a:t>καλόηθες, άτυπο, κακοήθες </a:t>
            </a:r>
            <a:r>
              <a:rPr lang="en-US" sz="2400" dirty="0" smtClean="0"/>
              <a:t> </a:t>
            </a:r>
            <a:endParaRPr lang="el-GR" sz="2400" b="1" dirty="0" smtClean="0"/>
          </a:p>
          <a:p>
            <a:pPr>
              <a:buClr>
                <a:srgbClr val="452060"/>
              </a:buClr>
              <a:buSzPct val="90000"/>
              <a:buFont typeface="Wingdings" panose="05000000000000000000" pitchFamily="2" charset="2"/>
              <a:buChar char="Ø"/>
            </a:pPr>
            <a:endParaRPr lang="el-GR" sz="900" dirty="0" smtClean="0"/>
          </a:p>
          <a:p>
            <a:pPr>
              <a:buClr>
                <a:srgbClr val="452060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400" b="1" dirty="0" smtClean="0">
                <a:solidFill>
                  <a:srgbClr val="002060"/>
                </a:solidFill>
              </a:rPr>
              <a:t>Κυρίως ενδοπορικά νεοπλάσματα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 marL="0" indent="0">
              <a:buClr>
                <a:srgbClr val="452060"/>
              </a:buClr>
              <a:buSzPct val="90000"/>
              <a:buNone/>
            </a:pPr>
            <a:r>
              <a:rPr lang="en-US" sz="2000" dirty="0"/>
              <a:t> </a:t>
            </a:r>
            <a:r>
              <a:rPr lang="en-US" sz="2000" dirty="0" smtClean="0"/>
              <a:t>     </a:t>
            </a:r>
            <a:r>
              <a:rPr lang="el-GR" sz="2400" dirty="0" smtClean="0"/>
              <a:t>στα καλοήθη παρεμβαλλόμενος στίχος</a:t>
            </a:r>
            <a:r>
              <a:rPr lang="en-US" sz="2400" dirty="0" smtClean="0"/>
              <a:t>     </a:t>
            </a:r>
          </a:p>
          <a:p>
            <a:pPr marL="0" indent="0">
              <a:buClr>
                <a:srgbClr val="452060"/>
              </a:buClr>
              <a:buSzPct val="90000"/>
              <a:buNone/>
            </a:pPr>
            <a:r>
              <a:rPr lang="en-US" sz="2400" b="1" dirty="0"/>
              <a:t> </a:t>
            </a:r>
            <a:r>
              <a:rPr lang="en-US" sz="2400" b="1" dirty="0" smtClean="0"/>
              <a:t>     </a:t>
            </a:r>
            <a:r>
              <a:rPr lang="el-GR" sz="2400" b="1" dirty="0" smtClean="0"/>
              <a:t>μυοπεπιθηλιακών κυττάρων</a:t>
            </a:r>
            <a:r>
              <a:rPr lang="en-US" sz="2400" b="1" dirty="0" smtClean="0"/>
              <a:t> </a:t>
            </a:r>
            <a:r>
              <a:rPr lang="el-GR" sz="2400" b="1" dirty="0" smtClean="0"/>
              <a:t>(</a:t>
            </a:r>
            <a:r>
              <a:rPr lang="en-US" sz="2400" b="1" dirty="0" smtClean="0"/>
              <a:t>MEC)</a:t>
            </a:r>
            <a:endParaRPr lang="el-GR" sz="2400" b="1" dirty="0" smtClean="0"/>
          </a:p>
          <a:p>
            <a:pPr>
              <a:buClr>
                <a:srgbClr val="452060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400" b="1" dirty="0" smtClean="0"/>
              <a:t>τα καλοήθη περισσότερα</a:t>
            </a:r>
          </a:p>
          <a:p>
            <a:pPr>
              <a:buClr>
                <a:srgbClr val="452060"/>
              </a:buClr>
              <a:buSzPct val="90000"/>
              <a:buFont typeface="Wingdings" panose="05000000000000000000" pitchFamily="2" charset="2"/>
              <a:buChar char="Ø"/>
            </a:pPr>
            <a:endParaRPr lang="el-GR" sz="400" dirty="0" smtClean="0"/>
          </a:p>
          <a:p>
            <a:pPr>
              <a:buClr>
                <a:srgbClr val="452060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400" dirty="0"/>
              <a:t>Σ</a:t>
            </a:r>
            <a:r>
              <a:rPr lang="el-GR" sz="2400" dirty="0" smtClean="0"/>
              <a:t>πάνια ένα διηθητικό </a:t>
            </a:r>
            <a:r>
              <a:rPr lang="en-US" sz="2400" dirty="0" smtClean="0"/>
              <a:t>CA </a:t>
            </a:r>
            <a:r>
              <a:rPr lang="el-GR" sz="2400" dirty="0" smtClean="0"/>
              <a:t>με θηλώδη αρχιτεκτονική</a:t>
            </a:r>
          </a:p>
          <a:p>
            <a:pPr marL="0" indent="0">
              <a:buNone/>
            </a:pPr>
            <a:endParaRPr lang="el-GR" dirty="0" smtClean="0"/>
          </a:p>
          <a:p>
            <a:endParaRPr lang="el-GR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 cstate="print"/>
          <a:srcRect l="52302" t="869" r="1063" b="3144"/>
          <a:stretch/>
        </p:blipFill>
        <p:spPr>
          <a:xfrm rot="10800000">
            <a:off x="6083030" y="1513541"/>
            <a:ext cx="3087864" cy="2477705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 cstate="print"/>
          <a:srcRect l="3846" t="-529" r="52810" b="529"/>
          <a:stretch/>
        </p:blipFill>
        <p:spPr>
          <a:xfrm>
            <a:off x="7597588" y="2620532"/>
            <a:ext cx="2848998" cy="245374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85015" y="4222376"/>
            <a:ext cx="3046491" cy="23263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1048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863" y="744070"/>
            <a:ext cx="8596668" cy="883024"/>
          </a:xfrm>
        </p:spPr>
        <p:txBody>
          <a:bodyPr>
            <a:normAutofit/>
          </a:bodyPr>
          <a:lstStyle/>
          <a:p>
            <a:pPr algn="ctr"/>
            <a:r>
              <a:rPr lang="el-GR" sz="30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Ενδοπορικό θήλωμα</a:t>
            </a:r>
            <a:r>
              <a:rPr lang="en-US" sz="30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30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</a:t>
            </a:r>
            <a:r>
              <a:rPr lang="en-US" sz="30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DCIS</a:t>
            </a:r>
            <a:endParaRPr lang="el-GR" sz="3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77863" y="1999282"/>
            <a:ext cx="4359086" cy="3645076"/>
          </a:xfrm>
          <a:prstGeom prst="rect">
            <a:avLst/>
          </a:prstGeom>
        </p:spPr>
      </p:pic>
      <p:pic>
        <p:nvPicPr>
          <p:cNvPr id="8" name="Picture 4" descr="pap23"/>
          <p:cNvPicPr>
            <a:picLocks noChangeAspect="1" noChangeArrowheads="1"/>
          </p:cNvPicPr>
          <p:nvPr/>
        </p:nvPicPr>
        <p:blipFill>
          <a:blip r:embed="rId4" cstate="print">
            <a:lum bright="12000" contrast="2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131" y="1999281"/>
            <a:ext cx="4276309" cy="364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3186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013" y="498962"/>
            <a:ext cx="8596668" cy="977153"/>
          </a:xfrm>
        </p:spPr>
        <p:txBody>
          <a:bodyPr>
            <a:normAutofit/>
          </a:bodyPr>
          <a:lstStyle/>
          <a:p>
            <a:pPr algn="ctr"/>
            <a:r>
              <a:rPr lang="el-GR" sz="30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Ενδοπορικό θήλωμα</a:t>
            </a:r>
            <a:r>
              <a:rPr lang="en-US" sz="30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30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</a:t>
            </a:r>
            <a:r>
              <a:rPr lang="en-US" sz="30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DCIS</a:t>
            </a:r>
            <a:endParaRPr lang="el-GR" sz="3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705013" y="1607138"/>
            <a:ext cx="4270655" cy="364853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075840" y="4266746"/>
            <a:ext cx="827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CK5/6</a:t>
            </a:r>
            <a:endParaRPr lang="el-GR" dirty="0">
              <a:solidFill>
                <a:srgbClr val="FFC000"/>
              </a:solidFill>
            </a:endParaRPr>
          </a:p>
        </p:txBody>
      </p:sp>
      <p:pic>
        <p:nvPicPr>
          <p:cNvPr id="8" name="Content Placeholder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313" y="1607138"/>
            <a:ext cx="4298334" cy="36485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1798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292" y="690282"/>
            <a:ext cx="8556013" cy="721659"/>
          </a:xfrm>
        </p:spPr>
        <p:txBody>
          <a:bodyPr>
            <a:normAutofit/>
          </a:bodyPr>
          <a:lstStyle/>
          <a:p>
            <a:pPr algn="ctr"/>
            <a:r>
              <a:rPr lang="el-GR" sz="30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Ενδοπορικό θήλωμα</a:t>
            </a:r>
            <a:r>
              <a:rPr lang="en-US" sz="30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30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</a:t>
            </a:r>
            <a:r>
              <a:rPr lang="en-US" sz="30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DCIS</a:t>
            </a:r>
            <a:r>
              <a:rPr lang="el-GR" sz="30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30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HIC</a:t>
            </a:r>
            <a:endParaRPr lang="el-GR" sz="3000" dirty="0"/>
          </a:p>
        </p:txBody>
      </p:sp>
      <p:pic>
        <p:nvPicPr>
          <p:cNvPr id="5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2293" y="2014780"/>
            <a:ext cx="4251151" cy="3794348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89403" y="2014781"/>
            <a:ext cx="4150846" cy="37943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61932" y="5910485"/>
            <a:ext cx="827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CK5/6</a:t>
            </a:r>
            <a:endParaRPr lang="el-GR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198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117595" cy="1320800"/>
          </a:xfrm>
        </p:spPr>
        <p:txBody>
          <a:bodyPr>
            <a:normAutofit/>
          </a:bodyPr>
          <a:lstStyle/>
          <a:p>
            <a:r>
              <a:rPr lang="el-GR" sz="3000" b="1" dirty="0">
                <a:solidFill>
                  <a:srgbClr val="33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Ταξινόμηση θηλωδών νεοπλασμάτων μαστού</a:t>
            </a:r>
            <a:br>
              <a:rPr lang="el-GR" sz="3000" b="1" dirty="0">
                <a:solidFill>
                  <a:srgbClr val="33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2800" dirty="0" smtClean="0">
                <a:solidFill>
                  <a:srgbClr val="33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(</a:t>
            </a:r>
            <a:r>
              <a:rPr lang="en-US" sz="2800" dirty="0">
                <a:solidFill>
                  <a:srgbClr val="33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2019</a:t>
            </a:r>
            <a:r>
              <a:rPr lang="el-GR" sz="2800" dirty="0">
                <a:solidFill>
                  <a:srgbClr val="33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l-GR" sz="2800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665302" y="2086767"/>
            <a:ext cx="10574438" cy="3880772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</a:pPr>
            <a:r>
              <a:rPr lang="el-GR" sz="2200" b="1" dirty="0" smtClean="0">
                <a:solidFill>
                  <a:srgbClr val="331848"/>
                </a:solidFill>
              </a:rPr>
              <a:t>Ενδοπορικό θήλωμα</a:t>
            </a:r>
            <a:r>
              <a:rPr lang="en-US" sz="2200" b="1" dirty="0" smtClean="0">
                <a:solidFill>
                  <a:srgbClr val="331848"/>
                </a:solidFill>
              </a:rPr>
              <a:t> </a:t>
            </a:r>
            <a:r>
              <a:rPr lang="en-US" sz="2200" dirty="0" smtClean="0">
                <a:solidFill>
                  <a:srgbClr val="331848"/>
                </a:solidFill>
              </a:rPr>
              <a:t>( </a:t>
            </a:r>
            <a:r>
              <a:rPr lang="en-US" sz="2200" dirty="0" err="1" smtClean="0">
                <a:solidFill>
                  <a:srgbClr val="331848"/>
                </a:solidFill>
              </a:rPr>
              <a:t>Intraductal</a:t>
            </a:r>
            <a:r>
              <a:rPr lang="en-US" sz="2200" dirty="0" smtClean="0">
                <a:solidFill>
                  <a:srgbClr val="331848"/>
                </a:solidFill>
              </a:rPr>
              <a:t> papilloma)</a:t>
            </a:r>
            <a:endParaRPr lang="el-GR" sz="2200" dirty="0" smtClean="0">
              <a:solidFill>
                <a:srgbClr val="331848"/>
              </a:solidFill>
            </a:endParaRPr>
          </a:p>
          <a:p>
            <a:pPr marL="0" indent="0">
              <a:buClr>
                <a:srgbClr val="002060"/>
              </a:buClr>
              <a:buSzPct val="100000"/>
              <a:buNone/>
            </a:pPr>
            <a:r>
              <a:rPr lang="el-GR" sz="2100" dirty="0"/>
              <a:t> </a:t>
            </a:r>
            <a:r>
              <a:rPr lang="el-GR" sz="2100" dirty="0" smtClean="0"/>
              <a:t>   </a:t>
            </a:r>
            <a:r>
              <a:rPr lang="el-GR" sz="2200" dirty="0" smtClean="0"/>
              <a:t>Θήλωμα με άτυπη επιθηλιακή υπερπλασία (</a:t>
            </a:r>
            <a:r>
              <a:rPr lang="en-US" sz="2200" dirty="0" smtClean="0"/>
              <a:t>ADH</a:t>
            </a:r>
            <a:r>
              <a:rPr lang="el-GR" sz="2200" dirty="0" smtClean="0"/>
              <a:t>)</a:t>
            </a:r>
            <a:r>
              <a:rPr lang="en-US" sz="2200" dirty="0" smtClean="0"/>
              <a:t> </a:t>
            </a:r>
            <a:r>
              <a:rPr lang="el-GR" sz="2200" dirty="0" smtClean="0"/>
              <a:t>ή </a:t>
            </a:r>
            <a:r>
              <a:rPr lang="en-US" sz="2200" dirty="0" smtClean="0"/>
              <a:t>DCIS</a:t>
            </a:r>
            <a:endParaRPr lang="el-GR" sz="2200" dirty="0" smtClean="0"/>
          </a:p>
          <a:p>
            <a:pPr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</a:pPr>
            <a:endParaRPr lang="en-US" sz="200" dirty="0" smtClean="0"/>
          </a:p>
          <a:p>
            <a:pPr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</a:pPr>
            <a:r>
              <a:rPr lang="el-GR" sz="2200" b="1" dirty="0" smtClean="0">
                <a:solidFill>
                  <a:srgbClr val="331848"/>
                </a:solidFill>
              </a:rPr>
              <a:t>Θηλώδες πορογενές καρκίνωμα </a:t>
            </a:r>
            <a:r>
              <a:rPr lang="en-US" sz="2200" b="1" dirty="0" smtClean="0">
                <a:solidFill>
                  <a:srgbClr val="331848"/>
                </a:solidFill>
              </a:rPr>
              <a:t>in situ</a:t>
            </a:r>
            <a:r>
              <a:rPr lang="el-GR" sz="2200" b="1" dirty="0" smtClean="0">
                <a:solidFill>
                  <a:srgbClr val="331848"/>
                </a:solidFill>
              </a:rPr>
              <a:t> </a:t>
            </a:r>
            <a:r>
              <a:rPr lang="el-GR" sz="2200" dirty="0" smtClean="0">
                <a:solidFill>
                  <a:srgbClr val="331848"/>
                </a:solidFill>
              </a:rPr>
              <a:t>(</a:t>
            </a:r>
            <a:r>
              <a:rPr lang="en-US" sz="2200" dirty="0" smtClean="0">
                <a:solidFill>
                  <a:srgbClr val="331848"/>
                </a:solidFill>
              </a:rPr>
              <a:t>Papillary DCIS)</a:t>
            </a:r>
          </a:p>
          <a:p>
            <a:pPr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</a:pPr>
            <a:endParaRPr lang="en-US" sz="200" dirty="0" smtClean="0">
              <a:solidFill>
                <a:srgbClr val="331848"/>
              </a:solidFill>
            </a:endParaRPr>
          </a:p>
          <a:p>
            <a:pPr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</a:pPr>
            <a:r>
              <a:rPr lang="el-GR" sz="2200" b="1" dirty="0" smtClean="0">
                <a:solidFill>
                  <a:srgbClr val="331848"/>
                </a:solidFill>
              </a:rPr>
              <a:t>Ενκαψωμένο θηλώδες καρκίνωμα</a:t>
            </a:r>
            <a:r>
              <a:rPr lang="en-US" sz="2200" b="1" dirty="0" smtClean="0">
                <a:solidFill>
                  <a:srgbClr val="331848"/>
                </a:solidFill>
              </a:rPr>
              <a:t> </a:t>
            </a:r>
            <a:r>
              <a:rPr lang="en-US" sz="2200" dirty="0" smtClean="0">
                <a:solidFill>
                  <a:srgbClr val="331848"/>
                </a:solidFill>
              </a:rPr>
              <a:t>(Encapsulated papillary </a:t>
            </a:r>
            <a:r>
              <a:rPr lang="en-US" sz="2200" dirty="0" err="1" smtClean="0">
                <a:solidFill>
                  <a:srgbClr val="331848"/>
                </a:solidFill>
              </a:rPr>
              <a:t>Ca</a:t>
            </a:r>
            <a:r>
              <a:rPr lang="en-US" sz="2200" dirty="0" smtClean="0">
                <a:solidFill>
                  <a:srgbClr val="331848"/>
                </a:solidFill>
              </a:rPr>
              <a:t>)</a:t>
            </a:r>
          </a:p>
          <a:p>
            <a:pPr marL="0" indent="0">
              <a:buClr>
                <a:srgbClr val="002060"/>
              </a:buClr>
              <a:buSzPct val="100000"/>
              <a:buNone/>
            </a:pPr>
            <a:r>
              <a:rPr lang="en-US" sz="2200" dirty="0">
                <a:solidFill>
                  <a:srgbClr val="331848"/>
                </a:solidFill>
              </a:rPr>
              <a:t> </a:t>
            </a:r>
            <a:r>
              <a:rPr lang="en-US" sz="2200" dirty="0" smtClean="0">
                <a:solidFill>
                  <a:srgbClr val="331848"/>
                </a:solidFill>
              </a:rPr>
              <a:t>    </a:t>
            </a:r>
            <a:r>
              <a:rPr lang="el-GR" sz="2200" dirty="0" smtClean="0">
                <a:solidFill>
                  <a:srgbClr val="331848"/>
                </a:solidFill>
              </a:rPr>
              <a:t>Ενκαψωμένο </a:t>
            </a:r>
            <a:r>
              <a:rPr lang="el-GR" sz="2200" dirty="0">
                <a:solidFill>
                  <a:srgbClr val="331848"/>
                </a:solidFill>
              </a:rPr>
              <a:t>θηλώδες </a:t>
            </a:r>
            <a:r>
              <a:rPr lang="el-GR" sz="2200" dirty="0" smtClean="0">
                <a:solidFill>
                  <a:srgbClr val="331848"/>
                </a:solidFill>
              </a:rPr>
              <a:t>καρκίνωμα</a:t>
            </a:r>
            <a:r>
              <a:rPr lang="en-US" sz="2200" dirty="0" smtClean="0">
                <a:solidFill>
                  <a:srgbClr val="331848"/>
                </a:solidFill>
              </a:rPr>
              <a:t> </a:t>
            </a:r>
            <a:r>
              <a:rPr lang="el-GR" sz="2200" dirty="0" smtClean="0">
                <a:solidFill>
                  <a:srgbClr val="331848"/>
                </a:solidFill>
              </a:rPr>
              <a:t>με διήθηση</a:t>
            </a:r>
            <a:r>
              <a:rPr lang="en-US" sz="2200" dirty="0" smtClean="0">
                <a:solidFill>
                  <a:srgbClr val="331848"/>
                </a:solidFill>
              </a:rPr>
              <a:t>(Encapsulated </a:t>
            </a:r>
            <a:r>
              <a:rPr lang="en-US" sz="2200" dirty="0">
                <a:solidFill>
                  <a:srgbClr val="331848"/>
                </a:solidFill>
              </a:rPr>
              <a:t>papillary </a:t>
            </a:r>
            <a:r>
              <a:rPr lang="en-US" sz="2200" dirty="0" err="1" smtClean="0">
                <a:solidFill>
                  <a:srgbClr val="331848"/>
                </a:solidFill>
              </a:rPr>
              <a:t>Ca</a:t>
            </a:r>
            <a:r>
              <a:rPr lang="en-US" sz="2200" dirty="0" smtClean="0">
                <a:solidFill>
                  <a:srgbClr val="331848"/>
                </a:solidFill>
              </a:rPr>
              <a:t> with invasion)</a:t>
            </a:r>
            <a:endParaRPr lang="en-US" sz="2200" dirty="0">
              <a:solidFill>
                <a:srgbClr val="331848"/>
              </a:solidFill>
            </a:endParaRPr>
          </a:p>
          <a:p>
            <a:pPr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</a:pPr>
            <a:r>
              <a:rPr lang="el-GR" sz="2200" b="1" dirty="0" smtClean="0">
                <a:solidFill>
                  <a:srgbClr val="331848"/>
                </a:solidFill>
              </a:rPr>
              <a:t>Συμπαγές θηλώδες καρκίνωμα</a:t>
            </a:r>
            <a:r>
              <a:rPr lang="en-US" sz="2200" b="1" dirty="0" smtClean="0">
                <a:solidFill>
                  <a:srgbClr val="331848"/>
                </a:solidFill>
              </a:rPr>
              <a:t> </a:t>
            </a:r>
            <a:r>
              <a:rPr lang="en-US" sz="2200" dirty="0" smtClean="0">
                <a:solidFill>
                  <a:srgbClr val="331848"/>
                </a:solidFill>
              </a:rPr>
              <a:t>(</a:t>
            </a:r>
            <a:r>
              <a:rPr lang="en-US" sz="2200" dirty="0">
                <a:solidFill>
                  <a:srgbClr val="331848"/>
                </a:solidFill>
              </a:rPr>
              <a:t>Solid papillary </a:t>
            </a:r>
            <a:r>
              <a:rPr lang="en-US" sz="2200" dirty="0" err="1">
                <a:solidFill>
                  <a:srgbClr val="331848"/>
                </a:solidFill>
              </a:rPr>
              <a:t>Ca</a:t>
            </a:r>
            <a:r>
              <a:rPr lang="en-US" sz="2200" dirty="0">
                <a:solidFill>
                  <a:srgbClr val="331848"/>
                </a:solidFill>
              </a:rPr>
              <a:t>)</a:t>
            </a:r>
            <a:r>
              <a:rPr lang="el-GR" sz="2200" b="1" dirty="0" smtClean="0">
                <a:solidFill>
                  <a:srgbClr val="331848"/>
                </a:solidFill>
              </a:rPr>
              <a:t> </a:t>
            </a:r>
          </a:p>
          <a:p>
            <a:pPr marL="0" indent="0">
              <a:buClr>
                <a:srgbClr val="002060"/>
              </a:buClr>
              <a:buSzPct val="100000"/>
              <a:buNone/>
            </a:pPr>
            <a:r>
              <a:rPr lang="el-GR" sz="2200" b="1" dirty="0">
                <a:solidFill>
                  <a:srgbClr val="331848"/>
                </a:solidFill>
              </a:rPr>
              <a:t> </a:t>
            </a:r>
            <a:r>
              <a:rPr lang="el-GR" sz="2200" b="1" dirty="0" smtClean="0">
                <a:solidFill>
                  <a:srgbClr val="331848"/>
                </a:solidFill>
              </a:rPr>
              <a:t>   </a:t>
            </a:r>
            <a:r>
              <a:rPr lang="el-GR" sz="2200" dirty="0" smtClean="0">
                <a:solidFill>
                  <a:srgbClr val="331848"/>
                </a:solidFill>
              </a:rPr>
              <a:t> </a:t>
            </a:r>
            <a:r>
              <a:rPr lang="el-GR" sz="2200" dirty="0" err="1" smtClean="0">
                <a:solidFill>
                  <a:srgbClr val="331848"/>
                </a:solidFill>
              </a:rPr>
              <a:t>Ενδοεπιθηλιακό</a:t>
            </a:r>
            <a:r>
              <a:rPr lang="el-GR" sz="2200" dirty="0" smtClean="0">
                <a:solidFill>
                  <a:srgbClr val="331848"/>
                </a:solidFill>
              </a:rPr>
              <a:t> και διηθητικό (</a:t>
            </a:r>
            <a:r>
              <a:rPr lang="en-US" sz="2200" dirty="0" smtClean="0">
                <a:solidFill>
                  <a:srgbClr val="331848"/>
                </a:solidFill>
              </a:rPr>
              <a:t>in </a:t>
            </a:r>
            <a:r>
              <a:rPr lang="en-US" sz="2200" dirty="0">
                <a:solidFill>
                  <a:srgbClr val="331848"/>
                </a:solidFill>
              </a:rPr>
              <a:t>situ &amp;</a:t>
            </a:r>
            <a:r>
              <a:rPr lang="el-GR" sz="2200" dirty="0" smtClean="0">
                <a:solidFill>
                  <a:srgbClr val="331848"/>
                </a:solidFill>
              </a:rPr>
              <a:t> </a:t>
            </a:r>
            <a:r>
              <a:rPr lang="en-US" sz="2200" dirty="0" smtClean="0">
                <a:solidFill>
                  <a:srgbClr val="331848"/>
                </a:solidFill>
              </a:rPr>
              <a:t>invasive</a:t>
            </a:r>
            <a:r>
              <a:rPr lang="el-GR" sz="2200" dirty="0" smtClean="0">
                <a:solidFill>
                  <a:srgbClr val="331848"/>
                </a:solidFill>
              </a:rPr>
              <a:t>)</a:t>
            </a:r>
            <a:endParaRPr lang="el-GR" sz="2200" dirty="0">
              <a:solidFill>
                <a:srgbClr val="331848"/>
              </a:solidFill>
            </a:endParaRPr>
          </a:p>
          <a:p>
            <a:pPr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</a:pPr>
            <a:endParaRPr lang="el-GR" sz="200" b="1" dirty="0" smtClean="0">
              <a:solidFill>
                <a:srgbClr val="331848"/>
              </a:solidFill>
            </a:endParaRPr>
          </a:p>
          <a:p>
            <a:pPr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</a:pPr>
            <a:r>
              <a:rPr lang="el-GR" sz="2200" b="1" dirty="0" smtClean="0">
                <a:solidFill>
                  <a:srgbClr val="331848"/>
                </a:solidFill>
              </a:rPr>
              <a:t>Διηθητικό </a:t>
            </a:r>
            <a:r>
              <a:rPr lang="el-GR" sz="2200" b="1" dirty="0">
                <a:solidFill>
                  <a:srgbClr val="331848"/>
                </a:solidFill>
              </a:rPr>
              <a:t>θηλώδες καρκίνωμα </a:t>
            </a:r>
            <a:r>
              <a:rPr lang="en-US" sz="2200" dirty="0" smtClean="0">
                <a:solidFill>
                  <a:srgbClr val="331848"/>
                </a:solidFill>
              </a:rPr>
              <a:t>(Invasive</a:t>
            </a:r>
            <a:r>
              <a:rPr lang="en-US" sz="2200" dirty="0">
                <a:solidFill>
                  <a:srgbClr val="331848"/>
                </a:solidFill>
              </a:rPr>
              <a:t> papillary </a:t>
            </a:r>
            <a:r>
              <a:rPr lang="en-US" sz="2200" dirty="0" err="1">
                <a:solidFill>
                  <a:srgbClr val="331848"/>
                </a:solidFill>
              </a:rPr>
              <a:t>Ca</a:t>
            </a:r>
            <a:r>
              <a:rPr lang="el-GR" sz="2200" dirty="0" smtClean="0">
                <a:solidFill>
                  <a:srgbClr val="331848"/>
                </a:solidFill>
              </a:rPr>
              <a:t>)</a:t>
            </a:r>
            <a:endParaRPr lang="el-GR" sz="2200" dirty="0">
              <a:solidFill>
                <a:srgbClr val="331848"/>
              </a:solidFill>
            </a:endParaRPr>
          </a:p>
          <a:p>
            <a:pPr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</a:pPr>
            <a:endParaRPr lang="el-GR" sz="2200" dirty="0" smtClean="0">
              <a:solidFill>
                <a:srgbClr val="452060"/>
              </a:solidFill>
            </a:endParaRPr>
          </a:p>
          <a:p>
            <a:pPr marL="0" indent="0">
              <a:buNone/>
            </a:pPr>
            <a:endParaRPr lang="en-US" sz="900" b="1" dirty="0" smtClean="0">
              <a:solidFill>
                <a:srgbClr val="002060"/>
              </a:solidFill>
            </a:endParaRPr>
          </a:p>
          <a:p>
            <a:endParaRPr lang="el-GR" dirty="0" smtClean="0"/>
          </a:p>
          <a:p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28053975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219" y="507266"/>
            <a:ext cx="8596668" cy="883023"/>
          </a:xfrm>
        </p:spPr>
        <p:txBody>
          <a:bodyPr>
            <a:normAutofit fontScale="90000"/>
          </a:bodyPr>
          <a:lstStyle/>
          <a:p>
            <a:pPr algn="ctr"/>
            <a:r>
              <a:rPr lang="el-GR" sz="31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Θηλώδες</a:t>
            </a:r>
            <a:r>
              <a:rPr lang="el-GR" sz="3100" dirty="0" smtClean="0"/>
              <a:t> </a:t>
            </a:r>
            <a:r>
              <a:rPr lang="el-GR" sz="3100" b="1" dirty="0" smtClean="0">
                <a:solidFill>
                  <a:srgbClr val="3E1D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πορογενές </a:t>
            </a:r>
            <a:r>
              <a:rPr lang="el-GR" sz="3100" b="1" dirty="0">
                <a:solidFill>
                  <a:srgbClr val="3E1D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καρκίνωμα </a:t>
            </a:r>
            <a:r>
              <a:rPr lang="en-US" sz="3100" b="1" dirty="0">
                <a:solidFill>
                  <a:srgbClr val="3E1D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situ</a:t>
            </a:r>
            <a:r>
              <a:rPr lang="el-GR" sz="3100" b="1" dirty="0">
                <a:solidFill>
                  <a:srgbClr val="3E1D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100" b="1" dirty="0" smtClean="0">
                <a:solidFill>
                  <a:srgbClr val="3E1D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(DCIS)</a:t>
            </a:r>
            <a:r>
              <a:rPr lang="el-GR" sz="3100" b="1" dirty="0" smtClean="0">
                <a:solidFill>
                  <a:srgbClr val="3E1D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sz="3100" b="1" dirty="0" smtClean="0">
                <a:solidFill>
                  <a:srgbClr val="3E1D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700" b="1" dirty="0" smtClean="0">
                <a:solidFill>
                  <a:schemeClr val="bg2">
                    <a:lumMod val="10000"/>
                  </a:schemeClr>
                </a:solidFill>
              </a:rPr>
              <a:t>(</a:t>
            </a:r>
            <a:r>
              <a:rPr lang="en-US" sz="2700" b="1" dirty="0">
                <a:solidFill>
                  <a:srgbClr val="331848"/>
                </a:solidFill>
              </a:rPr>
              <a:t>Papillary </a:t>
            </a:r>
            <a:r>
              <a:rPr lang="en-US" sz="2700" b="1" dirty="0" smtClean="0">
                <a:solidFill>
                  <a:srgbClr val="331848"/>
                </a:solidFill>
              </a:rPr>
              <a:t>DCIS</a:t>
            </a:r>
            <a:r>
              <a:rPr lang="en-US" sz="2800" dirty="0">
                <a:solidFill>
                  <a:srgbClr val="331848"/>
                </a:solidFill>
              </a:rPr>
              <a:t>;</a:t>
            </a:r>
            <a:r>
              <a:rPr lang="en-US" sz="2800" dirty="0" smtClean="0">
                <a:solidFill>
                  <a:srgbClr val="331848"/>
                </a:solidFill>
              </a:rPr>
              <a:t> </a:t>
            </a:r>
            <a:r>
              <a:rPr lang="en-US" sz="2700" b="1" dirty="0" smtClean="0">
                <a:solidFill>
                  <a:schemeClr val="bg2">
                    <a:lumMod val="10000"/>
                  </a:schemeClr>
                </a:solidFill>
              </a:rPr>
              <a:t>ICDO:850</a:t>
            </a:r>
            <a:r>
              <a:rPr lang="el-GR" sz="2700" b="1" dirty="0" smtClean="0">
                <a:solidFill>
                  <a:schemeClr val="bg2">
                    <a:lumMod val="10000"/>
                  </a:schemeClr>
                </a:solidFill>
              </a:rPr>
              <a:t>3</a:t>
            </a:r>
            <a:r>
              <a:rPr lang="en-US" sz="2700" b="1" dirty="0" smtClean="0">
                <a:solidFill>
                  <a:schemeClr val="bg2">
                    <a:lumMod val="10000"/>
                  </a:schemeClr>
                </a:solidFill>
              </a:rPr>
              <a:t>/2</a:t>
            </a:r>
            <a:r>
              <a:rPr lang="el-GR" sz="2700" b="1" dirty="0" smtClean="0">
                <a:solidFill>
                  <a:schemeClr val="bg2">
                    <a:lumMod val="10000"/>
                  </a:schemeClr>
                </a:solidFill>
              </a:rPr>
              <a:t>)</a:t>
            </a:r>
            <a:endParaRPr lang="el-GR" sz="3000" dirty="0"/>
          </a:p>
        </p:txBody>
      </p:sp>
      <p:sp>
        <p:nvSpPr>
          <p:cNvPr id="6" name="Rectangle 5"/>
          <p:cNvSpPr/>
          <p:nvPr/>
        </p:nvSpPr>
        <p:spPr>
          <a:xfrm>
            <a:off x="413662" y="1665941"/>
            <a:ext cx="964473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562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Ποικιλία </a:t>
            </a:r>
            <a:r>
              <a:rPr lang="en-US" sz="2400" b="1" dirty="0" smtClean="0">
                <a:solidFill>
                  <a:srgbClr val="562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DCIS</a:t>
            </a:r>
            <a:r>
              <a:rPr lang="el-GR" sz="2400" b="1" dirty="0" smtClean="0">
                <a:solidFill>
                  <a:srgbClr val="562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με θηλώδη αρχιτεκτονική</a:t>
            </a:r>
          </a:p>
          <a:p>
            <a:pPr algn="ctr"/>
            <a:endParaRPr lang="el-GR" b="1" dirty="0">
              <a:solidFill>
                <a:srgbClr val="5622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Clr>
                <a:srgbClr val="002060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200" b="1" dirty="0">
                <a:solidFill>
                  <a:srgbClr val="452060"/>
                </a:solidFill>
              </a:rPr>
              <a:t>ό</a:t>
            </a:r>
            <a:r>
              <a:rPr lang="el-GR" sz="2200" b="1" dirty="0" smtClean="0">
                <a:solidFill>
                  <a:srgbClr val="452060"/>
                </a:solidFill>
              </a:rPr>
              <a:t>λη η αλλοίωση νεοπλασματική </a:t>
            </a:r>
            <a:r>
              <a:rPr lang="el-GR" sz="2200" dirty="0" smtClean="0">
                <a:solidFill>
                  <a:srgbClr val="5622B4"/>
                </a:solidFill>
              </a:rPr>
              <a:t>(απουσία υπολοίπου θηλώματος)</a:t>
            </a:r>
          </a:p>
          <a:p>
            <a:pPr marL="342900" indent="-342900">
              <a:buClr>
                <a:srgbClr val="002060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200" dirty="0">
                <a:solidFill>
                  <a:srgbClr val="5622B4"/>
                </a:solidFill>
              </a:rPr>
              <a:t>σ</a:t>
            </a:r>
            <a:r>
              <a:rPr lang="el-GR" sz="2200" dirty="0" smtClean="0">
                <a:solidFill>
                  <a:srgbClr val="5622B4"/>
                </a:solidFill>
              </a:rPr>
              <a:t>ε μετεμμηνοπαυσιακά θήλεα αλλά και σε άνδρες</a:t>
            </a:r>
          </a:p>
          <a:p>
            <a:pPr marL="342900" indent="-342900">
              <a:buClr>
                <a:srgbClr val="002060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200" dirty="0"/>
              <a:t>σ</a:t>
            </a:r>
            <a:r>
              <a:rPr lang="el-GR" sz="2200" dirty="0" smtClean="0"/>
              <a:t>ε μεγάλους κεντρικούς ή σε περιφερικούς πόρους</a:t>
            </a:r>
            <a:endParaRPr lang="en-US" sz="2200" dirty="0" smtClean="0"/>
          </a:p>
          <a:p>
            <a:pPr marL="342900" indent="-342900">
              <a:buClr>
                <a:srgbClr val="002060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200" dirty="0" err="1" smtClean="0"/>
              <a:t>μαστογραφική</a:t>
            </a:r>
            <a:r>
              <a:rPr lang="el-GR" sz="2200" dirty="0" smtClean="0"/>
              <a:t> ανάδειξη</a:t>
            </a:r>
            <a:r>
              <a:rPr lang="en-US" sz="2200" dirty="0" smtClean="0"/>
              <a:t>:</a:t>
            </a:r>
            <a:r>
              <a:rPr lang="el-GR" sz="2200" dirty="0" smtClean="0"/>
              <a:t> λόγω </a:t>
            </a:r>
            <a:r>
              <a:rPr lang="el-GR" sz="2200" dirty="0" err="1" smtClean="0"/>
              <a:t>μικροαποτιτανώσεων</a:t>
            </a:r>
            <a:r>
              <a:rPr lang="el-GR" sz="2200" dirty="0" smtClean="0"/>
              <a:t> ή </a:t>
            </a:r>
            <a:endParaRPr lang="el-GR" sz="2200" dirty="0"/>
          </a:p>
          <a:p>
            <a:pPr>
              <a:buClr>
                <a:srgbClr val="002060"/>
              </a:buClr>
              <a:buSzPct val="90000"/>
            </a:pPr>
            <a:r>
              <a:rPr lang="el-GR" sz="2200" dirty="0" smtClean="0"/>
              <a:t>    ως </a:t>
            </a:r>
            <a:r>
              <a:rPr lang="el-GR" sz="2200" dirty="0" err="1" smtClean="0"/>
              <a:t>περίγραπτη</a:t>
            </a:r>
            <a:r>
              <a:rPr lang="el-GR" sz="2200" dirty="0" smtClean="0"/>
              <a:t> οζώδης σκίαση</a:t>
            </a:r>
          </a:p>
          <a:p>
            <a:pPr marL="342900" indent="-342900">
              <a:buClr>
                <a:srgbClr val="002060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200" dirty="0"/>
              <a:t>σ</a:t>
            </a:r>
            <a:r>
              <a:rPr lang="el-GR" sz="2200" dirty="0" smtClean="0"/>
              <a:t>τους υποθηλαίους πόρους, συχνά,συνοδό του ενκαψωμένου θηλώδους </a:t>
            </a:r>
          </a:p>
          <a:p>
            <a:pPr marL="342900" indent="-342900">
              <a:buClr>
                <a:srgbClr val="002060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200" dirty="0" smtClean="0"/>
              <a:t>αμφισβητούμενη παθογένεση</a:t>
            </a:r>
            <a:r>
              <a:rPr lang="en-US" sz="2200" dirty="0" smtClean="0"/>
              <a:t>:</a:t>
            </a:r>
            <a:r>
              <a:rPr lang="el-GR" sz="2200" dirty="0" smtClean="0"/>
              <a:t> ή </a:t>
            </a:r>
            <a:r>
              <a:rPr lang="en-US" sz="2200" dirty="0" smtClean="0"/>
              <a:t>de novo </a:t>
            </a:r>
            <a:r>
              <a:rPr lang="el-GR" sz="2200" dirty="0" smtClean="0"/>
              <a:t>ή από μετάπτωση</a:t>
            </a:r>
            <a:endParaRPr lang="en-US" sz="2200" dirty="0" smtClean="0"/>
          </a:p>
          <a:p>
            <a:pPr marL="342900" indent="-342900">
              <a:buClr>
                <a:srgbClr val="002060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200" dirty="0"/>
              <a:t>α</a:t>
            </a:r>
            <a:r>
              <a:rPr lang="el-GR" sz="2200" dirty="0" smtClean="0"/>
              <a:t>πώλεια ετεροζυγωτίας των</a:t>
            </a:r>
            <a:r>
              <a:rPr lang="en-US" sz="2200" dirty="0" smtClean="0">
                <a:solidFill>
                  <a:srgbClr val="331848"/>
                </a:solidFill>
              </a:rPr>
              <a:t>:</a:t>
            </a:r>
            <a:r>
              <a:rPr lang="el-GR" sz="2200" dirty="0" smtClean="0"/>
              <a:t> </a:t>
            </a:r>
            <a:r>
              <a:rPr lang="en-US" sz="2200" dirty="0" smtClean="0"/>
              <a:t>16q23</a:t>
            </a:r>
            <a:r>
              <a:rPr lang="el-GR" sz="2200" dirty="0" smtClean="0"/>
              <a:t> </a:t>
            </a:r>
            <a:r>
              <a:rPr lang="el-GR" sz="2200" dirty="0"/>
              <a:t>και</a:t>
            </a:r>
            <a:r>
              <a:rPr lang="en-US" sz="2200" dirty="0" smtClean="0"/>
              <a:t> TP53 </a:t>
            </a:r>
            <a:endParaRPr lang="el-GR" sz="2200" dirty="0" smtClean="0"/>
          </a:p>
          <a:p>
            <a:pPr>
              <a:buClr>
                <a:srgbClr val="002060"/>
              </a:buClr>
              <a:buSzPct val="90000"/>
            </a:pPr>
            <a:r>
              <a:rPr lang="el-GR" sz="2200" dirty="0"/>
              <a:t> </a:t>
            </a:r>
            <a:r>
              <a:rPr lang="el-GR" sz="2200" dirty="0" smtClean="0"/>
              <a:t>   σημειακές μεταλλάξεις των</a:t>
            </a:r>
            <a:r>
              <a:rPr lang="en-US" sz="2200" dirty="0" smtClean="0">
                <a:solidFill>
                  <a:srgbClr val="331848"/>
                </a:solidFill>
              </a:rPr>
              <a:t>: </a:t>
            </a:r>
            <a:r>
              <a:rPr lang="en-US" sz="2200" dirty="0" smtClean="0"/>
              <a:t>PIK3CA, AKT1,NRAS</a:t>
            </a:r>
            <a:endParaRPr lang="el-GR" sz="2200" dirty="0" smtClean="0"/>
          </a:p>
          <a:p>
            <a:pPr marL="342900" indent="-342900">
              <a:buClr>
                <a:srgbClr val="002060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200" dirty="0"/>
              <a:t>σ</a:t>
            </a:r>
            <a:r>
              <a:rPr lang="el-GR" sz="2200" dirty="0" smtClean="0"/>
              <a:t>ταδιοποίηση ως Τ</a:t>
            </a:r>
            <a:r>
              <a:rPr lang="en-US" sz="2200" dirty="0" smtClean="0"/>
              <a:t>is </a:t>
            </a:r>
            <a:r>
              <a:rPr lang="el-GR" sz="2200" dirty="0" smtClean="0"/>
              <a:t>όγκος (</a:t>
            </a:r>
            <a:r>
              <a:rPr lang="en-US" sz="2200" dirty="0" smtClean="0"/>
              <a:t>WHO/UIIC)</a:t>
            </a:r>
            <a:endParaRPr lang="el-GR" sz="2200" dirty="0" smtClean="0"/>
          </a:p>
          <a:p>
            <a:pPr>
              <a:buClr>
                <a:srgbClr val="331848"/>
              </a:buClr>
            </a:pPr>
            <a:endParaRPr lang="el-GR" sz="2200" dirty="0" smtClean="0"/>
          </a:p>
          <a:p>
            <a:pPr algn="ctr"/>
            <a:endParaRPr lang="el-GR" sz="2000" b="1" dirty="0">
              <a:solidFill>
                <a:srgbClr val="5622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28727" y="1985818"/>
            <a:ext cx="2318328" cy="20653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939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10" y="326175"/>
            <a:ext cx="8596668" cy="869576"/>
          </a:xfrm>
        </p:spPr>
        <p:txBody>
          <a:bodyPr>
            <a:normAutofit/>
          </a:bodyPr>
          <a:lstStyle/>
          <a:p>
            <a:pPr algn="ctr"/>
            <a:r>
              <a:rPr lang="el-GR" sz="30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Θηλώδες</a:t>
            </a:r>
            <a:r>
              <a:rPr lang="el-GR" sz="3000" dirty="0"/>
              <a:t> </a:t>
            </a:r>
            <a:r>
              <a:rPr lang="en-US" sz="30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DCIS</a:t>
            </a:r>
            <a:r>
              <a:rPr lang="el-GR" sz="3000" dirty="0"/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11573" y="1129737"/>
            <a:ext cx="3714968" cy="3240557"/>
          </a:xfrm>
          <a:prstGeom prst="rect">
            <a:avLst/>
          </a:prstGeom>
        </p:spPr>
      </p:pic>
      <p:pic>
        <p:nvPicPr>
          <p:cNvPr id="8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779" y="1129737"/>
            <a:ext cx="3485341" cy="3240557"/>
          </a:xfrm>
          <a:prstGeom prst="rect">
            <a:avLst/>
          </a:prstGeom>
        </p:spPr>
      </p:pic>
      <p:pic>
        <p:nvPicPr>
          <p:cNvPr id="9" name="Content Placeholder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58358" y="1129737"/>
            <a:ext cx="3539128" cy="32405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74841" y="4582943"/>
            <a:ext cx="8838749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331848"/>
              </a:buClr>
              <a:buFont typeface="Wingdings" panose="05000000000000000000" pitchFamily="2" charset="2"/>
              <a:buChar char="§"/>
            </a:pPr>
            <a:r>
              <a:rPr lang="el-GR" sz="1900" b="1" dirty="0">
                <a:solidFill>
                  <a:srgbClr val="452060"/>
                </a:solidFill>
              </a:rPr>
              <a:t>λεπτές </a:t>
            </a:r>
            <a:r>
              <a:rPr lang="el-GR" sz="1900" b="1" dirty="0" smtClean="0">
                <a:solidFill>
                  <a:srgbClr val="452060"/>
                </a:solidFill>
              </a:rPr>
              <a:t>διακλαδιζόμενες θηλές </a:t>
            </a:r>
            <a:r>
              <a:rPr lang="el-GR" sz="1900" dirty="0"/>
              <a:t>με ινοαγγειακούς άξονες και ελάχιστη </a:t>
            </a:r>
            <a:r>
              <a:rPr lang="el-GR" sz="1900" dirty="0" smtClean="0"/>
              <a:t>ίνωση </a:t>
            </a:r>
          </a:p>
          <a:p>
            <a:pPr marL="342900" indent="-342900">
              <a:buClr>
                <a:srgbClr val="331848"/>
              </a:buClr>
              <a:buFont typeface="Wingdings" panose="05000000000000000000" pitchFamily="2" charset="2"/>
              <a:buChar char="§"/>
            </a:pPr>
            <a:r>
              <a:rPr lang="el-GR" sz="1900" dirty="0" smtClean="0"/>
              <a:t>απουσία μυοεπιθηλίου στις θηλές με διατήρηση στην περιφέρεια </a:t>
            </a:r>
            <a:endParaRPr lang="en-US" sz="1900" dirty="0"/>
          </a:p>
          <a:p>
            <a:pPr marL="342900" indent="-342900">
              <a:buClr>
                <a:srgbClr val="331848"/>
              </a:buClr>
              <a:buFont typeface="Wingdings" panose="05000000000000000000" pitchFamily="2" charset="2"/>
              <a:buChar char="§"/>
            </a:pPr>
            <a:r>
              <a:rPr lang="el-GR" sz="1900" dirty="0"/>
              <a:t>νεοπλασματικό επιθήλιο </a:t>
            </a:r>
            <a:r>
              <a:rPr lang="el-GR" sz="1900" dirty="0" smtClean="0"/>
              <a:t>από </a:t>
            </a:r>
            <a:r>
              <a:rPr lang="el-GR" sz="1900" b="1" dirty="0" smtClean="0">
                <a:solidFill>
                  <a:srgbClr val="002060"/>
                </a:solidFill>
              </a:rPr>
              <a:t>στιβαδοποιημένα, μονότονα κύτταρα</a:t>
            </a:r>
          </a:p>
          <a:p>
            <a:pPr marL="342900" indent="-342900">
              <a:buClr>
                <a:srgbClr val="331848"/>
              </a:buClr>
              <a:buFont typeface="Wingdings" panose="05000000000000000000" pitchFamily="2" charset="2"/>
              <a:buChar char="§"/>
            </a:pPr>
            <a:r>
              <a:rPr lang="el-GR" sz="1900" dirty="0" smtClean="0"/>
              <a:t>ατυπία</a:t>
            </a:r>
            <a:r>
              <a:rPr lang="el-GR" sz="1900" dirty="0"/>
              <a:t>, συνήθως συμβατή με </a:t>
            </a:r>
            <a:r>
              <a:rPr lang="en-US" sz="1900" b="1" dirty="0">
                <a:solidFill>
                  <a:srgbClr val="452060"/>
                </a:solidFill>
              </a:rPr>
              <a:t>DCIS</a:t>
            </a:r>
            <a:r>
              <a:rPr lang="el-GR" sz="1900" b="1" dirty="0">
                <a:solidFill>
                  <a:srgbClr val="452060"/>
                </a:solidFill>
              </a:rPr>
              <a:t>1 και</a:t>
            </a:r>
            <a:r>
              <a:rPr lang="en-US" sz="1900" b="1" dirty="0">
                <a:solidFill>
                  <a:srgbClr val="452060"/>
                </a:solidFill>
              </a:rPr>
              <a:t> DCIS</a:t>
            </a:r>
            <a:r>
              <a:rPr lang="el-GR" sz="1900" b="1" dirty="0" smtClean="0">
                <a:solidFill>
                  <a:srgbClr val="452060"/>
                </a:solidFill>
              </a:rPr>
              <a:t>2</a:t>
            </a:r>
          </a:p>
          <a:p>
            <a:pPr marL="342900" indent="-342900">
              <a:buClr>
                <a:srgbClr val="331848"/>
              </a:buClr>
              <a:buFont typeface="Wingdings" panose="05000000000000000000" pitchFamily="2" charset="2"/>
              <a:buChar char="§"/>
            </a:pPr>
            <a:r>
              <a:rPr lang="el-GR" sz="1900" dirty="0" smtClean="0"/>
              <a:t>προσβολή </a:t>
            </a:r>
            <a:r>
              <a:rPr lang="el-GR" sz="1900" dirty="0"/>
              <a:t>πολλαπλών πόρων/συνδυασμός με</a:t>
            </a:r>
            <a:r>
              <a:rPr lang="en-US" sz="1900" dirty="0"/>
              <a:t> </a:t>
            </a:r>
            <a:r>
              <a:rPr lang="el-GR" sz="1900" dirty="0"/>
              <a:t>άλλους υπότυπους </a:t>
            </a:r>
            <a:r>
              <a:rPr lang="en-US" sz="1900" dirty="0" smtClean="0"/>
              <a:t>DCIS</a:t>
            </a:r>
            <a:endParaRPr lang="el-GR" sz="1900" dirty="0"/>
          </a:p>
          <a:p>
            <a:pPr marL="342900" indent="-342900">
              <a:buClr>
                <a:srgbClr val="331848"/>
              </a:buClr>
              <a:buFont typeface="Wingdings" panose="05000000000000000000" pitchFamily="2" charset="2"/>
              <a:buChar char="§"/>
            </a:pPr>
            <a:r>
              <a:rPr lang="el-GR" sz="1900" dirty="0" smtClean="0"/>
              <a:t>σπάνια </a:t>
            </a:r>
            <a:r>
              <a:rPr lang="el-GR" sz="1900" dirty="0"/>
              <a:t>φαγεσωρική </a:t>
            </a:r>
            <a:r>
              <a:rPr lang="el-GR" sz="1900" dirty="0" smtClean="0"/>
              <a:t>νέκρωση</a:t>
            </a:r>
            <a:endParaRPr lang="el-GR" sz="1900" dirty="0"/>
          </a:p>
        </p:txBody>
      </p:sp>
    </p:spTree>
    <p:extLst>
      <p:ext uri="{BB962C8B-B14F-4D97-AF65-F5344CB8AC3E}">
        <p14:creationId xmlns="" xmlns:p14="http://schemas.microsoft.com/office/powerpoint/2010/main" val="39638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929" y="717177"/>
            <a:ext cx="8596668" cy="896471"/>
          </a:xfrm>
        </p:spPr>
        <p:txBody>
          <a:bodyPr>
            <a:normAutofit/>
          </a:bodyPr>
          <a:lstStyle/>
          <a:p>
            <a:pPr algn="ctr"/>
            <a:r>
              <a:rPr lang="el-GR" sz="30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Θηλώδες</a:t>
            </a:r>
            <a:r>
              <a:rPr lang="el-GR" sz="3000" dirty="0"/>
              <a:t> </a:t>
            </a:r>
            <a:r>
              <a:rPr lang="en-US" sz="30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DCIS</a:t>
            </a:r>
            <a:r>
              <a:rPr lang="el-GR" sz="30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1874228" y="5370029"/>
            <a:ext cx="77353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331848"/>
              </a:buClr>
            </a:pPr>
            <a:r>
              <a:rPr lang="el-GR" sz="2000" dirty="0"/>
              <a:t>ενίοτε </a:t>
            </a:r>
            <a:r>
              <a:rPr lang="el-GR" sz="2000" dirty="0" smtClean="0"/>
              <a:t>ηθμοειδής</a:t>
            </a:r>
            <a:r>
              <a:rPr lang="en-US" sz="2000" dirty="0" smtClean="0"/>
              <a:t>,</a:t>
            </a:r>
            <a:r>
              <a:rPr lang="el-GR" sz="2000" dirty="0" smtClean="0"/>
              <a:t> </a:t>
            </a:r>
            <a:r>
              <a:rPr lang="el-GR" sz="2000" dirty="0"/>
              <a:t>συμπαγής, </a:t>
            </a:r>
            <a:r>
              <a:rPr lang="el-GR" sz="2000" dirty="0" smtClean="0"/>
              <a:t>ή </a:t>
            </a:r>
            <a:r>
              <a:rPr lang="el-GR" sz="2000" dirty="0"/>
              <a:t>και μικροθηλώδης αρχιτεκτονική</a:t>
            </a:r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 rotWithShape="1">
          <a:blip r:embed="rId2" cstate="print"/>
          <a:srcRect l="1688" r="2027" b="1123"/>
          <a:stretch/>
        </p:blipFill>
        <p:spPr>
          <a:xfrm>
            <a:off x="182816" y="1613648"/>
            <a:ext cx="3382825" cy="3277379"/>
          </a:xfrm>
          <a:prstGeom prst="rect">
            <a:avLst/>
          </a:prstGeom>
        </p:spPr>
      </p:pic>
      <p:pic>
        <p:nvPicPr>
          <p:cNvPr id="10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t="1162" r="922" b="462"/>
          <a:stretch/>
        </p:blipFill>
        <p:spPr>
          <a:xfrm>
            <a:off x="3650875" y="1633924"/>
            <a:ext cx="3388660" cy="3294738"/>
          </a:xfrm>
          <a:prstGeom prst="rect">
            <a:avLst/>
          </a:prstGeom>
        </p:spPr>
      </p:pic>
      <p:pic>
        <p:nvPicPr>
          <p:cNvPr id="11" name="Content Placeholder 5"/>
          <p:cNvPicPr>
            <a:picLocks noChangeAspect="1"/>
          </p:cNvPicPr>
          <p:nvPr/>
        </p:nvPicPr>
        <p:blipFill rotWithShape="1">
          <a:blip r:embed="rId4" cstate="print"/>
          <a:srcRect b="1515"/>
          <a:stretch/>
        </p:blipFill>
        <p:spPr>
          <a:xfrm>
            <a:off x="7210002" y="1596289"/>
            <a:ext cx="3493857" cy="32947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7598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894"/>
          </a:xfrm>
        </p:spPr>
        <p:txBody>
          <a:bodyPr>
            <a:normAutofit/>
          </a:bodyPr>
          <a:lstStyle/>
          <a:p>
            <a:pPr algn="ctr"/>
            <a:r>
              <a:rPr lang="el-GR" sz="30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Θηλώδες</a:t>
            </a:r>
            <a:r>
              <a:rPr lang="el-GR" sz="3000" dirty="0"/>
              <a:t> </a:t>
            </a:r>
            <a:r>
              <a:rPr lang="en-US" sz="30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DCIS</a:t>
            </a:r>
            <a:r>
              <a:rPr lang="el-GR" sz="3000" dirty="0"/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02" y="1887956"/>
            <a:ext cx="3641440" cy="357155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491" y="1887956"/>
            <a:ext cx="3496236" cy="35715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49710" y="5874757"/>
            <a:ext cx="6292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/>
              <a:t>Μονότονος πληθυσμός, εμφανής  μιτωτική δραστηριότητα </a:t>
            </a:r>
            <a:endParaRPr lang="el-GR" dirty="0"/>
          </a:p>
        </p:txBody>
      </p:sp>
      <p:pic>
        <p:nvPicPr>
          <p:cNvPr id="10" name="Content Placeholder 4"/>
          <p:cNvPicPr>
            <a:picLocks noChangeAspect="1"/>
          </p:cNvPicPr>
          <p:nvPr/>
        </p:nvPicPr>
        <p:blipFill rotWithShape="1">
          <a:blip r:embed="rId4" cstate="print"/>
          <a:srcRect l="2724" b="1751"/>
          <a:stretch/>
        </p:blipFill>
        <p:spPr>
          <a:xfrm>
            <a:off x="3881319" y="1887956"/>
            <a:ext cx="3452722" cy="35715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5162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30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Θηλώδες</a:t>
            </a:r>
            <a:r>
              <a:rPr lang="el-GR" sz="3000" dirty="0"/>
              <a:t> </a:t>
            </a:r>
            <a:r>
              <a:rPr lang="en-US" sz="30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DCIS</a:t>
            </a:r>
            <a:r>
              <a:rPr lang="el-GR" sz="30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30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IHC</a:t>
            </a:r>
            <a:r>
              <a:rPr lang="el-GR" sz="30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l-GR" sz="3000" dirty="0" smtClean="0"/>
              <a:t> </a:t>
            </a:r>
            <a:endParaRPr lang="el-GR" sz="3000" dirty="0"/>
          </a:p>
        </p:txBody>
      </p:sp>
      <p:pic>
        <p:nvPicPr>
          <p:cNvPr id="9" name="Content Placeholder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40351" y="1531193"/>
            <a:ext cx="3580798" cy="36228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/>
          <a:srcRect t="1" b="1334"/>
          <a:stretch/>
        </p:blipFill>
        <p:spPr>
          <a:xfrm>
            <a:off x="201478" y="1531194"/>
            <a:ext cx="3681900" cy="365048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94755" y="4671893"/>
            <a:ext cx="588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p63</a:t>
            </a:r>
            <a:endParaRPr lang="el-GR" dirty="0">
              <a:solidFill>
                <a:srgbClr val="FFC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05160" y="5322125"/>
            <a:ext cx="849347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331848"/>
              </a:buClr>
            </a:pPr>
            <a:r>
              <a:rPr lang="el-GR" sz="2000" b="1" dirty="0" smtClean="0">
                <a:solidFill>
                  <a:srgbClr val="452060"/>
                </a:solidFill>
              </a:rPr>
              <a:t>   απουσία </a:t>
            </a:r>
            <a:r>
              <a:rPr lang="en-US" sz="2000" b="1" dirty="0">
                <a:solidFill>
                  <a:srgbClr val="452060"/>
                </a:solidFill>
              </a:rPr>
              <a:t>MEC </a:t>
            </a:r>
            <a:r>
              <a:rPr lang="el-GR" sz="2000" b="1" dirty="0">
                <a:solidFill>
                  <a:srgbClr val="452060"/>
                </a:solidFill>
              </a:rPr>
              <a:t>εντός των θηλών </a:t>
            </a:r>
            <a:r>
              <a:rPr lang="en-US" sz="2000" b="1" dirty="0">
                <a:solidFill>
                  <a:srgbClr val="331848"/>
                </a:solidFill>
              </a:rPr>
              <a:t>HIC</a:t>
            </a:r>
            <a:r>
              <a:rPr lang="en-US" sz="2000" b="1" dirty="0" smtClean="0">
                <a:solidFill>
                  <a:srgbClr val="331848"/>
                </a:solidFill>
              </a:rPr>
              <a:t>: p63(-) </a:t>
            </a:r>
            <a:r>
              <a:rPr lang="en-US" sz="2000" b="1" dirty="0">
                <a:solidFill>
                  <a:srgbClr val="331848"/>
                </a:solidFill>
              </a:rPr>
              <a:t>CK5/6 </a:t>
            </a:r>
            <a:r>
              <a:rPr lang="en-US" sz="2000" b="1" dirty="0" smtClean="0">
                <a:solidFill>
                  <a:srgbClr val="331848"/>
                </a:solidFill>
              </a:rPr>
              <a:t>(-) </a:t>
            </a:r>
          </a:p>
          <a:p>
            <a:pPr>
              <a:buClr>
                <a:srgbClr val="331848"/>
              </a:buClr>
            </a:pPr>
            <a:r>
              <a:rPr lang="el-GR" dirty="0" smtClean="0"/>
              <a:t>(</a:t>
            </a:r>
            <a:r>
              <a:rPr lang="el-GR" b="1" dirty="0"/>
              <a:t>παραμονή στην περιφέρεια του πόρου</a:t>
            </a:r>
            <a:r>
              <a:rPr lang="el-GR" dirty="0"/>
              <a:t>, αποπεπλατυσμένα και ασυνεχή)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061" y="1531194"/>
            <a:ext cx="3595607" cy="365942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731604" y="4671893"/>
            <a:ext cx="827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CK5/6</a:t>
            </a:r>
            <a:endParaRPr lang="el-GR" dirty="0">
              <a:solidFill>
                <a:srgbClr val="FFC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860266" y="4821284"/>
            <a:ext cx="827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CK5/6</a:t>
            </a:r>
            <a:endParaRPr lang="el-GR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62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8572" y="609600"/>
            <a:ext cx="7808826" cy="909918"/>
          </a:xfrm>
        </p:spPr>
        <p:txBody>
          <a:bodyPr>
            <a:normAutofit/>
          </a:bodyPr>
          <a:lstStyle/>
          <a:p>
            <a:pPr algn="ctr"/>
            <a:r>
              <a:rPr lang="el-GR" sz="30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Θηλώδες</a:t>
            </a:r>
            <a:r>
              <a:rPr lang="el-GR" sz="3000" dirty="0"/>
              <a:t> </a:t>
            </a:r>
            <a:r>
              <a:rPr lang="en-US" sz="30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DCIS</a:t>
            </a:r>
            <a:r>
              <a:rPr lang="el-GR" sz="30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30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IHC</a:t>
            </a:r>
            <a:r>
              <a:rPr lang="el-GR" sz="30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l-GR" sz="3000" dirty="0"/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447"/>
          <a:stretch/>
        </p:blipFill>
        <p:spPr>
          <a:xfrm>
            <a:off x="5295068" y="1469710"/>
            <a:ext cx="4245824" cy="3892704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88937" y="1519518"/>
            <a:ext cx="4417016" cy="384289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54569" y="4848127"/>
            <a:ext cx="45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331848"/>
              </a:buClr>
            </a:pPr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</a:t>
            </a:r>
            <a:endParaRPr lang="el-GR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12" y="4798319"/>
            <a:ext cx="4619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331848"/>
              </a:buClr>
            </a:pPr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</a:t>
            </a:r>
            <a:endParaRPr lang="el-GR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29251" y="5639332"/>
            <a:ext cx="4488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 smtClean="0"/>
              <a:t>Εντονη έκφραση ορμονικών υποδοχέων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273473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2800" b="1" dirty="0" smtClean="0">
                <a:solidFill>
                  <a:srgbClr val="33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Ταξινόμηση θηλωδών νεοπλασμάτων μαστού</a:t>
            </a:r>
            <a:br>
              <a:rPr lang="el-GR" sz="2800" b="1" dirty="0" smtClean="0">
                <a:solidFill>
                  <a:srgbClr val="33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2400" b="1" dirty="0" smtClean="0">
                <a:solidFill>
                  <a:srgbClr val="33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b="1" dirty="0" smtClean="0">
                <a:solidFill>
                  <a:srgbClr val="33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2019</a:t>
            </a:r>
            <a:r>
              <a:rPr lang="el-GR" sz="2400" b="1" dirty="0" smtClean="0">
                <a:solidFill>
                  <a:srgbClr val="33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l-GR" sz="2400" b="1" dirty="0">
              <a:solidFill>
                <a:srgbClr val="33184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411" y="2063377"/>
            <a:ext cx="10910806" cy="3799541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</a:pPr>
            <a:r>
              <a:rPr lang="el-GR" sz="2200" b="1" dirty="0" smtClean="0">
                <a:solidFill>
                  <a:srgbClr val="331848"/>
                </a:solidFill>
              </a:rPr>
              <a:t>Ενδοπορικό θήλωμα</a:t>
            </a:r>
            <a:r>
              <a:rPr lang="en-US" sz="2200" b="1" dirty="0" smtClean="0">
                <a:solidFill>
                  <a:srgbClr val="331848"/>
                </a:solidFill>
              </a:rPr>
              <a:t> </a:t>
            </a:r>
            <a:r>
              <a:rPr lang="en-US" sz="2200" dirty="0" smtClean="0">
                <a:solidFill>
                  <a:srgbClr val="331848"/>
                </a:solidFill>
              </a:rPr>
              <a:t>( </a:t>
            </a:r>
            <a:r>
              <a:rPr lang="en-US" sz="2200" dirty="0" err="1" smtClean="0">
                <a:solidFill>
                  <a:srgbClr val="331848"/>
                </a:solidFill>
              </a:rPr>
              <a:t>Intraductal</a:t>
            </a:r>
            <a:r>
              <a:rPr lang="en-US" sz="2200" dirty="0" smtClean="0">
                <a:solidFill>
                  <a:srgbClr val="331848"/>
                </a:solidFill>
              </a:rPr>
              <a:t> papilloma)</a:t>
            </a:r>
            <a:endParaRPr lang="el-GR" sz="2200" dirty="0" smtClean="0">
              <a:solidFill>
                <a:srgbClr val="331848"/>
              </a:solidFill>
            </a:endParaRPr>
          </a:p>
          <a:p>
            <a:pPr marL="0" indent="0">
              <a:buClr>
                <a:srgbClr val="002060"/>
              </a:buClr>
              <a:buSzPct val="100000"/>
              <a:buNone/>
            </a:pPr>
            <a:r>
              <a:rPr lang="el-GR" sz="2100" dirty="0"/>
              <a:t> </a:t>
            </a:r>
            <a:r>
              <a:rPr lang="el-GR" sz="2100" dirty="0" smtClean="0"/>
              <a:t>   </a:t>
            </a:r>
            <a:r>
              <a:rPr lang="el-GR" sz="2200" dirty="0" smtClean="0"/>
              <a:t>Θήλωμα με άτυπη επιθηλιακή υπερπλασία (</a:t>
            </a:r>
            <a:r>
              <a:rPr lang="en-US" sz="2200" dirty="0" smtClean="0"/>
              <a:t>ADH</a:t>
            </a:r>
            <a:r>
              <a:rPr lang="el-GR" sz="2200" dirty="0" smtClean="0"/>
              <a:t>)</a:t>
            </a:r>
            <a:r>
              <a:rPr lang="en-US" sz="2200" dirty="0" smtClean="0"/>
              <a:t> </a:t>
            </a:r>
            <a:r>
              <a:rPr lang="el-GR" sz="2200" dirty="0" smtClean="0"/>
              <a:t>ή </a:t>
            </a:r>
            <a:r>
              <a:rPr lang="en-US" sz="2200" dirty="0" smtClean="0"/>
              <a:t>DCIS</a:t>
            </a:r>
            <a:endParaRPr lang="el-GR" sz="2200" dirty="0" smtClean="0"/>
          </a:p>
          <a:p>
            <a:pPr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</a:pPr>
            <a:endParaRPr lang="en-US" sz="200" dirty="0" smtClean="0"/>
          </a:p>
          <a:p>
            <a:pPr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</a:pPr>
            <a:r>
              <a:rPr lang="el-GR" sz="2200" b="1" dirty="0" smtClean="0">
                <a:solidFill>
                  <a:srgbClr val="331848"/>
                </a:solidFill>
              </a:rPr>
              <a:t>Θηλώδες πορογενές καρκίνωμα </a:t>
            </a:r>
            <a:r>
              <a:rPr lang="en-US" sz="2200" b="1" dirty="0" smtClean="0">
                <a:solidFill>
                  <a:srgbClr val="331848"/>
                </a:solidFill>
              </a:rPr>
              <a:t>in situ</a:t>
            </a:r>
            <a:r>
              <a:rPr lang="el-GR" sz="2200" b="1" dirty="0" smtClean="0">
                <a:solidFill>
                  <a:srgbClr val="331848"/>
                </a:solidFill>
              </a:rPr>
              <a:t> </a:t>
            </a:r>
            <a:r>
              <a:rPr lang="el-GR" sz="2200" dirty="0" smtClean="0">
                <a:solidFill>
                  <a:srgbClr val="331848"/>
                </a:solidFill>
              </a:rPr>
              <a:t>(</a:t>
            </a:r>
            <a:r>
              <a:rPr lang="en-US" sz="2200" dirty="0" smtClean="0">
                <a:solidFill>
                  <a:srgbClr val="331848"/>
                </a:solidFill>
              </a:rPr>
              <a:t>Papillary DCIS)</a:t>
            </a:r>
          </a:p>
          <a:p>
            <a:pPr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</a:pPr>
            <a:endParaRPr lang="en-US" sz="200" dirty="0" smtClean="0">
              <a:solidFill>
                <a:srgbClr val="331848"/>
              </a:solidFill>
            </a:endParaRPr>
          </a:p>
          <a:p>
            <a:pPr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</a:pPr>
            <a:r>
              <a:rPr lang="el-GR" sz="2200" b="1" dirty="0" smtClean="0">
                <a:solidFill>
                  <a:srgbClr val="331848"/>
                </a:solidFill>
              </a:rPr>
              <a:t>Ενκαψωμένο θηλώδες καρκίνωμα</a:t>
            </a:r>
            <a:r>
              <a:rPr lang="en-US" sz="2200" b="1" dirty="0" smtClean="0">
                <a:solidFill>
                  <a:srgbClr val="331848"/>
                </a:solidFill>
              </a:rPr>
              <a:t> </a:t>
            </a:r>
            <a:r>
              <a:rPr lang="en-US" sz="2200" dirty="0" smtClean="0">
                <a:solidFill>
                  <a:srgbClr val="331848"/>
                </a:solidFill>
              </a:rPr>
              <a:t>(Encapsulated papillary </a:t>
            </a:r>
            <a:r>
              <a:rPr lang="en-US" sz="2200" dirty="0" err="1" smtClean="0">
                <a:solidFill>
                  <a:srgbClr val="331848"/>
                </a:solidFill>
              </a:rPr>
              <a:t>Ca</a:t>
            </a:r>
            <a:r>
              <a:rPr lang="en-US" sz="2200" dirty="0" smtClean="0">
                <a:solidFill>
                  <a:srgbClr val="331848"/>
                </a:solidFill>
              </a:rPr>
              <a:t>)</a:t>
            </a:r>
            <a:endParaRPr lang="el-GR" sz="2200" dirty="0" smtClean="0">
              <a:solidFill>
                <a:srgbClr val="331848"/>
              </a:solidFill>
            </a:endParaRPr>
          </a:p>
          <a:p>
            <a:pPr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</a:pPr>
            <a:r>
              <a:rPr lang="el-GR" sz="200" b="1" dirty="0">
                <a:solidFill>
                  <a:srgbClr val="331848"/>
                </a:solidFill>
              </a:rPr>
              <a:t> </a:t>
            </a:r>
            <a:r>
              <a:rPr lang="el-GR" sz="2200" dirty="0">
                <a:solidFill>
                  <a:srgbClr val="331848"/>
                </a:solidFill>
              </a:rPr>
              <a:t>Ενκαψωμένο θηλώδες καρκίνωμα με διήθηση </a:t>
            </a:r>
            <a:r>
              <a:rPr lang="en-US" sz="2200" dirty="0">
                <a:solidFill>
                  <a:srgbClr val="331848"/>
                </a:solidFill>
              </a:rPr>
              <a:t>(Encapsulated papillary </a:t>
            </a:r>
            <a:r>
              <a:rPr lang="en-US" sz="2200" dirty="0" err="1" smtClean="0">
                <a:solidFill>
                  <a:srgbClr val="331848"/>
                </a:solidFill>
              </a:rPr>
              <a:t>Ca</a:t>
            </a:r>
            <a:r>
              <a:rPr lang="en-US" sz="2200" dirty="0" smtClean="0">
                <a:solidFill>
                  <a:srgbClr val="331848"/>
                </a:solidFill>
              </a:rPr>
              <a:t> with invasion)</a:t>
            </a:r>
            <a:endParaRPr lang="el-GR" sz="2200" dirty="0">
              <a:solidFill>
                <a:srgbClr val="331848"/>
              </a:solidFill>
            </a:endParaRPr>
          </a:p>
          <a:p>
            <a:pPr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</a:pPr>
            <a:endParaRPr lang="en-US" sz="200" b="1" dirty="0" smtClean="0">
              <a:solidFill>
                <a:srgbClr val="331848"/>
              </a:solidFill>
            </a:endParaRPr>
          </a:p>
          <a:p>
            <a:pPr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</a:pPr>
            <a:r>
              <a:rPr lang="el-GR" sz="2200" b="1" dirty="0" smtClean="0">
                <a:solidFill>
                  <a:srgbClr val="331848"/>
                </a:solidFill>
              </a:rPr>
              <a:t>Συμπαγές θηλώδες καρκίνωμα</a:t>
            </a:r>
            <a:r>
              <a:rPr lang="en-US" sz="2200" b="1" dirty="0" smtClean="0">
                <a:solidFill>
                  <a:srgbClr val="331848"/>
                </a:solidFill>
              </a:rPr>
              <a:t> </a:t>
            </a:r>
            <a:r>
              <a:rPr lang="en-US" sz="2200" dirty="0" smtClean="0">
                <a:solidFill>
                  <a:srgbClr val="331848"/>
                </a:solidFill>
              </a:rPr>
              <a:t>(</a:t>
            </a:r>
            <a:r>
              <a:rPr lang="en-US" sz="2200" dirty="0">
                <a:solidFill>
                  <a:srgbClr val="331848"/>
                </a:solidFill>
              </a:rPr>
              <a:t>Solid papillary </a:t>
            </a:r>
            <a:r>
              <a:rPr lang="en-US" sz="2200" dirty="0" err="1">
                <a:solidFill>
                  <a:srgbClr val="331848"/>
                </a:solidFill>
              </a:rPr>
              <a:t>Ca</a:t>
            </a:r>
            <a:r>
              <a:rPr lang="en-US" sz="2200" dirty="0">
                <a:solidFill>
                  <a:srgbClr val="331848"/>
                </a:solidFill>
              </a:rPr>
              <a:t>)</a:t>
            </a:r>
            <a:r>
              <a:rPr lang="el-GR" sz="2200" b="1" dirty="0" smtClean="0">
                <a:solidFill>
                  <a:srgbClr val="331848"/>
                </a:solidFill>
              </a:rPr>
              <a:t> </a:t>
            </a:r>
            <a:endParaRPr lang="el-GR" sz="2200" dirty="0" smtClean="0">
              <a:solidFill>
                <a:srgbClr val="331848"/>
              </a:solidFill>
            </a:endParaRPr>
          </a:p>
          <a:p>
            <a:pPr marL="0" indent="0">
              <a:buClr>
                <a:srgbClr val="002060"/>
              </a:buClr>
              <a:buSzPct val="100000"/>
              <a:buNone/>
            </a:pPr>
            <a:r>
              <a:rPr lang="el-GR" sz="2200" dirty="0">
                <a:solidFill>
                  <a:srgbClr val="331848"/>
                </a:solidFill>
              </a:rPr>
              <a:t> </a:t>
            </a:r>
            <a:r>
              <a:rPr lang="el-GR" sz="2200" dirty="0" smtClean="0">
                <a:solidFill>
                  <a:srgbClr val="331848"/>
                </a:solidFill>
              </a:rPr>
              <a:t>                                                     </a:t>
            </a:r>
            <a:r>
              <a:rPr lang="en-US" sz="2200" dirty="0" smtClean="0">
                <a:solidFill>
                  <a:srgbClr val="331848"/>
                </a:solidFill>
              </a:rPr>
              <a:t>in </a:t>
            </a:r>
            <a:r>
              <a:rPr lang="en-US" sz="2200" dirty="0">
                <a:solidFill>
                  <a:srgbClr val="331848"/>
                </a:solidFill>
              </a:rPr>
              <a:t>situ &amp;</a:t>
            </a:r>
            <a:r>
              <a:rPr lang="el-GR" sz="2200" dirty="0" smtClean="0">
                <a:solidFill>
                  <a:srgbClr val="331848"/>
                </a:solidFill>
              </a:rPr>
              <a:t> </a:t>
            </a:r>
            <a:r>
              <a:rPr lang="en-US" sz="2200" dirty="0" smtClean="0">
                <a:solidFill>
                  <a:srgbClr val="331848"/>
                </a:solidFill>
              </a:rPr>
              <a:t>invasive</a:t>
            </a:r>
            <a:endParaRPr lang="el-GR" sz="2200" dirty="0">
              <a:solidFill>
                <a:srgbClr val="331848"/>
              </a:solidFill>
            </a:endParaRPr>
          </a:p>
          <a:p>
            <a:pPr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</a:pPr>
            <a:endParaRPr lang="el-GR" sz="200" b="1" dirty="0" smtClean="0">
              <a:solidFill>
                <a:srgbClr val="331848"/>
              </a:solidFill>
            </a:endParaRPr>
          </a:p>
          <a:p>
            <a:pPr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</a:pPr>
            <a:r>
              <a:rPr lang="el-GR" sz="2200" b="1" dirty="0" smtClean="0">
                <a:solidFill>
                  <a:srgbClr val="331848"/>
                </a:solidFill>
              </a:rPr>
              <a:t>Διηθητικό </a:t>
            </a:r>
            <a:r>
              <a:rPr lang="el-GR" sz="2200" b="1" dirty="0">
                <a:solidFill>
                  <a:srgbClr val="331848"/>
                </a:solidFill>
              </a:rPr>
              <a:t>θηλώδες καρκίνωμα </a:t>
            </a:r>
            <a:r>
              <a:rPr lang="en-US" sz="2200" dirty="0" smtClean="0">
                <a:solidFill>
                  <a:srgbClr val="331848"/>
                </a:solidFill>
              </a:rPr>
              <a:t>(Invasive</a:t>
            </a:r>
            <a:r>
              <a:rPr lang="en-US" sz="2200" dirty="0">
                <a:solidFill>
                  <a:srgbClr val="331848"/>
                </a:solidFill>
              </a:rPr>
              <a:t> papillary </a:t>
            </a:r>
            <a:r>
              <a:rPr lang="en-US" sz="2200" dirty="0" err="1">
                <a:solidFill>
                  <a:srgbClr val="331848"/>
                </a:solidFill>
              </a:rPr>
              <a:t>Ca</a:t>
            </a:r>
            <a:r>
              <a:rPr lang="el-GR" sz="2200" dirty="0" smtClean="0">
                <a:solidFill>
                  <a:srgbClr val="331848"/>
                </a:solidFill>
              </a:rPr>
              <a:t>)</a:t>
            </a:r>
            <a:endParaRPr lang="el-GR" sz="2200" dirty="0">
              <a:solidFill>
                <a:srgbClr val="331848"/>
              </a:solidFill>
            </a:endParaRPr>
          </a:p>
          <a:p>
            <a:pPr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</a:pPr>
            <a:endParaRPr lang="el-GR" sz="2200" dirty="0" smtClean="0">
              <a:solidFill>
                <a:srgbClr val="452060"/>
              </a:solidFill>
            </a:endParaRPr>
          </a:p>
          <a:p>
            <a:pPr marL="0" indent="0">
              <a:buNone/>
            </a:pPr>
            <a:endParaRPr lang="en-US" sz="900" b="1" dirty="0" smtClean="0">
              <a:solidFill>
                <a:srgbClr val="002060"/>
              </a:solidFill>
            </a:endParaRPr>
          </a:p>
          <a:p>
            <a:endParaRPr lang="el-GR" dirty="0" smtClean="0"/>
          </a:p>
          <a:p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304031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30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Θηλώδες</a:t>
            </a:r>
            <a:r>
              <a:rPr lang="el-GR" sz="3000" dirty="0"/>
              <a:t> </a:t>
            </a:r>
            <a:r>
              <a:rPr lang="en-US" sz="30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DCIS</a:t>
            </a:r>
            <a:endParaRPr lang="el-GR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47500" lnSpcReduction="20000"/>
          </a:bodyPr>
          <a:lstStyle/>
          <a:p>
            <a:pPr marL="457200" lvl="1" indent="0">
              <a:buNone/>
            </a:pPr>
            <a:r>
              <a:rPr lang="el-GR" sz="5100" dirty="0" smtClean="0"/>
              <a:t>ενίοτε </a:t>
            </a:r>
            <a:r>
              <a:rPr lang="el-GR" sz="5100" dirty="0" smtClean="0">
                <a:solidFill>
                  <a:srgbClr val="452060"/>
                </a:solidFill>
              </a:rPr>
              <a:t>δεύτερος κυτταρικός πληθυσμός </a:t>
            </a:r>
            <a:r>
              <a:rPr lang="el-GR" sz="5100" dirty="0"/>
              <a:t>με άφθονο, αραιοχρωματικό κυτταρόπλασμα, ο οποίος εντοπίζεται βασικά </a:t>
            </a:r>
            <a:r>
              <a:rPr lang="el-GR" sz="5100" b="1" dirty="0">
                <a:solidFill>
                  <a:srgbClr val="331848"/>
                </a:solidFill>
              </a:rPr>
              <a:t>(“</a:t>
            </a:r>
            <a:r>
              <a:rPr lang="en-US" sz="5100" b="1" dirty="0">
                <a:solidFill>
                  <a:srgbClr val="331848"/>
                </a:solidFill>
              </a:rPr>
              <a:t>globoid cells</a:t>
            </a:r>
            <a:r>
              <a:rPr lang="el-GR" sz="5100" b="1" dirty="0">
                <a:solidFill>
                  <a:srgbClr val="331848"/>
                </a:solidFill>
              </a:rPr>
              <a:t>”) </a:t>
            </a:r>
            <a:endParaRPr lang="el-GR" sz="5100" b="1" dirty="0" smtClean="0">
              <a:solidFill>
                <a:srgbClr val="331848"/>
              </a:solidFill>
            </a:endParaRPr>
          </a:p>
          <a:p>
            <a:pPr marL="457200" lvl="1" indent="0">
              <a:buNone/>
            </a:pPr>
            <a:r>
              <a:rPr lang="el-GR" sz="5100" dirty="0" smtClean="0"/>
              <a:t>δεν </a:t>
            </a:r>
            <a:r>
              <a:rPr lang="el-GR" sz="5100" dirty="0"/>
              <a:t>πρέπει να συγχέονται με τον πληθυσμό των μυοεπιθηλιακών </a:t>
            </a:r>
            <a:r>
              <a:rPr lang="el-GR" sz="5100" dirty="0" smtClean="0"/>
              <a:t>κύτταρων</a:t>
            </a:r>
          </a:p>
          <a:p>
            <a:pPr marL="457200" lvl="1" indent="0">
              <a:buNone/>
            </a:pPr>
            <a:r>
              <a:rPr lang="el-GR" sz="5100" dirty="0" smtClean="0"/>
              <a:t>Δ.Δ. με ΙΗ</a:t>
            </a:r>
            <a:r>
              <a:rPr lang="en-US" sz="5100" dirty="0" smtClean="0"/>
              <a:t>C</a:t>
            </a:r>
            <a:r>
              <a:rPr lang="el-GR" sz="5100" dirty="0" smtClean="0"/>
              <a:t> </a:t>
            </a:r>
            <a:r>
              <a:rPr lang="el-GR" sz="5100" b="1" dirty="0"/>
              <a:t> </a:t>
            </a:r>
            <a:endParaRPr lang="el-GR" sz="5100" dirty="0"/>
          </a:p>
          <a:p>
            <a:endParaRPr lang="el-GR" dirty="0"/>
          </a:p>
          <a:p>
            <a:endParaRPr lang="el-GR" dirty="0"/>
          </a:p>
        </p:txBody>
      </p:sp>
      <p:pic>
        <p:nvPicPr>
          <p:cNvPr id="5" name="Picture 2" descr="C:\Users\christina\Desktop\papillaryDCIS\C8FF18a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9524" y="1930400"/>
            <a:ext cx="4441934" cy="3989953"/>
          </a:xfrm>
          <a:prstGeom prst="rect">
            <a:avLst/>
          </a:prstGeom>
          <a:noFill/>
        </p:spPr>
      </p:pic>
      <p:sp>
        <p:nvSpPr>
          <p:cNvPr id="7" name="Oval 6"/>
          <p:cNvSpPr/>
          <p:nvPr/>
        </p:nvSpPr>
        <p:spPr>
          <a:xfrm>
            <a:off x="6603627" y="3307976"/>
            <a:ext cx="914400" cy="9144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45467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488" y="419869"/>
            <a:ext cx="8596668" cy="536718"/>
          </a:xfrm>
        </p:spPr>
        <p:txBody>
          <a:bodyPr>
            <a:normAutofit fontScale="90000"/>
          </a:bodyPr>
          <a:lstStyle/>
          <a:p>
            <a:pPr algn="ctr"/>
            <a:r>
              <a:rPr lang="el-GR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Δ.Δ. θηλώματος – θηλώδους καρκινώματος</a:t>
            </a:r>
            <a:endParaRPr lang="el-GR" sz="3000" dirty="0"/>
          </a:p>
        </p:txBody>
      </p:sp>
      <p:sp>
        <p:nvSpPr>
          <p:cNvPr id="5" name="Rectangle 4"/>
          <p:cNvSpPr/>
          <p:nvPr/>
        </p:nvSpPr>
        <p:spPr>
          <a:xfrm>
            <a:off x="341159" y="1788654"/>
            <a:ext cx="1102659" cy="14802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rgbClr val="562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θήλωμα</a:t>
            </a:r>
            <a:endParaRPr lang="el-GR" dirty="0">
              <a:solidFill>
                <a:srgbClr val="5622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72107" y="3972910"/>
            <a:ext cx="1102660" cy="1705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l-GR" dirty="0" smtClean="0">
                <a:solidFill>
                  <a:srgbClr val="562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Θηλώδες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562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DCIS</a:t>
            </a:r>
            <a:endParaRPr lang="el-GR" dirty="0">
              <a:solidFill>
                <a:srgbClr val="5622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8628" y="1175542"/>
            <a:ext cx="3167017" cy="258930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" name="Picture 2" descr="C:\Users\christina\Desktop\papillaryDCIS\C8FF15a.png"/>
          <p:cNvPicPr>
            <a:picLocks noChangeAspect="1" noChangeArrowheads="1"/>
          </p:cNvPicPr>
          <p:nvPr/>
        </p:nvPicPr>
        <p:blipFill>
          <a:blip r:embed="rId3" cstate="print"/>
          <a:srcRect l="6534" b="51912"/>
          <a:stretch>
            <a:fillRect/>
          </a:stretch>
        </p:blipFill>
        <p:spPr bwMode="auto">
          <a:xfrm>
            <a:off x="1794186" y="3972910"/>
            <a:ext cx="3167017" cy="2655664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3976" y="1212385"/>
            <a:ext cx="3119717" cy="251756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1" name="Picture 4" descr="C:\Users\christina\Desktop\papillaryDCIS\C8FFE12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93976" y="3985745"/>
            <a:ext cx="3119717" cy="2655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6859522" y="3673180"/>
            <a:ext cx="588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p63</a:t>
            </a:r>
            <a:endParaRPr lang="el-GR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9577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887" y="438194"/>
            <a:ext cx="8596668" cy="1016095"/>
          </a:xfrm>
        </p:spPr>
        <p:txBody>
          <a:bodyPr>
            <a:normAutofit fontScale="90000"/>
          </a:bodyPr>
          <a:lstStyle/>
          <a:p>
            <a:pPr algn="ctr"/>
            <a:r>
              <a:rPr lang="el-GR" sz="3000" b="1" dirty="0" smtClean="0">
                <a:solidFill>
                  <a:srgbClr val="331848"/>
                </a:solidFill>
              </a:rPr>
              <a:t>Ενκαψωμένο θηλώδες καρκίνωμα (ΕΘΚ)</a:t>
            </a:r>
            <a:r>
              <a:rPr lang="en-US" sz="3000" b="1" dirty="0" smtClean="0">
                <a:solidFill>
                  <a:srgbClr val="331848"/>
                </a:solidFill>
              </a:rPr>
              <a:t/>
            </a:r>
            <a:br>
              <a:rPr lang="en-US" sz="3000" b="1" dirty="0" smtClean="0">
                <a:solidFill>
                  <a:srgbClr val="331848"/>
                </a:solidFill>
              </a:rPr>
            </a:b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</a:rPr>
              <a:t>(Encapsulated papillary Ca;ICDO:8509/2 with invasion 8509/3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</a:rPr>
              <a:t>)</a:t>
            </a:r>
            <a:r>
              <a:rPr lang="el-GR" sz="2400" b="1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l-GR" sz="2400" b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l-GR" sz="2400" b="1" dirty="0">
                <a:solidFill>
                  <a:srgbClr val="331848"/>
                </a:solidFill>
              </a:rPr>
              <a:t/>
            </a:r>
            <a:br>
              <a:rPr lang="el-GR" sz="2400" b="1" dirty="0">
                <a:solidFill>
                  <a:srgbClr val="331848"/>
                </a:solidFill>
              </a:rPr>
            </a:br>
            <a:endParaRPr lang="el-GR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0816" y="1595622"/>
            <a:ext cx="7619502" cy="460369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l-GR" sz="22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Ποικιλία θηλώδους καρκινώματος </a:t>
            </a:r>
          </a:p>
          <a:p>
            <a:pPr marL="0" indent="0" algn="ctr">
              <a:buNone/>
            </a:pPr>
            <a:endParaRPr lang="el-GR" sz="300" b="1" dirty="0" smtClean="0"/>
          </a:p>
          <a:p>
            <a:pPr>
              <a:buClr>
                <a:srgbClr val="331848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000" b="1" dirty="0" smtClean="0">
                <a:solidFill>
                  <a:srgbClr val="331848"/>
                </a:solidFill>
              </a:rPr>
              <a:t>Προηγούμενοι όροι</a:t>
            </a:r>
            <a:r>
              <a:rPr lang="en-US" sz="2000" dirty="0">
                <a:solidFill>
                  <a:srgbClr val="331848"/>
                </a:solidFill>
              </a:rPr>
              <a:t> :</a:t>
            </a:r>
            <a:r>
              <a:rPr lang="el-GR" sz="2000" b="1" dirty="0" smtClean="0">
                <a:solidFill>
                  <a:srgbClr val="331848"/>
                </a:solidFill>
              </a:rPr>
              <a:t> ενδοκυστικό</a:t>
            </a:r>
            <a:r>
              <a:rPr lang="en-US" sz="2000" b="1" dirty="0">
                <a:solidFill>
                  <a:srgbClr val="331848"/>
                </a:solidFill>
              </a:rPr>
              <a:t>,</a:t>
            </a:r>
            <a:r>
              <a:rPr lang="el-GR" sz="2000" b="1" dirty="0" smtClean="0">
                <a:solidFill>
                  <a:srgbClr val="331848"/>
                </a:solidFill>
              </a:rPr>
              <a:t>ενκυστωμένο</a:t>
            </a: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sz="2000" b="1" dirty="0">
                <a:solidFill>
                  <a:schemeClr val="bg2">
                    <a:lumMod val="10000"/>
                  </a:schemeClr>
                </a:solidFill>
              </a:rPr>
            </a:br>
            <a:endParaRPr lang="el-GR" sz="9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>
              <a:buClr>
                <a:srgbClr val="331848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000" dirty="0" smtClean="0"/>
              <a:t>Μία ή περισσότερες θηλώδεις μάζες εντός </a:t>
            </a:r>
            <a:r>
              <a:rPr lang="el-GR" sz="2000" b="1" dirty="0" smtClean="0">
                <a:solidFill>
                  <a:srgbClr val="452060"/>
                </a:solidFill>
              </a:rPr>
              <a:t>κυστικά διατεταμένου </a:t>
            </a:r>
            <a:r>
              <a:rPr lang="el-GR" sz="2000" b="1" dirty="0" smtClean="0">
                <a:solidFill>
                  <a:srgbClr val="331848"/>
                </a:solidFill>
              </a:rPr>
              <a:t>πόρου</a:t>
            </a:r>
            <a:r>
              <a:rPr lang="el-GR" sz="2000" dirty="0" smtClean="0"/>
              <a:t> με περιβάλλουσα</a:t>
            </a:r>
            <a:r>
              <a:rPr lang="el-GR" sz="2000" b="1" dirty="0" smtClean="0"/>
              <a:t> </a:t>
            </a:r>
            <a:r>
              <a:rPr lang="el-GR" sz="2000" b="1" dirty="0">
                <a:solidFill>
                  <a:srgbClr val="331848"/>
                </a:solidFill>
              </a:rPr>
              <a:t>παχιά </a:t>
            </a:r>
            <a:r>
              <a:rPr lang="el-GR" sz="2000" b="1" dirty="0" smtClean="0">
                <a:solidFill>
                  <a:srgbClr val="331848"/>
                </a:solidFill>
              </a:rPr>
              <a:t>ινώδη κάψα</a:t>
            </a:r>
            <a:endParaRPr lang="en-US" sz="2000" b="1" dirty="0" smtClean="0">
              <a:solidFill>
                <a:srgbClr val="331848"/>
              </a:solidFill>
            </a:endParaRPr>
          </a:p>
          <a:p>
            <a:pPr>
              <a:buClr>
                <a:srgbClr val="331848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000" dirty="0" smtClean="0">
                <a:solidFill>
                  <a:srgbClr val="331848"/>
                </a:solidFill>
              </a:rPr>
              <a:t>τάση εμφάνισης με μεγαλύτερο μέγεθος, κυστικό πρότυπο  </a:t>
            </a:r>
          </a:p>
          <a:p>
            <a:pPr>
              <a:buClr>
                <a:srgbClr val="331848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000" dirty="0">
                <a:solidFill>
                  <a:srgbClr val="331848"/>
                </a:solidFill>
              </a:rPr>
              <a:t>π</a:t>
            </a:r>
            <a:r>
              <a:rPr lang="el-GR" sz="2000" dirty="0" smtClean="0">
                <a:solidFill>
                  <a:srgbClr val="331848"/>
                </a:solidFill>
              </a:rPr>
              <a:t>ερίγραπτες στρογγύλες μάζες με συχνό έκκριμα θηλής </a:t>
            </a:r>
            <a:endParaRPr lang="el-GR" sz="2000" dirty="0">
              <a:solidFill>
                <a:srgbClr val="331848"/>
              </a:solidFill>
            </a:endParaRPr>
          </a:p>
          <a:p>
            <a:pPr>
              <a:buClr>
                <a:srgbClr val="331848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000" dirty="0" smtClean="0"/>
              <a:t>νεοπλασματικά μονότονα κύτταρα </a:t>
            </a:r>
            <a:r>
              <a:rPr lang="el-GR" sz="2000" dirty="0"/>
              <a:t>ήπιας-μέτριας </a:t>
            </a:r>
            <a:r>
              <a:rPr lang="el-GR" sz="2000" dirty="0" smtClean="0"/>
              <a:t>ατυπίας</a:t>
            </a:r>
            <a:r>
              <a:rPr lang="el-GR" sz="2000" dirty="0"/>
              <a:t> </a:t>
            </a:r>
            <a:endParaRPr lang="el-GR" sz="2000" dirty="0" smtClean="0"/>
          </a:p>
          <a:p>
            <a:pPr>
              <a:buClr>
                <a:srgbClr val="331848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000" dirty="0" smtClean="0"/>
              <a:t>αναλογία με το θηλώδες</a:t>
            </a:r>
            <a:r>
              <a:rPr lang="en-US" sz="2000" dirty="0"/>
              <a:t> </a:t>
            </a:r>
            <a:r>
              <a:rPr lang="en-US" sz="2000" dirty="0" smtClean="0"/>
              <a:t>DCIS</a:t>
            </a:r>
            <a:r>
              <a:rPr lang="el-GR" sz="2000" dirty="0" smtClean="0"/>
              <a:t> με διαφορά την </a:t>
            </a:r>
            <a:r>
              <a:rPr lang="el-GR" sz="2000" b="1" dirty="0" smtClean="0">
                <a:solidFill>
                  <a:srgbClr val="331848"/>
                </a:solidFill>
              </a:rPr>
              <a:t>απουσία </a:t>
            </a:r>
            <a:r>
              <a:rPr lang="en-US" sz="2000" b="1" dirty="0">
                <a:solidFill>
                  <a:srgbClr val="331848"/>
                </a:solidFill>
              </a:rPr>
              <a:t>MEC </a:t>
            </a:r>
            <a:r>
              <a:rPr lang="el-GR" sz="2000" b="1" dirty="0" smtClean="0">
                <a:solidFill>
                  <a:srgbClr val="331848"/>
                </a:solidFill>
              </a:rPr>
              <a:t>στην περιφέρεια, </a:t>
            </a:r>
            <a:r>
              <a:rPr lang="el-GR" sz="2000" dirty="0" smtClean="0">
                <a:solidFill>
                  <a:srgbClr val="331848"/>
                </a:solidFill>
              </a:rPr>
              <a:t>σπάνια ατελής τέτοιος στίχος </a:t>
            </a:r>
          </a:p>
          <a:p>
            <a:pPr>
              <a:buClr>
                <a:srgbClr val="331848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000" dirty="0">
                <a:solidFill>
                  <a:srgbClr val="331848"/>
                </a:solidFill>
              </a:rPr>
              <a:t>μ</a:t>
            </a:r>
            <a:r>
              <a:rPr lang="el-GR" sz="2000" dirty="0" smtClean="0">
                <a:solidFill>
                  <a:srgbClr val="331848"/>
                </a:solidFill>
              </a:rPr>
              <a:t>οριακές αλλαγές</a:t>
            </a:r>
            <a:r>
              <a:rPr lang="en-US" sz="2000" dirty="0" smtClean="0">
                <a:solidFill>
                  <a:srgbClr val="331848"/>
                </a:solidFill>
              </a:rPr>
              <a:t>:</a:t>
            </a:r>
            <a:r>
              <a:rPr lang="el-GR" sz="2000" dirty="0" smtClean="0">
                <a:solidFill>
                  <a:srgbClr val="331848"/>
                </a:solidFill>
              </a:rPr>
              <a:t>16</a:t>
            </a:r>
            <a:r>
              <a:rPr lang="en-US" sz="2000" dirty="0" smtClean="0">
                <a:solidFill>
                  <a:srgbClr val="331848"/>
                </a:solidFill>
              </a:rPr>
              <a:t>q losses,16p gains,1q gains, PIK3CA mutations</a:t>
            </a:r>
          </a:p>
          <a:p>
            <a:pPr marL="0" indent="0">
              <a:buClr>
                <a:srgbClr val="331848"/>
              </a:buClr>
              <a:buSzPct val="90000"/>
              <a:buNone/>
            </a:pPr>
            <a:r>
              <a:rPr lang="el-GR" sz="2000" dirty="0" smtClean="0">
                <a:solidFill>
                  <a:srgbClr val="331848"/>
                </a:solidFill>
              </a:rPr>
              <a:t>    Αυλικού τύπου (</a:t>
            </a:r>
            <a:r>
              <a:rPr lang="en-US" sz="2000" dirty="0" smtClean="0">
                <a:solidFill>
                  <a:srgbClr val="331848"/>
                </a:solidFill>
              </a:rPr>
              <a:t>luminal</a:t>
            </a:r>
            <a:r>
              <a:rPr lang="el-GR" sz="2000" dirty="0" smtClean="0">
                <a:solidFill>
                  <a:srgbClr val="331848"/>
                </a:solidFill>
              </a:rPr>
              <a:t>)</a:t>
            </a:r>
            <a:r>
              <a:rPr lang="en-US" sz="2000" dirty="0" smtClean="0">
                <a:solidFill>
                  <a:srgbClr val="331848"/>
                </a:solidFill>
              </a:rPr>
              <a:t> A </a:t>
            </a:r>
            <a:r>
              <a:rPr lang="el-GR" sz="2000" dirty="0" smtClean="0">
                <a:solidFill>
                  <a:srgbClr val="331848"/>
                </a:solidFill>
              </a:rPr>
              <a:t>καρκινώματα</a:t>
            </a:r>
            <a:r>
              <a:rPr lang="en-US" sz="2000" dirty="0" smtClean="0">
                <a:solidFill>
                  <a:srgbClr val="331848"/>
                </a:solidFill>
              </a:rPr>
              <a:t> (PAM50 gene signature)</a:t>
            </a:r>
            <a:endParaRPr lang="el-GR" sz="2000" dirty="0" smtClean="0">
              <a:solidFill>
                <a:srgbClr val="331848"/>
              </a:solidFill>
            </a:endParaRPr>
          </a:p>
          <a:p>
            <a:pPr>
              <a:buClr>
                <a:srgbClr val="331848"/>
              </a:buClr>
              <a:buSzPct val="90000"/>
              <a:buFont typeface="Wingdings" panose="05000000000000000000" pitchFamily="2" charset="2"/>
              <a:buChar char="Ø"/>
            </a:pPr>
            <a:endParaRPr lang="el-GR" sz="2000" dirty="0" smtClean="0">
              <a:solidFill>
                <a:srgbClr val="331848"/>
              </a:solidFill>
            </a:endParaRPr>
          </a:p>
          <a:p>
            <a:pPr>
              <a:buClr>
                <a:srgbClr val="331848"/>
              </a:buClr>
              <a:buSzPct val="90000"/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srgbClr val="331848"/>
              </a:solidFill>
            </a:endParaRPr>
          </a:p>
          <a:p>
            <a:pPr marL="0" indent="0">
              <a:buNone/>
            </a:pPr>
            <a:endParaRPr lang="el-GR" sz="2200" dirty="0" smtClean="0">
              <a:solidFill>
                <a:srgbClr val="331848"/>
              </a:solidFill>
            </a:endParaRPr>
          </a:p>
          <a:p>
            <a:pPr marL="0" indent="0">
              <a:buNone/>
            </a:pPr>
            <a:endParaRPr lang="el-GR" sz="2200" dirty="0" smtClean="0">
              <a:solidFill>
                <a:srgbClr val="331848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95130" y="1935815"/>
            <a:ext cx="3738282" cy="33623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3386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8511" y="982573"/>
            <a:ext cx="7270134" cy="775447"/>
          </a:xfrm>
        </p:spPr>
        <p:txBody>
          <a:bodyPr>
            <a:normAutofit/>
          </a:bodyPr>
          <a:lstStyle/>
          <a:p>
            <a:pPr algn="ctr"/>
            <a:r>
              <a:rPr lang="el-GR" sz="3000" b="1" dirty="0" smtClean="0">
                <a:solidFill>
                  <a:srgbClr val="331848"/>
                </a:solidFill>
              </a:rPr>
              <a:t>Ενκαψωμένο θηλώδες καρκίνωμα</a:t>
            </a:r>
            <a:endParaRPr lang="el-GR" sz="3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93" y="1966611"/>
            <a:ext cx="3565588" cy="361834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b="2315"/>
          <a:stretch/>
        </p:blipFill>
        <p:spPr>
          <a:xfrm>
            <a:off x="7829336" y="1988829"/>
            <a:ext cx="3577417" cy="361834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43009" y="5837980"/>
            <a:ext cx="8448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 smtClean="0">
                <a:solidFill>
                  <a:srgbClr val="452060"/>
                </a:solidFill>
              </a:rPr>
              <a:t>Ενδοκυστική ανάπτυξη, θηλώδες πρότυπο, κύτταρα μονότονα ήπιας ατυπίας </a:t>
            </a:r>
            <a:endParaRPr lang="el-GR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/>
          <a:srcRect r="4271"/>
          <a:stretch/>
        </p:blipFill>
        <p:spPr>
          <a:xfrm>
            <a:off x="4061901" y="1988829"/>
            <a:ext cx="3533614" cy="36536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3600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783" y="502023"/>
            <a:ext cx="8596668" cy="829236"/>
          </a:xfrm>
        </p:spPr>
        <p:txBody>
          <a:bodyPr>
            <a:normAutofit/>
          </a:bodyPr>
          <a:lstStyle/>
          <a:p>
            <a:pPr algn="ctr"/>
            <a:r>
              <a:rPr lang="el-GR" sz="3000" b="1" dirty="0">
                <a:solidFill>
                  <a:srgbClr val="331848"/>
                </a:solidFill>
              </a:rPr>
              <a:t>Ενκαψωμένο θηλώδες καρκίνωμα</a:t>
            </a:r>
            <a:endParaRPr lang="el-GR" sz="3000" dirty="0"/>
          </a:p>
        </p:txBody>
      </p:sp>
      <p:sp>
        <p:nvSpPr>
          <p:cNvPr id="4" name="Rectangle 3"/>
          <p:cNvSpPr/>
          <p:nvPr/>
        </p:nvSpPr>
        <p:spPr>
          <a:xfrm>
            <a:off x="690782" y="5518888"/>
            <a:ext cx="913904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200" dirty="0" smtClean="0"/>
              <a:t>Ποικίκα αρχιτεκτονικά πρότυπα</a:t>
            </a:r>
            <a:r>
              <a:rPr lang="en-US" sz="2200" dirty="0" smtClean="0"/>
              <a:t>:</a:t>
            </a:r>
            <a:r>
              <a:rPr lang="el-GR" sz="2200" dirty="0" smtClean="0"/>
              <a:t> θηλές</a:t>
            </a:r>
            <a:r>
              <a:rPr lang="el-GR" sz="2200" dirty="0"/>
              <a:t>, </a:t>
            </a:r>
            <a:r>
              <a:rPr lang="el-GR" sz="2200" dirty="0" smtClean="0"/>
              <a:t>ηθμοί </a:t>
            </a:r>
            <a:r>
              <a:rPr lang="el-GR" sz="2200" dirty="0"/>
              <a:t>και συμπαγείς αθροίσεις</a:t>
            </a:r>
            <a:endParaRPr lang="en-US" sz="2200" dirty="0"/>
          </a:p>
        </p:txBody>
      </p:sp>
      <p:pic>
        <p:nvPicPr>
          <p:cNvPr id="9" name="Picture 2" descr="http://webpathology.com/slides/slides/Breast_Carcinoma_IntracysticPapillary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112000"/>
                    </a14:imgEffect>
                  </a14:imgLayer>
                </a14:imgProps>
              </a:ext>
            </a:extLst>
          </a:blip>
          <a:srcRect l="2020" r="650"/>
          <a:stretch/>
        </p:blipFill>
        <p:spPr bwMode="auto">
          <a:xfrm>
            <a:off x="1219225" y="1558417"/>
            <a:ext cx="4236177" cy="373331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1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5" cstate="print"/>
          <a:srcRect l="1688" r="2027" b="1123"/>
          <a:stretch/>
        </p:blipFill>
        <p:spPr>
          <a:xfrm>
            <a:off x="5687879" y="1558417"/>
            <a:ext cx="4141944" cy="37333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9257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59361"/>
          </a:xfrm>
        </p:spPr>
        <p:txBody>
          <a:bodyPr>
            <a:normAutofit/>
          </a:bodyPr>
          <a:lstStyle/>
          <a:p>
            <a:pPr algn="ctr"/>
            <a:r>
              <a:rPr lang="el-GR" sz="3000" b="1" dirty="0">
                <a:solidFill>
                  <a:srgbClr val="33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Ενκαψωμένο θηλώδες καρκίνωμα</a:t>
            </a:r>
            <a:endParaRPr lang="el-GR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154903" y="1549116"/>
            <a:ext cx="3765416" cy="36999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5020" y="1549117"/>
            <a:ext cx="3892810" cy="37221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58623" y="5551401"/>
            <a:ext cx="2353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 smtClean="0">
                <a:solidFill>
                  <a:srgbClr val="331848"/>
                </a:solidFill>
              </a:rPr>
              <a:t>Παχιά ινώδης </a:t>
            </a:r>
            <a:r>
              <a:rPr lang="el-GR" b="1" dirty="0">
                <a:solidFill>
                  <a:srgbClr val="331848"/>
                </a:solidFill>
              </a:rPr>
              <a:t>κάψα </a:t>
            </a:r>
            <a:endParaRPr lang="el-GR" dirty="0"/>
          </a:p>
        </p:txBody>
      </p:sp>
      <p:sp>
        <p:nvSpPr>
          <p:cNvPr id="8" name="Rectangle 7"/>
          <p:cNvSpPr/>
          <p:nvPr/>
        </p:nvSpPr>
        <p:spPr>
          <a:xfrm>
            <a:off x="4741677" y="5542232"/>
            <a:ext cx="67690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smtClean="0">
                <a:solidFill>
                  <a:srgbClr val="331848"/>
                </a:solidFill>
              </a:rPr>
              <a:t>Περιφερική επένδυση από στιβαδοποιημένο νεοπλασματικό επιθήλιο, στερούμενο </a:t>
            </a:r>
            <a:r>
              <a:rPr lang="en-US" b="1" dirty="0" smtClean="0">
                <a:solidFill>
                  <a:srgbClr val="331848"/>
                </a:solidFill>
              </a:rPr>
              <a:t>MEC</a:t>
            </a:r>
            <a:r>
              <a:rPr lang="el-GR" b="1" dirty="0" smtClean="0">
                <a:solidFill>
                  <a:srgbClr val="331848"/>
                </a:solidFill>
              </a:rPr>
              <a:t> </a:t>
            </a:r>
            <a:endParaRPr lang="el-GR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571145" y="4316505"/>
            <a:ext cx="363069" cy="40341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/>
          <a:srcRect l="1285" r="-1"/>
          <a:stretch/>
        </p:blipFill>
        <p:spPr>
          <a:xfrm>
            <a:off x="8083857" y="1549117"/>
            <a:ext cx="3606388" cy="369992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025043" y="4841640"/>
            <a:ext cx="588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p63</a:t>
            </a:r>
            <a:endParaRPr lang="el-GR" dirty="0">
              <a:solidFill>
                <a:srgbClr val="FFC000"/>
              </a:solidFill>
            </a:endParaRPr>
          </a:p>
        </p:txBody>
      </p:sp>
      <p:cxnSp>
        <p:nvCxnSpPr>
          <p:cNvPr id="11" name="Straight Arrow Connector 9"/>
          <p:cNvCxnSpPr/>
          <p:nvPr/>
        </p:nvCxnSpPr>
        <p:spPr>
          <a:xfrm flipH="1" flipV="1">
            <a:off x="2715255" y="4518211"/>
            <a:ext cx="363069" cy="40341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03539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221" y="597600"/>
            <a:ext cx="8596668" cy="774001"/>
          </a:xfrm>
        </p:spPr>
        <p:txBody>
          <a:bodyPr>
            <a:normAutofit/>
          </a:bodyPr>
          <a:lstStyle/>
          <a:p>
            <a:pPr algn="ctr"/>
            <a:r>
              <a:rPr lang="el-GR" sz="3000" b="1" dirty="0">
                <a:solidFill>
                  <a:srgbClr val="33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Ενκαψωμένο θηλώδες καρκίνωμα</a:t>
            </a:r>
            <a:endParaRPr lang="el-GR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576" y="1543424"/>
            <a:ext cx="7834654" cy="11204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200" dirty="0" smtClean="0"/>
              <a:t>Σε αντίθεση </a:t>
            </a:r>
            <a:r>
              <a:rPr lang="el-GR" sz="2200" dirty="0"/>
              <a:t>με το </a:t>
            </a:r>
            <a:r>
              <a:rPr lang="el-GR" sz="2200" dirty="0" smtClean="0"/>
              <a:t>θηλώδες</a:t>
            </a:r>
            <a:r>
              <a:rPr lang="en-US" sz="2200" dirty="0" smtClean="0"/>
              <a:t> DCIS</a:t>
            </a:r>
            <a:r>
              <a:rPr lang="el-GR" sz="2200" dirty="0" smtClean="0"/>
              <a:t>, τα</a:t>
            </a:r>
            <a:r>
              <a:rPr lang="el-GR" sz="22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200" b="1" dirty="0">
                <a:solidFill>
                  <a:srgbClr val="331848"/>
                </a:solidFill>
              </a:rPr>
              <a:t>MEC </a:t>
            </a:r>
            <a:r>
              <a:rPr lang="el-GR" sz="2200" b="1" dirty="0" smtClean="0">
                <a:solidFill>
                  <a:srgbClr val="331848"/>
                </a:solidFill>
              </a:rPr>
              <a:t>απουσιάζουν</a:t>
            </a:r>
            <a:r>
              <a:rPr lang="el-GR" sz="22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l-GR" sz="2200" dirty="0"/>
              <a:t>τόσο στους </a:t>
            </a:r>
            <a:r>
              <a:rPr lang="el-GR" sz="2200" b="1" dirty="0">
                <a:solidFill>
                  <a:srgbClr val="331848"/>
                </a:solidFill>
              </a:rPr>
              <a:t>αγγειοσυνδετικούς άξονες όσο και στην περιφέρεια</a:t>
            </a:r>
            <a:r>
              <a:rPr lang="el-GR" sz="2200" dirty="0"/>
              <a:t> των νεοπλασματικών αθροίσεων</a:t>
            </a:r>
          </a:p>
        </p:txBody>
      </p:sp>
      <p:pic>
        <p:nvPicPr>
          <p:cNvPr id="5" name="Picture 4" descr="C:\Users\christina\Desktop\encapsulated papillary\C8FFE16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6304" y="2835740"/>
            <a:ext cx="3967437" cy="349261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6" name="Picture 2" descr="C:\Users\christina\Desktop\encapsulated papillary\C8FF20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3555" y="2835740"/>
            <a:ext cx="3923927" cy="349261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2369582" y="5824370"/>
            <a:ext cx="827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CK5/6</a:t>
            </a:r>
            <a:endParaRPr lang="el-GR" dirty="0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78232" y="5824370"/>
            <a:ext cx="588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p63</a:t>
            </a:r>
            <a:endParaRPr lang="el-GR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278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054" y="770964"/>
            <a:ext cx="8596668" cy="735106"/>
          </a:xfrm>
        </p:spPr>
        <p:txBody>
          <a:bodyPr>
            <a:normAutofit/>
          </a:bodyPr>
          <a:lstStyle/>
          <a:p>
            <a:pPr algn="ctr"/>
            <a:r>
              <a:rPr lang="el-GR" sz="3000" b="1" dirty="0">
                <a:solidFill>
                  <a:srgbClr val="33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Ενκαψωμένο θηλώδες καρκίνωμα</a:t>
            </a:r>
            <a:endParaRPr lang="el-GR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0780" y="1824413"/>
            <a:ext cx="9933103" cy="360819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7030A0"/>
                </a:solidFill>
              </a:rPr>
              <a:t>     </a:t>
            </a:r>
            <a:r>
              <a:rPr lang="el-GR" sz="2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Αμφισβητούμενη ταξινόμηση</a:t>
            </a:r>
            <a:endParaRPr lang="en-US" sz="26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l-GR" sz="1200" b="1" dirty="0">
              <a:solidFill>
                <a:srgbClr val="7030A0"/>
              </a:solidFill>
            </a:endParaRPr>
          </a:p>
          <a:p>
            <a:pPr>
              <a:buClr>
                <a:srgbClr val="002060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200" b="1" dirty="0" smtClean="0">
                <a:solidFill>
                  <a:srgbClr val="5622B4"/>
                </a:solidFill>
              </a:rPr>
              <a:t>ποικιλία</a:t>
            </a:r>
            <a:r>
              <a:rPr lang="en-US" sz="2200" b="1" dirty="0" smtClean="0">
                <a:solidFill>
                  <a:srgbClr val="5622B4"/>
                </a:solidFill>
              </a:rPr>
              <a:t> </a:t>
            </a:r>
            <a:r>
              <a:rPr lang="en-US" sz="2200" b="1" dirty="0">
                <a:solidFill>
                  <a:srgbClr val="5622B4"/>
                </a:solidFill>
              </a:rPr>
              <a:t>DCIS</a:t>
            </a:r>
            <a:r>
              <a:rPr lang="el-GR" sz="2200" b="1" dirty="0">
                <a:solidFill>
                  <a:srgbClr val="5622B4"/>
                </a:solidFill>
              </a:rPr>
              <a:t> ;;  (</a:t>
            </a:r>
            <a:r>
              <a:rPr lang="en-US" sz="2200" b="1" dirty="0" err="1">
                <a:solidFill>
                  <a:srgbClr val="5622B4"/>
                </a:solidFill>
              </a:rPr>
              <a:t>pTis</a:t>
            </a:r>
            <a:r>
              <a:rPr lang="en-US" sz="2200" b="1" dirty="0">
                <a:solidFill>
                  <a:srgbClr val="5622B4"/>
                </a:solidFill>
              </a:rPr>
              <a:t> </a:t>
            </a:r>
            <a:r>
              <a:rPr lang="en-US" sz="2200" b="1" dirty="0" smtClean="0">
                <a:solidFill>
                  <a:srgbClr val="5622B4"/>
                </a:solidFill>
              </a:rPr>
              <a:t>WHO 2019)</a:t>
            </a:r>
            <a:endParaRPr lang="el-GR" sz="2200" b="1" dirty="0" smtClean="0">
              <a:solidFill>
                <a:srgbClr val="5622B4"/>
              </a:solidFill>
            </a:endParaRPr>
          </a:p>
          <a:p>
            <a:pPr>
              <a:buClr>
                <a:srgbClr val="002060"/>
              </a:buClr>
              <a:buSzPct val="90000"/>
              <a:buFont typeface="Wingdings" panose="05000000000000000000" pitchFamily="2" charset="2"/>
              <a:buChar char="Ø"/>
            </a:pPr>
            <a:endParaRPr lang="el-GR" sz="200" b="1" dirty="0">
              <a:solidFill>
                <a:srgbClr val="5622B4"/>
              </a:solidFill>
            </a:endParaRPr>
          </a:p>
          <a:p>
            <a:pPr>
              <a:buClr>
                <a:srgbClr val="002060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200" dirty="0" smtClean="0">
                <a:solidFill>
                  <a:srgbClr val="331848"/>
                </a:solidFill>
              </a:rPr>
              <a:t>χαμηλού </a:t>
            </a:r>
            <a:r>
              <a:rPr lang="el-GR" sz="2200" dirty="0">
                <a:solidFill>
                  <a:srgbClr val="331848"/>
                </a:solidFill>
              </a:rPr>
              <a:t>βαθμού </a:t>
            </a:r>
            <a:r>
              <a:rPr lang="el-GR" sz="2200" dirty="0" smtClean="0">
                <a:solidFill>
                  <a:srgbClr val="331848"/>
                </a:solidFill>
              </a:rPr>
              <a:t>κακοήθειας</a:t>
            </a:r>
            <a:r>
              <a:rPr lang="en-US" sz="2200" dirty="0" smtClean="0">
                <a:solidFill>
                  <a:srgbClr val="331848"/>
                </a:solidFill>
              </a:rPr>
              <a:t>, </a:t>
            </a:r>
            <a:r>
              <a:rPr lang="el-GR" sz="2200" dirty="0" smtClean="0">
                <a:solidFill>
                  <a:srgbClr val="331848"/>
                </a:solidFill>
              </a:rPr>
              <a:t> αθώα  αυτοπεριοριζόμενη </a:t>
            </a:r>
            <a:r>
              <a:rPr lang="el-GR" sz="2200" b="1" dirty="0" smtClean="0">
                <a:solidFill>
                  <a:srgbClr val="331848"/>
                </a:solidFill>
              </a:rPr>
              <a:t>ποικιλία </a:t>
            </a:r>
            <a:r>
              <a:rPr lang="el-GR" sz="2200" b="1" dirty="0">
                <a:solidFill>
                  <a:srgbClr val="331848"/>
                </a:solidFill>
              </a:rPr>
              <a:t>διηθητικού</a:t>
            </a:r>
            <a:r>
              <a:rPr lang="en-US" sz="2200" b="1" dirty="0">
                <a:solidFill>
                  <a:srgbClr val="331848"/>
                </a:solidFill>
              </a:rPr>
              <a:t> </a:t>
            </a:r>
            <a:r>
              <a:rPr lang="en-US" sz="2200" b="1" dirty="0" err="1">
                <a:solidFill>
                  <a:srgbClr val="331848"/>
                </a:solidFill>
              </a:rPr>
              <a:t>Ca</a:t>
            </a:r>
            <a:r>
              <a:rPr lang="el-GR" sz="2200" b="1" dirty="0" smtClean="0">
                <a:solidFill>
                  <a:srgbClr val="331848"/>
                </a:solidFill>
              </a:rPr>
              <a:t>;;</a:t>
            </a:r>
          </a:p>
          <a:p>
            <a:pPr>
              <a:buClr>
                <a:srgbClr val="002060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00" b="1" dirty="0">
                <a:solidFill>
                  <a:srgbClr val="331848"/>
                </a:solidFill>
              </a:rPr>
              <a:t> </a:t>
            </a:r>
            <a:r>
              <a:rPr lang="el-GR" sz="200" b="1" dirty="0" smtClean="0">
                <a:solidFill>
                  <a:srgbClr val="331848"/>
                </a:solidFill>
              </a:rPr>
              <a:t>   </a:t>
            </a:r>
            <a:r>
              <a:rPr lang="el-GR" sz="200" b="1" dirty="0" smtClean="0">
                <a:solidFill>
                  <a:srgbClr val="002060"/>
                </a:solidFill>
              </a:rPr>
              <a:t>  </a:t>
            </a:r>
            <a:r>
              <a:rPr lang="en-US" sz="2000" b="1" dirty="0" smtClean="0">
                <a:solidFill>
                  <a:srgbClr val="002060"/>
                </a:solidFill>
              </a:rPr>
              <a:t>ENCAPSULATED </a:t>
            </a:r>
            <a:r>
              <a:rPr lang="en-US" sz="2000" b="1" dirty="0">
                <a:solidFill>
                  <a:srgbClr val="002060"/>
                </a:solidFill>
              </a:rPr>
              <a:t>VARIANT OF INVASIVE PAPILLARY CARCINOMA??</a:t>
            </a:r>
            <a:r>
              <a:rPr lang="el-GR" sz="2000" b="1" dirty="0">
                <a:solidFill>
                  <a:srgbClr val="002060"/>
                </a:solidFill>
              </a:rPr>
              <a:t> </a:t>
            </a:r>
          </a:p>
          <a:p>
            <a:pPr>
              <a:buClr>
                <a:srgbClr val="002060"/>
              </a:buClr>
              <a:buSzPct val="90000"/>
              <a:buFont typeface="Wingdings" panose="05000000000000000000" pitchFamily="2" charset="2"/>
              <a:buChar char="Ø"/>
            </a:pPr>
            <a:endParaRPr lang="el-GR" sz="800" b="1" dirty="0" smtClean="0">
              <a:solidFill>
                <a:srgbClr val="331848"/>
              </a:solidFill>
            </a:endParaRPr>
          </a:p>
          <a:p>
            <a:pPr>
              <a:buClr>
                <a:srgbClr val="002060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200" b="1" dirty="0" smtClean="0">
                <a:solidFill>
                  <a:srgbClr val="331848"/>
                </a:solidFill>
              </a:rPr>
              <a:t>ή </a:t>
            </a:r>
            <a:r>
              <a:rPr lang="el-GR" sz="2200" b="1" dirty="0">
                <a:solidFill>
                  <a:srgbClr val="331848"/>
                </a:solidFill>
              </a:rPr>
              <a:t>το λιγότερο ένα νεόπλασμα σε μετάβαση </a:t>
            </a:r>
            <a:r>
              <a:rPr lang="el-GR" sz="2200" b="1" dirty="0" smtClean="0">
                <a:solidFill>
                  <a:srgbClr val="331848"/>
                </a:solidFill>
              </a:rPr>
              <a:t>;;</a:t>
            </a:r>
            <a:endParaRPr lang="el-GR" sz="900" b="1" dirty="0" smtClean="0">
              <a:solidFill>
                <a:srgbClr val="331848"/>
              </a:solidFill>
            </a:endParaRPr>
          </a:p>
          <a:p>
            <a:pPr marL="0" indent="0">
              <a:buNone/>
            </a:pPr>
            <a:r>
              <a:rPr lang="el-GR" sz="900" b="1" dirty="0" smtClean="0">
                <a:solidFill>
                  <a:srgbClr val="331848"/>
                </a:solidFill>
              </a:rPr>
              <a:t>             </a:t>
            </a:r>
          </a:p>
          <a:p>
            <a:pPr marL="0" indent="0">
              <a:buNone/>
            </a:pPr>
            <a:r>
              <a:rPr lang="en-AU" sz="2200" b="1" dirty="0" smtClean="0">
                <a:solidFill>
                  <a:srgbClr val="331848"/>
                </a:solidFill>
              </a:rPr>
              <a:t>                                       </a:t>
            </a:r>
            <a:r>
              <a:rPr lang="el-GR" sz="2200" b="1" dirty="0" smtClean="0">
                <a:solidFill>
                  <a:srgbClr val="331848"/>
                </a:solidFill>
              </a:rPr>
              <a:t> </a:t>
            </a:r>
            <a:r>
              <a:rPr lang="en-US" sz="1700" i="1" dirty="0" smtClean="0">
                <a:solidFill>
                  <a:srgbClr val="331848"/>
                </a:solidFill>
              </a:rPr>
              <a:t>JM </a:t>
            </a:r>
            <a:r>
              <a:rPr lang="en-US" sz="1700" i="1" dirty="0" err="1" smtClean="0">
                <a:solidFill>
                  <a:srgbClr val="331848"/>
                </a:solidFill>
              </a:rPr>
              <a:t>Jorns</a:t>
            </a:r>
            <a:r>
              <a:rPr lang="en-US" sz="1700" i="1" dirty="0" smtClean="0">
                <a:solidFill>
                  <a:srgbClr val="331848"/>
                </a:solidFill>
              </a:rPr>
              <a:t>. Arch </a:t>
            </a:r>
            <a:r>
              <a:rPr lang="en-US" sz="1700" i="1" dirty="0" err="1" smtClean="0">
                <a:solidFill>
                  <a:srgbClr val="331848"/>
                </a:solidFill>
              </a:rPr>
              <a:t>Pathol</a:t>
            </a:r>
            <a:r>
              <a:rPr lang="en-US" sz="1700" i="1" dirty="0" smtClean="0">
                <a:solidFill>
                  <a:srgbClr val="331848"/>
                </a:solidFill>
              </a:rPr>
              <a:t> Label Med. 2016.Papillary lesions of the Breast</a:t>
            </a:r>
            <a:endParaRPr lang="el-GR" sz="1700" i="1" dirty="0">
              <a:solidFill>
                <a:srgbClr val="331848"/>
              </a:solidFill>
            </a:endParaRPr>
          </a:p>
          <a:p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226200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040" y="661942"/>
            <a:ext cx="8596668" cy="760411"/>
          </a:xfrm>
        </p:spPr>
        <p:txBody>
          <a:bodyPr>
            <a:normAutofit/>
          </a:bodyPr>
          <a:lstStyle/>
          <a:p>
            <a:pPr algn="ctr"/>
            <a:r>
              <a:rPr lang="el-GR" sz="3000" b="1" dirty="0">
                <a:solidFill>
                  <a:srgbClr val="331848"/>
                </a:solidFill>
              </a:rPr>
              <a:t>Ενκαψωμένο θηλώδες καρκίνωμα</a:t>
            </a:r>
            <a:endParaRPr lang="el-GR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2867" y="1644073"/>
            <a:ext cx="9085830" cy="4877752"/>
          </a:xfrm>
        </p:spPr>
        <p:txBody>
          <a:bodyPr>
            <a:normAutofit/>
          </a:bodyPr>
          <a:lstStyle/>
          <a:p>
            <a:pPr marL="0" indent="0">
              <a:buClr>
                <a:srgbClr val="002060"/>
              </a:buClr>
              <a:buSzPct val="90000"/>
              <a:buNone/>
            </a:pPr>
            <a:r>
              <a:rPr lang="el-GR" sz="2200" dirty="0" smtClean="0"/>
              <a:t>ενίοτε</a:t>
            </a:r>
            <a:r>
              <a:rPr lang="el-GR" sz="2200" dirty="0"/>
              <a:t>, </a:t>
            </a:r>
            <a:r>
              <a:rPr lang="el-GR" sz="2200" b="1" dirty="0">
                <a:solidFill>
                  <a:srgbClr val="331848"/>
                </a:solidFill>
              </a:rPr>
              <a:t>συνοδό διηθητικό στοιχείο</a:t>
            </a:r>
            <a:r>
              <a:rPr lang="en-US" sz="2200" b="1" dirty="0">
                <a:solidFill>
                  <a:srgbClr val="331848"/>
                </a:solidFill>
              </a:rPr>
              <a:t> </a:t>
            </a:r>
            <a:r>
              <a:rPr lang="el-GR" sz="2200" dirty="0"/>
              <a:t>(</a:t>
            </a:r>
            <a:r>
              <a:rPr lang="en-US" sz="2200" dirty="0"/>
              <a:t>NST</a:t>
            </a:r>
            <a:r>
              <a:rPr lang="el-GR" sz="2200" dirty="0"/>
              <a:t>) πέραν της κάψας (13-32%) </a:t>
            </a:r>
            <a:r>
              <a:rPr lang="el-GR" sz="2200" dirty="0" smtClean="0"/>
              <a:t> το οποίο</a:t>
            </a:r>
            <a:r>
              <a:rPr lang="en-US" sz="2200" dirty="0" smtClean="0"/>
              <a:t> </a:t>
            </a:r>
            <a:r>
              <a:rPr lang="el-GR" sz="2200" dirty="0" smtClean="0">
                <a:solidFill>
                  <a:srgbClr val="5622B4"/>
                </a:solidFill>
              </a:rPr>
              <a:t>μετράται </a:t>
            </a:r>
            <a:r>
              <a:rPr lang="el-GR" sz="2200" dirty="0">
                <a:solidFill>
                  <a:srgbClr val="5622B4"/>
                </a:solidFill>
              </a:rPr>
              <a:t>για </a:t>
            </a:r>
            <a:r>
              <a:rPr lang="el-GR" sz="2200" dirty="0" smtClean="0">
                <a:solidFill>
                  <a:srgbClr val="5622B4"/>
                </a:solidFill>
              </a:rPr>
              <a:t>την Τ</a:t>
            </a:r>
            <a:r>
              <a:rPr lang="en-US" sz="2200" dirty="0" smtClean="0">
                <a:solidFill>
                  <a:srgbClr val="5622B4"/>
                </a:solidFill>
              </a:rPr>
              <a:t>NM</a:t>
            </a:r>
            <a:r>
              <a:rPr lang="el-GR" sz="2200" dirty="0" smtClean="0">
                <a:solidFill>
                  <a:srgbClr val="5622B4"/>
                </a:solidFill>
              </a:rPr>
              <a:t> ταξινόμηση</a:t>
            </a:r>
            <a:r>
              <a:rPr lang="en-US" sz="2200" dirty="0" smtClean="0">
                <a:solidFill>
                  <a:srgbClr val="5622B4"/>
                </a:solidFill>
              </a:rPr>
              <a:t> </a:t>
            </a:r>
            <a:endParaRPr lang="el-GR" sz="2200" dirty="0">
              <a:solidFill>
                <a:srgbClr val="5622B4"/>
              </a:solidFill>
            </a:endParaRPr>
          </a:p>
          <a:p>
            <a:endParaRPr lang="el-GR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0609730" y="2840691"/>
            <a:ext cx="914399" cy="9849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b="333"/>
          <a:stretch/>
        </p:blipFill>
        <p:spPr>
          <a:xfrm>
            <a:off x="1098736" y="2814031"/>
            <a:ext cx="3988266" cy="3348318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3092869" y="5356488"/>
            <a:ext cx="1994133" cy="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905" y="2814031"/>
            <a:ext cx="3978792" cy="33152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5908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032" y="656095"/>
            <a:ext cx="8596668" cy="692258"/>
          </a:xfrm>
        </p:spPr>
        <p:txBody>
          <a:bodyPr>
            <a:normAutofit/>
          </a:bodyPr>
          <a:lstStyle/>
          <a:p>
            <a:pPr algn="ctr"/>
            <a:r>
              <a:rPr lang="el-GR" sz="3000" b="1" dirty="0">
                <a:solidFill>
                  <a:srgbClr val="331848"/>
                </a:solidFill>
              </a:rPr>
              <a:t>Ενκαψωμένο θηλώδες καρκίνωμα</a:t>
            </a:r>
            <a:endParaRPr lang="el-GR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6427" y="1594592"/>
            <a:ext cx="10399362" cy="4426191"/>
          </a:xfrm>
        </p:spPr>
        <p:txBody>
          <a:bodyPr>
            <a:normAutofit fontScale="55000" lnSpcReduction="20000"/>
          </a:bodyPr>
          <a:lstStyle/>
          <a:p>
            <a:pPr>
              <a:buClr>
                <a:srgbClr val="002060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4600" dirty="0"/>
              <a:t>σπάνια λεμφαδενικές μεταστάσεις (1%-3%)</a:t>
            </a:r>
            <a:endParaRPr lang="en-US" sz="4600" dirty="0"/>
          </a:p>
          <a:p>
            <a:pPr>
              <a:buClr>
                <a:srgbClr val="002060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4600" dirty="0"/>
              <a:t>τοπικές υποτροπές (7%) </a:t>
            </a:r>
          </a:p>
          <a:p>
            <a:pPr>
              <a:buClr>
                <a:srgbClr val="002060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4600" dirty="0"/>
              <a:t>εξαιρετική πρόγνωση με επαρκή τοπική </a:t>
            </a:r>
            <a:r>
              <a:rPr lang="el-GR" sz="4600" dirty="0" smtClean="0"/>
              <a:t>αφαίρεση</a:t>
            </a:r>
            <a:r>
              <a:rPr lang="en-US" sz="4600" dirty="0" smtClean="0"/>
              <a:t> </a:t>
            </a:r>
            <a:r>
              <a:rPr lang="el-GR" sz="4600" dirty="0" smtClean="0"/>
              <a:t>και </a:t>
            </a:r>
            <a:r>
              <a:rPr lang="el-GR" sz="4600" dirty="0"/>
              <a:t>έλεγχο του παρακείμενου μαζικού</a:t>
            </a:r>
            <a:r>
              <a:rPr lang="en-US" sz="4600" dirty="0"/>
              <a:t> </a:t>
            </a:r>
            <a:r>
              <a:rPr lang="el-GR" sz="4600" dirty="0"/>
              <a:t>αδένα  </a:t>
            </a:r>
            <a:r>
              <a:rPr lang="el-GR" sz="4600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l-GR" sz="4600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αντιμετώπιση ως </a:t>
            </a:r>
            <a:r>
              <a:rPr lang="en-US" sz="4600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DCIS</a:t>
            </a:r>
            <a:r>
              <a:rPr lang="el-GR" sz="4600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200" dirty="0">
              <a:solidFill>
                <a:srgbClr val="45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l-GR" sz="2200" dirty="0">
              <a:solidFill>
                <a:srgbClr val="45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rgbClr val="5622B4"/>
              </a:buClr>
              <a:buSzPct val="90000"/>
              <a:buFont typeface="Wingdings" panose="05000000000000000000" pitchFamily="2" charset="2"/>
              <a:buChar char="v"/>
            </a:pPr>
            <a:r>
              <a:rPr lang="el-GR" sz="4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όγκοι με πρότυπο ως του ενκαψωμένου αλλά με</a:t>
            </a:r>
          </a:p>
          <a:p>
            <a:pPr marL="0" indent="0">
              <a:buNone/>
            </a:pPr>
            <a:r>
              <a:rPr lang="el-GR" sz="4600" b="1" dirty="0">
                <a:solidFill>
                  <a:srgbClr val="452060"/>
                </a:solidFill>
              </a:rPr>
              <a:t>    </a:t>
            </a:r>
            <a:r>
              <a:rPr lang="en-US" sz="4600" b="1" dirty="0">
                <a:solidFill>
                  <a:srgbClr val="452060"/>
                </a:solidFill>
              </a:rPr>
              <a:t>- </a:t>
            </a:r>
            <a:r>
              <a:rPr lang="el-GR" sz="4600" b="1" dirty="0">
                <a:solidFill>
                  <a:srgbClr val="452060"/>
                </a:solidFill>
              </a:rPr>
              <a:t>πυρηνική πολυμορφία, μιτωτικά έντονα </a:t>
            </a:r>
            <a:r>
              <a:rPr lang="el-GR" sz="4600" b="1" dirty="0" smtClean="0">
                <a:solidFill>
                  <a:srgbClr val="452060"/>
                </a:solidFill>
              </a:rPr>
              <a:t>ενεργείς </a:t>
            </a:r>
            <a:endParaRPr lang="el-GR" sz="4600" b="1" dirty="0">
              <a:solidFill>
                <a:srgbClr val="452060"/>
              </a:solidFill>
            </a:endParaRPr>
          </a:p>
          <a:p>
            <a:pPr marL="0" indent="0">
              <a:buNone/>
            </a:pPr>
            <a:r>
              <a:rPr lang="el-GR" sz="4600" b="1" dirty="0">
                <a:solidFill>
                  <a:srgbClr val="452060"/>
                </a:solidFill>
              </a:rPr>
              <a:t>   </a:t>
            </a:r>
            <a:r>
              <a:rPr lang="en-US" sz="4600" b="1" dirty="0">
                <a:solidFill>
                  <a:srgbClr val="452060"/>
                </a:solidFill>
              </a:rPr>
              <a:t> - </a:t>
            </a:r>
            <a:r>
              <a:rPr lang="el-GR" sz="4600" b="1" dirty="0">
                <a:solidFill>
                  <a:srgbClr val="452060"/>
                </a:solidFill>
              </a:rPr>
              <a:t>τριπλά αρνητικοί ή </a:t>
            </a:r>
            <a:r>
              <a:rPr lang="en-US" sz="4600" b="1" dirty="0">
                <a:solidFill>
                  <a:srgbClr val="452060"/>
                </a:solidFill>
              </a:rPr>
              <a:t>HER2</a:t>
            </a:r>
            <a:r>
              <a:rPr lang="en-US" sz="4600" b="1" dirty="0" smtClean="0">
                <a:solidFill>
                  <a:srgbClr val="452060"/>
                </a:solidFill>
              </a:rPr>
              <a:t>+ </a:t>
            </a:r>
            <a:endParaRPr lang="en-US" sz="4600" b="1" dirty="0">
              <a:solidFill>
                <a:srgbClr val="452060"/>
              </a:solidFill>
            </a:endParaRPr>
          </a:p>
          <a:p>
            <a:pPr marL="0" indent="0">
              <a:buNone/>
            </a:pPr>
            <a:r>
              <a:rPr lang="en-US" sz="4600" b="1" dirty="0">
                <a:solidFill>
                  <a:srgbClr val="452060"/>
                </a:solidFill>
              </a:rPr>
              <a:t>     </a:t>
            </a:r>
            <a:r>
              <a:rPr lang="el-GR" sz="46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βαθμοποιούνται,</a:t>
            </a:r>
            <a:r>
              <a:rPr lang="en-US" sz="46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46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σταδιοπούνται </a:t>
            </a:r>
            <a:r>
              <a:rPr lang="el-GR" sz="46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και αντιμετωπίζονται </a:t>
            </a:r>
            <a:r>
              <a:rPr lang="el-GR" sz="46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ως </a:t>
            </a:r>
            <a:endParaRPr lang="en-US" sz="4600" b="1" dirty="0" smtClean="0">
              <a:solidFill>
                <a:srgbClr val="45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6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6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l-GR" sz="46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διηθητικά </a:t>
            </a:r>
            <a:r>
              <a:rPr lang="el-GR" sz="46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ΝΟ</a:t>
            </a:r>
            <a:r>
              <a:rPr lang="en-US" sz="46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</a:t>
            </a:r>
            <a:r>
              <a:rPr lang="en-US" sz="4600" b="1" dirty="0" err="1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</a:t>
            </a:r>
            <a:r>
              <a:rPr lang="el-GR" sz="46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  <a:p>
            <a:endParaRPr lang="el-GR" dirty="0"/>
          </a:p>
        </p:txBody>
      </p:sp>
      <p:sp>
        <p:nvSpPr>
          <p:cNvPr id="5" name="Rectangle 4"/>
          <p:cNvSpPr/>
          <p:nvPr/>
        </p:nvSpPr>
        <p:spPr>
          <a:xfrm>
            <a:off x="8063298" y="6020783"/>
            <a:ext cx="1324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331848"/>
                </a:solidFill>
              </a:rPr>
              <a:t>WHO 20</a:t>
            </a:r>
            <a:r>
              <a:rPr lang="el-GR" b="1" i="1" dirty="0" smtClean="0">
                <a:solidFill>
                  <a:srgbClr val="331848"/>
                </a:solidFill>
              </a:rPr>
              <a:t>19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130152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140797221"/>
              </p:ext>
            </p:extLst>
          </p:nvPr>
        </p:nvGraphicFramePr>
        <p:xfrm>
          <a:off x="441235" y="663593"/>
          <a:ext cx="10760165" cy="59905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97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6830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145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097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2479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35831">
                <a:tc>
                  <a:txBody>
                    <a:bodyPr/>
                    <a:lstStyle/>
                    <a:p>
                      <a:pPr algn="ctr"/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46206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MEC</a:t>
                      </a:r>
                      <a:r>
                        <a:rPr lang="el-GR" sz="1800" b="1" dirty="0" smtClean="0">
                          <a:solidFill>
                            <a:srgbClr val="46206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46206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markers</a:t>
                      </a: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rgbClr val="46206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(p63,CK14)</a:t>
                      </a:r>
                    </a:p>
                    <a:p>
                      <a:pPr algn="ctr"/>
                      <a:r>
                        <a:rPr lang="el-GR" sz="1800" b="1" dirty="0" smtClean="0">
                          <a:solidFill>
                            <a:srgbClr val="46206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στις</a:t>
                      </a:r>
                      <a:r>
                        <a:rPr lang="el-GR" sz="1800" b="1" baseline="0" dirty="0" smtClean="0">
                          <a:solidFill>
                            <a:srgbClr val="46206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</a:t>
                      </a:r>
                      <a:r>
                        <a:rPr lang="el-GR" sz="1800" b="1" dirty="0" smtClean="0">
                          <a:solidFill>
                            <a:srgbClr val="46206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θηλές </a:t>
                      </a:r>
                      <a:endParaRPr lang="el-GR" dirty="0">
                        <a:solidFill>
                          <a:srgbClr val="46206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3E1D57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MEC</a:t>
                      </a:r>
                      <a:r>
                        <a:rPr lang="el-GR" sz="1800" b="1" dirty="0" smtClean="0">
                          <a:solidFill>
                            <a:srgbClr val="3E1D57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3E1D57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markers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46206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(p63,CK14)</a:t>
                      </a:r>
                    </a:p>
                    <a:p>
                      <a:pPr algn="ctr"/>
                      <a:r>
                        <a:rPr lang="el-GR" sz="1800" b="1" dirty="0" smtClean="0">
                          <a:solidFill>
                            <a:srgbClr val="3E1D57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περιφέρεια</a:t>
                      </a:r>
                      <a:endParaRPr lang="el-GR" dirty="0">
                        <a:solidFill>
                          <a:srgbClr val="3E1D5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45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HMWCK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rgbClr val="45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(CK5/6, CK14)</a:t>
                      </a:r>
                      <a:endParaRPr lang="el-GR" dirty="0">
                        <a:solidFill>
                          <a:srgbClr val="45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33184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ER,PR</a:t>
                      </a:r>
                      <a:endParaRPr lang="el-GR" dirty="0">
                        <a:solidFill>
                          <a:srgbClr val="331848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63551">
                <a:tc>
                  <a:txBody>
                    <a:bodyPr/>
                    <a:lstStyle/>
                    <a:p>
                      <a:r>
                        <a:rPr lang="el-GR" b="1" dirty="0" smtClean="0">
                          <a:solidFill>
                            <a:srgbClr val="331848"/>
                          </a:solidFill>
                        </a:rPr>
                        <a:t>ΘΗΛΩΜΑ</a:t>
                      </a:r>
                      <a:r>
                        <a:rPr lang="el-GR" b="1" baseline="0" dirty="0" smtClean="0">
                          <a:solidFill>
                            <a:srgbClr val="331848"/>
                          </a:solidFill>
                        </a:rPr>
                        <a:t> </a:t>
                      </a:r>
                      <a:endParaRPr lang="el-GR" b="1" dirty="0">
                        <a:solidFill>
                          <a:srgbClr val="33184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Ναι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Ναι</a:t>
                      </a:r>
                    </a:p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Ναι</a:t>
                      </a:r>
                    </a:p>
                    <a:p>
                      <a:pPr algn="ctr"/>
                      <a:r>
                        <a:rPr lang="en-US" dirty="0" smtClean="0"/>
                        <a:t>UDH </a:t>
                      </a:r>
                      <a:r>
                        <a:rPr lang="el-GR" dirty="0" smtClean="0"/>
                        <a:t> (μωσαϊκό)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Ναι</a:t>
                      </a:r>
                    </a:p>
                    <a:p>
                      <a:pPr algn="ctr"/>
                      <a:r>
                        <a:rPr lang="en-US" sz="1700" dirty="0" smtClean="0"/>
                        <a:t>(</a:t>
                      </a:r>
                      <a:r>
                        <a:rPr lang="el-GR" sz="1700" dirty="0" smtClean="0"/>
                        <a:t>ετερογενής)</a:t>
                      </a:r>
                      <a:endParaRPr lang="el-GR" sz="17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27058">
                <a:tc>
                  <a:txBody>
                    <a:bodyPr/>
                    <a:lstStyle/>
                    <a:p>
                      <a:r>
                        <a:rPr lang="el-GR" b="1" dirty="0" smtClean="0">
                          <a:solidFill>
                            <a:srgbClr val="331848"/>
                          </a:solidFill>
                        </a:rPr>
                        <a:t>ΘΗΛΩΜΑ ΜΕ ΑΤΥΠΙΑ/</a:t>
                      </a:r>
                      <a:r>
                        <a:rPr lang="en-US" b="1" dirty="0" smtClean="0">
                          <a:solidFill>
                            <a:srgbClr val="331848"/>
                          </a:solidFill>
                        </a:rPr>
                        <a:t>DCIS</a:t>
                      </a:r>
                      <a:endParaRPr lang="el-GR" b="1" dirty="0">
                        <a:solidFill>
                          <a:srgbClr val="33184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700" dirty="0" smtClean="0"/>
                        <a:t>Όχι στις άτυπες εστίες</a:t>
                      </a:r>
                    </a:p>
                    <a:p>
                      <a:pPr algn="ctr"/>
                      <a:r>
                        <a:rPr lang="el-GR" sz="1700" dirty="0" smtClean="0"/>
                        <a:t>Ναι</a:t>
                      </a:r>
                      <a:r>
                        <a:rPr lang="en-US" sz="1700" baseline="0" dirty="0" smtClean="0"/>
                        <a:t> </a:t>
                      </a:r>
                      <a:r>
                        <a:rPr lang="el-GR" sz="1700" dirty="0" smtClean="0"/>
                        <a:t>σε περιοχές υπολοίπου θηλώματος </a:t>
                      </a:r>
                      <a:endParaRPr lang="el-GR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Ναι</a:t>
                      </a:r>
                    </a:p>
                    <a:p>
                      <a:pPr algn="ctr"/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dirty="0" smtClean="0"/>
                        <a:t>Όχι στις άτυπες εστίες</a:t>
                      </a:r>
                    </a:p>
                    <a:p>
                      <a:pPr algn="ctr"/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Ναι</a:t>
                      </a:r>
                    </a:p>
                    <a:p>
                      <a:pPr algn="ctr"/>
                      <a:r>
                        <a:rPr lang="el-GR" sz="1700" dirty="0" smtClean="0"/>
                        <a:t>(έντονη, διάχυτη στις άτυπες εστίες)</a:t>
                      </a:r>
                      <a:endParaRPr lang="el-GR" sz="17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8707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b="1" dirty="0" smtClean="0">
                          <a:solidFill>
                            <a:srgbClr val="331848"/>
                          </a:solidFill>
                        </a:rPr>
                        <a:t>ΘΗΛΩΔΕΣ</a:t>
                      </a:r>
                      <a:r>
                        <a:rPr lang="en-US" b="1" baseline="0" dirty="0" smtClean="0">
                          <a:solidFill>
                            <a:srgbClr val="331848"/>
                          </a:solidFill>
                        </a:rPr>
                        <a:t> </a:t>
                      </a:r>
                      <a:r>
                        <a:rPr lang="en-US" b="1" dirty="0" smtClean="0">
                          <a:solidFill>
                            <a:srgbClr val="331848"/>
                          </a:solidFill>
                        </a:rPr>
                        <a:t>DCIS</a:t>
                      </a:r>
                      <a:endParaRPr lang="el-GR" b="1" dirty="0" smtClean="0">
                        <a:solidFill>
                          <a:srgbClr val="331848"/>
                        </a:solidFill>
                      </a:endParaRPr>
                    </a:p>
                    <a:p>
                      <a:endParaRPr lang="el-GR" b="1" dirty="0">
                        <a:solidFill>
                          <a:srgbClr val="33184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Όχι</a:t>
                      </a:r>
                    </a:p>
                    <a:p>
                      <a:pPr algn="ctr"/>
                      <a:r>
                        <a:rPr lang="el-GR" sz="1600" dirty="0" smtClean="0"/>
                        <a:t>(+/-</a:t>
                      </a:r>
                      <a:r>
                        <a:rPr lang="el-GR" sz="1600" baseline="0" dirty="0" smtClean="0"/>
                        <a:t>λεπτός στίχος</a:t>
                      </a:r>
                      <a:r>
                        <a:rPr lang="el-GR" sz="1600" dirty="0" smtClean="0"/>
                        <a:t>)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Ναι</a:t>
                      </a:r>
                    </a:p>
                    <a:p>
                      <a:pPr algn="ctr"/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Όχι στα</a:t>
                      </a:r>
                      <a:r>
                        <a:rPr lang="el-GR" baseline="0" dirty="0" smtClean="0"/>
                        <a:t> νεοπλασματικά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baseline="0" dirty="0" smtClean="0"/>
                        <a:t>κύτταρα</a:t>
                      </a:r>
                      <a:endParaRPr lang="el-GR" dirty="0" smtClean="0"/>
                    </a:p>
                    <a:p>
                      <a:pPr algn="ctr"/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Ναι</a:t>
                      </a:r>
                    </a:p>
                    <a:p>
                      <a:pPr algn="ctr"/>
                      <a:r>
                        <a:rPr lang="el-GR" sz="1800" dirty="0" smtClean="0"/>
                        <a:t>(έντονη, διάχυτη)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43268">
                <a:tc>
                  <a:txBody>
                    <a:bodyPr/>
                    <a:lstStyle/>
                    <a:p>
                      <a:r>
                        <a:rPr lang="el-GR" sz="1700" b="1" dirty="0" smtClean="0">
                          <a:solidFill>
                            <a:srgbClr val="331848"/>
                          </a:solidFill>
                        </a:rPr>
                        <a:t>ΕΝΚΑΨΩΜΕΝΟ ΘΗΛΩΔΕΣ ΚΑΡΚΙΝΩΜΑ</a:t>
                      </a:r>
                      <a:endParaRPr lang="el-GR" sz="1700" b="1" dirty="0">
                        <a:solidFill>
                          <a:srgbClr val="33184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Όχι</a:t>
                      </a:r>
                    </a:p>
                    <a:p>
                      <a:pPr algn="ctr"/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Όχι</a:t>
                      </a:r>
                    </a:p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Όχι</a:t>
                      </a:r>
                    </a:p>
                    <a:p>
                      <a:pPr algn="ctr"/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Ναι</a:t>
                      </a:r>
                    </a:p>
                    <a:p>
                      <a:pPr algn="ctr"/>
                      <a:r>
                        <a:rPr lang="el-GR" sz="1800" dirty="0" smtClean="0"/>
                        <a:t>(έντονη, διάχυτη)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54018">
                <a:tc>
                  <a:txBody>
                    <a:bodyPr/>
                    <a:lstStyle/>
                    <a:p>
                      <a:r>
                        <a:rPr lang="el-GR" sz="1700" b="1" dirty="0" smtClean="0">
                          <a:solidFill>
                            <a:srgbClr val="331848"/>
                          </a:solidFill>
                        </a:rPr>
                        <a:t>ΣΥΜΠΑΓΕΣ ΘΗΛΩΔΕΣ </a:t>
                      </a:r>
                    </a:p>
                    <a:p>
                      <a:r>
                        <a:rPr lang="el-GR" sz="1700" b="1" dirty="0" smtClean="0">
                          <a:solidFill>
                            <a:srgbClr val="331848"/>
                          </a:solidFill>
                        </a:rPr>
                        <a:t>ΚΑΡΚΙΝΩΜΑ</a:t>
                      </a:r>
                    </a:p>
                    <a:p>
                      <a:endParaRPr lang="el-GR" sz="1700" b="1" dirty="0">
                        <a:solidFill>
                          <a:srgbClr val="33184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Όχι</a:t>
                      </a:r>
                    </a:p>
                    <a:p>
                      <a:pPr algn="ctr"/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Ναι/Όχι</a:t>
                      </a:r>
                    </a:p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Όχι</a:t>
                      </a:r>
                    </a:p>
                    <a:p>
                      <a:pPr algn="ctr"/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Ναι</a:t>
                      </a:r>
                    </a:p>
                    <a:p>
                      <a:pPr algn="ctr"/>
                      <a:r>
                        <a:rPr lang="el-GR" sz="1800" dirty="0" smtClean="0"/>
                        <a:t>(έντονη, διάχυτη)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97512">
                <a:tc>
                  <a:txBody>
                    <a:bodyPr/>
                    <a:lstStyle/>
                    <a:p>
                      <a:r>
                        <a:rPr lang="el-GR" sz="1700" b="1" dirty="0" smtClean="0">
                          <a:solidFill>
                            <a:srgbClr val="331848"/>
                          </a:solidFill>
                        </a:rPr>
                        <a:t>ΔΙΗΘΗΤΙΚΟ ΘΗΛΩΔΕΣ </a:t>
                      </a:r>
                    </a:p>
                    <a:p>
                      <a:r>
                        <a:rPr lang="el-GR" sz="1700" b="1" dirty="0" smtClean="0">
                          <a:solidFill>
                            <a:srgbClr val="331848"/>
                          </a:solidFill>
                        </a:rPr>
                        <a:t>ΚΑΡΚΙΝΩΜΑ</a:t>
                      </a:r>
                      <a:endParaRPr lang="el-GR" sz="1700" b="1" dirty="0">
                        <a:solidFill>
                          <a:srgbClr val="33184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Όχι</a:t>
                      </a:r>
                    </a:p>
                    <a:p>
                      <a:pPr algn="ctr"/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Όχι</a:t>
                      </a:r>
                    </a:p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Όχι</a:t>
                      </a:r>
                    </a:p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Ναι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53885" y="123986"/>
            <a:ext cx="8964373" cy="539607"/>
          </a:xfrm>
        </p:spPr>
        <p:txBody>
          <a:bodyPr>
            <a:normAutofit fontScale="90000"/>
          </a:bodyPr>
          <a:lstStyle/>
          <a:p>
            <a:pPr algn="ctr">
              <a:tabLst>
                <a:tab pos="2232025" algn="l"/>
              </a:tabLst>
            </a:pPr>
            <a:r>
              <a:rPr lang="el-GR" sz="3000" b="1" dirty="0" smtClean="0">
                <a:solidFill>
                  <a:srgbClr val="33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ΘΗΛΩΔΕΙΣ ΑΛΛΟΙΩΣΕΙΣ ΜΑΣΤΟΥ</a:t>
            </a:r>
            <a:endParaRPr lang="el-GR" sz="3000" dirty="0">
              <a:solidFill>
                <a:srgbClr val="33184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04188" y="6332258"/>
            <a:ext cx="2004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WHO 2019,5</a:t>
            </a:r>
            <a:r>
              <a:rPr lang="en-US" baseline="30000" dirty="0" smtClean="0">
                <a:solidFill>
                  <a:schemeClr val="accent2">
                    <a:lumMod val="50000"/>
                  </a:schemeClr>
                </a:solidFill>
              </a:rPr>
              <a:t>th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 ed.</a:t>
            </a:r>
            <a:endParaRPr lang="el-GR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679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123" y="791882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l-GR" sz="3000" b="1" dirty="0">
                <a:solidFill>
                  <a:srgbClr val="331848"/>
                </a:solidFill>
              </a:rPr>
              <a:t>Ενκαψωμένο θηλώδες καρκίνωμα με συνοδό</a:t>
            </a:r>
            <a:br>
              <a:rPr lang="el-GR" sz="3000" b="1" dirty="0">
                <a:solidFill>
                  <a:srgbClr val="331848"/>
                </a:solidFill>
              </a:rPr>
            </a:br>
            <a:r>
              <a:rPr lang="el-GR" sz="3000" b="1" dirty="0">
                <a:solidFill>
                  <a:srgbClr val="331848"/>
                </a:solidFill>
              </a:rPr>
              <a:t>διηθητικό στοιχείο </a:t>
            </a:r>
            <a:endParaRPr lang="el-GR" sz="3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393" y="2487706"/>
            <a:ext cx="3182798" cy="3160059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5836024" y="2649072"/>
            <a:ext cx="561923" cy="196326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447" y="2487706"/>
            <a:ext cx="3284137" cy="3160059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flipV="1">
            <a:off x="7237572" y="3375212"/>
            <a:ext cx="2918012" cy="4034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/>
          <a:srcRect b="2295"/>
          <a:stretch/>
        </p:blipFill>
        <p:spPr>
          <a:xfrm>
            <a:off x="228601" y="2487706"/>
            <a:ext cx="3170984" cy="31600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3363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344291"/>
            <a:ext cx="8596668" cy="1130500"/>
          </a:xfrm>
        </p:spPr>
        <p:txBody>
          <a:bodyPr>
            <a:normAutofit/>
          </a:bodyPr>
          <a:lstStyle/>
          <a:p>
            <a:pPr algn="ctr"/>
            <a:r>
              <a:rPr lang="el-GR" sz="3000" b="1" dirty="0" smtClean="0">
                <a:solidFill>
                  <a:srgbClr val="33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Συμπαγές θηλωδες καρκίνωμα</a:t>
            </a:r>
            <a:br>
              <a:rPr lang="el-GR" sz="3000" b="1" dirty="0" smtClean="0">
                <a:solidFill>
                  <a:srgbClr val="33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 smtClean="0">
                <a:solidFill>
                  <a:srgbClr val="33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(In Situ </a:t>
            </a:r>
            <a:r>
              <a:rPr lang="el-GR" sz="2400" b="1" dirty="0" smtClean="0">
                <a:solidFill>
                  <a:srgbClr val="33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και διηθητικό</a:t>
            </a:r>
            <a:r>
              <a:rPr lang="en-US" sz="2400" b="1" dirty="0" smtClean="0">
                <a:solidFill>
                  <a:srgbClr val="33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l-GR" sz="2400" dirty="0">
              <a:solidFill>
                <a:srgbClr val="33184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4656" y="2026118"/>
            <a:ext cx="5539968" cy="436544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l-GR" sz="200" b="1" dirty="0" smtClean="0"/>
              <a:t> </a:t>
            </a:r>
          </a:p>
          <a:p>
            <a:pPr>
              <a:buClr>
                <a:srgbClr val="452060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000" dirty="0"/>
              <a:t>σ</a:t>
            </a:r>
            <a:r>
              <a:rPr lang="el-GR" sz="2000" dirty="0" smtClean="0"/>
              <a:t>ε μετεμμηνοπαυσιακά θήλεα (7</a:t>
            </a:r>
            <a:r>
              <a:rPr lang="el-GR" sz="2000" baseline="30000" dirty="0" smtClean="0"/>
              <a:t>η</a:t>
            </a:r>
            <a:r>
              <a:rPr lang="el-GR" sz="2000" dirty="0" smtClean="0"/>
              <a:t> δεκαετία)</a:t>
            </a:r>
          </a:p>
          <a:p>
            <a:pPr>
              <a:buClr>
                <a:srgbClr val="452060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000" dirty="0" smtClean="0"/>
              <a:t>συχνότερη υποθηλαία εντόπιση</a:t>
            </a:r>
          </a:p>
          <a:p>
            <a:pPr>
              <a:buClr>
                <a:srgbClr val="452060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000" dirty="0"/>
              <a:t>ψ</a:t>
            </a:r>
            <a:r>
              <a:rPr lang="el-GR" sz="2000" dirty="0" smtClean="0"/>
              <a:t>ηλαφητή μάζα ή μαστογραφική ανωμαλία </a:t>
            </a:r>
            <a:endParaRPr lang="en-US" sz="2000" dirty="0" smtClean="0"/>
          </a:p>
          <a:p>
            <a:pPr>
              <a:buClr>
                <a:srgbClr val="452060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000" dirty="0" smtClean="0"/>
              <a:t>συμπαγές θηλώδες πρότυπο</a:t>
            </a:r>
          </a:p>
          <a:p>
            <a:pPr>
              <a:buClr>
                <a:srgbClr val="452060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000" dirty="0"/>
              <a:t>π</a:t>
            </a:r>
            <a:r>
              <a:rPr lang="el-GR" sz="2000" dirty="0" smtClean="0"/>
              <a:t>ερίγραπτες, οζώδεις αθροίσεις</a:t>
            </a:r>
          </a:p>
          <a:p>
            <a:pPr>
              <a:buClr>
                <a:srgbClr val="452060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000" dirty="0" smtClean="0"/>
              <a:t>κύτταρα ήπιας ατυπίας</a:t>
            </a:r>
          </a:p>
          <a:p>
            <a:pPr>
              <a:buClr>
                <a:srgbClr val="452060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000" dirty="0"/>
              <a:t>σ</a:t>
            </a:r>
            <a:r>
              <a:rPr lang="el-GR" sz="2000" dirty="0" smtClean="0"/>
              <a:t>υχνά </a:t>
            </a:r>
            <a:r>
              <a:rPr lang="el-GR" sz="2000" b="1" dirty="0" smtClean="0">
                <a:solidFill>
                  <a:srgbClr val="002060"/>
                </a:solidFill>
              </a:rPr>
              <a:t>νευροενδοκρινική</a:t>
            </a:r>
            <a:r>
              <a:rPr lang="el-GR" sz="2000" b="1" dirty="0" smtClean="0"/>
              <a:t> </a:t>
            </a:r>
            <a:r>
              <a:rPr lang="el-GR" sz="2000" dirty="0" smtClean="0"/>
              <a:t>διαφοροποίηση</a:t>
            </a:r>
          </a:p>
          <a:p>
            <a:pPr>
              <a:buClr>
                <a:srgbClr val="452060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000" dirty="0" smtClean="0"/>
              <a:t>παραγωγή ενδο- </a:t>
            </a:r>
            <a:r>
              <a:rPr lang="el-GR" sz="2000" dirty="0"/>
              <a:t>ή </a:t>
            </a:r>
            <a:r>
              <a:rPr lang="el-GR" sz="2000" dirty="0" smtClean="0"/>
              <a:t>εξωκυττάριας βλέννης</a:t>
            </a:r>
          </a:p>
          <a:p>
            <a:pPr>
              <a:buClr>
                <a:srgbClr val="452060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000" dirty="0" smtClean="0"/>
              <a:t>Μ</a:t>
            </a:r>
            <a:r>
              <a:rPr lang="en-US" sz="2000" dirty="0" smtClean="0"/>
              <a:t>EC</a:t>
            </a:r>
            <a:r>
              <a:rPr lang="el-GR" sz="2000" dirty="0" smtClean="0"/>
              <a:t> +/- στην περιφέρεια των όζων</a:t>
            </a:r>
            <a:endParaRPr lang="en-US" sz="2000" dirty="0" smtClean="0"/>
          </a:p>
          <a:p>
            <a:pPr>
              <a:buClr>
                <a:srgbClr val="452060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000" dirty="0">
                <a:solidFill>
                  <a:srgbClr val="331848"/>
                </a:solidFill>
              </a:rPr>
              <a:t> </a:t>
            </a:r>
            <a:r>
              <a:rPr lang="el-GR" sz="2000" dirty="0" smtClean="0">
                <a:solidFill>
                  <a:srgbClr val="331848"/>
                </a:solidFill>
              </a:rPr>
              <a:t>αυλικού </a:t>
            </a:r>
            <a:r>
              <a:rPr lang="el-GR" sz="2000" dirty="0">
                <a:solidFill>
                  <a:srgbClr val="331848"/>
                </a:solidFill>
              </a:rPr>
              <a:t>τύπου (</a:t>
            </a:r>
            <a:r>
              <a:rPr lang="en-US" sz="2000" dirty="0">
                <a:solidFill>
                  <a:srgbClr val="331848"/>
                </a:solidFill>
              </a:rPr>
              <a:t>luminal</a:t>
            </a:r>
            <a:r>
              <a:rPr lang="el-GR" sz="2000" dirty="0">
                <a:solidFill>
                  <a:srgbClr val="331848"/>
                </a:solidFill>
              </a:rPr>
              <a:t>)</a:t>
            </a:r>
            <a:r>
              <a:rPr lang="en-US" sz="2000" dirty="0">
                <a:solidFill>
                  <a:srgbClr val="331848"/>
                </a:solidFill>
              </a:rPr>
              <a:t> </a:t>
            </a:r>
            <a:r>
              <a:rPr lang="en-US" sz="2000" dirty="0" smtClean="0">
                <a:solidFill>
                  <a:srgbClr val="331848"/>
                </a:solidFill>
              </a:rPr>
              <a:t>B </a:t>
            </a:r>
            <a:r>
              <a:rPr lang="el-GR" sz="2000" dirty="0">
                <a:solidFill>
                  <a:srgbClr val="331848"/>
                </a:solidFill>
              </a:rPr>
              <a:t>καρκινώματα</a:t>
            </a:r>
            <a:r>
              <a:rPr lang="en-US" sz="2000" dirty="0">
                <a:solidFill>
                  <a:srgbClr val="331848"/>
                </a:solidFill>
              </a:rPr>
              <a:t> (PAM50 gene signature)</a:t>
            </a:r>
            <a:endParaRPr lang="el-GR" sz="2000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7048" y="2338172"/>
            <a:ext cx="4074548" cy="359475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00380" y="1318232"/>
            <a:ext cx="87565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(Solid papillary </a:t>
            </a:r>
            <a:r>
              <a:rPr lang="en-US" sz="2400" b="1" dirty="0" err="1" smtClean="0"/>
              <a:t>Ca</a:t>
            </a:r>
            <a:r>
              <a:rPr lang="en-US" sz="2400" b="1" dirty="0" smtClean="0"/>
              <a:t>; 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</a:rPr>
              <a:t>ICDO:8509/2-8509/3)</a:t>
            </a:r>
            <a:endParaRPr lang="el-GR" sz="24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130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63389"/>
            <a:ext cx="8596668" cy="950259"/>
          </a:xfrm>
        </p:spPr>
        <p:txBody>
          <a:bodyPr>
            <a:normAutofit/>
          </a:bodyPr>
          <a:lstStyle/>
          <a:p>
            <a:pPr algn="ctr"/>
            <a:r>
              <a:rPr lang="el-GR" sz="3000" b="1" dirty="0" smtClean="0">
                <a:solidFill>
                  <a:srgbClr val="33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Συμπαγές θηλώδες καρκίνωμα</a:t>
            </a:r>
            <a:endParaRPr lang="el-GR" sz="3000" dirty="0"/>
          </a:p>
        </p:txBody>
      </p:sp>
      <p:pic>
        <p:nvPicPr>
          <p:cNvPr id="8" name="Picture 3" descr="C:\Users\christina\Desktop\solid papillary\C8FFE17a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7334" y="1509572"/>
            <a:ext cx="4149778" cy="348325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1635863" y="5244431"/>
            <a:ext cx="62007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dirty="0">
                <a:solidFill>
                  <a:schemeClr val="bg2">
                    <a:lumMod val="10000"/>
                  </a:schemeClr>
                </a:solidFill>
              </a:rPr>
              <a:t>Λ</a:t>
            </a:r>
            <a:r>
              <a:rPr lang="el-GR" sz="2000" dirty="0" smtClean="0">
                <a:solidFill>
                  <a:schemeClr val="bg2">
                    <a:lumMod val="10000"/>
                  </a:schemeClr>
                </a:solidFill>
              </a:rPr>
              <a:t>επτοί </a:t>
            </a:r>
            <a:r>
              <a:rPr lang="el-GR" sz="2000" dirty="0" err="1" smtClean="0">
                <a:solidFill>
                  <a:schemeClr val="bg2">
                    <a:lumMod val="10000"/>
                  </a:schemeClr>
                </a:solidFill>
              </a:rPr>
              <a:t>αγγιοσυνδετικοί</a:t>
            </a:r>
            <a:r>
              <a:rPr lang="el-GR" sz="2000" dirty="0" smtClean="0">
                <a:solidFill>
                  <a:schemeClr val="bg2">
                    <a:lumMod val="10000"/>
                  </a:schemeClr>
                </a:solidFill>
              </a:rPr>
              <a:t> άξονες,  συχνά δυσδιάκριτοι</a:t>
            </a:r>
          </a:p>
        </p:txBody>
      </p:sp>
      <p:pic>
        <p:nvPicPr>
          <p:cNvPr id="10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320838" y="1495142"/>
            <a:ext cx="3953164" cy="35121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7074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77334" y="748145"/>
            <a:ext cx="8596668" cy="748145"/>
          </a:xfrm>
        </p:spPr>
        <p:txBody>
          <a:bodyPr>
            <a:normAutofit/>
          </a:bodyPr>
          <a:lstStyle/>
          <a:p>
            <a:pPr algn="ctr"/>
            <a:r>
              <a:rPr lang="el-GR" sz="3000" b="1" dirty="0">
                <a:solidFill>
                  <a:srgbClr val="33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Συμπαγές </a:t>
            </a:r>
            <a:r>
              <a:rPr lang="el-GR" sz="3000" b="1" dirty="0" err="1">
                <a:solidFill>
                  <a:srgbClr val="33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θηλώδες</a:t>
            </a:r>
            <a:r>
              <a:rPr lang="el-GR" sz="3000" b="1" dirty="0">
                <a:solidFill>
                  <a:srgbClr val="33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καρκίνωμα</a:t>
            </a:r>
            <a:endParaRPr lang="el-GR" sz="30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l="51725" t="36137" r="804" b="34505"/>
          <a:stretch/>
        </p:blipFill>
        <p:spPr>
          <a:xfrm>
            <a:off x="4975668" y="1930400"/>
            <a:ext cx="4587741" cy="3897746"/>
          </a:xfrm>
          <a:prstGeom prst="rect">
            <a:avLst/>
          </a:prstGeom>
        </p:spPr>
      </p:pic>
      <p:pic>
        <p:nvPicPr>
          <p:cNvPr id="6" name="Picture 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7" y="1930399"/>
            <a:ext cx="4414982" cy="3897746"/>
          </a:xfrm>
          <a:prstGeom prst="rect">
            <a:avLst/>
          </a:prstGeom>
        </p:spPr>
      </p:pic>
      <p:sp>
        <p:nvSpPr>
          <p:cNvPr id="7" name="Ορθογώνιο 6"/>
          <p:cNvSpPr/>
          <p:nvPr/>
        </p:nvSpPr>
        <p:spPr>
          <a:xfrm>
            <a:off x="862407" y="5975927"/>
            <a:ext cx="82265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>
                <a:solidFill>
                  <a:schemeClr val="bg2">
                    <a:lumMod val="10000"/>
                  </a:schemeClr>
                </a:solidFill>
              </a:rPr>
              <a:t>κύτταρα </a:t>
            </a:r>
            <a:r>
              <a:rPr lang="el-GR" dirty="0">
                <a:solidFill>
                  <a:schemeClr val="bg2">
                    <a:lumMod val="10000"/>
                  </a:schemeClr>
                </a:solidFill>
              </a:rPr>
              <a:t>μονότονα με </a:t>
            </a:r>
            <a:r>
              <a:rPr lang="el-GR" dirty="0" err="1">
                <a:solidFill>
                  <a:schemeClr val="bg2">
                    <a:lumMod val="10000"/>
                  </a:schemeClr>
                </a:solidFill>
              </a:rPr>
              <a:t>ηωσινοφιλικό</a:t>
            </a:r>
            <a:r>
              <a:rPr lang="el-GR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l-GR" dirty="0" smtClean="0">
                <a:solidFill>
                  <a:schemeClr val="bg2">
                    <a:lumMod val="10000"/>
                  </a:schemeClr>
                </a:solidFill>
              </a:rPr>
              <a:t>κοκκιώδες κυτταρόπλασμα ή </a:t>
            </a:r>
            <a:r>
              <a:rPr lang="el-GR" dirty="0">
                <a:solidFill>
                  <a:schemeClr val="bg2">
                    <a:lumMod val="10000"/>
                  </a:schemeClr>
                </a:solidFill>
              </a:rPr>
              <a:t>με </a:t>
            </a:r>
            <a:r>
              <a:rPr lang="el-GR" dirty="0" err="1" smtClean="0">
                <a:solidFill>
                  <a:schemeClr val="bg2">
                    <a:lumMod val="10000"/>
                  </a:schemeClr>
                </a:solidFill>
              </a:rPr>
              <a:t>βλέννη</a:t>
            </a:r>
            <a:endParaRPr lang="el-GR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151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6957" y="851647"/>
            <a:ext cx="8596668" cy="560294"/>
          </a:xfrm>
        </p:spPr>
        <p:txBody>
          <a:bodyPr>
            <a:normAutofit/>
          </a:bodyPr>
          <a:lstStyle/>
          <a:p>
            <a:pPr algn="ctr"/>
            <a:r>
              <a:rPr lang="el-GR" sz="3000" b="1" dirty="0">
                <a:solidFill>
                  <a:srgbClr val="33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Συμπαγές θηλώδες καρκίνωμα</a:t>
            </a:r>
            <a:endParaRPr lang="el-GR" sz="3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b="2678"/>
          <a:stretch/>
        </p:blipFill>
        <p:spPr>
          <a:xfrm>
            <a:off x="193241" y="2043953"/>
            <a:ext cx="3760196" cy="33886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26504" y="5711463"/>
            <a:ext cx="37609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dirty="0"/>
              <a:t>Π</a:t>
            </a:r>
            <a:r>
              <a:rPr lang="el-GR" sz="2000" dirty="0" smtClean="0"/>
              <a:t>ροσανατολισμός (</a:t>
            </a:r>
            <a:r>
              <a:rPr lang="en-US" sz="2000" dirty="0" smtClean="0"/>
              <a:t>streaming</a:t>
            </a:r>
            <a:r>
              <a:rPr lang="el-GR" sz="2000" dirty="0" smtClean="0"/>
              <a:t>)  </a:t>
            </a:r>
            <a:endParaRPr lang="el-GR" sz="2000" dirty="0"/>
          </a:p>
        </p:txBody>
      </p:sp>
      <p:sp>
        <p:nvSpPr>
          <p:cNvPr id="8" name="Rectangle 7"/>
          <p:cNvSpPr/>
          <p:nvPr/>
        </p:nvSpPr>
        <p:spPr>
          <a:xfrm>
            <a:off x="4779058" y="5711463"/>
            <a:ext cx="45127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dirty="0" smtClean="0"/>
              <a:t>Ωοειδή ή και ατρακτόμορφα κύτταρα </a:t>
            </a:r>
            <a:endParaRPr lang="el-GR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04230" y="2043953"/>
            <a:ext cx="3526976" cy="3388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999" y="2043952"/>
            <a:ext cx="3446296" cy="33886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5118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827" y="891988"/>
            <a:ext cx="8596668" cy="735106"/>
          </a:xfrm>
        </p:spPr>
        <p:txBody>
          <a:bodyPr>
            <a:normAutofit/>
          </a:bodyPr>
          <a:lstStyle/>
          <a:p>
            <a:pPr algn="ctr"/>
            <a:r>
              <a:rPr lang="el-GR" sz="3000" b="1" dirty="0">
                <a:solidFill>
                  <a:srgbClr val="33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Συμπαγές θηλώδες καρκίνωμα</a:t>
            </a:r>
            <a:endParaRPr lang="el-GR" sz="3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r="1561"/>
          <a:stretch/>
        </p:blipFill>
        <p:spPr>
          <a:xfrm>
            <a:off x="208313" y="2107769"/>
            <a:ext cx="3836746" cy="36556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24090" y="5867120"/>
            <a:ext cx="3167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/>
              <a:t>Περιαγγειακές ψευδοροζέτες</a:t>
            </a:r>
            <a:endParaRPr lang="el-G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172" y="2107768"/>
            <a:ext cx="3882947" cy="36556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232" y="2107769"/>
            <a:ext cx="3632183" cy="36556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006323" y="5394087"/>
            <a:ext cx="77617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CD34</a:t>
            </a:r>
            <a:endParaRPr lang="el-GR" sz="1900" dirty="0"/>
          </a:p>
        </p:txBody>
      </p:sp>
    </p:spTree>
    <p:extLst>
      <p:ext uri="{BB962C8B-B14F-4D97-AF65-F5344CB8AC3E}">
        <p14:creationId xmlns="" xmlns:p14="http://schemas.microsoft.com/office/powerpoint/2010/main" val="265550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50259"/>
          </a:xfrm>
        </p:spPr>
        <p:txBody>
          <a:bodyPr>
            <a:normAutofit/>
          </a:bodyPr>
          <a:lstStyle/>
          <a:p>
            <a:pPr algn="ctr"/>
            <a:r>
              <a:rPr lang="el-GR" sz="3000" b="1" dirty="0">
                <a:solidFill>
                  <a:srgbClr val="33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Συμπαγές θηλώδες </a:t>
            </a:r>
            <a:r>
              <a:rPr lang="el-GR" sz="3000" b="1" dirty="0" smtClean="0">
                <a:solidFill>
                  <a:srgbClr val="33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καρκίνωμα</a:t>
            </a:r>
            <a:r>
              <a:rPr lang="en-US" sz="3000" b="1" dirty="0" smtClean="0">
                <a:solidFill>
                  <a:srgbClr val="33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(HIC)</a:t>
            </a:r>
            <a:endParaRPr lang="el-GR" sz="30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131" y="1631750"/>
            <a:ext cx="4254057" cy="3870437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88138" y="1631750"/>
            <a:ext cx="4421607" cy="38807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60946" y="5880837"/>
            <a:ext cx="40975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dirty="0" smtClean="0"/>
              <a:t>Νευροενδοκρινική διαφοροποίηση</a:t>
            </a:r>
            <a:endParaRPr lang="el-GR" sz="2000" dirty="0"/>
          </a:p>
        </p:txBody>
      </p:sp>
      <p:sp>
        <p:nvSpPr>
          <p:cNvPr id="7" name="Rectangle 6"/>
          <p:cNvSpPr/>
          <p:nvPr/>
        </p:nvSpPr>
        <p:spPr>
          <a:xfrm>
            <a:off x="2932744" y="5143191"/>
            <a:ext cx="1741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Synaptophysin</a:t>
            </a:r>
            <a:endParaRPr lang="el-GR" dirty="0">
              <a:solidFill>
                <a:srgbClr val="FFC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61901" y="5143191"/>
            <a:ext cx="1692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Chromogranin</a:t>
            </a:r>
            <a:endParaRPr lang="el-GR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747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10" y="797858"/>
            <a:ext cx="8596668" cy="990600"/>
          </a:xfrm>
        </p:spPr>
        <p:txBody>
          <a:bodyPr>
            <a:normAutofit/>
          </a:bodyPr>
          <a:lstStyle/>
          <a:p>
            <a:pPr algn="ctr"/>
            <a:r>
              <a:rPr lang="el-GR" sz="3000" b="1" dirty="0">
                <a:solidFill>
                  <a:srgbClr val="33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Συμπαγές θηλώδες καρκίνωμα</a:t>
            </a:r>
            <a:endParaRPr lang="el-GR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4910" y="5644240"/>
            <a:ext cx="8428523" cy="1026364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l-GR" sz="2000" b="1" dirty="0"/>
              <a:t>Α</a:t>
            </a:r>
            <a:r>
              <a:rPr lang="el-GR" sz="2000" b="1" dirty="0" smtClean="0">
                <a:solidFill>
                  <a:srgbClr val="331848"/>
                </a:solidFill>
              </a:rPr>
              <a:t>πουσία των</a:t>
            </a:r>
            <a:r>
              <a:rPr lang="el-GR" sz="2000" dirty="0" smtClean="0">
                <a:solidFill>
                  <a:srgbClr val="331848"/>
                </a:solidFill>
              </a:rPr>
              <a:t> </a:t>
            </a:r>
            <a:r>
              <a:rPr lang="en-US" sz="2000" dirty="0" smtClean="0">
                <a:solidFill>
                  <a:srgbClr val="331848"/>
                </a:solidFill>
              </a:rPr>
              <a:t>MEC </a:t>
            </a:r>
            <a:r>
              <a:rPr lang="el-GR" sz="2000" b="1" dirty="0" smtClean="0">
                <a:solidFill>
                  <a:srgbClr val="331848"/>
                </a:solidFill>
              </a:rPr>
              <a:t>εντός</a:t>
            </a:r>
            <a:r>
              <a:rPr lang="el-GR" sz="2000" dirty="0" smtClean="0">
                <a:solidFill>
                  <a:srgbClr val="331848"/>
                </a:solidFill>
              </a:rPr>
              <a:t> </a:t>
            </a:r>
            <a:r>
              <a:rPr lang="el-GR" sz="2000" dirty="0"/>
              <a:t>των αθροίσεων των νεοπλασματικών </a:t>
            </a:r>
            <a:r>
              <a:rPr lang="el-GR" sz="2000" dirty="0" smtClean="0"/>
              <a:t>κυττάρων</a:t>
            </a:r>
          </a:p>
          <a:p>
            <a:pPr marL="0" indent="0" algn="ctr">
              <a:buNone/>
            </a:pPr>
            <a:r>
              <a:rPr lang="el-GR" sz="2000" b="1" dirty="0" smtClean="0"/>
              <a:t>Ενδεχομένως παρουσία στην περιφέρεια </a:t>
            </a:r>
            <a:endParaRPr lang="en-US" sz="2000" b="1" dirty="0"/>
          </a:p>
          <a:p>
            <a:endParaRPr lang="el-GR" dirty="0"/>
          </a:p>
        </p:txBody>
      </p:sp>
      <p:pic>
        <p:nvPicPr>
          <p:cNvPr id="5" name="Picture 3" descr="C:\Users\christina\Desktop\solid papillary\C8FFE19a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18420" y="1892508"/>
            <a:ext cx="3137691" cy="33406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/>
          <a:srcRect b="1157"/>
          <a:stretch/>
        </p:blipFill>
        <p:spPr>
          <a:xfrm>
            <a:off x="185501" y="1892508"/>
            <a:ext cx="3579675" cy="334062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999171" y="5252720"/>
            <a:ext cx="588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p63</a:t>
            </a:r>
            <a:endParaRPr lang="el-GR" dirty="0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/>
          <a:srcRect t="6098" b="1876"/>
          <a:stretch/>
        </p:blipFill>
        <p:spPr>
          <a:xfrm>
            <a:off x="3899648" y="1892508"/>
            <a:ext cx="3467976" cy="33406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0887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122" y="811306"/>
            <a:ext cx="8596668" cy="775447"/>
          </a:xfrm>
        </p:spPr>
        <p:txBody>
          <a:bodyPr>
            <a:normAutofit/>
          </a:bodyPr>
          <a:lstStyle/>
          <a:p>
            <a:pPr algn="ctr"/>
            <a:r>
              <a:rPr lang="el-GR" sz="3000" b="1" dirty="0">
                <a:solidFill>
                  <a:srgbClr val="33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Συμπαγές θηλώδες καρκίνωμα</a:t>
            </a:r>
            <a:r>
              <a:rPr lang="en-US" sz="3000" b="1" dirty="0">
                <a:solidFill>
                  <a:srgbClr val="33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(HIC)</a:t>
            </a:r>
            <a:endParaRPr lang="el-GR" sz="3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44" y="2040320"/>
            <a:ext cx="3522825" cy="357433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914" y="2040320"/>
            <a:ext cx="3501102" cy="3574330"/>
          </a:xfrm>
        </p:spPr>
      </p:pic>
      <p:sp>
        <p:nvSpPr>
          <p:cNvPr id="7" name="Rectangle 6"/>
          <p:cNvSpPr/>
          <p:nvPr/>
        </p:nvSpPr>
        <p:spPr>
          <a:xfrm>
            <a:off x="3241064" y="5245318"/>
            <a:ext cx="45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331848"/>
              </a:buClr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</a:t>
            </a:r>
            <a:endParaRPr lang="el-G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01903" y="5245318"/>
            <a:ext cx="4619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331848"/>
              </a:buClr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</a:t>
            </a:r>
            <a:endParaRPr lang="el-G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89340" y="5883551"/>
            <a:ext cx="8052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/>
              <a:t>Εντονη έκφραση ορμονικών </a:t>
            </a:r>
            <a:r>
              <a:rPr lang="el-GR" b="1" dirty="0" smtClean="0"/>
              <a:t>υποδοχέων, χαμηλή </a:t>
            </a:r>
            <a:r>
              <a:rPr lang="el-GR" b="1" dirty="0" err="1" smtClean="0"/>
              <a:t>μιτωτική</a:t>
            </a:r>
            <a:r>
              <a:rPr lang="en-AU" b="1" dirty="0" smtClean="0"/>
              <a:t> </a:t>
            </a:r>
            <a:r>
              <a:rPr lang="el-GR" b="1" dirty="0" smtClean="0"/>
              <a:t>δραστηριότητα</a:t>
            </a:r>
            <a:endParaRPr lang="el-GR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476" y="2040320"/>
            <a:ext cx="3340176" cy="357433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992939" y="5245318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MiB1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192013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524" y="416429"/>
            <a:ext cx="8596668" cy="1313329"/>
          </a:xfrm>
        </p:spPr>
        <p:txBody>
          <a:bodyPr>
            <a:normAutofit/>
          </a:bodyPr>
          <a:lstStyle/>
          <a:p>
            <a:pPr algn="ctr"/>
            <a:r>
              <a:rPr lang="el-GR" sz="30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Συμπαγές θηλώδες </a:t>
            </a:r>
            <a:r>
              <a:rPr lang="el-GR" sz="30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καρκίνωμα</a:t>
            </a:r>
            <a:r>
              <a:rPr lang="en-US" sz="9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9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9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sz="9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27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Διαφορική Διάγνωση</a:t>
            </a:r>
            <a:endParaRPr lang="el-GR" sz="2700" dirty="0">
              <a:solidFill>
                <a:srgbClr val="45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258" y="2160589"/>
            <a:ext cx="5338483" cy="414608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sz="2000" b="1" dirty="0" smtClean="0">
                <a:solidFill>
                  <a:srgbClr val="7030A0"/>
                </a:solidFill>
              </a:rPr>
              <a:t> 1.  </a:t>
            </a:r>
            <a:r>
              <a:rPr lang="el-GR" sz="2000" b="1" dirty="0">
                <a:solidFill>
                  <a:srgbClr val="7030A0"/>
                </a:solidFill>
              </a:rPr>
              <a:t>Θ</a:t>
            </a:r>
            <a:r>
              <a:rPr lang="el-GR" sz="2000" b="1" dirty="0" smtClean="0">
                <a:solidFill>
                  <a:srgbClr val="7030A0"/>
                </a:solidFill>
              </a:rPr>
              <a:t>ήλωμα με εκτεταμένη </a:t>
            </a:r>
            <a:r>
              <a:rPr lang="en-US" sz="2000" b="1" dirty="0" smtClean="0">
                <a:solidFill>
                  <a:srgbClr val="7030A0"/>
                </a:solidFill>
              </a:rPr>
              <a:t>UDH</a:t>
            </a:r>
            <a:endParaRPr lang="el-GR" sz="2000" b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l-GR" sz="2000" dirty="0" smtClean="0">
                <a:solidFill>
                  <a:srgbClr val="331848"/>
                </a:solidFill>
              </a:rPr>
              <a:t> βασίζεται σε</a:t>
            </a:r>
            <a:r>
              <a:rPr lang="en-US" sz="2000" dirty="0" smtClean="0">
                <a:solidFill>
                  <a:srgbClr val="331848"/>
                </a:solidFill>
              </a:rPr>
              <a:t>:</a:t>
            </a:r>
            <a:endParaRPr lang="el-GR" sz="2000" dirty="0">
              <a:solidFill>
                <a:srgbClr val="331848"/>
              </a:solidFill>
            </a:endParaRPr>
          </a:p>
          <a:p>
            <a:pPr>
              <a:buClr>
                <a:srgbClr val="002060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000" dirty="0" smtClean="0"/>
              <a:t>παρουσία </a:t>
            </a:r>
            <a:r>
              <a:rPr lang="el-GR" sz="2000" dirty="0"/>
              <a:t>ομοιόμορφου κυτταρικού </a:t>
            </a:r>
            <a:r>
              <a:rPr lang="el-GR" sz="2000" dirty="0" smtClean="0"/>
              <a:t>πληθυσμού με ικανό κυτταρόπλασμα</a:t>
            </a:r>
            <a:endParaRPr lang="el-GR" sz="2000" dirty="0"/>
          </a:p>
          <a:p>
            <a:pPr>
              <a:buClr>
                <a:srgbClr val="002060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000" dirty="0" smtClean="0"/>
              <a:t>προσανατολισμό </a:t>
            </a:r>
            <a:r>
              <a:rPr lang="el-GR" sz="2000" dirty="0"/>
              <a:t>των νεοπλασματικών κυττάρων γύρω από τους αγγειοσυνδετικούς </a:t>
            </a:r>
            <a:r>
              <a:rPr lang="el-GR" sz="2000" dirty="0" smtClean="0"/>
              <a:t>άξονες</a:t>
            </a:r>
            <a:endParaRPr lang="el-GR" sz="2000" dirty="0"/>
          </a:p>
          <a:p>
            <a:pPr>
              <a:buClr>
                <a:srgbClr val="002060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000" dirty="0"/>
              <a:t>ε</a:t>
            </a:r>
            <a:r>
              <a:rPr lang="el-GR" sz="2000" dirty="0" smtClean="0"/>
              <a:t>νδεχομένως παραγωγή </a:t>
            </a:r>
            <a:r>
              <a:rPr lang="el-GR" sz="2000" dirty="0"/>
              <a:t>βλέννης</a:t>
            </a:r>
          </a:p>
          <a:p>
            <a:pPr>
              <a:buClr>
                <a:srgbClr val="002060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000" dirty="0" smtClean="0"/>
              <a:t>απουσία </a:t>
            </a:r>
            <a:r>
              <a:rPr lang="el-GR" sz="2000" dirty="0"/>
              <a:t>ανοσοέκφρασης </a:t>
            </a:r>
            <a:r>
              <a:rPr lang="el-GR" sz="2000" dirty="0" smtClean="0"/>
              <a:t>στην </a:t>
            </a:r>
            <a:r>
              <a:rPr lang="en-US" sz="2000" dirty="0" smtClean="0"/>
              <a:t>CK</a:t>
            </a:r>
            <a:r>
              <a:rPr lang="el-GR" sz="2000" dirty="0" smtClean="0"/>
              <a:t>5/</a:t>
            </a:r>
            <a:r>
              <a:rPr lang="en-US" sz="2000" dirty="0" smtClean="0"/>
              <a:t>6</a:t>
            </a:r>
            <a:r>
              <a:rPr lang="el-GR" sz="2000" dirty="0"/>
              <a:t>,  </a:t>
            </a:r>
            <a:r>
              <a:rPr lang="el-GR" sz="2000" dirty="0" smtClean="0"/>
              <a:t>έντονη Ε</a:t>
            </a:r>
            <a:r>
              <a:rPr lang="en-US" sz="2000" dirty="0"/>
              <a:t>R</a:t>
            </a:r>
            <a:r>
              <a:rPr lang="el-GR" sz="2000" dirty="0"/>
              <a:t> </a:t>
            </a:r>
            <a:r>
              <a:rPr lang="el-GR" sz="2000" dirty="0" smtClean="0"/>
              <a:t>θετικότητα</a:t>
            </a:r>
          </a:p>
          <a:p>
            <a:pPr marL="0" indent="0">
              <a:buClr>
                <a:srgbClr val="002060"/>
              </a:buClr>
              <a:buSzPct val="90000"/>
              <a:buNone/>
            </a:pPr>
            <a:r>
              <a:rPr lang="el-GR" sz="2000" dirty="0"/>
              <a:t> </a:t>
            </a:r>
            <a:r>
              <a:rPr lang="el-GR" sz="2000" dirty="0" smtClean="0"/>
              <a:t>   Στο συμπαγές </a:t>
            </a:r>
            <a:r>
              <a:rPr lang="el-GR" sz="2000" dirty="0" err="1" smtClean="0"/>
              <a:t>θηλώδες</a:t>
            </a:r>
            <a:r>
              <a:rPr lang="el-GR" sz="2000" dirty="0" smtClean="0"/>
              <a:t>  καρκίνωμα</a:t>
            </a:r>
            <a:endParaRPr lang="el-GR" dirty="0"/>
          </a:p>
        </p:txBody>
      </p:sp>
      <p:pic>
        <p:nvPicPr>
          <p:cNvPr id="5" name="Picture 2" descr="C:\Users\christina\Desktop\solid papillary\C8FF23a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8858" y="2208910"/>
            <a:ext cx="3200401" cy="29619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7462280" y="4781815"/>
            <a:ext cx="827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CK5/6</a:t>
            </a:r>
            <a:endParaRPr lang="el-GR" dirty="0">
              <a:solidFill>
                <a:srgbClr val="FFC000"/>
              </a:solidFill>
            </a:endParaRP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328" y="2208910"/>
            <a:ext cx="3126801" cy="30102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946668" y="4801523"/>
            <a:ext cx="45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246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2124" t="28497" r="1178" b="1765"/>
          <a:stretch/>
        </p:blipFill>
        <p:spPr>
          <a:xfrm>
            <a:off x="1667984" y="145676"/>
            <a:ext cx="7730908" cy="15942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l="1620" t="-4340" r="1682" b="71438"/>
          <a:stretch/>
        </p:blipFill>
        <p:spPr>
          <a:xfrm>
            <a:off x="1667984" y="5725458"/>
            <a:ext cx="7730908" cy="75901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67984" y="1677894"/>
            <a:ext cx="8093979" cy="40475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7982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/>
          <a:srcRect t="4460"/>
          <a:stretch/>
        </p:blipFill>
        <p:spPr>
          <a:xfrm>
            <a:off x="500750" y="1446019"/>
            <a:ext cx="3600603" cy="22818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105" y="292848"/>
            <a:ext cx="8596668" cy="634999"/>
          </a:xfrm>
        </p:spPr>
        <p:txBody>
          <a:bodyPr>
            <a:normAutofit/>
          </a:bodyPr>
          <a:lstStyle/>
          <a:p>
            <a:pPr algn="ctr"/>
            <a:r>
              <a:rPr lang="el-GR" sz="3000" b="1" dirty="0">
                <a:solidFill>
                  <a:srgbClr val="33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Συμπαγές θηλώδες </a:t>
            </a:r>
            <a:r>
              <a:rPr lang="el-GR" sz="3000" b="1" dirty="0" smtClean="0">
                <a:solidFill>
                  <a:srgbClr val="33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καρκίνωμα</a:t>
            </a:r>
            <a:r>
              <a:rPr lang="en-US" sz="3000" b="1" dirty="0" smtClean="0">
                <a:solidFill>
                  <a:srgbClr val="33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</a:t>
            </a:r>
            <a:r>
              <a:rPr lang="el-GR" sz="3000" b="1" dirty="0" smtClean="0">
                <a:solidFill>
                  <a:srgbClr val="33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</a:t>
            </a:r>
            <a:r>
              <a:rPr lang="en-US" sz="3000" b="1" dirty="0" smtClean="0">
                <a:solidFill>
                  <a:srgbClr val="33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l-GR" sz="3000" b="1" dirty="0" smtClean="0">
                <a:solidFill>
                  <a:srgbClr val="33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</a:t>
            </a:r>
            <a:r>
              <a:rPr lang="en-US" sz="3000" b="1" dirty="0">
                <a:solidFill>
                  <a:srgbClr val="33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l-GR" sz="3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/>
          <a:srcRect t="10797"/>
          <a:stretch/>
        </p:blipFill>
        <p:spPr>
          <a:xfrm>
            <a:off x="500750" y="3834275"/>
            <a:ext cx="3600604" cy="2780414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5" cstate="print"/>
          <a:srcRect t="1934"/>
          <a:stretch/>
        </p:blipFill>
        <p:spPr>
          <a:xfrm>
            <a:off x="5071439" y="3861169"/>
            <a:ext cx="3630706" cy="27266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71439" y="1371599"/>
            <a:ext cx="3585182" cy="228189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00750" y="986878"/>
            <a:ext cx="89017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b="1" dirty="0" smtClean="0">
                <a:solidFill>
                  <a:srgbClr val="7030A0"/>
                </a:solidFill>
              </a:rPr>
              <a:t>2.</a:t>
            </a:r>
            <a:r>
              <a:rPr lang="en-US" sz="2000" b="1" dirty="0" smtClean="0">
                <a:solidFill>
                  <a:srgbClr val="7030A0"/>
                </a:solidFill>
              </a:rPr>
              <a:t> </a:t>
            </a:r>
            <a:r>
              <a:rPr lang="el-GR" sz="2000" b="1" dirty="0" smtClean="0">
                <a:solidFill>
                  <a:srgbClr val="7030A0"/>
                </a:solidFill>
              </a:rPr>
              <a:t>Καρκίνωμα από υψηλά κύτταρα  με αντίστροφη πολικότητα (</a:t>
            </a:r>
            <a:r>
              <a:rPr lang="en-US" sz="2000" b="1" dirty="0" smtClean="0">
                <a:solidFill>
                  <a:srgbClr val="7030A0"/>
                </a:solidFill>
              </a:rPr>
              <a:t>TCCRP)</a:t>
            </a:r>
            <a:r>
              <a:rPr lang="el-GR" sz="2000" b="1" dirty="0" smtClean="0">
                <a:solidFill>
                  <a:srgbClr val="7030A0"/>
                </a:solidFill>
              </a:rPr>
              <a:t> </a:t>
            </a:r>
            <a:r>
              <a:rPr lang="en-US" sz="2000" b="1" dirty="0" smtClean="0">
                <a:solidFill>
                  <a:srgbClr val="7030A0"/>
                </a:solidFill>
              </a:rPr>
              <a:t> </a:t>
            </a:r>
            <a:r>
              <a:rPr lang="el-GR" sz="2000" b="1" dirty="0" smtClean="0">
                <a:solidFill>
                  <a:srgbClr val="7030A0"/>
                </a:solidFill>
              </a:rPr>
              <a:t> </a:t>
            </a:r>
            <a:endParaRPr lang="el-GR" sz="2000" dirty="0"/>
          </a:p>
        </p:txBody>
      </p:sp>
    </p:spTree>
    <p:extLst>
      <p:ext uri="{BB962C8B-B14F-4D97-AF65-F5344CB8AC3E}">
        <p14:creationId xmlns="" xmlns:p14="http://schemas.microsoft.com/office/powerpoint/2010/main" val="179247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8902" y="484094"/>
            <a:ext cx="2176445" cy="389964"/>
          </a:xfrm>
        </p:spPr>
        <p:txBody>
          <a:bodyPr>
            <a:normAutofit fontScale="90000"/>
          </a:bodyPr>
          <a:lstStyle/>
          <a:p>
            <a:r>
              <a:rPr lang="en-US" sz="30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HIC </a:t>
            </a:r>
            <a:r>
              <a:rPr lang="el-GR" sz="30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TCCRP</a:t>
            </a:r>
            <a:endParaRPr lang="el-GR" sz="3000" dirty="0">
              <a:solidFill>
                <a:srgbClr val="45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84218" y="1169895"/>
            <a:ext cx="3098343" cy="22393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/>
          <a:srcRect b="1755"/>
          <a:stretch/>
        </p:blipFill>
        <p:spPr>
          <a:xfrm>
            <a:off x="4124607" y="1169895"/>
            <a:ext cx="2705037" cy="2251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/>
          <a:srcRect l="1528"/>
          <a:stretch/>
        </p:blipFill>
        <p:spPr>
          <a:xfrm>
            <a:off x="7071690" y="1169895"/>
            <a:ext cx="2904564" cy="22631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4218" y="3657600"/>
            <a:ext cx="3119225" cy="22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24605" y="3657600"/>
            <a:ext cx="2705037" cy="22680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/>
          <a:srcRect t="1596"/>
          <a:stretch/>
        </p:blipFill>
        <p:spPr>
          <a:xfrm>
            <a:off x="7071690" y="3661355"/>
            <a:ext cx="2904564" cy="226428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67350" y="3051778"/>
            <a:ext cx="827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CK5/6</a:t>
            </a:r>
            <a:endParaRPr lang="el-GR" dirty="0">
              <a:solidFill>
                <a:srgbClr val="FFC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94043" y="5489529"/>
            <a:ext cx="45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27361" y="5556305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</a:t>
            </a:r>
            <a:r>
              <a:rPr lang="en-US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l-GR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Β1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827361" y="3051778"/>
            <a:ext cx="1099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calponin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626679" y="5550368"/>
            <a:ext cx="1228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calretinin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251219" y="3039874"/>
            <a:ext cx="590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P63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4068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515471"/>
            <a:ext cx="8596668" cy="829235"/>
          </a:xfrm>
        </p:spPr>
        <p:txBody>
          <a:bodyPr>
            <a:normAutofit/>
          </a:bodyPr>
          <a:lstStyle/>
          <a:p>
            <a:pPr algn="ctr"/>
            <a:r>
              <a:rPr lang="el-GR" sz="3000" b="1" dirty="0">
                <a:solidFill>
                  <a:srgbClr val="33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Συμπαγές θηλώδες καρκίνωμα</a:t>
            </a:r>
            <a:endParaRPr lang="el-GR" sz="3000" dirty="0">
              <a:solidFill>
                <a:srgbClr val="33184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38531" y="1312167"/>
            <a:ext cx="8135471" cy="212912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2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l-GR" sz="22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Ερώτημα για την ταξινόμησή του</a:t>
            </a:r>
          </a:p>
          <a:p>
            <a:pPr>
              <a:buClr>
                <a:srgbClr val="452060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000" dirty="0" smtClean="0"/>
              <a:t>Οι περίγραπτες οζώδεις αθροίσεις και</a:t>
            </a:r>
            <a:r>
              <a:rPr lang="en-US" sz="2000" dirty="0" smtClean="0"/>
              <a:t> </a:t>
            </a:r>
            <a:r>
              <a:rPr lang="el-GR" sz="2000" dirty="0" smtClean="0"/>
              <a:t>η πιθανή παρουσία  </a:t>
            </a:r>
            <a:r>
              <a:rPr lang="en-US" sz="2000" dirty="0" smtClean="0"/>
              <a:t>MEC </a:t>
            </a:r>
            <a:r>
              <a:rPr lang="el-GR" sz="2000" dirty="0" smtClean="0"/>
              <a:t>στην περιφέρεια</a:t>
            </a:r>
            <a:r>
              <a:rPr lang="en-US" sz="2000" dirty="0" smtClean="0"/>
              <a:t>= DCIS</a:t>
            </a:r>
            <a:r>
              <a:rPr lang="el-GR" sz="2000" dirty="0" smtClean="0"/>
              <a:t> (</a:t>
            </a:r>
            <a:r>
              <a:rPr lang="en-US" sz="2000" dirty="0" smtClean="0"/>
              <a:t>p</a:t>
            </a:r>
            <a:r>
              <a:rPr lang="el-GR" sz="2000" dirty="0" smtClean="0"/>
              <a:t>Τ</a:t>
            </a:r>
            <a:r>
              <a:rPr lang="en-US" sz="2000" dirty="0" smtClean="0"/>
              <a:t>is</a:t>
            </a:r>
            <a:r>
              <a:rPr lang="el-GR" sz="2000" dirty="0" smtClean="0"/>
              <a:t> κατά </a:t>
            </a:r>
            <a:r>
              <a:rPr lang="en-US" sz="2000" dirty="0" smtClean="0"/>
              <a:t>WHO)</a:t>
            </a:r>
          </a:p>
          <a:p>
            <a:pPr>
              <a:buClr>
                <a:srgbClr val="452060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000" dirty="0" smtClean="0"/>
              <a:t>Σπάνιες περιπτώσεις με ανώμαλου σχήματος κυτταρικά νησίδια στην περιφέρεια και απουσία</a:t>
            </a:r>
            <a:r>
              <a:rPr lang="en-US" sz="2000" dirty="0" smtClean="0"/>
              <a:t> </a:t>
            </a:r>
            <a:r>
              <a:rPr lang="en-US" sz="2000" dirty="0"/>
              <a:t>MEC </a:t>
            </a:r>
            <a:r>
              <a:rPr lang="el-GR" sz="2000" dirty="0"/>
              <a:t>στην </a:t>
            </a:r>
            <a:r>
              <a:rPr lang="el-GR" sz="2000" dirty="0" smtClean="0"/>
              <a:t>περιφέρεια</a:t>
            </a:r>
            <a:r>
              <a:rPr lang="en-US" sz="2000" dirty="0" smtClean="0"/>
              <a:t>=</a:t>
            </a:r>
            <a:r>
              <a:rPr lang="el-GR" sz="2000" dirty="0" smtClean="0"/>
              <a:t> </a:t>
            </a:r>
          </a:p>
          <a:p>
            <a:pPr marL="0" indent="0">
              <a:buNone/>
            </a:pPr>
            <a:r>
              <a:rPr lang="el-GR" sz="2000" b="1" dirty="0">
                <a:solidFill>
                  <a:srgbClr val="002060"/>
                </a:solidFill>
              </a:rPr>
              <a:t> </a:t>
            </a:r>
            <a:r>
              <a:rPr lang="el-GR" sz="2000" b="1" dirty="0" smtClean="0">
                <a:solidFill>
                  <a:srgbClr val="002060"/>
                </a:solidFill>
              </a:rPr>
              <a:t>    διηθητικό συμπαγές θηλώδες </a:t>
            </a:r>
            <a:r>
              <a:rPr lang="en-US" sz="2000" b="1" dirty="0" err="1" smtClean="0">
                <a:solidFill>
                  <a:srgbClr val="002060"/>
                </a:solidFill>
              </a:rPr>
              <a:t>Ca</a:t>
            </a:r>
            <a:r>
              <a:rPr lang="el-GR" sz="2000" b="1" dirty="0" smtClean="0">
                <a:solidFill>
                  <a:srgbClr val="002060"/>
                </a:solidFill>
              </a:rPr>
              <a:t> </a:t>
            </a:r>
            <a:endParaRPr lang="el-GR" sz="2000" b="1" dirty="0">
              <a:solidFill>
                <a:srgbClr val="00206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379" y="3441289"/>
            <a:ext cx="3872437" cy="295170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" name="Content Placeholder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4658" y="3435197"/>
            <a:ext cx="3810192" cy="296389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6777318" y="5991126"/>
            <a:ext cx="588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p63</a:t>
            </a:r>
            <a:endParaRPr lang="el-GR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8905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781" y="475129"/>
            <a:ext cx="8596668" cy="748553"/>
          </a:xfrm>
        </p:spPr>
        <p:txBody>
          <a:bodyPr>
            <a:normAutofit/>
          </a:bodyPr>
          <a:lstStyle/>
          <a:p>
            <a:pPr algn="ctr"/>
            <a:r>
              <a:rPr lang="el-GR" sz="3000" b="1" dirty="0">
                <a:solidFill>
                  <a:srgbClr val="33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Συμπαγές θηλώδες καρκίνωμα</a:t>
            </a:r>
            <a:endParaRPr lang="el-GR" sz="30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70649" y="1600200"/>
            <a:ext cx="933225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452060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000" b="1" dirty="0" smtClean="0">
                <a:solidFill>
                  <a:srgbClr val="331848"/>
                </a:solidFill>
              </a:rPr>
              <a:t>Επί απουσίας εμφανούς διηθητικού στοιχείου ταξινομείται ως</a:t>
            </a:r>
            <a:r>
              <a:rPr lang="en-US" sz="2000" b="1" dirty="0" smtClean="0">
                <a:solidFill>
                  <a:srgbClr val="331848"/>
                </a:solidFill>
              </a:rPr>
              <a:t> </a:t>
            </a:r>
            <a:r>
              <a:rPr lang="en-US" sz="2000" b="1" dirty="0" err="1" smtClean="0">
                <a:solidFill>
                  <a:srgbClr val="331848"/>
                </a:solidFill>
              </a:rPr>
              <a:t>pTis</a:t>
            </a:r>
            <a:r>
              <a:rPr lang="el-GR" sz="2000" b="1" dirty="0">
                <a:solidFill>
                  <a:srgbClr val="331848"/>
                </a:solidFill>
              </a:rPr>
              <a:t> </a:t>
            </a:r>
            <a:r>
              <a:rPr lang="el-GR" sz="2000" b="1" dirty="0" smtClean="0"/>
              <a:t>ανεξάρτητα της παρουσίας ή μη </a:t>
            </a:r>
            <a:r>
              <a:rPr lang="en-US" sz="2000" b="1" dirty="0"/>
              <a:t>MEC </a:t>
            </a:r>
            <a:r>
              <a:rPr lang="el-GR" sz="2000" b="1" dirty="0" smtClean="0"/>
              <a:t>στην περιφέρεια</a:t>
            </a:r>
          </a:p>
          <a:p>
            <a:pPr marL="0" indent="0">
              <a:buClr>
                <a:srgbClr val="452060"/>
              </a:buClr>
              <a:buSzPct val="90000"/>
              <a:buNone/>
            </a:pPr>
            <a:r>
              <a:rPr lang="en-US" sz="2000" dirty="0"/>
              <a:t> </a:t>
            </a:r>
            <a:r>
              <a:rPr lang="en-US" sz="2000" dirty="0" smtClean="0"/>
              <a:t>    </a:t>
            </a:r>
            <a:r>
              <a:rPr lang="el-GR" dirty="0" smtClean="0"/>
              <a:t>(με διηθητικό στοιχείο η ταξινόμηση </a:t>
            </a:r>
            <a:r>
              <a:rPr lang="el-GR" b="1" dirty="0" smtClean="0"/>
              <a:t>μόνο με το Τ του διηθητικού στοιχείου</a:t>
            </a:r>
            <a:r>
              <a:rPr lang="el-GR" dirty="0" smtClean="0"/>
              <a:t>) </a:t>
            </a:r>
          </a:p>
          <a:p>
            <a:pPr>
              <a:buClr>
                <a:srgbClr val="452060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000" b="1" dirty="0"/>
              <a:t>το </a:t>
            </a:r>
            <a:r>
              <a:rPr lang="en-US" sz="2000" b="1" dirty="0"/>
              <a:t>in situ </a:t>
            </a:r>
            <a:r>
              <a:rPr lang="el-GR" sz="2000" b="1" dirty="0"/>
              <a:t>συμπαγές </a:t>
            </a:r>
            <a:r>
              <a:rPr lang="el-GR" sz="2000" b="1" dirty="0" smtClean="0"/>
              <a:t>θηλώδες</a:t>
            </a:r>
            <a:r>
              <a:rPr lang="en-US" sz="2000" b="1" dirty="0" smtClean="0"/>
              <a:t>:</a:t>
            </a:r>
            <a:r>
              <a:rPr lang="el-GR" sz="2000" b="1" dirty="0" smtClean="0"/>
              <a:t> </a:t>
            </a:r>
            <a:r>
              <a:rPr lang="en-US" sz="2000" dirty="0" smtClean="0"/>
              <a:t>grading</a:t>
            </a:r>
            <a:r>
              <a:rPr lang="el-GR" sz="2000" dirty="0" smtClean="0"/>
              <a:t> ως προς την πυρηνική ατυπία</a:t>
            </a:r>
          </a:p>
          <a:p>
            <a:endParaRPr lang="el-GR" sz="400" dirty="0" smtClean="0"/>
          </a:p>
          <a:p>
            <a:pPr marL="0" indent="0">
              <a:buNone/>
            </a:pPr>
            <a:r>
              <a:rPr lang="el-GR" sz="2400" b="1" dirty="0" smtClean="0"/>
              <a:t>      </a:t>
            </a:r>
            <a:r>
              <a:rPr lang="el-GR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Πρόγνωση</a:t>
            </a:r>
            <a:r>
              <a:rPr lang="el-GR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</a:p>
          <a:p>
            <a:r>
              <a:rPr lang="el-GR" dirty="0" smtClean="0"/>
              <a:t>Ως αμιγές </a:t>
            </a:r>
            <a:r>
              <a:rPr lang="en-US" dirty="0" smtClean="0"/>
              <a:t>in situ </a:t>
            </a:r>
            <a:r>
              <a:rPr lang="el-GR" dirty="0" smtClean="0"/>
              <a:t>καρκίνωμα</a:t>
            </a:r>
            <a:r>
              <a:rPr lang="en-US" dirty="0" smtClean="0"/>
              <a:t>:</a:t>
            </a:r>
            <a:r>
              <a:rPr lang="el-GR" dirty="0" smtClean="0"/>
              <a:t>   0 λεμφαδενικές μεταστάσεις σε 76 περιπτώσεις</a:t>
            </a:r>
          </a:p>
          <a:p>
            <a:pPr marL="0" indent="0">
              <a:buNone/>
            </a:pPr>
            <a:r>
              <a:rPr lang="el-GR" dirty="0"/>
              <a:t> </a:t>
            </a:r>
            <a:r>
              <a:rPr lang="el-GR" dirty="0" smtClean="0"/>
              <a:t>                                                  0 απομακρυσμένες μεταστάσεις σε 129 περιπτώσεις</a:t>
            </a:r>
            <a:endParaRPr lang="el-GR" dirty="0"/>
          </a:p>
          <a:p>
            <a:r>
              <a:rPr lang="el-GR" dirty="0" smtClean="0"/>
              <a:t>Με συνοδό διηθητικό στοιχείο</a:t>
            </a:r>
            <a:r>
              <a:rPr lang="en-US" dirty="0" smtClean="0"/>
              <a:t>:</a:t>
            </a:r>
            <a:r>
              <a:rPr lang="el-GR" dirty="0" smtClean="0"/>
              <a:t> 5 </a:t>
            </a:r>
            <a:r>
              <a:rPr lang="el-GR" dirty="0"/>
              <a:t>λεμφαδενικές μεταστάσεις σε </a:t>
            </a:r>
            <a:r>
              <a:rPr lang="el-GR" dirty="0" smtClean="0"/>
              <a:t>71 </a:t>
            </a:r>
            <a:r>
              <a:rPr lang="el-GR" dirty="0"/>
              <a:t>περιπτώσει</a:t>
            </a:r>
            <a:r>
              <a:rPr lang="el-GR" sz="2000" dirty="0"/>
              <a:t>ς </a:t>
            </a:r>
            <a:endParaRPr lang="el-GR" sz="800" dirty="0" smtClean="0"/>
          </a:p>
          <a:p>
            <a:pPr marL="0" indent="0">
              <a:buNone/>
            </a:pPr>
            <a:r>
              <a:rPr lang="el-GR" sz="800" dirty="0"/>
              <a:t> </a:t>
            </a:r>
            <a:r>
              <a:rPr lang="en-US" sz="800" dirty="0" smtClean="0"/>
              <a:t>                                                     </a:t>
            </a:r>
            <a:r>
              <a:rPr lang="el-GR" sz="800" dirty="0" smtClean="0"/>
              <a:t>                                                              </a:t>
            </a:r>
            <a:r>
              <a:rPr lang="el-GR" dirty="0" smtClean="0"/>
              <a:t>7 </a:t>
            </a:r>
            <a:r>
              <a:rPr lang="el-GR" dirty="0"/>
              <a:t>απομακρυσμένες μεταστάσεις </a:t>
            </a:r>
            <a:r>
              <a:rPr lang="el-GR" dirty="0" smtClean="0"/>
              <a:t>σε135 </a:t>
            </a:r>
            <a:r>
              <a:rPr lang="el-GR" dirty="0"/>
              <a:t>περιπτώσεις</a:t>
            </a:r>
            <a:endParaRPr lang="el-GR" sz="300" dirty="0" smtClean="0"/>
          </a:p>
          <a:p>
            <a:pPr marL="0" indent="0">
              <a:buNone/>
            </a:pPr>
            <a:r>
              <a:rPr lang="el-GR" sz="300" dirty="0" smtClean="0"/>
              <a:t>                                                                                 </a:t>
            </a:r>
          </a:p>
        </p:txBody>
      </p:sp>
      <p:sp>
        <p:nvSpPr>
          <p:cNvPr id="3" name="Rectangle 2"/>
          <p:cNvSpPr/>
          <p:nvPr/>
        </p:nvSpPr>
        <p:spPr>
          <a:xfrm>
            <a:off x="5247335" y="5693628"/>
            <a:ext cx="40401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schemeClr val="bg2">
                    <a:lumMod val="10000"/>
                  </a:schemeClr>
                </a:solidFill>
              </a:rPr>
              <a:t>Guo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 S, Wang </a:t>
            </a:r>
            <a:r>
              <a:rPr lang="en-US" sz="1600" dirty="0" err="1" smtClean="0">
                <a:solidFill>
                  <a:schemeClr val="bg2">
                    <a:lumMod val="10000"/>
                  </a:schemeClr>
                </a:solidFill>
              </a:rPr>
              <a:t>Y,Rohr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 J. The Breast 2016</a:t>
            </a:r>
            <a:endParaRPr lang="el-GR" sz="16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880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32813" y="4530726"/>
            <a:ext cx="2433917" cy="3460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dirty="0"/>
              <a:t> </a:t>
            </a:r>
            <a:r>
              <a:rPr lang="el-GR" sz="300" dirty="0" smtClean="0">
                <a:solidFill>
                  <a:schemeClr val="tx1"/>
                </a:solidFill>
              </a:rPr>
              <a:t>          </a:t>
            </a:r>
            <a:r>
              <a:rPr lang="en-US" sz="1600" dirty="0" smtClean="0"/>
              <a:t>Breast 2016 26;67-72</a:t>
            </a:r>
            <a:endParaRPr lang="el-GR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t="3717"/>
          <a:stretch/>
        </p:blipFill>
        <p:spPr>
          <a:xfrm>
            <a:off x="1269004" y="457200"/>
            <a:ext cx="8197726" cy="36521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514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0236" y="515470"/>
            <a:ext cx="7247964" cy="71437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210236" y="1598005"/>
            <a:ext cx="7191678" cy="4146084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160055" y="3438759"/>
            <a:ext cx="618565" cy="322730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Oval 10"/>
          <p:cNvSpPr/>
          <p:nvPr/>
        </p:nvSpPr>
        <p:spPr>
          <a:xfrm>
            <a:off x="3160057" y="2017059"/>
            <a:ext cx="618565" cy="307982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Oval 6"/>
          <p:cNvSpPr/>
          <p:nvPr/>
        </p:nvSpPr>
        <p:spPr>
          <a:xfrm>
            <a:off x="3160056" y="2576657"/>
            <a:ext cx="618565" cy="307982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Oval 7"/>
          <p:cNvSpPr/>
          <p:nvPr/>
        </p:nvSpPr>
        <p:spPr>
          <a:xfrm>
            <a:off x="4643714" y="5421359"/>
            <a:ext cx="618565" cy="322730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Oval 9"/>
          <p:cNvSpPr/>
          <p:nvPr/>
        </p:nvSpPr>
        <p:spPr>
          <a:xfrm>
            <a:off x="6213531" y="5461700"/>
            <a:ext cx="618565" cy="322730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7986541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45872" y="1521317"/>
            <a:ext cx="7976958" cy="45760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0236" y="448235"/>
            <a:ext cx="7247964" cy="71437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779936" y="5716194"/>
            <a:ext cx="618565" cy="307982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Oval 7"/>
          <p:cNvSpPr/>
          <p:nvPr/>
        </p:nvSpPr>
        <p:spPr>
          <a:xfrm>
            <a:off x="4712448" y="5716194"/>
            <a:ext cx="369794" cy="307982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Oval 8"/>
          <p:cNvSpPr/>
          <p:nvPr/>
        </p:nvSpPr>
        <p:spPr>
          <a:xfrm>
            <a:off x="6622472" y="5716194"/>
            <a:ext cx="435315" cy="255199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0" name="Straight Connector 2"/>
          <p:cNvCxnSpPr/>
          <p:nvPr/>
        </p:nvCxnSpPr>
        <p:spPr>
          <a:xfrm>
            <a:off x="3768952" y="4562764"/>
            <a:ext cx="32026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"/>
          <p:cNvCxnSpPr/>
          <p:nvPr/>
        </p:nvCxnSpPr>
        <p:spPr>
          <a:xfrm>
            <a:off x="3802646" y="5373244"/>
            <a:ext cx="252880" cy="46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2"/>
          <p:cNvCxnSpPr/>
          <p:nvPr/>
        </p:nvCxnSpPr>
        <p:spPr>
          <a:xfrm>
            <a:off x="4720599" y="3971368"/>
            <a:ext cx="2999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2"/>
          <p:cNvCxnSpPr/>
          <p:nvPr/>
        </p:nvCxnSpPr>
        <p:spPr>
          <a:xfrm>
            <a:off x="4679577" y="2741726"/>
            <a:ext cx="309282" cy="92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8"/>
          <p:cNvSpPr/>
          <p:nvPr/>
        </p:nvSpPr>
        <p:spPr>
          <a:xfrm>
            <a:off x="5952530" y="5697493"/>
            <a:ext cx="435315" cy="255199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9" name="Straight Connector 2"/>
          <p:cNvCxnSpPr/>
          <p:nvPr/>
        </p:nvCxnSpPr>
        <p:spPr>
          <a:xfrm>
            <a:off x="6685488" y="3144984"/>
            <a:ext cx="309282" cy="92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2"/>
          <p:cNvCxnSpPr/>
          <p:nvPr/>
        </p:nvCxnSpPr>
        <p:spPr>
          <a:xfrm>
            <a:off x="6695303" y="4777886"/>
            <a:ext cx="309282" cy="92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"/>
          <p:cNvCxnSpPr/>
          <p:nvPr/>
        </p:nvCxnSpPr>
        <p:spPr>
          <a:xfrm>
            <a:off x="6667594" y="5145828"/>
            <a:ext cx="309282" cy="92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28997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69749"/>
          </a:xfrm>
        </p:spPr>
        <p:txBody>
          <a:bodyPr>
            <a:normAutofit/>
          </a:bodyPr>
          <a:lstStyle/>
          <a:p>
            <a:pPr algn="ctr"/>
            <a:r>
              <a:rPr lang="el-GR" sz="30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Σύνθετο θηλώδες καρκίνωμα</a:t>
            </a:r>
            <a:endParaRPr lang="el-GR" sz="3000" b="1" dirty="0">
              <a:solidFill>
                <a:srgbClr val="45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77334" y="1696091"/>
            <a:ext cx="4230755" cy="3569492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124450" y="1696091"/>
            <a:ext cx="4149552" cy="35599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80007" y="5582325"/>
            <a:ext cx="45913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b="1" dirty="0" smtClean="0">
                <a:solidFill>
                  <a:srgbClr val="002060"/>
                </a:solidFill>
              </a:rPr>
              <a:t>Ενκαψωμένο και συμπαγές θηλώδες </a:t>
            </a:r>
            <a:endParaRPr lang="el-GR" sz="2000" dirty="0"/>
          </a:p>
        </p:txBody>
      </p:sp>
      <p:sp>
        <p:nvSpPr>
          <p:cNvPr id="8" name="7 - Ορθογώνιο"/>
          <p:cNvSpPr/>
          <p:nvPr/>
        </p:nvSpPr>
        <p:spPr>
          <a:xfrm>
            <a:off x="1884179" y="6045283"/>
            <a:ext cx="8871284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700" i="1" dirty="0" smtClean="0"/>
              <a:t>Shi Wei. </a:t>
            </a:r>
            <a:r>
              <a:rPr lang="en-US" sz="1700" i="1" dirty="0" smtClean="0">
                <a:solidFill>
                  <a:srgbClr val="331848"/>
                </a:solidFill>
              </a:rPr>
              <a:t>Arch </a:t>
            </a:r>
            <a:r>
              <a:rPr lang="en-US" sz="1700" i="1" dirty="0" err="1" smtClean="0">
                <a:solidFill>
                  <a:srgbClr val="331848"/>
                </a:solidFill>
              </a:rPr>
              <a:t>Pathol</a:t>
            </a:r>
            <a:r>
              <a:rPr lang="en-US" sz="1700" i="1" dirty="0" smtClean="0">
                <a:solidFill>
                  <a:srgbClr val="331848"/>
                </a:solidFill>
              </a:rPr>
              <a:t> Label Med. 2016.Papillary lesions of the Breast</a:t>
            </a:r>
            <a:r>
              <a:rPr lang="en-AU" sz="1700" i="1" dirty="0" smtClean="0">
                <a:solidFill>
                  <a:srgbClr val="331848"/>
                </a:solidFill>
              </a:rPr>
              <a:t>:</a:t>
            </a:r>
            <a:r>
              <a:rPr lang="en-AU" sz="1700" i="1" dirty="0" smtClean="0"/>
              <a:t> </a:t>
            </a:r>
            <a:r>
              <a:rPr lang="en-US" sz="1700" i="1" dirty="0" smtClean="0"/>
              <a:t>An update</a:t>
            </a:r>
            <a:endParaRPr lang="el-GR" sz="1700" i="1" dirty="0"/>
          </a:p>
        </p:txBody>
      </p:sp>
    </p:spTree>
    <p:extLst>
      <p:ext uri="{BB962C8B-B14F-4D97-AF65-F5344CB8AC3E}">
        <p14:creationId xmlns="" xmlns:p14="http://schemas.microsoft.com/office/powerpoint/2010/main" val="45106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117595" cy="1014663"/>
          </a:xfrm>
        </p:spPr>
        <p:txBody>
          <a:bodyPr>
            <a:normAutofit/>
          </a:bodyPr>
          <a:lstStyle/>
          <a:p>
            <a:r>
              <a:rPr lang="el-GR" sz="3000" b="1" dirty="0">
                <a:solidFill>
                  <a:srgbClr val="33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Ταξινόμηση θηλωδών νεοπλασμάτων μαστού</a:t>
            </a:r>
            <a:br>
              <a:rPr lang="el-GR" sz="3000" b="1" dirty="0">
                <a:solidFill>
                  <a:srgbClr val="33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3000" b="1" dirty="0" smtClean="0">
                <a:solidFill>
                  <a:srgbClr val="33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</a:t>
            </a:r>
            <a:r>
              <a:rPr lang="el-GR" sz="2800" dirty="0" smtClean="0">
                <a:solidFill>
                  <a:srgbClr val="33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800" dirty="0">
                <a:solidFill>
                  <a:srgbClr val="33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2019</a:t>
            </a:r>
            <a:r>
              <a:rPr lang="el-GR" sz="2800" dirty="0">
                <a:solidFill>
                  <a:srgbClr val="33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l-GR" sz="2800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8962612" cy="3880772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</a:pPr>
            <a:r>
              <a:rPr lang="el-GR" sz="2200" b="1" dirty="0" smtClean="0">
                <a:solidFill>
                  <a:srgbClr val="331848"/>
                </a:solidFill>
              </a:rPr>
              <a:t>Ενδοπορικό θήλωμα</a:t>
            </a:r>
            <a:r>
              <a:rPr lang="en-US" sz="2200" b="1" dirty="0" smtClean="0">
                <a:solidFill>
                  <a:srgbClr val="331848"/>
                </a:solidFill>
              </a:rPr>
              <a:t> </a:t>
            </a:r>
            <a:r>
              <a:rPr lang="en-US" sz="2200" dirty="0" smtClean="0">
                <a:solidFill>
                  <a:srgbClr val="331848"/>
                </a:solidFill>
              </a:rPr>
              <a:t>( </a:t>
            </a:r>
            <a:r>
              <a:rPr lang="en-US" sz="2200" dirty="0" err="1" smtClean="0">
                <a:solidFill>
                  <a:srgbClr val="331848"/>
                </a:solidFill>
              </a:rPr>
              <a:t>Intraductal</a:t>
            </a:r>
            <a:r>
              <a:rPr lang="en-US" sz="2200" dirty="0" smtClean="0">
                <a:solidFill>
                  <a:srgbClr val="331848"/>
                </a:solidFill>
              </a:rPr>
              <a:t> papilloma)</a:t>
            </a:r>
            <a:endParaRPr lang="el-GR" sz="2200" dirty="0" smtClean="0">
              <a:solidFill>
                <a:srgbClr val="331848"/>
              </a:solidFill>
            </a:endParaRPr>
          </a:p>
          <a:p>
            <a:pPr marL="0" indent="0">
              <a:buClr>
                <a:srgbClr val="002060"/>
              </a:buClr>
              <a:buSzPct val="100000"/>
              <a:buNone/>
            </a:pPr>
            <a:r>
              <a:rPr lang="el-GR" sz="2100" dirty="0"/>
              <a:t> </a:t>
            </a:r>
            <a:r>
              <a:rPr lang="el-GR" sz="2100" dirty="0" smtClean="0"/>
              <a:t>   </a:t>
            </a:r>
            <a:r>
              <a:rPr lang="el-GR" sz="2200" dirty="0" smtClean="0"/>
              <a:t>Θήλωμα με άτυπη επιθηλιακή υπερπλασία (</a:t>
            </a:r>
            <a:r>
              <a:rPr lang="en-US" sz="2200" dirty="0" smtClean="0"/>
              <a:t>ADH</a:t>
            </a:r>
            <a:r>
              <a:rPr lang="el-GR" sz="2200" dirty="0" smtClean="0"/>
              <a:t>)</a:t>
            </a:r>
            <a:r>
              <a:rPr lang="en-US" sz="2200" dirty="0" smtClean="0"/>
              <a:t> </a:t>
            </a:r>
            <a:r>
              <a:rPr lang="el-GR" sz="2200" dirty="0" smtClean="0"/>
              <a:t>ή </a:t>
            </a:r>
            <a:r>
              <a:rPr lang="en-US" sz="2200" dirty="0" smtClean="0"/>
              <a:t>DCIS</a:t>
            </a:r>
            <a:endParaRPr lang="el-GR" sz="2200" dirty="0" smtClean="0"/>
          </a:p>
          <a:p>
            <a:pPr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</a:pPr>
            <a:endParaRPr lang="en-US" sz="200" dirty="0" smtClean="0"/>
          </a:p>
          <a:p>
            <a:pPr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</a:pPr>
            <a:r>
              <a:rPr lang="el-GR" sz="2200" b="1" dirty="0" smtClean="0">
                <a:solidFill>
                  <a:srgbClr val="331848"/>
                </a:solidFill>
              </a:rPr>
              <a:t>Θηλώδες πορογενές καρκίνωμα </a:t>
            </a:r>
            <a:r>
              <a:rPr lang="en-US" sz="2200" b="1" dirty="0" smtClean="0">
                <a:solidFill>
                  <a:srgbClr val="331848"/>
                </a:solidFill>
              </a:rPr>
              <a:t>in situ</a:t>
            </a:r>
            <a:r>
              <a:rPr lang="el-GR" sz="2200" b="1" dirty="0" smtClean="0">
                <a:solidFill>
                  <a:srgbClr val="331848"/>
                </a:solidFill>
              </a:rPr>
              <a:t> </a:t>
            </a:r>
            <a:r>
              <a:rPr lang="el-GR" sz="2200" dirty="0" smtClean="0">
                <a:solidFill>
                  <a:srgbClr val="331848"/>
                </a:solidFill>
              </a:rPr>
              <a:t>(</a:t>
            </a:r>
            <a:r>
              <a:rPr lang="en-US" sz="2200" dirty="0" smtClean="0">
                <a:solidFill>
                  <a:srgbClr val="331848"/>
                </a:solidFill>
              </a:rPr>
              <a:t>Papillary DCIS)</a:t>
            </a:r>
          </a:p>
          <a:p>
            <a:pPr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</a:pPr>
            <a:endParaRPr lang="en-US" sz="200" dirty="0" smtClean="0">
              <a:solidFill>
                <a:srgbClr val="331848"/>
              </a:solidFill>
            </a:endParaRPr>
          </a:p>
          <a:p>
            <a:pPr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</a:pPr>
            <a:r>
              <a:rPr lang="el-GR" sz="2200" b="1" dirty="0" smtClean="0">
                <a:solidFill>
                  <a:srgbClr val="331848"/>
                </a:solidFill>
              </a:rPr>
              <a:t>Ενκαψωμένο θηλώδες καρκίνωμα</a:t>
            </a:r>
            <a:r>
              <a:rPr lang="en-US" sz="2200" b="1" dirty="0" smtClean="0">
                <a:solidFill>
                  <a:srgbClr val="331848"/>
                </a:solidFill>
              </a:rPr>
              <a:t> </a:t>
            </a:r>
            <a:r>
              <a:rPr lang="en-US" sz="2200" dirty="0" smtClean="0">
                <a:solidFill>
                  <a:srgbClr val="331848"/>
                </a:solidFill>
              </a:rPr>
              <a:t>(Encapsulated papillary </a:t>
            </a:r>
            <a:r>
              <a:rPr lang="en-US" sz="2200" dirty="0" err="1" smtClean="0">
                <a:solidFill>
                  <a:srgbClr val="331848"/>
                </a:solidFill>
              </a:rPr>
              <a:t>Ca</a:t>
            </a:r>
            <a:r>
              <a:rPr lang="en-US" sz="2200" dirty="0" smtClean="0">
                <a:solidFill>
                  <a:srgbClr val="331848"/>
                </a:solidFill>
              </a:rPr>
              <a:t>)</a:t>
            </a:r>
            <a:r>
              <a:rPr lang="el-GR" sz="2200" dirty="0" smtClean="0">
                <a:solidFill>
                  <a:srgbClr val="331848"/>
                </a:solidFill>
              </a:rPr>
              <a:t> </a:t>
            </a:r>
          </a:p>
          <a:p>
            <a:pPr marL="0" indent="0">
              <a:buClr>
                <a:srgbClr val="002060"/>
              </a:buClr>
              <a:buSzPct val="100000"/>
              <a:buNone/>
            </a:pPr>
            <a:r>
              <a:rPr lang="el-GR" sz="200" b="1" dirty="0">
                <a:solidFill>
                  <a:srgbClr val="331848"/>
                </a:solidFill>
              </a:rPr>
              <a:t> </a:t>
            </a:r>
            <a:r>
              <a:rPr lang="el-GR" sz="200" b="1" dirty="0" smtClean="0">
                <a:solidFill>
                  <a:srgbClr val="331848"/>
                </a:solidFill>
              </a:rPr>
              <a:t>                                        </a:t>
            </a:r>
            <a:r>
              <a:rPr lang="el-GR" sz="2200" dirty="0" smtClean="0">
                <a:solidFill>
                  <a:srgbClr val="331848"/>
                </a:solidFill>
              </a:rPr>
              <a:t>Ενκαψωμένο </a:t>
            </a:r>
            <a:r>
              <a:rPr lang="el-GR" sz="2200" dirty="0">
                <a:solidFill>
                  <a:srgbClr val="331848"/>
                </a:solidFill>
              </a:rPr>
              <a:t>θηλώδες </a:t>
            </a:r>
            <a:r>
              <a:rPr lang="el-GR" sz="2200" dirty="0" smtClean="0">
                <a:solidFill>
                  <a:srgbClr val="331848"/>
                </a:solidFill>
              </a:rPr>
              <a:t>καρκίνωμα με διήθηση</a:t>
            </a:r>
            <a:endParaRPr lang="el-GR" sz="2200" dirty="0">
              <a:solidFill>
                <a:srgbClr val="331848"/>
              </a:solidFill>
            </a:endParaRPr>
          </a:p>
          <a:p>
            <a:pPr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</a:pPr>
            <a:r>
              <a:rPr lang="el-GR" sz="2200" b="1" dirty="0" smtClean="0">
                <a:solidFill>
                  <a:srgbClr val="331848"/>
                </a:solidFill>
              </a:rPr>
              <a:t>Συμπαγές θηλώδες καρκίνωμα</a:t>
            </a:r>
            <a:r>
              <a:rPr lang="en-US" sz="2200" b="1" dirty="0" smtClean="0">
                <a:solidFill>
                  <a:srgbClr val="331848"/>
                </a:solidFill>
              </a:rPr>
              <a:t> </a:t>
            </a:r>
            <a:r>
              <a:rPr lang="en-US" sz="2200" dirty="0" smtClean="0">
                <a:solidFill>
                  <a:srgbClr val="331848"/>
                </a:solidFill>
              </a:rPr>
              <a:t>(</a:t>
            </a:r>
            <a:r>
              <a:rPr lang="en-US" sz="2200" dirty="0">
                <a:solidFill>
                  <a:srgbClr val="331848"/>
                </a:solidFill>
              </a:rPr>
              <a:t>Solid papillary </a:t>
            </a:r>
            <a:r>
              <a:rPr lang="en-US" sz="2200" dirty="0" err="1">
                <a:solidFill>
                  <a:srgbClr val="331848"/>
                </a:solidFill>
              </a:rPr>
              <a:t>Ca</a:t>
            </a:r>
            <a:r>
              <a:rPr lang="en-US" sz="2200" dirty="0">
                <a:solidFill>
                  <a:srgbClr val="331848"/>
                </a:solidFill>
              </a:rPr>
              <a:t>)</a:t>
            </a:r>
            <a:r>
              <a:rPr lang="el-GR" sz="2200" b="1" dirty="0" smtClean="0">
                <a:solidFill>
                  <a:srgbClr val="331848"/>
                </a:solidFill>
              </a:rPr>
              <a:t> </a:t>
            </a:r>
            <a:endParaRPr lang="el-GR" sz="2200" dirty="0">
              <a:solidFill>
                <a:srgbClr val="331848"/>
              </a:solidFill>
            </a:endParaRPr>
          </a:p>
          <a:p>
            <a:pPr marL="0" indent="0">
              <a:buClr>
                <a:srgbClr val="002060"/>
              </a:buClr>
              <a:buSzPct val="100000"/>
              <a:buNone/>
            </a:pPr>
            <a:r>
              <a:rPr lang="el-GR" sz="2200" dirty="0" smtClean="0">
                <a:solidFill>
                  <a:srgbClr val="331848"/>
                </a:solidFill>
              </a:rPr>
              <a:t>    </a:t>
            </a:r>
            <a:r>
              <a:rPr lang="en-US" sz="2200" dirty="0" smtClean="0">
                <a:solidFill>
                  <a:srgbClr val="331848"/>
                </a:solidFill>
              </a:rPr>
              <a:t>in </a:t>
            </a:r>
            <a:r>
              <a:rPr lang="en-US" sz="2200" dirty="0">
                <a:solidFill>
                  <a:srgbClr val="331848"/>
                </a:solidFill>
              </a:rPr>
              <a:t>situ &amp;</a:t>
            </a:r>
            <a:r>
              <a:rPr lang="el-GR" sz="2200" dirty="0" smtClean="0">
                <a:solidFill>
                  <a:srgbClr val="331848"/>
                </a:solidFill>
              </a:rPr>
              <a:t> </a:t>
            </a:r>
            <a:r>
              <a:rPr lang="en-US" sz="2200" dirty="0" smtClean="0">
                <a:solidFill>
                  <a:srgbClr val="331848"/>
                </a:solidFill>
              </a:rPr>
              <a:t>invasive</a:t>
            </a:r>
            <a:endParaRPr lang="el-GR" sz="2200" dirty="0">
              <a:solidFill>
                <a:srgbClr val="331848"/>
              </a:solidFill>
            </a:endParaRPr>
          </a:p>
          <a:p>
            <a:pPr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</a:pPr>
            <a:endParaRPr lang="el-GR" sz="200" b="1" dirty="0" smtClean="0">
              <a:solidFill>
                <a:srgbClr val="331848"/>
              </a:solidFill>
            </a:endParaRPr>
          </a:p>
          <a:p>
            <a:pPr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</a:pPr>
            <a:r>
              <a:rPr lang="el-GR" sz="2200" b="1" dirty="0" smtClean="0">
                <a:solidFill>
                  <a:srgbClr val="331848"/>
                </a:solidFill>
              </a:rPr>
              <a:t>Διηθητικό </a:t>
            </a:r>
            <a:r>
              <a:rPr lang="el-GR" sz="2200" b="1" dirty="0">
                <a:solidFill>
                  <a:srgbClr val="331848"/>
                </a:solidFill>
              </a:rPr>
              <a:t>θηλώδες καρκίνωμα </a:t>
            </a:r>
            <a:r>
              <a:rPr lang="en-US" sz="2200" dirty="0" smtClean="0">
                <a:solidFill>
                  <a:srgbClr val="331848"/>
                </a:solidFill>
              </a:rPr>
              <a:t>(Invasive</a:t>
            </a:r>
            <a:r>
              <a:rPr lang="en-US" sz="2200" dirty="0">
                <a:solidFill>
                  <a:srgbClr val="331848"/>
                </a:solidFill>
              </a:rPr>
              <a:t> papillary </a:t>
            </a:r>
            <a:r>
              <a:rPr lang="en-US" sz="2200" dirty="0" err="1">
                <a:solidFill>
                  <a:srgbClr val="331848"/>
                </a:solidFill>
              </a:rPr>
              <a:t>Ca</a:t>
            </a:r>
            <a:r>
              <a:rPr lang="el-GR" sz="2200" dirty="0" smtClean="0">
                <a:solidFill>
                  <a:srgbClr val="331848"/>
                </a:solidFill>
              </a:rPr>
              <a:t>)</a:t>
            </a:r>
            <a:endParaRPr lang="el-GR" sz="2200" dirty="0">
              <a:solidFill>
                <a:srgbClr val="331848"/>
              </a:solidFill>
            </a:endParaRPr>
          </a:p>
          <a:p>
            <a:pPr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</a:pPr>
            <a:endParaRPr lang="el-GR" sz="2200" dirty="0" smtClean="0">
              <a:solidFill>
                <a:srgbClr val="452060"/>
              </a:solidFill>
            </a:endParaRPr>
          </a:p>
          <a:p>
            <a:pPr marL="0" indent="0">
              <a:buNone/>
            </a:pPr>
            <a:endParaRPr lang="en-US" sz="900" b="1" dirty="0" smtClean="0">
              <a:solidFill>
                <a:srgbClr val="002060"/>
              </a:solidFill>
            </a:endParaRPr>
          </a:p>
          <a:p>
            <a:endParaRPr lang="el-GR" dirty="0" smtClean="0"/>
          </a:p>
          <a:p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225381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30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Διηθητικ</a:t>
            </a:r>
            <a:r>
              <a:rPr lang="el-GR" sz="30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ό</a:t>
            </a:r>
            <a:r>
              <a:rPr lang="el-GR" sz="30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θηλώδες καρκίνωμα</a:t>
            </a:r>
            <a:r>
              <a:rPr lang="en-US" sz="30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0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 smtClean="0">
                <a:solidFill>
                  <a:srgbClr val="452060"/>
                </a:solidFill>
              </a:rPr>
              <a:t>(</a:t>
            </a:r>
            <a:r>
              <a:rPr lang="en-US" sz="2400" b="1" dirty="0" smtClean="0">
                <a:solidFill>
                  <a:schemeClr val="tx1"/>
                </a:solidFill>
              </a:rPr>
              <a:t>Invasive </a:t>
            </a:r>
            <a:r>
              <a:rPr lang="en-US" sz="2400" b="1" dirty="0">
                <a:solidFill>
                  <a:schemeClr val="tx1"/>
                </a:solidFill>
              </a:rPr>
              <a:t>papillary </a:t>
            </a:r>
            <a:r>
              <a:rPr lang="en-US" sz="2400" b="1" dirty="0" err="1" smtClean="0">
                <a:solidFill>
                  <a:schemeClr val="tx1"/>
                </a:solidFill>
              </a:rPr>
              <a:t>Ca</a:t>
            </a:r>
            <a:r>
              <a:rPr lang="en-US" sz="2400" b="1" dirty="0" smtClean="0">
                <a:solidFill>
                  <a:schemeClr val="tx1"/>
                </a:solidFill>
              </a:rPr>
              <a:t>; ICDO:8503/3)</a:t>
            </a:r>
            <a:endParaRPr lang="el-GR" sz="24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38082"/>
            <a:ext cx="7108514" cy="3903279"/>
          </a:xfrm>
        </p:spPr>
        <p:txBody>
          <a:bodyPr>
            <a:normAutofit/>
          </a:bodyPr>
          <a:lstStyle/>
          <a:p>
            <a:pPr>
              <a:buClr>
                <a:srgbClr val="331848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200" dirty="0" smtClean="0"/>
              <a:t>Εξαιρετικά σπάνιος (1%-2% του συνόλου) ειδικός τύπος διηθητικού </a:t>
            </a:r>
            <a:r>
              <a:rPr lang="en-US" sz="2200" dirty="0" err="1" smtClean="0"/>
              <a:t>Ca</a:t>
            </a:r>
            <a:r>
              <a:rPr lang="el-GR" sz="2200" dirty="0" smtClean="0"/>
              <a:t> με υπερέχουσα (στο 90% έκτασης) θηλώδη μορφολογία</a:t>
            </a:r>
          </a:p>
          <a:p>
            <a:pPr>
              <a:buClr>
                <a:srgbClr val="331848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200" dirty="0"/>
              <a:t>σ</a:t>
            </a:r>
            <a:r>
              <a:rPr lang="el-GR" sz="2200" dirty="0" smtClean="0"/>
              <a:t>ε μετεμμηνοπαυσιακές γυναίκες</a:t>
            </a:r>
          </a:p>
          <a:p>
            <a:pPr>
              <a:buClr>
                <a:srgbClr val="331848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200" dirty="0"/>
              <a:t>μ</a:t>
            </a:r>
            <a:r>
              <a:rPr lang="el-GR" sz="2200" dirty="0" smtClean="0"/>
              <a:t>ακροσκοπικά στα 2/3 των περιπτώσεων περίγραπτος όγκος</a:t>
            </a:r>
          </a:p>
          <a:p>
            <a:pPr>
              <a:buClr>
                <a:srgbClr val="331848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200" dirty="0"/>
              <a:t>δ</a:t>
            </a:r>
            <a:r>
              <a:rPr lang="el-GR" sz="2200" dirty="0" smtClean="0"/>
              <a:t>ιηθητικές θηλές με διεισδυτικό πρότυπο ανάπτυξης</a:t>
            </a:r>
          </a:p>
          <a:p>
            <a:pPr>
              <a:buClr>
                <a:srgbClr val="331848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200" dirty="0"/>
              <a:t>α</a:t>
            </a:r>
            <a:r>
              <a:rPr lang="el-GR" sz="2200" dirty="0" smtClean="0"/>
              <a:t>πουσία </a:t>
            </a:r>
            <a:r>
              <a:rPr lang="en-US" sz="2400" dirty="0"/>
              <a:t>MEC </a:t>
            </a:r>
            <a:r>
              <a:rPr lang="el-GR" sz="2200" dirty="0" smtClean="0"/>
              <a:t>στις θηλές και στην περιφέρεια  </a:t>
            </a:r>
          </a:p>
          <a:p>
            <a:pPr>
              <a:buClr>
                <a:srgbClr val="331848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200" dirty="0" smtClean="0"/>
              <a:t>συχνά (&gt;75%)</a:t>
            </a:r>
            <a:r>
              <a:rPr lang="en-US" sz="2200" dirty="0" smtClean="0"/>
              <a:t>,</a:t>
            </a:r>
            <a:r>
              <a:rPr lang="el-GR" sz="2200" dirty="0" smtClean="0"/>
              <a:t> συνοδό </a:t>
            </a:r>
            <a:r>
              <a:rPr lang="en-US" sz="2200" dirty="0" smtClean="0"/>
              <a:t>in situ </a:t>
            </a:r>
            <a:r>
              <a:rPr lang="el-GR" sz="2200" dirty="0" smtClean="0"/>
              <a:t>στοιχείο θηλώδες</a:t>
            </a:r>
          </a:p>
        </p:txBody>
      </p:sp>
      <p:pic>
        <p:nvPicPr>
          <p:cNvPr id="5" name="Picture 2" descr="C:\Users\christina\Desktop\Breast_Carcinoma_Papillary_Invasive[1]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4824" y="2505545"/>
            <a:ext cx="3832411" cy="3168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950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94765"/>
          </a:xfrm>
        </p:spPr>
        <p:txBody>
          <a:bodyPr>
            <a:normAutofit/>
          </a:bodyPr>
          <a:lstStyle/>
          <a:p>
            <a:pPr algn="ctr"/>
            <a:r>
              <a:rPr lang="el-GR" sz="3000" b="1" dirty="0">
                <a:solidFill>
                  <a:srgbClr val="33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</a:t>
            </a:r>
            <a:r>
              <a:rPr lang="el-GR" sz="3000" b="1" dirty="0" smtClean="0">
                <a:solidFill>
                  <a:srgbClr val="33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ηλώδη νεοπλάσματα </a:t>
            </a:r>
            <a:r>
              <a:rPr lang="el-GR" sz="3000" b="1" dirty="0">
                <a:solidFill>
                  <a:srgbClr val="33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μαστού</a:t>
            </a:r>
            <a:endParaRPr lang="el-GR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60" y="1653988"/>
            <a:ext cx="7651376" cy="42896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200" b="1" dirty="0">
                <a:solidFill>
                  <a:srgbClr val="002060"/>
                </a:solidFill>
              </a:rPr>
              <a:t>Η ταξινόμηση βασίζεται στην παρουσία</a:t>
            </a:r>
            <a:r>
              <a:rPr lang="en-US" sz="2200" b="1" dirty="0" smtClean="0">
                <a:solidFill>
                  <a:srgbClr val="002060"/>
                </a:solidFill>
              </a:rPr>
              <a:t>:</a:t>
            </a:r>
            <a:endParaRPr lang="el-GR" sz="22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l-GR" sz="1100" b="1" dirty="0">
              <a:solidFill>
                <a:srgbClr val="002060"/>
              </a:solidFill>
            </a:endParaRPr>
          </a:p>
          <a:p>
            <a:pPr>
              <a:buClr>
                <a:srgbClr val="002060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000" b="1" dirty="0" smtClean="0">
                <a:solidFill>
                  <a:schemeClr val="tx1"/>
                </a:solidFill>
              </a:rPr>
              <a:t>Ατυπίας επιθηλίου</a:t>
            </a:r>
            <a:r>
              <a:rPr lang="en-US" sz="2000" b="1" dirty="0" smtClean="0">
                <a:solidFill>
                  <a:schemeClr val="tx1"/>
                </a:solidFill>
              </a:rPr>
              <a:t>:</a:t>
            </a:r>
            <a:r>
              <a:rPr lang="el-GR" sz="2000" b="1" dirty="0" smtClean="0">
                <a:solidFill>
                  <a:schemeClr val="tx1"/>
                </a:solidFill>
              </a:rPr>
              <a:t> </a:t>
            </a:r>
            <a:r>
              <a:rPr lang="el-GR" sz="1900" dirty="0" smtClean="0">
                <a:solidFill>
                  <a:schemeClr val="tx1"/>
                </a:solidFill>
              </a:rPr>
              <a:t>- αρχιτεκτονικής </a:t>
            </a:r>
          </a:p>
          <a:p>
            <a:pPr marL="0" indent="0">
              <a:buClr>
                <a:srgbClr val="002060"/>
              </a:buClr>
              <a:buSzPct val="90000"/>
              <a:buNone/>
            </a:pPr>
            <a:r>
              <a:rPr lang="el-GR" sz="1900" dirty="0">
                <a:solidFill>
                  <a:schemeClr val="tx1"/>
                </a:solidFill>
              </a:rPr>
              <a:t> </a:t>
            </a:r>
            <a:r>
              <a:rPr lang="el-GR" sz="1900" dirty="0" smtClean="0">
                <a:solidFill>
                  <a:schemeClr val="tx1"/>
                </a:solidFill>
              </a:rPr>
              <a:t>                                    - κυτταρολογικής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endParaRPr lang="el-GR" sz="1900" dirty="0">
              <a:solidFill>
                <a:schemeClr val="tx1"/>
              </a:solidFill>
            </a:endParaRPr>
          </a:p>
          <a:p>
            <a:pPr>
              <a:buClr>
                <a:srgbClr val="002060"/>
              </a:buClr>
              <a:buSzPct val="90000"/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chemeClr val="tx1"/>
                </a:solidFill>
              </a:rPr>
              <a:t>M</a:t>
            </a:r>
            <a:r>
              <a:rPr lang="el-GR" sz="2000" b="1" dirty="0" smtClean="0">
                <a:solidFill>
                  <a:schemeClr val="tx1"/>
                </a:solidFill>
              </a:rPr>
              <a:t>υοεπιθηλιακού στίχου</a:t>
            </a:r>
            <a:r>
              <a:rPr lang="en-US" sz="2000" b="1" dirty="0" smtClean="0">
                <a:solidFill>
                  <a:schemeClr val="tx1"/>
                </a:solidFill>
              </a:rPr>
              <a:t>:</a:t>
            </a:r>
            <a:r>
              <a:rPr lang="el-GR" sz="2000" b="1" dirty="0" smtClean="0">
                <a:solidFill>
                  <a:schemeClr val="tx1"/>
                </a:solidFill>
              </a:rPr>
              <a:t> </a:t>
            </a:r>
            <a:r>
              <a:rPr lang="en-US" sz="1900" dirty="0" smtClean="0">
                <a:solidFill>
                  <a:schemeClr val="tx1"/>
                </a:solidFill>
              </a:rPr>
              <a:t>-</a:t>
            </a:r>
            <a:r>
              <a:rPr lang="en-US" sz="1900" b="1" dirty="0" smtClean="0">
                <a:solidFill>
                  <a:schemeClr val="tx1"/>
                </a:solidFill>
              </a:rPr>
              <a:t> </a:t>
            </a:r>
            <a:r>
              <a:rPr lang="el-GR" sz="1900" dirty="0" smtClean="0">
                <a:solidFill>
                  <a:schemeClr val="tx1"/>
                </a:solidFill>
              </a:rPr>
              <a:t>εντός των θηλών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endParaRPr lang="el-GR" sz="1900" dirty="0" smtClean="0">
              <a:solidFill>
                <a:schemeClr val="tx1"/>
              </a:solidFill>
            </a:endParaRPr>
          </a:p>
          <a:p>
            <a:pPr marL="0" indent="0">
              <a:buClr>
                <a:srgbClr val="002060"/>
              </a:buClr>
              <a:buSzPct val="90000"/>
              <a:buNone/>
            </a:pPr>
            <a:r>
              <a:rPr lang="el-GR" sz="1900" dirty="0">
                <a:solidFill>
                  <a:schemeClr val="tx1"/>
                </a:solidFill>
              </a:rPr>
              <a:t> </a:t>
            </a:r>
            <a:r>
              <a:rPr lang="el-GR" sz="1900" dirty="0" smtClean="0">
                <a:solidFill>
                  <a:schemeClr val="tx1"/>
                </a:solidFill>
              </a:rPr>
              <a:t>                                            </a:t>
            </a:r>
            <a:r>
              <a:rPr lang="el-GR" dirty="0" smtClean="0">
                <a:solidFill>
                  <a:schemeClr val="tx1"/>
                </a:solidFill>
              </a:rPr>
              <a:t>(κατά μήκος α</a:t>
            </a:r>
            <a:r>
              <a:rPr lang="el-GR" dirty="0" smtClean="0"/>
              <a:t>γγειοσυνδετικών αξόνων)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l-GR" dirty="0" smtClean="0">
                <a:solidFill>
                  <a:schemeClr val="tx1"/>
                </a:solidFill>
              </a:rPr>
              <a:t> </a:t>
            </a: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Clr>
                <a:srgbClr val="002060"/>
              </a:buClr>
              <a:buSzPct val="70000"/>
              <a:buNone/>
            </a:pPr>
            <a:r>
              <a:rPr lang="en-US" dirty="0" smtClean="0">
                <a:solidFill>
                  <a:schemeClr val="tx1"/>
                </a:solidFill>
              </a:rPr>
              <a:t>                                                </a:t>
            </a:r>
            <a:r>
              <a:rPr lang="en-US" sz="1900" dirty="0" smtClean="0">
                <a:solidFill>
                  <a:schemeClr val="tx1"/>
                </a:solidFill>
              </a:rPr>
              <a:t>- </a:t>
            </a:r>
            <a:r>
              <a:rPr lang="el-GR" sz="1900" dirty="0" smtClean="0">
                <a:solidFill>
                  <a:schemeClr val="tx1"/>
                </a:solidFill>
              </a:rPr>
              <a:t>στην περιφέρεια του νεοπλάσματος</a:t>
            </a:r>
            <a:endParaRPr lang="el-GR" sz="800" b="1" dirty="0" smtClean="0">
              <a:solidFill>
                <a:srgbClr val="452060"/>
              </a:solidFill>
            </a:endParaRPr>
          </a:p>
          <a:p>
            <a:pPr marL="0" indent="0">
              <a:buClr>
                <a:srgbClr val="002060"/>
              </a:buClr>
              <a:buSzPct val="70000"/>
              <a:buNone/>
            </a:pPr>
            <a:r>
              <a:rPr lang="el-GR" sz="200" dirty="0" smtClean="0">
                <a:solidFill>
                  <a:srgbClr val="452060"/>
                </a:solidFill>
              </a:rPr>
              <a:t>     </a:t>
            </a:r>
            <a:endParaRPr lang="en-US" sz="200" dirty="0" smtClean="0">
              <a:solidFill>
                <a:srgbClr val="452060"/>
              </a:solidFill>
            </a:endParaRPr>
          </a:p>
          <a:p>
            <a:pPr marL="0" indent="0">
              <a:buClr>
                <a:srgbClr val="002060"/>
              </a:buClr>
              <a:buSzPct val="70000"/>
              <a:buNone/>
            </a:pPr>
            <a:r>
              <a:rPr lang="en-US" sz="2000" dirty="0">
                <a:solidFill>
                  <a:srgbClr val="452060"/>
                </a:solidFill>
              </a:rPr>
              <a:t> </a:t>
            </a:r>
            <a:r>
              <a:rPr lang="en-US" sz="2000" dirty="0" smtClean="0">
                <a:solidFill>
                  <a:srgbClr val="452060"/>
                </a:solidFill>
              </a:rPr>
              <a:t> </a:t>
            </a:r>
            <a:r>
              <a:rPr lang="el-GR" sz="2000" dirty="0" smtClean="0">
                <a:solidFill>
                  <a:srgbClr val="452060"/>
                </a:solidFill>
              </a:rPr>
              <a:t>(</a:t>
            </a:r>
            <a:r>
              <a:rPr lang="en-US" sz="2000" b="1" dirty="0">
                <a:solidFill>
                  <a:srgbClr val="452060"/>
                </a:solidFill>
              </a:rPr>
              <a:t>IHC:</a:t>
            </a:r>
            <a:r>
              <a:rPr lang="en-US" dirty="0">
                <a:solidFill>
                  <a:srgbClr val="452060"/>
                </a:solidFill>
              </a:rPr>
              <a:t> </a:t>
            </a:r>
            <a:r>
              <a:rPr lang="en-US" b="1" dirty="0">
                <a:solidFill>
                  <a:srgbClr val="452060"/>
                </a:solidFill>
              </a:rPr>
              <a:t>p63, HMWK: </a:t>
            </a:r>
            <a:r>
              <a:rPr lang="en-US" dirty="0">
                <a:solidFill>
                  <a:srgbClr val="452060"/>
                </a:solidFill>
              </a:rPr>
              <a:t>CK5/6, CK14,CK903</a:t>
            </a:r>
            <a:r>
              <a:rPr lang="el-GR" dirty="0">
                <a:solidFill>
                  <a:srgbClr val="452060"/>
                </a:solidFill>
              </a:rPr>
              <a:t>,</a:t>
            </a:r>
            <a:r>
              <a:rPr lang="en-US" dirty="0" err="1">
                <a:solidFill>
                  <a:schemeClr val="tx1"/>
                </a:solidFill>
              </a:rPr>
              <a:t>calponin</a:t>
            </a:r>
            <a:r>
              <a:rPr lang="en-US" dirty="0">
                <a:solidFill>
                  <a:schemeClr val="tx1"/>
                </a:solidFill>
              </a:rPr>
              <a:t>, SMA,SMMHC</a:t>
            </a:r>
            <a:r>
              <a:rPr lang="el-GR" dirty="0">
                <a:solidFill>
                  <a:srgbClr val="452060"/>
                </a:solidFill>
              </a:rPr>
              <a:t>)</a:t>
            </a:r>
          </a:p>
          <a:p>
            <a:pPr marL="0" indent="0">
              <a:buNone/>
            </a:pPr>
            <a:r>
              <a:rPr lang="el-GR" sz="500" dirty="0">
                <a:solidFill>
                  <a:srgbClr val="452060"/>
                </a:solidFill>
              </a:rPr>
              <a:t> </a:t>
            </a:r>
            <a:endParaRPr lang="en-US" sz="500" dirty="0">
              <a:solidFill>
                <a:srgbClr val="452060"/>
              </a:solidFill>
            </a:endParaRPr>
          </a:p>
          <a:p>
            <a:pPr>
              <a:buClr>
                <a:schemeClr val="tx2">
                  <a:lumMod val="75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el-GR" sz="2200" b="1" dirty="0">
                <a:solidFill>
                  <a:srgbClr val="452060"/>
                </a:solidFill>
              </a:rPr>
              <a:t>Η ταξινόμηση ιδιαίτερα δύσκολη σε υλικό </a:t>
            </a:r>
            <a:r>
              <a:rPr lang="en-US" sz="2200" b="1" dirty="0">
                <a:solidFill>
                  <a:srgbClr val="452060"/>
                </a:solidFill>
              </a:rPr>
              <a:t>FNB</a:t>
            </a:r>
          </a:p>
          <a:p>
            <a:endParaRPr lang="el-G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66168" y="2111219"/>
            <a:ext cx="3826903" cy="34558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11248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62000"/>
          </a:xfrm>
        </p:spPr>
        <p:txBody>
          <a:bodyPr>
            <a:normAutofit/>
          </a:bodyPr>
          <a:lstStyle/>
          <a:p>
            <a:pPr algn="ctr"/>
            <a:r>
              <a:rPr lang="el-GR" sz="30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Διηθητικό θηλώδες καρκίνωμα</a:t>
            </a:r>
            <a:endParaRPr lang="el-GR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5167" y="1985775"/>
            <a:ext cx="4190501" cy="4320893"/>
          </a:xfrm>
        </p:spPr>
        <p:txBody>
          <a:bodyPr>
            <a:noAutofit/>
          </a:bodyPr>
          <a:lstStyle/>
          <a:p>
            <a:pPr>
              <a:buClr>
                <a:srgbClr val="452060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000" b="1" dirty="0" smtClean="0">
                <a:solidFill>
                  <a:srgbClr val="331848"/>
                </a:solidFill>
              </a:rPr>
              <a:t>αθροίσεις </a:t>
            </a:r>
            <a:r>
              <a:rPr lang="el-GR" sz="2000" dirty="0" smtClean="0"/>
              <a:t> </a:t>
            </a:r>
            <a:r>
              <a:rPr lang="el-GR" sz="2000" dirty="0"/>
              <a:t>νεοπλασματικών </a:t>
            </a:r>
            <a:r>
              <a:rPr lang="el-GR" sz="2000" dirty="0" smtClean="0"/>
              <a:t>κυττάρων με  διατάξη </a:t>
            </a:r>
            <a:r>
              <a:rPr lang="el-GR" sz="2000" dirty="0"/>
              <a:t>γύρω από αγγειοσυνδετικούς άξονες σχηματίζοντας λεπτές ή αμβλείς θηλές, </a:t>
            </a:r>
            <a:r>
              <a:rPr lang="el-GR" sz="2000" dirty="0" smtClean="0"/>
              <a:t>ενίοτε </a:t>
            </a:r>
            <a:r>
              <a:rPr lang="el-GR" sz="2000" dirty="0"/>
              <a:t>θέσεις συμπαγούς </a:t>
            </a:r>
            <a:r>
              <a:rPr lang="el-GR" sz="2000" dirty="0" smtClean="0"/>
              <a:t>αρχιτεκτονικής</a:t>
            </a:r>
            <a:endParaRPr lang="el-GR" sz="2000" dirty="0"/>
          </a:p>
          <a:p>
            <a:pPr>
              <a:buClr>
                <a:srgbClr val="452060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</a:rPr>
              <a:t>ν</a:t>
            </a:r>
            <a:r>
              <a:rPr lang="el-GR" sz="2000" b="1" dirty="0" smtClean="0">
                <a:solidFill>
                  <a:schemeClr val="tx2">
                    <a:lumMod val="50000"/>
                  </a:schemeClr>
                </a:solidFill>
              </a:rPr>
              <a:t>εοπλασματικά </a:t>
            </a:r>
            <a:r>
              <a:rPr lang="el-GR" sz="2000" b="1" dirty="0">
                <a:solidFill>
                  <a:schemeClr val="tx2">
                    <a:lumMod val="50000"/>
                  </a:schemeClr>
                </a:solidFill>
              </a:rPr>
              <a:t>κύτταρα </a:t>
            </a:r>
            <a:r>
              <a:rPr lang="el-GR" sz="2000" b="1" dirty="0" smtClean="0">
                <a:solidFill>
                  <a:schemeClr val="tx2">
                    <a:lumMod val="50000"/>
                  </a:schemeClr>
                </a:solidFill>
              </a:rPr>
              <a:t>με </a:t>
            </a:r>
            <a:r>
              <a:rPr lang="el-GR" sz="2000" dirty="0" smtClean="0"/>
              <a:t>αμφίφιλο </a:t>
            </a:r>
            <a:r>
              <a:rPr lang="el-GR" sz="2000" dirty="0"/>
              <a:t>κυτταρόπλασμα, ενίοτε με αποκρινή </a:t>
            </a:r>
            <a:r>
              <a:rPr lang="el-GR" sz="2000" dirty="0" smtClean="0"/>
              <a:t>μορφολογία </a:t>
            </a:r>
            <a:r>
              <a:rPr lang="el-GR" sz="2000" dirty="0"/>
              <a:t>ή κυτταροπλασματικές </a:t>
            </a:r>
            <a:r>
              <a:rPr lang="el-GR" sz="2000" dirty="0" smtClean="0"/>
              <a:t>προσεκβολές </a:t>
            </a:r>
            <a:r>
              <a:rPr lang="el-GR" sz="2000" dirty="0"/>
              <a:t>και ενδιαμέσου </a:t>
            </a:r>
            <a:r>
              <a:rPr lang="en-US" sz="2000" dirty="0"/>
              <a:t>grade</a:t>
            </a:r>
            <a:r>
              <a:rPr lang="el-GR" sz="2000" dirty="0"/>
              <a:t> </a:t>
            </a:r>
            <a:r>
              <a:rPr lang="el-GR" sz="2000" dirty="0" smtClean="0"/>
              <a:t>πυρήνες </a:t>
            </a:r>
            <a:endParaRPr lang="el-GR" sz="2000" dirty="0"/>
          </a:p>
          <a:p>
            <a:pPr>
              <a:buClr>
                <a:srgbClr val="452060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000" dirty="0" smtClean="0"/>
              <a:t>μικροασβεστώσεις συνήθεις</a:t>
            </a:r>
            <a:endParaRPr lang="el-GR" sz="2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2306" y="2160587"/>
            <a:ext cx="4397188" cy="39712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7399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972" y="528917"/>
            <a:ext cx="8596668" cy="681318"/>
          </a:xfrm>
        </p:spPr>
        <p:txBody>
          <a:bodyPr>
            <a:normAutofit/>
          </a:bodyPr>
          <a:lstStyle/>
          <a:p>
            <a:pPr algn="ctr"/>
            <a:r>
              <a:rPr lang="el-GR" sz="30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Διηθητικό θηλώδες καρκίνωμα</a:t>
            </a:r>
            <a:endParaRPr lang="el-GR" sz="3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t="2679"/>
          <a:stretch/>
        </p:blipFill>
        <p:spPr>
          <a:xfrm>
            <a:off x="1071701" y="1331121"/>
            <a:ext cx="3456938" cy="25826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/>
          <a:srcRect l="-1" r="2087" b="3463"/>
          <a:stretch/>
        </p:blipFill>
        <p:spPr>
          <a:xfrm>
            <a:off x="4894729" y="1331121"/>
            <a:ext cx="3294529" cy="2582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1701" y="4178905"/>
            <a:ext cx="3456937" cy="24215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/>
          <a:srcRect r="1633" b="12672"/>
          <a:stretch/>
        </p:blipFill>
        <p:spPr>
          <a:xfrm>
            <a:off x="4921622" y="4178905"/>
            <a:ext cx="3240741" cy="248681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140390" y="6296388"/>
            <a:ext cx="588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p63</a:t>
            </a:r>
            <a:endParaRPr lang="el-GR" dirty="0">
              <a:solidFill>
                <a:srgbClr val="FFC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39072" y="6231164"/>
            <a:ext cx="45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91668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46847"/>
          </a:xfrm>
        </p:spPr>
        <p:txBody>
          <a:bodyPr>
            <a:normAutofit fontScale="90000"/>
          </a:bodyPr>
          <a:lstStyle/>
          <a:p>
            <a:pPr algn="ctr"/>
            <a:r>
              <a:rPr lang="el-GR" sz="30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Διηθητικό θηλώδες καρκίνωμα</a:t>
            </a:r>
            <a:endParaRPr lang="el-GR" sz="3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11941" y="1362075"/>
            <a:ext cx="8101514" cy="13682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b="1" dirty="0" smtClean="0"/>
              <a:t>Διαφορική Διάγνωση  </a:t>
            </a:r>
          </a:p>
          <a:p>
            <a:pPr marL="0" indent="0" algn="ctr">
              <a:buNone/>
            </a:pPr>
            <a:r>
              <a:rPr lang="el-GR" sz="2200" b="1" dirty="0" smtClean="0"/>
              <a:t>1. Από </a:t>
            </a:r>
            <a:r>
              <a:rPr lang="el-GR" sz="2000" b="1" dirty="0" smtClean="0"/>
              <a:t>μεταστατικά </a:t>
            </a:r>
            <a:r>
              <a:rPr lang="el-GR" sz="2000" b="1" dirty="0"/>
              <a:t>στο μαστό νεοπλάσματα με θηλώδες πρότυπο  </a:t>
            </a:r>
            <a:r>
              <a:rPr lang="el-GR" sz="2000" dirty="0"/>
              <a:t>(πχ. </a:t>
            </a:r>
            <a:r>
              <a:rPr lang="el-GR" sz="2000" dirty="0" smtClean="0"/>
              <a:t>από πνεύμονα</a:t>
            </a:r>
            <a:r>
              <a:rPr lang="en-US" sz="2000" dirty="0" smtClean="0"/>
              <a:t>,</a:t>
            </a:r>
            <a:r>
              <a:rPr lang="el-GR" sz="2000" dirty="0" smtClean="0"/>
              <a:t> </a:t>
            </a:r>
            <a:r>
              <a:rPr lang="el-GR" sz="2000" dirty="0"/>
              <a:t>ωοθήκη) </a:t>
            </a:r>
          </a:p>
          <a:p>
            <a:endParaRPr lang="el-G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/>
          <a:srcRect l="1812" t="1876" r="-313" b="4918"/>
          <a:stretch/>
        </p:blipFill>
        <p:spPr>
          <a:xfrm>
            <a:off x="750778" y="3089462"/>
            <a:ext cx="4231357" cy="30928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46868" y="3012701"/>
            <a:ext cx="4181475" cy="31667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42211" y="5712100"/>
            <a:ext cx="73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TTF1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267788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86571" y="600077"/>
            <a:ext cx="8596668" cy="628073"/>
          </a:xfrm>
        </p:spPr>
        <p:txBody>
          <a:bodyPr>
            <a:normAutofit fontScale="90000"/>
          </a:bodyPr>
          <a:lstStyle/>
          <a:p>
            <a:pPr algn="ctr"/>
            <a:r>
              <a:rPr lang="el-GR" sz="29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ΔΔ. από μεταστατικά στο μαστό  </a:t>
            </a:r>
            <a:r>
              <a:rPr lang="el-GR" b="1" dirty="0"/>
              <a:t/>
            </a:r>
            <a:br>
              <a:rPr lang="el-GR" b="1" dirty="0"/>
            </a:b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84" y="1448896"/>
            <a:ext cx="3344779" cy="2521526"/>
          </a:xfrm>
        </p:spPr>
      </p:pic>
      <p:pic>
        <p:nvPicPr>
          <p:cNvPr id="6" name="Θέση περιεχομένου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11" y="1470641"/>
            <a:ext cx="3260798" cy="2550695"/>
          </a:xfrm>
        </p:spPr>
      </p:pic>
      <p:pic>
        <p:nvPicPr>
          <p:cNvPr id="3076" name="Picture 4" descr="G:\ΦΩΤΟ ΘΗΛΩΔΗ\image4043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8011" y="4191168"/>
            <a:ext cx="3260798" cy="2437117"/>
          </a:xfrm>
          <a:prstGeom prst="rect">
            <a:avLst/>
          </a:prstGeom>
          <a:noFill/>
        </p:spPr>
      </p:pic>
      <p:sp>
        <p:nvSpPr>
          <p:cNvPr id="10" name="9 - Ορθογώνιο"/>
          <p:cNvSpPr/>
          <p:nvPr/>
        </p:nvSpPr>
        <p:spPr>
          <a:xfrm>
            <a:off x="4756707" y="3395657"/>
            <a:ext cx="938077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700" b="1" dirty="0" smtClean="0"/>
              <a:t>Μαστός</a:t>
            </a:r>
          </a:p>
        </p:txBody>
      </p:sp>
      <p:pic>
        <p:nvPicPr>
          <p:cNvPr id="3077" name="Picture 5" descr="G:\ΦΩΤΟ ΘΗΛΩΔΗ\image4053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22684" y="4191168"/>
            <a:ext cx="3355351" cy="2410827"/>
          </a:xfrm>
          <a:prstGeom prst="rect">
            <a:avLst/>
          </a:prstGeom>
          <a:noFill/>
        </p:spPr>
      </p:pic>
      <p:sp>
        <p:nvSpPr>
          <p:cNvPr id="9" name="10 - Ορθογώνιο"/>
          <p:cNvSpPr/>
          <p:nvPr/>
        </p:nvSpPr>
        <p:spPr>
          <a:xfrm>
            <a:off x="4282207" y="6136909"/>
            <a:ext cx="1981633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700" b="1" dirty="0" smtClean="0"/>
              <a:t>Ωοθήκη-</a:t>
            </a:r>
            <a:r>
              <a:rPr lang="el-GR" sz="1700" b="1" dirty="0" err="1" smtClean="0"/>
              <a:t>Επίπλουν</a:t>
            </a:r>
            <a:endParaRPr lang="el-GR" sz="1700" b="1" dirty="0" smtClean="0"/>
          </a:p>
        </p:txBody>
      </p:sp>
    </p:spTree>
    <p:extLst>
      <p:ext uri="{BB962C8B-B14F-4D97-AF65-F5344CB8AC3E}">
        <p14:creationId xmlns="" xmlns:p14="http://schemas.microsoft.com/office/powerpoint/2010/main" val="31271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62000"/>
          </a:xfrm>
        </p:spPr>
        <p:txBody>
          <a:bodyPr>
            <a:normAutofit/>
          </a:bodyPr>
          <a:lstStyle/>
          <a:p>
            <a:pPr algn="ctr"/>
            <a:r>
              <a:rPr lang="el-GR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ΔΔ. από μεταστατικά στο μαστό</a:t>
            </a:r>
            <a:endParaRPr lang="el-G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G:\ΦΩΤΟ ΘΗΛΩΔΗ\image4051.t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0221" y="1624264"/>
            <a:ext cx="3121152" cy="2492443"/>
          </a:xfrm>
          <a:prstGeom prst="rect">
            <a:avLst/>
          </a:prstGeom>
          <a:noFill/>
        </p:spPr>
      </p:pic>
      <p:sp>
        <p:nvSpPr>
          <p:cNvPr id="10" name="9 - Ορθογώνιο"/>
          <p:cNvSpPr/>
          <p:nvPr/>
        </p:nvSpPr>
        <p:spPr>
          <a:xfrm>
            <a:off x="3589528" y="3761691"/>
            <a:ext cx="722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PAX8</a:t>
            </a:r>
            <a:endParaRPr lang="el-GR" dirty="0"/>
          </a:p>
        </p:txBody>
      </p:sp>
      <p:pic>
        <p:nvPicPr>
          <p:cNvPr id="11" name="Picture 3" descr="G:\ΦΩΤΟ ΘΗΛΩΔΗ\image405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6277" y="4295275"/>
            <a:ext cx="3188786" cy="2418346"/>
          </a:xfrm>
          <a:prstGeom prst="rect">
            <a:avLst/>
          </a:prstGeom>
          <a:noFill/>
        </p:spPr>
      </p:pic>
      <p:sp>
        <p:nvSpPr>
          <p:cNvPr id="12" name="11 - Ορθογώνιο"/>
          <p:cNvSpPr/>
          <p:nvPr/>
        </p:nvSpPr>
        <p:spPr>
          <a:xfrm>
            <a:off x="6351025" y="6336450"/>
            <a:ext cx="863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GATA3</a:t>
            </a:r>
            <a:endParaRPr lang="el-GR" dirty="0"/>
          </a:p>
        </p:txBody>
      </p:sp>
      <p:pic>
        <p:nvPicPr>
          <p:cNvPr id="4099" name="Picture 3" descr="G:\ΦΩΤΟ ΘΗΛΩΔΗ\image405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0498" y="1628857"/>
            <a:ext cx="3121025" cy="2497975"/>
          </a:xfrm>
          <a:prstGeom prst="rect">
            <a:avLst/>
          </a:prstGeom>
          <a:noFill/>
        </p:spPr>
      </p:pic>
      <p:pic>
        <p:nvPicPr>
          <p:cNvPr id="4100" name="Picture 4" descr="G:\ΦΩΤΟ ΘΗΛΩΔΗ\image4042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67435" y="4278731"/>
            <a:ext cx="3121025" cy="2410827"/>
          </a:xfrm>
          <a:prstGeom prst="rect">
            <a:avLst/>
          </a:prstGeom>
          <a:noFill/>
        </p:spPr>
      </p:pic>
      <p:sp>
        <p:nvSpPr>
          <p:cNvPr id="15" name="14 - Ορθογώνιο"/>
          <p:cNvSpPr/>
          <p:nvPr/>
        </p:nvSpPr>
        <p:spPr>
          <a:xfrm>
            <a:off x="3818783" y="6192071"/>
            <a:ext cx="590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P53</a:t>
            </a:r>
            <a:endParaRPr lang="el-GR" dirty="0"/>
          </a:p>
        </p:txBody>
      </p:sp>
      <p:sp>
        <p:nvSpPr>
          <p:cNvPr id="16" name="15 - Ορθογώνιο"/>
          <p:cNvSpPr/>
          <p:nvPr/>
        </p:nvSpPr>
        <p:spPr>
          <a:xfrm>
            <a:off x="6267614" y="3713566"/>
            <a:ext cx="10070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CEA125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704" y="470977"/>
            <a:ext cx="8596668" cy="913042"/>
          </a:xfrm>
        </p:spPr>
        <p:txBody>
          <a:bodyPr>
            <a:normAutofit fontScale="90000"/>
          </a:bodyPr>
          <a:lstStyle/>
          <a:p>
            <a:pPr algn="ctr"/>
            <a:r>
              <a:rPr lang="el-GR" sz="31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ΔΔ. Από διηθητικό </a:t>
            </a:r>
            <a:r>
              <a:rPr lang="el-GR" sz="31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μικροθηλώδες</a:t>
            </a:r>
            <a:r>
              <a:rPr lang="el-GR" dirty="0"/>
              <a:t/>
            </a:r>
            <a:br>
              <a:rPr lang="el-GR" dirty="0"/>
            </a:br>
            <a:endParaRPr lang="el-GR" dirty="0"/>
          </a:p>
        </p:txBody>
      </p:sp>
      <p:pic>
        <p:nvPicPr>
          <p:cNvPr id="6" name="Picture 7" descr="http://www.pathologyoutlines.com/caseofweek/case20054imag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2038" y="1043057"/>
            <a:ext cx="3499162" cy="2531442"/>
          </a:xfrm>
          <a:prstGeom prst="rect">
            <a:avLst/>
          </a:prstGeom>
          <a:noFill/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8" name="Picture 4" descr="http://img.medscape.com/fullsize/migrated/480/905/ajcp480905.fig2a.jpg"/>
          <p:cNvPicPr>
            <a:picLocks noChangeAspect="1" noChangeArrowheads="1"/>
          </p:cNvPicPr>
          <p:nvPr/>
        </p:nvPicPr>
        <p:blipFill rotWithShape="1">
          <a:blip r:embed="rId4" cstate="print"/>
          <a:srcRect t="8112" b="7190"/>
          <a:stretch/>
        </p:blipFill>
        <p:spPr bwMode="auto">
          <a:xfrm>
            <a:off x="5361263" y="2211139"/>
            <a:ext cx="3623725" cy="2497455"/>
          </a:xfrm>
          <a:prstGeom prst="rect">
            <a:avLst/>
          </a:prstGeom>
          <a:noFill/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268940" y="1274176"/>
            <a:ext cx="4867835" cy="5153517"/>
          </a:xfrm>
        </p:spPr>
        <p:txBody>
          <a:bodyPr>
            <a:normAutofit fontScale="62500" lnSpcReduction="20000"/>
          </a:bodyPr>
          <a:lstStyle/>
          <a:p>
            <a:pPr marL="64008" lvl="0" indent="0" defTabSz="914400">
              <a:spcBef>
                <a:spcPct val="20000"/>
              </a:spcBef>
              <a:buNone/>
              <a:defRPr/>
            </a:pPr>
            <a:r>
              <a:rPr lang="el-GR" sz="3000" b="1" dirty="0" smtClean="0">
                <a:solidFill>
                  <a:srgbClr val="452060"/>
                </a:solidFill>
              </a:rPr>
              <a:t> </a:t>
            </a:r>
            <a:r>
              <a:rPr lang="el-GR" sz="3200" b="1" dirty="0" smtClean="0">
                <a:solidFill>
                  <a:srgbClr val="452060"/>
                </a:solidFill>
              </a:rPr>
              <a:t>Μικρές κοίλες ή ως μορίδια </a:t>
            </a:r>
            <a:r>
              <a:rPr lang="el-GR" sz="3200" b="1" dirty="0">
                <a:solidFill>
                  <a:srgbClr val="452060"/>
                </a:solidFill>
              </a:rPr>
              <a:t>ψευδοθηλώδεις </a:t>
            </a:r>
            <a:r>
              <a:rPr lang="el-GR" sz="3200" b="1" dirty="0" smtClean="0">
                <a:solidFill>
                  <a:srgbClr val="452060"/>
                </a:solidFill>
              </a:rPr>
              <a:t>νεοπλασματικές αθροίσεις </a:t>
            </a:r>
            <a:r>
              <a:rPr lang="el-GR" sz="2900" b="1" dirty="0" smtClean="0">
                <a:solidFill>
                  <a:srgbClr val="452060"/>
                </a:solidFill>
              </a:rPr>
              <a:t>(απόσπαση από το στρώμα)</a:t>
            </a:r>
            <a:r>
              <a:rPr lang="el-GR" sz="2900" dirty="0" smtClean="0">
                <a:solidFill>
                  <a:srgbClr val="452060"/>
                </a:solidFill>
              </a:rPr>
              <a:t> </a:t>
            </a:r>
            <a:endParaRPr lang="el-GR" sz="2900" dirty="0">
              <a:solidFill>
                <a:srgbClr val="452060"/>
              </a:solidFill>
            </a:endParaRPr>
          </a:p>
          <a:p>
            <a:pPr marL="685800" lvl="1" indent="-282575">
              <a:spcBef>
                <a:spcPct val="20000"/>
              </a:spcBef>
              <a:buClr>
                <a:srgbClr val="331848"/>
              </a:buClr>
              <a:buSzPct val="90000"/>
              <a:buFont typeface="Wingdings" panose="05000000000000000000" pitchFamily="2" charset="2"/>
              <a:buChar char="Ø"/>
              <a:defRPr/>
            </a:pPr>
            <a:r>
              <a:rPr lang="el-GR" sz="3000" dirty="0" smtClean="0">
                <a:solidFill>
                  <a:schemeClr val="tx1"/>
                </a:solidFill>
              </a:rPr>
              <a:t>απουσία </a:t>
            </a:r>
            <a:r>
              <a:rPr lang="el-GR" sz="3000" dirty="0">
                <a:solidFill>
                  <a:schemeClr val="tx1"/>
                </a:solidFill>
              </a:rPr>
              <a:t>αγγειοσυνδετικών </a:t>
            </a:r>
            <a:r>
              <a:rPr lang="el-GR" sz="3000" dirty="0" smtClean="0">
                <a:solidFill>
                  <a:schemeClr val="tx1"/>
                </a:solidFill>
              </a:rPr>
              <a:t>αξόνων</a:t>
            </a:r>
          </a:p>
          <a:p>
            <a:pPr marL="685800" lvl="1" indent="-282575">
              <a:spcBef>
                <a:spcPct val="20000"/>
              </a:spcBef>
              <a:buClr>
                <a:srgbClr val="331848"/>
              </a:buClr>
              <a:buSzPct val="90000"/>
              <a:buFont typeface="Wingdings" panose="05000000000000000000" pitchFamily="2" charset="2"/>
              <a:buChar char="Ø"/>
              <a:defRPr/>
            </a:pPr>
            <a:r>
              <a:rPr lang="el-GR" sz="3000" dirty="0">
                <a:solidFill>
                  <a:schemeClr val="tx1"/>
                </a:solidFill>
              </a:rPr>
              <a:t>α</a:t>
            </a:r>
            <a:r>
              <a:rPr lang="el-GR" sz="3000" dirty="0" smtClean="0">
                <a:solidFill>
                  <a:schemeClr val="tx1"/>
                </a:solidFill>
              </a:rPr>
              <a:t>ντίστροφος προσανατολισμός</a:t>
            </a:r>
          </a:p>
          <a:p>
            <a:pPr marL="685800" lvl="1" indent="-282575">
              <a:spcBef>
                <a:spcPct val="20000"/>
              </a:spcBef>
              <a:buClr>
                <a:srgbClr val="331848"/>
              </a:buClr>
              <a:buSzPct val="90000"/>
              <a:buFont typeface="Wingdings" panose="05000000000000000000" pitchFamily="2" charset="2"/>
              <a:buChar char="Ø"/>
              <a:defRPr/>
            </a:pPr>
            <a:r>
              <a:rPr lang="el-GR" sz="3000" dirty="0" smtClean="0">
                <a:solidFill>
                  <a:schemeClr val="tx1"/>
                </a:solidFill>
              </a:rPr>
              <a:t>συχνά κεντρικός αυλός </a:t>
            </a:r>
          </a:p>
          <a:p>
            <a:pPr marL="685800" lvl="1" indent="-282575">
              <a:spcBef>
                <a:spcPct val="20000"/>
              </a:spcBef>
              <a:buClr>
                <a:srgbClr val="331848"/>
              </a:buClr>
              <a:buSzPct val="90000"/>
              <a:buFont typeface="Wingdings" panose="05000000000000000000" pitchFamily="2" charset="2"/>
              <a:buChar char="Ø"/>
              <a:defRPr/>
            </a:pPr>
            <a:r>
              <a:rPr lang="el-GR" sz="3000" dirty="0" smtClean="0">
                <a:solidFill>
                  <a:schemeClr val="tx1"/>
                </a:solidFill>
              </a:rPr>
              <a:t>κυβοειδή/κυλινρικά κύτταρα </a:t>
            </a:r>
            <a:r>
              <a:rPr lang="en-US" sz="3000" dirty="0" smtClean="0">
                <a:solidFill>
                  <a:schemeClr val="tx1"/>
                </a:solidFill>
              </a:rPr>
              <a:t>grade2</a:t>
            </a:r>
            <a:r>
              <a:rPr lang="el-GR" sz="3000" dirty="0" smtClean="0">
                <a:solidFill>
                  <a:schemeClr val="tx1"/>
                </a:solidFill>
              </a:rPr>
              <a:t> </a:t>
            </a:r>
            <a:endParaRPr lang="el-GR" sz="3000" dirty="0">
              <a:solidFill>
                <a:schemeClr val="tx1"/>
              </a:solidFill>
            </a:endParaRPr>
          </a:p>
          <a:p>
            <a:pPr marL="685800" lvl="1" indent="-282575">
              <a:spcBef>
                <a:spcPct val="20000"/>
              </a:spcBef>
              <a:buClr>
                <a:srgbClr val="331848"/>
              </a:buClr>
              <a:buSzPct val="90000"/>
              <a:buFont typeface="Wingdings" panose="05000000000000000000" pitchFamily="2" charset="2"/>
              <a:buChar char="Ø"/>
              <a:defRPr/>
            </a:pPr>
            <a:r>
              <a:rPr lang="el-GR" sz="3000" dirty="0" smtClean="0">
                <a:solidFill>
                  <a:schemeClr val="tx1"/>
                </a:solidFill>
              </a:rPr>
              <a:t>οδοντωτή παρυφή </a:t>
            </a:r>
          </a:p>
          <a:p>
            <a:pPr marL="403225" lvl="1" indent="0">
              <a:spcBef>
                <a:spcPct val="20000"/>
              </a:spcBef>
              <a:buClr>
                <a:srgbClr val="331848"/>
              </a:buClr>
              <a:buSzPct val="90000"/>
              <a:buNone/>
              <a:defRPr/>
            </a:pPr>
            <a:r>
              <a:rPr lang="el-GR" sz="3000" dirty="0">
                <a:solidFill>
                  <a:schemeClr val="tx1"/>
                </a:solidFill>
              </a:rPr>
              <a:t> </a:t>
            </a:r>
            <a:r>
              <a:rPr lang="el-GR" sz="3000" dirty="0" smtClean="0">
                <a:solidFill>
                  <a:schemeClr val="tx1"/>
                </a:solidFill>
              </a:rPr>
              <a:t>     </a:t>
            </a:r>
            <a:r>
              <a:rPr lang="el-GR" sz="2700" dirty="0" smtClean="0">
                <a:solidFill>
                  <a:schemeClr val="tx1"/>
                </a:solidFill>
              </a:rPr>
              <a:t>(ΗΜ</a:t>
            </a:r>
            <a:r>
              <a:rPr lang="en-US" sz="2700" dirty="0" smtClean="0">
                <a:solidFill>
                  <a:schemeClr val="tx1"/>
                </a:solidFill>
              </a:rPr>
              <a:t>:</a:t>
            </a:r>
            <a:r>
              <a:rPr lang="el-GR" sz="2700" dirty="0" smtClean="0">
                <a:solidFill>
                  <a:schemeClr val="tx1"/>
                </a:solidFill>
              </a:rPr>
              <a:t>μικρολάχνες)</a:t>
            </a:r>
            <a:endParaRPr lang="el-GR" sz="2700" dirty="0">
              <a:solidFill>
                <a:schemeClr val="tx1"/>
              </a:solidFill>
            </a:endParaRPr>
          </a:p>
          <a:p>
            <a:pPr marL="806450" lvl="1" indent="-349250">
              <a:spcBef>
                <a:spcPct val="20000"/>
              </a:spcBef>
              <a:buFont typeface="Wingdings 2"/>
              <a:buChar char=""/>
              <a:defRPr/>
            </a:pPr>
            <a:endParaRPr lang="en-US" sz="2600" dirty="0">
              <a:solidFill>
                <a:schemeClr val="tx1"/>
              </a:solidFill>
            </a:endParaRPr>
          </a:p>
          <a:p>
            <a:pPr marL="64008" lvl="0" indent="0" defTabSz="914400">
              <a:spcBef>
                <a:spcPct val="20000"/>
              </a:spcBef>
              <a:buNone/>
              <a:defRPr/>
            </a:pPr>
            <a:r>
              <a:rPr lang="el-GR" sz="3200" b="1" dirty="0" smtClean="0">
                <a:solidFill>
                  <a:srgbClr val="452060"/>
                </a:solidFill>
              </a:rPr>
              <a:t>Εντός</a:t>
            </a:r>
            <a:r>
              <a:rPr lang="el-GR" sz="3200" dirty="0" smtClean="0">
                <a:solidFill>
                  <a:srgbClr val="452060"/>
                </a:solidFill>
              </a:rPr>
              <a:t> </a:t>
            </a:r>
            <a:r>
              <a:rPr lang="el-GR" sz="3200" b="1" dirty="0" smtClean="0">
                <a:solidFill>
                  <a:srgbClr val="452060"/>
                </a:solidFill>
              </a:rPr>
              <a:t>διαυγών, άδειων χώρων </a:t>
            </a:r>
            <a:endParaRPr lang="el-GR" sz="3200" b="1" dirty="0">
              <a:solidFill>
                <a:srgbClr val="452060"/>
              </a:solidFill>
            </a:endParaRPr>
          </a:p>
          <a:p>
            <a:pPr marL="685800" lvl="1" indent="-282575">
              <a:spcBef>
                <a:spcPct val="20000"/>
              </a:spcBef>
              <a:buClr>
                <a:srgbClr val="331848"/>
              </a:buClr>
              <a:buSzPct val="90000"/>
              <a:buFont typeface="Wingdings" panose="05000000000000000000" pitchFamily="2" charset="2"/>
              <a:buChar char="Ø"/>
              <a:defRPr/>
            </a:pPr>
            <a:r>
              <a:rPr lang="el-GR" sz="3000" dirty="0">
                <a:solidFill>
                  <a:schemeClr val="tx1"/>
                </a:solidFill>
              </a:rPr>
              <a:t>απουσία</a:t>
            </a:r>
            <a:r>
              <a:rPr lang="el-GR" sz="3000" dirty="0" smtClean="0"/>
              <a:t> </a:t>
            </a:r>
            <a:r>
              <a:rPr lang="el-GR" sz="3000" dirty="0" smtClean="0">
                <a:solidFill>
                  <a:schemeClr val="tx1"/>
                </a:solidFill>
              </a:rPr>
              <a:t>ενδοθηλίου</a:t>
            </a:r>
          </a:p>
          <a:p>
            <a:pPr marL="685800" lvl="1" indent="-282575">
              <a:spcBef>
                <a:spcPct val="20000"/>
              </a:spcBef>
              <a:buClr>
                <a:srgbClr val="331848"/>
              </a:buClr>
              <a:buSzPct val="90000"/>
              <a:buFont typeface="Wingdings" panose="05000000000000000000" pitchFamily="2" charset="2"/>
              <a:buChar char="Ø"/>
              <a:defRPr/>
            </a:pPr>
            <a:r>
              <a:rPr lang="el-GR" sz="3000" dirty="0" smtClean="0">
                <a:solidFill>
                  <a:schemeClr val="tx1"/>
                </a:solidFill>
              </a:rPr>
              <a:t>εξωκυττάρια βλέννη(όχι </a:t>
            </a:r>
            <a:r>
              <a:rPr lang="el-GR" sz="3000" dirty="0">
                <a:solidFill>
                  <a:schemeClr val="tx1"/>
                </a:solidFill>
              </a:rPr>
              <a:t>συχνά)</a:t>
            </a:r>
          </a:p>
          <a:p>
            <a:pPr marL="685800" lvl="1" indent="-282575">
              <a:spcBef>
                <a:spcPct val="20000"/>
              </a:spcBef>
              <a:buClr>
                <a:srgbClr val="331848"/>
              </a:buClr>
              <a:buSzPct val="90000"/>
              <a:buFont typeface="Wingdings" panose="05000000000000000000" pitchFamily="2" charset="2"/>
              <a:buChar char="Ø"/>
              <a:defRPr/>
            </a:pPr>
            <a:r>
              <a:rPr lang="el-GR" sz="3000" dirty="0" smtClean="0">
                <a:solidFill>
                  <a:schemeClr val="tx1"/>
                </a:solidFill>
              </a:rPr>
              <a:t>απουσία κολλαγόνου στρώματος </a:t>
            </a:r>
            <a:r>
              <a:rPr lang="el-GR" sz="3000" dirty="0">
                <a:solidFill>
                  <a:schemeClr val="tx1"/>
                </a:solidFill>
              </a:rPr>
              <a:t>η </a:t>
            </a:r>
            <a:r>
              <a:rPr lang="el-GR" sz="3000" dirty="0" smtClean="0">
                <a:solidFill>
                  <a:schemeClr val="tx1"/>
                </a:solidFill>
              </a:rPr>
              <a:t>δεσμοπλαστικής στρωματικής αντίδρασης</a:t>
            </a:r>
            <a:endParaRPr lang="el-GR" sz="3000" dirty="0"/>
          </a:p>
        </p:txBody>
      </p:sp>
      <p:pic>
        <p:nvPicPr>
          <p:cNvPr id="11" name="Picture 2" descr="E:\mpc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 t="5736" b="5353"/>
          <a:stretch>
            <a:fillRect/>
          </a:stretch>
        </p:blipFill>
        <p:spPr>
          <a:xfrm>
            <a:off x="6170018" y="4073174"/>
            <a:ext cx="3611655" cy="2532163"/>
          </a:xfrm>
          <a:ln>
            <a:solidFill>
              <a:schemeClr val="accent3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65783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346" y="953094"/>
            <a:ext cx="7753972" cy="537883"/>
          </a:xfrm>
        </p:spPr>
        <p:txBody>
          <a:bodyPr>
            <a:noAutofit/>
          </a:bodyPr>
          <a:lstStyle/>
          <a:p>
            <a:pPr algn="ctr"/>
            <a:r>
              <a:rPr lang="en-US" sz="3000" b="1" dirty="0" smtClean="0">
                <a:solidFill>
                  <a:srgbClr val="33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HIC</a:t>
            </a:r>
            <a:r>
              <a:rPr lang="el-GR" sz="3000" b="1" dirty="0" smtClean="0">
                <a:solidFill>
                  <a:srgbClr val="33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Μικροθηλώδους καρκινώματος</a:t>
            </a:r>
            <a:endParaRPr lang="el-GR" sz="3000" b="1" dirty="0">
              <a:solidFill>
                <a:srgbClr val="33184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5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/>
          <a:srcRect b="52321"/>
          <a:stretch/>
        </p:blipFill>
        <p:spPr bwMode="auto">
          <a:xfrm>
            <a:off x="462710" y="2259107"/>
            <a:ext cx="3571408" cy="3281082"/>
          </a:xfrm>
          <a:prstGeom prst="rect">
            <a:avLst/>
          </a:prstGeom>
          <a:noFill/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7" name="Picture 3" descr="E:\modpathol200869f1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/>
          <a:srcRect l="51154" t="3075" b="51289"/>
          <a:stretch/>
        </p:blipFill>
        <p:spPr bwMode="auto">
          <a:xfrm>
            <a:off x="4215653" y="2272554"/>
            <a:ext cx="3368270" cy="3281082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8" name="Picture 2" descr="E:\mpcher2.jpg"/>
          <p:cNvPicPr>
            <a:picLocks noChangeAspect="1" noChangeArrowheads="1"/>
          </p:cNvPicPr>
          <p:nvPr/>
        </p:nvPicPr>
        <p:blipFill>
          <a:blip r:embed="rId5" cstate="print"/>
          <a:srcRect l="29163" t="7550" r="6682" b="6879"/>
          <a:stretch>
            <a:fillRect/>
          </a:stretch>
        </p:blipFill>
        <p:spPr>
          <a:xfrm>
            <a:off x="7765459" y="2272554"/>
            <a:ext cx="3229117" cy="3281081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6763906" y="5076727"/>
            <a:ext cx="45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</a:t>
            </a:r>
            <a:endParaRPr lang="el-GR" dirty="0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39072" y="5076727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EMA</a:t>
            </a:r>
            <a:endParaRPr lang="el-GR" dirty="0"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675000" y="5170857"/>
            <a:ext cx="748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HER2</a:t>
            </a:r>
            <a:endParaRPr lang="el-G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298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l="3518" t="2788"/>
          <a:stretch/>
        </p:blipFill>
        <p:spPr>
          <a:xfrm>
            <a:off x="840509" y="176970"/>
            <a:ext cx="8950035" cy="6504058"/>
          </a:xfrm>
          <a:prstGeom prst="rect">
            <a:avLst/>
          </a:prstGeom>
        </p:spPr>
      </p:pic>
      <p:sp>
        <p:nvSpPr>
          <p:cNvPr id="6" name="Ορθογώνιο 5"/>
          <p:cNvSpPr/>
          <p:nvPr/>
        </p:nvSpPr>
        <p:spPr>
          <a:xfrm>
            <a:off x="5047858" y="6504057"/>
            <a:ext cx="47215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Nunez </a:t>
            </a:r>
            <a:r>
              <a:rPr lang="en-US" sz="1600" dirty="0" smtClean="0"/>
              <a:t>DL et al. Breast  </a:t>
            </a:r>
            <a:r>
              <a:rPr lang="en-US" sz="1600" dirty="0"/>
              <a:t>Cancer Management 2020</a:t>
            </a:r>
            <a:endParaRPr lang="el-GR" sz="1600" dirty="0"/>
          </a:p>
        </p:txBody>
      </p:sp>
    </p:spTree>
    <p:extLst>
      <p:ext uri="{BB962C8B-B14F-4D97-AF65-F5344CB8AC3E}">
        <p14:creationId xmlns="" xmlns:p14="http://schemas.microsoft.com/office/powerpoint/2010/main" val="385595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122" y="488577"/>
            <a:ext cx="8596668" cy="654424"/>
          </a:xfrm>
        </p:spPr>
        <p:txBody>
          <a:bodyPr>
            <a:normAutofit/>
          </a:bodyPr>
          <a:lstStyle/>
          <a:p>
            <a:pPr algn="ctr"/>
            <a:r>
              <a:rPr lang="el-GR" sz="3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ΣΥΜΠΕΡΑΣΜΑΤΑ</a:t>
            </a:r>
            <a:endParaRPr lang="el-GR" sz="3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0099" y="1452282"/>
            <a:ext cx="9098678" cy="4719918"/>
          </a:xfrm>
        </p:spPr>
        <p:txBody>
          <a:bodyPr>
            <a:noAutofit/>
          </a:bodyPr>
          <a:lstStyle/>
          <a:p>
            <a:pPr>
              <a:buClr>
                <a:srgbClr val="331848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000" dirty="0" smtClean="0"/>
              <a:t>Τα θηλώδη νεοπλάσματα αφορούν μία ετερογενή ομάδα σπάνιων όγκων του μαστού με κοινό ιστολογικό χαρακτηριστικό τη θηλώδη μορφολογία και αλληλοεπικαλυπτόμενες κλινικές και απεικονιστικές εικόνες</a:t>
            </a:r>
          </a:p>
          <a:p>
            <a:pPr>
              <a:buClr>
                <a:srgbClr val="331848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000" dirty="0" smtClean="0"/>
              <a:t>Η διάγνωση τους απαιτεί ιστολογική τυποποίηση με</a:t>
            </a:r>
            <a:r>
              <a:rPr lang="en-US" sz="2000" dirty="0" smtClean="0"/>
              <a:t> </a:t>
            </a:r>
            <a:r>
              <a:rPr lang="el-GR" sz="2000" dirty="0" smtClean="0"/>
              <a:t>πλήρη αφαίρεση της βλάβης </a:t>
            </a:r>
            <a:r>
              <a:rPr lang="en-US" sz="1900" dirty="0" smtClean="0"/>
              <a:t>(</a:t>
            </a:r>
            <a:r>
              <a:rPr lang="el-GR" sz="1900" dirty="0" smtClean="0"/>
              <a:t>η </a:t>
            </a:r>
            <a:r>
              <a:rPr lang="en-US" sz="1900" dirty="0" smtClean="0"/>
              <a:t>FNA</a:t>
            </a:r>
            <a:r>
              <a:rPr lang="el-GR" sz="1900" dirty="0" smtClean="0"/>
              <a:t> διαγιγνώσκει μόνο θηλώδη αλλοίωση και</a:t>
            </a:r>
            <a:r>
              <a:rPr lang="en-US" sz="1900" dirty="0" smtClean="0"/>
              <a:t> </a:t>
            </a:r>
            <a:r>
              <a:rPr lang="el-GR" sz="1900" dirty="0" smtClean="0"/>
              <a:t>η </a:t>
            </a:r>
            <a:r>
              <a:rPr lang="en-US" sz="1900" dirty="0" smtClean="0"/>
              <a:t>FNB</a:t>
            </a:r>
            <a:r>
              <a:rPr lang="el-GR" sz="1900" dirty="0" smtClean="0"/>
              <a:t> έχει διαγνωστικούς περιορισμούς)</a:t>
            </a:r>
            <a:r>
              <a:rPr lang="en-US" sz="1900" dirty="0" smtClean="0"/>
              <a:t>  </a:t>
            </a:r>
            <a:r>
              <a:rPr lang="el-GR" sz="1900" dirty="0" smtClean="0"/>
              <a:t> </a:t>
            </a:r>
            <a:r>
              <a:rPr lang="en-US" sz="1900" dirty="0" smtClean="0"/>
              <a:t> </a:t>
            </a:r>
            <a:r>
              <a:rPr lang="el-GR" sz="1900" dirty="0" smtClean="0"/>
              <a:t>  </a:t>
            </a:r>
          </a:p>
          <a:p>
            <a:pPr>
              <a:buClr>
                <a:srgbClr val="331848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000" dirty="0" smtClean="0"/>
              <a:t>Η διάκριση τους βασίζεται στην παρουσία κυτταρικής ατυπίας και μυοεπιθηλιακού στίχου (</a:t>
            </a:r>
            <a:r>
              <a:rPr lang="en-US" sz="2000" dirty="0" smtClean="0"/>
              <a:t>MEC</a:t>
            </a:r>
            <a:r>
              <a:rPr lang="el-GR" sz="2000" dirty="0" smtClean="0"/>
              <a:t>) κατά μήκος των θηλών και στην περιφέρεια</a:t>
            </a:r>
          </a:p>
          <a:p>
            <a:pPr>
              <a:buClr>
                <a:srgbClr val="331848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000" dirty="0" smtClean="0"/>
              <a:t> Η </a:t>
            </a:r>
            <a:r>
              <a:rPr lang="el-GR" sz="2000" dirty="0"/>
              <a:t>χρήση της </a:t>
            </a:r>
            <a:r>
              <a:rPr lang="en-US" sz="2000" dirty="0"/>
              <a:t>HIC</a:t>
            </a:r>
            <a:r>
              <a:rPr lang="el-GR" sz="2000" dirty="0"/>
              <a:t> απαραίτητη με σημαντικούς δείκτες</a:t>
            </a:r>
            <a:r>
              <a:rPr lang="en-US" sz="2000" dirty="0"/>
              <a:t>:</a:t>
            </a:r>
            <a:r>
              <a:rPr lang="el-GR" sz="2000" dirty="0"/>
              <a:t> </a:t>
            </a:r>
            <a:r>
              <a:rPr lang="en-US" sz="2000" dirty="0"/>
              <a:t>P63, HMWCK,</a:t>
            </a:r>
            <a:r>
              <a:rPr lang="el-GR" sz="2000" dirty="0"/>
              <a:t> Ε</a:t>
            </a:r>
            <a:r>
              <a:rPr lang="en-US" sz="2000" dirty="0"/>
              <a:t>R-PR</a:t>
            </a:r>
            <a:endParaRPr lang="el-GR" sz="2000" dirty="0"/>
          </a:p>
          <a:p>
            <a:pPr>
              <a:buClr>
                <a:srgbClr val="331848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000" dirty="0" smtClean="0"/>
              <a:t>Πέντε </a:t>
            </a:r>
            <a:r>
              <a:rPr lang="el-GR" sz="2000" dirty="0"/>
              <a:t>κατηγορίες (</a:t>
            </a:r>
            <a:r>
              <a:rPr lang="en-US" sz="2000" dirty="0"/>
              <a:t>WHO 2019</a:t>
            </a:r>
            <a:r>
              <a:rPr lang="el-GR" sz="2000" dirty="0"/>
              <a:t>) </a:t>
            </a:r>
            <a:endParaRPr lang="en-US" sz="2000" dirty="0" smtClean="0"/>
          </a:p>
          <a:p>
            <a:pPr>
              <a:buClr>
                <a:srgbClr val="331848"/>
              </a:buClr>
              <a:buSzPct val="90000"/>
              <a:buFont typeface="Wingdings" panose="05000000000000000000" pitchFamily="2" charset="2"/>
              <a:buChar char="Ø"/>
            </a:pPr>
            <a:r>
              <a:rPr lang="en-US" sz="2000" dirty="0"/>
              <a:t>T</a:t>
            </a:r>
            <a:r>
              <a:rPr lang="el-GR" sz="2000" dirty="0" smtClean="0"/>
              <a:t>ο ενδοπορικό </a:t>
            </a:r>
            <a:r>
              <a:rPr lang="el-GR" sz="2000" dirty="0"/>
              <a:t>θήλωμα το </a:t>
            </a:r>
            <a:r>
              <a:rPr lang="el-GR" sz="2000" dirty="0" smtClean="0"/>
              <a:t>συχνότερο, με συχνή εμφάνιση μεταπλάσεων, σκληρυντικών αλλοιώσεων και ενδεχομένως εξαλλαγή με ανάπτυξη Α</a:t>
            </a:r>
            <a:r>
              <a:rPr lang="en-US" sz="2000" dirty="0" smtClean="0"/>
              <a:t>D</a:t>
            </a:r>
            <a:r>
              <a:rPr lang="el-GR" sz="2000" dirty="0" smtClean="0"/>
              <a:t>Η ή </a:t>
            </a:r>
            <a:r>
              <a:rPr lang="en-US" sz="2000" dirty="0" smtClean="0"/>
              <a:t>DCIS</a:t>
            </a:r>
            <a:r>
              <a:rPr lang="el-GR" sz="2000" dirty="0" smtClean="0"/>
              <a:t> </a:t>
            </a:r>
            <a:r>
              <a:rPr lang="el-GR" dirty="0" smtClean="0"/>
              <a:t>(</a:t>
            </a:r>
            <a:r>
              <a:rPr lang="en-US" dirty="0" smtClean="0"/>
              <a:t>cut off: 3mm)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327748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335" y="461682"/>
            <a:ext cx="8596668" cy="815788"/>
          </a:xfrm>
        </p:spPr>
        <p:txBody>
          <a:bodyPr>
            <a:normAutofit/>
          </a:bodyPr>
          <a:lstStyle/>
          <a:p>
            <a:pPr algn="ctr"/>
            <a:r>
              <a:rPr lang="el-GR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ΣΥΜΠΕΡΑΣΜΑΤΑ</a:t>
            </a:r>
            <a:endParaRPr lang="el-GR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7336" y="1277470"/>
            <a:ext cx="8466666" cy="4921624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452060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200" dirty="0"/>
              <a:t>Όλοι οι τύποι καρκινωμάτων στερούνται </a:t>
            </a:r>
            <a:r>
              <a:rPr lang="en-US" sz="2200" dirty="0"/>
              <a:t>MEC</a:t>
            </a:r>
            <a:r>
              <a:rPr lang="el-GR" sz="2200" dirty="0"/>
              <a:t> στις θηλές </a:t>
            </a:r>
            <a:endParaRPr lang="en-US" sz="2200" dirty="0"/>
          </a:p>
          <a:p>
            <a:pPr>
              <a:buClr>
                <a:srgbClr val="452060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200" dirty="0"/>
              <a:t>Το θηλώδες </a:t>
            </a:r>
            <a:r>
              <a:rPr lang="en-US" sz="2200" dirty="0"/>
              <a:t>DCIS </a:t>
            </a:r>
            <a:r>
              <a:rPr lang="el-GR" sz="2200" dirty="0"/>
              <a:t>ιδιαίτερη κατηγορία</a:t>
            </a:r>
            <a:r>
              <a:rPr lang="en-US" sz="2200" dirty="0"/>
              <a:t> DCIS</a:t>
            </a:r>
            <a:r>
              <a:rPr lang="el-GR" sz="2200" dirty="0"/>
              <a:t> με ήπια ατυπία (</a:t>
            </a:r>
            <a:r>
              <a:rPr lang="en-US" sz="2200" dirty="0"/>
              <a:t>DCIS</a:t>
            </a:r>
            <a:r>
              <a:rPr lang="el-GR" sz="2200" dirty="0"/>
              <a:t>1-</a:t>
            </a:r>
            <a:r>
              <a:rPr lang="en-US" sz="2200" dirty="0"/>
              <a:t> DCIS</a:t>
            </a:r>
            <a:r>
              <a:rPr lang="el-GR" sz="2200" dirty="0"/>
              <a:t>2) με διατήρηση </a:t>
            </a:r>
            <a:r>
              <a:rPr lang="en-US" sz="2200" dirty="0"/>
              <a:t>MEC</a:t>
            </a:r>
            <a:r>
              <a:rPr lang="el-GR" sz="2200" dirty="0"/>
              <a:t> στην περιφέρεια </a:t>
            </a:r>
          </a:p>
          <a:p>
            <a:pPr>
              <a:buClr>
                <a:srgbClr val="452060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200" dirty="0"/>
              <a:t>Το ενκαψωμένο και το συμπαγές θηλώδες καρκίνωμα, επί απουσίας  σαφούς διηθητικού στοιχείου, ανεξάρτητα της παρουσίας </a:t>
            </a:r>
            <a:r>
              <a:rPr lang="en-US" sz="2200" dirty="0"/>
              <a:t>MEC</a:t>
            </a:r>
            <a:r>
              <a:rPr lang="el-GR" sz="2200" dirty="0"/>
              <a:t> στην περιφέρεια, ταξινομούνται ως </a:t>
            </a:r>
            <a:r>
              <a:rPr lang="en-US" sz="2200" dirty="0"/>
              <a:t>Tis </a:t>
            </a:r>
            <a:r>
              <a:rPr lang="el-GR" sz="2200" dirty="0"/>
              <a:t>όγκοι και βαθμοποιούνται ως προς την πυρηνική ατυπία, αποτελώντας ιδιαίτερα ευοίνωνους όγκους </a:t>
            </a:r>
            <a:endParaRPr lang="el-GR" sz="2200" dirty="0" smtClean="0"/>
          </a:p>
          <a:p>
            <a:pPr>
              <a:buClr>
                <a:srgbClr val="452060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200" dirty="0" smtClean="0"/>
              <a:t>Επί </a:t>
            </a:r>
            <a:r>
              <a:rPr lang="el-GR" sz="2200" dirty="0"/>
              <a:t>παρουσίας διηθητικού </a:t>
            </a:r>
            <a:r>
              <a:rPr lang="el-GR" sz="2200" dirty="0" smtClean="0"/>
              <a:t>στοιχείου, εμφανιζόμενο ως ανώμαλες νεοπλασματικές αθροίσεις, αυτό </a:t>
            </a:r>
            <a:r>
              <a:rPr lang="el-GR" sz="2200" dirty="0"/>
              <a:t>υπολογίζεται για την ΤΝΜ ταξινόμηση, βαθμοποίηση και εκτίμηση προγνωστικών-προβλεπτικών </a:t>
            </a:r>
            <a:r>
              <a:rPr lang="el-GR" sz="2200" dirty="0" smtClean="0"/>
              <a:t>δεικτών</a:t>
            </a:r>
          </a:p>
          <a:p>
            <a:pPr>
              <a:buClr>
                <a:srgbClr val="452060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200" dirty="0" smtClean="0"/>
              <a:t>Το διηθητικό θηλώδες καρκίνωμα εμφανίζει ένα αμιγώς διηθητικό πρότυπο με θηλώδη μορφολογία που οφείλει να διαφοροδιαγνωσθεί από το μικροθηλώδες καρκίνωμα και τα μεταστατικά στο μαστό άλλης προέλευσης καρκινώματα   </a:t>
            </a:r>
            <a:endParaRPr lang="el-GR" sz="2200" dirty="0"/>
          </a:p>
          <a:p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175384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291" y="354106"/>
            <a:ext cx="9085231" cy="909918"/>
          </a:xfrm>
        </p:spPr>
        <p:txBody>
          <a:bodyPr>
            <a:noAutofit/>
          </a:bodyPr>
          <a:lstStyle/>
          <a:p>
            <a:pPr algn="ctr"/>
            <a:r>
              <a:rPr lang="el-GR" sz="28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Times New Roman" panose="02020603050405020304" pitchFamily="18" charset="0"/>
              </a:rPr>
              <a:t>Διαγνωστική-Θεραπευτική προσέγγιση </a:t>
            </a:r>
            <a:r>
              <a:rPr lang="el-GR" sz="28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Times New Roman" panose="02020603050405020304" pitchFamily="18" charset="0"/>
              </a:rPr>
              <a:t>θηλωδων αλλοιώσεων μαστού</a:t>
            </a:r>
            <a:endParaRPr lang="el-GR" sz="2800" b="1" dirty="0">
              <a:solidFill>
                <a:srgbClr val="45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9965" y="1304366"/>
            <a:ext cx="9681882" cy="540571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80000"/>
              </a:lnSpc>
              <a:defRPr/>
            </a:pPr>
            <a:endParaRPr lang="el-GR" sz="2300" b="1" dirty="0" smtClean="0">
              <a:solidFill>
                <a:srgbClr val="331848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Clr>
                <a:srgbClr val="331848"/>
              </a:buClr>
              <a:buSzPct val="90000"/>
              <a:buFont typeface="Wingdings" panose="05000000000000000000" pitchFamily="2" charset="2"/>
              <a:buChar char="Ø"/>
              <a:defRPr/>
            </a:pPr>
            <a:r>
              <a:rPr lang="el-GR" sz="2900" b="1" dirty="0" smtClean="0">
                <a:solidFill>
                  <a:srgbClr val="4620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Η </a:t>
            </a:r>
            <a:r>
              <a:rPr lang="el-GR" sz="2900" b="1" dirty="0">
                <a:solidFill>
                  <a:srgbClr val="4620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Ταχεία Βιοψία δεν ενδείκνυται</a:t>
            </a:r>
            <a:r>
              <a:rPr lang="en-US" sz="2900" b="1" dirty="0">
                <a:solidFill>
                  <a:srgbClr val="4620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:</a:t>
            </a:r>
            <a:r>
              <a:rPr lang="el-GR" sz="2900" b="1" dirty="0">
                <a:solidFill>
                  <a:srgbClr val="4620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80000"/>
              </a:lnSpc>
              <a:buClr>
                <a:srgbClr val="331848"/>
              </a:buClr>
              <a:buSzPct val="90000"/>
              <a:buNone/>
              <a:defRPr/>
            </a:pPr>
            <a:r>
              <a:rPr lang="el-GR" sz="2900" dirty="0" smtClean="0">
                <a:latin typeface="+mj-lt"/>
                <a:cs typeface="Times New Roman" panose="02020603050405020304" pitchFamily="18" charset="0"/>
              </a:rPr>
              <a:t>     </a:t>
            </a:r>
            <a:r>
              <a:rPr lang="el-GR" sz="2900" b="1" dirty="0" smtClean="0">
                <a:latin typeface="+mj-lt"/>
                <a:cs typeface="Times New Roman" panose="02020603050405020304" pitchFamily="18" charset="0"/>
              </a:rPr>
              <a:t>λόγω </a:t>
            </a:r>
            <a:r>
              <a:rPr lang="el-GR" sz="2900" b="1" dirty="0">
                <a:latin typeface="+mj-lt"/>
                <a:cs typeface="Times New Roman" panose="02020603050405020304" pitchFamily="18" charset="0"/>
              </a:rPr>
              <a:t>«κακοποίησης» του υλικού (εύθρυπτη αλλοίωση</a:t>
            </a:r>
            <a:r>
              <a:rPr lang="el-GR" sz="2900" b="1" dirty="0" smtClean="0">
                <a:latin typeface="+mj-lt"/>
                <a:cs typeface="Times New Roman" panose="02020603050405020304" pitchFamily="18" charset="0"/>
              </a:rPr>
              <a:t>)</a:t>
            </a:r>
          </a:p>
          <a:p>
            <a:pPr marL="0" indent="0">
              <a:lnSpc>
                <a:spcPct val="80000"/>
              </a:lnSpc>
              <a:buClr>
                <a:srgbClr val="331848"/>
              </a:buClr>
              <a:buSzPct val="90000"/>
              <a:buNone/>
              <a:defRPr/>
            </a:pPr>
            <a:r>
              <a:rPr lang="el-GR" sz="2900" b="1" dirty="0" smtClean="0">
                <a:latin typeface="+mj-lt"/>
                <a:cs typeface="Times New Roman" panose="02020603050405020304" pitchFamily="18" charset="0"/>
              </a:rPr>
              <a:t>      </a:t>
            </a:r>
            <a:r>
              <a:rPr lang="en-US" sz="2900" b="1" dirty="0" smtClean="0">
                <a:cs typeface="Times New Roman" panose="02020603050405020304" pitchFamily="18" charset="0"/>
              </a:rPr>
              <a:t>=</a:t>
            </a:r>
            <a:r>
              <a:rPr lang="el-GR" sz="2900" b="1" dirty="0">
                <a:cs typeface="Times New Roman" panose="02020603050405020304" pitchFamily="18" charset="0"/>
              </a:rPr>
              <a:t>&gt; αδυναμία </a:t>
            </a:r>
            <a:r>
              <a:rPr lang="el-GR" sz="2900" b="1" dirty="0" smtClean="0">
                <a:latin typeface="+mj-lt"/>
                <a:cs typeface="Times New Roman" panose="02020603050405020304" pitchFamily="18" charset="0"/>
              </a:rPr>
              <a:t>αναγνώρισης </a:t>
            </a:r>
            <a:r>
              <a:rPr lang="en-US" sz="2900" b="1" dirty="0" smtClean="0">
                <a:latin typeface="+mj-lt"/>
                <a:cs typeface="Times New Roman" panose="02020603050405020304" pitchFamily="18" charset="0"/>
              </a:rPr>
              <a:t>ADH/</a:t>
            </a:r>
            <a:r>
              <a:rPr lang="el-GR" sz="2900" b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l-GR" sz="2900" b="1" dirty="0">
                <a:latin typeface="+mj-lt"/>
                <a:cs typeface="Times New Roman" panose="02020603050405020304" pitchFamily="18" charset="0"/>
              </a:rPr>
              <a:t>ή </a:t>
            </a:r>
            <a:r>
              <a:rPr lang="en-US" sz="2900" b="1" dirty="0" smtClean="0">
                <a:latin typeface="+mj-lt"/>
                <a:cs typeface="Times New Roman" panose="02020603050405020304" pitchFamily="18" charset="0"/>
              </a:rPr>
              <a:t>DCIS</a:t>
            </a:r>
            <a:endParaRPr lang="el-GR" sz="2900" b="1" dirty="0" smtClean="0">
              <a:latin typeface="+mj-lt"/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Clr>
                <a:srgbClr val="331848"/>
              </a:buClr>
              <a:buSzPct val="90000"/>
              <a:buNone/>
              <a:defRPr/>
            </a:pPr>
            <a:endParaRPr lang="el-GR" sz="300" b="1" dirty="0"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Clr>
                <a:srgbClr val="331848"/>
              </a:buClr>
              <a:buSzPct val="90000"/>
              <a:buFont typeface="Wingdings" panose="05000000000000000000" pitchFamily="2" charset="2"/>
              <a:buChar char="Ø"/>
              <a:defRPr/>
            </a:pPr>
            <a:r>
              <a:rPr lang="el-GR" sz="29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Η </a:t>
            </a:r>
            <a:r>
              <a:rPr lang="en-US" sz="29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FNA </a:t>
            </a:r>
            <a:r>
              <a:rPr lang="el-GR" sz="29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και η </a:t>
            </a:r>
            <a:r>
              <a:rPr lang="en-US" sz="29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core biopsy</a:t>
            </a:r>
            <a:r>
              <a:rPr lang="el-GR" sz="29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l-GR" sz="2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anose="02020603050405020304" pitchFamily="18" charset="0"/>
              </a:rPr>
              <a:t>επαρκείς για </a:t>
            </a:r>
            <a:r>
              <a:rPr lang="el-GR" sz="2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anose="02020603050405020304" pitchFamily="18" charset="0"/>
              </a:rPr>
              <a:t>διάγνωση</a:t>
            </a:r>
            <a:r>
              <a:rPr lang="en-US" sz="2900" dirty="0" smtClean="0">
                <a:solidFill>
                  <a:srgbClr val="452060"/>
                </a:solidFill>
                <a:cs typeface="Times New Roman" panose="02020603050405020304" pitchFamily="18" charset="0"/>
              </a:rPr>
              <a:t>:</a:t>
            </a:r>
            <a:r>
              <a:rPr lang="el-GR" sz="2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l-GR" sz="2900" b="1" dirty="0" smtClean="0">
                <a:solidFill>
                  <a:srgbClr val="3E1D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θηλώδους</a:t>
            </a:r>
            <a:r>
              <a:rPr lang="en-US" sz="2900" b="1" dirty="0" smtClean="0">
                <a:solidFill>
                  <a:srgbClr val="3E1D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l-GR" sz="2900" b="1" dirty="0" smtClean="0">
                <a:solidFill>
                  <a:srgbClr val="3E1D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αλλοίωσης </a:t>
            </a:r>
            <a:endParaRPr lang="el-GR" sz="2900" b="1" dirty="0">
              <a:solidFill>
                <a:srgbClr val="3E1D5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None/>
              <a:defRPr/>
            </a:pPr>
            <a:r>
              <a:rPr lang="el-GR" sz="2900" dirty="0">
                <a:latin typeface="+mj-lt"/>
                <a:cs typeface="Times New Roman" panose="02020603050405020304" pitchFamily="18" charset="0"/>
              </a:rPr>
              <a:t>    </a:t>
            </a:r>
            <a:r>
              <a:rPr lang="el-GR" sz="2900" dirty="0" smtClean="0">
                <a:latin typeface="+mj-lt"/>
                <a:cs typeface="Times New Roman" panose="02020603050405020304" pitchFamily="18" charset="0"/>
              </a:rPr>
              <a:t> Λ</a:t>
            </a:r>
            <a:r>
              <a:rPr lang="el-GR" sz="2900" b="1" dirty="0" smtClean="0">
                <a:latin typeface="+mj-lt"/>
                <a:cs typeface="Times New Roman" panose="02020603050405020304" pitchFamily="18" charset="0"/>
              </a:rPr>
              <a:t>όγω </a:t>
            </a:r>
            <a:r>
              <a:rPr lang="el-GR" sz="2900" b="1" dirty="0">
                <a:latin typeface="+mj-lt"/>
                <a:cs typeface="Times New Roman" panose="02020603050405020304" pitchFamily="18" charset="0"/>
              </a:rPr>
              <a:t>αφαίρεσης τμήματος μόνο της </a:t>
            </a:r>
            <a:r>
              <a:rPr lang="el-GR" sz="2900" b="1" dirty="0" smtClean="0">
                <a:latin typeface="+mj-lt"/>
                <a:cs typeface="Times New Roman" panose="02020603050405020304" pitchFamily="18" charset="0"/>
              </a:rPr>
              <a:t>βλάβης</a:t>
            </a:r>
            <a:r>
              <a:rPr lang="en-US" sz="2900" b="1" dirty="0">
                <a:cs typeface="Times New Roman" panose="02020603050405020304" pitchFamily="18" charset="0"/>
              </a:rPr>
              <a:t> </a:t>
            </a:r>
            <a:endParaRPr lang="el-GR" sz="2900" b="1" dirty="0" smtClean="0"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None/>
              <a:defRPr/>
            </a:pPr>
            <a:r>
              <a:rPr lang="el-GR" sz="29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l-GR" sz="2900" b="1" dirty="0" smtClean="0">
                <a:latin typeface="+mj-lt"/>
                <a:cs typeface="Times New Roman" panose="02020603050405020304" pitchFamily="18" charset="0"/>
              </a:rPr>
              <a:t>    </a:t>
            </a:r>
            <a:r>
              <a:rPr lang="el-GR" sz="2900" dirty="0" smtClean="0">
                <a:latin typeface="+mj-lt"/>
                <a:cs typeface="Times New Roman" panose="02020603050405020304" pitchFamily="18" charset="0"/>
              </a:rPr>
              <a:t>όχι </a:t>
            </a:r>
            <a:r>
              <a:rPr lang="el-GR" sz="2900" dirty="0">
                <a:latin typeface="+mj-lt"/>
                <a:cs typeface="Times New Roman" panose="02020603050405020304" pitchFamily="18" charset="0"/>
              </a:rPr>
              <a:t>αξιόπιστες για ανίχνευση </a:t>
            </a:r>
            <a:r>
              <a:rPr lang="el-GR" sz="2900" dirty="0" smtClean="0">
                <a:latin typeface="+mj-lt"/>
                <a:cs typeface="Times New Roman" panose="02020603050405020304" pitchFamily="18" charset="0"/>
              </a:rPr>
              <a:t>συνυπάρχοντος </a:t>
            </a:r>
            <a:r>
              <a:rPr lang="en-US" sz="2900" b="1" dirty="0" smtClean="0">
                <a:latin typeface="+mj-lt"/>
                <a:cs typeface="Times New Roman" panose="02020603050405020304" pitchFamily="18" charset="0"/>
              </a:rPr>
              <a:t>ADH</a:t>
            </a:r>
            <a:r>
              <a:rPr lang="en-US" sz="2900" b="1" dirty="0">
                <a:latin typeface="+mj-lt"/>
                <a:cs typeface="Times New Roman" panose="02020603050405020304" pitchFamily="18" charset="0"/>
              </a:rPr>
              <a:t>/</a:t>
            </a:r>
            <a:r>
              <a:rPr lang="el-GR" sz="2900" b="1" dirty="0">
                <a:latin typeface="+mj-lt"/>
                <a:cs typeface="Times New Roman" panose="02020603050405020304" pitchFamily="18" charset="0"/>
              </a:rPr>
              <a:t> ή </a:t>
            </a:r>
            <a:r>
              <a:rPr lang="en-US" sz="2900" b="1" dirty="0">
                <a:latin typeface="+mj-lt"/>
                <a:cs typeface="Times New Roman" panose="02020603050405020304" pitchFamily="18" charset="0"/>
              </a:rPr>
              <a:t>DCIS</a:t>
            </a:r>
            <a:endParaRPr lang="el-GR" sz="2900" b="1" dirty="0"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None/>
              <a:defRPr/>
            </a:pPr>
            <a:endParaRPr lang="el-GR" sz="300" dirty="0">
              <a:latin typeface="+mj-lt"/>
              <a:cs typeface="Times New Roman" panose="02020603050405020304" pitchFamily="18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l-GR" sz="23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Upgrading </a:t>
            </a:r>
            <a:r>
              <a:rPr lang="en-US" sz="2600" b="1" dirty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rate of papillary breast lesions diagnosed by core-needle biopsy.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sz="2600" b="1" dirty="0">
                <a:latin typeface="+mj-lt"/>
                <a:cs typeface="Times New Roman" panose="02020603050405020304" pitchFamily="18" charset="0"/>
              </a:rPr>
              <a:t>“The upgrading rates were 19% for benign papillary lesion to atypical </a:t>
            </a:r>
            <a:r>
              <a:rPr lang="en-US" sz="2600" b="1" dirty="0" smtClean="0">
                <a:latin typeface="+mj-lt"/>
                <a:cs typeface="Times New Roman" panose="02020603050405020304" pitchFamily="18" charset="0"/>
              </a:rPr>
              <a:t>papillary</a:t>
            </a:r>
            <a:endParaRPr lang="el-GR" sz="2600" b="1" dirty="0" smtClean="0">
              <a:latin typeface="+mj-lt"/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sz="2600" b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latin typeface="+mj-lt"/>
                <a:cs typeface="Times New Roman" panose="02020603050405020304" pitchFamily="18" charset="0"/>
              </a:rPr>
              <a:t>lesion, and 31% for atypical lesion to malignancy. </a:t>
            </a:r>
            <a:r>
              <a:rPr lang="en-US" sz="2600" b="1" dirty="0" smtClean="0">
                <a:latin typeface="+mj-lt"/>
                <a:cs typeface="Times New Roman" panose="02020603050405020304" pitchFamily="18" charset="0"/>
              </a:rPr>
              <a:t>Most </a:t>
            </a:r>
            <a:r>
              <a:rPr lang="en-US" sz="2600" b="1" dirty="0">
                <a:latin typeface="+mj-lt"/>
                <a:cs typeface="Times New Roman" panose="02020603050405020304" pitchFamily="18" charset="0"/>
              </a:rPr>
              <a:t>of the malignancies </a:t>
            </a:r>
            <a:r>
              <a:rPr lang="en-US" sz="2600" b="1" dirty="0" smtClean="0">
                <a:latin typeface="+mj-lt"/>
                <a:cs typeface="Times New Roman" panose="02020603050405020304" pitchFamily="18" charset="0"/>
              </a:rPr>
              <a:t>were</a:t>
            </a:r>
            <a:r>
              <a:rPr lang="el-GR" sz="2600" b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cs typeface="Times New Roman" panose="02020603050405020304" pitchFamily="18" charset="0"/>
              </a:rPr>
              <a:t>DCIS</a:t>
            </a:r>
            <a:endParaRPr lang="el-GR" sz="2800" b="1" dirty="0"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l-GR" sz="2500" b="1" dirty="0" smtClean="0">
                <a:solidFill>
                  <a:srgbClr val="5622B4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700" b="1" dirty="0" smtClean="0">
                <a:solidFill>
                  <a:srgbClr val="5622B4"/>
                </a:solidFill>
                <a:latin typeface="+mj-lt"/>
                <a:cs typeface="Times New Roman" panose="02020603050405020304" pitchFamily="18" charset="0"/>
              </a:rPr>
              <a:t>The </a:t>
            </a:r>
            <a:r>
              <a:rPr lang="en-US" sz="2700" b="1" dirty="0">
                <a:solidFill>
                  <a:srgbClr val="5622B4"/>
                </a:solidFill>
                <a:latin typeface="+mj-lt"/>
                <a:cs typeface="Times New Roman" panose="02020603050405020304" pitchFamily="18" charset="0"/>
              </a:rPr>
              <a:t>presence of </a:t>
            </a:r>
            <a:r>
              <a:rPr lang="en-US" sz="2700" b="1" dirty="0" err="1">
                <a:solidFill>
                  <a:srgbClr val="5622B4"/>
                </a:solidFill>
                <a:latin typeface="+mj-lt"/>
                <a:cs typeface="Times New Roman" panose="02020603050405020304" pitchFamily="18" charset="0"/>
              </a:rPr>
              <a:t>atypia</a:t>
            </a:r>
            <a:r>
              <a:rPr lang="en-US" sz="2700" b="1" dirty="0">
                <a:solidFill>
                  <a:srgbClr val="5622B4"/>
                </a:solidFill>
                <a:latin typeface="+mj-lt"/>
                <a:cs typeface="Times New Roman" panose="02020603050405020304" pitchFamily="18" charset="0"/>
              </a:rPr>
              <a:t> on CNB strongly indicates a need for surgical excision</a:t>
            </a:r>
            <a:r>
              <a:rPr lang="en-US" sz="2500" b="1" dirty="0">
                <a:solidFill>
                  <a:srgbClr val="5622B4"/>
                </a:solidFill>
                <a:latin typeface="+mj-lt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80000"/>
              </a:lnSpc>
              <a:buClr>
                <a:srgbClr val="331848"/>
              </a:buClr>
              <a:buSzPct val="90000"/>
              <a:buFont typeface="Wingdings" panose="05000000000000000000" pitchFamily="2" charset="2"/>
              <a:buChar char="Ø"/>
              <a:defRPr/>
            </a:pPr>
            <a:endParaRPr lang="el-GR" sz="1100" b="1" dirty="0" smtClean="0">
              <a:solidFill>
                <a:srgbClr val="331848"/>
              </a:solidFill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Clr>
                <a:srgbClr val="331848"/>
              </a:buClr>
              <a:buSzPct val="90000"/>
              <a:buFont typeface="Wingdings" panose="05000000000000000000" pitchFamily="2" charset="2"/>
              <a:buChar char="Ø"/>
              <a:defRPr/>
            </a:pPr>
            <a:r>
              <a:rPr lang="en-US" sz="2900" b="1" dirty="0" smtClean="0">
                <a:solidFill>
                  <a:srgbClr val="331848"/>
                </a:solidFill>
                <a:cs typeface="Times New Roman" panose="02020603050405020304" pitchFamily="18" charset="0"/>
              </a:rPr>
              <a:t>FNA </a:t>
            </a:r>
            <a:r>
              <a:rPr lang="el-GR" sz="2900" b="1" dirty="0" smtClean="0">
                <a:solidFill>
                  <a:srgbClr val="452060"/>
                </a:solidFill>
                <a:latin typeface="+mj-lt"/>
                <a:cs typeface="Times New Roman" panose="02020603050405020304" pitchFamily="18" charset="0"/>
              </a:rPr>
              <a:t>εκκρίματος της θηλής</a:t>
            </a:r>
            <a:r>
              <a:rPr lang="en-US" sz="2900" b="1" dirty="0" smtClean="0">
                <a:solidFill>
                  <a:srgbClr val="452060"/>
                </a:solidFill>
                <a:latin typeface="+mj-lt"/>
                <a:cs typeface="Times New Roman" panose="02020603050405020304" pitchFamily="18" charset="0"/>
              </a:rPr>
              <a:t>:</a:t>
            </a:r>
            <a:r>
              <a:rPr lang="el-GR" sz="2900" b="1" dirty="0" smtClean="0">
                <a:solidFill>
                  <a:srgbClr val="452060"/>
                </a:solidFill>
                <a:latin typeface="+mj-lt"/>
                <a:cs typeface="Times New Roman" panose="02020603050405020304" pitchFamily="18" charset="0"/>
              </a:rPr>
              <a:t> αρχική διαγνωστική προσέγγιση </a:t>
            </a:r>
          </a:p>
          <a:p>
            <a:pPr>
              <a:lnSpc>
                <a:spcPct val="80000"/>
              </a:lnSpc>
              <a:buNone/>
              <a:defRPr/>
            </a:pPr>
            <a:endParaRPr lang="en-US" sz="600" dirty="0" smtClean="0">
              <a:solidFill>
                <a:srgbClr val="452060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None/>
              <a:defRPr/>
            </a:pPr>
            <a:r>
              <a:rPr lang="el-GR" sz="3800" b="1" dirty="0" smtClean="0">
                <a:solidFill>
                  <a:srgbClr val="45206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el-GR" sz="29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Θεραπεία</a:t>
            </a:r>
            <a:r>
              <a:rPr lang="en-US" sz="2900" b="1" dirty="0" smtClean="0">
                <a:solidFill>
                  <a:srgbClr val="45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: </a:t>
            </a:r>
            <a:r>
              <a:rPr lang="el-GR" sz="2900" b="1" dirty="0" smtClean="0">
                <a:solidFill>
                  <a:srgbClr val="452060"/>
                </a:solidFill>
                <a:latin typeface="+mj-lt"/>
                <a:cs typeface="Times New Roman" panose="02020603050405020304" pitchFamily="18" charset="0"/>
              </a:rPr>
              <a:t>Αφαίρεση εξαρχής ολόκληρης της αλλοίωσης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sz="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           </a:t>
            </a:r>
            <a:endParaRPr lang="el-GR" sz="6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l-GR" sz="2300" b="1" i="1" dirty="0" smtClean="0">
                <a:latin typeface="+mj-lt"/>
                <a:cs typeface="Times New Roman" panose="02020603050405020304" pitchFamily="18" charset="0"/>
              </a:rPr>
              <a:t>                         </a:t>
            </a:r>
            <a:r>
              <a:rPr lang="en-US" sz="2300" b="1" i="1" dirty="0" err="1" smtClean="0">
                <a:latin typeface="+mj-lt"/>
                <a:cs typeface="Times New Roman" panose="02020603050405020304" pitchFamily="18" charset="0"/>
              </a:rPr>
              <a:t>Wirtkapun</a:t>
            </a:r>
            <a:r>
              <a:rPr lang="en-US" sz="2300" b="1" i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300" b="1" i="1" dirty="0">
                <a:latin typeface="+mj-lt"/>
                <a:cs typeface="Times New Roman" panose="02020603050405020304" pitchFamily="18" charset="0"/>
              </a:rPr>
              <a:t>C, </a:t>
            </a:r>
            <a:r>
              <a:rPr lang="en-US" sz="2300" b="1" i="1" dirty="0" err="1">
                <a:latin typeface="+mj-lt"/>
                <a:cs typeface="Times New Roman" panose="02020603050405020304" pitchFamily="18" charset="0"/>
              </a:rPr>
              <a:t>Keeratitragoon</a:t>
            </a:r>
            <a:r>
              <a:rPr lang="en-US" sz="2300" b="1" i="1" dirty="0">
                <a:latin typeface="+mj-lt"/>
                <a:cs typeface="Times New Roman" panose="02020603050405020304" pitchFamily="18" charset="0"/>
              </a:rPr>
              <a:t> T et al. </a:t>
            </a:r>
            <a:r>
              <a:rPr lang="en-US" sz="2300" b="1" i="1" dirty="0" err="1">
                <a:latin typeface="+mj-lt"/>
              </a:rPr>
              <a:t>Diagn</a:t>
            </a:r>
            <a:r>
              <a:rPr lang="en-US" sz="2300" b="1" i="1" dirty="0">
                <a:latin typeface="+mj-lt"/>
              </a:rPr>
              <a:t> </a:t>
            </a:r>
            <a:r>
              <a:rPr lang="en-US" sz="2300" b="1" i="1" dirty="0" err="1">
                <a:latin typeface="+mj-lt"/>
              </a:rPr>
              <a:t>Interv</a:t>
            </a:r>
            <a:r>
              <a:rPr lang="en-US" sz="2300" b="1" i="1" dirty="0">
                <a:latin typeface="+mj-lt"/>
              </a:rPr>
              <a:t> </a:t>
            </a:r>
            <a:r>
              <a:rPr lang="en-US" sz="2300" b="1" i="1" dirty="0" err="1">
                <a:latin typeface="+mj-lt"/>
              </a:rPr>
              <a:t>Radiol</a:t>
            </a:r>
            <a:r>
              <a:rPr lang="en-US" sz="2300" b="1" i="1" dirty="0">
                <a:latin typeface="+mj-lt"/>
              </a:rPr>
              <a:t> </a:t>
            </a:r>
            <a:r>
              <a:rPr lang="en-US" sz="2300" b="1" i="1" dirty="0" smtClean="0">
                <a:latin typeface="+mj-lt"/>
              </a:rPr>
              <a:t>2013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117485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13874"/>
          </a:xfrm>
        </p:spPr>
        <p:txBody>
          <a:bodyPr>
            <a:normAutofit/>
          </a:bodyPr>
          <a:lstStyle/>
          <a:p>
            <a:pPr algn="ctr"/>
            <a:r>
              <a:rPr lang="el-GR" sz="3000" b="1" dirty="0" smtClean="0">
                <a:solidFill>
                  <a:srgbClr val="33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Βιβλιογραφία</a:t>
            </a:r>
            <a:endParaRPr lang="el-GR" sz="3000" b="1" dirty="0">
              <a:solidFill>
                <a:srgbClr val="33184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67295"/>
            <a:ext cx="9745579" cy="3634378"/>
          </a:xfrm>
        </p:spPr>
        <p:txBody>
          <a:bodyPr>
            <a:normAutofit lnSpcReduction="10000"/>
          </a:bodyPr>
          <a:lstStyle/>
          <a:p>
            <a:pPr>
              <a:buClrTx/>
              <a:buSzPct val="90000"/>
              <a:buFont typeface="+mj-lt"/>
              <a:buAutoNum type="arabicPeriod"/>
            </a:pPr>
            <a:r>
              <a:rPr lang="en-US" sz="1700" dirty="0" smtClean="0">
                <a:solidFill>
                  <a:schemeClr val="tx1"/>
                </a:solidFill>
              </a:rPr>
              <a:t>H. Pr</a:t>
            </a:r>
            <a:r>
              <a:rPr lang="el-GR" sz="1700" dirty="0" smtClean="0">
                <a:solidFill>
                  <a:schemeClr val="tx1"/>
                </a:solidFill>
              </a:rPr>
              <a:t>ο</a:t>
            </a:r>
            <a:r>
              <a:rPr lang="en-US" sz="1700" dirty="0" err="1" smtClean="0">
                <a:solidFill>
                  <a:schemeClr val="tx1"/>
                </a:solidFill>
              </a:rPr>
              <a:t>venzano</a:t>
            </a:r>
            <a:r>
              <a:rPr lang="en-AU" sz="1700" dirty="0" smtClean="0"/>
              <a:t>. </a:t>
            </a:r>
            <a:r>
              <a:rPr lang="en-US" sz="1700" dirty="0" smtClean="0">
                <a:solidFill>
                  <a:srgbClr val="331848"/>
                </a:solidFill>
              </a:rPr>
              <a:t>Papillary lesions of the Breast</a:t>
            </a:r>
            <a:r>
              <a:rPr lang="en-AU" sz="1700" dirty="0" smtClean="0">
                <a:solidFill>
                  <a:srgbClr val="331848"/>
                </a:solidFill>
              </a:rPr>
              <a:t>: Diagnosis and Update WHO Classification.</a:t>
            </a:r>
            <a:r>
              <a:rPr lang="en-US" sz="1700" dirty="0" smtClean="0">
                <a:solidFill>
                  <a:schemeClr val="tx1"/>
                </a:solidFill>
              </a:rPr>
              <a:t> 2020. </a:t>
            </a:r>
            <a:endParaRPr lang="el-GR" sz="1700" dirty="0" smtClean="0">
              <a:solidFill>
                <a:schemeClr val="tx1"/>
              </a:solidFill>
            </a:endParaRPr>
          </a:p>
          <a:p>
            <a:pPr>
              <a:buClrTx/>
              <a:buSzPct val="90000"/>
              <a:buFont typeface="+mj-lt"/>
              <a:buAutoNum type="arabicPeriod"/>
            </a:pPr>
            <a:r>
              <a:rPr lang="en-US" sz="1700" dirty="0" err="1" smtClean="0">
                <a:solidFill>
                  <a:schemeClr val="tx1"/>
                </a:solidFill>
              </a:rPr>
              <a:t>Hashmi</a:t>
            </a:r>
            <a:r>
              <a:rPr lang="en-US" sz="1700" dirty="0" smtClean="0">
                <a:solidFill>
                  <a:schemeClr val="tx1"/>
                </a:solidFill>
              </a:rPr>
              <a:t> A , </a:t>
            </a:r>
            <a:r>
              <a:rPr lang="en-US" sz="1700" dirty="0" err="1" smtClean="0">
                <a:solidFill>
                  <a:schemeClr val="tx1"/>
                </a:solidFill>
              </a:rPr>
              <a:t>Faraz</a:t>
            </a:r>
            <a:r>
              <a:rPr lang="en-US" sz="1700" dirty="0" smtClean="0">
                <a:solidFill>
                  <a:schemeClr val="tx1"/>
                </a:solidFill>
              </a:rPr>
              <a:t> M, </a:t>
            </a:r>
            <a:r>
              <a:rPr lang="en-US" sz="1700" dirty="0" err="1" smtClean="0">
                <a:solidFill>
                  <a:schemeClr val="tx1"/>
                </a:solidFill>
              </a:rPr>
              <a:t>Rafique</a:t>
            </a:r>
            <a:r>
              <a:rPr lang="en-US" sz="1700" dirty="0" smtClean="0">
                <a:solidFill>
                  <a:schemeClr val="tx1"/>
                </a:solidFill>
              </a:rPr>
              <a:t> S . Spectrum of</a:t>
            </a:r>
            <a:r>
              <a:rPr lang="en-US" sz="1700" dirty="0" smtClean="0">
                <a:solidFill>
                  <a:srgbClr val="331848"/>
                </a:solidFill>
              </a:rPr>
              <a:t> Papillary</a:t>
            </a:r>
            <a:r>
              <a:rPr lang="en-US" sz="1700" dirty="0" smtClean="0">
                <a:solidFill>
                  <a:schemeClr val="tx1"/>
                </a:solidFill>
              </a:rPr>
              <a:t>  lesions of Breast according to WHO</a:t>
            </a:r>
            <a:r>
              <a:rPr lang="en-AU" sz="1700" dirty="0" smtClean="0">
                <a:solidFill>
                  <a:schemeClr val="tx1"/>
                </a:solidFill>
              </a:rPr>
              <a:t> classification of Papillary</a:t>
            </a:r>
            <a:r>
              <a:rPr lang="en-US" sz="1700" dirty="0" smtClean="0">
                <a:solidFill>
                  <a:schemeClr val="tx1"/>
                </a:solidFill>
              </a:rPr>
              <a:t> </a:t>
            </a:r>
            <a:r>
              <a:rPr lang="en-US" sz="1700" dirty="0" err="1" smtClean="0">
                <a:solidFill>
                  <a:schemeClr val="tx1"/>
                </a:solidFill>
              </a:rPr>
              <a:t>neoplasms</a:t>
            </a:r>
            <a:r>
              <a:rPr lang="en-US" sz="1700" dirty="0" smtClean="0">
                <a:solidFill>
                  <a:schemeClr val="tx1"/>
                </a:solidFill>
              </a:rPr>
              <a:t> of Breast.</a:t>
            </a:r>
            <a:r>
              <a:rPr lang="en-AU" sz="1700" dirty="0" smtClean="0">
                <a:solidFill>
                  <a:schemeClr val="tx1"/>
                </a:solidFill>
              </a:rPr>
              <a:t>  </a:t>
            </a:r>
            <a:r>
              <a:rPr lang="en-AU" sz="1700" dirty="0" err="1" smtClean="0">
                <a:solidFill>
                  <a:schemeClr val="tx1"/>
                </a:solidFill>
              </a:rPr>
              <a:t>Cureus</a:t>
            </a:r>
            <a:r>
              <a:rPr lang="en-AU" sz="1700" dirty="0" smtClean="0">
                <a:solidFill>
                  <a:schemeClr val="tx1"/>
                </a:solidFill>
              </a:rPr>
              <a:t> 2020.</a:t>
            </a:r>
            <a:r>
              <a:rPr lang="en-US" sz="1700" dirty="0" smtClean="0">
                <a:solidFill>
                  <a:schemeClr val="tx1"/>
                </a:solidFill>
              </a:rPr>
              <a:t> </a:t>
            </a:r>
            <a:endParaRPr lang="el-GR" sz="1700" dirty="0">
              <a:solidFill>
                <a:schemeClr val="tx1"/>
              </a:solidFill>
            </a:endParaRPr>
          </a:p>
          <a:p>
            <a:pPr>
              <a:buClrTx/>
              <a:buSzPct val="90000"/>
              <a:buFont typeface="+mj-lt"/>
              <a:buAutoNum type="arabicPeriod"/>
            </a:pPr>
            <a:r>
              <a:rPr lang="en-US" dirty="0" smtClean="0"/>
              <a:t>Nunez DL</a:t>
            </a:r>
            <a:r>
              <a:rPr lang="el-GR" dirty="0" smtClean="0"/>
              <a:t>, </a:t>
            </a:r>
            <a:r>
              <a:rPr lang="en-US" dirty="0" err="1" smtClean="0"/>
              <a:t>Candanedo</a:t>
            </a:r>
            <a:r>
              <a:rPr lang="en-US" dirty="0" smtClean="0"/>
              <a:t> Gonzalez</a:t>
            </a:r>
            <a:r>
              <a:rPr lang="el-GR" dirty="0" smtClean="0"/>
              <a:t> </a:t>
            </a:r>
            <a:r>
              <a:rPr lang="en-US" dirty="0" smtClean="0"/>
              <a:t>F, </a:t>
            </a:r>
            <a:r>
              <a:rPr lang="en-US" dirty="0" err="1" smtClean="0"/>
              <a:t>Ibarguengoitia</a:t>
            </a:r>
            <a:r>
              <a:rPr lang="en-US" dirty="0" smtClean="0"/>
              <a:t> M. et al. </a:t>
            </a:r>
            <a:r>
              <a:rPr lang="en-US" sz="1700" dirty="0">
                <a:solidFill>
                  <a:srgbClr val="331848"/>
                </a:solidFill>
              </a:rPr>
              <a:t>Papillary</a:t>
            </a:r>
            <a:r>
              <a:rPr lang="en-US" sz="1700" dirty="0">
                <a:solidFill>
                  <a:schemeClr val="tx1"/>
                </a:solidFill>
              </a:rPr>
              <a:t>  lesions of </a:t>
            </a:r>
            <a:r>
              <a:rPr lang="en-US" sz="1700" dirty="0" smtClean="0">
                <a:solidFill>
                  <a:schemeClr val="tx1"/>
                </a:solidFill>
              </a:rPr>
              <a:t>the Breast: a review. </a:t>
            </a:r>
            <a:r>
              <a:rPr lang="en-US" sz="1700" dirty="0">
                <a:solidFill>
                  <a:schemeClr val="tx1"/>
                </a:solidFill>
              </a:rPr>
              <a:t>Breast</a:t>
            </a:r>
            <a:r>
              <a:rPr lang="en-US" sz="1700" dirty="0" smtClean="0">
                <a:solidFill>
                  <a:schemeClr val="tx1"/>
                </a:solidFill>
              </a:rPr>
              <a:t>  Cancer Management 2020.</a:t>
            </a:r>
          </a:p>
          <a:p>
            <a:pPr>
              <a:buClrTx/>
              <a:buSzPct val="90000"/>
              <a:buFont typeface="+mj-lt"/>
              <a:buAutoNum type="arabicPeriod"/>
            </a:pPr>
            <a:r>
              <a:rPr lang="en-US" sz="1700" b="1" dirty="0" smtClean="0">
                <a:solidFill>
                  <a:schemeClr val="tx1"/>
                </a:solidFill>
              </a:rPr>
              <a:t>WHO </a:t>
            </a:r>
            <a:r>
              <a:rPr lang="en-AU" sz="1700" b="1" dirty="0" smtClean="0">
                <a:solidFill>
                  <a:schemeClr val="tx1"/>
                </a:solidFill>
              </a:rPr>
              <a:t>Classification of </a:t>
            </a:r>
            <a:r>
              <a:rPr lang="en-AU" sz="1700" b="1" dirty="0" err="1" smtClean="0">
                <a:solidFill>
                  <a:schemeClr val="tx1"/>
                </a:solidFill>
              </a:rPr>
              <a:t>Tumors</a:t>
            </a:r>
            <a:r>
              <a:rPr lang="en-AU" sz="1700" b="1" dirty="0" smtClean="0">
                <a:solidFill>
                  <a:schemeClr val="tx1"/>
                </a:solidFill>
              </a:rPr>
              <a:t>. Pathology and </a:t>
            </a:r>
            <a:r>
              <a:rPr lang="en-AU" sz="1700" b="1" dirty="0" err="1" smtClean="0">
                <a:solidFill>
                  <a:schemeClr val="tx1"/>
                </a:solidFill>
              </a:rPr>
              <a:t>Genetis</a:t>
            </a:r>
            <a:r>
              <a:rPr lang="en-AU" sz="1700" b="1" dirty="0" smtClean="0">
                <a:solidFill>
                  <a:schemeClr val="tx1"/>
                </a:solidFill>
              </a:rPr>
              <a:t>. </a:t>
            </a:r>
            <a:r>
              <a:rPr lang="en-AU" sz="1700" b="1" dirty="0" err="1" smtClean="0">
                <a:solidFill>
                  <a:schemeClr val="tx1"/>
                </a:solidFill>
              </a:rPr>
              <a:t>Tumors</a:t>
            </a:r>
            <a:r>
              <a:rPr lang="en-AU" sz="1700" b="1" dirty="0" smtClean="0">
                <a:solidFill>
                  <a:schemeClr val="tx1"/>
                </a:solidFill>
              </a:rPr>
              <a:t> of Breast.</a:t>
            </a:r>
            <a:r>
              <a:rPr lang="en-US" sz="1700" b="1" dirty="0" smtClean="0">
                <a:solidFill>
                  <a:schemeClr val="tx1"/>
                </a:solidFill>
              </a:rPr>
              <a:t>2019,5</a:t>
            </a:r>
            <a:r>
              <a:rPr lang="en-US" sz="1700" b="1" baseline="30000" dirty="0" smtClean="0">
                <a:solidFill>
                  <a:schemeClr val="tx1"/>
                </a:solidFill>
              </a:rPr>
              <a:t>th</a:t>
            </a:r>
            <a:r>
              <a:rPr lang="en-US" sz="1700" b="1" dirty="0" smtClean="0">
                <a:solidFill>
                  <a:schemeClr val="tx1"/>
                </a:solidFill>
              </a:rPr>
              <a:t> ed.</a:t>
            </a:r>
          </a:p>
          <a:p>
            <a:pPr>
              <a:buClrTx/>
              <a:buSzPct val="90000"/>
              <a:buFont typeface="+mj-lt"/>
              <a:buAutoNum type="arabicPeriod"/>
            </a:pPr>
            <a:r>
              <a:rPr lang="en-US" sz="1700" dirty="0" err="1" smtClean="0">
                <a:solidFill>
                  <a:schemeClr val="bg2">
                    <a:lumMod val="10000"/>
                  </a:schemeClr>
                </a:solidFill>
              </a:rPr>
              <a:t>Guo</a:t>
            </a:r>
            <a:r>
              <a:rPr lang="en-US" sz="1700" dirty="0" smtClean="0">
                <a:solidFill>
                  <a:schemeClr val="bg2">
                    <a:lumMod val="10000"/>
                  </a:schemeClr>
                </a:solidFill>
              </a:rPr>
              <a:t> S, Wang </a:t>
            </a:r>
            <a:r>
              <a:rPr lang="en-US" sz="1700" dirty="0" err="1" smtClean="0">
                <a:solidFill>
                  <a:schemeClr val="bg2">
                    <a:lumMod val="10000"/>
                  </a:schemeClr>
                </a:solidFill>
              </a:rPr>
              <a:t>Y,Rohr</a:t>
            </a:r>
            <a:r>
              <a:rPr lang="en-US" sz="1700" dirty="0" smtClean="0">
                <a:solidFill>
                  <a:schemeClr val="bg2">
                    <a:lumMod val="10000"/>
                  </a:schemeClr>
                </a:solidFill>
              </a:rPr>
              <a:t> J. Solid Papillary of the breast. The Breast 2016</a:t>
            </a:r>
            <a:r>
              <a:rPr lang="el-GR" sz="1700" dirty="0" smtClean="0">
                <a:solidFill>
                  <a:schemeClr val="bg2">
                    <a:lumMod val="10000"/>
                  </a:schemeClr>
                </a:solidFill>
              </a:rPr>
              <a:t>,26</a:t>
            </a:r>
            <a:r>
              <a:rPr lang="en-US" sz="1700" dirty="0" smtClean="0">
                <a:solidFill>
                  <a:schemeClr val="bg2">
                    <a:lumMod val="10000"/>
                  </a:schemeClr>
                </a:solidFill>
              </a:rPr>
              <a:t>:</a:t>
            </a:r>
            <a:r>
              <a:rPr lang="el-GR" sz="1700" dirty="0" smtClean="0">
                <a:solidFill>
                  <a:schemeClr val="bg2">
                    <a:lumMod val="10000"/>
                  </a:schemeClr>
                </a:solidFill>
              </a:rPr>
              <a:t> 67-72</a:t>
            </a:r>
          </a:p>
          <a:p>
            <a:pPr>
              <a:buClrTx/>
              <a:buSzPct val="90000"/>
              <a:buFont typeface="+mj-lt"/>
              <a:buAutoNum type="arabicPeriod"/>
            </a:pPr>
            <a:r>
              <a:rPr lang="en-AU" sz="1700" dirty="0" smtClean="0">
                <a:solidFill>
                  <a:schemeClr val="tx1"/>
                </a:solidFill>
              </a:rPr>
              <a:t>Shi Wei. </a:t>
            </a:r>
            <a:r>
              <a:rPr lang="en-US" sz="1700" dirty="0" smtClean="0">
                <a:solidFill>
                  <a:schemeClr val="tx1"/>
                </a:solidFill>
              </a:rPr>
              <a:t>Papillary lesions of the Breast</a:t>
            </a:r>
            <a:r>
              <a:rPr lang="en-AU" sz="1700" dirty="0" smtClean="0">
                <a:solidFill>
                  <a:schemeClr val="tx1"/>
                </a:solidFill>
              </a:rPr>
              <a:t>: </a:t>
            </a:r>
            <a:r>
              <a:rPr lang="en-US" sz="1700" dirty="0" smtClean="0">
                <a:solidFill>
                  <a:schemeClr val="tx1"/>
                </a:solidFill>
              </a:rPr>
              <a:t>An update. Arch </a:t>
            </a:r>
            <a:r>
              <a:rPr lang="en-US" sz="1700" dirty="0" err="1" smtClean="0">
                <a:solidFill>
                  <a:schemeClr val="tx1"/>
                </a:solidFill>
              </a:rPr>
              <a:t>Pathol</a:t>
            </a:r>
            <a:r>
              <a:rPr lang="en-US" sz="1700" dirty="0" smtClean="0">
                <a:solidFill>
                  <a:schemeClr val="tx1"/>
                </a:solidFill>
              </a:rPr>
              <a:t> Label Med. 2016; 140:140 628-643. </a:t>
            </a:r>
          </a:p>
          <a:p>
            <a:pPr>
              <a:buClrTx/>
              <a:buSzPct val="90000"/>
              <a:buFont typeface="+mj-lt"/>
              <a:buAutoNum type="arabicPeriod"/>
            </a:pPr>
            <a:r>
              <a:rPr lang="en-US" sz="1700" dirty="0" err="1" smtClean="0">
                <a:solidFill>
                  <a:schemeClr val="bg2">
                    <a:lumMod val="10000"/>
                  </a:schemeClr>
                </a:solidFill>
              </a:rPr>
              <a:t>Guo</a:t>
            </a:r>
            <a:r>
              <a:rPr lang="en-US" sz="1700" dirty="0" smtClean="0">
                <a:solidFill>
                  <a:schemeClr val="bg2">
                    <a:lumMod val="10000"/>
                  </a:schemeClr>
                </a:solidFill>
              </a:rPr>
              <a:t> S, Wang </a:t>
            </a:r>
            <a:r>
              <a:rPr lang="en-US" sz="1700" dirty="0" err="1" smtClean="0">
                <a:solidFill>
                  <a:schemeClr val="bg2">
                    <a:lumMod val="10000"/>
                  </a:schemeClr>
                </a:solidFill>
              </a:rPr>
              <a:t>Y,Rohr</a:t>
            </a:r>
            <a:r>
              <a:rPr lang="en-US" sz="1700" dirty="0" smtClean="0">
                <a:solidFill>
                  <a:schemeClr val="bg2">
                    <a:lumMod val="10000"/>
                  </a:schemeClr>
                </a:solidFill>
              </a:rPr>
              <a:t> J. </a:t>
            </a:r>
            <a:r>
              <a:rPr lang="en-US" sz="1700" dirty="0" smtClean="0">
                <a:solidFill>
                  <a:schemeClr val="tx1"/>
                </a:solidFill>
              </a:rPr>
              <a:t>Papillary lesions of the Breast</a:t>
            </a:r>
            <a:r>
              <a:rPr lang="en-AU" sz="1700" dirty="0" smtClean="0">
                <a:solidFill>
                  <a:schemeClr val="tx1"/>
                </a:solidFill>
              </a:rPr>
              <a:t>:</a:t>
            </a:r>
            <a:r>
              <a:rPr lang="en-US" sz="1700" dirty="0" smtClean="0">
                <a:solidFill>
                  <a:schemeClr val="tx1"/>
                </a:solidFill>
              </a:rPr>
              <a:t> A practical Approach to diagnosis. Arch </a:t>
            </a:r>
            <a:r>
              <a:rPr lang="en-US" sz="1700" dirty="0" err="1" smtClean="0">
                <a:solidFill>
                  <a:schemeClr val="tx1"/>
                </a:solidFill>
              </a:rPr>
              <a:t>Pathol</a:t>
            </a:r>
            <a:r>
              <a:rPr lang="en-US" sz="1700" dirty="0" smtClean="0">
                <a:solidFill>
                  <a:schemeClr val="tx1"/>
                </a:solidFill>
              </a:rPr>
              <a:t> Label Med. 2016; 140: 1052-1059</a:t>
            </a:r>
            <a:endParaRPr lang="el-GR" sz="1700" dirty="0" smtClean="0">
              <a:solidFill>
                <a:schemeClr val="tx1"/>
              </a:solidFill>
            </a:endParaRPr>
          </a:p>
          <a:p>
            <a:pPr>
              <a:buClrTx/>
              <a:buSzPct val="90000"/>
              <a:buFont typeface="+mj-lt"/>
              <a:buAutoNum type="arabicPeriod"/>
            </a:pPr>
            <a:endParaRPr lang="el-GR" dirty="0" smtClean="0"/>
          </a:p>
          <a:p>
            <a:pPr>
              <a:buClrTx/>
              <a:buSzPct val="90000"/>
              <a:buFont typeface="+mj-lt"/>
              <a:buAutoNum type="arabicPeriod"/>
            </a:pPr>
            <a:endParaRPr lang="el-GR" dirty="0" smtClean="0">
              <a:solidFill>
                <a:schemeClr val="tx1"/>
              </a:solidFill>
            </a:endParaRPr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463" y="5912319"/>
            <a:ext cx="4184035" cy="5826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3200" i="1" dirty="0" smtClean="0"/>
              <a:t>Ευχαριστώ</a:t>
            </a:r>
            <a:endParaRPr lang="el-GR" sz="3200" i="1" dirty="0"/>
          </a:p>
        </p:txBody>
      </p:sp>
      <p:pic>
        <p:nvPicPr>
          <p:cNvPr id="5" name="3 - Θέση περιεχομένου" descr="100_361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4098" y="412377"/>
            <a:ext cx="8153400" cy="5334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8813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572484"/>
            <a:ext cx="8596668" cy="839455"/>
          </a:xfrm>
        </p:spPr>
        <p:txBody>
          <a:bodyPr>
            <a:normAutofit fontScale="90000"/>
          </a:bodyPr>
          <a:lstStyle/>
          <a:p>
            <a:pPr algn="ctr"/>
            <a:r>
              <a:rPr lang="el-GR" sz="3000" b="1" dirty="0" smtClean="0">
                <a:solidFill>
                  <a:srgbClr val="33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Ενδοπορικό θήλωμα</a:t>
            </a:r>
            <a:br>
              <a:rPr lang="el-GR" sz="3000" b="1" dirty="0" smtClean="0">
                <a:solidFill>
                  <a:srgbClr val="33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000" dirty="0" smtClean="0">
                <a:solidFill>
                  <a:srgbClr val="33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7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Intraductal</a:t>
            </a:r>
            <a:r>
              <a:rPr lang="en-US" sz="27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pappiloma</a:t>
            </a:r>
            <a:r>
              <a:rPr lang="en-US" sz="27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ICDO:8503/0)</a:t>
            </a:r>
            <a:endParaRPr lang="el-GR" sz="27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9965" y="1896035"/>
            <a:ext cx="5267123" cy="4370294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452060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200" b="1" dirty="0" smtClean="0">
                <a:solidFill>
                  <a:srgbClr val="002060"/>
                </a:solidFill>
              </a:rPr>
              <a:t>Κεντρικό</a:t>
            </a:r>
          </a:p>
          <a:p>
            <a:pPr marL="0" indent="0">
              <a:buNone/>
            </a:pPr>
            <a:r>
              <a:rPr lang="el-GR" dirty="0" smtClean="0"/>
              <a:t>     </a:t>
            </a:r>
            <a:r>
              <a:rPr lang="el-GR" sz="2000" dirty="0" smtClean="0"/>
              <a:t>μονήρη, μεγάλους υποθηλαίους πόρους,</a:t>
            </a:r>
          </a:p>
          <a:p>
            <a:pPr marL="0" indent="0">
              <a:buNone/>
            </a:pPr>
            <a:r>
              <a:rPr lang="el-GR" sz="2000" dirty="0" smtClean="0"/>
              <a:t>     πιθανόν ψηλαφητά, μδ. ολίγα </a:t>
            </a:r>
            <a:r>
              <a:rPr lang="en-US" sz="2000" dirty="0" smtClean="0"/>
              <a:t>mm -</a:t>
            </a:r>
            <a:r>
              <a:rPr lang="el-GR" sz="2000" dirty="0" smtClean="0"/>
              <a:t> </a:t>
            </a:r>
            <a:r>
              <a:rPr lang="en-US" sz="2000" dirty="0" smtClean="0"/>
              <a:t>&gt;5cm</a:t>
            </a:r>
            <a:endParaRPr lang="el-GR" sz="2000" dirty="0" smtClean="0"/>
          </a:p>
          <a:p>
            <a:pPr marL="0" indent="0">
              <a:buNone/>
            </a:pPr>
            <a:r>
              <a:rPr lang="el-GR" sz="2000" dirty="0"/>
              <a:t> </a:t>
            </a:r>
            <a:r>
              <a:rPr lang="el-GR" sz="2000" dirty="0" smtClean="0"/>
              <a:t>    έκκριμα θηλής (ορώδες,οροαιματηρό) </a:t>
            </a:r>
          </a:p>
          <a:p>
            <a:pPr marL="0" indent="0">
              <a:buNone/>
            </a:pPr>
            <a:r>
              <a:rPr lang="el-GR" sz="2000" dirty="0"/>
              <a:t> </a:t>
            </a:r>
            <a:r>
              <a:rPr lang="el-GR" sz="2000" dirty="0" smtClean="0"/>
              <a:t>    Μαστογραφικά</a:t>
            </a:r>
            <a:r>
              <a:rPr lang="en-US" sz="2000" dirty="0" smtClean="0"/>
              <a:t>:</a:t>
            </a:r>
            <a:r>
              <a:rPr lang="el-GR" sz="2000" dirty="0" smtClean="0"/>
              <a:t> -σπάνια </a:t>
            </a:r>
            <a:r>
              <a:rPr lang="en-US" sz="2000" dirty="0" err="1" smtClean="0"/>
              <a:t>microCa</a:t>
            </a:r>
            <a:r>
              <a:rPr lang="en-US" sz="2000" dirty="0" smtClean="0"/>
              <a:t>++</a:t>
            </a:r>
            <a:r>
              <a:rPr lang="el-GR" sz="2000" dirty="0" smtClean="0"/>
              <a:t> </a:t>
            </a:r>
          </a:p>
          <a:p>
            <a:pPr marL="0" indent="0">
              <a:buNone/>
            </a:pPr>
            <a:r>
              <a:rPr lang="el-GR" sz="2000" dirty="0"/>
              <a:t> </a:t>
            </a:r>
            <a:r>
              <a:rPr lang="el-GR" sz="2000" dirty="0" smtClean="0"/>
              <a:t>             -περίγραπτη,οπισθοθηλαία μάζα</a:t>
            </a:r>
          </a:p>
          <a:p>
            <a:endParaRPr lang="el-GR" sz="800" dirty="0"/>
          </a:p>
          <a:p>
            <a:pPr>
              <a:buClr>
                <a:srgbClr val="452060"/>
              </a:buClr>
              <a:buSzPct val="90000"/>
              <a:buFont typeface="Wingdings" panose="05000000000000000000" pitchFamily="2" charset="2"/>
              <a:buChar char="Ø"/>
            </a:pPr>
            <a:r>
              <a:rPr lang="el-GR" sz="2200" b="1" dirty="0" smtClean="0">
                <a:solidFill>
                  <a:srgbClr val="002060"/>
                </a:solidFill>
              </a:rPr>
              <a:t>Περιφερικά (μικροσκοπικά)</a:t>
            </a:r>
            <a:endParaRPr lang="en-US" sz="22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l-GR" sz="2000" b="1" dirty="0" smtClean="0"/>
              <a:t>    </a:t>
            </a:r>
            <a:r>
              <a:rPr lang="el-GR" sz="2000" dirty="0" smtClean="0"/>
              <a:t>πολλαπλά, </a:t>
            </a:r>
            <a:r>
              <a:rPr lang="en-US" sz="2000" dirty="0" smtClean="0"/>
              <a:t>TDLU</a:t>
            </a:r>
            <a:r>
              <a:rPr lang="el-GR" sz="2000" dirty="0" smtClean="0"/>
              <a:t> </a:t>
            </a:r>
          </a:p>
          <a:p>
            <a:pPr marL="0" indent="0">
              <a:buNone/>
            </a:pPr>
            <a:r>
              <a:rPr lang="el-GR" sz="2000" dirty="0"/>
              <a:t> </a:t>
            </a:r>
            <a:r>
              <a:rPr lang="el-GR" sz="2000" dirty="0" smtClean="0"/>
              <a:t>   μαστογραφικές πυκνώσεις, </a:t>
            </a:r>
            <a:r>
              <a:rPr lang="en-US" sz="2000" dirty="0" err="1" smtClean="0"/>
              <a:t>microCa</a:t>
            </a:r>
            <a:r>
              <a:rPr lang="en-US" sz="2000" dirty="0" smtClean="0"/>
              <a:t>++</a:t>
            </a:r>
            <a:r>
              <a:rPr lang="el-GR" sz="2000" dirty="0" smtClean="0"/>
              <a:t>, </a:t>
            </a:r>
          </a:p>
          <a:p>
            <a:pPr marL="0" indent="0">
              <a:buNone/>
            </a:pPr>
            <a:r>
              <a:rPr lang="el-GR" sz="2000" dirty="0"/>
              <a:t> </a:t>
            </a:r>
            <a:r>
              <a:rPr lang="el-GR" sz="2000" dirty="0" smtClean="0"/>
              <a:t>   νεαρότερες ασυμπτωματικές γυναίκες </a:t>
            </a:r>
          </a:p>
          <a:p>
            <a:pPr marL="0" indent="0">
              <a:buNone/>
            </a:pPr>
            <a:r>
              <a:rPr lang="el-GR" dirty="0" smtClean="0"/>
              <a:t>     </a:t>
            </a:r>
            <a:r>
              <a:rPr lang="el-GR" b="1" dirty="0" smtClean="0"/>
              <a:t>Θηλωμάτωση</a:t>
            </a:r>
            <a:r>
              <a:rPr lang="en-US" b="1" dirty="0" smtClean="0"/>
              <a:t>:</a:t>
            </a:r>
            <a:r>
              <a:rPr lang="el-GR" b="1" dirty="0" smtClean="0"/>
              <a:t> </a:t>
            </a:r>
            <a:r>
              <a:rPr lang="el-GR" dirty="0" smtClean="0"/>
              <a:t>παρουσία &gt; 5</a:t>
            </a:r>
            <a:r>
              <a:rPr lang="en-US" dirty="0" smtClean="0"/>
              <a:t> </a:t>
            </a:r>
            <a:r>
              <a:rPr lang="el-GR" dirty="0" smtClean="0"/>
              <a:t>θηλωμάτων</a:t>
            </a:r>
            <a:endParaRPr lang="el-GR" dirty="0"/>
          </a:p>
        </p:txBody>
      </p:sp>
      <p:pic>
        <p:nvPicPr>
          <p:cNvPr id="6" name="Picture 7" descr="figur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056" b="8642"/>
          <a:stretch/>
        </p:blipFill>
        <p:spPr bwMode="auto">
          <a:xfrm>
            <a:off x="5657088" y="1411940"/>
            <a:ext cx="3325547" cy="298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figur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88" t="2811" b="-391"/>
          <a:stretch/>
        </p:blipFill>
        <p:spPr>
          <a:xfrm>
            <a:off x="6431921" y="3738282"/>
            <a:ext cx="3307976" cy="30471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668440" y="3896516"/>
            <a:ext cx="752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dirty="0">
                <a:solidFill>
                  <a:srgbClr val="FFFF00"/>
                </a:solidFill>
                <a:latin typeface="Trebuchet MS" panose="020B0603020202020204" pitchFamily="34" charset="0"/>
              </a:rPr>
              <a:t>ECHO</a:t>
            </a:r>
            <a:endParaRPr lang="el-GR" dirty="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72916" y="6266329"/>
            <a:ext cx="5469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MRI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330623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10937</TotalTime>
  <Words>3217</Words>
  <Application>Microsoft Office PowerPoint</Application>
  <PresentationFormat>Προσαρμογή</PresentationFormat>
  <Paragraphs>576</Paragraphs>
  <Slides>81</Slides>
  <Notes>49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81</vt:i4>
      </vt:variant>
    </vt:vector>
  </HeadingPairs>
  <TitlesOfParts>
    <vt:vector size="82" baseType="lpstr">
      <vt:lpstr>Facet</vt:lpstr>
      <vt:lpstr>Θηλώδεις νεοπλασματικές αλλοιώσεις μαστού   Διαγνωστική προσέγγιση</vt:lpstr>
      <vt:lpstr>Θηλώδεις αλλοιώσεις μαστού</vt:lpstr>
      <vt:lpstr>Ιστολογική έκφραση</vt:lpstr>
      <vt:lpstr>Ταξινόμηση θηλωδών νεοπλασμάτων μαστού (WHO 2019)</vt:lpstr>
      <vt:lpstr>ΘΗΛΩΔΕΙΣ ΑΛΛΟΙΩΣΕΙΣ ΜΑΣΤΟΥ</vt:lpstr>
      <vt:lpstr>Διαφάνεια 6</vt:lpstr>
      <vt:lpstr>Θηλώδη νεοπλάσματα μαστού</vt:lpstr>
      <vt:lpstr>Διαγνωστική-Θεραπευτική προσέγγιση θηλωδων αλλοιώσεων μαστού</vt:lpstr>
      <vt:lpstr>Ενδοπορικό θήλωμα (Intraductal pappiloma; ICDO:8503/0)</vt:lpstr>
      <vt:lpstr>Κεντρικό θήλωμα </vt:lpstr>
      <vt:lpstr>Ενδοπορικό θήλωμα </vt:lpstr>
      <vt:lpstr>Ενδοπορικό θήλωμα</vt:lpstr>
      <vt:lpstr>Ενδοπορικό θήλωμα</vt:lpstr>
      <vt:lpstr>Ενδοπορικό θήλωμα με υπερπλασία</vt:lpstr>
      <vt:lpstr>Ενδοπορικό θήλωμα με υπερπλασία </vt:lpstr>
      <vt:lpstr>Ενδοπορικό θήλωμα με υπερπλασία (μυοεπιθηλιακή)</vt:lpstr>
      <vt:lpstr>Ενδοπορικό θήλωμα με αποκρινή μετάπλαση</vt:lpstr>
      <vt:lpstr>Ενδοπορικό θήλωμα με αποκρινή μετάπλαση</vt:lpstr>
      <vt:lpstr>Ενδοπορικό θήλωμα</vt:lpstr>
      <vt:lpstr>Ενδοπορικό θήλωμα</vt:lpstr>
      <vt:lpstr>Ενδοπορικό θήλωμα</vt:lpstr>
      <vt:lpstr>Ενδοπορικό θήλωμα με σκληρυντικές αλλοιώσεις  </vt:lpstr>
      <vt:lpstr>Ενδοπορικό θήλωμα με σκληρυντικές αλλοιώσεις</vt:lpstr>
      <vt:lpstr>Ενδοπορικό θήλωμα με σκληρυντικές αλλοιώσεις</vt:lpstr>
      <vt:lpstr>Μεταφορά επιθηλίου σε θηλώδεις αλλοιώσεις</vt:lpstr>
      <vt:lpstr>Ενδοπορικό θήλωμα με ατυπία</vt:lpstr>
      <vt:lpstr>Ενδοπορικό θήλωμα με άτυπη υπερπλασία </vt:lpstr>
      <vt:lpstr>Ενδοπορικό θήλωμα με ατυπία</vt:lpstr>
      <vt:lpstr>Ενδοπορικό θήλωμα με DCIS</vt:lpstr>
      <vt:lpstr>Ενδοπορικό θήλωμα με DCIS</vt:lpstr>
      <vt:lpstr>Ενδοπορικό θήλωμα με DCIS</vt:lpstr>
      <vt:lpstr>Ενδοπορικό θήλωμα με DCIS-  HIC</vt:lpstr>
      <vt:lpstr>Ταξινόμηση θηλωδών νεοπλασμάτων μαστού                            (WHO 2019)</vt:lpstr>
      <vt:lpstr>Θηλώδες πορογενές καρκίνωμα in situ (DCIS) (Papillary DCIS; ICDO:8503/2)</vt:lpstr>
      <vt:lpstr>Θηλώδες DCIS </vt:lpstr>
      <vt:lpstr>Θηλώδες DCIS </vt:lpstr>
      <vt:lpstr>Θηλώδες DCIS </vt:lpstr>
      <vt:lpstr>Θηλώδες DCIS (IHC) </vt:lpstr>
      <vt:lpstr>Θηλώδες DCIS (IHC) </vt:lpstr>
      <vt:lpstr>Θηλώδες DCIS</vt:lpstr>
      <vt:lpstr>Δ.Δ. θηλώματος – θηλώδους καρκινώματος</vt:lpstr>
      <vt:lpstr>Ενκαψωμένο θηλώδες καρκίνωμα (ΕΘΚ) (Encapsulated papillary Ca;ICDO:8509/2 with invasion 8509/3)  </vt:lpstr>
      <vt:lpstr>Ενκαψωμένο θηλώδες καρκίνωμα</vt:lpstr>
      <vt:lpstr>Ενκαψωμένο θηλώδες καρκίνωμα</vt:lpstr>
      <vt:lpstr>Ενκαψωμένο θηλώδες καρκίνωμα</vt:lpstr>
      <vt:lpstr>Ενκαψωμένο θηλώδες καρκίνωμα</vt:lpstr>
      <vt:lpstr>Ενκαψωμένο θηλώδες καρκίνωμα</vt:lpstr>
      <vt:lpstr>Ενκαψωμένο θηλώδες καρκίνωμα</vt:lpstr>
      <vt:lpstr>Ενκαψωμένο θηλώδες καρκίνωμα</vt:lpstr>
      <vt:lpstr>Ενκαψωμένο θηλώδες καρκίνωμα με συνοδό διηθητικό στοιχείο </vt:lpstr>
      <vt:lpstr>Συμπαγές θηλωδες καρκίνωμα (In Situ και διηθητικό)</vt:lpstr>
      <vt:lpstr>Συμπαγές θηλώδες καρκίνωμα</vt:lpstr>
      <vt:lpstr>Συμπαγές θηλώδες καρκίνωμα</vt:lpstr>
      <vt:lpstr>Συμπαγές θηλώδες καρκίνωμα</vt:lpstr>
      <vt:lpstr>Συμπαγές θηλώδες καρκίνωμα</vt:lpstr>
      <vt:lpstr>Συμπαγές θηλώδες καρκίνωμα (HIC)</vt:lpstr>
      <vt:lpstr>Συμπαγές θηλώδες καρκίνωμα</vt:lpstr>
      <vt:lpstr>Συμπαγές θηλώδες καρκίνωμα (HIC)</vt:lpstr>
      <vt:lpstr>Συμπαγές θηλώδες καρκίνωμα  Διαφορική Διάγνωση</vt:lpstr>
      <vt:lpstr>Συμπαγές θηλώδες καρκίνωμα-  Δ.Δ.</vt:lpstr>
      <vt:lpstr>HIC  TCCRP</vt:lpstr>
      <vt:lpstr>Συμπαγές θηλώδες καρκίνωμα</vt:lpstr>
      <vt:lpstr>Συμπαγές θηλώδες καρκίνωμα</vt:lpstr>
      <vt:lpstr>Διαφάνεια 64</vt:lpstr>
      <vt:lpstr>Διαφάνεια 65</vt:lpstr>
      <vt:lpstr>Διαφάνεια 66</vt:lpstr>
      <vt:lpstr>Σύνθετο θηλώδες καρκίνωμα</vt:lpstr>
      <vt:lpstr>Ταξινόμηση θηλωδών νεοπλασμάτων μαστού                            (WHO 2019)</vt:lpstr>
      <vt:lpstr>Διηθητικό θηλώδες καρκίνωμα (Invasive papillary Ca; ICDO:8503/3)</vt:lpstr>
      <vt:lpstr>Διηθητικό θηλώδες καρκίνωμα</vt:lpstr>
      <vt:lpstr>Διηθητικό θηλώδες καρκίνωμα</vt:lpstr>
      <vt:lpstr>Διηθητικό θηλώδες καρκίνωμα</vt:lpstr>
      <vt:lpstr>ΔΔ. από μεταστατικά στο μαστό   </vt:lpstr>
      <vt:lpstr>ΔΔ. από μεταστατικά στο μαστό</vt:lpstr>
      <vt:lpstr>ΔΔ. Από διηθητικό μικροθηλώδες </vt:lpstr>
      <vt:lpstr>HIC Μικροθηλώδους καρκινώματος</vt:lpstr>
      <vt:lpstr>Διαφάνεια 77</vt:lpstr>
      <vt:lpstr>ΣΥΜΠΕΡΑΣΜΑΤΑ</vt:lpstr>
      <vt:lpstr>ΣΥΜΠΕΡΑΣΜΑΤΑ</vt:lpstr>
      <vt:lpstr>Βιβλιογραφία</vt:lpstr>
      <vt:lpstr>Διαφάνεια 81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Θηλώδεις αλλοιώσεις μαστού</dc:title>
  <dc:creator>olympia tzaida</dc:creator>
  <cp:lastModifiedBy>Yiannis</cp:lastModifiedBy>
  <cp:revision>382</cp:revision>
  <dcterms:created xsi:type="dcterms:W3CDTF">2020-12-20T08:35:29Z</dcterms:created>
  <dcterms:modified xsi:type="dcterms:W3CDTF">2021-03-29T06:01:15Z</dcterms:modified>
</cp:coreProperties>
</file>