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ink/ink1.xml" ContentType="application/inkml+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67" r:id="rId3"/>
    <p:sldId id="268" r:id="rId4"/>
    <p:sldId id="269" r:id="rId5"/>
    <p:sldId id="350" r:id="rId6"/>
    <p:sldId id="286" r:id="rId7"/>
    <p:sldId id="287" r:id="rId8"/>
    <p:sldId id="343" r:id="rId9"/>
    <p:sldId id="344" r:id="rId10"/>
    <p:sldId id="288" r:id="rId11"/>
    <p:sldId id="289" r:id="rId12"/>
    <p:sldId id="258" r:id="rId13"/>
    <p:sldId id="312" r:id="rId14"/>
    <p:sldId id="345" r:id="rId15"/>
    <p:sldId id="285" r:id="rId16"/>
    <p:sldId id="259" r:id="rId17"/>
    <p:sldId id="295" r:id="rId18"/>
    <p:sldId id="284" r:id="rId19"/>
    <p:sldId id="302" r:id="rId20"/>
    <p:sldId id="346" r:id="rId21"/>
    <p:sldId id="296" r:id="rId22"/>
    <p:sldId id="324" r:id="rId23"/>
    <p:sldId id="347" r:id="rId24"/>
    <p:sldId id="348" r:id="rId25"/>
    <p:sldId id="304" r:id="rId26"/>
    <p:sldId id="332" r:id="rId27"/>
    <p:sldId id="351" r:id="rId28"/>
    <p:sldId id="297" r:id="rId29"/>
    <p:sldId id="301" r:id="rId30"/>
    <p:sldId id="349" r:id="rId31"/>
    <p:sldId id="313" r:id="rId32"/>
    <p:sldId id="311" r:id="rId33"/>
    <p:sldId id="333" r:id="rId34"/>
    <p:sldId id="334" r:id="rId3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9966"/>
    <a:srgbClr val="FF9933"/>
    <a:srgbClr val="FF6600"/>
    <a:srgbClr val="FF3300"/>
    <a:srgbClr val="CC00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087" autoAdjust="0"/>
  </p:normalViewPr>
  <p:slideViewPr>
    <p:cSldViewPr>
      <p:cViewPr varScale="1">
        <p:scale>
          <a:sx n="69" d="100"/>
          <a:sy n="69" d="100"/>
        </p:scale>
        <p:origin x="-198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5-22T17:34:08.92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148 19,'21'0,"21"0,-21 0,1 0,-1 0,42 0,-42 0,22 0,-1 0,-21 0,0 0,22 0,-1 0,22 0,-22 0,0 0,-21 21,-21 1,-21-22,0 21,0-21,0 0,-22 0,22 21,0-21,0 0,-21 0,20 0,1 21,0-21,21 21,-21-21,0 22,0-22,-1 21,22 0,-21 0,0-21,-21 21,21 0,-1-21,1 0,0 0,0-21,0 0,21 0,0 0,0 0,0-1,-21 22,-1 0,1 0,-42 0,42 0,21-21,42 21,21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CCA126-7748-4C5B-8ECD-1F8B38113765}" type="datetimeFigureOut">
              <a:rPr lang="el-GR" smtClean="0"/>
              <a:pPr/>
              <a:t>24/5/2023</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DA58D-6B5B-40E7-A049-1E26DC491510}" type="slidenum">
              <a:rPr lang="el-GR" smtClean="0"/>
              <a:pPr/>
              <a:t>‹#›</a:t>
            </a:fld>
            <a:endParaRPr lang="el-GR"/>
          </a:p>
        </p:txBody>
      </p:sp>
    </p:spTree>
    <p:extLst>
      <p:ext uri="{BB962C8B-B14F-4D97-AF65-F5344CB8AC3E}">
        <p14:creationId xmlns:p14="http://schemas.microsoft.com/office/powerpoint/2010/main" xmlns="" val="1615830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20</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Πάνω</a:t>
            </a:r>
            <a:r>
              <a:rPr lang="el-GR" baseline="0" dirty="0"/>
              <a:t> α</a:t>
            </a:r>
            <a:r>
              <a:rPr lang="el-GR" dirty="0"/>
              <a:t>ριστερά το φυσιολογικό</a:t>
            </a:r>
            <a:r>
              <a:rPr lang="en-US" dirty="0"/>
              <a:t> </a:t>
            </a:r>
            <a:r>
              <a:rPr lang="el-GR" dirty="0"/>
              <a:t>δέρμα, οι</a:t>
            </a:r>
            <a:r>
              <a:rPr lang="el-GR" baseline="0" dirty="0"/>
              <a:t> υπόλοιπες </a:t>
            </a:r>
            <a:r>
              <a:rPr lang="el-GR" baseline="0" dirty="0" err="1"/>
              <a:t>εικ</a:t>
            </a:r>
            <a:r>
              <a:rPr lang="el-GR" baseline="0" dirty="0"/>
              <a:t>. από τον ασθενή. </a:t>
            </a:r>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21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b="1" dirty="0"/>
              <a:t>Ψωρίαση κατά πλάκας</a:t>
            </a:r>
            <a:r>
              <a:rPr lang="el-GR" dirty="0"/>
              <a:t>. </a:t>
            </a:r>
            <a:r>
              <a:rPr lang="el-GR" b="1" dirty="0"/>
              <a:t>Συσχέτιση </a:t>
            </a:r>
            <a:r>
              <a:rPr lang="el-GR" dirty="0"/>
              <a:t>ιστολογικών ευρημάτων με τα </a:t>
            </a:r>
            <a:r>
              <a:rPr lang="el-GR" b="1" dirty="0"/>
              <a:t>κλινικά δεδομένα</a:t>
            </a:r>
            <a:r>
              <a:rPr lang="el-GR" b="1" baseline="0" dirty="0"/>
              <a:t> </a:t>
            </a:r>
            <a:r>
              <a:rPr lang="el-GR" baseline="0" dirty="0"/>
              <a:t>π.χ. </a:t>
            </a:r>
            <a:r>
              <a:rPr lang="el-GR" baseline="0" dirty="0" err="1"/>
              <a:t>διαφοροδιάγνωση</a:t>
            </a:r>
            <a:r>
              <a:rPr lang="el-GR" baseline="0" dirty="0"/>
              <a:t> </a:t>
            </a:r>
            <a:r>
              <a:rPr lang="el-GR" baseline="0" dirty="0" err="1"/>
              <a:t>ψωριασιόμορφου</a:t>
            </a:r>
            <a:r>
              <a:rPr lang="el-GR" baseline="0" dirty="0"/>
              <a:t> φαρμακευτικού εξανθήματος.</a:t>
            </a:r>
            <a:endParaRPr lang="el-GR" dirty="0"/>
          </a:p>
          <a:p>
            <a:pPr marL="228600" indent="-228600">
              <a:buAutoNum type="arabicPeriod"/>
            </a:pPr>
            <a:endParaRPr lang="el-GR" dirty="0"/>
          </a:p>
          <a:p>
            <a:pPr marL="228600" indent="-228600">
              <a:buAutoNum type="arabicPeriod"/>
            </a:pPr>
            <a:r>
              <a:rPr lang="el-GR" dirty="0"/>
              <a:t>Μεταβολικό σύνδρομο (παχυσαρκία, υπέρταση, διαβήτης), το οποίο σχετίζεται με την ψωρίαση</a:t>
            </a:r>
            <a:r>
              <a:rPr lang="el-GR" baseline="0" dirty="0"/>
              <a:t> και την</a:t>
            </a:r>
            <a:r>
              <a:rPr lang="el-GR" dirty="0"/>
              <a:t> επιβαρύνει.</a:t>
            </a:r>
          </a:p>
          <a:p>
            <a:pPr marL="228600" indent="-228600">
              <a:buAutoNum type="arabicPeriod"/>
            </a:pPr>
            <a:endParaRPr lang="el-GR" dirty="0"/>
          </a:p>
          <a:p>
            <a:pPr marL="228600" indent="-228600">
              <a:buAutoNum type="arabicPeriod"/>
            </a:pPr>
            <a:r>
              <a:rPr lang="el-GR" dirty="0"/>
              <a:t> </a:t>
            </a:r>
            <a:r>
              <a:rPr lang="el-GR" b="1" dirty="0" err="1"/>
              <a:t>Ψωριασική</a:t>
            </a:r>
            <a:r>
              <a:rPr lang="el-GR" b="1" dirty="0"/>
              <a:t> φλεγμονώδης αρθρίτιδα</a:t>
            </a:r>
            <a:r>
              <a:rPr lang="el-GR" dirty="0"/>
              <a:t>.</a:t>
            </a:r>
          </a:p>
          <a:p>
            <a:pPr marL="228600" indent="-228600">
              <a:buAutoNum type="arabicPeriod"/>
            </a:pPr>
            <a:endParaRPr lang="en-US" dirty="0"/>
          </a:p>
          <a:p>
            <a:pPr marL="228600" indent="-228600">
              <a:buAutoNum type="arabicPeriod"/>
            </a:pP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24</a:t>
            </a:fld>
            <a:endParaRPr lang="el-GR"/>
          </a:p>
        </p:txBody>
      </p:sp>
    </p:spTree>
    <p:extLst>
      <p:ext uri="{BB962C8B-B14F-4D97-AF65-F5344CB8AC3E}">
        <p14:creationId xmlns:p14="http://schemas.microsoft.com/office/powerpoint/2010/main" xmlns="" val="4138471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25</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Σε αντίθεση με την ψωρίαση που είναι στην </a:t>
            </a:r>
            <a:r>
              <a:rPr lang="el-GR" dirty="0" err="1"/>
              <a:t>εκτατική</a:t>
            </a:r>
            <a:r>
              <a:rPr lang="el-GR" dirty="0"/>
              <a:t>, εδώ είναι στην </a:t>
            </a:r>
            <a:r>
              <a:rPr lang="el-GR" b="1" dirty="0" err="1"/>
              <a:t>καμπτική</a:t>
            </a:r>
            <a:r>
              <a:rPr lang="el-GR" dirty="0"/>
              <a:t> επιφάνεια.</a:t>
            </a:r>
          </a:p>
        </p:txBody>
      </p:sp>
      <p:sp>
        <p:nvSpPr>
          <p:cNvPr id="4" name="Slide Number Placeholder 3"/>
          <p:cNvSpPr>
            <a:spLocks noGrp="1"/>
          </p:cNvSpPr>
          <p:nvPr>
            <p:ph type="sldNum" sz="quarter" idx="5"/>
          </p:nvPr>
        </p:nvSpPr>
        <p:spPr/>
        <p:txBody>
          <a:bodyPr/>
          <a:lstStyle/>
          <a:p>
            <a:fld id="{6D4DA58D-6B5B-40E7-A049-1E26DC491510}" type="slidenum">
              <a:rPr lang="el-GR" smtClean="0"/>
              <a:pPr/>
              <a:t>27</a:t>
            </a:fld>
            <a:endParaRPr lang="el-GR"/>
          </a:p>
        </p:txBody>
      </p:sp>
    </p:spTree>
    <p:extLst>
      <p:ext uri="{BB962C8B-B14F-4D97-AF65-F5344CB8AC3E}">
        <p14:creationId xmlns:p14="http://schemas.microsoft.com/office/powerpoint/2010/main" xmlns="" val="2742344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Αριστερά το φυσιολογικό, δεξιά της ασθενούς</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28</a:t>
            </a:fld>
            <a:endParaRPr lang="el-GR"/>
          </a:p>
        </p:txBody>
      </p:sp>
    </p:spTree>
    <p:extLst>
      <p:ext uri="{BB962C8B-B14F-4D97-AF65-F5344CB8AC3E}">
        <p14:creationId xmlns:p14="http://schemas.microsoft.com/office/powerpoint/2010/main" xmlns="" val="3376969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a:buAutoNum type="arabicPeriod"/>
            </a:pPr>
            <a:r>
              <a:rPr lang="el-GR" b="1" dirty="0" err="1"/>
              <a:t>Ατοπική</a:t>
            </a:r>
            <a:r>
              <a:rPr lang="el-GR" b="1" dirty="0"/>
              <a:t> δερματίτιδα</a:t>
            </a:r>
            <a:r>
              <a:rPr lang="el-GR" dirty="0"/>
              <a:t>. Κνησμώδης νόσος άγνωστης προέλευσης. Συνήθως αρχίζει στα βρέφη. </a:t>
            </a:r>
            <a:r>
              <a:rPr lang="el-GR" dirty="0" err="1"/>
              <a:t>Εκζεματώδεις</a:t>
            </a:r>
            <a:r>
              <a:rPr lang="el-GR" dirty="0"/>
              <a:t> βλάβες, </a:t>
            </a:r>
            <a:r>
              <a:rPr lang="el-GR" dirty="0" err="1"/>
              <a:t>λειχηνοποίηση</a:t>
            </a:r>
            <a:r>
              <a:rPr lang="el-GR" dirty="0"/>
              <a:t> (πάχυνση με αύξηση των σημαδιών του δέρματος), ξηροδερμία. Μπορεί να είναι </a:t>
            </a:r>
            <a:r>
              <a:rPr lang="el-GR" dirty="0" err="1"/>
              <a:t>οικογενής</a:t>
            </a:r>
            <a:r>
              <a:rPr lang="el-GR" dirty="0"/>
              <a:t> (πυρετός εκ χόρτου, άσθμα και έκζεμα). Εμφανίζεται πρωτίστως</a:t>
            </a:r>
            <a:r>
              <a:rPr lang="el-GR" baseline="0" dirty="0"/>
              <a:t> </a:t>
            </a:r>
            <a:r>
              <a:rPr lang="el-GR" dirty="0"/>
              <a:t>σε </a:t>
            </a:r>
            <a:r>
              <a:rPr lang="el-GR" b="1" dirty="0" err="1"/>
              <a:t>καμπτικές</a:t>
            </a:r>
            <a:r>
              <a:rPr lang="el-GR" b="1" dirty="0"/>
              <a:t> </a:t>
            </a:r>
            <a:r>
              <a:rPr lang="el-GR" dirty="0"/>
              <a:t>επιφάνειες.</a:t>
            </a:r>
          </a:p>
          <a:p>
            <a:pPr marL="228600" indent="-228600" algn="just">
              <a:buAutoNum type="arabicPeriod"/>
            </a:pPr>
            <a:endParaRPr lang="el-GR" dirty="0"/>
          </a:p>
          <a:p>
            <a:pPr marL="228600" indent="-228600" algn="just">
              <a:buNone/>
            </a:pPr>
            <a:r>
              <a:rPr lang="el-GR" dirty="0"/>
              <a:t>     Στο φάσμα της </a:t>
            </a:r>
            <a:r>
              <a:rPr lang="en-US" dirty="0"/>
              <a:t> </a:t>
            </a:r>
            <a:r>
              <a:rPr lang="el-GR" b="1" spc="600" dirty="0"/>
              <a:t>οξείας </a:t>
            </a:r>
            <a:r>
              <a:rPr lang="el-GR" b="1" spc="600" dirty="0" err="1"/>
              <a:t>εκζεματώδους</a:t>
            </a:r>
            <a:r>
              <a:rPr lang="el-GR" b="1" spc="600" dirty="0"/>
              <a:t> δερματίτιδας  </a:t>
            </a:r>
            <a:r>
              <a:rPr lang="el-GR" dirty="0"/>
              <a:t>περιλαμβάνονται οι εξής οντότητες</a:t>
            </a:r>
            <a:r>
              <a:rPr lang="en-US" dirty="0"/>
              <a:t>:</a:t>
            </a:r>
            <a:r>
              <a:rPr lang="en-US" baseline="0" dirty="0"/>
              <a:t> </a:t>
            </a:r>
            <a:r>
              <a:rPr lang="el-GR" baseline="0" dirty="0"/>
              <a:t>αλλεργική δερματίτιδα εξ επαφής, </a:t>
            </a:r>
            <a:r>
              <a:rPr lang="el-GR" b="1" baseline="0" dirty="0" err="1"/>
              <a:t>ατοπική</a:t>
            </a:r>
            <a:r>
              <a:rPr lang="el-GR" b="1" baseline="0" dirty="0"/>
              <a:t> δερματίτιδα </a:t>
            </a:r>
            <a:r>
              <a:rPr lang="el-GR" baseline="0" dirty="0"/>
              <a:t>(η προκείμενη περίπτωση), </a:t>
            </a:r>
            <a:r>
              <a:rPr lang="el-GR" baseline="0" dirty="0" err="1"/>
              <a:t>φαρμακοσχετιζόμενη</a:t>
            </a:r>
            <a:r>
              <a:rPr lang="el-GR" baseline="0" dirty="0"/>
              <a:t>, </a:t>
            </a:r>
            <a:r>
              <a:rPr lang="el-GR" u="sng" baseline="0" dirty="0"/>
              <a:t>έκζεμα-</a:t>
            </a:r>
            <a:r>
              <a:rPr lang="el-GR" u="sng" baseline="0" dirty="0" err="1"/>
              <a:t>σπογγιωτική</a:t>
            </a:r>
            <a:r>
              <a:rPr lang="el-GR" u="sng" baseline="0" dirty="0"/>
              <a:t> δερματίτιδα</a:t>
            </a:r>
            <a:r>
              <a:rPr lang="el-GR" baseline="0" dirty="0"/>
              <a:t>, ερεθιστική δερματίτιδα εξ επαφής, </a:t>
            </a:r>
            <a:r>
              <a:rPr lang="el-GR" baseline="0" dirty="0" err="1"/>
              <a:t>φωτοδερματίτιδα</a:t>
            </a:r>
            <a:r>
              <a:rPr lang="el-GR" baseline="0" dirty="0"/>
              <a:t>, πρωτοπαθής ερεθιστική δερματίτιδα λόγω επανειλημμένης τριβής.</a:t>
            </a:r>
            <a:endParaRPr lang="el-GR" dirty="0"/>
          </a:p>
          <a:p>
            <a:pPr marL="228600" indent="-228600" algn="just">
              <a:buAutoNum type="arabicPeriod"/>
            </a:pPr>
            <a:endParaRPr lang="el-GR" dirty="0"/>
          </a:p>
          <a:p>
            <a:pPr marL="228600" indent="-228600" algn="just">
              <a:buAutoNum type="arabicPeriod"/>
            </a:pPr>
            <a:r>
              <a:rPr lang="el-GR" dirty="0"/>
              <a:t>Τροφικές αλλεργίες, βρογχικό άσθμα (όπως εν προκειμένω), αλλεργική ρινίτιδα.</a:t>
            </a:r>
          </a:p>
          <a:p>
            <a:pPr marL="228600" indent="-228600" algn="just">
              <a:buAutoNum type="arabicPeriod"/>
            </a:pPr>
            <a:endParaRPr lang="el-GR" dirty="0"/>
          </a:p>
          <a:p>
            <a:pPr marL="228600" indent="-228600" algn="just">
              <a:buAutoNum type="arabicPeriod"/>
            </a:pPr>
            <a:r>
              <a:rPr lang="el-GR" dirty="0"/>
              <a:t>Τοπικά κορτικοειδή για τις εξάρσεις, ενυδατικές κρέμες για αποκατάσταση του φραγμού στο υγιές δέρμα. Η υπερβολική χρήση κορτικοειδών οδηγεί σε δερματική ατροφία.</a:t>
            </a:r>
            <a:endParaRPr lang="en-US" dirty="0"/>
          </a:p>
          <a:p>
            <a:pPr marL="228600" indent="-228600" algn="just">
              <a:buAutoNum type="arabicPeriod"/>
            </a:pP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30</a:t>
            </a:fld>
            <a:endParaRPr lang="el-GR"/>
          </a:p>
        </p:txBody>
      </p:sp>
    </p:spTree>
    <p:extLst>
      <p:ext uri="{BB962C8B-B14F-4D97-AF65-F5344CB8AC3E}">
        <p14:creationId xmlns:p14="http://schemas.microsoft.com/office/powerpoint/2010/main" xmlns="" val="3288616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31</a:t>
            </a:fld>
            <a:endParaRPr lang="el-GR"/>
          </a:p>
        </p:txBody>
      </p:sp>
    </p:spTree>
    <p:extLst>
      <p:ext uri="{BB962C8B-B14F-4D97-AF65-F5344CB8AC3E}">
        <p14:creationId xmlns:p14="http://schemas.microsoft.com/office/powerpoint/2010/main" xmlns="" val="2293384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32</a:t>
            </a:fld>
            <a:endParaRPr lang="el-GR"/>
          </a:p>
        </p:txBody>
      </p:sp>
    </p:spTree>
    <p:extLst>
      <p:ext uri="{BB962C8B-B14F-4D97-AF65-F5344CB8AC3E}">
        <p14:creationId xmlns:p14="http://schemas.microsoft.com/office/powerpoint/2010/main" xmlns="" val="214835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3</a:t>
            </a:fld>
            <a:endParaRPr lang="el-GR"/>
          </a:p>
        </p:txBody>
      </p:sp>
    </p:spTree>
    <p:extLst>
      <p:ext uri="{BB962C8B-B14F-4D97-AF65-F5344CB8AC3E}">
        <p14:creationId xmlns:p14="http://schemas.microsoft.com/office/powerpoint/2010/main" xmlns="" val="3930307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4</a:t>
            </a:fld>
            <a:endParaRPr lang="el-GR"/>
          </a:p>
        </p:txBody>
      </p:sp>
    </p:spTree>
    <p:extLst>
      <p:ext uri="{BB962C8B-B14F-4D97-AF65-F5344CB8AC3E}">
        <p14:creationId xmlns:p14="http://schemas.microsoft.com/office/powerpoint/2010/main" xmlns="" val="249811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Αριστερές </a:t>
            </a:r>
            <a:r>
              <a:rPr lang="el-GR" dirty="0" err="1"/>
              <a:t>εικ</a:t>
            </a:r>
            <a:r>
              <a:rPr lang="el-GR" dirty="0"/>
              <a:t>, φυσιολογικές. Δεξιές οι </a:t>
            </a:r>
            <a:r>
              <a:rPr lang="el-GR" dirty="0" err="1"/>
              <a:t>εικ</a:t>
            </a:r>
            <a:r>
              <a:rPr lang="el-GR" dirty="0"/>
              <a:t>. της ασθενούς.</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6</a:t>
            </a:fld>
            <a:endParaRPr lang="el-GR"/>
          </a:p>
        </p:txBody>
      </p:sp>
    </p:spTree>
    <p:extLst>
      <p:ext uri="{BB962C8B-B14F-4D97-AF65-F5344CB8AC3E}">
        <p14:creationId xmlns:p14="http://schemas.microsoft.com/office/powerpoint/2010/main" xmlns="" val="313510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dirty="0" err="1"/>
              <a:t>Πομφολυγώδες</a:t>
            </a:r>
            <a:r>
              <a:rPr lang="el-GR" dirty="0"/>
              <a:t> </a:t>
            </a:r>
            <a:r>
              <a:rPr lang="el-GR" dirty="0" err="1"/>
              <a:t>πεμφιγοειδές</a:t>
            </a:r>
            <a:r>
              <a:rPr lang="el-GR" dirty="0"/>
              <a:t>.</a:t>
            </a:r>
          </a:p>
          <a:p>
            <a:pPr marL="228600" indent="-228600">
              <a:buAutoNum type="arabicPeriod"/>
            </a:pPr>
            <a:endParaRPr lang="el-GR" dirty="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a:t>
            </a:r>
            <a:r>
              <a:rPr lang="el-GR" dirty="0" err="1"/>
              <a:t>ντιδιαβητικά</a:t>
            </a:r>
            <a:r>
              <a:rPr lang="el-GR" dirty="0"/>
              <a:t> </a:t>
            </a:r>
            <a:r>
              <a:rPr lang="en-US" dirty="0"/>
              <a:t>[</a:t>
            </a:r>
            <a:r>
              <a:rPr lang="el-GR" dirty="0" err="1"/>
              <a:t>γλιπτίνες</a:t>
            </a:r>
            <a:r>
              <a:rPr lang="en-US" dirty="0"/>
              <a:t>: </a:t>
            </a:r>
            <a:r>
              <a:rPr lang="el-GR" dirty="0"/>
              <a:t>υπογλυκαιμικά φάρμακα, </a:t>
            </a:r>
            <a:r>
              <a:rPr lang="el-GR" sz="1200" b="0" i="0" kern="1200" dirty="0">
                <a:solidFill>
                  <a:schemeClr val="tx1"/>
                </a:solidFill>
                <a:latin typeface="+mn-lt"/>
                <a:ea typeface="+mn-ea"/>
                <a:cs typeface="+mn-cs"/>
              </a:rPr>
              <a:t>αγωνιστές των υποδοχέων του </a:t>
            </a:r>
            <a:r>
              <a:rPr lang="en-US" dirty="0"/>
              <a:t>GLP-1 (</a:t>
            </a:r>
            <a:r>
              <a:rPr lang="el-GR" sz="1200" b="0" i="0" kern="1200" dirty="0" err="1">
                <a:solidFill>
                  <a:schemeClr val="tx1"/>
                </a:solidFill>
                <a:latin typeface="+mn-lt"/>
                <a:ea typeface="+mn-ea"/>
                <a:cs typeface="+mn-cs"/>
              </a:rPr>
              <a:t>γλυκαγονόμορφου</a:t>
            </a:r>
            <a:r>
              <a:rPr lang="el-GR" sz="1200" b="0" i="0" kern="1200" dirty="0">
                <a:solidFill>
                  <a:schemeClr val="tx1"/>
                </a:solidFill>
                <a:latin typeface="+mn-lt"/>
                <a:ea typeface="+mn-ea"/>
                <a:cs typeface="+mn-cs"/>
              </a:rPr>
              <a:t> πεπτιδίου-1</a:t>
            </a:r>
          </a:p>
          <a:p>
            <a:pPr marL="228600" indent="-228600">
              <a:buAutoNum type="arabicPeriod"/>
            </a:pPr>
            <a:r>
              <a:rPr lang="en-US" dirty="0"/>
              <a:t>)],</a:t>
            </a:r>
            <a:r>
              <a:rPr lang="el-GR" dirty="0"/>
              <a:t> </a:t>
            </a:r>
            <a:r>
              <a:rPr lang="el-GR" dirty="0" err="1"/>
              <a:t>φουροσεμίδη</a:t>
            </a:r>
            <a:r>
              <a:rPr lang="el-GR" dirty="0"/>
              <a:t> </a:t>
            </a:r>
            <a:r>
              <a:rPr lang="en-US" dirty="0"/>
              <a:t>[</a:t>
            </a:r>
            <a:r>
              <a:rPr lang="el-GR" sz="1200" b="0" i="0" kern="1200" dirty="0">
                <a:solidFill>
                  <a:schemeClr val="tx1"/>
                </a:solidFill>
                <a:latin typeface="+mn-lt"/>
                <a:ea typeface="+mn-ea"/>
                <a:cs typeface="+mn-cs"/>
              </a:rPr>
              <a:t>διουρητικό της αγκύλης</a:t>
            </a:r>
            <a:r>
              <a:rPr lang="el-GR" sz="1200" b="0" i="0" kern="1200" baseline="0" dirty="0">
                <a:solidFill>
                  <a:schemeClr val="tx1"/>
                </a:solidFill>
                <a:latin typeface="+mn-lt"/>
                <a:ea typeface="+mn-ea"/>
                <a:cs typeface="+mn-cs"/>
              </a:rPr>
              <a:t> </a:t>
            </a:r>
            <a:r>
              <a:rPr lang="en-US" sz="1200" b="0" i="0" kern="1200" baseline="0" dirty="0">
                <a:solidFill>
                  <a:schemeClr val="tx1"/>
                </a:solidFill>
                <a:latin typeface="+mn-lt"/>
                <a:ea typeface="+mn-ea"/>
                <a:cs typeface="+mn-cs"/>
              </a:rPr>
              <a:t>(</a:t>
            </a:r>
            <a:r>
              <a:rPr lang="en-US" sz="1200" b="0" i="0" kern="1200" baseline="0" dirty="0" err="1">
                <a:solidFill>
                  <a:schemeClr val="tx1"/>
                </a:solidFill>
                <a:latin typeface="+mn-lt"/>
                <a:ea typeface="+mn-ea"/>
                <a:cs typeface="+mn-cs"/>
              </a:rPr>
              <a:t>Lasix</a:t>
            </a:r>
            <a:r>
              <a:rPr lang="en-US" sz="1200" b="0" i="0" kern="1200" baseline="0" dirty="0">
                <a:solidFill>
                  <a:schemeClr val="tx1"/>
                </a:solidFill>
                <a:latin typeface="+mn-lt"/>
                <a:ea typeface="+mn-ea"/>
                <a:cs typeface="+mn-cs"/>
              </a:rPr>
              <a:t>)]</a:t>
            </a:r>
            <a:r>
              <a:rPr lang="en-US" dirty="0"/>
              <a:t>,</a:t>
            </a:r>
            <a:r>
              <a:rPr lang="el-GR" dirty="0"/>
              <a:t> ανοσοθεραπεία (αναστολείς </a:t>
            </a:r>
            <a:r>
              <a:rPr lang="en-US" dirty="0"/>
              <a:t>PD-1/PDL-1)</a:t>
            </a:r>
            <a:r>
              <a:rPr lang="el-GR" dirty="0"/>
              <a:t>, </a:t>
            </a:r>
            <a:r>
              <a:rPr lang="el-GR" dirty="0" err="1"/>
              <a:t>πενικιλλίνες</a:t>
            </a:r>
            <a:r>
              <a:rPr lang="en-US" dirty="0"/>
              <a:t>.</a:t>
            </a:r>
            <a:endParaRPr lang="el-GR" dirty="0"/>
          </a:p>
          <a:p>
            <a:pPr marL="228600" indent="-228600">
              <a:buAutoNum type="arabicPeriod"/>
            </a:pPr>
            <a:endParaRPr lang="el-GR" dirty="0"/>
          </a:p>
          <a:p>
            <a:pPr marL="228600" indent="-228600">
              <a:buAutoNum type="arabicPeriod"/>
            </a:pPr>
            <a:r>
              <a:rPr lang="en-US" b="1" dirty="0"/>
              <a:t>Per </a:t>
            </a:r>
            <a:r>
              <a:rPr lang="en-US" b="1" dirty="0" err="1"/>
              <a:t>os</a:t>
            </a:r>
            <a:r>
              <a:rPr lang="en-US" b="1" dirty="0"/>
              <a:t> </a:t>
            </a:r>
            <a:r>
              <a:rPr lang="el-GR" b="1" dirty="0"/>
              <a:t>κορτικοειδή, </a:t>
            </a:r>
            <a:r>
              <a:rPr lang="el-GR" dirty="0" err="1"/>
              <a:t>τετρακυκλίνες</a:t>
            </a:r>
            <a:r>
              <a:rPr lang="en-US" dirty="0"/>
              <a:t> (</a:t>
            </a:r>
            <a:r>
              <a:rPr lang="el-GR" sz="1200" b="0" i="0" kern="1200" dirty="0" err="1">
                <a:solidFill>
                  <a:schemeClr val="tx1"/>
                </a:solidFill>
                <a:latin typeface="+mn-lt"/>
                <a:ea typeface="+mn-ea"/>
                <a:cs typeface="+mn-cs"/>
              </a:rPr>
              <a:t>αντιμικροβιακά</a:t>
            </a:r>
            <a:r>
              <a:rPr lang="el-GR" sz="1200" b="0" i="0" kern="1200" dirty="0">
                <a:solidFill>
                  <a:schemeClr val="tx1"/>
                </a:solidFill>
                <a:latin typeface="+mn-lt"/>
                <a:ea typeface="+mn-ea"/>
                <a:cs typeface="+mn-cs"/>
              </a:rPr>
              <a:t> ευρέος φάσματος</a:t>
            </a:r>
            <a:r>
              <a:rPr lang="en-US" sz="1200" b="0" i="0" kern="1200" dirty="0">
                <a:solidFill>
                  <a:schemeClr val="tx1"/>
                </a:solidFill>
                <a:latin typeface="+mn-lt"/>
                <a:ea typeface="+mn-ea"/>
                <a:cs typeface="+mn-cs"/>
              </a:rPr>
              <a:t>)</a:t>
            </a:r>
            <a:r>
              <a:rPr lang="el-GR" dirty="0"/>
              <a:t>, </a:t>
            </a:r>
            <a:r>
              <a:rPr lang="el-GR" dirty="0" err="1"/>
              <a:t>μεθοτρεξάτη</a:t>
            </a:r>
            <a:r>
              <a:rPr lang="el-GR" dirty="0"/>
              <a:t>.</a:t>
            </a:r>
          </a:p>
        </p:txBody>
      </p:sp>
      <p:sp>
        <p:nvSpPr>
          <p:cNvPr id="4" name="Slide Number Placeholder 3"/>
          <p:cNvSpPr>
            <a:spLocks noGrp="1"/>
          </p:cNvSpPr>
          <p:nvPr>
            <p:ph type="sldNum" sz="quarter" idx="5"/>
          </p:nvPr>
        </p:nvSpPr>
        <p:spPr/>
        <p:txBody>
          <a:bodyPr/>
          <a:lstStyle/>
          <a:p>
            <a:fld id="{6D4DA58D-6B5B-40E7-A049-1E26DC491510}" type="slidenum">
              <a:rPr lang="el-GR" smtClean="0"/>
              <a:pPr/>
              <a:t>9</a:t>
            </a:fld>
            <a:endParaRPr lang="el-GR"/>
          </a:p>
        </p:txBody>
      </p:sp>
    </p:spTree>
    <p:extLst>
      <p:ext uri="{BB962C8B-B14F-4D97-AF65-F5344CB8AC3E}">
        <p14:creationId xmlns:p14="http://schemas.microsoft.com/office/powerpoint/2010/main" xmlns="" val="1531903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a:p>
            <a:r>
              <a:rPr lang="el-GR" dirty="0"/>
              <a:t>Αριστερά φυσιολογικές</a:t>
            </a:r>
            <a:r>
              <a:rPr lang="el-GR" baseline="0" dirty="0"/>
              <a:t> </a:t>
            </a:r>
            <a:r>
              <a:rPr lang="el-GR" baseline="0" dirty="0" err="1"/>
              <a:t>εικόνες∙</a:t>
            </a:r>
            <a:r>
              <a:rPr lang="el-GR"/>
              <a:t> δεξιά, </a:t>
            </a:r>
            <a:r>
              <a:rPr lang="el-GR" dirty="0"/>
              <a:t>του ασθενούς</a:t>
            </a:r>
            <a:r>
              <a:rPr lang="en-US" dirty="0"/>
              <a:t> (</a:t>
            </a:r>
            <a:r>
              <a:rPr lang="el-GR" dirty="0"/>
              <a:t>αξονική κοιλίας, ιστολογία δερματικής αλλοίωσης).</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12</a:t>
            </a:fld>
            <a:endParaRPr lang="el-GR"/>
          </a:p>
        </p:txBody>
      </p:sp>
    </p:spTree>
    <p:extLst>
      <p:ext uri="{BB962C8B-B14F-4D97-AF65-F5344CB8AC3E}">
        <p14:creationId xmlns:p14="http://schemas.microsoft.com/office/powerpoint/2010/main" xmlns="" val="3758038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dirty="0"/>
              <a:t>Μεταστατικό μελάνωμα στο ήπαρ.</a:t>
            </a:r>
          </a:p>
          <a:p>
            <a:pPr marL="228600" indent="-228600">
              <a:buAutoNum type="arabicPeriod"/>
            </a:pPr>
            <a:endParaRPr lang="el-GR" dirty="0"/>
          </a:p>
          <a:p>
            <a:pPr marL="228600" indent="-228600">
              <a:buAutoNum type="arabicPeriod" startAt="2"/>
            </a:pPr>
            <a:r>
              <a:rPr lang="el-GR" dirty="0"/>
              <a:t>Ηλιακή ακτινοβολία (είτε έντονη έκθεση είτε ηλιακά εγκαύματα). Οικογενειακό ιστορικό. </a:t>
            </a:r>
            <a:r>
              <a:rPr lang="el-GR" dirty="0" err="1"/>
              <a:t>Δυσπλαστικοί</a:t>
            </a:r>
            <a:r>
              <a:rPr lang="el-GR" dirty="0"/>
              <a:t> σπίλοι.  </a:t>
            </a:r>
          </a:p>
          <a:p>
            <a:pPr marL="228600" indent="-228600">
              <a:buAutoNum type="arabicPeriod" startAt="2"/>
            </a:pPr>
            <a:endParaRPr lang="el-GR" dirty="0"/>
          </a:p>
          <a:p>
            <a:pPr marL="228600" indent="-228600">
              <a:buAutoNum type="arabicPeriod" startAt="2"/>
            </a:pPr>
            <a:r>
              <a:rPr lang="el-GR" dirty="0"/>
              <a:t>Πέραν από το </a:t>
            </a:r>
            <a:r>
              <a:rPr lang="el-GR" b="1" dirty="0"/>
              <a:t>στάδιο</a:t>
            </a:r>
            <a:r>
              <a:rPr lang="el-GR" dirty="0"/>
              <a:t> (16% των ασθενών με 5ετή επιβίωση σε στάδιο</a:t>
            </a:r>
            <a:r>
              <a:rPr lang="en-US" dirty="0"/>
              <a:t> 4</a:t>
            </a:r>
            <a:r>
              <a:rPr lang="el-GR" dirty="0"/>
              <a:t> δηλ. με απομακρυσμένες μεταστάσεις, όπως εν προκειμένω), το</a:t>
            </a:r>
            <a:r>
              <a:rPr lang="el-GR" b="1" dirty="0"/>
              <a:t> πάχος κατά </a:t>
            </a:r>
            <a:r>
              <a:rPr lang="en-US" b="1" dirty="0" err="1"/>
              <a:t>Breslow</a:t>
            </a:r>
            <a:r>
              <a:rPr lang="en-US" b="1" dirty="0"/>
              <a:t> </a:t>
            </a:r>
            <a:r>
              <a:rPr lang="el-GR" dirty="0"/>
              <a:t>του όγκου έχει μεγάλη σημασία (στο 96% επιβίωση εάν πάχος </a:t>
            </a:r>
            <a:r>
              <a:rPr lang="el-GR" b="1" dirty="0"/>
              <a:t>κάτω από 1</a:t>
            </a:r>
            <a:r>
              <a:rPr lang="en-US" b="1" dirty="0"/>
              <a:t>mm</a:t>
            </a:r>
            <a:r>
              <a:rPr lang="en-US" dirty="0"/>
              <a:t>, </a:t>
            </a:r>
            <a:r>
              <a:rPr lang="el-GR" dirty="0"/>
              <a:t>80% με 1-2</a:t>
            </a:r>
            <a:r>
              <a:rPr lang="en-US" dirty="0"/>
              <a:t>mm </a:t>
            </a:r>
            <a:r>
              <a:rPr lang="el-GR" dirty="0"/>
              <a:t>και 55% με 2-4</a:t>
            </a:r>
            <a:r>
              <a:rPr lang="en-US" dirty="0"/>
              <a:t>mm</a:t>
            </a:r>
            <a:r>
              <a:rPr lang="el-GR" dirty="0"/>
              <a:t> ) καθώς και άλλοι ιστολογικοί παράγοντες όπως ο αριθμός των μιτώσεων, ο ιστολογικός </a:t>
            </a:r>
            <a:r>
              <a:rPr lang="el-GR" dirty="0" err="1"/>
              <a:t>υπότυπος</a:t>
            </a:r>
            <a:r>
              <a:rPr lang="el-GR" dirty="0"/>
              <a:t> του μελανώματος, η παρουσία λεμφοκυττάρων, η παρουσία εξέλκωσης, το φύλο και η θέση ανάπτυξης (κορμός έναντι άκρων).</a:t>
            </a:r>
          </a:p>
          <a:p>
            <a:pPr marL="228600" indent="-228600">
              <a:buAutoNum type="arabicPeriod" startAt="2"/>
            </a:pPr>
            <a:endParaRPr lang="el-GR" dirty="0"/>
          </a:p>
          <a:p>
            <a:pPr marL="228600" indent="-228600">
              <a:buAutoNum type="arabicPeriod" startAt="2"/>
            </a:pPr>
            <a:endParaRPr lang="el-GR" dirty="0"/>
          </a:p>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14</a:t>
            </a:fld>
            <a:endParaRPr lang="el-GR"/>
          </a:p>
        </p:txBody>
      </p:sp>
    </p:spTree>
    <p:extLst>
      <p:ext uri="{BB962C8B-B14F-4D97-AF65-F5344CB8AC3E}">
        <p14:creationId xmlns:p14="http://schemas.microsoft.com/office/powerpoint/2010/main" xmlns="" val="3707698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Το σωστό θα ήταν να παίρναμε άμεσο δερματικό επίχρισμα επεξεργασμένο με διάλυμα υδροξειδίου του καλίου  (</a:t>
            </a:r>
            <a:r>
              <a:rPr lang="en-US" dirty="0"/>
              <a:t>KOH</a:t>
            </a:r>
            <a:r>
              <a:rPr lang="el-GR" dirty="0"/>
              <a:t>) για ανίχνευση </a:t>
            </a:r>
            <a:r>
              <a:rPr lang="el-GR" dirty="0" err="1"/>
              <a:t>δερματόφυτων</a:t>
            </a:r>
            <a:r>
              <a:rPr lang="el-GR" dirty="0"/>
              <a:t>. Εάν όμως η ασθενής είχε βάλει πάνω </a:t>
            </a:r>
            <a:r>
              <a:rPr lang="el-GR" dirty="0" err="1"/>
              <a:t>αντιμυκητιασική</a:t>
            </a:r>
            <a:r>
              <a:rPr lang="el-GR" dirty="0"/>
              <a:t> κρέμα,</a:t>
            </a:r>
            <a:r>
              <a:rPr lang="el-GR" baseline="0" dirty="0"/>
              <a:t> </a:t>
            </a:r>
            <a:r>
              <a:rPr lang="el-GR" dirty="0"/>
              <a:t>πιθανώς να έβγαινε ψευδώς αρνητικό οπότε</a:t>
            </a:r>
            <a:r>
              <a:rPr lang="el-GR" baseline="0" dirty="0"/>
              <a:t> θα</a:t>
            </a:r>
            <a:r>
              <a:rPr lang="el-GR" dirty="0"/>
              <a:t> οδηγούμασταν  σε αποστολή καλλιέργειας ή </a:t>
            </a:r>
            <a:r>
              <a:rPr lang="el-GR" u="sng" dirty="0"/>
              <a:t>βιοψία δέρματος</a:t>
            </a:r>
            <a:r>
              <a:rPr lang="el-GR" dirty="0"/>
              <a:t>. </a:t>
            </a:r>
          </a:p>
        </p:txBody>
      </p:sp>
      <p:sp>
        <p:nvSpPr>
          <p:cNvPr id="4" name="Slide Number Placeholder 3"/>
          <p:cNvSpPr>
            <a:spLocks noGrp="1"/>
          </p:cNvSpPr>
          <p:nvPr>
            <p:ph type="sldNum" sz="quarter" idx="5"/>
          </p:nvPr>
        </p:nvSpPr>
        <p:spPr/>
        <p:txBody>
          <a:bodyPr/>
          <a:lstStyle/>
          <a:p>
            <a:fld id="{6D4DA58D-6B5B-40E7-A049-1E26DC491510}" type="slidenum">
              <a:rPr lang="el-GR" smtClean="0"/>
              <a:pPr/>
              <a:t>17</a:t>
            </a:fld>
            <a:endParaRPr lang="el-GR"/>
          </a:p>
        </p:txBody>
      </p:sp>
    </p:spTree>
    <p:extLst>
      <p:ext uri="{BB962C8B-B14F-4D97-AF65-F5344CB8AC3E}">
        <p14:creationId xmlns:p14="http://schemas.microsoft.com/office/powerpoint/2010/main" xmlns="" val="726836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dirty="0"/>
              <a:t>Μυκητίαση από </a:t>
            </a:r>
            <a:r>
              <a:rPr lang="el-GR" b="1" dirty="0" err="1"/>
              <a:t>δερματόφυτα</a:t>
            </a:r>
            <a:r>
              <a:rPr lang="el-GR" dirty="0"/>
              <a:t>, ως συνήθως (στα παιδιά συνήθως πρόκειται για </a:t>
            </a:r>
            <a:r>
              <a:rPr lang="el-GR" dirty="0" err="1"/>
              <a:t>υφομύκητες</a:t>
            </a:r>
            <a:r>
              <a:rPr lang="el-GR" dirty="0"/>
              <a:t> των γενών </a:t>
            </a:r>
            <a:r>
              <a:rPr lang="en-US" dirty="0"/>
              <a:t>Trichophyton, </a:t>
            </a:r>
            <a:r>
              <a:rPr lang="en-US" dirty="0" err="1"/>
              <a:t>Microsporum</a:t>
            </a:r>
            <a:r>
              <a:rPr lang="en-US" dirty="0"/>
              <a:t>, Epidermophyton).</a:t>
            </a:r>
            <a:endParaRPr lang="el-GR" dirty="0"/>
          </a:p>
          <a:p>
            <a:pPr marL="228600" indent="-228600">
              <a:buAutoNum type="arabicPeriod"/>
            </a:pPr>
            <a:endParaRPr lang="el-GR" dirty="0"/>
          </a:p>
          <a:p>
            <a:pPr marL="228600" indent="-228600">
              <a:buAutoNum type="arabicPeriod"/>
            </a:pPr>
            <a:r>
              <a:rPr lang="el-GR" dirty="0"/>
              <a:t>Επαφή από άνθρωπο σε άνθρωπο, επαφή με </a:t>
            </a:r>
            <a:r>
              <a:rPr lang="el-GR" b="0" dirty="0">
                <a:effectLst>
                  <a:outerShdw blurRad="38100" dist="38100" dir="2700000" algn="tl">
                    <a:srgbClr val="000000">
                      <a:alpha val="43137"/>
                    </a:srgbClr>
                  </a:outerShdw>
                </a:effectLst>
              </a:rPr>
              <a:t>μολυσμένο ζώο (πχ κατοικίδιο), </a:t>
            </a:r>
            <a:r>
              <a:rPr lang="el-GR" dirty="0"/>
              <a:t>επαφή ανθρώπου με το έδαφος (ανάλογα με το είδος του μύκητα)</a:t>
            </a:r>
            <a:r>
              <a:rPr lang="en-US" dirty="0"/>
              <a:t>.</a:t>
            </a:r>
            <a:endParaRPr lang="el-GR" dirty="0"/>
          </a:p>
          <a:p>
            <a:pPr marL="228600" indent="-228600">
              <a:buAutoNum type="arabicPeriod"/>
            </a:pPr>
            <a:endParaRPr lang="el-GR" dirty="0"/>
          </a:p>
          <a:p>
            <a:pPr marL="228600" indent="-228600">
              <a:buAutoNum type="arabicPeriod"/>
            </a:pPr>
            <a:r>
              <a:rPr lang="el-GR" dirty="0"/>
              <a:t>Σπογγοειδής μυκητίαση, που είναι λέμφωμα </a:t>
            </a:r>
            <a:r>
              <a:rPr lang="el-GR" dirty="0" err="1"/>
              <a:t>δερμοτρόπων</a:t>
            </a:r>
            <a:r>
              <a:rPr lang="el-GR" dirty="0"/>
              <a:t> Τ κυττάρων</a:t>
            </a:r>
            <a:r>
              <a:rPr lang="en-US" dirty="0"/>
              <a:t>.</a:t>
            </a:r>
          </a:p>
        </p:txBody>
      </p:sp>
      <p:sp>
        <p:nvSpPr>
          <p:cNvPr id="4" name="Slide Number Placeholder 3"/>
          <p:cNvSpPr>
            <a:spLocks noGrp="1"/>
          </p:cNvSpPr>
          <p:nvPr>
            <p:ph type="sldNum" sz="quarter" idx="5"/>
          </p:nvPr>
        </p:nvSpPr>
        <p:spPr/>
        <p:txBody>
          <a:bodyPr/>
          <a:lstStyle/>
          <a:p>
            <a:fld id="{6D4DA58D-6B5B-40E7-A049-1E26DC491510}" type="slidenum">
              <a:rPr lang="el-GR" smtClean="0"/>
              <a:pPr/>
              <a:t>18</a:t>
            </a:fld>
            <a:endParaRPr lang="el-GR"/>
          </a:p>
        </p:txBody>
      </p:sp>
    </p:spTree>
    <p:extLst>
      <p:ext uri="{BB962C8B-B14F-4D97-AF65-F5344CB8AC3E}">
        <p14:creationId xmlns:p14="http://schemas.microsoft.com/office/powerpoint/2010/main" xmlns="" val="49821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24/5/2023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24/5/2023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24/5/2023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24/5/2023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963960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24/5/2023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545652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24/5/2023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741743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24/5/2023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2036439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950A2D5E-B972-4E2D-A604-29E7BAC88684}" type="datetimeFigureOut">
              <a:rPr lang="el-GR" smtClean="0"/>
              <a:pPr/>
              <a:t>24/5/2023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4173396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950A2D5E-B972-4E2D-A604-29E7BAC88684}" type="datetimeFigureOut">
              <a:rPr lang="el-GR" smtClean="0"/>
              <a:pPr/>
              <a:t>24/5/2023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68252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50A2D5E-B972-4E2D-A604-29E7BAC88684}" type="datetimeFigureOut">
              <a:rPr lang="el-GR" smtClean="0"/>
              <a:pPr/>
              <a:t>24/5/2023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2060944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24/5/2023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601546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24/5/2023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24/5/2023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511811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24/5/2023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2970046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24/5/2023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994923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24/5/2023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24/5/2023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86B90BD0-E78F-43B2-BEC2-CA2652C02ADE}" type="datetimeFigureOut">
              <a:rPr lang="el-GR" smtClean="0"/>
              <a:pPr/>
              <a:t>24/5/2023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86B90BD0-E78F-43B2-BEC2-CA2652C02ADE}" type="datetimeFigureOut">
              <a:rPr lang="el-GR" smtClean="0"/>
              <a:pPr/>
              <a:t>24/5/2023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6B90BD0-E78F-43B2-BEC2-CA2652C02ADE}" type="datetimeFigureOut">
              <a:rPr lang="el-GR" smtClean="0"/>
              <a:pPr/>
              <a:t>24/5/2023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24/5/2023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24/5/2023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alpha val="79000"/>
              </a:schemeClr>
            </a:gs>
            <a:gs pos="100000">
              <a:srgbClr val="92D050"/>
            </a:gs>
            <a:gs pos="100000">
              <a:srgbClr val="92D05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90BD0-E78F-43B2-BEC2-CA2652C02ADE}" type="datetimeFigureOut">
              <a:rPr lang="el-GR" smtClean="0"/>
              <a:pPr/>
              <a:t>24/5/2023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7C580-D3A2-4C73-81A2-19DDDEC8EAE1}"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alpha val="79000"/>
              </a:schemeClr>
            </a:gs>
            <a:gs pos="100000">
              <a:srgbClr val="92D050"/>
            </a:gs>
            <a:gs pos="100000">
              <a:srgbClr val="92D05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A2D5E-B972-4E2D-A604-29E7BAC88684}" type="datetimeFigureOut">
              <a:rPr lang="el-GR" smtClean="0"/>
              <a:pPr/>
              <a:t>24/5/2023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163226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customXml" Target="../ink/ink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emf"/><Relationship Id="rId4" Type="http://schemas.openxmlformats.org/officeDocument/2006/relationships/image" Target="../media/image51.emf"/></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alpha val="79000"/>
              </a:schemeClr>
            </a:gs>
            <a:gs pos="100000">
              <a:srgbClr val="92D050"/>
            </a:gs>
            <a:gs pos="100000">
              <a:srgbClr val="92D05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E20CA7-343E-B714-4391-945FE43F63FD}"/>
              </a:ext>
            </a:extLst>
          </p:cNvPr>
          <p:cNvSpPr>
            <a:spLocks noGrp="1"/>
          </p:cNvSpPr>
          <p:nvPr>
            <p:ph type="title"/>
          </p:nvPr>
        </p:nvSpPr>
        <p:spPr>
          <a:xfrm>
            <a:off x="457200" y="-459432"/>
            <a:ext cx="8229600" cy="2650306"/>
          </a:xfrm>
        </p:spPr>
        <p:txBody>
          <a:bodyPr>
            <a:normAutofit/>
          </a:bodyPr>
          <a:lstStyle/>
          <a:p>
            <a:r>
              <a:rPr lang="el-GR" sz="3600" dirty="0" err="1">
                <a:effectLst>
                  <a:outerShdw blurRad="38100" dist="38100" dir="2700000" algn="tl">
                    <a:srgbClr val="000000">
                      <a:alpha val="43137"/>
                    </a:srgbClr>
                  </a:outerShdw>
                </a:effectLst>
              </a:rPr>
              <a:t>Κλινικο-παθολογοανατομική</a:t>
            </a:r>
            <a:r>
              <a:rPr lang="el-GR" sz="3600" dirty="0">
                <a:effectLst>
                  <a:outerShdw blurRad="38100" dist="38100" dir="2700000" algn="tl">
                    <a:srgbClr val="000000">
                      <a:alpha val="43137"/>
                    </a:srgbClr>
                  </a:outerShdw>
                </a:effectLst>
              </a:rPr>
              <a:t> συζήτηση περιστατικών </a:t>
            </a:r>
            <a:r>
              <a:rPr lang="el-GR" sz="3500" dirty="0">
                <a:effectLst>
                  <a:outerShdw blurRad="38100" dist="38100" dir="2700000" algn="tl">
                    <a:srgbClr val="000000">
                      <a:alpha val="43137"/>
                    </a:srgbClr>
                  </a:outerShdw>
                </a:effectLst>
              </a:rPr>
              <a:t>νόσων του δέρματος</a:t>
            </a:r>
          </a:p>
        </p:txBody>
      </p:sp>
      <p:sp>
        <p:nvSpPr>
          <p:cNvPr id="3" name="Content Placeholder 2">
            <a:extLst>
              <a:ext uri="{FF2B5EF4-FFF2-40B4-BE49-F238E27FC236}">
                <a16:creationId xmlns:a16="http://schemas.microsoft.com/office/drawing/2014/main" xmlns="" id="{3847E65A-9B58-D7B9-21DC-CE301B1DC881}"/>
              </a:ext>
            </a:extLst>
          </p:cNvPr>
          <p:cNvSpPr>
            <a:spLocks noGrp="1"/>
          </p:cNvSpPr>
          <p:nvPr>
            <p:ph idx="1"/>
          </p:nvPr>
        </p:nvSpPr>
        <p:spPr>
          <a:xfrm>
            <a:off x="0" y="4523110"/>
            <a:ext cx="9144000" cy="2650306"/>
          </a:xfrm>
        </p:spPr>
        <p:txBody>
          <a:bodyPr>
            <a:normAutofit/>
          </a:bodyPr>
          <a:lstStyle/>
          <a:p>
            <a:endParaRPr lang="el-GR" dirty="0"/>
          </a:p>
          <a:p>
            <a:endParaRPr lang="el-GR" dirty="0"/>
          </a:p>
          <a:p>
            <a:r>
              <a:rPr lang="el-GR" sz="2500" dirty="0"/>
              <a:t>Ανδρέας </a:t>
            </a:r>
            <a:r>
              <a:rPr lang="en-US" sz="2500" dirty="0"/>
              <a:t> </a:t>
            </a:r>
            <a:r>
              <a:rPr lang="el-GR" sz="2500" dirty="0"/>
              <a:t>Χ. </a:t>
            </a:r>
            <a:r>
              <a:rPr lang="el-GR" sz="2500" dirty="0" err="1"/>
              <a:t>Λάζαρης</a:t>
            </a:r>
            <a:r>
              <a:rPr lang="el-GR" sz="2500" dirty="0"/>
              <a:t> - Ιατρός, </a:t>
            </a:r>
            <a:r>
              <a:rPr lang="el-GR" sz="2500" dirty="0" err="1"/>
              <a:t>Ιστοπαθολόγος</a:t>
            </a:r>
            <a:endParaRPr lang="el-GR" sz="2500" dirty="0"/>
          </a:p>
          <a:p>
            <a:r>
              <a:rPr lang="el-GR" sz="2500" dirty="0"/>
              <a:t>Χαράλαμπος </a:t>
            </a:r>
            <a:r>
              <a:rPr lang="en-US" sz="2500" dirty="0"/>
              <a:t> </a:t>
            </a:r>
            <a:r>
              <a:rPr lang="el-GR" sz="2500" dirty="0"/>
              <a:t>Χ. Μυλωνάς - Ιατρός, </a:t>
            </a:r>
            <a:r>
              <a:rPr lang="en-US" sz="2500" dirty="0"/>
              <a:t>E</a:t>
            </a:r>
            <a:r>
              <a:rPr lang="el-GR" sz="2500" dirty="0" err="1"/>
              <a:t>ιδικευόμενος</a:t>
            </a:r>
            <a:r>
              <a:rPr lang="el-GR" sz="2500" dirty="0"/>
              <a:t> Παθολογίας</a:t>
            </a:r>
          </a:p>
        </p:txBody>
      </p:sp>
      <p:pic>
        <p:nvPicPr>
          <p:cNvPr id="9" name="Picture 8">
            <a:extLst>
              <a:ext uri="{FF2B5EF4-FFF2-40B4-BE49-F238E27FC236}">
                <a16:creationId xmlns:a16="http://schemas.microsoft.com/office/drawing/2014/main" xmlns="" id="{358EAA0B-47AF-A0AB-190F-4629463599DA}"/>
              </a:ext>
            </a:extLst>
          </p:cNvPr>
          <p:cNvPicPr>
            <a:picLocks noChangeAspect="1"/>
          </p:cNvPicPr>
          <p:nvPr/>
        </p:nvPicPr>
        <p:blipFill>
          <a:blip r:embed="rId3" cstate="print"/>
          <a:stretch>
            <a:fillRect/>
          </a:stretch>
        </p:blipFill>
        <p:spPr>
          <a:xfrm>
            <a:off x="1772816" y="1647172"/>
            <a:ext cx="5598368" cy="3563655"/>
          </a:xfrm>
          <a:prstGeom prst="rect">
            <a:avLst/>
          </a:prstGeom>
        </p:spPr>
      </p:pic>
    </p:spTree>
    <p:extLst>
      <p:ext uri="{BB962C8B-B14F-4D97-AF65-F5344CB8AC3E}">
        <p14:creationId xmlns:p14="http://schemas.microsoft.com/office/powerpoint/2010/main" xmlns="" val="3148677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A834EFF-F670-F9F0-F5E5-00FCD4C4F16D}"/>
              </a:ext>
            </a:extLst>
          </p:cNvPr>
          <p:cNvPicPr>
            <a:picLocks noChangeAspect="1"/>
          </p:cNvPicPr>
          <p:nvPr/>
        </p:nvPicPr>
        <p:blipFill>
          <a:blip r:embed="rId3" cstate="print"/>
          <a:stretch>
            <a:fillRect/>
          </a:stretch>
        </p:blipFill>
        <p:spPr>
          <a:xfrm>
            <a:off x="1140697" y="500393"/>
            <a:ext cx="6887687" cy="6168967"/>
          </a:xfrm>
          <a:prstGeom prst="rect">
            <a:avLst/>
          </a:prstGeom>
        </p:spPr>
      </p:pic>
      <p:sp>
        <p:nvSpPr>
          <p:cNvPr id="8" name="TextBox 7">
            <a:extLst>
              <a:ext uri="{FF2B5EF4-FFF2-40B4-BE49-F238E27FC236}">
                <a16:creationId xmlns:a16="http://schemas.microsoft.com/office/drawing/2014/main" xmlns="" id="{0661FCFA-3272-322D-4B6D-666BED29E599}"/>
              </a:ext>
            </a:extLst>
          </p:cNvPr>
          <p:cNvSpPr txBox="1"/>
          <p:nvPr/>
        </p:nvSpPr>
        <p:spPr>
          <a:xfrm>
            <a:off x="755577" y="0"/>
            <a:ext cx="7632848" cy="477054"/>
          </a:xfrm>
          <a:prstGeom prst="rect">
            <a:avLst/>
          </a:prstGeom>
          <a:noFill/>
        </p:spPr>
        <p:txBody>
          <a:bodyPr wrap="square" rtlCol="0">
            <a:spAutoFit/>
          </a:bodyPr>
          <a:lstStyle/>
          <a:p>
            <a:pPr algn="ctr"/>
            <a:r>
              <a:rPr lang="el-GR" sz="2500" b="1" spc="300" dirty="0"/>
              <a:t>ΣΥΧΝΟΤΕΡΑ</a:t>
            </a:r>
            <a:r>
              <a:rPr lang="el-GR" sz="2500" b="1" dirty="0"/>
              <a:t>  ΠΟΜΦΟΛΥΓΩΔΗ  ΝΟΣΗΜΑΤΑ</a:t>
            </a:r>
          </a:p>
        </p:txBody>
      </p:sp>
      <mc:AlternateContent xmlns:mc="http://schemas.openxmlformats.org/markup-compatibility/2006">
        <mc:Choice xmlns:p14="http://schemas.microsoft.com/office/powerpoint/2010/main" xmlns="" Requires="p14">
          <p:contentPart p14:bwMode="auto" r:id="rId4">
            <p14:nvContentPartPr>
              <p14:cNvPr id="1026" name="Ink 2"/>
              <p14:cNvContentPartPr>
                <a14:cpLocks xmlns:a14="http://schemas.microsoft.com/office/drawing/2010/main" noRot="1" noChangeAspect="1" noEditPoints="1" noChangeArrowheads="1" noChangeShapeType="1"/>
              </p14:cNvContentPartPr>
              <p14:nvPr/>
            </p14:nvContentPartPr>
            <p14:xfrm>
              <a:off x="6065838" y="6049963"/>
              <a:ext cx="266700" cy="92075"/>
            </p14:xfrm>
          </p:contentPart>
        </mc:Choice>
        <mc:Fallback>
          <p:pic>
            <p:nvPicPr>
              <p:cNvPr id="1026" name="Ink 2"/>
              <p:cNvPicPr>
                <a:picLocks noRot="1" noChangeAspect="1" noEditPoints="1" noChangeArrowheads="1" noChangeShapeType="1"/>
              </p:cNvPicPr>
              <p:nvPr/>
            </p:nvPicPr>
            <p:blipFill>
              <a:blip r:embed="rId5" cstate="print"/>
              <a:stretch>
                <a:fillRect/>
              </a:stretch>
            </p:blipFill>
            <p:spPr>
              <a:xfrm>
                <a:off x="6050002" y="5991035"/>
                <a:ext cx="298013" cy="209931"/>
              </a:xfrm>
              <a:prstGeom prst="rect">
                <a:avLst/>
              </a:prstGeom>
            </p:spPr>
          </p:pic>
        </mc:Fallback>
      </mc:AlternateContent>
    </p:spTree>
    <p:extLst>
      <p:ext uri="{BB962C8B-B14F-4D97-AF65-F5344CB8AC3E}">
        <p14:creationId xmlns:p14="http://schemas.microsoft.com/office/powerpoint/2010/main" xmlns="" val="4712177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0" y="476672"/>
            <a:ext cx="9144000" cy="5807105"/>
          </a:xfrm>
          <a:prstGeom prst="rect">
            <a:avLst/>
          </a:prstGeom>
          <a:noFill/>
        </p:spPr>
        <p:txBody>
          <a:bodyPr wrap="square" rtlCol="0">
            <a:spAutoFit/>
          </a:bodyPr>
          <a:lstStyle/>
          <a:p>
            <a:r>
              <a:rPr lang="el-GR" sz="2000" b="1" u="sng" dirty="0">
                <a:latin typeface="Arial" panose="020B0604020202020204" pitchFamily="34" charset="0"/>
                <a:cs typeface="Arial" panose="020B0604020202020204" pitchFamily="34" charset="0"/>
              </a:rPr>
              <a:t>Ιστορικό: </a:t>
            </a:r>
          </a:p>
          <a:p>
            <a:r>
              <a:rPr lang="el-GR" sz="2000" dirty="0">
                <a:latin typeface="Arial" panose="020B0604020202020204" pitchFamily="34" charset="0"/>
                <a:cs typeface="Arial" panose="020B0604020202020204" pitchFamily="34" charset="0"/>
              </a:rPr>
              <a:t>Άνδρας </a:t>
            </a:r>
            <a:r>
              <a:rPr lang="en-US" sz="2000" dirty="0">
                <a:latin typeface="Arial" panose="020B0604020202020204" pitchFamily="34" charset="0"/>
                <a:cs typeface="Arial" panose="020B0604020202020204" pitchFamily="34" charset="0"/>
              </a:rPr>
              <a:t>68 </a:t>
            </a:r>
            <a:r>
              <a:rPr lang="el-GR" sz="2000" dirty="0">
                <a:latin typeface="Arial" panose="020B0604020202020204" pitchFamily="34" charset="0"/>
                <a:cs typeface="Arial" panose="020B0604020202020204" pitchFamily="34" charset="0"/>
              </a:rPr>
              <a:t>ετών</a:t>
            </a:r>
            <a:r>
              <a:rPr lang="en-US" sz="2000" dirty="0">
                <a:latin typeface="Arial" panose="020B0604020202020204" pitchFamily="34" charset="0"/>
                <a:cs typeface="Arial" panose="020B0604020202020204" pitchFamily="34" charset="0"/>
              </a:rPr>
              <a:t>,</a:t>
            </a:r>
            <a:r>
              <a:rPr lang="el-GR" sz="2000" dirty="0">
                <a:latin typeface="Arial" panose="020B0604020202020204" pitchFamily="34" charset="0"/>
                <a:cs typeface="Arial" panose="020B0604020202020204" pitchFamily="34" charset="0"/>
              </a:rPr>
              <a:t> προσέρχεται λόγω κοιλιακού άλγους, καθώς και σταδιακά επιδεινούμενης αδυναμίας και </a:t>
            </a:r>
            <a:r>
              <a:rPr lang="el-G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απώλειας βάρους</a:t>
            </a:r>
            <a:r>
              <a:rPr lang="el-GR" sz="2000" dirty="0">
                <a:latin typeface="Arial" panose="020B0604020202020204" pitchFamily="34" charset="0"/>
                <a:cs typeface="Arial" panose="020B0604020202020204" pitchFamily="34" charset="0"/>
              </a:rPr>
              <a:t>, χωρίς διάρροιες. </a:t>
            </a:r>
            <a:endParaRPr lang="en-US" sz="2000" dirty="0">
              <a:latin typeface="Arial" panose="020B0604020202020204" pitchFamily="34" charset="0"/>
              <a:cs typeface="Arial" panose="020B0604020202020204" pitchFamily="34" charset="0"/>
            </a:endParaRPr>
          </a:p>
          <a:p>
            <a:endParaRPr lang="el-GR" sz="2000" dirty="0">
              <a:latin typeface="Arial" panose="020B0604020202020204" pitchFamily="34" charset="0"/>
              <a:cs typeface="Arial" panose="020B0604020202020204" pitchFamily="34" charset="0"/>
            </a:endParaRPr>
          </a:p>
          <a:p>
            <a:r>
              <a:rPr lang="el-GR" sz="2000" b="1" u="sng" dirty="0">
                <a:latin typeface="Arial" panose="020B0604020202020204" pitchFamily="34" charset="0"/>
                <a:cs typeface="Arial" panose="020B0604020202020204" pitchFamily="34" charset="0"/>
              </a:rPr>
              <a:t>Κλινική εξέταση:</a:t>
            </a:r>
          </a:p>
          <a:p>
            <a:r>
              <a:rPr lang="el-GR" sz="2000" dirty="0" err="1">
                <a:latin typeface="Arial" panose="020B0604020202020204" pitchFamily="34" charset="0"/>
                <a:cs typeface="Arial" panose="020B0604020202020204" pitchFamily="34" charset="0"/>
              </a:rPr>
              <a:t>Ψηλαφητικά</a:t>
            </a:r>
            <a:r>
              <a:rPr lang="el-GR" sz="2000" dirty="0">
                <a:latin typeface="Arial" panose="020B0604020202020204" pitchFamily="34" charset="0"/>
                <a:cs typeface="Arial" panose="020B0604020202020204" pitchFamily="34" charset="0"/>
              </a:rPr>
              <a:t>, το ήπαρ είναι σκληρό, με </a:t>
            </a:r>
            <a:r>
              <a:rPr lang="el-G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ανώμαλη παρυφή</a:t>
            </a:r>
            <a:r>
              <a:rPr lang="el-GR"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και </a:t>
            </a:r>
            <a:r>
              <a:rPr lang="el-G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διογκωμένο</a:t>
            </a:r>
            <a:r>
              <a:rPr lang="el-GR" sz="2000" dirty="0">
                <a:latin typeface="Arial" panose="020B0604020202020204" pitchFamily="34" charset="0"/>
                <a:cs typeface="Arial" panose="020B0604020202020204" pitchFamily="34" charset="0"/>
              </a:rPr>
              <a:t>. Επισκοπικά, παρατηρούμε την εικονιζόμενη </a:t>
            </a:r>
            <a:r>
              <a:rPr lang="el-G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δερματική αλλοίωση </a:t>
            </a:r>
            <a:r>
              <a:rPr lang="el-GR" sz="2000" dirty="0">
                <a:latin typeface="Arial" panose="020B0604020202020204" pitchFamily="34" charset="0"/>
                <a:cs typeface="Arial" panose="020B0604020202020204" pitchFamily="34" charset="0"/>
              </a:rPr>
              <a:t>μεγέθους </a:t>
            </a:r>
            <a:r>
              <a:rPr lang="el-G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5 εκατοστών </a:t>
            </a:r>
            <a:r>
              <a:rPr lang="el-GR" sz="2000" dirty="0">
                <a:latin typeface="Arial" panose="020B0604020202020204" pitchFamily="34" charset="0"/>
                <a:cs typeface="Arial" panose="020B0604020202020204" pitchFamily="34" charset="0"/>
              </a:rPr>
              <a:t>στη ράχη, με </a:t>
            </a:r>
            <a:r>
              <a:rPr lang="el-G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ανώμαλα όρια </a:t>
            </a:r>
            <a:r>
              <a:rPr lang="el-GR" sz="2000" dirty="0">
                <a:latin typeface="Arial" panose="020B0604020202020204" pitchFamily="34" charset="0"/>
                <a:cs typeface="Arial" panose="020B0604020202020204" pitchFamily="34" charset="0"/>
              </a:rPr>
              <a:t>και </a:t>
            </a:r>
            <a:r>
              <a:rPr lang="el-G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χρωματική ετερογένεια</a:t>
            </a:r>
            <a:r>
              <a:rPr lang="en-US" sz="2000" dirty="0">
                <a:latin typeface="Arial" panose="020B0604020202020204" pitchFamily="34" charset="0"/>
                <a:cs typeface="Arial" panose="020B0604020202020204" pitchFamily="34" charset="0"/>
              </a:rPr>
              <a:t>, </a:t>
            </a:r>
            <a:r>
              <a:rPr lang="el-G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από μακρού χρονολογούμενη, </a:t>
            </a:r>
          </a:p>
          <a:p>
            <a:r>
              <a:rPr lang="el-GR" sz="2000" dirty="0">
                <a:latin typeface="Arial" panose="020B0604020202020204" pitchFamily="34" charset="0"/>
                <a:cs typeface="Arial" panose="020B0604020202020204" pitchFamily="34" charset="0"/>
              </a:rPr>
              <a:t>κατά τα λεγόμενα </a:t>
            </a:r>
          </a:p>
          <a:p>
            <a:r>
              <a:rPr lang="el-GR" sz="2000" dirty="0">
                <a:latin typeface="Arial" panose="020B0604020202020204" pitchFamily="34" charset="0"/>
                <a:cs typeface="Arial" panose="020B0604020202020204" pitchFamily="34" charset="0"/>
              </a:rPr>
              <a:t>του ασθενούς.</a:t>
            </a:r>
          </a:p>
          <a:p>
            <a:endParaRPr lang="el-GR" sz="2000"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 </a:t>
            </a:r>
            <a:r>
              <a:rPr lang="el-GR" sz="2000" b="1" u="sng" dirty="0">
                <a:latin typeface="Arial" panose="020B0604020202020204" pitchFamily="34" charset="0"/>
                <a:cs typeface="Arial" panose="020B0604020202020204" pitchFamily="34" charset="0"/>
              </a:rPr>
              <a:t>Εργαστηριακός έλεγχος:</a:t>
            </a:r>
          </a:p>
          <a:p>
            <a:r>
              <a:rPr lang="en-US" sz="2000" dirty="0">
                <a:latin typeface="Arial" panose="020B0604020202020204" pitchFamily="34" charset="0"/>
                <a:cs typeface="Arial" panose="020B0604020202020204" pitchFamily="34" charset="0"/>
              </a:rPr>
              <a:t>SGOT</a:t>
            </a:r>
            <a:r>
              <a:rPr lang="el-GR" sz="2000" dirty="0">
                <a:latin typeface="Arial" panose="020B0604020202020204" pitchFamily="34" charset="0"/>
                <a:cs typeface="Arial" panose="020B0604020202020204" pitchFamily="34" charset="0"/>
              </a:rPr>
              <a:t>=60 </a:t>
            </a:r>
            <a:r>
              <a:rPr lang="en-US" sz="2000" dirty="0">
                <a:latin typeface="Arial" panose="020B0604020202020204" pitchFamily="34" charset="0"/>
                <a:cs typeface="Arial" panose="020B0604020202020204" pitchFamily="34" charset="0"/>
              </a:rPr>
              <a:t>IU/L </a:t>
            </a:r>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t>
            </a:r>
            <a:r>
              <a:rPr lang="el-GR" sz="2000" dirty="0" err="1">
                <a:latin typeface="Arial" panose="020B0604020202020204" pitchFamily="34" charset="0"/>
                <a:cs typeface="Arial" panose="020B0604020202020204" pitchFamily="34" charset="0"/>
              </a:rPr>
              <a:t>φ.τ</a:t>
            </a:r>
            <a:r>
              <a:rPr lang="el-GR"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a:t>
            </a:r>
            <a:r>
              <a:rPr lang="el-GR" sz="2000" dirty="0">
                <a:latin typeface="Arial" panose="020B0604020202020204" pitchFamily="34" charset="0"/>
                <a:cs typeface="Arial" panose="020B0604020202020204" pitchFamily="34" charset="0"/>
              </a:rPr>
              <a:t> 8-45)</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SGP</a:t>
            </a:r>
            <a:r>
              <a:rPr lang="el-GR" sz="2000" dirty="0">
                <a:latin typeface="Arial" panose="020B0604020202020204" pitchFamily="34" charset="0"/>
                <a:cs typeface="Arial" panose="020B0604020202020204" pitchFamily="34" charset="0"/>
              </a:rPr>
              <a:t>Τ=80</a:t>
            </a:r>
            <a:r>
              <a:rPr lang="en-US" sz="2000" dirty="0">
                <a:latin typeface="Arial" panose="020B0604020202020204" pitchFamily="34" charset="0"/>
                <a:cs typeface="Arial" panose="020B0604020202020204" pitchFamily="34" charset="0"/>
              </a:rPr>
              <a:t> IU/L</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φ.τ</a:t>
            </a:r>
            <a:r>
              <a:rPr lang="el-GR"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a:t>
            </a:r>
            <a:r>
              <a:rPr lang="el-GR" sz="2000" dirty="0">
                <a:latin typeface="Arial" panose="020B0604020202020204" pitchFamily="34" charset="0"/>
                <a:cs typeface="Arial" panose="020B0604020202020204" pitchFamily="34" charset="0"/>
              </a:rPr>
              <a:t> 8-45)</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ALP</a:t>
            </a:r>
            <a:r>
              <a:rPr lang="el-G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250</a:t>
            </a: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IU/L</a:t>
            </a:r>
            <a:r>
              <a:rPr lang="el-G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a:t>
            </a:r>
            <a:r>
              <a:rPr lang="el-GR" sz="2000" dirty="0" err="1">
                <a:latin typeface="Arial" panose="020B0604020202020204" pitchFamily="34" charset="0"/>
                <a:cs typeface="Arial" panose="020B0604020202020204" pitchFamily="34" charset="0"/>
              </a:rPr>
              <a:t>φ.τ</a:t>
            </a:r>
            <a:r>
              <a:rPr lang="el-GR"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a:t>
            </a:r>
            <a:r>
              <a:rPr lang="el-GR" sz="2000" dirty="0">
                <a:latin typeface="Arial" panose="020B0604020202020204" pitchFamily="34" charset="0"/>
                <a:cs typeface="Arial" panose="020B0604020202020204" pitchFamily="34" charset="0"/>
              </a:rPr>
              <a:t> 45-145)</a:t>
            </a:r>
            <a:r>
              <a:rPr lang="en-US" sz="2000" dirty="0">
                <a:latin typeface="Arial" panose="020B0604020202020204" pitchFamily="34" charset="0"/>
                <a:cs typeface="Arial" panose="020B0604020202020204" pitchFamily="34" charset="0"/>
              </a:rPr>
              <a:t/>
            </a:r>
            <a:br>
              <a:rPr lang="en-US" sz="2000" dirty="0">
                <a:latin typeface="Arial" panose="020B0604020202020204" pitchFamily="34" charset="0"/>
                <a:cs typeface="Arial" panose="020B0604020202020204" pitchFamily="34" charset="0"/>
              </a:rPr>
            </a:br>
            <a:r>
              <a:rPr lang="el-G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γ-</a:t>
            </a: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GT</a:t>
            </a:r>
            <a:r>
              <a:rPr lang="el-G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=150</a:t>
            </a:r>
            <a:r>
              <a:rPr lang="en-US"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IU/L</a:t>
            </a:r>
            <a:r>
              <a:rPr lang="el-G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a:t>
            </a:r>
            <a:r>
              <a:rPr lang="el-GR" sz="2000" dirty="0" err="1">
                <a:latin typeface="Arial" panose="020B0604020202020204" pitchFamily="34" charset="0"/>
                <a:cs typeface="Arial" panose="020B0604020202020204" pitchFamily="34" charset="0"/>
              </a:rPr>
              <a:t>φ.τ</a:t>
            </a:r>
            <a:r>
              <a:rPr lang="el-GR"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a:t>
            </a:r>
            <a:r>
              <a:rPr lang="el-GR" sz="2000" dirty="0">
                <a:latin typeface="Arial" panose="020B0604020202020204" pitchFamily="34" charset="0"/>
                <a:cs typeface="Arial" panose="020B0604020202020204" pitchFamily="34" charset="0"/>
              </a:rPr>
              <a:t> 5-40)</a:t>
            </a:r>
          </a:p>
          <a:p>
            <a:endParaRPr lang="el-GR" sz="2200"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a:xfrm>
            <a:off x="457200" y="-99392"/>
            <a:ext cx="8229600" cy="864096"/>
          </a:xfrm>
        </p:spPr>
        <p:txBody>
          <a:bodyPr/>
          <a:lstStyle/>
          <a:p>
            <a:r>
              <a:rPr lang="el-GR" dirty="0"/>
              <a:t>Περιστατικό 2</a:t>
            </a:r>
          </a:p>
        </p:txBody>
      </p:sp>
      <p:pic>
        <p:nvPicPr>
          <p:cNvPr id="4" name="Εικόνα 3" descr="Εικόνα που περιέχει κοντινή λήψη&#10;&#10;Περιγραφή που δημιουργήθηκε αυτόματα">
            <a:extLst>
              <a:ext uri="{FF2B5EF4-FFF2-40B4-BE49-F238E27FC236}">
                <a16:creationId xmlns:a16="http://schemas.microsoft.com/office/drawing/2014/main" xmlns="" id="{BC617CCC-2447-3739-CE09-4DB9CF69891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30278" y="3034338"/>
            <a:ext cx="5122913" cy="3637665"/>
          </a:xfrm>
          <a:prstGeom prst="rect">
            <a:avLst/>
          </a:prstGeom>
        </p:spPr>
      </p:pic>
      <p:sp>
        <p:nvSpPr>
          <p:cNvPr id="8" name="TextBox 7">
            <a:extLst>
              <a:ext uri="{FF2B5EF4-FFF2-40B4-BE49-F238E27FC236}">
                <a16:creationId xmlns:a16="http://schemas.microsoft.com/office/drawing/2014/main" xmlns="" id="{6BA88E1C-ED5F-73F1-C2BA-0AC135273DAD}"/>
              </a:ext>
            </a:extLst>
          </p:cNvPr>
          <p:cNvSpPr txBox="1"/>
          <p:nvPr/>
        </p:nvSpPr>
        <p:spPr>
          <a:xfrm>
            <a:off x="5364088" y="5589240"/>
            <a:ext cx="3672406" cy="307777"/>
          </a:xfrm>
          <a:prstGeom prst="rect">
            <a:avLst/>
          </a:prstGeom>
          <a:noFill/>
        </p:spPr>
        <p:txBody>
          <a:bodyPr wrap="square">
            <a:spAutoFit/>
          </a:bodyPr>
          <a:lstStyle/>
          <a:p>
            <a:r>
              <a:rPr lang="el-GR" sz="1400" dirty="0">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E14716AD-1551-DECC-A421-2DE22F18C14A}"/>
              </a:ext>
            </a:extLst>
          </p:cNvPr>
          <p:cNvSpPr txBox="1"/>
          <p:nvPr/>
        </p:nvSpPr>
        <p:spPr>
          <a:xfrm>
            <a:off x="35496" y="0"/>
            <a:ext cx="8856984" cy="477054"/>
          </a:xfrm>
          <a:prstGeom prst="rect">
            <a:avLst/>
          </a:prstGeom>
          <a:noFill/>
        </p:spPr>
        <p:txBody>
          <a:bodyPr wrap="square" rtlCol="0">
            <a:spAutoFit/>
          </a:bodyPr>
          <a:lstStyle/>
          <a:p>
            <a:pPr algn="ctr"/>
            <a:r>
              <a:rPr lang="el-GR" sz="2500" dirty="0">
                <a:latin typeface="Arial" panose="020B0604020202020204" pitchFamily="34" charset="0"/>
                <a:cs typeface="Arial" panose="020B0604020202020204" pitchFamily="34" charset="0"/>
              </a:rPr>
              <a:t>ΑΞΟΝΙΚΗ ΚΟΙΛΙΑΣ ΚΑΙ ΒΙΟΨΙΑ ΔΕΡΜΑΤΙΚΗΣ ΑΛΛΟΙΩΣΗΣ</a:t>
            </a:r>
            <a:r>
              <a:rPr lang="en-US" sz="2500" dirty="0">
                <a:latin typeface="Arial" panose="020B0604020202020204" pitchFamily="34" charset="0"/>
                <a:cs typeface="Arial" panose="020B0604020202020204" pitchFamily="34" charset="0"/>
              </a:rPr>
              <a:t> </a:t>
            </a:r>
            <a:endParaRPr lang="el-GR" sz="25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xmlns="" id="{6F360892-9C98-6FEE-8D01-C80079174DA2}"/>
              </a:ext>
            </a:extLst>
          </p:cNvPr>
          <p:cNvPicPr>
            <a:picLocks noChangeAspect="1"/>
          </p:cNvPicPr>
          <p:nvPr/>
        </p:nvPicPr>
        <p:blipFill>
          <a:blip r:embed="rId3" cstate="print"/>
          <a:stretch>
            <a:fillRect/>
          </a:stretch>
        </p:blipFill>
        <p:spPr>
          <a:xfrm>
            <a:off x="125055" y="423713"/>
            <a:ext cx="3593483" cy="2905735"/>
          </a:xfrm>
          <a:prstGeom prst="rect">
            <a:avLst/>
          </a:prstGeom>
        </p:spPr>
      </p:pic>
      <p:pic>
        <p:nvPicPr>
          <p:cNvPr id="11" name="Picture 10">
            <a:extLst>
              <a:ext uri="{FF2B5EF4-FFF2-40B4-BE49-F238E27FC236}">
                <a16:creationId xmlns:a16="http://schemas.microsoft.com/office/drawing/2014/main" xmlns="" id="{06F789A7-E7A9-468C-98A1-F7BA3315D821}"/>
              </a:ext>
            </a:extLst>
          </p:cNvPr>
          <p:cNvPicPr>
            <a:picLocks noChangeAspect="1"/>
          </p:cNvPicPr>
          <p:nvPr/>
        </p:nvPicPr>
        <p:blipFill>
          <a:blip r:embed="rId4" cstate="print"/>
          <a:stretch>
            <a:fillRect/>
          </a:stretch>
        </p:blipFill>
        <p:spPr>
          <a:xfrm>
            <a:off x="5076056" y="423714"/>
            <a:ext cx="3528392" cy="2905735"/>
          </a:xfrm>
          <a:prstGeom prst="rect">
            <a:avLst/>
          </a:prstGeom>
        </p:spPr>
      </p:pic>
      <p:pic>
        <p:nvPicPr>
          <p:cNvPr id="16" name="Picture 15">
            <a:extLst>
              <a:ext uri="{FF2B5EF4-FFF2-40B4-BE49-F238E27FC236}">
                <a16:creationId xmlns:a16="http://schemas.microsoft.com/office/drawing/2014/main" xmlns="" id="{EB2EA074-134E-C390-4F26-E739D3F36DFD}"/>
              </a:ext>
            </a:extLst>
          </p:cNvPr>
          <p:cNvPicPr>
            <a:picLocks noChangeAspect="1"/>
          </p:cNvPicPr>
          <p:nvPr/>
        </p:nvPicPr>
        <p:blipFill>
          <a:blip r:embed="rId5" cstate="print"/>
          <a:stretch>
            <a:fillRect/>
          </a:stretch>
        </p:blipFill>
        <p:spPr>
          <a:xfrm>
            <a:off x="4868158" y="3555322"/>
            <a:ext cx="4150787" cy="3122838"/>
          </a:xfrm>
          <a:prstGeom prst="rect">
            <a:avLst/>
          </a:prstGeom>
        </p:spPr>
      </p:pic>
      <p:pic>
        <p:nvPicPr>
          <p:cNvPr id="20" name="Picture 19">
            <a:extLst>
              <a:ext uri="{FF2B5EF4-FFF2-40B4-BE49-F238E27FC236}">
                <a16:creationId xmlns:a16="http://schemas.microsoft.com/office/drawing/2014/main" xmlns="" id="{828E16BD-3950-36EC-C405-B6AE81D84EB4}"/>
              </a:ext>
            </a:extLst>
          </p:cNvPr>
          <p:cNvPicPr>
            <a:picLocks noChangeAspect="1"/>
          </p:cNvPicPr>
          <p:nvPr/>
        </p:nvPicPr>
        <p:blipFill>
          <a:blip r:embed="rId6" cstate="print"/>
          <a:stretch>
            <a:fillRect/>
          </a:stretch>
        </p:blipFill>
        <p:spPr>
          <a:xfrm>
            <a:off x="125055" y="3573016"/>
            <a:ext cx="4686780" cy="3122838"/>
          </a:xfrm>
          <a:prstGeom prst="rect">
            <a:avLst/>
          </a:prstGeom>
        </p:spPr>
      </p:pic>
    </p:spTree>
    <p:extLst>
      <p:ext uri="{BB962C8B-B14F-4D97-AF65-F5344CB8AC3E}">
        <p14:creationId xmlns:p14="http://schemas.microsoft.com/office/powerpoint/2010/main" xmlns="" val="1751275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7BB0517-B938-9F87-C618-3ECDD3BFB2F1}"/>
              </a:ext>
            </a:extLst>
          </p:cNvPr>
          <p:cNvSpPr>
            <a:spLocks noGrp="1"/>
          </p:cNvSpPr>
          <p:nvPr>
            <p:ph type="title"/>
          </p:nvPr>
        </p:nvSpPr>
        <p:spPr>
          <a:xfrm>
            <a:off x="5076056" y="0"/>
            <a:ext cx="4067943" cy="476672"/>
          </a:xfrm>
        </p:spPr>
        <p:txBody>
          <a:bodyPr>
            <a:normAutofit/>
          </a:bodyPr>
          <a:lstStyle/>
          <a:p>
            <a:r>
              <a:rPr lang="el-GR" sz="2400" dirty="0">
                <a:effectLst>
                  <a:outerShdw blurRad="38100" dist="38100" dir="2700000" algn="tl">
                    <a:srgbClr val="000000">
                      <a:alpha val="43137"/>
                    </a:srgbClr>
                  </a:outerShdw>
                </a:effectLst>
              </a:rPr>
              <a:t>ΙΣΤΟΠΑΘΟΛΟΓΙΚΑ ΕΥΡΗΜΑΤΑ</a:t>
            </a:r>
          </a:p>
        </p:txBody>
      </p:sp>
      <p:pic>
        <p:nvPicPr>
          <p:cNvPr id="4" name="Εικόνα 3" descr="Εικόνα που περιέχει ζωγραφιά, τέχνη, μοτίβο, πασχαλιά&#10;&#10;Περιγραφή που δημιουργήθηκε αυτόματα">
            <a:extLst>
              <a:ext uri="{FF2B5EF4-FFF2-40B4-BE49-F238E27FC236}">
                <a16:creationId xmlns:a16="http://schemas.microsoft.com/office/drawing/2014/main" xmlns="" id="{0D8D255A-D64E-5ACA-38A1-4A92E873FA9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200000">
            <a:off x="-717194" y="941330"/>
            <a:ext cx="6617948" cy="4968552"/>
          </a:xfrm>
          <a:prstGeom prst="rect">
            <a:avLst/>
          </a:prstGeom>
        </p:spPr>
      </p:pic>
      <p:sp>
        <p:nvSpPr>
          <p:cNvPr id="6" name="TextBox 5">
            <a:extLst>
              <a:ext uri="{FF2B5EF4-FFF2-40B4-BE49-F238E27FC236}">
                <a16:creationId xmlns:a16="http://schemas.microsoft.com/office/drawing/2014/main" xmlns="" id="{D30C8318-D1FA-1CBA-65DF-CFF6BCA3FCC9}"/>
              </a:ext>
            </a:extLst>
          </p:cNvPr>
          <p:cNvSpPr txBox="1"/>
          <p:nvPr/>
        </p:nvSpPr>
        <p:spPr>
          <a:xfrm>
            <a:off x="5076056" y="464949"/>
            <a:ext cx="4067944" cy="3600986"/>
          </a:xfrm>
          <a:prstGeom prst="rect">
            <a:avLst/>
          </a:prstGeom>
          <a:noFill/>
        </p:spPr>
        <p:txBody>
          <a:bodyPr wrap="square">
            <a:spAutoFit/>
          </a:bodyPr>
          <a:lstStyle/>
          <a:p>
            <a:pPr algn="just"/>
            <a:r>
              <a:rPr lang="el-GR" sz="1400" dirty="0"/>
              <a:t>Αυτό το </a:t>
            </a:r>
            <a:r>
              <a:rPr lang="el-GR" sz="1400" dirty="0">
                <a:effectLst>
                  <a:outerShdw blurRad="38100" dist="38100" dir="2700000" algn="tl">
                    <a:srgbClr val="000000">
                      <a:alpha val="43137"/>
                    </a:srgbClr>
                  </a:outerShdw>
                </a:effectLst>
              </a:rPr>
              <a:t>επιφανειακό </a:t>
            </a:r>
            <a:r>
              <a:rPr lang="el-GR" sz="1400" dirty="0" err="1">
                <a:effectLst>
                  <a:outerShdw blurRad="38100" dist="38100" dir="2700000" algn="tl">
                    <a:srgbClr val="000000">
                      <a:alpha val="43137"/>
                    </a:srgbClr>
                  </a:outerShdw>
                </a:effectLst>
              </a:rPr>
              <a:t>εξαπλούμενο</a:t>
            </a:r>
            <a:r>
              <a:rPr lang="el-GR" sz="1400" dirty="0">
                <a:effectLst>
                  <a:outerShdw blurRad="38100" dist="38100" dir="2700000" algn="tl">
                    <a:srgbClr val="000000">
                      <a:alpha val="43137"/>
                    </a:srgbClr>
                  </a:outerShdw>
                </a:effectLst>
              </a:rPr>
              <a:t> μελάνωμα</a:t>
            </a:r>
            <a:r>
              <a:rPr lang="el-GR" sz="1400" dirty="0"/>
              <a:t>, στην αριστερά εικονιζόμενη θέση, </a:t>
            </a:r>
            <a:r>
              <a:rPr lang="el-GR" sz="1400" b="1" dirty="0"/>
              <a:t>διηθεί</a:t>
            </a:r>
            <a:r>
              <a:rPr lang="el-GR" sz="1400" dirty="0"/>
              <a:t> μέσω του </a:t>
            </a:r>
            <a:r>
              <a:rPr lang="el-GR" sz="1400" dirty="0" err="1"/>
              <a:t>θηλώδους</a:t>
            </a:r>
            <a:r>
              <a:rPr lang="el-GR" sz="1400" dirty="0"/>
              <a:t> </a:t>
            </a:r>
            <a:r>
              <a:rPr lang="el-GR" sz="1400" dirty="0" err="1"/>
              <a:t>χόριου</a:t>
            </a:r>
            <a:r>
              <a:rPr lang="el-GR" sz="1400" dirty="0"/>
              <a:t> και προσεγγίζει το όριο </a:t>
            </a:r>
            <a:r>
              <a:rPr lang="el-GR" sz="1400" dirty="0" err="1"/>
              <a:t>θηλώδους</a:t>
            </a:r>
            <a:r>
              <a:rPr lang="el-GR" sz="1400" dirty="0"/>
              <a:t> και δικτυωτού χορίου (Επίπεδο </a:t>
            </a:r>
            <a:r>
              <a:rPr lang="el-GR" sz="1400" dirty="0" err="1"/>
              <a:t>Clark</a:t>
            </a:r>
            <a:r>
              <a:rPr lang="el-GR" sz="1400" dirty="0"/>
              <a:t> 3).</a:t>
            </a:r>
            <a:endParaRPr lang="en-US" sz="1400" dirty="0"/>
          </a:p>
          <a:p>
            <a:pPr algn="just"/>
            <a:r>
              <a:rPr lang="el-GR" sz="1400" dirty="0"/>
              <a:t>Όμως, στην κάτω εικονιζόμενη θέση το ίδιο μελάνωμα </a:t>
            </a:r>
            <a:r>
              <a:rPr lang="el-GR" sz="1400" dirty="0" err="1">
                <a:effectLst>
                  <a:outerShdw blurRad="38100" dist="38100" dir="2700000" algn="tl">
                    <a:srgbClr val="000000">
                      <a:alpha val="43137"/>
                    </a:srgbClr>
                  </a:outerShdw>
                </a:effectLst>
              </a:rPr>
              <a:t>εξελκώνει</a:t>
            </a:r>
            <a:r>
              <a:rPr lang="el-GR" sz="1400" dirty="0">
                <a:effectLst>
                  <a:outerShdw blurRad="38100" dist="38100" dir="2700000" algn="tl">
                    <a:srgbClr val="000000">
                      <a:alpha val="43137"/>
                    </a:srgbClr>
                  </a:outerShdw>
                </a:effectLst>
              </a:rPr>
              <a:t> την επιδερμίδα </a:t>
            </a:r>
            <a:r>
              <a:rPr lang="el-GR" sz="1400" dirty="0"/>
              <a:t>(παράμετρος ταχείας ανάπτυξης του όγκου  και πτωχής πρόγνωσής του) και επεκτείνεται διηθητικά εντός του δικτυωτού χορίου (Επίπεδο </a:t>
            </a:r>
            <a:r>
              <a:rPr lang="el-GR" sz="1400" dirty="0" err="1"/>
              <a:t>Clark</a:t>
            </a:r>
            <a:r>
              <a:rPr lang="el-GR" sz="1400" dirty="0"/>
              <a:t> </a:t>
            </a:r>
            <a:r>
              <a:rPr lang="el-GR" sz="1400" dirty="0">
                <a:effectLst>
                  <a:outerShdw blurRad="38100" dist="38100" dir="2700000" algn="tl">
                    <a:srgbClr val="000000">
                      <a:alpha val="43137"/>
                    </a:srgbClr>
                  </a:outerShdw>
                </a:effectLst>
              </a:rPr>
              <a:t>4</a:t>
            </a:r>
            <a:r>
              <a:rPr lang="el-GR" sz="1400" dirty="0"/>
              <a:t>).</a:t>
            </a:r>
            <a:r>
              <a:rPr lang="el-GR" sz="1400" dirty="0">
                <a:cs typeface="Arial" panose="020B0604020202020204" pitchFamily="34" charset="0"/>
              </a:rPr>
              <a:t> </a:t>
            </a:r>
          </a:p>
          <a:p>
            <a:pPr algn="just"/>
            <a:r>
              <a:rPr lang="el-GR" sz="1400" dirty="0">
                <a:cs typeface="Arial" panose="020B0604020202020204" pitchFamily="34" charset="0"/>
              </a:rPr>
              <a:t>Στο προηγουμένως μακροσκοπικά εικονιζόμενο </a:t>
            </a:r>
            <a:r>
              <a:rPr lang="el-GR" sz="1400" dirty="0">
                <a:effectLst>
                  <a:outerShdw blurRad="38100" dist="38100" dir="2700000" algn="tl">
                    <a:srgbClr val="000000">
                      <a:alpha val="43137"/>
                    </a:srgbClr>
                  </a:outerShdw>
                </a:effectLst>
                <a:cs typeface="Arial" panose="020B0604020202020204" pitchFamily="34" charset="0"/>
              </a:rPr>
              <a:t>επιφανειακά </a:t>
            </a:r>
            <a:r>
              <a:rPr lang="el-GR" sz="1400" dirty="0" err="1">
                <a:effectLst>
                  <a:outerShdw blurRad="38100" dist="38100" dir="2700000" algn="tl">
                    <a:srgbClr val="000000">
                      <a:alpha val="43137"/>
                    </a:srgbClr>
                  </a:outerShdw>
                </a:effectLst>
                <a:cs typeface="Arial" panose="020B0604020202020204" pitchFamily="34" charset="0"/>
              </a:rPr>
              <a:t>εξαπλούμενο</a:t>
            </a:r>
            <a:r>
              <a:rPr lang="el-GR" sz="1400" dirty="0">
                <a:effectLst>
                  <a:outerShdw blurRad="38100" dist="38100" dir="2700000" algn="tl">
                    <a:srgbClr val="000000">
                      <a:alpha val="43137"/>
                    </a:srgbClr>
                  </a:outerShdw>
                </a:effectLst>
                <a:cs typeface="Arial" panose="020B0604020202020204" pitchFamily="34" charset="0"/>
              </a:rPr>
              <a:t> μελάνωμα</a:t>
            </a:r>
            <a:r>
              <a:rPr lang="el-GR" sz="1400" dirty="0">
                <a:cs typeface="Arial" panose="020B0604020202020204" pitchFamily="34" charset="0"/>
              </a:rPr>
              <a:t>, τα μαύρα οζίδια  αντιπροσωπεύουν την κάθετη (διηθητική) φάση ανάπτυξης που περιβάλλεται από το  μπλε-καφέ </a:t>
            </a:r>
            <a:r>
              <a:rPr lang="el-GR" sz="1400" dirty="0" err="1">
                <a:cs typeface="Arial" panose="020B0604020202020204" pitchFamily="34" charset="0"/>
              </a:rPr>
              <a:t>κηλιδώδες</a:t>
            </a:r>
            <a:r>
              <a:rPr lang="el-GR" sz="1400" dirty="0">
                <a:cs typeface="Arial" panose="020B0604020202020204" pitchFamily="34" charset="0"/>
              </a:rPr>
              <a:t> (επιφανειακό) συστατικό της αλλοίωσης.</a:t>
            </a:r>
            <a:endParaRPr lang="el-GR" sz="1400" dirty="0"/>
          </a:p>
          <a:p>
            <a:pPr algn="just"/>
            <a:endParaRPr lang="el-GR" dirty="0"/>
          </a:p>
        </p:txBody>
      </p:sp>
      <p:pic>
        <p:nvPicPr>
          <p:cNvPr id="8" name="Εικόνα 7" descr="Εικόνα που περιέχει τέχνη, ζωγραφιά, ζωγραφική, παιδική τέχνη&#10;&#10;Περιγραφή που δημιουργήθηκε αυτόματα">
            <a:extLst>
              <a:ext uri="{FF2B5EF4-FFF2-40B4-BE49-F238E27FC236}">
                <a16:creationId xmlns:a16="http://schemas.microsoft.com/office/drawing/2014/main" xmlns="" id="{1261AE37-F787-4B2E-CDD6-E2DD4302936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35816" y="3767170"/>
            <a:ext cx="3948422" cy="2967410"/>
          </a:xfrm>
          <a:prstGeom prst="rect">
            <a:avLst/>
          </a:prstGeom>
        </p:spPr>
      </p:pic>
    </p:spTree>
    <p:extLst>
      <p:ext uri="{BB962C8B-B14F-4D97-AF65-F5344CB8AC3E}">
        <p14:creationId xmlns:p14="http://schemas.microsoft.com/office/powerpoint/2010/main" xmlns="" val="152890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E5C1F01-74BE-9924-8BBF-9BD82C8B27AF}"/>
              </a:ext>
            </a:extLst>
          </p:cNvPr>
          <p:cNvSpPr txBox="1"/>
          <p:nvPr/>
        </p:nvSpPr>
        <p:spPr>
          <a:xfrm>
            <a:off x="1043608" y="1048955"/>
            <a:ext cx="7632848" cy="3554819"/>
          </a:xfrm>
          <a:prstGeom prst="rect">
            <a:avLst/>
          </a:prstGeom>
          <a:noFill/>
        </p:spPr>
        <p:txBody>
          <a:bodyPr wrap="square" rtlCol="0">
            <a:spAutoFit/>
          </a:bodyPr>
          <a:lstStyle/>
          <a:p>
            <a:pPr marL="342900" indent="-342900">
              <a:buAutoNum type="arabicPeriod"/>
            </a:pPr>
            <a:r>
              <a:rPr lang="el-GR" sz="2500" dirty="0">
                <a:latin typeface="Arial" panose="020B0604020202020204" pitchFamily="34" charset="0"/>
                <a:cs typeface="Arial" panose="020B0604020202020204" pitchFamily="34" charset="0"/>
              </a:rPr>
              <a:t>Ποια η νόσος του ασθενούς;</a:t>
            </a: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r>
              <a:rPr lang="el-GR" sz="2500" dirty="0">
                <a:latin typeface="Arial" panose="020B0604020202020204" pitchFamily="34" charset="0"/>
                <a:cs typeface="Arial" panose="020B0604020202020204" pitchFamily="34" charset="0"/>
              </a:rPr>
              <a:t> Ποιοι οι παράγοντες κινδύνου;</a:t>
            </a: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r>
              <a:rPr lang="el-GR" sz="2500" dirty="0">
                <a:latin typeface="Arial" panose="020B0604020202020204" pitchFamily="34" charset="0"/>
                <a:cs typeface="Arial" panose="020B0604020202020204" pitchFamily="34" charset="0"/>
              </a:rPr>
              <a:t>Ποιοι παράγοντες καθορίζουν την πρόγνωση;</a:t>
            </a: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094930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00CB3F5-1D85-8E07-DF95-75D4E8DC579B}"/>
              </a:ext>
            </a:extLst>
          </p:cNvPr>
          <p:cNvPicPr>
            <a:picLocks noChangeAspect="1"/>
          </p:cNvPicPr>
          <p:nvPr/>
        </p:nvPicPr>
        <p:blipFill>
          <a:blip r:embed="rId2" cstate="print"/>
          <a:stretch>
            <a:fillRect/>
          </a:stretch>
        </p:blipFill>
        <p:spPr>
          <a:xfrm>
            <a:off x="0" y="95827"/>
            <a:ext cx="5292080" cy="6615100"/>
          </a:xfrm>
          <a:prstGeom prst="rect">
            <a:avLst/>
          </a:prstGeom>
        </p:spPr>
      </p:pic>
      <p:pic>
        <p:nvPicPr>
          <p:cNvPr id="2" name="Picture 6">
            <a:extLst>
              <a:ext uri="{FF2B5EF4-FFF2-40B4-BE49-F238E27FC236}">
                <a16:creationId xmlns:a16="http://schemas.microsoft.com/office/drawing/2014/main" xmlns="" id="{78703B9A-D4C6-6B7F-EC6E-47A5B6978398}"/>
              </a:ext>
            </a:extLst>
          </p:cNvPr>
          <p:cNvPicPr>
            <a:picLocks noChangeAspect="1"/>
          </p:cNvPicPr>
          <p:nvPr/>
        </p:nvPicPr>
        <p:blipFill>
          <a:blip r:embed="rId3" cstate="print"/>
          <a:stretch>
            <a:fillRect/>
          </a:stretch>
        </p:blipFill>
        <p:spPr>
          <a:xfrm>
            <a:off x="5340738" y="836712"/>
            <a:ext cx="3625886" cy="2417258"/>
          </a:xfrm>
          <a:prstGeom prst="rect">
            <a:avLst/>
          </a:prstGeom>
        </p:spPr>
      </p:pic>
      <p:pic>
        <p:nvPicPr>
          <p:cNvPr id="5" name="Εικόνα 4">
            <a:extLst>
              <a:ext uri="{FF2B5EF4-FFF2-40B4-BE49-F238E27FC236}">
                <a16:creationId xmlns:a16="http://schemas.microsoft.com/office/drawing/2014/main" xmlns="" id="{3D9947AC-FB16-B0EB-B7D7-904090B7080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374605" y="3426823"/>
            <a:ext cx="3625886" cy="2722204"/>
          </a:xfrm>
          <a:prstGeom prst="rect">
            <a:avLst/>
          </a:prstGeom>
        </p:spPr>
      </p:pic>
      <p:sp>
        <p:nvSpPr>
          <p:cNvPr id="7" name="TextBox 6">
            <a:extLst>
              <a:ext uri="{FF2B5EF4-FFF2-40B4-BE49-F238E27FC236}">
                <a16:creationId xmlns:a16="http://schemas.microsoft.com/office/drawing/2014/main" xmlns="" id="{60CCC612-58F3-A57F-235E-6D5388B2050B}"/>
              </a:ext>
            </a:extLst>
          </p:cNvPr>
          <p:cNvSpPr txBox="1"/>
          <p:nvPr/>
        </p:nvSpPr>
        <p:spPr>
          <a:xfrm>
            <a:off x="5263662" y="175846"/>
            <a:ext cx="4060865" cy="646331"/>
          </a:xfrm>
          <a:prstGeom prst="rect">
            <a:avLst/>
          </a:prstGeom>
          <a:noFill/>
        </p:spPr>
        <p:txBody>
          <a:bodyPr wrap="square">
            <a:spAutoFit/>
          </a:bodyPr>
          <a:lstStyle/>
          <a:p>
            <a:r>
              <a:rPr lang="el-GR" dirty="0">
                <a:effectLst>
                  <a:outerShdw blurRad="38100" dist="38100" dir="2700000" algn="tl">
                    <a:srgbClr val="000000">
                      <a:alpha val="43137"/>
                    </a:srgbClr>
                  </a:outerShdw>
                </a:effectLst>
              </a:rPr>
              <a:t>                                                        Επιφανειακά </a:t>
            </a:r>
            <a:r>
              <a:rPr lang="el-GR" dirty="0" err="1">
                <a:effectLst>
                  <a:outerShdw blurRad="38100" dist="38100" dir="2700000" algn="tl">
                    <a:srgbClr val="000000">
                      <a:alpha val="43137"/>
                    </a:srgbClr>
                  </a:outerShdw>
                </a:effectLst>
              </a:rPr>
              <a:t>εξαπλούμενα</a:t>
            </a:r>
            <a:r>
              <a:rPr lang="el-GR" dirty="0">
                <a:effectLst>
                  <a:outerShdw blurRad="38100" dist="38100" dir="2700000" algn="tl">
                    <a:srgbClr val="000000">
                      <a:alpha val="43137"/>
                    </a:srgbClr>
                  </a:outerShdw>
                </a:effectLst>
              </a:rPr>
              <a:t> μελανώματα</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0" y="260647"/>
            <a:ext cx="8892480"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latin typeface="Arial" panose="020B0604020202020204" pitchFamily="34" charset="0"/>
                <a:cs typeface="Arial" panose="020B0604020202020204" pitchFamily="34" charset="0"/>
              </a:rPr>
              <a:t>Άνδρας 30 ετών προσέρχεται αιτιώμενη </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εκτεταμένο κνησμώδες εξάνθημα </a:t>
            </a:r>
            <a:r>
              <a:rPr lang="el-GR" sz="2000" dirty="0">
                <a:solidFill>
                  <a:prstClr val="black"/>
                </a:solidFill>
                <a:latin typeface="Arial" panose="020B0604020202020204" pitchFamily="34" charset="0"/>
                <a:cs typeface="Arial" panose="020B0604020202020204" pitchFamily="34" charset="0"/>
              </a:rPr>
              <a:t>κορμού από μηνός, προοδευτικά επιδεινούμενο.</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r>
              <a:rPr lang="el-GR" sz="2000" b="1" u="sng" dirty="0">
                <a:solidFill>
                  <a:prstClr val="black"/>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30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Δακτυλιοειδές</a:t>
            </a:r>
            <a:r>
              <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εξάνθημα, με περιφερική απολέπιση, με κεντρική τάση ίασης.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latin typeface="Arial" panose="020B0604020202020204" pitchFamily="34" charset="0"/>
                <a:cs typeface="Arial" panose="020B0604020202020204" pitchFamily="34" charset="0"/>
              </a:rPr>
              <a:t>Χωρίς ευρήματα.</a:t>
            </a: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a:xfrm>
            <a:off x="457200" y="0"/>
            <a:ext cx="8229600" cy="476672"/>
          </a:xfrm>
        </p:spPr>
        <p:txBody>
          <a:bodyPr>
            <a:normAutofit fontScale="90000"/>
          </a:bodyPr>
          <a:lstStyle/>
          <a:p>
            <a:r>
              <a:rPr lang="el-GR" dirty="0"/>
              <a:t>Περιστατικό 3</a:t>
            </a:r>
          </a:p>
        </p:txBody>
      </p:sp>
      <p:pic>
        <p:nvPicPr>
          <p:cNvPr id="8" name="Picture 7">
            <a:extLst>
              <a:ext uri="{FF2B5EF4-FFF2-40B4-BE49-F238E27FC236}">
                <a16:creationId xmlns:a16="http://schemas.microsoft.com/office/drawing/2014/main" xmlns="" id="{A19682D5-F39E-37AC-16E0-55672C92AF69}"/>
              </a:ext>
            </a:extLst>
          </p:cNvPr>
          <p:cNvPicPr>
            <a:picLocks noChangeAspect="1"/>
          </p:cNvPicPr>
          <p:nvPr/>
        </p:nvPicPr>
        <p:blipFill>
          <a:blip r:embed="rId2" cstate="print"/>
          <a:stretch>
            <a:fillRect/>
          </a:stretch>
        </p:blipFill>
        <p:spPr>
          <a:xfrm>
            <a:off x="5940152" y="2492896"/>
            <a:ext cx="3203848" cy="4182627"/>
          </a:xfrm>
          <a:prstGeom prst="rect">
            <a:avLst/>
          </a:prstGeom>
        </p:spPr>
      </p:pic>
      <p:pic>
        <p:nvPicPr>
          <p:cNvPr id="14" name="Picture 13">
            <a:extLst>
              <a:ext uri="{FF2B5EF4-FFF2-40B4-BE49-F238E27FC236}">
                <a16:creationId xmlns:a16="http://schemas.microsoft.com/office/drawing/2014/main" xmlns="" id="{0DB7F11D-00F0-4B78-01BC-E325C7583EDA}"/>
              </a:ext>
            </a:extLst>
          </p:cNvPr>
          <p:cNvPicPr>
            <a:picLocks noChangeAspect="1"/>
          </p:cNvPicPr>
          <p:nvPr/>
        </p:nvPicPr>
        <p:blipFill>
          <a:blip r:embed="rId3" cstate="print"/>
          <a:stretch>
            <a:fillRect/>
          </a:stretch>
        </p:blipFill>
        <p:spPr>
          <a:xfrm>
            <a:off x="1979712" y="3068960"/>
            <a:ext cx="3862247" cy="3600400"/>
          </a:xfrm>
          <a:prstGeom prst="rect">
            <a:avLst/>
          </a:prstGeom>
        </p:spPr>
      </p:pic>
    </p:spTree>
    <p:extLst>
      <p:ext uri="{BB962C8B-B14F-4D97-AF65-F5344CB8AC3E}">
        <p14:creationId xmlns:p14="http://schemas.microsoft.com/office/powerpoint/2010/main" xmlns="" val="146014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326E35D-86C2-51E5-D20D-2FDA04656DEA}"/>
              </a:ext>
            </a:extLst>
          </p:cNvPr>
          <p:cNvSpPr txBox="1"/>
          <p:nvPr/>
        </p:nvSpPr>
        <p:spPr>
          <a:xfrm>
            <a:off x="827584" y="116632"/>
            <a:ext cx="7560840" cy="630942"/>
          </a:xfrm>
          <a:prstGeom prst="rect">
            <a:avLst/>
          </a:prstGeom>
          <a:noFill/>
        </p:spPr>
        <p:txBody>
          <a:bodyPr wrap="square" rtlCol="0">
            <a:spAutoFit/>
          </a:bodyPr>
          <a:lstStyle/>
          <a:p>
            <a:pPr algn="ctr"/>
            <a:r>
              <a:rPr lang="el-GR" sz="3500" dirty="0"/>
              <a:t>Βιοψία με χρώση</a:t>
            </a:r>
            <a:r>
              <a:rPr lang="en-US" sz="3500" dirty="0"/>
              <a:t> H/E</a:t>
            </a:r>
            <a:r>
              <a:rPr lang="el-GR" sz="3500" dirty="0"/>
              <a:t> και χρώση</a:t>
            </a:r>
            <a:r>
              <a:rPr lang="en-US" sz="3500" dirty="0"/>
              <a:t> </a:t>
            </a:r>
            <a:r>
              <a:rPr lang="en-US" sz="3500" b="1" dirty="0"/>
              <a:t>PAS</a:t>
            </a:r>
            <a:r>
              <a:rPr lang="el-GR" sz="3500" b="1" dirty="0"/>
              <a:t> </a:t>
            </a:r>
            <a:r>
              <a:rPr lang="en-US" sz="3500" b="1" dirty="0"/>
              <a:t> </a:t>
            </a:r>
            <a:endParaRPr lang="el-GR" sz="3500" b="1" dirty="0"/>
          </a:p>
        </p:txBody>
      </p:sp>
      <p:pic>
        <p:nvPicPr>
          <p:cNvPr id="6" name="Picture 5">
            <a:extLst>
              <a:ext uri="{FF2B5EF4-FFF2-40B4-BE49-F238E27FC236}">
                <a16:creationId xmlns:a16="http://schemas.microsoft.com/office/drawing/2014/main" xmlns="" id="{3BE4A021-188A-1CD6-6D94-C67F851E87E6}"/>
              </a:ext>
            </a:extLst>
          </p:cNvPr>
          <p:cNvPicPr>
            <a:picLocks noChangeAspect="1"/>
          </p:cNvPicPr>
          <p:nvPr/>
        </p:nvPicPr>
        <p:blipFill>
          <a:blip r:embed="rId3" cstate="print"/>
          <a:stretch>
            <a:fillRect/>
          </a:stretch>
        </p:blipFill>
        <p:spPr>
          <a:xfrm>
            <a:off x="179512" y="702761"/>
            <a:ext cx="4680520" cy="3162513"/>
          </a:xfrm>
          <a:prstGeom prst="rect">
            <a:avLst/>
          </a:prstGeom>
        </p:spPr>
      </p:pic>
      <p:pic>
        <p:nvPicPr>
          <p:cNvPr id="76" name="Picture 75">
            <a:extLst>
              <a:ext uri="{FF2B5EF4-FFF2-40B4-BE49-F238E27FC236}">
                <a16:creationId xmlns:a16="http://schemas.microsoft.com/office/drawing/2014/main" xmlns="" id="{C1B638FE-F1BD-9C2F-1030-A04702B1E9BE}"/>
              </a:ext>
            </a:extLst>
          </p:cNvPr>
          <p:cNvPicPr>
            <a:picLocks noChangeAspect="1"/>
          </p:cNvPicPr>
          <p:nvPr/>
        </p:nvPicPr>
        <p:blipFill>
          <a:blip r:embed="rId4" cstate="print"/>
          <a:stretch>
            <a:fillRect/>
          </a:stretch>
        </p:blipFill>
        <p:spPr>
          <a:xfrm flipH="1">
            <a:off x="179512" y="3573016"/>
            <a:ext cx="4680520" cy="3136453"/>
          </a:xfrm>
          <a:prstGeom prst="rect">
            <a:avLst/>
          </a:prstGeom>
        </p:spPr>
      </p:pic>
      <p:pic>
        <p:nvPicPr>
          <p:cNvPr id="1026" name="Picture 2" descr="C:\Users\User\Desktop\393492_0_En_75-1_Fig13_HTML.jpg"/>
          <p:cNvPicPr>
            <a:picLocks noChangeAspect="1" noChangeArrowheads="1"/>
          </p:cNvPicPr>
          <p:nvPr/>
        </p:nvPicPr>
        <p:blipFill>
          <a:blip r:embed="rId5" cstate="print"/>
          <a:srcRect/>
          <a:stretch>
            <a:fillRect/>
          </a:stretch>
        </p:blipFill>
        <p:spPr bwMode="auto">
          <a:xfrm rot="16200000">
            <a:off x="4250066" y="1662702"/>
            <a:ext cx="5400600" cy="4036652"/>
          </a:xfrm>
          <a:prstGeom prst="rect">
            <a:avLst/>
          </a:prstGeom>
          <a:noFill/>
        </p:spPr>
      </p:pic>
    </p:spTree>
    <p:extLst>
      <p:ext uri="{BB962C8B-B14F-4D97-AF65-F5344CB8AC3E}">
        <p14:creationId xmlns:p14="http://schemas.microsoft.com/office/powerpoint/2010/main" xmlns="" val="1585882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B8CC69B-3713-4DB7-948E-94F7F8B5BC73}"/>
              </a:ext>
            </a:extLst>
          </p:cNvPr>
          <p:cNvSpPr txBox="1"/>
          <p:nvPr/>
        </p:nvSpPr>
        <p:spPr>
          <a:xfrm>
            <a:off x="827584" y="332656"/>
            <a:ext cx="7776864" cy="5693866"/>
          </a:xfrm>
          <a:prstGeom prst="rect">
            <a:avLst/>
          </a:prstGeom>
          <a:noFill/>
        </p:spPr>
        <p:txBody>
          <a:bodyPr wrap="square" rtlCol="0">
            <a:spAutoFit/>
          </a:bodyPr>
          <a:lstStyle/>
          <a:p>
            <a:pPr marL="457200" indent="-457200">
              <a:buAutoNum type="arabicPeriod"/>
            </a:pPr>
            <a:endParaRPr lang="en-US" sz="2800" dirty="0"/>
          </a:p>
          <a:p>
            <a:pPr marL="457200" indent="-457200">
              <a:buAutoNum type="arabicPeriod"/>
            </a:pPr>
            <a:r>
              <a:rPr lang="el-GR" sz="2800" dirty="0"/>
              <a:t>Ποιο είναι το πρόβλημα </a:t>
            </a:r>
            <a:r>
              <a:rPr lang="el-GR" sz="2800" dirty="0" smtClean="0"/>
              <a:t>τ</a:t>
            </a:r>
            <a:r>
              <a:rPr lang="en-US" sz="2800" dirty="0" smtClean="0"/>
              <a:t>o</a:t>
            </a:r>
            <a:r>
              <a:rPr lang="el-GR" sz="2800" dirty="0" smtClean="0"/>
              <a:t>υ </a:t>
            </a:r>
            <a:r>
              <a:rPr lang="el-GR" sz="2800" dirty="0"/>
              <a:t>ασθενούς;</a:t>
            </a:r>
          </a:p>
          <a:p>
            <a:pPr marL="457200" indent="-457200">
              <a:buAutoNum type="arabicPeriod"/>
            </a:pPr>
            <a:endParaRPr lang="el-GR" sz="2800" dirty="0"/>
          </a:p>
          <a:p>
            <a:pPr marL="457200" indent="-457200">
              <a:buAutoNum type="arabicPeriod"/>
            </a:pPr>
            <a:endParaRPr lang="el-GR" sz="2800" dirty="0"/>
          </a:p>
          <a:p>
            <a:pPr marL="457200" indent="-457200">
              <a:buAutoNum type="arabicPeriod"/>
            </a:pPr>
            <a:endParaRPr lang="el-GR" sz="2800" dirty="0"/>
          </a:p>
          <a:p>
            <a:pPr marL="457200" indent="-457200">
              <a:buAutoNum type="arabicPeriod"/>
            </a:pPr>
            <a:r>
              <a:rPr lang="el-GR" sz="2800" dirty="0"/>
              <a:t>Ποιος ο τρόπος  μετάδοσης;</a:t>
            </a:r>
          </a:p>
          <a:p>
            <a:pPr marL="457200" indent="-457200">
              <a:buAutoNum type="arabicPeriod"/>
            </a:pPr>
            <a:endParaRPr lang="el-GR" sz="2800" dirty="0"/>
          </a:p>
          <a:p>
            <a:pPr marL="457200" indent="-457200">
              <a:buAutoNum type="arabicPeriod"/>
            </a:pPr>
            <a:endParaRPr lang="el-GR" sz="2800" dirty="0"/>
          </a:p>
          <a:p>
            <a:pPr marL="457200" indent="-457200">
              <a:buAutoNum type="arabicPeriod"/>
            </a:pPr>
            <a:endParaRPr lang="el-GR" sz="2800" dirty="0"/>
          </a:p>
          <a:p>
            <a:pPr marL="457200" indent="-457200">
              <a:buAutoNum type="arabicPeriod"/>
            </a:pPr>
            <a:r>
              <a:rPr lang="el-GR" sz="2800" dirty="0"/>
              <a:t>Από ποια αιματολογική </a:t>
            </a:r>
            <a:r>
              <a:rPr lang="el-GR" sz="2800" dirty="0" err="1"/>
              <a:t>νεοπλασματική</a:t>
            </a:r>
            <a:r>
              <a:rPr lang="el-GR" sz="2800" dirty="0"/>
              <a:t> νόσο είναι σημαντικό να γίνει διαφορική διάγνωση;</a:t>
            </a:r>
          </a:p>
          <a:p>
            <a:pPr marL="457200" indent="-457200">
              <a:buAutoNum type="arabicPeriod"/>
            </a:pPr>
            <a:endParaRPr lang="el-GR" sz="2800" dirty="0"/>
          </a:p>
          <a:p>
            <a:pPr marL="457200" indent="-457200">
              <a:buAutoNum type="arabicPeriod"/>
            </a:pPr>
            <a:endParaRPr lang="el-GR" sz="2800" dirty="0"/>
          </a:p>
        </p:txBody>
      </p:sp>
    </p:spTree>
    <p:extLst>
      <p:ext uri="{BB962C8B-B14F-4D97-AF65-F5344CB8AC3E}">
        <p14:creationId xmlns:p14="http://schemas.microsoft.com/office/powerpoint/2010/main" xmlns="" val="3625634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E739DF97-369E-6DB6-86AE-BE2FD8CBD707}"/>
              </a:ext>
            </a:extLst>
          </p:cNvPr>
          <p:cNvSpPr>
            <a:spLocks noGrp="1"/>
          </p:cNvSpPr>
          <p:nvPr>
            <p:ph idx="1"/>
          </p:nvPr>
        </p:nvSpPr>
        <p:spPr>
          <a:xfrm>
            <a:off x="0" y="188640"/>
            <a:ext cx="9144000" cy="3960440"/>
          </a:xfrm>
        </p:spPr>
        <p:txBody>
          <a:bodyPr>
            <a:normAutofit fontScale="55000" lnSpcReduction="20000"/>
          </a:bodyPr>
          <a:lstStyle/>
          <a:p>
            <a:pPr algn="just"/>
            <a:r>
              <a:rPr lang="el-GR" dirty="0"/>
              <a:t>Λόγω του περιορισμού των παθογόνων στην </a:t>
            </a:r>
            <a:r>
              <a:rPr lang="el-GR" b="1" dirty="0"/>
              <a:t>κεράτινη στ</a:t>
            </a:r>
            <a:r>
              <a:rPr lang="en-US" b="1" dirty="0"/>
              <a:t>o</a:t>
            </a:r>
            <a:r>
              <a:rPr lang="el-GR" b="1" dirty="0" err="1"/>
              <a:t>ιβάδα</a:t>
            </a:r>
            <a:r>
              <a:rPr lang="el-GR" dirty="0"/>
              <a:t>, η </a:t>
            </a:r>
            <a:r>
              <a:rPr lang="el-GR" dirty="0" err="1"/>
              <a:t>ιστική</a:t>
            </a:r>
            <a:r>
              <a:rPr lang="el-GR" dirty="0"/>
              <a:t> αντίδραση είναι συνήθως </a:t>
            </a:r>
            <a:r>
              <a:rPr lang="el-GR" dirty="0">
                <a:effectLst>
                  <a:outerShdw blurRad="38100" dist="38100" dir="2700000" algn="tl">
                    <a:srgbClr val="000000">
                      <a:alpha val="43137"/>
                    </a:srgbClr>
                  </a:outerShdw>
                </a:effectLst>
              </a:rPr>
              <a:t>μικρή</a:t>
            </a:r>
            <a:r>
              <a:rPr lang="el-GR" dirty="0"/>
              <a:t> ή </a:t>
            </a:r>
            <a:r>
              <a:rPr lang="el-GR" dirty="0">
                <a:effectLst>
                  <a:outerShdw blurRad="38100" dist="38100" dir="2700000" algn="tl">
                    <a:srgbClr val="000000">
                      <a:alpha val="43137"/>
                    </a:srgbClr>
                  </a:outerShdw>
                </a:effectLst>
              </a:rPr>
              <a:t>απούσα</a:t>
            </a:r>
            <a:r>
              <a:rPr lang="el-GR" dirty="0"/>
              <a:t>. Πιθανά ιστολογικά ευρήματα</a:t>
            </a:r>
            <a:r>
              <a:rPr lang="en-US" dirty="0"/>
              <a:t>: </a:t>
            </a:r>
            <a:r>
              <a:rPr lang="el-GR" dirty="0"/>
              <a:t>Κυτταρίτιδα, </a:t>
            </a:r>
            <a:r>
              <a:rPr lang="el-GR" dirty="0" err="1">
                <a:effectLst>
                  <a:outerShdw blurRad="38100" dist="38100" dir="2700000" algn="tl">
                    <a:srgbClr val="000000">
                      <a:alpha val="43137"/>
                    </a:srgbClr>
                  </a:outerShdw>
                </a:effectLst>
              </a:rPr>
              <a:t>αποστημάτια</a:t>
            </a:r>
            <a:r>
              <a:rPr lang="el-GR" dirty="0"/>
              <a:t>, </a:t>
            </a:r>
            <a:r>
              <a:rPr lang="el-GR" dirty="0" err="1"/>
              <a:t>ψευδοεπιθηλιωματώδης</a:t>
            </a:r>
            <a:r>
              <a:rPr lang="el-GR" dirty="0"/>
              <a:t> υπερπλασία, </a:t>
            </a:r>
            <a:r>
              <a:rPr lang="el-GR" dirty="0" err="1"/>
              <a:t>μυκητιακά</a:t>
            </a:r>
            <a:r>
              <a:rPr lang="el-GR" dirty="0"/>
              <a:t> σπόρια και υφές στην κερατίνη στοιβάδα της επιδερμίδας και κοντά σε στελέχη τριχών. </a:t>
            </a:r>
            <a:r>
              <a:rPr lang="el-GR" dirty="0">
                <a:effectLst>
                  <a:outerShdw blurRad="38100" dist="38100" dir="2700000" algn="tl">
                    <a:srgbClr val="000000">
                      <a:alpha val="43137"/>
                    </a:srgbClr>
                  </a:outerShdw>
                </a:effectLst>
              </a:rPr>
              <a:t>Σπόροι, υφές και ουδετερόφιλα </a:t>
            </a:r>
            <a:r>
              <a:rPr lang="el-GR" dirty="0"/>
              <a:t>συνήθως υπάρχουν στην </a:t>
            </a:r>
            <a:r>
              <a:rPr lang="el-GR" dirty="0">
                <a:effectLst>
                  <a:outerShdw blurRad="38100" dist="38100" dir="2700000" algn="tl">
                    <a:srgbClr val="000000">
                      <a:alpha val="43137"/>
                    </a:srgbClr>
                  </a:outerShdw>
                </a:effectLst>
              </a:rPr>
              <a:t>κεράτινη στιβάδα ή στ</a:t>
            </a:r>
            <a:r>
              <a:rPr lang="en-US" dirty="0">
                <a:effectLst>
                  <a:outerShdw blurRad="38100" dist="38100" dir="2700000" algn="tl">
                    <a:srgbClr val="000000">
                      <a:alpha val="43137"/>
                    </a:srgbClr>
                  </a:outerShdw>
                </a:effectLst>
              </a:rPr>
              <a:t>o </a:t>
            </a:r>
            <a:r>
              <a:rPr lang="el-GR" dirty="0">
                <a:effectLst>
                  <a:outerShdw blurRad="38100" dist="38100" dir="2700000" algn="tl">
                    <a:srgbClr val="000000">
                      <a:alpha val="43137"/>
                    </a:srgbClr>
                  </a:outerShdw>
                </a:effectLst>
              </a:rPr>
              <a:t>στέλεχος των τριχών</a:t>
            </a:r>
            <a:r>
              <a:rPr lang="el-GR" dirty="0"/>
              <a:t>. Ποικίλο μεσοκυττάριο οίδημα στην επιδερμίδα, φλεγμονή του χορίου.</a:t>
            </a:r>
            <a:endParaRPr lang="en-US" dirty="0"/>
          </a:p>
          <a:p>
            <a:pPr algn="just"/>
            <a:r>
              <a:rPr lang="el-GR" dirty="0"/>
              <a:t>Σε τομές Α-Η (αρ. εικόνες), η παρουσία ουδετερόφιλων  και/ή τμημάτων τους  στην κερατίνη στοιβάδα συνδυαζόμενη με συμπαγή </a:t>
            </a:r>
            <a:r>
              <a:rPr lang="el-GR" dirty="0" err="1"/>
              <a:t>ορθοκεράτωση</a:t>
            </a:r>
            <a:r>
              <a:rPr lang="el-GR" dirty="0"/>
              <a:t>  και /ή </a:t>
            </a:r>
            <a:r>
              <a:rPr lang="el-GR" dirty="0" err="1"/>
              <a:t>παρακεράτωση</a:t>
            </a:r>
            <a:r>
              <a:rPr lang="el-GR" dirty="0"/>
              <a:t> καθώς και </a:t>
            </a:r>
            <a:r>
              <a:rPr lang="en-US" dirty="0"/>
              <a:t>o </a:t>
            </a:r>
            <a:r>
              <a:rPr lang="el-GR" dirty="0"/>
              <a:t>σχηματισμός </a:t>
            </a:r>
            <a:r>
              <a:rPr lang="el-GR" dirty="0">
                <a:effectLst>
                  <a:outerShdw blurRad="38100" dist="38100" dir="2700000" algn="tl">
                    <a:srgbClr val="000000">
                      <a:alpha val="43137"/>
                    </a:srgbClr>
                  </a:outerShdw>
                </a:effectLst>
              </a:rPr>
              <a:t>σχισμής</a:t>
            </a:r>
            <a:r>
              <a:rPr lang="el-GR" dirty="0"/>
              <a:t> ανάμεσα </a:t>
            </a:r>
            <a:r>
              <a:rPr lang="en-US" dirty="0"/>
              <a:t> </a:t>
            </a:r>
            <a:r>
              <a:rPr lang="el-GR" dirty="0"/>
              <a:t>σε δύο στρώσεις , μιας  </a:t>
            </a:r>
            <a:r>
              <a:rPr lang="el-GR" dirty="0" err="1"/>
              <a:t>ορθοκερατωσικής</a:t>
            </a:r>
            <a:r>
              <a:rPr lang="el-GR" dirty="0"/>
              <a:t>  άνωθεν και μιας μερικώς ή πλήρως </a:t>
            </a:r>
            <a:r>
              <a:rPr lang="el-GR" dirty="0" err="1"/>
              <a:t>παρακερατωσικής</a:t>
            </a:r>
            <a:r>
              <a:rPr lang="el-GR" dirty="0"/>
              <a:t>  κάτωθεν,  συνηγορούν υπέρ  </a:t>
            </a:r>
            <a:r>
              <a:rPr lang="el-GR" b="1" spc="300" dirty="0" err="1"/>
              <a:t>δερματοφυτίασης</a:t>
            </a:r>
            <a:r>
              <a:rPr lang="el-GR" dirty="0"/>
              <a:t> και  επιβάλλουν τη διενέργεια ειδικών </a:t>
            </a:r>
            <a:r>
              <a:rPr lang="el-GR" dirty="0" err="1"/>
              <a:t>ιστοχημικών</a:t>
            </a:r>
            <a:r>
              <a:rPr lang="el-GR" dirty="0"/>
              <a:t> χρώσεων </a:t>
            </a:r>
            <a:r>
              <a:rPr lang="en-US" dirty="0"/>
              <a:t> [</a:t>
            </a:r>
            <a:r>
              <a:rPr lang="en-US" dirty="0" err="1"/>
              <a:t>Grocott</a:t>
            </a:r>
            <a:r>
              <a:rPr lang="en-US" dirty="0"/>
              <a:t> </a:t>
            </a:r>
            <a:r>
              <a:rPr lang="en-US" dirty="0" err="1"/>
              <a:t>methenamine</a:t>
            </a:r>
            <a:r>
              <a:rPr lang="en-US" dirty="0"/>
              <a:t> silver (GMS ) &amp; PAS  (</a:t>
            </a:r>
            <a:r>
              <a:rPr lang="el-GR" dirty="0" err="1"/>
              <a:t>δεξ</a:t>
            </a:r>
            <a:r>
              <a:rPr lang="el-GR" dirty="0"/>
              <a:t>. </a:t>
            </a:r>
            <a:r>
              <a:rPr lang="el-GR" dirty="0" err="1"/>
              <a:t>εικ</a:t>
            </a:r>
            <a:r>
              <a:rPr lang="el-GR" dirty="0"/>
              <a:t>.</a:t>
            </a:r>
            <a:r>
              <a:rPr lang="en-US" dirty="0"/>
              <a:t>)</a:t>
            </a:r>
            <a:r>
              <a:rPr lang="el-GR" dirty="0"/>
              <a:t> ].</a:t>
            </a:r>
          </a:p>
          <a:p>
            <a:pPr algn="just"/>
            <a:r>
              <a:rPr lang="el-GR" dirty="0"/>
              <a:t>Οι </a:t>
            </a:r>
            <a:r>
              <a:rPr lang="el-GR" dirty="0" err="1"/>
              <a:t>μυκητιασικές</a:t>
            </a:r>
            <a:r>
              <a:rPr lang="el-GR" dirty="0"/>
              <a:t> βλάβες του τριχωτού της κεφαλής και της γενειάδας μπορεί να </a:t>
            </a:r>
            <a:r>
              <a:rPr lang="el-GR" dirty="0" err="1"/>
              <a:t>επιπλέκονται</a:t>
            </a:r>
            <a:r>
              <a:rPr lang="el-GR" dirty="0"/>
              <a:t> με  </a:t>
            </a:r>
            <a:r>
              <a:rPr lang="el-GR" i="1" dirty="0" err="1"/>
              <a:t>βακτηριακή</a:t>
            </a:r>
            <a:r>
              <a:rPr lang="el-GR" dirty="0"/>
              <a:t> </a:t>
            </a:r>
            <a:r>
              <a:rPr lang="el-GR" dirty="0" err="1"/>
              <a:t>θυλακίτιδα</a:t>
            </a:r>
            <a:r>
              <a:rPr lang="el-GR" dirty="0"/>
              <a:t> / </a:t>
            </a:r>
            <a:r>
              <a:rPr lang="el-GR" dirty="0" err="1"/>
              <a:t>περιθυλακίτιδα</a:t>
            </a:r>
            <a:r>
              <a:rPr lang="en-US" dirty="0"/>
              <a:t>.</a:t>
            </a:r>
            <a:endParaRPr lang="el-GR" dirty="0"/>
          </a:p>
          <a:p>
            <a:pPr algn="just"/>
            <a:r>
              <a:rPr lang="el-GR" dirty="0"/>
              <a:t>Επιφανειακές </a:t>
            </a:r>
            <a:r>
              <a:rPr lang="el-GR" dirty="0" err="1"/>
              <a:t>μυκητιασικές</a:t>
            </a:r>
            <a:r>
              <a:rPr lang="el-GR" dirty="0"/>
              <a:t> λοιμώξεις μπορεί επίσης να βρεθούν σε νεοπλάσματα του δέρματος.</a:t>
            </a:r>
          </a:p>
        </p:txBody>
      </p:sp>
      <p:pic>
        <p:nvPicPr>
          <p:cNvPr id="2051" name="Picture 3" descr="C:\Users\User\Desktop\images.jpg"/>
          <p:cNvPicPr>
            <a:picLocks noChangeAspect="1" noChangeArrowheads="1"/>
          </p:cNvPicPr>
          <p:nvPr/>
        </p:nvPicPr>
        <p:blipFill>
          <a:blip r:embed="rId2" cstate="print"/>
          <a:srcRect/>
          <a:stretch>
            <a:fillRect/>
          </a:stretch>
        </p:blipFill>
        <p:spPr bwMode="auto">
          <a:xfrm>
            <a:off x="179512" y="3933056"/>
            <a:ext cx="2952328" cy="2811130"/>
          </a:xfrm>
          <a:prstGeom prst="rect">
            <a:avLst/>
          </a:prstGeom>
          <a:noFill/>
        </p:spPr>
      </p:pic>
      <p:pic>
        <p:nvPicPr>
          <p:cNvPr id="2052" name="Picture 4" descr="C:\Users\User\Desktop\Screenshot_1.jpg"/>
          <p:cNvPicPr>
            <a:picLocks noChangeAspect="1" noChangeArrowheads="1"/>
          </p:cNvPicPr>
          <p:nvPr/>
        </p:nvPicPr>
        <p:blipFill>
          <a:blip r:embed="rId3" cstate="print"/>
          <a:srcRect/>
          <a:stretch>
            <a:fillRect/>
          </a:stretch>
        </p:blipFill>
        <p:spPr bwMode="auto">
          <a:xfrm>
            <a:off x="5796136" y="3933055"/>
            <a:ext cx="3168353" cy="2777453"/>
          </a:xfrm>
          <a:prstGeom prst="rect">
            <a:avLst/>
          </a:prstGeom>
          <a:noFill/>
        </p:spPr>
      </p:pic>
      <p:pic>
        <p:nvPicPr>
          <p:cNvPr id="2053" name="Picture 5" descr="C:\Users\User\Desktop\Screenshot_1.jpg"/>
          <p:cNvPicPr>
            <a:picLocks noChangeAspect="1" noChangeArrowheads="1"/>
          </p:cNvPicPr>
          <p:nvPr/>
        </p:nvPicPr>
        <p:blipFill>
          <a:blip r:embed="rId4" cstate="print"/>
          <a:srcRect/>
          <a:stretch>
            <a:fillRect/>
          </a:stretch>
        </p:blipFill>
        <p:spPr bwMode="auto">
          <a:xfrm rot="5400000">
            <a:off x="2886706" y="4250199"/>
            <a:ext cx="2794524" cy="2160240"/>
          </a:xfrm>
          <a:prstGeom prst="rect">
            <a:avLst/>
          </a:prstGeom>
          <a:noFill/>
        </p:spPr>
      </p:pic>
    </p:spTree>
    <p:extLst>
      <p:ext uri="{BB962C8B-B14F-4D97-AF65-F5344CB8AC3E}">
        <p14:creationId xmlns:p14="http://schemas.microsoft.com/office/powerpoint/2010/main" xmlns="" val="222151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0184D-C72F-5BE6-83C0-1E3CBE4F1855}"/>
              </a:ext>
            </a:extLst>
          </p:cNvPr>
          <p:cNvSpPr>
            <a:spLocks noGrp="1"/>
          </p:cNvSpPr>
          <p:nvPr>
            <p:ph type="title"/>
          </p:nvPr>
        </p:nvSpPr>
        <p:spPr>
          <a:xfrm>
            <a:off x="323528" y="-27384"/>
            <a:ext cx="8229600" cy="1143000"/>
          </a:xfrm>
        </p:spPr>
        <p:txBody>
          <a:bodyPr/>
          <a:lstStyle/>
          <a:p>
            <a:r>
              <a:rPr lang="el-GR" dirty="0"/>
              <a:t>Δομή και σκοπός</a:t>
            </a:r>
          </a:p>
        </p:txBody>
      </p:sp>
      <p:sp>
        <p:nvSpPr>
          <p:cNvPr id="3" name="Content Placeholder 2">
            <a:extLst>
              <a:ext uri="{FF2B5EF4-FFF2-40B4-BE49-F238E27FC236}">
                <a16:creationId xmlns:a16="http://schemas.microsoft.com/office/drawing/2014/main" xmlns="" id="{4EEC6EC2-E3FB-0E1F-F20B-52EC52FEECF4}"/>
              </a:ext>
            </a:extLst>
          </p:cNvPr>
          <p:cNvSpPr>
            <a:spLocks noGrp="1"/>
          </p:cNvSpPr>
          <p:nvPr>
            <p:ph idx="1"/>
          </p:nvPr>
        </p:nvSpPr>
        <p:spPr>
          <a:xfrm>
            <a:off x="457200" y="2924944"/>
            <a:ext cx="8229600" cy="4813995"/>
          </a:xfrm>
        </p:spPr>
        <p:txBody>
          <a:bodyPr/>
          <a:lstStyle/>
          <a:p>
            <a:endParaRPr lang="el-GR" dirty="0"/>
          </a:p>
          <a:p>
            <a:pPr algn="just"/>
            <a:r>
              <a:rPr lang="el-GR" dirty="0"/>
              <a:t>5 κλινικά περιστατικά για </a:t>
            </a:r>
            <a:r>
              <a:rPr lang="el-GR" b="1" dirty="0"/>
              <a:t>συζήτηση.</a:t>
            </a:r>
          </a:p>
          <a:p>
            <a:pPr algn="just"/>
            <a:endParaRPr lang="el-GR" dirty="0"/>
          </a:p>
          <a:p>
            <a:pPr algn="just"/>
            <a:r>
              <a:rPr lang="el-GR" dirty="0"/>
              <a:t>Σκοπός όχι η πλήρης κάλυψη της ύλης, αλλά η κατανόηση ορισμένων </a:t>
            </a:r>
            <a:r>
              <a:rPr lang="el-GR" dirty="0" err="1"/>
              <a:t>παθολογοανατομικών</a:t>
            </a:r>
            <a:r>
              <a:rPr lang="el-GR" dirty="0"/>
              <a:t> ευρημάτων και η διασύνδεσή τους με την κλινική πράξη.</a:t>
            </a:r>
          </a:p>
        </p:txBody>
      </p:sp>
      <p:pic>
        <p:nvPicPr>
          <p:cNvPr id="5" name="Picture 4" descr="Dart arrow in the center of dartboard">
            <a:extLst>
              <a:ext uri="{FF2B5EF4-FFF2-40B4-BE49-F238E27FC236}">
                <a16:creationId xmlns:a16="http://schemas.microsoft.com/office/drawing/2014/main" xmlns="" id="{A87B045B-46B3-27B8-4368-0D3C9679D59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08412" y="1386622"/>
            <a:ext cx="3059832" cy="2042378"/>
          </a:xfrm>
          <a:prstGeom prst="rect">
            <a:avLst/>
          </a:prstGeom>
        </p:spPr>
      </p:pic>
    </p:spTree>
    <p:extLst>
      <p:ext uri="{BB962C8B-B14F-4D97-AF65-F5344CB8AC3E}">
        <p14:creationId xmlns:p14="http://schemas.microsoft.com/office/powerpoint/2010/main" xmlns="" val="1480146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261864" y="404664"/>
            <a:ext cx="8882136" cy="5586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Άνδρας</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l-GR" sz="2200" baseline="0" dirty="0">
                <a:solidFill>
                  <a:prstClr val="black"/>
                </a:solidFill>
                <a:latin typeface="Arial" panose="020B0604020202020204" pitchFamily="34" charset="0"/>
                <a:cs typeface="Arial" panose="020B0604020202020204" pitchFamily="34" charset="0"/>
              </a:rPr>
              <a:t>40</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ετών, προσέρχεται λόγω εμφάνισης </a:t>
            </a:r>
            <a:r>
              <a:rPr kumimoji="0" lang="el-GR"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εξανθήματος</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στους </a:t>
            </a:r>
            <a:r>
              <a:rPr kumimoji="0" lang="el-GR" sz="2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αγκώνες </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και τα </a:t>
            </a:r>
            <a:r>
              <a:rPr kumimoji="0" lang="el-GR" sz="2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γόνατα,</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από μηνών, </a:t>
            </a:r>
            <a:r>
              <a:rPr kumimoji="0" lang="el-GR"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μη</a:t>
            </a:r>
            <a:r>
              <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κνησμώδους. Από το λοιπό ατομικό αναμνηστικό, εμφανίζει παχυσαρκία και υπέρταση.</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200" b="1" dirty="0">
                <a:solidFill>
                  <a:prstClr val="black"/>
                </a:solidFill>
                <a:latin typeface="Arial" panose="020B0604020202020204" pitchFamily="34" charset="0"/>
                <a:cs typeface="Arial" panose="020B0604020202020204" pitchFamily="34" charset="0"/>
              </a:rPr>
              <a:t>Πλάκες</a:t>
            </a:r>
            <a:r>
              <a:rPr lang="el-GR" sz="2200" dirty="0">
                <a:solidFill>
                  <a:prstClr val="black"/>
                </a:solidFill>
                <a:latin typeface="Arial" panose="020B0604020202020204" pitchFamily="34" charset="0"/>
                <a:cs typeface="Arial" panose="020B0604020202020204" pitchFamily="34" charset="0"/>
              </a:rPr>
              <a:t> καλυμμένες από </a:t>
            </a:r>
            <a:r>
              <a:rPr lang="el-GR" sz="2200" b="1" dirty="0" err="1">
                <a:solidFill>
                  <a:prstClr val="black"/>
                </a:solidFill>
                <a:latin typeface="Arial" panose="020B0604020202020204" pitchFamily="34" charset="0"/>
                <a:cs typeface="Arial" panose="020B0604020202020204" pitchFamily="34" charset="0"/>
              </a:rPr>
              <a:t>αργυρόχρωα</a:t>
            </a:r>
            <a:r>
              <a:rPr lang="el-GR" sz="2200" b="1" dirty="0">
                <a:solidFill>
                  <a:prstClr val="black"/>
                </a:solidFill>
                <a:latin typeface="Arial" panose="020B0604020202020204" pitchFamily="34" charset="0"/>
                <a:cs typeface="Arial" panose="020B0604020202020204" pitchFamily="34" charset="0"/>
              </a:rPr>
              <a:t> λέπια</a:t>
            </a:r>
            <a:r>
              <a:rPr lang="el-GR" sz="2200" dirty="0">
                <a:solidFill>
                  <a:prstClr val="black"/>
                </a:solidFill>
                <a:latin typeface="Arial" panose="020B0604020202020204" pitchFamily="34" charset="0"/>
                <a:cs typeface="Arial" panose="020B0604020202020204" pitchFamily="34" charset="0"/>
              </a:rPr>
              <a:t>, με </a:t>
            </a:r>
            <a:r>
              <a:rPr lang="el-GR" sz="22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ερυθρότητα από κάτω, σαφώς </a:t>
            </a:r>
            <a:r>
              <a:rPr lang="el-GR" sz="22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περιεγραμμένες</a:t>
            </a:r>
            <a:r>
              <a:rPr lang="el-GR" sz="2200" dirty="0">
                <a:solidFill>
                  <a:prstClr val="black"/>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200" dirty="0">
                <a:solidFill>
                  <a:prstClr val="black"/>
                </a:solidFill>
                <a:latin typeface="Arial" panose="020B0604020202020204" pitchFamily="34" charset="0"/>
                <a:cs typeface="Arial" panose="020B0604020202020204" pitchFamily="34" charset="0"/>
              </a:rPr>
              <a:t>Σάκχαρο νηστείας </a:t>
            </a:r>
            <a:r>
              <a:rPr lang="el-GR" sz="22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190</a:t>
            </a:r>
            <a:r>
              <a:rPr lang="en-US" sz="2200" dirty="0">
                <a:solidFill>
                  <a:prstClr val="black"/>
                </a:solidFill>
                <a:latin typeface="Arial" panose="020B0604020202020204" pitchFamily="34" charset="0"/>
                <a:cs typeface="Arial" panose="020B0604020202020204" pitchFamily="34" charset="0"/>
              </a:rPr>
              <a:t>mg/dL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prstClr val="black"/>
                </a:solidFill>
                <a:latin typeface="Arial" panose="020B0604020202020204" pitchFamily="34" charset="0"/>
                <a:cs typeface="Arial" panose="020B0604020202020204" pitchFamily="34" charset="0"/>
              </a:rPr>
              <a:t> (</a:t>
            </a:r>
            <a:r>
              <a:rPr lang="el-GR" sz="2200" dirty="0" err="1">
                <a:solidFill>
                  <a:prstClr val="black"/>
                </a:solidFill>
                <a:latin typeface="Arial" panose="020B0604020202020204" pitchFamily="34" charset="0"/>
                <a:cs typeface="Arial" panose="020B0604020202020204" pitchFamily="34" charset="0"/>
              </a:rPr>
              <a:t>φ.τ</a:t>
            </a:r>
            <a:r>
              <a:rPr lang="el-GR" sz="2200" dirty="0">
                <a:solidFill>
                  <a:prstClr val="black"/>
                </a:solidFill>
                <a:latin typeface="Arial" panose="020B0604020202020204" pitchFamily="34" charset="0"/>
                <a:cs typeface="Arial" panose="020B0604020202020204" pitchFamily="34" charset="0"/>
              </a:rPr>
              <a:t>.</a:t>
            </a:r>
            <a:r>
              <a:rPr lang="en-US" sz="2200" dirty="0">
                <a:solidFill>
                  <a:prstClr val="black"/>
                </a:solidFill>
                <a:latin typeface="Arial" panose="020B0604020202020204" pitchFamily="34" charset="0"/>
                <a:cs typeface="Arial" panose="020B0604020202020204" pitchFamily="34" charset="0"/>
              </a:rPr>
              <a:t>:</a:t>
            </a:r>
            <a:r>
              <a:rPr lang="el-GR" sz="2200" dirty="0">
                <a:solidFill>
                  <a:prstClr val="black"/>
                </a:solidFill>
                <a:latin typeface="Arial" panose="020B0604020202020204" pitchFamily="34" charset="0"/>
                <a:cs typeface="Arial" panose="020B0604020202020204" pitchFamily="34" charset="0"/>
              </a:rPr>
              <a:t> 70-126)</a:t>
            </a:r>
            <a:endParaRPr kumimoji="0" lang="el-GR"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a:xfrm>
            <a:off x="457200" y="-171400"/>
            <a:ext cx="8229600" cy="1143000"/>
          </a:xfrm>
        </p:spPr>
        <p:txBody>
          <a:bodyPr/>
          <a:lstStyle/>
          <a:p>
            <a:r>
              <a:rPr lang="el-GR" dirty="0"/>
              <a:t>Περιστατικό 4</a:t>
            </a:r>
          </a:p>
        </p:txBody>
      </p:sp>
      <p:pic>
        <p:nvPicPr>
          <p:cNvPr id="4" name="Picture 3">
            <a:extLst>
              <a:ext uri="{FF2B5EF4-FFF2-40B4-BE49-F238E27FC236}">
                <a16:creationId xmlns:a16="http://schemas.microsoft.com/office/drawing/2014/main" xmlns="" id="{01B91BF2-A25E-398D-C563-3D52937109D2}"/>
              </a:ext>
            </a:extLst>
          </p:cNvPr>
          <p:cNvPicPr>
            <a:picLocks noChangeAspect="1"/>
          </p:cNvPicPr>
          <p:nvPr/>
        </p:nvPicPr>
        <p:blipFill>
          <a:blip r:embed="rId3" cstate="print"/>
          <a:stretch>
            <a:fillRect/>
          </a:stretch>
        </p:blipFill>
        <p:spPr>
          <a:xfrm>
            <a:off x="3945089" y="3175233"/>
            <a:ext cx="5198911" cy="3423283"/>
          </a:xfrm>
          <a:prstGeom prst="rect">
            <a:avLst/>
          </a:prstGeom>
        </p:spPr>
      </p:pic>
    </p:spTree>
    <p:extLst>
      <p:ext uri="{BB962C8B-B14F-4D97-AF65-F5344CB8AC3E}">
        <p14:creationId xmlns:p14="http://schemas.microsoft.com/office/powerpoint/2010/main" xmlns="" val="20322881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635896" y="0"/>
            <a:ext cx="5508104" cy="1700808"/>
          </a:xfrm>
        </p:spPr>
        <p:txBody>
          <a:bodyPr>
            <a:noAutofit/>
          </a:bodyPr>
          <a:lstStyle/>
          <a:p>
            <a:r>
              <a:rPr lang="el-GR" sz="2800" b="1" dirty="0"/>
              <a:t>ΒΙΟΨΙΑ</a:t>
            </a:r>
            <a:r>
              <a:rPr lang="en-US" sz="2800" b="1" dirty="0"/>
              <a:t/>
            </a:r>
            <a:br>
              <a:rPr lang="en-US" sz="2800" b="1" dirty="0"/>
            </a:br>
            <a:r>
              <a:rPr lang="el-GR" sz="1800" dirty="0">
                <a:effectLst>
                  <a:outerShdw blurRad="38100" dist="38100" dir="2700000" algn="tl">
                    <a:srgbClr val="000000">
                      <a:alpha val="43137"/>
                    </a:srgbClr>
                  </a:outerShdw>
                </a:effectLst>
              </a:rPr>
              <a:t> Κανονική </a:t>
            </a:r>
            <a:r>
              <a:rPr lang="el-GR" sz="1800" dirty="0" err="1">
                <a:effectLst>
                  <a:outerShdw blurRad="38100" dist="38100" dir="2700000" algn="tl">
                    <a:srgbClr val="000000">
                      <a:alpha val="43137"/>
                    </a:srgbClr>
                  </a:outerShdw>
                </a:effectLst>
              </a:rPr>
              <a:t>ακάνθωση</a:t>
            </a:r>
            <a:r>
              <a:rPr lang="el-GR" sz="1800" dirty="0">
                <a:effectLst>
                  <a:outerShdw blurRad="38100" dist="38100" dir="2700000" algn="tl">
                    <a:srgbClr val="000000">
                      <a:alpha val="43137"/>
                    </a:srgbClr>
                  </a:outerShdw>
                </a:effectLst>
              </a:rPr>
              <a:t>, </a:t>
            </a:r>
            <a:r>
              <a:rPr lang="el-GR" sz="1800" dirty="0" err="1">
                <a:effectLst>
                  <a:outerShdw blurRad="38100" dist="38100" dir="2700000" algn="tl">
                    <a:srgbClr val="000000">
                      <a:alpha val="43137"/>
                    </a:srgbClr>
                  </a:outerShdw>
                </a:effectLst>
              </a:rPr>
              <a:t>υποκοκκίωση</a:t>
            </a:r>
            <a:r>
              <a:rPr lang="el-GR" sz="1800" dirty="0">
                <a:effectLst>
                  <a:outerShdw blurRad="38100" dist="38100" dir="2700000" algn="tl">
                    <a:srgbClr val="000000">
                      <a:alpha val="43137"/>
                    </a:srgbClr>
                  </a:outerShdw>
                </a:effectLst>
              </a:rPr>
              <a:t>, </a:t>
            </a:r>
            <a:r>
              <a:rPr lang="el-GR" sz="1800" dirty="0" err="1">
                <a:effectLst>
                  <a:outerShdw blurRad="38100" dist="38100" dir="2700000" algn="tl">
                    <a:srgbClr val="000000">
                      <a:alpha val="43137"/>
                    </a:srgbClr>
                  </a:outerShdw>
                </a:effectLst>
              </a:rPr>
              <a:t>περιαγγειακή</a:t>
            </a:r>
            <a:r>
              <a:rPr lang="el-GR" sz="1800" dirty="0">
                <a:effectLst>
                  <a:outerShdw blurRad="38100" dist="38100" dir="2700000" algn="tl">
                    <a:srgbClr val="000000">
                      <a:alpha val="43137"/>
                    </a:srgbClr>
                  </a:outerShdw>
                </a:effectLst>
              </a:rPr>
              <a:t> λεμφοκυτταρική διήθηση, επιμήκη διεσταλμένα αγγεία στο </a:t>
            </a:r>
            <a:r>
              <a:rPr lang="el-GR" sz="1800" dirty="0" err="1">
                <a:effectLst>
                  <a:outerShdw blurRad="38100" dist="38100" dir="2700000" algn="tl">
                    <a:srgbClr val="000000">
                      <a:alpha val="43137"/>
                    </a:srgbClr>
                  </a:outerShdw>
                </a:effectLst>
              </a:rPr>
              <a:t>επιπολής</a:t>
            </a:r>
            <a:r>
              <a:rPr lang="el-GR" sz="1800" dirty="0">
                <a:effectLst>
                  <a:outerShdw blurRad="38100" dist="38100" dir="2700000" algn="tl">
                    <a:srgbClr val="000000">
                      <a:alpha val="43137"/>
                    </a:srgbClr>
                  </a:outerShdw>
                </a:effectLst>
              </a:rPr>
              <a:t> χόριο και </a:t>
            </a:r>
            <a:r>
              <a:rPr lang="el-GR" sz="1800" dirty="0" err="1">
                <a:effectLst>
                  <a:outerShdw blurRad="38100" dist="38100" dir="2700000" algn="tl">
                    <a:srgbClr val="000000">
                      <a:alpha val="43137"/>
                    </a:srgbClr>
                  </a:outerShdw>
                </a:effectLst>
              </a:rPr>
              <a:t>παρακεράτωση</a:t>
            </a:r>
            <a:r>
              <a:rPr lang="el-GR" sz="1800" dirty="0">
                <a:effectLst>
                  <a:outerShdw blurRad="38100" dist="38100" dir="2700000" algn="tl">
                    <a:srgbClr val="000000">
                      <a:alpha val="43137"/>
                    </a:srgbClr>
                  </a:outerShdw>
                </a:effectLst>
              </a:rPr>
              <a:t> με ουδετερόφιλα.</a:t>
            </a:r>
            <a:br>
              <a:rPr lang="el-GR" sz="1800" dirty="0">
                <a:effectLst>
                  <a:outerShdw blurRad="38100" dist="38100" dir="2700000" algn="tl">
                    <a:srgbClr val="000000">
                      <a:alpha val="43137"/>
                    </a:srgbClr>
                  </a:outerShdw>
                </a:effectLst>
              </a:rPr>
            </a:br>
            <a:endParaRPr lang="el-GR" sz="1800" b="1" dirty="0">
              <a:effectLst>
                <a:outerShdw blurRad="38100" dist="38100" dir="2700000" algn="tl">
                  <a:srgbClr val="000000">
                    <a:alpha val="43137"/>
                  </a:srgbClr>
                </a:outerShdw>
              </a:effectLst>
            </a:endParaRPr>
          </a:p>
        </p:txBody>
      </p:sp>
      <p:pic>
        <p:nvPicPr>
          <p:cNvPr id="6" name="Picture 5">
            <a:extLst>
              <a:ext uri="{FF2B5EF4-FFF2-40B4-BE49-F238E27FC236}">
                <a16:creationId xmlns:a16="http://schemas.microsoft.com/office/drawing/2014/main" xmlns="" id="{8A947462-CE18-0EF7-4502-560C601049B8}"/>
              </a:ext>
            </a:extLst>
          </p:cNvPr>
          <p:cNvPicPr>
            <a:picLocks noChangeAspect="1"/>
          </p:cNvPicPr>
          <p:nvPr/>
        </p:nvPicPr>
        <p:blipFill>
          <a:blip r:embed="rId3" cstate="print"/>
          <a:stretch>
            <a:fillRect/>
          </a:stretch>
        </p:blipFill>
        <p:spPr>
          <a:xfrm>
            <a:off x="179512" y="0"/>
            <a:ext cx="3456384" cy="2310532"/>
          </a:xfrm>
          <a:prstGeom prst="rect">
            <a:avLst/>
          </a:prstGeom>
        </p:spPr>
      </p:pic>
      <p:pic>
        <p:nvPicPr>
          <p:cNvPr id="1026" name="Picture 2" descr="C:\Users\User\Desktop\skinnontumorpsoriasismicro_Kazlouskaya07.jpg"/>
          <p:cNvPicPr>
            <a:picLocks noChangeAspect="1" noChangeArrowheads="1"/>
          </p:cNvPicPr>
          <p:nvPr/>
        </p:nvPicPr>
        <p:blipFill>
          <a:blip r:embed="rId4" cstate="print"/>
          <a:srcRect/>
          <a:stretch>
            <a:fillRect/>
          </a:stretch>
        </p:blipFill>
        <p:spPr bwMode="auto">
          <a:xfrm>
            <a:off x="179512" y="1484784"/>
            <a:ext cx="8712968" cy="52261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3968" y="0"/>
            <a:ext cx="4860032" cy="3356992"/>
          </a:xfrm>
        </p:spPr>
        <p:txBody>
          <a:bodyPr>
            <a:noAutofit/>
          </a:bodyPr>
          <a:lstStyle/>
          <a:p>
            <a:r>
              <a:rPr lang="el-GR" sz="2800" dirty="0"/>
              <a:t>Κλασικά χαρακτηριστικά </a:t>
            </a:r>
            <a:r>
              <a:rPr lang="el-GR" sz="2800" dirty="0" err="1"/>
              <a:t>ψωριασιόμορφης</a:t>
            </a:r>
            <a:r>
              <a:rPr lang="el-GR" sz="2800" dirty="0"/>
              <a:t>  υπερπλασίας της επιδερμίδας, συρρέουσα </a:t>
            </a:r>
            <a:r>
              <a:rPr lang="el-GR" sz="2800" dirty="0" err="1"/>
              <a:t>παρακεράτωση</a:t>
            </a:r>
            <a:r>
              <a:rPr lang="el-GR" sz="2800" dirty="0"/>
              <a:t>, απώλεια κοκκώδους στιβάδας, διεσταλμένα τριχοειδή αγγεία με λεπτυσμένες </a:t>
            </a:r>
            <a:r>
              <a:rPr lang="el-GR" sz="2800" dirty="0" err="1"/>
              <a:t>υπερθηλοειδείς</a:t>
            </a:r>
            <a:r>
              <a:rPr lang="el-GR" sz="2800" dirty="0"/>
              <a:t> πλάκες.</a:t>
            </a:r>
          </a:p>
        </p:txBody>
      </p:sp>
      <p:pic>
        <p:nvPicPr>
          <p:cNvPr id="2050" name="Picture 2" descr="C:\Users\User\Desktop\skinnontumorpsoriasismicro_Kazlouskaya08.jpg"/>
          <p:cNvPicPr>
            <a:picLocks noChangeAspect="1" noChangeArrowheads="1"/>
          </p:cNvPicPr>
          <p:nvPr/>
        </p:nvPicPr>
        <p:blipFill>
          <a:blip r:embed="rId2" cstate="print"/>
          <a:srcRect/>
          <a:stretch>
            <a:fillRect/>
          </a:stretch>
        </p:blipFill>
        <p:spPr bwMode="auto">
          <a:xfrm rot="16200000">
            <a:off x="-1056377" y="1424528"/>
            <a:ext cx="6432220" cy="3960438"/>
          </a:xfrm>
          <a:prstGeom prst="rect">
            <a:avLst/>
          </a:prstGeom>
          <a:noFill/>
        </p:spPr>
      </p:pic>
      <p:pic>
        <p:nvPicPr>
          <p:cNvPr id="2051" name="Picture 3" descr="C:\Users\User\Desktop\skinnontumorpsoriasisElwood02.jpg"/>
          <p:cNvPicPr>
            <a:picLocks noChangeAspect="1" noChangeArrowheads="1"/>
          </p:cNvPicPr>
          <p:nvPr/>
        </p:nvPicPr>
        <p:blipFill>
          <a:blip r:embed="rId3" cstate="print"/>
          <a:srcRect/>
          <a:stretch>
            <a:fillRect/>
          </a:stretch>
        </p:blipFill>
        <p:spPr bwMode="auto">
          <a:xfrm>
            <a:off x="4263632" y="3429000"/>
            <a:ext cx="4628848" cy="31683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06090"/>
          </a:xfrm>
        </p:spPr>
        <p:txBody>
          <a:bodyPr>
            <a:noAutofit/>
          </a:bodyPr>
          <a:lstStyle/>
          <a:p>
            <a:r>
              <a:rPr lang="el-GR" sz="2400" dirty="0" err="1"/>
              <a:t>Υποκοκκίωση</a:t>
            </a:r>
            <a:r>
              <a:rPr lang="el-GR" sz="2400" dirty="0"/>
              <a:t> και συλλογές ουδετερόφιλων ψηλά στην επιδερμίδα και στην κεράτινη στοιβάδα.  </a:t>
            </a:r>
            <a:r>
              <a:rPr lang="el-GR" sz="2400" b="1" spc="300" dirty="0"/>
              <a:t>Αρνητικός</a:t>
            </a:r>
            <a:r>
              <a:rPr lang="el-GR" sz="2400" spc="300" dirty="0"/>
              <a:t> </a:t>
            </a:r>
            <a:r>
              <a:rPr lang="el-GR" sz="2400" dirty="0"/>
              <a:t>ο </a:t>
            </a:r>
            <a:r>
              <a:rPr lang="el-GR" sz="2400" dirty="0" err="1"/>
              <a:t>ανοσοφθορισμός</a:t>
            </a:r>
            <a:r>
              <a:rPr lang="el-GR" sz="2400" dirty="0"/>
              <a:t/>
            </a:r>
            <a:br>
              <a:rPr lang="el-GR" sz="2400" dirty="0"/>
            </a:br>
            <a:r>
              <a:rPr lang="el-GR" sz="2400" dirty="0"/>
              <a:t> </a:t>
            </a:r>
            <a:r>
              <a:rPr lang="el-GR" sz="2400" dirty="0">
                <a:effectLst>
                  <a:outerShdw blurRad="38100" dist="38100" dir="2700000" algn="tl">
                    <a:srgbClr val="000000">
                      <a:alpha val="43137"/>
                    </a:srgbClr>
                  </a:outerShdw>
                </a:effectLst>
              </a:rPr>
              <a:t>και</a:t>
            </a:r>
            <a:r>
              <a:rPr lang="el-GR" sz="2400" dirty="0"/>
              <a:t> οι χρώσεις </a:t>
            </a:r>
            <a:r>
              <a:rPr lang="en-US" sz="2400" dirty="0"/>
              <a:t>PAS &amp; GMS </a:t>
            </a:r>
            <a:r>
              <a:rPr lang="el-GR" sz="2400" dirty="0"/>
              <a:t>για</a:t>
            </a:r>
            <a:r>
              <a:rPr lang="en-US" sz="2400" dirty="0"/>
              <a:t> </a:t>
            </a:r>
            <a:r>
              <a:rPr lang="el-GR" sz="2400" dirty="0"/>
              <a:t>μύκητες, επίσης </a:t>
            </a:r>
            <a:r>
              <a:rPr lang="el-GR" sz="2400" b="1" dirty="0"/>
              <a:t>αρνητικές</a:t>
            </a:r>
            <a:r>
              <a:rPr lang="el-GR" sz="2400" dirty="0"/>
              <a:t>. </a:t>
            </a:r>
          </a:p>
        </p:txBody>
      </p:sp>
      <p:pic>
        <p:nvPicPr>
          <p:cNvPr id="3074" name="Picture 2" descr="C:\Users\User\Desktop\skinnonpsor3.jpg"/>
          <p:cNvPicPr>
            <a:picLocks noChangeAspect="1" noChangeArrowheads="1"/>
          </p:cNvPicPr>
          <p:nvPr/>
        </p:nvPicPr>
        <p:blipFill>
          <a:blip r:embed="rId2" cstate="print"/>
          <a:srcRect/>
          <a:stretch>
            <a:fillRect/>
          </a:stretch>
        </p:blipFill>
        <p:spPr bwMode="auto">
          <a:xfrm rot="16200000">
            <a:off x="-430992" y="1807258"/>
            <a:ext cx="5544618" cy="4179593"/>
          </a:xfrm>
          <a:prstGeom prst="rect">
            <a:avLst/>
          </a:prstGeom>
          <a:noFill/>
        </p:spPr>
      </p:pic>
      <p:pic>
        <p:nvPicPr>
          <p:cNvPr id="3075" name="Picture 3" descr="C:\Users\User\Desktop\skinnonpsor4.jpg"/>
          <p:cNvPicPr>
            <a:picLocks noChangeAspect="1" noChangeArrowheads="1"/>
          </p:cNvPicPr>
          <p:nvPr/>
        </p:nvPicPr>
        <p:blipFill>
          <a:blip r:embed="rId3" cstate="print"/>
          <a:srcRect/>
          <a:stretch>
            <a:fillRect/>
          </a:stretch>
        </p:blipFill>
        <p:spPr bwMode="auto">
          <a:xfrm rot="16200000">
            <a:off x="4114377" y="1870398"/>
            <a:ext cx="5472608" cy="412531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1423EF7-EBB7-D124-3ECD-58D2C7A8EE3E}"/>
              </a:ext>
            </a:extLst>
          </p:cNvPr>
          <p:cNvSpPr txBox="1"/>
          <p:nvPr/>
        </p:nvSpPr>
        <p:spPr>
          <a:xfrm>
            <a:off x="683568" y="982176"/>
            <a:ext cx="8280920" cy="4893647"/>
          </a:xfrm>
          <a:prstGeom prst="rect">
            <a:avLst/>
          </a:prstGeom>
          <a:noFill/>
        </p:spPr>
        <p:txBody>
          <a:bodyPr wrap="square" rtlCol="0">
            <a:spAutoFit/>
          </a:bodyPr>
          <a:lstStyle/>
          <a:p>
            <a:pPr marL="457200" indent="-457200">
              <a:buAutoNum type="arabicPeriod"/>
            </a:pPr>
            <a:r>
              <a:rPr lang="el-GR" sz="2400" dirty="0"/>
              <a:t>Ποια είναι η νόσος του ασθενούς;</a:t>
            </a:r>
          </a:p>
          <a:p>
            <a:pPr marL="457200" indent="-457200">
              <a:buAutoNum type="arabicPeriod"/>
            </a:pPr>
            <a:endParaRPr lang="el-GR" sz="2400" dirty="0"/>
          </a:p>
          <a:p>
            <a:pPr marL="457200" indent="-457200">
              <a:buAutoNum type="arabicPeriod"/>
            </a:pPr>
            <a:endParaRPr lang="el-GR" sz="2400" dirty="0"/>
          </a:p>
          <a:p>
            <a:pPr marL="457200" indent="-457200">
              <a:buAutoNum type="arabicPeriod"/>
            </a:pPr>
            <a:endParaRPr lang="el-GR" sz="2400" dirty="0"/>
          </a:p>
          <a:p>
            <a:pPr marL="457200" indent="-457200">
              <a:buAutoNum type="arabicPeriod"/>
            </a:pPr>
            <a:r>
              <a:rPr lang="el-GR" sz="2400" dirty="0"/>
              <a:t>Ποιους επιβαρυντικούς αναστρέψιμους παράγοντες εμφανίζει από το ατομικό αναμνηστικό ο ασθενής;</a:t>
            </a:r>
          </a:p>
          <a:p>
            <a:pPr marL="457200" indent="-457200">
              <a:buAutoNum type="arabicPeriod"/>
            </a:pPr>
            <a:endParaRPr lang="el-GR" sz="2400" dirty="0"/>
          </a:p>
          <a:p>
            <a:pPr marL="457200" indent="-457200">
              <a:buAutoNum type="arabicPeriod"/>
            </a:pPr>
            <a:endParaRPr lang="el-GR" sz="2400" dirty="0"/>
          </a:p>
          <a:p>
            <a:pPr marL="457200" indent="-457200">
              <a:buAutoNum type="arabicPeriod"/>
            </a:pPr>
            <a:endParaRPr lang="el-GR" sz="2400" dirty="0"/>
          </a:p>
          <a:p>
            <a:pPr marL="457200" indent="-457200">
              <a:buAutoNum type="arabicPeriod"/>
            </a:pPr>
            <a:r>
              <a:rPr lang="el-GR" sz="2400" dirty="0"/>
              <a:t>Ποια  </a:t>
            </a:r>
            <a:r>
              <a:rPr lang="el-GR" sz="2400" i="1" dirty="0" err="1"/>
              <a:t>εξω</a:t>
            </a:r>
            <a:r>
              <a:rPr lang="el-GR" sz="2400" dirty="0" err="1"/>
              <a:t>δερματική</a:t>
            </a:r>
            <a:r>
              <a:rPr lang="el-GR" sz="2400" dirty="0"/>
              <a:t> εκδήλωση μπορεί να εμφανιστεί;</a:t>
            </a:r>
          </a:p>
          <a:p>
            <a:pPr marL="457200" indent="-457200">
              <a:buAutoNum type="arabicPeriod"/>
            </a:pPr>
            <a:endParaRPr lang="el-GR" sz="2400" dirty="0"/>
          </a:p>
          <a:p>
            <a:pPr marL="457200" indent="-457200">
              <a:buAutoNum type="arabicPeriod"/>
            </a:pPr>
            <a:endParaRPr lang="en-US" sz="2400" dirty="0"/>
          </a:p>
          <a:p>
            <a:endParaRPr lang="el-GR" sz="2400" dirty="0"/>
          </a:p>
        </p:txBody>
      </p:sp>
    </p:spTree>
    <p:extLst>
      <p:ext uri="{BB962C8B-B14F-4D97-AF65-F5344CB8AC3E}">
        <p14:creationId xmlns:p14="http://schemas.microsoft.com/office/powerpoint/2010/main" xmlns="" val="1171409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F50DBE6-6323-1BC2-7604-D2BC032CAE24}"/>
              </a:ext>
            </a:extLst>
          </p:cNvPr>
          <p:cNvPicPr>
            <a:picLocks noChangeAspect="1"/>
          </p:cNvPicPr>
          <p:nvPr/>
        </p:nvPicPr>
        <p:blipFill>
          <a:blip r:embed="rId3" cstate="print"/>
          <a:stretch>
            <a:fillRect/>
          </a:stretch>
        </p:blipFill>
        <p:spPr>
          <a:xfrm rot="10800000" flipH="1" flipV="1">
            <a:off x="209370" y="764704"/>
            <a:ext cx="8676086" cy="547260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700808"/>
            <a:ext cx="5148064" cy="5157192"/>
          </a:xfrm>
        </p:spPr>
        <p:txBody>
          <a:bodyPr>
            <a:noAutofit/>
          </a:bodyPr>
          <a:lstStyle/>
          <a:p>
            <a:pPr algn="just"/>
            <a:r>
              <a:rPr lang="en-US" sz="1800" dirty="0"/>
              <a:t>H </a:t>
            </a:r>
            <a:r>
              <a:rPr lang="el-GR" sz="1800" b="1" dirty="0"/>
              <a:t>φλυκταινώδης ψωρίαση </a:t>
            </a:r>
            <a:r>
              <a:rPr lang="el-GR" sz="1800" dirty="0"/>
              <a:t>αποτελεί σπάνια ποικιλία ψωρίασης που προκαλεί κοκκινωπά, φολιδωτά, γεμάτα πύον εξογκώματα. Όποιος έχει τέτοια πυώδη εξογκώματα σε μεγάλο μέρος του σώματος, χρειάζεται άμεση ιατρική φροντίδα. Όταν είναι ευρέως εξαπλωμένη , η φλυκταινώδης ψωρίαση μπορεί να είναι απειλητική για τη ζωή.</a:t>
            </a:r>
            <a:br>
              <a:rPr lang="el-GR" sz="1800" dirty="0"/>
            </a:br>
            <a:r>
              <a:rPr lang="el-GR" sz="1800" dirty="0"/>
              <a:t> </a:t>
            </a:r>
            <a:r>
              <a:rPr lang="el-GR" sz="1800" i="1" dirty="0"/>
              <a:t>Εκτός από τα κλασικά ιστολογικά χαρακτηριστικά της κοινής ψωρίασης</a:t>
            </a:r>
            <a:r>
              <a:rPr lang="el-GR" sz="1800" dirty="0"/>
              <a:t>, υπάρχει επί πλέον μια </a:t>
            </a:r>
            <a:r>
              <a:rPr lang="el-GR" sz="1800" dirty="0">
                <a:effectLst>
                  <a:outerShdw blurRad="38100" dist="38100" dir="2700000" algn="tl">
                    <a:srgbClr val="000000">
                      <a:alpha val="43137"/>
                    </a:srgbClr>
                  </a:outerShdw>
                </a:effectLst>
              </a:rPr>
              <a:t>προβάλλουσα διήθηση ουδετερόφιλων στο </a:t>
            </a:r>
            <a:r>
              <a:rPr lang="el-GR" sz="1800" dirty="0" err="1">
                <a:effectLst>
                  <a:outerShdw blurRad="38100" dist="38100" dir="2700000" algn="tl">
                    <a:srgbClr val="000000">
                      <a:alpha val="43137"/>
                    </a:srgbClr>
                  </a:outerShdw>
                </a:effectLst>
              </a:rPr>
              <a:t>θηλώδες</a:t>
            </a:r>
            <a:r>
              <a:rPr lang="el-GR" sz="1800" dirty="0">
                <a:effectLst>
                  <a:outerShdw blurRad="38100" dist="38100" dir="2700000" algn="tl">
                    <a:srgbClr val="000000">
                      <a:alpha val="43137"/>
                    </a:srgbClr>
                  </a:outerShdw>
                </a:effectLst>
              </a:rPr>
              <a:t> χόριο και την επιδερμίδα</a:t>
            </a:r>
            <a:r>
              <a:rPr lang="el-GR" sz="1800" dirty="0"/>
              <a:t>, προκαλώντας την δίκην κήλης προβολή των βασικών </a:t>
            </a:r>
            <a:r>
              <a:rPr lang="el-GR" sz="1800" dirty="0" err="1"/>
              <a:t>κερατινοκυττάρων</a:t>
            </a:r>
            <a:r>
              <a:rPr lang="el-GR" sz="1800" dirty="0"/>
              <a:t> στο </a:t>
            </a:r>
            <a:r>
              <a:rPr lang="el-GR" sz="1800" dirty="0" err="1"/>
              <a:t>θηλώδες</a:t>
            </a:r>
            <a:r>
              <a:rPr lang="el-GR" sz="1800" dirty="0"/>
              <a:t> χόριο διαταράσσοντας τις </a:t>
            </a:r>
            <a:r>
              <a:rPr lang="el-GR" sz="1800" dirty="0" err="1"/>
              <a:t>δεσμοσωμικές</a:t>
            </a:r>
            <a:r>
              <a:rPr lang="el-GR" sz="1800" dirty="0"/>
              <a:t> συνδέσεις των </a:t>
            </a:r>
            <a:r>
              <a:rPr lang="el-GR" sz="1800" dirty="0" err="1"/>
              <a:t>κερατινοκυττάρων</a:t>
            </a:r>
            <a:r>
              <a:rPr lang="el-GR" sz="1800" dirty="0"/>
              <a:t> (</a:t>
            </a:r>
            <a:r>
              <a:rPr lang="el-GR" sz="1800" dirty="0" err="1"/>
              <a:t>σπογγίωση</a:t>
            </a:r>
            <a:r>
              <a:rPr lang="el-GR" sz="1800" dirty="0"/>
              <a:t>) με σχηματισμό </a:t>
            </a:r>
            <a:r>
              <a:rPr lang="el-GR" sz="1800" b="1" dirty="0"/>
              <a:t>επιφανειακών </a:t>
            </a:r>
            <a:r>
              <a:rPr lang="el-GR" sz="1800" b="1" dirty="0" err="1"/>
              <a:t>αποστηματίων</a:t>
            </a:r>
            <a:r>
              <a:rPr lang="el-GR" sz="1800" dirty="0"/>
              <a:t>. Η διήθηση της επιδερμίδας από ουδετερόφιλα είναι κυρίαρχη στη φλυκταινώδη ψωρίαση συγκριτικά με τις άλλες παραλλαγές ψωρίασης.</a:t>
            </a:r>
          </a:p>
        </p:txBody>
      </p:sp>
      <p:pic>
        <p:nvPicPr>
          <p:cNvPr id="41986" name="Picture 2" descr="C:\Users\User\Desktop\Clinical-pictures-of-pustular-psoriasis-A-Extensive-guttate-erythematous-squamous.png"/>
          <p:cNvPicPr>
            <a:picLocks noChangeAspect="1" noChangeArrowheads="1"/>
          </p:cNvPicPr>
          <p:nvPr/>
        </p:nvPicPr>
        <p:blipFill>
          <a:blip r:embed="rId2" cstate="print"/>
          <a:srcRect/>
          <a:stretch>
            <a:fillRect/>
          </a:stretch>
        </p:blipFill>
        <p:spPr bwMode="auto">
          <a:xfrm>
            <a:off x="179512" y="188640"/>
            <a:ext cx="4603890" cy="1368152"/>
          </a:xfrm>
          <a:prstGeom prst="rect">
            <a:avLst/>
          </a:prstGeom>
          <a:noFill/>
        </p:spPr>
      </p:pic>
      <p:pic>
        <p:nvPicPr>
          <p:cNvPr id="41987" name="Picture 3" descr="C:\Users\User\Desktop\Psoriasis-pustuleux-generalisé-APHP.jpg"/>
          <p:cNvPicPr>
            <a:picLocks noChangeAspect="1" noChangeArrowheads="1"/>
          </p:cNvPicPr>
          <p:nvPr/>
        </p:nvPicPr>
        <p:blipFill>
          <a:blip r:embed="rId3" cstate="print"/>
          <a:srcRect/>
          <a:stretch>
            <a:fillRect/>
          </a:stretch>
        </p:blipFill>
        <p:spPr bwMode="auto">
          <a:xfrm rot="16200000">
            <a:off x="3765318" y="1582713"/>
            <a:ext cx="6653922" cy="374441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dissolve">
                                      <p:cBhvr>
                                        <p:cTn id="7" dur="500"/>
                                        <p:tgtEl>
                                          <p:spTgt spid="4198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0" y="692696"/>
            <a:ext cx="8820472"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Ιστορικό: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Γυναίκα 20 ετών, προσέρχεται λόγω </a:t>
            </a:r>
            <a:r>
              <a:rPr kumimoji="0" lang="el-GR" sz="20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έντονα κνησμώδους εξανθήματος </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από μηνών, κυρίως στον </a:t>
            </a:r>
            <a:r>
              <a:rPr kumimoji="0" lang="el-GR" sz="2000" i="0"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αγκωνιαίο</a:t>
            </a:r>
            <a:r>
              <a:rPr kumimoji="0" lang="el-GR" sz="2000"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βόθρο </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και το </a:t>
            </a:r>
            <a:r>
              <a:rPr kumimoji="0" lang="el-GR" sz="2000"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αντιβράχιο (τον </a:t>
            </a:r>
            <a:r>
              <a:rPr kumimoji="0" lang="el-GR" sz="2000" i="0"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πήχυ</a:t>
            </a:r>
            <a:r>
              <a:rPr kumimoji="0" lang="el-GR" sz="2000"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Από το ατομικό αναμνηστικό, πάσχει από </a:t>
            </a:r>
            <a:r>
              <a:rPr kumimoji="0" lang="el-GR" sz="20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αλλεργικό βρογχικό άσθμα</a:t>
            </a:r>
            <a:r>
              <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Κλινική εξέταση:</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Ξηρές, ερυθρές πλάκες, με ήπια απολέπιση</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και έντονη </a:t>
            </a:r>
            <a:r>
              <a:rPr lang="el-GR" sz="20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λειχηνοποίηση</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l-GR" sz="2000" dirty="0">
                <a:solidFill>
                  <a:prstClr val="black"/>
                </a:solidFill>
                <a:latin typeface="Arial" panose="020B0604020202020204" pitchFamily="34" charset="0"/>
                <a:cs typeface="Arial" panose="020B0604020202020204" pitchFamily="34" charset="0"/>
              </a:rPr>
              <a:t>(λόγω του κνησμού)∙</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solidFill>
                  <a:prstClr val="black"/>
                </a:solidFill>
                <a:latin typeface="Arial" panose="020B0604020202020204" pitchFamily="34" charset="0"/>
                <a:cs typeface="Arial" panose="020B0604020202020204" pitchFamily="34" charset="0"/>
              </a:rPr>
              <a:t> ορισμένες </a:t>
            </a:r>
            <a:r>
              <a:rPr lang="el-GR" sz="2000" dirty="0" err="1">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ορορροούν</a:t>
            </a:r>
            <a:r>
              <a:rPr lang="el-GR" sz="2000" dirty="0">
                <a:solidFill>
                  <a:prstClr val="black"/>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2000" dirty="0">
              <a:solidFill>
                <a:prstClr val="black"/>
              </a:solidFill>
              <a:latin typeface="Arial" panose="020B0604020202020204" pitchFamily="34" charset="0"/>
              <a:cs typeface="Arial" panose="020B0604020202020204" pitchFamily="34" charset="0"/>
            </a:endParaRPr>
          </a:p>
          <a:p>
            <a:pPr lvl="0">
              <a:defRPr/>
            </a:pPr>
            <a:r>
              <a:rPr lang="el-GR" sz="1200" dirty="0">
                <a:latin typeface="Arial" pitchFamily="34" charset="0"/>
                <a:cs typeface="Arial" pitchFamily="34" charset="0"/>
              </a:rPr>
              <a:t>Στη </a:t>
            </a:r>
            <a:r>
              <a:rPr lang="el-GR" sz="1200" dirty="0" err="1">
                <a:effectLst>
                  <a:outerShdw blurRad="38100" dist="38100" dir="2700000" algn="tl">
                    <a:srgbClr val="000000">
                      <a:alpha val="43137"/>
                    </a:srgbClr>
                  </a:outerShdw>
                </a:effectLst>
                <a:latin typeface="Arial" pitchFamily="34" charset="0"/>
                <a:cs typeface="Arial" pitchFamily="34" charset="0"/>
              </a:rPr>
              <a:t>λειχηνοποίηση</a:t>
            </a:r>
            <a:r>
              <a:rPr lang="el-GR" sz="1200" dirty="0">
                <a:effectLst>
                  <a:outerShdw blurRad="38100" dist="38100" dir="2700000" algn="tl">
                    <a:srgbClr val="000000">
                      <a:alpha val="43137"/>
                    </a:srgbClr>
                  </a:outerShdw>
                </a:effectLst>
                <a:latin typeface="Arial" pitchFamily="34" charset="0"/>
                <a:cs typeface="Arial" pitchFamily="34" charset="0"/>
              </a:rPr>
              <a:t>,</a:t>
            </a:r>
            <a:r>
              <a:rPr lang="el-GR" sz="1200" dirty="0">
                <a:latin typeface="Arial" pitchFamily="34" charset="0"/>
                <a:cs typeface="Arial" pitchFamily="34" charset="0"/>
              </a:rPr>
              <a:t> τα φυσιολογικά </a:t>
            </a:r>
            <a:r>
              <a:rPr lang="el-GR" sz="1200" dirty="0" err="1">
                <a:latin typeface="Arial" pitchFamily="34" charset="0"/>
                <a:cs typeface="Arial" pitchFamily="34" charset="0"/>
              </a:rPr>
              <a:t>δερματογλυφικά</a:t>
            </a:r>
            <a:r>
              <a:rPr lang="el-GR" sz="1200" dirty="0">
                <a:latin typeface="Arial" pitchFamily="34" charset="0"/>
                <a:cs typeface="Arial" pitchFamily="34" charset="0"/>
              </a:rPr>
              <a:t> καθίστανται εντονότερα, </a:t>
            </a:r>
          </a:p>
          <a:p>
            <a:pPr lvl="0">
              <a:defRPr/>
            </a:pPr>
            <a:r>
              <a:rPr lang="el-GR" sz="1200" dirty="0">
                <a:latin typeface="Arial" pitchFamily="34" charset="0"/>
                <a:cs typeface="Arial" pitchFamily="34" charset="0"/>
              </a:rPr>
              <a:t>έτσι ώστε οι γραμμώσεις να σχηματίζουν σταυροειδή μορφή </a:t>
            </a:r>
          </a:p>
          <a:p>
            <a:pPr lvl="0">
              <a:defRPr/>
            </a:pPr>
            <a:r>
              <a:rPr lang="el-GR" sz="1200" dirty="0">
                <a:latin typeface="Arial" pitchFamily="34" charset="0"/>
                <a:cs typeface="Arial" pitchFamily="34" charset="0"/>
              </a:rPr>
              <a:t>και ανάμεσα τους δημιουργείται ένα μωσαϊκό </a:t>
            </a:r>
          </a:p>
          <a:p>
            <a:pPr lvl="0">
              <a:defRPr/>
            </a:pPr>
            <a:r>
              <a:rPr lang="el-GR" sz="1200" dirty="0">
                <a:latin typeface="Arial" pitchFamily="34" charset="0"/>
                <a:cs typeface="Arial" pitchFamily="34" charset="0"/>
              </a:rPr>
              <a:t>που συντίθεται από </a:t>
            </a:r>
            <a:r>
              <a:rPr lang="el-GR" sz="1200" dirty="0" err="1">
                <a:latin typeface="Arial" pitchFamily="34" charset="0"/>
                <a:cs typeface="Arial" pitchFamily="34" charset="0"/>
              </a:rPr>
              <a:t>αποπλατυσμένες</a:t>
            </a:r>
            <a:r>
              <a:rPr lang="el-GR" sz="1200" dirty="0">
                <a:latin typeface="Arial" pitchFamily="34" charset="0"/>
                <a:cs typeface="Arial" pitchFamily="34" charset="0"/>
              </a:rPr>
              <a:t>, </a:t>
            </a:r>
            <a:r>
              <a:rPr lang="el-GR" sz="1200" dirty="0" err="1">
                <a:latin typeface="Arial" pitchFamily="34" charset="0"/>
                <a:cs typeface="Arial" pitchFamily="34" charset="0"/>
              </a:rPr>
              <a:t>στίλβουσες</a:t>
            </a:r>
            <a:r>
              <a:rPr lang="el-GR" sz="1200" dirty="0">
                <a:latin typeface="Arial" pitchFamily="34" charset="0"/>
                <a:cs typeface="Arial" pitchFamily="34" charset="0"/>
              </a:rPr>
              <a:t>, λείες, </a:t>
            </a:r>
          </a:p>
          <a:p>
            <a:pPr lvl="0">
              <a:defRPr/>
            </a:pPr>
            <a:r>
              <a:rPr lang="el-GR" sz="1200" dirty="0">
                <a:latin typeface="Arial" pitchFamily="34" charset="0"/>
                <a:cs typeface="Arial" pitchFamily="34" charset="0"/>
              </a:rPr>
              <a:t>τετράπλευρες επιφάνειες.</a:t>
            </a:r>
            <a:endParaRPr kumimoji="0" lang="el-GR" sz="1200" b="0" i="0" u="none" strike="noStrike" kern="1200" cap="none" spc="0" normalizeH="0" baseline="0" noProof="0" dirty="0">
              <a:ln>
                <a:noFill/>
              </a:ln>
              <a:solidFill>
                <a:prstClr val="black"/>
              </a:solidFill>
              <a:effectLst/>
              <a:uLnTx/>
              <a:uFillTx/>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Εργαστηριακός έλεγχος</a:t>
            </a:r>
            <a:r>
              <a:rPr kumimoji="0" lang="en-US"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αίματος:</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err="1">
                <a:solidFill>
                  <a:prstClr val="black"/>
                </a:solidFill>
                <a:latin typeface="Arial" panose="020B0604020202020204" pitchFamily="34" charset="0"/>
                <a:cs typeface="Arial" panose="020B0604020202020204" pitchFamily="34" charset="0"/>
              </a:rPr>
              <a:t>Ηωσινόφιλα</a:t>
            </a:r>
            <a:r>
              <a:rPr lang="en-US" sz="2000" dirty="0">
                <a:solidFill>
                  <a:prstClr val="black"/>
                </a:solidFill>
                <a:latin typeface="Arial" panose="020B0604020202020204" pitchFamily="34" charset="0"/>
                <a:cs typeface="Arial" panose="020B0604020202020204" pitchFamily="34" charset="0"/>
              </a:rPr>
              <a:t>:</a:t>
            </a:r>
            <a:r>
              <a:rPr lang="el-GR" sz="2000" dirty="0">
                <a:solidFill>
                  <a:prstClr val="black"/>
                </a:solidFill>
                <a:latin typeface="Arial" panose="020B0604020202020204" pitchFamily="34" charset="0"/>
                <a:cs typeface="Arial" panose="020B0604020202020204" pitchFamily="34" charset="0"/>
              </a:rPr>
              <a:t> </a:t>
            </a:r>
            <a:r>
              <a:rPr lang="el-GR" sz="2000"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600</a:t>
            </a:r>
            <a:r>
              <a:rPr lang="el-GR" sz="2000" dirty="0">
                <a:solidFill>
                  <a:prstClr val="black"/>
                </a:solidFill>
                <a:latin typeface="Arial" panose="020B0604020202020204" pitchFamily="34" charset="0"/>
                <a:cs typeface="Arial" panose="020B0604020202020204" pitchFamily="34" charset="0"/>
              </a:rPr>
              <a:t>/</a:t>
            </a:r>
            <a:r>
              <a:rPr lang="en-US" sz="2000" dirty="0">
                <a:solidFill>
                  <a:prstClr val="black"/>
                </a:solidFill>
                <a:latin typeface="Arial" panose="020B0604020202020204" pitchFamily="34" charset="0"/>
                <a:cs typeface="Arial" panose="020B0604020202020204" pitchFamily="34" charset="0"/>
              </a:rPr>
              <a:t>mm3 (</a:t>
            </a:r>
            <a:r>
              <a:rPr lang="el-GR" sz="2000" dirty="0" err="1">
                <a:solidFill>
                  <a:prstClr val="black"/>
                </a:solidFill>
                <a:latin typeface="Arial" panose="020B0604020202020204" pitchFamily="34" charset="0"/>
                <a:cs typeface="Arial" panose="020B0604020202020204" pitchFamily="34" charset="0"/>
              </a:rPr>
              <a:t>φ.τ</a:t>
            </a:r>
            <a:r>
              <a:rPr lang="el-GR" sz="2000" dirty="0">
                <a:solidFill>
                  <a:prstClr val="black"/>
                </a:solidFill>
                <a:latin typeface="Arial" panose="020B0604020202020204" pitchFamily="34" charset="0"/>
                <a:cs typeface="Arial" panose="020B0604020202020204" pitchFamily="34" charset="0"/>
              </a:rPr>
              <a:t>.</a:t>
            </a:r>
            <a:r>
              <a:rPr lang="en-US" sz="2000" dirty="0">
                <a:solidFill>
                  <a:prstClr val="black"/>
                </a:solidFill>
                <a:latin typeface="Arial" panose="020B0604020202020204" pitchFamily="34" charset="0"/>
                <a:cs typeface="Arial" panose="020B0604020202020204" pitchFamily="34" charset="0"/>
              </a:rPr>
              <a:t>:</a:t>
            </a:r>
            <a:r>
              <a:rPr lang="el-GR" sz="2000" dirty="0">
                <a:solidFill>
                  <a:prstClr val="black"/>
                </a:solidFill>
                <a:latin typeface="Arial" panose="020B0604020202020204" pitchFamily="34" charset="0"/>
                <a:cs typeface="Arial" panose="020B0604020202020204" pitchFamily="34" charset="0"/>
              </a:rPr>
              <a:t> 0-500)</a:t>
            </a:r>
            <a:endParaRPr kumimoji="0" lang="el-GR" sz="2000"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a:xfrm>
            <a:off x="457200" y="0"/>
            <a:ext cx="8229600" cy="764704"/>
          </a:xfrm>
        </p:spPr>
        <p:txBody>
          <a:bodyPr>
            <a:normAutofit/>
          </a:bodyPr>
          <a:lstStyle/>
          <a:p>
            <a:r>
              <a:rPr lang="el-GR" dirty="0"/>
              <a:t>Περιστατικό 5</a:t>
            </a:r>
          </a:p>
        </p:txBody>
      </p:sp>
      <p:pic>
        <p:nvPicPr>
          <p:cNvPr id="7" name="Picture 6">
            <a:extLst>
              <a:ext uri="{FF2B5EF4-FFF2-40B4-BE49-F238E27FC236}">
                <a16:creationId xmlns:a16="http://schemas.microsoft.com/office/drawing/2014/main" xmlns="" id="{1524595C-051A-5E41-6641-FA3B4A6E5C7C}"/>
              </a:ext>
            </a:extLst>
          </p:cNvPr>
          <p:cNvPicPr>
            <a:picLocks noChangeAspect="1"/>
          </p:cNvPicPr>
          <p:nvPr/>
        </p:nvPicPr>
        <p:blipFill>
          <a:blip r:embed="rId3" cstate="print"/>
          <a:stretch>
            <a:fillRect/>
          </a:stretch>
        </p:blipFill>
        <p:spPr>
          <a:xfrm>
            <a:off x="5436095" y="1988840"/>
            <a:ext cx="3306023" cy="2270715"/>
          </a:xfrm>
          <a:prstGeom prst="rect">
            <a:avLst/>
          </a:prstGeom>
        </p:spPr>
      </p:pic>
      <p:pic>
        <p:nvPicPr>
          <p:cNvPr id="9" name="Picture 8">
            <a:extLst>
              <a:ext uri="{FF2B5EF4-FFF2-40B4-BE49-F238E27FC236}">
                <a16:creationId xmlns:a16="http://schemas.microsoft.com/office/drawing/2014/main" xmlns="" id="{B40DA173-B323-D7D7-F29D-3DD1BC6B65FB}"/>
              </a:ext>
            </a:extLst>
          </p:cNvPr>
          <p:cNvPicPr>
            <a:picLocks noChangeAspect="1"/>
          </p:cNvPicPr>
          <p:nvPr/>
        </p:nvPicPr>
        <p:blipFill>
          <a:blip r:embed="rId4" cstate="print"/>
          <a:stretch>
            <a:fillRect/>
          </a:stretch>
        </p:blipFill>
        <p:spPr>
          <a:xfrm>
            <a:off x="4427984" y="4338920"/>
            <a:ext cx="3600400" cy="2402448"/>
          </a:xfrm>
          <a:prstGeom prst="rect">
            <a:avLst/>
          </a:prstGeom>
        </p:spPr>
      </p:pic>
      <p:pic>
        <p:nvPicPr>
          <p:cNvPr id="43010" name="Picture 2" descr="C:\Users\User\Desktop\Screenshot_1.jpg"/>
          <p:cNvPicPr>
            <a:picLocks noChangeAspect="1" noChangeArrowheads="1"/>
          </p:cNvPicPr>
          <p:nvPr/>
        </p:nvPicPr>
        <p:blipFill>
          <a:blip r:embed="rId5" cstate="print"/>
          <a:srcRect/>
          <a:stretch>
            <a:fillRect/>
          </a:stretch>
        </p:blipFill>
        <p:spPr bwMode="auto">
          <a:xfrm rot="5400000">
            <a:off x="4812047" y="2612889"/>
            <a:ext cx="4724440" cy="3620359"/>
          </a:xfrm>
          <a:prstGeom prst="rect">
            <a:avLst/>
          </a:prstGeom>
          <a:noFill/>
        </p:spPr>
      </p:pic>
    </p:spTree>
    <p:extLst>
      <p:ext uri="{BB962C8B-B14F-4D97-AF65-F5344CB8AC3E}">
        <p14:creationId xmlns:p14="http://schemas.microsoft.com/office/powerpoint/2010/main" xmlns="" val="396412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3010"/>
                                        </p:tgtEl>
                                        <p:attrNameLst>
                                          <p:attrName>style.visibility</p:attrName>
                                        </p:attrNameLst>
                                      </p:cBhvr>
                                      <p:to>
                                        <p:strVal val="visible"/>
                                      </p:to>
                                    </p:set>
                                    <p:animEffect transition="in" filter="dissolve">
                                      <p:cBhvr>
                                        <p:cTn id="15"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0280F4-6EBE-5D32-88F4-DA1957420464}"/>
              </a:ext>
            </a:extLst>
          </p:cNvPr>
          <p:cNvSpPr>
            <a:spLocks noGrp="1"/>
          </p:cNvSpPr>
          <p:nvPr>
            <p:ph type="title"/>
          </p:nvPr>
        </p:nvSpPr>
        <p:spPr>
          <a:xfrm>
            <a:off x="0" y="4221088"/>
            <a:ext cx="4788024" cy="2016224"/>
          </a:xfrm>
        </p:spPr>
        <p:txBody>
          <a:bodyPr>
            <a:noAutofit/>
          </a:bodyPr>
          <a:lstStyle/>
          <a:p>
            <a:r>
              <a:rPr lang="el-GR" sz="2800" spc="600" dirty="0">
                <a:effectLst>
                  <a:outerShdw blurRad="38100" dist="38100" dir="2700000" algn="tl">
                    <a:srgbClr val="000000">
                      <a:alpha val="43137"/>
                    </a:srgbClr>
                  </a:outerShdw>
                </a:effectLst>
              </a:rPr>
              <a:t>Βιοψία</a:t>
            </a:r>
            <a:r>
              <a:rPr lang="el-GR" sz="2400" dirty="0">
                <a:effectLst>
                  <a:outerShdw blurRad="38100" dist="38100" dir="2700000" algn="tl">
                    <a:srgbClr val="000000">
                      <a:alpha val="43137"/>
                    </a:srgbClr>
                  </a:outerShdw>
                </a:effectLst>
              </a:rPr>
              <a:t/>
            </a:r>
            <a:br>
              <a:rPr lang="el-GR" sz="2400" dirty="0">
                <a:effectLst>
                  <a:outerShdw blurRad="38100" dist="38100" dir="2700000" algn="tl">
                    <a:srgbClr val="000000">
                      <a:alpha val="43137"/>
                    </a:srgbClr>
                  </a:outerShdw>
                </a:effectLst>
              </a:rPr>
            </a:br>
            <a:r>
              <a:rPr lang="el-GR" sz="2400" b="1" dirty="0">
                <a:effectLst>
                  <a:outerShdw blurRad="38100" dist="38100" dir="2700000" algn="tl">
                    <a:srgbClr val="000000">
                      <a:alpha val="43137"/>
                    </a:srgbClr>
                  </a:outerShdw>
                </a:effectLst>
              </a:rPr>
              <a:t>Πρότυπο  </a:t>
            </a:r>
            <a:r>
              <a:rPr lang="el-GR" sz="2400" b="1" spc="600" dirty="0">
                <a:effectLst>
                  <a:outerShdw blurRad="38100" dist="38100" dir="2700000" algn="tl">
                    <a:srgbClr val="000000">
                      <a:alpha val="43137"/>
                    </a:srgbClr>
                  </a:outerShdw>
                </a:effectLst>
              </a:rPr>
              <a:t>οξείας</a:t>
            </a:r>
            <a:r>
              <a:rPr lang="el-GR" sz="2400" b="1" dirty="0">
                <a:effectLst>
                  <a:outerShdw blurRad="38100" dist="38100" dir="2700000" algn="tl">
                    <a:srgbClr val="000000">
                      <a:alpha val="43137"/>
                    </a:srgbClr>
                  </a:outerShdw>
                </a:effectLst>
              </a:rPr>
              <a:t> </a:t>
            </a:r>
            <a:r>
              <a:rPr lang="el-GR" sz="2400" b="1" dirty="0" err="1">
                <a:effectLst>
                  <a:outerShdw blurRad="38100" dist="38100" dir="2700000" algn="tl">
                    <a:srgbClr val="000000">
                      <a:alpha val="43137"/>
                    </a:srgbClr>
                  </a:outerShdw>
                </a:effectLst>
              </a:rPr>
              <a:t>εκζεματώδους</a:t>
            </a:r>
            <a:r>
              <a:rPr lang="el-GR" sz="2400" b="1" dirty="0">
                <a:effectLst>
                  <a:outerShdw blurRad="38100" dist="38100" dir="2700000" algn="tl">
                    <a:srgbClr val="000000">
                      <a:alpha val="43137"/>
                    </a:srgbClr>
                  </a:outerShdw>
                </a:effectLst>
              </a:rPr>
              <a:t> δερματίτιδας</a:t>
            </a:r>
            <a:r>
              <a:rPr lang="en-US" sz="2400" dirty="0"/>
              <a:t/>
            </a:r>
            <a:br>
              <a:rPr lang="en-US" sz="2400" dirty="0"/>
            </a:br>
            <a:r>
              <a:rPr lang="el-GR" sz="2000" b="1" spc="600" dirty="0" err="1"/>
              <a:t>Σπογγίωση</a:t>
            </a:r>
            <a:r>
              <a:rPr lang="el-GR" sz="2000" spc="600" dirty="0"/>
              <a:t>,</a:t>
            </a:r>
            <a:r>
              <a:rPr lang="el-GR" sz="2000" dirty="0"/>
              <a:t> </a:t>
            </a:r>
            <a:br>
              <a:rPr lang="el-GR" sz="2000" dirty="0"/>
            </a:br>
            <a:r>
              <a:rPr lang="el-GR" sz="2000" dirty="0" err="1"/>
              <a:t>περιαγγειακές</a:t>
            </a:r>
            <a:r>
              <a:rPr lang="el-GR" sz="2000" dirty="0"/>
              <a:t> λεμφοκυτταρικές διηθήσεις, </a:t>
            </a:r>
            <a:br>
              <a:rPr lang="el-GR" sz="2000" dirty="0"/>
            </a:br>
            <a:r>
              <a:rPr lang="el-GR" sz="2000" dirty="0" err="1"/>
              <a:t>επιπολής</a:t>
            </a:r>
            <a:r>
              <a:rPr lang="el-GR" sz="2000" dirty="0"/>
              <a:t> οίδημα του χορίου.</a:t>
            </a:r>
            <a:br>
              <a:rPr lang="el-GR" sz="2000" dirty="0"/>
            </a:br>
            <a:r>
              <a:rPr lang="el-GR" sz="2000" dirty="0"/>
              <a:t>ΔΔ φαρμακευτικής αντίδρασης</a:t>
            </a:r>
            <a:r>
              <a:rPr lang="en-US" sz="2000" dirty="0"/>
              <a:t>: </a:t>
            </a:r>
            <a:r>
              <a:rPr lang="el-GR" sz="2000" dirty="0"/>
              <a:t>προβάλλοντα </a:t>
            </a:r>
            <a:r>
              <a:rPr lang="el-GR" sz="2000" dirty="0" err="1"/>
              <a:t>ηωσινόφιλα</a:t>
            </a:r>
            <a:r>
              <a:rPr lang="el-GR" sz="2000" dirty="0"/>
              <a:t> εκεί.</a:t>
            </a:r>
          </a:p>
        </p:txBody>
      </p:sp>
      <p:pic>
        <p:nvPicPr>
          <p:cNvPr id="6" name="Picture 5">
            <a:extLst>
              <a:ext uri="{FF2B5EF4-FFF2-40B4-BE49-F238E27FC236}">
                <a16:creationId xmlns:a16="http://schemas.microsoft.com/office/drawing/2014/main" xmlns="" id="{8A107FDB-992F-2695-2683-54FDB3ACB584}"/>
              </a:ext>
            </a:extLst>
          </p:cNvPr>
          <p:cNvPicPr>
            <a:picLocks noChangeAspect="1"/>
          </p:cNvPicPr>
          <p:nvPr/>
        </p:nvPicPr>
        <p:blipFill>
          <a:blip r:embed="rId3" cstate="print"/>
          <a:stretch>
            <a:fillRect/>
          </a:stretch>
        </p:blipFill>
        <p:spPr>
          <a:xfrm rot="16200000">
            <a:off x="-432748" y="800900"/>
            <a:ext cx="3744416" cy="2519896"/>
          </a:xfrm>
          <a:prstGeom prst="rect">
            <a:avLst/>
          </a:prstGeom>
        </p:spPr>
      </p:pic>
      <p:pic>
        <p:nvPicPr>
          <p:cNvPr id="8" name="Picture 7">
            <a:extLst>
              <a:ext uri="{FF2B5EF4-FFF2-40B4-BE49-F238E27FC236}">
                <a16:creationId xmlns:a16="http://schemas.microsoft.com/office/drawing/2014/main" xmlns="" id="{33CFE244-0655-7CAE-80BC-5DFB689AAB35}"/>
              </a:ext>
            </a:extLst>
          </p:cNvPr>
          <p:cNvPicPr>
            <a:picLocks noChangeAspect="1"/>
          </p:cNvPicPr>
          <p:nvPr/>
        </p:nvPicPr>
        <p:blipFill>
          <a:blip r:embed="rId4" cstate="print"/>
          <a:stretch>
            <a:fillRect/>
          </a:stretch>
        </p:blipFill>
        <p:spPr>
          <a:xfrm>
            <a:off x="4860032" y="3573016"/>
            <a:ext cx="4063285" cy="3060970"/>
          </a:xfrm>
          <a:prstGeom prst="rect">
            <a:avLst/>
          </a:prstGeom>
        </p:spPr>
      </p:pic>
      <p:pic>
        <p:nvPicPr>
          <p:cNvPr id="10" name="Picture 9">
            <a:extLst>
              <a:ext uri="{FF2B5EF4-FFF2-40B4-BE49-F238E27FC236}">
                <a16:creationId xmlns:a16="http://schemas.microsoft.com/office/drawing/2014/main" xmlns="" id="{4CC836ED-D2A4-32FC-131B-45BA7BFF2BEA}"/>
              </a:ext>
            </a:extLst>
          </p:cNvPr>
          <p:cNvPicPr>
            <a:picLocks noChangeAspect="1"/>
          </p:cNvPicPr>
          <p:nvPr/>
        </p:nvPicPr>
        <p:blipFill>
          <a:blip r:embed="rId5" cstate="print"/>
          <a:stretch>
            <a:fillRect/>
          </a:stretch>
        </p:blipFill>
        <p:spPr>
          <a:xfrm>
            <a:off x="2843808" y="188640"/>
            <a:ext cx="4392488" cy="3308967"/>
          </a:xfrm>
          <a:prstGeom prst="rect">
            <a:avLst/>
          </a:prstGeom>
        </p:spPr>
      </p:pic>
      <p:sp>
        <p:nvSpPr>
          <p:cNvPr id="7" name="6 - Ορθογώνιο"/>
          <p:cNvSpPr/>
          <p:nvPr/>
        </p:nvSpPr>
        <p:spPr>
          <a:xfrm>
            <a:off x="7236296" y="476672"/>
            <a:ext cx="1907703" cy="2677656"/>
          </a:xfrm>
          <a:prstGeom prst="rect">
            <a:avLst/>
          </a:prstGeom>
        </p:spPr>
        <p:txBody>
          <a:bodyPr wrap="square">
            <a:spAutoFit/>
          </a:bodyPr>
          <a:lstStyle/>
          <a:p>
            <a:r>
              <a:rPr lang="el-GR" sz="2400" spc="600" dirty="0"/>
              <a:t>Στάδια</a:t>
            </a:r>
            <a:r>
              <a:rPr lang="el-GR" sz="2400" dirty="0"/>
              <a:t>  </a:t>
            </a:r>
            <a:r>
              <a:rPr lang="el-GR" sz="2400" u="sng" dirty="0" err="1">
                <a:effectLst>
                  <a:outerShdw blurRad="38100" dist="38100" dir="2700000" algn="tl">
                    <a:srgbClr val="000000">
                      <a:alpha val="43137"/>
                    </a:srgbClr>
                  </a:outerShdw>
                </a:effectLst>
              </a:rPr>
              <a:t>σπογγιωτικής</a:t>
            </a:r>
            <a:r>
              <a:rPr lang="el-GR" sz="2400" u="sng" dirty="0">
                <a:effectLst>
                  <a:outerShdw blurRad="38100" dist="38100" dir="2700000" algn="tl">
                    <a:srgbClr val="000000">
                      <a:alpha val="43137"/>
                    </a:srgbClr>
                  </a:outerShdw>
                </a:effectLst>
              </a:rPr>
              <a:t> </a:t>
            </a:r>
            <a:r>
              <a:rPr lang="el-GR" sz="2400" u="sng" dirty="0"/>
              <a:t>δερματίτιδας</a:t>
            </a:r>
          </a:p>
          <a:p>
            <a:r>
              <a:rPr lang="el-GR" sz="2400" dirty="0"/>
              <a:t>(βλ. και εικόνες επόμενης διαφάνειας)</a:t>
            </a:r>
          </a:p>
        </p:txBody>
      </p:sp>
      <p:pic>
        <p:nvPicPr>
          <p:cNvPr id="1026" name="Picture 2" descr="C:\Users\User\Desktop\skinnontumorallergiccontactRosa1.jpg"/>
          <p:cNvPicPr>
            <a:picLocks noChangeAspect="1" noChangeArrowheads="1"/>
          </p:cNvPicPr>
          <p:nvPr/>
        </p:nvPicPr>
        <p:blipFill>
          <a:blip r:embed="rId6" cstate="print"/>
          <a:srcRect/>
          <a:stretch>
            <a:fillRect/>
          </a:stretch>
        </p:blipFill>
        <p:spPr bwMode="auto">
          <a:xfrm>
            <a:off x="0" y="0"/>
            <a:ext cx="9144000" cy="6858000"/>
          </a:xfrm>
          <a:prstGeom prst="rect">
            <a:avLst/>
          </a:prstGeom>
          <a:noFill/>
        </p:spPr>
      </p:pic>
      <p:sp>
        <p:nvSpPr>
          <p:cNvPr id="9" name="8 - Ορθογώνιο"/>
          <p:cNvSpPr/>
          <p:nvPr/>
        </p:nvSpPr>
        <p:spPr>
          <a:xfrm>
            <a:off x="3635896" y="1628800"/>
            <a:ext cx="2808312" cy="1815882"/>
          </a:xfrm>
          <a:prstGeom prst="rect">
            <a:avLst/>
          </a:prstGeom>
        </p:spPr>
        <p:txBody>
          <a:bodyPr wrap="square">
            <a:spAutoFit/>
          </a:bodyPr>
          <a:lstStyle/>
          <a:p>
            <a:r>
              <a:rPr lang="el-GR" sz="2800" dirty="0">
                <a:effectLst>
                  <a:outerShdw blurRad="38100" dist="38100" dir="2700000" algn="tl">
                    <a:srgbClr val="000000">
                      <a:alpha val="43137"/>
                    </a:srgbClr>
                  </a:outerShdw>
                </a:effectLst>
              </a:rPr>
              <a:t>Σοβαρή οξεία </a:t>
            </a:r>
            <a:r>
              <a:rPr lang="el-GR" sz="2800" dirty="0" err="1">
                <a:effectLst>
                  <a:outerShdw blurRad="38100" dist="38100" dir="2700000" algn="tl">
                    <a:srgbClr val="000000">
                      <a:alpha val="43137"/>
                    </a:srgbClr>
                  </a:outerShdw>
                </a:effectLst>
              </a:rPr>
              <a:t>εκζεματώδης</a:t>
            </a:r>
            <a:r>
              <a:rPr lang="el-GR" sz="2800" dirty="0">
                <a:effectLst>
                  <a:outerShdw blurRad="38100" dist="38100" dir="2700000" algn="tl">
                    <a:srgbClr val="000000">
                      <a:alpha val="43137"/>
                    </a:srgbClr>
                  </a:outerShdw>
                </a:effectLst>
              </a:rPr>
              <a:t> δερματίτιδα με </a:t>
            </a:r>
            <a:r>
              <a:rPr lang="el-GR" sz="2800" dirty="0" err="1">
                <a:effectLst>
                  <a:outerShdw blurRad="38100" dist="38100" dir="2700000" algn="tl">
                    <a:srgbClr val="000000">
                      <a:alpha val="43137"/>
                    </a:srgbClr>
                  </a:outerShdw>
                </a:effectLst>
              </a:rPr>
              <a:t>φυσαλιδοποίηση</a:t>
            </a:r>
            <a:r>
              <a:rPr lang="el-GR" sz="28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xmlns="" val="123836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700808"/>
          </a:xfrm>
        </p:spPr>
        <p:txBody>
          <a:bodyPr>
            <a:normAutofit fontScale="90000"/>
          </a:bodyPr>
          <a:lstStyle/>
          <a:p>
            <a:r>
              <a:rPr lang="el-GR" dirty="0"/>
              <a:t/>
            </a:r>
            <a:br>
              <a:rPr lang="el-GR" dirty="0"/>
            </a:br>
            <a:r>
              <a:rPr lang="el-GR" sz="2400" dirty="0"/>
              <a:t>Πρώιμο οξύ στάδιο με καλαθοπλεκτική </a:t>
            </a:r>
            <a:r>
              <a:rPr lang="el-GR" sz="2400" dirty="0" err="1"/>
              <a:t>ορθοκεράτωση</a:t>
            </a:r>
            <a:r>
              <a:rPr lang="el-GR" sz="2400" dirty="0"/>
              <a:t> και</a:t>
            </a:r>
            <a:r>
              <a:rPr lang="en-US" sz="2400" dirty="0"/>
              <a:t> </a:t>
            </a:r>
            <a:r>
              <a:rPr lang="el-GR" sz="2400" dirty="0"/>
              <a:t>μεσοκυττάριο οίδημα, </a:t>
            </a:r>
            <a:r>
              <a:rPr lang="el-GR" sz="2400" dirty="0" err="1"/>
              <a:t>υποξεία</a:t>
            </a:r>
            <a:r>
              <a:rPr lang="el-GR" sz="2400" dirty="0"/>
              <a:t> </a:t>
            </a:r>
            <a:r>
              <a:rPr lang="el-GR" sz="2400" dirty="0" err="1"/>
              <a:t>σπογγιωτική</a:t>
            </a:r>
            <a:r>
              <a:rPr lang="el-GR" sz="2400" dirty="0"/>
              <a:t> δερματίτιδα με εστιακή λεμφοκυτταρική </a:t>
            </a:r>
            <a:r>
              <a:rPr lang="el-GR" sz="2400" dirty="0" err="1"/>
              <a:t>εξωκυττάρωση</a:t>
            </a:r>
            <a:r>
              <a:rPr lang="el-GR" sz="2400" dirty="0"/>
              <a:t> και </a:t>
            </a:r>
            <a:r>
              <a:rPr lang="el-GR" sz="2400" dirty="0" err="1"/>
              <a:t>παρακεράτωση</a:t>
            </a:r>
            <a:r>
              <a:rPr lang="el-GR" sz="2400" dirty="0"/>
              <a:t>, </a:t>
            </a:r>
            <a:r>
              <a:rPr lang="en-US" sz="2400" dirty="0"/>
              <a:t/>
            </a:r>
            <a:br>
              <a:rPr lang="en-US" sz="2400" dirty="0"/>
            </a:br>
            <a:r>
              <a:rPr lang="el-GR" sz="2400" dirty="0"/>
              <a:t>χρόνια </a:t>
            </a:r>
            <a:r>
              <a:rPr lang="el-GR" sz="2400" dirty="0" err="1"/>
              <a:t>σπογγιωτική</a:t>
            </a:r>
            <a:r>
              <a:rPr lang="el-GR" sz="2400" dirty="0"/>
              <a:t> δερματίτιδα με έντονη </a:t>
            </a:r>
            <a:r>
              <a:rPr lang="el-GR" sz="2400" dirty="0" err="1"/>
              <a:t>ακάνθωση</a:t>
            </a:r>
            <a:r>
              <a:rPr lang="el-GR" sz="2400" dirty="0"/>
              <a:t> και </a:t>
            </a:r>
            <a:r>
              <a:rPr lang="el-GR" sz="2400" dirty="0" err="1"/>
              <a:t>παρακεράτωση</a:t>
            </a:r>
            <a:r>
              <a:rPr lang="el-GR" sz="2400" dirty="0"/>
              <a:t>.</a:t>
            </a:r>
            <a:r>
              <a:rPr lang="el-GR" dirty="0"/>
              <a:t/>
            </a:r>
            <a:br>
              <a:rPr lang="el-GR" dirty="0"/>
            </a:br>
            <a:r>
              <a:rPr lang="el-GR" sz="2000" dirty="0"/>
              <a:t>ΔΔ </a:t>
            </a:r>
            <a:r>
              <a:rPr lang="el-GR" sz="2000" u="sng" dirty="0"/>
              <a:t>αλλεργικής δερματίτιδας εξ επαφής</a:t>
            </a:r>
            <a:r>
              <a:rPr lang="el-GR" sz="2000" dirty="0"/>
              <a:t>, </a:t>
            </a:r>
            <a:r>
              <a:rPr lang="el-GR" sz="2000" i="1" dirty="0" err="1"/>
              <a:t>δερματοφυτίασης</a:t>
            </a:r>
            <a:r>
              <a:rPr lang="el-GR" sz="2000" dirty="0"/>
              <a:t>, </a:t>
            </a:r>
            <a:r>
              <a:rPr lang="el-GR" sz="2000" dirty="0">
                <a:effectLst>
                  <a:outerShdw blurRad="38100" dist="38100" dir="2700000" algn="tl">
                    <a:srgbClr val="000000">
                      <a:alpha val="43137"/>
                    </a:srgbClr>
                  </a:outerShdw>
                </a:effectLst>
              </a:rPr>
              <a:t>πρώιμης φάσης </a:t>
            </a:r>
            <a:r>
              <a:rPr lang="el-GR" sz="2000" dirty="0" err="1">
                <a:effectLst>
                  <a:outerShdw blurRad="38100" dist="38100" dir="2700000" algn="tl">
                    <a:srgbClr val="000000">
                      <a:alpha val="43137"/>
                    </a:srgbClr>
                  </a:outerShdw>
                </a:effectLst>
              </a:rPr>
              <a:t>πομφολυγώδους</a:t>
            </a:r>
            <a:r>
              <a:rPr lang="el-GR" sz="2000" dirty="0">
                <a:effectLst>
                  <a:outerShdw blurRad="38100" dist="38100" dir="2700000" algn="tl">
                    <a:srgbClr val="000000">
                      <a:alpha val="43137"/>
                    </a:srgbClr>
                  </a:outerShdw>
                </a:effectLst>
              </a:rPr>
              <a:t> </a:t>
            </a:r>
            <a:r>
              <a:rPr lang="el-GR" sz="2000" dirty="0" err="1">
                <a:effectLst>
                  <a:outerShdw blurRad="38100" dist="38100" dir="2700000" algn="tl">
                    <a:srgbClr val="000000">
                      <a:alpha val="43137"/>
                    </a:srgbClr>
                  </a:outerShdw>
                </a:effectLst>
              </a:rPr>
              <a:t>πεμφιγοειδούς</a:t>
            </a:r>
            <a:r>
              <a:rPr lang="en-US" sz="2000" dirty="0">
                <a:effectLst>
                  <a:outerShdw blurRad="38100" dist="38100" dir="2700000" algn="tl">
                    <a:srgbClr val="000000">
                      <a:alpha val="43137"/>
                    </a:srgbClr>
                  </a:outerShdw>
                </a:effectLst>
              </a:rPr>
              <a:t>, </a:t>
            </a:r>
            <a:r>
              <a:rPr lang="el-GR" sz="2000" u="sng" dirty="0" err="1"/>
              <a:t>πρώιμου,κηλιδώδους</a:t>
            </a:r>
            <a:r>
              <a:rPr lang="el-GR" sz="2000" u="sng" dirty="0"/>
              <a:t> σταδίου σπογγοειδούς μυκητίασης</a:t>
            </a:r>
            <a:r>
              <a:rPr lang="el-GR" sz="2000" dirty="0">
                <a:effectLst>
                  <a:outerShdw blurRad="38100" dist="38100" dir="2700000" algn="tl">
                    <a:srgbClr val="000000">
                      <a:alpha val="43137"/>
                    </a:srgbClr>
                  </a:outerShdw>
                </a:effectLst>
              </a:rPr>
              <a:t> </a:t>
            </a:r>
            <a:r>
              <a:rPr lang="el-GR" sz="2000" spc="600" dirty="0"/>
              <a:t>βάσει </a:t>
            </a:r>
            <a:r>
              <a:rPr lang="el-GR" sz="2000" u="sng" dirty="0"/>
              <a:t>κλινικών δεδομένων,</a:t>
            </a:r>
            <a:r>
              <a:rPr lang="el-GR" sz="2000" dirty="0"/>
              <a:t> </a:t>
            </a:r>
            <a:r>
              <a:rPr lang="el-GR" sz="2000" u="sng" dirty="0"/>
              <a:t>επιδερμικών δοκιμασιών</a:t>
            </a:r>
            <a:r>
              <a:rPr lang="el-GR" sz="2000" dirty="0"/>
              <a:t>, </a:t>
            </a:r>
            <a:r>
              <a:rPr lang="el-GR" sz="2000" i="1" dirty="0" err="1"/>
              <a:t>ιστοχημικών</a:t>
            </a:r>
            <a:r>
              <a:rPr lang="el-GR" sz="2000" i="1" dirty="0"/>
              <a:t> χρώσεων </a:t>
            </a:r>
            <a:r>
              <a:rPr lang="en-US" sz="2000" i="1" dirty="0"/>
              <a:t>PAS </a:t>
            </a:r>
            <a:r>
              <a:rPr lang="el-GR" sz="2000" i="1" dirty="0"/>
              <a:t>&amp; </a:t>
            </a:r>
            <a:r>
              <a:rPr lang="en-US" sz="2000" i="1" dirty="0"/>
              <a:t>GMS</a:t>
            </a:r>
            <a:r>
              <a:rPr lang="en-US" sz="2000" dirty="0"/>
              <a:t>, </a:t>
            </a:r>
            <a:r>
              <a:rPr lang="el-GR" sz="2000" dirty="0"/>
              <a:t/>
            </a:r>
            <a:br>
              <a:rPr lang="el-GR" sz="2000" dirty="0"/>
            </a:br>
            <a:r>
              <a:rPr lang="el-GR" sz="2000" dirty="0">
                <a:effectLst>
                  <a:outerShdw blurRad="38100" dist="38100" dir="2700000" algn="tl">
                    <a:srgbClr val="000000">
                      <a:alpha val="43137"/>
                    </a:srgbClr>
                  </a:outerShdw>
                </a:effectLst>
              </a:rPr>
              <a:t>άμεσου </a:t>
            </a:r>
            <a:r>
              <a:rPr lang="el-GR" sz="2000" dirty="0" err="1">
                <a:effectLst>
                  <a:outerShdw blurRad="38100" dist="38100" dir="2700000" algn="tl">
                    <a:srgbClr val="000000">
                      <a:alpha val="43137"/>
                    </a:srgbClr>
                  </a:outerShdw>
                </a:effectLst>
              </a:rPr>
              <a:t>ανοσοφθορισμού</a:t>
            </a:r>
            <a:r>
              <a:rPr lang="el-GR" sz="2000" dirty="0"/>
              <a:t>.</a:t>
            </a:r>
          </a:p>
        </p:txBody>
      </p:sp>
      <p:pic>
        <p:nvPicPr>
          <p:cNvPr id="4098" name="Picture 2" descr="C:\Users\User\Desktop\skinnontumorallergiccontactRosa2.jpg"/>
          <p:cNvPicPr>
            <a:picLocks noChangeAspect="1" noChangeArrowheads="1"/>
          </p:cNvPicPr>
          <p:nvPr/>
        </p:nvPicPr>
        <p:blipFill>
          <a:blip r:embed="rId2" cstate="print"/>
          <a:srcRect/>
          <a:stretch>
            <a:fillRect/>
          </a:stretch>
        </p:blipFill>
        <p:spPr bwMode="auto">
          <a:xfrm rot="16200000">
            <a:off x="-612396" y="3033284"/>
            <a:ext cx="4248471" cy="3023679"/>
          </a:xfrm>
          <a:prstGeom prst="rect">
            <a:avLst/>
          </a:prstGeom>
          <a:noFill/>
        </p:spPr>
      </p:pic>
      <p:pic>
        <p:nvPicPr>
          <p:cNvPr id="4099" name="Picture 3" descr="C:\Users\User\Desktop\skinnontumorallergiccontactRosa3.jpg"/>
          <p:cNvPicPr>
            <a:picLocks noChangeAspect="1" noChangeArrowheads="1"/>
          </p:cNvPicPr>
          <p:nvPr/>
        </p:nvPicPr>
        <p:blipFill>
          <a:blip r:embed="rId3" cstate="print"/>
          <a:srcRect/>
          <a:stretch>
            <a:fillRect/>
          </a:stretch>
        </p:blipFill>
        <p:spPr bwMode="auto">
          <a:xfrm rot="16200000">
            <a:off x="2676014" y="2876714"/>
            <a:ext cx="4248472" cy="3336820"/>
          </a:xfrm>
          <a:prstGeom prst="rect">
            <a:avLst/>
          </a:prstGeom>
          <a:noFill/>
        </p:spPr>
      </p:pic>
      <p:pic>
        <p:nvPicPr>
          <p:cNvPr id="4100" name="Picture 4" descr="C:\Users\User\Desktop\skinnontumorallergiccontactRosa4.jpg"/>
          <p:cNvPicPr>
            <a:picLocks noChangeAspect="1" noChangeArrowheads="1"/>
          </p:cNvPicPr>
          <p:nvPr/>
        </p:nvPicPr>
        <p:blipFill>
          <a:blip r:embed="rId4" cstate="print"/>
          <a:srcRect/>
          <a:stretch>
            <a:fillRect/>
          </a:stretch>
        </p:blipFill>
        <p:spPr bwMode="auto">
          <a:xfrm rot="16200000">
            <a:off x="6135625" y="2801481"/>
            <a:ext cx="4248474" cy="348728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2ED355-7714-C143-3027-70AB0CA6914B}"/>
              </a:ext>
            </a:extLst>
          </p:cNvPr>
          <p:cNvSpPr>
            <a:spLocks noGrp="1"/>
          </p:cNvSpPr>
          <p:nvPr>
            <p:ph type="title"/>
          </p:nvPr>
        </p:nvSpPr>
        <p:spPr>
          <a:xfrm>
            <a:off x="-2124744" y="-243408"/>
            <a:ext cx="8229600" cy="1143000"/>
          </a:xfrm>
        </p:spPr>
        <p:txBody>
          <a:bodyPr>
            <a:normAutofit/>
          </a:bodyPr>
          <a:lstStyle/>
          <a:p>
            <a:r>
              <a:rPr lang="el-GR" sz="3500" dirty="0"/>
              <a:t>Βασικές γνώσεις</a:t>
            </a:r>
          </a:p>
        </p:txBody>
      </p:sp>
      <p:sp>
        <p:nvSpPr>
          <p:cNvPr id="3" name="Content Placeholder 2">
            <a:extLst>
              <a:ext uri="{FF2B5EF4-FFF2-40B4-BE49-F238E27FC236}">
                <a16:creationId xmlns:a16="http://schemas.microsoft.com/office/drawing/2014/main" xmlns="" id="{EC4E4AC4-0E14-2C9F-A5CA-4E272DDC0521}"/>
              </a:ext>
            </a:extLst>
          </p:cNvPr>
          <p:cNvSpPr>
            <a:spLocks noGrp="1"/>
          </p:cNvSpPr>
          <p:nvPr>
            <p:ph idx="1"/>
          </p:nvPr>
        </p:nvSpPr>
        <p:spPr>
          <a:xfrm>
            <a:off x="0" y="3861048"/>
            <a:ext cx="3347864" cy="3240360"/>
          </a:xfrm>
        </p:spPr>
        <p:txBody>
          <a:bodyPr>
            <a:normAutofit/>
          </a:bodyPr>
          <a:lstStyle/>
          <a:p>
            <a:pPr marL="0" indent="0" algn="just">
              <a:buNone/>
            </a:pPr>
            <a:r>
              <a:rPr lang="el-GR" sz="2600" b="1" u="sng" dirty="0"/>
              <a:t>Γενική κλινική εξέταση</a:t>
            </a:r>
            <a:r>
              <a:rPr lang="el-GR" sz="2600" dirty="0"/>
              <a:t>: Επισκόπηση, ψηλάφηση, επίκρουση,</a:t>
            </a:r>
            <a:r>
              <a:rPr lang="en-US" sz="2600" dirty="0"/>
              <a:t> </a:t>
            </a:r>
            <a:r>
              <a:rPr lang="el-GR" sz="2600" dirty="0"/>
              <a:t>ακρόαση</a:t>
            </a:r>
            <a:r>
              <a:rPr lang="el-GR" sz="2600" b="1" dirty="0"/>
              <a:t> </a:t>
            </a:r>
            <a:r>
              <a:rPr lang="el-GR" sz="2600" dirty="0"/>
              <a:t> των συστημάτων του ασθενούς.</a:t>
            </a:r>
          </a:p>
          <a:p>
            <a:endParaRPr lang="el-GR" sz="2600" dirty="0"/>
          </a:p>
        </p:txBody>
      </p:sp>
      <p:sp>
        <p:nvSpPr>
          <p:cNvPr id="4" name="TextBox 3">
            <a:extLst>
              <a:ext uri="{FF2B5EF4-FFF2-40B4-BE49-F238E27FC236}">
                <a16:creationId xmlns:a16="http://schemas.microsoft.com/office/drawing/2014/main" xmlns="" id="{4B37041C-BD3C-261B-40EF-722C24CCCB3B}"/>
              </a:ext>
            </a:extLst>
          </p:cNvPr>
          <p:cNvSpPr txBox="1"/>
          <p:nvPr/>
        </p:nvSpPr>
        <p:spPr>
          <a:xfrm>
            <a:off x="0" y="834385"/>
            <a:ext cx="3635896" cy="2585323"/>
          </a:xfrm>
          <a:prstGeom prst="rect">
            <a:avLst/>
          </a:prstGeom>
          <a:noFill/>
        </p:spPr>
        <p:txBody>
          <a:bodyPr wrap="square" rtlCol="0">
            <a:spAutoFit/>
          </a:bodyPr>
          <a:lstStyle/>
          <a:p>
            <a:pPr algn="just"/>
            <a:r>
              <a:rPr lang="el-GR" sz="2400" b="1" u="sng" dirty="0"/>
              <a:t>Ιστορικό</a:t>
            </a:r>
            <a:r>
              <a:rPr lang="el-GR" sz="2400" dirty="0"/>
              <a:t>: Πληροφορίες που μπορεί να αποκομίσει ο ιατρός από τον ασθενή και τους οικείους του σχετικά με το πρόβλημα του ασθενούς.</a:t>
            </a:r>
          </a:p>
          <a:p>
            <a:pPr algn="just"/>
            <a:endParaRPr lang="el-GR" dirty="0"/>
          </a:p>
        </p:txBody>
      </p:sp>
      <p:pic>
        <p:nvPicPr>
          <p:cNvPr id="21" name="Picture 20">
            <a:extLst>
              <a:ext uri="{FF2B5EF4-FFF2-40B4-BE49-F238E27FC236}">
                <a16:creationId xmlns:a16="http://schemas.microsoft.com/office/drawing/2014/main" xmlns="" id="{2A5A95A3-4F06-EA76-A395-8D880D37E9AD}"/>
              </a:ext>
            </a:extLst>
          </p:cNvPr>
          <p:cNvPicPr>
            <a:picLocks noChangeAspect="1"/>
          </p:cNvPicPr>
          <p:nvPr/>
        </p:nvPicPr>
        <p:blipFill>
          <a:blip r:embed="rId3" cstate="print"/>
          <a:stretch>
            <a:fillRect/>
          </a:stretch>
        </p:blipFill>
        <p:spPr>
          <a:xfrm>
            <a:off x="3635896" y="0"/>
            <a:ext cx="5328592" cy="6858000"/>
          </a:xfrm>
          <a:prstGeom prst="rect">
            <a:avLst/>
          </a:prstGeom>
        </p:spPr>
      </p:pic>
    </p:spTree>
    <p:extLst>
      <p:ext uri="{BB962C8B-B14F-4D97-AF65-F5344CB8AC3E}">
        <p14:creationId xmlns:p14="http://schemas.microsoft.com/office/powerpoint/2010/main" xmlns="" val="1909168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BCDE204-745D-A656-7550-6DC17624ABEE}"/>
              </a:ext>
            </a:extLst>
          </p:cNvPr>
          <p:cNvSpPr txBox="1"/>
          <p:nvPr/>
        </p:nvSpPr>
        <p:spPr>
          <a:xfrm>
            <a:off x="755576" y="908720"/>
            <a:ext cx="7776864" cy="4339650"/>
          </a:xfrm>
          <a:prstGeom prst="rect">
            <a:avLst/>
          </a:prstGeom>
          <a:noFill/>
        </p:spPr>
        <p:txBody>
          <a:bodyPr wrap="square" rtlCol="0">
            <a:spAutoFit/>
          </a:bodyPr>
          <a:lstStyle/>
          <a:p>
            <a:pPr marL="457200" indent="-457200">
              <a:buAutoNum type="arabicPeriod"/>
            </a:pPr>
            <a:r>
              <a:rPr lang="el-GR" sz="2400" dirty="0">
                <a:latin typeface="Arial" panose="020B0604020202020204" pitchFamily="34" charset="0"/>
                <a:cs typeface="Arial" panose="020B0604020202020204" pitchFamily="34" charset="0"/>
              </a:rPr>
              <a:t>Ποια η νόσος της ασθενούς;</a:t>
            </a: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r>
              <a:rPr lang="el-GR" sz="2400" dirty="0">
                <a:latin typeface="Arial" panose="020B0604020202020204" pitchFamily="34" charset="0"/>
                <a:cs typeface="Arial" panose="020B0604020202020204" pitchFamily="34" charset="0"/>
              </a:rPr>
              <a:t>Πιθανές </a:t>
            </a:r>
            <a:r>
              <a:rPr lang="el-GR" sz="2400" dirty="0" err="1">
                <a:latin typeface="Arial" panose="020B0604020202020204" pitchFamily="34" charset="0"/>
                <a:cs typeface="Arial" panose="020B0604020202020204" pitchFamily="34" charset="0"/>
              </a:rPr>
              <a:t>συνοδές</a:t>
            </a:r>
            <a:r>
              <a:rPr lang="el-GR" sz="2400" dirty="0">
                <a:latin typeface="Arial" panose="020B0604020202020204" pitchFamily="34" charset="0"/>
                <a:cs typeface="Arial" panose="020B0604020202020204" pitchFamily="34" charset="0"/>
              </a:rPr>
              <a:t> καταστάσεις</a:t>
            </a:r>
            <a:r>
              <a:rPr lang="en-US" sz="2400" dirty="0">
                <a:latin typeface="Arial" panose="020B0604020202020204" pitchFamily="34" charset="0"/>
                <a:cs typeface="Arial" panose="020B0604020202020204" pitchFamily="34" charset="0"/>
              </a:rPr>
              <a:t>; </a:t>
            </a:r>
            <a:r>
              <a:rPr lang="el-GR" sz="2400" dirty="0">
                <a:latin typeface="Arial" panose="020B0604020202020204" pitchFamily="34" charset="0"/>
                <a:cs typeface="Arial" panose="020B0604020202020204" pitchFamily="34" charset="0"/>
              </a:rPr>
              <a:t>Ποια άλλα συστήματα της ασθενούς μπορούν να προσβληθούν;</a:t>
            </a:r>
          </a:p>
          <a:p>
            <a:pPr marL="457200" indent="-457200">
              <a:buAutoNum type="arabicPeriod"/>
            </a:pPr>
            <a:endParaRPr lang="en-US"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endParaRPr lang="el-GR" sz="2400" dirty="0">
              <a:latin typeface="Arial" panose="020B0604020202020204" pitchFamily="34" charset="0"/>
              <a:cs typeface="Arial" panose="020B0604020202020204" pitchFamily="34" charset="0"/>
            </a:endParaRPr>
          </a:p>
          <a:p>
            <a:pPr marL="457200" indent="-457200">
              <a:buAutoNum type="arabicPeriod"/>
            </a:pPr>
            <a:r>
              <a:rPr lang="el-GR" sz="2400" dirty="0">
                <a:latin typeface="Arial" panose="020B0604020202020204" pitchFamily="34" charset="0"/>
                <a:cs typeface="Arial" panose="020B0604020202020204" pitchFamily="34" charset="0"/>
              </a:rPr>
              <a:t>Πώς θα αντιμετωπισθεί;</a:t>
            </a:r>
            <a:endParaRPr lang="en-US" sz="2400" dirty="0">
              <a:latin typeface="Arial" panose="020B0604020202020204" pitchFamily="34" charset="0"/>
              <a:cs typeface="Arial" panose="020B0604020202020204" pitchFamily="34" charset="0"/>
            </a:endParaRPr>
          </a:p>
          <a:p>
            <a:pPr marL="457200" indent="-457200">
              <a:buAutoNum type="arabicPeriod"/>
            </a:pPr>
            <a:endParaRPr lang="el-GR" sz="1800" dirty="0">
              <a:latin typeface="Arial" panose="020B060402020202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xmlns="" val="4148735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7D18C45-96B2-973D-0807-CAFEB399F9B6}"/>
              </a:ext>
            </a:extLst>
          </p:cNvPr>
          <p:cNvPicPr>
            <a:picLocks noChangeAspect="1"/>
          </p:cNvPicPr>
          <p:nvPr/>
        </p:nvPicPr>
        <p:blipFill>
          <a:blip r:embed="rId3" cstate="print"/>
          <a:stretch>
            <a:fillRect/>
          </a:stretch>
        </p:blipFill>
        <p:spPr>
          <a:xfrm>
            <a:off x="1619672" y="260648"/>
            <a:ext cx="5931518" cy="6264696"/>
          </a:xfrm>
          <a:prstGeom prst="rect">
            <a:avLst/>
          </a:prstGeom>
        </p:spPr>
      </p:pic>
    </p:spTree>
    <p:extLst>
      <p:ext uri="{BB962C8B-B14F-4D97-AF65-F5344CB8AC3E}">
        <p14:creationId xmlns:p14="http://schemas.microsoft.com/office/powerpoint/2010/main" xmlns="" val="2653465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692696"/>
            <a:ext cx="9144000" cy="6165303"/>
          </a:xfrm>
        </p:spPr>
        <p:txBody>
          <a:bodyPr>
            <a:noAutofit/>
          </a:bodyPr>
          <a:lstStyle/>
          <a:p>
            <a:pPr algn="just"/>
            <a:r>
              <a:rPr lang="el-GR" sz="2000" b="1" dirty="0"/>
              <a:t>Κανάλι </a:t>
            </a:r>
            <a:r>
              <a:rPr lang="en-US" sz="2000" b="1" dirty="0"/>
              <a:t>YouTube </a:t>
            </a:r>
            <a:r>
              <a:rPr lang="el-GR" sz="2000" b="1" dirty="0"/>
              <a:t>« Ανδρέας Χ. </a:t>
            </a:r>
            <a:r>
              <a:rPr lang="el-GR" sz="2000" b="1" dirty="0" err="1"/>
              <a:t>Λάζαρης</a:t>
            </a:r>
            <a:r>
              <a:rPr lang="el-GR" sz="2000" b="1" dirty="0"/>
              <a:t> </a:t>
            </a:r>
            <a:r>
              <a:rPr lang="en-US" sz="2000" b="1" dirty="0"/>
              <a:t>:</a:t>
            </a:r>
            <a:r>
              <a:rPr lang="el-GR" sz="2000" b="1" dirty="0"/>
              <a:t> ΙΣΤΟΠΑΘΟΛΟΓΙΑ»  - </a:t>
            </a:r>
            <a:r>
              <a:rPr lang="el-GR" sz="2400" b="1" dirty="0"/>
              <a:t>1</a:t>
            </a:r>
            <a:r>
              <a:rPr lang="en-US" sz="2400" b="1" dirty="0"/>
              <a:t>0</a:t>
            </a:r>
            <a:r>
              <a:rPr lang="el-GR" sz="2400" b="1" baseline="30000" dirty="0"/>
              <a:t>η</a:t>
            </a:r>
            <a:r>
              <a:rPr lang="el-GR" sz="2000" b="1" dirty="0"/>
              <a:t> λίστα</a:t>
            </a:r>
            <a:r>
              <a:rPr lang="en-US" sz="2000" b="1" dirty="0"/>
              <a:t>: </a:t>
            </a:r>
            <a:r>
              <a:rPr lang="el-GR" sz="2000" b="1" dirty="0"/>
              <a:t> </a:t>
            </a:r>
          </a:p>
          <a:p>
            <a:pPr algn="just">
              <a:buNone/>
            </a:pPr>
            <a:r>
              <a:rPr lang="el-GR" sz="1800" dirty="0"/>
              <a:t>      -1. Αρχείο  βίντεο </a:t>
            </a:r>
            <a:r>
              <a:rPr lang="el-GR" sz="1800" dirty="0" err="1"/>
              <a:t>κλινικο</a:t>
            </a:r>
            <a:r>
              <a:rPr lang="el-GR" sz="1800" dirty="0"/>
              <a:t>-</a:t>
            </a:r>
            <a:r>
              <a:rPr lang="el-GR" sz="1800" dirty="0" err="1"/>
              <a:t>παθολογοανατομικής</a:t>
            </a:r>
            <a:r>
              <a:rPr lang="el-GR" sz="1800" dirty="0"/>
              <a:t>  παρουσίασης περιστατικών  με τίτλο «</a:t>
            </a:r>
            <a:r>
              <a:rPr lang="el-GR" sz="1800" dirty="0">
                <a:effectLst>
                  <a:outerShdw blurRad="38100" dist="38100" dir="2700000" algn="tl">
                    <a:srgbClr val="000000">
                      <a:alpha val="43137"/>
                    </a:srgbClr>
                  </a:outerShdw>
                </a:effectLst>
              </a:rPr>
              <a:t>ΔΕΡΜΑΤΟΠΑΘΕΙΕΣ</a:t>
            </a:r>
            <a:r>
              <a:rPr lang="el-GR" sz="1800" dirty="0"/>
              <a:t>» (αντίστοιχο αρχείο </a:t>
            </a:r>
            <a:r>
              <a:rPr lang="en-US" sz="1800" i="1" dirty="0" err="1"/>
              <a:t>ppt</a:t>
            </a:r>
            <a:r>
              <a:rPr lang="en-US" sz="1800" dirty="0"/>
              <a:t>, </a:t>
            </a:r>
            <a:r>
              <a:rPr lang="el-GR" sz="1800" dirty="0"/>
              <a:t>βλ. παρακάτω</a:t>
            </a:r>
            <a:r>
              <a:rPr lang="en-US" sz="1800" dirty="0"/>
              <a:t>).</a:t>
            </a:r>
            <a:endParaRPr lang="el-GR" sz="1800" dirty="0"/>
          </a:p>
          <a:p>
            <a:pPr algn="just">
              <a:buNone/>
            </a:pPr>
            <a:r>
              <a:rPr lang="el-GR" sz="1800" dirty="0"/>
              <a:t>       -2. Αρχεία βίντεο με τίτλο «</a:t>
            </a:r>
            <a:r>
              <a:rPr lang="el-GR" sz="1800" dirty="0">
                <a:effectLst>
                  <a:outerShdw blurRad="38100" dist="38100" dir="2700000" algn="tl">
                    <a:srgbClr val="000000">
                      <a:alpha val="43137"/>
                    </a:srgbClr>
                  </a:outerShdw>
                </a:effectLst>
              </a:rPr>
              <a:t>ΕΡΓΑΣΤΗΡΙΑΚΗ ΑΣΚΗΣΗ ΕΠΙ ΟΓΚΙΔΙΩΝ ΔΕΡΜΑΤΟΣ – Α’ &amp; Β’ ΜΕΡΟΣ</a:t>
            </a:r>
            <a:r>
              <a:rPr lang="el-GR" sz="1800" dirty="0"/>
              <a:t>» (αντίστοιχο αρχείο </a:t>
            </a:r>
            <a:r>
              <a:rPr lang="en-US" sz="1800" i="1" dirty="0" err="1"/>
              <a:t>ppt</a:t>
            </a:r>
            <a:r>
              <a:rPr lang="en-US" sz="1800" dirty="0"/>
              <a:t>, </a:t>
            </a:r>
            <a:r>
              <a:rPr lang="el-GR" sz="1800" dirty="0"/>
              <a:t>βλ. παρακάτω</a:t>
            </a:r>
            <a:r>
              <a:rPr lang="en-US" sz="1800" dirty="0"/>
              <a:t>).</a:t>
            </a:r>
            <a:endParaRPr lang="el-GR" sz="1800" dirty="0"/>
          </a:p>
          <a:p>
            <a:pPr algn="just">
              <a:buNone/>
            </a:pPr>
            <a:r>
              <a:rPr lang="el-GR" sz="1800" dirty="0"/>
              <a:t>      -3. Αρχείο βίντεο «</a:t>
            </a:r>
            <a:r>
              <a:rPr lang="el-GR" sz="1800" dirty="0">
                <a:effectLst>
                  <a:outerShdw blurRad="38100" dist="38100" dir="2700000" algn="tl">
                    <a:srgbClr val="000000">
                      <a:alpha val="43137"/>
                    </a:srgbClr>
                  </a:outerShdw>
                </a:effectLst>
              </a:rPr>
              <a:t>ΤΑ ΟΓΚΙΔΙΑ ΤΟΥ ΔΕΡΜΑΤΟΣ ΒΑΣΕΙ ΤΗΣ ΜΟΡΦΟΛΟΓΙΑΣ ΤΟΥΣ ΣΤΟ ΜΙΚΡΟΣΚΟΠΙΟ</a:t>
            </a:r>
            <a:r>
              <a:rPr lang="el-GR" sz="1800" dirty="0"/>
              <a:t>» ( Επίδειξη ψηφιοποιημένων ιστολογικών πλακιδίων , αντίστοιχο αρχείο </a:t>
            </a:r>
            <a:r>
              <a:rPr lang="en-US" sz="1800" i="1" dirty="0" err="1"/>
              <a:t>ppt</a:t>
            </a:r>
            <a:r>
              <a:rPr lang="en-US" sz="1800" dirty="0"/>
              <a:t>, </a:t>
            </a:r>
            <a:r>
              <a:rPr lang="el-GR" sz="1800" dirty="0"/>
              <a:t>βλ. παρακάτω).</a:t>
            </a:r>
          </a:p>
          <a:p>
            <a:pPr algn="just">
              <a:buNone/>
            </a:pPr>
            <a:r>
              <a:rPr lang="el-GR" sz="1800" dirty="0"/>
              <a:t>      -4. Δύο αρχεία βίντεο σειράς "</a:t>
            </a:r>
            <a:r>
              <a:rPr lang="el-GR" sz="1800" b="1" dirty="0"/>
              <a:t>ΞΕΚΙΝΑΜΕ ΑΠΟ ΤΗΝ ΕΙΚΟΝΑ</a:t>
            </a:r>
            <a:r>
              <a:rPr lang="el-GR" sz="1800" dirty="0"/>
              <a:t>“ με τίτλους</a:t>
            </a:r>
            <a:r>
              <a:rPr lang="en-US" sz="1800" dirty="0"/>
              <a:t>:</a:t>
            </a:r>
            <a:r>
              <a:rPr lang="el-GR" sz="1800" dirty="0"/>
              <a:t> «ΝΟΣΟΙ </a:t>
            </a:r>
            <a:r>
              <a:rPr lang="en-US" sz="1800" dirty="0"/>
              <a:t> </a:t>
            </a:r>
            <a:r>
              <a:rPr lang="el-GR" sz="1800" dirty="0"/>
              <a:t>ΔΕΡΜΑΤΟΣ - Α’ &amp; Β’ ΜΕΡΟΣ». </a:t>
            </a:r>
          </a:p>
          <a:p>
            <a:pPr algn="just"/>
            <a:r>
              <a:rPr lang="el-GR" sz="2000" b="1" dirty="0"/>
              <a:t>Ηλεκτρονικό χαρτοφυλάκιο μαθήματος «ΠΑΘΟΛΟΓΙΚΗ ΑΝΑΤΟΜΙΚΗ» -</a:t>
            </a:r>
            <a:r>
              <a:rPr lang="en-US" sz="2000" b="1" dirty="0"/>
              <a:t> K</a:t>
            </a:r>
            <a:r>
              <a:rPr lang="el-GR" sz="2000" b="1" dirty="0" err="1"/>
              <a:t>ατάλογος</a:t>
            </a:r>
            <a:r>
              <a:rPr lang="el-GR" sz="2000" b="1" dirty="0"/>
              <a:t> αρχείων </a:t>
            </a:r>
            <a:r>
              <a:rPr lang="el-GR" sz="2400" b="1" dirty="0"/>
              <a:t>4.10.</a:t>
            </a:r>
            <a:r>
              <a:rPr lang="en-US" sz="2000" b="1" dirty="0"/>
              <a:t>:</a:t>
            </a:r>
            <a:r>
              <a:rPr lang="en-US" sz="2000" dirty="0"/>
              <a:t> </a:t>
            </a:r>
            <a:endParaRPr lang="el-GR" sz="2000" dirty="0"/>
          </a:p>
          <a:p>
            <a:pPr algn="just">
              <a:buNone/>
            </a:pPr>
            <a:r>
              <a:rPr lang="el-GR" sz="1800" dirty="0">
                <a:effectLst>
                  <a:outerShdw blurRad="38100" dist="38100" dir="2700000" algn="tl">
                    <a:srgbClr val="000000">
                      <a:alpha val="43137"/>
                    </a:srgbClr>
                  </a:outerShdw>
                </a:effectLst>
              </a:rPr>
              <a:t>                   </a:t>
            </a:r>
            <a:r>
              <a:rPr lang="el-GR" sz="1800" spc="300" dirty="0">
                <a:effectLst>
                  <a:outerShdw blurRad="38100" dist="38100" dir="2700000" algn="tl">
                    <a:srgbClr val="000000">
                      <a:alpha val="43137"/>
                    </a:srgbClr>
                  </a:outerShdw>
                </a:effectLst>
              </a:rPr>
              <a:t>Αντίστοιχα των ανωτέρω βίντεο, </a:t>
            </a:r>
            <a:r>
              <a:rPr lang="el-GR" sz="1800" dirty="0">
                <a:effectLst>
                  <a:outerShdw blurRad="38100" dist="38100" dir="2700000" algn="tl">
                    <a:srgbClr val="000000">
                      <a:alpha val="43137"/>
                    </a:srgbClr>
                  </a:outerShdw>
                </a:effectLst>
              </a:rPr>
              <a:t>αρχεία  </a:t>
            </a:r>
            <a:r>
              <a:rPr lang="en-US" sz="1800" i="1" dirty="0" err="1">
                <a:effectLst>
                  <a:outerShdw blurRad="38100" dist="38100" dir="2700000" algn="tl">
                    <a:srgbClr val="000000">
                      <a:alpha val="43137"/>
                    </a:srgbClr>
                  </a:outerShdw>
                </a:effectLst>
              </a:rPr>
              <a:t>ppt</a:t>
            </a:r>
            <a:r>
              <a:rPr lang="en-US" sz="1800" dirty="0">
                <a:effectLst>
                  <a:outerShdw blurRad="38100" dist="38100" dir="2700000" algn="tl">
                    <a:srgbClr val="000000">
                      <a:alpha val="43137"/>
                    </a:srgbClr>
                  </a:outerShdw>
                </a:effectLst>
              </a:rPr>
              <a:t> </a:t>
            </a:r>
            <a:r>
              <a:rPr lang="el-GR" sz="1800" dirty="0">
                <a:effectLst>
                  <a:outerShdw blurRad="38100" dist="38100" dir="2700000" algn="tl">
                    <a:srgbClr val="000000">
                      <a:alpha val="43137"/>
                    </a:srgbClr>
                  </a:outerShdw>
                </a:effectLst>
              </a:rPr>
              <a:t> Α. Χ. </a:t>
            </a:r>
            <a:r>
              <a:rPr lang="el-GR" sz="1800" dirty="0" err="1">
                <a:effectLst>
                  <a:outerShdw blurRad="38100" dist="38100" dir="2700000" algn="tl">
                    <a:srgbClr val="000000">
                      <a:alpha val="43137"/>
                    </a:srgbClr>
                  </a:outerShdw>
                </a:effectLst>
              </a:rPr>
              <a:t>Λάζαρη</a:t>
            </a:r>
            <a:r>
              <a:rPr lang="el-GR" sz="1800" dirty="0">
                <a:effectLst>
                  <a:outerShdw blurRad="38100" dist="38100" dir="2700000" algn="tl">
                    <a:srgbClr val="000000">
                      <a:alpha val="43137"/>
                    </a:srgbClr>
                  </a:outerShdw>
                </a:effectLst>
              </a:rPr>
              <a:t> </a:t>
            </a:r>
            <a:endParaRPr lang="en-US" sz="1800" dirty="0">
              <a:effectLst>
                <a:outerShdw blurRad="38100" dist="38100" dir="2700000" algn="tl">
                  <a:srgbClr val="000000">
                    <a:alpha val="43137"/>
                  </a:srgbClr>
                </a:outerShdw>
              </a:effectLst>
            </a:endParaRPr>
          </a:p>
          <a:p>
            <a:pPr algn="just">
              <a:buNone/>
            </a:pPr>
            <a:r>
              <a:rPr lang="en-US" sz="1800" dirty="0"/>
              <a:t>      -</a:t>
            </a:r>
            <a:r>
              <a:rPr lang="el-GR" sz="1800" dirty="0"/>
              <a:t>1. «</a:t>
            </a:r>
            <a:r>
              <a:rPr lang="el-GR" sz="1800" dirty="0">
                <a:effectLst>
                  <a:outerShdw blurRad="38100" dist="38100" dir="2700000" algn="tl">
                    <a:srgbClr val="000000">
                      <a:alpha val="43137"/>
                    </a:srgbClr>
                  </a:outerShdw>
                </a:effectLst>
              </a:rPr>
              <a:t>ΚΛΙΝΙΚΟΠΑΘΟΛΟΓΟΑΝΑΤΟΜΙΚΟ </a:t>
            </a:r>
            <a:r>
              <a:rPr lang="en-US" sz="1800" dirty="0">
                <a:effectLst>
                  <a:outerShdw blurRad="38100" dist="38100" dir="2700000" algn="tl">
                    <a:srgbClr val="000000">
                      <a:alpha val="43137"/>
                    </a:srgbClr>
                  </a:outerShdw>
                </a:effectLst>
              </a:rPr>
              <a:t> </a:t>
            </a:r>
            <a:r>
              <a:rPr lang="el-GR" sz="1800" dirty="0">
                <a:effectLst>
                  <a:outerShdw blurRad="38100" dist="38100" dir="2700000" algn="tl">
                    <a:srgbClr val="000000">
                      <a:alpha val="43137"/>
                    </a:srgbClr>
                  </a:outerShdw>
                </a:effectLst>
              </a:rPr>
              <a:t>ΦΡΟΝΤΙΣΤΗΡΙΟ </a:t>
            </a:r>
            <a:r>
              <a:rPr lang="en-US" sz="1800" dirty="0">
                <a:effectLst>
                  <a:outerShdw blurRad="38100" dist="38100" dir="2700000" algn="tl">
                    <a:srgbClr val="000000">
                      <a:alpha val="43137"/>
                    </a:srgbClr>
                  </a:outerShdw>
                </a:effectLst>
              </a:rPr>
              <a:t> </a:t>
            </a:r>
            <a:r>
              <a:rPr lang="el-GR" sz="1800" dirty="0">
                <a:effectLst>
                  <a:outerShdw blurRad="38100" dist="38100" dir="2700000" algn="tl">
                    <a:srgbClr val="000000">
                      <a:alpha val="43137"/>
                    </a:srgbClr>
                  </a:outerShdw>
                </a:effectLst>
              </a:rPr>
              <a:t>ΔΕΡΜΑΤΟΠΑΘΕΙΩΝ</a:t>
            </a:r>
            <a:r>
              <a:rPr lang="el-GR" sz="1800" dirty="0"/>
              <a:t>».</a:t>
            </a:r>
          </a:p>
          <a:p>
            <a:pPr algn="just">
              <a:buNone/>
            </a:pPr>
            <a:r>
              <a:rPr lang="el-GR" sz="1800" dirty="0"/>
              <a:t>      -2. «</a:t>
            </a:r>
            <a:r>
              <a:rPr lang="el-GR" sz="1800" dirty="0">
                <a:effectLst>
                  <a:outerShdw blurRad="38100" dist="38100" dir="2700000" algn="tl">
                    <a:srgbClr val="000000">
                      <a:alpha val="43137"/>
                    </a:srgbClr>
                  </a:outerShdw>
                </a:effectLst>
              </a:rPr>
              <a:t>ΕΡΓΑΣΤΗΡΙΑΚΗ ΑΣΚΗΣΗ ΣΕ ΟΓΚΙΔΙΑ ΔΕΡΜΑΤΟΣ</a:t>
            </a:r>
            <a:r>
              <a:rPr lang="el-GR" sz="1800" dirty="0"/>
              <a:t>».</a:t>
            </a:r>
          </a:p>
          <a:p>
            <a:pPr algn="just">
              <a:buNone/>
            </a:pPr>
            <a:r>
              <a:rPr lang="el-GR" sz="1800" dirty="0"/>
              <a:t>      -3. Κατάλογος με τίτλο «</a:t>
            </a:r>
            <a:r>
              <a:rPr lang="el-GR" sz="1800" dirty="0">
                <a:effectLst>
                  <a:outerShdw blurRad="38100" dist="38100" dir="2700000" algn="tl">
                    <a:srgbClr val="000000">
                      <a:alpha val="43137"/>
                    </a:srgbClr>
                  </a:outerShdw>
                </a:effectLst>
              </a:rPr>
              <a:t>ΣΥΝΟΔΕΣ ΔΙΑΦΑΝΕΙΕΣ ΠΑΡΟΥΣΙΑΣΕΩΝ ΠΕΡΙΣΤΑΤΙΚΩΝ ΟΓΚΙΔΙΩΝ ΔΕΡΜΑΤΟΣ ΣΤΟ ΜΙΚΡΟΣΚΟΠΙΟ ΑΠΟ ΦΟΙΤΗΤ-ΡΙΕΣ /-ΤΕΣ ΙΑΤΡΙΚΗΣ ΣΧΟΛΗΣ ΕΚΠΑ – 4.5.2023</a:t>
            </a:r>
            <a:r>
              <a:rPr lang="el-GR" sz="1800" dirty="0"/>
              <a:t>» (</a:t>
            </a:r>
            <a:r>
              <a:rPr lang="el-GR" sz="1800" dirty="0">
                <a:effectLst>
                  <a:outerShdw blurRad="38100" dist="38100" dir="2700000" algn="tl">
                    <a:srgbClr val="000000">
                      <a:alpha val="43137"/>
                    </a:srgbClr>
                  </a:outerShdw>
                </a:effectLst>
              </a:rPr>
              <a:t>αντίστοιχο</a:t>
            </a:r>
            <a:r>
              <a:rPr lang="el-GR" sz="1800" dirty="0"/>
              <a:t> του παραπάνω αρχείου βίντεο με τίτλο «ΤΑ ΟΓΚΙΔΙΑ ΤΟΥ ΔΕΡΜΑΤΟΣ ΒΑΣΕΙ ΤΗΣ ΜΟΡΦΟΛΟΓΙΑΣ ΤΟΥΣ  ΣΤΟ ΜΙΚΡΟΣΚΟΠΙΟ»).</a:t>
            </a:r>
          </a:p>
          <a:p>
            <a:pPr algn="just">
              <a:buNone/>
            </a:pPr>
            <a:r>
              <a:rPr lang="el-GR" sz="1800" dirty="0"/>
              <a:t>       </a:t>
            </a:r>
          </a:p>
        </p:txBody>
      </p:sp>
      <p:sp>
        <p:nvSpPr>
          <p:cNvPr id="4" name="Title 1"/>
          <p:cNvSpPr>
            <a:spLocks noGrp="1"/>
          </p:cNvSpPr>
          <p:nvPr>
            <p:ph type="title"/>
          </p:nvPr>
        </p:nvSpPr>
        <p:spPr>
          <a:xfrm>
            <a:off x="457200" y="0"/>
            <a:ext cx="8229600" cy="714356"/>
          </a:xfrm>
        </p:spPr>
        <p:txBody>
          <a:bodyPr>
            <a:normAutofit fontScale="90000"/>
          </a:bodyPr>
          <a:lstStyle/>
          <a:p>
            <a:r>
              <a:rPr lang="el-GR" dirty="0"/>
              <a:t>Περαιτέρω μελέτη για τις </a:t>
            </a:r>
            <a:r>
              <a:rPr lang="el-GR" b="1" dirty="0"/>
              <a:t>εξετάσεις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ssolve">
                                      <p:cBhvr>
                                        <p:cTn id="7" dur="500"/>
                                        <p:tgtEl>
                                          <p:spTgt spid="3">
                                            <p:txEl>
                                              <p:pRg st="5" end="5"/>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dissolve">
                                      <p:cBhvr>
                                        <p:cTn id="10" dur="500"/>
                                        <p:tgtEl>
                                          <p:spTgt spid="3">
                                            <p:txEl>
                                              <p:pRg st="6" end="6"/>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dissolve">
                                      <p:cBhvr>
                                        <p:cTn id="13" dur="500"/>
                                        <p:tgtEl>
                                          <p:spTgt spid="3">
                                            <p:txEl>
                                              <p:pRg st="7" end="7"/>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dissolve">
                                      <p:cBhvr>
                                        <p:cTn id="16" dur="500"/>
                                        <p:tgtEl>
                                          <p:spTgt spid="3">
                                            <p:txEl>
                                              <p:pRg st="8" end="8"/>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dissolve">
                                      <p:cBhvr>
                                        <p:cTn id="19" dur="500"/>
                                        <p:tgtEl>
                                          <p:spTgt spid="3">
                                            <p:txEl>
                                              <p:pRg st="9" end="9"/>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dissolve">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2781AB3-F1F6-B71A-D1A0-37F6163B8204}"/>
              </a:ext>
            </a:extLst>
          </p:cNvPr>
          <p:cNvPicPr>
            <a:picLocks noChangeAspect="1"/>
          </p:cNvPicPr>
          <p:nvPr/>
        </p:nvPicPr>
        <p:blipFill>
          <a:blip r:embed="rId2" cstate="print"/>
          <a:stretch>
            <a:fillRect/>
          </a:stretch>
        </p:blipFill>
        <p:spPr>
          <a:xfrm>
            <a:off x="395536" y="1052736"/>
            <a:ext cx="8280920" cy="46805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B71886-7BDB-0DBD-4B4A-56F6117AFEE7}"/>
              </a:ext>
            </a:extLst>
          </p:cNvPr>
          <p:cNvSpPr>
            <a:spLocks noGrp="1"/>
          </p:cNvSpPr>
          <p:nvPr>
            <p:ph type="title"/>
          </p:nvPr>
        </p:nvSpPr>
        <p:spPr>
          <a:xfrm>
            <a:off x="-1548680" y="-27384"/>
            <a:ext cx="8229600" cy="1143000"/>
          </a:xfrm>
        </p:spPr>
        <p:txBody>
          <a:bodyPr/>
          <a:lstStyle/>
          <a:p>
            <a:r>
              <a:rPr kumimoji="0" lang="el-GR" sz="3500" b="0" i="0" u="none" strike="noStrike" kern="1200" cap="none" spc="0" normalizeH="0" baseline="0" noProof="0" dirty="0">
                <a:ln>
                  <a:noFill/>
                </a:ln>
                <a:solidFill>
                  <a:prstClr val="black"/>
                </a:solidFill>
                <a:effectLst/>
                <a:uLnTx/>
                <a:uFillTx/>
                <a:latin typeface="Calibri"/>
                <a:ea typeface="+mj-ea"/>
                <a:cs typeface="+mj-cs"/>
              </a:rPr>
              <a:t>Βασικές γνώσεις</a:t>
            </a:r>
            <a:endParaRPr lang="el-GR" dirty="0"/>
          </a:p>
        </p:txBody>
      </p:sp>
      <p:sp>
        <p:nvSpPr>
          <p:cNvPr id="3" name="Content Placeholder 2">
            <a:extLst>
              <a:ext uri="{FF2B5EF4-FFF2-40B4-BE49-F238E27FC236}">
                <a16:creationId xmlns:a16="http://schemas.microsoft.com/office/drawing/2014/main" xmlns="" id="{9DAF7E6D-3FEF-2BC0-3E03-4C2E9D012939}"/>
              </a:ext>
            </a:extLst>
          </p:cNvPr>
          <p:cNvSpPr>
            <a:spLocks noGrp="1"/>
          </p:cNvSpPr>
          <p:nvPr>
            <p:ph idx="1"/>
          </p:nvPr>
        </p:nvSpPr>
        <p:spPr>
          <a:xfrm>
            <a:off x="251520" y="2852936"/>
            <a:ext cx="3960440" cy="3384376"/>
          </a:xfrm>
        </p:spPr>
        <p:txBody>
          <a:bodyPr>
            <a:normAutofit lnSpcReduction="10000"/>
          </a:bodyPr>
          <a:lstStyle/>
          <a:p>
            <a:endParaRPr lang="en-US" sz="2600" b="1" u="sng" dirty="0"/>
          </a:p>
          <a:p>
            <a:endParaRPr lang="en-US" sz="2600" b="1" u="sng" dirty="0"/>
          </a:p>
          <a:p>
            <a:pPr marL="0" indent="0" algn="just">
              <a:buNone/>
            </a:pPr>
            <a:r>
              <a:rPr lang="el-GR" sz="2600" b="1" u="sng" dirty="0"/>
              <a:t>Απεικονίσεις</a:t>
            </a:r>
            <a:r>
              <a:rPr lang="el-GR" sz="2600" dirty="0"/>
              <a:t>: ακτινογραφίες, υπέρηχοι, αξονικές/μαγνητικές τομογραφίες, εξετάσεις πυρηνικής ιατρικής, αγγειογραφίες.</a:t>
            </a:r>
          </a:p>
          <a:p>
            <a:endParaRPr lang="el-GR" dirty="0"/>
          </a:p>
        </p:txBody>
      </p:sp>
      <p:pic>
        <p:nvPicPr>
          <p:cNvPr id="2050" name="Picture 2" descr="Medical: Sterile Urine Sample And Blood Test Stock Photo, Picture And  Royalty Free Image. Image 31383237.">
            <a:extLst>
              <a:ext uri="{FF2B5EF4-FFF2-40B4-BE49-F238E27FC236}">
                <a16:creationId xmlns:a16="http://schemas.microsoft.com/office/drawing/2014/main" xmlns="" id="{82D14AF5-3948-2F31-2293-AF978395990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08103" y="188640"/>
            <a:ext cx="3350991" cy="223224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FC5ACFF9-1A03-DAC7-A2A7-877CAE07182E}"/>
              </a:ext>
            </a:extLst>
          </p:cNvPr>
          <p:cNvSpPr txBox="1"/>
          <p:nvPr/>
        </p:nvSpPr>
        <p:spPr>
          <a:xfrm>
            <a:off x="35496" y="1052736"/>
            <a:ext cx="5112568" cy="2369880"/>
          </a:xfrm>
          <a:prstGeom prst="rect">
            <a:avLst/>
          </a:prstGeom>
          <a:noFill/>
        </p:spPr>
        <p:txBody>
          <a:bodyPr wrap="square" rtlCol="0">
            <a:spAutoFit/>
          </a:bodyPr>
          <a:lstStyle/>
          <a:p>
            <a:pPr algn="just"/>
            <a:r>
              <a:rPr lang="el-GR" sz="2600" b="1" u="sng" dirty="0"/>
              <a:t>Εργαστηριακά</a:t>
            </a:r>
            <a:r>
              <a:rPr lang="el-GR" sz="2600" dirty="0"/>
              <a:t>: αιματολογικός, βιοχημικός, ανοσολογικός και μικροβιολογικός έλεγχος.</a:t>
            </a:r>
          </a:p>
          <a:p>
            <a:endParaRPr lang="el-GR" sz="2600" dirty="0"/>
          </a:p>
          <a:p>
            <a:endParaRPr lang="en-US" sz="2600" b="1" u="sng" dirty="0"/>
          </a:p>
          <a:p>
            <a:endParaRPr lang="el-GR" dirty="0"/>
          </a:p>
        </p:txBody>
      </p:sp>
      <p:pic>
        <p:nvPicPr>
          <p:cNvPr id="6" name="Picture 5">
            <a:extLst>
              <a:ext uri="{FF2B5EF4-FFF2-40B4-BE49-F238E27FC236}">
                <a16:creationId xmlns:a16="http://schemas.microsoft.com/office/drawing/2014/main" xmlns="" id="{81E31963-BC9C-7BBD-72A4-4BF9551B3340}"/>
              </a:ext>
            </a:extLst>
          </p:cNvPr>
          <p:cNvPicPr>
            <a:picLocks noChangeAspect="1"/>
          </p:cNvPicPr>
          <p:nvPr/>
        </p:nvPicPr>
        <p:blipFill>
          <a:blip r:embed="rId4" cstate="print"/>
          <a:stretch>
            <a:fillRect/>
          </a:stretch>
        </p:blipFill>
        <p:spPr>
          <a:xfrm>
            <a:off x="4355976" y="2564904"/>
            <a:ext cx="4320480" cy="4116684"/>
          </a:xfrm>
          <a:prstGeom prst="rect">
            <a:avLst/>
          </a:prstGeom>
        </p:spPr>
      </p:pic>
    </p:spTree>
    <p:extLst>
      <p:ext uri="{BB962C8B-B14F-4D97-AF65-F5344CB8AC3E}">
        <p14:creationId xmlns:p14="http://schemas.microsoft.com/office/powerpoint/2010/main" xmlns="" val="36122535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351AD1-C0D4-A18F-8437-885A6DDE665F}"/>
              </a:ext>
            </a:extLst>
          </p:cNvPr>
          <p:cNvSpPr>
            <a:spLocks noGrp="1"/>
          </p:cNvSpPr>
          <p:nvPr>
            <p:ph type="title"/>
          </p:nvPr>
        </p:nvSpPr>
        <p:spPr>
          <a:xfrm>
            <a:off x="323528" y="-171400"/>
            <a:ext cx="8229600" cy="1143000"/>
          </a:xfrm>
        </p:spPr>
        <p:txBody>
          <a:bodyPr/>
          <a:lstStyle/>
          <a:p>
            <a:r>
              <a:rPr lang="el-GR" dirty="0"/>
              <a:t>Περιστατικό 1</a:t>
            </a:r>
          </a:p>
        </p:txBody>
      </p:sp>
      <p:sp>
        <p:nvSpPr>
          <p:cNvPr id="4" name="TextBox 3">
            <a:extLst>
              <a:ext uri="{FF2B5EF4-FFF2-40B4-BE49-F238E27FC236}">
                <a16:creationId xmlns:a16="http://schemas.microsoft.com/office/drawing/2014/main" xmlns="" id="{EBA6F5A0-72B0-6145-6701-DABEC2152B92}"/>
              </a:ext>
            </a:extLst>
          </p:cNvPr>
          <p:cNvSpPr txBox="1"/>
          <p:nvPr/>
        </p:nvSpPr>
        <p:spPr>
          <a:xfrm>
            <a:off x="0" y="548680"/>
            <a:ext cx="8244408" cy="3170099"/>
          </a:xfrm>
          <a:prstGeom prst="rect">
            <a:avLst/>
          </a:prstGeom>
          <a:noFill/>
        </p:spPr>
        <p:txBody>
          <a:bodyPr wrap="square" rtlCol="0">
            <a:spAutoFit/>
          </a:bodyPr>
          <a:lstStyle/>
          <a:p>
            <a:r>
              <a:rPr lang="el-GR" sz="2000" b="1" u="sng" dirty="0">
                <a:latin typeface="Arial" panose="020B0604020202020204" pitchFamily="34" charset="0"/>
                <a:cs typeface="Arial" panose="020B0604020202020204" pitchFamily="34" charset="0"/>
              </a:rPr>
              <a:t>Ιστορικό:</a:t>
            </a:r>
            <a:r>
              <a:rPr lang="el-GR" sz="2000" dirty="0">
                <a:latin typeface="Arial" panose="020B0604020202020204" pitchFamily="34" charset="0"/>
                <a:cs typeface="Arial" panose="020B0604020202020204" pitchFamily="34" charset="0"/>
              </a:rPr>
              <a:t> </a:t>
            </a:r>
          </a:p>
          <a:p>
            <a:r>
              <a:rPr lang="el-GR" sz="2000" dirty="0">
                <a:latin typeface="Arial" panose="020B0604020202020204" pitchFamily="34" charset="0"/>
                <a:cs typeface="Arial" panose="020B0604020202020204" pitchFamily="34" charset="0"/>
              </a:rPr>
              <a:t>Γυναίκα 65 ετών προσέρχεται λόγω </a:t>
            </a:r>
            <a:r>
              <a:rPr lang="el-G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πομφολύγων</a:t>
            </a:r>
            <a:r>
              <a:rPr lang="el-GR" sz="2000" dirty="0">
                <a:latin typeface="Arial" panose="020B0604020202020204" pitchFamily="34" charset="0"/>
                <a:cs typeface="Arial" panose="020B0604020202020204" pitchFamily="34" charset="0"/>
              </a:rPr>
              <a:t>, από μηνός. Από το ατομικό αναμνηστικό αναφέρει </a:t>
            </a:r>
            <a:r>
              <a:rPr lang="el-GR" sz="2000" i="1" dirty="0">
                <a:latin typeface="Arial" panose="020B0604020202020204" pitchFamily="34" charset="0"/>
                <a:cs typeface="Arial" panose="020B0604020202020204" pitchFamily="34" charset="0"/>
              </a:rPr>
              <a:t>σακχαρώδη διαβήτη</a:t>
            </a:r>
            <a:r>
              <a:rPr lang="el-GR" sz="2000" dirty="0">
                <a:latin typeface="Arial" panose="020B0604020202020204" pitchFamily="34" charset="0"/>
                <a:cs typeface="Arial" panose="020B0604020202020204" pitchFamily="34" charset="0"/>
              </a:rPr>
              <a:t>, με </a:t>
            </a:r>
            <a:r>
              <a:rPr lang="el-GR" sz="2000" i="1" dirty="0">
                <a:latin typeface="Arial" panose="020B0604020202020204" pitchFamily="34" charset="0"/>
                <a:cs typeface="Arial" panose="020B0604020202020204" pitchFamily="34" charset="0"/>
              </a:rPr>
              <a:t>αλλαγή της φαρμακευτικής αγωγής</a:t>
            </a:r>
            <a:r>
              <a:rPr lang="el-GR" sz="2000" dirty="0">
                <a:latin typeface="Arial" panose="020B0604020202020204" pitchFamily="34" charset="0"/>
                <a:cs typeface="Arial" panose="020B0604020202020204" pitchFamily="34" charset="0"/>
              </a:rPr>
              <a:t>, προ διμήνου.</a:t>
            </a:r>
          </a:p>
          <a:p>
            <a:endParaRPr lang="el-GR" sz="2000" dirty="0">
              <a:latin typeface="Arial" panose="020B0604020202020204" pitchFamily="34" charset="0"/>
              <a:cs typeface="Arial" panose="020B0604020202020204" pitchFamily="34" charset="0"/>
            </a:endParaRPr>
          </a:p>
          <a:p>
            <a:r>
              <a:rPr lang="el-GR" sz="2000" b="1" u="sng" dirty="0">
                <a:latin typeface="Arial" panose="020B0604020202020204" pitchFamily="34" charset="0"/>
                <a:cs typeface="Arial" panose="020B0604020202020204" pitchFamily="34" charset="0"/>
              </a:rPr>
              <a:t>Κλινική εξέταση: </a:t>
            </a:r>
          </a:p>
          <a:p>
            <a:r>
              <a:rPr lang="el-GR" sz="2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Πομφόλυγες</a:t>
            </a:r>
            <a:r>
              <a:rPr lang="el-GR" sz="2000" dirty="0">
                <a:latin typeface="Arial" panose="020B0604020202020204" pitchFamily="34" charset="0"/>
                <a:cs typeface="Arial" panose="020B0604020202020204" pitchFamily="34" charset="0"/>
              </a:rPr>
              <a:t> στην κοιλιακή χώρα, μηρούς, αντιβράχια.</a:t>
            </a:r>
          </a:p>
          <a:p>
            <a:endParaRPr lang="el-GR" sz="2000" dirty="0">
              <a:latin typeface="Arial" panose="020B0604020202020204" pitchFamily="34" charset="0"/>
              <a:cs typeface="Arial" panose="020B0604020202020204" pitchFamily="34" charset="0"/>
            </a:endParaRPr>
          </a:p>
          <a:p>
            <a:r>
              <a:rPr lang="el-GR" sz="2000" b="1" u="sng" dirty="0">
                <a:latin typeface="Arial" panose="020B0604020202020204" pitchFamily="34" charset="0"/>
                <a:cs typeface="Arial" panose="020B0604020202020204" pitchFamily="34" charset="0"/>
              </a:rPr>
              <a:t>Εργαστηριακός έλεγχος</a:t>
            </a:r>
            <a:r>
              <a:rPr lang="el-GR" sz="2000" dirty="0">
                <a:latin typeface="Arial" panose="020B0604020202020204" pitchFamily="34" charset="0"/>
                <a:cs typeface="Arial" panose="020B0604020202020204" pitchFamily="34" charset="0"/>
              </a:rPr>
              <a:t>: </a:t>
            </a:r>
          </a:p>
          <a:p>
            <a:r>
              <a:rPr lang="el-GR" sz="2000" dirty="0">
                <a:latin typeface="Arial" panose="020B0604020202020204" pitchFamily="34" charset="0"/>
                <a:cs typeface="Arial" panose="020B0604020202020204" pitchFamily="34" charset="0"/>
              </a:rPr>
              <a:t>Χωρίς ευρήματα</a:t>
            </a:r>
          </a:p>
        </p:txBody>
      </p:sp>
      <p:pic>
        <p:nvPicPr>
          <p:cNvPr id="5" name="Picture 4">
            <a:extLst>
              <a:ext uri="{FF2B5EF4-FFF2-40B4-BE49-F238E27FC236}">
                <a16:creationId xmlns:a16="http://schemas.microsoft.com/office/drawing/2014/main" xmlns="" id="{A2C222F4-F586-4DBD-6E53-D09A620BD0F1}"/>
              </a:ext>
            </a:extLst>
          </p:cNvPr>
          <p:cNvPicPr>
            <a:picLocks noChangeAspect="1"/>
          </p:cNvPicPr>
          <p:nvPr/>
        </p:nvPicPr>
        <p:blipFill>
          <a:blip r:embed="rId2" cstate="print"/>
          <a:stretch>
            <a:fillRect/>
          </a:stretch>
        </p:blipFill>
        <p:spPr>
          <a:xfrm>
            <a:off x="3995936" y="3106605"/>
            <a:ext cx="5008489" cy="3572842"/>
          </a:xfrm>
          <a:prstGeom prst="rect">
            <a:avLst/>
          </a:prstGeom>
        </p:spPr>
      </p:pic>
      <p:pic>
        <p:nvPicPr>
          <p:cNvPr id="7" name="Picture 6">
            <a:extLst>
              <a:ext uri="{FF2B5EF4-FFF2-40B4-BE49-F238E27FC236}">
                <a16:creationId xmlns:a16="http://schemas.microsoft.com/office/drawing/2014/main" xmlns="" id="{CEB70AED-86AA-006D-8025-FBA9422645BA}"/>
              </a:ext>
            </a:extLst>
          </p:cNvPr>
          <p:cNvPicPr>
            <a:picLocks noChangeAspect="1"/>
          </p:cNvPicPr>
          <p:nvPr/>
        </p:nvPicPr>
        <p:blipFill>
          <a:blip r:embed="rId3" cstate="print"/>
          <a:stretch>
            <a:fillRect/>
          </a:stretch>
        </p:blipFill>
        <p:spPr>
          <a:xfrm>
            <a:off x="69788" y="3718779"/>
            <a:ext cx="3856361" cy="2914691"/>
          </a:xfrm>
          <a:prstGeom prst="rect">
            <a:avLst/>
          </a:prstGeom>
        </p:spPr>
      </p:pic>
    </p:spTree>
    <p:extLst>
      <p:ext uri="{BB962C8B-B14F-4D97-AF65-F5344CB8AC3E}">
        <p14:creationId xmlns:p14="http://schemas.microsoft.com/office/powerpoint/2010/main" xmlns="" val="3921969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9C51365-2A14-CC65-B485-1644DF36DD16}"/>
              </a:ext>
            </a:extLst>
          </p:cNvPr>
          <p:cNvPicPr>
            <a:picLocks noChangeAspect="1"/>
          </p:cNvPicPr>
          <p:nvPr/>
        </p:nvPicPr>
        <p:blipFill>
          <a:blip r:embed="rId3" cstate="print"/>
          <a:stretch>
            <a:fillRect/>
          </a:stretch>
        </p:blipFill>
        <p:spPr>
          <a:xfrm>
            <a:off x="107504" y="736958"/>
            <a:ext cx="3892600" cy="2592288"/>
          </a:xfrm>
          <a:prstGeom prst="rect">
            <a:avLst/>
          </a:prstGeom>
        </p:spPr>
      </p:pic>
      <p:sp>
        <p:nvSpPr>
          <p:cNvPr id="4" name="TextBox 3">
            <a:extLst>
              <a:ext uri="{FF2B5EF4-FFF2-40B4-BE49-F238E27FC236}">
                <a16:creationId xmlns:a16="http://schemas.microsoft.com/office/drawing/2014/main" xmlns="" id="{24247774-635F-F470-9386-EEAAC06100FC}"/>
              </a:ext>
            </a:extLst>
          </p:cNvPr>
          <p:cNvSpPr txBox="1"/>
          <p:nvPr/>
        </p:nvSpPr>
        <p:spPr>
          <a:xfrm>
            <a:off x="1115616" y="0"/>
            <a:ext cx="6984776" cy="477054"/>
          </a:xfrm>
          <a:prstGeom prst="rect">
            <a:avLst/>
          </a:prstGeom>
          <a:noFill/>
        </p:spPr>
        <p:txBody>
          <a:bodyPr wrap="square" rtlCol="0">
            <a:spAutoFit/>
          </a:bodyPr>
          <a:lstStyle/>
          <a:p>
            <a:pPr algn="ctr"/>
            <a:r>
              <a:rPr lang="el-GR" sz="2500" b="1" dirty="0"/>
              <a:t>ΒΙΟΨΙΑ ΚΑΙ ΑΝΟΣΟΦΘΟΡΙΣΜΟΣ</a:t>
            </a:r>
          </a:p>
        </p:txBody>
      </p:sp>
      <p:pic>
        <p:nvPicPr>
          <p:cNvPr id="9" name="Picture 8">
            <a:extLst>
              <a:ext uri="{FF2B5EF4-FFF2-40B4-BE49-F238E27FC236}">
                <a16:creationId xmlns:a16="http://schemas.microsoft.com/office/drawing/2014/main" xmlns="" id="{749F7471-4256-1B3C-DE59-FC4B2FABECF1}"/>
              </a:ext>
            </a:extLst>
          </p:cNvPr>
          <p:cNvPicPr>
            <a:picLocks noChangeAspect="1"/>
          </p:cNvPicPr>
          <p:nvPr/>
        </p:nvPicPr>
        <p:blipFill>
          <a:blip r:embed="rId4" cstate="print"/>
          <a:stretch>
            <a:fillRect/>
          </a:stretch>
        </p:blipFill>
        <p:spPr>
          <a:xfrm>
            <a:off x="4211960" y="3692299"/>
            <a:ext cx="4789346" cy="2905053"/>
          </a:xfrm>
          <a:prstGeom prst="rect">
            <a:avLst/>
          </a:prstGeom>
        </p:spPr>
      </p:pic>
      <p:pic>
        <p:nvPicPr>
          <p:cNvPr id="13" name="Picture 12">
            <a:extLst>
              <a:ext uri="{FF2B5EF4-FFF2-40B4-BE49-F238E27FC236}">
                <a16:creationId xmlns:a16="http://schemas.microsoft.com/office/drawing/2014/main" xmlns="" id="{19E6BFAE-DF5B-FDDD-157B-D38BB89718CA}"/>
              </a:ext>
            </a:extLst>
          </p:cNvPr>
          <p:cNvPicPr>
            <a:picLocks noChangeAspect="1"/>
          </p:cNvPicPr>
          <p:nvPr/>
        </p:nvPicPr>
        <p:blipFill>
          <a:blip r:embed="rId5" cstate="print"/>
          <a:stretch>
            <a:fillRect/>
          </a:stretch>
        </p:blipFill>
        <p:spPr>
          <a:xfrm>
            <a:off x="142694" y="3528755"/>
            <a:ext cx="3822220" cy="2761036"/>
          </a:xfrm>
          <a:prstGeom prst="rect">
            <a:avLst/>
          </a:prstGeom>
        </p:spPr>
      </p:pic>
      <p:pic>
        <p:nvPicPr>
          <p:cNvPr id="15" name="Picture 14">
            <a:extLst>
              <a:ext uri="{FF2B5EF4-FFF2-40B4-BE49-F238E27FC236}">
                <a16:creationId xmlns:a16="http://schemas.microsoft.com/office/drawing/2014/main" xmlns="" id="{C3478917-445A-DB47-8E73-B93E1A51F684}"/>
              </a:ext>
            </a:extLst>
          </p:cNvPr>
          <p:cNvPicPr>
            <a:picLocks noChangeAspect="1"/>
          </p:cNvPicPr>
          <p:nvPr/>
        </p:nvPicPr>
        <p:blipFill>
          <a:blip r:embed="rId6" cstate="print"/>
          <a:stretch>
            <a:fillRect/>
          </a:stretch>
        </p:blipFill>
        <p:spPr>
          <a:xfrm>
            <a:off x="4211960" y="477053"/>
            <a:ext cx="4789346" cy="3083739"/>
          </a:xfrm>
          <a:prstGeom prst="rect">
            <a:avLst/>
          </a:prstGeom>
        </p:spPr>
      </p:pic>
    </p:spTree>
    <p:extLst>
      <p:ext uri="{BB962C8B-B14F-4D97-AF65-F5344CB8AC3E}">
        <p14:creationId xmlns:p14="http://schemas.microsoft.com/office/powerpoint/2010/main" xmlns="" val="2037236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519A03B-227D-042A-E1CC-F5AE96EFD68D}"/>
              </a:ext>
            </a:extLst>
          </p:cNvPr>
          <p:cNvSpPr>
            <a:spLocks noGrp="1"/>
          </p:cNvSpPr>
          <p:nvPr>
            <p:ph type="title"/>
          </p:nvPr>
        </p:nvSpPr>
        <p:spPr>
          <a:xfrm>
            <a:off x="0" y="274638"/>
            <a:ext cx="9144000" cy="1138138"/>
          </a:xfrm>
        </p:spPr>
        <p:txBody>
          <a:bodyPr>
            <a:noAutofit/>
          </a:bodyPr>
          <a:lstStyle/>
          <a:p>
            <a:r>
              <a:rPr lang="el-GR" sz="2800" dirty="0">
                <a:effectLst>
                  <a:outerShdw blurRad="38100" dist="38100" dir="2700000" algn="tl">
                    <a:srgbClr val="000000">
                      <a:alpha val="43137"/>
                    </a:srgbClr>
                  </a:outerShdw>
                </a:effectLst>
              </a:rPr>
              <a:t>Φυσαλιδώδες και </a:t>
            </a:r>
            <a:r>
              <a:rPr lang="el-GR" sz="2800" dirty="0" err="1">
                <a:effectLst>
                  <a:outerShdw blurRad="38100" dist="38100" dir="2700000" algn="tl">
                    <a:srgbClr val="000000">
                      <a:alpha val="43137"/>
                    </a:srgbClr>
                  </a:outerShdw>
                </a:effectLst>
              </a:rPr>
              <a:t>ακανθολυτικό</a:t>
            </a:r>
            <a:r>
              <a:rPr lang="el-GR" sz="2800" dirty="0">
                <a:effectLst>
                  <a:outerShdw blurRad="38100" dist="38100" dir="2700000" algn="tl">
                    <a:srgbClr val="000000">
                      <a:alpha val="43137"/>
                    </a:srgbClr>
                  </a:outerShdw>
                </a:effectLst>
              </a:rPr>
              <a:t> </a:t>
            </a:r>
            <a:r>
              <a:rPr lang="el-GR" sz="2800" b="1" dirty="0"/>
              <a:t>πρότυπο</a:t>
            </a:r>
            <a:r>
              <a:rPr lang="el-GR" sz="2800" dirty="0"/>
              <a:t> δερματικής αντίδρασης. </a:t>
            </a:r>
            <a:r>
              <a:rPr lang="el-GR" sz="2800" b="1" dirty="0" err="1"/>
              <a:t>Ηωσινοφιλικά</a:t>
            </a:r>
            <a:r>
              <a:rPr lang="el-GR" sz="2800" dirty="0"/>
              <a:t> </a:t>
            </a:r>
            <a:r>
              <a:rPr lang="el-GR" sz="2800" dirty="0" err="1"/>
              <a:t>αποστημάτια</a:t>
            </a:r>
            <a:r>
              <a:rPr lang="el-GR" sz="2800" dirty="0"/>
              <a:t> στο </a:t>
            </a:r>
            <a:r>
              <a:rPr lang="el-GR" sz="2800" dirty="0" err="1"/>
              <a:t>θηλώδες</a:t>
            </a:r>
            <a:r>
              <a:rPr lang="el-GR" sz="2800" dirty="0"/>
              <a:t> χόριο που εισέρχονται στη  </a:t>
            </a:r>
            <a:r>
              <a:rPr lang="el-GR" sz="2800" spc="300" dirty="0" err="1">
                <a:effectLst>
                  <a:outerShdw blurRad="38100" dist="38100" dir="2700000" algn="tl">
                    <a:srgbClr val="000000">
                      <a:alpha val="43137"/>
                    </a:srgbClr>
                  </a:outerShdw>
                </a:effectLst>
              </a:rPr>
              <a:t>σπογγιωτική</a:t>
            </a:r>
            <a:r>
              <a:rPr lang="el-GR" sz="2800" dirty="0">
                <a:effectLst>
                  <a:outerShdw blurRad="38100" dist="38100" dir="2700000" algn="tl">
                    <a:srgbClr val="000000">
                      <a:alpha val="43137"/>
                    </a:srgbClr>
                  </a:outerShdw>
                </a:effectLst>
              </a:rPr>
              <a:t> επιδερμίδα</a:t>
            </a:r>
            <a:r>
              <a:rPr lang="el-GR" sz="2800" dirty="0"/>
              <a:t>, </a:t>
            </a:r>
            <a:br>
              <a:rPr lang="el-GR" sz="2800" dirty="0"/>
            </a:br>
            <a:r>
              <a:rPr lang="el-GR" sz="2800" b="1" dirty="0">
                <a:effectLst>
                  <a:outerShdw blurRad="38100" dist="38100" dir="2700000" algn="tl">
                    <a:srgbClr val="000000">
                      <a:alpha val="43137"/>
                    </a:srgbClr>
                  </a:outerShdw>
                </a:effectLst>
              </a:rPr>
              <a:t>κάτωθεν </a:t>
            </a:r>
            <a:r>
              <a:rPr lang="el-GR" sz="2800" dirty="0"/>
              <a:t>της οποίας σχηματίζουν </a:t>
            </a:r>
            <a:r>
              <a:rPr lang="el-GR" sz="2800" dirty="0">
                <a:effectLst>
                  <a:outerShdw blurRad="38100" dist="38100" dir="2700000" algn="tl">
                    <a:srgbClr val="000000">
                      <a:alpha val="43137"/>
                    </a:srgbClr>
                  </a:outerShdw>
                </a:effectLst>
              </a:rPr>
              <a:t>πομφόλυγες</a:t>
            </a:r>
            <a:r>
              <a:rPr lang="el-GR" sz="2800" dirty="0"/>
              <a:t>.</a:t>
            </a:r>
          </a:p>
        </p:txBody>
      </p:sp>
      <p:pic>
        <p:nvPicPr>
          <p:cNvPr id="5" name="Εικόνα 4" descr="Εικόνα που περιέχει πασχαλιά, παιδική τέχνη, τέχνη, βιολέτα&#10;&#10;Περιγραφή που δημιουργήθηκε αυτόματα">
            <a:extLst>
              <a:ext uri="{FF2B5EF4-FFF2-40B4-BE49-F238E27FC236}">
                <a16:creationId xmlns:a16="http://schemas.microsoft.com/office/drawing/2014/main" xmlns="" id="{E2450E23-7E25-B29C-1745-8FEA22DBD63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7893" y="1779874"/>
            <a:ext cx="9339786" cy="5078126"/>
          </a:xfrm>
          <a:prstGeom prst="rect">
            <a:avLst/>
          </a:prstGeom>
        </p:spPr>
      </p:pic>
    </p:spTree>
    <p:extLst>
      <p:ext uri="{BB962C8B-B14F-4D97-AF65-F5344CB8AC3E}">
        <p14:creationId xmlns:p14="http://schemas.microsoft.com/office/powerpoint/2010/main" xmlns="" val="364161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14B6630-6E68-7254-EB1E-D71A4A173007}"/>
              </a:ext>
            </a:extLst>
          </p:cNvPr>
          <p:cNvSpPr>
            <a:spLocks noGrp="1"/>
          </p:cNvSpPr>
          <p:nvPr>
            <p:ph type="title"/>
          </p:nvPr>
        </p:nvSpPr>
        <p:spPr>
          <a:xfrm>
            <a:off x="457200" y="-171400"/>
            <a:ext cx="8229600" cy="720081"/>
          </a:xfrm>
        </p:spPr>
        <p:txBody>
          <a:bodyPr>
            <a:normAutofit/>
          </a:bodyPr>
          <a:lstStyle/>
          <a:p>
            <a:r>
              <a:rPr lang="el-GR" sz="2800" b="1" dirty="0" err="1"/>
              <a:t>Πομφολυγώδες</a:t>
            </a:r>
            <a:r>
              <a:rPr lang="el-GR" sz="2800" b="1" dirty="0"/>
              <a:t> </a:t>
            </a:r>
            <a:r>
              <a:rPr lang="el-GR" sz="2800" b="1" dirty="0" err="1"/>
              <a:t>πεμφιγοειδές</a:t>
            </a:r>
            <a:r>
              <a:rPr lang="el-GR" sz="2800" b="1" dirty="0"/>
              <a:t> </a:t>
            </a:r>
          </a:p>
        </p:txBody>
      </p:sp>
      <p:sp>
        <p:nvSpPr>
          <p:cNvPr id="3" name="Θέση περιεχομένου 2">
            <a:extLst>
              <a:ext uri="{FF2B5EF4-FFF2-40B4-BE49-F238E27FC236}">
                <a16:creationId xmlns:a16="http://schemas.microsoft.com/office/drawing/2014/main" xmlns="" id="{E401D89C-D09E-8297-F340-73C8A88E8F7A}"/>
              </a:ext>
            </a:extLst>
          </p:cNvPr>
          <p:cNvSpPr>
            <a:spLocks noGrp="1"/>
          </p:cNvSpPr>
          <p:nvPr>
            <p:ph idx="1"/>
          </p:nvPr>
        </p:nvSpPr>
        <p:spPr>
          <a:xfrm>
            <a:off x="0" y="332656"/>
            <a:ext cx="9144000" cy="5793508"/>
          </a:xfrm>
        </p:spPr>
        <p:txBody>
          <a:bodyPr>
            <a:normAutofit/>
          </a:bodyPr>
          <a:lstStyle/>
          <a:p>
            <a:pPr algn="just"/>
            <a:r>
              <a:rPr lang="el-GR" sz="1600" dirty="0"/>
              <a:t>Η πιο κοινή </a:t>
            </a:r>
            <a:r>
              <a:rPr lang="el-GR" sz="1600" b="1" spc="300" dirty="0" err="1"/>
              <a:t>αυτοάνοση</a:t>
            </a:r>
            <a:r>
              <a:rPr lang="el-GR" sz="1600" b="1" dirty="0"/>
              <a:t> δερματική διαταραχή </a:t>
            </a:r>
            <a:r>
              <a:rPr lang="el-GR" sz="1600" dirty="0"/>
              <a:t>με </a:t>
            </a:r>
            <a:r>
              <a:rPr lang="el-GR" sz="1600" b="1" dirty="0"/>
              <a:t>φυσαλίδες</a:t>
            </a:r>
            <a:r>
              <a:rPr lang="el-GR" sz="1600" dirty="0"/>
              <a:t>. Χαρακτηρίζεται από </a:t>
            </a:r>
            <a:r>
              <a:rPr lang="el-GR" sz="1600" dirty="0" err="1"/>
              <a:t>αυτοαντισώματα</a:t>
            </a:r>
            <a:r>
              <a:rPr lang="el-GR" sz="1600" dirty="0"/>
              <a:t> έναντι </a:t>
            </a:r>
            <a:r>
              <a:rPr lang="el-GR" sz="1600" dirty="0" err="1"/>
              <a:t>ημιδεσμοσωμικών</a:t>
            </a:r>
            <a:r>
              <a:rPr lang="el-GR" sz="1600" dirty="0"/>
              <a:t> αντιγόνων, των αντιγόνων 1 και 2 του </a:t>
            </a:r>
            <a:r>
              <a:rPr lang="el-GR" sz="1600" dirty="0" err="1"/>
              <a:t>πομφολυγώδους</a:t>
            </a:r>
            <a:r>
              <a:rPr lang="el-GR" sz="1600" dirty="0"/>
              <a:t> </a:t>
            </a:r>
            <a:r>
              <a:rPr lang="el-GR" sz="1600" dirty="0" err="1"/>
              <a:t>πεμφιγοειδούς</a:t>
            </a:r>
            <a:r>
              <a:rPr lang="el-GR" sz="1600" dirty="0"/>
              <a:t>. Οι ασθενείς παρουσιάζουν </a:t>
            </a:r>
            <a:r>
              <a:rPr lang="el-GR" sz="1600" dirty="0">
                <a:effectLst>
                  <a:outerShdw blurRad="38100" dist="38100" dir="2700000" algn="tl">
                    <a:srgbClr val="000000">
                      <a:alpha val="43137"/>
                    </a:srgbClr>
                  </a:outerShdw>
                </a:effectLst>
              </a:rPr>
              <a:t>τεταμένες φυσαλίδες σε </a:t>
            </a:r>
            <a:r>
              <a:rPr lang="el-GR" sz="1600" dirty="0" err="1">
                <a:effectLst>
                  <a:outerShdw blurRad="38100" dist="38100" dir="2700000" algn="tl">
                    <a:srgbClr val="000000">
                      <a:alpha val="43137"/>
                    </a:srgbClr>
                  </a:outerShdw>
                </a:effectLst>
              </a:rPr>
              <a:t>ερυθηματώδη</a:t>
            </a:r>
            <a:r>
              <a:rPr lang="el-GR" sz="1600" dirty="0">
                <a:effectLst>
                  <a:outerShdw blurRad="38100" dist="38100" dir="2700000" algn="tl">
                    <a:srgbClr val="000000">
                      <a:alpha val="43137"/>
                    </a:srgbClr>
                  </a:outerShdw>
                </a:effectLst>
              </a:rPr>
              <a:t> βάση και κνησμό</a:t>
            </a:r>
            <a:r>
              <a:rPr lang="el-GR" sz="1600" dirty="0"/>
              <a:t>.</a:t>
            </a:r>
          </a:p>
          <a:p>
            <a:pPr algn="just"/>
            <a:r>
              <a:rPr lang="el-GR" sz="1600" u="sng" dirty="0" err="1">
                <a:effectLst>
                  <a:outerShdw blurRad="38100" dist="38100" dir="2700000" algn="tl">
                    <a:srgbClr val="000000">
                      <a:alpha val="43137"/>
                    </a:srgbClr>
                  </a:outerShdw>
                </a:effectLst>
              </a:rPr>
              <a:t>Υπο</a:t>
            </a:r>
            <a:r>
              <a:rPr lang="el-GR" sz="1600" dirty="0" err="1">
                <a:effectLst>
                  <a:outerShdw blurRad="38100" dist="38100" dir="2700000" algn="tl">
                    <a:srgbClr val="000000">
                      <a:alpha val="43137"/>
                    </a:srgbClr>
                  </a:outerShdw>
                </a:effectLst>
              </a:rPr>
              <a:t>επιδερμική</a:t>
            </a:r>
            <a:r>
              <a:rPr lang="el-GR" sz="1600" dirty="0">
                <a:effectLst>
                  <a:outerShdw blurRad="38100" dist="38100" dir="2700000" algn="tl">
                    <a:srgbClr val="000000">
                      <a:alpha val="43137"/>
                    </a:srgbClr>
                  </a:outerShdw>
                </a:effectLst>
              </a:rPr>
              <a:t> φυσαλίδα με </a:t>
            </a:r>
            <a:r>
              <a:rPr lang="el-GR" sz="1600" dirty="0" err="1">
                <a:effectLst>
                  <a:outerShdw blurRad="38100" dist="38100" dir="2700000" algn="tl">
                    <a:srgbClr val="000000">
                      <a:alpha val="43137"/>
                    </a:srgbClr>
                  </a:outerShdw>
                </a:effectLst>
              </a:rPr>
              <a:t>ηωσινόφιλα</a:t>
            </a:r>
            <a:r>
              <a:rPr lang="el-GR" sz="1600" dirty="0">
                <a:effectLst>
                  <a:outerShdw blurRad="38100" dist="38100" dir="2700000" algn="tl">
                    <a:srgbClr val="000000">
                      <a:alpha val="43137"/>
                    </a:srgbClr>
                  </a:outerShdw>
                </a:effectLst>
              </a:rPr>
              <a:t>, που συχνά συνοδεύεται από </a:t>
            </a:r>
            <a:r>
              <a:rPr lang="el-GR" sz="1600" dirty="0" err="1">
                <a:effectLst>
                  <a:outerShdw blurRad="38100" dist="38100" dir="2700000" algn="tl">
                    <a:srgbClr val="000000">
                      <a:alpha val="43137"/>
                    </a:srgbClr>
                  </a:outerShdw>
                </a:effectLst>
              </a:rPr>
              <a:t>ηωσινοφιλική</a:t>
            </a:r>
            <a:r>
              <a:rPr lang="el-GR" sz="1600" dirty="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σπογγίωση</a:t>
            </a:r>
            <a:r>
              <a:rPr lang="el-GR" sz="1600" dirty="0">
                <a:effectLst>
                  <a:outerShdw blurRad="38100" dist="38100" dir="2700000" algn="tl">
                    <a:srgbClr val="000000">
                      <a:alpha val="43137"/>
                    </a:srgbClr>
                  </a:outerShdw>
                </a:effectLst>
              </a:rPr>
              <a:t> της επιδερμίδας. </a:t>
            </a:r>
            <a:r>
              <a:rPr lang="el-GR" sz="1600" dirty="0"/>
              <a:t>Οι πρώιμες βλάβες μπορεί να εμφανιστούν </a:t>
            </a:r>
            <a:r>
              <a:rPr lang="el-GR" sz="1600" dirty="0" err="1"/>
              <a:t>κνιδώδεις</a:t>
            </a:r>
            <a:r>
              <a:rPr lang="el-GR" sz="1600" dirty="0"/>
              <a:t> ή </a:t>
            </a:r>
            <a:r>
              <a:rPr lang="el-GR" sz="1600" dirty="0" err="1"/>
              <a:t>εκζεματώδεις</a:t>
            </a:r>
            <a:r>
              <a:rPr lang="el-GR" sz="1600" dirty="0"/>
              <a:t>. </a:t>
            </a:r>
            <a:r>
              <a:rPr lang="el-GR" sz="1600" dirty="0">
                <a:effectLst>
                  <a:outerShdw blurRad="38100" dist="38100" dir="2700000" algn="tl">
                    <a:srgbClr val="000000">
                      <a:alpha val="43137"/>
                    </a:srgbClr>
                  </a:outerShdw>
                </a:effectLst>
              </a:rPr>
              <a:t>Άμεσος </a:t>
            </a:r>
            <a:r>
              <a:rPr lang="el-GR" sz="1600" dirty="0" err="1">
                <a:effectLst>
                  <a:outerShdw blurRad="38100" dist="38100" dir="2700000" algn="tl">
                    <a:srgbClr val="000000">
                      <a:alpha val="43137"/>
                    </a:srgbClr>
                  </a:outerShdw>
                </a:effectLst>
              </a:rPr>
              <a:t>ανοσοφθορισμός</a:t>
            </a:r>
            <a:r>
              <a:rPr lang="el-GR" sz="1600" dirty="0">
                <a:effectLst>
                  <a:outerShdw blurRad="38100" dist="38100" dir="2700000" algn="tl">
                    <a:srgbClr val="000000">
                      <a:alpha val="43137"/>
                    </a:srgbClr>
                  </a:outerShdw>
                </a:effectLst>
              </a:rPr>
              <a:t> (DIF): γραμμικό C3 &gt; </a:t>
            </a:r>
            <a:r>
              <a:rPr lang="el-GR" sz="1600" dirty="0" err="1">
                <a:effectLst>
                  <a:outerShdw blurRad="38100" dist="38100" dir="2700000" algn="tl">
                    <a:srgbClr val="000000">
                      <a:alpha val="43137"/>
                    </a:srgbClr>
                  </a:outerShdw>
                </a:effectLst>
              </a:rPr>
              <a:t>IgG</a:t>
            </a:r>
            <a:r>
              <a:rPr lang="el-GR" sz="1600" dirty="0">
                <a:effectLst>
                  <a:outerShdw blurRad="38100" dist="38100" dir="2700000" algn="tl">
                    <a:srgbClr val="000000">
                      <a:alpha val="43137"/>
                    </a:srgbClr>
                  </a:outerShdw>
                </a:effectLst>
              </a:rPr>
              <a:t> κατά μήκος της ζώνης της βασικής μεμβράνης της επιδερμίδας, n-οδοντωτό σχέδιο (βέλος).</a:t>
            </a:r>
          </a:p>
        </p:txBody>
      </p:sp>
      <p:pic>
        <p:nvPicPr>
          <p:cNvPr id="5" name="Εικόνα 4" descr="Εικόνα που περιέχει ρουχισμός, ύφασμα, βαφή, πασχαλιά&#10;&#10;Περιγραφή που δημιουργήθηκε αυτόματα">
            <a:extLst>
              <a:ext uri="{FF2B5EF4-FFF2-40B4-BE49-F238E27FC236}">
                <a16:creationId xmlns:a16="http://schemas.microsoft.com/office/drawing/2014/main" xmlns="" id="{9CCC30BD-AF17-F48B-37EB-30DB3920F4A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200000">
            <a:off x="-383279" y="2695646"/>
            <a:ext cx="4550907" cy="3569339"/>
          </a:xfrm>
          <a:prstGeom prst="rect">
            <a:avLst/>
          </a:prstGeom>
        </p:spPr>
      </p:pic>
      <p:pic>
        <p:nvPicPr>
          <p:cNvPr id="7" name="Εικόνα 6" descr="Εικόνα που περιέχει μοβ, βιολέτα, πασχαλιά, βουνό&#10;&#10;Περιγραφή που δημιουργήθηκε αυτόματα">
            <a:extLst>
              <a:ext uri="{FF2B5EF4-FFF2-40B4-BE49-F238E27FC236}">
                <a16:creationId xmlns:a16="http://schemas.microsoft.com/office/drawing/2014/main" xmlns="" id="{42965FD2-584A-F06B-7612-1EDF2D008B8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84348" y="1924865"/>
            <a:ext cx="3394855" cy="2224215"/>
          </a:xfrm>
          <a:prstGeom prst="rect">
            <a:avLst/>
          </a:prstGeom>
        </p:spPr>
      </p:pic>
      <p:pic>
        <p:nvPicPr>
          <p:cNvPr id="9" name="Εικόνα 8">
            <a:extLst>
              <a:ext uri="{FF2B5EF4-FFF2-40B4-BE49-F238E27FC236}">
                <a16:creationId xmlns:a16="http://schemas.microsoft.com/office/drawing/2014/main" xmlns="" id="{B6E3F126-4256-1B02-777C-0CC52EF3D9E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83733" y="4213882"/>
            <a:ext cx="3295469" cy="2541887"/>
          </a:xfrm>
          <a:prstGeom prst="rect">
            <a:avLst/>
          </a:prstGeom>
        </p:spPr>
      </p:pic>
      <p:pic>
        <p:nvPicPr>
          <p:cNvPr id="13" name="Εικόνα 12" descr="Εικόνα που περιέχει ύφαλος, πράσινο, φυτό, κείμενο&#10;&#10;Περιγραφή που δημιουργήθηκε αυτόματα">
            <a:extLst>
              <a:ext uri="{FF2B5EF4-FFF2-40B4-BE49-F238E27FC236}">
                <a16:creationId xmlns:a16="http://schemas.microsoft.com/office/drawing/2014/main" xmlns="" id="{B97C360F-C963-F872-BE48-5FA5EA13E0EF}"/>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5400000">
            <a:off x="6368403" y="4026320"/>
            <a:ext cx="3590362" cy="1820465"/>
          </a:xfrm>
          <a:prstGeom prst="rect">
            <a:avLst/>
          </a:prstGeom>
        </p:spPr>
      </p:pic>
    </p:spTree>
    <p:extLst>
      <p:ext uri="{BB962C8B-B14F-4D97-AF65-F5344CB8AC3E}">
        <p14:creationId xmlns:p14="http://schemas.microsoft.com/office/powerpoint/2010/main" xmlns="" val="166228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DE8F69C-2857-74F5-35AB-F31E47A9CBCB}"/>
              </a:ext>
            </a:extLst>
          </p:cNvPr>
          <p:cNvSpPr txBox="1"/>
          <p:nvPr/>
        </p:nvSpPr>
        <p:spPr>
          <a:xfrm>
            <a:off x="395536" y="1052736"/>
            <a:ext cx="7920880" cy="4154984"/>
          </a:xfrm>
          <a:prstGeom prst="rect">
            <a:avLst/>
          </a:prstGeom>
          <a:noFill/>
        </p:spPr>
        <p:txBody>
          <a:bodyPr wrap="square" rtlCol="0">
            <a:spAutoFit/>
          </a:bodyPr>
          <a:lstStyle/>
          <a:p>
            <a:pPr marL="457200" indent="-457200">
              <a:buAutoNum type="arabicPeriod"/>
            </a:pPr>
            <a:r>
              <a:rPr lang="el-GR" sz="2200" dirty="0">
                <a:latin typeface="Arial" panose="020B0604020202020204" pitchFamily="34" charset="0"/>
                <a:cs typeface="Arial" panose="020B0604020202020204" pitchFamily="34" charset="0"/>
              </a:rPr>
              <a:t>Ποια η νόσος της ασθενούς;</a:t>
            </a: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r>
              <a:rPr lang="el-GR" sz="2200" dirty="0">
                <a:latin typeface="Arial" panose="020B0604020202020204" pitchFamily="34" charset="0"/>
                <a:cs typeface="Arial" panose="020B0604020202020204" pitchFamily="34" charset="0"/>
              </a:rPr>
              <a:t>Ποια φάρμακα μπορούν να προκαλέσουν τη νόσο;</a:t>
            </a: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r>
              <a:rPr lang="el-GR" sz="2200" dirty="0">
                <a:latin typeface="Arial" panose="020B0604020202020204" pitchFamily="34" charset="0"/>
                <a:cs typeface="Arial" panose="020B0604020202020204" pitchFamily="34" charset="0"/>
              </a:rPr>
              <a:t>Ποια η θεραπεία;</a:t>
            </a: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6872810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3514</TotalTime>
  <Words>1857</Words>
  <Application>Microsoft Office PowerPoint</Application>
  <PresentationFormat>Προβολή στην οθόνη (4:3)</PresentationFormat>
  <Paragraphs>218</Paragraphs>
  <Slides>33</Slides>
  <Notes>18</Notes>
  <HiddenSlides>0</HiddenSlides>
  <MMClips>0</MMClips>
  <ScaleCrop>false</ScaleCrop>
  <HeadingPairs>
    <vt:vector size="4" baseType="variant">
      <vt:variant>
        <vt:lpstr>Θέμα</vt:lpstr>
      </vt:variant>
      <vt:variant>
        <vt:i4>2</vt:i4>
      </vt:variant>
      <vt:variant>
        <vt:lpstr>Τίτλοι διαφανειών</vt:lpstr>
      </vt:variant>
      <vt:variant>
        <vt:i4>33</vt:i4>
      </vt:variant>
    </vt:vector>
  </HeadingPairs>
  <TitlesOfParts>
    <vt:vector size="35" baseType="lpstr">
      <vt:lpstr>Θέμα του Office</vt:lpstr>
      <vt:lpstr>1_Θέμα του Office</vt:lpstr>
      <vt:lpstr>Κλινικο-παθολογοανατομική συζήτηση περιστατικών νόσων του δέρματος</vt:lpstr>
      <vt:lpstr>Δομή και σκοπός</vt:lpstr>
      <vt:lpstr>Βασικές γνώσεις</vt:lpstr>
      <vt:lpstr>Βασικές γνώσεις</vt:lpstr>
      <vt:lpstr>Περιστατικό 1</vt:lpstr>
      <vt:lpstr>Διαφάνεια 6</vt:lpstr>
      <vt:lpstr>Φυσαλιδώδες και ακανθολυτικό πρότυπο δερματικής αντίδρασης. Ηωσινοφιλικά αποστημάτια στο θηλώδες χόριο που εισέρχονται στη  σπογγιωτική επιδερμίδα,  κάτωθεν της οποίας σχηματίζουν πομφόλυγες.</vt:lpstr>
      <vt:lpstr>Πομφολυγώδες πεμφιγοειδές </vt:lpstr>
      <vt:lpstr>Διαφάνεια 9</vt:lpstr>
      <vt:lpstr>Διαφάνεια 10</vt:lpstr>
      <vt:lpstr>Περιστατικό 2</vt:lpstr>
      <vt:lpstr>Διαφάνεια 12</vt:lpstr>
      <vt:lpstr>ΙΣΤΟΠΑΘΟΛΟΓΙΚΑ ΕΥΡΗΜΑΤΑ</vt:lpstr>
      <vt:lpstr>Διαφάνεια 14</vt:lpstr>
      <vt:lpstr>Διαφάνεια 15</vt:lpstr>
      <vt:lpstr>Περιστατικό 3</vt:lpstr>
      <vt:lpstr>Διαφάνεια 17</vt:lpstr>
      <vt:lpstr>Διαφάνεια 18</vt:lpstr>
      <vt:lpstr>Διαφάνεια 19</vt:lpstr>
      <vt:lpstr>Περιστατικό 4</vt:lpstr>
      <vt:lpstr>ΒΙΟΨΙΑ  Κανονική ακάνθωση, υποκοκκίωση, περιαγγειακή λεμφοκυτταρική διήθηση, επιμήκη διεσταλμένα αγγεία στο επιπολής χόριο και παρακεράτωση με ουδετερόφιλα. </vt:lpstr>
      <vt:lpstr>Κλασικά χαρακτηριστικά ψωριασιόμορφης  υπερπλασίας της επιδερμίδας, συρρέουσα παρακεράτωση, απώλεια κοκκώδους στιβάδας, διεσταλμένα τριχοειδή αγγεία με λεπτυσμένες υπερθηλοειδείς πλάκες.</vt:lpstr>
      <vt:lpstr>Υποκοκκίωση και συλλογές ουδετερόφιλων ψηλά στην επιδερμίδα και στην κεράτινη στοιβάδα.  Αρνητικός ο ανοσοφθορισμός  και οι χρώσεις PAS &amp; GMS για μύκητες, επίσης αρνητικές. </vt:lpstr>
      <vt:lpstr>Διαφάνεια 24</vt:lpstr>
      <vt:lpstr>Διαφάνεια 25</vt:lpstr>
      <vt:lpstr>H φλυκταινώδης ψωρίαση αποτελεί σπάνια ποικιλία ψωρίασης που προκαλεί κοκκινωπά, φολιδωτά, γεμάτα πύον εξογκώματα. Όποιος έχει τέτοια πυώδη εξογκώματα σε μεγάλο μέρος του σώματος, χρειάζεται άμεση ιατρική φροντίδα. Όταν είναι ευρέως εξαπλωμένη , η φλυκταινώδης ψωρίαση μπορεί να είναι απειλητική για τη ζωή.  Εκτός από τα κλασικά ιστολογικά χαρακτηριστικά της κοινής ψωρίασης, υπάρχει επί πλέον μια προβάλλουσα διήθηση ουδετερόφιλων στο θηλώδες χόριο και την επιδερμίδα, προκαλώντας την δίκην κήλης προβολή των βασικών κερατινοκυττάρων στο θηλώδες χόριο διαταράσσοντας τις δεσμοσωμικές συνδέσεις των κερατινοκυττάρων (σπογγίωση) με σχηματισμό επιφανειακών αποστηματίων. Η διήθηση της επιδερμίδας από ουδετερόφιλα είναι κυρίαρχη στη φλυκταινώδη ψωρίαση συγκριτικά με τις άλλες παραλλαγές ψωρίασης.</vt:lpstr>
      <vt:lpstr>Περιστατικό 5</vt:lpstr>
      <vt:lpstr>Βιοψία Πρότυπο  οξείας εκζεματώδους δερματίτιδας Σπογγίωση,  περιαγγειακές λεμφοκυτταρικές διηθήσεις,  επιπολής οίδημα του χορίου. ΔΔ φαρμακευτικής αντίδρασης: προβάλλοντα ηωσινόφιλα εκεί.</vt:lpstr>
      <vt:lpstr> Πρώιμο οξύ στάδιο με καλαθοπλεκτική ορθοκεράτωση και μεσοκυττάριο οίδημα, υποξεία σπογγιωτική δερματίτιδα με εστιακή λεμφοκυτταρική εξωκυττάρωση και παρακεράτωση,  χρόνια σπογγιωτική δερματίτιδα με έντονη ακάνθωση και παρακεράτωση. ΔΔ αλλεργικής δερματίτιδας εξ επαφής, δερματοφυτίασης, πρώιμης φάσης πομφολυγώδους πεμφιγοειδούς, πρώιμου,κηλιδώδους σταδίου σπογγοειδούς μυκητίασης βάσει κλινικών δεδομένων, επιδερμικών δοκιμασιών, ιστοχημικών χρώσεων PAS &amp; GMS,  άμεσου ανοσοφθορισμού.</vt:lpstr>
      <vt:lpstr>Διαφάνεια 30</vt:lpstr>
      <vt:lpstr>Διαφάνεια 31</vt:lpstr>
      <vt:lpstr>Περαιτέρω μελέτη για τις εξετάσεις</vt:lpstr>
      <vt:lpstr>Διαφάνεια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246</cp:revision>
  <dcterms:created xsi:type="dcterms:W3CDTF">2021-08-02T10:33:48Z</dcterms:created>
  <dcterms:modified xsi:type="dcterms:W3CDTF">2023-05-24T14:45:12Z</dcterms:modified>
</cp:coreProperties>
</file>