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78" r:id="rId3"/>
    <p:sldId id="380" r:id="rId4"/>
    <p:sldId id="379" r:id="rId5"/>
    <p:sldId id="381" r:id="rId6"/>
    <p:sldId id="382" r:id="rId7"/>
    <p:sldId id="383" r:id="rId8"/>
    <p:sldId id="384" r:id="rId9"/>
    <p:sldId id="385" r:id="rId10"/>
    <p:sldId id="386" r:id="rId11"/>
    <p:sldId id="387" r:id="rId12"/>
    <p:sldId id="388" r:id="rId13"/>
    <p:sldId id="389" r:id="rId14"/>
    <p:sldId id="390" r:id="rId15"/>
    <p:sldId id="396" r:id="rId16"/>
    <p:sldId id="397" r:id="rId17"/>
    <p:sldId id="395" r:id="rId18"/>
    <p:sldId id="398" r:id="rId19"/>
    <p:sldId id="399" r:id="rId20"/>
    <p:sldId id="400" r:id="rId21"/>
    <p:sldId id="258" r:id="rId22"/>
    <p:sldId id="259" r:id="rId23"/>
    <p:sldId id="260" r:id="rId24"/>
    <p:sldId id="261" r:id="rId25"/>
    <p:sldId id="262" r:id="rId26"/>
    <p:sldId id="263" r:id="rId27"/>
    <p:sldId id="264" r:id="rId28"/>
    <p:sldId id="265" r:id="rId29"/>
    <p:sldId id="266" r:id="rId30"/>
    <p:sldId id="267" r:id="rId31"/>
    <p:sldId id="268" r:id="rId32"/>
    <p:sldId id="269" r:id="rId33"/>
    <p:sldId id="292" r:id="rId34"/>
    <p:sldId id="295" r:id="rId35"/>
    <p:sldId id="293" r:id="rId36"/>
    <p:sldId id="294" r:id="rId37"/>
    <p:sldId id="296" r:id="rId38"/>
    <p:sldId id="306" r:id="rId39"/>
    <p:sldId id="307" r:id="rId40"/>
    <p:sldId id="308" r:id="rId41"/>
    <p:sldId id="309" r:id="rId42"/>
    <p:sldId id="310" r:id="rId43"/>
    <p:sldId id="311" r:id="rId44"/>
    <p:sldId id="321" r:id="rId45"/>
    <p:sldId id="322" r:id="rId46"/>
    <p:sldId id="323" r:id="rId47"/>
    <p:sldId id="324" r:id="rId48"/>
    <p:sldId id="325" r:id="rId49"/>
    <p:sldId id="326" r:id="rId50"/>
    <p:sldId id="327" r:id="rId51"/>
    <p:sldId id="328" r:id="rId52"/>
    <p:sldId id="329" r:id="rId53"/>
    <p:sldId id="330" r:id="rId54"/>
    <p:sldId id="331" r:id="rId55"/>
    <p:sldId id="332" r:id="rId56"/>
    <p:sldId id="333" r:id="rId57"/>
    <p:sldId id="334" r:id="rId58"/>
    <p:sldId id="335" r:id="rId59"/>
    <p:sldId id="336" r:id="rId60"/>
    <p:sldId id="343" r:id="rId61"/>
    <p:sldId id="341" r:id="rId62"/>
    <p:sldId id="342" r:id="rId63"/>
    <p:sldId id="344" r:id="rId64"/>
    <p:sldId id="345" r:id="rId65"/>
    <p:sldId id="346" r:id="rId66"/>
    <p:sldId id="347" r:id="rId67"/>
    <p:sldId id="349" r:id="rId68"/>
    <p:sldId id="348" r:id="rId69"/>
    <p:sldId id="350" r:id="rId70"/>
    <p:sldId id="351" r:id="rId71"/>
    <p:sldId id="352" r:id="rId72"/>
    <p:sldId id="353" r:id="rId73"/>
    <p:sldId id="354" r:id="rId74"/>
    <p:sldId id="355" r:id="rId75"/>
    <p:sldId id="356" r:id="rId76"/>
    <p:sldId id="361" r:id="rId77"/>
    <p:sldId id="357" r:id="rId78"/>
    <p:sldId id="360" r:id="rId79"/>
    <p:sldId id="362" r:id="rId80"/>
    <p:sldId id="363" r:id="rId81"/>
    <p:sldId id="364" r:id="rId82"/>
    <p:sldId id="365" r:id="rId83"/>
    <p:sldId id="368" r:id="rId84"/>
    <p:sldId id="367" r:id="rId85"/>
    <p:sldId id="369" r:id="rId86"/>
    <p:sldId id="370" r:id="rId87"/>
    <p:sldId id="371" r:id="rId88"/>
    <p:sldId id="372" r:id="rId89"/>
    <p:sldId id="373" r:id="rId90"/>
    <p:sldId id="374" r:id="rId91"/>
    <p:sldId id="391" r:id="rId92"/>
    <p:sldId id="392" r:id="rId93"/>
    <p:sldId id="393" r:id="rId94"/>
    <p:sldId id="394" r:id="rId95"/>
    <p:sldId id="377"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94660"/>
  </p:normalViewPr>
  <p:slideViewPr>
    <p:cSldViewPr snapToGrid="0">
      <p:cViewPr varScale="1">
        <p:scale>
          <a:sx n="100" d="100"/>
          <a:sy n="100" d="100"/>
        </p:scale>
        <p:origin x="176" y="2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Στυλ κύριου τίτλου</a:t>
            </a:r>
            <a:endParaRPr lang="en-US"/>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12/11/23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10980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12/11/23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1002148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Στυλ κύριου τίτλου</a:t>
            </a:r>
            <a:endParaRPr lang="en-US"/>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12/11/23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82284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12/11/23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246760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Στυλ κύριου τίτλου</a:t>
            </a:r>
            <a:endParaRPr lang="en-US"/>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p:cNvSpPr>
            <a:spLocks noGrp="1"/>
          </p:cNvSpPr>
          <p:nvPr>
            <p:ph type="dt" sz="half" idx="10"/>
          </p:nvPr>
        </p:nvSpPr>
        <p:spPr/>
        <p:txBody>
          <a:bodyPr/>
          <a:lstStyle/>
          <a:p>
            <a:fld id="{6B83D77A-BC08-4909-BD72-B6350F235048}" type="datetimeFigureOut">
              <a:rPr lang="en-US" smtClean="0"/>
              <a:t>12/11/23</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242407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περιεχομένου 2"/>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περιεχομένου 3"/>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ημερομηνίας 4"/>
          <p:cNvSpPr>
            <a:spLocks noGrp="1"/>
          </p:cNvSpPr>
          <p:nvPr>
            <p:ph type="dt" sz="half" idx="10"/>
          </p:nvPr>
        </p:nvSpPr>
        <p:spPr/>
        <p:txBody>
          <a:bodyPr/>
          <a:lstStyle/>
          <a:p>
            <a:fld id="{6B83D77A-BC08-4909-BD72-B6350F235048}" type="datetimeFigureOut">
              <a:rPr lang="en-US" smtClean="0"/>
              <a:t>12/11/23</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587284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Στυλ κύριου τίτλου</a:t>
            </a:r>
            <a:endParaRPr lang="en-US"/>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7" name="Θέση ημερομηνίας 6"/>
          <p:cNvSpPr>
            <a:spLocks noGrp="1"/>
          </p:cNvSpPr>
          <p:nvPr>
            <p:ph type="dt" sz="half" idx="10"/>
          </p:nvPr>
        </p:nvSpPr>
        <p:spPr/>
        <p:txBody>
          <a:bodyPr/>
          <a:lstStyle/>
          <a:p>
            <a:fld id="{6B83D77A-BC08-4909-BD72-B6350F235048}" type="datetimeFigureOut">
              <a:rPr lang="en-US" smtClean="0"/>
              <a:t>12/11/23</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62279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Στυλ κύριου τίτλου</a:t>
            </a:r>
            <a:endParaRPr lang="en-US"/>
          </a:p>
        </p:txBody>
      </p:sp>
      <p:sp>
        <p:nvSpPr>
          <p:cNvPr id="3" name="Θέση ημερομηνίας 2"/>
          <p:cNvSpPr>
            <a:spLocks noGrp="1"/>
          </p:cNvSpPr>
          <p:nvPr>
            <p:ph type="dt" sz="half" idx="10"/>
          </p:nvPr>
        </p:nvSpPr>
        <p:spPr/>
        <p:txBody>
          <a:bodyPr/>
          <a:lstStyle/>
          <a:p>
            <a:fld id="{6B83D77A-BC08-4909-BD72-B6350F235048}" type="datetimeFigureOut">
              <a:rPr lang="en-US" smtClean="0"/>
              <a:t>12/11/23</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64979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6B83D77A-BC08-4909-BD72-B6350F235048}" type="datetimeFigureOut">
              <a:rPr lang="en-US" smtClean="0"/>
              <a:t>12/11/23</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1034592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6B83D77A-BC08-4909-BD72-B6350F235048}" type="datetimeFigureOut">
              <a:rPr lang="en-US" smtClean="0"/>
              <a:t>12/11/23</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669869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Στυλ κύριου τίτλου</a:t>
            </a:r>
            <a:endParaRPr lang="en-US"/>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p:cNvSpPr>
            <a:spLocks noGrp="1"/>
          </p:cNvSpPr>
          <p:nvPr>
            <p:ph type="dt" sz="half" idx="10"/>
          </p:nvPr>
        </p:nvSpPr>
        <p:spPr/>
        <p:txBody>
          <a:bodyPr/>
          <a:lstStyle/>
          <a:p>
            <a:fld id="{6B83D77A-BC08-4909-BD72-B6350F235048}" type="datetimeFigureOut">
              <a:rPr lang="en-US" smtClean="0"/>
              <a:t>12/11/23</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FBAF1047-3972-4F2D-8691-21E02B63A08E}" type="slidenum">
              <a:rPr lang="en-US" smtClean="0"/>
              <a:t>‹#›</a:t>
            </a:fld>
            <a:endParaRPr lang="en-US"/>
          </a:p>
        </p:txBody>
      </p:sp>
    </p:spTree>
    <p:extLst>
      <p:ext uri="{BB962C8B-B14F-4D97-AF65-F5344CB8AC3E}">
        <p14:creationId xmlns:p14="http://schemas.microsoft.com/office/powerpoint/2010/main" val="3422806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endParaRPr lang="en-US"/>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3D77A-BC08-4909-BD72-B6350F235048}" type="datetimeFigureOut">
              <a:rPr lang="en-US" smtClean="0"/>
              <a:t>12/11/23</a:t>
            </a:fld>
            <a:endParaRPr lang="en-US"/>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AF1047-3972-4F2D-8691-21E02B63A08E}" type="slidenum">
              <a:rPr lang="en-US" smtClean="0"/>
              <a:t>‹#›</a:t>
            </a:fld>
            <a:endParaRPr lang="en-US"/>
          </a:p>
        </p:txBody>
      </p:sp>
    </p:spTree>
    <p:extLst>
      <p:ext uri="{BB962C8B-B14F-4D97-AF65-F5344CB8AC3E}">
        <p14:creationId xmlns:p14="http://schemas.microsoft.com/office/powerpoint/2010/main" val="2687343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wikipedia.org/wiki/%CE%A0%CF%81%CF%89%CF%84%CE%B5%CE%90%CE%BD%CE%B7" TargetMode="External"/><Relationship Id="rId2" Type="http://schemas.openxmlformats.org/officeDocument/2006/relationships/hyperlink" Target="https://el.wikipedia.org/wiki/DNA" TargetMode="External"/><Relationship Id="rId1" Type="http://schemas.openxmlformats.org/officeDocument/2006/relationships/slideLayout" Target="../slideLayouts/slideLayout2.xml"/><Relationship Id="rId6" Type="http://schemas.openxmlformats.org/officeDocument/2006/relationships/hyperlink" Target="https://el.wikipedia.org/wiki/%CE%9D%CE%BF%CF%85%CE%BA%CE%BB%CE%B5%CE%BF%CF%84%CE%AF%CE%B4%CE%B9%CE%BF" TargetMode="External"/><Relationship Id="rId5" Type="http://schemas.openxmlformats.org/officeDocument/2006/relationships/hyperlink" Target="https://el.wikipedia.org/wiki/%CE%93%CE%BF%CE%BD%CE%AF%CE%B4%CE%B9%CE%BF" TargetMode="External"/><Relationship Id="rId4" Type="http://schemas.openxmlformats.org/officeDocument/2006/relationships/hyperlink" Target="https://el.wikipedia.org/wiki/%CE%9A%CF%8D%CF%84%CF%84%CE%B1%CF%81%CE%BF"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l.wikipedia.org/wiki/MRNA" TargetMode="External"/><Relationship Id="rId2" Type="http://schemas.openxmlformats.org/officeDocument/2006/relationships/hyperlink" Target="https://el.wikipedia.org/wiki/DNA" TargetMode="External"/><Relationship Id="rId1" Type="http://schemas.openxmlformats.org/officeDocument/2006/relationships/slideLayout" Target="../slideLayouts/slideLayout2.xml"/><Relationship Id="rId6" Type="http://schemas.openxmlformats.org/officeDocument/2006/relationships/hyperlink" Target="https://el.wikipedia.org/wiki/%CE%A1%CE%B9%CE%B2%CE%BF%CF%83%CF%89%CE%BC%CE%B9%CE%BA%CF%8C_RNA" TargetMode="External"/><Relationship Id="rId5" Type="http://schemas.openxmlformats.org/officeDocument/2006/relationships/hyperlink" Target="https://el.wikipedia.org/wiki/%CE%9C%CE%B5%CF%84%CE%B1%CF%86%CE%BF%CF%81%CE%B9%CE%BA%CF%8C_RNA" TargetMode="External"/><Relationship Id="rId4" Type="http://schemas.openxmlformats.org/officeDocument/2006/relationships/hyperlink" Target="https://el.wikipedia.org/wiki/%CE%A0%CF%81%CF%89%CF%84%CE%B5%CE%90%CE%BD%CE%B7"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el.wikipedia.org/wiki/%CE%A3%CF%8D%CE%BC%CF%80%CF%84%CF%89%CE%BC%CE%B1"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pediatrics.aappublications.org/content/128/2/39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www.pediatrics.org/cgi/content/full/107/5/119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9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35426"/>
            <a:ext cx="9144000" cy="2387600"/>
          </a:xfrm>
        </p:spPr>
        <p:txBody>
          <a:bodyPr>
            <a:normAutofit/>
          </a:bodyPr>
          <a:lstStyle/>
          <a:p>
            <a:r>
              <a:rPr lang="el-GR" dirty="0"/>
              <a:t>ΧΡΟΝΙΑ ΝΟΣΗΜΑΤΑ ΚΑΙ ΝΕΥΡΟΑΝΑΠΤΥΞΗ</a:t>
            </a:r>
            <a:endParaRPr lang="en-US" dirty="0"/>
          </a:p>
        </p:txBody>
      </p:sp>
      <p:sp>
        <p:nvSpPr>
          <p:cNvPr id="3" name="Υπότιτλος 2"/>
          <p:cNvSpPr>
            <a:spLocks noGrp="1"/>
          </p:cNvSpPr>
          <p:nvPr>
            <p:ph type="subTitle" idx="1"/>
          </p:nvPr>
        </p:nvSpPr>
        <p:spPr/>
        <p:txBody>
          <a:bodyPr>
            <a:normAutofit/>
          </a:bodyPr>
          <a:lstStyle/>
          <a:p>
            <a:r>
              <a:rPr lang="el-GR" dirty="0"/>
              <a:t>ΑΛΕΞΑΝΔΡΑ ΚΛΗΜΕΝΤΟΠΟΥΛΟΥ</a:t>
            </a:r>
          </a:p>
          <a:p>
            <a:r>
              <a:rPr lang="el-GR" dirty="0"/>
              <a:t>ΠΑΙΔΙΑΤΡΟΣ – ΑΝΑΠΤΥΞΙΑΚΗ ΠΑΙΔΙΑΤΡΟΣ</a:t>
            </a:r>
          </a:p>
          <a:p>
            <a:r>
              <a:rPr lang="en-US" dirty="0"/>
              <a:t>MD, PhD</a:t>
            </a:r>
            <a:endParaRPr lang="el-GR" dirty="0"/>
          </a:p>
          <a:p>
            <a:endParaRPr lang="en-US" dirty="0"/>
          </a:p>
        </p:txBody>
      </p:sp>
    </p:spTree>
    <p:extLst>
      <p:ext uri="{BB962C8B-B14F-4D97-AF65-F5344CB8AC3E}">
        <p14:creationId xmlns:p14="http://schemas.microsoft.com/office/powerpoint/2010/main" val="1773835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838200" y="1476103"/>
            <a:ext cx="10515600" cy="5120640"/>
          </a:xfrm>
        </p:spPr>
        <p:txBody>
          <a:bodyPr>
            <a:normAutofit/>
          </a:bodyPr>
          <a:lstStyle/>
          <a:p>
            <a:pPr marL="0" indent="0" algn="ctr">
              <a:buNone/>
            </a:pPr>
            <a:r>
              <a:rPr lang="el-GR" sz="1800" b="1" dirty="0">
                <a:solidFill>
                  <a:srgbClr val="0070C0"/>
                </a:solidFill>
              </a:rPr>
              <a:t>Ανεπαρκής πρόσληψη βάρους</a:t>
            </a:r>
          </a:p>
          <a:p>
            <a:pPr>
              <a:buFont typeface="Wingdings" panose="05000000000000000000" pitchFamily="2" charset="2"/>
              <a:buChar char="ü"/>
            </a:pPr>
            <a:endParaRPr lang="el-GR" sz="1800" dirty="0"/>
          </a:p>
          <a:p>
            <a:pPr>
              <a:buFont typeface="Wingdings" panose="05000000000000000000" pitchFamily="2" charset="2"/>
              <a:buChar char="ü"/>
            </a:pPr>
            <a:r>
              <a:rPr lang="el-GR" sz="1800" dirty="0">
                <a:solidFill>
                  <a:srgbClr val="0070C0"/>
                </a:solidFill>
              </a:rPr>
              <a:t>Μηχανισμοί: </a:t>
            </a:r>
            <a:r>
              <a:rPr lang="el-GR" sz="1800" dirty="0"/>
              <a:t>αύξηση στους πρώτους μήνες συμπαρασύρει την ανάπτυξη μέσω αύξησης των οργάνων συμπεριλαμβανομένου και του εγκεφάλου, (όσο πιο νωρίς και πιο σοβαρή η ανεπαρκής πρόσληψη βάρους τόσο μεγαλύτερη η πιθανότητα να επηρεαστεί η ανάπτυξη του παιδιού), ελλείμματα σε διατροφικούς παράγοντες απαραίτητους για τη νευροανάπτυξη όπως χοληστερόλη, σίδηρος κ.λ.π., ψυχοκοινωνικοί επιβαρυντικοί παράγοντες που ενδεχόμενα συνυπάρχουν (π.χ. φτώχεια, επιλόχεια κατάθλιψη)</a:t>
            </a:r>
          </a:p>
          <a:p>
            <a:pPr>
              <a:buFont typeface="Wingdings" panose="05000000000000000000" pitchFamily="2" charset="2"/>
              <a:buChar char="ü"/>
            </a:pPr>
            <a:endParaRPr lang="el-GR" sz="1800" dirty="0"/>
          </a:p>
          <a:p>
            <a:pPr>
              <a:buFont typeface="Wingdings" panose="05000000000000000000" pitchFamily="2" charset="2"/>
              <a:buChar char="ü"/>
            </a:pPr>
            <a:endParaRPr lang="en-US" sz="1800" dirty="0"/>
          </a:p>
          <a:p>
            <a:pPr>
              <a:buFont typeface="Wingdings" panose="05000000000000000000" pitchFamily="2" charset="2"/>
              <a:buChar char="ü"/>
            </a:pPr>
            <a:endParaRPr lang="el-GR" sz="1800" dirty="0">
              <a:solidFill>
                <a:srgbClr val="0070C0"/>
              </a:solidFill>
            </a:endParaRPr>
          </a:p>
          <a:p>
            <a:pPr>
              <a:buFont typeface="Wingdings" panose="05000000000000000000" pitchFamily="2" charset="2"/>
              <a:buChar char="ü"/>
            </a:pPr>
            <a:r>
              <a:rPr lang="el-GR" sz="1800" dirty="0">
                <a:solidFill>
                  <a:srgbClr val="0070C0"/>
                </a:solidFill>
              </a:rPr>
              <a:t>Νευροαναπτυξιακές επιπτώσεις: </a:t>
            </a:r>
            <a:r>
              <a:rPr lang="el-GR" sz="1800" dirty="0"/>
              <a:t>αργή εξέλιξη, γνωστικό δυναμικό κατώτερο του μέσου όρου, συναισθηματικές δυσκολίες . Είναι πολυπαραγοντική οντότητα  - ελλιπής βιβλιογραφία. Πρόκειται όμως από τις καταστάσεις που ο κλινικός πρέπει να διερευνήσει και να παρέμβει άμεσα λόγω των σοβαρών νοσημάτων που ενδεχόμενα υπάρχουν και που με τη σειρά τους επηρεάζουν τη νευροανάπτυξη </a:t>
            </a:r>
            <a:endParaRPr lang="en-US" sz="1800" dirty="0"/>
          </a:p>
        </p:txBody>
      </p:sp>
    </p:spTree>
    <p:extLst>
      <p:ext uri="{BB962C8B-B14F-4D97-AF65-F5344CB8AC3E}">
        <p14:creationId xmlns:p14="http://schemas.microsoft.com/office/powerpoint/2010/main" val="1949753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838200" y="1403798"/>
            <a:ext cx="10515600" cy="5203064"/>
          </a:xfrm>
        </p:spPr>
        <p:txBody>
          <a:bodyPr>
            <a:normAutofit fontScale="70000" lnSpcReduction="20000"/>
          </a:bodyPr>
          <a:lstStyle/>
          <a:p>
            <a:pPr marL="0" indent="0" algn="ctr">
              <a:buNone/>
            </a:pPr>
            <a:r>
              <a:rPr lang="el-GR" b="1" dirty="0">
                <a:solidFill>
                  <a:srgbClr val="0070C0"/>
                </a:solidFill>
              </a:rPr>
              <a:t>Σιδηροπενία και σιδηροπενική αναιμία</a:t>
            </a:r>
          </a:p>
          <a:p>
            <a:pPr marL="0" indent="0" algn="ctr">
              <a:buNone/>
            </a:pPr>
            <a:endParaRPr lang="en-US" b="1" dirty="0">
              <a:solidFill>
                <a:srgbClr val="0070C0"/>
              </a:solidFill>
            </a:endParaRPr>
          </a:p>
          <a:p>
            <a:pPr algn="ctr">
              <a:buFont typeface="Wingdings" panose="05000000000000000000" pitchFamily="2" charset="2"/>
              <a:buChar char="ü"/>
            </a:pPr>
            <a:r>
              <a:rPr lang="el-GR" dirty="0"/>
              <a:t>Η ένδεια σιδήρου αποτελεί τη συχνότερη διατροφική έλλειψη παγκοσμίως (κυρίως στον αναπτυσσόμενο κόσμο)</a:t>
            </a:r>
          </a:p>
          <a:p>
            <a:pPr>
              <a:buFont typeface="Wingdings" panose="05000000000000000000" pitchFamily="2" charset="2"/>
              <a:buChar char="Ø"/>
            </a:pPr>
            <a:r>
              <a:rPr lang="el-GR" dirty="0">
                <a:solidFill>
                  <a:srgbClr val="FFC000"/>
                </a:solidFill>
              </a:rPr>
              <a:t>Σιδηροπενία: </a:t>
            </a:r>
            <a:r>
              <a:rPr lang="el-GR" dirty="0"/>
              <a:t>όταν οι αποθήκες σιδήρου είναι χαμηλές χωρίς να έχουν επηρεάσει τα επίπεδα αιμοσφαιρίνης</a:t>
            </a:r>
          </a:p>
          <a:p>
            <a:pPr>
              <a:buFont typeface="Wingdings" panose="05000000000000000000" pitchFamily="2" charset="2"/>
              <a:buChar char="Ø"/>
            </a:pPr>
            <a:r>
              <a:rPr lang="el-GR" dirty="0">
                <a:solidFill>
                  <a:srgbClr val="FFC000"/>
                </a:solidFill>
              </a:rPr>
              <a:t>Σιδηροπενική αναιμία: </a:t>
            </a:r>
            <a:r>
              <a:rPr lang="el-GR" dirty="0"/>
              <a:t>όταν υπάρχει πτώση της αιμοσφαιρίνης λόγω της σιδηροπενίας</a:t>
            </a:r>
          </a:p>
          <a:p>
            <a:pPr>
              <a:buFont typeface="Wingdings" panose="05000000000000000000" pitchFamily="2" charset="2"/>
              <a:buChar char="ü"/>
            </a:pPr>
            <a:r>
              <a:rPr lang="el-GR" dirty="0"/>
              <a:t>Συχνά σε πρόωρα και θηλάζοντα βρέφη –πρόωρα έχουν αυξημένες ανάγκες (</a:t>
            </a:r>
            <a:r>
              <a:rPr lang="en-US" dirty="0"/>
              <a:t>catch up growth) </a:t>
            </a:r>
            <a:r>
              <a:rPr lang="el-GR" dirty="0"/>
              <a:t>– θηλάζοντα βρέφη ανεπαρκής πρόσληψη λόγω της δύσκολης μετάβασης στις στερεές τροφές</a:t>
            </a:r>
            <a:r>
              <a:rPr lang="en-US" dirty="0"/>
              <a:t> </a:t>
            </a:r>
            <a:r>
              <a:rPr lang="el-GR" dirty="0"/>
              <a:t>(περιορισμένη βιοδιαθεσιμότητα σιδήρου μητρικού γάλακτος για τα βρέφη μετα τον 6</a:t>
            </a:r>
            <a:r>
              <a:rPr lang="el-GR" baseline="30000" dirty="0"/>
              <a:t>ο</a:t>
            </a:r>
            <a:r>
              <a:rPr lang="el-GR" dirty="0"/>
              <a:t> μήνα)</a:t>
            </a:r>
          </a:p>
          <a:p>
            <a:pPr>
              <a:buFont typeface="Wingdings" panose="05000000000000000000" pitchFamily="2" charset="2"/>
              <a:buChar char="ü"/>
            </a:pPr>
            <a:r>
              <a:rPr lang="el-GR" dirty="0">
                <a:solidFill>
                  <a:srgbClr val="0070C0"/>
                </a:solidFill>
              </a:rPr>
              <a:t>Μηχανισμοί: </a:t>
            </a:r>
            <a:r>
              <a:rPr lang="el-GR" dirty="0"/>
              <a:t>επηρεάζεται ο μεταβολισμός των νευρώνων, ο μεταβολισμός των νευροδιαβιβαστών, η μυελίνωση</a:t>
            </a:r>
          </a:p>
          <a:p>
            <a:pPr>
              <a:buFont typeface="Wingdings" panose="05000000000000000000" pitchFamily="2" charset="2"/>
              <a:buChar char="ü"/>
            </a:pPr>
            <a:r>
              <a:rPr lang="el-GR" dirty="0">
                <a:solidFill>
                  <a:srgbClr val="0070C0"/>
                </a:solidFill>
              </a:rPr>
              <a:t>Νευροαναπτυξιακές επιπτώσεις: </a:t>
            </a:r>
            <a:r>
              <a:rPr lang="el-GR" dirty="0"/>
              <a:t>επηρεάζονται συγκέντρωση, μνήμη, γνωστικό δυναμικό όταν η σιδηροπενία είναι σοβαρή και παρατεταμένη στη βρεφική ηλικία</a:t>
            </a:r>
          </a:p>
          <a:p>
            <a:pPr>
              <a:buFont typeface="Wingdings" panose="05000000000000000000" pitchFamily="2" charset="2"/>
              <a:buChar char="ü"/>
            </a:pPr>
            <a:r>
              <a:rPr lang="el-GR" dirty="0">
                <a:solidFill>
                  <a:srgbClr val="0070C0"/>
                </a:solidFill>
              </a:rPr>
              <a:t>Πρόληψη: </a:t>
            </a:r>
            <a:r>
              <a:rPr lang="el-GR" dirty="0"/>
              <a:t>ανίχνευση σιδηροπενίας με διατροφικό-</a:t>
            </a:r>
            <a:r>
              <a:rPr lang="el-GR" dirty="0" err="1"/>
              <a:t>σιτιστικό</a:t>
            </a:r>
            <a:r>
              <a:rPr lang="el-GR" dirty="0"/>
              <a:t> ιστορικό και παρακλινικό έλεγχο, έλεγχο ρουτίνας στο πρώτο έτος ζωής ιδιαίτερα στα θηλάζοντα βρέφη και άμεση υποκατάσταση</a:t>
            </a:r>
          </a:p>
          <a:p>
            <a:endParaRPr lang="en-US" dirty="0"/>
          </a:p>
        </p:txBody>
      </p:sp>
    </p:spTree>
    <p:extLst>
      <p:ext uri="{BB962C8B-B14F-4D97-AF65-F5344CB8AC3E}">
        <p14:creationId xmlns:p14="http://schemas.microsoft.com/office/powerpoint/2010/main" val="911426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0515600" cy="914400"/>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838200" y="914402"/>
            <a:ext cx="10515600" cy="5943598"/>
          </a:xfrm>
        </p:spPr>
        <p:txBody>
          <a:bodyPr>
            <a:normAutofit fontScale="92500" lnSpcReduction="10000"/>
          </a:bodyPr>
          <a:lstStyle/>
          <a:p>
            <a:pPr marL="0" indent="0" algn="ctr">
              <a:buNone/>
            </a:pPr>
            <a:r>
              <a:rPr lang="el-GR" b="1" dirty="0">
                <a:solidFill>
                  <a:srgbClr val="0070C0"/>
                </a:solidFill>
              </a:rPr>
              <a:t>Επιληψία και Επιληπτικές εγκεφαλοπάθειες</a:t>
            </a:r>
          </a:p>
          <a:p>
            <a:pPr marL="0" indent="0" algn="ctr">
              <a:buNone/>
            </a:pPr>
            <a:r>
              <a:rPr lang="el-GR" sz="1600" dirty="0"/>
              <a:t>Πολλαπλά νοσήματα και σύνδρομα με τεράστια ετερογένεια</a:t>
            </a:r>
          </a:p>
          <a:p>
            <a:pPr>
              <a:buFont typeface="Wingdings" panose="05000000000000000000" pitchFamily="2" charset="2"/>
              <a:buChar char="ü"/>
            </a:pPr>
            <a:r>
              <a:rPr lang="el-GR" sz="1600" dirty="0"/>
              <a:t>Σύγχρονη γενετική </a:t>
            </a:r>
            <a:r>
              <a:rPr lang="en-US" sz="1600" dirty="0"/>
              <a:t>(</a:t>
            </a:r>
            <a:r>
              <a:rPr lang="el-GR" sz="1600" dirty="0"/>
              <a:t>μοριακές τεχνικές) –γνωρίζουμε πια πολλά γονίδια με αιτιολογική συσχέτιση (</a:t>
            </a:r>
            <a:r>
              <a:rPr lang="en-US" sz="1600" dirty="0"/>
              <a:t>KNCQ2/KNCQ3</a:t>
            </a:r>
            <a:r>
              <a:rPr lang="el-GR" sz="1600" dirty="0"/>
              <a:t>, </a:t>
            </a:r>
            <a:r>
              <a:rPr lang="en-US" sz="1600" dirty="0"/>
              <a:t>CDKL5, PCDH19, SCN2A/SCN8A, Tuberous sclerosis complex –TSC1/TSC2</a:t>
            </a:r>
            <a:r>
              <a:rPr lang="el-GR" sz="1600" dirty="0"/>
              <a:t>)</a:t>
            </a:r>
          </a:p>
          <a:p>
            <a:pPr marL="0" indent="0" algn="ctr">
              <a:buNone/>
            </a:pPr>
            <a:r>
              <a:rPr lang="en-US" sz="1600" dirty="0"/>
              <a:t>The brain is too busy fitting</a:t>
            </a:r>
            <a:r>
              <a:rPr lang="el-GR" sz="1600" dirty="0"/>
              <a:t> (</a:t>
            </a:r>
            <a:r>
              <a:rPr lang="en-US" sz="1600" dirty="0"/>
              <a:t>and not developing)</a:t>
            </a:r>
          </a:p>
          <a:p>
            <a:pPr>
              <a:buFont typeface="Wingdings" panose="05000000000000000000" pitchFamily="2" charset="2"/>
              <a:buChar char="ü"/>
            </a:pPr>
            <a:r>
              <a:rPr lang="el-GR" sz="1600" dirty="0"/>
              <a:t>Όσο πιο μικρή η ηλικία τόσο επιβαρύνεται το νευροαναπτυξιακό αποτέλεσμα – (βρεφικοί σπασμοί, σύνδρομο </a:t>
            </a:r>
            <a:r>
              <a:rPr lang="en-US" sz="1600" dirty="0"/>
              <a:t>Dravet</a:t>
            </a:r>
            <a:r>
              <a:rPr lang="el-GR" sz="1600" dirty="0"/>
              <a:t>)</a:t>
            </a:r>
          </a:p>
          <a:p>
            <a:pPr>
              <a:buFont typeface="Wingdings" panose="05000000000000000000" pitchFamily="2" charset="2"/>
              <a:buChar char="ü"/>
            </a:pPr>
            <a:r>
              <a:rPr lang="el-GR" sz="1600" dirty="0">
                <a:solidFill>
                  <a:srgbClr val="0070C0"/>
                </a:solidFill>
              </a:rPr>
              <a:t>Μηχανισμοί</a:t>
            </a:r>
            <a:r>
              <a:rPr lang="en-US" sz="1600" dirty="0">
                <a:solidFill>
                  <a:srgbClr val="0070C0"/>
                </a:solidFill>
              </a:rPr>
              <a:t>: </a:t>
            </a:r>
            <a:r>
              <a:rPr lang="el-GR" sz="1600" dirty="0">
                <a:solidFill>
                  <a:schemeClr val="tx1">
                    <a:lumMod val="95000"/>
                    <a:lumOff val="5000"/>
                  </a:schemeClr>
                </a:solidFill>
              </a:rPr>
              <a:t>επιληπτικές κρίσεις, </a:t>
            </a:r>
            <a:r>
              <a:rPr lang="el-GR" sz="1600" dirty="0"/>
              <a:t>νευροδιαβιβαστές, μυελίνωση,</a:t>
            </a:r>
            <a:r>
              <a:rPr lang="en-US" sz="1600" dirty="0"/>
              <a:t> </a:t>
            </a:r>
            <a:r>
              <a:rPr lang="el-GR" sz="1600" dirty="0"/>
              <a:t>χρόνια φλεγμονή, νευρωνικά κυκλώματα, νευρωνική απόπτωση ΚΑΙ αντιεπιληπτικά φάρμακα (πχ φαινοβαρβιτάλη στη νεογνική ηλικία)</a:t>
            </a:r>
          </a:p>
          <a:p>
            <a:pPr>
              <a:buFont typeface="Wingdings" panose="05000000000000000000" pitchFamily="2" charset="2"/>
              <a:buChar char="ü"/>
            </a:pPr>
            <a:r>
              <a:rPr lang="el-GR" sz="1600" dirty="0">
                <a:solidFill>
                  <a:srgbClr val="0070C0"/>
                </a:solidFill>
              </a:rPr>
              <a:t>Νευροαναπτυξιακές επιπτώσεις: </a:t>
            </a:r>
            <a:r>
              <a:rPr lang="el-GR" sz="1600" dirty="0">
                <a:solidFill>
                  <a:schemeClr val="tx1">
                    <a:lumMod val="95000"/>
                    <a:lumOff val="5000"/>
                  </a:schemeClr>
                </a:solidFill>
              </a:rPr>
              <a:t>εξαρτώνται από τη νόσο -</a:t>
            </a:r>
            <a:r>
              <a:rPr lang="el-GR" sz="1600" dirty="0"/>
              <a:t>επιτελικές λειτουργίες (επηρεάζονται και από την επιληψία και από τα φάρμακα), μειωμένο γνωστικό δυναμικό, μαθησιακές δυσκολίες, ΔΕΠ-Υ, δυσκολίες μνήμης και οπτικοχωρικής επεξεργασίας, νοητική ανεπάρκεια , ΔΑΦ</a:t>
            </a:r>
          </a:p>
          <a:p>
            <a:pPr marL="0" indent="0" algn="ctr">
              <a:buNone/>
            </a:pPr>
            <a:endParaRPr lang="el-GR" sz="1600" u="sng" dirty="0">
              <a:solidFill>
                <a:srgbClr val="FFC000"/>
              </a:solidFill>
            </a:endParaRPr>
          </a:p>
          <a:p>
            <a:pPr marL="0" indent="0" algn="ctr">
              <a:buNone/>
            </a:pPr>
            <a:r>
              <a:rPr lang="el-GR" sz="1600" b="1" u="sng" dirty="0">
                <a:solidFill>
                  <a:srgbClr val="C00000"/>
                </a:solidFill>
              </a:rPr>
              <a:t>Οζώδης σκλήρυνση</a:t>
            </a:r>
          </a:p>
          <a:p>
            <a:pPr marL="0" indent="0" algn="ctr">
              <a:buNone/>
            </a:pPr>
            <a:r>
              <a:rPr lang="en-US" sz="1600" dirty="0"/>
              <a:t>Tuberous sclerosis complex –TSC1/TSC2</a:t>
            </a:r>
            <a:endParaRPr lang="el-GR" sz="1600" dirty="0"/>
          </a:p>
          <a:p>
            <a:pPr marL="0" indent="0" algn="ctr">
              <a:buNone/>
            </a:pPr>
            <a:endParaRPr lang="el-GR" sz="1600" u="sng" dirty="0">
              <a:solidFill>
                <a:srgbClr val="FFC000"/>
              </a:solidFill>
            </a:endParaRPr>
          </a:p>
          <a:p>
            <a:pPr>
              <a:buFont typeface="Wingdings" panose="05000000000000000000" pitchFamily="2" charset="2"/>
              <a:buChar char="ü"/>
            </a:pPr>
            <a:r>
              <a:rPr lang="el-GR" sz="1600" dirty="0"/>
              <a:t>Προσβάλλει πολλά όργανα: δέρμα, καρδιά, πνεύμονες, νεφρούς και κυρίως ΚΝΣ</a:t>
            </a:r>
          </a:p>
          <a:p>
            <a:pPr>
              <a:buFont typeface="Wingdings" panose="05000000000000000000" pitchFamily="2" charset="2"/>
              <a:buChar char="ü"/>
            </a:pPr>
            <a:r>
              <a:rPr lang="el-GR" sz="1600" dirty="0"/>
              <a:t>Σημαντική επιβάρυνση της νευροανάπτυξης μέσω </a:t>
            </a:r>
            <a:r>
              <a:rPr lang="el-GR" sz="1600" dirty="0">
                <a:solidFill>
                  <a:srgbClr val="0070C0"/>
                </a:solidFill>
              </a:rPr>
              <a:t>πολλαπλών μηχανισμών</a:t>
            </a:r>
            <a:r>
              <a:rPr lang="el-GR" sz="1600" dirty="0"/>
              <a:t>: γενετικών μηχανισμών, επιληψίας και φαρμακοανθεκτικής επιληπτικής εγκεφαλοπάθειας, χωροκατακτητικών εξεργασιών στο ΚΝΣ (υποεπενδυματικοί γιγαντοκυτταρικοί όγκοι ή SEGA) με σοβαρές </a:t>
            </a:r>
            <a:r>
              <a:rPr lang="el-GR" sz="1600" dirty="0">
                <a:solidFill>
                  <a:srgbClr val="0070C0"/>
                </a:solidFill>
              </a:rPr>
              <a:t>νευροαναπτυξιακές επιπτώσεις: </a:t>
            </a:r>
            <a:r>
              <a:rPr lang="el-GR" sz="1600" dirty="0"/>
              <a:t>νοητική υστέρηση, ΔΑΦ, ΔΕΠ-Υ, μαθησιακές δυσκολίες</a:t>
            </a:r>
          </a:p>
          <a:p>
            <a:pPr>
              <a:buFont typeface="Wingdings" panose="05000000000000000000" pitchFamily="2" charset="2"/>
              <a:buChar char="ü"/>
            </a:pPr>
            <a:r>
              <a:rPr lang="el-GR" sz="1600" dirty="0">
                <a:solidFill>
                  <a:srgbClr val="0070C0"/>
                </a:solidFill>
              </a:rPr>
              <a:t>Πρόληψη: </a:t>
            </a:r>
            <a:r>
              <a:rPr lang="el-GR" sz="1600" dirty="0"/>
              <a:t>έλεγχος των σπασμών και έγκαιρη </a:t>
            </a:r>
            <a:r>
              <a:rPr lang="en-US" sz="1600" dirty="0"/>
              <a:t> - </a:t>
            </a:r>
            <a:r>
              <a:rPr lang="el-GR" sz="1600" dirty="0"/>
              <a:t>μη χειρουργική – </a:t>
            </a:r>
            <a:r>
              <a:rPr lang="el-GR" sz="1600" dirty="0">
                <a:solidFill>
                  <a:schemeClr val="tx1">
                    <a:lumMod val="95000"/>
                    <a:lumOff val="5000"/>
                  </a:schemeClr>
                </a:solidFill>
              </a:rPr>
              <a:t>αντιμετώπιση</a:t>
            </a:r>
            <a:r>
              <a:rPr lang="el-GR" sz="1600" dirty="0"/>
              <a:t> των </a:t>
            </a:r>
            <a:r>
              <a:rPr lang="en-US" sz="1600" dirty="0"/>
              <a:t>SEGA </a:t>
            </a:r>
            <a:r>
              <a:rPr lang="el-GR" sz="1600" dirty="0"/>
              <a:t>με ειδικά φάρμακα (</a:t>
            </a:r>
            <a:r>
              <a:rPr lang="en-US" sz="1600" dirty="0"/>
              <a:t>Everolimus)</a:t>
            </a:r>
            <a:r>
              <a:rPr lang="el-GR" sz="1600" dirty="0"/>
              <a:t> με  αμφίβολο νευροαναπτυξιακό αποτέλεσμα διότι η νόσος είναι προϊούσα</a:t>
            </a:r>
            <a:endParaRPr lang="en-US" sz="1600" dirty="0"/>
          </a:p>
        </p:txBody>
      </p:sp>
    </p:spTree>
    <p:extLst>
      <p:ext uri="{BB962C8B-B14F-4D97-AF65-F5344CB8AC3E}">
        <p14:creationId xmlns:p14="http://schemas.microsoft.com/office/powerpoint/2010/main" val="3694138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
            <a:ext cx="10515600" cy="734096"/>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130629" y="643945"/>
            <a:ext cx="12061371" cy="6214056"/>
          </a:xfrm>
        </p:spPr>
        <p:txBody>
          <a:bodyPr>
            <a:normAutofit fontScale="85000" lnSpcReduction="20000"/>
          </a:bodyPr>
          <a:lstStyle/>
          <a:p>
            <a:pPr marL="0" indent="0" algn="ctr">
              <a:buNone/>
            </a:pPr>
            <a:r>
              <a:rPr lang="el-GR" b="1" dirty="0">
                <a:solidFill>
                  <a:srgbClr val="0070C0"/>
                </a:solidFill>
              </a:rPr>
              <a:t>Όγκοι ΚΝΣ και κακοήθη νοσήματα </a:t>
            </a:r>
          </a:p>
          <a:p>
            <a:pPr marL="0" indent="0" algn="ctr">
              <a:buNone/>
            </a:pPr>
            <a:r>
              <a:rPr lang="en-US" b="1" u="sng" dirty="0">
                <a:solidFill>
                  <a:srgbClr val="FF0000"/>
                </a:solidFill>
              </a:rPr>
              <a:t>SURVIVORS</a:t>
            </a:r>
            <a:endParaRPr lang="el-GR" b="1" u="sng" dirty="0">
              <a:solidFill>
                <a:srgbClr val="FF0000"/>
              </a:solidFill>
            </a:endParaRPr>
          </a:p>
          <a:p>
            <a:pPr algn="ctr">
              <a:buFont typeface="Wingdings" panose="05000000000000000000" pitchFamily="2" charset="2"/>
              <a:buChar char="ü"/>
              <a:defRPr/>
            </a:pPr>
            <a:r>
              <a:rPr lang="en-US" altLang="en-US" sz="1800" dirty="0" err="1">
                <a:latin typeface="Calibri" panose="020F0502020204030204" pitchFamily="34" charset="0"/>
              </a:rPr>
              <a:t>Συνολικό</a:t>
            </a:r>
            <a:r>
              <a:rPr lang="en-US" altLang="en-US" sz="1800" dirty="0">
                <a:latin typeface="Calibri" panose="020F0502020204030204" pitchFamily="34" charset="0"/>
              </a:rPr>
              <a:t> π</a:t>
            </a:r>
            <a:r>
              <a:rPr lang="en-US" altLang="en-US" sz="1800" dirty="0" err="1">
                <a:latin typeface="Calibri" panose="020F0502020204030204" pitchFamily="34" charset="0"/>
              </a:rPr>
              <a:t>οσοστό</a:t>
            </a:r>
            <a:r>
              <a:rPr lang="en-US" altLang="en-US" sz="1800" dirty="0">
                <a:latin typeface="Calibri" panose="020F0502020204030204" pitchFamily="34" charset="0"/>
              </a:rPr>
              <a:t> ία</a:t>
            </a:r>
            <a:r>
              <a:rPr lang="en-US" altLang="en-US" sz="1800" dirty="0" err="1">
                <a:latin typeface="Calibri" panose="020F0502020204030204" pitchFamily="34" charset="0"/>
              </a:rPr>
              <a:t>σης</a:t>
            </a:r>
            <a:r>
              <a:rPr lang="en-US" altLang="en-US" sz="1800" dirty="0">
                <a:latin typeface="Calibri" panose="020F0502020204030204" pitchFamily="34" charset="0"/>
              </a:rPr>
              <a:t> πα</a:t>
            </a:r>
            <a:r>
              <a:rPr lang="en-US" altLang="en-US" sz="1800" dirty="0" err="1">
                <a:latin typeface="Calibri" panose="020F0502020204030204" pitchFamily="34" charset="0"/>
              </a:rPr>
              <a:t>ιδιών</a:t>
            </a:r>
            <a:r>
              <a:rPr lang="en-US" altLang="en-US" sz="1800" dirty="0">
                <a:latin typeface="Calibri" panose="020F0502020204030204" pitchFamily="34" charset="0"/>
              </a:rPr>
              <a:t> π</a:t>
            </a:r>
            <a:r>
              <a:rPr lang="en-US" altLang="en-US" sz="1800" dirty="0" err="1">
                <a:latin typeface="Calibri" panose="020F0502020204030204" pitchFamily="34" charset="0"/>
              </a:rPr>
              <a:t>ου</a:t>
            </a:r>
            <a:r>
              <a:rPr lang="en-US" altLang="en-US" sz="1800" dirty="0">
                <a:latin typeface="Calibri" panose="020F0502020204030204" pitchFamily="34" charset="0"/>
              </a:rPr>
              <a:t> π</a:t>
            </a:r>
            <a:r>
              <a:rPr lang="en-US" altLang="en-US" sz="1800" dirty="0" err="1">
                <a:latin typeface="Calibri" panose="020F0502020204030204" pitchFamily="34" charset="0"/>
              </a:rPr>
              <a:t>άσχουν</a:t>
            </a:r>
            <a:r>
              <a:rPr lang="en-US" altLang="en-US" sz="1800" dirty="0">
                <a:latin typeface="Calibri" panose="020F0502020204030204" pitchFamily="34" charset="0"/>
              </a:rPr>
              <a:t> από:</a:t>
            </a:r>
          </a:p>
          <a:p>
            <a:pPr algn="ctr">
              <a:buFont typeface="Wingdings" panose="05000000000000000000" pitchFamily="2" charset="2"/>
              <a:buChar char="ü"/>
              <a:defRPr/>
            </a:pPr>
            <a:r>
              <a:rPr lang="en-US" altLang="en-US" sz="1800" dirty="0">
                <a:latin typeface="Calibri" panose="020F0502020204030204" pitchFamily="34" charset="0"/>
              </a:rPr>
              <a:t>κα</a:t>
            </a:r>
            <a:r>
              <a:rPr lang="en-US" altLang="en-US" sz="1800" dirty="0" err="1">
                <a:latin typeface="Calibri" panose="020F0502020204030204" pitchFamily="34" charset="0"/>
              </a:rPr>
              <a:t>ρκίνο</a:t>
            </a:r>
            <a:r>
              <a:rPr lang="en-US" altLang="en-US" sz="1800" dirty="0">
                <a:latin typeface="Calibri" panose="020F0502020204030204" pitchFamily="34" charset="0"/>
              </a:rPr>
              <a:t> 80%</a:t>
            </a:r>
          </a:p>
          <a:p>
            <a:pPr algn="ctr">
              <a:buFont typeface="Wingdings" panose="05000000000000000000" pitchFamily="2" charset="2"/>
              <a:buChar char="ü"/>
              <a:defRPr/>
            </a:pPr>
            <a:r>
              <a:rPr lang="en-US" altLang="en-US" sz="1800" dirty="0" err="1">
                <a:latin typeface="Calibri" panose="020F0502020204030204" pitchFamily="34" charset="0"/>
              </a:rPr>
              <a:t>Λευχ</a:t>
            </a:r>
            <a:r>
              <a:rPr lang="en-US" altLang="en-US" sz="1800" dirty="0">
                <a:latin typeface="Calibri" panose="020F0502020204030204" pitchFamily="34" charset="0"/>
              </a:rPr>
              <a:t>αιμία &gt;85%</a:t>
            </a:r>
          </a:p>
          <a:p>
            <a:pPr algn="ctr">
              <a:buFont typeface="Wingdings" panose="05000000000000000000" pitchFamily="2" charset="2"/>
              <a:buChar char="ü"/>
              <a:defRPr/>
            </a:pPr>
            <a:r>
              <a:rPr lang="en-US" altLang="en-US" sz="1800" dirty="0" err="1">
                <a:latin typeface="Calibri" panose="020F0502020204030204" pitchFamily="34" charset="0"/>
              </a:rPr>
              <a:t>Όγκους</a:t>
            </a:r>
            <a:r>
              <a:rPr lang="en-US" altLang="en-US" sz="1800" dirty="0">
                <a:latin typeface="Calibri" panose="020F0502020204030204" pitchFamily="34" charset="0"/>
              </a:rPr>
              <a:t> </a:t>
            </a:r>
            <a:r>
              <a:rPr lang="en-US" altLang="en-US" sz="1800" dirty="0" err="1">
                <a:latin typeface="Calibri" panose="020F0502020204030204" pitchFamily="34" charset="0"/>
              </a:rPr>
              <a:t>εγκεφάλου</a:t>
            </a:r>
            <a:r>
              <a:rPr lang="en-US" altLang="en-US" sz="1800" dirty="0">
                <a:latin typeface="Calibri" panose="020F0502020204030204" pitchFamily="34" charset="0"/>
              </a:rPr>
              <a:t> &gt;60%</a:t>
            </a:r>
            <a:endParaRPr lang="el-GR" altLang="en-US" sz="1800" dirty="0">
              <a:latin typeface="Calibri" panose="020F0502020204030204" pitchFamily="34" charset="0"/>
            </a:endParaRPr>
          </a:p>
          <a:p>
            <a:pPr algn="ctr">
              <a:buFont typeface="Wingdings" panose="05000000000000000000" pitchFamily="2" charset="2"/>
              <a:buChar char="ü"/>
              <a:defRPr/>
            </a:pPr>
            <a:endParaRPr lang="en-US" altLang="en-US" sz="1800" dirty="0">
              <a:latin typeface="Calibri" panose="020F0502020204030204" pitchFamily="34" charset="0"/>
            </a:endParaRPr>
          </a:p>
          <a:p>
            <a:pPr algn="ctr">
              <a:buFont typeface="Wingdings" panose="05000000000000000000" pitchFamily="2" charset="2"/>
              <a:buChar char="ü"/>
              <a:defRPr/>
            </a:pPr>
            <a:r>
              <a:rPr lang="el-GR" altLang="en-US" sz="1800" b="1" u="sng" dirty="0" err="1">
                <a:solidFill>
                  <a:srgbClr val="0070C0"/>
                </a:solidFill>
                <a:latin typeface="Calibri" panose="020F0502020204030204" pitchFamily="34" charset="0"/>
              </a:rPr>
              <a:t>Νευροτοξικότητα</a:t>
            </a:r>
            <a:r>
              <a:rPr lang="el-GR" altLang="en-US" sz="1800" dirty="0">
                <a:latin typeface="Calibri" panose="020F0502020204030204" pitchFamily="34" charset="0"/>
              </a:rPr>
              <a:t> από τη νόσο και τη θεραπευτική αντιμετώπιση επηρεάζει τη νευροανάπτυξη</a:t>
            </a:r>
          </a:p>
          <a:p>
            <a:pPr algn="ctr">
              <a:buFont typeface="Wingdings" panose="05000000000000000000" pitchFamily="2" charset="2"/>
              <a:buChar char="ü"/>
              <a:defRPr/>
            </a:pPr>
            <a:r>
              <a:rPr lang="en-US" altLang="en-US" sz="1800" dirty="0" err="1">
                <a:latin typeface="Calibri" panose="020F0502020204030204" pitchFamily="34" charset="0"/>
              </a:rPr>
              <a:t>Ακτινο</a:t>
            </a:r>
            <a:r>
              <a:rPr lang="en-US" altLang="en-US" sz="1800" dirty="0">
                <a:latin typeface="Calibri" panose="020F0502020204030204" pitchFamily="34" charset="0"/>
              </a:rPr>
              <a:t>βολία - Ακτινοθεραπεία</a:t>
            </a:r>
          </a:p>
          <a:p>
            <a:pPr algn="ctr">
              <a:buFont typeface="Wingdings" panose="05000000000000000000" pitchFamily="2" charset="2"/>
              <a:buChar char="ü"/>
              <a:defRPr/>
            </a:pPr>
            <a:r>
              <a:rPr lang="en-US" altLang="en-US" sz="1800" dirty="0" err="1">
                <a:latin typeface="Calibri" panose="020F0502020204030204" pitchFamily="34" charset="0"/>
              </a:rPr>
              <a:t>Χημειοθερ</a:t>
            </a:r>
            <a:r>
              <a:rPr lang="en-US" altLang="en-US" sz="1800" dirty="0">
                <a:latin typeface="Calibri" panose="020F0502020204030204" pitchFamily="34" charset="0"/>
              </a:rPr>
              <a:t>απευτικά φάρμακα </a:t>
            </a:r>
          </a:p>
          <a:p>
            <a:pPr marL="0" indent="0" algn="ctr">
              <a:buNone/>
              <a:defRPr/>
            </a:pPr>
            <a:r>
              <a:rPr lang="en-US" altLang="en-US" sz="1200" dirty="0" err="1">
                <a:latin typeface="Calibri" panose="020F0502020204030204" pitchFamily="34" charset="0"/>
              </a:rPr>
              <a:t>συστημ</a:t>
            </a:r>
            <a:r>
              <a:rPr lang="en-US" altLang="en-US" sz="1200" dirty="0">
                <a:latin typeface="Calibri" panose="020F0502020204030204" pitchFamily="34" charset="0"/>
              </a:rPr>
              <a:t>ατική (</a:t>
            </a:r>
            <a:r>
              <a:rPr lang="en-US" altLang="en-US" sz="1200" b="1" dirty="0">
                <a:solidFill>
                  <a:schemeClr val="hlink"/>
                </a:solidFill>
                <a:latin typeface="Calibri" panose="020F0502020204030204" pitchFamily="34" charset="0"/>
              </a:rPr>
              <a:t>IV</a:t>
            </a:r>
            <a:r>
              <a:rPr lang="en-US" altLang="en-US" sz="1200" dirty="0">
                <a:latin typeface="Calibri" panose="020F0502020204030204" pitchFamily="34" charset="0"/>
              </a:rPr>
              <a:t>) και ενδορραχιαία  (</a:t>
            </a:r>
            <a:r>
              <a:rPr lang="en-US" altLang="en-US" sz="1200" b="1" dirty="0">
                <a:solidFill>
                  <a:schemeClr val="hlink"/>
                </a:solidFill>
                <a:latin typeface="Calibri" panose="020F0502020204030204" pitchFamily="34" charset="0"/>
              </a:rPr>
              <a:t>IT</a:t>
            </a:r>
            <a:r>
              <a:rPr lang="en-US" altLang="en-US" sz="1200" dirty="0">
                <a:latin typeface="Calibri" panose="020F0502020204030204" pitchFamily="34" charset="0"/>
              </a:rPr>
              <a:t>) χορήγηση</a:t>
            </a:r>
          </a:p>
          <a:p>
            <a:pPr algn="ctr">
              <a:buFont typeface="Wingdings" panose="05000000000000000000" pitchFamily="2" charset="2"/>
              <a:buChar char="ü"/>
              <a:defRPr/>
            </a:pPr>
            <a:r>
              <a:rPr lang="en-US" altLang="en-US" sz="1800" dirty="0" err="1">
                <a:latin typeface="Calibri" panose="020F0502020204030204" pitchFamily="34" charset="0"/>
              </a:rPr>
              <a:t>Χειρουργική</a:t>
            </a:r>
            <a:r>
              <a:rPr lang="en-US" altLang="en-US" sz="1800" dirty="0">
                <a:latin typeface="Calibri" panose="020F0502020204030204" pitchFamily="34" charset="0"/>
              </a:rPr>
              <a:t> </a:t>
            </a:r>
            <a:r>
              <a:rPr lang="en-US" altLang="en-US" sz="1800" dirty="0" err="1">
                <a:latin typeface="Calibri" panose="020F0502020204030204" pitchFamily="34" charset="0"/>
              </a:rPr>
              <a:t>όγκων</a:t>
            </a:r>
            <a:r>
              <a:rPr lang="en-US" altLang="en-US" sz="1800" dirty="0">
                <a:latin typeface="Calibri" panose="020F0502020204030204" pitchFamily="34" charset="0"/>
              </a:rPr>
              <a:t> </a:t>
            </a:r>
            <a:r>
              <a:rPr lang="en-US" altLang="en-US" sz="1800" dirty="0" err="1">
                <a:latin typeface="Calibri" panose="020F0502020204030204" pitchFamily="34" charset="0"/>
              </a:rPr>
              <a:t>εγκεφάλου</a:t>
            </a:r>
            <a:endParaRPr lang="el-GR" altLang="en-US" sz="1800" dirty="0">
              <a:latin typeface="Calibri" panose="020F0502020204030204" pitchFamily="34" charset="0"/>
            </a:endParaRPr>
          </a:p>
          <a:p>
            <a:pPr>
              <a:lnSpc>
                <a:spcPct val="120000"/>
              </a:lnSpc>
              <a:buFont typeface="Wingdings" panose="05000000000000000000" pitchFamily="2" charset="2"/>
              <a:buChar char="ü"/>
            </a:pPr>
            <a:r>
              <a:rPr lang="el-GR" altLang="en-US" sz="1800" dirty="0">
                <a:solidFill>
                  <a:srgbClr val="0070C0"/>
                </a:solidFill>
                <a:latin typeface="Calibri" panose="020F0502020204030204" pitchFamily="34" charset="0"/>
              </a:rPr>
              <a:t>Μηχανισμοί: </a:t>
            </a:r>
            <a:r>
              <a:rPr lang="el-GR" altLang="en-US" sz="1800" dirty="0">
                <a:latin typeface="Calibri" panose="020F0502020204030204" pitchFamily="34" charset="0"/>
              </a:rPr>
              <a:t>στο ΚΝΣ-τραύμα, </a:t>
            </a:r>
            <a:r>
              <a:rPr lang="el-GR" altLang="en-US" sz="1800" dirty="0" err="1">
                <a:latin typeface="Calibri" panose="020F0502020204030204" pitchFamily="34" charset="0"/>
              </a:rPr>
              <a:t>λευκοεγκεφαλοπάθεια</a:t>
            </a:r>
            <a:r>
              <a:rPr lang="el-GR" altLang="en-US" sz="1800" dirty="0">
                <a:latin typeface="Calibri" panose="020F0502020204030204" pitchFamily="34" charset="0"/>
              </a:rPr>
              <a:t>, ενδοκράνια αιμορραγία, ισχαιμία, </a:t>
            </a:r>
            <a:r>
              <a:rPr lang="el-GR" altLang="en-US" sz="1800" dirty="0" err="1">
                <a:latin typeface="Calibri" panose="020F0502020204030204" pitchFamily="34" charset="0"/>
              </a:rPr>
              <a:t>παρανεοπλασματικές</a:t>
            </a:r>
            <a:r>
              <a:rPr lang="el-GR" altLang="en-US" sz="1800" dirty="0">
                <a:latin typeface="Calibri" panose="020F0502020204030204" pitchFamily="34" charset="0"/>
              </a:rPr>
              <a:t> διαταραχές, </a:t>
            </a:r>
            <a:r>
              <a:rPr lang="el-GR" altLang="en-US" sz="1800" dirty="0" err="1">
                <a:latin typeface="Calibri" panose="020F0502020204030204" pitchFamily="34" charset="0"/>
              </a:rPr>
              <a:t>φαρμακοτοξικότητα</a:t>
            </a:r>
            <a:r>
              <a:rPr lang="el-GR" altLang="en-US" sz="1800" dirty="0">
                <a:latin typeface="Calibri" panose="020F0502020204030204" pitchFamily="34" charset="0"/>
              </a:rPr>
              <a:t>, </a:t>
            </a:r>
            <a:r>
              <a:rPr lang="el-GR" altLang="en-US" sz="1800" dirty="0" err="1">
                <a:latin typeface="Calibri" panose="020F0502020204030204" pitchFamily="34" charset="0"/>
              </a:rPr>
              <a:t>ακτινοτοξικότητα</a:t>
            </a:r>
            <a:r>
              <a:rPr lang="el-GR" altLang="en-US" sz="1800" dirty="0">
                <a:latin typeface="Calibri" panose="020F0502020204030204" pitchFamily="34" charset="0"/>
              </a:rPr>
              <a:t>  αποδιδόμενα σε α</a:t>
            </a:r>
            <a:r>
              <a:rPr lang="en-US" altLang="en-US" sz="1800" dirty="0">
                <a:latin typeface="Calibri" panose="020F0502020204030204" pitchFamily="34" charset="0"/>
              </a:rPr>
              <a:t>π</a:t>
            </a:r>
            <a:r>
              <a:rPr lang="en-US" altLang="en-US" sz="1800" dirty="0" err="1">
                <a:latin typeface="Calibri" panose="020F0502020204030204" pitchFamily="34" charset="0"/>
              </a:rPr>
              <a:t>ομυελίνωση</a:t>
            </a:r>
            <a:r>
              <a:rPr lang="en-US" altLang="en-US" sz="1800" dirty="0">
                <a:latin typeface="Calibri" panose="020F0502020204030204" pitchFamily="34" charset="0"/>
              </a:rPr>
              <a:t>, ανα</a:t>
            </a:r>
            <a:r>
              <a:rPr lang="en-US" altLang="en-US" sz="1800" dirty="0" err="1">
                <a:latin typeface="Calibri" panose="020F0502020204030204" pitchFamily="34" charset="0"/>
              </a:rPr>
              <a:t>στολή</a:t>
            </a:r>
            <a:r>
              <a:rPr lang="en-US" altLang="en-US" sz="1800" dirty="0">
                <a:latin typeface="Calibri" panose="020F0502020204030204" pitchFamily="34" charset="0"/>
              </a:rPr>
              <a:t> </a:t>
            </a:r>
            <a:r>
              <a:rPr lang="en-US" altLang="en-US" sz="1800" dirty="0" err="1">
                <a:latin typeface="Calibri" panose="020F0502020204030204" pitchFamily="34" charset="0"/>
              </a:rPr>
              <a:t>της</a:t>
            </a:r>
            <a:r>
              <a:rPr lang="en-US" altLang="en-US" sz="1800" dirty="0">
                <a:latin typeface="Calibri" panose="020F0502020204030204" pitchFamily="34" charset="0"/>
              </a:rPr>
              <a:t> </a:t>
            </a:r>
            <a:r>
              <a:rPr lang="en-US" altLang="en-US" sz="1800" dirty="0" err="1">
                <a:latin typeface="Calibri" panose="020F0502020204030204" pitchFamily="34" charset="0"/>
              </a:rPr>
              <a:t>μυελίνωσης</a:t>
            </a:r>
            <a:r>
              <a:rPr lang="en-US" altLang="en-US" sz="1800" dirty="0">
                <a:latin typeface="Calibri" panose="020F0502020204030204" pitchFamily="34" charset="0"/>
              </a:rPr>
              <a:t>, ανα</a:t>
            </a:r>
            <a:r>
              <a:rPr lang="en-US" altLang="en-US" sz="1800" dirty="0" err="1">
                <a:latin typeface="Calibri" panose="020F0502020204030204" pitchFamily="34" charset="0"/>
              </a:rPr>
              <a:t>στολή</a:t>
            </a:r>
            <a:r>
              <a:rPr lang="en-US" altLang="en-US" sz="1800" dirty="0">
                <a:latin typeface="Calibri" panose="020F0502020204030204" pitchFamily="34" charset="0"/>
              </a:rPr>
              <a:t> </a:t>
            </a:r>
            <a:r>
              <a:rPr lang="en-US" altLang="en-US" sz="1800" dirty="0" err="1">
                <a:latin typeface="Calibri" panose="020F0502020204030204" pitchFamily="34" charset="0"/>
              </a:rPr>
              <a:t>της</a:t>
            </a:r>
            <a:r>
              <a:rPr lang="en-US" altLang="en-US" sz="1800" dirty="0">
                <a:latin typeface="Calibri" panose="020F0502020204030204" pitchFamily="34" charset="0"/>
              </a:rPr>
              <a:t> </a:t>
            </a:r>
            <a:r>
              <a:rPr lang="en-US" altLang="en-US" sz="1800" dirty="0" err="1">
                <a:latin typeface="Calibri" panose="020F0502020204030204" pitchFamily="34" charset="0"/>
              </a:rPr>
              <a:t>δι</a:t>
            </a:r>
            <a:r>
              <a:rPr lang="en-US" altLang="en-US" sz="1800" dirty="0">
                <a:latin typeface="Calibri" panose="020F0502020204030204" pitchFamily="34" charset="0"/>
              </a:rPr>
              <a:t>ακλάδωσης και συναπτογένεσης, νέκρωση λευκής ουσίας, απώλεια φαιάς ουσίας</a:t>
            </a:r>
            <a:endParaRPr lang="el-GR" altLang="en-US" sz="1800" dirty="0">
              <a:latin typeface="Calibri" panose="020F0502020204030204" pitchFamily="34" charset="0"/>
            </a:endParaRPr>
          </a:p>
          <a:p>
            <a:pPr>
              <a:lnSpc>
                <a:spcPct val="110000"/>
              </a:lnSpc>
              <a:buFont typeface="Wingdings" panose="05000000000000000000" pitchFamily="2" charset="2"/>
              <a:buChar char="ü"/>
            </a:pPr>
            <a:r>
              <a:rPr lang="el-GR" altLang="en-US" sz="1800" dirty="0">
                <a:solidFill>
                  <a:srgbClr val="0070C0"/>
                </a:solidFill>
                <a:latin typeface="Calibri" panose="020F0502020204030204" pitchFamily="34" charset="0"/>
              </a:rPr>
              <a:t>Νευροαναπτυξιακές επιπτώσεις: </a:t>
            </a:r>
            <a:r>
              <a:rPr lang="en-US" altLang="en-US" sz="1800" dirty="0" err="1">
                <a:latin typeface="Calibri" panose="020F0502020204030204" pitchFamily="34" charset="0"/>
              </a:rPr>
              <a:t>Πτώση</a:t>
            </a:r>
            <a:r>
              <a:rPr lang="en-US" altLang="en-US" sz="1800" dirty="0">
                <a:latin typeface="Calibri" panose="020F0502020204030204" pitchFamily="34" charset="0"/>
              </a:rPr>
              <a:t> IQ 10 </a:t>
            </a:r>
            <a:r>
              <a:rPr lang="en-US" altLang="en-US" sz="1800" dirty="0" err="1">
                <a:latin typeface="Calibri" panose="020F0502020204030204" pitchFamily="34" charset="0"/>
              </a:rPr>
              <a:t>μονάδες</a:t>
            </a:r>
            <a:r>
              <a:rPr lang="en-US" altLang="en-US" sz="1800" dirty="0">
                <a:latin typeface="Calibri" panose="020F0502020204030204" pitchFamily="34" charset="0"/>
              </a:rPr>
              <a:t> </a:t>
            </a:r>
            <a:r>
              <a:rPr lang="en-US" altLang="en-US" sz="1800" dirty="0" err="1">
                <a:latin typeface="Calibri" panose="020F0502020204030204" pitchFamily="34" charset="0"/>
              </a:rPr>
              <a:t>σε</a:t>
            </a:r>
            <a:r>
              <a:rPr lang="en-US" altLang="en-US" sz="1800" dirty="0">
                <a:latin typeface="Calibri" panose="020F0502020204030204" pitchFamily="34" charset="0"/>
              </a:rPr>
              <a:t> </a:t>
            </a:r>
            <a:r>
              <a:rPr lang="en-US" altLang="en-US" sz="1800" dirty="0" err="1">
                <a:latin typeface="Calibri" panose="020F0502020204030204" pitchFamily="34" charset="0"/>
              </a:rPr>
              <a:t>σχέση</a:t>
            </a:r>
            <a:r>
              <a:rPr lang="en-US" altLang="en-US" sz="1800" dirty="0">
                <a:latin typeface="Calibri" panose="020F0502020204030204" pitchFamily="34" charset="0"/>
              </a:rPr>
              <a:t> </a:t>
            </a:r>
            <a:r>
              <a:rPr lang="en-US" altLang="en-US" sz="1800" dirty="0" err="1">
                <a:latin typeface="Calibri" panose="020F0502020204030204" pitchFamily="34" charset="0"/>
              </a:rPr>
              <a:t>με</a:t>
            </a:r>
            <a:r>
              <a:rPr lang="en-US" altLang="en-US" sz="1800" dirty="0">
                <a:latin typeface="Calibri" panose="020F0502020204030204" pitchFamily="34" charset="0"/>
              </a:rPr>
              <a:t> </a:t>
            </a:r>
            <a:r>
              <a:rPr lang="en-US" altLang="en-US" sz="1800" dirty="0" err="1">
                <a:latin typeface="Calibri" panose="020F0502020204030204" pitchFamily="34" charset="0"/>
              </a:rPr>
              <a:t>το</a:t>
            </a:r>
            <a:r>
              <a:rPr lang="en-US" altLang="en-US" sz="1800" dirty="0">
                <a:latin typeface="Calibri" panose="020F0502020204030204" pitchFamily="34" charset="0"/>
              </a:rPr>
              <a:t> </a:t>
            </a:r>
            <a:r>
              <a:rPr lang="en-US" altLang="en-US" sz="1800" dirty="0" err="1">
                <a:latin typeface="Calibri" panose="020F0502020204030204" pitchFamily="34" charset="0"/>
              </a:rPr>
              <a:t>γενικό</a:t>
            </a:r>
            <a:r>
              <a:rPr lang="en-US" altLang="en-US" sz="1800" dirty="0">
                <a:latin typeface="Calibri" panose="020F0502020204030204" pitchFamily="34" charset="0"/>
              </a:rPr>
              <a:t> π</a:t>
            </a:r>
            <a:r>
              <a:rPr lang="en-US" altLang="en-US" sz="1800" dirty="0" err="1">
                <a:latin typeface="Calibri" panose="020F0502020204030204" pitchFamily="34" charset="0"/>
              </a:rPr>
              <a:t>ληθυσμό</a:t>
            </a:r>
            <a:r>
              <a:rPr lang="en-US" altLang="en-US" sz="1800" dirty="0">
                <a:latin typeface="Calibri" panose="020F0502020204030204" pitchFamily="34" charset="0"/>
              </a:rPr>
              <a:t> </a:t>
            </a:r>
            <a:r>
              <a:rPr lang="el-GR" altLang="en-US" sz="1800" dirty="0">
                <a:latin typeface="Calibri" panose="020F0502020204030204" pitchFamily="34" charset="0"/>
              </a:rPr>
              <a:t>, ΔΕΠ-Υ, </a:t>
            </a:r>
            <a:r>
              <a:rPr lang="en-US" altLang="en-US" sz="1800" dirty="0" err="1">
                <a:latin typeface="Calibri" panose="020F0502020204030204" pitchFamily="34" charset="0"/>
              </a:rPr>
              <a:t>έκ</a:t>
            </a:r>
            <a:r>
              <a:rPr lang="en-US" altLang="en-US" sz="1800" dirty="0">
                <a:latin typeface="Calibri" panose="020F0502020204030204" pitchFamily="34" charset="0"/>
              </a:rPr>
              <a:t>πτωση μνήμης, συγκέντρωσης, </a:t>
            </a:r>
            <a:r>
              <a:rPr lang="el-GR" altLang="en-US" sz="1800" dirty="0">
                <a:latin typeface="Calibri" panose="020F0502020204030204" pitchFamily="34" charset="0"/>
              </a:rPr>
              <a:t>δυσκολίες στην </a:t>
            </a:r>
            <a:r>
              <a:rPr lang="en-US" altLang="en-US" sz="1800" dirty="0">
                <a:latin typeface="Calibri" panose="020F0502020204030204" pitchFamily="34" charset="0"/>
              </a:rPr>
              <a:t>α</a:t>
            </a:r>
            <a:r>
              <a:rPr lang="en-US" altLang="en-US" sz="1800" dirty="0" err="1">
                <a:latin typeface="Calibri" panose="020F0502020204030204" pitchFamily="34" charset="0"/>
              </a:rPr>
              <a:t>ριθμητική</a:t>
            </a:r>
            <a:r>
              <a:rPr lang="el-GR" altLang="en-US" sz="1800" dirty="0">
                <a:latin typeface="Calibri" panose="020F0502020204030204" pitchFamily="34" charset="0"/>
              </a:rPr>
              <a:t>/</a:t>
            </a:r>
            <a:r>
              <a:rPr lang="en-US" altLang="en-US" sz="1800" dirty="0">
                <a:latin typeface="Calibri" panose="020F0502020204030204" pitchFamily="34" charset="0"/>
              </a:rPr>
              <a:t>μα</a:t>
            </a:r>
            <a:r>
              <a:rPr lang="en-US" altLang="en-US" sz="1800" dirty="0" err="1">
                <a:latin typeface="Calibri" panose="020F0502020204030204" pitchFamily="34" charset="0"/>
              </a:rPr>
              <a:t>θημ</a:t>
            </a:r>
            <a:r>
              <a:rPr lang="en-US" altLang="en-US" sz="1800" dirty="0">
                <a:latin typeface="Calibri" panose="020F0502020204030204" pitchFamily="34" charset="0"/>
              </a:rPr>
              <a:t>ατικ</a:t>
            </a:r>
            <a:r>
              <a:rPr lang="el-GR" altLang="en-US" sz="1800" dirty="0">
                <a:latin typeface="Calibri" panose="020F0502020204030204" pitchFamily="34" charset="0"/>
              </a:rPr>
              <a:t>ά</a:t>
            </a:r>
            <a:r>
              <a:rPr lang="en-US" altLang="en-US" sz="1800" dirty="0">
                <a:latin typeface="Calibri" panose="020F0502020204030204" pitchFamily="34" charset="0"/>
              </a:rPr>
              <a:t>, μνήμη εργασίας, μειωμένη ταχύτητα επεξεργασίας,</a:t>
            </a:r>
            <a:r>
              <a:rPr lang="el-GR" altLang="en-US" sz="1800" dirty="0">
                <a:latin typeface="Calibri" panose="020F0502020204030204" pitchFamily="34" charset="0"/>
              </a:rPr>
              <a:t> δυσκολίες σε </a:t>
            </a:r>
            <a:r>
              <a:rPr lang="en-US" altLang="en-US" sz="1800" dirty="0">
                <a:latin typeface="Calibri" panose="020F0502020204030204" pitchFamily="34" charset="0"/>
              </a:rPr>
              <a:t>χωροχρονικές έννοιες, αλληλουχίες, </a:t>
            </a:r>
            <a:r>
              <a:rPr lang="en-US" altLang="en-US" sz="1800" dirty="0" err="1">
                <a:latin typeface="Calibri" panose="020F0502020204030204" pitchFamily="34" charset="0"/>
              </a:rPr>
              <a:t>λύση</a:t>
            </a:r>
            <a:r>
              <a:rPr lang="en-US" altLang="en-US" sz="1800" dirty="0">
                <a:latin typeface="Calibri" panose="020F0502020204030204" pitchFamily="34" charset="0"/>
              </a:rPr>
              <a:t> π</a:t>
            </a:r>
            <a:r>
              <a:rPr lang="en-US" altLang="en-US" sz="1800" dirty="0" err="1">
                <a:latin typeface="Calibri" panose="020F0502020204030204" pitchFamily="34" charset="0"/>
              </a:rPr>
              <a:t>ρο</a:t>
            </a:r>
            <a:r>
              <a:rPr lang="en-US" altLang="en-US" sz="1800" dirty="0">
                <a:latin typeface="Calibri" panose="020F0502020204030204" pitchFamily="34" charset="0"/>
              </a:rPr>
              <a:t>βλημάτων, δεξιότητες προσαρμογής</a:t>
            </a:r>
            <a:r>
              <a:rPr lang="el-GR" altLang="en-US" sz="1800" dirty="0">
                <a:latin typeface="Calibri" panose="020F0502020204030204" pitchFamily="34" charset="0"/>
              </a:rPr>
              <a:t>, συνολική βραδύτητα</a:t>
            </a:r>
            <a:r>
              <a:rPr lang="en-US" altLang="en-US" sz="1800" dirty="0">
                <a:latin typeface="Calibri" panose="020F0502020204030204" pitchFamily="34" charset="0"/>
              </a:rPr>
              <a:t> </a:t>
            </a:r>
            <a:r>
              <a:rPr lang="el-GR" altLang="en-US" sz="1800" dirty="0">
                <a:latin typeface="Calibri" panose="020F0502020204030204" pitchFamily="34" charset="0"/>
              </a:rPr>
              <a:t>υψηλών γνωστικών λειτουργιών (</a:t>
            </a:r>
            <a:r>
              <a:rPr lang="en-US" altLang="en-US" sz="1800" dirty="0">
                <a:latin typeface="Calibri" panose="020F0502020204030204" pitchFamily="34" charset="0"/>
              </a:rPr>
              <a:t>slow cognitive tempo)</a:t>
            </a:r>
            <a:endParaRPr lang="el-GR" altLang="en-US" sz="1800" dirty="0">
              <a:latin typeface="Calibri" panose="020F0502020204030204" pitchFamily="34" charset="0"/>
            </a:endParaRPr>
          </a:p>
          <a:p>
            <a:pPr>
              <a:lnSpc>
                <a:spcPct val="120000"/>
              </a:lnSpc>
              <a:buFont typeface="Wingdings" panose="05000000000000000000" pitchFamily="2" charset="2"/>
              <a:buChar char="ü"/>
            </a:pPr>
            <a:r>
              <a:rPr lang="el-GR" altLang="en-US" sz="1800" dirty="0">
                <a:solidFill>
                  <a:srgbClr val="0070C0"/>
                </a:solidFill>
                <a:latin typeface="Calibri" panose="020F0502020204030204" pitchFamily="34" charset="0"/>
              </a:rPr>
              <a:t>Πρόληψη: </a:t>
            </a:r>
            <a:r>
              <a:rPr lang="el-GR" altLang="en-US" sz="1800" dirty="0">
                <a:latin typeface="Calibri" panose="020F0502020204030204" pitchFamily="34" charset="0"/>
              </a:rPr>
              <a:t>αντικατάσταση ακτινοθεραπείας από χημειοθεραπεία, μείωση ακτινοβολίας στην ακτινοθεραπεία, εξατομικευμένη θεραπευτική αντιμετώπιση (</a:t>
            </a:r>
            <a:r>
              <a:rPr lang="en-US" altLang="en-US" sz="1800" dirty="0">
                <a:latin typeface="Calibri" panose="020F0502020204030204" pitchFamily="34" charset="0"/>
              </a:rPr>
              <a:t>precision medicine) </a:t>
            </a:r>
            <a:r>
              <a:rPr lang="el-GR" altLang="en-US" sz="1800" dirty="0">
                <a:latin typeface="Calibri" panose="020F0502020204030204" pitchFamily="34" charset="0"/>
              </a:rPr>
              <a:t> σε σχέση με το γονιδιακό προφίλ των πασχόντων, νευροπροστατευτικοί παράγοντες (υπό έρευνα), πρώιμη ανίχνευση αναπτυξιακών ελλειμμάτων (4 ετών) και κατάλληλη υποστήριξη/ αντιμετώπιση</a:t>
            </a:r>
            <a:endParaRPr lang="en-US" altLang="en-US" sz="1800" dirty="0">
              <a:latin typeface="Calibri" panose="020F0502020204030204" pitchFamily="34" charset="0"/>
            </a:endParaRPr>
          </a:p>
          <a:p>
            <a:pPr>
              <a:lnSpc>
                <a:spcPct val="120000"/>
              </a:lnSpc>
              <a:buFont typeface="Wingdings" panose="05000000000000000000" pitchFamily="2" charset="2"/>
              <a:buChar char="ü"/>
            </a:pPr>
            <a:endParaRPr lang="en-US" altLang="en-US" sz="1800" dirty="0">
              <a:latin typeface="Calibri" panose="020F0502020204030204" pitchFamily="34" charset="0"/>
            </a:endParaRPr>
          </a:p>
          <a:p>
            <a:pPr>
              <a:lnSpc>
                <a:spcPct val="80000"/>
              </a:lnSpc>
              <a:buNone/>
            </a:pPr>
            <a:endParaRPr lang="en-US" altLang="en-US" sz="1800" dirty="0">
              <a:latin typeface="Calibri" panose="020F0502020204030204" pitchFamily="34" charset="0"/>
            </a:endParaRPr>
          </a:p>
          <a:p>
            <a:pPr algn="ctr">
              <a:buFont typeface="Wingdings" panose="05000000000000000000" pitchFamily="2" charset="2"/>
              <a:buChar char="ü"/>
              <a:defRPr/>
            </a:pPr>
            <a:endParaRPr lang="en-US" altLang="en-US" sz="1800" dirty="0">
              <a:latin typeface="Calibri" panose="020F0502020204030204" pitchFamily="34" charset="0"/>
            </a:endParaRPr>
          </a:p>
          <a:p>
            <a:endParaRPr lang="en-US" dirty="0"/>
          </a:p>
        </p:txBody>
      </p:sp>
    </p:spTree>
    <p:extLst>
      <p:ext uri="{BB962C8B-B14F-4D97-AF65-F5344CB8AC3E}">
        <p14:creationId xmlns:p14="http://schemas.microsoft.com/office/powerpoint/2010/main" val="2022356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838200" y="1567543"/>
            <a:ext cx="10515600" cy="4609420"/>
          </a:xfrm>
        </p:spPr>
        <p:txBody>
          <a:bodyPr>
            <a:normAutofit/>
          </a:bodyPr>
          <a:lstStyle/>
          <a:p>
            <a:pPr marL="0" indent="0" algn="ctr">
              <a:buNone/>
            </a:pPr>
            <a:r>
              <a:rPr lang="el-GR" sz="1800" b="1" dirty="0" err="1">
                <a:solidFill>
                  <a:srgbClr val="0070C0"/>
                </a:solidFill>
              </a:rPr>
              <a:t>Ινοκυστική</a:t>
            </a:r>
            <a:r>
              <a:rPr lang="el-GR" sz="1800" b="1" dirty="0">
                <a:solidFill>
                  <a:srgbClr val="0070C0"/>
                </a:solidFill>
              </a:rPr>
              <a:t> νόσος και χρόνια αναπνευστικά νοσήματα </a:t>
            </a:r>
            <a:r>
              <a:rPr lang="el-GR" sz="1800" dirty="0"/>
              <a:t>(π.χ. βρογχικό άσθμα)</a:t>
            </a:r>
          </a:p>
          <a:p>
            <a:endParaRPr lang="el-GR" sz="1800" dirty="0"/>
          </a:p>
          <a:p>
            <a:pPr>
              <a:buFont typeface="Wingdings" panose="05000000000000000000" pitchFamily="2" charset="2"/>
              <a:buChar char="ü"/>
            </a:pPr>
            <a:endParaRPr lang="el-GR" sz="1800" dirty="0">
              <a:solidFill>
                <a:srgbClr val="0070C0"/>
              </a:solidFill>
            </a:endParaRPr>
          </a:p>
          <a:p>
            <a:pPr>
              <a:buFont typeface="Wingdings" panose="05000000000000000000" pitchFamily="2" charset="2"/>
              <a:buChar char="ü"/>
            </a:pPr>
            <a:endParaRPr lang="el-GR" sz="1800" dirty="0">
              <a:solidFill>
                <a:srgbClr val="0070C0"/>
              </a:solidFill>
            </a:endParaRPr>
          </a:p>
          <a:p>
            <a:pPr>
              <a:buFont typeface="Wingdings" panose="05000000000000000000" pitchFamily="2" charset="2"/>
              <a:buChar char="ü"/>
            </a:pPr>
            <a:r>
              <a:rPr lang="el-GR" sz="1800" dirty="0">
                <a:solidFill>
                  <a:srgbClr val="0070C0"/>
                </a:solidFill>
              </a:rPr>
              <a:t>Μηχανισμοί: </a:t>
            </a:r>
            <a:r>
              <a:rPr lang="el-GR" sz="1800" dirty="0"/>
              <a:t>πολλαπλές και μακροχρόνιες νοσηλείες, ανεπαρκής πρόσληψη βάρους στη βρεφική ηλικία</a:t>
            </a:r>
          </a:p>
          <a:p>
            <a:pPr>
              <a:buFont typeface="Wingdings" panose="05000000000000000000" pitchFamily="2" charset="2"/>
              <a:buChar char="ü"/>
            </a:pPr>
            <a:endParaRPr lang="el-GR" sz="1800" dirty="0"/>
          </a:p>
          <a:p>
            <a:pPr>
              <a:buFont typeface="Wingdings" panose="05000000000000000000" pitchFamily="2" charset="2"/>
              <a:buChar char="ü"/>
            </a:pPr>
            <a:r>
              <a:rPr lang="el-GR" sz="1800" dirty="0">
                <a:solidFill>
                  <a:srgbClr val="0070C0"/>
                </a:solidFill>
              </a:rPr>
              <a:t>Νευροαναπτυξιακές επιπτώσεις: </a:t>
            </a:r>
            <a:r>
              <a:rPr lang="el-GR" sz="1800" dirty="0"/>
              <a:t>χωρίς σημαντικές διαφορές στο </a:t>
            </a:r>
            <a:r>
              <a:rPr lang="en-US" sz="1800" dirty="0"/>
              <a:t>IQ </a:t>
            </a:r>
            <a:r>
              <a:rPr lang="el-GR" sz="1800" dirty="0"/>
              <a:t>από το γενικό πληθυσμό, μαθησιακές δυσκολίες, προβλήματα συμπεριφοράς που επηρεάζουν τη συμμόρφωση στη θεραπεία</a:t>
            </a:r>
            <a:endParaRPr lang="en-US" sz="1800" dirty="0"/>
          </a:p>
        </p:txBody>
      </p:sp>
    </p:spTree>
    <p:extLst>
      <p:ext uri="{BB962C8B-B14F-4D97-AF65-F5344CB8AC3E}">
        <p14:creationId xmlns:p14="http://schemas.microsoft.com/office/powerpoint/2010/main" val="996094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0" y="1280160"/>
            <a:ext cx="12192000" cy="5577840"/>
          </a:xfrm>
        </p:spPr>
        <p:txBody>
          <a:bodyPr>
            <a:normAutofit/>
          </a:bodyPr>
          <a:lstStyle/>
          <a:p>
            <a:pPr marL="0" indent="0" algn="ctr">
              <a:buNone/>
            </a:pPr>
            <a:r>
              <a:rPr lang="el-GR" dirty="0"/>
              <a:t>Κληρονομικά Μεταβολικά Νοσήματα</a:t>
            </a:r>
          </a:p>
          <a:p>
            <a:pPr>
              <a:buFont typeface="Wingdings" panose="05000000000000000000" pitchFamily="2" charset="2"/>
              <a:buChar char="ü"/>
            </a:pPr>
            <a:r>
              <a:rPr lang="el-GR" sz="1600" dirty="0"/>
              <a:t>Διαταραχές αμινοξέων (φαινυλοκετονουρία, οργανικές οξυουρίες, διαταραχές κύκλου ουρίας κ.λπ.)</a:t>
            </a:r>
          </a:p>
          <a:p>
            <a:pPr>
              <a:buFont typeface="Wingdings" panose="05000000000000000000" pitchFamily="2" charset="2"/>
              <a:buChar char="ü"/>
            </a:pPr>
            <a:r>
              <a:rPr lang="el-GR" sz="1600" dirty="0"/>
              <a:t>Διαταραχές υδατανθράκων (</a:t>
            </a:r>
            <a:r>
              <a:rPr lang="el-GR" sz="1600" dirty="0" err="1"/>
              <a:t>γαλακτοζαιμία</a:t>
            </a:r>
            <a:r>
              <a:rPr lang="el-GR" sz="1600" dirty="0"/>
              <a:t>, </a:t>
            </a:r>
            <a:r>
              <a:rPr lang="el-GR" sz="1600" dirty="0" err="1"/>
              <a:t>φρουκτοζαιμία</a:t>
            </a:r>
            <a:r>
              <a:rPr lang="el-GR" sz="1600" dirty="0"/>
              <a:t>, δυσανεξία στη λακτόζη, </a:t>
            </a:r>
            <a:r>
              <a:rPr lang="el-GR" sz="1600" dirty="0" err="1"/>
              <a:t>γλυκογονιάσεις</a:t>
            </a:r>
            <a:r>
              <a:rPr lang="el-GR" sz="1600" dirty="0"/>
              <a:t>)</a:t>
            </a:r>
          </a:p>
          <a:p>
            <a:pPr>
              <a:buFont typeface="Wingdings" panose="05000000000000000000" pitchFamily="2" charset="2"/>
              <a:buChar char="ü"/>
            </a:pPr>
            <a:r>
              <a:rPr lang="el-GR" sz="1600" dirty="0"/>
              <a:t>Διαταραχές λιπιδίων [</a:t>
            </a:r>
            <a:r>
              <a:rPr lang="el-GR" sz="1600" dirty="0" err="1"/>
              <a:t>υπερχοληστερολαιμία</a:t>
            </a:r>
            <a:r>
              <a:rPr lang="el-GR" sz="1600" dirty="0"/>
              <a:t>, </a:t>
            </a:r>
            <a:r>
              <a:rPr lang="el-GR" sz="1600" dirty="0" err="1"/>
              <a:t>υπερτριγλυκεριδαιμία</a:t>
            </a:r>
            <a:r>
              <a:rPr lang="el-GR" sz="1600" dirty="0"/>
              <a:t>, </a:t>
            </a:r>
            <a:r>
              <a:rPr lang="el-GR" sz="1600" dirty="0" err="1"/>
              <a:t>υποχοληστερο­λαιμία</a:t>
            </a:r>
            <a:r>
              <a:rPr lang="el-GR" sz="1600" dirty="0"/>
              <a:t>, </a:t>
            </a:r>
            <a:r>
              <a:rPr lang="el-GR" sz="1600" dirty="0" err="1"/>
              <a:t>υπο</a:t>
            </a:r>
            <a:r>
              <a:rPr lang="el-GR" sz="1600" dirty="0"/>
              <a:t>-HDL-</a:t>
            </a:r>
            <a:r>
              <a:rPr lang="el-GR" sz="1600" dirty="0" err="1"/>
              <a:t>αιμία</a:t>
            </a:r>
            <a:r>
              <a:rPr lang="el-GR" sz="1600" dirty="0"/>
              <a:t>, αυξημένα επίπεδα LP(a)]</a:t>
            </a:r>
          </a:p>
          <a:p>
            <a:pPr>
              <a:buFont typeface="Wingdings" panose="05000000000000000000" pitchFamily="2" charset="2"/>
              <a:buChar char="ü"/>
            </a:pPr>
            <a:r>
              <a:rPr lang="el-GR" sz="1600" dirty="0"/>
              <a:t>Διαταραχές κολλαγόνου και συνδετικού ιστού (</a:t>
            </a:r>
            <a:r>
              <a:rPr lang="el-GR" sz="1600" dirty="0" err="1"/>
              <a:t>βλεννοπολυσακχαριδώσεις</a:t>
            </a:r>
            <a:r>
              <a:rPr lang="el-GR" sz="1600" dirty="0"/>
              <a:t>)</a:t>
            </a:r>
          </a:p>
          <a:p>
            <a:pPr>
              <a:buFont typeface="Wingdings" panose="05000000000000000000" pitchFamily="2" charset="2"/>
              <a:buChar char="ü"/>
            </a:pPr>
            <a:r>
              <a:rPr lang="el-GR" sz="1600" dirty="0"/>
              <a:t>Διαταραχές </a:t>
            </a:r>
            <a:r>
              <a:rPr lang="el-GR" sz="1600" dirty="0" err="1"/>
              <a:t>λυσοσωμικών</a:t>
            </a:r>
            <a:r>
              <a:rPr lang="el-GR" sz="1600" dirty="0"/>
              <a:t> ενζύμων</a:t>
            </a:r>
          </a:p>
          <a:p>
            <a:pPr>
              <a:buFont typeface="Wingdings" panose="05000000000000000000" pitchFamily="2" charset="2"/>
              <a:buChar char="ü"/>
            </a:pPr>
            <a:r>
              <a:rPr lang="el-GR" sz="1600" dirty="0"/>
              <a:t>Διαταραχές </a:t>
            </a:r>
            <a:r>
              <a:rPr lang="el-GR" sz="1600" dirty="0" err="1"/>
              <a:t>υπεροξεισωμικών</a:t>
            </a:r>
            <a:r>
              <a:rPr lang="el-GR" sz="1600" dirty="0"/>
              <a:t> ενζύμων</a:t>
            </a:r>
          </a:p>
          <a:p>
            <a:pPr>
              <a:buFont typeface="Wingdings" panose="05000000000000000000" pitchFamily="2" charset="2"/>
              <a:buChar char="ü"/>
            </a:pPr>
            <a:r>
              <a:rPr lang="el-GR" sz="1600" dirty="0"/>
              <a:t>Διαταραχές </a:t>
            </a:r>
            <a:r>
              <a:rPr lang="el-GR" sz="1600" dirty="0" err="1"/>
              <a:t>μιτοχονδριακών</a:t>
            </a:r>
            <a:r>
              <a:rPr lang="el-GR" sz="1600" dirty="0"/>
              <a:t> ενζύμων</a:t>
            </a:r>
          </a:p>
          <a:p>
            <a:pPr>
              <a:buFont typeface="Wingdings" panose="05000000000000000000" pitchFamily="2" charset="2"/>
              <a:buChar char="ü"/>
            </a:pPr>
            <a:r>
              <a:rPr lang="el-GR" sz="1600" dirty="0"/>
              <a:t>Διαταραχές χολικών οξέων</a:t>
            </a:r>
          </a:p>
          <a:p>
            <a:pPr>
              <a:buFont typeface="Wingdings" panose="05000000000000000000" pitchFamily="2" charset="2"/>
              <a:buChar char="ü"/>
            </a:pPr>
            <a:r>
              <a:rPr lang="el-GR" sz="1600" dirty="0"/>
              <a:t>Διαταραχές της γλυκοζυλίωσης</a:t>
            </a:r>
          </a:p>
          <a:p>
            <a:pPr>
              <a:buFont typeface="Wingdings" panose="05000000000000000000" pitchFamily="2" charset="2"/>
              <a:buChar char="ü"/>
            </a:pPr>
            <a:r>
              <a:rPr lang="el-GR" sz="1600" dirty="0"/>
              <a:t>Διαταραχές οξείδωσης λιπαρών οξέων</a:t>
            </a:r>
          </a:p>
          <a:p>
            <a:pPr>
              <a:buFont typeface="Wingdings" panose="05000000000000000000" pitchFamily="2" charset="2"/>
              <a:buChar char="ü"/>
            </a:pPr>
            <a:r>
              <a:rPr lang="el-GR" sz="1600" dirty="0"/>
              <a:t>Διαταραχές βιταμινών</a:t>
            </a:r>
          </a:p>
          <a:p>
            <a:pPr>
              <a:buFont typeface="Wingdings" panose="05000000000000000000" pitchFamily="2" charset="2"/>
              <a:buChar char="ü"/>
            </a:pPr>
            <a:r>
              <a:rPr lang="el-GR" sz="1600" dirty="0"/>
              <a:t>Διαταραχές μετάλλων</a:t>
            </a:r>
          </a:p>
          <a:p>
            <a:pPr>
              <a:buFont typeface="Wingdings" panose="05000000000000000000" pitchFamily="2" charset="2"/>
              <a:buChar char="ü"/>
            </a:pPr>
            <a:r>
              <a:rPr lang="el-GR" sz="1600" dirty="0"/>
              <a:t>Διαταραχές νευροδιαβιβαστών</a:t>
            </a:r>
          </a:p>
          <a:p>
            <a:endParaRPr lang="en-US" dirty="0"/>
          </a:p>
        </p:txBody>
      </p:sp>
    </p:spTree>
    <p:extLst>
      <p:ext uri="{BB962C8B-B14F-4D97-AF65-F5344CB8AC3E}">
        <p14:creationId xmlns:p14="http://schemas.microsoft.com/office/powerpoint/2010/main" val="916066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838200" y="1436914"/>
            <a:ext cx="10515600" cy="4740049"/>
          </a:xfrm>
        </p:spPr>
        <p:txBody>
          <a:bodyPr/>
          <a:lstStyle/>
          <a:p>
            <a:pPr marL="0" indent="0" algn="ctr">
              <a:buNone/>
            </a:pPr>
            <a:r>
              <a:rPr lang="el-GR" sz="2400" dirty="0">
                <a:solidFill>
                  <a:srgbClr val="0070C0"/>
                </a:solidFill>
              </a:rPr>
              <a:t>Κληρονομικά μεταβολικά νοσήματα</a:t>
            </a:r>
          </a:p>
          <a:p>
            <a:pPr>
              <a:buFont typeface="Wingdings" panose="05000000000000000000" pitchFamily="2" charset="2"/>
              <a:buChar char="ü"/>
            </a:pPr>
            <a:endParaRPr lang="el-GR" sz="1800" dirty="0"/>
          </a:p>
          <a:p>
            <a:pPr>
              <a:buFont typeface="Wingdings" panose="05000000000000000000" pitchFamily="2" charset="2"/>
              <a:buChar char="ü"/>
            </a:pPr>
            <a:endParaRPr lang="el-GR" sz="1800" dirty="0"/>
          </a:p>
          <a:p>
            <a:pPr>
              <a:buFont typeface="Wingdings" panose="05000000000000000000" pitchFamily="2" charset="2"/>
              <a:buChar char="ü"/>
            </a:pPr>
            <a:endParaRPr lang="el-GR" sz="1800" dirty="0"/>
          </a:p>
          <a:p>
            <a:pPr>
              <a:buFont typeface="Wingdings" panose="05000000000000000000" pitchFamily="2" charset="2"/>
              <a:buChar char="ü"/>
            </a:pPr>
            <a:r>
              <a:rPr lang="el-GR" sz="1800" dirty="0">
                <a:solidFill>
                  <a:srgbClr val="0070C0"/>
                </a:solidFill>
              </a:rPr>
              <a:t>Μηχανισμοί: </a:t>
            </a:r>
            <a:r>
              <a:rPr lang="el-GR" sz="1800" dirty="0"/>
              <a:t>τοξικοί αθροιζόμενοι μεταβολίτες, σπασμοί, εγκεφαλοπάθεια, ανεπαρκής πρόσληψη βάρους, υπογλυκαιμία, υπεραμμωνιαιμία, ηπατική δυσλειτουργία, νεφρική δυσλειτουργία, γαλακτική οξέωση</a:t>
            </a:r>
          </a:p>
          <a:p>
            <a:pPr>
              <a:buFont typeface="Wingdings" panose="05000000000000000000" pitchFamily="2" charset="2"/>
              <a:buChar char="ü"/>
            </a:pPr>
            <a:endParaRPr lang="el-GR" sz="1800" dirty="0"/>
          </a:p>
          <a:p>
            <a:pPr>
              <a:buFont typeface="Wingdings" panose="05000000000000000000" pitchFamily="2" charset="2"/>
              <a:buChar char="ü"/>
            </a:pPr>
            <a:endParaRPr lang="el-GR" sz="1800" dirty="0"/>
          </a:p>
          <a:p>
            <a:pPr>
              <a:buFont typeface="Wingdings" panose="05000000000000000000" pitchFamily="2" charset="2"/>
              <a:buChar char="ü"/>
            </a:pPr>
            <a:r>
              <a:rPr lang="el-GR" sz="1800" dirty="0">
                <a:solidFill>
                  <a:srgbClr val="0070C0"/>
                </a:solidFill>
              </a:rPr>
              <a:t>Νευροαναπτυξιακές επιπτώσεις: </a:t>
            </a:r>
            <a:r>
              <a:rPr lang="el-GR" sz="1800" dirty="0"/>
              <a:t>(σοβαρές αναπηρίες) κινητικά προβλήματα, σπαστικότητα, γνωσιακά ελλείμματα, ΔΑΦ, ΔΕΠ-Υ, μαθησιακές δυσκολίες</a:t>
            </a:r>
            <a:endParaRPr lang="en-US" sz="1800" dirty="0"/>
          </a:p>
        </p:txBody>
      </p:sp>
    </p:spTree>
    <p:extLst>
      <p:ext uri="{BB962C8B-B14F-4D97-AF65-F5344CB8AC3E}">
        <p14:creationId xmlns:p14="http://schemas.microsoft.com/office/powerpoint/2010/main" val="3126163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56754" y="111351"/>
            <a:ext cx="10515600" cy="1325563"/>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156754" y="1436914"/>
            <a:ext cx="12035246" cy="4740049"/>
          </a:xfrm>
        </p:spPr>
        <p:txBody>
          <a:bodyPr>
            <a:normAutofit/>
          </a:bodyPr>
          <a:lstStyle/>
          <a:p>
            <a:pPr marL="0" indent="0" algn="ctr">
              <a:buNone/>
            </a:pPr>
            <a:r>
              <a:rPr lang="el-GR" sz="2400" dirty="0">
                <a:solidFill>
                  <a:srgbClr val="0070C0"/>
                </a:solidFill>
              </a:rPr>
              <a:t>Χρόνια νεφρική νόσος</a:t>
            </a:r>
          </a:p>
          <a:p>
            <a:pPr>
              <a:buFont typeface="Wingdings" panose="05000000000000000000" pitchFamily="2" charset="2"/>
              <a:buChar char="ü"/>
            </a:pPr>
            <a:r>
              <a:rPr lang="el-GR" sz="1800" dirty="0">
                <a:solidFill>
                  <a:srgbClr val="0070C0"/>
                </a:solidFill>
              </a:rPr>
              <a:t>Μηχανισμοί: </a:t>
            </a:r>
            <a:r>
              <a:rPr lang="el-GR" sz="1800" dirty="0"/>
              <a:t>αναιμία, υπέρταση, αγγειοπάθεια ΚΝΣ, ανεπαρκής πρόσληψη βάρους, ουραιμική εγκεφαλοπάθεια, υπερτασική εγκεφαλοπάθεια, πολλαπλές και μακροχρόνιες νοσηλείες </a:t>
            </a:r>
          </a:p>
          <a:p>
            <a:pPr>
              <a:buFont typeface="Wingdings" panose="05000000000000000000" pitchFamily="2" charset="2"/>
              <a:buChar char="ü"/>
            </a:pPr>
            <a:r>
              <a:rPr lang="el-GR" sz="1800" dirty="0">
                <a:solidFill>
                  <a:srgbClr val="0070C0"/>
                </a:solidFill>
              </a:rPr>
              <a:t>Νευροαναπτυξιακές επιπτώσεις: </a:t>
            </a:r>
            <a:r>
              <a:rPr lang="el-GR" sz="1800" dirty="0"/>
              <a:t>νευρογνωσιακές λειτουργίες στο σύνολό τους χωρίς αποκλίσεις από το γενικό πληθυσμό, μεμονωμένες αποκλίσεις στον επιμερισμό της προσοχής, στις εκτελεστικές λειτουργίες και στη μαθησιακή απόδοση (στα μαθηματικά), συναισθηματικές δυσκολίες</a:t>
            </a:r>
          </a:p>
          <a:p>
            <a:pPr marL="0" indent="0" algn="ctr">
              <a:buNone/>
            </a:pPr>
            <a:r>
              <a:rPr lang="el-GR" sz="2400" dirty="0">
                <a:solidFill>
                  <a:srgbClr val="0070C0"/>
                </a:solidFill>
              </a:rPr>
              <a:t>Χρόνια ηπατική νόσος</a:t>
            </a:r>
          </a:p>
          <a:p>
            <a:pPr>
              <a:buFont typeface="Wingdings" panose="05000000000000000000" pitchFamily="2" charset="2"/>
              <a:buChar char="ü"/>
            </a:pPr>
            <a:r>
              <a:rPr lang="el-GR" sz="1800" dirty="0">
                <a:solidFill>
                  <a:srgbClr val="0070C0"/>
                </a:solidFill>
              </a:rPr>
              <a:t>Μηχανισμοί: </a:t>
            </a:r>
            <a:r>
              <a:rPr lang="el-GR" sz="1800" dirty="0"/>
              <a:t>υπεραμμωνιαιμία, ηπατική εγκεφαλοπάθεια, «υποκλινική εγκεφαλοπάθεια» σχετιζόμενη με τη χρονιότητα πριν τη μεταμόσχευση, ανεπαρκής πρόσληψη βάρους και δυσαπορρόφηση θρεπτικών παραγόντων σημαντικών για τη νευροανάπτυξη, πολλαπλές και μακροχρόνιες νοσηλείες</a:t>
            </a:r>
          </a:p>
          <a:p>
            <a:pPr>
              <a:buFont typeface="Wingdings" panose="05000000000000000000" pitchFamily="2" charset="2"/>
              <a:buChar char="ü"/>
            </a:pPr>
            <a:r>
              <a:rPr lang="el-GR" sz="1800" dirty="0">
                <a:solidFill>
                  <a:srgbClr val="0070C0"/>
                </a:solidFill>
              </a:rPr>
              <a:t>Νευροαναπτυξιακές επιπτώσεις: </a:t>
            </a:r>
            <a:r>
              <a:rPr lang="el-GR" sz="1800" dirty="0"/>
              <a:t>χαμηλότερο γνωστικό δυναμικό, μαθησιακές δυσκολίες, συναισθηματικές δυσκολίες</a:t>
            </a:r>
            <a:endParaRPr lang="en-US" sz="1800" dirty="0"/>
          </a:p>
        </p:txBody>
      </p:sp>
    </p:spTree>
    <p:extLst>
      <p:ext uri="{BB962C8B-B14F-4D97-AF65-F5344CB8AC3E}">
        <p14:creationId xmlns:p14="http://schemas.microsoft.com/office/powerpoint/2010/main" val="2691867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32806" y="103868"/>
            <a:ext cx="10515600" cy="643107"/>
          </a:xfrm>
        </p:spPr>
        <p:txBody>
          <a:bodyPr>
            <a:normAutofit fontScale="90000"/>
          </a:bodyPr>
          <a:lstStyle/>
          <a:p>
            <a:r>
              <a:rPr lang="el-GR" dirty="0"/>
              <a:t>Χρόνια νοσήματα</a:t>
            </a:r>
            <a:endParaRPr lang="en-US" dirty="0"/>
          </a:p>
        </p:txBody>
      </p:sp>
      <p:sp>
        <p:nvSpPr>
          <p:cNvPr id="3" name="Θέση περιεχομένου 2"/>
          <p:cNvSpPr>
            <a:spLocks noGrp="1"/>
          </p:cNvSpPr>
          <p:nvPr>
            <p:ph idx="1"/>
          </p:nvPr>
        </p:nvSpPr>
        <p:spPr>
          <a:xfrm>
            <a:off x="838200" y="1018903"/>
            <a:ext cx="10515600" cy="5669280"/>
          </a:xfrm>
        </p:spPr>
        <p:txBody>
          <a:bodyPr>
            <a:normAutofit fontScale="55000" lnSpcReduction="20000"/>
          </a:bodyPr>
          <a:lstStyle/>
          <a:p>
            <a:pPr marL="0" indent="0" algn="ctr">
              <a:buNone/>
            </a:pPr>
            <a:r>
              <a:rPr lang="el-GR" sz="4400" b="1" dirty="0">
                <a:solidFill>
                  <a:srgbClr val="0070C0"/>
                </a:solidFill>
              </a:rPr>
              <a:t>Ενδοκρινολογικά νοσήματα</a:t>
            </a:r>
          </a:p>
          <a:p>
            <a:pPr marL="0" indent="0">
              <a:buNone/>
            </a:pPr>
            <a:r>
              <a:rPr lang="el-GR" b="1" u="sng" dirty="0">
                <a:solidFill>
                  <a:srgbClr val="0070C0"/>
                </a:solidFill>
              </a:rPr>
              <a:t>Υποθυρεοειδισμός</a:t>
            </a:r>
          </a:p>
          <a:p>
            <a:pPr marL="0" indent="0">
              <a:buNone/>
            </a:pPr>
            <a:r>
              <a:rPr lang="el-GR" dirty="0"/>
              <a:t>Θυροξίνη: τροφικός παράγοντας για το ΚΝΣ</a:t>
            </a:r>
          </a:p>
          <a:p>
            <a:pPr>
              <a:buFont typeface="Wingdings" panose="05000000000000000000" pitchFamily="2" charset="2"/>
              <a:buChar char="ü"/>
            </a:pPr>
            <a:r>
              <a:rPr lang="el-GR" dirty="0">
                <a:solidFill>
                  <a:srgbClr val="00B050"/>
                </a:solidFill>
              </a:rPr>
              <a:t>Συγγενής υποθυρεοειδισμός</a:t>
            </a:r>
          </a:p>
          <a:p>
            <a:r>
              <a:rPr lang="el-GR" dirty="0">
                <a:solidFill>
                  <a:srgbClr val="0070C0"/>
                </a:solidFill>
              </a:rPr>
              <a:t>Νευροαναπτυξιακές  επιπτώσεις: </a:t>
            </a:r>
            <a:r>
              <a:rPr lang="el-GR" dirty="0"/>
              <a:t>νοητική ανεπάρκεια, μαθησιακές δυσκολίες, δυσκολίες συγκέντρωσης και μνήμης</a:t>
            </a:r>
          </a:p>
          <a:p>
            <a:r>
              <a:rPr lang="el-GR" dirty="0">
                <a:solidFill>
                  <a:srgbClr val="0070C0"/>
                </a:solidFill>
              </a:rPr>
              <a:t>Πρόληψη: </a:t>
            </a:r>
            <a:r>
              <a:rPr lang="el-GR" dirty="0"/>
              <a:t>νεογνικό </a:t>
            </a:r>
            <a:r>
              <a:rPr lang="en-US" dirty="0"/>
              <a:t>screening </a:t>
            </a:r>
            <a:r>
              <a:rPr lang="el-GR" dirty="0"/>
              <a:t>και άμεση θεραπεία υποκατάστασης (χρονικό παράθυρο 2 μηνών)</a:t>
            </a:r>
          </a:p>
          <a:p>
            <a:pPr>
              <a:buFont typeface="Wingdings" panose="05000000000000000000" pitchFamily="2" charset="2"/>
              <a:buChar char="ü"/>
            </a:pPr>
            <a:r>
              <a:rPr lang="el-GR" dirty="0">
                <a:solidFill>
                  <a:srgbClr val="00B050"/>
                </a:solidFill>
              </a:rPr>
              <a:t>Επίκτητος υποθυρεοειδισμός</a:t>
            </a:r>
          </a:p>
          <a:p>
            <a:r>
              <a:rPr lang="el-GR" dirty="0">
                <a:solidFill>
                  <a:srgbClr val="0070C0"/>
                </a:solidFill>
              </a:rPr>
              <a:t>Νευροαναπτυξιακές επιπτώσεις: </a:t>
            </a:r>
            <a:r>
              <a:rPr lang="el-GR" dirty="0"/>
              <a:t>αργή κατάκτηση των αναπτυξιακών οροσήμων, μαθησιακές δυσκολίες, δυσκολίες συγκέντρωσης και μνήμης</a:t>
            </a:r>
          </a:p>
          <a:p>
            <a:endParaRPr lang="el-GR" b="1" u="sng" dirty="0">
              <a:solidFill>
                <a:srgbClr val="0070C0"/>
              </a:solidFill>
            </a:endParaRPr>
          </a:p>
          <a:p>
            <a:pPr marL="0" indent="0">
              <a:buNone/>
            </a:pPr>
            <a:r>
              <a:rPr lang="el-GR" b="1" u="sng" dirty="0">
                <a:solidFill>
                  <a:srgbClr val="0070C0"/>
                </a:solidFill>
              </a:rPr>
              <a:t>Συγγενής υπερπλασία των επινεφριδίων</a:t>
            </a:r>
          </a:p>
          <a:p>
            <a:r>
              <a:rPr lang="el-GR" dirty="0" err="1">
                <a:solidFill>
                  <a:srgbClr val="0070C0"/>
                </a:solidFill>
              </a:rPr>
              <a:t>Νευροενδοκρινικοί</a:t>
            </a:r>
            <a:r>
              <a:rPr lang="el-GR" dirty="0">
                <a:solidFill>
                  <a:srgbClr val="0070C0"/>
                </a:solidFill>
              </a:rPr>
              <a:t> μηχανισμοί </a:t>
            </a:r>
            <a:r>
              <a:rPr lang="el-GR" dirty="0"/>
              <a:t>που επιδρούν στο ΚΝΣ και στις ανώτερες γνωστικές λειτουργίες</a:t>
            </a:r>
          </a:p>
          <a:p>
            <a:r>
              <a:rPr lang="el-GR" dirty="0">
                <a:solidFill>
                  <a:srgbClr val="0070C0"/>
                </a:solidFill>
              </a:rPr>
              <a:t>Νευροαναπτυξιακές επιπτώσεις</a:t>
            </a:r>
            <a:r>
              <a:rPr lang="el-GR" dirty="0"/>
              <a:t>: ΔΕΠ-Υ, δυσκολίες επιμερισμού προσοχής και υπερκινητικότητα, μαθησιακές δυσκολίες, δυσκολίες συμπεριφοράς </a:t>
            </a:r>
          </a:p>
          <a:p>
            <a:endParaRPr lang="el-GR" dirty="0"/>
          </a:p>
          <a:p>
            <a:pPr marL="0" indent="0">
              <a:buNone/>
            </a:pPr>
            <a:r>
              <a:rPr lang="el-GR" b="1" u="sng" dirty="0">
                <a:solidFill>
                  <a:srgbClr val="0070C0"/>
                </a:solidFill>
              </a:rPr>
              <a:t>Σακχαρώδης Διαβήτης τύπου Ι</a:t>
            </a:r>
          </a:p>
          <a:p>
            <a:r>
              <a:rPr lang="el-GR" dirty="0">
                <a:solidFill>
                  <a:srgbClr val="0070C0"/>
                </a:solidFill>
              </a:rPr>
              <a:t>Μηχανισμοί: </a:t>
            </a:r>
            <a:r>
              <a:rPr lang="el-GR" dirty="0"/>
              <a:t>υπογλυκαιμία κυρίως στις μικρές ηλικίες λόγω της δύσκολής ρύθμισης, πολλαπλές νοσηλείες στα βρέφη και νήπια, σπανιότερα ΚΝΣ ελλείμματα λόγω του οιδήματος του εγκεφάλου στα πλαίσια της διαβητικής </a:t>
            </a:r>
            <a:r>
              <a:rPr lang="el-GR" dirty="0" err="1"/>
              <a:t>κετοξέωσης</a:t>
            </a:r>
            <a:endParaRPr lang="el-GR" dirty="0"/>
          </a:p>
          <a:p>
            <a:r>
              <a:rPr lang="el-GR" dirty="0">
                <a:solidFill>
                  <a:srgbClr val="0070C0"/>
                </a:solidFill>
              </a:rPr>
              <a:t>Νευροαναπτυξιακές επιπτώσεις: </a:t>
            </a:r>
            <a:r>
              <a:rPr lang="el-GR" dirty="0"/>
              <a:t>μαθησιακές δυσκολίες, δυσκολίες συμπεριφοράς που έχουν επίπτωση στη συμμόρφωση στη θεραπεία και στην καλή ρύθμιση</a:t>
            </a:r>
            <a:endParaRPr lang="en-US" dirty="0"/>
          </a:p>
        </p:txBody>
      </p:sp>
    </p:spTree>
    <p:extLst>
      <p:ext uri="{BB962C8B-B14F-4D97-AF65-F5344CB8AC3E}">
        <p14:creationId xmlns:p14="http://schemas.microsoft.com/office/powerpoint/2010/main" val="805811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n-US"/>
          </a:p>
        </p:txBody>
      </p:sp>
      <p:pic>
        <p:nvPicPr>
          <p:cNvPr id="4" name="Θέση περιεχομένου 3"/>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02779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1515" y="1"/>
            <a:ext cx="10515600" cy="837126"/>
          </a:xfrm>
        </p:spPr>
        <p:txBody>
          <a:bodyPr/>
          <a:lstStyle/>
          <a:p>
            <a:r>
              <a:rPr lang="el-GR" dirty="0"/>
              <a:t>Χρόνια νοσήματα </a:t>
            </a:r>
            <a:endParaRPr lang="en-US" dirty="0"/>
          </a:p>
        </p:txBody>
      </p:sp>
      <p:sp>
        <p:nvSpPr>
          <p:cNvPr id="3" name="Θέση περιεχομένου 2"/>
          <p:cNvSpPr>
            <a:spLocks noGrp="1"/>
          </p:cNvSpPr>
          <p:nvPr>
            <p:ph idx="1"/>
          </p:nvPr>
        </p:nvSpPr>
        <p:spPr>
          <a:xfrm>
            <a:off x="696533" y="1532587"/>
            <a:ext cx="10515600" cy="4919730"/>
          </a:xfrm>
        </p:spPr>
        <p:txBody>
          <a:bodyPr>
            <a:normAutofit/>
          </a:bodyPr>
          <a:lstStyle/>
          <a:p>
            <a:pPr marL="0" indent="0" algn="ctr">
              <a:buNone/>
            </a:pPr>
            <a:r>
              <a:rPr lang="el-GR" sz="1800" dirty="0"/>
              <a:t>Στα χρόνια νοσήματα συγκαταλέγονται όλες οι χρόνιες παθολογικές καταστάσεις του ανθρώπινου οργανισμού που έχουν διάρκεια πάνω από τρεις μήνες. Χρόνια νοσήματα αποκαλούνται όλες οι χρόνιες καταστάσεις εκτροπής του οργανισμού από την φυσιολογική του λειτουργία. Έτσι στα χρόνια νοσήματα ενδεικτικά ανήκουν:</a:t>
            </a:r>
            <a:endParaRPr lang="en-US" sz="1800" dirty="0"/>
          </a:p>
          <a:p>
            <a:pPr>
              <a:buFont typeface="Wingdings" panose="05000000000000000000" pitchFamily="2" charset="2"/>
              <a:buChar char="ü"/>
            </a:pPr>
            <a:endParaRPr lang="el-GR" sz="1800" dirty="0"/>
          </a:p>
          <a:p>
            <a:pPr lvl="1">
              <a:buFont typeface="Wingdings" panose="05000000000000000000" pitchFamily="2" charset="2"/>
              <a:buChar char="ü"/>
            </a:pPr>
            <a:r>
              <a:rPr lang="el-GR" sz="1800" dirty="0"/>
              <a:t>Φυσικές βλάβες</a:t>
            </a:r>
          </a:p>
          <a:p>
            <a:pPr lvl="1">
              <a:buFont typeface="Wingdings" panose="05000000000000000000" pitchFamily="2" charset="2"/>
              <a:buChar char="ü"/>
            </a:pPr>
            <a:r>
              <a:rPr lang="el-GR" sz="1800" dirty="0"/>
              <a:t>Οργανικές ανεπάρκειες</a:t>
            </a:r>
          </a:p>
          <a:p>
            <a:pPr lvl="1">
              <a:buFont typeface="Wingdings" panose="05000000000000000000" pitchFamily="2" charset="2"/>
              <a:buChar char="ü"/>
            </a:pPr>
            <a:r>
              <a:rPr lang="el-GR" sz="1800" dirty="0"/>
              <a:t>Αναπηρίες</a:t>
            </a:r>
          </a:p>
          <a:p>
            <a:pPr lvl="1">
              <a:buFont typeface="Wingdings" panose="05000000000000000000" pitchFamily="2" charset="2"/>
              <a:buChar char="ü"/>
            </a:pPr>
            <a:r>
              <a:rPr lang="el-GR" sz="1800" dirty="0"/>
              <a:t>Γενετικά σύνδρομα</a:t>
            </a:r>
            <a:endParaRPr lang="en-US" sz="1800" dirty="0"/>
          </a:p>
          <a:p>
            <a:pPr marL="457200" lvl="1" indent="0">
              <a:buNone/>
            </a:pPr>
            <a:endParaRPr lang="el-GR" sz="1800" dirty="0"/>
          </a:p>
          <a:p>
            <a:pPr>
              <a:buFont typeface="Wingdings" panose="05000000000000000000" pitchFamily="2" charset="2"/>
              <a:buChar char="ü"/>
            </a:pPr>
            <a:r>
              <a:rPr lang="el-GR" sz="1800" dirty="0"/>
              <a:t>Τα χρόνια νοσήματα είναι παθολογικές καταστάσεις που οδηγούν σε ασθένειες και έκπτωση των φυσιολογικών σωματικών και ψυχονοητικών ικανοτήτων</a:t>
            </a:r>
          </a:p>
          <a:p>
            <a:pPr>
              <a:buFont typeface="Wingdings" panose="05000000000000000000" pitchFamily="2" charset="2"/>
              <a:buChar char="ü"/>
            </a:pPr>
            <a:r>
              <a:rPr lang="el-GR" sz="1800" dirty="0"/>
              <a:t> Τα χρόνια νοσήματα δεν έχουν οριστική αιτιολογική θεραπεία και επιφέρουν πολλαπλές και σύνθετες επιπλοκές στα πλαίσια της χρονιότητας</a:t>
            </a:r>
          </a:p>
          <a:p>
            <a:pPr>
              <a:buFont typeface="Wingdings" panose="05000000000000000000" pitchFamily="2" charset="2"/>
              <a:buChar char="ü"/>
            </a:pPr>
            <a:endParaRPr lang="el-GR" dirty="0"/>
          </a:p>
        </p:txBody>
      </p:sp>
    </p:spTree>
    <p:extLst>
      <p:ext uri="{BB962C8B-B14F-4D97-AF65-F5344CB8AC3E}">
        <p14:creationId xmlns:p14="http://schemas.microsoft.com/office/powerpoint/2010/main" val="3787631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νοσήματα</a:t>
            </a:r>
            <a:endParaRPr lang="en-US" dirty="0"/>
          </a:p>
        </p:txBody>
      </p:sp>
      <p:sp>
        <p:nvSpPr>
          <p:cNvPr id="3" name="Θέση περιεχομένου 2"/>
          <p:cNvSpPr>
            <a:spLocks noGrp="1"/>
          </p:cNvSpPr>
          <p:nvPr>
            <p:ph idx="1"/>
          </p:nvPr>
        </p:nvSpPr>
        <p:spPr/>
        <p:txBody>
          <a:bodyPr/>
          <a:lstStyle/>
          <a:p>
            <a:pPr marL="0" indent="0" algn="ctr">
              <a:buNone/>
            </a:pPr>
            <a:r>
              <a:rPr lang="el-GR" dirty="0">
                <a:solidFill>
                  <a:srgbClr val="FF0000"/>
                </a:solidFill>
              </a:rPr>
              <a:t>Γενετικά σύνδρομα</a:t>
            </a:r>
            <a:endParaRPr lang="en-US" dirty="0">
              <a:solidFill>
                <a:srgbClr val="FF0000"/>
              </a:solidFill>
            </a:endParaRPr>
          </a:p>
        </p:txBody>
      </p:sp>
    </p:spTree>
    <p:extLst>
      <p:ext uri="{BB962C8B-B14F-4D97-AF65-F5344CB8AC3E}">
        <p14:creationId xmlns:p14="http://schemas.microsoft.com/office/powerpoint/2010/main" val="417068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dirty="0"/>
              <a:t>ΒΑΣΙΚΕΣ ΑΡΧΕΣ ΓΕΝΕΤΙΚΗΣ</a:t>
            </a:r>
            <a:br>
              <a:rPr lang="el-GR" dirty="0"/>
            </a:br>
            <a:r>
              <a:rPr lang="el-GR" dirty="0"/>
              <a:t>ΧΡΩΜΟΣΩΜΑΤΑ  - ΓΟΝΙΔΙΑ</a:t>
            </a:r>
            <a:endParaRPr lang="en-US" dirty="0"/>
          </a:p>
        </p:txBody>
      </p:sp>
      <p:sp>
        <p:nvSpPr>
          <p:cNvPr id="3" name="Θέση περιεχομένου 2"/>
          <p:cNvSpPr>
            <a:spLocks noGrp="1"/>
          </p:cNvSpPr>
          <p:nvPr>
            <p:ph idx="1"/>
          </p:nvPr>
        </p:nvSpPr>
        <p:spPr>
          <a:xfrm>
            <a:off x="379829" y="1825624"/>
            <a:ext cx="11549574" cy="5032375"/>
          </a:xfrm>
        </p:spPr>
        <p:txBody>
          <a:bodyPr>
            <a:normAutofit/>
          </a:bodyPr>
          <a:lstStyle/>
          <a:p>
            <a:pPr marL="0" indent="0" algn="ctr">
              <a:buNone/>
            </a:pPr>
            <a:r>
              <a:rPr lang="el-GR" sz="3200" dirty="0"/>
              <a:t>ΧΡΩΜΟΣΩΜΑΤΑ</a:t>
            </a:r>
          </a:p>
          <a:p>
            <a:pPr marL="0" indent="0">
              <a:buNone/>
            </a:pPr>
            <a:endParaRPr lang="el-GR" dirty="0"/>
          </a:p>
          <a:p>
            <a:pPr marL="0" indent="0">
              <a:buNone/>
            </a:pPr>
            <a:r>
              <a:rPr lang="el-GR" dirty="0"/>
              <a:t>Το </a:t>
            </a:r>
            <a:r>
              <a:rPr lang="el-GR" b="1" dirty="0"/>
              <a:t>χρωμόσωμα</a:t>
            </a:r>
            <a:r>
              <a:rPr lang="el-GR" dirty="0"/>
              <a:t> είναι μια οργανωμένη δομή </a:t>
            </a:r>
            <a:r>
              <a:rPr lang="el-GR" dirty="0">
                <a:hlinkClick r:id="rId2" tooltip="DNA"/>
              </a:rPr>
              <a:t>DNA</a:t>
            </a:r>
            <a:r>
              <a:rPr lang="el-GR" dirty="0"/>
              <a:t> και </a:t>
            </a:r>
            <a:r>
              <a:rPr lang="el-GR" dirty="0">
                <a:hlinkClick r:id="rId3" tooltip="Πρωτεΐνη"/>
              </a:rPr>
              <a:t>πρωτεϊνών</a:t>
            </a:r>
            <a:r>
              <a:rPr lang="el-GR" dirty="0"/>
              <a:t> που βρίσκεται στα </a:t>
            </a:r>
            <a:r>
              <a:rPr lang="el-GR" dirty="0">
                <a:hlinkClick r:id="rId4" tooltip="Κύτταρο"/>
              </a:rPr>
              <a:t>κύτταρα</a:t>
            </a:r>
            <a:r>
              <a:rPr lang="el-GR" dirty="0"/>
              <a:t>. Είναι ένα μοναδικό κομμάτι περιελιγμένου DNA που περιλαμβάνει πολλά </a:t>
            </a:r>
            <a:r>
              <a:rPr lang="el-GR" dirty="0">
                <a:hlinkClick r:id="rId5" tooltip="Γονίδιο"/>
              </a:rPr>
              <a:t>γονίδια</a:t>
            </a:r>
            <a:r>
              <a:rPr lang="el-GR" dirty="0"/>
              <a:t> και άλλες ακολουθίες </a:t>
            </a:r>
            <a:r>
              <a:rPr lang="el-GR" dirty="0" err="1">
                <a:hlinkClick r:id="rId6" tooltip="Νουκλεοτίδιο"/>
              </a:rPr>
              <a:t>νουκλεοτιδίων</a:t>
            </a:r>
            <a:r>
              <a:rPr lang="el-GR" dirty="0"/>
              <a:t>. Τα χρωμοσώματα περιέχουν τις συνδεδεμένες πρωτεΐνες, οι οποίες χρησιμεύουν για να συσκευάσουν το DNA και να ελέγξουν τις λειτουργίες του. Η λέξη </a:t>
            </a:r>
            <a:r>
              <a:rPr lang="el-GR" i="1" dirty="0"/>
              <a:t>χρωμόσωμα</a:t>
            </a:r>
            <a:r>
              <a:rPr lang="el-GR" dirty="0"/>
              <a:t> προέρχεται από τις λέξεις </a:t>
            </a:r>
            <a:r>
              <a:rPr lang="el-GR" i="1" dirty="0"/>
              <a:t>χρώμα</a:t>
            </a:r>
            <a:r>
              <a:rPr lang="el-GR" dirty="0"/>
              <a:t> και </a:t>
            </a:r>
            <a:r>
              <a:rPr lang="el-GR" i="1" dirty="0"/>
              <a:t>σώμα</a:t>
            </a:r>
            <a:r>
              <a:rPr lang="el-GR" dirty="0"/>
              <a:t> και το όνομα οφείλεται στην ιδιότητα του χρωμοσώματος να χρωματίζεται πολύ έντονα από ιδιαίτερες χρωστικές ουσίες.</a:t>
            </a:r>
            <a:br>
              <a:rPr lang="el-GR" dirty="0"/>
            </a:br>
            <a:endParaRPr lang="en-US" dirty="0"/>
          </a:p>
        </p:txBody>
      </p:sp>
    </p:spTree>
    <p:extLst>
      <p:ext uri="{BB962C8B-B14F-4D97-AF65-F5344CB8AC3E}">
        <p14:creationId xmlns:p14="http://schemas.microsoft.com/office/powerpoint/2010/main" val="37362569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ΑΝΘΡΩΠΙΝΑ ΧΡΩΜΟΣΩΜΑΤΑ</a:t>
            </a:r>
            <a:endParaRPr lang="en-US" dirty="0"/>
          </a:p>
        </p:txBody>
      </p:sp>
      <p:pic>
        <p:nvPicPr>
          <p:cNvPr id="1026" name="Picture 2" descr="Αποτέλεσμα εικόνας για χρωμοσώματα ανθρώπο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6552" y="2108700"/>
            <a:ext cx="4095376"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Στρογγυλεμένο ορθογώνιο 3"/>
          <p:cNvSpPr/>
          <p:nvPr/>
        </p:nvSpPr>
        <p:spPr>
          <a:xfrm>
            <a:off x="7276010" y="2730137"/>
            <a:ext cx="2991395" cy="29913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ΑΥΤΟΣΩΜΙΚΑ </a:t>
            </a:r>
          </a:p>
          <a:p>
            <a:pPr algn="ctr"/>
            <a:r>
              <a:rPr lang="el-GR" dirty="0"/>
              <a:t>ΦΥΛΕΤΙΚΑ</a:t>
            </a:r>
            <a:endParaRPr lang="en-US" dirty="0"/>
          </a:p>
        </p:txBody>
      </p:sp>
      <p:sp>
        <p:nvSpPr>
          <p:cNvPr id="5" name="Οβάλ 4"/>
          <p:cNvSpPr/>
          <p:nvPr/>
        </p:nvSpPr>
        <p:spPr>
          <a:xfrm>
            <a:off x="4445392" y="5264331"/>
            <a:ext cx="1223888"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4557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ΧΡΩΜΟΣΩΜΑ</a:t>
            </a:r>
            <a:endParaRPr lang="en-US" dirty="0"/>
          </a:p>
        </p:txBody>
      </p:sp>
      <p:pic>
        <p:nvPicPr>
          <p:cNvPr id="3074" name="Picture 2" descr="Αποτέλεσμα εικόνας για χρωμοσώματα ανθρώπου"/>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6437" y="1533378"/>
            <a:ext cx="5092505" cy="4783015"/>
          </a:xfrm>
          <a:prstGeom prst="rect">
            <a:avLst/>
          </a:prstGeom>
          <a:noFill/>
          <a:extLst>
            <a:ext uri="{909E8E84-426E-40DD-AFC4-6F175D3DCCD1}">
              <a14:hiddenFill xmlns:a14="http://schemas.microsoft.com/office/drawing/2010/main">
                <a:solidFill>
                  <a:srgbClr val="FFFFFF"/>
                </a:solidFill>
              </a14:hiddenFill>
            </a:ext>
          </a:extLst>
        </p:spPr>
      </p:pic>
      <p:sp>
        <p:nvSpPr>
          <p:cNvPr id="4" name="Στρογγυλεμένο ορθογώνιο 3"/>
          <p:cNvSpPr/>
          <p:nvPr/>
        </p:nvSpPr>
        <p:spPr>
          <a:xfrm>
            <a:off x="7413674" y="2194559"/>
            <a:ext cx="3404382" cy="32173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l-GR" dirty="0" err="1"/>
              <a:t>Τελομερίδιο</a:t>
            </a:r>
            <a:endParaRPr lang="el-GR" dirty="0"/>
          </a:p>
          <a:p>
            <a:pPr marL="342900" indent="-342900" algn="ctr">
              <a:buAutoNum type="arabicPeriod"/>
            </a:pPr>
            <a:r>
              <a:rPr lang="el-GR" dirty="0" err="1"/>
              <a:t>Κεντρομερίδιο</a:t>
            </a:r>
            <a:endParaRPr lang="el-GR" dirty="0"/>
          </a:p>
          <a:p>
            <a:pPr marL="342900" indent="-342900" algn="ctr">
              <a:buAutoNum type="arabicPeriod"/>
            </a:pPr>
            <a:r>
              <a:rPr lang="el-GR" dirty="0"/>
              <a:t>Βραχύ σκέλος </a:t>
            </a:r>
            <a:r>
              <a:rPr lang="en-US" dirty="0"/>
              <a:t>“p”</a:t>
            </a:r>
            <a:endParaRPr lang="el-GR" dirty="0"/>
          </a:p>
          <a:p>
            <a:pPr marL="342900" indent="-342900" algn="ctr">
              <a:buAutoNum type="arabicPeriod"/>
            </a:pPr>
            <a:r>
              <a:rPr lang="el-GR" dirty="0"/>
              <a:t>Μακρύ σκέλος</a:t>
            </a:r>
            <a:r>
              <a:rPr lang="en-US" dirty="0"/>
              <a:t> “q”</a:t>
            </a:r>
          </a:p>
        </p:txBody>
      </p:sp>
    </p:spTree>
    <p:extLst>
      <p:ext uri="{BB962C8B-B14F-4D97-AF65-F5344CB8AC3E}">
        <p14:creationId xmlns:p14="http://schemas.microsoft.com/office/powerpoint/2010/main" val="1781436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ΓΟΝΙΔΙΑ</a:t>
            </a:r>
            <a:endParaRPr lang="en-US" dirty="0"/>
          </a:p>
        </p:txBody>
      </p:sp>
      <p:sp>
        <p:nvSpPr>
          <p:cNvPr id="3" name="Θέση περιεχομένου 2"/>
          <p:cNvSpPr>
            <a:spLocks noGrp="1"/>
          </p:cNvSpPr>
          <p:nvPr>
            <p:ph idx="1"/>
          </p:nvPr>
        </p:nvSpPr>
        <p:spPr/>
        <p:txBody>
          <a:bodyPr/>
          <a:lstStyle/>
          <a:p>
            <a:pPr marL="0" indent="0">
              <a:buNone/>
            </a:pPr>
            <a:r>
              <a:rPr lang="el-GR" dirty="0"/>
              <a:t>Τα </a:t>
            </a:r>
            <a:r>
              <a:rPr lang="el-GR" b="1" dirty="0"/>
              <a:t>γονίδια</a:t>
            </a:r>
            <a:r>
              <a:rPr lang="el-GR" dirty="0"/>
              <a:t> είναι συγκεκριμένες αλληλουχίες βάσεων του </a:t>
            </a:r>
            <a:r>
              <a:rPr lang="el-GR" dirty="0">
                <a:hlinkClick r:id="rId2" tooltip="DNA"/>
              </a:rPr>
              <a:t>DNA</a:t>
            </a:r>
            <a:r>
              <a:rPr lang="el-GR" dirty="0"/>
              <a:t>, στις οποίες περιέχονται πληροφορίες που καθορίζουν την σύνθεση ενός πολυπεπτιδίου ή ενός μορίου RNA. Υπάρχουν δύο είδη γονιδίων:</a:t>
            </a:r>
          </a:p>
          <a:p>
            <a:r>
              <a:rPr lang="el-GR" dirty="0"/>
              <a:t>αυτά που μεταγράφονται σε </a:t>
            </a:r>
            <a:r>
              <a:rPr lang="el-GR" dirty="0" err="1">
                <a:hlinkClick r:id="rId3" tooltip="MRNA"/>
              </a:rPr>
              <a:t>mRNA</a:t>
            </a:r>
            <a:r>
              <a:rPr lang="el-GR" dirty="0"/>
              <a:t> και στη συνέχεια μεταφράζονται σε </a:t>
            </a:r>
            <a:r>
              <a:rPr lang="el-GR" dirty="0">
                <a:hlinkClick r:id="rId4" tooltip="Πρωτεΐνη"/>
              </a:rPr>
              <a:t>πρωτεΐνες</a:t>
            </a:r>
            <a:r>
              <a:rPr lang="el-GR" dirty="0"/>
              <a:t>.</a:t>
            </a:r>
          </a:p>
          <a:p>
            <a:r>
              <a:rPr lang="el-GR" dirty="0"/>
              <a:t>αυτά που μεταγράφονται σε </a:t>
            </a:r>
            <a:r>
              <a:rPr lang="el-GR" dirty="0" err="1">
                <a:hlinkClick r:id="rId5" tooltip="Μεταφορικό RNA"/>
              </a:rPr>
              <a:t>tRNA</a:t>
            </a:r>
            <a:r>
              <a:rPr lang="el-GR" dirty="0"/>
              <a:t>, </a:t>
            </a:r>
            <a:r>
              <a:rPr lang="el-GR" dirty="0" err="1">
                <a:hlinkClick r:id="rId6" tooltip="Ριβοσωμικό RNA"/>
              </a:rPr>
              <a:t>rRNA</a:t>
            </a:r>
            <a:r>
              <a:rPr lang="el-GR" dirty="0"/>
              <a:t> και </a:t>
            </a:r>
            <a:r>
              <a:rPr lang="el-GR" dirty="0" err="1"/>
              <a:t>snRNA</a:t>
            </a:r>
            <a:r>
              <a:rPr lang="el-GR" dirty="0"/>
              <a:t> και </a:t>
            </a:r>
            <a:r>
              <a:rPr lang="el-GR" u="sng" dirty="0">
                <a:solidFill>
                  <a:schemeClr val="accent5">
                    <a:lumMod val="75000"/>
                  </a:schemeClr>
                </a:solidFill>
              </a:rPr>
              <a:t>δεν </a:t>
            </a:r>
            <a:r>
              <a:rPr lang="el-GR" dirty="0"/>
              <a:t>μεταφράζονται σε </a:t>
            </a:r>
            <a:r>
              <a:rPr lang="el-GR" dirty="0">
                <a:hlinkClick r:id="rId4" tooltip="Πρωτεΐνη"/>
              </a:rPr>
              <a:t>πρωτεΐνες</a:t>
            </a:r>
            <a:r>
              <a:rPr lang="el-GR" dirty="0"/>
              <a:t>.</a:t>
            </a:r>
          </a:p>
          <a:p>
            <a:endParaRPr lang="en-US" dirty="0"/>
          </a:p>
        </p:txBody>
      </p:sp>
    </p:spTree>
    <p:extLst>
      <p:ext uri="{BB962C8B-B14F-4D97-AF65-F5344CB8AC3E}">
        <p14:creationId xmlns:p14="http://schemas.microsoft.com/office/powerpoint/2010/main" val="484888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ΓΟΝΙΔΙΑ</a:t>
            </a:r>
            <a:endParaRPr lang="en-US" dirty="0"/>
          </a:p>
        </p:txBody>
      </p:sp>
      <p:pic>
        <p:nvPicPr>
          <p:cNvPr id="4098" name="Picture 2" descr="https://upload.wikimedia.org/wikipedia/commons/0/07/Gene.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07856" y="2089508"/>
            <a:ext cx="4776288" cy="3823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828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4132" y="-3201"/>
            <a:ext cx="10515600" cy="1325563"/>
          </a:xfrm>
        </p:spPr>
        <p:txBody>
          <a:bodyPr/>
          <a:lstStyle/>
          <a:p>
            <a:r>
              <a:rPr lang="el-GR" dirty="0"/>
              <a:t>ΚΑΤΗΓΟΡΙΕΣ ΚΛΗΡΟΝΟΜΙΚΟΤΗΤΑΣ</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5020164" y="1055079"/>
            <a:ext cx="6449025" cy="5761665"/>
          </a:xfrm>
          <a:prstGeom prst="rect">
            <a:avLst/>
          </a:prstGeom>
        </p:spPr>
      </p:pic>
      <p:sp>
        <p:nvSpPr>
          <p:cNvPr id="5" name="AutoShape 2" descr="Αποτέλεσμα εικόνας για γενετικη"/>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Εικόνα 5"/>
          <p:cNvPicPr>
            <a:picLocks noChangeAspect="1"/>
          </p:cNvPicPr>
          <p:nvPr/>
        </p:nvPicPr>
        <p:blipFill>
          <a:blip r:embed="rId3"/>
          <a:stretch>
            <a:fillRect/>
          </a:stretch>
        </p:blipFill>
        <p:spPr>
          <a:xfrm>
            <a:off x="1" y="1786598"/>
            <a:ext cx="4656406" cy="5071402"/>
          </a:xfrm>
          <a:prstGeom prst="rect">
            <a:avLst/>
          </a:prstGeom>
        </p:spPr>
      </p:pic>
    </p:spTree>
    <p:extLst>
      <p:ext uri="{BB962C8B-B14F-4D97-AF65-F5344CB8AC3E}">
        <p14:creationId xmlns:p14="http://schemas.microsoft.com/office/powerpoint/2010/main" val="2173124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Συνήθη γενετικά σύνδρομα</a:t>
            </a:r>
            <a:endParaRPr lang="en-US" dirty="0"/>
          </a:p>
        </p:txBody>
      </p:sp>
      <p:sp>
        <p:nvSpPr>
          <p:cNvPr id="3" name="Θέση περιεχομένου 2"/>
          <p:cNvSpPr>
            <a:spLocks noGrp="1"/>
          </p:cNvSpPr>
          <p:nvPr>
            <p:ph idx="1"/>
          </p:nvPr>
        </p:nvSpPr>
        <p:spPr/>
        <p:txBody>
          <a:bodyPr>
            <a:normAutofit fontScale="92500" lnSpcReduction="20000"/>
          </a:bodyPr>
          <a:lstStyle/>
          <a:p>
            <a:pPr>
              <a:buFont typeface="Wingdings" panose="05000000000000000000" pitchFamily="2" charset="2"/>
              <a:buChar char="ü"/>
            </a:pPr>
            <a:r>
              <a:rPr lang="en-US" dirty="0"/>
              <a:t>Down</a:t>
            </a:r>
          </a:p>
          <a:p>
            <a:pPr>
              <a:buFont typeface="Wingdings" panose="05000000000000000000" pitchFamily="2" charset="2"/>
              <a:buChar char="ü"/>
            </a:pPr>
            <a:r>
              <a:rPr lang="en-US" dirty="0"/>
              <a:t>Fragile - X</a:t>
            </a:r>
          </a:p>
          <a:p>
            <a:pPr>
              <a:buFont typeface="Wingdings" panose="05000000000000000000" pitchFamily="2" charset="2"/>
              <a:buChar char="ü"/>
            </a:pPr>
            <a:r>
              <a:rPr lang="en-US" dirty="0"/>
              <a:t>Williams</a:t>
            </a:r>
          </a:p>
          <a:p>
            <a:pPr>
              <a:buFont typeface="Wingdings" panose="05000000000000000000" pitchFamily="2" charset="2"/>
              <a:buChar char="ü"/>
            </a:pPr>
            <a:r>
              <a:rPr lang="en-US" dirty="0"/>
              <a:t>Prader - Willi</a:t>
            </a:r>
          </a:p>
          <a:p>
            <a:pPr>
              <a:buFont typeface="Wingdings" panose="05000000000000000000" pitchFamily="2" charset="2"/>
              <a:buChar char="ü"/>
            </a:pPr>
            <a:r>
              <a:rPr lang="en-US" dirty="0"/>
              <a:t>Angelman</a:t>
            </a:r>
          </a:p>
          <a:p>
            <a:pPr>
              <a:buFont typeface="Wingdings" panose="05000000000000000000" pitchFamily="2" charset="2"/>
              <a:buChar char="ü"/>
            </a:pPr>
            <a:r>
              <a:rPr lang="en-US" dirty="0"/>
              <a:t>21q deletion syndrome</a:t>
            </a:r>
          </a:p>
          <a:p>
            <a:pPr>
              <a:buFont typeface="Wingdings" panose="05000000000000000000" pitchFamily="2" charset="2"/>
              <a:buChar char="ü"/>
            </a:pPr>
            <a:r>
              <a:rPr lang="el-GR" dirty="0"/>
              <a:t>Νευροϊνωμάτωση τύπου 1 - </a:t>
            </a:r>
            <a:r>
              <a:rPr lang="en-US" dirty="0"/>
              <a:t>NF1</a:t>
            </a:r>
          </a:p>
          <a:p>
            <a:pPr>
              <a:buFont typeface="Wingdings" panose="05000000000000000000" pitchFamily="2" charset="2"/>
              <a:buChar char="ü"/>
            </a:pPr>
            <a:r>
              <a:rPr lang="en-US" dirty="0"/>
              <a:t>Rett</a:t>
            </a:r>
            <a:endParaRPr lang="el-GR" dirty="0"/>
          </a:p>
          <a:p>
            <a:pPr>
              <a:buFont typeface="Wingdings" panose="05000000000000000000" pitchFamily="2" charset="2"/>
              <a:buChar char="ü"/>
            </a:pPr>
            <a:r>
              <a:rPr lang="en-US" dirty="0"/>
              <a:t>Klinefelter</a:t>
            </a:r>
          </a:p>
          <a:p>
            <a:pPr>
              <a:buFont typeface="Wingdings" panose="05000000000000000000" pitchFamily="2" charset="2"/>
              <a:buChar char="ü"/>
            </a:pPr>
            <a:r>
              <a:rPr lang="en-US" dirty="0"/>
              <a:t>Turner</a:t>
            </a:r>
          </a:p>
          <a:p>
            <a:endParaRPr lang="en-US" dirty="0"/>
          </a:p>
        </p:txBody>
      </p:sp>
    </p:spTree>
    <p:extLst>
      <p:ext uri="{BB962C8B-B14F-4D97-AF65-F5344CB8AC3E}">
        <p14:creationId xmlns:p14="http://schemas.microsoft.com/office/powerpoint/2010/main" val="40401631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a:t>
            </a:r>
            <a:endParaRPr lang="en-US" dirty="0"/>
          </a:p>
        </p:txBody>
      </p:sp>
      <p:sp>
        <p:nvSpPr>
          <p:cNvPr id="3" name="Θέση περιεχομένου 2"/>
          <p:cNvSpPr>
            <a:spLocks noGrp="1"/>
          </p:cNvSpPr>
          <p:nvPr>
            <p:ph idx="1"/>
          </p:nvPr>
        </p:nvSpPr>
        <p:spPr>
          <a:xfrm>
            <a:off x="300447" y="1825625"/>
            <a:ext cx="11482250" cy="4351338"/>
          </a:xfrm>
        </p:spPr>
        <p:txBody>
          <a:bodyPr/>
          <a:lstStyle/>
          <a:p>
            <a:r>
              <a:rPr lang="el-GR" dirty="0"/>
              <a:t>Το </a:t>
            </a:r>
            <a:r>
              <a:rPr lang="el-GR" b="1" dirty="0"/>
              <a:t>σύνδρομο</a:t>
            </a:r>
            <a:r>
              <a:rPr lang="el-GR" dirty="0"/>
              <a:t> είναι ένα σύνολο κλινικών </a:t>
            </a:r>
            <a:r>
              <a:rPr lang="el-GR" dirty="0">
                <a:hlinkClick r:id="rId2" tooltip="Σύμπτωμα"/>
              </a:rPr>
              <a:t>συμπτωμάτων</a:t>
            </a:r>
            <a:r>
              <a:rPr lang="el-GR" dirty="0">
                <a:solidFill>
                  <a:schemeClr val="tx1">
                    <a:lumMod val="95000"/>
                    <a:lumOff val="5000"/>
                  </a:schemeClr>
                </a:solidFill>
              </a:rPr>
              <a:t> και σημείων που σχετίζονται με την </a:t>
            </a:r>
            <a:r>
              <a:rPr lang="el-GR" i="1" u="sng" dirty="0">
                <a:solidFill>
                  <a:schemeClr val="tx1">
                    <a:lumMod val="95000"/>
                    <a:lumOff val="5000"/>
                  </a:schemeClr>
                </a:solidFill>
              </a:rPr>
              <a:t>ίδια κλινική εικόνα</a:t>
            </a:r>
          </a:p>
          <a:p>
            <a:endParaRPr lang="el-GR" dirty="0"/>
          </a:p>
          <a:p>
            <a:pPr>
              <a:buFont typeface="Wingdings" panose="05000000000000000000" pitchFamily="2" charset="2"/>
              <a:buChar char="Ø"/>
            </a:pPr>
            <a:r>
              <a:rPr lang="el-GR" u="sng" dirty="0"/>
              <a:t>Με κοινή ή άλλη αιτιολογία</a:t>
            </a:r>
          </a:p>
          <a:p>
            <a:pPr>
              <a:buFont typeface="Wingdings" panose="05000000000000000000" pitchFamily="2" charset="2"/>
              <a:buChar char="ü"/>
            </a:pPr>
            <a:r>
              <a:rPr lang="el-GR" dirty="0"/>
              <a:t>Πχ:  σύνδρομο λοιμώδους μονοπυρήνωσης (το προκαλούν πολλοί ιοί)</a:t>
            </a:r>
          </a:p>
          <a:p>
            <a:pPr>
              <a:buFont typeface="Wingdings" panose="05000000000000000000" pitchFamily="2" charset="2"/>
              <a:buChar char="ü"/>
            </a:pPr>
            <a:r>
              <a:rPr lang="el-GR" dirty="0"/>
              <a:t>Πχ: σύνδρομο ευερέθιστου εντέρου (πολλά και κάποια άγνωστα αίτια)</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769423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Γενετικό Σύνδρομο</a:t>
            </a:r>
            <a:endParaRPr lang="en-US" dirty="0"/>
          </a:p>
        </p:txBody>
      </p:sp>
      <p:sp>
        <p:nvSpPr>
          <p:cNvPr id="3" name="Θέση περιεχομένου 2"/>
          <p:cNvSpPr>
            <a:spLocks noGrp="1"/>
          </p:cNvSpPr>
          <p:nvPr>
            <p:ph idx="1"/>
          </p:nvPr>
        </p:nvSpPr>
        <p:spPr>
          <a:xfrm>
            <a:off x="838200" y="1515291"/>
            <a:ext cx="10515600" cy="5146766"/>
          </a:xfrm>
        </p:spPr>
        <p:txBody>
          <a:bodyPr>
            <a:normAutofit/>
          </a:bodyPr>
          <a:lstStyle/>
          <a:p>
            <a:pPr marL="0" indent="0" algn="ctr">
              <a:buNone/>
            </a:pPr>
            <a:r>
              <a:rPr lang="el-GR" dirty="0"/>
              <a:t>Είναι η συναστρία κλινικών συμπτωμάτων και σημείων που απαρτιώνουν την ίδια κλινική εικόνα</a:t>
            </a:r>
            <a:r>
              <a:rPr lang="en-US" dirty="0"/>
              <a:t> </a:t>
            </a:r>
            <a:r>
              <a:rPr lang="el-GR" dirty="0"/>
              <a:t>ή ένα εύρος αυτής και διάγνωση</a:t>
            </a:r>
          </a:p>
          <a:p>
            <a:endParaRPr lang="el-GR" dirty="0"/>
          </a:p>
          <a:p>
            <a:pPr marL="0" indent="0">
              <a:buNone/>
            </a:pPr>
            <a:r>
              <a:rPr lang="el-GR" b="1" i="1" u="sng" dirty="0">
                <a:solidFill>
                  <a:srgbClr val="FF0000"/>
                </a:solidFill>
              </a:rPr>
              <a:t>Συμπτώματα και σημεία</a:t>
            </a:r>
          </a:p>
          <a:p>
            <a:pPr marL="0" indent="0">
              <a:buNone/>
            </a:pPr>
            <a:r>
              <a:rPr lang="el-GR" dirty="0"/>
              <a:t>Μορφολογικά στίγματα, συγγενείς ανωμαλίες, αισθητηριακές αποστερήσεις, νευρολογικά ευρήματα, νευροαναπτυξιακές διαταραχές</a:t>
            </a:r>
          </a:p>
          <a:p>
            <a:endParaRPr lang="el-GR" dirty="0"/>
          </a:p>
          <a:p>
            <a:pPr marL="0" indent="0">
              <a:buNone/>
            </a:pPr>
            <a:r>
              <a:rPr lang="el-GR" b="1" i="1" u="sng" dirty="0">
                <a:solidFill>
                  <a:srgbClr val="FF0000"/>
                </a:solidFill>
              </a:rPr>
              <a:t>Άρα: </a:t>
            </a:r>
            <a:r>
              <a:rPr lang="el-GR" dirty="0"/>
              <a:t>οι νευροαναπτυξιακές διαταραχές είναι συμπτώματα των γενετικών συνδρόμων και αποτελούν κομμάτι της κλινικής εικόνας                      </a:t>
            </a:r>
            <a:endParaRPr lang="en-US" dirty="0"/>
          </a:p>
        </p:txBody>
      </p:sp>
    </p:spTree>
    <p:extLst>
      <p:ext uri="{BB962C8B-B14F-4D97-AF65-F5344CB8AC3E}">
        <p14:creationId xmlns:p14="http://schemas.microsoft.com/office/powerpoint/2010/main" val="165667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Χρόνια νοσήματα στην παιδική ηλικία</a:t>
            </a:r>
            <a:endParaRPr lang="en-US" dirty="0"/>
          </a:p>
        </p:txBody>
      </p:sp>
      <p:sp>
        <p:nvSpPr>
          <p:cNvPr id="3" name="Θέση περιεχομένου 2"/>
          <p:cNvSpPr>
            <a:spLocks noGrp="1"/>
          </p:cNvSpPr>
          <p:nvPr>
            <p:ph idx="1"/>
          </p:nvPr>
        </p:nvSpPr>
        <p:spPr>
          <a:xfrm>
            <a:off x="838200" y="1499053"/>
            <a:ext cx="10515600" cy="4718867"/>
          </a:xfrm>
        </p:spPr>
        <p:txBody>
          <a:bodyPr>
            <a:normAutofit fontScale="92500" lnSpcReduction="20000"/>
          </a:bodyPr>
          <a:lstStyle/>
          <a:p>
            <a:pPr marL="0" indent="0" algn="ctr">
              <a:buNone/>
            </a:pPr>
            <a:r>
              <a:rPr lang="el-GR" b="1" dirty="0">
                <a:solidFill>
                  <a:srgbClr val="0070C0"/>
                </a:solidFill>
              </a:rPr>
              <a:t>Πώς επηρεάζουν τη νευροανάπτυξη</a:t>
            </a:r>
          </a:p>
          <a:p>
            <a:pPr marL="0" indent="0" algn="ctr">
              <a:buNone/>
            </a:pPr>
            <a:r>
              <a:rPr lang="el-GR" sz="2100" dirty="0"/>
              <a:t>Πολλαπλούς και σύνθετους, συνδυασμένους, διαχρονικούς μηχανισμούς</a:t>
            </a:r>
          </a:p>
          <a:p>
            <a:endParaRPr lang="el-GR" sz="2100" dirty="0"/>
          </a:p>
          <a:p>
            <a:pPr marL="0" indent="0" algn="ctr">
              <a:buNone/>
            </a:pPr>
            <a:r>
              <a:rPr lang="el-GR" sz="2100" dirty="0"/>
              <a:t>Περιγράφονται παρακάτω συγκεκριμένοι μηχανισμοί σε κάθε νόσημα, όμως όλα τα χρόνια νοσήματα μοιράζονται βασικούς κοινούς μηχανισμούς που κάνουν το παιδί ευάλωτο σε αναπτυξιακές διαταραχές και συναισθηματικές δυσκολίες</a:t>
            </a:r>
          </a:p>
          <a:p>
            <a:endParaRPr lang="el-GR" sz="2100" dirty="0"/>
          </a:p>
          <a:p>
            <a:pPr marL="0" indent="0" algn="ctr">
              <a:buNone/>
            </a:pPr>
            <a:r>
              <a:rPr lang="el-GR" sz="2100" dirty="0"/>
              <a:t>Όπως</a:t>
            </a:r>
          </a:p>
          <a:p>
            <a:pPr>
              <a:buFont typeface="Wingdings" panose="05000000000000000000" pitchFamily="2" charset="2"/>
              <a:buChar char="ü"/>
            </a:pPr>
            <a:r>
              <a:rPr lang="el-GR" sz="2100" dirty="0"/>
              <a:t>Πολλαπλές νοσηλείες, μακροχρόνιες νοσηλείες, νοσηλείες σε ΜΕΝΝ και ΜΕΘ, ένδεια  ερεθισμάτων πρώιμων και μεταγενέστερων, ακατάλληλα ερεθίσματα (πχ πόνος), αποκλεισμός από φυσική δραστηριότητα και κοινωνικές εκδηλώσεις, χαμηλή αυτοεκτίμηση, σχολικές απουσίες, κατ' οίκον εκπαίδευση</a:t>
            </a:r>
          </a:p>
          <a:p>
            <a:pPr marL="0" indent="0" algn="ctr">
              <a:buNone/>
            </a:pPr>
            <a:r>
              <a:rPr lang="el-GR" sz="2100" dirty="0"/>
              <a:t>Επιπλέον</a:t>
            </a:r>
          </a:p>
          <a:p>
            <a:pPr>
              <a:buFont typeface="Wingdings" panose="05000000000000000000" pitchFamily="2" charset="2"/>
              <a:buChar char="ü"/>
            </a:pPr>
            <a:r>
              <a:rPr lang="el-GR" sz="2100" dirty="0"/>
              <a:t>Για την πλειονότητα αυτών, οι σωματικής αιτιολογίας νευροαναπτυξιακές τους επιδράσεις ξεκινούν </a:t>
            </a:r>
            <a:r>
              <a:rPr lang="el-GR" sz="2100" b="1" u="sng" dirty="0">
                <a:solidFill>
                  <a:srgbClr val="FF0000"/>
                </a:solidFill>
              </a:rPr>
              <a:t>ενδομήτρια </a:t>
            </a:r>
            <a:r>
              <a:rPr lang="el-GR" sz="2100" dirty="0"/>
              <a:t>για κάποιες και </a:t>
            </a:r>
            <a:r>
              <a:rPr lang="el-GR" sz="2100" b="1" u="sng" dirty="0">
                <a:solidFill>
                  <a:srgbClr val="FF0000"/>
                </a:solidFill>
              </a:rPr>
              <a:t>από τη γέννηση </a:t>
            </a:r>
            <a:r>
              <a:rPr lang="el-GR" sz="2100" dirty="0"/>
              <a:t>για όλες, αμφότερες περίοδοι εξαιρετικά ευαίσθητες για το ευάλωτο νευρικό σύστημα που ακόμη διαμορφώνεται σε σχέση με τη δομή, τον αριθμό των νευρώνων, τη μυελίνωση και την κατασκευή πρώιμων νευρωνικών κυκλωμάτων</a:t>
            </a:r>
          </a:p>
          <a:p>
            <a:endParaRPr lang="en-US" sz="2100" dirty="0"/>
          </a:p>
        </p:txBody>
      </p:sp>
    </p:spTree>
    <p:extLst>
      <p:ext uri="{BB962C8B-B14F-4D97-AF65-F5344CB8AC3E}">
        <p14:creationId xmlns:p14="http://schemas.microsoft.com/office/powerpoint/2010/main" val="450568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9633" y="365125"/>
            <a:ext cx="11416937" cy="1325563"/>
          </a:xfrm>
        </p:spPr>
        <p:txBody>
          <a:bodyPr>
            <a:normAutofit/>
          </a:bodyPr>
          <a:lstStyle/>
          <a:p>
            <a:pPr algn="ctr"/>
            <a:r>
              <a:rPr lang="el-GR" sz="3600" dirty="0"/>
              <a:t>Γενετικά Σύνδρομα και Νευροαναπτυξιακές Διαταραχές</a:t>
            </a:r>
            <a:endParaRPr lang="en-US" sz="3600" dirty="0"/>
          </a:p>
        </p:txBody>
      </p:sp>
      <p:sp>
        <p:nvSpPr>
          <p:cNvPr id="3" name="Θέση περιεχομένου 2"/>
          <p:cNvSpPr>
            <a:spLocks noGrp="1"/>
          </p:cNvSpPr>
          <p:nvPr>
            <p:ph idx="1"/>
          </p:nvPr>
        </p:nvSpPr>
        <p:spPr>
          <a:xfrm>
            <a:off x="339633" y="1825624"/>
            <a:ext cx="11416937" cy="4875621"/>
          </a:xfrm>
        </p:spPr>
        <p:txBody>
          <a:bodyPr>
            <a:normAutofit/>
          </a:bodyPr>
          <a:lstStyle/>
          <a:p>
            <a:pPr marL="0" indent="0" algn="ctr">
              <a:buNone/>
            </a:pPr>
            <a:r>
              <a:rPr lang="el-GR" dirty="0"/>
              <a:t>Συχνότεροι φαινότυποι: </a:t>
            </a:r>
          </a:p>
          <a:p>
            <a:pPr marL="0" indent="0" algn="ctr">
              <a:buNone/>
            </a:pPr>
            <a:r>
              <a:rPr lang="el-GR" sz="2400" dirty="0">
                <a:solidFill>
                  <a:srgbClr val="FF0000"/>
                </a:solidFill>
              </a:rPr>
              <a:t>σφαιρική αναπτυξιακή καθυστέρηση (&lt; 6ετών)</a:t>
            </a:r>
          </a:p>
          <a:p>
            <a:pPr marL="0" indent="0" algn="ctr">
              <a:buNone/>
            </a:pPr>
            <a:r>
              <a:rPr lang="el-GR" sz="2400" dirty="0">
                <a:solidFill>
                  <a:srgbClr val="FF0000"/>
                </a:solidFill>
              </a:rPr>
              <a:t> νοητική ανεπάρκεια</a:t>
            </a:r>
          </a:p>
          <a:p>
            <a:pPr marL="0" indent="0" algn="ctr">
              <a:buNone/>
            </a:pPr>
            <a:r>
              <a:rPr lang="el-GR" sz="2400" dirty="0">
                <a:solidFill>
                  <a:srgbClr val="FF0000"/>
                </a:solidFill>
              </a:rPr>
              <a:t>οριακή νοητική ικανότητα</a:t>
            </a:r>
          </a:p>
          <a:p>
            <a:pPr marL="0" indent="0" algn="ctr">
              <a:buNone/>
            </a:pPr>
            <a:r>
              <a:rPr lang="el-GR" sz="2400" dirty="0">
                <a:solidFill>
                  <a:srgbClr val="FF0000"/>
                </a:solidFill>
              </a:rPr>
              <a:t>διαταραχή του αυτιστικού φάσματος </a:t>
            </a:r>
          </a:p>
          <a:p>
            <a:pPr marL="0" indent="0" algn="ctr">
              <a:buNone/>
            </a:pPr>
            <a:endParaRPr lang="el-GR" sz="2400" dirty="0">
              <a:solidFill>
                <a:srgbClr val="FF0000"/>
              </a:solidFill>
            </a:endParaRPr>
          </a:p>
          <a:p>
            <a:pPr algn="ctr"/>
            <a:r>
              <a:rPr lang="el-GR" dirty="0"/>
              <a:t>Συνοδά </a:t>
            </a:r>
            <a:r>
              <a:rPr lang="el-GR" dirty="0">
                <a:solidFill>
                  <a:srgbClr val="00B0F0"/>
                </a:solidFill>
              </a:rPr>
              <a:t>προβλήματα συμπεριφοράς </a:t>
            </a:r>
            <a:r>
              <a:rPr lang="el-GR" dirty="0"/>
              <a:t>καλά περιγεγραμμένα σε σχέση με τη γενετική τους διάγνωση</a:t>
            </a:r>
          </a:p>
          <a:p>
            <a:pPr algn="ctr"/>
            <a:r>
              <a:rPr lang="el-GR" dirty="0"/>
              <a:t>Προβλήματα που απαρτιώνουν μια συγκεκριμένη </a:t>
            </a:r>
            <a:r>
              <a:rPr lang="el-GR" dirty="0">
                <a:solidFill>
                  <a:srgbClr val="00B0F0"/>
                </a:solidFill>
              </a:rPr>
              <a:t>«προσωπικότητα» </a:t>
            </a:r>
            <a:r>
              <a:rPr lang="el-GR" dirty="0"/>
              <a:t>συμβατή με τη γενετική διάγνωση</a:t>
            </a:r>
            <a:endParaRPr lang="en-US" dirty="0"/>
          </a:p>
        </p:txBody>
      </p:sp>
    </p:spTree>
    <p:extLst>
      <p:ext uri="{BB962C8B-B14F-4D97-AF65-F5344CB8AC3E}">
        <p14:creationId xmlns:p14="http://schemas.microsoft.com/office/powerpoint/2010/main" val="207879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Από την υποψία στη διάγνωση</a:t>
            </a:r>
            <a:endParaRPr lang="en-US" dirty="0"/>
          </a:p>
        </p:txBody>
      </p:sp>
      <p:sp>
        <p:nvSpPr>
          <p:cNvPr id="3" name="Θέση περιεχομένου 2"/>
          <p:cNvSpPr>
            <a:spLocks noGrp="1"/>
          </p:cNvSpPr>
          <p:nvPr>
            <p:ph idx="1"/>
          </p:nvPr>
        </p:nvSpPr>
        <p:spPr>
          <a:xfrm>
            <a:off x="222070" y="1825624"/>
            <a:ext cx="11969930" cy="4914809"/>
          </a:xfrm>
        </p:spPr>
        <p:txBody>
          <a:bodyPr>
            <a:normAutofit/>
          </a:bodyPr>
          <a:lstStyle/>
          <a:p>
            <a:pPr>
              <a:buFont typeface="Wingdings" panose="05000000000000000000" pitchFamily="2" charset="2"/>
              <a:buChar char="Ø"/>
            </a:pPr>
            <a:r>
              <a:rPr lang="el-GR" sz="2400" dirty="0">
                <a:solidFill>
                  <a:srgbClr val="FFC000"/>
                </a:solidFill>
              </a:rPr>
              <a:t>Υποψία: </a:t>
            </a:r>
            <a:r>
              <a:rPr lang="el-GR" sz="2400" dirty="0"/>
              <a:t>από οποιοδήποτε από τα συμπτώματα</a:t>
            </a:r>
          </a:p>
          <a:p>
            <a:pPr marL="0" indent="0" algn="ctr">
              <a:buNone/>
            </a:pPr>
            <a:r>
              <a:rPr lang="el-GR" sz="2400" dirty="0"/>
              <a:t>μορφολογικά στίγματα, συγγενείς ανωμαλίες, νευροαναπτυξιακή διαταραχή</a:t>
            </a:r>
          </a:p>
          <a:p>
            <a:pPr marL="0" indent="0" algn="ctr">
              <a:buNone/>
            </a:pPr>
            <a:endParaRPr lang="el-GR" sz="2400" dirty="0"/>
          </a:p>
          <a:p>
            <a:pPr>
              <a:buFont typeface="Wingdings" panose="05000000000000000000" pitchFamily="2" charset="2"/>
              <a:buChar char="Ø"/>
            </a:pPr>
            <a:r>
              <a:rPr lang="el-GR" sz="2400" dirty="0">
                <a:solidFill>
                  <a:srgbClr val="FFC000"/>
                </a:solidFill>
              </a:rPr>
              <a:t>Διάγνωση με:</a:t>
            </a:r>
          </a:p>
          <a:p>
            <a:pPr>
              <a:buFont typeface="Wingdings" panose="05000000000000000000" pitchFamily="2" charset="2"/>
              <a:buChar char="ü"/>
            </a:pPr>
            <a:r>
              <a:rPr lang="el-GR" sz="2400" dirty="0">
                <a:solidFill>
                  <a:srgbClr val="00B0F0"/>
                </a:solidFill>
              </a:rPr>
              <a:t>Ιστορικό: </a:t>
            </a:r>
            <a:r>
              <a:rPr lang="el-GR" sz="2400" dirty="0"/>
              <a:t>οικογενειακό, ενδογαμίας, χρόνιων νοσημάτων, νευροαναπτυξιακών διαταραχών και μαθησιακών δυσκολιών, ψυχιατρικών νοσημάτων </a:t>
            </a:r>
          </a:p>
          <a:p>
            <a:pPr>
              <a:buFont typeface="Wingdings" panose="05000000000000000000" pitchFamily="2" charset="2"/>
              <a:buChar char="ü"/>
            </a:pPr>
            <a:r>
              <a:rPr lang="el-GR" sz="2400" dirty="0">
                <a:solidFill>
                  <a:srgbClr val="00B0F0"/>
                </a:solidFill>
              </a:rPr>
              <a:t>Κλινική εξέταση </a:t>
            </a:r>
            <a:r>
              <a:rPr lang="el-GR" sz="2400" dirty="0"/>
              <a:t>όλων των συστημάτων, δυσμορφολογία, νευρολογική  κλινική εξέταση</a:t>
            </a:r>
          </a:p>
          <a:p>
            <a:pPr>
              <a:buFont typeface="Wingdings" panose="05000000000000000000" pitchFamily="2" charset="2"/>
              <a:buChar char="ü"/>
            </a:pPr>
            <a:r>
              <a:rPr lang="el-GR" sz="2400" dirty="0">
                <a:solidFill>
                  <a:srgbClr val="00B0F0"/>
                </a:solidFill>
              </a:rPr>
              <a:t>Παρακλινικός έλεγχος</a:t>
            </a:r>
            <a:r>
              <a:rPr lang="el-GR" sz="2400" dirty="0"/>
              <a:t> (αιματολογικός, βιοχημικός, ενδοκρινολογικός, νευρομεταβολικός, απεικονιστικός, καρδιολογικός, νευροφυσιολογικός,  </a:t>
            </a:r>
            <a:r>
              <a:rPr lang="el-GR" sz="2400" i="1" u="sng" dirty="0"/>
              <a:t>ειδικός γενετικός έλεγχος</a:t>
            </a:r>
            <a:r>
              <a:rPr lang="el-GR" sz="2400" dirty="0"/>
              <a:t>)</a:t>
            </a:r>
            <a:endParaRPr lang="en-US" sz="2400" dirty="0"/>
          </a:p>
        </p:txBody>
      </p:sp>
    </p:spTree>
    <p:extLst>
      <p:ext uri="{BB962C8B-B14F-4D97-AF65-F5344CB8AC3E}">
        <p14:creationId xmlns:p14="http://schemas.microsoft.com/office/powerpoint/2010/main" val="1101029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6062" y="746975"/>
            <a:ext cx="10515600" cy="927279"/>
          </a:xfrm>
        </p:spPr>
        <p:txBody>
          <a:bodyPr>
            <a:normAutofit fontScale="90000"/>
          </a:bodyPr>
          <a:lstStyle/>
          <a:p>
            <a:r>
              <a:rPr lang="el-GR" dirty="0"/>
              <a:t>Από την υποψία στη διάγνωση</a:t>
            </a:r>
            <a:br>
              <a:rPr lang="en-US" dirty="0"/>
            </a:br>
            <a:br>
              <a:rPr lang="en-US" dirty="0"/>
            </a:br>
            <a:r>
              <a:rPr lang="en-US" dirty="0"/>
              <a:t>			</a:t>
            </a:r>
            <a:r>
              <a:rPr lang="el-GR" dirty="0"/>
              <a:t>Ειδικός γενετικός έλεγχος</a:t>
            </a:r>
            <a:br>
              <a:rPr lang="en-US" dirty="0"/>
            </a:br>
            <a:endParaRPr lang="en-US" dirty="0"/>
          </a:p>
        </p:txBody>
      </p:sp>
      <p:sp>
        <p:nvSpPr>
          <p:cNvPr id="3" name="Θέση περιεχομένου 2"/>
          <p:cNvSpPr>
            <a:spLocks noGrp="1"/>
          </p:cNvSpPr>
          <p:nvPr>
            <p:ph idx="1"/>
          </p:nvPr>
        </p:nvSpPr>
        <p:spPr>
          <a:xfrm>
            <a:off x="470263" y="1493948"/>
            <a:ext cx="5286593" cy="5177307"/>
          </a:xfrm>
        </p:spPr>
        <p:txBody>
          <a:bodyPr>
            <a:normAutofit/>
          </a:bodyPr>
          <a:lstStyle/>
          <a:p>
            <a:endParaRPr lang="en-US" sz="2000" dirty="0"/>
          </a:p>
          <a:p>
            <a:pPr>
              <a:buFont typeface="Wingdings" panose="05000000000000000000" pitchFamily="2" charset="2"/>
              <a:buChar char="ü"/>
            </a:pPr>
            <a:r>
              <a:rPr lang="el-GR" sz="2000" dirty="0"/>
              <a:t>Απλός καρυότυπος</a:t>
            </a:r>
          </a:p>
          <a:p>
            <a:pPr>
              <a:buFont typeface="Wingdings" panose="05000000000000000000" pitchFamily="2" charset="2"/>
              <a:buChar char="ü"/>
            </a:pPr>
            <a:r>
              <a:rPr lang="en-US" sz="2000" dirty="0"/>
              <a:t>FISH</a:t>
            </a:r>
          </a:p>
          <a:p>
            <a:pPr>
              <a:buFont typeface="Wingdings" panose="05000000000000000000" pitchFamily="2" charset="2"/>
              <a:buChar char="ü"/>
            </a:pPr>
            <a:r>
              <a:rPr lang="en-US" sz="2000" dirty="0"/>
              <a:t>mFISH</a:t>
            </a:r>
          </a:p>
          <a:p>
            <a:pPr>
              <a:buFont typeface="Wingdings" panose="05000000000000000000" pitchFamily="2" charset="2"/>
              <a:buChar char="ü"/>
            </a:pPr>
            <a:r>
              <a:rPr lang="en-US" sz="2000" dirty="0"/>
              <a:t>CGH-array </a:t>
            </a:r>
            <a:r>
              <a:rPr lang="el-GR" sz="2000" dirty="0"/>
              <a:t>(Μοριακός καρυότυπος)</a:t>
            </a:r>
            <a:endParaRPr lang="en-US" sz="2000" dirty="0"/>
          </a:p>
          <a:p>
            <a:pPr>
              <a:buFont typeface="Wingdings" panose="05000000000000000000" pitchFamily="2" charset="2"/>
              <a:buChar char="ü"/>
            </a:pPr>
            <a:r>
              <a:rPr lang="en-US" sz="2000" dirty="0"/>
              <a:t>WES</a:t>
            </a:r>
            <a:endParaRPr lang="el-GR" sz="2000" dirty="0"/>
          </a:p>
          <a:p>
            <a:pPr>
              <a:buFont typeface="Wingdings" panose="05000000000000000000" pitchFamily="2" charset="2"/>
              <a:buChar char="ü"/>
            </a:pPr>
            <a:r>
              <a:rPr lang="en-US" sz="2000" dirty="0"/>
              <a:t>Gene panels</a:t>
            </a:r>
          </a:p>
          <a:p>
            <a:pPr>
              <a:buFont typeface="Wingdings" panose="05000000000000000000" pitchFamily="2" charset="2"/>
              <a:buChar char="ü"/>
            </a:pPr>
            <a:r>
              <a:rPr lang="en-US" sz="2000" dirty="0"/>
              <a:t>WGS</a:t>
            </a:r>
            <a:endParaRPr lang="el-GR" sz="2000" dirty="0"/>
          </a:p>
        </p:txBody>
      </p:sp>
      <p:sp>
        <p:nvSpPr>
          <p:cNvPr id="4" name="Right Brace 3"/>
          <p:cNvSpPr/>
          <p:nvPr/>
        </p:nvSpPr>
        <p:spPr>
          <a:xfrm>
            <a:off x="2537139" y="3599941"/>
            <a:ext cx="177176" cy="1049332"/>
          </a:xfrm>
          <a:prstGeom prst="rightBrace">
            <a:avLst/>
          </a:prstGeom>
          <a:noFill/>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p>
        </p:txBody>
      </p:sp>
      <p:sp>
        <p:nvSpPr>
          <p:cNvPr id="5" name="TextBox 4"/>
          <p:cNvSpPr txBox="1"/>
          <p:nvPr/>
        </p:nvSpPr>
        <p:spPr>
          <a:xfrm>
            <a:off x="3528810" y="3939941"/>
            <a:ext cx="2813271" cy="369332"/>
          </a:xfrm>
          <a:prstGeom prst="rect">
            <a:avLst/>
          </a:prstGeom>
          <a:solidFill>
            <a:schemeClr val="accent1"/>
          </a:solidFill>
        </p:spPr>
        <p:txBody>
          <a:bodyPr wrap="none" rtlCol="0">
            <a:spAutoFit/>
          </a:bodyPr>
          <a:lstStyle/>
          <a:p>
            <a:r>
              <a:rPr lang="en-US" dirty="0"/>
              <a:t>Next generation sequencing</a:t>
            </a:r>
            <a:endParaRPr lang="el-GR" dirty="0"/>
          </a:p>
        </p:txBody>
      </p:sp>
    </p:spTree>
    <p:extLst>
      <p:ext uri="{BB962C8B-B14F-4D97-AF65-F5344CB8AC3E}">
        <p14:creationId xmlns:p14="http://schemas.microsoft.com/office/powerpoint/2010/main" val="635372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a:t>Down </a:t>
            </a:r>
            <a:r>
              <a:rPr lang="el-GR" dirty="0"/>
              <a:t>ή Τρισωμία 21</a:t>
            </a:r>
            <a:r>
              <a:rPr lang="en-US" dirty="0"/>
              <a:t> (1866)</a:t>
            </a:r>
          </a:p>
        </p:txBody>
      </p:sp>
      <p:sp>
        <p:nvSpPr>
          <p:cNvPr id="3" name="Θέση περιεχομένου 2"/>
          <p:cNvSpPr>
            <a:spLocks noGrp="1"/>
          </p:cNvSpPr>
          <p:nvPr>
            <p:ph idx="1"/>
          </p:nvPr>
        </p:nvSpPr>
        <p:spPr>
          <a:xfrm>
            <a:off x="838200" y="1825624"/>
            <a:ext cx="10515600" cy="4849495"/>
          </a:xfrm>
        </p:spPr>
        <p:txBody>
          <a:bodyPr>
            <a:normAutofit fontScale="85000" lnSpcReduction="20000"/>
          </a:bodyPr>
          <a:lstStyle/>
          <a:p>
            <a:r>
              <a:rPr lang="el-GR" dirty="0"/>
              <a:t>1:600 νεογέννητα </a:t>
            </a:r>
            <a:endParaRPr lang="en-US" dirty="0"/>
          </a:p>
          <a:p>
            <a:r>
              <a:rPr lang="el-GR" dirty="0"/>
              <a:t>επίπτωση μεγαλύτερη αν η μητέρα είναι πάνω από 35 ετών</a:t>
            </a:r>
            <a:endParaRPr lang="en-US" dirty="0"/>
          </a:p>
          <a:p>
            <a:r>
              <a:rPr lang="el-GR" dirty="0"/>
              <a:t>Κλασσική τρισωμία 21 (επιπλέον χρωμόσωμα)</a:t>
            </a:r>
          </a:p>
          <a:p>
            <a:endParaRPr lang="en-US" dirty="0"/>
          </a:p>
          <a:p>
            <a:endParaRPr lang="en-US" dirty="0"/>
          </a:p>
          <a:p>
            <a:endParaRPr lang="el-GR" dirty="0"/>
          </a:p>
          <a:p>
            <a:pPr marL="0" indent="0">
              <a:buNone/>
            </a:pPr>
            <a:r>
              <a:rPr lang="el-GR" b="1" u="sng" dirty="0">
                <a:solidFill>
                  <a:srgbClr val="FF0000"/>
                </a:solidFill>
              </a:rPr>
              <a:t>Βασικά χαρακτηριστικά του συνδρόμου</a:t>
            </a:r>
          </a:p>
          <a:p>
            <a:r>
              <a:rPr lang="el-GR" dirty="0"/>
              <a:t>Μικροσωμία, βραχυκεφαλία, μογγολοειδείς βλεφαρικές σχισμές, επίκανθος, υποπλασία μέσου προσώπου, δυσπλαστικοί τράγοι</a:t>
            </a:r>
          </a:p>
          <a:p>
            <a:r>
              <a:rPr lang="el-GR" dirty="0"/>
              <a:t>Γενικευμένη υποτονία κεντρικού τύπου</a:t>
            </a:r>
          </a:p>
          <a:p>
            <a:r>
              <a:rPr lang="el-GR" dirty="0"/>
              <a:t>Νοητική Ανεπάρκεια ήπια ως σοβαρή</a:t>
            </a:r>
          </a:p>
          <a:p>
            <a:r>
              <a:rPr lang="el-GR" dirty="0"/>
              <a:t>Διαταραχή του αυτιστικού φάσματος</a:t>
            </a:r>
          </a:p>
          <a:p>
            <a:r>
              <a:rPr lang="el-GR" dirty="0"/>
              <a:t>Συγγενείς καρδιοπάθειες και προβλήματα από το γαστρεντερικό σύστημα</a:t>
            </a:r>
            <a:endParaRPr lang="en-US" dirty="0"/>
          </a:p>
        </p:txBody>
      </p:sp>
    </p:spTree>
    <p:extLst>
      <p:ext uri="{BB962C8B-B14F-4D97-AF65-F5344CB8AC3E}">
        <p14:creationId xmlns:p14="http://schemas.microsoft.com/office/powerpoint/2010/main" val="3410903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https://haemalab.gr/images/xromatosomat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2752" y="2349931"/>
            <a:ext cx="44958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www.haniotika-nea.gr/media/old/prod_small_63448_1300781474_24f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1634" y="195942"/>
            <a:ext cx="3145354" cy="360534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haniotika-nea.gr/media/old/extra_63448_24f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6988" y="3004457"/>
            <a:ext cx="4135012" cy="3853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0845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a:t>Down </a:t>
            </a:r>
            <a:r>
              <a:rPr lang="el-GR" dirty="0"/>
              <a:t>ή Τρισωμία 21</a:t>
            </a:r>
            <a:endParaRPr lang="en-US" dirty="0"/>
          </a:p>
        </p:txBody>
      </p:sp>
      <p:sp>
        <p:nvSpPr>
          <p:cNvPr id="3" name="Θέση περιεχομένου 2"/>
          <p:cNvSpPr>
            <a:spLocks noGrp="1"/>
          </p:cNvSpPr>
          <p:nvPr>
            <p:ph idx="1"/>
          </p:nvPr>
        </p:nvSpPr>
        <p:spPr>
          <a:xfrm>
            <a:off x="838200" y="1763486"/>
            <a:ext cx="10515600" cy="5094514"/>
          </a:xfrm>
        </p:spPr>
        <p:txBody>
          <a:bodyPr>
            <a:normAutofit fontScale="77500" lnSpcReduction="20000"/>
          </a:bodyPr>
          <a:lstStyle/>
          <a:p>
            <a:pPr marL="0" indent="0">
              <a:buNone/>
            </a:pPr>
            <a:r>
              <a:rPr lang="el-GR" sz="3100" b="1" u="sng" dirty="0">
                <a:solidFill>
                  <a:srgbClr val="FF0000"/>
                </a:solidFill>
              </a:rPr>
              <a:t>ΑΝΑΛΥΤΙΚΟΤΕΡΑ</a:t>
            </a:r>
            <a:endParaRPr lang="en-US" sz="3100" b="1" u="sng" dirty="0">
              <a:solidFill>
                <a:srgbClr val="FF0000"/>
              </a:solidFill>
            </a:endParaRPr>
          </a:p>
          <a:p>
            <a:r>
              <a:rPr lang="el-GR" dirty="0"/>
              <a:t>Γενικευμένη υποτονία, καθυστέρηση αυτόνομης βάδισης</a:t>
            </a:r>
          </a:p>
          <a:p>
            <a:r>
              <a:rPr lang="el-GR" dirty="0"/>
              <a:t>Συγγενείς καρδιοπάθειες (1/3/ ως ½ των παιδιών – ελλείμματα σε μεσοκολπικό</a:t>
            </a:r>
            <a:r>
              <a:rPr lang="en-US" dirty="0"/>
              <a:t>/</a:t>
            </a:r>
            <a:r>
              <a:rPr lang="el-GR" dirty="0"/>
              <a:t> </a:t>
            </a:r>
            <a:r>
              <a:rPr lang="el-GR" dirty="0" err="1"/>
              <a:t>μεσοκοιλιακό</a:t>
            </a:r>
            <a:r>
              <a:rPr lang="el-GR" dirty="0"/>
              <a:t> διάφραγμα</a:t>
            </a:r>
            <a:r>
              <a:rPr lang="en-US" dirty="0"/>
              <a:t>)</a:t>
            </a:r>
            <a:endParaRPr lang="el-GR" dirty="0"/>
          </a:p>
          <a:p>
            <a:r>
              <a:rPr lang="el-GR" dirty="0"/>
              <a:t>Ενήβωση καθυστερεί κυρίως στα αγόρια</a:t>
            </a:r>
          </a:p>
          <a:p>
            <a:r>
              <a:rPr lang="el-GR" dirty="0"/>
              <a:t>Αγόρια συνήθως στείρα</a:t>
            </a:r>
          </a:p>
          <a:p>
            <a:r>
              <a:rPr lang="el-GR" dirty="0"/>
              <a:t>Θυρεοειδική δυσλειτουργία</a:t>
            </a:r>
          </a:p>
          <a:p>
            <a:r>
              <a:rPr lang="el-GR" dirty="0"/>
              <a:t>Νευροαισθητήρια βαρηκοΐα</a:t>
            </a:r>
          </a:p>
          <a:p>
            <a:r>
              <a:rPr lang="el-GR" dirty="0"/>
              <a:t>Κοιλιοκάκη</a:t>
            </a:r>
          </a:p>
          <a:p>
            <a:r>
              <a:rPr lang="el-GR" dirty="0"/>
              <a:t>Ατρησία οισοφάγου - ατρησία δωδεκαδακτύλου</a:t>
            </a:r>
          </a:p>
          <a:p>
            <a:r>
              <a:rPr lang="el-GR" dirty="0"/>
              <a:t>Αστάθεια ατλαντοϊνιακής άρθρωσης</a:t>
            </a:r>
          </a:p>
          <a:p>
            <a:r>
              <a:rPr lang="el-GR" dirty="0"/>
              <a:t>Ανοσανεπάρκεια – αυτοάνοσα νοσήματα</a:t>
            </a:r>
          </a:p>
          <a:p>
            <a:r>
              <a:rPr lang="el-GR" dirty="0"/>
              <a:t>Λευχαιμία (12-20 φορές συχνότερη από το γενικό πληθυσμό)</a:t>
            </a:r>
          </a:p>
          <a:p>
            <a:r>
              <a:rPr lang="el-GR" dirty="0"/>
              <a:t>Προγεροντική Άνοια</a:t>
            </a:r>
            <a:endParaRPr lang="en-US" dirty="0"/>
          </a:p>
        </p:txBody>
      </p:sp>
    </p:spTree>
    <p:extLst>
      <p:ext uri="{BB962C8B-B14F-4D97-AF65-F5344CB8AC3E}">
        <p14:creationId xmlns:p14="http://schemas.microsoft.com/office/powerpoint/2010/main" val="3150230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a:t>Down </a:t>
            </a:r>
            <a:r>
              <a:rPr lang="el-GR" dirty="0"/>
              <a:t>ή Τρισωμία 21</a:t>
            </a:r>
            <a:endParaRPr lang="en-US" dirty="0"/>
          </a:p>
        </p:txBody>
      </p:sp>
      <p:sp>
        <p:nvSpPr>
          <p:cNvPr id="3" name="Θέση περιεχομένου 2"/>
          <p:cNvSpPr>
            <a:spLocks noGrp="1"/>
          </p:cNvSpPr>
          <p:nvPr>
            <p:ph idx="1"/>
          </p:nvPr>
        </p:nvSpPr>
        <p:spPr>
          <a:xfrm>
            <a:off x="838200" y="1690688"/>
            <a:ext cx="10515600" cy="4213723"/>
          </a:xfrm>
        </p:spPr>
        <p:txBody>
          <a:bodyPr>
            <a:normAutofit/>
          </a:bodyPr>
          <a:lstStyle/>
          <a:p>
            <a:endParaRPr lang="en-US" sz="2000" dirty="0"/>
          </a:p>
          <a:p>
            <a:pPr marL="0" indent="0" algn="ctr">
              <a:buNone/>
            </a:pPr>
            <a:r>
              <a:rPr lang="el-GR" sz="2000" dirty="0"/>
              <a:t>Νευροαναπτυξιακός φαινότυπος και συμπεριφορά</a:t>
            </a:r>
          </a:p>
          <a:p>
            <a:pPr marL="0" indent="0" algn="ctr">
              <a:buNone/>
            </a:pPr>
            <a:endParaRPr lang="en-US" sz="2000" dirty="0"/>
          </a:p>
          <a:p>
            <a:pPr>
              <a:buFont typeface="Wingdings" panose="05000000000000000000" pitchFamily="2" charset="2"/>
              <a:buChar char="Ø"/>
            </a:pPr>
            <a:r>
              <a:rPr lang="el-GR" sz="2000" dirty="0"/>
              <a:t>Νοητικό πηλίκο 20-80 με </a:t>
            </a:r>
            <a:r>
              <a:rPr lang="el-GR" sz="2000" dirty="0">
                <a:solidFill>
                  <a:srgbClr val="FF0000"/>
                </a:solidFill>
              </a:rPr>
              <a:t>το συνηθέστερο </a:t>
            </a:r>
            <a:r>
              <a:rPr lang="el-GR" sz="2000" dirty="0"/>
              <a:t>εύρος ανάμεσα 45-55 </a:t>
            </a:r>
            <a:r>
              <a:rPr lang="el-GR" sz="2000" dirty="0" err="1"/>
              <a:t>δλδ</a:t>
            </a:r>
            <a:r>
              <a:rPr lang="el-GR" sz="2000" dirty="0"/>
              <a:t> </a:t>
            </a:r>
            <a:r>
              <a:rPr lang="el-GR" sz="2000" dirty="0">
                <a:solidFill>
                  <a:srgbClr val="FF0000"/>
                </a:solidFill>
              </a:rPr>
              <a:t>μέτρια νοητική ανεπάρκεια</a:t>
            </a:r>
          </a:p>
          <a:p>
            <a:pPr>
              <a:buFont typeface="Wingdings" panose="05000000000000000000" pitchFamily="2" charset="2"/>
              <a:buChar char="Ø"/>
            </a:pPr>
            <a:r>
              <a:rPr lang="el-GR" sz="2000" dirty="0">
                <a:solidFill>
                  <a:srgbClr val="FF0000"/>
                </a:solidFill>
              </a:rPr>
              <a:t>Διαταραχή του αυτιστικού φάσματος  </a:t>
            </a:r>
            <a:r>
              <a:rPr lang="el-GR" b="1" u="sng" dirty="0">
                <a:solidFill>
                  <a:srgbClr val="0070C0"/>
                </a:solidFill>
              </a:rPr>
              <a:t>ΠΡΟΣΟΧΗ: </a:t>
            </a:r>
            <a:r>
              <a:rPr lang="el-GR" sz="2000" dirty="0"/>
              <a:t>τα αυτιστικά χαρακτηριστικά τα εκδηλώνουν συνήθως αργότερα απ’ ότι ο γενικός πληθυσμός</a:t>
            </a:r>
          </a:p>
          <a:p>
            <a:pPr>
              <a:buFont typeface="Wingdings" panose="05000000000000000000" pitchFamily="2" charset="2"/>
              <a:buChar char="Ø"/>
            </a:pPr>
            <a:r>
              <a:rPr lang="el-GR" sz="2000" dirty="0"/>
              <a:t>Συμπεριφορικός και συναισθηματικός φαινότυπος: πείσμονες και χαρούμενοι</a:t>
            </a:r>
            <a:endParaRPr lang="en-US" sz="2000" dirty="0"/>
          </a:p>
        </p:txBody>
      </p:sp>
    </p:spTree>
    <p:extLst>
      <p:ext uri="{BB962C8B-B14F-4D97-AF65-F5344CB8AC3E}">
        <p14:creationId xmlns:p14="http://schemas.microsoft.com/office/powerpoint/2010/main" val="662876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a:t>Down </a:t>
            </a:r>
            <a:r>
              <a:rPr lang="el-GR" dirty="0"/>
              <a:t>ή Τρισωμία 21</a:t>
            </a:r>
            <a:br>
              <a:rPr lang="en-US" dirty="0"/>
            </a:br>
            <a:endParaRPr lang="en-US" dirty="0"/>
          </a:p>
        </p:txBody>
      </p:sp>
      <p:sp>
        <p:nvSpPr>
          <p:cNvPr id="3" name="Θέση περιεχομένου 2"/>
          <p:cNvSpPr>
            <a:spLocks noGrp="1"/>
          </p:cNvSpPr>
          <p:nvPr>
            <p:ph idx="1"/>
          </p:nvPr>
        </p:nvSpPr>
        <p:spPr/>
        <p:txBody>
          <a:bodyPr/>
          <a:lstStyle/>
          <a:p>
            <a:pPr marL="0" indent="0" algn="ctr">
              <a:buNone/>
            </a:pPr>
            <a:endParaRPr lang="el-GR" dirty="0">
              <a:hlinkClick r:id="rId2"/>
            </a:endParaRPr>
          </a:p>
          <a:p>
            <a:pPr marL="0" indent="0" algn="ctr">
              <a:buNone/>
            </a:pPr>
            <a:endParaRPr lang="el-GR" dirty="0">
              <a:hlinkClick r:id="rId2"/>
            </a:endParaRPr>
          </a:p>
          <a:p>
            <a:pPr marL="0" indent="0" algn="ctr">
              <a:buNone/>
            </a:pPr>
            <a:r>
              <a:rPr lang="en-US" dirty="0">
                <a:hlinkClick r:id="rId2"/>
              </a:rPr>
              <a:t>https://pediatrics.aappublications.org/content/128/2/393</a:t>
            </a:r>
            <a:endParaRPr lang="en-US" dirty="0"/>
          </a:p>
          <a:p>
            <a:pPr marL="0" indent="0" algn="ctr">
              <a:buNone/>
            </a:pPr>
            <a:r>
              <a:rPr lang="en-US" dirty="0"/>
              <a:t>Health supervision for children with Down syndrome 20</a:t>
            </a:r>
            <a:r>
              <a:rPr lang="el-GR" dirty="0"/>
              <a:t>2</a:t>
            </a:r>
            <a:r>
              <a:rPr lang="en-US" dirty="0"/>
              <a:t>1</a:t>
            </a:r>
            <a:endParaRPr lang="el-GR" dirty="0"/>
          </a:p>
          <a:p>
            <a:pPr marL="0" indent="0" algn="ctr">
              <a:buNone/>
            </a:pPr>
            <a:endParaRPr lang="el-GR" dirty="0"/>
          </a:p>
          <a:p>
            <a:pPr marL="0" indent="0" algn="ctr">
              <a:buNone/>
            </a:pPr>
            <a:r>
              <a:rPr lang="el-GR" dirty="0"/>
              <a:t>Ειδικές καμπύλες αύξησης (ΒΣ, ΜΣ/ΥΣ, ΠΚ)</a:t>
            </a:r>
            <a:endParaRPr lang="en-US" dirty="0"/>
          </a:p>
        </p:txBody>
      </p:sp>
    </p:spTree>
    <p:extLst>
      <p:ext uri="{BB962C8B-B14F-4D97-AF65-F5344CB8AC3E}">
        <p14:creationId xmlns:p14="http://schemas.microsoft.com/office/powerpoint/2010/main" val="3973468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a:t>Fragile-X </a:t>
            </a:r>
            <a:r>
              <a:rPr lang="el-GR" dirty="0"/>
              <a:t> Σύνδρομο Εύθραυστου Χ</a:t>
            </a:r>
            <a:endParaRPr lang="en-US" dirty="0"/>
          </a:p>
        </p:txBody>
      </p:sp>
      <p:sp>
        <p:nvSpPr>
          <p:cNvPr id="3" name="Θέση περιεχομένου 2"/>
          <p:cNvSpPr>
            <a:spLocks noGrp="1"/>
          </p:cNvSpPr>
          <p:nvPr>
            <p:ph idx="1"/>
          </p:nvPr>
        </p:nvSpPr>
        <p:spPr>
          <a:xfrm>
            <a:off x="378823" y="1825625"/>
            <a:ext cx="11586753" cy="3856718"/>
          </a:xfrm>
        </p:spPr>
        <p:txBody>
          <a:bodyPr>
            <a:normAutofit fontScale="92500"/>
          </a:bodyPr>
          <a:lstStyle/>
          <a:p>
            <a:r>
              <a:rPr lang="el-GR" sz="2400" dirty="0"/>
              <a:t>1:1000 γεννήσεις αγοριών – η πιο συχνή γενετική αιτία νοητικής καθυστέρησης στ’ αγόρια</a:t>
            </a:r>
          </a:p>
          <a:p>
            <a:r>
              <a:rPr lang="el-GR" sz="2400" dirty="0"/>
              <a:t>Γονιδιακής αιτιολογίας, φυλοσύνδετη κληρονομικότητα</a:t>
            </a:r>
          </a:p>
          <a:p>
            <a:r>
              <a:rPr lang="en-US" sz="2400" dirty="0"/>
              <a:t>FMR1 </a:t>
            </a:r>
            <a:r>
              <a:rPr lang="el-GR" sz="2400" dirty="0"/>
              <a:t>γονίδιο ασταθείς επαναλήψεις τριπλέτας </a:t>
            </a:r>
            <a:r>
              <a:rPr lang="en-US" sz="2400" dirty="0"/>
              <a:t>CGG (51-200) </a:t>
            </a:r>
            <a:r>
              <a:rPr lang="el-GR" sz="2400" dirty="0"/>
              <a:t>επαναλήψεις=προμετάλλαξη  </a:t>
            </a:r>
            <a:endParaRPr lang="en-US" sz="2400" dirty="0"/>
          </a:p>
          <a:p>
            <a:r>
              <a:rPr lang="en-US" sz="2400" dirty="0"/>
              <a:t> &gt;200</a:t>
            </a:r>
            <a:r>
              <a:rPr lang="el-GR" sz="2400" dirty="0"/>
              <a:t> επαναλήψεις=</a:t>
            </a:r>
            <a:r>
              <a:rPr lang="en-US" sz="2400" dirty="0"/>
              <a:t> </a:t>
            </a:r>
            <a:r>
              <a:rPr lang="el-GR" sz="2400" dirty="0"/>
              <a:t>μετάλλαξη</a:t>
            </a:r>
          </a:p>
          <a:p>
            <a:r>
              <a:rPr lang="el-GR" sz="2400" dirty="0"/>
              <a:t>Προσοχή: και η προμετάλλαξη έχει κλινικό φαινότυπο κάποιες φορές με θέματα μαθησιακά, συμπεριφορικά (αγχώδης διαταραχή) και μορφολογικά στίγματα ενώ οι γυναίκες παρουσιάζουν πρόωρη ωοθηκική ανεπάρκεια  ενώ τα μεγαλύτερα αγόρια ή άνδρες μπορεί να παρουσιάσουν μια προϊούσα νευρολογική εκφύλιση (</a:t>
            </a:r>
            <a:r>
              <a:rPr lang="en-US" sz="2400" dirty="0"/>
              <a:t>FXTAS</a:t>
            </a:r>
            <a:r>
              <a:rPr lang="el-GR" sz="2400" dirty="0"/>
              <a:t>)</a:t>
            </a:r>
            <a:r>
              <a:rPr lang="en-US" sz="2400" dirty="0"/>
              <a:t> Fragile X Associated tremor Ataxia Syndrome</a:t>
            </a:r>
          </a:p>
          <a:p>
            <a:r>
              <a:rPr lang="el-GR" sz="2400" dirty="0"/>
              <a:t>Διαγνωστική μέθοδος: ειδική γονιδιακή δοκιμασία που μετράει τις </a:t>
            </a:r>
            <a:r>
              <a:rPr lang="el-GR" sz="2400" dirty="0" err="1"/>
              <a:t>τριπλέτες</a:t>
            </a:r>
            <a:endParaRPr lang="en-US" sz="2400" dirty="0"/>
          </a:p>
        </p:txBody>
      </p:sp>
    </p:spTree>
    <p:extLst>
      <p:ext uri="{BB962C8B-B14F-4D97-AF65-F5344CB8AC3E}">
        <p14:creationId xmlns:p14="http://schemas.microsoft.com/office/powerpoint/2010/main" val="9146337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Εύθραυστο Χ</a:t>
            </a:r>
            <a:endParaRPr lang="en-US" dirty="0"/>
          </a:p>
        </p:txBody>
      </p:sp>
      <p:pic>
        <p:nvPicPr>
          <p:cNvPr id="1026" name="Picture 2" descr="https://s3-eu-west-1.amazonaws.com/monocmsdev/160129011541woCA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0375" y="2435883"/>
            <a:ext cx="3090726" cy="40961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ευθραυστο χ"/>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4284" y="2578962"/>
            <a:ext cx="3810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Αποτέλεσμα εικόνας για ευθραυστο χ"/>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Αποτέλεσμα εικόνας για ευθραυστο χ"/>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6" name="Picture 12" descr="euthrausto x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4483" y="1923189"/>
            <a:ext cx="238125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381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838200" y="1332410"/>
            <a:ext cx="10515600" cy="5525589"/>
          </a:xfrm>
        </p:spPr>
        <p:txBody>
          <a:bodyPr>
            <a:normAutofit fontScale="70000" lnSpcReduction="20000"/>
          </a:bodyPr>
          <a:lstStyle/>
          <a:p>
            <a:pPr>
              <a:buFont typeface="Wingdings" panose="05000000000000000000" pitchFamily="2" charset="2"/>
              <a:buChar char="ü"/>
            </a:pPr>
            <a:r>
              <a:rPr lang="el-GR" dirty="0"/>
              <a:t>Συγγενείς (κυανωτικές) καρδιοπάθειες *</a:t>
            </a:r>
          </a:p>
          <a:p>
            <a:pPr>
              <a:buFont typeface="Wingdings" panose="05000000000000000000" pitchFamily="2" charset="2"/>
              <a:buChar char="ü"/>
            </a:pPr>
            <a:r>
              <a:rPr lang="el-GR" dirty="0"/>
              <a:t>Κληρονομικές αναιμίες *</a:t>
            </a:r>
          </a:p>
          <a:p>
            <a:pPr>
              <a:buFont typeface="Wingdings" panose="05000000000000000000" pitchFamily="2" charset="2"/>
              <a:buChar char="ü"/>
            </a:pPr>
            <a:r>
              <a:rPr lang="el-GR" dirty="0"/>
              <a:t>Σιδηροπενική αναιμία</a:t>
            </a:r>
          </a:p>
          <a:p>
            <a:pPr>
              <a:buFont typeface="Wingdings" panose="05000000000000000000" pitchFamily="2" charset="2"/>
              <a:buChar char="ü"/>
            </a:pPr>
            <a:r>
              <a:rPr lang="el-GR" dirty="0"/>
              <a:t>Ανεπαρκής πρόσληψη βάρους</a:t>
            </a:r>
          </a:p>
          <a:p>
            <a:pPr>
              <a:buFont typeface="Wingdings" panose="05000000000000000000" pitchFamily="2" charset="2"/>
              <a:buChar char="ü"/>
            </a:pPr>
            <a:r>
              <a:rPr lang="el-GR" dirty="0"/>
              <a:t>Επιληπτικές εγκεφαλοπάθειες</a:t>
            </a:r>
          </a:p>
          <a:p>
            <a:pPr>
              <a:buFont typeface="Wingdings" panose="05000000000000000000" pitchFamily="2" charset="2"/>
              <a:buChar char="ü"/>
            </a:pPr>
            <a:r>
              <a:rPr lang="el-GR" dirty="0"/>
              <a:t>Νευροδερματικά νοσήματα (οζώδης σκλήρυνση, νευροϊνωμάτωση τύπου Ι και ΙΙ) *</a:t>
            </a:r>
          </a:p>
          <a:p>
            <a:pPr>
              <a:buFont typeface="Wingdings" panose="05000000000000000000" pitchFamily="2" charset="2"/>
              <a:buChar char="ü"/>
            </a:pPr>
            <a:r>
              <a:rPr lang="el-GR" dirty="0"/>
              <a:t>Όγκοι ΚΝΣ</a:t>
            </a:r>
          </a:p>
          <a:p>
            <a:pPr>
              <a:buFont typeface="Wingdings" panose="05000000000000000000" pitchFamily="2" charset="2"/>
              <a:buChar char="ü"/>
            </a:pPr>
            <a:r>
              <a:rPr lang="el-GR" dirty="0"/>
              <a:t>Κακοήθη νοσήματα της παιδικής ηλικίας</a:t>
            </a:r>
          </a:p>
          <a:p>
            <a:pPr>
              <a:buFont typeface="Wingdings" panose="05000000000000000000" pitchFamily="2" charset="2"/>
              <a:buChar char="ü"/>
            </a:pPr>
            <a:r>
              <a:rPr lang="el-GR" dirty="0"/>
              <a:t>Χρόνια αναπνευστικά νοσήματα</a:t>
            </a:r>
          </a:p>
          <a:p>
            <a:pPr>
              <a:buFont typeface="Wingdings" panose="05000000000000000000" pitchFamily="2" charset="2"/>
              <a:buChar char="ü"/>
            </a:pPr>
            <a:r>
              <a:rPr lang="el-GR" dirty="0" err="1"/>
              <a:t>Ινοκυστική</a:t>
            </a:r>
            <a:r>
              <a:rPr lang="el-GR" dirty="0"/>
              <a:t> νόσος *</a:t>
            </a:r>
          </a:p>
          <a:p>
            <a:pPr>
              <a:buFont typeface="Wingdings" panose="05000000000000000000" pitchFamily="2" charset="2"/>
              <a:buChar char="ü"/>
            </a:pPr>
            <a:r>
              <a:rPr lang="el-GR" dirty="0"/>
              <a:t>Μεταβολικά νοσήματα *</a:t>
            </a:r>
          </a:p>
          <a:p>
            <a:pPr>
              <a:buFont typeface="Wingdings" panose="05000000000000000000" pitchFamily="2" charset="2"/>
              <a:buChar char="ü"/>
            </a:pPr>
            <a:r>
              <a:rPr lang="el-GR" dirty="0"/>
              <a:t>Χρόνια νεφρική νόσος</a:t>
            </a:r>
          </a:p>
          <a:p>
            <a:pPr>
              <a:buFont typeface="Wingdings" panose="05000000000000000000" pitchFamily="2" charset="2"/>
              <a:buChar char="ü"/>
            </a:pPr>
            <a:r>
              <a:rPr lang="el-GR" dirty="0"/>
              <a:t>Χρόνια ηπατική νόσος</a:t>
            </a:r>
          </a:p>
          <a:p>
            <a:pPr>
              <a:buFont typeface="Wingdings" panose="05000000000000000000" pitchFamily="2" charset="2"/>
              <a:buChar char="ü"/>
            </a:pPr>
            <a:r>
              <a:rPr lang="el-GR" dirty="0"/>
              <a:t>Ενδοκρινολογικά νοσήματα</a:t>
            </a:r>
          </a:p>
          <a:p>
            <a:pPr lvl="1">
              <a:buFont typeface="Wingdings" panose="05000000000000000000" pitchFamily="2" charset="2"/>
              <a:buChar char="ü"/>
            </a:pPr>
            <a:r>
              <a:rPr lang="el-GR" dirty="0"/>
              <a:t>Υποθυρεοειδισμός *</a:t>
            </a:r>
          </a:p>
          <a:p>
            <a:pPr lvl="1">
              <a:buFont typeface="Wingdings" panose="05000000000000000000" pitchFamily="2" charset="2"/>
              <a:buChar char="ü"/>
            </a:pPr>
            <a:r>
              <a:rPr lang="el-GR" dirty="0"/>
              <a:t>Συγγενής υπερπλασία επινεφριδίων *</a:t>
            </a:r>
          </a:p>
          <a:p>
            <a:pPr lvl="1">
              <a:buFont typeface="Wingdings" panose="05000000000000000000" pitchFamily="2" charset="2"/>
              <a:buChar char="ü"/>
            </a:pPr>
            <a:r>
              <a:rPr lang="el-GR" dirty="0"/>
              <a:t>ΣΔ τύπου Ι</a:t>
            </a:r>
          </a:p>
          <a:p>
            <a:endParaRPr lang="el-GR" dirty="0"/>
          </a:p>
          <a:p>
            <a:endParaRPr lang="en-US" dirty="0"/>
          </a:p>
        </p:txBody>
      </p:sp>
    </p:spTree>
    <p:extLst>
      <p:ext uri="{BB962C8B-B14F-4D97-AF65-F5344CB8AC3E}">
        <p14:creationId xmlns:p14="http://schemas.microsoft.com/office/powerpoint/2010/main" val="14245486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71344"/>
          </a:xfrm>
        </p:spPr>
        <p:txBody>
          <a:bodyPr/>
          <a:lstStyle/>
          <a:p>
            <a:r>
              <a:rPr lang="el-GR" dirty="0"/>
              <a:t>Εύθραυστο Χ (1959)</a:t>
            </a:r>
            <a:endParaRPr lang="en-US" dirty="0"/>
          </a:p>
        </p:txBody>
      </p:sp>
      <p:sp>
        <p:nvSpPr>
          <p:cNvPr id="3" name="Θέση περιεχομένου 2"/>
          <p:cNvSpPr>
            <a:spLocks noGrp="1"/>
          </p:cNvSpPr>
          <p:nvPr>
            <p:ph idx="1"/>
          </p:nvPr>
        </p:nvSpPr>
        <p:spPr>
          <a:xfrm>
            <a:off x="838200" y="1371601"/>
            <a:ext cx="10515600" cy="5238206"/>
          </a:xfrm>
        </p:spPr>
        <p:txBody>
          <a:bodyPr>
            <a:normAutofit/>
          </a:bodyPr>
          <a:lstStyle/>
          <a:p>
            <a:pPr marL="0" indent="0" algn="ctr">
              <a:buNone/>
            </a:pPr>
            <a:r>
              <a:rPr lang="el-GR" dirty="0"/>
              <a:t>Κλινική εικόνα</a:t>
            </a:r>
          </a:p>
          <a:p>
            <a:r>
              <a:rPr lang="el-GR" sz="2400" dirty="0"/>
              <a:t>Μακρύ πρόσωπο</a:t>
            </a:r>
            <a:r>
              <a:rPr lang="en-US" sz="2400" dirty="0"/>
              <a:t>, </a:t>
            </a:r>
            <a:r>
              <a:rPr lang="el-GR" sz="2400" dirty="0"/>
              <a:t>μεγάλο πηγούνι</a:t>
            </a:r>
          </a:p>
          <a:p>
            <a:r>
              <a:rPr lang="en-US" sz="2400" dirty="0"/>
              <a:t>A</a:t>
            </a:r>
            <a:r>
              <a:rPr lang="el-GR" sz="2400" dirty="0"/>
              <a:t>φεστώτα και κυπελωτά ώτα</a:t>
            </a:r>
          </a:p>
          <a:p>
            <a:r>
              <a:rPr lang="el-GR" sz="2400" dirty="0"/>
              <a:t>Μακρορχιδία (μετά την εφηβεία)</a:t>
            </a:r>
          </a:p>
          <a:p>
            <a:r>
              <a:rPr lang="el-GR" sz="2400" dirty="0"/>
              <a:t>Υπερεκτατικές αρθρώσεις και πρόπτωση μιτροειδούς βαλβίδας</a:t>
            </a:r>
          </a:p>
          <a:p>
            <a:r>
              <a:rPr lang="el-GR" sz="2400" dirty="0"/>
              <a:t>Νοσούν και τα κορίτσια με την πλήρη μετάλλαξη αλλά με ηπιότερο φαινότυπο από τα αγόρια</a:t>
            </a:r>
            <a:endParaRPr lang="en-US" sz="2400" dirty="0"/>
          </a:p>
          <a:p>
            <a:r>
              <a:rPr lang="el-GR" sz="2400" dirty="0"/>
              <a:t>30% των αγοριών με τη διάγνωση μπορεί </a:t>
            </a:r>
            <a:r>
              <a:rPr lang="el-GR" sz="2400" b="1" u="sng" dirty="0"/>
              <a:t>να μην έχουν κλινικά σημεία </a:t>
            </a:r>
            <a:r>
              <a:rPr lang="el-GR" sz="2400" dirty="0"/>
              <a:t>(πχ αφεστώτα ώτα, μεγάλο πηγούνι, υπερεκτασιμότητα αρθρώσεων)</a:t>
            </a:r>
          </a:p>
          <a:p>
            <a:pPr marL="0" indent="0" algn="ctr">
              <a:buNone/>
            </a:pPr>
            <a:r>
              <a:rPr lang="el-GR" sz="2400" dirty="0">
                <a:solidFill>
                  <a:srgbClr val="FF0000"/>
                </a:solidFill>
              </a:rPr>
              <a:t>Γι αυτό σε όλα τα αγόρια με τους κάτωθι νευροαναπτυξιακούς φαινότυπους πρέπει να ζητείται έλεγχος για Εύθραυστο Χ</a:t>
            </a:r>
          </a:p>
          <a:p>
            <a:pPr marL="0" indent="0">
              <a:buNone/>
            </a:pPr>
            <a:endParaRPr lang="el-GR" dirty="0">
              <a:solidFill>
                <a:srgbClr val="FF0000"/>
              </a:solidFill>
            </a:endParaRPr>
          </a:p>
          <a:p>
            <a:endParaRPr lang="el-GR" dirty="0"/>
          </a:p>
        </p:txBody>
      </p:sp>
    </p:spTree>
    <p:extLst>
      <p:ext uri="{BB962C8B-B14F-4D97-AF65-F5344CB8AC3E}">
        <p14:creationId xmlns:p14="http://schemas.microsoft.com/office/powerpoint/2010/main" val="764773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Εύθραυστο Χ</a:t>
            </a:r>
            <a:endParaRPr lang="en-US" dirty="0"/>
          </a:p>
        </p:txBody>
      </p:sp>
      <p:sp>
        <p:nvSpPr>
          <p:cNvPr id="3" name="Θέση περιεχομένου 2"/>
          <p:cNvSpPr>
            <a:spLocks noGrp="1"/>
          </p:cNvSpPr>
          <p:nvPr>
            <p:ph idx="1"/>
          </p:nvPr>
        </p:nvSpPr>
        <p:spPr>
          <a:xfrm>
            <a:off x="838200" y="1690688"/>
            <a:ext cx="10515600" cy="4486275"/>
          </a:xfrm>
        </p:spPr>
        <p:txBody>
          <a:bodyPr>
            <a:normAutofit fontScale="70000" lnSpcReduction="20000"/>
          </a:bodyPr>
          <a:lstStyle/>
          <a:p>
            <a:r>
              <a:rPr lang="el-GR" dirty="0">
                <a:solidFill>
                  <a:srgbClr val="FF0000"/>
                </a:solidFill>
              </a:rPr>
              <a:t>Φαινότυπος: </a:t>
            </a:r>
            <a:r>
              <a:rPr lang="el-GR" dirty="0"/>
              <a:t>νοητική ανεπάρκεια, συνοδός υπερκινητικότητα, διαταραχή του αυτιστικού φάσματος, συνοδά αυτιστικά στοιχεία</a:t>
            </a:r>
          </a:p>
          <a:p>
            <a:r>
              <a:rPr lang="el-GR" i="1" u="sng" dirty="0"/>
              <a:t>Ηπιότερες μορφές </a:t>
            </a:r>
            <a:r>
              <a:rPr lang="el-GR" dirty="0"/>
              <a:t>παρουσιάζουν κοινωνική συστολή, άγχος κατά την κοινωνικοποίηση και μαθησιακά προβλήματα, συναισθηματική αστάθεια</a:t>
            </a:r>
          </a:p>
          <a:p>
            <a:r>
              <a:rPr lang="el-GR" dirty="0"/>
              <a:t>Πρώτα συμπτώματα είναι κρίσεις θυμού, καθυστέρηση λόγου, υπερκινητικότητα</a:t>
            </a:r>
          </a:p>
          <a:p>
            <a:endParaRPr lang="el-GR" dirty="0"/>
          </a:p>
          <a:p>
            <a:endParaRPr lang="el-GR" dirty="0"/>
          </a:p>
          <a:p>
            <a:r>
              <a:rPr lang="el-GR" b="1" u="sng" dirty="0">
                <a:solidFill>
                  <a:srgbClr val="FF0000"/>
                </a:solidFill>
              </a:rPr>
              <a:t>85-90% των αγοριών έχουν νοητική υστέρηση με αυτιστικόμορφα στοιχεία (άτυπος αυτισμός) </a:t>
            </a:r>
            <a:r>
              <a:rPr lang="el-GR" dirty="0"/>
              <a:t>όπως φτωχή βλεμματική επαφή, στερεοτυπίες, ονυχοφαγία και αυτοεπιθετική συμπεριφορά, απτική αμυντικότητα και πολλαπλές αισθητηριακές δυσλειτουργίες</a:t>
            </a:r>
          </a:p>
          <a:p>
            <a:r>
              <a:rPr lang="el-GR" dirty="0"/>
              <a:t>Διαπιστώνεται καθυστέρηση και στα κινητικά ορόσημα και στα ορόσημα λόγου-ομιλίας</a:t>
            </a:r>
          </a:p>
          <a:p>
            <a:r>
              <a:rPr lang="el-GR" dirty="0"/>
              <a:t>20% παρουσιάζουν αυτιστική διαταραχή (αυτισμός της παιδικής ηλικίας)</a:t>
            </a:r>
          </a:p>
          <a:p>
            <a:r>
              <a:rPr lang="el-GR" dirty="0"/>
              <a:t>10% των αγοριών , μπορεί να είναι μη-λεκτικά στην ηλικία των 5 ετών</a:t>
            </a:r>
          </a:p>
          <a:p>
            <a:r>
              <a:rPr lang="el-GR" dirty="0"/>
              <a:t>20% των αγοριών κάνουν επιληψία</a:t>
            </a:r>
          </a:p>
          <a:p>
            <a:endParaRPr lang="en-US" dirty="0"/>
          </a:p>
        </p:txBody>
      </p:sp>
    </p:spTree>
    <p:extLst>
      <p:ext uri="{BB962C8B-B14F-4D97-AF65-F5344CB8AC3E}">
        <p14:creationId xmlns:p14="http://schemas.microsoft.com/office/powerpoint/2010/main" val="573398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Εύθραυστο Χ</a:t>
            </a:r>
            <a:endParaRPr lang="en-US" dirty="0"/>
          </a:p>
        </p:txBody>
      </p:sp>
      <p:sp>
        <p:nvSpPr>
          <p:cNvPr id="3" name="Θέση περιεχομένου 2"/>
          <p:cNvSpPr>
            <a:spLocks noGrp="1"/>
          </p:cNvSpPr>
          <p:nvPr>
            <p:ph idx="1"/>
          </p:nvPr>
        </p:nvSpPr>
        <p:spPr/>
        <p:txBody>
          <a:bodyPr/>
          <a:lstStyle/>
          <a:p>
            <a:pPr marL="0" indent="0" algn="ctr">
              <a:buNone/>
            </a:pPr>
            <a:r>
              <a:rPr lang="el-GR" dirty="0"/>
              <a:t>Παρεμβάσεις</a:t>
            </a:r>
          </a:p>
          <a:p>
            <a:r>
              <a:rPr lang="el-GR" dirty="0">
                <a:solidFill>
                  <a:srgbClr val="FF0000"/>
                </a:solidFill>
              </a:rPr>
              <a:t>Ψυχοφαρμακολογία</a:t>
            </a:r>
            <a:r>
              <a:rPr lang="el-GR" dirty="0"/>
              <a:t> για την υπερκινητικότητα και τις συμπεριφορικές και συναισθηματικές δυσκολίες                                  (επιθετικότητα, άγχος και συναισθηματική αστάθεια)</a:t>
            </a:r>
          </a:p>
          <a:p>
            <a:r>
              <a:rPr lang="el-GR" dirty="0"/>
              <a:t>Άγχος που περιορίζει τη λειτουργικότητα – φαρμακευτική αγωγή (φ.α.) πχ </a:t>
            </a:r>
            <a:r>
              <a:rPr lang="en-US" dirty="0"/>
              <a:t>SSRIs </a:t>
            </a:r>
            <a:r>
              <a:rPr lang="el-GR" dirty="0"/>
              <a:t>σε μεγαλύτερα αγόρια και εφήβους</a:t>
            </a:r>
          </a:p>
          <a:p>
            <a:r>
              <a:rPr lang="el-GR" dirty="0"/>
              <a:t>Επιθετικότητα – </a:t>
            </a:r>
            <a:r>
              <a:rPr lang="el-GR" dirty="0" err="1"/>
              <a:t>φ.α.</a:t>
            </a:r>
            <a:r>
              <a:rPr lang="el-GR" dirty="0"/>
              <a:t> ήπια </a:t>
            </a:r>
            <a:r>
              <a:rPr lang="el-GR" dirty="0" err="1"/>
              <a:t>αντιψυχωτικά</a:t>
            </a:r>
            <a:r>
              <a:rPr lang="el-GR" dirty="0"/>
              <a:t> φάρμακα - </a:t>
            </a:r>
            <a:r>
              <a:rPr lang="el-GR" dirty="0" err="1"/>
              <a:t>ρισπεριδόνη</a:t>
            </a:r>
            <a:endParaRPr lang="en-US" dirty="0"/>
          </a:p>
        </p:txBody>
      </p:sp>
    </p:spTree>
    <p:extLst>
      <p:ext uri="{BB962C8B-B14F-4D97-AF65-F5344CB8AC3E}">
        <p14:creationId xmlns:p14="http://schemas.microsoft.com/office/powerpoint/2010/main" val="14921949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Φαινότυπος και φύλο </a:t>
            </a:r>
            <a:r>
              <a:rPr lang="en-US" dirty="0"/>
              <a:t>Fragile X</a:t>
            </a:r>
          </a:p>
        </p:txBody>
      </p:sp>
      <p:sp>
        <p:nvSpPr>
          <p:cNvPr id="3" name="Θέση περιεχομένου 2"/>
          <p:cNvSpPr>
            <a:spLocks noGrp="1"/>
          </p:cNvSpPr>
          <p:nvPr>
            <p:ph idx="1"/>
          </p:nvPr>
        </p:nvSpPr>
        <p:spPr/>
        <p:txBody>
          <a:bodyPr/>
          <a:lstStyle/>
          <a:p>
            <a:pPr marL="0" indent="0" algn="ctr">
              <a:buNone/>
            </a:pPr>
            <a:r>
              <a:rPr lang="el-GR" dirty="0">
                <a:solidFill>
                  <a:srgbClr val="FF0000"/>
                </a:solidFill>
              </a:rPr>
              <a:t>Κορίτσια με </a:t>
            </a:r>
            <a:r>
              <a:rPr lang="en-US" dirty="0">
                <a:solidFill>
                  <a:srgbClr val="FF0000"/>
                </a:solidFill>
              </a:rPr>
              <a:t>Fragile-X</a:t>
            </a:r>
          </a:p>
          <a:p>
            <a:endParaRPr lang="en-US" dirty="0"/>
          </a:p>
          <a:p>
            <a:r>
              <a:rPr lang="el-GR" dirty="0"/>
              <a:t>Κοινωνική συστολή και άγχος, ντροπή και ήπια συμπτώματα ΔΕΠ-Υ</a:t>
            </a:r>
            <a:endParaRPr lang="en-US" dirty="0"/>
          </a:p>
          <a:p>
            <a:pPr marL="0" indent="0">
              <a:buNone/>
            </a:pPr>
            <a:endParaRPr lang="el-GR" dirty="0"/>
          </a:p>
          <a:p>
            <a:r>
              <a:rPr lang="el-GR" dirty="0"/>
              <a:t>Σε προσχολική και πρώτη σχολική ηλικία τα κορίτσια μπορεί να κάνουν εκλεκτική αλαλία λόγω του κοινωνικού άγχους </a:t>
            </a:r>
            <a:endParaRPr lang="en-US" dirty="0"/>
          </a:p>
          <a:p>
            <a:pPr marL="0" indent="0">
              <a:buNone/>
            </a:pPr>
            <a:r>
              <a:rPr lang="en-US" dirty="0"/>
              <a:t>   </a:t>
            </a:r>
            <a:r>
              <a:rPr lang="el-GR" dirty="0"/>
              <a:t>(σε κορίτσια με πλήρη μετάλλαξη)</a:t>
            </a:r>
            <a:endParaRPr lang="en-US" dirty="0"/>
          </a:p>
        </p:txBody>
      </p:sp>
    </p:spTree>
    <p:extLst>
      <p:ext uri="{BB962C8B-B14F-4D97-AF65-F5344CB8AC3E}">
        <p14:creationId xmlns:p14="http://schemas.microsoft.com/office/powerpoint/2010/main" val="188334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Μικροελλειπτικά</a:t>
            </a:r>
            <a:r>
              <a:rPr lang="el-GR" dirty="0"/>
              <a:t> σύνδρομα</a:t>
            </a:r>
            <a:br>
              <a:rPr lang="el-GR" dirty="0"/>
            </a:br>
            <a:r>
              <a:rPr lang="en-US" dirty="0"/>
              <a:t>Micro-deletion syndromes</a:t>
            </a:r>
          </a:p>
        </p:txBody>
      </p:sp>
      <p:sp>
        <p:nvSpPr>
          <p:cNvPr id="3" name="Θέση περιεχομένου 2"/>
          <p:cNvSpPr>
            <a:spLocks noGrp="1"/>
          </p:cNvSpPr>
          <p:nvPr>
            <p:ph idx="1"/>
          </p:nvPr>
        </p:nvSpPr>
        <p:spPr>
          <a:xfrm>
            <a:off x="838200" y="1825624"/>
            <a:ext cx="10866120" cy="5032375"/>
          </a:xfrm>
        </p:spPr>
        <p:txBody>
          <a:bodyPr>
            <a:normAutofit fontScale="92500" lnSpcReduction="20000"/>
          </a:bodyPr>
          <a:lstStyle/>
          <a:p>
            <a:pPr marL="0" indent="0" algn="ctr">
              <a:buNone/>
            </a:pPr>
            <a:endParaRPr lang="el-GR" dirty="0"/>
          </a:p>
          <a:p>
            <a:pPr marL="0" indent="0" algn="ctr">
              <a:buNone/>
            </a:pPr>
            <a:r>
              <a:rPr lang="el-GR" dirty="0"/>
              <a:t>Τα </a:t>
            </a:r>
            <a:r>
              <a:rPr lang="el-GR" b="1" dirty="0"/>
              <a:t>μικροελλειπτικά σύνδρομα</a:t>
            </a:r>
            <a:r>
              <a:rPr lang="el-GR" dirty="0"/>
              <a:t> οφείλονται σε χρωμοσωμικά ελλείμματα μεγέθους &lt; 5×10</a:t>
            </a:r>
            <a:r>
              <a:rPr lang="el-GR" baseline="30000" dirty="0"/>
              <a:t>6</a:t>
            </a:r>
            <a:r>
              <a:rPr lang="el-GR" dirty="0"/>
              <a:t> ζευγών βάσεων (5 Mb), τα οποία </a:t>
            </a:r>
          </a:p>
          <a:p>
            <a:pPr marL="0" indent="0" algn="ctr">
              <a:buNone/>
            </a:pPr>
            <a:r>
              <a:rPr lang="el-GR" i="1" dirty="0"/>
              <a:t>είναι πολύ μικρά για να ανιχνευθούν με τον συμβατικό καρυότυπο</a:t>
            </a:r>
          </a:p>
          <a:p>
            <a:pPr marL="0" indent="0" algn="ctr">
              <a:buNone/>
            </a:pPr>
            <a:endParaRPr lang="el-GR" i="1" dirty="0"/>
          </a:p>
          <a:p>
            <a:pPr marL="0" indent="0" algn="ctr">
              <a:buNone/>
            </a:pPr>
            <a:endParaRPr lang="el-GR" i="1" dirty="0"/>
          </a:p>
          <a:p>
            <a:pPr marL="0" indent="0" algn="ctr">
              <a:buNone/>
            </a:pPr>
            <a:endParaRPr lang="el-GR" dirty="0"/>
          </a:p>
          <a:p>
            <a:pPr marL="0" indent="0" algn="ctr">
              <a:buNone/>
            </a:pPr>
            <a:endParaRPr lang="el-GR" dirty="0"/>
          </a:p>
          <a:p>
            <a:pPr marL="0" indent="0" algn="ctr">
              <a:buNone/>
            </a:pPr>
            <a:r>
              <a:rPr lang="el-GR" dirty="0"/>
              <a:t> Η ανίχνευσή τους βασίζεται στον φθορίζοντα </a:t>
            </a:r>
            <a:r>
              <a:rPr lang="el-GR" i="1" dirty="0"/>
              <a:t>in situ</a:t>
            </a:r>
            <a:r>
              <a:rPr lang="el-GR" dirty="0"/>
              <a:t> υβριδισμό </a:t>
            </a:r>
            <a:r>
              <a:rPr lang="el-GR" dirty="0">
                <a:solidFill>
                  <a:srgbClr val="FF0000"/>
                </a:solidFill>
              </a:rPr>
              <a:t>(FISH) </a:t>
            </a:r>
            <a:r>
              <a:rPr lang="el-GR" dirty="0"/>
              <a:t>και στην τεχνική </a:t>
            </a:r>
            <a:r>
              <a:rPr lang="el-GR" dirty="0">
                <a:solidFill>
                  <a:srgbClr val="FF0000"/>
                </a:solidFill>
              </a:rPr>
              <a:t>MLPA</a:t>
            </a:r>
            <a:r>
              <a:rPr lang="el-GR" dirty="0"/>
              <a:t> (multiplex ligation-dependent probe amplification), χρησιμοποιώντας αντίστοιχα ένα ή πολλαπλούς ανιχνευτές για την υπό εξέταση περιοχή ή με τον μοριακό καρυότυπο </a:t>
            </a:r>
            <a:r>
              <a:rPr lang="el-GR" dirty="0">
                <a:solidFill>
                  <a:srgbClr val="FF0000"/>
                </a:solidFill>
              </a:rPr>
              <a:t>(aCGH)</a:t>
            </a:r>
          </a:p>
          <a:p>
            <a:pPr marL="0" indent="0" algn="ctr">
              <a:buNone/>
            </a:pPr>
            <a:r>
              <a:rPr lang="el-GR" dirty="0"/>
              <a:t> Τα συχνότερα μικροελλειπτικά σύνδρομα είναι τα ακόλουθα:</a:t>
            </a:r>
            <a:endParaRPr lang="en-US" dirty="0"/>
          </a:p>
        </p:txBody>
      </p:sp>
    </p:spTree>
    <p:extLst>
      <p:ext uri="{BB962C8B-B14F-4D97-AF65-F5344CB8AC3E}">
        <p14:creationId xmlns:p14="http://schemas.microsoft.com/office/powerpoint/2010/main" val="28455191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66841"/>
          </a:xfrm>
        </p:spPr>
        <p:txBody>
          <a:bodyPr>
            <a:normAutofit fontScale="90000"/>
          </a:bodyPr>
          <a:lstStyle/>
          <a:p>
            <a:r>
              <a:rPr lang="el-GR" dirty="0"/>
              <a:t>ΣΥΝΔΡΟΜΟ </a:t>
            </a:r>
            <a:r>
              <a:rPr lang="en-US" dirty="0"/>
              <a:t>WILLIAMS-BEUREN</a:t>
            </a:r>
            <a:r>
              <a:rPr lang="el-GR" dirty="0"/>
              <a:t> (1961)</a:t>
            </a:r>
            <a:endParaRPr lang="en-US" dirty="0"/>
          </a:p>
        </p:txBody>
      </p:sp>
      <p:sp>
        <p:nvSpPr>
          <p:cNvPr id="3" name="Θέση περιεχομένου 2"/>
          <p:cNvSpPr>
            <a:spLocks noGrp="1"/>
          </p:cNvSpPr>
          <p:nvPr>
            <p:ph idx="1"/>
          </p:nvPr>
        </p:nvSpPr>
        <p:spPr>
          <a:xfrm>
            <a:off x="352697" y="1345474"/>
            <a:ext cx="11521439" cy="5368835"/>
          </a:xfrm>
        </p:spPr>
        <p:txBody>
          <a:bodyPr>
            <a:normAutofit/>
          </a:bodyPr>
          <a:lstStyle/>
          <a:p>
            <a:r>
              <a:rPr lang="el-GR" sz="1600" b="1" dirty="0"/>
              <a:t>Το σύνδρομο </a:t>
            </a:r>
            <a:r>
              <a:rPr lang="el-GR" sz="1600" b="1" dirty="0" err="1"/>
              <a:t>Williams</a:t>
            </a:r>
            <a:r>
              <a:rPr lang="el-GR" sz="1600" dirty="0"/>
              <a:t> είναι μια γενετική διαταραχή που οφείλεται σε ελλείμματα του γονιδίου ELN</a:t>
            </a:r>
            <a:r>
              <a:rPr lang="en-US" sz="1600" dirty="0"/>
              <a:t> (</a:t>
            </a:r>
            <a:r>
              <a:rPr lang="el-GR" sz="1600" dirty="0"/>
              <a:t>λείπουν 28 γονίδια), το οποίο βρίσκεται στη χρωμοσωμική περιοχή 7q11.23 </a:t>
            </a:r>
            <a:r>
              <a:rPr lang="en-US" sz="1600" dirty="0"/>
              <a:t> (99% </a:t>
            </a:r>
            <a:r>
              <a:rPr lang="el-GR" sz="1600" dirty="0"/>
              <a:t>ασθενών) και κωδικοποιεί την πρωτεϊνη ελαστίνη. (1:18000 παιδιά)</a:t>
            </a:r>
            <a:endParaRPr lang="en-US" sz="1600" dirty="0"/>
          </a:p>
          <a:p>
            <a:r>
              <a:rPr lang="el-GR" sz="1600" dirty="0"/>
              <a:t> Στους πάσχοντες παρατηρούνται ιδιαίτερα φαινοτυπικά χαρακτηριστικά, όπως βολβώδες ρινικό άκρο, πλατύ στόμα με σαρκώδη χείλη, γεμάτα ζυγωματικά και αραιή οδοντοστοιχία και βραχνή φωνή (</a:t>
            </a:r>
            <a:r>
              <a:rPr lang="en-US" sz="1600" dirty="0"/>
              <a:t>elfin face  - </a:t>
            </a:r>
            <a:r>
              <a:rPr lang="el-GR" sz="1600" dirty="0"/>
              <a:t>προσωπείο σαν ξωτικό)</a:t>
            </a:r>
          </a:p>
          <a:p>
            <a:r>
              <a:rPr lang="el-GR" sz="1600" dirty="0"/>
              <a:t>Αστεροειδής ίριδα σε παιδιά με ανοιχτόχρωμα μάτια</a:t>
            </a:r>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l-GR" sz="1600" dirty="0"/>
          </a:p>
          <a:p>
            <a:r>
              <a:rPr lang="el-GR" sz="1600" dirty="0"/>
              <a:t>Τα χαρακτηριστικά του προσώπου γίνονται πιο έντονα όσο μεγαλώνει το παιδί</a:t>
            </a:r>
            <a:endParaRPr lang="en-US" sz="1600" dirty="0"/>
          </a:p>
        </p:txBody>
      </p:sp>
      <p:pic>
        <p:nvPicPr>
          <p:cNvPr id="3074" name="Picture 2" descr="Figure 1. . Note the stellate iris pattern in an individual with Williams syndr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227" y="3027318"/>
            <a:ext cx="6086475"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799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69183"/>
            <a:ext cx="10515600" cy="843306"/>
          </a:xfrm>
        </p:spPr>
        <p:txBody>
          <a:bodyPr/>
          <a:lstStyle/>
          <a:p>
            <a:r>
              <a:rPr lang="el-GR" dirty="0"/>
              <a:t>ΣΥΝΔΡΟΜΟ </a:t>
            </a:r>
            <a:r>
              <a:rPr lang="en-US" dirty="0"/>
              <a:t>WILLIAMS-BEUREN</a:t>
            </a:r>
          </a:p>
        </p:txBody>
      </p:sp>
      <p:pic>
        <p:nvPicPr>
          <p:cNvPr id="2056" name="Picture 8" descr="Williams Syndrome Secon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3846" y="3200400"/>
            <a:ext cx="401320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mages.theconversation.com/files/48265/original/w886nkbt-1399889016.jpg?ixlib=rb-1.1.0&amp;q=45&amp;auto=format&amp;w=926&amp;fit=cli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3709851"/>
            <a:ext cx="3825240" cy="299139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f/f3/Williams_syndromeCCBY_%28cropped%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4173" y="1288722"/>
            <a:ext cx="2664822" cy="2144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1662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ΣΥΝΔΡΟΜΟ </a:t>
            </a:r>
            <a:r>
              <a:rPr lang="en-US" dirty="0"/>
              <a:t>WILLIAMS-BEUREN</a:t>
            </a:r>
          </a:p>
        </p:txBody>
      </p:sp>
      <p:sp>
        <p:nvSpPr>
          <p:cNvPr id="3" name="Θέση περιεχομένου 2"/>
          <p:cNvSpPr>
            <a:spLocks noGrp="1"/>
          </p:cNvSpPr>
          <p:nvPr>
            <p:ph idx="1"/>
          </p:nvPr>
        </p:nvSpPr>
        <p:spPr>
          <a:xfrm>
            <a:off x="261257" y="1397726"/>
            <a:ext cx="11756572" cy="5460274"/>
          </a:xfrm>
        </p:spPr>
        <p:txBody>
          <a:bodyPr>
            <a:normAutofit fontScale="77500" lnSpcReduction="20000"/>
          </a:bodyPr>
          <a:lstStyle/>
          <a:p>
            <a:pPr marL="0" indent="0" algn="ctr">
              <a:buNone/>
            </a:pPr>
            <a:r>
              <a:rPr lang="el-GR" b="1" u="sng" dirty="0">
                <a:solidFill>
                  <a:srgbClr val="0070C0"/>
                </a:solidFill>
              </a:rPr>
              <a:t>Πολλαπλά ιατρικά προβλήματα:</a:t>
            </a:r>
          </a:p>
          <a:p>
            <a:r>
              <a:rPr lang="el-GR" dirty="0" err="1"/>
              <a:t>Υπερασβεστιαιμία</a:t>
            </a:r>
            <a:r>
              <a:rPr lang="el-GR" dirty="0"/>
              <a:t> στη νεογνική ηλικία (ευερεθιστότητα, έμετοι, δυσκοιλιότητα, μυϊκές κράμπες – υποχωρούν ως την πρώτη παιδική ηλικία) χαμηλές σωματομετρικές παράμετροι σε σχέση με το γενικό πληθυσμό</a:t>
            </a:r>
          </a:p>
          <a:p>
            <a:r>
              <a:rPr lang="el-GR" dirty="0"/>
              <a:t>ΓΟΠ, κολικοί, δυσκολίες σίτισης και ανεπαρκής πρόσληψη βάρους (</a:t>
            </a:r>
            <a:r>
              <a:rPr lang="en-US" dirty="0"/>
              <a:t>failure to thrive)</a:t>
            </a:r>
            <a:endParaRPr lang="el-GR" dirty="0"/>
          </a:p>
          <a:p>
            <a:r>
              <a:rPr lang="el-GR" dirty="0"/>
              <a:t> Οι ασθενείς έχουν συγγενή καρδιοπάθεια, κυρίως υπερβαλβιδική αορτική στένωση (75%) ή υπερβαλβιδική πνευμονική στένωση (25%)</a:t>
            </a:r>
          </a:p>
          <a:p>
            <a:r>
              <a:rPr lang="el-GR" dirty="0"/>
              <a:t> Οι διαταραχές της ελαστίνης μπορεί να προκαλέσουν στένωση όλων των αρτηριών, όπως στένωση της νεφρικής αρτηρίας (40%).</a:t>
            </a:r>
          </a:p>
          <a:p>
            <a:r>
              <a:rPr lang="el-GR" dirty="0"/>
              <a:t> Ανεπάρκεια της αορτής και πρόπτωση της μιτροειδούς βαλβίδας παρατηρούνται στο 20% και 15% των ενηλίκων, αντίστοιχα. </a:t>
            </a:r>
          </a:p>
          <a:p>
            <a:r>
              <a:rPr lang="el-GR" dirty="0"/>
              <a:t>Εκκολπώματα ουροδόχου κύστης και εντέρου</a:t>
            </a:r>
          </a:p>
          <a:p>
            <a:r>
              <a:rPr lang="el-GR" dirty="0"/>
              <a:t>Σκελετικές ανωμαλίες και οδοντικά προβλήματα</a:t>
            </a:r>
          </a:p>
          <a:p>
            <a:r>
              <a:rPr lang="el-GR" dirty="0"/>
              <a:t>Οι ασθενείς παρουσιάζουν επίσης αναπτυξιακή καθυστέρηση, ποικίλου βαθμού νοητική υστέρηση, ελλειμματική προσοχή, ΔΑΦ</a:t>
            </a:r>
          </a:p>
          <a:p>
            <a:r>
              <a:rPr lang="el-GR" dirty="0"/>
              <a:t>Μειωμένη οπτική οξύτητα, χρόνια μέση ωτίτιδα,  υπερακουσία</a:t>
            </a:r>
            <a:endParaRPr lang="en-US" dirty="0"/>
          </a:p>
          <a:p>
            <a:r>
              <a:rPr lang="el-GR" b="1" i="1" dirty="0"/>
              <a:t>Χαρακτηριστικό νευρογνωσιακό προφίλ και προσωπικότητα</a:t>
            </a:r>
          </a:p>
          <a:p>
            <a:endParaRPr lang="en-US" dirty="0"/>
          </a:p>
          <a:p>
            <a:endParaRPr lang="en-US" dirty="0"/>
          </a:p>
        </p:txBody>
      </p:sp>
    </p:spTree>
    <p:extLst>
      <p:ext uri="{BB962C8B-B14F-4D97-AF65-F5344CB8AC3E}">
        <p14:creationId xmlns:p14="http://schemas.microsoft.com/office/powerpoint/2010/main" val="29605565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ΣΥΝΔΡΟΜΟ </a:t>
            </a:r>
            <a:r>
              <a:rPr lang="en-US" dirty="0"/>
              <a:t>WILLIAMS-BEUREN</a:t>
            </a:r>
          </a:p>
        </p:txBody>
      </p:sp>
      <p:sp>
        <p:nvSpPr>
          <p:cNvPr id="3" name="Θέση περιεχομένου 2"/>
          <p:cNvSpPr>
            <a:spLocks noGrp="1"/>
          </p:cNvSpPr>
          <p:nvPr>
            <p:ph idx="1"/>
          </p:nvPr>
        </p:nvSpPr>
        <p:spPr>
          <a:xfrm>
            <a:off x="838200" y="1825624"/>
            <a:ext cx="10515600" cy="5032375"/>
          </a:xfrm>
        </p:spPr>
        <p:txBody>
          <a:bodyPr>
            <a:normAutofit fontScale="85000" lnSpcReduction="10000"/>
          </a:bodyPr>
          <a:lstStyle/>
          <a:p>
            <a:pPr marL="0" indent="0" algn="ctr">
              <a:buNone/>
            </a:pPr>
            <a:r>
              <a:rPr lang="el-GR" b="1" i="1" dirty="0"/>
              <a:t>Χαρακτηριστικό νευρογνωσιακό προφίλ και προσωπικότητα</a:t>
            </a:r>
          </a:p>
          <a:p>
            <a:pPr marL="0" indent="0" algn="ctr">
              <a:buNone/>
            </a:pPr>
            <a:r>
              <a:rPr lang="el-GR" dirty="0"/>
              <a:t>Νευρογνωσιακές δεξιότητες</a:t>
            </a:r>
            <a:endParaRPr lang="en-US" dirty="0"/>
          </a:p>
          <a:p>
            <a:r>
              <a:rPr lang="el-GR" dirty="0"/>
              <a:t>Αναπτυξιακή καθυστέρηση </a:t>
            </a:r>
            <a:r>
              <a:rPr lang="en-US" dirty="0"/>
              <a:t> </a:t>
            </a:r>
            <a:r>
              <a:rPr lang="el-GR" dirty="0"/>
              <a:t>					</a:t>
            </a:r>
            <a:r>
              <a:rPr lang="en-US" dirty="0"/>
              <a:t>	95</a:t>
            </a:r>
            <a:r>
              <a:rPr lang="el-GR" dirty="0"/>
              <a:t>%</a:t>
            </a:r>
            <a:r>
              <a:rPr lang="en-US" dirty="0"/>
              <a:t> </a:t>
            </a:r>
          </a:p>
          <a:p>
            <a:r>
              <a:rPr lang="el-GR" dirty="0"/>
              <a:t>Νοητική ανεπάρκεια/καθυστέρηση </a:t>
            </a:r>
            <a:r>
              <a:rPr lang="en-US" dirty="0"/>
              <a:t> </a:t>
            </a:r>
            <a:r>
              <a:rPr lang="el-GR" dirty="0"/>
              <a:t>					</a:t>
            </a:r>
            <a:r>
              <a:rPr lang="en-US" dirty="0"/>
              <a:t>75</a:t>
            </a:r>
            <a:r>
              <a:rPr lang="el-GR" dirty="0"/>
              <a:t>%</a:t>
            </a:r>
            <a:endParaRPr lang="en-US" dirty="0"/>
          </a:p>
          <a:p>
            <a:r>
              <a:rPr lang="el-GR" dirty="0"/>
              <a:t>Οριακή νοημοσύνη </a:t>
            </a:r>
            <a:r>
              <a:rPr lang="en-US" dirty="0"/>
              <a:t> </a:t>
            </a:r>
            <a:r>
              <a:rPr lang="el-GR" dirty="0"/>
              <a:t>						</a:t>
            </a:r>
            <a:r>
              <a:rPr lang="en-US" dirty="0"/>
              <a:t>	20</a:t>
            </a:r>
            <a:r>
              <a:rPr lang="el-GR" dirty="0"/>
              <a:t>%</a:t>
            </a:r>
            <a:endParaRPr lang="en-US" dirty="0"/>
          </a:p>
          <a:p>
            <a:r>
              <a:rPr lang="el-GR" dirty="0"/>
              <a:t>Φυσιολογική νοημοσύνη 							5%</a:t>
            </a:r>
            <a:endParaRPr lang="en-US" dirty="0"/>
          </a:p>
          <a:p>
            <a:r>
              <a:rPr lang="el-GR" dirty="0"/>
              <a:t>Ελλιπής οπτικοχωρική και κατασκευαστική ικανότητα</a:t>
            </a:r>
            <a:r>
              <a:rPr lang="en-US" dirty="0"/>
              <a:t> </a:t>
            </a:r>
            <a:r>
              <a:rPr lang="el-GR" dirty="0"/>
              <a:t>			</a:t>
            </a:r>
            <a:r>
              <a:rPr lang="en-US" dirty="0"/>
              <a:t>95</a:t>
            </a:r>
            <a:r>
              <a:rPr lang="el-GR" dirty="0"/>
              <a:t>%</a:t>
            </a:r>
          </a:p>
          <a:p>
            <a:r>
              <a:rPr lang="el-GR" dirty="0"/>
              <a:t>Μαθησιακές δυσκολίες και δυσαριθμησία 				100%</a:t>
            </a:r>
            <a:endParaRPr lang="en-US" dirty="0"/>
          </a:p>
          <a:p>
            <a:pPr algn="ctr"/>
            <a:r>
              <a:rPr lang="el-GR" sz="2400" dirty="0"/>
              <a:t>Γενικές παρατηρήσεις: </a:t>
            </a:r>
          </a:p>
          <a:p>
            <a:pPr marL="0" indent="0" algn="ctr">
              <a:buNone/>
            </a:pPr>
            <a:r>
              <a:rPr lang="el-GR" sz="2400" dirty="0"/>
              <a:t>Όλα τα παιδιά  έχουν καθυστέρηση σε κινητικά, γνωστικά και ορόσημα λόγου-ομιλίας</a:t>
            </a:r>
          </a:p>
          <a:p>
            <a:pPr marL="0" indent="0" algn="ctr">
              <a:buNone/>
            </a:pPr>
            <a:r>
              <a:rPr lang="el-GR" sz="2400" dirty="0"/>
              <a:t>Τα μεγαλύτερα παιδιά έχουν καλύτερες δεξιότητες λόγου με ικανοποιητική ακουστική μνήμη σε σχέση με τις οπτικοχωρικές, γραφοκινητικές και αριθμητικές δεξιότητες όπου παρουσιάζουν σοβαρά ελλείμματα</a:t>
            </a:r>
          </a:p>
          <a:p>
            <a:pPr algn="ctr"/>
            <a:endParaRPr lang="en-US" sz="2400" dirty="0"/>
          </a:p>
        </p:txBody>
      </p:sp>
    </p:spTree>
    <p:extLst>
      <p:ext uri="{BB962C8B-B14F-4D97-AF65-F5344CB8AC3E}">
        <p14:creationId xmlns:p14="http://schemas.microsoft.com/office/powerpoint/2010/main" val="954920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ΣΥΝΔΡΟΜΟ </a:t>
            </a:r>
            <a:r>
              <a:rPr lang="en-US" dirty="0"/>
              <a:t>WILLIAMS-BEUREN</a:t>
            </a:r>
          </a:p>
        </p:txBody>
      </p:sp>
      <p:sp>
        <p:nvSpPr>
          <p:cNvPr id="3" name="Θέση περιεχομένου 2"/>
          <p:cNvSpPr>
            <a:spLocks noGrp="1"/>
          </p:cNvSpPr>
          <p:nvPr>
            <p:ph idx="1"/>
          </p:nvPr>
        </p:nvSpPr>
        <p:spPr>
          <a:xfrm>
            <a:off x="838200" y="1825625"/>
            <a:ext cx="10774680" cy="4888684"/>
          </a:xfrm>
        </p:spPr>
        <p:txBody>
          <a:bodyPr>
            <a:normAutofit fontScale="92500"/>
          </a:bodyPr>
          <a:lstStyle/>
          <a:p>
            <a:pPr marL="0" indent="0" algn="ctr">
              <a:buNone/>
            </a:pPr>
            <a:r>
              <a:rPr lang="el-GR" b="1" i="1" dirty="0"/>
              <a:t>Χαρακτηριστικό νευρογνωσιακό προφίλ και προσωπικότητα</a:t>
            </a:r>
          </a:p>
          <a:p>
            <a:pPr marL="0" indent="0" algn="ctr">
              <a:buNone/>
            </a:pPr>
            <a:r>
              <a:rPr lang="el-GR" dirty="0"/>
              <a:t>Συμπεριφορά-προσωπικότητα</a:t>
            </a:r>
          </a:p>
          <a:p>
            <a:pPr marL="0" indent="0" algn="ctr">
              <a:buNone/>
            </a:pPr>
            <a:endParaRPr lang="en-US" dirty="0"/>
          </a:p>
          <a:p>
            <a:r>
              <a:rPr lang="el-GR" dirty="0"/>
              <a:t>ΔΕΠΥ		</a:t>
            </a:r>
            <a:r>
              <a:rPr lang="en-US" dirty="0"/>
              <a:t> </a:t>
            </a:r>
            <a:r>
              <a:rPr lang="el-GR" dirty="0"/>
              <a:t>			</a:t>
            </a:r>
            <a:r>
              <a:rPr lang="en-US" dirty="0"/>
              <a:t>70</a:t>
            </a:r>
            <a:r>
              <a:rPr lang="el-GR" dirty="0"/>
              <a:t>%</a:t>
            </a:r>
            <a:endParaRPr lang="en-US" dirty="0"/>
          </a:p>
          <a:p>
            <a:r>
              <a:rPr lang="el-GR" dirty="0"/>
              <a:t>Γενικευμένη αγχώδης διαταραχή 	</a:t>
            </a:r>
            <a:r>
              <a:rPr lang="en-US" dirty="0"/>
              <a:t>80</a:t>
            </a:r>
            <a:r>
              <a:rPr lang="el-GR" dirty="0"/>
              <a:t>%</a:t>
            </a:r>
          </a:p>
          <a:p>
            <a:r>
              <a:rPr lang="el-GR" dirty="0"/>
              <a:t>Υπερευαισθησία στον ήχο, προβλήματα ύπνου</a:t>
            </a:r>
            <a:endParaRPr lang="en-US" dirty="0"/>
          </a:p>
          <a:p>
            <a:r>
              <a:rPr lang="el-GR" dirty="0"/>
              <a:t>Έφεση στη μουσική!</a:t>
            </a:r>
          </a:p>
          <a:p>
            <a:r>
              <a:rPr lang="el-GR" dirty="0"/>
              <a:t>«Υπέρ-φιλικός» και με ενσυναίσθηση (αλλά τελικά κοινωνικά ακατάλληλος)</a:t>
            </a:r>
          </a:p>
          <a:p>
            <a:r>
              <a:rPr lang="en-US" b="1" i="1" u="sng" dirty="0">
                <a:solidFill>
                  <a:srgbClr val="00B050"/>
                </a:solidFill>
                <a:latin typeface="Agency FB" panose="020B0503020202020204" pitchFamily="34" charset="0"/>
              </a:rPr>
              <a:t>Stanger-danger</a:t>
            </a:r>
          </a:p>
          <a:p>
            <a:r>
              <a:rPr lang="en-US" b="1" i="1" u="sng" dirty="0">
                <a:solidFill>
                  <a:srgbClr val="00B050"/>
                </a:solidFill>
                <a:latin typeface="Agency FB" panose="020B0503020202020204" pitchFamily="34" charset="0"/>
              </a:rPr>
              <a:t>Cocktail party personality</a:t>
            </a:r>
            <a:endParaRPr lang="el-GR" b="1" i="1" u="sng" dirty="0">
              <a:solidFill>
                <a:srgbClr val="00B050"/>
              </a:solidFill>
            </a:endParaRPr>
          </a:p>
          <a:p>
            <a:endParaRPr lang="el-GR" dirty="0"/>
          </a:p>
          <a:p>
            <a:endParaRPr lang="en-US" dirty="0"/>
          </a:p>
          <a:p>
            <a:endParaRPr lang="en-US" dirty="0"/>
          </a:p>
        </p:txBody>
      </p:sp>
    </p:spTree>
    <p:extLst>
      <p:ext uri="{BB962C8B-B14F-4D97-AF65-F5344CB8AC3E}">
        <p14:creationId xmlns:p14="http://schemas.microsoft.com/office/powerpoint/2010/main" val="27071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νοσήματα</a:t>
            </a:r>
            <a:endParaRPr lang="en-US" dirty="0"/>
          </a:p>
        </p:txBody>
      </p:sp>
      <p:sp>
        <p:nvSpPr>
          <p:cNvPr id="3" name="Θέση περιεχομένου 2"/>
          <p:cNvSpPr>
            <a:spLocks noGrp="1"/>
          </p:cNvSpPr>
          <p:nvPr>
            <p:ph idx="1"/>
          </p:nvPr>
        </p:nvSpPr>
        <p:spPr/>
        <p:txBody>
          <a:bodyPr/>
          <a:lstStyle/>
          <a:p>
            <a:pPr marL="0" indent="0" algn="ctr">
              <a:buNone/>
            </a:pPr>
            <a:r>
              <a:rPr lang="el-GR" dirty="0">
                <a:solidFill>
                  <a:srgbClr val="FF0000"/>
                </a:solidFill>
              </a:rPr>
              <a:t>Γενετικά σύνδρομα</a:t>
            </a:r>
            <a:endParaRPr lang="en-US" dirty="0">
              <a:solidFill>
                <a:srgbClr val="FF0000"/>
              </a:solidFill>
            </a:endParaRPr>
          </a:p>
        </p:txBody>
      </p:sp>
    </p:spTree>
    <p:extLst>
      <p:ext uri="{BB962C8B-B14F-4D97-AF65-F5344CB8AC3E}">
        <p14:creationId xmlns:p14="http://schemas.microsoft.com/office/powerpoint/2010/main" val="23827906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ΣΥΝΔΡΟΜΟ </a:t>
            </a:r>
            <a:r>
              <a:rPr lang="en-US" dirty="0"/>
              <a:t>WILLIAMS-BEUREN</a:t>
            </a:r>
          </a:p>
        </p:txBody>
      </p:sp>
      <p:sp>
        <p:nvSpPr>
          <p:cNvPr id="3" name="Θέση περιεχομένου 2"/>
          <p:cNvSpPr>
            <a:spLocks noGrp="1"/>
          </p:cNvSpPr>
          <p:nvPr>
            <p:ph idx="1"/>
          </p:nvPr>
        </p:nvSpPr>
        <p:spPr/>
        <p:txBody>
          <a:bodyPr/>
          <a:lstStyle/>
          <a:p>
            <a:pPr marL="0" indent="0" algn="ctr">
              <a:buNone/>
            </a:pPr>
            <a:r>
              <a:rPr lang="el-GR" dirty="0"/>
              <a:t>Πληροφορίες για την ιατρική φροντίδα και την αναπτυξιακή παρακολούθηση των παιδιών με σύνδρομο </a:t>
            </a:r>
            <a:r>
              <a:rPr lang="en-US" dirty="0"/>
              <a:t>Williams-</a:t>
            </a:r>
            <a:r>
              <a:rPr lang="en-US" dirty="0" err="1"/>
              <a:t>Beuren</a:t>
            </a:r>
            <a:endParaRPr lang="el-GR" dirty="0"/>
          </a:p>
          <a:p>
            <a:endParaRPr lang="el-GR" dirty="0"/>
          </a:p>
          <a:p>
            <a:endParaRPr lang="el-GR" dirty="0"/>
          </a:p>
          <a:p>
            <a:endParaRPr lang="el-GR" dirty="0"/>
          </a:p>
          <a:p>
            <a:pPr marL="0" indent="0" algn="ctr">
              <a:buNone/>
            </a:pPr>
            <a:r>
              <a:rPr lang="en-US" dirty="0">
                <a:hlinkClick r:id="rId2"/>
              </a:rPr>
              <a:t>http://www.pediatrics.org/cgi/content/full/107/5/1192</a:t>
            </a:r>
            <a:endParaRPr lang="el-GR" dirty="0"/>
          </a:p>
          <a:p>
            <a:pPr marL="0" indent="0" algn="ctr">
              <a:buNone/>
            </a:pPr>
            <a:r>
              <a:rPr lang="el-GR" dirty="0"/>
              <a:t>Ειδικές καμπύλες αύξησης (ΒΣ, ΜΣ/ΥΣ, ΠΚ)</a:t>
            </a:r>
            <a:endParaRPr lang="en-US" dirty="0"/>
          </a:p>
          <a:p>
            <a:endParaRPr lang="en-US" dirty="0"/>
          </a:p>
        </p:txBody>
      </p:sp>
    </p:spTree>
    <p:extLst>
      <p:ext uri="{BB962C8B-B14F-4D97-AF65-F5344CB8AC3E}">
        <p14:creationId xmlns:p14="http://schemas.microsoft.com/office/powerpoint/2010/main" val="3055743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21435"/>
            <a:ext cx="10515600" cy="692966"/>
          </a:xfrm>
        </p:spPr>
        <p:txBody>
          <a:bodyPr>
            <a:normAutofit fontScale="90000"/>
          </a:bodyPr>
          <a:lstStyle/>
          <a:p>
            <a:r>
              <a:rPr lang="el-GR" dirty="0"/>
              <a:t>Σύνδρομο </a:t>
            </a:r>
            <a:r>
              <a:rPr lang="en-US" dirty="0" err="1"/>
              <a:t>Prader</a:t>
            </a:r>
            <a:r>
              <a:rPr lang="en-US" dirty="0"/>
              <a:t>-Willi (1956)</a:t>
            </a:r>
          </a:p>
        </p:txBody>
      </p:sp>
      <p:sp>
        <p:nvSpPr>
          <p:cNvPr id="3" name="Θέση περιεχομένου 2"/>
          <p:cNvSpPr>
            <a:spLocks noGrp="1"/>
          </p:cNvSpPr>
          <p:nvPr>
            <p:ph idx="1"/>
          </p:nvPr>
        </p:nvSpPr>
        <p:spPr>
          <a:xfrm>
            <a:off x="838200" y="1018903"/>
            <a:ext cx="10515600" cy="5839097"/>
          </a:xfrm>
        </p:spPr>
        <p:txBody>
          <a:bodyPr>
            <a:normAutofit fontScale="70000" lnSpcReduction="20000"/>
          </a:bodyPr>
          <a:lstStyle/>
          <a:p>
            <a:pPr marL="0" indent="0" algn="ctr">
              <a:buNone/>
            </a:pPr>
            <a:r>
              <a:rPr lang="el-GR" b="1" dirty="0"/>
              <a:t>Το σύνδρομο Prader-</a:t>
            </a:r>
            <a:r>
              <a:rPr lang="el-GR" b="1" dirty="0" err="1"/>
              <a:t>Willi</a:t>
            </a:r>
            <a:r>
              <a:rPr lang="el-GR" dirty="0"/>
              <a:t> είναι μια γενετική διαταραχή που οφείλεται :</a:t>
            </a:r>
          </a:p>
          <a:p>
            <a:r>
              <a:rPr lang="el-GR" dirty="0"/>
              <a:t>σε ελλείμματα της χρωμοσωμικής περιοχής 15q11-13 στο 75% των περιπτώσεων</a:t>
            </a:r>
          </a:p>
          <a:p>
            <a:r>
              <a:rPr lang="el-GR" dirty="0"/>
              <a:t> σε μονογονεϊκή δισωμία (</a:t>
            </a:r>
            <a:r>
              <a:rPr lang="en-US" dirty="0"/>
              <a:t>uniparental </a:t>
            </a:r>
            <a:r>
              <a:rPr lang="en-US" dirty="0" err="1"/>
              <a:t>disomy</a:t>
            </a:r>
            <a:r>
              <a:rPr lang="en-US" dirty="0"/>
              <a:t>)</a:t>
            </a:r>
            <a:r>
              <a:rPr lang="el-GR" dirty="0"/>
              <a:t> στο 24% των περιπτώσεων και</a:t>
            </a:r>
          </a:p>
          <a:p>
            <a:r>
              <a:rPr lang="el-GR" dirty="0"/>
              <a:t> στο μηχανισμό γονιδιακής αποτύπωσης</a:t>
            </a:r>
            <a:r>
              <a:rPr lang="en-US" dirty="0"/>
              <a:t> (genetic imprinting)</a:t>
            </a:r>
            <a:r>
              <a:rPr lang="el-GR" dirty="0"/>
              <a:t> στο 1% των περιπτώσεων.</a:t>
            </a:r>
            <a:endParaRPr lang="en-US" dirty="0"/>
          </a:p>
          <a:p>
            <a:r>
              <a:rPr lang="en-US" dirty="0"/>
              <a:t>1</a:t>
            </a:r>
            <a:r>
              <a:rPr lang="el-GR" dirty="0"/>
              <a:t>:</a:t>
            </a:r>
            <a:r>
              <a:rPr lang="en-US" dirty="0"/>
              <a:t>15000</a:t>
            </a:r>
            <a:endParaRPr lang="el-GR" dirty="0"/>
          </a:p>
          <a:p>
            <a:endParaRPr lang="el-GR" dirty="0"/>
          </a:p>
          <a:p>
            <a:r>
              <a:rPr lang="el-GR" dirty="0"/>
              <a:t> Τα νεογνά με σύνδρομο Prader-Willi παρουσιάζουν υποτονία, δυσκολία σίτισης και αργή ανάπτυξη</a:t>
            </a:r>
            <a:r>
              <a:rPr lang="en-US" dirty="0"/>
              <a:t> </a:t>
            </a:r>
            <a:r>
              <a:rPr lang="el-GR" dirty="0"/>
              <a:t>στους πρώτους μήνες ζωής</a:t>
            </a:r>
          </a:p>
          <a:p>
            <a:r>
              <a:rPr lang="el-GR" dirty="0"/>
              <a:t> Στη νηπιακή και μέχρι την ηλικία των 6 ετών παρατηρείται ραγδαία αύξηση του βάρους που οδηγεί σε παχυσαρκία και διαβήτη τύπου 2</a:t>
            </a:r>
          </a:p>
          <a:p>
            <a:r>
              <a:rPr lang="el-GR" dirty="0"/>
              <a:t> Οι πάσχοντες χαρακτηρίζονται από ακόρεστη όρεξη και βουλιμία σε όλη τη διάρκεια της ζωής τους (από τη νηπιακή ηλικία και μετά)</a:t>
            </a:r>
          </a:p>
          <a:p>
            <a:r>
              <a:rPr lang="el-GR" dirty="0"/>
              <a:t>Φαινοτυπικά οι ασθενείς έχουν στενό μέτωπο, χαρακτηριστικό λεπτό άνω χείλος, μικρά χέρια και πόδια, χαμηλό ανάστημα, ενώ οι άρρενες πάσχοντες παρουσιάζουν μικρού μεγέθους γεννητικά όργανα</a:t>
            </a:r>
          </a:p>
          <a:p>
            <a:r>
              <a:rPr lang="el-GR" dirty="0"/>
              <a:t>Τόσο τα άρρενα όσο και τα θήλεα άτομα έχουν </a:t>
            </a:r>
            <a:r>
              <a:rPr lang="el-GR" dirty="0" err="1"/>
              <a:t>υπογοναδοτροφικό</a:t>
            </a:r>
            <a:r>
              <a:rPr lang="el-GR" dirty="0"/>
              <a:t> υπογοναδισμό και είναι συνήθως </a:t>
            </a:r>
            <a:r>
              <a:rPr lang="el-GR" dirty="0" err="1"/>
              <a:t>υπογόνιμα</a:t>
            </a:r>
            <a:endParaRPr lang="el-GR" dirty="0"/>
          </a:p>
          <a:p>
            <a:r>
              <a:rPr lang="el-GR" dirty="0"/>
              <a:t> Οι περισσότεροι ασθενείς παρουσιάζουν ΙQ μεταξύ του 60-70. Οι πάσχοντες παρουσιάζουν συχνά προβληματική συμπεριφορά, ενώ στην πλειοψηφία των περιπτώσεων απαιτείται επίβλεψη/υποστήριξη στην ενήλικη ζωή.</a:t>
            </a:r>
            <a:endParaRPr lang="en-US" dirty="0"/>
          </a:p>
        </p:txBody>
      </p:sp>
    </p:spTree>
    <p:extLst>
      <p:ext uri="{BB962C8B-B14F-4D97-AF65-F5344CB8AC3E}">
        <p14:creationId xmlns:p14="http://schemas.microsoft.com/office/powerpoint/2010/main" val="3270709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pic>
        <p:nvPicPr>
          <p:cNvPr id="6146" name="Picture 2" descr="Typical Facial Features of Child with Prader-Willi syndrome (Photograph with Permissio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44583" y="1690688"/>
            <a:ext cx="4180114" cy="51673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ypical Findings of Hands and Legs in Individuals with Prader-Willi 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0169" y="2550781"/>
            <a:ext cx="5715000" cy="3724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785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4805" y="0"/>
            <a:ext cx="10515600" cy="601526"/>
          </a:xfrm>
        </p:spPr>
        <p:txBody>
          <a:bodyPr>
            <a:normAutofit fontScale="90000"/>
          </a:bodyPr>
          <a:lstStyle/>
          <a:p>
            <a:r>
              <a:rPr lang="el-GR" dirty="0"/>
              <a:t>Σύνδρομο </a:t>
            </a:r>
            <a:r>
              <a:rPr lang="en-US" dirty="0" err="1"/>
              <a:t>Prader</a:t>
            </a:r>
            <a:r>
              <a:rPr lang="en-US" dirty="0"/>
              <a:t>-Willi</a:t>
            </a:r>
          </a:p>
        </p:txBody>
      </p:sp>
      <p:pic>
        <p:nvPicPr>
          <p:cNvPr id="8194" name="Picture 2" descr="Characteristic clinical features of the Prader-Willi syndrome phenotype in infants and toddlers under 3 years of age and in children and adolescents aged 3 years and older. CVD, cardiovascular disease; T2DM, type 2 diabetes mellitu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0343" y="470263"/>
            <a:ext cx="10019211" cy="6387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102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pic>
        <p:nvPicPr>
          <p:cNvPr id="7170" name="Picture 2" descr="Indications for DNA testi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47875" y="1690688"/>
            <a:ext cx="8096250" cy="4879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6335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sp>
        <p:nvSpPr>
          <p:cNvPr id="3" name="Θέση περιεχομένου 2"/>
          <p:cNvSpPr>
            <a:spLocks noGrp="1"/>
          </p:cNvSpPr>
          <p:nvPr>
            <p:ph idx="1"/>
          </p:nvPr>
        </p:nvSpPr>
        <p:spPr/>
        <p:txBody>
          <a:bodyPr>
            <a:normAutofit/>
          </a:bodyPr>
          <a:lstStyle/>
          <a:p>
            <a:pPr marL="0" indent="0" algn="ctr">
              <a:buNone/>
            </a:pPr>
            <a:r>
              <a:rPr lang="el-GR" b="1" u="sng" dirty="0"/>
              <a:t>Νευροαναπτυξιακός φαινότυπος και συμπεριφορά</a:t>
            </a:r>
          </a:p>
          <a:p>
            <a:r>
              <a:rPr lang="el-GR" dirty="0"/>
              <a:t>Υποτονία και σιτιστικές δυσκολίες (βρεφική ηλικία)</a:t>
            </a:r>
          </a:p>
          <a:p>
            <a:r>
              <a:rPr lang="el-GR" dirty="0"/>
              <a:t>Καθυστέρηση κατάκτησης κινητικών οροσήμων (90-100%)</a:t>
            </a:r>
          </a:p>
          <a:p>
            <a:r>
              <a:rPr lang="el-GR" dirty="0"/>
              <a:t>Σφαιρική αναπτυξιακή καθυστέρηση</a:t>
            </a:r>
          </a:p>
          <a:p>
            <a:r>
              <a:rPr lang="el-GR" dirty="0"/>
              <a:t>Καθυστέρηση λόγου-ομιλίας κυρίως στον εκφραστικό λόγο</a:t>
            </a:r>
          </a:p>
          <a:p>
            <a:r>
              <a:rPr lang="el-GR" dirty="0"/>
              <a:t>‘Ήπια ως μέτρια νοητική υστέρηση</a:t>
            </a:r>
          </a:p>
          <a:p>
            <a:r>
              <a:rPr lang="el-GR" dirty="0"/>
              <a:t>Ορισμένα άτομα με οριακά φυσιολογική νοημοσύνη</a:t>
            </a:r>
          </a:p>
          <a:p>
            <a:endParaRPr lang="en-US" dirty="0"/>
          </a:p>
        </p:txBody>
      </p:sp>
    </p:spTree>
    <p:extLst>
      <p:ext uri="{BB962C8B-B14F-4D97-AF65-F5344CB8AC3E}">
        <p14:creationId xmlns:p14="http://schemas.microsoft.com/office/powerpoint/2010/main" val="9524988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sp>
        <p:nvSpPr>
          <p:cNvPr id="3" name="Θέση περιεχομένου 2"/>
          <p:cNvSpPr>
            <a:spLocks noGrp="1"/>
          </p:cNvSpPr>
          <p:nvPr>
            <p:ph idx="1"/>
          </p:nvPr>
        </p:nvSpPr>
        <p:spPr>
          <a:xfrm>
            <a:off x="838200" y="1384662"/>
            <a:ext cx="10515600" cy="5199017"/>
          </a:xfrm>
        </p:spPr>
        <p:txBody>
          <a:bodyPr>
            <a:normAutofit fontScale="70000" lnSpcReduction="20000"/>
          </a:bodyPr>
          <a:lstStyle/>
          <a:p>
            <a:pPr marL="0" indent="0" algn="ctr">
              <a:buNone/>
            </a:pPr>
            <a:r>
              <a:rPr lang="el-GR" b="1" i="1" u="sng" dirty="0"/>
              <a:t>Συμπεριφορά</a:t>
            </a:r>
          </a:p>
          <a:p>
            <a:r>
              <a:rPr lang="el-GR" dirty="0"/>
              <a:t>Περιορισμένες και επαναλαμβανόμενες συμπεριφορές</a:t>
            </a:r>
          </a:p>
          <a:p>
            <a:r>
              <a:rPr lang="el-GR" dirty="0"/>
              <a:t>ΔΑΦ στο 26,5%</a:t>
            </a:r>
          </a:p>
          <a:p>
            <a:r>
              <a:rPr lang="el-GR" dirty="0"/>
              <a:t>Δυσκολίες με την κοινωνική επικοινωνία και αμοιβαιότητα από την πρώτη παιδική ηλικία με δυσκολίες να εγκαταστήσουν φιλικές σχέσεις</a:t>
            </a:r>
          </a:p>
          <a:p>
            <a:r>
              <a:rPr lang="el-GR" dirty="0"/>
              <a:t>Ηλικία 2-3 ετών επιβράδυνση  της καθ' ύψος αύξησης με κατακόρυφη αύξηση του βάρους -  έναρξη υπερφαγίας</a:t>
            </a:r>
          </a:p>
          <a:p>
            <a:r>
              <a:rPr lang="el-GR" dirty="0"/>
              <a:t> </a:t>
            </a:r>
            <a:r>
              <a:rPr lang="el-GR" dirty="0">
                <a:solidFill>
                  <a:srgbClr val="FF0000"/>
                </a:solidFill>
              </a:rPr>
              <a:t>Ακολουθεί εμμονική συμπεριφορά με το φαγητό (υπερφαγία) με απώλεια της αίσθησης του κορεσμού</a:t>
            </a:r>
            <a:r>
              <a:rPr lang="en-US" dirty="0">
                <a:solidFill>
                  <a:srgbClr val="FF0000"/>
                </a:solidFill>
              </a:rPr>
              <a:t> – </a:t>
            </a:r>
            <a:r>
              <a:rPr lang="el-GR" dirty="0">
                <a:solidFill>
                  <a:srgbClr val="FF0000"/>
                </a:solidFill>
              </a:rPr>
              <a:t>ΥΠΟΘΑΛΑΜΙΚΗ ΥΠΕΡΦΑΓΙΑ – ΟΡΓΑΝΙΚΗ ΑΙΤΙΟΛΟΓΪΑ</a:t>
            </a:r>
          </a:p>
          <a:p>
            <a:r>
              <a:rPr lang="el-GR" dirty="0"/>
              <a:t>Συναισθηματική αστάθεια</a:t>
            </a:r>
          </a:p>
          <a:p>
            <a:r>
              <a:rPr lang="el-GR" dirty="0"/>
              <a:t>Κρίσεις θυμού κυρίως με την απαγόρευση του φαγητού ή των επαναλαμβανόμενων συμπεριφορών, αλλαγή ρουτίνων, ακαμψία και μη κατανόηση των κοινωνικών προσδοκιών </a:t>
            </a:r>
          </a:p>
          <a:p>
            <a:r>
              <a:rPr lang="el-GR" dirty="0"/>
              <a:t>Διαταραχή εναντιωματικής – προκλητικής συμπεριφοράς 20% (από 8 ως 14 ετών)</a:t>
            </a:r>
          </a:p>
          <a:p>
            <a:r>
              <a:rPr lang="el-GR" dirty="0"/>
              <a:t>Ιδεοψυχαναγκαστικές συμπεριφορές σχετικές με θέματα υγείας και ψυχαναγκασμοί όπως τσίμπημα δέρματος </a:t>
            </a:r>
            <a:r>
              <a:rPr lang="en-US" dirty="0"/>
              <a:t>(picking) </a:t>
            </a:r>
            <a:r>
              <a:rPr lang="el-GR" dirty="0"/>
              <a:t> και  τάξη των αντικειμένων στο χώρο</a:t>
            </a:r>
          </a:p>
          <a:p>
            <a:r>
              <a:rPr lang="el-GR" dirty="0"/>
              <a:t>Ψύχωση</a:t>
            </a:r>
          </a:p>
          <a:p>
            <a:r>
              <a:rPr lang="el-GR" dirty="0"/>
              <a:t>Διπολική διαταραχή</a:t>
            </a:r>
          </a:p>
          <a:p>
            <a:endParaRPr lang="en-US" dirty="0"/>
          </a:p>
        </p:txBody>
      </p:sp>
    </p:spTree>
    <p:extLst>
      <p:ext uri="{BB962C8B-B14F-4D97-AF65-F5344CB8AC3E}">
        <p14:creationId xmlns:p14="http://schemas.microsoft.com/office/powerpoint/2010/main" val="1206851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Prader</a:t>
            </a:r>
            <a:r>
              <a:rPr lang="en-US" dirty="0"/>
              <a:t>-Willi</a:t>
            </a:r>
          </a:p>
        </p:txBody>
      </p:sp>
      <p:pic>
        <p:nvPicPr>
          <p:cNvPr id="10242" name="Picture 2" descr="An external file that holds a picture, illustration, etc.&#10;Object name is 40618_2015_312_Fig1_HTM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04457" y="1397726"/>
            <a:ext cx="5786846" cy="5003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0034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71344"/>
          </a:xfrm>
        </p:spPr>
        <p:txBody>
          <a:bodyPr/>
          <a:lstStyle/>
          <a:p>
            <a:r>
              <a:rPr lang="el-GR" dirty="0"/>
              <a:t>Σύνδρομο </a:t>
            </a:r>
            <a:r>
              <a:rPr lang="en-US" dirty="0"/>
              <a:t>Prader-Willi</a:t>
            </a:r>
          </a:p>
        </p:txBody>
      </p:sp>
      <p:sp>
        <p:nvSpPr>
          <p:cNvPr id="3" name="Θέση περιεχομένου 2"/>
          <p:cNvSpPr>
            <a:spLocks noGrp="1"/>
          </p:cNvSpPr>
          <p:nvPr>
            <p:ph idx="1"/>
          </p:nvPr>
        </p:nvSpPr>
        <p:spPr>
          <a:xfrm>
            <a:off x="457201" y="1423852"/>
            <a:ext cx="11416936" cy="5434148"/>
          </a:xfrm>
        </p:spPr>
        <p:txBody>
          <a:bodyPr/>
          <a:lstStyle/>
          <a:p>
            <a:pPr marL="0" indent="0" algn="ctr">
              <a:buNone/>
            </a:pPr>
            <a:r>
              <a:rPr lang="el-GR" dirty="0"/>
              <a:t>Υπάρχει τρόπος να καθυστερήσει κανείς ή να αναστείλει αυτές τις συμπεριφορές;</a:t>
            </a:r>
          </a:p>
          <a:p>
            <a:endParaRPr lang="el-GR" dirty="0"/>
          </a:p>
          <a:p>
            <a:r>
              <a:rPr lang="en-US" dirty="0"/>
              <a:t>GH – growth hormone</a:t>
            </a:r>
            <a:r>
              <a:rPr lang="el-GR" dirty="0"/>
              <a:t> : μελέτες δείχνουν περιορισμό των ανεπιθύμητων συμπεριφορών με υποκατάσταση αυξητικής ορμόνης (που σε πολλά παιδιά λείπει)</a:t>
            </a:r>
          </a:p>
          <a:p>
            <a:r>
              <a:rPr lang="el-GR" dirty="0"/>
              <a:t>Πρόβλημα: σημαντική παλινδρόμηση με τη διακοπή της χορήγησης – παρενέργειες της αυξητικής ορμόνης</a:t>
            </a:r>
          </a:p>
          <a:p>
            <a:r>
              <a:rPr lang="el-GR" dirty="0"/>
              <a:t>Κλασσική ψυχοφαρμακολογία</a:t>
            </a:r>
            <a:endParaRPr lang="en-US" dirty="0"/>
          </a:p>
        </p:txBody>
      </p:sp>
    </p:spTree>
    <p:extLst>
      <p:ext uri="{BB962C8B-B14F-4D97-AF65-F5344CB8AC3E}">
        <p14:creationId xmlns:p14="http://schemas.microsoft.com/office/powerpoint/2010/main" val="1641015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849721"/>
          </a:xfrm>
        </p:spPr>
        <p:txBody>
          <a:bodyPr/>
          <a:lstStyle/>
          <a:p>
            <a:r>
              <a:rPr lang="el-GR" dirty="0"/>
              <a:t>Σύνδρομο </a:t>
            </a:r>
            <a:r>
              <a:rPr lang="en-US" dirty="0"/>
              <a:t>Prader-Willi</a:t>
            </a:r>
          </a:p>
        </p:txBody>
      </p:sp>
      <p:sp>
        <p:nvSpPr>
          <p:cNvPr id="3" name="Θέση περιεχομένου 2"/>
          <p:cNvSpPr>
            <a:spLocks noGrp="1"/>
          </p:cNvSpPr>
          <p:nvPr>
            <p:ph idx="1"/>
          </p:nvPr>
        </p:nvSpPr>
        <p:spPr/>
        <p:txBody>
          <a:bodyPr/>
          <a:lstStyle/>
          <a:p>
            <a:pPr marL="0" indent="0" algn="ctr">
              <a:buNone/>
            </a:pPr>
            <a:r>
              <a:rPr lang="el-GR" dirty="0"/>
              <a:t>Η βαρύτητα του νευροαναπτυξιακού φαινότυπου σχετίζεται με το είδος της μετάλλαξης</a:t>
            </a:r>
          </a:p>
          <a:p>
            <a:pPr marL="0" indent="0" algn="ctr">
              <a:buNone/>
            </a:pPr>
            <a:endParaRPr lang="el-GR" dirty="0"/>
          </a:p>
          <a:p>
            <a:pPr marL="0" indent="0" algn="ctr">
              <a:buNone/>
            </a:pPr>
            <a:r>
              <a:rPr lang="el-GR" dirty="0"/>
              <a:t>Τα άτομα με μητρική μονογονεϊκή δισωμία (</a:t>
            </a:r>
            <a:r>
              <a:rPr lang="en-US" dirty="0"/>
              <a:t>uniparental </a:t>
            </a:r>
            <a:r>
              <a:rPr lang="en-US" dirty="0" err="1"/>
              <a:t>disomy</a:t>
            </a:r>
            <a:r>
              <a:rPr lang="en-US" dirty="0"/>
              <a:t>)</a:t>
            </a:r>
            <a:r>
              <a:rPr lang="el-GR" dirty="0"/>
              <a:t> έχουν υψηλότερα σκορ στα ψυχομετρικά τεστ</a:t>
            </a:r>
            <a:r>
              <a:rPr lang="en-US" dirty="0"/>
              <a:t> (</a:t>
            </a:r>
            <a:r>
              <a:rPr lang="el-GR" dirty="0"/>
              <a:t>υψηλότερη νοημοσύνη) και υψηλότερη επίπτωση ψύχωσης και διπολικών διαταραχών</a:t>
            </a:r>
            <a:endParaRPr lang="en-US" dirty="0"/>
          </a:p>
        </p:txBody>
      </p:sp>
    </p:spTree>
    <p:extLst>
      <p:ext uri="{BB962C8B-B14F-4D97-AF65-F5344CB8AC3E}">
        <p14:creationId xmlns:p14="http://schemas.microsoft.com/office/powerpoint/2010/main" val="338067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143691" y="1825624"/>
            <a:ext cx="11808823" cy="5032375"/>
          </a:xfrm>
        </p:spPr>
        <p:txBody>
          <a:bodyPr>
            <a:normAutofit fontScale="85000" lnSpcReduction="10000"/>
          </a:bodyPr>
          <a:lstStyle/>
          <a:p>
            <a:pPr marL="0" indent="0" algn="ctr">
              <a:buNone/>
            </a:pPr>
            <a:r>
              <a:rPr lang="el-GR" dirty="0">
                <a:solidFill>
                  <a:srgbClr val="0070C0"/>
                </a:solidFill>
              </a:rPr>
              <a:t>Συγγενείς κυανωτικές καρδιοπάθειες</a:t>
            </a:r>
            <a:endParaRPr lang="en-US" dirty="0">
              <a:solidFill>
                <a:srgbClr val="0070C0"/>
              </a:solidFill>
            </a:endParaRPr>
          </a:p>
          <a:p>
            <a:pPr algn="ctr"/>
            <a:endParaRPr lang="en-US" dirty="0"/>
          </a:p>
          <a:p>
            <a:pPr marL="0" indent="0" algn="ctr">
              <a:buNone/>
            </a:pPr>
            <a:r>
              <a:rPr lang="el-GR" sz="1900" dirty="0"/>
              <a:t>Οι κυανωτικές συγγενείς καρδιοπάθειες είναι πιο επιβαρυντικές από τα μη κυανωτικές</a:t>
            </a:r>
          </a:p>
          <a:p>
            <a:pPr marL="0" indent="0" algn="ctr">
              <a:buNone/>
            </a:pPr>
            <a:r>
              <a:rPr lang="el-GR" sz="1900" dirty="0"/>
              <a:t>Επιβαρύνεται το απώτερο νευροαναπτυξιακό αποτέλεσμα εφόσον αποτελούν εύρημα στα πλαίσια ενός συνδρόμου</a:t>
            </a:r>
          </a:p>
          <a:p>
            <a:pPr algn="ctr"/>
            <a:endParaRPr lang="en-US" sz="1900" dirty="0"/>
          </a:p>
          <a:p>
            <a:pPr>
              <a:buFont typeface="Wingdings" panose="05000000000000000000" pitchFamily="2" charset="2"/>
              <a:buChar char="Ø"/>
            </a:pPr>
            <a:r>
              <a:rPr lang="el-GR" sz="1900" dirty="0"/>
              <a:t>Τετραλογία </a:t>
            </a:r>
            <a:r>
              <a:rPr lang="en-US" sz="1900" dirty="0" err="1"/>
              <a:t>Fallot</a:t>
            </a:r>
            <a:endParaRPr lang="en-US" sz="1900" dirty="0"/>
          </a:p>
          <a:p>
            <a:pPr>
              <a:buFont typeface="Wingdings" panose="05000000000000000000" pitchFamily="2" charset="2"/>
              <a:buChar char="Ø"/>
            </a:pPr>
            <a:r>
              <a:rPr lang="el-GR" sz="1900" dirty="0"/>
              <a:t>Μετάθεση μεγάλων αγγείων</a:t>
            </a:r>
          </a:p>
          <a:p>
            <a:pPr>
              <a:buFont typeface="Wingdings" panose="05000000000000000000" pitchFamily="2" charset="2"/>
              <a:buChar char="Ø"/>
            </a:pPr>
            <a:r>
              <a:rPr lang="el-GR" sz="1900" dirty="0"/>
              <a:t>Σύνδρομο αριστερής υποπλαστικής καρδιάς</a:t>
            </a:r>
          </a:p>
          <a:p>
            <a:pPr>
              <a:buFont typeface="Wingdings" panose="05000000000000000000" pitchFamily="2" charset="2"/>
              <a:buChar char="Ø"/>
            </a:pPr>
            <a:r>
              <a:rPr lang="el-GR" sz="1900" dirty="0"/>
              <a:t>Μονήρης κοιλία</a:t>
            </a:r>
          </a:p>
          <a:p>
            <a:pPr>
              <a:buFont typeface="Wingdings" panose="05000000000000000000" pitchFamily="2" charset="2"/>
              <a:buChar char="Ø"/>
            </a:pPr>
            <a:r>
              <a:rPr lang="el-GR" sz="1900" dirty="0"/>
              <a:t>Μεσοκολπική επικοινωνία</a:t>
            </a:r>
          </a:p>
          <a:p>
            <a:pPr>
              <a:buFont typeface="Wingdings" panose="05000000000000000000" pitchFamily="2" charset="2"/>
              <a:buChar char="ü"/>
            </a:pPr>
            <a:r>
              <a:rPr lang="el-GR" sz="1900" dirty="0">
                <a:solidFill>
                  <a:srgbClr val="0070C0"/>
                </a:solidFill>
              </a:rPr>
              <a:t>Μηχανισμοί: </a:t>
            </a:r>
            <a:r>
              <a:rPr lang="el-GR" sz="1900" dirty="0"/>
              <a:t>ισχαιμία προγεννητικά, περιγεννητικά, εμβολικά φαινόμενα από χειρισμούς, επιπλοκές μακροχρόνιων νοσηλειών, περιεγχειρητικές επιπλοκές, εξωσωματική διεγχειρητική κυκλοφορία και η διάρκειά της, </a:t>
            </a:r>
            <a:r>
              <a:rPr lang="en-US" sz="1900" dirty="0"/>
              <a:t>ECMO</a:t>
            </a:r>
            <a:r>
              <a:rPr lang="el-GR" sz="1900" dirty="0"/>
              <a:t>, </a:t>
            </a:r>
            <a:r>
              <a:rPr lang="el-GR" sz="1900" b="1" i="1" dirty="0">
                <a:solidFill>
                  <a:srgbClr val="FFC000"/>
                </a:solidFill>
              </a:rPr>
              <a:t>γενετικοί παράγοντες</a:t>
            </a:r>
            <a:endParaRPr lang="en-US" sz="1900" b="1" i="1" dirty="0">
              <a:solidFill>
                <a:srgbClr val="FFC000"/>
              </a:solidFill>
            </a:endParaRPr>
          </a:p>
          <a:p>
            <a:pPr>
              <a:buFont typeface="Wingdings" panose="05000000000000000000" pitchFamily="2" charset="2"/>
              <a:buChar char="ü"/>
            </a:pPr>
            <a:r>
              <a:rPr lang="el-GR" sz="1900" dirty="0">
                <a:solidFill>
                  <a:srgbClr val="0070C0"/>
                </a:solidFill>
              </a:rPr>
              <a:t>Νευροαναπτυξιακές επιπτώσεις: </a:t>
            </a:r>
            <a:r>
              <a:rPr lang="el-GR" sz="1900" dirty="0"/>
              <a:t>σημαντική έκπτωση επιτελικών λειτουργιών (ο νευρογνωσιακός τομέας που πλήττεται περισσότερο), προσαρμοστικές λειτουργίες, κινητικά ελλείμματα, γλωσσική καθυστέρηση, ΔΑΦ, ΔΕΠΥ, γνωσιακά ελλείμματα, διαταραχές εσωτερίκευσης και εξωτερίκευσης</a:t>
            </a:r>
          </a:p>
          <a:p>
            <a:pPr>
              <a:buFont typeface="Wingdings" panose="05000000000000000000" pitchFamily="2" charset="2"/>
              <a:buChar char="ü"/>
            </a:pPr>
            <a:r>
              <a:rPr lang="el-GR" sz="1900" dirty="0">
                <a:solidFill>
                  <a:srgbClr val="0070C0"/>
                </a:solidFill>
              </a:rPr>
              <a:t>Πρόληψη: </a:t>
            </a:r>
            <a:r>
              <a:rPr lang="el-GR" sz="1900" dirty="0"/>
              <a:t>ανίχνευση αναπτυξιακών ελλειμμάτων </a:t>
            </a:r>
            <a:endParaRPr lang="en-US" sz="1900"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8798654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a:t>
            </a:r>
            <a:r>
              <a:rPr lang="en-US" dirty="0"/>
              <a:t>q11.2 deletion Di George syndrome</a:t>
            </a:r>
          </a:p>
        </p:txBody>
      </p:sp>
      <p:pic>
        <p:nvPicPr>
          <p:cNvPr id="9218" name="Picture 2" descr="https://upload.wikimedia.org/wikipedia/commons/c/cb/DiGeorge_syndrome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3421" y="1825625"/>
            <a:ext cx="42851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41812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22069"/>
            <a:ext cx="10515600" cy="927463"/>
          </a:xfrm>
        </p:spPr>
        <p:txBody>
          <a:bodyPr>
            <a:normAutofit/>
          </a:bodyPr>
          <a:lstStyle/>
          <a:p>
            <a:r>
              <a:rPr lang="el-GR" dirty="0"/>
              <a:t>22</a:t>
            </a:r>
            <a:r>
              <a:rPr lang="en-US" dirty="0"/>
              <a:t>q11.2 deletion syndrome (1968)</a:t>
            </a:r>
          </a:p>
        </p:txBody>
      </p:sp>
      <p:sp>
        <p:nvSpPr>
          <p:cNvPr id="3" name="Θέση περιεχομένου 2"/>
          <p:cNvSpPr>
            <a:spLocks noGrp="1"/>
          </p:cNvSpPr>
          <p:nvPr>
            <p:ph idx="1"/>
          </p:nvPr>
        </p:nvSpPr>
        <p:spPr>
          <a:xfrm>
            <a:off x="838200" y="1515291"/>
            <a:ext cx="10515600" cy="4661672"/>
          </a:xfrm>
        </p:spPr>
        <p:txBody>
          <a:bodyPr>
            <a:normAutofit fontScale="62500" lnSpcReduction="20000"/>
          </a:bodyPr>
          <a:lstStyle/>
          <a:p>
            <a:pPr marL="0" indent="0">
              <a:lnSpc>
                <a:spcPct val="160000"/>
              </a:lnSpc>
              <a:buNone/>
            </a:pPr>
            <a:r>
              <a:rPr lang="el-GR" dirty="0"/>
              <a:t>Σύνδρομο </a:t>
            </a:r>
            <a:r>
              <a:rPr lang="en-US" dirty="0" err="1"/>
              <a:t>DiGeorge</a:t>
            </a:r>
            <a:r>
              <a:rPr lang="el-GR" dirty="0"/>
              <a:t> </a:t>
            </a:r>
            <a:br>
              <a:rPr lang="en-US" dirty="0"/>
            </a:br>
            <a:r>
              <a:rPr lang="en-US" dirty="0" err="1"/>
              <a:t>Velocardiofacial</a:t>
            </a:r>
            <a:r>
              <a:rPr lang="en-US" dirty="0"/>
              <a:t> syndrome</a:t>
            </a:r>
          </a:p>
          <a:p>
            <a:pPr marL="0" indent="0">
              <a:lnSpc>
                <a:spcPct val="160000"/>
              </a:lnSpc>
              <a:buNone/>
            </a:pPr>
            <a:r>
              <a:rPr lang="en-US" dirty="0" err="1"/>
              <a:t>Conotruncal</a:t>
            </a:r>
            <a:r>
              <a:rPr lang="en-US" dirty="0"/>
              <a:t> anomaly face syndrome</a:t>
            </a:r>
            <a:br>
              <a:rPr lang="en-US" dirty="0"/>
            </a:br>
            <a:r>
              <a:rPr lang="el-GR" dirty="0"/>
              <a:t>Σύνδρομο </a:t>
            </a:r>
            <a:r>
              <a:rPr lang="en-US" dirty="0" err="1"/>
              <a:t>Sphritzen</a:t>
            </a:r>
            <a:br>
              <a:rPr lang="en-US" dirty="0"/>
            </a:br>
            <a:r>
              <a:rPr lang="en-US" dirty="0" err="1"/>
              <a:t>Opitz</a:t>
            </a:r>
            <a:r>
              <a:rPr lang="en-US" dirty="0"/>
              <a:t> G/BBB syndrome</a:t>
            </a:r>
          </a:p>
          <a:p>
            <a:pPr marL="0" indent="0">
              <a:lnSpc>
                <a:spcPct val="160000"/>
              </a:lnSpc>
              <a:buNone/>
            </a:pPr>
            <a:r>
              <a:rPr lang="en-US" dirty="0" err="1"/>
              <a:t>Cayler</a:t>
            </a:r>
            <a:r>
              <a:rPr lang="en-US" dirty="0"/>
              <a:t> </a:t>
            </a:r>
            <a:r>
              <a:rPr lang="en-US" dirty="0" err="1"/>
              <a:t>cardiofacial</a:t>
            </a:r>
            <a:r>
              <a:rPr lang="en-US" dirty="0"/>
              <a:t> syndrome</a:t>
            </a:r>
          </a:p>
          <a:p>
            <a:pPr marL="0" indent="0">
              <a:lnSpc>
                <a:spcPct val="160000"/>
              </a:lnSpc>
              <a:buNone/>
            </a:pPr>
            <a:r>
              <a:rPr lang="en-US" dirty="0"/>
              <a:t>CATCH 22</a:t>
            </a:r>
          </a:p>
          <a:p>
            <a:pPr marL="0" indent="0">
              <a:buNone/>
            </a:pPr>
            <a:endParaRPr lang="en-US" dirty="0"/>
          </a:p>
          <a:p>
            <a:pPr marL="0" indent="0">
              <a:buNone/>
            </a:pPr>
            <a:endParaRPr lang="en-US" dirty="0"/>
          </a:p>
          <a:p>
            <a:pPr marL="0" indent="0">
              <a:buNone/>
            </a:pPr>
            <a:r>
              <a:rPr lang="el-GR" b="1" u="sng" dirty="0"/>
              <a:t>Σύνδρομα με κοινή γενετική αιτία και παραλλαγές στον φαινότυπο</a:t>
            </a:r>
            <a:br>
              <a:rPr lang="en-US" dirty="0"/>
            </a:br>
            <a:endParaRPr lang="en-US" dirty="0"/>
          </a:p>
        </p:txBody>
      </p:sp>
    </p:spTree>
    <p:extLst>
      <p:ext uri="{BB962C8B-B14F-4D97-AF65-F5344CB8AC3E}">
        <p14:creationId xmlns:p14="http://schemas.microsoft.com/office/powerpoint/2010/main" val="13591032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875763"/>
          </a:xfrm>
        </p:spPr>
        <p:txBody>
          <a:bodyPr/>
          <a:lstStyle/>
          <a:p>
            <a:r>
              <a:rPr lang="el-GR" dirty="0"/>
              <a:t>22</a:t>
            </a:r>
            <a:r>
              <a:rPr lang="en-US" dirty="0"/>
              <a:t>q11.2 deletion - Di George syndrome</a:t>
            </a:r>
          </a:p>
        </p:txBody>
      </p:sp>
      <p:sp>
        <p:nvSpPr>
          <p:cNvPr id="3" name="Θέση περιεχομένου 2"/>
          <p:cNvSpPr>
            <a:spLocks noGrp="1"/>
          </p:cNvSpPr>
          <p:nvPr>
            <p:ph idx="1"/>
          </p:nvPr>
        </p:nvSpPr>
        <p:spPr>
          <a:xfrm>
            <a:off x="511628" y="875763"/>
            <a:ext cx="11168743" cy="5827689"/>
          </a:xfrm>
        </p:spPr>
        <p:txBody>
          <a:bodyPr>
            <a:normAutofit fontScale="55000" lnSpcReduction="20000"/>
          </a:bodyPr>
          <a:lstStyle/>
          <a:p>
            <a:pPr marL="0" indent="0" algn="ctr">
              <a:buNone/>
            </a:pPr>
            <a:r>
              <a:rPr lang="el-GR" sz="3600" b="1" dirty="0"/>
              <a:t>Το σύνδρομο </a:t>
            </a:r>
            <a:r>
              <a:rPr lang="el-GR" sz="3600" b="1" dirty="0" err="1"/>
              <a:t>Di</a:t>
            </a:r>
            <a:r>
              <a:rPr lang="el-GR" sz="3600" b="1" dirty="0"/>
              <a:t> George</a:t>
            </a:r>
            <a:r>
              <a:rPr lang="el-GR" sz="3600" dirty="0"/>
              <a:t>  προκαλείται από μικρoέλλειμμα της χρωμοσωμικής περιοχής 22q11</a:t>
            </a:r>
            <a:r>
              <a:rPr lang="en-US" sz="3600" dirty="0"/>
              <a:t>.2</a:t>
            </a:r>
          </a:p>
          <a:p>
            <a:pPr marL="0" indent="0" algn="ctr">
              <a:buNone/>
            </a:pPr>
            <a:r>
              <a:rPr lang="el-GR" sz="3600" dirty="0"/>
              <a:t>     (1:4000 παιδιά)</a:t>
            </a:r>
            <a:endParaRPr lang="en-US" sz="3600" dirty="0"/>
          </a:p>
          <a:p>
            <a:endParaRPr lang="en-US" b="1" i="1" u="sng" dirty="0"/>
          </a:p>
          <a:p>
            <a:pPr marL="0" indent="0" algn="ctr">
              <a:buNone/>
            </a:pPr>
            <a:r>
              <a:rPr lang="el-GR" sz="3600" b="1" i="1" u="sng" dirty="0">
                <a:solidFill>
                  <a:srgbClr val="0070C0"/>
                </a:solidFill>
              </a:rPr>
              <a:t>Ιατρικά προβλήματα</a:t>
            </a:r>
            <a:endParaRPr lang="en-US" sz="3600" b="1" i="1" u="sng" dirty="0">
              <a:solidFill>
                <a:srgbClr val="0070C0"/>
              </a:solidFill>
            </a:endParaRPr>
          </a:p>
          <a:p>
            <a:r>
              <a:rPr lang="el-GR" dirty="0"/>
              <a:t> </a:t>
            </a:r>
            <a:r>
              <a:rPr lang="el-GR" sz="3600" dirty="0"/>
              <a:t>Τα περισσότερα παιδιά με σύνδρομο </a:t>
            </a:r>
            <a:r>
              <a:rPr lang="el-GR" sz="3600" dirty="0" err="1"/>
              <a:t>DiGeorge</a:t>
            </a:r>
            <a:r>
              <a:rPr lang="el-GR" sz="3600" dirty="0"/>
              <a:t> έχουν </a:t>
            </a:r>
            <a:r>
              <a:rPr lang="el-GR" sz="3600" i="1" u="sng" dirty="0">
                <a:solidFill>
                  <a:srgbClr val="FF0000"/>
                </a:solidFill>
              </a:rPr>
              <a:t>συγγενείς καρδιακές ανωμαλίες </a:t>
            </a:r>
            <a:r>
              <a:rPr lang="el-GR" sz="3600" dirty="0"/>
              <a:t>και κυρίως τετραλογία </a:t>
            </a:r>
            <a:r>
              <a:rPr lang="el-GR" sz="3600" dirty="0" err="1"/>
              <a:t>Fallot</a:t>
            </a:r>
            <a:r>
              <a:rPr lang="el-GR" sz="3600" dirty="0"/>
              <a:t> (πνευμονική στένωση, κοιλιακή διαφραγματική ανωμαλία, πάχυνση της δεξιάς κοιλίας)</a:t>
            </a:r>
            <a:endParaRPr lang="en-US" sz="3600" dirty="0"/>
          </a:p>
          <a:p>
            <a:r>
              <a:rPr lang="el-GR" sz="3600" dirty="0">
                <a:solidFill>
                  <a:srgbClr val="FF0000"/>
                </a:solidFill>
              </a:rPr>
              <a:t> </a:t>
            </a:r>
            <a:r>
              <a:rPr lang="el-GR" sz="3600" i="1" u="sng" dirty="0">
                <a:solidFill>
                  <a:srgbClr val="FF0000"/>
                </a:solidFill>
              </a:rPr>
              <a:t>Σχιστίες</a:t>
            </a:r>
            <a:r>
              <a:rPr lang="el-GR" sz="3600" dirty="0">
                <a:solidFill>
                  <a:srgbClr val="FF0000"/>
                </a:solidFill>
              </a:rPr>
              <a:t>: </a:t>
            </a:r>
            <a:r>
              <a:rPr lang="el-GR" sz="3600" dirty="0"/>
              <a:t>Μερικά παιδιά έχουν λυκόστομα ενώ άλλα έχουν λαγώχειλο, επηρεάζοντας την ομιλία, τη σίτιση και την ακοή.</a:t>
            </a:r>
            <a:endParaRPr lang="en-US" sz="3600" dirty="0"/>
          </a:p>
          <a:p>
            <a:r>
              <a:rPr lang="el-GR" sz="3600" i="1" u="sng" dirty="0">
                <a:solidFill>
                  <a:srgbClr val="FF0000"/>
                </a:solidFill>
              </a:rPr>
              <a:t> Φαινοτυπικά </a:t>
            </a:r>
            <a:r>
              <a:rPr lang="el-GR" sz="3600" dirty="0"/>
              <a:t>παρατηρείται μακρύ και στενό πρόσωπο, ευρεία ρινική γέφυρα και βολβώδης άκρη της μύτης, μικρό στόμα και κρανιοσυνοστέωση</a:t>
            </a:r>
          </a:p>
          <a:p>
            <a:r>
              <a:rPr lang="el-GR" sz="3600" i="1" u="sng" dirty="0">
                <a:solidFill>
                  <a:srgbClr val="FF0000"/>
                </a:solidFill>
              </a:rPr>
              <a:t>Ανοσοποιητικό σύστημα</a:t>
            </a:r>
            <a:r>
              <a:rPr lang="el-GR" sz="3600" dirty="0">
                <a:solidFill>
                  <a:srgbClr val="FF0000"/>
                </a:solidFill>
              </a:rPr>
              <a:t>: </a:t>
            </a:r>
            <a:r>
              <a:rPr lang="el-GR" sz="3600" dirty="0"/>
              <a:t>Τα παιδιά με σύνδρομο DiGeorge γενικά έχουν εξασθενημένο ανοσοποιητικό σύστημα με αποτέλεσμα να είναι επιρρεπή σε υποτροπιάζουσες λοιμώξεις, όπως στοματίτιδα</a:t>
            </a:r>
            <a:r>
              <a:rPr lang="en-US" sz="3600" dirty="0"/>
              <a:t>, </a:t>
            </a:r>
            <a:r>
              <a:rPr lang="el-GR" sz="3600" dirty="0"/>
              <a:t>ωτίτιδα και πνευμονία. Παρουσιάζουν απλασία ή υποπλασία του θύμου αδένα</a:t>
            </a:r>
            <a:endParaRPr lang="en-US" sz="3600" dirty="0"/>
          </a:p>
          <a:p>
            <a:r>
              <a:rPr lang="el-GR" sz="3600" dirty="0"/>
              <a:t> Πολλοί ασθενείς παρουσιάζουν </a:t>
            </a:r>
            <a:r>
              <a:rPr lang="el-GR" sz="3600" i="1" u="sng" dirty="0" err="1">
                <a:solidFill>
                  <a:srgbClr val="FF0000"/>
                </a:solidFill>
              </a:rPr>
              <a:t>υποπαραθυρεοειδισμό</a:t>
            </a:r>
            <a:r>
              <a:rPr lang="el-GR" sz="3600" i="1" u="sng" dirty="0">
                <a:solidFill>
                  <a:srgbClr val="FF0000"/>
                </a:solidFill>
              </a:rPr>
              <a:t>, </a:t>
            </a:r>
            <a:r>
              <a:rPr lang="el-GR" sz="3600" dirty="0"/>
              <a:t>ο οποίος λόγω υπασβεσταιμίας, οδηγεί σε τρόμο και επιληπτικές κρίσεις</a:t>
            </a:r>
          </a:p>
          <a:p>
            <a:r>
              <a:rPr lang="el-GR" sz="3600" i="1" u="sng" dirty="0">
                <a:solidFill>
                  <a:srgbClr val="FF0000"/>
                </a:solidFill>
              </a:rPr>
              <a:t>Τα προβλήματα των οστών και των μυών</a:t>
            </a:r>
            <a:r>
              <a:rPr lang="el-GR" sz="3600" dirty="0"/>
              <a:t>, όπως είναι η υποτονία, η σκολίωση, η ρευματοειδής αρθρίτιδα</a:t>
            </a:r>
          </a:p>
          <a:p>
            <a:r>
              <a:rPr lang="el-GR" sz="3600" i="1" u="sng" dirty="0">
                <a:solidFill>
                  <a:srgbClr val="FF0000"/>
                </a:solidFill>
              </a:rPr>
              <a:t>Διαταραχές των οφθαλμών</a:t>
            </a:r>
            <a:r>
              <a:rPr lang="el-GR" sz="3600" dirty="0"/>
              <a:t>, όπως ο στραβισμός, τα κολοβώματα της ίριδας και ο καταρράκτης της παιδικής ηλικίας.</a:t>
            </a:r>
            <a:endParaRPr lang="en-US" sz="3600" dirty="0"/>
          </a:p>
          <a:p>
            <a:endParaRPr lang="en-US" dirty="0"/>
          </a:p>
        </p:txBody>
      </p:sp>
    </p:spTree>
    <p:extLst>
      <p:ext uri="{BB962C8B-B14F-4D97-AF65-F5344CB8AC3E}">
        <p14:creationId xmlns:p14="http://schemas.microsoft.com/office/powerpoint/2010/main" val="285649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a:t>
            </a:r>
            <a:r>
              <a:rPr lang="en-US" dirty="0"/>
              <a:t>q11.2 deletion Di George syndrome</a:t>
            </a:r>
          </a:p>
        </p:txBody>
      </p:sp>
      <p:pic>
        <p:nvPicPr>
          <p:cNvPr id="4098" name="Picture 2" descr="http://www.cmaj.ca/content/cmaj/178/4/391/F1.large.jpg?width=800&amp;height=600&amp;carousel=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4606" y="1799498"/>
            <a:ext cx="10019451" cy="494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4976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a:t>
            </a:r>
            <a:r>
              <a:rPr lang="en-US" dirty="0"/>
              <a:t>q11.2 deletion Di George syndrome</a:t>
            </a:r>
          </a:p>
        </p:txBody>
      </p:sp>
      <p:pic>
        <p:nvPicPr>
          <p:cNvPr id="5122" name="Picture 2" descr="Pictures showing evolving features of patients with the 22q11.2 deletion syndrome at different ages. A) Newborn with thin lips and dysplasic ears. These phenotypic features become more characteristic at school age. B) Newborn with facial dysmorphism (elongated face and nose, narrow palpebral fissure, thin lips). C) Infant with elongated face and nose more evident during developmen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8720" y="1358536"/>
            <a:ext cx="9379131" cy="549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2568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69817"/>
            <a:ext cx="10515600" cy="718457"/>
          </a:xfrm>
        </p:spPr>
        <p:txBody>
          <a:bodyPr>
            <a:normAutofit/>
          </a:bodyPr>
          <a:lstStyle/>
          <a:p>
            <a:r>
              <a:rPr lang="el-GR" dirty="0"/>
              <a:t>22</a:t>
            </a:r>
            <a:r>
              <a:rPr lang="en-US" dirty="0"/>
              <a:t>q11.2 deletion</a:t>
            </a:r>
          </a:p>
        </p:txBody>
      </p:sp>
      <p:sp>
        <p:nvSpPr>
          <p:cNvPr id="3" name="Θέση περιεχομένου 2"/>
          <p:cNvSpPr>
            <a:spLocks noGrp="1"/>
          </p:cNvSpPr>
          <p:nvPr>
            <p:ph idx="1"/>
          </p:nvPr>
        </p:nvSpPr>
        <p:spPr>
          <a:xfrm>
            <a:off x="182879" y="888274"/>
            <a:ext cx="11691257" cy="5969726"/>
          </a:xfrm>
        </p:spPr>
        <p:txBody>
          <a:bodyPr>
            <a:normAutofit fontScale="77500" lnSpcReduction="20000"/>
          </a:bodyPr>
          <a:lstStyle/>
          <a:p>
            <a:endParaRPr lang="el-GR" sz="3800" dirty="0"/>
          </a:p>
          <a:p>
            <a:pPr marL="0" indent="0" algn="ctr">
              <a:buNone/>
            </a:pPr>
            <a:r>
              <a:rPr lang="el-GR" sz="3800" dirty="0"/>
              <a:t>Νευρογνωσιακό προφίλ και προσωπικότητα</a:t>
            </a:r>
          </a:p>
          <a:p>
            <a:endParaRPr lang="el-GR" dirty="0"/>
          </a:p>
          <a:p>
            <a:pPr marL="0" indent="0">
              <a:buNone/>
            </a:pPr>
            <a:r>
              <a:rPr lang="el-GR" dirty="0"/>
              <a:t>****Ανατομικές ανωμαλίες όπως οι σχιστίες ή υποβλεννογόνια ελλείμματα της υπερώας ή υπερωϊοφαρυγγική ανεπάρκεια δημιουργούν προβλήματα σίτισης, κατάποσης, λόγου και ομιλίας</a:t>
            </a:r>
          </a:p>
          <a:p>
            <a:endParaRPr lang="el-GR" dirty="0"/>
          </a:p>
          <a:p>
            <a:pPr marL="0" indent="0" algn="ctr">
              <a:buNone/>
            </a:pPr>
            <a:r>
              <a:rPr lang="el-GR" sz="3800" b="1" dirty="0">
                <a:solidFill>
                  <a:srgbClr val="FF0000"/>
                </a:solidFill>
              </a:rPr>
              <a:t>Νευροαναπτυξιακές διαταραχές </a:t>
            </a:r>
          </a:p>
          <a:p>
            <a:r>
              <a:rPr lang="el-GR" dirty="0"/>
              <a:t>Συγκεκριμένα γνωστικά ελλείμματα: συγκέντρωση, επιμερισμός προσοχής, επιτελικές λειτουργίες, ακουστική μνήμη και οπτικοχωρική αντίληψη, γλωσσική διαταραχή</a:t>
            </a:r>
          </a:p>
          <a:p>
            <a:r>
              <a:rPr lang="el-GR" dirty="0"/>
              <a:t>Νοητική ανεπάρκεια συνήθως ήπια (</a:t>
            </a:r>
            <a:r>
              <a:rPr lang="en-US" dirty="0"/>
              <a:t>IQ 70-75</a:t>
            </a:r>
            <a:r>
              <a:rPr lang="el-GR" dirty="0"/>
              <a:t>)</a:t>
            </a:r>
            <a:r>
              <a:rPr lang="en-US" dirty="0"/>
              <a:t>, </a:t>
            </a:r>
            <a:r>
              <a:rPr lang="el-GR" dirty="0"/>
              <a:t>σπανιότερα </a:t>
            </a:r>
            <a:r>
              <a:rPr lang="en-US" dirty="0"/>
              <a:t>IQ 55-75</a:t>
            </a:r>
            <a:endParaRPr lang="el-GR" dirty="0"/>
          </a:p>
          <a:p>
            <a:r>
              <a:rPr lang="el-GR" dirty="0"/>
              <a:t>ΔΕΠΥ</a:t>
            </a:r>
            <a:r>
              <a:rPr lang="en-US" dirty="0"/>
              <a:t> (</a:t>
            </a:r>
            <a:r>
              <a:rPr lang="el-GR" dirty="0"/>
              <a:t>10-πλάσια του γενικού πληθυσμού)</a:t>
            </a:r>
          </a:p>
          <a:p>
            <a:r>
              <a:rPr lang="el-GR" dirty="0"/>
              <a:t>ΔΑΦ</a:t>
            </a:r>
            <a:r>
              <a:rPr lang="en-US" dirty="0"/>
              <a:t> (16% </a:t>
            </a:r>
            <a:r>
              <a:rPr lang="el-GR" dirty="0"/>
              <a:t>των παιδιών) – στο ευρύτερο φάσμα όχι επιβαρυμένος φαινότυπος – προσοχή σε μεγαλύτερες ηλικίες</a:t>
            </a:r>
            <a:endParaRPr lang="en-US" dirty="0"/>
          </a:p>
          <a:p>
            <a:r>
              <a:rPr lang="el-GR" dirty="0"/>
              <a:t>‘Ήπιας ως Μέτριας βαρύτητας μαθησιακές δυσκολίες</a:t>
            </a:r>
          </a:p>
          <a:p>
            <a:r>
              <a:rPr lang="el-GR" dirty="0"/>
              <a:t>Γενικευμένο άγχος</a:t>
            </a:r>
          </a:p>
          <a:p>
            <a:r>
              <a:rPr lang="el-GR" dirty="0"/>
              <a:t>Γενικό χαρακτηριστικό: επαναλαμβανόμενες και μονότονες συμπεριφορές</a:t>
            </a:r>
          </a:p>
          <a:p>
            <a:endParaRPr lang="en-US" dirty="0"/>
          </a:p>
          <a:p>
            <a:endParaRPr lang="el-GR" dirty="0"/>
          </a:p>
          <a:p>
            <a:endParaRPr lang="el-GR" dirty="0"/>
          </a:p>
        </p:txBody>
      </p:sp>
    </p:spTree>
    <p:extLst>
      <p:ext uri="{BB962C8B-B14F-4D97-AF65-F5344CB8AC3E}">
        <p14:creationId xmlns:p14="http://schemas.microsoft.com/office/powerpoint/2010/main" val="17521274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22</a:t>
            </a:r>
            <a:r>
              <a:rPr lang="en-US" dirty="0"/>
              <a:t>q11.2 deletion</a:t>
            </a:r>
          </a:p>
        </p:txBody>
      </p:sp>
      <p:sp>
        <p:nvSpPr>
          <p:cNvPr id="3" name="Θέση περιεχομένου 2"/>
          <p:cNvSpPr>
            <a:spLocks noGrp="1"/>
          </p:cNvSpPr>
          <p:nvPr>
            <p:ph idx="1"/>
          </p:nvPr>
        </p:nvSpPr>
        <p:spPr/>
        <p:txBody>
          <a:bodyPr>
            <a:normAutofit lnSpcReduction="10000"/>
          </a:bodyPr>
          <a:lstStyle/>
          <a:p>
            <a:pPr marL="0" indent="0" algn="ctr">
              <a:buNone/>
            </a:pPr>
            <a:r>
              <a:rPr lang="el-GR" b="1" dirty="0">
                <a:solidFill>
                  <a:srgbClr val="FF0000"/>
                </a:solidFill>
              </a:rPr>
              <a:t>Ψυχική νόσος</a:t>
            </a:r>
          </a:p>
          <a:p>
            <a:r>
              <a:rPr lang="el-GR" dirty="0"/>
              <a:t>Σχιζοφρένεια</a:t>
            </a:r>
            <a:r>
              <a:rPr lang="en-US" dirty="0"/>
              <a:t> (30-40% )</a:t>
            </a:r>
            <a:r>
              <a:rPr lang="el-GR" dirty="0"/>
              <a:t> -</a:t>
            </a:r>
            <a:r>
              <a:rPr lang="en-US" dirty="0"/>
              <a:t> </a:t>
            </a:r>
            <a:r>
              <a:rPr lang="el-GR" dirty="0"/>
              <a:t>γενετική βάση της σχιζοφρένειας</a:t>
            </a:r>
          </a:p>
          <a:p>
            <a:r>
              <a:rPr lang="el-GR" dirty="0"/>
              <a:t>Ψυχωτική κατάθλιψη</a:t>
            </a:r>
          </a:p>
          <a:p>
            <a:r>
              <a:rPr lang="el-GR" dirty="0"/>
              <a:t>Διπολική διαταραχή</a:t>
            </a:r>
            <a:endParaRPr lang="en-US" dirty="0"/>
          </a:p>
          <a:p>
            <a:endParaRPr lang="en-US" dirty="0"/>
          </a:p>
          <a:p>
            <a:r>
              <a:rPr lang="el-GR" dirty="0"/>
              <a:t>Στην εφηβεία ή σε νεαρούς ενήλικες</a:t>
            </a:r>
          </a:p>
          <a:p>
            <a:endParaRPr lang="el-GR" dirty="0"/>
          </a:p>
          <a:p>
            <a:pPr marL="0" indent="0" algn="ctr">
              <a:buNone/>
            </a:pPr>
            <a:r>
              <a:rPr lang="el-GR" u="sng" dirty="0">
                <a:solidFill>
                  <a:srgbClr val="0070C0"/>
                </a:solidFill>
              </a:rPr>
              <a:t>Πρόληψη</a:t>
            </a:r>
          </a:p>
          <a:p>
            <a:pPr marL="0" indent="0" algn="ctr">
              <a:buNone/>
            </a:pPr>
            <a:r>
              <a:rPr lang="el-GR" dirty="0"/>
              <a:t>Αναπτυξιακή και ψυχιατρική παρακολούθηση με τη διάγνωση</a:t>
            </a:r>
          </a:p>
          <a:p>
            <a:endParaRPr lang="en-US" dirty="0"/>
          </a:p>
        </p:txBody>
      </p:sp>
    </p:spTree>
    <p:extLst>
      <p:ext uri="{BB962C8B-B14F-4D97-AF65-F5344CB8AC3E}">
        <p14:creationId xmlns:p14="http://schemas.microsoft.com/office/powerpoint/2010/main" val="8449256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12074" y="169818"/>
            <a:ext cx="10515600" cy="548640"/>
          </a:xfrm>
        </p:spPr>
        <p:txBody>
          <a:bodyPr>
            <a:normAutofit fontScale="90000"/>
          </a:bodyPr>
          <a:lstStyle/>
          <a:p>
            <a:r>
              <a:rPr lang="el-GR" dirty="0"/>
              <a:t>Σύνδρομο</a:t>
            </a:r>
            <a:r>
              <a:rPr lang="en-US" dirty="0"/>
              <a:t> </a:t>
            </a:r>
            <a:r>
              <a:rPr lang="en-US" dirty="0" err="1"/>
              <a:t>Angelman</a:t>
            </a:r>
            <a:endParaRPr lang="en-US" dirty="0"/>
          </a:p>
        </p:txBody>
      </p:sp>
      <p:pic>
        <p:nvPicPr>
          <p:cNvPr id="11266" name="Picture 2" descr="Individuals with Angelman syndrom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81498" y="836023"/>
            <a:ext cx="7955280" cy="591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9832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30629"/>
            <a:ext cx="10515600" cy="718457"/>
          </a:xfrm>
        </p:spPr>
        <p:txBody>
          <a:bodyPr>
            <a:normAutofit/>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a:xfrm>
            <a:off x="838200" y="849086"/>
            <a:ext cx="10515600" cy="5917474"/>
          </a:xfrm>
        </p:spPr>
        <p:txBody>
          <a:bodyPr>
            <a:normAutofit fontScale="55000" lnSpcReduction="20000"/>
          </a:bodyPr>
          <a:lstStyle/>
          <a:p>
            <a:pPr marL="0" indent="0" algn="ctr">
              <a:buNone/>
            </a:pPr>
            <a:r>
              <a:rPr lang="el-GR" sz="4400" b="1" dirty="0"/>
              <a:t>Το σύνδρομο Angelman</a:t>
            </a:r>
            <a:r>
              <a:rPr lang="el-GR" sz="4400" dirty="0"/>
              <a:t> είναι μια σοβαρή νευροαναπτυξιακή διαταραχή που οφείλεται:</a:t>
            </a:r>
          </a:p>
          <a:p>
            <a:pPr marL="0" indent="0" algn="ctr">
              <a:buNone/>
            </a:pPr>
            <a:endParaRPr lang="el-GR" dirty="0"/>
          </a:p>
          <a:p>
            <a:pPr>
              <a:buFont typeface="Wingdings" panose="05000000000000000000" pitchFamily="2" charset="2"/>
              <a:buChar char="ü"/>
            </a:pPr>
            <a:r>
              <a:rPr lang="el-GR" dirty="0"/>
              <a:t> </a:t>
            </a:r>
            <a:r>
              <a:rPr lang="el-GR" sz="3300" dirty="0"/>
              <a:t>σε ελλείμματα της χρωμοσωμικής περιοχής 15q11-13 στο 70% των περιπτώσεων</a:t>
            </a:r>
            <a:endParaRPr lang="en-US" sz="3300" dirty="0"/>
          </a:p>
          <a:p>
            <a:pPr>
              <a:buFont typeface="Wingdings" panose="05000000000000000000" pitchFamily="2" charset="2"/>
              <a:buChar char="ü"/>
            </a:pPr>
            <a:r>
              <a:rPr lang="el-GR" sz="3300" dirty="0"/>
              <a:t> σε μονογονεϊκή δισωμία στο 2-5% των περιπτώσεων</a:t>
            </a:r>
            <a:endParaRPr lang="en-US" sz="3300" dirty="0"/>
          </a:p>
          <a:p>
            <a:pPr>
              <a:buFont typeface="Wingdings" panose="05000000000000000000" pitchFamily="2" charset="2"/>
              <a:buChar char="ü"/>
            </a:pPr>
            <a:r>
              <a:rPr lang="el-GR" sz="3300" dirty="0"/>
              <a:t> στο μηχανισμό γονιδιακής αποτύπωσης στο 2-5% των περιπτώσεων</a:t>
            </a:r>
            <a:endParaRPr lang="en-US" sz="3300" dirty="0"/>
          </a:p>
          <a:p>
            <a:pPr>
              <a:buFont typeface="Wingdings" panose="05000000000000000000" pitchFamily="2" charset="2"/>
              <a:buChar char="ü"/>
            </a:pPr>
            <a:r>
              <a:rPr lang="el-GR" sz="3300" dirty="0"/>
              <a:t> καθώς και σε μεταλλάξεις του γονιδίου UBE3A στο 20% των περιπτώσεων</a:t>
            </a:r>
            <a:endParaRPr lang="en-US" sz="3300" dirty="0"/>
          </a:p>
          <a:p>
            <a:pPr>
              <a:buFont typeface="Wingdings" panose="05000000000000000000" pitchFamily="2" charset="2"/>
              <a:buChar char="ü"/>
            </a:pPr>
            <a:r>
              <a:rPr lang="en-US" sz="3300" dirty="0"/>
              <a:t>1</a:t>
            </a:r>
            <a:r>
              <a:rPr lang="el-GR" sz="3300" dirty="0"/>
              <a:t>:15000</a:t>
            </a:r>
          </a:p>
          <a:p>
            <a:endParaRPr lang="en-US" dirty="0"/>
          </a:p>
          <a:p>
            <a:pPr>
              <a:buFont typeface="Wingdings" panose="05000000000000000000" pitchFamily="2" charset="2"/>
              <a:buChar char="Ø"/>
            </a:pPr>
            <a:r>
              <a:rPr lang="el-GR" sz="3800" dirty="0"/>
              <a:t> </a:t>
            </a:r>
            <a:r>
              <a:rPr lang="el-GR" sz="3300" dirty="0"/>
              <a:t>Οι πάσχοντες παρουσιάζουν σοβαρή αναπτυξιακή καθυστέρηση, προβληματική ομιλία, αταξικές κινήσεις, της ισορροπίας, της σίτισης και του ύπνου</a:t>
            </a:r>
            <a:r>
              <a:rPr lang="en-US" sz="3300" dirty="0"/>
              <a:t> </a:t>
            </a:r>
            <a:r>
              <a:rPr lang="en-US" sz="3300" u="sng" dirty="0">
                <a:solidFill>
                  <a:srgbClr val="FF0000"/>
                </a:solidFill>
              </a:rPr>
              <a:t>(</a:t>
            </a:r>
            <a:r>
              <a:rPr lang="el-GR" sz="3300" u="sng" dirty="0">
                <a:solidFill>
                  <a:srgbClr val="FF0000"/>
                </a:solidFill>
              </a:rPr>
              <a:t>λίαν επιβαρυμένος νευροαναπτυξιακός φαινότυπος)</a:t>
            </a:r>
          </a:p>
          <a:p>
            <a:pPr>
              <a:buFont typeface="Wingdings" panose="05000000000000000000" pitchFamily="2" charset="2"/>
              <a:buChar char="Ø"/>
            </a:pPr>
            <a:r>
              <a:rPr lang="el-GR" sz="3300" dirty="0"/>
              <a:t>Σοβαρή καθυστέρηση κατάκτησης κινητικών οροσήμων λόγω της αταξίας, χαρακτηριστικό περπάτημα (</a:t>
            </a:r>
            <a:r>
              <a:rPr lang="en-US" sz="3300" dirty="0"/>
              <a:t>puppet-like gait), </a:t>
            </a:r>
            <a:r>
              <a:rPr lang="el-GR" sz="3300" dirty="0"/>
              <a:t>πολύ φτωχή ομιλία με παροξυσμικούς αναίτιους γέλωτες και εξώθηση της γλώσσας</a:t>
            </a:r>
            <a:endParaRPr lang="en-US" sz="3300" dirty="0"/>
          </a:p>
          <a:p>
            <a:pPr>
              <a:buFont typeface="Wingdings" panose="05000000000000000000" pitchFamily="2" charset="2"/>
              <a:buChar char="Ø"/>
            </a:pPr>
            <a:r>
              <a:rPr lang="el-GR" sz="3300" dirty="0"/>
              <a:t> Επίσης χαρακτηρίζονται από μικροκεφαλία, υπομελάγχρωση του δέρματος (ανοιχτόχρωμο δέρμα/ξανθά μαλλιά) ενώ από την πρώιμη παιδική ηλικία παρουσιάζουν επιληπτικές κρίσεις</a:t>
            </a:r>
            <a:endParaRPr lang="en-US" sz="3300" dirty="0"/>
          </a:p>
          <a:p>
            <a:pPr>
              <a:buFont typeface="Wingdings" panose="05000000000000000000" pitchFamily="2" charset="2"/>
              <a:buChar char="Ø"/>
            </a:pPr>
            <a:r>
              <a:rPr lang="el-GR" sz="3300" dirty="0"/>
              <a:t> Άλλα πιθανά χαρακτηριστικά του συνδρόμου είναι ο στραβισμός, το μεγάλο  στόμα, προγναθισμός η αραιή οδοντοφυΐα, η σκολίωση, καθώς και η συνήθεια των ατόμων να περπατούν με τα χέρια στον αέρα</a:t>
            </a:r>
            <a:r>
              <a:rPr lang="en-US" sz="3300" dirty="0"/>
              <a:t> </a:t>
            </a:r>
            <a:r>
              <a:rPr lang="el-GR" sz="3300" dirty="0"/>
              <a:t>(</a:t>
            </a:r>
            <a:r>
              <a:rPr lang="en-US" sz="3300" dirty="0"/>
              <a:t>happy puppet)</a:t>
            </a:r>
          </a:p>
        </p:txBody>
      </p:sp>
    </p:spTree>
    <p:extLst>
      <p:ext uri="{BB962C8B-B14F-4D97-AF65-F5344CB8AC3E}">
        <p14:creationId xmlns:p14="http://schemas.microsoft.com/office/powerpoint/2010/main" val="13949080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74320"/>
            <a:ext cx="10515600" cy="718458"/>
          </a:xfrm>
        </p:spPr>
        <p:txBody>
          <a:bodyPr>
            <a:normAutofit/>
          </a:bodyPr>
          <a:lstStyle/>
          <a:p>
            <a:r>
              <a:rPr lang="el-GR" dirty="0"/>
              <a:t>Σύνδρομο</a:t>
            </a:r>
            <a:r>
              <a:rPr lang="en-US" dirty="0"/>
              <a:t> </a:t>
            </a:r>
            <a:r>
              <a:rPr lang="en-US" dirty="0" err="1"/>
              <a:t>Angelman</a:t>
            </a:r>
            <a:endParaRPr lang="en-US" dirty="0"/>
          </a:p>
        </p:txBody>
      </p:sp>
      <p:pic>
        <p:nvPicPr>
          <p:cNvPr id="12290" name="Picture 2" descr="http://www.angelman.org/wp-content/uploads/2015/11/genetic-cause-of-A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5109" y="849086"/>
            <a:ext cx="8425542" cy="590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81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836023"/>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0" y="836024"/>
            <a:ext cx="12192000" cy="6021976"/>
          </a:xfrm>
        </p:spPr>
        <p:txBody>
          <a:bodyPr>
            <a:normAutofit/>
          </a:bodyPr>
          <a:lstStyle/>
          <a:p>
            <a:pPr marL="0" indent="0" algn="ctr">
              <a:buNone/>
            </a:pPr>
            <a:r>
              <a:rPr lang="el-GR" dirty="0">
                <a:solidFill>
                  <a:srgbClr val="0070C0"/>
                </a:solidFill>
              </a:rPr>
              <a:t>Κληρονομικές αναιμίες</a:t>
            </a:r>
          </a:p>
          <a:p>
            <a:pPr marL="0" indent="0" algn="ctr">
              <a:buNone/>
            </a:pPr>
            <a:r>
              <a:rPr lang="el-GR" sz="1800" dirty="0"/>
              <a:t>Β θαλασσαιμία (νόσος </a:t>
            </a:r>
            <a:r>
              <a:rPr lang="en-US" sz="1800" dirty="0"/>
              <a:t>Cooley) </a:t>
            </a:r>
            <a:r>
              <a:rPr lang="el-GR" sz="1800" dirty="0"/>
              <a:t>και δρεπανοκυτταρική αναιμία</a:t>
            </a:r>
          </a:p>
          <a:p>
            <a:pPr marL="0" indent="0">
              <a:buNone/>
            </a:pPr>
            <a:endParaRPr lang="el-GR" sz="1800" dirty="0">
              <a:solidFill>
                <a:srgbClr val="FF0000"/>
              </a:solidFill>
            </a:endParaRPr>
          </a:p>
          <a:p>
            <a:pPr marL="0" indent="0">
              <a:buNone/>
            </a:pPr>
            <a:r>
              <a:rPr lang="el-GR" sz="1800" dirty="0">
                <a:solidFill>
                  <a:srgbClr val="FF0000"/>
                </a:solidFill>
              </a:rPr>
              <a:t>Β Θαλασσαιμία </a:t>
            </a:r>
            <a:r>
              <a:rPr lang="el-GR" sz="1800" i="1" dirty="0">
                <a:solidFill>
                  <a:srgbClr val="FF0000"/>
                </a:solidFill>
              </a:rPr>
              <a:t>(χωρίς αντιμετώπιση)</a:t>
            </a:r>
          </a:p>
          <a:p>
            <a:pPr>
              <a:buFont typeface="Wingdings" panose="05000000000000000000" pitchFamily="2" charset="2"/>
              <a:buChar char="ü"/>
            </a:pPr>
            <a:r>
              <a:rPr lang="el-GR" sz="1800" dirty="0">
                <a:solidFill>
                  <a:srgbClr val="0070C0"/>
                </a:solidFill>
              </a:rPr>
              <a:t>Μηχανισμοί: </a:t>
            </a:r>
            <a:r>
              <a:rPr lang="el-GR" sz="1800" dirty="0"/>
              <a:t>Χρόνια αναιμία και υποξία, μικροεμβολικά φαινόμενα ΚΝΣ, τοξικότητα δεσφεριοξιζαμίνης (χηλικός παράγοντας) σε οπτικό και ακουστικό νεύρο, τοξικότητα ΚΝΣ χωρίς αποσιδήρωση</a:t>
            </a:r>
          </a:p>
          <a:p>
            <a:pPr>
              <a:buFont typeface="Wingdings" panose="05000000000000000000" pitchFamily="2" charset="2"/>
              <a:buChar char="ü"/>
            </a:pPr>
            <a:r>
              <a:rPr lang="el-GR" sz="1800" dirty="0">
                <a:solidFill>
                  <a:srgbClr val="0070C0"/>
                </a:solidFill>
              </a:rPr>
              <a:t>Νευροαναπτυξιακές επιπτώσεις (με αντιμετώπιση): </a:t>
            </a:r>
            <a:r>
              <a:rPr lang="el-GR" sz="1800" dirty="0"/>
              <a:t>(σε νεαρούς πολυμεταγγιζόμενους ενήλικες με καλή παρακολούθηση)</a:t>
            </a:r>
            <a:r>
              <a:rPr lang="en-US" sz="1800" dirty="0"/>
              <a:t> </a:t>
            </a:r>
            <a:r>
              <a:rPr lang="el-GR" sz="1800" dirty="0"/>
              <a:t>εκτελεστικές λειτουργίες, αφαιρετική σκέψη, προσοχή και ταχύτητα επεξεργασίας, γλωσσικά ελλείμματα, ελλείμματα μνήμης και οπτικοχωρικών και οπτικοκινητικών δεξιοτήτων</a:t>
            </a:r>
          </a:p>
          <a:p>
            <a:pPr marL="0" indent="0">
              <a:buNone/>
            </a:pPr>
            <a:r>
              <a:rPr lang="el-GR" sz="1800" dirty="0">
                <a:solidFill>
                  <a:srgbClr val="FF0000"/>
                </a:solidFill>
              </a:rPr>
              <a:t>Δρεπανοκυτταρική αναιμία</a:t>
            </a:r>
          </a:p>
          <a:p>
            <a:pPr>
              <a:buFont typeface="Wingdings" panose="05000000000000000000" pitchFamily="2" charset="2"/>
              <a:buChar char="ü"/>
            </a:pPr>
            <a:r>
              <a:rPr lang="el-GR" sz="1800" dirty="0">
                <a:solidFill>
                  <a:srgbClr val="0070C0"/>
                </a:solidFill>
              </a:rPr>
              <a:t>Μηχανισμοί: </a:t>
            </a:r>
            <a:r>
              <a:rPr lang="el-GR" sz="1800" dirty="0"/>
              <a:t>ισχαιμικό εγκεφαλικό επεισόδιο, σιωπηρό (1:3 παιδιά) και μη-σιωπηρό, χρόνια αναιμία και υποξία</a:t>
            </a:r>
          </a:p>
          <a:p>
            <a:pPr>
              <a:buFont typeface="Wingdings" panose="05000000000000000000" pitchFamily="2" charset="2"/>
              <a:buChar char="ü"/>
            </a:pPr>
            <a:r>
              <a:rPr lang="el-GR" sz="1800" dirty="0">
                <a:solidFill>
                  <a:srgbClr val="0070C0"/>
                </a:solidFill>
              </a:rPr>
              <a:t>Νευροαναπτυξιακές επιπτώσεις: </a:t>
            </a:r>
            <a:r>
              <a:rPr lang="el-GR" sz="1800" dirty="0"/>
              <a:t>κινητικά προβλήματα, αναπτυξιακή καθυστέρηση, γνωσιακά προβλήματα και νοητική ανεπάρκεια, ΔΕΠ-Υ</a:t>
            </a:r>
          </a:p>
          <a:p>
            <a:pPr>
              <a:buFont typeface="Wingdings" panose="05000000000000000000" pitchFamily="2" charset="2"/>
              <a:buChar char="ü"/>
            </a:pPr>
            <a:r>
              <a:rPr lang="el-GR" sz="1800" dirty="0">
                <a:solidFill>
                  <a:srgbClr val="0070C0"/>
                </a:solidFill>
              </a:rPr>
              <a:t>Πρόληψη: </a:t>
            </a:r>
            <a:r>
              <a:rPr lang="el-GR" sz="1800" dirty="0"/>
              <a:t>ανίχνευση αναπτυξιακών δυσκολιών από νωρίς, ανίχνευση εγκεφαλικών επεισοδίων με </a:t>
            </a:r>
            <a:r>
              <a:rPr lang="en-US" sz="1800" dirty="0"/>
              <a:t>MRI </a:t>
            </a:r>
            <a:r>
              <a:rPr lang="el-GR" sz="1800" dirty="0"/>
              <a:t>ακόμη και χωρίς συμπτώματα, διακρανιακό </a:t>
            </a:r>
            <a:r>
              <a:rPr lang="en-US" sz="1800" dirty="0"/>
              <a:t>Doppler </a:t>
            </a:r>
            <a:r>
              <a:rPr lang="el-GR" sz="1800" dirty="0"/>
              <a:t>και υδροξυουρία</a:t>
            </a:r>
            <a:endParaRPr lang="en-US" sz="1800" dirty="0"/>
          </a:p>
        </p:txBody>
      </p:sp>
    </p:spTree>
    <p:extLst>
      <p:ext uri="{BB962C8B-B14F-4D97-AF65-F5344CB8AC3E}">
        <p14:creationId xmlns:p14="http://schemas.microsoft.com/office/powerpoint/2010/main" val="31978579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745218"/>
          </a:xfrm>
        </p:spPr>
        <p:txBody>
          <a:bodyPr/>
          <a:lstStyle/>
          <a:p>
            <a:r>
              <a:rPr lang="el-GR" dirty="0"/>
              <a:t>Σύνδρομο</a:t>
            </a:r>
            <a:r>
              <a:rPr lang="en-US" dirty="0"/>
              <a:t> Angelman</a:t>
            </a:r>
          </a:p>
        </p:txBody>
      </p:sp>
      <p:sp>
        <p:nvSpPr>
          <p:cNvPr id="3" name="Θέση περιεχομένου 2"/>
          <p:cNvSpPr>
            <a:spLocks noGrp="1"/>
          </p:cNvSpPr>
          <p:nvPr>
            <p:ph idx="1"/>
          </p:nvPr>
        </p:nvSpPr>
        <p:spPr>
          <a:xfrm>
            <a:off x="838200" y="1214847"/>
            <a:ext cx="10515600" cy="4962116"/>
          </a:xfrm>
        </p:spPr>
        <p:txBody>
          <a:bodyPr>
            <a:normAutofit lnSpcReduction="10000"/>
          </a:bodyPr>
          <a:lstStyle/>
          <a:p>
            <a:pPr marL="0" indent="0" algn="ctr">
              <a:buNone/>
            </a:pPr>
            <a:r>
              <a:rPr lang="el-GR" dirty="0"/>
              <a:t>Νευροαναπτυξιακός φαινότυπος και συμπεριφορά</a:t>
            </a:r>
          </a:p>
          <a:p>
            <a:pPr marL="0" indent="0" algn="ctr">
              <a:buNone/>
            </a:pPr>
            <a:endParaRPr lang="en-US" dirty="0"/>
          </a:p>
          <a:p>
            <a:r>
              <a:rPr lang="el-GR" sz="2400" dirty="0"/>
              <a:t>Η καθυστέρηση στην εξέλιξη διαπιστώνεται πολύ νωρίς (τον πρώτο χρόνο ζωής) ενώ τα περισσότερα από τα συμπτώματα είναι εμφανή κατά τη νηπιακή και πρώτη παιδική ηλικία</a:t>
            </a:r>
          </a:p>
          <a:p>
            <a:r>
              <a:rPr lang="el-GR" sz="2400" dirty="0">
                <a:solidFill>
                  <a:srgbClr val="00B050"/>
                </a:solidFill>
              </a:rPr>
              <a:t>Υπερκινητικότητα</a:t>
            </a:r>
          </a:p>
          <a:p>
            <a:r>
              <a:rPr lang="el-GR" sz="2400" dirty="0"/>
              <a:t>Στοματική εξερεύνηση και αναζήτηση αντικειμένων</a:t>
            </a:r>
          </a:p>
          <a:p>
            <a:r>
              <a:rPr lang="el-GR" sz="2400" dirty="0"/>
              <a:t>Άσκοπη περιφορά στο χώρο</a:t>
            </a:r>
          </a:p>
          <a:p>
            <a:r>
              <a:rPr lang="el-GR" sz="2400" dirty="0"/>
              <a:t>Επιθετικές συμπεριφορές, σπρώχνουν, τσιμπάνε, χτυπάνε </a:t>
            </a:r>
          </a:p>
          <a:p>
            <a:r>
              <a:rPr lang="el-GR" sz="2400" dirty="0"/>
              <a:t>Πολύ περιορισμένο εύρος προσοχής – δυσκολεύει την εκπαίδευσή τους (πχ ενισχυτική εναλλακτική επικοινωνία) – δεν υπάρχουν μελέτες για φάρμακα (πχ διεγερτικά φάρμακα)</a:t>
            </a:r>
            <a:endParaRPr lang="en-US" sz="2400" dirty="0"/>
          </a:p>
        </p:txBody>
      </p:sp>
    </p:spTree>
    <p:extLst>
      <p:ext uri="{BB962C8B-B14F-4D97-AF65-F5344CB8AC3E}">
        <p14:creationId xmlns:p14="http://schemas.microsoft.com/office/powerpoint/2010/main" val="1330929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p:txBody>
          <a:bodyPr/>
          <a:lstStyle/>
          <a:p>
            <a:pPr marL="0" indent="0" algn="ctr">
              <a:buNone/>
            </a:pPr>
            <a:r>
              <a:rPr lang="el-GR" dirty="0"/>
              <a:t>Νευροαναπτυξιακός φαινότυπος και συμπεριφορά</a:t>
            </a:r>
            <a:endParaRPr lang="en-US" dirty="0"/>
          </a:p>
          <a:p>
            <a:r>
              <a:rPr lang="el-GR" sz="2000" dirty="0"/>
              <a:t>Αταξική βάδιση με έμπροσθεν φορά του σώματος</a:t>
            </a:r>
          </a:p>
          <a:p>
            <a:r>
              <a:rPr lang="el-GR" sz="2000" dirty="0"/>
              <a:t>Ευρεία βάση βάδισης με τη χαρακτηριστική τοποθέτηση των χεριών</a:t>
            </a:r>
          </a:p>
          <a:p>
            <a:r>
              <a:rPr lang="el-GR" sz="2000" dirty="0"/>
              <a:t>Χορειοαθετωσικές κινήσεις</a:t>
            </a:r>
          </a:p>
          <a:p>
            <a:r>
              <a:rPr lang="el-GR" sz="2000" dirty="0"/>
              <a:t>Συνήθως αυτόνομη βάδιση στην ηλικία των 3 ετών</a:t>
            </a:r>
          </a:p>
          <a:p>
            <a:r>
              <a:rPr lang="el-GR" sz="2000" dirty="0"/>
              <a:t>10% δεν περπατάει ποτέ</a:t>
            </a:r>
            <a:endParaRPr lang="en-US" sz="2000" dirty="0"/>
          </a:p>
        </p:txBody>
      </p:sp>
    </p:spTree>
    <p:extLst>
      <p:ext uri="{BB962C8B-B14F-4D97-AF65-F5344CB8AC3E}">
        <p14:creationId xmlns:p14="http://schemas.microsoft.com/office/powerpoint/2010/main" val="30399843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a:xfrm>
            <a:off x="326571" y="1358536"/>
            <a:ext cx="11443063" cy="5290457"/>
          </a:xfrm>
        </p:spPr>
        <p:txBody>
          <a:bodyPr>
            <a:normAutofit/>
          </a:bodyPr>
          <a:lstStyle/>
          <a:p>
            <a:pPr marL="0" indent="0" algn="ctr">
              <a:buNone/>
            </a:pPr>
            <a:r>
              <a:rPr lang="el-GR" dirty="0"/>
              <a:t>Νευροαναπτυξιακός φαινότυπος και συμπεριφορά</a:t>
            </a:r>
            <a:endParaRPr lang="en-US" dirty="0"/>
          </a:p>
          <a:p>
            <a:r>
              <a:rPr lang="el-GR" sz="2000" dirty="0"/>
              <a:t>Γέλωτας και χαρούμενη διάθεση (</a:t>
            </a:r>
            <a:r>
              <a:rPr lang="en-US" sz="2000" dirty="0"/>
              <a:t>laughter and happiness</a:t>
            </a:r>
            <a:r>
              <a:rPr lang="el-GR" sz="2000" dirty="0"/>
              <a:t> – </a:t>
            </a:r>
            <a:r>
              <a:rPr lang="en-US" sz="2000" dirty="0"/>
              <a:t>happy puppet)</a:t>
            </a:r>
            <a:endParaRPr lang="el-GR" sz="2000" dirty="0"/>
          </a:p>
          <a:p>
            <a:r>
              <a:rPr lang="el-GR" sz="2000" dirty="0"/>
              <a:t>Ποιοτικές ανωμαλίες κυκλωμάτων και ανατομικών δομών εξηγούν το γέλιο (</a:t>
            </a:r>
            <a:r>
              <a:rPr lang="en-US" sz="2000" dirty="0"/>
              <a:t>fMRI, SPECT)</a:t>
            </a:r>
          </a:p>
          <a:p>
            <a:r>
              <a:rPr lang="el-GR" sz="2000" dirty="0"/>
              <a:t> Δεν είναι επιληπτικό φαινόμενο, είναι έκφραση μέσω της κίνησης του στόματος (</a:t>
            </a:r>
            <a:r>
              <a:rPr lang="en-US" sz="2000" dirty="0"/>
              <a:t>expressive motor event)</a:t>
            </a:r>
            <a:endParaRPr lang="el-GR" sz="2000" dirty="0"/>
          </a:p>
          <a:p>
            <a:r>
              <a:rPr lang="el-GR" sz="2000" dirty="0"/>
              <a:t>«Επίμονο κοινωνικό χαμόγελο» στην ηλικία των 1-3 μηνών</a:t>
            </a:r>
          </a:p>
          <a:p>
            <a:r>
              <a:rPr lang="el-GR" sz="2000" dirty="0"/>
              <a:t>Αργότερα «Παροξυσμικός γέλωτας»  (70%)</a:t>
            </a:r>
          </a:p>
          <a:p>
            <a:r>
              <a:rPr lang="el-GR" sz="2000" dirty="0"/>
              <a:t>Χαρούμενες εκφράσεις και γενικά χαρούμενη διάθεση</a:t>
            </a:r>
          </a:p>
          <a:p>
            <a:pPr marL="0" indent="0">
              <a:buNone/>
            </a:pPr>
            <a:endParaRPr lang="el-GR" sz="2000" dirty="0"/>
          </a:p>
          <a:p>
            <a:pPr marL="0" indent="0">
              <a:buNone/>
            </a:pPr>
            <a:r>
              <a:rPr lang="el-GR" sz="2000" dirty="0"/>
              <a:t>Σπάνια αντί για χαρούμενη διάθεση, υπάρχει ευερεθιστότητα και υπερκινητικότητα με κλάμα, τσιρίδες, φωνές και μικρούς αφύσικους ήχους (</a:t>
            </a:r>
            <a:r>
              <a:rPr lang="en-US" sz="2000" dirty="0"/>
              <a:t>guttural sounds)</a:t>
            </a:r>
          </a:p>
          <a:p>
            <a:endParaRPr lang="en-US" dirty="0"/>
          </a:p>
        </p:txBody>
      </p:sp>
    </p:spTree>
    <p:extLst>
      <p:ext uri="{BB962C8B-B14F-4D97-AF65-F5344CB8AC3E}">
        <p14:creationId xmlns:p14="http://schemas.microsoft.com/office/powerpoint/2010/main" val="3578254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95943"/>
            <a:ext cx="10515600" cy="535576"/>
          </a:xfrm>
        </p:spPr>
        <p:txBody>
          <a:bodyPr>
            <a:normAutofit fontScale="90000"/>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a:xfrm>
            <a:off x="352697" y="1254034"/>
            <a:ext cx="11560629" cy="5603965"/>
          </a:xfrm>
        </p:spPr>
        <p:txBody>
          <a:bodyPr>
            <a:normAutofit/>
          </a:bodyPr>
          <a:lstStyle/>
          <a:p>
            <a:pPr marL="0" indent="0" algn="ctr">
              <a:buNone/>
            </a:pPr>
            <a:r>
              <a:rPr lang="el-GR" dirty="0"/>
              <a:t>Νευροαναπτυξιακός φαινότυπος και συμπεριφορά</a:t>
            </a:r>
            <a:endParaRPr lang="en-US" dirty="0"/>
          </a:p>
          <a:p>
            <a:pPr marL="0" indent="0" algn="ctr">
              <a:buNone/>
            </a:pPr>
            <a:endParaRPr lang="en-US" dirty="0"/>
          </a:p>
          <a:p>
            <a:r>
              <a:rPr lang="el-GR" sz="2000" dirty="0"/>
              <a:t>Σοβαρή – βαριά νοητική υστέρηση (στην καλύτερη περίπτωση επίπεδο λειτουργίας 30-36 μηνών στην ενήλικο ζωή -«αναπτυξιακή οροφή»)</a:t>
            </a:r>
          </a:p>
          <a:p>
            <a:r>
              <a:rPr lang="el-GR" sz="2000" dirty="0"/>
              <a:t>Μπορούν να ανταποκριθούν σε απλή αλληλεπίδραση και να δηλώσουν τις ανάγκες τους</a:t>
            </a:r>
          </a:p>
          <a:p>
            <a:r>
              <a:rPr lang="el-GR" sz="2000" dirty="0"/>
              <a:t>Αισθητικοκινητικό παιχνίδι και δραστηριότητες (παραλία, παιχνίδι με ήχους και χρώματα, κινητικό παιχνίδι, τηλεόραση, οθόνες, μουσική)</a:t>
            </a:r>
          </a:p>
          <a:p>
            <a:r>
              <a:rPr lang="el-GR" sz="2000" dirty="0"/>
              <a:t>Διαταραχή του αυτιστικού φάσματος</a:t>
            </a:r>
          </a:p>
          <a:p>
            <a:r>
              <a:rPr lang="el-GR" sz="2000" dirty="0"/>
              <a:t>Στερεότυπες κινήσεις με τα χέρια και άλλες στερεοτυπίες (</a:t>
            </a:r>
            <a:r>
              <a:rPr lang="en-US" sz="2000" dirty="0"/>
              <a:t>rocking, hand flapping)</a:t>
            </a:r>
            <a:r>
              <a:rPr lang="el-GR" sz="2000" dirty="0"/>
              <a:t> στερεότυπες συμπεριφορές, σημαντική υστέρηση στην ομιλία, χαμηλής ποιότητας βλεμματική επαφή, περιορισμένες κοινωνικές ενάρξεις  (συμπεριφορά απόσυρσης)</a:t>
            </a:r>
          </a:p>
          <a:p>
            <a:r>
              <a:rPr lang="el-GR" sz="2000" dirty="0"/>
              <a:t>Ο αυτιστικός φαινότυπος συνδέεται με συγκεκριμένες μεταλλάξεις</a:t>
            </a:r>
            <a:endParaRPr lang="en-US" sz="2000" dirty="0"/>
          </a:p>
        </p:txBody>
      </p:sp>
    </p:spTree>
    <p:extLst>
      <p:ext uri="{BB962C8B-B14F-4D97-AF65-F5344CB8AC3E}">
        <p14:creationId xmlns:p14="http://schemas.microsoft.com/office/powerpoint/2010/main" val="30063748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p:txBody>
          <a:bodyPr/>
          <a:lstStyle/>
          <a:p>
            <a:pPr marL="0" indent="0" algn="ctr">
              <a:buNone/>
            </a:pPr>
            <a:r>
              <a:rPr lang="el-GR" dirty="0"/>
              <a:t>Νευροαναπτυξιακός φαινότυπος και συμπεριφορά</a:t>
            </a:r>
            <a:endParaRPr lang="en-US" dirty="0"/>
          </a:p>
          <a:p>
            <a:r>
              <a:rPr lang="el-GR" sz="2000" dirty="0"/>
              <a:t>Μικρές ανάγκες στον ύπνο</a:t>
            </a:r>
          </a:p>
          <a:p>
            <a:r>
              <a:rPr lang="el-GR" sz="2000" dirty="0"/>
              <a:t>Προβλήματα σίτισης στην πρώτη βρεφική ηλικία, δυσκολίες απομύζησης, ΓΟΠ, αναστολή της αύξησης</a:t>
            </a:r>
          </a:p>
          <a:p>
            <a:r>
              <a:rPr lang="el-GR" sz="2000" dirty="0"/>
              <a:t>Όχι πολύ μεγάλες δυσκολίες σίτισης σε μεταγενέστερες ηλικίες</a:t>
            </a:r>
          </a:p>
          <a:p>
            <a:r>
              <a:rPr lang="el-GR" sz="2000" dirty="0"/>
              <a:t>Βάζουν χέρια και όλα τα αντικείμενα στο στόμα μέχρι μεγάλη ηλικία</a:t>
            </a:r>
          </a:p>
          <a:p>
            <a:r>
              <a:rPr lang="el-GR" sz="2000" dirty="0"/>
              <a:t>Προέχουσα γλώσσα και σιελόρροια (30-50%)</a:t>
            </a:r>
            <a:endParaRPr lang="en-US" sz="2000" dirty="0"/>
          </a:p>
        </p:txBody>
      </p:sp>
    </p:spTree>
    <p:extLst>
      <p:ext uri="{BB962C8B-B14F-4D97-AF65-F5344CB8AC3E}">
        <p14:creationId xmlns:p14="http://schemas.microsoft.com/office/powerpoint/2010/main" val="30825706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6"/>
            <a:ext cx="10515600" cy="588464"/>
          </a:xfrm>
        </p:spPr>
        <p:txBody>
          <a:bodyPr>
            <a:normAutofit fontScale="90000"/>
          </a:bodyPr>
          <a:lstStyle/>
          <a:p>
            <a:r>
              <a:rPr lang="el-GR" dirty="0"/>
              <a:t>Σύνδρομο</a:t>
            </a:r>
            <a:r>
              <a:rPr lang="en-US" dirty="0"/>
              <a:t> </a:t>
            </a:r>
            <a:r>
              <a:rPr lang="en-US" dirty="0" err="1"/>
              <a:t>Angelman</a:t>
            </a:r>
            <a:endParaRPr lang="en-US" dirty="0"/>
          </a:p>
        </p:txBody>
      </p:sp>
      <p:sp>
        <p:nvSpPr>
          <p:cNvPr id="3" name="Θέση περιεχομένου 2"/>
          <p:cNvSpPr>
            <a:spLocks noGrp="1"/>
          </p:cNvSpPr>
          <p:nvPr>
            <p:ph idx="1"/>
          </p:nvPr>
        </p:nvSpPr>
        <p:spPr>
          <a:xfrm>
            <a:off x="91440" y="1162595"/>
            <a:ext cx="11913326" cy="5589134"/>
          </a:xfrm>
        </p:spPr>
        <p:txBody>
          <a:bodyPr>
            <a:normAutofit/>
          </a:bodyPr>
          <a:lstStyle/>
          <a:p>
            <a:pPr marL="0" indent="0" algn="ctr">
              <a:buNone/>
            </a:pPr>
            <a:r>
              <a:rPr lang="el-GR" dirty="0"/>
              <a:t>Νευροαναπτυξιακός φαινότυπος και συμπεριφορά</a:t>
            </a:r>
            <a:endParaRPr lang="en-US" dirty="0"/>
          </a:p>
          <a:p>
            <a:pPr marL="0" indent="0" algn="ctr">
              <a:buNone/>
            </a:pPr>
            <a:r>
              <a:rPr lang="el-GR" sz="2000" dirty="0"/>
              <a:t>Λόγος και ομιλία</a:t>
            </a:r>
          </a:p>
          <a:p>
            <a:r>
              <a:rPr lang="el-GR" sz="2000" dirty="0"/>
              <a:t>Πολύ περιορισμένος λόγος, δύσκολα να φτάσουν σε σημείο να συντηρήσουν απλό διάλογο</a:t>
            </a:r>
          </a:p>
          <a:p>
            <a:r>
              <a:rPr lang="el-GR" sz="2000" dirty="0"/>
              <a:t>Απραξία της στοματοπροσωπικής περιοχής </a:t>
            </a:r>
          </a:p>
          <a:p>
            <a:r>
              <a:rPr lang="el-GR" sz="2000" dirty="0"/>
              <a:t>Λίγες λέξεις με ελλιπή φωνολογική οργάνωση (</a:t>
            </a:r>
            <a:r>
              <a:rPr lang="en-US" sz="2000" dirty="0"/>
              <a:t>best case scenario)</a:t>
            </a:r>
            <a:r>
              <a:rPr lang="el-GR" sz="2000" dirty="0"/>
              <a:t> </a:t>
            </a:r>
          </a:p>
          <a:p>
            <a:r>
              <a:rPr lang="el-GR" sz="2000" dirty="0"/>
              <a:t>Συνήθως υπάρχει πρόθεση για επικοινωνία αλλά με ακατάλληλο τρόπο (τσιμπάνε, τραβάνε μαλλιά,  σπρώχνουν, δαγκώνουν)</a:t>
            </a:r>
            <a:endParaRPr lang="en-US" sz="2000" dirty="0"/>
          </a:p>
          <a:p>
            <a:endParaRPr lang="en-US" sz="2000" dirty="0"/>
          </a:p>
          <a:p>
            <a:endParaRPr lang="en-US" sz="2000" dirty="0"/>
          </a:p>
          <a:p>
            <a:r>
              <a:rPr lang="el-GR" sz="2000" dirty="0"/>
              <a:t>Ενισχυτική εναλλακτική επικοινωνία (χειρομορφές ή </a:t>
            </a:r>
            <a:r>
              <a:rPr lang="en-US" sz="2000" dirty="0"/>
              <a:t>PECS) – </a:t>
            </a:r>
            <a:r>
              <a:rPr lang="el-GR" sz="2000" dirty="0"/>
              <a:t>ανάλογα με την ικανότητα μίμησης και κινητικής οργάνωσης καθώς  και οπτικής διάκρισης-ταύτισης</a:t>
            </a:r>
          </a:p>
          <a:p>
            <a:r>
              <a:rPr lang="el-GR" sz="2000" dirty="0"/>
              <a:t>Συμπεριφορικού τύπου θεραπευτικές προσεγγίσεις </a:t>
            </a:r>
          </a:p>
        </p:txBody>
      </p:sp>
    </p:spTree>
    <p:extLst>
      <p:ext uri="{BB962C8B-B14F-4D97-AF65-F5344CB8AC3E}">
        <p14:creationId xmlns:p14="http://schemas.microsoft.com/office/powerpoint/2010/main" val="303022532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00169"/>
            <a:ext cx="10515600" cy="1325563"/>
          </a:xfrm>
        </p:spPr>
        <p:txBody>
          <a:bodyPr/>
          <a:lstStyle/>
          <a:p>
            <a:r>
              <a:rPr lang="el-GR" dirty="0"/>
              <a:t>Νευροϊνωμάτωση τύπου 1</a:t>
            </a:r>
            <a:endParaRPr lang="en-US" dirty="0"/>
          </a:p>
        </p:txBody>
      </p:sp>
      <p:pic>
        <p:nvPicPr>
          <p:cNvPr id="14338" name="Picture 2" descr="Αποτέλεσμα εικόνας για νευροινωματωση τυπου 1 συμπτωματ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1316" y="1225394"/>
            <a:ext cx="3487861" cy="335238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90" y="4876799"/>
            <a:ext cx="333375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Αποτέλεσμα εικόνας για νευροινωματωση τυπου 1 συμπτω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209" y="3971924"/>
            <a:ext cx="4000591" cy="2886076"/>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Αποτέλεσμα εικόνας για νευροινωματωση τυπου 1 συμπτωματα"/>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3032" y="161040"/>
            <a:ext cx="1997619" cy="3059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147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4256" y="-71529"/>
            <a:ext cx="10515600" cy="1325563"/>
          </a:xfrm>
        </p:spPr>
        <p:txBody>
          <a:bodyPr/>
          <a:lstStyle/>
          <a:p>
            <a:r>
              <a:rPr lang="el-GR" dirty="0"/>
              <a:t>Νευροϊνωμάτωση τύπου 1</a:t>
            </a:r>
            <a:endParaRPr lang="en-US" dirty="0"/>
          </a:p>
        </p:txBody>
      </p:sp>
      <p:sp>
        <p:nvSpPr>
          <p:cNvPr id="3" name="Θέση περιεχομένου 2"/>
          <p:cNvSpPr>
            <a:spLocks noGrp="1"/>
          </p:cNvSpPr>
          <p:nvPr>
            <p:ph idx="1"/>
          </p:nvPr>
        </p:nvSpPr>
        <p:spPr>
          <a:xfrm>
            <a:off x="838200" y="1254034"/>
            <a:ext cx="10515600" cy="5447212"/>
          </a:xfrm>
        </p:spPr>
        <p:txBody>
          <a:bodyPr>
            <a:normAutofit lnSpcReduction="10000"/>
          </a:bodyPr>
          <a:lstStyle/>
          <a:p>
            <a:pPr algn="ctr" fontAlgn="t"/>
            <a:r>
              <a:rPr lang="el-GR" sz="2000" dirty="0"/>
              <a:t>Η </a:t>
            </a:r>
            <a:r>
              <a:rPr lang="el-GR" sz="2000" b="1" dirty="0"/>
              <a:t>νευροϊνωμάτωση τύπου 1</a:t>
            </a:r>
            <a:r>
              <a:rPr lang="el-GR" sz="2000" dirty="0"/>
              <a:t> ( ΝF-1 ) ή νόσος  </a:t>
            </a:r>
            <a:r>
              <a:rPr lang="en-US" sz="2000" b="1" dirty="0"/>
              <a:t>von</a:t>
            </a:r>
            <a:r>
              <a:rPr lang="en-US" sz="2000" dirty="0"/>
              <a:t> </a:t>
            </a:r>
            <a:r>
              <a:rPr lang="el-GR" sz="2000" b="1" dirty="0" err="1"/>
              <a:t>Recklinghausen</a:t>
            </a:r>
            <a:r>
              <a:rPr lang="el-GR" sz="2000" dirty="0"/>
              <a:t> είναι το συχνότερο από τα νευροδερματικά νοσήματα, με συχνότητα 1:3000 γεννήσεις </a:t>
            </a:r>
          </a:p>
          <a:p>
            <a:pPr algn="ctr" fontAlgn="t"/>
            <a:endParaRPr lang="en-US" sz="2000" baseline="30000" dirty="0"/>
          </a:p>
          <a:p>
            <a:pPr algn="ctr" fontAlgn="t"/>
            <a:r>
              <a:rPr lang="el-GR" sz="2000" dirty="0"/>
              <a:t> Η νόσος χαρακτηρίζεται κατά κύριο λόγο από δερματικές υπερχρωμικές κηλίδες (</a:t>
            </a:r>
            <a:r>
              <a:rPr lang="en-US" sz="2000" dirty="0"/>
              <a:t>café au </a:t>
            </a:r>
            <a:r>
              <a:rPr lang="en-US" sz="2000" dirty="0" err="1"/>
              <a:t>lait</a:t>
            </a:r>
            <a:r>
              <a:rPr lang="en-US" sz="2000" dirty="0"/>
              <a:t>)</a:t>
            </a:r>
            <a:r>
              <a:rPr lang="el-GR" sz="2000" dirty="0"/>
              <a:t> και πολλαπλούς όγκους που προέρχονται από το κεντρικό και το περιφερικό νευρικό σύστημα</a:t>
            </a:r>
          </a:p>
          <a:p>
            <a:pPr algn="ctr" fontAlgn="t"/>
            <a:endParaRPr lang="en-US" sz="2000" dirty="0"/>
          </a:p>
          <a:p>
            <a:pPr algn="ctr" fontAlgn="t"/>
            <a:r>
              <a:rPr lang="el-GR" sz="2000" dirty="0"/>
              <a:t> Κληρονομείται με τον επικρατούντα σωματικό χαρακτήρα, οι μισές όμως περιπτώσεις αφορούν νέες μεταλλάξεις</a:t>
            </a:r>
          </a:p>
          <a:p>
            <a:pPr algn="ctr" fontAlgn="t"/>
            <a:endParaRPr lang="en-US" sz="2000" baseline="30000" dirty="0"/>
          </a:p>
          <a:p>
            <a:pPr algn="ctr" fontAlgn="t"/>
            <a:r>
              <a:rPr lang="el-GR" sz="2000" dirty="0"/>
              <a:t>Οι εκδηλώσεις της νευροϊνωμάτωσης οφείλονται σε μετάλλαξη ή  έλλειμμα στο γονίδιο της νόσου που βρίσκεται στο χρωμόσωμα 17 και κωδικοποιεί την πρωτεΐνη «</a:t>
            </a:r>
            <a:r>
              <a:rPr lang="el-GR" sz="2000" dirty="0" err="1"/>
              <a:t>νευρινωμίνη</a:t>
            </a:r>
            <a:r>
              <a:rPr lang="el-GR" sz="2000" dirty="0"/>
              <a:t>»  (</a:t>
            </a:r>
            <a:r>
              <a:rPr lang="el-GR" sz="2000" dirty="0" err="1"/>
              <a:t>neurofibromin</a:t>
            </a:r>
            <a:r>
              <a:rPr lang="el-GR" sz="2000" dirty="0"/>
              <a:t>) η οποία φαίνεται ότι έχει </a:t>
            </a:r>
            <a:r>
              <a:rPr lang="el-GR" sz="2000" dirty="0" err="1"/>
              <a:t>ογκοκατασταλτική</a:t>
            </a:r>
            <a:r>
              <a:rPr lang="el-GR" sz="2000" dirty="0"/>
              <a:t> δράση</a:t>
            </a:r>
          </a:p>
          <a:p>
            <a:pPr algn="ctr" fontAlgn="t"/>
            <a:endParaRPr lang="el-GR" sz="2000" dirty="0"/>
          </a:p>
          <a:p>
            <a:pPr algn="ctr" fontAlgn="t"/>
            <a:r>
              <a:rPr lang="el-GR" sz="2000" dirty="0"/>
              <a:t> Έχουν </a:t>
            </a:r>
            <a:r>
              <a:rPr lang="el-GR" sz="2000" dirty="0" err="1"/>
              <a:t>περιγραφεί</a:t>
            </a:r>
            <a:r>
              <a:rPr lang="el-GR" sz="2000" dirty="0"/>
              <a:t> περισσότερες από 300 μεταλλάξεις</a:t>
            </a:r>
          </a:p>
          <a:p>
            <a:pPr algn="ctr" fontAlgn="t"/>
            <a:endParaRPr lang="el-GR" sz="2000" dirty="0"/>
          </a:p>
          <a:p>
            <a:pPr algn="ctr" fontAlgn="t"/>
            <a:r>
              <a:rPr lang="el-GR" sz="2000" dirty="0"/>
              <a:t> Βαρύτερη κλινική προβολή παρατηρείται στους ασθενείς με πλήρη έλλειψη του γονιδίου </a:t>
            </a:r>
          </a:p>
        </p:txBody>
      </p:sp>
    </p:spTree>
    <p:extLst>
      <p:ext uri="{BB962C8B-B14F-4D97-AF65-F5344CB8AC3E}">
        <p14:creationId xmlns:p14="http://schemas.microsoft.com/office/powerpoint/2010/main" val="13908829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Νευροϊνωμάτωση τύπου 1</a:t>
            </a:r>
            <a:endParaRPr lang="en-US" dirty="0"/>
          </a:p>
        </p:txBody>
      </p:sp>
      <p:graphicFrame>
        <p:nvGraphicFramePr>
          <p:cNvPr id="7" name="Θέση περιεχομένου 6"/>
          <p:cNvGraphicFramePr>
            <a:graphicFrameLocks noGrp="1"/>
          </p:cNvGraphicFramePr>
          <p:nvPr>
            <p:ph idx="1"/>
            <p:extLst/>
          </p:nvPr>
        </p:nvGraphicFramePr>
        <p:xfrm>
          <a:off x="838200" y="1802673"/>
          <a:ext cx="10515600" cy="4438901"/>
        </p:xfrm>
        <a:graphic>
          <a:graphicData uri="http://schemas.openxmlformats.org/drawingml/2006/table">
            <a:tbl>
              <a:tblPr/>
              <a:tblGrid>
                <a:gridCol w="10515600">
                  <a:extLst>
                    <a:ext uri="{9D8B030D-6E8A-4147-A177-3AD203B41FA5}">
                      <a16:colId xmlns:a16="http://schemas.microsoft.com/office/drawing/2014/main" val="2702724978"/>
                    </a:ext>
                  </a:extLst>
                </a:gridCol>
              </a:tblGrid>
              <a:tr h="443890">
                <a:tc>
                  <a:txBody>
                    <a:bodyPr/>
                    <a:lstStyle/>
                    <a:p>
                      <a:pPr algn="ctr" fontAlgn="t"/>
                      <a:r>
                        <a:rPr lang="el-GR" dirty="0">
                          <a:effectLst/>
                        </a:rPr>
                        <a:t>Διαγνωστικά</a:t>
                      </a:r>
                      <a:r>
                        <a:rPr lang="el-GR" baseline="0" dirty="0">
                          <a:effectLst/>
                        </a:rPr>
                        <a:t> κριτήρια της </a:t>
                      </a:r>
                      <a:r>
                        <a:rPr lang="en-US" baseline="0" dirty="0">
                          <a:effectLst/>
                        </a:rPr>
                        <a:t>NF1</a:t>
                      </a:r>
                      <a:endParaRPr lang="en-US" dirty="0">
                        <a:effectLst/>
                      </a:endParaRPr>
                    </a:p>
                  </a:txBody>
                  <a:tcPr>
                    <a:lnL>
                      <a:noFill/>
                    </a:lnL>
                    <a:lnR>
                      <a:noFill/>
                    </a:lnR>
                    <a:lnT>
                      <a:noFill/>
                    </a:lnT>
                    <a:lnB>
                      <a:noFill/>
                    </a:lnB>
                  </a:tcPr>
                </a:tc>
                <a:extLst>
                  <a:ext uri="{0D108BD9-81ED-4DB2-BD59-A6C34878D82A}">
                    <a16:rowId xmlns:a16="http://schemas.microsoft.com/office/drawing/2014/main" val="3628725344"/>
                  </a:ext>
                </a:extLst>
              </a:tr>
              <a:tr h="443890">
                <a:tc>
                  <a:txBody>
                    <a:bodyPr/>
                    <a:lstStyle/>
                    <a:p>
                      <a:pPr algn="ctr" fontAlgn="t"/>
                      <a:r>
                        <a:rPr lang="el-GR" u="sng" dirty="0">
                          <a:solidFill>
                            <a:srgbClr val="FF0000"/>
                          </a:solidFill>
                          <a:effectLst/>
                        </a:rPr>
                        <a:t>Δυο</a:t>
                      </a:r>
                      <a:r>
                        <a:rPr lang="el-GR" u="sng" baseline="0" dirty="0">
                          <a:solidFill>
                            <a:srgbClr val="FF0000"/>
                          </a:solidFill>
                          <a:effectLst/>
                        </a:rPr>
                        <a:t> ή παραπάνω από τα ακόλουθα:</a:t>
                      </a:r>
                      <a:endParaRPr lang="en-US" u="sng" dirty="0">
                        <a:solidFill>
                          <a:srgbClr val="FF0000"/>
                        </a:solidFill>
                        <a:effectLst/>
                      </a:endParaRPr>
                    </a:p>
                  </a:txBody>
                  <a:tcPr>
                    <a:lnL>
                      <a:noFill/>
                    </a:lnL>
                    <a:lnR>
                      <a:noFill/>
                    </a:lnR>
                    <a:lnT>
                      <a:noFill/>
                    </a:lnT>
                    <a:lnB>
                      <a:noFill/>
                    </a:lnB>
                  </a:tcPr>
                </a:tc>
                <a:extLst>
                  <a:ext uri="{0D108BD9-81ED-4DB2-BD59-A6C34878D82A}">
                    <a16:rowId xmlns:a16="http://schemas.microsoft.com/office/drawing/2014/main" val="541801870"/>
                  </a:ext>
                </a:extLst>
              </a:tr>
              <a:tr h="776808">
                <a:tc>
                  <a:txBody>
                    <a:bodyPr/>
                    <a:lstStyle/>
                    <a:p>
                      <a:pPr algn="l" fontAlgn="t"/>
                      <a:r>
                        <a:rPr lang="en-US" dirty="0">
                          <a:effectLst/>
                        </a:rPr>
                        <a:t> • </a:t>
                      </a:r>
                      <a:r>
                        <a:rPr lang="el-GR" dirty="0">
                          <a:effectLst/>
                        </a:rPr>
                        <a:t>Τουλάχιστον 6 </a:t>
                      </a:r>
                      <a:r>
                        <a:rPr lang="en-US" dirty="0">
                          <a:effectLst/>
                        </a:rPr>
                        <a:t>café-au-lait </a:t>
                      </a:r>
                      <a:r>
                        <a:rPr lang="el-GR" dirty="0">
                          <a:effectLst/>
                        </a:rPr>
                        <a:t>κηλίδες</a:t>
                      </a:r>
                      <a:r>
                        <a:rPr lang="en-US" dirty="0">
                          <a:effectLst/>
                        </a:rPr>
                        <a:t> (&gt; 5 mm </a:t>
                      </a:r>
                      <a:r>
                        <a:rPr lang="el-GR" dirty="0">
                          <a:effectLst/>
                        </a:rPr>
                        <a:t>διάμετρος σε προεφηβικά άτομα και </a:t>
                      </a:r>
                      <a:r>
                        <a:rPr lang="en-US" dirty="0">
                          <a:effectLst/>
                        </a:rPr>
                        <a:t>&gt; 15 mm </a:t>
                      </a:r>
                      <a:r>
                        <a:rPr lang="el-GR" dirty="0">
                          <a:effectLst/>
                        </a:rPr>
                        <a:t> σε άτομα μετά     την εφηβεία</a:t>
                      </a:r>
                      <a:r>
                        <a:rPr lang="en-US" dirty="0">
                          <a:effectLst/>
                        </a:rPr>
                        <a:t>)</a:t>
                      </a:r>
                    </a:p>
                  </a:txBody>
                  <a:tcPr>
                    <a:lnL>
                      <a:noFill/>
                    </a:lnL>
                    <a:lnR>
                      <a:noFill/>
                    </a:lnR>
                    <a:lnT>
                      <a:noFill/>
                    </a:lnT>
                    <a:lnB>
                      <a:noFill/>
                    </a:lnB>
                  </a:tcPr>
                </a:tc>
                <a:extLst>
                  <a:ext uri="{0D108BD9-81ED-4DB2-BD59-A6C34878D82A}">
                    <a16:rowId xmlns:a16="http://schemas.microsoft.com/office/drawing/2014/main" val="3761547840"/>
                  </a:ext>
                </a:extLst>
              </a:tr>
              <a:tr h="443890">
                <a:tc>
                  <a:txBody>
                    <a:bodyPr/>
                    <a:lstStyle/>
                    <a:p>
                      <a:pPr algn="l" fontAlgn="t"/>
                      <a:r>
                        <a:rPr lang="en-US" dirty="0">
                          <a:effectLst/>
                        </a:rPr>
                        <a:t> • </a:t>
                      </a:r>
                      <a:r>
                        <a:rPr lang="el-GR" dirty="0">
                          <a:effectLst/>
                        </a:rPr>
                        <a:t>Εφηλίδες -φακίδωση στις μασχάλες</a:t>
                      </a:r>
                      <a:r>
                        <a:rPr lang="el-GR" baseline="0" dirty="0">
                          <a:effectLst/>
                        </a:rPr>
                        <a:t> ή στις βουβωνικές περιοχές</a:t>
                      </a:r>
                      <a:endParaRPr lang="en-US" dirty="0">
                        <a:effectLst/>
                      </a:endParaRPr>
                    </a:p>
                  </a:txBody>
                  <a:tcPr>
                    <a:lnL>
                      <a:noFill/>
                    </a:lnL>
                    <a:lnR>
                      <a:noFill/>
                    </a:lnR>
                    <a:lnT>
                      <a:noFill/>
                    </a:lnT>
                    <a:lnB>
                      <a:noFill/>
                    </a:lnB>
                  </a:tcPr>
                </a:tc>
                <a:extLst>
                  <a:ext uri="{0D108BD9-81ED-4DB2-BD59-A6C34878D82A}">
                    <a16:rowId xmlns:a16="http://schemas.microsoft.com/office/drawing/2014/main" val="4158514531"/>
                  </a:ext>
                </a:extLst>
              </a:tr>
              <a:tr h="443890">
                <a:tc>
                  <a:txBody>
                    <a:bodyPr/>
                    <a:lstStyle/>
                    <a:p>
                      <a:pPr algn="l" fontAlgn="t"/>
                      <a:r>
                        <a:rPr lang="en-US" dirty="0">
                          <a:effectLst/>
                        </a:rPr>
                        <a:t> • </a:t>
                      </a:r>
                      <a:r>
                        <a:rPr lang="el-GR" dirty="0">
                          <a:effectLst/>
                        </a:rPr>
                        <a:t>Γλοίωμα του οπτικού νεύρου</a:t>
                      </a:r>
                      <a:endParaRPr lang="en-US" dirty="0">
                        <a:effectLst/>
                      </a:endParaRPr>
                    </a:p>
                  </a:txBody>
                  <a:tcPr>
                    <a:lnL>
                      <a:noFill/>
                    </a:lnL>
                    <a:lnR>
                      <a:noFill/>
                    </a:lnR>
                    <a:lnT>
                      <a:noFill/>
                    </a:lnT>
                    <a:lnB>
                      <a:noFill/>
                    </a:lnB>
                  </a:tcPr>
                </a:tc>
                <a:extLst>
                  <a:ext uri="{0D108BD9-81ED-4DB2-BD59-A6C34878D82A}">
                    <a16:rowId xmlns:a16="http://schemas.microsoft.com/office/drawing/2014/main" val="3021128182"/>
                  </a:ext>
                </a:extLst>
              </a:tr>
              <a:tr h="443890">
                <a:tc>
                  <a:txBody>
                    <a:bodyPr/>
                    <a:lstStyle/>
                    <a:p>
                      <a:pPr algn="l" fontAlgn="t"/>
                      <a:r>
                        <a:rPr lang="en-US" dirty="0">
                          <a:effectLst/>
                        </a:rPr>
                        <a:t> • </a:t>
                      </a:r>
                      <a:r>
                        <a:rPr lang="el-GR" dirty="0">
                          <a:effectLst/>
                        </a:rPr>
                        <a:t>Τουλάχιστον δυο</a:t>
                      </a:r>
                      <a:r>
                        <a:rPr lang="el-GR" baseline="0" dirty="0">
                          <a:effectLst/>
                        </a:rPr>
                        <a:t> οζίδια </a:t>
                      </a:r>
                      <a:r>
                        <a:rPr lang="en-US" dirty="0">
                          <a:effectLst/>
                        </a:rPr>
                        <a:t>Lisch (</a:t>
                      </a:r>
                      <a:r>
                        <a:rPr lang="el-GR" dirty="0">
                          <a:effectLst/>
                        </a:rPr>
                        <a:t>αμαρτώματα</a:t>
                      </a:r>
                      <a:r>
                        <a:rPr lang="el-GR" baseline="0" dirty="0">
                          <a:effectLst/>
                        </a:rPr>
                        <a:t> της ίριδας</a:t>
                      </a:r>
                      <a:r>
                        <a:rPr lang="en-US" dirty="0">
                          <a:effectLst/>
                        </a:rPr>
                        <a:t>)</a:t>
                      </a:r>
                    </a:p>
                  </a:txBody>
                  <a:tcPr>
                    <a:lnL>
                      <a:noFill/>
                    </a:lnL>
                    <a:lnR>
                      <a:noFill/>
                    </a:lnR>
                    <a:lnT>
                      <a:noFill/>
                    </a:lnT>
                    <a:lnB>
                      <a:noFill/>
                    </a:lnB>
                  </a:tcPr>
                </a:tc>
                <a:extLst>
                  <a:ext uri="{0D108BD9-81ED-4DB2-BD59-A6C34878D82A}">
                    <a16:rowId xmlns:a16="http://schemas.microsoft.com/office/drawing/2014/main" val="1198800524"/>
                  </a:ext>
                </a:extLst>
              </a:tr>
              <a:tr h="1442643">
                <a:tc>
                  <a:txBody>
                    <a:bodyPr/>
                    <a:lstStyle/>
                    <a:p>
                      <a:pPr algn="l" fontAlgn="t"/>
                      <a:r>
                        <a:rPr lang="en-US" dirty="0">
                          <a:effectLst/>
                        </a:rPr>
                        <a:t> • </a:t>
                      </a:r>
                      <a:r>
                        <a:rPr lang="el-GR" dirty="0">
                          <a:effectLst/>
                        </a:rPr>
                        <a:t>Τουλάχιστον</a:t>
                      </a:r>
                      <a:r>
                        <a:rPr lang="el-GR" baseline="0" dirty="0">
                          <a:effectLst/>
                        </a:rPr>
                        <a:t> δυο νευρινώματα οποιουδήποτε τύπου ή ένα πλεγματοειδές νευρίνωμα</a:t>
                      </a:r>
                    </a:p>
                    <a:p>
                      <a:pPr algn="l" fontAlgn="t"/>
                      <a:endParaRPr lang="el-GR" baseline="0" dirty="0">
                        <a:effectLst/>
                      </a:endParaRPr>
                    </a:p>
                    <a:p>
                      <a:pPr algn="l" fontAlgn="t"/>
                      <a:endParaRPr lang="el-GR" baseline="0" dirty="0">
                        <a:effectLst/>
                      </a:endParaRPr>
                    </a:p>
                    <a:p>
                      <a:pPr algn="l" fontAlgn="t"/>
                      <a:r>
                        <a:rPr lang="el-GR" baseline="0" dirty="0">
                          <a:effectLst/>
                        </a:rPr>
                        <a:t>Με τα διαγνωστικά κριτήρια τίθεται η διάγνωση σε 94% των περιπτώσεων ως την ηλικία των 6 ετών</a:t>
                      </a:r>
                      <a:endParaRPr lang="en-US" dirty="0">
                        <a:effectLst/>
                      </a:endParaRPr>
                    </a:p>
                  </a:txBody>
                  <a:tcPr>
                    <a:lnL>
                      <a:noFill/>
                    </a:lnL>
                    <a:lnR>
                      <a:noFill/>
                    </a:lnR>
                    <a:lnT>
                      <a:noFill/>
                    </a:lnT>
                    <a:lnB>
                      <a:noFill/>
                    </a:lnB>
                  </a:tcPr>
                </a:tc>
                <a:extLst>
                  <a:ext uri="{0D108BD9-81ED-4DB2-BD59-A6C34878D82A}">
                    <a16:rowId xmlns:a16="http://schemas.microsoft.com/office/drawing/2014/main" val="800668624"/>
                  </a:ext>
                </a:extLst>
              </a:tr>
            </a:tbl>
          </a:graphicData>
        </a:graphic>
      </p:graphicFrame>
    </p:spTree>
    <p:extLst>
      <p:ext uri="{BB962C8B-B14F-4D97-AF65-F5344CB8AC3E}">
        <p14:creationId xmlns:p14="http://schemas.microsoft.com/office/powerpoint/2010/main" val="201754506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Νευροϊνωμάτωση τύπου 1</a:t>
            </a:r>
            <a:endParaRPr lang="en-US" dirty="0"/>
          </a:p>
        </p:txBody>
      </p:sp>
      <p:pic>
        <p:nvPicPr>
          <p:cNvPr id="15362" name="Picture 2" descr="Αποτέλεσμα εικόνας για νευροινωματωση τυπου 1 συμπτωματ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8603" y="1690688"/>
            <a:ext cx="6043525"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Αποτέλεσμα εικόνας για νευροινωματωση τυπου 1 συμπτω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742" y="3866357"/>
            <a:ext cx="5510258" cy="2688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342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248195" y="1254034"/>
            <a:ext cx="11691256" cy="5460275"/>
          </a:xfrm>
        </p:spPr>
        <p:txBody>
          <a:bodyPr>
            <a:normAutofit fontScale="92500" lnSpcReduction="10000"/>
          </a:bodyPr>
          <a:lstStyle/>
          <a:p>
            <a:pPr marL="0" indent="0" algn="ctr">
              <a:buNone/>
            </a:pPr>
            <a:r>
              <a:rPr lang="el-GR" b="1" dirty="0">
                <a:solidFill>
                  <a:srgbClr val="0070C0"/>
                </a:solidFill>
              </a:rPr>
              <a:t>Ανεπαρκής πρόσληψη βάρους </a:t>
            </a:r>
          </a:p>
          <a:p>
            <a:pPr marL="0" indent="0" algn="ctr">
              <a:buNone/>
            </a:pPr>
            <a:r>
              <a:rPr lang="en-US" b="1" dirty="0">
                <a:solidFill>
                  <a:srgbClr val="0070C0"/>
                </a:solidFill>
              </a:rPr>
              <a:t>Failure to thrive</a:t>
            </a:r>
            <a:endParaRPr lang="el-GR" altLang="en-US" dirty="0">
              <a:latin typeface="Calibri" panose="020F0502020204030204" pitchFamily="34" charset="0"/>
            </a:endParaRPr>
          </a:p>
          <a:p>
            <a:pPr marL="0" indent="0" algn="ctr">
              <a:buNone/>
            </a:pPr>
            <a:endParaRPr lang="el-GR" b="1" dirty="0">
              <a:solidFill>
                <a:srgbClr val="0070C0"/>
              </a:solidFill>
            </a:endParaRPr>
          </a:p>
          <a:p>
            <a:pPr>
              <a:buFont typeface="Wingdings" panose="05000000000000000000" pitchFamily="2" charset="2"/>
              <a:buChar char="ü"/>
            </a:pPr>
            <a:r>
              <a:rPr lang="el-GR" sz="1900" dirty="0"/>
              <a:t>Νεογνά, βρέφη και νήπια που έχουν πολύ χαμηλό βάρος για την ηλικία τους, που δε μπορούν να ακολουθήσουν με συνέπεια την καμπύλη αύξησης τους στο βάρος – ενίοτε συμπαρασύρεται και η καμπύλη αύξησης του μήκους/ύψους και της περιμέτρου κεφαλής (σε πολύ σοβαρές περιπτώσεις)</a:t>
            </a:r>
          </a:p>
          <a:p>
            <a:pPr algn="ctr">
              <a:buFont typeface="Wingdings" panose="05000000000000000000" pitchFamily="2" charset="2"/>
              <a:buChar char="ü"/>
            </a:pPr>
            <a:r>
              <a:rPr lang="el-GR" altLang="en-US" sz="1900" dirty="0">
                <a:latin typeface="Calibri" panose="020F0502020204030204" pitchFamily="34" charset="0"/>
              </a:rPr>
              <a:t>Νεογνά βρέφη και παιδιά που δεν έχουν κατάλληλη αύξηση ή ρυθμό αύξησης για την ηλικία τους</a:t>
            </a:r>
          </a:p>
          <a:p>
            <a:pPr algn="ctr"/>
            <a:endParaRPr lang="el-GR" altLang="en-US" sz="1900" dirty="0">
              <a:latin typeface="Calibri" panose="020F0502020204030204" pitchFamily="34" charset="0"/>
            </a:endParaRPr>
          </a:p>
          <a:p>
            <a:pPr marL="0" indent="0" algn="ctr">
              <a:buNone/>
            </a:pPr>
            <a:r>
              <a:rPr lang="el-GR" altLang="en-US" sz="1900" dirty="0">
                <a:latin typeface="Calibri" panose="020F0502020204030204" pitchFamily="34" charset="0"/>
              </a:rPr>
              <a:t>Αποτελεί σύμπτωμα υποκείμενου προβλήματος</a:t>
            </a:r>
          </a:p>
          <a:p>
            <a:pPr algn="ctr"/>
            <a:endParaRPr lang="el-GR" altLang="en-US" sz="1900" dirty="0">
              <a:latin typeface="Calibri" panose="020F0502020204030204" pitchFamily="34" charset="0"/>
            </a:endParaRPr>
          </a:p>
          <a:p>
            <a:pPr algn="ctr">
              <a:buNone/>
            </a:pPr>
            <a:endParaRPr lang="el-GR" altLang="en-US" sz="1900" dirty="0">
              <a:latin typeface="Calibri" panose="020F0502020204030204" pitchFamily="34" charset="0"/>
            </a:endParaRPr>
          </a:p>
          <a:p>
            <a:pPr algn="ctr">
              <a:buNone/>
            </a:pPr>
            <a:r>
              <a:rPr lang="el-GR" altLang="en-US" sz="1900" b="1" u="sng" dirty="0">
                <a:solidFill>
                  <a:schemeClr val="hlink"/>
                </a:solidFill>
                <a:latin typeface="Calibri" panose="020F0502020204030204" pitchFamily="34" charset="0"/>
              </a:rPr>
              <a:t>Μπορεί να συμβαίνει λόγω:</a:t>
            </a:r>
          </a:p>
          <a:p>
            <a:pPr algn="ctr">
              <a:buFont typeface="Wingdings" panose="05000000000000000000" pitchFamily="2" charset="2"/>
              <a:buChar char="ü"/>
            </a:pPr>
            <a:r>
              <a:rPr lang="el-GR" altLang="en-US" sz="1900" dirty="0">
                <a:latin typeface="Calibri" panose="020F0502020204030204" pitchFamily="34" charset="0"/>
              </a:rPr>
              <a:t>Ανεπαρκούς πρόσληψης τροφής</a:t>
            </a:r>
          </a:p>
          <a:p>
            <a:pPr algn="ctr">
              <a:buFont typeface="Wingdings" panose="05000000000000000000" pitchFamily="2" charset="2"/>
              <a:buChar char="ü"/>
            </a:pPr>
            <a:r>
              <a:rPr lang="el-GR" altLang="en-US" sz="1900" dirty="0">
                <a:latin typeface="Calibri" panose="020F0502020204030204" pitchFamily="34" charset="0"/>
              </a:rPr>
              <a:t>Αυξημένων μεταβολικών απαιτήσεων</a:t>
            </a:r>
          </a:p>
          <a:p>
            <a:pPr algn="ctr">
              <a:buFont typeface="Wingdings" panose="05000000000000000000" pitchFamily="2" charset="2"/>
              <a:buChar char="ü"/>
            </a:pPr>
            <a:r>
              <a:rPr lang="el-GR" altLang="en-US" sz="1900" dirty="0">
                <a:latin typeface="Calibri" panose="020F0502020204030204" pitchFamily="34" charset="0"/>
              </a:rPr>
              <a:t>Δυσαπορρόφησης</a:t>
            </a:r>
          </a:p>
          <a:p>
            <a:endParaRPr lang="en-US" dirty="0"/>
          </a:p>
        </p:txBody>
      </p:sp>
    </p:spTree>
    <p:extLst>
      <p:ext uri="{BB962C8B-B14F-4D97-AF65-F5344CB8AC3E}">
        <p14:creationId xmlns:p14="http://schemas.microsoft.com/office/powerpoint/2010/main" val="74803702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20426"/>
            <a:ext cx="10515600" cy="1325563"/>
          </a:xfrm>
        </p:spPr>
        <p:txBody>
          <a:bodyPr/>
          <a:lstStyle/>
          <a:p>
            <a:r>
              <a:rPr lang="el-GR" dirty="0"/>
              <a:t>Νευροϊνωμάτωση τύπου 1</a:t>
            </a:r>
            <a:endParaRPr lang="en-US" dirty="0"/>
          </a:p>
        </p:txBody>
      </p:sp>
      <p:sp>
        <p:nvSpPr>
          <p:cNvPr id="3" name="Θέση περιεχομένου 2"/>
          <p:cNvSpPr>
            <a:spLocks noGrp="1"/>
          </p:cNvSpPr>
          <p:nvPr>
            <p:ph idx="1"/>
          </p:nvPr>
        </p:nvSpPr>
        <p:spPr/>
        <p:txBody>
          <a:bodyPr/>
          <a:lstStyle/>
          <a:p>
            <a:pPr marL="0" indent="0" algn="ctr">
              <a:buNone/>
            </a:pPr>
            <a:r>
              <a:rPr lang="el-GR" b="1" dirty="0">
                <a:solidFill>
                  <a:srgbClr val="0070C0"/>
                </a:solidFill>
              </a:rPr>
              <a:t>Συμπτώματα από: </a:t>
            </a:r>
          </a:p>
          <a:p>
            <a:pPr algn="ctr">
              <a:buFont typeface="Wingdings" panose="05000000000000000000" pitchFamily="2" charset="2"/>
              <a:buChar char="ü"/>
            </a:pPr>
            <a:endParaRPr lang="el-GR" sz="2000" dirty="0"/>
          </a:p>
          <a:p>
            <a:pPr algn="ctr">
              <a:buFont typeface="Wingdings" panose="05000000000000000000" pitchFamily="2" charset="2"/>
              <a:buChar char="ü"/>
            </a:pPr>
            <a:endParaRPr lang="el-GR" sz="2000" dirty="0"/>
          </a:p>
          <a:p>
            <a:pPr algn="ctr">
              <a:buFont typeface="Wingdings" panose="05000000000000000000" pitchFamily="2" charset="2"/>
              <a:buChar char="ü"/>
            </a:pPr>
            <a:r>
              <a:rPr lang="el-GR" sz="2000" dirty="0"/>
              <a:t>Δέρμα</a:t>
            </a:r>
          </a:p>
          <a:p>
            <a:pPr algn="ctr">
              <a:buFont typeface="Wingdings" panose="05000000000000000000" pitchFamily="2" charset="2"/>
              <a:buChar char="ü"/>
            </a:pPr>
            <a:r>
              <a:rPr lang="el-GR" sz="2000" dirty="0"/>
              <a:t>Μυοσκελετικό</a:t>
            </a:r>
            <a:r>
              <a:rPr lang="en-US" sz="2000" dirty="0"/>
              <a:t> </a:t>
            </a:r>
            <a:r>
              <a:rPr lang="el-GR" sz="2000" dirty="0"/>
              <a:t>σύστημα</a:t>
            </a:r>
          </a:p>
          <a:p>
            <a:pPr algn="ctr">
              <a:buFont typeface="Wingdings" panose="05000000000000000000" pitchFamily="2" charset="2"/>
              <a:buChar char="ü"/>
            </a:pPr>
            <a:r>
              <a:rPr lang="el-GR" sz="2000" dirty="0"/>
              <a:t>Οφθαλμούς</a:t>
            </a:r>
          </a:p>
          <a:p>
            <a:pPr algn="ctr">
              <a:buFont typeface="Wingdings" panose="05000000000000000000" pitchFamily="2" charset="2"/>
              <a:buChar char="ü"/>
            </a:pPr>
            <a:r>
              <a:rPr lang="el-GR" sz="2000" dirty="0"/>
              <a:t>ΚΝΣ</a:t>
            </a:r>
          </a:p>
          <a:p>
            <a:pPr algn="ctr">
              <a:buFont typeface="Wingdings" panose="05000000000000000000" pitchFamily="2" charset="2"/>
              <a:buChar char="ü"/>
            </a:pPr>
            <a:r>
              <a:rPr lang="el-GR" sz="2000" dirty="0"/>
              <a:t>Αγγεία</a:t>
            </a:r>
          </a:p>
          <a:p>
            <a:pPr algn="ctr">
              <a:buFont typeface="Wingdings" panose="05000000000000000000" pitchFamily="2" charset="2"/>
              <a:buChar char="ü"/>
            </a:pPr>
            <a:r>
              <a:rPr lang="el-GR" sz="2000" dirty="0"/>
              <a:t>Νεοπλασίες</a:t>
            </a:r>
            <a:endParaRPr lang="en-US" sz="2000" dirty="0"/>
          </a:p>
        </p:txBody>
      </p:sp>
    </p:spTree>
    <p:extLst>
      <p:ext uri="{BB962C8B-B14F-4D97-AF65-F5344CB8AC3E}">
        <p14:creationId xmlns:p14="http://schemas.microsoft.com/office/powerpoint/2010/main" val="9127934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2046" y="0"/>
            <a:ext cx="10515600" cy="1325563"/>
          </a:xfrm>
        </p:spPr>
        <p:txBody>
          <a:bodyPr/>
          <a:lstStyle/>
          <a:p>
            <a:r>
              <a:rPr lang="el-GR" dirty="0"/>
              <a:t>Νευροϊνωμάτωση τύπου 1</a:t>
            </a:r>
            <a:endParaRPr lang="en-US" dirty="0"/>
          </a:p>
        </p:txBody>
      </p:sp>
      <p:sp>
        <p:nvSpPr>
          <p:cNvPr id="3" name="Θέση περιεχομένου 2"/>
          <p:cNvSpPr>
            <a:spLocks noGrp="1"/>
          </p:cNvSpPr>
          <p:nvPr>
            <p:ph idx="1"/>
          </p:nvPr>
        </p:nvSpPr>
        <p:spPr>
          <a:xfrm>
            <a:off x="274321" y="1825625"/>
            <a:ext cx="11625942" cy="4351338"/>
          </a:xfrm>
        </p:spPr>
        <p:txBody>
          <a:bodyPr>
            <a:normAutofit/>
          </a:bodyPr>
          <a:lstStyle/>
          <a:p>
            <a:pPr marL="0" indent="0" algn="ctr" fontAlgn="t">
              <a:buNone/>
            </a:pPr>
            <a:r>
              <a:rPr lang="el-GR" b="1" u="sng" dirty="0">
                <a:solidFill>
                  <a:srgbClr val="0070C0"/>
                </a:solidFill>
              </a:rPr>
              <a:t>Νευρικό σύστημα</a:t>
            </a:r>
          </a:p>
          <a:p>
            <a:pPr marL="0" indent="0" algn="ctr" fontAlgn="t">
              <a:buNone/>
            </a:pPr>
            <a:r>
              <a:rPr lang="el-GR" dirty="0"/>
              <a:t> </a:t>
            </a:r>
            <a:r>
              <a:rPr lang="el-GR" sz="2000" dirty="0"/>
              <a:t>Η συμμετοχή του εγκεφάλου στη νόσο είναι συχνή</a:t>
            </a:r>
          </a:p>
          <a:p>
            <a:pPr fontAlgn="t"/>
            <a:r>
              <a:rPr lang="el-GR" sz="2000" dirty="0"/>
              <a:t>Μεγαλεγκεφαλία, διαταραχές μετανάστευσης νευρώνων, στένωση του υδραγωγού αλλά και  νεοπλασίες δεν είναι ασυνήθεις </a:t>
            </a:r>
            <a:endParaRPr lang="el-GR" sz="2000" baseline="30000" dirty="0"/>
          </a:p>
          <a:p>
            <a:pPr fontAlgn="t"/>
            <a:r>
              <a:rPr lang="el-GR" sz="2000" dirty="0"/>
              <a:t> Ποσοστό 5% εμφανίζει επιληψία</a:t>
            </a:r>
          </a:p>
          <a:p>
            <a:pPr fontAlgn="t"/>
            <a:r>
              <a:rPr lang="el-GR" sz="2000" dirty="0"/>
              <a:t> Μαθησιακές δυσκολίες, με ή χωρίς ελλειμματική προσοχή, παρατηρούνται στο 45% των παιδιών</a:t>
            </a:r>
          </a:p>
          <a:p>
            <a:pPr fontAlgn="t"/>
            <a:r>
              <a:rPr lang="el-GR" sz="2000" dirty="0"/>
              <a:t>Συχνή η δυσαριθμησία</a:t>
            </a:r>
          </a:p>
          <a:p>
            <a:pPr fontAlgn="t"/>
            <a:r>
              <a:rPr lang="el-GR" sz="2000" dirty="0"/>
              <a:t> Το  νοητικό πηλίκο είναι ελαφρά χαμηλότερο του συνήθους (μέση τιμή 93), ενώ περιπτώσεις με σημαντική νοητική υστέρηση είναι πολύ σπάνιες </a:t>
            </a:r>
            <a:endParaRPr lang="el-GR" sz="2000" baseline="30000" dirty="0"/>
          </a:p>
          <a:p>
            <a:pPr marL="0" indent="0" fontAlgn="t">
              <a:buNone/>
            </a:pPr>
            <a:endParaRPr lang="el-GR" sz="2000" dirty="0"/>
          </a:p>
        </p:txBody>
      </p:sp>
    </p:spTree>
    <p:extLst>
      <p:ext uri="{BB962C8B-B14F-4D97-AF65-F5344CB8AC3E}">
        <p14:creationId xmlns:p14="http://schemas.microsoft.com/office/powerpoint/2010/main" val="35355906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24691" y="98289"/>
            <a:ext cx="10515600" cy="750798"/>
          </a:xfrm>
        </p:spPr>
        <p:txBody>
          <a:bodyPr/>
          <a:lstStyle/>
          <a:p>
            <a:r>
              <a:rPr lang="el-GR" dirty="0"/>
              <a:t>Νευροϊνωμάτωση τύπου 1</a:t>
            </a:r>
            <a:endParaRPr lang="en-US" dirty="0"/>
          </a:p>
        </p:txBody>
      </p:sp>
      <p:sp>
        <p:nvSpPr>
          <p:cNvPr id="3" name="Θέση περιεχομένου 2"/>
          <p:cNvSpPr>
            <a:spLocks noGrp="1"/>
          </p:cNvSpPr>
          <p:nvPr>
            <p:ph idx="1"/>
          </p:nvPr>
        </p:nvSpPr>
        <p:spPr>
          <a:xfrm>
            <a:off x="248195" y="1084216"/>
            <a:ext cx="11808822" cy="5773783"/>
          </a:xfrm>
        </p:spPr>
        <p:txBody>
          <a:bodyPr>
            <a:normAutofit lnSpcReduction="10000"/>
          </a:bodyPr>
          <a:lstStyle/>
          <a:p>
            <a:pPr marL="0" indent="0" algn="ctr">
              <a:buNone/>
            </a:pPr>
            <a:r>
              <a:rPr lang="el-GR" dirty="0"/>
              <a:t> </a:t>
            </a:r>
            <a:r>
              <a:rPr lang="el-GR" b="1" u="sng" dirty="0">
                <a:solidFill>
                  <a:srgbClr val="0070C0"/>
                </a:solidFill>
              </a:rPr>
              <a:t>Νευρικό σύστημα</a:t>
            </a:r>
          </a:p>
          <a:p>
            <a:pPr marL="0" indent="0" algn="ctr">
              <a:buNone/>
            </a:pPr>
            <a:r>
              <a:rPr lang="el-GR" dirty="0"/>
              <a:t> </a:t>
            </a:r>
            <a:r>
              <a:rPr lang="el-GR" sz="2000" dirty="0"/>
              <a:t>Στην απεικόνιση του εγκεφάλου με μαγνητικό συντονισμό (ιδιαίτερα στην ακολουθία Τ2)</a:t>
            </a:r>
          </a:p>
          <a:p>
            <a:pPr marL="0" indent="0" algn="ctr">
              <a:buNone/>
            </a:pPr>
            <a:r>
              <a:rPr lang="el-GR" sz="2000" dirty="0"/>
              <a:t> </a:t>
            </a:r>
            <a:r>
              <a:rPr lang="el-GR" sz="2000" b="1" i="1" u="sng" dirty="0"/>
              <a:t>σε ποσοστό μεγαλύτερο του 90% των ασθενών</a:t>
            </a:r>
            <a:endParaRPr lang="el-GR" sz="2000" dirty="0"/>
          </a:p>
          <a:p>
            <a:pPr marL="0" indent="0" algn="ctr">
              <a:buNone/>
            </a:pPr>
            <a:r>
              <a:rPr lang="el-GR" sz="2000" dirty="0"/>
              <a:t>εμφανίζονται περιοχές παθολογικού σήματος στα βασικά γάγγλια, την έσω κάψα, την παρεγκεφαλίδα και το στέλεχος</a:t>
            </a:r>
          </a:p>
          <a:p>
            <a:pPr algn="ctr">
              <a:buFont typeface="Wingdings" panose="05000000000000000000" pitchFamily="2" charset="2"/>
              <a:buChar char="Ø"/>
            </a:pPr>
            <a:r>
              <a:rPr lang="el-GR" sz="2000" dirty="0"/>
              <a:t> </a:t>
            </a:r>
            <a:r>
              <a:rPr lang="el-GR" sz="1800" dirty="0"/>
              <a:t>Τα ευρήματα αυτά δεν απεικονίζονται στην αξονική υπολογιστική τομογραφία και ονομάζονται </a:t>
            </a:r>
            <a:r>
              <a:rPr lang="el-GR" sz="1800" dirty="0">
                <a:solidFill>
                  <a:srgbClr val="FF0000"/>
                </a:solidFill>
              </a:rPr>
              <a:t>UBO (</a:t>
            </a:r>
            <a:r>
              <a:rPr lang="el-GR" sz="1800" dirty="0" err="1">
                <a:solidFill>
                  <a:srgbClr val="FF0000"/>
                </a:solidFill>
              </a:rPr>
              <a:t>Unidentified</a:t>
            </a:r>
            <a:r>
              <a:rPr lang="el-GR" sz="1800" dirty="0">
                <a:solidFill>
                  <a:srgbClr val="FF0000"/>
                </a:solidFill>
              </a:rPr>
              <a:t> </a:t>
            </a:r>
            <a:r>
              <a:rPr lang="el-GR" sz="1800" dirty="0" err="1">
                <a:solidFill>
                  <a:srgbClr val="FF0000"/>
                </a:solidFill>
              </a:rPr>
              <a:t>Bright</a:t>
            </a:r>
            <a:r>
              <a:rPr lang="el-GR" sz="1800" dirty="0">
                <a:solidFill>
                  <a:srgbClr val="FF0000"/>
                </a:solidFill>
              </a:rPr>
              <a:t> </a:t>
            </a:r>
            <a:r>
              <a:rPr lang="el-GR" sz="1800" dirty="0" err="1">
                <a:solidFill>
                  <a:srgbClr val="FF0000"/>
                </a:solidFill>
              </a:rPr>
              <a:t>Objects</a:t>
            </a:r>
            <a:r>
              <a:rPr lang="el-GR" sz="1800" dirty="0"/>
              <a:t> – αγνώστου ταυτότητας φωτεινά αντικείμενα)  ή </a:t>
            </a:r>
            <a:r>
              <a:rPr lang="el-GR" sz="1800" dirty="0">
                <a:solidFill>
                  <a:srgbClr val="FF0000"/>
                </a:solidFill>
              </a:rPr>
              <a:t>NBO ( </a:t>
            </a:r>
            <a:r>
              <a:rPr lang="el-GR" sz="1800" dirty="0" err="1">
                <a:solidFill>
                  <a:srgbClr val="FF0000"/>
                </a:solidFill>
              </a:rPr>
              <a:t>Neurofibromatosis</a:t>
            </a:r>
            <a:r>
              <a:rPr lang="el-GR" sz="1800" dirty="0">
                <a:solidFill>
                  <a:srgbClr val="FF0000"/>
                </a:solidFill>
              </a:rPr>
              <a:t> </a:t>
            </a:r>
            <a:r>
              <a:rPr lang="el-GR" sz="1800" dirty="0" err="1">
                <a:solidFill>
                  <a:srgbClr val="FF0000"/>
                </a:solidFill>
              </a:rPr>
              <a:t>Bright</a:t>
            </a:r>
            <a:r>
              <a:rPr lang="el-GR" sz="1800" dirty="0">
                <a:solidFill>
                  <a:srgbClr val="FF0000"/>
                </a:solidFill>
              </a:rPr>
              <a:t> </a:t>
            </a:r>
            <a:r>
              <a:rPr lang="el-GR" sz="1800" dirty="0" err="1">
                <a:solidFill>
                  <a:srgbClr val="FF0000"/>
                </a:solidFill>
              </a:rPr>
              <a:t>Objects</a:t>
            </a:r>
            <a:r>
              <a:rPr lang="el-GR" sz="1800" dirty="0">
                <a:solidFill>
                  <a:srgbClr val="FF0000"/>
                </a:solidFill>
              </a:rPr>
              <a:t> )</a:t>
            </a:r>
            <a:endParaRPr lang="el-GR" sz="1800" dirty="0"/>
          </a:p>
          <a:p>
            <a:pPr algn="ctr">
              <a:buFont typeface="Wingdings" panose="05000000000000000000" pitchFamily="2" charset="2"/>
              <a:buChar char="Ø"/>
            </a:pPr>
            <a:r>
              <a:rPr lang="el-GR" sz="1800" dirty="0"/>
              <a:t>Δεν ενισχύονται μετά τη χορήγηση παραμαγνητικής ουσίας και δεν εμφανίζουν </a:t>
            </a:r>
            <a:r>
              <a:rPr lang="el-GR" sz="1800" dirty="0" err="1"/>
              <a:t>χωροκατακτητικές</a:t>
            </a:r>
            <a:r>
              <a:rPr lang="el-GR" sz="1800" dirty="0"/>
              <a:t> ιδιότητες </a:t>
            </a:r>
          </a:p>
          <a:p>
            <a:pPr algn="ctr">
              <a:buFont typeface="Wingdings" panose="05000000000000000000" pitchFamily="2" charset="2"/>
              <a:buChar char="Ø"/>
            </a:pPr>
            <a:endParaRPr lang="el-GR" sz="1800" dirty="0"/>
          </a:p>
          <a:p>
            <a:pPr algn="ctr">
              <a:buFont typeface="Wingdings" panose="05000000000000000000" pitchFamily="2" charset="2"/>
              <a:buChar char="Ø"/>
            </a:pPr>
            <a:r>
              <a:rPr lang="el-GR" sz="1800" dirty="0"/>
              <a:t> Πιστεύεται ότι πρόκειται για αμαρτώματα ή πιθανότερα για περιοχές με παθολογική σύσταση της μυελίνης</a:t>
            </a:r>
          </a:p>
          <a:p>
            <a:pPr marL="0" indent="0" algn="ctr">
              <a:buNone/>
            </a:pPr>
            <a:r>
              <a:rPr lang="el-GR" sz="1800" dirty="0"/>
              <a:t> </a:t>
            </a:r>
          </a:p>
          <a:p>
            <a:pPr algn="ctr">
              <a:buFont typeface="Wingdings" panose="05000000000000000000" pitchFamily="2" charset="2"/>
              <a:buChar char="Ø"/>
            </a:pPr>
            <a:r>
              <a:rPr lang="el-GR" sz="1800" dirty="0"/>
              <a:t> Έχει υποστηριχθεί ότι ανεύρεση μεγάλου αριθμού  UBOs συνδυάζεται με μαθησιακές δυσκολίες</a:t>
            </a:r>
          </a:p>
          <a:p>
            <a:pPr algn="ctr">
              <a:buFont typeface="Wingdings" panose="05000000000000000000" pitchFamily="2" charset="2"/>
              <a:buChar char="Ø"/>
            </a:pPr>
            <a:endParaRPr lang="el-GR" sz="1800" dirty="0"/>
          </a:p>
          <a:p>
            <a:pPr algn="ctr">
              <a:buFont typeface="Wingdings" panose="05000000000000000000" pitchFamily="2" charset="2"/>
              <a:buChar char="Ø"/>
            </a:pPr>
            <a:r>
              <a:rPr lang="el-GR" sz="1800" dirty="0"/>
              <a:t> Ενδιαφέρον είναι ότι οι περιοχές αυτές παθολογικού σήματος στην μαγνητική τομογραφία, τείνουν να εξαφανισθούν μετά την  ενηλικίωση</a:t>
            </a:r>
            <a:endParaRPr lang="en-US" sz="1800" dirty="0"/>
          </a:p>
        </p:txBody>
      </p:sp>
    </p:spTree>
    <p:extLst>
      <p:ext uri="{BB962C8B-B14F-4D97-AF65-F5344CB8AC3E}">
        <p14:creationId xmlns:p14="http://schemas.microsoft.com/office/powerpoint/2010/main" val="10683213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reverserett.org.uk/core/media/rr-whatis-image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3396343"/>
            <a:ext cx="5228861" cy="34616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5570" y="3986894"/>
            <a:ext cx="5006430" cy="287110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Σχετική εικόν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8100"/>
            <a:ext cx="4953000" cy="33051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Σχετική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8238" y="0"/>
            <a:ext cx="4297680" cy="30580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33225" y="128789"/>
            <a:ext cx="2125013" cy="954107"/>
          </a:xfrm>
          <a:prstGeom prst="rect">
            <a:avLst/>
          </a:prstGeom>
          <a:noFill/>
        </p:spPr>
        <p:txBody>
          <a:bodyPr wrap="square" rtlCol="0">
            <a:spAutoFit/>
          </a:bodyPr>
          <a:lstStyle/>
          <a:p>
            <a:pPr algn="ctr"/>
            <a:r>
              <a:rPr lang="el-GR" sz="2800" dirty="0"/>
              <a:t>Σύνδρομο </a:t>
            </a:r>
            <a:r>
              <a:rPr lang="en-US" sz="2800" dirty="0" err="1"/>
              <a:t>Rett</a:t>
            </a:r>
            <a:endParaRPr lang="el-GR" sz="2800" dirty="0"/>
          </a:p>
        </p:txBody>
      </p:sp>
    </p:spTree>
    <p:extLst>
      <p:ext uri="{BB962C8B-B14F-4D97-AF65-F5344CB8AC3E}">
        <p14:creationId xmlns:p14="http://schemas.microsoft.com/office/powerpoint/2010/main" val="23494662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29862" y="133307"/>
            <a:ext cx="10515600" cy="974278"/>
          </a:xfrm>
        </p:spPr>
        <p:txBody>
          <a:bodyPr/>
          <a:lstStyle/>
          <a:p>
            <a:r>
              <a:rPr lang="el-GR" dirty="0"/>
              <a:t>Σύνδρομο </a:t>
            </a:r>
            <a:r>
              <a:rPr lang="en-US" dirty="0" err="1"/>
              <a:t>Rett</a:t>
            </a:r>
            <a:r>
              <a:rPr lang="en-US" dirty="0"/>
              <a:t> (1966)</a:t>
            </a:r>
          </a:p>
        </p:txBody>
      </p:sp>
      <p:sp>
        <p:nvSpPr>
          <p:cNvPr id="3" name="Θέση περιεχομένου 2"/>
          <p:cNvSpPr>
            <a:spLocks noGrp="1"/>
          </p:cNvSpPr>
          <p:nvPr>
            <p:ph idx="1"/>
          </p:nvPr>
        </p:nvSpPr>
        <p:spPr>
          <a:xfrm>
            <a:off x="838200" y="1107584"/>
            <a:ext cx="10515600" cy="5750415"/>
          </a:xfrm>
        </p:spPr>
        <p:txBody>
          <a:bodyPr>
            <a:normAutofit/>
          </a:bodyPr>
          <a:lstStyle/>
          <a:p>
            <a:pPr>
              <a:buFont typeface="Wingdings" panose="05000000000000000000" pitchFamily="2" charset="2"/>
              <a:buChar char="Ø"/>
            </a:pPr>
            <a:endParaRPr lang="en-US" sz="2000" dirty="0"/>
          </a:p>
          <a:p>
            <a:pPr>
              <a:buFont typeface="Wingdings" panose="05000000000000000000" pitchFamily="2" charset="2"/>
              <a:buChar char="Ø"/>
            </a:pPr>
            <a:endParaRPr lang="en-US" sz="2000" dirty="0"/>
          </a:p>
          <a:p>
            <a:pPr>
              <a:buFont typeface="Wingdings" panose="05000000000000000000" pitchFamily="2" charset="2"/>
              <a:buChar char="Ø"/>
            </a:pPr>
            <a:r>
              <a:rPr lang="en-US" sz="2000" dirty="0"/>
              <a:t>1</a:t>
            </a:r>
            <a:r>
              <a:rPr lang="el-GR" sz="2000" dirty="0"/>
              <a:t>:</a:t>
            </a:r>
            <a:r>
              <a:rPr lang="en-US" sz="2000" dirty="0"/>
              <a:t>10000-15000 </a:t>
            </a:r>
            <a:r>
              <a:rPr lang="el-GR" sz="2000" dirty="0"/>
              <a:t>κορίτσια</a:t>
            </a:r>
          </a:p>
          <a:p>
            <a:pPr>
              <a:buFont typeface="Wingdings" panose="05000000000000000000" pitchFamily="2" charset="2"/>
              <a:buChar char="Ø"/>
            </a:pPr>
            <a:r>
              <a:rPr lang="en-US" sz="2000" dirty="0"/>
              <a:t>MECP2 </a:t>
            </a:r>
            <a:r>
              <a:rPr lang="el-GR" sz="2000" dirty="0"/>
              <a:t>γονίδιο</a:t>
            </a:r>
          </a:p>
          <a:p>
            <a:pPr>
              <a:buFont typeface="Wingdings" panose="05000000000000000000" pitchFamily="2" charset="2"/>
              <a:buChar char="Ø"/>
            </a:pPr>
            <a:r>
              <a:rPr lang="el-GR" sz="2000" i="1" dirty="0"/>
              <a:t>Σχεδόν</a:t>
            </a:r>
            <a:r>
              <a:rPr lang="el-GR" sz="2000" dirty="0"/>
              <a:t> αποκλειστικά κορίτσια</a:t>
            </a:r>
            <a:r>
              <a:rPr lang="en-US" sz="2000" dirty="0"/>
              <a:t> </a:t>
            </a:r>
            <a:r>
              <a:rPr lang="el-GR" sz="2000" dirty="0"/>
              <a:t>–και άτυποι φαινότυποι</a:t>
            </a:r>
            <a:r>
              <a:rPr lang="en-US" sz="2000" dirty="0"/>
              <a:t> </a:t>
            </a:r>
            <a:endParaRPr lang="el-GR" sz="2000" dirty="0"/>
          </a:p>
          <a:p>
            <a:pPr>
              <a:buFont typeface="Wingdings" panose="05000000000000000000" pitchFamily="2" charset="2"/>
              <a:buChar char="Ø"/>
            </a:pPr>
            <a:r>
              <a:rPr lang="el-GR" sz="2000" dirty="0"/>
              <a:t>Φυσιολογική αύξηση και ανάπτυξη τους πρώτους μήνες ζωής</a:t>
            </a:r>
          </a:p>
          <a:p>
            <a:pPr>
              <a:buFont typeface="Wingdings" panose="05000000000000000000" pitchFamily="2" charset="2"/>
              <a:buChar char="Ø"/>
            </a:pPr>
            <a:r>
              <a:rPr lang="el-GR" sz="2000" dirty="0"/>
              <a:t>ΠΑΛΙΝΔΡΟΜΗΣΗ με απώλεια επικοινωνιακών οροσήμων, λόγου και λειτουργικής χρήσης των χεριών με άφθονες και χαρακτηριστικές στερεοτυπίες</a:t>
            </a:r>
          </a:p>
          <a:p>
            <a:pPr>
              <a:buFont typeface="Wingdings" panose="05000000000000000000" pitchFamily="2" charset="2"/>
              <a:buChar char="Ø"/>
            </a:pPr>
            <a:r>
              <a:rPr lang="el-GR" sz="2000" dirty="0"/>
              <a:t>Διαταραχές αναπνοής κατάποσης και σίτισης / διαταραχές ύπνου</a:t>
            </a:r>
          </a:p>
          <a:p>
            <a:pPr>
              <a:buFont typeface="Wingdings" panose="05000000000000000000" pitchFamily="2" charset="2"/>
              <a:buChar char="Ø"/>
            </a:pPr>
            <a:r>
              <a:rPr lang="el-GR" sz="2000" dirty="0"/>
              <a:t>Επιβράδυνση της αύξησης του εγκεφάλου και της περιμέτρου κεφαλής</a:t>
            </a:r>
          </a:p>
          <a:p>
            <a:pPr>
              <a:buFont typeface="Wingdings" panose="05000000000000000000" pitchFamily="2" charset="2"/>
              <a:buChar char="Ø"/>
            </a:pPr>
            <a:r>
              <a:rPr lang="el-GR" sz="2000" dirty="0"/>
              <a:t>Επίκτητη μικροκεφαλία</a:t>
            </a:r>
          </a:p>
          <a:p>
            <a:pPr>
              <a:buFont typeface="Wingdings" panose="05000000000000000000" pitchFamily="2" charset="2"/>
              <a:buChar char="Ø"/>
            </a:pPr>
            <a:r>
              <a:rPr lang="el-GR" sz="2000" dirty="0"/>
              <a:t>Παθολογικό περπάτημα – απραξία/δυσπραξία</a:t>
            </a:r>
          </a:p>
          <a:p>
            <a:pPr>
              <a:buFont typeface="Wingdings" panose="05000000000000000000" pitchFamily="2" charset="2"/>
              <a:buChar char="Ø"/>
            </a:pPr>
            <a:r>
              <a:rPr lang="el-GR" sz="2000" dirty="0"/>
              <a:t>Επιληπτικές κρίσεις (50-60%)</a:t>
            </a:r>
          </a:p>
          <a:p>
            <a:pPr>
              <a:buFont typeface="Wingdings" panose="05000000000000000000" pitchFamily="2" charset="2"/>
              <a:buChar char="Ø"/>
            </a:pPr>
            <a:r>
              <a:rPr lang="el-GR" sz="2000" dirty="0">
                <a:solidFill>
                  <a:srgbClr val="FF0000"/>
                </a:solidFill>
              </a:rPr>
              <a:t>Νοητική ανεπάρκεια και αυτιστικά χαρακτηριστικά (ΔΑΦ) (100%)</a:t>
            </a:r>
            <a:endParaRPr lang="en-US" sz="2000" dirty="0">
              <a:solidFill>
                <a:srgbClr val="FF0000"/>
              </a:solidFill>
            </a:endParaRPr>
          </a:p>
        </p:txBody>
      </p:sp>
    </p:spTree>
    <p:extLst>
      <p:ext uri="{BB962C8B-B14F-4D97-AF65-F5344CB8AC3E}">
        <p14:creationId xmlns:p14="http://schemas.microsoft.com/office/powerpoint/2010/main" val="415027870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640715"/>
          </a:xfrm>
        </p:spPr>
        <p:txBody>
          <a:bodyPr>
            <a:normAutofit fontScale="90000"/>
          </a:bodyPr>
          <a:lstStyle/>
          <a:p>
            <a:r>
              <a:rPr lang="el-GR" dirty="0"/>
              <a:t>Σύνδρομο </a:t>
            </a:r>
            <a:r>
              <a:rPr lang="en-US" dirty="0" err="1"/>
              <a:t>Rett</a:t>
            </a:r>
            <a:endParaRPr lang="en-US" dirty="0"/>
          </a:p>
        </p:txBody>
      </p:sp>
      <p:sp>
        <p:nvSpPr>
          <p:cNvPr id="3" name="Θέση περιεχομένου 2"/>
          <p:cNvSpPr>
            <a:spLocks noGrp="1"/>
          </p:cNvSpPr>
          <p:nvPr>
            <p:ph idx="1"/>
          </p:nvPr>
        </p:nvSpPr>
        <p:spPr>
          <a:xfrm>
            <a:off x="838200" y="1358537"/>
            <a:ext cx="10515600" cy="5368834"/>
          </a:xfrm>
        </p:spPr>
        <p:txBody>
          <a:bodyPr/>
          <a:lstStyle/>
          <a:p>
            <a:pPr marL="0" indent="0" algn="ctr">
              <a:buNone/>
            </a:pPr>
            <a:r>
              <a:rPr lang="el-GR" sz="2000" u="sng" dirty="0">
                <a:solidFill>
                  <a:srgbClr val="0070C0"/>
                </a:solidFill>
              </a:rPr>
              <a:t>Μορφολογικά στίγματα και σημεία</a:t>
            </a:r>
          </a:p>
          <a:p>
            <a:endParaRPr lang="el-GR" sz="2000" dirty="0"/>
          </a:p>
          <a:p>
            <a:pPr>
              <a:buFont typeface="Wingdings" panose="05000000000000000000" pitchFamily="2" charset="2"/>
              <a:buChar char="Ø"/>
            </a:pPr>
            <a:r>
              <a:rPr lang="el-GR" sz="2000" dirty="0"/>
              <a:t>Μικροκεφαλία και πλατύ πρόσωπο</a:t>
            </a:r>
          </a:p>
          <a:p>
            <a:pPr>
              <a:buFont typeface="Wingdings" panose="05000000000000000000" pitchFamily="2" charset="2"/>
              <a:buChar char="Ø"/>
            </a:pPr>
            <a:r>
              <a:rPr lang="el-GR" sz="2000" dirty="0"/>
              <a:t>Όχι </a:t>
            </a:r>
            <a:r>
              <a:rPr lang="en-US" sz="2000" dirty="0" err="1"/>
              <a:t>Angelman</a:t>
            </a:r>
            <a:r>
              <a:rPr lang="en-US" sz="2000" dirty="0"/>
              <a:t> –like</a:t>
            </a:r>
            <a:r>
              <a:rPr lang="el-GR" sz="2000" dirty="0"/>
              <a:t> το προσωπείο/ομοιότητες στο νευραναπτυξιακό φαινότυπο και στα νευρολογικά προβλήματα</a:t>
            </a:r>
            <a:endParaRPr lang="en-US" sz="2000" dirty="0"/>
          </a:p>
          <a:p>
            <a:pPr>
              <a:buFont typeface="Wingdings" panose="05000000000000000000" pitchFamily="2" charset="2"/>
              <a:buChar char="Ø"/>
            </a:pPr>
            <a:r>
              <a:rPr lang="el-GR" sz="2000" dirty="0"/>
              <a:t>Κρύα, οιδηματώδη και «κυανά» άκρα</a:t>
            </a:r>
          </a:p>
          <a:p>
            <a:pPr>
              <a:buFont typeface="Wingdings" panose="05000000000000000000" pitchFamily="2" charset="2"/>
              <a:buChar char="Ø"/>
            </a:pPr>
            <a:r>
              <a:rPr lang="el-GR" sz="2000" dirty="0"/>
              <a:t>Κινήσεις χεριών (επίκτητες) – τρίψιμο, πλύσιμο, παλαμάκια, χτύπημα δακτύλων σε επιφάνειες,  χέρια στο στόμα/ με απώλεια λειτουργικής χρήσης των χεριών</a:t>
            </a:r>
          </a:p>
          <a:p>
            <a:pPr>
              <a:buFont typeface="Wingdings" panose="05000000000000000000" pitchFamily="2" charset="2"/>
              <a:buChar char="Ø"/>
            </a:pPr>
            <a:r>
              <a:rPr lang="el-GR" sz="2000" dirty="0"/>
              <a:t>Τρίξιμο δοντιών</a:t>
            </a:r>
          </a:p>
          <a:p>
            <a:pPr>
              <a:buFont typeface="Wingdings" panose="05000000000000000000" pitchFamily="2" charset="2"/>
              <a:buChar char="Ø"/>
            </a:pPr>
            <a:r>
              <a:rPr lang="el-GR" sz="2000" dirty="0"/>
              <a:t>Σκολίωση</a:t>
            </a:r>
          </a:p>
          <a:p>
            <a:pPr>
              <a:buFont typeface="Wingdings" panose="05000000000000000000" pitchFamily="2" charset="2"/>
              <a:buChar char="Ø"/>
            </a:pPr>
            <a:r>
              <a:rPr lang="el-GR" sz="2000" dirty="0"/>
              <a:t>Μικροσωμία</a:t>
            </a:r>
            <a:endParaRPr lang="en-US" sz="2000" dirty="0"/>
          </a:p>
        </p:txBody>
      </p:sp>
    </p:spTree>
    <p:extLst>
      <p:ext uri="{BB962C8B-B14F-4D97-AF65-F5344CB8AC3E}">
        <p14:creationId xmlns:p14="http://schemas.microsoft.com/office/powerpoint/2010/main" val="26314680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49275"/>
          </a:xfrm>
        </p:spPr>
        <p:txBody>
          <a:bodyPr>
            <a:normAutofit fontScale="90000"/>
          </a:bodyPr>
          <a:lstStyle/>
          <a:p>
            <a:r>
              <a:rPr lang="el-GR" dirty="0"/>
              <a:t>Σύνδρομο </a:t>
            </a:r>
            <a:r>
              <a:rPr lang="en-US" dirty="0" err="1"/>
              <a:t>Rett</a:t>
            </a:r>
            <a:endParaRPr lang="en-US" dirty="0"/>
          </a:p>
        </p:txBody>
      </p:sp>
      <p:sp>
        <p:nvSpPr>
          <p:cNvPr id="3" name="Θέση περιεχομένου 2"/>
          <p:cNvSpPr>
            <a:spLocks noGrp="1"/>
          </p:cNvSpPr>
          <p:nvPr>
            <p:ph idx="1"/>
          </p:nvPr>
        </p:nvSpPr>
        <p:spPr>
          <a:xfrm>
            <a:off x="444137" y="914400"/>
            <a:ext cx="11416937" cy="5943600"/>
          </a:xfrm>
        </p:spPr>
        <p:txBody>
          <a:bodyPr>
            <a:normAutofit/>
          </a:bodyPr>
          <a:lstStyle/>
          <a:p>
            <a:pPr marL="0" indent="0" algn="ctr">
              <a:buNone/>
            </a:pPr>
            <a:r>
              <a:rPr lang="en-US" b="1" u="sng" dirty="0">
                <a:solidFill>
                  <a:srgbClr val="0070C0"/>
                </a:solidFill>
              </a:rPr>
              <a:t>4 </a:t>
            </a:r>
            <a:r>
              <a:rPr lang="el-GR" b="1" u="sng" dirty="0">
                <a:solidFill>
                  <a:srgbClr val="0070C0"/>
                </a:solidFill>
              </a:rPr>
              <a:t>στάδια</a:t>
            </a:r>
          </a:p>
          <a:p>
            <a:pPr marL="0" indent="0">
              <a:buNone/>
            </a:pPr>
            <a:r>
              <a:rPr lang="el-GR" dirty="0">
                <a:solidFill>
                  <a:srgbClr val="0070C0"/>
                </a:solidFill>
              </a:rPr>
              <a:t>Στάδιο 1</a:t>
            </a:r>
          </a:p>
          <a:p>
            <a:pPr>
              <a:buFont typeface="Wingdings" panose="05000000000000000000" pitchFamily="2" charset="2"/>
              <a:buChar char="ü"/>
            </a:pPr>
            <a:r>
              <a:rPr lang="el-GR" sz="1900" dirty="0"/>
              <a:t> πρώιμη έναρξη συμπτωμάτων </a:t>
            </a:r>
          </a:p>
          <a:p>
            <a:pPr>
              <a:buFont typeface="Wingdings" panose="05000000000000000000" pitchFamily="2" charset="2"/>
              <a:buChar char="ü"/>
            </a:pPr>
            <a:r>
              <a:rPr lang="el-GR" sz="1900" dirty="0"/>
              <a:t>6-18 μηνών με όψιμη βάδιση/ και ίσως κάποιες στερεοτυπίες με τα χέρια μπορεί να διαρκέσει μέχρι ένα έτος</a:t>
            </a:r>
          </a:p>
          <a:p>
            <a:pPr marL="0" indent="0">
              <a:buNone/>
            </a:pPr>
            <a:endParaRPr lang="en-US" dirty="0">
              <a:solidFill>
                <a:srgbClr val="0070C0"/>
              </a:solidFill>
            </a:endParaRPr>
          </a:p>
          <a:p>
            <a:pPr marL="0" indent="0">
              <a:buNone/>
            </a:pPr>
            <a:r>
              <a:rPr lang="el-GR" dirty="0">
                <a:solidFill>
                  <a:srgbClr val="0070C0"/>
                </a:solidFill>
              </a:rPr>
              <a:t>Στάδιο 2</a:t>
            </a:r>
          </a:p>
          <a:p>
            <a:pPr>
              <a:buFont typeface="Wingdings" panose="05000000000000000000" pitchFamily="2" charset="2"/>
              <a:buChar char="ü"/>
            </a:pPr>
            <a:r>
              <a:rPr lang="el-GR" dirty="0"/>
              <a:t> </a:t>
            </a:r>
            <a:r>
              <a:rPr lang="el-GR" sz="1800" dirty="0"/>
              <a:t>ταχύτατη νευροαναπτυξιακή παλινδρόμηση </a:t>
            </a:r>
            <a:r>
              <a:rPr lang="en-US" sz="1800" dirty="0"/>
              <a:t>(rapid destructive stage) </a:t>
            </a:r>
            <a:r>
              <a:rPr lang="el-GR" sz="1800" dirty="0"/>
              <a:t> 1-4 ετών και διαρκεί εβδομάδες ή μήνες – απώλεια λόγου και χρήσης των χεριών </a:t>
            </a:r>
          </a:p>
          <a:p>
            <a:pPr>
              <a:buFont typeface="Wingdings" panose="05000000000000000000" pitchFamily="2" charset="2"/>
              <a:buChar char="ü"/>
            </a:pPr>
            <a:r>
              <a:rPr lang="el-GR" sz="1800" dirty="0"/>
              <a:t>στερεοτυπίες ακόμη να τα κρατάει μπουνιές πίσω από ή στα πλάγια του σώματος-αυτό υποχωρεί κατά το ύπνο</a:t>
            </a:r>
          </a:p>
          <a:p>
            <a:pPr>
              <a:buFont typeface="Wingdings" panose="05000000000000000000" pitchFamily="2" charset="2"/>
              <a:buChar char="ü"/>
            </a:pPr>
            <a:r>
              <a:rPr lang="el-GR" sz="1800" dirty="0"/>
              <a:t>Άπνοιες ή επεισόδια υπεραερισμού που επίσης υποχωρούν κατά τον ύπνο</a:t>
            </a:r>
          </a:p>
          <a:p>
            <a:pPr>
              <a:buFont typeface="Wingdings" panose="05000000000000000000" pitchFamily="2" charset="2"/>
              <a:buChar char="ü"/>
            </a:pPr>
            <a:r>
              <a:rPr lang="el-GR" sz="1800" dirty="0"/>
              <a:t>Απώλεια κοινωνικής αλληλεπίδρασης και επικοινωνίας-ασταθής βάδιση και δυσκολία κινητικού σχεδιασμού – επιβράδυνση της αύξησης της περιμέτρου κεφαλής</a:t>
            </a:r>
          </a:p>
          <a:p>
            <a:endParaRPr lang="el-GR" dirty="0"/>
          </a:p>
          <a:p>
            <a:endParaRPr lang="el-GR" dirty="0"/>
          </a:p>
        </p:txBody>
      </p:sp>
    </p:spTree>
    <p:extLst>
      <p:ext uri="{BB962C8B-B14F-4D97-AF65-F5344CB8AC3E}">
        <p14:creationId xmlns:p14="http://schemas.microsoft.com/office/powerpoint/2010/main" val="35877440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549275"/>
          </a:xfrm>
        </p:spPr>
        <p:txBody>
          <a:bodyPr>
            <a:normAutofit fontScale="90000"/>
          </a:bodyPr>
          <a:lstStyle/>
          <a:p>
            <a:r>
              <a:rPr lang="el-GR" dirty="0"/>
              <a:t>Σύνδρομο </a:t>
            </a:r>
            <a:r>
              <a:rPr lang="en-US" dirty="0" err="1"/>
              <a:t>Rett</a:t>
            </a:r>
            <a:endParaRPr lang="en-US" dirty="0"/>
          </a:p>
        </p:txBody>
      </p:sp>
      <p:sp>
        <p:nvSpPr>
          <p:cNvPr id="3" name="Θέση περιεχομένου 2"/>
          <p:cNvSpPr>
            <a:spLocks noGrp="1"/>
          </p:cNvSpPr>
          <p:nvPr>
            <p:ph idx="1"/>
          </p:nvPr>
        </p:nvSpPr>
        <p:spPr>
          <a:xfrm>
            <a:off x="838200" y="914400"/>
            <a:ext cx="10515600" cy="5943600"/>
          </a:xfrm>
        </p:spPr>
        <p:txBody>
          <a:bodyPr>
            <a:normAutofit/>
          </a:bodyPr>
          <a:lstStyle/>
          <a:p>
            <a:pPr marL="0" indent="0" algn="ctr">
              <a:buNone/>
            </a:pPr>
            <a:r>
              <a:rPr lang="en-US" b="1" u="sng" dirty="0">
                <a:solidFill>
                  <a:srgbClr val="0070C0"/>
                </a:solidFill>
              </a:rPr>
              <a:t>4 </a:t>
            </a:r>
            <a:r>
              <a:rPr lang="el-GR" b="1" u="sng" dirty="0">
                <a:solidFill>
                  <a:srgbClr val="0070C0"/>
                </a:solidFill>
              </a:rPr>
              <a:t>στάδια</a:t>
            </a:r>
          </a:p>
          <a:p>
            <a:pPr marL="0" indent="0">
              <a:buNone/>
            </a:pPr>
            <a:endParaRPr lang="en-US" dirty="0">
              <a:solidFill>
                <a:srgbClr val="0070C0"/>
              </a:solidFill>
            </a:endParaRPr>
          </a:p>
          <a:p>
            <a:pPr marL="0" indent="0">
              <a:buNone/>
            </a:pPr>
            <a:r>
              <a:rPr lang="el-GR" dirty="0">
                <a:solidFill>
                  <a:srgbClr val="0070C0"/>
                </a:solidFill>
              </a:rPr>
              <a:t>Στάδιο 3</a:t>
            </a:r>
          </a:p>
          <a:p>
            <a:pPr>
              <a:buFont typeface="Wingdings" panose="05000000000000000000" pitchFamily="2" charset="2"/>
              <a:buChar char="ü"/>
            </a:pPr>
            <a:r>
              <a:rPr lang="el-GR" sz="1800" dirty="0"/>
              <a:t>Σταθεροποίηση : από 2-10 ετών μπορεί να διαρκέσει χρόνια – απραξία, προβλήματα κίνησης, επιληπτικές κρίσεις - μικρή βελτίωση των δεξιοτήτων και της επικοινωνίας  – τα περισσότερα κορίτσια παραμένουν σε αυτό το στάδιο σε όλη τους τη ζωή</a:t>
            </a:r>
          </a:p>
          <a:p>
            <a:pPr marL="0" indent="0">
              <a:buNone/>
            </a:pPr>
            <a:endParaRPr lang="en-US" dirty="0">
              <a:solidFill>
                <a:srgbClr val="0070C0"/>
              </a:solidFill>
            </a:endParaRPr>
          </a:p>
          <a:p>
            <a:pPr marL="0" indent="0">
              <a:buNone/>
            </a:pPr>
            <a:r>
              <a:rPr lang="el-GR" dirty="0">
                <a:solidFill>
                  <a:srgbClr val="0070C0"/>
                </a:solidFill>
              </a:rPr>
              <a:t>Στάδιο 4</a:t>
            </a:r>
          </a:p>
          <a:p>
            <a:pPr>
              <a:buFont typeface="Wingdings" panose="05000000000000000000" pitchFamily="2" charset="2"/>
              <a:buChar char="ü"/>
            </a:pPr>
            <a:r>
              <a:rPr lang="el-GR" sz="1800" dirty="0"/>
              <a:t>Όψιμο στάδιο κινητικής παλινδρόμησης – μπορεί να διαρκέσει χρόνια</a:t>
            </a:r>
          </a:p>
          <a:p>
            <a:pPr>
              <a:buFont typeface="Wingdings" panose="05000000000000000000" pitchFamily="2" charset="2"/>
              <a:buChar char="ü"/>
            </a:pPr>
            <a:r>
              <a:rPr lang="el-GR" sz="1800" dirty="0"/>
              <a:t>Απώλεια κινητικών δεξιοτήτων-απώλεια αυτόνομης βάδισης, σκολίωση, υπερτονία, σπαστικότητα, παθολογικές θέσεις άκρων και κορμού, αναπηρικό αμαξίδιο, παθολογική κατάποση, λοιμώξεις αναπνευστικού (σκολίωση-εισροφήσεις-ακινησία) απειλητικές για τη ζωή. Οι γνωστικές και επικοινωνιακές δεξιότητες δεν παλινδρομούν ούτε η όποια χρήση των χεριών</a:t>
            </a:r>
          </a:p>
          <a:p>
            <a:endParaRPr lang="el-GR" dirty="0"/>
          </a:p>
          <a:p>
            <a:endParaRPr lang="el-GR" dirty="0"/>
          </a:p>
        </p:txBody>
      </p:sp>
    </p:spTree>
    <p:extLst>
      <p:ext uri="{BB962C8B-B14F-4D97-AF65-F5344CB8AC3E}">
        <p14:creationId xmlns:p14="http://schemas.microsoft.com/office/powerpoint/2010/main" val="2547589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Rett</a:t>
            </a:r>
            <a:endParaRPr lang="en-US" dirty="0"/>
          </a:p>
        </p:txBody>
      </p:sp>
      <p:pic>
        <p:nvPicPr>
          <p:cNvPr id="3074" name="Picture 2" descr="Σχετική εικόν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8490" y="2113008"/>
            <a:ext cx="579920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Αποτέλεσμα εικόνας για neuron pruning p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694" y="0"/>
            <a:ext cx="5764306" cy="3738282"/>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Αποτέλεσμα εικόνας για neuron pruning in Rett syndrome pic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TextBox 2"/>
          <p:cNvSpPr txBox="1"/>
          <p:nvPr/>
        </p:nvSpPr>
        <p:spPr>
          <a:xfrm>
            <a:off x="7302321" y="4378817"/>
            <a:ext cx="4771499" cy="923330"/>
          </a:xfrm>
          <a:prstGeom prst="rect">
            <a:avLst/>
          </a:prstGeom>
          <a:noFill/>
        </p:spPr>
        <p:txBody>
          <a:bodyPr wrap="none" rtlCol="0">
            <a:spAutoFit/>
          </a:bodyPr>
          <a:lstStyle/>
          <a:p>
            <a:r>
              <a:rPr lang="el-GR" dirty="0"/>
              <a:t>«Κλάδεμα νευρώνων» – </a:t>
            </a:r>
            <a:r>
              <a:rPr lang="en-US" dirty="0"/>
              <a:t>neuronal pruning</a:t>
            </a:r>
          </a:p>
          <a:p>
            <a:r>
              <a:rPr lang="el-GR" dirty="0"/>
              <a:t>Το σύνδρομο </a:t>
            </a:r>
            <a:r>
              <a:rPr lang="en-US" dirty="0" err="1"/>
              <a:t>Rett</a:t>
            </a:r>
            <a:r>
              <a:rPr lang="en-US" dirty="0"/>
              <a:t> </a:t>
            </a:r>
            <a:r>
              <a:rPr lang="el-GR" dirty="0"/>
              <a:t>αποτέλεσε βιολογικό μοντέλο </a:t>
            </a:r>
          </a:p>
          <a:p>
            <a:r>
              <a:rPr lang="el-GR" dirty="0"/>
              <a:t>για το «κλάδεμα» των νευρώνων</a:t>
            </a:r>
          </a:p>
        </p:txBody>
      </p:sp>
    </p:spTree>
    <p:extLst>
      <p:ext uri="{BB962C8B-B14F-4D97-AF65-F5344CB8AC3E}">
        <p14:creationId xmlns:p14="http://schemas.microsoft.com/office/powerpoint/2010/main" val="21813973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817" y="365125"/>
            <a:ext cx="11717383" cy="1333046"/>
          </a:xfrm>
        </p:spPr>
        <p:txBody>
          <a:bodyPr>
            <a:normAutofit/>
          </a:bodyPr>
          <a:lstStyle/>
          <a:p>
            <a:r>
              <a:rPr lang="el-GR" dirty="0"/>
              <a:t>Σύνδρομο </a:t>
            </a:r>
            <a:r>
              <a:rPr lang="en-US" dirty="0" err="1"/>
              <a:t>Rett</a:t>
            </a:r>
            <a:r>
              <a:rPr lang="en-US" dirty="0"/>
              <a:t> – MECP2 – </a:t>
            </a:r>
            <a:r>
              <a:rPr lang="el-GR" dirty="0"/>
              <a:t>νευροβιολογικό μοντέλο</a:t>
            </a:r>
            <a:endParaRPr lang="en-US" dirty="0"/>
          </a:p>
        </p:txBody>
      </p:sp>
      <p:pic>
        <p:nvPicPr>
          <p:cNvPr id="4" name="Θέση περιεχομένου 3"/>
          <p:cNvPicPr>
            <a:picLocks noGrp="1" noChangeAspect="1"/>
          </p:cNvPicPr>
          <p:nvPr>
            <p:ph idx="1"/>
          </p:nvPr>
        </p:nvPicPr>
        <p:blipFill>
          <a:blip r:embed="rId2"/>
          <a:stretch>
            <a:fillRect/>
          </a:stretch>
        </p:blipFill>
        <p:spPr>
          <a:xfrm>
            <a:off x="326571" y="1972491"/>
            <a:ext cx="5530027" cy="4741818"/>
          </a:xfrm>
          <a:prstGeom prst="rect">
            <a:avLst/>
          </a:prstGeom>
        </p:spPr>
      </p:pic>
      <p:pic>
        <p:nvPicPr>
          <p:cNvPr id="4098" name="Picture 2" descr="Αποτέλεσμα εικόνας για neuron pruning in Rett syndrome 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2819" y="2276475"/>
            <a:ext cx="5873387" cy="413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927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10515600" cy="1325563"/>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838200" y="1254034"/>
            <a:ext cx="10515600" cy="5603965"/>
          </a:xfrm>
        </p:spPr>
        <p:txBody>
          <a:bodyPr>
            <a:normAutofit fontScale="40000" lnSpcReduction="20000"/>
          </a:bodyPr>
          <a:lstStyle/>
          <a:p>
            <a:pPr algn="ctr">
              <a:lnSpc>
                <a:spcPct val="80000"/>
              </a:lnSpc>
              <a:buNone/>
            </a:pPr>
            <a:endParaRPr lang="el-GR" altLang="en-US" sz="4000" b="1" dirty="0">
              <a:latin typeface="Calibri" panose="020F0502020204030204" pitchFamily="34" charset="0"/>
            </a:endParaRPr>
          </a:p>
          <a:p>
            <a:pPr algn="ctr">
              <a:lnSpc>
                <a:spcPct val="80000"/>
              </a:lnSpc>
              <a:buNone/>
            </a:pPr>
            <a:r>
              <a:rPr lang="el-GR" altLang="en-US" sz="5000" b="1" dirty="0">
                <a:solidFill>
                  <a:srgbClr val="0070C0"/>
                </a:solidFill>
                <a:latin typeface="Calibri" panose="020F0502020204030204" pitchFamily="34" charset="0"/>
              </a:rPr>
              <a:t>Ανεπαρκής πρόσληψη βάρους</a:t>
            </a:r>
          </a:p>
          <a:p>
            <a:pPr algn="ctr">
              <a:lnSpc>
                <a:spcPct val="80000"/>
              </a:lnSpc>
              <a:buNone/>
            </a:pPr>
            <a:r>
              <a:rPr lang="el-GR" altLang="en-US" sz="5000" b="1" dirty="0">
                <a:solidFill>
                  <a:srgbClr val="0070C0"/>
                </a:solidFill>
                <a:latin typeface="Calibri" panose="020F0502020204030204" pitchFamily="34" charset="0"/>
              </a:rPr>
              <a:t>Διαφορική διάγνωση</a:t>
            </a:r>
          </a:p>
          <a:p>
            <a:pPr algn="ctr">
              <a:lnSpc>
                <a:spcPct val="80000"/>
              </a:lnSpc>
              <a:buNone/>
            </a:pPr>
            <a:endParaRPr lang="el-GR" altLang="en-US" dirty="0"/>
          </a:p>
          <a:p>
            <a:pPr algn="ctr">
              <a:lnSpc>
                <a:spcPct val="80000"/>
              </a:lnSpc>
              <a:buNone/>
            </a:pPr>
            <a:r>
              <a:rPr lang="el-GR" altLang="en-US" sz="4500" dirty="0">
                <a:latin typeface="Calibri" panose="020F0502020204030204" pitchFamily="34" charset="0"/>
              </a:rPr>
              <a:t>Είναι μακροσκελής</a:t>
            </a:r>
          </a:p>
          <a:p>
            <a:pPr algn="ctr">
              <a:lnSpc>
                <a:spcPct val="80000"/>
              </a:lnSpc>
              <a:buNone/>
            </a:pPr>
            <a:r>
              <a:rPr lang="el-GR" altLang="en-US" sz="4500" dirty="0">
                <a:latin typeface="Calibri" panose="020F0502020204030204" pitchFamily="34" charset="0"/>
              </a:rPr>
              <a:t>Ενδεικτικά περιλαμβάνει:</a:t>
            </a:r>
          </a:p>
          <a:p>
            <a:pPr>
              <a:lnSpc>
                <a:spcPct val="80000"/>
              </a:lnSpc>
            </a:pPr>
            <a:endParaRPr lang="el-GR" altLang="en-US" dirty="0">
              <a:latin typeface="Calibri" panose="020F0502020204030204" pitchFamily="34" charset="0"/>
            </a:endParaRPr>
          </a:p>
          <a:p>
            <a:pPr>
              <a:lnSpc>
                <a:spcPct val="80000"/>
              </a:lnSpc>
            </a:pPr>
            <a:endParaRPr lang="el-GR" altLang="en-US" dirty="0">
              <a:latin typeface="Calibri" panose="020F0502020204030204" pitchFamily="34" charset="0"/>
            </a:endParaRPr>
          </a:p>
          <a:p>
            <a:pPr>
              <a:lnSpc>
                <a:spcPct val="80000"/>
              </a:lnSpc>
              <a:buFont typeface="Wingdings" panose="05000000000000000000" pitchFamily="2" charset="2"/>
              <a:buChar char="ü"/>
            </a:pPr>
            <a:r>
              <a:rPr lang="el-GR" altLang="en-US" sz="3800" dirty="0">
                <a:latin typeface="Calibri" panose="020F0502020204030204" pitchFamily="34" charset="0"/>
              </a:rPr>
              <a:t>Συγγενείς/ ανατομικές ανωμαλίες</a:t>
            </a:r>
          </a:p>
          <a:p>
            <a:pPr>
              <a:lnSpc>
                <a:spcPct val="80000"/>
              </a:lnSpc>
              <a:buFont typeface="Wingdings" panose="05000000000000000000" pitchFamily="2" charset="2"/>
              <a:buChar char="ü"/>
            </a:pPr>
            <a:r>
              <a:rPr lang="el-GR" altLang="en-US" sz="3800" dirty="0">
                <a:latin typeface="Calibri" panose="020F0502020204030204" pitchFamily="34" charset="0"/>
              </a:rPr>
              <a:t>Λοιμώδη νοσήματα</a:t>
            </a:r>
          </a:p>
          <a:p>
            <a:pPr>
              <a:lnSpc>
                <a:spcPct val="80000"/>
              </a:lnSpc>
              <a:buFont typeface="Wingdings" panose="05000000000000000000" pitchFamily="2" charset="2"/>
              <a:buChar char="ü"/>
            </a:pPr>
            <a:r>
              <a:rPr lang="el-GR" altLang="en-US" sz="3800" dirty="0">
                <a:latin typeface="Calibri" panose="020F0502020204030204" pitchFamily="34" charset="0"/>
              </a:rPr>
              <a:t>Τοξίνες, περιβαλλοντικοί παράγοντες*, φάρμακα</a:t>
            </a:r>
          </a:p>
          <a:p>
            <a:pPr>
              <a:lnSpc>
                <a:spcPct val="80000"/>
              </a:lnSpc>
              <a:buFont typeface="Wingdings" panose="05000000000000000000" pitchFamily="2" charset="2"/>
              <a:buChar char="ü"/>
            </a:pPr>
            <a:r>
              <a:rPr lang="el-GR" altLang="en-US" sz="3800" dirty="0">
                <a:latin typeface="Calibri" panose="020F0502020204030204" pitchFamily="34" charset="0"/>
              </a:rPr>
              <a:t>Γενετικά/μεταβολικά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Αλλεργικά/φλεγμονώδη αίτια</a:t>
            </a:r>
          </a:p>
          <a:p>
            <a:pPr>
              <a:lnSpc>
                <a:spcPct val="80000"/>
              </a:lnSpc>
              <a:buFont typeface="Wingdings" panose="05000000000000000000" pitchFamily="2" charset="2"/>
              <a:buChar char="ü"/>
            </a:pPr>
            <a:r>
              <a:rPr lang="el-GR" altLang="en-US" sz="3800" dirty="0">
                <a:latin typeface="Calibri" panose="020F0502020204030204" pitchFamily="34" charset="0"/>
              </a:rPr>
              <a:t>Λειτουργικές διαταραχές του πεπτικού σωλήνα</a:t>
            </a:r>
          </a:p>
          <a:p>
            <a:pPr>
              <a:lnSpc>
                <a:spcPct val="80000"/>
              </a:lnSpc>
              <a:buFont typeface="Wingdings" panose="05000000000000000000" pitchFamily="2" charset="2"/>
              <a:buChar char="ü"/>
            </a:pPr>
            <a:r>
              <a:rPr lang="el-GR" altLang="en-US" sz="3800" dirty="0">
                <a:latin typeface="Calibri" panose="020F0502020204030204" pitchFamily="34" charset="0"/>
              </a:rPr>
              <a:t>Νευρολογικά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Νεφρικά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Αιματολογικά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Ορθοπεδικά αίτια</a:t>
            </a:r>
          </a:p>
          <a:p>
            <a:pPr>
              <a:lnSpc>
                <a:spcPct val="80000"/>
              </a:lnSpc>
              <a:buFont typeface="Wingdings" panose="05000000000000000000" pitchFamily="2" charset="2"/>
              <a:buChar char="ü"/>
            </a:pPr>
            <a:r>
              <a:rPr lang="el-GR" altLang="en-US" sz="3800" dirty="0">
                <a:latin typeface="Calibri" panose="020F0502020204030204" pitchFamily="34" charset="0"/>
              </a:rPr>
              <a:t>Διάφορα άλλα</a:t>
            </a:r>
          </a:p>
          <a:p>
            <a:pPr>
              <a:lnSpc>
                <a:spcPct val="80000"/>
              </a:lnSpc>
              <a:buFont typeface="Wingdings" panose="05000000000000000000" pitchFamily="2" charset="2"/>
              <a:buChar char="ü"/>
            </a:pPr>
            <a:endParaRPr lang="el-GR" altLang="en-US" sz="3800" dirty="0">
              <a:latin typeface="Calibri" panose="020F0502020204030204" pitchFamily="34" charset="0"/>
            </a:endParaRPr>
          </a:p>
          <a:p>
            <a:pPr>
              <a:lnSpc>
                <a:spcPct val="80000"/>
              </a:lnSpc>
              <a:buFont typeface="Wingdings" panose="05000000000000000000" pitchFamily="2" charset="2"/>
              <a:buChar char="ü"/>
            </a:pPr>
            <a:r>
              <a:rPr lang="el-GR" altLang="en-US" sz="3800" dirty="0">
                <a:latin typeface="Calibri" panose="020F0502020204030204" pitchFamily="34" charset="0"/>
              </a:rPr>
              <a:t>*</a:t>
            </a:r>
            <a:r>
              <a:rPr lang="el-GR" altLang="en-US" sz="3000" dirty="0">
                <a:latin typeface="Calibri" panose="020F0502020204030204" pitchFamily="34" charset="0"/>
              </a:rPr>
              <a:t>αλληλεπίδραση προσώπου που ταΐζει το βρέφος</a:t>
            </a:r>
          </a:p>
          <a:p>
            <a:endParaRPr lang="en-US" dirty="0"/>
          </a:p>
        </p:txBody>
      </p:sp>
    </p:spTree>
    <p:extLst>
      <p:ext uri="{BB962C8B-B14F-4D97-AF65-F5344CB8AC3E}">
        <p14:creationId xmlns:p14="http://schemas.microsoft.com/office/powerpoint/2010/main" val="133780633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Σύνδρομο </a:t>
            </a:r>
            <a:r>
              <a:rPr lang="en-US" dirty="0" err="1"/>
              <a:t>Rett</a:t>
            </a:r>
            <a:endParaRPr lang="en-US" dirty="0"/>
          </a:p>
        </p:txBody>
      </p:sp>
      <p:sp>
        <p:nvSpPr>
          <p:cNvPr id="3" name="Θέση περιεχομένου 2"/>
          <p:cNvSpPr>
            <a:spLocks noGrp="1"/>
          </p:cNvSpPr>
          <p:nvPr>
            <p:ph idx="1"/>
          </p:nvPr>
        </p:nvSpPr>
        <p:spPr/>
        <p:txBody>
          <a:bodyPr/>
          <a:lstStyle/>
          <a:p>
            <a:r>
              <a:rPr lang="el-GR" dirty="0">
                <a:solidFill>
                  <a:srgbClr val="0070C0"/>
                </a:solidFill>
              </a:rPr>
              <a:t>Επιβαρυμένη κλινική εικόνα </a:t>
            </a:r>
          </a:p>
          <a:p>
            <a:r>
              <a:rPr lang="el-GR" dirty="0"/>
              <a:t>Μικρότερη διάρκεια ζωής</a:t>
            </a:r>
          </a:p>
          <a:p>
            <a:r>
              <a:rPr lang="el-GR" dirty="0"/>
              <a:t>Αναθεωρημένα κριτήρια για τη διάγνωση – πιο διευρυμένα (2010)</a:t>
            </a:r>
          </a:p>
          <a:p>
            <a:r>
              <a:rPr lang="el-GR" dirty="0"/>
              <a:t>Υπάρχουν και άλλα γονίδια πλην του </a:t>
            </a:r>
            <a:r>
              <a:rPr lang="en-US" dirty="0"/>
              <a:t>MECP2</a:t>
            </a:r>
            <a:r>
              <a:rPr lang="el-GR" dirty="0"/>
              <a:t>  - πολύ σπάνια όμως</a:t>
            </a:r>
          </a:p>
          <a:p>
            <a:r>
              <a:rPr lang="el-GR" dirty="0"/>
              <a:t>Σποραδικά περιστατικά – </a:t>
            </a:r>
            <a:r>
              <a:rPr lang="en-US" dirty="0"/>
              <a:t>de novo mutations</a:t>
            </a:r>
            <a:endParaRPr lang="el-GR" dirty="0"/>
          </a:p>
          <a:p>
            <a:endParaRPr lang="el-GR" dirty="0"/>
          </a:p>
          <a:p>
            <a:r>
              <a:rPr lang="el-GR" b="1" dirty="0">
                <a:solidFill>
                  <a:srgbClr val="0070C0"/>
                </a:solidFill>
              </a:rPr>
              <a:t>ΝΕΑ ΦΑΡΜΑΚΑ!!!!!!! 2023</a:t>
            </a:r>
            <a:endParaRPr lang="en-US" b="1" dirty="0">
              <a:solidFill>
                <a:srgbClr val="0070C0"/>
              </a:solidFill>
            </a:endParaRPr>
          </a:p>
        </p:txBody>
      </p:sp>
    </p:spTree>
    <p:extLst>
      <p:ext uri="{BB962C8B-B14F-4D97-AF65-F5344CB8AC3E}">
        <p14:creationId xmlns:p14="http://schemas.microsoft.com/office/powerpoint/2010/main" val="27251976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20426"/>
            <a:ext cx="10515600" cy="1325563"/>
          </a:xfrm>
        </p:spPr>
        <p:txBody>
          <a:bodyPr/>
          <a:lstStyle/>
          <a:p>
            <a:r>
              <a:rPr lang="el-GR" dirty="0"/>
              <a:t>Σύνδρομο </a:t>
            </a:r>
            <a:r>
              <a:rPr lang="en-US" dirty="0"/>
              <a:t>Turner (45XO)</a:t>
            </a:r>
          </a:p>
        </p:txBody>
      </p:sp>
      <p:pic>
        <p:nvPicPr>
          <p:cNvPr id="4" name="Picture 4" descr="tempImag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9263" y="2217511"/>
            <a:ext cx="2555851" cy="435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Ορθογώνιο 4"/>
          <p:cNvSpPr/>
          <p:nvPr/>
        </p:nvSpPr>
        <p:spPr>
          <a:xfrm>
            <a:off x="838200" y="2678682"/>
            <a:ext cx="6096000" cy="2806922"/>
          </a:xfrm>
          <a:prstGeom prst="rect">
            <a:avLst/>
          </a:prstGeom>
        </p:spPr>
        <p:txBody>
          <a:bodyPr>
            <a:spAutoFit/>
          </a:bodyPr>
          <a:lstStyle/>
          <a:p>
            <a:pPr>
              <a:lnSpc>
                <a:spcPct val="140000"/>
              </a:lnSpc>
              <a:buClr>
                <a:srgbClr val="FF0000"/>
              </a:buClr>
              <a:buSzPct val="140000"/>
              <a:buFontTx/>
              <a:buChar char="•"/>
            </a:pPr>
            <a:r>
              <a:rPr lang="el-GR" altLang="en-US" dirty="0">
                <a:solidFill>
                  <a:schemeClr val="bg2">
                    <a:lumMod val="10000"/>
                  </a:schemeClr>
                </a:solidFill>
              </a:rPr>
              <a:t>Συχνότητα 1</a:t>
            </a:r>
            <a:r>
              <a:rPr lang="sv-SE" altLang="en-US" dirty="0">
                <a:solidFill>
                  <a:schemeClr val="bg2">
                    <a:lumMod val="10000"/>
                  </a:schemeClr>
                </a:solidFill>
              </a:rPr>
              <a:t>/2000 </a:t>
            </a:r>
            <a:r>
              <a:rPr lang="el-GR" altLang="en-US" dirty="0">
                <a:solidFill>
                  <a:schemeClr val="bg2">
                    <a:lumMod val="10000"/>
                  </a:schemeClr>
                </a:solidFill>
              </a:rPr>
              <a:t>κορίτσια</a:t>
            </a:r>
          </a:p>
          <a:p>
            <a:pPr>
              <a:lnSpc>
                <a:spcPct val="140000"/>
              </a:lnSpc>
              <a:buClr>
                <a:srgbClr val="FF0000"/>
              </a:buClr>
              <a:buSzPct val="140000"/>
              <a:buFontTx/>
              <a:buChar char="•"/>
            </a:pPr>
            <a:r>
              <a:rPr lang="el-GR" altLang="en-US" dirty="0">
                <a:solidFill>
                  <a:schemeClr val="bg2">
                    <a:lumMod val="10000"/>
                  </a:schemeClr>
                </a:solidFill>
              </a:rPr>
              <a:t>1</a:t>
            </a:r>
            <a:r>
              <a:rPr lang="sv-SE" altLang="en-US" dirty="0">
                <a:solidFill>
                  <a:schemeClr val="bg2">
                    <a:lumMod val="10000"/>
                  </a:schemeClr>
                </a:solidFill>
              </a:rPr>
              <a:t>-2/100 </a:t>
            </a:r>
            <a:r>
              <a:rPr lang="el-GR" altLang="en-US" dirty="0">
                <a:solidFill>
                  <a:schemeClr val="bg2">
                    <a:lumMod val="10000"/>
                  </a:schemeClr>
                </a:solidFill>
              </a:rPr>
              <a:t>συλλήψεων θήλεων</a:t>
            </a:r>
          </a:p>
          <a:p>
            <a:pPr>
              <a:lnSpc>
                <a:spcPct val="140000"/>
              </a:lnSpc>
              <a:buClr>
                <a:srgbClr val="FF0000"/>
              </a:buClr>
              <a:buSzPct val="140000"/>
              <a:buFontTx/>
              <a:buChar char="•"/>
            </a:pPr>
            <a:r>
              <a:rPr lang="el-GR" altLang="en-US" dirty="0">
                <a:solidFill>
                  <a:schemeClr val="bg2">
                    <a:lumMod val="10000"/>
                  </a:schemeClr>
                </a:solidFill>
              </a:rPr>
              <a:t>98</a:t>
            </a:r>
            <a:r>
              <a:rPr lang="sv-SE" altLang="en-US" dirty="0">
                <a:solidFill>
                  <a:schemeClr val="bg2">
                    <a:lumMod val="10000"/>
                  </a:schemeClr>
                </a:solidFill>
              </a:rPr>
              <a:t>-99% </a:t>
            </a:r>
            <a:r>
              <a:rPr lang="el-GR" altLang="en-US" dirty="0">
                <a:solidFill>
                  <a:schemeClr val="bg2">
                    <a:lumMod val="10000"/>
                  </a:schemeClr>
                </a:solidFill>
              </a:rPr>
              <a:t>με 45Χ</a:t>
            </a:r>
            <a:r>
              <a:rPr lang="en-US" altLang="en-US" dirty="0">
                <a:solidFill>
                  <a:schemeClr val="bg2">
                    <a:lumMod val="10000"/>
                  </a:schemeClr>
                </a:solidFill>
              </a:rPr>
              <a:t>O</a:t>
            </a:r>
            <a:r>
              <a:rPr lang="el-GR" altLang="en-US" dirty="0">
                <a:solidFill>
                  <a:schemeClr val="bg2">
                    <a:lumMod val="10000"/>
                  </a:schemeClr>
                </a:solidFill>
              </a:rPr>
              <a:t> αυτόματη αποβολή 1</a:t>
            </a:r>
            <a:r>
              <a:rPr lang="el-GR" altLang="en-US" baseline="30000" dirty="0">
                <a:solidFill>
                  <a:schemeClr val="bg2">
                    <a:lumMod val="10000"/>
                  </a:schemeClr>
                </a:solidFill>
              </a:rPr>
              <a:t>ο</a:t>
            </a:r>
            <a:r>
              <a:rPr lang="el-GR" altLang="en-US" dirty="0">
                <a:solidFill>
                  <a:schemeClr val="bg2">
                    <a:lumMod val="10000"/>
                  </a:schemeClr>
                </a:solidFill>
              </a:rPr>
              <a:t> 3μηνο</a:t>
            </a:r>
          </a:p>
          <a:p>
            <a:pPr>
              <a:lnSpc>
                <a:spcPct val="140000"/>
              </a:lnSpc>
              <a:buClr>
                <a:srgbClr val="FF0000"/>
              </a:buClr>
              <a:buSzPct val="140000"/>
              <a:buFontTx/>
              <a:buChar char="•"/>
            </a:pPr>
            <a:r>
              <a:rPr lang="el-GR" altLang="en-US" dirty="0">
                <a:solidFill>
                  <a:schemeClr val="bg2">
                    <a:lumMod val="10000"/>
                  </a:schemeClr>
                </a:solidFill>
              </a:rPr>
              <a:t>1</a:t>
            </a:r>
            <a:r>
              <a:rPr lang="sv-SE" altLang="en-US" dirty="0">
                <a:solidFill>
                  <a:schemeClr val="bg2">
                    <a:lumMod val="10000"/>
                  </a:schemeClr>
                </a:solidFill>
              </a:rPr>
              <a:t>:15</a:t>
            </a:r>
            <a:r>
              <a:rPr lang="el-GR" altLang="en-US" dirty="0">
                <a:solidFill>
                  <a:schemeClr val="bg2">
                    <a:lumMod val="10000"/>
                  </a:schemeClr>
                </a:solidFill>
              </a:rPr>
              <a:t> αυτόματες αποβολές είναι 45Χ</a:t>
            </a:r>
            <a:r>
              <a:rPr lang="en-US" altLang="en-US" dirty="0">
                <a:solidFill>
                  <a:schemeClr val="bg2">
                    <a:lumMod val="10000"/>
                  </a:schemeClr>
                </a:solidFill>
              </a:rPr>
              <a:t>O</a:t>
            </a:r>
            <a:endParaRPr lang="el-GR" altLang="en-US" dirty="0">
              <a:solidFill>
                <a:schemeClr val="bg2">
                  <a:lumMod val="10000"/>
                </a:schemeClr>
              </a:solidFill>
            </a:endParaRPr>
          </a:p>
          <a:p>
            <a:pPr>
              <a:lnSpc>
                <a:spcPct val="140000"/>
              </a:lnSpc>
              <a:buClr>
                <a:srgbClr val="FF0000"/>
              </a:buClr>
              <a:buSzPct val="140000"/>
              <a:buFontTx/>
              <a:buChar char="•"/>
            </a:pPr>
            <a:r>
              <a:rPr lang="el-GR" altLang="en-US" dirty="0">
                <a:solidFill>
                  <a:schemeClr val="bg2">
                    <a:lumMod val="10000"/>
                  </a:schemeClr>
                </a:solidFill>
              </a:rPr>
              <a:t>Μόνο τα έμβρυα με ηπιότερο φαινότυπο επιζούν</a:t>
            </a:r>
          </a:p>
          <a:p>
            <a:pPr>
              <a:lnSpc>
                <a:spcPct val="140000"/>
              </a:lnSpc>
              <a:buClr>
                <a:srgbClr val="FF0000"/>
              </a:buClr>
              <a:buSzPct val="140000"/>
              <a:buFontTx/>
              <a:buChar char="•"/>
            </a:pPr>
            <a:r>
              <a:rPr lang="sv-SE" altLang="en-US" dirty="0">
                <a:solidFill>
                  <a:schemeClr val="bg2">
                    <a:lumMod val="10000"/>
                  </a:schemeClr>
                </a:solidFill>
              </a:rPr>
              <a:t>50% 45XO</a:t>
            </a:r>
            <a:endParaRPr lang="el-GR" altLang="en-US" dirty="0">
              <a:solidFill>
                <a:schemeClr val="bg2">
                  <a:lumMod val="10000"/>
                </a:schemeClr>
              </a:solidFill>
            </a:endParaRPr>
          </a:p>
          <a:p>
            <a:pPr>
              <a:lnSpc>
                <a:spcPct val="140000"/>
              </a:lnSpc>
              <a:buClr>
                <a:srgbClr val="FF0000"/>
              </a:buClr>
              <a:buSzPct val="140000"/>
              <a:buFontTx/>
              <a:buChar char="•"/>
            </a:pPr>
            <a:r>
              <a:rPr lang="el-GR" altLang="en-US" dirty="0">
                <a:solidFill>
                  <a:schemeClr val="bg2">
                    <a:lumMod val="10000"/>
                  </a:schemeClr>
                </a:solidFill>
              </a:rPr>
              <a:t>Συνήθως 45Χ</a:t>
            </a:r>
            <a:r>
              <a:rPr lang="en-US" altLang="en-US" dirty="0">
                <a:solidFill>
                  <a:schemeClr val="bg2">
                    <a:lumMod val="10000"/>
                  </a:schemeClr>
                </a:solidFill>
              </a:rPr>
              <a:t>O</a:t>
            </a:r>
            <a:r>
              <a:rPr lang="el-GR" altLang="en-US" dirty="0">
                <a:solidFill>
                  <a:schemeClr val="bg2">
                    <a:lumMod val="10000"/>
                  </a:schemeClr>
                </a:solidFill>
              </a:rPr>
              <a:t> έχουν πιο έντονο φαινότυπο από μωσαϊκά</a:t>
            </a:r>
          </a:p>
        </p:txBody>
      </p:sp>
      <p:pic>
        <p:nvPicPr>
          <p:cNvPr id="6" name="Picture 3" descr="C:\Dionisis\turner\Content - Personal Bio_files\k8_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3680" y="2149022"/>
            <a:ext cx="2573383" cy="32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935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987" y="0"/>
            <a:ext cx="10515600" cy="1325563"/>
          </a:xfrm>
        </p:spPr>
        <p:txBody>
          <a:bodyPr/>
          <a:lstStyle/>
          <a:p>
            <a:r>
              <a:rPr lang="el-GR" dirty="0"/>
              <a:t>Σύνδρομο</a:t>
            </a:r>
            <a:br>
              <a:rPr lang="en-US" dirty="0"/>
            </a:br>
            <a:r>
              <a:rPr lang="el-GR" dirty="0"/>
              <a:t> </a:t>
            </a:r>
            <a:r>
              <a:rPr lang="en-US" dirty="0"/>
              <a:t>Turner</a:t>
            </a:r>
          </a:p>
        </p:txBody>
      </p:sp>
      <p:pic>
        <p:nvPicPr>
          <p:cNvPr id="4" name="Picture 2" descr="C:\Dionisis\turner\Content - Personal Bio3_files\k54_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70217"/>
            <a:ext cx="2460172" cy="34877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1" descr="tempImage"/>
          <p:cNvPicPr>
            <a:picLocks noChangeAspect="1" noChangeArrowheads="1"/>
          </p:cNvPicPr>
          <p:nvPr/>
        </p:nvPicPr>
        <p:blipFill>
          <a:blip r:embed="rId3">
            <a:extLst>
              <a:ext uri="{28A0092B-C50C-407E-A947-70E740481C1C}">
                <a14:useLocalDpi xmlns:a14="http://schemas.microsoft.com/office/drawing/2010/main" val="0"/>
              </a:ext>
            </a:extLst>
          </a:blip>
          <a:srcRect l="3825" t="3334" r="3059" b="3334"/>
          <a:stretch>
            <a:fillRect/>
          </a:stretch>
        </p:blipFill>
        <p:spPr bwMode="auto">
          <a:xfrm>
            <a:off x="6096000" y="78378"/>
            <a:ext cx="6096000" cy="6779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9"/>
          <p:cNvPicPr>
            <a:picLocks noChangeAspect="1" noChangeArrowheads="1"/>
          </p:cNvPicPr>
          <p:nvPr/>
        </p:nvPicPr>
        <p:blipFill>
          <a:blip r:embed="rId4">
            <a:extLst>
              <a:ext uri="{28A0092B-C50C-407E-A947-70E740481C1C}">
                <a14:useLocalDpi xmlns:a14="http://schemas.microsoft.com/office/drawing/2010/main" val="0"/>
              </a:ext>
            </a:extLst>
          </a:blip>
          <a:srcRect t="8046" b="2299"/>
          <a:stretch>
            <a:fillRect/>
          </a:stretch>
        </p:blipFill>
        <p:spPr bwMode="auto">
          <a:xfrm>
            <a:off x="3230836" y="78378"/>
            <a:ext cx="2286000" cy="6763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0"/>
          <p:cNvPicPr>
            <a:picLocks noChangeAspect="1" noChangeArrowheads="1"/>
          </p:cNvPicPr>
          <p:nvPr/>
        </p:nvPicPr>
        <p:blipFill>
          <a:blip r:embed="rId5">
            <a:extLst>
              <a:ext uri="{28A0092B-C50C-407E-A947-70E740481C1C}">
                <a14:useLocalDpi xmlns:a14="http://schemas.microsoft.com/office/drawing/2010/main" val="0"/>
              </a:ext>
            </a:extLst>
          </a:blip>
          <a:srcRect t="13577"/>
          <a:stretch>
            <a:fillRect/>
          </a:stretch>
        </p:blipFill>
        <p:spPr bwMode="auto">
          <a:xfrm>
            <a:off x="5476558" y="496389"/>
            <a:ext cx="650875" cy="63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317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3217" y="18881"/>
            <a:ext cx="7083346" cy="1325563"/>
          </a:xfrm>
        </p:spPr>
        <p:txBody>
          <a:bodyPr/>
          <a:lstStyle/>
          <a:p>
            <a:r>
              <a:rPr lang="el-GR" dirty="0"/>
              <a:t>Σύνδρομο </a:t>
            </a:r>
            <a:r>
              <a:rPr lang="en-US" dirty="0"/>
              <a:t>Turner</a:t>
            </a:r>
          </a:p>
        </p:txBody>
      </p:sp>
      <p:pic>
        <p:nvPicPr>
          <p:cNvPr id="5" name="Εικόνα 4"/>
          <p:cNvPicPr>
            <a:picLocks noChangeAspect="1"/>
          </p:cNvPicPr>
          <p:nvPr/>
        </p:nvPicPr>
        <p:blipFill>
          <a:blip r:embed="rId2"/>
          <a:stretch>
            <a:fillRect/>
          </a:stretch>
        </p:blipFill>
        <p:spPr>
          <a:xfrm>
            <a:off x="7734095" y="160549"/>
            <a:ext cx="4054191" cy="2853175"/>
          </a:xfrm>
          <a:prstGeom prst="rect">
            <a:avLst/>
          </a:prstGeom>
        </p:spPr>
      </p:pic>
      <p:sp>
        <p:nvSpPr>
          <p:cNvPr id="7" name="Text Box 2"/>
          <p:cNvSpPr txBox="1">
            <a:spLocks noGrp="1" noChangeArrowheads="1"/>
          </p:cNvSpPr>
          <p:nvPr>
            <p:ph idx="1"/>
          </p:nvPr>
        </p:nvSpPr>
        <p:spPr bwMode="auto">
          <a:xfrm>
            <a:off x="12017" y="1786435"/>
            <a:ext cx="6713441" cy="476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indent="0" algn="ctr">
              <a:lnSpc>
                <a:spcPct val="100000"/>
              </a:lnSpc>
              <a:buClr>
                <a:srgbClr val="FF0000"/>
              </a:buClr>
              <a:buSzPct val="150000"/>
              <a:buNone/>
            </a:pPr>
            <a:r>
              <a:rPr lang="el-GR" altLang="en-US" sz="2000" b="1" u="sng" dirty="0">
                <a:solidFill>
                  <a:srgbClr val="0070C0"/>
                </a:solidFill>
              </a:rPr>
              <a:t>Αναπτυξιακά προβλήματα</a:t>
            </a:r>
          </a:p>
          <a:p>
            <a:pPr>
              <a:lnSpc>
                <a:spcPct val="100000"/>
              </a:lnSpc>
              <a:buClr>
                <a:srgbClr val="FF0000"/>
              </a:buClr>
              <a:buSzPct val="150000"/>
              <a:buFontTx/>
              <a:buChar char="•"/>
            </a:pPr>
            <a:r>
              <a:rPr lang="el-GR" altLang="en-US" sz="2000" dirty="0">
                <a:solidFill>
                  <a:schemeClr val="tx2">
                    <a:lumMod val="50000"/>
                  </a:schemeClr>
                </a:solidFill>
              </a:rPr>
              <a:t>Φυσιολογικό </a:t>
            </a:r>
            <a:r>
              <a:rPr lang="sv-SE" altLang="en-US" sz="2000" dirty="0">
                <a:solidFill>
                  <a:schemeClr val="tx2">
                    <a:lumMod val="50000"/>
                  </a:schemeClr>
                </a:solidFill>
              </a:rPr>
              <a:t>IQ </a:t>
            </a:r>
            <a:r>
              <a:rPr lang="el-GR" altLang="en-US" sz="2000" dirty="0">
                <a:solidFill>
                  <a:schemeClr val="tx2">
                    <a:lumMod val="50000"/>
                  </a:schemeClr>
                </a:solidFill>
              </a:rPr>
              <a:t>αλλά </a:t>
            </a:r>
            <a:r>
              <a:rPr lang="sv-SE" altLang="en-US" sz="2000" dirty="0">
                <a:solidFill>
                  <a:schemeClr val="tx2">
                    <a:lumMod val="50000"/>
                  </a:schemeClr>
                </a:solidFill>
              </a:rPr>
              <a:t>VIQ&gt;PIQ </a:t>
            </a:r>
            <a:r>
              <a:rPr lang="sv-SE" altLang="en-US" sz="1200" dirty="0">
                <a:solidFill>
                  <a:schemeClr val="tx2">
                    <a:lumMod val="50000"/>
                  </a:schemeClr>
                </a:solidFill>
              </a:rPr>
              <a:t>(</a:t>
            </a:r>
            <a:r>
              <a:rPr lang="el-GR" altLang="en-US" sz="1200" dirty="0">
                <a:solidFill>
                  <a:schemeClr val="tx2">
                    <a:lumMod val="50000"/>
                  </a:schemeClr>
                </a:solidFill>
              </a:rPr>
              <a:t>λεκτικές δεξιότητες υπερτερούν των πρακτικών)</a:t>
            </a:r>
            <a:endParaRPr lang="sv-SE" altLang="en-US" sz="1200" dirty="0">
              <a:solidFill>
                <a:schemeClr val="tx2">
                  <a:lumMod val="50000"/>
                </a:schemeClr>
              </a:solidFill>
            </a:endParaRPr>
          </a:p>
          <a:p>
            <a:pPr>
              <a:lnSpc>
                <a:spcPct val="100000"/>
              </a:lnSpc>
              <a:buClr>
                <a:srgbClr val="FF0000"/>
              </a:buClr>
              <a:buSzPct val="150000"/>
              <a:buFontTx/>
              <a:buChar char="•"/>
            </a:pPr>
            <a:r>
              <a:rPr lang="el-GR" altLang="en-US" sz="2000" dirty="0">
                <a:solidFill>
                  <a:schemeClr val="tx2">
                    <a:lumMod val="50000"/>
                  </a:schemeClr>
                </a:solidFill>
              </a:rPr>
              <a:t>Δυσκολίες σε μνήμη, προσοχή, μαθηματικά</a:t>
            </a:r>
          </a:p>
          <a:p>
            <a:pPr>
              <a:lnSpc>
                <a:spcPct val="100000"/>
              </a:lnSpc>
              <a:buClr>
                <a:srgbClr val="FF0000"/>
              </a:buClr>
              <a:buSzPct val="150000"/>
              <a:buFontTx/>
              <a:buChar char="•"/>
            </a:pPr>
            <a:r>
              <a:rPr lang="el-GR" altLang="en-US" sz="2000" dirty="0">
                <a:solidFill>
                  <a:schemeClr val="tx2">
                    <a:lumMod val="50000"/>
                  </a:schemeClr>
                </a:solidFill>
              </a:rPr>
              <a:t>Δυσκολίες καθορίζουν στόχους</a:t>
            </a:r>
          </a:p>
          <a:p>
            <a:pPr>
              <a:lnSpc>
                <a:spcPct val="100000"/>
              </a:lnSpc>
              <a:buClr>
                <a:srgbClr val="FF0000"/>
              </a:buClr>
              <a:buSzPct val="150000"/>
              <a:buFontTx/>
              <a:buChar char="•"/>
            </a:pPr>
            <a:r>
              <a:rPr lang="el-GR" altLang="en-US" sz="2000" dirty="0">
                <a:solidFill>
                  <a:schemeClr val="tx2">
                    <a:lumMod val="50000"/>
                  </a:schemeClr>
                </a:solidFill>
              </a:rPr>
              <a:t>Δυσκολίες στην αντίληψη χώρου</a:t>
            </a:r>
          </a:p>
          <a:p>
            <a:pPr>
              <a:lnSpc>
                <a:spcPct val="100000"/>
              </a:lnSpc>
              <a:buClr>
                <a:srgbClr val="FF0000"/>
              </a:buClr>
              <a:buSzPct val="150000"/>
              <a:buFontTx/>
              <a:buChar char="•"/>
            </a:pPr>
            <a:r>
              <a:rPr lang="el-GR" altLang="en-US" sz="2000" dirty="0">
                <a:solidFill>
                  <a:schemeClr val="tx2">
                    <a:lumMod val="50000"/>
                  </a:schemeClr>
                </a:solidFill>
              </a:rPr>
              <a:t>Προβλήματα συντονισμού όρασης/κίνησης</a:t>
            </a:r>
          </a:p>
          <a:p>
            <a:pPr>
              <a:lnSpc>
                <a:spcPct val="100000"/>
              </a:lnSpc>
              <a:buClr>
                <a:srgbClr val="FF0000"/>
              </a:buClr>
              <a:buSzPct val="150000"/>
              <a:buFontTx/>
              <a:buChar char="•"/>
            </a:pPr>
            <a:r>
              <a:rPr lang="el-GR" altLang="en-US" sz="2000" dirty="0">
                <a:solidFill>
                  <a:schemeClr val="tx2">
                    <a:lumMod val="50000"/>
                  </a:schemeClr>
                </a:solidFill>
              </a:rPr>
              <a:t>Άγχος</a:t>
            </a:r>
          </a:p>
          <a:p>
            <a:pPr>
              <a:lnSpc>
                <a:spcPct val="100000"/>
              </a:lnSpc>
              <a:buClr>
                <a:srgbClr val="FF0000"/>
              </a:buClr>
              <a:buSzPct val="150000"/>
              <a:buFontTx/>
              <a:buChar char="•"/>
            </a:pPr>
            <a:r>
              <a:rPr lang="el-GR" altLang="en-US" sz="2000" dirty="0">
                <a:solidFill>
                  <a:schemeClr val="tx2">
                    <a:lumMod val="50000"/>
                  </a:schemeClr>
                </a:solidFill>
              </a:rPr>
              <a:t> Μειωμένη αυτοπεποίθηση</a:t>
            </a:r>
          </a:p>
          <a:p>
            <a:pPr>
              <a:lnSpc>
                <a:spcPct val="100000"/>
              </a:lnSpc>
              <a:buClr>
                <a:srgbClr val="FF0000"/>
              </a:buClr>
              <a:buSzPct val="150000"/>
              <a:buFontTx/>
              <a:buChar char="•"/>
            </a:pPr>
            <a:r>
              <a:rPr lang="el-GR" altLang="en-US" sz="2000" dirty="0">
                <a:solidFill>
                  <a:schemeClr val="tx2">
                    <a:lumMod val="50000"/>
                  </a:schemeClr>
                </a:solidFill>
              </a:rPr>
              <a:t>Ανώριμη συμπεριφορά</a:t>
            </a:r>
          </a:p>
          <a:p>
            <a:pPr>
              <a:lnSpc>
                <a:spcPct val="100000"/>
              </a:lnSpc>
              <a:buClr>
                <a:srgbClr val="FF0000"/>
              </a:buClr>
              <a:buSzPct val="150000"/>
              <a:buFontTx/>
              <a:buChar char="•"/>
            </a:pPr>
            <a:r>
              <a:rPr lang="el-GR" altLang="en-US" sz="2000" dirty="0">
                <a:solidFill>
                  <a:schemeClr val="tx2">
                    <a:lumMod val="50000"/>
                  </a:schemeClr>
                </a:solidFill>
              </a:rPr>
              <a:t>Υπερδραστηριότητα</a:t>
            </a:r>
          </a:p>
          <a:p>
            <a:pPr>
              <a:lnSpc>
                <a:spcPct val="100000"/>
              </a:lnSpc>
              <a:buClr>
                <a:srgbClr val="FF0000"/>
              </a:buClr>
              <a:buSzPct val="150000"/>
              <a:buFontTx/>
              <a:buChar char="•"/>
            </a:pPr>
            <a:r>
              <a:rPr lang="el-GR" altLang="en-US" sz="2000" dirty="0">
                <a:solidFill>
                  <a:schemeClr val="tx2">
                    <a:lumMod val="50000"/>
                  </a:schemeClr>
                </a:solidFill>
              </a:rPr>
              <a:t>Κατάθλιψη</a:t>
            </a:r>
            <a:endParaRPr lang="en-US" altLang="en-US" sz="2000" dirty="0">
              <a:solidFill>
                <a:schemeClr val="tx2">
                  <a:lumMod val="50000"/>
                </a:schemeClr>
              </a:solidFill>
            </a:endParaRPr>
          </a:p>
        </p:txBody>
      </p:sp>
      <p:pic>
        <p:nvPicPr>
          <p:cNvPr id="8" name="Picture 2" descr="I:\_Unknown guest(s)\bang16.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5177" y="3269086"/>
            <a:ext cx="3114549" cy="3277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4809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4584" y="6352"/>
            <a:ext cx="5987279" cy="1011080"/>
          </a:xfrm>
        </p:spPr>
        <p:txBody>
          <a:bodyPr/>
          <a:lstStyle/>
          <a:p>
            <a:r>
              <a:rPr lang="el-GR" dirty="0"/>
              <a:t>Σύνδρομο </a:t>
            </a:r>
            <a:r>
              <a:rPr lang="en-US" dirty="0"/>
              <a:t>Klinefelter</a:t>
            </a:r>
          </a:p>
        </p:txBody>
      </p:sp>
      <p:sp>
        <p:nvSpPr>
          <p:cNvPr id="4" name="Rectangle 5"/>
          <p:cNvSpPr>
            <a:spLocks noGrp="1" noChangeArrowheads="1"/>
          </p:cNvSpPr>
          <p:nvPr>
            <p:ph idx="1"/>
          </p:nvPr>
        </p:nvSpPr>
        <p:spPr/>
        <p:txBody>
          <a:bodyPr>
            <a:normAutofit fontScale="92500" lnSpcReduction="20000"/>
          </a:bodyPr>
          <a:lstStyle/>
          <a:p>
            <a:r>
              <a:rPr lang="el-GR" altLang="en-US" sz="2100" b="1" dirty="0"/>
              <a:t>Καρυότυπος: 47ΧΧΥ (93%)</a:t>
            </a:r>
          </a:p>
          <a:p>
            <a:r>
              <a:rPr lang="en-US" altLang="en-US" sz="2100" b="1" dirty="0"/>
              <a:t>1:500</a:t>
            </a:r>
            <a:r>
              <a:rPr lang="el-GR" altLang="en-US" sz="2100" b="1" dirty="0"/>
              <a:t> -</a:t>
            </a:r>
            <a:r>
              <a:rPr lang="el-GR" altLang="en-US" sz="2100" b="1" dirty="0">
                <a:latin typeface="Arial" panose="020B0604020202020204" pitchFamily="34" charset="0"/>
              </a:rPr>
              <a:t> </a:t>
            </a:r>
            <a:r>
              <a:rPr lang="el-GR" altLang="en-US" sz="2100" b="1" dirty="0"/>
              <a:t>1:1000</a:t>
            </a:r>
            <a:r>
              <a:rPr lang="en-US" altLang="en-US" sz="2100" b="1" dirty="0"/>
              <a:t> </a:t>
            </a:r>
            <a:r>
              <a:rPr lang="el-GR" altLang="en-US" sz="2100" b="1" dirty="0"/>
              <a:t>γεννήσεις αρρένων</a:t>
            </a:r>
          </a:p>
          <a:p>
            <a:r>
              <a:rPr lang="el-GR" altLang="en-US" sz="2100" b="1" dirty="0">
                <a:solidFill>
                  <a:schemeClr val="accent1">
                    <a:lumMod val="75000"/>
                  </a:schemeClr>
                </a:solidFill>
              </a:rPr>
              <a:t>Καθυστερημένη διάγνωση </a:t>
            </a:r>
          </a:p>
          <a:p>
            <a:pPr lvl="1"/>
            <a:r>
              <a:rPr lang="el-GR" altLang="en-US" sz="2000" b="1" dirty="0"/>
              <a:t>ενήλικες με </a:t>
            </a:r>
            <a:r>
              <a:rPr lang="el-GR" altLang="en-US" sz="2000" b="1" dirty="0" err="1"/>
              <a:t>υπογονιμότητα</a:t>
            </a:r>
            <a:r>
              <a:rPr lang="el-GR" altLang="en-US" sz="2000" b="1" dirty="0"/>
              <a:t> </a:t>
            </a:r>
          </a:p>
          <a:p>
            <a:pPr lvl="1"/>
            <a:r>
              <a:rPr lang="el-GR" altLang="en-US" sz="2000" b="1" dirty="0"/>
              <a:t>73%  &gt;18 ετών </a:t>
            </a:r>
          </a:p>
          <a:p>
            <a:pPr lvl="1"/>
            <a:r>
              <a:rPr lang="el-GR" altLang="en-US" sz="2000" b="1" dirty="0"/>
              <a:t>4% πριν την εφηβεία</a:t>
            </a:r>
          </a:p>
          <a:p>
            <a:r>
              <a:rPr lang="el-GR" altLang="en-US" sz="2100" b="1" dirty="0">
                <a:solidFill>
                  <a:srgbClr val="0070C0"/>
                </a:solidFill>
              </a:rPr>
              <a:t>Κλινικά χαρακτηριστικά</a:t>
            </a:r>
          </a:p>
          <a:p>
            <a:pPr lvl="1"/>
            <a:r>
              <a:rPr lang="el-GR" altLang="en-US" sz="2000" b="1" dirty="0"/>
              <a:t>Υπογοναδισμός - </a:t>
            </a:r>
            <a:r>
              <a:rPr lang="el-GR" altLang="en-US" sz="2000" b="1" dirty="0" err="1"/>
              <a:t>υπογονιμότητα</a:t>
            </a:r>
            <a:endParaRPr lang="el-GR" altLang="en-US" sz="2000" b="1" dirty="0"/>
          </a:p>
          <a:p>
            <a:pPr lvl="1"/>
            <a:r>
              <a:rPr lang="el-GR" altLang="en-US" sz="2000" b="1" dirty="0"/>
              <a:t>Ψηλό ανάστημα</a:t>
            </a:r>
          </a:p>
          <a:p>
            <a:pPr lvl="1"/>
            <a:r>
              <a:rPr lang="el-GR" altLang="en-US" sz="2000" b="1" dirty="0"/>
              <a:t>Γυναικομαστία στην εφηβεία</a:t>
            </a:r>
            <a:endParaRPr lang="en-US" altLang="en-US" sz="2000" b="1" dirty="0"/>
          </a:p>
          <a:p>
            <a:pPr lvl="1"/>
            <a:r>
              <a:rPr lang="el-GR" altLang="en-US" sz="1900" b="1" dirty="0"/>
              <a:t>Πρόπτωση μιτροειδούς</a:t>
            </a:r>
          </a:p>
          <a:p>
            <a:pPr lvl="1"/>
            <a:r>
              <a:rPr lang="el-GR" altLang="en-US" sz="1900" b="1" dirty="0"/>
              <a:t>Αυξημένος κίνδυνος καρκίνου  μαστού</a:t>
            </a:r>
          </a:p>
          <a:p>
            <a:pPr lvl="1"/>
            <a:endParaRPr lang="el-GR" altLang="en-US" sz="2000" b="1" dirty="0"/>
          </a:p>
          <a:p>
            <a:pPr lvl="1">
              <a:buClr>
                <a:schemeClr val="bg1"/>
              </a:buClr>
            </a:pPr>
            <a:endParaRPr lang="en-US" altLang="en-US" sz="2000" b="1" dirty="0">
              <a:solidFill>
                <a:srgbClr val="0070C0"/>
              </a:solidFill>
            </a:endParaRPr>
          </a:p>
          <a:p>
            <a:pPr lvl="1">
              <a:buClr>
                <a:schemeClr val="bg1"/>
              </a:buClr>
            </a:pPr>
            <a:r>
              <a:rPr lang="el-GR" altLang="en-US" sz="2000" b="1" dirty="0">
                <a:solidFill>
                  <a:srgbClr val="0070C0"/>
                </a:solidFill>
              </a:rPr>
              <a:t>Μαθησιακές δυσκολίες, προβλήματα συμπεριφοράς και κοινωνικοποίησης</a:t>
            </a:r>
          </a:p>
        </p:txBody>
      </p:sp>
      <p:pic>
        <p:nvPicPr>
          <p:cNvPr id="5" name="Picture 10" descr="klinefelter_manboobs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213034" y="291307"/>
            <a:ext cx="2654300" cy="2933700"/>
          </a:xfrm>
          <a:prstGeom prst="rect">
            <a:avLst/>
          </a:prstGeom>
          <a:ln w="25400">
            <a:solidFill>
              <a:srgbClr val="00B0F0"/>
            </a:solidFill>
            <a:miter lim="800000"/>
            <a:headEnd/>
            <a:tailEnd/>
          </a:ln>
        </p:spPr>
      </p:pic>
      <p:pic>
        <p:nvPicPr>
          <p:cNvPr id="6" name="Picture 7" descr="images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0013134" y="3509963"/>
            <a:ext cx="1854200" cy="2667000"/>
          </a:xfrm>
          <a:prstGeom prst="rect">
            <a:avLst/>
          </a:prstGeom>
          <a:ln w="25400">
            <a:solidFill>
              <a:srgbClr val="00FFCC"/>
            </a:solidFill>
            <a:miter lim="800000"/>
            <a:headEnd/>
            <a:tailEnd/>
          </a:ln>
        </p:spPr>
      </p:pic>
      <p:pic>
        <p:nvPicPr>
          <p:cNvPr id="7" name="Picture 7" descr="karyoty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6011863" y="2052638"/>
            <a:ext cx="2714625" cy="2543175"/>
          </a:xfrm>
          <a:prstGeom prst="rect">
            <a:avLst/>
          </a:prstGeom>
          <a:noFill/>
          <a:ln w="25400">
            <a:solidFill>
              <a:srgbClr val="00FFCC"/>
            </a:solidFill>
            <a:miter lim="800000"/>
            <a:headEnd/>
            <a:tailEnd/>
          </a:ln>
        </p:spPr>
      </p:pic>
    </p:spTree>
    <p:extLst>
      <p:ext uri="{BB962C8B-B14F-4D97-AF65-F5344CB8AC3E}">
        <p14:creationId xmlns:p14="http://schemas.microsoft.com/office/powerpoint/2010/main" val="255227571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69817" y="168387"/>
            <a:ext cx="10515600" cy="926318"/>
          </a:xfrm>
        </p:spPr>
        <p:txBody>
          <a:bodyPr/>
          <a:lstStyle/>
          <a:p>
            <a:r>
              <a:rPr lang="el-GR" dirty="0"/>
              <a:t>Χρόνια νοσήματα</a:t>
            </a:r>
            <a:endParaRPr lang="en-US" dirty="0"/>
          </a:p>
        </p:txBody>
      </p:sp>
      <p:sp>
        <p:nvSpPr>
          <p:cNvPr id="3" name="Θέση περιεχομένου 2"/>
          <p:cNvSpPr>
            <a:spLocks noGrp="1"/>
          </p:cNvSpPr>
          <p:nvPr>
            <p:ph idx="1"/>
          </p:nvPr>
        </p:nvSpPr>
        <p:spPr>
          <a:xfrm>
            <a:off x="169817" y="1094704"/>
            <a:ext cx="11534503" cy="5460641"/>
          </a:xfrm>
        </p:spPr>
        <p:txBody>
          <a:bodyPr>
            <a:normAutofit/>
          </a:bodyPr>
          <a:lstStyle/>
          <a:p>
            <a:pPr marL="0" indent="0" algn="ctr">
              <a:buNone/>
            </a:pPr>
            <a:r>
              <a:rPr lang="el-GR" sz="2400" b="1" u="sng" dirty="0">
                <a:solidFill>
                  <a:srgbClr val="0070C0"/>
                </a:solidFill>
              </a:rPr>
              <a:t>Συμπεράσματα</a:t>
            </a:r>
          </a:p>
          <a:p>
            <a:pPr marL="0" indent="0" algn="ctr">
              <a:buNone/>
            </a:pPr>
            <a:endParaRPr lang="el-GR" sz="2000" dirty="0"/>
          </a:p>
          <a:p>
            <a:pPr marL="0" indent="0" algn="ctr">
              <a:buNone/>
            </a:pPr>
            <a:endParaRPr lang="el-GR" sz="2000" dirty="0"/>
          </a:p>
          <a:p>
            <a:pPr marL="0" indent="0" algn="ctr">
              <a:buNone/>
            </a:pPr>
            <a:r>
              <a:rPr lang="el-GR" sz="2000" dirty="0"/>
              <a:t>Με τη βοήθεια της κλινικής γενετικής, των νευροεπιστημών και της νευροβιολογίας</a:t>
            </a:r>
          </a:p>
          <a:p>
            <a:pPr marL="0" indent="0" algn="ctr">
              <a:buNone/>
            </a:pPr>
            <a:endParaRPr lang="el-GR" sz="2000" b="1" u="sng" dirty="0"/>
          </a:p>
          <a:p>
            <a:pPr marL="0" indent="0" algn="ctr">
              <a:buNone/>
            </a:pPr>
            <a:r>
              <a:rPr lang="el-GR" sz="2000" b="1" u="sng" dirty="0"/>
              <a:t>Υπάρχει ολοένα καλύτερη και βαθύτερη κατανόηση των χρόνιων νοσημάτων και των γενετικών συνδρόμων και πώς αυτά επηρεάζουν τη νευροανάπτυξη καθώς και </a:t>
            </a:r>
            <a:r>
              <a:rPr lang="el-GR" sz="2000" b="1" u="sng"/>
              <a:t>νέων θεραπειών</a:t>
            </a:r>
            <a:endParaRPr lang="el-GR" sz="2000" b="1" u="sng" dirty="0"/>
          </a:p>
          <a:p>
            <a:pPr marL="0" indent="0" algn="ctr">
              <a:buNone/>
            </a:pPr>
            <a:endParaRPr lang="el-GR" sz="2000" b="1" u="sng" dirty="0"/>
          </a:p>
          <a:p>
            <a:pPr marL="0" indent="0" algn="ctr">
              <a:buNone/>
            </a:pPr>
            <a:endParaRPr lang="el-GR" sz="2000" dirty="0"/>
          </a:p>
          <a:p>
            <a:pPr marL="0" indent="0" algn="ctr">
              <a:buNone/>
            </a:pPr>
            <a:r>
              <a:rPr lang="el-GR" sz="2000" dirty="0"/>
              <a:t>Η συστηματική παρακολούθηση των παιδιών με χρόνια νοσήματα και γενετικά σύνδρομα, αθροίζει διαρκώς γνώσεις που επιφέρουν αλλαγές στην αντιμετώπιση, στην ενδεχόμενη θεραπεία, προσφέροντας στα παιδιά και στις οικογένειες τους καλύτερη ποιότητα ζωής</a:t>
            </a:r>
            <a:endParaRPr lang="en-US" sz="2000" dirty="0"/>
          </a:p>
        </p:txBody>
      </p:sp>
    </p:spTree>
    <p:extLst>
      <p:ext uri="{BB962C8B-B14F-4D97-AF65-F5344CB8AC3E}">
        <p14:creationId xmlns:p14="http://schemas.microsoft.com/office/powerpoint/2010/main" val="2173868040"/>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1518</TotalTime>
  <Words>6138</Words>
  <Application>Microsoft Macintosh PowerPoint</Application>
  <PresentationFormat>Widescreen</PresentationFormat>
  <Paragraphs>757</Paragraphs>
  <Slides>95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95</vt:i4>
      </vt:variant>
    </vt:vector>
  </HeadingPairs>
  <TitlesOfParts>
    <vt:vector size="101" baseType="lpstr">
      <vt:lpstr>Agency FB</vt:lpstr>
      <vt:lpstr>Arial</vt:lpstr>
      <vt:lpstr>Calibri</vt:lpstr>
      <vt:lpstr>Calibri Light</vt:lpstr>
      <vt:lpstr>Wingdings</vt:lpstr>
      <vt:lpstr>Θέμα του Office</vt:lpstr>
      <vt:lpstr>ΧΡΟΝΙΑ ΝΟΣΗΜΑΤΑ ΚΑΙ ΝΕΥΡΟΑΝΑΠΤΥΞΗ</vt:lpstr>
      <vt:lpstr>Χρόνια νοσήματα </vt:lpstr>
      <vt:lpstr>Χρόνια νοσήματα στην παιδική ηλικία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Χρόνια νοσήματα</vt:lpstr>
      <vt:lpstr>PowerPoint Presentation</vt:lpstr>
      <vt:lpstr>Χρόνια νοσήματα</vt:lpstr>
      <vt:lpstr>ΒΑΣΙΚΕΣ ΑΡΧΕΣ ΓΕΝΕΤΙΚΗΣ ΧΡΩΜΟΣΩΜΑΤΑ  - ΓΟΝΙΔΙΑ</vt:lpstr>
      <vt:lpstr>ΑΝΘΡΩΠΙΝΑ ΧΡΩΜΟΣΩΜΑΤΑ</vt:lpstr>
      <vt:lpstr>ΧΡΩΜΟΣΩΜΑ</vt:lpstr>
      <vt:lpstr>ΓΟΝΙΔΙΑ</vt:lpstr>
      <vt:lpstr>ΓΟΝΙΔΙΑ</vt:lpstr>
      <vt:lpstr>ΚΑΤΗΓΟΡΙΕΣ ΚΛΗΡΟΝΟΜΙΚΟΤΗΤΑΣ</vt:lpstr>
      <vt:lpstr>Συνήθη γενετικά σύνδρομα</vt:lpstr>
      <vt:lpstr>Σύνδρομο</vt:lpstr>
      <vt:lpstr>Γενετικό Σύνδρομο</vt:lpstr>
      <vt:lpstr>Γενετικά Σύνδρομα και Νευροαναπτυξιακές Διαταραχές</vt:lpstr>
      <vt:lpstr>Από την υποψία στη διάγνωση</vt:lpstr>
      <vt:lpstr>Από την υποψία στη διάγνωση     Ειδικός γενετικός έλεγχος </vt:lpstr>
      <vt:lpstr>Σύνδρομο Down ή Τρισωμία 21 (1866)</vt:lpstr>
      <vt:lpstr>PowerPoint Presentation</vt:lpstr>
      <vt:lpstr>Σύνδρομο Down ή Τρισωμία 21</vt:lpstr>
      <vt:lpstr>Σύνδρομο Down ή Τρισωμία 21</vt:lpstr>
      <vt:lpstr>Σύνδρομο Down ή Τρισωμία 21 </vt:lpstr>
      <vt:lpstr>Fragile-X  Σύνδρομο Εύθραυστου Χ</vt:lpstr>
      <vt:lpstr>Εύθραυστο Χ</vt:lpstr>
      <vt:lpstr>Εύθραυστο Χ (1959)</vt:lpstr>
      <vt:lpstr>Εύθραυστο Χ</vt:lpstr>
      <vt:lpstr>Εύθραυστο Χ</vt:lpstr>
      <vt:lpstr>Φαινότυπος και φύλο Fragile X</vt:lpstr>
      <vt:lpstr>Μικροελλειπτικά σύνδρομα Micro-deletion syndromes</vt:lpstr>
      <vt:lpstr>ΣΥΝΔΡΟΜΟ WILLIAMS-BEUREN (1961)</vt:lpstr>
      <vt:lpstr>ΣΥΝΔΡΟΜΟ WILLIAMS-BEUREN</vt:lpstr>
      <vt:lpstr>ΣΥΝΔΡΟΜΟ WILLIAMS-BEUREN</vt:lpstr>
      <vt:lpstr>ΣΥΝΔΡΟΜΟ WILLIAMS-BEUREN</vt:lpstr>
      <vt:lpstr>ΣΥΝΔΡΟΜΟ WILLIAMS-BEUREN</vt:lpstr>
      <vt:lpstr>ΣΥΝΔΡΟΜΟ WILLIAMS-BEUREN</vt:lpstr>
      <vt:lpstr>Σύνδρομο Prader-Willi (1956)</vt:lpstr>
      <vt:lpstr>Σύνδρομο Prader-Willi</vt:lpstr>
      <vt:lpstr>Σύνδρομο Prader-Willi</vt:lpstr>
      <vt:lpstr>Σύνδρομο Prader-Willi</vt:lpstr>
      <vt:lpstr>Σύνδρομο Prader-Willi</vt:lpstr>
      <vt:lpstr>Σύνδρομο Prader-Willi</vt:lpstr>
      <vt:lpstr>Σύνδρομο Prader-Willi</vt:lpstr>
      <vt:lpstr>Σύνδρομο Prader-Willi</vt:lpstr>
      <vt:lpstr>Σύνδρομο Prader-Willi</vt:lpstr>
      <vt:lpstr>22q11.2 deletion Di George syndrome</vt:lpstr>
      <vt:lpstr>22q11.2 deletion syndrome (1968)</vt:lpstr>
      <vt:lpstr>22q11.2 deletion - Di George syndrome</vt:lpstr>
      <vt:lpstr>22q11.2 deletion Di George syndrome</vt:lpstr>
      <vt:lpstr>22q11.2 deletion Di George syndrome</vt:lpstr>
      <vt:lpstr>22q11.2 deletion</vt:lpstr>
      <vt:lpstr>22q11.2 deletion</vt:lpstr>
      <vt:lpstr>Σύνδρομο Angelman</vt:lpstr>
      <vt:lpstr>Σύνδρομο Angelman</vt:lpstr>
      <vt:lpstr>Σύνδρομο Angelman</vt:lpstr>
      <vt:lpstr>Σύνδρομο Angelman</vt:lpstr>
      <vt:lpstr>Σύνδρομο Angelman</vt:lpstr>
      <vt:lpstr>Σύνδρομο Angelman</vt:lpstr>
      <vt:lpstr>Σύνδρομο Angelman</vt:lpstr>
      <vt:lpstr>Σύνδρομο Angelman</vt:lpstr>
      <vt:lpstr>Σύνδρομο Angelman</vt:lpstr>
      <vt:lpstr>Νευροϊνωμάτωση τύπου 1</vt:lpstr>
      <vt:lpstr>Νευροϊνωμάτωση τύπου 1</vt:lpstr>
      <vt:lpstr>Νευροϊνωμάτωση τύπου 1</vt:lpstr>
      <vt:lpstr>Νευροϊνωμάτωση τύπου 1</vt:lpstr>
      <vt:lpstr>Νευροϊνωμάτωση τύπου 1</vt:lpstr>
      <vt:lpstr>Νευροϊνωμάτωση τύπου 1</vt:lpstr>
      <vt:lpstr>Νευροϊνωμάτωση τύπου 1</vt:lpstr>
      <vt:lpstr>PowerPoint Presentation</vt:lpstr>
      <vt:lpstr>Σύνδρομο Rett (1966)</vt:lpstr>
      <vt:lpstr>Σύνδρομο Rett</vt:lpstr>
      <vt:lpstr>Σύνδρομο Rett</vt:lpstr>
      <vt:lpstr>Σύνδρομο Rett</vt:lpstr>
      <vt:lpstr>Σύνδρομο Rett</vt:lpstr>
      <vt:lpstr>Σύνδρομο Rett – MECP2 – νευροβιολογικό μοντέλο</vt:lpstr>
      <vt:lpstr>Σύνδρομο Rett</vt:lpstr>
      <vt:lpstr>Σύνδρομο Turner (45XO)</vt:lpstr>
      <vt:lpstr>Σύνδρομο  Turner</vt:lpstr>
      <vt:lpstr>Σύνδρομο Turner</vt:lpstr>
      <vt:lpstr>Σύνδρομο Klinefelter</vt:lpstr>
      <vt:lpstr>Χρόνια νοσήματα</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Alexandra Klimentopoulou</dc:creator>
  <cp:lastModifiedBy>Panagiota Pervanidou</cp:lastModifiedBy>
  <cp:revision>72</cp:revision>
  <dcterms:created xsi:type="dcterms:W3CDTF">2020-09-18T14:57:54Z</dcterms:created>
  <dcterms:modified xsi:type="dcterms:W3CDTF">2023-12-11T08:53:45Z</dcterms:modified>
</cp:coreProperties>
</file>