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comments/comment1.xml" ContentType="application/vnd.openxmlformats-officedocument.presentationml.comment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256" r:id="rId2"/>
    <p:sldId id="324" r:id="rId3"/>
    <p:sldId id="282" r:id="rId4"/>
    <p:sldId id="258" r:id="rId5"/>
    <p:sldId id="272" r:id="rId6"/>
    <p:sldId id="259" r:id="rId7"/>
    <p:sldId id="260" r:id="rId8"/>
    <p:sldId id="286" r:id="rId9"/>
    <p:sldId id="261" r:id="rId10"/>
    <p:sldId id="287" r:id="rId11"/>
    <p:sldId id="288" r:id="rId12"/>
    <p:sldId id="289" r:id="rId13"/>
    <p:sldId id="290" r:id="rId14"/>
    <p:sldId id="291" r:id="rId15"/>
    <p:sldId id="292" r:id="rId16"/>
    <p:sldId id="294" r:id="rId17"/>
    <p:sldId id="296" r:id="rId18"/>
    <p:sldId id="270" r:id="rId19"/>
    <p:sldId id="262" r:id="rId20"/>
    <p:sldId id="263" r:id="rId21"/>
    <p:sldId id="264" r:id="rId22"/>
    <p:sldId id="325" r:id="rId23"/>
    <p:sldId id="311" r:id="rId24"/>
    <p:sldId id="265" r:id="rId25"/>
    <p:sldId id="266" r:id="rId26"/>
    <p:sldId id="273" r:id="rId27"/>
    <p:sldId id="274" r:id="rId28"/>
    <p:sldId id="276" r:id="rId29"/>
    <p:sldId id="277" r:id="rId30"/>
    <p:sldId id="279" r:id="rId31"/>
    <p:sldId id="280" r:id="rId32"/>
    <p:sldId id="281" r:id="rId33"/>
    <p:sldId id="298" r:id="rId34"/>
    <p:sldId id="275" r:id="rId35"/>
    <p:sldId id="299" r:id="rId36"/>
    <p:sldId id="300" r:id="rId37"/>
    <p:sldId id="301" r:id="rId38"/>
    <p:sldId id="302" r:id="rId39"/>
    <p:sldId id="303" r:id="rId40"/>
    <p:sldId id="304" r:id="rId41"/>
    <p:sldId id="305" r:id="rId42"/>
    <p:sldId id="306" r:id="rId43"/>
    <p:sldId id="312" r:id="rId44"/>
    <p:sldId id="308" r:id="rId45"/>
    <p:sldId id="310" r:id="rId46"/>
    <p:sldId id="267" r:id="rId47"/>
    <p:sldId id="268" r:id="rId48"/>
    <p:sldId id="313" r:id="rId49"/>
    <p:sldId id="314" r:id="rId50"/>
    <p:sldId id="316" r:id="rId51"/>
    <p:sldId id="317" r:id="rId52"/>
    <p:sldId id="318" r:id="rId53"/>
    <p:sldId id="319" r:id="rId54"/>
    <p:sldId id="320" r:id="rId55"/>
    <p:sldId id="321" r:id="rId56"/>
    <p:sldId id="322" r:id="rId57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XENIA KALISPERATI" initials="XK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CC0099"/>
    <a:srgbClr val="FFCCCC"/>
    <a:srgbClr val="FF33CC"/>
    <a:srgbClr val="CC00CC"/>
    <a:srgbClr val="C6C6C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Χωρίς στυλ, πλέγμα πίνακα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60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414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1-31T12:41:28.399" idx="2">
    <p:pos x="10" y="10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02AFF0-A4E9-487F-8CB4-6B50075CCE65}" type="datetimeFigureOut">
              <a:rPr lang="el-GR" smtClean="0"/>
              <a:pPr/>
              <a:t>31/1/2022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2234D-A14E-4F61-A523-986E82B84A2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515645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F284B2-836D-48E6-B1B8-2D9DDBE38D7A}" type="slidenum">
              <a:rPr lang="el-GR" smtClean="0"/>
              <a:pPr/>
              <a:t>9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6928582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A6C29B0C-D41D-41C7-BE25-5F67EAED74F8}" type="slidenum">
              <a:rPr lang="el-GR" altLang="el-GR">
                <a:latin typeface="Arial" panose="020B0604020202020204" pitchFamily="34" charset="0"/>
              </a:rPr>
              <a:pPr/>
              <a:t>30</a:t>
            </a:fld>
            <a:endParaRPr lang="el-GR" altLang="el-GR">
              <a:latin typeface="Arial" panose="020B0604020202020204" pitchFamily="34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2938" y="914400"/>
            <a:ext cx="5572125" cy="3135313"/>
          </a:xfrm>
          <a:solidFill>
            <a:srgbClr val="FFFFFF"/>
          </a:solidFill>
          <a:ln/>
        </p:spPr>
      </p:sp>
      <p:sp>
        <p:nvSpPr>
          <p:cNvPr id="30724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1046163" y="4352925"/>
            <a:ext cx="4770437" cy="3479800"/>
          </a:xfrm>
          <a:noFill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215900" indent="-215900" defTabSz="457200" eaLnBrk="1" hangingPunct="1">
              <a:lnSpc>
                <a:spcPct val="97000"/>
              </a:lnSpc>
              <a:spcBef>
                <a:spcPct val="0"/>
              </a:spcBef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altLang="el-GR" sz="1600">
                <a:ea typeface="Lucida Sans Unicode" panose="020B0602030504020204" pitchFamily="34" charset="0"/>
                <a:cs typeface="Lucida Sans Unicode" panose="020B0602030504020204" pitchFamily="34" charset="0"/>
              </a:rPr>
              <a:t>Figure 1. Kaplan-Meier Analysis of the Proportion of H. pylori-Positive and H. pylori-Negative Patients Who Remained Free of Gastric Cancer.</a:t>
            </a:r>
          </a:p>
          <a:p>
            <a:pPr marL="215900" indent="-215900" defTabSz="457200" eaLnBrk="1" hangingPunct="1">
              <a:lnSpc>
                <a:spcPct val="97000"/>
              </a:lnSpc>
              <a:spcBef>
                <a:spcPct val="0"/>
              </a:spcBef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GB" altLang="el-GR" sz="1600">
              <a:ea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marL="215900" indent="-215900" defTabSz="457200" eaLnBrk="1" hangingPunct="1">
              <a:lnSpc>
                <a:spcPct val="97000"/>
              </a:lnSpc>
              <a:spcBef>
                <a:spcPct val="0"/>
              </a:spcBef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altLang="el-GR" sz="1600">
                <a:ea typeface="Lucida Sans Unicode" panose="020B0602030504020204" pitchFamily="34" charset="0"/>
                <a:cs typeface="Lucida Sans Unicode" panose="020B0602030504020204" pitchFamily="34" charset="0"/>
              </a:rPr>
              <a:t>During follow-up, gastric cancer developed in 36 of the 1246 H. pylori-infected patients (2.9 percent) but in none of the 280 uninfected patients (P&lt;0.001).</a:t>
            </a:r>
          </a:p>
        </p:txBody>
      </p:sp>
    </p:spTree>
    <p:extLst>
      <p:ext uri="{BB962C8B-B14F-4D97-AF65-F5344CB8AC3E}">
        <p14:creationId xmlns="" xmlns:p14="http://schemas.microsoft.com/office/powerpoint/2010/main" val="39175774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DB442084-1561-408F-A89E-23D597DEBE09}" type="slidenum">
              <a:rPr lang="el-GR" altLang="el-GR">
                <a:latin typeface="Arial" panose="020B0604020202020204" pitchFamily="34" charset="0"/>
              </a:rPr>
              <a:pPr/>
              <a:t>32</a:t>
            </a:fld>
            <a:endParaRPr lang="el-GR" altLang="el-GR">
              <a:latin typeface="Arial" panose="020B0604020202020204" pitchFamily="34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l-GR"/>
          </a:p>
        </p:txBody>
      </p:sp>
    </p:spTree>
    <p:extLst>
      <p:ext uri="{BB962C8B-B14F-4D97-AF65-F5344CB8AC3E}">
        <p14:creationId xmlns="" xmlns:p14="http://schemas.microsoft.com/office/powerpoint/2010/main" val="1732481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Στυλ κύριου υπότιτλου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8C99C-7727-47CD-97D0-C8BD1FA7A540}" type="datetimeFigureOut">
              <a:rPr lang="el-GR" smtClean="0"/>
              <a:pPr/>
              <a:t>31/1/2022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E57A2-7F64-4469-8CFE-2348C3FE6EE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440370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8C99C-7727-47CD-97D0-C8BD1FA7A540}" type="datetimeFigureOut">
              <a:rPr lang="el-GR" smtClean="0"/>
              <a:pPr/>
              <a:t>31/1/2022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E57A2-7F64-4469-8CFE-2348C3FE6EE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13503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8C99C-7727-47CD-97D0-C8BD1FA7A540}" type="datetimeFigureOut">
              <a:rPr lang="el-GR" smtClean="0"/>
              <a:pPr/>
              <a:t>31/1/2022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E57A2-7F64-4469-8CFE-2348C3FE6EE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7672931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Τίτλος, Κείμενο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3D39DC-96CC-4062-9B03-D14D92007492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="" xmlns:p14="http://schemas.microsoft.com/office/powerpoint/2010/main" val="21857449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Τίτλος, 2 Αντικείμενα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89163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2"/>
          </p:nvPr>
        </p:nvSpPr>
        <p:spPr>
          <a:xfrm>
            <a:off x="609600" y="3941763"/>
            <a:ext cx="5384800" cy="2189162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half" idx="3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8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F88503-00EF-4DE5-9B72-D6FDF08D4F01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="" xmlns:p14="http://schemas.microsoft.com/office/powerpoint/2010/main" val="2438025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8C99C-7727-47CD-97D0-C8BD1FA7A540}" type="datetimeFigureOut">
              <a:rPr lang="el-GR" smtClean="0"/>
              <a:pPr/>
              <a:t>31/1/2022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E57A2-7F64-4469-8CFE-2348C3FE6EE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629583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8C99C-7727-47CD-97D0-C8BD1FA7A540}" type="datetimeFigureOut">
              <a:rPr lang="el-GR" smtClean="0"/>
              <a:pPr/>
              <a:t>31/1/2022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E57A2-7F64-4469-8CFE-2348C3FE6EE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537521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8C99C-7727-47CD-97D0-C8BD1FA7A540}" type="datetimeFigureOut">
              <a:rPr lang="el-GR" smtClean="0"/>
              <a:pPr/>
              <a:t>31/1/2022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E57A2-7F64-4469-8CFE-2348C3FE6EE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814808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8C99C-7727-47CD-97D0-C8BD1FA7A540}" type="datetimeFigureOut">
              <a:rPr lang="el-GR" smtClean="0"/>
              <a:pPr/>
              <a:t>31/1/2022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E57A2-7F64-4469-8CFE-2348C3FE6EE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232150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8C99C-7727-47CD-97D0-C8BD1FA7A540}" type="datetimeFigureOut">
              <a:rPr lang="el-GR" smtClean="0"/>
              <a:pPr/>
              <a:t>31/1/2022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E57A2-7F64-4469-8CFE-2348C3FE6EE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316128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8C99C-7727-47CD-97D0-C8BD1FA7A540}" type="datetimeFigureOut">
              <a:rPr lang="el-GR" smtClean="0"/>
              <a:pPr/>
              <a:t>31/1/2022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E57A2-7F64-4469-8CFE-2348C3FE6EE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300072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8C99C-7727-47CD-97D0-C8BD1FA7A540}" type="datetimeFigureOut">
              <a:rPr lang="el-GR" smtClean="0"/>
              <a:pPr/>
              <a:t>31/1/2022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E57A2-7F64-4469-8CFE-2348C3FE6EE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250564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8C99C-7727-47CD-97D0-C8BD1FA7A540}" type="datetimeFigureOut">
              <a:rPr lang="el-GR" smtClean="0"/>
              <a:pPr/>
              <a:t>31/1/2022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E57A2-7F64-4469-8CFE-2348C3FE6EE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242137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B8C99C-7727-47CD-97D0-C8BD1FA7A540}" type="datetimeFigureOut">
              <a:rPr lang="el-GR" smtClean="0"/>
              <a:pPr/>
              <a:t>31/1/2022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EE57A2-7F64-4469-8CFE-2348C3FE6EE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652173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sz="7200" b="1" dirty="0">
                <a:latin typeface="+mn-lt"/>
              </a:rPr>
              <a:t>Ν</a:t>
            </a:r>
            <a:r>
              <a:rPr lang="el-GR" sz="4800" b="1" dirty="0">
                <a:latin typeface="+mn-lt"/>
              </a:rPr>
              <a:t>ΕΟΠΛΑΣΜΑΤΑ </a:t>
            </a:r>
            <a:r>
              <a:rPr lang="el-GR" sz="7200" b="1" dirty="0">
                <a:latin typeface="+mn-lt"/>
              </a:rPr>
              <a:t>Ο</a:t>
            </a:r>
            <a:r>
              <a:rPr lang="el-GR" sz="4800" b="1" dirty="0">
                <a:latin typeface="+mn-lt"/>
              </a:rPr>
              <a:t>ΙΣΟΦΑΓΟΥ &amp; </a:t>
            </a:r>
            <a:r>
              <a:rPr lang="el-GR" sz="7200" b="1" dirty="0">
                <a:latin typeface="+mn-lt"/>
              </a:rPr>
              <a:t>Σ</a:t>
            </a:r>
            <a:r>
              <a:rPr lang="el-GR" sz="4800" b="1" dirty="0">
                <a:latin typeface="+mn-lt"/>
              </a:rPr>
              <a:t>ΤΟΜΑΧΟΥ</a:t>
            </a:r>
            <a:endParaRPr lang="el-GR" b="1" dirty="0">
              <a:latin typeface="+mn-lt"/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3999" y="4046175"/>
            <a:ext cx="9580605" cy="1655762"/>
          </a:xfrm>
        </p:spPr>
        <p:txBody>
          <a:bodyPr>
            <a:noAutofit/>
          </a:bodyPr>
          <a:lstStyle/>
          <a:p>
            <a:r>
              <a:rPr lang="el-GR" b="1" dirty="0"/>
              <a:t>ΣΤΑΥΡΟΣ ΣΟΥΓΙΟΥΛΤΖΗΣ</a:t>
            </a:r>
          </a:p>
          <a:p>
            <a:r>
              <a:rPr lang="el-GR" b="1" dirty="0" smtClean="0"/>
              <a:t>ΑΝΑΠΛΗΡΩΤΗΣ </a:t>
            </a:r>
            <a:r>
              <a:rPr lang="el-GR" b="1" dirty="0"/>
              <a:t>ΚΑΘΗΓΗΤΗΣ ΠΑΘΟΦΥΣΙΟΛΟΓΙΑΣ-ΓΑΣΤΡΕΝΤΕΡΟΛΟΓΙΑΣ</a:t>
            </a:r>
          </a:p>
          <a:p>
            <a:r>
              <a:rPr lang="el-GR" b="1" dirty="0"/>
              <a:t>ΕΚΠΑ</a:t>
            </a:r>
          </a:p>
          <a:p>
            <a:r>
              <a:rPr lang="el-GR" b="1" dirty="0" smtClean="0"/>
              <a:t>ΓΝΑ </a:t>
            </a:r>
            <a:r>
              <a:rPr lang="el-GR" b="1" dirty="0"/>
              <a:t>ΛΑΪΚΟ </a:t>
            </a:r>
          </a:p>
        </p:txBody>
      </p:sp>
    </p:spTree>
    <p:extLst>
      <p:ext uri="{BB962C8B-B14F-4D97-AF65-F5344CB8AC3E}">
        <p14:creationId xmlns="" xmlns:p14="http://schemas.microsoft.com/office/powerpoint/2010/main" val="5075457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>
                <a:latin typeface="+mn-lt"/>
              </a:rPr>
              <a:t>Καρκίνος Οισοφάγου και Μεταλλάξεις</a:t>
            </a:r>
          </a:p>
        </p:txBody>
      </p:sp>
      <p:pic>
        <p:nvPicPr>
          <p:cNvPr id="6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96416" y="1825625"/>
            <a:ext cx="5799168" cy="43513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946102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>
                <a:latin typeface="+mn-lt"/>
              </a:rPr>
              <a:t>Καρκίνος οισοφάγου-Κλινική Εικόνα</a:t>
            </a:r>
          </a:p>
        </p:txBody>
      </p:sp>
      <p:sp>
        <p:nvSpPr>
          <p:cNvPr id="5" name="Θέση περιεχομένου 4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l-GR" dirty="0"/>
              <a:t>Σε αρχικά στάδια ίσως </a:t>
            </a:r>
            <a:r>
              <a:rPr lang="el-GR" dirty="0" err="1"/>
              <a:t>ασυμπτωματικοί</a:t>
            </a:r>
            <a:endParaRPr lang="el-GR" dirty="0"/>
          </a:p>
          <a:p>
            <a:r>
              <a:rPr lang="el-GR" dirty="0"/>
              <a:t>Προοδευτική δυσφαγία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l-GR" dirty="0"/>
              <a:t>Αρχικά στερεά (εύρος αυλού 13</a:t>
            </a:r>
            <a:r>
              <a:rPr lang="en-US" dirty="0"/>
              <a:t>mm)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l-GR" dirty="0"/>
              <a:t>Εν συνεχεία στα υγρά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l-GR" dirty="0" err="1"/>
              <a:t>Οδυνοφαγία</a:t>
            </a:r>
            <a:r>
              <a:rPr lang="el-GR" dirty="0"/>
              <a:t> κυρίως σε εξέλκωση</a:t>
            </a:r>
          </a:p>
          <a:p>
            <a:r>
              <a:rPr lang="el-GR" dirty="0"/>
              <a:t>Απώλεια ΣΒ</a:t>
            </a:r>
          </a:p>
          <a:p>
            <a:r>
              <a:rPr lang="el-GR" dirty="0"/>
              <a:t>Βήχας</a:t>
            </a:r>
          </a:p>
          <a:p>
            <a:r>
              <a:rPr lang="el-GR" dirty="0"/>
              <a:t>Αναγωγές</a:t>
            </a:r>
          </a:p>
          <a:p>
            <a:r>
              <a:rPr lang="el-GR" dirty="0" err="1"/>
              <a:t>Θωρακαλγία</a:t>
            </a:r>
            <a:r>
              <a:rPr lang="el-GR" dirty="0"/>
              <a:t> με αντανάκλαση στην ράχη</a:t>
            </a:r>
          </a:p>
          <a:p>
            <a:r>
              <a:rPr lang="el-GR" dirty="0" err="1"/>
              <a:t>Βράγχος</a:t>
            </a:r>
            <a:r>
              <a:rPr lang="el-GR" dirty="0"/>
              <a:t> φωνής</a:t>
            </a:r>
          </a:p>
          <a:p>
            <a:endParaRPr lang="el-GR" dirty="0"/>
          </a:p>
        </p:txBody>
      </p:sp>
      <p:pic>
        <p:nvPicPr>
          <p:cNvPr id="7" name="Θέση περιεχομένου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67550" y="2382983"/>
            <a:ext cx="4286250" cy="274702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391139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>
                <a:latin typeface="+mn-lt"/>
              </a:rPr>
              <a:t>Διάγνωση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l-GR" b="1" dirty="0"/>
              <a:t>Εργαστηριακός έλεγχος</a:t>
            </a:r>
          </a:p>
          <a:p>
            <a:pPr marL="514350" indent="-514350">
              <a:buFont typeface="+mj-lt"/>
              <a:buAutoNum type="arabicPeriod"/>
            </a:pPr>
            <a:r>
              <a:rPr lang="el-GR" b="1" dirty="0" err="1"/>
              <a:t>Γαστροσκόπηση</a:t>
            </a:r>
            <a:endParaRPr lang="el-GR" b="1" dirty="0"/>
          </a:p>
          <a:p>
            <a:pPr marL="514350" indent="-514350">
              <a:buFont typeface="+mj-lt"/>
              <a:buAutoNum type="arabicPeriod"/>
            </a:pPr>
            <a:r>
              <a:rPr lang="el-GR" b="1" dirty="0"/>
              <a:t>Ακτινογραφία</a:t>
            </a:r>
          </a:p>
          <a:p>
            <a:pPr marL="514350" indent="-514350">
              <a:buFont typeface="+mj-lt"/>
              <a:buAutoNum type="arabicPeriod"/>
            </a:pPr>
            <a:r>
              <a:rPr lang="el-GR" b="1" dirty="0"/>
              <a:t>Βαριούχο γεύμα</a:t>
            </a:r>
          </a:p>
          <a:p>
            <a:pPr marL="514350" indent="-514350">
              <a:buFont typeface="+mj-lt"/>
              <a:buAutoNum type="arabicPeriod"/>
            </a:pPr>
            <a:r>
              <a:rPr lang="el-GR" b="1" dirty="0"/>
              <a:t>Αξονική</a:t>
            </a:r>
          </a:p>
          <a:p>
            <a:pPr marL="514350" indent="-514350">
              <a:buFont typeface="+mj-lt"/>
              <a:buAutoNum type="arabicPeriod"/>
            </a:pPr>
            <a:r>
              <a:rPr lang="el-GR" b="1" dirty="0"/>
              <a:t>Ενδοσκοπικό υπερηχογράφημα</a:t>
            </a:r>
          </a:p>
          <a:p>
            <a:pPr marL="0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32224120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>
                <a:latin typeface="+mn-lt"/>
              </a:rPr>
              <a:t>Ενδοσκόπηση</a:t>
            </a:r>
          </a:p>
        </p:txBody>
      </p:sp>
      <p:pic>
        <p:nvPicPr>
          <p:cNvPr id="8" name="Θέση περιεχομένου 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42951" y="1430880"/>
            <a:ext cx="1700374" cy="1524000"/>
          </a:xfrm>
          <a:prstGeom prst="rect">
            <a:avLst/>
          </a:prstGeom>
        </p:spPr>
      </p:pic>
      <p:sp>
        <p:nvSpPr>
          <p:cNvPr id="6" name="Θέση περιεχομένου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Μάζα, στένωση, εξέλκωση ή ήπια </a:t>
            </a:r>
            <a:r>
              <a:rPr lang="el-GR" dirty="0" err="1"/>
              <a:t>υπέγερση</a:t>
            </a:r>
            <a:r>
              <a:rPr lang="el-GR" dirty="0"/>
              <a:t> βλεννογόνου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Σε υποψία πλακώδους : </a:t>
            </a:r>
            <a:r>
              <a:rPr lang="en-US" dirty="0" err="1"/>
              <a:t>lugol</a:t>
            </a: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Σε υποψία </a:t>
            </a:r>
            <a:r>
              <a:rPr lang="el-GR" dirty="0" err="1"/>
              <a:t>αδενοκαρκινώματος</a:t>
            </a:r>
            <a:r>
              <a:rPr lang="el-GR" dirty="0"/>
              <a:t>: </a:t>
            </a:r>
            <a:r>
              <a:rPr lang="en-US" dirty="0"/>
              <a:t>methylene blue, acetic acid, indigo carmine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NBI</a:t>
            </a:r>
          </a:p>
          <a:p>
            <a:pPr marL="0" indent="0">
              <a:buNone/>
            </a:pPr>
            <a:endParaRPr lang="el-GR" dirty="0"/>
          </a:p>
        </p:txBody>
      </p:sp>
      <p:pic>
        <p:nvPicPr>
          <p:cNvPr id="9" name="Εικόνα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3296" y="1430880"/>
            <a:ext cx="1700373" cy="1524000"/>
          </a:xfrm>
          <a:prstGeom prst="rect">
            <a:avLst/>
          </a:prstGeom>
        </p:spPr>
      </p:pic>
      <p:pic>
        <p:nvPicPr>
          <p:cNvPr id="10" name="Εικόνα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634" y="3247568"/>
            <a:ext cx="1700374" cy="1546133"/>
          </a:xfrm>
          <a:prstGeom prst="rect">
            <a:avLst/>
          </a:prstGeom>
        </p:spPr>
      </p:pic>
      <p:pic>
        <p:nvPicPr>
          <p:cNvPr id="11" name="Εικόνα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3917" y="3287417"/>
            <a:ext cx="1700373" cy="1524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259579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>
                <a:latin typeface="+mn-lt"/>
              </a:rPr>
              <a:t>Ακτινογραφία</a:t>
            </a:r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44739" y="1690689"/>
            <a:ext cx="2373770" cy="1966912"/>
          </a:xfrm>
          <a:prstGeom prst="rect">
            <a:avLst/>
          </a:prstGeom>
        </p:spPr>
      </p:pic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Πνευμονία εξ </a:t>
            </a:r>
            <a:r>
              <a:rPr lang="el-GR" dirty="0" err="1"/>
              <a:t>εισροφήσεως</a:t>
            </a:r>
            <a:endParaRPr lang="el-GR" dirty="0"/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Διάταση οισοφάγου-</a:t>
            </a:r>
            <a:r>
              <a:rPr lang="el-GR" dirty="0" err="1"/>
              <a:t>υδραερικό</a:t>
            </a:r>
            <a:r>
              <a:rPr lang="el-GR" dirty="0"/>
              <a:t> επίπεδο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Πνευμονικές μεταστάσεις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Πλευριτικές συλλογές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Συρίγγια</a:t>
            </a: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8469" y="2272579"/>
            <a:ext cx="2373770" cy="1966913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 rotWithShape="1">
          <a:blip r:embed="rId4"/>
          <a:srcRect r="51082" b="3088"/>
          <a:stretch/>
        </p:blipFill>
        <p:spPr>
          <a:xfrm>
            <a:off x="244739" y="4239492"/>
            <a:ext cx="2373769" cy="198928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819541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>
                <a:latin typeface="+mn-lt"/>
              </a:rPr>
              <a:t>Βαριούχο γεύμα</a:t>
            </a:r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17297" y="1676400"/>
            <a:ext cx="1381125" cy="2631930"/>
          </a:xfrm>
          <a:prstGeom prst="rect">
            <a:avLst/>
          </a:prstGeom>
        </p:spPr>
      </p:pic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l-GR" dirty="0" err="1"/>
              <a:t>Πολυποειδής</a:t>
            </a:r>
            <a:r>
              <a:rPr lang="el-GR" dirty="0"/>
              <a:t> μάζα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Εξέλκωση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Στένωση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Μάζα</a:t>
            </a: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6262" y="3324657"/>
            <a:ext cx="1971675" cy="23145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717881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103031"/>
            <a:ext cx="10515600" cy="991673"/>
          </a:xfrm>
        </p:spPr>
        <p:txBody>
          <a:bodyPr/>
          <a:lstStyle/>
          <a:p>
            <a:pPr algn="ctr"/>
            <a:r>
              <a:rPr lang="el-GR" b="1" dirty="0" err="1">
                <a:latin typeface="+mn-lt"/>
              </a:rPr>
              <a:t>Σταδιοποίηση</a:t>
            </a:r>
            <a:endParaRPr lang="el-GR" b="1" dirty="0">
              <a:latin typeface="+mn-lt"/>
            </a:endParaRP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75020" y="1416676"/>
            <a:ext cx="5885645" cy="509513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038596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18146"/>
          </a:xfrm>
        </p:spPr>
        <p:txBody>
          <a:bodyPr/>
          <a:lstStyle/>
          <a:p>
            <a:pPr algn="ctr"/>
            <a:r>
              <a:rPr lang="el-GR" b="1" dirty="0">
                <a:latin typeface="+mn-lt"/>
              </a:rPr>
              <a:t>Θεραπεία</a:t>
            </a:r>
          </a:p>
        </p:txBody>
      </p:sp>
      <p:pic>
        <p:nvPicPr>
          <p:cNvPr id="7" name="Θέση περιεχομένου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818146"/>
            <a:ext cx="4081133" cy="5931569"/>
          </a:xfrm>
          <a:prstGeom prst="rect">
            <a:avLst/>
          </a:prstGeom>
        </p:spPr>
      </p:pic>
      <p:sp>
        <p:nvSpPr>
          <p:cNvPr id="6" name="Θέση περιεχομένου 5"/>
          <p:cNvSpPr>
            <a:spLocks noGrp="1"/>
          </p:cNvSpPr>
          <p:nvPr>
            <p:ph sz="half" idx="2"/>
          </p:nvPr>
        </p:nvSpPr>
        <p:spPr>
          <a:xfrm>
            <a:off x="6172200" y="818146"/>
            <a:ext cx="5181600" cy="5358817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l-GR" b="1" dirty="0"/>
              <a:t>Χειρουργείο: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l-GR" b="1" dirty="0" err="1"/>
              <a:t>Οισοφαγεκτομή</a:t>
            </a:r>
            <a:r>
              <a:rPr lang="el-GR" b="1" dirty="0"/>
              <a:t> </a:t>
            </a:r>
            <a:r>
              <a:rPr lang="en-US" b="1" dirty="0"/>
              <a:t>Ivor Lewis </a:t>
            </a:r>
            <a:r>
              <a:rPr lang="el-GR" b="1" dirty="0"/>
              <a:t>ή </a:t>
            </a:r>
            <a:r>
              <a:rPr lang="en-US" b="1" dirty="0"/>
              <a:t>McKeown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l-GR" b="1" dirty="0" err="1"/>
              <a:t>Οισοφαγεκτομή</a:t>
            </a:r>
            <a:r>
              <a:rPr lang="el-GR" b="1" dirty="0"/>
              <a:t> μόνο σε Τ1α, Τ1</a:t>
            </a:r>
            <a:r>
              <a:rPr lang="en-US" b="1" dirty="0"/>
              <a:t>b, T2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l-GR" b="1" dirty="0" err="1"/>
              <a:t>Οισοφαγεκτομή</a:t>
            </a:r>
            <a:r>
              <a:rPr lang="el-GR" b="1" dirty="0"/>
              <a:t> συνδυαστικά με άλλη ογκολογική θεραπεία σε Τ1-Τ4α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l-GR" b="1" dirty="0"/>
              <a:t>Νοσηρότητα 40-50%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l-GR" b="1" dirty="0"/>
              <a:t>Θνητότητα 3-13%</a:t>
            </a:r>
          </a:p>
          <a:p>
            <a:pPr marL="514350" indent="-514350">
              <a:buFont typeface="+mj-lt"/>
              <a:buAutoNum type="arabicPeriod"/>
            </a:pPr>
            <a:r>
              <a:rPr lang="el-GR" b="1" dirty="0"/>
              <a:t>Ενδοσκόπηση: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l-GR" b="1" dirty="0"/>
              <a:t>Θεραπεία σε Τ1α ή παρηγορητικά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b="1" dirty="0"/>
              <a:t>EMR</a:t>
            </a:r>
            <a:r>
              <a:rPr lang="el-GR" b="1" dirty="0"/>
              <a:t>: Τ1α, &lt;15</a:t>
            </a:r>
            <a:r>
              <a:rPr lang="en-US" b="1" dirty="0"/>
              <a:t>mm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l-GR" b="1" dirty="0"/>
              <a:t>Ε</a:t>
            </a:r>
            <a:r>
              <a:rPr lang="en-US" b="1" dirty="0"/>
              <a:t>SD</a:t>
            </a:r>
            <a:r>
              <a:rPr lang="el-GR" b="1" dirty="0"/>
              <a:t>: Τ1, υπερτερεί της ΕΜ</a:t>
            </a:r>
            <a:r>
              <a:rPr lang="en-US" b="1" dirty="0"/>
              <a:t>R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b="1" dirty="0"/>
              <a:t>Ablation</a:t>
            </a:r>
            <a:r>
              <a:rPr lang="el-GR" b="1" dirty="0"/>
              <a:t>: </a:t>
            </a:r>
            <a:r>
              <a:rPr lang="en-US" b="1" dirty="0"/>
              <a:t>RFA </a:t>
            </a:r>
            <a:r>
              <a:rPr lang="el-GR" b="1" dirty="0"/>
              <a:t>ή </a:t>
            </a:r>
            <a:r>
              <a:rPr lang="el-GR" b="1" dirty="0" err="1"/>
              <a:t>φωτοδυναμικη</a:t>
            </a:r>
            <a:endParaRPr lang="el-GR" b="1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el-GR" b="1" dirty="0"/>
              <a:t>Τοποθέτηση </a:t>
            </a:r>
            <a:r>
              <a:rPr lang="en-US" b="1" dirty="0"/>
              <a:t>stent</a:t>
            </a:r>
            <a:r>
              <a:rPr lang="el-GR" b="1" dirty="0"/>
              <a:t>: παρηγορητικά</a:t>
            </a:r>
          </a:p>
          <a:p>
            <a:pPr marL="514350" indent="-514350">
              <a:buFont typeface="+mj-lt"/>
              <a:buAutoNum type="arabicPeriod"/>
            </a:pPr>
            <a:r>
              <a:rPr lang="el-GR" b="1" dirty="0"/>
              <a:t>ΧΜΘ-ΑΚΘ-Ανοσοθεραπεία</a:t>
            </a:r>
          </a:p>
          <a:p>
            <a:pPr marL="514350" indent="-514350">
              <a:buFont typeface="+mj-lt"/>
              <a:buAutoNum type="arabicPeriod"/>
            </a:pPr>
            <a:endParaRPr lang="el-GR" dirty="0"/>
          </a:p>
          <a:p>
            <a:pPr lvl="1">
              <a:buFont typeface="Wingdings" panose="05000000000000000000" pitchFamily="2" charset="2"/>
              <a:buChar char="ü"/>
            </a:pPr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29333063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 err="1">
                <a:solidFill>
                  <a:srgbClr val="002060"/>
                </a:solidFill>
                <a:latin typeface="+mn-lt"/>
              </a:rPr>
              <a:t>Αχαλασία</a:t>
            </a:r>
            <a:r>
              <a:rPr lang="el-GR" b="1" dirty="0">
                <a:solidFill>
                  <a:srgbClr val="002060"/>
                </a:solidFill>
                <a:latin typeface="+mn-lt"/>
              </a:rPr>
              <a:t> και Οισοφαγικός Καρκίνος</a:t>
            </a: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1856935" y="1913206"/>
            <a:ext cx="8271803" cy="39389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9890774">
            <a:off x="1322363" y="2588455"/>
            <a:ext cx="9453489" cy="1077218"/>
          </a:xfrm>
          <a:prstGeom prst="rect">
            <a:avLst/>
          </a:prstGeom>
          <a:noFill/>
          <a:ln w="1174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>
                <a:solidFill>
                  <a:srgbClr val="FF0000"/>
                </a:solidFill>
              </a:rPr>
              <a:t>ΑΧΑΛΑΣΙΑ          </a:t>
            </a:r>
          </a:p>
          <a:p>
            <a:pPr algn="ctr"/>
            <a:r>
              <a:rPr lang="el-GR" sz="3200" b="1" dirty="0">
                <a:solidFill>
                  <a:srgbClr val="FF0000"/>
                </a:solidFill>
              </a:rPr>
              <a:t>ΕΝΔΟΣΚΟΠΙΚΗ ΕΠΙΤΗΡΗΣΗ ΜΕΤΑ ΤΗΝ 10ΕΤΙΑ???????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37172" y="6488668"/>
            <a:ext cx="4554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Torres-Aguilera, </a:t>
            </a:r>
            <a:r>
              <a:rPr lang="en-GB" b="1" dirty="0" err="1"/>
              <a:t>Clin</a:t>
            </a:r>
            <a:r>
              <a:rPr lang="en-GB" b="1" dirty="0"/>
              <a:t> </a:t>
            </a:r>
            <a:r>
              <a:rPr lang="en-GB" b="1" dirty="0" err="1"/>
              <a:t>Exp</a:t>
            </a:r>
            <a:r>
              <a:rPr lang="en-GB" b="1" dirty="0"/>
              <a:t> </a:t>
            </a:r>
            <a:r>
              <a:rPr lang="en-GB" b="1" dirty="0" err="1"/>
              <a:t>Gastroenterol</a:t>
            </a:r>
            <a:r>
              <a:rPr lang="en-GB" b="1" dirty="0"/>
              <a:t>, 2018</a:t>
            </a:r>
            <a:endParaRPr lang="el-GR" b="1" dirty="0"/>
          </a:p>
        </p:txBody>
      </p:sp>
    </p:spTree>
    <p:extLst>
      <p:ext uri="{BB962C8B-B14F-4D97-AF65-F5344CB8AC3E}">
        <p14:creationId xmlns="" xmlns:p14="http://schemas.microsoft.com/office/powerpoint/2010/main" val="1812369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Ορθογώνιο 6"/>
          <p:cNvSpPr/>
          <p:nvPr/>
        </p:nvSpPr>
        <p:spPr>
          <a:xfrm>
            <a:off x="5175161" y="1958998"/>
            <a:ext cx="1841678" cy="65541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b="1" dirty="0">
                <a:solidFill>
                  <a:schemeClr val="tx1"/>
                </a:solidFill>
              </a:rPr>
              <a:t>Επίπεδος κυλινδρικός βλεννογόνος</a:t>
            </a:r>
          </a:p>
        </p:txBody>
      </p:sp>
      <p:sp>
        <p:nvSpPr>
          <p:cNvPr id="9" name="Ορθογώνιο 8"/>
          <p:cNvSpPr/>
          <p:nvPr/>
        </p:nvSpPr>
        <p:spPr>
          <a:xfrm>
            <a:off x="5175161" y="2882720"/>
            <a:ext cx="1841678" cy="51515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b="1" dirty="0">
                <a:solidFill>
                  <a:schemeClr val="tx1"/>
                </a:solidFill>
              </a:rPr>
              <a:t>Συστηματικές βιοψίες</a:t>
            </a:r>
          </a:p>
        </p:txBody>
      </p:sp>
      <p:sp>
        <p:nvSpPr>
          <p:cNvPr id="10" name="Ορθογώνιο 9"/>
          <p:cNvSpPr/>
          <p:nvPr/>
        </p:nvSpPr>
        <p:spPr>
          <a:xfrm>
            <a:off x="5175161" y="3666184"/>
            <a:ext cx="1841678" cy="51515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b="1" dirty="0">
                <a:solidFill>
                  <a:schemeClr val="tx1"/>
                </a:solidFill>
              </a:rPr>
              <a:t>Χαμηλόβαθμη δυσπλασία</a:t>
            </a:r>
          </a:p>
        </p:txBody>
      </p:sp>
      <p:sp>
        <p:nvSpPr>
          <p:cNvPr id="11" name="Ορθογώνιο 10"/>
          <p:cNvSpPr/>
          <p:nvPr/>
        </p:nvSpPr>
        <p:spPr>
          <a:xfrm>
            <a:off x="2919212" y="3666184"/>
            <a:ext cx="1841678" cy="51515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b="1" dirty="0">
                <a:solidFill>
                  <a:schemeClr val="tx1"/>
                </a:solidFill>
              </a:rPr>
              <a:t>Ακαθόριστη δυσπλασία</a:t>
            </a:r>
          </a:p>
        </p:txBody>
      </p:sp>
      <p:sp>
        <p:nvSpPr>
          <p:cNvPr id="12" name="Ορθογώνιο 11"/>
          <p:cNvSpPr/>
          <p:nvPr/>
        </p:nvSpPr>
        <p:spPr>
          <a:xfrm>
            <a:off x="7431110" y="3666184"/>
            <a:ext cx="1841678" cy="51515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b="1" dirty="0">
                <a:solidFill>
                  <a:schemeClr val="tx1"/>
                </a:solidFill>
              </a:rPr>
              <a:t>Υψηλόβαθμη δυσπλασία</a:t>
            </a:r>
          </a:p>
        </p:txBody>
      </p:sp>
      <p:sp>
        <p:nvSpPr>
          <p:cNvPr id="13" name="Ορθογώνιο 12"/>
          <p:cNvSpPr/>
          <p:nvPr/>
        </p:nvSpPr>
        <p:spPr>
          <a:xfrm>
            <a:off x="663263" y="3666183"/>
            <a:ext cx="1841678" cy="51515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b="1" dirty="0">
                <a:solidFill>
                  <a:schemeClr val="tx1"/>
                </a:solidFill>
              </a:rPr>
              <a:t>Μη </a:t>
            </a:r>
            <a:r>
              <a:rPr lang="el-GR" sz="1600" b="1" dirty="0" err="1">
                <a:solidFill>
                  <a:schemeClr val="tx1"/>
                </a:solidFill>
              </a:rPr>
              <a:t>δυσπλαστικό</a:t>
            </a:r>
            <a:r>
              <a:rPr lang="el-GR" sz="1600" b="1" dirty="0">
                <a:solidFill>
                  <a:schemeClr val="tx1"/>
                </a:solidFill>
              </a:rPr>
              <a:t> </a:t>
            </a:r>
            <a:r>
              <a:rPr lang="en-US" sz="1600" b="1" dirty="0">
                <a:solidFill>
                  <a:schemeClr val="tx1"/>
                </a:solidFill>
              </a:rPr>
              <a:t>Barrett</a:t>
            </a:r>
            <a:endParaRPr lang="el-GR" sz="1600" b="1" dirty="0">
              <a:solidFill>
                <a:schemeClr val="tx1"/>
              </a:solidFill>
            </a:endParaRPr>
          </a:p>
        </p:txBody>
      </p:sp>
      <p:sp>
        <p:nvSpPr>
          <p:cNvPr id="14" name="Ορθογώνιο 13"/>
          <p:cNvSpPr/>
          <p:nvPr/>
        </p:nvSpPr>
        <p:spPr>
          <a:xfrm>
            <a:off x="9687059" y="3666182"/>
            <a:ext cx="1841678" cy="51515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b="1" dirty="0">
                <a:solidFill>
                  <a:schemeClr val="tx1"/>
                </a:solidFill>
              </a:rPr>
              <a:t>Τ1α</a:t>
            </a:r>
          </a:p>
        </p:txBody>
      </p:sp>
      <p:sp>
        <p:nvSpPr>
          <p:cNvPr id="15" name="Ορθογώνιο 14"/>
          <p:cNvSpPr/>
          <p:nvPr/>
        </p:nvSpPr>
        <p:spPr>
          <a:xfrm>
            <a:off x="663263" y="4608490"/>
            <a:ext cx="1841678" cy="51515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b="1" dirty="0" err="1">
                <a:solidFill>
                  <a:schemeClr val="tx1"/>
                </a:solidFill>
              </a:rPr>
              <a:t>Γαστροσκόπηση</a:t>
            </a:r>
            <a:r>
              <a:rPr lang="el-GR" sz="1600" b="1" dirty="0">
                <a:solidFill>
                  <a:schemeClr val="tx1"/>
                </a:solidFill>
              </a:rPr>
              <a:t> + βιοψίες σε 3-5 έτη</a:t>
            </a:r>
          </a:p>
        </p:txBody>
      </p:sp>
      <p:sp>
        <p:nvSpPr>
          <p:cNvPr id="16" name="Ορθογώνιο 15"/>
          <p:cNvSpPr/>
          <p:nvPr/>
        </p:nvSpPr>
        <p:spPr>
          <a:xfrm>
            <a:off x="2919212" y="4608489"/>
            <a:ext cx="1841678" cy="51515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PPI </a:t>
            </a:r>
            <a:r>
              <a:rPr lang="el-GR" sz="1600" b="1" dirty="0">
                <a:solidFill>
                  <a:schemeClr val="tx1"/>
                </a:solidFill>
              </a:rPr>
              <a:t>και επανάληψη </a:t>
            </a:r>
            <a:r>
              <a:rPr lang="el-GR" sz="1600" b="1" dirty="0" err="1">
                <a:solidFill>
                  <a:schemeClr val="tx1"/>
                </a:solidFill>
              </a:rPr>
              <a:t>γαστροσκόπησης</a:t>
            </a:r>
            <a:endParaRPr lang="el-GR" sz="1600" b="1" dirty="0">
              <a:solidFill>
                <a:schemeClr val="tx1"/>
              </a:solidFill>
            </a:endParaRPr>
          </a:p>
        </p:txBody>
      </p:sp>
      <p:sp>
        <p:nvSpPr>
          <p:cNvPr id="17" name="Ορθογώνιο 16"/>
          <p:cNvSpPr/>
          <p:nvPr/>
        </p:nvSpPr>
        <p:spPr>
          <a:xfrm>
            <a:off x="5175161" y="4608488"/>
            <a:ext cx="1841678" cy="51515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b="1" dirty="0">
                <a:solidFill>
                  <a:schemeClr val="tx1"/>
                </a:solidFill>
              </a:rPr>
              <a:t>Ενδοσκοπική </a:t>
            </a:r>
            <a:r>
              <a:rPr lang="el-GR" sz="1600" b="1" dirty="0" err="1">
                <a:solidFill>
                  <a:schemeClr val="tx1"/>
                </a:solidFill>
              </a:rPr>
              <a:t>αντιμέτωπιση</a:t>
            </a:r>
            <a:endParaRPr lang="el-GR" sz="1600" b="1" dirty="0">
              <a:solidFill>
                <a:schemeClr val="tx1"/>
              </a:solidFill>
            </a:endParaRPr>
          </a:p>
        </p:txBody>
      </p:sp>
      <p:sp>
        <p:nvSpPr>
          <p:cNvPr id="20" name="Ορθογώνιο 19"/>
          <p:cNvSpPr/>
          <p:nvPr/>
        </p:nvSpPr>
        <p:spPr>
          <a:xfrm>
            <a:off x="1247497" y="5905186"/>
            <a:ext cx="1841678" cy="51515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b="1" dirty="0" err="1">
                <a:solidFill>
                  <a:schemeClr val="tx1"/>
                </a:solidFill>
              </a:rPr>
              <a:t>Γαστροσκόπηση</a:t>
            </a:r>
            <a:r>
              <a:rPr lang="el-GR" sz="1600" b="1" dirty="0">
                <a:solidFill>
                  <a:schemeClr val="tx1"/>
                </a:solidFill>
              </a:rPr>
              <a:t> + βιοψίες σε 1 έτος</a:t>
            </a:r>
          </a:p>
        </p:txBody>
      </p:sp>
      <p:sp>
        <p:nvSpPr>
          <p:cNvPr id="21" name="Ορθογώνιο 20"/>
          <p:cNvSpPr/>
          <p:nvPr/>
        </p:nvSpPr>
        <p:spPr>
          <a:xfrm>
            <a:off x="4975539" y="5905186"/>
            <a:ext cx="1841678" cy="51515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b="1" dirty="0">
                <a:solidFill>
                  <a:schemeClr val="tx1"/>
                </a:solidFill>
              </a:rPr>
              <a:t>Αναλόγως νέας ιστολογικής</a:t>
            </a:r>
          </a:p>
        </p:txBody>
      </p:sp>
      <p:sp>
        <p:nvSpPr>
          <p:cNvPr id="22" name="Ορθογώνιο 21"/>
          <p:cNvSpPr/>
          <p:nvPr/>
        </p:nvSpPr>
        <p:spPr>
          <a:xfrm>
            <a:off x="7431110" y="4608486"/>
            <a:ext cx="1841678" cy="51515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b="1" dirty="0">
                <a:solidFill>
                  <a:schemeClr val="tx1"/>
                </a:solidFill>
              </a:rPr>
              <a:t>Ενδοσκοπική </a:t>
            </a:r>
            <a:r>
              <a:rPr lang="el-GR" sz="1600" b="1" dirty="0" err="1">
                <a:solidFill>
                  <a:schemeClr val="tx1"/>
                </a:solidFill>
              </a:rPr>
              <a:t>αντιμέτωπιση</a:t>
            </a:r>
            <a:endParaRPr lang="el-GR" sz="1600" b="1" dirty="0">
              <a:solidFill>
                <a:schemeClr val="tx1"/>
              </a:solidFill>
            </a:endParaRPr>
          </a:p>
        </p:txBody>
      </p:sp>
      <p:sp>
        <p:nvSpPr>
          <p:cNvPr id="23" name="Ορθογώνιο 22"/>
          <p:cNvSpPr/>
          <p:nvPr/>
        </p:nvSpPr>
        <p:spPr>
          <a:xfrm>
            <a:off x="9687059" y="4608485"/>
            <a:ext cx="1841678" cy="51515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b="1" dirty="0">
                <a:solidFill>
                  <a:schemeClr val="tx1"/>
                </a:solidFill>
              </a:rPr>
              <a:t>Ενδοσκοπική </a:t>
            </a:r>
            <a:r>
              <a:rPr lang="el-GR" sz="1600" b="1" dirty="0" err="1">
                <a:solidFill>
                  <a:schemeClr val="tx1"/>
                </a:solidFill>
              </a:rPr>
              <a:t>αντιμέτωπιση</a:t>
            </a:r>
            <a:endParaRPr lang="el-GR" sz="1600" b="1" dirty="0">
              <a:solidFill>
                <a:schemeClr val="tx1"/>
              </a:solidFill>
            </a:endParaRPr>
          </a:p>
        </p:txBody>
      </p:sp>
      <p:cxnSp>
        <p:nvCxnSpPr>
          <p:cNvPr id="25" name="Ευθύγραμμο βέλος σύνδεσης 24"/>
          <p:cNvCxnSpPr>
            <a:stCxn id="7" idx="2"/>
            <a:endCxn id="9" idx="0"/>
          </p:cNvCxnSpPr>
          <p:nvPr/>
        </p:nvCxnSpPr>
        <p:spPr>
          <a:xfrm>
            <a:off x="6096000" y="2614412"/>
            <a:ext cx="0" cy="268308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Ευθύγραμμο βέλος σύνδεσης 25"/>
          <p:cNvCxnSpPr>
            <a:stCxn id="13" idx="2"/>
            <a:endCxn id="15" idx="0"/>
          </p:cNvCxnSpPr>
          <p:nvPr/>
        </p:nvCxnSpPr>
        <p:spPr>
          <a:xfrm>
            <a:off x="1584102" y="4181338"/>
            <a:ext cx="0" cy="427152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Ευθύγραμμο βέλος σύνδεσης 28"/>
          <p:cNvCxnSpPr/>
          <p:nvPr/>
        </p:nvCxnSpPr>
        <p:spPr>
          <a:xfrm>
            <a:off x="3818521" y="4181337"/>
            <a:ext cx="0" cy="427152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Ευθύγραμμο βέλος σύνδεσης 29"/>
          <p:cNvCxnSpPr/>
          <p:nvPr/>
        </p:nvCxnSpPr>
        <p:spPr>
          <a:xfrm>
            <a:off x="6096000" y="4181337"/>
            <a:ext cx="0" cy="427152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Ευθύγραμμο βέλος σύνδεσης 30"/>
          <p:cNvCxnSpPr/>
          <p:nvPr/>
        </p:nvCxnSpPr>
        <p:spPr>
          <a:xfrm>
            <a:off x="8404588" y="4181337"/>
            <a:ext cx="0" cy="427152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Ευθύγραμμο βέλος σύνδεσης 31"/>
          <p:cNvCxnSpPr/>
          <p:nvPr/>
        </p:nvCxnSpPr>
        <p:spPr>
          <a:xfrm>
            <a:off x="10627284" y="4181337"/>
            <a:ext cx="0" cy="427152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Ευθεία γραμμή σύνδεσης 33"/>
          <p:cNvCxnSpPr>
            <a:stCxn id="9" idx="2"/>
          </p:cNvCxnSpPr>
          <p:nvPr/>
        </p:nvCxnSpPr>
        <p:spPr>
          <a:xfrm>
            <a:off x="6096000" y="3397875"/>
            <a:ext cx="0" cy="133116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Ευθεία γραμμή σύνδεσης 35"/>
          <p:cNvCxnSpPr/>
          <p:nvPr/>
        </p:nvCxnSpPr>
        <p:spPr>
          <a:xfrm>
            <a:off x="1574409" y="3524484"/>
            <a:ext cx="9043182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Ευθύγραμμο βέλος σύνδεσης 38"/>
          <p:cNvCxnSpPr/>
          <p:nvPr/>
        </p:nvCxnSpPr>
        <p:spPr>
          <a:xfrm>
            <a:off x="1584102" y="3524484"/>
            <a:ext cx="16412" cy="141699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Ευθύγραμμο βέλος σύνδεσης 40"/>
          <p:cNvCxnSpPr/>
          <p:nvPr/>
        </p:nvCxnSpPr>
        <p:spPr>
          <a:xfrm flipH="1">
            <a:off x="3834503" y="3553461"/>
            <a:ext cx="5548" cy="152401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Ευθύγραμμο βέλος σύνδεσης 42"/>
          <p:cNvCxnSpPr/>
          <p:nvPr/>
        </p:nvCxnSpPr>
        <p:spPr>
          <a:xfrm>
            <a:off x="6071382" y="3564163"/>
            <a:ext cx="16412" cy="141699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Ευθύγραμμο βέλος σύνδεσης 45"/>
          <p:cNvCxnSpPr/>
          <p:nvPr/>
        </p:nvCxnSpPr>
        <p:spPr>
          <a:xfrm flipH="1">
            <a:off x="8404588" y="3564163"/>
            <a:ext cx="5548" cy="152401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Ευθύγραμμο βέλος σύνδεσης 46"/>
          <p:cNvCxnSpPr/>
          <p:nvPr/>
        </p:nvCxnSpPr>
        <p:spPr>
          <a:xfrm flipH="1">
            <a:off x="10599576" y="3553460"/>
            <a:ext cx="5548" cy="152401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Ευθύγραμμο βέλος σύνδεσης 48"/>
          <p:cNvCxnSpPr>
            <a:stCxn id="16" idx="2"/>
            <a:endCxn id="20" idx="0"/>
          </p:cNvCxnSpPr>
          <p:nvPr/>
        </p:nvCxnSpPr>
        <p:spPr>
          <a:xfrm flipH="1">
            <a:off x="2168336" y="5123644"/>
            <a:ext cx="1671715" cy="781542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Ευθύγραμμο βέλος σύνδεσης 50"/>
          <p:cNvCxnSpPr>
            <a:stCxn id="16" idx="2"/>
            <a:endCxn id="21" idx="0"/>
          </p:cNvCxnSpPr>
          <p:nvPr/>
        </p:nvCxnSpPr>
        <p:spPr>
          <a:xfrm>
            <a:off x="3840051" y="5123644"/>
            <a:ext cx="2056327" cy="781542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 rot="19895743">
            <a:off x="2157254" y="5218479"/>
            <a:ext cx="15673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 dirty="0">
                <a:solidFill>
                  <a:srgbClr val="002060"/>
                </a:solidFill>
              </a:rPr>
              <a:t>επιβεβαίωση</a:t>
            </a:r>
          </a:p>
        </p:txBody>
      </p:sp>
      <p:sp>
        <p:nvSpPr>
          <p:cNvPr id="53" name="TextBox 52"/>
          <p:cNvSpPr txBox="1"/>
          <p:nvPr/>
        </p:nvSpPr>
        <p:spPr>
          <a:xfrm rot="1190756">
            <a:off x="4207092" y="5283118"/>
            <a:ext cx="17294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b="1" dirty="0">
                <a:solidFill>
                  <a:srgbClr val="002060"/>
                </a:solidFill>
              </a:rPr>
              <a:t>άλλο αποτέλεσμα</a:t>
            </a:r>
          </a:p>
        </p:txBody>
      </p:sp>
      <p:sp>
        <p:nvSpPr>
          <p:cNvPr id="54" name="Τίτλο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l-GR" b="1" dirty="0">
                <a:latin typeface="+mn-lt"/>
              </a:rPr>
              <a:t>Ενδοσκοπική Επιτήρηση Οισοφάγου </a:t>
            </a:r>
            <a:r>
              <a:rPr lang="en-US" b="1" dirty="0">
                <a:latin typeface="+mn-lt"/>
              </a:rPr>
              <a:t>Barrett</a:t>
            </a:r>
            <a:endParaRPr lang="el-GR" b="1" dirty="0">
              <a:latin typeface="+mn-lt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9523827" y="6501151"/>
            <a:ext cx="28838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/>
              <a:t>Weusten</a:t>
            </a:r>
            <a:r>
              <a:rPr lang="en-US" sz="1600" b="1" dirty="0"/>
              <a:t>, Endoscopy, 2017</a:t>
            </a:r>
            <a:endParaRPr lang="el-GR" sz="1600" b="1" dirty="0"/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68537" y="2013388"/>
            <a:ext cx="1904251" cy="12778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237707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841862" y="1763485"/>
            <a:ext cx="8334103" cy="2116183"/>
          </a:xfrm>
          <a:ln w="76200">
            <a:solidFill>
              <a:srgbClr val="FF0000"/>
            </a:solidFill>
          </a:ln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endParaRPr lang="el-GR" sz="7200" b="1" dirty="0"/>
          </a:p>
          <a:p>
            <a:pPr marL="0" indent="0" algn="ctr">
              <a:buNone/>
            </a:pPr>
            <a:r>
              <a:rPr lang="el-GR" sz="6000" b="1" dirty="0"/>
              <a:t>ΝΕΟΠΛΑΣΜΑΤΑ ΟΙΣΟΦΑΓΟΥ</a:t>
            </a:r>
          </a:p>
          <a:p>
            <a:pPr marL="0" indent="0" algn="ctr">
              <a:buNone/>
            </a:pPr>
            <a:endParaRPr lang="el-GR" sz="7200" b="1" dirty="0"/>
          </a:p>
        </p:txBody>
      </p:sp>
    </p:spTree>
    <p:extLst>
      <p:ext uri="{BB962C8B-B14F-4D97-AF65-F5344CB8AC3E}">
        <p14:creationId xmlns="" xmlns:p14="http://schemas.microsoft.com/office/powerpoint/2010/main" val="27007954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>
                <a:latin typeface="+mn-lt"/>
              </a:rPr>
              <a:t>Αποτελέσματα επιτήρησης </a:t>
            </a:r>
            <a:r>
              <a:rPr lang="en-US" b="1" dirty="0">
                <a:latin typeface="+mn-lt"/>
              </a:rPr>
              <a:t>Barrett</a:t>
            </a:r>
            <a:endParaRPr lang="el-GR" b="1" dirty="0">
              <a:latin typeface="+mn-lt"/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l-GR" dirty="0"/>
              <a:t>              </a:t>
            </a:r>
            <a:r>
              <a:rPr lang="el-GR" b="1" dirty="0"/>
              <a:t>Η ενδοσκοπική επιτήρηση σχετίζεται με:</a:t>
            </a:r>
          </a:p>
          <a:p>
            <a:pPr lvl="3"/>
            <a:r>
              <a:rPr lang="el-GR" sz="2800" b="1" dirty="0"/>
              <a:t>Ανίχνευση πρώιμου οισοφαγικού καρκίνου</a:t>
            </a:r>
          </a:p>
          <a:p>
            <a:pPr lvl="3"/>
            <a:r>
              <a:rPr lang="el-GR" sz="2800" b="1" dirty="0"/>
              <a:t>Μικρή αύξηση επιβίωσης</a:t>
            </a:r>
          </a:p>
          <a:p>
            <a:pPr marL="457200" lvl="1" indent="0">
              <a:buNone/>
            </a:pPr>
            <a:endParaRPr lang="el-GR" b="1" dirty="0">
              <a:solidFill>
                <a:srgbClr val="002060"/>
              </a:solidFill>
            </a:endParaRPr>
          </a:p>
          <a:p>
            <a:pPr marL="457200" lvl="1" indent="0">
              <a:buNone/>
            </a:pPr>
            <a:endParaRPr lang="el-GR" b="1" dirty="0">
              <a:solidFill>
                <a:srgbClr val="002060"/>
              </a:solidFill>
            </a:endParaRPr>
          </a:p>
          <a:p>
            <a:pPr marL="457200" lvl="1" indent="0">
              <a:buNone/>
            </a:pPr>
            <a:r>
              <a:rPr lang="el-GR" sz="2200" b="1" dirty="0"/>
              <a:t>          *Αναμένονται αποτελέσματα μεγαλύτερων μελετών σε εξέλιξη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071845" y="6519446"/>
            <a:ext cx="31201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/>
              <a:t>Codipilly</a:t>
            </a:r>
            <a:r>
              <a:rPr lang="en-US" sz="1600" b="1" dirty="0"/>
              <a:t>, Gastroenterology, 2018</a:t>
            </a:r>
            <a:endParaRPr lang="el-GR" sz="1600" b="1" dirty="0"/>
          </a:p>
        </p:txBody>
      </p:sp>
    </p:spTree>
    <p:extLst>
      <p:ext uri="{BB962C8B-B14F-4D97-AF65-F5344CB8AC3E}">
        <p14:creationId xmlns="" xmlns:p14="http://schemas.microsoft.com/office/powerpoint/2010/main" val="29322327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1817"/>
          </a:xfrm>
        </p:spPr>
        <p:txBody>
          <a:bodyPr>
            <a:normAutofit fontScale="90000"/>
          </a:bodyPr>
          <a:lstStyle/>
          <a:p>
            <a:pPr algn="ctr"/>
            <a:r>
              <a:rPr lang="el-GR" sz="4000" b="1" dirty="0">
                <a:latin typeface="+mn-lt"/>
              </a:rPr>
              <a:t>Επιτήρηση σε Γενετικά Σύνδρομα Καρκίνου Οισοφάγου</a:t>
            </a:r>
          </a:p>
        </p:txBody>
      </p:sp>
      <p:graphicFrame>
        <p:nvGraphicFramePr>
          <p:cNvPr id="11" name="Θέση περιεχομένου 10"/>
          <p:cNvGraphicFramePr>
            <a:graphicFrameLocks noGrp="1"/>
          </p:cNvGraphicFramePr>
          <p:nvPr>
            <p:ph idx="1"/>
          </p:nvPr>
        </p:nvGraphicFramePr>
        <p:xfrm>
          <a:off x="838200" y="1448972"/>
          <a:ext cx="10515600" cy="467433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96177">
                <a:tc>
                  <a:txBody>
                    <a:bodyPr/>
                    <a:lstStyle/>
                    <a:p>
                      <a:pPr algn="ctr"/>
                      <a:r>
                        <a:rPr lang="el-GR" b="1" dirty="0">
                          <a:solidFill>
                            <a:schemeClr val="bg1"/>
                          </a:solidFill>
                        </a:rPr>
                        <a:t>ΣΥΝΔΡΟΜΟ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b="1" dirty="0">
                          <a:solidFill>
                            <a:schemeClr val="bg1"/>
                          </a:solidFill>
                        </a:rPr>
                        <a:t>ΓΕΝΕΤΙΚΗ ΒΛΑΒΗ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b="1" dirty="0">
                          <a:solidFill>
                            <a:schemeClr val="bg1"/>
                          </a:solidFill>
                        </a:rPr>
                        <a:t>ΠΡΟΤΥΠΟ ΚΛΗΡΟΝΟΜΙΚΟΤΗΤΑΣ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b="1" dirty="0">
                          <a:solidFill>
                            <a:schemeClr val="bg1"/>
                          </a:solidFill>
                        </a:rPr>
                        <a:t>ΣΥΣΤΑΣΗ ΕΠΙΤΗΡΗΣΗΣ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96177">
                <a:tc>
                  <a:txBody>
                    <a:bodyPr/>
                    <a:lstStyle/>
                    <a:p>
                      <a:r>
                        <a:rPr lang="el-GR" b="1" dirty="0" err="1">
                          <a:solidFill>
                            <a:srgbClr val="002060"/>
                          </a:solidFill>
                        </a:rPr>
                        <a:t>Τύλωση</a:t>
                      </a:r>
                      <a:r>
                        <a:rPr lang="el-GR" b="1" dirty="0">
                          <a:solidFill>
                            <a:srgbClr val="002060"/>
                          </a:solidFill>
                        </a:rPr>
                        <a:t> και </a:t>
                      </a:r>
                      <a:r>
                        <a:rPr lang="en-US" b="1" dirty="0" err="1">
                          <a:solidFill>
                            <a:srgbClr val="002060"/>
                          </a:solidFill>
                        </a:rPr>
                        <a:t>Howel</a:t>
                      </a:r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-Evans syndrome</a:t>
                      </a:r>
                      <a:endParaRPr lang="el-GR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RHBDF2</a:t>
                      </a:r>
                      <a:endParaRPr lang="el-GR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AE</a:t>
                      </a:r>
                      <a:endParaRPr lang="el-GR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b="1" dirty="0" err="1">
                          <a:solidFill>
                            <a:srgbClr val="002060"/>
                          </a:solidFill>
                        </a:rPr>
                        <a:t>Οισοφαγοσκόπηση</a:t>
                      </a:r>
                      <a:r>
                        <a:rPr lang="el-GR" b="1" dirty="0">
                          <a:solidFill>
                            <a:srgbClr val="002060"/>
                          </a:solidFill>
                        </a:rPr>
                        <a:t> μετά την ηλικία</a:t>
                      </a:r>
                      <a:r>
                        <a:rPr lang="el-GR" b="1" baseline="0" dirty="0">
                          <a:solidFill>
                            <a:srgbClr val="002060"/>
                          </a:solidFill>
                        </a:rPr>
                        <a:t> των 20 ετών</a:t>
                      </a:r>
                      <a:endParaRPr lang="el-GR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92901">
                <a:tc>
                  <a:txBody>
                    <a:bodyPr/>
                    <a:lstStyle/>
                    <a:p>
                      <a:r>
                        <a:rPr lang="el-GR" b="1" dirty="0" err="1">
                          <a:solidFill>
                            <a:srgbClr val="002060"/>
                          </a:solidFill>
                        </a:rPr>
                        <a:t>Οικογενής</a:t>
                      </a:r>
                      <a:r>
                        <a:rPr lang="el-GR" b="1" baseline="0" dirty="0">
                          <a:solidFill>
                            <a:srgbClr val="002060"/>
                          </a:solidFill>
                        </a:rPr>
                        <a:t> Οισοφάγος </a:t>
                      </a:r>
                      <a:r>
                        <a:rPr lang="en-US" b="1" baseline="0" dirty="0">
                          <a:solidFill>
                            <a:srgbClr val="002060"/>
                          </a:solidFill>
                        </a:rPr>
                        <a:t>Barrett</a:t>
                      </a:r>
                      <a:endParaRPr lang="el-GR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??????</a:t>
                      </a:r>
                      <a:endParaRPr lang="el-GR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AE</a:t>
                      </a:r>
                      <a:endParaRPr lang="el-GR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b="1" dirty="0">
                          <a:solidFill>
                            <a:srgbClr val="002060"/>
                          </a:solidFill>
                        </a:rPr>
                        <a:t>Διερεύνηση</a:t>
                      </a:r>
                      <a:r>
                        <a:rPr lang="el-GR" b="1" baseline="0" dirty="0">
                          <a:solidFill>
                            <a:srgbClr val="002060"/>
                          </a:solidFill>
                        </a:rPr>
                        <a:t> οικογενειακού ιστορικού σε ασθενής με ΓΟΠΝ &gt;40 ετών</a:t>
                      </a:r>
                      <a:endParaRPr lang="el-GR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92901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Bloom syndrome</a:t>
                      </a:r>
                      <a:endParaRPr lang="el-GR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BLM/RECQL3</a:t>
                      </a:r>
                      <a:endParaRPr lang="el-GR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AY</a:t>
                      </a:r>
                      <a:endParaRPr lang="el-GR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b="1" dirty="0">
                          <a:solidFill>
                            <a:srgbClr val="002060"/>
                          </a:solidFill>
                        </a:rPr>
                        <a:t>Διερεύνηση για</a:t>
                      </a:r>
                      <a:r>
                        <a:rPr lang="el-GR" b="1" baseline="0" dirty="0">
                          <a:solidFill>
                            <a:srgbClr val="002060"/>
                          </a:solidFill>
                        </a:rPr>
                        <a:t> ΓΟΠΝ με ή χωρίς ενδοσκόπηση μετά την ηλικία των 20 ετών</a:t>
                      </a:r>
                      <a:endParaRPr lang="el-GR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96177">
                <a:tc>
                  <a:txBody>
                    <a:bodyPr/>
                    <a:lstStyle/>
                    <a:p>
                      <a:r>
                        <a:rPr lang="el-GR" b="1" dirty="0">
                          <a:solidFill>
                            <a:srgbClr val="002060"/>
                          </a:solidFill>
                        </a:rPr>
                        <a:t>Αναιμία </a:t>
                      </a:r>
                      <a:r>
                        <a:rPr lang="en-US" b="1" dirty="0" err="1">
                          <a:solidFill>
                            <a:srgbClr val="002060"/>
                          </a:solidFill>
                        </a:rPr>
                        <a:t>Fanconi</a:t>
                      </a:r>
                      <a:endParaRPr lang="el-GR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FANCD1, BRCA2, FANCN</a:t>
                      </a:r>
                      <a:endParaRPr lang="el-GR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AE</a:t>
                      </a:r>
                      <a:endParaRPr lang="el-GR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b="1" dirty="0">
                          <a:solidFill>
                            <a:srgbClr val="002060"/>
                          </a:solidFill>
                        </a:rPr>
                        <a:t>Ίσως</a:t>
                      </a:r>
                      <a:r>
                        <a:rPr lang="el-GR" b="1" baseline="0" dirty="0">
                          <a:solidFill>
                            <a:srgbClr val="002060"/>
                          </a:solidFill>
                        </a:rPr>
                        <a:t> απαιτείται ενδοσκοπική επιτήρηση</a:t>
                      </a:r>
                      <a:endParaRPr lang="el-GR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0385946" y="6488668"/>
            <a:ext cx="1678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NCCN, 2019</a:t>
            </a:r>
            <a:endParaRPr lang="el-GR" b="1" dirty="0"/>
          </a:p>
        </p:txBody>
      </p:sp>
    </p:spTree>
    <p:extLst>
      <p:ext uri="{BB962C8B-B14F-4D97-AF65-F5344CB8AC3E}">
        <p14:creationId xmlns="" xmlns:p14="http://schemas.microsoft.com/office/powerpoint/2010/main" val="34450366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841862" y="1763485"/>
            <a:ext cx="8334103" cy="2116183"/>
          </a:xfrm>
          <a:ln w="76200">
            <a:solidFill>
              <a:srgbClr val="FF0000"/>
            </a:solidFill>
          </a:ln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endParaRPr lang="el-GR" sz="7200" b="1" dirty="0"/>
          </a:p>
          <a:p>
            <a:pPr marL="0" indent="0" algn="ctr">
              <a:buNone/>
            </a:pPr>
            <a:r>
              <a:rPr lang="el-GR" sz="6000" b="1" dirty="0"/>
              <a:t>ΝΕΟΠΛΑΣΜΑΤΑ ΣΤΟΜΑΧΟΥ</a:t>
            </a:r>
          </a:p>
          <a:p>
            <a:pPr marL="0" indent="0" algn="ctr">
              <a:buNone/>
            </a:pPr>
            <a:endParaRPr lang="el-GR" sz="7200" b="1" dirty="0"/>
          </a:p>
        </p:txBody>
      </p:sp>
    </p:spTree>
    <p:extLst>
      <p:ext uri="{BB962C8B-B14F-4D97-AF65-F5344CB8AC3E}">
        <p14:creationId xmlns="" xmlns:p14="http://schemas.microsoft.com/office/powerpoint/2010/main" val="27341666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Πίνακας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650186164"/>
              </p:ext>
            </p:extLst>
          </p:nvPr>
        </p:nvGraphicFramePr>
        <p:xfrm>
          <a:off x="2263818" y="244699"/>
          <a:ext cx="7356700" cy="63712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783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6783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726923">
                <a:tc gridSpan="2">
                  <a:txBody>
                    <a:bodyPr/>
                    <a:lstStyle/>
                    <a:p>
                      <a:pPr algn="ctr"/>
                      <a:r>
                        <a:rPr lang="el-GR" sz="28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ΟΓΚΟΙ ΣΤΟΜΑΧΟΥ</a:t>
                      </a:r>
                    </a:p>
                  </a:txBody>
                  <a:tcPr>
                    <a:solidFill>
                      <a:srgbClr val="FF33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13121">
                <a:tc rowSpan="2">
                  <a:txBody>
                    <a:bodyPr/>
                    <a:lstStyle/>
                    <a:p>
                      <a:r>
                        <a:rPr lang="el-GR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Καρκινώματα στομάχου</a:t>
                      </a:r>
                    </a:p>
                  </a:txBody>
                  <a:tcPr>
                    <a:solidFill>
                      <a:srgbClr val="FF33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Εντερικού</a:t>
                      </a:r>
                      <a:r>
                        <a:rPr lang="el-GR" b="1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τύπου</a:t>
                      </a:r>
                      <a:endParaRPr lang="el-GR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13121"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Διαχύτου</a:t>
                      </a:r>
                      <a:r>
                        <a:rPr lang="el-GR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τύπου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13121">
                <a:tc rowSpan="4">
                  <a:txBody>
                    <a:bodyPr/>
                    <a:lstStyle/>
                    <a:p>
                      <a:r>
                        <a:rPr lang="el-GR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Καλοήθεις όγκοι στομάχου</a:t>
                      </a:r>
                    </a:p>
                  </a:txBody>
                  <a:tcPr>
                    <a:solidFill>
                      <a:srgbClr val="FF33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Λίπωμα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13121"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Έκτοπος παγκρεατικός ιστός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13121"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Ξανθέλασμα</a:t>
                      </a:r>
                      <a:endParaRPr lang="el-GR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13121">
                <a:tc vMerge="1">
                  <a:txBody>
                    <a:bodyPr/>
                    <a:lstStyle/>
                    <a:p>
                      <a:endParaRPr lang="el-GR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F33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Κυστικοί πολύποδες αδένων</a:t>
                      </a:r>
                      <a:r>
                        <a:rPr lang="el-GR" b="1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θόλου</a:t>
                      </a:r>
                      <a:endParaRPr lang="el-GR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13121">
                <a:tc rowSpan="5">
                  <a:txBody>
                    <a:bodyPr/>
                    <a:lstStyle/>
                    <a:p>
                      <a:r>
                        <a:rPr lang="el-GR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Μη επιθηλιακοί</a:t>
                      </a:r>
                      <a:r>
                        <a:rPr lang="el-GR" b="1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κακοήθεις όγκοι στομάχου</a:t>
                      </a:r>
                      <a:endParaRPr lang="el-GR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F33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Λέμφωμα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13121"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Σάρκωμα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513121"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Στρωματικός</a:t>
                      </a:r>
                      <a:r>
                        <a:rPr lang="el-GR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όγκος (</a:t>
                      </a:r>
                      <a:r>
                        <a:rPr lang="en-US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GIST)</a:t>
                      </a:r>
                      <a:endParaRPr lang="el-GR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513121"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Μετάσταση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513121">
                <a:tc vMerge="1">
                  <a:txBody>
                    <a:bodyPr/>
                    <a:lstStyle/>
                    <a:p>
                      <a:endParaRPr lang="el-GR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F33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Νευροενδοκρινείς</a:t>
                      </a:r>
                      <a:endParaRPr lang="el-GR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5129975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168813"/>
            <a:ext cx="10515600" cy="1012874"/>
          </a:xfrm>
        </p:spPr>
        <p:txBody>
          <a:bodyPr/>
          <a:lstStyle/>
          <a:p>
            <a:pPr algn="ctr"/>
            <a:r>
              <a:rPr lang="el-GR" b="1" dirty="0">
                <a:latin typeface="+mn-lt"/>
              </a:rPr>
              <a:t>Επιδημιολογία Γαστρικού Καρκίνου</a:t>
            </a:r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sz="half" idx="1"/>
          </p:nvPr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699247" y="1575582"/>
            <a:ext cx="4488535" cy="5022165"/>
          </a:xfrm>
          <a:prstGeom prst="rect">
            <a:avLst/>
          </a:prstGeom>
        </p:spPr>
      </p:pic>
      <p:pic>
        <p:nvPicPr>
          <p:cNvPr id="6" name="Θέση περιεχομένου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472953" y="1629508"/>
            <a:ext cx="6572508" cy="458303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971920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95754"/>
          </a:xfrm>
        </p:spPr>
        <p:txBody>
          <a:bodyPr>
            <a:normAutofit/>
          </a:bodyPr>
          <a:lstStyle/>
          <a:p>
            <a:pPr algn="ctr"/>
            <a:r>
              <a:rPr lang="el-GR" sz="4000" b="1" dirty="0" err="1">
                <a:latin typeface="+mn-lt"/>
              </a:rPr>
              <a:t>Παθοφυσιολογία</a:t>
            </a:r>
            <a:r>
              <a:rPr lang="el-GR" sz="4000" b="1" dirty="0">
                <a:latin typeface="+mn-lt"/>
              </a:rPr>
              <a:t> Γαστρικού Καρκίνου</a:t>
            </a:r>
          </a:p>
        </p:txBody>
      </p:sp>
      <p:pic>
        <p:nvPicPr>
          <p:cNvPr id="6" name="Θέση περιεχομένου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70915" y="2278968"/>
            <a:ext cx="3424311" cy="3221500"/>
          </a:xfrm>
          <a:prstGeom prst="rect">
            <a:avLst/>
          </a:prstGeom>
        </p:spPr>
      </p:pic>
      <p:pic>
        <p:nvPicPr>
          <p:cNvPr id="5" name="Θέση περιεχομένου 4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867422" y="913410"/>
            <a:ext cx="7005710" cy="56270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607640" y="6551383"/>
            <a:ext cx="27174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err="1"/>
              <a:t>Conteduca</a:t>
            </a:r>
            <a:r>
              <a:rPr lang="en-GB" sz="1600" b="1" dirty="0"/>
              <a:t>, </a:t>
            </a:r>
            <a:r>
              <a:rPr lang="en-GB" sz="1600" b="1" dirty="0" err="1"/>
              <a:t>Int</a:t>
            </a:r>
            <a:r>
              <a:rPr lang="en-GB" sz="1600" b="1" dirty="0"/>
              <a:t> J </a:t>
            </a:r>
            <a:r>
              <a:rPr lang="en-GB" sz="1600" b="1" dirty="0" err="1"/>
              <a:t>Oncol</a:t>
            </a:r>
            <a:r>
              <a:rPr lang="en-GB" sz="1600" b="1" dirty="0"/>
              <a:t>., 2013</a:t>
            </a:r>
            <a:endParaRPr lang="el-GR" sz="1600" b="1" dirty="0"/>
          </a:p>
        </p:txBody>
      </p:sp>
    </p:spTree>
    <p:extLst>
      <p:ext uri="{BB962C8B-B14F-4D97-AF65-F5344CB8AC3E}">
        <p14:creationId xmlns="" xmlns:p14="http://schemas.microsoft.com/office/powerpoint/2010/main" val="28540647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40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altLang="el-GR" sz="3600" b="1" dirty="0" err="1">
                <a:latin typeface="+mn-lt"/>
              </a:rPr>
              <a:t>Ελικοβακτηρίδιο</a:t>
            </a:r>
            <a:r>
              <a:rPr lang="el-GR" altLang="el-GR" sz="3600" b="1" dirty="0">
                <a:latin typeface="+mn-lt"/>
              </a:rPr>
              <a:t> του πυλωρού</a:t>
            </a:r>
            <a:br>
              <a:rPr lang="el-GR" altLang="el-GR" sz="3600" b="1" dirty="0">
                <a:latin typeface="+mn-lt"/>
              </a:rPr>
            </a:br>
            <a:r>
              <a:rPr lang="en-US" altLang="el-GR" sz="3600" b="1" dirty="0">
                <a:latin typeface="+mn-lt"/>
              </a:rPr>
              <a:t>(</a:t>
            </a:r>
            <a:r>
              <a:rPr lang="en-US" altLang="el-GR" sz="3600" b="1" i="1" dirty="0">
                <a:latin typeface="+mn-lt"/>
              </a:rPr>
              <a:t>Helicobacter pylori</a:t>
            </a:r>
            <a:r>
              <a:rPr lang="en-US" altLang="el-GR" sz="3600" b="1" dirty="0">
                <a:latin typeface="+mn-lt"/>
              </a:rPr>
              <a:t>)</a:t>
            </a:r>
            <a:endParaRPr lang="el-GR" altLang="el-GR" sz="3600" b="1" dirty="0">
              <a:latin typeface="+mn-lt"/>
            </a:endParaRPr>
          </a:p>
        </p:txBody>
      </p:sp>
      <p:pic>
        <p:nvPicPr>
          <p:cNvPr id="116743" name="Picture 7" descr="σάρωση002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67" t="8589"/>
          <a:stretch>
            <a:fillRect/>
          </a:stretch>
        </p:blipFill>
        <p:spPr>
          <a:xfrm>
            <a:off x="2063750" y="1773239"/>
            <a:ext cx="4103688" cy="4103687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6744" name="Picture 8" descr="zcm003062176000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123" t="7301" b="57123"/>
          <a:stretch>
            <a:fillRect/>
          </a:stretch>
        </p:blipFill>
        <p:spPr>
          <a:xfrm>
            <a:off x="6383339" y="1770063"/>
            <a:ext cx="3889375" cy="4106862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5740474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5" name="Picture 3" descr="world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35" t="1442" r="2942" b="5771"/>
          <a:stretch>
            <a:fillRect/>
          </a:stretch>
        </p:blipFill>
        <p:spPr bwMode="auto">
          <a:xfrm>
            <a:off x="2193925" y="1370013"/>
            <a:ext cx="7658100" cy="49387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5956" name="Text Box 4"/>
          <p:cNvSpPr txBox="1">
            <a:spLocks noChangeArrowheads="1"/>
          </p:cNvSpPr>
          <p:nvPr/>
        </p:nvSpPr>
        <p:spPr bwMode="auto">
          <a:xfrm>
            <a:off x="2657476" y="414339"/>
            <a:ext cx="602932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>
            <a:spAutoFit/>
          </a:bodyPr>
          <a:lstStyle>
            <a:lvl1pPr defTabSz="8286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14338" defTabSz="8286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28675" defTabSz="8286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44600" defTabSz="8286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58938" defTabSz="8286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116138" defTabSz="828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73338" defTabSz="828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30538" defTabSz="828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87738" defTabSz="828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/>
            <a:r>
              <a:rPr lang="el-GR" altLang="el-GR" sz="3600" b="1" dirty="0" err="1">
                <a:latin typeface="+mn-lt"/>
              </a:rPr>
              <a:t>Επιπολασμός</a:t>
            </a:r>
            <a:r>
              <a:rPr lang="el-GR" altLang="el-GR" sz="3600" b="1" dirty="0">
                <a:latin typeface="+mn-lt"/>
              </a:rPr>
              <a:t> </a:t>
            </a:r>
            <a:r>
              <a:rPr lang="en-US" altLang="el-GR" sz="3600" b="1" i="1" dirty="0">
                <a:latin typeface="+mn-lt"/>
              </a:rPr>
              <a:t>H. pylori</a:t>
            </a:r>
            <a:endParaRPr lang="el-GR" altLang="el-GR" sz="3600" b="1" i="1" dirty="0"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404582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2216150" y="115888"/>
            <a:ext cx="7805738" cy="1143000"/>
          </a:xfrm>
        </p:spPr>
        <p:txBody>
          <a:bodyPr/>
          <a:lstStyle/>
          <a:p>
            <a:pPr defTabSz="457200">
              <a:defRPr/>
            </a:pPr>
            <a:r>
              <a:rPr lang="el-GR" altLang="el-GR" sz="3600" b="1"/>
              <a:t>Επίπτωση γαστρικού καρκίνου</a:t>
            </a:r>
            <a:endParaRPr lang="en-US" altLang="el-GR" sz="3600" b="1"/>
          </a:p>
        </p:txBody>
      </p:sp>
      <p:pic>
        <p:nvPicPr>
          <p:cNvPr id="26627" name="Picture 3" descr="Global_gastric_cancer_inci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16150" y="1312864"/>
            <a:ext cx="7812088" cy="4975225"/>
          </a:xfrm>
          <a:noFill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2085446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7814"/>
            <a:ext cx="8229600" cy="898525"/>
          </a:xfrm>
        </p:spPr>
        <p:txBody>
          <a:bodyPr/>
          <a:lstStyle/>
          <a:p>
            <a:pPr defTabSz="457200">
              <a:defRPr/>
            </a:pPr>
            <a:r>
              <a:rPr lang="en-US" altLang="el-GR" sz="3600" b="1" i="1"/>
              <a:t>H. Pylori</a:t>
            </a:r>
            <a:r>
              <a:rPr lang="en-US" altLang="el-GR" sz="3600" b="1"/>
              <a:t> </a:t>
            </a:r>
            <a:r>
              <a:rPr lang="el-GR" altLang="el-GR" sz="3600" b="1"/>
              <a:t>και γαστρικός καρκίνος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95514" y="2047875"/>
            <a:ext cx="7807325" cy="4319588"/>
          </a:xfrm>
        </p:spPr>
        <p:txBody>
          <a:bodyPr/>
          <a:lstStyle/>
          <a:p>
            <a:pPr marL="431800" indent="-323850" defTabSz="457200">
              <a:buSzPct val="80000"/>
              <a:buFont typeface="Wingdings" panose="05000000000000000000" pitchFamily="2" charset="2"/>
              <a:buChar char="§"/>
              <a:defRPr/>
            </a:pPr>
            <a:r>
              <a:rPr lang="en-US" altLang="el-GR" b="1"/>
              <a:t>Forman, BMJ, 1991</a:t>
            </a:r>
          </a:p>
          <a:p>
            <a:pPr marL="431800" indent="-323850" defTabSz="457200">
              <a:buSzPct val="80000"/>
              <a:buFont typeface="Wingdings" panose="05000000000000000000" pitchFamily="2" charset="2"/>
              <a:buChar char="§"/>
              <a:defRPr/>
            </a:pPr>
            <a:r>
              <a:rPr lang="en-US" altLang="el-GR" b="1"/>
              <a:t>Nomura, NEJM, 1991</a:t>
            </a:r>
          </a:p>
          <a:p>
            <a:pPr marL="431800" indent="-323850" defTabSz="457200">
              <a:buSzPct val="80000"/>
              <a:buFont typeface="Wingdings" panose="05000000000000000000" pitchFamily="2" charset="2"/>
              <a:buChar char="§"/>
              <a:defRPr/>
            </a:pPr>
            <a:r>
              <a:rPr lang="en-US" altLang="el-GR" b="1"/>
              <a:t>Parsonnet, NEJM, 1991</a:t>
            </a:r>
            <a:endParaRPr lang="el-GR" altLang="el-GR" b="1"/>
          </a:p>
        </p:txBody>
      </p:sp>
      <p:sp>
        <p:nvSpPr>
          <p:cNvPr id="27652" name="Line 4"/>
          <p:cNvSpPr>
            <a:spLocks noChangeShapeType="1"/>
          </p:cNvSpPr>
          <p:nvPr/>
        </p:nvSpPr>
        <p:spPr bwMode="auto">
          <a:xfrm>
            <a:off x="7680325" y="2057400"/>
            <a:ext cx="0" cy="14366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8040688" y="2562226"/>
            <a:ext cx="2075084" cy="468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 defTabSz="828675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828675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828675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828675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828675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l-GR" sz="2500" b="1">
                <a:latin typeface="Arial" panose="020B0604020202020204" pitchFamily="34" charset="0"/>
              </a:rPr>
              <a:t>RR</a:t>
            </a:r>
            <a:r>
              <a:rPr lang="el-GR" altLang="el-GR" sz="2500" b="1">
                <a:latin typeface="Arial" panose="020B0604020202020204" pitchFamily="34" charset="0"/>
              </a:rPr>
              <a:t>:</a:t>
            </a:r>
            <a:r>
              <a:rPr lang="en-US" altLang="el-GR" sz="2500" b="1">
                <a:latin typeface="Arial" panose="020B0604020202020204" pitchFamily="34" charset="0"/>
              </a:rPr>
              <a:t> 2,1 – 8,7</a:t>
            </a:r>
            <a:endParaRPr lang="el-GR" altLang="el-GR" sz="2500" b="1">
              <a:latin typeface="Arial" panose="020B0604020202020204" pitchFamily="34" charset="0"/>
            </a:endParaRPr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2436814" y="4314826"/>
            <a:ext cx="6631459" cy="468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 defTabSz="828675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828675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828675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828675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828675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l-GR" sz="2500" b="1">
                <a:latin typeface="Arial" panose="020B0604020202020204" pitchFamily="34" charset="0"/>
              </a:rPr>
              <a:t>Huang, Gastro, 1998 (</a:t>
            </a:r>
            <a:r>
              <a:rPr lang="el-GR" altLang="el-GR" sz="2500" b="1">
                <a:latin typeface="Arial" panose="020B0604020202020204" pitchFamily="34" charset="0"/>
              </a:rPr>
              <a:t>μεταανάλυση): </a:t>
            </a:r>
            <a:r>
              <a:rPr lang="en-US" altLang="el-GR" sz="2500" b="1">
                <a:latin typeface="Arial" panose="020B0604020202020204" pitchFamily="34" charset="0"/>
              </a:rPr>
              <a:t>RR</a:t>
            </a:r>
            <a:r>
              <a:rPr lang="el-GR" altLang="el-GR" sz="2500" b="1">
                <a:latin typeface="Arial" panose="020B0604020202020204" pitchFamily="34" charset="0"/>
              </a:rPr>
              <a:t>:</a:t>
            </a:r>
            <a:r>
              <a:rPr lang="en-US" altLang="el-GR" sz="2500" b="1">
                <a:latin typeface="Arial" panose="020B0604020202020204" pitchFamily="34" charset="0"/>
              </a:rPr>
              <a:t> 2</a:t>
            </a:r>
            <a:endParaRPr lang="el-GR" altLang="el-GR" sz="2500" b="1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030259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Πίνακας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80637169"/>
              </p:ext>
            </p:extLst>
          </p:nvPr>
        </p:nvGraphicFramePr>
        <p:xfrm>
          <a:off x="2263818" y="244698"/>
          <a:ext cx="7356700" cy="6370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783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6783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18131">
                <a:tc gridSpan="2">
                  <a:txBody>
                    <a:bodyPr/>
                    <a:lstStyle/>
                    <a:p>
                      <a:pPr algn="ctr"/>
                      <a:r>
                        <a:rPr lang="el-GR" sz="28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ΟΓΚΟΙ ΟΙΣΟΦΑΓΟΥ</a:t>
                      </a:r>
                    </a:p>
                  </a:txBody>
                  <a:tcPr>
                    <a:solidFill>
                      <a:srgbClr val="FF33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8654">
                <a:tc rowSpan="2">
                  <a:txBody>
                    <a:bodyPr/>
                    <a:lstStyle/>
                    <a:p>
                      <a:r>
                        <a:rPr lang="el-GR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Καρκινώματα Οισοφάγου</a:t>
                      </a:r>
                    </a:p>
                  </a:txBody>
                  <a:tcPr>
                    <a:solidFill>
                      <a:srgbClr val="FF33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Πλακώδες</a:t>
                      </a:r>
                      <a:r>
                        <a:rPr lang="el-GR" b="1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b="1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Ca </a:t>
                      </a:r>
                      <a:r>
                        <a:rPr lang="el-GR" b="1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οισοφάγου</a:t>
                      </a:r>
                      <a:endParaRPr lang="el-GR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8654"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Αδενοκαρκίνωμα</a:t>
                      </a:r>
                      <a:r>
                        <a:rPr lang="el-GR" b="1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οισοφάγου</a:t>
                      </a:r>
                      <a:endParaRPr lang="el-GR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58654">
                <a:tc rowSpan="2">
                  <a:txBody>
                    <a:bodyPr/>
                    <a:lstStyle/>
                    <a:p>
                      <a:r>
                        <a:rPr lang="el-GR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Άλλα</a:t>
                      </a:r>
                      <a:r>
                        <a:rPr lang="el-GR" b="1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κακοήθη επιθηλιακά καρκινώματα</a:t>
                      </a:r>
                      <a:endParaRPr lang="el-GR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F33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Μικροκυτταρικός</a:t>
                      </a:r>
                      <a:r>
                        <a:rPr lang="el-GR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καρκίνος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58654"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Μελάνωμα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58654">
                <a:tc rowSpan="3">
                  <a:txBody>
                    <a:bodyPr/>
                    <a:lstStyle/>
                    <a:p>
                      <a:r>
                        <a:rPr lang="el-GR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Καλοήθεις όγκοι οισοφάγου</a:t>
                      </a:r>
                    </a:p>
                  </a:txBody>
                  <a:tcPr>
                    <a:solidFill>
                      <a:srgbClr val="FF33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Θήλωμα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58654"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Αδένωμα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58654"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Ινώδης πολύποδας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58654">
                <a:tc rowSpan="4">
                  <a:txBody>
                    <a:bodyPr/>
                    <a:lstStyle/>
                    <a:p>
                      <a:r>
                        <a:rPr lang="el-GR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Μη επιθηλιακοί</a:t>
                      </a:r>
                      <a:r>
                        <a:rPr lang="el-GR" b="1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κακοήθεις όγκοι οισοφάγου</a:t>
                      </a:r>
                      <a:endParaRPr lang="el-GR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F33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Λέμφωμα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58654"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Σάρκωμα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58654"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Στρωματικός</a:t>
                      </a:r>
                      <a:r>
                        <a:rPr lang="el-GR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όγκος (</a:t>
                      </a:r>
                      <a:r>
                        <a:rPr lang="en-US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GIST)</a:t>
                      </a:r>
                      <a:endParaRPr lang="el-GR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58654"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Μετάσταση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58654">
                <a:tc rowSpan="5">
                  <a:txBody>
                    <a:bodyPr/>
                    <a:lstStyle/>
                    <a:p>
                      <a:r>
                        <a:rPr lang="el-GR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Καλοήθεις</a:t>
                      </a:r>
                      <a:r>
                        <a:rPr lang="el-GR" b="1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μη επιθηλιακοί όγκοι οισοφάγου</a:t>
                      </a:r>
                      <a:endParaRPr lang="el-GR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F33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Λειομύωμα</a:t>
                      </a:r>
                      <a:endParaRPr lang="el-GR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58654"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Αμάρτωμα</a:t>
                      </a:r>
                      <a:endParaRPr lang="el-GR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58654"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Αιμαγγείωμα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358654"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Λίπωμα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353741"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Ινοαγγειακός</a:t>
                      </a:r>
                      <a:r>
                        <a:rPr lang="el-GR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πολύποδας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1482314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2698750" y="404814"/>
            <a:ext cx="7272338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 defTabSz="828675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828675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828675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828675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828675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l-GR" sz="3600" b="1" i="1">
                <a:solidFill>
                  <a:schemeClr val="tx2"/>
                </a:solidFill>
                <a:latin typeface="Arial" panose="020B0604020202020204" pitchFamily="34" charset="0"/>
              </a:rPr>
              <a:t>H. Pylori</a:t>
            </a:r>
            <a:r>
              <a:rPr lang="en-US" altLang="el-GR" sz="3600" b="1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l-GR" altLang="el-GR" sz="3600" b="1">
                <a:solidFill>
                  <a:schemeClr val="tx2"/>
                </a:solidFill>
                <a:latin typeface="Arial" panose="020B0604020202020204" pitchFamily="34" charset="0"/>
              </a:rPr>
              <a:t>και γαστρικός καρκίνος</a:t>
            </a:r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8266114" y="6296026"/>
            <a:ext cx="2185691" cy="329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 defTabSz="828675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828675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828675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828675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828675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l-GR" sz="1600" b="1">
                <a:latin typeface="Arial" panose="020B0604020202020204" pitchFamily="34" charset="0"/>
              </a:rPr>
              <a:t>Uemura, NEJM, 2001</a:t>
            </a:r>
            <a:endParaRPr lang="el-GR" altLang="el-GR" sz="1600" b="1">
              <a:latin typeface="Arial" panose="020B0604020202020204" pitchFamily="34" charset="0"/>
            </a:endParaRPr>
          </a:p>
        </p:txBody>
      </p:sp>
      <p:sp>
        <p:nvSpPr>
          <p:cNvPr id="12902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383338" y="1916113"/>
            <a:ext cx="4284662" cy="4318000"/>
          </a:xfrm>
        </p:spPr>
        <p:txBody>
          <a:bodyPr/>
          <a:lstStyle/>
          <a:p>
            <a:pPr defTabSz="457200">
              <a:defRPr/>
            </a:pPr>
            <a:r>
              <a:rPr lang="en-US" altLang="el-GR" sz="2400" b="1">
                <a:latin typeface="Arial" panose="020B0604020202020204" pitchFamily="34" charset="0"/>
              </a:rPr>
              <a:t>1526 </a:t>
            </a:r>
            <a:r>
              <a:rPr lang="el-GR" altLang="el-GR" sz="2400" b="1">
                <a:latin typeface="Arial" panose="020B0604020202020204" pitchFamily="34" charset="0"/>
              </a:rPr>
              <a:t>Ιάπωνες</a:t>
            </a:r>
          </a:p>
          <a:p>
            <a:pPr lvl="1" defTabSz="457200">
              <a:defRPr/>
            </a:pPr>
            <a:r>
              <a:rPr lang="el-GR" altLang="el-GR" sz="2000" b="1">
                <a:latin typeface="Arial" panose="020B0604020202020204" pitchFamily="34" charset="0"/>
              </a:rPr>
              <a:t>1246 </a:t>
            </a:r>
            <a:r>
              <a:rPr lang="en-US" altLang="el-GR" sz="2000" b="1" i="1">
                <a:latin typeface="Arial" panose="020B0604020202020204" pitchFamily="34" charset="0"/>
              </a:rPr>
              <a:t>H. pylori</a:t>
            </a:r>
            <a:r>
              <a:rPr lang="en-US" altLang="el-GR" sz="2000" b="1">
                <a:latin typeface="Arial" panose="020B0604020202020204" pitchFamily="34" charset="0"/>
              </a:rPr>
              <a:t> (+)</a:t>
            </a:r>
          </a:p>
          <a:p>
            <a:pPr lvl="1" defTabSz="457200">
              <a:defRPr/>
            </a:pPr>
            <a:r>
              <a:rPr lang="en-US" altLang="el-GR" sz="2000" b="1">
                <a:latin typeface="Arial" panose="020B0604020202020204" pitchFamily="34" charset="0"/>
              </a:rPr>
              <a:t>280 </a:t>
            </a:r>
            <a:r>
              <a:rPr lang="en-US" altLang="el-GR" sz="2000" b="1" i="1">
                <a:latin typeface="Arial" panose="020B0604020202020204" pitchFamily="34" charset="0"/>
              </a:rPr>
              <a:t>H. pylori</a:t>
            </a:r>
            <a:r>
              <a:rPr lang="en-US" altLang="el-GR" sz="2000" b="1">
                <a:latin typeface="Arial" panose="020B0604020202020204" pitchFamily="34" charset="0"/>
              </a:rPr>
              <a:t> (-)</a:t>
            </a:r>
          </a:p>
          <a:p>
            <a:pPr lvl="1" defTabSz="457200">
              <a:defRPr/>
            </a:pPr>
            <a:endParaRPr lang="en-US" altLang="el-GR" sz="2000" b="1">
              <a:latin typeface="Arial" panose="020B0604020202020204" pitchFamily="34" charset="0"/>
            </a:endParaRPr>
          </a:p>
          <a:p>
            <a:pPr defTabSz="457200">
              <a:defRPr/>
            </a:pPr>
            <a:r>
              <a:rPr lang="el-GR" altLang="el-GR" sz="2400" b="1">
                <a:latin typeface="Arial" panose="020B0604020202020204" pitchFamily="34" charset="0"/>
              </a:rPr>
              <a:t>Μέσος χρόνος παρακολούθησης: 7,8 έτη</a:t>
            </a:r>
          </a:p>
        </p:txBody>
      </p:sp>
      <p:pic>
        <p:nvPicPr>
          <p:cNvPr id="29701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3388" y="1844675"/>
            <a:ext cx="4457700" cy="3659188"/>
          </a:xfrm>
          <a:noFill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986700874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514" y="425451"/>
            <a:ext cx="7807325" cy="63976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l-GR" altLang="el-GR" sz="3200" b="1"/>
              <a:t>Ανανέωση (</a:t>
            </a:r>
            <a:r>
              <a:rPr lang="en-US" altLang="el-GR" sz="3200" b="1"/>
              <a:t>turnover) </a:t>
            </a:r>
            <a:r>
              <a:rPr lang="el-GR" altLang="el-GR" sz="3200" b="1"/>
              <a:t>επιθηλιακών κυττάρων και γαστρική καρκινογένεση</a:t>
            </a:r>
          </a:p>
        </p:txBody>
      </p:sp>
      <p:pic>
        <p:nvPicPr>
          <p:cNvPr id="31747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2314" y="1536701"/>
            <a:ext cx="3830637" cy="2085975"/>
          </a:xfrm>
        </p:spPr>
      </p:pic>
      <p:pic>
        <p:nvPicPr>
          <p:cNvPr id="31748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9288" y="3938588"/>
            <a:ext cx="4032250" cy="2730500"/>
          </a:xfrm>
        </p:spPr>
      </p:pic>
      <p:sp>
        <p:nvSpPr>
          <p:cNvPr id="124933" name="Rectangle 5"/>
          <p:cNvSpPr>
            <a:spLocks noGrp="1" noChangeArrowheads="1"/>
          </p:cNvSpPr>
          <p:nvPr>
            <p:ph type="body" sz="half" idx="3"/>
          </p:nvPr>
        </p:nvSpPr>
        <p:spPr>
          <a:xfrm>
            <a:off x="6024563" y="1568451"/>
            <a:ext cx="4392612" cy="4079875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altLang="el-GR" sz="2400" b="1">
                <a:latin typeface="Arial" panose="020B0604020202020204" pitchFamily="34" charset="0"/>
              </a:rPr>
              <a:t>Fas – FasL </a:t>
            </a:r>
            <a:r>
              <a:rPr lang="el-GR" altLang="el-GR" sz="2400" b="1">
                <a:latin typeface="Arial" panose="020B0604020202020204" pitchFamily="34" charset="0"/>
              </a:rPr>
              <a:t>και </a:t>
            </a:r>
            <a:r>
              <a:rPr lang="en-US" altLang="el-GR" sz="2400" b="1" i="1">
                <a:latin typeface="Arial" panose="020B0604020202020204" pitchFamily="34" charset="0"/>
              </a:rPr>
              <a:t>H. pylori</a:t>
            </a:r>
            <a:r>
              <a:rPr lang="el-GR" altLang="el-GR" sz="2400">
                <a:latin typeface="Arial" panose="020B0604020202020204" pitchFamily="34" charset="0"/>
              </a:rPr>
              <a:t> </a:t>
            </a:r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el-GR" altLang="el-GR" sz="2000" b="1"/>
              <a:t>Απόπτωση επιθηλιακών κυττάρων</a:t>
            </a:r>
            <a:endParaRPr lang="en-US" altLang="el-GR" sz="2000" b="1"/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el-GR" altLang="el-GR" sz="2000" b="1"/>
              <a:t>Χρονιότητα λοίμωξης</a:t>
            </a:r>
          </a:p>
          <a:p>
            <a:pPr eaLnBrk="1" hangingPunct="1">
              <a:lnSpc>
                <a:spcPct val="80000"/>
              </a:lnSpc>
              <a:defRPr/>
            </a:pPr>
            <a:endParaRPr lang="el-GR" altLang="el-GR" sz="180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l-GR" altLang="el-GR" sz="1800">
                <a:cs typeface="Arial" panose="020B0604020202020204" pitchFamily="34" charset="0"/>
              </a:rPr>
              <a:t>             </a:t>
            </a:r>
            <a:r>
              <a:rPr lang="en-US" altLang="el-GR" sz="2400" b="1">
                <a:cs typeface="Arial" panose="020B0604020202020204" pitchFamily="34" charset="0"/>
              </a:rPr>
              <a:t>↑</a:t>
            </a:r>
            <a:r>
              <a:rPr lang="el-GR" altLang="el-GR" sz="2000" b="1">
                <a:cs typeface="Arial" panose="020B0604020202020204" pitchFamily="34" charset="0"/>
              </a:rPr>
              <a:t>απόπτωσης </a:t>
            </a:r>
            <a:r>
              <a:rPr lang="en-US" altLang="el-GR" sz="2000" b="1"/>
              <a:t>  </a:t>
            </a:r>
            <a:r>
              <a:rPr lang="en-US" altLang="el-GR" sz="1800" b="1"/>
              <a:t> </a:t>
            </a:r>
            <a:endParaRPr lang="el-GR" altLang="el-GR" sz="1800" b="1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l-GR" altLang="el-GR" sz="1800" b="1">
                <a:cs typeface="Arial" panose="020B0604020202020204" pitchFamily="34" charset="0"/>
              </a:rPr>
              <a:t>                         </a:t>
            </a:r>
            <a:r>
              <a:rPr lang="el-GR" altLang="el-GR" sz="2400" b="1">
                <a:cs typeface="Arial" panose="020B0604020202020204" pitchFamily="34" charset="0"/>
              </a:rPr>
              <a:t>↓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l-GR" altLang="el-GR" sz="1800" b="1">
                <a:cs typeface="Arial" panose="020B0604020202020204" pitchFamily="34" charset="0"/>
              </a:rPr>
              <a:t>         </a:t>
            </a:r>
            <a:r>
              <a:rPr lang="el-GR" altLang="el-GR" sz="2400" b="1">
                <a:cs typeface="Arial" panose="020B0604020202020204" pitchFamily="34" charset="0"/>
              </a:rPr>
              <a:t> ↑</a:t>
            </a:r>
            <a:r>
              <a:rPr lang="el-GR" altLang="el-GR" sz="2000" b="1">
                <a:cs typeface="Arial" panose="020B0604020202020204" pitchFamily="34" charset="0"/>
              </a:rPr>
              <a:t>πολλαπλασιασμού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l-GR" altLang="el-GR" sz="1800" b="1">
                <a:cs typeface="Arial" panose="020B0604020202020204" pitchFamily="34" charset="0"/>
              </a:rPr>
              <a:t>                         </a:t>
            </a:r>
            <a:r>
              <a:rPr lang="el-GR" altLang="el-GR" sz="2400" b="1">
                <a:cs typeface="Arial" panose="020B0604020202020204" pitchFamily="34" charset="0"/>
              </a:rPr>
              <a:t>↓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l-GR" altLang="el-GR" sz="1800" b="1">
                <a:cs typeface="Arial" panose="020B0604020202020204" pitchFamily="34" charset="0"/>
              </a:rPr>
              <a:t>               </a:t>
            </a:r>
            <a:r>
              <a:rPr lang="el-GR" altLang="el-GR" b="1">
                <a:cs typeface="Arial" panose="020B0604020202020204" pitchFamily="34" charset="0"/>
              </a:rPr>
              <a:t>↑</a:t>
            </a:r>
            <a:r>
              <a:rPr lang="el-GR" altLang="el-GR" sz="2000" b="1">
                <a:cs typeface="Arial" panose="020B0604020202020204" pitchFamily="34" charset="0"/>
              </a:rPr>
              <a:t>πιθανότητας     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l-GR" altLang="el-GR" sz="2000" b="1">
                <a:cs typeface="Arial" panose="020B0604020202020204" pitchFamily="34" charset="0"/>
              </a:rPr>
              <a:t>             καρκινογένεσης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l-GR" altLang="el-GR" sz="1800">
                <a:cs typeface="Arial" panose="020B0604020202020204" pitchFamily="34" charset="0"/>
              </a:rPr>
              <a:t>    </a:t>
            </a:r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6962776" y="6237288"/>
            <a:ext cx="3558967" cy="523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l-GR" sz="1400" b="1">
                <a:latin typeface="Arial" panose="020B0604020202020204" pitchFamily="34" charset="0"/>
              </a:rPr>
              <a:t>Archimandritis, Clin Exp Immunol, 2000</a:t>
            </a:r>
          </a:p>
          <a:p>
            <a:pPr eaLnBrk="1" hangingPunct="1"/>
            <a:r>
              <a:rPr lang="en-US" altLang="el-GR" sz="1400" b="1">
                <a:latin typeface="Arial" panose="020B0604020202020204" pitchFamily="34" charset="0"/>
              </a:rPr>
              <a:t>Sougioultzis, Mod Pathol, 2003</a:t>
            </a:r>
            <a:endParaRPr lang="el-GR" altLang="el-GR" sz="1400" b="1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261176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l-GR" altLang="el-GR"/>
              <a:t>Κακοήθη έλκη</a:t>
            </a:r>
          </a:p>
        </p:txBody>
      </p:sp>
      <p:pic>
        <p:nvPicPr>
          <p:cNvPr id="32771" name="Picture 3" descr="st_mt_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1844676"/>
            <a:ext cx="3522663" cy="352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 descr="st_mt_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025" y="1844675"/>
            <a:ext cx="3455988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2495551" y="5589588"/>
            <a:ext cx="35290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l-GR">
                <a:latin typeface="Arial" panose="020B0604020202020204" pitchFamily="34" charset="0"/>
                <a:cs typeface="Arial" panose="020B0604020202020204" pitchFamily="34" charset="0"/>
              </a:rPr>
              <a:t>Κακόηθες έλκος άντρου</a:t>
            </a:r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6238876" y="5589588"/>
            <a:ext cx="35290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l-GR">
                <a:latin typeface="Arial" panose="020B0604020202020204" pitchFamily="34" charset="0"/>
                <a:cs typeface="Arial" panose="020B0604020202020204" pitchFamily="34" charset="0"/>
              </a:rPr>
              <a:t>Κακόηθες έλκος θολοσωματικής</a:t>
            </a:r>
          </a:p>
        </p:txBody>
      </p:sp>
    </p:spTree>
    <p:extLst>
      <p:ext uri="{BB962C8B-B14F-4D97-AF65-F5344CB8AC3E}">
        <p14:creationId xmlns="" xmlns:p14="http://schemas.microsoft.com/office/powerpoint/2010/main" val="3905873462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47479" y="1825625"/>
            <a:ext cx="5297042" cy="4351338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5246" y="153000"/>
            <a:ext cx="8382727" cy="9693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573144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66335" y="11190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l-GR" sz="3600" b="1" dirty="0">
                <a:latin typeface="+mn-lt"/>
              </a:rPr>
              <a:t>ΦΥΣΙΚΗ ΙΣΤΟΡΙΑ </a:t>
            </a:r>
            <a:r>
              <a:rPr lang="en-US" sz="3600" b="1" i="1" dirty="0">
                <a:latin typeface="+mn-lt"/>
              </a:rPr>
              <a:t>H. </a:t>
            </a:r>
            <a:r>
              <a:rPr lang="en-GB" sz="3600" b="1" i="1" dirty="0">
                <a:latin typeface="+mn-lt"/>
              </a:rPr>
              <a:t>pylori </a:t>
            </a:r>
            <a:r>
              <a:rPr lang="el-GR" sz="3600" b="1" dirty="0">
                <a:latin typeface="+mn-lt"/>
              </a:rPr>
              <a:t>ΛΟΙΜΩΞΗΣ</a:t>
            </a: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1009" y="1437470"/>
            <a:ext cx="10635175" cy="542052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752449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4477" y="215153"/>
            <a:ext cx="6153664" cy="652182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436379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+mn-lt"/>
              </a:rPr>
              <a:t>The Cancer Genome Atlas Research Network (TCGA)</a:t>
            </a:r>
            <a:endParaRPr lang="el-GR" b="1" dirty="0">
              <a:latin typeface="+mn-lt"/>
            </a:endParaRPr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932436"/>
            <a:ext cx="5181600" cy="4137715"/>
          </a:xfrm>
          <a:prstGeom prst="rect">
            <a:avLst/>
          </a:prstGeom>
        </p:spPr>
      </p:pic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831105" y="1825623"/>
            <a:ext cx="5181600" cy="4938247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/>
              <a:t>EBV (+) </a:t>
            </a:r>
            <a:r>
              <a:rPr lang="el-GR" b="1" dirty="0"/>
              <a:t>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l-GR" b="1" dirty="0"/>
              <a:t>10% γαστρικών καρκίνων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l-GR" b="1" dirty="0" err="1"/>
              <a:t>Υπερμεθυλίωση</a:t>
            </a:r>
            <a:r>
              <a:rPr lang="el-GR" b="1" dirty="0"/>
              <a:t> </a:t>
            </a:r>
            <a:r>
              <a:rPr lang="en-US" b="1" dirty="0"/>
              <a:t>DNA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l-GR" b="1" dirty="0"/>
              <a:t>Μετάλλαξη </a:t>
            </a:r>
            <a:r>
              <a:rPr lang="en-US" b="1" dirty="0"/>
              <a:t>PIK3CA </a:t>
            </a:r>
            <a:endParaRPr lang="el-GR" b="1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el-GR" b="1" dirty="0" err="1"/>
              <a:t>Υπερέκφραση</a:t>
            </a:r>
            <a:r>
              <a:rPr lang="el-GR" b="1" dirty="0"/>
              <a:t> </a:t>
            </a:r>
            <a:r>
              <a:rPr lang="en-US" b="1" dirty="0"/>
              <a:t>PD-L1 </a:t>
            </a:r>
            <a:r>
              <a:rPr lang="el-GR" b="1" dirty="0"/>
              <a:t>και </a:t>
            </a:r>
            <a:r>
              <a:rPr lang="en-US" b="1" dirty="0"/>
              <a:t>PD-L2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MSI</a:t>
            </a:r>
            <a:r>
              <a:rPr lang="el-GR" b="1" dirty="0"/>
              <a:t>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l-GR" b="1" dirty="0"/>
              <a:t>Απώλεια Μ</a:t>
            </a:r>
            <a:r>
              <a:rPr lang="en-US" b="1" dirty="0"/>
              <a:t>MR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l-GR" b="1" dirty="0"/>
              <a:t>Γυναίκες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l-GR" b="1" dirty="0"/>
              <a:t>Εντερικού τύπου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l-GR" b="1" dirty="0" err="1"/>
              <a:t>Υπερμεθυλίωση</a:t>
            </a:r>
            <a:r>
              <a:rPr lang="el-GR" b="1" dirty="0"/>
              <a:t> </a:t>
            </a:r>
            <a:r>
              <a:rPr lang="en-US" b="1" dirty="0"/>
              <a:t>MLH1</a:t>
            </a:r>
          </a:p>
          <a:p>
            <a:pPr marL="514350" indent="-514350">
              <a:buFont typeface="+mj-lt"/>
              <a:buAutoNum type="arabicPeriod"/>
            </a:pPr>
            <a:r>
              <a:rPr lang="el-GR" b="1" dirty="0" err="1"/>
              <a:t>Γενωμική</a:t>
            </a:r>
            <a:r>
              <a:rPr lang="el-GR" b="1" dirty="0"/>
              <a:t> Σταθερότητα: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l-GR" b="1" dirty="0" err="1"/>
              <a:t>Διαχύτου</a:t>
            </a:r>
            <a:r>
              <a:rPr lang="el-GR" b="1" dirty="0"/>
              <a:t> τύπου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l-GR" b="1" dirty="0"/>
              <a:t>Νεαρή ηλικία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l-GR" b="1" dirty="0"/>
              <a:t>Μεταλλάξεις </a:t>
            </a:r>
            <a:r>
              <a:rPr lang="en-US" b="1" dirty="0"/>
              <a:t>CDH-1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CIN</a:t>
            </a:r>
            <a:r>
              <a:rPr lang="el-GR" b="1" dirty="0"/>
              <a:t>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l-GR" b="1" dirty="0"/>
              <a:t>Εντερικού τύπου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l-GR" b="1" dirty="0"/>
              <a:t>Μεταλλάξεις ΤΡ53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l-GR" b="1" dirty="0"/>
              <a:t>Ενεργοποίηση </a:t>
            </a:r>
            <a:r>
              <a:rPr lang="en-US" b="1" dirty="0" err="1"/>
              <a:t>cMET</a:t>
            </a:r>
            <a:endParaRPr lang="el-GR" b="1" dirty="0"/>
          </a:p>
        </p:txBody>
      </p:sp>
    </p:spTree>
    <p:extLst>
      <p:ext uri="{BB962C8B-B14F-4D97-AF65-F5344CB8AC3E}">
        <p14:creationId xmlns="" xmlns:p14="http://schemas.microsoft.com/office/powerpoint/2010/main" val="41533740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60611" y="0"/>
            <a:ext cx="10515600" cy="1008529"/>
          </a:xfrm>
        </p:spPr>
        <p:txBody>
          <a:bodyPr/>
          <a:lstStyle/>
          <a:p>
            <a:pPr algn="ctr"/>
            <a:r>
              <a:rPr lang="en-US" b="1" dirty="0">
                <a:latin typeface="+mn-lt"/>
              </a:rPr>
              <a:t>TCGA- </a:t>
            </a:r>
            <a:r>
              <a:rPr lang="el-GR" b="1" dirty="0">
                <a:latin typeface="+mn-lt"/>
              </a:rPr>
              <a:t>Πρόγνωση</a:t>
            </a:r>
          </a:p>
        </p:txBody>
      </p:sp>
      <p:pic>
        <p:nvPicPr>
          <p:cNvPr id="6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87707" y="1156446"/>
            <a:ext cx="7005918" cy="552674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494531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+mn-lt"/>
              </a:rPr>
              <a:t>Asian Cancer Research Group- ACRG</a:t>
            </a:r>
            <a:endParaRPr lang="el-GR" b="1" dirty="0">
              <a:latin typeface="+mn-lt"/>
            </a:endParaRPr>
          </a:p>
        </p:txBody>
      </p:sp>
      <p:pic>
        <p:nvPicPr>
          <p:cNvPr id="7" name="Θέση περιεχομένου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09662" y="2001044"/>
            <a:ext cx="4638675" cy="4000500"/>
          </a:xfrm>
          <a:prstGeom prst="rect">
            <a:avLst/>
          </a:prstGeom>
        </p:spPr>
      </p:pic>
      <p:sp>
        <p:nvSpPr>
          <p:cNvPr id="6" name="Θέση περιεχομένου 5"/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782235" cy="4817222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/>
              <a:t>MSS/EMT</a:t>
            </a:r>
            <a:r>
              <a:rPr lang="el-GR" b="1" dirty="0"/>
              <a:t>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l-GR" b="1" dirty="0"/>
              <a:t>15.3%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l-GR" b="1" dirty="0"/>
              <a:t>Προχωρημένο στάδιο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l-GR" b="1" dirty="0"/>
              <a:t>Νεαρή ηλικία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l-GR" b="1" dirty="0" err="1"/>
              <a:t>Διαχύτου</a:t>
            </a:r>
            <a:r>
              <a:rPr lang="el-GR" b="1" dirty="0"/>
              <a:t> τύπου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l-GR" b="1" dirty="0"/>
              <a:t>Χειρότερη πρόγνωση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MSS/TP53(-)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b="1" dirty="0"/>
              <a:t>35.7%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MSS/TP53(+)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b="1" dirty="0"/>
              <a:t>26.3%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b="1" dirty="0"/>
              <a:t>EBV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b="1" dirty="0"/>
              <a:t>M</a:t>
            </a:r>
            <a:r>
              <a:rPr lang="el-GR" b="1" dirty="0" err="1"/>
              <a:t>εταλλάξεις</a:t>
            </a:r>
            <a:r>
              <a:rPr lang="el-GR" b="1" dirty="0"/>
              <a:t> </a:t>
            </a:r>
            <a:r>
              <a:rPr lang="en-US" b="1" dirty="0"/>
              <a:t>ARID1A, APC, KRAS, PIK3CQA, SMAD4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MSI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l-GR" b="1" dirty="0"/>
              <a:t>Πρώιμο στάδιο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l-GR" b="1" dirty="0"/>
              <a:t>Περιφερικό μέρος στομάχου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l-GR" b="1" dirty="0"/>
              <a:t>Εντερικού τύπου</a:t>
            </a:r>
            <a:endParaRPr lang="en-US" b="1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el-GR" b="1" dirty="0"/>
              <a:t>Καλύτερη πρόγνωση</a:t>
            </a:r>
          </a:p>
        </p:txBody>
      </p:sp>
    </p:spTree>
    <p:extLst>
      <p:ext uri="{BB962C8B-B14F-4D97-AF65-F5344CB8AC3E}">
        <p14:creationId xmlns="" xmlns:p14="http://schemas.microsoft.com/office/powerpoint/2010/main" val="16267959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46037"/>
            <a:ext cx="10515600" cy="975939"/>
          </a:xfrm>
        </p:spPr>
        <p:txBody>
          <a:bodyPr/>
          <a:lstStyle/>
          <a:p>
            <a:pPr algn="ctr"/>
            <a:r>
              <a:rPr lang="en-US" b="1" dirty="0">
                <a:latin typeface="+mn-lt"/>
              </a:rPr>
              <a:t>TCGA Vs ACRG</a:t>
            </a:r>
            <a:endParaRPr lang="el-GR" b="1" dirty="0">
              <a:latin typeface="+mn-lt"/>
            </a:endParaRPr>
          </a:p>
        </p:txBody>
      </p:sp>
      <p:pic>
        <p:nvPicPr>
          <p:cNvPr id="8" name="Θέση περιεχομένου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4906" y="1156447"/>
            <a:ext cx="6723529" cy="554018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069694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b="1" dirty="0">
                <a:latin typeface="+mn-lt"/>
              </a:rPr>
              <a:t>Επιδημιολογία Καρκίνου Οισοφάγου</a:t>
            </a:r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sz="half" idx="1"/>
          </p:nvPr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703385" y="1533378"/>
            <a:ext cx="4484397" cy="4979964"/>
          </a:xfrm>
          <a:prstGeom prst="rect">
            <a:avLst/>
          </a:prstGeom>
        </p:spPr>
      </p:pic>
      <p:pic>
        <p:nvPicPr>
          <p:cNvPr id="4" name="Θέση περιεχομένου 3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b="6070"/>
          <a:stretch/>
        </p:blipFill>
        <p:spPr>
          <a:xfrm>
            <a:off x="6494930" y="1838419"/>
            <a:ext cx="5378823" cy="436988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354533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>
                <a:latin typeface="+mn-lt"/>
              </a:rPr>
              <a:t>Καρκίνος στομάχου-Συμπτώματα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l-GR" b="1" dirty="0"/>
              <a:t>Πρώιμος γαστρικός καρκίνος </a:t>
            </a:r>
            <a:r>
              <a:rPr lang="el-GR" b="1" dirty="0" err="1"/>
              <a:t>ασυμπτωματικοί</a:t>
            </a:r>
            <a:endParaRPr lang="el-GR" b="1" dirty="0"/>
          </a:p>
          <a:p>
            <a:r>
              <a:rPr lang="el-GR" b="1" dirty="0"/>
              <a:t>Συμπτωματολογία πεπτικού έλκους</a:t>
            </a:r>
          </a:p>
          <a:p>
            <a:r>
              <a:rPr lang="el-GR" b="1" dirty="0"/>
              <a:t>Σε προχωρημένα στάδια απώλεια ΣΒ και κοιλιακό άλγος</a:t>
            </a:r>
          </a:p>
          <a:p>
            <a:r>
              <a:rPr lang="el-GR" b="1" dirty="0"/>
              <a:t>Ναυτία, έμετοι, πρόωρος κορεσμός, </a:t>
            </a:r>
            <a:r>
              <a:rPr lang="el-GR" b="1" dirty="0" err="1"/>
              <a:t>ψευδοαχαλασία</a:t>
            </a:r>
            <a:r>
              <a:rPr lang="el-GR" b="1" dirty="0"/>
              <a:t>, μέλαινες</a:t>
            </a:r>
          </a:p>
        </p:txBody>
      </p:sp>
      <p:pic>
        <p:nvPicPr>
          <p:cNvPr id="6" name="Θέση περιεχομένου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453312" y="2339788"/>
            <a:ext cx="3721194" cy="321384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973136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>
                <a:latin typeface="+mn-lt"/>
              </a:rPr>
              <a:t>Διάγνωση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l-GR" b="1" dirty="0"/>
              <a:t>Ενδοσκόπηση</a:t>
            </a:r>
          </a:p>
          <a:p>
            <a:pPr marL="514350" indent="-514350">
              <a:buFont typeface="+mj-lt"/>
              <a:buAutoNum type="arabicPeriod"/>
            </a:pPr>
            <a:r>
              <a:rPr lang="el-GR" b="1" dirty="0"/>
              <a:t>Αξονική </a:t>
            </a:r>
          </a:p>
          <a:p>
            <a:pPr marL="514350" indent="-514350">
              <a:buFont typeface="+mj-lt"/>
              <a:buAutoNum type="arabicPeriod"/>
            </a:pPr>
            <a:r>
              <a:rPr lang="el-GR" b="1" dirty="0"/>
              <a:t>Εργαστηριακά</a:t>
            </a:r>
          </a:p>
          <a:p>
            <a:pPr marL="514350" indent="-514350">
              <a:buFont typeface="+mj-lt"/>
              <a:buAutoNum type="arabicPeriod"/>
            </a:pPr>
            <a:r>
              <a:rPr lang="el-GR" b="1" dirty="0"/>
              <a:t>Ε</a:t>
            </a:r>
            <a:r>
              <a:rPr lang="en-US" b="1" dirty="0"/>
              <a:t>US</a:t>
            </a:r>
            <a:endParaRPr lang="el-GR" b="1" dirty="0"/>
          </a:p>
        </p:txBody>
      </p:sp>
    </p:spTree>
    <p:extLst>
      <p:ext uri="{BB962C8B-B14F-4D97-AF65-F5344CB8AC3E}">
        <p14:creationId xmlns="" xmlns:p14="http://schemas.microsoft.com/office/powerpoint/2010/main" val="42067189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>
                <a:latin typeface="+mn-lt"/>
              </a:rPr>
              <a:t>Ενδοσκόπηση</a:t>
            </a:r>
          </a:p>
        </p:txBody>
      </p:sp>
      <p:pic>
        <p:nvPicPr>
          <p:cNvPr id="6" name="Θέση περιεχομένου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49623" y="1690688"/>
            <a:ext cx="2626270" cy="2344295"/>
          </a:xfrm>
          <a:prstGeom prst="rect">
            <a:avLst/>
          </a:prstGeom>
        </p:spPr>
      </p:pic>
      <p:pic>
        <p:nvPicPr>
          <p:cNvPr id="8" name="Θέση περιεχομένου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00887" y="2253456"/>
            <a:ext cx="3324225" cy="3495675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4188398"/>
            <a:ext cx="2626270" cy="234429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291370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/>
          <p:cNvSpPr>
            <a:spLocks noGrp="1"/>
          </p:cNvSpPr>
          <p:nvPr>
            <p:ph type="title"/>
          </p:nvPr>
        </p:nvSpPr>
        <p:spPr>
          <a:xfrm>
            <a:off x="839788" y="94129"/>
            <a:ext cx="10515600" cy="766483"/>
          </a:xfrm>
        </p:spPr>
        <p:txBody>
          <a:bodyPr>
            <a:normAutofit/>
          </a:bodyPr>
          <a:lstStyle/>
          <a:p>
            <a:pPr algn="ctr"/>
            <a:r>
              <a:rPr lang="el-GR" b="1" dirty="0">
                <a:latin typeface="+mn-lt"/>
              </a:rPr>
              <a:t>Εντερικού </a:t>
            </a:r>
            <a:r>
              <a:rPr lang="en-US" b="1" dirty="0">
                <a:latin typeface="+mn-lt"/>
              </a:rPr>
              <a:t>Vs </a:t>
            </a:r>
            <a:r>
              <a:rPr lang="el-GR" b="1" dirty="0" err="1">
                <a:latin typeface="+mn-lt"/>
              </a:rPr>
              <a:t>Διαχύτου</a:t>
            </a:r>
            <a:r>
              <a:rPr lang="el-GR" b="1" dirty="0">
                <a:latin typeface="+mn-lt"/>
              </a:rPr>
              <a:t> Τύπου</a:t>
            </a:r>
          </a:p>
        </p:txBody>
      </p:sp>
      <p:sp>
        <p:nvSpPr>
          <p:cNvPr id="6" name="Θέση κειμένου 5"/>
          <p:cNvSpPr>
            <a:spLocks noGrp="1"/>
          </p:cNvSpPr>
          <p:nvPr>
            <p:ph type="body" idx="1"/>
          </p:nvPr>
        </p:nvSpPr>
        <p:spPr>
          <a:xfrm>
            <a:off x="839788" y="1510973"/>
            <a:ext cx="5157787" cy="582146"/>
          </a:xfrm>
        </p:spPr>
        <p:txBody>
          <a:bodyPr/>
          <a:lstStyle/>
          <a:p>
            <a:r>
              <a:rPr lang="el-GR" dirty="0"/>
              <a:t>ΕΝΤΕΡΙΚΟΥ ΤΥΠΟΥ</a:t>
            </a:r>
          </a:p>
        </p:txBody>
      </p:sp>
      <p:sp>
        <p:nvSpPr>
          <p:cNvPr id="7" name="Θέση περιεχομένου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l-GR" b="1" dirty="0"/>
              <a:t>Σχηματισμός </a:t>
            </a:r>
            <a:r>
              <a:rPr lang="el-GR" b="1" dirty="0" err="1"/>
              <a:t>αδενίων</a:t>
            </a:r>
            <a:endParaRPr lang="el-GR" b="1" dirty="0"/>
          </a:p>
          <a:p>
            <a:r>
              <a:rPr lang="el-GR" b="1" dirty="0"/>
              <a:t>Άρρενες </a:t>
            </a:r>
          </a:p>
          <a:p>
            <a:r>
              <a:rPr lang="el-GR" b="1" dirty="0"/>
              <a:t>Μεγαλύτερη ηλικία</a:t>
            </a:r>
          </a:p>
          <a:p>
            <a:r>
              <a:rPr lang="el-GR" b="1" dirty="0"/>
              <a:t>Καλύτερη πρόγνωση</a:t>
            </a:r>
            <a:endParaRPr lang="en-US" b="1" dirty="0"/>
          </a:p>
          <a:p>
            <a:r>
              <a:rPr lang="en-US" b="1" dirty="0"/>
              <a:t>E</a:t>
            </a:r>
            <a:r>
              <a:rPr lang="el-GR" b="1" dirty="0" err="1"/>
              <a:t>ξέλιξη</a:t>
            </a:r>
            <a:r>
              <a:rPr lang="el-GR" b="1" dirty="0"/>
              <a:t> </a:t>
            </a:r>
            <a:r>
              <a:rPr lang="el-GR" b="1" dirty="0" err="1"/>
              <a:t>προκαρκινωματώδων</a:t>
            </a:r>
            <a:r>
              <a:rPr lang="el-GR" b="1" dirty="0"/>
              <a:t> αλλοιώσεων</a:t>
            </a:r>
          </a:p>
        </p:txBody>
      </p:sp>
      <p:sp>
        <p:nvSpPr>
          <p:cNvPr id="8" name="Θέση κειμένου 7"/>
          <p:cNvSpPr>
            <a:spLocks noGrp="1"/>
          </p:cNvSpPr>
          <p:nvPr>
            <p:ph type="body" sz="quarter" idx="3"/>
          </p:nvPr>
        </p:nvSpPr>
        <p:spPr>
          <a:xfrm>
            <a:off x="6172200" y="1506771"/>
            <a:ext cx="5183188" cy="586348"/>
          </a:xfrm>
        </p:spPr>
        <p:txBody>
          <a:bodyPr/>
          <a:lstStyle/>
          <a:p>
            <a:r>
              <a:rPr lang="el-GR" dirty="0"/>
              <a:t>ΔΙΑΧΥΤΟΥ ΤΥΠΟΥ</a:t>
            </a:r>
          </a:p>
        </p:txBody>
      </p:sp>
      <p:sp>
        <p:nvSpPr>
          <p:cNvPr id="9" name="Θέση περιεχομένου 8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l-GR" b="1" dirty="0"/>
              <a:t>Διάχυτο πρότυπου-χωρίς συνοχή</a:t>
            </a:r>
          </a:p>
          <a:p>
            <a:r>
              <a:rPr lang="el-GR" b="1" dirty="0"/>
              <a:t>Διηθητικό </a:t>
            </a:r>
          </a:p>
          <a:p>
            <a:r>
              <a:rPr lang="el-GR" b="1" dirty="0" err="1"/>
              <a:t>Σφραγιστήρας</a:t>
            </a:r>
            <a:r>
              <a:rPr lang="el-GR" b="1" dirty="0"/>
              <a:t> δακτυλίου </a:t>
            </a:r>
            <a:r>
              <a:rPr lang="en-US" b="1" dirty="0"/>
              <a:t>(signet ring)</a:t>
            </a:r>
          </a:p>
          <a:p>
            <a:r>
              <a:rPr lang="el-GR" b="1" dirty="0"/>
              <a:t>Άρρενες : Θήλεα 1:1</a:t>
            </a:r>
          </a:p>
          <a:p>
            <a:r>
              <a:rPr lang="el-GR" b="1" dirty="0"/>
              <a:t>Νεαρή ηλικία</a:t>
            </a:r>
          </a:p>
          <a:p>
            <a:r>
              <a:rPr lang="el-GR" b="1" dirty="0"/>
              <a:t>Πτωχή πρόγνωση</a:t>
            </a:r>
          </a:p>
          <a:p>
            <a:r>
              <a:rPr lang="el-GR" b="1" dirty="0"/>
              <a:t>Απώλεια έκφρασης </a:t>
            </a:r>
            <a:r>
              <a:rPr lang="en-US" b="1" dirty="0"/>
              <a:t>E-cadherin- </a:t>
            </a:r>
            <a:r>
              <a:rPr lang="el-GR" b="1" dirty="0"/>
              <a:t>Μετάλλαξη </a:t>
            </a:r>
            <a:r>
              <a:rPr lang="en-US" b="1" dirty="0"/>
              <a:t>CDH1</a:t>
            </a:r>
          </a:p>
        </p:txBody>
      </p:sp>
      <p:pic>
        <p:nvPicPr>
          <p:cNvPr id="10" name="Εικόνα 9"/>
          <p:cNvPicPr>
            <a:picLocks noChangeAspect="1"/>
          </p:cNvPicPr>
          <p:nvPr/>
        </p:nvPicPr>
        <p:blipFill rotWithShape="1">
          <a:blip r:embed="rId2"/>
          <a:srcRect r="66864" b="-916"/>
          <a:stretch/>
        </p:blipFill>
        <p:spPr>
          <a:xfrm>
            <a:off x="3806358" y="1332379"/>
            <a:ext cx="1303525" cy="1172696"/>
          </a:xfrm>
          <a:prstGeom prst="rect">
            <a:avLst/>
          </a:prstGeom>
        </p:spPr>
      </p:pic>
      <p:pic>
        <p:nvPicPr>
          <p:cNvPr id="11" name="Εικόνα 10"/>
          <p:cNvPicPr>
            <a:picLocks noChangeAspect="1"/>
          </p:cNvPicPr>
          <p:nvPr/>
        </p:nvPicPr>
        <p:blipFill rotWithShape="1">
          <a:blip r:embed="rId2"/>
          <a:srcRect l="33478" r="33023"/>
          <a:stretch/>
        </p:blipFill>
        <p:spPr>
          <a:xfrm>
            <a:off x="8964145" y="1332379"/>
            <a:ext cx="1317812" cy="11620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524362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0824" y="0"/>
            <a:ext cx="7430352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915537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62000" y="0"/>
            <a:ext cx="10515600" cy="927847"/>
          </a:xfrm>
        </p:spPr>
        <p:txBody>
          <a:bodyPr/>
          <a:lstStyle/>
          <a:p>
            <a:pPr algn="ctr"/>
            <a:r>
              <a:rPr lang="el-GR" b="1" dirty="0">
                <a:latin typeface="+mn-lt"/>
              </a:rPr>
              <a:t>Θεραπεία Καρκίνου Στομάχου</a:t>
            </a:r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75130" y="1169894"/>
            <a:ext cx="5181600" cy="5007069"/>
          </a:xfrm>
          <a:prstGeom prst="rect">
            <a:avLst/>
          </a:prstGeom>
        </p:spPr>
      </p:pic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360459" y="1169894"/>
            <a:ext cx="5181600" cy="5567082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l-GR" b="1" dirty="0"/>
              <a:t>Χειρουργείο: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l-GR" b="1" dirty="0"/>
              <a:t>Ολική γαστρεκτομή σε άπω γαστρικό καρκίνο και καρκίνο </a:t>
            </a:r>
            <a:r>
              <a:rPr lang="el-GR" b="1" dirty="0" err="1"/>
              <a:t>διαχύτου</a:t>
            </a:r>
            <a:r>
              <a:rPr lang="el-GR" b="1" dirty="0"/>
              <a:t> τύπου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l-GR" b="1" dirty="0"/>
              <a:t>Μερική γαστρεκτομή σε περιφερικό καρκίνο</a:t>
            </a:r>
          </a:p>
          <a:p>
            <a:pPr marL="514350" indent="-514350">
              <a:buFont typeface="+mj-lt"/>
              <a:buAutoNum type="arabicPeriod"/>
            </a:pPr>
            <a:r>
              <a:rPr lang="el-GR" b="1" dirty="0"/>
              <a:t>Ενδοσκόπηση: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b="1" dirty="0"/>
              <a:t>EMR</a:t>
            </a:r>
            <a:r>
              <a:rPr lang="el-GR" b="1" dirty="0"/>
              <a:t> για όγκους εντοπισμένους σε βλεννογόνο, &lt;2εκ σε </a:t>
            </a:r>
            <a:r>
              <a:rPr lang="el-GR" b="1" dirty="0" err="1"/>
              <a:t>ΙΙα</a:t>
            </a:r>
            <a:r>
              <a:rPr lang="el-GR" b="1" dirty="0"/>
              <a:t> και &lt;1εκ σε </a:t>
            </a:r>
            <a:r>
              <a:rPr lang="el-GR" b="1" dirty="0" err="1"/>
              <a:t>ΙΙβ</a:t>
            </a:r>
            <a:endParaRPr lang="el-GR" b="1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en-US" b="1" dirty="0"/>
              <a:t>ESD </a:t>
            </a:r>
            <a:r>
              <a:rPr lang="el-GR" b="1" dirty="0"/>
              <a:t>για εντερικού τύπου &lt;3εκ</a:t>
            </a:r>
          </a:p>
          <a:p>
            <a:pPr marL="514350" indent="-514350">
              <a:buFont typeface="+mj-lt"/>
              <a:buAutoNum type="arabicPeriod"/>
            </a:pPr>
            <a:r>
              <a:rPr lang="el-GR" b="1" dirty="0"/>
              <a:t>ΧΜΘ-ΑΚΘ-Ανοσοθεραπεία</a:t>
            </a:r>
          </a:p>
          <a:p>
            <a:pPr lvl="1">
              <a:buFont typeface="Wingdings" panose="05000000000000000000" pitchFamily="2" charset="2"/>
              <a:buChar char="ü"/>
            </a:pPr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27913045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/>
          <p:cNvSpPr/>
          <p:nvPr/>
        </p:nvSpPr>
        <p:spPr>
          <a:xfrm>
            <a:off x="2537138" y="2137893"/>
            <a:ext cx="4301544" cy="69545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chemeClr val="tx1"/>
                </a:solidFill>
              </a:rPr>
              <a:t>Μετανάστης από ενδημική χώρα ή (+) οικογενειακό ιστορικό</a:t>
            </a:r>
          </a:p>
        </p:txBody>
      </p:sp>
      <p:sp>
        <p:nvSpPr>
          <p:cNvPr id="8" name="Ορθογώνιο 7"/>
          <p:cNvSpPr/>
          <p:nvPr/>
        </p:nvSpPr>
        <p:spPr>
          <a:xfrm>
            <a:off x="3639867" y="3193750"/>
            <a:ext cx="2096086" cy="69545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err="1">
                <a:solidFill>
                  <a:schemeClr val="tx1"/>
                </a:solidFill>
              </a:rPr>
              <a:t>Γαστροσκόπηση</a:t>
            </a:r>
            <a:r>
              <a:rPr lang="el-GR" b="1" dirty="0">
                <a:solidFill>
                  <a:schemeClr val="tx1"/>
                </a:solidFill>
              </a:rPr>
              <a:t> στα 50</a:t>
            </a:r>
          </a:p>
        </p:txBody>
      </p:sp>
      <p:sp>
        <p:nvSpPr>
          <p:cNvPr id="9" name="Ορθογώνιο 8"/>
          <p:cNvSpPr/>
          <p:nvPr/>
        </p:nvSpPr>
        <p:spPr>
          <a:xfrm>
            <a:off x="7062874" y="4249605"/>
            <a:ext cx="2096086" cy="69545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b="1" dirty="0">
                <a:solidFill>
                  <a:schemeClr val="tx1"/>
                </a:solidFill>
              </a:rPr>
              <a:t>Ατροφία/ ΕΜ (+) ή</a:t>
            </a:r>
          </a:p>
          <a:p>
            <a:pPr algn="ctr"/>
            <a:r>
              <a:rPr lang="el-GR" sz="1600" b="1" dirty="0">
                <a:solidFill>
                  <a:schemeClr val="tx1"/>
                </a:solidFill>
              </a:rPr>
              <a:t>Οικ. Ιστορικό (+)</a:t>
            </a:r>
            <a:r>
              <a:rPr lang="en-GB" sz="1600" b="1" dirty="0">
                <a:solidFill>
                  <a:schemeClr val="tx1"/>
                </a:solidFill>
              </a:rPr>
              <a:t> </a:t>
            </a:r>
            <a:endParaRPr lang="el-GR" sz="1600" b="1" dirty="0">
              <a:solidFill>
                <a:schemeClr val="tx1"/>
              </a:solidFill>
            </a:endParaRPr>
          </a:p>
        </p:txBody>
      </p:sp>
      <p:sp>
        <p:nvSpPr>
          <p:cNvPr id="10" name="Ορθογώνιο 9"/>
          <p:cNvSpPr/>
          <p:nvPr/>
        </p:nvSpPr>
        <p:spPr>
          <a:xfrm>
            <a:off x="3639867" y="4249607"/>
            <a:ext cx="2096086" cy="69545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</a:rPr>
              <a:t>H. pylori (</a:t>
            </a:r>
            <a:r>
              <a:rPr lang="el-GR" sz="1600" b="1" dirty="0">
                <a:solidFill>
                  <a:schemeClr val="tx1"/>
                </a:solidFill>
              </a:rPr>
              <a:t>+</a:t>
            </a:r>
            <a:r>
              <a:rPr lang="en-GB" sz="1600" b="1" dirty="0">
                <a:solidFill>
                  <a:schemeClr val="tx1"/>
                </a:solidFill>
              </a:rPr>
              <a:t>)</a:t>
            </a:r>
            <a:endParaRPr lang="el-GR" sz="1600" b="1" dirty="0">
              <a:solidFill>
                <a:schemeClr val="tx1"/>
              </a:solidFill>
            </a:endParaRPr>
          </a:p>
          <a:p>
            <a:pPr algn="ctr"/>
            <a:r>
              <a:rPr lang="el-GR" sz="1600" b="1" dirty="0">
                <a:solidFill>
                  <a:schemeClr val="tx1"/>
                </a:solidFill>
              </a:rPr>
              <a:t>Ατροφία/ ΕΜ (-)</a:t>
            </a:r>
          </a:p>
          <a:p>
            <a:pPr algn="ctr"/>
            <a:r>
              <a:rPr lang="el-GR" sz="1600" b="1" dirty="0">
                <a:solidFill>
                  <a:schemeClr val="tx1"/>
                </a:solidFill>
              </a:rPr>
              <a:t>Οικ. Ιστορικό (-)</a:t>
            </a:r>
            <a:r>
              <a:rPr lang="en-GB" sz="1600" b="1" dirty="0">
                <a:solidFill>
                  <a:schemeClr val="tx1"/>
                </a:solidFill>
              </a:rPr>
              <a:t> </a:t>
            </a:r>
            <a:endParaRPr lang="el-GR" sz="1600" b="1" dirty="0">
              <a:solidFill>
                <a:schemeClr val="tx1"/>
              </a:solidFill>
            </a:endParaRPr>
          </a:p>
        </p:txBody>
      </p:sp>
      <p:sp>
        <p:nvSpPr>
          <p:cNvPr id="11" name="Ορθογώνιο 10"/>
          <p:cNvSpPr/>
          <p:nvPr/>
        </p:nvSpPr>
        <p:spPr>
          <a:xfrm>
            <a:off x="441052" y="4249606"/>
            <a:ext cx="2096086" cy="69545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</a:rPr>
              <a:t>H. pylori (-)</a:t>
            </a:r>
            <a:endParaRPr lang="el-GR" sz="1600" b="1" dirty="0">
              <a:solidFill>
                <a:schemeClr val="tx1"/>
              </a:solidFill>
            </a:endParaRPr>
          </a:p>
          <a:p>
            <a:pPr algn="ctr"/>
            <a:r>
              <a:rPr lang="el-GR" sz="1600" b="1" dirty="0">
                <a:solidFill>
                  <a:schemeClr val="tx1"/>
                </a:solidFill>
              </a:rPr>
              <a:t>Ατροφία/ ΕΜ (-)</a:t>
            </a:r>
          </a:p>
          <a:p>
            <a:pPr algn="ctr"/>
            <a:r>
              <a:rPr lang="el-GR" sz="1600" b="1" dirty="0">
                <a:solidFill>
                  <a:schemeClr val="tx1"/>
                </a:solidFill>
              </a:rPr>
              <a:t>Οικ. Ιστορικό (-)</a:t>
            </a:r>
            <a:r>
              <a:rPr lang="en-GB" sz="1600" b="1" dirty="0">
                <a:solidFill>
                  <a:schemeClr val="tx1"/>
                </a:solidFill>
              </a:rPr>
              <a:t> </a:t>
            </a:r>
            <a:endParaRPr lang="el-GR" sz="1600" b="1" dirty="0">
              <a:solidFill>
                <a:schemeClr val="tx1"/>
              </a:solidFill>
            </a:endParaRPr>
          </a:p>
        </p:txBody>
      </p:sp>
      <p:sp>
        <p:nvSpPr>
          <p:cNvPr id="12" name="Ορθογώνιο 11"/>
          <p:cNvSpPr/>
          <p:nvPr/>
        </p:nvSpPr>
        <p:spPr>
          <a:xfrm>
            <a:off x="7062874" y="6037822"/>
            <a:ext cx="2096086" cy="69545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b="1" dirty="0">
                <a:solidFill>
                  <a:schemeClr val="tx1"/>
                </a:solidFill>
              </a:rPr>
              <a:t>Γαστροκόπηση ανά 1-2 έτη</a:t>
            </a:r>
          </a:p>
        </p:txBody>
      </p:sp>
      <p:sp>
        <p:nvSpPr>
          <p:cNvPr id="13" name="Ορθογώνιο 12"/>
          <p:cNvSpPr/>
          <p:nvPr/>
        </p:nvSpPr>
        <p:spPr>
          <a:xfrm>
            <a:off x="3656858" y="6050879"/>
            <a:ext cx="2096086" cy="69545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b="1" dirty="0">
                <a:solidFill>
                  <a:schemeClr val="tx1"/>
                </a:solidFill>
              </a:rPr>
              <a:t>Γαστροκόπηση σε 3-5 έτη</a:t>
            </a:r>
          </a:p>
        </p:txBody>
      </p:sp>
      <p:sp>
        <p:nvSpPr>
          <p:cNvPr id="14" name="Ορθογώνιο 13"/>
          <p:cNvSpPr/>
          <p:nvPr/>
        </p:nvSpPr>
        <p:spPr>
          <a:xfrm>
            <a:off x="441052" y="6037822"/>
            <a:ext cx="2096086" cy="69545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b="1" dirty="0">
                <a:solidFill>
                  <a:schemeClr val="tx1"/>
                </a:solidFill>
              </a:rPr>
              <a:t>Καμία επιτήρηση</a:t>
            </a:r>
          </a:p>
        </p:txBody>
      </p:sp>
      <p:sp>
        <p:nvSpPr>
          <p:cNvPr id="15" name="Ορθογώνιο 14"/>
          <p:cNvSpPr/>
          <p:nvPr/>
        </p:nvSpPr>
        <p:spPr>
          <a:xfrm>
            <a:off x="3656858" y="5292405"/>
            <a:ext cx="2096086" cy="39807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b="1" dirty="0">
                <a:solidFill>
                  <a:schemeClr val="tx1"/>
                </a:solidFill>
              </a:rPr>
              <a:t>Εκρίζωση </a:t>
            </a:r>
            <a:r>
              <a:rPr lang="en-GB" sz="1600" b="1" dirty="0">
                <a:solidFill>
                  <a:schemeClr val="tx1"/>
                </a:solidFill>
              </a:rPr>
              <a:t>H. pylori</a:t>
            </a:r>
            <a:endParaRPr lang="el-GR" sz="1600" b="1" dirty="0">
              <a:solidFill>
                <a:schemeClr val="tx1"/>
              </a:solidFill>
            </a:endParaRPr>
          </a:p>
        </p:txBody>
      </p:sp>
      <p:sp>
        <p:nvSpPr>
          <p:cNvPr id="16" name="Ορθογώνιο 15"/>
          <p:cNvSpPr/>
          <p:nvPr/>
        </p:nvSpPr>
        <p:spPr>
          <a:xfrm>
            <a:off x="7079864" y="5292404"/>
            <a:ext cx="2096086" cy="39807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b="1" dirty="0">
                <a:solidFill>
                  <a:schemeClr val="tx1"/>
                </a:solidFill>
              </a:rPr>
              <a:t>Αν </a:t>
            </a:r>
            <a:r>
              <a:rPr lang="en-GB" sz="1600" b="1" dirty="0">
                <a:solidFill>
                  <a:schemeClr val="tx1"/>
                </a:solidFill>
              </a:rPr>
              <a:t>H. pylori(+) </a:t>
            </a:r>
            <a:r>
              <a:rPr lang="el-GR" sz="1600" b="1" dirty="0">
                <a:solidFill>
                  <a:schemeClr val="tx1"/>
                </a:solidFill>
              </a:rPr>
              <a:t>εκρίζωση</a:t>
            </a:r>
          </a:p>
        </p:txBody>
      </p:sp>
      <p:sp>
        <p:nvSpPr>
          <p:cNvPr id="18" name="Ορθογώνιο 17"/>
          <p:cNvSpPr/>
          <p:nvPr/>
        </p:nvSpPr>
        <p:spPr>
          <a:xfrm>
            <a:off x="7480793" y="2137893"/>
            <a:ext cx="1294227" cy="69545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b="1" dirty="0">
                <a:solidFill>
                  <a:schemeClr val="tx1"/>
                </a:solidFill>
              </a:rPr>
              <a:t>Κανένας προληπτικός έλεγχος</a:t>
            </a:r>
          </a:p>
        </p:txBody>
      </p:sp>
      <p:cxnSp>
        <p:nvCxnSpPr>
          <p:cNvPr id="20" name="Ευθύγραμμο βέλος σύνδεσης 19"/>
          <p:cNvCxnSpPr>
            <a:stCxn id="4" idx="2"/>
            <a:endCxn id="8" idx="0"/>
          </p:cNvCxnSpPr>
          <p:nvPr/>
        </p:nvCxnSpPr>
        <p:spPr>
          <a:xfrm>
            <a:off x="4687910" y="2833352"/>
            <a:ext cx="0" cy="360398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Ευθύγραμμο βέλος σύνδεσης 20"/>
          <p:cNvCxnSpPr>
            <a:stCxn id="11" idx="2"/>
            <a:endCxn id="14" idx="0"/>
          </p:cNvCxnSpPr>
          <p:nvPr/>
        </p:nvCxnSpPr>
        <p:spPr>
          <a:xfrm>
            <a:off x="1489095" y="4945065"/>
            <a:ext cx="0" cy="1092757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Ευθύγραμμο βέλος σύνδεσης 21"/>
          <p:cNvCxnSpPr/>
          <p:nvPr/>
        </p:nvCxnSpPr>
        <p:spPr>
          <a:xfrm>
            <a:off x="8121450" y="5677424"/>
            <a:ext cx="0" cy="360398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Ευθύγραμμο βέλος σύνδεσης 22"/>
          <p:cNvCxnSpPr/>
          <p:nvPr/>
        </p:nvCxnSpPr>
        <p:spPr>
          <a:xfrm>
            <a:off x="4661822" y="5690481"/>
            <a:ext cx="0" cy="360398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Ευθεία γραμμή σύνδεσης 26"/>
          <p:cNvCxnSpPr>
            <a:stCxn id="8" idx="2"/>
            <a:endCxn id="10" idx="0"/>
          </p:cNvCxnSpPr>
          <p:nvPr/>
        </p:nvCxnSpPr>
        <p:spPr>
          <a:xfrm>
            <a:off x="4687910" y="3889209"/>
            <a:ext cx="0" cy="360398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Ευθεία γραμμή σύνδεσης 27"/>
          <p:cNvCxnSpPr>
            <a:stCxn id="10" idx="2"/>
            <a:endCxn id="15" idx="0"/>
          </p:cNvCxnSpPr>
          <p:nvPr/>
        </p:nvCxnSpPr>
        <p:spPr>
          <a:xfrm>
            <a:off x="4687910" y="4945066"/>
            <a:ext cx="16991" cy="347339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Ευθεία γραμμή σύνδεσης 33"/>
          <p:cNvCxnSpPr/>
          <p:nvPr/>
        </p:nvCxnSpPr>
        <p:spPr>
          <a:xfrm>
            <a:off x="1489095" y="4079631"/>
            <a:ext cx="6632355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Ευθεία γραμμή σύνδεσης 37"/>
          <p:cNvCxnSpPr>
            <a:endCxn id="11" idx="0"/>
          </p:cNvCxnSpPr>
          <p:nvPr/>
        </p:nvCxnSpPr>
        <p:spPr>
          <a:xfrm>
            <a:off x="1489095" y="4079631"/>
            <a:ext cx="0" cy="169975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Ευθεία γραμμή σύνδεσης 38"/>
          <p:cNvCxnSpPr/>
          <p:nvPr/>
        </p:nvCxnSpPr>
        <p:spPr>
          <a:xfrm>
            <a:off x="8121450" y="4079631"/>
            <a:ext cx="0" cy="169975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Ευθεία γραμμή σύνδεσης 39"/>
          <p:cNvCxnSpPr>
            <a:endCxn id="16" idx="0"/>
          </p:cNvCxnSpPr>
          <p:nvPr/>
        </p:nvCxnSpPr>
        <p:spPr>
          <a:xfrm flipH="1">
            <a:off x="8127907" y="4941367"/>
            <a:ext cx="16990" cy="351037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Ευθύγραμμο βέλος σύνδεσης 47"/>
          <p:cNvCxnSpPr/>
          <p:nvPr/>
        </p:nvCxnSpPr>
        <p:spPr>
          <a:xfrm>
            <a:off x="6838682" y="2429353"/>
            <a:ext cx="642111" cy="0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Τίτλος 4"/>
          <p:cNvSpPr>
            <a:spLocks noGrp="1"/>
          </p:cNvSpPr>
          <p:nvPr>
            <p:ph type="title"/>
          </p:nvPr>
        </p:nvSpPr>
        <p:spPr>
          <a:xfrm>
            <a:off x="777240" y="14004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+mn-lt"/>
              </a:rPr>
              <a:t>E</a:t>
            </a:r>
            <a:r>
              <a:rPr lang="el-GR" sz="4000" b="1" dirty="0" err="1">
                <a:latin typeface="+mn-lt"/>
              </a:rPr>
              <a:t>νδοσκοπική</a:t>
            </a:r>
            <a:r>
              <a:rPr lang="el-GR" sz="4000" b="1" dirty="0">
                <a:latin typeface="+mn-lt"/>
              </a:rPr>
              <a:t> Επιτήρηση Γαστρικού Καρκίνου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0261209" y="6519446"/>
            <a:ext cx="20632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Kim, </a:t>
            </a:r>
            <a:r>
              <a:rPr lang="en-GB" sz="1600" b="1" dirty="0" err="1"/>
              <a:t>Giejournal</a:t>
            </a:r>
            <a:r>
              <a:rPr lang="en-GB" sz="1600" b="1" dirty="0"/>
              <a:t>, 2016</a:t>
            </a:r>
            <a:endParaRPr lang="el-GR" sz="16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6838682" y="2112674"/>
            <a:ext cx="5204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 dirty="0"/>
              <a:t>ΟΧΙ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704901" y="2838894"/>
            <a:ext cx="5204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 dirty="0"/>
              <a:t>ΝΑΙ</a:t>
            </a:r>
          </a:p>
        </p:txBody>
      </p:sp>
      <p:cxnSp>
        <p:nvCxnSpPr>
          <p:cNvPr id="5" name="Ευθύγραμμο βέλος σύνδεσης 4"/>
          <p:cNvCxnSpPr>
            <a:stCxn id="13" idx="1"/>
            <a:endCxn id="14" idx="3"/>
          </p:cNvCxnSpPr>
          <p:nvPr/>
        </p:nvCxnSpPr>
        <p:spPr>
          <a:xfrm flipH="1" flipV="1">
            <a:off x="2537138" y="6385552"/>
            <a:ext cx="1119720" cy="13057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Ευθύγραμμο βέλος σύνδεσης 6"/>
          <p:cNvCxnSpPr>
            <a:stCxn id="13" idx="3"/>
            <a:endCxn id="12" idx="1"/>
          </p:cNvCxnSpPr>
          <p:nvPr/>
        </p:nvCxnSpPr>
        <p:spPr>
          <a:xfrm flipV="1">
            <a:off x="5752944" y="6385552"/>
            <a:ext cx="1309930" cy="13057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703618" y="5857623"/>
            <a:ext cx="1042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 dirty="0"/>
              <a:t>Ατροφία/ΕΜ (-)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972200" y="5857622"/>
            <a:ext cx="1042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 dirty="0"/>
              <a:t>Ατροφία/ΕΜ (+)</a:t>
            </a:r>
          </a:p>
        </p:txBody>
      </p:sp>
    </p:spTree>
    <p:extLst>
      <p:ext uri="{BB962C8B-B14F-4D97-AF65-F5344CB8AC3E}">
        <p14:creationId xmlns="" xmlns:p14="http://schemas.microsoft.com/office/powerpoint/2010/main" val="18403719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26477" y="0"/>
            <a:ext cx="10515600" cy="900333"/>
          </a:xfrm>
        </p:spPr>
        <p:txBody>
          <a:bodyPr/>
          <a:lstStyle/>
          <a:p>
            <a:pPr algn="ctr"/>
            <a:r>
              <a:rPr lang="el-GR" sz="3600" b="1" dirty="0">
                <a:solidFill>
                  <a:prstClr val="black"/>
                </a:solidFill>
                <a:latin typeface="Calibri" panose="020F0502020204030204"/>
              </a:rPr>
              <a:t>Επιτήρηση Γαστρικού Καρκίνου σε Γενετικά Σύνδρομα</a:t>
            </a:r>
            <a:endParaRPr lang="el-GR" dirty="0"/>
          </a:p>
        </p:txBody>
      </p:sp>
      <p:graphicFrame>
        <p:nvGraphicFramePr>
          <p:cNvPr id="4" name="Θέση περιεχομένου 3"/>
          <p:cNvGraphicFramePr>
            <a:graphicFrameLocks noGrp="1"/>
          </p:cNvGraphicFramePr>
          <p:nvPr>
            <p:ph idx="1"/>
          </p:nvPr>
        </p:nvGraphicFramePr>
        <p:xfrm>
          <a:off x="168811" y="844062"/>
          <a:ext cx="11830931" cy="596559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0731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40815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95773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95773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000203">
                <a:tc>
                  <a:txBody>
                    <a:bodyPr/>
                    <a:lstStyle/>
                    <a:p>
                      <a:pPr algn="ctr"/>
                      <a:r>
                        <a:rPr lang="el-GR" sz="2000" b="1" dirty="0">
                          <a:solidFill>
                            <a:schemeClr val="bg1"/>
                          </a:solidFill>
                        </a:rPr>
                        <a:t>ΣΥΝΔΡΟΜΟ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b="1" dirty="0">
                          <a:solidFill>
                            <a:schemeClr val="bg1"/>
                          </a:solidFill>
                        </a:rPr>
                        <a:t>ΓΕΝΕΤΙΚΗ ΒΛΑΒΗ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b="1" dirty="0">
                          <a:solidFill>
                            <a:schemeClr val="bg1"/>
                          </a:solidFill>
                        </a:rPr>
                        <a:t>ΠΡΟΤΥΠΟ ΚΛΗΡΟΝΟΜΙΚΟΤΗΤΑΣ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b="1" dirty="0">
                          <a:solidFill>
                            <a:schemeClr val="bg1"/>
                          </a:solidFill>
                        </a:rPr>
                        <a:t>ΣΥΣΤΑΣΗ ΕΠΙΤΗΡΗΣΗΣ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41136">
                <a:tc>
                  <a:txBody>
                    <a:bodyPr/>
                    <a:lstStyle/>
                    <a:p>
                      <a:r>
                        <a:rPr lang="el-GR" sz="1600" b="1" dirty="0"/>
                        <a:t>Κληρονομικός γαστρικός</a:t>
                      </a:r>
                      <a:r>
                        <a:rPr lang="el-GR" sz="1600" b="1" baseline="0" dirty="0"/>
                        <a:t> καρκίνος </a:t>
                      </a:r>
                      <a:r>
                        <a:rPr lang="el-GR" sz="1600" b="1" baseline="0" dirty="0" err="1"/>
                        <a:t>διαχύτου</a:t>
                      </a:r>
                      <a:r>
                        <a:rPr lang="el-GR" sz="1600" b="1" baseline="0" dirty="0"/>
                        <a:t> τύπου</a:t>
                      </a:r>
                      <a:endParaRPr lang="el-GR" sz="16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CDH1</a:t>
                      </a:r>
                      <a:endParaRPr lang="el-GR" sz="16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AE</a:t>
                      </a:r>
                      <a:endParaRPr lang="el-GR" sz="16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l-GR" sz="1600" b="1" dirty="0"/>
                        <a:t>Προφυλακτική γαστρεκτομή ηλικία 18-40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l-GR" sz="1600" b="1" dirty="0"/>
                        <a:t>Ενδοσκόπηση με βιοψίες ανά 6-12 μήνες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43932">
                <a:tc>
                  <a:txBody>
                    <a:bodyPr/>
                    <a:lstStyle/>
                    <a:p>
                      <a:r>
                        <a:rPr lang="el-GR" sz="1600" b="1" dirty="0"/>
                        <a:t>Σύνδρομο </a:t>
                      </a:r>
                      <a:r>
                        <a:rPr lang="en-US" sz="1600" b="1" dirty="0"/>
                        <a:t>Lynch</a:t>
                      </a:r>
                      <a:endParaRPr lang="el-GR" sz="16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EPCAM, MLH1, MSH2, MSH6, PMS2</a:t>
                      </a:r>
                      <a:endParaRPr lang="el-GR" sz="16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AE</a:t>
                      </a:r>
                      <a:endParaRPr lang="el-GR" sz="16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1600" b="1" dirty="0"/>
                        <a:t>Οικογενειακό</a:t>
                      </a:r>
                      <a:r>
                        <a:rPr lang="el-GR" sz="1600" b="1" baseline="0" dirty="0"/>
                        <a:t> ιστορικό ή Ασιάτες</a:t>
                      </a:r>
                      <a:endParaRPr lang="el-GR" sz="16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43932">
                <a:tc>
                  <a:txBody>
                    <a:bodyPr/>
                    <a:lstStyle/>
                    <a:p>
                      <a:r>
                        <a:rPr lang="el-GR" sz="1600" b="1" dirty="0"/>
                        <a:t>Σύνδρομο νεανικής </a:t>
                      </a:r>
                      <a:r>
                        <a:rPr lang="el-GR" sz="1600" b="1" dirty="0" err="1"/>
                        <a:t>πολυποδίασης</a:t>
                      </a:r>
                      <a:endParaRPr lang="el-GR" sz="16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SMAD4</a:t>
                      </a:r>
                    </a:p>
                    <a:p>
                      <a:r>
                        <a:rPr lang="en-US" sz="1600" b="1" dirty="0"/>
                        <a:t>BMPR1A</a:t>
                      </a:r>
                      <a:endParaRPr lang="el-GR" sz="16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AE</a:t>
                      </a:r>
                      <a:endParaRPr lang="el-GR" sz="16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l-GR" sz="1600" b="1" dirty="0"/>
                        <a:t>Από</a:t>
                      </a:r>
                      <a:r>
                        <a:rPr lang="el-GR" sz="1600" b="1" baseline="0" dirty="0"/>
                        <a:t> 15 ετών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l-GR" sz="1600" b="1" baseline="0" dirty="0"/>
                        <a:t>Ετησίως αν πολύποδες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l-GR" sz="1600" b="1" baseline="0" dirty="0"/>
                        <a:t>Ανά 2-3 χρόνια αν πολύποδες (-)</a:t>
                      </a:r>
                      <a:endParaRPr lang="el-GR" sz="16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43932">
                <a:tc>
                  <a:txBody>
                    <a:bodyPr/>
                    <a:lstStyle/>
                    <a:p>
                      <a:r>
                        <a:rPr lang="en-US" sz="1600" b="1" dirty="0" err="1"/>
                        <a:t>Peutz</a:t>
                      </a:r>
                      <a:r>
                        <a:rPr lang="en-US" sz="1600" b="1" dirty="0"/>
                        <a:t> </a:t>
                      </a:r>
                      <a:r>
                        <a:rPr lang="en-US" sz="1600" b="1" dirty="0" err="1"/>
                        <a:t>Jeghers</a:t>
                      </a:r>
                      <a:endParaRPr lang="el-GR" sz="16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STK11</a:t>
                      </a:r>
                      <a:endParaRPr lang="el-GR" sz="16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AE</a:t>
                      </a:r>
                      <a:endParaRPr lang="el-GR" sz="16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l-GR" sz="1600" b="1" dirty="0" err="1"/>
                        <a:t>Γαστροσκόπηση</a:t>
                      </a:r>
                      <a:r>
                        <a:rPr lang="el-GR" sz="1600" b="1" dirty="0"/>
                        <a:t> από εφηβεία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l-GR" sz="1600" b="1" dirty="0"/>
                        <a:t>Ανά 2-3 έτη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943932">
                <a:tc>
                  <a:txBody>
                    <a:bodyPr/>
                    <a:lstStyle/>
                    <a:p>
                      <a:r>
                        <a:rPr lang="en-US" sz="1600" b="1" dirty="0"/>
                        <a:t>FAP</a:t>
                      </a:r>
                      <a:endParaRPr lang="el-GR" sz="16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APC</a:t>
                      </a:r>
                      <a:endParaRPr lang="el-GR" sz="16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AE</a:t>
                      </a:r>
                      <a:endParaRPr lang="el-GR" sz="16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l-GR" sz="1600" b="1" dirty="0" err="1"/>
                        <a:t>Δωδεκαδακτυλο</a:t>
                      </a:r>
                      <a:r>
                        <a:rPr lang="el-GR" sz="1600" b="1" dirty="0"/>
                        <a:t>/</a:t>
                      </a:r>
                      <a:r>
                        <a:rPr lang="el-GR" sz="1600" b="1" dirty="0" err="1"/>
                        <a:t>γαστροσκόπηση</a:t>
                      </a:r>
                      <a:r>
                        <a:rPr lang="el-GR" sz="1600" b="1" dirty="0"/>
                        <a:t> από 25 ετών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8171130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>
                <a:latin typeface="+mn-lt"/>
              </a:rPr>
              <a:t>Επιδημιολογία γαστρικού </a:t>
            </a:r>
            <a:r>
              <a:rPr lang="en-US" b="1" dirty="0">
                <a:latin typeface="+mn-lt"/>
              </a:rPr>
              <a:t>MALT (Mucosa Associated Lymphoid Tissue)</a:t>
            </a:r>
            <a:endParaRPr lang="el-GR" b="1" dirty="0">
              <a:latin typeface="+mn-lt"/>
            </a:endParaRP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62318" y="2353235"/>
            <a:ext cx="4303058" cy="3146611"/>
          </a:xfrm>
          <a:prstGeom prst="rect">
            <a:avLst/>
          </a:prstGeom>
        </p:spPr>
      </p:pic>
      <p:sp>
        <p:nvSpPr>
          <p:cNvPr id="5" name="Θέση περιεχομένου 4"/>
          <p:cNvSpPr>
            <a:spLocks noGrp="1"/>
          </p:cNvSpPr>
          <p:nvPr>
            <p:ph sz="half" idx="2"/>
          </p:nvPr>
        </p:nvSpPr>
        <p:spPr>
          <a:xfrm>
            <a:off x="6683188" y="2528047"/>
            <a:ext cx="4670612" cy="3648916"/>
          </a:xfrm>
        </p:spPr>
        <p:txBody>
          <a:bodyPr/>
          <a:lstStyle/>
          <a:p>
            <a:r>
              <a:rPr lang="el-GR" dirty="0"/>
              <a:t>Επίπτωση:</a:t>
            </a:r>
          </a:p>
          <a:p>
            <a:pPr marL="457200" lvl="1" indent="0">
              <a:buNone/>
            </a:pPr>
            <a:r>
              <a:rPr lang="el-GR" dirty="0"/>
              <a:t>0.8-1.2/100.000 περιστατικά/ έτος</a:t>
            </a:r>
          </a:p>
          <a:p>
            <a:pPr marL="457200" lvl="1" indent="0">
              <a:buNone/>
            </a:pPr>
            <a:endParaRPr lang="el-GR" dirty="0"/>
          </a:p>
          <a:p>
            <a:r>
              <a:rPr lang="el-GR" dirty="0"/>
              <a:t>2-3% των κακοηθειών του στομάχου</a:t>
            </a:r>
          </a:p>
        </p:txBody>
      </p:sp>
    </p:spTree>
    <p:extLst>
      <p:ext uri="{BB962C8B-B14F-4D97-AF65-F5344CB8AC3E}">
        <p14:creationId xmlns="" xmlns:p14="http://schemas.microsoft.com/office/powerpoint/2010/main" val="169291896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05118" y="365125"/>
            <a:ext cx="10748682" cy="1325563"/>
          </a:xfrm>
        </p:spPr>
        <p:txBody>
          <a:bodyPr/>
          <a:lstStyle/>
          <a:p>
            <a:pPr algn="ctr"/>
            <a:r>
              <a:rPr lang="el-GR" b="1" dirty="0" err="1">
                <a:latin typeface="+mn-lt"/>
              </a:rPr>
              <a:t>Προδιαθεσικοί</a:t>
            </a:r>
            <a:r>
              <a:rPr lang="el-GR" b="1" dirty="0">
                <a:latin typeface="+mn-lt"/>
              </a:rPr>
              <a:t> παράγοντες </a:t>
            </a:r>
            <a:r>
              <a:rPr lang="en-US" b="1" dirty="0">
                <a:latin typeface="+mn-lt"/>
              </a:rPr>
              <a:t> </a:t>
            </a:r>
            <a:r>
              <a:rPr lang="el-GR" b="1" dirty="0">
                <a:latin typeface="+mn-lt"/>
              </a:rPr>
              <a:t>γαστρικού ΜΑ</a:t>
            </a:r>
            <a:r>
              <a:rPr lang="en-US" b="1" dirty="0">
                <a:latin typeface="+mn-lt"/>
              </a:rPr>
              <a:t>LT</a:t>
            </a:r>
            <a:endParaRPr lang="el-GR" b="1" dirty="0">
              <a:latin typeface="+mn-lt"/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l-GR" b="1" dirty="0"/>
              <a:t>Λοίμωξη από </a:t>
            </a:r>
            <a:r>
              <a:rPr lang="el-GR" b="1" i="1" dirty="0"/>
              <a:t>Η. </a:t>
            </a:r>
            <a:r>
              <a:rPr lang="en-US" b="1" i="1" dirty="0"/>
              <a:t>Pylori</a:t>
            </a:r>
          </a:p>
          <a:p>
            <a:r>
              <a:rPr lang="el-GR" b="1" dirty="0" err="1"/>
              <a:t>Κοιλιοκάκη</a:t>
            </a:r>
            <a:endParaRPr lang="el-GR" b="1" dirty="0"/>
          </a:p>
          <a:p>
            <a:r>
              <a:rPr lang="el-GR" b="1" dirty="0" err="1"/>
              <a:t>Αυτοάνοσα</a:t>
            </a:r>
            <a:r>
              <a:rPr lang="el-GR" b="1" dirty="0"/>
              <a:t> νοσήματα (π.χ. Σ</a:t>
            </a:r>
            <a:r>
              <a:rPr lang="en-US" b="1" dirty="0" err="1"/>
              <a:t>jogren</a:t>
            </a:r>
            <a:r>
              <a:rPr lang="en-US" b="1" dirty="0"/>
              <a:t>)</a:t>
            </a:r>
          </a:p>
          <a:p>
            <a:r>
              <a:rPr lang="el-GR" b="1" dirty="0" err="1"/>
              <a:t>Ανοσοανεπάρκεια</a:t>
            </a:r>
            <a:r>
              <a:rPr lang="el-GR" b="1" dirty="0"/>
              <a:t> (</a:t>
            </a:r>
            <a:r>
              <a:rPr lang="en-US" b="1" dirty="0"/>
              <a:t>AIDS)</a:t>
            </a:r>
          </a:p>
          <a:p>
            <a:r>
              <a:rPr lang="el-GR" b="1" dirty="0"/>
              <a:t>Μακροχρόνια </a:t>
            </a:r>
            <a:r>
              <a:rPr lang="el-GR" b="1" dirty="0" err="1"/>
              <a:t>ανοσοκατασταλτική</a:t>
            </a:r>
            <a:r>
              <a:rPr lang="el-GR" b="1" dirty="0"/>
              <a:t> αγωγή (Μεταμοσχεύσεις)</a:t>
            </a:r>
            <a:endParaRPr lang="en-US" b="1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718613" y="2689412"/>
            <a:ext cx="3144650" cy="233978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270006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l-GR" sz="3600" b="1" dirty="0">
                <a:latin typeface="+mn-lt"/>
              </a:rPr>
              <a:t>ΚΑΡΚΙΝΟΣ ΟΙΣΟΦΑΓΟΥ</a:t>
            </a:r>
          </a:p>
        </p:txBody>
      </p:sp>
      <p:pic>
        <p:nvPicPr>
          <p:cNvPr id="6" name="Θέση περιεχομένου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18707" y="1325563"/>
            <a:ext cx="3298222" cy="2895851"/>
          </a:xfrm>
          <a:prstGeom prst="rect">
            <a:avLst/>
          </a:prstGeom>
        </p:spPr>
      </p:pic>
      <p:sp>
        <p:nvSpPr>
          <p:cNvPr id="5" name="Θέση περιεχομένου 4"/>
          <p:cNvSpPr>
            <a:spLocks noGrp="1"/>
          </p:cNvSpPr>
          <p:nvPr>
            <p:ph sz="half" idx="2"/>
          </p:nvPr>
        </p:nvSpPr>
        <p:spPr>
          <a:xfrm>
            <a:off x="6763044" y="1325563"/>
            <a:ext cx="5181600" cy="5121886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l-GR" b="1" dirty="0"/>
              <a:t>ΠΛΑΚΩΔΕΣ:</a:t>
            </a:r>
          </a:p>
          <a:p>
            <a:pPr lvl="1"/>
            <a:r>
              <a:rPr lang="el-GR" b="1" dirty="0"/>
              <a:t>Αλκοόλ και κάπνισμα</a:t>
            </a:r>
          </a:p>
          <a:p>
            <a:pPr lvl="1"/>
            <a:r>
              <a:rPr lang="el-GR" b="1" dirty="0"/>
              <a:t>Τοξική δράση </a:t>
            </a:r>
            <a:r>
              <a:rPr lang="el-GR" b="1" dirty="0" err="1"/>
              <a:t>ακεταλδεΰδης</a:t>
            </a:r>
            <a:r>
              <a:rPr lang="el-GR" b="1" dirty="0"/>
              <a:t> και </a:t>
            </a:r>
            <a:r>
              <a:rPr lang="el-GR" b="1" dirty="0" err="1"/>
              <a:t>πολυκυκλικών</a:t>
            </a:r>
            <a:r>
              <a:rPr lang="el-GR" b="1" dirty="0"/>
              <a:t> υδρογονανθράκων</a:t>
            </a:r>
          </a:p>
          <a:p>
            <a:pPr lvl="1"/>
            <a:r>
              <a:rPr lang="el-GR" b="1" dirty="0"/>
              <a:t>Υπερπλασία-δυσπλασία βασικής στιβάδας</a:t>
            </a:r>
          </a:p>
          <a:p>
            <a:pPr marL="514350" indent="-514350">
              <a:buFont typeface="+mj-lt"/>
              <a:buAutoNum type="arabicPeriod"/>
            </a:pPr>
            <a:r>
              <a:rPr lang="el-GR" b="1" dirty="0"/>
              <a:t>ΑΔΕΝΟΚΑΡΚΙΝΩΜΑ:</a:t>
            </a:r>
          </a:p>
          <a:p>
            <a:pPr lvl="1"/>
            <a:r>
              <a:rPr lang="en-US" b="1" dirty="0"/>
              <a:t>Barrett</a:t>
            </a:r>
          </a:p>
          <a:p>
            <a:pPr lvl="1"/>
            <a:endParaRPr lang="en-US" b="1" dirty="0"/>
          </a:p>
          <a:p>
            <a:pPr lvl="1"/>
            <a:endParaRPr lang="el-GR" b="1" dirty="0"/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 rotWithShape="1">
          <a:blip r:embed="rId3" cstate="print"/>
          <a:srcRect t="19282" b="2153"/>
          <a:stretch/>
        </p:blipFill>
        <p:spPr>
          <a:xfrm>
            <a:off x="359898" y="4456731"/>
            <a:ext cx="5641146" cy="218049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0269395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 err="1">
                <a:latin typeface="+mn-lt"/>
              </a:rPr>
              <a:t>Παθοφυσιολογία</a:t>
            </a:r>
            <a:r>
              <a:rPr lang="el-GR" b="1" dirty="0">
                <a:latin typeface="+mn-lt"/>
              </a:rPr>
              <a:t> γαστρικού </a:t>
            </a:r>
            <a:r>
              <a:rPr lang="en-US" b="1" dirty="0">
                <a:latin typeface="+mn-lt"/>
              </a:rPr>
              <a:t>MALT </a:t>
            </a:r>
            <a:endParaRPr lang="el-GR" b="1" dirty="0">
              <a:latin typeface="+mn-lt"/>
            </a:endParaRPr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55865" y="1825625"/>
            <a:ext cx="6080270" cy="43513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678202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110343"/>
          </a:xfrm>
        </p:spPr>
        <p:txBody>
          <a:bodyPr/>
          <a:lstStyle/>
          <a:p>
            <a:pPr algn="ctr"/>
            <a:r>
              <a:rPr lang="el-GR" b="1" dirty="0">
                <a:latin typeface="+mn-lt"/>
              </a:rPr>
              <a:t>Γενετική στο </a:t>
            </a:r>
            <a:r>
              <a:rPr lang="en-US" b="1" dirty="0">
                <a:latin typeface="+mn-lt"/>
              </a:rPr>
              <a:t>MALT</a:t>
            </a:r>
            <a:endParaRPr lang="el-GR" b="1" dirty="0">
              <a:latin typeface="+mn-lt"/>
            </a:endParaRPr>
          </a:p>
        </p:txBody>
      </p:sp>
      <p:sp>
        <p:nvSpPr>
          <p:cNvPr id="5" name="Θέση περιεχομένου 4"/>
          <p:cNvSpPr>
            <a:spLocks noGrp="1"/>
          </p:cNvSpPr>
          <p:nvPr>
            <p:ph idx="1"/>
          </p:nvPr>
        </p:nvSpPr>
        <p:spPr>
          <a:xfrm>
            <a:off x="838200" y="1110343"/>
            <a:ext cx="10515600" cy="5421086"/>
          </a:xfrm>
        </p:spPr>
        <p:txBody>
          <a:bodyPr>
            <a:normAutofit fontScale="40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3500" b="1" dirty="0"/>
              <a:t>t(11;18)(q21;q21)</a:t>
            </a:r>
            <a:r>
              <a:rPr lang="el-GR" sz="3500" b="1" dirty="0"/>
              <a:t>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l-GR" sz="3500" b="1" dirty="0"/>
              <a:t>15-40% των </a:t>
            </a:r>
            <a:r>
              <a:rPr lang="en-US" sz="3500" b="1" dirty="0"/>
              <a:t>MALT (</a:t>
            </a:r>
            <a:r>
              <a:rPr lang="el-GR" sz="3500" b="1" dirty="0"/>
              <a:t>πνευμονικής και γαστρικής εντόπισης</a:t>
            </a:r>
            <a:r>
              <a:rPr lang="en-US" sz="3500" b="1" dirty="0"/>
              <a:t>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l-GR" sz="3500" b="1" dirty="0"/>
              <a:t> παραγωγή πρωτεΐνης (API2-MALT1) με </a:t>
            </a:r>
            <a:r>
              <a:rPr lang="el-GR" sz="3500" b="1" dirty="0" err="1"/>
              <a:t>ογκογόνο</a:t>
            </a:r>
            <a:r>
              <a:rPr lang="el-GR" sz="3500" b="1" dirty="0"/>
              <a:t> δράση</a:t>
            </a:r>
            <a:endParaRPr lang="en-US" sz="3500" b="1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el-GR" sz="3500" b="1" dirty="0"/>
              <a:t>1/3 των γαστρικών MALT λεμφωμάτων</a:t>
            </a:r>
            <a:endParaRPr lang="en-US" sz="3500" b="1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el-GR" sz="3500" b="1" dirty="0"/>
              <a:t> ανθεκτικότητα στην </a:t>
            </a:r>
            <a:r>
              <a:rPr lang="el-GR" sz="3500" b="1" dirty="0" err="1"/>
              <a:t>αντι-Hp</a:t>
            </a:r>
            <a:r>
              <a:rPr lang="el-GR" sz="3500" b="1" dirty="0"/>
              <a:t> αγωγή</a:t>
            </a:r>
            <a:endParaRPr lang="en-US" sz="3500" b="1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el-GR" sz="3500" b="1" dirty="0"/>
              <a:t>προστατεύει από την εξέλιξη σε πιο επιθετικές μορφές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l-GR" sz="3500" b="1" dirty="0" err="1"/>
              <a:t>CagA</a:t>
            </a:r>
            <a:r>
              <a:rPr lang="el-GR" sz="3500" b="1" dirty="0"/>
              <a:t>+ στελέχη </a:t>
            </a:r>
            <a:r>
              <a:rPr lang="el-GR" sz="3500" b="1" dirty="0" err="1"/>
              <a:t>Hp</a:t>
            </a:r>
            <a:endParaRPr lang="el-GR" sz="3500" b="1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el-GR" sz="3500" b="1" dirty="0"/>
              <a:t>αποτυχία θεραπείας με </a:t>
            </a:r>
            <a:r>
              <a:rPr lang="el-GR" sz="3500" b="1" dirty="0" err="1"/>
              <a:t>αλκυλιούντες</a:t>
            </a:r>
            <a:r>
              <a:rPr lang="el-GR" sz="3500" b="1" dirty="0"/>
              <a:t> παράγοντες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500" b="1" dirty="0"/>
              <a:t>t</a:t>
            </a:r>
            <a:r>
              <a:rPr lang="el-GR" sz="3500" b="1" dirty="0"/>
              <a:t>(1;14) (</a:t>
            </a:r>
            <a:r>
              <a:rPr lang="en-GB" sz="3500" b="1" dirty="0"/>
              <a:t>p</a:t>
            </a:r>
            <a:r>
              <a:rPr lang="el-GR" sz="3500" b="1" dirty="0"/>
              <a:t>22;</a:t>
            </a:r>
            <a:r>
              <a:rPr lang="en-GB" sz="3500" b="1" dirty="0"/>
              <a:t>q</a:t>
            </a:r>
            <a:r>
              <a:rPr lang="el-GR" sz="3500" b="1" dirty="0"/>
              <a:t>32):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l-GR" sz="3500" b="1" dirty="0"/>
              <a:t>1-2 % των </a:t>
            </a:r>
            <a:r>
              <a:rPr lang="en-GB" sz="3500" b="1" dirty="0"/>
              <a:t>MALT</a:t>
            </a:r>
            <a:r>
              <a:rPr lang="el-GR" sz="3500" b="1" dirty="0"/>
              <a:t> λεμφωμάτων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l-GR" sz="3500" b="1" dirty="0"/>
              <a:t>πυρηνική </a:t>
            </a:r>
            <a:r>
              <a:rPr lang="el-GR" sz="3500" b="1" dirty="0" err="1"/>
              <a:t>υπερέκφραση</a:t>
            </a:r>
            <a:r>
              <a:rPr lang="el-GR" sz="3500" b="1" dirty="0"/>
              <a:t> της </a:t>
            </a:r>
            <a:r>
              <a:rPr lang="en-GB" sz="3500" b="1" dirty="0"/>
              <a:t>BCL</a:t>
            </a:r>
            <a:r>
              <a:rPr lang="el-GR" sz="3500" b="1" dirty="0"/>
              <a:t>10 πρωτεΐνης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l-GR" sz="3500" b="1" dirty="0"/>
              <a:t>προχωρημένο στάδιο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l-GR" sz="3500" b="1" dirty="0"/>
              <a:t>δεν ανταποκρίνονται στην εκρίζωση του </a:t>
            </a:r>
            <a:r>
              <a:rPr lang="en-GB" sz="3500" b="1" i="1" dirty="0" err="1"/>
              <a:t>Hp</a:t>
            </a:r>
            <a:r>
              <a:rPr lang="el-GR" sz="3500" b="1" dirty="0"/>
              <a:t>.  </a:t>
            </a:r>
            <a:r>
              <a:rPr lang="en-GB" sz="3500" b="1" dirty="0"/>
              <a:t>HLADQA</a:t>
            </a:r>
            <a:r>
              <a:rPr lang="el-GR" sz="3500" b="1" dirty="0"/>
              <a:t>1*0103 και </a:t>
            </a:r>
            <a:r>
              <a:rPr lang="en-GB" sz="3500" b="1" dirty="0"/>
              <a:t>HLADQB</a:t>
            </a:r>
            <a:r>
              <a:rPr lang="el-GR" sz="3500" b="1" dirty="0"/>
              <a:t>1*0601. </a:t>
            </a:r>
            <a:endParaRPr lang="en-US" sz="3500" b="1" dirty="0"/>
          </a:p>
          <a:p>
            <a:pPr marL="514350" indent="-514350">
              <a:buFont typeface="+mj-lt"/>
              <a:buAutoNum type="arabicPeriod"/>
            </a:pPr>
            <a:r>
              <a:rPr lang="fr-FR" sz="3500" b="1" dirty="0"/>
              <a:t>t(14;18)(q32;q21)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l-GR" sz="3500" b="1" dirty="0"/>
              <a:t>Μετάλλαξη </a:t>
            </a:r>
            <a:r>
              <a:rPr lang="en-US" sz="3500" b="1" dirty="0"/>
              <a:t>MALT1 </a:t>
            </a:r>
            <a:r>
              <a:rPr lang="el-GR" sz="3500" b="1" dirty="0"/>
              <a:t>και γονίδιο</a:t>
            </a:r>
            <a:r>
              <a:rPr lang="en-US" sz="3500" b="1" dirty="0"/>
              <a:t> </a:t>
            </a:r>
            <a:r>
              <a:rPr lang="en-US" sz="3500" b="1" dirty="0" err="1"/>
              <a:t>IgH</a:t>
            </a:r>
            <a:r>
              <a:rPr lang="en-US" sz="3500" b="1" dirty="0"/>
              <a:t>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l-GR" sz="3500" b="1" dirty="0"/>
              <a:t>πυρηνική </a:t>
            </a:r>
            <a:r>
              <a:rPr lang="el-GR" sz="3500" b="1" dirty="0" err="1"/>
              <a:t>υπερέκφραση</a:t>
            </a:r>
            <a:r>
              <a:rPr lang="el-GR" sz="3500" b="1" dirty="0"/>
              <a:t> της </a:t>
            </a:r>
            <a:r>
              <a:rPr lang="en-GB" sz="3500" b="1" dirty="0"/>
              <a:t>BCL</a:t>
            </a:r>
            <a:r>
              <a:rPr lang="el-GR" sz="3500" b="1" dirty="0"/>
              <a:t>10 πρωτεΐνης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l-GR" sz="3500" b="1" dirty="0"/>
              <a:t>δεν ανταποκρίνονται στην εκρίζωση του </a:t>
            </a:r>
            <a:r>
              <a:rPr lang="en-GB" sz="3500" b="1" i="1" dirty="0" err="1"/>
              <a:t>Hp</a:t>
            </a:r>
            <a:r>
              <a:rPr lang="el-GR" sz="3500" b="1" dirty="0"/>
              <a:t>. </a:t>
            </a:r>
            <a:endParaRPr lang="fr-FR" sz="3500" b="1" dirty="0"/>
          </a:p>
          <a:p>
            <a:pPr marL="514350" indent="-514350">
              <a:buFont typeface="+mj-lt"/>
              <a:buAutoNum type="arabicPeriod"/>
            </a:pPr>
            <a:r>
              <a:rPr lang="fr-FR" sz="3500" b="1" dirty="0"/>
              <a:t>t(3;14)(p13;q32)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sz="3500" b="1" dirty="0"/>
              <a:t>M</a:t>
            </a:r>
            <a:r>
              <a:rPr lang="el-GR" sz="3500" b="1" dirty="0" err="1"/>
              <a:t>ετάλλαξη</a:t>
            </a:r>
            <a:r>
              <a:rPr lang="el-GR" sz="3500" b="1" dirty="0"/>
              <a:t> </a:t>
            </a:r>
            <a:r>
              <a:rPr lang="en-US" sz="3500" b="1" dirty="0"/>
              <a:t>FOXP1 </a:t>
            </a:r>
            <a:r>
              <a:rPr lang="el-GR" sz="3500" b="1" dirty="0"/>
              <a:t>και </a:t>
            </a:r>
            <a:r>
              <a:rPr lang="en-US" sz="3500" b="1" dirty="0" err="1"/>
              <a:t>IgH</a:t>
            </a:r>
            <a:endParaRPr lang="en-US" sz="3500" b="1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el-GR" sz="3500" b="1" dirty="0" err="1"/>
              <a:t>Υπερέκφραση</a:t>
            </a:r>
            <a:r>
              <a:rPr lang="el-GR" sz="3500" b="1" dirty="0"/>
              <a:t> </a:t>
            </a:r>
            <a:r>
              <a:rPr lang="en-US" sz="3500" b="1" dirty="0"/>
              <a:t>FOXP1</a:t>
            </a:r>
            <a:endParaRPr lang="el-GR" sz="3500" b="1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el-GR" sz="3500" b="1" dirty="0"/>
              <a:t>Ίσως πτωχή πρόγνωση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500" b="1" dirty="0"/>
              <a:t>HLADQA1*0103 </a:t>
            </a:r>
            <a:r>
              <a:rPr lang="el-GR" sz="3500" b="1" dirty="0"/>
              <a:t>και </a:t>
            </a:r>
            <a:r>
              <a:rPr lang="en-US" sz="3500" b="1" dirty="0"/>
              <a:t>HLADQB1*0601. </a:t>
            </a:r>
          </a:p>
          <a:p>
            <a:pPr lvl="1">
              <a:buFont typeface="Wingdings" panose="05000000000000000000" pitchFamily="2" charset="2"/>
              <a:buChar char="ü"/>
            </a:pPr>
            <a:endParaRPr lang="el-GR" dirty="0"/>
          </a:p>
          <a:p>
            <a:pPr lvl="1">
              <a:buFont typeface="Wingdings" panose="05000000000000000000" pitchFamily="2" charset="2"/>
              <a:buChar char="ü"/>
            </a:pPr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25089591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>
          <a:xfrm>
            <a:off x="448491" y="169182"/>
            <a:ext cx="11142618" cy="1325563"/>
          </a:xfrm>
        </p:spPr>
        <p:txBody>
          <a:bodyPr/>
          <a:lstStyle/>
          <a:p>
            <a:pPr algn="ctr"/>
            <a:r>
              <a:rPr lang="el-GR" b="1" dirty="0">
                <a:latin typeface="+mn-lt"/>
              </a:rPr>
              <a:t>Κλινική Εικόνα γαστρικού </a:t>
            </a:r>
            <a:r>
              <a:rPr lang="en-US" b="1" dirty="0">
                <a:latin typeface="+mn-lt"/>
              </a:rPr>
              <a:t>MALT </a:t>
            </a:r>
            <a:r>
              <a:rPr lang="el-GR" b="1" dirty="0">
                <a:latin typeface="+mn-lt"/>
              </a:rPr>
              <a:t>λεμφώματος</a:t>
            </a:r>
          </a:p>
        </p:txBody>
      </p:sp>
      <p:sp>
        <p:nvSpPr>
          <p:cNvPr id="5" name="Θέση περιεχομένου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l-GR" b="1" dirty="0"/>
              <a:t>Μη ειδική-παρόμοια με πεπτικό έλκος</a:t>
            </a:r>
          </a:p>
          <a:p>
            <a:r>
              <a:rPr lang="el-GR" b="1" dirty="0" err="1"/>
              <a:t>Επιγαστραλγία</a:t>
            </a:r>
            <a:endParaRPr lang="el-GR" b="1" dirty="0"/>
          </a:p>
          <a:p>
            <a:r>
              <a:rPr lang="el-GR" b="1" dirty="0"/>
              <a:t>Ανορεξία</a:t>
            </a:r>
          </a:p>
          <a:p>
            <a:r>
              <a:rPr lang="el-GR" b="1" dirty="0"/>
              <a:t>Απώλεια ΣΒ</a:t>
            </a:r>
          </a:p>
          <a:p>
            <a:r>
              <a:rPr lang="el-GR" b="1" dirty="0"/>
              <a:t>Πρόωρος κορεσμός</a:t>
            </a:r>
          </a:p>
          <a:p>
            <a:r>
              <a:rPr lang="el-GR" b="1" dirty="0"/>
              <a:t>Συνήθως απουσία Β συμπτωμάτων</a:t>
            </a:r>
          </a:p>
        </p:txBody>
      </p:sp>
      <p:pic>
        <p:nvPicPr>
          <p:cNvPr id="7" name="Θέση περιεχομένου 6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587331" y="1825625"/>
            <a:ext cx="4351338" cy="43513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593164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>
                <a:latin typeface="+mn-lt"/>
              </a:rPr>
              <a:t>Διάγνωση – </a:t>
            </a:r>
            <a:r>
              <a:rPr lang="el-GR" b="1" dirty="0" err="1">
                <a:latin typeface="+mn-lt"/>
              </a:rPr>
              <a:t>Σταδιοποίηση</a:t>
            </a:r>
            <a:r>
              <a:rPr lang="el-GR" b="1" dirty="0">
                <a:latin typeface="+mn-lt"/>
              </a:rPr>
              <a:t> </a:t>
            </a:r>
            <a:r>
              <a:rPr lang="en-US" b="1" dirty="0">
                <a:latin typeface="+mn-lt"/>
              </a:rPr>
              <a:t>MALT </a:t>
            </a:r>
            <a:r>
              <a:rPr lang="el-GR" b="1" dirty="0">
                <a:latin typeface="+mn-lt"/>
              </a:rPr>
              <a:t>λεμφώματος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b="1" dirty="0"/>
              <a:t>Ενδοσκόπηση </a:t>
            </a:r>
          </a:p>
          <a:p>
            <a:r>
              <a:rPr lang="el-GR" b="1" dirty="0"/>
              <a:t>Αξονική τομογραφία</a:t>
            </a:r>
          </a:p>
          <a:p>
            <a:r>
              <a:rPr lang="el-GR" b="1" dirty="0" err="1"/>
              <a:t>Οστεομυελική</a:t>
            </a:r>
            <a:r>
              <a:rPr lang="el-GR" b="1" dirty="0"/>
              <a:t> βιοψία</a:t>
            </a:r>
          </a:p>
          <a:p>
            <a:r>
              <a:rPr lang="en-US" b="1" dirty="0"/>
              <a:t>EUS</a:t>
            </a:r>
          </a:p>
          <a:p>
            <a:pPr marL="0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12497090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>
                <a:latin typeface="+mn-lt"/>
              </a:rPr>
              <a:t>Γαστρικό </a:t>
            </a:r>
            <a:r>
              <a:rPr lang="en-US" b="1" dirty="0">
                <a:latin typeface="+mn-lt"/>
              </a:rPr>
              <a:t>MALT </a:t>
            </a:r>
            <a:r>
              <a:rPr lang="el-GR" b="1" dirty="0">
                <a:latin typeface="+mn-lt"/>
              </a:rPr>
              <a:t>λέμφωμα-Ενδοσκόπηση</a:t>
            </a:r>
          </a:p>
        </p:txBody>
      </p:sp>
      <p:pic>
        <p:nvPicPr>
          <p:cNvPr id="7" name="Θέση περιεχομένου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220686"/>
            <a:ext cx="4086497" cy="3670663"/>
          </a:xfrm>
          <a:prstGeom prst="rect">
            <a:avLst/>
          </a:prstGeom>
        </p:spPr>
      </p:pic>
      <p:sp>
        <p:nvSpPr>
          <p:cNvPr id="6" name="Θέση περιεχομένου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l-GR" b="1" dirty="0"/>
              <a:t>Εξέλκωση-Διαβρώσεις</a:t>
            </a:r>
          </a:p>
          <a:p>
            <a:r>
              <a:rPr lang="el-GR" b="1" dirty="0"/>
              <a:t>Ανομοιογένεια βλεννογόνου</a:t>
            </a:r>
          </a:p>
          <a:p>
            <a:r>
              <a:rPr lang="el-GR" b="1" dirty="0" err="1"/>
              <a:t>Πολυποειδής</a:t>
            </a:r>
            <a:r>
              <a:rPr lang="el-GR" b="1" dirty="0"/>
              <a:t> μάζα</a:t>
            </a:r>
          </a:p>
          <a:p>
            <a:r>
              <a:rPr lang="el-GR" b="1" dirty="0"/>
              <a:t>Υπερτροφικές πτυχές</a:t>
            </a:r>
          </a:p>
          <a:p>
            <a:r>
              <a:rPr lang="el-GR" b="1" dirty="0"/>
              <a:t>Οζώδης διαμόρφωση</a:t>
            </a:r>
          </a:p>
          <a:p>
            <a:r>
              <a:rPr lang="el-GR" b="1" dirty="0" err="1"/>
              <a:t>Πετεχειώδες</a:t>
            </a:r>
            <a:r>
              <a:rPr lang="el-GR" b="1" dirty="0"/>
              <a:t> </a:t>
            </a:r>
            <a:r>
              <a:rPr lang="el-GR" b="1" dirty="0" err="1"/>
              <a:t>ενάνθημα</a:t>
            </a:r>
            <a:endParaRPr lang="el-GR" b="1" dirty="0"/>
          </a:p>
          <a:p>
            <a:r>
              <a:rPr lang="el-GR" b="1" dirty="0"/>
              <a:t>Απουσία μακροσκοπικών αλλοιώσεων</a:t>
            </a:r>
          </a:p>
        </p:txBody>
      </p:sp>
    </p:spTree>
    <p:extLst>
      <p:ext uri="{BB962C8B-B14F-4D97-AF65-F5344CB8AC3E}">
        <p14:creationId xmlns="" xmlns:p14="http://schemas.microsoft.com/office/powerpoint/2010/main" val="365434698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/>
          <p:cNvSpPr>
            <a:spLocks noGrp="1"/>
          </p:cNvSpPr>
          <p:nvPr>
            <p:ph type="title"/>
          </p:nvPr>
        </p:nvSpPr>
        <p:spPr>
          <a:xfrm>
            <a:off x="600891" y="365126"/>
            <a:ext cx="11011989" cy="1027070"/>
          </a:xfrm>
        </p:spPr>
        <p:txBody>
          <a:bodyPr/>
          <a:lstStyle/>
          <a:p>
            <a:pPr algn="ctr"/>
            <a:r>
              <a:rPr lang="el-GR" b="1" dirty="0" err="1">
                <a:latin typeface="+mn-lt"/>
              </a:rPr>
              <a:t>Σταδιοποίηση</a:t>
            </a:r>
            <a:r>
              <a:rPr lang="el-GR" b="1" dirty="0">
                <a:latin typeface="+mn-lt"/>
              </a:rPr>
              <a:t> γαστρικού </a:t>
            </a:r>
            <a:r>
              <a:rPr lang="en-US" b="1" dirty="0">
                <a:latin typeface="+mn-lt"/>
              </a:rPr>
              <a:t>MALT </a:t>
            </a:r>
            <a:r>
              <a:rPr lang="el-GR" b="1" dirty="0">
                <a:latin typeface="+mn-lt"/>
              </a:rPr>
              <a:t>λεμφώματος</a:t>
            </a:r>
          </a:p>
        </p:txBody>
      </p:sp>
      <p:graphicFrame>
        <p:nvGraphicFramePr>
          <p:cNvPr id="7" name="Θέση περιεχομένου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634085450"/>
              </p:ext>
            </p:extLst>
          </p:nvPr>
        </p:nvGraphicFramePr>
        <p:xfrm>
          <a:off x="3039762" y="1762898"/>
          <a:ext cx="5774724" cy="4021476"/>
        </p:xfrm>
        <a:graphic>
          <a:graphicData uri="http://schemas.openxmlformats.org/drawingml/2006/table">
            <a:tbl>
              <a:tblPr firstRow="1" firstCol="1" bandRow="1"/>
              <a:tblGrid>
                <a:gridCol w="159536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8009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09926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1868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Ann </a:t>
                      </a:r>
                      <a:r>
                        <a:rPr lang="en-GB" sz="1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Arbor</a:t>
                      </a:r>
                      <a:r>
                        <a:rPr lang="en-GB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System</a:t>
                      </a:r>
                      <a:endParaRPr lang="el-G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Paris system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l-GR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Διήθηση του λεμφώματος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934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l-GR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ΕΙ1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l-GR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Τ</a:t>
                      </a:r>
                      <a:r>
                        <a:rPr lang="el-GR" sz="1200" baseline="-25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l-GR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Ν</a:t>
                      </a:r>
                      <a:r>
                        <a:rPr lang="el-GR" sz="1200" baseline="-25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ο</a:t>
                      </a:r>
                      <a:r>
                        <a:rPr lang="el-GR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l-GR" sz="1200" baseline="-25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ο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l-GR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Βλεννογόνος, Υποβλεννογόνος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934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l-GR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ΕΙ2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l-GR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Τ</a:t>
                      </a:r>
                      <a:r>
                        <a:rPr lang="el-GR" sz="1200" baseline="-25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l-GR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Ν</a:t>
                      </a:r>
                      <a:r>
                        <a:rPr lang="el-GR" sz="1200" baseline="-25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l-GR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l-GR" sz="1200" baseline="-25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l-GR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Μυικός χιτώνας, υποορογόνιος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0934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l-GR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ΕΙ2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l-GR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Τ</a:t>
                      </a:r>
                      <a:r>
                        <a:rPr lang="el-GR" sz="1200" baseline="-25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l-GR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Ν</a:t>
                      </a:r>
                      <a:r>
                        <a:rPr lang="el-GR" sz="1200" baseline="-25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l-GR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l-GR" sz="1200" baseline="-25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l-GR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Διήθηση </a:t>
                      </a:r>
                      <a:r>
                        <a:rPr lang="el-GR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ορογόνιου</a:t>
                      </a:r>
                      <a:endParaRPr lang="el-G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0934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l-GR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ΕΙ2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l-GR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Τ</a:t>
                      </a:r>
                      <a:r>
                        <a:rPr lang="el-GR" sz="1200" baseline="-25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l-GR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Ν</a:t>
                      </a:r>
                      <a:r>
                        <a:rPr lang="el-GR" sz="1200" baseline="-25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l-GR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l-GR" sz="1200" baseline="-25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l-GR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Διήθηση γειτονικών οργάνων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0934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l-GR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ΕΙΙ1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l-GR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Τ</a:t>
                      </a:r>
                      <a:r>
                        <a:rPr lang="el-GR" sz="1200" baseline="-25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1-4</a:t>
                      </a:r>
                      <a:r>
                        <a:rPr lang="el-GR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Ν</a:t>
                      </a:r>
                      <a:r>
                        <a:rPr lang="el-GR" sz="1200" baseline="-25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l-GR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l-GR" sz="1200" baseline="-25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l-GR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Επιχώριοι λεμφαδένες (Ι &amp; ΙΙ)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1868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l-GR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ΕΙΙ2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l-GR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Τ</a:t>
                      </a:r>
                      <a:r>
                        <a:rPr lang="el-GR" sz="1200" baseline="-25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1-4</a:t>
                      </a:r>
                      <a:r>
                        <a:rPr lang="el-GR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Ν</a:t>
                      </a:r>
                      <a:r>
                        <a:rPr lang="el-GR" sz="1200" baseline="-25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l-GR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l-GR" sz="1200" baseline="-25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l-GR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Απομακρυσμένοι ενδοκοιλιακοί λεμφαδένες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1868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l-GR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ΕΙΙΙ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l-GR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Τ</a:t>
                      </a:r>
                      <a:r>
                        <a:rPr lang="el-GR" sz="1200" baseline="-25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1-4</a:t>
                      </a:r>
                      <a:r>
                        <a:rPr lang="el-GR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Ν</a:t>
                      </a:r>
                      <a:r>
                        <a:rPr lang="el-GR" sz="1200" baseline="-25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l-GR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l-GR" sz="1200" baseline="-25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l-GR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Λεμφαδένες άνωθεν και κάτωθεν του διαφράγματος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61868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l-GR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Ε</a:t>
                      </a: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IV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l-GR" sz="1200" baseline="-25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1-4</a:t>
                      </a: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l-GR" sz="1200" baseline="-25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0-3</a:t>
                      </a: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l-GR" sz="1200" baseline="-25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l-GR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Β</a:t>
                      </a:r>
                      <a:r>
                        <a:rPr lang="el-GR" sz="1200" baseline="-25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l-GR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Απομακρυσμένα όργανα ή διήθηση μυελού</a:t>
                      </a:r>
                      <a:endParaRPr lang="el-G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71507947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>
          <a:xfrm>
            <a:off x="91440" y="365125"/>
            <a:ext cx="12100559" cy="1325563"/>
          </a:xfrm>
        </p:spPr>
        <p:txBody>
          <a:bodyPr/>
          <a:lstStyle/>
          <a:p>
            <a:pPr algn="ctr"/>
            <a:r>
              <a:rPr lang="el-GR" b="1" dirty="0">
                <a:latin typeface="+mn-lt"/>
              </a:rPr>
              <a:t>Γαστρικό </a:t>
            </a:r>
            <a:r>
              <a:rPr lang="en-US" b="1" dirty="0">
                <a:latin typeface="+mn-lt"/>
              </a:rPr>
              <a:t>MALT </a:t>
            </a:r>
            <a:r>
              <a:rPr lang="el-GR" b="1" dirty="0">
                <a:latin typeface="+mn-lt"/>
              </a:rPr>
              <a:t>λέμφωμα- Παρακολούθηση-Θεραπεία</a:t>
            </a:r>
          </a:p>
        </p:txBody>
      </p:sp>
      <p:pic>
        <p:nvPicPr>
          <p:cNvPr id="7" name="Θέση περιεχομένου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74766" y="1596141"/>
            <a:ext cx="4189491" cy="4810306"/>
          </a:xfrm>
          <a:prstGeom prst="rect">
            <a:avLst/>
          </a:prstGeom>
        </p:spPr>
      </p:pic>
      <p:pic>
        <p:nvPicPr>
          <p:cNvPr id="8" name="Θέση περιεχομένου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075046" y="1825625"/>
            <a:ext cx="3375908" cy="43513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774098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091418" y="154110"/>
            <a:ext cx="10515600" cy="572525"/>
          </a:xfrm>
        </p:spPr>
        <p:txBody>
          <a:bodyPr>
            <a:normAutofit fontScale="90000"/>
          </a:bodyPr>
          <a:lstStyle/>
          <a:p>
            <a:pPr algn="ctr"/>
            <a:r>
              <a:rPr lang="el-GR" b="1" dirty="0" err="1">
                <a:latin typeface="+mn-lt"/>
              </a:rPr>
              <a:t>Παθοφυσιολογία</a:t>
            </a:r>
            <a:r>
              <a:rPr lang="el-GR" b="1" dirty="0">
                <a:latin typeface="+mn-lt"/>
              </a:rPr>
              <a:t> Καρκίνου Οισοφάγου</a:t>
            </a: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9612" y="1364566"/>
            <a:ext cx="4854527" cy="42484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643582" y="6488668"/>
            <a:ext cx="3548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/>
              <a:t>Naini</a:t>
            </a:r>
            <a:r>
              <a:rPr lang="en-US" b="1" i="1" dirty="0"/>
              <a:t> et al, Am J </a:t>
            </a:r>
            <a:r>
              <a:rPr lang="en-US" b="1" i="1" dirty="0" err="1"/>
              <a:t>Surg</a:t>
            </a:r>
            <a:r>
              <a:rPr lang="en-US" b="1" i="1" dirty="0"/>
              <a:t> </a:t>
            </a:r>
            <a:r>
              <a:rPr lang="en-US" b="1" i="1" dirty="0" err="1"/>
              <a:t>Pathol</a:t>
            </a:r>
            <a:r>
              <a:rPr lang="en-US" b="1" i="1" dirty="0"/>
              <a:t>, 2016</a:t>
            </a:r>
            <a:endParaRPr lang="el-GR" b="1" i="1" dirty="0"/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2" y="1940487"/>
            <a:ext cx="5964072" cy="412161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767429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810593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Πίνακας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733425847"/>
              </p:ext>
            </p:extLst>
          </p:nvPr>
        </p:nvGraphicFramePr>
        <p:xfrm>
          <a:off x="2032000" y="471054"/>
          <a:ext cx="8128000" cy="4918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91836">
                <a:tc>
                  <a:txBody>
                    <a:bodyPr/>
                    <a:lstStyle/>
                    <a:p>
                      <a:pPr algn="ctr"/>
                      <a:r>
                        <a:rPr lang="el-GR" b="1" dirty="0">
                          <a:solidFill>
                            <a:schemeClr val="bg1"/>
                          </a:solidFill>
                        </a:rPr>
                        <a:t>ΠΛΑΚΩΔΕΣ 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Ca</a:t>
                      </a:r>
                      <a:r>
                        <a:rPr lang="en-US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l-GR" b="1" baseline="0" dirty="0">
                          <a:solidFill>
                            <a:schemeClr val="bg1"/>
                          </a:solidFill>
                        </a:rPr>
                        <a:t>ΟΙΣΟΦΑΓΟΥ-</a:t>
                      </a:r>
                      <a:r>
                        <a:rPr lang="el-GR" b="1" dirty="0">
                          <a:solidFill>
                            <a:schemeClr val="bg1"/>
                          </a:solidFill>
                        </a:rPr>
                        <a:t>ΠΑΡΑΓΟΝΤΕΣ</a:t>
                      </a:r>
                      <a:r>
                        <a:rPr lang="el-GR" b="1" baseline="0" dirty="0">
                          <a:solidFill>
                            <a:schemeClr val="bg1"/>
                          </a:solidFill>
                        </a:rPr>
                        <a:t> ΚΙΝΔΥΝΟΥ </a:t>
                      </a:r>
                      <a:endParaRPr lang="el-GR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91836">
                <a:tc>
                  <a:txBody>
                    <a:bodyPr/>
                    <a:lstStyle/>
                    <a:p>
                      <a:r>
                        <a:rPr lang="el-GR" b="1" dirty="0" err="1">
                          <a:solidFill>
                            <a:srgbClr val="7030A0"/>
                          </a:solidFill>
                        </a:rPr>
                        <a:t>Αλκοολ</a:t>
                      </a:r>
                      <a:r>
                        <a:rPr lang="el-GR" b="1" dirty="0">
                          <a:solidFill>
                            <a:srgbClr val="7030A0"/>
                          </a:solidFill>
                        </a:rPr>
                        <a:t> &amp;</a:t>
                      </a:r>
                      <a:r>
                        <a:rPr lang="el-GR" b="1" baseline="0" dirty="0">
                          <a:solidFill>
                            <a:srgbClr val="7030A0"/>
                          </a:solidFill>
                        </a:rPr>
                        <a:t> κάπνισμα</a:t>
                      </a:r>
                      <a:endParaRPr lang="el-GR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91836">
                <a:tc>
                  <a:txBody>
                    <a:bodyPr/>
                    <a:lstStyle/>
                    <a:p>
                      <a:r>
                        <a:rPr lang="el-GR" b="1" dirty="0">
                          <a:solidFill>
                            <a:srgbClr val="7030A0"/>
                          </a:solidFill>
                        </a:rPr>
                        <a:t>Άρρεν</a:t>
                      </a:r>
                    </a:p>
                  </a:txBody>
                  <a:tcP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91836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7030A0"/>
                          </a:solidFill>
                        </a:rPr>
                        <a:t>HPV</a:t>
                      </a:r>
                      <a:endParaRPr lang="el-GR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91836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7030A0"/>
                          </a:solidFill>
                        </a:rPr>
                        <a:t>Plummer-Vinson</a:t>
                      </a:r>
                      <a:r>
                        <a:rPr lang="en-US" b="1" baseline="0" dirty="0">
                          <a:solidFill>
                            <a:srgbClr val="7030A0"/>
                          </a:solidFill>
                        </a:rPr>
                        <a:t> syndrome</a:t>
                      </a:r>
                      <a:endParaRPr lang="el-GR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91836">
                <a:tc>
                  <a:txBody>
                    <a:bodyPr/>
                    <a:lstStyle/>
                    <a:p>
                      <a:r>
                        <a:rPr lang="el-GR" b="1" dirty="0" err="1">
                          <a:solidFill>
                            <a:srgbClr val="7030A0"/>
                          </a:solidFill>
                        </a:rPr>
                        <a:t>Αχαλασία</a:t>
                      </a:r>
                      <a:endParaRPr lang="el-GR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91836">
                <a:tc>
                  <a:txBody>
                    <a:bodyPr/>
                    <a:lstStyle/>
                    <a:p>
                      <a:r>
                        <a:rPr lang="el-GR" b="1" dirty="0" err="1">
                          <a:solidFill>
                            <a:srgbClr val="7030A0"/>
                          </a:solidFill>
                        </a:rPr>
                        <a:t>Τύλωση</a:t>
                      </a:r>
                      <a:endParaRPr lang="el-GR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91836">
                <a:tc>
                  <a:txBody>
                    <a:bodyPr/>
                    <a:lstStyle/>
                    <a:p>
                      <a:r>
                        <a:rPr lang="el-GR" b="1" dirty="0">
                          <a:solidFill>
                            <a:srgbClr val="7030A0"/>
                          </a:solidFill>
                        </a:rPr>
                        <a:t>Ανεπάρκεια </a:t>
                      </a:r>
                      <a:r>
                        <a:rPr lang="en-US" b="1" dirty="0" err="1">
                          <a:solidFill>
                            <a:srgbClr val="7030A0"/>
                          </a:solidFill>
                        </a:rPr>
                        <a:t>Vit</a:t>
                      </a:r>
                      <a:r>
                        <a:rPr lang="en-US" b="1" dirty="0">
                          <a:solidFill>
                            <a:srgbClr val="7030A0"/>
                          </a:solidFill>
                        </a:rPr>
                        <a:t> A, E, C</a:t>
                      </a:r>
                    </a:p>
                  </a:txBody>
                  <a:tcP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91836">
                <a:tc>
                  <a:txBody>
                    <a:bodyPr/>
                    <a:lstStyle/>
                    <a:p>
                      <a:r>
                        <a:rPr lang="el-GR" b="1" dirty="0" err="1">
                          <a:solidFill>
                            <a:srgbClr val="7030A0"/>
                          </a:solidFill>
                        </a:rPr>
                        <a:t>Νιτροζαμίνες</a:t>
                      </a:r>
                      <a:endParaRPr lang="el-GR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91836">
                <a:tc>
                  <a:txBody>
                    <a:bodyPr/>
                    <a:lstStyle/>
                    <a:p>
                      <a:r>
                        <a:rPr lang="el-GR" b="1" dirty="0">
                          <a:solidFill>
                            <a:srgbClr val="7030A0"/>
                          </a:solidFill>
                        </a:rPr>
                        <a:t>Κατάποση καυστικών ουσιών</a:t>
                      </a:r>
                    </a:p>
                  </a:txBody>
                  <a:tcP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7989210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225083"/>
            <a:ext cx="10515600" cy="1139483"/>
          </a:xfrm>
        </p:spPr>
        <p:txBody>
          <a:bodyPr>
            <a:normAutofit/>
          </a:bodyPr>
          <a:lstStyle/>
          <a:p>
            <a:pPr algn="ctr"/>
            <a:r>
              <a:rPr lang="el-GR" sz="4000" b="1" dirty="0">
                <a:latin typeface="+mn-lt"/>
              </a:rPr>
              <a:t>Οισοφάγος Β</a:t>
            </a:r>
            <a:r>
              <a:rPr lang="en-GB" sz="4000" b="1" dirty="0" err="1">
                <a:latin typeface="+mn-lt"/>
              </a:rPr>
              <a:t>arrett</a:t>
            </a:r>
            <a:r>
              <a:rPr lang="en-GB" sz="4000" b="1" dirty="0">
                <a:latin typeface="+mn-lt"/>
              </a:rPr>
              <a:t>-</a:t>
            </a:r>
            <a:r>
              <a:rPr lang="el-GR" sz="4000" b="1" dirty="0"/>
              <a:t> </a:t>
            </a:r>
            <a:r>
              <a:rPr lang="el-GR" sz="4000" b="1" dirty="0">
                <a:latin typeface="+mn-lt"/>
              </a:rPr>
              <a:t>Παράγοντες Κινδύνου </a:t>
            </a:r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b="8998"/>
          <a:stretch/>
        </p:blipFill>
        <p:spPr>
          <a:xfrm>
            <a:off x="6527042" y="2464549"/>
            <a:ext cx="5181600" cy="3467613"/>
          </a:xfrm>
          <a:prstGeom prst="rect">
            <a:avLst/>
          </a:prstGeom>
        </p:spPr>
      </p:pic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l-GR" b="1" dirty="0"/>
              <a:t>ΓΟΠΝ &gt; 5 έτη</a:t>
            </a:r>
          </a:p>
          <a:p>
            <a:r>
              <a:rPr lang="el-GR" b="1" dirty="0"/>
              <a:t>Ηλικία&gt; 50 ετών</a:t>
            </a:r>
          </a:p>
          <a:p>
            <a:r>
              <a:rPr lang="el-GR" b="1" dirty="0"/>
              <a:t>Άρρεν&gt; Θήλυ</a:t>
            </a:r>
          </a:p>
          <a:p>
            <a:r>
              <a:rPr lang="el-GR" b="1" dirty="0"/>
              <a:t>Κάπνισμα</a:t>
            </a:r>
          </a:p>
          <a:p>
            <a:r>
              <a:rPr lang="el-GR" b="1" dirty="0"/>
              <a:t>Παχυσαρκία</a:t>
            </a:r>
          </a:p>
          <a:p>
            <a:r>
              <a:rPr lang="el-GR" b="1" dirty="0"/>
              <a:t>Καυκάσια φυλή</a:t>
            </a:r>
          </a:p>
          <a:p>
            <a:r>
              <a:rPr lang="el-GR" b="1" dirty="0"/>
              <a:t>Αλκοόλ</a:t>
            </a:r>
            <a:r>
              <a:rPr lang="en-US" b="1" dirty="0"/>
              <a:t>?</a:t>
            </a:r>
            <a:endParaRPr lang="el-GR" b="1" dirty="0"/>
          </a:p>
        </p:txBody>
      </p:sp>
    </p:spTree>
    <p:extLst>
      <p:ext uri="{BB962C8B-B14F-4D97-AF65-F5344CB8AC3E}">
        <p14:creationId xmlns="" xmlns:p14="http://schemas.microsoft.com/office/powerpoint/2010/main" val="3488845381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1313</TotalTime>
  <Words>1415</Words>
  <Application>Microsoft Office PowerPoint</Application>
  <PresentationFormat>Προσαρμογή</PresentationFormat>
  <Paragraphs>429</Paragraphs>
  <Slides>56</Slides>
  <Notes>3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56</vt:i4>
      </vt:variant>
    </vt:vector>
  </HeadingPairs>
  <TitlesOfParts>
    <vt:vector size="57" baseType="lpstr">
      <vt:lpstr>Θέμα του Office</vt:lpstr>
      <vt:lpstr>ΝΕΟΠΛΑΣΜΑΤΑ ΟΙΣΟΦΑΓΟΥ &amp; ΣΤΟΜΑΧΟΥ</vt:lpstr>
      <vt:lpstr>Διαφάνεια 2</vt:lpstr>
      <vt:lpstr>Διαφάνεια 3</vt:lpstr>
      <vt:lpstr>Επιδημιολογία Καρκίνου Οισοφάγου</vt:lpstr>
      <vt:lpstr>ΚΑΡΚΙΝΟΣ ΟΙΣΟΦΑΓΟΥ</vt:lpstr>
      <vt:lpstr>Παθοφυσιολογία Καρκίνου Οισοφάγου</vt:lpstr>
      <vt:lpstr>Διαφάνεια 7</vt:lpstr>
      <vt:lpstr>Διαφάνεια 8</vt:lpstr>
      <vt:lpstr>Οισοφάγος Βarrett- Παράγοντες Κινδύνου </vt:lpstr>
      <vt:lpstr>Καρκίνος Οισοφάγου και Μεταλλάξεις</vt:lpstr>
      <vt:lpstr>Καρκίνος οισοφάγου-Κλινική Εικόνα</vt:lpstr>
      <vt:lpstr>Διάγνωση</vt:lpstr>
      <vt:lpstr>Ενδοσκόπηση</vt:lpstr>
      <vt:lpstr>Ακτινογραφία</vt:lpstr>
      <vt:lpstr>Βαριούχο γεύμα</vt:lpstr>
      <vt:lpstr>Σταδιοποίηση</vt:lpstr>
      <vt:lpstr>Θεραπεία</vt:lpstr>
      <vt:lpstr>Αχαλασία και Οισοφαγικός Καρκίνος</vt:lpstr>
      <vt:lpstr>Ενδοσκοπική Επιτήρηση Οισοφάγου Barrett</vt:lpstr>
      <vt:lpstr>Αποτελέσματα επιτήρησης Barrett</vt:lpstr>
      <vt:lpstr>Επιτήρηση σε Γενετικά Σύνδρομα Καρκίνου Οισοφάγου</vt:lpstr>
      <vt:lpstr>Διαφάνεια 22</vt:lpstr>
      <vt:lpstr>Διαφάνεια 23</vt:lpstr>
      <vt:lpstr>Επιδημιολογία Γαστρικού Καρκίνου</vt:lpstr>
      <vt:lpstr>Παθοφυσιολογία Γαστρικού Καρκίνου</vt:lpstr>
      <vt:lpstr>Ελικοβακτηρίδιο του πυλωρού (Helicobacter pylori)</vt:lpstr>
      <vt:lpstr>Διαφάνεια 27</vt:lpstr>
      <vt:lpstr>Επίπτωση γαστρικού καρκίνου</vt:lpstr>
      <vt:lpstr>H. Pylori και γαστρικός καρκίνος</vt:lpstr>
      <vt:lpstr>Διαφάνεια 30</vt:lpstr>
      <vt:lpstr>Ανανέωση (turnover) επιθηλιακών κυττάρων και γαστρική καρκινογένεση</vt:lpstr>
      <vt:lpstr>Κακοήθη έλκη</vt:lpstr>
      <vt:lpstr>Διαφάνεια 33</vt:lpstr>
      <vt:lpstr>ΦΥΣΙΚΗ ΙΣΤΟΡΙΑ H. pylori ΛΟΙΜΩΞΗΣ</vt:lpstr>
      <vt:lpstr>Διαφάνεια 35</vt:lpstr>
      <vt:lpstr>The Cancer Genome Atlas Research Network (TCGA)</vt:lpstr>
      <vt:lpstr>TCGA- Πρόγνωση</vt:lpstr>
      <vt:lpstr>Asian Cancer Research Group- ACRG</vt:lpstr>
      <vt:lpstr>TCGA Vs ACRG</vt:lpstr>
      <vt:lpstr>Καρκίνος στομάχου-Συμπτώματα</vt:lpstr>
      <vt:lpstr>Διάγνωση</vt:lpstr>
      <vt:lpstr>Ενδοσκόπηση</vt:lpstr>
      <vt:lpstr>Εντερικού Vs Διαχύτου Τύπου</vt:lpstr>
      <vt:lpstr>Διαφάνεια 44</vt:lpstr>
      <vt:lpstr>Θεραπεία Καρκίνου Στομάχου</vt:lpstr>
      <vt:lpstr>Eνδοσκοπική Επιτήρηση Γαστρικού Καρκίνου</vt:lpstr>
      <vt:lpstr>Επιτήρηση Γαστρικού Καρκίνου σε Γενετικά Σύνδρομα</vt:lpstr>
      <vt:lpstr>Επιδημιολογία γαστρικού MALT (Mucosa Associated Lymphoid Tissue)</vt:lpstr>
      <vt:lpstr>Προδιαθεσικοί παράγοντες  γαστρικού ΜΑLT</vt:lpstr>
      <vt:lpstr>Παθοφυσιολογία γαστρικού MALT </vt:lpstr>
      <vt:lpstr>Γενετική στο MALT</vt:lpstr>
      <vt:lpstr>Κλινική Εικόνα γαστρικού MALT λεμφώματος</vt:lpstr>
      <vt:lpstr>Διάγνωση – Σταδιοποίηση MALT λεμφώματος</vt:lpstr>
      <vt:lpstr>Γαστρικό MALT λέμφωμα-Ενδοσκόπηση</vt:lpstr>
      <vt:lpstr>Σταδιοποίηση γαστρικού MALT λεμφώματος</vt:lpstr>
      <vt:lpstr>Γαστρικό MALT λέμφωμα- Παρακολούθηση-Θεραπεία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XENIA KALISPERATI</dc:creator>
  <cp:lastModifiedBy>l3gastr_ab</cp:lastModifiedBy>
  <cp:revision>42</cp:revision>
  <dcterms:created xsi:type="dcterms:W3CDTF">2021-12-11T14:35:01Z</dcterms:created>
  <dcterms:modified xsi:type="dcterms:W3CDTF">2022-01-31T12:03:05Z</dcterms:modified>
</cp:coreProperties>
</file>