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50" autoAdjust="0"/>
  </p:normalViewPr>
  <p:slideViewPr>
    <p:cSldViewPr snapToGrid="0">
      <p:cViewPr varScale="1">
        <p:scale>
          <a:sx n="70" d="100"/>
          <a:sy n="70" d="100"/>
        </p:scale>
        <p:origin x="73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AE538DF7-7B76-47BF-919B-5D1B16779222}" type="datetimeFigureOut">
              <a:rPr lang="x-none" smtClean="0"/>
              <a:pPr/>
              <a:t>31/1/2021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879906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E538DF7-7B76-47BF-919B-5D1B16779222}" type="datetimeFigureOut">
              <a:rPr lang="x-none" smtClean="0"/>
              <a:pPr/>
              <a:t>31/1/2021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3663489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E538DF7-7B76-47BF-919B-5D1B16779222}" type="datetimeFigureOut">
              <a:rPr lang="x-none" smtClean="0"/>
              <a:pPr/>
              <a:t>31/1/2021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4122444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E538DF7-7B76-47BF-919B-5D1B16779222}" type="datetimeFigureOut">
              <a:rPr lang="x-none" smtClean="0"/>
              <a:pPr/>
              <a:t>31/1/2021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92343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E538DF7-7B76-47BF-919B-5D1B16779222}" type="datetimeFigureOut">
              <a:rPr lang="x-none" smtClean="0"/>
              <a:pPr/>
              <a:t>31/1/2021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3970059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E538DF7-7B76-47BF-919B-5D1B16779222}" type="datetimeFigureOut">
              <a:rPr lang="x-none" smtClean="0"/>
              <a:pPr/>
              <a:t>31/1/2021</a:t>
            </a:fld>
            <a:endParaRPr lang="x-none"/>
          </a:p>
        </p:txBody>
      </p:sp>
      <p:sp>
        <p:nvSpPr>
          <p:cNvPr id="4"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907469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E538DF7-7B76-47BF-919B-5D1B16779222}" type="datetimeFigureOut">
              <a:rPr lang="x-none" smtClean="0"/>
              <a:pPr/>
              <a:t>31/1/2021</a:t>
            </a:fld>
            <a:endParaRPr lang="x-none"/>
          </a:p>
        </p:txBody>
      </p:sp>
      <p:sp>
        <p:nvSpPr>
          <p:cNvPr id="4"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1657429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E538DF7-7B76-47BF-919B-5D1B16779222}" type="datetimeFigureOut">
              <a:rPr lang="x-none" smtClean="0"/>
              <a:pPr/>
              <a:t>31/1/2021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4242502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E538DF7-7B76-47BF-919B-5D1B16779222}" type="datetimeFigureOut">
              <a:rPr lang="x-none" smtClean="0"/>
              <a:pPr/>
              <a:t>31/1/2021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106170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AE538DF7-7B76-47BF-919B-5D1B16779222}" type="datetimeFigureOut">
              <a:rPr lang="x-none" smtClean="0"/>
              <a:pPr/>
              <a:t>31/1/2021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56994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E538DF7-7B76-47BF-919B-5D1B16779222}" type="datetimeFigureOut">
              <a:rPr lang="x-none" smtClean="0"/>
              <a:pPr/>
              <a:t>31/1/2021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189847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AE538DF7-7B76-47BF-919B-5D1B16779222}" type="datetimeFigureOut">
              <a:rPr lang="x-none" smtClean="0"/>
              <a:pPr/>
              <a:t>31/1/2021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186974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AE538DF7-7B76-47BF-919B-5D1B16779222}" type="datetimeFigureOut">
              <a:rPr lang="x-none" smtClean="0"/>
              <a:pPr/>
              <a:t>31/1/2021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149949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AE538DF7-7B76-47BF-919B-5D1B16779222}" type="datetimeFigureOut">
              <a:rPr lang="x-none" smtClean="0"/>
              <a:pPr/>
              <a:t>31/1/2021</a:t>
            </a:fld>
            <a:endParaRPr lang="x-none"/>
          </a:p>
        </p:txBody>
      </p:sp>
      <p:sp>
        <p:nvSpPr>
          <p:cNvPr id="5" name="Footer Placeholder 3"/>
          <p:cNvSpPr>
            <a:spLocks noGrp="1"/>
          </p:cNvSpPr>
          <p:nvPr>
            <p:ph type="ftr" sz="quarter" idx="11"/>
          </p:nvPr>
        </p:nvSpPr>
        <p:spPr/>
        <p:txBody>
          <a:bodyPr/>
          <a:lstStyle/>
          <a:p>
            <a:endParaRPr lang="x-none"/>
          </a:p>
        </p:txBody>
      </p:sp>
      <p:sp>
        <p:nvSpPr>
          <p:cNvPr id="6" name="Slide Number Placeholder 4"/>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1720170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E538DF7-7B76-47BF-919B-5D1B16779222}" type="datetimeFigureOut">
              <a:rPr lang="x-none" smtClean="0"/>
              <a:pPr/>
              <a:t>31/1/2021</a:t>
            </a:fld>
            <a:endParaRPr lang="x-none"/>
          </a:p>
        </p:txBody>
      </p:sp>
      <p:sp>
        <p:nvSpPr>
          <p:cNvPr id="5" name="Footer Placeholder 2"/>
          <p:cNvSpPr>
            <a:spLocks noGrp="1"/>
          </p:cNvSpPr>
          <p:nvPr>
            <p:ph type="ftr" sz="quarter" idx="11"/>
          </p:nvPr>
        </p:nvSpPr>
        <p:spPr/>
        <p:txBody>
          <a:bodyPr/>
          <a:lstStyle/>
          <a:p>
            <a:endParaRPr lang="x-none"/>
          </a:p>
        </p:txBody>
      </p:sp>
      <p:sp>
        <p:nvSpPr>
          <p:cNvPr id="6" name="Slide Number Placeholder 3"/>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555383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AE538DF7-7B76-47BF-919B-5D1B16779222}" type="datetimeFigureOut">
              <a:rPr lang="x-none" smtClean="0"/>
              <a:pPr/>
              <a:t>31/1/2021</a:t>
            </a:fld>
            <a:endParaRPr lang="x-none"/>
          </a:p>
        </p:txBody>
      </p:sp>
      <p:sp>
        <p:nvSpPr>
          <p:cNvPr id="5" name="Footer Placeholder 5"/>
          <p:cNvSpPr>
            <a:spLocks noGrp="1"/>
          </p:cNvSpPr>
          <p:nvPr>
            <p:ph type="ftr" sz="quarter" idx="11"/>
          </p:nvPr>
        </p:nvSpPr>
        <p:spPr/>
        <p:txBody>
          <a:bodyPr/>
          <a:lstStyle/>
          <a:p>
            <a:endParaRPr lang="x-none"/>
          </a:p>
        </p:txBody>
      </p:sp>
      <p:sp>
        <p:nvSpPr>
          <p:cNvPr id="6" name="Slide Number Placeholder 6"/>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234416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E538DF7-7B76-47BF-919B-5D1B16779222}" type="datetimeFigureOut">
              <a:rPr lang="x-none" smtClean="0"/>
              <a:pPr/>
              <a:t>31/1/2021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57FE34B1-722C-4186-B150-17F47FEBB9FB}" type="slidenum">
              <a:rPr lang="x-none" smtClean="0"/>
              <a:pPr/>
              <a:t>‹#›</a:t>
            </a:fld>
            <a:endParaRPr lang="x-none"/>
          </a:p>
        </p:txBody>
      </p:sp>
    </p:spTree>
    <p:extLst>
      <p:ext uri="{BB962C8B-B14F-4D97-AF65-F5344CB8AC3E}">
        <p14:creationId xmlns:p14="http://schemas.microsoft.com/office/powerpoint/2010/main" val="87612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E538DF7-7B76-47BF-919B-5D1B16779222}" type="datetimeFigureOut">
              <a:rPr lang="x-none" smtClean="0"/>
              <a:pPr/>
              <a:t>31/1/2021</a:t>
            </a:fld>
            <a:endParaRPr lang="x-non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x-none"/>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7FE34B1-722C-4186-B150-17F47FEBB9FB}" type="slidenum">
              <a:rPr lang="x-none" smtClean="0"/>
              <a:pPr/>
              <a:t>‹#›</a:t>
            </a:fld>
            <a:endParaRPr lang="x-none"/>
          </a:p>
        </p:txBody>
      </p:sp>
    </p:spTree>
    <p:extLst>
      <p:ext uri="{BB962C8B-B14F-4D97-AF65-F5344CB8AC3E}">
        <p14:creationId xmlns:p14="http://schemas.microsoft.com/office/powerpoint/2010/main" val="1382835490"/>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F576A5C-51BA-4F64-8224-13A2515445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46F59DE4-6203-4DD3-AAB4-73B4CD213E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16">
            <a:extLst>
              <a:ext uri="{FF2B5EF4-FFF2-40B4-BE49-F238E27FC236}">
                <a16:creationId xmlns:a16="http://schemas.microsoft.com/office/drawing/2014/main" xmlns="" id="{CC56C2D5-4646-4F60-A7B4-EADB838844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dirty="0">
              <a:solidFill>
                <a:schemeClr val="tx1"/>
              </a:solidFill>
            </a:endParaRPr>
          </a:p>
        </p:txBody>
      </p:sp>
      <p:sp useBgFill="1">
        <p:nvSpPr>
          <p:cNvPr id="15" name="Freeform 5">
            <a:extLst>
              <a:ext uri="{FF2B5EF4-FFF2-40B4-BE49-F238E27FC236}">
                <a16:creationId xmlns:a16="http://schemas.microsoft.com/office/drawing/2014/main" xmlns="" id="{902B4FBC-AAA1-4643-96FC-DC635FC549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4055532"/>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itle 1">
            <a:extLst>
              <a:ext uri="{FF2B5EF4-FFF2-40B4-BE49-F238E27FC236}">
                <a16:creationId xmlns:a16="http://schemas.microsoft.com/office/drawing/2014/main" xmlns="" id="{C6F6F178-F3C5-41BB-A7C3-AF301D416AF0}"/>
              </a:ext>
            </a:extLst>
          </p:cNvPr>
          <p:cNvSpPr>
            <a:spLocks noGrp="1"/>
          </p:cNvSpPr>
          <p:nvPr>
            <p:ph type="ctrTitle"/>
          </p:nvPr>
        </p:nvSpPr>
        <p:spPr>
          <a:xfrm>
            <a:off x="635457" y="4730739"/>
            <a:ext cx="9941557" cy="1547231"/>
          </a:xfrm>
        </p:spPr>
        <p:txBody>
          <a:bodyPr>
            <a:normAutofit/>
          </a:bodyPr>
          <a:lstStyle/>
          <a:p>
            <a:r>
              <a:rPr lang="el-GR" sz="4800" dirty="0">
                <a:ln w="0"/>
                <a:solidFill>
                  <a:schemeClr val="tx1"/>
                </a:solidFill>
                <a:effectLst>
                  <a:outerShdw blurRad="38100" dist="19050" dir="2700000" algn="tl" rotWithShape="0">
                    <a:schemeClr val="dk1">
                      <a:alpha val="40000"/>
                    </a:schemeClr>
                  </a:outerShdw>
                </a:effectLst>
                <a:latin typeface="+mn-lt"/>
              </a:rPr>
              <a:t>Η ΒΙΒΛΟΣ ΣΤΟ </a:t>
            </a:r>
            <a:r>
              <a:rPr lang="el-GR" sz="4800" dirty="0" smtClean="0">
                <a:ln w="0"/>
                <a:solidFill>
                  <a:schemeClr val="tx1"/>
                </a:solidFill>
                <a:effectLst>
                  <a:outerShdw blurRad="38100" dist="19050" dir="2700000" algn="tl" rotWithShape="0">
                    <a:schemeClr val="dk1">
                      <a:alpha val="40000"/>
                    </a:schemeClr>
                  </a:outerShdw>
                </a:effectLst>
                <a:latin typeface="+mn-lt"/>
              </a:rPr>
              <a:t>ΙΣΛΑΜ</a:t>
            </a:r>
            <a:br>
              <a:rPr lang="el-GR" sz="4800" dirty="0" smtClean="0">
                <a:ln w="0"/>
                <a:solidFill>
                  <a:schemeClr val="tx1"/>
                </a:solidFill>
                <a:effectLst>
                  <a:outerShdw blurRad="38100" dist="19050" dir="2700000" algn="tl" rotWithShape="0">
                    <a:schemeClr val="dk1">
                      <a:alpha val="40000"/>
                    </a:schemeClr>
                  </a:outerShdw>
                </a:effectLst>
                <a:latin typeface="+mn-lt"/>
              </a:rPr>
            </a:br>
            <a:r>
              <a:rPr lang="el-GR" sz="2000" dirty="0" smtClean="0">
                <a:ln w="0"/>
                <a:solidFill>
                  <a:srgbClr val="92D050"/>
                </a:solidFill>
                <a:effectLst>
                  <a:outerShdw blurRad="38100" dist="19050" dir="2700000" algn="tl" rotWithShape="0">
                    <a:schemeClr val="dk1">
                      <a:alpha val="40000"/>
                    </a:schemeClr>
                  </a:outerShdw>
                </a:effectLst>
                <a:latin typeface="+mn-lt"/>
              </a:rPr>
              <a:t>Δρ. Δημήτριος Αθανασίου, Εντεταλμένος διδάσκων και Μεταδιδακτορικός ερευνητής του Τμήματος Κοινωνικής Θεολογίας και Θρησκειολογίας</a:t>
            </a:r>
            <a:endParaRPr lang="x-none" sz="2000" dirty="0">
              <a:ln w="0"/>
              <a:solidFill>
                <a:srgbClr val="92D050"/>
              </a:solidFill>
              <a:effectLst>
                <a:outerShdw blurRad="38100" dist="19050" dir="2700000" algn="tl" rotWithShape="0">
                  <a:schemeClr val="dk1">
                    <a:alpha val="40000"/>
                  </a:schemeClr>
                </a:outerShdw>
              </a:effectLst>
              <a:latin typeface="+mn-lt"/>
            </a:endParaRPr>
          </a:p>
        </p:txBody>
      </p:sp>
      <p:pic>
        <p:nvPicPr>
          <p:cNvPr id="4" name="Εικόνα 9">
            <a:extLst>
              <a:ext uri="{FF2B5EF4-FFF2-40B4-BE49-F238E27FC236}">
                <a16:creationId xmlns:a16="http://schemas.microsoft.com/office/drawing/2014/main" xmlns="" id="{4E2C365E-6467-4AE3-9687-384A72BF90F0}"/>
              </a:ext>
            </a:extLst>
          </p:cNvPr>
          <p:cNvPicPr/>
          <p:nvPr/>
        </p:nvPicPr>
        <p:blipFill>
          <a:blip r:embed="rId3"/>
          <a:stretch>
            <a:fillRect/>
          </a:stretch>
        </p:blipFill>
        <p:spPr bwMode="auto">
          <a:xfrm>
            <a:off x="635458" y="1705969"/>
            <a:ext cx="5878292" cy="2225955"/>
          </a:xfrm>
          <a:prstGeom prst="rect">
            <a:avLst/>
          </a:prstGeom>
          <a:noFill/>
          <a:effectLst/>
        </p:spPr>
      </p:pic>
    </p:spTree>
    <p:extLst>
      <p:ext uri="{BB962C8B-B14F-4D97-AF65-F5344CB8AC3E}">
        <p14:creationId xmlns:p14="http://schemas.microsoft.com/office/powerpoint/2010/main" val="265926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8DB731-A13B-4E19-86B1-9DD42AE1F3D8}"/>
              </a:ext>
            </a:extLst>
          </p:cNvPr>
          <p:cNvSpPr>
            <a:spLocks noGrp="1"/>
          </p:cNvSpPr>
          <p:nvPr>
            <p:ph type="title"/>
          </p:nvPr>
        </p:nvSpPr>
        <p:spPr>
          <a:xfrm>
            <a:off x="648930" y="313900"/>
            <a:ext cx="9252154" cy="914399"/>
          </a:xfrm>
        </p:spPr>
        <p:txBody>
          <a:bodyPr>
            <a:normAutofit fontScale="90000"/>
          </a:bodyPr>
          <a:lstStyle/>
          <a:p>
            <a:pPr algn="ctr">
              <a:lnSpc>
                <a:spcPct val="90000"/>
              </a:lnSpc>
            </a:pPr>
            <a:r>
              <a:rPr lang="el-GR" sz="4900" dirty="0">
                <a:solidFill>
                  <a:schemeClr val="tx1"/>
                </a:solidFill>
                <a:latin typeface="Calibri" panose="020F0502020204030204" pitchFamily="34" charset="0"/>
                <a:cs typeface="Calibri" panose="020F0502020204030204" pitchFamily="34" charset="0"/>
              </a:rPr>
              <a:t>Το Κοράνιο (</a:t>
            </a:r>
            <a:r>
              <a:rPr lang="en-GB" sz="4900" i="1" dirty="0">
                <a:solidFill>
                  <a:schemeClr val="tx1"/>
                </a:solidFill>
                <a:latin typeface="Calibri" panose="020F0502020204030204" pitchFamily="34" charset="0"/>
                <a:cs typeface="Calibri" panose="020F0502020204030204" pitchFamily="34" charset="0"/>
              </a:rPr>
              <a:t>al</a:t>
            </a:r>
            <a:r>
              <a:rPr lang="el-GR" sz="4900" i="1" dirty="0">
                <a:solidFill>
                  <a:schemeClr val="tx1"/>
                </a:solidFill>
                <a:latin typeface="Calibri" panose="020F0502020204030204" pitchFamily="34" charset="0"/>
                <a:cs typeface="Calibri" panose="020F0502020204030204" pitchFamily="34" charset="0"/>
              </a:rPr>
              <a:t>-</a:t>
            </a:r>
            <a:r>
              <a:rPr lang="en-GB" sz="4900" i="1" dirty="0">
                <a:solidFill>
                  <a:schemeClr val="tx1"/>
                </a:solidFill>
                <a:latin typeface="Calibri" panose="020F0502020204030204" pitchFamily="34" charset="0"/>
                <a:cs typeface="Calibri" panose="020F0502020204030204" pitchFamily="34" charset="0"/>
              </a:rPr>
              <a:t>Qur</a:t>
            </a:r>
            <a:r>
              <a:rPr lang="el-GR" sz="4900" i="1" dirty="0">
                <a:solidFill>
                  <a:schemeClr val="tx1"/>
                </a:solidFill>
                <a:latin typeface="Calibri" panose="020F0502020204030204" pitchFamily="34" charset="0"/>
                <a:cs typeface="Calibri" panose="020F0502020204030204" pitchFamily="34" charset="0"/>
              </a:rPr>
              <a:t>ʾā</a:t>
            </a:r>
            <a:r>
              <a:rPr lang="en-GB" sz="4900" i="1" dirty="0">
                <a:solidFill>
                  <a:schemeClr val="tx1"/>
                </a:solidFill>
                <a:latin typeface="Calibri" panose="020F0502020204030204" pitchFamily="34" charset="0"/>
                <a:cs typeface="Calibri" panose="020F0502020204030204" pitchFamily="34" charset="0"/>
              </a:rPr>
              <a:t>n</a:t>
            </a:r>
            <a:r>
              <a:rPr lang="el-GR" sz="4900" dirty="0">
                <a:solidFill>
                  <a:schemeClr val="tx1"/>
                </a:solidFill>
                <a:latin typeface="Calibri" panose="020F0502020204030204" pitchFamily="34" charset="0"/>
                <a:cs typeface="Calibri" panose="020F0502020204030204" pitchFamily="34" charset="0"/>
              </a:rPr>
              <a:t>)</a:t>
            </a:r>
            <a:r>
              <a:rPr lang="x-none" sz="3900" dirty="0"/>
              <a:t/>
            </a:r>
            <a:br>
              <a:rPr lang="x-none" sz="3900" dirty="0"/>
            </a:br>
            <a:endParaRPr lang="x-none" sz="3900" dirty="0"/>
          </a:p>
        </p:txBody>
      </p:sp>
      <p:sp>
        <p:nvSpPr>
          <p:cNvPr id="3" name="Content Placeholder 2">
            <a:extLst>
              <a:ext uri="{FF2B5EF4-FFF2-40B4-BE49-F238E27FC236}">
                <a16:creationId xmlns:a16="http://schemas.microsoft.com/office/drawing/2014/main" xmlns="" id="{DB3404B2-BA00-4D05-9126-AE660CED2C76}"/>
              </a:ext>
            </a:extLst>
          </p:cNvPr>
          <p:cNvSpPr>
            <a:spLocks noGrp="1"/>
          </p:cNvSpPr>
          <p:nvPr>
            <p:ph idx="1"/>
          </p:nvPr>
        </p:nvSpPr>
        <p:spPr>
          <a:xfrm>
            <a:off x="277402" y="1091821"/>
            <a:ext cx="6737547" cy="5472752"/>
          </a:xfrm>
        </p:spPr>
        <p:txBody>
          <a:bodyPr>
            <a:normAutofit fontScale="85000" lnSpcReduction="20000"/>
          </a:bodyPr>
          <a:lstStyle/>
          <a:p>
            <a:pPr algn="just">
              <a:lnSpc>
                <a:spcPct val="90000"/>
              </a:lnSpc>
            </a:pPr>
            <a:r>
              <a:rPr lang="en-GB" sz="2400" dirty="0">
                <a:latin typeface="Calibri" panose="020F0502020204030204" pitchFamily="34" charset="0"/>
                <a:cs typeface="Calibri" panose="020F0502020204030204" pitchFamily="34" charset="0"/>
              </a:rPr>
              <a:t>Qur</a:t>
            </a:r>
            <a:r>
              <a:rPr lang="el-GR" sz="2400" dirty="0">
                <a:latin typeface="Calibri" panose="020F0502020204030204" pitchFamily="34" charset="0"/>
                <a:cs typeface="Calibri" panose="020F0502020204030204" pitchFamily="34" charset="0"/>
              </a:rPr>
              <a:t>ʾā</a:t>
            </a:r>
            <a:r>
              <a:rPr lang="en-GB" sz="2400" dirty="0">
                <a:latin typeface="Calibri" panose="020F0502020204030204" pitchFamily="34" charset="0"/>
                <a:cs typeface="Calibri" panose="020F0502020204030204" pitchFamily="34" charset="0"/>
              </a:rPr>
              <a:t>n</a:t>
            </a:r>
            <a:r>
              <a:rPr lang="el-GR" sz="2400" dirty="0">
                <a:latin typeface="Calibri" panose="020F0502020204030204" pitchFamily="34" charset="0"/>
                <a:cs typeface="Calibri" panose="020F0502020204030204" pitchFamily="34" charset="0"/>
              </a:rPr>
              <a:t> στην αραβική γλώσσα σημαίνει «απαγγελία» </a:t>
            </a:r>
            <a:endParaRPr lang="x-none" sz="2400"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Ο όρος Κοράνιο </a:t>
            </a:r>
            <a:r>
              <a:rPr lang="el-GR" sz="2400" dirty="0" smtClean="0">
                <a:latin typeface="Calibri" panose="020F0502020204030204" pitchFamily="34" charset="0"/>
                <a:cs typeface="Calibri" panose="020F0502020204030204" pitchFamily="34" charset="0"/>
              </a:rPr>
              <a:t>απαντά </a:t>
            </a:r>
            <a:r>
              <a:rPr lang="el-GR" sz="2400" dirty="0">
                <a:latin typeface="Calibri" panose="020F0502020204030204" pitchFamily="34" charset="0"/>
                <a:cs typeface="Calibri" panose="020F0502020204030204" pitchFamily="34" charset="0"/>
              </a:rPr>
              <a:t>στο ίδιο το κείμενο περί τις εβδομήντα φορές και το νόημά του ποικίλει </a:t>
            </a:r>
            <a:endParaRPr lang="x-none" sz="2400"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Αποτελείται από 114 τμήματα που ονομάζονται </a:t>
            </a:r>
            <a:r>
              <a:rPr lang="en-GB" sz="2400" dirty="0">
                <a:latin typeface="Calibri" panose="020F0502020204030204" pitchFamily="34" charset="0"/>
                <a:cs typeface="Calibri" panose="020F0502020204030204" pitchFamily="34" charset="0"/>
              </a:rPr>
              <a:t>suwar </a:t>
            </a:r>
            <a:r>
              <a:rPr lang="el-GR" sz="2400" dirty="0">
                <a:latin typeface="Calibri" panose="020F0502020204030204" pitchFamily="34" charset="0"/>
                <a:cs typeface="Calibri" panose="020F0502020204030204" pitchFamily="34" charset="0"/>
              </a:rPr>
              <a:t>(ενικ. </a:t>
            </a:r>
            <a:r>
              <a:rPr lang="en-GB" sz="2400" dirty="0">
                <a:latin typeface="Calibri" panose="020F0502020204030204" pitchFamily="34" charset="0"/>
                <a:cs typeface="Calibri" panose="020F0502020204030204" pitchFamily="34" charset="0"/>
              </a:rPr>
              <a:t>s</a:t>
            </a:r>
            <a:r>
              <a:rPr lang="el-GR" sz="2400" dirty="0">
                <a:latin typeface="Calibri" panose="020F0502020204030204" pitchFamily="34" charset="0"/>
                <a:cs typeface="Calibri" panose="020F0502020204030204" pitchFamily="34" charset="0"/>
              </a:rPr>
              <a:t>ū</a:t>
            </a:r>
            <a:r>
              <a:rPr lang="en-GB" sz="2400" dirty="0">
                <a:latin typeface="Calibri" panose="020F0502020204030204" pitchFamily="34" charset="0"/>
                <a:cs typeface="Calibri" panose="020F0502020204030204" pitchFamily="34" charset="0"/>
              </a:rPr>
              <a:t>ra</a:t>
            </a:r>
            <a:r>
              <a:rPr lang="el-GR" sz="2400" dirty="0">
                <a:latin typeface="Calibri" panose="020F0502020204030204" pitchFamily="34" charset="0"/>
                <a:cs typeface="Calibri" panose="020F0502020204030204" pitchFamily="34" charset="0"/>
              </a:rPr>
              <a:t>) </a:t>
            </a:r>
            <a:endParaRPr lang="x-none" sz="2400"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Πρόκειται για την </a:t>
            </a:r>
            <a:r>
              <a:rPr lang="el-GR" sz="2400" dirty="0" smtClean="0">
                <a:latin typeface="Calibri" panose="020F0502020204030204" pitchFamily="34" charset="0"/>
                <a:cs typeface="Calibri" panose="020F0502020204030204" pitchFamily="34" charset="0"/>
              </a:rPr>
              <a:t>έσχατη </a:t>
            </a:r>
            <a:r>
              <a:rPr lang="el-GR" sz="2400" dirty="0">
                <a:latin typeface="Calibri" panose="020F0502020204030204" pitchFamily="34" charset="0"/>
                <a:cs typeface="Calibri" panose="020F0502020204030204" pitchFamily="34" charset="0"/>
              </a:rPr>
              <a:t>και πιο ολοκληρωμένη αποκάλυψη του Θεούς </a:t>
            </a:r>
            <a:r>
              <a:rPr lang="el-GR" sz="2400" dirty="0" smtClean="0">
                <a:latin typeface="Calibri" panose="020F0502020204030204" pitchFamily="34" charset="0"/>
                <a:cs typeface="Calibri" panose="020F0502020204030204" pitchFamily="34" charset="0"/>
              </a:rPr>
              <a:t>στον </a:t>
            </a:r>
            <a:r>
              <a:rPr lang="el-GR" sz="2400" dirty="0">
                <a:latin typeface="Calibri" panose="020F0502020204030204" pitchFamily="34" charset="0"/>
                <a:cs typeface="Calibri" panose="020F0502020204030204" pitchFamily="34" charset="0"/>
              </a:rPr>
              <a:t>κόσμο </a:t>
            </a:r>
            <a:endParaRPr lang="x-none" sz="2400"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Αποτελεί την τελική διαθήκη του Θεού προς την ανθρωπότητα, προκειμένου να τους οδηγήσει στον ορθό δρόμο </a:t>
            </a:r>
            <a:endParaRPr lang="x-none" sz="2400"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Θεωρείται τέλειο ως κείμενο </a:t>
            </a:r>
            <a:endParaRPr lang="x-none" sz="2400"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Δεν εμφανίζεται ως κάτι καινούργιο, ως μια νέα μονοθεϊστική αποκάλυψη, αλλά ως μια επανόρθωση των λαθών των προηγούμενων αποκαλύψεων από τους οπαδούς τους </a:t>
            </a:r>
            <a:endParaRPr lang="x-none" sz="2400"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Το Κοράνιο αποτελεί την αρχική, αρχέτυπη και τελικά τη μία και μοναδική θεϊκή αποκάλυψη, η οποία έρχεται να διορθώσει εκ των υστέρων τα λάθη και τις παραλείψεις που τέλεσαν αυτοί που παρέλαβαν τις προηγούμενες αποκαλύψεις (οι ιουδαίοι και οι χριστιανοί) </a:t>
            </a:r>
            <a:endParaRPr lang="x-none" sz="2400" dirty="0">
              <a:latin typeface="Calibri" panose="020F0502020204030204" pitchFamily="34" charset="0"/>
              <a:cs typeface="Calibri" panose="020F0502020204030204" pitchFamily="34" charset="0"/>
            </a:endParaRPr>
          </a:p>
          <a:p>
            <a:pPr>
              <a:lnSpc>
                <a:spcPct val="90000"/>
              </a:lnSpc>
            </a:pPr>
            <a:endParaRPr lang="x-none" sz="1100" dirty="0"/>
          </a:p>
        </p:txBody>
      </p:sp>
      <p:pic>
        <p:nvPicPr>
          <p:cNvPr id="4" name="Εικόνα 17">
            <a:extLst>
              <a:ext uri="{FF2B5EF4-FFF2-40B4-BE49-F238E27FC236}">
                <a16:creationId xmlns:a16="http://schemas.microsoft.com/office/drawing/2014/main" xmlns="" id="{E0D0B34A-3E3F-440A-B7D3-9B3913AF1B1A}"/>
              </a:ext>
            </a:extLst>
          </p:cNvPr>
          <p:cNvPicPr/>
          <p:nvPr/>
        </p:nvPicPr>
        <p:blipFill rotWithShape="1">
          <a:blip r:embed="rId3"/>
          <a:srcRect l="2686" r="1" b="1"/>
          <a:stretch/>
        </p:blipFill>
        <p:spPr bwMode="auto">
          <a:xfrm>
            <a:off x="7205134" y="2052214"/>
            <a:ext cx="4338409" cy="3208156"/>
          </a:xfrm>
          <a:prstGeom prst="rect">
            <a:avLst/>
          </a:prstGeom>
          <a:noFill/>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810526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D0E965F-7D0D-4733-AD77-3669E166038D}"/>
              </a:ext>
            </a:extLst>
          </p:cNvPr>
          <p:cNvSpPr>
            <a:spLocks noGrp="1"/>
          </p:cNvSpPr>
          <p:nvPr>
            <p:ph idx="1"/>
          </p:nvPr>
        </p:nvSpPr>
        <p:spPr>
          <a:xfrm>
            <a:off x="504967" y="272955"/>
            <a:ext cx="10740788" cy="6441743"/>
          </a:xfrm>
        </p:spPr>
        <p:txBody>
          <a:bodyPr>
            <a:normAutofit fontScale="92500" lnSpcReduction="20000"/>
          </a:bodyPr>
          <a:lstStyle/>
          <a:p>
            <a:pPr algn="just"/>
            <a:r>
              <a:rPr lang="el-GR" sz="2700" dirty="0">
                <a:latin typeface="Calibri" panose="020F0502020204030204" pitchFamily="34" charset="0"/>
                <a:cs typeface="Calibri" panose="020F0502020204030204" pitchFamily="34" charset="0"/>
              </a:rPr>
              <a:t>Είναι γραμμένο στην αραβική γλώσσα </a:t>
            </a:r>
            <a:endParaRPr lang="x-none" sz="2700" dirty="0">
              <a:latin typeface="Calibri" panose="020F0502020204030204" pitchFamily="34" charset="0"/>
              <a:cs typeface="Calibri" panose="020F0502020204030204" pitchFamily="34" charset="0"/>
            </a:endParaRPr>
          </a:p>
          <a:p>
            <a:pPr algn="just"/>
            <a:r>
              <a:rPr lang="el-GR" sz="2700" dirty="0">
                <a:latin typeface="Calibri" panose="020F0502020204030204" pitchFamily="34" charset="0"/>
                <a:cs typeface="Calibri" panose="020F0502020204030204" pitchFamily="34" charset="0"/>
              </a:rPr>
              <a:t>Θεολογικά έχει το ίδιο περιεχόμενο με τα προηγούμενα βιβλία </a:t>
            </a:r>
            <a:endParaRPr lang="x-none" sz="2700" dirty="0">
              <a:latin typeface="Calibri" panose="020F0502020204030204" pitchFamily="34" charset="0"/>
              <a:cs typeface="Calibri" panose="020F0502020204030204" pitchFamily="34" charset="0"/>
            </a:endParaRPr>
          </a:p>
          <a:p>
            <a:pPr algn="just"/>
            <a:r>
              <a:rPr lang="el-GR" sz="2700" dirty="0">
                <a:latin typeface="Calibri" panose="020F0502020204030204" pitchFamily="34" charset="0"/>
                <a:cs typeface="Calibri" panose="020F0502020204030204" pitchFamily="34" charset="0"/>
              </a:rPr>
              <a:t>Οι νομικές διατάξεις διαφέρουν </a:t>
            </a:r>
            <a:endParaRPr lang="x-none" sz="2700" dirty="0">
              <a:latin typeface="Calibri" panose="020F0502020204030204" pitchFamily="34" charset="0"/>
              <a:cs typeface="Calibri" panose="020F0502020204030204" pitchFamily="34" charset="0"/>
            </a:endParaRPr>
          </a:p>
          <a:p>
            <a:pPr algn="just"/>
            <a:r>
              <a:rPr lang="el-GR" sz="2700" dirty="0">
                <a:latin typeface="Calibri" panose="020F0502020204030204" pitchFamily="34" charset="0"/>
                <a:cs typeface="Calibri" panose="020F0502020204030204" pitchFamily="34" charset="0"/>
              </a:rPr>
              <a:t>Το μήνυμα του είναι παγκόσμιο. Αφορά όλη την ανθρωπότητα και όχι μόνο τους Άραβες </a:t>
            </a:r>
            <a:endParaRPr lang="x-none" sz="2700" dirty="0">
              <a:latin typeface="Calibri" panose="020F0502020204030204" pitchFamily="34" charset="0"/>
              <a:cs typeface="Calibri" panose="020F0502020204030204" pitchFamily="34" charset="0"/>
            </a:endParaRPr>
          </a:p>
          <a:p>
            <a:pPr algn="just"/>
            <a:r>
              <a:rPr lang="el-GR" sz="2700" dirty="0">
                <a:latin typeface="Calibri" panose="020F0502020204030204" pitchFamily="34" charset="0"/>
                <a:cs typeface="Calibri" panose="020F0502020204030204" pitchFamily="34" charset="0"/>
              </a:rPr>
              <a:t>Το βιβλίο αυτό αποκαλύφθηκε από το Θεό δια του αρχαγγέλου Γαβριήλ στο Μωάμεθ </a:t>
            </a:r>
            <a:endParaRPr lang="x-none" sz="2700" dirty="0">
              <a:latin typeface="Calibri" panose="020F0502020204030204" pitchFamily="34" charset="0"/>
              <a:cs typeface="Calibri" panose="020F0502020204030204" pitchFamily="34" charset="0"/>
            </a:endParaRPr>
          </a:p>
          <a:p>
            <a:pPr marL="0" indent="0" algn="ctr">
              <a:buNone/>
            </a:pPr>
            <a:r>
              <a:rPr lang="el-GR" sz="2700" b="1" dirty="0">
                <a:latin typeface="Calibri" panose="020F0502020204030204" pitchFamily="34" charset="0"/>
                <a:cs typeface="Calibri" panose="020F0502020204030204" pitchFamily="34" charset="0"/>
              </a:rPr>
              <a:t>«Στείλαμε σε εσένα (ενν. στο Μωάμεθ) το βιβλίο (ενν. το Κοράνιο) που έχει εξήγηση για όλα τα πράγματα, καθοδήγηση, ευσπλαχνία και καλά νέα για τους μουσουλμάνους» </a:t>
            </a:r>
            <a:endParaRPr lang="el-GR" sz="2700" b="1" dirty="0" smtClean="0">
              <a:latin typeface="Calibri" panose="020F0502020204030204" pitchFamily="34" charset="0"/>
              <a:cs typeface="Calibri" panose="020F0502020204030204" pitchFamily="34" charset="0"/>
            </a:endParaRPr>
          </a:p>
          <a:p>
            <a:pPr marL="0" indent="0" algn="ctr">
              <a:buNone/>
            </a:pPr>
            <a:r>
              <a:rPr lang="el-GR" sz="2700" b="1" dirty="0" smtClean="0">
                <a:latin typeface="Calibri" panose="020F0502020204030204" pitchFamily="34" charset="0"/>
                <a:cs typeface="Calibri" panose="020F0502020204030204" pitchFamily="34" charset="0"/>
              </a:rPr>
              <a:t>{Κοράνιο 16:89}</a:t>
            </a:r>
            <a:r>
              <a:rPr lang="el-GR" sz="2700" b="1" dirty="0">
                <a:latin typeface="Calibri" panose="020F0502020204030204" pitchFamily="34" charset="0"/>
                <a:cs typeface="Calibri" panose="020F0502020204030204" pitchFamily="34" charset="0"/>
              </a:rPr>
              <a:t> </a:t>
            </a:r>
            <a:endParaRPr lang="x-none" sz="2700" b="1" dirty="0">
              <a:latin typeface="Calibri" panose="020F0502020204030204" pitchFamily="34" charset="0"/>
              <a:cs typeface="Calibri" panose="020F0502020204030204" pitchFamily="34" charset="0"/>
            </a:endParaRPr>
          </a:p>
          <a:p>
            <a:pPr marL="0" indent="0" algn="ctr">
              <a:buNone/>
            </a:pPr>
            <a:r>
              <a:rPr lang="el-GR" sz="2700" b="1" dirty="0">
                <a:latin typeface="Calibri" panose="020F0502020204030204" pitchFamily="34" charset="0"/>
                <a:cs typeface="Calibri" panose="020F0502020204030204" pitchFamily="34" charset="0"/>
              </a:rPr>
              <a:t>«Το Ραμαζάνι είναι ο μήνας που εστάλη κάτω το Κοράνιο σαν οδηγός στο ανθρώπινο γένος, με φανερά σύμβολα από την καθοδήγηση και το κριτήριο ανάμεσα από το καλό και το κακό» </a:t>
            </a:r>
            <a:endParaRPr lang="el-GR" sz="2700" b="1" dirty="0" smtClean="0">
              <a:latin typeface="Calibri" panose="020F0502020204030204" pitchFamily="34" charset="0"/>
              <a:cs typeface="Calibri" panose="020F0502020204030204" pitchFamily="34" charset="0"/>
            </a:endParaRPr>
          </a:p>
          <a:p>
            <a:pPr marL="0" indent="0" algn="ctr">
              <a:buNone/>
            </a:pPr>
            <a:r>
              <a:rPr lang="el-GR" sz="2700" b="1" dirty="0" smtClean="0">
                <a:latin typeface="Calibri" panose="020F0502020204030204" pitchFamily="34" charset="0"/>
                <a:cs typeface="Calibri" panose="020F0502020204030204" pitchFamily="34" charset="0"/>
              </a:rPr>
              <a:t>{Κοράνιο 2:185}</a:t>
            </a:r>
            <a:r>
              <a:rPr lang="el-GR" sz="2700" b="1" dirty="0">
                <a:latin typeface="Calibri" panose="020F0502020204030204" pitchFamily="34" charset="0"/>
                <a:cs typeface="Calibri" panose="020F0502020204030204" pitchFamily="34" charset="0"/>
              </a:rPr>
              <a:t> </a:t>
            </a:r>
            <a:endParaRPr lang="x-none" sz="2700" b="1" dirty="0">
              <a:latin typeface="Calibri" panose="020F0502020204030204" pitchFamily="34" charset="0"/>
              <a:cs typeface="Calibri" panose="020F0502020204030204" pitchFamily="34" charset="0"/>
            </a:endParaRPr>
          </a:p>
          <a:p>
            <a:pPr algn="just"/>
            <a:r>
              <a:rPr lang="el-GR" sz="2700" dirty="0">
                <a:latin typeface="Calibri" panose="020F0502020204030204" pitchFamily="34" charset="0"/>
                <a:cs typeface="Calibri" panose="020F0502020204030204" pitchFamily="34" charset="0"/>
              </a:rPr>
              <a:t>Θεωρείται το θαύμα του Μωάμεθ προς την ανθρωπότητα (</a:t>
            </a:r>
            <a:r>
              <a:rPr lang="el-GR" sz="2700" i="1" dirty="0">
                <a:latin typeface="Calibri" panose="020F0502020204030204" pitchFamily="34" charset="0"/>
                <a:cs typeface="Calibri" panose="020F0502020204030204" pitchFamily="34" charset="0"/>
              </a:rPr>
              <a:t>I</a:t>
            </a:r>
            <a:r>
              <a:rPr lang="el-GR" sz="2700" dirty="0">
                <a:latin typeface="Calibri" panose="020F0502020204030204" pitchFamily="34" charset="0"/>
                <a:cs typeface="Calibri" panose="020F0502020204030204" pitchFamily="34" charset="0"/>
              </a:rPr>
              <a:t>ʿ</a:t>
            </a:r>
            <a:r>
              <a:rPr lang="el-GR" sz="2700" i="1" dirty="0">
                <a:latin typeface="Calibri" panose="020F0502020204030204" pitchFamily="34" charset="0"/>
                <a:cs typeface="Calibri" panose="020F0502020204030204" pitchFamily="34" charset="0"/>
              </a:rPr>
              <a:t>jāz al-Qur</a:t>
            </a:r>
            <a:r>
              <a:rPr lang="el-GR" sz="2700" dirty="0">
                <a:latin typeface="Calibri" panose="020F0502020204030204" pitchFamily="34" charset="0"/>
                <a:cs typeface="Calibri" panose="020F0502020204030204" pitchFamily="34" charset="0"/>
              </a:rPr>
              <a:t>ʾ)</a:t>
            </a:r>
            <a:endParaRPr lang="x-none" sz="2700" dirty="0">
              <a:latin typeface="Calibri" panose="020F0502020204030204" pitchFamily="34" charset="0"/>
              <a:cs typeface="Calibri" panose="020F0502020204030204" pitchFamily="34" charset="0"/>
            </a:endParaRPr>
          </a:p>
          <a:p>
            <a:pPr marL="0" indent="0" algn="just">
              <a:buNone/>
            </a:pPr>
            <a:endParaRPr lang="x-none" dirty="0"/>
          </a:p>
        </p:txBody>
      </p:sp>
    </p:spTree>
    <p:extLst>
      <p:ext uri="{BB962C8B-B14F-4D97-AF65-F5344CB8AC3E}">
        <p14:creationId xmlns:p14="http://schemas.microsoft.com/office/powerpoint/2010/main" val="213930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63249F-F292-4341-A474-D61BE1EB1DA5}"/>
              </a:ext>
            </a:extLst>
          </p:cNvPr>
          <p:cNvSpPr>
            <a:spLocks noGrp="1"/>
          </p:cNvSpPr>
          <p:nvPr>
            <p:ph type="title"/>
          </p:nvPr>
        </p:nvSpPr>
        <p:spPr>
          <a:xfrm>
            <a:off x="645130" y="409433"/>
            <a:ext cx="9404723" cy="1228298"/>
          </a:xfrm>
        </p:spPr>
        <p:txBody>
          <a:bodyPr/>
          <a:lstStyle/>
          <a:p>
            <a:pPr algn="ctr"/>
            <a:r>
              <a:rPr lang="el-GR" sz="3600" b="1" dirty="0" smtClean="0">
                <a:solidFill>
                  <a:schemeClr val="tx1"/>
                </a:solidFill>
                <a:latin typeface="Calibri" panose="020F0502020204030204" pitchFamily="34" charset="0"/>
                <a:cs typeface="Calibri" panose="020F0502020204030204" pitchFamily="34" charset="0"/>
              </a:rPr>
              <a:t>Τάσεις </a:t>
            </a:r>
            <a:r>
              <a:rPr lang="el-GR" sz="3600" b="1" dirty="0">
                <a:solidFill>
                  <a:schemeClr val="tx1"/>
                </a:solidFill>
                <a:latin typeface="Calibri" panose="020F0502020204030204" pitchFamily="34" charset="0"/>
                <a:cs typeface="Calibri" panose="020F0502020204030204" pitchFamily="34" charset="0"/>
              </a:rPr>
              <a:t>προσέγγισης της Βίβλου στην ισλαμική σκέψη</a:t>
            </a:r>
            <a:endParaRPr lang="x-none" sz="3600" b="1"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8C439966-1F1D-4925-8099-9AEDC6EB6E93}"/>
              </a:ext>
            </a:extLst>
          </p:cNvPr>
          <p:cNvSpPr>
            <a:spLocks noGrp="1"/>
          </p:cNvSpPr>
          <p:nvPr>
            <p:ph idx="1"/>
          </p:nvPr>
        </p:nvSpPr>
        <p:spPr>
          <a:xfrm>
            <a:off x="645130" y="1787857"/>
            <a:ext cx="10750751" cy="4776715"/>
          </a:xfrm>
        </p:spPr>
        <p:txBody>
          <a:bodyPr>
            <a:normAutofit/>
          </a:bodyPr>
          <a:lstStyle/>
          <a:p>
            <a:pPr algn="just">
              <a:buFont typeface="Wingdings" panose="05000000000000000000" pitchFamily="2" charset="2"/>
              <a:buChar char="Ø"/>
            </a:pPr>
            <a:r>
              <a:rPr lang="el-GR" sz="3600" dirty="0">
                <a:latin typeface="Calibri" panose="020F0502020204030204" pitchFamily="34" charset="0"/>
                <a:cs typeface="Calibri" panose="020F0502020204030204" pitchFamily="34" charset="0"/>
              </a:rPr>
              <a:t>Πέντε είναι ουσιαστικά οι </a:t>
            </a:r>
            <a:r>
              <a:rPr lang="el-GR" sz="3600" dirty="0" smtClean="0">
                <a:latin typeface="Calibri" panose="020F0502020204030204" pitchFamily="34" charset="0"/>
                <a:cs typeface="Calibri" panose="020F0502020204030204" pitchFamily="34" charset="0"/>
              </a:rPr>
              <a:t>τάσεις </a:t>
            </a:r>
            <a:r>
              <a:rPr lang="el-GR" sz="3600" dirty="0">
                <a:latin typeface="Calibri" panose="020F0502020204030204" pitchFamily="34" charset="0"/>
                <a:cs typeface="Calibri" panose="020F0502020204030204" pitchFamily="34" charset="0"/>
              </a:rPr>
              <a:t>που αναπτύχθηκαν στον ισλαμικό κόσμο αναφορικά με τη θέση της Βίβλου εντός του </a:t>
            </a:r>
            <a:r>
              <a:rPr lang="el-GR" sz="3600" dirty="0" smtClean="0">
                <a:latin typeface="Calibri" panose="020F0502020204030204" pitchFamily="34" charset="0"/>
                <a:cs typeface="Calibri" panose="020F0502020204030204" pitchFamily="34" charset="0"/>
              </a:rPr>
              <a:t>Ισλάμ</a:t>
            </a:r>
          </a:p>
          <a:p>
            <a:pPr marL="0" indent="0" algn="just">
              <a:buNone/>
            </a:pPr>
            <a:endParaRPr lang="el-GR" sz="3600" dirty="0" smtClean="0">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el-GR" sz="3600" dirty="0" smtClean="0">
                <a:latin typeface="Calibri" panose="020F0502020204030204" pitchFamily="34" charset="0"/>
                <a:cs typeface="Calibri" panose="020F0502020204030204" pitchFamily="34" charset="0"/>
              </a:rPr>
              <a:t>Η </a:t>
            </a:r>
            <a:r>
              <a:rPr lang="el-GR" sz="3600" dirty="0">
                <a:latin typeface="Calibri" panose="020F0502020204030204" pitchFamily="34" charset="0"/>
                <a:cs typeface="Calibri" panose="020F0502020204030204" pitchFamily="34" charset="0"/>
              </a:rPr>
              <a:t>πρώτη μπορεί να χαρακτηριστεί θετική, ενώ οι υπόλοιπες παρουσιάζουν περισσότερο μια αρνητική </a:t>
            </a:r>
            <a:r>
              <a:rPr lang="el-GR" sz="3600" dirty="0" smtClean="0">
                <a:latin typeface="Calibri" panose="020F0502020204030204" pitchFamily="34" charset="0"/>
                <a:cs typeface="Calibri" panose="020F0502020204030204" pitchFamily="34" charset="0"/>
              </a:rPr>
              <a:t>στάση</a:t>
            </a:r>
            <a:endParaRPr lang="x-none" sz="3600" dirty="0"/>
          </a:p>
          <a:p>
            <a:endParaRPr lang="x-none" dirty="0"/>
          </a:p>
        </p:txBody>
      </p:sp>
    </p:spTree>
    <p:extLst>
      <p:ext uri="{BB962C8B-B14F-4D97-AF65-F5344CB8AC3E}">
        <p14:creationId xmlns:p14="http://schemas.microsoft.com/office/powerpoint/2010/main" val="192012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B0898E-0C37-4732-8304-BC2D3FAD5E6A}"/>
              </a:ext>
            </a:extLst>
          </p:cNvPr>
          <p:cNvSpPr>
            <a:spLocks noGrp="1"/>
          </p:cNvSpPr>
          <p:nvPr>
            <p:ph type="title"/>
          </p:nvPr>
        </p:nvSpPr>
        <p:spPr>
          <a:xfrm>
            <a:off x="646111" y="452718"/>
            <a:ext cx="9404723" cy="693694"/>
          </a:xfrm>
        </p:spPr>
        <p:txBody>
          <a:bodyPr>
            <a:normAutofit fontScale="90000"/>
          </a:bodyPr>
          <a:lstStyle/>
          <a:p>
            <a:pPr algn="ctr"/>
            <a:r>
              <a:rPr lang="el-GR" sz="3100" b="1" dirty="0" smtClean="0">
                <a:solidFill>
                  <a:schemeClr val="tx1"/>
                </a:solidFill>
                <a:latin typeface="Calibri" panose="020F0502020204030204" pitchFamily="34" charset="0"/>
                <a:cs typeface="Calibri" panose="020F0502020204030204" pitchFamily="34" charset="0"/>
              </a:rPr>
              <a:t>1) Η </a:t>
            </a:r>
            <a:r>
              <a:rPr lang="el-GR" sz="3100" b="1" dirty="0">
                <a:solidFill>
                  <a:schemeClr val="tx1"/>
                </a:solidFill>
                <a:latin typeface="Calibri" panose="020F0502020204030204" pitchFamily="34" charset="0"/>
                <a:cs typeface="Calibri" panose="020F0502020204030204" pitchFamily="34" charset="0"/>
              </a:rPr>
              <a:t>Βίβλος είναι μέρος της αποκάλυψης του Θεού</a:t>
            </a:r>
            <a:r>
              <a:rPr lang="x-none" dirty="0"/>
              <a:t/>
            </a:r>
            <a:br>
              <a:rPr lang="x-none" dirty="0"/>
            </a:br>
            <a:endParaRPr lang="x-none" dirty="0"/>
          </a:p>
        </p:txBody>
      </p:sp>
      <p:sp>
        <p:nvSpPr>
          <p:cNvPr id="3" name="Content Placeholder 2">
            <a:extLst>
              <a:ext uri="{FF2B5EF4-FFF2-40B4-BE49-F238E27FC236}">
                <a16:creationId xmlns:a16="http://schemas.microsoft.com/office/drawing/2014/main" xmlns="" id="{8A1245F4-AE23-458B-B3DB-D09E4933E0D5}"/>
              </a:ext>
            </a:extLst>
          </p:cNvPr>
          <p:cNvSpPr>
            <a:spLocks noGrp="1"/>
          </p:cNvSpPr>
          <p:nvPr>
            <p:ph idx="1"/>
          </p:nvPr>
        </p:nvSpPr>
        <p:spPr>
          <a:xfrm>
            <a:off x="354842" y="1146412"/>
            <a:ext cx="11505061" cy="5841242"/>
          </a:xfrm>
        </p:spPr>
        <p:txBody>
          <a:bodyPr>
            <a:normAutofit fontScale="92500"/>
          </a:bodyPr>
          <a:lstStyle/>
          <a:p>
            <a:pPr algn="just">
              <a:buFont typeface="Wingdings" panose="05000000000000000000" pitchFamily="2" charset="2"/>
              <a:buChar char="ü"/>
            </a:pPr>
            <a:r>
              <a:rPr lang="el-GR" sz="2500" dirty="0">
                <a:latin typeface="Calibri" panose="020F0502020204030204" pitchFamily="34" charset="0"/>
                <a:cs typeface="Calibri" panose="020F0502020204030204" pitchFamily="34" charset="0"/>
              </a:rPr>
              <a:t>Σύμφωνα με μια πρώτη θεωρία, η Βίβλος και ειδικότερα τα ευαγγέλια αποτελούν μέρος της θείας </a:t>
            </a:r>
            <a:r>
              <a:rPr lang="el-GR" sz="2500" dirty="0" smtClean="0">
                <a:latin typeface="Calibri" panose="020F0502020204030204" pitchFamily="34" charset="0"/>
                <a:cs typeface="Calibri" panose="020F0502020204030204" pitchFamily="34" charset="0"/>
              </a:rPr>
              <a:t>αποκαλύψεως</a:t>
            </a:r>
          </a:p>
          <a:p>
            <a:pPr marL="0" indent="0" algn="just">
              <a:buNone/>
            </a:pPr>
            <a:endParaRPr lang="el-GR" sz="2500" dirty="0" smtClean="0">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l-GR" sz="2500" dirty="0" smtClean="0">
                <a:latin typeface="Calibri" panose="020F0502020204030204" pitchFamily="34" charset="0"/>
                <a:cs typeface="Calibri" panose="020F0502020204030204" pitchFamily="34" charset="0"/>
              </a:rPr>
              <a:t> </a:t>
            </a:r>
            <a:r>
              <a:rPr lang="el-GR" sz="2500" dirty="0">
                <a:latin typeface="Calibri" panose="020F0502020204030204" pitchFamily="34" charset="0"/>
                <a:cs typeface="Calibri" panose="020F0502020204030204" pitchFamily="34" charset="0"/>
              </a:rPr>
              <a:t>Οι μουσουλμάνοι μπορούν να τη χρησιμοποιούν ως αξιόπιστο </a:t>
            </a:r>
            <a:r>
              <a:rPr lang="el-GR" sz="2500" dirty="0" smtClean="0">
                <a:latin typeface="Calibri" panose="020F0502020204030204" pitchFamily="34" charset="0"/>
                <a:cs typeface="Calibri" panose="020F0502020204030204" pitchFamily="34" charset="0"/>
              </a:rPr>
              <a:t>βιβλίο</a:t>
            </a:r>
          </a:p>
          <a:p>
            <a:pPr marL="0" indent="0" algn="just">
              <a:buNone/>
            </a:pPr>
            <a:endParaRPr lang="el-GR" sz="2500" dirty="0" smtClean="0">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l-GR" sz="2500" dirty="0" smtClean="0">
                <a:latin typeface="Calibri" panose="020F0502020204030204" pitchFamily="34" charset="0"/>
                <a:cs typeface="Calibri" panose="020F0502020204030204" pitchFamily="34" charset="0"/>
              </a:rPr>
              <a:t> </a:t>
            </a:r>
            <a:r>
              <a:rPr lang="el-GR" sz="2500" dirty="0">
                <a:latin typeface="Calibri" panose="020F0502020204030204" pitchFamily="34" charset="0"/>
                <a:cs typeface="Calibri" panose="020F0502020204030204" pitchFamily="34" charset="0"/>
              </a:rPr>
              <a:t>Η θεωρία αυτή εκπροσωπείται κυρίως από τους μουσουλμάνους ιστορικούς, όπως είναι ο Ibn Qutaybah (828-889) και ο Al-Yaʿqūbī (;-897/8</a:t>
            </a:r>
            <a:r>
              <a:rPr lang="el-GR" sz="2500" dirty="0" smtClean="0">
                <a:latin typeface="Calibri" panose="020F0502020204030204" pitchFamily="34" charset="0"/>
                <a:cs typeface="Calibri" panose="020F0502020204030204" pitchFamily="34" charset="0"/>
              </a:rPr>
              <a:t>)</a:t>
            </a:r>
          </a:p>
          <a:p>
            <a:pPr marL="0" indent="0" algn="just">
              <a:buNone/>
            </a:pPr>
            <a:endParaRPr lang="el-GR" sz="2500" dirty="0" smtClean="0">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l-GR" sz="2500" dirty="0" smtClean="0">
                <a:latin typeface="Calibri" panose="020F0502020204030204" pitchFamily="34" charset="0"/>
                <a:cs typeface="Calibri" panose="020F0502020204030204" pitchFamily="34" charset="0"/>
              </a:rPr>
              <a:t> </a:t>
            </a:r>
            <a:r>
              <a:rPr lang="el-GR" sz="2500" dirty="0">
                <a:latin typeface="Calibri" panose="020F0502020204030204" pitchFamily="34" charset="0"/>
                <a:cs typeface="Calibri" panose="020F0502020204030204" pitchFamily="34" charset="0"/>
              </a:rPr>
              <a:t>Οι εν λόγω ιστορικοί χρησιμοποίησαν τη Βίβλο ως πηγή γνώσεως για ιστορικά και ερμηνευτικά </a:t>
            </a:r>
            <a:r>
              <a:rPr lang="el-GR" sz="2500" dirty="0" smtClean="0">
                <a:latin typeface="Calibri" panose="020F0502020204030204" pitchFamily="34" charset="0"/>
                <a:cs typeface="Calibri" panose="020F0502020204030204" pitchFamily="34" charset="0"/>
              </a:rPr>
              <a:t>ζητήματα</a:t>
            </a:r>
          </a:p>
          <a:p>
            <a:pPr marL="0" indent="0" algn="just">
              <a:buNone/>
            </a:pPr>
            <a:endParaRPr lang="el-GR" sz="2500" dirty="0" smtClean="0">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l-GR" sz="2500" dirty="0" smtClean="0">
                <a:latin typeface="Calibri" panose="020F0502020204030204" pitchFamily="34" charset="0"/>
                <a:cs typeface="Calibri" panose="020F0502020204030204" pitchFamily="34" charset="0"/>
              </a:rPr>
              <a:t>Κατέφυγαν </a:t>
            </a:r>
            <a:r>
              <a:rPr lang="el-GR" sz="2500" dirty="0">
                <a:latin typeface="Calibri" panose="020F0502020204030204" pitchFamily="34" charset="0"/>
                <a:cs typeface="Calibri" panose="020F0502020204030204" pitchFamily="34" charset="0"/>
              </a:rPr>
              <a:t>στη Βίβλο προκειμένου </a:t>
            </a:r>
            <a:r>
              <a:rPr lang="el-GR" sz="2500" dirty="0" smtClean="0">
                <a:latin typeface="Calibri" panose="020F0502020204030204" pitchFamily="34" charset="0"/>
                <a:cs typeface="Calibri" panose="020F0502020204030204" pitchFamily="34" charset="0"/>
              </a:rPr>
              <a:t>να αναπτύξουν το ζήτημα της δημιουργίας </a:t>
            </a:r>
            <a:r>
              <a:rPr lang="el-GR" sz="2500" dirty="0">
                <a:latin typeface="Calibri" panose="020F0502020204030204" pitchFamily="34" charset="0"/>
                <a:cs typeface="Calibri" panose="020F0502020204030204" pitchFamily="34" charset="0"/>
              </a:rPr>
              <a:t>του κόσμου και του ανθρώπου, την ιστορία του Ισραήλ, καθώς και των προφητών </a:t>
            </a:r>
            <a:r>
              <a:rPr lang="el-GR" sz="2500" dirty="0" smtClean="0">
                <a:latin typeface="Calibri" panose="020F0502020204030204" pitchFamily="34" charset="0"/>
                <a:cs typeface="Calibri" panose="020F0502020204030204" pitchFamily="34" charset="0"/>
              </a:rPr>
              <a:t>του Ισραήλ</a:t>
            </a:r>
            <a:endParaRPr lang="x-none" dirty="0"/>
          </a:p>
        </p:txBody>
      </p:sp>
    </p:spTree>
    <p:extLst>
      <p:ext uri="{BB962C8B-B14F-4D97-AF65-F5344CB8AC3E}">
        <p14:creationId xmlns:p14="http://schemas.microsoft.com/office/powerpoint/2010/main" val="24577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748B7F-4786-4712-9AFA-A3793753C61C}"/>
              </a:ext>
            </a:extLst>
          </p:cNvPr>
          <p:cNvSpPr>
            <a:spLocks noGrp="1"/>
          </p:cNvSpPr>
          <p:nvPr>
            <p:ph type="title"/>
          </p:nvPr>
        </p:nvSpPr>
        <p:spPr>
          <a:xfrm>
            <a:off x="646111" y="177422"/>
            <a:ext cx="9404723" cy="764274"/>
          </a:xfrm>
        </p:spPr>
        <p:txBody>
          <a:bodyPr>
            <a:noAutofit/>
          </a:bodyPr>
          <a:lstStyle/>
          <a:p>
            <a:pPr algn="ctr"/>
            <a:r>
              <a:rPr lang="el-GR" sz="2800" dirty="0" smtClean="0">
                <a:solidFill>
                  <a:schemeClr val="tx1"/>
                </a:solidFill>
                <a:latin typeface="Calibri" panose="020F0502020204030204" pitchFamily="34" charset="0"/>
                <a:cs typeface="Calibri" panose="020F0502020204030204" pitchFamily="34" charset="0"/>
              </a:rPr>
              <a:t>Παραδείγματα</a:t>
            </a:r>
            <a:r>
              <a:rPr lang="x-none" sz="2800" dirty="0">
                <a:solidFill>
                  <a:schemeClr val="bg1"/>
                </a:solidFill>
                <a:latin typeface="Calibri" panose="020F0502020204030204" pitchFamily="34" charset="0"/>
                <a:cs typeface="Calibri" panose="020F0502020204030204" pitchFamily="34" charset="0"/>
              </a:rPr>
              <a:t/>
            </a:r>
            <a:br>
              <a:rPr lang="x-none" sz="2800" dirty="0">
                <a:solidFill>
                  <a:schemeClr val="bg1"/>
                </a:solidFill>
                <a:latin typeface="Calibri" panose="020F0502020204030204" pitchFamily="34" charset="0"/>
                <a:cs typeface="Calibri" panose="020F0502020204030204" pitchFamily="34" charset="0"/>
              </a:rPr>
            </a:br>
            <a:endParaRPr lang="x-none" sz="28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FE5C6EE1-1026-4CF9-9F1C-2F8521653815}"/>
              </a:ext>
            </a:extLst>
          </p:cNvPr>
          <p:cNvSpPr>
            <a:spLocks noGrp="1"/>
          </p:cNvSpPr>
          <p:nvPr>
            <p:ph idx="1"/>
          </p:nvPr>
        </p:nvSpPr>
        <p:spPr>
          <a:xfrm>
            <a:off x="646111" y="736979"/>
            <a:ext cx="10833409" cy="6114199"/>
          </a:xfrm>
        </p:spPr>
        <p:txBody>
          <a:bodyPr>
            <a:noAutofit/>
          </a:bodyPr>
          <a:lstStyle/>
          <a:p>
            <a:pPr algn="just"/>
            <a:r>
              <a:rPr lang="el-GR" sz="1800" dirty="0">
                <a:latin typeface="Calibri" panose="020F0502020204030204" pitchFamily="34" charset="0"/>
                <a:cs typeface="Calibri" panose="020F0502020204030204" pitchFamily="34" charset="0"/>
              </a:rPr>
              <a:t>Ο Ibn Qutaybah στο έργο του «Περί Γνώσεως», όπου καταγράφει την ιστορία των προφητών πριν την εμφάνιση του Ισλάμ, αντλεί αρκετές πληροφορίες από την Πεντάτευχο και τα Ευαγγέλια, προκειμένου να εξιστορήσει τα γεγονότα </a:t>
            </a:r>
            <a:r>
              <a:rPr lang="el-GR" sz="1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(Πηγή</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Ibn </a:t>
            </a:r>
            <a:r>
              <a:rPr lang="en-US" sz="18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Qutaybah</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b="1"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Kitāb</a:t>
            </a:r>
            <a:r>
              <a:rPr lang="en-US" sz="18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b="1"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Maʿārif</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TahqiqTharwatʿUkāshah</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a:t>
            </a:r>
            <a:r>
              <a:rPr lang="en-US" sz="18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Qāhirah</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Dār al-</a:t>
            </a:r>
            <a:r>
              <a:rPr lang="en-US" sz="18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Maʿārif</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1960, </a:t>
            </a: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σσ. 9-62)</a:t>
            </a:r>
            <a:endParaRPr lang="x-none"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r>
              <a:rPr lang="en-GB" sz="1800" dirty="0">
                <a:latin typeface="Calibri" panose="020F0502020204030204" pitchFamily="34" charset="0"/>
                <a:cs typeface="Calibri" panose="020F0502020204030204" pitchFamily="34" charset="0"/>
              </a:rPr>
              <a:t>O Al</a:t>
            </a:r>
            <a:r>
              <a:rPr lang="el-GR" sz="1800" dirty="0">
                <a:latin typeface="Calibri" panose="020F0502020204030204" pitchFamily="34" charset="0"/>
                <a:cs typeface="Calibri" panose="020F0502020204030204" pitchFamily="34" charset="0"/>
              </a:rPr>
              <a:t>-</a:t>
            </a:r>
            <a:r>
              <a:rPr lang="en-GB" sz="1800" dirty="0">
                <a:latin typeface="Calibri" panose="020F0502020204030204" pitchFamily="34" charset="0"/>
                <a:cs typeface="Calibri" panose="020F0502020204030204" pitchFamily="34" charset="0"/>
              </a:rPr>
              <a:t>Ya</a:t>
            </a:r>
            <a:r>
              <a:rPr lang="el-GR" sz="1800" dirty="0">
                <a:latin typeface="Calibri" panose="020F0502020204030204" pitchFamily="34" charset="0"/>
                <a:cs typeface="Calibri" panose="020F0502020204030204" pitchFamily="34" charset="0"/>
              </a:rPr>
              <a:t>ʿ</a:t>
            </a:r>
            <a:r>
              <a:rPr lang="en-GB" sz="1800" dirty="0">
                <a:latin typeface="Calibri" panose="020F0502020204030204" pitchFamily="34" charset="0"/>
                <a:cs typeface="Calibri" panose="020F0502020204030204" pitchFamily="34" charset="0"/>
              </a:rPr>
              <a:t>q</a:t>
            </a:r>
            <a:r>
              <a:rPr lang="el-GR" sz="1800" dirty="0">
                <a:latin typeface="Calibri" panose="020F0502020204030204" pitchFamily="34" charset="0"/>
                <a:cs typeface="Calibri" panose="020F0502020204030204" pitchFamily="34" charset="0"/>
              </a:rPr>
              <a:t>ū</a:t>
            </a:r>
            <a:r>
              <a:rPr lang="en-GB" sz="1800" dirty="0">
                <a:latin typeface="Calibri" panose="020F0502020204030204" pitchFamily="34" charset="0"/>
                <a:cs typeface="Calibri" panose="020F0502020204030204" pitchFamily="34" charset="0"/>
              </a:rPr>
              <a:t>b</a:t>
            </a:r>
            <a:r>
              <a:rPr lang="el-GR" sz="1800" dirty="0">
                <a:latin typeface="Calibri" panose="020F0502020204030204" pitchFamily="34" charset="0"/>
                <a:cs typeface="Calibri" panose="020F0502020204030204" pitchFamily="34" charset="0"/>
              </a:rPr>
              <a:t>ī χρησιμοποιεί αρκετά αποσπάσματα από τα τέσσερα ευαγγέλια στο έργο του «Περί Ιστορίας</a:t>
            </a:r>
            <a:r>
              <a:rPr lang="el-GR" sz="1800" dirty="0" smtClean="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 </a:t>
            </a:r>
            <a:r>
              <a:rPr lang="en-US" sz="1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l-GR" sz="1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Πηγή</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1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 Griffith</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1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1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Gospel, the Qurʾān, and the presentation of Jesus in al-</a:t>
            </a:r>
            <a:r>
              <a:rPr lang="en-US" sz="18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Yaʿqūbī’s</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Tārīkh</a:t>
            </a:r>
            <a:r>
              <a:rPr lang="el-GR" sz="1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1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στο: </a:t>
            </a:r>
            <a:r>
              <a:rPr lang="en-US" sz="18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Bible and Qurʾān: essays in scriptural intertextuality</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(2004), </a:t>
            </a:r>
            <a:r>
              <a:rPr lang="el-GR" sz="18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επιμ</a:t>
            </a: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C. Reeves, Leiden: Brill, </a:t>
            </a: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σσ. </a:t>
            </a:r>
            <a:r>
              <a:rPr lang="el-GR" sz="1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133-60</a:t>
            </a:r>
            <a:r>
              <a:rPr lang="en-US" sz="1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x-none"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r>
              <a:rPr lang="el-GR" sz="1800" dirty="0">
                <a:latin typeface="Calibri" panose="020F0502020204030204" pitchFamily="34" charset="0"/>
                <a:cs typeface="Calibri" panose="020F0502020204030204" pitchFamily="34" charset="0"/>
              </a:rPr>
              <a:t>Ο al-Qasim </a:t>
            </a:r>
            <a:r>
              <a:rPr lang="en-GB" sz="1800" dirty="0">
                <a:latin typeface="Calibri" panose="020F0502020204030204" pitchFamily="34" charset="0"/>
                <a:cs typeface="Calibri" panose="020F0502020204030204" pitchFamily="34" charset="0"/>
              </a:rPr>
              <a:t>ibn</a:t>
            </a:r>
            <a:r>
              <a:rPr lang="el-GR" sz="1800" dirty="0">
                <a:latin typeface="Calibri" panose="020F0502020204030204" pitchFamily="34" charset="0"/>
                <a:cs typeface="Calibri" panose="020F0502020204030204" pitchFamily="34" charset="0"/>
              </a:rPr>
              <a:t> Ibrāhīm al-Rassī (785-860) χρησιμοποίησε τη Βίβλο για υποστηρίξει τις θεολογικές του θέσεις. Λχ. καταφεύγει στο βιβλίο της </a:t>
            </a:r>
            <a:r>
              <a:rPr lang="el-GR" sz="1800" dirty="0" smtClean="0">
                <a:latin typeface="Calibri" panose="020F0502020204030204" pitchFamily="34" charset="0"/>
                <a:cs typeface="Calibri" panose="020F0502020204030204" pitchFamily="34" charset="0"/>
              </a:rPr>
              <a:t>Εξόδου</a:t>
            </a:r>
            <a:r>
              <a:rPr lang="en-US" sz="1800" dirty="0" smtClean="0">
                <a:latin typeface="Calibri" panose="020F0502020204030204" pitchFamily="34" charset="0"/>
                <a:cs typeface="Calibri" panose="020F0502020204030204" pitchFamily="34" charset="0"/>
              </a:rPr>
              <a:t>:</a:t>
            </a:r>
            <a:r>
              <a:rPr lang="el-GR" sz="1800" dirty="0" smtClean="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«ἐγώ εἰμι ὁ Θεὸς τοῦ πατρός σου, Θεὸς ῾Αβραὰμ καὶ Θεὸς ᾿Ισαὰκ καὶ Θεὸς ᾿Ιακώβ. ἀπέστρεψε δὲ Μωυσῆς τὸ πρόσωπον αὐτοῦ· εὐλαβεῖτο γὰρ κατεμβλέψαι ἐνώπιον τοῦ Θεοῦ» (Εξοδ. 3, 6), προκειμένου να υποστηρίξει την ενότητα του Θεού και των ιδιοτήτων του. Ομοίως προκειμένου να αντικρούσει την άποψη ότι ορισμένα κορανικά χωρία ακυρώνονται από άλλα χωρία, παραπέμπει στο Ευαγγέλιο του Ματθαίου και ειδικότερα στις δηλώσεις του Χριστού ότι ο ίδιος δεν ήλθε για να καταργήσει το μωσαϊκό νόμο (Ματθ. 5: 17,18,21,22</a:t>
            </a:r>
            <a:r>
              <a:rPr lang="el-GR" sz="1800" dirty="0" smtClean="0">
                <a:latin typeface="Calibri" panose="020F0502020204030204" pitchFamily="34" charset="0"/>
                <a:cs typeface="Calibri" panose="020F0502020204030204" pitchFamily="34" charset="0"/>
              </a:rPr>
              <a:t>) </a:t>
            </a:r>
            <a:r>
              <a:rPr lang="en-US" sz="1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l-GR" sz="1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Πηγή</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a:t>
            </a:r>
            <a:r>
              <a:rPr lang="en-US" sz="1800" b="1" dirty="0" err="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Rassī</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b="1"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Majmuʿa</a:t>
            </a:r>
            <a:r>
              <a:rPr lang="en-US" sz="18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b="1"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kutub</a:t>
            </a:r>
            <a:r>
              <a:rPr lang="en-US" sz="18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b="1"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wa-rasāʾil</a:t>
            </a:r>
            <a:r>
              <a:rPr lang="en-US" sz="18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 al-</a:t>
            </a:r>
            <a:r>
              <a:rPr lang="en-US" sz="1800" b="1"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Imām</a:t>
            </a:r>
            <a:r>
              <a:rPr lang="en-US" sz="18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a:t>
            </a:r>
            <a:r>
              <a:rPr lang="en-US" sz="1800" b="1"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Qāsim</a:t>
            </a:r>
            <a:r>
              <a:rPr lang="en-US" sz="18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ibn </a:t>
            </a:r>
            <a:r>
              <a:rPr lang="en-US" sz="1800" b="1"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Ibrāhīm</a:t>
            </a:r>
            <a:r>
              <a:rPr lang="en-US" sz="18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b="1"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a:t>
            </a:r>
            <a:r>
              <a:rPr lang="en-US" sz="1800" b="1" i="1" dirty="0" err="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Rassī</a:t>
            </a:r>
            <a:r>
              <a:rPr lang="el-GR" sz="1800" dirty="0" smtClean="0">
                <a:latin typeface="Calibri" panose="020F0502020204030204" pitchFamily="34" charset="0"/>
                <a:cs typeface="Calibri" panose="020F0502020204030204" pitchFamily="34" charset="0"/>
              </a:rPr>
              <a:t>,</a:t>
            </a:r>
            <a:r>
              <a:rPr lang="en-US" sz="1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Dār al-</a:t>
            </a:r>
            <a:r>
              <a:rPr lang="en-US" sz="18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Ḥikmah</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a:t>
            </a:r>
            <a:r>
              <a:rPr lang="en-US" sz="18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Yamaniyah</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2001, </a:t>
            </a: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σσ.  50-51 και 638</a:t>
            </a:r>
            <a:r>
              <a:rPr lang="el-GR" sz="1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x-none"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r>
              <a:rPr lang="el-GR" sz="1800" dirty="0">
                <a:latin typeface="Calibri" panose="020F0502020204030204" pitchFamily="34" charset="0"/>
                <a:cs typeface="Calibri" panose="020F0502020204030204" pitchFamily="34" charset="0"/>
              </a:rPr>
              <a:t>Ανάλογη τάση παρατηρείται και νωρίτερα στην ισλαμική παράδοση, από τα λεγόμενα Isrā'īliyyat = περί </a:t>
            </a:r>
            <a:r>
              <a:rPr lang="el-GR" sz="1800" dirty="0" smtClean="0">
                <a:latin typeface="Calibri" panose="020F0502020204030204" pitchFamily="34" charset="0"/>
                <a:cs typeface="Calibri" panose="020F0502020204030204" pitchFamily="34" charset="0"/>
              </a:rPr>
              <a:t>ισραηλιτών</a:t>
            </a:r>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όπου η ισλαμική παράδοση δανείζεται </a:t>
            </a:r>
            <a:r>
              <a:rPr lang="el-GR" sz="1800" dirty="0">
                <a:latin typeface="Calibri" panose="020F0502020204030204" pitchFamily="34" charset="0"/>
                <a:cs typeface="Calibri" panose="020F0502020204030204" pitchFamily="34" charset="0"/>
              </a:rPr>
              <a:t>ιστορίες των πατριαρχών και των προφητών από </a:t>
            </a:r>
            <a:r>
              <a:rPr lang="el-GR" sz="1800" dirty="0" smtClean="0">
                <a:latin typeface="Calibri" panose="020F0502020204030204" pitchFamily="34" charset="0"/>
                <a:cs typeface="Calibri" panose="020F0502020204030204" pitchFamily="34" charset="0"/>
              </a:rPr>
              <a:t>την ιουδαϊκή Βίβλο</a:t>
            </a:r>
            <a:endParaRPr lang="x-none" sz="1800" dirty="0"/>
          </a:p>
        </p:txBody>
      </p:sp>
    </p:spTree>
    <p:extLst>
      <p:ext uri="{BB962C8B-B14F-4D97-AF65-F5344CB8AC3E}">
        <p14:creationId xmlns:p14="http://schemas.microsoft.com/office/powerpoint/2010/main" val="2403264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8C6C98-D126-46B4-85C2-B41EA348757C}"/>
              </a:ext>
            </a:extLst>
          </p:cNvPr>
          <p:cNvSpPr>
            <a:spLocks noGrp="1"/>
          </p:cNvSpPr>
          <p:nvPr>
            <p:ph type="title"/>
          </p:nvPr>
        </p:nvSpPr>
        <p:spPr>
          <a:xfrm>
            <a:off x="646111" y="286604"/>
            <a:ext cx="10299393" cy="709683"/>
          </a:xfrm>
        </p:spPr>
        <p:txBody>
          <a:bodyPr/>
          <a:lstStyle/>
          <a:p>
            <a:pPr algn="ctr"/>
            <a:r>
              <a:rPr lang="el-GR" sz="3200" b="1" dirty="0" smtClean="0">
                <a:solidFill>
                  <a:schemeClr val="tx1"/>
                </a:solidFill>
                <a:latin typeface="Calibri" panose="020F0502020204030204" pitchFamily="34" charset="0"/>
                <a:cs typeface="Calibri" panose="020F0502020204030204" pitchFamily="34" charset="0"/>
              </a:rPr>
              <a:t>2) </a:t>
            </a:r>
            <a:r>
              <a:rPr lang="el-GR" sz="3200" b="1" dirty="0" err="1" smtClean="0">
                <a:solidFill>
                  <a:schemeClr val="tx1"/>
                </a:solidFill>
                <a:latin typeface="Calibri" panose="020F0502020204030204" pitchFamily="34" charset="0"/>
                <a:cs typeface="Calibri" panose="020F0502020204030204" pitchFamily="34" charset="0"/>
              </a:rPr>
              <a:t>Ισλαμοποίηση</a:t>
            </a:r>
            <a:r>
              <a:rPr lang="el-GR" sz="3200" b="1" dirty="0" smtClean="0">
                <a:solidFill>
                  <a:schemeClr val="tx1"/>
                </a:solidFill>
                <a:latin typeface="Calibri" panose="020F0502020204030204" pitchFamily="34" charset="0"/>
                <a:cs typeface="Calibri" panose="020F0502020204030204" pitchFamily="34" charset="0"/>
              </a:rPr>
              <a:t> </a:t>
            </a:r>
            <a:r>
              <a:rPr lang="el-GR" sz="3200" b="1" dirty="0">
                <a:solidFill>
                  <a:schemeClr val="tx1"/>
                </a:solidFill>
                <a:latin typeface="Calibri" panose="020F0502020204030204" pitchFamily="34" charset="0"/>
                <a:cs typeface="Calibri" panose="020F0502020204030204" pitchFamily="34" charset="0"/>
              </a:rPr>
              <a:t>της Βίβλου</a:t>
            </a:r>
            <a:endParaRPr lang="x-none" sz="3200"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4C396CCF-B04D-4690-A6E0-C11FB97D7E2C}"/>
              </a:ext>
            </a:extLst>
          </p:cNvPr>
          <p:cNvSpPr>
            <a:spLocks noGrp="1"/>
          </p:cNvSpPr>
          <p:nvPr>
            <p:ph idx="1"/>
          </p:nvPr>
        </p:nvSpPr>
        <p:spPr>
          <a:xfrm>
            <a:off x="395785" y="873457"/>
            <a:ext cx="11532358" cy="5984543"/>
          </a:xfrm>
        </p:spPr>
        <p:txBody>
          <a:bodyPr>
            <a:normAutofit fontScale="92500" lnSpcReduction="10000"/>
          </a:bodyPr>
          <a:lstStyle/>
          <a:p>
            <a:pPr algn="just"/>
            <a:r>
              <a:rPr lang="el-GR" sz="2400" dirty="0">
                <a:latin typeface="Calibri" panose="020F0502020204030204" pitchFamily="34" charset="0"/>
                <a:cs typeface="Calibri" panose="020F0502020204030204" pitchFamily="34" charset="0"/>
              </a:rPr>
              <a:t>Η δεύτερη θεωρία έχει να κάνει με την «ισλαμοποίηση» της </a:t>
            </a:r>
            <a:r>
              <a:rPr lang="el-GR" sz="2400" dirty="0" smtClean="0">
                <a:latin typeface="Calibri" panose="020F0502020204030204" pitchFamily="34" charset="0"/>
                <a:cs typeface="Calibri" panose="020F0502020204030204" pitchFamily="34" charset="0"/>
              </a:rPr>
              <a:t>Βίβλου</a:t>
            </a:r>
          </a:p>
          <a:p>
            <a:pPr algn="just"/>
            <a:r>
              <a:rPr lang="el-GR" sz="2400" dirty="0" smtClean="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Οι μουσουλμάνοι λόγιοι που υποστήριξαν αυτή τη θεωρία, προσπάθησαν να αποτινάξουν από τη Βίβλο, όλα εκείνα τα στοιχεία που δε συνάδουν με την ισλαμική διδασκαλία και παράλληλα να την εντάξουν σε ένα «ισλαμικό πλαίσιο</a:t>
            </a:r>
            <a:r>
              <a:rPr lang="el-GR" sz="2400" dirty="0" smtClean="0">
                <a:latin typeface="Calibri" panose="020F0502020204030204" pitchFamily="34" charset="0"/>
                <a:cs typeface="Calibri" panose="020F0502020204030204" pitchFamily="34" charset="0"/>
              </a:rPr>
              <a:t>» και να της </a:t>
            </a:r>
            <a:r>
              <a:rPr lang="el-GR" sz="2400" dirty="0">
                <a:latin typeface="Calibri" panose="020F0502020204030204" pitchFamily="34" charset="0"/>
                <a:cs typeface="Calibri" panose="020F0502020204030204" pitchFamily="34" charset="0"/>
              </a:rPr>
              <a:t>δώσουν ισλαμική </a:t>
            </a:r>
            <a:r>
              <a:rPr lang="el-GR" sz="2400" dirty="0" smtClean="0">
                <a:latin typeface="Calibri" panose="020F0502020204030204" pitchFamily="34" charset="0"/>
                <a:cs typeface="Calibri" panose="020F0502020204030204" pitchFamily="34" charset="0"/>
              </a:rPr>
              <a:t>χροιά</a:t>
            </a:r>
          </a:p>
          <a:p>
            <a:pPr algn="just"/>
            <a:r>
              <a:rPr lang="el-GR" sz="2400" dirty="0" smtClean="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Κύριος εκπρόσωπος αυτής της θεωρίας υπήρξε ο μουσουλμάνος λόγιος al-Rassī, για τον οποίο έγινε λόγος </a:t>
            </a:r>
            <a:r>
              <a:rPr lang="el-GR" sz="2400" dirty="0" smtClean="0">
                <a:latin typeface="Calibri" panose="020F0502020204030204" pitchFamily="34" charset="0"/>
                <a:cs typeface="Calibri" panose="020F0502020204030204" pitchFamily="34" charset="0"/>
              </a:rPr>
              <a:t>παραπάνω</a:t>
            </a:r>
          </a:p>
          <a:p>
            <a:pPr algn="just"/>
            <a:r>
              <a:rPr lang="el-GR" sz="2400" dirty="0" smtClean="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Στο ίδιο πλαίσιο κινήθηκαν αρκετοί μουσουλμάνοι </a:t>
            </a:r>
            <a:r>
              <a:rPr lang="el-GR" sz="2400" dirty="0" smtClean="0">
                <a:latin typeface="Calibri" panose="020F0502020204030204" pitchFamily="34" charset="0"/>
                <a:cs typeface="Calibri" panose="020F0502020204030204" pitchFamily="34" charset="0"/>
              </a:rPr>
              <a:t>συγγραφείς</a:t>
            </a:r>
          </a:p>
          <a:p>
            <a:pPr algn="just"/>
            <a:r>
              <a:rPr lang="el-GR" sz="2400" dirty="0" smtClean="0">
                <a:latin typeface="Calibri" panose="020F0502020204030204" pitchFamily="34" charset="0"/>
                <a:cs typeface="Calibri" panose="020F0502020204030204" pitchFamily="34" charset="0"/>
              </a:rPr>
              <a:t>Ο </a:t>
            </a:r>
            <a:r>
              <a:rPr lang="el-GR" sz="2400" dirty="0">
                <a:latin typeface="Calibri" panose="020F0502020204030204" pitchFamily="34" charset="0"/>
                <a:cs typeface="Calibri" panose="020F0502020204030204" pitchFamily="34" charset="0"/>
              </a:rPr>
              <a:t>al-Rassī στο αντιρρητικό του έργο «Αντιρρητικός λόγος κατά χριστιανών», παραθέτει τα πρώτα οκτώ κεφάλαια του ευαγγελίου του Ματθαίου με προσθαφαιρέσεις, εναλλαγές που καθιστούν το κείμενο πιο συμβατό με την ισλαμική </a:t>
            </a:r>
            <a:r>
              <a:rPr lang="el-GR" sz="2400" dirty="0" smtClean="0">
                <a:latin typeface="Calibri" panose="020F0502020204030204" pitchFamily="34" charset="0"/>
                <a:cs typeface="Calibri" panose="020F0502020204030204" pitchFamily="34" charset="0"/>
              </a:rPr>
              <a:t>διδασκαλία</a:t>
            </a:r>
          </a:p>
          <a:p>
            <a:pPr algn="just"/>
            <a:r>
              <a:rPr lang="el-GR" sz="2400" dirty="0" smtClean="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Για παράδειγμα, αντί των ακόλουθων λόγων του Ιωάννη του Βαπτιστή για το Χριστό: «ὁ δὲ ὀπίσω μου ἐρχόμενος ἰσχυρότερός μου ἐστίν, οὗ οὐκ εἰμὶ ἱκανὸς τὰ ὑποδήματα βαστάσαι· αὐτὸς ὑμᾶς βαπτίσει ἐν Πνεύματι ῾Αγίῳ καὶ πυρί», ο ίδιος αλλάζει τη φράση διατυπώνοντάς την, ως εξής: «Εκείνος που έρχεται έπειτα από εμένα (δηλ. ο Χριστός), είναι περισσότερο ευνοημένος από το Θεό απ’ ότι εγώ ο ίδιος</a:t>
            </a:r>
            <a:r>
              <a:rPr lang="el-GR" sz="2400" dirty="0" smtClean="0">
                <a:latin typeface="Calibri" panose="020F0502020204030204" pitchFamily="34" charset="0"/>
                <a:cs typeface="Calibri" panose="020F0502020204030204" pitchFamily="34" charset="0"/>
              </a:rPr>
              <a:t>» </a:t>
            </a:r>
            <a:r>
              <a:rPr lang="el-GR" sz="24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(Πηγή</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a:t>
            </a:r>
            <a:r>
              <a:rPr lang="en-US" sz="24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Rassī</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a:t>
            </a:r>
            <a:r>
              <a:rPr lang="en-US" sz="2400" b="1" i="1" dirty="0" err="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Radd</a:t>
            </a:r>
            <a:r>
              <a:rPr lang="el-GR" sz="2400" b="1"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ʿalā </a:t>
            </a:r>
            <a:r>
              <a:rPr lang="en-US" sz="24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
            </a:r>
            <a:r>
              <a:rPr lang="en-US" sz="2400" b="1"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Naṣārā</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Tahqiq</a:t>
            </a:r>
            <a:r>
              <a:rPr lang="en-US" sz="24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Imām</a:t>
            </a:r>
            <a:r>
              <a:rPr lang="en-US" sz="24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Ḥanafī</a:t>
            </a:r>
            <a:r>
              <a:rPr lang="en-US" sz="24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ʿAbd </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Allāh, al-</a:t>
            </a:r>
            <a:r>
              <a:rPr lang="en-US" sz="24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Qāhirah</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Dāral-Afāq</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a:t>
            </a:r>
            <a:r>
              <a:rPr lang="en-US" sz="24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ʿArabiyyah</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2000, </a:t>
            </a:r>
            <a:r>
              <a:rPr lang="el-GR"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 </a:t>
            </a:r>
            <a:r>
              <a:rPr lang="el-GR" sz="24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50</a:t>
            </a:r>
            <a:r>
              <a:rPr lang="en-US" sz="24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x-none"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val="273431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6D55D-6735-4F84-9DB9-8CA15DE5B7B9}"/>
              </a:ext>
            </a:extLst>
          </p:cNvPr>
          <p:cNvSpPr>
            <a:spLocks noGrp="1"/>
          </p:cNvSpPr>
          <p:nvPr>
            <p:ph type="title"/>
          </p:nvPr>
        </p:nvSpPr>
        <p:spPr>
          <a:xfrm>
            <a:off x="646111" y="272956"/>
            <a:ext cx="9404723" cy="1255593"/>
          </a:xfrm>
        </p:spPr>
        <p:txBody>
          <a:bodyPr>
            <a:normAutofit/>
          </a:bodyPr>
          <a:lstStyle/>
          <a:p>
            <a:pPr algn="ctr"/>
            <a:r>
              <a:rPr lang="el-GR" sz="3200" b="1" dirty="0" smtClean="0">
                <a:solidFill>
                  <a:schemeClr val="tx1"/>
                </a:solidFill>
                <a:latin typeface="Calibri" panose="020F0502020204030204" pitchFamily="34" charset="0"/>
                <a:cs typeface="Calibri" panose="020F0502020204030204" pitchFamily="34" charset="0"/>
              </a:rPr>
              <a:t>3</a:t>
            </a:r>
            <a:r>
              <a:rPr lang="el-GR" sz="2800" b="1" dirty="0" smtClean="0">
                <a:solidFill>
                  <a:schemeClr val="tx1"/>
                </a:solidFill>
                <a:latin typeface="Calibri" panose="020F0502020204030204" pitchFamily="34" charset="0"/>
                <a:cs typeface="Calibri" panose="020F0502020204030204" pitchFamily="34" charset="0"/>
              </a:rPr>
              <a:t>) Λόγος </a:t>
            </a:r>
            <a:r>
              <a:rPr lang="el-GR" sz="2800" b="1" dirty="0">
                <a:solidFill>
                  <a:schemeClr val="tx1"/>
                </a:solidFill>
                <a:latin typeface="Calibri" panose="020F0502020204030204" pitchFamily="34" charset="0"/>
                <a:cs typeface="Calibri" panose="020F0502020204030204" pitchFamily="34" charset="0"/>
              </a:rPr>
              <a:t>περί αλλοίωσης της</a:t>
            </a:r>
            <a:r>
              <a:rPr lang="el-GR" sz="2800" b="1" i="1" dirty="0">
                <a:solidFill>
                  <a:schemeClr val="tx1"/>
                </a:solidFill>
                <a:latin typeface="Calibri" panose="020F0502020204030204" pitchFamily="34" charset="0"/>
                <a:cs typeface="Calibri" panose="020F0502020204030204" pitchFamily="34" charset="0"/>
              </a:rPr>
              <a:t> </a:t>
            </a:r>
            <a:r>
              <a:rPr lang="el-GR" sz="2800" b="1" dirty="0">
                <a:solidFill>
                  <a:schemeClr val="tx1"/>
                </a:solidFill>
                <a:latin typeface="Calibri" panose="020F0502020204030204" pitchFamily="34" charset="0"/>
                <a:cs typeface="Calibri" panose="020F0502020204030204" pitchFamily="34" charset="0"/>
              </a:rPr>
              <a:t>Βίβλου</a:t>
            </a:r>
            <a:r>
              <a:rPr lang="el-GR" sz="2800" b="1" i="1" dirty="0">
                <a:solidFill>
                  <a:schemeClr val="tx1"/>
                </a:solidFill>
                <a:latin typeface="Calibri" panose="020F0502020204030204" pitchFamily="34" charset="0"/>
                <a:cs typeface="Calibri" panose="020F0502020204030204" pitchFamily="34" charset="0"/>
              </a:rPr>
              <a:t> </a:t>
            </a:r>
            <a:r>
              <a:rPr lang="el-GR" sz="2800" b="1" dirty="0">
                <a:solidFill>
                  <a:schemeClr val="tx1"/>
                </a:solidFill>
                <a:latin typeface="Calibri" panose="020F0502020204030204" pitchFamily="34" charset="0"/>
                <a:cs typeface="Calibri" panose="020F0502020204030204" pitchFamily="34" charset="0"/>
              </a:rPr>
              <a:t>(</a:t>
            </a:r>
            <a:r>
              <a:rPr lang="el-GR" sz="2800" b="1" i="1" dirty="0">
                <a:solidFill>
                  <a:schemeClr val="tx1"/>
                </a:solidFill>
                <a:latin typeface="Calibri" panose="020F0502020204030204" pitchFamily="34" charset="0"/>
                <a:cs typeface="Calibri" panose="020F0502020204030204" pitchFamily="34" charset="0"/>
              </a:rPr>
              <a:t>taḥrīf</a:t>
            </a:r>
            <a:r>
              <a:rPr lang="el-GR" sz="2800" b="1" dirty="0">
                <a:solidFill>
                  <a:schemeClr val="tx1"/>
                </a:solidFill>
                <a:latin typeface="Calibri" panose="020F0502020204030204" pitchFamily="34" charset="0"/>
                <a:cs typeface="Calibri" panose="020F0502020204030204" pitchFamily="34" charset="0"/>
              </a:rPr>
              <a:t>) και οι σχετικές θεωρίες</a:t>
            </a:r>
            <a:endParaRPr lang="x-none" sz="2800" b="1"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F22AB17D-8371-40D8-974B-2788CDCEFEE0}"/>
              </a:ext>
            </a:extLst>
          </p:cNvPr>
          <p:cNvSpPr>
            <a:spLocks noGrp="1"/>
          </p:cNvSpPr>
          <p:nvPr>
            <p:ph idx="1"/>
          </p:nvPr>
        </p:nvSpPr>
        <p:spPr>
          <a:xfrm>
            <a:off x="327546" y="1255595"/>
            <a:ext cx="11627893" cy="5453432"/>
          </a:xfrm>
        </p:spPr>
        <p:txBody>
          <a:bodyPr>
            <a:normAutofit/>
          </a:bodyPr>
          <a:lstStyle/>
          <a:p>
            <a:pPr algn="just"/>
            <a:r>
              <a:rPr lang="el-GR" sz="2800" dirty="0">
                <a:latin typeface="Calibri" panose="020F0502020204030204" pitchFamily="34" charset="0"/>
                <a:cs typeface="Calibri" panose="020F0502020204030204" pitchFamily="34" charset="0"/>
              </a:rPr>
              <a:t>Οι άλλες τάσεις υπήρξαν περισσότερο αρνητικές ως προς την προσέγγιση της Βίβλου και στηρίχθηκαν στην κορανική διδασκαλία περί αλλοίωσης </a:t>
            </a:r>
            <a:r>
              <a:rPr lang="el-GR" sz="2800" dirty="0" smtClean="0">
                <a:latin typeface="Calibri" panose="020F0502020204030204" pitchFamily="34" charset="0"/>
                <a:cs typeface="Calibri" panose="020F0502020204030204" pitchFamily="34" charset="0"/>
              </a:rPr>
              <a:t>της</a:t>
            </a:r>
          </a:p>
          <a:p>
            <a:pPr algn="just"/>
            <a:r>
              <a:rPr lang="el-GR" sz="2800" dirty="0" smtClean="0">
                <a:latin typeface="Calibri" panose="020F0502020204030204" pitchFamily="34" charset="0"/>
                <a:cs typeface="Calibri" panose="020F0502020204030204" pitchFamily="34" charset="0"/>
              </a:rPr>
              <a:t> </a:t>
            </a:r>
            <a:r>
              <a:rPr lang="el-GR" sz="2800" dirty="0">
                <a:latin typeface="Calibri" panose="020F0502020204030204" pitchFamily="34" charset="0"/>
                <a:cs typeface="Calibri" panose="020F0502020204030204" pitchFamily="34" charset="0"/>
              </a:rPr>
              <a:t>Σύμφωνα με την κορανική διδασκαλία, με την επικράτηση του Ιουδαϊσμού και του Χριστιανισμού, οι ιερές Γραφές (</a:t>
            </a:r>
            <a:r>
              <a:rPr lang="en-US" sz="2800" dirty="0">
                <a:latin typeface="Calibri" panose="020F0502020204030204" pitchFamily="34" charset="0"/>
                <a:cs typeface="Calibri" panose="020F0502020204030204" pitchFamily="34" charset="0"/>
              </a:rPr>
              <a:t>Torah</a:t>
            </a:r>
            <a:r>
              <a:rPr lang="el-GR" sz="2800" dirty="0">
                <a:latin typeface="Calibri" panose="020F0502020204030204" pitchFamily="34" charset="0"/>
                <a:cs typeface="Calibri" panose="020F0502020204030204" pitchFamily="34" charset="0"/>
              </a:rPr>
              <a:t>, Ψαλμοί και Ευαγγέλιο) υπέστησαν αλλοίωση (</a:t>
            </a:r>
            <a:r>
              <a:rPr lang="el-GR" sz="2800" i="1" dirty="0">
                <a:latin typeface="Calibri" panose="020F0502020204030204" pitchFamily="34" charset="0"/>
                <a:cs typeface="Calibri" panose="020F0502020204030204" pitchFamily="34" charset="0"/>
              </a:rPr>
              <a:t>taḥrīf</a:t>
            </a:r>
            <a:r>
              <a:rPr lang="el-GR" sz="2800" dirty="0">
                <a:latin typeface="Calibri" panose="020F0502020204030204" pitchFamily="34" charset="0"/>
                <a:cs typeface="Calibri" panose="020F0502020204030204" pitchFamily="34" charset="0"/>
              </a:rPr>
              <a:t>) από τους οπαδούς της Βίβλου (</a:t>
            </a:r>
            <a:r>
              <a:rPr lang="en-GB" sz="2800" i="1" dirty="0">
                <a:latin typeface="Calibri" panose="020F0502020204030204" pitchFamily="34" charset="0"/>
                <a:cs typeface="Calibri" panose="020F0502020204030204" pitchFamily="34" charset="0"/>
              </a:rPr>
              <a:t>ahl al</a:t>
            </a:r>
            <a:r>
              <a:rPr lang="el-GR" sz="2800" i="1" dirty="0">
                <a:latin typeface="Calibri" panose="020F0502020204030204" pitchFamily="34" charset="0"/>
                <a:cs typeface="Calibri" panose="020F0502020204030204" pitchFamily="34" charset="0"/>
              </a:rPr>
              <a:t>-</a:t>
            </a:r>
            <a:r>
              <a:rPr lang="en-GB" sz="2800" i="1" dirty="0">
                <a:latin typeface="Calibri" panose="020F0502020204030204" pitchFamily="34" charset="0"/>
                <a:cs typeface="Calibri" panose="020F0502020204030204" pitchFamily="34" charset="0"/>
              </a:rPr>
              <a:t>kitab</a:t>
            </a:r>
            <a:r>
              <a:rPr lang="el-GR" sz="2800" dirty="0">
                <a:latin typeface="Calibri" panose="020F0502020204030204" pitchFamily="34" charset="0"/>
                <a:cs typeface="Calibri" panose="020F0502020204030204" pitchFamily="34" charset="0"/>
              </a:rPr>
              <a:t>), με αποτέλεσμα να αμφισβητείται η γνησιότητα και η αξιοπιστία </a:t>
            </a:r>
            <a:r>
              <a:rPr lang="el-GR" sz="2800" dirty="0" smtClean="0">
                <a:latin typeface="Calibri" panose="020F0502020204030204" pitchFamily="34" charset="0"/>
                <a:cs typeface="Calibri" panose="020F0502020204030204" pitchFamily="34" charset="0"/>
              </a:rPr>
              <a:t>τους</a:t>
            </a:r>
            <a:endParaRPr lang="x-none" sz="2800" dirty="0">
              <a:latin typeface="Calibri" panose="020F0502020204030204" pitchFamily="34" charset="0"/>
              <a:cs typeface="Calibri" panose="020F0502020204030204" pitchFamily="34" charset="0"/>
            </a:endParaRPr>
          </a:p>
          <a:p>
            <a:pPr marL="0" indent="0" algn="ctr">
              <a:buNone/>
            </a:pPr>
            <a:r>
              <a:rPr lang="el-GR" sz="2800" b="1" dirty="0">
                <a:latin typeface="Calibri" panose="020F0502020204030204" pitchFamily="34" charset="0"/>
                <a:cs typeface="Calibri" panose="020F0502020204030204" pitchFamily="34" charset="0"/>
              </a:rPr>
              <a:t>«Αλλοίμονο λοιπόν σ’ αυτούς που γράφουν το Βιβλίο με τα χέρια τους και λένε: ”Αυτό είναι από τον </a:t>
            </a:r>
            <a:r>
              <a:rPr lang="en-GB" sz="2800" b="1" dirty="0">
                <a:latin typeface="Calibri" panose="020F0502020204030204" pitchFamily="34" charset="0"/>
                <a:cs typeface="Calibri" panose="020F0502020204030204" pitchFamily="34" charset="0"/>
              </a:rPr>
              <a:t>All</a:t>
            </a:r>
            <a:r>
              <a:rPr lang="el-GR" sz="2800" b="1" dirty="0">
                <a:latin typeface="Calibri" panose="020F0502020204030204" pitchFamily="34" charset="0"/>
                <a:cs typeface="Calibri" panose="020F0502020204030204" pitchFamily="34" charset="0"/>
              </a:rPr>
              <a:t>ā</a:t>
            </a:r>
            <a:r>
              <a:rPr lang="en-GB" sz="2800" b="1" dirty="0">
                <a:latin typeface="Calibri" panose="020F0502020204030204" pitchFamily="34" charset="0"/>
                <a:cs typeface="Calibri" panose="020F0502020204030204" pitchFamily="34" charset="0"/>
              </a:rPr>
              <a:t>h</a:t>
            </a:r>
            <a:r>
              <a:rPr lang="el-GR" sz="2800" b="1" dirty="0">
                <a:latin typeface="Calibri" panose="020F0502020204030204" pitchFamily="34" charset="0"/>
                <a:cs typeface="Calibri" panose="020F0502020204030204" pitchFamily="34" charset="0"/>
              </a:rPr>
              <a:t>”, για να κερδίσουν άθλιο τίμημα…» </a:t>
            </a:r>
            <a:endParaRPr lang="el-GR" sz="2800" b="1" dirty="0" smtClean="0">
              <a:latin typeface="Calibri" panose="020F0502020204030204" pitchFamily="34" charset="0"/>
              <a:cs typeface="Calibri" panose="020F0502020204030204" pitchFamily="34" charset="0"/>
            </a:endParaRPr>
          </a:p>
          <a:p>
            <a:pPr marL="0" indent="0" algn="ctr">
              <a:buNone/>
            </a:pPr>
            <a:r>
              <a:rPr lang="el-GR" sz="2800" b="1" dirty="0" smtClean="0">
                <a:latin typeface="Calibri" panose="020F0502020204030204" pitchFamily="34" charset="0"/>
                <a:cs typeface="Calibri" panose="020F0502020204030204" pitchFamily="34" charset="0"/>
              </a:rPr>
              <a:t>{Κοράνιο 2:79}</a:t>
            </a:r>
            <a:endParaRPr lang="x-none" sz="2800" b="1" dirty="0">
              <a:latin typeface="Calibri" panose="020F0502020204030204" pitchFamily="34" charset="0"/>
              <a:cs typeface="Calibri" panose="020F0502020204030204" pitchFamily="34" charset="0"/>
            </a:endParaRPr>
          </a:p>
          <a:p>
            <a:pPr marL="0" indent="0">
              <a:buNone/>
            </a:pPr>
            <a:endParaRPr lang="x-none" dirty="0"/>
          </a:p>
        </p:txBody>
      </p:sp>
    </p:spTree>
    <p:extLst>
      <p:ext uri="{BB962C8B-B14F-4D97-AF65-F5344CB8AC3E}">
        <p14:creationId xmlns:p14="http://schemas.microsoft.com/office/powerpoint/2010/main" val="595466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4B36B2-24D6-4D26-919A-1019DB916EF0}"/>
              </a:ext>
            </a:extLst>
          </p:cNvPr>
          <p:cNvSpPr>
            <a:spLocks noGrp="1"/>
          </p:cNvSpPr>
          <p:nvPr>
            <p:ph type="title"/>
          </p:nvPr>
        </p:nvSpPr>
        <p:spPr>
          <a:xfrm>
            <a:off x="532263" y="232012"/>
            <a:ext cx="9758149" cy="750627"/>
          </a:xfrm>
        </p:spPr>
        <p:txBody>
          <a:bodyPr>
            <a:noAutofit/>
          </a:bodyPr>
          <a:lstStyle/>
          <a:p>
            <a:pPr algn="ctr"/>
            <a:r>
              <a:rPr lang="el-GR" sz="2000" b="1" dirty="0">
                <a:latin typeface="Calibri" panose="020F0502020204030204" pitchFamily="34" charset="0"/>
                <a:cs typeface="Calibri" panose="020F0502020204030204" pitchFamily="34" charset="0"/>
              </a:rPr>
              <a:t>Τρεις είναι οι επικρατέστερες θεωρίες, οι οποίες </a:t>
            </a:r>
            <a:r>
              <a:rPr lang="el-GR" sz="2000" b="1" dirty="0" smtClean="0">
                <a:latin typeface="Calibri" panose="020F0502020204030204" pitchFamily="34" charset="0"/>
                <a:cs typeface="Calibri" panose="020F0502020204030204" pitchFamily="34" charset="0"/>
              </a:rPr>
              <a:t>κυριάρχησαν </a:t>
            </a:r>
            <a:r>
              <a:rPr lang="el-GR" sz="2000" b="1" dirty="0">
                <a:latin typeface="Calibri" panose="020F0502020204030204" pitchFamily="34" charset="0"/>
                <a:cs typeface="Calibri" panose="020F0502020204030204" pitchFamily="34" charset="0"/>
              </a:rPr>
              <a:t>στον ισλαμικό κόσμο, αναφορικά με την αλλοίωση της Βίβλου, εκ μέρους των ιουδαίων και των χριστιανών</a:t>
            </a:r>
            <a:r>
              <a:rPr lang="x-none" sz="2000" b="1" dirty="0">
                <a:latin typeface="Calibri" panose="020F0502020204030204" pitchFamily="34" charset="0"/>
                <a:cs typeface="Calibri" panose="020F0502020204030204" pitchFamily="34" charset="0"/>
              </a:rPr>
              <a:t/>
            </a:r>
            <a:br>
              <a:rPr lang="x-none" sz="2000" b="1" dirty="0">
                <a:latin typeface="Calibri" panose="020F0502020204030204" pitchFamily="34" charset="0"/>
                <a:cs typeface="Calibri" panose="020F0502020204030204" pitchFamily="34" charset="0"/>
              </a:rPr>
            </a:br>
            <a:endParaRPr lang="x-none" sz="2000" b="1" dirty="0"/>
          </a:p>
        </p:txBody>
      </p:sp>
      <p:sp>
        <p:nvSpPr>
          <p:cNvPr id="3" name="Content Placeholder 2">
            <a:extLst>
              <a:ext uri="{FF2B5EF4-FFF2-40B4-BE49-F238E27FC236}">
                <a16:creationId xmlns:a16="http://schemas.microsoft.com/office/drawing/2014/main" xmlns="" id="{2E174083-E188-45BD-BE21-B1B70C693D6F}"/>
              </a:ext>
            </a:extLst>
          </p:cNvPr>
          <p:cNvSpPr>
            <a:spLocks noGrp="1"/>
          </p:cNvSpPr>
          <p:nvPr>
            <p:ph idx="1"/>
          </p:nvPr>
        </p:nvSpPr>
        <p:spPr>
          <a:xfrm>
            <a:off x="122830" y="1160060"/>
            <a:ext cx="11873552" cy="5459104"/>
          </a:xfrm>
        </p:spPr>
        <p:txBody>
          <a:bodyPr>
            <a:noAutofit/>
          </a:bodyPr>
          <a:lstStyle/>
          <a:p>
            <a:pPr algn="just"/>
            <a:r>
              <a:rPr lang="el-GR" b="1" dirty="0">
                <a:latin typeface="Calibri" panose="020F0502020204030204" pitchFamily="34" charset="0"/>
                <a:cs typeface="Calibri" panose="020F0502020204030204" pitchFamily="34" charset="0"/>
              </a:rPr>
              <a:t>Η πρώτη αφορά στην αλλοίωση αυτού του κειμένου της Γραφής (</a:t>
            </a:r>
            <a:r>
              <a:rPr lang="el-GR" b="1" i="1" dirty="0">
                <a:latin typeface="Calibri" panose="020F0502020204030204" pitchFamily="34" charset="0"/>
                <a:cs typeface="Calibri" panose="020F0502020204030204" pitchFamily="34" charset="0"/>
              </a:rPr>
              <a:t>taḥrīf al-Naṣṣ</a:t>
            </a:r>
            <a:r>
              <a:rPr lang="el-GR" b="1" dirty="0">
                <a:latin typeface="Calibri" panose="020F0502020204030204" pitchFamily="34" charset="0"/>
                <a:cs typeface="Calibri" panose="020F0502020204030204" pitchFamily="34" charset="0"/>
              </a:rPr>
              <a:t>) ή (</a:t>
            </a:r>
            <a:r>
              <a:rPr lang="el-GR" b="1" i="1" dirty="0">
                <a:latin typeface="Calibri" panose="020F0502020204030204" pitchFamily="34" charset="0"/>
                <a:cs typeface="Calibri" panose="020F0502020204030204" pitchFamily="34" charset="0"/>
              </a:rPr>
              <a:t>taḥrīf </a:t>
            </a:r>
            <a:r>
              <a:rPr lang="el-GR" b="1" i="1" dirty="0" err="1">
                <a:latin typeface="Calibri" panose="020F0502020204030204" pitchFamily="34" charset="0"/>
                <a:cs typeface="Calibri" panose="020F0502020204030204" pitchFamily="34" charset="0"/>
              </a:rPr>
              <a:t>al-lafẓ</a:t>
            </a:r>
            <a:r>
              <a:rPr lang="el-GR" b="1" dirty="0" smtClean="0">
                <a:latin typeface="Calibri" panose="020F0502020204030204" pitchFamily="34" charset="0"/>
                <a:cs typeface="Calibri" panose="020F0502020204030204" pitchFamily="34" charset="0"/>
              </a:rPr>
              <a:t>)</a:t>
            </a:r>
          </a:p>
          <a:p>
            <a:pPr algn="just">
              <a:buFont typeface="Wingdings" panose="05000000000000000000" pitchFamily="2" charset="2"/>
              <a:buChar char="ü"/>
            </a:pPr>
            <a:r>
              <a:rPr lang="el-GR" dirty="0" smtClean="0">
                <a:latin typeface="Calibri" panose="020F0502020204030204" pitchFamily="34" charset="0"/>
                <a:cs typeface="Calibri" panose="020F0502020204030204" pitchFamily="34" charset="0"/>
              </a:rPr>
              <a:t>Βασικός </a:t>
            </a:r>
            <a:r>
              <a:rPr lang="el-GR" dirty="0">
                <a:latin typeface="Calibri" panose="020F0502020204030204" pitchFamily="34" charset="0"/>
                <a:cs typeface="Calibri" panose="020F0502020204030204" pitchFamily="34" charset="0"/>
              </a:rPr>
              <a:t>εκπρόσωπος αυτής της θεωρίας υπήρξε ο μουσουλμάνος λόγιος Ibn Ḥazm (</a:t>
            </a:r>
            <a:r>
              <a:rPr lang="el-GR" dirty="0" smtClean="0">
                <a:latin typeface="Calibri" panose="020F0502020204030204" pitchFamily="34" charset="0"/>
                <a:cs typeface="Calibri" panose="020F0502020204030204" pitchFamily="34" charset="0"/>
              </a:rPr>
              <a:t>994-1064)</a:t>
            </a:r>
            <a:endParaRPr lang="el-GR" dirty="0">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l-GR" dirty="0" smtClean="0">
                <a:latin typeface="Calibri" panose="020F0502020204030204" pitchFamily="34" charset="0"/>
                <a:cs typeface="Calibri" panose="020F0502020204030204" pitchFamily="34" charset="0"/>
              </a:rPr>
              <a:t>Οι </a:t>
            </a:r>
            <a:r>
              <a:rPr lang="el-GR" dirty="0">
                <a:latin typeface="Calibri" panose="020F0502020204030204" pitchFamily="34" charset="0"/>
                <a:cs typeface="Calibri" panose="020F0502020204030204" pitchFamily="34" charset="0"/>
              </a:rPr>
              <a:t>υποστηρικτές αυτής της θεωρίας δεν κατέφυγαν στη Βίβλο προκειμένου να επιχειρηματολογήσουν μέσα απ’ αυτήν, αλλά επιχείρησαν να αποδείξουν τη μη αξιοπιστία της και τις κατ’ αυτούς αντιφάσεις </a:t>
            </a:r>
            <a:r>
              <a:rPr lang="el-GR" dirty="0" smtClean="0">
                <a:latin typeface="Calibri" panose="020F0502020204030204" pitchFamily="34" charset="0"/>
                <a:cs typeface="Calibri" panose="020F0502020204030204" pitchFamily="34" charset="0"/>
              </a:rPr>
              <a:t>της</a:t>
            </a:r>
          </a:p>
          <a:p>
            <a:pPr algn="just"/>
            <a:r>
              <a:rPr lang="el-GR" b="1" dirty="0" smtClean="0">
                <a:latin typeface="Calibri" panose="020F0502020204030204" pitchFamily="34" charset="0"/>
                <a:cs typeface="Calibri" panose="020F0502020204030204" pitchFamily="34" charset="0"/>
              </a:rPr>
              <a:t>Η </a:t>
            </a:r>
            <a:r>
              <a:rPr lang="el-GR" b="1" dirty="0">
                <a:latin typeface="Calibri" panose="020F0502020204030204" pitchFamily="34" charset="0"/>
                <a:cs typeface="Calibri" panose="020F0502020204030204" pitchFamily="34" charset="0"/>
              </a:rPr>
              <a:t>δεύτερη θεωρία, αφορά στην αλλοίωση της ερμηνείας και της κατανόησης του κειμένου (</a:t>
            </a:r>
            <a:r>
              <a:rPr lang="el-GR" b="1" i="1" dirty="0" err="1">
                <a:latin typeface="Calibri" panose="020F0502020204030204" pitchFamily="34" charset="0"/>
                <a:cs typeface="Calibri" panose="020F0502020204030204" pitchFamily="34" charset="0"/>
              </a:rPr>
              <a:t>taḥrīf</a:t>
            </a:r>
            <a:r>
              <a:rPr lang="el-GR" b="1" i="1" dirty="0">
                <a:latin typeface="Calibri" panose="020F0502020204030204" pitchFamily="34" charset="0"/>
                <a:cs typeface="Calibri" panose="020F0502020204030204" pitchFamily="34" charset="0"/>
              </a:rPr>
              <a:t> </a:t>
            </a:r>
            <a:r>
              <a:rPr lang="el-GR" b="1" i="1" dirty="0" err="1" smtClean="0">
                <a:latin typeface="Calibri" panose="020F0502020204030204" pitchFamily="34" charset="0"/>
                <a:cs typeface="Calibri" panose="020F0502020204030204" pitchFamily="34" charset="0"/>
              </a:rPr>
              <a:t>al-Maʿānī</a:t>
            </a:r>
            <a:r>
              <a:rPr lang="el-GR" b="1" dirty="0" smtClean="0">
                <a:latin typeface="Calibri" panose="020F0502020204030204" pitchFamily="34" charset="0"/>
                <a:cs typeface="Calibri" panose="020F0502020204030204" pitchFamily="34" charset="0"/>
              </a:rPr>
              <a:t>)</a:t>
            </a:r>
            <a:endParaRPr lang="el-GR" dirty="0" smtClean="0">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l-GR" dirty="0" smtClean="0">
                <a:latin typeface="Calibri" panose="020F0502020204030204" pitchFamily="34" charset="0"/>
                <a:cs typeface="Calibri" panose="020F0502020204030204" pitchFamily="34" charset="0"/>
              </a:rPr>
              <a:t>Η </a:t>
            </a:r>
            <a:r>
              <a:rPr lang="el-GR" dirty="0">
                <a:latin typeface="Calibri" panose="020F0502020204030204" pitchFamily="34" charset="0"/>
                <a:cs typeface="Calibri" panose="020F0502020204030204" pitchFamily="34" charset="0"/>
              </a:rPr>
              <a:t>δεύτερη μορφή αλλοίωσης είναι η πλέον διαδεδομένη στην πρώιμη ισλαμική ερμηνεία και έχει να κάνει με την παρερμηνεία του </a:t>
            </a:r>
            <a:r>
              <a:rPr lang="el-GR" dirty="0" smtClean="0">
                <a:latin typeface="Calibri" panose="020F0502020204030204" pitchFamily="34" charset="0"/>
                <a:cs typeface="Calibri" panose="020F0502020204030204" pitchFamily="34" charset="0"/>
              </a:rPr>
              <a:t>κειμένου</a:t>
            </a:r>
          </a:p>
          <a:p>
            <a:pPr algn="just">
              <a:buFont typeface="Wingdings" panose="05000000000000000000" pitchFamily="2" charset="2"/>
              <a:buChar char="ü"/>
            </a:pPr>
            <a:r>
              <a:rPr lang="el-GR" dirty="0" smtClean="0">
                <a:latin typeface="Calibri" panose="020F0502020204030204" pitchFamily="34" charset="0"/>
                <a:cs typeface="Calibri" panose="020F0502020204030204" pitchFamily="34" charset="0"/>
              </a:rPr>
              <a:t>Αυτό </a:t>
            </a:r>
            <a:r>
              <a:rPr lang="el-GR" dirty="0">
                <a:latin typeface="Calibri" panose="020F0502020204030204" pitchFamily="34" charset="0"/>
                <a:cs typeface="Calibri" panose="020F0502020204030204" pitchFamily="34" charset="0"/>
              </a:rPr>
              <a:t>οδήγησε αρκετούς μουσουλμάνους συγγραφείς να προσφύγουν στη Βίβλο, προκειμένου να την </a:t>
            </a:r>
            <a:r>
              <a:rPr lang="el-GR" dirty="0" err="1" smtClean="0">
                <a:latin typeface="Calibri" panose="020F0502020204030204" pitchFamily="34" charset="0"/>
                <a:cs typeface="Calibri" panose="020F0502020204030204" pitchFamily="34" charset="0"/>
              </a:rPr>
              <a:t>επανερμηνεύσουν</a:t>
            </a:r>
            <a:r>
              <a:rPr lang="el-GR" dirty="0">
                <a:latin typeface="Calibri" panose="020F0502020204030204" pitchFamily="34" charset="0"/>
                <a:cs typeface="Calibri" panose="020F0502020204030204" pitchFamily="34" charset="0"/>
              </a:rPr>
              <a:t> </a:t>
            </a:r>
            <a:endParaRPr lang="x-none" dirty="0">
              <a:latin typeface="Calibri" panose="020F0502020204030204" pitchFamily="34" charset="0"/>
              <a:cs typeface="Calibri" panose="020F0502020204030204" pitchFamily="34" charset="0"/>
            </a:endParaRPr>
          </a:p>
          <a:p>
            <a:pPr algn="just"/>
            <a:r>
              <a:rPr lang="el-GR" b="1" dirty="0">
                <a:latin typeface="Calibri" panose="020F0502020204030204" pitchFamily="34" charset="0"/>
                <a:cs typeface="Calibri" panose="020F0502020204030204" pitchFamily="34" charset="0"/>
              </a:rPr>
              <a:t>Η τρίτη θεωρία βρίσκεται στο μεταίχμιο μεταξύ της πρώτης και της δεύτερης, και υποστηρίζει ότι η Βίβλος εμπεριέχει αρκετά ανόθευτα αποσπάσματα, μαζί με τα </a:t>
            </a:r>
            <a:r>
              <a:rPr lang="el-GR" b="1" dirty="0" smtClean="0">
                <a:latin typeface="Calibri" panose="020F0502020204030204" pitchFamily="34" charset="0"/>
                <a:cs typeface="Calibri" panose="020F0502020204030204" pitchFamily="34" charset="0"/>
              </a:rPr>
              <a:t>αλλοιωμένα</a:t>
            </a:r>
          </a:p>
          <a:p>
            <a:pPr algn="just">
              <a:buFont typeface="Wingdings" panose="05000000000000000000" pitchFamily="2" charset="2"/>
              <a:buChar char="ü"/>
            </a:pPr>
            <a:r>
              <a:rPr lang="el-GR" b="1" dirty="0" smtClean="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Τη θεωρία αυτή την υποστήριξαν αρκετοί μουσουλμάνοι συγγραφείς, όπως ο </a:t>
            </a:r>
            <a:r>
              <a:rPr lang="en-US" dirty="0" err="1">
                <a:latin typeface="Calibri" panose="020F0502020204030204" pitchFamily="34" charset="0"/>
                <a:cs typeface="Calibri" panose="020F0502020204030204" pitchFamily="34" charset="0"/>
              </a:rPr>
              <a:t>Taq</a:t>
            </a:r>
            <a:r>
              <a:rPr lang="el-GR" dirty="0">
                <a:latin typeface="Calibri" panose="020F0502020204030204" pitchFamily="34" charset="0"/>
                <a:cs typeface="Calibri" panose="020F0502020204030204" pitchFamily="34" charset="0"/>
              </a:rPr>
              <a:t>ī </a:t>
            </a:r>
            <a:r>
              <a:rPr lang="en-US" dirty="0">
                <a:latin typeface="Calibri" panose="020F0502020204030204" pitchFamily="34" charset="0"/>
                <a:cs typeface="Calibri" panose="020F0502020204030204" pitchFamily="34" charset="0"/>
              </a:rPr>
              <a:t>al</a:t>
            </a:r>
            <a:r>
              <a:rPr lang="el-GR"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D</a:t>
            </a:r>
            <a:r>
              <a:rPr lang="el-GR" dirty="0">
                <a:latin typeface="Calibri" panose="020F0502020204030204" pitchFamily="34" charset="0"/>
                <a:cs typeface="Calibri" panose="020F0502020204030204" pitchFamily="34" charset="0"/>
              </a:rPr>
              <a:t>ī</a:t>
            </a:r>
            <a:r>
              <a:rPr lang="en-US" dirty="0">
                <a:latin typeface="Calibri" panose="020F0502020204030204" pitchFamily="34" charset="0"/>
                <a:cs typeface="Calibri" panose="020F0502020204030204" pitchFamily="34" charset="0"/>
              </a:rPr>
              <a:t>n a</a:t>
            </a:r>
            <a:r>
              <a:rPr lang="el-GR" dirty="0">
                <a:latin typeface="Calibri" panose="020F0502020204030204" pitchFamily="34" charset="0"/>
                <a:cs typeface="Calibri" panose="020F0502020204030204" pitchFamily="34" charset="0"/>
              </a:rPr>
              <a:t>l-Jaʿfarī (1185-1270), ο Taqī a</a:t>
            </a:r>
            <a:r>
              <a:rPr lang="en-GB" dirty="0">
                <a:latin typeface="Calibri" panose="020F0502020204030204" pitchFamily="34" charset="0"/>
                <a:cs typeface="Calibri" panose="020F0502020204030204" pitchFamily="34" charset="0"/>
              </a:rPr>
              <a:t>l</a:t>
            </a:r>
            <a:r>
              <a:rPr lang="el-GR" dirty="0">
                <a:latin typeface="Calibri" panose="020F0502020204030204" pitchFamily="34" charset="0"/>
                <a:cs typeface="Calibri" panose="020F0502020204030204" pitchFamily="34" charset="0"/>
              </a:rPr>
              <a:t>-Dīn Aḥmad </a:t>
            </a:r>
            <a:r>
              <a:rPr lang="en-GB" dirty="0">
                <a:latin typeface="Calibri" panose="020F0502020204030204" pitchFamily="34" charset="0"/>
                <a:cs typeface="Calibri" panose="020F0502020204030204" pitchFamily="34" charset="0"/>
              </a:rPr>
              <a:t>I</a:t>
            </a:r>
            <a:r>
              <a:rPr lang="el-GR" dirty="0">
                <a:latin typeface="Calibri" panose="020F0502020204030204" pitchFamily="34" charset="0"/>
                <a:cs typeface="Calibri" panose="020F0502020204030204" pitchFamily="34" charset="0"/>
              </a:rPr>
              <a:t>bn Taymiyyah (1263-1328), κ.ά</a:t>
            </a:r>
            <a:r>
              <a:rPr lang="el-GR" dirty="0" smtClean="0">
                <a:latin typeface="Calibri" panose="020F0502020204030204" pitchFamily="34" charset="0"/>
                <a:cs typeface="Calibri" panose="020F0502020204030204" pitchFamily="34" charset="0"/>
              </a:rPr>
              <a:t>.</a:t>
            </a:r>
            <a:endParaRPr lang="x-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1845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356897-0506-435F-94FB-A82C590F5C78}"/>
              </a:ext>
            </a:extLst>
          </p:cNvPr>
          <p:cNvSpPr>
            <a:spLocks noGrp="1"/>
          </p:cNvSpPr>
          <p:nvPr>
            <p:ph type="title"/>
          </p:nvPr>
        </p:nvSpPr>
        <p:spPr>
          <a:xfrm>
            <a:off x="545910" y="232012"/>
            <a:ext cx="9730853" cy="791570"/>
          </a:xfrm>
        </p:spPr>
        <p:txBody>
          <a:bodyPr>
            <a:normAutofit fontScale="90000"/>
          </a:bodyPr>
          <a:lstStyle/>
          <a:p>
            <a:pPr algn="ctr"/>
            <a:r>
              <a:rPr lang="el-GR" dirty="0" smtClean="0">
                <a:solidFill>
                  <a:schemeClr val="tx1"/>
                </a:solidFill>
                <a:latin typeface="Calibri" panose="020F0502020204030204" pitchFamily="34" charset="0"/>
                <a:cs typeface="Calibri" panose="020F0502020204030204" pitchFamily="34" charset="0"/>
              </a:rPr>
              <a:t>Παράδειγμα</a:t>
            </a:r>
            <a:r>
              <a:rPr lang="x-none" dirty="0">
                <a:solidFill>
                  <a:schemeClr val="tx1"/>
                </a:solidFill>
              </a:rPr>
              <a:t/>
            </a:r>
            <a:br>
              <a:rPr lang="x-none" dirty="0">
                <a:solidFill>
                  <a:schemeClr val="tx1"/>
                </a:solidFill>
              </a:rPr>
            </a:br>
            <a:endParaRPr lang="x-none" dirty="0">
              <a:solidFill>
                <a:schemeClr val="tx1"/>
              </a:solidFill>
            </a:endParaRPr>
          </a:p>
        </p:txBody>
      </p:sp>
      <p:sp>
        <p:nvSpPr>
          <p:cNvPr id="3" name="Content Placeholder 2">
            <a:extLst>
              <a:ext uri="{FF2B5EF4-FFF2-40B4-BE49-F238E27FC236}">
                <a16:creationId xmlns:a16="http://schemas.microsoft.com/office/drawing/2014/main" xmlns="" id="{924B78F8-2D06-4E0C-88DA-4E78BFA6FAA1}"/>
              </a:ext>
            </a:extLst>
          </p:cNvPr>
          <p:cNvSpPr>
            <a:spLocks noGrp="1"/>
          </p:cNvSpPr>
          <p:nvPr>
            <p:ph idx="1"/>
          </p:nvPr>
        </p:nvSpPr>
        <p:spPr>
          <a:xfrm>
            <a:off x="354842" y="1119116"/>
            <a:ext cx="11546006" cy="5527343"/>
          </a:xfrm>
        </p:spPr>
        <p:txBody>
          <a:bodyPr>
            <a:noAutofit/>
          </a:bodyPr>
          <a:lstStyle/>
          <a:p>
            <a:pPr marL="0" indent="0" algn="just">
              <a:buNone/>
            </a:pPr>
            <a:r>
              <a:rPr lang="el-GR" sz="2400" dirty="0">
                <a:latin typeface="Calibri" panose="020F0502020204030204" pitchFamily="34" charset="0"/>
                <a:cs typeface="Calibri" panose="020F0502020204030204" pitchFamily="34" charset="0"/>
              </a:rPr>
              <a:t>ο </a:t>
            </a:r>
            <a:r>
              <a:rPr lang="en-US" sz="2400" dirty="0">
                <a:latin typeface="Calibri" panose="020F0502020204030204" pitchFamily="34" charset="0"/>
                <a:cs typeface="Calibri" panose="020F0502020204030204" pitchFamily="34" charset="0"/>
              </a:rPr>
              <a:t>a</a:t>
            </a:r>
            <a:r>
              <a:rPr lang="el-GR" sz="2400" dirty="0">
                <a:latin typeface="Calibri" panose="020F0502020204030204" pitchFamily="34" charset="0"/>
                <a:cs typeface="Calibri" panose="020F0502020204030204" pitchFamily="34" charset="0"/>
              </a:rPr>
              <a:t>l-Jaʿfarī, ο οποίος ασχολήθηκε με την πολεμική κατά του </a:t>
            </a:r>
            <a:r>
              <a:rPr lang="el-GR" sz="2400" dirty="0" smtClean="0">
                <a:latin typeface="Calibri" panose="020F0502020204030204" pitchFamily="34" charset="0"/>
                <a:cs typeface="Calibri" panose="020F0502020204030204" pitchFamily="34" charset="0"/>
              </a:rPr>
              <a:t>Χριστιανισμού, </a:t>
            </a:r>
            <a:r>
              <a:rPr lang="el-GR" sz="2400" dirty="0">
                <a:latin typeface="Calibri" panose="020F0502020204030204" pitchFamily="34" charset="0"/>
                <a:cs typeface="Calibri" panose="020F0502020204030204" pitchFamily="34" charset="0"/>
              </a:rPr>
              <a:t>στην προσπάθειά του να επιχειρηματολογήσει με βιβλικά χωρία υπέρ του προφητικού αξιώματος του Ιησού Χριστού και ταυτόχρονα να αναιρέσει τη θεότητά του, αφού ολοκλήρωσε την επιχειρηματολογία του, διατυπώνει τα εξής: </a:t>
            </a:r>
            <a:endParaRPr lang="el-GR" sz="2400" dirty="0" smtClean="0">
              <a:latin typeface="Calibri" panose="020F0502020204030204" pitchFamily="34" charset="0"/>
              <a:cs typeface="Calibri" panose="020F0502020204030204" pitchFamily="34" charset="0"/>
            </a:endParaRPr>
          </a:p>
          <a:p>
            <a:pPr marL="0" indent="0" algn="ctr">
              <a:buNone/>
            </a:pPr>
            <a:r>
              <a:rPr lang="el-GR" sz="2400" b="1" dirty="0" smtClean="0">
                <a:latin typeface="Calibri" panose="020F0502020204030204" pitchFamily="34" charset="0"/>
                <a:cs typeface="Calibri" panose="020F0502020204030204" pitchFamily="34" charset="0"/>
              </a:rPr>
              <a:t>«</a:t>
            </a:r>
            <a:r>
              <a:rPr lang="el-GR" sz="2400" b="1" dirty="0">
                <a:latin typeface="Calibri" panose="020F0502020204030204" pitchFamily="34" charset="0"/>
                <a:cs typeface="Calibri" panose="020F0502020204030204" pitchFamily="34" charset="0"/>
              </a:rPr>
              <a:t>Αποδείχθηκε με όσα παρουσιάσαμε [ενν. με τα βιβλικά χωρία που παρέθεσε] η προφητική και αποστολική προέλευση και ιδιότητα του Χριστού μέσα από το κείμενο των Ευαγγελίων του. Αυτά τα κείμενα [ενν. τα βιβλικά] τα προστάτευσε ο Θεός από την ανταλλαγή και τα θωράκισε από την αλλοίωση [ενν. από την αλλοίωση των κειμένων από τους οπαδούς της Βίβλου και εν προκειμένω από τους χριστιανούς</a:t>
            </a:r>
            <a:r>
              <a:rPr lang="el-GR" sz="2400" b="1" dirty="0" smtClean="0">
                <a:latin typeface="Calibri" panose="020F0502020204030204" pitchFamily="34" charset="0"/>
                <a:cs typeface="Calibri" panose="020F0502020204030204" pitchFamily="34" charset="0"/>
              </a:rPr>
              <a:t>]»</a:t>
            </a:r>
            <a:endParaRPr lang="en-US" sz="2400" b="1" dirty="0" smtClean="0">
              <a:latin typeface="Calibri" panose="020F0502020204030204" pitchFamily="34" charset="0"/>
              <a:cs typeface="Calibri" panose="020F0502020204030204" pitchFamily="34" charset="0"/>
            </a:endParaRPr>
          </a:p>
          <a:p>
            <a:pPr marL="0" indent="0" algn="ctr">
              <a:buNone/>
            </a:pPr>
            <a:r>
              <a:rPr lang="en-US" sz="2400" b="1" u="sng" dirty="0" smtClean="0">
                <a:latin typeface="Calibri" panose="020F0502020204030204" pitchFamily="34" charset="0"/>
                <a:cs typeface="Calibri" panose="020F0502020204030204" pitchFamily="34" charset="0"/>
              </a:rPr>
              <a:t>(</a:t>
            </a:r>
            <a:r>
              <a:rPr lang="el-GR" sz="2400" b="1" u="sng" dirty="0" smtClean="0">
                <a:latin typeface="Calibri" panose="020F0502020204030204" pitchFamily="34" charset="0"/>
                <a:cs typeface="Calibri" panose="020F0502020204030204" pitchFamily="34" charset="0"/>
              </a:rPr>
              <a:t>Πηγή</a:t>
            </a:r>
            <a:r>
              <a:rPr lang="en-US" sz="2400" b="1" u="sng" dirty="0">
                <a:latin typeface="Calibri" panose="020F0502020204030204" pitchFamily="34" charset="0"/>
                <a:cs typeface="Calibri" panose="020F0502020204030204" pitchFamily="34" charset="0"/>
              </a:rPr>
              <a:t>: Al-</a:t>
            </a:r>
            <a:r>
              <a:rPr lang="en-US" sz="2400" b="1" u="sng" dirty="0" err="1">
                <a:latin typeface="Calibri" panose="020F0502020204030204" pitchFamily="34" charset="0"/>
                <a:cs typeface="Calibri" panose="020F0502020204030204" pitchFamily="34" charset="0"/>
              </a:rPr>
              <a:t>Jaʿfarī</a:t>
            </a:r>
            <a:r>
              <a:rPr lang="en-US" sz="2400" b="1" u="sng" dirty="0">
                <a:latin typeface="Calibri" panose="020F0502020204030204" pitchFamily="34" charset="0"/>
                <a:cs typeface="Calibri" panose="020F0502020204030204" pitchFamily="34" charset="0"/>
              </a:rPr>
              <a:t>, </a:t>
            </a:r>
            <a:r>
              <a:rPr lang="en-US" sz="2400" b="1" i="1" u="sng" dirty="0">
                <a:latin typeface="Calibri" panose="020F0502020204030204" pitchFamily="34" charset="0"/>
                <a:cs typeface="Calibri" panose="020F0502020204030204" pitchFamily="34" charset="0"/>
              </a:rPr>
              <a:t>Al-</a:t>
            </a:r>
            <a:r>
              <a:rPr lang="en-US" sz="2400" b="1" i="1" u="sng" dirty="0" err="1">
                <a:latin typeface="Calibri" panose="020F0502020204030204" pitchFamily="34" charset="0"/>
                <a:cs typeface="Calibri" panose="020F0502020204030204" pitchFamily="34" charset="0"/>
              </a:rPr>
              <a:t>Radd</a:t>
            </a:r>
            <a:r>
              <a:rPr lang="en-US" sz="2400" b="1" i="1" u="sng" dirty="0">
                <a:latin typeface="Calibri" panose="020F0502020204030204" pitchFamily="34" charset="0"/>
                <a:cs typeface="Calibri" panose="020F0502020204030204" pitchFamily="34" charset="0"/>
              </a:rPr>
              <a:t> ʿalā l-</a:t>
            </a:r>
            <a:r>
              <a:rPr lang="en-US" sz="2400" b="1" i="1" u="sng" dirty="0" err="1">
                <a:latin typeface="Calibri" panose="020F0502020204030204" pitchFamily="34" charset="0"/>
                <a:cs typeface="Calibri" panose="020F0502020204030204" pitchFamily="34" charset="0"/>
              </a:rPr>
              <a:t>Naṣārā</a:t>
            </a:r>
            <a:r>
              <a:rPr lang="en-US" sz="2400" b="1" u="sng" dirty="0">
                <a:latin typeface="Calibri" panose="020F0502020204030204" pitchFamily="34" charset="0"/>
                <a:cs typeface="Calibri" panose="020F0502020204030204" pitchFamily="34" charset="0"/>
              </a:rPr>
              <a:t>, </a:t>
            </a:r>
            <a:r>
              <a:rPr lang="en-US" sz="2400" b="1" u="sng" dirty="0" err="1">
                <a:latin typeface="Calibri" panose="020F0502020204030204" pitchFamily="34" charset="0"/>
                <a:cs typeface="Calibri" panose="020F0502020204030204" pitchFamily="34" charset="0"/>
              </a:rPr>
              <a:t>Tahqiq</a:t>
            </a:r>
            <a:r>
              <a:rPr lang="en-US" sz="2400" b="1" u="sng" dirty="0">
                <a:latin typeface="Calibri" panose="020F0502020204030204" pitchFamily="34" charset="0"/>
                <a:cs typeface="Calibri" panose="020F0502020204030204" pitchFamily="34" charset="0"/>
              </a:rPr>
              <a:t> Muḥammad </a:t>
            </a:r>
            <a:r>
              <a:rPr lang="en-US" sz="2400" b="1" u="sng" dirty="0" err="1">
                <a:latin typeface="Calibri" panose="020F0502020204030204" pitchFamily="34" charset="0"/>
                <a:cs typeface="Calibri" panose="020F0502020204030204" pitchFamily="34" charset="0"/>
              </a:rPr>
              <a:t>Muḥammad</a:t>
            </a:r>
            <a:r>
              <a:rPr lang="en-US" sz="2400" b="1" u="sng" dirty="0">
                <a:latin typeface="Calibri" panose="020F0502020204030204" pitchFamily="34" charset="0"/>
                <a:cs typeface="Calibri" panose="020F0502020204030204" pitchFamily="34" charset="0"/>
              </a:rPr>
              <a:t> </a:t>
            </a:r>
            <a:r>
              <a:rPr lang="en-US" sz="2400" b="1" u="sng" dirty="0" err="1">
                <a:latin typeface="Calibri" panose="020F0502020204030204" pitchFamily="34" charset="0"/>
                <a:cs typeface="Calibri" panose="020F0502020204030204" pitchFamily="34" charset="0"/>
              </a:rPr>
              <a:t>Ḥasānayn</a:t>
            </a:r>
            <a:r>
              <a:rPr lang="en-US" sz="2400" b="1" u="sng" dirty="0">
                <a:latin typeface="Calibri" panose="020F0502020204030204" pitchFamily="34" charset="0"/>
                <a:cs typeface="Calibri" panose="020F0502020204030204" pitchFamily="34" charset="0"/>
              </a:rPr>
              <a:t>, Doha: </a:t>
            </a:r>
            <a:r>
              <a:rPr lang="en-US" sz="2400" b="1" u="sng" dirty="0" err="1">
                <a:latin typeface="Calibri" panose="020F0502020204030204" pitchFamily="34" charset="0"/>
                <a:cs typeface="Calibri" panose="020F0502020204030204" pitchFamily="34" charset="0"/>
              </a:rPr>
              <a:t>Maktabat</a:t>
            </a:r>
            <a:r>
              <a:rPr lang="en-US" sz="2400" b="1" u="sng" dirty="0">
                <a:latin typeface="Calibri" panose="020F0502020204030204" pitchFamily="34" charset="0"/>
                <a:cs typeface="Calibri" panose="020F0502020204030204" pitchFamily="34" charset="0"/>
              </a:rPr>
              <a:t> </a:t>
            </a:r>
            <a:r>
              <a:rPr lang="en-US" sz="2400" b="1" u="sng" dirty="0" err="1">
                <a:latin typeface="Calibri" panose="020F0502020204030204" pitchFamily="34" charset="0"/>
                <a:cs typeface="Calibri" panose="020F0502020204030204" pitchFamily="34" charset="0"/>
              </a:rPr>
              <a:t>al-Madāris</a:t>
            </a:r>
            <a:r>
              <a:rPr lang="en-US" sz="2400" b="1" u="sng" dirty="0">
                <a:latin typeface="Calibri" panose="020F0502020204030204" pitchFamily="34" charset="0"/>
                <a:cs typeface="Calibri" panose="020F0502020204030204" pitchFamily="34" charset="0"/>
              </a:rPr>
              <a:t>, al-</a:t>
            </a:r>
            <a:r>
              <a:rPr lang="en-US" sz="2400" b="1" u="sng" dirty="0" err="1">
                <a:latin typeface="Calibri" panose="020F0502020204030204" pitchFamily="34" charset="0"/>
                <a:cs typeface="Calibri" panose="020F0502020204030204" pitchFamily="34" charset="0"/>
              </a:rPr>
              <a:t>Qāhirah</a:t>
            </a:r>
            <a:r>
              <a:rPr lang="en-US" sz="2400" b="1" u="sng" dirty="0">
                <a:latin typeface="Calibri" panose="020F0502020204030204" pitchFamily="34" charset="0"/>
                <a:cs typeface="Calibri" panose="020F0502020204030204" pitchFamily="34" charset="0"/>
              </a:rPr>
              <a:t>: </a:t>
            </a:r>
            <a:r>
              <a:rPr lang="en-US" sz="2400" b="1" u="sng" dirty="0" err="1">
                <a:latin typeface="Calibri" panose="020F0502020204030204" pitchFamily="34" charset="0"/>
                <a:cs typeface="Calibri" panose="020F0502020204030204" pitchFamily="34" charset="0"/>
              </a:rPr>
              <a:t>Maktaba</a:t>
            </a:r>
            <a:r>
              <a:rPr lang="en-US" sz="2400" b="1" u="sng" dirty="0">
                <a:latin typeface="Calibri" panose="020F0502020204030204" pitchFamily="34" charset="0"/>
                <a:cs typeface="Calibri" panose="020F0502020204030204" pitchFamily="34" charset="0"/>
              </a:rPr>
              <a:t> </a:t>
            </a:r>
            <a:r>
              <a:rPr lang="en-US" sz="2400" b="1" u="sng" dirty="0" err="1">
                <a:latin typeface="Calibri" panose="020F0502020204030204" pitchFamily="34" charset="0"/>
                <a:cs typeface="Calibri" panose="020F0502020204030204" pitchFamily="34" charset="0"/>
              </a:rPr>
              <a:t>Wahba</a:t>
            </a:r>
            <a:r>
              <a:rPr lang="en-US" sz="2400" b="1" u="sng" dirty="0">
                <a:latin typeface="Calibri" panose="020F0502020204030204" pitchFamily="34" charset="0"/>
                <a:cs typeface="Calibri" panose="020F0502020204030204" pitchFamily="34" charset="0"/>
              </a:rPr>
              <a:t>, 1988, </a:t>
            </a:r>
            <a:r>
              <a:rPr lang="el-GR" sz="2400" b="1" u="sng" dirty="0">
                <a:latin typeface="Calibri" panose="020F0502020204030204" pitchFamily="34" charset="0"/>
                <a:cs typeface="Calibri" panose="020F0502020204030204" pitchFamily="34" charset="0"/>
              </a:rPr>
              <a:t>σ. </a:t>
            </a:r>
            <a:r>
              <a:rPr lang="el-GR" sz="2400" b="1" u="sng" dirty="0" smtClean="0">
                <a:latin typeface="Calibri" panose="020F0502020204030204" pitchFamily="34" charset="0"/>
                <a:cs typeface="Calibri" panose="020F0502020204030204" pitchFamily="34" charset="0"/>
              </a:rPr>
              <a:t>94</a:t>
            </a:r>
            <a:r>
              <a:rPr lang="en-US" sz="2400" b="1" u="sng" dirty="0">
                <a:latin typeface="Calibri" panose="020F0502020204030204" pitchFamily="34" charset="0"/>
                <a:cs typeface="Calibri" panose="020F0502020204030204" pitchFamily="34" charset="0"/>
              </a:rPr>
              <a:t>)</a:t>
            </a:r>
            <a:endParaRPr lang="x-none" sz="2400" b="1" u="sng" dirty="0">
              <a:latin typeface="Calibri" panose="020F0502020204030204" pitchFamily="34" charset="0"/>
              <a:cs typeface="Calibri" panose="020F0502020204030204" pitchFamily="34" charset="0"/>
            </a:endParaRPr>
          </a:p>
          <a:p>
            <a:endParaRPr lang="x-none" sz="2400" dirty="0"/>
          </a:p>
        </p:txBody>
      </p:sp>
    </p:spTree>
    <p:extLst>
      <p:ext uri="{BB962C8B-B14F-4D97-AF65-F5344CB8AC3E}">
        <p14:creationId xmlns:p14="http://schemas.microsoft.com/office/powerpoint/2010/main" val="42206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D5545E-868E-4EB3-847F-9EBD56B5328E}"/>
              </a:ext>
            </a:extLst>
          </p:cNvPr>
          <p:cNvSpPr>
            <a:spLocks noGrp="1"/>
          </p:cNvSpPr>
          <p:nvPr>
            <p:ph type="title"/>
          </p:nvPr>
        </p:nvSpPr>
        <p:spPr>
          <a:xfrm>
            <a:off x="477673" y="272955"/>
            <a:ext cx="9921922" cy="1351129"/>
          </a:xfrm>
        </p:spPr>
        <p:txBody>
          <a:bodyPr>
            <a:normAutofit fontScale="90000"/>
          </a:bodyPr>
          <a:lstStyle/>
          <a:p>
            <a:pPr algn="ctr"/>
            <a:r>
              <a:rPr lang="el-GR" b="1" dirty="0">
                <a:solidFill>
                  <a:schemeClr val="tx1"/>
                </a:solidFill>
                <a:latin typeface="Calibri" panose="020F0502020204030204" pitchFamily="34" charset="0"/>
                <a:cs typeface="Calibri" panose="020F0502020204030204" pitchFamily="34" charset="0"/>
              </a:rPr>
              <a:t>Τις θείες αποκαλύψεις (τα θεόπνευστα βιβλία) που δέχεται το Ισλάμ</a:t>
            </a:r>
            <a:r>
              <a:rPr lang="x-none" b="1" dirty="0">
                <a:solidFill>
                  <a:schemeClr val="bg1"/>
                </a:solidFill>
                <a:latin typeface="Calibri" panose="020F0502020204030204" pitchFamily="34" charset="0"/>
                <a:cs typeface="Calibri" panose="020F0502020204030204" pitchFamily="34" charset="0"/>
              </a:rPr>
              <a:t/>
            </a:r>
            <a:br>
              <a:rPr lang="x-none" b="1" dirty="0">
                <a:solidFill>
                  <a:schemeClr val="bg1"/>
                </a:solidFill>
                <a:latin typeface="Calibri" panose="020F0502020204030204" pitchFamily="34" charset="0"/>
                <a:cs typeface="Calibri" panose="020F0502020204030204" pitchFamily="34" charset="0"/>
              </a:rPr>
            </a:br>
            <a:endParaRPr lang="x-none" b="1"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ED288609-BA18-464F-8480-96AC887E8D18}"/>
              </a:ext>
            </a:extLst>
          </p:cNvPr>
          <p:cNvSpPr>
            <a:spLocks noGrp="1"/>
          </p:cNvSpPr>
          <p:nvPr>
            <p:ph idx="1"/>
          </p:nvPr>
        </p:nvSpPr>
        <p:spPr>
          <a:xfrm>
            <a:off x="646112" y="1733267"/>
            <a:ext cx="10804360" cy="4640238"/>
          </a:xfrm>
        </p:spPr>
        <p:txBody>
          <a:bodyPr>
            <a:normAutofit fontScale="25000" lnSpcReduction="20000"/>
          </a:bodyPr>
          <a:lstStyle/>
          <a:p>
            <a:pPr algn="just"/>
            <a:r>
              <a:rPr lang="el-GR" sz="11200" dirty="0">
                <a:latin typeface="Calibri" panose="020F0502020204030204" pitchFamily="34" charset="0"/>
                <a:cs typeface="Calibri" panose="020F0502020204030204" pitchFamily="34" charset="0"/>
              </a:rPr>
              <a:t>Το τρίτο άρθρο της ισλαμικής πίστεως (</a:t>
            </a:r>
            <a:r>
              <a:rPr lang="el-GR" sz="11200" i="1" dirty="0">
                <a:latin typeface="Calibri" panose="020F0502020204030204" pitchFamily="34" charset="0"/>
                <a:cs typeface="Calibri" panose="020F0502020204030204" pitchFamily="34" charset="0"/>
              </a:rPr>
              <a:t>arkān al-īmān</a:t>
            </a:r>
            <a:r>
              <a:rPr lang="el-GR" sz="11200" dirty="0">
                <a:latin typeface="Calibri" panose="020F0502020204030204" pitchFamily="34" charset="0"/>
                <a:cs typeface="Calibri" panose="020F0502020204030204" pitchFamily="34" charset="0"/>
              </a:rPr>
              <a:t>)  (το Σύμβολο της Πίστεως των μουσουλμάνων) τονίζει την αποδοχή των ιερών βιβλίων (αποκαλύψεων) του Θεού προς την ανθρωπότητα</a:t>
            </a:r>
            <a:endParaRPr lang="x-none" sz="11200" dirty="0">
              <a:latin typeface="Calibri" panose="020F0502020204030204" pitchFamily="34" charset="0"/>
              <a:cs typeface="Calibri" panose="020F0502020204030204" pitchFamily="34" charset="0"/>
            </a:endParaRPr>
          </a:p>
          <a:p>
            <a:pPr algn="just"/>
            <a:r>
              <a:rPr lang="el-GR" sz="11200" dirty="0">
                <a:latin typeface="Calibri" panose="020F0502020204030204" pitchFamily="34" charset="0"/>
                <a:cs typeface="Calibri" panose="020F0502020204030204" pitchFamily="34" charset="0"/>
              </a:rPr>
              <a:t>Τα  βιβλία αυτά είναι </a:t>
            </a:r>
            <a:r>
              <a:rPr lang="el-GR" sz="11200" dirty="0" smtClean="0">
                <a:latin typeface="Calibri" panose="020F0502020204030204" pitchFamily="34" charset="0"/>
                <a:cs typeface="Calibri" panose="020F0502020204030204" pitchFamily="34" charset="0"/>
              </a:rPr>
              <a:t>θεόπνευστα και εμπεριέχουν </a:t>
            </a:r>
            <a:r>
              <a:rPr lang="el-GR" sz="11200" dirty="0">
                <a:latin typeface="Calibri" panose="020F0502020204030204" pitchFamily="34" charset="0"/>
                <a:cs typeface="Calibri" panose="020F0502020204030204" pitchFamily="34" charset="0"/>
              </a:rPr>
              <a:t>την αποκάλυψη του θείου μηνύματος  </a:t>
            </a:r>
            <a:endParaRPr lang="en-GB" sz="11200" dirty="0">
              <a:latin typeface="Calibri" panose="020F0502020204030204" pitchFamily="34" charset="0"/>
              <a:cs typeface="Calibri" panose="020F0502020204030204" pitchFamily="34" charset="0"/>
            </a:endParaRPr>
          </a:p>
          <a:p>
            <a:pPr marL="0" indent="0" algn="just">
              <a:buNone/>
            </a:pPr>
            <a:r>
              <a:rPr lang="el-GR" sz="11200" dirty="0">
                <a:latin typeface="Calibri" panose="020F0502020204030204" pitchFamily="34" charset="0"/>
                <a:cs typeface="Calibri" panose="020F0502020204030204" pitchFamily="34" charset="0"/>
              </a:rPr>
              <a:t>Τα βιβλία αυτά είναι τα ακόλουθα: </a:t>
            </a:r>
            <a:endParaRPr lang="x-none" sz="11200" dirty="0">
              <a:latin typeface="Calibri" panose="020F0502020204030204" pitchFamily="34" charset="0"/>
              <a:cs typeface="Calibri" panose="020F0502020204030204" pitchFamily="34" charset="0"/>
            </a:endParaRPr>
          </a:p>
          <a:p>
            <a:pPr algn="just"/>
            <a:r>
              <a:rPr lang="el-GR" sz="11200" dirty="0">
                <a:latin typeface="Calibri" panose="020F0502020204030204" pitchFamily="34" charset="0"/>
                <a:cs typeface="Calibri" panose="020F0502020204030204" pitchFamily="34" charset="0"/>
              </a:rPr>
              <a:t>Η Βίβλος του Αβραάμ (</a:t>
            </a:r>
            <a:r>
              <a:rPr lang="el-GR" sz="11200" i="1" dirty="0">
                <a:latin typeface="Calibri" panose="020F0502020204030204" pitchFamily="34" charset="0"/>
                <a:cs typeface="Calibri" panose="020F0502020204030204" pitchFamily="34" charset="0"/>
              </a:rPr>
              <a:t>Ṣuḥuf ʾIbrāhīm</a:t>
            </a:r>
            <a:r>
              <a:rPr lang="el-GR" sz="11200" dirty="0">
                <a:latin typeface="Calibri" panose="020F0502020204030204" pitchFamily="34" charset="0"/>
                <a:cs typeface="Calibri" panose="020F0502020204030204" pitchFamily="34" charset="0"/>
              </a:rPr>
              <a:t>)</a:t>
            </a:r>
            <a:endParaRPr lang="x-none" sz="11200" dirty="0">
              <a:latin typeface="Calibri" panose="020F0502020204030204" pitchFamily="34" charset="0"/>
              <a:cs typeface="Calibri" panose="020F0502020204030204" pitchFamily="34" charset="0"/>
            </a:endParaRPr>
          </a:p>
          <a:p>
            <a:pPr algn="just"/>
            <a:r>
              <a:rPr lang="el-GR" sz="11200" dirty="0">
                <a:latin typeface="Calibri" panose="020F0502020204030204" pitchFamily="34" charset="0"/>
                <a:cs typeface="Calibri" panose="020F0502020204030204" pitchFamily="34" charset="0"/>
              </a:rPr>
              <a:t>Η </a:t>
            </a:r>
            <a:r>
              <a:rPr lang="en-US" sz="11200" dirty="0">
                <a:latin typeface="Calibri" panose="020F0502020204030204" pitchFamily="34" charset="0"/>
                <a:cs typeface="Calibri" panose="020F0502020204030204" pitchFamily="34" charset="0"/>
              </a:rPr>
              <a:t>Torah</a:t>
            </a:r>
            <a:r>
              <a:rPr lang="el-GR" sz="11200" dirty="0">
                <a:latin typeface="Calibri" panose="020F0502020204030204" pitchFamily="34" charset="0"/>
                <a:cs typeface="Calibri" panose="020F0502020204030204" pitchFamily="34" charset="0"/>
              </a:rPr>
              <a:t> (</a:t>
            </a:r>
            <a:r>
              <a:rPr lang="en-US" sz="11200" i="1" dirty="0">
                <a:latin typeface="Calibri" panose="020F0502020204030204" pitchFamily="34" charset="0"/>
                <a:cs typeface="Calibri" panose="020F0502020204030204" pitchFamily="34" charset="0"/>
              </a:rPr>
              <a:t>al</a:t>
            </a:r>
            <a:r>
              <a:rPr lang="el-GR" sz="11200" i="1" dirty="0">
                <a:latin typeface="Calibri" panose="020F0502020204030204" pitchFamily="34" charset="0"/>
                <a:cs typeface="Calibri" panose="020F0502020204030204" pitchFamily="34" charset="0"/>
              </a:rPr>
              <a:t>-</a:t>
            </a:r>
            <a:r>
              <a:rPr lang="en-GB" sz="11200" i="1" dirty="0">
                <a:latin typeface="Calibri" panose="020F0502020204030204" pitchFamily="34" charset="0"/>
                <a:cs typeface="Calibri" panose="020F0502020204030204" pitchFamily="34" charset="0"/>
              </a:rPr>
              <a:t>Tawr</a:t>
            </a:r>
            <a:r>
              <a:rPr lang="el-GR" sz="11200" i="1" dirty="0">
                <a:latin typeface="Calibri" panose="020F0502020204030204" pitchFamily="34" charset="0"/>
                <a:cs typeface="Calibri" panose="020F0502020204030204" pitchFamily="34" charset="0"/>
              </a:rPr>
              <a:t>ā</a:t>
            </a:r>
            <a:r>
              <a:rPr lang="en-GB" sz="11200" i="1" dirty="0">
                <a:latin typeface="Calibri" panose="020F0502020204030204" pitchFamily="34" charset="0"/>
                <a:cs typeface="Calibri" panose="020F0502020204030204" pitchFamily="34" charset="0"/>
              </a:rPr>
              <a:t>t</a:t>
            </a:r>
            <a:r>
              <a:rPr lang="el-GR" sz="11200" dirty="0">
                <a:latin typeface="Calibri" panose="020F0502020204030204" pitchFamily="34" charset="0"/>
                <a:cs typeface="Calibri" panose="020F0502020204030204" pitchFamily="34" charset="0"/>
              </a:rPr>
              <a:t>) </a:t>
            </a:r>
            <a:endParaRPr lang="x-none" sz="11200" dirty="0">
              <a:latin typeface="Calibri" panose="020F0502020204030204" pitchFamily="34" charset="0"/>
              <a:cs typeface="Calibri" panose="020F0502020204030204" pitchFamily="34" charset="0"/>
            </a:endParaRPr>
          </a:p>
          <a:p>
            <a:pPr algn="just"/>
            <a:r>
              <a:rPr lang="el-GR" sz="11200" dirty="0">
                <a:latin typeface="Calibri" panose="020F0502020204030204" pitchFamily="34" charset="0"/>
                <a:cs typeface="Calibri" panose="020F0502020204030204" pitchFamily="34" charset="0"/>
              </a:rPr>
              <a:t>Οι Ψαλμοί (</a:t>
            </a:r>
            <a:r>
              <a:rPr lang="en-US" sz="11200" i="1" dirty="0">
                <a:latin typeface="Calibri" panose="020F0502020204030204" pitchFamily="34" charset="0"/>
                <a:cs typeface="Calibri" panose="020F0502020204030204" pitchFamily="34" charset="0"/>
              </a:rPr>
              <a:t>al</a:t>
            </a:r>
            <a:r>
              <a:rPr lang="el-GR" sz="11200" i="1" dirty="0">
                <a:latin typeface="Calibri" panose="020F0502020204030204" pitchFamily="34" charset="0"/>
                <a:cs typeface="Calibri" panose="020F0502020204030204" pitchFamily="34" charset="0"/>
              </a:rPr>
              <a:t>-</a:t>
            </a:r>
            <a:r>
              <a:rPr lang="en-US" sz="11200" i="1" dirty="0">
                <a:latin typeface="Calibri" panose="020F0502020204030204" pitchFamily="34" charset="0"/>
                <a:cs typeface="Calibri" panose="020F0502020204030204" pitchFamily="34" charset="0"/>
              </a:rPr>
              <a:t>Zab</a:t>
            </a:r>
            <a:r>
              <a:rPr lang="el-GR" sz="11200" i="1" dirty="0">
                <a:latin typeface="Calibri" panose="020F0502020204030204" pitchFamily="34" charset="0"/>
                <a:cs typeface="Calibri" panose="020F0502020204030204" pitchFamily="34" charset="0"/>
              </a:rPr>
              <a:t>ū</a:t>
            </a:r>
            <a:r>
              <a:rPr lang="en-US" sz="11200" i="1" dirty="0">
                <a:latin typeface="Calibri" panose="020F0502020204030204" pitchFamily="34" charset="0"/>
                <a:cs typeface="Calibri" panose="020F0502020204030204" pitchFamily="34" charset="0"/>
              </a:rPr>
              <a:t>r</a:t>
            </a:r>
            <a:r>
              <a:rPr lang="el-GR" sz="11200" dirty="0">
                <a:latin typeface="Calibri" panose="020F0502020204030204" pitchFamily="34" charset="0"/>
                <a:cs typeface="Calibri" panose="020F0502020204030204" pitchFamily="34" charset="0"/>
              </a:rPr>
              <a:t>) </a:t>
            </a:r>
            <a:endParaRPr lang="x-none" sz="11200" dirty="0">
              <a:latin typeface="Calibri" panose="020F0502020204030204" pitchFamily="34" charset="0"/>
              <a:cs typeface="Calibri" panose="020F0502020204030204" pitchFamily="34" charset="0"/>
            </a:endParaRPr>
          </a:p>
          <a:p>
            <a:pPr algn="just"/>
            <a:r>
              <a:rPr lang="el-GR" sz="11200" dirty="0">
                <a:latin typeface="Calibri" panose="020F0502020204030204" pitchFamily="34" charset="0"/>
                <a:cs typeface="Calibri" panose="020F0502020204030204" pitchFamily="34" charset="0"/>
              </a:rPr>
              <a:t>Το Ευαγγέλιο (</a:t>
            </a:r>
            <a:r>
              <a:rPr lang="en-US" sz="11200" i="1" dirty="0">
                <a:latin typeface="Calibri" panose="020F0502020204030204" pitchFamily="34" charset="0"/>
                <a:cs typeface="Calibri" panose="020F0502020204030204" pitchFamily="34" charset="0"/>
              </a:rPr>
              <a:t>al</a:t>
            </a:r>
            <a:r>
              <a:rPr lang="el-GR" sz="11200" i="1" dirty="0">
                <a:latin typeface="Calibri" panose="020F0502020204030204" pitchFamily="34" charset="0"/>
                <a:cs typeface="Calibri" panose="020F0502020204030204" pitchFamily="34" charset="0"/>
              </a:rPr>
              <a:t>-Injīl</a:t>
            </a:r>
            <a:r>
              <a:rPr lang="el-GR" sz="11200" dirty="0">
                <a:latin typeface="Calibri" panose="020F0502020204030204" pitchFamily="34" charset="0"/>
                <a:cs typeface="Calibri" panose="020F0502020204030204" pitchFamily="34" charset="0"/>
              </a:rPr>
              <a:t>)</a:t>
            </a:r>
            <a:endParaRPr lang="x-none" sz="11200" dirty="0">
              <a:latin typeface="Calibri" panose="020F0502020204030204" pitchFamily="34" charset="0"/>
              <a:cs typeface="Calibri" panose="020F0502020204030204" pitchFamily="34" charset="0"/>
            </a:endParaRPr>
          </a:p>
          <a:p>
            <a:pPr algn="just"/>
            <a:r>
              <a:rPr lang="el-GR" sz="11200" dirty="0">
                <a:latin typeface="Calibri" panose="020F0502020204030204" pitchFamily="34" charset="0"/>
                <a:cs typeface="Calibri" panose="020F0502020204030204" pitchFamily="34" charset="0"/>
              </a:rPr>
              <a:t>Το Κοράνιο (</a:t>
            </a:r>
            <a:r>
              <a:rPr lang="en-GB" sz="11200" i="1" dirty="0">
                <a:latin typeface="Calibri" panose="020F0502020204030204" pitchFamily="34" charset="0"/>
                <a:cs typeface="Calibri" panose="020F0502020204030204" pitchFamily="34" charset="0"/>
              </a:rPr>
              <a:t>al</a:t>
            </a:r>
            <a:r>
              <a:rPr lang="el-GR" sz="11200" i="1" dirty="0">
                <a:latin typeface="Calibri" panose="020F0502020204030204" pitchFamily="34" charset="0"/>
                <a:cs typeface="Calibri" panose="020F0502020204030204" pitchFamily="34" charset="0"/>
              </a:rPr>
              <a:t>-</a:t>
            </a:r>
            <a:r>
              <a:rPr lang="en-GB" sz="11200" i="1" dirty="0">
                <a:latin typeface="Calibri" panose="020F0502020204030204" pitchFamily="34" charset="0"/>
                <a:cs typeface="Calibri" panose="020F0502020204030204" pitchFamily="34" charset="0"/>
              </a:rPr>
              <a:t>Qur</a:t>
            </a:r>
            <a:r>
              <a:rPr lang="el-GR" sz="11200" i="1" dirty="0">
                <a:latin typeface="Calibri" panose="020F0502020204030204" pitchFamily="34" charset="0"/>
                <a:cs typeface="Calibri" panose="020F0502020204030204" pitchFamily="34" charset="0"/>
              </a:rPr>
              <a:t>ʾā</a:t>
            </a:r>
            <a:r>
              <a:rPr lang="en-GB" sz="11200" i="1" dirty="0">
                <a:latin typeface="Calibri" panose="020F0502020204030204" pitchFamily="34" charset="0"/>
                <a:cs typeface="Calibri" panose="020F0502020204030204" pitchFamily="34" charset="0"/>
              </a:rPr>
              <a:t>n</a:t>
            </a:r>
            <a:r>
              <a:rPr lang="el-GR" sz="11200" dirty="0">
                <a:latin typeface="Calibri" panose="020F0502020204030204" pitchFamily="34" charset="0"/>
                <a:cs typeface="Calibri" panose="020F0502020204030204" pitchFamily="34" charset="0"/>
              </a:rPr>
              <a:t>)</a:t>
            </a:r>
            <a:endParaRPr lang="x-none" sz="11200" dirty="0">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val="335257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93EEAA4-8485-4312-BBBA-6108AA189668}"/>
              </a:ext>
            </a:extLst>
          </p:cNvPr>
          <p:cNvSpPr>
            <a:spLocks noGrp="1"/>
          </p:cNvSpPr>
          <p:nvPr>
            <p:ph idx="1"/>
          </p:nvPr>
        </p:nvSpPr>
        <p:spPr>
          <a:xfrm>
            <a:off x="832514" y="259307"/>
            <a:ext cx="10809026" cy="6073254"/>
          </a:xfrm>
        </p:spPr>
        <p:txBody>
          <a:bodyPr>
            <a:noAutofit/>
          </a:bodyPr>
          <a:lstStyle/>
          <a:p>
            <a:pPr algn="just"/>
            <a:r>
              <a:rPr lang="el-GR" sz="2800" dirty="0">
                <a:latin typeface="Calibri" panose="020F0502020204030204" pitchFamily="34" charset="0"/>
                <a:cs typeface="Calibri" panose="020F0502020204030204" pitchFamily="34" charset="0"/>
              </a:rPr>
              <a:t>Τα βιβλία αυτά, σύμφωνα με την ισλαμική διδασκαλία, βρίσκονται στον ουρανό, στη μητέρα των βιβλίων (</a:t>
            </a:r>
            <a:r>
              <a:rPr lang="el-GR" sz="2800" i="1" dirty="0">
                <a:latin typeface="Calibri" panose="020F0502020204030204" pitchFamily="34" charset="0"/>
                <a:cs typeface="Calibri" panose="020F0502020204030204" pitchFamily="34" charset="0"/>
              </a:rPr>
              <a:t>ʾ</a:t>
            </a:r>
            <a:r>
              <a:rPr lang="en-US" sz="2800" i="1" dirty="0">
                <a:latin typeface="Calibri" panose="020F0502020204030204" pitchFamily="34" charset="0"/>
                <a:cs typeface="Calibri" panose="020F0502020204030204" pitchFamily="34" charset="0"/>
              </a:rPr>
              <a:t>U</a:t>
            </a:r>
            <a:r>
              <a:rPr lang="en-GB" sz="2800" i="1" dirty="0">
                <a:latin typeface="Calibri" panose="020F0502020204030204" pitchFamily="34" charset="0"/>
                <a:cs typeface="Calibri" panose="020F0502020204030204" pitchFamily="34" charset="0"/>
              </a:rPr>
              <a:t>mm al</a:t>
            </a:r>
            <a:r>
              <a:rPr lang="el-GR" sz="2800" i="1" dirty="0">
                <a:latin typeface="Calibri" panose="020F0502020204030204" pitchFamily="34" charset="0"/>
                <a:cs typeface="Calibri" panose="020F0502020204030204" pitchFamily="34" charset="0"/>
              </a:rPr>
              <a:t>-</a:t>
            </a:r>
            <a:r>
              <a:rPr lang="en-GB" sz="2800" i="1" dirty="0">
                <a:latin typeface="Calibri" panose="020F0502020204030204" pitchFamily="34" charset="0"/>
                <a:cs typeface="Calibri" panose="020F0502020204030204" pitchFamily="34" charset="0"/>
              </a:rPr>
              <a:t>kutub</a:t>
            </a:r>
            <a:r>
              <a:rPr lang="el-GR" sz="2800" dirty="0">
                <a:latin typeface="Calibri" panose="020F0502020204030204" pitchFamily="34" charset="0"/>
                <a:cs typeface="Calibri" panose="020F0502020204030204" pitchFamily="34" charset="0"/>
              </a:rPr>
              <a:t>)</a:t>
            </a:r>
            <a:endParaRPr lang="x-none" sz="2800" dirty="0">
              <a:latin typeface="Calibri" panose="020F0502020204030204" pitchFamily="34" charset="0"/>
              <a:cs typeface="Calibri" panose="020F0502020204030204" pitchFamily="34" charset="0"/>
            </a:endParaRPr>
          </a:p>
          <a:p>
            <a:pPr marL="0" indent="0" algn="just">
              <a:buNone/>
            </a:pPr>
            <a:r>
              <a:rPr lang="el-GR" sz="2800" dirty="0">
                <a:latin typeface="Calibri" panose="020F0502020204030204" pitchFamily="34" charset="0"/>
                <a:cs typeface="Calibri" panose="020F0502020204030204" pitchFamily="34" charset="0"/>
              </a:rPr>
              <a:t> </a:t>
            </a:r>
            <a:endParaRPr lang="x-none" sz="2800" dirty="0">
              <a:latin typeface="Calibri" panose="020F0502020204030204" pitchFamily="34" charset="0"/>
              <a:cs typeface="Calibri" panose="020F0502020204030204" pitchFamily="34" charset="0"/>
            </a:endParaRPr>
          </a:p>
          <a:p>
            <a:pPr algn="just"/>
            <a:r>
              <a:rPr lang="el-GR" sz="2800" dirty="0">
                <a:latin typeface="Calibri" panose="020F0502020204030204" pitchFamily="34" charset="0"/>
                <a:cs typeface="Calibri" panose="020F0502020204030204" pitchFamily="34" charset="0"/>
              </a:rPr>
              <a:t>Όλα αυτά είναι γραμμένα από το Θεό στον προφυλαγμένο αιώνιο πίνακα (</a:t>
            </a:r>
            <a:r>
              <a:rPr lang="en-GB" sz="2800" i="1" dirty="0">
                <a:latin typeface="Calibri" panose="020F0502020204030204" pitchFamily="34" charset="0"/>
                <a:cs typeface="Calibri" panose="020F0502020204030204" pitchFamily="34" charset="0"/>
              </a:rPr>
              <a:t>a</a:t>
            </a:r>
            <a:r>
              <a:rPr lang="el-GR" sz="2800" i="1" dirty="0">
                <a:latin typeface="Calibri" panose="020F0502020204030204" pitchFamily="34" charset="0"/>
                <a:cs typeface="Calibri" panose="020F0502020204030204" pitchFamily="34" charset="0"/>
              </a:rPr>
              <a:t>l-</a:t>
            </a:r>
            <a:r>
              <a:rPr lang="en-GB" sz="2800" i="1" dirty="0">
                <a:latin typeface="Calibri" panose="020F0502020204030204" pitchFamily="34" charset="0"/>
                <a:cs typeface="Calibri" panose="020F0502020204030204" pitchFamily="34" charset="0"/>
              </a:rPr>
              <a:t>l</a:t>
            </a:r>
            <a:r>
              <a:rPr lang="el-GR" sz="2800" i="1" dirty="0">
                <a:latin typeface="Calibri" panose="020F0502020204030204" pitchFamily="34" charset="0"/>
                <a:cs typeface="Calibri" panose="020F0502020204030204" pitchFamily="34" charset="0"/>
              </a:rPr>
              <a:t>a</a:t>
            </a:r>
            <a:r>
              <a:rPr lang="en-GB" sz="2800" i="1" dirty="0">
                <a:latin typeface="Calibri" panose="020F0502020204030204" pitchFamily="34" charset="0"/>
                <a:cs typeface="Calibri" panose="020F0502020204030204" pitchFamily="34" charset="0"/>
              </a:rPr>
              <a:t>u</a:t>
            </a:r>
            <a:r>
              <a:rPr lang="el-GR" sz="2800" i="1" dirty="0">
                <a:latin typeface="Calibri" panose="020F0502020204030204" pitchFamily="34" charset="0"/>
                <a:cs typeface="Calibri" panose="020F0502020204030204" pitchFamily="34" charset="0"/>
              </a:rPr>
              <a:t>h al-</a:t>
            </a:r>
            <a:r>
              <a:rPr lang="en-GB" sz="2800" i="1" dirty="0">
                <a:latin typeface="Calibri" panose="020F0502020204030204" pitchFamily="34" charset="0"/>
                <a:cs typeface="Calibri" panose="020F0502020204030204" pitchFamily="34" charset="0"/>
              </a:rPr>
              <a:t>m</a:t>
            </a:r>
            <a:r>
              <a:rPr lang="el-GR" sz="2800" i="1" dirty="0">
                <a:latin typeface="Calibri" panose="020F0502020204030204" pitchFamily="34" charset="0"/>
                <a:cs typeface="Calibri" panose="020F0502020204030204" pitchFamily="34" charset="0"/>
              </a:rPr>
              <a:t>aḥfūẓ</a:t>
            </a:r>
            <a:r>
              <a:rPr lang="el-GR" sz="2800" dirty="0">
                <a:latin typeface="Calibri" panose="020F0502020204030204" pitchFamily="34" charset="0"/>
                <a:cs typeface="Calibri" panose="020F0502020204030204" pitchFamily="34" charset="0"/>
              </a:rPr>
              <a:t>), πριν τη δημιουργία του Σύμπαντος κόσμου</a:t>
            </a:r>
            <a:endParaRPr lang="x-none" sz="2800" dirty="0">
              <a:latin typeface="Calibri" panose="020F0502020204030204" pitchFamily="34" charset="0"/>
              <a:cs typeface="Calibri" panose="020F0502020204030204" pitchFamily="34" charset="0"/>
            </a:endParaRPr>
          </a:p>
          <a:p>
            <a:pPr marL="0" indent="0" algn="just">
              <a:buNone/>
            </a:pPr>
            <a:r>
              <a:rPr lang="el-GR" sz="2800" dirty="0">
                <a:latin typeface="Calibri" panose="020F0502020204030204" pitchFamily="34" charset="0"/>
                <a:cs typeface="Calibri" panose="020F0502020204030204" pitchFamily="34" charset="0"/>
              </a:rPr>
              <a:t> </a:t>
            </a:r>
            <a:endParaRPr lang="x-none" sz="2800" dirty="0">
              <a:latin typeface="Calibri" panose="020F0502020204030204" pitchFamily="34" charset="0"/>
              <a:cs typeface="Calibri" panose="020F0502020204030204" pitchFamily="34" charset="0"/>
            </a:endParaRPr>
          </a:p>
          <a:p>
            <a:pPr marL="0" indent="0" algn="ctr">
              <a:buNone/>
            </a:pPr>
            <a:r>
              <a:rPr lang="el-GR" sz="2800" dirty="0">
                <a:latin typeface="Calibri" panose="020F0502020204030204" pitchFamily="34" charset="0"/>
                <a:cs typeface="Calibri" panose="020F0502020204030204" pitchFamily="34" charset="0"/>
              </a:rPr>
              <a:t> </a:t>
            </a:r>
            <a:r>
              <a:rPr lang="el-GR" sz="2800" b="1" dirty="0" smtClean="0">
                <a:latin typeface="Calibri" panose="020F0502020204030204" pitchFamily="34" charset="0"/>
                <a:cs typeface="Calibri" panose="020F0502020204030204" pitchFamily="34" charset="0"/>
              </a:rPr>
              <a:t>«</a:t>
            </a:r>
            <a:r>
              <a:rPr lang="el-GR" sz="2800" b="1" dirty="0">
                <a:latin typeface="Calibri" panose="020F0502020204030204" pitchFamily="34" charset="0"/>
                <a:cs typeface="Calibri" panose="020F0502020204030204" pitchFamily="34" charset="0"/>
              </a:rPr>
              <a:t>Έχουμε στείλει και άλλους Αποστόλους πριν από σένα (δηλ. πριν από το Μωάμεθ), και τους έχουμε κάνει να έχουν συζύγους και απογόνους. Ποτέ όμως ένας Απόστολος δεν είναι ικανός να έρθει με ένα σημείο χωρίς να το εγκρίνει ο </a:t>
            </a:r>
            <a:r>
              <a:rPr lang="en-GB" sz="2800" b="1" dirty="0">
                <a:latin typeface="Calibri" panose="020F0502020204030204" pitchFamily="34" charset="0"/>
                <a:cs typeface="Calibri" panose="020F0502020204030204" pitchFamily="34" charset="0"/>
              </a:rPr>
              <a:t>All</a:t>
            </a:r>
            <a:r>
              <a:rPr lang="el-GR" sz="2800" b="1" dirty="0">
                <a:latin typeface="Calibri" panose="020F0502020204030204" pitchFamily="34" charset="0"/>
                <a:cs typeface="Calibri" panose="020F0502020204030204" pitchFamily="34" charset="0"/>
              </a:rPr>
              <a:t>ā</a:t>
            </a:r>
            <a:r>
              <a:rPr lang="en-GB" sz="2800" b="1" dirty="0">
                <a:latin typeface="Calibri" panose="020F0502020204030204" pitchFamily="34" charset="0"/>
                <a:cs typeface="Calibri" panose="020F0502020204030204" pitchFamily="34" charset="0"/>
              </a:rPr>
              <a:t>h</a:t>
            </a:r>
            <a:r>
              <a:rPr lang="el-GR" sz="2800" b="1" dirty="0">
                <a:latin typeface="Calibri" panose="020F0502020204030204" pitchFamily="34" charset="0"/>
                <a:cs typeface="Calibri" panose="020F0502020204030204" pitchFamily="34" charset="0"/>
              </a:rPr>
              <a:t>. Για κάθε περίοδο υπάρχει ένα βιβλίο. Ο </a:t>
            </a:r>
            <a:r>
              <a:rPr lang="en-GB" sz="2800" b="1" dirty="0">
                <a:latin typeface="Calibri" panose="020F0502020204030204" pitchFamily="34" charset="0"/>
                <a:cs typeface="Calibri" panose="020F0502020204030204" pitchFamily="34" charset="0"/>
              </a:rPr>
              <a:t>All</a:t>
            </a:r>
            <a:r>
              <a:rPr lang="el-GR" sz="2800" b="1" dirty="0">
                <a:latin typeface="Calibri" panose="020F0502020204030204" pitchFamily="34" charset="0"/>
                <a:cs typeface="Calibri" panose="020F0502020204030204" pitchFamily="34" charset="0"/>
              </a:rPr>
              <a:t>ā</a:t>
            </a:r>
            <a:r>
              <a:rPr lang="en-GB" sz="2800" b="1" dirty="0">
                <a:latin typeface="Calibri" panose="020F0502020204030204" pitchFamily="34" charset="0"/>
                <a:cs typeface="Calibri" panose="020F0502020204030204" pitchFamily="34" charset="0"/>
              </a:rPr>
              <a:t>h</a:t>
            </a:r>
            <a:r>
              <a:rPr lang="el-GR" sz="2800" b="1" dirty="0">
                <a:latin typeface="Calibri" panose="020F0502020204030204" pitchFamily="34" charset="0"/>
                <a:cs typeface="Calibri" panose="020F0502020204030204" pitchFamily="34" charset="0"/>
              </a:rPr>
              <a:t> εξαφανίζει ή επικυρώνει κάθε τι που θέλει. Σ’ αυτόν υπάρχει η μητέρα του βιβλίου» </a:t>
            </a:r>
            <a:r>
              <a:rPr lang="el-GR" sz="2800" b="1" dirty="0" smtClean="0">
                <a:latin typeface="Calibri" panose="020F0502020204030204" pitchFamily="34" charset="0"/>
                <a:cs typeface="Calibri" panose="020F0502020204030204" pitchFamily="34" charset="0"/>
              </a:rPr>
              <a:t>{Κοράνιο 13:39}</a:t>
            </a:r>
            <a:endParaRPr lang="x-none" sz="2800" b="1" dirty="0">
              <a:latin typeface="Calibri" panose="020F0502020204030204" pitchFamily="34" charset="0"/>
              <a:cs typeface="Calibri" panose="020F0502020204030204" pitchFamily="34" charset="0"/>
            </a:endParaRPr>
          </a:p>
          <a:p>
            <a:endParaRPr lang="x-none" sz="2400" dirty="0"/>
          </a:p>
        </p:txBody>
      </p:sp>
    </p:spTree>
    <p:extLst>
      <p:ext uri="{BB962C8B-B14F-4D97-AF65-F5344CB8AC3E}">
        <p14:creationId xmlns:p14="http://schemas.microsoft.com/office/powerpoint/2010/main" val="3381380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ACDDF6B-6488-41E1-8200-DED3131F7BC6}"/>
              </a:ext>
            </a:extLst>
          </p:cNvPr>
          <p:cNvSpPr>
            <a:spLocks noGrp="1"/>
          </p:cNvSpPr>
          <p:nvPr>
            <p:ph idx="1"/>
          </p:nvPr>
        </p:nvSpPr>
        <p:spPr>
          <a:xfrm>
            <a:off x="709684" y="204716"/>
            <a:ext cx="10276764" cy="6400800"/>
          </a:xfrm>
        </p:spPr>
        <p:txBody>
          <a:bodyPr>
            <a:normAutofit lnSpcReduction="10000"/>
          </a:bodyPr>
          <a:lstStyle/>
          <a:p>
            <a:pPr algn="just"/>
            <a:r>
              <a:rPr lang="el-GR" sz="3200" dirty="0">
                <a:latin typeface="Calibri" panose="020F0502020204030204" pitchFamily="34" charset="0"/>
                <a:cs typeface="Calibri" panose="020F0502020204030204" pitchFamily="34" charset="0"/>
              </a:rPr>
              <a:t>Το αρχικό μήνυμα των προ του Κορανίου βιβλίων, </a:t>
            </a:r>
            <a:r>
              <a:rPr lang="el-GR" sz="3200" dirty="0" smtClean="0">
                <a:latin typeface="Calibri" panose="020F0502020204030204" pitchFamily="34" charset="0"/>
                <a:cs typeface="Calibri" panose="020F0502020204030204" pitchFamily="34" charset="0"/>
              </a:rPr>
              <a:t>ήταν</a:t>
            </a:r>
            <a:r>
              <a:rPr lang="en-US" sz="3200" dirty="0" smtClean="0">
                <a:latin typeface="Calibri" panose="020F0502020204030204" pitchFamily="34" charset="0"/>
                <a:cs typeface="Calibri" panose="020F0502020204030204" pitchFamily="34" charset="0"/>
              </a:rPr>
              <a:t>:</a:t>
            </a:r>
          </a:p>
          <a:p>
            <a:pPr algn="just">
              <a:buFont typeface="Wingdings" panose="05000000000000000000" pitchFamily="2" charset="2"/>
              <a:buChar char="ü"/>
            </a:pPr>
            <a:r>
              <a:rPr lang="el-GR" sz="3200" dirty="0" smtClean="0">
                <a:latin typeface="Calibri" panose="020F0502020204030204" pitchFamily="34" charset="0"/>
                <a:cs typeface="Calibri" panose="020F0502020204030204" pitchFamily="34" charset="0"/>
              </a:rPr>
              <a:t> Η </a:t>
            </a:r>
            <a:r>
              <a:rPr lang="el-GR" sz="3200" dirty="0">
                <a:latin typeface="Calibri" panose="020F0502020204030204" pitchFamily="34" charset="0"/>
                <a:cs typeface="Calibri" panose="020F0502020204030204" pitchFamily="34" charset="0"/>
              </a:rPr>
              <a:t>διακήρυξη του μονοθεϊσμού (</a:t>
            </a:r>
            <a:r>
              <a:rPr lang="en-US" sz="3200" i="1" dirty="0">
                <a:latin typeface="Calibri" panose="020F0502020204030204" pitchFamily="34" charset="0"/>
                <a:cs typeface="Calibri" panose="020F0502020204030204" pitchFamily="34" charset="0"/>
              </a:rPr>
              <a:t>al</a:t>
            </a:r>
            <a:r>
              <a:rPr lang="el-GR" sz="3200" i="1" dirty="0">
                <a:latin typeface="Calibri" panose="020F0502020204030204" pitchFamily="34" charset="0"/>
                <a:cs typeface="Calibri" panose="020F0502020204030204" pitchFamily="34" charset="0"/>
              </a:rPr>
              <a:t>-</a:t>
            </a:r>
            <a:r>
              <a:rPr lang="en-US" sz="3200" i="1" dirty="0">
                <a:latin typeface="Calibri" panose="020F0502020204030204" pitchFamily="34" charset="0"/>
                <a:cs typeface="Calibri" panose="020F0502020204030204" pitchFamily="34" charset="0"/>
              </a:rPr>
              <a:t>t</a:t>
            </a:r>
            <a:r>
              <a:rPr lang="el-GR" sz="3200" i="1" dirty="0" err="1" smtClean="0">
                <a:latin typeface="Calibri" panose="020F0502020204030204" pitchFamily="34" charset="0"/>
                <a:cs typeface="Calibri" panose="020F0502020204030204" pitchFamily="34" charset="0"/>
              </a:rPr>
              <a:t>awḥīd</a:t>
            </a:r>
            <a:r>
              <a:rPr lang="el-GR" sz="3200" dirty="0" smtClean="0">
                <a:latin typeface="Calibri" panose="020F0502020204030204" pitchFamily="34" charset="0"/>
                <a:cs typeface="Calibri" panose="020F0502020204030204" pitchFamily="34" charset="0"/>
              </a:rPr>
              <a:t>) και η απόκρουση κάθε μορφή ειδωλολατρίας </a:t>
            </a:r>
          </a:p>
          <a:p>
            <a:pPr algn="just">
              <a:buFont typeface="Wingdings" panose="05000000000000000000" pitchFamily="2" charset="2"/>
              <a:buChar char="ü"/>
            </a:pPr>
            <a:r>
              <a:rPr lang="el-GR" sz="3200" dirty="0" smtClean="0">
                <a:latin typeface="Calibri" panose="020F0502020204030204" pitchFamily="34" charset="0"/>
                <a:cs typeface="Calibri" panose="020F0502020204030204" pitchFamily="34" charset="0"/>
              </a:rPr>
              <a:t>Η προαναγγελία </a:t>
            </a:r>
            <a:r>
              <a:rPr lang="el-GR" sz="3200" dirty="0">
                <a:latin typeface="Calibri" panose="020F0502020204030204" pitchFamily="34" charset="0"/>
                <a:cs typeface="Calibri" panose="020F0502020204030204" pitchFamily="34" charset="0"/>
              </a:rPr>
              <a:t>του ερχομού του </a:t>
            </a:r>
            <a:r>
              <a:rPr lang="el-GR" sz="3200" dirty="0" smtClean="0">
                <a:latin typeface="Calibri" panose="020F0502020204030204" pitchFamily="34" charset="0"/>
                <a:cs typeface="Calibri" panose="020F0502020204030204" pitchFamily="34" charset="0"/>
              </a:rPr>
              <a:t>εσχάτου </a:t>
            </a:r>
            <a:r>
              <a:rPr lang="el-GR" sz="3200" dirty="0">
                <a:latin typeface="Calibri" panose="020F0502020204030204" pitchFamily="34" charset="0"/>
                <a:cs typeface="Calibri" panose="020F0502020204030204" pitchFamily="34" charset="0"/>
              </a:rPr>
              <a:t>των Προφητών, του </a:t>
            </a:r>
            <a:r>
              <a:rPr lang="el-GR" sz="3200" dirty="0" smtClean="0">
                <a:latin typeface="Calibri" panose="020F0502020204030204" pitchFamily="34" charset="0"/>
                <a:cs typeface="Calibri" panose="020F0502020204030204" pitchFamily="34" charset="0"/>
              </a:rPr>
              <a:t>Μωάμεθ</a:t>
            </a:r>
          </a:p>
          <a:p>
            <a:pPr marL="0" indent="0" algn="just">
              <a:buNone/>
            </a:pPr>
            <a:endParaRPr lang="x-none" sz="3200" dirty="0">
              <a:latin typeface="Calibri" panose="020F0502020204030204" pitchFamily="34" charset="0"/>
              <a:cs typeface="Calibri" panose="020F0502020204030204" pitchFamily="34" charset="0"/>
            </a:endParaRPr>
          </a:p>
          <a:p>
            <a:pPr algn="just"/>
            <a:r>
              <a:rPr lang="el-GR" sz="3200" dirty="0">
                <a:latin typeface="Calibri" panose="020F0502020204030204" pitchFamily="34" charset="0"/>
                <a:cs typeface="Calibri" panose="020F0502020204030204" pitchFamily="34" charset="0"/>
              </a:rPr>
              <a:t>Τα βιβλία αυτά, θεολογικά έχουν το ίδιο ακριβώς περιεχόμενο μεταξύ τους, ενώ διαφοροποιούνται ως προς το </a:t>
            </a:r>
            <a:r>
              <a:rPr lang="el-GR" sz="3200" dirty="0" smtClean="0">
                <a:latin typeface="Calibri" panose="020F0502020204030204" pitchFamily="34" charset="0"/>
                <a:cs typeface="Calibri" panose="020F0502020204030204" pitchFamily="34" charset="0"/>
              </a:rPr>
              <a:t>νόμο</a:t>
            </a:r>
          </a:p>
          <a:p>
            <a:pPr marL="0" indent="0" algn="just">
              <a:buNone/>
            </a:pPr>
            <a:endParaRPr lang="x-none" sz="3200" dirty="0">
              <a:latin typeface="Calibri" panose="020F0502020204030204" pitchFamily="34" charset="0"/>
              <a:cs typeface="Calibri" panose="020F0502020204030204" pitchFamily="34" charset="0"/>
            </a:endParaRPr>
          </a:p>
          <a:p>
            <a:pPr algn="just"/>
            <a:r>
              <a:rPr lang="el-GR" sz="3200" dirty="0">
                <a:latin typeface="Calibri" panose="020F0502020204030204" pitchFamily="34" charset="0"/>
                <a:cs typeface="Calibri" panose="020F0502020204030204" pitchFamily="34" charset="0"/>
              </a:rPr>
              <a:t>Το κάθε βιβλίο εμπεριέχει διαφορετικό νόμο στον κάθε λαό που απευθύνεται</a:t>
            </a:r>
            <a:endParaRPr lang="x-none" sz="3200" dirty="0">
              <a:latin typeface="Calibri" panose="020F0502020204030204" pitchFamily="34" charset="0"/>
              <a:cs typeface="Calibri" panose="020F0502020204030204" pitchFamily="34" charset="0"/>
            </a:endParaRPr>
          </a:p>
          <a:p>
            <a:pPr marL="0" indent="0" algn="just">
              <a:buNone/>
            </a:pPr>
            <a:endParaRPr lang="x-none" sz="3200" dirty="0"/>
          </a:p>
        </p:txBody>
      </p:sp>
    </p:spTree>
    <p:extLst>
      <p:ext uri="{BB962C8B-B14F-4D97-AF65-F5344CB8AC3E}">
        <p14:creationId xmlns:p14="http://schemas.microsoft.com/office/powerpoint/2010/main" val="402147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858DD9E-6A04-430B-A1A2-57C3980DE601}"/>
              </a:ext>
            </a:extLst>
          </p:cNvPr>
          <p:cNvSpPr>
            <a:spLocks noGrp="1"/>
          </p:cNvSpPr>
          <p:nvPr>
            <p:ph idx="1"/>
          </p:nvPr>
        </p:nvSpPr>
        <p:spPr>
          <a:xfrm>
            <a:off x="723331" y="614150"/>
            <a:ext cx="10194877" cy="5622878"/>
          </a:xfrm>
        </p:spPr>
        <p:txBody>
          <a:bodyPr>
            <a:normAutofit/>
          </a:bodyPr>
          <a:lstStyle/>
          <a:p>
            <a:r>
              <a:rPr lang="el-GR" sz="3200" dirty="0">
                <a:latin typeface="Calibri" panose="020F0502020204030204" pitchFamily="34" charset="0"/>
                <a:cs typeface="Calibri" panose="020F0502020204030204" pitchFamily="34" charset="0"/>
              </a:rPr>
              <a:t>Υπάρχουν και άλλες θείες αποκαλύψεις, οι οποίες δεν είναι γνωστές στην ανθρωπότητα </a:t>
            </a:r>
            <a:endParaRPr lang="x-none" sz="3200" dirty="0">
              <a:latin typeface="Calibri" panose="020F0502020204030204" pitchFamily="34" charset="0"/>
              <a:cs typeface="Calibri" panose="020F0502020204030204" pitchFamily="34" charset="0"/>
            </a:endParaRPr>
          </a:p>
          <a:p>
            <a:pPr marL="0" indent="0">
              <a:buNone/>
            </a:pPr>
            <a:r>
              <a:rPr lang="el-GR" sz="3200" dirty="0">
                <a:latin typeface="Calibri" panose="020F0502020204030204" pitchFamily="34" charset="0"/>
                <a:cs typeface="Calibri" panose="020F0502020204030204" pitchFamily="34" charset="0"/>
              </a:rPr>
              <a:t> </a:t>
            </a:r>
            <a:endParaRPr lang="x-none" sz="3200" dirty="0">
              <a:latin typeface="Calibri" panose="020F0502020204030204" pitchFamily="34" charset="0"/>
              <a:cs typeface="Calibri" panose="020F0502020204030204" pitchFamily="34" charset="0"/>
            </a:endParaRPr>
          </a:p>
          <a:p>
            <a:r>
              <a:rPr lang="en-GB" sz="3200" dirty="0">
                <a:latin typeface="Calibri" panose="020F0502020204030204" pitchFamily="34" charset="0"/>
                <a:cs typeface="Calibri" panose="020F0502020204030204" pitchFamily="34" charset="0"/>
              </a:rPr>
              <a:t>O</a:t>
            </a:r>
            <a:r>
              <a:rPr lang="el-GR" sz="3200" dirty="0">
                <a:latin typeface="Calibri" panose="020F0502020204030204" pitchFamily="34" charset="0"/>
                <a:cs typeface="Calibri" panose="020F0502020204030204" pitchFamily="34" charset="0"/>
              </a:rPr>
              <a:t> Θεός έστειλε σε κάθε λαό και έθνος την αποκάλυψή του</a:t>
            </a:r>
            <a:endParaRPr lang="x-none" sz="3200" dirty="0">
              <a:latin typeface="Calibri" panose="020F0502020204030204" pitchFamily="34" charset="0"/>
              <a:cs typeface="Calibri" panose="020F0502020204030204" pitchFamily="34" charset="0"/>
            </a:endParaRPr>
          </a:p>
          <a:p>
            <a:pPr marL="0" indent="0" algn="ctr">
              <a:buNone/>
            </a:pPr>
            <a:r>
              <a:rPr lang="el-GR" sz="3200" dirty="0">
                <a:latin typeface="Calibri" panose="020F0502020204030204" pitchFamily="34" charset="0"/>
                <a:cs typeface="Calibri" panose="020F0502020204030204" pitchFamily="34" charset="0"/>
              </a:rPr>
              <a:t> </a:t>
            </a:r>
            <a:r>
              <a:rPr lang="el-GR" sz="3200" dirty="0" smtClean="0">
                <a:latin typeface="Calibri" panose="020F0502020204030204" pitchFamily="34" charset="0"/>
                <a:cs typeface="Calibri" panose="020F0502020204030204" pitchFamily="34" charset="0"/>
              </a:rPr>
              <a:t>    </a:t>
            </a:r>
            <a:r>
              <a:rPr lang="el-GR" sz="3200" b="1" dirty="0" smtClean="0">
                <a:latin typeface="Calibri" panose="020F0502020204030204" pitchFamily="34" charset="0"/>
                <a:cs typeface="Calibri" panose="020F0502020204030204" pitchFamily="34" charset="0"/>
              </a:rPr>
              <a:t>«</a:t>
            </a:r>
            <a:r>
              <a:rPr lang="el-GR" sz="3200" b="1" dirty="0">
                <a:latin typeface="Calibri" panose="020F0502020204030204" pitchFamily="34" charset="0"/>
                <a:cs typeface="Calibri" panose="020F0502020204030204" pitchFamily="34" charset="0"/>
              </a:rPr>
              <a:t>Πράγματι, στείλαμε σε κάθε έθνος έναν απόστολο, (με την εντολή): ‘’Να λατρεύετε μόνο τον </a:t>
            </a:r>
            <a:r>
              <a:rPr lang="en-GB" sz="3200" b="1" dirty="0">
                <a:latin typeface="Calibri" panose="020F0502020204030204" pitchFamily="34" charset="0"/>
                <a:cs typeface="Calibri" panose="020F0502020204030204" pitchFamily="34" charset="0"/>
              </a:rPr>
              <a:t>All</a:t>
            </a:r>
            <a:r>
              <a:rPr lang="el-GR" sz="3200" b="1" dirty="0">
                <a:latin typeface="Calibri" panose="020F0502020204030204" pitchFamily="34" charset="0"/>
                <a:cs typeface="Calibri" panose="020F0502020204030204" pitchFamily="34" charset="0"/>
              </a:rPr>
              <a:t>ā</a:t>
            </a:r>
            <a:r>
              <a:rPr lang="en-GB" sz="3200" b="1" dirty="0">
                <a:latin typeface="Calibri" panose="020F0502020204030204" pitchFamily="34" charset="0"/>
                <a:cs typeface="Calibri" panose="020F0502020204030204" pitchFamily="34" charset="0"/>
              </a:rPr>
              <a:t>h</a:t>
            </a:r>
            <a:r>
              <a:rPr lang="el-GR" sz="3200" b="1" dirty="0">
                <a:latin typeface="Calibri" panose="020F0502020204030204" pitchFamily="34" charset="0"/>
                <a:cs typeface="Calibri" panose="020F0502020204030204" pitchFamily="34" charset="0"/>
              </a:rPr>
              <a:t> και να αποφεύγετε την ειδωλολατρία’’» </a:t>
            </a:r>
            <a:endParaRPr lang="el-GR" sz="3200" b="1" dirty="0" smtClean="0">
              <a:latin typeface="Calibri" panose="020F0502020204030204" pitchFamily="34" charset="0"/>
              <a:cs typeface="Calibri" panose="020F0502020204030204" pitchFamily="34" charset="0"/>
            </a:endParaRPr>
          </a:p>
          <a:p>
            <a:pPr marL="0" indent="0" algn="ctr">
              <a:buNone/>
            </a:pPr>
            <a:r>
              <a:rPr lang="el-GR" sz="3200" b="1" dirty="0" smtClean="0">
                <a:latin typeface="Calibri" panose="020F0502020204030204" pitchFamily="34" charset="0"/>
                <a:cs typeface="Calibri" panose="020F0502020204030204" pitchFamily="34" charset="0"/>
              </a:rPr>
              <a:t>{Κοράνιο 16:36} </a:t>
            </a:r>
            <a:endParaRPr lang="x-none" sz="3200" b="1" dirty="0">
              <a:latin typeface="Calibri" panose="020F0502020204030204" pitchFamily="34" charset="0"/>
              <a:cs typeface="Calibri" panose="020F0502020204030204" pitchFamily="34" charset="0"/>
            </a:endParaRPr>
          </a:p>
          <a:p>
            <a:endParaRPr lang="x-none" b="1" dirty="0"/>
          </a:p>
        </p:txBody>
      </p:sp>
    </p:spTree>
    <p:extLst>
      <p:ext uri="{BB962C8B-B14F-4D97-AF65-F5344CB8AC3E}">
        <p14:creationId xmlns:p14="http://schemas.microsoft.com/office/powerpoint/2010/main" val="41733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31285D-A3D4-4AF2-8B7A-C41081F98F3F}"/>
              </a:ext>
            </a:extLst>
          </p:cNvPr>
          <p:cNvSpPr>
            <a:spLocks noGrp="1"/>
          </p:cNvSpPr>
          <p:nvPr>
            <p:ph type="title"/>
          </p:nvPr>
        </p:nvSpPr>
        <p:spPr>
          <a:xfrm>
            <a:off x="648930" y="245661"/>
            <a:ext cx="9252154" cy="532261"/>
          </a:xfrm>
        </p:spPr>
        <p:txBody>
          <a:bodyPr>
            <a:noAutofit/>
          </a:bodyPr>
          <a:lstStyle/>
          <a:p>
            <a:pPr algn="ctr">
              <a:lnSpc>
                <a:spcPct val="90000"/>
              </a:lnSpc>
            </a:pPr>
            <a:r>
              <a:rPr lang="el-GR" dirty="0">
                <a:solidFill>
                  <a:schemeClr val="tx1"/>
                </a:solidFill>
                <a:latin typeface="Calibri" panose="020F0502020204030204" pitchFamily="34" charset="0"/>
                <a:cs typeface="Calibri" panose="020F0502020204030204" pitchFamily="34" charset="0"/>
              </a:rPr>
              <a:t>Ανάλυση των </a:t>
            </a:r>
            <a:r>
              <a:rPr lang="el-GR" dirty="0" smtClean="0">
                <a:solidFill>
                  <a:schemeClr val="tx1"/>
                </a:solidFill>
                <a:latin typeface="Calibri" panose="020F0502020204030204" pitchFamily="34" charset="0"/>
                <a:cs typeface="Calibri" panose="020F0502020204030204" pitchFamily="34" charset="0"/>
              </a:rPr>
              <a:t>βιβλίων</a:t>
            </a:r>
            <a:r>
              <a:rPr lang="x-none" dirty="0">
                <a:solidFill>
                  <a:schemeClr val="bg1"/>
                </a:solidFill>
                <a:latin typeface="Calibri" panose="020F0502020204030204" pitchFamily="34" charset="0"/>
                <a:cs typeface="Calibri" panose="020F0502020204030204" pitchFamily="34" charset="0"/>
              </a:rPr>
              <a:t/>
            </a:r>
            <a:br>
              <a:rPr lang="x-none" dirty="0">
                <a:solidFill>
                  <a:schemeClr val="bg1"/>
                </a:solidFill>
                <a:latin typeface="Calibri" panose="020F0502020204030204" pitchFamily="34" charset="0"/>
                <a:cs typeface="Calibri" panose="020F0502020204030204" pitchFamily="34" charset="0"/>
              </a:rPr>
            </a:br>
            <a:endParaRPr lang="x-none"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CA2E583D-804E-48D6-BF0E-B5678A995F42}"/>
              </a:ext>
            </a:extLst>
          </p:cNvPr>
          <p:cNvSpPr>
            <a:spLocks noGrp="1"/>
          </p:cNvSpPr>
          <p:nvPr>
            <p:ph idx="1"/>
          </p:nvPr>
        </p:nvSpPr>
        <p:spPr>
          <a:xfrm>
            <a:off x="489735" y="928049"/>
            <a:ext cx="8012820" cy="5595582"/>
          </a:xfrm>
        </p:spPr>
        <p:txBody>
          <a:bodyPr>
            <a:normAutofit fontScale="70000" lnSpcReduction="20000"/>
          </a:bodyPr>
          <a:lstStyle/>
          <a:p>
            <a:pPr marL="0" indent="0">
              <a:lnSpc>
                <a:spcPct val="90000"/>
              </a:lnSpc>
              <a:buNone/>
            </a:pPr>
            <a:r>
              <a:rPr lang="el-GR" sz="2800" b="1" dirty="0">
                <a:latin typeface="Calibri" panose="020F0502020204030204" pitchFamily="34" charset="0"/>
                <a:cs typeface="Calibri" panose="020F0502020204030204" pitchFamily="34" charset="0"/>
              </a:rPr>
              <a:t>Η Βίβλος του Αβραάμ (</a:t>
            </a:r>
            <a:r>
              <a:rPr lang="el-GR" sz="2800" b="1" i="1" dirty="0">
                <a:latin typeface="Calibri" panose="020F0502020204030204" pitchFamily="34" charset="0"/>
                <a:cs typeface="Calibri" panose="020F0502020204030204" pitchFamily="34" charset="0"/>
              </a:rPr>
              <a:t>Ṣuḥuf ʾIbrāhīm</a:t>
            </a:r>
            <a:r>
              <a:rPr lang="el-GR" sz="2800" b="1" dirty="0">
                <a:latin typeface="Calibri" panose="020F0502020204030204" pitchFamily="34" charset="0"/>
                <a:cs typeface="Calibri" panose="020F0502020204030204" pitchFamily="34" charset="0"/>
              </a:rPr>
              <a:t>)</a:t>
            </a:r>
            <a:endParaRPr lang="x-none" sz="2800" b="1" dirty="0">
              <a:latin typeface="Calibri" panose="020F0502020204030204" pitchFamily="34" charset="0"/>
              <a:cs typeface="Calibri" panose="020F0502020204030204" pitchFamily="34" charset="0"/>
            </a:endParaRPr>
          </a:p>
          <a:p>
            <a:pPr marL="0" indent="0">
              <a:lnSpc>
                <a:spcPct val="90000"/>
              </a:lnSpc>
              <a:buNone/>
            </a:pPr>
            <a:r>
              <a:rPr lang="el-GR" sz="2800" dirty="0">
                <a:latin typeface="Calibri" panose="020F0502020204030204" pitchFamily="34" charset="0"/>
                <a:cs typeface="Calibri" panose="020F0502020204030204" pitchFamily="34" charset="0"/>
              </a:rPr>
              <a:t>Σύμφωνα με την </a:t>
            </a:r>
            <a:r>
              <a:rPr lang="el-GR" sz="2800" dirty="0" err="1">
                <a:latin typeface="Calibri" panose="020F0502020204030204" pitchFamily="34" charset="0"/>
                <a:cs typeface="Calibri" panose="020F0502020204030204" pitchFamily="34" charset="0"/>
              </a:rPr>
              <a:t>κορανική</a:t>
            </a:r>
            <a:r>
              <a:rPr lang="el-GR" sz="2800" dirty="0">
                <a:latin typeface="Calibri" panose="020F0502020204030204" pitchFamily="34" charset="0"/>
                <a:cs typeface="Calibri" panose="020F0502020204030204" pitchFamily="34" charset="0"/>
              </a:rPr>
              <a:t> </a:t>
            </a:r>
            <a:r>
              <a:rPr lang="el-GR" sz="2800" dirty="0" smtClean="0">
                <a:latin typeface="Calibri" panose="020F0502020204030204" pitchFamily="34" charset="0"/>
                <a:cs typeface="Calibri" panose="020F0502020204030204" pitchFamily="34" charset="0"/>
              </a:rPr>
              <a:t>διδασκαλία, </a:t>
            </a:r>
            <a:r>
              <a:rPr lang="el-GR" sz="2800" dirty="0">
                <a:latin typeface="Calibri" panose="020F0502020204030204" pitchFamily="34" charset="0"/>
                <a:cs typeface="Calibri" panose="020F0502020204030204" pitchFamily="34" charset="0"/>
              </a:rPr>
              <a:t>ο Θεός αποκάλυψε το μήνυμά του </a:t>
            </a:r>
            <a:r>
              <a:rPr lang="el-GR" sz="2800" dirty="0" smtClean="0">
                <a:latin typeface="Calibri" panose="020F0502020204030204" pitchFamily="34" charset="0"/>
                <a:cs typeface="Calibri" panose="020F0502020204030204" pitchFamily="34" charset="0"/>
              </a:rPr>
              <a:t>στον </a:t>
            </a:r>
            <a:r>
              <a:rPr lang="el-GR" sz="2800" dirty="0">
                <a:latin typeface="Calibri" panose="020F0502020204030204" pitchFamily="34" charset="0"/>
                <a:cs typeface="Calibri" panose="020F0502020204030204" pitchFamily="34" charset="0"/>
              </a:rPr>
              <a:t>Αβραάμ, μέσω ενός ιερού βιβλίου</a:t>
            </a:r>
            <a:endParaRPr lang="x-none" sz="2800" dirty="0">
              <a:latin typeface="Calibri" panose="020F0502020204030204" pitchFamily="34" charset="0"/>
              <a:cs typeface="Calibri" panose="020F0502020204030204" pitchFamily="34" charset="0"/>
            </a:endParaRPr>
          </a:p>
          <a:p>
            <a:pPr>
              <a:lnSpc>
                <a:spcPct val="90000"/>
              </a:lnSpc>
            </a:pPr>
            <a:r>
              <a:rPr lang="el-GR" sz="2800" dirty="0">
                <a:latin typeface="Calibri" panose="020F0502020204030204" pitchFamily="34" charset="0"/>
                <a:cs typeface="Calibri" panose="020F0502020204030204" pitchFamily="34" charset="0"/>
              </a:rPr>
              <a:t>Σύναψε διαθήκη μαζί του</a:t>
            </a:r>
            <a:endParaRPr lang="x-none" sz="2800" dirty="0">
              <a:latin typeface="Calibri" panose="020F0502020204030204" pitchFamily="34" charset="0"/>
              <a:cs typeface="Calibri" panose="020F0502020204030204" pitchFamily="34" charset="0"/>
            </a:endParaRPr>
          </a:p>
          <a:p>
            <a:pPr>
              <a:lnSpc>
                <a:spcPct val="90000"/>
              </a:lnSpc>
            </a:pPr>
            <a:r>
              <a:rPr lang="el-GR" sz="2800" dirty="0">
                <a:latin typeface="Calibri" panose="020F0502020204030204" pitchFamily="34" charset="0"/>
                <a:cs typeface="Calibri" panose="020F0502020204030204" pitchFamily="34" charset="0"/>
              </a:rPr>
              <a:t>Οι γραφές αυτές, σύμφωνα με την ισλαμική παράδοση, καταγράφηκαν από τον ίδιο, καθώς και από τους οπαδούς του</a:t>
            </a:r>
            <a:endParaRPr lang="x-none" sz="2800" dirty="0">
              <a:latin typeface="Calibri" panose="020F0502020204030204" pitchFamily="34" charset="0"/>
              <a:cs typeface="Calibri" panose="020F0502020204030204" pitchFamily="34" charset="0"/>
            </a:endParaRPr>
          </a:p>
          <a:p>
            <a:pPr>
              <a:lnSpc>
                <a:spcPct val="90000"/>
              </a:lnSpc>
            </a:pPr>
            <a:r>
              <a:rPr lang="el-GR" sz="2800" dirty="0">
                <a:latin typeface="Calibri" panose="020F0502020204030204" pitchFamily="34" charset="0"/>
                <a:cs typeface="Calibri" panose="020F0502020204030204" pitchFamily="34" charset="0"/>
              </a:rPr>
              <a:t>Θεωρείται ένα βιβλίο, το οποίο </a:t>
            </a:r>
            <a:r>
              <a:rPr lang="el-GR" sz="2800" dirty="0" smtClean="0">
                <a:latin typeface="Calibri" panose="020F0502020204030204" pitchFamily="34" charset="0"/>
                <a:cs typeface="Calibri" panose="020F0502020204030204" pitchFamily="34" charset="0"/>
              </a:rPr>
              <a:t>δεν σώζεται</a:t>
            </a:r>
            <a:endParaRPr lang="x-none" sz="2800" dirty="0">
              <a:latin typeface="Calibri" panose="020F0502020204030204" pitchFamily="34" charset="0"/>
              <a:cs typeface="Calibri" panose="020F0502020204030204" pitchFamily="34" charset="0"/>
            </a:endParaRPr>
          </a:p>
          <a:p>
            <a:pPr>
              <a:lnSpc>
                <a:spcPct val="90000"/>
              </a:lnSpc>
            </a:pPr>
            <a:r>
              <a:rPr lang="el-GR" sz="2800" dirty="0">
                <a:latin typeface="Calibri" panose="020F0502020204030204" pitchFamily="34" charset="0"/>
                <a:cs typeface="Calibri" panose="020F0502020204030204" pitchFamily="34" charset="0"/>
              </a:rPr>
              <a:t>Για το βιβλίο αυτό </a:t>
            </a:r>
            <a:r>
              <a:rPr lang="el-GR" sz="2800" dirty="0" smtClean="0">
                <a:latin typeface="Calibri" panose="020F0502020204030204" pitchFamily="34" charset="0"/>
                <a:cs typeface="Calibri" panose="020F0502020204030204" pitchFamily="34" charset="0"/>
              </a:rPr>
              <a:t>δε γνωρίζουμε τίποτε, </a:t>
            </a:r>
            <a:r>
              <a:rPr lang="el-GR" sz="2800" dirty="0">
                <a:latin typeface="Calibri" panose="020F0502020204030204" pitchFamily="34" charset="0"/>
                <a:cs typeface="Calibri" panose="020F0502020204030204" pitchFamily="34" charset="0"/>
              </a:rPr>
              <a:t>ούτε </a:t>
            </a:r>
            <a:r>
              <a:rPr lang="el-GR" sz="2800" dirty="0" smtClean="0">
                <a:latin typeface="Calibri" panose="020F0502020204030204" pitchFamily="34" charset="0"/>
                <a:cs typeface="Calibri" panose="020F0502020204030204" pitchFamily="34" charset="0"/>
              </a:rPr>
              <a:t>τον τίτλο του</a:t>
            </a:r>
          </a:p>
          <a:p>
            <a:pPr>
              <a:lnSpc>
                <a:spcPct val="90000"/>
              </a:lnSpc>
            </a:pPr>
            <a:r>
              <a:rPr lang="el-GR" sz="2800" dirty="0" smtClean="0">
                <a:latin typeface="Calibri" panose="020F0502020204030204" pitchFamily="34" charset="0"/>
                <a:cs typeface="Calibri" panose="020F0502020204030204" pitchFamily="34" charset="0"/>
              </a:rPr>
              <a:t>Μόνο </a:t>
            </a:r>
            <a:r>
              <a:rPr lang="el-GR" sz="2800" dirty="0">
                <a:latin typeface="Calibri" panose="020F0502020204030204" pitchFamily="34" charset="0"/>
                <a:cs typeface="Calibri" panose="020F0502020204030204" pitchFamily="34" charset="0"/>
              </a:rPr>
              <a:t>δύο κορανικά χωρία, </a:t>
            </a:r>
            <a:r>
              <a:rPr lang="el-GR" sz="2800" dirty="0" smtClean="0">
                <a:latin typeface="Calibri" panose="020F0502020204030204" pitchFamily="34" charset="0"/>
                <a:cs typeface="Calibri" panose="020F0502020204030204" pitchFamily="34" charset="0"/>
              </a:rPr>
              <a:t>κάνουν </a:t>
            </a:r>
            <a:r>
              <a:rPr lang="el-GR" sz="2800" dirty="0">
                <a:latin typeface="Calibri" panose="020F0502020204030204" pitchFamily="34" charset="0"/>
                <a:cs typeface="Calibri" panose="020F0502020204030204" pitchFamily="34" charset="0"/>
              </a:rPr>
              <a:t>αναφορά στο βιβλίο αυτό: </a:t>
            </a:r>
            <a:endParaRPr lang="el-GR" sz="2800" dirty="0" smtClean="0">
              <a:latin typeface="Calibri" panose="020F0502020204030204" pitchFamily="34" charset="0"/>
              <a:cs typeface="Calibri" panose="020F0502020204030204" pitchFamily="34" charset="0"/>
            </a:endParaRPr>
          </a:p>
          <a:p>
            <a:pPr marL="0" indent="0">
              <a:lnSpc>
                <a:spcPct val="90000"/>
              </a:lnSpc>
              <a:buNone/>
            </a:pPr>
            <a:endParaRPr lang="x-none" sz="2800" dirty="0">
              <a:latin typeface="Calibri" panose="020F0502020204030204" pitchFamily="34" charset="0"/>
              <a:cs typeface="Calibri" panose="020F0502020204030204" pitchFamily="34" charset="0"/>
            </a:endParaRPr>
          </a:p>
          <a:p>
            <a:pPr marL="0" indent="0" algn="ctr">
              <a:lnSpc>
                <a:spcPct val="90000"/>
              </a:lnSpc>
              <a:buNone/>
            </a:pPr>
            <a:r>
              <a:rPr lang="el-GR" sz="2800" b="1" dirty="0">
                <a:latin typeface="Calibri" panose="020F0502020204030204" pitchFamily="34" charset="0"/>
                <a:cs typeface="Calibri" panose="020F0502020204030204" pitchFamily="34" charset="0"/>
              </a:rPr>
              <a:t>«Αυτές οι προειδοποιήσεις (ενν. για τα έσχατα) είναι γραμμένες στις Βίβλους των πρώτων (των αρχαίων αποκαλύψεων)… στις Βίβλους του Αβραάμ και του Μωυσή» </a:t>
            </a:r>
            <a:endParaRPr lang="el-GR" sz="2800" b="1" dirty="0" smtClean="0">
              <a:latin typeface="Calibri" panose="020F0502020204030204" pitchFamily="34" charset="0"/>
              <a:cs typeface="Calibri" panose="020F0502020204030204" pitchFamily="34" charset="0"/>
            </a:endParaRPr>
          </a:p>
          <a:p>
            <a:pPr marL="0" indent="0" algn="ctr">
              <a:lnSpc>
                <a:spcPct val="90000"/>
              </a:lnSpc>
              <a:buNone/>
            </a:pPr>
            <a:r>
              <a:rPr lang="el-GR" sz="2800" b="1" dirty="0" smtClean="0">
                <a:latin typeface="Calibri" panose="020F0502020204030204" pitchFamily="34" charset="0"/>
                <a:cs typeface="Calibri" panose="020F0502020204030204" pitchFamily="34" charset="0"/>
              </a:rPr>
              <a:t>{Κοράνιο 87:18-19}</a:t>
            </a:r>
            <a:endParaRPr lang="x-none" sz="2800" b="1" dirty="0">
              <a:latin typeface="Calibri" panose="020F0502020204030204" pitchFamily="34" charset="0"/>
              <a:cs typeface="Calibri" panose="020F0502020204030204" pitchFamily="34" charset="0"/>
            </a:endParaRPr>
          </a:p>
          <a:p>
            <a:pPr marL="0" indent="0" algn="ctr">
              <a:lnSpc>
                <a:spcPct val="90000"/>
              </a:lnSpc>
              <a:buNone/>
            </a:pPr>
            <a:r>
              <a:rPr lang="el-GR" sz="2800" b="1" dirty="0">
                <a:latin typeface="Calibri" panose="020F0502020204030204" pitchFamily="34" charset="0"/>
                <a:cs typeface="Calibri" panose="020F0502020204030204" pitchFamily="34" charset="0"/>
              </a:rPr>
              <a:t>«Μήπως δεν έχει πληροφορηθεί για το περιεχόμενο στις σελίδες (της Βίβλου) του Μωυσή και του Αβραάμ που ήταν συνεπείς στις υποχρεώσεις του;» </a:t>
            </a:r>
            <a:endParaRPr lang="el-GR" sz="2800" b="1" dirty="0" smtClean="0">
              <a:latin typeface="Calibri" panose="020F0502020204030204" pitchFamily="34" charset="0"/>
              <a:cs typeface="Calibri" panose="020F0502020204030204" pitchFamily="34" charset="0"/>
            </a:endParaRPr>
          </a:p>
          <a:p>
            <a:pPr marL="0" indent="0" algn="ctr">
              <a:lnSpc>
                <a:spcPct val="90000"/>
              </a:lnSpc>
              <a:buNone/>
            </a:pPr>
            <a:r>
              <a:rPr lang="el-GR" sz="2800" b="1" dirty="0" smtClean="0">
                <a:latin typeface="Calibri" panose="020F0502020204030204" pitchFamily="34" charset="0"/>
                <a:cs typeface="Calibri" panose="020F0502020204030204" pitchFamily="34" charset="0"/>
              </a:rPr>
              <a:t>{Κοράνιο </a:t>
            </a:r>
            <a:r>
              <a:rPr lang="el-GR" sz="2800" b="1" dirty="0">
                <a:latin typeface="Calibri" panose="020F0502020204030204" pitchFamily="34" charset="0"/>
                <a:cs typeface="Calibri" panose="020F0502020204030204" pitchFamily="34" charset="0"/>
              </a:rPr>
              <a:t>53</a:t>
            </a:r>
            <a:r>
              <a:rPr lang="en-GB" sz="2800" b="1" dirty="0" smtClean="0">
                <a:latin typeface="Calibri" panose="020F0502020204030204" pitchFamily="34" charset="0"/>
                <a:cs typeface="Calibri" panose="020F0502020204030204" pitchFamily="34" charset="0"/>
              </a:rPr>
              <a:t>:36</a:t>
            </a:r>
            <a:r>
              <a:rPr lang="el-GR" sz="2800" b="1" dirty="0" smtClean="0">
                <a:latin typeface="Calibri" panose="020F0502020204030204" pitchFamily="34" charset="0"/>
                <a:cs typeface="Calibri" panose="020F0502020204030204" pitchFamily="34" charset="0"/>
              </a:rPr>
              <a:t>}</a:t>
            </a:r>
            <a:endParaRPr lang="x-none" sz="2800" b="1" dirty="0">
              <a:latin typeface="Calibri" panose="020F0502020204030204" pitchFamily="34" charset="0"/>
              <a:cs typeface="Calibri" panose="020F0502020204030204" pitchFamily="34" charset="0"/>
            </a:endParaRPr>
          </a:p>
          <a:p>
            <a:pPr>
              <a:lnSpc>
                <a:spcPct val="90000"/>
              </a:lnSpc>
            </a:pPr>
            <a:endParaRPr lang="x-none" sz="1100" b="1" dirty="0"/>
          </a:p>
        </p:txBody>
      </p:sp>
      <p:pic>
        <p:nvPicPr>
          <p:cNvPr id="16" name="Εικόνα 15">
            <a:extLst>
              <a:ext uri="{FF2B5EF4-FFF2-40B4-BE49-F238E27FC236}">
                <a16:creationId xmlns:a16="http://schemas.microsoft.com/office/drawing/2014/main" xmlns="" id="{B09888F2-FAD6-44D1-9996-18A2619F6B93}"/>
              </a:ext>
            </a:extLst>
          </p:cNvPr>
          <p:cNvPicPr/>
          <p:nvPr/>
        </p:nvPicPr>
        <p:blipFill rotWithShape="1">
          <a:blip r:embed="rId3"/>
          <a:srcRect r="2559" b="-2"/>
          <a:stretch/>
        </p:blipFill>
        <p:spPr bwMode="auto">
          <a:xfrm>
            <a:off x="8671389" y="1426728"/>
            <a:ext cx="3030876" cy="3063080"/>
          </a:xfrm>
          <a:prstGeom prst="rect">
            <a:avLst/>
          </a:prstGeom>
          <a:noFill/>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18859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5" name="Εικόνα 12">
            <a:extLst>
              <a:ext uri="{FF2B5EF4-FFF2-40B4-BE49-F238E27FC236}">
                <a16:creationId xmlns:a16="http://schemas.microsoft.com/office/drawing/2014/main" xmlns="" id="{48B82E66-736A-44CE-8D6B-EEF0CFF29558}"/>
              </a:ext>
            </a:extLst>
          </p:cNvPr>
          <p:cNvPicPr/>
          <p:nvPr/>
        </p:nvPicPr>
        <p:blipFill rotWithShape="1">
          <a:blip r:embed="rId3">
            <a:duotone>
              <a:prstClr val="black"/>
              <a:schemeClr val="accent5">
                <a:tint val="45000"/>
                <a:satMod val="400000"/>
              </a:schemeClr>
            </a:duotone>
            <a:alphaModFix amt="15000"/>
          </a:blip>
          <a:srcRect t="8518" b="12535"/>
          <a:stretch/>
        </p:blipFill>
        <p:spPr bwMode="auto">
          <a:xfrm>
            <a:off x="20" y="10"/>
            <a:ext cx="12191980" cy="6857990"/>
          </a:xfrm>
          <a:prstGeom prst="rect">
            <a:avLst/>
          </a:prstGeom>
          <a:noFill/>
        </p:spPr>
      </p:pic>
      <p:sp>
        <p:nvSpPr>
          <p:cNvPr id="2" name="Title 1">
            <a:extLst>
              <a:ext uri="{FF2B5EF4-FFF2-40B4-BE49-F238E27FC236}">
                <a16:creationId xmlns:a16="http://schemas.microsoft.com/office/drawing/2014/main" xmlns="" id="{018BA540-85E1-40F8-AE83-FE78FA3DA17C}"/>
              </a:ext>
            </a:extLst>
          </p:cNvPr>
          <p:cNvSpPr>
            <a:spLocks noGrp="1"/>
          </p:cNvSpPr>
          <p:nvPr>
            <p:ph type="title"/>
          </p:nvPr>
        </p:nvSpPr>
        <p:spPr>
          <a:xfrm>
            <a:off x="646111" y="452718"/>
            <a:ext cx="9404723" cy="893197"/>
          </a:xfrm>
        </p:spPr>
        <p:txBody>
          <a:bodyPr>
            <a:normAutofit fontScale="90000"/>
          </a:bodyPr>
          <a:lstStyle/>
          <a:p>
            <a:pPr algn="ctr"/>
            <a:r>
              <a:rPr lang="el-GR" sz="4700" b="1" dirty="0">
                <a:solidFill>
                  <a:schemeClr val="tx1"/>
                </a:solidFill>
                <a:latin typeface="Calibri" panose="020F0502020204030204" pitchFamily="34" charset="0"/>
                <a:cs typeface="Calibri" panose="020F0502020204030204" pitchFamily="34" charset="0"/>
              </a:rPr>
              <a:t>Η </a:t>
            </a:r>
            <a:r>
              <a:rPr lang="en-US" sz="4700" b="1" dirty="0">
                <a:solidFill>
                  <a:schemeClr val="tx1"/>
                </a:solidFill>
                <a:latin typeface="Calibri" panose="020F0502020204030204" pitchFamily="34" charset="0"/>
                <a:cs typeface="Calibri" panose="020F0502020204030204" pitchFamily="34" charset="0"/>
              </a:rPr>
              <a:t>Torah</a:t>
            </a:r>
            <a:r>
              <a:rPr lang="el-GR" sz="4700" b="1" dirty="0">
                <a:solidFill>
                  <a:schemeClr val="tx1"/>
                </a:solidFill>
                <a:latin typeface="Calibri" panose="020F0502020204030204" pitchFamily="34" charset="0"/>
                <a:cs typeface="Calibri" panose="020F0502020204030204" pitchFamily="34" charset="0"/>
              </a:rPr>
              <a:t> (</a:t>
            </a:r>
            <a:r>
              <a:rPr lang="en-US" sz="4700" b="1" i="1" dirty="0">
                <a:solidFill>
                  <a:schemeClr val="tx1"/>
                </a:solidFill>
                <a:latin typeface="Calibri" panose="020F0502020204030204" pitchFamily="34" charset="0"/>
                <a:cs typeface="Calibri" panose="020F0502020204030204" pitchFamily="34" charset="0"/>
              </a:rPr>
              <a:t>al</a:t>
            </a:r>
            <a:r>
              <a:rPr lang="el-GR" sz="4700" b="1" i="1" dirty="0">
                <a:solidFill>
                  <a:schemeClr val="tx1"/>
                </a:solidFill>
                <a:latin typeface="Calibri" panose="020F0502020204030204" pitchFamily="34" charset="0"/>
                <a:cs typeface="Calibri" panose="020F0502020204030204" pitchFamily="34" charset="0"/>
              </a:rPr>
              <a:t>-</a:t>
            </a:r>
            <a:r>
              <a:rPr lang="en-GB" sz="4700" b="1" i="1" dirty="0">
                <a:solidFill>
                  <a:schemeClr val="tx1"/>
                </a:solidFill>
                <a:latin typeface="Calibri" panose="020F0502020204030204" pitchFamily="34" charset="0"/>
                <a:cs typeface="Calibri" panose="020F0502020204030204" pitchFamily="34" charset="0"/>
              </a:rPr>
              <a:t>Tawr</a:t>
            </a:r>
            <a:r>
              <a:rPr lang="el-GR" sz="4700" b="1" i="1" dirty="0">
                <a:solidFill>
                  <a:schemeClr val="tx1"/>
                </a:solidFill>
                <a:latin typeface="Calibri" panose="020F0502020204030204" pitchFamily="34" charset="0"/>
                <a:cs typeface="Calibri" panose="020F0502020204030204" pitchFamily="34" charset="0"/>
              </a:rPr>
              <a:t>ā</a:t>
            </a:r>
            <a:r>
              <a:rPr lang="en-GB" sz="4700" b="1" i="1" dirty="0">
                <a:solidFill>
                  <a:schemeClr val="tx1"/>
                </a:solidFill>
                <a:latin typeface="Calibri" panose="020F0502020204030204" pitchFamily="34" charset="0"/>
                <a:cs typeface="Calibri" panose="020F0502020204030204" pitchFamily="34" charset="0"/>
              </a:rPr>
              <a:t>t</a:t>
            </a:r>
            <a:r>
              <a:rPr lang="el-GR" sz="4700" b="1" dirty="0">
                <a:solidFill>
                  <a:schemeClr val="tx1"/>
                </a:solidFill>
                <a:latin typeface="Calibri" panose="020F0502020204030204" pitchFamily="34" charset="0"/>
                <a:cs typeface="Calibri" panose="020F0502020204030204" pitchFamily="34" charset="0"/>
              </a:rPr>
              <a:t>)</a:t>
            </a:r>
            <a:r>
              <a:rPr lang="el-GR" sz="4700" dirty="0">
                <a:solidFill>
                  <a:schemeClr val="bg1"/>
                </a:solidFill>
                <a:latin typeface="Calibri" panose="020F0502020204030204" pitchFamily="34" charset="0"/>
                <a:cs typeface="Calibri" panose="020F0502020204030204" pitchFamily="34" charset="0"/>
              </a:rPr>
              <a:t> </a:t>
            </a:r>
            <a:r>
              <a:rPr lang="x-none" dirty="0"/>
              <a:t/>
            </a:r>
            <a:br>
              <a:rPr lang="x-none" dirty="0"/>
            </a:br>
            <a:endParaRPr lang="x-none" dirty="0"/>
          </a:p>
        </p:txBody>
      </p:sp>
      <p:sp>
        <p:nvSpPr>
          <p:cNvPr id="3" name="Content Placeholder 2">
            <a:extLst>
              <a:ext uri="{FF2B5EF4-FFF2-40B4-BE49-F238E27FC236}">
                <a16:creationId xmlns:a16="http://schemas.microsoft.com/office/drawing/2014/main" xmlns="" id="{F09783C3-A76A-4AB3-8A87-29AD30FF3761}"/>
              </a:ext>
            </a:extLst>
          </p:cNvPr>
          <p:cNvSpPr>
            <a:spLocks noGrp="1"/>
          </p:cNvSpPr>
          <p:nvPr>
            <p:ph idx="1"/>
          </p:nvPr>
        </p:nvSpPr>
        <p:spPr>
          <a:xfrm>
            <a:off x="1103312" y="1345915"/>
            <a:ext cx="10592819" cy="5150419"/>
          </a:xfrm>
        </p:spPr>
        <p:txBody>
          <a:bodyPr anchor="ctr">
            <a:normAutofit fontScale="85000" lnSpcReduction="20000"/>
          </a:bodyPr>
          <a:lstStyle/>
          <a:p>
            <a:pPr algn="just">
              <a:lnSpc>
                <a:spcPct val="90000"/>
              </a:lnSpc>
            </a:pPr>
            <a:r>
              <a:rPr lang="el-GR" sz="2400" dirty="0">
                <a:latin typeface="Calibri" panose="020F0502020204030204" pitchFamily="34" charset="0"/>
                <a:cs typeface="Calibri" panose="020F0502020204030204" pitchFamily="34" charset="0"/>
              </a:rPr>
              <a:t>Την αποκάλυψε ο Θεός στο Μωυσή</a:t>
            </a:r>
            <a:endParaRPr lang="x-none" sz="2400" dirty="0">
              <a:latin typeface="Calibri" panose="020F0502020204030204" pitchFamily="34" charset="0"/>
              <a:cs typeface="Calibri" panose="020F0502020204030204" pitchFamily="34" charset="0"/>
            </a:endParaRPr>
          </a:p>
          <a:p>
            <a:pPr algn="just">
              <a:lnSpc>
                <a:spcPct val="90000"/>
              </a:lnSpc>
              <a:buFont typeface="Wingdings" panose="05000000000000000000" pitchFamily="2" charset="2"/>
              <a:buChar char="Ø"/>
            </a:pPr>
            <a:r>
              <a:rPr lang="el-GR" sz="2400" dirty="0">
                <a:latin typeface="Calibri" panose="020F0502020204030204" pitchFamily="34" charset="0"/>
                <a:cs typeface="Calibri" panose="020F0502020204030204" pitchFamily="34" charset="0"/>
              </a:rPr>
              <a:t>Το Κοράνιο αναφέρεται στην Torah δεκαοκτώ φορές και επιβεβαιώνει ότι αποτελεί μέρος του λόγου του Θεού </a:t>
            </a:r>
            <a:endParaRPr lang="x-none" sz="2400" dirty="0">
              <a:latin typeface="Calibri" panose="020F0502020204030204" pitchFamily="34" charset="0"/>
              <a:cs typeface="Calibri" panose="020F0502020204030204" pitchFamily="34" charset="0"/>
            </a:endParaRPr>
          </a:p>
          <a:p>
            <a:pPr marL="0" indent="0" algn="ctr">
              <a:lnSpc>
                <a:spcPct val="90000"/>
              </a:lnSpc>
              <a:buNone/>
            </a:pPr>
            <a:r>
              <a:rPr lang="el-GR" sz="2400" dirty="0">
                <a:latin typeface="Calibri" panose="020F0502020204030204" pitchFamily="34" charset="0"/>
                <a:cs typeface="Calibri" panose="020F0502020204030204" pitchFamily="34" charset="0"/>
              </a:rPr>
              <a:t> </a:t>
            </a:r>
            <a:r>
              <a:rPr lang="el-GR" sz="2400" b="1" dirty="0">
                <a:latin typeface="Calibri" panose="020F0502020204030204" pitchFamily="34" charset="0"/>
                <a:cs typeface="Calibri" panose="020F0502020204030204" pitchFamily="34" charset="0"/>
              </a:rPr>
              <a:t>«Εμείς είμαστε που αποκαλύψαμε το Νόμο (στο Μωυσή) που σ’ αυτό υπάρχει η καθοδήγηση και το φως» </a:t>
            </a:r>
            <a:endParaRPr lang="el-GR" sz="2400" b="1" dirty="0" smtClean="0">
              <a:latin typeface="Calibri" panose="020F0502020204030204" pitchFamily="34" charset="0"/>
              <a:cs typeface="Calibri" panose="020F0502020204030204" pitchFamily="34" charset="0"/>
            </a:endParaRPr>
          </a:p>
          <a:p>
            <a:pPr marL="0" indent="0" algn="ctr">
              <a:lnSpc>
                <a:spcPct val="90000"/>
              </a:lnSpc>
              <a:buNone/>
            </a:pPr>
            <a:r>
              <a:rPr lang="el-GR" sz="2400" b="1" dirty="0" smtClean="0">
                <a:latin typeface="Calibri" panose="020F0502020204030204" pitchFamily="34" charset="0"/>
                <a:cs typeface="Calibri" panose="020F0502020204030204" pitchFamily="34" charset="0"/>
              </a:rPr>
              <a:t>{Κοράνιο 5:44} </a:t>
            </a:r>
            <a:endParaRPr lang="x-none" sz="2400" b="1" dirty="0">
              <a:latin typeface="Calibri" panose="020F0502020204030204" pitchFamily="34" charset="0"/>
              <a:cs typeface="Calibri" panose="020F0502020204030204" pitchFamily="34" charset="0"/>
            </a:endParaRPr>
          </a:p>
          <a:p>
            <a:pPr marL="0" indent="0" algn="ctr">
              <a:lnSpc>
                <a:spcPct val="90000"/>
              </a:lnSpc>
              <a:buNone/>
            </a:pPr>
            <a:r>
              <a:rPr lang="el-GR" sz="2400" b="1" dirty="0">
                <a:latin typeface="Calibri" panose="020F0502020204030204" pitchFamily="34" charset="0"/>
                <a:cs typeface="Calibri" panose="020F0502020204030204" pitchFamily="34" charset="0"/>
              </a:rPr>
              <a:t>«Ο </a:t>
            </a:r>
            <a:r>
              <a:rPr lang="en-GB" sz="2400" b="1" dirty="0">
                <a:latin typeface="Calibri" panose="020F0502020204030204" pitchFamily="34" charset="0"/>
                <a:cs typeface="Calibri" panose="020F0502020204030204" pitchFamily="34" charset="0"/>
              </a:rPr>
              <a:t>All</a:t>
            </a:r>
            <a:r>
              <a:rPr lang="el-GR" sz="2400" b="1" dirty="0">
                <a:latin typeface="Calibri" panose="020F0502020204030204" pitchFamily="34" charset="0"/>
                <a:cs typeface="Calibri" panose="020F0502020204030204" pitchFamily="34" charset="0"/>
              </a:rPr>
              <a:t>ā</a:t>
            </a:r>
            <a:r>
              <a:rPr lang="en-GB" sz="2400" b="1" dirty="0">
                <a:latin typeface="Calibri" panose="020F0502020204030204" pitchFamily="34" charset="0"/>
                <a:cs typeface="Calibri" panose="020F0502020204030204" pitchFamily="34" charset="0"/>
              </a:rPr>
              <a:t>h</a:t>
            </a:r>
            <a:r>
              <a:rPr lang="el-GR" sz="2400" b="1" dirty="0">
                <a:latin typeface="Calibri" panose="020F0502020204030204" pitchFamily="34" charset="0"/>
                <a:cs typeface="Calibri" panose="020F0502020204030204" pitchFamily="34" charset="0"/>
              </a:rPr>
              <a:t> έστειλε την </a:t>
            </a:r>
            <a:r>
              <a:rPr lang="en-US" sz="2400" b="1" dirty="0">
                <a:latin typeface="Calibri" panose="020F0502020204030204" pitchFamily="34" charset="0"/>
                <a:cs typeface="Calibri" panose="020F0502020204030204" pitchFamily="34" charset="0"/>
              </a:rPr>
              <a:t>Torah</a:t>
            </a:r>
            <a:r>
              <a:rPr lang="el-GR" sz="2400" b="1" dirty="0">
                <a:latin typeface="Calibri" panose="020F0502020204030204" pitchFamily="34" charset="0"/>
                <a:cs typeface="Calibri" panose="020F0502020204030204" pitchFamily="34" charset="0"/>
              </a:rPr>
              <a:t>»  (Κοράνιο 3:3)  </a:t>
            </a:r>
            <a:endParaRPr lang="x-none" sz="2400" b="1" dirty="0">
              <a:latin typeface="Calibri" panose="020F0502020204030204" pitchFamily="34" charset="0"/>
              <a:cs typeface="Calibri" panose="020F0502020204030204" pitchFamily="34" charset="0"/>
            </a:endParaRPr>
          </a:p>
          <a:p>
            <a:pPr marL="0" indent="0" algn="ctr">
              <a:lnSpc>
                <a:spcPct val="90000"/>
              </a:lnSpc>
              <a:buNone/>
            </a:pPr>
            <a:r>
              <a:rPr lang="el-GR" sz="2400" b="1" dirty="0">
                <a:latin typeface="Calibri" panose="020F0502020204030204" pitchFamily="34" charset="0"/>
                <a:cs typeface="Calibri" panose="020F0502020204030204" pitchFamily="34" charset="0"/>
              </a:rPr>
              <a:t>«Και δώσαμε στο Μωυσή τη Βίβλο […] και την κάναμε οδηγό για τα παιδιά του Ισραήλ» </a:t>
            </a:r>
            <a:endParaRPr lang="el-GR" sz="2400" b="1" dirty="0" smtClean="0">
              <a:latin typeface="Calibri" panose="020F0502020204030204" pitchFamily="34" charset="0"/>
              <a:cs typeface="Calibri" panose="020F0502020204030204" pitchFamily="34" charset="0"/>
            </a:endParaRPr>
          </a:p>
          <a:p>
            <a:pPr marL="0" indent="0" algn="ctr">
              <a:lnSpc>
                <a:spcPct val="90000"/>
              </a:lnSpc>
              <a:buNone/>
            </a:pPr>
            <a:r>
              <a:rPr lang="el-GR" sz="2400" b="1" dirty="0" smtClean="0">
                <a:latin typeface="Calibri" panose="020F0502020204030204" pitchFamily="34" charset="0"/>
                <a:cs typeface="Calibri" panose="020F0502020204030204" pitchFamily="34" charset="0"/>
              </a:rPr>
              <a:t>{Κοράνιο 32:23}   </a:t>
            </a:r>
            <a:r>
              <a:rPr lang="el-GR" sz="2400" b="1" i="1" dirty="0">
                <a:latin typeface="Calibri" panose="020F0502020204030204" pitchFamily="34" charset="0"/>
                <a:cs typeface="Calibri" panose="020F0502020204030204" pitchFamily="34" charset="0"/>
              </a:rPr>
              <a:t> </a:t>
            </a:r>
            <a:endParaRPr lang="x-none" sz="2400" b="1" i="1"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Η αποκάλυψη αυτή, σύμφωνα με το Μωάμεθ δεν έγινε μέσω ενός αγγέλου, όπως π.χ. στην περίπτωση του Μωάμεθ, αλλά απευθείας από τον ίδιο το Θεό στο Μωυσή</a:t>
            </a:r>
            <a:endParaRPr lang="x-none" sz="2400"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Το βιβλίο αυτό απευθύνεται αποκλειστικά στους ιουδαίους</a:t>
            </a:r>
            <a:endParaRPr lang="x-none" sz="2400"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Εμπεριέχει θεολογικές αναφορές (πρόσκληση στο μονοθεϊσμό, αναφορά στην Ημέρα της Κρίσεως,  στον Παράδεισο (</a:t>
            </a:r>
            <a:r>
              <a:rPr lang="el-GR" sz="2400" i="1" dirty="0">
                <a:latin typeface="Calibri" panose="020F0502020204030204" pitchFamily="34" charset="0"/>
                <a:cs typeface="Calibri" panose="020F0502020204030204" pitchFamily="34" charset="0"/>
              </a:rPr>
              <a:t>Jannah</a:t>
            </a:r>
            <a:r>
              <a:rPr lang="el-GR" sz="2400" dirty="0">
                <a:latin typeface="Calibri" panose="020F0502020204030204" pitchFamily="34" charset="0"/>
                <a:cs typeface="Calibri" panose="020F0502020204030204" pitchFamily="34" charset="0"/>
              </a:rPr>
              <a:t>) και την Κόλαση (</a:t>
            </a:r>
            <a:r>
              <a:rPr lang="el-GR" sz="2400" i="1" dirty="0" err="1">
                <a:latin typeface="Calibri" panose="020F0502020204030204" pitchFamily="34" charset="0"/>
                <a:cs typeface="Calibri" panose="020F0502020204030204" pitchFamily="34" charset="0"/>
              </a:rPr>
              <a:t>Jahannam</a:t>
            </a:r>
            <a:r>
              <a:rPr lang="el-GR" sz="2400" dirty="0">
                <a:latin typeface="Calibri" panose="020F0502020204030204" pitchFamily="34" charset="0"/>
                <a:cs typeface="Calibri" panose="020F0502020204030204" pitchFamily="34" charset="0"/>
              </a:rPr>
              <a:t>) κ.ά. </a:t>
            </a:r>
            <a:r>
              <a:rPr lang="el-GR" sz="2400" dirty="0" smtClean="0">
                <a:latin typeface="Calibri" panose="020F0502020204030204" pitchFamily="34" charset="0"/>
                <a:cs typeface="Calibri" panose="020F0502020204030204" pitchFamily="34" charset="0"/>
              </a:rPr>
              <a:t>{Κοράνιο 87:19}</a:t>
            </a:r>
            <a:r>
              <a:rPr lang="el-GR" sz="2400" dirty="0">
                <a:latin typeface="Calibri" panose="020F0502020204030204" pitchFamily="34" charset="0"/>
                <a:cs typeface="Calibri" panose="020F0502020204030204" pitchFamily="34" charset="0"/>
              </a:rPr>
              <a:t> </a:t>
            </a:r>
            <a:endParaRPr lang="x-none" sz="2400" dirty="0">
              <a:latin typeface="Calibri" panose="020F0502020204030204" pitchFamily="34" charset="0"/>
              <a:cs typeface="Calibri" panose="020F0502020204030204" pitchFamily="34" charset="0"/>
            </a:endParaRPr>
          </a:p>
          <a:p>
            <a:pPr algn="just">
              <a:lnSpc>
                <a:spcPct val="90000"/>
              </a:lnSpc>
            </a:pPr>
            <a:r>
              <a:rPr lang="el-GR" sz="2400" dirty="0">
                <a:latin typeface="Calibri" panose="020F0502020204030204" pitchFamily="34" charset="0"/>
                <a:cs typeface="Calibri" panose="020F0502020204030204" pitchFamily="34" charset="0"/>
              </a:rPr>
              <a:t>Εμπεριέχει επίσης και νομικές διατάξεις προς τον ιουδαϊκό λαό (για τη μοιχεία, την κλοπή, το φόνο κ.ά.) </a:t>
            </a:r>
            <a:r>
              <a:rPr lang="el-GR" sz="2400" dirty="0" smtClean="0">
                <a:latin typeface="Calibri" panose="020F0502020204030204" pitchFamily="34" charset="0"/>
                <a:cs typeface="Calibri" panose="020F0502020204030204" pitchFamily="34" charset="0"/>
              </a:rPr>
              <a:t>{Κοράνιο 5:43}</a:t>
            </a:r>
            <a:endParaRPr lang="x-none" sz="2400" dirty="0">
              <a:latin typeface="Calibri" panose="020F0502020204030204" pitchFamily="34" charset="0"/>
              <a:cs typeface="Calibri" panose="020F0502020204030204" pitchFamily="34" charset="0"/>
            </a:endParaRPr>
          </a:p>
          <a:p>
            <a:pPr>
              <a:lnSpc>
                <a:spcPct val="90000"/>
              </a:lnSpc>
            </a:pPr>
            <a:endParaRPr lang="x-none" sz="1600" dirty="0"/>
          </a:p>
        </p:txBody>
      </p:sp>
      <p:sp>
        <p:nvSpPr>
          <p:cNvPr id="10" name="Rectangle 9">
            <a:extLst>
              <a:ext uri="{FF2B5EF4-FFF2-40B4-BE49-F238E27FC236}">
                <a16:creationId xmlns:a16="http://schemas.microsoft.com/office/drawing/2014/main" xmlns="" id="{B6301731-CD34-4213-B979-1F8EE9C38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68030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D241D-0AB9-4A0B-9BFF-15D8B7670D5E}"/>
              </a:ext>
            </a:extLst>
          </p:cNvPr>
          <p:cNvSpPr>
            <a:spLocks noGrp="1"/>
          </p:cNvSpPr>
          <p:nvPr>
            <p:ph type="title"/>
          </p:nvPr>
        </p:nvSpPr>
        <p:spPr>
          <a:xfrm>
            <a:off x="648930" y="395784"/>
            <a:ext cx="9252154" cy="709685"/>
          </a:xfrm>
        </p:spPr>
        <p:txBody>
          <a:bodyPr>
            <a:normAutofit fontScale="90000"/>
          </a:bodyPr>
          <a:lstStyle/>
          <a:p>
            <a:pPr algn="ctr">
              <a:lnSpc>
                <a:spcPct val="90000"/>
              </a:lnSpc>
            </a:pPr>
            <a:r>
              <a:rPr lang="el-GR" b="1" dirty="0">
                <a:solidFill>
                  <a:schemeClr val="tx1"/>
                </a:solidFill>
                <a:latin typeface="Calibri" panose="020F0502020204030204" pitchFamily="34" charset="0"/>
                <a:cs typeface="Calibri" panose="020F0502020204030204" pitchFamily="34" charset="0"/>
              </a:rPr>
              <a:t>Οι Ψαλμοί (</a:t>
            </a:r>
            <a:r>
              <a:rPr lang="en-US" b="1" i="1" dirty="0">
                <a:solidFill>
                  <a:schemeClr val="tx1"/>
                </a:solidFill>
                <a:latin typeface="Calibri" panose="020F0502020204030204" pitchFamily="34" charset="0"/>
                <a:cs typeface="Calibri" panose="020F0502020204030204" pitchFamily="34" charset="0"/>
              </a:rPr>
              <a:t>al</a:t>
            </a:r>
            <a:r>
              <a:rPr lang="el-GR" b="1" i="1" dirty="0">
                <a:solidFill>
                  <a:schemeClr val="tx1"/>
                </a:solidFill>
                <a:latin typeface="Calibri" panose="020F0502020204030204" pitchFamily="34" charset="0"/>
                <a:cs typeface="Calibri" panose="020F0502020204030204" pitchFamily="34" charset="0"/>
              </a:rPr>
              <a:t>-</a:t>
            </a:r>
            <a:r>
              <a:rPr lang="en-US" b="1" i="1" dirty="0">
                <a:solidFill>
                  <a:schemeClr val="tx1"/>
                </a:solidFill>
                <a:latin typeface="Calibri" panose="020F0502020204030204" pitchFamily="34" charset="0"/>
                <a:cs typeface="Calibri" panose="020F0502020204030204" pitchFamily="34" charset="0"/>
              </a:rPr>
              <a:t>Zabūr</a:t>
            </a:r>
            <a:r>
              <a:rPr lang="el-GR" b="1" dirty="0">
                <a:solidFill>
                  <a:schemeClr val="tx1"/>
                </a:solidFill>
                <a:latin typeface="Calibri" panose="020F0502020204030204" pitchFamily="34" charset="0"/>
                <a:cs typeface="Calibri" panose="020F0502020204030204" pitchFamily="34" charset="0"/>
              </a:rPr>
              <a:t>) </a:t>
            </a:r>
            <a:r>
              <a:rPr lang="x-none" sz="3900" b="1" dirty="0"/>
              <a:t/>
            </a:r>
            <a:br>
              <a:rPr lang="x-none" sz="3900" b="1" dirty="0"/>
            </a:br>
            <a:endParaRPr lang="x-none" sz="3900" b="1" dirty="0"/>
          </a:p>
        </p:txBody>
      </p:sp>
      <p:sp>
        <p:nvSpPr>
          <p:cNvPr id="3" name="Content Placeholder 2">
            <a:extLst>
              <a:ext uri="{FF2B5EF4-FFF2-40B4-BE49-F238E27FC236}">
                <a16:creationId xmlns:a16="http://schemas.microsoft.com/office/drawing/2014/main" xmlns="" id="{4343BAE0-0D2C-4D5B-922E-0CB896177683}"/>
              </a:ext>
            </a:extLst>
          </p:cNvPr>
          <p:cNvSpPr>
            <a:spLocks noGrp="1"/>
          </p:cNvSpPr>
          <p:nvPr>
            <p:ph idx="1"/>
          </p:nvPr>
        </p:nvSpPr>
        <p:spPr>
          <a:xfrm>
            <a:off x="191069" y="1105470"/>
            <a:ext cx="7260609" cy="5540990"/>
          </a:xfrm>
        </p:spPr>
        <p:txBody>
          <a:bodyPr>
            <a:normAutofit fontScale="85000" lnSpcReduction="20000"/>
          </a:bodyPr>
          <a:lstStyle/>
          <a:p>
            <a:pPr>
              <a:lnSpc>
                <a:spcPct val="90000"/>
              </a:lnSpc>
            </a:pPr>
            <a:r>
              <a:rPr lang="el-GR" sz="2800" dirty="0">
                <a:latin typeface="Calibri" panose="020F0502020204030204" pitchFamily="34" charset="0"/>
                <a:cs typeface="Calibri" panose="020F0502020204030204" pitchFamily="34" charset="0"/>
              </a:rPr>
              <a:t>Στην αραβική γλώσσα η λέξη </a:t>
            </a:r>
            <a:r>
              <a:rPr lang="en-US" sz="2800" dirty="0">
                <a:latin typeface="Calibri" panose="020F0502020204030204" pitchFamily="34" charset="0"/>
                <a:cs typeface="Calibri" panose="020F0502020204030204" pitchFamily="34" charset="0"/>
              </a:rPr>
              <a:t>Zab</a:t>
            </a:r>
            <a:r>
              <a:rPr lang="el-GR" sz="2800" dirty="0">
                <a:latin typeface="Calibri" panose="020F0502020204030204" pitchFamily="34" charset="0"/>
                <a:cs typeface="Calibri" panose="020F0502020204030204" pitchFamily="34" charset="0"/>
              </a:rPr>
              <a:t>ū</a:t>
            </a:r>
            <a:r>
              <a:rPr lang="en-US" sz="2800" dirty="0">
                <a:latin typeface="Calibri" panose="020F0502020204030204" pitchFamily="34" charset="0"/>
                <a:cs typeface="Calibri" panose="020F0502020204030204" pitchFamily="34" charset="0"/>
              </a:rPr>
              <a:t>r </a:t>
            </a:r>
            <a:r>
              <a:rPr lang="el-GR" sz="2800" dirty="0">
                <a:latin typeface="Calibri" panose="020F0502020204030204" pitchFamily="34" charset="0"/>
                <a:cs typeface="Calibri" panose="020F0502020204030204" pitchFamily="34" charset="0"/>
              </a:rPr>
              <a:t>σημαίνει «επιγραφή», «γραφή» ή «βιβλίο»</a:t>
            </a:r>
            <a:endParaRPr lang="x-none" sz="2800" dirty="0">
              <a:latin typeface="Calibri" panose="020F0502020204030204" pitchFamily="34" charset="0"/>
              <a:cs typeface="Calibri" panose="020F0502020204030204" pitchFamily="34" charset="0"/>
            </a:endParaRPr>
          </a:p>
          <a:p>
            <a:pPr>
              <a:lnSpc>
                <a:spcPct val="90000"/>
              </a:lnSpc>
            </a:pPr>
            <a:r>
              <a:rPr lang="el-GR" sz="2800" dirty="0">
                <a:latin typeface="Calibri" panose="020F0502020204030204" pitchFamily="34" charset="0"/>
                <a:cs typeface="Calibri" panose="020F0502020204030204" pitchFamily="34" charset="0"/>
              </a:rPr>
              <a:t>Τους ψαλμούς τους αποκάλυψε ο Θεός στο Δαυΐδ </a:t>
            </a:r>
            <a:endParaRPr lang="x-none" sz="2800" dirty="0">
              <a:latin typeface="Calibri" panose="020F0502020204030204" pitchFamily="34" charset="0"/>
              <a:cs typeface="Calibri" panose="020F0502020204030204" pitchFamily="34" charset="0"/>
            </a:endParaRPr>
          </a:p>
          <a:p>
            <a:pPr>
              <a:lnSpc>
                <a:spcPct val="90000"/>
              </a:lnSpc>
            </a:pPr>
            <a:r>
              <a:rPr lang="el-GR" sz="2800" dirty="0">
                <a:latin typeface="Calibri" panose="020F0502020204030204" pitchFamily="34" charset="0"/>
                <a:cs typeface="Calibri" panose="020F0502020204030204" pitchFamily="34" charset="0"/>
              </a:rPr>
              <a:t>Το Κοράνιο αναφέρεται τρεις φορές στο βιβλίο των Ψαλμών </a:t>
            </a:r>
            <a:endParaRPr lang="x-none" sz="2800" dirty="0">
              <a:latin typeface="Calibri" panose="020F0502020204030204" pitchFamily="34" charset="0"/>
              <a:cs typeface="Calibri" panose="020F0502020204030204" pitchFamily="34" charset="0"/>
            </a:endParaRPr>
          </a:p>
          <a:p>
            <a:pPr marL="0" indent="0" algn="ctr">
              <a:lnSpc>
                <a:spcPct val="90000"/>
              </a:lnSpc>
              <a:buNone/>
            </a:pPr>
            <a:r>
              <a:rPr lang="el-GR" sz="2800" b="1" dirty="0">
                <a:latin typeface="Calibri" panose="020F0502020204030204" pitchFamily="34" charset="0"/>
                <a:cs typeface="Calibri" panose="020F0502020204030204" pitchFamily="34" charset="0"/>
              </a:rPr>
              <a:t>«Στο Δαυΐδ δώσαμε τους Ψαλμούς» </a:t>
            </a:r>
            <a:endParaRPr lang="el-GR" sz="2800" b="1" dirty="0" smtClean="0">
              <a:latin typeface="Calibri" panose="020F0502020204030204" pitchFamily="34" charset="0"/>
              <a:cs typeface="Calibri" panose="020F0502020204030204" pitchFamily="34" charset="0"/>
            </a:endParaRPr>
          </a:p>
          <a:p>
            <a:pPr marL="0" indent="0" algn="ctr">
              <a:lnSpc>
                <a:spcPct val="90000"/>
              </a:lnSpc>
              <a:buNone/>
            </a:pPr>
            <a:r>
              <a:rPr lang="el-GR" sz="2800" b="1" dirty="0" smtClean="0">
                <a:latin typeface="Calibri" panose="020F0502020204030204" pitchFamily="34" charset="0"/>
                <a:cs typeface="Calibri" panose="020F0502020204030204" pitchFamily="34" charset="0"/>
              </a:rPr>
              <a:t>{Κοράνιο 4:163}</a:t>
            </a:r>
            <a:r>
              <a:rPr lang="el-GR" sz="2800" b="1" dirty="0">
                <a:latin typeface="Calibri" panose="020F0502020204030204" pitchFamily="34" charset="0"/>
                <a:cs typeface="Calibri" panose="020F0502020204030204" pitchFamily="34" charset="0"/>
              </a:rPr>
              <a:t> </a:t>
            </a:r>
            <a:endParaRPr lang="x-none" sz="2800" b="1" dirty="0">
              <a:latin typeface="Calibri" panose="020F0502020204030204" pitchFamily="34" charset="0"/>
              <a:cs typeface="Calibri" panose="020F0502020204030204" pitchFamily="34" charset="0"/>
            </a:endParaRPr>
          </a:p>
          <a:p>
            <a:pPr marL="0" indent="0" algn="ctr">
              <a:lnSpc>
                <a:spcPct val="90000"/>
              </a:lnSpc>
              <a:buNone/>
            </a:pPr>
            <a:r>
              <a:rPr lang="el-GR" sz="2800" b="1" dirty="0">
                <a:latin typeface="Calibri" panose="020F0502020204030204" pitchFamily="34" charset="0"/>
                <a:cs typeface="Calibri" panose="020F0502020204030204" pitchFamily="34" charset="0"/>
              </a:rPr>
              <a:t>«Έχουμε προτιμήσει μερικούς προφήτες από άλλους, και δώσαμε στο Δαυΐδ ένα ζεβούρ (βιβλίο σταλμένο σ’ αυτόν)» </a:t>
            </a:r>
            <a:endParaRPr lang="el-GR" sz="2800" b="1" dirty="0" smtClean="0">
              <a:latin typeface="Calibri" panose="020F0502020204030204" pitchFamily="34" charset="0"/>
              <a:cs typeface="Calibri" panose="020F0502020204030204" pitchFamily="34" charset="0"/>
            </a:endParaRPr>
          </a:p>
          <a:p>
            <a:pPr marL="0" indent="0" algn="ctr">
              <a:lnSpc>
                <a:spcPct val="90000"/>
              </a:lnSpc>
              <a:buNone/>
            </a:pPr>
            <a:r>
              <a:rPr lang="el-GR" sz="2800" b="1" dirty="0" smtClean="0">
                <a:latin typeface="Calibri" panose="020F0502020204030204" pitchFamily="34" charset="0"/>
                <a:cs typeface="Calibri" panose="020F0502020204030204" pitchFamily="34" charset="0"/>
              </a:rPr>
              <a:t>{Κοράνιο 17:55}</a:t>
            </a:r>
            <a:r>
              <a:rPr lang="el-GR" sz="2800" b="1" dirty="0">
                <a:latin typeface="Calibri" panose="020F0502020204030204" pitchFamily="34" charset="0"/>
                <a:cs typeface="Calibri" panose="020F0502020204030204" pitchFamily="34" charset="0"/>
              </a:rPr>
              <a:t> </a:t>
            </a:r>
            <a:endParaRPr lang="x-none" sz="2800" b="1" dirty="0">
              <a:latin typeface="Calibri" panose="020F0502020204030204" pitchFamily="34" charset="0"/>
              <a:cs typeface="Calibri" panose="020F0502020204030204" pitchFamily="34" charset="0"/>
            </a:endParaRPr>
          </a:p>
          <a:p>
            <a:pPr>
              <a:lnSpc>
                <a:spcPct val="90000"/>
              </a:lnSpc>
            </a:pPr>
            <a:r>
              <a:rPr lang="el-GR" sz="2800" dirty="0">
                <a:latin typeface="Calibri" panose="020F0502020204030204" pitchFamily="34" charset="0"/>
                <a:cs typeface="Calibri" panose="020F0502020204030204" pitchFamily="34" charset="0"/>
              </a:rPr>
              <a:t>Θεολογικά περιείχε τις ίδιες αναφορές με την Torah</a:t>
            </a:r>
            <a:endParaRPr lang="x-none" sz="2800" dirty="0">
              <a:latin typeface="Calibri" panose="020F0502020204030204" pitchFamily="34" charset="0"/>
              <a:cs typeface="Calibri" panose="020F0502020204030204" pitchFamily="34" charset="0"/>
            </a:endParaRPr>
          </a:p>
          <a:p>
            <a:pPr>
              <a:lnSpc>
                <a:spcPct val="90000"/>
              </a:lnSpc>
            </a:pPr>
            <a:r>
              <a:rPr lang="el-GR" sz="2800" dirty="0">
                <a:latin typeface="Calibri" panose="020F0502020204030204" pitchFamily="34" charset="0"/>
                <a:cs typeface="Calibri" panose="020F0502020204030204" pitchFamily="34" charset="0"/>
              </a:rPr>
              <a:t>Πρόκειται για ένα βιβλίο υμνολογίας προς το Θεό</a:t>
            </a:r>
            <a:endParaRPr lang="x-none" sz="2800" dirty="0">
              <a:latin typeface="Calibri" panose="020F0502020204030204" pitchFamily="34" charset="0"/>
              <a:cs typeface="Calibri" panose="020F0502020204030204" pitchFamily="34" charset="0"/>
            </a:endParaRPr>
          </a:p>
          <a:p>
            <a:pPr>
              <a:lnSpc>
                <a:spcPct val="90000"/>
              </a:lnSpc>
            </a:pPr>
            <a:r>
              <a:rPr lang="el-GR" sz="2800" dirty="0">
                <a:latin typeface="Calibri" panose="020F0502020204030204" pitchFamily="34" charset="0"/>
                <a:cs typeface="Calibri" panose="020F0502020204030204" pitchFamily="34" charset="0"/>
              </a:rPr>
              <a:t>Ο Μωάμεθ αναφέρει ότι ο Δαυΐδ συνήθιζε να διατάζει τα ζώα να απαγγέλουν αποσπάσματα από τους Ψαλμούς </a:t>
            </a:r>
            <a:endParaRPr lang="x-none" sz="2800" dirty="0">
              <a:latin typeface="Calibri" panose="020F0502020204030204" pitchFamily="34" charset="0"/>
              <a:cs typeface="Calibri" panose="020F0502020204030204" pitchFamily="34" charset="0"/>
            </a:endParaRPr>
          </a:p>
          <a:p>
            <a:pPr>
              <a:lnSpc>
                <a:spcPct val="90000"/>
              </a:lnSpc>
            </a:pPr>
            <a:endParaRPr lang="x-none" sz="1700" dirty="0"/>
          </a:p>
        </p:txBody>
      </p:sp>
      <p:pic>
        <p:nvPicPr>
          <p:cNvPr id="6" name="Εικόνα 13" descr="A picture containing indoor, table, sitting, bed&#10;&#10;Description automatically generated">
            <a:extLst>
              <a:ext uri="{FF2B5EF4-FFF2-40B4-BE49-F238E27FC236}">
                <a16:creationId xmlns:a16="http://schemas.microsoft.com/office/drawing/2014/main" xmlns="" id="{85E7932C-F194-4AC5-935D-04600BD9A2BD}"/>
              </a:ext>
            </a:extLst>
          </p:cNvPr>
          <p:cNvPicPr/>
          <p:nvPr/>
        </p:nvPicPr>
        <p:blipFill rotWithShape="1">
          <a:blip r:embed="rId3"/>
          <a:srcRect t="13710"/>
          <a:stretch/>
        </p:blipFill>
        <p:spPr bwMode="auto">
          <a:xfrm>
            <a:off x="7551643" y="2052213"/>
            <a:ext cx="3991900" cy="4196185"/>
          </a:xfrm>
          <a:prstGeom prst="rect">
            <a:avLst/>
          </a:prstGeom>
          <a:noFill/>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418375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6664DB-2486-4D05-99FA-2B2A769A4A82}"/>
              </a:ext>
            </a:extLst>
          </p:cNvPr>
          <p:cNvSpPr>
            <a:spLocks noGrp="1"/>
          </p:cNvSpPr>
          <p:nvPr>
            <p:ph type="title"/>
          </p:nvPr>
        </p:nvSpPr>
        <p:spPr>
          <a:xfrm>
            <a:off x="532263" y="272955"/>
            <a:ext cx="9662615" cy="764275"/>
          </a:xfrm>
        </p:spPr>
        <p:txBody>
          <a:bodyPr>
            <a:normAutofit/>
          </a:bodyPr>
          <a:lstStyle/>
          <a:p>
            <a:pPr algn="ctr"/>
            <a:r>
              <a:rPr lang="el-GR" b="1" dirty="0">
                <a:solidFill>
                  <a:schemeClr val="tx1"/>
                </a:solidFill>
              </a:rPr>
              <a:t> </a:t>
            </a:r>
            <a:r>
              <a:rPr lang="el-GR" b="1" dirty="0">
                <a:solidFill>
                  <a:schemeClr val="tx1"/>
                </a:solidFill>
                <a:latin typeface="Calibri" panose="020F0502020204030204" pitchFamily="34" charset="0"/>
                <a:cs typeface="Calibri" panose="020F0502020204030204" pitchFamily="34" charset="0"/>
              </a:rPr>
              <a:t>Το Ευαγγέλιο (</a:t>
            </a:r>
            <a:r>
              <a:rPr lang="en-US" b="1" i="1" dirty="0">
                <a:solidFill>
                  <a:schemeClr val="tx1"/>
                </a:solidFill>
                <a:latin typeface="Calibri" panose="020F0502020204030204" pitchFamily="34" charset="0"/>
                <a:cs typeface="Calibri" panose="020F0502020204030204" pitchFamily="34" charset="0"/>
              </a:rPr>
              <a:t>al</a:t>
            </a:r>
            <a:r>
              <a:rPr lang="el-GR" b="1" i="1" dirty="0">
                <a:solidFill>
                  <a:schemeClr val="tx1"/>
                </a:solidFill>
                <a:latin typeface="Calibri" panose="020F0502020204030204" pitchFamily="34" charset="0"/>
                <a:cs typeface="Calibri" panose="020F0502020204030204" pitchFamily="34" charset="0"/>
              </a:rPr>
              <a:t>-Injīl</a:t>
            </a:r>
            <a:r>
              <a:rPr lang="el-GR" b="1" dirty="0">
                <a:solidFill>
                  <a:schemeClr val="tx1"/>
                </a:solidFill>
                <a:latin typeface="Calibri" panose="020F0502020204030204" pitchFamily="34" charset="0"/>
                <a:cs typeface="Calibri" panose="020F0502020204030204" pitchFamily="34" charset="0"/>
              </a:rPr>
              <a:t>)</a:t>
            </a:r>
            <a:endParaRPr lang="x-none" b="1"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50F8A364-E5EF-47A7-B583-D0180F9B1CC9}"/>
              </a:ext>
            </a:extLst>
          </p:cNvPr>
          <p:cNvSpPr>
            <a:spLocks noGrp="1"/>
          </p:cNvSpPr>
          <p:nvPr>
            <p:ph idx="1"/>
          </p:nvPr>
        </p:nvSpPr>
        <p:spPr>
          <a:xfrm>
            <a:off x="532264" y="1037231"/>
            <a:ext cx="6864824" cy="5704764"/>
          </a:xfrm>
        </p:spPr>
        <p:txBody>
          <a:bodyPr>
            <a:normAutofit fontScale="70000" lnSpcReduction="20000"/>
          </a:bodyPr>
          <a:lstStyle/>
          <a:p>
            <a:pPr>
              <a:lnSpc>
                <a:spcPct val="90000"/>
              </a:lnSpc>
            </a:pPr>
            <a:r>
              <a:rPr lang="en-GB" sz="3100" dirty="0">
                <a:latin typeface="Calibri" panose="020F0502020204030204" pitchFamily="34" charset="0"/>
                <a:cs typeface="Calibri" panose="020F0502020204030204" pitchFamily="34" charset="0"/>
              </a:rPr>
              <a:t>T</a:t>
            </a:r>
            <a:r>
              <a:rPr lang="el-GR" sz="3100" dirty="0">
                <a:latin typeface="Calibri" panose="020F0502020204030204" pitchFamily="34" charset="0"/>
                <a:cs typeface="Calibri" panose="020F0502020204030204" pitchFamily="34" charset="0"/>
              </a:rPr>
              <a:t>ο Ευαγγέλιο το αποκάλυψε ο Θεός στον Ιησού </a:t>
            </a:r>
            <a:endParaRPr lang="x-none" sz="3100" dirty="0">
              <a:latin typeface="Calibri" panose="020F0502020204030204" pitchFamily="34" charset="0"/>
              <a:cs typeface="Calibri" panose="020F0502020204030204" pitchFamily="34" charset="0"/>
            </a:endParaRPr>
          </a:p>
          <a:p>
            <a:pPr>
              <a:lnSpc>
                <a:spcPct val="90000"/>
              </a:lnSpc>
            </a:pPr>
            <a:r>
              <a:rPr lang="el-GR" sz="3100" dirty="0">
                <a:latin typeface="Calibri" panose="020F0502020204030204" pitchFamily="34" charset="0"/>
                <a:cs typeface="Calibri" panose="020F0502020204030204" pitchFamily="34" charset="0"/>
              </a:rPr>
              <a:t>Ο όρος «Ευαγγέλιο» (</a:t>
            </a:r>
            <a:r>
              <a:rPr lang="en-GB" sz="3100" i="1" dirty="0" err="1">
                <a:latin typeface="Calibri" panose="020F0502020204030204" pitchFamily="34" charset="0"/>
                <a:cs typeface="Calibri" panose="020F0502020204030204" pitchFamily="34" charset="0"/>
              </a:rPr>
              <a:t>Inj</a:t>
            </a:r>
            <a:r>
              <a:rPr lang="el-GR" sz="3100" i="1" dirty="0">
                <a:latin typeface="Calibri" panose="020F0502020204030204" pitchFamily="34" charset="0"/>
                <a:cs typeface="Calibri" panose="020F0502020204030204" pitchFamily="34" charset="0"/>
              </a:rPr>
              <a:t>ī</a:t>
            </a:r>
            <a:r>
              <a:rPr lang="en-GB" sz="3100" i="1" dirty="0">
                <a:latin typeface="Calibri" panose="020F0502020204030204" pitchFamily="34" charset="0"/>
                <a:cs typeface="Calibri" panose="020F0502020204030204" pitchFamily="34" charset="0"/>
              </a:rPr>
              <a:t>l</a:t>
            </a:r>
            <a:r>
              <a:rPr lang="el-GR" sz="3100" dirty="0">
                <a:latin typeface="Calibri" panose="020F0502020204030204" pitchFamily="34" charset="0"/>
                <a:cs typeface="Calibri" panose="020F0502020204030204" pitchFamily="34" charset="0"/>
              </a:rPr>
              <a:t>) </a:t>
            </a:r>
            <a:r>
              <a:rPr lang="el-GR" sz="3100" dirty="0" smtClean="0">
                <a:latin typeface="Calibri" panose="020F0502020204030204" pitchFamily="34" charset="0"/>
                <a:cs typeface="Calibri" panose="020F0502020204030204" pitchFamily="34" charset="0"/>
              </a:rPr>
              <a:t>απαντά </a:t>
            </a:r>
            <a:r>
              <a:rPr lang="el-GR" sz="3100" dirty="0">
                <a:latin typeface="Calibri" panose="020F0502020204030204" pitchFamily="34" charset="0"/>
                <a:cs typeface="Calibri" panose="020F0502020204030204" pitchFamily="34" charset="0"/>
              </a:rPr>
              <a:t>δώδεκα φορές στο Κοράνιο</a:t>
            </a:r>
            <a:r>
              <a:rPr lang="ar-SA" sz="3100" dirty="0">
                <a:latin typeface="Calibri" panose="020F0502020204030204" pitchFamily="34" charset="0"/>
                <a:cs typeface="Calibri" panose="020F0502020204030204" pitchFamily="34" charset="0"/>
              </a:rPr>
              <a:t> </a:t>
            </a:r>
            <a:endParaRPr lang="x-none" sz="3100" dirty="0">
              <a:latin typeface="Calibri" panose="020F0502020204030204" pitchFamily="34" charset="0"/>
              <a:cs typeface="Calibri" panose="020F0502020204030204" pitchFamily="34" charset="0"/>
            </a:endParaRPr>
          </a:p>
          <a:p>
            <a:pPr marL="0" indent="0" algn="ctr">
              <a:lnSpc>
                <a:spcPct val="90000"/>
              </a:lnSpc>
              <a:buNone/>
            </a:pPr>
            <a:r>
              <a:rPr lang="el-GR" sz="3100" i="1" dirty="0">
                <a:latin typeface="Calibri" panose="020F0502020204030204" pitchFamily="34" charset="0"/>
                <a:cs typeface="Calibri" panose="020F0502020204030204" pitchFamily="34" charset="0"/>
              </a:rPr>
              <a:t> </a:t>
            </a:r>
            <a:r>
              <a:rPr lang="el-GR" sz="3100" b="1" dirty="0">
                <a:latin typeface="Calibri" panose="020F0502020204030204" pitchFamily="34" charset="0"/>
                <a:cs typeface="Calibri" panose="020F0502020204030204" pitchFamily="34" charset="0"/>
              </a:rPr>
              <a:t>«Και πάνω στα χέρια τους στείλαμε τον Ιησού, τον γιο της Μαριάμ, επικυρώνοντας τις Γραφές (</a:t>
            </a:r>
            <a:r>
              <a:rPr lang="en-GB" sz="3100" b="1" i="1" dirty="0">
                <a:latin typeface="Calibri" panose="020F0502020204030204" pitchFamily="34" charset="0"/>
                <a:cs typeface="Calibri" panose="020F0502020204030204" pitchFamily="34" charset="0"/>
              </a:rPr>
              <a:t>Tawr</a:t>
            </a:r>
            <a:r>
              <a:rPr lang="el-GR" sz="3100" b="1" i="1" dirty="0">
                <a:latin typeface="Calibri" panose="020F0502020204030204" pitchFamily="34" charset="0"/>
                <a:cs typeface="Calibri" panose="020F0502020204030204" pitchFamily="34" charset="0"/>
              </a:rPr>
              <a:t>ā</a:t>
            </a:r>
            <a:r>
              <a:rPr lang="en-GB" sz="3100" b="1" i="1" dirty="0">
                <a:latin typeface="Calibri" panose="020F0502020204030204" pitchFamily="34" charset="0"/>
                <a:cs typeface="Calibri" panose="020F0502020204030204" pitchFamily="34" charset="0"/>
              </a:rPr>
              <a:t>t</a:t>
            </a:r>
            <a:r>
              <a:rPr lang="el-GR" sz="3100" b="1" dirty="0">
                <a:latin typeface="Calibri" panose="020F0502020204030204" pitchFamily="34" charset="0"/>
                <a:cs typeface="Calibri" panose="020F0502020204030204" pitchFamily="34" charset="0"/>
              </a:rPr>
              <a:t>) που είχαν σταλεί πριν απ’ αυτόν, και του δώσαμε το Ευαγγέλιο, στο οποίο υπάρχει η καθοδήγηση και το φως, καθώς και η επικύρωση των Γραφών που είχαν σταλεί πριν απ’ αυτόν» </a:t>
            </a:r>
            <a:endParaRPr lang="el-GR" sz="3100" b="1" dirty="0" smtClean="0">
              <a:latin typeface="Calibri" panose="020F0502020204030204" pitchFamily="34" charset="0"/>
              <a:cs typeface="Calibri" panose="020F0502020204030204" pitchFamily="34" charset="0"/>
            </a:endParaRPr>
          </a:p>
          <a:p>
            <a:pPr marL="0" indent="0" algn="ctr">
              <a:lnSpc>
                <a:spcPct val="90000"/>
              </a:lnSpc>
              <a:buNone/>
            </a:pPr>
            <a:r>
              <a:rPr lang="el-GR" sz="3100" b="1" dirty="0" smtClean="0">
                <a:latin typeface="Calibri" panose="020F0502020204030204" pitchFamily="34" charset="0"/>
                <a:cs typeface="Calibri" panose="020F0502020204030204" pitchFamily="34" charset="0"/>
              </a:rPr>
              <a:t>{</a:t>
            </a:r>
            <a:r>
              <a:rPr lang="el-GR" sz="3100" b="1" dirty="0">
                <a:latin typeface="Calibri" panose="020F0502020204030204" pitchFamily="34" charset="0"/>
                <a:cs typeface="Calibri" panose="020F0502020204030204" pitchFamily="34" charset="0"/>
              </a:rPr>
              <a:t>Κοράνιο 5: 46} </a:t>
            </a:r>
            <a:endParaRPr lang="en-GB" sz="3100" b="1" dirty="0">
              <a:latin typeface="Calibri" panose="020F0502020204030204" pitchFamily="34" charset="0"/>
              <a:cs typeface="Calibri" panose="020F0502020204030204" pitchFamily="34" charset="0"/>
            </a:endParaRPr>
          </a:p>
          <a:p>
            <a:pPr marL="0" indent="0" algn="ctr">
              <a:lnSpc>
                <a:spcPct val="90000"/>
              </a:lnSpc>
              <a:buNone/>
            </a:pPr>
            <a:r>
              <a:rPr lang="el-GR" sz="3100" b="1" dirty="0">
                <a:latin typeface="Calibri" panose="020F0502020204030204" pitchFamily="34" charset="0"/>
                <a:cs typeface="Calibri" panose="020F0502020204030204" pitchFamily="34" charset="0"/>
              </a:rPr>
              <a:t>«Στείλαμε τον Ιησού, τον γιο της Μαριάμ, και του δώσαμε το Ευαγγέλιο και βάλαμε στις καρδιές εκείνων που τον ακολούθησαν τον οίκτο και την ευσπλαχνία» {Κοράνιο 57: 27}</a:t>
            </a:r>
            <a:endParaRPr lang="x-none" sz="3100" b="1" dirty="0">
              <a:latin typeface="Calibri" panose="020F0502020204030204" pitchFamily="34" charset="0"/>
              <a:cs typeface="Calibri" panose="020F0502020204030204" pitchFamily="34" charset="0"/>
            </a:endParaRPr>
          </a:p>
          <a:p>
            <a:pPr algn="just">
              <a:lnSpc>
                <a:spcPct val="90000"/>
              </a:lnSpc>
            </a:pPr>
            <a:r>
              <a:rPr lang="el-GR" sz="3100" dirty="0">
                <a:latin typeface="Calibri" panose="020F0502020204030204" pitchFamily="34" charset="0"/>
                <a:cs typeface="Calibri" panose="020F0502020204030204" pitchFamily="34" charset="0"/>
              </a:rPr>
              <a:t>Θεολογικά περιέχει το ίδιο περιεχόμενο με τα προηγούμενα, διαφέρει μόνο στο νόμο </a:t>
            </a:r>
            <a:endParaRPr lang="x-none" sz="3100" dirty="0">
              <a:latin typeface="Calibri" panose="020F0502020204030204" pitchFamily="34" charset="0"/>
              <a:cs typeface="Calibri" panose="020F0502020204030204" pitchFamily="34" charset="0"/>
            </a:endParaRPr>
          </a:p>
          <a:p>
            <a:pPr algn="just">
              <a:lnSpc>
                <a:spcPct val="90000"/>
              </a:lnSpc>
            </a:pPr>
            <a:r>
              <a:rPr lang="el-GR" sz="3100" dirty="0">
                <a:latin typeface="Calibri" panose="020F0502020204030204" pitchFamily="34" charset="0"/>
                <a:cs typeface="Calibri" panose="020F0502020204030204" pitchFamily="34" charset="0"/>
              </a:rPr>
              <a:t>Απευθύνεται και αυτό στον ιουδαϊκό λαό και όχι σε όλη την οικουμένη </a:t>
            </a:r>
            <a:endParaRPr lang="x-none" sz="3100" dirty="0">
              <a:latin typeface="Calibri" panose="020F0502020204030204" pitchFamily="34" charset="0"/>
              <a:cs typeface="Calibri" panose="020F0502020204030204" pitchFamily="34" charset="0"/>
            </a:endParaRPr>
          </a:p>
          <a:p>
            <a:pPr algn="just">
              <a:lnSpc>
                <a:spcPct val="90000"/>
              </a:lnSpc>
            </a:pPr>
            <a:r>
              <a:rPr lang="el-GR" sz="3100" dirty="0">
                <a:latin typeface="Calibri" panose="020F0502020204030204" pitchFamily="34" charset="0"/>
                <a:cs typeface="Calibri" panose="020F0502020204030204" pitchFamily="34" charset="0"/>
              </a:rPr>
              <a:t>Εστάλη, προκειμένου να βελτιώσει σε ορισμένα σημεία το νόμο του Μωυσέως</a:t>
            </a:r>
            <a:endParaRPr lang="x-none" sz="3100" dirty="0">
              <a:latin typeface="Calibri" panose="020F0502020204030204" pitchFamily="34" charset="0"/>
              <a:cs typeface="Calibri" panose="020F0502020204030204" pitchFamily="34" charset="0"/>
            </a:endParaRPr>
          </a:p>
          <a:p>
            <a:pPr>
              <a:lnSpc>
                <a:spcPct val="90000"/>
              </a:lnSpc>
            </a:pPr>
            <a:endParaRPr lang="x-none" sz="1400" dirty="0"/>
          </a:p>
        </p:txBody>
      </p:sp>
      <p:pic>
        <p:nvPicPr>
          <p:cNvPr id="4" name="Εικόνα 14">
            <a:extLst>
              <a:ext uri="{FF2B5EF4-FFF2-40B4-BE49-F238E27FC236}">
                <a16:creationId xmlns:a16="http://schemas.microsoft.com/office/drawing/2014/main" xmlns="" id="{14AB76D2-C10A-463F-803F-450A161A47A1}"/>
              </a:ext>
            </a:extLst>
          </p:cNvPr>
          <p:cNvPicPr/>
          <p:nvPr/>
        </p:nvPicPr>
        <p:blipFill rotWithShape="1">
          <a:blip r:embed="rId3"/>
          <a:srcRect l="12770" r="15879" b="-2"/>
          <a:stretch/>
        </p:blipFill>
        <p:spPr bwMode="auto">
          <a:xfrm>
            <a:off x="7551643" y="2052213"/>
            <a:ext cx="3991900" cy="4196185"/>
          </a:xfrm>
          <a:prstGeom prst="rect">
            <a:avLst/>
          </a:prstGeom>
          <a:noFill/>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0852119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TM02836342[[fn=Ιόν]]</Template>
  <TotalTime>274</TotalTime>
  <Words>1478</Words>
  <Application>Microsoft Office PowerPoint</Application>
  <PresentationFormat>Ευρεία οθόνη</PresentationFormat>
  <Paragraphs>135</Paragraphs>
  <Slides>18</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18</vt:i4>
      </vt:variant>
    </vt:vector>
  </HeadingPairs>
  <TitlesOfParts>
    <vt:vector size="24" baseType="lpstr">
      <vt:lpstr>Arial</vt:lpstr>
      <vt:lpstr>Calibri</vt:lpstr>
      <vt:lpstr>Century Gothic</vt:lpstr>
      <vt:lpstr>Wingdings</vt:lpstr>
      <vt:lpstr>Wingdings 3</vt:lpstr>
      <vt:lpstr>Ιόν</vt:lpstr>
      <vt:lpstr>Η ΒΙΒΛΟΣ ΣΤΟ ΙΣΛΑΜ Δρ. Δημήτριος Αθανασίου, Εντεταλμένος διδάσκων και Μεταδιδακτορικός ερευνητής του Τμήματος Κοινωνικής Θεολογίας και Θρησκειολογίας</vt:lpstr>
      <vt:lpstr>Τις θείες αποκαλύψεις (τα θεόπνευστα βιβλία) που δέχεται το Ισλάμ </vt:lpstr>
      <vt:lpstr>Παρουσίαση του PowerPoint</vt:lpstr>
      <vt:lpstr>Παρουσίαση του PowerPoint</vt:lpstr>
      <vt:lpstr>Παρουσίαση του PowerPoint</vt:lpstr>
      <vt:lpstr>Ανάλυση των βιβλίων </vt:lpstr>
      <vt:lpstr>Η Torah (al-Tawrāt)  </vt:lpstr>
      <vt:lpstr>Οι Ψαλμοί (al-Zabūr)  </vt:lpstr>
      <vt:lpstr> Το Ευαγγέλιο (al-Injīl)</vt:lpstr>
      <vt:lpstr>Το Κοράνιο (al-Qurʾān) </vt:lpstr>
      <vt:lpstr>Παρουσίαση του PowerPoint</vt:lpstr>
      <vt:lpstr>Τάσεις προσέγγισης της Βίβλου στην ισλαμική σκέψη</vt:lpstr>
      <vt:lpstr>1) Η Βίβλος είναι μέρος της αποκάλυψης του Θεού </vt:lpstr>
      <vt:lpstr>Παραδείγματα </vt:lpstr>
      <vt:lpstr>2) Ισλαμοποίηση της Βίβλου</vt:lpstr>
      <vt:lpstr>3) Λόγος περί αλλοίωσης της Βίβλου (taḥrīf) και οι σχετικές θεωρίες</vt:lpstr>
      <vt:lpstr>Τρεις είναι οι επικρατέστερες θεωρίες, οι οποίες κυριάρχησαν στον ισλαμικό κόσμο, αναφορικά με την αλλοίωση της Βίβλου, εκ μέρους των ιουδαίων και των χριστιανών </vt:lpstr>
      <vt:lpstr>Παράδειγμα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ΒΙΒΛΟΣ ΣΤΟ ΙΣΛΑΜ</dc:title>
  <dc:creator>Antoniou Minas</dc:creator>
  <cp:lastModifiedBy>Dimitris</cp:lastModifiedBy>
  <cp:revision>58</cp:revision>
  <dcterms:created xsi:type="dcterms:W3CDTF">2020-01-08T20:59:43Z</dcterms:created>
  <dcterms:modified xsi:type="dcterms:W3CDTF">2021-01-31T21:44:41Z</dcterms:modified>
</cp:coreProperties>
</file>