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667" autoAdjust="0"/>
    <p:restoredTop sz="94684"/>
  </p:normalViewPr>
  <p:slideViewPr>
    <p:cSldViewPr snapToGrid="0">
      <p:cViewPr>
        <p:scale>
          <a:sx n="70" d="100"/>
          <a:sy n="70" d="100"/>
        </p:scale>
        <p:origin x="-948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55088-6357-BE45-B948-A8153743B957}" type="datetimeFigureOut">
              <a:rPr lang="el-GR" smtClean="0"/>
              <a:pPr/>
              <a:t>4/5/2023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7C5C6-BB2E-9F43-860E-D7A5F067DED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6988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FBA8D9-BDA3-B045-BD0A-274C074CF157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3A16-78CD-4549-8990-E12BE459A9F5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FC9A44C-FCA7-1A40-95F9-7CA6A5EA2819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569A-D1DE-C64F-A3CC-7832C2DD4F8D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38198C1-7F8F-0C40-BC91-925C58892028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6D4C-7A3B-5D4B-B157-646BA32BB8EF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0976-7562-E049-A268-94D3074E694A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69EC-43AC-F849-85C7-5499AE617A13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9956-C779-DD47-BB15-8C47741339A8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785D502-8277-634C-B4AF-F5B29F99B752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dirty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CB47-FFBF-144E-B4FF-A943D85B8AB8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6BB5469-C423-8745-9C9D-D8BC31CB13AF}" type="datetime1">
              <a:rPr lang="el-GR" smtClean="0"/>
              <a:pPr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B4E9FB9-AA67-860D-6D70-43844F3D7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937" y="2297452"/>
            <a:ext cx="10993549" cy="689616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ΔΥΣΠΛΑΣΤΙΚΟΣ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ΣΠιΛΟΣ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D5734DF9-89A8-35B0-2448-D14BCEFA1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937" y="5641568"/>
            <a:ext cx="11300813" cy="856715"/>
          </a:xfrm>
        </p:spPr>
        <p:txBody>
          <a:bodyPr>
            <a:normAutofit/>
          </a:bodyPr>
          <a:lstStyle/>
          <a:p>
            <a:r>
              <a:rPr lang="el-GR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Επιμελεια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l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ΚΟΥΝΑΔΗΣ ΑΝΑΣΤΑΣΙΟΣ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ΚΥΡΙΑΚΟΠΟΥΛΟΥ ΑΓΓΕΛΙΚΗ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ΜΑΓΓΑΝΙΑΡΗΣ ΝΙΚΟΛΑΟΣ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ΜΠΕΛΙΟΥ ΘΕΟΔ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ΣΙΑ- ΜΑΡΙΑ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5829DB9-595D-6ED2-162D-1E76C128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4" y="574852"/>
            <a:ext cx="1204840" cy="1559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AA5F39-C5D5-C28F-F87C-AA40D4F87891}"/>
              </a:ext>
            </a:extLst>
          </p:cNvPr>
          <p:cNvSpPr txBox="1"/>
          <p:nvPr/>
        </p:nvSpPr>
        <p:spPr>
          <a:xfrm>
            <a:off x="1211282" y="879215"/>
            <a:ext cx="5902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ΕΘΝΙΚΟ ΚΑΙ ΚΑΠΟΔΙΣΤΡΙΑΚΟ ΠΑΝΕΠΙΣΤΗΜΙΟ ΑΘΗΝΩΝ </a:t>
            </a: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ΤΜΗΜΑ ΙΑΤΡΙΚΗΣ, 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ΕΞΑΜΗΝΟ ΣΠΟΥΔΩΝ</a:t>
            </a: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ΙΣΤΟΠΑΘΟΛΟΓΙΑ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E5213B-65AA-CEE9-A895-0905E38BE9C7}"/>
              </a:ext>
            </a:extLst>
          </p:cNvPr>
          <p:cNvSpPr txBox="1"/>
          <p:nvPr/>
        </p:nvSpPr>
        <p:spPr>
          <a:xfrm>
            <a:off x="8731551" y="5762148"/>
            <a:ext cx="53538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ΕΠΙΒΛΕΠΩΝ ΚΑΘΗΓΗΤΗΣ</a:t>
            </a:r>
            <a:r>
              <a:rPr lang="en-US" sz="20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l-GR" sz="1400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ΛΑΖΑΡΗΣ Χ. ΑΝΔΡΕΑΣ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EED02A-84C0-794D-4E26-610247B877AA}"/>
              </a:ext>
            </a:extLst>
          </p:cNvPr>
          <p:cNvSpPr txBox="1"/>
          <p:nvPr/>
        </p:nvSpPr>
        <p:spPr>
          <a:xfrm>
            <a:off x="4015740" y="3113988"/>
            <a:ext cx="416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Clr>
                <a:schemeClr val="bg1"/>
              </a:buClr>
              <a:buFont typeface="+mj-lt"/>
              <a:buAutoNum type="romanUcPeriod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ΟΡΙΣΜΟΣ</a:t>
            </a:r>
          </a:p>
          <a:p>
            <a:pPr marL="400050" indent="-400050" algn="just">
              <a:buClr>
                <a:schemeClr val="bg1"/>
              </a:buClr>
              <a:buFont typeface="+mj-lt"/>
              <a:buAutoNum type="romanUcPeriod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ΠΑΡΑΓΟΝΤΕΣ ΚΙΝΔΥΝΟΥ ΑΝΑΠΤΥΞΗΣ ΜΕΛΑΝΩΜΑΤΟΣ</a:t>
            </a:r>
          </a:p>
          <a:p>
            <a:pPr marL="400050" indent="-400050" algn="just">
              <a:buClr>
                <a:schemeClr val="bg1"/>
              </a:buClr>
              <a:buFont typeface="+mj-lt"/>
              <a:buAutoNum type="romanUcPeriod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ΙΣΤΟΛΟΓΙΚΑ ΧΑΡΑΚΤΗΡΙΣΤΙΚΑ </a:t>
            </a:r>
          </a:p>
          <a:p>
            <a:pPr marL="400050" indent="-400050" algn="just">
              <a:buClr>
                <a:schemeClr val="bg1"/>
              </a:buClr>
              <a:buFont typeface="+mj-lt"/>
              <a:buAutoNum type="romanUcPeriod"/>
            </a:pP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ΘΕΡΑΠΕΙΑ </a:t>
            </a:r>
          </a:p>
        </p:txBody>
      </p:sp>
    </p:spTree>
    <p:extLst>
      <p:ext uri="{BB962C8B-B14F-4D97-AF65-F5344CB8AC3E}">
        <p14:creationId xmlns:p14="http://schemas.microsoft.com/office/powerpoint/2010/main" xmlns="" val="262026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7FD00C-4259-E258-1424-F498939C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>
                <a:latin typeface="Calibri" panose="020F0502020204030204" pitchFamily="34" charset="0"/>
                <a:cs typeface="Calibri" panose="020F0502020204030204" pitchFamily="34" charset="0"/>
              </a:rPr>
              <a:t>ΟΡΙΣΜΟΣ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71227EEF-87F1-899A-EB27-9546DFCB5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34" y="1821240"/>
            <a:ext cx="11029615" cy="43346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Δυσπλαστικός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Σπίλος :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Μελαγχρωστική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βλάβη που σχετίζεται κλινικά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ιστολογικά τόσο με έναν κοινό </a:t>
            </a:r>
            <a:r>
              <a:rPr lang="el-G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σπιλομελανοκυτταρικό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σπίλο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όσο και με το μελάνωμα. 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Χαρακτηρίζεται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επί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πλείστ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ν από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ιστολογικά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και όχι  κλινικά κριτήρια.                                                                                                          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25% των μελανωμάτων σχετίζονται ιστολογικά με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προϋπάρχοντα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σπίλο. </a:t>
            </a:r>
          </a:p>
          <a:p>
            <a:pPr marL="0" indent="0" algn="just">
              <a:buNone/>
            </a:pP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Θέσεις </a:t>
            </a:r>
            <a:r>
              <a:rPr lang="el-G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Εντοπισμ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&amp; Συχνότητα Εμφάνισης :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Δέρμα οποιασδήποτε περιοχής του σώματος με μεγαλύτερο ποσοστό εμφάνισης στον κορμό και στις περιοχές τις εκτιθέμενες στον ήλιο. 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Ποσοστό εμφάνισης στον γενικό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πληθυσμό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2-18%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Μεγαλύτερος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επιπολασμός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στις νεαρές ηλικίες.                                                                                                                           </a:t>
            </a:r>
          </a:p>
        </p:txBody>
      </p:sp>
      <p:pic>
        <p:nvPicPr>
          <p:cNvPr id="1026" name="Picture 2" descr="Τι είναι ο δυσπλαστικός σπίλος και πώς μοιάζει; | Emergency Live">
            <a:extLst>
              <a:ext uri="{FF2B5EF4-FFF2-40B4-BE49-F238E27FC236}">
                <a16:creationId xmlns:a16="http://schemas.microsoft.com/office/drawing/2014/main" xmlns="" id="{1FD9C75B-D32F-A55C-16F2-D00F8A9A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6130" y="4833310"/>
            <a:ext cx="2843797" cy="18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4image804906640">
            <a:extLst>
              <a:ext uri="{FF2B5EF4-FFF2-40B4-BE49-F238E27FC236}">
                <a16:creationId xmlns:a16="http://schemas.microsoft.com/office/drawing/2014/main" xmlns="" id="{C6AAFD85-9E16-0C79-14FF-2B6C614C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5689" y="4833309"/>
            <a:ext cx="2596377" cy="18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214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A972A3-FC6A-6CA2-31D0-B0C40F0F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>
                <a:latin typeface="Calibri" panose="020F0502020204030204" pitchFamily="34" charset="0"/>
                <a:cs typeface="Calibri" panose="020F0502020204030204" pitchFamily="34" charset="0"/>
              </a:rPr>
              <a:t>ΠΑΡΑΓΟΝΤΕΣ ΚΙΝΔΥΝΟΥ ΑΝΑΠΤΥΞΗΣ ΜΕΛΑΝΩΜΑΤΟΣ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4B57BC38-452A-12A3-0D86-16F0B52DF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261946"/>
            <a:ext cx="11029615" cy="5317947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sz="2200" b="1" dirty="0">
                <a:latin typeface="Calibri" panose="020F0502020204030204" pitchFamily="34" charset="0"/>
                <a:cs typeface="Calibri" panose="020F0502020204030204" pitchFamily="34" charset="0"/>
              </a:rPr>
              <a:t>περισσότεροι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δυσπλαστικοί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σπίλοι </a:t>
            </a:r>
            <a:r>
              <a:rPr lang="el-GR" sz="2200" b="1" dirty="0"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εξελίσσονται σε μελάνωμα, αν και </a:t>
            </a:r>
            <a:r>
              <a:rPr lang="el-GR" sz="2200" i="1" dirty="0">
                <a:latin typeface="Calibri" panose="020F0502020204030204" pitchFamily="34" charset="0"/>
                <a:cs typeface="Calibri" panose="020F0502020204030204" pitchFamily="34" charset="0"/>
              </a:rPr>
              <a:t>δυνητικώς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σχετίζονται με αυτό.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Σύμφωνα με μελέτες, </a:t>
            </a:r>
            <a:r>
              <a:rPr lang="el-GR" sz="2200" b="1" dirty="0">
                <a:latin typeface="Calibri" panose="020F0502020204030204" pitchFamily="34" charset="0"/>
                <a:cs typeface="Calibri" panose="020F0502020204030204" pitchFamily="34" charset="0"/>
              </a:rPr>
              <a:t>ασθενείς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838350" lvl="1" indent="-5143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δυσπλαστικούς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σπίλους έχουν 4 έως και 15 φορές μεγαλύτερο κίνδυνο να εμφανίσουν μελάνωμα. </a:t>
            </a:r>
          </a:p>
          <a:p>
            <a:pPr marL="838350" lvl="1" indent="-5143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Με σύνδρομο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οικογενούς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δυσπλαστικού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σπίλου έχουν αυξημένο κίνδυνο να αναπτύξουν άλλες κακοήθειες, ιδιαίτερα καρκίνο του παγκρέατος. </a:t>
            </a:r>
          </a:p>
          <a:p>
            <a:pPr marL="838350" lvl="1" indent="-5143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δυσπλαστικούς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σπίλους και 2 ή περισσότερα οικογενειακά μέλη με μελάνωμα, έχουν μεγαλύτερο κίνδυνο εμφάνισης μελανώματος σε σχέση με ασθενείς που έχουν οικογενειακό ιστορικό  μελανώματος αλλά όχι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δυσπλαστικούς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σπίλους.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Η πιθανότητα εμφάνισης μελανώματος αυξάνεται με την αύξηση του αριθμού των </a:t>
            </a:r>
            <a:r>
              <a:rPr lang="el-G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δυσπλαστικών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σπίλων. 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Το επιφανειακά </a:t>
            </a:r>
            <a:r>
              <a:rPr lang="el-G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εξαπλούμενο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μελάνωμα σχετίζεται συχνότερα με τον </a:t>
            </a:r>
            <a:r>
              <a:rPr lang="el-G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δυσπλαστικό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σπίλο σε σχέση με τον τύπο μελανώματος </a:t>
            </a:r>
            <a:r>
              <a:rPr lang="el-G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επί 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κακοήθους φακίδας.</a:t>
            </a:r>
          </a:p>
          <a:p>
            <a:pPr marL="0" indent="0" algn="just">
              <a:buNone/>
            </a:pPr>
            <a:endParaRPr lang="el-G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2889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53B1245-AE80-447A-B809-A270C01652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5732A27-7D12-4EFF-B028-A9663B9D7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FF854AB-2A9C-4FDD-9FFA-A3097E541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6FB41F4-ED7A-4925-89DC-A56E7402F5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E3D7B3E-980A-4A21-9E7C-CDD33141FA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628651"/>
            <a:ext cx="7498617" cy="5751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4BA40D4-5127-C694-FD16-B2399529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572462"/>
          </a:xfrm>
        </p:spPr>
        <p:txBody>
          <a:bodyPr>
            <a:noAutofit/>
          </a:bodyPr>
          <a:lstStyle/>
          <a:p>
            <a:pPr algn="ctr"/>
            <a:r>
              <a:rPr lang="el-GR" sz="36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Ιστολογικα</a:t>
            </a:r>
            <a:r>
              <a:rPr lang="el-GR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χαρακτηριστικα</a:t>
            </a:r>
            <a:r>
              <a:rPr lang="el-GR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DA8AF5E4-2944-75CB-9EAD-BBAD550F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64105"/>
            <a:ext cx="7225075" cy="429469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l-G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Για τον προσδιορισμό των </a:t>
            </a:r>
            <a:r>
              <a:rPr lang="el-GR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δυσπλαστικών</a:t>
            </a:r>
            <a:r>
              <a:rPr lang="el-G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σπίλων δεν αρκούν οι αρχιτεκτονικές αλλαγές, αλλά απαιτούνται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και</a:t>
            </a:r>
            <a:r>
              <a:rPr lang="el-G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κυτταρολογικές, </a:t>
            </a:r>
            <a:r>
              <a:rPr lang="el-GR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στρωματικές</a:t>
            </a:r>
            <a:r>
              <a:rPr lang="el-G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l-GR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επιδερμιδικές</a:t>
            </a:r>
            <a:r>
              <a:rPr lang="el-G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αλλοιώσεις.</a:t>
            </a:r>
            <a:endParaRPr lang="en-US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Αρχιτεκτονικές αλλοιώσεις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l-GR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Φαινόμενο ώμου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l-GR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Στους 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σύνθετους </a:t>
            </a:r>
            <a:r>
              <a:rPr lang="el-GR" sz="2000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δυσπλαστικούς</a:t>
            </a:r>
            <a:r>
              <a:rPr lang="el-GR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σπίλους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το συνδεσμικό (</a:t>
            </a:r>
            <a:r>
              <a:rPr lang="el-GR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ενδοεπιδερμιδικό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 συστατικό εκτείνεται πέραν του </a:t>
            </a:r>
            <a:r>
              <a:rPr lang="el-GR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χοριακού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τουλάχιστον κατά 3 </a:t>
            </a:r>
            <a:r>
              <a:rPr lang="el-GR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επιδερμιδικές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καταδύσεις.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Γεφύρωση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συγχώνευση παρακείμενων </a:t>
            </a:r>
            <a:r>
              <a:rPr lang="el-GR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σπιλομελανοκυτταρικών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φωλιών.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Ανώμαλος </a:t>
            </a:r>
            <a:r>
              <a:rPr lang="el-GR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εμφωλεασμός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οι φωλιές έχουν ανώμαλο σχήμα και μέγεθος και δεν περιορίζονται στις άκρες των </a:t>
            </a:r>
            <a:r>
              <a:rPr lang="el-GR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επιδερμιδικών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l-GR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καταδύσεων/θηλών.</a:t>
            </a:r>
            <a:endParaRPr lang="el-GR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l-GR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Φακιδώδης</a:t>
            </a:r>
            <a:r>
              <a:rPr lang="el-GR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υπερπλασία </a:t>
            </a:r>
            <a:r>
              <a:rPr lang="el-GR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στην επιδερμίδα.</a:t>
            </a:r>
            <a:endParaRPr lang="el-GR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24000" lvl="1" indent="0">
              <a:buNone/>
            </a:pPr>
            <a:endParaRPr lang="el-GR" dirty="0">
              <a:solidFill>
                <a:srgbClr val="FFFFFF"/>
              </a:solidFill>
              <a:sym typeface="Wingdings" panose="05000000000000000000" pitchFamily="2" charset="2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74842ED8-FBD9-9D1B-C02F-5E860B573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8" r="2" b="24603"/>
          <a:stretch/>
        </p:blipFill>
        <p:spPr>
          <a:xfrm>
            <a:off x="8042147" y="2576133"/>
            <a:ext cx="3699935" cy="185623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DF7F5906-6F85-9A8A-767C-1CE60EBA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97" r="2" b="10594"/>
          <a:stretch/>
        </p:blipFill>
        <p:spPr>
          <a:xfrm>
            <a:off x="8042146" y="605384"/>
            <a:ext cx="3699935" cy="185623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90094748-1B83-F3F2-1C12-1B36AB0FB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83" r="-3" b="21808"/>
          <a:stretch/>
        </p:blipFill>
        <p:spPr>
          <a:xfrm>
            <a:off x="8045225" y="4523615"/>
            <a:ext cx="3700115" cy="1856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DEBD7-590C-B0A5-84F1-C806F300E823}"/>
              </a:ext>
            </a:extLst>
          </p:cNvPr>
          <p:cNvSpPr txBox="1"/>
          <p:nvPr/>
        </p:nvSpPr>
        <p:spPr>
          <a:xfrm>
            <a:off x="8018069" y="2125144"/>
            <a:ext cx="127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Shouldering</a:t>
            </a:r>
            <a:endPara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F54544-4C54-C92D-D63D-60961D5828EA}"/>
              </a:ext>
            </a:extLst>
          </p:cNvPr>
          <p:cNvSpPr txBox="1"/>
          <p:nvPr/>
        </p:nvSpPr>
        <p:spPr>
          <a:xfrm>
            <a:off x="8018069" y="4082997"/>
            <a:ext cx="129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Bringing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A97014-A0CA-ECD2-D6AF-157D564BDF41}"/>
              </a:ext>
            </a:extLst>
          </p:cNvPr>
          <p:cNvSpPr txBox="1"/>
          <p:nvPr/>
        </p:nvSpPr>
        <p:spPr>
          <a:xfrm>
            <a:off x="9705823" y="5741761"/>
            <a:ext cx="226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Dermal - epidermal junctional nest bridging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xmlns="" val="3154630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442E62B5-9308-5B9D-E62E-CCBCD6F02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3" r="3" b="12876"/>
          <a:stretch/>
        </p:blipFill>
        <p:spPr>
          <a:xfrm>
            <a:off x="111190" y="9209"/>
            <a:ext cx="4581005" cy="24420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C44DDCC-C10C-4075-9F45-FA0F08EA9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BF4A474-7D7D-6268-39C5-FC09077F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831" y="43184"/>
            <a:ext cx="7586241" cy="1087242"/>
          </a:xfrm>
        </p:spPr>
        <p:txBody>
          <a:bodyPr anchor="ctr">
            <a:normAutofit/>
          </a:bodyPr>
          <a:lstStyle/>
          <a:p>
            <a:pPr algn="ctr"/>
            <a:r>
              <a:rPr lang="el-G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Ιστολογικα</a:t>
            </a:r>
            <a:r>
              <a:rPr lang="el-GR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χαρακτηριστικα</a:t>
            </a:r>
            <a:r>
              <a:rPr lang="el-GR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ιι</a:t>
            </a:r>
            <a:endParaRPr lang="el-G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0FC7040D-0831-A6D4-96E1-A0CFF2108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" r="10997"/>
          <a:stretch/>
        </p:blipFill>
        <p:spPr>
          <a:xfrm>
            <a:off x="111190" y="3607331"/>
            <a:ext cx="4439078" cy="25900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20FE85-AFE2-4056-ACA1-568599FADA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E77708F-73DD-4DD9-9489-B7F7C88F4C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4CD11A8-54CC-8BAB-60E0-2FA9B0AE0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744" y="1330036"/>
            <a:ext cx="7390066" cy="5381508"/>
          </a:xfrm>
        </p:spPr>
        <p:txBody>
          <a:bodyPr>
            <a:normAutofit fontScale="92500" lnSpcReduction="10000"/>
          </a:bodyPr>
          <a:lstStyle/>
          <a:p>
            <a:pPr marR="0" lvl="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" pitchFamily="2" charset="2"/>
              <a:buChar char="§"/>
              <a:tabLst/>
              <a:defRPr/>
            </a:pPr>
            <a:r>
              <a:rPr kumimoji="0" lang="el-GR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Κυτταρολογικές αλλοιώσεις:</a:t>
            </a:r>
          </a:p>
          <a:p>
            <a:pPr marR="0" lvl="1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" pitchFamily="2" charset="2"/>
              <a:buChar char="§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Πυρήνας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Αυξημένο μέγεθος , </a:t>
            </a:r>
            <a:r>
              <a:rPr kumimoji="0" 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υπερχρωμικός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, ανώμαλη πυρηνική μεμβράνη</a:t>
            </a:r>
          </a:p>
          <a:p>
            <a:pPr marR="0" lvl="1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" pitchFamily="2" charset="2"/>
              <a:buChar char="§"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l-GR" sz="20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</a:t>
            </a:r>
            <a:r>
              <a:rPr kumimoji="0" 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λειομορφισμός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ευμεγέθη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πυρήνια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R="0" lvl="1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" pitchFamily="2" charset="2"/>
              <a:buChar char="§"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Περιορισμένη</a:t>
            </a:r>
            <a:r>
              <a:rPr kumimoji="0" lang="el-GR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η </a:t>
            </a:r>
            <a:r>
              <a:rPr kumimoji="0" lang="el-GR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μιτωτική</a:t>
            </a:r>
            <a:r>
              <a:rPr kumimoji="0" lang="el-GR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δραστηριότητα στο συνδεσμικό συστατικό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πολλαπλές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ενδοεπιδερμιδικές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μιτώσεις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σπιλομελανοκυττάρων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αποτελούν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έ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νδειξη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μελανώματος.</a:t>
            </a:r>
          </a:p>
          <a:p>
            <a:pPr marR="0" lvl="1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" pitchFamily="2" charset="2"/>
              <a:buChar char="§"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Γενικώς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παρατηρείται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κυτταρική 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ατυπία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η οποία ταξινομείται σε 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ή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πια ή σοβαρή.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l-GR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Στρωματικές</a:t>
            </a:r>
            <a:r>
              <a:rPr lang="el-G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αλλοιώσεις:</a:t>
            </a: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Ελασματική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ινοπλασία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Επιδερμιδικές</a:t>
            </a:r>
            <a:r>
              <a:rPr lang="el-GR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αλλοιώσεις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l-GR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l-G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Φαινόμενο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Meyerson: </a:t>
            </a:r>
            <a:r>
              <a:rPr lang="el-G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μορφή </a:t>
            </a:r>
            <a:r>
              <a:rPr lang="el-GR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υποξείας</a:t>
            </a:r>
            <a:r>
              <a:rPr lang="el-G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σπογγιωτικής</a:t>
            </a:r>
            <a:r>
              <a:rPr lang="el-G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δερματίτιδας.</a:t>
            </a:r>
            <a:endParaRPr lang="el-GR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Πιθανές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επιδερμιδικές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αλλαγές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ακάνθωση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εστιακή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παρακεράτωση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λέπτυνση της </a:t>
            </a:r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επιδερμίδας.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Πιθανή εμφάνιση </a:t>
            </a:r>
            <a:r>
              <a:rPr lang="el-G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επιδερμολυτικής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υπερκεράτωσης</a:t>
            </a:r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l-GR" sz="17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l-GR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BD3617-ABDE-28B0-C66C-66BE9DE99694}"/>
              </a:ext>
            </a:extLst>
          </p:cNvPr>
          <p:cNvSpPr txBox="1"/>
          <p:nvPr/>
        </p:nvSpPr>
        <p:spPr>
          <a:xfrm>
            <a:off x="111190" y="2560160"/>
            <a:ext cx="4419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Ευμεγέθη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Σπιλομελανοκύτταρα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EDDAA8-DA69-2215-EE55-0A8257792501}"/>
              </a:ext>
            </a:extLst>
          </p:cNvPr>
          <p:cNvSpPr txBox="1"/>
          <p:nvPr/>
        </p:nvSpPr>
        <p:spPr>
          <a:xfrm>
            <a:off x="111190" y="6197382"/>
            <a:ext cx="4419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Κυτταρική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57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5894" y="-1"/>
            <a:ext cx="11029616" cy="1465243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ΚΥΤΤΑΡΙΚΗ ΑΤΥΠΙΑ</a:t>
            </a:r>
            <a:endParaRPr lang="el-GR" dirty="0"/>
          </a:p>
        </p:txBody>
      </p:sp>
      <p:pic>
        <p:nvPicPr>
          <p:cNvPr id="1026" name="Picture 2" descr="C:\Users\User\Desktop\skintumormelanocyticdysplasticnevusasadbeigi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513397" y="2477395"/>
            <a:ext cx="4760595" cy="3733798"/>
          </a:xfrm>
          <a:prstGeom prst="rect">
            <a:avLst/>
          </a:prstGeom>
          <a:noFill/>
        </p:spPr>
      </p:pic>
      <p:pic>
        <p:nvPicPr>
          <p:cNvPr id="1027" name="Picture 3" descr="C:\Users\User\Desktop\skintumormelanocyticdysplasticnevusasadbeigi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0262" y="1901741"/>
            <a:ext cx="8281738" cy="4841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5894" y="-1"/>
            <a:ext cx="11029616" cy="1465243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ΓΕΦΥΡΩΣΗ – ΕΛΑΣΜΑΤΟΕΙΔΗΣ  ΙΝΟΠΛΑΣΙΑ  ΘΗΛΩΔΟΥΣ  ΧΟΡΙΟΥ </a:t>
            </a:r>
            <a:endParaRPr lang="el-GR" dirty="0"/>
          </a:p>
        </p:txBody>
      </p:sp>
      <p:pic>
        <p:nvPicPr>
          <p:cNvPr id="1028" name="Picture 4" descr="C:\Users\User\Desktop\skintumormelanocyticdysplasticnevusasadbeigi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617098" y="2921908"/>
            <a:ext cx="5029200" cy="2842983"/>
          </a:xfrm>
          <a:prstGeom prst="rect">
            <a:avLst/>
          </a:prstGeom>
          <a:noFill/>
        </p:spPr>
      </p:pic>
      <p:pic>
        <p:nvPicPr>
          <p:cNvPr id="1029" name="Picture 5" descr="C:\Users\User\Desktop\skintumormelanocyticdysplasticnevusasadbeigi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7428" y="1681052"/>
            <a:ext cx="7643648" cy="5176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D25F077-97E1-6902-BF88-DA12C0A9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>
                <a:latin typeface="Calibri" panose="020F0502020204030204" pitchFamily="34" charset="0"/>
                <a:cs typeface="Calibri" panose="020F0502020204030204" pitchFamily="34" charset="0"/>
              </a:rPr>
              <a:t>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5AAC57AA-7E6A-D612-FA48-6ACCF4DA5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04" y="1870703"/>
            <a:ext cx="11029615" cy="3678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Έγκειται στην παρακολούθηση της δερματικής βλάβης για:</a:t>
            </a:r>
          </a:p>
          <a:p>
            <a:pPr marL="838350" lvl="1" indent="-5143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Αποφυγή εξαλλαγής και εξάπλωσης </a:t>
            </a:r>
          </a:p>
          <a:p>
            <a:pPr marL="838350" lvl="1" indent="-5143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Προστασία από περιβαλλοντικούς βλαπτικούς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παράγοντες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buFont typeface="Wingdings" pitchFamily="2" charset="2"/>
              <a:buChar char="§"/>
            </a:pP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Θεραπευτικές Μέθοδοι :</a:t>
            </a:r>
          </a:p>
          <a:p>
            <a:pPr marL="724050" lvl="1" indent="-4000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Επιτήρηση του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δέρματος,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κυρίως της προσβεβλημένης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περιοχής.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4050" lvl="1" indent="-4000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Προστασία από ηλιακή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ακτινοβολία.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4050" lvl="1" indent="-400050" algn="just">
              <a:buFont typeface="+mj-lt"/>
              <a:buAutoNum type="romanLcPeriod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Σε σοβαρές περιπτώσεις δυσπλασίας,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εκτομή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για αποφυγή εξαλλαγής σε μελάνωμα.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6786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Μέρισμα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TM03457464[[fn=Μέρισμα]]</Template>
  <TotalTime>6364</TotalTime>
  <Words>494</Words>
  <Application>Microsoft Office PowerPoint</Application>
  <PresentationFormat>Προσαρμογή</PresentationFormat>
  <Paragraphs>66</Paragraphs>
  <Slides>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Μέρισμα</vt:lpstr>
      <vt:lpstr>ΔΥΣΠΛΑΣΤΙΚΟΣ ΣΠιΛΟΣ</vt:lpstr>
      <vt:lpstr>ΟΡΙΣΜΟΣ</vt:lpstr>
      <vt:lpstr>ΠΑΡΑΓΟΝΤΕΣ ΚΙΝΔΥΝΟΥ ΑΝΑΠΤΥΞΗΣ ΜΕΛΑΝΩΜΑΤΟΣ</vt:lpstr>
      <vt:lpstr>Ιστολογικα χαρακτηριστικα ι</vt:lpstr>
      <vt:lpstr>Ιστολογικα χαρακτηριστικα ιι</vt:lpstr>
      <vt:lpstr>ΚΥΤΤΑΡΙΚΗ ΑΤΥΠΙΑ</vt:lpstr>
      <vt:lpstr>ΓΕΦΥΡΩΣΗ – ΕΛΑΣΜΑΤΟΕΙΔΗΣ  ΙΝΟΠΛΑΣΙΑ  ΘΗΛΩΔΟΥΣ  ΧΟΡΙΟΥ </vt:lpstr>
      <vt:lpstr>ΘΕΡΑΠΕΙΑ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ΔΥΣΠΛΑΣΤΙΚΟΣ ΣΠΙΛΟΣ</dc:title>
  <dc:creator>Nikos Manganiaris</dc:creator>
  <cp:lastModifiedBy>User</cp:lastModifiedBy>
  <cp:revision>16</cp:revision>
  <dcterms:created xsi:type="dcterms:W3CDTF">2023-04-10T18:45:04Z</dcterms:created>
  <dcterms:modified xsi:type="dcterms:W3CDTF">2023-05-04T07:07:07Z</dcterms:modified>
</cp:coreProperties>
</file>