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13" r:id="rId3"/>
    <p:sldId id="314" r:id="rId4"/>
    <p:sldId id="262" r:id="rId5"/>
    <p:sldId id="316" r:id="rId6"/>
    <p:sldId id="317" r:id="rId7"/>
    <p:sldId id="263" r:id="rId8"/>
    <p:sldId id="296" r:id="rId9"/>
    <p:sldId id="297" r:id="rId10"/>
    <p:sldId id="264" r:id="rId11"/>
    <p:sldId id="265" r:id="rId12"/>
    <p:sldId id="268" r:id="rId13"/>
    <p:sldId id="266" r:id="rId14"/>
    <p:sldId id="270" r:id="rId15"/>
    <p:sldId id="271" r:id="rId16"/>
    <p:sldId id="299" r:id="rId17"/>
    <p:sldId id="272" r:id="rId18"/>
    <p:sldId id="298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305" r:id="rId27"/>
    <p:sldId id="282" r:id="rId28"/>
    <p:sldId id="283" r:id="rId29"/>
    <p:sldId id="284" r:id="rId30"/>
    <p:sldId id="300" r:id="rId31"/>
    <p:sldId id="306" r:id="rId32"/>
    <p:sldId id="307" r:id="rId33"/>
    <p:sldId id="308" r:id="rId34"/>
    <p:sldId id="309" r:id="rId35"/>
    <p:sldId id="289" r:id="rId36"/>
    <p:sldId id="290" r:id="rId37"/>
    <p:sldId id="302" r:id="rId38"/>
    <p:sldId id="301" r:id="rId39"/>
    <p:sldId id="294" r:id="rId40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1" d="100"/>
          <a:sy n="71" d="100"/>
        </p:scale>
        <p:origin x="115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280C-3F2A-4816-9E53-2A6F300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228E-1C33-4248-AD95-549698E91F24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29202-56A0-4ADD-BAC1-F3ABB36E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88E5-8FAA-41E6-A1A2-00B9D6AC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F326E-8A2E-47C3-88E8-42B3D72F01E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81163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F4F4-5226-4895-84E5-F3F0D257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E26A-458F-4A56-8119-D9883F59D2FE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364B8-8518-40C3-9740-3868CF96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1C3BD-D0C6-410E-B9E7-B17CBD19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23E74-0EFF-415A-8E1A-9DAC14A851A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639046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3D09B-13A8-4245-AF8A-7E1C6D4A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B4C8-99FF-4C4B-97CB-456E8A259843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F2577-FE95-4EF1-BCFC-B4E45E1F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AD26-D867-4641-A971-C31B3203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E78E2-38EC-4DE5-BCEB-107A219FE3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049024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733A-7639-464C-AB04-D3339BFA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58CC-CAF1-43F4-A6D0-59996C2EEDF2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7F52-B805-4AD7-B52E-7FE42A6D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9EA7B-7691-4922-9188-23A1E0A6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3EC29-F628-45A8-89CF-933AB308F64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9692200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9F2B-6EBC-4FEB-BE93-22C83363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41A2-B38B-47A8-B8B6-0DA0835CEB7F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8614-E252-4703-A8AC-C7618508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A7605-2C21-4CB0-B4C3-8C085210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46581-E4A7-46AC-AF9E-5A989660095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676255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03ED51-CFBF-4D44-8BCD-F94C8360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C7B5-01FE-48BD-B820-094A714F2645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69DBA3-932D-4EE9-9931-502A75A4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0573A2-81BA-4E79-A59C-1E21B1ED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3439F-75BB-415C-A9B7-65343EE96B4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0306592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681BB1-31BF-4262-A370-BC3ACC2E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2C7-F39F-4573-9CC5-978F0CD3A74D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58548F-FB49-4D5E-BD8C-F87A93E4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2C02D4-C302-4BCB-809C-9A534055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B9C1-D4AD-4896-9D25-C8119EAFEC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613695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06FA48-EBF4-49AB-BFA8-92267718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C728-0D96-4FE5-9AA9-8B4EF5E8F525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D188C3-DCC2-42BD-B1C3-FCF0B45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A22D0B-8913-4AA0-8538-789C4E88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8054-A339-4370-9B8D-C9A353EA307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133591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AF82ED-ACED-48BC-85F0-513739A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9F30-5B6B-4BD2-8888-6484DC8B8214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66B49-C5D5-496D-A319-5F9DD8C1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758C65-6541-47E6-82A3-C8F90589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DB1B2-BBE5-4A80-8AB3-C840B07389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92419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A79D44-769E-4314-B4B4-C0C51A11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E579-E793-4D6C-A9FA-023EDA5E305F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9DB05D-7E79-4FB7-BE3F-E5B61936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8D82E4-CD3F-4596-A01F-63028C37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89D4-6CF7-4EDF-AA23-A49ED6AA20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6945445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B9ABE9-3D69-4593-A7D5-1260FEF2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A7ED-E4A1-4302-ADF0-9D81D100BFEB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763859-5F47-4D17-BF36-9540D34E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8C59C1-4D10-438C-9575-DDBCE05F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3A205-DC19-4B3E-AD03-6B37B1B2E6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990177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4EFA7-3301-45C8-8FEE-7B41612EE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153C14-BC52-4372-8C40-503743B3B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3712C-068C-4461-A262-5B4C4B1BF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C68E0-767D-4192-BA3D-01A7C1642B36}" type="datetimeFigureOut">
              <a:rPr lang="el-GR"/>
              <a:pPr>
                <a:defRPr/>
              </a:pPr>
              <a:t>28/12/2017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0D621-7067-4F4F-BBB8-18AF04D70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EE4DF-B227-464D-BACD-98CFADEB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300A9A-75C4-41EA-8616-4C6D8ED3B046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- TextBox">
            <a:extLst>
              <a:ext uri="{FF2B5EF4-FFF2-40B4-BE49-F238E27FC236}">
                <a16:creationId xmlns:a16="http://schemas.microsoft.com/office/drawing/2014/main" id="{580B1D23-B9BE-4EA8-8842-924526C13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66725"/>
            <a:ext cx="85518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l-GR" altLang="el-GR" sz="2800" dirty="0"/>
              <a:t> </a:t>
            </a:r>
            <a:endParaRPr lang="el-GR" altLang="el-GR" sz="2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ΔΙΑΤΗΡΗΣΗ ΓΟΝΙΜΟΤΗΤΑΣ</a:t>
            </a:r>
            <a:r>
              <a:rPr lang="en-US" altLang="el-GR" sz="3200" b="1" dirty="0">
                <a:solidFill>
                  <a:srgbClr val="C00000"/>
                </a:solidFill>
              </a:rPr>
              <a:t> </a:t>
            </a:r>
            <a:r>
              <a:rPr lang="el-GR" altLang="el-GR" sz="3200" b="1" dirty="0">
                <a:solidFill>
                  <a:srgbClr val="C00000"/>
                </a:solidFill>
              </a:rPr>
              <a:t>ΣΤΟΝ </a:t>
            </a:r>
          </a:p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ΓΥΝΑΙΚΟΛΟΓΙΚΟ ΚΑΡΚΙΝΟ</a:t>
            </a:r>
          </a:p>
          <a:p>
            <a:pPr algn="ctr" eaLnBrk="1" hangingPunct="1"/>
            <a:endParaRPr lang="el-GR" altLang="el-GR" sz="32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Καρκίνος του </a:t>
            </a:r>
            <a:r>
              <a:rPr lang="el-GR" altLang="el-GR" sz="3200" b="1" dirty="0" err="1">
                <a:solidFill>
                  <a:srgbClr val="C00000"/>
                </a:solidFill>
              </a:rPr>
              <a:t>ενδομητρίου</a:t>
            </a:r>
            <a:r>
              <a:rPr lang="el-GR" altLang="el-GR" sz="3200" b="1" dirty="0">
                <a:solidFill>
                  <a:srgbClr val="C00000"/>
                </a:solidFill>
              </a:rPr>
              <a:t> </a:t>
            </a:r>
            <a:endParaRPr lang="en-US" altLang="el-GR" sz="3200" b="1" dirty="0">
              <a:solidFill>
                <a:srgbClr val="C00000"/>
              </a:solidFill>
            </a:endParaRPr>
          </a:p>
          <a:p>
            <a:pPr algn="ctr" eaLnBrk="1" hangingPunct="1"/>
            <a:endParaRPr lang="en-US" altLang="el-GR" sz="2800" dirty="0">
              <a:solidFill>
                <a:srgbClr val="FF0000"/>
              </a:solidFill>
            </a:endParaRPr>
          </a:p>
          <a:p>
            <a:pPr algn="ctr" eaLnBrk="1" hangingPunct="1"/>
            <a:endParaRPr lang="el-GR" altLang="el-GR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l-GR" altLang="el-GR" sz="2400" b="1" dirty="0"/>
              <a:t>Νικόλαος Δ. Θωμάκος</a:t>
            </a:r>
          </a:p>
          <a:p>
            <a:pPr algn="ctr" eaLnBrk="1" hangingPunct="1"/>
            <a:r>
              <a:rPr lang="el-GR" altLang="el-GR" sz="2000" b="1" dirty="0" err="1"/>
              <a:t>Επίκ</a:t>
            </a:r>
            <a:r>
              <a:rPr lang="el-GR" altLang="el-GR" sz="2000" b="1" dirty="0"/>
              <a:t>. Καθηγητής Μαιευτικής-Γυναικολογίας-Γυναικολογικής Ογκολογίας</a:t>
            </a:r>
          </a:p>
          <a:p>
            <a:pPr algn="ctr" eaLnBrk="1" hangingPunct="1"/>
            <a:r>
              <a:rPr lang="el-GR" altLang="el-GR" sz="2000" b="1" dirty="0"/>
              <a:t>Τμήμα Γυναικολογικής Ογκολογίας</a:t>
            </a:r>
          </a:p>
          <a:p>
            <a:pPr algn="ctr" eaLnBrk="1" hangingPunct="1"/>
            <a:r>
              <a:rPr lang="el-GR" altLang="el-GR" sz="2000" b="1" dirty="0"/>
              <a:t>Α΄ Μαιευτική - Γυναικολογική Κλινική ΕΚΠΑ</a:t>
            </a:r>
          </a:p>
          <a:p>
            <a:pPr algn="ctr" eaLnBrk="1" hangingPunct="1"/>
            <a:r>
              <a:rPr lang="el-GR" altLang="el-GR" sz="2000" b="1" dirty="0"/>
              <a:t>Γ.Ν.Α.«ΑΛΕΞΑΝΔΡΑ»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B97888D8-916D-4094-A33D-16FD4D13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82550"/>
            <a:ext cx="8374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l-GR" altLang="el-GR" sz="2800" b="1">
                <a:solidFill>
                  <a:srgbClr val="FF0000"/>
                </a:solidFill>
              </a:rPr>
              <a:t>ΚΑΡΚΙΝΟΣ ΕΝΔΟΜΗΤΡΙΟΥ</a:t>
            </a:r>
            <a:endParaRPr lang="en-US" altLang="el-GR" sz="2800" b="1">
              <a:solidFill>
                <a:srgbClr val="FF0000"/>
              </a:solidFill>
            </a:endParaRPr>
          </a:p>
          <a:p>
            <a:pPr algn="ctr" eaLnBrk="1" hangingPunct="1"/>
            <a:r>
              <a:rPr lang="el-GR" altLang="el-GR" sz="2800" b="1">
                <a:solidFill>
                  <a:srgbClr val="FF0000"/>
                </a:solidFill>
              </a:rPr>
              <a:t>ΣΥΝΤΗΡΗΤΙΚΗ ΑΝΤΙΜΕΤΩΠΙΣΗ</a:t>
            </a:r>
            <a:endParaRPr lang="el-GR" altLang="el-GR" sz="2000"/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2C1152E1-AE13-49EA-BEA7-00C405FE2973}"/>
              </a:ext>
            </a:extLst>
          </p:cNvPr>
          <p:cNvCxnSpPr>
            <a:stCxn id="11266" idx="2"/>
          </p:cNvCxnSpPr>
          <p:nvPr/>
        </p:nvCxnSpPr>
        <p:spPr>
          <a:xfrm flipH="1">
            <a:off x="1851025" y="1466850"/>
            <a:ext cx="2643188" cy="9286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11AE14F-C090-4404-99CE-448EB3C21480}"/>
              </a:ext>
            </a:extLst>
          </p:cNvPr>
          <p:cNvCxnSpPr/>
          <p:nvPr/>
        </p:nvCxnSpPr>
        <p:spPr>
          <a:xfrm>
            <a:off x="4494213" y="1444625"/>
            <a:ext cx="2379662" cy="898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9">
            <a:extLst>
              <a:ext uri="{FF2B5EF4-FFF2-40B4-BE49-F238E27FC236}">
                <a16:creationId xmlns:a16="http://schemas.microsoft.com/office/drawing/2014/main" id="{4F803D7B-5ECE-4AFD-93F6-C962EA72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533650"/>
            <a:ext cx="3122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/>
              <a:t>Ιστολογικός τύπος</a:t>
            </a:r>
          </a:p>
          <a:p>
            <a:pPr eaLnBrk="1" hangingPunct="1"/>
            <a:r>
              <a:rPr lang="en-US" altLang="el-GR"/>
              <a:t>Grade</a:t>
            </a:r>
          </a:p>
          <a:p>
            <a:pPr eaLnBrk="1" hangingPunct="1"/>
            <a:r>
              <a:rPr lang="el-GR" altLang="el-GR"/>
              <a:t>Διήθηση μυομητρίου</a:t>
            </a:r>
          </a:p>
        </p:txBody>
      </p:sp>
      <p:sp>
        <p:nvSpPr>
          <p:cNvPr id="11270" name="TextBox 11">
            <a:extLst>
              <a:ext uri="{FF2B5EF4-FFF2-40B4-BE49-F238E27FC236}">
                <a16:creationId xmlns:a16="http://schemas.microsoft.com/office/drawing/2014/main" id="{A7FDE769-3FF1-4ED8-B706-8E2971E1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533650"/>
            <a:ext cx="31226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/>
              <a:t>Τύπος φαρμάκου</a:t>
            </a:r>
          </a:p>
          <a:p>
            <a:pPr eaLnBrk="1" hangingPunct="1"/>
            <a:r>
              <a:rPr lang="el-GR" altLang="el-GR"/>
              <a:t>Δοσολογία</a:t>
            </a:r>
          </a:p>
          <a:p>
            <a:pPr eaLnBrk="1" hangingPunct="1"/>
            <a:r>
              <a:rPr lang="el-GR" altLang="el-GR"/>
              <a:t>Διάρκεια χορήγησης</a:t>
            </a:r>
          </a:p>
          <a:p>
            <a:pPr eaLnBrk="1" hangingPunct="1"/>
            <a:r>
              <a:rPr lang="en-US" altLang="el-GR"/>
              <a:t>Follow up</a:t>
            </a:r>
            <a:endParaRPr lang="el-GR" altLang="el-GR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30610072-AAD5-4AD0-8E4D-2699F404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50813"/>
            <a:ext cx="8374062" cy="82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800" b="1" dirty="0">
                <a:solidFill>
                  <a:srgbClr val="FF0000"/>
                </a:solidFill>
              </a:rPr>
              <a:t>ΣΥΝΤΗΡΗΤΙΚΗ ΑΝΤΙΜΕΤΩΠΙΣΗ</a:t>
            </a:r>
          </a:p>
          <a:p>
            <a:pPr eaLnBrk="1" hangingPunct="1">
              <a:defRPr/>
            </a:pPr>
            <a:endParaRPr lang="el-GR" altLang="el-GR" sz="24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l-GR" altLang="el-GR" sz="2400" b="1" dirty="0">
                <a:solidFill>
                  <a:srgbClr val="FF0000"/>
                </a:solidFill>
              </a:rPr>
              <a:t>Επιλογή ασθενών (το σημαντικότερο βήμα στην συντηρητική αντιμετώπιση)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l-GR" sz="2200" dirty="0"/>
              <a:t>		Αρχόμενο στάδιο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l-GR" sz="2200" dirty="0"/>
              <a:t>		</a:t>
            </a:r>
            <a:r>
              <a:rPr lang="el-GR" altLang="el-GR" sz="2200" dirty="0" err="1"/>
              <a:t>Ενδομητριοειδής</a:t>
            </a:r>
            <a:r>
              <a:rPr lang="el-GR" altLang="el-GR" sz="2200" dirty="0"/>
              <a:t> τύπος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l-GR" sz="2200" dirty="0"/>
              <a:t>		Καλή διαφοροποίηση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l-GR" sz="2200" dirty="0"/>
              <a:t>		Απουσία διήθησης του μυομητρίου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l-GR" sz="2200" dirty="0"/>
              <a:t>		Απουσία κλινικών ενδείξεων </a:t>
            </a:r>
            <a:r>
              <a:rPr lang="el-GR" altLang="el-GR" sz="2200" dirty="0" err="1"/>
              <a:t>εξωμητρικής</a:t>
            </a:r>
            <a:r>
              <a:rPr lang="el-GR" altLang="el-GR" sz="2200" dirty="0"/>
              <a:t> επέκτασης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l-GR" sz="2200" dirty="0"/>
          </a:p>
          <a:p>
            <a:pPr eaLnBrk="1" hangingPunct="1">
              <a:lnSpc>
                <a:spcPct val="150000"/>
              </a:lnSpc>
              <a:defRPr/>
            </a:pPr>
            <a:endParaRPr lang="el-GR" altLang="el-GR" sz="3600" dirty="0"/>
          </a:p>
          <a:p>
            <a:pPr eaLnBrk="1" hangingPunct="1">
              <a:defRPr/>
            </a:pPr>
            <a:r>
              <a:rPr lang="el-GR" altLang="el-GR" sz="2000" dirty="0"/>
              <a:t>Το </a:t>
            </a:r>
            <a:r>
              <a:rPr lang="el-GR" altLang="el-GR" sz="2000" dirty="0" err="1"/>
              <a:t>5ετές</a:t>
            </a:r>
            <a:r>
              <a:rPr lang="el-GR" altLang="el-GR" sz="2000" dirty="0"/>
              <a:t> και </a:t>
            </a:r>
            <a:r>
              <a:rPr lang="el-GR" altLang="el-GR" sz="2000" dirty="0" err="1"/>
              <a:t>10ετές</a:t>
            </a:r>
            <a:r>
              <a:rPr lang="el-GR" altLang="el-GR" sz="2000" dirty="0"/>
              <a:t> </a:t>
            </a:r>
            <a:r>
              <a:rPr lang="en-US" altLang="el-GR" sz="2000" dirty="0" err="1"/>
              <a:t>DFS</a:t>
            </a:r>
            <a:r>
              <a:rPr lang="el-GR" altLang="el-GR" sz="2000" dirty="0"/>
              <a:t> σε νέες γυναίκες με αυτό τον τύπο </a:t>
            </a:r>
            <a:r>
              <a:rPr lang="en-US" altLang="el-GR" sz="2000" dirty="0"/>
              <a:t>Ca</a:t>
            </a:r>
            <a:r>
              <a:rPr lang="el-GR" altLang="el-GR" sz="2000" dirty="0"/>
              <a:t> ενδομητρίου ανέρχεται σε 97% και 98%  σε αντίθεση με τις ηλικιωμένες που δεν ξεπερνάει το 85% και αυτό αποτελεί ένα άλλο σημαντικό στοιχείο στην συντηρητική αντιμετώπιση του </a:t>
            </a:r>
            <a:r>
              <a:rPr lang="en-US" altLang="el-GR" sz="2000" dirty="0"/>
              <a:t>Ca</a:t>
            </a:r>
            <a:r>
              <a:rPr lang="el-GR" altLang="el-GR" sz="2000" dirty="0"/>
              <a:t> ενδομητρίου.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l-GR" sz="22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l-GR" sz="2200" dirty="0"/>
              <a:t> </a:t>
            </a:r>
          </a:p>
          <a:p>
            <a:pPr lvl="8">
              <a:lnSpc>
                <a:spcPct val="150000"/>
              </a:lnSpc>
              <a:defRPr/>
            </a:pPr>
            <a:endParaRPr lang="en-US" altLang="el-GR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88ED1-2BC5-424C-B4E7-BC0605BB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4516438"/>
            <a:ext cx="533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l-GR" sz="2200"/>
              <a:t>st IA, grade 1, </a:t>
            </a:r>
            <a:r>
              <a:rPr lang="el-GR" altLang="el-GR" sz="2200"/>
              <a:t>ενδομητριοειδές αδενο</a:t>
            </a:r>
            <a:r>
              <a:rPr lang="en-US" altLang="el-GR" sz="2200"/>
              <a:t>Ca</a:t>
            </a:r>
            <a:endParaRPr lang="el-GR" altLang="el-GR" sz="2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C4418302-AEA6-4E69-8AA5-0084D90ED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742950"/>
            <a:ext cx="83740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800" b="1">
                <a:solidFill>
                  <a:srgbClr val="FF0000"/>
                </a:solidFill>
              </a:rPr>
              <a:t>Επιλογή ασθενών</a:t>
            </a:r>
            <a:endParaRPr lang="en-US" altLang="el-GR" sz="2800"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400">
                <a:sym typeface="Wingdings" panose="05000000000000000000" pitchFamily="2" charset="2"/>
              </a:rPr>
              <a:t>Έντονη επιθυμία για διατήρηση της γονιμότητας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400">
                <a:sym typeface="Wingdings" panose="05000000000000000000" pitchFamily="2" charset="2"/>
              </a:rPr>
              <a:t>Ηλικία ≤ 40 χρ.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400">
                <a:sym typeface="Wingdings" panose="05000000000000000000" pitchFamily="2" charset="2"/>
              </a:rPr>
              <a:t>Απουσία αντένδειξης φαρμακευτικής αγωγής</a:t>
            </a:r>
            <a:endParaRPr lang="en-US" altLang="el-GR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l-GR" altLang="el-GR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400">
                <a:sym typeface="Wingdings" panose="05000000000000000000" pitchFamily="2" charset="2"/>
              </a:rPr>
              <a:t>Συγκατάθεση ασθενούς</a:t>
            </a:r>
          </a:p>
        </p:txBody>
      </p:sp>
      <p:sp>
        <p:nvSpPr>
          <p:cNvPr id="3" name="Αριστερό άγκιστρο 3">
            <a:extLst>
              <a:ext uri="{FF2B5EF4-FFF2-40B4-BE49-F238E27FC236}">
                <a16:creationId xmlns:a16="http://schemas.microsoft.com/office/drawing/2014/main" id="{75C67892-ABF3-4190-BE16-7618F2FCBF86}"/>
              </a:ext>
            </a:extLst>
          </p:cNvPr>
          <p:cNvSpPr/>
          <p:nvPr/>
        </p:nvSpPr>
        <p:spPr>
          <a:xfrm>
            <a:off x="4005263" y="3611563"/>
            <a:ext cx="377825" cy="812800"/>
          </a:xfrm>
          <a:prstGeom prst="leftBrac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/>
          </a:p>
        </p:txBody>
      </p:sp>
      <p:sp>
        <p:nvSpPr>
          <p:cNvPr id="13316" name="3 - TextBox">
            <a:extLst>
              <a:ext uri="{FF2B5EF4-FFF2-40B4-BE49-F238E27FC236}">
                <a16:creationId xmlns:a16="http://schemas.microsoft.com/office/drawing/2014/main" id="{E9FD5BC5-E481-4A63-8389-8B7F8B31C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3492500"/>
            <a:ext cx="4005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/>
              <a:t>Όχι κλασσική αντιμετώπιση</a:t>
            </a:r>
          </a:p>
          <a:p>
            <a:pPr>
              <a:lnSpc>
                <a:spcPct val="150000"/>
              </a:lnSpc>
            </a:pPr>
            <a:r>
              <a:rPr lang="el-GR" altLang="el-GR" sz="2000"/>
              <a:t>Συμμόρφωση με </a:t>
            </a:r>
            <a:r>
              <a:rPr lang="en-US" altLang="el-GR" sz="2000"/>
              <a:t>F/U</a:t>
            </a:r>
            <a:endParaRPr lang="el-GR" altLang="el-GR" sz="200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>
            <a:extLst>
              <a:ext uri="{FF2B5EF4-FFF2-40B4-BE49-F238E27FC236}">
                <a16:creationId xmlns:a16="http://schemas.microsoft.com/office/drawing/2014/main" id="{779E4FD8-02A0-4072-A1B9-7579EDCC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085850"/>
            <a:ext cx="3822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200"/>
              <a:t>Καλή διαφοροποίηση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200"/>
              <a:t>Απουσία διήθησης μυομητρίου</a:t>
            </a:r>
          </a:p>
        </p:txBody>
      </p:sp>
      <p:sp>
        <p:nvSpPr>
          <p:cNvPr id="4" name="Αριστερό άγκιστρο 3">
            <a:extLst>
              <a:ext uri="{FF2B5EF4-FFF2-40B4-BE49-F238E27FC236}">
                <a16:creationId xmlns:a16="http://schemas.microsoft.com/office/drawing/2014/main" id="{73A94859-3AED-4AF9-8874-FBE696FFC293}"/>
              </a:ext>
            </a:extLst>
          </p:cNvPr>
          <p:cNvSpPr/>
          <p:nvPr/>
        </p:nvSpPr>
        <p:spPr>
          <a:xfrm flipH="1">
            <a:off x="4306888" y="1255713"/>
            <a:ext cx="144462" cy="793750"/>
          </a:xfrm>
          <a:prstGeom prst="leftBrac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2CBF-5278-460F-957A-7A771383E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949575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200"/>
              <a:t>↓Εξωμητρικής επέκτασης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200"/>
              <a:t>↓ Λεμφαδενικής / ωοθηκικής / περιτοναϊκής συμμετοχής</a:t>
            </a:r>
          </a:p>
        </p:txBody>
      </p:sp>
      <p:sp>
        <p:nvSpPr>
          <p:cNvPr id="6" name="Δεξιό βέλος 5">
            <a:extLst>
              <a:ext uri="{FF2B5EF4-FFF2-40B4-BE49-F238E27FC236}">
                <a16:creationId xmlns:a16="http://schemas.microsoft.com/office/drawing/2014/main" id="{F1F79463-DDCD-4121-902B-199F3B90B925}"/>
              </a:ext>
            </a:extLst>
          </p:cNvPr>
          <p:cNvSpPr/>
          <p:nvPr/>
        </p:nvSpPr>
        <p:spPr>
          <a:xfrm>
            <a:off x="4568825" y="1560513"/>
            <a:ext cx="342900" cy="1825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Δεξιό βέλος 6">
            <a:extLst>
              <a:ext uri="{FF2B5EF4-FFF2-40B4-BE49-F238E27FC236}">
                <a16:creationId xmlns:a16="http://schemas.microsoft.com/office/drawing/2014/main" id="{D270597C-AC42-42AE-9B66-17A815AB9150}"/>
              </a:ext>
            </a:extLst>
          </p:cNvPr>
          <p:cNvSpPr/>
          <p:nvPr/>
        </p:nvSpPr>
        <p:spPr>
          <a:xfrm>
            <a:off x="668338" y="3424238"/>
            <a:ext cx="850900" cy="3143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705A1-046F-4171-B8DD-DE2580FB7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006975"/>
            <a:ext cx="410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l-GR" i="1"/>
              <a:t>Greasman WT, et al. Cancer, 1987</a:t>
            </a:r>
          </a:p>
          <a:p>
            <a:pPr algn="r" eaLnBrk="1" hangingPunct="1"/>
            <a:r>
              <a:rPr lang="en-US" altLang="el-GR" i="1"/>
              <a:t>Quick CM, et al. Int J Gynecol Pathol, 2012</a:t>
            </a:r>
            <a:endParaRPr lang="el-GR" altLang="el-GR" i="1"/>
          </a:p>
        </p:txBody>
      </p:sp>
      <p:sp>
        <p:nvSpPr>
          <p:cNvPr id="14344" name="TextBox 2">
            <a:extLst>
              <a:ext uri="{FF2B5EF4-FFF2-40B4-BE49-F238E27FC236}">
                <a16:creationId xmlns:a16="http://schemas.microsoft.com/office/drawing/2014/main" id="{5E19E38A-52A9-4A35-9175-04978667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1290638"/>
            <a:ext cx="38227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200"/>
              <a:t>Οι σημαντικότεροι παράγοντες </a:t>
            </a:r>
          </a:p>
        </p:txBody>
      </p:sp>
      <p:sp>
        <p:nvSpPr>
          <p:cNvPr id="14345" name="9 - TextBox">
            <a:extLst>
              <a:ext uri="{FF2B5EF4-FFF2-40B4-BE49-F238E27FC236}">
                <a16:creationId xmlns:a16="http://schemas.microsoft.com/office/drawing/2014/main" id="{B6C13465-778F-4C5A-8F62-34D66C97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822950"/>
            <a:ext cx="832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Σε </a:t>
            </a:r>
            <a:r>
              <a:rPr lang="en-US" altLang="el-GR"/>
              <a:t>Ca</a:t>
            </a:r>
            <a:r>
              <a:rPr lang="el-GR" altLang="el-GR"/>
              <a:t> ενδομητρίου με καλή διαφοροποίηση και απουσία διήθησης του μυομητρίου η λεμφαδενική συμμετοχή &lt; 1%.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77529-7C88-4D62-8A00-F8F39DB8D453}"/>
              </a:ext>
            </a:extLst>
          </p:cNvPr>
          <p:cNvSpPr txBox="1"/>
          <p:nvPr/>
        </p:nvSpPr>
        <p:spPr>
          <a:xfrm>
            <a:off x="306388" y="150813"/>
            <a:ext cx="8374062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Ιστολογική Διάγνωση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Προσδιορισμός ιστολογικού τύπου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και βαθμού διαφοροποίησης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Διαγνωστική απόξεση ενδομητρίου (</a:t>
            </a:r>
            <a:r>
              <a:rPr lang="en-US" sz="2000" dirty="0">
                <a:latin typeface="+mn-lt"/>
              </a:rPr>
              <a:t>D + C)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+mn-lt"/>
              </a:rPr>
              <a:t>Pipelle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βιοψία </a:t>
            </a:r>
            <a:r>
              <a:rPr lang="el-GR" sz="2000" dirty="0" err="1">
                <a:latin typeface="+mn-lt"/>
              </a:rPr>
              <a:t>ενδομητρίου</a:t>
            </a:r>
            <a:r>
              <a:rPr lang="el-GR" sz="2000" dirty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office)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Upgrading </a:t>
            </a:r>
            <a:r>
              <a:rPr lang="el-GR" sz="2000" dirty="0">
                <a:latin typeface="+mn-lt"/>
              </a:rPr>
              <a:t>του ιστολογικού </a:t>
            </a:r>
            <a:r>
              <a:rPr lang="en-US" sz="2000" dirty="0">
                <a:latin typeface="+mn-lt"/>
              </a:rPr>
              <a:t>grade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err="1">
                <a:latin typeface="+mn-lt"/>
              </a:rPr>
              <a:t>Υστεροσκόπηση</a:t>
            </a:r>
            <a:r>
              <a:rPr lang="el-GR" sz="2000" dirty="0">
                <a:latin typeface="+mn-lt"/>
              </a:rPr>
              <a:t> – βιοψίες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Επανεκτίμηση της ιστολογικής εξέτασης</a:t>
            </a: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A5E5FC0C-273F-40F3-9D2E-DD872CAC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3400425"/>
            <a:ext cx="382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2000"/>
              <a:t>Upgrade, gr 1 </a:t>
            </a:r>
            <a:r>
              <a:rPr lang="en-US" altLang="el-GR" sz="2000">
                <a:sym typeface="Wingdings" panose="05000000000000000000" pitchFamily="2" charset="2"/>
              </a:rPr>
              <a:t> gr 2</a:t>
            </a:r>
          </a:p>
          <a:p>
            <a:pPr eaLnBrk="1" hangingPunct="1"/>
            <a:r>
              <a:rPr lang="en-US" altLang="el-GR" sz="2000">
                <a:sym typeface="Wingdings" panose="05000000000000000000" pitchFamily="2" charset="2"/>
              </a:rPr>
              <a:t>Downgrade, gr 1 EC </a:t>
            </a:r>
            <a:r>
              <a:rPr lang="el-GR" altLang="el-GR" sz="2000">
                <a:sym typeface="Wingdings" panose="05000000000000000000" pitchFamily="2" charset="2"/>
              </a:rPr>
              <a:t>                   </a:t>
            </a:r>
            <a:r>
              <a:rPr lang="en-US" altLang="el-GR" sz="2000">
                <a:sym typeface="Wingdings" panose="05000000000000000000" pitchFamily="2" charset="2"/>
              </a:rPr>
              <a:t> atypical hyperplasia</a:t>
            </a:r>
            <a:endParaRPr lang="el-GR" altLang="el-GR" sz="2000"/>
          </a:p>
        </p:txBody>
      </p:sp>
      <p:sp>
        <p:nvSpPr>
          <p:cNvPr id="4" name="Αριστερό άγκιστρο 3">
            <a:extLst>
              <a:ext uri="{FF2B5EF4-FFF2-40B4-BE49-F238E27FC236}">
                <a16:creationId xmlns:a16="http://schemas.microsoft.com/office/drawing/2014/main" id="{A60D9C82-4DC9-40D9-AFC1-5CC652E840DF}"/>
              </a:ext>
            </a:extLst>
          </p:cNvPr>
          <p:cNvSpPr/>
          <p:nvPr/>
        </p:nvSpPr>
        <p:spPr>
          <a:xfrm>
            <a:off x="5013325" y="3503613"/>
            <a:ext cx="196850" cy="800100"/>
          </a:xfrm>
          <a:prstGeom prst="leftBrac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2A90550-2F87-42A4-A103-B359BE68AA11}"/>
              </a:ext>
            </a:extLst>
          </p:cNvPr>
          <p:cNvSpPr txBox="1"/>
          <p:nvPr/>
        </p:nvSpPr>
        <p:spPr>
          <a:xfrm>
            <a:off x="398463" y="5168900"/>
            <a:ext cx="8374062" cy="50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Inter – Intra observer differences – 40%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0D757-4A4C-4829-8840-DBB50C4A7F9D}"/>
              </a:ext>
            </a:extLst>
          </p:cNvPr>
          <p:cNvSpPr txBox="1"/>
          <p:nvPr/>
        </p:nvSpPr>
        <p:spPr>
          <a:xfrm>
            <a:off x="306388" y="604838"/>
            <a:ext cx="8374062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Διάγνωση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Διήθηση του μυομητρίου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Μαγνητική Τομογραφία – εκτίμηση της διήθησης του μυομητρίου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err="1">
                <a:latin typeface="+mn-lt"/>
              </a:rPr>
              <a:t>Διακολπικό</a:t>
            </a:r>
            <a:r>
              <a:rPr lang="el-GR" sz="2000" dirty="0">
                <a:latin typeface="+mn-lt"/>
              </a:rPr>
              <a:t> Υπερηχογράφημα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PET – CT</a:t>
            </a: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Σε νέες γυναίκες με αρχόμενο </a:t>
            </a:r>
            <a:r>
              <a:rPr lang="en-US" sz="2000" dirty="0">
                <a:latin typeface="+mn-lt"/>
              </a:rPr>
              <a:t>Ca</a:t>
            </a:r>
            <a:r>
              <a:rPr lang="el-GR" sz="2000" dirty="0">
                <a:latin typeface="+mn-lt"/>
              </a:rPr>
              <a:t> ενδομητρίου το </a:t>
            </a:r>
            <a:r>
              <a:rPr lang="en-US" sz="2000" dirty="0">
                <a:latin typeface="+mn-lt"/>
              </a:rPr>
              <a:t>Grade </a:t>
            </a:r>
            <a:r>
              <a:rPr lang="el-GR" sz="2000" dirty="0">
                <a:latin typeface="+mn-lt"/>
              </a:rPr>
              <a:t>και ο βαθμός διήθησης του μυομητρίου αποτελούν τους σημαντικότερους παράγοντες πρόβλεψης προχωρημένου σταδίου.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- Εικόνα" descr="thomakos2.jpg">
            <a:extLst>
              <a:ext uri="{FF2B5EF4-FFF2-40B4-BE49-F238E27FC236}">
                <a16:creationId xmlns:a16="http://schemas.microsoft.com/office/drawing/2014/main" id="{0AA0C101-3AE7-45AC-A15C-6A058D317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CB4CC713-53E4-437A-B097-4C56DCD80EB4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722313"/>
          <a:ext cx="8191500" cy="1920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7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l-GR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b="1" dirty="0"/>
                        <a:t>Διήθηση</a:t>
                      </a:r>
                      <a:r>
                        <a:rPr lang="el-GR" sz="1800" b="1" baseline="0" dirty="0"/>
                        <a:t> του μυομητρίου, επέκταση στον τράχηλο</a:t>
                      </a:r>
                      <a:endParaRPr lang="el-GR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b="1" dirty="0" err="1"/>
                        <a:t>Λεμφαδενικές</a:t>
                      </a:r>
                      <a:r>
                        <a:rPr lang="el-GR" sz="1800" b="1" baseline="0" dirty="0"/>
                        <a:t> «Μ»</a:t>
                      </a:r>
                      <a:endParaRPr lang="el-GR" sz="1800" b="1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/>
                        <a:t>Ευαισθησία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dirty="0"/>
                        <a:t>75% - 90%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dirty="0"/>
                        <a:t>94% – 96%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/>
                        <a:t>Ειδικότητα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dirty="0"/>
                        <a:t>75% - 95%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dirty="0"/>
                        <a:t>95%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2" name="TextBox 2">
            <a:extLst>
              <a:ext uri="{FF2B5EF4-FFF2-40B4-BE49-F238E27FC236}">
                <a16:creationId xmlns:a16="http://schemas.microsoft.com/office/drawing/2014/main" id="{649BD282-A6C9-4465-BF60-6CEB02E5A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223838"/>
            <a:ext cx="861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2400" b="1">
                <a:solidFill>
                  <a:srgbClr val="FF0000"/>
                </a:solidFill>
              </a:rPr>
              <a:t>MRI</a:t>
            </a:r>
            <a:endParaRPr lang="el-GR" altLang="el-GR" sz="2400" b="1">
              <a:solidFill>
                <a:srgbClr val="FF0000"/>
              </a:solidFill>
            </a:endParaRPr>
          </a:p>
        </p:txBody>
      </p:sp>
      <p:sp>
        <p:nvSpPr>
          <p:cNvPr id="18453" name="TextBox 3">
            <a:extLst>
              <a:ext uri="{FF2B5EF4-FFF2-40B4-BE49-F238E27FC236}">
                <a16:creationId xmlns:a16="http://schemas.microsoft.com/office/drawing/2014/main" id="{8601C454-4F15-4E05-8C0A-7A481844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657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2400" b="1">
                <a:solidFill>
                  <a:srgbClr val="FF0000"/>
                </a:solidFill>
              </a:rPr>
              <a:t>PET - CT</a:t>
            </a:r>
            <a:endParaRPr lang="el-GR" altLang="el-GR" sz="2400" b="1">
              <a:solidFill>
                <a:srgbClr val="FF0000"/>
              </a:solidFill>
            </a:endParaRPr>
          </a:p>
        </p:txBody>
      </p:sp>
      <p:graphicFrame>
        <p:nvGraphicFramePr>
          <p:cNvPr id="6" name="Πίνακας 1">
            <a:extLst>
              <a:ext uri="{FF2B5EF4-FFF2-40B4-BE49-F238E27FC236}">
                <a16:creationId xmlns:a16="http://schemas.microsoft.com/office/drawing/2014/main" id="{34F88011-B085-46CE-A08F-0C40E0A25FE1}"/>
              </a:ext>
            </a:extLst>
          </p:cNvPr>
          <p:cNvGraphicFramePr>
            <a:graphicFrameLocks noGrp="1"/>
          </p:cNvGraphicFramePr>
          <p:nvPr/>
        </p:nvGraphicFramePr>
        <p:xfrm>
          <a:off x="534988" y="4197350"/>
          <a:ext cx="8191500" cy="1622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5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l-GR" sz="1800" dirty="0"/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1800" b="1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b="1" dirty="0" err="1"/>
                        <a:t>Λεμφαδενικές</a:t>
                      </a:r>
                      <a:r>
                        <a:rPr lang="el-GR" sz="1800" b="1" baseline="0" dirty="0"/>
                        <a:t> «Μ»</a:t>
                      </a:r>
                      <a:endParaRPr lang="el-GR" sz="1800" b="1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/>
                        <a:t>Ευαισθησία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1800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93%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/>
                        <a:t>Ειδικότητα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1800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95%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72" name="6 - TextBox">
            <a:extLst>
              <a:ext uri="{FF2B5EF4-FFF2-40B4-BE49-F238E27FC236}">
                <a16:creationId xmlns:a16="http://schemas.microsoft.com/office/drawing/2014/main" id="{94653618-7129-47EE-BB02-59F3DB58C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038475"/>
            <a:ext cx="584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l-GR" i="1"/>
              <a:t>Sironi S. et al. Am J Roentgenol, 1992.</a:t>
            </a:r>
          </a:p>
          <a:p>
            <a:pPr algn="r"/>
            <a:r>
              <a:rPr lang="en-US" altLang="el-GR" i="1"/>
              <a:t>Kinkel K et al. Radiology, 1999.</a:t>
            </a:r>
            <a:endParaRPr lang="el-GR" altLang="el-GR" i="1"/>
          </a:p>
        </p:txBody>
      </p:sp>
      <p:sp>
        <p:nvSpPr>
          <p:cNvPr id="18473" name="TextBox 1">
            <a:extLst>
              <a:ext uri="{FF2B5EF4-FFF2-40B4-BE49-F238E27FC236}">
                <a16:creationId xmlns:a16="http://schemas.microsoft.com/office/drawing/2014/main" id="{7AB31B7C-D05C-48C5-9402-D77229928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907088"/>
            <a:ext cx="837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>
                <a:sym typeface="Wingdings" panose="05000000000000000000" pitchFamily="2" charset="2"/>
              </a:rPr>
              <a:t>Κλινική σταδιοποίηση – Απεικόνιση  </a:t>
            </a:r>
            <a:r>
              <a:rPr lang="en-US" altLang="el-GR" sz="2000">
                <a:sym typeface="Wingdings" panose="05000000000000000000" pitchFamily="2" charset="2"/>
              </a:rPr>
              <a:t>upstaging 13 – 22%</a:t>
            </a:r>
            <a:endParaRPr lang="el-GR" altLang="el-GR" sz="200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- Εικόνα" descr="thomakos1.jpg">
            <a:extLst>
              <a:ext uri="{FF2B5EF4-FFF2-40B4-BE49-F238E27FC236}">
                <a16:creationId xmlns:a16="http://schemas.microsoft.com/office/drawing/2014/main" id="{24778493-9EED-4F1D-A3FF-FE8B810B2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8CE81-5417-43BA-9E0B-D4D5CC5A0695}"/>
              </a:ext>
            </a:extLst>
          </p:cNvPr>
          <p:cNvSpPr txBox="1"/>
          <p:nvPr/>
        </p:nvSpPr>
        <p:spPr>
          <a:xfrm>
            <a:off x="306388" y="150813"/>
            <a:ext cx="8374062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Σύγχρονο ή Μεταστατικό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Ca 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ωοθηκών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25%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 3,8%  11%  0%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?? </a:t>
            </a:r>
            <a:r>
              <a:rPr lang="el-GR" sz="2000" dirty="0">
                <a:latin typeface="+mn-lt"/>
              </a:rPr>
              <a:t>Διαγνωστική λαπαροσκόπηση για αποκλεισμό σύγχρονου </a:t>
            </a:r>
            <a:r>
              <a:rPr lang="en-US" sz="2000" dirty="0">
                <a:latin typeface="+mn-lt"/>
              </a:rPr>
              <a:t>Ca </a:t>
            </a:r>
            <a:r>
              <a:rPr lang="el-GR" sz="2000" dirty="0">
                <a:latin typeface="+mn-lt"/>
              </a:rPr>
              <a:t>ωοθηκών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Αποκλεισμός ύποπτων ωοθηκικών βλαβών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Διαγνωστική Λαπαροσκόπηση – χωρίς σαφείς ενδείξεις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Η λαπαροσκόπηση δεν έχει σαφή ένδειξη για αποκλεισμό ύποπτης ωοθηκικής βλάβης, πρέπει όμως να τίθεται υπόψη της ασθενούς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C9DF0F6F-487B-4A96-A1CC-2EE5ADEF8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1546225"/>
            <a:ext cx="360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l-GR" i="1"/>
              <a:t>Walsh C, et al. Obstet Gynecol, 2015</a:t>
            </a:r>
          </a:p>
          <a:p>
            <a:pPr algn="r" eaLnBrk="1" hangingPunct="1"/>
            <a:r>
              <a:rPr lang="en-US" altLang="el-GR" i="1"/>
              <a:t>Gitsch G, et al. Obstet Gynecol, 1995</a:t>
            </a:r>
          </a:p>
          <a:p>
            <a:pPr algn="r" eaLnBrk="1" hangingPunct="1"/>
            <a:r>
              <a:rPr lang="en-US" altLang="el-GR" i="1"/>
              <a:t>Song T, et al. Gynecol Oncol, 2013</a:t>
            </a:r>
            <a:endParaRPr lang="el-GR" altLang="el-GR" i="1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1D5479F0-28B6-477F-AA7C-15F897847812}"/>
              </a:ext>
            </a:extLst>
          </p:cNvPr>
          <p:cNvCxnSpPr/>
          <p:nvPr/>
        </p:nvCxnSpPr>
        <p:spPr>
          <a:xfrm flipV="1">
            <a:off x="5265738" y="3843338"/>
            <a:ext cx="541337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977484B8-30DC-475F-BEA5-D1812AC9AA3C}"/>
              </a:ext>
            </a:extLst>
          </p:cNvPr>
          <p:cNvCxnSpPr/>
          <p:nvPr/>
        </p:nvCxnSpPr>
        <p:spPr>
          <a:xfrm>
            <a:off x="5265738" y="4006850"/>
            <a:ext cx="541337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8">
            <a:extLst>
              <a:ext uri="{FF2B5EF4-FFF2-40B4-BE49-F238E27FC236}">
                <a16:creationId xmlns:a16="http://schemas.microsoft.com/office/drawing/2014/main" id="{8136650D-CF9E-457A-86AB-53B6E636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3673475"/>
            <a:ext cx="623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/>
              <a:t>MRI</a:t>
            </a:r>
          </a:p>
          <a:p>
            <a:pPr eaLnBrk="1" hangingPunct="1"/>
            <a:r>
              <a:rPr lang="en-US" altLang="el-GR"/>
              <a:t>U/S</a:t>
            </a:r>
            <a:endParaRPr lang="el-GR" altLang="el-GR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FD5BB000-FE2B-4B96-BE51-F2821097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65100"/>
            <a:ext cx="8580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l-GR" altLang="el-GR" sz="2800" b="1">
                <a:solidFill>
                  <a:srgbClr val="FF0000"/>
                </a:solidFill>
              </a:rPr>
              <a:t>ΚΑΡΚΙΝΟΣ ΕΝΔΟΜΗΤΡΙΟΥ</a:t>
            </a:r>
            <a:endParaRPr lang="en-US" altLang="el-GR" sz="2800" b="1">
              <a:solidFill>
                <a:srgbClr val="FF0000"/>
              </a:solidFill>
            </a:endParaRPr>
          </a:p>
          <a:p>
            <a:pPr eaLnBrk="1" hangingPunct="1">
              <a:lnSpc>
                <a:spcPct val="200000"/>
              </a:lnSpc>
            </a:pPr>
            <a:endParaRPr lang="el-GR" altLang="el-GR" sz="2000"/>
          </a:p>
          <a:p>
            <a:pPr eaLnBrk="1" hangingPunct="1">
              <a:lnSpc>
                <a:spcPct val="200000"/>
              </a:lnSpc>
            </a:pPr>
            <a:r>
              <a:rPr lang="el-GR" altLang="el-GR" sz="2400" b="1" u="sng"/>
              <a:t>Επιδημιολογικά δεδομένα</a:t>
            </a:r>
          </a:p>
          <a:p>
            <a:pPr eaLnBrk="1" hangingPunct="1">
              <a:lnSpc>
                <a:spcPct val="200000"/>
              </a:lnSpc>
            </a:pPr>
            <a:r>
              <a:rPr lang="el-GR" altLang="el-GR" sz="2400"/>
              <a:t>Περι-μετα εμμηνοπαυσιακή περίοδος</a:t>
            </a:r>
            <a:r>
              <a:rPr lang="en-US" altLang="el-GR" sz="2400"/>
              <a:t> (80%)</a:t>
            </a:r>
            <a:endParaRPr lang="el-GR" altLang="el-GR" sz="2400"/>
          </a:p>
          <a:p>
            <a:pPr eaLnBrk="1" hangingPunct="1">
              <a:lnSpc>
                <a:spcPct val="200000"/>
              </a:lnSpc>
            </a:pPr>
            <a:r>
              <a:rPr lang="el-GR" altLang="el-GR" sz="2400"/>
              <a:t>25% προεμμηνοπαυσική περίοδος</a:t>
            </a:r>
          </a:p>
          <a:p>
            <a:pPr eaLnBrk="1" hangingPunct="1">
              <a:lnSpc>
                <a:spcPct val="200000"/>
              </a:lnSpc>
            </a:pPr>
            <a:r>
              <a:rPr lang="el-GR" altLang="el-GR" sz="2400"/>
              <a:t>3 – 14% &lt; 40 χρ.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CA8E0-A81E-4E67-AB2D-7CB4D453E0D9}"/>
              </a:ext>
            </a:extLst>
          </p:cNvPr>
          <p:cNvSpPr txBox="1"/>
          <p:nvPr/>
        </p:nvSpPr>
        <p:spPr>
          <a:xfrm>
            <a:off x="306388" y="150813"/>
            <a:ext cx="8374062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Έλεγχος υποδοχέων Προγεστερόνης 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PgRs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</a:t>
            </a:r>
            <a:endParaRPr lang="el-GR" sz="24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Η παρουσία υποδοχέων – αξιόπιστος δείκτης πρόβλεψης επιτυχίας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Estrogen – </a:t>
            </a:r>
            <a:r>
              <a:rPr lang="en-US" sz="2000" dirty="0" err="1">
                <a:latin typeface="+mn-lt"/>
              </a:rPr>
              <a:t>PgR</a:t>
            </a:r>
            <a:r>
              <a:rPr lang="en-US" sz="2000" dirty="0">
                <a:latin typeface="+mn-lt"/>
              </a:rPr>
              <a:t> (±)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 responders – non responders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+mn-lt"/>
                <a:sym typeface="Wingdings" panose="05000000000000000000" pitchFamily="2" charset="2"/>
              </a:rPr>
              <a:t>Duska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LR,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Oncol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, 2001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Ανταπόκριση στην προγεστερόνη σχετίζεται σημαντικά </a:t>
            </a:r>
            <a:r>
              <a:rPr lang="en-US" sz="2000" dirty="0" err="1">
                <a:latin typeface="+mn-lt"/>
              </a:rPr>
              <a:t>PgRs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/>
              <a:t>±)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Ehrlich CF, et al. Am J </a:t>
            </a:r>
            <a:r>
              <a:rPr lang="en-US" i="1" dirty="0" err="1"/>
              <a:t>Obstet</a:t>
            </a:r>
            <a:r>
              <a:rPr lang="en-US" i="1" dirty="0"/>
              <a:t> </a:t>
            </a:r>
            <a:r>
              <a:rPr lang="en-US" i="1" dirty="0" err="1"/>
              <a:t>Gynecol</a:t>
            </a:r>
            <a:r>
              <a:rPr lang="en-US" i="1" dirty="0"/>
              <a:t>, 1988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Ingram SS, et al. </a:t>
            </a:r>
            <a:r>
              <a:rPr lang="en-US" i="1" dirty="0" err="1"/>
              <a:t>Int</a:t>
            </a:r>
            <a:r>
              <a:rPr lang="en-US" i="1" dirty="0"/>
              <a:t> J </a:t>
            </a:r>
            <a:r>
              <a:rPr lang="en-US" i="1" dirty="0" err="1"/>
              <a:t>Radiat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i="1" dirty="0"/>
              <a:t> </a:t>
            </a:r>
            <a:r>
              <a:rPr lang="en-US" i="1" dirty="0" err="1"/>
              <a:t>Biol</a:t>
            </a:r>
            <a:r>
              <a:rPr lang="en-US" i="1" dirty="0"/>
              <a:t> Phys, 1989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Yamazawa</a:t>
            </a:r>
            <a:r>
              <a:rPr lang="en-US" i="1" dirty="0"/>
              <a:t> K, et al. Hum </a:t>
            </a:r>
            <a:r>
              <a:rPr lang="en-US" i="1" dirty="0" err="1"/>
              <a:t>Reprod</a:t>
            </a:r>
            <a:r>
              <a:rPr lang="en-US" i="1" dirty="0"/>
              <a:t>, 2007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Δεν υπάρχει ανάγκη για έλεγχο </a:t>
            </a:r>
            <a:r>
              <a:rPr lang="en-US" sz="2000" dirty="0" err="1">
                <a:latin typeface="+mn-lt"/>
              </a:rPr>
              <a:t>PgR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expression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Σημαντικός παράγοντας πρόβλεψης ανταπόκρισης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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+mn-lt"/>
                <a:sym typeface="Wingdings" panose="05000000000000000000" pitchFamily="2" charset="2"/>
              </a:rPr>
              <a:t>PgR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(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-)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ασθενείς ανταποκρίνονται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2822A-C5CA-42E9-8667-EFF44D4A0C5D}"/>
              </a:ext>
            </a:extLst>
          </p:cNvPr>
          <p:cNvSpPr txBox="1"/>
          <p:nvPr/>
        </p:nvSpPr>
        <p:spPr>
          <a:xfrm>
            <a:off x="306388" y="150813"/>
            <a:ext cx="8374062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Επιλογή φαρμακευτικού σκευάσματος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err="1">
                <a:latin typeface="+mn-lt"/>
              </a:rPr>
              <a:t>Οξεική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Μεδροξυπρογεστερόνη</a:t>
            </a:r>
            <a:r>
              <a:rPr lang="el-GR" sz="2000" dirty="0">
                <a:latin typeface="+mn-lt"/>
              </a:rPr>
              <a:t> 	(</a:t>
            </a:r>
            <a:r>
              <a:rPr lang="en-US" sz="2000" dirty="0" err="1">
                <a:latin typeface="+mn-lt"/>
              </a:rPr>
              <a:t>MPA</a:t>
            </a:r>
            <a:r>
              <a:rPr lang="en-US" sz="2000" dirty="0">
                <a:latin typeface="+mn-lt"/>
              </a:rPr>
              <a:t>) 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err="1">
                <a:latin typeface="+mn-lt"/>
              </a:rPr>
              <a:t>Οξεική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Μεγεστρόλη</a:t>
            </a:r>
            <a:r>
              <a:rPr lang="el-GR" sz="2000" dirty="0">
                <a:latin typeface="+mn-lt"/>
              </a:rPr>
              <a:t> 		(ΜΑ)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Πλήρης ανταπόκριση παρόμοια / ↓ υποτροπή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>
                <a:latin typeface="+mn-lt"/>
                <a:sym typeface="Symbol"/>
              </a:rPr>
              <a:t> ανταπόκριση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MPA</a:t>
            </a:r>
            <a:endParaRPr lang="en-US" sz="2000" dirty="0"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Park JY, et al. </a:t>
            </a:r>
            <a:r>
              <a:rPr lang="en-US" sz="1400" i="1" dirty="0" err="1">
                <a:latin typeface="+mn-lt"/>
              </a:rPr>
              <a:t>Eur</a:t>
            </a:r>
            <a:r>
              <a:rPr lang="en-US" sz="1400" i="1" dirty="0">
                <a:latin typeface="+mn-lt"/>
              </a:rPr>
              <a:t> J Cancer, 2013</a:t>
            </a:r>
            <a:r>
              <a:rPr lang="el-GR" sz="1400" i="1" dirty="0">
                <a:latin typeface="+mn-lt"/>
              </a:rPr>
              <a:t>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i="1" dirty="0">
                <a:latin typeface="+mn-lt"/>
              </a:rPr>
              <a:t>		Β</a:t>
            </a:r>
            <a:r>
              <a:rPr lang="en-US" sz="1400" i="1" dirty="0" err="1">
                <a:latin typeface="+mn-lt"/>
              </a:rPr>
              <a:t>akkum-Gamez</a:t>
            </a:r>
            <a:r>
              <a:rPr lang="en-US" sz="1400" i="1" dirty="0">
                <a:latin typeface="+mn-lt"/>
              </a:rPr>
              <a:t> J et al. J </a:t>
            </a:r>
            <a:r>
              <a:rPr lang="en-US" sz="1400" i="1" dirty="0" err="1">
                <a:latin typeface="+mn-lt"/>
              </a:rPr>
              <a:t>Gynecol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Surg</a:t>
            </a:r>
            <a:r>
              <a:rPr lang="en-US" sz="1400" i="1" dirty="0">
                <a:latin typeface="+mn-lt"/>
              </a:rPr>
              <a:t>, 2012.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Gunderson CC et al. </a:t>
            </a:r>
            <a:r>
              <a:rPr lang="en-US" sz="1400" i="1" dirty="0" err="1">
                <a:latin typeface="+mn-lt"/>
              </a:rPr>
              <a:t>Gynecol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Oncol</a:t>
            </a:r>
            <a:r>
              <a:rPr lang="en-US" sz="1400" i="1" dirty="0">
                <a:latin typeface="+mn-lt"/>
              </a:rPr>
              <a:t>, 2012.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LNG – IUD – </a:t>
            </a:r>
            <a:r>
              <a:rPr lang="el-GR" sz="2000" dirty="0">
                <a:latin typeface="+mn-lt"/>
              </a:rPr>
              <a:t>ισοδύναμη ανταπόκριση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	+ </a:t>
            </a:r>
            <a:r>
              <a:rPr lang="en-US" sz="2000" dirty="0">
                <a:latin typeface="+mn-lt"/>
              </a:rPr>
              <a:t>GnRH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	+MPA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/>
              <a:t>Kudesia</a:t>
            </a:r>
            <a:r>
              <a:rPr lang="en-US" sz="1400" i="1" dirty="0"/>
              <a:t> R et al. Am J </a:t>
            </a:r>
            <a:r>
              <a:rPr lang="en-US" sz="1400" i="1" dirty="0" err="1"/>
              <a:t>Obstet</a:t>
            </a:r>
            <a:r>
              <a:rPr lang="en-US" sz="1400" i="1" dirty="0"/>
              <a:t> </a:t>
            </a:r>
            <a:r>
              <a:rPr lang="en-US" sz="1400" i="1" dirty="0" err="1"/>
              <a:t>Gynecol</a:t>
            </a:r>
            <a:r>
              <a:rPr lang="en-US" sz="1400" i="1" dirty="0"/>
              <a:t>, 2014.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Αποφυγή συστηματικών επιπλοκών</a:t>
            </a:r>
            <a:endParaRPr lang="en-US" sz="2000" dirty="0"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Hubs JL, et al. </a:t>
            </a:r>
            <a:r>
              <a:rPr lang="en-US" sz="1400" i="1" dirty="0" err="1">
                <a:latin typeface="+mn-lt"/>
              </a:rPr>
              <a:t>Obstet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Gynecol</a:t>
            </a:r>
            <a:r>
              <a:rPr lang="en-US" sz="1400" i="1" dirty="0">
                <a:latin typeface="+mn-lt"/>
              </a:rPr>
              <a:t>, 2013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Baker J, et al. </a:t>
            </a:r>
            <a:r>
              <a:rPr lang="en-US" sz="1400" i="1" dirty="0" err="1">
                <a:latin typeface="+mn-lt"/>
              </a:rPr>
              <a:t>Gynecol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Oncol</a:t>
            </a:r>
            <a:r>
              <a:rPr lang="en-US" sz="1400" i="1" dirty="0">
                <a:latin typeface="+mn-lt"/>
              </a:rPr>
              <a:t>, 2012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latin typeface="+mn-lt"/>
              </a:rPr>
              <a:t>Minig</a:t>
            </a:r>
            <a:r>
              <a:rPr lang="en-US" sz="1400" i="1" dirty="0">
                <a:latin typeface="+mn-lt"/>
              </a:rPr>
              <a:t> L, et al. Ann </a:t>
            </a:r>
            <a:r>
              <a:rPr lang="en-US" sz="1400" i="1" dirty="0" err="1">
                <a:latin typeface="+mn-lt"/>
              </a:rPr>
              <a:t>Oncol</a:t>
            </a:r>
            <a:r>
              <a:rPr lang="en-US" sz="1400" i="1" dirty="0">
                <a:latin typeface="+mn-lt"/>
              </a:rPr>
              <a:t>, 2011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Kim MK, et al. Am J </a:t>
            </a:r>
            <a:r>
              <a:rPr lang="en-US" sz="1400" i="1" dirty="0" err="1">
                <a:latin typeface="+mn-lt"/>
              </a:rPr>
              <a:t>Obstet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Gynecol</a:t>
            </a:r>
            <a:r>
              <a:rPr lang="en-US" sz="1400" i="1" dirty="0">
                <a:latin typeface="+mn-lt"/>
              </a:rPr>
              <a:t>, 2013</a:t>
            </a:r>
            <a:endParaRPr lang="el-GR" sz="1400" i="1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FF5731C6-A5D6-4836-BF85-D2BC3651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206375"/>
            <a:ext cx="8863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800" b="1">
                <a:solidFill>
                  <a:srgbClr val="FF0000"/>
                </a:solidFill>
              </a:rPr>
              <a:t>Δοσολογία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5FA98867-1B7A-4A9B-B2F4-E9E15103F6B0}"/>
              </a:ext>
            </a:extLst>
          </p:cNvPr>
          <p:cNvGraphicFramePr>
            <a:graphicFrameLocks noGrp="1"/>
          </p:cNvGraphicFramePr>
          <p:nvPr/>
        </p:nvGraphicFramePr>
        <p:xfrm>
          <a:off x="98425" y="871538"/>
          <a:ext cx="8864601" cy="1646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746"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000" b="1" dirty="0"/>
                        <a:t>ΔΙΑΚΥΜΑΝΣΗ</a:t>
                      </a: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2000" b="1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000" b="1" dirty="0"/>
                        <a:t>ΣΥΧΝΟΤΕΡΑ</a:t>
                      </a: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2000" b="1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000" b="1" dirty="0"/>
                        <a:t>ΠΡΟΤΕΙΝΟΜΕΝΑ</a:t>
                      </a:r>
                    </a:p>
                  </a:txBody>
                  <a:tcPr marL="91447" marR="91447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MPA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000" dirty="0"/>
                        <a:t>60 – 1800 </a:t>
                      </a:r>
                      <a:r>
                        <a:rPr lang="en-US" sz="2000" dirty="0"/>
                        <a:t>mg/day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200 – 800 mg/day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400 – 600 mg/day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10 – 400 mg/day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40 – 400 mg/day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160 – 320 mg/day</a:t>
                      </a:r>
                      <a:endParaRPr lang="el-GR" sz="2000" dirty="0"/>
                    </a:p>
                  </a:txBody>
                  <a:tcPr marL="91447" marR="91447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B1B866-5B2D-4BA0-9DD0-4DD283EF4D51}"/>
              </a:ext>
            </a:extLst>
          </p:cNvPr>
          <p:cNvSpPr txBox="1"/>
          <p:nvPr/>
        </p:nvSpPr>
        <p:spPr>
          <a:xfrm>
            <a:off x="98425" y="2803525"/>
            <a:ext cx="886301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000" dirty="0"/>
              <a:t>Χαμηλή </a:t>
            </a:r>
            <a:r>
              <a:rPr lang="en-US" sz="2000" dirty="0"/>
              <a:t>vs </a:t>
            </a:r>
            <a:r>
              <a:rPr lang="el-GR" sz="2000" dirty="0"/>
              <a:t>Υψηλή Ημερήσια δόση ??</a:t>
            </a:r>
            <a:endParaRPr lang="en-US" sz="2000" dirty="0"/>
          </a:p>
          <a:p>
            <a:pPr>
              <a:defRPr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000" dirty="0"/>
              <a:t>Ανταπόκριση, </a:t>
            </a:r>
            <a:r>
              <a:rPr lang="en-US" sz="2000" dirty="0"/>
              <a:t>PFS – MPA</a:t>
            </a:r>
          </a:p>
          <a:p>
            <a:pPr>
              <a:defRPr/>
            </a:pPr>
            <a:endParaRPr lang="en-US" sz="2000" dirty="0"/>
          </a:p>
          <a:p>
            <a:pPr algn="r">
              <a:defRPr/>
            </a:pPr>
            <a:r>
              <a:rPr lang="en-US" i="1" dirty="0"/>
              <a:t>Thigpen JT, et al.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i="1" dirty="0"/>
              <a:t>, 1999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000" dirty="0"/>
              <a:t>Ανταπόκριση, Υποτροπή – </a:t>
            </a:r>
            <a:r>
              <a:rPr lang="en-US" sz="2000" dirty="0"/>
              <a:t>MPA, MA</a:t>
            </a:r>
          </a:p>
          <a:p>
            <a:pPr>
              <a:defRPr/>
            </a:pPr>
            <a:endParaRPr lang="en-US" sz="2000" dirty="0"/>
          </a:p>
          <a:p>
            <a:pPr algn="r">
              <a:defRPr/>
            </a:pPr>
            <a:r>
              <a:rPr lang="en-US" i="1" dirty="0"/>
              <a:t>Park JY, et al. </a:t>
            </a:r>
            <a:r>
              <a:rPr lang="en-US" i="1" dirty="0" err="1"/>
              <a:t>Eur</a:t>
            </a:r>
            <a:r>
              <a:rPr lang="en-US" i="1" dirty="0"/>
              <a:t> J Cancer J Cancer, 2013</a:t>
            </a:r>
            <a:endParaRPr lang="el-GR" i="1" dirty="0"/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DF270A5-B143-4F88-B9D1-71838E9D223C}"/>
              </a:ext>
            </a:extLst>
          </p:cNvPr>
          <p:cNvCxnSpPr/>
          <p:nvPr/>
        </p:nvCxnSpPr>
        <p:spPr>
          <a:xfrm flipV="1">
            <a:off x="3222625" y="3467100"/>
            <a:ext cx="244475" cy="168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97113FD-1D95-4100-9835-72168C95D525}"/>
              </a:ext>
            </a:extLst>
          </p:cNvPr>
          <p:cNvCxnSpPr/>
          <p:nvPr/>
        </p:nvCxnSpPr>
        <p:spPr>
          <a:xfrm>
            <a:off x="3222625" y="3635375"/>
            <a:ext cx="244475" cy="120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7" name="TextBox 9">
            <a:extLst>
              <a:ext uri="{FF2B5EF4-FFF2-40B4-BE49-F238E27FC236}">
                <a16:creationId xmlns:a16="http://schemas.microsoft.com/office/drawing/2014/main" id="{E14935F8-F51C-4387-BCC4-A24D0C4C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3281363"/>
            <a:ext cx="314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b="1">
                <a:solidFill>
                  <a:srgbClr val="FF0000"/>
                </a:solidFill>
              </a:rPr>
              <a:t>low dose (200 mg/day)</a:t>
            </a:r>
          </a:p>
          <a:p>
            <a:r>
              <a:rPr lang="en-US" altLang="el-GR"/>
              <a:t>high dose (1000 mg/day)</a:t>
            </a:r>
            <a:endParaRPr lang="el-GR" altLang="el-GR"/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A5568D0E-A2C6-4C0E-9316-77AFFAEAE304}"/>
              </a:ext>
            </a:extLst>
          </p:cNvPr>
          <p:cNvCxnSpPr/>
          <p:nvPr/>
        </p:nvCxnSpPr>
        <p:spPr>
          <a:xfrm flipV="1">
            <a:off x="4321175" y="4983163"/>
            <a:ext cx="242888" cy="168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833901C1-1863-4C47-BA84-AF6A8784B06E}"/>
              </a:ext>
            </a:extLst>
          </p:cNvPr>
          <p:cNvCxnSpPr/>
          <p:nvPr/>
        </p:nvCxnSpPr>
        <p:spPr>
          <a:xfrm>
            <a:off x="4321175" y="5151438"/>
            <a:ext cx="242888" cy="122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0" name="TextBox 14">
            <a:extLst>
              <a:ext uri="{FF2B5EF4-FFF2-40B4-BE49-F238E27FC236}">
                <a16:creationId xmlns:a16="http://schemas.microsoft.com/office/drawing/2014/main" id="{C91D396A-BF30-4C87-87CB-AABE255AF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781550"/>
            <a:ext cx="3138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/>
              <a:t>low dose &lt; 250 mg/day</a:t>
            </a:r>
          </a:p>
          <a:p>
            <a:r>
              <a:rPr lang="en-US" altLang="el-GR"/>
              <a:t>high dose &gt; 250 mg/day</a:t>
            </a:r>
            <a:endParaRPr lang="el-GR" altLang="el-GR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346B7-1356-4296-9742-DB28036AA73F}"/>
              </a:ext>
            </a:extLst>
          </p:cNvPr>
          <p:cNvSpPr txBox="1"/>
          <p:nvPr/>
        </p:nvSpPr>
        <p:spPr>
          <a:xfrm>
            <a:off x="306388" y="150813"/>
            <a:ext cx="8374062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Χρονικό διάστημα χορήγησης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Πλήρης ανταπόκριση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 Απουσία νόσου (οποιουδήποτε βαθμού υπερπλασίας)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Χορήγηση αγωγής για 6 μήνες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Ιστολογική επιβεβαίωση – Εκτίμηση ανταπόκρισης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Πλήρης ανταπόκριση  προσπάθεια για κύηση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Συντήρηση, χαμηλή δοσολογία – κυκλική χορήγηση /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IUD</a:t>
            </a: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marL="7159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Πρόληψη υποτροπής – </a:t>
            </a:r>
            <a:r>
              <a:rPr lang="en-US" sz="2000" dirty="0" err="1">
                <a:latin typeface="+mn-lt"/>
                <a:sym typeface="Wingdings" panose="05000000000000000000" pitchFamily="2" charset="2"/>
              </a:rPr>
              <a:t>denovo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Ca </a:t>
            </a:r>
            <a:r>
              <a:rPr lang="el-GR" sz="2000" dirty="0" err="1">
                <a:latin typeface="+mn-lt"/>
                <a:sym typeface="Wingdings" panose="05000000000000000000" pitchFamily="2" charset="2"/>
              </a:rPr>
              <a:t>ενδομητρίου</a:t>
            </a: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Family planning 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Υστερεκτομή / Καθυστέρηση (?)</a:t>
            </a: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/>
              <a:t>ESMO</a:t>
            </a:r>
            <a:r>
              <a:rPr lang="en-US" sz="1600" i="1" dirty="0"/>
              <a:t> – </a:t>
            </a:r>
            <a:r>
              <a:rPr lang="en-US" sz="1600" i="1" dirty="0" err="1"/>
              <a:t>ESGO</a:t>
            </a:r>
            <a:r>
              <a:rPr lang="en-US" sz="1600" i="1" dirty="0"/>
              <a:t> – </a:t>
            </a:r>
            <a:r>
              <a:rPr lang="en-US" sz="1600" i="1" dirty="0" err="1"/>
              <a:t>ESTRO</a:t>
            </a:r>
            <a:r>
              <a:rPr lang="en-US" sz="1600" i="1" dirty="0"/>
              <a:t>  Consensus Conference. Annals of Oncology, 2016.</a:t>
            </a:r>
            <a:endParaRPr lang="el-GR" sz="1600" i="1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i="1" dirty="0"/>
              <a:t>		</a:t>
            </a:r>
            <a:endParaRPr lang="en-US" sz="2000" i="1" dirty="0"/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017298-552C-432B-A4EA-AC6B1096D8A1}"/>
              </a:ext>
            </a:extLst>
          </p:cNvPr>
          <p:cNvSpPr txBox="1"/>
          <p:nvPr/>
        </p:nvSpPr>
        <p:spPr>
          <a:xfrm>
            <a:off x="241300" y="1087438"/>
            <a:ext cx="8821738" cy="387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FF0000"/>
                </a:solidFill>
                <a:latin typeface="+mn-lt"/>
              </a:rPr>
              <a:t>Αναμονή για πλήρη ανταπόκριση πριν την υστερεκτομή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Εάν επιμένουσα νόσος </a:t>
            </a:r>
            <a:r>
              <a:rPr lang="el-GR" sz="2400" dirty="0">
                <a:latin typeface="+mn-lt"/>
                <a:sym typeface="Wingdings" panose="05000000000000000000" pitchFamily="2" charset="2"/>
              </a:rPr>
              <a:t> Υστερεκτομή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  <a:sym typeface="Wingdings" panose="05000000000000000000" pitchFamily="2" charset="2"/>
              </a:rPr>
              <a:t>Εάν μερική ανταπόκριση  χορήγηση για ακόμη 3 – 6 μήνες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latin typeface="+mn-lt"/>
                <a:sym typeface="Wingdings" panose="05000000000000000000" pitchFamily="2" charset="2"/>
              </a:rPr>
              <a:t>				          πιθανή πλήρης ανταπόκριση 9-12 μήνες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031FA-7DFF-4C61-866D-51CA30CCBE2F}"/>
              </a:ext>
            </a:extLst>
          </p:cNvPr>
          <p:cNvSpPr txBox="1"/>
          <p:nvPr/>
        </p:nvSpPr>
        <p:spPr>
          <a:xfrm>
            <a:off x="306388" y="150813"/>
            <a:ext cx="8374062" cy="606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Ογκολογικά αποτελέσματα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412273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latin typeface="+mn-lt"/>
              </a:rPr>
              <a:t>time to recurrence</a:t>
            </a:r>
            <a:endParaRPr lang="el-GR" sz="2000" u="sng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solidFill>
                  <a:srgbClr val="FF0000"/>
                </a:solidFill>
                <a:latin typeface="+mn-lt"/>
              </a:rPr>
              <a:t>Υποτροπή </a:t>
            </a:r>
            <a:r>
              <a:rPr lang="el-GR" sz="20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30 – 40%</a:t>
            </a:r>
            <a:r>
              <a:rPr lang="en-US" sz="20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	(4 – 66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μήνες,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median 15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μήνες)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 Υστερεκτομή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75%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gr. 1 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12%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άτυπη υπερπλασία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12% χωρίς υπολειπόμενη νόσο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13% </a:t>
            </a:r>
            <a:r>
              <a:rPr lang="el-GR" sz="2000" dirty="0">
                <a:latin typeface="+mn-lt"/>
                <a:sym typeface="Symbol"/>
              </a:rPr>
              <a:t></a:t>
            </a:r>
            <a:r>
              <a:rPr lang="en-US" sz="2000" dirty="0">
                <a:latin typeface="+mn-lt"/>
                <a:sym typeface="Symbol"/>
              </a:rPr>
              <a:t> grade</a:t>
            </a: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i="1" dirty="0">
                <a:latin typeface="+mn-lt"/>
                <a:sym typeface="Wingdings" panose="05000000000000000000" pitchFamily="2" charset="2"/>
              </a:rPr>
              <a:t>Κ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udesia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R et al. AM J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Obstet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Gyneco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, 2014.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  <a:sym typeface="Wingdings" panose="05000000000000000000" pitchFamily="2" charset="2"/>
              </a:rPr>
              <a:t>Gunderson CC et al.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Oncol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, 2012.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Gallos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ID, et al. Am J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Obstet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, 2012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  <a:sym typeface="Wingdings" panose="05000000000000000000" pitchFamily="2" charset="2"/>
              </a:rPr>
              <a:t>Park JY, et al.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Eur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J Cancer, 2013</a:t>
            </a:r>
            <a:endParaRPr lang="el-GR" sz="1600" i="1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8765E-4410-4CCD-95A7-CEBCFCCE29EE}"/>
              </a:ext>
            </a:extLst>
          </p:cNvPr>
          <p:cNvSpPr txBox="1"/>
          <p:nvPr/>
        </p:nvSpPr>
        <p:spPr>
          <a:xfrm>
            <a:off x="387350" y="271463"/>
            <a:ext cx="8374063" cy="490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err="1">
                <a:solidFill>
                  <a:srgbClr val="FF0000"/>
                </a:solidFill>
                <a:latin typeface="+mn-lt"/>
              </a:rPr>
              <a:t>Προδιαθεσικοί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 παράγοντες υποτροπής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11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BMI </a:t>
            </a:r>
            <a:r>
              <a:rPr lang="en-US" sz="2000" dirty="0">
                <a:latin typeface="+mn-lt"/>
                <a:sym typeface="Symbol"/>
              </a:rPr>
              <a:t> 25</a:t>
            </a:r>
            <a:r>
              <a:rPr lang="el-GR" sz="2000" dirty="0">
                <a:latin typeface="+mn-lt"/>
                <a:sym typeface="Symbol"/>
              </a:rPr>
              <a:t> </a:t>
            </a:r>
            <a:r>
              <a:rPr lang="en-US" sz="2000" dirty="0" err="1">
                <a:latin typeface="+mn-lt"/>
                <a:sym typeface="Symbol"/>
              </a:rPr>
              <a:t>kgr</a:t>
            </a:r>
            <a:r>
              <a:rPr lang="en-US" sz="2000" dirty="0">
                <a:latin typeface="+mn-lt"/>
                <a:sym typeface="Symbol"/>
              </a:rPr>
              <a:t>/</a:t>
            </a:r>
            <a:r>
              <a:rPr lang="en-US" sz="2000" dirty="0" err="1">
                <a:latin typeface="+mn-lt"/>
                <a:sym typeface="Symbol"/>
              </a:rPr>
              <a:t>m</a:t>
            </a:r>
            <a:r>
              <a:rPr lang="en-US" sz="2000" baseline="30000" dirty="0" err="1">
                <a:latin typeface="+mn-lt"/>
                <a:sym typeface="Symbol"/>
              </a:rPr>
              <a:t>2</a:t>
            </a:r>
            <a:r>
              <a:rPr lang="en-US" sz="2000" dirty="0">
                <a:latin typeface="+mn-lt"/>
                <a:sym typeface="Symbol"/>
              </a:rPr>
              <a:t>, </a:t>
            </a:r>
            <a:r>
              <a:rPr lang="el-GR" sz="2000" dirty="0">
                <a:latin typeface="+mn-lt"/>
                <a:sym typeface="Symbol"/>
              </a:rPr>
              <a:t> πιθανότητα αποτυχίας προγεστερόνης, υποτροπής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  <a:sym typeface="Symbol"/>
              </a:rPr>
              <a:t>Άμεση κύηση, συντήρηση</a:t>
            </a:r>
            <a:r>
              <a:rPr lang="en-US" sz="2000" dirty="0">
                <a:latin typeface="+mn-lt"/>
                <a:sym typeface="Symbol"/>
              </a:rPr>
              <a:t>,</a:t>
            </a:r>
            <a:r>
              <a:rPr lang="el-GR" sz="2000" dirty="0">
                <a:latin typeface="+mn-lt"/>
                <a:sym typeface="Symbol"/>
              </a:rPr>
              <a:t> </a:t>
            </a:r>
            <a:r>
              <a:rPr lang="el-GR" sz="2000" dirty="0" err="1">
                <a:latin typeface="+mn-lt"/>
                <a:sym typeface="Symbol"/>
              </a:rPr>
              <a:t>ΜΡΑ</a:t>
            </a:r>
            <a:endParaRPr lang="el-GR" sz="2000" dirty="0">
              <a:latin typeface="+mn-lt"/>
              <a:sym typeface="Symbol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  <a:sym typeface="Symbol"/>
              </a:rPr>
              <a:t>Έκφραση μοριακών δεικτών</a:t>
            </a:r>
            <a:r>
              <a:rPr lang="en-US" sz="2000" dirty="0">
                <a:latin typeface="+mn-lt"/>
                <a:sym typeface="Symbol"/>
              </a:rPr>
              <a:t>  </a:t>
            </a:r>
            <a:r>
              <a:rPr lang="el-GR" sz="2000" dirty="0">
                <a:latin typeface="+mn-lt"/>
                <a:sym typeface="Symbol"/>
              </a:rPr>
              <a:t> κίνδυνος υποτροπής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Symbol"/>
              </a:rPr>
              <a:t>	- </a:t>
            </a:r>
            <a:r>
              <a:rPr lang="en-US" sz="2000" dirty="0" err="1">
                <a:latin typeface="+mn-lt"/>
                <a:sym typeface="Symbol"/>
              </a:rPr>
              <a:t>Phospho-Akt</a:t>
            </a:r>
            <a:endParaRPr lang="en-US" sz="2000" dirty="0">
              <a:latin typeface="+mn-lt"/>
              <a:sym typeface="Symbol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sym typeface="Symbol"/>
              </a:rPr>
              <a:t>	- </a:t>
            </a:r>
            <a:r>
              <a:rPr lang="en-US" sz="2000" dirty="0" err="1">
                <a:latin typeface="+mn-lt"/>
                <a:sym typeface="Symbol"/>
              </a:rPr>
              <a:t>Phosphatase</a:t>
            </a:r>
            <a:endParaRPr lang="en-US" sz="2000" dirty="0">
              <a:latin typeface="+mn-lt"/>
              <a:sym typeface="Symbol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sym typeface="Symbol"/>
              </a:rPr>
              <a:t>	- </a:t>
            </a:r>
            <a:r>
              <a:rPr lang="en-US" sz="2000" dirty="0" err="1">
                <a:latin typeface="+mn-lt"/>
                <a:sym typeface="Symbol"/>
              </a:rPr>
              <a:t>Tensin</a:t>
            </a:r>
            <a:r>
              <a:rPr lang="en-US" sz="2000" dirty="0">
                <a:latin typeface="+mn-lt"/>
                <a:sym typeface="Symbol"/>
              </a:rPr>
              <a:t> homologue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sym typeface="Symbol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  <a:sym typeface="Wingdings" panose="05000000000000000000" pitchFamily="2" charset="2"/>
              </a:rPr>
              <a:t>Park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JY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, et al.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Eur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 J Cancer, 2013.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  <a:sym typeface="Wingdings" panose="05000000000000000000" pitchFamily="2" charset="2"/>
              </a:rPr>
              <a:t>Minaguchi T et al. Cancer </a:t>
            </a:r>
            <a:r>
              <a:rPr lang="en-US" sz="1600" i="1" dirty="0" err="1">
                <a:latin typeface="+mn-lt"/>
                <a:sym typeface="Wingdings" panose="05000000000000000000" pitchFamily="2" charset="2"/>
              </a:rPr>
              <a:t>Lett</a:t>
            </a:r>
            <a:r>
              <a:rPr lang="en-US" sz="1600" i="1" dirty="0">
                <a:latin typeface="+mn-lt"/>
                <a:sym typeface="Wingdings" panose="05000000000000000000" pitchFamily="2" charset="2"/>
              </a:rPr>
              <a:t>, 2007.</a:t>
            </a:r>
            <a:endParaRPr lang="el-GR" sz="1600" i="1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A49EE-12C4-4D0A-B706-F5FF7DF379C9}"/>
              </a:ext>
            </a:extLst>
          </p:cNvPr>
          <p:cNvSpPr txBox="1"/>
          <p:nvPr/>
        </p:nvSpPr>
        <p:spPr>
          <a:xfrm>
            <a:off x="306388" y="150813"/>
            <a:ext cx="8374062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Υποτροπή μετά από αρχική πλήρη ανταπόκριση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Re - treatment</a:t>
            </a:r>
            <a:endParaRPr lang="el-GR" sz="24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Χορήγηση προγεστερόνης (2</a:t>
            </a:r>
            <a:r>
              <a:rPr lang="el-GR" sz="2000" baseline="30000" dirty="0">
                <a:latin typeface="+mn-lt"/>
                <a:sym typeface="Wingdings" panose="05000000000000000000" pitchFamily="2" charset="2"/>
              </a:rPr>
              <a:t>ος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 γύρος)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sym typeface="Wingdings" panose="05000000000000000000" pitchFamily="2" charset="2"/>
              </a:rPr>
              <a:t>Park JY,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Eur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J Cancer, 2013</a:t>
            </a:r>
            <a:endParaRPr lang="el-GR" i="1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+mn-lt"/>
                <a:sym typeface="Wingdings" panose="05000000000000000000" pitchFamily="2" charset="2"/>
              </a:rPr>
              <a:t>Perri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T,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Int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J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Cancer, 2011</a:t>
            </a:r>
            <a:endParaRPr lang="el-GR" i="1" dirty="0">
              <a:latin typeface="+mn-lt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5B7CEF13-432B-458F-A1B7-4F3108450911}"/>
              </a:ext>
            </a:extLst>
          </p:cNvPr>
          <p:cNvCxnSpPr/>
          <p:nvPr/>
        </p:nvCxnSpPr>
        <p:spPr>
          <a:xfrm flipV="1">
            <a:off x="4700588" y="1516063"/>
            <a:ext cx="244475" cy="168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CDF76F0D-63F8-4F7F-B238-D5D5348E7DB8}"/>
              </a:ext>
            </a:extLst>
          </p:cNvPr>
          <p:cNvCxnSpPr/>
          <p:nvPr/>
        </p:nvCxnSpPr>
        <p:spPr>
          <a:xfrm>
            <a:off x="4700588" y="1684338"/>
            <a:ext cx="244475" cy="120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5">
            <a:extLst>
              <a:ext uri="{FF2B5EF4-FFF2-40B4-BE49-F238E27FC236}">
                <a16:creationId xmlns:a16="http://schemas.microsoft.com/office/drawing/2014/main" id="{90F0294D-3703-4F4D-8D52-214E98DE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1362075"/>
            <a:ext cx="3871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Πλήρης ανταπόκριση 52-100%</a:t>
            </a:r>
          </a:p>
          <a:p>
            <a:r>
              <a:rPr lang="el-GR" altLang="el-GR"/>
              <a:t>Υποτροπή 40%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5E9F1-B712-406E-850C-F0B43F3F3287}"/>
              </a:ext>
            </a:extLst>
          </p:cNvPr>
          <p:cNvSpPr txBox="1"/>
          <p:nvPr/>
        </p:nvSpPr>
        <p:spPr>
          <a:xfrm>
            <a:off x="306388" y="150813"/>
            <a:ext cx="8374062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Ογκολογικά αποτελέσματα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Πλήρης ανταπόκριση 	75% 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(66,7% - 79,7%)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			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+mn-lt"/>
                <a:sym typeface="Wingdings" panose="05000000000000000000" pitchFamily="2" charset="2"/>
              </a:rPr>
              <a:t>Gallos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ID, et al. Am J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Obstet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, 2012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					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Park JY,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Eur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J Cancer, 2013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sym typeface="Wingdings" panose="05000000000000000000" pitchFamily="2" charset="2"/>
              </a:rPr>
              <a:t>Gunderson CC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Oncol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, 2012.</a:t>
            </a:r>
            <a:endParaRPr lang="el-GR" i="1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i="1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Άμεση προσπάθεια για κύηση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Η κύηση  ↓ κίνδυνος υποτροπής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		</a:t>
            </a:r>
            <a:endParaRPr lang="el-GR" dirty="0">
              <a:latin typeface="+mn-lt"/>
              <a:sym typeface="Wingdings" panose="05000000000000000000" pitchFamily="2" charset="2"/>
            </a:endParaRPr>
          </a:p>
        </p:txBody>
      </p:sp>
      <p:cxnSp>
        <p:nvCxnSpPr>
          <p:cNvPr id="3" name="Ευθεία γραμμή σύνδεσης 6">
            <a:extLst>
              <a:ext uri="{FF2B5EF4-FFF2-40B4-BE49-F238E27FC236}">
                <a16:creationId xmlns:a16="http://schemas.microsoft.com/office/drawing/2014/main" id="{31271083-703D-49AA-A408-40B2A3112F16}"/>
              </a:ext>
            </a:extLst>
          </p:cNvPr>
          <p:cNvCxnSpPr/>
          <p:nvPr/>
        </p:nvCxnSpPr>
        <p:spPr>
          <a:xfrm flipV="1">
            <a:off x="5407025" y="1147763"/>
            <a:ext cx="244475" cy="168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7">
            <a:extLst>
              <a:ext uri="{FF2B5EF4-FFF2-40B4-BE49-F238E27FC236}">
                <a16:creationId xmlns:a16="http://schemas.microsoft.com/office/drawing/2014/main" id="{93FA9996-203D-480B-88AE-BB9499C0666E}"/>
              </a:ext>
            </a:extLst>
          </p:cNvPr>
          <p:cNvCxnSpPr/>
          <p:nvPr/>
        </p:nvCxnSpPr>
        <p:spPr>
          <a:xfrm>
            <a:off x="5407025" y="1316038"/>
            <a:ext cx="244475" cy="120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4 - TextBox">
            <a:extLst>
              <a:ext uri="{FF2B5EF4-FFF2-40B4-BE49-F238E27FC236}">
                <a16:creationId xmlns:a16="http://schemas.microsoft.com/office/drawing/2014/main" id="{2E84B905-5616-48D8-AA0C-0F6BDB72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930275"/>
            <a:ext cx="325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35% υποτροπή  </a:t>
            </a:r>
            <a:r>
              <a:rPr lang="en-US" altLang="el-GR"/>
              <a:t>   </a:t>
            </a:r>
            <a:r>
              <a:rPr lang="el-GR" altLang="el-GR">
                <a:sym typeface="Wingdings" panose="05000000000000000000" pitchFamily="2" charset="2"/>
              </a:rPr>
              <a:t> 30% </a:t>
            </a:r>
            <a:r>
              <a:rPr lang="en-US" altLang="el-GR">
                <a:sym typeface="Wingdings" panose="05000000000000000000" pitchFamily="2" charset="2"/>
              </a:rPr>
              <a:t>2</a:t>
            </a:r>
            <a:r>
              <a:rPr lang="en-US" altLang="el-GR" baseline="30000">
                <a:sym typeface="Wingdings" panose="05000000000000000000" pitchFamily="2" charset="2"/>
              </a:rPr>
              <a:t>nd</a:t>
            </a:r>
            <a:r>
              <a:rPr lang="en-US" altLang="el-GR">
                <a:sym typeface="Wingdings" panose="05000000000000000000" pitchFamily="2" charset="2"/>
              </a:rPr>
              <a:t> line</a:t>
            </a:r>
            <a:endParaRPr lang="el-GR" altLang="el-GR"/>
          </a:p>
          <a:p>
            <a:r>
              <a:rPr lang="el-GR" altLang="el-GR"/>
              <a:t>65% χωρίς υποτροπή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EE4C07-AF42-4960-9DDD-415E40AAC24C}"/>
              </a:ext>
            </a:extLst>
          </p:cNvPr>
          <p:cNvSpPr txBox="1"/>
          <p:nvPr/>
        </p:nvSpPr>
        <p:spPr>
          <a:xfrm>
            <a:off x="360363" y="514350"/>
            <a:ext cx="83740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↑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el-GR" sz="2000" dirty="0" err="1">
                <a:latin typeface="+mn-lt"/>
                <a:sym typeface="Wingdings" panose="05000000000000000000" pitchFamily="2" charset="2"/>
              </a:rPr>
              <a:t>Υπογονιμότητα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 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ART </a:t>
            </a:r>
          </a:p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sym typeface="Wingdings" panose="05000000000000000000" pitchFamily="2" charset="2"/>
              </a:rPr>
              <a:t>Παχυσαρκία</a:t>
            </a:r>
          </a:p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sym typeface="Wingdings" panose="05000000000000000000" pitchFamily="2" charset="2"/>
              </a:rPr>
              <a:t>PCO</a:t>
            </a:r>
            <a:endParaRPr lang="en-US" dirty="0">
              <a:latin typeface="+mn-lt"/>
              <a:sym typeface="Wingdings" panose="05000000000000000000" pitchFamily="2" charset="2"/>
            </a:endParaRPr>
          </a:p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sym typeface="Wingdings" panose="05000000000000000000" pitchFamily="2" charset="2"/>
              </a:rPr>
              <a:t>Χρ. </a:t>
            </a:r>
            <a:r>
              <a:rPr lang="el-GR" dirty="0" err="1">
                <a:latin typeface="+mn-lt"/>
                <a:sym typeface="Wingdings" panose="05000000000000000000" pitchFamily="2" charset="2"/>
              </a:rPr>
              <a:t>ανωοθυλακιορρηξία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 </a:t>
            </a:r>
            <a:endParaRPr lang="en-US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(fertility drugs =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ασφαλή)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			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sym typeface="Wingdings" panose="05000000000000000000" pitchFamily="2" charset="2"/>
              </a:rPr>
              <a:t>Park JY,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Eur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J Cancer, 2013</a:t>
            </a:r>
            <a:endParaRPr lang="el-GR" i="1" dirty="0">
              <a:latin typeface="+mn-lt"/>
              <a:sym typeface="Wingdings" panose="05000000000000000000" pitchFamily="2" charset="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sym typeface="Wingdings" panose="05000000000000000000" pitchFamily="2" charset="2"/>
              </a:rPr>
              <a:t>Ichinose M, et al.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Int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J </a:t>
            </a:r>
            <a:r>
              <a:rPr lang="en-US" i="1" dirty="0" err="1">
                <a:latin typeface="+mn-lt"/>
                <a:sym typeface="Wingdings" panose="05000000000000000000" pitchFamily="2" charset="2"/>
              </a:rPr>
              <a:t>Gynecol</a:t>
            </a:r>
            <a:r>
              <a:rPr lang="en-US" i="1" dirty="0">
                <a:latin typeface="+mn-lt"/>
                <a:sym typeface="Wingdings" panose="05000000000000000000" pitchFamily="2" charset="2"/>
              </a:rPr>
              <a:t> Cancer, 2013</a:t>
            </a:r>
            <a:endParaRPr lang="el-GR" i="1" dirty="0">
              <a:latin typeface="+mn-lt"/>
            </a:endParaRPr>
          </a:p>
        </p:txBody>
      </p:sp>
      <p:sp>
        <p:nvSpPr>
          <p:cNvPr id="3" name="Αριστερό άγκιστρο 2">
            <a:extLst>
              <a:ext uri="{FF2B5EF4-FFF2-40B4-BE49-F238E27FC236}">
                <a16:creationId xmlns:a16="http://schemas.microsoft.com/office/drawing/2014/main" id="{07363A33-E794-48C9-BCB6-B0CF34D8E3D1}"/>
              </a:ext>
            </a:extLst>
          </p:cNvPr>
          <p:cNvSpPr/>
          <p:nvPr/>
        </p:nvSpPr>
        <p:spPr>
          <a:xfrm>
            <a:off x="3630613" y="1185863"/>
            <a:ext cx="363537" cy="1719262"/>
          </a:xfrm>
          <a:prstGeom prst="leftBrac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0724" name="TextBox 3">
            <a:extLst>
              <a:ext uri="{FF2B5EF4-FFF2-40B4-BE49-F238E27FC236}">
                <a16:creationId xmlns:a16="http://schemas.microsoft.com/office/drawing/2014/main" id="{5301A2C9-5EDA-4733-AA40-8C85FEE1E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1079500"/>
            <a:ext cx="45561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/>
              <a:t>Pregnancy rate ↑, live birth rate ↑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/>
              <a:t>ART </a:t>
            </a:r>
            <a:r>
              <a:rPr lang="en-US" altLang="el-GR">
                <a:sym typeface="Symbol" panose="05050102010706020507" pitchFamily="18" charset="2"/>
              </a:rPr>
              <a:t> </a:t>
            </a:r>
            <a:r>
              <a:rPr lang="el-GR" altLang="el-GR">
                <a:sym typeface="Symbol" panose="05050102010706020507" pitchFamily="18" charset="2"/>
              </a:rPr>
              <a:t>υποτροπή, </a:t>
            </a:r>
            <a:r>
              <a:rPr lang="en-US" altLang="el-GR">
                <a:sym typeface="Symbol" panose="05050102010706020507" pitchFamily="18" charset="2"/>
              </a:rPr>
              <a:t>DFS</a:t>
            </a:r>
            <a:endParaRPr lang="en-US" altLang="el-GR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 b="1"/>
              <a:t>DFS </a:t>
            </a:r>
            <a:r>
              <a:rPr lang="en-US" altLang="el-GR"/>
              <a:t>Fertility drugs </a:t>
            </a:r>
            <a:r>
              <a:rPr lang="en-US" altLang="el-GR">
                <a:sym typeface="Wingdings" panose="05000000000000000000" pitchFamily="2" charset="2"/>
              </a:rPr>
              <a:t>↔ </a:t>
            </a:r>
            <a:r>
              <a:rPr lang="el-GR" altLang="el-GR">
                <a:sym typeface="Wingdings" panose="05000000000000000000" pitchFamily="2" charset="2"/>
              </a:rPr>
              <a:t>Αυτόματη σύλληψη</a:t>
            </a:r>
            <a:endParaRPr lang="en-US" altLang="el-GR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>
                <a:sym typeface="Symbol" panose="05050102010706020507" pitchFamily="18" charset="2"/>
              </a:rPr>
              <a:t> </a:t>
            </a:r>
            <a:r>
              <a:rPr lang="en-US" altLang="el-GR"/>
              <a:t> </a:t>
            </a:r>
            <a:r>
              <a:rPr lang="el-GR" altLang="el-GR"/>
              <a:t>υποτροπής, </a:t>
            </a:r>
            <a:r>
              <a:rPr lang="en-US" altLang="el-GR"/>
              <a:t>↑</a:t>
            </a:r>
            <a:r>
              <a:rPr lang="el-GR" altLang="el-GR"/>
              <a:t> </a:t>
            </a:r>
            <a:r>
              <a:rPr lang="en-US" altLang="el-GR"/>
              <a:t>DFS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altLang="el-GR"/>
          </a:p>
        </p:txBody>
      </p:sp>
      <p:sp>
        <p:nvSpPr>
          <p:cNvPr id="5" name="4 - Διπλή αγκύλη">
            <a:extLst>
              <a:ext uri="{FF2B5EF4-FFF2-40B4-BE49-F238E27FC236}">
                <a16:creationId xmlns:a16="http://schemas.microsoft.com/office/drawing/2014/main" id="{B7F5A2A7-EF39-49C0-921F-743F79223D6A}"/>
              </a:ext>
            </a:extLst>
          </p:cNvPr>
          <p:cNvSpPr/>
          <p:nvPr/>
        </p:nvSpPr>
        <p:spPr>
          <a:xfrm>
            <a:off x="565150" y="1924050"/>
            <a:ext cx="2689225" cy="87312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CE45C16B-14E6-444D-8D93-7F8223C7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125663"/>
            <a:ext cx="5867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/>
              <a:t>Παραδοσιακή – </a:t>
            </a:r>
            <a:r>
              <a:rPr lang="en-US" altLang="el-GR" sz="2000"/>
              <a:t>standard – </a:t>
            </a:r>
            <a:r>
              <a:rPr lang="el-GR" altLang="el-GR" sz="2000"/>
              <a:t>αντιμετώπιση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000"/>
              <a:t>5ετής επιβίωση 93%</a:t>
            </a:r>
          </a:p>
          <a:p>
            <a:pPr eaLnBrk="1" hangingPunct="1">
              <a:lnSpc>
                <a:spcPct val="150000"/>
              </a:lnSpc>
            </a:pPr>
            <a:endParaRPr lang="el-GR" altLang="el-GR" sz="2000"/>
          </a:p>
          <a:p>
            <a:pPr eaLnBrk="1" hangingPunct="1">
              <a:lnSpc>
                <a:spcPct val="150000"/>
              </a:lnSpc>
            </a:pPr>
            <a:endParaRPr lang="el-GR" altLang="el-GR" sz="200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Ποιότητα ζωής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Συναισθηματικό, ηθικό, κοινωνικό αντίκτυπο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Ψυχοσωματικές και ψυχοσεξουαλικές διαταραχές</a:t>
            </a:r>
          </a:p>
        </p:txBody>
      </p:sp>
      <p:sp>
        <p:nvSpPr>
          <p:cNvPr id="3" name="Δεξιό άγκιστρο 2">
            <a:extLst>
              <a:ext uri="{FF2B5EF4-FFF2-40B4-BE49-F238E27FC236}">
                <a16:creationId xmlns:a16="http://schemas.microsoft.com/office/drawing/2014/main" id="{20CD1AA3-D33B-4C54-9904-B30B5CBA8361}"/>
              </a:ext>
            </a:extLst>
          </p:cNvPr>
          <p:cNvSpPr/>
          <p:nvPr/>
        </p:nvSpPr>
        <p:spPr>
          <a:xfrm>
            <a:off x="5151438" y="2125663"/>
            <a:ext cx="204787" cy="1074737"/>
          </a:xfrm>
          <a:prstGeom prst="righ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Δεξιό βέλος 3">
            <a:extLst>
              <a:ext uri="{FF2B5EF4-FFF2-40B4-BE49-F238E27FC236}">
                <a16:creationId xmlns:a16="http://schemas.microsoft.com/office/drawing/2014/main" id="{ED950062-82E2-49E4-8E25-668EEB681CD9}"/>
              </a:ext>
            </a:extLst>
          </p:cNvPr>
          <p:cNvSpPr/>
          <p:nvPr/>
        </p:nvSpPr>
        <p:spPr>
          <a:xfrm>
            <a:off x="5699125" y="2541588"/>
            <a:ext cx="655638" cy="24130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74122-6CBC-429E-84A2-433354F5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478088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/>
              <a:t>Υπογονιμότητα</a:t>
            </a:r>
          </a:p>
        </p:txBody>
      </p:sp>
      <p:sp>
        <p:nvSpPr>
          <p:cNvPr id="4102" name="6 - TextBox">
            <a:extLst>
              <a:ext uri="{FF2B5EF4-FFF2-40B4-BE49-F238E27FC236}">
                <a16:creationId xmlns:a16="http://schemas.microsoft.com/office/drawing/2014/main" id="{F105600B-3437-4214-9448-28DE0CBB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66738"/>
            <a:ext cx="854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800" b="1">
                <a:solidFill>
                  <a:srgbClr val="FF0000"/>
                </a:solidFill>
              </a:rPr>
              <a:t>ΚΑΡΚΙΝΟΣ ΕΝΔΟΜΗΤΡΙΟΥ - ΑΝΤΙΜΕΤΩΠΙΣΗ</a:t>
            </a:r>
            <a:endParaRPr lang="el-GR" altLang="el-GR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Ορθογώνιο">
            <a:extLst>
              <a:ext uri="{FF2B5EF4-FFF2-40B4-BE49-F238E27FC236}">
                <a16:creationId xmlns:a16="http://schemas.microsoft.com/office/drawing/2014/main" id="{F24511D9-2DFB-4263-8C3A-B2B1AF83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93675"/>
            <a:ext cx="839946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2400" b="1">
                <a:solidFill>
                  <a:srgbClr val="FF0000"/>
                </a:solidFill>
              </a:rPr>
              <a:t>Μαιευτική έκβαση</a:t>
            </a:r>
          </a:p>
          <a:p>
            <a:pPr eaLnBrk="1" hangingPunct="1">
              <a:lnSpc>
                <a:spcPct val="150000"/>
              </a:lnSpc>
            </a:pPr>
            <a:endParaRPr lang="el-GR" altLang="el-GR"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l-GR" sz="2000">
                <a:sym typeface="Wingdings" panose="05000000000000000000" pitchFamily="2" charset="2"/>
              </a:rPr>
              <a:t>Live birth rate </a:t>
            </a:r>
            <a:r>
              <a:rPr lang="el-GR" altLang="el-GR" sz="2000">
                <a:sym typeface="Wingdings" panose="05000000000000000000" pitchFamily="2" charset="2"/>
              </a:rPr>
              <a:t>28</a:t>
            </a:r>
            <a:r>
              <a:rPr lang="en-US" altLang="el-GR" sz="2000">
                <a:sym typeface="Wingdings" panose="05000000000000000000" pitchFamily="2" charset="2"/>
              </a:rPr>
              <a:t>%</a:t>
            </a:r>
            <a:endParaRPr lang="el-GR" altLang="el-GR" sz="2000">
              <a:sym typeface="Wingdings" panose="05000000000000000000" pitchFamily="2" charset="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el-GR" sz="2000" i="1">
                <a:sym typeface="Wingdings" panose="05000000000000000000" pitchFamily="2" charset="2"/>
              </a:rPr>
              <a:t>Gallos ID, et al. Am J Obstet Gynecol, 2012</a:t>
            </a:r>
            <a:endParaRPr lang="el-GR" altLang="el-GR" sz="2000"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l-GR" altLang="el-GR" sz="2000">
              <a:sym typeface="Wingdings" panose="05000000000000000000" pitchFamily="2" charset="2"/>
            </a:endParaRPr>
          </a:p>
          <a:p>
            <a:pPr eaLnBrk="1" hangingPunct="1">
              <a:lnSpc>
                <a:spcPct val="200000"/>
              </a:lnSpc>
            </a:pPr>
            <a:endParaRPr lang="en-US" altLang="el-GR" sz="2000">
              <a:sym typeface="Wingdings" panose="05000000000000000000" pitchFamily="2" charset="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l-GR" sz="2000">
                <a:sym typeface="Wingdings" panose="05000000000000000000" pitchFamily="2" charset="2"/>
              </a:rPr>
              <a:t>Pregnancy rate 73%	Live birth rate 66%</a:t>
            </a:r>
            <a:endParaRPr lang="el-GR" altLang="el-GR" sz="2000">
              <a:sym typeface="Wingdings" panose="05000000000000000000" pitchFamily="2" charset="2"/>
            </a:endParaRPr>
          </a:p>
          <a:p>
            <a:pPr algn="r" eaLnBrk="1" hangingPunct="1">
              <a:lnSpc>
                <a:spcPct val="200000"/>
              </a:lnSpc>
            </a:pPr>
            <a:r>
              <a:rPr lang="en-US" altLang="el-GR" sz="2000" i="1">
                <a:sym typeface="Wingdings" panose="05000000000000000000" pitchFamily="2" charset="2"/>
              </a:rPr>
              <a:t>Park JY, et al. Eur J Cancer, 2013</a:t>
            </a:r>
            <a:endParaRPr lang="el-GR" altLang="el-GR" sz="200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TextBox">
            <a:extLst>
              <a:ext uri="{FF2B5EF4-FFF2-40B4-BE49-F238E27FC236}">
                <a16:creationId xmlns:a16="http://schemas.microsoft.com/office/drawing/2014/main" id="{572037E1-3675-482A-9F68-1D094B5A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685800"/>
            <a:ext cx="74628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 sz="2400" b="1"/>
              <a:t>Ovarian stimulation </a:t>
            </a:r>
            <a:r>
              <a:rPr lang="en-US" altLang="el-GR" sz="2400"/>
              <a:t>		 IUD - PG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 sz="2400" b="1"/>
              <a:t>Ovarian stimulation protocol</a:t>
            </a:r>
          </a:p>
          <a:p>
            <a:pPr>
              <a:lnSpc>
                <a:spcPct val="150000"/>
              </a:lnSpc>
            </a:pPr>
            <a:r>
              <a:rPr lang="en-US" altLang="el-GR" sz="2400"/>
              <a:t>	- Letrozole</a:t>
            </a:r>
          </a:p>
          <a:p>
            <a:pPr>
              <a:lnSpc>
                <a:spcPct val="150000"/>
              </a:lnSpc>
            </a:pPr>
            <a:r>
              <a:rPr lang="en-US" altLang="el-GR" sz="2400"/>
              <a:t>	- Gonadotropins</a:t>
            </a:r>
          </a:p>
          <a:p>
            <a:pPr>
              <a:lnSpc>
                <a:spcPct val="150000"/>
              </a:lnSpc>
            </a:pPr>
            <a:r>
              <a:rPr lang="en-US" altLang="el-GR" sz="2400"/>
              <a:t>	- </a:t>
            </a:r>
            <a:r>
              <a:rPr lang="el-GR" altLang="el-GR" sz="2400">
                <a:sym typeface="Symbol" panose="05050102010706020507" pitchFamily="18" charset="2"/>
              </a:rPr>
              <a:t> επίπεδα οιστρογόνων</a:t>
            </a:r>
          </a:p>
          <a:p>
            <a:pPr>
              <a:lnSpc>
                <a:spcPct val="150000"/>
              </a:lnSpc>
            </a:pPr>
            <a:r>
              <a:rPr lang="el-GR" altLang="el-GR" sz="2400">
                <a:sym typeface="Symbol" panose="05050102010706020507" pitchFamily="18" charset="2"/>
              </a:rPr>
              <a:t>	- Επιτυχή αναπαραγωγικά αποτελέσματα</a:t>
            </a:r>
            <a:endParaRPr lang="el-GR" altLang="el-GR" sz="2400"/>
          </a:p>
        </p:txBody>
      </p:sp>
      <p:sp>
        <p:nvSpPr>
          <p:cNvPr id="32771" name="2 - Ορθογώνιο">
            <a:extLst>
              <a:ext uri="{FF2B5EF4-FFF2-40B4-BE49-F238E27FC236}">
                <a16:creationId xmlns:a16="http://schemas.microsoft.com/office/drawing/2014/main" id="{6E0A5480-413F-47B7-9D5B-C42C34B15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5522913"/>
            <a:ext cx="45720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l-GR" sz="1600" i="1">
                <a:sym typeface="Wingdings" panose="05000000000000000000" pitchFamily="2" charset="2"/>
              </a:rPr>
              <a:t>Juretzka MM et al. Fertil Steril, 2005.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el-GR" sz="1600" i="1">
                <a:sym typeface="Wingdings" panose="05000000000000000000" pitchFamily="2" charset="2"/>
              </a:rPr>
              <a:t>Azim A et al. Fertil Steril, 2007.</a:t>
            </a:r>
            <a:endParaRPr lang="el-GR" altLang="el-GR" sz="1600" i="1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TextBox">
            <a:extLst>
              <a:ext uri="{FF2B5EF4-FFF2-40B4-BE49-F238E27FC236}">
                <a16:creationId xmlns:a16="http://schemas.microsoft.com/office/drawing/2014/main" id="{5A512D2F-6338-4E69-8CF9-424E4527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604838"/>
            <a:ext cx="85645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800" b="1">
                <a:solidFill>
                  <a:srgbClr val="C00000"/>
                </a:solidFill>
              </a:rPr>
              <a:t>Συντηρητική αντιμετώπιση – Χειρουργική προσέγγιση</a:t>
            </a:r>
          </a:p>
          <a:p>
            <a:endParaRPr lang="en-US" altLang="el-GR"/>
          </a:p>
          <a:p>
            <a:endParaRPr lang="el-GR" altLang="el-GR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Υστεροσκοπική εξαίρεση + προγεστερόνη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Εξαίρεση βλάβης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Ενδομητρίου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Μυομητρίου</a:t>
            </a:r>
            <a:endParaRPr lang="en-US" altLang="el-GR" sz="200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altLang="el-GR" sz="2000"/>
          </a:p>
          <a:p>
            <a:endParaRPr lang="el-GR" altLang="el-GR"/>
          </a:p>
          <a:p>
            <a:endParaRPr lang="el-GR" altLang="el-GR"/>
          </a:p>
          <a:p>
            <a:pPr algn="r"/>
            <a:r>
              <a:rPr lang="en-US" altLang="el-GR" sz="1600" i="1"/>
              <a:t>Mazzon I et al. Int J Gynecol Cancer, 2005.</a:t>
            </a:r>
          </a:p>
          <a:p>
            <a:pPr algn="r"/>
            <a:r>
              <a:rPr lang="en-US" altLang="el-GR" sz="1600" i="1"/>
              <a:t>Laurelli G et al. Gynecol Oncol, 2011.</a:t>
            </a:r>
          </a:p>
          <a:p>
            <a:pPr algn="r"/>
            <a:r>
              <a:rPr lang="en-US" altLang="el-GR" sz="1600" i="1"/>
              <a:t>Falcone F et al. J Gynecol Oncol, 2017.</a:t>
            </a:r>
          </a:p>
          <a:p>
            <a:pPr algn="r"/>
            <a:r>
              <a:rPr lang="en-US" altLang="el-GR" sz="1600" i="1"/>
              <a:t>De Marzi P et al. J Minim Invasive Gynecol, 2015.</a:t>
            </a:r>
            <a:endParaRPr lang="el-GR" altLang="el-GR" sz="1600" i="1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TextBox">
            <a:extLst>
              <a:ext uri="{FF2B5EF4-FFF2-40B4-BE49-F238E27FC236}">
                <a16:creationId xmlns:a16="http://schemas.microsoft.com/office/drawing/2014/main" id="{40186C93-F11D-41B0-91E4-A28E1B50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887413"/>
            <a:ext cx="85661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l-GR" altLang="el-GR" sz="2800" b="1">
                <a:solidFill>
                  <a:srgbClr val="C00000"/>
                </a:solidFill>
              </a:rPr>
              <a:t>ΟΡΙΣΤΙΚΗ ΧΕΙΡΟΥΡΓΙΚΗ ΑΝΤΙΜΕΤΩΠΙΣΗ</a:t>
            </a:r>
          </a:p>
          <a:p>
            <a:pPr algn="ctr">
              <a:lnSpc>
                <a:spcPct val="200000"/>
              </a:lnSpc>
            </a:pPr>
            <a:r>
              <a:rPr lang="el-GR" altLang="el-GR" sz="2800" b="1"/>
              <a:t>Κοιλιακή ολική υστερεκτομή</a:t>
            </a:r>
          </a:p>
          <a:p>
            <a:pPr algn="ctr">
              <a:lnSpc>
                <a:spcPct val="200000"/>
              </a:lnSpc>
            </a:pPr>
            <a:r>
              <a:rPr lang="el-GR" altLang="el-GR" sz="2800" b="1"/>
              <a:t>Διατήρηση των ωοθηκών ?</a:t>
            </a:r>
          </a:p>
          <a:p>
            <a:endParaRPr lang="en-US" altLang="el-GR"/>
          </a:p>
          <a:p>
            <a:endParaRPr lang="el-GR" altLang="el-GR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TextBox">
            <a:extLst>
              <a:ext uri="{FF2B5EF4-FFF2-40B4-BE49-F238E27FC236}">
                <a16:creationId xmlns:a16="http://schemas.microsoft.com/office/drawing/2014/main" id="{378A557D-E95E-495F-A0BB-DA9C1F26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604838"/>
            <a:ext cx="85645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800" b="1">
                <a:solidFill>
                  <a:srgbClr val="C00000"/>
                </a:solidFill>
              </a:rPr>
              <a:t>Μη ορμονική συντηρητική αντιμετώπιση</a:t>
            </a:r>
          </a:p>
          <a:p>
            <a:endParaRPr lang="en-US" altLang="el-GR"/>
          </a:p>
          <a:p>
            <a:endParaRPr lang="el-GR" altLang="el-GR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/>
              <a:t>Φωτοδυναμική θεραπεία </a:t>
            </a:r>
            <a:r>
              <a:rPr lang="en-US" altLang="el-GR" sz="2000"/>
              <a:t>(PDT – photodynamic therapy)</a:t>
            </a:r>
            <a:endParaRPr lang="el-GR" altLang="el-GR" sz="200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altLang="el-GR" sz="2000"/>
          </a:p>
          <a:p>
            <a:endParaRPr lang="el-GR" altLang="el-GR"/>
          </a:p>
          <a:p>
            <a:endParaRPr lang="el-GR" altLang="el-GR"/>
          </a:p>
          <a:p>
            <a:pPr algn="r"/>
            <a:r>
              <a:rPr lang="en-US" altLang="el-GR" sz="1600" i="1"/>
              <a:t>Choi MC et al. Int J Gynecol Cancer, 2013.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938EA-BFBA-4235-809F-59A2724C8578}"/>
              </a:ext>
            </a:extLst>
          </p:cNvPr>
          <p:cNvSpPr txBox="1"/>
          <p:nvPr/>
        </p:nvSpPr>
        <p:spPr>
          <a:xfrm>
            <a:off x="306388" y="150813"/>
            <a:ext cx="8374062" cy="215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Ca </a:t>
            </a:r>
            <a:r>
              <a:rPr lang="el-GR" sz="2400" b="1" dirty="0" err="1">
                <a:solidFill>
                  <a:srgbClr val="FF0000"/>
                </a:solidFill>
                <a:latin typeface="+mn-lt"/>
              </a:rPr>
              <a:t>ενδομητρίου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Insulin resistance</a:t>
            </a:r>
            <a:endParaRPr lang="el-GR" sz="2400" b="1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 err="1">
                <a:latin typeface="+mn-lt"/>
                <a:sym typeface="Wingdings" panose="05000000000000000000" pitchFamily="2" charset="2"/>
              </a:rPr>
              <a:t>Μετφορμίνη</a:t>
            </a:r>
            <a:endParaRPr lang="el-GR" sz="20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" name="Αριστερό άγκιστρο 3">
            <a:extLst>
              <a:ext uri="{FF2B5EF4-FFF2-40B4-BE49-F238E27FC236}">
                <a16:creationId xmlns:a16="http://schemas.microsoft.com/office/drawing/2014/main" id="{61B4D6F6-82D5-4E3E-8526-71CBC307BF7F}"/>
              </a:ext>
            </a:extLst>
          </p:cNvPr>
          <p:cNvSpPr/>
          <p:nvPr/>
        </p:nvSpPr>
        <p:spPr>
          <a:xfrm>
            <a:off x="1924050" y="1539875"/>
            <a:ext cx="149225" cy="1073150"/>
          </a:xfrm>
          <a:prstGeom prst="leftBrac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ADE29A3B-44FE-41BE-9451-4135030B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431925"/>
            <a:ext cx="53959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/>
              <a:t>Αναστέλλει την ανάπτυξη </a:t>
            </a:r>
            <a:r>
              <a:rPr lang="en-US" altLang="el-GR"/>
              <a:t>Ca </a:t>
            </a:r>
            <a:r>
              <a:rPr lang="el-GR" altLang="el-GR"/>
              <a:t>ενδομ. Κυττάρων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/>
              <a:t>apoptosis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l-GR"/>
              <a:t>cell cycle arrest</a:t>
            </a:r>
            <a:endParaRPr lang="el-GR" altLang="el-GR"/>
          </a:p>
        </p:txBody>
      </p:sp>
      <p:sp>
        <p:nvSpPr>
          <p:cNvPr id="36869" name="TextBox 1">
            <a:extLst>
              <a:ext uri="{FF2B5EF4-FFF2-40B4-BE49-F238E27FC236}">
                <a16:creationId xmlns:a16="http://schemas.microsoft.com/office/drawing/2014/main" id="{626F68D6-9B6A-4187-BE4B-46248BD7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3878263"/>
            <a:ext cx="8678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l-GR" i="1"/>
              <a:t>Mitsuhashi A, et al. Cancer, 2014</a:t>
            </a:r>
          </a:p>
          <a:p>
            <a:pPr algn="r"/>
            <a:r>
              <a:rPr lang="en-US" altLang="el-GR" i="1"/>
              <a:t>Laskov I, et al. Gynecol Oncol, 2014</a:t>
            </a:r>
          </a:p>
          <a:p>
            <a:pPr algn="r"/>
            <a:r>
              <a:rPr lang="en-US" altLang="el-GR" i="1"/>
              <a:t>Takahashi A, et al. Cancer Cell Int, 2014</a:t>
            </a:r>
            <a:endParaRPr lang="el-GR" altLang="el-GR" i="1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B651C-FE90-43F7-98AD-D3D2B6F72B97}"/>
              </a:ext>
            </a:extLst>
          </p:cNvPr>
          <p:cNvSpPr txBox="1"/>
          <p:nvPr/>
        </p:nvSpPr>
        <p:spPr>
          <a:xfrm>
            <a:off x="350838" y="958850"/>
            <a:ext cx="83740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Ca </a:t>
            </a:r>
            <a:r>
              <a:rPr lang="el-GR" sz="2400" b="1" dirty="0" err="1">
                <a:solidFill>
                  <a:srgbClr val="FF0000"/>
                </a:solidFill>
                <a:latin typeface="+mn-lt"/>
              </a:rPr>
              <a:t>ενδομητρίου</a:t>
            </a:r>
            <a:endParaRPr lang="el-GR" sz="2000" dirty="0"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LNG – IUD ± metformin </a:t>
            </a:r>
            <a:r>
              <a:rPr lang="en-US" sz="2000" dirty="0">
                <a:sym typeface="Wingdings" panose="05000000000000000000" pitchFamily="2" charset="2"/>
              </a:rPr>
              <a:t>± </a:t>
            </a:r>
            <a:r>
              <a:rPr lang="el-GR" sz="2000" dirty="0">
                <a:sym typeface="Wingdings" panose="05000000000000000000" pitchFamily="2" charset="2"/>
              </a:rPr>
              <a:t>↓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l-GR" sz="2000" dirty="0">
                <a:sym typeface="Wingdings" panose="05000000000000000000" pitchFamily="2" charset="2"/>
              </a:rPr>
              <a:t>Σ.Β.</a:t>
            </a:r>
          </a:p>
        </p:txBody>
      </p:sp>
      <p:sp>
        <p:nvSpPr>
          <p:cNvPr id="37891" name="TextBox 2">
            <a:extLst>
              <a:ext uri="{FF2B5EF4-FFF2-40B4-BE49-F238E27FC236}">
                <a16:creationId xmlns:a16="http://schemas.microsoft.com/office/drawing/2014/main" id="{FB0093EF-FC28-4717-9223-06CE6D15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3878263"/>
            <a:ext cx="867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l-GR" i="1"/>
              <a:t>Hawkes AL, et al. Contemp Clin Trials, 2014</a:t>
            </a:r>
            <a:endParaRPr lang="el-GR" altLang="el-GR" i="1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15F064BB-3896-4E14-8E20-A1186798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67075"/>
            <a:ext cx="64531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>
            <a:extLst>
              <a:ext uri="{FF2B5EF4-FFF2-40B4-BE49-F238E27FC236}">
                <a16:creationId xmlns:a16="http://schemas.microsoft.com/office/drawing/2014/main" id="{EBF7344F-A70F-4CE8-B787-502D66AD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79413"/>
            <a:ext cx="77819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F27AB7F7-9404-413B-BB6B-0A22A708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34950"/>
            <a:ext cx="76644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EF0DEDFC-A616-43F6-8FF8-72491486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603625"/>
            <a:ext cx="74279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TextBox">
            <a:extLst>
              <a:ext uri="{FF2B5EF4-FFF2-40B4-BE49-F238E27FC236}">
                <a16:creationId xmlns:a16="http://schemas.microsoft.com/office/drawing/2014/main" id="{2935C579-9CC6-4269-B61E-9DA05B13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727700"/>
            <a:ext cx="857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l-GR" altLang="el-GR" sz="2800" i="1"/>
              <a:t>Ευχαριστώ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3F30CCD8-4764-4BF9-9D76-FFAE1263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231775"/>
            <a:ext cx="9172575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l-GR" altLang="el-GR" sz="2800" b="1">
                <a:solidFill>
                  <a:srgbClr val="FF0000"/>
                </a:solidFill>
              </a:rPr>
              <a:t>ΚΑΡΚΙΝΟΣ ΕΝΔΟΜΗΤΡΙΟΥ</a:t>
            </a:r>
            <a:endParaRPr lang="en-US" altLang="el-GR" sz="2800" b="1">
              <a:solidFill>
                <a:srgbClr val="FF0000"/>
              </a:solidFill>
            </a:endParaRPr>
          </a:p>
          <a:p>
            <a:pPr algn="ctr" eaLnBrk="1" hangingPunct="1"/>
            <a:r>
              <a:rPr lang="el-GR" altLang="el-GR" sz="2800" b="1">
                <a:solidFill>
                  <a:srgbClr val="FF0000"/>
                </a:solidFill>
              </a:rPr>
              <a:t>ΣΥΝΤΗΡΗΤΙΚΗ ΑΝΤΙΜΕΤΩΠΙΣΗ</a:t>
            </a:r>
          </a:p>
          <a:p>
            <a:pPr eaLnBrk="1" hangingPunct="1">
              <a:lnSpc>
                <a:spcPct val="150000"/>
              </a:lnSpc>
            </a:pPr>
            <a:endParaRPr lang="el-GR" altLang="el-GR" sz="2200"/>
          </a:p>
          <a:p>
            <a:pPr eaLnBrk="1" hangingPunct="1">
              <a:lnSpc>
                <a:spcPct val="150000"/>
              </a:lnSpc>
            </a:pPr>
            <a:endParaRPr lang="en-US" altLang="el-GR" sz="220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200"/>
              <a:t> Προγεστερόνη</a:t>
            </a:r>
          </a:p>
          <a:p>
            <a:pPr eaLnBrk="1" hangingPunct="1">
              <a:lnSpc>
                <a:spcPct val="150000"/>
              </a:lnSpc>
            </a:pPr>
            <a:endParaRPr lang="el-GR" altLang="el-GR" sz="320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200"/>
              <a:t> </a:t>
            </a:r>
            <a:r>
              <a:rPr lang="en-US" altLang="el-GR" sz="2200"/>
              <a:t>A</a:t>
            </a:r>
            <a:r>
              <a:rPr lang="el-GR" altLang="el-GR" sz="2200"/>
              <a:t>ντισυλληπτικά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200"/>
              <a:t> </a:t>
            </a:r>
            <a:r>
              <a:rPr lang="en-US" altLang="el-GR" sz="2200"/>
              <a:t>Tamoxifen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200"/>
              <a:t> </a:t>
            </a:r>
            <a:r>
              <a:rPr lang="en-US" altLang="el-GR" sz="2200"/>
              <a:t>GnRH</a:t>
            </a:r>
            <a:r>
              <a:rPr lang="el-GR" altLang="el-GR" sz="2200"/>
              <a:t> αγωνιστές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200"/>
              <a:t> Ενδομητρικά σπιράλ που απελευθερώνουν προγεστερόνη (</a:t>
            </a:r>
            <a:r>
              <a:rPr lang="en-US" altLang="el-GR" sz="2200"/>
              <a:t>LNG – IUDs</a:t>
            </a:r>
            <a:r>
              <a:rPr lang="el-GR" altLang="el-GR" sz="2200"/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200"/>
              <a:t>Υστεροσκοπική εξαίρεση + ορμονική θεραπεία</a:t>
            </a:r>
          </a:p>
          <a:p>
            <a:pPr eaLnBrk="1" hangingPunct="1">
              <a:lnSpc>
                <a:spcPct val="150000"/>
              </a:lnSpc>
            </a:pPr>
            <a:endParaRPr lang="el-GR" altLang="el-GR" sz="2200"/>
          </a:p>
        </p:txBody>
      </p:sp>
      <p:sp>
        <p:nvSpPr>
          <p:cNvPr id="3" name="Αριστερό άγκιστρο 2">
            <a:extLst>
              <a:ext uri="{FF2B5EF4-FFF2-40B4-BE49-F238E27FC236}">
                <a16:creationId xmlns:a16="http://schemas.microsoft.com/office/drawing/2014/main" id="{A76AE3B0-2AEC-4027-8C42-7559FD6335C2}"/>
              </a:ext>
            </a:extLst>
          </p:cNvPr>
          <p:cNvSpPr/>
          <p:nvPr/>
        </p:nvSpPr>
        <p:spPr>
          <a:xfrm>
            <a:off x="2373313" y="1962150"/>
            <a:ext cx="114300" cy="10636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E0969A16-2F9C-4D8C-A880-F98B6B52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979613"/>
            <a:ext cx="50974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200"/>
              <a:t>οξεική μεδροξυπρογεστερόνη, </a:t>
            </a:r>
            <a:r>
              <a:rPr lang="en-US" altLang="el-GR" sz="2200"/>
              <a:t>MPA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200"/>
              <a:t>οξεική μεγεστρόλη	         , ΜΑ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3982B9-D4E3-4C58-8B98-6F5971EA0CD4}"/>
              </a:ext>
            </a:extLst>
          </p:cNvPr>
          <p:cNvSpPr txBox="1"/>
          <p:nvPr/>
        </p:nvSpPr>
        <p:spPr>
          <a:xfrm>
            <a:off x="306388" y="604838"/>
            <a:ext cx="8374062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Προγεστερόνη - Δράση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</a:rPr>
              <a:t>Downregulation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οιστρογονικών</a:t>
            </a:r>
            <a:r>
              <a:rPr lang="el-GR" sz="2000" dirty="0">
                <a:latin typeface="+mn-lt"/>
              </a:rPr>
              <a:t> υποδοχέων</a:t>
            </a: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Μεταβολισμός των οιστρογόνων</a:t>
            </a: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Καταστολή του κυτταρικού κύκλου (</a:t>
            </a:r>
            <a:r>
              <a:rPr lang="en-US" sz="2000" dirty="0">
                <a:latin typeface="+mn-lt"/>
              </a:rPr>
              <a:t>↑P</a:t>
            </a:r>
            <a:r>
              <a:rPr lang="en-US" sz="2000" baseline="-25000" dirty="0">
                <a:latin typeface="+mn-lt"/>
              </a:rPr>
              <a:t>27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cyclin E-cdk</a:t>
            </a:r>
            <a:r>
              <a:rPr lang="en-US" sz="2000" baseline="-25000" dirty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Αναστολή της </a:t>
            </a:r>
            <a:r>
              <a:rPr lang="el-GR" sz="2000" dirty="0" err="1">
                <a:latin typeface="+mn-lt"/>
                <a:sym typeface="Wingdings" panose="05000000000000000000" pitchFamily="2" charset="2"/>
              </a:rPr>
              <a:t>μιτωτικής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 διαδικασίας των </a:t>
            </a:r>
            <a:r>
              <a:rPr lang="el-GR" sz="2000" dirty="0" err="1">
                <a:latin typeface="+mn-lt"/>
                <a:sym typeface="Wingdings" panose="05000000000000000000" pitchFamily="2" charset="2"/>
              </a:rPr>
              <a:t>ενδομητρ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. κυττάρων</a:t>
            </a: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Προαγωγή της απόπτωσης</a:t>
            </a: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sym typeface="Wingdings" panose="05000000000000000000" pitchFamily="2" charset="2"/>
              </a:rPr>
              <a:t>Antiangiogenic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effect</a:t>
            </a: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sym typeface="Wingdings" panose="05000000000000000000" pitchFamily="2" charset="2"/>
            </a:endParaRPr>
          </a:p>
          <a:p>
            <a:pPr marL="93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(Η προγεστερόνη έχει εισαχθεί στην ορμονική θεραπεία του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Ca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 ενδομητρίου από το 1961 και  τα τελευταία 15-20 χρόνια στη συντηρητική αντιμετώπιση)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915B1-8456-4EA7-8FBF-14B1822A488C}"/>
              </a:ext>
            </a:extLst>
          </p:cNvPr>
          <p:cNvSpPr txBox="1"/>
          <p:nvPr/>
        </p:nvSpPr>
        <p:spPr>
          <a:xfrm>
            <a:off x="314325" y="498475"/>
            <a:ext cx="8374063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Εκτίμηση ασθενούς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Ιστορικό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Κλινική εξέταση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!! Οικογενειακό ιστορικό</a:t>
            </a:r>
          </a:p>
          <a:p>
            <a:pPr marL="1257300" lvl="2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</a:rPr>
              <a:t>Σε γυναίκες &lt; 50 χρ. με </a:t>
            </a:r>
            <a:r>
              <a:rPr lang="en-US" sz="2000" dirty="0">
                <a:latin typeface="+mn-lt"/>
              </a:rPr>
              <a:t>Ca </a:t>
            </a:r>
            <a:r>
              <a:rPr lang="el-GR" sz="2000" dirty="0">
                <a:latin typeface="+mn-lt"/>
              </a:rPr>
              <a:t>ενδομητρίου υπάρχει κληρονομική προδιάθεση &gt; 5-10% για κάποια άλλη νεοπλασία στα πλαίσια του συνδρόμου </a:t>
            </a:r>
            <a:r>
              <a:rPr lang="en-US" sz="2000" dirty="0">
                <a:latin typeface="+mn-lt"/>
              </a:rPr>
              <a:t>Lynch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9FF69-1608-4F03-AD95-AB12486D67F4}"/>
              </a:ext>
            </a:extLst>
          </p:cNvPr>
          <p:cNvSpPr txBox="1"/>
          <p:nvPr/>
        </p:nvSpPr>
        <p:spPr>
          <a:xfrm>
            <a:off x="306388" y="604838"/>
            <a:ext cx="8374062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+mn-lt"/>
              </a:rPr>
              <a:t>Προγεστερόνη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Downregulation </a:t>
            </a:r>
            <a:r>
              <a:rPr lang="el-GR" sz="2000" dirty="0" err="1">
                <a:latin typeface="+mn-lt"/>
              </a:rPr>
              <a:t>οιστρογ</a:t>
            </a:r>
            <a:r>
              <a:rPr lang="el-GR" sz="2000" dirty="0">
                <a:latin typeface="+mn-lt"/>
              </a:rPr>
              <a:t>. υποδοχέων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Μεταβολισμός των οιστρογόνων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Καταστολή του κυτταρικού κύκλου (</a:t>
            </a:r>
            <a:r>
              <a:rPr lang="en-US" sz="2000" dirty="0">
                <a:latin typeface="+mn-lt"/>
              </a:rPr>
              <a:t>↑P</a:t>
            </a:r>
            <a:r>
              <a:rPr lang="en-US" sz="2000" baseline="-25000" dirty="0">
                <a:latin typeface="+mn-lt"/>
              </a:rPr>
              <a:t>27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cyclin E-cdk</a:t>
            </a:r>
            <a:r>
              <a:rPr lang="en-US" sz="2000" baseline="-25000" dirty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Αναστολή της </a:t>
            </a:r>
            <a:r>
              <a:rPr lang="el-GR" sz="2000" dirty="0" err="1">
                <a:latin typeface="+mn-lt"/>
                <a:sym typeface="Wingdings" panose="05000000000000000000" pitchFamily="2" charset="2"/>
              </a:rPr>
              <a:t>μιτωτικής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 διαδικασίας των </a:t>
            </a:r>
            <a:r>
              <a:rPr lang="el-GR" sz="2000" dirty="0" err="1">
                <a:latin typeface="+mn-lt"/>
                <a:sym typeface="Wingdings" panose="05000000000000000000" pitchFamily="2" charset="2"/>
              </a:rPr>
              <a:t>ενδομητρ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. Κυττάρων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sym typeface="Wingdings" panose="05000000000000000000" pitchFamily="2" charset="2"/>
              </a:rPr>
              <a:t>Προαγωγή της απόπτωσης</a:t>
            </a:r>
          </a:p>
          <a:p>
            <a:pPr marL="16160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sym typeface="Wingdings" panose="05000000000000000000" pitchFamily="2" charset="2"/>
              </a:rPr>
              <a:t>Antiangiogenic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effect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- Εικόνα" descr="thomakos.jpg">
            <a:extLst>
              <a:ext uri="{FF2B5EF4-FFF2-40B4-BE49-F238E27FC236}">
                <a16:creationId xmlns:a16="http://schemas.microsoft.com/office/drawing/2014/main" id="{FC793B92-896D-44E3-81CA-2F518A1BF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41363"/>
            <a:ext cx="9144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- TextBox">
            <a:extLst>
              <a:ext uri="{FF2B5EF4-FFF2-40B4-BE49-F238E27FC236}">
                <a16:creationId xmlns:a16="http://schemas.microsoft.com/office/drawing/2014/main" id="{4FE5BCE6-7B3C-4C59-8691-5B1387B7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4787900"/>
            <a:ext cx="80819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/>
              <a:t>(Αρκετά κέντρα εξετάζουν υπό μορφή ρουτίνας για σύνδρομο </a:t>
            </a:r>
            <a:r>
              <a:rPr lang="en-US" altLang="el-GR" sz="2000"/>
              <a:t>Lynch</a:t>
            </a:r>
            <a:r>
              <a:rPr lang="el-GR" altLang="el-GR" sz="2000"/>
              <a:t> τις γυναίκες με </a:t>
            </a:r>
            <a:r>
              <a:rPr lang="en-US" altLang="el-GR" sz="2000"/>
              <a:t>Ca </a:t>
            </a:r>
            <a:r>
              <a:rPr lang="el-GR" altLang="el-GR" sz="2000"/>
              <a:t>ενδομητρίου)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- Εικόνα" descr="thomakos1.jpg">
            <a:extLst>
              <a:ext uri="{FF2B5EF4-FFF2-40B4-BE49-F238E27FC236}">
                <a16:creationId xmlns:a16="http://schemas.microsoft.com/office/drawing/2014/main" id="{645AF9FF-8008-42C6-9AAC-0DB8900B0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6213"/>
            <a:ext cx="8418513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1254</Words>
  <Application>Microsoft Office PowerPoint</Application>
  <PresentationFormat>Προβολή στην οθόνη (4:3)</PresentationFormat>
  <Paragraphs>370</Paragraphs>
  <Slides>39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Calibri</vt:lpstr>
      <vt:lpstr>Arial</vt:lpstr>
      <vt:lpstr>Calibri Light</vt:lpstr>
      <vt:lpstr>Wingdings</vt:lpstr>
      <vt:lpstr>Symbol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</dc:creator>
  <cp:lastModifiedBy>sophia</cp:lastModifiedBy>
  <cp:revision>59</cp:revision>
  <dcterms:created xsi:type="dcterms:W3CDTF">2017-07-27T08:50:23Z</dcterms:created>
  <dcterms:modified xsi:type="dcterms:W3CDTF">2017-12-28T11:13:41Z</dcterms:modified>
</cp:coreProperties>
</file>