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8490-03FA-43BC-86FF-0B2B8022F8C2}" type="datetimeFigureOut">
              <a:rPr lang="el-GR" smtClean="0"/>
              <a:t>19/2/2014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1C37-AF99-4264-8A8F-A12247D4FE3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Δημόσια διοίκηση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/>
              <a:t>Διακρίσεις και ταξινομήσεις</a:t>
            </a:r>
            <a:br>
              <a:rPr lang="el-GR" dirty="0" smtClean="0"/>
            </a:br>
            <a:r>
              <a:rPr lang="el-GR" sz="1600" dirty="0" smtClean="0"/>
              <a:t>Αικατερίνη Ν. </a:t>
            </a:r>
            <a:r>
              <a:rPr lang="el-GR" sz="1600" dirty="0" err="1" smtClean="0"/>
              <a:t>Ηλιάδου</a:t>
            </a:r>
            <a:r>
              <a:rPr lang="el-GR" sz="1600" dirty="0" smtClean="0"/>
              <a:t> </a:t>
            </a:r>
            <a:br>
              <a:rPr lang="el-GR" sz="1600" dirty="0" smtClean="0"/>
            </a:br>
            <a:r>
              <a:rPr lang="el-GR" sz="1600" dirty="0" smtClean="0"/>
              <a:t>20.02.2014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Έννοια όρου διοίκηση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b="1" dirty="0" smtClean="0"/>
              <a:t>Λειτουργικό κριτήριο </a:t>
            </a:r>
            <a:r>
              <a:rPr lang="el-GR" dirty="0" smtClean="0"/>
              <a:t>(ουσιαστική έννοια) = Διενέργεια νομικών </a:t>
            </a:r>
            <a:r>
              <a:rPr lang="el-GR" dirty="0" smtClean="0"/>
              <a:t>πράξεων </a:t>
            </a:r>
            <a:r>
              <a:rPr lang="el-GR" dirty="0" smtClean="0"/>
              <a:t>και υλικών ενεργειών για την επίτευξη ενός σκοπού</a:t>
            </a:r>
          </a:p>
          <a:p>
            <a:r>
              <a:rPr lang="el-GR" dirty="0" smtClean="0"/>
              <a:t>Ιδιωτική διοίκηση (πχ. διατάξεις ΑΚ)</a:t>
            </a:r>
          </a:p>
          <a:p>
            <a:r>
              <a:rPr lang="el-GR" b="1" dirty="0" smtClean="0"/>
              <a:t>Δημόσια διοίκηση </a:t>
            </a:r>
            <a:r>
              <a:rPr lang="el-GR" b="1" i="1" dirty="0" smtClean="0"/>
              <a:t>– χάριν της επιδίωξης δημοσίου σκοπού &amp; με προνόμια δημόσιας εξουσίας </a:t>
            </a:r>
          </a:p>
          <a:p>
            <a:pPr lvl="1"/>
            <a:r>
              <a:rPr lang="el-GR" dirty="0" smtClean="0"/>
              <a:t>Κυριαρχική Δημόσια Διοίκηση</a:t>
            </a:r>
          </a:p>
          <a:p>
            <a:pPr lvl="2"/>
            <a:r>
              <a:rPr lang="el-GR" dirty="0" smtClean="0"/>
              <a:t>Περιοριστική </a:t>
            </a:r>
          </a:p>
          <a:p>
            <a:pPr lvl="2"/>
            <a:r>
              <a:rPr lang="el-GR" dirty="0" smtClean="0"/>
              <a:t>«</a:t>
            </a:r>
            <a:r>
              <a:rPr lang="el-GR" dirty="0" err="1" smtClean="0"/>
              <a:t>Παροχική</a:t>
            </a:r>
            <a:r>
              <a:rPr lang="el-GR" dirty="0" smtClean="0"/>
              <a:t>» / παραγωγική  - επιχειρηματική δραστηριότητα</a:t>
            </a:r>
          </a:p>
          <a:p>
            <a:pPr lvl="2"/>
            <a:r>
              <a:rPr lang="el-GR" dirty="0" smtClean="0"/>
              <a:t>Ρυθμιστική</a:t>
            </a:r>
          </a:p>
          <a:p>
            <a:pPr lvl="1"/>
            <a:r>
              <a:rPr lang="el-GR" dirty="0" smtClean="0"/>
              <a:t>Συναλλακτική Διοίκηση (χρήση μέσων ιδιωτικού δικαίου – συνδυασμός με υποχρεώσεις δημοσίου δικαίου)</a:t>
            </a:r>
          </a:p>
          <a:p>
            <a:r>
              <a:rPr lang="el-GR" i="1" dirty="0" smtClean="0"/>
              <a:t>Κυβερνητική λειτουργία </a:t>
            </a:r>
            <a:endParaRPr lang="el-GR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b="1" dirty="0" smtClean="0"/>
              <a:t>Οργανικό κριτήριο</a:t>
            </a:r>
            <a:br>
              <a:rPr lang="el-GR" b="1" dirty="0" smtClean="0"/>
            </a:br>
            <a:r>
              <a:rPr lang="el-GR" dirty="0" smtClean="0"/>
              <a:t>(τυπική έννοια – 101 </a:t>
            </a:r>
            <a:r>
              <a:rPr lang="el-GR" dirty="0" err="1" smtClean="0"/>
              <a:t>επ</a:t>
            </a:r>
            <a:r>
              <a:rPr lang="el-GR" dirty="0" smtClean="0"/>
              <a:t>. Σ) = φορέας της αρμοδιότητας</a:t>
            </a:r>
          </a:p>
          <a:p>
            <a:r>
              <a:rPr lang="el-GR" dirty="0" smtClean="0"/>
              <a:t>Δημόσια Νομικά Πρόσωπα</a:t>
            </a:r>
          </a:p>
          <a:p>
            <a:pPr lvl="1"/>
            <a:r>
              <a:rPr lang="el-GR" dirty="0" smtClean="0"/>
              <a:t>ΝΠΔΔ (φορέας δικαιωμάτων και υποχρεώσεων)</a:t>
            </a:r>
          </a:p>
          <a:p>
            <a:pPr lvl="1"/>
            <a:r>
              <a:rPr lang="el-GR" dirty="0" smtClean="0"/>
              <a:t>ΝΠΙΔ με κρατικούς πόρους ή που ασκούν δημόσια εξουσία (υλικό – </a:t>
            </a:r>
            <a:r>
              <a:rPr lang="el-GR" smtClean="0"/>
              <a:t>περιουσιακό κριτήριο) </a:t>
            </a:r>
            <a:endParaRPr lang="el-GR" dirty="0" smtClean="0"/>
          </a:p>
          <a:p>
            <a:r>
              <a:rPr lang="el-GR" dirty="0" smtClean="0"/>
              <a:t>Δημόσιος τομέας (άρθρο 51 του Ν.1892/1990)</a:t>
            </a:r>
          </a:p>
          <a:p>
            <a:r>
              <a:rPr lang="el-GR" dirty="0" smtClean="0"/>
              <a:t>Ευρύτερος δημόσιος τομέας</a:t>
            </a:r>
          </a:p>
          <a:p>
            <a:r>
              <a:rPr lang="el-GR" dirty="0" smtClean="0"/>
              <a:t>Διοικητικό όργανο(φορέας αρμοδιότητας, δημόσιας εξουσίας που απονέμεται από την έννομη τάξη)</a:t>
            </a:r>
          </a:p>
          <a:p>
            <a:r>
              <a:rPr lang="el-GR" dirty="0" smtClean="0"/>
              <a:t>ΝΠ διφυούς χαρακτήρα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Διφυή ΝΠ – παραδείγματα (1)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err="1" smtClean="0"/>
              <a:t>ΣτΕ</a:t>
            </a:r>
            <a:r>
              <a:rPr lang="el-GR" b="1" dirty="0" smtClean="0"/>
              <a:t> 99/2002</a:t>
            </a:r>
          </a:p>
          <a:p>
            <a:r>
              <a:rPr lang="el-GR" dirty="0" smtClean="0"/>
              <a:t>ΕΚΕΠΙΣ (Εθνικό Κέντρο Πιστοποίησης Δομών Συνεχιζόμενης Επαγγελματικής Κατάρτισης) =ΝΠΙΔ, </a:t>
            </a:r>
          </a:p>
          <a:p>
            <a:r>
              <a:rPr lang="el-GR" dirty="0" smtClean="0"/>
              <a:t>αρμοδιότητα πιστοποίησης των ΚΕΚ, προκειμένου αυτά να αποκτήσουν δικαίωμα υλοποίησης των προγραμμάτων επαγγελματικής κατάρτισης που χρηματοδοτούνται από την ΕΕ → Έλεγχος κτιριακών και υλικοτεχνικών υποδομών των εν λόγω κέντρων &amp; των προγραμμάτων κατάρτισης, της επάρκειας και των επαγγελματικών προσόντων των εκπαιδευτικών τους) </a:t>
            </a:r>
          </a:p>
          <a:p>
            <a:r>
              <a:rPr lang="el-GR" dirty="0" smtClean="0"/>
              <a:t>Ενεργεί ως ΝΠΔΔ και ασκεί δημόσια εξουσία = Διφυούς χαρακτήρα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Διφυή ΝΠ – παραδείγματα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l-GR" b="1" dirty="0" err="1" smtClean="0"/>
              <a:t>ΣτΕ</a:t>
            </a:r>
            <a:r>
              <a:rPr lang="el-GR" b="1" dirty="0" smtClean="0"/>
              <a:t> 891/2008 (</a:t>
            </a:r>
            <a:r>
              <a:rPr lang="el-GR" b="1" dirty="0" err="1" smtClean="0"/>
              <a:t>Ολ</a:t>
            </a:r>
            <a:r>
              <a:rPr lang="el-GR" b="1" dirty="0" smtClean="0"/>
              <a:t>.):</a:t>
            </a:r>
          </a:p>
          <a:p>
            <a:pPr marL="0" indent="0">
              <a:buNone/>
            </a:pPr>
            <a:r>
              <a:rPr lang="el-GR" dirty="0" smtClean="0"/>
              <a:t>Από τις διατάξεις αυτές του  άρθρου 970 του Α.Κ., </a:t>
            </a:r>
            <a:r>
              <a:rPr lang="el-GR" dirty="0" err="1" smtClean="0"/>
              <a:t>ερμηνευομένου</a:t>
            </a:r>
            <a:r>
              <a:rPr lang="el-GR" dirty="0" smtClean="0"/>
              <a:t> υπό το φως του άρθρου 5 του Συντάγματος, με το οποίο κατοχυρώνεται το δικαίωμα στην ελεύθερη ανάπτυξη της προσωπικότητας, ειδικώς δε, όταν πρόκειται για ευαίσθητα οικοσυστήματα, και υπό το φως του άρθρου 24 αυτού, συνάγεται ότι η πράξη, με την οποία, στα πλαίσια της διαχειρίσεως των κοινοχρήστων πραγμάτων, παραχωρούνται ιδιαίτερα δικαιώματα </a:t>
            </a:r>
            <a:r>
              <a:rPr lang="el-GR" dirty="0" err="1" smtClean="0"/>
              <a:t>επ΄</a:t>
            </a:r>
            <a:r>
              <a:rPr lang="el-GR" dirty="0" smtClean="0"/>
              <a:t> αυτών, ανήκει στον πυρήνα της κρατικής εξουσίας, αφού η παραχώρηση αυτή έχει ως άμεση και αναγκαία συνέπεια την ευθεία επέμβαση στο δικαίωμα των τρίτων προς ακώλυτη χρήση του κοινοχρήστου πράγματος, σύμφωνα με τον προορισμό του. </a:t>
            </a:r>
            <a:r>
              <a:rPr lang="el-GR" dirty="0" err="1" smtClean="0"/>
              <a:t>Κατ΄</a:t>
            </a:r>
            <a:r>
              <a:rPr lang="el-GR" dirty="0" smtClean="0"/>
              <a:t> </a:t>
            </a:r>
            <a:r>
              <a:rPr lang="el-GR" dirty="0" err="1" smtClean="0"/>
              <a:t>ακολουθίαν</a:t>
            </a:r>
            <a:r>
              <a:rPr lang="el-GR" dirty="0" smtClean="0"/>
              <a:t>, η εν λόγω κρατική αρμοδιότητα δεν είναι δυνατόν να ασκείται, </a:t>
            </a:r>
            <a:r>
              <a:rPr lang="el-GR" dirty="0" err="1" smtClean="0"/>
              <a:t>υφ΄</a:t>
            </a:r>
            <a:r>
              <a:rPr lang="el-GR" dirty="0" smtClean="0"/>
              <a:t> οιανδήποτε νομική μορφή, από νομικό πρόσωπο ιδιωτικού δικαίου ή ιδιώτη (</a:t>
            </a:r>
            <a:r>
              <a:rPr lang="el-GR" dirty="0" err="1" smtClean="0"/>
              <a:t>πρβλ</a:t>
            </a:r>
            <a:r>
              <a:rPr lang="el-GR" dirty="0" smtClean="0"/>
              <a:t>. 1934/1998, </a:t>
            </a:r>
            <a:r>
              <a:rPr lang="el-GR" dirty="0" err="1" smtClean="0"/>
              <a:t>Ολ</a:t>
            </a:r>
            <a:r>
              <a:rPr lang="el-GR" dirty="0" smtClean="0"/>
              <a:t>.). Εξάλλου, η παραχώρηση ιδιαιτέρων δικαιωμάτων επί κοινοχρήστων πραγμάτων αποβλέπει στην εξυπηρέτηση του γενικού συμφέροντος. Και ναι μεν δεν αποκλείεται η επιδίωξη και ταμιευτικού σκοπού, μόνον όμως δευτερευόντως και εφόσον δεν αναιρείται ο κατά τα ανωτέρω προέχων σκοπός. Ενόψει των ανωτέρω, πράξεις της Διοικήσεως, με τις οποίες παραχωρούνται ιδιαίτερα δικαιώματα επί κοινοχρήστων πραγμάτων, στις οποίες περιλαμβάνονται και εκείνες με τις οποίες παραχωρείται η συνολική διαχείριση και εκμετάλλευση αυτών, καθώς και εκείνες, με τις οποίες καθορίζεται χρηματικό ποσό ως αντάλλαγμα για την παραχώρηση τέτοιου δικαιώματος, αποτελούν εκτελεστές διοικητικές πράξεις, διότι εκδίδονται </a:t>
            </a:r>
            <a:r>
              <a:rPr lang="el-GR" dirty="0" err="1" smtClean="0"/>
              <a:t>κατ΄</a:t>
            </a:r>
            <a:r>
              <a:rPr lang="el-GR" dirty="0" smtClean="0"/>
              <a:t> ενάσκηση δημοσίας εξουσίας και αποβλέπουν σε δημόσιο σκοπό.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Βλ. προσφάτως </a:t>
            </a:r>
            <a:r>
              <a:rPr lang="el-GR" dirty="0" err="1" smtClean="0"/>
              <a:t>ΣτΕ</a:t>
            </a:r>
            <a:r>
              <a:rPr lang="el-GR" dirty="0" smtClean="0"/>
              <a:t> Δ’ Τμ. 257/2011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Δημόσια υπηρεσία 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Λειτουργική – ουσιαστική έννοια: </a:t>
            </a:r>
          </a:p>
          <a:p>
            <a:r>
              <a:rPr lang="el-GR" dirty="0" smtClean="0"/>
              <a:t>Η δραστηριότητα των ΔΝΠ ή ιδιωτών κατά παραχώρηση για τν παροχή αγαθών ή υπηρεσιών στους διοικούμενους, με στόχο την ικανοποίηση βασικών αναγκών όπως προβλέπεται από την έννομη τάξη </a:t>
            </a:r>
          </a:p>
          <a:p>
            <a:r>
              <a:rPr lang="el-GR" dirty="0" smtClean="0"/>
              <a:t>Δεν περιλαμβάνει τη ρυθμιστική αρμοδιότητα ΔΝΠ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Οργανική έννοια= οργανωτικοί σχηματισμοί του Δημοσίων και των ΔΝΠ για την επιδίωξη των σκοπών που τους έχουν ανατεθεί με μέσα δημόσιας εξουσίας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Δεν περιλαμβάνει τα ΔΝΠ κατά το υλικό / περιουσιακό κριτήριο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Δημόσια διοίκηση </vt:lpstr>
      <vt:lpstr>Έννοια όρου διοίκηση</vt:lpstr>
      <vt:lpstr>Διφυή ΝΠ – παραδείγματα (1)</vt:lpstr>
      <vt:lpstr>Διφυή ΝΠ – παραδείγματα (2)</vt:lpstr>
      <vt:lpstr>Δημόσια υπηρεσία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Δημόσια διοίκηση</dc:title>
  <dc:creator>ΑΙ</dc:creator>
  <cp:lastModifiedBy>ΑΙ</cp:lastModifiedBy>
  <cp:revision>6</cp:revision>
  <dcterms:created xsi:type="dcterms:W3CDTF">2014-02-19T12:32:48Z</dcterms:created>
  <dcterms:modified xsi:type="dcterms:W3CDTF">2014-02-19T14:13:26Z</dcterms:modified>
</cp:coreProperties>
</file>