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2" r:id="rId2"/>
    <p:sldId id="257" r:id="rId3"/>
    <p:sldId id="263" r:id="rId4"/>
    <p:sldId id="259" r:id="rId5"/>
    <p:sldId id="291" r:id="rId6"/>
    <p:sldId id="278" r:id="rId7"/>
    <p:sldId id="260" r:id="rId8"/>
    <p:sldId id="282" r:id="rId9"/>
    <p:sldId id="296" r:id="rId10"/>
    <p:sldId id="270" r:id="rId11"/>
    <p:sldId id="301" r:id="rId12"/>
    <p:sldId id="302" r:id="rId13"/>
    <p:sldId id="303" r:id="rId14"/>
    <p:sldId id="276" r:id="rId15"/>
    <p:sldId id="304" r:id="rId16"/>
    <p:sldId id="288" r:id="rId17"/>
    <p:sldId id="283" r:id="rId18"/>
    <p:sldId id="268" r:id="rId19"/>
    <p:sldId id="305" r:id="rId20"/>
    <p:sldId id="307" r:id="rId21"/>
    <p:sldId id="311" r:id="rId22"/>
    <p:sldId id="313" r:id="rId23"/>
    <p:sldId id="319" r:id="rId24"/>
    <p:sldId id="310" r:id="rId25"/>
    <p:sldId id="315" r:id="rId26"/>
    <p:sldId id="316" r:id="rId27"/>
    <p:sldId id="317" r:id="rId28"/>
    <p:sldId id="318" r:id="rId29"/>
    <p:sldId id="32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normAutofit/>
          </a:bodyPr>
          <a:lstStyle>
            <a:lvl1pPr>
              <a:defRPr sz="4400">
                <a:latin typeface="Arial" pitchFamily="34" charset="0"/>
                <a:cs typeface="Arial" pitchFamily="34" charset="0"/>
              </a:defRPr>
            </a:lvl1pPr>
          </a:lstStyle>
          <a:p>
            <a:r>
              <a:rPr lang="el-GR" dirty="0" err="1" smtClean="0"/>
              <a:t>Kλικ</a:t>
            </a:r>
            <a:r>
              <a:rPr lang="el-GR" dirty="0" smtClean="0"/>
              <a:t> για επεξεργασία του τίτλου</a:t>
            </a:r>
            <a:endParaRPr lang="en-US" dirty="0"/>
          </a:p>
        </p:txBody>
      </p:sp>
      <p:sp>
        <p:nvSpPr>
          <p:cNvPr id="3" name="2 - Υπότιτλος"/>
          <p:cNvSpPr>
            <a:spLocks noGrp="1"/>
          </p:cNvSpPr>
          <p:nvPr>
            <p:ph type="subTitle" idx="1"/>
          </p:nvPr>
        </p:nvSpPr>
        <p:spPr>
          <a:xfrm>
            <a:off x="1371600" y="3886200"/>
            <a:ext cx="6400800" cy="1752600"/>
          </a:xfrm>
        </p:spPr>
        <p:txBody>
          <a:bodyPr/>
          <a:lstStyle>
            <a:lvl1pPr marL="0" indent="0" algn="just">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Κάντε κλικ για να επεξεργαστείτε τον υπότιτλο του υποδείγματος</a:t>
            </a:r>
            <a:endParaRPr lang="en-US" dirty="0"/>
          </a:p>
        </p:txBody>
      </p:sp>
      <p:sp>
        <p:nvSpPr>
          <p:cNvPr id="4" name="3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fld id="{58E6116C-7C1C-4AAD-84C4-3DACC6510480}" type="datetimeFigureOut">
              <a:rPr lang="en-US" smtClean="0"/>
              <a:pPr/>
              <a:t>1/17/2018</a:t>
            </a:fld>
            <a:endParaRPr lang="en-US"/>
          </a:p>
        </p:txBody>
      </p:sp>
      <p:sp>
        <p:nvSpPr>
          <p:cNvPr id="6" name="4 - Θέση υποσέλιδου"/>
          <p:cNvSpPr>
            <a:spLocks noGrp="1"/>
          </p:cNvSpPr>
          <p:nvPr>
            <p:ph type="ftr" sz="quarter" idx="11"/>
          </p:nvPr>
        </p:nvSpPr>
        <p:spPr/>
        <p:txBody>
          <a:bodyPr/>
          <a:lstStyle>
            <a:lvl1pPr>
              <a:defRPr/>
            </a:lvl1pPr>
          </a:lstStyle>
          <a:p>
            <a:endParaRPr lang="en-US"/>
          </a:p>
        </p:txBody>
      </p:sp>
      <p:sp>
        <p:nvSpPr>
          <p:cNvPr id="7" name="5 - Θέση αριθμού διαφάνειας"/>
          <p:cNvSpPr>
            <a:spLocks noGrp="1"/>
          </p:cNvSpPr>
          <p:nvPr>
            <p:ph type="sldNum" sz="quarter" idx="12"/>
          </p:nvPr>
        </p:nvSpPr>
        <p:spPr/>
        <p:txBody>
          <a:bodyPr/>
          <a:lstStyle>
            <a:lvl1pPr>
              <a:defRPr/>
            </a:lvl1pPr>
          </a:lstStyle>
          <a:p>
            <a:fld id="{9AA2C70C-6936-49FD-80C5-D2B6E6B15F6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600200"/>
            <a:ext cx="8229600" cy="4525963"/>
          </a:xfrm>
        </p:spPr>
        <p:txBody>
          <a:bodyPr rtlCol="0">
            <a:normAutofit/>
          </a:bodyPr>
          <a:lstStyle/>
          <a:p>
            <a:pPr lvl="0"/>
            <a:r>
              <a:rPr lang="el-GR" noProof="0" smtClean="0"/>
              <a:t>Κάντε κλικ στο εικονίδιο για να προσθέσετε έναν πίνακα</a:t>
            </a:r>
          </a:p>
        </p:txBody>
      </p:sp>
      <p:sp>
        <p:nvSpPr>
          <p:cNvPr id="4" name="3 - Θέση ημερομηνίας"/>
          <p:cNvSpPr>
            <a:spLocks noGrp="1"/>
          </p:cNvSpPr>
          <p:nvPr>
            <p:ph type="dt" sz="half" idx="10"/>
          </p:nvPr>
        </p:nvSpPr>
        <p:spPr/>
        <p:txBody>
          <a:bodyPr/>
          <a:lstStyle>
            <a:lvl1pPr>
              <a:defRPr/>
            </a:lvl1pPr>
          </a:lstStyle>
          <a:p>
            <a:fld id="{58E6116C-7C1C-4AAD-84C4-3DACC6510480}" type="datetimeFigureOut">
              <a:rPr lang="en-US" smtClean="0"/>
              <a:pPr/>
              <a:t>1/17/2018</a:t>
            </a:fld>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9AA2C70C-6936-49FD-80C5-D2B6E6B15F6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274638"/>
            <a:ext cx="8229600" cy="58515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3 - Θέση ημερομηνίας"/>
          <p:cNvSpPr>
            <a:spLocks noGrp="1"/>
          </p:cNvSpPr>
          <p:nvPr>
            <p:ph type="dt" sz="half" idx="10"/>
          </p:nvPr>
        </p:nvSpPr>
        <p:spPr/>
        <p:txBody>
          <a:bodyPr/>
          <a:lstStyle>
            <a:lvl1pPr>
              <a:defRPr/>
            </a:lvl1pPr>
          </a:lstStyle>
          <a:p>
            <a:fld id="{58E6116C-7C1C-4AAD-84C4-3DACC6510480}" type="datetimeFigureOut">
              <a:rPr lang="en-US" smtClean="0"/>
              <a:pPr/>
              <a:t>1/17/2018</a:t>
            </a:fld>
            <a:endParaRPr lang="en-US"/>
          </a:p>
        </p:txBody>
      </p:sp>
      <p:sp>
        <p:nvSpPr>
          <p:cNvPr id="4" name="4 - Θέση υποσέλιδου"/>
          <p:cNvSpPr>
            <a:spLocks noGrp="1"/>
          </p:cNvSpPr>
          <p:nvPr>
            <p:ph type="ftr" sz="quarter" idx="11"/>
          </p:nvPr>
        </p:nvSpPr>
        <p:spPr/>
        <p:txBody>
          <a:bodyPr/>
          <a:lstStyle>
            <a:lvl1pPr>
              <a:defRPr/>
            </a:lvl1pPr>
          </a:lstStyle>
          <a:p>
            <a:endParaRPr lang="en-US"/>
          </a:p>
        </p:txBody>
      </p:sp>
      <p:sp>
        <p:nvSpPr>
          <p:cNvPr id="5" name="5 - Θέση αριθμού διαφάνειας"/>
          <p:cNvSpPr>
            <a:spLocks noGrp="1"/>
          </p:cNvSpPr>
          <p:nvPr>
            <p:ph type="sldNum" sz="quarter" idx="12"/>
          </p:nvPr>
        </p:nvSpPr>
        <p:spPr/>
        <p:txBody>
          <a:bodyPr/>
          <a:lstStyle>
            <a:lvl1pPr>
              <a:defRPr/>
            </a:lvl1pPr>
          </a:lstStyle>
          <a:p>
            <a:fld id="{9AA2C70C-6936-49FD-80C5-D2B6E6B15F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atin typeface="Arial" pitchFamily="34" charset="0"/>
                <a:cs typeface="Arial" pitchFamily="34" charset="0"/>
              </a:defRPr>
            </a:lvl1pPr>
          </a:lstStyle>
          <a:p>
            <a:r>
              <a:rPr lang="el-GR" dirty="0" err="1" smtClean="0"/>
              <a:t>Kλικ</a:t>
            </a:r>
            <a:r>
              <a:rPr lang="el-GR" dirty="0" smtClean="0"/>
              <a:t> για επεξεργασία του τίτλου</a:t>
            </a:r>
            <a:endParaRPr lang="en-US" dirty="0"/>
          </a:p>
        </p:txBody>
      </p:sp>
      <p:sp>
        <p:nvSpPr>
          <p:cNvPr id="3" name="2 - Θέση περιεχομένου"/>
          <p:cNvSpPr>
            <a:spLocks noGrp="1"/>
          </p:cNvSpPr>
          <p:nvPr>
            <p:ph idx="1"/>
          </p:nvPr>
        </p:nvSpPr>
        <p:spPr/>
        <p:txBody>
          <a:bodyPr>
            <a:normAutofit/>
          </a:bodyPr>
          <a:lstStyle>
            <a:lvl1pPr>
              <a:defRPr sz="1600">
                <a:latin typeface="Times New Roman" pitchFamily="18" charset="0"/>
                <a:cs typeface="Times New Roman" pitchFamily="18" charset="0"/>
              </a:defRPr>
            </a:lvl1pPr>
            <a:lvl2pPr>
              <a:defRPr sz="1600">
                <a:latin typeface="Times New Roman" pitchFamily="18" charset="0"/>
                <a:cs typeface="Times New Roman" pitchFamily="18" charset="0"/>
              </a:defRPr>
            </a:lvl2pPr>
            <a:lvl3pPr>
              <a:defRPr sz="1600">
                <a:latin typeface="Times New Roman" pitchFamily="18" charset="0"/>
                <a:cs typeface="Times New Roman" pitchFamily="18" charset="0"/>
              </a:defRPr>
            </a:lvl3pPr>
            <a:lvl4pPr>
              <a:defRPr sz="1600">
                <a:latin typeface="Times New Roman" pitchFamily="18" charset="0"/>
                <a:cs typeface="Times New Roman" pitchFamily="18" charset="0"/>
              </a:defRPr>
            </a:lvl4pPr>
            <a:lvl5pPr>
              <a:defRPr sz="1600">
                <a:latin typeface="Times New Roman" pitchFamily="18" charset="0"/>
                <a:cs typeface="Times New Roman" pitchFamily="18" charset="0"/>
              </a:defRPr>
            </a:lvl5p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n-US" dirty="0"/>
          </a:p>
        </p:txBody>
      </p:sp>
      <p:sp>
        <p:nvSpPr>
          <p:cNvPr id="4" name="3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8E6116C-7C1C-4AAD-84C4-3DACC6510480}" type="datetimeFigureOut">
              <a:rPr lang="en-US" smtClean="0"/>
              <a:pPr/>
              <a:t>1/17/2018</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AA2C70C-6936-49FD-80C5-D2B6E6B15F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5E9EFF"/>
            </a:gs>
            <a:gs pos="33000">
              <a:srgbClr val="FFFF00">
                <a:alpha val="18000"/>
              </a:srgbClr>
            </a:gs>
            <a:gs pos="100000">
              <a:schemeClr val="tx2">
                <a:lumMod val="40000"/>
                <a:lumOff val="60000"/>
                <a:alpha val="54000"/>
              </a:schemeClr>
            </a:gs>
            <a:gs pos="15000">
              <a:schemeClr val="accent6">
                <a:lumMod val="60000"/>
                <a:lumOff val="40000"/>
              </a:schemeClr>
            </a:gs>
          </a:gsLst>
          <a:lin ang="13500000" scaled="1"/>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E6116C-7C1C-4AAD-84C4-3DACC6510480}" type="datetimeFigureOut">
              <a:rPr lang="en-US" smtClean="0"/>
              <a:pPr/>
              <a:t>1/17/2018</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2C70C-6936-49FD-80C5-D2B6E6B15F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l.wikipedia.org/wiki/%CE%A6%CE%BB%CE%B1%CE%B2%CE%BF%CE%BD%CE%BF%CE%B5%CE%B9%CE%B4%CE%AE"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el.wikipedia.org/w/index.php?title=%CE%99%CF%83%CE%BF%CF%86%CE%BB%CE%B1%CE%B2%CF%8C%CE%BD%CE%B5%CF%82&amp;action=edit&amp;redlink=1" TargetMode="External"/><Relationship Id="rId3" Type="http://schemas.openxmlformats.org/officeDocument/2006/relationships/hyperlink" Target="https://el.wikipedia.org/w/index.php?title=%CE%A6%CE%BB%CE%B1%CE%B2%CE%BF%CE%BD%CF%8C%CE%BB%CE%B5%CF%82&amp;action=edit&amp;redlink=1" TargetMode="External"/><Relationship Id="rId7" Type="http://schemas.openxmlformats.org/officeDocument/2006/relationships/hyperlink" Target="https://el.wikipedia.org/w/index.php?title=%CE%91%CE%BD%CE%B8%CE%BF%CE%BA%CF%85%CE%B1%CE%BD%CE%B9%CE%B4%CE%AF%CE%BD%CE%B5%CF%82&amp;action=edit&amp;redlink=1" TargetMode="External"/><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hyperlink" Target="https://el.wikipedia.org/w/index.php?title=%CE%9A%CE%B1%CF%84%CE%B5%CF%87%CE%AF%CE%BD%CE%B5%CF%82&amp;action=edit&amp;redlink=1" TargetMode="External"/><Relationship Id="rId5" Type="http://schemas.openxmlformats.org/officeDocument/2006/relationships/hyperlink" Target="https://el.wikipedia.org/w/index.php?title=%CE%A6%CE%BB%CE%B1%CE%B2%CE%B1%CE%BD%CF%8C%CE%BD%CE%B5%CF%82&amp;action=edit&amp;redlink=1" TargetMode="External"/><Relationship Id="rId4" Type="http://schemas.openxmlformats.org/officeDocument/2006/relationships/hyperlink" Target="https://el.wikipedia.org/w/index.php?title=%CE%A6%CE%BB%CE%B1%CE%B2%CF%8C%CE%BD%CE%B5%CF%82&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736"/>
            <a:ext cx="8229600" cy="1785942"/>
          </a:xfrm>
        </p:spPr>
        <p:txBody>
          <a:bodyPr>
            <a:normAutofit fontScale="90000"/>
          </a:bodyPr>
          <a:lstStyle/>
          <a:p>
            <a:r>
              <a:rPr lang="el-GR" b="1" spc="300" dirty="0" smtClean="0">
                <a:effectLst>
                  <a:outerShdw blurRad="38100" dist="38100" dir="2700000" algn="tl">
                    <a:srgbClr val="000000">
                      <a:alpha val="43137"/>
                    </a:srgbClr>
                  </a:outerShdw>
                </a:effectLst>
                <a:latin typeface="Monotype Corsiva" pitchFamily="66" charset="0"/>
              </a:rPr>
              <a:t>ΔΙΑΤΡΟΦΗ </a:t>
            </a:r>
            <a:br>
              <a:rPr lang="el-GR" b="1" spc="300" dirty="0" smtClean="0">
                <a:effectLst>
                  <a:outerShdw blurRad="38100" dist="38100" dir="2700000" algn="tl">
                    <a:srgbClr val="000000">
                      <a:alpha val="43137"/>
                    </a:srgbClr>
                  </a:outerShdw>
                </a:effectLst>
                <a:latin typeface="Monotype Corsiva" pitchFamily="66" charset="0"/>
              </a:rPr>
            </a:br>
            <a:r>
              <a:rPr lang="el-GR" b="1" spc="300" dirty="0" smtClean="0">
                <a:effectLst>
                  <a:outerShdw blurRad="38100" dist="38100" dir="2700000" algn="tl">
                    <a:srgbClr val="000000">
                      <a:alpha val="43137"/>
                    </a:srgbClr>
                  </a:outerShdw>
                </a:effectLst>
                <a:latin typeface="Monotype Corsiva" pitchFamily="66" charset="0"/>
              </a:rPr>
              <a:t>ΚΑΙ </a:t>
            </a:r>
            <a:br>
              <a:rPr lang="el-GR" b="1" spc="300" dirty="0" smtClean="0">
                <a:effectLst>
                  <a:outerShdw blurRad="38100" dist="38100" dir="2700000" algn="tl">
                    <a:srgbClr val="000000">
                      <a:alpha val="43137"/>
                    </a:srgbClr>
                  </a:outerShdw>
                </a:effectLst>
                <a:latin typeface="Monotype Corsiva" pitchFamily="66" charset="0"/>
              </a:rPr>
            </a:br>
            <a:r>
              <a:rPr lang="el-GR" b="1" spc="300" dirty="0" smtClean="0">
                <a:effectLst>
                  <a:outerShdw blurRad="38100" dist="38100" dir="2700000" algn="tl">
                    <a:srgbClr val="000000">
                      <a:alpha val="43137"/>
                    </a:srgbClr>
                  </a:outerShdw>
                </a:effectLst>
                <a:latin typeface="Monotype Corsiva" pitchFamily="66" charset="0"/>
              </a:rPr>
              <a:t>ΝΕΟΠΛΑΣΜΑΤΙΚΗ  ΝΟΣΟΣ</a:t>
            </a:r>
            <a:endParaRPr lang="el-GR" spc="300"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28596" y="4572008"/>
            <a:ext cx="8229600" cy="785818"/>
          </a:xfrm>
        </p:spPr>
        <p:txBody>
          <a:bodyPr>
            <a:normAutofit/>
          </a:bodyPr>
          <a:lstStyle/>
          <a:p>
            <a:pPr algn="ctr">
              <a:buNone/>
            </a:pPr>
            <a:endParaRPr lang="el-G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14422"/>
            <a:ext cx="8229600" cy="4911741"/>
          </a:xfrm>
        </p:spPr>
        <p:txBody>
          <a:bodyPr>
            <a:noAutofit/>
          </a:bodyPr>
          <a:lstStyle/>
          <a:p>
            <a:pPr algn="just">
              <a:buBlip>
                <a:blip r:embed="rId2"/>
              </a:buBlip>
            </a:pPr>
            <a:r>
              <a:rPr lang="el-GR" sz="1800" dirty="0" smtClean="0"/>
              <a:t>Οι </a:t>
            </a:r>
            <a:r>
              <a:rPr lang="el-GR" sz="1800" dirty="0" err="1" smtClean="0"/>
              <a:t>Steinmetz</a:t>
            </a:r>
            <a:r>
              <a:rPr lang="el-GR" sz="1800" dirty="0" smtClean="0"/>
              <a:t> και </a:t>
            </a:r>
            <a:r>
              <a:rPr lang="el-GR" sz="1800" dirty="0" err="1" smtClean="0"/>
              <a:t>Potter</a:t>
            </a:r>
            <a:r>
              <a:rPr lang="el-GR" sz="1800" dirty="0" smtClean="0"/>
              <a:t> σε συστηματική μελέτη με 206 επιδημιολογικές μελέτες και 22 μελέτες σε πειραματικά πρότυπα, παρουσίασαν τη σχέση μεταξύ φρούτων, λαχανικών, και καρκίνου.</a:t>
            </a:r>
          </a:p>
          <a:p>
            <a:pPr algn="just">
              <a:buBlip>
                <a:blip r:embed="rId2"/>
              </a:buBlip>
            </a:pPr>
            <a:endParaRPr lang="el-GR" sz="1800" dirty="0" smtClean="0"/>
          </a:p>
          <a:p>
            <a:pPr algn="just">
              <a:buBlip>
                <a:blip r:embed="rId2"/>
              </a:buBlip>
            </a:pPr>
            <a:r>
              <a:rPr lang="el-GR" sz="1800" dirty="0" smtClean="0"/>
              <a:t>Βρήκαν προστατευτική επίδραση της μεγάλης κατανάλωσης λαχανικών και φρούτων για καρκίνους του στομάχου, του οισοφάγου, του πνεύμονα, της στοματικής κοιλότητας , του φάρυγγα, του ενδομητρίου, του παγκρέατος, του </a:t>
            </a:r>
            <a:r>
              <a:rPr lang="el-GR" sz="1800" dirty="0" err="1" smtClean="0"/>
              <a:t>παχέος</a:t>
            </a:r>
            <a:r>
              <a:rPr lang="el-GR" sz="1800" dirty="0" smtClean="0"/>
              <a:t> εντέρου.</a:t>
            </a:r>
          </a:p>
          <a:p>
            <a:pPr algn="just">
              <a:buBlip>
                <a:blip r:embed="rId2"/>
              </a:buBlip>
            </a:pPr>
            <a:endParaRPr lang="el-GR" sz="1800" dirty="0" smtClean="0"/>
          </a:p>
          <a:p>
            <a:pPr algn="just">
              <a:buBlip>
                <a:blip r:embed="rId2"/>
              </a:buBlip>
            </a:pPr>
            <a:r>
              <a:rPr lang="el-GR" sz="1800" dirty="0" smtClean="0"/>
              <a:t> Λαχανικά  όπως τα σκόρδα, τα κρεμμύδια, τα πράσα, και τα κρεμμυδάκια βρέθηκαν να είναι προστατευτικά για καρκίνο του προστατικού αδένα, του στομάχου και του </a:t>
            </a:r>
            <a:r>
              <a:rPr lang="el-GR" sz="1800" dirty="0" err="1" smtClean="0"/>
              <a:t>παχέος</a:t>
            </a:r>
            <a:r>
              <a:rPr lang="el-GR" sz="1800" dirty="0" smtClean="0"/>
              <a:t> εντέρου. </a:t>
            </a:r>
          </a:p>
          <a:p>
            <a:pPr algn="just">
              <a:buBlip>
                <a:blip r:embed="rId2"/>
              </a:buBlip>
            </a:pPr>
            <a:endParaRPr lang="el-GR" sz="1800" dirty="0" smtClean="0"/>
          </a:p>
          <a:p>
            <a:pPr algn="just">
              <a:buBlip>
                <a:blip r:embed="rId2"/>
              </a:buBlip>
            </a:pPr>
            <a:r>
              <a:rPr lang="el-GR" sz="1800" dirty="0" smtClean="0"/>
              <a:t> Η προστατευτική δράση των ωμών λαχανικών φθάνει στο 85%.</a:t>
            </a:r>
          </a:p>
          <a:p>
            <a:pPr algn="just">
              <a:buBlip>
                <a:blip r:embed="rId2"/>
              </a:buBlip>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1000108"/>
            <a:ext cx="8229600" cy="5226663"/>
          </a:xfrm>
        </p:spPr>
        <p:txBody>
          <a:bodyPr>
            <a:normAutofit/>
          </a:bodyPr>
          <a:lstStyle/>
          <a:p>
            <a:pPr algn="just">
              <a:buBlip>
                <a:blip r:embed="rId2"/>
              </a:buBlip>
            </a:pPr>
            <a:r>
              <a:rPr lang="el-GR" sz="1800" dirty="0" smtClean="0"/>
              <a:t>Επίσης, ο κίνδυνος καρκίνου του προστατικού αδένα  βρέθηκε να έχει μειωθεί από την κατανάλωση σταυρανθών σε μια μελέτη ασθενών-μαρτύρων που έγινε στη δυτική πολιτεία της Ουάσινγκτον. </a:t>
            </a:r>
          </a:p>
          <a:p>
            <a:pPr algn="just">
              <a:buBlip>
                <a:blip r:embed="rId2"/>
              </a:buBlip>
            </a:pPr>
            <a:endParaRPr lang="el-GR" sz="1800" dirty="0" smtClean="0"/>
          </a:p>
          <a:p>
            <a:pPr algn="just">
              <a:buBlip>
                <a:blip r:embed="rId2"/>
              </a:buBlip>
            </a:pPr>
            <a:r>
              <a:rPr lang="el-GR" sz="1800" dirty="0" smtClean="0"/>
              <a:t>Τρεις ή περισσότερες μερίδες σταυρανθή λαχανικά την εβδομάδα, σε σύγκριση με λιγότερο από μια οδήγησε σε στατιστικά σημαντική μείωση του κινδύνου εμφάνισης καρκίνου του προστατικού αδένα κατά 41%.</a:t>
            </a:r>
          </a:p>
          <a:p>
            <a:pPr algn="just">
              <a:buBlip>
                <a:blip r:embed="rId2"/>
              </a:buBlip>
            </a:pPr>
            <a:endParaRPr lang="el-GR" sz="1800" dirty="0" smtClean="0"/>
          </a:p>
          <a:p>
            <a:pPr algn="just">
              <a:buBlip>
                <a:blip r:embed="rId2"/>
              </a:buBlip>
            </a:pPr>
            <a:r>
              <a:rPr lang="el-GR" sz="1800" dirty="0" smtClean="0"/>
              <a:t>Παρόμοιες προστατευτικές επιδράσεις παρατηρήθηκαν σε μελέτη με συμμετοχή δειγμάτων από πολλές χώρες.</a:t>
            </a:r>
          </a:p>
          <a:p>
            <a:pPr algn="just">
              <a:buBlip>
                <a:blip r:embed="rId2"/>
              </a:buBlip>
            </a:pPr>
            <a:endParaRPr lang="el-GR" sz="1800" dirty="0" smtClean="0"/>
          </a:p>
          <a:p>
            <a:pPr algn="just">
              <a:buBlip>
                <a:blip r:embed="rId2"/>
              </a:buBlip>
            </a:pPr>
            <a:r>
              <a:rPr lang="el-GR" sz="1800" dirty="0" smtClean="0"/>
              <a:t>Σε μια προοπτική μελέτη στη Σαγκάη, διαπίστωσαν ότι οι άνδρες με ανιχνεύσιμες ποσότητες </a:t>
            </a:r>
            <a:r>
              <a:rPr lang="el-GR" sz="1800" dirty="0" err="1" smtClean="0"/>
              <a:t>ισοθειοκυανικών</a:t>
            </a:r>
            <a:r>
              <a:rPr lang="el-GR" sz="1800" dirty="0" smtClean="0"/>
              <a:t> στα ούρα τους (μεταβολικά προϊόντα που προέρχονται από τα σταυρανθή λαχανικά) είχαν 35% μειωμένο κίνδυνο καρκίνου του πνεύμονα.</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939784"/>
          </a:xfrm>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Αντιοξειδωτικά-Ιχνοστοιχεία </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0" y="1214422"/>
            <a:ext cx="9001156" cy="5643578"/>
          </a:xfrm>
        </p:spPr>
        <p:txBody>
          <a:bodyPr>
            <a:noAutofit/>
          </a:bodyPr>
          <a:lstStyle/>
          <a:p>
            <a:pPr algn="just">
              <a:buBlip>
                <a:blip r:embed="rId2"/>
              </a:buBlip>
            </a:pPr>
            <a:r>
              <a:rPr lang="el-GR" sz="1800" dirty="0" smtClean="0"/>
              <a:t>Τα αντιοξειδωτικά είναι φυσικές ενώσεις που βοηθούν στην προστασία του σώματος από τις βλαβερές ελεύθερες ρίζες.</a:t>
            </a:r>
          </a:p>
          <a:p>
            <a:pPr algn="just">
              <a:buBlip>
                <a:blip r:embed="rId2"/>
              </a:buBlip>
            </a:pPr>
            <a:endParaRPr lang="el-GR" sz="1800" dirty="0" smtClean="0"/>
          </a:p>
          <a:p>
            <a:pPr algn="just">
              <a:buNone/>
            </a:pPr>
            <a:r>
              <a:rPr lang="el-GR" sz="1800" u="sng" dirty="0" smtClean="0"/>
              <a:t>Μεταξύ αυτών είναι:</a:t>
            </a:r>
          </a:p>
          <a:p>
            <a:pPr algn="just">
              <a:buBlip>
                <a:blip r:embed="rId2"/>
              </a:buBlip>
            </a:pPr>
            <a:r>
              <a:rPr lang="el-GR" sz="1800" dirty="0" smtClean="0"/>
              <a:t>Το σελήνιο, ένα σημαντικό μεταλλικό ιχνοστοιχείο με αντικαρκινικές ιδιότητες.</a:t>
            </a:r>
          </a:p>
          <a:p>
            <a:pPr algn="just">
              <a:buNone/>
            </a:pPr>
            <a:endParaRPr lang="el-GR" sz="1800" dirty="0" smtClean="0"/>
          </a:p>
          <a:p>
            <a:pPr lvl="1" algn="just">
              <a:buFont typeface="Wingdings" pitchFamily="2" charset="2"/>
              <a:buChar char="§"/>
            </a:pPr>
            <a:r>
              <a:rPr lang="el-GR" dirty="0" smtClean="0"/>
              <a:t>Πολλές μελέτες έχουν δείξει ότι είναι ένα ισχυρό προστατευτικό συστατικό για ορισμένες μορφές καρκίνου.</a:t>
            </a:r>
          </a:p>
          <a:p>
            <a:pPr lvl="1" algn="just">
              <a:spcBef>
                <a:spcPts val="0"/>
              </a:spcBef>
              <a:buFont typeface="Wingdings" pitchFamily="2" charset="2"/>
              <a:buChar char="§"/>
            </a:pPr>
            <a:r>
              <a:rPr lang="el-GR" dirty="0" smtClean="0"/>
              <a:t>Λειτουργεί ως αντιοξειδωτικό σε συνεργασία με βιταμίνη Ε, προστατεύει ιστούς και κυτταρικές μεμβράνες, αυξάνει τα επίπεδα αντιοξειδωτικών ενζύμων στα κύτταρα. </a:t>
            </a:r>
          </a:p>
          <a:p>
            <a:pPr lvl="1" algn="just">
              <a:spcBef>
                <a:spcPts val="0"/>
              </a:spcBef>
              <a:buFont typeface="Wingdings" pitchFamily="2" charset="2"/>
              <a:buChar char="§"/>
            </a:pPr>
            <a:r>
              <a:rPr lang="el-GR" dirty="0" smtClean="0"/>
              <a:t>Αποτελεί αναπόσπαστο συστατικό του αντιοξειδωτικού ενζύμου </a:t>
            </a:r>
            <a:r>
              <a:rPr lang="el-GR" dirty="0" err="1" smtClean="0"/>
              <a:t>υπεροξειδάση</a:t>
            </a:r>
            <a:r>
              <a:rPr lang="el-GR" dirty="0" smtClean="0"/>
              <a:t> της </a:t>
            </a:r>
            <a:r>
              <a:rPr lang="el-GR" dirty="0" err="1" smtClean="0"/>
              <a:t>γλουταθειόνης</a:t>
            </a:r>
            <a:r>
              <a:rPr lang="el-GR" dirty="0" smtClean="0"/>
              <a:t> (κάθε μόριο του οποίου περιέχει τέσσερα άτομα σεληνίου). </a:t>
            </a:r>
          </a:p>
          <a:p>
            <a:pPr lvl="1" algn="just">
              <a:spcBef>
                <a:spcPts val="0"/>
              </a:spcBef>
              <a:buFont typeface="Wingdings" pitchFamily="2" charset="2"/>
              <a:buChar char="§"/>
            </a:pPr>
            <a:r>
              <a:rPr lang="el-GR" dirty="0" smtClean="0"/>
              <a:t>Σελήνιο υπάρχει στο σκόρδο, στα σπαράγγια και στα σιτηρά, τα καρύδια Βραζιλίας (πάνω από 500 μικρογραμμάρια ανά 30 γραμμάρια καρύδια Βραζιλίας η πιο πυκνή πηγή σεληνίου), τη διατροφική μαγιά, μαγιά μπύρας, και ηλιόσποροι. ), το μαύρο ρύζι, τα θαλασσινά, το αυγό, τον τόνο και το </a:t>
            </a:r>
            <a:r>
              <a:rPr lang="el-GR" dirty="0" err="1" smtClean="0"/>
              <a:t>φαγόπυρο</a:t>
            </a:r>
            <a:r>
              <a:rPr lang="el-GR" dirty="0" smtClean="0"/>
              <a:t>. </a:t>
            </a:r>
          </a:p>
          <a:p>
            <a:pPr lvl="1" algn="just">
              <a:spcBef>
                <a:spcPts val="0"/>
              </a:spcBef>
              <a:buFont typeface="Wingdings" pitchFamily="2" charset="2"/>
              <a:buChar char="§"/>
            </a:pPr>
            <a:r>
              <a:rPr lang="el-GR" dirty="0" smtClean="0"/>
              <a:t>Η περιεκτικότητα τους εξαρτάται από την περιεκτικότητα του εδάφους, η οποία ποικίλει  ανά γεωγραφική περιοχή.</a:t>
            </a:r>
          </a:p>
          <a:p>
            <a:pPr lvl="1" algn="just">
              <a:spcBef>
                <a:spcPts val="0"/>
              </a:spcBef>
              <a:buFont typeface="Wingdings" pitchFamily="2" charset="2"/>
              <a:buChar char="§"/>
            </a:pPr>
            <a:r>
              <a:rPr lang="el-GR" dirty="0" smtClean="0"/>
              <a:t>Η λήψη συμπληρώματος σεληνίου θα πρέπει να γίνεται </a:t>
            </a:r>
            <a:r>
              <a:rPr lang="el-GR" dirty="0" smtClean="0">
                <a:solidFill>
                  <a:srgbClr val="C00000"/>
                </a:solidFill>
              </a:rPr>
              <a:t>με προσοχή</a:t>
            </a:r>
            <a:r>
              <a:rPr lang="el-GR" dirty="0" smtClean="0"/>
              <a:t>. Η μέγιστη ασφαλής δόση είναι 300 μικρογραμμάρια (</a:t>
            </a:r>
            <a:r>
              <a:rPr lang="el-GR" dirty="0" err="1" smtClean="0"/>
              <a:t>mcg</a:t>
            </a:r>
            <a:r>
              <a:rPr lang="el-GR" dirty="0" smtClean="0"/>
              <a:t>) ημερησίως. Ποσότητες που ξεπερνούν τα 1.000 μικρογραμμάρια (1 χιλιοστόγραμμο) ημερησίως μπορεί να είναι τοξικές.</a:t>
            </a:r>
            <a:endParaRPr lang="en-US" dirty="0" smtClean="0"/>
          </a:p>
          <a:p>
            <a:pPr algn="just">
              <a:buBlip>
                <a:blip r:embed="rId2"/>
              </a:buBlip>
            </a:pP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6643710"/>
          </a:xfrm>
        </p:spPr>
        <p:txBody>
          <a:bodyPr>
            <a:normAutofit fontScale="92500" lnSpcReduction="10000"/>
          </a:bodyPr>
          <a:lstStyle/>
          <a:p>
            <a:pPr algn="just">
              <a:lnSpc>
                <a:spcPct val="160000"/>
              </a:lnSpc>
              <a:buBlip>
                <a:blip r:embed="rId2"/>
              </a:buBlip>
            </a:pPr>
            <a:r>
              <a:rPr lang="el-GR" sz="1900" dirty="0" smtClean="0"/>
              <a:t>Το </a:t>
            </a:r>
            <a:r>
              <a:rPr lang="el-GR" sz="1900" dirty="0" err="1" smtClean="0"/>
              <a:t>φολικό</a:t>
            </a:r>
            <a:r>
              <a:rPr lang="el-GR" sz="1900" dirty="0" smtClean="0"/>
              <a:t> οξύ θεωρείται εγκεφαλική τροφή και είναι απαραίτητο για την παραγωγή ενέργειας και τον σχηματισμό ερυθρών αιμοσφαιρίων. </a:t>
            </a:r>
          </a:p>
          <a:p>
            <a:endParaRPr lang="en-US" sz="1700" dirty="0" smtClean="0"/>
          </a:p>
          <a:p>
            <a:pPr lvl="1" algn="just">
              <a:lnSpc>
                <a:spcPct val="150000"/>
              </a:lnSpc>
              <a:spcBef>
                <a:spcPts val="0"/>
              </a:spcBef>
              <a:buFont typeface="Wingdings" pitchFamily="2" charset="2"/>
              <a:buChar char="§"/>
            </a:pPr>
            <a:r>
              <a:rPr lang="el-GR" sz="1700" dirty="0" smtClean="0"/>
              <a:t>Ενισχύει το ανοσοποιητικό σύστημα συμβάλλοντας στον ορθό σχηματισμό και τη σωστή λειτουργία των λευκών αιμοσφαιρίων λειτουργεί ως συνένζυμο στη σύνθεση DNA και RNA, είναι σημαντικό για την υγιή κυτταρική διαίρεση και αντιγραφή. </a:t>
            </a:r>
          </a:p>
          <a:p>
            <a:pPr lvl="1" algn="just">
              <a:lnSpc>
                <a:spcPct val="150000"/>
              </a:lnSpc>
              <a:spcBef>
                <a:spcPts val="0"/>
              </a:spcBef>
              <a:buFont typeface="Wingdings" pitchFamily="2" charset="2"/>
              <a:buChar char="§"/>
            </a:pPr>
            <a:r>
              <a:rPr lang="el-GR" sz="1700" dirty="0" smtClean="0"/>
              <a:t>Συμμετέχει στον μεταβολισμό των πρωτεϊνών.</a:t>
            </a:r>
          </a:p>
          <a:p>
            <a:pPr lvl="1" algn="just">
              <a:lnSpc>
                <a:spcPct val="150000"/>
              </a:lnSpc>
              <a:spcBef>
                <a:spcPts val="0"/>
              </a:spcBef>
              <a:buFont typeface="Wingdings" pitchFamily="2" charset="2"/>
              <a:buChar char="§"/>
            </a:pPr>
            <a:r>
              <a:rPr lang="el-GR" sz="1700" dirty="0" smtClean="0"/>
              <a:t>Στις ΗΠΑ το 10% του πληθυσμού (με  υψηλότερα ποσοστά μεταξύ των φτωχών) έχει αρκετά χαμηλή πρόσληψη </a:t>
            </a:r>
            <a:r>
              <a:rPr lang="el-GR" sz="1700" dirty="0" err="1" smtClean="0"/>
              <a:t>φολικού</a:t>
            </a:r>
            <a:r>
              <a:rPr lang="el-GR" sz="1700" dirty="0" smtClean="0"/>
              <a:t> οξέος και αυξημένα ποσοστά διαφόρων τύπων καρκίνου.</a:t>
            </a:r>
          </a:p>
          <a:p>
            <a:pPr lvl="1" algn="just">
              <a:lnSpc>
                <a:spcPct val="150000"/>
              </a:lnSpc>
              <a:spcBef>
                <a:spcPts val="0"/>
              </a:spcBef>
              <a:buFont typeface="Wingdings" pitchFamily="2" charset="2"/>
              <a:buChar char="§"/>
            </a:pPr>
            <a:r>
              <a:rPr lang="el-GR" sz="1700" dirty="0" smtClean="0"/>
              <a:t>Πολλές μελέτες έχουν βρει ότι η υψηλότερη πρόσληψη </a:t>
            </a:r>
            <a:r>
              <a:rPr lang="el-GR" sz="1700" dirty="0" err="1" smtClean="0"/>
              <a:t>φολικού</a:t>
            </a:r>
            <a:r>
              <a:rPr lang="el-GR" sz="1700" dirty="0" smtClean="0"/>
              <a:t> οξέος , βιταμίνης Β-6 και Β-12 σχετίζεται με σημαντική μείωση του καρκίνου, στο παχύ έντερο,( ορθού) και του καρκίνου του μαστού</a:t>
            </a:r>
          </a:p>
          <a:p>
            <a:pPr lvl="1" algn="just">
              <a:lnSpc>
                <a:spcPct val="150000"/>
              </a:lnSpc>
              <a:spcBef>
                <a:spcPts val="0"/>
              </a:spcBef>
              <a:buFont typeface="Wingdings" pitchFamily="2" charset="2"/>
              <a:buChar char="§"/>
            </a:pPr>
            <a:r>
              <a:rPr lang="el-GR" sz="1700" dirty="0" smtClean="0"/>
              <a:t>Το αλκοόλ είναι ένας ανταγωνιστής του </a:t>
            </a:r>
            <a:r>
              <a:rPr lang="el-GR" sz="1700" dirty="0" err="1" smtClean="0"/>
              <a:t>φολικού</a:t>
            </a:r>
            <a:r>
              <a:rPr lang="el-GR" sz="1700" dirty="0" smtClean="0"/>
              <a:t> οξέος, αυξάνει σημαντικά τον κίνδυνο του καρκίνου.</a:t>
            </a:r>
          </a:p>
          <a:p>
            <a:pPr lvl="1" algn="just">
              <a:lnSpc>
                <a:spcPct val="150000"/>
              </a:lnSpc>
              <a:spcBef>
                <a:spcPts val="0"/>
              </a:spcBef>
              <a:buFont typeface="Wingdings" pitchFamily="2" charset="2"/>
              <a:buChar char="§"/>
            </a:pPr>
            <a:r>
              <a:rPr lang="el-GR" sz="1700" dirty="0" smtClean="0"/>
              <a:t>Το </a:t>
            </a:r>
            <a:r>
              <a:rPr lang="el-GR" sz="1700" dirty="0" err="1" smtClean="0"/>
              <a:t>φολικό</a:t>
            </a:r>
            <a:r>
              <a:rPr lang="el-GR" sz="1700" dirty="0" smtClean="0"/>
              <a:t> οξύ είναι στα σκούρα πράσινα φυλλώδη λαχανικά και στα  φρέσκα φρούτα. </a:t>
            </a:r>
          </a:p>
          <a:p>
            <a:pPr lvl="1" algn="just">
              <a:lnSpc>
                <a:spcPct val="150000"/>
              </a:lnSpc>
              <a:spcBef>
                <a:spcPts val="0"/>
              </a:spcBef>
              <a:buFont typeface="Wingdings" pitchFamily="2" charset="2"/>
              <a:buChar char="§"/>
            </a:pPr>
            <a:r>
              <a:rPr lang="el-GR" sz="1700" dirty="0" smtClean="0"/>
              <a:t>Το μαγείρεμα καταστρέφει το </a:t>
            </a:r>
            <a:r>
              <a:rPr lang="el-GR" sz="1700" dirty="0" err="1" smtClean="0"/>
              <a:t>φολικό</a:t>
            </a:r>
            <a:r>
              <a:rPr lang="el-GR" sz="1700" dirty="0" smtClean="0"/>
              <a:t> οξύ</a:t>
            </a:r>
          </a:p>
          <a:p>
            <a:pPr lvl="1" algn="just">
              <a:lnSpc>
                <a:spcPct val="150000"/>
              </a:lnSpc>
              <a:spcBef>
                <a:spcPts val="0"/>
              </a:spcBef>
              <a:buFont typeface="Wingdings" pitchFamily="2" charset="2"/>
              <a:buChar char="§"/>
            </a:pPr>
            <a:r>
              <a:rPr lang="el-GR" sz="1700" dirty="0" smtClean="0"/>
              <a:t>Ο ερεθισμός και η ερυθρότητα στη γλώσσα αποτελεί ένδειξη ελλείψεως </a:t>
            </a:r>
            <a:r>
              <a:rPr lang="el-GR" sz="1700" dirty="0" err="1" smtClean="0"/>
              <a:t>φυλλικού</a:t>
            </a:r>
            <a:r>
              <a:rPr lang="el-GR" sz="1700" dirty="0" smtClean="0"/>
              <a:t> οξέος.</a:t>
            </a:r>
          </a:p>
          <a:p>
            <a:pPr lvl="1" algn="just">
              <a:buFont typeface="Wingdings" pitchFamily="2" charset="2"/>
              <a:buChar char="§"/>
            </a:pPr>
            <a:endParaRPr lang="en-US" sz="1700" dirty="0" smtClean="0"/>
          </a:p>
          <a:p>
            <a:endParaRPr lang="en-US" sz="17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endParaRPr lang="el-GR" sz="1600" dirty="0" smtClean="0"/>
          </a:p>
          <a:p>
            <a:pPr algn="just">
              <a:buBlip>
                <a:blip r:embed="rId2"/>
              </a:buBlip>
            </a:pPr>
            <a:r>
              <a:rPr lang="el-GR" sz="1800" dirty="0" smtClean="0"/>
              <a:t>Ως αντιοξειδωτικά  </a:t>
            </a:r>
            <a:r>
              <a:rPr lang="el-GR" sz="1800" dirty="0" err="1" smtClean="0"/>
              <a:t>δρούν</a:t>
            </a:r>
            <a:r>
              <a:rPr lang="el-GR" sz="1800" dirty="0" smtClean="0"/>
              <a:t> και πολλές βιταμίνες μεταξύ των οποίων το </a:t>
            </a:r>
            <a:r>
              <a:rPr lang="en-US" sz="1800" dirty="0" smtClean="0"/>
              <a:t> </a:t>
            </a:r>
            <a:r>
              <a:rPr lang="el-GR" sz="1800" dirty="0" err="1" smtClean="0"/>
              <a:t>ασκορβικό</a:t>
            </a:r>
            <a:r>
              <a:rPr lang="el-GR" sz="1800" dirty="0" smtClean="0"/>
              <a:t> οξύ, η βιταμίνη Α  ή βιταμίνη Β-12, βιταμίνη D, χλωροφύλλη, και αντιοξειδωτικά  όπως, τα </a:t>
            </a:r>
            <a:r>
              <a:rPr lang="el-GR" sz="1800" dirty="0" err="1" smtClean="0"/>
              <a:t>καροτενοειδή</a:t>
            </a:r>
            <a:r>
              <a:rPr lang="el-GR" sz="1800" dirty="0" smtClean="0"/>
              <a:t> (α-</a:t>
            </a:r>
            <a:r>
              <a:rPr lang="el-GR" sz="1800" dirty="0" err="1" smtClean="0"/>
              <a:t>καροτένι</a:t>
            </a:r>
            <a:r>
              <a:rPr lang="el-GR" sz="1800" dirty="0" smtClean="0"/>
              <a:t>ο, β-καροτένιο, </a:t>
            </a:r>
            <a:r>
              <a:rPr lang="el-GR" sz="1800" dirty="0" err="1" smtClean="0"/>
              <a:t>λυκοπένιο</a:t>
            </a:r>
            <a:r>
              <a:rPr lang="el-GR" sz="1800" dirty="0" smtClean="0"/>
              <a:t>, </a:t>
            </a:r>
            <a:r>
              <a:rPr lang="el-GR" sz="1800" dirty="0" err="1" smtClean="0"/>
              <a:t>λουτεΐνη</a:t>
            </a:r>
            <a:r>
              <a:rPr lang="el-GR" sz="1800" dirty="0" smtClean="0"/>
              <a:t>, </a:t>
            </a:r>
            <a:r>
              <a:rPr lang="el-GR" sz="1800" dirty="0" err="1" smtClean="0"/>
              <a:t>κρυπτοξανθίνη</a:t>
            </a:r>
            <a:r>
              <a:rPr lang="el-GR" sz="1800" dirty="0" smtClean="0"/>
              <a:t>).</a:t>
            </a:r>
          </a:p>
          <a:p>
            <a:pPr algn="just">
              <a:buBlip>
                <a:blip r:embed="rId2"/>
              </a:buBlip>
            </a:pPr>
            <a:endParaRPr lang="el-GR" sz="1800" dirty="0" smtClean="0"/>
          </a:p>
          <a:p>
            <a:pPr algn="just">
              <a:buBlip>
                <a:blip r:embed="rId2"/>
              </a:buBlip>
            </a:pPr>
            <a:r>
              <a:rPr lang="el-GR" sz="1800" dirty="0" smtClean="0"/>
              <a:t> Η βιταμίνη Β-12  σε </a:t>
            </a:r>
            <a:r>
              <a:rPr lang="el-GR" sz="1800" dirty="0" err="1" smtClean="0"/>
              <a:t>μεθυλοκοβαλαμίνη</a:t>
            </a:r>
            <a:r>
              <a:rPr lang="el-GR" sz="1800" dirty="0" smtClean="0"/>
              <a:t>, αλλά όχι </a:t>
            </a:r>
            <a:r>
              <a:rPr lang="el-GR" sz="1800" dirty="0" err="1" smtClean="0"/>
              <a:t>κυανοκοβαλαμίνη</a:t>
            </a:r>
            <a:r>
              <a:rPr lang="el-GR" sz="1800" dirty="0" smtClean="0"/>
              <a:t>, αύξησε το χρόνο επιβίωσης  σε πειραματικά πρότυπα. </a:t>
            </a:r>
          </a:p>
          <a:p>
            <a:pPr algn="just">
              <a:buBlip>
                <a:blip r:embed="rId2"/>
              </a:buBlip>
            </a:pPr>
            <a:endParaRPr lang="el-GR" sz="1800" dirty="0" smtClean="0"/>
          </a:p>
          <a:p>
            <a:pPr algn="just">
              <a:buBlip>
                <a:blip r:embed="rId2"/>
              </a:buBlip>
            </a:pPr>
            <a:r>
              <a:rPr lang="el-GR" sz="1800" dirty="0" smtClean="0"/>
              <a:t>Το γερμάνιο  βελτιώνει την κυτταρική οξυγόνωση και συμβάλει στην πρόληψη του καρκίνου. βρίσκεται σε μεγάλες συγκεντρώσεις  στα : μπρόκολο, μανιτάρια, κρεμμύδια , ντομάτες, αλόη.</a:t>
            </a:r>
          </a:p>
          <a:p>
            <a:endParaRPr lang="el-GR" sz="1600" dirty="0" smtClean="0"/>
          </a:p>
          <a:p>
            <a:endParaRPr lang="en-US" sz="16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Μαγείρεμα</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457200" y="1643050"/>
            <a:ext cx="8229600" cy="5214950"/>
          </a:xfrm>
        </p:spPr>
        <p:txBody>
          <a:bodyPr>
            <a:normAutofit/>
          </a:bodyPr>
          <a:lstStyle/>
          <a:p>
            <a:pPr algn="just">
              <a:spcBef>
                <a:spcPts val="0"/>
              </a:spcBef>
              <a:buBlip>
                <a:blip r:embed="rId2"/>
              </a:buBlip>
            </a:pPr>
            <a:r>
              <a:rPr lang="el-GR" sz="1800" dirty="0" smtClean="0"/>
              <a:t>Οι τροφές που μαγειρεύονται σε  υψηλές θερμοκρασίες, υφίστανται δομικές αλλαγές στις οργανικές ενώσεις που περιέχουν, με αποτέλεσμα να είναι </a:t>
            </a:r>
            <a:r>
              <a:rPr lang="el-GR" sz="1800" dirty="0" err="1" smtClean="0"/>
              <a:t>καρκινογόνες</a:t>
            </a:r>
            <a:r>
              <a:rPr lang="el-GR" sz="1800" dirty="0" smtClean="0"/>
              <a:t>.  </a:t>
            </a:r>
          </a:p>
          <a:p>
            <a:pPr algn="just">
              <a:spcBef>
                <a:spcPts val="0"/>
              </a:spcBef>
              <a:buBlip>
                <a:blip r:embed="rId2"/>
              </a:buBlip>
            </a:pPr>
            <a:endParaRPr lang="en-US" sz="1800" dirty="0" smtClean="0"/>
          </a:p>
          <a:p>
            <a:pPr algn="just">
              <a:spcBef>
                <a:spcPts val="0"/>
              </a:spcBef>
              <a:buBlip>
                <a:blip r:embed="rId2"/>
              </a:buBlip>
            </a:pPr>
            <a:r>
              <a:rPr lang="el-GR" sz="1800" dirty="0" smtClean="0"/>
              <a:t>Το ψητό κρέας στη σχάρα φαίνεται να είναι η μεγαλύτερη απειλή.</a:t>
            </a:r>
          </a:p>
          <a:p>
            <a:pPr algn="just">
              <a:spcBef>
                <a:spcPts val="0"/>
              </a:spcBef>
              <a:buBlip>
                <a:blip r:embed="rId2"/>
              </a:buBlip>
            </a:pPr>
            <a:endParaRPr lang="el-GR" sz="1800" dirty="0" smtClean="0"/>
          </a:p>
          <a:p>
            <a:pPr algn="just">
              <a:spcBef>
                <a:spcPts val="0"/>
              </a:spcBef>
              <a:buBlip>
                <a:blip r:embed="rId2"/>
              </a:buBlip>
            </a:pPr>
            <a:r>
              <a:rPr lang="el-GR" sz="1800" dirty="0" smtClean="0"/>
              <a:t>Με την καύση του λίπους σχηματίζονται σταγόνες που πέφτουν και έτσι σχηματίζονται </a:t>
            </a:r>
            <a:r>
              <a:rPr lang="el-GR" sz="1800" dirty="0" err="1" smtClean="0"/>
              <a:t>πολυκυκλικοί</a:t>
            </a:r>
            <a:r>
              <a:rPr lang="el-GR" sz="1800" dirty="0" smtClean="0"/>
              <a:t> αρωματικοί υδρογονάνθρακες (PAH) που είναι καρκινογόνοι.</a:t>
            </a:r>
          </a:p>
          <a:p>
            <a:pPr algn="just">
              <a:spcBef>
                <a:spcPts val="0"/>
              </a:spcBef>
              <a:buBlip>
                <a:blip r:embed="rId2"/>
              </a:buBlip>
            </a:pPr>
            <a:endParaRPr lang="el-GR" sz="1800" dirty="0" smtClean="0"/>
          </a:p>
          <a:p>
            <a:pPr algn="just">
              <a:spcBef>
                <a:spcPts val="0"/>
              </a:spcBef>
              <a:buBlip>
                <a:blip r:embed="rId2"/>
              </a:buBlip>
            </a:pPr>
            <a:r>
              <a:rPr lang="el-GR" sz="1800" dirty="0" smtClean="0"/>
              <a:t>Όταν τα αμινοξέα καθώς και άλλα  στοιχεία εκτίθενται σε υψηλές θερμοκρασίες, σχηματίζονται  </a:t>
            </a:r>
            <a:r>
              <a:rPr lang="el-GR" sz="1800" dirty="0" err="1" smtClean="0"/>
              <a:t>καρκινογόνες</a:t>
            </a:r>
            <a:r>
              <a:rPr lang="el-GR" sz="1800" dirty="0" smtClean="0"/>
              <a:t> ουσίες, που λέγονται </a:t>
            </a:r>
            <a:r>
              <a:rPr lang="el-GR" sz="1800" dirty="0" err="1" smtClean="0"/>
              <a:t>ετεροκυκλικές</a:t>
            </a:r>
            <a:r>
              <a:rPr lang="el-GR" sz="1800" dirty="0" smtClean="0"/>
              <a:t> αρωματικές </a:t>
            </a:r>
            <a:r>
              <a:rPr lang="el-GR" sz="1800" dirty="0" err="1" smtClean="0"/>
              <a:t>αμίνες</a:t>
            </a:r>
            <a:r>
              <a:rPr lang="el-GR" sz="1800" dirty="0" smtClean="0"/>
              <a:t>. </a:t>
            </a:r>
          </a:p>
          <a:p>
            <a:pPr algn="just">
              <a:spcBef>
                <a:spcPts val="0"/>
              </a:spcBef>
              <a:buBlip>
                <a:blip r:embed="rId2"/>
              </a:buBlip>
            </a:pPr>
            <a:endParaRPr lang="el-GR" sz="1800" dirty="0" smtClean="0"/>
          </a:p>
          <a:p>
            <a:pPr algn="just">
              <a:spcBef>
                <a:spcPts val="0"/>
              </a:spcBef>
              <a:buBlip>
                <a:blip r:embed="rId2"/>
              </a:buBlip>
            </a:pPr>
            <a:r>
              <a:rPr lang="el-GR" sz="1800" dirty="0" smtClean="0"/>
              <a:t>Η </a:t>
            </a:r>
            <a:r>
              <a:rPr lang="el-GR" sz="1800" dirty="0" err="1" smtClean="0"/>
              <a:t>αφλατοξίνη</a:t>
            </a:r>
            <a:r>
              <a:rPr lang="el-GR" sz="1800" dirty="0" smtClean="0"/>
              <a:t> (μια τοξίνη από καλούπια σε τρόφιμα) που προκαλεί καρκίνο του ήπατος, σχετική μελέτη, έδειξε  μείωση 55% στην ομάδα που έλαβε 100 </a:t>
            </a:r>
            <a:r>
              <a:rPr lang="el-GR" sz="1800" dirty="0" err="1" smtClean="0"/>
              <a:t>mg</a:t>
            </a:r>
            <a:r>
              <a:rPr lang="el-GR" sz="1800" dirty="0" smtClean="0"/>
              <a:t> </a:t>
            </a:r>
            <a:r>
              <a:rPr lang="el-GR" sz="1800" dirty="0" err="1" smtClean="0"/>
              <a:t>χλωροφυλλίνη</a:t>
            </a:r>
            <a:r>
              <a:rPr lang="el-GR" sz="1800" dirty="0" smtClean="0"/>
              <a:t> τρεις φορές την ημέρα</a:t>
            </a: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285728"/>
            <a:ext cx="7935416" cy="852704"/>
          </a:xfrm>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Προετοιμασία</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Ορθογώνιο"/>
          <p:cNvSpPr/>
          <p:nvPr/>
        </p:nvSpPr>
        <p:spPr>
          <a:xfrm>
            <a:off x="714348" y="1714488"/>
            <a:ext cx="7992888" cy="3693319"/>
          </a:xfrm>
          <a:prstGeom prst="rect">
            <a:avLst/>
          </a:prstGeom>
        </p:spPr>
        <p:txBody>
          <a:bodyPr wrap="square">
            <a:spAutoFit/>
          </a:bodyPr>
          <a:lstStyle/>
          <a:p>
            <a:pPr lvl="1" indent="-360000" algn="just">
              <a:buFont typeface="Wingdings" pitchFamily="2" charset="2"/>
              <a:buChar char="ü"/>
            </a:pPr>
            <a:r>
              <a:rPr lang="el-GR" dirty="0">
                <a:latin typeface="Times New Roman" pitchFamily="18" charset="0"/>
                <a:cs typeface="Times New Roman" pitchFamily="18" charset="0"/>
              </a:rPr>
              <a:t>Να μην μαγειρεύονται υπερβολικά τα λαχανικά, καθώς κάτι τέτοιο έχει ως αποτέλεσμα όχι </a:t>
            </a:r>
            <a:r>
              <a:rPr lang="el-GR" dirty="0" smtClean="0">
                <a:latin typeface="Times New Roman" pitchFamily="18" charset="0"/>
                <a:cs typeface="Times New Roman" pitchFamily="18" charset="0"/>
              </a:rPr>
              <a:t>μόνο το </a:t>
            </a:r>
            <a:r>
              <a:rPr lang="el-GR" dirty="0">
                <a:latin typeface="Times New Roman" pitchFamily="18" charset="0"/>
                <a:cs typeface="Times New Roman" pitchFamily="18" charset="0"/>
              </a:rPr>
              <a:t>να χάσουν τη γεύση τους, αλλά επίσης και τη θρεπτική τους αξία</a:t>
            </a:r>
            <a:r>
              <a:rPr lang="el-GR" dirty="0" smtClean="0">
                <a:latin typeface="Times New Roman" pitchFamily="18" charset="0"/>
                <a:cs typeface="Times New Roman" pitchFamily="18" charset="0"/>
              </a:rPr>
              <a:t>.</a:t>
            </a:r>
          </a:p>
          <a:p>
            <a:pPr lvl="1" indent="-360000" algn="just">
              <a:buFont typeface="Wingdings" pitchFamily="2" charset="2"/>
              <a:buChar char="ü"/>
            </a:pPr>
            <a:endParaRPr lang="el-GR" dirty="0" smtClean="0">
              <a:latin typeface="Times New Roman" pitchFamily="18" charset="0"/>
              <a:cs typeface="Times New Roman" pitchFamily="18" charset="0"/>
            </a:endParaRPr>
          </a:p>
          <a:p>
            <a:pPr lvl="1" indent="-360000" algn="just">
              <a:buFont typeface="Wingdings" pitchFamily="2" charset="2"/>
              <a:buChar char="ü"/>
            </a:pP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Οι επεξεργασμένες τροφές να καταναλώνονται με μέτρο. Είναι χαμηλής θρεπτικής αξίας και προσαυξάνουν τη λειτουργία </a:t>
            </a:r>
            <a:r>
              <a:rPr lang="el-GR" dirty="0" smtClean="0">
                <a:latin typeface="Times New Roman" pitchFamily="18" charset="0"/>
                <a:cs typeface="Times New Roman" pitchFamily="18" charset="0"/>
              </a:rPr>
              <a:t>του πεπτικού συστήματος. </a:t>
            </a:r>
          </a:p>
          <a:p>
            <a:pPr lvl="1" indent="-360000" algn="just">
              <a:buFont typeface="Wingdings" pitchFamily="2" charset="2"/>
              <a:buChar char="ü"/>
            </a:pPr>
            <a:endParaRPr lang="el-GR" dirty="0" smtClean="0">
              <a:latin typeface="Times New Roman" pitchFamily="18" charset="0"/>
              <a:cs typeface="Times New Roman" pitchFamily="18" charset="0"/>
            </a:endParaRPr>
          </a:p>
          <a:p>
            <a:pPr lvl="1" indent="-360000" algn="just">
              <a:buFont typeface="Wingdings" pitchFamily="2" charset="2"/>
              <a:buChar char="ü"/>
            </a:pPr>
            <a:r>
              <a:rPr lang="el-GR" dirty="0" smtClean="0">
                <a:latin typeface="Times New Roman" pitchFamily="18" charset="0"/>
                <a:cs typeface="Times New Roman" pitchFamily="18" charset="0"/>
              </a:rPr>
              <a:t>Τόσο </a:t>
            </a:r>
            <a:r>
              <a:rPr lang="el-GR" dirty="0">
                <a:latin typeface="Times New Roman" pitchFamily="18" charset="0"/>
                <a:cs typeface="Times New Roman" pitchFamily="18" charset="0"/>
              </a:rPr>
              <a:t>οι μαγειρεμένες όσο και οι επεξεργασμένες τροφές τείνουν να κάνουν το σώμα πιο </a:t>
            </a:r>
            <a:r>
              <a:rPr lang="el-GR" dirty="0" smtClean="0">
                <a:latin typeface="Times New Roman" pitchFamily="18" charset="0"/>
                <a:cs typeface="Times New Roman" pitchFamily="18" charset="0"/>
              </a:rPr>
              <a:t>όξινο.</a:t>
            </a:r>
          </a:p>
          <a:p>
            <a:pPr lvl="1" indent="-360000" algn="just">
              <a:buFont typeface="Wingdings" pitchFamily="2" charset="2"/>
              <a:buChar char="ü"/>
            </a:pPr>
            <a:endParaRPr lang="el-GR" dirty="0" smtClean="0">
              <a:latin typeface="Times New Roman" pitchFamily="18" charset="0"/>
              <a:cs typeface="Times New Roman" pitchFamily="18" charset="0"/>
            </a:endParaRPr>
          </a:p>
          <a:p>
            <a:pPr lvl="1" indent="-360000" algn="just">
              <a:buFont typeface="Wingdings" pitchFamily="2" charset="2"/>
              <a:buChar char="ü"/>
            </a:pPr>
            <a:r>
              <a:rPr lang="el-GR" dirty="0">
                <a:latin typeface="Times New Roman" pitchFamily="18" charset="0"/>
                <a:cs typeface="Times New Roman" pitchFamily="18" charset="0"/>
              </a:rPr>
              <a:t>Ν</a:t>
            </a:r>
            <a:r>
              <a:rPr lang="el-GR" dirty="0" smtClean="0">
                <a:latin typeface="Times New Roman" pitchFamily="18" charset="0"/>
                <a:cs typeface="Times New Roman" pitchFamily="18" charset="0"/>
              </a:rPr>
              <a:t>α </a:t>
            </a:r>
            <a:r>
              <a:rPr lang="el-GR" dirty="0">
                <a:latin typeface="Times New Roman" pitchFamily="18" charset="0"/>
                <a:cs typeface="Times New Roman" pitchFamily="18" charset="0"/>
              </a:rPr>
              <a:t>αποφεύγεται η κατανάλωση τροφών αργά τη νύχτα, καθώς κάτι τέτοιο αναγκάζει το σώμα να δώσει έμφαση κυρίως στην πέψη και λιγότερο στην αποθήκευση.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l-GR" sz="3600" b="1" dirty="0" smtClean="0">
                <a:effectLst>
                  <a:outerShdw blurRad="38100" dist="38100" dir="2700000" algn="tl">
                    <a:srgbClr val="000000">
                      <a:alpha val="43137"/>
                    </a:srgbClr>
                  </a:outerShdw>
                </a:effectLst>
                <a:latin typeface="Monotype Corsiva" pitchFamily="66" charset="0"/>
              </a:rPr>
              <a:t>Απαραίτητα λιπαρά οξέα</a:t>
            </a:r>
            <a:endParaRPr lang="en-US" sz="3600" b="1"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457200" y="1600200"/>
            <a:ext cx="8229600" cy="5257800"/>
          </a:xfrm>
        </p:spPr>
        <p:txBody>
          <a:bodyPr>
            <a:normAutofit/>
          </a:bodyPr>
          <a:lstStyle/>
          <a:p>
            <a:pPr algn="just">
              <a:buBlip>
                <a:blip r:embed="rId2"/>
              </a:buBlip>
            </a:pPr>
            <a:r>
              <a:rPr lang="el-GR" sz="1800" dirty="0" smtClean="0"/>
              <a:t>Υπάρχουν δύο βασικές κατηγορίες βασικών λιπαρών οξέων και ορίζονται ως </a:t>
            </a:r>
            <a:r>
              <a:rPr lang="el-GR" sz="1800" i="1" dirty="0" smtClean="0"/>
              <a:t>ωμέγα-3</a:t>
            </a:r>
            <a:r>
              <a:rPr lang="el-GR" sz="1800" dirty="0" smtClean="0"/>
              <a:t> και </a:t>
            </a:r>
            <a:r>
              <a:rPr lang="el-GR" sz="1800" i="1" dirty="0" smtClean="0"/>
              <a:t>ωμέγα-6</a:t>
            </a:r>
            <a:r>
              <a:rPr lang="el-GR" sz="1800" dirty="0" smtClean="0"/>
              <a:t>, ανάλογα με τις χημικές τους δομές συμπεριλαμβανομένου του άλφα-</a:t>
            </a:r>
            <a:r>
              <a:rPr lang="el-GR" sz="1800" dirty="0" err="1" smtClean="0"/>
              <a:t>λινολενικού</a:t>
            </a:r>
            <a:r>
              <a:rPr lang="el-GR" sz="1800" dirty="0" smtClean="0"/>
              <a:t> και του </a:t>
            </a:r>
            <a:r>
              <a:rPr lang="el-GR" sz="1800" dirty="0" err="1" smtClean="0"/>
              <a:t>εικοσαπεντανοϊκού</a:t>
            </a:r>
            <a:r>
              <a:rPr lang="el-GR" sz="1800" dirty="0" smtClean="0"/>
              <a:t> οξέος.</a:t>
            </a:r>
          </a:p>
          <a:p>
            <a:pPr algn="just">
              <a:buNone/>
            </a:pPr>
            <a:endParaRPr lang="el-GR" sz="1800" dirty="0" smtClean="0"/>
          </a:p>
          <a:p>
            <a:pPr algn="just">
              <a:buBlip>
                <a:blip r:embed="rId2"/>
              </a:buBlip>
            </a:pPr>
            <a:r>
              <a:rPr lang="el-GR" sz="1800" dirty="0" smtClean="0"/>
              <a:t>Μελέτες σε πειραματικά πρότυπα υποστηρίζουν ότι τα </a:t>
            </a:r>
            <a:r>
              <a:rPr lang="en-US" sz="1800" dirty="0" smtClean="0"/>
              <a:t>omega 3 acids </a:t>
            </a:r>
            <a:r>
              <a:rPr lang="el-GR" sz="1800" dirty="0" smtClean="0"/>
              <a:t>μειώνουν τον αριθμό και το μέγεθος των νεοπλασμάτων και αυξάνουν το χρόνο υποτροπής της νόσου.</a:t>
            </a:r>
          </a:p>
          <a:p>
            <a:pPr algn="just">
              <a:buBlip>
                <a:blip r:embed="rId2"/>
              </a:buBlip>
            </a:pPr>
            <a:endParaRPr lang="el-GR" sz="1800" dirty="0" smtClean="0"/>
          </a:p>
          <a:p>
            <a:pPr algn="just">
              <a:buBlip>
                <a:blip r:embed="rId2"/>
              </a:buBlip>
            </a:pPr>
            <a:r>
              <a:rPr lang="el-GR" sz="1800" dirty="0" smtClean="0"/>
              <a:t>Θα πρέπει να υπάρχει </a:t>
            </a:r>
            <a:r>
              <a:rPr lang="el-GR" sz="1800" dirty="0" err="1" smtClean="0"/>
              <a:t>ισσοροπία</a:t>
            </a:r>
            <a:r>
              <a:rPr lang="el-GR" sz="1800" dirty="0" smtClean="0"/>
              <a:t> μεταξύ των </a:t>
            </a:r>
            <a:r>
              <a:rPr lang="el-GR" sz="1800" i="1" dirty="0" smtClean="0"/>
              <a:t>ωμέγα-3</a:t>
            </a:r>
            <a:r>
              <a:rPr lang="el-GR" sz="1800" dirty="0" smtClean="0"/>
              <a:t> και </a:t>
            </a:r>
            <a:r>
              <a:rPr lang="el-GR" sz="1800" i="1" dirty="0" smtClean="0"/>
              <a:t>ωμέγα-6</a:t>
            </a:r>
            <a:r>
              <a:rPr lang="en-US" sz="1800" dirty="0" smtClean="0"/>
              <a:t>.</a:t>
            </a:r>
            <a:r>
              <a:rPr lang="el-GR" sz="1800" dirty="0" smtClean="0"/>
              <a:t> </a:t>
            </a:r>
          </a:p>
          <a:p>
            <a:pPr algn="just">
              <a:buBlip>
                <a:blip r:embed="rId2"/>
              </a:buBlip>
            </a:pPr>
            <a:endParaRPr lang="el-GR" sz="1800" dirty="0" smtClean="0"/>
          </a:p>
          <a:p>
            <a:pPr algn="just">
              <a:buBlip>
                <a:blip r:embed="rId2"/>
              </a:buBlip>
            </a:pPr>
            <a:r>
              <a:rPr lang="el-GR" sz="1800" i="1" dirty="0" smtClean="0"/>
              <a:t>Τα ωμέγα-3 </a:t>
            </a:r>
            <a:r>
              <a:rPr lang="el-GR" sz="1800" dirty="0" smtClean="0"/>
              <a:t>βρίσκονται σε φρέσκα ψάρια, στο ιχθυέλαιο  σε ορισμένα φυτικά έλαια, όπως είναι, το λινέλαιο και το έλαιο καρυδιού.</a:t>
            </a:r>
          </a:p>
          <a:p>
            <a:pPr algn="just">
              <a:buBlip>
                <a:blip r:embed="rId2"/>
              </a:buBlip>
            </a:pPr>
            <a:endParaRPr lang="el-GR" sz="1800" dirty="0" smtClean="0"/>
          </a:p>
          <a:p>
            <a:pPr algn="just">
              <a:buBlip>
                <a:blip r:embed="rId2"/>
              </a:buBlip>
            </a:pPr>
            <a:r>
              <a:rPr lang="el-GR" sz="1800" dirty="0" smtClean="0"/>
              <a:t>Τα ωμέγα-6, βρίσκονται κυρίως σε ακατέργαστους ξηρούς καρπούς, σπόρους και ψυχανθή και σε ακόρεστα φυτικά έλαια, όπως είναι το </a:t>
            </a:r>
            <a:r>
              <a:rPr lang="el-GR" sz="1800" dirty="0" err="1" smtClean="0"/>
              <a:t>γιγαρτέλαιο</a:t>
            </a:r>
            <a:r>
              <a:rPr lang="el-GR" sz="1800" dirty="0" smtClean="0"/>
              <a:t>, το έλαιο </a:t>
            </a:r>
            <a:r>
              <a:rPr lang="el-GR" sz="1800" dirty="0" err="1" smtClean="0"/>
              <a:t>πρίμουλας</a:t>
            </a:r>
            <a:r>
              <a:rPr lang="el-GR" sz="1800" dirty="0" smtClean="0"/>
              <a:t>, το σησαμέλαιο και το σογιέλαιο. </a:t>
            </a: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43000"/>
          </a:xfrm>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Η παχυσαρκία</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214282" y="1600200"/>
            <a:ext cx="8715436" cy="5257800"/>
          </a:xfrm>
        </p:spPr>
        <p:txBody>
          <a:bodyPr>
            <a:normAutofit fontScale="92500" lnSpcReduction="20000"/>
          </a:bodyPr>
          <a:lstStyle/>
          <a:p>
            <a:pPr algn="just">
              <a:buBlip>
                <a:blip r:embed="rId2"/>
              </a:buBlip>
            </a:pPr>
            <a:r>
              <a:rPr lang="el-GR" sz="1900" dirty="0" smtClean="0"/>
              <a:t>Η παχυσαρκία έχει λάβει διαστάσεις επιδημίας στις Ηνωμένες Πολιτείες. 64% του πληθυσμού των ενηλίκων είναι υπέρβαροι ή παχύσαρκοι.</a:t>
            </a:r>
          </a:p>
          <a:p>
            <a:pPr algn="just">
              <a:buBlip>
                <a:blip r:embed="rId2"/>
              </a:buBlip>
            </a:pPr>
            <a:endParaRPr lang="el-GR" sz="1900" dirty="0" smtClean="0"/>
          </a:p>
          <a:p>
            <a:pPr algn="just">
              <a:buBlip>
                <a:blip r:embed="rId2"/>
              </a:buBlip>
            </a:pPr>
            <a:r>
              <a:rPr lang="el-GR" sz="1900" dirty="0" smtClean="0"/>
              <a:t>Περίπου 1 στους 50 είναι σοβαρά παχύσαρκοι (ΔΜΣ&gt; 40 </a:t>
            </a:r>
            <a:r>
              <a:rPr lang="el-GR" sz="1900" dirty="0" err="1" smtClean="0"/>
              <a:t>kg</a:t>
            </a:r>
            <a:r>
              <a:rPr lang="el-GR" sz="1900" dirty="0" smtClean="0"/>
              <a:t> / m2) </a:t>
            </a:r>
          </a:p>
          <a:p>
            <a:pPr algn="just">
              <a:buBlip>
                <a:blip r:embed="rId2"/>
              </a:buBlip>
            </a:pPr>
            <a:endParaRPr lang="el-GR" sz="1900" dirty="0" smtClean="0"/>
          </a:p>
          <a:p>
            <a:pPr algn="just">
              <a:buBlip>
                <a:blip r:embed="rId2"/>
              </a:buBlip>
            </a:pPr>
            <a:r>
              <a:rPr lang="el-GR" sz="1900" dirty="0" err="1" smtClean="0"/>
              <a:t>Mokdad</a:t>
            </a:r>
            <a:r>
              <a:rPr lang="el-GR" sz="1900" dirty="0" smtClean="0"/>
              <a:t> </a:t>
            </a:r>
            <a:r>
              <a:rPr lang="el-GR" sz="1900" dirty="0" err="1" smtClean="0"/>
              <a:t>et</a:t>
            </a:r>
            <a:r>
              <a:rPr lang="el-GR" sz="1900" dirty="0" smtClean="0"/>
              <a:t> </a:t>
            </a:r>
            <a:r>
              <a:rPr lang="el-GR" sz="1900" dirty="0" err="1" smtClean="0"/>
              <a:t>al</a:t>
            </a:r>
            <a:r>
              <a:rPr lang="el-GR" sz="1900" dirty="0" smtClean="0"/>
              <a:t> διαπίστωσαν ότι η κακή διατροφή και η έλλειψη σωματικής άσκησης ήταν η δεύτερη κύρια αιτία θανάτου (400.000 ετησίως στις ΗΠΑ)</a:t>
            </a:r>
          </a:p>
          <a:p>
            <a:pPr algn="just">
              <a:buBlip>
                <a:blip r:embed="rId2"/>
              </a:buBlip>
            </a:pPr>
            <a:endParaRPr lang="el-GR" sz="1900" dirty="0" smtClean="0"/>
          </a:p>
          <a:p>
            <a:pPr algn="just">
              <a:buBlip>
                <a:blip r:embed="rId2"/>
              </a:buBlip>
            </a:pPr>
            <a:r>
              <a:rPr lang="el-GR" sz="1900" dirty="0" smtClean="0"/>
              <a:t>Πρόσφατη μελέτη, από μια επιστημονική ομάδα πρόληψης του καρκίνου έδειξε, ότι οι υπέρβαροι και η παχυσαρκία αντιπροσώπευαν το 14 % όλων των θανάτων από καρκίνο στους άνδρες και το 20% στις γυναίκες.</a:t>
            </a:r>
          </a:p>
          <a:p>
            <a:pPr algn="just">
              <a:buBlip>
                <a:blip r:embed="rId2"/>
              </a:buBlip>
            </a:pPr>
            <a:endParaRPr lang="el-GR" sz="1900" dirty="0" smtClean="0"/>
          </a:p>
          <a:p>
            <a:pPr algn="just">
              <a:buBlip>
                <a:blip r:embed="rId2"/>
              </a:buBlip>
            </a:pPr>
            <a:r>
              <a:rPr lang="el-GR" sz="1900" dirty="0" smtClean="0"/>
              <a:t>Εκτιμάται ότι πάνω από 90.000 θάνατοι από καρκίνο ετησίως θα μπορούσαν να αποφευχθούν αν είχε διατηρηθεί ένα φυσιολογικό βάρος (ΔΜΣ &lt;25.0) .</a:t>
            </a:r>
          </a:p>
          <a:p>
            <a:pPr algn="just">
              <a:buBlip>
                <a:blip r:embed="rId2"/>
              </a:buBlip>
            </a:pPr>
            <a:endParaRPr lang="el-GR" sz="1900" dirty="0" smtClean="0"/>
          </a:p>
          <a:p>
            <a:pPr algn="just">
              <a:buBlip>
                <a:blip r:embed="rId2"/>
              </a:buBlip>
            </a:pPr>
            <a:r>
              <a:rPr lang="el-GR" sz="1900" dirty="0" smtClean="0"/>
              <a:t>Σε πρόσφατη </a:t>
            </a:r>
            <a:r>
              <a:rPr lang="el-GR" sz="1900" dirty="0" err="1" smtClean="0"/>
              <a:t>μετα</a:t>
            </a:r>
            <a:r>
              <a:rPr lang="el-GR" sz="1900" dirty="0" smtClean="0"/>
              <a:t>-ανάλυση αναγράφεται ότι περιορισμός της ενέργειας οδήγησε σε μείωση κατά 55% στην ανάπτυξη όγκων σε </a:t>
            </a:r>
            <a:r>
              <a:rPr lang="en-US" sz="1900" dirty="0" smtClean="0"/>
              <a:t>in vivo </a:t>
            </a:r>
            <a:r>
              <a:rPr lang="el-GR" sz="1900" dirty="0" smtClean="0"/>
              <a:t>μελέτες.</a:t>
            </a:r>
          </a:p>
          <a:p>
            <a:pPr algn="just">
              <a:buBlip>
                <a:blip r:embed="rId2"/>
              </a:buBlip>
            </a:pPr>
            <a:endParaRPr lang="el-GR" sz="1900" dirty="0" smtClean="0"/>
          </a:p>
          <a:p>
            <a:pPr algn="just">
              <a:buBlip>
                <a:blip r:embed="rId2"/>
              </a:buBlip>
            </a:pPr>
            <a:r>
              <a:rPr lang="el-GR" sz="1900" dirty="0" smtClean="0"/>
              <a:t>Περιορισμός θερμίδων ανέστειλε  νεοπλάσματα στο μαστό. </a:t>
            </a:r>
            <a:endParaRPr lang="en-US" sz="1900" dirty="0" smtClean="0"/>
          </a:p>
          <a:p>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Ζάχαρη, </a:t>
            </a:r>
            <a:r>
              <a:rPr lang="el-GR" sz="3600" b="1" spc="300" dirty="0" err="1" smtClean="0">
                <a:effectLst>
                  <a:outerShdw blurRad="38100" dist="38100" dir="2700000" algn="tl">
                    <a:srgbClr val="000000">
                      <a:alpha val="43137"/>
                    </a:srgbClr>
                  </a:outerShdw>
                </a:effectLst>
                <a:latin typeface="Monotype Corsiva" pitchFamily="66" charset="0"/>
              </a:rPr>
              <a:t>ογκογένεση</a:t>
            </a:r>
            <a:r>
              <a:rPr lang="el-GR" sz="3600" b="1" spc="300" dirty="0" smtClean="0">
                <a:effectLst>
                  <a:outerShdw blurRad="38100" dist="38100" dir="2700000" algn="tl">
                    <a:srgbClr val="000000">
                      <a:alpha val="43137"/>
                    </a:srgbClr>
                  </a:outerShdw>
                </a:effectLst>
                <a:latin typeface="Monotype Corsiva" pitchFamily="66" charset="0"/>
              </a:rPr>
              <a:t>, καρκίνος</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428596" y="1857364"/>
            <a:ext cx="8229600" cy="3849291"/>
          </a:xfrm>
        </p:spPr>
        <p:txBody>
          <a:bodyPr>
            <a:normAutofit/>
          </a:bodyPr>
          <a:lstStyle/>
          <a:p>
            <a:pPr algn="just">
              <a:buBlip>
                <a:blip r:embed="rId2"/>
              </a:buBlip>
            </a:pPr>
            <a:r>
              <a:rPr lang="el-GR" sz="1800" dirty="0" smtClean="0"/>
              <a:t>Μία πρωτοποριακή μελέτη - δημοσιεύθηκε στο </a:t>
            </a:r>
            <a:r>
              <a:rPr lang="el-GR" sz="1800" dirty="0" err="1" smtClean="0"/>
              <a:t>Journal</a:t>
            </a:r>
            <a:r>
              <a:rPr lang="el-GR" sz="1800" dirty="0" smtClean="0"/>
              <a:t> </a:t>
            </a:r>
            <a:r>
              <a:rPr lang="el-GR" sz="1800" dirty="0" err="1" smtClean="0"/>
              <a:t>of</a:t>
            </a:r>
            <a:r>
              <a:rPr lang="el-GR" sz="1800" dirty="0" smtClean="0"/>
              <a:t> </a:t>
            </a:r>
            <a:r>
              <a:rPr lang="el-GR" sz="1800" dirty="0" err="1" smtClean="0"/>
              <a:t>Clinical</a:t>
            </a:r>
            <a:r>
              <a:rPr lang="el-GR" sz="1800" dirty="0" smtClean="0"/>
              <a:t> </a:t>
            </a:r>
            <a:r>
              <a:rPr lang="el-GR" sz="1800" dirty="0" err="1" smtClean="0"/>
              <a:t>Investigation</a:t>
            </a:r>
            <a:r>
              <a:rPr lang="el-GR" sz="1800" dirty="0" smtClean="0"/>
              <a:t> με τον τίτλο, η αυξημένη πρόσληψη ζάχαρης προωθεί την </a:t>
            </a:r>
            <a:r>
              <a:rPr lang="el-GR" sz="1800" dirty="0" err="1" smtClean="0"/>
              <a:t>ογκογένεση</a:t>
            </a:r>
            <a:r>
              <a:rPr lang="el-GR" sz="1800" i="1" dirty="0" smtClean="0"/>
              <a:t>. (</a:t>
            </a:r>
            <a:r>
              <a:rPr lang="el-GR" sz="1800" i="1" dirty="0" err="1" smtClean="0"/>
              <a:t>Greenmedinfo</a:t>
            </a:r>
            <a:r>
              <a:rPr lang="el-GR" sz="1800" i="1" dirty="0" smtClean="0"/>
              <a:t> - </a:t>
            </a:r>
            <a:r>
              <a:rPr lang="el-GR" sz="1800" i="1" dirty="0" err="1" smtClean="0"/>
              <a:t>Jonathan</a:t>
            </a:r>
            <a:r>
              <a:rPr lang="el-GR" sz="1800" i="1" dirty="0" smtClean="0"/>
              <a:t> </a:t>
            </a:r>
            <a:r>
              <a:rPr lang="el-GR" sz="1800" i="1" dirty="0" err="1" smtClean="0"/>
              <a:t>Middleton</a:t>
            </a:r>
            <a:r>
              <a:rPr lang="el-GR" sz="1800" i="1" dirty="0" smtClean="0"/>
              <a:t>) </a:t>
            </a:r>
          </a:p>
          <a:p>
            <a:pPr algn="just">
              <a:buBlip>
                <a:blip r:embed="rId2"/>
              </a:buBlip>
            </a:pPr>
            <a:endParaRPr lang="el-GR" sz="1800" dirty="0" smtClean="0"/>
          </a:p>
          <a:p>
            <a:pPr algn="just">
              <a:buBlip>
                <a:blip r:embed="rId2"/>
              </a:buBlip>
            </a:pPr>
            <a:r>
              <a:rPr lang="el-GR" sz="1800" dirty="0" smtClean="0"/>
              <a:t>Είναι η πρώτη του είδους της, για να προσδιορίσει τη ζάχαρη, όχι μόνο ως πηγή ενέργειας για ένα ήδη υπάρχοντα καρκίνο, αλλά  και </a:t>
            </a:r>
            <a:r>
              <a:rPr lang="el-GR" sz="1800" dirty="0" smtClean="0">
                <a:solidFill>
                  <a:schemeClr val="accent2">
                    <a:lumMod val="75000"/>
                  </a:schemeClr>
                </a:solidFill>
              </a:rPr>
              <a:t>ως πρωταρχικό παράγοντα στην </a:t>
            </a:r>
            <a:r>
              <a:rPr lang="el-GR" sz="1800" dirty="0" err="1" smtClean="0">
                <a:solidFill>
                  <a:schemeClr val="accent2">
                    <a:lumMod val="75000"/>
                  </a:schemeClr>
                </a:solidFill>
              </a:rPr>
              <a:t>ογκογένεση</a:t>
            </a:r>
            <a:r>
              <a:rPr lang="el-GR" sz="1800" dirty="0" smtClean="0">
                <a:solidFill>
                  <a:schemeClr val="accent2">
                    <a:lumMod val="75000"/>
                  </a:schemeClr>
                </a:solidFill>
              </a:rPr>
              <a:t>.</a:t>
            </a:r>
          </a:p>
          <a:p>
            <a:pPr algn="just">
              <a:buBlip>
                <a:blip r:embed="rId2"/>
              </a:buBlip>
            </a:pPr>
            <a:endParaRPr lang="el-GR" sz="1800" dirty="0" smtClean="0"/>
          </a:p>
          <a:p>
            <a:pPr algn="just">
              <a:buBlip>
                <a:blip r:embed="rId2"/>
              </a:buBlip>
            </a:pPr>
            <a:r>
              <a:rPr lang="el-GR" sz="1800" dirty="0" smtClean="0"/>
              <a:t>Οι ερευνητές κατέληξαν στο ότι «αυξημένη </a:t>
            </a:r>
            <a:r>
              <a:rPr lang="el-GR" sz="1800" dirty="0" err="1" smtClean="0"/>
              <a:t>γλυκόλυση</a:t>
            </a:r>
            <a:r>
              <a:rPr lang="el-GR" sz="1800" dirty="0" smtClean="0"/>
              <a:t> (μεταβολισμός βασίζεται σε ζάχαρη) συχνά θεωρείται ως συνέπεια της </a:t>
            </a:r>
            <a:r>
              <a:rPr lang="el-GR" sz="1800" dirty="0" err="1" smtClean="0"/>
              <a:t>ογκογόνου</a:t>
            </a:r>
            <a:r>
              <a:rPr lang="el-GR" sz="1800" dirty="0" smtClean="0"/>
              <a:t> διαδικασίας, που υποστηρίζει τα κακοήθη κύτταρα στην ανάπτυξη και την επιβίωση.»</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700808"/>
            <a:ext cx="8229600" cy="4680520"/>
          </a:xfrm>
        </p:spPr>
        <p:txBody>
          <a:bodyPr>
            <a:normAutofit fontScale="92500" lnSpcReduction="20000"/>
          </a:bodyPr>
          <a:lstStyle/>
          <a:p>
            <a:pPr algn="just">
              <a:buBlip>
                <a:blip r:embed="rId2"/>
              </a:buBlip>
            </a:pPr>
            <a:r>
              <a:rPr lang="el-GR" sz="1800" dirty="0" smtClean="0">
                <a:latin typeface="Times New Roman" pitchFamily="18" charset="0"/>
                <a:cs typeface="Times New Roman" pitchFamily="18" charset="0"/>
              </a:rPr>
              <a:t>Η </a:t>
            </a:r>
            <a:r>
              <a:rPr lang="el-GR" sz="1800" dirty="0" err="1" smtClean="0">
                <a:latin typeface="Times New Roman" pitchFamily="18" charset="0"/>
                <a:cs typeface="Times New Roman" pitchFamily="18" charset="0"/>
              </a:rPr>
              <a:t>νεοπλασματική</a:t>
            </a:r>
            <a:r>
              <a:rPr lang="el-GR" sz="1800" dirty="0" smtClean="0">
                <a:latin typeface="Times New Roman" pitchFamily="18" charset="0"/>
                <a:cs typeface="Times New Roman" pitchFamily="18" charset="0"/>
              </a:rPr>
              <a:t> νόσος αποτελεί την μεγαλύτερη αιτία νοσηρότητας και θνησιμότητας  σε παγκόσμιο επίπεδο, με 14 εκ. νέες περιπτώσεις το 2012 και 8,2 εκ. θανάτους.</a:t>
            </a:r>
            <a:r>
              <a:rPr lang="en-US" sz="1800" dirty="0" smtClean="0">
                <a:latin typeface="Times New Roman" pitchFamily="18" charset="0"/>
                <a:cs typeface="Times New Roman" pitchFamily="18" charset="0"/>
              </a:rPr>
              <a:t> </a:t>
            </a:r>
            <a:endParaRPr lang="el-GR" sz="1800" dirty="0" smtClean="0">
              <a:latin typeface="Times New Roman" pitchFamily="18" charset="0"/>
              <a:cs typeface="Times New Roman" pitchFamily="18" charset="0"/>
            </a:endParaRPr>
          </a:p>
          <a:p>
            <a:pPr algn="just">
              <a:buBlip>
                <a:blip r:embed="rId2"/>
              </a:buBlip>
            </a:pPr>
            <a:endParaRPr lang="el-GR" sz="1800" dirty="0" smtClean="0">
              <a:latin typeface="Times New Roman" pitchFamily="18" charset="0"/>
              <a:cs typeface="Times New Roman" pitchFamily="18" charset="0"/>
            </a:endParaRPr>
          </a:p>
          <a:p>
            <a:pPr algn="just">
              <a:buBlip>
                <a:blip r:embed="rId2"/>
              </a:buBlip>
            </a:pPr>
            <a:r>
              <a:rPr lang="el-GR" sz="1800" dirty="0" smtClean="0"/>
              <a:t>Το 2034 προβλέπεται να είναι 22 εκ. είτε 70%  περισσότερες νέες περιπτώσεις</a:t>
            </a:r>
            <a:r>
              <a:rPr lang="el-GR" sz="900" dirty="0" smtClean="0"/>
              <a:t>.</a:t>
            </a:r>
          </a:p>
          <a:p>
            <a:pPr algn="just">
              <a:buBlip>
                <a:blip r:embed="rId2"/>
              </a:buBlip>
            </a:pPr>
            <a:endParaRPr lang="en-US" sz="1800" dirty="0">
              <a:latin typeface="Times New Roman" pitchFamily="18" charset="0"/>
              <a:cs typeface="Times New Roman" pitchFamily="18" charset="0"/>
            </a:endParaRPr>
          </a:p>
          <a:p>
            <a:pPr algn="just">
              <a:buNone/>
            </a:pPr>
            <a:r>
              <a:rPr lang="en-US" sz="1800" dirty="0" smtClean="0"/>
              <a:t> </a:t>
            </a:r>
            <a:endParaRPr lang="el-GR" sz="1800" dirty="0" smtClean="0"/>
          </a:p>
          <a:p>
            <a:pPr algn="just">
              <a:buNone/>
            </a:pPr>
            <a:endParaRPr lang="el-GR" sz="1800" dirty="0" smtClean="0">
              <a:latin typeface="Monotype Corsiva" pitchFamily="66" charset="0"/>
            </a:endParaRPr>
          </a:p>
          <a:p>
            <a:pPr algn="just">
              <a:buNone/>
            </a:pPr>
            <a:endParaRPr lang="el-GR" sz="1800" dirty="0" smtClean="0">
              <a:latin typeface="Monotype Corsiva" pitchFamily="66" charset="0"/>
            </a:endParaRPr>
          </a:p>
          <a:p>
            <a:pPr algn="just">
              <a:buNone/>
            </a:pPr>
            <a:endParaRPr lang="el-GR" sz="1800" dirty="0" smtClean="0">
              <a:latin typeface="Monotype Corsiva" pitchFamily="66" charset="0"/>
            </a:endParaRPr>
          </a:p>
          <a:p>
            <a:pPr algn="just">
              <a:buNone/>
            </a:pPr>
            <a:endParaRPr lang="el-GR" sz="1800" dirty="0" smtClean="0">
              <a:latin typeface="Monotype Corsiva" pitchFamily="66" charset="0"/>
            </a:endParaRPr>
          </a:p>
          <a:p>
            <a:pPr algn="just">
              <a:buNone/>
            </a:pPr>
            <a:endParaRPr lang="el-GR" sz="1800" dirty="0" smtClean="0">
              <a:latin typeface="Monotype Corsiva" pitchFamily="66" charset="0"/>
            </a:endParaRPr>
          </a:p>
          <a:p>
            <a:pPr algn="just">
              <a:buNone/>
            </a:pPr>
            <a:endParaRPr lang="el-GR" sz="1800" dirty="0" smtClean="0">
              <a:latin typeface="Monotype Corsiva" pitchFamily="66" charset="0"/>
            </a:endParaRPr>
          </a:p>
          <a:p>
            <a:pPr algn="just">
              <a:buNone/>
            </a:pPr>
            <a:endParaRPr lang="el-GR" sz="1800" dirty="0" smtClean="0">
              <a:latin typeface="Monotype Corsiva" pitchFamily="66" charset="0"/>
            </a:endParaRPr>
          </a:p>
          <a:p>
            <a:pPr algn="just">
              <a:buNone/>
            </a:pPr>
            <a:endParaRPr lang="el-GR" sz="1800" dirty="0" smtClean="0">
              <a:latin typeface="Monotype Corsiva" pitchFamily="66" charset="0"/>
            </a:endParaRPr>
          </a:p>
          <a:p>
            <a:pPr algn="just">
              <a:buNone/>
            </a:pPr>
            <a:endParaRPr lang="en-US" sz="1400" dirty="0" smtClean="0">
              <a:latin typeface="Monotype Corsiva" pitchFamily="66" charset="0"/>
            </a:endParaRPr>
          </a:p>
          <a:p>
            <a:pPr algn="just">
              <a:buNone/>
            </a:pPr>
            <a:r>
              <a:rPr lang="en-US" sz="1200" dirty="0" smtClean="0"/>
              <a:t>Martel C, </a:t>
            </a:r>
            <a:r>
              <a:rPr lang="en-US" sz="1200" dirty="0" err="1" smtClean="0"/>
              <a:t>Ferlay</a:t>
            </a:r>
            <a:r>
              <a:rPr lang="en-US" sz="1200" dirty="0" smtClean="0"/>
              <a:t> J, </a:t>
            </a:r>
            <a:r>
              <a:rPr lang="en-US" sz="1200" dirty="0" err="1" smtClean="0"/>
              <a:t>Franceschi</a:t>
            </a:r>
            <a:r>
              <a:rPr lang="en-US" sz="1200" dirty="0" smtClean="0"/>
              <a:t> S, et al. Global burden of cancers attributable to infections in 2008: a review and synthetic analysis.</a:t>
            </a:r>
            <a:endParaRPr lang="el-GR" sz="1200" dirty="0" smtClean="0"/>
          </a:p>
          <a:p>
            <a:pPr algn="just">
              <a:buNone/>
            </a:pPr>
            <a:r>
              <a:rPr lang="en-US" sz="1200" dirty="0" smtClean="0"/>
              <a:t>The Lancet Oncology 2012;13: 607-615.</a:t>
            </a:r>
            <a:endParaRPr lang="el-GR" sz="1200" dirty="0" smtClean="0"/>
          </a:p>
          <a:p>
            <a:pPr algn="just">
              <a:buNone/>
            </a:pPr>
            <a:endParaRPr lang="en-US" sz="1200" dirty="0" smtClean="0"/>
          </a:p>
          <a:p>
            <a:pPr algn="just">
              <a:buNone/>
            </a:pPr>
            <a:r>
              <a:rPr lang="en-US" sz="1200" dirty="0" smtClean="0"/>
              <a:t>World cancer report 2014</a:t>
            </a:r>
          </a:p>
          <a:p>
            <a:pPr algn="just"/>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buBlip>
                <a:blip r:embed="rId2"/>
              </a:buBlip>
            </a:pPr>
            <a:r>
              <a:rPr lang="el-GR" sz="1800" dirty="0" smtClean="0"/>
              <a:t>Η μελέτη διαπίστωσε ότι, μείωση της πρόσληψης γλυκόζης από κύτταρα καρκίνου του μαστού οδήγησε στην </a:t>
            </a:r>
            <a:r>
              <a:rPr lang="el-GR" sz="1800" dirty="0" err="1" smtClean="0"/>
              <a:t>φαινοτυπική</a:t>
            </a:r>
            <a:r>
              <a:rPr lang="el-GR" sz="1800" dirty="0" smtClean="0"/>
              <a:t> αναστροφή.</a:t>
            </a:r>
          </a:p>
          <a:p>
            <a:pPr algn="just">
              <a:buBlip>
                <a:blip r:embed="rId2"/>
              </a:buBlip>
            </a:pPr>
            <a:endParaRPr lang="el-GR" sz="1800" dirty="0" smtClean="0"/>
          </a:p>
          <a:p>
            <a:pPr algn="just">
              <a:buBlip>
                <a:blip r:embed="rId2"/>
              </a:buBlip>
            </a:pPr>
            <a:r>
              <a:rPr lang="el-GR" sz="1800" dirty="0" smtClean="0"/>
              <a:t>Η έρευνα καταλήγει ότι αφαιρώντας τη γλυκόζη από τη διατροφή, και στερώντας τη από τα κύτταρα, θα μπορούσε να ανατρέψει τον καρκίνο. </a:t>
            </a:r>
          </a:p>
          <a:p>
            <a:pPr algn="just">
              <a:buBlip>
                <a:blip r:embed="rId2"/>
              </a:buBlip>
            </a:pPr>
            <a:endParaRPr lang="el-GR" sz="1800" dirty="0" smtClean="0"/>
          </a:p>
          <a:p>
            <a:pPr algn="just">
              <a:buBlip>
                <a:blip r:embed="rId2"/>
              </a:buBlip>
            </a:pPr>
            <a:r>
              <a:rPr lang="el-GR" sz="1800" dirty="0" smtClean="0"/>
              <a:t>Αυτός είναι ένας λόγος για τον οποίο η δίαιτα όταν στερείται υδατανθράκων είναι αποτελεσματική και στις πιο επιθετικές μορφές των καρκίνων: συμπεριλαμβανομένου του καρκίνου του εγκεφάλου. </a:t>
            </a:r>
          </a:p>
          <a:p>
            <a:endParaRPr lang="el-GR" sz="1900"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buBlip>
                <a:blip r:embed="rId2"/>
              </a:buBlip>
            </a:pPr>
            <a:r>
              <a:rPr lang="el-GR" sz="1800" dirty="0" smtClean="0"/>
              <a:t>Σημαντικό σημείο της έρευνας δείχνει ότι υπάρχει  σχέση σακχάρου, υψηλότερα επίπεδα ινσουλίνης, ανάπτυξη των καρκινικών κυττάρων και αύξηση  του κινδύνου άλλων χρόνιων νοσημάτων. </a:t>
            </a:r>
          </a:p>
          <a:p>
            <a:pPr algn="just">
              <a:buBlip>
                <a:blip r:embed="rId2"/>
              </a:buBlip>
            </a:pPr>
            <a:endParaRPr lang="el-GR" sz="1800" dirty="0" smtClean="0"/>
          </a:p>
          <a:p>
            <a:pPr algn="just">
              <a:buBlip>
                <a:blip r:embed="rId2"/>
              </a:buBlip>
            </a:pPr>
            <a:r>
              <a:rPr lang="el-GR" sz="1800" dirty="0" smtClean="0"/>
              <a:t>Πολλοί τύποι καρκινικών κυττάρων έχουν  αφθονία των υποδοχέων της ινσουλίνης, και ανταποκρίνονται πιο πολύ από τα φυσιολογικά κύτταρα με την ικανότητα της ινσουλίνης να προωθήσει την ανάπτυξη τους.</a:t>
            </a:r>
          </a:p>
          <a:p>
            <a:pPr algn="just">
              <a:buNone/>
            </a:pPr>
            <a:endParaRPr lang="el-GR" sz="1800" dirty="0" smtClean="0"/>
          </a:p>
          <a:p>
            <a:pPr algn="just">
              <a:buBlip>
                <a:blip r:embed="rId2"/>
              </a:buBlip>
            </a:pPr>
            <a:r>
              <a:rPr lang="el-GR" sz="1800" dirty="0" smtClean="0"/>
              <a:t>Όλοι οι υδατάνθρακες κατανέμονται σε απλά σάκχαρα στο έντερο, απορροφώνται από το αίμα, αυξάνοντας τα επίπεδα του σακχάρου στο αίμα. </a:t>
            </a:r>
          </a:p>
          <a:p>
            <a:pPr algn="just">
              <a:buBlip>
                <a:blip r:embed="rId2"/>
              </a:buBlip>
            </a:pPr>
            <a:endParaRPr lang="el-GR" sz="1800" dirty="0" smtClean="0"/>
          </a:p>
          <a:p>
            <a:pPr algn="just">
              <a:buBlip>
                <a:blip r:embed="rId2"/>
              </a:buBlip>
            </a:pPr>
            <a:r>
              <a:rPr lang="el-GR" sz="1800" dirty="0" smtClean="0"/>
              <a:t>Το πάγκρεας σε απόκριση, απελευθερώνει ινσουλίνη.</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32856"/>
            <a:ext cx="8229600" cy="3993307"/>
          </a:xfrm>
        </p:spPr>
        <p:txBody>
          <a:bodyPr>
            <a:normAutofit/>
          </a:bodyPr>
          <a:lstStyle/>
          <a:p>
            <a:pPr algn="just">
              <a:buBlip>
                <a:blip r:embed="rId2"/>
              </a:buBlip>
            </a:pPr>
            <a:r>
              <a:rPr lang="el-GR" sz="1800" dirty="0" smtClean="0"/>
              <a:t>Η έρευνα συνδέει τον σακχαρώδη διαβήτη </a:t>
            </a:r>
            <a:r>
              <a:rPr lang="el-GR" sz="1800" dirty="0" smtClean="0">
                <a:solidFill>
                  <a:srgbClr val="002060"/>
                </a:solidFill>
              </a:rPr>
              <a:t>με καρκίνο, του ήπατος, του παγκρέατος, του ενδομητρίου, του </a:t>
            </a:r>
            <a:r>
              <a:rPr lang="el-GR" sz="1800" dirty="0" err="1" smtClean="0">
                <a:solidFill>
                  <a:srgbClr val="002060"/>
                </a:solidFill>
              </a:rPr>
              <a:t>παχέος</a:t>
            </a:r>
            <a:r>
              <a:rPr lang="el-GR" sz="1800" dirty="0" smtClean="0">
                <a:solidFill>
                  <a:srgbClr val="002060"/>
                </a:solidFill>
              </a:rPr>
              <a:t> εντέρου, του μαστού και της ουροδόχου κύστεως. </a:t>
            </a:r>
          </a:p>
          <a:p>
            <a:pPr algn="just">
              <a:buBlip>
                <a:blip r:embed="rId2"/>
              </a:buBlip>
            </a:pPr>
            <a:endParaRPr lang="el-GR" sz="1800" dirty="0" smtClean="0"/>
          </a:p>
          <a:p>
            <a:pPr algn="just">
              <a:buBlip>
                <a:blip r:embed="rId2"/>
              </a:buBlip>
            </a:pPr>
            <a:r>
              <a:rPr lang="el-GR" sz="1800" dirty="0" smtClean="0"/>
              <a:t>Επίσης ενδιαφέρον είναι ότι η </a:t>
            </a:r>
            <a:r>
              <a:rPr lang="el-GR" sz="1800" dirty="0" err="1" smtClean="0">
                <a:solidFill>
                  <a:srgbClr val="002060"/>
                </a:solidFill>
              </a:rPr>
              <a:t>μετφορμίνη</a:t>
            </a:r>
            <a:r>
              <a:rPr lang="el-GR" sz="1800" dirty="0" smtClean="0">
                <a:solidFill>
                  <a:srgbClr val="002060"/>
                </a:solidFill>
              </a:rPr>
              <a:t>, </a:t>
            </a:r>
            <a:r>
              <a:rPr lang="el-GR" sz="1800" dirty="0" smtClean="0"/>
              <a:t>ένα κοινό φάρμακο που χρησιμοποιείται για τη μείωση της αντίστασης στην ινσουλίνη σε άτομα με διαβήτη, μελετάται, για </a:t>
            </a:r>
            <a:r>
              <a:rPr lang="el-GR" sz="1800" dirty="0" smtClean="0">
                <a:solidFill>
                  <a:srgbClr val="002060"/>
                </a:solidFill>
              </a:rPr>
              <a:t>πιθανό όφελος </a:t>
            </a:r>
            <a:r>
              <a:rPr lang="el-GR" sz="1800" dirty="0" smtClean="0"/>
              <a:t>της ως θεραπεία του καρκίνου.</a:t>
            </a:r>
            <a:br>
              <a:rPr lang="el-GR" sz="1800" dirty="0" smtClean="0"/>
            </a:br>
            <a:r>
              <a:rPr lang="el-GR" sz="2000" dirty="0" smtClean="0"/>
              <a:t/>
            </a:r>
            <a:br>
              <a:rPr lang="el-GR" sz="2000" dirty="0" smtClean="0"/>
            </a:b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A. </a:t>
            </a:r>
            <a:r>
              <a:rPr lang="el-GR" sz="3600" b="1" spc="300" dirty="0" err="1" smtClean="0">
                <a:effectLst>
                  <a:outerShdw blurRad="38100" dist="38100" dir="2700000" algn="tl">
                    <a:srgbClr val="000000">
                      <a:alpha val="43137"/>
                    </a:srgbClr>
                  </a:outerShdw>
                </a:effectLst>
                <a:latin typeface="Monotype Corsiva" pitchFamily="66" charset="0"/>
              </a:rPr>
              <a:t>Braunstein</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p:txBody>
          <a:bodyPr>
            <a:normAutofit/>
          </a:bodyPr>
          <a:lstStyle/>
          <a:p>
            <a:pPr algn="just">
              <a:buBlip>
                <a:blip r:embed="rId2"/>
              </a:buBlip>
            </a:pPr>
            <a:r>
              <a:rPr lang="el-GR" sz="1800" dirty="0" smtClean="0"/>
              <a:t>Σε θεραπεία ασθενών με σακχαρώδη διαβήτη που ανέπτυξαν καρκίνο, ο A. </a:t>
            </a:r>
            <a:r>
              <a:rPr lang="el-GR" sz="1800" dirty="0" err="1" smtClean="0"/>
              <a:t>Braunstein</a:t>
            </a:r>
            <a:r>
              <a:rPr lang="el-GR" sz="1800" dirty="0" smtClean="0"/>
              <a:t> παρατήρησε το1921,ότι η </a:t>
            </a:r>
            <a:r>
              <a:rPr lang="el-GR" sz="1800" dirty="0" smtClean="0">
                <a:solidFill>
                  <a:srgbClr val="002060"/>
                </a:solidFill>
              </a:rPr>
              <a:t>έκκριση της γλυκόζης στα ούρα εξαφανίστηκε</a:t>
            </a:r>
            <a:r>
              <a:rPr lang="el-GR" sz="1800" dirty="0" smtClean="0"/>
              <a:t>. </a:t>
            </a:r>
          </a:p>
          <a:p>
            <a:pPr algn="just">
              <a:buBlip>
                <a:blip r:embed="rId2"/>
              </a:buBlip>
            </a:pPr>
            <a:endParaRPr lang="el-GR" sz="1800" dirty="0" smtClean="0"/>
          </a:p>
          <a:p>
            <a:pPr algn="just">
              <a:buBlip>
                <a:blip r:embed="rId2"/>
              </a:buBlip>
            </a:pPr>
            <a:r>
              <a:rPr lang="el-GR" sz="1800" dirty="0" smtClean="0"/>
              <a:t>Ένα χρόνο αργότερα, R. </a:t>
            </a:r>
            <a:r>
              <a:rPr lang="el-GR" sz="1800" dirty="0" err="1" smtClean="0"/>
              <a:t>Bierich</a:t>
            </a:r>
            <a:r>
              <a:rPr lang="el-GR" sz="1800" dirty="0" smtClean="0"/>
              <a:t> περιέγραψε την αξιοσημείωτη συσσώρευση γαλακτικού οξέος στον ιστό όγκου και απέδειξαν ότι το γαλακτικό είναι απαραίτητο για την εισβολή κυττάρων μελανώματος στον περιβάλλοντα ιστό.</a:t>
            </a:r>
          </a:p>
          <a:p>
            <a:pPr>
              <a:buNone/>
            </a:pPr>
            <a:endParaRPr lang="el-GR" dirty="0" smtClean="0"/>
          </a:p>
          <a:p>
            <a:endParaRPr lang="en-US" sz="1800" dirty="0">
              <a:solidFill>
                <a:srgbClr val="C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spc="300" dirty="0" smtClean="0">
                <a:effectLst>
                  <a:outerShdw blurRad="38100" dist="38100" dir="2700000" algn="tl">
                    <a:srgbClr val="000000">
                      <a:alpha val="43137"/>
                    </a:srgbClr>
                  </a:outerShdw>
                </a:effectLst>
                <a:latin typeface="Monotype Corsiva" pitchFamily="66" charset="0"/>
              </a:rPr>
              <a:t>Κρυφές πηγές ζάχαρης</a:t>
            </a:r>
            <a:endParaRPr lang="en-US" sz="32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p:txBody>
          <a:bodyPr>
            <a:normAutofit/>
          </a:bodyPr>
          <a:lstStyle/>
          <a:p>
            <a:pPr algn="just">
              <a:buBlip>
                <a:blip r:embed="rId2"/>
              </a:buBlip>
            </a:pPr>
            <a:r>
              <a:rPr lang="el-GR" sz="1800" b="1" dirty="0" smtClean="0"/>
              <a:t>Προσοχή</a:t>
            </a:r>
            <a:r>
              <a:rPr lang="el-GR" sz="1800" dirty="0" smtClean="0"/>
              <a:t> μερικά ζαχαρούχα τρόφιμα δεν περιλαμβάνουν </a:t>
            </a:r>
            <a:r>
              <a:rPr lang="en-US" sz="1800" dirty="0" smtClean="0"/>
              <a:t>“</a:t>
            </a:r>
            <a:r>
              <a:rPr lang="el-GR" sz="1800" dirty="0" smtClean="0"/>
              <a:t>ζάχαρη</a:t>
            </a:r>
            <a:r>
              <a:rPr lang="en-US" sz="1800" dirty="0" smtClean="0"/>
              <a:t>”</a:t>
            </a:r>
            <a:r>
              <a:rPr lang="el-GR" sz="1800" dirty="0" smtClean="0"/>
              <a:t> στον κατάλογο των συστατικών. Αυτό συμβαίνει επειδή η ζάχαρη είναι συχνά συγκαλυμμένη κάτω από διαφορετικά ονόματα</a:t>
            </a:r>
            <a:r>
              <a:rPr lang="en-US" sz="1800" dirty="0" smtClean="0"/>
              <a:t>. </a:t>
            </a:r>
            <a:r>
              <a:rPr lang="el-GR" sz="1800" dirty="0" smtClean="0"/>
              <a:t>Όπως:</a:t>
            </a:r>
          </a:p>
          <a:p>
            <a:pPr algn="just">
              <a:buNone/>
            </a:pPr>
            <a:endParaRPr lang="el-GR" sz="1800" dirty="0" smtClean="0"/>
          </a:p>
          <a:p>
            <a:pPr lvl="1" algn="just">
              <a:buSzPct val="100000"/>
              <a:buFont typeface="Wingdings" pitchFamily="2" charset="2"/>
              <a:buChar char="§"/>
            </a:pPr>
            <a:r>
              <a:rPr lang="el-GR" sz="1800" dirty="0" smtClean="0"/>
              <a:t>φρουκτόζη (τα φυσικά σάκχαρα από τα φρούτα)</a:t>
            </a:r>
          </a:p>
          <a:p>
            <a:pPr lvl="1" algn="just">
              <a:buSzPct val="100000"/>
              <a:buFont typeface="Wingdings" pitchFamily="2" charset="2"/>
              <a:buChar char="§"/>
            </a:pPr>
            <a:r>
              <a:rPr lang="el-GR" sz="1800" dirty="0" smtClean="0"/>
              <a:t>λακτόζη (φυσικό σάκχαρο του γάλακτος)</a:t>
            </a:r>
          </a:p>
          <a:p>
            <a:pPr lvl="1" algn="just">
              <a:buSzPct val="100000"/>
              <a:buFont typeface="Wingdings" pitchFamily="2" charset="2"/>
              <a:buChar char="§"/>
            </a:pPr>
            <a:r>
              <a:rPr lang="el-GR" sz="1800" dirty="0" smtClean="0"/>
              <a:t>σακχαρόζη (από φρουκτόζη και γλυκόζη)</a:t>
            </a:r>
          </a:p>
          <a:p>
            <a:pPr lvl="1" algn="just">
              <a:buSzPct val="100000"/>
              <a:buFont typeface="Wingdings" pitchFamily="2" charset="2"/>
              <a:buChar char="§"/>
            </a:pPr>
            <a:r>
              <a:rPr lang="el-GR" sz="1800" dirty="0" err="1" smtClean="0"/>
              <a:t>μαλτόζη</a:t>
            </a:r>
            <a:r>
              <a:rPr lang="el-GR" sz="1800" dirty="0" smtClean="0"/>
              <a:t> (ζάχαρη που παράγεται από σιτηρά)</a:t>
            </a:r>
          </a:p>
          <a:p>
            <a:pPr lvl="1" algn="just">
              <a:buSzPct val="100000"/>
              <a:buFont typeface="Wingdings" pitchFamily="2" charset="2"/>
              <a:buChar char="§"/>
            </a:pPr>
            <a:r>
              <a:rPr lang="el-GR" sz="1800" dirty="0" smtClean="0"/>
              <a:t>γλυκόζη (απλή ζάχαρη, το προϊόν της φωτοσύνθεσης)</a:t>
            </a:r>
          </a:p>
          <a:p>
            <a:pPr lvl="1" algn="just">
              <a:buSzPct val="100000"/>
              <a:buFont typeface="Wingdings" pitchFamily="2" charset="2"/>
              <a:buChar char="§"/>
            </a:pPr>
            <a:r>
              <a:rPr lang="el-GR" sz="1800" dirty="0" err="1" smtClean="0"/>
              <a:t>δεξτρόζη</a:t>
            </a:r>
            <a:r>
              <a:rPr lang="el-GR" sz="1800" dirty="0" smtClean="0"/>
              <a:t> (μορφή γλυκόζης)</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Η ζάχαρη τροφοδοτεί τον καρκίνο</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457200" y="1785926"/>
            <a:ext cx="8229600" cy="4340237"/>
          </a:xfrm>
        </p:spPr>
        <p:txBody>
          <a:bodyPr>
            <a:normAutofit/>
          </a:bodyPr>
          <a:lstStyle/>
          <a:p>
            <a:pPr algn="just">
              <a:buBlip>
                <a:blip r:embed="rId2"/>
              </a:buBlip>
            </a:pPr>
            <a:r>
              <a:rPr lang="el-GR" sz="1800" dirty="0" err="1" smtClean="0"/>
              <a:t>Patrick</a:t>
            </a:r>
            <a:r>
              <a:rPr lang="el-GR" sz="1800" dirty="0" smtClean="0"/>
              <a:t> </a:t>
            </a:r>
            <a:r>
              <a:rPr lang="el-GR" sz="1800" dirty="0" err="1" smtClean="0"/>
              <a:t>Quillin</a:t>
            </a:r>
            <a:r>
              <a:rPr lang="el-GR" sz="1800" dirty="0" smtClean="0"/>
              <a:t>, PHD, RD, CNS, ο πρώην διευθυντής Κέντρου διατροφής για τη θεραπεία του καρκίνου στην Αμερική </a:t>
            </a:r>
            <a:r>
              <a:rPr lang="el-GR" sz="1800" dirty="0" err="1" smtClean="0"/>
              <a:t>Tulsa</a:t>
            </a:r>
            <a:r>
              <a:rPr lang="el-GR" sz="1800" dirty="0" smtClean="0"/>
              <a:t>, έγραψε: «Με προβληματίζει γιατί η απλή ιδέα" η ζάχαρη τροφοδοτεί τον καρκίνο "μπορεί να αγνοηθεί τόσο δραματικά ως μέρος πρωτοκόλλου θεραπείας του καρκίνου.</a:t>
            </a:r>
          </a:p>
          <a:p>
            <a:pPr algn="just">
              <a:buBlip>
                <a:blip r:embed="rId2"/>
              </a:buBlip>
            </a:pPr>
            <a:endParaRPr lang="el-GR" sz="1800" dirty="0" smtClean="0"/>
          </a:p>
          <a:p>
            <a:pPr algn="just">
              <a:buBlip>
                <a:blip r:embed="rId2"/>
              </a:buBlip>
            </a:pPr>
            <a:r>
              <a:rPr lang="el-GR" sz="1800" dirty="0" smtClean="0"/>
              <a:t> "(</a:t>
            </a:r>
            <a:r>
              <a:rPr lang="el-GR" sz="1800" dirty="0" err="1" smtClean="0"/>
              <a:t>Nutrition</a:t>
            </a:r>
            <a:r>
              <a:rPr lang="el-GR" sz="1800" dirty="0" smtClean="0"/>
              <a:t> </a:t>
            </a:r>
            <a:r>
              <a:rPr lang="el-GR" sz="1800" dirty="0" err="1" smtClean="0"/>
              <a:t>Science</a:t>
            </a:r>
            <a:r>
              <a:rPr lang="el-GR" sz="1800" dirty="0" smtClean="0"/>
              <a:t> </a:t>
            </a:r>
            <a:r>
              <a:rPr lang="el-GR" sz="1800" dirty="0" err="1" smtClean="0"/>
              <a:t>News</a:t>
            </a:r>
            <a:r>
              <a:rPr lang="el-GR" sz="1800" dirty="0" smtClean="0"/>
              <a:t>, Απρίλιος 2000). Η ζάχαρη είναι το αγαπημένο φαγητό του καρκίνου. Υπάρχουν τουλάχιστον πέντε λόγοι για τους οποίους ο καρκίνος και η ζάχαρη είναι οι καλύτεροι φίλοι.</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1-Affinity (Χημική σχέση)</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0" y="1285860"/>
            <a:ext cx="9144000" cy="5572140"/>
          </a:xfrm>
        </p:spPr>
        <p:txBody>
          <a:bodyPr>
            <a:noAutofit/>
          </a:bodyPr>
          <a:lstStyle/>
          <a:p>
            <a:pPr algn="just">
              <a:buBlip>
                <a:blip r:embed="rId2"/>
              </a:buBlip>
            </a:pPr>
            <a:r>
              <a:rPr lang="el-GR" sz="1700" dirty="0" smtClean="0"/>
              <a:t>Τα καρκινικά κύτταρα αγαπούν τη ζάχαρη! Αυτός είναι ο λόγος που επεξεργασμένοι υδατάνθρακες όπως η λευκή ζάχαρη, άσπρο αλεύρι, σιρόπι καλαμποκιού υψηλής φρουκτόζης και τα αναψυκτικά είναι εξαιρετικά επικίνδυνα για όποιον προσπαθεί να αποτρέψει ή να αντιστρέψει τον καρκίνο.</a:t>
            </a:r>
          </a:p>
          <a:p>
            <a:pPr algn="just">
              <a:buBlip>
                <a:blip r:embed="rId2"/>
              </a:buBlip>
            </a:pPr>
            <a:endParaRPr lang="el-GR" sz="1700" dirty="0" smtClean="0"/>
          </a:p>
          <a:p>
            <a:pPr algn="just">
              <a:buBlip>
                <a:blip r:embed="rId2"/>
              </a:buBlip>
            </a:pPr>
            <a:r>
              <a:rPr lang="el-GR" sz="1700" dirty="0" smtClean="0"/>
              <a:t>Τα καρκινικά κύτταρα προσλαμβάνουν ζάχαρη κατά 10-12 φορές επιπλέον από το ποσοστό των υγιών κυττάρων. </a:t>
            </a:r>
          </a:p>
          <a:p>
            <a:pPr algn="just">
              <a:buBlip>
                <a:blip r:embed="rId2"/>
              </a:buBlip>
            </a:pPr>
            <a:endParaRPr lang="el-GR" sz="1700" dirty="0" smtClean="0"/>
          </a:p>
          <a:p>
            <a:pPr algn="just">
              <a:buBlip>
                <a:blip r:embed="rId2"/>
              </a:buBlip>
            </a:pPr>
            <a:r>
              <a:rPr lang="el-GR" sz="1700" dirty="0" smtClean="0"/>
              <a:t>Στην πραγματικότητα, είναι η βάση του ΡΕΤ (τομογραφία εκπομπής θετικών ποζιτρονίων  σαρώσεις)  ένα από τα πιο ακριβή εργαλεία για την ανίχνευση της ανάπτυξης του καρκίνου.</a:t>
            </a:r>
          </a:p>
          <a:p>
            <a:pPr algn="just">
              <a:buBlip>
                <a:blip r:embed="rId2"/>
              </a:buBlip>
            </a:pPr>
            <a:endParaRPr lang="el-GR" sz="1700" dirty="0"/>
          </a:p>
          <a:p>
            <a:pPr algn="just">
              <a:buBlip>
                <a:blip r:embed="rId2"/>
              </a:buBlip>
            </a:pPr>
            <a:r>
              <a:rPr lang="el-GR" sz="1700" dirty="0" smtClean="0"/>
              <a:t> Τομογραφία εκπομπής ποζιτρονίων χρησιμοποιεί ραδιενεργά </a:t>
            </a:r>
            <a:r>
              <a:rPr lang="el-GR" sz="1700" dirty="0" err="1" smtClean="0"/>
              <a:t>σημασμένη</a:t>
            </a:r>
            <a:r>
              <a:rPr lang="el-GR" sz="1700" dirty="0" smtClean="0"/>
              <a:t> γλυκόζη για την ανίχνευση καρκινικών κυττάρων</a:t>
            </a:r>
          </a:p>
          <a:p>
            <a:pPr algn="just">
              <a:buBlip>
                <a:blip r:embed="rId2"/>
              </a:buBlip>
            </a:pPr>
            <a:endParaRPr lang="el-GR" sz="1700" dirty="0" smtClean="0"/>
          </a:p>
          <a:p>
            <a:pPr algn="just">
              <a:buBlip>
                <a:blip r:embed="rId2"/>
              </a:buBlip>
            </a:pPr>
            <a:r>
              <a:rPr lang="el-GR" sz="1700" dirty="0" smtClean="0"/>
              <a:t>Το 1931 ο βραβευμένος με Νόμπελ ιατρικής, Γερμανία, ο Otto Warburg, PhD, ανακάλυψε ότι τα καρκινικά κύτταρα έχουν ριζικά διαφορετικό μεταβολισμό σε σύγκριση με τα υγιή κύτταρα. Βρήκε ότι οι κακοήθεις όγκοι εμφανίζουν αυξημένη </a:t>
            </a:r>
            <a:r>
              <a:rPr lang="el-GR" sz="1700" dirty="0" err="1" smtClean="0"/>
              <a:t>γλυκόλυση</a:t>
            </a:r>
            <a:r>
              <a:rPr lang="el-GR" sz="1700" dirty="0" smtClean="0"/>
              <a:t> - μια διαδικασία κατά την οποία η γλυκόζη  χρησιμοποιείται ως καύσιμο από τον καρκίνο - σε σχέση με τα φυσιολογικά κύτταρα.</a:t>
            </a:r>
            <a:endParaRPr lang="en-US" sz="17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Description: http://media.eurekalert.org/multimedia_prod/pub/web/39334_web.jpg"/>
          <p:cNvPicPr>
            <a:picLocks noChangeAspect="1" noChangeArrowheads="1"/>
          </p:cNvPicPr>
          <p:nvPr/>
        </p:nvPicPr>
        <p:blipFill>
          <a:blip r:embed="rId2" cstate="print"/>
          <a:srcRect/>
          <a:stretch>
            <a:fillRect/>
          </a:stretch>
        </p:blipFill>
        <p:spPr bwMode="auto">
          <a:xfrm>
            <a:off x="1085920" y="528152"/>
            <a:ext cx="6942464" cy="561960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a:bodyPr>
          <a:lstStyle/>
          <a:p>
            <a:r>
              <a:rPr lang="el-GR" sz="3600" b="1" spc="300" dirty="0" err="1" smtClean="0">
                <a:effectLst>
                  <a:outerShdw blurRad="38100" dist="38100" dir="2700000" algn="tl">
                    <a:srgbClr val="000000">
                      <a:alpha val="43137"/>
                    </a:srgbClr>
                  </a:outerShdw>
                </a:effectLst>
                <a:latin typeface="Monotype Corsiva" pitchFamily="66" charset="0"/>
              </a:rPr>
              <a:t>Otto</a:t>
            </a:r>
            <a:r>
              <a:rPr lang="el-GR" sz="3600" b="1" spc="300" dirty="0" smtClean="0">
                <a:effectLst>
                  <a:outerShdw blurRad="38100" dist="38100" dir="2700000" algn="tl">
                    <a:srgbClr val="000000">
                      <a:alpha val="43137"/>
                    </a:srgbClr>
                  </a:outerShdw>
                </a:effectLst>
                <a:latin typeface="Monotype Corsiva" pitchFamily="66" charset="0"/>
              </a:rPr>
              <a:t> </a:t>
            </a:r>
            <a:r>
              <a:rPr lang="el-GR" sz="3600" b="1" spc="300" dirty="0" err="1" smtClean="0">
                <a:effectLst>
                  <a:outerShdw blurRad="38100" dist="38100" dir="2700000" algn="tl">
                    <a:srgbClr val="000000">
                      <a:alpha val="43137"/>
                    </a:srgbClr>
                  </a:outerShdw>
                </a:effectLst>
                <a:latin typeface="Monotype Corsiva" pitchFamily="66" charset="0"/>
              </a:rPr>
              <a:t>Warburg</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214282" y="1428736"/>
            <a:ext cx="8715436" cy="5429264"/>
          </a:xfrm>
        </p:spPr>
        <p:txBody>
          <a:bodyPr>
            <a:noAutofit/>
          </a:bodyPr>
          <a:lstStyle/>
          <a:p>
            <a:pPr algn="just">
              <a:spcBef>
                <a:spcPts val="0"/>
              </a:spcBef>
              <a:buBlip>
                <a:blip r:embed="rId2"/>
              </a:buBlip>
            </a:pPr>
            <a:r>
              <a:rPr lang="el-GR" sz="1800" dirty="0" smtClean="0"/>
              <a:t>Ο Δρ </a:t>
            </a:r>
            <a:r>
              <a:rPr lang="el-GR" sz="1800" dirty="0" err="1" smtClean="0"/>
              <a:t>Otto</a:t>
            </a:r>
            <a:r>
              <a:rPr lang="el-GR" sz="1800" dirty="0" smtClean="0"/>
              <a:t> </a:t>
            </a:r>
            <a:r>
              <a:rPr lang="el-GR" sz="1800" dirty="0" err="1" smtClean="0"/>
              <a:t>Warburg</a:t>
            </a:r>
            <a:r>
              <a:rPr lang="el-GR" sz="1800" dirty="0" smtClean="0"/>
              <a:t> 1924 δήλωσε:</a:t>
            </a:r>
            <a:endParaRPr lang="el-GR" sz="1800" dirty="0" smtClean="0">
              <a:solidFill>
                <a:srgbClr val="002060"/>
              </a:solidFill>
            </a:endParaRPr>
          </a:p>
          <a:p>
            <a:pPr algn="just">
              <a:spcBef>
                <a:spcPts val="0"/>
              </a:spcBef>
              <a:buBlip>
                <a:blip r:embed="rId2"/>
              </a:buBlip>
            </a:pPr>
            <a:endParaRPr lang="el-GR" sz="1800" dirty="0" smtClean="0">
              <a:solidFill>
                <a:srgbClr val="002060"/>
              </a:solidFill>
            </a:endParaRPr>
          </a:p>
          <a:p>
            <a:pPr lvl="1" algn="just">
              <a:spcBef>
                <a:spcPts val="0"/>
              </a:spcBef>
              <a:buFont typeface="Wingdings" pitchFamily="2" charset="2"/>
              <a:buChar char="Ø"/>
            </a:pPr>
            <a:r>
              <a:rPr lang="el-GR" sz="1800" dirty="0" smtClean="0"/>
              <a:t>Ο μεταβολισμός του καρκίνου είναι περίπου οκτώ φορές μεγαλύτερος από το μεταβολισμό των φυσιολογικών κυττάρων. Οι γιατροί γνωρίζουν ότι ο καρκίνος μεταβολίζει πολύ διαφορετικά από τα φυσιολογικά κύτταρα. </a:t>
            </a:r>
          </a:p>
          <a:p>
            <a:pPr lvl="1" algn="just">
              <a:spcBef>
                <a:spcPts val="0"/>
              </a:spcBef>
              <a:buFont typeface="Wingdings" pitchFamily="2" charset="2"/>
              <a:buChar char="Ø"/>
            </a:pPr>
            <a:endParaRPr lang="el-GR" sz="1800" dirty="0" smtClean="0"/>
          </a:p>
          <a:p>
            <a:pPr lvl="1" algn="just">
              <a:spcBef>
                <a:spcPts val="0"/>
              </a:spcBef>
              <a:buFont typeface="Wingdings" pitchFamily="2" charset="2"/>
              <a:buChar char="Ø"/>
            </a:pPr>
            <a:r>
              <a:rPr lang="el-GR" sz="1800" dirty="0" smtClean="0"/>
              <a:t>Τα φυσιολογικά κύτταρα χρειάζονται οξυγόνο. Τα καρκινικά κύτταρα περιφρονούν το οξυγόνο.</a:t>
            </a:r>
          </a:p>
          <a:p>
            <a:pPr lvl="1" algn="just">
              <a:spcBef>
                <a:spcPts val="0"/>
              </a:spcBef>
              <a:buFont typeface="Wingdings" pitchFamily="2" charset="2"/>
              <a:buChar char="Ø"/>
            </a:pPr>
            <a:endParaRPr lang="el-GR" sz="1800" dirty="0" smtClean="0"/>
          </a:p>
          <a:p>
            <a:pPr lvl="1" algn="just">
              <a:spcBef>
                <a:spcPts val="0"/>
              </a:spcBef>
              <a:buFont typeface="Wingdings" pitchFamily="2" charset="2"/>
              <a:buChar char="Ø"/>
            </a:pPr>
            <a:r>
              <a:rPr lang="el-GR" sz="1800" dirty="0" smtClean="0"/>
              <a:t>Υπόθεση </a:t>
            </a:r>
            <a:r>
              <a:rPr lang="el-GR" sz="1800" dirty="0" err="1" smtClean="0"/>
              <a:t>Warburg</a:t>
            </a:r>
            <a:r>
              <a:rPr lang="el-GR" sz="1800" dirty="0" smtClean="0"/>
              <a:t> ήταν ότι η ανάπτυξη του καρκίνου προκαλείται όταν τα καρκινικά κύτταρα μετατρέπουν τη  γλυκόζη σε ενέργεια χωρίς τη χρήση οξυγόνου.</a:t>
            </a:r>
          </a:p>
          <a:p>
            <a:pPr lvl="1" algn="just">
              <a:spcBef>
                <a:spcPts val="0"/>
              </a:spcBef>
              <a:buFont typeface="Wingdings" pitchFamily="2" charset="2"/>
              <a:buChar char="Ø"/>
            </a:pPr>
            <a:endParaRPr lang="el-GR" sz="1800" dirty="0" smtClean="0"/>
          </a:p>
          <a:p>
            <a:pPr lvl="1" algn="just">
              <a:spcBef>
                <a:spcPts val="0"/>
              </a:spcBef>
              <a:buFont typeface="Wingdings" pitchFamily="2" charset="2"/>
              <a:buChar char="Ø"/>
            </a:pPr>
            <a:r>
              <a:rPr lang="el-GR" sz="1800" dirty="0" smtClean="0"/>
              <a:t>Τα υγιή κύτταρα αποκτούν την ενέργεια από τη μετατροπή </a:t>
            </a:r>
            <a:r>
              <a:rPr lang="el-GR" sz="1800" dirty="0" err="1" smtClean="0"/>
              <a:t>πυροσταφυλικού</a:t>
            </a:r>
            <a:r>
              <a:rPr lang="el-GR" sz="1800" dirty="0" smtClean="0"/>
              <a:t> σε οξυγόνο, ο καρκίνος πρέπει να θεωρείται μια </a:t>
            </a:r>
            <a:r>
              <a:rPr lang="el-GR" sz="1800" dirty="0" err="1" smtClean="0"/>
              <a:t>μιτοχονδριακή</a:t>
            </a:r>
            <a:r>
              <a:rPr lang="el-GR" sz="1800" dirty="0" smtClean="0"/>
              <a:t> δυσλειτουργία. </a:t>
            </a:r>
          </a:p>
          <a:p>
            <a:pPr algn="just">
              <a:spcBef>
                <a:spcPts val="0"/>
              </a:spcBef>
              <a:buBlip>
                <a:blip r:embed="rId2"/>
              </a:buBlip>
            </a:pPr>
            <a:endParaRPr lang="el-GR" sz="1800" dirty="0" smtClean="0"/>
          </a:p>
          <a:p>
            <a:pPr algn="just">
              <a:spcBef>
                <a:spcPts val="0"/>
              </a:spcBef>
              <a:buBlip>
                <a:blip r:embed="rId2"/>
              </a:buBlip>
            </a:pPr>
            <a:r>
              <a:rPr lang="el-GR" sz="1800" dirty="0" smtClean="0"/>
              <a:t>Ένα χρόνο μετά ο </a:t>
            </a:r>
            <a:r>
              <a:rPr lang="en-US" sz="1800" dirty="0" smtClean="0"/>
              <a:t>Otto</a:t>
            </a:r>
            <a:r>
              <a:rPr lang="el-GR" sz="1800" dirty="0" smtClean="0"/>
              <a:t> </a:t>
            </a:r>
            <a:r>
              <a:rPr lang="el-GR" sz="1800" dirty="0" err="1" smtClean="0"/>
              <a:t>Warburg</a:t>
            </a:r>
            <a:r>
              <a:rPr lang="el-GR" sz="1800" dirty="0" smtClean="0"/>
              <a:t> ξεκίνησε τα πειράματά του, που τελικά έληξαν για αυτόν με το βραβείο Νόμπελ</a:t>
            </a:r>
          </a:p>
          <a:p>
            <a:pPr>
              <a:spcBef>
                <a:spcPts val="0"/>
              </a:spcBef>
            </a:pPr>
            <a:endParaRPr lang="en-US" sz="1800" dirty="0">
              <a:solidFill>
                <a:srgbClr val="00206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Προοπτική ζωής;</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457200" y="2000240"/>
            <a:ext cx="8229600" cy="4125923"/>
          </a:xfrm>
        </p:spPr>
        <p:txBody>
          <a:bodyPr>
            <a:normAutofit/>
          </a:bodyPr>
          <a:lstStyle/>
          <a:p>
            <a:pPr algn="just">
              <a:buBlip>
                <a:blip r:embed="rId2"/>
              </a:buBlip>
            </a:pPr>
            <a:r>
              <a:rPr lang="el-GR" sz="1800" dirty="0" smtClean="0"/>
              <a:t>Ο Δρ </a:t>
            </a:r>
            <a:r>
              <a:rPr lang="el-GR" sz="1800" dirty="0" err="1" smtClean="0"/>
              <a:t>Horner</a:t>
            </a:r>
            <a:r>
              <a:rPr lang="el-GR" sz="1800" dirty="0" smtClean="0"/>
              <a:t> μιλά για μια μελέτη που διεξήχθη από την Ιατρική Σχολή του Χάρβαρντ (2004), η οποία διαπίστωσε ότι οι γυναίκες που, ως έφηβοι, είχαν  υψηλό </a:t>
            </a:r>
            <a:r>
              <a:rPr lang="el-GR" sz="1800" dirty="0" err="1" smtClean="0"/>
              <a:t>γλυκαιμικό</a:t>
            </a:r>
            <a:r>
              <a:rPr lang="el-GR" sz="1800" dirty="0" smtClean="0"/>
              <a:t> δείκτη , τα αυξημένα επίπεδα γλυκόζης στο αίμα τους είχαν υψηλότερη συχνότητα εμφάνισης του καρκίνου του μαστού αργότερα στη ζωή. </a:t>
            </a:r>
          </a:p>
          <a:p>
            <a:pPr algn="just">
              <a:buBlip>
                <a:blip r:embed="rId2"/>
              </a:buBlip>
            </a:pPr>
            <a:endParaRPr lang="el-GR" sz="1800" dirty="0" smtClean="0"/>
          </a:p>
          <a:p>
            <a:pPr lvl="1" algn="just">
              <a:buBlip>
                <a:blip r:embed="rId2"/>
              </a:buBlip>
            </a:pPr>
            <a:r>
              <a:rPr lang="el-GR" sz="1800" dirty="0" smtClean="0"/>
              <a:t>«Έτσι,» είπε «ενθαρρύνοντας την έφηβη κόρη σας να γίνουν περικοπές στον τομέα της ζάχαρης θα βοηθήσει να μειώσει τον κίνδυνο της εμφάνισης καρκίνου του μαστού για το υπόλοιπο της ζωής της».</a:t>
            </a:r>
          </a:p>
          <a:p>
            <a:pPr algn="just">
              <a:buBlip>
                <a:blip r:embed="rId2"/>
              </a:buBlip>
            </a:pP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Διατροφή</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p:txBody>
          <a:bodyPr>
            <a:normAutofit/>
          </a:bodyPr>
          <a:lstStyle/>
          <a:p>
            <a:pPr>
              <a:buBlip>
                <a:blip r:embed="rId2"/>
              </a:buBlip>
            </a:pPr>
            <a:r>
              <a:rPr lang="el-GR" sz="1800" dirty="0" smtClean="0">
                <a:latin typeface="Times New Roman" pitchFamily="18" charset="0"/>
                <a:cs typeface="Times New Roman" pitchFamily="18" charset="0"/>
              </a:rPr>
              <a:t>Παράγοντας ο οποίος μετά από μακροχρόνιες </a:t>
            </a:r>
            <a:r>
              <a:rPr lang="en-US" sz="1800" dirty="0" smtClean="0">
                <a:latin typeface="Times New Roman" pitchFamily="18" charset="0"/>
                <a:cs typeface="Times New Roman" pitchFamily="18" charset="0"/>
              </a:rPr>
              <a:t>in vivo</a:t>
            </a:r>
            <a:r>
              <a:rPr lang="el-G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in vitro </a:t>
            </a:r>
            <a:r>
              <a:rPr lang="el-GR" sz="1800" dirty="0" smtClean="0">
                <a:latin typeface="Times New Roman" pitchFamily="18" charset="0"/>
                <a:cs typeface="Times New Roman" pitchFamily="18" charset="0"/>
              </a:rPr>
              <a:t>και στην συνέχεια κλινικές μελέτες, αναδεικνύει την σχέση της διατροφής και της </a:t>
            </a:r>
            <a:r>
              <a:rPr lang="el-GR" sz="1800" dirty="0" err="1" smtClean="0">
                <a:latin typeface="Times New Roman" pitchFamily="18" charset="0"/>
                <a:cs typeface="Times New Roman" pitchFamily="18" charset="0"/>
              </a:rPr>
              <a:t>νεοπλασματικής</a:t>
            </a:r>
            <a:r>
              <a:rPr lang="el-GR" sz="1800" dirty="0" smtClean="0">
                <a:latin typeface="Times New Roman" pitchFamily="18" charset="0"/>
                <a:cs typeface="Times New Roman" pitchFamily="18" charset="0"/>
              </a:rPr>
              <a:t> νόσου. </a:t>
            </a:r>
          </a:p>
          <a:p>
            <a:pPr>
              <a:buBlip>
                <a:blip r:embed="rId2"/>
              </a:buBlip>
            </a:pPr>
            <a:endParaRPr lang="el-GR" sz="1800" dirty="0" smtClean="0">
              <a:latin typeface="Times New Roman" pitchFamily="18" charset="0"/>
              <a:cs typeface="Times New Roman" pitchFamily="18" charset="0"/>
            </a:endParaRPr>
          </a:p>
          <a:p>
            <a:pPr>
              <a:buBlip>
                <a:blip r:embed="rId2"/>
              </a:buBlip>
            </a:pPr>
            <a:r>
              <a:rPr lang="el-GR" sz="1800" dirty="0" smtClean="0"/>
              <a:t>Έχει υπολογιστεί από το Αμερικανικό Ινστιτούτο Έρευνας για τον Καρκίνο, ότι το 30-40 τοις εκατό όλων των καρκίνων μπορούν να προληφθούν με την κατάλληλη διατροφή, τη σωματική δραστηριότητα και τη συντήρηση του σωστού σωματικού βάρους.</a:t>
            </a:r>
          </a:p>
          <a:p>
            <a:pPr>
              <a:buBlip>
                <a:blip r:embed="rId2"/>
              </a:buBlip>
            </a:pPr>
            <a:endParaRPr lang="el-GR" sz="1800" dirty="0" smtClean="0"/>
          </a:p>
          <a:p>
            <a:pPr>
              <a:buBlip>
                <a:blip r:embed="rId2"/>
              </a:buBlip>
            </a:pPr>
            <a:r>
              <a:rPr lang="el-GR" sz="1800" dirty="0" smtClean="0"/>
              <a:t>Είναι πιθανό  τα ποσοστό να είναι υψηλότερο από αυτό, για ορισμένες μεμονωμένες μορφές καρκίνου και σε ορισμένες περιπτώσεις αρρώστων (άτομα με σακχαρώδη διαβήτη,</a:t>
            </a:r>
            <a:r>
              <a:rPr lang="en-US" sz="1800" dirty="0" smtClean="0"/>
              <a:t> </a:t>
            </a:r>
            <a:r>
              <a:rPr lang="el-GR" sz="1800" dirty="0" smtClean="0"/>
              <a:t>παχύσαρκα). </a:t>
            </a:r>
          </a:p>
          <a:p>
            <a:endParaRPr lang="el-GR" sz="1600" dirty="0" smtClean="0"/>
          </a:p>
          <a:p>
            <a:endParaRPr lang="el-GR" sz="1600" dirty="0" smtClean="0">
              <a:latin typeface="Times New Roman" pitchFamily="18" charset="0"/>
              <a:cs typeface="Times New Roman" pitchFamily="18" charset="0"/>
            </a:endParaRPr>
          </a:p>
          <a:p>
            <a:endParaRPr lang="el-GR"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Δομικά στοιχεία της διατροφής</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457200" y="2060848"/>
            <a:ext cx="8229600" cy="4065315"/>
          </a:xfrm>
        </p:spPr>
        <p:txBody>
          <a:bodyPr>
            <a:normAutofit/>
          </a:bodyPr>
          <a:lstStyle/>
          <a:p>
            <a:pPr algn="just">
              <a:buBlip>
                <a:blip r:embed="rId2"/>
              </a:buBlip>
            </a:pPr>
            <a:r>
              <a:rPr lang="el-GR" sz="1800" dirty="0" smtClean="0">
                <a:latin typeface="Times New Roman" pitchFamily="18" charset="0"/>
                <a:cs typeface="Times New Roman" pitchFamily="18" charset="0"/>
              </a:rPr>
              <a:t>Νερό </a:t>
            </a:r>
          </a:p>
          <a:p>
            <a:pPr algn="just">
              <a:buBlip>
                <a:blip r:embed="rId2"/>
              </a:buBlip>
            </a:pPr>
            <a:endParaRPr lang="el-GR" sz="1800" dirty="0" smtClean="0">
              <a:latin typeface="Times New Roman" pitchFamily="18" charset="0"/>
              <a:cs typeface="Times New Roman" pitchFamily="18" charset="0"/>
            </a:endParaRPr>
          </a:p>
          <a:p>
            <a:pPr algn="just">
              <a:buBlip>
                <a:blip r:embed="rId2"/>
              </a:buBlip>
            </a:pPr>
            <a:r>
              <a:rPr lang="el-GR" sz="1800" dirty="0" smtClean="0">
                <a:latin typeface="Times New Roman" pitchFamily="18" charset="0"/>
                <a:cs typeface="Times New Roman" pitchFamily="18" charset="0"/>
              </a:rPr>
              <a:t>Πρωτεΐνες ( συμμετέχουν στην </a:t>
            </a:r>
            <a:r>
              <a:rPr lang="el-GR" sz="1800" dirty="0" err="1" smtClean="0">
                <a:latin typeface="Times New Roman" pitchFamily="18" charset="0"/>
                <a:cs typeface="Times New Roman" pitchFamily="18" charset="0"/>
              </a:rPr>
              <a:t>οξεοβασική</a:t>
            </a:r>
            <a:r>
              <a:rPr lang="el-GR" sz="1800" dirty="0" smtClean="0">
                <a:latin typeface="Times New Roman" pitchFamily="18" charset="0"/>
                <a:cs typeface="Times New Roman" pitchFamily="18" charset="0"/>
              </a:rPr>
              <a:t> ισορροπία)</a:t>
            </a:r>
          </a:p>
          <a:p>
            <a:pPr algn="just">
              <a:buBlip>
                <a:blip r:embed="rId2"/>
              </a:buBlip>
            </a:pPr>
            <a:endParaRPr lang="el-GR" sz="1800" dirty="0" smtClean="0">
              <a:latin typeface="Times New Roman" pitchFamily="18" charset="0"/>
              <a:cs typeface="Times New Roman" pitchFamily="18" charset="0"/>
            </a:endParaRPr>
          </a:p>
          <a:p>
            <a:pPr algn="just">
              <a:buBlip>
                <a:blip r:embed="rId2"/>
              </a:buBlip>
            </a:pPr>
            <a:r>
              <a:rPr lang="el-GR" sz="1800" dirty="0" smtClean="0">
                <a:latin typeface="Times New Roman" pitchFamily="18" charset="0"/>
                <a:cs typeface="Times New Roman" pitchFamily="18" charset="0"/>
              </a:rPr>
              <a:t>Ιχνοστοιχεία : μεταλλικά στοιχεία και βιταμίνες. </a:t>
            </a:r>
          </a:p>
          <a:p>
            <a:pPr algn="just">
              <a:buBlip>
                <a:blip r:embed="rId2"/>
              </a:buBlip>
            </a:pPr>
            <a:endParaRPr lang="el-GR" sz="1800" dirty="0" smtClean="0">
              <a:latin typeface="Times New Roman" pitchFamily="18" charset="0"/>
              <a:cs typeface="Times New Roman" pitchFamily="18" charset="0"/>
            </a:endParaRPr>
          </a:p>
          <a:p>
            <a:pPr algn="just">
              <a:buBlip>
                <a:blip r:embed="rId2"/>
              </a:buBlip>
            </a:pPr>
            <a:r>
              <a:rPr lang="el-GR" sz="1800" dirty="0" smtClean="0">
                <a:latin typeface="Times New Roman" pitchFamily="18" charset="0"/>
                <a:cs typeface="Times New Roman" pitchFamily="18" charset="0"/>
              </a:rPr>
              <a:t>Υδατάνθρακες (βασική πηγή γλυκόζης)</a:t>
            </a:r>
          </a:p>
          <a:p>
            <a:endParaRPr lang="el-GR" sz="1800" dirty="0" smtClean="0">
              <a:latin typeface="Times New Roman" pitchFamily="18" charset="0"/>
              <a:cs typeface="Times New Roman" pitchFamily="18" charset="0"/>
            </a:endParaRPr>
          </a:p>
          <a:p>
            <a:endParaRPr lang="el-GR"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Νερό</a:t>
            </a:r>
            <a:endParaRPr lang="en-US" sz="3600" b="1"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0" y="1214422"/>
            <a:ext cx="9144000" cy="5643578"/>
          </a:xfrm>
        </p:spPr>
        <p:txBody>
          <a:bodyPr>
            <a:noAutofit/>
          </a:bodyPr>
          <a:lstStyle/>
          <a:p>
            <a:pPr algn="just">
              <a:buBlip>
                <a:blip r:embed="rId2"/>
              </a:buBlip>
            </a:pPr>
            <a:r>
              <a:rPr lang="el-GR" dirty="0" smtClean="0"/>
              <a:t>Κάθε χρόνο, σύμφωνα με τα Κέντρα Πρόληψης και Ελέγχου Νόσων (</a:t>
            </a:r>
            <a:r>
              <a:rPr lang="el-GR" dirty="0" err="1" smtClean="0"/>
              <a:t>Centers</a:t>
            </a:r>
            <a:r>
              <a:rPr lang="el-GR" dirty="0" smtClean="0"/>
              <a:t> </a:t>
            </a:r>
            <a:r>
              <a:rPr lang="el-GR" dirty="0" err="1" smtClean="0"/>
              <a:t>for</a:t>
            </a:r>
            <a:r>
              <a:rPr lang="el-GR" dirty="0" smtClean="0"/>
              <a:t> </a:t>
            </a:r>
            <a:r>
              <a:rPr lang="el-GR" dirty="0" err="1" smtClean="0"/>
              <a:t>Disease</a:t>
            </a:r>
            <a:r>
              <a:rPr lang="el-GR" dirty="0" smtClean="0"/>
              <a:t> </a:t>
            </a:r>
            <a:r>
              <a:rPr lang="el-GR" dirty="0" err="1" smtClean="0"/>
              <a:t>Control</a:t>
            </a:r>
            <a:r>
              <a:rPr lang="el-GR" dirty="0" smtClean="0"/>
              <a:t> </a:t>
            </a:r>
            <a:r>
              <a:rPr lang="el-GR" dirty="0" err="1" smtClean="0"/>
              <a:t>and</a:t>
            </a:r>
            <a:r>
              <a:rPr lang="el-GR" dirty="0" smtClean="0"/>
              <a:t> </a:t>
            </a:r>
            <a:r>
              <a:rPr lang="el-GR" dirty="0" err="1" smtClean="0"/>
              <a:t>Prevention</a:t>
            </a:r>
            <a:r>
              <a:rPr lang="el-GR" dirty="0" smtClean="0"/>
              <a:t>-CDC), σχεδόν 1.000.000 άνθρωποι στις ΗΠΑ νοσούν λόγω μολυσμένου νερού, και 900 πε </a:t>
            </a:r>
            <a:r>
              <a:rPr lang="el-GR" dirty="0" err="1" smtClean="0"/>
              <a:t>θαίνουν</a:t>
            </a:r>
            <a:r>
              <a:rPr lang="el-GR" dirty="0" smtClean="0"/>
              <a:t> από  </a:t>
            </a:r>
            <a:r>
              <a:rPr lang="el-GR" dirty="0" err="1" smtClean="0"/>
              <a:t>υδατογενή</a:t>
            </a:r>
            <a:r>
              <a:rPr lang="el-GR" dirty="0" smtClean="0"/>
              <a:t> νοσήματα. </a:t>
            </a:r>
          </a:p>
          <a:p>
            <a:pPr algn="just">
              <a:buBlip>
                <a:blip r:embed="rId2"/>
              </a:buBlip>
            </a:pPr>
            <a:endParaRPr lang="el-GR" dirty="0" smtClean="0"/>
          </a:p>
          <a:p>
            <a:pPr algn="just">
              <a:buBlip>
                <a:blip r:embed="rId2"/>
              </a:buBlip>
            </a:pPr>
            <a:r>
              <a:rPr lang="el-GR" dirty="0" smtClean="0"/>
              <a:t>Οι μεγαλύτερες ανησυχίες σήμερα σχετικά με την ποιότητα του νερού εστιάζουν στο χλώριο, το αρσενικό, την </a:t>
            </a:r>
            <a:r>
              <a:rPr lang="el-GR" dirty="0" err="1" smtClean="0"/>
              <a:t>ατραζίνη</a:t>
            </a:r>
            <a:r>
              <a:rPr lang="el-GR" dirty="0" smtClean="0"/>
              <a:t> και άλλες ενώσεις γνωστές ως </a:t>
            </a:r>
            <a:r>
              <a:rPr lang="el-GR" dirty="0" err="1" smtClean="0"/>
              <a:t>τριαζίνες</a:t>
            </a:r>
            <a:r>
              <a:rPr lang="el-GR" dirty="0" smtClean="0"/>
              <a:t>, </a:t>
            </a:r>
            <a:r>
              <a:rPr lang="el-GR" dirty="0" err="1" smtClean="0"/>
              <a:t>υπερχλωρικό</a:t>
            </a:r>
            <a:r>
              <a:rPr lang="el-GR" dirty="0" smtClean="0"/>
              <a:t> άλας, </a:t>
            </a:r>
            <a:r>
              <a:rPr lang="el-GR" dirty="0" err="1" smtClean="0"/>
              <a:t>οργανοφωσφορικά</a:t>
            </a:r>
            <a:r>
              <a:rPr lang="el-GR" dirty="0" smtClean="0"/>
              <a:t> παρασιτοκτόνα, </a:t>
            </a:r>
            <a:r>
              <a:rPr lang="el-GR" dirty="0" err="1" smtClean="0"/>
              <a:t>τριχαλομεθάνες</a:t>
            </a:r>
            <a:r>
              <a:rPr lang="el-GR" dirty="0" smtClean="0"/>
              <a:t>, μόλυβδος, </a:t>
            </a:r>
            <a:r>
              <a:rPr lang="el-GR" dirty="0" err="1" smtClean="0"/>
              <a:t>φυτοκτόνα</a:t>
            </a:r>
            <a:r>
              <a:rPr lang="el-GR" dirty="0" smtClean="0"/>
              <a:t> όπως το </a:t>
            </a:r>
            <a:r>
              <a:rPr lang="el-GR" dirty="0" err="1" smtClean="0"/>
              <a:t>acetochlor</a:t>
            </a:r>
            <a:r>
              <a:rPr lang="el-GR" dirty="0" smtClean="0"/>
              <a:t>, και παράσιτα. </a:t>
            </a:r>
          </a:p>
          <a:p>
            <a:pPr algn="just">
              <a:buBlip>
                <a:blip r:embed="rId2"/>
              </a:buBlip>
            </a:pPr>
            <a:endParaRPr lang="el-GR" dirty="0" smtClean="0"/>
          </a:p>
          <a:p>
            <a:pPr algn="just">
              <a:buBlip>
                <a:blip r:embed="rId2"/>
              </a:buBlip>
            </a:pPr>
            <a:r>
              <a:rPr lang="el-GR" dirty="0" smtClean="0"/>
              <a:t>Τα επίπεδα χλωρίου στο πόσιμο νερό σήμερα μπορεί να είναι αρκετά υψηλά, ενώ κάποια υποπροϊόντα χλωρίου θεωρούνται καρκινογόνα.</a:t>
            </a:r>
          </a:p>
          <a:p>
            <a:pPr algn="just">
              <a:buBlip>
                <a:blip r:embed="rId2"/>
              </a:buBlip>
            </a:pPr>
            <a:endParaRPr lang="el-GR" dirty="0" smtClean="0"/>
          </a:p>
          <a:p>
            <a:pPr algn="just">
              <a:buBlip>
                <a:blip r:embed="rId2"/>
              </a:buBlip>
            </a:pPr>
            <a:r>
              <a:rPr lang="el-GR" dirty="0" smtClean="0"/>
              <a:t>Η Υπηρεσία Προστασίας του Περιβάλλοντος των ΗΠΑ (</a:t>
            </a:r>
            <a:r>
              <a:rPr lang="el-GR" dirty="0" err="1" smtClean="0"/>
              <a:t>Environmental</a:t>
            </a:r>
            <a:r>
              <a:rPr lang="el-GR" dirty="0" smtClean="0"/>
              <a:t> </a:t>
            </a:r>
            <a:r>
              <a:rPr lang="el-GR" dirty="0" err="1" smtClean="0"/>
              <a:t>Protection</a:t>
            </a:r>
            <a:r>
              <a:rPr lang="el-GR" dirty="0" smtClean="0"/>
              <a:t> </a:t>
            </a:r>
            <a:r>
              <a:rPr lang="el-GR" dirty="0" err="1" smtClean="0"/>
              <a:t>Agency</a:t>
            </a:r>
            <a:r>
              <a:rPr lang="el-GR" dirty="0" smtClean="0"/>
              <a:t>-EPA) αναζητά βήματα ώστε να μειωθούν τα επίπεδα χλωρίου.</a:t>
            </a:r>
          </a:p>
          <a:p>
            <a:pPr algn="just">
              <a:buBlip>
                <a:blip r:embed="rId2"/>
              </a:buBlip>
            </a:pPr>
            <a:endParaRPr lang="el-GR" b="1" dirty="0" smtClean="0"/>
          </a:p>
          <a:p>
            <a:pPr algn="just">
              <a:buBlip>
                <a:blip r:embed="rId2"/>
              </a:buBlip>
            </a:pPr>
            <a:r>
              <a:rPr lang="el-GR" dirty="0" smtClean="0"/>
              <a:t>Τα παρασιτοκτόνα ενέχουν κίνδυνο σε οποιαδήποτε περιοχή το νερό αντλείται από υπόγειες πηγές. </a:t>
            </a:r>
          </a:p>
          <a:p>
            <a:pPr algn="just">
              <a:buBlip>
                <a:blip r:embed="rId2"/>
              </a:buBlip>
            </a:pPr>
            <a:endParaRPr lang="el-GR" dirty="0" smtClean="0"/>
          </a:p>
          <a:p>
            <a:pPr algn="just">
              <a:buBlip>
                <a:blip r:embed="rId2"/>
              </a:buBlip>
            </a:pPr>
            <a:r>
              <a:rPr lang="el-GR" dirty="0" smtClean="0"/>
              <a:t>Υπάρχει η υποψία ότι προκαλούν, ή τουλάχιστον συμβάλλουν στην αυξημένη συχνότητα εμφάνισης καρκίνου, ειδικά καρκίνου του μαστού. </a:t>
            </a:r>
          </a:p>
          <a:p>
            <a:pPr algn="just">
              <a:buBlip>
                <a:blip r:embed="rId2"/>
              </a:buBlip>
            </a:pPr>
            <a:endParaRPr lang="el-GR" dirty="0" smtClean="0"/>
          </a:p>
          <a:p>
            <a:pPr algn="just">
              <a:buBlip>
                <a:blip r:embed="rId2"/>
              </a:buBlip>
            </a:pPr>
            <a:r>
              <a:rPr lang="el-GR" dirty="0" smtClean="0"/>
              <a:t>Τα υπολείμματα παρασιτοκτόνων που χρησιμοποιήθηκαν παραμένουν στη γη για πολλά χρόνια.</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spc="300" dirty="0" smtClean="0">
                <a:effectLst>
                  <a:outerShdw blurRad="38100" dist="38100" dir="2700000" algn="tl">
                    <a:srgbClr val="000000">
                      <a:alpha val="43137"/>
                    </a:srgbClr>
                  </a:outerShdw>
                </a:effectLst>
                <a:latin typeface="Monotype Corsiva" pitchFamily="66" charset="0"/>
              </a:rPr>
              <a:t>Εντερικός βλεννογόνος και </a:t>
            </a:r>
            <a:r>
              <a:rPr lang="el-GR" sz="3600" b="1" spc="300" dirty="0" err="1" smtClean="0">
                <a:effectLst>
                  <a:outerShdw blurRad="38100" dist="38100" dir="2700000" algn="tl">
                    <a:srgbClr val="000000">
                      <a:alpha val="43137"/>
                    </a:srgbClr>
                  </a:outerShdw>
                </a:effectLst>
                <a:latin typeface="Monotype Corsiva" pitchFamily="66" charset="0"/>
              </a:rPr>
              <a:t>προβιοτικά</a:t>
            </a:r>
            <a:r>
              <a:rPr lang="el-GR" sz="3600" b="1" spc="300" dirty="0" smtClean="0">
                <a:effectLst>
                  <a:outerShdw blurRad="38100" dist="38100" dir="2700000" algn="tl">
                    <a:srgbClr val="000000">
                      <a:alpha val="43137"/>
                    </a:srgbClr>
                  </a:outerShdw>
                </a:effectLst>
                <a:latin typeface="Monotype Corsiva" pitchFamily="66" charset="0"/>
              </a:rPr>
              <a:t> </a:t>
            </a:r>
            <a:endParaRPr lang="en-US" sz="3600" spc="300" dirty="0">
              <a:effectLst>
                <a:outerShdw blurRad="38100" dist="38100" dir="2700000" algn="tl">
                  <a:srgbClr val="000000">
                    <a:alpha val="43137"/>
                  </a:srgbClr>
                </a:outerShdw>
              </a:effectLst>
              <a:latin typeface="Monotype Corsiva" pitchFamily="66" charset="0"/>
            </a:endParaRPr>
          </a:p>
        </p:txBody>
      </p:sp>
      <p:sp>
        <p:nvSpPr>
          <p:cNvPr id="3" name="2 - Θέση περιεχομένου"/>
          <p:cNvSpPr>
            <a:spLocks noGrp="1"/>
          </p:cNvSpPr>
          <p:nvPr>
            <p:ph idx="1"/>
          </p:nvPr>
        </p:nvSpPr>
        <p:spPr>
          <a:xfrm>
            <a:off x="0" y="1600200"/>
            <a:ext cx="9144000" cy="5043510"/>
          </a:xfrm>
        </p:spPr>
        <p:txBody>
          <a:bodyPr>
            <a:noAutofit/>
          </a:bodyPr>
          <a:lstStyle/>
          <a:p>
            <a:pPr algn="just">
              <a:buNone/>
            </a:pPr>
            <a:r>
              <a:rPr lang="el-GR" sz="1800" dirty="0" smtClean="0"/>
              <a:t>Το έντερο αποτελεί το οικοσύστημα του οργανισμού.</a:t>
            </a:r>
          </a:p>
          <a:p>
            <a:pPr algn="just">
              <a:buNone/>
            </a:pPr>
            <a:endParaRPr lang="el-GR" sz="1800" dirty="0" smtClean="0"/>
          </a:p>
          <a:p>
            <a:pPr algn="just">
              <a:buNone/>
            </a:pPr>
            <a:r>
              <a:rPr lang="el-GR" sz="1800" dirty="0" smtClean="0"/>
              <a:t>Τα βακτήρια που βρίσκονται στο έντερο έχουν γενικά συμβιωτική σχέση με τους ξενιστές, τα φίλια προς τον εντερικό βλεννογόνο βακτήρια που βοηθούν στην πέψη των τροφίμων με την παροχή επιπλέον ενζύμων, όπως </a:t>
            </a:r>
            <a:r>
              <a:rPr lang="el-GR" sz="1800" dirty="0" err="1" smtClean="0"/>
              <a:t>λακτάση</a:t>
            </a:r>
            <a:r>
              <a:rPr lang="el-GR" sz="1800" dirty="0" smtClean="0"/>
              <a:t>, στο λεπτό έντερο. </a:t>
            </a:r>
          </a:p>
          <a:p>
            <a:pPr algn="just">
              <a:buNone/>
            </a:pPr>
            <a:endParaRPr lang="el-GR" sz="1800" dirty="0" smtClean="0"/>
          </a:p>
          <a:p>
            <a:pPr algn="just">
              <a:buNone/>
            </a:pPr>
            <a:r>
              <a:rPr lang="el-GR" sz="1800" dirty="0" smtClean="0"/>
              <a:t>Τα φίλια βακτήρια βοηθούν στην ενίσχυση του ανοσοποιητικού και στην πρόληψη του καρκίνου σε διάφορα στάδια της ανάπτυξης. </a:t>
            </a:r>
          </a:p>
          <a:p>
            <a:pPr algn="just">
              <a:buNone/>
            </a:pPr>
            <a:endParaRPr lang="el-GR" sz="1800" dirty="0" smtClean="0"/>
          </a:p>
          <a:p>
            <a:pPr algn="just">
              <a:buBlip>
                <a:blip r:embed="rId2"/>
              </a:buBlip>
            </a:pPr>
            <a:r>
              <a:rPr lang="el-GR" sz="1800" dirty="0" smtClean="0"/>
              <a:t>Είδη όπως οι </a:t>
            </a:r>
            <a:r>
              <a:rPr lang="el-GR" sz="1800" i="1" dirty="0" err="1" smtClean="0"/>
              <a:t>Lactobacillus</a:t>
            </a:r>
            <a:r>
              <a:rPr lang="el-GR" sz="1800" dirty="0" smtClean="0"/>
              <a:t> και </a:t>
            </a:r>
            <a:r>
              <a:rPr lang="el-GR" sz="1800" i="1" dirty="0" err="1" smtClean="0"/>
              <a:t>Eubacterium</a:t>
            </a:r>
            <a:r>
              <a:rPr lang="el-GR" sz="1800" i="1" dirty="0" smtClean="0"/>
              <a:t> </a:t>
            </a:r>
            <a:r>
              <a:rPr lang="el-GR" sz="1800" i="1" dirty="0" err="1" smtClean="0"/>
              <a:t>aerofaciens</a:t>
            </a:r>
            <a:r>
              <a:rPr lang="el-GR" sz="1800" dirty="0" smtClean="0"/>
              <a:t>, συνδέθηκαν με πληθυσμούς με τον χαμηλότερο κίνδυνο καρκίνου του </a:t>
            </a:r>
            <a:r>
              <a:rPr lang="el-GR" sz="1800" dirty="0" err="1" smtClean="0"/>
              <a:t>παχέος</a:t>
            </a:r>
            <a:r>
              <a:rPr lang="el-GR" sz="1800" dirty="0" smtClean="0"/>
              <a:t> εντέρου, </a:t>
            </a:r>
          </a:p>
          <a:p>
            <a:pPr algn="just">
              <a:buBlip>
                <a:blip r:embed="rId2"/>
              </a:buBlip>
            </a:pPr>
            <a:r>
              <a:rPr lang="el-GR" sz="1800" dirty="0" smtClean="0"/>
              <a:t>Οι </a:t>
            </a:r>
            <a:r>
              <a:rPr lang="el-GR" sz="1800" i="1" dirty="0" err="1" smtClean="0"/>
              <a:t>Bacteroides</a:t>
            </a:r>
            <a:r>
              <a:rPr lang="el-GR" sz="1800" dirty="0" smtClean="0"/>
              <a:t> και </a:t>
            </a:r>
            <a:r>
              <a:rPr lang="el-GR" sz="1800" i="1" dirty="0" err="1" smtClean="0"/>
              <a:t>Bifidobacterium</a:t>
            </a:r>
            <a:r>
              <a:rPr lang="el-GR" sz="1800" dirty="0" smtClean="0"/>
              <a:t> σχετίζονται με αυξημένο κίνδυνο καρκίνου του </a:t>
            </a:r>
            <a:r>
              <a:rPr lang="el-GR" sz="1800" dirty="0" err="1" smtClean="0"/>
              <a:t>παχέος</a:t>
            </a:r>
            <a:r>
              <a:rPr lang="el-GR" sz="1800" dirty="0" smtClean="0"/>
              <a:t> εντέρου</a:t>
            </a:r>
          </a:p>
          <a:p>
            <a:pPr algn="just">
              <a:buBlip>
                <a:blip r:embed="rId2"/>
              </a:buBlip>
            </a:pPr>
            <a:r>
              <a:rPr lang="el-GR" sz="1800" dirty="0" smtClean="0"/>
              <a:t>Τα </a:t>
            </a:r>
            <a:r>
              <a:rPr lang="el-GR" sz="1800" dirty="0" err="1" smtClean="0"/>
              <a:t>προβιοτικά</a:t>
            </a:r>
            <a:r>
              <a:rPr lang="el-GR" sz="1800" dirty="0" smtClean="0"/>
              <a:t> παράγουν λιπαρά οξέα βραχείας αλυσίδας στο κόλον, μειώνουν το επίπεδο </a:t>
            </a:r>
            <a:r>
              <a:rPr lang="el-GR" sz="1800" dirty="0" err="1" smtClean="0"/>
              <a:t>προκαρκινικών</a:t>
            </a:r>
            <a:r>
              <a:rPr lang="el-GR" sz="1800" dirty="0" smtClean="0"/>
              <a:t> ενζύμων όπως βήτα-</a:t>
            </a:r>
            <a:r>
              <a:rPr lang="el-GR" sz="1800" dirty="0" err="1" smtClean="0"/>
              <a:t>γλυκουρονιδάση</a:t>
            </a:r>
            <a:r>
              <a:rPr lang="el-GR" sz="1800" dirty="0" smtClean="0"/>
              <a:t>, </a:t>
            </a:r>
            <a:r>
              <a:rPr lang="el-GR" sz="1800" dirty="0" err="1" smtClean="0"/>
              <a:t>νιτρορεδουκτάση</a:t>
            </a:r>
            <a:r>
              <a:rPr lang="el-GR" sz="1800" dirty="0" smtClean="0"/>
              <a:t> και </a:t>
            </a:r>
            <a:r>
              <a:rPr lang="el-GR" sz="1800" dirty="0" err="1" smtClean="0"/>
              <a:t>azoreductase</a:t>
            </a:r>
            <a:r>
              <a:rPr lang="el-GR" sz="1800" dirty="0" smtClean="0"/>
              <a:t>.</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pc="300" dirty="0" smtClean="0">
                <a:effectLst>
                  <a:outerShdw blurRad="38100" dist="38100" dir="2700000" algn="tl">
                    <a:srgbClr val="000000">
                      <a:alpha val="43137"/>
                    </a:srgbClr>
                  </a:outerShdw>
                </a:effectLst>
                <a:latin typeface="Monotype Corsiva" pitchFamily="66" charset="0"/>
              </a:rPr>
              <a:t>Τα </a:t>
            </a:r>
            <a:r>
              <a:rPr lang="el-GR" sz="3600" b="1" spc="300" dirty="0" err="1" smtClean="0">
                <a:effectLst>
                  <a:outerShdw blurRad="38100" dist="38100" dir="2700000" algn="tl">
                    <a:srgbClr val="000000">
                      <a:alpha val="43137"/>
                    </a:srgbClr>
                  </a:outerShdw>
                </a:effectLst>
                <a:latin typeface="Monotype Corsiva" pitchFamily="66" charset="0"/>
              </a:rPr>
              <a:t>φλαβονοειδή</a:t>
            </a:r>
            <a:endParaRPr lang="en-US" sz="3600" b="1" spc="300"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57200" y="1600200"/>
            <a:ext cx="8229600" cy="5257800"/>
          </a:xfrm>
        </p:spPr>
        <p:txBody>
          <a:bodyPr>
            <a:normAutofit/>
          </a:bodyPr>
          <a:lstStyle/>
          <a:p>
            <a:pPr algn="just">
              <a:buBlip>
                <a:blip r:embed="rId2"/>
              </a:buBlip>
            </a:pPr>
            <a:r>
              <a:rPr lang="el-GR" sz="1800" dirty="0" smtClean="0">
                <a:latin typeface="Times New Roman" pitchFamily="18" charset="0"/>
                <a:cs typeface="Times New Roman" pitchFamily="18" charset="0"/>
              </a:rPr>
              <a:t>Τα </a:t>
            </a:r>
            <a:r>
              <a:rPr lang="el-GR" sz="1800" dirty="0" err="1" smtClean="0">
                <a:latin typeface="Times New Roman" pitchFamily="18" charset="0"/>
                <a:cs typeface="Times New Roman" pitchFamily="18" charset="0"/>
              </a:rPr>
              <a:t>φλαβονοειδή</a:t>
            </a:r>
            <a:r>
              <a:rPr lang="el-GR" sz="1800" dirty="0" smtClean="0">
                <a:latin typeface="Times New Roman" pitchFamily="18" charset="0"/>
                <a:cs typeface="Times New Roman" pitchFamily="18" charset="0"/>
              </a:rPr>
              <a:t> αποτελούν μια από τις μεγαλύτερες χημικές κατηγορίες  δευτερογενών μεταβολιτών που απαντώνται στο φυτικό βασίλειο. </a:t>
            </a:r>
          </a:p>
          <a:p>
            <a:pPr algn="just">
              <a:buBlip>
                <a:blip r:embed="rId2"/>
              </a:buBlip>
            </a:pPr>
            <a:endParaRPr lang="el-GR" sz="1800" dirty="0" smtClean="0">
              <a:latin typeface="Times New Roman" pitchFamily="18" charset="0"/>
              <a:cs typeface="Times New Roman" pitchFamily="18" charset="0"/>
            </a:endParaRPr>
          </a:p>
          <a:p>
            <a:pPr algn="just">
              <a:buBlip>
                <a:blip r:embed="rId2"/>
              </a:buBlip>
            </a:pPr>
            <a:r>
              <a:rPr lang="el-GR" sz="1800" dirty="0" smtClean="0">
                <a:latin typeface="Times New Roman" pitchFamily="18" charset="0"/>
                <a:cs typeface="Times New Roman" pitchFamily="18" charset="0"/>
              </a:rPr>
              <a:t>Τα ζώα και οι μύκητες δε διαθέτουν τη δυνατότητα σύνθεσης </a:t>
            </a:r>
            <a:r>
              <a:rPr lang="el-GR" sz="1800" dirty="0" err="1" smtClean="0">
                <a:latin typeface="Times New Roman" pitchFamily="18" charset="0"/>
                <a:cs typeface="Times New Roman" pitchFamily="18" charset="0"/>
              </a:rPr>
              <a:t>φλαβονοειδών</a:t>
            </a:r>
            <a:r>
              <a:rPr lang="el-GR" sz="1800" dirty="0" smtClean="0">
                <a:latin typeface="Times New Roman" pitchFamily="18" charset="0"/>
                <a:cs typeface="Times New Roman" pitchFamily="18" charset="0"/>
              </a:rPr>
              <a:t>, με εξαίρεση το </a:t>
            </a:r>
            <a:r>
              <a:rPr lang="el-GR" sz="1800" dirty="0" err="1" smtClean="0">
                <a:latin typeface="Times New Roman" pitchFamily="18" charset="0"/>
                <a:cs typeface="Times New Roman" pitchFamily="18" charset="0"/>
              </a:rPr>
              <a:t>κοράλι</a:t>
            </a:r>
            <a:r>
              <a:rPr lang="el-GR" sz="1800" dirty="0" smtClean="0">
                <a:latin typeface="Times New Roman" pitchFamily="18" charset="0"/>
                <a:cs typeface="Times New Roman" pitchFamily="18" charset="0"/>
              </a:rPr>
              <a:t> </a:t>
            </a:r>
            <a:r>
              <a:rPr lang="el-GR" sz="1800" i="1" dirty="0" err="1" smtClean="0">
                <a:latin typeface="Times New Roman" pitchFamily="18" charset="0"/>
                <a:cs typeface="Times New Roman" pitchFamily="18" charset="0"/>
              </a:rPr>
              <a:t>Echinophora</a:t>
            </a:r>
            <a:r>
              <a:rPr lang="el-GR" sz="1800" i="1" dirty="0" smtClean="0">
                <a:latin typeface="Times New Roman" pitchFamily="18" charset="0"/>
                <a:cs typeface="Times New Roman" pitchFamily="18" charset="0"/>
              </a:rPr>
              <a:t> </a:t>
            </a:r>
            <a:r>
              <a:rPr lang="el-GR" sz="1800" i="1" dirty="0" err="1" smtClean="0">
                <a:latin typeface="Times New Roman" pitchFamily="18" charset="0"/>
                <a:cs typeface="Times New Roman" pitchFamily="18" charset="0"/>
              </a:rPr>
              <a:t>lamellosa</a:t>
            </a:r>
            <a:r>
              <a:rPr lang="el-GR" sz="1800" dirty="0" smtClean="0">
                <a:latin typeface="Times New Roman" pitchFamily="18" charset="0"/>
                <a:cs typeface="Times New Roman" pitchFamily="18" charset="0"/>
              </a:rPr>
              <a:t> και τους μύκητες </a:t>
            </a:r>
            <a:r>
              <a:rPr lang="el-GR" sz="1800" i="1" dirty="0" err="1" smtClean="0">
                <a:latin typeface="Times New Roman" pitchFamily="18" charset="0"/>
                <a:cs typeface="Times New Roman" pitchFamily="18" charset="0"/>
              </a:rPr>
              <a:t>Aspergillus</a:t>
            </a:r>
            <a:r>
              <a:rPr lang="el-GR" sz="1800" i="1" dirty="0" smtClean="0">
                <a:latin typeface="Times New Roman" pitchFamily="18" charset="0"/>
                <a:cs typeface="Times New Roman" pitchFamily="18" charset="0"/>
              </a:rPr>
              <a:t> </a:t>
            </a:r>
            <a:r>
              <a:rPr lang="el-GR" sz="1800" i="1" dirty="0" err="1" smtClean="0">
                <a:latin typeface="Times New Roman" pitchFamily="18" charset="0"/>
                <a:cs typeface="Times New Roman" pitchFamily="18" charset="0"/>
              </a:rPr>
              <a:t>candidus</a:t>
            </a:r>
            <a:r>
              <a:rPr lang="el-GR" sz="1800" dirty="0" smtClean="0">
                <a:latin typeface="Times New Roman" pitchFamily="18" charset="0"/>
                <a:cs typeface="Times New Roman" pitchFamily="18" charset="0"/>
              </a:rPr>
              <a:t> </a:t>
            </a:r>
            <a:r>
              <a:rPr lang="el-GR" sz="1800" baseline="30000" dirty="0" smtClean="0">
                <a:latin typeface="Times New Roman" pitchFamily="18" charset="0"/>
                <a:cs typeface="Times New Roman" pitchFamily="18" charset="0"/>
                <a:hlinkClick r:id="rId3"/>
              </a:rPr>
              <a:t>[</a:t>
            </a:r>
            <a:r>
              <a:rPr lang="el-GR" sz="1800" dirty="0" smtClean="0">
                <a:latin typeface="Times New Roman" pitchFamily="18" charset="0"/>
                <a:cs typeface="Times New Roman" pitchFamily="18" charset="0"/>
              </a:rPr>
              <a:t>και </a:t>
            </a:r>
            <a:r>
              <a:rPr lang="el-GR" sz="1800" i="1" dirty="0" err="1" smtClean="0">
                <a:latin typeface="Times New Roman" pitchFamily="18" charset="0"/>
                <a:cs typeface="Times New Roman" pitchFamily="18" charset="0"/>
              </a:rPr>
              <a:t>Phalus</a:t>
            </a:r>
            <a:r>
              <a:rPr lang="el-GR" sz="1800" i="1" dirty="0" smtClean="0">
                <a:latin typeface="Times New Roman" pitchFamily="18" charset="0"/>
                <a:cs typeface="Times New Roman" pitchFamily="18" charset="0"/>
              </a:rPr>
              <a:t> </a:t>
            </a:r>
            <a:r>
              <a:rPr lang="el-GR" sz="1800" i="1" dirty="0" err="1" smtClean="0">
                <a:latin typeface="Times New Roman" pitchFamily="18" charset="0"/>
                <a:cs typeface="Times New Roman" pitchFamily="18" charset="0"/>
              </a:rPr>
              <a:t>impudicus</a:t>
            </a:r>
            <a:endParaRPr lang="el-GR" sz="1800" dirty="0" smtClean="0">
              <a:latin typeface="Times New Roman" pitchFamily="18" charset="0"/>
              <a:cs typeface="Times New Roman" pitchFamily="18" charset="0"/>
            </a:endParaRPr>
          </a:p>
          <a:p>
            <a:pPr algn="just">
              <a:buBlip>
                <a:blip r:embed="rId2"/>
              </a:buBlip>
            </a:pPr>
            <a:endParaRPr lang="el-GR" sz="1800" dirty="0" smtClean="0">
              <a:latin typeface="Times New Roman" pitchFamily="18" charset="0"/>
              <a:cs typeface="Times New Roman" pitchFamily="18" charset="0"/>
            </a:endParaRPr>
          </a:p>
          <a:p>
            <a:pPr algn="just">
              <a:buBlip>
                <a:blip r:embed="rId2"/>
              </a:buBlip>
            </a:pPr>
            <a:r>
              <a:rPr lang="el-GR" sz="1800" dirty="0" smtClean="0">
                <a:latin typeface="Times New Roman" pitchFamily="18" charset="0"/>
                <a:cs typeface="Times New Roman" pitchFamily="18" charset="0"/>
              </a:rPr>
              <a:t>Η συμβολή τους στην ανθρώπινη υγεία έχει αποδειχθεί σε πολλές περιπτώσεις ευεργετική, καθώς </a:t>
            </a:r>
            <a:r>
              <a:rPr lang="el-GR" sz="1800" dirty="0" smtClean="0">
                <a:solidFill>
                  <a:schemeClr val="accent2">
                    <a:lumMod val="75000"/>
                  </a:schemeClr>
                </a:solidFill>
                <a:latin typeface="Times New Roman" pitchFamily="18" charset="0"/>
                <a:cs typeface="Times New Roman" pitchFamily="18" charset="0"/>
              </a:rPr>
              <a:t>ενεργοποιούν ένζυμα </a:t>
            </a:r>
            <a:r>
              <a:rPr lang="el-GR" sz="1800" dirty="0" smtClean="0">
                <a:latin typeface="Times New Roman" pitchFamily="18" charset="0"/>
                <a:cs typeface="Times New Roman" pitchFamily="18" charset="0"/>
              </a:rPr>
              <a:t>τα οποία μειώνουν την πιθανότητα εμφάνισης συγκεκριμένων τύπων καρκίνου. </a:t>
            </a:r>
          </a:p>
          <a:p>
            <a:endParaRPr lang="el-GR" sz="1500" dirty="0" smtClean="0">
              <a:latin typeface="Times New Roman" pitchFamily="18" charset="0"/>
              <a:cs typeface="Times New Roman" pitchFamily="18" charset="0"/>
            </a:endParaRPr>
          </a:p>
          <a:p>
            <a:pPr>
              <a:buNone/>
            </a:pPr>
            <a:endParaRPr lang="el-GR" sz="1800" dirty="0" smtClean="0">
              <a:latin typeface="Monotype Corsiva" pitchFamily="66" charset="0"/>
            </a:endParaRPr>
          </a:p>
          <a:p>
            <a:pPr>
              <a:buNone/>
            </a:pPr>
            <a:endParaRPr lang="el-GR" sz="1800" dirty="0" smtClean="0">
              <a:latin typeface="Monotype Corsiva" pitchFamily="66" charset="0"/>
            </a:endParaRPr>
          </a:p>
          <a:p>
            <a:pPr>
              <a:buNone/>
            </a:pPr>
            <a:endParaRPr lang="el-GR" sz="1800" dirty="0">
              <a:latin typeface="Monotype Corsiva" pitchFamily="66" charset="0"/>
            </a:endParaRPr>
          </a:p>
          <a:p>
            <a:endParaRPr lang="el-GR" sz="1200" dirty="0">
              <a:latin typeface="Monotype Corsiva"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000108"/>
            <a:ext cx="8229600" cy="5429288"/>
          </a:xfrm>
        </p:spPr>
        <p:txBody>
          <a:bodyPr>
            <a:normAutofit lnSpcReduction="10000"/>
          </a:bodyPr>
          <a:lstStyle/>
          <a:p>
            <a:pPr algn="just">
              <a:buBlip>
                <a:blip r:embed="rId2"/>
              </a:buBlip>
            </a:pPr>
            <a:r>
              <a:rPr lang="el-GR" sz="1800" dirty="0" smtClean="0"/>
              <a:t>Τα </a:t>
            </a:r>
            <a:r>
              <a:rPr lang="el-GR" sz="1800" dirty="0" err="1" smtClean="0"/>
              <a:t>φλαβονοειδή</a:t>
            </a:r>
            <a:r>
              <a:rPr lang="el-GR" sz="1800" dirty="0" smtClean="0"/>
              <a:t> είναι ιδιαιτέρως ισχυρά αντιοξειδωτικά. </a:t>
            </a:r>
          </a:p>
          <a:p>
            <a:pPr algn="just">
              <a:buBlip>
                <a:blip r:embed="rId2"/>
              </a:buBlip>
            </a:pPr>
            <a:endParaRPr lang="el-GR" sz="1800" dirty="0" smtClean="0"/>
          </a:p>
          <a:p>
            <a:pPr algn="just">
              <a:buBlip>
                <a:blip r:embed="rId2"/>
              </a:buBlip>
            </a:pPr>
            <a:r>
              <a:rPr lang="el-GR" sz="1800" dirty="0" smtClean="0"/>
              <a:t> Είναι χημικές ενώσεις που παράγουν τα φυτά προκειμένου να προστατευτούν από παράσιτα, βακτήρια, και τραυματισμούς. Μας είναι γνωστά πάνω από 4.000 χημικά μοναδικά </a:t>
            </a:r>
            <a:r>
              <a:rPr lang="el-GR" sz="1800" dirty="0" err="1" smtClean="0"/>
              <a:t>φλαβονοειδή</a:t>
            </a:r>
            <a:r>
              <a:rPr lang="el-GR" sz="1800" dirty="0" smtClean="0"/>
              <a:t>, τα οποία υπάρχουν σε φρούτα, λαχανικά, μπαχαρικά, σπόρους, καρπούς, λουλούδια και φλοιούς.</a:t>
            </a:r>
          </a:p>
          <a:p>
            <a:pPr algn="just">
              <a:buBlip>
                <a:blip r:embed="rId2"/>
              </a:buBlip>
            </a:pPr>
            <a:endParaRPr lang="el-GR" sz="1800" dirty="0" smtClean="0"/>
          </a:p>
          <a:p>
            <a:pPr algn="just">
              <a:buBlip>
                <a:blip r:embed="rId2"/>
              </a:buBlip>
            </a:pPr>
            <a:r>
              <a:rPr lang="el-GR" sz="1800" dirty="0" smtClean="0"/>
              <a:t> Το κρασί (ειδικότερα το κόκκινο), τα μήλα, τα κρεμμύδια, τα προϊόντα σόγιας , τα χόρτα, το λάχανο, το κουνουπίδι, το πορτοκάλι, το λεμόνι , το μπρόκολο, και το τσάι αποτελούν ορισμένες από τις καλύτερες διατροφικές πηγές </a:t>
            </a:r>
            <a:r>
              <a:rPr lang="el-GR" sz="1800" dirty="0" err="1" smtClean="0"/>
              <a:t>φλαβονοειδών</a:t>
            </a:r>
            <a:r>
              <a:rPr lang="el-GR" sz="1800" dirty="0" smtClean="0"/>
              <a:t>. </a:t>
            </a:r>
          </a:p>
          <a:p>
            <a:pPr algn="just">
              <a:buBlip>
                <a:blip r:embed="rId2"/>
              </a:buBlip>
            </a:pPr>
            <a:endParaRPr lang="el-GR" sz="1800" dirty="0" smtClean="0"/>
          </a:p>
          <a:p>
            <a:pPr algn="just">
              <a:buBlip>
                <a:blip r:embed="rId2"/>
              </a:buBlip>
            </a:pPr>
            <a:r>
              <a:rPr lang="el-GR" sz="1800" dirty="0" smtClean="0"/>
              <a:t>Ορισμένα </a:t>
            </a:r>
            <a:r>
              <a:rPr lang="el-GR" sz="1800" dirty="0" err="1" smtClean="0"/>
              <a:t>φλαβονοειδή</a:t>
            </a:r>
            <a:r>
              <a:rPr lang="el-GR" sz="1800" dirty="0" smtClean="0"/>
              <a:t> φρούτων και λαχανικών έχουν μεγαλύτερη αντιοξειδωτική δραστηριότητα από τις βιταμίνες C και Ε ή το β-καροτένιο.</a:t>
            </a:r>
          </a:p>
          <a:p>
            <a:pPr algn="just">
              <a:buBlip>
                <a:blip r:embed="rId2"/>
              </a:buBlip>
            </a:pPr>
            <a:endParaRPr lang="el-GR" sz="1800" dirty="0" smtClean="0"/>
          </a:p>
          <a:p>
            <a:pPr algn="just">
              <a:buBlip>
                <a:blip r:embed="rId2"/>
              </a:buBlip>
            </a:pPr>
            <a:r>
              <a:rPr lang="el-GR" sz="1800" dirty="0" smtClean="0"/>
              <a:t>Ο όρος </a:t>
            </a:r>
            <a:r>
              <a:rPr lang="el-GR" sz="1800" dirty="0" err="1" smtClean="0"/>
              <a:t>φλαβονοειδή</a:t>
            </a:r>
            <a:r>
              <a:rPr lang="el-GR" sz="1800" dirty="0" smtClean="0"/>
              <a:t> χρησιμοποιείται για να περιγράψει ένα ευρύ σύνολο φυσικών προϊόντων που σχηματίζουν έναν ανθρακικό σκελετό με 15 </a:t>
            </a:r>
            <a:r>
              <a:rPr lang="el-GR" sz="1800" dirty="0" err="1" smtClean="0"/>
              <a:t>ατόμα</a:t>
            </a:r>
            <a:r>
              <a:rPr lang="el-GR" sz="1800" dirty="0" smtClean="0"/>
              <a:t> άνθρακα διατεταγμένα σε δύο αρωματικούς δακτυλίους που ενώνονται με μία γέφυρα τριών ανθράκων (C6-C3-C6). Βασική δομή ανθρακικού σκελετού των </a:t>
            </a:r>
            <a:r>
              <a:rPr lang="el-GR" sz="1800" dirty="0" err="1" smtClean="0"/>
              <a:t>φλαβονοειδών</a:t>
            </a:r>
            <a:r>
              <a:rPr lang="el-GR" sz="1800" dirty="0" smtClean="0"/>
              <a:t>.</a:t>
            </a:r>
          </a:p>
          <a:p>
            <a:pPr algn="just">
              <a:buBlip>
                <a:blip r:embed="rId2"/>
              </a:buBlip>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6286520"/>
          </a:xfrm>
        </p:spPr>
        <p:txBody>
          <a:bodyPr>
            <a:normAutofit lnSpcReduction="10000"/>
          </a:bodyPr>
          <a:lstStyle/>
          <a:p>
            <a:pPr algn="just">
              <a:buBlip>
                <a:blip r:embed="rId2"/>
              </a:buBlip>
            </a:pPr>
            <a:endParaRPr lang="en-US" sz="1800" dirty="0" smtClean="0">
              <a:latin typeface="Times New Roman" pitchFamily="18" charset="0"/>
              <a:cs typeface="Times New Roman" pitchFamily="18" charset="0"/>
            </a:endParaRPr>
          </a:p>
          <a:p>
            <a:pPr algn="just">
              <a:buBlip>
                <a:blip r:embed="rId2"/>
              </a:buBlip>
            </a:pPr>
            <a:r>
              <a:rPr lang="el-GR" sz="1800" dirty="0" smtClean="0">
                <a:latin typeface="Times New Roman" pitchFamily="18" charset="0"/>
                <a:cs typeface="Times New Roman" pitchFamily="18" charset="0"/>
              </a:rPr>
              <a:t>Τα </a:t>
            </a:r>
            <a:r>
              <a:rPr lang="el-GR" sz="1800" dirty="0" err="1" smtClean="0">
                <a:latin typeface="Times New Roman" pitchFamily="18" charset="0"/>
                <a:cs typeface="Times New Roman" pitchFamily="18" charset="0"/>
              </a:rPr>
              <a:t>φλαβονοειδή</a:t>
            </a:r>
            <a:r>
              <a:rPr lang="el-GR" sz="1800" dirty="0" smtClean="0">
                <a:latin typeface="Times New Roman" pitchFamily="18" charset="0"/>
                <a:cs typeface="Times New Roman" pitchFamily="18" charset="0"/>
              </a:rPr>
              <a:t> διακρίνονται σε επιμέρους ομάδες όπως τις </a:t>
            </a:r>
            <a:r>
              <a:rPr lang="el-GR" sz="1800" dirty="0" err="1" smtClean="0">
                <a:latin typeface="Times New Roman" pitchFamily="18" charset="0"/>
                <a:cs typeface="Times New Roman" pitchFamily="18" charset="0"/>
              </a:rPr>
              <a:t>ανθοκυανίνες</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φλαβόνες</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φλαβονόνες</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διϋδροφλαβονόλες</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χαλκόνες</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φλαβονόλες</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φλαβάνες</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προανθοκυανιδίνες</a:t>
            </a:r>
            <a:r>
              <a:rPr lang="el-GR" sz="1800" dirty="0" smtClean="0">
                <a:latin typeface="Times New Roman" pitchFamily="18" charset="0"/>
                <a:cs typeface="Times New Roman" pitchFamily="18" charset="0"/>
              </a:rPr>
              <a:t> και τα </a:t>
            </a:r>
            <a:r>
              <a:rPr lang="el-GR" sz="1800" dirty="0" err="1" smtClean="0">
                <a:latin typeface="Times New Roman" pitchFamily="18" charset="0"/>
                <a:cs typeface="Times New Roman" pitchFamily="18" charset="0"/>
              </a:rPr>
              <a:t>ισοφλαβονοειδή</a:t>
            </a:r>
            <a:r>
              <a:rPr lang="el-GR" sz="1800" dirty="0" smtClean="0">
                <a:latin typeface="Times New Roman" pitchFamily="18" charset="0"/>
                <a:cs typeface="Times New Roman" pitchFamily="18" charset="0"/>
              </a:rPr>
              <a:t>.</a:t>
            </a:r>
          </a:p>
          <a:p>
            <a:pPr algn="just">
              <a:buNone/>
            </a:pPr>
            <a:endParaRPr lang="en-US" sz="1800" dirty="0" smtClean="0">
              <a:latin typeface="Times New Roman" pitchFamily="18" charset="0"/>
              <a:cs typeface="Times New Roman" pitchFamily="18" charset="0"/>
            </a:endParaRPr>
          </a:p>
          <a:p>
            <a:pPr algn="just">
              <a:buFont typeface="Courier New" pitchFamily="49" charset="0"/>
              <a:buChar char="o"/>
            </a:pPr>
            <a:r>
              <a:rPr lang="el-GR" sz="1800" b="1" u="sng" dirty="0" smtClean="0">
                <a:latin typeface="Times New Roman" pitchFamily="18" charset="0"/>
                <a:cs typeface="Times New Roman" pitchFamily="18" charset="0"/>
              </a:rPr>
              <a:t>Υποκατηγορίες</a:t>
            </a:r>
            <a:r>
              <a:rPr lang="en-US" sz="1800" b="1" u="sng" dirty="0" smtClean="0">
                <a:latin typeface="Times New Roman" pitchFamily="18" charset="0"/>
                <a:cs typeface="Times New Roman" pitchFamily="18" charset="0"/>
              </a:rPr>
              <a:t>. </a:t>
            </a:r>
            <a:r>
              <a:rPr lang="el-GR" sz="1800" b="1" u="sng" dirty="0" smtClean="0">
                <a:latin typeface="Times New Roman" pitchFamily="18" charset="0"/>
                <a:cs typeface="Times New Roman" pitchFamily="18" charset="0"/>
              </a:rPr>
              <a:t>Τροφές και ποτά:</a:t>
            </a:r>
          </a:p>
          <a:p>
            <a:pPr algn="just"/>
            <a:endParaRPr lang="el-GR" sz="1800" b="1" u="sng" dirty="0" smtClean="0">
              <a:latin typeface="Times New Roman" pitchFamily="18" charset="0"/>
              <a:cs typeface="Times New Roman" pitchFamily="18" charset="0"/>
            </a:endParaRPr>
          </a:p>
          <a:p>
            <a:pPr lvl="1" algn="just">
              <a:buFont typeface="Wingdings" pitchFamily="2" charset="2"/>
              <a:buChar char="§"/>
            </a:pPr>
            <a:r>
              <a:rPr lang="el-GR" sz="1800" dirty="0" err="1" smtClean="0">
                <a:latin typeface="Times New Roman" pitchFamily="18" charset="0"/>
                <a:cs typeface="Times New Roman" pitchFamily="18" charset="0"/>
                <a:hlinkClick r:id="rId3" tooltip="Φλαβονόλες (δεν έχει γραφτεί ακόμα)"/>
              </a:rPr>
              <a:t>Φλαβονόλες</a:t>
            </a:r>
            <a:r>
              <a:rPr lang="el-GR" sz="1800" dirty="0" smtClean="0">
                <a:latin typeface="Times New Roman" pitchFamily="18" charset="0"/>
                <a:cs typeface="Times New Roman" pitchFamily="18" charset="0"/>
              </a:rPr>
              <a:t> κρεμμύδι, μπρόκολο, μήλο, κεράσι, μούρα, τσάι, κόκκινο κρασί </a:t>
            </a:r>
            <a:endParaRPr lang="en-US" sz="1800" dirty="0" smtClean="0">
              <a:latin typeface="Times New Roman" pitchFamily="18" charset="0"/>
              <a:cs typeface="Times New Roman" pitchFamily="18" charset="0"/>
            </a:endParaRPr>
          </a:p>
          <a:p>
            <a:pPr lvl="1" algn="just">
              <a:buFont typeface="Wingdings" pitchFamily="2" charset="2"/>
              <a:buChar char="§"/>
            </a:pPr>
            <a:r>
              <a:rPr lang="el-GR" sz="1800" dirty="0" err="1" smtClean="0">
                <a:latin typeface="Times New Roman" pitchFamily="18" charset="0"/>
                <a:cs typeface="Times New Roman" pitchFamily="18" charset="0"/>
                <a:hlinkClick r:id="rId4" tooltip="Φλαβόνες (δεν έχει γραφτεί ακόμα)"/>
              </a:rPr>
              <a:t>Φλαβόνες</a:t>
            </a:r>
            <a:r>
              <a:rPr lang="el-GR" sz="1800" dirty="0" smtClean="0">
                <a:latin typeface="Times New Roman" pitchFamily="18" charset="0"/>
                <a:cs typeface="Times New Roman" pitchFamily="18" charset="0"/>
              </a:rPr>
              <a:t> θυμάρι, μαϊντανός </a:t>
            </a:r>
            <a:endParaRPr lang="en-US" sz="1800" dirty="0" smtClean="0">
              <a:latin typeface="Times New Roman" pitchFamily="18" charset="0"/>
              <a:cs typeface="Times New Roman" pitchFamily="18" charset="0"/>
            </a:endParaRPr>
          </a:p>
          <a:p>
            <a:pPr lvl="1" algn="just">
              <a:buFont typeface="Wingdings" pitchFamily="2" charset="2"/>
              <a:buChar char="§"/>
            </a:pPr>
            <a:r>
              <a:rPr lang="el-GR" sz="1800" dirty="0" err="1" smtClean="0">
                <a:latin typeface="Times New Roman" pitchFamily="18" charset="0"/>
                <a:cs typeface="Times New Roman" pitchFamily="18" charset="0"/>
                <a:hlinkClick r:id="rId5" tooltip="Φλαβανόνες (δεν έχει γραφτεί ακόμα)"/>
              </a:rPr>
              <a:t>Φλαβανόνες</a:t>
            </a:r>
            <a:r>
              <a:rPr lang="el-GR" sz="1800" dirty="0" smtClean="0">
                <a:latin typeface="Times New Roman" pitchFamily="18" charset="0"/>
                <a:cs typeface="Times New Roman" pitchFamily="18" charset="0"/>
              </a:rPr>
              <a:t> εσπεριδοειδή </a:t>
            </a:r>
          </a:p>
          <a:p>
            <a:pPr lvl="1" algn="just">
              <a:buFont typeface="Wingdings" pitchFamily="2" charset="2"/>
              <a:buChar char="§"/>
            </a:pPr>
            <a:r>
              <a:rPr lang="el-GR" sz="1800" dirty="0" err="1" smtClean="0">
                <a:latin typeface="Times New Roman" pitchFamily="18" charset="0"/>
                <a:cs typeface="Times New Roman" pitchFamily="18" charset="0"/>
                <a:hlinkClick r:id="rId6" tooltip="Κατεχίνες (δεν έχει γραφτεί ακόμα)"/>
              </a:rPr>
              <a:t>Κατεχίνες</a:t>
            </a:r>
            <a:r>
              <a:rPr lang="el-GR" sz="1800" dirty="0" smtClean="0">
                <a:latin typeface="Times New Roman" pitchFamily="18" charset="0"/>
                <a:cs typeface="Times New Roman" pitchFamily="18" charset="0"/>
              </a:rPr>
              <a:t> μήλο, τσάι </a:t>
            </a:r>
          </a:p>
          <a:p>
            <a:pPr lvl="1" algn="just">
              <a:buFont typeface="Wingdings" pitchFamily="2" charset="2"/>
              <a:buChar char="§"/>
            </a:pPr>
            <a:r>
              <a:rPr lang="el-GR" sz="1800" dirty="0" err="1" smtClean="0">
                <a:latin typeface="Times New Roman" pitchFamily="18" charset="0"/>
                <a:cs typeface="Times New Roman" pitchFamily="18" charset="0"/>
                <a:hlinkClick r:id="rId7" tooltip="Ανθοκυανιδίνες (δεν έχει γραφτεί ακόμα)"/>
              </a:rPr>
              <a:t>Ανθοκυανιδίνες</a:t>
            </a:r>
            <a:r>
              <a:rPr lang="el-GR" sz="1800" dirty="0" smtClean="0">
                <a:latin typeface="Times New Roman" pitchFamily="18" charset="0"/>
                <a:cs typeface="Times New Roman" pitchFamily="18" charset="0"/>
              </a:rPr>
              <a:t> κεράσι, σταφύλι </a:t>
            </a:r>
          </a:p>
          <a:p>
            <a:pPr lvl="1" algn="just">
              <a:buFont typeface="Wingdings" pitchFamily="2" charset="2"/>
              <a:buChar char="§"/>
            </a:pPr>
            <a:r>
              <a:rPr lang="el-GR" sz="1800" dirty="0" err="1" smtClean="0">
                <a:latin typeface="Times New Roman" pitchFamily="18" charset="0"/>
                <a:cs typeface="Times New Roman" pitchFamily="18" charset="0"/>
                <a:hlinkClick r:id="rId8" tooltip="Ισοφλαβόνες (δεν έχει γραφτεί ακόμα)"/>
              </a:rPr>
              <a:t>Ισοφλαβόνες</a:t>
            </a:r>
            <a:r>
              <a:rPr lang="el-GR" sz="1800" dirty="0" smtClean="0">
                <a:latin typeface="Times New Roman" pitchFamily="18" charset="0"/>
                <a:cs typeface="Times New Roman" pitchFamily="18" charset="0"/>
              </a:rPr>
              <a:t> σόγια, όσπρια</a:t>
            </a:r>
            <a:r>
              <a:rPr lang="en-US" sz="1800" dirty="0" smtClean="0">
                <a:latin typeface="Times New Roman" pitchFamily="18" charset="0"/>
                <a:cs typeface="Times New Roman" pitchFamily="18" charset="0"/>
              </a:rPr>
              <a:t>.</a:t>
            </a:r>
            <a:endParaRPr lang="el-GR" sz="1800" dirty="0" smtClean="0">
              <a:latin typeface="Times New Roman" pitchFamily="18" charset="0"/>
              <a:cs typeface="Times New Roman" pitchFamily="18" charset="0"/>
            </a:endParaRPr>
          </a:p>
          <a:p>
            <a:pPr lvl="1" algn="just">
              <a:buFont typeface="Wingdings" pitchFamily="2" charset="2"/>
              <a:buChar char="§"/>
            </a:pPr>
            <a:endParaRPr lang="el-GR" sz="1800" dirty="0" smtClean="0"/>
          </a:p>
          <a:p>
            <a:pPr lvl="1" algn="just">
              <a:buFont typeface="Wingdings" pitchFamily="2" charset="2"/>
              <a:buChar char="§"/>
            </a:pPr>
            <a:endParaRPr lang="el-GR" sz="1800" dirty="0" smtClean="0">
              <a:latin typeface="Times New Roman" pitchFamily="18" charset="0"/>
              <a:cs typeface="Times New Roman" pitchFamily="18" charset="0"/>
            </a:endParaRPr>
          </a:p>
          <a:p>
            <a:pPr lvl="1" algn="just">
              <a:buFont typeface="Wingdings" pitchFamily="2" charset="2"/>
              <a:buChar char="§"/>
            </a:pPr>
            <a:endParaRPr lang="el-GR" sz="1800" dirty="0" smtClean="0"/>
          </a:p>
          <a:p>
            <a:pPr lvl="1" algn="just">
              <a:buFont typeface="Wingdings" pitchFamily="2" charset="2"/>
              <a:buChar char="§"/>
            </a:pPr>
            <a:endParaRPr lang="el-GR" sz="1800" dirty="0" smtClean="0">
              <a:latin typeface="Times New Roman" pitchFamily="18" charset="0"/>
              <a:cs typeface="Times New Roman" pitchFamily="18" charset="0"/>
            </a:endParaRPr>
          </a:p>
          <a:p>
            <a:pPr lvl="1" algn="just">
              <a:buFont typeface="Wingdings" pitchFamily="2" charset="2"/>
              <a:buChar char="§"/>
            </a:pPr>
            <a:endParaRPr lang="en-US" sz="1800" dirty="0" smtClean="0">
              <a:latin typeface="Times New Roman" pitchFamily="18" charset="0"/>
              <a:cs typeface="Times New Roman" pitchFamily="18" charset="0"/>
            </a:endParaRPr>
          </a:p>
          <a:p>
            <a:pPr>
              <a:buNone/>
            </a:pPr>
            <a:r>
              <a:rPr lang="en-US" sz="1200" dirty="0" smtClean="0"/>
              <a:t>Martens S, </a:t>
            </a:r>
            <a:r>
              <a:rPr lang="en-US" sz="1200" dirty="0" err="1" smtClean="0"/>
              <a:t>Mithöfer</a:t>
            </a:r>
            <a:r>
              <a:rPr lang="en-US" sz="1200" dirty="0" smtClean="0"/>
              <a:t> A (2005) Flavones and flavones </a:t>
            </a:r>
            <a:r>
              <a:rPr lang="en-US" sz="1200" dirty="0" err="1" smtClean="0"/>
              <a:t>synthases</a:t>
            </a:r>
            <a:r>
              <a:rPr lang="en-US" sz="1200" dirty="0" smtClean="0"/>
              <a:t>. </a:t>
            </a:r>
            <a:r>
              <a:rPr lang="en-US" sz="1200" dirty="0" err="1" smtClean="0"/>
              <a:t>Phytochemistry</a:t>
            </a:r>
            <a:r>
              <a:rPr lang="en-US" sz="1200" dirty="0" smtClean="0"/>
              <a:t>, 66:2399-2407 </a:t>
            </a:r>
            <a:endParaRPr lang="el-GR" sz="1200" dirty="0" smtClean="0"/>
          </a:p>
          <a:p>
            <a:pPr>
              <a:buNone/>
            </a:pPr>
            <a:r>
              <a:rPr lang="en-US" sz="1200" dirty="0" smtClean="0"/>
              <a:t>Bird AE, Marshall AC (1969) Structure of </a:t>
            </a:r>
            <a:r>
              <a:rPr lang="en-US" sz="1200" dirty="0" err="1" smtClean="0"/>
              <a:t>chlorflavonin</a:t>
            </a:r>
            <a:r>
              <a:rPr lang="en-US" sz="1200" dirty="0" smtClean="0"/>
              <a:t>. J </a:t>
            </a:r>
            <a:r>
              <a:rPr lang="en-US" sz="1200" dirty="0" err="1" smtClean="0"/>
              <a:t>Chem</a:t>
            </a:r>
            <a:r>
              <a:rPr lang="en-US" sz="1200" dirty="0" smtClean="0"/>
              <a:t> Soc C: Organic, 19:2418-2420</a:t>
            </a:r>
            <a:endParaRPr lang="el-GR" sz="1200" dirty="0" smtClean="0"/>
          </a:p>
          <a:p>
            <a:pPr>
              <a:buNone/>
            </a:pPr>
            <a:r>
              <a:rPr lang="en-US" sz="1200" dirty="0" err="1" smtClean="0"/>
              <a:t>Arct</a:t>
            </a:r>
            <a:r>
              <a:rPr lang="en-US" sz="1200" dirty="0" smtClean="0"/>
              <a:t> J, </a:t>
            </a:r>
            <a:r>
              <a:rPr lang="en-US" sz="1200" dirty="0" err="1" smtClean="0"/>
              <a:t>Pytkowska</a:t>
            </a:r>
            <a:r>
              <a:rPr lang="en-US" sz="1200" dirty="0" smtClean="0"/>
              <a:t> K (2008) </a:t>
            </a:r>
            <a:r>
              <a:rPr lang="en-US" sz="1200" dirty="0" err="1" smtClean="0"/>
              <a:t>Flavonoids</a:t>
            </a:r>
            <a:r>
              <a:rPr lang="en-US" sz="1200" dirty="0" smtClean="0"/>
              <a:t> as components of biologically active </a:t>
            </a:r>
            <a:r>
              <a:rPr lang="en-US" sz="1200" dirty="0" err="1" smtClean="0"/>
              <a:t>cosmeceuticals</a:t>
            </a:r>
            <a:r>
              <a:rPr lang="en-US" sz="1200" dirty="0" smtClean="0"/>
              <a:t>. </a:t>
            </a:r>
            <a:r>
              <a:rPr lang="en-US" sz="1200" dirty="0" err="1" smtClean="0"/>
              <a:t>Clin</a:t>
            </a:r>
            <a:r>
              <a:rPr lang="en-US" sz="1200" dirty="0" smtClean="0"/>
              <a:t> </a:t>
            </a:r>
            <a:r>
              <a:rPr lang="en-US" sz="1200" dirty="0" err="1" smtClean="0"/>
              <a:t>dermatol</a:t>
            </a:r>
            <a:r>
              <a:rPr lang="en-US" sz="1200" dirty="0" smtClean="0"/>
              <a:t>, 26:347-357</a:t>
            </a:r>
            <a:endParaRPr lang="el-GR" sz="1200" dirty="0" smtClean="0"/>
          </a:p>
          <a:p>
            <a:endParaRPr lang="en-US" sz="1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rainb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Θέμα rainbow</Template>
  <TotalTime>975</TotalTime>
  <Words>2947</Words>
  <Application>Microsoft Office PowerPoint</Application>
  <PresentationFormat>On-screen Show (4:3)</PresentationFormat>
  <Paragraphs>246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Θέμα rainbow</vt:lpstr>
      <vt:lpstr>ΔΙΑΤΡΟΦΗ  ΚΑΙ  ΝΕΟΠΛΑΣΜΑΤΙΚΗ  ΝΟΣΟΣ</vt:lpstr>
      <vt:lpstr>Slide 2</vt:lpstr>
      <vt:lpstr>Διατροφή</vt:lpstr>
      <vt:lpstr>Δομικά στοιχεία της διατροφής</vt:lpstr>
      <vt:lpstr>Νερό</vt:lpstr>
      <vt:lpstr>Εντερικός βλεννογόνος και προβιοτικά </vt:lpstr>
      <vt:lpstr>Τα φλαβονοειδή</vt:lpstr>
      <vt:lpstr>Slide 8</vt:lpstr>
      <vt:lpstr>Slide 9</vt:lpstr>
      <vt:lpstr>Slide 10</vt:lpstr>
      <vt:lpstr>Slide 11</vt:lpstr>
      <vt:lpstr>Αντιοξειδωτικά-Ιχνοστοιχεία </vt:lpstr>
      <vt:lpstr>Slide 13</vt:lpstr>
      <vt:lpstr>Slide 14</vt:lpstr>
      <vt:lpstr>Μαγείρεμα</vt:lpstr>
      <vt:lpstr>Προετοιμασία</vt:lpstr>
      <vt:lpstr>Απαραίτητα λιπαρά οξέα</vt:lpstr>
      <vt:lpstr>Η παχυσαρκία</vt:lpstr>
      <vt:lpstr>Ζάχαρη, ογκογένεση, καρκίνος</vt:lpstr>
      <vt:lpstr>Slide 20</vt:lpstr>
      <vt:lpstr>Slide 21</vt:lpstr>
      <vt:lpstr>Slide 22</vt:lpstr>
      <vt:lpstr>A. Braunstein</vt:lpstr>
      <vt:lpstr>Κρυφές πηγές ζάχαρης</vt:lpstr>
      <vt:lpstr>Η ζάχαρη τροφοδοτεί τον καρκίνο</vt:lpstr>
      <vt:lpstr>1-Affinity (Χημική σχέση)</vt:lpstr>
      <vt:lpstr>Slide 27</vt:lpstr>
      <vt:lpstr>Otto Warburg</vt:lpstr>
      <vt:lpstr>Προοπτική ζωής;</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Eleni</dc:creator>
  <cp:lastModifiedBy>ΕΛΕΝΗ</cp:lastModifiedBy>
  <cp:revision>40</cp:revision>
  <dcterms:created xsi:type="dcterms:W3CDTF">2016-10-21T20:38:41Z</dcterms:created>
  <dcterms:modified xsi:type="dcterms:W3CDTF">2018-01-17T18:31:33Z</dcterms:modified>
</cp:coreProperties>
</file>