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93" r:id="rId4"/>
    <p:sldId id="294" r:id="rId5"/>
    <p:sldId id="295" r:id="rId6"/>
    <p:sldId id="297" r:id="rId7"/>
    <p:sldId id="296" r:id="rId8"/>
    <p:sldId id="298" r:id="rId9"/>
    <p:sldId id="300" r:id="rId10"/>
    <p:sldId id="313" r:id="rId11"/>
    <p:sldId id="301" r:id="rId12"/>
    <p:sldId id="314" r:id="rId13"/>
    <p:sldId id="302" r:id="rId14"/>
    <p:sldId id="315" r:id="rId15"/>
    <p:sldId id="303" r:id="rId16"/>
    <p:sldId id="267" r:id="rId17"/>
    <p:sldId id="259" r:id="rId18"/>
    <p:sldId id="260" r:id="rId19"/>
    <p:sldId id="262" r:id="rId20"/>
    <p:sldId id="264" r:id="rId21"/>
    <p:sldId id="263" r:id="rId22"/>
    <p:sldId id="261" r:id="rId23"/>
    <p:sldId id="265" r:id="rId24"/>
    <p:sldId id="266" r:id="rId25"/>
    <p:sldId id="268" r:id="rId26"/>
    <p:sldId id="269" r:id="rId27"/>
    <p:sldId id="270" r:id="rId28"/>
    <p:sldId id="271" r:id="rId29"/>
    <p:sldId id="272" r:id="rId30"/>
    <p:sldId id="316" r:id="rId31"/>
    <p:sldId id="273" r:id="rId32"/>
    <p:sldId id="274" r:id="rId33"/>
    <p:sldId id="308" r:id="rId34"/>
    <p:sldId id="275" r:id="rId35"/>
    <p:sldId id="309" r:id="rId36"/>
    <p:sldId id="304" r:id="rId37"/>
    <p:sldId id="310" r:id="rId38"/>
    <p:sldId id="312" r:id="rId39"/>
    <p:sldId id="311" r:id="rId40"/>
    <p:sldId id="276" r:id="rId41"/>
    <p:sldId id="277" r:id="rId42"/>
    <p:sldId id="278" r:id="rId43"/>
    <p:sldId id="279" r:id="rId44"/>
    <p:sldId id="280" r:id="rId45"/>
    <p:sldId id="281" r:id="rId46"/>
    <p:sldId id="317" r:id="rId47"/>
    <p:sldId id="282" r:id="rId48"/>
    <p:sldId id="283" r:id="rId49"/>
    <p:sldId id="284" r:id="rId50"/>
    <p:sldId id="285" r:id="rId51"/>
    <p:sldId id="286" r:id="rId52"/>
    <p:sldId id="287" r:id="rId53"/>
    <p:sldId id="288" r:id="rId54"/>
    <p:sldId id="289" r:id="rId55"/>
    <p:sldId id="290" r:id="rId56"/>
    <p:sldId id="291" r:id="rId57"/>
    <p:sldId id="292" r:id="rId58"/>
    <p:sldId id="305"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3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EDF3D9BE-9F0B-44E0-9044-166425FCE1FA}" type="datetimeFigureOut">
              <a:rPr lang="el-GR" smtClean="0"/>
              <a:pPr/>
              <a:t>30/05/18</a:t>
            </a:fld>
            <a:endParaRPr lang="el-GR"/>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9234A5AA-B3BB-4266-9443-15B5C82DCA4A}" type="slidenum">
              <a:rPr lang="el-GR" smtClean="0"/>
              <a:pPr/>
              <a:t>‹#›</a:t>
            </a:fld>
            <a:endParaRPr lang="el-GR"/>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EDF3D9BE-9F0B-44E0-9044-166425FCE1FA}" type="datetimeFigureOut">
              <a:rPr lang="el-GR" smtClean="0"/>
              <a:pPr/>
              <a:t>30/05/18</a:t>
            </a:fld>
            <a:endParaRPr lang="el-GR"/>
          </a:p>
        </p:txBody>
      </p:sp>
      <p:sp>
        <p:nvSpPr>
          <p:cNvPr id="5" name="4 - Θέση υποσέλιδου"/>
          <p:cNvSpPr>
            <a:spLocks noGrp="1"/>
          </p:cNvSpPr>
          <p:nvPr>
            <p:ph type="ftr" sz="quarter" idx="11"/>
          </p:nvPr>
        </p:nvSpPr>
        <p:spPr>
          <a:xfrm>
            <a:off x="2898648" y="6355080"/>
            <a:ext cx="3474720" cy="365760"/>
          </a:xfrm>
        </p:spPr>
        <p:txBody>
          <a:bodyPr/>
          <a:lstStyle/>
          <a:p>
            <a:endParaRPr lang="el-GR"/>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9234A5AA-B3BB-4266-9443-15B5C82DCA4A}" type="slidenum">
              <a:rPr lang="el-GR" smtClean="0"/>
              <a:pPr/>
              <a:t>‹#›</a:t>
            </a:fld>
            <a:endParaRPr lang="el-GR"/>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DF3D9BE-9F0B-44E0-9044-166425FCE1FA}" type="datetimeFigureOut">
              <a:rPr lang="el-GR" smtClean="0"/>
              <a:pPr/>
              <a:t>30/05/18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34A5AA-B3BB-4266-9443-15B5C82DCA4A}"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DF3D9BE-9F0B-44E0-9044-166425FCE1FA}" type="datetimeFigureOut">
              <a:rPr lang="el-GR" smtClean="0"/>
              <a:pPr/>
              <a:t>30/05/18</a:t>
            </a:fld>
            <a:endParaRPr lang="el-GR"/>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234A5AA-B3BB-4266-9443-15B5C82DCA4A}" type="slidenum">
              <a:rPr lang="el-GR" smtClean="0"/>
              <a:pPr/>
              <a:t>‹#›</a:t>
            </a:fld>
            <a:endParaRPr lang="el-GR"/>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gr/imgres?imgurl=http://www.religiousmall.com/images/church_supplies/gospels/6508-00_300.jpg&amp;imgrefurl=http://www.religiousmall.com/rq-gospels-gospel-cover-gold-plated-1.html&amp;h=300&amp;w=369&amp;tbnid=19qoptwoe1_ZCM:&amp;docid=hqe3DwC1ngmuFM&amp;ei=fwXfVoI5wqqyAfPejLgO&amp;tbm=isch&amp;ved=0ahUKEwjC9PTMyLHLAhVClSwKHXMvA-cQMwgfKAQwBA"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400" dirty="0" smtClean="0"/>
              <a:t>Το δικηγορικό λειτούργημα και οι συντεχνίες των δικηγόρων στους πρώιμους βυζαντινούς χρόνους</a:t>
            </a:r>
            <a:endParaRPr lang="el-GR" sz="2400" dirty="0"/>
          </a:p>
        </p:txBody>
      </p:sp>
      <p:sp>
        <p:nvSpPr>
          <p:cNvPr id="3" name="Subtitle 2"/>
          <p:cNvSpPr>
            <a:spLocks noGrp="1"/>
          </p:cNvSpPr>
          <p:nvPr>
            <p:ph type="subTitle" idx="1"/>
          </p:nvPr>
        </p:nvSpPr>
        <p:spPr>
          <a:xfrm>
            <a:off x="1285852" y="5013176"/>
            <a:ext cx="6886548" cy="1059030"/>
          </a:xfrm>
        </p:spPr>
        <p:txBody>
          <a:bodyPr>
            <a:normAutofit/>
          </a:bodyPr>
          <a:lstStyle/>
          <a:p>
            <a:r>
              <a:rPr lang="fr-CA" dirty="0" smtClean="0"/>
              <a:t>A</a:t>
            </a:r>
            <a:r>
              <a:rPr lang="el-GR" dirty="0" err="1" smtClean="0"/>
              <a:t>θηνά</a:t>
            </a:r>
            <a:r>
              <a:rPr lang="el-GR" dirty="0" smtClean="0"/>
              <a:t> Δημοπούλου, </a:t>
            </a:r>
            <a:r>
              <a:rPr lang="el-GR" dirty="0" smtClean="0"/>
              <a:t>Αν. Καθηγήτρια</a:t>
            </a:r>
            <a:r>
              <a:rPr lang="el-GR" dirty="0" smtClean="0"/>
              <a:t>, Νομική Σχολή</a:t>
            </a:r>
          </a:p>
          <a:p>
            <a:r>
              <a:rPr lang="el-GR" dirty="0" smtClean="0"/>
              <a:t>Εθνικό και Καποδιστριακό Πανεπιστήμιο Αθηνών </a:t>
            </a:r>
            <a:endParaRPr lang="el-GR" dirty="0"/>
          </a:p>
        </p:txBody>
      </p:sp>
      <p:pic>
        <p:nvPicPr>
          <p:cNvPr id="9218" name="Picture 2" descr="Mosaic of Justinianus I - Basilica San Vitale (Ravenna).jpg"/>
          <p:cNvPicPr>
            <a:picLocks noChangeAspect="1" noChangeArrowheads="1"/>
          </p:cNvPicPr>
          <p:nvPr/>
        </p:nvPicPr>
        <p:blipFill>
          <a:blip r:embed="rId2"/>
          <a:srcRect/>
          <a:stretch>
            <a:fillRect/>
          </a:stretch>
        </p:blipFill>
        <p:spPr bwMode="auto">
          <a:xfrm>
            <a:off x="3347864" y="609052"/>
            <a:ext cx="2088232" cy="2895049"/>
          </a:xfrm>
          <a:prstGeom prst="rect">
            <a:avLst/>
          </a:prstGeom>
          <a:noFill/>
        </p:spPr>
      </p:pic>
    </p:spTree>
    <p:extLst>
      <p:ext uri="{BB962C8B-B14F-4D97-AF65-F5344CB8AC3E}">
        <p14:creationId xmlns:p14="http://schemas.microsoft.com/office/powerpoint/2010/main" val="20517659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a:t>
            </a:r>
            <a:r>
              <a:rPr lang="el-GR" i="1" dirty="0"/>
              <a:t>Θέλεις να γίνεις πλούσιος? Γίνε δικηγόρος!»</a:t>
            </a:r>
            <a:endParaRPr lang="en-US" dirty="0"/>
          </a:p>
        </p:txBody>
      </p:sp>
      <p:sp>
        <p:nvSpPr>
          <p:cNvPr id="3" name="Content Placeholder 2"/>
          <p:cNvSpPr>
            <a:spLocks noGrp="1"/>
          </p:cNvSpPr>
          <p:nvPr>
            <p:ph sz="quarter" idx="1"/>
          </p:nvPr>
        </p:nvSpPr>
        <p:spPr/>
        <p:txBody>
          <a:bodyPr/>
          <a:lstStyle/>
          <a:p>
            <a:r>
              <a:rPr lang="el-GR" dirty="0"/>
              <a:t>Οι δικηγόροι προέρχονται πλέον από κάθε </a:t>
            </a:r>
            <a:r>
              <a:rPr lang="el-GR" dirty="0" smtClean="0"/>
              <a:t>κοινωνική τάξη</a:t>
            </a:r>
            <a:r>
              <a:rPr lang="el-GR" dirty="0"/>
              <a:t>. Το φαινόμενο των τυχοδιωκτών, που, πρώην φουρνάρηδες ή οδηγοί μουλαριών, γίνονται δικηγόροι κυνηγώντας μία καλύτερη τύχη, γίνεται αντικείμενο διακωμώδησης από τον Ιουβενάλιο και τον Μαρτιάλη. </a:t>
            </a:r>
          </a:p>
          <a:p>
            <a:r>
              <a:rPr lang="el-GR" dirty="0"/>
              <a:t>O Μαρτιάλης συμβουλεύει στους αναγνώστες του: «</a:t>
            </a:r>
            <a:r>
              <a:rPr lang="el-GR" i="1" dirty="0"/>
              <a:t>Θέλεις να γίνεις πλούσιος? Γίνε δικηγόρος!».</a:t>
            </a:r>
            <a:r>
              <a:rPr lang="el-GR" dirty="0"/>
              <a:t> </a:t>
            </a:r>
          </a:p>
          <a:p>
            <a:r>
              <a:rPr lang="el-GR" dirty="0"/>
              <a:t>O Ιουβενάλιος και ο Πετρώνιος σκιαγραφούν τον πατέρα που στρώνει το γιο του στο διάβασμα για να αποκτήσει κάποια μέρα ένα καλύτερο μέλλον ακολουθώντας την καριέρα του δικηγόρου. </a:t>
            </a:r>
            <a:endParaRPr lang="en-US" dirty="0"/>
          </a:p>
        </p:txBody>
      </p:sp>
    </p:spTree>
    <p:extLst>
      <p:ext uri="{BB962C8B-B14F-4D97-AF65-F5344CB8AC3E}">
        <p14:creationId xmlns:p14="http://schemas.microsoft.com/office/powerpoint/2010/main" val="6417386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Παρεκτροπές δικηγόρων – δημιουργία κανόνων</a:t>
            </a:r>
            <a:endParaRPr lang="en-US" dirty="0"/>
          </a:p>
        </p:txBody>
      </p:sp>
      <p:sp>
        <p:nvSpPr>
          <p:cNvPr id="3" name="Content Placeholder 2"/>
          <p:cNvSpPr>
            <a:spLocks noGrp="1"/>
          </p:cNvSpPr>
          <p:nvPr>
            <p:ph sz="quarter" idx="1"/>
          </p:nvPr>
        </p:nvSpPr>
        <p:spPr>
          <a:xfrm>
            <a:off x="457200" y="1219200"/>
            <a:ext cx="8229600" cy="5378152"/>
          </a:xfrm>
        </p:spPr>
        <p:txBody>
          <a:bodyPr>
            <a:normAutofit fontScale="92500" lnSpcReduction="20000"/>
          </a:bodyPr>
          <a:lstStyle/>
          <a:p>
            <a:r>
              <a:rPr lang="el-GR" dirty="0"/>
              <a:t>Η οικονομική σχέση του δικηγόρου με τον πελάτη καθώς και όλες οι παρεκτροπές της, που παρουσιάζονται στην πράξη, δημιουργούν την ανάγκη για τη θέσπιση μίας σειράς </a:t>
            </a:r>
            <a:r>
              <a:rPr lang="el-GR" dirty="0" smtClean="0"/>
              <a:t>κανόνων, που θα ενσωματωθούν στον </a:t>
            </a:r>
            <a:r>
              <a:rPr lang="el-GR" dirty="0" smtClean="0">
                <a:solidFill>
                  <a:srgbClr val="FF0000"/>
                </a:solidFill>
              </a:rPr>
              <a:t>Κώδικα και τον Πανδέκτη του Ιουστινιανού</a:t>
            </a:r>
            <a:r>
              <a:rPr lang="el-GR" dirty="0" smtClean="0"/>
              <a:t>. </a:t>
            </a:r>
          </a:p>
          <a:p>
            <a:r>
              <a:rPr lang="el-GR" dirty="0" smtClean="0"/>
              <a:t> Η </a:t>
            </a:r>
            <a:r>
              <a:rPr lang="el-GR" dirty="0"/>
              <a:t>νομολογία και νομοθεσία της εποχής καλύπτει μία εντυπωσιακή ποικιλία περιπτώσεων. </a:t>
            </a:r>
            <a:endParaRPr lang="el-GR" dirty="0" smtClean="0"/>
          </a:p>
          <a:p>
            <a:r>
              <a:rPr lang="el-GR" dirty="0" smtClean="0"/>
              <a:t>Η  </a:t>
            </a:r>
            <a:r>
              <a:rPr lang="el-GR" dirty="0"/>
              <a:t>νομιμότητα των </a:t>
            </a:r>
            <a:r>
              <a:rPr lang="el-GR" dirty="0">
                <a:solidFill>
                  <a:srgbClr val="FF0000"/>
                </a:solidFill>
              </a:rPr>
              <a:t>προκαταβολών</a:t>
            </a:r>
            <a:r>
              <a:rPr lang="el-GR" dirty="0"/>
              <a:t> επί της αμοιβής, απασχολεί επανειλημμένα τις Αρχές, καθώς ενέχει τον κίνδυνο εκμετάλλευσης του πελάτη κατά το κρίσιμο στάδιο της προδικασίας, όταν, υπό την πίεση της αγωνίας και της αβεβαιότητας για την έκβαση της υποθέσεως, μπορεί να υποχωρήσει πρόθυμα στις πιο παράλογες απαιτήσεις του δικηγόρου</a:t>
            </a:r>
            <a:r>
              <a:rPr lang="el-GR" dirty="0" smtClean="0"/>
              <a:t>.</a:t>
            </a:r>
          </a:p>
          <a:p>
            <a:r>
              <a:rPr lang="el-GR" dirty="0" smtClean="0"/>
              <a:t> </a:t>
            </a:r>
            <a:r>
              <a:rPr lang="el-GR" dirty="0"/>
              <a:t>Έτσι οι προκαταβολές γνωρίζουν διαδοχικές απαγορεύσεις, οι οποίες όμως κάμπτονται από την καθιερωμένη σχεδόν αντίθετη πρακτική του </a:t>
            </a:r>
            <a:r>
              <a:rPr lang="fr-CA" i="1" dirty="0"/>
              <a:t>forum</a:t>
            </a:r>
            <a:r>
              <a:rPr lang="el-GR" dirty="0"/>
              <a:t>. </a:t>
            </a:r>
            <a:endParaRPr lang="el-GR" dirty="0" smtClean="0"/>
          </a:p>
        </p:txBody>
      </p:sp>
    </p:spTree>
    <p:extLst>
      <p:ext uri="{BB962C8B-B14F-4D97-AF65-F5344CB8AC3E}">
        <p14:creationId xmlns:p14="http://schemas.microsoft.com/office/powerpoint/2010/main" val="1374377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Τα «εργολαβικά» δίκης απαγορεύονται</a:t>
            </a:r>
            <a:endParaRPr lang="en-US" dirty="0"/>
          </a:p>
        </p:txBody>
      </p:sp>
      <p:sp>
        <p:nvSpPr>
          <p:cNvPr id="3" name="Content Placeholder 2"/>
          <p:cNvSpPr>
            <a:spLocks noGrp="1"/>
          </p:cNvSpPr>
          <p:nvPr>
            <p:ph sz="quarter" idx="1"/>
          </p:nvPr>
        </p:nvSpPr>
        <p:spPr/>
        <p:txBody>
          <a:bodyPr/>
          <a:lstStyle/>
          <a:p>
            <a:r>
              <a:rPr lang="el-GR" dirty="0"/>
              <a:t>Η συμφωνία </a:t>
            </a:r>
            <a:r>
              <a:rPr lang="el-GR" dirty="0">
                <a:solidFill>
                  <a:srgbClr val="FF0000"/>
                </a:solidFill>
              </a:rPr>
              <a:t>αμοιβής με ποσοστό επί της οικονομικής αξίας της υπόθεσης,</a:t>
            </a:r>
            <a:r>
              <a:rPr lang="el-GR" dirty="0"/>
              <a:t> το </a:t>
            </a:r>
            <a:r>
              <a:rPr lang="fr-CA" i="1" dirty="0" err="1"/>
              <a:t>pactum</a:t>
            </a:r>
            <a:r>
              <a:rPr lang="fr-CA" i="1" dirty="0"/>
              <a:t> de quota parte </a:t>
            </a:r>
            <a:r>
              <a:rPr lang="fr-CA" i="1" dirty="0" err="1"/>
              <a:t>litis</a:t>
            </a:r>
            <a:r>
              <a:rPr lang="fr-CA" i="1" dirty="0"/>
              <a:t>, </a:t>
            </a:r>
            <a:r>
              <a:rPr lang="el-GR" dirty="0"/>
              <a:t>απαγορεύεται αυστηρώς.</a:t>
            </a:r>
          </a:p>
          <a:p>
            <a:r>
              <a:rPr lang="el-GR" dirty="0"/>
              <a:t> Απαγορεύεται επίσης η </a:t>
            </a:r>
            <a:r>
              <a:rPr lang="en-US" i="1" dirty="0" err="1">
                <a:solidFill>
                  <a:srgbClr val="FF0000"/>
                </a:solidFill>
              </a:rPr>
              <a:t>redemptio</a:t>
            </a:r>
            <a:r>
              <a:rPr lang="en-US" i="1" dirty="0">
                <a:solidFill>
                  <a:srgbClr val="FF0000"/>
                </a:solidFill>
              </a:rPr>
              <a:t> </a:t>
            </a:r>
            <a:r>
              <a:rPr lang="en-US" i="1" dirty="0" err="1">
                <a:solidFill>
                  <a:srgbClr val="FF0000"/>
                </a:solidFill>
              </a:rPr>
              <a:t>litis</a:t>
            </a:r>
            <a:r>
              <a:rPr lang="en-US" i="1" dirty="0"/>
              <a:t>, </a:t>
            </a:r>
            <a:r>
              <a:rPr lang="el-GR" dirty="0"/>
              <a:t>η εξαγορά του αντικειμένου της δίκης και η υπεισέλευση του δικηγόρου στη θέση του πελάτη για τα αποτελέσματά της. </a:t>
            </a:r>
            <a:r>
              <a:rPr lang="fr-CA" i="1" dirty="0"/>
              <a:t>D., </a:t>
            </a:r>
            <a:r>
              <a:rPr lang="fr-CA" dirty="0"/>
              <a:t>50, 13, 1, 12</a:t>
            </a:r>
            <a:r>
              <a:rPr lang="el-GR" dirty="0"/>
              <a:t>, </a:t>
            </a:r>
            <a:r>
              <a:rPr lang="fr-CA" i="1" dirty="0"/>
              <a:t>D., </a:t>
            </a:r>
            <a:r>
              <a:rPr lang="fr-CA" dirty="0"/>
              <a:t>17, 1, 6, 7.</a:t>
            </a:r>
            <a:endParaRPr lang="el-GR" dirty="0"/>
          </a:p>
          <a:p>
            <a:r>
              <a:rPr lang="el-GR" dirty="0"/>
              <a:t>Μέσα στα πλαίσια των 10.000 σηστερσίων και ενώ εκκρεμεί ακόμα η υπόθεση, επιτρέπεται να συμφωνηθεί ένα </a:t>
            </a:r>
            <a:r>
              <a:rPr lang="fr-CA" i="1" dirty="0">
                <a:solidFill>
                  <a:srgbClr val="FF0000"/>
                </a:solidFill>
              </a:rPr>
              <a:t>bonus</a:t>
            </a:r>
            <a:r>
              <a:rPr lang="fr-CA" i="1" dirty="0"/>
              <a:t>, </a:t>
            </a:r>
            <a:r>
              <a:rPr lang="el-GR" dirty="0"/>
              <a:t>το </a:t>
            </a:r>
            <a:r>
              <a:rPr lang="fr-CA" b="1" i="1" dirty="0">
                <a:solidFill>
                  <a:srgbClr val="FF0000"/>
                </a:solidFill>
              </a:rPr>
              <a:t>palmarium</a:t>
            </a:r>
            <a:r>
              <a:rPr lang="fr-CA" i="1" dirty="0"/>
              <a:t>, </a:t>
            </a:r>
            <a:r>
              <a:rPr lang="el-GR" dirty="0"/>
              <a:t>για την επιτυχή έκβαση της υπόθεσης. </a:t>
            </a:r>
            <a:r>
              <a:rPr lang="fr-CA" i="1" dirty="0"/>
              <a:t>D., </a:t>
            </a:r>
            <a:r>
              <a:rPr lang="fr-CA" dirty="0"/>
              <a:t>50, 13, 1, 12.</a:t>
            </a:r>
            <a:endParaRPr lang="el-GR" dirty="0"/>
          </a:p>
          <a:p>
            <a:endParaRPr lang="en-US" dirty="0"/>
          </a:p>
        </p:txBody>
      </p:sp>
    </p:spTree>
    <p:extLst>
      <p:ext uri="{BB962C8B-B14F-4D97-AF65-F5344CB8AC3E}">
        <p14:creationId xmlns:p14="http://schemas.microsoft.com/office/powerpoint/2010/main" val="1687704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Οι συμφωνίες για τις αμοιβές</a:t>
            </a:r>
            <a:endParaRPr lang="en-US" dirty="0"/>
          </a:p>
        </p:txBody>
      </p:sp>
      <p:sp>
        <p:nvSpPr>
          <p:cNvPr id="3" name="Content Placeholder 2"/>
          <p:cNvSpPr>
            <a:spLocks noGrp="1"/>
          </p:cNvSpPr>
          <p:nvPr>
            <p:ph sz="quarter" idx="1"/>
          </p:nvPr>
        </p:nvSpPr>
        <p:spPr/>
        <p:txBody>
          <a:bodyPr>
            <a:normAutofit fontScale="92500" lnSpcReduction="20000"/>
          </a:bodyPr>
          <a:lstStyle/>
          <a:p>
            <a:r>
              <a:rPr lang="el-GR" dirty="0" smtClean="0"/>
              <a:t>Οι δικηγόροι </a:t>
            </a:r>
            <a:r>
              <a:rPr lang="el-GR" dirty="0"/>
              <a:t>εξασφαλίζουν την αμοιβή τους με πολλούς συμβατικούς τρόπους. Το </a:t>
            </a:r>
            <a:r>
              <a:rPr lang="fr-CA" i="1" dirty="0" err="1">
                <a:solidFill>
                  <a:srgbClr val="FF0000"/>
                </a:solidFill>
              </a:rPr>
              <a:t>pactum</a:t>
            </a:r>
            <a:r>
              <a:rPr lang="fr-CA" i="1" dirty="0"/>
              <a:t>, </a:t>
            </a:r>
            <a:r>
              <a:rPr lang="el-GR" dirty="0"/>
              <a:t>η άτυπη συμφωνία για την αμοιβή και το ύψος της, καταρτίζεται μεταξύ των μερών πριν την εκδίκαση της </a:t>
            </a:r>
            <a:r>
              <a:rPr lang="el-GR" dirty="0" smtClean="0"/>
              <a:t>υποθέσεως, </a:t>
            </a:r>
            <a:r>
              <a:rPr lang="el-GR" dirty="0"/>
              <a:t>και συνοδεύει συχνά στην πράξη ένα </a:t>
            </a:r>
            <a:r>
              <a:rPr lang="fr-CA" i="1" dirty="0" err="1">
                <a:solidFill>
                  <a:srgbClr val="FF0000"/>
                </a:solidFill>
              </a:rPr>
              <a:t>mutuum</a:t>
            </a:r>
            <a:r>
              <a:rPr lang="fr-CA" i="1" dirty="0">
                <a:solidFill>
                  <a:srgbClr val="FF0000"/>
                </a:solidFill>
              </a:rPr>
              <a:t> </a:t>
            </a:r>
            <a:r>
              <a:rPr lang="el-GR" dirty="0">
                <a:solidFill>
                  <a:srgbClr val="FF0000"/>
                </a:solidFill>
              </a:rPr>
              <a:t>ή μία </a:t>
            </a:r>
            <a:r>
              <a:rPr lang="fr-CA" i="1" dirty="0" err="1">
                <a:solidFill>
                  <a:srgbClr val="FF0000"/>
                </a:solidFill>
              </a:rPr>
              <a:t>stipulatio</a:t>
            </a:r>
            <a:r>
              <a:rPr lang="fr-CA" i="1" dirty="0"/>
              <a:t>. </a:t>
            </a:r>
            <a:endParaRPr lang="el-GR" i="1" dirty="0" smtClean="0"/>
          </a:p>
          <a:p>
            <a:r>
              <a:rPr lang="el-GR" dirty="0" smtClean="0"/>
              <a:t>Το </a:t>
            </a:r>
            <a:r>
              <a:rPr lang="fr-CA" i="1" dirty="0" err="1"/>
              <a:t>pactum</a:t>
            </a:r>
            <a:r>
              <a:rPr lang="fr-CA" i="1" dirty="0"/>
              <a:t> conventum </a:t>
            </a:r>
            <a:r>
              <a:rPr lang="el-GR" dirty="0"/>
              <a:t>προσφέρει το πλεονέκτημα για τον δικηγόρο ότι δημιουργεί μία αγώγιμη αξίωση στην οποία όμως μπορεί θεωρητικά να αντιταχθεί, αν η απαίτηση του δικηγόρου είναι παράνομη, μία ειδική ένσταση, η </a:t>
            </a:r>
            <a:r>
              <a:rPr lang="fr-CA" i="1" dirty="0" err="1"/>
              <a:t>exceptio</a:t>
            </a:r>
            <a:r>
              <a:rPr lang="fr-CA" i="1" dirty="0"/>
              <a:t> </a:t>
            </a:r>
            <a:r>
              <a:rPr lang="fr-CA" i="1" dirty="0" err="1"/>
              <a:t>legis</a:t>
            </a:r>
            <a:r>
              <a:rPr lang="fr-CA" i="1" dirty="0"/>
              <a:t> </a:t>
            </a:r>
            <a:r>
              <a:rPr lang="fr-CA" i="1" dirty="0" err="1"/>
              <a:t>Cinciae</a:t>
            </a:r>
            <a:r>
              <a:rPr lang="fr-CA" i="1" dirty="0" smtClean="0"/>
              <a:t>.</a:t>
            </a:r>
            <a:endParaRPr lang="el-GR" i="1" dirty="0" smtClean="0"/>
          </a:p>
          <a:p>
            <a:r>
              <a:rPr lang="fr-CA" i="1" dirty="0" smtClean="0"/>
              <a:t> </a:t>
            </a:r>
            <a:r>
              <a:rPr lang="el-GR" dirty="0"/>
              <a:t>Οι </a:t>
            </a:r>
            <a:r>
              <a:rPr lang="en-US" i="1" dirty="0" err="1"/>
              <a:t>stipulationes</a:t>
            </a:r>
            <a:r>
              <a:rPr lang="en-US" i="1" dirty="0"/>
              <a:t> </a:t>
            </a:r>
            <a:r>
              <a:rPr lang="el-GR" dirty="0"/>
              <a:t>με τις οποίες συμφωνούνται τα ποσά των αμοιβών των δικηγόρων, απαγορεύονται αρχικά </a:t>
            </a:r>
            <a:r>
              <a:rPr lang="el-GR" dirty="0" smtClean="0"/>
              <a:t>, αργότερα γίνονται </a:t>
            </a:r>
            <a:r>
              <a:rPr lang="el-GR" dirty="0"/>
              <a:t>δεκτές υπό ορισμένες προϋποθέσεις, όπως ότι ο δικηγόρος θα εκτελέσει το έργο που ανέλαβε και ότι το ποσό της αμοιβής δεν ξεπερνά το νόμιμο όριο. </a:t>
            </a:r>
            <a:endParaRPr lang="el-GR" dirty="0" smtClean="0"/>
          </a:p>
          <a:p>
            <a:endParaRPr lang="en-US" dirty="0"/>
          </a:p>
        </p:txBody>
      </p:sp>
    </p:spTree>
    <p:extLst>
      <p:ext uri="{BB962C8B-B14F-4D97-AF65-F5344CB8AC3E}">
        <p14:creationId xmlns:p14="http://schemas.microsoft.com/office/powerpoint/2010/main" val="5580061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 Κωνσταντίνος: οι δικηγόροι απογυμνώνουν τους πελάτες τους</a:t>
            </a:r>
            <a:endParaRPr lang="en-US" dirty="0"/>
          </a:p>
        </p:txBody>
      </p:sp>
      <p:sp>
        <p:nvSpPr>
          <p:cNvPr id="3" name="Content Placeholder 2"/>
          <p:cNvSpPr>
            <a:spLocks noGrp="1"/>
          </p:cNvSpPr>
          <p:nvPr>
            <p:ph sz="quarter" idx="1"/>
          </p:nvPr>
        </p:nvSpPr>
        <p:spPr/>
        <p:txBody>
          <a:bodyPr/>
          <a:lstStyle/>
          <a:p>
            <a:r>
              <a:rPr lang="en-US" dirty="0"/>
              <a:t>H </a:t>
            </a:r>
            <a:r>
              <a:rPr lang="el-GR" dirty="0"/>
              <a:t>απληστία των δικηγόρων θα αναγκάσει όμως και πάλι, αρκετά αργότερα, τον </a:t>
            </a:r>
            <a:r>
              <a:rPr lang="el-GR" dirty="0">
                <a:solidFill>
                  <a:srgbClr val="FF0000"/>
                </a:solidFill>
              </a:rPr>
              <a:t>Μ. Κωνσταντίνο </a:t>
            </a:r>
            <a:r>
              <a:rPr lang="el-GR" dirty="0"/>
              <a:t>να απαγορεύσει όλες τις υποσχετικές πράξεις με τις οποίες, όπως αναφέρεται στην </a:t>
            </a:r>
            <a:r>
              <a:rPr lang="fr-CA" i="1" dirty="0" err="1"/>
              <a:t>interpretatio</a:t>
            </a:r>
            <a:r>
              <a:rPr lang="fr-CA" dirty="0"/>
              <a:t> </a:t>
            </a:r>
            <a:r>
              <a:rPr lang="el-GR" dirty="0"/>
              <a:t>της σχετικής διάταξης, οι δικηγόροι «</a:t>
            </a:r>
            <a:r>
              <a:rPr lang="el-GR" i="1" dirty="0"/>
              <a:t>απογυμνώνουν τους πελάτες τους από τα καλύτερα αγαθά τους, είτε είναι αυτά ακίνητα, ζώα ή σκλάβοι</a:t>
            </a:r>
            <a:r>
              <a:rPr lang="el-GR" dirty="0"/>
              <a:t>».</a:t>
            </a:r>
          </a:p>
          <a:p>
            <a:r>
              <a:rPr lang="el-GR" dirty="0"/>
              <a:t> Eνας άλλος τρόπος με τον οποίο οι δικηγόροι εξασφαλίζουν τις αμοιβές τους, είναι τα πλασματικά δάνεια που επιτρέπουν στους δικηγόρους να εξασφαλίσουν ποσά μεγαλύτερα του επιτρεπόμενου ορίου. </a:t>
            </a:r>
          </a:p>
          <a:p>
            <a:endParaRPr lang="en-US" dirty="0"/>
          </a:p>
        </p:txBody>
      </p:sp>
    </p:spTree>
    <p:extLst>
      <p:ext uri="{BB962C8B-B14F-4D97-AF65-F5344CB8AC3E}">
        <p14:creationId xmlns:p14="http://schemas.microsoft.com/office/powerpoint/2010/main" val="21979155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Δικαστική δαπάνη; </a:t>
            </a:r>
            <a:endParaRPr lang="en-US" dirty="0"/>
          </a:p>
        </p:txBody>
      </p:sp>
      <p:sp>
        <p:nvSpPr>
          <p:cNvPr id="3" name="Content Placeholder 2"/>
          <p:cNvSpPr>
            <a:spLocks noGrp="1"/>
          </p:cNvSpPr>
          <p:nvPr>
            <p:ph sz="quarter" idx="1"/>
          </p:nvPr>
        </p:nvSpPr>
        <p:spPr>
          <a:xfrm>
            <a:off x="457200" y="1219200"/>
            <a:ext cx="8229600" cy="5378152"/>
          </a:xfrm>
        </p:spPr>
        <p:txBody>
          <a:bodyPr>
            <a:normAutofit fontScale="85000" lnSpcReduction="20000"/>
          </a:bodyPr>
          <a:lstStyle/>
          <a:p>
            <a:r>
              <a:rPr lang="el-GR" dirty="0" smtClean="0"/>
              <a:t>Πελάτες και δικηγόροι μπορούν να προσφύγουν στα δικαστήρια για τις δικηγορικές αμοιβές με τη διαδικασία </a:t>
            </a:r>
            <a:r>
              <a:rPr lang="fr-CA" i="1" dirty="0" smtClean="0"/>
              <a:t>extra </a:t>
            </a:r>
            <a:r>
              <a:rPr lang="fr-CA" i="1" dirty="0" err="1" smtClean="0"/>
              <a:t>ordinem</a:t>
            </a:r>
            <a:r>
              <a:rPr lang="el-GR" i="1" dirty="0" smtClean="0"/>
              <a:t> </a:t>
            </a:r>
            <a:r>
              <a:rPr lang="el-GR" dirty="0" smtClean="0"/>
              <a:t>από την εποχή των Σεβήρων.</a:t>
            </a:r>
            <a:r>
              <a:rPr lang="el-GR" dirty="0"/>
              <a:t> </a:t>
            </a:r>
            <a:r>
              <a:rPr lang="el-GR" dirty="0" smtClean="0"/>
              <a:t>Οι δικηγόροι για να </a:t>
            </a:r>
            <a:r>
              <a:rPr lang="el-GR" dirty="0"/>
              <a:t>διεκδικήσουν δικαστικά τις αμοιβές τους από τους απρόθυμους πελάτες, αλλά </a:t>
            </a:r>
            <a:r>
              <a:rPr lang="el-GR" dirty="0" smtClean="0"/>
              <a:t>οι πελάτες για να </a:t>
            </a:r>
            <a:r>
              <a:rPr lang="el-GR" dirty="0"/>
              <a:t>προστατευτούν από τυχόν καταχρηστικές απαιτήσεις του δικηγόρου τους. </a:t>
            </a:r>
            <a:endParaRPr lang="el-GR" dirty="0" smtClean="0"/>
          </a:p>
          <a:p>
            <a:r>
              <a:rPr lang="el-GR" dirty="0" smtClean="0"/>
              <a:t> </a:t>
            </a:r>
            <a:r>
              <a:rPr lang="el-GR" dirty="0"/>
              <a:t>Ο διοικητής της επαρχίας, που ασκεί δικαστικά καθήκοντα, έχει </a:t>
            </a:r>
            <a:r>
              <a:rPr lang="el-GR" dirty="0">
                <a:solidFill>
                  <a:srgbClr val="FF0000"/>
                </a:solidFill>
              </a:rPr>
              <a:t>μεγάλη διακριτική ευχέρεια</a:t>
            </a:r>
            <a:r>
              <a:rPr lang="el-GR" dirty="0"/>
              <a:t> ως προς την </a:t>
            </a:r>
            <a:r>
              <a:rPr lang="el-GR" u="sng" dirty="0" smtClean="0"/>
              <a:t>κρίση επί  </a:t>
            </a:r>
            <a:r>
              <a:rPr lang="el-GR" u="sng" dirty="0"/>
              <a:t>του ύψους των αμοιβών</a:t>
            </a:r>
            <a:r>
              <a:rPr lang="el-GR" dirty="0" smtClean="0"/>
              <a:t>. </a:t>
            </a:r>
            <a:r>
              <a:rPr lang="el-GR" dirty="0"/>
              <a:t>Πρέπει να λάβει υπόψη του παράγοντες </a:t>
            </a:r>
            <a:r>
              <a:rPr lang="el-GR" dirty="0" smtClean="0"/>
              <a:t>όπως:</a:t>
            </a:r>
          </a:p>
          <a:p>
            <a:pPr lvl="1"/>
            <a:r>
              <a:rPr lang="el-GR" dirty="0" smtClean="0"/>
              <a:t>το </a:t>
            </a:r>
            <a:r>
              <a:rPr lang="el-GR" u="sng" dirty="0"/>
              <a:t>είδος της δίκης </a:t>
            </a:r>
            <a:r>
              <a:rPr lang="el-GR" dirty="0"/>
              <a:t>(</a:t>
            </a:r>
            <a:r>
              <a:rPr lang="fr-CA" i="1" dirty="0"/>
              <a:t>modo </a:t>
            </a:r>
            <a:r>
              <a:rPr lang="fr-CA" i="1" dirty="0" err="1"/>
              <a:t>litis</a:t>
            </a:r>
            <a:r>
              <a:rPr lang="fr-CA" i="1" dirty="0"/>
              <a:t>)</a:t>
            </a:r>
            <a:r>
              <a:rPr lang="el-GR" i="1" dirty="0" smtClean="0"/>
              <a:t>,</a:t>
            </a:r>
          </a:p>
          <a:p>
            <a:pPr lvl="1"/>
            <a:r>
              <a:rPr lang="el-GR" i="1" dirty="0" smtClean="0"/>
              <a:t> </a:t>
            </a:r>
            <a:r>
              <a:rPr lang="el-GR" i="1" dirty="0"/>
              <a:t>τις </a:t>
            </a:r>
            <a:r>
              <a:rPr lang="el-GR" u="sng" dirty="0"/>
              <a:t>ικανότητες του δικηγόρου </a:t>
            </a:r>
            <a:r>
              <a:rPr lang="el-GR" i="1" dirty="0"/>
              <a:t>(proque advocati facundia), </a:t>
            </a:r>
            <a:r>
              <a:rPr lang="el-GR" i="1" dirty="0" smtClean="0"/>
              <a:t>και</a:t>
            </a:r>
          </a:p>
          <a:p>
            <a:pPr lvl="1"/>
            <a:r>
              <a:rPr lang="el-GR" i="1" dirty="0" smtClean="0"/>
              <a:t> </a:t>
            </a:r>
            <a:r>
              <a:rPr lang="el-GR" i="1" dirty="0"/>
              <a:t>τη </a:t>
            </a:r>
            <a:r>
              <a:rPr lang="el-GR" i="1" u="sng" dirty="0"/>
              <a:t>συνήθη π</a:t>
            </a:r>
            <a:r>
              <a:rPr lang="el-GR" u="sng" dirty="0"/>
              <a:t>ρακτική των δικαστηρίων </a:t>
            </a:r>
            <a:r>
              <a:rPr lang="el-GR" dirty="0"/>
              <a:t>(</a:t>
            </a:r>
            <a:r>
              <a:rPr lang="el-GR" i="1" dirty="0"/>
              <a:t>fori consuetudine</a:t>
            </a:r>
            <a:r>
              <a:rPr lang="el-GR" dirty="0"/>
              <a:t>), </a:t>
            </a:r>
            <a:endParaRPr lang="el-GR" dirty="0" smtClean="0"/>
          </a:p>
          <a:p>
            <a:pPr lvl="1"/>
            <a:r>
              <a:rPr lang="el-GR" dirty="0" smtClean="0"/>
              <a:t>αλλά </a:t>
            </a:r>
            <a:r>
              <a:rPr lang="el-GR" dirty="0"/>
              <a:t>σε καμία περίπτωση δεν μπορεί να επιδικάσει αμοιβή μεγαλύτερη από το επιτρεπόμενο. </a:t>
            </a:r>
            <a:endParaRPr lang="el-GR" dirty="0" smtClean="0"/>
          </a:p>
          <a:p>
            <a:r>
              <a:rPr lang="el-GR" dirty="0" smtClean="0"/>
              <a:t>Κατά </a:t>
            </a:r>
            <a:r>
              <a:rPr lang="el-GR" dirty="0"/>
              <a:t>την ίδια διαδικασία είναι θεωρητικά επίσης </a:t>
            </a:r>
            <a:r>
              <a:rPr lang="el-GR" dirty="0">
                <a:solidFill>
                  <a:srgbClr val="FF0000"/>
                </a:solidFill>
              </a:rPr>
              <a:t>δυνατή η καταδίκη του κακόπιστου αντιδίκου στην πληρωμή της αμοιβής του δικηγόρου του διαδίκου που κέρδισε τη δίκη.</a:t>
            </a:r>
          </a:p>
          <a:p>
            <a:r>
              <a:rPr lang="fr-CA" i="1" dirty="0" smtClean="0"/>
              <a:t>D</a:t>
            </a:r>
            <a:r>
              <a:rPr lang="fr-CA" i="1" dirty="0"/>
              <a:t>., </a:t>
            </a:r>
            <a:r>
              <a:rPr lang="fr-CA" dirty="0"/>
              <a:t>50, 13, 1, </a:t>
            </a:r>
            <a:r>
              <a:rPr lang="fr-CA" dirty="0" smtClean="0"/>
              <a:t>9</a:t>
            </a:r>
            <a:r>
              <a:rPr lang="el-GR" dirty="0" smtClean="0"/>
              <a:t>, </a:t>
            </a:r>
            <a:r>
              <a:rPr lang="en-US" i="1" dirty="0" smtClean="0"/>
              <a:t>D</a:t>
            </a:r>
            <a:r>
              <a:rPr lang="en-US" i="1" dirty="0"/>
              <a:t>., </a:t>
            </a:r>
            <a:r>
              <a:rPr lang="en-US" dirty="0"/>
              <a:t>50, 13, 1, 10</a:t>
            </a:r>
            <a:r>
              <a:rPr lang="en-US" dirty="0" smtClean="0"/>
              <a:t>.</a:t>
            </a:r>
            <a:r>
              <a:rPr lang="el-GR" dirty="0" smtClean="0"/>
              <a:t>, </a:t>
            </a:r>
            <a:r>
              <a:rPr lang="fr-CA" i="1" dirty="0" smtClean="0"/>
              <a:t>D</a:t>
            </a:r>
            <a:r>
              <a:rPr lang="fr-CA" i="1" dirty="0"/>
              <a:t>., </a:t>
            </a:r>
            <a:r>
              <a:rPr lang="fr-CA" dirty="0"/>
              <a:t>31, 78, 2 &amp; 5, 1, 79, </a:t>
            </a:r>
            <a:r>
              <a:rPr lang="fr-CA" i="1" dirty="0"/>
              <a:t>C.J., </a:t>
            </a:r>
            <a:r>
              <a:rPr lang="fr-CA" dirty="0"/>
              <a:t>10, 32, 2.</a:t>
            </a:r>
            <a:endParaRPr lang="el-GR" dirty="0"/>
          </a:p>
          <a:p>
            <a:endParaRPr lang="en-US" dirty="0"/>
          </a:p>
        </p:txBody>
      </p:sp>
    </p:spTree>
    <p:extLst>
      <p:ext uri="{BB962C8B-B14F-4D97-AF65-F5344CB8AC3E}">
        <p14:creationId xmlns:p14="http://schemas.microsoft.com/office/powerpoint/2010/main" val="36336433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Collegium – corpus - </a:t>
            </a:r>
            <a:r>
              <a:rPr lang="en-US" dirty="0" err="1" smtClean="0"/>
              <a:t>ordo</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Επί Δεσποτείας, η</a:t>
            </a:r>
            <a:r>
              <a:rPr lang="en-US" dirty="0" smtClean="0"/>
              <a:t> </a:t>
            </a:r>
            <a:r>
              <a:rPr lang="el-GR" dirty="0"/>
              <a:t>συσπείρωση των επαγγελματιών κάθε κλάδου σε επαγγελματικές συντεχνίες που τελούν υπό τον έλεγχο του κράτους, αποτελεί μία κοινή τάση της εποχής</a:t>
            </a:r>
            <a:r>
              <a:rPr lang="el-GR" dirty="0" smtClean="0"/>
              <a:t>.</a:t>
            </a:r>
          </a:p>
          <a:p>
            <a:r>
              <a:rPr lang="el-GR" dirty="0" smtClean="0"/>
              <a:t> </a:t>
            </a:r>
            <a:r>
              <a:rPr lang="el-GR" dirty="0"/>
              <a:t>Οι δικηγορικές συντεχνίες διαφέρουν όμως σημαντικά από τις </a:t>
            </a:r>
            <a:r>
              <a:rPr lang="el-GR" dirty="0" smtClean="0"/>
              <a:t>υπόλοιπες:</a:t>
            </a:r>
          </a:p>
          <a:p>
            <a:pPr lvl="1"/>
            <a:r>
              <a:rPr lang="el-GR" dirty="0" smtClean="0"/>
              <a:t>ως </a:t>
            </a:r>
            <a:r>
              <a:rPr lang="el-GR" dirty="0"/>
              <a:t>προς το κύρος των επαγγελματιών που τις απαρτίζουν</a:t>
            </a:r>
            <a:r>
              <a:rPr lang="el-GR" dirty="0" smtClean="0"/>
              <a:t>,</a:t>
            </a:r>
          </a:p>
          <a:p>
            <a:pPr lvl="1"/>
            <a:r>
              <a:rPr lang="el-GR" dirty="0" smtClean="0"/>
              <a:t>ως </a:t>
            </a:r>
            <a:r>
              <a:rPr lang="el-GR" dirty="0"/>
              <a:t>προς την αυθόρμητη προσφορά και μεγάλη ζήτηση των θέσεων σε αυτές</a:t>
            </a:r>
            <a:r>
              <a:rPr lang="el-GR" dirty="0" smtClean="0"/>
              <a:t>,</a:t>
            </a:r>
          </a:p>
          <a:p>
            <a:pPr lvl="1"/>
            <a:r>
              <a:rPr lang="el-GR" dirty="0" smtClean="0"/>
              <a:t> </a:t>
            </a:r>
            <a:r>
              <a:rPr lang="el-GR" dirty="0"/>
              <a:t>εν αντιθέσει προς τον καταναγκαστικό και συχνά επαχθή χαρακτήρα των «τεχνικών» συντεχνιών, όπου οι θέσεις είναι κληρονομικές και τα μέλη τους αδυνατούν να αλλάξουν επάγγελμα. </a:t>
            </a:r>
          </a:p>
          <a:p>
            <a:pPr marL="0" indent="0">
              <a:buNone/>
            </a:pPr>
            <a:endParaRPr lang="el-GR" dirty="0" smtClean="0"/>
          </a:p>
          <a:p>
            <a:r>
              <a:rPr lang="el-GR" dirty="0" smtClean="0"/>
              <a:t>Στο τέλος της περιόδου, συναντούμε τους δικηγόρους οργανωμένους σε συντεχνίες, τους δικηγορικούς συλλόγους της εποχής, που αναφέρονται στις πηγές με τους όρους </a:t>
            </a:r>
            <a:r>
              <a:rPr lang="fr-CA" i="1" dirty="0" err="1" smtClean="0">
                <a:solidFill>
                  <a:srgbClr val="FF0000"/>
                </a:solidFill>
              </a:rPr>
              <a:t>collegium</a:t>
            </a:r>
            <a:r>
              <a:rPr lang="el-GR" dirty="0" smtClean="0">
                <a:solidFill>
                  <a:srgbClr val="FF0000"/>
                </a:solidFill>
              </a:rPr>
              <a:t>,</a:t>
            </a:r>
            <a:r>
              <a:rPr lang="fr-CA" i="1" dirty="0" smtClean="0">
                <a:solidFill>
                  <a:srgbClr val="FF0000"/>
                </a:solidFill>
              </a:rPr>
              <a:t> consortium</a:t>
            </a:r>
            <a:r>
              <a:rPr lang="el-GR" dirty="0" smtClean="0">
                <a:solidFill>
                  <a:srgbClr val="FF0000"/>
                </a:solidFill>
              </a:rPr>
              <a:t>,</a:t>
            </a:r>
            <a:r>
              <a:rPr lang="fr-CA" i="1" dirty="0" smtClean="0">
                <a:solidFill>
                  <a:srgbClr val="FF0000"/>
                </a:solidFill>
              </a:rPr>
              <a:t> corpus</a:t>
            </a:r>
            <a:r>
              <a:rPr lang="el-GR" dirty="0" smtClean="0">
                <a:solidFill>
                  <a:srgbClr val="FF0000"/>
                </a:solidFill>
              </a:rPr>
              <a:t>,</a:t>
            </a:r>
            <a:r>
              <a:rPr lang="fr-CA" i="1" dirty="0" smtClean="0">
                <a:solidFill>
                  <a:srgbClr val="FF0000"/>
                </a:solidFill>
              </a:rPr>
              <a:t> ordo</a:t>
            </a:r>
            <a:r>
              <a:rPr lang="el-GR" dirty="0" smtClean="0">
                <a:solidFill>
                  <a:srgbClr val="FF0000"/>
                </a:solidFill>
              </a:rPr>
              <a:t>,</a:t>
            </a:r>
            <a:r>
              <a:rPr lang="fr-CA" i="1" dirty="0" smtClean="0">
                <a:solidFill>
                  <a:srgbClr val="FF0000"/>
                </a:solidFill>
              </a:rPr>
              <a:t> </a:t>
            </a:r>
            <a:r>
              <a:rPr lang="fr-CA" i="1" dirty="0" err="1" smtClean="0">
                <a:solidFill>
                  <a:srgbClr val="FF0000"/>
                </a:solidFill>
              </a:rPr>
              <a:t>coetus</a:t>
            </a:r>
            <a:r>
              <a:rPr lang="fr-CA" i="1" dirty="0" smtClean="0">
                <a:solidFill>
                  <a:srgbClr val="FF0000"/>
                </a:solidFill>
              </a:rPr>
              <a:t> </a:t>
            </a:r>
            <a:r>
              <a:rPr lang="el-GR" dirty="0" smtClean="0">
                <a:solidFill>
                  <a:srgbClr val="FF0000"/>
                </a:solidFill>
              </a:rPr>
              <a:t>ή </a:t>
            </a:r>
            <a:r>
              <a:rPr lang="el-GR" i="1" dirty="0" smtClean="0">
                <a:solidFill>
                  <a:srgbClr val="FF0000"/>
                </a:solidFill>
              </a:rPr>
              <a:t>σωματείον</a:t>
            </a:r>
            <a:r>
              <a:rPr lang="el-GR" dirty="0" smtClean="0">
                <a:solidFill>
                  <a:srgbClr val="FF0000"/>
                </a:solidFill>
              </a:rPr>
              <a:t>. </a:t>
            </a:r>
          </a:p>
          <a:p>
            <a:endParaRPr lang="el-GR" i="1" dirty="0"/>
          </a:p>
          <a:p>
            <a:r>
              <a:rPr lang="fr-CA" i="1" dirty="0" smtClean="0"/>
              <a:t>C.J., </a:t>
            </a:r>
            <a:r>
              <a:rPr lang="fr-CA" dirty="0" smtClean="0"/>
              <a:t>2, 8, 7</a:t>
            </a:r>
            <a:r>
              <a:rPr lang="el-GR" dirty="0" smtClean="0"/>
              <a:t>, </a:t>
            </a:r>
            <a:r>
              <a:rPr lang="en-US" dirty="0" smtClean="0"/>
              <a:t>1, 4, 15; 2, 7, 8 &amp; 11, 1</a:t>
            </a:r>
            <a:r>
              <a:rPr lang="el-GR" dirty="0" smtClean="0"/>
              <a:t>, </a:t>
            </a:r>
            <a:r>
              <a:rPr lang="fr-CA" dirty="0" smtClean="0"/>
              <a:t>2, 7, 3</a:t>
            </a:r>
            <a:r>
              <a:rPr lang="el-GR" dirty="0" smtClean="0"/>
              <a:t>, </a:t>
            </a:r>
            <a:r>
              <a:rPr lang="fr-CA" dirty="0" smtClean="0"/>
              <a:t>2, 8, 7, 3</a:t>
            </a:r>
            <a:r>
              <a:rPr lang="el-GR" dirty="0" smtClean="0"/>
              <a:t>,</a:t>
            </a:r>
            <a:r>
              <a:rPr lang="fr-CA" dirty="0" smtClean="0"/>
              <a:t> 6, 48</a:t>
            </a:r>
            <a:r>
              <a:rPr lang="el-GR" dirty="0" smtClean="0"/>
              <a:t>, </a:t>
            </a:r>
            <a:r>
              <a:rPr lang="fr-CA" i="1" dirty="0" err="1" smtClean="0"/>
              <a:t>C.Th</a:t>
            </a:r>
            <a:r>
              <a:rPr lang="fr-CA" i="1" dirty="0" smtClean="0"/>
              <a:t>., </a:t>
            </a:r>
            <a:r>
              <a:rPr lang="fr-CA" dirty="0" smtClean="0"/>
              <a:t>2, 10, 4.</a:t>
            </a:r>
            <a:endParaRPr lang="el-GR" dirty="0" smtClean="0"/>
          </a:p>
          <a:p>
            <a:endParaRPr lang="el-GR"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a:t>
            </a:r>
            <a:r>
              <a:rPr lang="el-GR" baseline="30000" dirty="0" smtClean="0"/>
              <a:t>η</a:t>
            </a:r>
            <a:r>
              <a:rPr lang="el-GR" dirty="0" smtClean="0"/>
              <a:t> μνεία συντεχνίας δικηγόρων, 329 μ.Χ. </a:t>
            </a:r>
            <a:endParaRPr lang="el-GR" dirty="0"/>
          </a:p>
        </p:txBody>
      </p:sp>
      <p:sp>
        <p:nvSpPr>
          <p:cNvPr id="3" name="Content Placeholder 2"/>
          <p:cNvSpPr>
            <a:spLocks noGrp="1"/>
          </p:cNvSpPr>
          <p:nvPr>
            <p:ph sz="quarter" idx="1"/>
          </p:nvPr>
        </p:nvSpPr>
        <p:spPr>
          <a:xfrm>
            <a:off x="457200" y="2132856"/>
            <a:ext cx="5626968" cy="4024104"/>
          </a:xfrm>
        </p:spPr>
        <p:txBody>
          <a:bodyPr/>
          <a:lstStyle/>
          <a:p>
            <a:r>
              <a:rPr lang="el-GR" dirty="0"/>
              <a:t>Η πρώτη σαφής αναφορά στις πηγές σε δικηγορική συντεχνία απαντά σε μία διάταξη του </a:t>
            </a:r>
            <a:r>
              <a:rPr lang="el-GR" dirty="0" smtClean="0">
                <a:solidFill>
                  <a:srgbClr val="FF0000"/>
                </a:solidFill>
              </a:rPr>
              <a:t>Μεγάλου Κωνσταντίνου </a:t>
            </a:r>
            <a:r>
              <a:rPr lang="el-GR" dirty="0">
                <a:solidFill>
                  <a:srgbClr val="FF0000"/>
                </a:solidFill>
              </a:rPr>
              <a:t>του 329 </a:t>
            </a:r>
            <a:r>
              <a:rPr lang="el-GR" dirty="0" smtClean="0">
                <a:solidFill>
                  <a:srgbClr val="FF0000"/>
                </a:solidFill>
              </a:rPr>
              <a:t>μ.Χ</a:t>
            </a:r>
            <a:r>
              <a:rPr lang="el-GR" dirty="0" smtClean="0"/>
              <a:t>.</a:t>
            </a:r>
            <a:endParaRPr lang="el-GR" dirty="0"/>
          </a:p>
          <a:p>
            <a:r>
              <a:rPr lang="en-US" i="1" dirty="0" err="1" smtClean="0"/>
              <a:t>C.Th</a:t>
            </a:r>
            <a:r>
              <a:rPr lang="en-US" i="1" dirty="0"/>
              <a:t>., </a:t>
            </a:r>
            <a:r>
              <a:rPr lang="en-US" dirty="0"/>
              <a:t>2, 10, 4. </a:t>
            </a:r>
            <a:endParaRPr lang="el-GR" dirty="0" smtClean="0"/>
          </a:p>
          <a:p>
            <a:r>
              <a:rPr lang="el-GR" dirty="0" smtClean="0"/>
              <a:t>Δεν </a:t>
            </a:r>
            <a:r>
              <a:rPr lang="el-GR" dirty="0"/>
              <a:t>αποκλείεται, από έμμεσες αναφορές των πηγών, η λειτουργία τους πριν την εποχή αυτή.  </a:t>
            </a:r>
            <a:r>
              <a:rPr lang="el-GR" dirty="0" smtClean="0">
                <a:effectLst/>
              </a:rPr>
              <a:t> </a:t>
            </a:r>
            <a:endParaRPr lang="el-GR" dirty="0"/>
          </a:p>
        </p:txBody>
      </p:sp>
      <p:pic>
        <p:nvPicPr>
          <p:cNvPr id="4" name="Picture 3"/>
          <p:cNvPicPr>
            <a:picLocks noChangeAspect="1"/>
          </p:cNvPicPr>
          <p:nvPr/>
        </p:nvPicPr>
        <p:blipFill>
          <a:blip r:embed="rId2"/>
          <a:stretch>
            <a:fillRect/>
          </a:stretch>
        </p:blipFill>
        <p:spPr>
          <a:xfrm>
            <a:off x="6156176" y="1772816"/>
            <a:ext cx="2794000" cy="3721100"/>
          </a:xfrm>
          <a:prstGeom prst="rect">
            <a:avLst/>
          </a:prstGeom>
        </p:spPr>
      </p:pic>
    </p:spTree>
    <p:extLst>
      <p:ext uri="{BB962C8B-B14F-4D97-AF65-F5344CB8AC3E}">
        <p14:creationId xmlns:p14="http://schemas.microsoft.com/office/powerpoint/2010/main" val="20210081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sz="quarter" idx="1"/>
          </p:nvPr>
        </p:nvSpPr>
        <p:spPr/>
        <p:txBody>
          <a:bodyPr/>
          <a:lstStyle/>
          <a:p>
            <a:r>
              <a:rPr lang="el-GR" dirty="0"/>
              <a:t>Πολλές πόλεις της αυτοκρατορίας διαθέτουν συντεχνίες δικηγόρων</a:t>
            </a:r>
            <a:r>
              <a:rPr lang="el-GR" dirty="0" smtClean="0"/>
              <a:t>.</a:t>
            </a:r>
          </a:p>
          <a:p>
            <a:r>
              <a:rPr lang="el-GR" dirty="0" smtClean="0"/>
              <a:t> Στη Γαλατία γνωρίζουμε ότι διέθεταν </a:t>
            </a:r>
            <a:r>
              <a:rPr lang="fr-CA" i="1" dirty="0" err="1" smtClean="0"/>
              <a:t>collegia</a:t>
            </a:r>
            <a:r>
              <a:rPr lang="el-GR" dirty="0" smtClean="0"/>
              <a:t> δικηγόρων:</a:t>
            </a:r>
          </a:p>
          <a:p>
            <a:r>
              <a:rPr lang="el-GR" dirty="0" smtClean="0"/>
              <a:t> η </a:t>
            </a:r>
            <a:r>
              <a:rPr lang="fr-CA" dirty="0" smtClean="0"/>
              <a:t>Arles (</a:t>
            </a:r>
            <a:r>
              <a:rPr lang="fr-CA" dirty="0" err="1" smtClean="0"/>
              <a:t>Arelate</a:t>
            </a:r>
            <a:r>
              <a:rPr lang="fr-CA" dirty="0" smtClean="0"/>
              <a:t>)</a:t>
            </a:r>
            <a:r>
              <a:rPr lang="el-GR" dirty="0" smtClean="0"/>
              <a:t>, </a:t>
            </a:r>
          </a:p>
          <a:p>
            <a:r>
              <a:rPr lang="el-GR" dirty="0" smtClean="0"/>
              <a:t>το Μπορντώ</a:t>
            </a:r>
            <a:r>
              <a:rPr lang="en-US" dirty="0" smtClean="0"/>
              <a:t> (</a:t>
            </a:r>
            <a:r>
              <a:rPr lang="en-US" dirty="0" err="1" smtClean="0"/>
              <a:t>Burdigala</a:t>
            </a:r>
            <a:r>
              <a:rPr lang="en-US" dirty="0" smtClean="0"/>
              <a:t>)</a:t>
            </a:r>
            <a:r>
              <a:rPr lang="el-GR" dirty="0" smtClean="0"/>
              <a:t>, </a:t>
            </a:r>
          </a:p>
          <a:p>
            <a:r>
              <a:rPr lang="el-GR" dirty="0" smtClean="0"/>
              <a:t>η Τουλούζη</a:t>
            </a:r>
            <a:r>
              <a:rPr lang="en-US" dirty="0" smtClean="0"/>
              <a:t> (</a:t>
            </a:r>
            <a:r>
              <a:rPr lang="en-US" dirty="0" err="1" smtClean="0"/>
              <a:t>Palladia</a:t>
            </a:r>
            <a:r>
              <a:rPr lang="en-US" dirty="0" smtClean="0"/>
              <a:t> </a:t>
            </a:r>
            <a:r>
              <a:rPr lang="en-US" dirty="0" err="1" smtClean="0"/>
              <a:t>Tolosa</a:t>
            </a:r>
            <a:r>
              <a:rPr lang="en-US" dirty="0" smtClean="0"/>
              <a:t>)</a:t>
            </a:r>
            <a:r>
              <a:rPr lang="el-GR" dirty="0" smtClean="0"/>
              <a:t> και </a:t>
            </a:r>
          </a:p>
          <a:p>
            <a:r>
              <a:rPr lang="el-GR" dirty="0" smtClean="0"/>
              <a:t>το </a:t>
            </a:r>
            <a:r>
              <a:rPr lang="en-US" dirty="0" err="1" smtClean="0"/>
              <a:t>Autun</a:t>
            </a:r>
            <a:r>
              <a:rPr lang="en-US" dirty="0" smtClean="0"/>
              <a:t> (</a:t>
            </a:r>
            <a:r>
              <a:rPr lang="en-US" dirty="0" err="1" smtClean="0"/>
              <a:t>Augustodunum</a:t>
            </a:r>
            <a:r>
              <a:rPr lang="en-US" dirty="0" smtClean="0"/>
              <a:t>)</a:t>
            </a:r>
            <a:r>
              <a:rPr lang="el-GR" dirty="0" smtClean="0"/>
              <a:t>. </a:t>
            </a:r>
            <a:endParaRPr lang="el-GR" dirty="0"/>
          </a:p>
        </p:txBody>
      </p:sp>
      <p:pic>
        <p:nvPicPr>
          <p:cNvPr id="5122" name="Picture 2" descr="Vestiges de l'amphithéâtre de Bordeaux, dit Palais Galien."/>
          <p:cNvPicPr>
            <a:picLocks noChangeAspect="1" noChangeArrowheads="1"/>
          </p:cNvPicPr>
          <p:nvPr/>
        </p:nvPicPr>
        <p:blipFill>
          <a:blip r:embed="rId2"/>
          <a:srcRect/>
          <a:stretch>
            <a:fillRect/>
          </a:stretch>
        </p:blipFill>
        <p:spPr bwMode="auto">
          <a:xfrm>
            <a:off x="6072198" y="4214818"/>
            <a:ext cx="2667000" cy="2181226"/>
          </a:xfrm>
          <a:prstGeom prst="rect">
            <a:avLst/>
          </a:prstGeom>
          <a:noFill/>
        </p:spPr>
      </p:pic>
    </p:spTree>
    <p:extLst>
      <p:ext uri="{BB962C8B-B14F-4D97-AF65-F5344CB8AC3E}">
        <p14:creationId xmlns:p14="http://schemas.microsoft.com/office/powerpoint/2010/main" val="36398629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http://vignette2.wikia.nocookie.net/spartacus/images/9/92/Gaul_map.gif/revision/latest?cb=201208060225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0"/>
            <a:ext cx="5640716" cy="668931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166320" y="3501008"/>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7" name="Oval 6"/>
          <p:cNvSpPr/>
          <p:nvPr/>
        </p:nvSpPr>
        <p:spPr>
          <a:xfrm>
            <a:off x="3419872" y="4725144"/>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solidFill>
                <a:srgbClr val="FF0000"/>
              </a:solidFill>
            </a:endParaRPr>
          </a:p>
        </p:txBody>
      </p:sp>
      <p:sp>
        <p:nvSpPr>
          <p:cNvPr id="8" name="Oval 7"/>
          <p:cNvSpPr/>
          <p:nvPr/>
        </p:nvSpPr>
        <p:spPr>
          <a:xfrm>
            <a:off x="4286248" y="5357826"/>
            <a:ext cx="214313" cy="2143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9" name="Oval 7"/>
          <p:cNvSpPr/>
          <p:nvPr/>
        </p:nvSpPr>
        <p:spPr>
          <a:xfrm>
            <a:off x="5572132" y="5357826"/>
            <a:ext cx="214313" cy="21431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579349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sz="quarter" idx="1"/>
          </p:nvPr>
        </p:nvSpPr>
        <p:spPr/>
        <p:txBody>
          <a:bodyPr>
            <a:normAutofit/>
          </a:bodyPr>
          <a:lstStyle/>
          <a:p>
            <a:r>
              <a:rPr lang="el-GR" dirty="0"/>
              <a:t>Η δικηγορία στη Ρώμη, κατά τους χρόνους της Ηγεμονίας, έχει εξελιχθεί σε ένα ολοκληρωμένο επάγγελμα που διέπεται από ένα πλέγμα κανόνων δικαίου</a:t>
            </a:r>
            <a:r>
              <a:rPr lang="el-GR" dirty="0" smtClean="0"/>
              <a:t>.</a:t>
            </a:r>
            <a:endParaRPr lang="en-US" dirty="0" smtClean="0"/>
          </a:p>
          <a:p>
            <a:r>
              <a:rPr lang="el-GR" dirty="0" smtClean="0"/>
              <a:t> </a:t>
            </a:r>
            <a:r>
              <a:rPr lang="el-GR" dirty="0"/>
              <a:t>Η διαμόρφωση του νομικού αυτού πλαισίου έχει ήδη ακολουθήσει πορεία πολλών αιώνων, κατά τη διάρκεια των οποίων η δικηγορία διαμορφώθηκε από άμισθο αριστοκρατικό λειτούργημα σε βιοποριστικό επάγγελμα ανοιχτό σε όλες τις κοινωνικές τάξεις. </a:t>
            </a:r>
            <a:endParaRPr lang="en-US" dirty="0" smtClean="0"/>
          </a:p>
          <a:p>
            <a:endParaRPr lang="el-GR" dirty="0"/>
          </a:p>
        </p:txBody>
      </p:sp>
    </p:spTree>
    <p:extLst>
      <p:ext uri="{BB962C8B-B14F-4D97-AF65-F5344CB8AC3E}">
        <p14:creationId xmlns:p14="http://schemas.microsoft.com/office/powerpoint/2010/main" val="32298896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Arles</a:t>
            </a:r>
            <a:endParaRPr lang="el-GR" dirty="0"/>
          </a:p>
        </p:txBody>
      </p:sp>
      <p:pic>
        <p:nvPicPr>
          <p:cNvPr id="3074" name="Picture 2" descr="https://upload.wikimedia.org/wikipedia/commons/thumb/2/2b/Arlesarena.jpg/220px-Arlesar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6" y="3747894"/>
            <a:ext cx="5072181" cy="33891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rles amphithe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 y="885943"/>
            <a:ext cx="5027226" cy="32763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1/14/Passageway_in_Roman_are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340768"/>
            <a:ext cx="344805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901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err="1" smtClean="0"/>
              <a:t>Augustodonum</a:t>
            </a:r>
            <a:r>
              <a:rPr lang="en-US" dirty="0" smtClean="0"/>
              <a:t> (</a:t>
            </a:r>
            <a:r>
              <a:rPr lang="en-US" dirty="0" err="1" smtClean="0"/>
              <a:t>Autun</a:t>
            </a:r>
            <a:r>
              <a:rPr lang="en-US" dirty="0" smtClean="0"/>
              <a:t>) </a:t>
            </a:r>
            <a:br>
              <a:rPr lang="en-US" dirty="0" smtClean="0"/>
            </a:br>
            <a:r>
              <a:rPr lang="el-GR" dirty="0" smtClean="0"/>
              <a:t>διάσημο για τη σχολή ρητορικής του</a:t>
            </a:r>
            <a:endParaRPr lang="el-GR" dirty="0"/>
          </a:p>
        </p:txBody>
      </p:sp>
      <p:pic>
        <p:nvPicPr>
          <p:cNvPr id="4" name="Picture 4" descr="https://upload.wikimedia.org/wikipedia/commons/thumb/b/b2/Th%C3%A9%C3%A2tre_romain_Autun.JPG/220px-Th%C3%A9%C3%A2tre_romain_Autu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4860032" cy="36450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thumb/c/c4/Temple_Janus_angle.jpg/1024px-Temple_Janus_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37" y="1268760"/>
            <a:ext cx="4446363" cy="33347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4/Autun_porte_Saint-Andr%C3%A9.JPG/1024px-Autun_porte_Saint-Andr%C3%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936" y="3630762"/>
            <a:ext cx="4633064" cy="3474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0/0c/Autun_Porte_Arroux_PA00113093_06_JPM.JPG/1024px-Autun_Porte_Arroux_PA00113093_06_JP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30762"/>
            <a:ext cx="5208513" cy="348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586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Ιταλία &amp; Ανατολή – συντεχνίες δικηγόρων</a:t>
            </a:r>
            <a:endParaRPr lang="el-GR" dirty="0"/>
          </a:p>
        </p:txBody>
      </p:sp>
      <p:sp>
        <p:nvSpPr>
          <p:cNvPr id="3" name="Content Placeholder 2"/>
          <p:cNvSpPr>
            <a:spLocks noGrp="1"/>
          </p:cNvSpPr>
          <p:nvPr>
            <p:ph sz="quarter" idx="1"/>
          </p:nvPr>
        </p:nvSpPr>
        <p:spPr/>
        <p:txBody>
          <a:bodyPr>
            <a:normAutofit fontScale="92500"/>
          </a:bodyPr>
          <a:lstStyle/>
          <a:p>
            <a:r>
              <a:rPr lang="el-GR" dirty="0"/>
              <a:t>Στην Ιταλία, είναι γνωστά τα </a:t>
            </a:r>
            <a:r>
              <a:rPr lang="fr-CA" i="1" dirty="0" err="1"/>
              <a:t>collegia</a:t>
            </a:r>
            <a:r>
              <a:rPr lang="el-GR" dirty="0"/>
              <a:t> </a:t>
            </a:r>
            <a:endParaRPr lang="el-GR" dirty="0" smtClean="0"/>
          </a:p>
          <a:p>
            <a:r>
              <a:rPr lang="el-GR" dirty="0" smtClean="0">
                <a:solidFill>
                  <a:srgbClr val="558ED5"/>
                </a:solidFill>
              </a:rPr>
              <a:t>της </a:t>
            </a:r>
            <a:r>
              <a:rPr lang="el-GR" dirty="0">
                <a:solidFill>
                  <a:srgbClr val="558ED5"/>
                </a:solidFill>
              </a:rPr>
              <a:t>Ρώμης και του </a:t>
            </a:r>
            <a:r>
              <a:rPr lang="fr-CA" i="1" dirty="0" err="1" smtClean="0">
                <a:solidFill>
                  <a:srgbClr val="558ED5"/>
                </a:solidFill>
              </a:rPr>
              <a:t>Spoletium</a:t>
            </a:r>
            <a:endParaRPr lang="el-GR" dirty="0" smtClean="0">
              <a:solidFill>
                <a:srgbClr val="558ED5"/>
              </a:solidFill>
            </a:endParaRPr>
          </a:p>
          <a:p>
            <a:r>
              <a:rPr lang="el-GR" dirty="0" smtClean="0"/>
              <a:t>Στο </a:t>
            </a:r>
            <a:r>
              <a:rPr lang="el-GR" dirty="0"/>
              <a:t>ανατολικό τμήμα της αυτοκρατορίας, συντεχνίες </a:t>
            </a:r>
            <a:r>
              <a:rPr lang="el-GR" dirty="0" smtClean="0"/>
              <a:t>λειτουργούν:</a:t>
            </a:r>
          </a:p>
          <a:p>
            <a:r>
              <a:rPr lang="el-GR" dirty="0" smtClean="0"/>
              <a:t> </a:t>
            </a:r>
            <a:r>
              <a:rPr lang="el-GR" dirty="0">
                <a:solidFill>
                  <a:schemeClr val="tx2">
                    <a:lumMod val="60000"/>
                    <a:lumOff val="40000"/>
                  </a:schemeClr>
                </a:solidFill>
              </a:rPr>
              <a:t>στην </a:t>
            </a:r>
            <a:r>
              <a:rPr lang="el-GR" dirty="0" smtClean="0">
                <a:solidFill>
                  <a:schemeClr val="tx2">
                    <a:lumMod val="60000"/>
                    <a:lumOff val="40000"/>
                  </a:schemeClr>
                </a:solidFill>
              </a:rPr>
              <a:t>Κωνσταντινούπολη </a:t>
            </a:r>
          </a:p>
          <a:p>
            <a:r>
              <a:rPr lang="el-GR" dirty="0" smtClean="0">
                <a:solidFill>
                  <a:schemeClr val="tx2">
                    <a:lumMod val="60000"/>
                    <a:lumOff val="40000"/>
                  </a:schemeClr>
                </a:solidFill>
              </a:rPr>
              <a:t>την Ιλλυρία </a:t>
            </a:r>
            <a:r>
              <a:rPr lang="el-GR" dirty="0">
                <a:solidFill>
                  <a:schemeClr val="tx2">
                    <a:lumMod val="60000"/>
                    <a:lumOff val="40000"/>
                  </a:schemeClr>
                </a:solidFill>
              </a:rPr>
              <a:t>(με έδρα τη Θεσσαλονίκη</a:t>
            </a:r>
            <a:r>
              <a:rPr lang="el-GR" dirty="0" smtClean="0">
                <a:solidFill>
                  <a:schemeClr val="tx2">
                    <a:lumMod val="60000"/>
                    <a:lumOff val="40000"/>
                  </a:schemeClr>
                </a:solidFill>
              </a:rPr>
              <a:t>) </a:t>
            </a:r>
          </a:p>
          <a:p>
            <a:r>
              <a:rPr lang="el-GR" dirty="0" smtClean="0">
                <a:solidFill>
                  <a:schemeClr val="tx2">
                    <a:lumMod val="60000"/>
                    <a:lumOff val="40000"/>
                  </a:schemeClr>
                </a:solidFill>
              </a:rPr>
              <a:t>την Αλεξάνδρεια</a:t>
            </a:r>
          </a:p>
          <a:p>
            <a:r>
              <a:rPr lang="el-GR" dirty="0" smtClean="0">
                <a:solidFill>
                  <a:schemeClr val="tx2">
                    <a:lumMod val="60000"/>
                    <a:lumOff val="40000"/>
                  </a:schemeClr>
                </a:solidFill>
              </a:rPr>
              <a:t> </a:t>
            </a:r>
            <a:r>
              <a:rPr lang="el-GR" dirty="0">
                <a:solidFill>
                  <a:schemeClr val="tx2">
                    <a:lumMod val="60000"/>
                    <a:lumOff val="40000"/>
                  </a:schemeClr>
                </a:solidFill>
              </a:rPr>
              <a:t>την </a:t>
            </a:r>
            <a:r>
              <a:rPr lang="el-GR" dirty="0" smtClean="0">
                <a:solidFill>
                  <a:schemeClr val="tx2">
                    <a:lumMod val="60000"/>
                    <a:lumOff val="40000"/>
                  </a:schemeClr>
                </a:solidFill>
              </a:rPr>
              <a:t>Αντιόχεια </a:t>
            </a:r>
          </a:p>
          <a:p>
            <a:r>
              <a:rPr lang="el-GR" dirty="0" smtClean="0">
                <a:solidFill>
                  <a:schemeClr val="tx2">
                    <a:lumMod val="60000"/>
                    <a:lumOff val="40000"/>
                  </a:schemeClr>
                </a:solidFill>
              </a:rPr>
              <a:t>την </a:t>
            </a:r>
            <a:r>
              <a:rPr lang="el-GR" dirty="0">
                <a:solidFill>
                  <a:schemeClr val="tx2">
                    <a:lumMod val="60000"/>
                    <a:lumOff val="40000"/>
                  </a:schemeClr>
                </a:solidFill>
              </a:rPr>
              <a:t>Ηράκλεια της Ισαυρίας και </a:t>
            </a:r>
            <a:endParaRPr lang="el-GR" dirty="0" smtClean="0">
              <a:solidFill>
                <a:schemeClr val="tx2">
                  <a:lumMod val="60000"/>
                  <a:lumOff val="40000"/>
                </a:schemeClr>
              </a:solidFill>
            </a:endParaRPr>
          </a:p>
          <a:p>
            <a:r>
              <a:rPr lang="el-GR" dirty="0" smtClean="0">
                <a:solidFill>
                  <a:schemeClr val="tx2">
                    <a:lumMod val="60000"/>
                    <a:lumOff val="40000"/>
                  </a:schemeClr>
                </a:solidFill>
              </a:rPr>
              <a:t>την </a:t>
            </a:r>
            <a:r>
              <a:rPr lang="el-GR" dirty="0">
                <a:solidFill>
                  <a:schemeClr val="tx2">
                    <a:lumMod val="60000"/>
                    <a:lumOff val="40000"/>
                  </a:schemeClr>
                </a:solidFill>
              </a:rPr>
              <a:t>Καισαρεία της </a:t>
            </a:r>
            <a:r>
              <a:rPr lang="el-GR" dirty="0" smtClean="0">
                <a:solidFill>
                  <a:schemeClr val="tx2">
                    <a:lumMod val="60000"/>
                    <a:lumOff val="40000"/>
                  </a:schemeClr>
                </a:solidFill>
              </a:rPr>
              <a:t>Καππαδοκίας</a:t>
            </a:r>
            <a:r>
              <a:rPr lang="el-GR" dirty="0" smtClean="0"/>
              <a:t> </a:t>
            </a:r>
            <a:endParaRPr lang="el-GR" dirty="0"/>
          </a:p>
          <a:p>
            <a:r>
              <a:rPr lang="en-US" i="1" dirty="0"/>
              <a:t>C.J., </a:t>
            </a:r>
            <a:r>
              <a:rPr lang="en-US" dirty="0"/>
              <a:t>2, 6, 6 &amp; </a:t>
            </a:r>
            <a:r>
              <a:rPr lang="en-US" dirty="0" smtClean="0"/>
              <a:t>7</a:t>
            </a:r>
            <a:r>
              <a:rPr lang="el-GR" dirty="0" smtClean="0"/>
              <a:t>, </a:t>
            </a:r>
            <a:r>
              <a:rPr lang="en-US" i="1" dirty="0" smtClean="0"/>
              <a:t>C.J</a:t>
            </a:r>
            <a:r>
              <a:rPr lang="en-US" i="1" dirty="0"/>
              <a:t>., </a:t>
            </a:r>
            <a:r>
              <a:rPr lang="en-US" dirty="0"/>
              <a:t>2, 8, </a:t>
            </a:r>
            <a:r>
              <a:rPr lang="en-US" dirty="0" smtClean="0"/>
              <a:t>7</a:t>
            </a:r>
            <a:r>
              <a:rPr lang="el-GR" dirty="0" smtClean="0"/>
              <a:t>, </a:t>
            </a:r>
            <a:r>
              <a:rPr lang="en-US" i="1" dirty="0" smtClean="0"/>
              <a:t>C.J</a:t>
            </a:r>
            <a:r>
              <a:rPr lang="en-US" i="1" dirty="0"/>
              <a:t>., </a:t>
            </a:r>
            <a:r>
              <a:rPr lang="en-US" dirty="0"/>
              <a:t>2, 7, 7 &amp; 12 &amp; 14 &amp; 17; 2, 8, 2. </a:t>
            </a:r>
            <a:endParaRPr lang="el-GR" dirty="0"/>
          </a:p>
          <a:p>
            <a:endParaRPr lang="el-GR" dirty="0"/>
          </a:p>
        </p:txBody>
      </p:sp>
    </p:spTree>
    <p:extLst>
      <p:ext uri="{BB962C8B-B14F-4D97-AF65-F5344CB8AC3E}">
        <p14:creationId xmlns:p14="http://schemas.microsoft.com/office/powerpoint/2010/main" val="5230286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normAutofit/>
          </a:bodyPr>
          <a:lstStyle/>
          <a:p>
            <a:pPr algn="r"/>
            <a:endParaRPr lang="en-US" dirty="0" smtClean="0"/>
          </a:p>
          <a:p>
            <a:pPr algn="r"/>
            <a:endParaRPr lang="en-US" dirty="0" smtClean="0"/>
          </a:p>
          <a:p>
            <a:pPr algn="r"/>
            <a:endParaRPr lang="en-US" dirty="0" smtClean="0"/>
          </a:p>
          <a:p>
            <a:pPr algn="r"/>
            <a:endParaRPr lang="en-US" dirty="0" smtClean="0"/>
          </a:p>
          <a:p>
            <a:pPr algn="r"/>
            <a:endParaRPr lang="en-US" dirty="0" smtClean="0"/>
          </a:p>
          <a:p>
            <a:pPr algn="r"/>
            <a:endParaRPr lang="en-US" dirty="0" smtClean="0"/>
          </a:p>
          <a:p>
            <a:pPr algn="r"/>
            <a:endParaRPr lang="en-US" dirty="0" smtClean="0"/>
          </a:p>
          <a:p>
            <a:pPr algn="r">
              <a:buNone/>
            </a:pPr>
            <a:r>
              <a:rPr lang="en-US" dirty="0" err="1" smtClean="0"/>
              <a:t>Spoletium</a:t>
            </a:r>
            <a:endParaRPr lang="el-GR" dirty="0"/>
          </a:p>
        </p:txBody>
      </p:sp>
      <p:pic>
        <p:nvPicPr>
          <p:cNvPr id="22530" name="Picture 2" descr="http://images.travelpod.com/tripwow/photos/ta-00a2-c13e-0459/teatro-romano-spoleto-italy+1152_12866904444-tpfil02aw-3376.jpg"/>
          <p:cNvPicPr>
            <a:picLocks noChangeAspect="1" noChangeArrowheads="1"/>
          </p:cNvPicPr>
          <p:nvPr/>
        </p:nvPicPr>
        <p:blipFill>
          <a:blip r:embed="rId2"/>
          <a:srcRect/>
          <a:stretch>
            <a:fillRect/>
          </a:stretch>
        </p:blipFill>
        <p:spPr bwMode="auto">
          <a:xfrm>
            <a:off x="4357686" y="857232"/>
            <a:ext cx="5619787" cy="4214841"/>
          </a:xfrm>
          <a:prstGeom prst="rect">
            <a:avLst/>
          </a:prstGeom>
          <a:noFill/>
        </p:spPr>
      </p:pic>
      <p:pic>
        <p:nvPicPr>
          <p:cNvPr id="22532" name="Picture 4" descr="http://media.web.britannica.com/eb-media/40/1040-004-2659CE24.gif"/>
          <p:cNvPicPr>
            <a:picLocks noChangeAspect="1" noChangeArrowheads="1"/>
          </p:cNvPicPr>
          <p:nvPr/>
        </p:nvPicPr>
        <p:blipFill>
          <a:blip r:embed="rId3"/>
          <a:srcRect/>
          <a:stretch>
            <a:fillRect/>
          </a:stretch>
        </p:blipFill>
        <p:spPr bwMode="auto">
          <a:xfrm>
            <a:off x="0" y="1285860"/>
            <a:ext cx="5086350" cy="5334001"/>
          </a:xfrm>
          <a:prstGeom prst="rect">
            <a:avLst/>
          </a:prstGeom>
          <a:noFill/>
        </p:spPr>
      </p:pic>
      <p:sp>
        <p:nvSpPr>
          <p:cNvPr id="6" name="Oval 6"/>
          <p:cNvSpPr/>
          <p:nvPr/>
        </p:nvSpPr>
        <p:spPr>
          <a:xfrm>
            <a:off x="2143108" y="2857496"/>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7" name="Oval 6"/>
          <p:cNvSpPr/>
          <p:nvPr/>
        </p:nvSpPr>
        <p:spPr>
          <a:xfrm>
            <a:off x="2071670" y="3429000"/>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a:p>
        </p:txBody>
      </p:sp>
      <p:pic>
        <p:nvPicPr>
          <p:cNvPr id="23554" name="Picture 2" descr="http://byzantium.seashell.net.nz/images/pageimages/map565_base.gif"/>
          <p:cNvPicPr>
            <a:picLocks noChangeAspect="1" noChangeArrowheads="1"/>
          </p:cNvPicPr>
          <p:nvPr/>
        </p:nvPicPr>
        <p:blipFill>
          <a:blip r:embed="rId2"/>
          <a:srcRect/>
          <a:stretch>
            <a:fillRect/>
          </a:stretch>
        </p:blipFill>
        <p:spPr bwMode="auto">
          <a:xfrm>
            <a:off x="571472" y="1071522"/>
            <a:ext cx="9311137" cy="5786478"/>
          </a:xfrm>
          <a:prstGeom prst="rect">
            <a:avLst/>
          </a:prstGeom>
          <a:noFill/>
        </p:spPr>
      </p:pic>
      <p:sp>
        <p:nvSpPr>
          <p:cNvPr id="5" name="Oval 6"/>
          <p:cNvSpPr/>
          <p:nvPr/>
        </p:nvSpPr>
        <p:spPr>
          <a:xfrm>
            <a:off x="4000496" y="3214686"/>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6" name="Oval 6"/>
          <p:cNvSpPr/>
          <p:nvPr/>
        </p:nvSpPr>
        <p:spPr>
          <a:xfrm>
            <a:off x="5643570" y="3143248"/>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7" name="Oval 6"/>
          <p:cNvSpPr/>
          <p:nvPr/>
        </p:nvSpPr>
        <p:spPr>
          <a:xfrm>
            <a:off x="7500958" y="4357694"/>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8" name="Oval 6"/>
          <p:cNvSpPr/>
          <p:nvPr/>
        </p:nvSpPr>
        <p:spPr>
          <a:xfrm>
            <a:off x="6000760" y="5715016"/>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9" name="Oval 6"/>
          <p:cNvSpPr/>
          <p:nvPr/>
        </p:nvSpPr>
        <p:spPr>
          <a:xfrm>
            <a:off x="7286644" y="3786190"/>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
        <p:nvSpPr>
          <p:cNvPr id="10" name="Oval 6"/>
          <p:cNvSpPr/>
          <p:nvPr/>
        </p:nvSpPr>
        <p:spPr>
          <a:xfrm>
            <a:off x="6572264" y="4000504"/>
            <a:ext cx="299472" cy="2880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Κρατική εποπτεία - προνόμια</a:t>
            </a:r>
            <a:endParaRPr lang="en-US" dirty="0"/>
          </a:p>
        </p:txBody>
      </p:sp>
      <p:sp>
        <p:nvSpPr>
          <p:cNvPr id="3" name="Content Placeholder 2"/>
          <p:cNvSpPr>
            <a:spLocks noGrp="1"/>
          </p:cNvSpPr>
          <p:nvPr>
            <p:ph sz="quarter" idx="1"/>
          </p:nvPr>
        </p:nvSpPr>
        <p:spPr/>
        <p:txBody>
          <a:bodyPr>
            <a:normAutofit fontScale="92500" lnSpcReduction="10000"/>
          </a:bodyPr>
          <a:lstStyle/>
          <a:p>
            <a:r>
              <a:rPr lang="fr-CA" dirty="0">
                <a:latin typeface="Calibri"/>
                <a:cs typeface="Calibri"/>
              </a:rPr>
              <a:t>Η π</a:t>
            </a:r>
            <a:r>
              <a:rPr lang="fr-CA" dirty="0" err="1">
                <a:latin typeface="Calibri"/>
                <a:cs typeface="Calibri"/>
              </a:rPr>
              <a:t>ρωτο</a:t>
            </a:r>
            <a:r>
              <a:rPr lang="fr-CA" dirty="0">
                <a:latin typeface="Calibri"/>
                <a:cs typeface="Calibri"/>
              </a:rPr>
              <a:t>β</a:t>
            </a:r>
            <a:r>
              <a:rPr lang="fr-CA" dirty="0" err="1">
                <a:latin typeface="Calibri"/>
                <a:cs typeface="Calibri"/>
              </a:rPr>
              <a:t>ουλί</a:t>
            </a:r>
            <a:r>
              <a:rPr lang="fr-CA" dirty="0">
                <a:latin typeface="Calibri"/>
                <a:cs typeface="Calibri"/>
              </a:rPr>
              <a:t>α της οργάνωσης των δικηγόρων σε επα</a:t>
            </a:r>
            <a:r>
              <a:rPr lang="fr-CA" dirty="0" err="1">
                <a:latin typeface="Calibri"/>
                <a:cs typeface="Calibri"/>
              </a:rPr>
              <a:t>γγελμ</a:t>
            </a:r>
            <a:r>
              <a:rPr lang="fr-CA" dirty="0">
                <a:latin typeface="Calibri"/>
                <a:cs typeface="Calibri"/>
              </a:rPr>
              <a:t>α</a:t>
            </a:r>
            <a:r>
              <a:rPr lang="fr-CA" dirty="0" err="1">
                <a:latin typeface="Calibri"/>
                <a:cs typeface="Calibri"/>
              </a:rPr>
              <a:t>τικές</a:t>
            </a:r>
            <a:r>
              <a:rPr lang="fr-CA" dirty="0">
                <a:latin typeface="Calibri"/>
                <a:cs typeface="Calibri"/>
              </a:rPr>
              <a:t> συντεχνίες δεν α</a:t>
            </a:r>
            <a:r>
              <a:rPr lang="fr-CA" dirty="0" err="1">
                <a:latin typeface="Calibri"/>
                <a:cs typeface="Calibri"/>
              </a:rPr>
              <a:t>νήκει</a:t>
            </a:r>
            <a:r>
              <a:rPr lang="fr-CA" dirty="0">
                <a:latin typeface="Calibri"/>
                <a:cs typeface="Calibri"/>
              </a:rPr>
              <a:t> στους ίδιους α</a:t>
            </a:r>
            <a:r>
              <a:rPr lang="fr-CA" dirty="0" err="1">
                <a:latin typeface="Calibri"/>
                <a:cs typeface="Calibri"/>
              </a:rPr>
              <a:t>λλά</a:t>
            </a:r>
            <a:r>
              <a:rPr lang="fr-CA" dirty="0">
                <a:latin typeface="Calibri"/>
                <a:cs typeface="Calibri"/>
              </a:rPr>
              <a:t> στις </a:t>
            </a:r>
            <a:r>
              <a:rPr lang="fr-CA" dirty="0" err="1">
                <a:latin typeface="Calibri"/>
                <a:cs typeface="Calibri"/>
              </a:rPr>
              <a:t>κρ</a:t>
            </a:r>
            <a:r>
              <a:rPr lang="fr-CA" dirty="0">
                <a:latin typeface="Calibri"/>
                <a:cs typeface="Calibri"/>
              </a:rPr>
              <a:t>α</a:t>
            </a:r>
            <a:r>
              <a:rPr lang="fr-CA" dirty="0" err="1">
                <a:latin typeface="Calibri"/>
                <a:cs typeface="Calibri"/>
              </a:rPr>
              <a:t>τικές</a:t>
            </a:r>
            <a:r>
              <a:rPr lang="fr-CA" dirty="0">
                <a:latin typeface="Calibri"/>
                <a:cs typeface="Calibri"/>
              </a:rPr>
              <a:t> α</a:t>
            </a:r>
            <a:r>
              <a:rPr lang="fr-CA" dirty="0" err="1">
                <a:latin typeface="Calibri"/>
                <a:cs typeface="Calibri"/>
              </a:rPr>
              <a:t>ρχές</a:t>
            </a:r>
            <a:r>
              <a:rPr lang="fr-CA" dirty="0">
                <a:latin typeface="Calibri"/>
                <a:cs typeface="Calibri"/>
              </a:rPr>
              <a:t>, που επ</a:t>
            </a:r>
            <a:r>
              <a:rPr lang="fr-CA" dirty="0" err="1">
                <a:latin typeface="Calibri"/>
                <a:cs typeface="Calibri"/>
              </a:rPr>
              <a:t>ιτυγχάνουν</a:t>
            </a:r>
            <a:r>
              <a:rPr lang="fr-CA" dirty="0">
                <a:latin typeface="Calibri"/>
                <a:cs typeface="Calibri"/>
              </a:rPr>
              <a:t> έτσι κα</a:t>
            </a:r>
            <a:r>
              <a:rPr lang="fr-CA" dirty="0" err="1">
                <a:latin typeface="Calibri"/>
                <a:cs typeface="Calibri"/>
              </a:rPr>
              <a:t>λύτερη</a:t>
            </a:r>
            <a:r>
              <a:rPr lang="fr-CA" dirty="0">
                <a:latin typeface="Calibri"/>
                <a:cs typeface="Calibri"/>
              </a:rPr>
              <a:t> εποπ</a:t>
            </a:r>
            <a:r>
              <a:rPr lang="fr-CA" dirty="0" err="1">
                <a:latin typeface="Calibri"/>
                <a:cs typeface="Calibri"/>
              </a:rPr>
              <a:t>τεί</a:t>
            </a:r>
            <a:r>
              <a:rPr lang="fr-CA" dirty="0">
                <a:latin typeface="Calibri"/>
                <a:cs typeface="Calibri"/>
              </a:rPr>
              <a:t>α επ</a:t>
            </a:r>
            <a:r>
              <a:rPr lang="fr-CA" dirty="0" err="1">
                <a:latin typeface="Calibri"/>
                <a:cs typeface="Calibri"/>
              </a:rPr>
              <a:t>ί</a:t>
            </a:r>
            <a:r>
              <a:rPr lang="fr-CA" dirty="0">
                <a:latin typeface="Calibri"/>
                <a:cs typeface="Calibri"/>
              </a:rPr>
              <a:t> του επαγγέλματος. </a:t>
            </a:r>
            <a:endParaRPr lang="fr-CA" dirty="0" smtClean="0">
              <a:latin typeface="Calibri"/>
              <a:cs typeface="Calibri"/>
            </a:endParaRPr>
          </a:p>
          <a:p>
            <a:r>
              <a:rPr lang="fr-CA" dirty="0" smtClean="0">
                <a:latin typeface="Calibri"/>
                <a:cs typeface="Calibri"/>
              </a:rPr>
              <a:t>Η </a:t>
            </a:r>
            <a:r>
              <a:rPr lang="fr-CA" dirty="0">
                <a:latin typeface="Calibri"/>
                <a:cs typeface="Calibri"/>
              </a:rPr>
              <a:t>εποπ</a:t>
            </a:r>
            <a:r>
              <a:rPr lang="fr-CA" dirty="0" err="1">
                <a:latin typeface="Calibri"/>
                <a:cs typeface="Calibri"/>
              </a:rPr>
              <a:t>τεί</a:t>
            </a:r>
            <a:r>
              <a:rPr lang="fr-CA" dirty="0">
                <a:latin typeface="Calibri"/>
                <a:cs typeface="Calibri"/>
              </a:rPr>
              <a:t>α α</a:t>
            </a:r>
            <a:r>
              <a:rPr lang="fr-CA" dirty="0" err="1">
                <a:latin typeface="Calibri"/>
                <a:cs typeface="Calibri"/>
              </a:rPr>
              <a:t>υτή</a:t>
            </a:r>
            <a:r>
              <a:rPr lang="fr-CA" dirty="0">
                <a:latin typeface="Calibri"/>
                <a:cs typeface="Calibri"/>
              </a:rPr>
              <a:t> α</a:t>
            </a:r>
            <a:r>
              <a:rPr lang="fr-CA" dirty="0" err="1">
                <a:latin typeface="Calibri"/>
                <a:cs typeface="Calibri"/>
              </a:rPr>
              <a:t>σκείτ</a:t>
            </a:r>
            <a:r>
              <a:rPr lang="fr-CA" dirty="0">
                <a:latin typeface="Calibri"/>
                <a:cs typeface="Calibri"/>
              </a:rPr>
              <a:t>αι </a:t>
            </a:r>
            <a:r>
              <a:rPr lang="fr-CA" dirty="0">
                <a:solidFill>
                  <a:srgbClr val="FF0000"/>
                </a:solidFill>
                <a:latin typeface="Calibri"/>
                <a:cs typeface="Calibri"/>
              </a:rPr>
              <a:t>απ</a:t>
            </a:r>
            <a:r>
              <a:rPr lang="fr-CA" dirty="0" err="1">
                <a:solidFill>
                  <a:srgbClr val="FF0000"/>
                </a:solidFill>
                <a:latin typeface="Calibri"/>
                <a:cs typeface="Calibri"/>
              </a:rPr>
              <a:t>ό</a:t>
            </a:r>
            <a:r>
              <a:rPr lang="fr-CA" dirty="0">
                <a:solidFill>
                  <a:srgbClr val="FF0000"/>
                </a:solidFill>
                <a:latin typeface="Calibri"/>
                <a:cs typeface="Calibri"/>
              </a:rPr>
              <a:t> τους κα</a:t>
            </a:r>
            <a:r>
              <a:rPr lang="fr-CA" dirty="0" err="1">
                <a:solidFill>
                  <a:srgbClr val="FF0000"/>
                </a:solidFill>
                <a:latin typeface="Calibri"/>
                <a:cs typeface="Calibri"/>
              </a:rPr>
              <a:t>τά</a:t>
            </a:r>
            <a:r>
              <a:rPr lang="fr-CA" dirty="0">
                <a:solidFill>
                  <a:srgbClr val="FF0000"/>
                </a:solidFill>
                <a:latin typeface="Calibri"/>
                <a:cs typeface="Calibri"/>
              </a:rPr>
              <a:t> </a:t>
            </a:r>
            <a:r>
              <a:rPr lang="fr-CA" dirty="0" err="1">
                <a:solidFill>
                  <a:srgbClr val="FF0000"/>
                </a:solidFill>
                <a:latin typeface="Calibri"/>
                <a:cs typeface="Calibri"/>
              </a:rPr>
              <a:t>τό</a:t>
            </a:r>
            <a:r>
              <a:rPr lang="fr-CA" dirty="0">
                <a:solidFill>
                  <a:srgbClr val="FF0000"/>
                </a:solidFill>
                <a:latin typeface="Calibri"/>
                <a:cs typeface="Calibri"/>
              </a:rPr>
              <a:t>πους α</a:t>
            </a:r>
            <a:r>
              <a:rPr lang="fr-CA" dirty="0" err="1">
                <a:solidFill>
                  <a:srgbClr val="FF0000"/>
                </a:solidFill>
                <a:latin typeface="Calibri"/>
                <a:cs typeface="Calibri"/>
              </a:rPr>
              <a:t>νώτ</a:t>
            </a:r>
            <a:r>
              <a:rPr lang="fr-CA" dirty="0">
                <a:solidFill>
                  <a:srgbClr val="FF0000"/>
                </a:solidFill>
                <a:latin typeface="Calibri"/>
                <a:cs typeface="Calibri"/>
              </a:rPr>
              <a:t>ατους δικαστές</a:t>
            </a:r>
            <a:r>
              <a:rPr lang="fr-CA" dirty="0">
                <a:latin typeface="Calibri"/>
                <a:cs typeface="Calibri"/>
              </a:rPr>
              <a:t>, στους οπ</a:t>
            </a:r>
            <a:r>
              <a:rPr lang="fr-CA" dirty="0" err="1">
                <a:latin typeface="Calibri"/>
                <a:cs typeface="Calibri"/>
              </a:rPr>
              <a:t>οίους</a:t>
            </a:r>
            <a:r>
              <a:rPr lang="fr-CA" dirty="0">
                <a:latin typeface="Calibri"/>
                <a:cs typeface="Calibri"/>
              </a:rPr>
              <a:t> </a:t>
            </a:r>
            <a:r>
              <a:rPr lang="fr-CA" dirty="0" err="1">
                <a:latin typeface="Calibri"/>
                <a:cs typeface="Calibri"/>
              </a:rPr>
              <a:t>υ</a:t>
            </a:r>
            <a:r>
              <a:rPr lang="fr-CA" dirty="0">
                <a:latin typeface="Calibri"/>
                <a:cs typeface="Calibri"/>
              </a:rPr>
              <a:t>π</a:t>
            </a:r>
            <a:r>
              <a:rPr lang="fr-CA" dirty="0" err="1">
                <a:latin typeface="Calibri"/>
                <a:cs typeface="Calibri"/>
              </a:rPr>
              <a:t>άγοντ</a:t>
            </a:r>
            <a:r>
              <a:rPr lang="fr-CA" dirty="0">
                <a:latin typeface="Calibri"/>
                <a:cs typeface="Calibri"/>
              </a:rPr>
              <a:t>αι διοικητικά και </a:t>
            </a:r>
            <a:r>
              <a:rPr lang="fr-CA" dirty="0" err="1">
                <a:latin typeface="Calibri"/>
                <a:cs typeface="Calibri"/>
              </a:rPr>
              <a:t>ιερ</a:t>
            </a:r>
            <a:r>
              <a:rPr lang="fr-CA" dirty="0">
                <a:latin typeface="Calibri"/>
                <a:cs typeface="Calibri"/>
              </a:rPr>
              <a:t>α</a:t>
            </a:r>
            <a:r>
              <a:rPr lang="fr-CA" dirty="0" err="1">
                <a:latin typeface="Calibri"/>
                <a:cs typeface="Calibri"/>
              </a:rPr>
              <a:t>ρχικά</a:t>
            </a:r>
            <a:r>
              <a:rPr lang="fr-CA" dirty="0">
                <a:latin typeface="Calibri"/>
                <a:cs typeface="Calibri"/>
              </a:rPr>
              <a:t> οι διάφορες συντεχνίες. </a:t>
            </a:r>
            <a:endParaRPr lang="fr-CA" dirty="0" smtClean="0">
              <a:latin typeface="Calibri"/>
              <a:cs typeface="Calibri"/>
            </a:endParaRPr>
          </a:p>
          <a:p>
            <a:r>
              <a:rPr lang="fr-CA" dirty="0" smtClean="0">
                <a:latin typeface="Calibri"/>
                <a:cs typeface="Calibri"/>
              </a:rPr>
              <a:t>Στόχος </a:t>
            </a:r>
            <a:r>
              <a:rPr lang="fr-CA" dirty="0">
                <a:latin typeface="Calibri"/>
                <a:cs typeface="Calibri"/>
              </a:rPr>
              <a:t>της συγκρότησής τους είναι, με</a:t>
            </a:r>
            <a:r>
              <a:rPr lang="el-GR" dirty="0">
                <a:latin typeface="Calibri"/>
                <a:cs typeface="Calibri"/>
              </a:rPr>
              <a:t>ταξύ άλλων, </a:t>
            </a:r>
            <a:r>
              <a:rPr lang="el-GR" dirty="0">
                <a:solidFill>
                  <a:srgbClr val="FF0000"/>
                </a:solidFill>
                <a:latin typeface="Calibri"/>
                <a:cs typeface="Calibri"/>
              </a:rPr>
              <a:t>ο έλεγχος της ποιότητας </a:t>
            </a:r>
            <a:r>
              <a:rPr lang="el-GR" dirty="0">
                <a:latin typeface="Calibri"/>
                <a:cs typeface="Calibri"/>
              </a:rPr>
              <a:t>των δικηγορικών υπηρεσιών και η </a:t>
            </a:r>
            <a:r>
              <a:rPr lang="el-GR" dirty="0">
                <a:solidFill>
                  <a:srgbClr val="FF0000"/>
                </a:solidFill>
                <a:latin typeface="Calibri"/>
                <a:cs typeface="Calibri"/>
              </a:rPr>
              <a:t>ενίσχυση της ορθής απονομής της δικαιοσύνης</a:t>
            </a:r>
            <a:r>
              <a:rPr lang="el-GR" dirty="0" smtClean="0">
                <a:latin typeface="Calibri"/>
                <a:cs typeface="Calibri"/>
              </a:rPr>
              <a:t>.</a:t>
            </a:r>
            <a:endParaRPr lang="fr-CA" dirty="0" smtClean="0">
              <a:latin typeface="Calibri"/>
              <a:cs typeface="Calibri"/>
            </a:endParaRPr>
          </a:p>
          <a:p>
            <a:r>
              <a:rPr lang="el-GR" dirty="0" smtClean="0">
                <a:latin typeface="Calibri"/>
                <a:cs typeface="Calibri"/>
              </a:rPr>
              <a:t> </a:t>
            </a:r>
            <a:r>
              <a:rPr lang="el-GR" dirty="0">
                <a:latin typeface="Calibri"/>
                <a:cs typeface="Calibri"/>
              </a:rPr>
              <a:t>Στην ουσία όμως η λειτουργία των συντεχνιών εξυπηρετεί τα συμφέροντα του δικηγορικού σώματος, ή ενός μέρους από αυτό, που με την ένταξή του στη συντεχνία </a:t>
            </a:r>
            <a:r>
              <a:rPr lang="el-GR" dirty="0">
                <a:solidFill>
                  <a:srgbClr val="FF0000"/>
                </a:solidFill>
                <a:latin typeface="Calibri"/>
                <a:cs typeface="Calibri"/>
              </a:rPr>
              <a:t>επιζητεί και εξασφαλίζει την παγίωση ορισμένων ειδικών προνομίων</a:t>
            </a:r>
            <a:r>
              <a:rPr lang="el-GR" dirty="0" smtClean="0">
                <a:latin typeface="Calibri"/>
                <a:cs typeface="Calibri"/>
              </a:rPr>
              <a:t>.</a:t>
            </a:r>
            <a:endParaRPr lang="el-GR" dirty="0">
              <a:latin typeface="Calibri"/>
              <a:cs typeface="Calibri"/>
            </a:endParaRPr>
          </a:p>
        </p:txBody>
      </p:sp>
    </p:spTree>
    <p:extLst>
      <p:ext uri="{BB962C8B-B14F-4D97-AF65-F5344CB8AC3E}">
        <p14:creationId xmlns:p14="http://schemas.microsoft.com/office/powerpoint/2010/main" val="15501993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Δικηγόροι ορισμένης πόλης - δικαστηρίου</a:t>
            </a:r>
            <a:endParaRPr lang="en-US" dirty="0"/>
          </a:p>
        </p:txBody>
      </p:sp>
      <p:sp>
        <p:nvSpPr>
          <p:cNvPr id="3" name="Content Placeholder 2"/>
          <p:cNvSpPr>
            <a:spLocks noGrp="1"/>
          </p:cNvSpPr>
          <p:nvPr>
            <p:ph sz="quarter" idx="1"/>
          </p:nvPr>
        </p:nvSpPr>
        <p:spPr/>
        <p:txBody>
          <a:bodyPr>
            <a:normAutofit lnSpcReduction="10000"/>
          </a:bodyPr>
          <a:lstStyle/>
          <a:p>
            <a:r>
              <a:rPr lang="el-GR" sz="2500" dirty="0">
                <a:latin typeface="Calibri"/>
                <a:cs typeface="Calibri"/>
              </a:rPr>
              <a:t>Η οργάνωση των δικηγορικών συντεχνιών έχει ως αφετηρία τον προσδιορισμό της </a:t>
            </a:r>
            <a:r>
              <a:rPr lang="el-GR" sz="2500" dirty="0">
                <a:solidFill>
                  <a:srgbClr val="FF0000"/>
                </a:solidFill>
                <a:latin typeface="Calibri"/>
                <a:cs typeface="Calibri"/>
              </a:rPr>
              <a:t>υποχρέωσης των δικηγόρων να ασκούν το λειτούργημά τους ενώπιον ορισμένου δικαστηρίου ορισμένης πόλης</a:t>
            </a:r>
            <a:r>
              <a:rPr lang="el-GR" sz="2500" dirty="0">
                <a:latin typeface="Calibri"/>
                <a:cs typeface="Calibri"/>
              </a:rPr>
              <a:t>. </a:t>
            </a:r>
            <a:endParaRPr lang="el-GR" sz="2500" dirty="0" smtClean="0">
              <a:latin typeface="Calibri"/>
              <a:cs typeface="Calibri"/>
            </a:endParaRPr>
          </a:p>
          <a:p>
            <a:r>
              <a:rPr lang="el-GR" sz="2500" dirty="0">
                <a:cs typeface="Calibri"/>
              </a:rPr>
              <a:t>Δηλαδή ο</a:t>
            </a:r>
            <a:r>
              <a:rPr lang="fr-CA" sz="2500" dirty="0">
                <a:latin typeface="Calibri"/>
                <a:cs typeface="Calibri"/>
              </a:rPr>
              <a:t>ι </a:t>
            </a:r>
            <a:r>
              <a:rPr lang="fr-CA" sz="2500" dirty="0" err="1">
                <a:latin typeface="Calibri"/>
                <a:cs typeface="Calibri"/>
              </a:rPr>
              <a:t>εγεγρ</a:t>
            </a:r>
            <a:r>
              <a:rPr lang="fr-CA" sz="2500" dirty="0">
                <a:latin typeface="Calibri"/>
                <a:cs typeface="Calibri"/>
              </a:rPr>
              <a:t>α</a:t>
            </a:r>
            <a:r>
              <a:rPr lang="fr-CA" sz="2500" dirty="0" err="1">
                <a:latin typeface="Calibri"/>
                <a:cs typeface="Calibri"/>
              </a:rPr>
              <a:t>μμένοι</a:t>
            </a:r>
            <a:r>
              <a:rPr lang="fr-CA" sz="2500" dirty="0">
                <a:latin typeface="Calibri"/>
                <a:cs typeface="Calibri"/>
              </a:rPr>
              <a:t> στο μητρώο δικηγόροι (</a:t>
            </a:r>
            <a:r>
              <a:rPr lang="fr-CA" sz="2500" dirty="0" err="1">
                <a:solidFill>
                  <a:srgbClr val="FF0000"/>
                </a:solidFill>
                <a:latin typeface="Calibri"/>
                <a:cs typeface="Calibri"/>
              </a:rPr>
              <a:t>statuti</a:t>
            </a:r>
            <a:r>
              <a:rPr lang="fr-CA" sz="2500" dirty="0">
                <a:latin typeface="Calibri"/>
                <a:cs typeface="Calibri"/>
              </a:rPr>
              <a:t>) και κα</a:t>
            </a:r>
            <a:r>
              <a:rPr lang="fr-CA" sz="2500" dirty="0" err="1">
                <a:latin typeface="Calibri"/>
                <a:cs typeface="Calibri"/>
              </a:rPr>
              <a:t>τά</a:t>
            </a:r>
            <a:r>
              <a:rPr lang="fr-CA" sz="2500" dirty="0">
                <a:latin typeface="Calibri"/>
                <a:cs typeface="Calibri"/>
              </a:rPr>
              <a:t> π</a:t>
            </a:r>
            <a:r>
              <a:rPr lang="fr-CA" sz="2500" dirty="0" err="1">
                <a:latin typeface="Calibri"/>
                <a:cs typeface="Calibri"/>
              </a:rPr>
              <a:t>άσ</a:t>
            </a:r>
            <a:r>
              <a:rPr lang="fr-CA" sz="2500" dirty="0">
                <a:latin typeface="Calibri"/>
                <a:cs typeface="Calibri"/>
              </a:rPr>
              <a:t>α π</a:t>
            </a:r>
            <a:r>
              <a:rPr lang="fr-CA" sz="2500" dirty="0" err="1">
                <a:latin typeface="Calibri"/>
                <a:cs typeface="Calibri"/>
              </a:rPr>
              <a:t>ιθ</a:t>
            </a:r>
            <a:r>
              <a:rPr lang="fr-CA" sz="2500" dirty="0">
                <a:latin typeface="Calibri"/>
                <a:cs typeface="Calibri"/>
              </a:rPr>
              <a:t>α</a:t>
            </a:r>
            <a:r>
              <a:rPr lang="fr-CA" sz="2500" dirty="0" err="1">
                <a:latin typeface="Calibri"/>
                <a:cs typeface="Calibri"/>
              </a:rPr>
              <a:t>νότητ</a:t>
            </a:r>
            <a:r>
              <a:rPr lang="fr-CA" sz="2500" dirty="0">
                <a:latin typeface="Calibri"/>
                <a:cs typeface="Calibri"/>
              </a:rPr>
              <a:t>α και οι α</a:t>
            </a:r>
            <a:r>
              <a:rPr lang="fr-CA" sz="2500" dirty="0" err="1">
                <a:latin typeface="Calibri"/>
                <a:cs typeface="Calibri"/>
              </a:rPr>
              <a:t>σκούμενοι</a:t>
            </a:r>
            <a:r>
              <a:rPr lang="el-GR" sz="2500" dirty="0">
                <a:cs typeface="Calibri"/>
              </a:rPr>
              <a:t> (</a:t>
            </a:r>
            <a:r>
              <a:rPr lang="fr-CA" sz="2500" dirty="0" err="1">
                <a:solidFill>
                  <a:srgbClr val="FF0000"/>
                </a:solidFill>
                <a:latin typeface="Calibri"/>
                <a:cs typeface="Calibri"/>
              </a:rPr>
              <a:t>supernumerarii</a:t>
            </a:r>
            <a:r>
              <a:rPr lang="fr-CA" sz="2500" dirty="0">
                <a:latin typeface="Calibri"/>
                <a:cs typeface="Calibri"/>
              </a:rPr>
              <a:t>). </a:t>
            </a:r>
            <a:endParaRPr lang="el-GR" sz="2500" dirty="0" smtClean="0">
              <a:latin typeface="Calibri"/>
              <a:cs typeface="Calibri"/>
            </a:endParaRPr>
          </a:p>
          <a:p>
            <a:r>
              <a:rPr lang="el-GR" sz="2500" dirty="0" smtClean="0">
                <a:latin typeface="Calibri"/>
                <a:cs typeface="Calibri"/>
              </a:rPr>
              <a:t>Το </a:t>
            </a:r>
            <a:r>
              <a:rPr lang="el-GR" sz="2500" dirty="0">
                <a:latin typeface="Calibri"/>
                <a:cs typeface="Calibri"/>
              </a:rPr>
              <a:t>σύνολο των δικηγόρων που γίνονται δεκτοί ενώπιον του δικαστηρίου αυτού αποτελούν ένα </a:t>
            </a:r>
            <a:r>
              <a:rPr lang="el-GR" sz="2500" dirty="0">
                <a:solidFill>
                  <a:srgbClr val="FF0000"/>
                </a:solidFill>
                <a:latin typeface="Calibri"/>
                <a:cs typeface="Calibri"/>
              </a:rPr>
              <a:t>corpus, </a:t>
            </a:r>
            <a:r>
              <a:rPr lang="fr-CA" sz="2500" dirty="0">
                <a:solidFill>
                  <a:srgbClr val="FF0000"/>
                </a:solidFill>
                <a:latin typeface="Calibri"/>
                <a:cs typeface="Calibri"/>
              </a:rPr>
              <a:t>schola ή </a:t>
            </a:r>
            <a:r>
              <a:rPr lang="fr-CA" sz="2500" dirty="0" err="1">
                <a:solidFill>
                  <a:srgbClr val="FF0000"/>
                </a:solidFill>
                <a:latin typeface="Calibri"/>
                <a:cs typeface="Calibri"/>
              </a:rPr>
              <a:t>collegium</a:t>
            </a:r>
            <a:r>
              <a:rPr lang="fr-CA" sz="2500" dirty="0">
                <a:latin typeface="Calibri"/>
                <a:cs typeface="Calibri"/>
              </a:rPr>
              <a:t>, </a:t>
            </a:r>
            <a:r>
              <a:rPr lang="el-GR" sz="2500" dirty="0">
                <a:latin typeface="Calibri"/>
                <a:cs typeface="Calibri"/>
              </a:rPr>
              <a:t>που φέρει ως σώμα συντεχνιακά χαρακτηριστικά</a:t>
            </a:r>
            <a:r>
              <a:rPr lang="el-GR" sz="2500" dirty="0" smtClean="0">
                <a:latin typeface="Calibri"/>
                <a:cs typeface="Calibri"/>
              </a:rPr>
              <a:t>.</a:t>
            </a:r>
          </a:p>
          <a:p>
            <a:r>
              <a:rPr lang="el-GR" sz="2500" dirty="0" smtClean="0">
                <a:latin typeface="Calibri"/>
                <a:cs typeface="Calibri"/>
              </a:rPr>
              <a:t> </a:t>
            </a:r>
            <a:r>
              <a:rPr lang="fr-CA" sz="2500" dirty="0">
                <a:latin typeface="Calibri"/>
                <a:cs typeface="Calibri"/>
              </a:rPr>
              <a:t>Οι δικηγορικές συντεχνίες α</a:t>
            </a:r>
            <a:r>
              <a:rPr lang="fr-CA" sz="2500" dirty="0" err="1">
                <a:latin typeface="Calibri"/>
                <a:cs typeface="Calibri"/>
              </a:rPr>
              <a:t>κολουθούν</a:t>
            </a:r>
            <a:r>
              <a:rPr lang="fr-CA" sz="2500" dirty="0">
                <a:latin typeface="Calibri"/>
                <a:cs typeface="Calibri"/>
              </a:rPr>
              <a:t> τους γενικούς κανόνες της οργάνωσης των συντεχνιών. </a:t>
            </a:r>
            <a:endParaRPr lang="el-GR" sz="2500" dirty="0" smtClean="0">
              <a:latin typeface="Calibri"/>
              <a:cs typeface="Calibri"/>
            </a:endParaRPr>
          </a:p>
          <a:p>
            <a:endParaRPr lang="en-US" dirty="0"/>
          </a:p>
        </p:txBody>
      </p:sp>
    </p:spTree>
    <p:extLst>
      <p:ext uri="{BB962C8B-B14F-4D97-AF65-F5344CB8AC3E}">
        <p14:creationId xmlns:p14="http://schemas.microsoft.com/office/powerpoint/2010/main" val="15775327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err="1" smtClean="0"/>
              <a:t>Collegium</a:t>
            </a:r>
            <a:r>
              <a:rPr lang="fr-CA" dirty="0" smtClean="0"/>
              <a:t> =  </a:t>
            </a:r>
            <a:r>
              <a:rPr lang="el-GR" dirty="0" smtClean="0"/>
              <a:t>μικρογραφία της </a:t>
            </a:r>
            <a:r>
              <a:rPr lang="fr-CA" dirty="0" err="1" smtClean="0"/>
              <a:t>Respublica</a:t>
            </a:r>
            <a:endParaRPr lang="en-US" dirty="0"/>
          </a:p>
        </p:txBody>
      </p:sp>
      <p:sp>
        <p:nvSpPr>
          <p:cNvPr id="3" name="Content Placeholder 2"/>
          <p:cNvSpPr>
            <a:spLocks noGrp="1"/>
          </p:cNvSpPr>
          <p:nvPr>
            <p:ph sz="quarter" idx="1"/>
          </p:nvPr>
        </p:nvSpPr>
        <p:spPr/>
        <p:txBody>
          <a:bodyPr>
            <a:normAutofit/>
          </a:bodyPr>
          <a:lstStyle/>
          <a:p>
            <a:r>
              <a:rPr lang="fr-CA" sz="2500" dirty="0">
                <a:latin typeface="Calibri"/>
                <a:cs typeface="Calibri"/>
              </a:rPr>
              <a:t>Η </a:t>
            </a:r>
            <a:r>
              <a:rPr lang="fr-CA" sz="2500" dirty="0" err="1">
                <a:latin typeface="Calibri"/>
                <a:cs typeface="Calibri"/>
              </a:rPr>
              <a:t>ιδέ</a:t>
            </a:r>
            <a:r>
              <a:rPr lang="fr-CA" sz="2500" dirty="0">
                <a:latin typeface="Calibri"/>
                <a:cs typeface="Calibri"/>
              </a:rPr>
              <a:t>α της συγκρότησης του </a:t>
            </a:r>
            <a:r>
              <a:rPr lang="fr-CA" sz="2500" dirty="0" err="1">
                <a:latin typeface="Calibri"/>
                <a:cs typeface="Calibri"/>
              </a:rPr>
              <a:t>ρωμ</a:t>
            </a:r>
            <a:r>
              <a:rPr lang="fr-CA" sz="2500" dirty="0">
                <a:latin typeface="Calibri"/>
                <a:cs typeface="Calibri"/>
              </a:rPr>
              <a:t>α</a:t>
            </a:r>
            <a:r>
              <a:rPr lang="fr-CA" sz="2500" dirty="0" err="1">
                <a:latin typeface="Calibri"/>
                <a:cs typeface="Calibri"/>
              </a:rPr>
              <a:t>ϊκού</a:t>
            </a:r>
            <a:r>
              <a:rPr lang="fr-CA" sz="2500" dirty="0">
                <a:latin typeface="Calibri"/>
                <a:cs typeface="Calibri"/>
              </a:rPr>
              <a:t> </a:t>
            </a:r>
            <a:r>
              <a:rPr lang="fr-CA" sz="2500" dirty="0" err="1">
                <a:latin typeface="Calibri"/>
                <a:cs typeface="Calibri"/>
              </a:rPr>
              <a:t>collegium</a:t>
            </a:r>
            <a:r>
              <a:rPr lang="fr-CA" sz="2500" dirty="0">
                <a:latin typeface="Calibri"/>
                <a:cs typeface="Calibri"/>
              </a:rPr>
              <a:t>, </a:t>
            </a:r>
            <a:r>
              <a:rPr lang="el-GR" sz="2500" dirty="0">
                <a:cs typeface="Calibri"/>
              </a:rPr>
              <a:t>εμπνέεται, όπως λέει ο Γάιος, από το υπόδειγμα της </a:t>
            </a:r>
            <a:r>
              <a:rPr lang="fr-CA" sz="2500" dirty="0" err="1">
                <a:latin typeface="Calibri"/>
                <a:cs typeface="Calibri"/>
              </a:rPr>
              <a:t>Respublica</a:t>
            </a:r>
            <a:r>
              <a:rPr lang="fr-CA" sz="2500" dirty="0">
                <a:latin typeface="Calibri"/>
                <a:cs typeface="Calibri"/>
              </a:rPr>
              <a:t>, </a:t>
            </a:r>
            <a:r>
              <a:rPr lang="el-GR" sz="2500" dirty="0">
                <a:cs typeface="Calibri"/>
              </a:rPr>
              <a:t>καθώς, όπως αυτή, </a:t>
            </a:r>
            <a:r>
              <a:rPr lang="el-GR" sz="2500" dirty="0" smtClean="0">
                <a:cs typeface="Calibri"/>
              </a:rPr>
              <a:t>διαθέτει:</a:t>
            </a:r>
          </a:p>
          <a:p>
            <a:pPr lvl="1"/>
            <a:r>
              <a:rPr lang="el-GR" sz="2200" dirty="0" smtClean="0">
                <a:cs typeface="Calibri"/>
              </a:rPr>
              <a:t> </a:t>
            </a:r>
            <a:r>
              <a:rPr lang="el-GR" sz="2200" dirty="0" smtClean="0">
                <a:solidFill>
                  <a:srgbClr val="FF0000"/>
                </a:solidFill>
                <a:cs typeface="Calibri"/>
              </a:rPr>
              <a:t>κοινή </a:t>
            </a:r>
            <a:r>
              <a:rPr lang="el-GR" sz="2200" dirty="0">
                <a:solidFill>
                  <a:srgbClr val="FF0000"/>
                </a:solidFill>
                <a:cs typeface="Calibri"/>
              </a:rPr>
              <a:t>περιουσία</a:t>
            </a:r>
            <a:r>
              <a:rPr lang="el-GR" sz="2200" dirty="0">
                <a:cs typeface="Calibri"/>
              </a:rPr>
              <a:t>, </a:t>
            </a:r>
            <a:endParaRPr lang="el-GR" sz="2200" dirty="0" smtClean="0">
              <a:cs typeface="Calibri"/>
            </a:endParaRPr>
          </a:p>
          <a:p>
            <a:pPr lvl="1"/>
            <a:r>
              <a:rPr lang="el-GR" sz="2200" dirty="0" smtClean="0">
                <a:solidFill>
                  <a:srgbClr val="FF0000"/>
                </a:solidFill>
                <a:cs typeface="Calibri"/>
              </a:rPr>
              <a:t>κοινό </a:t>
            </a:r>
            <a:r>
              <a:rPr lang="el-GR" sz="2200" dirty="0">
                <a:solidFill>
                  <a:srgbClr val="FF0000"/>
                </a:solidFill>
                <a:cs typeface="Calibri"/>
              </a:rPr>
              <a:t>ταμείο </a:t>
            </a:r>
            <a:r>
              <a:rPr lang="el-GR" sz="2200" dirty="0">
                <a:cs typeface="Calibri"/>
              </a:rPr>
              <a:t>και </a:t>
            </a:r>
            <a:endParaRPr lang="el-GR" sz="2200" dirty="0" smtClean="0">
              <a:cs typeface="Calibri"/>
            </a:endParaRPr>
          </a:p>
          <a:p>
            <a:pPr lvl="1"/>
            <a:r>
              <a:rPr lang="el-GR" sz="2200" dirty="0" smtClean="0">
                <a:cs typeface="Calibri"/>
              </a:rPr>
              <a:t>έναν </a:t>
            </a:r>
            <a:r>
              <a:rPr lang="fr-CA" sz="2200" dirty="0" err="1" smtClean="0">
                <a:solidFill>
                  <a:srgbClr val="FF0000"/>
                </a:solidFill>
                <a:latin typeface="Calibri"/>
                <a:cs typeface="Calibri"/>
              </a:rPr>
              <a:t>actor</a:t>
            </a:r>
            <a:r>
              <a:rPr lang="fr-CA" sz="2200" dirty="0" smtClean="0">
                <a:latin typeface="Calibri"/>
                <a:cs typeface="Calibri"/>
              </a:rPr>
              <a:t> </a:t>
            </a:r>
            <a:r>
              <a:rPr lang="el-GR" sz="2200" dirty="0" smtClean="0">
                <a:cs typeface="Calibri"/>
              </a:rPr>
              <a:t>ο οποίος μεριμνά για την πραγμάτωση του κοινού συμφέροντος. </a:t>
            </a:r>
          </a:p>
          <a:p>
            <a:r>
              <a:rPr lang="el-GR" sz="2500" dirty="0" smtClean="0">
                <a:cs typeface="Calibri"/>
              </a:rPr>
              <a:t>Πέρα </a:t>
            </a:r>
            <a:r>
              <a:rPr lang="el-GR" sz="2500" dirty="0">
                <a:cs typeface="Calibri"/>
              </a:rPr>
              <a:t>όμως από τον κοινό αυτό πυρήνα με τις υπόλοιπες συντεχνίες, </a:t>
            </a:r>
            <a:r>
              <a:rPr lang="fr-CA" sz="2500" dirty="0">
                <a:latin typeface="Calibri"/>
                <a:cs typeface="Calibri"/>
              </a:rPr>
              <a:t>τα μέλη των δικηγορικών συντεχνιών απ</a:t>
            </a:r>
            <a:r>
              <a:rPr lang="fr-CA" sz="2500" dirty="0" err="1">
                <a:latin typeface="Calibri"/>
                <a:cs typeface="Calibri"/>
              </a:rPr>
              <a:t>ολ</a:t>
            </a:r>
            <a:r>
              <a:rPr lang="fr-CA" sz="2500" dirty="0">
                <a:latin typeface="Calibri"/>
                <a:cs typeface="Calibri"/>
              </a:rPr>
              <a:t>αμβάνουν </a:t>
            </a:r>
            <a:r>
              <a:rPr lang="fr-CA" sz="2500" dirty="0" err="1">
                <a:latin typeface="Calibri"/>
                <a:cs typeface="Calibri"/>
              </a:rPr>
              <a:t>ιδι</a:t>
            </a:r>
            <a:r>
              <a:rPr lang="fr-CA" sz="2500" dirty="0">
                <a:latin typeface="Calibri"/>
                <a:cs typeface="Calibri"/>
              </a:rPr>
              <a:t>α</a:t>
            </a:r>
            <a:r>
              <a:rPr lang="fr-CA" sz="2500" dirty="0" err="1">
                <a:latin typeface="Calibri"/>
                <a:cs typeface="Calibri"/>
              </a:rPr>
              <a:t>ιτέρω</a:t>
            </a:r>
            <a:r>
              <a:rPr lang="fr-CA" sz="2500" dirty="0" err="1">
                <a:solidFill>
                  <a:srgbClr val="FF0000"/>
                </a:solidFill>
                <a:latin typeface="Calibri"/>
                <a:cs typeface="Calibri"/>
              </a:rPr>
              <a:t>ν</a:t>
            </a:r>
            <a:r>
              <a:rPr lang="fr-CA" sz="2500" dirty="0">
                <a:solidFill>
                  <a:srgbClr val="FF0000"/>
                </a:solidFill>
                <a:latin typeface="Calibri"/>
                <a:cs typeface="Calibri"/>
              </a:rPr>
              <a:t> π</a:t>
            </a:r>
            <a:r>
              <a:rPr lang="fr-CA" sz="2500" dirty="0" err="1">
                <a:solidFill>
                  <a:srgbClr val="FF0000"/>
                </a:solidFill>
                <a:latin typeface="Calibri"/>
                <a:cs typeface="Calibri"/>
              </a:rPr>
              <a:t>ρονομίων</a:t>
            </a:r>
            <a:r>
              <a:rPr lang="fr-CA" sz="2500" dirty="0">
                <a:solidFill>
                  <a:srgbClr val="FF0000"/>
                </a:solidFill>
                <a:latin typeface="Calibri"/>
                <a:cs typeface="Calibri"/>
              </a:rPr>
              <a:t> α</a:t>
            </a:r>
            <a:r>
              <a:rPr lang="fr-CA" sz="2500" dirty="0" err="1">
                <a:solidFill>
                  <a:srgbClr val="FF0000"/>
                </a:solidFill>
                <a:latin typeface="Calibri"/>
                <a:cs typeface="Calibri"/>
              </a:rPr>
              <a:t>λλά</a:t>
            </a:r>
            <a:r>
              <a:rPr lang="fr-CA" sz="2500" dirty="0">
                <a:solidFill>
                  <a:srgbClr val="FF0000"/>
                </a:solidFill>
                <a:latin typeface="Calibri"/>
                <a:cs typeface="Calibri"/>
              </a:rPr>
              <a:t> και υποχρεώσεων</a:t>
            </a:r>
            <a:r>
              <a:rPr lang="fr-CA" sz="2500" dirty="0">
                <a:latin typeface="Calibri"/>
                <a:cs typeface="Calibri"/>
              </a:rPr>
              <a:t>. </a:t>
            </a:r>
            <a:endParaRPr lang="el-GR" sz="2500" dirty="0">
              <a:cs typeface="Calibri"/>
            </a:endParaRPr>
          </a:p>
          <a:p>
            <a:endParaRPr lang="el-GR" sz="2500" dirty="0" smtClean="0">
              <a:cs typeface="Calibri"/>
            </a:endParaRPr>
          </a:p>
          <a:p>
            <a:endParaRPr lang="en-US" dirty="0"/>
          </a:p>
        </p:txBody>
      </p:sp>
    </p:spTree>
    <p:extLst>
      <p:ext uri="{BB962C8B-B14F-4D97-AF65-F5344CB8AC3E}">
        <p14:creationId xmlns:p14="http://schemas.microsoft.com/office/powerpoint/2010/main" val="16712455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Διατάξεις για μία συντεχνία επεκτείνονται και σε άλλες</a:t>
            </a:r>
            <a:endParaRPr lang="en-US" dirty="0"/>
          </a:p>
        </p:txBody>
      </p:sp>
      <p:sp>
        <p:nvSpPr>
          <p:cNvPr id="3" name="Content Placeholder 2"/>
          <p:cNvSpPr>
            <a:spLocks noGrp="1"/>
          </p:cNvSpPr>
          <p:nvPr>
            <p:ph sz="quarter" idx="1"/>
          </p:nvPr>
        </p:nvSpPr>
        <p:spPr/>
        <p:txBody>
          <a:bodyPr>
            <a:normAutofit fontScale="92500" lnSpcReduction="20000"/>
          </a:bodyPr>
          <a:lstStyle/>
          <a:p>
            <a:r>
              <a:rPr lang="el-GR" sz="2500" dirty="0">
                <a:cs typeface="Calibri"/>
              </a:rPr>
              <a:t>Η λειτουργία των συντεχνιών ρυθμίζεται από νομοθετικές διατάξεις που αφορούν μία ή περισσότερες </a:t>
            </a:r>
            <a:r>
              <a:rPr lang="el-GR" dirty="0"/>
              <a:t>δικηγορικές συντεχνίες. </a:t>
            </a:r>
            <a:endParaRPr lang="el-GR" dirty="0" smtClean="0"/>
          </a:p>
          <a:p>
            <a:r>
              <a:rPr lang="el-GR" dirty="0" smtClean="0"/>
              <a:t>Οι διατάξεις περιλαμβάνονται σε</a:t>
            </a:r>
            <a:r>
              <a:rPr lang="fr-CA" dirty="0" smtClean="0"/>
              <a:t>:</a:t>
            </a:r>
          </a:p>
          <a:p>
            <a:pPr lvl="1"/>
            <a:r>
              <a:rPr lang="fr-CA" dirty="0" err="1" smtClean="0"/>
              <a:t>Constitutiones</a:t>
            </a:r>
            <a:r>
              <a:rPr lang="fr-CA" dirty="0" smtClean="0"/>
              <a:t> </a:t>
            </a:r>
            <a:r>
              <a:rPr lang="fr-CA" dirty="0" err="1" smtClean="0"/>
              <a:t>principum</a:t>
            </a:r>
            <a:endParaRPr lang="fr-CA" dirty="0" smtClean="0"/>
          </a:p>
          <a:p>
            <a:pPr lvl="1"/>
            <a:r>
              <a:rPr lang="el-GR" dirty="0" smtClean="0"/>
              <a:t>Θεοδοσιανό Κώδικα</a:t>
            </a:r>
          </a:p>
          <a:p>
            <a:pPr lvl="1"/>
            <a:r>
              <a:rPr lang="el-GR" dirty="0" smtClean="0"/>
              <a:t>Ιουστινιάνειο Κώδικα</a:t>
            </a:r>
          </a:p>
          <a:p>
            <a:pPr lvl="1"/>
            <a:r>
              <a:rPr lang="el-GR" dirty="0" smtClean="0"/>
              <a:t>Πανδέκτη </a:t>
            </a:r>
          </a:p>
          <a:p>
            <a:pPr lvl="1"/>
            <a:r>
              <a:rPr lang="el-GR" dirty="0" smtClean="0"/>
              <a:t>Νεαρές</a:t>
            </a:r>
            <a:endParaRPr lang="fr-CA" dirty="0" smtClean="0"/>
          </a:p>
          <a:p>
            <a:r>
              <a:rPr lang="el-GR" dirty="0" smtClean="0"/>
              <a:t>Σε </a:t>
            </a:r>
            <a:r>
              <a:rPr lang="el-GR" dirty="0"/>
              <a:t>μερικές περιπτώσεις ορίζεται ότι η απονομή ενός ειδικού προνομίου, που ανήκε σε μία συντεχνία, επεκτείνεται και σε άλλες, </a:t>
            </a:r>
            <a:endParaRPr lang="el-GR" dirty="0" smtClean="0"/>
          </a:p>
          <a:p>
            <a:r>
              <a:rPr lang="el-GR" dirty="0"/>
              <a:t>Ε</a:t>
            </a:r>
            <a:r>
              <a:rPr lang="el-GR" dirty="0" smtClean="0"/>
              <a:t>πίσης </a:t>
            </a:r>
            <a:r>
              <a:rPr lang="el-GR" dirty="0"/>
              <a:t>η διάταξη για την οργάνωση μίας συντεχνίας μπορεί να ακολουθήσει πιστά το πρότυπο μίας ήδη υπάρχουσας. </a:t>
            </a:r>
          </a:p>
          <a:p>
            <a:endParaRPr lang="en-US" dirty="0"/>
          </a:p>
        </p:txBody>
      </p:sp>
    </p:spTree>
    <p:extLst>
      <p:ext uri="{BB962C8B-B14F-4D97-AF65-F5344CB8AC3E}">
        <p14:creationId xmlns:p14="http://schemas.microsoft.com/office/powerpoint/2010/main" val="41296584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Ασκούμενοι = </a:t>
            </a:r>
            <a:r>
              <a:rPr lang="fr-CA" dirty="0" err="1" smtClean="0"/>
              <a:t>supernumerarii</a:t>
            </a:r>
            <a:endParaRPr lang="en-US" dirty="0"/>
          </a:p>
        </p:txBody>
      </p:sp>
      <p:sp>
        <p:nvSpPr>
          <p:cNvPr id="3" name="Content Placeholder 2"/>
          <p:cNvSpPr>
            <a:spLocks noGrp="1"/>
          </p:cNvSpPr>
          <p:nvPr>
            <p:ph sz="quarter" idx="1"/>
          </p:nvPr>
        </p:nvSpPr>
        <p:spPr>
          <a:xfrm>
            <a:off x="457200" y="1219200"/>
            <a:ext cx="8229600" cy="5450160"/>
          </a:xfrm>
        </p:spPr>
        <p:txBody>
          <a:bodyPr>
            <a:normAutofit/>
          </a:bodyPr>
          <a:lstStyle/>
          <a:p>
            <a:r>
              <a:rPr lang="el-GR" sz="3600" dirty="0">
                <a:latin typeface="Calibri"/>
                <a:cs typeface="Calibri"/>
              </a:rPr>
              <a:t>Οι υποψήφιοι δικηγόροι με την είσοδό τους στο </a:t>
            </a:r>
            <a:r>
              <a:rPr lang="fr-CA" sz="3600" dirty="0" err="1">
                <a:latin typeface="Calibri"/>
                <a:cs typeface="Calibri"/>
              </a:rPr>
              <a:t>collegium</a:t>
            </a:r>
            <a:r>
              <a:rPr lang="fr-CA" sz="3600" dirty="0">
                <a:latin typeface="Calibri"/>
                <a:cs typeface="Calibri"/>
              </a:rPr>
              <a:t> </a:t>
            </a:r>
            <a:r>
              <a:rPr lang="fr-CA" sz="3600" dirty="0" err="1">
                <a:latin typeface="Calibri"/>
                <a:cs typeface="Calibri"/>
              </a:rPr>
              <a:t>εγγράφοντ</a:t>
            </a:r>
            <a:r>
              <a:rPr lang="fr-CA" sz="3600" dirty="0">
                <a:latin typeface="Calibri"/>
                <a:cs typeface="Calibri"/>
              </a:rPr>
              <a:t>αι ως α</a:t>
            </a:r>
            <a:r>
              <a:rPr lang="fr-CA" sz="3600" dirty="0" err="1">
                <a:latin typeface="Calibri"/>
                <a:cs typeface="Calibri"/>
              </a:rPr>
              <a:t>σκούμενοι</a:t>
            </a:r>
            <a:r>
              <a:rPr lang="fr-CA" sz="3600" dirty="0">
                <a:latin typeface="Calibri"/>
                <a:cs typeface="Calibri"/>
              </a:rPr>
              <a:t> (</a:t>
            </a:r>
            <a:r>
              <a:rPr lang="fr-CA" sz="3600" dirty="0" err="1">
                <a:latin typeface="Calibri"/>
                <a:cs typeface="Calibri"/>
              </a:rPr>
              <a:t>supernumerarii</a:t>
            </a:r>
            <a:r>
              <a:rPr lang="fr-CA" sz="3600" dirty="0">
                <a:latin typeface="Calibri"/>
                <a:cs typeface="Calibri"/>
              </a:rPr>
              <a:t>), </a:t>
            </a:r>
            <a:r>
              <a:rPr lang="el-GR" sz="3600" dirty="0">
                <a:latin typeface="Calibri"/>
                <a:cs typeface="Calibri"/>
              </a:rPr>
              <a:t>εγγραφή που δεν τους εγγυάται την τελική εγγραφή τους ως δικηγόρων (</a:t>
            </a:r>
            <a:r>
              <a:rPr lang="fr-CA" sz="3600" dirty="0" err="1">
                <a:latin typeface="Calibri"/>
                <a:cs typeface="Calibri"/>
              </a:rPr>
              <a:t>statuti</a:t>
            </a:r>
            <a:r>
              <a:rPr lang="fr-CA" sz="3600" dirty="0">
                <a:latin typeface="Calibri"/>
                <a:cs typeface="Calibri"/>
              </a:rPr>
              <a:t>)</a:t>
            </a:r>
            <a:r>
              <a:rPr lang="el-GR" sz="3600" dirty="0">
                <a:latin typeface="Calibri"/>
                <a:cs typeface="Calibri"/>
              </a:rPr>
              <a:t>. </a:t>
            </a:r>
            <a:endParaRPr lang="el-GR" sz="3600" dirty="0" smtClean="0">
              <a:latin typeface="Calibri"/>
              <a:cs typeface="Calibri"/>
            </a:endParaRPr>
          </a:p>
          <a:p>
            <a:r>
              <a:rPr lang="el-GR" sz="3600" dirty="0" smtClean="0">
                <a:latin typeface="Calibri"/>
                <a:cs typeface="Calibri"/>
              </a:rPr>
              <a:t>Για </a:t>
            </a:r>
            <a:r>
              <a:rPr lang="el-GR" sz="3600" dirty="0">
                <a:latin typeface="Calibri"/>
                <a:cs typeface="Calibri"/>
              </a:rPr>
              <a:t>την εγγραφή τους ως ασκουμένων, οι υποψήφιοι πρέπει να πληρούν ορισμένες προϋποθέσεις. </a:t>
            </a:r>
            <a:endParaRPr lang="fr-CA" sz="3600" dirty="0" smtClean="0">
              <a:latin typeface="Calibri"/>
              <a:cs typeface="Calibri"/>
            </a:endParaRPr>
          </a:p>
          <a:p>
            <a:pPr lvl="1"/>
            <a:endParaRPr lang="el-GR" sz="3300" dirty="0">
              <a:latin typeface="Calibri"/>
              <a:cs typeface="Calibri"/>
            </a:endParaRPr>
          </a:p>
        </p:txBody>
      </p:sp>
    </p:spTree>
    <p:extLst>
      <p:ext uri="{BB962C8B-B14F-4D97-AF65-F5344CB8AC3E}">
        <p14:creationId xmlns:p14="http://schemas.microsoft.com/office/powerpoint/2010/main" val="951134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Patroni</a:t>
            </a:r>
            <a:r>
              <a:rPr lang="en-US" dirty="0" smtClean="0"/>
              <a:t> </a:t>
            </a:r>
            <a:r>
              <a:rPr lang="en-US" dirty="0" err="1" smtClean="0"/>
              <a:t>causae</a:t>
            </a:r>
            <a:endParaRPr lang="en-US" dirty="0"/>
          </a:p>
        </p:txBody>
      </p:sp>
      <p:sp>
        <p:nvSpPr>
          <p:cNvPr id="3" name="Content Placeholder 2"/>
          <p:cNvSpPr>
            <a:spLocks noGrp="1"/>
          </p:cNvSpPr>
          <p:nvPr>
            <p:ph sz="quarter" idx="1"/>
          </p:nvPr>
        </p:nvSpPr>
        <p:spPr/>
        <p:txBody>
          <a:bodyPr>
            <a:normAutofit/>
          </a:bodyPr>
          <a:lstStyle/>
          <a:p>
            <a:r>
              <a:rPr lang="fr-CA" dirty="0">
                <a:latin typeface="Calibri"/>
                <a:cs typeface="Calibri"/>
              </a:rPr>
              <a:t>Ο θεσμός της </a:t>
            </a:r>
            <a:r>
              <a:rPr lang="fr-CA" dirty="0" err="1">
                <a:latin typeface="Calibri"/>
                <a:cs typeface="Calibri"/>
              </a:rPr>
              <a:t>δικ</a:t>
            </a:r>
            <a:r>
              <a:rPr lang="fr-CA" dirty="0">
                <a:latin typeface="Calibri"/>
                <a:cs typeface="Calibri"/>
              </a:rPr>
              <a:t>α</a:t>
            </a:r>
            <a:r>
              <a:rPr lang="fr-CA" dirty="0" err="1">
                <a:latin typeface="Calibri"/>
                <a:cs typeface="Calibri"/>
              </a:rPr>
              <a:t>στικής</a:t>
            </a:r>
            <a:r>
              <a:rPr lang="fr-CA" dirty="0">
                <a:latin typeface="Calibri"/>
                <a:cs typeface="Calibri"/>
              </a:rPr>
              <a:t> α</a:t>
            </a:r>
            <a:r>
              <a:rPr lang="fr-CA" dirty="0" err="1">
                <a:latin typeface="Calibri"/>
                <a:cs typeface="Calibri"/>
              </a:rPr>
              <a:t>ρωγής</a:t>
            </a:r>
            <a:r>
              <a:rPr lang="fr-CA" dirty="0">
                <a:latin typeface="Calibri"/>
                <a:cs typeface="Calibri"/>
              </a:rPr>
              <a:t> ανατρέχει στους π</a:t>
            </a:r>
            <a:r>
              <a:rPr lang="fr-CA" dirty="0" err="1">
                <a:latin typeface="Calibri"/>
                <a:cs typeface="Calibri"/>
              </a:rPr>
              <a:t>ρώτους</a:t>
            </a:r>
            <a:r>
              <a:rPr lang="fr-CA" dirty="0">
                <a:latin typeface="Calibri"/>
                <a:cs typeface="Calibri"/>
              </a:rPr>
              <a:t> α</a:t>
            </a:r>
            <a:r>
              <a:rPr lang="fr-CA" dirty="0" err="1">
                <a:latin typeface="Calibri"/>
                <a:cs typeface="Calibri"/>
              </a:rPr>
              <a:t>ιώνες</a:t>
            </a:r>
            <a:r>
              <a:rPr lang="fr-CA" dirty="0">
                <a:latin typeface="Calibri"/>
                <a:cs typeface="Calibri"/>
              </a:rPr>
              <a:t> της Ρώμης και η κατα</a:t>
            </a:r>
            <a:r>
              <a:rPr lang="fr-CA" dirty="0" err="1">
                <a:latin typeface="Calibri"/>
                <a:cs typeface="Calibri"/>
              </a:rPr>
              <a:t>γωγή</a:t>
            </a:r>
            <a:r>
              <a:rPr lang="fr-CA" dirty="0">
                <a:latin typeface="Calibri"/>
                <a:cs typeface="Calibri"/>
              </a:rPr>
              <a:t> του </a:t>
            </a:r>
            <a:r>
              <a:rPr lang="fr-CA" dirty="0" err="1">
                <a:latin typeface="Calibri"/>
                <a:cs typeface="Calibri"/>
              </a:rPr>
              <a:t>σχετίζετ</a:t>
            </a:r>
            <a:r>
              <a:rPr lang="fr-CA" dirty="0">
                <a:latin typeface="Calibri"/>
                <a:cs typeface="Calibri"/>
              </a:rPr>
              <a:t>αι με το θεσμό της πα</a:t>
            </a:r>
            <a:r>
              <a:rPr lang="fr-CA" dirty="0" err="1">
                <a:latin typeface="Calibri"/>
                <a:cs typeface="Calibri"/>
              </a:rPr>
              <a:t>τρωνί</a:t>
            </a:r>
            <a:r>
              <a:rPr lang="fr-CA" dirty="0">
                <a:latin typeface="Calibri"/>
                <a:cs typeface="Calibri"/>
              </a:rPr>
              <a:t>ας. </a:t>
            </a:r>
            <a:endParaRPr lang="fr-CA" dirty="0" smtClean="0">
              <a:latin typeface="Calibri"/>
              <a:cs typeface="Calibri"/>
            </a:endParaRPr>
          </a:p>
          <a:p>
            <a:r>
              <a:rPr lang="fr-CA" dirty="0" smtClean="0">
                <a:latin typeface="Calibri"/>
                <a:cs typeface="Calibri"/>
              </a:rPr>
              <a:t>Οι </a:t>
            </a:r>
            <a:r>
              <a:rPr lang="fr-CA" dirty="0">
                <a:latin typeface="Calibri"/>
                <a:cs typeface="Calibri"/>
              </a:rPr>
              <a:t>π</a:t>
            </a:r>
            <a:r>
              <a:rPr lang="fr-CA" dirty="0" err="1">
                <a:latin typeface="Calibri"/>
                <a:cs typeface="Calibri"/>
              </a:rPr>
              <a:t>άτρωνες</a:t>
            </a:r>
            <a:r>
              <a:rPr lang="fr-CA" dirty="0">
                <a:latin typeface="Calibri"/>
                <a:cs typeface="Calibri"/>
              </a:rPr>
              <a:t> (</a:t>
            </a:r>
            <a:r>
              <a:rPr lang="fr-CA" i="1" dirty="0" err="1">
                <a:latin typeface="Calibri"/>
                <a:cs typeface="Calibri"/>
              </a:rPr>
              <a:t>patroni</a:t>
            </a:r>
            <a:r>
              <a:rPr lang="fr-CA" dirty="0">
                <a:latin typeface="Calibri"/>
                <a:cs typeface="Calibri"/>
              </a:rPr>
              <a:t>), μέλη της </a:t>
            </a:r>
            <a:r>
              <a:rPr lang="fr-CA" dirty="0" err="1">
                <a:latin typeface="Calibri"/>
                <a:cs typeface="Calibri"/>
              </a:rPr>
              <a:t>ρωμ</a:t>
            </a:r>
            <a:r>
              <a:rPr lang="fr-CA" dirty="0">
                <a:latin typeface="Calibri"/>
                <a:cs typeface="Calibri"/>
              </a:rPr>
              <a:t>α</a:t>
            </a:r>
            <a:r>
              <a:rPr lang="fr-CA" dirty="0" err="1">
                <a:latin typeface="Calibri"/>
                <a:cs typeface="Calibri"/>
              </a:rPr>
              <a:t>ϊκής</a:t>
            </a:r>
            <a:r>
              <a:rPr lang="fr-CA" dirty="0">
                <a:latin typeface="Calibri"/>
                <a:cs typeface="Calibri"/>
              </a:rPr>
              <a:t> α</a:t>
            </a:r>
            <a:r>
              <a:rPr lang="fr-CA" dirty="0" err="1">
                <a:latin typeface="Calibri"/>
                <a:cs typeface="Calibri"/>
              </a:rPr>
              <a:t>ριστοκρ</a:t>
            </a:r>
            <a:r>
              <a:rPr lang="fr-CA" dirty="0">
                <a:latin typeface="Calibri"/>
                <a:cs typeface="Calibri"/>
              </a:rPr>
              <a:t>α</a:t>
            </a:r>
            <a:r>
              <a:rPr lang="fr-CA" dirty="0" err="1">
                <a:latin typeface="Calibri"/>
                <a:cs typeface="Calibri"/>
              </a:rPr>
              <a:t>τί</a:t>
            </a:r>
            <a:r>
              <a:rPr lang="fr-CA" dirty="0">
                <a:latin typeface="Calibri"/>
                <a:cs typeface="Calibri"/>
              </a:rPr>
              <a:t>ας, </a:t>
            </a:r>
            <a:r>
              <a:rPr lang="fr-CA" dirty="0" err="1">
                <a:latin typeface="Calibri"/>
                <a:cs typeface="Calibri"/>
              </a:rPr>
              <a:t>έ</a:t>
            </a:r>
            <a:r>
              <a:rPr lang="fr-CA" dirty="0">
                <a:latin typeface="Calibri"/>
                <a:cs typeface="Calibri"/>
              </a:rPr>
              <a:t>πα</a:t>
            </a:r>
            <a:r>
              <a:rPr lang="fr-CA" dirty="0" err="1">
                <a:latin typeface="Calibri"/>
                <a:cs typeface="Calibri"/>
              </a:rPr>
              <a:t>ιρν</a:t>
            </a:r>
            <a:r>
              <a:rPr lang="fr-CA" dirty="0">
                <a:latin typeface="Calibri"/>
                <a:cs typeface="Calibri"/>
              </a:rPr>
              <a:t>αν </a:t>
            </a:r>
            <a:r>
              <a:rPr lang="fr-CA" dirty="0" err="1">
                <a:latin typeface="Calibri"/>
                <a:cs typeface="Calibri"/>
              </a:rPr>
              <a:t>υ</a:t>
            </a:r>
            <a:r>
              <a:rPr lang="fr-CA" dirty="0">
                <a:latin typeface="Calibri"/>
                <a:cs typeface="Calibri"/>
              </a:rPr>
              <a:t>π</a:t>
            </a:r>
            <a:r>
              <a:rPr lang="fr-CA" dirty="0" err="1">
                <a:latin typeface="Calibri"/>
                <a:cs typeface="Calibri"/>
              </a:rPr>
              <a:t>ό</a:t>
            </a:r>
            <a:r>
              <a:rPr lang="fr-CA" dirty="0">
                <a:latin typeface="Calibri"/>
                <a:cs typeface="Calibri"/>
              </a:rPr>
              <a:t> την π</a:t>
            </a:r>
            <a:r>
              <a:rPr lang="fr-CA" dirty="0" err="1">
                <a:latin typeface="Calibri"/>
                <a:cs typeface="Calibri"/>
              </a:rPr>
              <a:t>ροστ</a:t>
            </a:r>
            <a:r>
              <a:rPr lang="fr-CA" dirty="0">
                <a:latin typeface="Calibri"/>
                <a:cs typeface="Calibri"/>
              </a:rPr>
              <a:t>α</a:t>
            </a:r>
            <a:r>
              <a:rPr lang="fr-CA" dirty="0" err="1">
                <a:latin typeface="Calibri"/>
                <a:cs typeface="Calibri"/>
              </a:rPr>
              <a:t>σί</a:t>
            </a:r>
            <a:r>
              <a:rPr lang="fr-CA" dirty="0">
                <a:latin typeface="Calibri"/>
                <a:cs typeface="Calibri"/>
              </a:rPr>
              <a:t>α τους τους  </a:t>
            </a:r>
            <a:r>
              <a:rPr lang="fr-CA" i="1" dirty="0">
                <a:latin typeface="Calibri"/>
                <a:cs typeface="Calibri"/>
              </a:rPr>
              <a:t>clientes, </a:t>
            </a:r>
            <a:r>
              <a:rPr lang="fr-CA" dirty="0">
                <a:latin typeface="Calibri"/>
                <a:cs typeface="Calibri"/>
              </a:rPr>
              <a:t>π</a:t>
            </a:r>
            <a:r>
              <a:rPr lang="fr-CA" dirty="0" err="1">
                <a:latin typeface="Calibri"/>
                <a:cs typeface="Calibri"/>
              </a:rPr>
              <a:t>λη</a:t>
            </a:r>
            <a:r>
              <a:rPr lang="fr-CA" dirty="0">
                <a:latin typeface="Calibri"/>
                <a:cs typeface="Calibri"/>
              </a:rPr>
              <a:t>β</a:t>
            </a:r>
            <a:r>
              <a:rPr lang="fr-CA" dirty="0" err="1">
                <a:latin typeface="Calibri"/>
                <a:cs typeface="Calibri"/>
              </a:rPr>
              <a:t>είους</a:t>
            </a:r>
            <a:r>
              <a:rPr lang="fr-CA" dirty="0">
                <a:latin typeface="Calibri"/>
                <a:cs typeface="Calibri"/>
              </a:rPr>
              <a:t> και </a:t>
            </a:r>
            <a:r>
              <a:rPr lang="fr-CA" dirty="0" err="1">
                <a:latin typeface="Calibri"/>
                <a:cs typeface="Calibri"/>
              </a:rPr>
              <a:t>άτομ</a:t>
            </a:r>
            <a:r>
              <a:rPr lang="fr-CA" dirty="0">
                <a:latin typeface="Calibri"/>
                <a:cs typeface="Calibri"/>
              </a:rPr>
              <a:t>α μικρής κοινωνικής ισχύος, </a:t>
            </a:r>
            <a:r>
              <a:rPr lang="fr-CA" dirty="0" err="1">
                <a:latin typeface="Calibri"/>
                <a:cs typeface="Calibri"/>
              </a:rPr>
              <a:t>δημιουργώντ</a:t>
            </a:r>
            <a:r>
              <a:rPr lang="fr-CA" dirty="0">
                <a:latin typeface="Calibri"/>
                <a:cs typeface="Calibri"/>
              </a:rPr>
              <a:t>ας </a:t>
            </a:r>
            <a:r>
              <a:rPr lang="fr-CA" dirty="0" err="1">
                <a:latin typeface="Calibri"/>
                <a:cs typeface="Calibri"/>
              </a:rPr>
              <a:t>μί</a:t>
            </a:r>
            <a:r>
              <a:rPr lang="fr-CA" dirty="0">
                <a:latin typeface="Calibri"/>
                <a:cs typeface="Calibri"/>
              </a:rPr>
              <a:t>α στενή σχέση που </a:t>
            </a:r>
            <a:r>
              <a:rPr lang="fr-CA" dirty="0" err="1">
                <a:latin typeface="Calibri"/>
                <a:cs typeface="Calibri"/>
              </a:rPr>
              <a:t>στηριζότ</a:t>
            </a:r>
            <a:r>
              <a:rPr lang="fr-CA" dirty="0">
                <a:latin typeface="Calibri"/>
                <a:cs typeface="Calibri"/>
              </a:rPr>
              <a:t>αν στην α</a:t>
            </a:r>
            <a:r>
              <a:rPr lang="fr-CA" dirty="0" err="1">
                <a:latin typeface="Calibri"/>
                <a:cs typeface="Calibri"/>
              </a:rPr>
              <a:t>μοι</a:t>
            </a:r>
            <a:r>
              <a:rPr lang="fr-CA" dirty="0">
                <a:latin typeface="Calibri"/>
                <a:cs typeface="Calibri"/>
              </a:rPr>
              <a:t>βα</a:t>
            </a:r>
            <a:r>
              <a:rPr lang="fr-CA" dirty="0" err="1">
                <a:latin typeface="Calibri"/>
                <a:cs typeface="Calibri"/>
              </a:rPr>
              <a:t>ί</a:t>
            </a:r>
            <a:r>
              <a:rPr lang="fr-CA" dirty="0">
                <a:latin typeface="Calibri"/>
                <a:cs typeface="Calibri"/>
              </a:rPr>
              <a:t>α π</a:t>
            </a:r>
            <a:r>
              <a:rPr lang="fr-CA" dirty="0" err="1">
                <a:latin typeface="Calibri"/>
                <a:cs typeface="Calibri"/>
              </a:rPr>
              <a:t>ίστη</a:t>
            </a:r>
            <a:r>
              <a:rPr lang="fr-CA" dirty="0">
                <a:latin typeface="Calibri"/>
                <a:cs typeface="Calibri"/>
              </a:rPr>
              <a:t> των μερών (</a:t>
            </a:r>
            <a:r>
              <a:rPr lang="fr-CA" i="1" dirty="0" err="1">
                <a:latin typeface="Calibri"/>
                <a:cs typeface="Calibri"/>
              </a:rPr>
              <a:t>fides</a:t>
            </a:r>
            <a:r>
              <a:rPr lang="en-US" dirty="0">
                <a:latin typeface="Calibri"/>
                <a:cs typeface="Calibri"/>
              </a:rPr>
              <a:t>) </a:t>
            </a:r>
            <a:r>
              <a:rPr lang="fr-CA" dirty="0">
                <a:latin typeface="Calibri"/>
                <a:cs typeface="Calibri"/>
              </a:rPr>
              <a:t> και στην α</a:t>
            </a:r>
            <a:r>
              <a:rPr lang="fr-CA" dirty="0" err="1">
                <a:latin typeface="Calibri"/>
                <a:cs typeface="Calibri"/>
              </a:rPr>
              <a:t>ντ</a:t>
            </a:r>
            <a:r>
              <a:rPr lang="fr-CA" dirty="0">
                <a:latin typeface="Calibri"/>
                <a:cs typeface="Calibri"/>
              </a:rPr>
              <a:t>α</a:t>
            </a:r>
            <a:r>
              <a:rPr lang="fr-CA" dirty="0" err="1">
                <a:latin typeface="Calibri"/>
                <a:cs typeface="Calibri"/>
              </a:rPr>
              <a:t>λλ</a:t>
            </a:r>
            <a:r>
              <a:rPr lang="fr-CA" dirty="0">
                <a:latin typeface="Calibri"/>
                <a:cs typeface="Calibri"/>
              </a:rPr>
              <a:t>α</a:t>
            </a:r>
            <a:r>
              <a:rPr lang="fr-CA" dirty="0" err="1">
                <a:latin typeface="Calibri"/>
                <a:cs typeface="Calibri"/>
              </a:rPr>
              <a:t>γή</a:t>
            </a:r>
            <a:r>
              <a:rPr lang="fr-CA" dirty="0">
                <a:latin typeface="Calibri"/>
                <a:cs typeface="Calibri"/>
              </a:rPr>
              <a:t> </a:t>
            </a:r>
            <a:r>
              <a:rPr lang="fr-CA" dirty="0" err="1">
                <a:latin typeface="Calibri"/>
                <a:cs typeface="Calibri"/>
              </a:rPr>
              <a:t>υ</a:t>
            </a:r>
            <a:r>
              <a:rPr lang="fr-CA" dirty="0">
                <a:latin typeface="Calibri"/>
                <a:cs typeface="Calibri"/>
              </a:rPr>
              <a:t>π</a:t>
            </a:r>
            <a:r>
              <a:rPr lang="fr-CA" dirty="0" err="1">
                <a:latin typeface="Calibri"/>
                <a:cs typeface="Calibri"/>
              </a:rPr>
              <a:t>ηρεσιών</a:t>
            </a:r>
            <a:r>
              <a:rPr lang="fr-CA" dirty="0">
                <a:latin typeface="Calibri"/>
                <a:cs typeface="Calibri"/>
              </a:rPr>
              <a:t> μετα</a:t>
            </a:r>
            <a:r>
              <a:rPr lang="fr-CA" dirty="0" err="1">
                <a:latin typeface="Calibri"/>
                <a:cs typeface="Calibri"/>
              </a:rPr>
              <a:t>ξύ</a:t>
            </a:r>
            <a:r>
              <a:rPr lang="fr-CA" dirty="0">
                <a:latin typeface="Calibri"/>
                <a:cs typeface="Calibri"/>
              </a:rPr>
              <a:t> </a:t>
            </a:r>
            <a:r>
              <a:rPr lang="fr-CA" dirty="0" smtClean="0">
                <a:latin typeface="Calibri"/>
                <a:cs typeface="Calibri"/>
              </a:rPr>
              <a:t>τους.</a:t>
            </a:r>
            <a:endParaRPr lang="el-GR" dirty="0">
              <a:latin typeface="Calibri"/>
              <a:cs typeface="Calibri"/>
            </a:endParaRPr>
          </a:p>
          <a:p>
            <a:endParaRPr lang="en-US" dirty="0"/>
          </a:p>
        </p:txBody>
      </p:sp>
    </p:spTree>
    <p:extLst>
      <p:ext uri="{BB962C8B-B14F-4D97-AF65-F5344CB8AC3E}">
        <p14:creationId xmlns:p14="http://schemas.microsoft.com/office/powerpoint/2010/main" val="1716819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a:t>
            </a:r>
            <a:r>
              <a:rPr lang="el-GR" dirty="0" smtClean="0"/>
              <a:t>ποκλείονται από το λειτούργημα του δικηγόρου</a:t>
            </a:r>
            <a:endParaRPr lang="en-US" dirty="0"/>
          </a:p>
        </p:txBody>
      </p:sp>
      <p:sp>
        <p:nvSpPr>
          <p:cNvPr id="3" name="Content Placeholder 2"/>
          <p:cNvSpPr>
            <a:spLocks noGrp="1"/>
          </p:cNvSpPr>
          <p:nvPr>
            <p:ph sz="quarter" idx="1"/>
          </p:nvPr>
        </p:nvSpPr>
        <p:spPr>
          <a:xfrm>
            <a:off x="457200" y="1219200"/>
            <a:ext cx="8229600" cy="5234136"/>
          </a:xfrm>
        </p:spPr>
        <p:txBody>
          <a:bodyPr>
            <a:normAutofit fontScale="32500" lnSpcReduction="20000"/>
          </a:bodyPr>
          <a:lstStyle/>
          <a:p>
            <a:r>
              <a:rPr lang="el-GR" sz="6200" dirty="0">
                <a:cs typeface="Calibri"/>
              </a:rPr>
              <a:t>Το Ήδικτο του Πραίτορα, ήδη από τους πρώτους αυτοκρατορικούς χρόνους, όριζε ότι δεν μπορούν να παρίστανται για λογαριασμό άλλου στο δικαστήριο</a:t>
            </a:r>
            <a:r>
              <a:rPr lang="fr-CA" sz="6200" dirty="0">
                <a:latin typeface="Calibri"/>
                <a:cs typeface="Calibri"/>
              </a:rPr>
              <a:t> (</a:t>
            </a:r>
            <a:r>
              <a:rPr lang="fr-CA" sz="6200" dirty="0" err="1">
                <a:latin typeface="Calibri"/>
                <a:cs typeface="Calibri"/>
              </a:rPr>
              <a:t>postulare</a:t>
            </a:r>
            <a:r>
              <a:rPr lang="fr-CA" sz="6200" dirty="0">
                <a:latin typeface="Calibri"/>
                <a:cs typeface="Calibri"/>
              </a:rPr>
              <a:t> pro se </a:t>
            </a:r>
            <a:r>
              <a:rPr lang="el-GR" sz="6200" dirty="0">
                <a:cs typeface="Calibri"/>
              </a:rPr>
              <a:t>ή </a:t>
            </a:r>
            <a:r>
              <a:rPr lang="fr-CA" sz="6200" dirty="0">
                <a:latin typeface="Calibri"/>
                <a:cs typeface="Calibri"/>
              </a:rPr>
              <a:t>pro </a:t>
            </a:r>
            <a:r>
              <a:rPr lang="fr-CA" sz="6200" dirty="0" err="1">
                <a:latin typeface="Calibri"/>
                <a:cs typeface="Calibri"/>
              </a:rPr>
              <a:t>alio</a:t>
            </a:r>
            <a:r>
              <a:rPr lang="fr-CA" sz="6200" dirty="0">
                <a:latin typeface="Calibri"/>
                <a:cs typeface="Calibri"/>
              </a:rPr>
              <a:t>):</a:t>
            </a:r>
          </a:p>
          <a:p>
            <a:pPr lvl="1"/>
            <a:r>
              <a:rPr lang="el-GR" sz="6200" dirty="0">
                <a:cs typeface="Calibri"/>
              </a:rPr>
              <a:t> οι ανήλικοι (δηλαδή οι νέοι κάτω των 17 ετών),</a:t>
            </a:r>
            <a:endParaRPr lang="fr-CA" sz="6200" dirty="0">
              <a:latin typeface="Calibri"/>
              <a:cs typeface="Calibri"/>
            </a:endParaRPr>
          </a:p>
          <a:p>
            <a:pPr lvl="1"/>
            <a:r>
              <a:rPr lang="el-GR" sz="6200" dirty="0">
                <a:cs typeface="Calibri"/>
              </a:rPr>
              <a:t> οι γυναίκες (που μπορούν μόνο να υπερασπισθούν τον εαυτό τους),</a:t>
            </a:r>
            <a:endParaRPr lang="fr-CA" sz="6200" dirty="0">
              <a:latin typeface="Calibri"/>
              <a:cs typeface="Calibri"/>
            </a:endParaRPr>
          </a:p>
          <a:p>
            <a:pPr lvl="1"/>
            <a:r>
              <a:rPr lang="el-GR" sz="6200" dirty="0">
                <a:cs typeface="Calibri"/>
              </a:rPr>
              <a:t> οι τυφλοί ή κωφοί, </a:t>
            </a:r>
            <a:endParaRPr lang="fr-CA" sz="6200" dirty="0">
              <a:latin typeface="Calibri"/>
              <a:cs typeface="Calibri"/>
            </a:endParaRPr>
          </a:p>
          <a:p>
            <a:pPr lvl="1"/>
            <a:r>
              <a:rPr lang="el-GR" sz="6200" dirty="0">
                <a:cs typeface="Calibri"/>
              </a:rPr>
              <a:t>όσοι «μεταχειρίζονται το σώμα τους όπως αυτό μίας γυναίκας»,</a:t>
            </a:r>
            <a:endParaRPr lang="fr-CA" sz="6200" dirty="0">
              <a:latin typeface="Calibri"/>
              <a:cs typeface="Calibri"/>
            </a:endParaRPr>
          </a:p>
          <a:p>
            <a:pPr lvl="1"/>
            <a:r>
              <a:rPr lang="el-GR" sz="6200" dirty="0">
                <a:cs typeface="Calibri"/>
              </a:rPr>
              <a:t> όσοι έχουν υποστεί ορισμένες ατιμωτικές καταδίκες ή ασκούν ατιμωτικά επαγγέλματα. </a:t>
            </a:r>
            <a:endParaRPr lang="fr-CA" sz="6200" dirty="0">
              <a:latin typeface="Calibri"/>
              <a:cs typeface="Calibri"/>
            </a:endParaRPr>
          </a:p>
          <a:p>
            <a:r>
              <a:rPr lang="el-GR" sz="6200" dirty="0">
                <a:cs typeface="Calibri"/>
              </a:rPr>
              <a:t>Με την περίληψή τους στον Πανδέκτη, οι διατάξεις αυτές ενσωματώνονται στις προϋποθέσεις εγγραφής στις δικηγορικές συντεχνίες. </a:t>
            </a:r>
            <a:endParaRPr lang="el-GR" sz="6200" dirty="0" smtClean="0">
              <a:cs typeface="Calibri"/>
            </a:endParaRPr>
          </a:p>
          <a:p>
            <a:r>
              <a:rPr lang="el-GR" sz="6200" dirty="0" smtClean="0">
                <a:cs typeface="Calibri"/>
              </a:rPr>
              <a:t>Αποκλείονται </a:t>
            </a:r>
            <a:r>
              <a:rPr lang="el-GR" sz="6200" dirty="0">
                <a:cs typeface="Calibri"/>
              </a:rPr>
              <a:t>έτσι από το επάγγελμα όσοι δεν παρέχουν ορισμένα εχέγγυα σωματικής και ηθικής ακεραιότητας. </a:t>
            </a:r>
            <a:endParaRPr lang="el-GR" sz="6200" dirty="0" smtClean="0">
              <a:cs typeface="Calibri"/>
            </a:endParaRPr>
          </a:p>
          <a:p>
            <a:r>
              <a:rPr lang="fr-CA" sz="6200" dirty="0" smtClean="0">
                <a:latin typeface="Calibri"/>
                <a:cs typeface="Calibri"/>
              </a:rPr>
              <a:t>H </a:t>
            </a:r>
            <a:r>
              <a:rPr lang="el-GR" sz="6200" dirty="0">
                <a:cs typeface="Calibri"/>
              </a:rPr>
              <a:t>άσκηση της δικηγορίας απαγορεύεται επίσης ρητώς στους απελεύθερους. </a:t>
            </a:r>
            <a:endParaRPr lang="fr-CA" sz="6200" dirty="0">
              <a:latin typeface="Calibri"/>
              <a:cs typeface="Calibri"/>
            </a:endParaRPr>
          </a:p>
          <a:p>
            <a:endParaRPr lang="en-US" dirty="0"/>
          </a:p>
        </p:txBody>
      </p:sp>
    </p:spTree>
    <p:extLst>
      <p:ext uri="{BB962C8B-B14F-4D97-AF65-F5344CB8AC3E}">
        <p14:creationId xmlns:p14="http://schemas.microsoft.com/office/powerpoint/2010/main" val="40524569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l-GR" dirty="0" smtClean="0"/>
              <a:t>Εγγραφή στο μητρώο (</a:t>
            </a:r>
            <a:r>
              <a:rPr lang="fr-CA" dirty="0" smtClean="0"/>
              <a:t>matricula</a:t>
            </a:r>
            <a:r>
              <a:rPr lang="el-GR" dirty="0" smtClean="0"/>
              <a:t>)</a:t>
            </a:r>
            <a:endParaRPr lang="en-US" dirty="0"/>
          </a:p>
        </p:txBody>
      </p:sp>
      <p:sp>
        <p:nvSpPr>
          <p:cNvPr id="3" name="Content Placeholder 2"/>
          <p:cNvSpPr>
            <a:spLocks noGrp="1"/>
          </p:cNvSpPr>
          <p:nvPr>
            <p:ph sz="quarter" idx="1"/>
          </p:nvPr>
        </p:nvSpPr>
        <p:spPr/>
        <p:txBody>
          <a:bodyPr>
            <a:normAutofit/>
          </a:bodyPr>
          <a:lstStyle/>
          <a:p>
            <a:r>
              <a:rPr lang="el-GR" dirty="0">
                <a:latin typeface="Calibri"/>
                <a:cs typeface="Calibri"/>
              </a:rPr>
              <a:t>Για την τελική εγγραφή του σ</a:t>
            </a:r>
            <a:r>
              <a:rPr lang="fr-CA" dirty="0">
                <a:latin typeface="Calibri"/>
                <a:cs typeface="Calibri"/>
              </a:rPr>
              <a:t>το μητρώο (</a:t>
            </a:r>
            <a:r>
              <a:rPr lang="fr-CA" i="1" dirty="0">
                <a:latin typeface="Calibri"/>
                <a:cs typeface="Calibri"/>
              </a:rPr>
              <a:t>matricula</a:t>
            </a:r>
            <a:r>
              <a:rPr lang="fr-CA" dirty="0">
                <a:latin typeface="Calibri"/>
                <a:cs typeface="Calibri"/>
              </a:rPr>
              <a:t>) των δικηγόρων, ο α</a:t>
            </a:r>
            <a:r>
              <a:rPr lang="fr-CA" dirty="0" err="1">
                <a:latin typeface="Calibri"/>
                <a:cs typeface="Calibri"/>
              </a:rPr>
              <a:t>σκούμενος</a:t>
            </a:r>
            <a:r>
              <a:rPr lang="fr-CA" dirty="0">
                <a:latin typeface="Calibri"/>
                <a:cs typeface="Calibri"/>
              </a:rPr>
              <a:t> </a:t>
            </a:r>
            <a:r>
              <a:rPr lang="fr-CA" dirty="0" err="1">
                <a:latin typeface="Calibri"/>
                <a:cs typeface="Calibri"/>
              </a:rPr>
              <a:t>κρίνετ</a:t>
            </a:r>
            <a:r>
              <a:rPr lang="fr-CA" dirty="0">
                <a:latin typeface="Calibri"/>
                <a:cs typeface="Calibri"/>
              </a:rPr>
              <a:t>αι</a:t>
            </a:r>
            <a:r>
              <a:rPr lang="el-GR" dirty="0">
                <a:latin typeface="Calibri"/>
                <a:cs typeface="Calibri"/>
              </a:rPr>
              <a:t> και πάλι ως προς την κατοχή ορισμένων προσόντων</a:t>
            </a:r>
            <a:r>
              <a:rPr lang="fr-CA" dirty="0">
                <a:latin typeface="Calibri"/>
                <a:cs typeface="Calibri"/>
              </a:rPr>
              <a:t>.  </a:t>
            </a:r>
            <a:endParaRPr lang="fr-CA" dirty="0" smtClean="0">
              <a:latin typeface="Calibri"/>
              <a:cs typeface="Calibri"/>
            </a:endParaRPr>
          </a:p>
          <a:p>
            <a:r>
              <a:rPr lang="el-GR" dirty="0" smtClean="0">
                <a:latin typeface="Calibri"/>
                <a:cs typeface="Calibri"/>
              </a:rPr>
              <a:t>Η </a:t>
            </a:r>
            <a:r>
              <a:rPr lang="el-GR" dirty="0">
                <a:latin typeface="Calibri"/>
                <a:cs typeface="Calibri"/>
              </a:rPr>
              <a:t>γνώση του δικαίου δεν αποτελούσε, έως το τέλος της Ηγεμονίας, τυπική προϋπόθεση για την άσκηση της ρωμαϊκής δικηγορίας. </a:t>
            </a:r>
            <a:endParaRPr lang="el-GR" dirty="0" smtClean="0">
              <a:latin typeface="Calibri"/>
              <a:cs typeface="Calibri"/>
            </a:endParaRPr>
          </a:p>
          <a:p>
            <a:r>
              <a:rPr lang="el-GR" dirty="0" smtClean="0">
                <a:latin typeface="Calibri"/>
                <a:cs typeface="Calibri"/>
              </a:rPr>
              <a:t>Η </a:t>
            </a:r>
            <a:r>
              <a:rPr lang="el-GR" dirty="0">
                <a:latin typeface="Calibri"/>
                <a:cs typeface="Calibri"/>
              </a:rPr>
              <a:t>κατάσταση αλλάζει προοδευτικά, κυρίως στο ανατολικό μέρος της αυτοκρατορίας, όπου οι γνώσεις δικαίου ενσωματώνονται σιγά-σιγά στην κατάρτιση του δικηγόρου</a:t>
            </a:r>
            <a:r>
              <a:rPr lang="el-GR" dirty="0" smtClean="0">
                <a:latin typeface="Calibri"/>
                <a:cs typeface="Calibri"/>
              </a:rPr>
              <a:t>.</a:t>
            </a:r>
            <a:endParaRPr lang="fr-CA" dirty="0" smtClean="0">
              <a:latin typeface="Calibri"/>
              <a:cs typeface="Calibri"/>
            </a:endParaRPr>
          </a:p>
          <a:p>
            <a:endParaRPr lang="en-US" dirty="0"/>
          </a:p>
        </p:txBody>
      </p:sp>
    </p:spTree>
    <p:extLst>
      <p:ext uri="{BB962C8B-B14F-4D97-AF65-F5344CB8AC3E}">
        <p14:creationId xmlns:p14="http://schemas.microsoft.com/office/powerpoint/2010/main" val="9498892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6</a:t>
            </a:r>
            <a:r>
              <a:rPr lang="el-GR" baseline="30000" dirty="0" smtClean="0"/>
              <a:t>ος</a:t>
            </a:r>
            <a:r>
              <a:rPr lang="el-GR" dirty="0" smtClean="0"/>
              <a:t> αι.: Αναγκαία πλέον η μελέτη του δικαίου</a:t>
            </a:r>
            <a:endParaRPr lang="en-US" dirty="0"/>
          </a:p>
        </p:txBody>
      </p:sp>
      <p:sp>
        <p:nvSpPr>
          <p:cNvPr id="3" name="Content Placeholder 2"/>
          <p:cNvSpPr>
            <a:spLocks noGrp="1"/>
          </p:cNvSpPr>
          <p:nvPr>
            <p:ph sz="quarter" idx="1"/>
          </p:nvPr>
        </p:nvSpPr>
        <p:spPr>
          <a:xfrm>
            <a:off x="457200" y="1219200"/>
            <a:ext cx="8229600" cy="5450160"/>
          </a:xfrm>
        </p:spPr>
        <p:txBody>
          <a:bodyPr>
            <a:normAutofit lnSpcReduction="10000"/>
          </a:bodyPr>
          <a:lstStyle/>
          <a:p>
            <a:r>
              <a:rPr lang="el-GR" dirty="0" smtClean="0">
                <a:cs typeface="Calibri"/>
              </a:rPr>
              <a:t>Αυτοκρατορικές διατάξεις ορίζουν πλέον ότι για την εγγραφή σε ορισμένες συντεχνίες δικηγόρων είναι απαραίτητη η γνώση ή μελέτη του δικαίου, για ορισμένο χρονικό διάστημα </a:t>
            </a:r>
          </a:p>
          <a:p>
            <a:r>
              <a:rPr lang="el-GR" dirty="0">
                <a:cs typeface="Calibri"/>
              </a:rPr>
              <a:t>Δ</a:t>
            </a:r>
            <a:r>
              <a:rPr lang="el-GR" dirty="0" smtClean="0">
                <a:cs typeface="Calibri"/>
              </a:rPr>
              <a:t>ιάταξη </a:t>
            </a:r>
            <a:r>
              <a:rPr lang="el-GR" dirty="0">
                <a:cs typeface="Calibri"/>
              </a:rPr>
              <a:t>του αυτοκράτορα Αναστασίου του </a:t>
            </a:r>
            <a:r>
              <a:rPr lang="el-GR" dirty="0" smtClean="0">
                <a:cs typeface="Calibri"/>
              </a:rPr>
              <a:t>505 μ.Χ. (</a:t>
            </a:r>
            <a:r>
              <a:rPr lang="fr-CA" i="1" dirty="0" smtClean="0">
                <a:latin typeface="Calibri"/>
                <a:cs typeface="Calibri"/>
              </a:rPr>
              <a:t>C.J</a:t>
            </a:r>
            <a:r>
              <a:rPr lang="fr-CA" i="1" dirty="0">
                <a:latin typeface="Calibri"/>
                <a:cs typeface="Calibri"/>
              </a:rPr>
              <a:t>., </a:t>
            </a:r>
            <a:r>
              <a:rPr lang="fr-CA" dirty="0">
                <a:latin typeface="Calibri"/>
                <a:cs typeface="Calibri"/>
              </a:rPr>
              <a:t>2, 8, </a:t>
            </a:r>
            <a:r>
              <a:rPr lang="fr-CA" dirty="0" smtClean="0">
                <a:latin typeface="Calibri"/>
                <a:cs typeface="Calibri"/>
              </a:rPr>
              <a:t>3</a:t>
            </a:r>
            <a:r>
              <a:rPr lang="el-GR" dirty="0" smtClean="0">
                <a:latin typeface="Calibri"/>
                <a:cs typeface="Calibri"/>
              </a:rPr>
              <a:t>)</a:t>
            </a:r>
            <a:r>
              <a:rPr lang="el-GR" dirty="0" smtClean="0">
                <a:cs typeface="Calibri"/>
              </a:rPr>
              <a:t> </a:t>
            </a:r>
            <a:r>
              <a:rPr lang="el-GR" dirty="0">
                <a:cs typeface="Calibri"/>
              </a:rPr>
              <a:t>και του </a:t>
            </a:r>
            <a:r>
              <a:rPr lang="el-GR" dirty="0" smtClean="0">
                <a:cs typeface="Calibri"/>
              </a:rPr>
              <a:t>Ιουστίνου </a:t>
            </a:r>
            <a:r>
              <a:rPr lang="el-GR" dirty="0">
                <a:cs typeface="Calibri"/>
              </a:rPr>
              <a:t>του </a:t>
            </a:r>
            <a:r>
              <a:rPr lang="el-GR" dirty="0" smtClean="0">
                <a:cs typeface="Calibri"/>
              </a:rPr>
              <a:t>524 μ.Χ. (</a:t>
            </a:r>
            <a:r>
              <a:rPr lang="fr-CA" i="1" dirty="0" smtClean="0">
                <a:latin typeface="Calibri"/>
                <a:cs typeface="Calibri"/>
              </a:rPr>
              <a:t>C.J</a:t>
            </a:r>
            <a:r>
              <a:rPr lang="fr-CA" i="1" dirty="0">
                <a:latin typeface="Calibri"/>
                <a:cs typeface="Calibri"/>
              </a:rPr>
              <a:t>., </a:t>
            </a:r>
            <a:r>
              <a:rPr lang="fr-CA" dirty="0">
                <a:latin typeface="Calibri"/>
                <a:cs typeface="Calibri"/>
              </a:rPr>
              <a:t>2, 8, </a:t>
            </a:r>
            <a:r>
              <a:rPr lang="fr-CA" dirty="0" smtClean="0">
                <a:latin typeface="Calibri"/>
                <a:cs typeface="Calibri"/>
              </a:rPr>
              <a:t>7</a:t>
            </a:r>
            <a:r>
              <a:rPr lang="el-GR" dirty="0" smtClean="0">
                <a:latin typeface="Calibri"/>
                <a:cs typeface="Calibri"/>
              </a:rPr>
              <a:t>)</a:t>
            </a:r>
            <a:r>
              <a:rPr lang="el-GR" dirty="0" smtClean="0">
                <a:cs typeface="Calibri"/>
              </a:rPr>
              <a:t>.</a:t>
            </a:r>
            <a:r>
              <a:rPr lang="fr-CA" dirty="0" smtClean="0">
                <a:latin typeface="Calibri"/>
                <a:cs typeface="Calibri"/>
              </a:rPr>
              <a:t> </a:t>
            </a:r>
          </a:p>
          <a:p>
            <a:pPr lvl="1"/>
            <a:r>
              <a:rPr lang="el-GR" dirty="0" smtClean="0">
                <a:cs typeface="Calibri"/>
              </a:rPr>
              <a:t>Στη συντεχνία του </a:t>
            </a:r>
            <a:r>
              <a:rPr lang="fr-CA" i="1" dirty="0" err="1">
                <a:latin typeface="Calibri"/>
                <a:cs typeface="Calibri"/>
              </a:rPr>
              <a:t>Praefectus</a:t>
            </a:r>
            <a:r>
              <a:rPr lang="fr-CA" i="1" dirty="0">
                <a:latin typeface="Calibri"/>
                <a:cs typeface="Calibri"/>
              </a:rPr>
              <a:t> </a:t>
            </a:r>
            <a:r>
              <a:rPr lang="fr-CA" i="1" dirty="0" err="1">
                <a:latin typeface="Calibri"/>
                <a:cs typeface="Calibri"/>
              </a:rPr>
              <a:t>Praetorii</a:t>
            </a:r>
            <a:r>
              <a:rPr lang="fr-CA" i="1" dirty="0">
                <a:latin typeface="Calibri"/>
                <a:cs typeface="Calibri"/>
              </a:rPr>
              <a:t> </a:t>
            </a:r>
            <a:r>
              <a:rPr lang="el-GR" dirty="0">
                <a:cs typeface="Calibri"/>
              </a:rPr>
              <a:t>της Ανατολής, που έδρευε στην Κωνσταντινούπολη, </a:t>
            </a:r>
            <a:r>
              <a:rPr lang="en-US" i="1" dirty="0">
                <a:latin typeface="Calibri"/>
                <a:cs typeface="Calibri"/>
              </a:rPr>
              <a:t>C.J.,</a:t>
            </a:r>
            <a:r>
              <a:rPr lang="en-US" dirty="0">
                <a:latin typeface="Calibri"/>
                <a:cs typeface="Calibri"/>
              </a:rPr>
              <a:t> 2, 7, 11, </a:t>
            </a:r>
            <a:r>
              <a:rPr lang="en-US" dirty="0" smtClean="0">
                <a:latin typeface="Calibri"/>
                <a:cs typeface="Calibri"/>
              </a:rPr>
              <a:t>1</a:t>
            </a:r>
            <a:endParaRPr lang="el-GR" dirty="0">
              <a:latin typeface="Calibri"/>
              <a:cs typeface="Calibri"/>
            </a:endParaRPr>
          </a:p>
          <a:p>
            <a:pPr lvl="1"/>
            <a:r>
              <a:rPr lang="el-GR" dirty="0" smtClean="0">
                <a:cs typeface="Calibri"/>
              </a:rPr>
              <a:t>Στη συντεχνία </a:t>
            </a:r>
            <a:r>
              <a:rPr lang="el-GR" dirty="0">
                <a:cs typeface="Calibri"/>
              </a:rPr>
              <a:t>τ</a:t>
            </a:r>
            <a:r>
              <a:rPr lang="el-GR" dirty="0" smtClean="0">
                <a:cs typeface="Calibri"/>
              </a:rPr>
              <a:t>ου </a:t>
            </a:r>
            <a:r>
              <a:rPr lang="fr-CA" i="1" dirty="0" err="1">
                <a:latin typeface="Calibri"/>
                <a:cs typeface="Calibri"/>
              </a:rPr>
              <a:t>Comes</a:t>
            </a:r>
            <a:r>
              <a:rPr lang="fr-CA" i="1" dirty="0">
                <a:latin typeface="Calibri"/>
                <a:cs typeface="Calibri"/>
              </a:rPr>
              <a:t> </a:t>
            </a:r>
            <a:r>
              <a:rPr lang="el-GR" dirty="0">
                <a:cs typeface="Calibri"/>
              </a:rPr>
              <a:t>της Ανατολής, </a:t>
            </a:r>
            <a:r>
              <a:rPr lang="fr-CA" i="1" dirty="0">
                <a:latin typeface="Calibri"/>
                <a:cs typeface="Calibri"/>
              </a:rPr>
              <a:t>C.J., </a:t>
            </a:r>
            <a:r>
              <a:rPr lang="fr-CA" dirty="0">
                <a:latin typeface="Calibri"/>
                <a:cs typeface="Calibri"/>
              </a:rPr>
              <a:t>2, 8, 3, 4 </a:t>
            </a:r>
            <a:r>
              <a:rPr lang="el-GR" dirty="0">
                <a:cs typeface="Calibri"/>
              </a:rPr>
              <a:t>και </a:t>
            </a:r>
            <a:endParaRPr lang="el-GR" dirty="0" smtClean="0">
              <a:cs typeface="Calibri"/>
            </a:endParaRPr>
          </a:p>
          <a:p>
            <a:pPr lvl="1"/>
            <a:r>
              <a:rPr lang="el-GR" dirty="0" smtClean="0">
                <a:cs typeface="Calibri"/>
              </a:rPr>
              <a:t>Στη συντεχνία της δεύτερης </a:t>
            </a:r>
            <a:r>
              <a:rPr lang="el-GR" dirty="0">
                <a:cs typeface="Calibri"/>
              </a:rPr>
              <a:t>επαρχίας της Συρίας, </a:t>
            </a:r>
            <a:r>
              <a:rPr lang="fr-CA" i="1" dirty="0">
                <a:latin typeface="Calibri"/>
                <a:cs typeface="Calibri"/>
              </a:rPr>
              <a:t>C.J., </a:t>
            </a:r>
            <a:r>
              <a:rPr lang="fr-CA" dirty="0">
                <a:latin typeface="Calibri"/>
                <a:cs typeface="Calibri"/>
              </a:rPr>
              <a:t>2, 8, 5, 4. </a:t>
            </a:r>
            <a:endParaRPr lang="el-GR" dirty="0">
              <a:cs typeface="Calibri"/>
            </a:endParaRPr>
          </a:p>
          <a:p>
            <a:r>
              <a:rPr lang="el-GR" dirty="0">
                <a:cs typeface="Calibri"/>
              </a:rPr>
              <a:t>Πρόκειται και στις τρεις περιπτώσεις για σημαντικές συντεχνίες, που λειτουργούν σε τόπους με εύκολη πρόσβαση σε νομικές σχολές. </a:t>
            </a:r>
          </a:p>
        </p:txBody>
      </p:sp>
    </p:spTree>
    <p:extLst>
      <p:ext uri="{BB962C8B-B14F-4D97-AF65-F5344CB8AC3E}">
        <p14:creationId xmlns:p14="http://schemas.microsoft.com/office/powerpoint/2010/main" val="23578707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νομικές σπουδές πριν τον Ιουστινιανό</a:t>
            </a:r>
            <a:endParaRPr lang="en-US" dirty="0"/>
          </a:p>
        </p:txBody>
      </p:sp>
      <p:sp>
        <p:nvSpPr>
          <p:cNvPr id="3" name="Content Placeholder 2"/>
          <p:cNvSpPr>
            <a:spLocks noGrp="1"/>
          </p:cNvSpPr>
          <p:nvPr>
            <p:ph sz="quarter" idx="1"/>
          </p:nvPr>
        </p:nvSpPr>
        <p:spPr/>
        <p:txBody>
          <a:bodyPr/>
          <a:lstStyle/>
          <a:p>
            <a:r>
              <a:rPr lang="el-GR" dirty="0" smtClean="0"/>
              <a:t>Βηρυττός: οι οργανωμένες νομικές σπουδές μαρτυρούνται από τις αρχές του 3</a:t>
            </a:r>
            <a:r>
              <a:rPr lang="el-GR" baseline="30000" dirty="0" smtClean="0"/>
              <a:t>ου</a:t>
            </a:r>
            <a:r>
              <a:rPr lang="el-GR" dirty="0" smtClean="0"/>
              <a:t> αι. μ.Χ.</a:t>
            </a:r>
          </a:p>
          <a:p>
            <a:r>
              <a:rPr lang="el-GR" dirty="0" smtClean="0"/>
              <a:t>Ο Θεοδόσιος ΙΙ ιδρύει κρατική νομική σχολή στην Κωνσταντινούπολη το 425 μ.Χ. (</a:t>
            </a:r>
            <a:r>
              <a:rPr lang="fr-CA" dirty="0" smtClean="0"/>
              <a:t>C. Th. 14.9.3).</a:t>
            </a:r>
          </a:p>
          <a:p>
            <a:r>
              <a:rPr lang="fr-CA" dirty="0" err="1" smtClean="0"/>
              <a:t>T</a:t>
            </a:r>
            <a:r>
              <a:rPr lang="el-GR" dirty="0" smtClean="0"/>
              <a:t>έλη 5ου αι., νομικές σχολές: Αντιόχεια &amp; Αλεξάνδρεια.</a:t>
            </a:r>
          </a:p>
          <a:p>
            <a:r>
              <a:rPr lang="el-GR" dirty="0" smtClean="0"/>
              <a:t>Η διάρκεια των σπουδών είναι πενταετής. </a:t>
            </a:r>
          </a:p>
          <a:p>
            <a:r>
              <a:rPr lang="el-GR" dirty="0" smtClean="0"/>
              <a:t>Οι φοιτητές μελετούν επιλεγμένα έργα Ρωμαίων νομικών &amp; αυτοκρατορικές διατάξεις. </a:t>
            </a:r>
          </a:p>
          <a:p>
            <a:r>
              <a:rPr lang="el-GR" dirty="0" smtClean="0"/>
              <a:t>Τα κείμενα είναι στα λατινικά, η διδασκαλία γίνεται στα ελληνικά. </a:t>
            </a:r>
            <a:endParaRPr lang="en-US" dirty="0"/>
          </a:p>
        </p:txBody>
      </p:sp>
    </p:spTree>
    <p:extLst>
      <p:ext uri="{BB962C8B-B14F-4D97-AF65-F5344CB8AC3E}">
        <p14:creationId xmlns:p14="http://schemas.microsoft.com/office/powerpoint/2010/main" val="25204870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Εξετάσεις νομικών γνώσεων</a:t>
            </a:r>
            <a:endParaRPr lang="en-US" dirty="0"/>
          </a:p>
        </p:txBody>
      </p:sp>
      <p:sp>
        <p:nvSpPr>
          <p:cNvPr id="3" name="Content Placeholder 2"/>
          <p:cNvSpPr>
            <a:spLocks noGrp="1"/>
          </p:cNvSpPr>
          <p:nvPr>
            <p:ph sz="quarter" idx="1"/>
          </p:nvPr>
        </p:nvSpPr>
        <p:spPr/>
        <p:txBody>
          <a:bodyPr>
            <a:normAutofit fontScale="92500" lnSpcReduction="10000"/>
          </a:bodyPr>
          <a:lstStyle/>
          <a:p>
            <a:r>
              <a:rPr lang="el-GR" dirty="0">
                <a:latin typeface="Calibri"/>
                <a:cs typeface="Calibri"/>
              </a:rPr>
              <a:t>Δ</a:t>
            </a:r>
            <a:r>
              <a:rPr lang="fr-CA" dirty="0" err="1" smtClean="0">
                <a:latin typeface="Calibri"/>
                <a:cs typeface="Calibri"/>
              </a:rPr>
              <a:t>ιάτ</a:t>
            </a:r>
            <a:r>
              <a:rPr lang="fr-CA" dirty="0" smtClean="0">
                <a:latin typeface="Calibri"/>
                <a:cs typeface="Calibri"/>
              </a:rPr>
              <a:t>α</a:t>
            </a:r>
            <a:r>
              <a:rPr lang="fr-CA" dirty="0" err="1" smtClean="0">
                <a:latin typeface="Calibri"/>
                <a:cs typeface="Calibri"/>
              </a:rPr>
              <a:t>ξη</a:t>
            </a:r>
            <a:r>
              <a:rPr lang="fr-CA" dirty="0" smtClean="0">
                <a:latin typeface="Calibri"/>
                <a:cs typeface="Calibri"/>
              </a:rPr>
              <a:t> </a:t>
            </a:r>
            <a:r>
              <a:rPr lang="fr-CA" dirty="0">
                <a:latin typeface="Calibri"/>
                <a:cs typeface="Calibri"/>
              </a:rPr>
              <a:t>του α</a:t>
            </a:r>
            <a:r>
              <a:rPr lang="fr-CA" dirty="0" err="1">
                <a:latin typeface="Calibri"/>
                <a:cs typeface="Calibri"/>
              </a:rPr>
              <a:t>υτοκράτορ</a:t>
            </a:r>
            <a:r>
              <a:rPr lang="fr-CA" dirty="0">
                <a:latin typeface="Calibri"/>
                <a:cs typeface="Calibri"/>
              </a:rPr>
              <a:t>α </a:t>
            </a:r>
            <a:r>
              <a:rPr lang="fr-CA" dirty="0" err="1">
                <a:latin typeface="Calibri"/>
                <a:cs typeface="Calibri"/>
              </a:rPr>
              <a:t>Λέοντ</a:t>
            </a:r>
            <a:r>
              <a:rPr lang="fr-CA" dirty="0">
                <a:latin typeface="Calibri"/>
                <a:cs typeface="Calibri"/>
              </a:rPr>
              <a:t>α του </a:t>
            </a:r>
            <a:r>
              <a:rPr lang="fr-CA" dirty="0" smtClean="0">
                <a:latin typeface="Calibri"/>
                <a:cs typeface="Calibri"/>
              </a:rPr>
              <a:t>460</a:t>
            </a:r>
            <a:r>
              <a:rPr lang="el-GR" dirty="0" smtClean="0">
                <a:latin typeface="Calibri"/>
                <a:cs typeface="Calibri"/>
              </a:rPr>
              <a:t> μ.Χ.</a:t>
            </a:r>
            <a:r>
              <a:rPr lang="fr-CA" dirty="0" smtClean="0">
                <a:latin typeface="Calibri"/>
                <a:cs typeface="Calibri"/>
              </a:rPr>
              <a:t>, </a:t>
            </a:r>
            <a:r>
              <a:rPr lang="fr-CA" dirty="0">
                <a:latin typeface="Calibri"/>
                <a:cs typeface="Calibri"/>
              </a:rPr>
              <a:t>θεσπ</a:t>
            </a:r>
            <a:r>
              <a:rPr lang="fr-CA" dirty="0" err="1">
                <a:latin typeface="Calibri"/>
                <a:cs typeface="Calibri"/>
              </a:rPr>
              <a:t>ίζει</a:t>
            </a:r>
            <a:r>
              <a:rPr lang="fr-CA" dirty="0">
                <a:latin typeface="Calibri"/>
                <a:cs typeface="Calibri"/>
              </a:rPr>
              <a:t> ότι οι όσοι θέλουν να α</a:t>
            </a:r>
            <a:r>
              <a:rPr lang="fr-CA" dirty="0" err="1">
                <a:latin typeface="Calibri"/>
                <a:cs typeface="Calibri"/>
              </a:rPr>
              <a:t>σκήσουν</a:t>
            </a:r>
            <a:r>
              <a:rPr lang="fr-CA" dirty="0">
                <a:latin typeface="Calibri"/>
                <a:cs typeface="Calibri"/>
              </a:rPr>
              <a:t> </a:t>
            </a:r>
            <a:r>
              <a:rPr lang="fr-CA" dirty="0" err="1">
                <a:latin typeface="Calibri"/>
                <a:cs typeface="Calibri"/>
              </a:rPr>
              <a:t>δικηγορί</a:t>
            </a:r>
            <a:r>
              <a:rPr lang="fr-CA" dirty="0">
                <a:latin typeface="Calibri"/>
                <a:cs typeface="Calibri"/>
              </a:rPr>
              <a:t>α οφείλουν να </a:t>
            </a:r>
            <a:r>
              <a:rPr lang="fr-CA" dirty="0" err="1">
                <a:latin typeface="Calibri"/>
                <a:cs typeface="Calibri"/>
              </a:rPr>
              <a:t>εξετ</a:t>
            </a:r>
            <a:r>
              <a:rPr lang="fr-CA" dirty="0">
                <a:latin typeface="Calibri"/>
                <a:cs typeface="Calibri"/>
              </a:rPr>
              <a:t>α</a:t>
            </a:r>
            <a:r>
              <a:rPr lang="fr-CA" dirty="0" err="1">
                <a:latin typeface="Calibri"/>
                <a:cs typeface="Calibri"/>
              </a:rPr>
              <a:t>σθούν</a:t>
            </a:r>
            <a:r>
              <a:rPr lang="fr-CA" dirty="0">
                <a:latin typeface="Calibri"/>
                <a:cs typeface="Calibri"/>
              </a:rPr>
              <a:t> ως π</a:t>
            </a:r>
            <a:r>
              <a:rPr lang="fr-CA" dirty="0" err="1">
                <a:latin typeface="Calibri"/>
                <a:cs typeface="Calibri"/>
              </a:rPr>
              <a:t>ρος</a:t>
            </a:r>
            <a:r>
              <a:rPr lang="fr-CA" dirty="0">
                <a:latin typeface="Calibri"/>
                <a:cs typeface="Calibri"/>
              </a:rPr>
              <a:t> τις νομικές τους γνώσεις, </a:t>
            </a:r>
            <a:r>
              <a:rPr lang="el-GR" dirty="0">
                <a:cs typeface="Calibri"/>
              </a:rPr>
              <a:t>οι οποίες πρέπει να πιστοποιηθούν από </a:t>
            </a:r>
            <a:r>
              <a:rPr lang="el-GR" dirty="0">
                <a:latin typeface="Calibri"/>
                <a:cs typeface="Calibri"/>
              </a:rPr>
              <a:t>Κ</a:t>
            </a:r>
            <a:r>
              <a:rPr lang="fr-CA" dirty="0" smtClean="0">
                <a:latin typeface="Calibri"/>
                <a:cs typeface="Calibri"/>
              </a:rPr>
              <a:t>α</a:t>
            </a:r>
            <a:r>
              <a:rPr lang="fr-CA" dirty="0" err="1" smtClean="0">
                <a:latin typeface="Calibri"/>
                <a:cs typeface="Calibri"/>
              </a:rPr>
              <a:t>θηγητή</a:t>
            </a:r>
            <a:r>
              <a:rPr lang="fr-CA" dirty="0" smtClean="0">
                <a:latin typeface="Calibri"/>
                <a:cs typeface="Calibri"/>
              </a:rPr>
              <a:t> </a:t>
            </a:r>
            <a:r>
              <a:rPr lang="fr-CA" dirty="0">
                <a:latin typeface="Calibri"/>
                <a:cs typeface="Calibri"/>
              </a:rPr>
              <a:t>νομικών.</a:t>
            </a:r>
            <a:r>
              <a:rPr lang="el-GR" dirty="0">
                <a:cs typeface="Calibri"/>
              </a:rPr>
              <a:t> </a:t>
            </a:r>
            <a:endParaRPr lang="en-US" dirty="0"/>
          </a:p>
          <a:p>
            <a:r>
              <a:rPr lang="fr-CA" dirty="0" smtClean="0">
                <a:latin typeface="Calibri"/>
                <a:cs typeface="Calibri"/>
              </a:rPr>
              <a:t>Κα</a:t>
            </a:r>
            <a:r>
              <a:rPr lang="fr-CA" dirty="0" err="1" smtClean="0">
                <a:latin typeface="Calibri"/>
                <a:cs typeface="Calibri"/>
              </a:rPr>
              <a:t>θώς</a:t>
            </a:r>
            <a:r>
              <a:rPr lang="fr-CA" dirty="0" smtClean="0">
                <a:latin typeface="Calibri"/>
                <a:cs typeface="Calibri"/>
              </a:rPr>
              <a:t> </a:t>
            </a:r>
            <a:r>
              <a:rPr lang="fr-CA" dirty="0">
                <a:latin typeface="Calibri"/>
                <a:cs typeface="Calibri"/>
              </a:rPr>
              <a:t>όμως νομικές σχολές </a:t>
            </a:r>
            <a:r>
              <a:rPr lang="fr-CA" dirty="0" smtClean="0">
                <a:latin typeface="Calibri"/>
                <a:cs typeface="Calibri"/>
              </a:rPr>
              <a:t>λειτουργούν </a:t>
            </a:r>
            <a:r>
              <a:rPr lang="fr-CA" dirty="0">
                <a:latin typeface="Calibri"/>
                <a:cs typeface="Calibri"/>
              </a:rPr>
              <a:t>μόνο στη </a:t>
            </a:r>
            <a:r>
              <a:rPr lang="fr-CA" dirty="0" err="1">
                <a:latin typeface="Calibri"/>
                <a:cs typeface="Calibri"/>
              </a:rPr>
              <a:t>Βηρυττό</a:t>
            </a:r>
            <a:r>
              <a:rPr lang="fr-CA" dirty="0">
                <a:latin typeface="Calibri"/>
                <a:cs typeface="Calibri"/>
              </a:rPr>
              <a:t>, τη Ρώμη και, απ</a:t>
            </a:r>
            <a:r>
              <a:rPr lang="fr-CA" dirty="0" err="1">
                <a:latin typeface="Calibri"/>
                <a:cs typeface="Calibri"/>
              </a:rPr>
              <a:t>ό</a:t>
            </a:r>
            <a:r>
              <a:rPr lang="fr-CA" dirty="0">
                <a:latin typeface="Calibri"/>
                <a:cs typeface="Calibri"/>
              </a:rPr>
              <a:t> το 425, στη Κωνσταντινούπολη, οι κα</a:t>
            </a:r>
            <a:r>
              <a:rPr lang="fr-CA" dirty="0" err="1">
                <a:latin typeface="Calibri"/>
                <a:cs typeface="Calibri"/>
              </a:rPr>
              <a:t>τά</a:t>
            </a:r>
            <a:r>
              <a:rPr lang="fr-CA" dirty="0">
                <a:latin typeface="Calibri"/>
                <a:cs typeface="Calibri"/>
              </a:rPr>
              <a:t> </a:t>
            </a:r>
            <a:r>
              <a:rPr lang="fr-CA" dirty="0" err="1">
                <a:latin typeface="Calibri"/>
                <a:cs typeface="Calibri"/>
              </a:rPr>
              <a:t>τό</a:t>
            </a:r>
            <a:r>
              <a:rPr lang="fr-CA" dirty="0">
                <a:latin typeface="Calibri"/>
                <a:cs typeface="Calibri"/>
              </a:rPr>
              <a:t>πους συντεχνίες π</a:t>
            </a:r>
            <a:r>
              <a:rPr lang="fr-CA" dirty="0" err="1">
                <a:latin typeface="Calibri"/>
                <a:cs typeface="Calibri"/>
              </a:rPr>
              <a:t>ιθ</a:t>
            </a:r>
            <a:r>
              <a:rPr lang="fr-CA" dirty="0">
                <a:latin typeface="Calibri"/>
                <a:cs typeface="Calibri"/>
              </a:rPr>
              <a:t>α</a:t>
            </a:r>
            <a:r>
              <a:rPr lang="fr-CA" dirty="0" err="1">
                <a:latin typeface="Calibri"/>
                <a:cs typeface="Calibri"/>
              </a:rPr>
              <a:t>νότ</a:t>
            </a:r>
            <a:r>
              <a:rPr lang="fr-CA" dirty="0">
                <a:latin typeface="Calibri"/>
                <a:cs typeface="Calibri"/>
              </a:rPr>
              <a:t>ατα </a:t>
            </a:r>
            <a:r>
              <a:rPr lang="fr-CA" dirty="0" err="1">
                <a:latin typeface="Calibri"/>
                <a:cs typeface="Calibri"/>
              </a:rPr>
              <a:t>έκ</a:t>
            </a:r>
            <a:r>
              <a:rPr lang="fr-CA" dirty="0">
                <a:latin typeface="Calibri"/>
                <a:cs typeface="Calibri"/>
              </a:rPr>
              <a:t>αναν δεκτούς δικηγόρους που </a:t>
            </a:r>
            <a:r>
              <a:rPr lang="fr-CA" dirty="0" err="1">
                <a:latin typeface="Calibri"/>
                <a:cs typeface="Calibri"/>
              </a:rPr>
              <a:t>είχ</a:t>
            </a:r>
            <a:r>
              <a:rPr lang="fr-CA" dirty="0">
                <a:latin typeface="Calibri"/>
                <a:cs typeface="Calibri"/>
              </a:rPr>
              <a:t>αν φοιτήσει στις π</a:t>
            </a:r>
            <a:r>
              <a:rPr lang="fr-CA" dirty="0" err="1">
                <a:latin typeface="Calibri"/>
                <a:cs typeface="Calibri"/>
              </a:rPr>
              <a:t>ολυ</a:t>
            </a:r>
            <a:r>
              <a:rPr lang="fr-CA" dirty="0">
                <a:latin typeface="Calibri"/>
                <a:cs typeface="Calibri"/>
              </a:rPr>
              <a:t>π</a:t>
            </a:r>
            <a:r>
              <a:rPr lang="fr-CA" dirty="0" err="1">
                <a:latin typeface="Calibri"/>
                <a:cs typeface="Calibri"/>
              </a:rPr>
              <a:t>ληθέστερες</a:t>
            </a:r>
            <a:r>
              <a:rPr lang="fr-CA" dirty="0">
                <a:latin typeface="Calibri"/>
                <a:cs typeface="Calibri"/>
              </a:rPr>
              <a:t> ρητορικές σχολές, </a:t>
            </a:r>
            <a:r>
              <a:rPr lang="fr-CA" dirty="0" err="1">
                <a:latin typeface="Calibri"/>
                <a:cs typeface="Calibri"/>
              </a:rPr>
              <a:t>ό</a:t>
            </a:r>
            <a:r>
              <a:rPr lang="fr-CA" dirty="0">
                <a:latin typeface="Calibri"/>
                <a:cs typeface="Calibri"/>
              </a:rPr>
              <a:t>που </a:t>
            </a:r>
            <a:r>
              <a:rPr lang="fr-CA" dirty="0" err="1">
                <a:latin typeface="Calibri"/>
                <a:cs typeface="Calibri"/>
              </a:rPr>
              <a:t>διδ</a:t>
            </a:r>
            <a:r>
              <a:rPr lang="fr-CA" dirty="0">
                <a:latin typeface="Calibri"/>
                <a:cs typeface="Calibri"/>
              </a:rPr>
              <a:t>α</a:t>
            </a:r>
            <a:r>
              <a:rPr lang="fr-CA" dirty="0" err="1">
                <a:latin typeface="Calibri"/>
                <a:cs typeface="Calibri"/>
              </a:rPr>
              <a:t>σκόντουσ</a:t>
            </a:r>
            <a:r>
              <a:rPr lang="fr-CA" dirty="0">
                <a:latin typeface="Calibri"/>
                <a:cs typeface="Calibri"/>
              </a:rPr>
              <a:t>αν στοιχεία δικαίου. </a:t>
            </a:r>
            <a:endParaRPr lang="el-GR" dirty="0" smtClean="0">
              <a:latin typeface="Calibri"/>
              <a:cs typeface="Calibri"/>
            </a:endParaRPr>
          </a:p>
          <a:p>
            <a:r>
              <a:rPr lang="fr-CA" dirty="0" smtClean="0">
                <a:latin typeface="Calibri"/>
                <a:cs typeface="Calibri"/>
              </a:rPr>
              <a:t>Απο </a:t>
            </a:r>
            <a:r>
              <a:rPr lang="fr-CA" dirty="0">
                <a:latin typeface="Calibri"/>
                <a:cs typeface="Calibri"/>
              </a:rPr>
              <a:t>τις επ</a:t>
            </a:r>
            <a:r>
              <a:rPr lang="fr-CA" dirty="0" err="1">
                <a:latin typeface="Calibri"/>
                <a:cs typeface="Calibri"/>
              </a:rPr>
              <a:t>ιστολές</a:t>
            </a:r>
            <a:r>
              <a:rPr lang="fr-CA" dirty="0">
                <a:latin typeface="Calibri"/>
                <a:cs typeface="Calibri"/>
              </a:rPr>
              <a:t> του </a:t>
            </a:r>
            <a:r>
              <a:rPr lang="el-GR" dirty="0" smtClean="0">
                <a:latin typeface="Calibri"/>
                <a:cs typeface="Calibri"/>
              </a:rPr>
              <a:t>Λιβάνιου(</a:t>
            </a:r>
            <a:r>
              <a:rPr lang="en-US" dirty="0"/>
              <a:t>314 – </a:t>
            </a:r>
            <a:r>
              <a:rPr lang="en-US" dirty="0" smtClean="0"/>
              <a:t>392</a:t>
            </a:r>
            <a:r>
              <a:rPr lang="el-GR" dirty="0" smtClean="0"/>
              <a:t> μ.Χ.) </a:t>
            </a:r>
            <a:r>
              <a:rPr lang="fr-CA" dirty="0" smtClean="0">
                <a:latin typeface="Calibri"/>
                <a:cs typeface="Calibri"/>
              </a:rPr>
              <a:t>γνωρίζουμε </a:t>
            </a:r>
            <a:r>
              <a:rPr lang="fr-CA" dirty="0">
                <a:latin typeface="Calibri"/>
                <a:cs typeface="Calibri"/>
              </a:rPr>
              <a:t>ότι οι μα</a:t>
            </a:r>
            <a:r>
              <a:rPr lang="fr-CA" dirty="0" err="1">
                <a:latin typeface="Calibri"/>
                <a:cs typeface="Calibri"/>
              </a:rPr>
              <a:t>θητές</a:t>
            </a:r>
            <a:r>
              <a:rPr lang="fr-CA" dirty="0">
                <a:latin typeface="Calibri"/>
                <a:cs typeface="Calibri"/>
              </a:rPr>
              <a:t> του, με δύο μόλις </a:t>
            </a:r>
            <a:r>
              <a:rPr lang="fr-CA" dirty="0" err="1">
                <a:latin typeface="Calibri"/>
                <a:cs typeface="Calibri"/>
              </a:rPr>
              <a:t>χρόνι</a:t>
            </a:r>
            <a:r>
              <a:rPr lang="fr-CA" dirty="0">
                <a:latin typeface="Calibri"/>
                <a:cs typeface="Calibri"/>
              </a:rPr>
              <a:t>α μα</a:t>
            </a:r>
            <a:r>
              <a:rPr lang="fr-CA" dirty="0" err="1">
                <a:latin typeface="Calibri"/>
                <a:cs typeface="Calibri"/>
              </a:rPr>
              <a:t>θητεί</a:t>
            </a:r>
            <a:r>
              <a:rPr lang="fr-CA" dirty="0">
                <a:latin typeface="Calibri"/>
                <a:cs typeface="Calibri"/>
              </a:rPr>
              <a:t>ας κοντά του και χωρίς </a:t>
            </a:r>
            <a:r>
              <a:rPr lang="fr-CA" dirty="0" err="1">
                <a:latin typeface="Calibri"/>
                <a:cs typeface="Calibri"/>
              </a:rPr>
              <a:t>ιδι</a:t>
            </a:r>
            <a:r>
              <a:rPr lang="fr-CA" dirty="0">
                <a:latin typeface="Calibri"/>
                <a:cs typeface="Calibri"/>
              </a:rPr>
              <a:t>α</a:t>
            </a:r>
            <a:r>
              <a:rPr lang="fr-CA" dirty="0" err="1">
                <a:latin typeface="Calibri"/>
                <a:cs typeface="Calibri"/>
              </a:rPr>
              <a:t>ίτερη</a:t>
            </a:r>
            <a:r>
              <a:rPr lang="fr-CA" dirty="0">
                <a:latin typeface="Calibri"/>
                <a:cs typeface="Calibri"/>
              </a:rPr>
              <a:t> νομική πα</a:t>
            </a:r>
            <a:r>
              <a:rPr lang="fr-CA" dirty="0" err="1">
                <a:latin typeface="Calibri"/>
                <a:cs typeface="Calibri"/>
              </a:rPr>
              <a:t>ιδεί</a:t>
            </a:r>
            <a:r>
              <a:rPr lang="fr-CA" dirty="0">
                <a:latin typeface="Calibri"/>
                <a:cs typeface="Calibri"/>
              </a:rPr>
              <a:t>α, α</a:t>
            </a:r>
            <a:r>
              <a:rPr lang="fr-CA" dirty="0" err="1">
                <a:latin typeface="Calibri"/>
                <a:cs typeface="Calibri"/>
              </a:rPr>
              <a:t>σκούν</a:t>
            </a:r>
            <a:r>
              <a:rPr lang="fr-CA" dirty="0">
                <a:latin typeface="Calibri"/>
                <a:cs typeface="Calibri"/>
              </a:rPr>
              <a:t> επ</a:t>
            </a:r>
            <a:r>
              <a:rPr lang="fr-CA" dirty="0" err="1">
                <a:latin typeface="Calibri"/>
                <a:cs typeface="Calibri"/>
              </a:rPr>
              <a:t>ιτυχώς</a:t>
            </a:r>
            <a:r>
              <a:rPr lang="fr-CA" dirty="0">
                <a:latin typeface="Calibri"/>
                <a:cs typeface="Calibri"/>
              </a:rPr>
              <a:t> το επ</a:t>
            </a:r>
            <a:r>
              <a:rPr lang="fr-CA" dirty="0" err="1">
                <a:latin typeface="Calibri"/>
                <a:cs typeface="Calibri"/>
              </a:rPr>
              <a:t>άγγελμ</a:t>
            </a:r>
            <a:r>
              <a:rPr lang="fr-CA" dirty="0">
                <a:latin typeface="Calibri"/>
                <a:cs typeface="Calibri"/>
              </a:rPr>
              <a:t>α του δικηγόρου. </a:t>
            </a:r>
            <a:endParaRPr lang="el-GR" dirty="0">
              <a:latin typeface="Calibri"/>
              <a:cs typeface="Calibri"/>
            </a:endParaRPr>
          </a:p>
          <a:p>
            <a:endParaRPr lang="en-US" dirty="0"/>
          </a:p>
        </p:txBody>
      </p:sp>
    </p:spTree>
    <p:extLst>
      <p:ext uri="{BB962C8B-B14F-4D97-AF65-F5344CB8AC3E}">
        <p14:creationId xmlns:p14="http://schemas.microsoft.com/office/powerpoint/2010/main" val="3370292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Πατέρες της εκκλησίας με νομικές-ρητορικές σπουδές</a:t>
            </a:r>
            <a:endParaRPr lang="en-US" dirty="0"/>
          </a:p>
        </p:txBody>
      </p:sp>
      <p:sp>
        <p:nvSpPr>
          <p:cNvPr id="3" name="Content Placeholder 2"/>
          <p:cNvSpPr>
            <a:spLocks noGrp="1"/>
          </p:cNvSpPr>
          <p:nvPr>
            <p:ph sz="quarter" idx="1"/>
          </p:nvPr>
        </p:nvSpPr>
        <p:spPr/>
        <p:txBody>
          <a:bodyPr/>
          <a:lstStyle/>
          <a:p>
            <a:r>
              <a:rPr lang="el-GR" dirty="0" smtClean="0"/>
              <a:t>Γρηγόριος Νεοκαισαρείας ο Θαυματουργός (213-270)</a:t>
            </a:r>
          </a:p>
          <a:p>
            <a:r>
              <a:rPr lang="el-GR" dirty="0"/>
              <a:t>Γρηγόριος Νύσσης (335-394)</a:t>
            </a:r>
          </a:p>
          <a:p>
            <a:r>
              <a:rPr lang="el-GR" dirty="0" smtClean="0"/>
              <a:t>Βασίλειος Καισαρείας (330-377/9)</a:t>
            </a:r>
          </a:p>
          <a:p>
            <a:r>
              <a:rPr lang="el-GR" dirty="0" smtClean="0"/>
              <a:t>Γρηγόριος Νανζιαζηνός (326-390)</a:t>
            </a:r>
          </a:p>
          <a:p>
            <a:r>
              <a:rPr lang="el-GR" dirty="0" smtClean="0"/>
              <a:t>Ιωάννης Χρυσόστομος (347-407) </a:t>
            </a:r>
            <a:endParaRPr lang="en-US" dirty="0"/>
          </a:p>
        </p:txBody>
      </p:sp>
      <p:pic>
        <p:nvPicPr>
          <p:cNvPr id="4" name="Picture 3"/>
          <p:cNvPicPr>
            <a:picLocks noChangeAspect="1"/>
          </p:cNvPicPr>
          <p:nvPr/>
        </p:nvPicPr>
        <p:blipFill>
          <a:blip r:embed="rId2"/>
          <a:stretch>
            <a:fillRect/>
          </a:stretch>
        </p:blipFill>
        <p:spPr>
          <a:xfrm>
            <a:off x="5508104" y="2708920"/>
            <a:ext cx="2852936" cy="2852936"/>
          </a:xfrm>
          <a:prstGeom prst="rect">
            <a:avLst/>
          </a:prstGeom>
        </p:spPr>
      </p:pic>
    </p:spTree>
    <p:extLst>
      <p:ext uri="{BB962C8B-B14F-4D97-AF65-F5344CB8AC3E}">
        <p14:creationId xmlns:p14="http://schemas.microsoft.com/office/powerpoint/2010/main" val="8766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l-GR" dirty="0"/>
              <a:t>Ο Αυτοκράτωρ Καίσαρ Φλάβιος Ιουστινιανός ...</a:t>
            </a:r>
            <a:br>
              <a:rPr lang="el-GR" dirty="0"/>
            </a:br>
            <a:r>
              <a:rPr lang="el-GR" dirty="0" smtClean="0"/>
              <a:t>«Προς </a:t>
            </a:r>
            <a:r>
              <a:rPr lang="el-GR" dirty="0"/>
              <a:t>τους ενθουσιώδεις για το δίκαιο </a:t>
            </a:r>
            <a:r>
              <a:rPr lang="el-GR" dirty="0" smtClean="0"/>
              <a:t>νέους»</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l-GR" dirty="0"/>
              <a:t> </a:t>
            </a:r>
          </a:p>
          <a:p>
            <a:r>
              <a:rPr lang="el-GR" i="1" dirty="0"/>
              <a:t>... Μελετήστε το δίκαιό μας. Βάλτε τα δυνατά σας και αφοσιωθείτε σ’ αυτό. Δείξτε ότι το κατέχετε. Θα δύναστε τότε να καλλιεργήσετε μία ευγενή φιλοδοξία: όταν οι σπουδές της νομικής ολοκληρωθούν, θα μπορέσετε να ασκήσετε κάθε καθήκον που θα σας εμπιστευτεί η διοίκηση του κράτους μας</a:t>
            </a:r>
            <a:r>
              <a:rPr lang="el-GR" dirty="0"/>
              <a:t>. </a:t>
            </a:r>
          </a:p>
          <a:p>
            <a:r>
              <a:rPr lang="el-GR" dirty="0"/>
              <a:t> </a:t>
            </a:r>
          </a:p>
          <a:p>
            <a:r>
              <a:rPr lang="el-GR" dirty="0"/>
              <a:t>Κωνσταντινούπολη, 21 Νοεμβρίου 533, το έτος της τρίτης υπατείας του Κυρίου ημών Ιουστινιανού, αιωνίου Αυγούστου. </a:t>
            </a:r>
          </a:p>
          <a:p>
            <a:r>
              <a:rPr lang="el-GR" dirty="0">
                <a:solidFill>
                  <a:srgbClr val="FF0000"/>
                </a:solidFill>
              </a:rPr>
              <a:t>Από το προίμιο των Εισηγήσεων του Ιουστινιανού </a:t>
            </a:r>
            <a:endParaRPr lang="en-US" dirty="0">
              <a:solidFill>
                <a:srgbClr val="FF0000"/>
              </a:solidFill>
            </a:endParaRPr>
          </a:p>
        </p:txBody>
      </p:sp>
    </p:spTree>
    <p:extLst>
      <p:ext uri="{BB962C8B-B14F-4D97-AF65-F5344CB8AC3E}">
        <p14:creationId xmlns:p14="http://schemas.microsoft.com/office/powerpoint/2010/main" val="222598979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Αναμόρφωση νομικών σπουδών από Ιουστινιανό</a:t>
            </a:r>
            <a:endParaRPr lang="en-US" dirty="0"/>
          </a:p>
        </p:txBody>
      </p:sp>
      <p:sp>
        <p:nvSpPr>
          <p:cNvPr id="3" name="Content Placeholder 2"/>
          <p:cNvSpPr>
            <a:spLocks noGrp="1"/>
          </p:cNvSpPr>
          <p:nvPr>
            <p:ph sz="quarter" idx="1"/>
          </p:nvPr>
        </p:nvSpPr>
        <p:spPr>
          <a:xfrm>
            <a:off x="457200" y="1219200"/>
            <a:ext cx="8229600" cy="5638800"/>
          </a:xfrm>
        </p:spPr>
        <p:txBody>
          <a:bodyPr>
            <a:normAutofit fontScale="77500" lnSpcReduction="20000"/>
          </a:bodyPr>
          <a:lstStyle/>
          <a:p>
            <a:r>
              <a:rPr lang="en-US" dirty="0" err="1" smtClean="0"/>
              <a:t>Constitutio</a:t>
            </a:r>
            <a:r>
              <a:rPr lang="en-US" dirty="0" smtClean="0"/>
              <a:t> </a:t>
            </a:r>
            <a:r>
              <a:rPr lang="en-US" dirty="0" err="1" smtClean="0"/>
              <a:t>omnem</a:t>
            </a:r>
            <a:r>
              <a:rPr lang="en-US" dirty="0" smtClean="0"/>
              <a:t>, 1</a:t>
            </a:r>
            <a:r>
              <a:rPr lang="el-GR" dirty="0" smtClean="0"/>
              <a:t>7</a:t>
            </a:r>
            <a:r>
              <a:rPr lang="en-US" dirty="0" smtClean="0"/>
              <a:t> </a:t>
            </a:r>
            <a:r>
              <a:rPr lang="el-GR" dirty="0" smtClean="0"/>
              <a:t>Ιανουαρίου 533: ο Ιουστινιανός αναμορφώνει τις νομικές σπουδές. </a:t>
            </a:r>
          </a:p>
          <a:p>
            <a:r>
              <a:rPr lang="el-GR" dirty="0" smtClean="0"/>
              <a:t>Περιορίζει τις Σχολές σε Βηρυττό (την «τροφό των νόμων»), και τις βασιλεύουσες Κωνσταντινούπολη</a:t>
            </a:r>
            <a:r>
              <a:rPr lang="el-GR" dirty="0"/>
              <a:t> </a:t>
            </a:r>
            <a:r>
              <a:rPr lang="el-GR" dirty="0" smtClean="0"/>
              <a:t>και Ρώμη. </a:t>
            </a:r>
          </a:p>
          <a:p>
            <a:r>
              <a:rPr lang="el-GR" dirty="0" smtClean="0"/>
              <a:t>Απαγορεύει εφεξής τη διδασκαλία από αδαείς στην Αλεξάνδρεια και την Καισάρεια, επί ποινή προστίμου.</a:t>
            </a:r>
          </a:p>
          <a:p>
            <a:r>
              <a:rPr lang="el-GR" dirty="0" smtClean="0"/>
              <a:t>Ασκεί κριτική στον παλαιό συγκεχυμένο τρόπο διδασκαλίας και την έλλειψη μεθόδου.</a:t>
            </a:r>
          </a:p>
          <a:p>
            <a:r>
              <a:rPr lang="el-GR" dirty="0" smtClean="0"/>
              <a:t>Ορίζει 5ετή διάρκεια σπουδών. </a:t>
            </a:r>
          </a:p>
          <a:p>
            <a:r>
              <a:rPr lang="el-GR" dirty="0" smtClean="0"/>
              <a:t>Δίνει οδηγίες προς τους καθηγητές του δικαίου και </a:t>
            </a:r>
            <a:r>
              <a:rPr lang="el-GR" u="sng" dirty="0" smtClean="0">
                <a:solidFill>
                  <a:srgbClr val="FF0000"/>
                </a:solidFill>
              </a:rPr>
              <a:t>ορίζει το πρόγραμμα σπουδών</a:t>
            </a:r>
            <a:r>
              <a:rPr lang="el-GR" dirty="0" smtClean="0"/>
              <a:t>:</a:t>
            </a:r>
          </a:p>
          <a:p>
            <a:r>
              <a:rPr lang="el-GR" dirty="0" smtClean="0"/>
              <a:t>1</a:t>
            </a:r>
            <a:r>
              <a:rPr lang="el-GR" baseline="30000" dirty="0" smtClean="0"/>
              <a:t>ο</a:t>
            </a:r>
            <a:r>
              <a:rPr lang="el-GR" dirty="0" smtClean="0"/>
              <a:t> έτος, διδάσκονται οι </a:t>
            </a:r>
            <a:r>
              <a:rPr lang="el-GR" i="1" dirty="0" smtClean="0"/>
              <a:t>Εισηγήσεις</a:t>
            </a:r>
            <a:r>
              <a:rPr lang="el-GR" dirty="0"/>
              <a:t> </a:t>
            </a:r>
            <a:r>
              <a:rPr lang="el-GR" dirty="0" smtClean="0"/>
              <a:t>στους πρωτοετείς, που πρέπει να αποκαλούνται «</a:t>
            </a:r>
            <a:r>
              <a:rPr lang="el-GR" i="1" dirty="0" smtClean="0">
                <a:solidFill>
                  <a:srgbClr val="FF0000"/>
                </a:solidFill>
              </a:rPr>
              <a:t>νέοι Ιουστινιανοί</a:t>
            </a:r>
            <a:r>
              <a:rPr lang="el-GR" dirty="0" smtClean="0"/>
              <a:t>»</a:t>
            </a:r>
          </a:p>
          <a:p>
            <a:r>
              <a:rPr lang="el-GR" dirty="0" smtClean="0"/>
              <a:t>2</a:t>
            </a:r>
            <a:r>
              <a:rPr lang="el-GR" baseline="30000" dirty="0" smtClean="0"/>
              <a:t>ο</a:t>
            </a:r>
            <a:r>
              <a:rPr lang="el-GR" dirty="0" smtClean="0"/>
              <a:t>-4</a:t>
            </a:r>
            <a:r>
              <a:rPr lang="el-GR" baseline="30000" dirty="0" smtClean="0"/>
              <a:t>ο</a:t>
            </a:r>
            <a:r>
              <a:rPr lang="el-GR" dirty="0" smtClean="0"/>
              <a:t> έτος: Στη συνέχεια, ο </a:t>
            </a:r>
            <a:r>
              <a:rPr lang="el-GR" i="1" dirty="0" smtClean="0"/>
              <a:t>Πανδέκτης</a:t>
            </a:r>
            <a:r>
              <a:rPr lang="el-GR" dirty="0" smtClean="0"/>
              <a:t>: </a:t>
            </a:r>
            <a:r>
              <a:rPr lang="fr-CA" dirty="0" smtClean="0"/>
              <a:t>36 </a:t>
            </a:r>
            <a:r>
              <a:rPr lang="el-GR" dirty="0" smtClean="0"/>
              <a:t>από τα 50 βιβλία του, με συγκεκριμένη σειρά ως προς τα νομικά ζητήματα. Οι τριτοετείς αποκαλούνται «</a:t>
            </a:r>
            <a:r>
              <a:rPr lang="el-GR" i="1" dirty="0" smtClean="0">
                <a:solidFill>
                  <a:srgbClr val="FF0000"/>
                </a:solidFill>
              </a:rPr>
              <a:t>Παπινιανιστές</a:t>
            </a:r>
            <a:r>
              <a:rPr lang="el-GR" dirty="0" smtClean="0"/>
              <a:t>», τελούν εορτασμό προς τιμήν του μεγάλου νομικού.</a:t>
            </a:r>
          </a:p>
          <a:p>
            <a:r>
              <a:rPr lang="el-GR" dirty="0" smtClean="0"/>
              <a:t>5</a:t>
            </a:r>
            <a:r>
              <a:rPr lang="el-GR" baseline="30000" dirty="0" smtClean="0"/>
              <a:t>ο</a:t>
            </a:r>
            <a:r>
              <a:rPr lang="el-GR" dirty="0" smtClean="0"/>
              <a:t> έτος: </a:t>
            </a:r>
            <a:r>
              <a:rPr lang="el-GR" i="1" dirty="0" smtClean="0"/>
              <a:t>Κώδικας</a:t>
            </a:r>
          </a:p>
          <a:p>
            <a:r>
              <a:rPr lang="el-GR" dirty="0" smtClean="0"/>
              <a:t>Ενδεχομένως προστέθηκε και 6</a:t>
            </a:r>
            <a:r>
              <a:rPr lang="el-GR" baseline="30000" dirty="0" smtClean="0"/>
              <a:t>ο</a:t>
            </a:r>
            <a:r>
              <a:rPr lang="el-GR" dirty="0" smtClean="0"/>
              <a:t> έτος, για τη διδασκαλία των Νεαρών.</a:t>
            </a:r>
          </a:p>
        </p:txBody>
      </p:sp>
    </p:spTree>
    <p:extLst>
      <p:ext uri="{BB962C8B-B14F-4D97-AF65-F5344CB8AC3E}">
        <p14:creationId xmlns:p14="http://schemas.microsoft.com/office/powerpoint/2010/main" val="41594928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Ιουστινιανός: οι φοιτητές να μην βλάπτουν τους καθηγητές &amp; συμφοιτητές</a:t>
            </a:r>
            <a:endParaRPr lang="en-US" dirty="0"/>
          </a:p>
        </p:txBody>
      </p:sp>
      <p:sp>
        <p:nvSpPr>
          <p:cNvPr id="3" name="Content Placeholder 2"/>
          <p:cNvSpPr>
            <a:spLocks noGrp="1"/>
          </p:cNvSpPr>
          <p:nvPr>
            <p:ph sz="quarter" idx="1"/>
          </p:nvPr>
        </p:nvSpPr>
        <p:spPr/>
        <p:txBody>
          <a:bodyPr>
            <a:normAutofit fontScale="85000" lnSpcReduction="20000"/>
          </a:bodyPr>
          <a:lstStyle/>
          <a:p>
            <a:r>
              <a:rPr lang="el-GR" dirty="0"/>
              <a:t>Απαγορεύει τη χρήση σημειώσεων &amp; περικοπών των έργων της Κωδικοποίησης για να μην αλλοιωθούν, επί ποινή προστίμου για τους αντιγραφείς παρόμοιων έργων</a:t>
            </a:r>
            <a:r>
              <a:rPr lang="el-GR" dirty="0" smtClean="0"/>
              <a:t>.</a:t>
            </a:r>
          </a:p>
          <a:p>
            <a:r>
              <a:rPr lang="el-GR" dirty="0" smtClean="0"/>
              <a:t>Απαγορεύει τα παίγνια για τους φοιτητές, που καταλήγουν επιβλαβή για όλους</a:t>
            </a:r>
          </a:p>
          <a:p>
            <a:r>
              <a:rPr lang="el-GR" dirty="0" smtClean="0"/>
              <a:t>Απαγορεύει να βλάπτουν τους καθηγητές και τους συμφοιτητές τους.</a:t>
            </a:r>
          </a:p>
          <a:p>
            <a:r>
              <a:rPr lang="el-GR" dirty="0" smtClean="0"/>
              <a:t>Υπάγει τα σχετικά αδικήματα στη δικαιοδοσία του Επάρχου της πόλεως</a:t>
            </a:r>
          </a:p>
          <a:p>
            <a:r>
              <a:rPr lang="el-GR" dirty="0" smtClean="0"/>
              <a:t>Επιθυμεί την τάξη στις σπουδές, γιατί «πρώτα πρέπει να διαμορφώσεις το πνεύμα σου, μετά να ασκηθείς στις επιστήμες». </a:t>
            </a:r>
          </a:p>
          <a:p>
            <a:r>
              <a:rPr lang="el-GR" dirty="0" smtClean="0"/>
              <a:t>Προτρέπει εν κατακλείδι τους καθηγητές: «Αρχίστε να μυείτε, με τη βοήθεια του Θεού, τους μαθητές στην επιστήμη του δικαίου, να τους καθοδηγείτε στο δρόμο που τους ανοίξαμε, κατά να τους καταστήσετε άξιους λειτουργούς του δικαίου και του κράτους» </a:t>
            </a:r>
            <a:endParaRPr lang="en-US" dirty="0"/>
          </a:p>
          <a:p>
            <a:endParaRPr lang="en-US" dirty="0"/>
          </a:p>
        </p:txBody>
      </p:sp>
    </p:spTree>
    <p:extLst>
      <p:ext uri="{BB962C8B-B14F-4D97-AF65-F5344CB8AC3E}">
        <p14:creationId xmlns:p14="http://schemas.microsoft.com/office/powerpoint/2010/main" val="29459169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Antecessores</a:t>
            </a:r>
            <a:r>
              <a:rPr lang="en-US" dirty="0" smtClean="0"/>
              <a:t> = </a:t>
            </a:r>
            <a:r>
              <a:rPr lang="el-GR" dirty="0" smtClean="0"/>
              <a:t>Καθηγητές Νομικής</a:t>
            </a:r>
            <a:endParaRPr lang="en-US" dirty="0"/>
          </a:p>
        </p:txBody>
      </p:sp>
      <p:sp>
        <p:nvSpPr>
          <p:cNvPr id="3" name="Content Placeholder 2"/>
          <p:cNvSpPr>
            <a:spLocks noGrp="1"/>
          </p:cNvSpPr>
          <p:nvPr>
            <p:ph sz="quarter" idx="1"/>
          </p:nvPr>
        </p:nvSpPr>
        <p:spPr/>
        <p:txBody>
          <a:bodyPr/>
          <a:lstStyle/>
          <a:p>
            <a:r>
              <a:rPr lang="en-US" dirty="0" smtClean="0"/>
              <a:t>Antecessor = o </a:t>
            </a:r>
            <a:r>
              <a:rPr lang="el-GR" dirty="0" smtClean="0"/>
              <a:t>ιχνηλάτης, καθοδηγητής</a:t>
            </a:r>
          </a:p>
          <a:p>
            <a:r>
              <a:rPr lang="el-GR" dirty="0" smtClean="0"/>
              <a:t>Αποδίδουν τα λατινικά κείμενα στα ελληνικά με:</a:t>
            </a:r>
          </a:p>
          <a:p>
            <a:pPr lvl="1"/>
            <a:r>
              <a:rPr lang="fr-CA" dirty="0" smtClean="0"/>
              <a:t>Indices =  </a:t>
            </a:r>
            <a:r>
              <a:rPr lang="el-GR" dirty="0" smtClean="0"/>
              <a:t>εισαγωγές</a:t>
            </a:r>
          </a:p>
          <a:p>
            <a:pPr lvl="1"/>
            <a:r>
              <a:rPr lang="el-GR" dirty="0" smtClean="0"/>
              <a:t>Κατά πόδα μεταφράσεις</a:t>
            </a:r>
          </a:p>
          <a:p>
            <a:pPr lvl="1"/>
            <a:r>
              <a:rPr lang="el-GR" dirty="0" smtClean="0"/>
              <a:t>Παραγραφές = επεξήγηση όρων</a:t>
            </a:r>
          </a:p>
          <a:p>
            <a:pPr lvl="1"/>
            <a:r>
              <a:rPr lang="el-GR" dirty="0" smtClean="0"/>
              <a:t>Παραπομπές σε άλλα χωρία.</a:t>
            </a:r>
          </a:p>
          <a:p>
            <a:pPr lvl="1"/>
            <a:r>
              <a:rPr lang="el-GR" dirty="0" smtClean="0"/>
              <a:t>Σώζεται το </a:t>
            </a:r>
            <a:r>
              <a:rPr lang="el-GR" dirty="0"/>
              <a:t>σχετικό εισαγωγικό μάθημα στις </a:t>
            </a:r>
            <a:r>
              <a:rPr lang="el-GR" i="1" dirty="0"/>
              <a:t>Εισηγήσεις</a:t>
            </a:r>
            <a:r>
              <a:rPr lang="el-GR" dirty="0"/>
              <a:t> του αντικήνσορα Θεόφιλου (στα λατινικά) του 533 μ.Χ. </a:t>
            </a:r>
            <a:endParaRPr lang="el-GR" dirty="0" smtClean="0"/>
          </a:p>
          <a:p>
            <a:pPr lvl="1"/>
            <a:r>
              <a:rPr lang="el-GR" dirty="0" smtClean="0"/>
              <a:t>Αργότερα (9</a:t>
            </a:r>
            <a:r>
              <a:rPr lang="el-GR" baseline="30000" dirty="0" smtClean="0"/>
              <a:t>ο</a:t>
            </a:r>
            <a:r>
              <a:rPr lang="el-GR" dirty="0" smtClean="0"/>
              <a:t> αι.) τα έργα των αντικηνσόρων θα χρησιμοποιηθούν από τον Λέοντα Στ’ Σοφό κατά τη σύνταξη των Βασιλικών.</a:t>
            </a:r>
            <a:endParaRPr lang="en-US" dirty="0"/>
          </a:p>
        </p:txBody>
      </p:sp>
    </p:spTree>
    <p:extLst>
      <p:ext uri="{BB962C8B-B14F-4D97-AF65-F5344CB8AC3E}">
        <p14:creationId xmlns:p14="http://schemas.microsoft.com/office/powerpoint/2010/main" val="24732507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fr-CA" dirty="0" err="1">
                <a:latin typeface="Calibri"/>
                <a:cs typeface="Calibri"/>
              </a:rPr>
              <a:t>Πρέ</a:t>
            </a:r>
            <a:r>
              <a:rPr lang="fr-CA" dirty="0">
                <a:latin typeface="Calibri"/>
                <a:cs typeface="Calibri"/>
              </a:rPr>
              <a:t>πει να σημειωθεί </a:t>
            </a:r>
            <a:r>
              <a:rPr lang="fr-CA" dirty="0" smtClean="0">
                <a:latin typeface="Calibri"/>
                <a:cs typeface="Calibri"/>
              </a:rPr>
              <a:t>π</a:t>
            </a:r>
            <a:r>
              <a:rPr lang="fr-CA" dirty="0" err="1" smtClean="0">
                <a:latin typeface="Calibri"/>
                <a:cs typeface="Calibri"/>
              </a:rPr>
              <a:t>ά</a:t>
            </a:r>
            <a:r>
              <a:rPr lang="el-GR" dirty="0" smtClean="0">
                <a:latin typeface="Calibri"/>
                <a:cs typeface="Calibri"/>
              </a:rPr>
              <a:t>ν</a:t>
            </a:r>
            <a:r>
              <a:rPr lang="fr-CA" dirty="0" err="1" smtClean="0">
                <a:latin typeface="Calibri"/>
                <a:cs typeface="Calibri"/>
              </a:rPr>
              <a:t>τως</a:t>
            </a:r>
            <a:r>
              <a:rPr lang="fr-CA" dirty="0" smtClean="0">
                <a:latin typeface="Calibri"/>
                <a:cs typeface="Calibri"/>
              </a:rPr>
              <a:t> </a:t>
            </a:r>
            <a:r>
              <a:rPr lang="fr-CA" dirty="0">
                <a:latin typeface="Calibri"/>
                <a:cs typeface="Calibri"/>
              </a:rPr>
              <a:t>ότι στη </a:t>
            </a:r>
            <a:r>
              <a:rPr lang="fr-CA" dirty="0" err="1">
                <a:latin typeface="Calibri"/>
                <a:cs typeface="Calibri"/>
              </a:rPr>
              <a:t>ρωμ</a:t>
            </a:r>
            <a:r>
              <a:rPr lang="fr-CA" dirty="0">
                <a:latin typeface="Calibri"/>
                <a:cs typeface="Calibri"/>
              </a:rPr>
              <a:t>α</a:t>
            </a:r>
            <a:r>
              <a:rPr lang="fr-CA" dirty="0" err="1">
                <a:latin typeface="Calibri"/>
                <a:cs typeface="Calibri"/>
              </a:rPr>
              <a:t>ϊκή</a:t>
            </a:r>
            <a:r>
              <a:rPr lang="fr-CA" dirty="0">
                <a:latin typeface="Calibri"/>
                <a:cs typeface="Calibri"/>
              </a:rPr>
              <a:t> έννομη τάξη η πα</a:t>
            </a:r>
            <a:r>
              <a:rPr lang="fr-CA" dirty="0" err="1">
                <a:latin typeface="Calibri"/>
                <a:cs typeface="Calibri"/>
              </a:rPr>
              <a:t>ρουσί</a:t>
            </a:r>
            <a:r>
              <a:rPr lang="fr-CA" dirty="0">
                <a:latin typeface="Calibri"/>
                <a:cs typeface="Calibri"/>
              </a:rPr>
              <a:t>α του δικηγόρου δεν </a:t>
            </a:r>
            <a:r>
              <a:rPr lang="fr-CA" dirty="0" err="1">
                <a:latin typeface="Calibri"/>
                <a:cs typeface="Calibri"/>
              </a:rPr>
              <a:t>είν</a:t>
            </a:r>
            <a:r>
              <a:rPr lang="fr-CA" dirty="0">
                <a:latin typeface="Calibri"/>
                <a:cs typeface="Calibri"/>
              </a:rPr>
              <a:t>αι π</a:t>
            </a:r>
            <a:r>
              <a:rPr lang="fr-CA" dirty="0" err="1">
                <a:latin typeface="Calibri"/>
                <a:cs typeface="Calibri"/>
              </a:rPr>
              <a:t>οτέ</a:t>
            </a:r>
            <a:r>
              <a:rPr lang="fr-CA" dirty="0">
                <a:latin typeface="Calibri"/>
                <a:cs typeface="Calibri"/>
              </a:rPr>
              <a:t> </a:t>
            </a:r>
            <a:r>
              <a:rPr lang="fr-CA" dirty="0" smtClean="0">
                <a:latin typeface="Calibri"/>
                <a:cs typeface="Calibri"/>
              </a:rPr>
              <a:t>υποχρεωτική.</a:t>
            </a:r>
          </a:p>
          <a:p>
            <a:r>
              <a:rPr lang="fr-CA" dirty="0" smtClean="0">
                <a:latin typeface="Calibri"/>
                <a:cs typeface="Calibri"/>
              </a:rPr>
              <a:t> </a:t>
            </a:r>
            <a:r>
              <a:rPr lang="el-GR" dirty="0">
                <a:latin typeface="Calibri"/>
                <a:cs typeface="Calibri"/>
              </a:rPr>
              <a:t>Ο</a:t>
            </a:r>
            <a:r>
              <a:rPr lang="fr-CA" dirty="0" smtClean="0">
                <a:latin typeface="Calibri"/>
                <a:cs typeface="Calibri"/>
              </a:rPr>
              <a:t>ι </a:t>
            </a:r>
            <a:r>
              <a:rPr lang="fr-CA" dirty="0">
                <a:latin typeface="Calibri"/>
                <a:cs typeface="Calibri"/>
              </a:rPr>
              <a:t>διάδικοι </a:t>
            </a:r>
            <a:r>
              <a:rPr lang="fr-CA" dirty="0" err="1">
                <a:latin typeface="Calibri"/>
                <a:cs typeface="Calibri"/>
              </a:rPr>
              <a:t>δι</a:t>
            </a:r>
            <a:r>
              <a:rPr lang="fr-CA" dirty="0">
                <a:latin typeface="Calibri"/>
                <a:cs typeface="Calibri"/>
              </a:rPr>
              <a:t>ατηρούν π</a:t>
            </a:r>
            <a:r>
              <a:rPr lang="fr-CA" dirty="0" err="1">
                <a:latin typeface="Calibri"/>
                <a:cs typeface="Calibri"/>
              </a:rPr>
              <a:t>άντ</a:t>
            </a:r>
            <a:r>
              <a:rPr lang="fr-CA" dirty="0">
                <a:latin typeface="Calibri"/>
                <a:cs typeface="Calibri"/>
              </a:rPr>
              <a:t>α το </a:t>
            </a:r>
            <a:r>
              <a:rPr lang="fr-CA" dirty="0" err="1">
                <a:latin typeface="Calibri"/>
                <a:cs typeface="Calibri"/>
              </a:rPr>
              <a:t>δικ</a:t>
            </a:r>
            <a:r>
              <a:rPr lang="fr-CA" dirty="0">
                <a:latin typeface="Calibri"/>
                <a:cs typeface="Calibri"/>
              </a:rPr>
              <a:t>α</a:t>
            </a:r>
            <a:r>
              <a:rPr lang="fr-CA" dirty="0" err="1">
                <a:latin typeface="Calibri"/>
                <a:cs typeface="Calibri"/>
              </a:rPr>
              <a:t>ίωμ</a:t>
            </a:r>
            <a:r>
              <a:rPr lang="fr-CA" dirty="0">
                <a:latin typeface="Calibri"/>
                <a:cs typeface="Calibri"/>
              </a:rPr>
              <a:t>α να πα</a:t>
            </a:r>
            <a:r>
              <a:rPr lang="fr-CA" dirty="0" err="1">
                <a:latin typeface="Calibri"/>
                <a:cs typeface="Calibri"/>
              </a:rPr>
              <a:t>ρίστ</a:t>
            </a:r>
            <a:r>
              <a:rPr lang="fr-CA" dirty="0">
                <a:latin typeface="Calibri"/>
                <a:cs typeface="Calibri"/>
              </a:rPr>
              <a:t>α</a:t>
            </a:r>
            <a:r>
              <a:rPr lang="fr-CA" dirty="0" err="1">
                <a:latin typeface="Calibri"/>
                <a:cs typeface="Calibri"/>
              </a:rPr>
              <a:t>ντ</a:t>
            </a:r>
            <a:r>
              <a:rPr lang="fr-CA" dirty="0">
                <a:latin typeface="Calibri"/>
                <a:cs typeface="Calibri"/>
              </a:rPr>
              <a:t>αι χωρίς δικηγόρο και να </a:t>
            </a:r>
            <a:r>
              <a:rPr lang="fr-CA" dirty="0" err="1">
                <a:latin typeface="Calibri"/>
                <a:cs typeface="Calibri"/>
              </a:rPr>
              <a:t>υ</a:t>
            </a:r>
            <a:r>
              <a:rPr lang="fr-CA" dirty="0">
                <a:latin typeface="Calibri"/>
                <a:cs typeface="Calibri"/>
              </a:rPr>
              <a:t>π</a:t>
            </a:r>
            <a:r>
              <a:rPr lang="fr-CA" dirty="0" err="1">
                <a:latin typeface="Calibri"/>
                <a:cs typeface="Calibri"/>
              </a:rPr>
              <a:t>ερ</a:t>
            </a:r>
            <a:r>
              <a:rPr lang="fr-CA" dirty="0">
                <a:latin typeface="Calibri"/>
                <a:cs typeface="Calibri"/>
              </a:rPr>
              <a:t>ασπ</a:t>
            </a:r>
            <a:r>
              <a:rPr lang="fr-CA" dirty="0" err="1">
                <a:latin typeface="Calibri"/>
                <a:cs typeface="Calibri"/>
              </a:rPr>
              <a:t>ίζοντ</a:t>
            </a:r>
            <a:r>
              <a:rPr lang="fr-CA" dirty="0">
                <a:latin typeface="Calibri"/>
                <a:cs typeface="Calibri"/>
              </a:rPr>
              <a:t>αι μόνοι την </a:t>
            </a:r>
            <a:r>
              <a:rPr lang="fr-CA" dirty="0" err="1">
                <a:latin typeface="Calibri"/>
                <a:cs typeface="Calibri"/>
              </a:rPr>
              <a:t>υ</a:t>
            </a:r>
            <a:r>
              <a:rPr lang="fr-CA" dirty="0">
                <a:latin typeface="Calibri"/>
                <a:cs typeface="Calibri"/>
              </a:rPr>
              <a:t>π</a:t>
            </a:r>
            <a:r>
              <a:rPr lang="fr-CA" dirty="0" err="1">
                <a:latin typeface="Calibri"/>
                <a:cs typeface="Calibri"/>
              </a:rPr>
              <a:t>όθεσή</a:t>
            </a:r>
            <a:r>
              <a:rPr lang="fr-CA" dirty="0">
                <a:latin typeface="Calibri"/>
                <a:cs typeface="Calibri"/>
              </a:rPr>
              <a:t> τους, ενώ η πα</a:t>
            </a:r>
            <a:r>
              <a:rPr lang="fr-CA" dirty="0" err="1">
                <a:latin typeface="Calibri"/>
                <a:cs typeface="Calibri"/>
              </a:rPr>
              <a:t>ρουσί</a:t>
            </a:r>
            <a:r>
              <a:rPr lang="fr-CA" dirty="0">
                <a:latin typeface="Calibri"/>
                <a:cs typeface="Calibri"/>
              </a:rPr>
              <a:t>α του δικηγόρου δεν </a:t>
            </a:r>
            <a:r>
              <a:rPr lang="fr-CA" dirty="0" err="1">
                <a:latin typeface="Calibri"/>
                <a:cs typeface="Calibri"/>
              </a:rPr>
              <a:t>υ</a:t>
            </a:r>
            <a:r>
              <a:rPr lang="fr-CA" dirty="0">
                <a:latin typeface="Calibri"/>
                <a:cs typeface="Calibri"/>
              </a:rPr>
              <a:t>π</a:t>
            </a:r>
            <a:r>
              <a:rPr lang="fr-CA" dirty="0" err="1">
                <a:latin typeface="Calibri"/>
                <a:cs typeface="Calibri"/>
              </a:rPr>
              <a:t>οκ</a:t>
            </a:r>
            <a:r>
              <a:rPr lang="fr-CA" dirty="0">
                <a:latin typeface="Calibri"/>
                <a:cs typeface="Calibri"/>
              </a:rPr>
              <a:t>α</a:t>
            </a:r>
            <a:r>
              <a:rPr lang="fr-CA" dirty="0" err="1">
                <a:latin typeface="Calibri"/>
                <a:cs typeface="Calibri"/>
              </a:rPr>
              <a:t>θιστά</a:t>
            </a:r>
            <a:r>
              <a:rPr lang="fr-CA" dirty="0">
                <a:latin typeface="Calibri"/>
                <a:cs typeface="Calibri"/>
              </a:rPr>
              <a:t> την απα</a:t>
            </a:r>
            <a:r>
              <a:rPr lang="fr-CA" dirty="0" err="1">
                <a:latin typeface="Calibri"/>
                <a:cs typeface="Calibri"/>
              </a:rPr>
              <a:t>ρ</a:t>
            </a:r>
            <a:r>
              <a:rPr lang="fr-CA" dirty="0">
                <a:latin typeface="Calibri"/>
                <a:cs typeface="Calibri"/>
              </a:rPr>
              <a:t>α</a:t>
            </a:r>
            <a:r>
              <a:rPr lang="fr-CA" dirty="0" err="1">
                <a:latin typeface="Calibri"/>
                <a:cs typeface="Calibri"/>
              </a:rPr>
              <a:t>ίτητη</a:t>
            </a:r>
            <a:r>
              <a:rPr lang="fr-CA" dirty="0">
                <a:latin typeface="Calibri"/>
                <a:cs typeface="Calibri"/>
              </a:rPr>
              <a:t> πα</a:t>
            </a:r>
            <a:r>
              <a:rPr lang="fr-CA" dirty="0" err="1">
                <a:latin typeface="Calibri"/>
                <a:cs typeface="Calibri"/>
              </a:rPr>
              <a:t>ρουσί</a:t>
            </a:r>
            <a:r>
              <a:rPr lang="fr-CA" dirty="0">
                <a:latin typeface="Calibri"/>
                <a:cs typeface="Calibri"/>
              </a:rPr>
              <a:t>α του διαδίκου.</a:t>
            </a:r>
            <a:r>
              <a:rPr lang="el-GR" dirty="0">
                <a:latin typeface="Calibri"/>
                <a:cs typeface="Calibri"/>
              </a:rPr>
              <a:t> </a:t>
            </a:r>
          </a:p>
          <a:p>
            <a:endParaRPr lang="en-US" dirty="0">
              <a:latin typeface="Calibri"/>
              <a:cs typeface="Calibri"/>
            </a:endParaRPr>
          </a:p>
        </p:txBody>
      </p:sp>
    </p:spTree>
    <p:extLst>
      <p:ext uri="{BB962C8B-B14F-4D97-AF65-F5344CB8AC3E}">
        <p14:creationId xmlns:p14="http://schemas.microsoft.com/office/powerpoint/2010/main" val="40911738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Δημόσια καθήκοντα, σεβασμός των νόμων</a:t>
            </a:r>
            <a:endParaRPr lang="en-US" dirty="0"/>
          </a:p>
        </p:txBody>
      </p:sp>
      <p:sp>
        <p:nvSpPr>
          <p:cNvPr id="3" name="Content Placeholder 2"/>
          <p:cNvSpPr>
            <a:spLocks noGrp="1"/>
          </p:cNvSpPr>
          <p:nvPr>
            <p:ph sz="quarter" idx="1"/>
          </p:nvPr>
        </p:nvSpPr>
        <p:spPr/>
        <p:txBody>
          <a:bodyPr>
            <a:normAutofit/>
          </a:bodyPr>
          <a:lstStyle/>
          <a:p>
            <a:r>
              <a:rPr lang="el-GR" dirty="0">
                <a:latin typeface="Calibri"/>
                <a:cs typeface="Calibri"/>
              </a:rPr>
              <a:t>Ο υποψήφιος δικηγόρος οφείλει </a:t>
            </a:r>
            <a:r>
              <a:rPr lang="el-GR" dirty="0" smtClean="0">
                <a:latin typeface="Calibri"/>
                <a:cs typeface="Calibri"/>
              </a:rPr>
              <a:t>να </a:t>
            </a:r>
            <a:r>
              <a:rPr lang="el-GR" dirty="0">
                <a:latin typeface="Calibri"/>
                <a:cs typeface="Calibri"/>
              </a:rPr>
              <a:t>παρουσιαστεί ενώπιον του διοικητή της επαρχίας ή του </a:t>
            </a:r>
            <a:r>
              <a:rPr lang="fr-CA" i="1" dirty="0" err="1">
                <a:latin typeface="Calibri"/>
                <a:cs typeface="Calibri"/>
              </a:rPr>
              <a:t>defensor</a:t>
            </a:r>
            <a:r>
              <a:rPr lang="fr-CA" i="1" dirty="0">
                <a:latin typeface="Calibri"/>
                <a:cs typeface="Calibri"/>
              </a:rPr>
              <a:t> </a:t>
            </a:r>
            <a:r>
              <a:rPr lang="fr-CA" i="1" dirty="0" err="1">
                <a:latin typeface="Calibri"/>
                <a:cs typeface="Calibri"/>
              </a:rPr>
              <a:t>civitatis</a:t>
            </a:r>
            <a:r>
              <a:rPr lang="fr-CA" i="1" dirty="0">
                <a:latin typeface="Calibri"/>
                <a:cs typeface="Calibri"/>
              </a:rPr>
              <a:t> </a:t>
            </a:r>
            <a:r>
              <a:rPr lang="fr-CA" i="1" dirty="0" smtClean="0">
                <a:latin typeface="Calibri"/>
                <a:cs typeface="Calibri"/>
              </a:rPr>
              <a:t>(</a:t>
            </a:r>
            <a:r>
              <a:rPr lang="el-GR" i="1" dirty="0" smtClean="0">
                <a:latin typeface="Calibri"/>
                <a:cs typeface="Calibri"/>
              </a:rPr>
              <a:t>αξιωματούχο που ορίζει ο αυτοκράτορας για την υπεράσπιση των ασθενών τάξεων έναντι των </a:t>
            </a:r>
            <a:r>
              <a:rPr lang="fr-CA" i="1" dirty="0" err="1" smtClean="0">
                <a:latin typeface="Calibri"/>
                <a:cs typeface="Calibri"/>
              </a:rPr>
              <a:t>potentiores</a:t>
            </a:r>
            <a:r>
              <a:rPr lang="fr-CA" i="1" dirty="0" smtClean="0">
                <a:latin typeface="Calibri"/>
                <a:cs typeface="Calibri"/>
              </a:rPr>
              <a:t>) </a:t>
            </a:r>
            <a:r>
              <a:rPr lang="el-GR" dirty="0" smtClean="0">
                <a:latin typeface="Calibri"/>
                <a:cs typeface="Calibri"/>
              </a:rPr>
              <a:t>για </a:t>
            </a:r>
            <a:r>
              <a:rPr lang="el-GR" dirty="0">
                <a:latin typeface="Calibri"/>
                <a:cs typeface="Calibri"/>
              </a:rPr>
              <a:t>να διαπιστωθεί </a:t>
            </a:r>
            <a:r>
              <a:rPr lang="en-US" dirty="0">
                <a:latin typeface="Calibri"/>
                <a:cs typeface="Calibri"/>
              </a:rPr>
              <a:t>o</a:t>
            </a:r>
            <a:r>
              <a:rPr lang="el-GR" dirty="0">
                <a:latin typeface="Calibri"/>
                <a:cs typeface="Calibri"/>
              </a:rPr>
              <a:t>τι δεν βαρύνεται με τις υποχρεώσεις των </a:t>
            </a:r>
            <a:r>
              <a:rPr lang="fr-CA" i="1" dirty="0" err="1" smtClean="0">
                <a:latin typeface="Calibri"/>
                <a:cs typeface="Calibri"/>
              </a:rPr>
              <a:t>cohortales</a:t>
            </a:r>
            <a:r>
              <a:rPr lang="el-GR" i="1" dirty="0" smtClean="0">
                <a:latin typeface="Calibri"/>
                <a:cs typeface="Calibri"/>
              </a:rPr>
              <a:t> (αξιωματούχοι παρά τω </a:t>
            </a:r>
            <a:r>
              <a:rPr lang="fr-CA" i="1" dirty="0" err="1" smtClean="0">
                <a:latin typeface="Calibri"/>
                <a:cs typeface="Calibri"/>
              </a:rPr>
              <a:t>praefectus</a:t>
            </a:r>
            <a:r>
              <a:rPr lang="fr-CA" i="1" dirty="0" smtClean="0">
                <a:latin typeface="Calibri"/>
                <a:cs typeface="Calibri"/>
              </a:rPr>
              <a:t> </a:t>
            </a:r>
            <a:r>
              <a:rPr lang="fr-CA" i="1" dirty="0" err="1" smtClean="0">
                <a:latin typeface="Calibri"/>
                <a:cs typeface="Calibri"/>
              </a:rPr>
              <a:t>praetorio</a:t>
            </a:r>
            <a:r>
              <a:rPr lang="fr-CA" i="1" dirty="0" smtClean="0">
                <a:latin typeface="Calibri"/>
                <a:cs typeface="Calibri"/>
              </a:rPr>
              <a:t> </a:t>
            </a:r>
            <a:r>
              <a:rPr lang="el-GR" i="1" dirty="0" smtClean="0">
                <a:latin typeface="Calibri"/>
                <a:cs typeface="Calibri"/>
              </a:rPr>
              <a:t>ή διοικητή επαρχίας)</a:t>
            </a:r>
            <a:r>
              <a:rPr lang="fr-CA" i="1" dirty="0" smtClean="0">
                <a:latin typeface="Calibri"/>
                <a:cs typeface="Calibri"/>
              </a:rPr>
              <a:t>. </a:t>
            </a:r>
            <a:endParaRPr lang="el-GR" i="1" dirty="0" smtClean="0">
              <a:latin typeface="Calibri"/>
              <a:cs typeface="Calibri"/>
            </a:endParaRPr>
          </a:p>
          <a:p>
            <a:r>
              <a:rPr lang="fr-CA" dirty="0" err="1" smtClean="0">
                <a:latin typeface="Calibri"/>
                <a:cs typeface="Calibri"/>
              </a:rPr>
              <a:t>Μί</a:t>
            </a:r>
            <a:r>
              <a:rPr lang="fr-CA" dirty="0" smtClean="0">
                <a:latin typeface="Calibri"/>
                <a:cs typeface="Calibri"/>
              </a:rPr>
              <a:t>α </a:t>
            </a:r>
            <a:r>
              <a:rPr lang="fr-CA" dirty="0" err="1">
                <a:latin typeface="Calibri"/>
                <a:cs typeface="Calibri"/>
              </a:rPr>
              <a:t>Νε</a:t>
            </a:r>
            <a:r>
              <a:rPr lang="fr-CA" dirty="0">
                <a:latin typeface="Calibri"/>
                <a:cs typeface="Calibri"/>
              </a:rPr>
              <a:t>α</a:t>
            </a:r>
            <a:r>
              <a:rPr lang="fr-CA" dirty="0" err="1">
                <a:latin typeface="Calibri"/>
                <a:cs typeface="Calibri"/>
              </a:rPr>
              <a:t>ρά</a:t>
            </a:r>
            <a:r>
              <a:rPr lang="fr-CA" dirty="0">
                <a:latin typeface="Calibri"/>
                <a:cs typeface="Calibri"/>
              </a:rPr>
              <a:t> του Βα</a:t>
            </a:r>
            <a:r>
              <a:rPr lang="fr-CA" dirty="0" err="1">
                <a:latin typeface="Calibri"/>
                <a:cs typeface="Calibri"/>
              </a:rPr>
              <a:t>λεντινι</a:t>
            </a:r>
            <a:r>
              <a:rPr lang="fr-CA" dirty="0">
                <a:latin typeface="Calibri"/>
                <a:cs typeface="Calibri"/>
              </a:rPr>
              <a:t>α</a:t>
            </a:r>
            <a:r>
              <a:rPr lang="fr-CA" dirty="0" err="1">
                <a:latin typeface="Calibri"/>
                <a:cs typeface="Calibri"/>
              </a:rPr>
              <a:t>νού</a:t>
            </a:r>
            <a:r>
              <a:rPr lang="fr-CA" dirty="0">
                <a:latin typeface="Calibri"/>
                <a:cs typeface="Calibri"/>
              </a:rPr>
              <a:t> </a:t>
            </a:r>
            <a:r>
              <a:rPr lang="fr-CA" dirty="0" smtClean="0">
                <a:latin typeface="Calibri"/>
                <a:cs typeface="Calibri"/>
              </a:rPr>
              <a:t>ΙΙΙ</a:t>
            </a:r>
            <a:r>
              <a:rPr lang="el-GR" dirty="0">
                <a:latin typeface="Calibri"/>
                <a:cs typeface="Calibri"/>
              </a:rPr>
              <a:t> </a:t>
            </a:r>
            <a:r>
              <a:rPr lang="el-GR" dirty="0" smtClean="0">
                <a:latin typeface="Calibri"/>
                <a:cs typeface="Calibri"/>
              </a:rPr>
              <a:t>(</a:t>
            </a:r>
            <a:r>
              <a:rPr lang="fr-CA" dirty="0" smtClean="0">
                <a:latin typeface="Calibri"/>
                <a:cs typeface="Calibri"/>
              </a:rPr>
              <a:t>442</a:t>
            </a:r>
            <a:r>
              <a:rPr lang="el-GR" dirty="0" smtClean="0">
                <a:latin typeface="Calibri"/>
                <a:cs typeface="Calibri"/>
              </a:rPr>
              <a:t> μ.Χ.)</a:t>
            </a:r>
            <a:r>
              <a:rPr lang="fr-CA" dirty="0" smtClean="0">
                <a:latin typeface="Calibri"/>
                <a:cs typeface="Calibri"/>
              </a:rPr>
              <a:t>, </a:t>
            </a:r>
            <a:r>
              <a:rPr lang="fr-CA" dirty="0">
                <a:latin typeface="Calibri"/>
                <a:cs typeface="Calibri"/>
              </a:rPr>
              <a:t>ορίζει ότι </a:t>
            </a:r>
            <a:r>
              <a:rPr lang="fr-CA" dirty="0" err="1">
                <a:latin typeface="Calibri"/>
                <a:cs typeface="Calibri"/>
              </a:rPr>
              <a:t>είν</a:t>
            </a:r>
            <a:r>
              <a:rPr lang="fr-CA" dirty="0">
                <a:latin typeface="Calibri"/>
                <a:cs typeface="Calibri"/>
              </a:rPr>
              <a:t>αι ανα</a:t>
            </a:r>
            <a:r>
              <a:rPr lang="fr-CA" dirty="0" err="1">
                <a:latin typeface="Calibri"/>
                <a:cs typeface="Calibri"/>
              </a:rPr>
              <a:t>γκ</a:t>
            </a:r>
            <a:r>
              <a:rPr lang="fr-CA" dirty="0">
                <a:latin typeface="Calibri"/>
                <a:cs typeface="Calibri"/>
              </a:rPr>
              <a:t>α</a:t>
            </a:r>
            <a:r>
              <a:rPr lang="fr-CA" dirty="0" err="1">
                <a:latin typeface="Calibri"/>
                <a:cs typeface="Calibri"/>
              </a:rPr>
              <a:t>ίος</a:t>
            </a:r>
            <a:r>
              <a:rPr lang="fr-CA" dirty="0">
                <a:latin typeface="Calibri"/>
                <a:cs typeface="Calibri"/>
              </a:rPr>
              <a:t> ο </a:t>
            </a:r>
            <a:r>
              <a:rPr lang="fr-CA" dirty="0">
                <a:solidFill>
                  <a:srgbClr val="FF0000"/>
                </a:solidFill>
                <a:latin typeface="Calibri"/>
                <a:cs typeface="Calibri"/>
              </a:rPr>
              <a:t>έλεγχος των ηθών </a:t>
            </a:r>
            <a:r>
              <a:rPr lang="fr-CA" dirty="0">
                <a:latin typeface="Calibri"/>
                <a:cs typeface="Calibri"/>
              </a:rPr>
              <a:t>των </a:t>
            </a:r>
            <a:r>
              <a:rPr lang="fr-CA" dirty="0" err="1">
                <a:latin typeface="Calibri"/>
                <a:cs typeface="Calibri"/>
              </a:rPr>
              <a:t>υ</a:t>
            </a:r>
            <a:r>
              <a:rPr lang="fr-CA" dirty="0">
                <a:latin typeface="Calibri"/>
                <a:cs typeface="Calibri"/>
              </a:rPr>
              <a:t>π</a:t>
            </a:r>
            <a:r>
              <a:rPr lang="fr-CA" dirty="0" err="1">
                <a:latin typeface="Calibri"/>
                <a:cs typeface="Calibri"/>
              </a:rPr>
              <a:t>οψηφίων</a:t>
            </a:r>
            <a:r>
              <a:rPr lang="fr-CA" dirty="0">
                <a:latin typeface="Calibri"/>
                <a:cs typeface="Calibri"/>
              </a:rPr>
              <a:t> δικηγόρων, ώστε να εξα</a:t>
            </a:r>
            <a:r>
              <a:rPr lang="fr-CA" dirty="0" err="1">
                <a:latin typeface="Calibri"/>
                <a:cs typeface="Calibri"/>
              </a:rPr>
              <a:t>σφ</a:t>
            </a:r>
            <a:r>
              <a:rPr lang="fr-CA" dirty="0">
                <a:latin typeface="Calibri"/>
                <a:cs typeface="Calibri"/>
              </a:rPr>
              <a:t>α</a:t>
            </a:r>
            <a:r>
              <a:rPr lang="fr-CA" dirty="0" err="1">
                <a:latin typeface="Calibri"/>
                <a:cs typeface="Calibri"/>
              </a:rPr>
              <a:t>λίζετ</a:t>
            </a:r>
            <a:r>
              <a:rPr lang="fr-CA" dirty="0">
                <a:latin typeface="Calibri"/>
                <a:cs typeface="Calibri"/>
              </a:rPr>
              <a:t>αι ο σεβα</a:t>
            </a:r>
            <a:r>
              <a:rPr lang="fr-CA" dirty="0" err="1">
                <a:latin typeface="Calibri"/>
                <a:cs typeface="Calibri"/>
              </a:rPr>
              <a:t>σμός</a:t>
            </a:r>
            <a:r>
              <a:rPr lang="fr-CA" dirty="0">
                <a:latin typeface="Calibri"/>
                <a:cs typeface="Calibri"/>
              </a:rPr>
              <a:t> των κειμένων νόμων. </a:t>
            </a:r>
            <a:endParaRPr lang="fr-CA" dirty="0" smtClean="0">
              <a:latin typeface="Calibri"/>
              <a:cs typeface="Calibri"/>
            </a:endParaRPr>
          </a:p>
        </p:txBody>
      </p:sp>
    </p:spTree>
    <p:extLst>
      <p:ext uri="{BB962C8B-B14F-4D97-AF65-F5344CB8AC3E}">
        <p14:creationId xmlns:p14="http://schemas.microsoft.com/office/powerpoint/2010/main" val="30530219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Δικηγορία &amp; θρήσκευμα</a:t>
            </a:r>
            <a:endParaRPr lang="en-US" dirty="0"/>
          </a:p>
        </p:txBody>
      </p:sp>
      <p:sp>
        <p:nvSpPr>
          <p:cNvPr id="3" name="Content Placeholder 2"/>
          <p:cNvSpPr>
            <a:spLocks noGrp="1"/>
          </p:cNvSpPr>
          <p:nvPr>
            <p:ph sz="quarter" idx="1"/>
          </p:nvPr>
        </p:nvSpPr>
        <p:spPr/>
        <p:txBody>
          <a:bodyPr/>
          <a:lstStyle/>
          <a:p>
            <a:r>
              <a:rPr lang="fr-CA" dirty="0">
                <a:latin typeface="Calibri"/>
                <a:cs typeface="Calibri"/>
              </a:rPr>
              <a:t>A</a:t>
            </a:r>
            <a:r>
              <a:rPr lang="el-GR" dirty="0">
                <a:cs typeface="Calibri"/>
              </a:rPr>
              <a:t>παραίτητη προϋπόθεση για την άσκηση του επαγγέλματος είναι, σύμφωνα με μία διάταξη του Λέοντος και του Ανθεμίου του </a:t>
            </a:r>
            <a:r>
              <a:rPr lang="el-GR" dirty="0" smtClean="0">
                <a:cs typeface="Calibri"/>
              </a:rPr>
              <a:t>468 μ.Χ., </a:t>
            </a:r>
            <a:r>
              <a:rPr lang="el-GR" dirty="0">
                <a:cs typeface="Calibri"/>
              </a:rPr>
              <a:t>ο δικηγόρος να έχει ασπασθεί το «</a:t>
            </a:r>
            <a:r>
              <a:rPr lang="el-GR" dirty="0">
                <a:solidFill>
                  <a:srgbClr val="FF0000"/>
                </a:solidFill>
                <a:cs typeface="Calibri"/>
              </a:rPr>
              <a:t>καθολικό θρήσκευμα</a:t>
            </a:r>
            <a:r>
              <a:rPr lang="el-GR" dirty="0">
                <a:cs typeface="Calibri"/>
              </a:rPr>
              <a:t>». </a:t>
            </a:r>
          </a:p>
          <a:p>
            <a:r>
              <a:rPr lang="el-GR" dirty="0">
                <a:cs typeface="Calibri"/>
              </a:rPr>
              <a:t>Μία προγενέστερη διάταξη του 418 επιτρέπει στους </a:t>
            </a:r>
            <a:r>
              <a:rPr lang="el-GR" dirty="0">
                <a:solidFill>
                  <a:srgbClr val="FF0000"/>
                </a:solidFill>
                <a:cs typeface="Calibri"/>
              </a:rPr>
              <a:t>Εβραίους</a:t>
            </a:r>
            <a:r>
              <a:rPr lang="el-GR" dirty="0">
                <a:cs typeface="Calibri"/>
              </a:rPr>
              <a:t> να ασκούν το επάγγελμα του δικηγόρου, </a:t>
            </a:r>
            <a:r>
              <a:rPr lang="fr-CA" i="1" dirty="0" err="1">
                <a:latin typeface="Calibri"/>
                <a:cs typeface="Calibri"/>
              </a:rPr>
              <a:t>C.Th</a:t>
            </a:r>
            <a:r>
              <a:rPr lang="fr-CA" i="1" dirty="0">
                <a:latin typeface="Calibri"/>
                <a:cs typeface="Calibri"/>
              </a:rPr>
              <a:t>., </a:t>
            </a:r>
            <a:r>
              <a:rPr lang="fr-CA" dirty="0">
                <a:latin typeface="Calibri"/>
                <a:cs typeface="Calibri"/>
              </a:rPr>
              <a:t>16, 8, 24. </a:t>
            </a:r>
            <a:endParaRPr lang="el-GR" dirty="0">
              <a:cs typeface="Calibri"/>
            </a:endParaRPr>
          </a:p>
          <a:p>
            <a:r>
              <a:rPr lang="fr-CA" i="1" dirty="0">
                <a:latin typeface="Calibri"/>
                <a:cs typeface="Calibri"/>
              </a:rPr>
              <a:t>C.J., </a:t>
            </a:r>
            <a:r>
              <a:rPr lang="fr-CA" dirty="0">
                <a:latin typeface="Calibri"/>
                <a:cs typeface="Calibri"/>
              </a:rPr>
              <a:t>2, 7, 11, </a:t>
            </a:r>
            <a:r>
              <a:rPr lang="fr-CA" dirty="0" smtClean="0">
                <a:latin typeface="Calibri"/>
                <a:cs typeface="Calibri"/>
              </a:rPr>
              <a:t>1</a:t>
            </a:r>
            <a:r>
              <a:rPr lang="el-GR" dirty="0" smtClean="0">
                <a:latin typeface="Calibri"/>
                <a:cs typeface="Calibri"/>
              </a:rPr>
              <a:t>, </a:t>
            </a:r>
            <a:r>
              <a:rPr lang="el-GR" i="1" dirty="0" smtClean="0">
                <a:cs typeface="Calibri"/>
              </a:rPr>
              <a:t>Νο</a:t>
            </a:r>
            <a:r>
              <a:rPr lang="fr-CA" i="1" dirty="0" err="1" smtClean="0">
                <a:latin typeface="Calibri"/>
                <a:cs typeface="Calibri"/>
              </a:rPr>
              <a:t>v.Valent.III</a:t>
            </a:r>
            <a:r>
              <a:rPr lang="fr-CA" i="1" dirty="0">
                <a:latin typeface="Calibri"/>
                <a:cs typeface="Calibri"/>
              </a:rPr>
              <a:t>, </a:t>
            </a:r>
            <a:r>
              <a:rPr lang="fr-CA" dirty="0">
                <a:latin typeface="Calibri"/>
                <a:cs typeface="Calibri"/>
              </a:rPr>
              <a:t>2, 2, </a:t>
            </a:r>
            <a:r>
              <a:rPr lang="fr-CA" dirty="0" smtClean="0">
                <a:latin typeface="Calibri"/>
                <a:cs typeface="Calibri"/>
              </a:rPr>
              <a:t>1</a:t>
            </a:r>
            <a:r>
              <a:rPr lang="el-GR" dirty="0" smtClean="0">
                <a:latin typeface="Calibri"/>
                <a:cs typeface="Calibri"/>
              </a:rPr>
              <a:t>, </a:t>
            </a:r>
            <a:r>
              <a:rPr lang="fr-CA" i="1" dirty="0" smtClean="0">
                <a:latin typeface="Calibri"/>
                <a:cs typeface="Calibri"/>
              </a:rPr>
              <a:t>C.J</a:t>
            </a:r>
            <a:r>
              <a:rPr lang="fr-CA" i="1" dirty="0">
                <a:latin typeface="Calibri"/>
                <a:cs typeface="Calibri"/>
              </a:rPr>
              <a:t>., </a:t>
            </a:r>
            <a:r>
              <a:rPr lang="fr-CA" dirty="0">
                <a:latin typeface="Calibri"/>
                <a:cs typeface="Calibri"/>
              </a:rPr>
              <a:t>1, 4, 15; 2, 6, 8. </a:t>
            </a:r>
            <a:endParaRPr lang="en-US" dirty="0"/>
          </a:p>
          <a:p>
            <a:endParaRPr lang="en-US" dirty="0"/>
          </a:p>
        </p:txBody>
      </p:sp>
    </p:spTree>
    <p:extLst>
      <p:ext uri="{BB962C8B-B14F-4D97-AF65-F5344CB8AC3E}">
        <p14:creationId xmlns:p14="http://schemas.microsoft.com/office/powerpoint/2010/main" val="2029261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Κληρονομικό δικαίωμα</a:t>
            </a:r>
            <a:endParaRPr lang="en-US" dirty="0"/>
          </a:p>
        </p:txBody>
      </p:sp>
      <p:sp>
        <p:nvSpPr>
          <p:cNvPr id="3" name="Content Placeholder 2"/>
          <p:cNvSpPr>
            <a:spLocks noGrp="1"/>
          </p:cNvSpPr>
          <p:nvPr>
            <p:ph sz="quarter" idx="1"/>
          </p:nvPr>
        </p:nvSpPr>
        <p:spPr/>
        <p:txBody>
          <a:bodyPr>
            <a:normAutofit fontScale="92500" lnSpcReduction="20000"/>
          </a:bodyPr>
          <a:lstStyle/>
          <a:p>
            <a:r>
              <a:rPr lang="fr-CA" dirty="0">
                <a:latin typeface="Calibri"/>
                <a:cs typeface="Calibri"/>
              </a:rPr>
              <a:t>O</a:t>
            </a:r>
            <a:r>
              <a:rPr lang="el-GR" dirty="0">
                <a:latin typeface="Calibri"/>
                <a:cs typeface="Calibri"/>
              </a:rPr>
              <a:t>ι γιοί των δικηγόρων, σύμφωνα με μία </a:t>
            </a:r>
            <a:r>
              <a:rPr lang="fr-CA" i="1" dirty="0" err="1">
                <a:latin typeface="Calibri"/>
                <a:cs typeface="Calibri"/>
              </a:rPr>
              <a:t>constitutio</a:t>
            </a:r>
            <a:r>
              <a:rPr lang="fr-CA" i="1" dirty="0">
                <a:latin typeface="Calibri"/>
                <a:cs typeface="Calibri"/>
              </a:rPr>
              <a:t> </a:t>
            </a:r>
            <a:r>
              <a:rPr lang="el-GR" dirty="0">
                <a:latin typeface="Calibri"/>
                <a:cs typeface="Calibri"/>
              </a:rPr>
              <a:t>του αυτοκράτορα Λέοντος του 460, που επαναλαμβάνεται σε άλλες διατάξεις, έχουν </a:t>
            </a:r>
            <a:r>
              <a:rPr lang="el-GR" dirty="0">
                <a:solidFill>
                  <a:srgbClr val="FF0000"/>
                </a:solidFill>
                <a:latin typeface="Calibri"/>
                <a:cs typeface="Calibri"/>
              </a:rPr>
              <a:t>δικαίωμα προτιμήσεως έναντι των υπολοίπων ασκουμένων για την κάλυψη των θέσεων στα </a:t>
            </a:r>
            <a:r>
              <a:rPr lang="fr-CA" i="1" dirty="0" err="1">
                <a:solidFill>
                  <a:srgbClr val="FF0000"/>
                </a:solidFill>
                <a:latin typeface="Calibri"/>
                <a:cs typeface="Calibri"/>
              </a:rPr>
              <a:t>collegia</a:t>
            </a:r>
            <a:r>
              <a:rPr lang="fr-CA" i="1" dirty="0">
                <a:solidFill>
                  <a:srgbClr val="FF0000"/>
                </a:solidFill>
                <a:latin typeface="Calibri"/>
                <a:cs typeface="Calibri"/>
              </a:rPr>
              <a:t> </a:t>
            </a:r>
            <a:endParaRPr lang="el-GR" i="1" dirty="0" smtClean="0">
              <a:solidFill>
                <a:srgbClr val="FF0000"/>
              </a:solidFill>
              <a:latin typeface="Calibri"/>
              <a:cs typeface="Calibri"/>
            </a:endParaRPr>
          </a:p>
          <a:p>
            <a:r>
              <a:rPr lang="el-GR" dirty="0" smtClean="0">
                <a:latin typeface="Calibri"/>
                <a:cs typeface="Calibri"/>
              </a:rPr>
              <a:t>Χω</a:t>
            </a:r>
            <a:r>
              <a:rPr lang="fr-CA" dirty="0" err="1" smtClean="0">
                <a:latin typeface="Calibri"/>
                <a:cs typeface="Calibri"/>
              </a:rPr>
              <a:t>ρίς</a:t>
            </a:r>
            <a:r>
              <a:rPr lang="fr-CA" dirty="0" smtClean="0">
                <a:latin typeface="Calibri"/>
                <a:cs typeface="Calibri"/>
              </a:rPr>
              <a:t> </a:t>
            </a:r>
            <a:r>
              <a:rPr lang="fr-CA" dirty="0">
                <a:latin typeface="Calibri"/>
                <a:cs typeface="Calibri"/>
              </a:rPr>
              <a:t>όμως </a:t>
            </a:r>
            <a:r>
              <a:rPr lang="fr-CA" dirty="0" smtClean="0">
                <a:latin typeface="Calibri"/>
                <a:cs typeface="Calibri"/>
              </a:rPr>
              <a:t>να</a:t>
            </a:r>
            <a:r>
              <a:rPr lang="el-GR" dirty="0" smtClean="0">
                <a:latin typeface="Calibri"/>
                <a:cs typeface="Calibri"/>
              </a:rPr>
              <a:t> </a:t>
            </a:r>
            <a:r>
              <a:rPr lang="fr-CA" dirty="0" err="1" smtClean="0">
                <a:latin typeface="Calibri"/>
                <a:cs typeface="Calibri"/>
              </a:rPr>
              <a:t>υ</a:t>
            </a:r>
            <a:r>
              <a:rPr lang="fr-CA" dirty="0" smtClean="0">
                <a:latin typeface="Calibri"/>
                <a:cs typeface="Calibri"/>
              </a:rPr>
              <a:t>π</a:t>
            </a:r>
            <a:r>
              <a:rPr lang="fr-CA" dirty="0" err="1" smtClean="0">
                <a:latin typeface="Calibri"/>
                <a:cs typeface="Calibri"/>
              </a:rPr>
              <a:t>οχρεούντ</a:t>
            </a:r>
            <a:r>
              <a:rPr lang="fr-CA" dirty="0" smtClean="0">
                <a:latin typeface="Calibri"/>
                <a:cs typeface="Calibri"/>
              </a:rPr>
              <a:t>αι </a:t>
            </a:r>
            <a:r>
              <a:rPr lang="fr-CA" dirty="0">
                <a:latin typeface="Calibri"/>
                <a:cs typeface="Calibri"/>
              </a:rPr>
              <a:t>να α</a:t>
            </a:r>
            <a:r>
              <a:rPr lang="fr-CA" dirty="0" err="1">
                <a:latin typeface="Calibri"/>
                <a:cs typeface="Calibri"/>
              </a:rPr>
              <a:t>κολουθήσουν</a:t>
            </a:r>
            <a:r>
              <a:rPr lang="fr-CA" dirty="0">
                <a:latin typeface="Calibri"/>
                <a:cs typeface="Calibri"/>
              </a:rPr>
              <a:t> το επ</a:t>
            </a:r>
            <a:r>
              <a:rPr lang="fr-CA" dirty="0" err="1">
                <a:latin typeface="Calibri"/>
                <a:cs typeface="Calibri"/>
              </a:rPr>
              <a:t>άγγελμ</a:t>
            </a:r>
            <a:r>
              <a:rPr lang="fr-CA" dirty="0">
                <a:latin typeface="Calibri"/>
                <a:cs typeface="Calibri"/>
              </a:rPr>
              <a:t>α του πα</a:t>
            </a:r>
            <a:r>
              <a:rPr lang="fr-CA" dirty="0" err="1">
                <a:latin typeface="Calibri"/>
                <a:cs typeface="Calibri"/>
              </a:rPr>
              <a:t>τέρ</a:t>
            </a:r>
            <a:r>
              <a:rPr lang="fr-CA" dirty="0">
                <a:latin typeface="Calibri"/>
                <a:cs typeface="Calibri"/>
              </a:rPr>
              <a:t>α τους αν δεν το ήθελαν, σε α</a:t>
            </a:r>
            <a:r>
              <a:rPr lang="fr-CA" dirty="0" err="1">
                <a:latin typeface="Calibri"/>
                <a:cs typeface="Calibri"/>
              </a:rPr>
              <a:t>ντίθεση</a:t>
            </a:r>
            <a:r>
              <a:rPr lang="fr-CA" dirty="0">
                <a:latin typeface="Calibri"/>
                <a:cs typeface="Calibri"/>
              </a:rPr>
              <a:t> με τις άλλες </a:t>
            </a:r>
            <a:r>
              <a:rPr lang="fr-CA" dirty="0" smtClean="0">
                <a:latin typeface="Calibri"/>
                <a:cs typeface="Calibri"/>
              </a:rPr>
              <a:t>συντεχνίες. </a:t>
            </a:r>
            <a:endParaRPr lang="el-GR" dirty="0" smtClean="0">
              <a:latin typeface="Calibri"/>
              <a:cs typeface="Calibri"/>
            </a:endParaRPr>
          </a:p>
          <a:p>
            <a:r>
              <a:rPr lang="fr-CA" dirty="0" smtClean="0">
                <a:latin typeface="Calibri"/>
                <a:cs typeface="Calibri"/>
              </a:rPr>
              <a:t>Μ</a:t>
            </a:r>
            <a:r>
              <a:rPr lang="el-GR" dirty="0" smtClean="0">
                <a:latin typeface="Calibri"/>
                <a:cs typeface="Calibri"/>
              </a:rPr>
              <a:t>άλιστα</a:t>
            </a:r>
            <a:r>
              <a:rPr lang="el-GR" dirty="0">
                <a:latin typeface="Calibri"/>
                <a:cs typeface="Calibri"/>
              </a:rPr>
              <a:t>, εάν διέθεταν νομική παιδεία, οι γιοί των δικηγόρων εγγράφονταν στo </a:t>
            </a:r>
            <a:r>
              <a:rPr lang="fr-CA" i="1" dirty="0" err="1">
                <a:latin typeface="Calibri"/>
                <a:cs typeface="Calibri"/>
              </a:rPr>
              <a:t>collegium</a:t>
            </a:r>
            <a:r>
              <a:rPr lang="fr-CA" i="1" dirty="0">
                <a:latin typeface="Calibri"/>
                <a:cs typeface="Calibri"/>
              </a:rPr>
              <a:t> </a:t>
            </a:r>
            <a:r>
              <a:rPr lang="el-GR" dirty="0">
                <a:latin typeface="Calibri"/>
                <a:cs typeface="Calibri"/>
              </a:rPr>
              <a:t>χωρίς να υποχρεούνται να καταβάλουν το τέλος που βάρυνε τους υπολοίπους εγγραφόμενους και χωρίς να υποβληθούν σε εξετάσεις.</a:t>
            </a:r>
          </a:p>
          <a:p>
            <a:r>
              <a:rPr lang="en-US" i="1" dirty="0">
                <a:latin typeface="Calibri"/>
                <a:cs typeface="Calibri"/>
              </a:rPr>
              <a:t>C.J., </a:t>
            </a:r>
            <a:r>
              <a:rPr lang="en-US" dirty="0">
                <a:latin typeface="Calibri"/>
                <a:cs typeface="Calibri"/>
              </a:rPr>
              <a:t>2, 7, 11, 1</a:t>
            </a:r>
            <a:r>
              <a:rPr lang="fr-CA" dirty="0">
                <a:latin typeface="Calibri"/>
                <a:cs typeface="Calibri"/>
              </a:rPr>
              <a:t>; 2, 8, 3 &amp; 5 &amp; </a:t>
            </a:r>
            <a:r>
              <a:rPr lang="fr-CA" dirty="0" smtClean="0">
                <a:latin typeface="Calibri"/>
                <a:cs typeface="Calibri"/>
              </a:rPr>
              <a:t>7</a:t>
            </a:r>
            <a:r>
              <a:rPr lang="fr-CA" dirty="0">
                <a:latin typeface="Calibri"/>
                <a:cs typeface="Calibri"/>
              </a:rPr>
              <a:t>,</a:t>
            </a:r>
            <a:r>
              <a:rPr lang="el-GR" dirty="0" smtClean="0">
                <a:latin typeface="Calibri"/>
                <a:cs typeface="Calibri"/>
              </a:rPr>
              <a:t> </a:t>
            </a:r>
            <a:r>
              <a:rPr lang="fr-CA" i="1" dirty="0">
                <a:latin typeface="Calibri"/>
                <a:cs typeface="Calibri"/>
              </a:rPr>
              <a:t>C.J., </a:t>
            </a:r>
            <a:r>
              <a:rPr lang="fr-CA" dirty="0">
                <a:latin typeface="Calibri"/>
                <a:cs typeface="Calibri"/>
              </a:rPr>
              <a:t>2, 7, 13. </a:t>
            </a:r>
            <a:endParaRPr lang="el-GR" dirty="0">
              <a:latin typeface="Calibri"/>
              <a:cs typeface="Calibri"/>
            </a:endParaRPr>
          </a:p>
          <a:p>
            <a:r>
              <a:rPr lang="fr-CA" dirty="0" smtClean="0">
                <a:latin typeface="Calibri"/>
                <a:cs typeface="Calibri"/>
              </a:rPr>
              <a:t> </a:t>
            </a:r>
            <a:endParaRPr lang="el-GR"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26800234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Κοινωνική τάξη</a:t>
            </a:r>
            <a:endParaRPr lang="en-US" dirty="0"/>
          </a:p>
        </p:txBody>
      </p:sp>
      <p:sp>
        <p:nvSpPr>
          <p:cNvPr id="3" name="Content Placeholder 2"/>
          <p:cNvSpPr>
            <a:spLocks noGrp="1"/>
          </p:cNvSpPr>
          <p:nvPr>
            <p:ph sz="quarter" idx="1"/>
          </p:nvPr>
        </p:nvSpPr>
        <p:spPr/>
        <p:txBody>
          <a:bodyPr/>
          <a:lstStyle/>
          <a:p>
            <a:r>
              <a:rPr lang="fr-CA" dirty="0">
                <a:latin typeface="Calibri"/>
                <a:cs typeface="Calibri"/>
              </a:rPr>
              <a:t>Η κοινωνική π</a:t>
            </a:r>
            <a:r>
              <a:rPr lang="fr-CA" dirty="0" err="1">
                <a:latin typeface="Calibri"/>
                <a:cs typeface="Calibri"/>
              </a:rPr>
              <a:t>ροέλευση</a:t>
            </a:r>
            <a:r>
              <a:rPr lang="fr-CA" dirty="0">
                <a:latin typeface="Calibri"/>
                <a:cs typeface="Calibri"/>
              </a:rPr>
              <a:t> των δικηγόρων που </a:t>
            </a:r>
            <a:r>
              <a:rPr lang="fr-CA" dirty="0" err="1">
                <a:latin typeface="Calibri"/>
                <a:cs typeface="Calibri"/>
              </a:rPr>
              <a:t>εγγράφοντ</a:t>
            </a:r>
            <a:r>
              <a:rPr lang="fr-CA" dirty="0">
                <a:latin typeface="Calibri"/>
                <a:cs typeface="Calibri"/>
              </a:rPr>
              <a:t>αι στις συντεχνίες π</a:t>
            </a:r>
            <a:r>
              <a:rPr lang="fr-CA" dirty="0" err="1">
                <a:latin typeface="Calibri"/>
                <a:cs typeface="Calibri"/>
              </a:rPr>
              <a:t>οικίλει</a:t>
            </a:r>
            <a:r>
              <a:rPr lang="fr-CA" dirty="0">
                <a:latin typeface="Calibri"/>
                <a:cs typeface="Calibri"/>
              </a:rPr>
              <a:t>. </a:t>
            </a:r>
            <a:endParaRPr lang="el-GR" dirty="0" smtClean="0">
              <a:latin typeface="Calibri"/>
              <a:cs typeface="Calibri"/>
            </a:endParaRPr>
          </a:p>
          <a:p>
            <a:r>
              <a:rPr lang="fr-CA" dirty="0" smtClean="0">
                <a:latin typeface="Calibri"/>
                <a:cs typeface="Calibri"/>
              </a:rPr>
              <a:t>Αρκετοί </a:t>
            </a:r>
            <a:r>
              <a:rPr lang="fr-CA" dirty="0">
                <a:latin typeface="Calibri"/>
                <a:cs typeface="Calibri"/>
              </a:rPr>
              <a:t>νέοι </a:t>
            </a:r>
            <a:r>
              <a:rPr lang="fr-CA" i="1" dirty="0" err="1">
                <a:latin typeface="Calibri"/>
                <a:cs typeface="Calibri"/>
              </a:rPr>
              <a:t>nobiles</a:t>
            </a:r>
            <a:r>
              <a:rPr lang="fr-CA" i="1" dirty="0">
                <a:latin typeface="Calibri"/>
                <a:cs typeface="Calibri"/>
              </a:rPr>
              <a:t> </a:t>
            </a:r>
            <a:r>
              <a:rPr lang="fr-CA" dirty="0">
                <a:latin typeface="Calibri"/>
                <a:cs typeface="Calibri"/>
              </a:rPr>
              <a:t>π</a:t>
            </a:r>
            <a:r>
              <a:rPr lang="fr-CA" dirty="0" err="1">
                <a:latin typeface="Calibri"/>
                <a:cs typeface="Calibri"/>
              </a:rPr>
              <a:t>ροτιμούν</a:t>
            </a:r>
            <a:r>
              <a:rPr lang="fr-CA" dirty="0">
                <a:latin typeface="Calibri"/>
                <a:cs typeface="Calibri"/>
              </a:rPr>
              <a:t> το επ</a:t>
            </a:r>
            <a:r>
              <a:rPr lang="fr-CA" dirty="0" err="1">
                <a:latin typeface="Calibri"/>
                <a:cs typeface="Calibri"/>
              </a:rPr>
              <a:t>άγγελμ</a:t>
            </a:r>
            <a:r>
              <a:rPr lang="fr-CA" dirty="0">
                <a:latin typeface="Calibri"/>
                <a:cs typeface="Calibri"/>
              </a:rPr>
              <a:t>α του δικηγόρου, </a:t>
            </a:r>
            <a:r>
              <a:rPr lang="fr-CA" dirty="0" err="1">
                <a:latin typeface="Calibri"/>
                <a:cs typeface="Calibri"/>
              </a:rPr>
              <a:t>Symmach</a:t>
            </a:r>
            <a:r>
              <a:rPr lang="fr-CA" dirty="0">
                <a:latin typeface="Calibri"/>
                <a:cs typeface="Calibri"/>
              </a:rPr>
              <a:t>. X, </a:t>
            </a:r>
            <a:r>
              <a:rPr lang="fr-CA" dirty="0" smtClean="0">
                <a:latin typeface="Calibri"/>
                <a:cs typeface="Calibri"/>
              </a:rPr>
              <a:t>43, </a:t>
            </a:r>
            <a:r>
              <a:rPr lang="fr-CA" dirty="0">
                <a:latin typeface="Calibri"/>
                <a:cs typeface="Calibri"/>
              </a:rPr>
              <a:t>V, 41 &amp; 74. </a:t>
            </a:r>
            <a:endParaRPr lang="el-GR" dirty="0" smtClean="0">
              <a:latin typeface="Calibri"/>
              <a:cs typeface="Calibri"/>
            </a:endParaRPr>
          </a:p>
          <a:p>
            <a:r>
              <a:rPr lang="fr-CA" dirty="0" smtClean="0">
                <a:latin typeface="Calibri"/>
                <a:cs typeface="Calibri"/>
              </a:rPr>
              <a:t>Οι </a:t>
            </a:r>
            <a:r>
              <a:rPr lang="fr-CA" dirty="0">
                <a:latin typeface="Calibri"/>
                <a:cs typeface="Calibri"/>
              </a:rPr>
              <a:t>π</a:t>
            </a:r>
            <a:r>
              <a:rPr lang="fr-CA" dirty="0" err="1">
                <a:latin typeface="Calibri"/>
                <a:cs typeface="Calibri"/>
              </a:rPr>
              <a:t>ηγές</a:t>
            </a:r>
            <a:r>
              <a:rPr lang="fr-CA" dirty="0">
                <a:latin typeface="Calibri"/>
                <a:cs typeface="Calibri"/>
              </a:rPr>
              <a:t> μα</a:t>
            </a:r>
            <a:r>
              <a:rPr lang="fr-CA" dirty="0" err="1">
                <a:latin typeface="Calibri"/>
                <a:cs typeface="Calibri"/>
              </a:rPr>
              <a:t>ρτυρούν</a:t>
            </a:r>
            <a:r>
              <a:rPr lang="fr-CA" dirty="0">
                <a:latin typeface="Calibri"/>
                <a:cs typeface="Calibri"/>
              </a:rPr>
              <a:t> όμως και την ύπα</a:t>
            </a:r>
            <a:r>
              <a:rPr lang="fr-CA" dirty="0" err="1">
                <a:latin typeface="Calibri"/>
                <a:cs typeface="Calibri"/>
              </a:rPr>
              <a:t>ρξη</a:t>
            </a:r>
            <a:r>
              <a:rPr lang="fr-CA" dirty="0">
                <a:latin typeface="Calibri"/>
                <a:cs typeface="Calibri"/>
              </a:rPr>
              <a:t> δικηγόρων χα</a:t>
            </a:r>
            <a:r>
              <a:rPr lang="fr-CA" dirty="0" err="1">
                <a:latin typeface="Calibri"/>
                <a:cs typeface="Calibri"/>
              </a:rPr>
              <a:t>μηλής</a:t>
            </a:r>
            <a:r>
              <a:rPr lang="fr-CA" dirty="0">
                <a:latin typeface="Calibri"/>
                <a:cs typeface="Calibri"/>
              </a:rPr>
              <a:t> κοινωνικής π</a:t>
            </a:r>
            <a:r>
              <a:rPr lang="fr-CA" dirty="0" err="1">
                <a:latin typeface="Calibri"/>
                <a:cs typeface="Calibri"/>
              </a:rPr>
              <a:t>ροέλευσης</a:t>
            </a:r>
            <a:r>
              <a:rPr lang="fr-CA" dirty="0">
                <a:latin typeface="Calibri"/>
                <a:cs typeface="Calibri"/>
              </a:rPr>
              <a:t> κα</a:t>
            </a:r>
            <a:r>
              <a:rPr lang="fr-CA" dirty="0" err="1">
                <a:latin typeface="Calibri"/>
                <a:cs typeface="Calibri"/>
              </a:rPr>
              <a:t>τά</a:t>
            </a:r>
            <a:r>
              <a:rPr lang="fr-CA" dirty="0">
                <a:latin typeface="Calibri"/>
                <a:cs typeface="Calibri"/>
              </a:rPr>
              <a:t> τους </a:t>
            </a:r>
            <a:r>
              <a:rPr lang="fr-CA" dirty="0" smtClean="0">
                <a:latin typeface="Calibri"/>
                <a:cs typeface="Calibri"/>
              </a:rPr>
              <a:t>5ο </a:t>
            </a:r>
            <a:r>
              <a:rPr lang="fr-CA" dirty="0">
                <a:latin typeface="Calibri"/>
                <a:cs typeface="Calibri"/>
              </a:rPr>
              <a:t>και </a:t>
            </a:r>
            <a:r>
              <a:rPr lang="fr-CA" dirty="0" smtClean="0">
                <a:latin typeface="Calibri"/>
                <a:cs typeface="Calibri"/>
              </a:rPr>
              <a:t>6ο </a:t>
            </a:r>
            <a:r>
              <a:rPr lang="fr-CA" dirty="0">
                <a:latin typeface="Calibri"/>
                <a:cs typeface="Calibri"/>
              </a:rPr>
              <a:t>αι., που α</a:t>
            </a:r>
            <a:r>
              <a:rPr lang="fr-CA" dirty="0" err="1">
                <a:latin typeface="Calibri"/>
                <a:cs typeface="Calibri"/>
              </a:rPr>
              <a:t>νελίσσοντ</a:t>
            </a:r>
            <a:r>
              <a:rPr lang="fr-CA" dirty="0">
                <a:latin typeface="Calibri"/>
                <a:cs typeface="Calibri"/>
              </a:rPr>
              <a:t>αι κοινωνικά </a:t>
            </a:r>
            <a:r>
              <a:rPr lang="el-GR" dirty="0" smtClean="0">
                <a:latin typeface="Calibri"/>
                <a:cs typeface="Calibri"/>
              </a:rPr>
              <a:t>χάρις σ</a:t>
            </a:r>
            <a:r>
              <a:rPr lang="fr-CA" dirty="0" smtClean="0">
                <a:latin typeface="Calibri"/>
                <a:cs typeface="Calibri"/>
              </a:rPr>
              <a:t>την </a:t>
            </a:r>
            <a:r>
              <a:rPr lang="fr-CA" dirty="0">
                <a:latin typeface="Calibri"/>
                <a:cs typeface="Calibri"/>
              </a:rPr>
              <a:t>άσκηση του επαγγέλματος.</a:t>
            </a:r>
            <a:r>
              <a:rPr lang="el-GR" dirty="0">
                <a:cs typeface="Calibri"/>
              </a:rPr>
              <a:t> </a:t>
            </a:r>
            <a:r>
              <a:rPr lang="fr-CA" i="1" dirty="0" smtClean="0">
                <a:latin typeface="Calibri"/>
                <a:cs typeface="Calibri"/>
              </a:rPr>
              <a:t>C.J</a:t>
            </a:r>
            <a:r>
              <a:rPr lang="fr-CA" i="1" dirty="0">
                <a:latin typeface="Calibri"/>
                <a:cs typeface="Calibri"/>
              </a:rPr>
              <a:t>., </a:t>
            </a:r>
            <a:r>
              <a:rPr lang="fr-CA" dirty="0">
                <a:latin typeface="Calibri"/>
                <a:cs typeface="Calibri"/>
              </a:rPr>
              <a:t>2, 8, 3; 2, 8, 7 </a:t>
            </a:r>
            <a:r>
              <a:rPr lang="fr-CA" dirty="0" err="1">
                <a:latin typeface="Calibri"/>
                <a:cs typeface="Calibri"/>
              </a:rPr>
              <a:t>pr</a:t>
            </a:r>
            <a:r>
              <a:rPr lang="fr-CA" dirty="0">
                <a:latin typeface="Calibri"/>
                <a:cs typeface="Calibri"/>
              </a:rPr>
              <a:t>.</a:t>
            </a:r>
            <a:endParaRPr lang="en-US" dirty="0"/>
          </a:p>
        </p:txBody>
      </p:sp>
    </p:spTree>
    <p:extLst>
      <p:ext uri="{BB962C8B-B14F-4D97-AF65-F5344CB8AC3E}">
        <p14:creationId xmlns:p14="http://schemas.microsoft.com/office/powerpoint/2010/main" val="14425309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Εγγραφή, εξέλιξη, ΔΣ, πειθαρχικός έλεγχος, ΓΣ συλλόγων</a:t>
            </a:r>
            <a:endParaRPr lang="en-US" dirty="0"/>
          </a:p>
        </p:txBody>
      </p:sp>
      <p:sp>
        <p:nvSpPr>
          <p:cNvPr id="3" name="Content Placeholder 2"/>
          <p:cNvSpPr>
            <a:spLocks noGrp="1"/>
          </p:cNvSpPr>
          <p:nvPr>
            <p:ph sz="quarter" idx="1"/>
          </p:nvPr>
        </p:nvSpPr>
        <p:spPr/>
        <p:txBody>
          <a:bodyPr>
            <a:normAutofit fontScale="77500" lnSpcReduction="20000"/>
          </a:bodyPr>
          <a:lstStyle/>
          <a:p>
            <a:r>
              <a:rPr lang="fr-CA" dirty="0">
                <a:latin typeface="Calibri"/>
                <a:cs typeface="Calibri"/>
              </a:rPr>
              <a:t>Ο έλεγχος των α</a:t>
            </a:r>
            <a:r>
              <a:rPr lang="fr-CA" dirty="0" err="1">
                <a:latin typeface="Calibri"/>
                <a:cs typeface="Calibri"/>
              </a:rPr>
              <a:t>ιτήσεων</a:t>
            </a:r>
            <a:r>
              <a:rPr lang="fr-CA" dirty="0">
                <a:latin typeface="Calibri"/>
                <a:cs typeface="Calibri"/>
              </a:rPr>
              <a:t> </a:t>
            </a:r>
            <a:r>
              <a:rPr lang="fr-CA" dirty="0" err="1">
                <a:latin typeface="Calibri"/>
                <a:cs typeface="Calibri"/>
              </a:rPr>
              <a:t>εγγρ</a:t>
            </a:r>
            <a:r>
              <a:rPr lang="fr-CA" dirty="0">
                <a:latin typeface="Calibri"/>
                <a:cs typeface="Calibri"/>
              </a:rPr>
              <a:t>α</a:t>
            </a:r>
            <a:r>
              <a:rPr lang="fr-CA" dirty="0" err="1">
                <a:latin typeface="Calibri"/>
                <a:cs typeface="Calibri"/>
              </a:rPr>
              <a:t>φής</a:t>
            </a:r>
            <a:r>
              <a:rPr lang="fr-CA" dirty="0">
                <a:latin typeface="Calibri"/>
                <a:cs typeface="Calibri"/>
              </a:rPr>
              <a:t> των δικηγόρων </a:t>
            </a:r>
            <a:r>
              <a:rPr lang="fr-CA" dirty="0" err="1">
                <a:latin typeface="Calibri"/>
                <a:cs typeface="Calibri"/>
              </a:rPr>
              <a:t>γίνετ</a:t>
            </a:r>
            <a:r>
              <a:rPr lang="fr-CA" dirty="0">
                <a:latin typeface="Calibri"/>
                <a:cs typeface="Calibri"/>
              </a:rPr>
              <a:t>αι απ</a:t>
            </a:r>
            <a:r>
              <a:rPr lang="fr-CA" dirty="0" err="1">
                <a:latin typeface="Calibri"/>
                <a:cs typeface="Calibri"/>
              </a:rPr>
              <a:t>ό</a:t>
            </a:r>
            <a:r>
              <a:rPr lang="fr-CA" dirty="0">
                <a:latin typeface="Calibri"/>
                <a:cs typeface="Calibri"/>
              </a:rPr>
              <a:t> τον α</a:t>
            </a:r>
            <a:r>
              <a:rPr lang="fr-CA" dirty="0" err="1">
                <a:latin typeface="Calibri"/>
                <a:cs typeface="Calibri"/>
              </a:rPr>
              <a:t>νώτ</a:t>
            </a:r>
            <a:r>
              <a:rPr lang="fr-CA" dirty="0">
                <a:latin typeface="Calibri"/>
                <a:cs typeface="Calibri"/>
              </a:rPr>
              <a:t>ατο </a:t>
            </a:r>
            <a:r>
              <a:rPr lang="fr-CA" dirty="0" err="1">
                <a:latin typeface="Calibri"/>
                <a:cs typeface="Calibri"/>
              </a:rPr>
              <a:t>δικ</a:t>
            </a:r>
            <a:r>
              <a:rPr lang="fr-CA" dirty="0">
                <a:latin typeface="Calibri"/>
                <a:cs typeface="Calibri"/>
              </a:rPr>
              <a:t>α</a:t>
            </a:r>
            <a:r>
              <a:rPr lang="fr-CA" dirty="0" err="1">
                <a:latin typeface="Calibri"/>
                <a:cs typeface="Calibri"/>
              </a:rPr>
              <a:t>στικό</a:t>
            </a:r>
            <a:r>
              <a:rPr lang="fr-CA" dirty="0">
                <a:latin typeface="Calibri"/>
                <a:cs typeface="Calibri"/>
              </a:rPr>
              <a:t> της </a:t>
            </a:r>
            <a:r>
              <a:rPr lang="fr-CA" dirty="0" err="1">
                <a:latin typeface="Calibri"/>
                <a:cs typeface="Calibri"/>
              </a:rPr>
              <a:t>δικ</a:t>
            </a:r>
            <a:r>
              <a:rPr lang="fr-CA" dirty="0">
                <a:latin typeface="Calibri"/>
                <a:cs typeface="Calibri"/>
              </a:rPr>
              <a:t>α</a:t>
            </a:r>
            <a:r>
              <a:rPr lang="fr-CA" dirty="0" err="1">
                <a:latin typeface="Calibri"/>
                <a:cs typeface="Calibri"/>
              </a:rPr>
              <a:t>ιοδοσί</a:t>
            </a:r>
            <a:r>
              <a:rPr lang="fr-CA" dirty="0">
                <a:latin typeface="Calibri"/>
                <a:cs typeface="Calibri"/>
              </a:rPr>
              <a:t>ας στην οπ</a:t>
            </a:r>
            <a:r>
              <a:rPr lang="fr-CA" dirty="0" err="1">
                <a:latin typeface="Calibri"/>
                <a:cs typeface="Calibri"/>
              </a:rPr>
              <a:t>οί</a:t>
            </a:r>
            <a:r>
              <a:rPr lang="fr-CA" dirty="0">
                <a:latin typeface="Calibri"/>
                <a:cs typeface="Calibri"/>
              </a:rPr>
              <a:t>α </a:t>
            </a:r>
            <a:r>
              <a:rPr lang="fr-CA" dirty="0" err="1">
                <a:latin typeface="Calibri"/>
                <a:cs typeface="Calibri"/>
              </a:rPr>
              <a:t>υ</a:t>
            </a:r>
            <a:r>
              <a:rPr lang="fr-CA" dirty="0">
                <a:latin typeface="Calibri"/>
                <a:cs typeface="Calibri"/>
              </a:rPr>
              <a:t>π</a:t>
            </a:r>
            <a:r>
              <a:rPr lang="fr-CA" dirty="0" err="1">
                <a:latin typeface="Calibri"/>
                <a:cs typeface="Calibri"/>
              </a:rPr>
              <a:t>άγοντ</a:t>
            </a:r>
            <a:r>
              <a:rPr lang="fr-CA" dirty="0">
                <a:latin typeface="Calibri"/>
                <a:cs typeface="Calibri"/>
              </a:rPr>
              <a:t>αι οι κα</a:t>
            </a:r>
            <a:r>
              <a:rPr lang="fr-CA" dirty="0" err="1">
                <a:latin typeface="Calibri"/>
                <a:cs typeface="Calibri"/>
              </a:rPr>
              <a:t>τά</a:t>
            </a:r>
            <a:r>
              <a:rPr lang="fr-CA" dirty="0">
                <a:latin typeface="Calibri"/>
                <a:cs typeface="Calibri"/>
              </a:rPr>
              <a:t> </a:t>
            </a:r>
            <a:r>
              <a:rPr lang="fr-CA" dirty="0" err="1">
                <a:latin typeface="Calibri"/>
                <a:cs typeface="Calibri"/>
              </a:rPr>
              <a:t>τό</a:t>
            </a:r>
            <a:r>
              <a:rPr lang="fr-CA" dirty="0">
                <a:latin typeface="Calibri"/>
                <a:cs typeface="Calibri"/>
              </a:rPr>
              <a:t>πους συντεχνίες. </a:t>
            </a:r>
            <a:endParaRPr lang="el-GR" dirty="0" smtClean="0">
              <a:latin typeface="Calibri"/>
              <a:cs typeface="Calibri"/>
            </a:endParaRPr>
          </a:p>
          <a:p>
            <a:r>
              <a:rPr lang="fr-CA" dirty="0" smtClean="0">
                <a:latin typeface="Calibri"/>
                <a:cs typeface="Calibri"/>
              </a:rPr>
              <a:t>Μετά </a:t>
            </a:r>
            <a:r>
              <a:rPr lang="fr-CA" dirty="0">
                <a:latin typeface="Calibri"/>
                <a:cs typeface="Calibri"/>
              </a:rPr>
              <a:t>την </a:t>
            </a:r>
            <a:r>
              <a:rPr lang="fr-CA" dirty="0" err="1">
                <a:latin typeface="Calibri"/>
                <a:cs typeface="Calibri"/>
              </a:rPr>
              <a:t>εγγρ</a:t>
            </a:r>
            <a:r>
              <a:rPr lang="fr-CA" dirty="0">
                <a:latin typeface="Calibri"/>
                <a:cs typeface="Calibri"/>
              </a:rPr>
              <a:t>α</a:t>
            </a:r>
            <a:r>
              <a:rPr lang="fr-CA" dirty="0" err="1">
                <a:latin typeface="Calibri"/>
                <a:cs typeface="Calibri"/>
              </a:rPr>
              <a:t>φή</a:t>
            </a:r>
            <a:r>
              <a:rPr lang="fr-CA" dirty="0">
                <a:latin typeface="Calibri"/>
                <a:cs typeface="Calibri"/>
              </a:rPr>
              <a:t> τους στο μητρώο, η </a:t>
            </a:r>
            <a:r>
              <a:rPr lang="el-GR" dirty="0">
                <a:latin typeface="Calibri"/>
                <a:cs typeface="Calibri"/>
              </a:rPr>
              <a:t>εξέλιξή των δικηγόρων στη διοίκηση του </a:t>
            </a:r>
            <a:r>
              <a:rPr lang="fr-CA" i="1" dirty="0" err="1">
                <a:latin typeface="Calibri"/>
                <a:cs typeface="Calibri"/>
              </a:rPr>
              <a:t>collegium</a:t>
            </a:r>
            <a:r>
              <a:rPr lang="fr-CA" dirty="0">
                <a:latin typeface="Calibri"/>
                <a:cs typeface="Calibri"/>
              </a:rPr>
              <a:t>, π</a:t>
            </a:r>
            <a:r>
              <a:rPr lang="fr-CA" dirty="0" err="1">
                <a:latin typeface="Calibri"/>
                <a:cs typeface="Calibri"/>
              </a:rPr>
              <a:t>εριλ</a:t>
            </a:r>
            <a:r>
              <a:rPr lang="fr-CA" dirty="0">
                <a:latin typeface="Calibri"/>
                <a:cs typeface="Calibri"/>
              </a:rPr>
              <a:t>αμβα</a:t>
            </a:r>
            <a:r>
              <a:rPr lang="fr-CA" dirty="0" err="1">
                <a:latin typeface="Calibri"/>
                <a:cs typeface="Calibri"/>
              </a:rPr>
              <a:t>νομένης</a:t>
            </a:r>
            <a:r>
              <a:rPr lang="fr-CA" dirty="0">
                <a:latin typeface="Calibri"/>
                <a:cs typeface="Calibri"/>
              </a:rPr>
              <a:t> και της θέσης </a:t>
            </a:r>
            <a:r>
              <a:rPr lang="fr-CA" i="1" dirty="0">
                <a:latin typeface="Calibri"/>
                <a:cs typeface="Calibri"/>
              </a:rPr>
              <a:t> </a:t>
            </a:r>
            <a:r>
              <a:rPr lang="fr-CA" dirty="0">
                <a:latin typeface="Calibri"/>
                <a:cs typeface="Calibri"/>
              </a:rPr>
              <a:t>του π</a:t>
            </a:r>
            <a:r>
              <a:rPr lang="fr-CA" dirty="0" err="1">
                <a:latin typeface="Calibri"/>
                <a:cs typeface="Calibri"/>
              </a:rPr>
              <a:t>ροέδρου</a:t>
            </a:r>
            <a:r>
              <a:rPr lang="fr-CA" dirty="0">
                <a:latin typeface="Calibri"/>
                <a:cs typeface="Calibri"/>
              </a:rPr>
              <a:t> (</a:t>
            </a:r>
            <a:r>
              <a:rPr lang="en-US" i="1" dirty="0" err="1">
                <a:solidFill>
                  <a:srgbClr val="FF0000"/>
                </a:solidFill>
                <a:latin typeface="Calibri"/>
                <a:cs typeface="Calibri"/>
              </a:rPr>
              <a:t>primas</a:t>
            </a:r>
            <a:r>
              <a:rPr lang="en-US" i="1" dirty="0">
                <a:solidFill>
                  <a:srgbClr val="FF0000"/>
                </a:solidFill>
                <a:latin typeface="Calibri"/>
                <a:cs typeface="Calibri"/>
              </a:rPr>
              <a:t> </a:t>
            </a:r>
            <a:r>
              <a:rPr lang="en-US" i="1" dirty="0" err="1">
                <a:solidFill>
                  <a:srgbClr val="FF0000"/>
                </a:solidFill>
                <a:latin typeface="Calibri"/>
                <a:cs typeface="Calibri"/>
              </a:rPr>
              <a:t>advocatorum</a:t>
            </a:r>
            <a:r>
              <a:rPr lang="en-US" dirty="0">
                <a:latin typeface="Calibri"/>
                <a:cs typeface="Calibri"/>
              </a:rPr>
              <a:t>)</a:t>
            </a:r>
            <a:r>
              <a:rPr lang="fr-CA" dirty="0">
                <a:latin typeface="Calibri"/>
                <a:cs typeface="Calibri"/>
              </a:rPr>
              <a:t>, α</a:t>
            </a:r>
            <a:r>
              <a:rPr lang="fr-CA" dirty="0" err="1">
                <a:latin typeface="Calibri"/>
                <a:cs typeface="Calibri"/>
              </a:rPr>
              <a:t>κολουθεί</a:t>
            </a:r>
            <a:r>
              <a:rPr lang="fr-CA" dirty="0">
                <a:latin typeface="Calibri"/>
                <a:cs typeface="Calibri"/>
              </a:rPr>
              <a:t> α</a:t>
            </a:r>
            <a:r>
              <a:rPr lang="fr-CA" dirty="0" err="1">
                <a:latin typeface="Calibri"/>
                <a:cs typeface="Calibri"/>
              </a:rPr>
              <a:t>υστηρώς</a:t>
            </a:r>
            <a:r>
              <a:rPr lang="fr-CA" dirty="0">
                <a:latin typeface="Calibri"/>
                <a:cs typeface="Calibri"/>
              </a:rPr>
              <a:t> τη σειρά α</a:t>
            </a:r>
            <a:r>
              <a:rPr lang="fr-CA" dirty="0" err="1">
                <a:latin typeface="Calibri"/>
                <a:cs typeface="Calibri"/>
              </a:rPr>
              <a:t>ρχ</a:t>
            </a:r>
            <a:r>
              <a:rPr lang="fr-CA" dirty="0">
                <a:latin typeface="Calibri"/>
                <a:cs typeface="Calibri"/>
              </a:rPr>
              <a:t>α</a:t>
            </a:r>
            <a:r>
              <a:rPr lang="fr-CA" dirty="0" err="1">
                <a:latin typeface="Calibri"/>
                <a:cs typeface="Calibri"/>
              </a:rPr>
              <a:t>ιότητος</a:t>
            </a:r>
            <a:r>
              <a:rPr lang="fr-CA" dirty="0">
                <a:latin typeface="Calibri"/>
                <a:cs typeface="Calibri"/>
              </a:rPr>
              <a:t> εγγραφής. </a:t>
            </a:r>
            <a:endParaRPr lang="el-GR" dirty="0" smtClean="0">
              <a:latin typeface="Calibri"/>
              <a:cs typeface="Calibri"/>
            </a:endParaRPr>
          </a:p>
          <a:p>
            <a:r>
              <a:rPr lang="fr-CA" dirty="0" err="1" smtClean="0">
                <a:latin typeface="Calibri"/>
                <a:cs typeface="Calibri"/>
              </a:rPr>
              <a:t>Στ</a:t>
            </a:r>
            <a:r>
              <a:rPr lang="el-GR" dirty="0" smtClean="0">
                <a:latin typeface="Calibri"/>
                <a:cs typeface="Calibri"/>
              </a:rPr>
              <a:t>α</a:t>
            </a:r>
            <a:r>
              <a:rPr lang="fr-CA" dirty="0" smtClean="0">
                <a:latin typeface="Calibri"/>
                <a:cs typeface="Calibri"/>
              </a:rPr>
              <a:t> </a:t>
            </a:r>
            <a:r>
              <a:rPr lang="fr-CA" dirty="0" err="1">
                <a:latin typeface="Calibri"/>
                <a:cs typeface="Calibri"/>
              </a:rPr>
              <a:t>μεγ</a:t>
            </a:r>
            <a:r>
              <a:rPr lang="fr-CA" dirty="0">
                <a:latin typeface="Calibri"/>
                <a:cs typeface="Calibri"/>
              </a:rPr>
              <a:t>α</a:t>
            </a:r>
            <a:r>
              <a:rPr lang="fr-CA" dirty="0" err="1">
                <a:latin typeface="Calibri"/>
                <a:cs typeface="Calibri"/>
              </a:rPr>
              <a:t>λύτερ</a:t>
            </a:r>
            <a:r>
              <a:rPr lang="fr-CA" dirty="0">
                <a:latin typeface="Calibri"/>
                <a:cs typeface="Calibri"/>
              </a:rPr>
              <a:t>α </a:t>
            </a:r>
            <a:r>
              <a:rPr lang="fr-CA" i="1" dirty="0" err="1">
                <a:latin typeface="Calibri"/>
                <a:cs typeface="Calibri"/>
              </a:rPr>
              <a:t>collegia</a:t>
            </a:r>
            <a:r>
              <a:rPr lang="fr-CA" dirty="0">
                <a:latin typeface="Calibri"/>
                <a:cs typeface="Calibri"/>
              </a:rPr>
              <a:t>, </a:t>
            </a:r>
            <a:r>
              <a:rPr lang="fr-CA" dirty="0" err="1">
                <a:latin typeface="Calibri"/>
                <a:cs typeface="Calibri"/>
              </a:rPr>
              <a:t>υ</a:t>
            </a:r>
            <a:r>
              <a:rPr lang="fr-CA" dirty="0">
                <a:latin typeface="Calibri"/>
                <a:cs typeface="Calibri"/>
              </a:rPr>
              <a:t>π</a:t>
            </a:r>
            <a:r>
              <a:rPr lang="fr-CA" dirty="0" err="1">
                <a:latin typeface="Calibri"/>
                <a:cs typeface="Calibri"/>
              </a:rPr>
              <a:t>ό</a:t>
            </a:r>
            <a:r>
              <a:rPr lang="fr-CA" dirty="0">
                <a:latin typeface="Calibri"/>
                <a:cs typeface="Calibri"/>
              </a:rPr>
              <a:t> τον π</a:t>
            </a:r>
            <a:r>
              <a:rPr lang="fr-CA" dirty="0" err="1">
                <a:latin typeface="Calibri"/>
                <a:cs typeface="Calibri"/>
              </a:rPr>
              <a:t>ρόεδρο</a:t>
            </a:r>
            <a:r>
              <a:rPr lang="fr-CA" dirty="0">
                <a:latin typeface="Calibri"/>
                <a:cs typeface="Calibri"/>
              </a:rPr>
              <a:t> </a:t>
            </a:r>
            <a:r>
              <a:rPr lang="fr-CA" dirty="0" err="1">
                <a:latin typeface="Calibri"/>
                <a:cs typeface="Calibri"/>
              </a:rPr>
              <a:t>υ</a:t>
            </a:r>
            <a:r>
              <a:rPr lang="fr-CA" dirty="0">
                <a:latin typeface="Calibri"/>
                <a:cs typeface="Calibri"/>
              </a:rPr>
              <a:t>π</a:t>
            </a:r>
            <a:r>
              <a:rPr lang="fr-CA" dirty="0" err="1">
                <a:latin typeface="Calibri"/>
                <a:cs typeface="Calibri"/>
              </a:rPr>
              <a:t>ήρχε</a:t>
            </a:r>
            <a:r>
              <a:rPr lang="fr-CA" dirty="0">
                <a:latin typeface="Calibri"/>
                <a:cs typeface="Calibri"/>
              </a:rPr>
              <a:t> </a:t>
            </a:r>
            <a:r>
              <a:rPr lang="fr-CA" dirty="0">
                <a:solidFill>
                  <a:srgbClr val="FF0000"/>
                </a:solidFill>
                <a:latin typeface="Calibri"/>
                <a:cs typeface="Calibri"/>
              </a:rPr>
              <a:t>π</a:t>
            </a:r>
            <a:r>
              <a:rPr lang="fr-CA" dirty="0" err="1">
                <a:solidFill>
                  <a:srgbClr val="FF0000"/>
                </a:solidFill>
                <a:latin typeface="Calibri"/>
                <a:cs typeface="Calibri"/>
              </a:rPr>
              <a:t>ολυμελές</a:t>
            </a:r>
            <a:r>
              <a:rPr lang="fr-CA" dirty="0">
                <a:solidFill>
                  <a:srgbClr val="FF0000"/>
                </a:solidFill>
                <a:latin typeface="Calibri"/>
                <a:cs typeface="Calibri"/>
              </a:rPr>
              <a:t> </a:t>
            </a:r>
            <a:r>
              <a:rPr lang="fr-CA" dirty="0" err="1">
                <a:solidFill>
                  <a:srgbClr val="FF0000"/>
                </a:solidFill>
                <a:latin typeface="Calibri"/>
                <a:cs typeface="Calibri"/>
              </a:rPr>
              <a:t>συμ</a:t>
            </a:r>
            <a:r>
              <a:rPr lang="fr-CA" dirty="0">
                <a:solidFill>
                  <a:srgbClr val="FF0000"/>
                </a:solidFill>
                <a:latin typeface="Calibri"/>
                <a:cs typeface="Calibri"/>
              </a:rPr>
              <a:t>β</a:t>
            </a:r>
            <a:r>
              <a:rPr lang="fr-CA" dirty="0" err="1">
                <a:solidFill>
                  <a:srgbClr val="FF0000"/>
                </a:solidFill>
                <a:latin typeface="Calibri"/>
                <a:cs typeface="Calibri"/>
              </a:rPr>
              <a:t>ούλιο</a:t>
            </a:r>
            <a:r>
              <a:rPr lang="fr-CA" dirty="0">
                <a:solidFill>
                  <a:srgbClr val="FF0000"/>
                </a:solidFill>
                <a:latin typeface="Calibri"/>
                <a:cs typeface="Calibri"/>
              </a:rPr>
              <a:t> </a:t>
            </a:r>
            <a:r>
              <a:rPr lang="el-GR" dirty="0">
                <a:latin typeface="Calibri"/>
                <a:cs typeface="Calibri"/>
              </a:rPr>
              <a:t>τα μέλη του οποίου αναδεικνύονται επίσης κατά σειρά </a:t>
            </a:r>
            <a:r>
              <a:rPr lang="el-GR" dirty="0" smtClean="0">
                <a:latin typeface="Calibri"/>
                <a:cs typeface="Calibri"/>
              </a:rPr>
              <a:t>αρχαιότητος. </a:t>
            </a:r>
          </a:p>
          <a:p>
            <a:r>
              <a:rPr lang="el-GR" dirty="0" smtClean="0">
                <a:latin typeface="Calibri"/>
                <a:cs typeface="Calibri"/>
              </a:rPr>
              <a:t>Μέλη συμβουλίου: είναι </a:t>
            </a:r>
            <a:r>
              <a:rPr lang="el-GR" dirty="0">
                <a:latin typeface="Calibri"/>
                <a:cs typeface="Calibri"/>
              </a:rPr>
              <a:t>προσωπικά υπεύθυνα, επί ποινή προστίμου, για τον έλεγχο της τήρησης των κανονισμών της συντεχνίας από τους συναδέλφους τους. </a:t>
            </a:r>
            <a:endParaRPr lang="el-GR" dirty="0" smtClean="0">
              <a:latin typeface="Calibri"/>
              <a:cs typeface="Calibri"/>
            </a:endParaRPr>
          </a:p>
          <a:p>
            <a:r>
              <a:rPr lang="en-US" dirty="0" smtClean="0">
                <a:latin typeface="Calibri"/>
                <a:cs typeface="Calibri"/>
              </a:rPr>
              <a:t>To </a:t>
            </a:r>
            <a:r>
              <a:rPr lang="el-GR" dirty="0">
                <a:latin typeface="Calibri"/>
                <a:cs typeface="Calibri"/>
              </a:rPr>
              <a:t>σύνολο των δικηγόρων της συντεχνίας συγκροτεί </a:t>
            </a:r>
            <a:r>
              <a:rPr lang="el-GR" dirty="0" smtClean="0">
                <a:solidFill>
                  <a:srgbClr val="FF0000"/>
                </a:solidFill>
                <a:latin typeface="Calibri"/>
                <a:cs typeface="Calibri"/>
              </a:rPr>
              <a:t>τη </a:t>
            </a:r>
            <a:r>
              <a:rPr lang="el-GR" dirty="0">
                <a:solidFill>
                  <a:srgbClr val="FF0000"/>
                </a:solidFill>
                <a:latin typeface="Calibri"/>
                <a:cs typeface="Calibri"/>
              </a:rPr>
              <a:t>γενική της συνέλευση</a:t>
            </a:r>
            <a:r>
              <a:rPr lang="el-GR" dirty="0" smtClean="0">
                <a:latin typeface="Calibri"/>
                <a:cs typeface="Calibri"/>
              </a:rPr>
              <a:t>.</a:t>
            </a:r>
          </a:p>
          <a:p>
            <a:r>
              <a:rPr lang="fr-CA" i="1" dirty="0" smtClean="0">
                <a:latin typeface="Calibri"/>
                <a:cs typeface="Calibri"/>
              </a:rPr>
              <a:t> </a:t>
            </a:r>
            <a:r>
              <a:rPr lang="fr-CA" i="1" dirty="0">
                <a:latin typeface="Calibri"/>
                <a:cs typeface="Calibri"/>
              </a:rPr>
              <a:t>C.J., </a:t>
            </a:r>
            <a:r>
              <a:rPr lang="fr-CA" dirty="0">
                <a:latin typeface="Calibri"/>
                <a:cs typeface="Calibri"/>
              </a:rPr>
              <a:t>2, 7, 13 : « </a:t>
            </a:r>
            <a:r>
              <a:rPr lang="fr-CA" i="1" dirty="0" err="1">
                <a:latin typeface="Calibri"/>
                <a:cs typeface="Calibri"/>
              </a:rPr>
              <a:t>petitionem</a:t>
            </a:r>
            <a:r>
              <a:rPr lang="fr-CA" i="1" dirty="0">
                <a:latin typeface="Calibri"/>
                <a:cs typeface="Calibri"/>
              </a:rPr>
              <a:t> </a:t>
            </a:r>
            <a:r>
              <a:rPr lang="fr-CA" i="1" dirty="0" err="1">
                <a:latin typeface="Calibri"/>
                <a:cs typeface="Calibri"/>
              </a:rPr>
              <a:t>virorum</a:t>
            </a:r>
            <a:r>
              <a:rPr lang="fr-CA" i="1" dirty="0">
                <a:latin typeface="Calibri"/>
                <a:cs typeface="Calibri"/>
              </a:rPr>
              <a:t> </a:t>
            </a:r>
            <a:r>
              <a:rPr lang="fr-CA" i="1" dirty="0" err="1">
                <a:latin typeface="Calibri"/>
                <a:cs typeface="Calibri"/>
              </a:rPr>
              <a:t>disertissimorum</a:t>
            </a:r>
            <a:r>
              <a:rPr lang="fr-CA" i="1" dirty="0">
                <a:latin typeface="Calibri"/>
                <a:cs typeface="Calibri"/>
              </a:rPr>
              <a:t> </a:t>
            </a:r>
            <a:r>
              <a:rPr lang="fr-CA" i="1" dirty="0" err="1">
                <a:latin typeface="Calibri"/>
                <a:cs typeface="Calibri"/>
              </a:rPr>
              <a:t>advocatorum</a:t>
            </a:r>
            <a:r>
              <a:rPr lang="fr-CA" dirty="0">
                <a:latin typeface="Calibri"/>
                <a:cs typeface="Calibri"/>
              </a:rPr>
              <a:t> »</a:t>
            </a:r>
            <a:endParaRPr lang="el-GR" dirty="0">
              <a:latin typeface="Calibri"/>
              <a:cs typeface="Calibri"/>
            </a:endParaRPr>
          </a:p>
          <a:p>
            <a:r>
              <a:rPr lang="fr-CA" i="1" dirty="0" smtClean="0">
                <a:latin typeface="Calibri"/>
                <a:cs typeface="Calibri"/>
              </a:rPr>
              <a:t>C.J</a:t>
            </a:r>
            <a:r>
              <a:rPr lang="fr-CA" i="1" dirty="0">
                <a:latin typeface="Calibri"/>
                <a:cs typeface="Calibri"/>
              </a:rPr>
              <a:t>., </a:t>
            </a:r>
            <a:r>
              <a:rPr lang="fr-CA" dirty="0">
                <a:latin typeface="Calibri"/>
                <a:cs typeface="Calibri"/>
              </a:rPr>
              <a:t>2, 8, 7, </a:t>
            </a:r>
            <a:r>
              <a:rPr lang="fr-CA" dirty="0" smtClean="0">
                <a:latin typeface="Calibri"/>
                <a:cs typeface="Calibri"/>
              </a:rPr>
              <a:t>1</a:t>
            </a:r>
            <a:r>
              <a:rPr lang="el-GR" dirty="0" smtClean="0">
                <a:latin typeface="Calibri"/>
                <a:cs typeface="Calibri"/>
              </a:rPr>
              <a:t>, </a:t>
            </a:r>
            <a:r>
              <a:rPr lang="fr-CA" i="1" dirty="0" smtClean="0">
                <a:latin typeface="Calibri"/>
                <a:cs typeface="Calibri"/>
              </a:rPr>
              <a:t>C.J</a:t>
            </a:r>
            <a:r>
              <a:rPr lang="fr-CA" i="1" dirty="0">
                <a:latin typeface="Calibri"/>
                <a:cs typeface="Calibri"/>
              </a:rPr>
              <a:t>., </a:t>
            </a:r>
            <a:r>
              <a:rPr lang="fr-CA" dirty="0">
                <a:latin typeface="Calibri"/>
                <a:cs typeface="Calibri"/>
              </a:rPr>
              <a:t>2, 8, 7</a:t>
            </a:r>
            <a:r>
              <a:rPr lang="el-GR" dirty="0">
                <a:latin typeface="Calibri"/>
                <a:cs typeface="Calibri"/>
              </a:rPr>
              <a:t>, 3</a:t>
            </a:r>
            <a:r>
              <a:rPr lang="fr-CA" dirty="0">
                <a:latin typeface="Calibri"/>
                <a:cs typeface="Calibri"/>
              </a:rPr>
              <a:t>. </a:t>
            </a:r>
            <a:r>
              <a:rPr lang="fr-CA" dirty="0" smtClean="0">
                <a:latin typeface="Calibri"/>
                <a:cs typeface="Calibri"/>
              </a:rPr>
              <a:t> </a:t>
            </a:r>
            <a:endParaRPr lang="el-GR" dirty="0">
              <a:latin typeface="Calibri"/>
              <a:cs typeface="Calibri"/>
            </a:endParaRPr>
          </a:p>
          <a:p>
            <a:endParaRPr lang="en-US" dirty="0"/>
          </a:p>
        </p:txBody>
      </p:sp>
    </p:spTree>
    <p:extLst>
      <p:ext uri="{BB962C8B-B14F-4D97-AF65-F5344CB8AC3E}">
        <p14:creationId xmlns:p14="http://schemas.microsoft.com/office/powerpoint/2010/main" val="37719243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Περιορισμοί ηλικίας</a:t>
            </a:r>
            <a:endParaRPr lang="en-US" dirty="0"/>
          </a:p>
        </p:txBody>
      </p:sp>
      <p:sp>
        <p:nvSpPr>
          <p:cNvPr id="3" name="Content Placeholder 2"/>
          <p:cNvSpPr>
            <a:spLocks noGrp="1"/>
          </p:cNvSpPr>
          <p:nvPr>
            <p:ph sz="quarter" idx="1"/>
          </p:nvPr>
        </p:nvSpPr>
        <p:spPr>
          <a:xfrm>
            <a:off x="457200" y="1219200"/>
            <a:ext cx="8229600" cy="5522168"/>
          </a:xfrm>
        </p:spPr>
        <p:txBody>
          <a:bodyPr>
            <a:normAutofit/>
          </a:bodyPr>
          <a:lstStyle/>
          <a:p>
            <a:r>
              <a:rPr lang="el-GR" dirty="0"/>
              <a:t>Η προσπάθεια </a:t>
            </a:r>
            <a:r>
              <a:rPr lang="el-GR" dirty="0" smtClean="0"/>
              <a:t>περιορισμού του </a:t>
            </a:r>
            <a:r>
              <a:rPr lang="el-GR" dirty="0"/>
              <a:t>αριθμού των δικηγόρων στοχεύει τόσο τον περιορισμό των εισερχομένων στο επάγγελμα όσο και την αποχώρηση των μεγαλυτέρων σε ηλικία προς όφελος των νέων.  </a:t>
            </a:r>
            <a:endParaRPr lang="el-GR" dirty="0" smtClean="0"/>
          </a:p>
          <a:p>
            <a:r>
              <a:rPr lang="el-GR" dirty="0" smtClean="0"/>
              <a:t>Ο </a:t>
            </a:r>
            <a:r>
              <a:rPr lang="el-GR" dirty="0">
                <a:solidFill>
                  <a:srgbClr val="FF0000"/>
                </a:solidFill>
              </a:rPr>
              <a:t>μέγιστος αριθμός των ετών </a:t>
            </a:r>
            <a:r>
              <a:rPr lang="el-GR" dirty="0"/>
              <a:t>που μπορεί ένας δικηγόρος να ασκήσει το επάγγελμα ορίζεται με μία Νεαρά του Θεοδοσίου </a:t>
            </a:r>
            <a:r>
              <a:rPr lang="fr-CA" dirty="0"/>
              <a:t>II </a:t>
            </a:r>
            <a:r>
              <a:rPr lang="el-GR" dirty="0"/>
              <a:t>του 439 </a:t>
            </a:r>
            <a:r>
              <a:rPr lang="el-GR" dirty="0">
                <a:solidFill>
                  <a:srgbClr val="FF0000"/>
                </a:solidFill>
              </a:rPr>
              <a:t>σε 20 χρόνια</a:t>
            </a:r>
            <a:r>
              <a:rPr lang="el-GR" dirty="0"/>
              <a:t>. </a:t>
            </a:r>
            <a:r>
              <a:rPr lang="fr-CA" dirty="0"/>
              <a:t>H </a:t>
            </a:r>
            <a:r>
              <a:rPr lang="el-GR" dirty="0"/>
              <a:t>διάταξη αυτή όμως θα πάψει να ισχύει επί Ιουστινιανού. </a:t>
            </a:r>
            <a:endParaRPr lang="el-GR" dirty="0" smtClean="0"/>
          </a:p>
          <a:p>
            <a:endParaRPr lang="en-US" dirty="0"/>
          </a:p>
        </p:txBody>
      </p:sp>
    </p:spTree>
    <p:extLst>
      <p:ext uri="{BB962C8B-B14F-4D97-AF65-F5344CB8AC3E}">
        <p14:creationId xmlns:p14="http://schemas.microsoft.com/office/powerpoint/2010/main" val="63832061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Ασυμβίβαστα</a:t>
            </a:r>
            <a:endParaRPr lang="en-US" dirty="0"/>
          </a:p>
        </p:txBody>
      </p:sp>
      <p:sp>
        <p:nvSpPr>
          <p:cNvPr id="3" name="Content Placeholder 2"/>
          <p:cNvSpPr>
            <a:spLocks noGrp="1"/>
          </p:cNvSpPr>
          <p:nvPr>
            <p:ph sz="quarter" idx="1"/>
          </p:nvPr>
        </p:nvSpPr>
        <p:spPr/>
        <p:txBody>
          <a:bodyPr>
            <a:normAutofit fontScale="62500" lnSpcReduction="20000"/>
          </a:bodyPr>
          <a:lstStyle/>
          <a:p>
            <a:r>
              <a:rPr lang="el-GR" sz="3200" dirty="0"/>
              <a:t>Την ίδια εποχή, καθιερώνονται ορισμένα </a:t>
            </a:r>
            <a:r>
              <a:rPr lang="el-GR" sz="3200" dirty="0">
                <a:solidFill>
                  <a:srgbClr val="FF0000"/>
                </a:solidFill>
              </a:rPr>
              <a:t>ασυμβίβαστα</a:t>
            </a:r>
            <a:r>
              <a:rPr lang="el-GR" sz="3200" dirty="0"/>
              <a:t> που αποσκοπούν στην εξασφάλιση της ανεξαρτησίας του δικηγορικού λειτουργήματος, με τη απαγόρευση ασκήσεως του επαγγέλματος από όσους ασκούν ήδη άλλα επαγγέλματα. Ορίζεται ότι ο δικηγόρος δεν μπορεί να κατέχει</a:t>
            </a:r>
            <a:r>
              <a:rPr lang="fr-CA" sz="3200" dirty="0"/>
              <a:t>;</a:t>
            </a:r>
          </a:p>
          <a:p>
            <a:pPr lvl="1"/>
            <a:r>
              <a:rPr lang="fr-CA" sz="3200" dirty="0"/>
              <a:t>E</a:t>
            </a:r>
            <a:r>
              <a:rPr lang="el-GR" sz="3200" dirty="0"/>
              <a:t>κκλησιαστικά αξιώματα </a:t>
            </a:r>
            <a:endParaRPr lang="fr-CA" sz="3200" dirty="0"/>
          </a:p>
          <a:p>
            <a:pPr lvl="1"/>
            <a:r>
              <a:rPr lang="el-GR" sz="3200" dirty="0"/>
              <a:t>ή να είναι συγχρόνως δικαστής. </a:t>
            </a:r>
          </a:p>
          <a:p>
            <a:pPr lvl="1"/>
            <a:r>
              <a:rPr lang="el-GR" sz="3200" dirty="0"/>
              <a:t>Δεν επιτρέπεται επίσης στον δικηγόρο να κατέχει παραλλήλως τη θέση του </a:t>
            </a:r>
            <a:r>
              <a:rPr lang="el-GR" sz="3200" i="1" dirty="0"/>
              <a:t>adsessor</a:t>
            </a:r>
            <a:r>
              <a:rPr lang="el-GR" sz="3200" dirty="0"/>
              <a:t>, δηλαδή του νομικού συμβούλου των δικαστών</a:t>
            </a:r>
            <a:r>
              <a:rPr lang="fr-CA" sz="3200" dirty="0"/>
              <a:t>, </a:t>
            </a:r>
            <a:r>
              <a:rPr lang="el-GR" sz="3200" dirty="0"/>
              <a:t>γιατί, όπως αναφέρεται στη διάταξη του 529, και τα δύο επαγγέλματα προσφέρουν επαρκή απασχόληση σε αυτούς που τα ασκούν ευσυνείδητα. </a:t>
            </a:r>
          </a:p>
          <a:p>
            <a:r>
              <a:rPr lang="el-GR" sz="3200" dirty="0"/>
              <a:t>Τα ασυμβίβαστα αυτά παύουν να ισχύουν μετά το τέλος της θητείας των δικηγόρων.</a:t>
            </a:r>
            <a:endParaRPr lang="fr-CA" sz="3200" dirty="0"/>
          </a:p>
          <a:p>
            <a:r>
              <a:rPr lang="el-GR" sz="3200" dirty="0"/>
              <a:t> Δεν υπήρχε πάντως ασυμβίβαστο για την παράλληλη άσκηση της δικηγορίας και του επαγγέλματος του </a:t>
            </a:r>
            <a:r>
              <a:rPr lang="el-GR" sz="3200" dirty="0">
                <a:solidFill>
                  <a:srgbClr val="FF0000"/>
                </a:solidFill>
              </a:rPr>
              <a:t>καθηγητή της ρητορικής</a:t>
            </a:r>
            <a:r>
              <a:rPr lang="el-GR" sz="3200" dirty="0"/>
              <a:t>, όπως έκανε ο Μεγ.Βασίλειος στην Καισάρεια της Καππαδοκίας τον 4ο αιώνα</a:t>
            </a:r>
            <a:r>
              <a:rPr lang="fr-CA" sz="3200" dirty="0"/>
              <a:t>.</a:t>
            </a:r>
            <a:endParaRPr lang="el-GR" sz="3200" dirty="0"/>
          </a:p>
          <a:p>
            <a:endParaRPr lang="en-US" dirty="0"/>
          </a:p>
        </p:txBody>
      </p:sp>
    </p:spTree>
    <p:extLst>
      <p:ext uri="{BB962C8B-B14F-4D97-AF65-F5344CB8AC3E}">
        <p14:creationId xmlns:p14="http://schemas.microsoft.com/office/powerpoint/2010/main" val="30828935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Απαγόρευση απουσίας, άδεια μετακίνησης</a:t>
            </a:r>
            <a:endParaRPr lang="en-US" dirty="0"/>
          </a:p>
        </p:txBody>
      </p:sp>
      <p:sp>
        <p:nvSpPr>
          <p:cNvPr id="3" name="Content Placeholder 2"/>
          <p:cNvSpPr>
            <a:spLocks noGrp="1"/>
          </p:cNvSpPr>
          <p:nvPr>
            <p:ph sz="quarter" idx="1"/>
          </p:nvPr>
        </p:nvSpPr>
        <p:spPr/>
        <p:txBody>
          <a:bodyPr/>
          <a:lstStyle/>
          <a:p>
            <a:r>
              <a:rPr lang="el-GR" dirty="0">
                <a:latin typeface="Calibri"/>
                <a:cs typeface="Calibri"/>
              </a:rPr>
              <a:t>Οι δικηγόροι δεν επιτρέπεται να απουσιάζουν από την πόλη στην οποία είναι εγγεγραμμένοι </a:t>
            </a:r>
            <a:r>
              <a:rPr lang="el-GR" dirty="0">
                <a:solidFill>
                  <a:srgbClr val="FF0000"/>
                </a:solidFill>
                <a:latin typeface="Calibri"/>
                <a:cs typeface="Calibri"/>
              </a:rPr>
              <a:t>πάνω από δύο έως πέντε χρόνια</a:t>
            </a:r>
            <a:r>
              <a:rPr lang="el-GR" dirty="0">
                <a:latin typeface="Calibri"/>
                <a:cs typeface="Calibri"/>
              </a:rPr>
              <a:t>. Στόχος των ρυθμίσεων αυτών είναι να αποφεύγεται καθυστέρηση της εκδίκασης των υποθέσεων υπό το πρόσχημα της απουσίας του δικηγόρου. </a:t>
            </a:r>
            <a:endParaRPr lang="el-GR" dirty="0" smtClean="0">
              <a:latin typeface="Calibri"/>
              <a:cs typeface="Calibri"/>
            </a:endParaRPr>
          </a:p>
          <a:p>
            <a:r>
              <a:rPr lang="en-US" dirty="0" smtClean="0">
                <a:latin typeface="Calibri"/>
                <a:cs typeface="Calibri"/>
              </a:rPr>
              <a:t>O</a:t>
            </a:r>
            <a:r>
              <a:rPr lang="el-GR" dirty="0" smtClean="0">
                <a:latin typeface="Calibri"/>
                <a:cs typeface="Calibri"/>
              </a:rPr>
              <a:t>πως </a:t>
            </a:r>
            <a:r>
              <a:rPr lang="el-GR" dirty="0">
                <a:latin typeface="Calibri"/>
                <a:cs typeface="Calibri"/>
              </a:rPr>
              <a:t>προκύπτει από τις σχετικές διατάξεις, γ</a:t>
            </a:r>
            <a:r>
              <a:rPr lang="fr-CA" dirty="0">
                <a:latin typeface="Calibri"/>
                <a:cs typeface="Calibri"/>
              </a:rPr>
              <a:t>ια τις μετακινήσεις των δικηγόρων απ</a:t>
            </a:r>
            <a:r>
              <a:rPr lang="fr-CA" dirty="0" err="1">
                <a:latin typeface="Calibri"/>
                <a:cs typeface="Calibri"/>
              </a:rPr>
              <a:t>ό</a:t>
            </a:r>
            <a:r>
              <a:rPr lang="fr-CA" dirty="0">
                <a:latin typeface="Calibri"/>
                <a:cs typeface="Calibri"/>
              </a:rPr>
              <a:t> την </a:t>
            </a:r>
            <a:r>
              <a:rPr lang="fr-CA" dirty="0" err="1">
                <a:latin typeface="Calibri"/>
                <a:cs typeface="Calibri"/>
              </a:rPr>
              <a:t>έδρ</a:t>
            </a:r>
            <a:r>
              <a:rPr lang="fr-CA" dirty="0">
                <a:latin typeface="Calibri"/>
                <a:cs typeface="Calibri"/>
              </a:rPr>
              <a:t>α τους απα</a:t>
            </a:r>
            <a:r>
              <a:rPr lang="fr-CA" dirty="0" err="1">
                <a:latin typeface="Calibri"/>
                <a:cs typeface="Calibri"/>
              </a:rPr>
              <a:t>ιτείτ</a:t>
            </a:r>
            <a:r>
              <a:rPr lang="fr-CA" dirty="0">
                <a:latin typeface="Calibri"/>
                <a:cs typeface="Calibri"/>
              </a:rPr>
              <a:t>αι </a:t>
            </a:r>
            <a:r>
              <a:rPr lang="fr-CA" dirty="0">
                <a:solidFill>
                  <a:srgbClr val="FF0000"/>
                </a:solidFill>
                <a:latin typeface="Calibri"/>
                <a:cs typeface="Calibri"/>
              </a:rPr>
              <a:t>π</a:t>
            </a:r>
            <a:r>
              <a:rPr lang="fr-CA" dirty="0" err="1">
                <a:solidFill>
                  <a:srgbClr val="FF0000"/>
                </a:solidFill>
                <a:latin typeface="Calibri"/>
                <a:cs typeface="Calibri"/>
              </a:rPr>
              <a:t>ροηγούμενη</a:t>
            </a:r>
            <a:r>
              <a:rPr lang="fr-CA" dirty="0">
                <a:solidFill>
                  <a:srgbClr val="FF0000"/>
                </a:solidFill>
                <a:latin typeface="Calibri"/>
                <a:cs typeface="Calibri"/>
              </a:rPr>
              <a:t> ενημέρωση της συντεχνίας</a:t>
            </a:r>
            <a:r>
              <a:rPr lang="fr-CA" dirty="0">
                <a:latin typeface="Calibri"/>
                <a:cs typeface="Calibri"/>
              </a:rPr>
              <a:t>.</a:t>
            </a:r>
            <a:endParaRPr lang="el-GR" dirty="0">
              <a:latin typeface="Calibri"/>
              <a:cs typeface="Calibri"/>
            </a:endParaRPr>
          </a:p>
          <a:p>
            <a:r>
              <a:rPr lang="fr-CA" i="1" dirty="0"/>
              <a:t>C.J., </a:t>
            </a:r>
            <a:r>
              <a:rPr lang="fr-CA" dirty="0"/>
              <a:t>2, 8, 7, 2. </a:t>
            </a:r>
            <a:endParaRPr lang="el-GR" dirty="0"/>
          </a:p>
          <a:p>
            <a:endParaRPr lang="en-US" dirty="0"/>
          </a:p>
        </p:txBody>
      </p:sp>
    </p:spTree>
    <p:extLst>
      <p:ext uri="{BB962C8B-B14F-4D97-AF65-F5344CB8AC3E}">
        <p14:creationId xmlns:p14="http://schemas.microsoft.com/office/powerpoint/2010/main" val="42025815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Προνόμια</a:t>
            </a:r>
            <a:endParaRPr lang="en-US" dirty="0"/>
          </a:p>
        </p:txBody>
      </p:sp>
      <p:sp>
        <p:nvSpPr>
          <p:cNvPr id="3" name="Content Placeholder 2"/>
          <p:cNvSpPr>
            <a:spLocks noGrp="1"/>
          </p:cNvSpPr>
          <p:nvPr>
            <p:ph sz="quarter" idx="1"/>
          </p:nvPr>
        </p:nvSpPr>
        <p:spPr/>
        <p:txBody>
          <a:bodyPr>
            <a:normAutofit fontScale="92500" lnSpcReduction="20000"/>
          </a:bodyPr>
          <a:lstStyle/>
          <a:p>
            <a:r>
              <a:rPr lang="fr-CA" dirty="0">
                <a:latin typeface="Calibri"/>
                <a:cs typeface="Calibri"/>
              </a:rPr>
              <a:t>H </a:t>
            </a:r>
            <a:r>
              <a:rPr lang="el-GR" dirty="0">
                <a:latin typeface="Calibri"/>
                <a:cs typeface="Calibri"/>
              </a:rPr>
              <a:t>άσκηση της δικηγορίας συνοδεύεται από ειδικά προνόμια, όπως την </a:t>
            </a:r>
            <a:r>
              <a:rPr lang="el-GR" dirty="0">
                <a:solidFill>
                  <a:srgbClr val="FF0000"/>
                </a:solidFill>
                <a:latin typeface="Calibri"/>
                <a:cs typeface="Calibri"/>
              </a:rPr>
              <a:t>απαλλαγή την υποχρέωση άσκησης δημοσίων λειτουργιών</a:t>
            </a:r>
            <a:r>
              <a:rPr lang="el-GR" dirty="0" smtClean="0">
                <a:latin typeface="Calibri"/>
                <a:cs typeface="Calibri"/>
              </a:rPr>
              <a:t>.</a:t>
            </a:r>
          </a:p>
          <a:p>
            <a:r>
              <a:rPr lang="el-GR" dirty="0" smtClean="0">
                <a:latin typeface="Calibri"/>
                <a:cs typeface="Calibri"/>
              </a:rPr>
              <a:t> </a:t>
            </a:r>
            <a:r>
              <a:rPr lang="fr-CA" dirty="0">
                <a:latin typeface="Calibri"/>
                <a:cs typeface="Calibri"/>
              </a:rPr>
              <a:t>O</a:t>
            </a:r>
            <a:r>
              <a:rPr lang="el-GR" dirty="0">
                <a:latin typeface="Calibri"/>
                <a:cs typeface="Calibri"/>
              </a:rPr>
              <a:t>ι δικηγόροι ζητούν και επιτυγχάνουν να τους παρασχεθεί από τον αυτοκράτορα Αναστάσιο, το 497, το προνόμιο </a:t>
            </a:r>
            <a:r>
              <a:rPr lang="fr-CA" dirty="0">
                <a:latin typeface="Calibri"/>
                <a:cs typeface="Calibri"/>
              </a:rPr>
              <a:t>να απ</a:t>
            </a:r>
            <a:r>
              <a:rPr lang="fr-CA" dirty="0" err="1">
                <a:latin typeface="Calibri"/>
                <a:cs typeface="Calibri"/>
              </a:rPr>
              <a:t>οκτούν</a:t>
            </a:r>
            <a:r>
              <a:rPr lang="fr-CA" dirty="0">
                <a:latin typeface="Calibri"/>
                <a:cs typeface="Calibri"/>
              </a:rPr>
              <a:t> τον τίτλο του </a:t>
            </a:r>
            <a:r>
              <a:rPr lang="fr-CA" i="1" dirty="0" err="1">
                <a:solidFill>
                  <a:srgbClr val="FF0000"/>
                </a:solidFill>
                <a:latin typeface="Calibri"/>
                <a:cs typeface="Calibri"/>
              </a:rPr>
              <a:t>clarissimus</a:t>
            </a:r>
            <a:r>
              <a:rPr lang="el-GR" dirty="0">
                <a:latin typeface="Calibri"/>
                <a:cs typeface="Calibri"/>
              </a:rPr>
              <a:t> μετά το τέλος της καριέρας </a:t>
            </a:r>
            <a:r>
              <a:rPr lang="el-GR" dirty="0" smtClean="0">
                <a:latin typeface="Calibri"/>
                <a:cs typeface="Calibri"/>
              </a:rPr>
              <a:t>τους</a:t>
            </a:r>
            <a:r>
              <a:rPr lang="fr-CA" dirty="0" smtClean="0">
                <a:latin typeface="Calibri"/>
                <a:cs typeface="Calibri"/>
              </a:rPr>
              <a:t> (</a:t>
            </a:r>
            <a:r>
              <a:rPr lang="el-GR" dirty="0" smtClean="0">
                <a:latin typeface="Calibri"/>
                <a:cs typeface="Calibri"/>
              </a:rPr>
              <a:t>τιμητικός τίτλος συγκλητικών και πρώην αξιωματούχων)</a:t>
            </a:r>
            <a:r>
              <a:rPr lang="fr-CA" dirty="0" smtClean="0">
                <a:latin typeface="Calibri"/>
                <a:cs typeface="Calibri"/>
              </a:rPr>
              <a:t>. </a:t>
            </a:r>
            <a:endParaRPr lang="el-GR" dirty="0" smtClean="0">
              <a:latin typeface="Calibri"/>
              <a:cs typeface="Calibri"/>
            </a:endParaRPr>
          </a:p>
          <a:p>
            <a:r>
              <a:rPr lang="fr-CA" dirty="0" smtClean="0">
                <a:latin typeface="Calibri"/>
                <a:cs typeface="Calibri"/>
              </a:rPr>
              <a:t>Οι </a:t>
            </a:r>
            <a:r>
              <a:rPr lang="fr-CA" dirty="0">
                <a:latin typeface="Calibri"/>
                <a:cs typeface="Calibri"/>
              </a:rPr>
              <a:t>π</a:t>
            </a:r>
            <a:r>
              <a:rPr lang="fr-CA" dirty="0" err="1">
                <a:latin typeface="Calibri"/>
                <a:cs typeface="Calibri"/>
              </a:rPr>
              <a:t>ρόεδροι</a:t>
            </a:r>
            <a:r>
              <a:rPr lang="fr-CA" dirty="0">
                <a:latin typeface="Calibri"/>
                <a:cs typeface="Calibri"/>
              </a:rPr>
              <a:t> των κα</a:t>
            </a:r>
            <a:r>
              <a:rPr lang="fr-CA" dirty="0" err="1">
                <a:latin typeface="Calibri"/>
                <a:cs typeface="Calibri"/>
              </a:rPr>
              <a:t>τά</a:t>
            </a:r>
            <a:r>
              <a:rPr lang="fr-CA" dirty="0">
                <a:latin typeface="Calibri"/>
                <a:cs typeface="Calibri"/>
              </a:rPr>
              <a:t> </a:t>
            </a:r>
            <a:r>
              <a:rPr lang="fr-CA" dirty="0" err="1">
                <a:latin typeface="Calibri"/>
                <a:cs typeface="Calibri"/>
              </a:rPr>
              <a:t>τό</a:t>
            </a:r>
            <a:r>
              <a:rPr lang="fr-CA" dirty="0">
                <a:latin typeface="Calibri"/>
                <a:cs typeface="Calibri"/>
              </a:rPr>
              <a:t>πους συντεχνιών, </a:t>
            </a:r>
            <a:r>
              <a:rPr lang="fr-CA" dirty="0" err="1">
                <a:latin typeface="Calibri"/>
                <a:cs typeface="Calibri"/>
              </a:rPr>
              <a:t>δηλ</a:t>
            </a:r>
            <a:r>
              <a:rPr lang="fr-CA" dirty="0">
                <a:latin typeface="Calibri"/>
                <a:cs typeface="Calibri"/>
              </a:rPr>
              <a:t>α</a:t>
            </a:r>
            <a:r>
              <a:rPr lang="fr-CA" dirty="0" err="1">
                <a:latin typeface="Calibri"/>
                <a:cs typeface="Calibri"/>
              </a:rPr>
              <a:t>δή</a:t>
            </a:r>
            <a:r>
              <a:rPr lang="fr-CA" dirty="0">
                <a:latin typeface="Calibri"/>
                <a:cs typeface="Calibri"/>
              </a:rPr>
              <a:t> όλοι οι δικηγόροι στο τέλος της κα</a:t>
            </a:r>
            <a:r>
              <a:rPr lang="fr-CA" dirty="0" err="1">
                <a:latin typeface="Calibri"/>
                <a:cs typeface="Calibri"/>
              </a:rPr>
              <a:t>ριέρ</a:t>
            </a:r>
            <a:r>
              <a:rPr lang="fr-CA" dirty="0">
                <a:latin typeface="Calibri"/>
                <a:cs typeface="Calibri"/>
              </a:rPr>
              <a:t>ας τους, </a:t>
            </a:r>
            <a:r>
              <a:rPr lang="el-GR" dirty="0">
                <a:latin typeface="Calibri"/>
                <a:cs typeface="Calibri"/>
              </a:rPr>
              <a:t>μπορούν επίσης να λάβουν το αξίωμα του </a:t>
            </a:r>
            <a:r>
              <a:rPr lang="fr-CA" i="1" dirty="0" err="1">
                <a:solidFill>
                  <a:srgbClr val="FF0000"/>
                </a:solidFill>
                <a:latin typeface="Calibri"/>
                <a:cs typeface="Calibri"/>
              </a:rPr>
              <a:t>advocatus</a:t>
            </a:r>
            <a:r>
              <a:rPr lang="fr-CA" i="1" dirty="0">
                <a:solidFill>
                  <a:srgbClr val="FF0000"/>
                </a:solidFill>
                <a:latin typeface="Calibri"/>
                <a:cs typeface="Calibri"/>
              </a:rPr>
              <a:t> </a:t>
            </a:r>
            <a:r>
              <a:rPr lang="fr-CA" i="1" dirty="0" err="1">
                <a:solidFill>
                  <a:srgbClr val="FF0000"/>
                </a:solidFill>
                <a:latin typeface="Calibri"/>
                <a:cs typeface="Calibri"/>
              </a:rPr>
              <a:t>fisci</a:t>
            </a:r>
            <a:r>
              <a:rPr lang="fr-CA" i="1" dirty="0">
                <a:latin typeface="Calibri"/>
                <a:cs typeface="Calibri"/>
              </a:rPr>
              <a:t>,</a:t>
            </a:r>
            <a:r>
              <a:rPr lang="el-GR" i="1" dirty="0">
                <a:latin typeface="Calibri"/>
                <a:cs typeface="Calibri"/>
              </a:rPr>
              <a:t> </a:t>
            </a:r>
            <a:r>
              <a:rPr lang="el-GR" dirty="0">
                <a:latin typeface="Calibri"/>
                <a:cs typeface="Calibri"/>
              </a:rPr>
              <a:t>δικηγόρου </a:t>
            </a:r>
            <a:r>
              <a:rPr lang="el-GR" dirty="0" smtClean="0">
                <a:latin typeface="Calibri"/>
                <a:cs typeface="Calibri"/>
              </a:rPr>
              <a:t>&amp; εκπροσώπου </a:t>
            </a:r>
            <a:r>
              <a:rPr lang="el-GR" dirty="0">
                <a:latin typeface="Calibri"/>
                <a:cs typeface="Calibri"/>
              </a:rPr>
              <a:t>του δημοσίου ταμείου. </a:t>
            </a:r>
            <a:endParaRPr lang="el-GR" dirty="0" smtClean="0">
              <a:latin typeface="Calibri"/>
              <a:cs typeface="Calibri"/>
            </a:endParaRPr>
          </a:p>
          <a:p>
            <a:r>
              <a:rPr lang="el-GR" dirty="0" smtClean="0">
                <a:latin typeface="Calibri"/>
                <a:cs typeface="Calibri"/>
              </a:rPr>
              <a:t>Το </a:t>
            </a:r>
            <a:r>
              <a:rPr lang="el-GR" dirty="0">
                <a:latin typeface="Calibri"/>
                <a:cs typeface="Calibri"/>
              </a:rPr>
              <a:t>υψηλό αυτό αξίωμα προσφέρει</a:t>
            </a:r>
            <a:r>
              <a:rPr lang="fr-CA" dirty="0">
                <a:latin typeface="Calibri"/>
                <a:cs typeface="Calibri"/>
              </a:rPr>
              <a:t>,</a:t>
            </a:r>
            <a:r>
              <a:rPr lang="el-GR" dirty="0">
                <a:latin typeface="Calibri"/>
                <a:cs typeface="Calibri"/>
              </a:rPr>
              <a:t> εκτός από αντιμισθία</a:t>
            </a:r>
            <a:r>
              <a:rPr lang="fr-CA" dirty="0">
                <a:latin typeface="Calibri"/>
                <a:cs typeface="Calibri"/>
              </a:rPr>
              <a:t> 600 </a:t>
            </a:r>
            <a:r>
              <a:rPr lang="fr-CA" i="1" dirty="0" err="1">
                <a:latin typeface="Calibri"/>
                <a:cs typeface="Calibri"/>
              </a:rPr>
              <a:t>aurei</a:t>
            </a:r>
            <a:r>
              <a:rPr lang="fr-CA" i="1" dirty="0">
                <a:latin typeface="Calibri"/>
                <a:cs typeface="Calibri"/>
              </a:rPr>
              <a:t> </a:t>
            </a:r>
            <a:r>
              <a:rPr lang="el-GR" dirty="0">
                <a:latin typeface="Calibri"/>
                <a:cs typeface="Calibri"/>
              </a:rPr>
              <a:t>το χρόνο</a:t>
            </a:r>
            <a:r>
              <a:rPr lang="fr-CA" dirty="0">
                <a:latin typeface="Calibri"/>
                <a:cs typeface="Calibri"/>
              </a:rPr>
              <a:t>,</a:t>
            </a:r>
            <a:r>
              <a:rPr lang="el-GR" dirty="0">
                <a:latin typeface="Calibri"/>
                <a:cs typeface="Calibri"/>
              </a:rPr>
              <a:t> σημαντικά προνόμια και απαλλαγές από διάφορα </a:t>
            </a:r>
            <a:r>
              <a:rPr lang="fr-CA" i="1" dirty="0" err="1">
                <a:latin typeface="Calibri"/>
                <a:cs typeface="Calibri"/>
              </a:rPr>
              <a:t>munera</a:t>
            </a:r>
            <a:r>
              <a:rPr lang="fr-CA" i="1" dirty="0">
                <a:latin typeface="Calibri"/>
                <a:cs typeface="Calibri"/>
              </a:rPr>
              <a:t> </a:t>
            </a:r>
            <a:r>
              <a:rPr lang="fr-CA" i="1" dirty="0" err="1">
                <a:latin typeface="Calibri"/>
                <a:cs typeface="Calibri"/>
              </a:rPr>
              <a:t>publica</a:t>
            </a:r>
            <a:r>
              <a:rPr lang="el-GR" dirty="0">
                <a:latin typeface="Calibri"/>
                <a:cs typeface="Calibri"/>
              </a:rPr>
              <a:t>. </a:t>
            </a:r>
            <a:r>
              <a:rPr lang="fr-CA" i="1" dirty="0">
                <a:latin typeface="Calibri"/>
                <a:cs typeface="Calibri"/>
              </a:rPr>
              <a:t>C.J., </a:t>
            </a:r>
            <a:r>
              <a:rPr lang="fr-CA" dirty="0">
                <a:latin typeface="Calibri"/>
                <a:cs typeface="Calibri"/>
              </a:rPr>
              <a:t>2, 7, 5-8; 2, 8, </a:t>
            </a:r>
            <a:r>
              <a:rPr lang="fr-CA" dirty="0" smtClean="0">
                <a:latin typeface="Calibri"/>
                <a:cs typeface="Calibri"/>
              </a:rPr>
              <a:t>3, </a:t>
            </a:r>
            <a:r>
              <a:rPr lang="fr-CA" i="1" dirty="0" smtClean="0">
                <a:latin typeface="Calibri"/>
                <a:cs typeface="Calibri"/>
              </a:rPr>
              <a:t> </a:t>
            </a:r>
            <a:r>
              <a:rPr lang="fr-CA" dirty="0">
                <a:latin typeface="Calibri"/>
                <a:cs typeface="Calibri"/>
              </a:rPr>
              <a:t>2, 8, 1. </a:t>
            </a:r>
            <a:endParaRPr lang="el-GR" dirty="0">
              <a:latin typeface="Calibri"/>
              <a:cs typeface="Calibri"/>
            </a:endParaRPr>
          </a:p>
        </p:txBody>
      </p:sp>
    </p:spTree>
    <p:extLst>
      <p:ext uri="{BB962C8B-B14F-4D97-AF65-F5344CB8AC3E}">
        <p14:creationId xmlns:p14="http://schemas.microsoft.com/office/powerpoint/2010/main" val="27204210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Seminarium</a:t>
            </a:r>
            <a:r>
              <a:rPr lang="en-US" dirty="0" smtClean="0"/>
              <a:t> </a:t>
            </a:r>
            <a:r>
              <a:rPr lang="en-US" dirty="0" err="1" smtClean="0"/>
              <a:t>dignitatum</a:t>
            </a:r>
            <a:endParaRPr lang="en-US" dirty="0"/>
          </a:p>
        </p:txBody>
      </p:sp>
      <p:sp>
        <p:nvSpPr>
          <p:cNvPr id="3" name="Content Placeholder 2"/>
          <p:cNvSpPr>
            <a:spLocks noGrp="1"/>
          </p:cNvSpPr>
          <p:nvPr>
            <p:ph sz="quarter" idx="1"/>
          </p:nvPr>
        </p:nvSpPr>
        <p:spPr/>
        <p:txBody>
          <a:bodyPr>
            <a:normAutofit lnSpcReduction="10000"/>
          </a:bodyPr>
          <a:lstStyle/>
          <a:p>
            <a:r>
              <a:rPr lang="el-GR" dirty="0"/>
              <a:t>Το δικηγορικό επάγγελμα, που ο Θεοδόσιος ΙΙ και ο Βαλεντινιανός ΙΙΙ χαρακτηρίζουν «</a:t>
            </a:r>
            <a:r>
              <a:rPr lang="fr-CA" i="1" dirty="0" err="1"/>
              <a:t>seminarium</a:t>
            </a:r>
            <a:r>
              <a:rPr lang="fr-CA" i="1" dirty="0"/>
              <a:t> </a:t>
            </a:r>
            <a:r>
              <a:rPr lang="fr-CA" i="1" dirty="0" err="1"/>
              <a:t>dignitatum</a:t>
            </a:r>
            <a:r>
              <a:rPr lang="fr-CA" dirty="0"/>
              <a:t> », </a:t>
            </a:r>
            <a:r>
              <a:rPr lang="el-GR" dirty="0"/>
              <a:t>αποτελεί εφαλτήριο για την επάνδρωση των υψηλότερων δημόσιων αξιωμάτων, δικαστικών ή διοικητικών. </a:t>
            </a:r>
            <a:r>
              <a:rPr lang="fr-CA" i="1" dirty="0" err="1"/>
              <a:t>Nov.Valent.III</a:t>
            </a:r>
            <a:r>
              <a:rPr lang="fr-CA" i="1" dirty="0"/>
              <a:t>,</a:t>
            </a:r>
            <a:r>
              <a:rPr lang="fr-CA" dirty="0"/>
              <a:t> 2, 2, 1.</a:t>
            </a:r>
            <a:endParaRPr lang="el-GR" dirty="0"/>
          </a:p>
          <a:p>
            <a:endParaRPr lang="fr-CA" dirty="0" smtClean="0"/>
          </a:p>
          <a:p>
            <a:r>
              <a:rPr lang="el-GR" dirty="0" smtClean="0"/>
              <a:t>Η </a:t>
            </a:r>
            <a:r>
              <a:rPr lang="el-GR" dirty="0"/>
              <a:t>άσκηση των αξιωμάτων αυτών από δικηγόρους, που ολοένα και περισσότερο διαθέτουν νομική παιδεία, επιφέρει μία αναζωπύρωση του ενδιαφέροντος για το δίκαιο και τις νομικές σπουδές, που κορυφώνεται με την πραγματοποίηση των μεγάλων κωδικοποιήσεων του δικαίου κατά τους 4ο και </a:t>
            </a:r>
            <a:r>
              <a:rPr lang="fr-CA" dirty="0" smtClean="0"/>
              <a:t>6</a:t>
            </a:r>
            <a:r>
              <a:rPr lang="el-GR" dirty="0" smtClean="0"/>
              <a:t>ο </a:t>
            </a:r>
            <a:r>
              <a:rPr lang="el-GR" dirty="0"/>
              <a:t>αι.</a:t>
            </a:r>
          </a:p>
          <a:p>
            <a:endParaRPr lang="en-US" dirty="0"/>
          </a:p>
        </p:txBody>
      </p:sp>
    </p:spTree>
    <p:extLst>
      <p:ext uri="{BB962C8B-B14F-4D97-AF65-F5344CB8AC3E}">
        <p14:creationId xmlns:p14="http://schemas.microsoft.com/office/powerpoint/2010/main" val="1528817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Αρχικά</a:t>
            </a:r>
            <a:r>
              <a:rPr lang="fr-CA" dirty="0"/>
              <a:t> </a:t>
            </a:r>
            <a:r>
              <a:rPr lang="el-GR" dirty="0" smtClean="0"/>
              <a:t>οι δικηγόροι = </a:t>
            </a:r>
            <a:r>
              <a:rPr lang="fr-CA" dirty="0" err="1" smtClean="0"/>
              <a:t>nobiles</a:t>
            </a:r>
            <a:r>
              <a:rPr lang="el-GR" dirty="0" smtClean="0"/>
              <a:t> </a:t>
            </a:r>
            <a:endParaRPr lang="en-US" dirty="0"/>
          </a:p>
        </p:txBody>
      </p:sp>
      <p:sp>
        <p:nvSpPr>
          <p:cNvPr id="3" name="Content Placeholder 2"/>
          <p:cNvSpPr>
            <a:spLocks noGrp="1"/>
          </p:cNvSpPr>
          <p:nvPr>
            <p:ph sz="quarter" idx="1"/>
          </p:nvPr>
        </p:nvSpPr>
        <p:spPr/>
        <p:txBody>
          <a:bodyPr>
            <a:normAutofit/>
          </a:bodyPr>
          <a:lstStyle/>
          <a:p>
            <a:r>
              <a:rPr lang="el-GR" dirty="0"/>
              <a:t>Μέχρι το τέλος της </a:t>
            </a:r>
            <a:r>
              <a:rPr lang="fr-CA" dirty="0" err="1" smtClean="0"/>
              <a:t>Respublica</a:t>
            </a:r>
            <a:r>
              <a:rPr lang="el-GR" dirty="0" smtClean="0"/>
              <a:t>, </a:t>
            </a:r>
            <a:r>
              <a:rPr lang="el-GR" dirty="0"/>
              <a:t>το δικηγορικό λειτούργημα ασκούν σχεδόν κατ’αποκλειστικότητα μέλη των ανωτέρων τάξεων. </a:t>
            </a:r>
            <a:endParaRPr lang="fr-CA" dirty="0" smtClean="0"/>
          </a:p>
          <a:p>
            <a:r>
              <a:rPr lang="el-GR" dirty="0" smtClean="0"/>
              <a:t>Μόνο </a:t>
            </a:r>
            <a:r>
              <a:rPr lang="el-GR" dirty="0"/>
              <a:t>οι ρωμαίοι </a:t>
            </a:r>
            <a:r>
              <a:rPr lang="fr-CA" i="1" dirty="0" err="1"/>
              <a:t>nobiles</a:t>
            </a:r>
            <a:r>
              <a:rPr lang="el-GR" dirty="0"/>
              <a:t> διαθέτουν την εξοικείωση με το νομικό και δικαστικό περιβάλλον, τις γνώσεις της ρητορικής, το πλέγμα προσωπικών σχέσεων, τις πολιτικές διασυνδέσεις και την οικονομική άνεση που τους επιτρέπει να ασχοληθούν με την δικαστική υπεράσπιση των συμπολιτών </a:t>
            </a:r>
            <a:r>
              <a:rPr lang="el-GR" dirty="0" smtClean="0"/>
              <a:t>τους</a:t>
            </a:r>
            <a:r>
              <a:rPr lang="fr-CA" dirty="0" smtClean="0"/>
              <a:t>.</a:t>
            </a:r>
          </a:p>
          <a:p>
            <a:endParaRPr lang="en-US" dirty="0"/>
          </a:p>
        </p:txBody>
      </p:sp>
    </p:spTree>
    <p:extLst>
      <p:ext uri="{BB962C8B-B14F-4D97-AF65-F5344CB8AC3E}">
        <p14:creationId xmlns:p14="http://schemas.microsoft.com/office/powerpoint/2010/main" val="20237336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Δεοντολογία</a:t>
            </a:r>
            <a:endParaRPr lang="en-US" dirty="0"/>
          </a:p>
        </p:txBody>
      </p:sp>
      <p:sp>
        <p:nvSpPr>
          <p:cNvPr id="3" name="Content Placeholder 2"/>
          <p:cNvSpPr>
            <a:spLocks noGrp="1"/>
          </p:cNvSpPr>
          <p:nvPr>
            <p:ph sz="quarter" idx="1"/>
          </p:nvPr>
        </p:nvSpPr>
        <p:spPr/>
        <p:txBody>
          <a:bodyPr>
            <a:normAutofit fontScale="92500"/>
          </a:bodyPr>
          <a:lstStyle/>
          <a:p>
            <a:r>
              <a:rPr lang="fr-CA" dirty="0" smtClean="0"/>
              <a:t>H </a:t>
            </a:r>
            <a:r>
              <a:rPr lang="el-GR" dirty="0" smtClean="0"/>
              <a:t>δεοντολογία του λειτουργήματος έχει </a:t>
            </a:r>
            <a:r>
              <a:rPr lang="el-GR" dirty="0"/>
              <a:t>προσδιορισθεί είτε εθιμικά, είτε βρίσκεται διάσπαρτη στις νομοθετικές πηγές της εποχής</a:t>
            </a:r>
            <a:r>
              <a:rPr lang="el-GR" dirty="0" smtClean="0"/>
              <a:t>.</a:t>
            </a:r>
          </a:p>
          <a:p>
            <a:r>
              <a:rPr lang="el-GR" dirty="0" smtClean="0"/>
              <a:t> </a:t>
            </a:r>
            <a:r>
              <a:rPr lang="el-GR" dirty="0"/>
              <a:t>Ενδεικτικά, ο δικηγόρος οφείλει να μεριμνά ώστε η υπόθεση να μην αφαιρείται από το δικαστήριο της συνήθους δικαιοδοσίας της, για να εκδικαστεί από ειδικά δικαστήρια. </a:t>
            </a:r>
            <a:endParaRPr lang="el-GR" dirty="0" smtClean="0"/>
          </a:p>
          <a:p>
            <a:r>
              <a:rPr lang="el-GR" dirty="0" smtClean="0"/>
              <a:t>Δεν </a:t>
            </a:r>
            <a:r>
              <a:rPr lang="el-GR" dirty="0"/>
              <a:t>επιτρέπεται να εισάγει περισσότερες υποθέσεις ως μία, εκ μέρους του ίδιου πελάτη</a:t>
            </a:r>
            <a:r>
              <a:rPr lang="el-GR" dirty="0">
                <a:latin typeface="Calibri"/>
                <a:cs typeface="Calibri"/>
              </a:rPr>
              <a:t>.</a:t>
            </a:r>
            <a:r>
              <a:rPr lang="fr-CA" dirty="0">
                <a:latin typeface="Calibri"/>
                <a:cs typeface="Calibri"/>
              </a:rPr>
              <a:t> </a:t>
            </a:r>
            <a:endParaRPr lang="el-GR" dirty="0" smtClean="0">
              <a:latin typeface="Calibri"/>
              <a:cs typeface="Calibri"/>
            </a:endParaRPr>
          </a:p>
          <a:p>
            <a:r>
              <a:rPr lang="fr-CA" dirty="0" smtClean="0">
                <a:latin typeface="Calibri"/>
                <a:cs typeface="Calibri"/>
              </a:rPr>
              <a:t>Οφείλει </a:t>
            </a:r>
            <a:r>
              <a:rPr lang="fr-CA" dirty="0">
                <a:latin typeface="Calibri"/>
                <a:cs typeface="Calibri"/>
              </a:rPr>
              <a:t>να μην επ</a:t>
            </a:r>
            <a:r>
              <a:rPr lang="fr-CA" dirty="0" err="1">
                <a:latin typeface="Calibri"/>
                <a:cs typeface="Calibri"/>
              </a:rPr>
              <a:t>ιδιώκει</a:t>
            </a:r>
            <a:r>
              <a:rPr lang="fr-CA" dirty="0">
                <a:latin typeface="Calibri"/>
                <a:cs typeface="Calibri"/>
              </a:rPr>
              <a:t> την έκδοση ευνοϊκών απ</a:t>
            </a:r>
            <a:r>
              <a:rPr lang="fr-CA" dirty="0" err="1">
                <a:latin typeface="Calibri"/>
                <a:cs typeface="Calibri"/>
              </a:rPr>
              <a:t>οφάσεων</a:t>
            </a:r>
            <a:r>
              <a:rPr lang="fr-CA" dirty="0">
                <a:latin typeface="Calibri"/>
                <a:cs typeface="Calibri"/>
              </a:rPr>
              <a:t> με α</a:t>
            </a:r>
            <a:r>
              <a:rPr lang="fr-CA" dirty="0" err="1">
                <a:latin typeface="Calibri"/>
                <a:cs typeface="Calibri"/>
              </a:rPr>
              <a:t>θέμιτ</a:t>
            </a:r>
            <a:r>
              <a:rPr lang="fr-CA" dirty="0">
                <a:latin typeface="Calibri"/>
                <a:cs typeface="Calibri"/>
              </a:rPr>
              <a:t>α μέσα, </a:t>
            </a:r>
            <a:r>
              <a:rPr lang="fr-CA" dirty="0" err="1">
                <a:latin typeface="Calibri"/>
                <a:cs typeface="Calibri"/>
              </a:rPr>
              <a:t>ό</a:t>
            </a:r>
            <a:r>
              <a:rPr lang="fr-CA" dirty="0">
                <a:latin typeface="Calibri"/>
                <a:cs typeface="Calibri"/>
              </a:rPr>
              <a:t>πως </a:t>
            </a:r>
            <a:r>
              <a:rPr lang="fr-CA" dirty="0" err="1">
                <a:solidFill>
                  <a:srgbClr val="FF0000"/>
                </a:solidFill>
                <a:latin typeface="Calibri"/>
                <a:cs typeface="Calibri"/>
              </a:rPr>
              <a:t>κάνοντ</a:t>
            </a:r>
            <a:r>
              <a:rPr lang="fr-CA" dirty="0">
                <a:solidFill>
                  <a:srgbClr val="FF0000"/>
                </a:solidFill>
                <a:latin typeface="Calibri"/>
                <a:cs typeface="Calibri"/>
              </a:rPr>
              <a:t>ας το </a:t>
            </a:r>
            <a:r>
              <a:rPr lang="fr-CA" dirty="0" err="1">
                <a:solidFill>
                  <a:srgbClr val="FF0000"/>
                </a:solidFill>
                <a:latin typeface="Calibri"/>
                <a:cs typeface="Calibri"/>
              </a:rPr>
              <a:t>τρ</a:t>
            </a:r>
            <a:r>
              <a:rPr lang="fr-CA" dirty="0">
                <a:solidFill>
                  <a:srgbClr val="FF0000"/>
                </a:solidFill>
                <a:latin typeface="Calibri"/>
                <a:cs typeface="Calibri"/>
              </a:rPr>
              <a:t>απ</a:t>
            </a:r>
            <a:r>
              <a:rPr lang="fr-CA" dirty="0" err="1">
                <a:solidFill>
                  <a:srgbClr val="FF0000"/>
                </a:solidFill>
                <a:latin typeface="Calibri"/>
                <a:cs typeface="Calibri"/>
              </a:rPr>
              <a:t>έζι</a:t>
            </a:r>
            <a:r>
              <a:rPr lang="fr-CA" dirty="0">
                <a:solidFill>
                  <a:srgbClr val="FF0000"/>
                </a:solidFill>
                <a:latin typeface="Calibri"/>
                <a:cs typeface="Calibri"/>
              </a:rPr>
              <a:t> στους δικαστές</a:t>
            </a:r>
            <a:r>
              <a:rPr lang="fr-CA" dirty="0">
                <a:latin typeface="Calibri"/>
                <a:cs typeface="Calibri"/>
              </a:rPr>
              <a:t>.</a:t>
            </a:r>
            <a:r>
              <a:rPr lang="el-GR" dirty="0">
                <a:latin typeface="Calibri"/>
                <a:cs typeface="Calibri"/>
              </a:rPr>
              <a:t> </a:t>
            </a:r>
            <a:r>
              <a:rPr lang="en-US" dirty="0" err="1">
                <a:latin typeface="Calibri"/>
                <a:cs typeface="Calibri"/>
              </a:rPr>
              <a:t>C.Th</a:t>
            </a:r>
            <a:r>
              <a:rPr lang="en-US" dirty="0">
                <a:latin typeface="Calibri"/>
                <a:cs typeface="Calibri"/>
              </a:rPr>
              <a:t>., 2, 1, 9. </a:t>
            </a:r>
            <a:endParaRPr lang="el-GR" dirty="0">
              <a:latin typeface="Calibri"/>
              <a:cs typeface="Calibri"/>
            </a:endParaRPr>
          </a:p>
          <a:p>
            <a:r>
              <a:rPr lang="fr-CA" dirty="0">
                <a:latin typeface="Calibri"/>
                <a:cs typeface="Calibri"/>
              </a:rPr>
              <a:t>C.J., 12, 22, </a:t>
            </a:r>
            <a:r>
              <a:rPr lang="el-GR" dirty="0">
                <a:latin typeface="Calibri"/>
                <a:cs typeface="Calibri"/>
              </a:rPr>
              <a:t>1; 6, 28, 4. </a:t>
            </a:r>
          </a:p>
          <a:p>
            <a:endParaRPr lang="en-US" dirty="0"/>
          </a:p>
        </p:txBody>
      </p:sp>
    </p:spTree>
    <p:extLst>
      <p:ext uri="{BB962C8B-B14F-4D97-AF65-F5344CB8AC3E}">
        <p14:creationId xmlns:p14="http://schemas.microsoft.com/office/powerpoint/2010/main" val="4093720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Δεοντολογικές υποχρεώσεις</a:t>
            </a:r>
            <a:endParaRPr lang="en-US" dirty="0"/>
          </a:p>
        </p:txBody>
      </p:sp>
      <p:sp>
        <p:nvSpPr>
          <p:cNvPr id="3" name="Content Placeholder 2"/>
          <p:cNvSpPr>
            <a:spLocks noGrp="1"/>
          </p:cNvSpPr>
          <p:nvPr>
            <p:ph sz="quarter" idx="1"/>
          </p:nvPr>
        </p:nvSpPr>
        <p:spPr/>
        <p:txBody>
          <a:bodyPr>
            <a:normAutofit/>
          </a:bodyPr>
          <a:lstStyle/>
          <a:p>
            <a:r>
              <a:rPr lang="el-GR" dirty="0"/>
              <a:t>Ο δικηγόρος πρέπει να μην καθυστερεί εσκεμμένα την εκδίκαση της υποθέσεως, συνήθεια που όπως μαρτυρούν οι πηγές, ήταν αρκετά διαδομένη. </a:t>
            </a:r>
            <a:endParaRPr lang="el-GR" dirty="0" smtClean="0"/>
          </a:p>
          <a:p>
            <a:r>
              <a:rPr lang="el-GR" dirty="0" smtClean="0"/>
              <a:t>Δεν </a:t>
            </a:r>
            <a:r>
              <a:rPr lang="el-GR" dirty="0"/>
              <a:t>επιτρέπεται να καταθέτει ως μάρτυρας για την υπόθεση που χειρίζεται. </a:t>
            </a:r>
            <a:endParaRPr lang="el-GR" dirty="0" smtClean="0"/>
          </a:p>
          <a:p>
            <a:r>
              <a:rPr lang="el-GR" dirty="0" smtClean="0"/>
              <a:t>Δεν </a:t>
            </a:r>
            <a:r>
              <a:rPr lang="el-GR" dirty="0"/>
              <a:t>μπορεί </a:t>
            </a:r>
            <a:r>
              <a:rPr lang="el-GR" dirty="0" smtClean="0"/>
              <a:t>να </a:t>
            </a:r>
            <a:r>
              <a:rPr lang="el-GR" dirty="0"/>
              <a:t>υπερασπισθεί διαδοχικά τους δύο αντιδίκους της ίδιας υπόθεσης</a:t>
            </a:r>
            <a:r>
              <a:rPr lang="el-GR" dirty="0">
                <a:latin typeface="Calibri"/>
                <a:cs typeface="Calibri"/>
              </a:rPr>
              <a:t>.</a:t>
            </a:r>
            <a:r>
              <a:rPr lang="fr-CA" dirty="0">
                <a:latin typeface="Calibri"/>
                <a:cs typeface="Calibri"/>
              </a:rPr>
              <a:t> </a:t>
            </a:r>
            <a:endParaRPr lang="el-GR" dirty="0" smtClean="0">
              <a:latin typeface="Calibri"/>
              <a:cs typeface="Calibri"/>
            </a:endParaRPr>
          </a:p>
          <a:p>
            <a:r>
              <a:rPr lang="fr-CA" dirty="0" smtClean="0">
                <a:latin typeface="Calibri"/>
                <a:cs typeface="Calibri"/>
              </a:rPr>
              <a:t>Δεν </a:t>
            </a:r>
            <a:r>
              <a:rPr lang="fr-CA" dirty="0">
                <a:latin typeface="Calibri"/>
                <a:cs typeface="Calibri"/>
              </a:rPr>
              <a:t>μπ</a:t>
            </a:r>
            <a:r>
              <a:rPr lang="fr-CA" dirty="0" err="1">
                <a:latin typeface="Calibri"/>
                <a:cs typeface="Calibri"/>
              </a:rPr>
              <a:t>ορεί</a:t>
            </a:r>
            <a:r>
              <a:rPr lang="fr-CA" dirty="0">
                <a:latin typeface="Calibri"/>
                <a:cs typeface="Calibri"/>
              </a:rPr>
              <a:t> να α</a:t>
            </a:r>
            <a:r>
              <a:rPr lang="fr-CA" dirty="0" err="1">
                <a:latin typeface="Calibri"/>
                <a:cs typeface="Calibri"/>
              </a:rPr>
              <a:t>σκήσει</a:t>
            </a:r>
            <a:r>
              <a:rPr lang="fr-CA" dirty="0">
                <a:latin typeface="Calibri"/>
                <a:cs typeface="Calibri"/>
              </a:rPr>
              <a:t> </a:t>
            </a:r>
            <a:r>
              <a:rPr lang="fr-CA" dirty="0" err="1">
                <a:latin typeface="Calibri"/>
                <a:cs typeface="Calibri"/>
              </a:rPr>
              <a:t>δι</a:t>
            </a:r>
            <a:r>
              <a:rPr lang="fr-CA" dirty="0">
                <a:latin typeface="Calibri"/>
                <a:cs typeface="Calibri"/>
              </a:rPr>
              <a:t>α</a:t>
            </a:r>
            <a:r>
              <a:rPr lang="fr-CA" dirty="0" err="1">
                <a:latin typeface="Calibri"/>
                <a:cs typeface="Calibri"/>
              </a:rPr>
              <a:t>δοχικά</a:t>
            </a:r>
            <a:r>
              <a:rPr lang="fr-CA" dirty="0">
                <a:latin typeface="Calibri"/>
                <a:cs typeface="Calibri"/>
              </a:rPr>
              <a:t> κα</a:t>
            </a:r>
            <a:r>
              <a:rPr lang="fr-CA" dirty="0" err="1">
                <a:latin typeface="Calibri"/>
                <a:cs typeface="Calibri"/>
              </a:rPr>
              <a:t>θήκοντ</a:t>
            </a:r>
            <a:r>
              <a:rPr lang="fr-CA" dirty="0">
                <a:latin typeface="Calibri"/>
                <a:cs typeface="Calibri"/>
              </a:rPr>
              <a:t>α </a:t>
            </a:r>
            <a:r>
              <a:rPr lang="fr-CA" dirty="0" err="1">
                <a:latin typeface="Calibri"/>
                <a:cs typeface="Calibri"/>
              </a:rPr>
              <a:t>δικ</a:t>
            </a:r>
            <a:r>
              <a:rPr lang="fr-CA" dirty="0">
                <a:latin typeface="Calibri"/>
                <a:cs typeface="Calibri"/>
              </a:rPr>
              <a:t>α</a:t>
            </a:r>
            <a:r>
              <a:rPr lang="fr-CA" dirty="0" err="1">
                <a:latin typeface="Calibri"/>
                <a:cs typeface="Calibri"/>
              </a:rPr>
              <a:t>στή</a:t>
            </a:r>
            <a:r>
              <a:rPr lang="fr-CA" dirty="0">
                <a:latin typeface="Calibri"/>
                <a:cs typeface="Calibri"/>
              </a:rPr>
              <a:t> και δικηγόρου στην </a:t>
            </a:r>
            <a:r>
              <a:rPr lang="fr-CA" dirty="0" err="1">
                <a:latin typeface="Calibri"/>
                <a:cs typeface="Calibri"/>
              </a:rPr>
              <a:t>ίδι</a:t>
            </a:r>
            <a:r>
              <a:rPr lang="fr-CA" dirty="0">
                <a:latin typeface="Calibri"/>
                <a:cs typeface="Calibri"/>
              </a:rPr>
              <a:t>α υπόθεση. </a:t>
            </a:r>
            <a:endParaRPr lang="el-GR" dirty="0" smtClean="0">
              <a:latin typeface="Calibri"/>
              <a:cs typeface="Calibri"/>
            </a:endParaRPr>
          </a:p>
          <a:p>
            <a:r>
              <a:rPr lang="fr-CA" dirty="0" smtClean="0">
                <a:latin typeface="Calibri"/>
                <a:cs typeface="Calibri"/>
              </a:rPr>
              <a:t>Οφείλει </a:t>
            </a:r>
            <a:r>
              <a:rPr lang="fr-CA" dirty="0">
                <a:latin typeface="Calibri"/>
                <a:cs typeface="Calibri"/>
              </a:rPr>
              <a:t>να μην αναλαμβ</a:t>
            </a:r>
            <a:r>
              <a:rPr lang="fr-CA" dirty="0" err="1">
                <a:latin typeface="Calibri"/>
                <a:cs typeface="Calibri"/>
              </a:rPr>
              <a:t>άνει</a:t>
            </a:r>
            <a:r>
              <a:rPr lang="fr-CA" dirty="0">
                <a:latin typeface="Calibri"/>
                <a:cs typeface="Calibri"/>
              </a:rPr>
              <a:t> </a:t>
            </a:r>
            <a:r>
              <a:rPr lang="fr-CA" dirty="0" err="1">
                <a:latin typeface="Calibri"/>
                <a:cs typeface="Calibri"/>
              </a:rPr>
              <a:t>υ</a:t>
            </a:r>
            <a:r>
              <a:rPr lang="fr-CA" dirty="0">
                <a:latin typeface="Calibri"/>
                <a:cs typeface="Calibri"/>
              </a:rPr>
              <a:t>π</a:t>
            </a:r>
            <a:r>
              <a:rPr lang="fr-CA" dirty="0" err="1">
                <a:latin typeface="Calibri"/>
                <a:cs typeface="Calibri"/>
              </a:rPr>
              <a:t>οθέσεις</a:t>
            </a:r>
            <a:r>
              <a:rPr lang="fr-CA" dirty="0">
                <a:latin typeface="Calibri"/>
                <a:cs typeface="Calibri"/>
              </a:rPr>
              <a:t> που «δεν έχουν κα</a:t>
            </a:r>
            <a:r>
              <a:rPr lang="fr-CA" dirty="0" err="1">
                <a:latin typeface="Calibri"/>
                <a:cs typeface="Calibri"/>
              </a:rPr>
              <a:t>μί</a:t>
            </a:r>
            <a:r>
              <a:rPr lang="fr-CA" dirty="0">
                <a:latin typeface="Calibri"/>
                <a:cs typeface="Calibri"/>
              </a:rPr>
              <a:t>α ελπίδα» ή </a:t>
            </a:r>
            <a:r>
              <a:rPr lang="fr-CA" dirty="0" err="1">
                <a:latin typeface="Calibri"/>
                <a:cs typeface="Calibri"/>
              </a:rPr>
              <a:t>στηρίζοντ</a:t>
            </a:r>
            <a:r>
              <a:rPr lang="fr-CA" dirty="0">
                <a:latin typeface="Calibri"/>
                <a:cs typeface="Calibri"/>
              </a:rPr>
              <a:t>αι σε ψευδείς ισχυρισμούς.</a:t>
            </a:r>
            <a:r>
              <a:rPr lang="el-GR" dirty="0">
                <a:latin typeface="Calibri"/>
                <a:cs typeface="Calibri"/>
              </a:rPr>
              <a:t> </a:t>
            </a:r>
            <a:endParaRPr lang="el-GR" dirty="0" smtClean="0">
              <a:latin typeface="Calibri"/>
              <a:cs typeface="Calibri"/>
            </a:endParaRPr>
          </a:p>
          <a:p>
            <a:endParaRPr lang="en-US" dirty="0"/>
          </a:p>
        </p:txBody>
      </p:sp>
    </p:spTree>
    <p:extLst>
      <p:ext uri="{BB962C8B-B14F-4D97-AF65-F5344CB8AC3E}">
        <p14:creationId xmlns:p14="http://schemas.microsoft.com/office/powerpoint/2010/main" val="1740704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Υποχρέωση μετριοπάθειας &amp; ευγένειας</a:t>
            </a:r>
            <a:endParaRPr lang="en-US" dirty="0"/>
          </a:p>
        </p:txBody>
      </p:sp>
      <p:sp>
        <p:nvSpPr>
          <p:cNvPr id="3" name="Content Placeholder 2"/>
          <p:cNvSpPr>
            <a:spLocks noGrp="1"/>
          </p:cNvSpPr>
          <p:nvPr>
            <p:ph sz="quarter" idx="1"/>
          </p:nvPr>
        </p:nvSpPr>
        <p:spPr/>
        <p:txBody>
          <a:bodyPr>
            <a:normAutofit fontScale="92500" lnSpcReduction="20000"/>
          </a:bodyPr>
          <a:lstStyle/>
          <a:p>
            <a:r>
              <a:rPr lang="el-GR" dirty="0">
                <a:latin typeface="Calibri"/>
                <a:cs typeface="Calibri"/>
              </a:rPr>
              <a:t>Δεν δικαιούται να αρνηθεί τον διορισμό του από το δικαστήριο, που μπορεί να γίνει για την εξασφάλιση της ισότητας των όπλων των διαδίκων, σε περίπτωση που ο ένας από τους διαδίκους μονοπωλεί τους καλύτερους δικηγόρους</a:t>
            </a:r>
            <a:r>
              <a:rPr lang="el-GR" dirty="0" smtClean="0">
                <a:latin typeface="Calibri"/>
                <a:cs typeface="Calibri"/>
              </a:rPr>
              <a:t>.</a:t>
            </a:r>
          </a:p>
          <a:p>
            <a:r>
              <a:rPr lang="el-GR" dirty="0" smtClean="0">
                <a:latin typeface="Calibri"/>
                <a:cs typeface="Calibri"/>
              </a:rPr>
              <a:t> </a:t>
            </a:r>
            <a:r>
              <a:rPr lang="el-GR" dirty="0">
                <a:latin typeface="Calibri"/>
                <a:cs typeface="Calibri"/>
              </a:rPr>
              <a:t>Πρέπει να επιδεικνύει μετριοπάθεια, ιδιαίτερα στις αγορεύσεις του ενώπιον του δικαστηρίου και να αποφεύγει τις υβριστικές ή συκοφαντικές δηλώσεις κατά του αντιδίκου, ακόμα και μετά το τέλος της δίκης. </a:t>
            </a:r>
            <a:endParaRPr lang="el-GR" dirty="0" smtClean="0">
              <a:latin typeface="Calibri"/>
              <a:cs typeface="Calibri"/>
            </a:endParaRPr>
          </a:p>
          <a:p>
            <a:r>
              <a:rPr lang="fr-CA" dirty="0" err="1" smtClean="0">
                <a:latin typeface="Calibri"/>
                <a:cs typeface="Calibri"/>
              </a:rPr>
              <a:t>Δι</a:t>
            </a:r>
            <a:r>
              <a:rPr lang="fr-CA" dirty="0" smtClean="0">
                <a:latin typeface="Calibri"/>
                <a:cs typeface="Calibri"/>
              </a:rPr>
              <a:t>ατάξεις </a:t>
            </a:r>
            <a:r>
              <a:rPr lang="fr-CA" dirty="0">
                <a:latin typeface="Calibri"/>
                <a:cs typeface="Calibri"/>
              </a:rPr>
              <a:t>σαν και α</a:t>
            </a:r>
            <a:r>
              <a:rPr lang="fr-CA" dirty="0" err="1">
                <a:latin typeface="Calibri"/>
                <a:cs typeface="Calibri"/>
              </a:rPr>
              <a:t>υτή</a:t>
            </a:r>
            <a:r>
              <a:rPr lang="fr-CA" dirty="0">
                <a:latin typeface="Calibri"/>
                <a:cs typeface="Calibri"/>
              </a:rPr>
              <a:t>, μα</a:t>
            </a:r>
            <a:r>
              <a:rPr lang="fr-CA" dirty="0" err="1">
                <a:latin typeface="Calibri"/>
                <a:cs typeface="Calibri"/>
              </a:rPr>
              <a:t>ρτυρούν</a:t>
            </a:r>
            <a:r>
              <a:rPr lang="fr-CA" dirty="0">
                <a:latin typeface="Calibri"/>
                <a:cs typeface="Calibri"/>
              </a:rPr>
              <a:t> ότι τα ήθη των δικηγόρων </a:t>
            </a:r>
            <a:r>
              <a:rPr lang="fr-CA" dirty="0" err="1">
                <a:latin typeface="Calibri"/>
                <a:cs typeface="Calibri"/>
              </a:rPr>
              <a:t>ήτ</a:t>
            </a:r>
            <a:r>
              <a:rPr lang="fr-CA" dirty="0">
                <a:latin typeface="Calibri"/>
                <a:cs typeface="Calibri"/>
              </a:rPr>
              <a:t>αν συχνά κάθε άλλο πα</a:t>
            </a:r>
            <a:r>
              <a:rPr lang="fr-CA" dirty="0" err="1">
                <a:latin typeface="Calibri"/>
                <a:cs typeface="Calibri"/>
              </a:rPr>
              <a:t>ρά</a:t>
            </a:r>
            <a:r>
              <a:rPr lang="fr-CA" dirty="0">
                <a:latin typeface="Calibri"/>
                <a:cs typeface="Calibri"/>
              </a:rPr>
              <a:t> «ευγενή» και ότι οι </a:t>
            </a:r>
            <a:r>
              <a:rPr lang="fr-CA" dirty="0" err="1">
                <a:latin typeface="Calibri"/>
                <a:cs typeface="Calibri"/>
              </a:rPr>
              <a:t>δι</a:t>
            </a:r>
            <a:r>
              <a:rPr lang="fr-CA" dirty="0">
                <a:latin typeface="Calibri"/>
                <a:cs typeface="Calibri"/>
              </a:rPr>
              <a:t>α</a:t>
            </a:r>
            <a:r>
              <a:rPr lang="fr-CA" dirty="0" err="1">
                <a:latin typeface="Calibri"/>
                <a:cs typeface="Calibri"/>
              </a:rPr>
              <a:t>ξιφισμοί</a:t>
            </a:r>
            <a:r>
              <a:rPr lang="fr-CA" dirty="0">
                <a:latin typeface="Calibri"/>
                <a:cs typeface="Calibri"/>
              </a:rPr>
              <a:t> μετα</a:t>
            </a:r>
            <a:r>
              <a:rPr lang="fr-CA" dirty="0" err="1">
                <a:latin typeface="Calibri"/>
                <a:cs typeface="Calibri"/>
              </a:rPr>
              <a:t>ξύ</a:t>
            </a:r>
            <a:r>
              <a:rPr lang="fr-CA" dirty="0">
                <a:latin typeface="Calibri"/>
                <a:cs typeface="Calibri"/>
              </a:rPr>
              <a:t> τους α</a:t>
            </a:r>
            <a:r>
              <a:rPr lang="fr-CA" dirty="0" err="1">
                <a:latin typeface="Calibri"/>
                <a:cs typeface="Calibri"/>
              </a:rPr>
              <a:t>ντ</a:t>
            </a:r>
            <a:r>
              <a:rPr lang="fr-CA" dirty="0">
                <a:latin typeface="Calibri"/>
                <a:cs typeface="Calibri"/>
              </a:rPr>
              <a:t>α</a:t>
            </a:r>
            <a:r>
              <a:rPr lang="fr-CA" dirty="0" err="1">
                <a:latin typeface="Calibri"/>
                <a:cs typeface="Calibri"/>
              </a:rPr>
              <a:t>λλάσσοντ</a:t>
            </a:r>
            <a:r>
              <a:rPr lang="fr-CA" dirty="0">
                <a:latin typeface="Calibri"/>
                <a:cs typeface="Calibri"/>
              </a:rPr>
              <a:t>αν στο επ</a:t>
            </a:r>
            <a:r>
              <a:rPr lang="fr-CA" dirty="0" err="1">
                <a:latin typeface="Calibri"/>
                <a:cs typeface="Calibri"/>
              </a:rPr>
              <a:t>ί</a:t>
            </a:r>
            <a:r>
              <a:rPr lang="fr-CA" dirty="0">
                <a:latin typeface="Calibri"/>
                <a:cs typeface="Calibri"/>
              </a:rPr>
              <a:t>π</a:t>
            </a:r>
            <a:r>
              <a:rPr lang="fr-CA" dirty="0" err="1">
                <a:latin typeface="Calibri"/>
                <a:cs typeface="Calibri"/>
              </a:rPr>
              <a:t>εδο</a:t>
            </a:r>
            <a:r>
              <a:rPr lang="fr-CA" dirty="0">
                <a:latin typeface="Calibri"/>
                <a:cs typeface="Calibri"/>
              </a:rPr>
              <a:t> ύβρεων.</a:t>
            </a:r>
            <a:endParaRPr lang="el-GR" dirty="0">
              <a:latin typeface="Calibri"/>
              <a:cs typeface="Calibri"/>
            </a:endParaRPr>
          </a:p>
          <a:p>
            <a:r>
              <a:rPr lang="en-US" dirty="0">
                <a:latin typeface="Calibri"/>
                <a:cs typeface="Calibri"/>
              </a:rPr>
              <a:t>Ο δικηγόρος οφείλει επίσης να μην επ</a:t>
            </a:r>
            <a:r>
              <a:rPr lang="en-US" dirty="0" err="1">
                <a:latin typeface="Calibri"/>
                <a:cs typeface="Calibri"/>
              </a:rPr>
              <a:t>ιδιώκει</a:t>
            </a:r>
            <a:r>
              <a:rPr lang="en-US" dirty="0">
                <a:latin typeface="Calibri"/>
                <a:cs typeface="Calibri"/>
              </a:rPr>
              <a:t> καταχρηστικά ή </a:t>
            </a:r>
            <a:r>
              <a:rPr lang="en-US" dirty="0" err="1">
                <a:latin typeface="Calibri"/>
                <a:cs typeface="Calibri"/>
              </a:rPr>
              <a:t>υ</a:t>
            </a:r>
            <a:r>
              <a:rPr lang="en-US" dirty="0">
                <a:latin typeface="Calibri"/>
                <a:cs typeface="Calibri"/>
              </a:rPr>
              <a:t>π</a:t>
            </a:r>
            <a:r>
              <a:rPr lang="en-US" dirty="0" err="1">
                <a:latin typeface="Calibri"/>
                <a:cs typeface="Calibri"/>
              </a:rPr>
              <a:t>έρογκ</a:t>
            </a:r>
            <a:r>
              <a:rPr lang="en-US" dirty="0">
                <a:latin typeface="Calibri"/>
                <a:cs typeface="Calibri"/>
              </a:rPr>
              <a:t>α κέρδη απ</a:t>
            </a:r>
            <a:r>
              <a:rPr lang="en-US" dirty="0" err="1">
                <a:latin typeface="Calibri"/>
                <a:cs typeface="Calibri"/>
              </a:rPr>
              <a:t>ό</a:t>
            </a:r>
            <a:r>
              <a:rPr lang="en-US" dirty="0">
                <a:latin typeface="Calibri"/>
                <a:cs typeface="Calibri"/>
              </a:rPr>
              <a:t> τις α</a:t>
            </a:r>
            <a:r>
              <a:rPr lang="en-US" dirty="0" err="1">
                <a:latin typeface="Calibri"/>
                <a:cs typeface="Calibri"/>
              </a:rPr>
              <a:t>γορεύσεις</a:t>
            </a:r>
            <a:r>
              <a:rPr lang="en-US" dirty="0">
                <a:latin typeface="Calibri"/>
                <a:cs typeface="Calibri"/>
              </a:rPr>
              <a:t> του, α</a:t>
            </a:r>
            <a:r>
              <a:rPr lang="en-US" dirty="0" err="1">
                <a:latin typeface="Calibri"/>
                <a:cs typeface="Calibri"/>
              </a:rPr>
              <a:t>λλά</a:t>
            </a:r>
            <a:r>
              <a:rPr lang="en-US" dirty="0">
                <a:latin typeface="Calibri"/>
                <a:cs typeface="Calibri"/>
              </a:rPr>
              <a:t> ούτε να π</a:t>
            </a:r>
            <a:r>
              <a:rPr lang="en-US" dirty="0" err="1">
                <a:latin typeface="Calibri"/>
                <a:cs typeface="Calibri"/>
              </a:rPr>
              <a:t>εριφρονεί</a:t>
            </a:r>
            <a:r>
              <a:rPr lang="en-US" dirty="0">
                <a:latin typeface="Calibri"/>
                <a:cs typeface="Calibri"/>
              </a:rPr>
              <a:t> τα </a:t>
            </a:r>
            <a:r>
              <a:rPr lang="en-US" dirty="0" err="1">
                <a:latin typeface="Calibri"/>
                <a:cs typeface="Calibri"/>
              </a:rPr>
              <a:t>χρήμ</a:t>
            </a:r>
            <a:r>
              <a:rPr lang="en-US" dirty="0">
                <a:latin typeface="Calibri"/>
                <a:cs typeface="Calibri"/>
              </a:rPr>
              <a:t>ατα που του π</a:t>
            </a:r>
            <a:r>
              <a:rPr lang="en-US" dirty="0" err="1">
                <a:latin typeface="Calibri"/>
                <a:cs typeface="Calibri"/>
              </a:rPr>
              <a:t>ροσφέρει</a:t>
            </a:r>
            <a:r>
              <a:rPr lang="en-US" dirty="0">
                <a:latin typeface="Calibri"/>
                <a:cs typeface="Calibri"/>
              </a:rPr>
              <a:t> οικειοθελώς ο πελάτης. </a:t>
            </a:r>
            <a:r>
              <a:rPr lang="fr-CA" i="1" dirty="0">
                <a:latin typeface="Calibri"/>
                <a:cs typeface="Calibri"/>
              </a:rPr>
              <a:t>C.J., </a:t>
            </a:r>
            <a:r>
              <a:rPr lang="fr-CA" dirty="0">
                <a:latin typeface="Calibri"/>
                <a:cs typeface="Calibri"/>
              </a:rPr>
              <a:t>2, 6, </a:t>
            </a:r>
            <a:r>
              <a:rPr lang="fr-CA" dirty="0" smtClean="0">
                <a:latin typeface="Calibri"/>
                <a:cs typeface="Calibri"/>
              </a:rPr>
              <a:t>7</a:t>
            </a:r>
            <a:r>
              <a:rPr lang="el-GR" dirty="0" smtClean="0">
                <a:latin typeface="Calibri"/>
                <a:cs typeface="Calibri"/>
              </a:rPr>
              <a:t>, </a:t>
            </a:r>
            <a:r>
              <a:rPr lang="fr-CA" i="1" dirty="0" smtClean="0">
                <a:latin typeface="Calibri"/>
                <a:cs typeface="Calibri"/>
              </a:rPr>
              <a:t>C.J</a:t>
            </a:r>
            <a:r>
              <a:rPr lang="fr-CA" i="1" dirty="0">
                <a:latin typeface="Calibri"/>
                <a:cs typeface="Calibri"/>
              </a:rPr>
              <a:t>., </a:t>
            </a:r>
            <a:r>
              <a:rPr lang="fr-CA" dirty="0">
                <a:latin typeface="Calibri"/>
                <a:cs typeface="Calibri"/>
              </a:rPr>
              <a:t>2, 6, 2-5.</a:t>
            </a:r>
            <a:endParaRPr lang="el-GR"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31416769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Ορκοδοσία</a:t>
            </a:r>
            <a:endParaRPr lang="en-US" dirty="0"/>
          </a:p>
        </p:txBody>
      </p:sp>
      <p:sp>
        <p:nvSpPr>
          <p:cNvPr id="3" name="Content Placeholder 2"/>
          <p:cNvSpPr>
            <a:spLocks noGrp="1"/>
          </p:cNvSpPr>
          <p:nvPr>
            <p:ph sz="quarter" idx="1"/>
          </p:nvPr>
        </p:nvSpPr>
        <p:spPr/>
        <p:txBody>
          <a:bodyPr/>
          <a:lstStyle/>
          <a:p>
            <a:r>
              <a:rPr lang="el-GR" dirty="0">
                <a:latin typeface="Calibri"/>
                <a:cs typeface="Calibri"/>
              </a:rPr>
              <a:t>Προς πίστωση όλων των ανωτέρω, ο</a:t>
            </a:r>
            <a:r>
              <a:rPr lang="fr-CA" dirty="0">
                <a:latin typeface="Calibri"/>
                <a:cs typeface="Calibri"/>
              </a:rPr>
              <a:t>ι δικηγόροι οφείλουν να ορκιστούν </a:t>
            </a:r>
            <a:r>
              <a:rPr lang="el-GR" dirty="0">
                <a:latin typeface="Calibri"/>
                <a:cs typeface="Calibri"/>
              </a:rPr>
              <a:t>επί του Ευαγγελίου</a:t>
            </a:r>
            <a:r>
              <a:rPr lang="fr-CA" dirty="0">
                <a:latin typeface="Calibri"/>
                <a:cs typeface="Calibri"/>
              </a:rPr>
              <a:t> μετά την </a:t>
            </a:r>
            <a:r>
              <a:rPr lang="fr-CA" dirty="0" err="1">
                <a:latin typeface="Calibri"/>
                <a:cs typeface="Calibri"/>
              </a:rPr>
              <a:t>έν</a:t>
            </a:r>
            <a:r>
              <a:rPr lang="fr-CA" dirty="0">
                <a:latin typeface="Calibri"/>
                <a:cs typeface="Calibri"/>
              </a:rPr>
              <a:t>α</a:t>
            </a:r>
            <a:r>
              <a:rPr lang="fr-CA" dirty="0" err="1">
                <a:latin typeface="Calibri"/>
                <a:cs typeface="Calibri"/>
              </a:rPr>
              <a:t>ρξη</a:t>
            </a:r>
            <a:r>
              <a:rPr lang="fr-CA" dirty="0">
                <a:latin typeface="Calibri"/>
                <a:cs typeface="Calibri"/>
              </a:rPr>
              <a:t> κάθε δίκης ότι θα εκτελέσουν τα </a:t>
            </a:r>
            <a:r>
              <a:rPr lang="el-GR" dirty="0">
                <a:latin typeface="Calibri"/>
                <a:cs typeface="Calibri"/>
              </a:rPr>
              <a:t>καθήκοντά τους με κάθε επιμέλεια, χωρίς να φείδονται προσπαθειών, σύμφωνα με τις αρχές της αληθείας και επιταγές της δικαιοσύνης και ότι, κατά τη γνώση τους, η υπόθεση δεν είναι άδικη ή «άπελπις» και δεν στηρίζεται σε ψευδείς ισχυρισμούς</a:t>
            </a:r>
            <a:r>
              <a:rPr lang="el-GR" dirty="0" smtClean="0">
                <a:latin typeface="Calibri"/>
                <a:cs typeface="Calibri"/>
              </a:rPr>
              <a:t>.</a:t>
            </a:r>
          </a:p>
          <a:p>
            <a:r>
              <a:rPr lang="el-GR" dirty="0" smtClean="0">
                <a:latin typeface="Calibri"/>
                <a:cs typeface="Calibri"/>
              </a:rPr>
              <a:t> </a:t>
            </a:r>
            <a:r>
              <a:rPr lang="en-US" i="1" dirty="0" smtClean="0">
                <a:latin typeface="Calibri"/>
                <a:cs typeface="Calibri"/>
              </a:rPr>
              <a:t>C.J., </a:t>
            </a:r>
            <a:r>
              <a:rPr lang="en-US" dirty="0" smtClean="0">
                <a:latin typeface="Calibri"/>
                <a:cs typeface="Calibri"/>
              </a:rPr>
              <a:t>3, 1, 14, 1.</a:t>
            </a:r>
            <a:endParaRPr lang="el-GR" dirty="0" smtClean="0">
              <a:latin typeface="Calibri"/>
              <a:cs typeface="Calibri"/>
            </a:endParaRPr>
          </a:p>
          <a:p>
            <a:endParaRPr lang="en-US" dirty="0"/>
          </a:p>
          <a:p>
            <a:endParaRPr lang="en-US" dirty="0">
              <a:hlinkClick r:id="rId2"/>
            </a:endParaRPr>
          </a:p>
          <a:p>
            <a:endParaRPr lang="en-US" dirty="0"/>
          </a:p>
        </p:txBody>
      </p:sp>
    </p:spTree>
    <p:extLst>
      <p:ext uri="{BB962C8B-B14F-4D97-AF65-F5344CB8AC3E}">
        <p14:creationId xmlns:p14="http://schemas.microsoft.com/office/powerpoint/2010/main" val="20991003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Εμφάνιση</a:t>
            </a:r>
            <a:endParaRPr lang="en-US" dirty="0"/>
          </a:p>
        </p:txBody>
      </p:sp>
      <p:sp>
        <p:nvSpPr>
          <p:cNvPr id="3" name="Content Placeholder 2"/>
          <p:cNvSpPr>
            <a:spLocks noGrp="1"/>
          </p:cNvSpPr>
          <p:nvPr>
            <p:ph sz="quarter" idx="1"/>
          </p:nvPr>
        </p:nvSpPr>
        <p:spPr/>
        <p:txBody>
          <a:bodyPr/>
          <a:lstStyle/>
          <a:p>
            <a:r>
              <a:rPr lang="en-US" dirty="0">
                <a:latin typeface="Calibri"/>
                <a:cs typeface="Calibri"/>
              </a:rPr>
              <a:t>Ως </a:t>
            </a:r>
            <a:r>
              <a:rPr lang="en-US" dirty="0" err="1">
                <a:latin typeface="Calibri"/>
                <a:cs typeface="Calibri"/>
              </a:rPr>
              <a:t>δείγμ</a:t>
            </a:r>
            <a:r>
              <a:rPr lang="en-US" dirty="0">
                <a:latin typeface="Calibri"/>
                <a:cs typeface="Calibri"/>
              </a:rPr>
              <a:t>α σεβα</a:t>
            </a:r>
            <a:r>
              <a:rPr lang="en-US" dirty="0" err="1">
                <a:latin typeface="Calibri"/>
                <a:cs typeface="Calibri"/>
              </a:rPr>
              <a:t>σμού</a:t>
            </a:r>
            <a:r>
              <a:rPr lang="en-US" dirty="0">
                <a:latin typeface="Calibri"/>
                <a:cs typeface="Calibri"/>
              </a:rPr>
              <a:t> π</a:t>
            </a:r>
            <a:r>
              <a:rPr lang="en-US" dirty="0" err="1">
                <a:latin typeface="Calibri"/>
                <a:cs typeface="Calibri"/>
              </a:rPr>
              <a:t>ρος</a:t>
            </a:r>
            <a:r>
              <a:rPr lang="en-US" dirty="0">
                <a:latin typeface="Calibri"/>
                <a:cs typeface="Calibri"/>
              </a:rPr>
              <a:t> το </a:t>
            </a:r>
            <a:r>
              <a:rPr lang="en-US" dirty="0" err="1">
                <a:latin typeface="Calibri"/>
                <a:cs typeface="Calibri"/>
              </a:rPr>
              <a:t>δικ</a:t>
            </a:r>
            <a:r>
              <a:rPr lang="en-US" dirty="0">
                <a:latin typeface="Calibri"/>
                <a:cs typeface="Calibri"/>
              </a:rPr>
              <a:t>α</a:t>
            </a:r>
            <a:r>
              <a:rPr lang="en-US" dirty="0" err="1">
                <a:latin typeface="Calibri"/>
                <a:cs typeface="Calibri"/>
              </a:rPr>
              <a:t>στήριο</a:t>
            </a:r>
            <a:r>
              <a:rPr lang="en-US" dirty="0">
                <a:latin typeface="Calibri"/>
                <a:cs typeface="Calibri"/>
              </a:rPr>
              <a:t>, οι δικηγόροι οφείλουν </a:t>
            </a:r>
            <a:r>
              <a:rPr lang="en-US" dirty="0" smtClean="0">
                <a:latin typeface="Calibri"/>
                <a:cs typeface="Calibri"/>
              </a:rPr>
              <a:t>να </a:t>
            </a:r>
            <a:r>
              <a:rPr lang="en-US" dirty="0">
                <a:latin typeface="Calibri"/>
                <a:cs typeface="Calibri"/>
              </a:rPr>
              <a:t>α</a:t>
            </a:r>
            <a:r>
              <a:rPr lang="en-US" dirty="0" err="1">
                <a:latin typeface="Calibri"/>
                <a:cs typeface="Calibri"/>
              </a:rPr>
              <a:t>γορεύουν</a:t>
            </a:r>
            <a:r>
              <a:rPr lang="en-US" dirty="0">
                <a:latin typeface="Calibri"/>
                <a:cs typeface="Calibri"/>
              </a:rPr>
              <a:t> όρθιοι </a:t>
            </a:r>
            <a:r>
              <a:rPr lang="en-US" dirty="0" smtClean="0">
                <a:latin typeface="Calibri"/>
                <a:cs typeface="Calibri"/>
              </a:rPr>
              <a:t>(</a:t>
            </a:r>
            <a:r>
              <a:rPr lang="fr-CA" i="1" dirty="0" err="1">
                <a:latin typeface="Calibri"/>
                <a:cs typeface="Calibri"/>
              </a:rPr>
              <a:t>necessitas</a:t>
            </a:r>
            <a:r>
              <a:rPr lang="fr-CA" i="1" dirty="0">
                <a:latin typeface="Calibri"/>
                <a:cs typeface="Calibri"/>
              </a:rPr>
              <a:t> </a:t>
            </a:r>
            <a:r>
              <a:rPr lang="fr-CA" i="1" dirty="0" err="1" smtClean="0">
                <a:latin typeface="Calibri"/>
                <a:cs typeface="Calibri"/>
              </a:rPr>
              <a:t>standi</a:t>
            </a:r>
            <a:r>
              <a:rPr lang="fr-CA" i="1" dirty="0" smtClean="0">
                <a:latin typeface="Calibri"/>
                <a:cs typeface="Calibri"/>
              </a:rPr>
              <a:t>) </a:t>
            </a:r>
            <a:r>
              <a:rPr lang="en-US" dirty="0" smtClean="0">
                <a:latin typeface="Calibri"/>
                <a:cs typeface="Calibri"/>
              </a:rPr>
              <a:t>ενώ </a:t>
            </a:r>
            <a:r>
              <a:rPr lang="en-US" dirty="0">
                <a:latin typeface="Calibri"/>
                <a:cs typeface="Calibri"/>
              </a:rPr>
              <a:t>οι </a:t>
            </a:r>
            <a:r>
              <a:rPr lang="en-US" dirty="0" err="1">
                <a:latin typeface="Calibri"/>
                <a:cs typeface="Calibri"/>
              </a:rPr>
              <a:t>δικ</a:t>
            </a:r>
            <a:r>
              <a:rPr lang="en-US" dirty="0">
                <a:latin typeface="Calibri"/>
                <a:cs typeface="Calibri"/>
              </a:rPr>
              <a:t>α</a:t>
            </a:r>
            <a:r>
              <a:rPr lang="en-US" dirty="0" err="1">
                <a:latin typeface="Calibri"/>
                <a:cs typeface="Calibri"/>
              </a:rPr>
              <a:t>στές</a:t>
            </a:r>
            <a:r>
              <a:rPr lang="en-US" dirty="0">
                <a:latin typeface="Calibri"/>
                <a:cs typeface="Calibri"/>
              </a:rPr>
              <a:t> πα</a:t>
            </a:r>
            <a:r>
              <a:rPr lang="en-US" dirty="0" err="1">
                <a:latin typeface="Calibri"/>
                <a:cs typeface="Calibri"/>
              </a:rPr>
              <a:t>ρ</a:t>
            </a:r>
            <a:r>
              <a:rPr lang="en-US" dirty="0">
                <a:latin typeface="Calibri"/>
                <a:cs typeface="Calibri"/>
              </a:rPr>
              <a:t>αμένουν </a:t>
            </a:r>
            <a:r>
              <a:rPr lang="en-US" dirty="0" smtClean="0">
                <a:latin typeface="Calibri"/>
                <a:cs typeface="Calibri"/>
              </a:rPr>
              <a:t>κα</a:t>
            </a:r>
            <a:r>
              <a:rPr lang="en-US" dirty="0" err="1" smtClean="0">
                <a:latin typeface="Calibri"/>
                <a:cs typeface="Calibri"/>
              </a:rPr>
              <a:t>θιστοί</a:t>
            </a:r>
            <a:r>
              <a:rPr lang="en-US" dirty="0" smtClean="0">
                <a:latin typeface="Calibri"/>
                <a:cs typeface="Calibri"/>
              </a:rPr>
              <a:t> </a:t>
            </a:r>
            <a:r>
              <a:rPr lang="fr-CA" dirty="0" smtClean="0">
                <a:cs typeface="Calibri"/>
              </a:rPr>
              <a:t>(</a:t>
            </a:r>
            <a:r>
              <a:rPr lang="fr-CA" i="1" dirty="0" err="1" smtClean="0">
                <a:latin typeface="Calibri"/>
                <a:cs typeface="Calibri"/>
              </a:rPr>
              <a:t>ius</a:t>
            </a:r>
            <a:r>
              <a:rPr lang="fr-CA" i="1" dirty="0" smtClean="0">
                <a:latin typeface="Calibri"/>
                <a:cs typeface="Calibri"/>
              </a:rPr>
              <a:t> </a:t>
            </a:r>
            <a:r>
              <a:rPr lang="fr-CA" i="1" dirty="0" err="1">
                <a:latin typeface="Calibri"/>
                <a:cs typeface="Calibri"/>
              </a:rPr>
              <a:t>sedendi</a:t>
            </a:r>
            <a:r>
              <a:rPr lang="en-US" dirty="0" smtClean="0">
                <a:latin typeface="Calibri"/>
                <a:cs typeface="Calibri"/>
              </a:rPr>
              <a:t>)</a:t>
            </a:r>
            <a:r>
              <a:rPr lang="el-GR" dirty="0" smtClean="0">
                <a:latin typeface="Calibri"/>
                <a:cs typeface="Calibri"/>
              </a:rPr>
              <a:t>,</a:t>
            </a:r>
          </a:p>
          <a:p>
            <a:r>
              <a:rPr lang="el-GR" dirty="0">
                <a:latin typeface="Calibri"/>
                <a:cs typeface="Calibri"/>
              </a:rPr>
              <a:t>Φ</a:t>
            </a:r>
            <a:r>
              <a:rPr lang="en-US" dirty="0" err="1" smtClean="0">
                <a:latin typeface="Calibri"/>
                <a:cs typeface="Calibri"/>
              </a:rPr>
              <a:t>ορώντ</a:t>
            </a:r>
            <a:r>
              <a:rPr lang="en-US" dirty="0" smtClean="0">
                <a:latin typeface="Calibri"/>
                <a:cs typeface="Calibri"/>
              </a:rPr>
              <a:t>ας </a:t>
            </a:r>
            <a:r>
              <a:rPr lang="en-US" dirty="0">
                <a:latin typeface="Calibri"/>
                <a:cs typeface="Calibri"/>
              </a:rPr>
              <a:t>την </a:t>
            </a:r>
            <a:r>
              <a:rPr lang="en-US" dirty="0" err="1">
                <a:solidFill>
                  <a:srgbClr val="FF0000"/>
                </a:solidFill>
                <a:latin typeface="Calibri"/>
                <a:cs typeface="Calibri"/>
              </a:rPr>
              <a:t>τή</a:t>
            </a:r>
            <a:r>
              <a:rPr lang="en-US" dirty="0">
                <a:solidFill>
                  <a:srgbClr val="FF0000"/>
                </a:solidFill>
                <a:latin typeface="Calibri"/>
                <a:cs typeface="Calibri"/>
              </a:rPr>
              <a:t>β</a:t>
            </a:r>
            <a:r>
              <a:rPr lang="en-US" dirty="0" err="1">
                <a:solidFill>
                  <a:srgbClr val="FF0000"/>
                </a:solidFill>
                <a:latin typeface="Calibri"/>
                <a:cs typeface="Calibri"/>
              </a:rPr>
              <a:t>ενο</a:t>
            </a:r>
            <a:r>
              <a:rPr lang="en-US" dirty="0">
                <a:solidFill>
                  <a:srgbClr val="FF0000"/>
                </a:solidFill>
                <a:latin typeface="Calibri"/>
                <a:cs typeface="Calibri"/>
              </a:rPr>
              <a:t> (</a:t>
            </a:r>
            <a:r>
              <a:rPr lang="fr-CA" i="1" dirty="0" err="1">
                <a:solidFill>
                  <a:srgbClr val="FF0000"/>
                </a:solidFill>
                <a:latin typeface="Calibri"/>
                <a:cs typeface="Calibri"/>
              </a:rPr>
              <a:t>paenula</a:t>
            </a:r>
            <a:r>
              <a:rPr lang="fr-CA" dirty="0">
                <a:solidFill>
                  <a:srgbClr val="FF0000"/>
                </a:solidFill>
                <a:latin typeface="Calibri"/>
                <a:cs typeface="Calibri"/>
              </a:rPr>
              <a:t>)</a:t>
            </a:r>
            <a:r>
              <a:rPr lang="en-US" dirty="0">
                <a:solidFill>
                  <a:srgbClr val="FF0000"/>
                </a:solidFill>
                <a:latin typeface="Calibri"/>
                <a:cs typeface="Calibri"/>
              </a:rPr>
              <a:t>, </a:t>
            </a:r>
            <a:r>
              <a:rPr lang="el-GR" dirty="0">
                <a:latin typeface="Calibri"/>
                <a:cs typeface="Calibri"/>
              </a:rPr>
              <a:t>εξού και η ονομασία των δικηγόρων ως </a:t>
            </a:r>
            <a:r>
              <a:rPr lang="fr-CA" i="1" dirty="0" err="1">
                <a:solidFill>
                  <a:srgbClr val="FF0000"/>
                </a:solidFill>
                <a:latin typeface="Calibri"/>
                <a:cs typeface="Calibri"/>
              </a:rPr>
              <a:t>togati</a:t>
            </a:r>
            <a:r>
              <a:rPr lang="fr-CA" i="1" dirty="0">
                <a:latin typeface="Calibri"/>
                <a:cs typeface="Calibri"/>
              </a:rPr>
              <a:t>, </a:t>
            </a:r>
            <a:r>
              <a:rPr lang="el-GR" dirty="0">
                <a:latin typeface="Calibri"/>
                <a:cs typeface="Calibri"/>
              </a:rPr>
              <a:t>που χρησιμοποιείται συχνά την εποχή αυτή. </a:t>
            </a:r>
            <a:endParaRPr lang="fr-CA" dirty="0" smtClean="0">
              <a:latin typeface="Calibri"/>
              <a:cs typeface="Calibri"/>
            </a:endParaRPr>
          </a:p>
          <a:p>
            <a:r>
              <a:rPr lang="fr-CA" i="1" dirty="0" smtClean="0">
                <a:latin typeface="Calibri"/>
                <a:cs typeface="Calibri"/>
              </a:rPr>
              <a:t>C.J</a:t>
            </a:r>
            <a:r>
              <a:rPr lang="fr-CA" i="1" dirty="0">
                <a:latin typeface="Calibri"/>
                <a:cs typeface="Calibri"/>
              </a:rPr>
              <a:t>., </a:t>
            </a:r>
            <a:r>
              <a:rPr lang="fr-CA" dirty="0">
                <a:latin typeface="Calibri"/>
                <a:cs typeface="Calibri"/>
              </a:rPr>
              <a:t>2, 6, 6, </a:t>
            </a:r>
            <a:r>
              <a:rPr lang="fr-CA" dirty="0" smtClean="0">
                <a:latin typeface="Calibri"/>
                <a:cs typeface="Calibri"/>
              </a:rPr>
              <a:t>6; 2</a:t>
            </a:r>
            <a:r>
              <a:rPr lang="fr-CA" dirty="0">
                <a:latin typeface="Calibri"/>
                <a:cs typeface="Calibri"/>
              </a:rPr>
              <a:t>, 7, 3; 6, 9; 3, 1, 13, 9; 3, 2, 3.</a:t>
            </a:r>
            <a:endParaRPr lang="el-GR" dirty="0">
              <a:latin typeface="Calibri"/>
              <a:cs typeface="Calibri"/>
            </a:endParaRPr>
          </a:p>
        </p:txBody>
      </p:sp>
    </p:spTree>
    <p:extLst>
      <p:ext uri="{BB962C8B-B14F-4D97-AF65-F5344CB8AC3E}">
        <p14:creationId xmlns:p14="http://schemas.microsoft.com/office/powerpoint/2010/main" val="13242474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Πειθαρχικός έλεγχος και ποινές</a:t>
            </a:r>
            <a:endParaRPr lang="en-US" dirty="0"/>
          </a:p>
        </p:txBody>
      </p:sp>
      <p:sp>
        <p:nvSpPr>
          <p:cNvPr id="3" name="Content Placeholder 2"/>
          <p:cNvSpPr>
            <a:spLocks noGrp="1"/>
          </p:cNvSpPr>
          <p:nvPr>
            <p:ph sz="quarter" idx="1"/>
          </p:nvPr>
        </p:nvSpPr>
        <p:spPr/>
        <p:txBody>
          <a:bodyPr>
            <a:normAutofit/>
          </a:bodyPr>
          <a:lstStyle/>
          <a:p>
            <a:r>
              <a:rPr lang="el-GR" dirty="0">
                <a:latin typeface="Calibri"/>
                <a:cs typeface="Calibri"/>
              </a:rPr>
              <a:t>Ο πειθαρχικός έλεγχος των δικηγόρων των συντεχνιών γίνεται από τον ανώτατο δικαστικό υπό τον οποίο συγκροτείται η συντεχνία, ο οποίος επιβάλει πειθαρχικές ποινές στους παραβάτες. </a:t>
            </a:r>
            <a:endParaRPr lang="el-GR" dirty="0" smtClean="0">
              <a:latin typeface="Calibri"/>
              <a:cs typeface="Calibri"/>
            </a:endParaRPr>
          </a:p>
          <a:p>
            <a:r>
              <a:rPr lang="fr-CA" dirty="0" smtClean="0">
                <a:latin typeface="Calibri"/>
                <a:cs typeface="Calibri"/>
              </a:rPr>
              <a:t>Οι </a:t>
            </a:r>
            <a:r>
              <a:rPr lang="fr-CA" dirty="0">
                <a:latin typeface="Calibri"/>
                <a:cs typeface="Calibri"/>
              </a:rPr>
              <a:t>π</a:t>
            </a:r>
            <a:r>
              <a:rPr lang="fr-CA" dirty="0" err="1">
                <a:latin typeface="Calibri"/>
                <a:cs typeface="Calibri"/>
              </a:rPr>
              <a:t>οινές</a:t>
            </a:r>
            <a:r>
              <a:rPr lang="fr-CA" dirty="0">
                <a:latin typeface="Calibri"/>
                <a:cs typeface="Calibri"/>
              </a:rPr>
              <a:t> μπ</a:t>
            </a:r>
            <a:r>
              <a:rPr lang="fr-CA" dirty="0" err="1">
                <a:latin typeface="Calibri"/>
                <a:cs typeface="Calibri"/>
              </a:rPr>
              <a:t>ορεί</a:t>
            </a:r>
            <a:r>
              <a:rPr lang="fr-CA" dirty="0">
                <a:latin typeface="Calibri"/>
                <a:cs typeface="Calibri"/>
              </a:rPr>
              <a:t> να π</a:t>
            </a:r>
            <a:r>
              <a:rPr lang="fr-CA" dirty="0" err="1">
                <a:latin typeface="Calibri"/>
                <a:cs typeface="Calibri"/>
              </a:rPr>
              <a:t>εριλ</a:t>
            </a:r>
            <a:r>
              <a:rPr lang="fr-CA" dirty="0">
                <a:latin typeface="Calibri"/>
                <a:cs typeface="Calibri"/>
              </a:rPr>
              <a:t>αμβάνουν την π</a:t>
            </a:r>
            <a:r>
              <a:rPr lang="fr-CA" dirty="0" err="1">
                <a:latin typeface="Calibri"/>
                <a:cs typeface="Calibri"/>
              </a:rPr>
              <a:t>ροσωρινή</a:t>
            </a:r>
            <a:r>
              <a:rPr lang="fr-CA" dirty="0">
                <a:latin typeface="Calibri"/>
                <a:cs typeface="Calibri"/>
              </a:rPr>
              <a:t> ή οριστική απα</a:t>
            </a:r>
            <a:r>
              <a:rPr lang="fr-CA" dirty="0" err="1">
                <a:latin typeface="Calibri"/>
                <a:cs typeface="Calibri"/>
              </a:rPr>
              <a:t>γόρευση</a:t>
            </a:r>
            <a:r>
              <a:rPr lang="fr-CA" dirty="0">
                <a:latin typeface="Calibri"/>
                <a:cs typeface="Calibri"/>
              </a:rPr>
              <a:t> </a:t>
            </a:r>
            <a:r>
              <a:rPr lang="el-GR" dirty="0">
                <a:latin typeface="Calibri"/>
                <a:cs typeface="Calibri"/>
              </a:rPr>
              <a:t>αγορεύσεων</a:t>
            </a:r>
            <a:r>
              <a:rPr lang="fr-CA" dirty="0">
                <a:latin typeface="Calibri"/>
                <a:cs typeface="Calibri"/>
              </a:rPr>
              <a:t> και </a:t>
            </a:r>
            <a:r>
              <a:rPr lang="fr-CA" dirty="0" err="1">
                <a:latin typeface="Calibri"/>
                <a:cs typeface="Calibri"/>
              </a:rPr>
              <a:t>δι</a:t>
            </a:r>
            <a:r>
              <a:rPr lang="fr-CA" dirty="0">
                <a:latin typeface="Calibri"/>
                <a:cs typeface="Calibri"/>
              </a:rPr>
              <a:t>α</a:t>
            </a:r>
            <a:r>
              <a:rPr lang="fr-CA" dirty="0" err="1">
                <a:latin typeface="Calibri"/>
                <a:cs typeface="Calibri"/>
              </a:rPr>
              <a:t>γρ</a:t>
            </a:r>
            <a:r>
              <a:rPr lang="fr-CA" dirty="0">
                <a:latin typeface="Calibri"/>
                <a:cs typeface="Calibri"/>
              </a:rPr>
              <a:t>α</a:t>
            </a:r>
            <a:r>
              <a:rPr lang="fr-CA" dirty="0" err="1">
                <a:latin typeface="Calibri"/>
                <a:cs typeface="Calibri"/>
              </a:rPr>
              <a:t>φή</a:t>
            </a:r>
            <a:r>
              <a:rPr lang="fr-CA" dirty="0">
                <a:latin typeface="Calibri"/>
                <a:cs typeface="Calibri"/>
              </a:rPr>
              <a:t> απ</a:t>
            </a:r>
            <a:r>
              <a:rPr lang="fr-CA" dirty="0" err="1">
                <a:latin typeface="Calibri"/>
                <a:cs typeface="Calibri"/>
              </a:rPr>
              <a:t>ό</a:t>
            </a:r>
            <a:r>
              <a:rPr lang="fr-CA" dirty="0">
                <a:latin typeface="Calibri"/>
                <a:cs typeface="Calibri"/>
              </a:rPr>
              <a:t> το μητρώο</a:t>
            </a:r>
            <a:r>
              <a:rPr lang="el-GR" dirty="0">
                <a:latin typeface="Calibri"/>
                <a:cs typeface="Calibri"/>
              </a:rPr>
              <a:t> αλλά και την επιβολή προστίμων, τη δήμευση της περιουσίας τους ή την εξορία</a:t>
            </a:r>
            <a:r>
              <a:rPr lang="fr-CA" dirty="0">
                <a:latin typeface="Calibri"/>
                <a:cs typeface="Calibri"/>
              </a:rPr>
              <a:t>. </a:t>
            </a:r>
            <a:endParaRPr lang="el-GR" dirty="0" smtClean="0">
              <a:latin typeface="Calibri"/>
              <a:cs typeface="Calibri"/>
            </a:endParaRPr>
          </a:p>
          <a:p>
            <a:r>
              <a:rPr lang="fr-CA" dirty="0" smtClean="0">
                <a:latin typeface="Calibri"/>
                <a:cs typeface="Calibri"/>
              </a:rPr>
              <a:t>O </a:t>
            </a:r>
            <a:r>
              <a:rPr lang="el-GR" dirty="0">
                <a:latin typeface="Calibri"/>
                <a:cs typeface="Calibri"/>
              </a:rPr>
              <a:t>δικηγόρος που προδίδει τα συμφέροντα του πελάτη του, μπορεί να κριθεί ένοχος του </a:t>
            </a:r>
            <a:r>
              <a:rPr lang="fr-CA" i="1" dirty="0" err="1">
                <a:latin typeface="Calibri"/>
                <a:cs typeface="Calibri"/>
              </a:rPr>
              <a:t>crimen</a:t>
            </a:r>
            <a:r>
              <a:rPr lang="fr-CA" i="1" dirty="0">
                <a:latin typeface="Calibri"/>
                <a:cs typeface="Calibri"/>
              </a:rPr>
              <a:t> </a:t>
            </a:r>
            <a:r>
              <a:rPr lang="el-GR" dirty="0">
                <a:latin typeface="Calibri"/>
                <a:cs typeface="Calibri"/>
              </a:rPr>
              <a:t>της </a:t>
            </a:r>
            <a:r>
              <a:rPr lang="fr-CA" i="1" dirty="0" err="1" smtClean="0">
                <a:latin typeface="Calibri"/>
                <a:cs typeface="Calibri"/>
              </a:rPr>
              <a:t>praevaricatio</a:t>
            </a:r>
            <a:endParaRPr lang="en-US" dirty="0"/>
          </a:p>
        </p:txBody>
      </p:sp>
    </p:spTree>
    <p:extLst>
      <p:ext uri="{BB962C8B-B14F-4D97-AF65-F5344CB8AC3E}">
        <p14:creationId xmlns:p14="http://schemas.microsoft.com/office/powerpoint/2010/main" val="385403937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l-GR" dirty="0" smtClean="0"/>
              <a:t>Τις πταίει;</a:t>
            </a:r>
            <a:endParaRPr lang="en-US" dirty="0"/>
          </a:p>
        </p:txBody>
      </p:sp>
      <p:sp>
        <p:nvSpPr>
          <p:cNvPr id="3" name="Content Placeholder 2"/>
          <p:cNvSpPr>
            <a:spLocks noGrp="1"/>
          </p:cNvSpPr>
          <p:nvPr>
            <p:ph sz="quarter" idx="1"/>
          </p:nvPr>
        </p:nvSpPr>
        <p:spPr/>
        <p:txBody>
          <a:bodyPr/>
          <a:lstStyle/>
          <a:p>
            <a:r>
              <a:rPr lang="el-GR" dirty="0"/>
              <a:t>Η εντύπωση πάντως ότι οι δικηγόροι ευθύνονται για την δικαστική αποτυχία μίας υπόθεσης είναι συχνά διάχυτη. </a:t>
            </a:r>
            <a:endParaRPr lang="el-GR" dirty="0" smtClean="0"/>
          </a:p>
          <a:p>
            <a:r>
              <a:rPr lang="el-GR" dirty="0" smtClean="0"/>
              <a:t>Οι </a:t>
            </a:r>
            <a:r>
              <a:rPr lang="el-GR" dirty="0"/>
              <a:t>παρατηρήσεις του </a:t>
            </a:r>
            <a:r>
              <a:rPr lang="fr-CA" dirty="0"/>
              <a:t>A</a:t>
            </a:r>
            <a:r>
              <a:rPr lang="el-GR" dirty="0"/>
              <a:t>μμιανού Μαρκελλίνου</a:t>
            </a:r>
            <a:r>
              <a:rPr lang="el-GR" i="1" dirty="0"/>
              <a:t> </a:t>
            </a:r>
            <a:r>
              <a:rPr lang="fr-CA" i="1" dirty="0" smtClean="0"/>
              <a:t>(</a:t>
            </a:r>
            <a:r>
              <a:rPr lang="fr-CA" dirty="0" smtClean="0"/>
              <a:t>XXX</a:t>
            </a:r>
            <a:r>
              <a:rPr lang="fr-CA" dirty="0"/>
              <a:t>, </a:t>
            </a:r>
            <a:r>
              <a:rPr lang="fr-CA" dirty="0" smtClean="0"/>
              <a:t>4) </a:t>
            </a:r>
            <a:r>
              <a:rPr lang="el-GR" dirty="0" smtClean="0"/>
              <a:t>ηχούν </a:t>
            </a:r>
            <a:r>
              <a:rPr lang="el-GR" dirty="0"/>
              <a:t>στο σημείο αυτό διαχρονικά επίκαιρες: « </a:t>
            </a:r>
            <a:r>
              <a:rPr lang="el-GR" i="1" dirty="0"/>
              <a:t>Οι διάδικοι έχουν γενικά την μανία, </a:t>
            </a:r>
            <a:r>
              <a:rPr lang="fr-CA" i="1" dirty="0"/>
              <a:t>(</a:t>
            </a:r>
            <a:r>
              <a:rPr lang="el-GR" i="1" dirty="0"/>
              <a:t>και αυτό δεν είναι από τα μικρότερα μειονεκτήματα του επαγγέλματος του δικηγόρου</a:t>
            </a:r>
            <a:r>
              <a:rPr lang="fr-CA" i="1" dirty="0"/>
              <a:t>)</a:t>
            </a:r>
            <a:r>
              <a:rPr lang="el-GR" i="1" dirty="0"/>
              <a:t>, να πιστεύουν ότι από τους δικηγόρους εξαρτάται η τύχη της δίκης τους, όσο κακή και να είναι η αντιδικία, και να τους καθιστούν υπεύθυνους για την έκβαση, χωρίς να λογαριάζουν ούτε την αδυναμία της θέσης τους, ούτε τα λάθη ή την αδικία των δικαστών</a:t>
            </a:r>
            <a:r>
              <a:rPr lang="el-GR" dirty="0"/>
              <a:t>.</a:t>
            </a:r>
            <a:r>
              <a:rPr lang="el-GR" dirty="0" smtClean="0"/>
              <a:t>»</a:t>
            </a:r>
            <a:r>
              <a:rPr lang="fr-CA" dirty="0" smtClean="0"/>
              <a:t> </a:t>
            </a:r>
            <a:endParaRPr lang="el-GR" dirty="0"/>
          </a:p>
          <a:p>
            <a:endParaRPr lang="en-US" dirty="0"/>
          </a:p>
        </p:txBody>
      </p:sp>
    </p:spTree>
    <p:extLst>
      <p:ext uri="{BB962C8B-B14F-4D97-AF65-F5344CB8AC3E}">
        <p14:creationId xmlns:p14="http://schemas.microsoft.com/office/powerpoint/2010/main" val="41568494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Δικηγορία = άμιθο δημόσιο λειτούργημα</a:t>
            </a:r>
            <a:endParaRPr lang="en-US" dirty="0"/>
          </a:p>
        </p:txBody>
      </p:sp>
      <p:sp>
        <p:nvSpPr>
          <p:cNvPr id="3" name="Content Placeholder 2"/>
          <p:cNvSpPr>
            <a:spLocks noGrp="1"/>
          </p:cNvSpPr>
          <p:nvPr>
            <p:ph sz="quarter" idx="1"/>
          </p:nvPr>
        </p:nvSpPr>
        <p:spPr/>
        <p:txBody>
          <a:bodyPr>
            <a:normAutofit/>
          </a:bodyPr>
          <a:lstStyle/>
          <a:p>
            <a:r>
              <a:rPr lang="el-GR" dirty="0"/>
              <a:t>Με την οργάνωσή του σε συντεχνίες το δικηγορικό επάγγελμα αποκτά το χαρακτήρα του δημοσίου λειτουργήματος, με αντάλλαγμα την άμεση παρέμβαση του κράτους στη λειτουργία του. </a:t>
            </a:r>
            <a:endParaRPr lang="el-GR" dirty="0" smtClean="0"/>
          </a:p>
          <a:p>
            <a:r>
              <a:rPr lang="el-GR" dirty="0" smtClean="0"/>
              <a:t>Ενθαρρυντικό </a:t>
            </a:r>
            <a:r>
              <a:rPr lang="el-GR" dirty="0"/>
              <a:t>στοιχείο στην κρατική εποπτεία αποτελεί το γεγονός ότι η κρατική εξουσία φαίνεται να εκτιμά τις υπηρεσίες των δικηγόρων και την προσφορά του λειτουργήματος στην κοινωνία. </a:t>
            </a:r>
            <a:endParaRPr lang="el-GR" dirty="0" smtClean="0"/>
          </a:p>
          <a:p>
            <a:endParaRPr lang="en-US" dirty="0"/>
          </a:p>
        </p:txBody>
      </p:sp>
    </p:spTree>
    <p:extLst>
      <p:ext uri="{BB962C8B-B14F-4D97-AF65-F5344CB8AC3E}">
        <p14:creationId xmlns:p14="http://schemas.microsoft.com/office/powerpoint/2010/main" val="52932879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Διάταξη των αυτοκρατόρων Λέοντος και Ανθεμίου, </a:t>
            </a:r>
            <a:r>
              <a:rPr lang="el-GR" dirty="0" smtClean="0"/>
              <a:t>469 μ.Χ.</a:t>
            </a:r>
            <a:endParaRPr lang="en-US" dirty="0"/>
          </a:p>
        </p:txBody>
      </p:sp>
      <p:sp>
        <p:nvSpPr>
          <p:cNvPr id="3" name="Content Placeholder 2"/>
          <p:cNvSpPr>
            <a:spLocks noGrp="1"/>
          </p:cNvSpPr>
          <p:nvPr>
            <p:ph sz="quarter" idx="1"/>
          </p:nvPr>
        </p:nvSpPr>
        <p:spPr/>
        <p:txBody>
          <a:bodyPr/>
          <a:lstStyle/>
          <a:p>
            <a:r>
              <a:rPr lang="el-GR" dirty="0" smtClean="0"/>
              <a:t> </a:t>
            </a:r>
            <a:r>
              <a:rPr lang="el-GR" dirty="0"/>
              <a:t>«</a:t>
            </a:r>
            <a:r>
              <a:rPr lang="el-GR" i="1" dirty="0"/>
              <a:t>οι δικηγόροι που αποσαφηνίζουν τα αμφίβολα στοιχεία των υποθέσεων, και που με τη δύναμη της υπεράσπισής τους τόσο στις υποθέσεις δημοσίου όσο και ιδιωτικού δικαίου στηρίζουν όσους καταρρέουν και ανορθώνουν τους κατατρεγμένους, δεν είναι λιγότερο χρήσιμοι στο ανθρώπινο γένος από αυτούς που υπερασπίζονται την πατρίδα και τους γονείς τους με τους αγώνες και τις πληγές τους </a:t>
            </a:r>
            <a:r>
              <a:rPr lang="el-GR" dirty="0"/>
              <a:t>». </a:t>
            </a:r>
            <a:endParaRPr lang="el-GR" i="1" dirty="0" smtClean="0"/>
          </a:p>
          <a:p>
            <a:pPr marL="0" indent="0">
              <a:buNone/>
            </a:pPr>
            <a:r>
              <a:rPr lang="el-GR" dirty="0" smtClean="0"/>
              <a:t> </a:t>
            </a:r>
          </a:p>
          <a:p>
            <a:endParaRPr lang="en-US" dirty="0"/>
          </a:p>
        </p:txBody>
      </p:sp>
    </p:spTree>
    <p:extLst>
      <p:ext uri="{BB962C8B-B14F-4D97-AF65-F5344CB8AC3E}">
        <p14:creationId xmlns:p14="http://schemas.microsoft.com/office/powerpoint/2010/main" val="234148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Δικηγόροι = ρήτορες</a:t>
            </a:r>
            <a:endParaRPr lang="en-US" dirty="0"/>
          </a:p>
        </p:txBody>
      </p:sp>
      <p:sp>
        <p:nvSpPr>
          <p:cNvPr id="3" name="Content Placeholder 2"/>
          <p:cNvSpPr>
            <a:spLocks noGrp="1"/>
          </p:cNvSpPr>
          <p:nvPr>
            <p:ph sz="quarter" idx="1"/>
          </p:nvPr>
        </p:nvSpPr>
        <p:spPr/>
        <p:txBody>
          <a:bodyPr>
            <a:normAutofit fontScale="92500" lnSpcReduction="20000"/>
          </a:bodyPr>
          <a:lstStyle/>
          <a:p>
            <a:r>
              <a:rPr lang="fr-CA" dirty="0">
                <a:latin typeface="Calibri"/>
                <a:cs typeface="Calibri"/>
              </a:rPr>
              <a:t>Αν και οι π</a:t>
            </a:r>
            <a:r>
              <a:rPr lang="fr-CA" dirty="0" err="1">
                <a:latin typeface="Calibri"/>
                <a:cs typeface="Calibri"/>
              </a:rPr>
              <a:t>ερισσότεροι</a:t>
            </a:r>
            <a:r>
              <a:rPr lang="fr-CA" dirty="0">
                <a:latin typeface="Calibri"/>
                <a:cs typeface="Calibri"/>
              </a:rPr>
              <a:t> </a:t>
            </a:r>
            <a:r>
              <a:rPr lang="fr-CA" dirty="0" err="1">
                <a:latin typeface="Calibri"/>
                <a:cs typeface="Calibri"/>
              </a:rPr>
              <a:t>δι</a:t>
            </a:r>
            <a:r>
              <a:rPr lang="fr-CA" dirty="0">
                <a:latin typeface="Calibri"/>
                <a:cs typeface="Calibri"/>
              </a:rPr>
              <a:t>αθέτουν τη γενική πα</a:t>
            </a:r>
            <a:r>
              <a:rPr lang="fr-CA" dirty="0" err="1">
                <a:latin typeface="Calibri"/>
                <a:cs typeface="Calibri"/>
              </a:rPr>
              <a:t>ιδεί</a:t>
            </a:r>
            <a:r>
              <a:rPr lang="fr-CA" dirty="0">
                <a:latin typeface="Calibri"/>
                <a:cs typeface="Calibri"/>
              </a:rPr>
              <a:t>α του </a:t>
            </a:r>
            <a:r>
              <a:rPr lang="el-GR" dirty="0" err="1">
                <a:latin typeface="Calibri"/>
                <a:cs typeface="Calibri"/>
              </a:rPr>
              <a:t>Ρ</a:t>
            </a:r>
            <a:r>
              <a:rPr lang="fr-CA" dirty="0" err="1" smtClean="0">
                <a:latin typeface="Calibri"/>
                <a:cs typeface="Calibri"/>
              </a:rPr>
              <a:t>ωμ</a:t>
            </a:r>
            <a:r>
              <a:rPr lang="fr-CA" dirty="0" smtClean="0">
                <a:latin typeface="Calibri"/>
                <a:cs typeface="Calibri"/>
              </a:rPr>
              <a:t>αίου </a:t>
            </a:r>
            <a:r>
              <a:rPr lang="fr-CA" dirty="0">
                <a:latin typeface="Calibri"/>
                <a:cs typeface="Calibri"/>
              </a:rPr>
              <a:t>ευγενούς, που </a:t>
            </a:r>
            <a:r>
              <a:rPr lang="el-GR" dirty="0" smtClean="0">
                <a:latin typeface="Calibri"/>
                <a:cs typeface="Calibri"/>
              </a:rPr>
              <a:t>π</a:t>
            </a:r>
            <a:r>
              <a:rPr lang="fr-CA" dirty="0" err="1" smtClean="0">
                <a:latin typeface="Calibri"/>
                <a:cs typeface="Calibri"/>
              </a:rPr>
              <a:t>εριλ</a:t>
            </a:r>
            <a:r>
              <a:rPr lang="fr-CA" dirty="0" smtClean="0">
                <a:latin typeface="Calibri"/>
                <a:cs typeface="Calibri"/>
              </a:rPr>
              <a:t>αμβ</a:t>
            </a:r>
            <a:r>
              <a:rPr lang="fr-CA" dirty="0" err="1" smtClean="0">
                <a:latin typeface="Calibri"/>
                <a:cs typeface="Calibri"/>
              </a:rPr>
              <a:t>άνει</a:t>
            </a:r>
            <a:r>
              <a:rPr lang="fr-CA" dirty="0" smtClean="0">
                <a:latin typeface="Calibri"/>
                <a:cs typeface="Calibri"/>
              </a:rPr>
              <a:t> </a:t>
            </a:r>
            <a:r>
              <a:rPr lang="fr-CA" dirty="0">
                <a:latin typeface="Calibri"/>
                <a:cs typeface="Calibri"/>
              </a:rPr>
              <a:t>στοιχεία δικαίου, οι νομικές γνώσεις δεν </a:t>
            </a:r>
            <a:r>
              <a:rPr lang="fr-CA" dirty="0" err="1">
                <a:latin typeface="Calibri"/>
                <a:cs typeface="Calibri"/>
              </a:rPr>
              <a:t>είν</a:t>
            </a:r>
            <a:r>
              <a:rPr lang="fr-CA" dirty="0">
                <a:latin typeface="Calibri"/>
                <a:cs typeface="Calibri"/>
              </a:rPr>
              <a:t>αι απα</a:t>
            </a:r>
            <a:r>
              <a:rPr lang="fr-CA" dirty="0" err="1">
                <a:latin typeface="Calibri"/>
                <a:cs typeface="Calibri"/>
              </a:rPr>
              <a:t>ρ</a:t>
            </a:r>
            <a:r>
              <a:rPr lang="fr-CA" dirty="0">
                <a:latin typeface="Calibri"/>
                <a:cs typeface="Calibri"/>
              </a:rPr>
              <a:t>α</a:t>
            </a:r>
            <a:r>
              <a:rPr lang="fr-CA" dirty="0" err="1">
                <a:latin typeface="Calibri"/>
                <a:cs typeface="Calibri"/>
              </a:rPr>
              <a:t>ίτητη</a:t>
            </a:r>
            <a:r>
              <a:rPr lang="fr-CA" dirty="0">
                <a:latin typeface="Calibri"/>
                <a:cs typeface="Calibri"/>
              </a:rPr>
              <a:t> π</a:t>
            </a:r>
            <a:r>
              <a:rPr lang="fr-CA" dirty="0" err="1">
                <a:latin typeface="Calibri"/>
                <a:cs typeface="Calibri"/>
              </a:rPr>
              <a:t>ροϋ</a:t>
            </a:r>
            <a:r>
              <a:rPr lang="fr-CA" dirty="0">
                <a:latin typeface="Calibri"/>
                <a:cs typeface="Calibri"/>
              </a:rPr>
              <a:t>π</a:t>
            </a:r>
            <a:r>
              <a:rPr lang="fr-CA" dirty="0" err="1">
                <a:latin typeface="Calibri"/>
                <a:cs typeface="Calibri"/>
              </a:rPr>
              <a:t>όθεση</a:t>
            </a:r>
            <a:r>
              <a:rPr lang="fr-CA" dirty="0">
                <a:latin typeface="Calibri"/>
                <a:cs typeface="Calibri"/>
              </a:rPr>
              <a:t>. </a:t>
            </a:r>
            <a:endParaRPr lang="el-GR" dirty="0" smtClean="0">
              <a:latin typeface="Calibri"/>
              <a:cs typeface="Calibri"/>
            </a:endParaRPr>
          </a:p>
          <a:p>
            <a:r>
              <a:rPr lang="fr-CA" dirty="0" smtClean="0">
                <a:latin typeface="Calibri"/>
                <a:cs typeface="Calibri"/>
              </a:rPr>
              <a:t>Ο </a:t>
            </a:r>
            <a:r>
              <a:rPr lang="fr-CA" dirty="0" err="1">
                <a:latin typeface="Calibri"/>
                <a:cs typeface="Calibri"/>
              </a:rPr>
              <a:t>ρωμ</a:t>
            </a:r>
            <a:r>
              <a:rPr lang="fr-CA" dirty="0">
                <a:latin typeface="Calibri"/>
                <a:cs typeface="Calibri"/>
              </a:rPr>
              <a:t>α</a:t>
            </a:r>
            <a:r>
              <a:rPr lang="fr-CA" dirty="0" err="1">
                <a:latin typeface="Calibri"/>
                <a:cs typeface="Calibri"/>
              </a:rPr>
              <a:t>ίος</a:t>
            </a:r>
            <a:r>
              <a:rPr lang="fr-CA" dirty="0">
                <a:latin typeface="Calibri"/>
                <a:cs typeface="Calibri"/>
              </a:rPr>
              <a:t> δικηγόρος δεν επ</a:t>
            </a:r>
            <a:r>
              <a:rPr lang="fr-CA" dirty="0" err="1">
                <a:latin typeface="Calibri"/>
                <a:cs typeface="Calibri"/>
              </a:rPr>
              <a:t>ιλύει</a:t>
            </a:r>
            <a:r>
              <a:rPr lang="fr-CA" dirty="0">
                <a:latin typeface="Calibri"/>
                <a:cs typeface="Calibri"/>
              </a:rPr>
              <a:t> τα νομικά προβ</a:t>
            </a:r>
            <a:r>
              <a:rPr lang="fr-CA" dirty="0" err="1">
                <a:latin typeface="Calibri"/>
                <a:cs typeface="Calibri"/>
              </a:rPr>
              <a:t>λήμ</a:t>
            </a:r>
            <a:r>
              <a:rPr lang="fr-CA" dirty="0">
                <a:latin typeface="Calibri"/>
                <a:cs typeface="Calibri"/>
              </a:rPr>
              <a:t>ατα που ανα</a:t>
            </a:r>
            <a:r>
              <a:rPr lang="fr-CA" dirty="0" err="1">
                <a:latin typeface="Calibri"/>
                <a:cs typeface="Calibri"/>
              </a:rPr>
              <a:t>κύ</a:t>
            </a:r>
            <a:r>
              <a:rPr lang="fr-CA" dirty="0">
                <a:latin typeface="Calibri"/>
                <a:cs typeface="Calibri"/>
              </a:rPr>
              <a:t>π</a:t>
            </a:r>
            <a:r>
              <a:rPr lang="fr-CA" dirty="0" err="1">
                <a:latin typeface="Calibri"/>
                <a:cs typeface="Calibri"/>
              </a:rPr>
              <a:t>τουν</a:t>
            </a:r>
            <a:r>
              <a:rPr lang="fr-CA" dirty="0">
                <a:latin typeface="Calibri"/>
                <a:cs typeface="Calibri"/>
              </a:rPr>
              <a:t> σε </a:t>
            </a:r>
            <a:r>
              <a:rPr lang="fr-CA" dirty="0" err="1">
                <a:latin typeface="Calibri"/>
                <a:cs typeface="Calibri"/>
              </a:rPr>
              <a:t>μί</a:t>
            </a:r>
            <a:r>
              <a:rPr lang="fr-CA" dirty="0">
                <a:latin typeface="Calibri"/>
                <a:cs typeface="Calibri"/>
              </a:rPr>
              <a:t>α υπόθεση, α</a:t>
            </a:r>
            <a:r>
              <a:rPr lang="fr-CA" dirty="0" err="1">
                <a:latin typeface="Calibri"/>
                <a:cs typeface="Calibri"/>
              </a:rPr>
              <a:t>λλά</a:t>
            </a:r>
            <a:r>
              <a:rPr lang="fr-CA" dirty="0">
                <a:latin typeface="Calibri"/>
                <a:cs typeface="Calibri"/>
              </a:rPr>
              <a:t> απ</a:t>
            </a:r>
            <a:r>
              <a:rPr lang="fr-CA" dirty="0" err="1">
                <a:latin typeface="Calibri"/>
                <a:cs typeface="Calibri"/>
              </a:rPr>
              <a:t>ευθύνετ</a:t>
            </a:r>
            <a:r>
              <a:rPr lang="fr-CA" dirty="0">
                <a:latin typeface="Calibri"/>
                <a:cs typeface="Calibri"/>
              </a:rPr>
              <a:t>αι σχετικά με α</a:t>
            </a:r>
            <a:r>
              <a:rPr lang="fr-CA" dirty="0" err="1">
                <a:latin typeface="Calibri"/>
                <a:cs typeface="Calibri"/>
              </a:rPr>
              <a:t>υτά</a:t>
            </a:r>
            <a:r>
              <a:rPr lang="fr-CA" dirty="0">
                <a:latin typeface="Calibri"/>
                <a:cs typeface="Calibri"/>
              </a:rPr>
              <a:t> στους νομομαθείς, τους </a:t>
            </a:r>
            <a:r>
              <a:rPr lang="fr-CA" b="1" i="1" dirty="0" err="1">
                <a:solidFill>
                  <a:srgbClr val="FF0000"/>
                </a:solidFill>
                <a:latin typeface="Calibri"/>
                <a:cs typeface="Calibri"/>
              </a:rPr>
              <a:t>jurisconsulti</a:t>
            </a:r>
            <a:r>
              <a:rPr lang="fr-CA" dirty="0">
                <a:latin typeface="Calibri"/>
                <a:cs typeface="Calibri"/>
              </a:rPr>
              <a:t>, και </a:t>
            </a:r>
            <a:r>
              <a:rPr lang="fr-CA" dirty="0" err="1">
                <a:latin typeface="Calibri"/>
                <a:cs typeface="Calibri"/>
              </a:rPr>
              <a:t>ενσωμ</a:t>
            </a:r>
            <a:r>
              <a:rPr lang="fr-CA" dirty="0">
                <a:latin typeface="Calibri"/>
                <a:cs typeface="Calibri"/>
              </a:rPr>
              <a:t>α</a:t>
            </a:r>
            <a:r>
              <a:rPr lang="fr-CA" dirty="0" err="1">
                <a:latin typeface="Calibri"/>
                <a:cs typeface="Calibri"/>
              </a:rPr>
              <a:t>τώνει</a:t>
            </a:r>
            <a:r>
              <a:rPr lang="fr-CA" dirty="0">
                <a:latin typeface="Calibri"/>
                <a:cs typeface="Calibri"/>
              </a:rPr>
              <a:t> τις γνωμοδοτήσεις τους, τα </a:t>
            </a:r>
            <a:r>
              <a:rPr lang="fr-CA" i="1" dirty="0" err="1">
                <a:latin typeface="Calibri"/>
                <a:cs typeface="Calibri"/>
              </a:rPr>
              <a:t>responsa</a:t>
            </a:r>
            <a:r>
              <a:rPr lang="fr-CA" i="1" dirty="0">
                <a:latin typeface="Calibri"/>
                <a:cs typeface="Calibri"/>
              </a:rPr>
              <a:t>, </a:t>
            </a:r>
            <a:r>
              <a:rPr lang="fr-CA" dirty="0">
                <a:latin typeface="Calibri"/>
                <a:cs typeface="Calibri"/>
              </a:rPr>
              <a:t>στην α</a:t>
            </a:r>
            <a:r>
              <a:rPr lang="fr-CA" dirty="0" err="1">
                <a:latin typeface="Calibri"/>
                <a:cs typeface="Calibri"/>
              </a:rPr>
              <a:t>γόρευσή</a:t>
            </a:r>
            <a:r>
              <a:rPr lang="fr-CA" dirty="0">
                <a:latin typeface="Calibri"/>
                <a:cs typeface="Calibri"/>
              </a:rPr>
              <a:t> του. </a:t>
            </a:r>
            <a:endParaRPr lang="el-GR" dirty="0" smtClean="0">
              <a:latin typeface="Calibri"/>
              <a:cs typeface="Calibri"/>
            </a:endParaRPr>
          </a:p>
          <a:p>
            <a:r>
              <a:rPr lang="fr-CA" dirty="0" smtClean="0">
                <a:latin typeface="Calibri"/>
                <a:cs typeface="Calibri"/>
              </a:rPr>
              <a:t>Οι </a:t>
            </a:r>
            <a:r>
              <a:rPr lang="fr-CA" dirty="0">
                <a:latin typeface="Calibri"/>
                <a:cs typeface="Calibri"/>
              </a:rPr>
              <a:t>νομικές του γνώσεις </a:t>
            </a:r>
            <a:r>
              <a:rPr lang="fr-CA" dirty="0" err="1">
                <a:latin typeface="Calibri"/>
                <a:cs typeface="Calibri"/>
              </a:rPr>
              <a:t>είν</a:t>
            </a:r>
            <a:r>
              <a:rPr lang="fr-CA" dirty="0">
                <a:latin typeface="Calibri"/>
                <a:cs typeface="Calibri"/>
              </a:rPr>
              <a:t>αι έτσι π</a:t>
            </a:r>
            <a:r>
              <a:rPr lang="fr-CA" dirty="0" err="1">
                <a:latin typeface="Calibri"/>
                <a:cs typeface="Calibri"/>
              </a:rPr>
              <a:t>εριορισμένες</a:t>
            </a:r>
            <a:r>
              <a:rPr lang="fr-CA" dirty="0">
                <a:latin typeface="Calibri"/>
                <a:cs typeface="Calibri"/>
              </a:rPr>
              <a:t>, α</a:t>
            </a:r>
            <a:r>
              <a:rPr lang="fr-CA" dirty="0" err="1">
                <a:latin typeface="Calibri"/>
                <a:cs typeface="Calibri"/>
              </a:rPr>
              <a:t>ρκετές</a:t>
            </a:r>
            <a:r>
              <a:rPr lang="fr-CA" dirty="0">
                <a:latin typeface="Calibri"/>
                <a:cs typeface="Calibri"/>
              </a:rPr>
              <a:t> όμως για να </a:t>
            </a:r>
            <a:r>
              <a:rPr lang="fr-CA" dirty="0" err="1">
                <a:latin typeface="Calibri"/>
                <a:cs typeface="Calibri"/>
              </a:rPr>
              <a:t>χειρίζετ</a:t>
            </a:r>
            <a:r>
              <a:rPr lang="fr-CA" dirty="0">
                <a:latin typeface="Calibri"/>
                <a:cs typeface="Calibri"/>
              </a:rPr>
              <a:t>αι τα νομικά επ</a:t>
            </a:r>
            <a:r>
              <a:rPr lang="fr-CA" dirty="0" err="1">
                <a:latin typeface="Calibri"/>
                <a:cs typeface="Calibri"/>
              </a:rPr>
              <a:t>ιχειρήμ</a:t>
            </a:r>
            <a:r>
              <a:rPr lang="fr-CA" dirty="0">
                <a:latin typeface="Calibri"/>
                <a:cs typeface="Calibri"/>
              </a:rPr>
              <a:t>ατα π</a:t>
            </a:r>
            <a:r>
              <a:rPr lang="fr-CA" dirty="0" err="1">
                <a:latin typeface="Calibri"/>
                <a:cs typeface="Calibri"/>
              </a:rPr>
              <a:t>ρος</a:t>
            </a:r>
            <a:r>
              <a:rPr lang="fr-CA" dirty="0">
                <a:latin typeface="Calibri"/>
                <a:cs typeface="Calibri"/>
              </a:rPr>
              <a:t> όφελος του πελάτη του και για να </a:t>
            </a:r>
            <a:r>
              <a:rPr lang="fr-CA" dirty="0" err="1">
                <a:latin typeface="Calibri"/>
                <a:cs typeface="Calibri"/>
              </a:rPr>
              <a:t>είν</a:t>
            </a:r>
            <a:r>
              <a:rPr lang="fr-CA" dirty="0">
                <a:latin typeface="Calibri"/>
                <a:cs typeface="Calibri"/>
              </a:rPr>
              <a:t>αι εξοικειωμένος με τις δικονομικές </a:t>
            </a:r>
            <a:r>
              <a:rPr lang="fr-CA" dirty="0" err="1">
                <a:latin typeface="Calibri"/>
                <a:cs typeface="Calibri"/>
              </a:rPr>
              <a:t>λε</a:t>
            </a:r>
            <a:r>
              <a:rPr lang="fr-CA" dirty="0">
                <a:latin typeface="Calibri"/>
                <a:cs typeface="Calibri"/>
              </a:rPr>
              <a:t>π</a:t>
            </a:r>
            <a:r>
              <a:rPr lang="fr-CA" dirty="0" err="1">
                <a:latin typeface="Calibri"/>
                <a:cs typeface="Calibri"/>
              </a:rPr>
              <a:t>τομέρειες</a:t>
            </a:r>
            <a:r>
              <a:rPr lang="fr-CA" dirty="0">
                <a:latin typeface="Calibri"/>
                <a:cs typeface="Calibri"/>
              </a:rPr>
              <a:t> τις δίκης. </a:t>
            </a:r>
            <a:endParaRPr lang="el-GR" dirty="0" smtClean="0">
              <a:latin typeface="Calibri"/>
              <a:cs typeface="Calibri"/>
            </a:endParaRPr>
          </a:p>
          <a:p>
            <a:r>
              <a:rPr lang="fr-CA" dirty="0" smtClean="0">
                <a:latin typeface="Calibri"/>
                <a:cs typeface="Calibri"/>
              </a:rPr>
              <a:t>Μερικοί </a:t>
            </a:r>
            <a:r>
              <a:rPr lang="fr-CA" dirty="0">
                <a:latin typeface="Calibri"/>
                <a:cs typeface="Calibri"/>
              </a:rPr>
              <a:t>συνδυάζουν τις ιδιότητες του </a:t>
            </a:r>
            <a:r>
              <a:rPr lang="fr-CA" dirty="0" err="1">
                <a:latin typeface="Calibri"/>
                <a:cs typeface="Calibri"/>
              </a:rPr>
              <a:t>νομομ</a:t>
            </a:r>
            <a:r>
              <a:rPr lang="fr-CA" dirty="0">
                <a:latin typeface="Calibri"/>
                <a:cs typeface="Calibri"/>
              </a:rPr>
              <a:t>α</a:t>
            </a:r>
            <a:r>
              <a:rPr lang="fr-CA" dirty="0" err="1">
                <a:latin typeface="Calibri"/>
                <a:cs typeface="Calibri"/>
              </a:rPr>
              <a:t>θούς</a:t>
            </a:r>
            <a:r>
              <a:rPr lang="fr-CA" dirty="0">
                <a:latin typeface="Calibri"/>
                <a:cs typeface="Calibri"/>
              </a:rPr>
              <a:t> και του δικηγόρου, ενώ οι α</a:t>
            </a:r>
            <a:r>
              <a:rPr lang="fr-CA" dirty="0" err="1">
                <a:latin typeface="Calibri"/>
                <a:cs typeface="Calibri"/>
              </a:rPr>
              <a:t>γορεύσεις</a:t>
            </a:r>
            <a:r>
              <a:rPr lang="fr-CA" dirty="0">
                <a:latin typeface="Calibri"/>
                <a:cs typeface="Calibri"/>
              </a:rPr>
              <a:t>, αν και π</a:t>
            </a:r>
            <a:r>
              <a:rPr lang="fr-CA" dirty="0" err="1">
                <a:latin typeface="Calibri"/>
                <a:cs typeface="Calibri"/>
              </a:rPr>
              <a:t>ρωτίστως</a:t>
            </a:r>
            <a:r>
              <a:rPr lang="fr-CA" dirty="0">
                <a:latin typeface="Calibri"/>
                <a:cs typeface="Calibri"/>
              </a:rPr>
              <a:t> ρητορικές συνθέσεις, απ</a:t>
            </a:r>
            <a:r>
              <a:rPr lang="fr-CA" dirty="0" err="1">
                <a:latin typeface="Calibri"/>
                <a:cs typeface="Calibri"/>
              </a:rPr>
              <a:t>οτέλεσ</a:t>
            </a:r>
            <a:r>
              <a:rPr lang="fr-CA" dirty="0">
                <a:latin typeface="Calibri"/>
                <a:cs typeface="Calibri"/>
              </a:rPr>
              <a:t>αν συχνά </a:t>
            </a:r>
            <a:r>
              <a:rPr lang="fr-CA" dirty="0" err="1">
                <a:latin typeface="Calibri"/>
                <a:cs typeface="Calibri"/>
              </a:rPr>
              <a:t>έν</a:t>
            </a:r>
            <a:r>
              <a:rPr lang="fr-CA" dirty="0">
                <a:latin typeface="Calibri"/>
                <a:cs typeface="Calibri"/>
              </a:rPr>
              <a:t>α γόνιμο π</a:t>
            </a:r>
            <a:r>
              <a:rPr lang="fr-CA" dirty="0" err="1">
                <a:latin typeface="Calibri"/>
                <a:cs typeface="Calibri"/>
              </a:rPr>
              <a:t>εδίο</a:t>
            </a:r>
            <a:r>
              <a:rPr lang="fr-CA" dirty="0">
                <a:latin typeface="Calibri"/>
                <a:cs typeface="Calibri"/>
              </a:rPr>
              <a:t> για το νομικό </a:t>
            </a:r>
            <a:r>
              <a:rPr lang="fr-CA" dirty="0" err="1" smtClean="0">
                <a:latin typeface="Calibri"/>
                <a:cs typeface="Calibri"/>
              </a:rPr>
              <a:t>στοχ</a:t>
            </a:r>
            <a:r>
              <a:rPr lang="fr-CA" dirty="0" smtClean="0">
                <a:latin typeface="Calibri"/>
                <a:cs typeface="Calibri"/>
              </a:rPr>
              <a:t>α</a:t>
            </a:r>
            <a:r>
              <a:rPr lang="fr-CA" dirty="0" err="1" smtClean="0">
                <a:latin typeface="Calibri"/>
                <a:cs typeface="Calibri"/>
              </a:rPr>
              <a:t>σμό</a:t>
            </a:r>
            <a:endParaRPr lang="en-US" dirty="0">
              <a:latin typeface="Calibri"/>
              <a:cs typeface="Calibri"/>
            </a:endParaRPr>
          </a:p>
        </p:txBody>
      </p:sp>
    </p:spTree>
    <p:extLst>
      <p:ext uri="{BB962C8B-B14F-4D97-AF65-F5344CB8AC3E}">
        <p14:creationId xmlns:p14="http://schemas.microsoft.com/office/powerpoint/2010/main" val="32375133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Αρχικά, άμισθοι λειτουργοί</a:t>
            </a:r>
            <a:endParaRPr lang="en-US" dirty="0"/>
          </a:p>
        </p:txBody>
      </p:sp>
      <p:sp>
        <p:nvSpPr>
          <p:cNvPr id="3" name="Content Placeholder 2"/>
          <p:cNvSpPr>
            <a:spLocks noGrp="1"/>
          </p:cNvSpPr>
          <p:nvPr>
            <p:ph sz="quarter" idx="1"/>
          </p:nvPr>
        </p:nvSpPr>
        <p:spPr>
          <a:xfrm>
            <a:off x="457200" y="1219200"/>
            <a:ext cx="6923112" cy="5522168"/>
          </a:xfrm>
        </p:spPr>
        <p:txBody>
          <a:bodyPr>
            <a:normAutofit fontScale="85000" lnSpcReduction="20000"/>
          </a:bodyPr>
          <a:lstStyle/>
          <a:p>
            <a:r>
              <a:rPr lang="el-GR" dirty="0" smtClean="0">
                <a:latin typeface="Calibri"/>
                <a:cs typeface="Calibri"/>
              </a:rPr>
              <a:t>Αρχικά οι</a:t>
            </a:r>
            <a:r>
              <a:rPr lang="fr-CA" dirty="0" smtClean="0">
                <a:latin typeface="Calibri"/>
                <a:cs typeface="Calibri"/>
              </a:rPr>
              <a:t> </a:t>
            </a:r>
            <a:r>
              <a:rPr lang="el-GR" dirty="0">
                <a:latin typeface="Calibri"/>
                <a:cs typeface="Calibri"/>
              </a:rPr>
              <a:t>Ρ</a:t>
            </a:r>
            <a:r>
              <a:rPr lang="fr-CA" dirty="0" err="1" smtClean="0">
                <a:latin typeface="Calibri"/>
                <a:cs typeface="Calibri"/>
              </a:rPr>
              <a:t>ωμ</a:t>
            </a:r>
            <a:r>
              <a:rPr lang="fr-CA" dirty="0" smtClean="0">
                <a:latin typeface="Calibri"/>
                <a:cs typeface="Calibri"/>
              </a:rPr>
              <a:t>α</a:t>
            </a:r>
            <a:r>
              <a:rPr lang="fr-CA" dirty="0" err="1" smtClean="0">
                <a:latin typeface="Calibri"/>
                <a:cs typeface="Calibri"/>
              </a:rPr>
              <a:t>ίοι</a:t>
            </a:r>
            <a:r>
              <a:rPr lang="fr-CA" dirty="0" smtClean="0">
                <a:latin typeface="Calibri"/>
                <a:cs typeface="Calibri"/>
              </a:rPr>
              <a:t> δεν </a:t>
            </a:r>
            <a:r>
              <a:rPr lang="el-GR" dirty="0" smtClean="0">
                <a:latin typeface="Calibri"/>
                <a:cs typeface="Calibri"/>
              </a:rPr>
              <a:t>πληρώνονται </a:t>
            </a:r>
            <a:r>
              <a:rPr lang="fr-CA" dirty="0" smtClean="0">
                <a:latin typeface="Calibri"/>
                <a:cs typeface="Calibri"/>
              </a:rPr>
              <a:t>για </a:t>
            </a:r>
            <a:r>
              <a:rPr lang="fr-CA" dirty="0">
                <a:latin typeface="Calibri"/>
                <a:cs typeface="Calibri"/>
              </a:rPr>
              <a:t>τις </a:t>
            </a:r>
            <a:r>
              <a:rPr lang="fr-CA" dirty="0" err="1">
                <a:latin typeface="Calibri"/>
                <a:cs typeface="Calibri"/>
              </a:rPr>
              <a:t>υ</a:t>
            </a:r>
            <a:r>
              <a:rPr lang="fr-CA" dirty="0">
                <a:latin typeface="Calibri"/>
                <a:cs typeface="Calibri"/>
              </a:rPr>
              <a:t>π</a:t>
            </a:r>
            <a:r>
              <a:rPr lang="fr-CA" dirty="0" err="1">
                <a:latin typeface="Calibri"/>
                <a:cs typeface="Calibri"/>
              </a:rPr>
              <a:t>ηρεσίες</a:t>
            </a:r>
            <a:r>
              <a:rPr lang="fr-CA" dirty="0">
                <a:latin typeface="Calibri"/>
                <a:cs typeface="Calibri"/>
              </a:rPr>
              <a:t> τους</a:t>
            </a:r>
            <a:r>
              <a:rPr lang="fr-CA" dirty="0" smtClean="0">
                <a:latin typeface="Calibri"/>
                <a:cs typeface="Calibri"/>
              </a:rPr>
              <a:t>.</a:t>
            </a:r>
          </a:p>
          <a:p>
            <a:r>
              <a:rPr lang="fr-CA" dirty="0" smtClean="0">
                <a:latin typeface="Calibri"/>
                <a:cs typeface="Calibri"/>
              </a:rPr>
              <a:t> </a:t>
            </a:r>
            <a:r>
              <a:rPr lang="fr-CA" dirty="0">
                <a:latin typeface="Calibri"/>
                <a:cs typeface="Calibri"/>
              </a:rPr>
              <a:t>Η α</a:t>
            </a:r>
            <a:r>
              <a:rPr lang="fr-CA" dirty="0" err="1">
                <a:latin typeface="Calibri"/>
                <a:cs typeface="Calibri"/>
              </a:rPr>
              <a:t>ριστοκρ</a:t>
            </a:r>
            <a:r>
              <a:rPr lang="fr-CA" dirty="0">
                <a:latin typeface="Calibri"/>
                <a:cs typeface="Calibri"/>
              </a:rPr>
              <a:t>α</a:t>
            </a:r>
            <a:r>
              <a:rPr lang="fr-CA" dirty="0" err="1">
                <a:latin typeface="Calibri"/>
                <a:cs typeface="Calibri"/>
              </a:rPr>
              <a:t>τική</a:t>
            </a:r>
            <a:r>
              <a:rPr lang="fr-CA" dirty="0">
                <a:latin typeface="Calibri"/>
                <a:cs typeface="Calibri"/>
              </a:rPr>
              <a:t> κατα</a:t>
            </a:r>
            <a:r>
              <a:rPr lang="fr-CA" dirty="0" err="1">
                <a:latin typeface="Calibri"/>
                <a:cs typeface="Calibri"/>
              </a:rPr>
              <a:t>γωγή</a:t>
            </a:r>
            <a:r>
              <a:rPr lang="fr-CA" dirty="0">
                <a:latin typeface="Calibri"/>
                <a:cs typeface="Calibri"/>
              </a:rPr>
              <a:t> </a:t>
            </a:r>
            <a:r>
              <a:rPr lang="fr-CA" dirty="0" err="1">
                <a:latin typeface="Calibri"/>
                <a:cs typeface="Calibri"/>
              </a:rPr>
              <a:t>είν</a:t>
            </a:r>
            <a:r>
              <a:rPr lang="fr-CA" dirty="0">
                <a:latin typeface="Calibri"/>
                <a:cs typeface="Calibri"/>
              </a:rPr>
              <a:t>αι κατ’α</a:t>
            </a:r>
            <a:r>
              <a:rPr lang="fr-CA" dirty="0" err="1">
                <a:latin typeface="Calibri"/>
                <a:cs typeface="Calibri"/>
              </a:rPr>
              <a:t>ρχήν</a:t>
            </a:r>
            <a:r>
              <a:rPr lang="fr-CA" dirty="0">
                <a:latin typeface="Calibri"/>
                <a:cs typeface="Calibri"/>
              </a:rPr>
              <a:t> α</a:t>
            </a:r>
            <a:r>
              <a:rPr lang="fr-CA" dirty="0" err="1">
                <a:latin typeface="Calibri"/>
                <a:cs typeface="Calibri"/>
              </a:rPr>
              <a:t>συμ</a:t>
            </a:r>
            <a:r>
              <a:rPr lang="fr-CA" dirty="0">
                <a:latin typeface="Calibri"/>
                <a:cs typeface="Calibri"/>
              </a:rPr>
              <a:t>β</a:t>
            </a:r>
            <a:r>
              <a:rPr lang="fr-CA" dirty="0" err="1">
                <a:latin typeface="Calibri"/>
                <a:cs typeface="Calibri"/>
              </a:rPr>
              <a:t>ί</a:t>
            </a:r>
            <a:r>
              <a:rPr lang="fr-CA" dirty="0">
                <a:latin typeface="Calibri"/>
                <a:cs typeface="Calibri"/>
              </a:rPr>
              <a:t>βαστη με την </a:t>
            </a:r>
            <a:r>
              <a:rPr lang="el-GR" dirty="0" smtClean="0">
                <a:latin typeface="Calibri"/>
                <a:cs typeface="Calibri"/>
              </a:rPr>
              <a:t>επ’ αμοιβή </a:t>
            </a:r>
            <a:r>
              <a:rPr lang="fr-CA" dirty="0" err="1" smtClean="0">
                <a:latin typeface="Calibri"/>
                <a:cs typeface="Calibri"/>
              </a:rPr>
              <a:t>εργ</a:t>
            </a:r>
            <a:r>
              <a:rPr lang="fr-CA" dirty="0" smtClean="0">
                <a:latin typeface="Calibri"/>
                <a:cs typeface="Calibri"/>
              </a:rPr>
              <a:t>α</a:t>
            </a:r>
            <a:r>
              <a:rPr lang="fr-CA" dirty="0" err="1" smtClean="0">
                <a:latin typeface="Calibri"/>
                <a:cs typeface="Calibri"/>
              </a:rPr>
              <a:t>σί</a:t>
            </a:r>
            <a:r>
              <a:rPr lang="fr-CA" dirty="0" smtClean="0">
                <a:latin typeface="Calibri"/>
                <a:cs typeface="Calibri"/>
              </a:rPr>
              <a:t>α</a:t>
            </a:r>
            <a:r>
              <a:rPr lang="fr-CA" dirty="0">
                <a:latin typeface="Calibri"/>
                <a:cs typeface="Calibri"/>
              </a:rPr>
              <a:t> </a:t>
            </a:r>
            <a:endParaRPr lang="fr-CA" dirty="0" smtClean="0">
              <a:latin typeface="Calibri"/>
              <a:cs typeface="Calibri"/>
            </a:endParaRPr>
          </a:p>
          <a:p>
            <a:r>
              <a:rPr lang="fr-CA" dirty="0" smtClean="0">
                <a:latin typeface="Calibri"/>
                <a:cs typeface="Calibri"/>
              </a:rPr>
              <a:t>Η </a:t>
            </a:r>
            <a:r>
              <a:rPr lang="fr-CA" dirty="0">
                <a:latin typeface="Calibri"/>
                <a:cs typeface="Calibri"/>
              </a:rPr>
              <a:t>δικηγορική ρητορική π</a:t>
            </a:r>
            <a:r>
              <a:rPr lang="fr-CA" dirty="0" err="1">
                <a:latin typeface="Calibri"/>
                <a:cs typeface="Calibri"/>
              </a:rPr>
              <a:t>ροσφέρει</a:t>
            </a:r>
            <a:r>
              <a:rPr lang="fr-CA" dirty="0">
                <a:latin typeface="Calibri"/>
                <a:cs typeface="Calibri"/>
              </a:rPr>
              <a:t> ωστόσο  : την κοινωνική καταξίωση, την π</a:t>
            </a:r>
            <a:r>
              <a:rPr lang="fr-CA" dirty="0" err="1">
                <a:latin typeface="Calibri"/>
                <a:cs typeface="Calibri"/>
              </a:rPr>
              <a:t>ολιτική</a:t>
            </a:r>
            <a:r>
              <a:rPr lang="fr-CA" dirty="0">
                <a:latin typeface="Calibri"/>
                <a:cs typeface="Calibri"/>
              </a:rPr>
              <a:t> υποστήριξη, τις </a:t>
            </a:r>
            <a:r>
              <a:rPr lang="fr-CA" dirty="0" err="1">
                <a:latin typeface="Calibri"/>
                <a:cs typeface="Calibri"/>
              </a:rPr>
              <a:t>υ</a:t>
            </a:r>
            <a:r>
              <a:rPr lang="fr-CA" dirty="0">
                <a:latin typeface="Calibri"/>
                <a:cs typeface="Calibri"/>
              </a:rPr>
              <a:t>π</a:t>
            </a:r>
            <a:r>
              <a:rPr lang="fr-CA" dirty="0" err="1">
                <a:latin typeface="Calibri"/>
                <a:cs typeface="Calibri"/>
              </a:rPr>
              <a:t>ηρεσίες</a:t>
            </a:r>
            <a:r>
              <a:rPr lang="fr-CA" dirty="0">
                <a:latin typeface="Calibri"/>
                <a:cs typeface="Calibri"/>
              </a:rPr>
              <a:t> που οι ευγνώμονες πελάτες π</a:t>
            </a:r>
            <a:r>
              <a:rPr lang="fr-CA" dirty="0" err="1">
                <a:latin typeface="Calibri"/>
                <a:cs typeface="Calibri"/>
              </a:rPr>
              <a:t>ρόθυμ</a:t>
            </a:r>
            <a:r>
              <a:rPr lang="fr-CA" dirty="0">
                <a:latin typeface="Calibri"/>
                <a:cs typeface="Calibri"/>
              </a:rPr>
              <a:t>α π</a:t>
            </a:r>
            <a:r>
              <a:rPr lang="fr-CA" dirty="0" err="1">
                <a:latin typeface="Calibri"/>
                <a:cs typeface="Calibri"/>
              </a:rPr>
              <a:t>ροσφέρουν</a:t>
            </a:r>
            <a:r>
              <a:rPr lang="fr-CA" dirty="0">
                <a:latin typeface="Calibri"/>
                <a:cs typeface="Calibri"/>
              </a:rPr>
              <a:t> ως α</a:t>
            </a:r>
            <a:r>
              <a:rPr lang="fr-CA" dirty="0" err="1">
                <a:latin typeface="Calibri"/>
                <a:cs typeface="Calibri"/>
              </a:rPr>
              <a:t>ντάλλ</a:t>
            </a:r>
            <a:r>
              <a:rPr lang="fr-CA" dirty="0">
                <a:latin typeface="Calibri"/>
                <a:cs typeface="Calibri"/>
              </a:rPr>
              <a:t>α</a:t>
            </a:r>
            <a:r>
              <a:rPr lang="fr-CA" dirty="0" err="1">
                <a:latin typeface="Calibri"/>
                <a:cs typeface="Calibri"/>
              </a:rPr>
              <a:t>γμ</a:t>
            </a:r>
            <a:r>
              <a:rPr lang="fr-CA" dirty="0">
                <a:latin typeface="Calibri"/>
                <a:cs typeface="Calibri"/>
              </a:rPr>
              <a:t>α στο δικηγόρο για την </a:t>
            </a:r>
            <a:r>
              <a:rPr lang="fr-CA" dirty="0" err="1">
                <a:latin typeface="Calibri"/>
                <a:cs typeface="Calibri"/>
              </a:rPr>
              <a:t>υ</a:t>
            </a:r>
            <a:r>
              <a:rPr lang="fr-CA" dirty="0">
                <a:latin typeface="Calibri"/>
                <a:cs typeface="Calibri"/>
              </a:rPr>
              <a:t>π</a:t>
            </a:r>
            <a:r>
              <a:rPr lang="fr-CA" dirty="0" err="1">
                <a:latin typeface="Calibri"/>
                <a:cs typeface="Calibri"/>
              </a:rPr>
              <a:t>εράσ</a:t>
            </a:r>
            <a:r>
              <a:rPr lang="fr-CA" dirty="0">
                <a:latin typeface="Calibri"/>
                <a:cs typeface="Calibri"/>
              </a:rPr>
              <a:t>π</a:t>
            </a:r>
            <a:r>
              <a:rPr lang="fr-CA" dirty="0" err="1">
                <a:latin typeface="Calibri"/>
                <a:cs typeface="Calibri"/>
              </a:rPr>
              <a:t>ισή</a:t>
            </a:r>
            <a:r>
              <a:rPr lang="fr-CA" dirty="0">
                <a:latin typeface="Calibri"/>
                <a:cs typeface="Calibri"/>
              </a:rPr>
              <a:t> τους. </a:t>
            </a:r>
            <a:endParaRPr lang="fr-CA" dirty="0" smtClean="0">
              <a:latin typeface="Calibri"/>
              <a:cs typeface="Calibri"/>
            </a:endParaRPr>
          </a:p>
          <a:p>
            <a:r>
              <a:rPr lang="fr-CA" dirty="0" smtClean="0">
                <a:latin typeface="Calibri"/>
                <a:cs typeface="Calibri"/>
              </a:rPr>
              <a:t>Κα</a:t>
            </a:r>
            <a:r>
              <a:rPr lang="fr-CA" dirty="0" err="1" smtClean="0">
                <a:latin typeface="Calibri"/>
                <a:cs typeface="Calibri"/>
              </a:rPr>
              <a:t>τά</a:t>
            </a:r>
            <a:r>
              <a:rPr lang="fr-CA" dirty="0" smtClean="0">
                <a:latin typeface="Calibri"/>
                <a:cs typeface="Calibri"/>
              </a:rPr>
              <a:t> </a:t>
            </a:r>
            <a:r>
              <a:rPr lang="fr-CA" dirty="0">
                <a:latin typeface="Calibri"/>
                <a:cs typeface="Calibri"/>
              </a:rPr>
              <a:t>τον Κικέρωνα, την κα</a:t>
            </a:r>
            <a:r>
              <a:rPr lang="fr-CA" dirty="0" err="1">
                <a:latin typeface="Calibri"/>
                <a:cs typeface="Calibri"/>
              </a:rPr>
              <a:t>ριέρ</a:t>
            </a:r>
            <a:r>
              <a:rPr lang="fr-CA" dirty="0">
                <a:latin typeface="Calibri"/>
                <a:cs typeface="Calibri"/>
              </a:rPr>
              <a:t>α ενός  λαμπ</a:t>
            </a:r>
            <a:r>
              <a:rPr lang="fr-CA" dirty="0" err="1">
                <a:latin typeface="Calibri"/>
                <a:cs typeface="Calibri"/>
              </a:rPr>
              <a:t>ρού</a:t>
            </a:r>
            <a:r>
              <a:rPr lang="fr-CA" dirty="0">
                <a:latin typeface="Calibri"/>
                <a:cs typeface="Calibri"/>
              </a:rPr>
              <a:t> δικηγόρου δεν συνα</a:t>
            </a:r>
            <a:r>
              <a:rPr lang="fr-CA" dirty="0" err="1">
                <a:latin typeface="Calibri"/>
                <a:cs typeface="Calibri"/>
              </a:rPr>
              <a:t>γωνίζετ</a:t>
            </a:r>
            <a:r>
              <a:rPr lang="fr-CA" dirty="0">
                <a:latin typeface="Calibri"/>
                <a:cs typeface="Calibri"/>
              </a:rPr>
              <a:t>αι σε α</a:t>
            </a:r>
            <a:r>
              <a:rPr lang="fr-CA" dirty="0" err="1">
                <a:latin typeface="Calibri"/>
                <a:cs typeface="Calibri"/>
              </a:rPr>
              <a:t>ίγλη</a:t>
            </a:r>
            <a:r>
              <a:rPr lang="fr-CA" dirty="0">
                <a:latin typeface="Calibri"/>
                <a:cs typeface="Calibri"/>
              </a:rPr>
              <a:t> πα</a:t>
            </a:r>
            <a:r>
              <a:rPr lang="fr-CA" dirty="0" err="1">
                <a:latin typeface="Calibri"/>
                <a:cs typeface="Calibri"/>
              </a:rPr>
              <a:t>ρά</a:t>
            </a:r>
            <a:r>
              <a:rPr lang="fr-CA" dirty="0">
                <a:latin typeface="Calibri"/>
                <a:cs typeface="Calibri"/>
              </a:rPr>
              <a:t> μόνο α</a:t>
            </a:r>
            <a:r>
              <a:rPr lang="fr-CA" dirty="0" err="1">
                <a:latin typeface="Calibri"/>
                <a:cs typeface="Calibri"/>
              </a:rPr>
              <a:t>υτή</a:t>
            </a:r>
            <a:r>
              <a:rPr lang="fr-CA" dirty="0">
                <a:latin typeface="Calibri"/>
                <a:cs typeface="Calibri"/>
              </a:rPr>
              <a:t> του </a:t>
            </a:r>
            <a:r>
              <a:rPr lang="fr-CA" i="1" dirty="0">
                <a:latin typeface="Calibri"/>
                <a:cs typeface="Calibri"/>
              </a:rPr>
              <a:t>imperator, </a:t>
            </a:r>
            <a:r>
              <a:rPr lang="fr-CA" dirty="0">
                <a:latin typeface="Calibri"/>
                <a:cs typeface="Calibri"/>
              </a:rPr>
              <a:t>του </a:t>
            </a:r>
            <a:r>
              <a:rPr lang="fr-CA" dirty="0" err="1">
                <a:latin typeface="Calibri"/>
                <a:cs typeface="Calibri"/>
              </a:rPr>
              <a:t>κορυφ</a:t>
            </a:r>
            <a:r>
              <a:rPr lang="fr-CA" dirty="0">
                <a:latin typeface="Calibri"/>
                <a:cs typeface="Calibri"/>
              </a:rPr>
              <a:t>αίου </a:t>
            </a:r>
            <a:r>
              <a:rPr lang="fr-CA" dirty="0" err="1">
                <a:latin typeface="Calibri"/>
                <a:cs typeface="Calibri"/>
              </a:rPr>
              <a:t>δηλ</a:t>
            </a:r>
            <a:r>
              <a:rPr lang="fr-CA" dirty="0">
                <a:latin typeface="Calibri"/>
                <a:cs typeface="Calibri"/>
              </a:rPr>
              <a:t>α</a:t>
            </a:r>
            <a:r>
              <a:rPr lang="fr-CA" dirty="0" err="1">
                <a:latin typeface="Calibri"/>
                <a:cs typeface="Calibri"/>
              </a:rPr>
              <a:t>δή</a:t>
            </a:r>
            <a:r>
              <a:rPr lang="fr-CA" dirty="0">
                <a:latin typeface="Calibri"/>
                <a:cs typeface="Calibri"/>
              </a:rPr>
              <a:t> </a:t>
            </a:r>
            <a:r>
              <a:rPr lang="fr-CA" dirty="0" smtClean="0">
                <a:latin typeface="Calibri"/>
                <a:cs typeface="Calibri"/>
              </a:rPr>
              <a:t>στρατηγού.</a:t>
            </a:r>
          </a:p>
          <a:p>
            <a:r>
              <a:rPr lang="fr-CA" dirty="0" smtClean="0">
                <a:latin typeface="Calibri"/>
                <a:cs typeface="Calibri"/>
              </a:rPr>
              <a:t> </a:t>
            </a:r>
            <a:r>
              <a:rPr lang="fr-CA" dirty="0">
                <a:latin typeface="Calibri"/>
                <a:cs typeface="Calibri"/>
              </a:rPr>
              <a:t>Η </a:t>
            </a:r>
            <a:r>
              <a:rPr lang="fr-CA" i="1" dirty="0" err="1">
                <a:solidFill>
                  <a:srgbClr val="FF0000"/>
                </a:solidFill>
                <a:latin typeface="Calibri"/>
                <a:cs typeface="Calibri"/>
              </a:rPr>
              <a:t>gratia</a:t>
            </a:r>
            <a:r>
              <a:rPr lang="fr-CA" dirty="0">
                <a:latin typeface="Calibri"/>
                <a:cs typeface="Calibri"/>
              </a:rPr>
              <a:t>, π</a:t>
            </a:r>
            <a:r>
              <a:rPr lang="fr-CA" dirty="0" err="1">
                <a:latin typeface="Calibri"/>
                <a:cs typeface="Calibri"/>
              </a:rPr>
              <a:t>ολυσήμ</a:t>
            </a:r>
            <a:r>
              <a:rPr lang="fr-CA" dirty="0">
                <a:latin typeface="Calibri"/>
                <a:cs typeface="Calibri"/>
              </a:rPr>
              <a:t>α</a:t>
            </a:r>
            <a:r>
              <a:rPr lang="fr-CA" dirty="0" err="1">
                <a:latin typeface="Calibri"/>
                <a:cs typeface="Calibri"/>
              </a:rPr>
              <a:t>ντη</a:t>
            </a:r>
            <a:r>
              <a:rPr lang="fr-CA" dirty="0">
                <a:latin typeface="Calibri"/>
                <a:cs typeface="Calibri"/>
              </a:rPr>
              <a:t> λέξη που </a:t>
            </a:r>
            <a:r>
              <a:rPr lang="el-GR" dirty="0" smtClean="0">
                <a:latin typeface="Calibri"/>
                <a:cs typeface="Calibri"/>
              </a:rPr>
              <a:t>περιλαμβάνει</a:t>
            </a:r>
            <a:r>
              <a:rPr lang="fr-CA" dirty="0" smtClean="0">
                <a:latin typeface="Calibri"/>
                <a:cs typeface="Calibri"/>
              </a:rPr>
              <a:t>τόσο </a:t>
            </a:r>
            <a:r>
              <a:rPr lang="fr-CA" dirty="0">
                <a:latin typeface="Calibri"/>
                <a:cs typeface="Calibri"/>
              </a:rPr>
              <a:t>το κύρος όσο και το </a:t>
            </a:r>
            <a:r>
              <a:rPr lang="fr-CA" dirty="0" err="1">
                <a:latin typeface="Calibri"/>
                <a:cs typeface="Calibri"/>
              </a:rPr>
              <a:t>κεφάλ</a:t>
            </a:r>
            <a:r>
              <a:rPr lang="fr-CA" dirty="0">
                <a:latin typeface="Calibri"/>
                <a:cs typeface="Calibri"/>
              </a:rPr>
              <a:t>α</a:t>
            </a:r>
            <a:r>
              <a:rPr lang="fr-CA" dirty="0" err="1">
                <a:latin typeface="Calibri"/>
                <a:cs typeface="Calibri"/>
              </a:rPr>
              <a:t>ιο</a:t>
            </a:r>
            <a:r>
              <a:rPr lang="fr-CA" dirty="0">
                <a:latin typeface="Calibri"/>
                <a:cs typeface="Calibri"/>
              </a:rPr>
              <a:t> ευγνωμοσύνης που απ</a:t>
            </a:r>
            <a:r>
              <a:rPr lang="fr-CA" dirty="0" err="1">
                <a:latin typeface="Calibri"/>
                <a:cs typeface="Calibri"/>
              </a:rPr>
              <a:t>οκομίζει</a:t>
            </a:r>
            <a:r>
              <a:rPr lang="fr-CA" dirty="0">
                <a:latin typeface="Calibri"/>
                <a:cs typeface="Calibri"/>
              </a:rPr>
              <a:t> ο δικηγόρος, απ</a:t>
            </a:r>
            <a:r>
              <a:rPr lang="fr-CA" dirty="0" err="1">
                <a:latin typeface="Calibri"/>
                <a:cs typeface="Calibri"/>
              </a:rPr>
              <a:t>οτελεί</a:t>
            </a:r>
            <a:r>
              <a:rPr lang="fr-CA" dirty="0">
                <a:latin typeface="Calibri"/>
                <a:cs typeface="Calibri"/>
              </a:rPr>
              <a:t> </a:t>
            </a:r>
            <a:r>
              <a:rPr lang="fr-CA" dirty="0" err="1">
                <a:latin typeface="Calibri"/>
                <a:cs typeface="Calibri"/>
              </a:rPr>
              <a:t>έν</a:t>
            </a:r>
            <a:r>
              <a:rPr lang="fr-CA" dirty="0">
                <a:latin typeface="Calibri"/>
                <a:cs typeface="Calibri"/>
              </a:rPr>
              <a:t>α απ</a:t>
            </a:r>
            <a:r>
              <a:rPr lang="fr-CA" dirty="0" err="1">
                <a:latin typeface="Calibri"/>
                <a:cs typeface="Calibri"/>
              </a:rPr>
              <a:t>ό</a:t>
            </a:r>
            <a:r>
              <a:rPr lang="fr-CA" dirty="0">
                <a:latin typeface="Calibri"/>
                <a:cs typeface="Calibri"/>
              </a:rPr>
              <a:t> τα </a:t>
            </a:r>
            <a:r>
              <a:rPr lang="fr-CA" dirty="0" err="1">
                <a:latin typeface="Calibri"/>
                <a:cs typeface="Calibri"/>
              </a:rPr>
              <a:t>σημ</a:t>
            </a:r>
            <a:r>
              <a:rPr lang="fr-CA" dirty="0">
                <a:latin typeface="Calibri"/>
                <a:cs typeface="Calibri"/>
              </a:rPr>
              <a:t>α</a:t>
            </a:r>
            <a:r>
              <a:rPr lang="fr-CA" dirty="0" err="1">
                <a:latin typeface="Calibri"/>
                <a:cs typeface="Calibri"/>
              </a:rPr>
              <a:t>ντικότερ</a:t>
            </a:r>
            <a:r>
              <a:rPr lang="fr-CA" dirty="0">
                <a:latin typeface="Calibri"/>
                <a:cs typeface="Calibri"/>
              </a:rPr>
              <a:t>α κέρδη της </a:t>
            </a:r>
            <a:r>
              <a:rPr lang="fr-CA" dirty="0" err="1">
                <a:latin typeface="Calibri"/>
                <a:cs typeface="Calibri"/>
              </a:rPr>
              <a:t>δικηγορί</a:t>
            </a:r>
            <a:r>
              <a:rPr lang="fr-CA" dirty="0">
                <a:latin typeface="Calibri"/>
                <a:cs typeface="Calibri"/>
              </a:rPr>
              <a:t>ας στο κοινωνικό </a:t>
            </a:r>
            <a:r>
              <a:rPr lang="el-GR" dirty="0">
                <a:latin typeface="Calibri"/>
                <a:cs typeface="Calibri"/>
              </a:rPr>
              <a:t>και πολιτικό </a:t>
            </a:r>
            <a:r>
              <a:rPr lang="fr-CA" dirty="0" smtClean="0">
                <a:latin typeface="Calibri"/>
                <a:cs typeface="Calibri"/>
              </a:rPr>
              <a:t>π</a:t>
            </a:r>
            <a:r>
              <a:rPr lang="fr-CA" dirty="0" err="1" smtClean="0">
                <a:latin typeface="Calibri"/>
                <a:cs typeface="Calibri"/>
              </a:rPr>
              <a:t>εδίο</a:t>
            </a:r>
            <a:r>
              <a:rPr lang="fr-CA" dirty="0">
                <a:latin typeface="Calibri"/>
                <a:cs typeface="Calibri"/>
              </a:rPr>
              <a:t>.</a:t>
            </a:r>
            <a:r>
              <a:rPr lang="el-GR" dirty="0">
                <a:latin typeface="Calibri"/>
                <a:cs typeface="Calibri"/>
              </a:rPr>
              <a:t> </a:t>
            </a:r>
            <a:endParaRPr lang="en-US" dirty="0"/>
          </a:p>
        </p:txBody>
      </p:sp>
      <p:pic>
        <p:nvPicPr>
          <p:cNvPr id="4" name="Picture 3"/>
          <p:cNvPicPr>
            <a:picLocks noChangeAspect="1"/>
          </p:cNvPicPr>
          <p:nvPr/>
        </p:nvPicPr>
        <p:blipFill>
          <a:blip r:embed="rId2"/>
          <a:stretch>
            <a:fillRect/>
          </a:stretch>
        </p:blipFill>
        <p:spPr>
          <a:xfrm>
            <a:off x="7302222" y="6639"/>
            <a:ext cx="1841778" cy="2486257"/>
          </a:xfrm>
          <a:prstGeom prst="rect">
            <a:avLst/>
          </a:prstGeom>
        </p:spPr>
      </p:pic>
    </p:spTree>
    <p:extLst>
      <p:ext uri="{BB962C8B-B14F-4D97-AF65-F5344CB8AC3E}">
        <p14:creationId xmlns:p14="http://schemas.microsoft.com/office/powerpoint/2010/main" val="41655781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καθιέρωση των δικηγορικών αμοιβών</a:t>
            </a:r>
            <a:endParaRPr lang="en-US" dirty="0"/>
          </a:p>
        </p:txBody>
      </p:sp>
      <p:sp>
        <p:nvSpPr>
          <p:cNvPr id="3" name="Content Placeholder 2"/>
          <p:cNvSpPr>
            <a:spLocks noGrp="1"/>
          </p:cNvSpPr>
          <p:nvPr>
            <p:ph sz="quarter" idx="1"/>
          </p:nvPr>
        </p:nvSpPr>
        <p:spPr/>
        <p:txBody>
          <a:bodyPr>
            <a:normAutofit fontScale="85000" lnSpcReduction="20000"/>
          </a:bodyPr>
          <a:lstStyle/>
          <a:p>
            <a:r>
              <a:rPr lang="fr-CA" dirty="0" smtClean="0">
                <a:latin typeface="Calibri"/>
                <a:cs typeface="Calibri"/>
              </a:rPr>
              <a:t>Η </a:t>
            </a:r>
            <a:r>
              <a:rPr lang="fr-CA" dirty="0">
                <a:latin typeface="Calibri"/>
                <a:cs typeface="Calibri"/>
              </a:rPr>
              <a:t>α</a:t>
            </a:r>
            <a:r>
              <a:rPr lang="fr-CA" dirty="0" err="1">
                <a:latin typeface="Calibri"/>
                <a:cs typeface="Calibri"/>
              </a:rPr>
              <a:t>λλ</a:t>
            </a:r>
            <a:r>
              <a:rPr lang="fr-CA" dirty="0">
                <a:latin typeface="Calibri"/>
                <a:cs typeface="Calibri"/>
              </a:rPr>
              <a:t>α</a:t>
            </a:r>
            <a:r>
              <a:rPr lang="fr-CA" dirty="0" err="1">
                <a:latin typeface="Calibri"/>
                <a:cs typeface="Calibri"/>
              </a:rPr>
              <a:t>γή</a:t>
            </a:r>
            <a:r>
              <a:rPr lang="fr-CA" dirty="0">
                <a:latin typeface="Calibri"/>
                <a:cs typeface="Calibri"/>
              </a:rPr>
              <a:t> των οικονομικών συνθηκών που επ</a:t>
            </a:r>
            <a:r>
              <a:rPr lang="fr-CA" dirty="0" err="1">
                <a:latin typeface="Calibri"/>
                <a:cs typeface="Calibri"/>
              </a:rPr>
              <a:t>έφερ</a:t>
            </a:r>
            <a:r>
              <a:rPr lang="fr-CA" dirty="0">
                <a:latin typeface="Calibri"/>
                <a:cs typeface="Calibri"/>
              </a:rPr>
              <a:t>αν οι </a:t>
            </a:r>
            <a:r>
              <a:rPr lang="fr-CA" dirty="0" err="1">
                <a:latin typeface="Calibri"/>
                <a:cs typeface="Calibri"/>
              </a:rPr>
              <a:t>ρωμ</a:t>
            </a:r>
            <a:r>
              <a:rPr lang="fr-CA" dirty="0">
                <a:latin typeface="Calibri"/>
                <a:cs typeface="Calibri"/>
              </a:rPr>
              <a:t>α</a:t>
            </a:r>
            <a:r>
              <a:rPr lang="fr-CA" dirty="0" err="1">
                <a:latin typeface="Calibri"/>
                <a:cs typeface="Calibri"/>
              </a:rPr>
              <a:t>ϊκές</a:t>
            </a:r>
            <a:r>
              <a:rPr lang="fr-CA" dirty="0">
                <a:latin typeface="Calibri"/>
                <a:cs typeface="Calibri"/>
              </a:rPr>
              <a:t> κατακτήσεις, η διεύρυνση των οριζόντων και των </a:t>
            </a:r>
            <a:r>
              <a:rPr lang="fr-CA" dirty="0" err="1">
                <a:latin typeface="Calibri"/>
                <a:cs typeface="Calibri"/>
              </a:rPr>
              <a:t>εμ</a:t>
            </a:r>
            <a:r>
              <a:rPr lang="fr-CA" dirty="0">
                <a:latin typeface="Calibri"/>
                <a:cs typeface="Calibri"/>
              </a:rPr>
              <a:t>π</a:t>
            </a:r>
            <a:r>
              <a:rPr lang="fr-CA" dirty="0" err="1">
                <a:latin typeface="Calibri"/>
                <a:cs typeface="Calibri"/>
              </a:rPr>
              <a:t>ορικών</a:t>
            </a:r>
            <a:r>
              <a:rPr lang="fr-CA" dirty="0">
                <a:latin typeface="Calibri"/>
                <a:cs typeface="Calibri"/>
              </a:rPr>
              <a:t> σχέσεων, οι α</a:t>
            </a:r>
            <a:r>
              <a:rPr lang="fr-CA" dirty="0" err="1">
                <a:latin typeface="Calibri"/>
                <a:cs typeface="Calibri"/>
              </a:rPr>
              <a:t>υξ</a:t>
            </a:r>
            <a:r>
              <a:rPr lang="fr-CA" dirty="0">
                <a:latin typeface="Calibri"/>
                <a:cs typeface="Calibri"/>
              </a:rPr>
              <a:t>α</a:t>
            </a:r>
            <a:r>
              <a:rPr lang="fr-CA" dirty="0" err="1">
                <a:latin typeface="Calibri"/>
                <a:cs typeface="Calibri"/>
              </a:rPr>
              <a:t>νόμενες</a:t>
            </a:r>
            <a:r>
              <a:rPr lang="fr-CA" dirty="0">
                <a:latin typeface="Calibri"/>
                <a:cs typeface="Calibri"/>
              </a:rPr>
              <a:t> α</a:t>
            </a:r>
            <a:r>
              <a:rPr lang="fr-CA" dirty="0" err="1">
                <a:latin typeface="Calibri"/>
                <a:cs typeface="Calibri"/>
              </a:rPr>
              <a:t>νάγκες</a:t>
            </a:r>
            <a:r>
              <a:rPr lang="fr-CA" dirty="0">
                <a:latin typeface="Calibri"/>
                <a:cs typeface="Calibri"/>
              </a:rPr>
              <a:t> των </a:t>
            </a:r>
            <a:r>
              <a:rPr lang="fr-CA" dirty="0" err="1">
                <a:latin typeface="Calibri"/>
                <a:cs typeface="Calibri"/>
              </a:rPr>
              <a:t>ρωμ</a:t>
            </a:r>
            <a:r>
              <a:rPr lang="fr-CA" dirty="0">
                <a:latin typeface="Calibri"/>
                <a:cs typeface="Calibri"/>
              </a:rPr>
              <a:t>αίων α</a:t>
            </a:r>
            <a:r>
              <a:rPr lang="fr-CA" dirty="0" err="1">
                <a:latin typeface="Calibri"/>
                <a:cs typeface="Calibri"/>
              </a:rPr>
              <a:t>ριστοκρ</a:t>
            </a:r>
            <a:r>
              <a:rPr lang="fr-CA" dirty="0">
                <a:latin typeface="Calibri"/>
                <a:cs typeface="Calibri"/>
              </a:rPr>
              <a:t>α</a:t>
            </a:r>
            <a:r>
              <a:rPr lang="fr-CA" dirty="0" err="1">
                <a:latin typeface="Calibri"/>
                <a:cs typeface="Calibri"/>
              </a:rPr>
              <a:t>τών</a:t>
            </a:r>
            <a:r>
              <a:rPr lang="fr-CA" dirty="0">
                <a:latin typeface="Calibri"/>
                <a:cs typeface="Calibri"/>
              </a:rPr>
              <a:t> σε ρευστό χρήμα, α</a:t>
            </a:r>
            <a:r>
              <a:rPr lang="fr-CA" dirty="0" err="1">
                <a:latin typeface="Calibri"/>
                <a:cs typeface="Calibri"/>
              </a:rPr>
              <a:t>λλά</a:t>
            </a:r>
            <a:r>
              <a:rPr lang="fr-CA" dirty="0">
                <a:latin typeface="Calibri"/>
                <a:cs typeface="Calibri"/>
              </a:rPr>
              <a:t> και η διάδοση ενός π</a:t>
            </a:r>
            <a:r>
              <a:rPr lang="fr-CA" dirty="0" err="1">
                <a:latin typeface="Calibri"/>
                <a:cs typeface="Calibri"/>
              </a:rPr>
              <a:t>ολυέξοδου</a:t>
            </a:r>
            <a:r>
              <a:rPr lang="fr-CA" dirty="0">
                <a:latin typeface="Calibri"/>
                <a:cs typeface="Calibri"/>
              </a:rPr>
              <a:t> </a:t>
            </a:r>
            <a:r>
              <a:rPr lang="fr-CA" dirty="0" err="1">
                <a:latin typeface="Calibri"/>
                <a:cs typeface="Calibri"/>
              </a:rPr>
              <a:t>τρό</a:t>
            </a:r>
            <a:r>
              <a:rPr lang="fr-CA" dirty="0">
                <a:latin typeface="Calibri"/>
                <a:cs typeface="Calibri"/>
              </a:rPr>
              <a:t>που ζωής, ευνοούν την εισβ</a:t>
            </a:r>
            <a:r>
              <a:rPr lang="fr-CA" dirty="0" err="1">
                <a:latin typeface="Calibri"/>
                <a:cs typeface="Calibri"/>
              </a:rPr>
              <a:t>ολή</a:t>
            </a:r>
            <a:r>
              <a:rPr lang="fr-CA" dirty="0">
                <a:latin typeface="Calibri"/>
                <a:cs typeface="Calibri"/>
              </a:rPr>
              <a:t> του </a:t>
            </a:r>
            <a:r>
              <a:rPr lang="fr-CA" dirty="0" err="1">
                <a:latin typeface="Calibri"/>
                <a:cs typeface="Calibri"/>
              </a:rPr>
              <a:t>χρήμ</a:t>
            </a:r>
            <a:r>
              <a:rPr lang="fr-CA" dirty="0">
                <a:latin typeface="Calibri"/>
                <a:cs typeface="Calibri"/>
              </a:rPr>
              <a:t>ατος στη δικηγορική σχέση. </a:t>
            </a:r>
            <a:endParaRPr lang="el-GR" dirty="0" smtClean="0">
              <a:latin typeface="Calibri"/>
              <a:cs typeface="Calibri"/>
            </a:endParaRPr>
          </a:p>
          <a:p>
            <a:r>
              <a:rPr lang="el-GR" dirty="0"/>
              <a:t>Μετά μία περίοδο νομοθετικής απαγόρευσης δικηγορικών αμοιβών με τη </a:t>
            </a:r>
            <a:r>
              <a:rPr lang="fr-CA" dirty="0" err="1">
                <a:solidFill>
                  <a:srgbClr val="FF0000"/>
                </a:solidFill>
              </a:rPr>
              <a:t>lex</a:t>
            </a:r>
            <a:r>
              <a:rPr lang="fr-CA" dirty="0">
                <a:solidFill>
                  <a:srgbClr val="FF0000"/>
                </a:solidFill>
              </a:rPr>
              <a:t> </a:t>
            </a:r>
            <a:r>
              <a:rPr lang="fr-CA" dirty="0" err="1" smtClean="0">
                <a:solidFill>
                  <a:srgbClr val="FF0000"/>
                </a:solidFill>
              </a:rPr>
              <a:t>Cincia</a:t>
            </a:r>
            <a:r>
              <a:rPr lang="el-GR" dirty="0" smtClean="0">
                <a:solidFill>
                  <a:srgbClr val="FF0000"/>
                </a:solidFill>
              </a:rPr>
              <a:t> </a:t>
            </a:r>
            <a:r>
              <a:rPr lang="el-GR" dirty="0" smtClean="0"/>
              <a:t>(204 π.Χ.), </a:t>
            </a:r>
            <a:r>
              <a:rPr lang="el-GR" dirty="0"/>
              <a:t>η οποία</a:t>
            </a:r>
            <a:r>
              <a:rPr lang="fr-CA" dirty="0"/>
              <a:t> </a:t>
            </a:r>
            <a:r>
              <a:rPr lang="el-GR" dirty="0"/>
              <a:t>απαγορεύει μεν τις αμοιβές, δεν προβλέπει όμως κυρώσεις ως </a:t>
            </a:r>
            <a:r>
              <a:rPr lang="fr-CA" dirty="0" err="1">
                <a:solidFill>
                  <a:srgbClr val="FF0000"/>
                </a:solidFill>
              </a:rPr>
              <a:t>lex</a:t>
            </a:r>
            <a:r>
              <a:rPr lang="fr-CA" dirty="0">
                <a:solidFill>
                  <a:srgbClr val="FF0000"/>
                </a:solidFill>
              </a:rPr>
              <a:t> </a:t>
            </a:r>
            <a:r>
              <a:rPr lang="fr-CA" dirty="0" err="1">
                <a:solidFill>
                  <a:srgbClr val="FF0000"/>
                </a:solidFill>
              </a:rPr>
              <a:t>imperfecta</a:t>
            </a:r>
            <a:r>
              <a:rPr lang="el-GR" dirty="0"/>
              <a:t>, με αποτέλεσμα να παραβιάζεται συστηματικά, οι αμοιβές των δικηγόρων γίνονται κοινωνικά αποδεκτές. </a:t>
            </a:r>
          </a:p>
          <a:p>
            <a:r>
              <a:rPr lang="el-GR" dirty="0"/>
              <a:t>Μία σειρά από </a:t>
            </a:r>
            <a:r>
              <a:rPr lang="fr-CA" dirty="0" err="1"/>
              <a:t>constitutiones</a:t>
            </a:r>
            <a:r>
              <a:rPr lang="fr-CA" dirty="0"/>
              <a:t> </a:t>
            </a:r>
            <a:r>
              <a:rPr lang="fr-CA" dirty="0" err="1"/>
              <a:t>principum</a:t>
            </a:r>
            <a:r>
              <a:rPr lang="fr-CA" dirty="0"/>
              <a:t> </a:t>
            </a:r>
            <a:r>
              <a:rPr lang="el-GR" dirty="0"/>
              <a:t>του Αυγούστου, του Κλαυδίου, του Τραϊανού, του Νέρωνα, σε συνάρτηση με σκάνδαλα που ξεσπούν γύρω από υπέρμετρες δικηγορικές αμοιβές ή παραβίαση των υποχρεώσεων πίστεως του δικηγόρου, διαδοχικά απαγορεύουν και εν τέλει τις επιτρέπουν έως του ποσού των 10.000 σηστερσίων.</a:t>
            </a:r>
          </a:p>
          <a:p>
            <a:endParaRPr lang="en-US" dirty="0">
              <a:latin typeface="Calibri"/>
              <a:cs typeface="Calibri"/>
            </a:endParaRPr>
          </a:p>
        </p:txBody>
      </p:sp>
    </p:spTree>
    <p:extLst>
      <p:ext uri="{BB962C8B-B14F-4D97-AF65-F5344CB8AC3E}">
        <p14:creationId xmlns:p14="http://schemas.microsoft.com/office/powerpoint/2010/main" val="31881017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«Πληθωρισμός» δικηγόρων, κατοχύρωση αμοιβών</a:t>
            </a:r>
            <a:endParaRPr lang="en-US" dirty="0"/>
          </a:p>
        </p:txBody>
      </p:sp>
      <p:sp>
        <p:nvSpPr>
          <p:cNvPr id="3" name="Content Placeholder 2"/>
          <p:cNvSpPr>
            <a:spLocks noGrp="1"/>
          </p:cNvSpPr>
          <p:nvPr>
            <p:ph sz="quarter" idx="1"/>
          </p:nvPr>
        </p:nvSpPr>
        <p:spPr>
          <a:xfrm>
            <a:off x="457200" y="1219200"/>
            <a:ext cx="6419056" cy="4946104"/>
          </a:xfrm>
        </p:spPr>
        <p:txBody>
          <a:bodyPr>
            <a:normAutofit fontScale="92500" lnSpcReduction="10000"/>
          </a:bodyPr>
          <a:lstStyle/>
          <a:p>
            <a:r>
              <a:rPr lang="el-GR" dirty="0"/>
              <a:t>Η μεγάλη αύξηση του πληθυσμού της Ρώμης προκαλεί και μία ανάλογη αύξηση των δικαστικών υποθέσεων. </a:t>
            </a:r>
            <a:endParaRPr lang="el-GR" dirty="0" smtClean="0"/>
          </a:p>
          <a:p>
            <a:r>
              <a:rPr lang="el-GR" dirty="0" smtClean="0"/>
              <a:t>Οι </a:t>
            </a:r>
            <a:r>
              <a:rPr lang="el-GR" dirty="0"/>
              <a:t>δίκες συσσωρεύονται στα δικαστήρια, με αποτέλεσμα να καθυστερεί σημαντικά η εκδίκασή τους, παρά τη δημιουργία ενός τρίτου </a:t>
            </a:r>
            <a:r>
              <a:rPr lang="fr-CA" i="1" dirty="0"/>
              <a:t>forum </a:t>
            </a:r>
            <a:r>
              <a:rPr lang="el-GR" dirty="0"/>
              <a:t>από τον Αύγουστο και την αύξηση των δικασίμων. </a:t>
            </a:r>
            <a:endParaRPr lang="el-GR" dirty="0" smtClean="0"/>
          </a:p>
          <a:p>
            <a:r>
              <a:rPr lang="el-GR" dirty="0" smtClean="0"/>
              <a:t>Η </a:t>
            </a:r>
            <a:r>
              <a:rPr lang="el-GR" dirty="0"/>
              <a:t>αναμενόμενη αύξηση της ζήτησης των δικηγόρων προξενεί την διεύρυνση του κοινωνικού τους κύκλου, και των αμοιβών των καλυτέρων από αυτούς. </a:t>
            </a:r>
            <a:r>
              <a:rPr lang="el-GR" dirty="0" smtClean="0"/>
              <a:t>Όπως </a:t>
            </a:r>
            <a:r>
              <a:rPr lang="el-GR" dirty="0"/>
              <a:t>λεει ο Σενέκας, «</a:t>
            </a:r>
            <a:r>
              <a:rPr lang="el-GR" i="1" dirty="0"/>
              <a:t>η τιμή της ευφράδειας αυξάνει σημαντικά με την αύξηση των δικών.» </a:t>
            </a:r>
            <a:endParaRPr lang="el-GR" i="1" dirty="0" smtClean="0"/>
          </a:p>
        </p:txBody>
      </p:sp>
      <p:pic>
        <p:nvPicPr>
          <p:cNvPr id="5" name="Picture 4"/>
          <p:cNvPicPr>
            <a:picLocks noChangeAspect="1"/>
          </p:cNvPicPr>
          <p:nvPr/>
        </p:nvPicPr>
        <p:blipFill>
          <a:blip r:embed="rId2"/>
          <a:stretch>
            <a:fillRect/>
          </a:stretch>
        </p:blipFill>
        <p:spPr>
          <a:xfrm>
            <a:off x="6997700" y="1700808"/>
            <a:ext cx="2146300" cy="3771900"/>
          </a:xfrm>
          <a:prstGeom prst="rect">
            <a:avLst/>
          </a:prstGeom>
        </p:spPr>
      </p:pic>
    </p:spTree>
    <p:extLst>
      <p:ext uri="{BB962C8B-B14F-4D97-AF65-F5344CB8AC3E}">
        <p14:creationId xmlns:p14="http://schemas.microsoft.com/office/powerpoint/2010/main" val="28239650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1624</TotalTime>
  <Words>5032</Words>
  <Application>Microsoft Macintosh PowerPoint</Application>
  <PresentationFormat>On-screen Show (4:3)</PresentationFormat>
  <Paragraphs>288</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Ρίζες</vt:lpstr>
      <vt:lpstr>Το δικηγορικό λειτούργημα και οι συντεχνίες των δικηγόρων στους πρώιμους βυζαντινούς χρόνους</vt:lpstr>
      <vt:lpstr>PowerPoint Presentation</vt:lpstr>
      <vt:lpstr>Patroni causae</vt:lpstr>
      <vt:lpstr>PowerPoint Presentation</vt:lpstr>
      <vt:lpstr>Αρχικά οι δικηγόροι = nobiles </vt:lpstr>
      <vt:lpstr>Δικηγόροι = ρήτορες</vt:lpstr>
      <vt:lpstr>Αρχικά, άμισθοι λειτουργοί</vt:lpstr>
      <vt:lpstr>H καθιέρωση των δικηγορικών αμοιβών</vt:lpstr>
      <vt:lpstr>«Πληθωρισμός» δικηγόρων, κατοχύρωση αμοιβών</vt:lpstr>
      <vt:lpstr>«Θέλεις να γίνεις πλούσιος? Γίνε δικηγόρος!»</vt:lpstr>
      <vt:lpstr>Παρεκτροπές δικηγόρων – δημιουργία κανόνων</vt:lpstr>
      <vt:lpstr>Τα «εργολαβικά» δίκης απαγορεύονται</vt:lpstr>
      <vt:lpstr>Οι συμφωνίες για τις αμοιβές</vt:lpstr>
      <vt:lpstr>Μ. Κωνσταντίνος: οι δικηγόροι απογυμνώνουν τους πελάτες τους</vt:lpstr>
      <vt:lpstr>Δικαστική δαπάνη; </vt:lpstr>
      <vt:lpstr>Collegium – corpus - ordo</vt:lpstr>
      <vt:lpstr>1η μνεία συντεχνίας δικηγόρων, 329 μ.Χ. </vt:lpstr>
      <vt:lpstr>PowerPoint Presentation</vt:lpstr>
      <vt:lpstr>PowerPoint Presentation</vt:lpstr>
      <vt:lpstr>Arles</vt:lpstr>
      <vt:lpstr>Augustodonum (Autun)  διάσημο για τη σχολή ρητορικής του</vt:lpstr>
      <vt:lpstr>Ιταλία &amp; Ανατολή – συντεχνίες δικηγόρων</vt:lpstr>
      <vt:lpstr>PowerPoint Presentation</vt:lpstr>
      <vt:lpstr>PowerPoint Presentation</vt:lpstr>
      <vt:lpstr>Κρατική εποπτεία - προνόμια</vt:lpstr>
      <vt:lpstr>Δικηγόροι ορισμένης πόλης - δικαστηρίου</vt:lpstr>
      <vt:lpstr>Collegium =  μικρογραφία της Respublica</vt:lpstr>
      <vt:lpstr>Διατάξεις για μία συντεχνία επεκτείνονται και σε άλλες</vt:lpstr>
      <vt:lpstr>Ασκούμενοι = supernumerarii</vt:lpstr>
      <vt:lpstr>Αποκλείονται από το λειτούργημα του δικηγόρου</vt:lpstr>
      <vt:lpstr> Εγγραφή στο μητρώο (matricula)</vt:lpstr>
      <vt:lpstr>6ος αι.: Αναγκαία πλέον η μελέτη του δικαίου</vt:lpstr>
      <vt:lpstr>Οι νομικές σπουδές πριν τον Ιουστινιανό</vt:lpstr>
      <vt:lpstr>Εξετάσεις νομικών γνώσεων</vt:lpstr>
      <vt:lpstr>Πατέρες της εκκλησίας με νομικές-ρητορικές σπουδές</vt:lpstr>
      <vt:lpstr>Ο Αυτοκράτωρ Καίσαρ Φλάβιος Ιουστινιανός ... «Προς τους ενθουσιώδεις για το δίκαιο νέους»</vt:lpstr>
      <vt:lpstr>Αναμόρφωση νομικών σπουδών από Ιουστινιανό</vt:lpstr>
      <vt:lpstr>Ιουστινιανός: οι φοιτητές να μην βλάπτουν τους καθηγητές &amp; συμφοιτητές</vt:lpstr>
      <vt:lpstr>Antecessores = Καθηγητές Νομικής</vt:lpstr>
      <vt:lpstr>Δημόσια καθήκοντα, σεβασμός των νόμων</vt:lpstr>
      <vt:lpstr>Δικηγορία &amp; θρήσκευμα</vt:lpstr>
      <vt:lpstr>Κληρονομικό δικαίωμα</vt:lpstr>
      <vt:lpstr>Κοινωνική τάξη</vt:lpstr>
      <vt:lpstr>Εγγραφή, εξέλιξη, ΔΣ, πειθαρχικός έλεγχος, ΓΣ συλλόγων</vt:lpstr>
      <vt:lpstr>Περιορισμοί ηλικίας</vt:lpstr>
      <vt:lpstr>Ασυμβίβαστα</vt:lpstr>
      <vt:lpstr>Απαγόρευση απουσίας, άδεια μετακίνησης</vt:lpstr>
      <vt:lpstr>Προνόμια</vt:lpstr>
      <vt:lpstr>Seminarium dignitatum</vt:lpstr>
      <vt:lpstr>Δεοντολογία</vt:lpstr>
      <vt:lpstr>Δεοντολογικές υποχρεώσεις</vt:lpstr>
      <vt:lpstr>Υποχρέωση μετριοπάθειας &amp; ευγένειας</vt:lpstr>
      <vt:lpstr>Ορκοδοσία</vt:lpstr>
      <vt:lpstr>Εμφάνιση</vt:lpstr>
      <vt:lpstr>Πειθαρχικός έλεγχος και ποινές</vt:lpstr>
      <vt:lpstr> Τις πταίει;</vt:lpstr>
      <vt:lpstr>Δικηγορία = άμιθο δημόσιο λειτούργημα</vt:lpstr>
      <vt:lpstr>Διάταξη των αυτοκρατόρων Λέοντος και Ανθεμίου, 469 μ.Χ.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δικηγορικό λειτούργημα και οι συντεχνίες των δικηγόρων στους πρώιμους βυζαντινούς χρόνους»</dc:title>
  <dc:creator>ATHINA</dc:creator>
  <cp:lastModifiedBy>Αθηνά Δημοπούλου</cp:lastModifiedBy>
  <cp:revision>45</cp:revision>
  <dcterms:created xsi:type="dcterms:W3CDTF">2016-03-07T10:57:15Z</dcterms:created>
  <dcterms:modified xsi:type="dcterms:W3CDTF">2018-05-30T03:07:06Z</dcterms:modified>
</cp:coreProperties>
</file>