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67.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339" r:id="rId4"/>
    <p:sldId id="337" r:id="rId5"/>
    <p:sldId id="346" r:id="rId6"/>
    <p:sldId id="348" r:id="rId7"/>
    <p:sldId id="259" r:id="rId8"/>
    <p:sldId id="350" r:id="rId9"/>
    <p:sldId id="349" r:id="rId10"/>
    <p:sldId id="351" r:id="rId11"/>
    <p:sldId id="260" r:id="rId12"/>
    <p:sldId id="261" r:id="rId13"/>
    <p:sldId id="262" r:id="rId14"/>
    <p:sldId id="264" r:id="rId15"/>
    <p:sldId id="265" r:id="rId16"/>
    <p:sldId id="340" r:id="rId17"/>
    <p:sldId id="266" r:id="rId18"/>
    <p:sldId id="338" r:id="rId19"/>
    <p:sldId id="342" r:id="rId20"/>
    <p:sldId id="267" r:id="rId21"/>
    <p:sldId id="268" r:id="rId22"/>
    <p:sldId id="269" r:id="rId23"/>
    <p:sldId id="270" r:id="rId24"/>
    <p:sldId id="271" r:id="rId25"/>
    <p:sldId id="272" r:id="rId26"/>
    <p:sldId id="273" r:id="rId27"/>
    <p:sldId id="274" r:id="rId28"/>
    <p:sldId id="275" r:id="rId29"/>
    <p:sldId id="343" r:id="rId30"/>
    <p:sldId id="344" r:id="rId31"/>
    <p:sldId id="345" r:id="rId32"/>
    <p:sldId id="276" r:id="rId33"/>
    <p:sldId id="277" r:id="rId34"/>
    <p:sldId id="278" r:id="rId35"/>
    <p:sldId id="279" r:id="rId36"/>
    <p:sldId id="280" r:id="rId37"/>
    <p:sldId id="281" r:id="rId38"/>
    <p:sldId id="282" r:id="rId39"/>
    <p:sldId id="283" r:id="rId40"/>
    <p:sldId id="284" r:id="rId41"/>
    <p:sldId id="285" r:id="rId42"/>
    <p:sldId id="286" r:id="rId43"/>
    <p:sldId id="288" r:id="rId44"/>
    <p:sldId id="287" r:id="rId45"/>
    <p:sldId id="289" r:id="rId46"/>
    <p:sldId id="290" r:id="rId47"/>
    <p:sldId id="291" r:id="rId48"/>
    <p:sldId id="292" r:id="rId49"/>
    <p:sldId id="293" r:id="rId50"/>
    <p:sldId id="294" r:id="rId51"/>
    <p:sldId id="295" r:id="rId52"/>
    <p:sldId id="296" r:id="rId53"/>
    <p:sldId id="347"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41" r:id="rId76"/>
    <p:sldId id="326" r:id="rId77"/>
    <p:sldId id="327" r:id="rId78"/>
    <p:sldId id="328" r:id="rId79"/>
    <p:sldId id="329" r:id="rId80"/>
    <p:sldId id="330" r:id="rId81"/>
    <p:sldId id="331" r:id="rId82"/>
    <p:sldId id="332" r:id="rId83"/>
    <p:sldId id="333" r:id="rId84"/>
    <p:sldId id="334" r:id="rId85"/>
    <p:sldId id="335" r:id="rId86"/>
    <p:sldId id="336" r:id="rId87"/>
    <p:sldId id="258" r:id="rId8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810" y="-36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E81C2-7EF9-4EB1-8599-7A0B79093007}"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l-GR"/>
        </a:p>
      </dgm:t>
    </dgm:pt>
    <dgm:pt modelId="{CFBD4DAD-456E-46D4-86E0-0D0D5D39848F}">
      <dgm:prSet phldrT="[Κείμενο]"/>
      <dgm:spPr/>
      <dgm:t>
        <a:bodyPr/>
        <a:lstStyle/>
        <a:p>
          <a:r>
            <a:rPr lang="el-GR" b="1" dirty="0" smtClean="0"/>
            <a:t>Όλα</a:t>
          </a:r>
          <a:r>
            <a:rPr lang="el-GR" dirty="0" smtClean="0"/>
            <a:t> τα σωληνάρια </a:t>
          </a:r>
          <a:r>
            <a:rPr lang="el-GR" dirty="0" err="1" smtClean="0"/>
            <a:t>υαλοειδοποιημένα</a:t>
          </a:r>
          <a:r>
            <a:rPr lang="el-GR" dirty="0" smtClean="0"/>
            <a:t> και </a:t>
          </a:r>
          <a:r>
            <a:rPr lang="el-GR" dirty="0" err="1" smtClean="0"/>
            <a:t>ακυτταρικά</a:t>
          </a:r>
          <a:endParaRPr lang="el-GR" dirty="0"/>
        </a:p>
      </dgm:t>
    </dgm:pt>
    <dgm:pt modelId="{F0F46322-1A41-4126-A81C-3C2C060B4F42}" type="parTrans" cxnId="{61D763FD-4BAF-4732-B158-5AAFB4FB8265}">
      <dgm:prSet/>
      <dgm:spPr/>
      <dgm:t>
        <a:bodyPr/>
        <a:lstStyle/>
        <a:p>
          <a:endParaRPr lang="el-GR"/>
        </a:p>
      </dgm:t>
    </dgm:pt>
    <dgm:pt modelId="{79AF8A23-BD21-4ABB-B624-1151557AF533}" type="sibTrans" cxnId="{61D763FD-4BAF-4732-B158-5AAFB4FB8265}">
      <dgm:prSet/>
      <dgm:spPr/>
      <dgm:t>
        <a:bodyPr/>
        <a:lstStyle/>
        <a:p>
          <a:endParaRPr lang="el-GR"/>
        </a:p>
      </dgm:t>
    </dgm:pt>
    <dgm:pt modelId="{631372C5-B156-4319-B3BB-860240D78411}">
      <dgm:prSet phldrT="[Κείμενο]"/>
      <dgm:spPr/>
      <dgm:t>
        <a:bodyPr/>
        <a:lstStyle/>
        <a:p>
          <a:r>
            <a:rPr lang="el-GR" dirty="0" err="1" smtClean="0"/>
            <a:t>Υαλοειδοποίηση</a:t>
          </a:r>
          <a:r>
            <a:rPr lang="el-GR" dirty="0" smtClean="0"/>
            <a:t> σπερματικών σωληναρίων</a:t>
          </a:r>
          <a:endParaRPr lang="el-GR" dirty="0"/>
        </a:p>
      </dgm:t>
    </dgm:pt>
    <dgm:pt modelId="{1D3E53AC-875C-491A-9FCD-76047BCFF1BA}" type="parTrans" cxnId="{EDB3D1F3-270D-48AA-B778-55286CB7DD0C}">
      <dgm:prSet/>
      <dgm:spPr/>
      <dgm:t>
        <a:bodyPr/>
        <a:lstStyle/>
        <a:p>
          <a:endParaRPr lang="el-GR"/>
        </a:p>
      </dgm:t>
    </dgm:pt>
    <dgm:pt modelId="{3B87C6F2-0335-4DA2-A45A-01F5F900BE6E}" type="sibTrans" cxnId="{EDB3D1F3-270D-48AA-B778-55286CB7DD0C}">
      <dgm:prSet/>
      <dgm:spPr/>
      <dgm:t>
        <a:bodyPr/>
        <a:lstStyle/>
        <a:p>
          <a:endParaRPr lang="el-GR"/>
        </a:p>
      </dgm:t>
    </dgm:pt>
    <dgm:pt modelId="{E735A3CF-39D5-43CB-93FD-87D1E4C315EE}">
      <dgm:prSet phldrT="[Κείμενο]"/>
      <dgm:spPr/>
      <dgm:t>
        <a:bodyPr/>
        <a:lstStyle/>
        <a:p>
          <a:r>
            <a:rPr lang="el-GR" b="1" dirty="0" smtClean="0"/>
            <a:t>Όλα</a:t>
          </a:r>
          <a:r>
            <a:rPr lang="el-GR" dirty="0" smtClean="0"/>
            <a:t> τα σωληνάρια χωρίς  ωριμάζοντα γεννητικά κύτταρα, παρά μόνο με κύτταρα του </a:t>
          </a:r>
          <a:r>
            <a:rPr lang="en-US" dirty="0" err="1" smtClean="0"/>
            <a:t>Sertoli</a:t>
          </a:r>
          <a:endParaRPr lang="el-GR" dirty="0"/>
        </a:p>
      </dgm:t>
    </dgm:pt>
    <dgm:pt modelId="{8CE42190-8F55-4705-AA64-48AF41ED66A5}" type="parTrans" cxnId="{E44EA08E-F7F3-480C-BC20-FEE1E3679B30}">
      <dgm:prSet/>
      <dgm:spPr/>
      <dgm:t>
        <a:bodyPr/>
        <a:lstStyle/>
        <a:p>
          <a:endParaRPr lang="el-GR"/>
        </a:p>
      </dgm:t>
    </dgm:pt>
    <dgm:pt modelId="{4B596DE7-7D9C-4D69-8EAC-235FB59B31F3}" type="sibTrans" cxnId="{E44EA08E-F7F3-480C-BC20-FEE1E3679B30}">
      <dgm:prSet/>
      <dgm:spPr/>
      <dgm:t>
        <a:bodyPr/>
        <a:lstStyle/>
        <a:p>
          <a:endParaRPr lang="el-GR"/>
        </a:p>
      </dgm:t>
    </dgm:pt>
    <dgm:pt modelId="{9372AA15-CF69-428A-A58F-2F028177496A}">
      <dgm:prSet phldrT="[Κείμενο]"/>
      <dgm:spPr/>
      <dgm:t>
        <a:bodyPr/>
        <a:lstStyle/>
        <a:p>
          <a:r>
            <a:rPr lang="el-GR" dirty="0" smtClean="0"/>
            <a:t>Σύνδρομο από κύτταρα </a:t>
          </a:r>
          <a:r>
            <a:rPr lang="en-US" dirty="0" err="1" smtClean="0"/>
            <a:t>Sertoli</a:t>
          </a:r>
          <a:r>
            <a:rPr lang="en-US" dirty="0" smtClean="0"/>
            <a:t> </a:t>
          </a:r>
          <a:r>
            <a:rPr lang="el-GR" dirty="0" smtClean="0"/>
            <a:t>μόνο</a:t>
          </a:r>
          <a:endParaRPr lang="el-GR" dirty="0"/>
        </a:p>
      </dgm:t>
    </dgm:pt>
    <dgm:pt modelId="{6A2E7ADE-6FA7-47AF-8259-B83A9AFA86D8}" type="parTrans" cxnId="{04F11803-AEE8-4095-A49E-FF386467008E}">
      <dgm:prSet/>
      <dgm:spPr/>
      <dgm:t>
        <a:bodyPr/>
        <a:lstStyle/>
        <a:p>
          <a:endParaRPr lang="el-GR"/>
        </a:p>
      </dgm:t>
    </dgm:pt>
    <dgm:pt modelId="{144E78EB-169E-42BA-8FE6-D613404A04CC}" type="sibTrans" cxnId="{04F11803-AEE8-4095-A49E-FF386467008E}">
      <dgm:prSet/>
      <dgm:spPr/>
      <dgm:t>
        <a:bodyPr/>
        <a:lstStyle/>
        <a:p>
          <a:endParaRPr lang="el-GR"/>
        </a:p>
      </dgm:t>
    </dgm:pt>
    <dgm:pt modelId="{7FBFE6F9-8265-4E40-8866-3A8A3E769E12}">
      <dgm:prSet phldrT="[Κείμενο]"/>
      <dgm:spPr/>
      <dgm:t>
        <a:bodyPr/>
        <a:lstStyle/>
        <a:p>
          <a:r>
            <a:rPr lang="el-GR" dirty="0" smtClean="0"/>
            <a:t>Ώριμες μορφές σπερματικού επιθηλίου </a:t>
          </a:r>
          <a:r>
            <a:rPr lang="el-GR" b="1" dirty="0" smtClean="0"/>
            <a:t>απούσες</a:t>
          </a:r>
          <a:endParaRPr lang="el-GR" b="1" dirty="0"/>
        </a:p>
      </dgm:t>
    </dgm:pt>
    <dgm:pt modelId="{A1D60653-1825-4B7B-99E6-23892D37B2D0}" type="parTrans" cxnId="{55400469-BD5F-42CA-A699-239F5299727A}">
      <dgm:prSet/>
      <dgm:spPr/>
      <dgm:t>
        <a:bodyPr/>
        <a:lstStyle/>
        <a:p>
          <a:endParaRPr lang="el-GR"/>
        </a:p>
      </dgm:t>
    </dgm:pt>
    <dgm:pt modelId="{B0871645-C323-4762-B2B1-89054DF9779A}" type="sibTrans" cxnId="{55400469-BD5F-42CA-A699-239F5299727A}">
      <dgm:prSet/>
      <dgm:spPr/>
      <dgm:t>
        <a:bodyPr/>
        <a:lstStyle/>
        <a:p>
          <a:endParaRPr lang="el-GR"/>
        </a:p>
      </dgm:t>
    </dgm:pt>
    <dgm:pt modelId="{80F40DA8-A25B-4A89-BDDB-0595B67391AD}">
      <dgm:prSet phldrT="[Κείμενο]"/>
      <dgm:spPr/>
      <dgm:t>
        <a:bodyPr/>
        <a:lstStyle/>
        <a:p>
          <a:r>
            <a:rPr lang="el-GR" dirty="0" smtClean="0"/>
            <a:t>Αναστολή της ωρίμανσης</a:t>
          </a:r>
          <a:endParaRPr lang="el-GR" dirty="0"/>
        </a:p>
      </dgm:t>
    </dgm:pt>
    <dgm:pt modelId="{2E8DA76D-88C5-4419-AF07-8D7416A75FE8}" type="parTrans" cxnId="{D0CEC958-71B1-48FD-BC2D-93B8998E9563}">
      <dgm:prSet/>
      <dgm:spPr/>
      <dgm:t>
        <a:bodyPr/>
        <a:lstStyle/>
        <a:p>
          <a:endParaRPr lang="el-GR"/>
        </a:p>
      </dgm:t>
    </dgm:pt>
    <dgm:pt modelId="{723CC786-45E4-47D0-9FE8-4A346B7A400C}" type="sibTrans" cxnId="{D0CEC958-71B1-48FD-BC2D-93B8998E9563}">
      <dgm:prSet/>
      <dgm:spPr/>
      <dgm:t>
        <a:bodyPr/>
        <a:lstStyle/>
        <a:p>
          <a:endParaRPr lang="el-GR"/>
        </a:p>
      </dgm:t>
    </dgm:pt>
    <dgm:pt modelId="{E3AA9442-ACC9-4B54-B2E6-EBE2874FAD75}" type="pres">
      <dgm:prSet presAssocID="{430E81C2-7EF9-4EB1-8599-7A0B79093007}" presName="diagram" presStyleCnt="0">
        <dgm:presLayoutVars>
          <dgm:dir/>
          <dgm:resizeHandles val="exact"/>
        </dgm:presLayoutVars>
      </dgm:prSet>
      <dgm:spPr/>
      <dgm:t>
        <a:bodyPr/>
        <a:lstStyle/>
        <a:p>
          <a:endParaRPr lang="el-GR"/>
        </a:p>
      </dgm:t>
    </dgm:pt>
    <dgm:pt modelId="{D8B65D55-3F31-49EE-BAD2-1C7D6F2543F4}" type="pres">
      <dgm:prSet presAssocID="{CFBD4DAD-456E-46D4-86E0-0D0D5D39848F}" presName="node" presStyleLbl="node1" presStyleIdx="0" presStyleCnt="6">
        <dgm:presLayoutVars>
          <dgm:bulletEnabled val="1"/>
        </dgm:presLayoutVars>
      </dgm:prSet>
      <dgm:spPr/>
      <dgm:t>
        <a:bodyPr/>
        <a:lstStyle/>
        <a:p>
          <a:endParaRPr lang="el-GR"/>
        </a:p>
      </dgm:t>
    </dgm:pt>
    <dgm:pt modelId="{411E85E7-B1FB-4175-A6A9-B812B50A4C60}" type="pres">
      <dgm:prSet presAssocID="{79AF8A23-BD21-4ABB-B624-1151557AF533}" presName="sibTrans" presStyleCnt="0"/>
      <dgm:spPr/>
    </dgm:pt>
    <dgm:pt modelId="{4F6C56C0-FB3F-4A2E-A259-2D4FA2EF82FE}" type="pres">
      <dgm:prSet presAssocID="{631372C5-B156-4319-B3BB-860240D78411}" presName="node" presStyleLbl="node1" presStyleIdx="1" presStyleCnt="6" custLinFactNeighborX="37566" custLinFactNeighborY="-4780">
        <dgm:presLayoutVars>
          <dgm:bulletEnabled val="1"/>
        </dgm:presLayoutVars>
      </dgm:prSet>
      <dgm:spPr/>
      <dgm:t>
        <a:bodyPr/>
        <a:lstStyle/>
        <a:p>
          <a:endParaRPr lang="el-GR"/>
        </a:p>
      </dgm:t>
    </dgm:pt>
    <dgm:pt modelId="{3B222D4B-1E3D-4A05-B82B-42E09A4253B6}" type="pres">
      <dgm:prSet presAssocID="{3B87C6F2-0335-4DA2-A45A-01F5F900BE6E}" presName="sibTrans" presStyleCnt="0"/>
      <dgm:spPr/>
    </dgm:pt>
    <dgm:pt modelId="{70C73BCF-04D8-4D0E-8B58-A1661981EE60}" type="pres">
      <dgm:prSet presAssocID="{E735A3CF-39D5-43CB-93FD-87D1E4C315EE}" presName="node" presStyleLbl="node1" presStyleIdx="2" presStyleCnt="6">
        <dgm:presLayoutVars>
          <dgm:bulletEnabled val="1"/>
        </dgm:presLayoutVars>
      </dgm:prSet>
      <dgm:spPr/>
      <dgm:t>
        <a:bodyPr/>
        <a:lstStyle/>
        <a:p>
          <a:endParaRPr lang="el-GR"/>
        </a:p>
      </dgm:t>
    </dgm:pt>
    <dgm:pt modelId="{ECDB8855-81BE-4612-B802-2B3ACB1A9520}" type="pres">
      <dgm:prSet presAssocID="{4B596DE7-7D9C-4D69-8EAC-235FB59B31F3}" presName="sibTrans" presStyleCnt="0"/>
      <dgm:spPr/>
    </dgm:pt>
    <dgm:pt modelId="{5326BF0E-868A-4D71-A76C-F083A438D680}" type="pres">
      <dgm:prSet presAssocID="{9372AA15-CF69-428A-A58F-2F028177496A}" presName="node" presStyleLbl="node1" presStyleIdx="3" presStyleCnt="6" custLinFactNeighborX="37566" custLinFactNeighborY="2704">
        <dgm:presLayoutVars>
          <dgm:bulletEnabled val="1"/>
        </dgm:presLayoutVars>
      </dgm:prSet>
      <dgm:spPr/>
      <dgm:t>
        <a:bodyPr/>
        <a:lstStyle/>
        <a:p>
          <a:endParaRPr lang="el-GR"/>
        </a:p>
      </dgm:t>
    </dgm:pt>
    <dgm:pt modelId="{5D81A75B-59D9-4B55-B78B-BF7F931A06F0}" type="pres">
      <dgm:prSet presAssocID="{144E78EB-169E-42BA-8FE6-D613404A04CC}" presName="sibTrans" presStyleCnt="0"/>
      <dgm:spPr/>
    </dgm:pt>
    <dgm:pt modelId="{4F15F7BA-7745-4B0C-9005-58457A95AC07}" type="pres">
      <dgm:prSet presAssocID="{7FBFE6F9-8265-4E40-8866-3A8A3E769E12}" presName="node" presStyleLbl="node1" presStyleIdx="4" presStyleCnt="6">
        <dgm:presLayoutVars>
          <dgm:bulletEnabled val="1"/>
        </dgm:presLayoutVars>
      </dgm:prSet>
      <dgm:spPr/>
      <dgm:t>
        <a:bodyPr/>
        <a:lstStyle/>
        <a:p>
          <a:endParaRPr lang="el-GR"/>
        </a:p>
      </dgm:t>
    </dgm:pt>
    <dgm:pt modelId="{8520D371-16CD-4D0B-9FCE-0FFC323F3A1A}" type="pres">
      <dgm:prSet presAssocID="{B0871645-C323-4762-B2B1-89054DF9779A}" presName="sibTrans" presStyleCnt="0"/>
      <dgm:spPr/>
    </dgm:pt>
    <dgm:pt modelId="{4B1A7D4B-375B-48E8-9C83-8EA6FBBA0B69}" type="pres">
      <dgm:prSet presAssocID="{80F40DA8-A25B-4A89-BDDB-0595B67391AD}" presName="node" presStyleLbl="node1" presStyleIdx="5" presStyleCnt="6" custLinFactNeighborX="37566" custLinFactNeighborY="-7547">
        <dgm:presLayoutVars>
          <dgm:bulletEnabled val="1"/>
        </dgm:presLayoutVars>
      </dgm:prSet>
      <dgm:spPr/>
      <dgm:t>
        <a:bodyPr/>
        <a:lstStyle/>
        <a:p>
          <a:endParaRPr lang="el-GR"/>
        </a:p>
      </dgm:t>
    </dgm:pt>
  </dgm:ptLst>
  <dgm:cxnLst>
    <dgm:cxn modelId="{E7D7C575-F364-43E9-8C7E-1B51BEA52F06}" type="presOf" srcId="{CFBD4DAD-456E-46D4-86E0-0D0D5D39848F}" destId="{D8B65D55-3F31-49EE-BAD2-1C7D6F2543F4}" srcOrd="0" destOrd="0" presId="urn:microsoft.com/office/officeart/2005/8/layout/default#1"/>
    <dgm:cxn modelId="{8305CD04-B3DE-4CE1-AB0D-796C7852073C}" type="presOf" srcId="{E735A3CF-39D5-43CB-93FD-87D1E4C315EE}" destId="{70C73BCF-04D8-4D0E-8B58-A1661981EE60}" srcOrd="0" destOrd="0" presId="urn:microsoft.com/office/officeart/2005/8/layout/default#1"/>
    <dgm:cxn modelId="{04F11803-AEE8-4095-A49E-FF386467008E}" srcId="{430E81C2-7EF9-4EB1-8599-7A0B79093007}" destId="{9372AA15-CF69-428A-A58F-2F028177496A}" srcOrd="3" destOrd="0" parTransId="{6A2E7ADE-6FA7-47AF-8259-B83A9AFA86D8}" sibTransId="{144E78EB-169E-42BA-8FE6-D613404A04CC}"/>
    <dgm:cxn modelId="{F24F8E7C-E563-46AB-969B-8CFF2FD8C1AC}" type="presOf" srcId="{430E81C2-7EF9-4EB1-8599-7A0B79093007}" destId="{E3AA9442-ACC9-4B54-B2E6-EBE2874FAD75}" srcOrd="0" destOrd="0" presId="urn:microsoft.com/office/officeart/2005/8/layout/default#1"/>
    <dgm:cxn modelId="{61D763FD-4BAF-4732-B158-5AAFB4FB8265}" srcId="{430E81C2-7EF9-4EB1-8599-7A0B79093007}" destId="{CFBD4DAD-456E-46D4-86E0-0D0D5D39848F}" srcOrd="0" destOrd="0" parTransId="{F0F46322-1A41-4126-A81C-3C2C060B4F42}" sibTransId="{79AF8A23-BD21-4ABB-B624-1151557AF533}"/>
    <dgm:cxn modelId="{CA6C6DE2-C786-4D71-B63F-178C72C214FA}" type="presOf" srcId="{631372C5-B156-4319-B3BB-860240D78411}" destId="{4F6C56C0-FB3F-4A2E-A259-2D4FA2EF82FE}" srcOrd="0" destOrd="0" presId="urn:microsoft.com/office/officeart/2005/8/layout/default#1"/>
    <dgm:cxn modelId="{D0CEC958-71B1-48FD-BC2D-93B8998E9563}" srcId="{430E81C2-7EF9-4EB1-8599-7A0B79093007}" destId="{80F40DA8-A25B-4A89-BDDB-0595B67391AD}" srcOrd="5" destOrd="0" parTransId="{2E8DA76D-88C5-4419-AF07-8D7416A75FE8}" sibTransId="{723CC786-45E4-47D0-9FE8-4A346B7A400C}"/>
    <dgm:cxn modelId="{16781B7C-55FB-4BE1-B192-1BFFA878CAC9}" type="presOf" srcId="{80F40DA8-A25B-4A89-BDDB-0595B67391AD}" destId="{4B1A7D4B-375B-48E8-9C83-8EA6FBBA0B69}" srcOrd="0" destOrd="0" presId="urn:microsoft.com/office/officeart/2005/8/layout/default#1"/>
    <dgm:cxn modelId="{B4F1CAEC-A7E3-4ADF-BC4B-B3C59DF28289}" type="presOf" srcId="{7FBFE6F9-8265-4E40-8866-3A8A3E769E12}" destId="{4F15F7BA-7745-4B0C-9005-58457A95AC07}" srcOrd="0" destOrd="0" presId="urn:microsoft.com/office/officeart/2005/8/layout/default#1"/>
    <dgm:cxn modelId="{120FA510-581C-40E8-938D-5F68DF39BE55}" type="presOf" srcId="{9372AA15-CF69-428A-A58F-2F028177496A}" destId="{5326BF0E-868A-4D71-A76C-F083A438D680}" srcOrd="0" destOrd="0" presId="urn:microsoft.com/office/officeart/2005/8/layout/default#1"/>
    <dgm:cxn modelId="{E44EA08E-F7F3-480C-BC20-FEE1E3679B30}" srcId="{430E81C2-7EF9-4EB1-8599-7A0B79093007}" destId="{E735A3CF-39D5-43CB-93FD-87D1E4C315EE}" srcOrd="2" destOrd="0" parTransId="{8CE42190-8F55-4705-AA64-48AF41ED66A5}" sibTransId="{4B596DE7-7D9C-4D69-8EAC-235FB59B31F3}"/>
    <dgm:cxn modelId="{EDB3D1F3-270D-48AA-B778-55286CB7DD0C}" srcId="{430E81C2-7EF9-4EB1-8599-7A0B79093007}" destId="{631372C5-B156-4319-B3BB-860240D78411}" srcOrd="1" destOrd="0" parTransId="{1D3E53AC-875C-491A-9FCD-76047BCFF1BA}" sibTransId="{3B87C6F2-0335-4DA2-A45A-01F5F900BE6E}"/>
    <dgm:cxn modelId="{55400469-BD5F-42CA-A699-239F5299727A}" srcId="{430E81C2-7EF9-4EB1-8599-7A0B79093007}" destId="{7FBFE6F9-8265-4E40-8866-3A8A3E769E12}" srcOrd="4" destOrd="0" parTransId="{A1D60653-1825-4B7B-99E6-23892D37B2D0}" sibTransId="{B0871645-C323-4762-B2B1-89054DF9779A}"/>
    <dgm:cxn modelId="{79F894B2-B367-4295-984B-55A45F991BBA}" type="presParOf" srcId="{E3AA9442-ACC9-4B54-B2E6-EBE2874FAD75}" destId="{D8B65D55-3F31-49EE-BAD2-1C7D6F2543F4}" srcOrd="0" destOrd="0" presId="urn:microsoft.com/office/officeart/2005/8/layout/default#1"/>
    <dgm:cxn modelId="{D577A540-DCB7-436F-943B-219F7890DB51}" type="presParOf" srcId="{E3AA9442-ACC9-4B54-B2E6-EBE2874FAD75}" destId="{411E85E7-B1FB-4175-A6A9-B812B50A4C60}" srcOrd="1" destOrd="0" presId="urn:microsoft.com/office/officeart/2005/8/layout/default#1"/>
    <dgm:cxn modelId="{CD3A7D2F-76E3-4760-A622-CEC32B099E98}" type="presParOf" srcId="{E3AA9442-ACC9-4B54-B2E6-EBE2874FAD75}" destId="{4F6C56C0-FB3F-4A2E-A259-2D4FA2EF82FE}" srcOrd="2" destOrd="0" presId="urn:microsoft.com/office/officeart/2005/8/layout/default#1"/>
    <dgm:cxn modelId="{6A2A1905-06E1-4576-A6F6-3502772E006A}" type="presParOf" srcId="{E3AA9442-ACC9-4B54-B2E6-EBE2874FAD75}" destId="{3B222D4B-1E3D-4A05-B82B-42E09A4253B6}" srcOrd="3" destOrd="0" presId="urn:microsoft.com/office/officeart/2005/8/layout/default#1"/>
    <dgm:cxn modelId="{2500CCDA-4C46-4F06-90DB-AAC564543C7A}" type="presParOf" srcId="{E3AA9442-ACC9-4B54-B2E6-EBE2874FAD75}" destId="{70C73BCF-04D8-4D0E-8B58-A1661981EE60}" srcOrd="4" destOrd="0" presId="urn:microsoft.com/office/officeart/2005/8/layout/default#1"/>
    <dgm:cxn modelId="{7B05B54F-DA62-495B-80B0-D2B13D5785B7}" type="presParOf" srcId="{E3AA9442-ACC9-4B54-B2E6-EBE2874FAD75}" destId="{ECDB8855-81BE-4612-B802-2B3ACB1A9520}" srcOrd="5" destOrd="0" presId="urn:microsoft.com/office/officeart/2005/8/layout/default#1"/>
    <dgm:cxn modelId="{6E1A8842-CD7D-4DF7-AF19-23B4017D4A8A}" type="presParOf" srcId="{E3AA9442-ACC9-4B54-B2E6-EBE2874FAD75}" destId="{5326BF0E-868A-4D71-A76C-F083A438D680}" srcOrd="6" destOrd="0" presId="urn:microsoft.com/office/officeart/2005/8/layout/default#1"/>
    <dgm:cxn modelId="{0AD772C9-8C6D-499C-872D-D6BB3F5C04B5}" type="presParOf" srcId="{E3AA9442-ACC9-4B54-B2E6-EBE2874FAD75}" destId="{5D81A75B-59D9-4B55-B78B-BF7F931A06F0}" srcOrd="7" destOrd="0" presId="urn:microsoft.com/office/officeart/2005/8/layout/default#1"/>
    <dgm:cxn modelId="{18FC3DE9-18DE-4007-8D8F-79D1232C1698}" type="presParOf" srcId="{E3AA9442-ACC9-4B54-B2E6-EBE2874FAD75}" destId="{4F15F7BA-7745-4B0C-9005-58457A95AC07}" srcOrd="8" destOrd="0" presId="urn:microsoft.com/office/officeart/2005/8/layout/default#1"/>
    <dgm:cxn modelId="{F64727CF-D91E-40D4-B55F-03C8403F1769}" type="presParOf" srcId="{E3AA9442-ACC9-4B54-B2E6-EBE2874FAD75}" destId="{8520D371-16CD-4D0B-9FCE-0FFC323F3A1A}" srcOrd="9" destOrd="0" presId="urn:microsoft.com/office/officeart/2005/8/layout/default#1"/>
    <dgm:cxn modelId="{7F1FC3F9-3665-4ED2-BE32-5AD85EBB0735}" type="presParOf" srcId="{E3AA9442-ACC9-4B54-B2E6-EBE2874FAD75}" destId="{4B1A7D4B-375B-48E8-9C83-8EA6FBBA0B69}" srcOrd="1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0E81C2-7EF9-4EB1-8599-7A0B79093007}"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l-GR"/>
        </a:p>
      </dgm:t>
    </dgm:pt>
    <dgm:pt modelId="{CFBD4DAD-456E-46D4-86E0-0D0D5D39848F}">
      <dgm:prSet phldrT="[Κείμενο]"/>
      <dgm:spPr/>
      <dgm:t>
        <a:bodyPr/>
        <a:lstStyle/>
        <a:p>
          <a:r>
            <a:rPr lang="el-GR" dirty="0" smtClean="0"/>
            <a:t>Συμβατό</a:t>
          </a:r>
          <a:r>
            <a:rPr lang="el-GR" baseline="0" dirty="0" smtClean="0"/>
            <a:t> με προχωρημένη ηλικία</a:t>
          </a:r>
          <a:endParaRPr lang="el-GR" dirty="0"/>
        </a:p>
      </dgm:t>
    </dgm:pt>
    <dgm:pt modelId="{F0F46322-1A41-4126-A81C-3C2C060B4F42}" type="parTrans" cxnId="{61D763FD-4BAF-4732-B158-5AAFB4FB8265}">
      <dgm:prSet/>
      <dgm:spPr/>
      <dgm:t>
        <a:bodyPr/>
        <a:lstStyle/>
        <a:p>
          <a:endParaRPr lang="el-GR"/>
        </a:p>
      </dgm:t>
    </dgm:pt>
    <dgm:pt modelId="{79AF8A23-BD21-4ABB-B624-1151557AF533}" type="sibTrans" cxnId="{61D763FD-4BAF-4732-B158-5AAFB4FB8265}">
      <dgm:prSet/>
      <dgm:spPr/>
      <dgm:t>
        <a:bodyPr/>
        <a:lstStyle/>
        <a:p>
          <a:endParaRPr lang="el-GR"/>
        </a:p>
      </dgm:t>
    </dgm:pt>
    <dgm:pt modelId="{631372C5-B156-4319-B3BB-860240D78411}">
      <dgm:prSet phldrT="[Κείμενο]"/>
      <dgm:spPr/>
      <dgm:t>
        <a:bodyPr/>
        <a:lstStyle/>
        <a:p>
          <a:r>
            <a:rPr lang="el-GR" dirty="0" smtClean="0"/>
            <a:t>Διάσπαρτα</a:t>
          </a:r>
          <a:r>
            <a:rPr lang="el-GR" baseline="0" dirty="0" smtClean="0"/>
            <a:t> σωληνάρια με </a:t>
          </a:r>
          <a:r>
            <a:rPr lang="el-GR" baseline="0" dirty="0" err="1" smtClean="0"/>
            <a:t>υαλοειδοποίηση</a:t>
          </a:r>
          <a:r>
            <a:rPr lang="el-GR" baseline="0" dirty="0" smtClean="0"/>
            <a:t> σε ένα κατά τα άλλα </a:t>
          </a:r>
          <a:r>
            <a:rPr lang="el-GR" b="0" baseline="0" dirty="0" smtClean="0">
              <a:effectLst>
                <a:outerShdw blurRad="38100" dist="38100" dir="2700000" algn="tl">
                  <a:srgbClr val="000000">
                    <a:alpha val="43137"/>
                  </a:srgbClr>
                </a:outerShdw>
              </a:effectLst>
            </a:rPr>
            <a:t>φυσιολογικό</a:t>
          </a:r>
          <a:r>
            <a:rPr lang="el-GR" baseline="0" dirty="0" smtClean="0"/>
            <a:t> υπόβαθρο</a:t>
          </a:r>
          <a:endParaRPr lang="el-GR" dirty="0"/>
        </a:p>
      </dgm:t>
    </dgm:pt>
    <dgm:pt modelId="{1D3E53AC-875C-491A-9FCD-76047BCFF1BA}" type="parTrans" cxnId="{EDB3D1F3-270D-48AA-B778-55286CB7DD0C}">
      <dgm:prSet/>
      <dgm:spPr/>
      <dgm:t>
        <a:bodyPr/>
        <a:lstStyle/>
        <a:p>
          <a:endParaRPr lang="el-GR"/>
        </a:p>
      </dgm:t>
    </dgm:pt>
    <dgm:pt modelId="{3B87C6F2-0335-4DA2-A45A-01F5F900BE6E}" type="sibTrans" cxnId="{EDB3D1F3-270D-48AA-B778-55286CB7DD0C}">
      <dgm:prSet/>
      <dgm:spPr/>
      <dgm:t>
        <a:bodyPr/>
        <a:lstStyle/>
        <a:p>
          <a:endParaRPr lang="el-GR"/>
        </a:p>
      </dgm:t>
    </dgm:pt>
    <dgm:pt modelId="{E735A3CF-39D5-43CB-93FD-87D1E4C315EE}">
      <dgm:prSet phldrT="[Κείμενο]"/>
      <dgm:spPr/>
      <dgm:t>
        <a:bodyPr/>
        <a:lstStyle/>
        <a:p>
          <a:r>
            <a:rPr lang="el-GR" dirty="0" err="1" smtClean="0"/>
            <a:t>Υπο</a:t>
          </a:r>
          <a:r>
            <a:rPr lang="el-GR" baseline="0" dirty="0" err="1" smtClean="0"/>
            <a:t>σπερματογένεση</a:t>
          </a:r>
          <a:r>
            <a:rPr lang="el-GR" baseline="0" dirty="0" smtClean="0"/>
            <a:t> </a:t>
          </a:r>
          <a:r>
            <a:rPr lang="el-GR" b="1" baseline="0" dirty="0" smtClean="0"/>
            <a:t>μικτού</a:t>
          </a:r>
          <a:r>
            <a:rPr lang="el-GR" baseline="0" dirty="0" smtClean="0"/>
            <a:t> τύπου</a:t>
          </a:r>
          <a:endParaRPr lang="el-GR" dirty="0"/>
        </a:p>
      </dgm:t>
    </dgm:pt>
    <dgm:pt modelId="{8CE42190-8F55-4705-AA64-48AF41ED66A5}" type="parTrans" cxnId="{E44EA08E-F7F3-480C-BC20-FEE1E3679B30}">
      <dgm:prSet/>
      <dgm:spPr/>
      <dgm:t>
        <a:bodyPr/>
        <a:lstStyle/>
        <a:p>
          <a:endParaRPr lang="el-GR"/>
        </a:p>
      </dgm:t>
    </dgm:pt>
    <dgm:pt modelId="{4B596DE7-7D9C-4D69-8EAC-235FB59B31F3}" type="sibTrans" cxnId="{E44EA08E-F7F3-480C-BC20-FEE1E3679B30}">
      <dgm:prSet/>
      <dgm:spPr/>
      <dgm:t>
        <a:bodyPr/>
        <a:lstStyle/>
        <a:p>
          <a:endParaRPr lang="el-GR"/>
        </a:p>
      </dgm:t>
    </dgm:pt>
    <dgm:pt modelId="{9372AA15-CF69-428A-A58F-2F028177496A}">
      <dgm:prSet phldrT="[Κείμενο]"/>
      <dgm:spPr/>
      <dgm:t>
        <a:bodyPr/>
        <a:lstStyle/>
        <a:p>
          <a:r>
            <a:rPr lang="el-GR" dirty="0" smtClean="0"/>
            <a:t>Συρρέοντα</a:t>
          </a:r>
          <a:r>
            <a:rPr lang="el-GR" baseline="0" dirty="0" smtClean="0"/>
            <a:t> σωληνάρια με </a:t>
          </a:r>
          <a:r>
            <a:rPr lang="el-GR" baseline="0" dirty="0" err="1" smtClean="0"/>
            <a:t>υαλοειδοποίηση</a:t>
          </a:r>
          <a:r>
            <a:rPr lang="el-GR" baseline="0" dirty="0" smtClean="0"/>
            <a:t> ή διάσπαρτα σωληνάρια με κύτταρα </a:t>
          </a:r>
          <a:r>
            <a:rPr lang="en-US" baseline="0" dirty="0" err="1" smtClean="0"/>
            <a:t>Sertoli</a:t>
          </a:r>
          <a:r>
            <a:rPr lang="en-US" baseline="0" dirty="0" smtClean="0"/>
            <a:t> </a:t>
          </a:r>
          <a:r>
            <a:rPr lang="el-GR" baseline="0" dirty="0" smtClean="0"/>
            <a:t>μόνο, σε ένα κατά τα άλλα </a:t>
          </a:r>
          <a:r>
            <a:rPr lang="el-GR" b="1" u="sng" baseline="0" dirty="0" smtClean="0"/>
            <a:t>φυσιολογικό</a:t>
          </a:r>
          <a:r>
            <a:rPr lang="el-GR" baseline="0" dirty="0" smtClean="0"/>
            <a:t> υπόβαθρο </a:t>
          </a:r>
          <a:endParaRPr lang="el-GR" dirty="0"/>
        </a:p>
      </dgm:t>
    </dgm:pt>
    <dgm:pt modelId="{6A2E7ADE-6FA7-47AF-8259-B83A9AFA86D8}" type="parTrans" cxnId="{04F11803-AEE8-4095-A49E-FF386467008E}">
      <dgm:prSet/>
      <dgm:spPr/>
      <dgm:t>
        <a:bodyPr/>
        <a:lstStyle/>
        <a:p>
          <a:endParaRPr lang="el-GR"/>
        </a:p>
      </dgm:t>
    </dgm:pt>
    <dgm:pt modelId="{144E78EB-169E-42BA-8FE6-D613404A04CC}" type="sibTrans" cxnId="{04F11803-AEE8-4095-A49E-FF386467008E}">
      <dgm:prSet/>
      <dgm:spPr/>
      <dgm:t>
        <a:bodyPr/>
        <a:lstStyle/>
        <a:p>
          <a:endParaRPr lang="el-GR"/>
        </a:p>
      </dgm:t>
    </dgm:pt>
    <dgm:pt modelId="{7FBFE6F9-8265-4E40-8866-3A8A3E769E12}">
      <dgm:prSet phldrT="[Κείμενο]"/>
      <dgm:spPr/>
      <dgm:t>
        <a:bodyPr/>
        <a:lstStyle/>
        <a:p>
          <a:endParaRPr lang="el-GR" dirty="0"/>
        </a:p>
      </dgm:t>
    </dgm:pt>
    <dgm:pt modelId="{A1D60653-1825-4B7B-99E6-23892D37B2D0}" type="parTrans" cxnId="{55400469-BD5F-42CA-A699-239F5299727A}">
      <dgm:prSet/>
      <dgm:spPr/>
      <dgm:t>
        <a:bodyPr/>
        <a:lstStyle/>
        <a:p>
          <a:endParaRPr lang="el-GR"/>
        </a:p>
      </dgm:t>
    </dgm:pt>
    <dgm:pt modelId="{B0871645-C323-4762-B2B1-89054DF9779A}" type="sibTrans" cxnId="{55400469-BD5F-42CA-A699-239F5299727A}">
      <dgm:prSet/>
      <dgm:spPr/>
      <dgm:t>
        <a:bodyPr/>
        <a:lstStyle/>
        <a:p>
          <a:endParaRPr lang="el-GR"/>
        </a:p>
      </dgm:t>
    </dgm:pt>
    <dgm:pt modelId="{80F40DA8-A25B-4A89-BDDB-0595B67391AD}">
      <dgm:prSet phldrT="[Κείμενο]"/>
      <dgm:spPr/>
      <dgm:t>
        <a:bodyPr/>
        <a:lstStyle/>
        <a:p>
          <a:r>
            <a:rPr lang="el-GR" dirty="0" err="1" smtClean="0"/>
            <a:t>Υπερχρωμικοί</a:t>
          </a:r>
          <a:r>
            <a:rPr lang="el-GR" dirty="0" smtClean="0"/>
            <a:t> </a:t>
          </a:r>
          <a:r>
            <a:rPr lang="el-GR" baseline="0" dirty="0" smtClean="0"/>
            <a:t>γωνιώδεις ή συνθλιμμένοι πυρήνες σε κύτταρα  της περιφέρειας των </a:t>
          </a:r>
          <a:r>
            <a:rPr lang="el-GR" baseline="0" dirty="0" err="1" smtClean="0"/>
            <a:t>ιστοτεμαχίων</a:t>
          </a:r>
          <a:endParaRPr lang="el-GR" dirty="0"/>
        </a:p>
      </dgm:t>
    </dgm:pt>
    <dgm:pt modelId="{2E8DA76D-88C5-4419-AF07-8D7416A75FE8}" type="parTrans" cxnId="{D0CEC958-71B1-48FD-BC2D-93B8998E9563}">
      <dgm:prSet/>
      <dgm:spPr/>
      <dgm:t>
        <a:bodyPr/>
        <a:lstStyle/>
        <a:p>
          <a:endParaRPr lang="el-GR"/>
        </a:p>
      </dgm:t>
    </dgm:pt>
    <dgm:pt modelId="{723CC786-45E4-47D0-9FE8-4A346B7A400C}" type="sibTrans" cxnId="{D0CEC958-71B1-48FD-BC2D-93B8998E9563}">
      <dgm:prSet/>
      <dgm:spPr/>
      <dgm:t>
        <a:bodyPr/>
        <a:lstStyle/>
        <a:p>
          <a:endParaRPr lang="el-GR"/>
        </a:p>
      </dgm:t>
    </dgm:pt>
    <dgm:pt modelId="{E3AA9442-ACC9-4B54-B2E6-EBE2874FAD75}" type="pres">
      <dgm:prSet presAssocID="{430E81C2-7EF9-4EB1-8599-7A0B79093007}" presName="diagram" presStyleCnt="0">
        <dgm:presLayoutVars>
          <dgm:dir/>
          <dgm:resizeHandles val="exact"/>
        </dgm:presLayoutVars>
      </dgm:prSet>
      <dgm:spPr/>
      <dgm:t>
        <a:bodyPr/>
        <a:lstStyle/>
        <a:p>
          <a:endParaRPr lang="el-GR"/>
        </a:p>
      </dgm:t>
    </dgm:pt>
    <dgm:pt modelId="{D8B65D55-3F31-49EE-BAD2-1C7D6F2543F4}" type="pres">
      <dgm:prSet presAssocID="{CFBD4DAD-456E-46D4-86E0-0D0D5D39848F}" presName="node" presStyleLbl="node1" presStyleIdx="0" presStyleCnt="6">
        <dgm:presLayoutVars>
          <dgm:bulletEnabled val="1"/>
        </dgm:presLayoutVars>
      </dgm:prSet>
      <dgm:spPr/>
      <dgm:t>
        <a:bodyPr/>
        <a:lstStyle/>
        <a:p>
          <a:endParaRPr lang="el-GR"/>
        </a:p>
      </dgm:t>
    </dgm:pt>
    <dgm:pt modelId="{411E85E7-B1FB-4175-A6A9-B812B50A4C60}" type="pres">
      <dgm:prSet presAssocID="{79AF8A23-BD21-4ABB-B624-1151557AF533}" presName="sibTrans" presStyleCnt="0"/>
      <dgm:spPr/>
    </dgm:pt>
    <dgm:pt modelId="{4F6C56C0-FB3F-4A2E-A259-2D4FA2EF82FE}" type="pres">
      <dgm:prSet presAssocID="{631372C5-B156-4319-B3BB-860240D78411}" presName="node" presStyleLbl="node1" presStyleIdx="1" presStyleCnt="6" custLinFactNeighborX="37566" custLinFactNeighborY="-4780">
        <dgm:presLayoutVars>
          <dgm:bulletEnabled val="1"/>
        </dgm:presLayoutVars>
      </dgm:prSet>
      <dgm:spPr/>
      <dgm:t>
        <a:bodyPr/>
        <a:lstStyle/>
        <a:p>
          <a:endParaRPr lang="el-GR"/>
        </a:p>
      </dgm:t>
    </dgm:pt>
    <dgm:pt modelId="{3B222D4B-1E3D-4A05-B82B-42E09A4253B6}" type="pres">
      <dgm:prSet presAssocID="{3B87C6F2-0335-4DA2-A45A-01F5F900BE6E}" presName="sibTrans" presStyleCnt="0"/>
      <dgm:spPr/>
    </dgm:pt>
    <dgm:pt modelId="{70C73BCF-04D8-4D0E-8B58-A1661981EE60}" type="pres">
      <dgm:prSet presAssocID="{E735A3CF-39D5-43CB-93FD-87D1E4C315EE}" presName="node" presStyleLbl="node1" presStyleIdx="2" presStyleCnt="6">
        <dgm:presLayoutVars>
          <dgm:bulletEnabled val="1"/>
        </dgm:presLayoutVars>
      </dgm:prSet>
      <dgm:spPr/>
      <dgm:t>
        <a:bodyPr/>
        <a:lstStyle/>
        <a:p>
          <a:endParaRPr lang="el-GR"/>
        </a:p>
      </dgm:t>
    </dgm:pt>
    <dgm:pt modelId="{ECDB8855-81BE-4612-B802-2B3ACB1A9520}" type="pres">
      <dgm:prSet presAssocID="{4B596DE7-7D9C-4D69-8EAC-235FB59B31F3}" presName="sibTrans" presStyleCnt="0"/>
      <dgm:spPr/>
    </dgm:pt>
    <dgm:pt modelId="{5326BF0E-868A-4D71-A76C-F083A438D680}" type="pres">
      <dgm:prSet presAssocID="{9372AA15-CF69-428A-A58F-2F028177496A}" presName="node" presStyleLbl="node1" presStyleIdx="3" presStyleCnt="6" custLinFactNeighborX="37566" custLinFactNeighborY="2704">
        <dgm:presLayoutVars>
          <dgm:bulletEnabled val="1"/>
        </dgm:presLayoutVars>
      </dgm:prSet>
      <dgm:spPr/>
      <dgm:t>
        <a:bodyPr/>
        <a:lstStyle/>
        <a:p>
          <a:endParaRPr lang="el-GR"/>
        </a:p>
      </dgm:t>
    </dgm:pt>
    <dgm:pt modelId="{5D81A75B-59D9-4B55-B78B-BF7F931A06F0}" type="pres">
      <dgm:prSet presAssocID="{144E78EB-169E-42BA-8FE6-D613404A04CC}" presName="sibTrans" presStyleCnt="0"/>
      <dgm:spPr/>
    </dgm:pt>
    <dgm:pt modelId="{4F15F7BA-7745-4B0C-9005-58457A95AC07}" type="pres">
      <dgm:prSet presAssocID="{7FBFE6F9-8265-4E40-8866-3A8A3E769E12}" presName="node" presStyleLbl="node1" presStyleIdx="4" presStyleCnt="6">
        <dgm:presLayoutVars>
          <dgm:bulletEnabled val="1"/>
        </dgm:presLayoutVars>
      </dgm:prSet>
      <dgm:spPr/>
      <dgm:t>
        <a:bodyPr/>
        <a:lstStyle/>
        <a:p>
          <a:endParaRPr lang="el-GR"/>
        </a:p>
      </dgm:t>
    </dgm:pt>
    <dgm:pt modelId="{8520D371-16CD-4D0B-9FCE-0FFC323F3A1A}" type="pres">
      <dgm:prSet presAssocID="{B0871645-C323-4762-B2B1-89054DF9779A}" presName="sibTrans" presStyleCnt="0"/>
      <dgm:spPr/>
    </dgm:pt>
    <dgm:pt modelId="{4B1A7D4B-375B-48E8-9C83-8EA6FBBA0B69}" type="pres">
      <dgm:prSet presAssocID="{80F40DA8-A25B-4A89-BDDB-0595B67391AD}" presName="node" presStyleLbl="node1" presStyleIdx="5" presStyleCnt="6" custLinFactNeighborX="37566" custLinFactNeighborY="-7547">
        <dgm:presLayoutVars>
          <dgm:bulletEnabled val="1"/>
        </dgm:presLayoutVars>
      </dgm:prSet>
      <dgm:spPr/>
      <dgm:t>
        <a:bodyPr/>
        <a:lstStyle/>
        <a:p>
          <a:endParaRPr lang="el-GR"/>
        </a:p>
      </dgm:t>
    </dgm:pt>
  </dgm:ptLst>
  <dgm:cxnLst>
    <dgm:cxn modelId="{6EADC296-E306-4FAC-9E91-A23F352BC3DC}" type="presOf" srcId="{9372AA15-CF69-428A-A58F-2F028177496A}" destId="{5326BF0E-868A-4D71-A76C-F083A438D680}" srcOrd="0" destOrd="0" presId="urn:microsoft.com/office/officeart/2005/8/layout/default#2"/>
    <dgm:cxn modelId="{D0CEC958-71B1-48FD-BC2D-93B8998E9563}" srcId="{430E81C2-7EF9-4EB1-8599-7A0B79093007}" destId="{80F40DA8-A25B-4A89-BDDB-0595B67391AD}" srcOrd="5" destOrd="0" parTransId="{2E8DA76D-88C5-4419-AF07-8D7416A75FE8}" sibTransId="{723CC786-45E4-47D0-9FE8-4A346B7A400C}"/>
    <dgm:cxn modelId="{61D763FD-4BAF-4732-B158-5AAFB4FB8265}" srcId="{430E81C2-7EF9-4EB1-8599-7A0B79093007}" destId="{CFBD4DAD-456E-46D4-86E0-0D0D5D39848F}" srcOrd="0" destOrd="0" parTransId="{F0F46322-1A41-4126-A81C-3C2C060B4F42}" sibTransId="{79AF8A23-BD21-4ABB-B624-1151557AF533}"/>
    <dgm:cxn modelId="{DA780E90-C232-4D6D-8D06-341D8D09DC5F}" type="presOf" srcId="{631372C5-B156-4319-B3BB-860240D78411}" destId="{4F6C56C0-FB3F-4A2E-A259-2D4FA2EF82FE}" srcOrd="0" destOrd="0" presId="urn:microsoft.com/office/officeart/2005/8/layout/default#2"/>
    <dgm:cxn modelId="{CC9322DF-AB7D-4FA5-8498-1239122742AB}" type="presOf" srcId="{430E81C2-7EF9-4EB1-8599-7A0B79093007}" destId="{E3AA9442-ACC9-4B54-B2E6-EBE2874FAD75}" srcOrd="0" destOrd="0" presId="urn:microsoft.com/office/officeart/2005/8/layout/default#2"/>
    <dgm:cxn modelId="{55400469-BD5F-42CA-A699-239F5299727A}" srcId="{430E81C2-7EF9-4EB1-8599-7A0B79093007}" destId="{7FBFE6F9-8265-4E40-8866-3A8A3E769E12}" srcOrd="4" destOrd="0" parTransId="{A1D60653-1825-4B7B-99E6-23892D37B2D0}" sibTransId="{B0871645-C323-4762-B2B1-89054DF9779A}"/>
    <dgm:cxn modelId="{EDB3D1F3-270D-48AA-B778-55286CB7DD0C}" srcId="{430E81C2-7EF9-4EB1-8599-7A0B79093007}" destId="{631372C5-B156-4319-B3BB-860240D78411}" srcOrd="1" destOrd="0" parTransId="{1D3E53AC-875C-491A-9FCD-76047BCFF1BA}" sibTransId="{3B87C6F2-0335-4DA2-A45A-01F5F900BE6E}"/>
    <dgm:cxn modelId="{04F11803-AEE8-4095-A49E-FF386467008E}" srcId="{430E81C2-7EF9-4EB1-8599-7A0B79093007}" destId="{9372AA15-CF69-428A-A58F-2F028177496A}" srcOrd="3" destOrd="0" parTransId="{6A2E7ADE-6FA7-47AF-8259-B83A9AFA86D8}" sibTransId="{144E78EB-169E-42BA-8FE6-D613404A04CC}"/>
    <dgm:cxn modelId="{E44EA08E-F7F3-480C-BC20-FEE1E3679B30}" srcId="{430E81C2-7EF9-4EB1-8599-7A0B79093007}" destId="{E735A3CF-39D5-43CB-93FD-87D1E4C315EE}" srcOrd="2" destOrd="0" parTransId="{8CE42190-8F55-4705-AA64-48AF41ED66A5}" sibTransId="{4B596DE7-7D9C-4D69-8EAC-235FB59B31F3}"/>
    <dgm:cxn modelId="{DCF024B0-7661-4FD6-AAB3-39970EF4ABB7}" type="presOf" srcId="{E735A3CF-39D5-43CB-93FD-87D1E4C315EE}" destId="{70C73BCF-04D8-4D0E-8B58-A1661981EE60}" srcOrd="0" destOrd="0" presId="urn:microsoft.com/office/officeart/2005/8/layout/default#2"/>
    <dgm:cxn modelId="{B0F0F8FD-30B6-41AC-8F66-999AC7B599A2}" type="presOf" srcId="{80F40DA8-A25B-4A89-BDDB-0595B67391AD}" destId="{4B1A7D4B-375B-48E8-9C83-8EA6FBBA0B69}" srcOrd="0" destOrd="0" presId="urn:microsoft.com/office/officeart/2005/8/layout/default#2"/>
    <dgm:cxn modelId="{A2F3EF9A-B5D0-4834-A652-C37FEF99EF2C}" type="presOf" srcId="{CFBD4DAD-456E-46D4-86E0-0D0D5D39848F}" destId="{D8B65D55-3F31-49EE-BAD2-1C7D6F2543F4}" srcOrd="0" destOrd="0" presId="urn:microsoft.com/office/officeart/2005/8/layout/default#2"/>
    <dgm:cxn modelId="{A2A14D1F-50B7-4195-92BE-0BF47FBF3813}" type="presOf" srcId="{7FBFE6F9-8265-4E40-8866-3A8A3E769E12}" destId="{4F15F7BA-7745-4B0C-9005-58457A95AC07}" srcOrd="0" destOrd="0" presId="urn:microsoft.com/office/officeart/2005/8/layout/default#2"/>
    <dgm:cxn modelId="{25E205C4-7869-4F6D-84F1-8CA4A19FA210}" type="presParOf" srcId="{E3AA9442-ACC9-4B54-B2E6-EBE2874FAD75}" destId="{D8B65D55-3F31-49EE-BAD2-1C7D6F2543F4}" srcOrd="0" destOrd="0" presId="urn:microsoft.com/office/officeart/2005/8/layout/default#2"/>
    <dgm:cxn modelId="{C5167767-F014-4D49-A175-65751334FBB1}" type="presParOf" srcId="{E3AA9442-ACC9-4B54-B2E6-EBE2874FAD75}" destId="{411E85E7-B1FB-4175-A6A9-B812B50A4C60}" srcOrd="1" destOrd="0" presId="urn:microsoft.com/office/officeart/2005/8/layout/default#2"/>
    <dgm:cxn modelId="{872B7CE9-6D04-4497-921D-24C8BFCB6134}" type="presParOf" srcId="{E3AA9442-ACC9-4B54-B2E6-EBE2874FAD75}" destId="{4F6C56C0-FB3F-4A2E-A259-2D4FA2EF82FE}" srcOrd="2" destOrd="0" presId="urn:microsoft.com/office/officeart/2005/8/layout/default#2"/>
    <dgm:cxn modelId="{F1B718C6-D5CA-4D83-BD00-3470D7108197}" type="presParOf" srcId="{E3AA9442-ACC9-4B54-B2E6-EBE2874FAD75}" destId="{3B222D4B-1E3D-4A05-B82B-42E09A4253B6}" srcOrd="3" destOrd="0" presId="urn:microsoft.com/office/officeart/2005/8/layout/default#2"/>
    <dgm:cxn modelId="{0F328F14-467C-4485-AC80-4A58834E621F}" type="presParOf" srcId="{E3AA9442-ACC9-4B54-B2E6-EBE2874FAD75}" destId="{70C73BCF-04D8-4D0E-8B58-A1661981EE60}" srcOrd="4" destOrd="0" presId="urn:microsoft.com/office/officeart/2005/8/layout/default#2"/>
    <dgm:cxn modelId="{F48586FE-E567-4478-B35E-86FAE28A83E1}" type="presParOf" srcId="{E3AA9442-ACC9-4B54-B2E6-EBE2874FAD75}" destId="{ECDB8855-81BE-4612-B802-2B3ACB1A9520}" srcOrd="5" destOrd="0" presId="urn:microsoft.com/office/officeart/2005/8/layout/default#2"/>
    <dgm:cxn modelId="{F73B96D1-E71F-4D26-A2B9-4B471AF6D01B}" type="presParOf" srcId="{E3AA9442-ACC9-4B54-B2E6-EBE2874FAD75}" destId="{5326BF0E-868A-4D71-A76C-F083A438D680}" srcOrd="6" destOrd="0" presId="urn:microsoft.com/office/officeart/2005/8/layout/default#2"/>
    <dgm:cxn modelId="{9F0141AD-169A-4657-BD89-875724A953AF}" type="presParOf" srcId="{E3AA9442-ACC9-4B54-B2E6-EBE2874FAD75}" destId="{5D81A75B-59D9-4B55-B78B-BF7F931A06F0}" srcOrd="7" destOrd="0" presId="urn:microsoft.com/office/officeart/2005/8/layout/default#2"/>
    <dgm:cxn modelId="{99F4A9B0-987A-443F-A73D-9A4DD4A246B9}" type="presParOf" srcId="{E3AA9442-ACC9-4B54-B2E6-EBE2874FAD75}" destId="{4F15F7BA-7745-4B0C-9005-58457A95AC07}" srcOrd="8" destOrd="0" presId="urn:microsoft.com/office/officeart/2005/8/layout/default#2"/>
    <dgm:cxn modelId="{FDF3B4D9-12BB-4624-9462-F41554709921}" type="presParOf" srcId="{E3AA9442-ACC9-4B54-B2E6-EBE2874FAD75}" destId="{8520D371-16CD-4D0B-9FCE-0FFC323F3A1A}" srcOrd="9" destOrd="0" presId="urn:microsoft.com/office/officeart/2005/8/layout/default#2"/>
    <dgm:cxn modelId="{B78B6520-8344-4903-BBE6-D41BDC1D6B37}" type="presParOf" srcId="{E3AA9442-ACC9-4B54-B2E6-EBE2874FAD75}" destId="{4B1A7D4B-375B-48E8-9C83-8EA6FBBA0B69}" srcOrd="10"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65D55-3F31-49EE-BAD2-1C7D6F2543F4}">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smtClean="0"/>
            <a:t>Όλα</a:t>
          </a:r>
          <a:r>
            <a:rPr lang="el-GR" sz="1500" kern="1200" dirty="0" smtClean="0"/>
            <a:t> τα σωληνάρια </a:t>
          </a:r>
          <a:r>
            <a:rPr lang="el-GR" sz="1500" kern="1200" dirty="0" err="1" smtClean="0"/>
            <a:t>υαλοειδοποιημένα</a:t>
          </a:r>
          <a:r>
            <a:rPr lang="el-GR" sz="1500" kern="1200" dirty="0" smtClean="0"/>
            <a:t> και </a:t>
          </a:r>
          <a:r>
            <a:rPr lang="el-GR" sz="1500" kern="1200" dirty="0" err="1" smtClean="0"/>
            <a:t>ακυτταρικά</a:t>
          </a:r>
          <a:endParaRPr lang="el-GR" sz="1500" kern="1200" dirty="0"/>
        </a:p>
      </dsp:txBody>
      <dsp:txXfrm>
        <a:off x="916483" y="1984"/>
        <a:ext cx="2030015" cy="1218009"/>
      </dsp:txXfrm>
    </dsp:sp>
    <dsp:sp modelId="{4F6C56C0-FB3F-4A2E-A259-2D4FA2EF82FE}">
      <dsp:nvSpPr>
        <dsp:cNvPr id="0" name=""/>
        <dsp:cNvSpPr/>
      </dsp:nvSpPr>
      <dsp:spPr>
        <a:xfrm>
          <a:off x="3912096" y="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err="1" smtClean="0"/>
            <a:t>Υαλοειδοποίηση</a:t>
          </a:r>
          <a:r>
            <a:rPr lang="el-GR" sz="1500" kern="1200" dirty="0" smtClean="0"/>
            <a:t> σπερματικών σωληναρίων</a:t>
          </a:r>
          <a:endParaRPr lang="el-GR" sz="1500" kern="1200" dirty="0"/>
        </a:p>
      </dsp:txBody>
      <dsp:txXfrm>
        <a:off x="3912096" y="0"/>
        <a:ext cx="2030015" cy="1218009"/>
      </dsp:txXfrm>
    </dsp:sp>
    <dsp:sp modelId="{70C73BCF-04D8-4D0E-8B58-A1661981EE60}">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smtClean="0"/>
            <a:t>Όλα</a:t>
          </a:r>
          <a:r>
            <a:rPr lang="el-GR" sz="1500" kern="1200" dirty="0" smtClean="0"/>
            <a:t> τα σωληνάρια χωρίς  ωριμάζοντα γεννητικά κύτταρα, παρά μόνο με κύτταρα του </a:t>
          </a:r>
          <a:r>
            <a:rPr lang="en-US" sz="1500" kern="1200" dirty="0" err="1" smtClean="0"/>
            <a:t>Sertoli</a:t>
          </a:r>
          <a:endParaRPr lang="el-GR" sz="1500" kern="1200" dirty="0"/>
        </a:p>
      </dsp:txBody>
      <dsp:txXfrm>
        <a:off x="916483" y="1422995"/>
        <a:ext cx="2030015" cy="1218009"/>
      </dsp:txXfrm>
    </dsp:sp>
    <dsp:sp modelId="{5326BF0E-868A-4D71-A76C-F083A438D680}">
      <dsp:nvSpPr>
        <dsp:cNvPr id="0" name=""/>
        <dsp:cNvSpPr/>
      </dsp:nvSpPr>
      <dsp:spPr>
        <a:xfrm>
          <a:off x="3912096" y="145593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Σύνδρομο από κύτταρα </a:t>
          </a:r>
          <a:r>
            <a:rPr lang="en-US" sz="1500" kern="1200" dirty="0" err="1" smtClean="0"/>
            <a:t>Sertoli</a:t>
          </a:r>
          <a:r>
            <a:rPr lang="en-US" sz="1500" kern="1200" dirty="0" smtClean="0"/>
            <a:t> </a:t>
          </a:r>
          <a:r>
            <a:rPr lang="el-GR" sz="1500" kern="1200" dirty="0" smtClean="0"/>
            <a:t>μόνο</a:t>
          </a:r>
          <a:endParaRPr lang="el-GR" sz="1500" kern="1200" dirty="0"/>
        </a:p>
      </dsp:txBody>
      <dsp:txXfrm>
        <a:off x="3912096" y="1455930"/>
        <a:ext cx="2030015" cy="1218009"/>
      </dsp:txXfrm>
    </dsp:sp>
    <dsp:sp modelId="{4F15F7BA-7745-4B0C-9005-58457A95AC07}">
      <dsp:nvSpPr>
        <dsp:cNvPr id="0" name=""/>
        <dsp:cNvSpPr/>
      </dsp:nvSpPr>
      <dsp:spPr>
        <a:xfrm>
          <a:off x="916483"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Ώριμες μορφές σπερματικού επιθηλίου </a:t>
          </a:r>
          <a:r>
            <a:rPr lang="el-GR" sz="1500" b="1" kern="1200" dirty="0" smtClean="0"/>
            <a:t>απούσες</a:t>
          </a:r>
          <a:endParaRPr lang="el-GR" sz="1500" b="1" kern="1200" dirty="0"/>
        </a:p>
      </dsp:txBody>
      <dsp:txXfrm>
        <a:off x="916483" y="2844006"/>
        <a:ext cx="2030015" cy="1218009"/>
      </dsp:txXfrm>
    </dsp:sp>
    <dsp:sp modelId="{4B1A7D4B-375B-48E8-9C83-8EA6FBBA0B69}">
      <dsp:nvSpPr>
        <dsp:cNvPr id="0" name=""/>
        <dsp:cNvSpPr/>
      </dsp:nvSpPr>
      <dsp:spPr>
        <a:xfrm>
          <a:off x="3912096" y="2752083"/>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Αναστολή της ωρίμανσης</a:t>
          </a:r>
          <a:endParaRPr lang="el-GR" sz="1500" kern="1200" dirty="0"/>
        </a:p>
      </dsp:txBody>
      <dsp:txXfrm>
        <a:off x="3912096" y="2752083"/>
        <a:ext cx="2030015" cy="1218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65D55-3F31-49EE-BAD2-1C7D6F2543F4}">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Συμβατό</a:t>
          </a:r>
          <a:r>
            <a:rPr lang="el-GR" sz="1300" kern="1200" baseline="0" dirty="0" smtClean="0"/>
            <a:t> με προχωρημένη ηλικία</a:t>
          </a:r>
          <a:endParaRPr lang="el-GR" sz="1300" kern="1200" dirty="0"/>
        </a:p>
      </dsp:txBody>
      <dsp:txXfrm>
        <a:off x="916483" y="1984"/>
        <a:ext cx="2030015" cy="1218009"/>
      </dsp:txXfrm>
    </dsp:sp>
    <dsp:sp modelId="{4F6C56C0-FB3F-4A2E-A259-2D4FA2EF82FE}">
      <dsp:nvSpPr>
        <dsp:cNvPr id="0" name=""/>
        <dsp:cNvSpPr/>
      </dsp:nvSpPr>
      <dsp:spPr>
        <a:xfrm>
          <a:off x="3912096" y="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Διάσπαρτα</a:t>
          </a:r>
          <a:r>
            <a:rPr lang="el-GR" sz="1300" kern="1200" baseline="0" dirty="0" smtClean="0"/>
            <a:t> σωληνάρια με </a:t>
          </a:r>
          <a:r>
            <a:rPr lang="el-GR" sz="1300" kern="1200" baseline="0" dirty="0" err="1" smtClean="0"/>
            <a:t>υαλοειδοποίηση</a:t>
          </a:r>
          <a:r>
            <a:rPr lang="el-GR" sz="1300" kern="1200" baseline="0" dirty="0" smtClean="0"/>
            <a:t> σε ένα κατά τα άλλα </a:t>
          </a:r>
          <a:r>
            <a:rPr lang="el-GR" sz="1300" b="0" kern="1200" baseline="0" dirty="0" smtClean="0">
              <a:effectLst>
                <a:outerShdw blurRad="38100" dist="38100" dir="2700000" algn="tl">
                  <a:srgbClr val="000000">
                    <a:alpha val="43137"/>
                  </a:srgbClr>
                </a:outerShdw>
              </a:effectLst>
            </a:rPr>
            <a:t>φυσιολογικό</a:t>
          </a:r>
          <a:r>
            <a:rPr lang="el-GR" sz="1300" kern="1200" baseline="0" dirty="0" smtClean="0"/>
            <a:t> υπόβαθρο</a:t>
          </a:r>
          <a:endParaRPr lang="el-GR" sz="1300" kern="1200" dirty="0"/>
        </a:p>
      </dsp:txBody>
      <dsp:txXfrm>
        <a:off x="3912096" y="0"/>
        <a:ext cx="2030015" cy="1218009"/>
      </dsp:txXfrm>
    </dsp:sp>
    <dsp:sp modelId="{70C73BCF-04D8-4D0E-8B58-A1661981EE60}">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err="1" smtClean="0"/>
            <a:t>Υπο</a:t>
          </a:r>
          <a:r>
            <a:rPr lang="el-GR" sz="1300" kern="1200" baseline="0" dirty="0" err="1" smtClean="0"/>
            <a:t>σπερματογένεση</a:t>
          </a:r>
          <a:r>
            <a:rPr lang="el-GR" sz="1300" kern="1200" baseline="0" dirty="0" smtClean="0"/>
            <a:t> </a:t>
          </a:r>
          <a:r>
            <a:rPr lang="el-GR" sz="1300" b="1" kern="1200" baseline="0" dirty="0" smtClean="0"/>
            <a:t>μικτού</a:t>
          </a:r>
          <a:r>
            <a:rPr lang="el-GR" sz="1300" kern="1200" baseline="0" dirty="0" smtClean="0"/>
            <a:t> τύπου</a:t>
          </a:r>
          <a:endParaRPr lang="el-GR" sz="1300" kern="1200" dirty="0"/>
        </a:p>
      </dsp:txBody>
      <dsp:txXfrm>
        <a:off x="916483" y="1422995"/>
        <a:ext cx="2030015" cy="1218009"/>
      </dsp:txXfrm>
    </dsp:sp>
    <dsp:sp modelId="{5326BF0E-868A-4D71-A76C-F083A438D680}">
      <dsp:nvSpPr>
        <dsp:cNvPr id="0" name=""/>
        <dsp:cNvSpPr/>
      </dsp:nvSpPr>
      <dsp:spPr>
        <a:xfrm>
          <a:off x="3912096" y="145593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Συρρέοντα</a:t>
          </a:r>
          <a:r>
            <a:rPr lang="el-GR" sz="1300" kern="1200" baseline="0" dirty="0" smtClean="0"/>
            <a:t> σωληνάρια με </a:t>
          </a:r>
          <a:r>
            <a:rPr lang="el-GR" sz="1300" kern="1200" baseline="0" dirty="0" err="1" smtClean="0"/>
            <a:t>υαλοειδοποίηση</a:t>
          </a:r>
          <a:r>
            <a:rPr lang="el-GR" sz="1300" kern="1200" baseline="0" dirty="0" smtClean="0"/>
            <a:t> ή διάσπαρτα σωληνάρια με κύτταρα </a:t>
          </a:r>
          <a:r>
            <a:rPr lang="en-US" sz="1300" kern="1200" baseline="0" dirty="0" err="1" smtClean="0"/>
            <a:t>Sertoli</a:t>
          </a:r>
          <a:r>
            <a:rPr lang="en-US" sz="1300" kern="1200" baseline="0" dirty="0" smtClean="0"/>
            <a:t> </a:t>
          </a:r>
          <a:r>
            <a:rPr lang="el-GR" sz="1300" kern="1200" baseline="0" dirty="0" smtClean="0"/>
            <a:t>μόνο, σε ένα κατά τα άλλα </a:t>
          </a:r>
          <a:r>
            <a:rPr lang="el-GR" sz="1300" b="1" u="sng" kern="1200" baseline="0" dirty="0" smtClean="0"/>
            <a:t>φυσιολογικό</a:t>
          </a:r>
          <a:r>
            <a:rPr lang="el-GR" sz="1300" kern="1200" baseline="0" dirty="0" smtClean="0"/>
            <a:t> υπόβαθρο </a:t>
          </a:r>
          <a:endParaRPr lang="el-GR" sz="1300" kern="1200" dirty="0"/>
        </a:p>
      </dsp:txBody>
      <dsp:txXfrm>
        <a:off x="3912096" y="1455930"/>
        <a:ext cx="2030015" cy="1218009"/>
      </dsp:txXfrm>
    </dsp:sp>
    <dsp:sp modelId="{4F15F7BA-7745-4B0C-9005-58457A95AC07}">
      <dsp:nvSpPr>
        <dsp:cNvPr id="0" name=""/>
        <dsp:cNvSpPr/>
      </dsp:nvSpPr>
      <dsp:spPr>
        <a:xfrm>
          <a:off x="916483"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l-GR" sz="1300" kern="1200" dirty="0"/>
        </a:p>
      </dsp:txBody>
      <dsp:txXfrm>
        <a:off x="916483" y="2844006"/>
        <a:ext cx="2030015" cy="1218009"/>
      </dsp:txXfrm>
    </dsp:sp>
    <dsp:sp modelId="{4B1A7D4B-375B-48E8-9C83-8EA6FBBA0B69}">
      <dsp:nvSpPr>
        <dsp:cNvPr id="0" name=""/>
        <dsp:cNvSpPr/>
      </dsp:nvSpPr>
      <dsp:spPr>
        <a:xfrm>
          <a:off x="3912096" y="2752083"/>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err="1" smtClean="0"/>
            <a:t>Υπερχρωμικοί</a:t>
          </a:r>
          <a:r>
            <a:rPr lang="el-GR" sz="1300" kern="1200" dirty="0" smtClean="0"/>
            <a:t> </a:t>
          </a:r>
          <a:r>
            <a:rPr lang="el-GR" sz="1300" kern="1200" baseline="0" dirty="0" smtClean="0"/>
            <a:t>γωνιώδεις ή συνθλιμμένοι πυρήνες σε κύτταρα  της περιφέρειας των </a:t>
          </a:r>
          <a:r>
            <a:rPr lang="el-GR" sz="1300" kern="1200" baseline="0" dirty="0" err="1" smtClean="0"/>
            <a:t>ιστοτεμαχίων</a:t>
          </a:r>
          <a:endParaRPr lang="el-GR" sz="1300" kern="1200" dirty="0"/>
        </a:p>
      </dsp:txBody>
      <dsp:txXfrm>
        <a:off x="3912096" y="2752083"/>
        <a:ext cx="2030015" cy="12180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02T17:27:50.99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0 170,'24'0,"1"0,0-24,25 24,-26 0,51 0,-51 0,51 0,-1 0,-49 0,49 0,-49 0,0 0,0 0,-1 0,26 0,0 0,24 0,75 0,-100 0,50 0,-49 0,49 0,-74 0,25 0,-1 0,-24 0,48 0,26 24,-24-24,24 0,-50 0,51 0,-51 0,-24 0,0 0,24 0,1 0,24 0,-24 0,-1 0,51 0,-51 0,-24 0,0 0,-1 0,26 0,-25 0,0 0,24 0,1 0,-1 0,1 0,-50 25,-50-1,26 1,-26-25,50 24,-25-24,0 0,1 25,-1-25,0 0,0 0,0 0,-24 0,-25 24,49-24,0 0,0 0,0 25,-24-25,24 0,0 0,0 0,25 24,-24-24,-1 0,0 0,0 0,-24 0,24 25,0-25,-24 0,24 25,0-25,0 0,-24 0,24 0,0 0,-24 0,-1 0,0 0,1 0,24 0,-49 0,25 0,-50 0,0 0,74-25,-49 0,24 25,0 0,1 0,24 0,0 0,-24 0,24 0,-49 0,49 0,-50 0,26 0,-25 0,49 0,-25 0,25 0,25 25,-24-25,-1 0,0 0,25 25,-25-25,0 0,1 0,24 24,-25-24,0 0,0 0,-24-49,24 49,25-25,-25 1,0-1,50 1,0 24,0-25,0 1,-1 24,-24-25,25 25,0-24,-25-1,25 25,-25-24,0-1,0 1,0-1,0-24,24 49,-24-24</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3:07.22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0,'25'0,"-1"0,1 0,0 0,0 0,0 0,25 0,-25 0,25 0,0 0,-25 0,0 0</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3:11.77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0 174,'25'0,"-1"0,1 0,0-25,-1 25,1 0,-1 0,1 0,0 0,-1 0,1 0,-1 0,1 0,0 0,-1 0,-24-24,-24 24,-1 0,0 0,25-26,-24 26,-1 0,1-25,-1 25,25-26,-25 26,1 0,-1-24,1 24,-1 0,0 0,25-25,-24 25,-1 0</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3:22.94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0,'25'0,"0"0,0 0,0 0,0 0,0 0,0 0</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3:31.53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3:31.75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25,'25'0,"0"0,0 0,-25-24,25 24,0 0,0 0,0 0,0 0,0 0,0 0</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3:55.49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47,'25'0,"24"0,-25 0,1 0,-1 0,-24-24,25 24,24 0,-25-24,1 24,-1 0</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4:02.24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25,'26'0,"-26"-25,26 25,0 0</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4:16.06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22,'25'0,"0"0,0 0,0 0,0 0,0 0,-1 0,1 0,0-22</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4:21.81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0,'25'0,"-1"0,1 0,25 0,-25 0</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01.09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0 170,'25'0,"0"0,0-23,0-2,-1 25,0-25,1 25,-25-25,0 1,50 24,-50-24,24 24,1-25,-25 50,-25-1,1 0,24 1,-25 0,0-25,0 25,1-2,24 2,-24-25,24 25,-25-25,25 25,-25-1,0 0,0-24,50 0,0 0,25-24,-26 0,-24-1,24 25,-24-25,0 0,0 2,0-2,0 0,0 0,-24 25,0 0,-1 25,0 0,25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02T17:29:33.71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2,'24'0,"51"0,-1 0,-24 0,74 0,-74 0,74 0,-74 0,49 0,-49 11,-25-11,0 0,0 0,24 0,51 0,-75 0,49 0,-24 0,-25 0,49 0,-24 0,-25 0,25 0,-26 0,1 0,0 0,50 0,-50 0,49 0,-24 0,-25 0</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04.60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88 52,'27'0,"-1"0,1 0,0 0,0-26,0 26,-1-26,1 26,-80 0,26 0,-27 0,27 0,1 0,-1 0,0 0,0 0,27 26,-27-26,1 0,52 0,1 0,0-26,0 26</inkml:trace>
</inkml:ink>
</file>

<file path=ppt/ink/ink2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06.86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0 524,'25'0,"-1"-25,1 25,0 0,-25-25,25 25,0-25,0 25,0-25,-1 25,1 0,-25-25,25 25,-25-25,25 0,-25 0,25 25,-25-25,25 25,-25-25,0 1,25 24,-25-25,0 0,24 0,-24 0,25 25,-25-25,25 25,-25-25,25 25,-25-25,0 0,0 0,25 25,-25-25</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11.48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1,'25'0,"0"0,0 0,-1 0,1 0,0 25</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13.89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73-1,'25'25,"-25"0,24-25,1 25,-1-25,-24 25,0 0,24 0,-24 0,0 0,0 1,-48-26,23 0,-48 0,48 0,1 25</inkml:trace>
</inkml:ink>
</file>

<file path=ppt/ink/ink2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16.05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0 148,'0'-25,"0"1,0-1,0-1,21 2,-21-1</inkml:trace>
</inkml:ink>
</file>

<file path=ppt/ink/ink2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18.78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99,'25'0,"0"-25,0 25,-1-25,1 0,0 25,-25-25,0 50,0 0,-25 0,0-25,25 25,-24-25,24 24,0 1,0 0,0 0,24-25,1 25</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23.57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0,'25'0,"0"0,0 25,-1-1,1-24,0 0,-25 25</inkml:trace>
</inkml:ink>
</file>

<file path=ppt/ink/ink2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29.63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0,'24'0,"1"0,0 0,0 0,-25 24,25-24,-1 0,1 0,0 0</inkml:trace>
</inkml:ink>
</file>

<file path=ppt/ink/ink2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33.73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0,'25'0,"-1"0,1 0</inkml:trace>
</inkml:ink>
</file>

<file path=ppt/ink/ink2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39.56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0-1,'25'0,"-1"0,1 0,0 0,-1 0,1 0,-25 25,24-25,-24 25,25-25,-25 26,25-26,-1 0,-24 25</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1:08.99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0,'24'0,"1"0,0 0,74 0,-24 0,49 0,24 0,-73 0,49 0,-50 0,50 0,-49 0,-26 0,1 0,-25 0,-1 0,26 0,0 21,-26-21,76 0,-1 21,-25 0,26 0,-51-21,50 0,-74 0,50 21,-26-21,1 0,-1 0,-24 0,50 0,-51 0,51 0,-26 0,26 0,-1 0,-24 0,49 0,-49 0,24 0,-24 0,24 0,-49 22,49-1,1-21,-1 0,25 21,-74-21,74 21,-74-21,99 0,-74 0,74 0,-25 0,-50 0,51 0,-76 0,76 0,-51 0,50 0,1 0,-76 0,100 0,-99 0,124 21,-124-21,49 21,-49-21,74 0,-24 0,-51 0,51 0,-50 0,49 0,-49 0,25 0,-26 0,1 0,0 0,0 0,0 0,24 0,-24 0,0 0,0-21,24 21,1 0,-25 0,24 0,1 0,-1 0,-24 0,0 0,25 0,-1 0,50 0,-74 0,74 0,-74 0,74 0,-24 0,-26 0,1 0,-25 0,0 0,-1 0,1 0,0 0,0 0,0 0,24 0,26 0,24 0,-74 0,49 0,-49 0,0 0,-1 0,26 0,-25 0,0 0,24 0,-24 0,0 0,0-21,-1 21,1 0,25-21,-25 0,-1 21,1 0,0 0,0 0,0 0,-1 0,26-21,-25-1,-50 22,0 0,-49-21,49 21,-49 0,49 0,-50 0,51 0,-51 0,26 0,-1 0,25 0,-24 0,-1 0,-49 0,74 0,-49 21,-1 1,26-22,-26 0,26 0,-26 0,50 0,-49 0,49 0,-24 0,-26 0,50 21,-24-21,24 21,0-21,0 0,1 0,-26 0,-24 0,49 0,-25 0,25 0,-24 0,-1 0,1 0,-1 0,-24 0,49 0,-50-21,-24 21,50-21,-26 21,26 0,-26 0,25-22,-49 22,74 0,-49 0,0 0,49 0,-25 0,25 0,-24 0,24 0,-25 0,-24 0,49 22,-24-22,24 0,-25 21,25-21,-24 0,-1 0,1 0,-26 21,1 0,49-21,-49 21,24-21,0 0,1 0,24 0,0 0,-24 0,-1 0,25 0,-24 0,24 0,-25 0,-24 0,49 0,-49 0,49 0,-25 0,25 0,1 0,-1 0,0 0,-25 0,-24 0,49 0,-49 21,24-21,1 20,-1-20,25 0,-49 0,49 0,-49 0,49 0,-25 0,25 0,-49 0,24 0,1 0,-1 0,-24 0,49 0,-74 0,24 0,51 0,-26 0,0 0,1 0,24 0,0 0,0 0,1 0,-26 0,25 0,-24 0,-26 0,1 0,24 0,-24 0,49 0,-25 0,25 0,-24 0,24 0,-25 0,1 0,-50 0,74 0,-74 0,49 0,-74 0,0 0,74 0,-24 0,24-20,75 20</inkml:trace>
</inkml:ink>
</file>

<file path=ppt/ink/ink3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46.14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25,'0'-25,"25"25,0 0,0 0,0 0,0 0,0 0,0 0,0 0,0 0,1 0</inkml:trace>
</inkml:ink>
</file>

<file path=ppt/ink/ink3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48.87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0 251,'25'0,"-1"0,1-25,-25 0,24 25,-24-25,25 25,-25-25,24 25,-24-25,0 0,25 25,-25-25,0 0,0-1,25 1</inkml:trace>
</inkml:ink>
</file>

<file path=ppt/ink/ink3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6:52.07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3,'24'0,"1"0,-1 0,0 0,1 0,-1 0,0 0,1 0,-1 0,-24 21</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9:56.84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149 150,'0'-24,"50"24,-50-24,25 24,-25-24,49 24,-24 0,50-23,-51 23,51-24,-25 24,24 0,1 0,-51 0,51 0,-50 0,49 0,25 0,-74 0,50 0,-26 0,51 0,-75 0,49 0,-49 0,0 0,24 0,-24 0,0 0,0 0,0 0,24 0,-24 0,0 0,0 0,24 0,1 0,0 0,-1 0,26 0,-50 0,24 0,1 0,-25 0,0 0,0 0,24 0,-24 0,25 0,49 24,-49-24,49 23,25-23,-99 24,49-24,-24 24,149 0,-150-24,75 24,-74-24,0 24,-25-24,-50 24,0-1,0-23,0 0,25 24,-25-24,1 0,-1 24,-25 0,1 0,-51 0,26-24,49 0,-25 0,25 0,1 0,-1 0,-25 0,0 0,26 0,-101 0,101 0,-100 0,74 0,-49 0,24 0,-49 0,0 0,99 0,-99 0,74 0,-74 0,99 0,-74 0,74 0,-49 0,24 0,0 0,-24 0,49 0,-50 0,51 0,-26 0,0 0,26 23,-26-23,25 24,-25-24,26 0,-26 0,25 0,-49 24,-1 0,50-24,0 0,1 0,-26 24,25-24,0 0,-24 0,24 0,50 0,24 0,1 0,-25 0,49 0,-49 0,50 24,-26-24,26 24,-1-24,-49 23,25-23,-25 0,24 0,-24 0,0 0,0 0,24 0,-24 0,0 0,0 24,24-24,-24 0,25 0,24 24,-49-24,50 24,-50-24,49 0,-49 0,25 0,-26 0,51 0,-26 0,-24 0,25 0,-25 0,24 0,-24 0,0 0,0 0,0 0,0 0,24 0,-24 0,25 0,-25 0,49 0,-24 0,24 0,-24 0,-1 0,1 0,-25 0,0 0,49 0,-49 0,25 0,-25 0,24 0,1 0,0 0,-26 0,1 0,0 0,0 0,0 0,0 0,-1 0,1 0,0 0,0-24,0 24,-1 0,1 0,0 0,0 0,-25 24,-25-24,0 0,0 0,25 24,-24-24,-26 0,25 0,-24 0,24 0,-25 0,25 0,-49 0,-1 0,26 24,-26-24,25 0,26 0,-26 23,25-23,0 24,0-24,1 0,-1 0,0 0,-25 24,26-24,-1 0,-25 24,0-24,-24 0,-1 0,-24 24,25 0,-1 0,50-24,-49 0,24 0,25 23,-24-23,-26 0,26 0,-26 0,25 0,-24 0,49 0,0 0,-24-23,24 23,-25 0,25 0,0 0,1 0,-1 0,0 0,0 0,0 0,-24 0,-26-24,50 24,-74-24,25 0,24 24,0 0,25 0,1 0,-26 0,0 0,25 0,1 0,-1 0,0 0,-49 0,49 0,-25 0,25 0,25-24,25 24,0-24,0 24,0-24,24 24,-24-47,49 23,-24 0,-25 0,25 0,-26 1,1 23,0 0,-25-48,25 48,-25-24,0 0,25 0,-25 0,0 1,0-1,0 0,0 0,0 0,-25 24,25-24,-25 1,0 23,0 0,1 0,-1 0,0 0,0 0,50 0,0 0,0 0,-1 0,1 0,25 0,-25 0,24 0,1 0,25 0,-26 0,1 0,-25 0,-25-24</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20:49.48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0 251,'25'0,"-1"0,1-25,-25 1,25 24,0-24,0 24,24 0,-24-25,0 25,0-24,-1 24,1 0,0-24,0 24,-25-24,25 24,0 0,-50 0,0 0,0 0,0 0,0 0,1 0,-26 0,25 0,0 0,1-25,-1 25,50 0,-1-24,1 24,0-24,0 24,0 0,-1 0,1 0,0 0,0 0,0 0,0 0,-25 24,24-24,1 0,-25 24,-25-24,1 25,-1-1,-25-24,50 24,-25-24,0 0,25 24,-24-24,24 25,-25-25,25 24,-25-24,25 24,-50-24,26 0,24 25,-25-25,0 24,0-24,25 24,25-24,0 24,0-24,-1 0,1 0,0 0,0 25,0-25,-1 0,1 0,0 24,25-24,-75 24,-25-24,1 0,24 0,0 0,50 0,0 0,-1 0,1 0,0 0,0 0,0 0</inkml:trace>
</inkml:ink>
</file>

<file path=ppt/ink/ink3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22:02.02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123 176,'25'0,"-1"0,1 0,50 0,49 0,-49 0,49 0,-50 0,74 0,-98 0,74 0,-74 0,-25 0,0 0,24 0,26 0,-50 0,74 0,-74 0,74 0,-49 0,49 0,1 0,-51 0,1 0,-25 0,0 0,0 0,-1 0,1 0,0 0,0 0,48 0,-48 0,75 0,-26 0,-24 24,-25-24,24 0,-24 0,-25 25,-49-25,-76 0,76 0,-76 0,52 0,-51 0,49 0,-49 0,0 0,74 0,-49 0,74 0,-74 0,24 0,50 0,-25 0,26 0,-1 0,-25 0,0 0,-24 24,49-24,-74 24,-25 1,75-25,-26 24,1-24,49 0,25 25,-25-25,0 0,25 24,-49-24,24 0,-25 0,-25 0,26 0,24 24,0-24,50 25,0-25,49 24,-24-24,49 23,50 2,-99-25,74 24,-100-24,51 0,-50 0,-1 0,1 0,0 0,50 0,24 0,-49 0,49 0,-74 0,74 0,-74 0,50 0,-51 0,1 0,0 0,0 0,0 0,0 0,-1 0,1 0,0 0,0 0,0 0,0 0,24 0,-24 0,0 0,0 0,0 0,0 0,24 0,-24 0,0 0,0 0,-1 0,0 0,1 0,0 0,0 0,25 0,-26 0,1 24,50 1,-25-25,24 24,1-24,-1 0,-24 0,-1 0,-73 0,-51 0,50 0,-74 0,49 0,-99 0,99-24,-74-1,51 25,23 0,-24 0,49 0,-25 0,25 0,-24 0,-1 0,0 0,0 0,26 0,-51 0,25 0,-24 25,49-25,-49 0,49 0,-25 0,0 0,50 24,-49-24,24 24,0-24,0 0,0 0,0 0,-24 0,24 0,0 0,0 0,-24 0,-1 0,0 0,26 0,-1 0,-24 0,24 0,0 0,0 0,-24 0,-26 0,1 0,-51 0,76 0,24 0,-25 0,50-24,0 0,0-1,25 1,0 0,0-1,-25 2,0-1,24-1,-24 1,0 0,0-1,0 1,0-1,0 1,0 0,0-25,-24 1,24 24,0 0,-25-1,25 1,0 0,25 24,-1 0,1 0,25 0,0 0,-1 0,1 0,0 0,-25 0,24 0,1 0,-25 0,0 0,-1 0,1 0,-1 0,26 0,0 0,24 0,-49 0,49 0,-74 24,50-24,-25 0,-50 0,-25 0,26 0,-76 0,-24 0,75 0,-75 0,99 0,-74 0,74 0,-49 0,49 0,0 0,-25 0,25 0,-24 0,24 0,25 24,-25-24,25 25,0-1,0 0,0 1,0-2,-25 1,25 1,-25-1,25 0,0 1,-25-25,25 24,-24-24,24 25,0-1,99-24,-49 0,99 24,-75 1,75-25,0 24,-75-1,25-23,-49 0,49 0,-74 0,25 0,-25 0,-1 0,1 0,0 0,0 0,50-23,-1 23,-24 0,-1-24,1 24,-25 0,-25-25,25 25,0 0,-1 0,1 0,0 0,0 0,0 0,49 0,-49 0,25 0,-25 0,0 0,-1 0</inkml:trace>
</inkml:ink>
</file>

<file path=ppt/ink/ink3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31:06.40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124 487,'25'0,"-25"-24,50 24,-26 0,101-49,-1 49,-75-24,51-1,-26 25,25 0,-49-24,49 24,-24-24,-50 24,24 0,1 0,0 0,24 0,-49 0,74 0,0 0,-49 0,49 0,-24 0,-1 0,-49 0,25 0,-25 0,24 0,-24-24,0 24,0 0,-1 0,1 0,0 0,0-24,25 24,-26 0,1 0,0 0,0 0,0 0,24 24,-24-24,0 0,-25 48,25-48,0 0,24 0,-24 0,0 0,0 0,0 24,24-24,-24 0,0 0,24 25,1-25,-25 24,0-24,24 0,1 24,-25-24,-25 25,-25-25,0 24,-74 1,49-25,-74 0,99 24,-74-24,0 25,49-25,-24 24,24-24,0 0,1 0,24 0,0 0,0 0,0 0,1 0,-51 0,26 0,24 0,0 0,0 0,0 0,-24 0,-1 24,25-24,0 0,-24 0,-1 0,-24 0,-1 0,50 0,-24 0,-1 0,0 0,-24 0,49 0,-25 0,26 0,-1 0,0 0,0 0,-25 25,26-25,-26 0,25 0,-74 0,74 0,-49 0,24 0,25 0,0 0,1 0,-26 0,0 0,-74-49,99 49,-74 0,25-24,24-1,25 25,25-24,0-1,50-24,-25 49,74-48,-50 48,100-73,-99 73,74-48,-49 23,-26 25,-24-24,0 24,0-25,0 25,24 0,-24-24,0-25,0 25,-1 24,1-25,0 1,25 24,-1 0,51 0,-51-25,75 1,1 24,-51 0,25 0,-49 0,-25 0</inkml:trace>
</inkml:ink>
</file>

<file path=ppt/ink/ink3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4:34.51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0,'25'0,"0"0,-25 25,25-25,0 0,0 0,25 25,-25 0,0-25,0 0,-25 24,25-24,-1 0,1 0,-25 25,25-25,0 0,-25 25</inkml:trace>
</inkml:ink>
</file>

<file path=ppt/ink/ink3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4:37.42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0,'25'0,"0"0,0 0,0 0,0 0,0 0,0 0</inkml:trace>
</inkml:ink>
</file>

<file path=ppt/ink/ink3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5:23.79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3 207,'25'0,"0"0,25 0,-1 0,-24 0,0 0,25 0,-1 0,1 0,-25 0,-1 0,26 0,-25 0,24 0,1 0,24 0,26 0,-51 20,-24-20,25 0,-26 0,1 0,0 0,0 0,0 0,-25 22,23-22,27 22,0-22,-26 0,1 0,25 0,-25 22,0-22,24 0,-24 22,0-22,24 0,1 0,-25 0,0 0,-1 0,1 0,0 0,0 0,0 0,-1 0,1 0,0 0,0 0,0 0,-1 0,1 0,0 0,0-22,0 22,-1 0,1-22,0 22,0 0,0 0,-25-22,-25 22,-25-22,25 22,-49 0,24 0,-49-20,0-1,74 21,-24-22,24 22,0 0,0 0,0 0,-24 0,24 0,-49 0,-1 0,1 0,49 0,-50 0,52-22,-27 22,25 0,0 0,-24 0,24 0,0-22,0 22,1 0,-1-22,0 22,0 0,0 0,1 0,-1 0,0 0,0 0,0 0,1 0,-1 0,0 0,0 0,-24 0,24 0,0 0,0 0,0 0,1 0,-1 0,0 0,0 0,0 0,1 0,-1 0,0 0,0 0,0 0,0 0,25 22,0 0,0 0,0 0,0-1,0-1,0 2,0 0,25-22,0 0,0 22,49 0,-49-22,25 22,24-22,-49 21,0 1,24-22,-24 0,0 0,0 0,0 0,-1 0,1 0,0 0,0 0,0 0,-1 0,1 0,25 0,-25 0,-1 0,1 0,0 0,0 0,0 0,24 0,1 0,-2 0,2 0,-25 0,24 0,1 0,-25 0,0 0,0 0,-1 0,1 0,0 0,0 0,0 0,-1 0,1 0,0-22,0 22,0 0,24-21,1 21,-25 0,24 0,1 0,-25-22,-1 22,1 0,0 0,0 0,0 0,-1 0,26 0,-25-22,0 22,-1 0,-24-22,0 0,0 0,-49 22,24-41,-49 41,49-22,-25 0,1 22,-1-22,25 22,-24 0,24 0,0 0,0 0,0 0,1 0,-1 0,0 0,0 0,0 0,1 0,-1 0,0 0,-25 0,1 0,24 0,0 0,-25 0,26 0,-1 0,0 0,0 0,0 0,2-22,-2 22,0 0,-25-22,26 22,-1 0,0 0,0 0,-24 0,24 0,25-22,-25 22,0 0,0 0,1 0,-1 0,0 0,0-21,0 21,1 0,-1 0,0 0,25-22,-25 22,0 0,1 0,-1 0,0 0,0 0,0 0,1 0,-1 0,0 0,-25 0,26 0,-1 0,0 0,0 0,25 22,0-1,-25-21,25 22,0 0,0 0,-25-22,25 22,0 0,0 0,25-1,-25-1,0 2,25-22,25 22,-25-22,24 22,-24 0,0-22,0 0,-1 0,1 0,0 0,0 0,24 0,-24 0,25 0,-25 0,-1 0,1 0,25 0,-25 0,-1 0,1 0,25 0,-25 0,24 0,1 0,-25 0,-1 0,26 0,-25 0,0 0,-2 0,2 0,0 0,0 0,0 0,-1 0,1 0,0 0,0 0,0 0,0 0,-1 0,1 0,0 0,0 0,0 0,-1 0,1 0,0 0,0 0,0 0,-1 0,1 0,0 0,25 0,-26 0,1 0</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2:12.05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274 173,'25'-25,"0"25,25 0,0 0,75 0,-50 0,99 0,51 0,-150 0,149 0,-174 25,75-25,-75 24,49-24,-74 0,50 24,-25 1,25-25,-50 0,50 0,-25 0,99 0,51 0,-125 0,49 0,-49 0,25 0,-50 0,50 0,-50 0,24 0,1 0,0 0,-50 0,50 0,-25 0,25 0,-1 0,-24 0,25 0,-50 0,50 0,-50 0,25 24,-25-24,25 0,-25 0,24 0,-24 0,0 0,0 24,0-24,25 0,0 0,0 0,-25 0,0 0,0 0,0 0,0 0,0 0,0 0,-1 0,1 0,0 0,0 0,-50 24,-25 25,-24-25,-126 50,75-27,50-47,-74 25,74-25,-75 24,75-24,-24 0,74 0,-25 0,0 0,25 0,-25 0,0 0,0 0,0 0,-24-24,-26-1,75 25,-125-24,125 24,-74 0,74 0,-50-23,50 23,-25-25,0 25,0 0,25 0,-25 0,25 0,-25 0,1 0,24 0,-50 0,50 0,-25 0,0 0,25 0,-25 0,0 0,-49 0,74 0,-75 0,50 0,-50-24,25-1,-24 25,-1-24,75 24,-50-24,50 24,-50 0,50 0,-25 0,0 0,26 0,-26 0,0 0,25 0,0 0,0 0,0 0,0 0,0 0,0 0,0 0,0 0,0 0,0 0,-25 0,1 0,24 0,0 24,0-24,0 0,0 0,50 0,-25-49,0 25,25-24,-25 23,0-23,0 23,0 1,25-1,0 25,0 0,0-23,-1 23,26-25,25 1,-50 24,50 0,-50 0,0-24,0 24,0 0,0 0,25 0,-25 0,49 0,-49 0,25 0,0 24,-25-24,0 0,0 24,0-24,0 0,75 48,-51-23,76-1,-50-24,25 0,-75 0,50 25,-50-25,24 24,-24-24,0 0,0 0,0 0,25 0,25 0,0 0,-50 0,50 0,-51 0,26 0,0 0,0 0,0 0,0 24,0-24,0 0,-25 0,25 0,24 25,-24-25,50 24,-75-24,25 24,-25-24,50 0,-25 0,24 0,1 0,-25 0,-25 0,-25 24,-50-24,-75 25,51-25,-51 24,75-24,-25 24,-74 1,99-25,-75 24,75-24,-50 0,75 0,-50 0,26 0,-51 0,25 0,50 0,-50 0,50 0,-50 0,25 0,1 0,-26 0,50 0,0 0,0 0,0 0,0 0,0 0,0 0,0 0,0 0,-25 0,25 0,0 0,1 0,-1 0,0 0,25 25,-25-25,-25 0,0 0,0 0,25 0,-25 0,25 0,-25 0,25 0,0 0,-24 0,24 0,-25 0,25 0,-25 0,25 0,-25 0,25 0,-25 0,25 0,0 0,0 0,0 0,-24 0,-26 0,0 23,50-23,-25 0,25 0,50 0,0 0,0 0,0 0,50 0,-50 0,25 0,-1 0,51 0,25 0,-75 0,25 0,-25 0,49 0,-74 0,75 0,-75 0,50 0,0 0,-50 0,0 0,0 0,24-23,1 23,0 0,0 0,50 0,-75 0,50 0,-50 0,24 0,-24 0,0 0,0 0,0 0,0 0,0 0,0 0,0 0,0 0,0 0</inkml:trace>
</inkml:ink>
</file>

<file path=ppt/ink/ink4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6:09.92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0,'25'0,"0"0,0 0,0 25,0-25,0 26,-25-1,24-25,1 25,0-25</inkml:trace>
</inkml:ink>
</file>

<file path=ppt/ink/ink4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6:21.73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25,'0'-25,"25"25,0 0,-1 0,1 0,0 0,0 0</inkml:trace>
</inkml:ink>
</file>

<file path=ppt/ink/ink4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6:32.33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0,'24'0,"1"0,-1 0,0 0,-24 26,25 0</inkml:trace>
</inkml:ink>
</file>

<file path=ppt/ink/ink4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8:02.56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149 399,'49'-24,"-24"-1,49 25,1 0,-50 0,74 0,-74 0,99 0,-50 0,50 0,-75 0,75 0,-74 0,0 0,-26 0,1 0,25 0,-25 0,49 0,-49 0,24 0,26 0,-26 0,26 0,-50 0,49 0,-24 0,49 0,-74 0,49 0,0 0,-49 0,50 0,-51 0,26 0,-25 0,24 0,-24 0,25 0,-26 0,26 0,-25 0,49 0,-49 0,74 0,0 0,-24 0,24 0,-74 0,49 0,-24 0,24 0,25 0,-74 0,50 0,-51 0,26 0,-25 0,-1 0,1 0,25 0,-25 0,-1 0,1 0,25 0,24 0,-49 0,49 0,1 0,-50 0,74 0,-74 0,49 0,-49 0,24 0,-24 0,0 0,0 0,0 0,-1 0,51 0,-50 0,74 0,25 0,-99 0,49 0,-49 25,24-25,-24 0,-25 24,25-24,0 0,-1 0,1 0,-50 0,1 25,-1-1,-25 1,25-1,-98 25,98-24,-74 24,-50-25,99-24,-74 25,75-25,-51 24,51-24,-26 0,51 0,-26 0,0 0,26 0,-1 0,0 0,-25 0,-49 0,50 0,24 0,-25 0,1 0,-1 0,1 0,24 0,-25 0,1 25,24-25,-25 0,25 0,-49 0,49 0,-49 0,24 0,25 0,-74 0,74 0,-49 0,24 0,-24 0,49 0,-74 0,49 0,26 0,-51 0,50 0,-49 0,49 0,-49 0,49 0,-24 0,-1 0,25 0,-24 0,-1 0,0 0,26 0,-1 0,0 0,0 0,-24 0,24 0,0 0,-49 0,-1 0,50 0,-49-25,0 1,49 24,-25 0,1 0,24 0,0 0,0 0,0 0,-24 0,24 0,-74 0,74 0,-74 0,74-25,-49 25,49 0,-49 0,-1-24,26 24,24-25,0 25,0 0,25-24,-25 24,25-25,0 1,0-1,-24 25,24-24,0-25,0 24,0 1,-25 24,25-25,0 1,0-1,25 25,-1-24,1-1,25 1,-25 24,-25-25,49 1,-24 24,0 0,0 0,-1-25,1 25,0 0,25 0,24 0,-24-24,-1 24,1-25,-1 25,1 0,-1 0,-24 0,0 0,-25-24,25 24,0 0,-1 0,26 0,-25 0,0 0,24 0,-24 0,0 0,0 0,-1 0,1 0,0 0,0 0,0 0,-1 0,1 0,0 0,25 0,-26 0,26 0,-25 0,0 0,-1 0,1 0,0 0,0 0,0 0,-1 0,1 0,0 0,0 0,24 0,1 0,-25 0,24 24,-24-24,0 0,0 0,-1 0,1 25,0-25,0 0,0 0,-1 0,1 0,0 24,0-24,24 0,-24 0,50 25,-1-25,-49 0,24 24,26-24,-50 25,-1-25,1 0,0 0,0 0,0 0,-1 0,26 0,-25 0,24 24,26-24,-50 0,24 0,-24 0,25 0,-26 0,26 0,-25 0,-1 25,51-25,-26 0,-24 0,0 0,0 0,24 0,1 0,-25 0,49 0,1 0,-26 0,-24 0,25 0,-26 0,1 0,0 0,0 0,0 0,24 0,26 0,-51 0,26 0,0 0,-1 0,-24 0,0 0,0 0,-1 0,1 0,0 0,0 0,24 0,-24 0,0 0,24 0,-24-25,0 25,0 0,0 0,-25-24,24 24,1 0,0 0,0 0,0 0,-1 0,1 24,0-24,25 25,-1 24,1-25,99 74,24-24,-123-50,74 25,-75-24,-24-25,-25 24,-25-24,1 0,-26 0,-24 25,49-25,-50 24,1 1,0-25,-1 0,1 24,24-24,25 25,1-25,-1 0,0 0,0 0,0 0,-24 0,24 24,0-24,-49 0,24 0,25 0,1 0,48 0,1 0,-25-24,50 24,-50-25,49 1,-24-1,0 25,-25-24,0-1,25 1,0-1,-25 1,0-1,24 25,-24-24,0-1,0 1,0-1,0 1,0-1,-148 1,98-1,-74 1,50-1,-100 1,-24-1,123 25,-123-73,124 73,-100 0,100-25,-26 1,-48-1,123 25,-49-24,49 24,-50 0,51 0,-26 0,25 0,0 0,-49 0,24 0,26 0,-26 0,50-25,-74 25,-1-24,1 24,49 0,-25 0,1-25,24 25,0 0,0 0,1 0,-26 0,25 0,-49 0,-1 0,26 0,-25 0,24 0,25 0,0 0,1 25,-1-25,0 0,-25 24,26-24,-51 0,26 0,24 0,-25 0,25 0,-24 0,-1 0,25 0,1 0,-1 0,0 0,0 0,0 0,1 0,-1 0,0 0,0 0,-24 0,24 0,-50 25,51-25,-51 24,26-24,24 0,0 0,0 25,-24-25,24 24,-49-24,-1 0,50 0,-74 0,74 25,-24-1,24-24,25 25,-25-25,-24 0,24 24,-50 1,51-25,-26 24,50 1,-25-25,0 0,1 0,-1 24,0-24,0 0,0 0,25 25,0-1,0 1,0-1,25-24,-25 25,0-1,25 1,0-25,-25 24,25 1,-25-1,24-24,1 25,0-25,-25-25,25-24,0 25,-25-1,24 1,-24-1,0 1,0-1,0 1,0-1,0 1,-24-1,-1 25,0 0,25-24,0-1,-50 25,26 0,-26-24,25 24,-24 0,24 0,25-25,25 1,-1 24,1 0,0 0,-25-25,25 25,0 0,-1 0,1 0,25 0,-25 0,-1 0,1 0,0 0</inkml:trace>
</inkml:ink>
</file>

<file path=ppt/ink/ink4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8:14.5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25,'0'-15,"25"15,0 0,0 0,24 0,1 0,24 0,50 0,-49 0,24 0,-74 0,49 0,-49 0,25 0,-26 0,1 0,0 0,25 0,-26 0,26 0,0 0,-26 0,1 0,0 0,0 0,0 0,-1 0,1 0,0 0,25 0,-26 0,26 15,0-15,-1 0,26 13,-50-13,-1 0,1 0,0 0,0 0,0 0,-1 0,26 0,-25 0,24 0,26 0,-50 0,24 0,-24 0,49 0,-24 0,0 0,-26 0,1 0,0 0,25 0,-26 0,1 0,0 0,0 0,0 0,24 0,1 0,0 0,-26 0,26 0,-25 0</inkml:trace>
</inkml:ink>
</file>

<file path=ppt/ink/ink4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8:45.18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381 0,'26'0,"-1"0,0 0,1 0,-1 0,-50 0,-1 0,26 25,-25-25,0 0,-1 25,-76 50,77-75,-77 50,52-25,-1-25,25 0,1 25,50-25,1 0,-1 0,1 0,-1 0,0 0,1 0,-1 0,1 0,-1 0,0 0,1 0,-1 0,1 0,-26 25,25-25,1 0,-26 25,-26-25,26 25,-25-25,-1 0,26 25,-25-25,25 25,-26-25,26 25,26-25,-1 0,1 0,-1 0,-25 25,26-25,-1 0</inkml:trace>
</inkml:ink>
</file>

<file path=ppt/ink/ink4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8:48.68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126 28,'25'0,"-1"0,-24-24,26 24,-1 0,-50 0,-1 0,52 0,-1 0,0 0,-25 24,25-24,1 22,-1-22,0 0,-50 0,0 0,25 24,-26-24,1 0,0 0,0 0,25 24,-26-24,2 0,-1 0,0 0,25 24,-26-24,1 0,50 0,1 0,-26 23,25-23,0 0,-25 24,24-24,-48 0,-1 0,25 24,-25-24,-1 0,1 0,0 0,25 23,-25-23,50 23,0-23,0 0,-25 24,26-24,-1 0,0 0,-1 0,2 0,-1 0,0 0</inkml:trace>
</inkml:ink>
</file>

<file path=ppt/ink/ink4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8:55.21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 28,'27'0,"-1"0,0 0,-26-23,26 23,0 0,1 0,-1 0,0 0,0 0,0 0,-52 0,0 0,26 23,-26-23,0 0,-1 0,27 22,27-22,-1 0,0 0,0 0,-26 23</inkml:trace>
</inkml:ink>
</file>

<file path=ppt/ink/ink4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9:00.57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47,'25'0,"-1"0,1 0,0-24,1 24,-1 0,-1 0,1 0,-25-24,25 24</inkml:trace>
</inkml:ink>
</file>

<file path=ppt/ink/ink4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19:02.86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25,'25'0,"-1"0,1 0,0 0,0 0,-1 0,1 0,0 0,-1 0,1 0,0 0,0-21,-1 21,1 0,25 0,-125 0,1 0,0 0,49 21,-24-21,24 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2:46.76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97,'25'0,"0"0,-25-24,25 24,0 0,0 0,-25-24,25 24,0 0,0 0,-25-25,25 25,0 0,-25-24</inkml:trace>
</inkml:ink>
</file>

<file path=ppt/ink/ink5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22:56.64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32 199,'25'0,"0"0,25-21,24 21,-49 0,49 0,-49 0,74 0,-50 0,50 0,-49 0,49 0,-50 0,-24 0,49 0,-49 0,49 0,-49 0,24 0,1 0,-25 0,49 21,-49-21,24 0,-24 0,0 0,24 20,50-20,0 0,-74 0,74 0,-50 0,51 21,-76-1,51-20,-1 0,-49 0,24 0,25 0,25 0,-49 0,98 0,-123 0,74 0,-25 0,-49 0,25 0,-1 0,-24 0,0 0,-1 0,1 0,25 0,-26 0,1 0,0 0,0 0,24 0,-24 0,0 0,-1 0,1 0,0 0,0 0,-1 0,1 0,0 0,0 0,-1 0,1 0,0 0,0 0,-1 0,1 0,25 0,-26 0,51 0,-26 0,1 0,-25 0,24 0,-24 0,0 0,-1 0,-48 0,24 22,-25-22,0 0,-49 20,49 1,-24-1,-1-20,25 0,-24 0,49 21,-25-21,0 0,0 0,1 0,-1 0,0 0,0 0,1 20,-1-20,0 0,0 0,1 0,-1 0,0 0,-24 0,-1 0,-24 0,24 0,-24 0,0 0,49 0,-49 0,24 0,1 0,-1 0,26 0,-26 0,25 0,-24 21,-1-21,26 0,-26 0,1 0,24 0,0 20,-24-20,-26 0,1 20,0 1,49-21,-49 0,-1 0,1 0,49 0,-74 0,75 0,-75 0,24 0,51 0,-75 0,49 0,-24 0,49 0,-24 0,-26 0,51 0,-51 0,26 0,24 0,0 0,1 0,-26 0,1 0,24 0,-25 0,-24 0,49 0,1 0,-1 0,0 0,0 0,-24 0,24 0,0 0,1 0,-1 0,-25 0,26 0,-1 0,0 0,0 0,0-21,1 21,24-20,0 0,0-1,0 1,0-1,0 1,0-21,0-1,0 21,0 1,0-1,0-19,0-1,0 20,0 1,0-1,0 1,24 20,26 0,24 0,1 0,-51 0,51 0,-51 0,26 0,-25 0,-1 0,1 0,0 0,74 0,-74 0,74 0,-50 0,50 0,-49 0,24 0,-49 0,-1 0,1 0,25 0,-26 0,1 0,74 20,25 1,-75-21,50 20,-49 1,49-21,-50 0,51 20,-51-20,75 21,-50-1,-24-20,49 20,0-20,-75 0,26 0,24 0,-49 0,49 0,-49 0,24 0,-24 0,0 0,0 0,-1 0,26 0,-25 0,24 0,-24 0,0 0,24 0,25 0,-74 21,50-21,-25 0,-1 0,26 0,-1 0,1 0,-25 0,24 0,-24 0,0 0,-1 0,1 0,74 0,-74 20,49-20,-49 0,49 0,-49 0,0 0,-25 21,0-1,0 2,0-2,0 1,-25-21,25 20,0 1,0-1,0 1,-25-21,1 0,-1 0,0 0,25 20,-25-20,1 20,-1-20,-50 0,1 0,49 0,-24 0,24 0,-49 0,49 0,-24 0,-1 0,25 0,1 0,-1 0,0 0,-24 0,-50 0,24-20,51 20,-51 0,51-20,-51 20,51 0,-1 0,-25 0,-24-21,49 21,-24-20,-1 20,26 0,-1 0,-25-21,26 21,-1 0,0 0,0-20,1 20,-1 0,0 0,0 0,-24-41</inkml:trace>
</inkml:ink>
</file>

<file path=ppt/ink/ink5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23:03.49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0,'25'0,"0"0,0 0,0 0,50 0,24 0,-74 0,100 0,-76 25,75-25,-49 24,0-24,-50 25,0-25,24 0</inkml:trace>
</inkml:ink>
</file>

<file path=ppt/ink/ink5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37:17.03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0 240,'0'-51,"22"51,-1 0,1 0,42 0,-20 0,20 0,-21 0,22 0,21 0,-21 0,-22 0,-22 0,22 0,1 0,20 0,-21 0,-21 0,21 0,0 0,0 0,-21 0,21 0,-22 0,44 0,0 0,-44 0,22 0,-21 0,21 0,0 0,0 0,-21 0,21 0,0 0,-22 0,22 0,-21 0,-1 0,1 0,21 0,0 0,-21 0,21 0,0 0,-22 0,44 0,-22 0,22 51,-1-51,-21 0,-21 0,0 52,-1-52,1 0,-1 0,22 0,-21 0,21 51,-22-51,-21 52,22-52,0 0,-1 0,22 0,-21 0,-1 0,1 0,-1 0,1 0,-1 0,1 0,0 0,-22 52,43-52,-22 0,-42 0,-22 0,21 51,-21 1,0-52,21 51,1-51,-1 0,1 52,-1-52,1 0,-23 0,1 52,0-52,22 0,-1 0,-21 0,22 0,-1 0,0 0,1 0,-22 0,0 0,21 0,-21 0,22 0,-22 0,-1 0,1 0,0 0,-21 0,21 0,21 0,-21 0,21 0,1 0,-1 0,1 0,-22 0,21 0,1 0,-44 0,43 0,-21 0,0-52,0 52,22 0,-1 0,-21 0,21 0,-21 0,22 0,-44 0,0 0,44 0,-22 0,21 0,-42 0,21 0,-22 0,43 0,1 0,-22 0,21 0,1 0,-1 0,1 0,-1 0,0 0,1 0,-1 0,-21 0,22 0,-22 0,21 0,1 0,-23 0,23 0,-1 0,1 0,-1 0,22-52,0 1,0-1,0 1,0-1,-21 52,21-52,0 1,0-1,0 1,21-1,1 0,-1 52,1 0,-22-51,21 51,1 0,0 0,-1 0,-21 51,22-51</inkml:trace>
</inkml:ink>
</file>

<file path=ppt/ink/ink5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27:40.24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0 122,'0'-24,"25"24,0-25,-1 25,1 0,25 0,-25 0,-1 0,1 0,0 0,0 0,0 0,0 25,-1-25,-48 0,-1 0,0 0,-25 0,25 24,1-24,-1 0,0 0,50 0,0 0,-1 0,26 0,-25 0,0 0,0 0,-1 0,1 0,0 0,0 0,-25-24,25 24,-1 0,-24-25,0 1,0-1,0 1,0 48,-24-24,24 25,-25-25,25 24,-25-24,0 0,0 0,25 25,-24-25,24 24,-25-24,0 0,0 0,0 24,0-24,1 0,24 25</inkml:trace>
</inkml:ink>
</file>

<file path=ppt/ink/ink5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27:46.29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0 122,'25'0,"-1"0,-24-24,25 24,-25-25,25 25,-25-24,24 24,-24-24,25 24,-1 0,-24-24,25 24,0 0,-1 0</inkml:trace>
</inkml:ink>
</file>

<file path=ppt/ink/ink5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28:57.22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150 147,'25'0,"-25"-23,25 23,24 0,50 0,-74 0,99 0,-99 0,99 0,24 0,-123 0,49 0,-49 0,25 0,-26 0,1 0,0 0,0 0,-1 0,26 0,-1 0,51 0,-1 0,-75 0,51 0,-51 0,51 0,-26 0,-24 0,0 0,24 0,1 0,-25 0,-1 0,26 0,-25 0,24 0,26 0,-26 0,25 0,-24 0,-1 0,-24 0,50 0,-51 0,51 0,24 23,-75-23,26 0,-25 0,49 0,-49 0,0 0,-1 0,26 0,-1 23,1-23,-1 24,-24-24,25 0,-1 0,-24 23,74-23,-74 23,49-23,-24 23,24-23,-49 0,74 0,-25 0,-49 0,24 0,1 0,-25 0,24 0,1 0,-25 0,-1 0,1 0,0 0,0 0,-1 0,1 0,0 0,0 0,24 0,1 0,-25 0,-1 0,1 0,0 0,0 0,-1 0,1 0,0 0,0 0,-1 0,26 0,-25 0,0 0,24 0,-24 0,0 0,-1 0,26 0,-25 0,-1 0,1 0,0 0,0 0,24 0,1 0,-50 24,25-24,-1 0,1 0,-50 0,1 0,-1 0,-25 0,1 0,-1 0,-24-24,49 24,-49-23,49 23,-24 0,24 0,-25 0,1 0,24-23,0 23,0 0,1-23,-1 23,-25 0,26 0,-1 0,-50 0,51 0,-26-24,25 24,1-23,-26 23,1 0,-26 0,75-23,-74 23,49 0,-74-22,50 22,-26 0,1-24,49 24,-24 0,24 0,-25 0,26 0,-26 0,25 0,1 0,-51 0,26 0,24 0,-49 0,49 0,-49 0,49 0,-74 0,49 0,25 0,-49 0,25 0,-26 0,26 0,-1 0,1 0,24 0,-25 0,26 0,-51 0,26 0,-25 0,49 0,-25 0,25 0,-24 0,-1 0,1 0,-1 0,26 0,-1 0,-25 0,25 0,-24 0,24 0,0 0,-49 0,25 0,24 0,-25 0,26 0,-1 0,0 0,0 0,0 0,1 0,-1 0,-25 0,-24 0,25 0,-26 0,50 0,-24 0,24 0,0 0,1 0,-1 0,0 0,0 0,1 0,-1 0,0-23,0 23,-24 0,24 0,-49 0,49 0,-25 0,1 0,24 0,0 0,1 0,24 23,-50-23,25 0,0 24,1-24,-26 22,25 24,1-46,24 24,0-1,0 0,0 0,24 1,1-24,-25 23,25-23,-25 23,25-23,-1 0,1 0,25 0,49 22,-50-22,26 24,-51-24,26 0,-25 0,0 0,-1 0,1 0,0 0,0 0,-1 0,1 0,25 0,-1 0,1 0,24 0,0 0,-24 0,-1 0,-24 0,0 0,0 0,-1 0,26 0,24 0,-24 0,-25 0,24 0,25 0,1 0,-51 0,51 0,-26 0,26 0,-51 0,26 0,-25 0,-1 0,1 0,0 0,0 0,0 0,-1 0,1 0,25 0,-26 0,26 0,-25 0,-1 0,26 0,-25 0,24 0,-24 0,0 0,24 0,-24 0,0 0,24 0,1 0,-25 0,24 0,26 0,-51 0,26 0,-25 0,-1 0,1 0,0 0,24 0,-24 0,25 0,-25 0,24 0,-24 0,49 0,-49 0,0 0,-1 0,1 0,0 0,0 0,-1 0,1 0,0 0,0 0,0 0,24 0,-24 0,24 0,1 0,24 0,-49 0,25 0,-26 0,1 23,0-23,0 0,-1 0,26 0,-25 0,-1 0,26 0,-25 0,-1 0,26 0,-25 0,24 0,-24 23,25-23,-26 0,1 0,0 0,0 0,-1 0,1 0,0 0,25 0,-1 0,-24 0,0 0,-1 0,1 0,0 0,0 0,-1 0,1 0,0 0,0 0,24 0,-24 0,0 0,0 0,-1 0,1 0,0 0,0 0,-1 0,1 0,-25-23,25 0,0 23,-25-24,24 24,-24-22,25 22,-25-23,0 0,0-1,0 1,0 0,0 0,-25 23,25-24,-24 24,-1 0,25-23,-25 23,0 0,1 0,-1-23,0 23,0 0,-24 0,24-22,0 22,-24 0,24 0,0 0,0 0,1 0,-26 0,1 0,49-24,-50 24,25 0,1 0,-26 0,0-23,26 23,-1 0,0 0,0-23,1 23,-1 0,0 0,0 0,1 0,-1 0,-25 0,25 0,-24 0,24 0,0 0,1 0,-1 0,0 0,0 0,1 0,-1 0,0 0,0 0,1 0,-1 0,0 0,0 0,0 0,1 0,-1 0,0 0,-24 0,24 0,-25 0,1 0,24 0,-25 0,26 0,-1 0,0 0,0 0,-24 0,24 0,0 0,1 0,-26 0,-24 0,49 0,-74 0,-74 0,98 0,-73 0,73 0,-148 0,149 0,-149-23</inkml:trace>
</inkml:ink>
</file>

<file path=ppt/ink/ink5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38:58.63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50,'0'-25,"25"1,0 24,-1 0,1 0,74 0,-74 0,75 0,-76 0,51 0,-1 24,25-24,-74 0,25 0,24 0,-49 0,25 0,-26 0,26 0,-25 0,24 0,-24 0,0 0,0 0,0 0,-1 0,1 0,0 0,25 0,-26 0,26 0,-25 0,49 25,-24-25,-25 25,74-25,-74 0,24 0,1 24,24-24,-24 0,0 0,-26 0,26 0,-25 0,24 0,26 0,-50 0,-1 0,1 0,-25 25,-25-1,-24-24,49 24,-50 0,1 1,-1-1,0 1,26-25,-51 25,50-25,1 0,-1 0,-25 0,25 0,-24 0,-1 0,-49 0,49-25,-24 0,24 25,-49 0,25-24,24 24,0 0,1-25,-1 25,25 0,1 0,-1 0,0 0,-25 0,26 0,-26 0,25 0,-24 0,24 25,0-25,0 0</inkml:trace>
</inkml:ink>
</file>

<file path=ppt/ink/ink5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41:37.76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43,'25'0,"25"0,24 0,-49 19,74-19,-49 0,24 0,-24 18,25-18,-26 0,-24 0,0 0,0 0,0 0,-1 0,1 0,25 0,-25 0,0 0,-1 0,1 0,25 0,-25 0,0 0,-1 0,1 0,0 0,25 0,-25 0,24 0,-24 0,25 19,-25-19,24 0,-24 0,25 0,-25 0,-1 0,1 18,0-18,0 0,0 0,24 0,-24 0,0 0,0 0,0 0,0 0,0 0,-1 0,1 0,25 0,-25 0,24 0,-24 0,0 0,25 0,-25 0,-1 0,1 0,0 0,0 0,0 0,49 0,-49 0,25 0,-25 0,24 0,-24 0,0 0,0 0,0 0,-25-18,24 18,-24-19,-24 19,-1 0,-25 0,0-18,-24 18,24 0,25 0,-24-19,24 19,0 0,0 0,25-18,-25 18,1 0,-26 0,25 0,0 0,-49 0,-26 0,51 0,-51 0,75 0,-49 0,49 0,-25 0,26 0,-1 0,0 0,0 0,0 0,0 0,1 0,-26 0,-25 0,51 0,-26 0,25 0,-49 0,49 0,-25 0,0 0,1 0,24 0,0 0,0 0,0 0,1 0,-1 0,0 0,0 0</inkml:trace>
</inkml:ink>
</file>

<file path=ppt/ink/ink5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41:13.83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8,'25'0,"0"0,-1 0,51 0,-50 0,74 0,-25 0,-49 0,50 0,-51 0,76 0,-51 0,1 0,-1 0,-24 0,0 0,0 0,0 0,-1 0,1 0,0 0,0 0,0 0,-1 0,26 0,-25 0,24 0,-24 0,0 17,0-17,0 0,0 0,-1 0,1 0,0 0,0 0,24 0,-24 0,0 0,0 0,0 0,-1 0,1 0,0 0,0 0,0 0,-1 0,1 16,25-16,-25 0,-1 0,1 0,0 0,0 0,24 0,-24 0,25 0,-1 0,-24 0,0 0,25 0,-26 0,1 0,0 0,0 0,0 0,0 0,-1 0</inkml:trace>
</inkml:ink>
</file>

<file path=ppt/ink/ink5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43:35.59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125 262,'0'-22,"24"22,1 0,0-24,74 24,-49-23,74 23,-99 0,75 0,49 0,-125 0,76 0,-75 0,49 0,-49 0,25 0,-26 0,1 0,25 0,-25 0,0 0,-1 0,51 0,-50 0,25 0,-1 0,1 0,24 0,-49 0,0 0,0 0,25 0,-26 0,1 0,0 0,0 0,-50-23,-25 23,1-24,-100 24,99 0,-124-23,100 0,-100 0,99-1,-74 24,100 0,-51-23,51 23,24-23,0 23,0 0,0 0,-25 0,1 0,24 0,0 0,0 0,0 0,1 0,-1 0,0 0,-25 0,-24 0,24 23,50 0,25-23,25 24,24-1,-24-23,49 23,-24-23,-26 0,1 23,-25-23,25 24,-26-24,26 0,0 0,24 0,-49 23,25-23,24 23,-49-23,50 0,24 0,-25 0,-24 0,-25 24,25-24,-25 0,-1 22,1-22,0 0,25 0,-25 23,-1-23,26 23,49-23,-74 24,25-24,-25 0,0 0,-1 0,1 23,25-23,-25 23,0-23,-1 0,1 0,0 0,0 0,0 0,0 0,0 0,-1 0,1 0,-50 23,1-23,-101 24,100-24,-74 0,25 0,-26 0,51 0,-76 0,51 0,49 0,0 0,0 0,1 0,-1 0,0 0,-25 0,25 0,0 0,-49 0,24 0,1 0,-26 0,25 0,26 0,24 23,-25-23,0 0,0 0,-25 23,26-23,-1 0,-25 0,25 0,-24 0,24 0,-50 0,50 0,-24 0,24 0,0 0,-25 0,25 0,-24 0,24 0,0 0,0 0,0 0,1 0,-1 0,0-23,25 0,-25 23,25-24,-25-22,25 23,-25 23,25-24,0 1,0 0,0 1,25-2,0 24,25-23,-1 0,-24 23,25 0,24-24,-49 24,25 0,-25 0,24 0,-24 0,0 0,0 0,25 0,-25 0,-1 0,1 0,25 0,24 0,-24 0,0 0,-1 0,1 0,-25 0,25 0,-26 0,26 0,-25 0,0 0,49 0,-49 0,50 0,-50 0,24 0,-24 0,25 0,-25 0,24 0,-24 0,0 0,0 0,0 0,-1 0,1 0,0 0,0 0,0 0,0 0,-1 0,1 0,50 0,-50 0,24 0,-24 0,0 0,25 0,-1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2:49.26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0,'49'0,"-25"0,25 0,-24 0,-1 0</inkml:trace>
</inkml:ink>
</file>

<file path=ppt/ink/ink6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43:45.56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0-1,'25'0,"0"0,-1 0,1 0,1 0,-1 0,0 0,-25 25,24-25,1 23</inkml:trace>
</inkml:ink>
</file>

<file path=ppt/ink/ink6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44:00.30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103 50,'25'0,"1"0,0 0,-1 0,1 0,-26-21,26 21,-1 0,1 0,-1 0,1 0,-26-23,26 23,-1 0,-50 0,-1 0,0 0,1 0,-26 23,-26-2,25-21,1 0,25 0,1 0,-1 23,52-23,-1 0,1 0,0 0,-1 0,1 0,25 0,-25 0,0 0,-1 0</inkml:trace>
</inkml:ink>
</file>

<file path=ppt/ink/ink6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54:20.5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25,'25'0,"-1"0,1 0,-1-25,0 25</inkml:trace>
</inkml:ink>
</file>

<file path=ppt/ink/ink6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54:31.3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0,'25'0,"0"0,-1 0,-24 25,25-25,0 0,-25 25,25-25,0 0,-1 0,-24 24</inkml:trace>
</inkml:ink>
</file>

<file path=ppt/ink/ink6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55:14.28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52,'25'0,"0"0,-25-26,25 26,0-26</inkml:trace>
</inkml:ink>
</file>

<file path=ppt/ink/ink6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47:20.29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30 145,'24'0,"1"0,0 0,24 0,1 0,-25-25,24 25,-24 0,49 0,-24 0,49 0,0 0,-74 0,49 0,-49 0,24 0,-24 0,25 0,-1 0,26 0,-51 0,51 0,-50 0,24 25,-24-25,49 0,-24 24,-1-24,1 24,-25-24,49 0,-49 0,-1 0,1 0,0 0,0 0,-25 24,25-24,-1 0,1 0,0 0,-25 25,25-25,-1 0,26 24,0 0,-26-24,1 0,-25 25,-25-2,1-23,-51 0,-98 0,24 0,100 0,-100 0,99 0,-49 0,50 0,-1 0,25 0,1 0,-1 0,0 0,0 0,-49 0,49 0,-24 0,24 0,-25 0,-24 0,49 0,1 0,-1 0,0 0,0 0,0 0,-24 0,24 0,-24 0,-26 0,26 0,24 0,0 0,25-23,-25 23,1-25,-1 1,0 0,0-1,1 1,-1 24,25-24,0 0,0-1,0 2,25-1,-1-1,1 1,0 24,24 0,-24 0,0-24,0 24,-1 0,1 0,0 0,0 0,24 0,-24 0,49 24,-49-24,50 0,48 0,-98 24,49-24,-49 0,50 25,-26-25,-24 0,0 0,-1 0,26 0,-25 0,0 0,-1 0,1 0,0 0,0 0,24 0,-24 0,0 0,24 0,1 0,-1 0,-24 0,25 0,-26 0,1 0,0 0,0 0,0 0,49 24,-49-24,24 0,-24 0,49 23,-49-23,25 0,-26 25,1-25,0 0,0 0,-1 0,1 0,0 0,-25 24,25-24,0 0,-1 0,1 24,0 0,0-24,-1 0,-24 25,25-25,-25 48,0-23,-25-25,25 23,-24-23,24 24,-25 1,0-25,-24 0,24 24,0-24,0 0,0 0,25 24,-24-24,-1 0,-25 0,1 0,-1 0,1 0,-26 0,1 0,49 0,-24 0,-1 0,1 0,24 0,0 0,0 0,1 0,-26 0,0 0,26 0,-26 0,25-24,-24 24,24 0,-24 0,-1 0,25-24,0 24,-24 0,24 0,-24 0,-1 0,0 0,26 0,-26 0,25 0,-24 0,-1 0,26 0,-1 0,0 0,0 0,25-25,-25 25,1 0,-26 0,25 0,-24 0</inkml:trace>
</inkml:ink>
</file>

<file path=ppt/ink/ink6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29T08:49:19.11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49 225,'-25'0,"50"0,25 0,0 24,-1-24,1 24,0-24,-26 0,1 0,0 0,0 0,0 25,24-25,1 0,-25 0,0 0,24 25,-24-25,0 0,0 0,0 25,24-25,-24 0,25 0,-25 0,0 0,-1 0,1 0,0 0,0 0,0 25,0-25,24 0,-24 0,25 0,-26 0,-24 25,25-25,0 0,0 0,0 0,0 0,-1 0,1 0,0 0,0 0,0 0,0 0,-1 0,1 0,0 0,0 0,0 0,0 0,24 0,-24 0,0 0,0 0,-25-25,-25 25,0 0,0-25,0 25,1 0,-1 0,0 0,0 0,0 0,0 0,25-25,-24 25,24-25,-50 25,25-25,-25 1,1 24,24-24,-25 24,25-25,-49 25,24 0,50-25,-74 25,49 0,-25 0,26 0,-51-25,50 25,-24-25,-1 25,0 0,25-25,1 25,-1 0,0 0,0 0,0 0,25-25,-49 25,-1 0,0 0,-24-25,49 25,-50 0,51-25,-51 25,50 0,0-25,1 25,24 25,0 0,0 0,0 0,0 0,24-25,-24 25,25-25,-25 25,0 0,0 0,0-1,25 0,-25 1,0 0,25-25,-25 25,25 0,0 0,-1 0,1 0,0-25,0 0,25 25,-1-1,-24-24,25 0,-50 25,25-25,-1 0,1 0,0 0,0 0,0 0,0 0,-1 0,26 0,-25 0,0 0,24 0,-24 0,0-25,0 25,0 0,0 0,-1 0,26 0,-25 0,0 0,24 0,1 0,24 0,-49 0,0 0,0 0,25 0,-26 0,1 0,0 0,0-24,0 24,0-25,-1 25,1 0,0-25,0 25,0 0,-25-25,25 25,-25-25,24 25,1 0,0-25,0 25,0 0,24-25,-24 0,0 25,0 0,-25-25,25 25,0 0,-1 0,-24-24,25 24,-25-24,-25 24,1-25,-1 25,0 0,0 0,0 0,25-25,-25 25,1 0,-1 0,0 0,0 0,0 0,-24 0,24 0,0 0,0 0,0 0,0 0</inkml:trace>
</inkml:ink>
</file>

<file path=ppt/ink/ink6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02T17:35:56.11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0,'49'0,"-24"0,25 0,-25 0,0 0,-1 0,1 25,0-25,0 0,0 0,0 0,-25 25,24-25,1 0,0 25,25-25,-25 0,-25 25,49-25,-24 0,0 0,0 0,0 0,-1 0,1 0,0 0,0 0,0 0,-1 0,-24 25,25-25,0 0,0 0,0 0,0 0,-1 0,1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2:51.16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73,'24'0,"1"0,0 0,-1-24,1 24,-1-26,1 26,0-24,-1 24,1 0</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2:57.78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47,'0'-23,"25"-1,0 24,25 0,-26 0,1 0,49 0,-25 0,-24 0,25 0</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30T11:23:04.05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26,'0'-26,"25"26,-1 0,1 0,0 0,0 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10/4/2019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10/4/2019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10/4/2019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10/4/2019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6BBB98-BA0D-45BB-9289-46114DA053DA}" type="datetimeFigureOut">
              <a:rPr lang="el-GR" smtClean="0"/>
              <a:pPr/>
              <a:t>10/4/2019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26BBB98-BA0D-45BB-9289-46114DA053DA}" type="datetimeFigureOut">
              <a:rPr lang="el-GR" smtClean="0"/>
              <a:pPr/>
              <a:t>10/4/2019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126BBB98-BA0D-45BB-9289-46114DA053DA}" type="datetimeFigureOut">
              <a:rPr lang="el-GR" smtClean="0"/>
              <a:pPr/>
              <a:t>10/4/2019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126BBB98-BA0D-45BB-9289-46114DA053DA}" type="datetimeFigureOut">
              <a:rPr lang="el-GR" smtClean="0"/>
              <a:pPr/>
              <a:t>10/4/2019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BBB98-BA0D-45BB-9289-46114DA053DA}" type="datetimeFigureOut">
              <a:rPr lang="el-GR" smtClean="0"/>
              <a:pPr/>
              <a:t>10/4/2019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BB98-BA0D-45BB-9289-46114DA053DA}" type="datetimeFigureOut">
              <a:rPr lang="el-GR" smtClean="0"/>
              <a:pPr/>
              <a:t>10/4/2019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BB98-BA0D-45BB-9289-46114DA053DA}" type="datetimeFigureOut">
              <a:rPr lang="el-GR" smtClean="0"/>
              <a:pPr/>
              <a:t>10/4/2019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3000">
              <a:srgbClr val="D4DEFF"/>
            </a:gs>
            <a:gs pos="83000">
              <a:srgbClr val="D4DEFF"/>
            </a:gs>
            <a:gs pos="100000">
              <a:srgbClr val="96AB94"/>
            </a:gs>
          </a:gsLst>
          <a:lin ang="5400000" scaled="0"/>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BBB98-BA0D-45BB-9289-46114DA053DA}" type="datetimeFigureOut">
              <a:rPr lang="el-GR" smtClean="0"/>
              <a:pPr/>
              <a:t>10/4/2019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D6C90-473A-4CB3-AFE5-4355DEA8BDA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customXml" Target="../ink/ink10.xml"/><Relationship Id="rId18" Type="http://schemas.openxmlformats.org/officeDocument/2006/relationships/image" Target="../media/image30.emf"/><Relationship Id="rId26" Type="http://schemas.openxmlformats.org/officeDocument/2006/relationships/image" Target="../media/image34.emf"/><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27.emf"/><Relationship Id="rId17" Type="http://schemas.openxmlformats.org/officeDocument/2006/relationships/customXml" Target="../ink/ink12.xml"/><Relationship Id="rId25" Type="http://schemas.openxmlformats.org/officeDocument/2006/relationships/customXml" Target="../ink/ink16.xml"/><Relationship Id="rId2" Type="http://schemas.openxmlformats.org/officeDocument/2006/relationships/image" Target="../media/image18.jpeg"/><Relationship Id="rId16" Type="http://schemas.openxmlformats.org/officeDocument/2006/relationships/image" Target="../media/image29.emf"/><Relationship Id="rId20" Type="http://schemas.openxmlformats.org/officeDocument/2006/relationships/image" Target="../media/image31.emf"/><Relationship Id="rId29" Type="http://schemas.openxmlformats.org/officeDocument/2006/relationships/customXml" Target="../ink/ink18.xml"/><Relationship Id="rId1" Type="http://schemas.openxmlformats.org/officeDocument/2006/relationships/slideLayout" Target="../slideLayouts/slideLayout7.xml"/><Relationship Id="rId6" Type="http://schemas.openxmlformats.org/officeDocument/2006/relationships/image" Target="../media/image24.emf"/><Relationship Id="rId11" Type="http://schemas.openxmlformats.org/officeDocument/2006/relationships/customXml" Target="../ink/ink9.xml"/><Relationship Id="rId24" Type="http://schemas.openxmlformats.org/officeDocument/2006/relationships/image" Target="../media/image33.emf"/><Relationship Id="rId5" Type="http://schemas.openxmlformats.org/officeDocument/2006/relationships/customXml" Target="../ink/ink6.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image" Target="../media/image35.emf"/><Relationship Id="rId10" Type="http://schemas.openxmlformats.org/officeDocument/2006/relationships/image" Target="../media/image26.emf"/><Relationship Id="rId19" Type="http://schemas.openxmlformats.org/officeDocument/2006/relationships/customXml" Target="../ink/ink13.xml"/><Relationship Id="rId4" Type="http://schemas.openxmlformats.org/officeDocument/2006/relationships/image" Target="../media/image23.emf"/><Relationship Id="rId9" Type="http://schemas.openxmlformats.org/officeDocument/2006/relationships/customXml" Target="../ink/ink8.xml"/><Relationship Id="rId14" Type="http://schemas.openxmlformats.org/officeDocument/2006/relationships/image" Target="../media/image28.emf"/><Relationship Id="rId22" Type="http://schemas.openxmlformats.org/officeDocument/2006/relationships/image" Target="../media/image32.emf"/><Relationship Id="rId27" Type="http://schemas.openxmlformats.org/officeDocument/2006/relationships/customXml" Target="../ink/ink17.xml"/><Relationship Id="rId30" Type="http://schemas.openxmlformats.org/officeDocument/2006/relationships/image" Target="../media/image3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customXml" Target="../ink/ink24.xml"/><Relationship Id="rId18" Type="http://schemas.openxmlformats.org/officeDocument/2006/relationships/image" Target="../media/image45.emf"/><Relationship Id="rId26" Type="http://schemas.openxmlformats.org/officeDocument/2006/relationships/image" Target="../media/image49.emf"/><Relationship Id="rId3" Type="http://schemas.openxmlformats.org/officeDocument/2006/relationships/customXml" Target="../ink/ink19.xml"/><Relationship Id="rId21" Type="http://schemas.openxmlformats.org/officeDocument/2006/relationships/customXml" Target="../ink/ink28.xml"/><Relationship Id="rId7" Type="http://schemas.openxmlformats.org/officeDocument/2006/relationships/customXml" Target="../ink/ink21.xml"/><Relationship Id="rId12" Type="http://schemas.openxmlformats.org/officeDocument/2006/relationships/image" Target="../media/image42.emf"/><Relationship Id="rId17" Type="http://schemas.openxmlformats.org/officeDocument/2006/relationships/customXml" Target="../ink/ink26.xml"/><Relationship Id="rId25" Type="http://schemas.openxmlformats.org/officeDocument/2006/relationships/customXml" Target="../ink/ink30.xml"/><Relationship Id="rId2" Type="http://schemas.openxmlformats.org/officeDocument/2006/relationships/image" Target="../media/image19.jpeg"/><Relationship Id="rId16" Type="http://schemas.openxmlformats.org/officeDocument/2006/relationships/image" Target="../media/image44.emf"/><Relationship Id="rId20" Type="http://schemas.openxmlformats.org/officeDocument/2006/relationships/image" Target="../media/image46.emf"/><Relationship Id="rId29" Type="http://schemas.openxmlformats.org/officeDocument/2006/relationships/customXml" Target="../ink/ink32.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customXml" Target="../ink/ink23.xml"/><Relationship Id="rId24" Type="http://schemas.openxmlformats.org/officeDocument/2006/relationships/image" Target="../media/image48.emf"/><Relationship Id="rId5" Type="http://schemas.openxmlformats.org/officeDocument/2006/relationships/customXml" Target="../ink/ink20.xml"/><Relationship Id="rId15" Type="http://schemas.openxmlformats.org/officeDocument/2006/relationships/customXml" Target="../ink/ink25.xml"/><Relationship Id="rId23" Type="http://schemas.openxmlformats.org/officeDocument/2006/relationships/customXml" Target="../ink/ink29.xml"/><Relationship Id="rId28" Type="http://schemas.openxmlformats.org/officeDocument/2006/relationships/image" Target="../media/image50.emf"/><Relationship Id="rId10" Type="http://schemas.openxmlformats.org/officeDocument/2006/relationships/image" Target="../media/image41.emf"/><Relationship Id="rId19" Type="http://schemas.openxmlformats.org/officeDocument/2006/relationships/customXml" Target="../ink/ink27.xml"/><Relationship Id="rId4" Type="http://schemas.openxmlformats.org/officeDocument/2006/relationships/image" Target="../media/image38.emf"/><Relationship Id="rId9" Type="http://schemas.openxmlformats.org/officeDocument/2006/relationships/customXml" Target="../ink/ink22.xml"/><Relationship Id="rId14" Type="http://schemas.openxmlformats.org/officeDocument/2006/relationships/image" Target="../media/image43.emf"/><Relationship Id="rId22" Type="http://schemas.openxmlformats.org/officeDocument/2006/relationships/image" Target="../media/image47.emf"/><Relationship Id="rId27" Type="http://schemas.openxmlformats.org/officeDocument/2006/relationships/customXml" Target="../ink/ink31.xml"/><Relationship Id="rId30" Type="http://schemas.openxmlformats.org/officeDocument/2006/relationships/image" Target="../media/image5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customXml" Target="../ink/ink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customXml" Target="../ink/ink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customXml" Target="../ink/ink37.xml"/><Relationship Id="rId7" Type="http://schemas.openxmlformats.org/officeDocument/2006/relationships/customXml" Target="../ink/ink39.xml"/><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30.emf"/><Relationship Id="rId5" Type="http://schemas.openxmlformats.org/officeDocument/2006/relationships/customXml" Target="../ink/ink38.xml"/><Relationship Id="rId4" Type="http://schemas.openxmlformats.org/officeDocument/2006/relationships/image" Target="../media/image59.emf"/></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customXml" Target="../ink/ink40.xml"/><Relationship Id="rId7" Type="http://schemas.openxmlformats.org/officeDocument/2006/relationships/customXml" Target="../ink/ink42.xml"/><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63.emf"/><Relationship Id="rId5" Type="http://schemas.openxmlformats.org/officeDocument/2006/relationships/customXml" Target="../ink/ink41.xml"/><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67.emf"/><Relationship Id="rId5" Type="http://schemas.openxmlformats.org/officeDocument/2006/relationships/customXml" Target="../ink/ink44.xml"/><Relationship Id="rId4" Type="http://schemas.openxmlformats.org/officeDocument/2006/relationships/image" Target="../media/image66.emf"/></Relationships>
</file>

<file path=ppt/slides/_rels/slide42.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customXml" Target="../ink/ink45.xml"/><Relationship Id="rId7" Type="http://schemas.openxmlformats.org/officeDocument/2006/relationships/customXml" Target="../ink/ink47.xml"/><Relationship Id="rId12" Type="http://schemas.openxmlformats.org/officeDocument/2006/relationships/image" Target="../media/image73.emf"/><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70.emf"/><Relationship Id="rId11" Type="http://schemas.openxmlformats.org/officeDocument/2006/relationships/customXml" Target="../ink/ink49.xml"/><Relationship Id="rId5" Type="http://schemas.openxmlformats.org/officeDocument/2006/relationships/customXml" Target="../ink/ink46.xml"/><Relationship Id="rId10" Type="http://schemas.openxmlformats.org/officeDocument/2006/relationships/image" Target="../media/image72.emf"/><Relationship Id="rId4" Type="http://schemas.openxmlformats.org/officeDocument/2006/relationships/image" Target="../media/image69.emf"/><Relationship Id="rId9" Type="http://schemas.openxmlformats.org/officeDocument/2006/relationships/customXml" Target="../ink/ink48.xml"/></Relationships>
</file>

<file path=ppt/slides/_rels/slide4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customXml" Target="../ink/ink50.xml"/><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customXml" Target="../ink/ink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customXml" Target="../ink/ink5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customXml" Target="../ink/ink53.xml"/><Relationship Id="rId7" Type="http://schemas.openxmlformats.org/officeDocument/2006/relationships/customXml" Target="../ink/ink55.xml"/><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79.emf"/><Relationship Id="rId5" Type="http://schemas.openxmlformats.org/officeDocument/2006/relationships/customXml" Target="../ink/ink54.xml"/><Relationship Id="rId4" Type="http://schemas.openxmlformats.org/officeDocument/2006/relationships/image" Target="../media/image78.emf"/></Relationships>
</file>

<file path=ppt/slides/_rels/slide4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5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6.xml"/><Relationship Id="rId5" Type="http://schemas.openxmlformats.org/officeDocument/2006/relationships/image" Target="../media/image53.emf"/><Relationship Id="rId4" Type="http://schemas.openxmlformats.org/officeDocument/2006/relationships/customXml" Target="../ink/ink5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customXml" Target="../ink/ink59.xml"/><Relationship Id="rId7" Type="http://schemas.openxmlformats.org/officeDocument/2006/relationships/customXml" Target="../ink/ink61.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103.emf"/><Relationship Id="rId5" Type="http://schemas.openxmlformats.org/officeDocument/2006/relationships/customXml" Target="../ink/ink60.xml"/><Relationship Id="rId4" Type="http://schemas.openxmlformats.org/officeDocument/2006/relationships/image" Target="../media/image102.emf"/></Relationships>
</file>

<file path=ppt/slides/_rels/slide68.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customXml" Target="../ink/ink62.xml"/><Relationship Id="rId7" Type="http://schemas.openxmlformats.org/officeDocument/2006/relationships/customXml" Target="../ink/ink64.xml"/><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106.emf"/><Relationship Id="rId5" Type="http://schemas.openxmlformats.org/officeDocument/2006/relationships/customXml" Target="../ink/ink63.xml"/><Relationship Id="rId4" Type="http://schemas.openxmlformats.org/officeDocument/2006/relationships/image" Target="../media/image10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customXml" Target="../ink/ink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customXml" Target="../ink/ink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diagramLayout" Target="../diagrams/layout1.xml"/><Relationship Id="rId7" Type="http://schemas.openxmlformats.org/officeDocument/2006/relationships/customXml" Target="../ink/ink67.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79512" y="857232"/>
            <a:ext cx="8784976" cy="4572032"/>
          </a:xfrm>
        </p:spPr>
        <p:txBody>
          <a:bodyPr>
            <a:normAutofit/>
          </a:bodyPr>
          <a:lstStyle/>
          <a:p>
            <a:r>
              <a:rPr lang="el-GR" sz="2800" dirty="0" smtClean="0">
                <a:solidFill>
                  <a:srgbClr val="002060"/>
                </a:solidFill>
                <a:latin typeface="Arial" pitchFamily="34" charset="0"/>
                <a:cs typeface="Arial" pitchFamily="34" charset="0"/>
              </a:rPr>
              <a:t/>
            </a:r>
            <a:br>
              <a:rPr lang="el-GR" sz="2800" dirty="0" smtClean="0">
                <a:solidFill>
                  <a:srgbClr val="002060"/>
                </a:solidFill>
                <a:latin typeface="Arial" pitchFamily="34" charset="0"/>
                <a:cs typeface="Arial" pitchFamily="34" charset="0"/>
              </a:rPr>
            </a:br>
            <a:r>
              <a:rPr lang="el-GR" sz="27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Η συμβολή της ορχικής βιοψίας στη διερεύνηση της υπογονιμότητας στον άνδρα</a:t>
            </a:r>
            <a:br>
              <a:rPr lang="el-GR" sz="27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br>
            <a:r>
              <a:rPr lang="el-GR" sz="2000" dirty="0" smtClean="0">
                <a:solidFill>
                  <a:srgbClr val="002060"/>
                </a:solidFill>
                <a:latin typeface="Arial" pitchFamily="34" charset="0"/>
                <a:cs typeface="Arial" pitchFamily="34" charset="0"/>
              </a:rPr>
              <a:t/>
            </a:r>
            <a:br>
              <a:rPr lang="el-GR" sz="2000" dirty="0" smtClean="0">
                <a:solidFill>
                  <a:srgbClr val="002060"/>
                </a:solidFill>
                <a:latin typeface="Arial" pitchFamily="34" charset="0"/>
                <a:cs typeface="Arial" pitchFamily="34" charset="0"/>
              </a:rPr>
            </a:br>
            <a:r>
              <a:rPr lang="el-GR" sz="2000" dirty="0" smtClean="0">
                <a:solidFill>
                  <a:srgbClr val="002060"/>
                </a:solidFill>
                <a:latin typeface="Arial" pitchFamily="34" charset="0"/>
                <a:cs typeface="Arial" pitchFamily="34" charset="0"/>
              </a:rPr>
              <a:t/>
            </a:r>
            <a:br>
              <a:rPr lang="el-GR" sz="2000" dirty="0" smtClean="0">
                <a:solidFill>
                  <a:srgbClr val="002060"/>
                </a:solidFill>
                <a:latin typeface="Arial" pitchFamily="34" charset="0"/>
                <a:cs typeface="Arial" pitchFamily="34" charset="0"/>
              </a:rPr>
            </a:br>
            <a: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Βιοψία όρχεως.</a:t>
            </a:r>
            <a:b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br>
            <a: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Μορφολογικά  πρότυπα </a:t>
            </a:r>
            <a:b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br>
            <a: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συνοδά</a:t>
            </a:r>
            <a:r>
              <a:rPr lang="en-US"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υπογονιμότητας. </a:t>
            </a:r>
            <a:r>
              <a:rPr lang="el-GR" sz="3100" b="1" dirty="0" smtClean="0">
                <a:solidFill>
                  <a:srgbClr val="002060"/>
                </a:solidFill>
              </a:rPr>
              <a:t/>
            </a:r>
            <a:br>
              <a:rPr lang="el-GR" sz="3100" b="1" dirty="0" smtClean="0">
                <a:solidFill>
                  <a:srgbClr val="002060"/>
                </a:solidFill>
              </a:rPr>
            </a:br>
            <a:endParaRPr lang="el-GR" sz="3100" b="1" dirty="0">
              <a:solidFill>
                <a:srgbClr val="002060"/>
              </a:solidFill>
            </a:endParaRPr>
          </a:p>
        </p:txBody>
      </p:sp>
      <p:sp>
        <p:nvSpPr>
          <p:cNvPr id="3" name="2 - Υπότιτλος"/>
          <p:cNvSpPr>
            <a:spLocks noGrp="1"/>
          </p:cNvSpPr>
          <p:nvPr>
            <p:ph type="subTitle" idx="1"/>
          </p:nvPr>
        </p:nvSpPr>
        <p:spPr>
          <a:xfrm>
            <a:off x="1371600" y="5572140"/>
            <a:ext cx="6400800" cy="809188"/>
          </a:xfrm>
        </p:spPr>
        <p:txBody>
          <a:bodyPr>
            <a:normAutofit/>
          </a:bodyPr>
          <a:lstStyle/>
          <a:p>
            <a:r>
              <a:rPr lang="el-GR" sz="2000" dirty="0" smtClean="0">
                <a:solidFill>
                  <a:srgbClr val="002060"/>
                </a:solidFill>
                <a:latin typeface="Arial" pitchFamily="34" charset="0"/>
                <a:cs typeface="Arial" pitchFamily="34" charset="0"/>
              </a:rPr>
              <a:t>Ανδρέας  Χ.  </a:t>
            </a:r>
            <a:r>
              <a:rPr lang="el-GR" sz="2000" dirty="0" err="1" smtClean="0">
                <a:solidFill>
                  <a:srgbClr val="002060"/>
                </a:solidFill>
                <a:latin typeface="Arial" pitchFamily="34" charset="0"/>
                <a:cs typeface="Arial" pitchFamily="34" charset="0"/>
              </a:rPr>
              <a:t>Λάζαρης</a:t>
            </a:r>
            <a:endParaRPr lang="el-GR" sz="2000" dirty="0" smtClean="0">
              <a:solidFill>
                <a:srgbClr val="002060"/>
              </a:solidFill>
              <a:latin typeface="Arial" pitchFamily="34" charset="0"/>
              <a:cs typeface="Arial" pitchFamily="34" charset="0"/>
            </a:endParaRPr>
          </a:p>
          <a:p>
            <a:r>
              <a:rPr lang="el-GR" sz="2000" dirty="0" smtClean="0">
                <a:solidFill>
                  <a:srgbClr val="002060"/>
                </a:solidFill>
                <a:latin typeface="Arial" pitchFamily="34" charset="0"/>
                <a:cs typeface="Arial" pitchFamily="34" charset="0"/>
              </a:rPr>
              <a:t>Ιατρός - </a:t>
            </a:r>
            <a:r>
              <a:rPr lang="el-GR" sz="2000" dirty="0" err="1" smtClean="0">
                <a:solidFill>
                  <a:srgbClr val="002060"/>
                </a:solidFill>
                <a:latin typeface="Arial" pitchFamily="34" charset="0"/>
                <a:cs typeface="Arial" pitchFamily="34" charset="0"/>
              </a:rPr>
              <a:t>Ιστοπαθολόγος</a:t>
            </a:r>
            <a:endParaRPr lang="el-GR" sz="2000" dirty="0">
              <a:solidFill>
                <a:srgbClr val="002060"/>
              </a:solidFill>
              <a:latin typeface="Arial" pitchFamily="34" charset="0"/>
              <a:cs typeface="Arial" pitchFamily="34" charset="0"/>
            </a:endParaRPr>
          </a:p>
        </p:txBody>
      </p:sp>
      <p:sp>
        <p:nvSpPr>
          <p:cNvPr id="1026" name="AutoShape 2" descr="https://webmail01.uoa.gr/src/download.php?passed_id=28089&amp;mailbox=INBOX&amp;ent_id=1.2.2&amp;absolute_dl=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Users\Νεφέλη\Desktop\TESTICULAR BIOPSY\EIKONEΣ\400px-Testis_histology_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81339" y="1585595"/>
            <a:ext cx="4608512" cy="3686810"/>
          </a:xfrm>
          <a:prstGeom prst="rect">
            <a:avLst/>
          </a:prstGeom>
          <a:noFill/>
          <a:extLst>
            <a:ext uri="{909E8E84-426E-40DD-AFC4-6F175D3DCCD1}">
              <a14:hiddenFill xmlns:a14="http://schemas.microsoft.com/office/drawing/2010/main">
                <a:solidFill>
                  <a:srgbClr val="FFFFFF"/>
                </a:solidFill>
              </a14:hiddenFill>
            </a:ext>
          </a:extLst>
        </p:spPr>
      </p:pic>
      <p:pic>
        <p:nvPicPr>
          <p:cNvPr id="135171" name="Picture 3" descr="C:\Users\Νεφέλη\Desktop\TESTICULAR BIOPSY\EIKONEΣ\56 tes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132249"/>
            <a:ext cx="5093078" cy="46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0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156990"/>
          </a:xfrm>
        </p:spPr>
        <p:txBody>
          <a:bodyPr>
            <a:normAutofit fontScale="90000"/>
          </a:bodyPr>
          <a:lstStyle/>
          <a:p>
            <a:r>
              <a:rPr lang="el-GR" sz="1200" dirty="0" smtClean="0"/>
              <a:t/>
            </a:r>
            <a:br>
              <a:rPr lang="el-GR" sz="1200" dirty="0" smtClean="0"/>
            </a:br>
            <a:r>
              <a:rPr lang="el-GR" sz="2400" b="1" dirty="0" smtClean="0"/>
              <a:t>Τακτική ωρίμανση </a:t>
            </a:r>
            <a:r>
              <a:rPr lang="el-GR" sz="2400" dirty="0" smtClean="0"/>
              <a:t>των γεννητικών κυττάρων (σπερματικού «επιθηλίου»)</a:t>
            </a:r>
            <a:br>
              <a:rPr lang="el-GR" sz="2400" dirty="0" smtClean="0"/>
            </a:br>
            <a:r>
              <a:rPr lang="el-GR" sz="2400" dirty="0" smtClean="0"/>
              <a:t>από τη βάση προς τον κεντρικό αυλό του ορχικού σωληναρίου.</a:t>
            </a:r>
            <a:br>
              <a:rPr lang="el-GR" sz="2400" dirty="0" smtClean="0"/>
            </a:br>
            <a:r>
              <a:rPr lang="el-GR" sz="2400" dirty="0" err="1" smtClean="0"/>
              <a:t>Σπερματογόνια</a:t>
            </a:r>
            <a:r>
              <a:rPr lang="el-GR" sz="2400" dirty="0" smtClean="0"/>
              <a:t> κατά μήκος της βασικής μεμβράνης, </a:t>
            </a:r>
            <a:br>
              <a:rPr lang="el-GR" sz="2400" dirty="0" smtClean="0"/>
            </a:br>
            <a:r>
              <a:rPr lang="en-US" sz="2400" dirty="0" smtClean="0"/>
              <a:t>(</a:t>
            </a:r>
            <a:r>
              <a:rPr lang="el-GR" sz="2400" dirty="0" smtClean="0"/>
              <a:t>πρωτογενή και δευτερογενή</a:t>
            </a:r>
            <a:r>
              <a:rPr lang="en-US" sz="2400" dirty="0" smtClean="0"/>
              <a:t>)</a:t>
            </a:r>
            <a:r>
              <a:rPr lang="el-GR" sz="2400" dirty="0" smtClean="0"/>
              <a:t> σπερματοκύτταρα, </a:t>
            </a:r>
            <a:br>
              <a:rPr lang="el-GR" sz="2400" dirty="0" smtClean="0"/>
            </a:br>
            <a:r>
              <a:rPr lang="el-GR" sz="2400" dirty="0" smtClean="0"/>
              <a:t>σπερματίδες και σπερματοζωάρια.</a:t>
            </a:r>
            <a:endParaRPr lang="el-GR" sz="2400" dirty="0"/>
          </a:p>
        </p:txBody>
      </p:sp>
      <p:pic>
        <p:nvPicPr>
          <p:cNvPr id="97282" name="Picture 2" descr="C:\Users\ΤΑΝΙΑ\Desktop\Καταγραφή.JPG"/>
          <p:cNvPicPr>
            <a:picLocks noChangeAspect="1" noChangeArrowheads="1"/>
          </p:cNvPicPr>
          <p:nvPr/>
        </p:nvPicPr>
        <p:blipFill>
          <a:blip r:embed="rId2" cstate="print"/>
          <a:srcRect/>
          <a:stretch>
            <a:fillRect/>
          </a:stretch>
        </p:blipFill>
        <p:spPr bwMode="auto">
          <a:xfrm>
            <a:off x="1043608" y="1820358"/>
            <a:ext cx="6984776" cy="503764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t>Φυσιολογική σπερματογένεση σε άτομο 34 ετών.</a:t>
            </a:r>
            <a:endParaRPr lang="el-GR" sz="2800" dirty="0"/>
          </a:p>
        </p:txBody>
      </p:sp>
      <p:pic>
        <p:nvPicPr>
          <p:cNvPr id="24578" name="Picture 2" descr="C:\Documents and Settings\Administrator\Επιφάνεια εργασίας\LAZARIS\scan0004.jpg"/>
          <p:cNvPicPr>
            <a:picLocks noGrp="1" noChangeAspect="1" noChangeArrowheads="1"/>
          </p:cNvPicPr>
          <p:nvPr>
            <p:ph idx="1"/>
          </p:nvPr>
        </p:nvPicPr>
        <p:blipFill>
          <a:blip r:embed="rId2" cstate="print"/>
          <a:srcRect/>
          <a:stretch>
            <a:fillRect/>
          </a:stretch>
        </p:blipFill>
        <p:spPr bwMode="auto">
          <a:xfrm>
            <a:off x="971600" y="1340768"/>
            <a:ext cx="7281499" cy="496855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image.slidesharecdn.com/testicularbiopsyslides-131126095946-phpapp01/95/testicular-biopsy-slides-10-1024.jpg?cb=1385481708"/>
          <p:cNvPicPr>
            <a:picLocks noChangeAspect="1" noChangeArrowheads="1"/>
          </p:cNvPicPr>
          <p:nvPr/>
        </p:nvPicPr>
        <p:blipFill>
          <a:blip r:embed="rId2" cstate="print"/>
          <a:srcRect/>
          <a:stretch>
            <a:fillRect/>
          </a:stretch>
        </p:blipFill>
        <p:spPr bwMode="auto">
          <a:xfrm>
            <a:off x="1000100" y="1142984"/>
            <a:ext cx="7164288" cy="5229200"/>
          </a:xfrm>
          <a:prstGeom prst="rect">
            <a:avLst/>
          </a:prstGeom>
          <a:noFill/>
        </p:spPr>
      </p:pic>
      <p:sp>
        <p:nvSpPr>
          <p:cNvPr id="3" name="1 - Τίτλος"/>
          <p:cNvSpPr>
            <a:spLocks noGrp="1"/>
          </p:cNvSpPr>
          <p:nvPr>
            <p:ph type="title"/>
          </p:nvPr>
        </p:nvSpPr>
        <p:spPr>
          <a:xfrm>
            <a:off x="0" y="0"/>
            <a:ext cx="9144000" cy="980728"/>
          </a:xfrm>
        </p:spPr>
        <p:txBody>
          <a:bodyPr>
            <a:normAutofit fontScale="90000"/>
          </a:bodyPr>
          <a:lstStyle/>
          <a:p>
            <a:r>
              <a:rPr lang="en-US" dirty="0" smtClean="0"/>
              <a:t>0 </a:t>
            </a:r>
            <a:r>
              <a:rPr lang="el-GR" b="1" dirty="0" smtClean="0"/>
              <a:t>αιματο-ορχικός</a:t>
            </a:r>
            <a:r>
              <a:rPr lang="el-GR" dirty="0" smtClean="0"/>
              <a:t> </a:t>
            </a:r>
            <a:r>
              <a:rPr lang="el-GR" dirty="0" smtClean="0">
                <a:effectLst>
                  <a:outerShdw blurRad="38100" dist="38100" dir="2700000" algn="tl">
                    <a:srgbClr val="000000">
                      <a:alpha val="43137"/>
                    </a:srgbClr>
                  </a:outerShdw>
                </a:effectLst>
              </a:rPr>
              <a:t>φραγμός αφορίζει το βασικό από το προαύλιο διαμέρισμα.</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a:xfrm>
            <a:off x="0" y="260648"/>
            <a:ext cx="9144000" cy="958552"/>
          </a:xfrm>
        </p:spPr>
        <p:txBody>
          <a:bodyPr>
            <a:normAutofit fontScale="90000"/>
          </a:bodyPr>
          <a:lstStyle/>
          <a:p>
            <a:pPr algn="ctr"/>
            <a:r>
              <a:rPr lang="el-GR" dirty="0" smtClean="0"/>
              <a:t>ΒΛΑΠΤΙΚΟΙ </a:t>
            </a:r>
            <a:r>
              <a:rPr lang="el-GR" spc="600" dirty="0" smtClean="0">
                <a:effectLst>
                  <a:outerShdw blurRad="38100" dist="38100" dir="2700000" algn="tl">
                    <a:srgbClr val="000000">
                      <a:alpha val="43137"/>
                    </a:srgbClr>
                  </a:outerShdw>
                </a:effectLst>
              </a:rPr>
              <a:t>ΕΞΩΓΕΝΕΙΣ</a:t>
            </a:r>
            <a:r>
              <a:rPr lang="el-GR" dirty="0" smtClean="0"/>
              <a:t> ΠΑΡΑΓΟΝΤΕΣ </a:t>
            </a:r>
            <a:br>
              <a:rPr lang="el-GR" dirty="0" smtClean="0"/>
            </a:br>
            <a:r>
              <a:rPr lang="el-GR" dirty="0" smtClean="0"/>
              <a:t>ΓΙΑ ΤΑ ΣΠΕΡΜΑΤΟΖΩΑΡΙΑ</a:t>
            </a:r>
          </a:p>
        </p:txBody>
      </p:sp>
      <p:sp>
        <p:nvSpPr>
          <p:cNvPr id="10243" name="2 - Θέση περιεχομένου"/>
          <p:cNvSpPr>
            <a:spLocks noGrp="1"/>
          </p:cNvSpPr>
          <p:nvPr>
            <p:ph sz="quarter" idx="1"/>
          </p:nvPr>
        </p:nvSpPr>
        <p:spPr>
          <a:xfrm>
            <a:off x="0" y="1628800"/>
            <a:ext cx="9144000" cy="5229200"/>
          </a:xfrm>
        </p:spPr>
        <p:txBody>
          <a:bodyPr>
            <a:normAutofit/>
          </a:bodyPr>
          <a:lstStyle/>
          <a:p>
            <a:r>
              <a:rPr lang="el-GR" sz="2000" dirty="0" smtClean="0">
                <a:effectLst>
                  <a:outerShdw blurRad="38100" dist="38100" dir="2700000" algn="tl">
                    <a:srgbClr val="000000">
                      <a:alpha val="43137"/>
                    </a:srgbClr>
                  </a:outerShdw>
                </a:effectLst>
              </a:rPr>
              <a:t>ΧΗΜΕΙΟΘΕΡΑΠΕΙΑ &amp; ΙΟΝΙΖΟΥΣΑ ΑΚΤΙΝΟΒΟΛΙΑ </a:t>
            </a:r>
            <a:r>
              <a:rPr lang="el-GR" sz="2000" dirty="0" smtClean="0"/>
              <a:t>(Αύξηση </a:t>
            </a:r>
            <a:r>
              <a:rPr lang="en-US" sz="2000" dirty="0" smtClean="0"/>
              <a:t>FSH </a:t>
            </a:r>
            <a:r>
              <a:rPr lang="el-GR" sz="2000" dirty="0" smtClean="0"/>
              <a:t>ορού λόγω της εμφανιζόμενης </a:t>
            </a:r>
            <a:r>
              <a:rPr lang="el-GR" sz="2000" dirty="0" err="1" smtClean="0"/>
              <a:t>αζωοσπερμίας</a:t>
            </a:r>
            <a:r>
              <a:rPr lang="el-GR" sz="2000" dirty="0" smtClean="0"/>
              <a:t>) </a:t>
            </a:r>
            <a:r>
              <a:rPr lang="el-GR" sz="2000" dirty="0" err="1" smtClean="0"/>
              <a:t>Κρυοσυντήρηση</a:t>
            </a:r>
            <a:r>
              <a:rPr lang="el-GR" sz="2000" dirty="0" smtClean="0"/>
              <a:t> σπέρματος πριν την έναρξη της χημειοθεραπείας.</a:t>
            </a:r>
          </a:p>
          <a:p>
            <a:r>
              <a:rPr lang="el-GR" sz="2000" dirty="0" smtClean="0">
                <a:effectLst>
                  <a:outerShdw blurRad="38100" dist="38100" dir="2700000" algn="tl">
                    <a:srgbClr val="000000">
                      <a:alpha val="43137"/>
                    </a:srgbClr>
                  </a:outerShdw>
                </a:effectLst>
              </a:rPr>
              <a:t>ΘΕΡΜΟΤΗΤΑ</a:t>
            </a:r>
          </a:p>
          <a:p>
            <a:r>
              <a:rPr lang="el-GR" sz="2000" dirty="0" smtClean="0">
                <a:effectLst>
                  <a:outerShdw blurRad="38100" dist="38100" dir="2700000" algn="tl">
                    <a:srgbClr val="000000">
                      <a:alpha val="43137"/>
                    </a:srgbClr>
                  </a:outerShdw>
                </a:effectLst>
              </a:rPr>
              <a:t>ΠΕΡΙΒΑΛΛΟΝΤΙΚΕΣ ΤΟΞΙΝΕΣ &amp; ΕΠΑΓΓΕΛΜΑΤΙΚΟΙ ΚΙΝΔΥΝΟΙ</a:t>
            </a:r>
            <a:r>
              <a:rPr lang="en-US" sz="2000" dirty="0" smtClean="0"/>
              <a:t>:</a:t>
            </a:r>
            <a:r>
              <a:rPr lang="el-GR" sz="2000" dirty="0" smtClean="0"/>
              <a:t>Μόλυβδος, αρσενικό, κάδμιο, υδρογονάνθρακες, </a:t>
            </a:r>
            <a:r>
              <a:rPr lang="el-GR" sz="2000" dirty="0" err="1" smtClean="0"/>
              <a:t>βρωμιούχο</a:t>
            </a:r>
            <a:r>
              <a:rPr lang="el-GR" sz="2000" dirty="0" smtClean="0"/>
              <a:t> προπάνιο, </a:t>
            </a:r>
            <a:r>
              <a:rPr lang="el-GR" sz="2000" dirty="0" err="1" smtClean="0"/>
              <a:t>οργανοχλωρίδια</a:t>
            </a:r>
            <a:r>
              <a:rPr lang="el-GR" sz="2000" dirty="0" smtClean="0"/>
              <a:t>, φυτοφάρμακα, </a:t>
            </a:r>
            <a:r>
              <a:rPr lang="el-GR" sz="2000" dirty="0" err="1" smtClean="0"/>
              <a:t>φθαλικά</a:t>
            </a:r>
            <a:r>
              <a:rPr lang="el-GR" sz="2000" dirty="0" smtClean="0"/>
              <a:t> άλατα, εστέρες. Έκθεση σε οιστρογόνα (αυξημένη παραγωγή </a:t>
            </a:r>
            <a:r>
              <a:rPr lang="el-GR" sz="2000" dirty="0" err="1" smtClean="0"/>
              <a:t>ενδοοιστρογόνων</a:t>
            </a:r>
            <a:r>
              <a:rPr lang="el-GR" sz="2000" dirty="0" smtClean="0"/>
              <a:t> λόγω παχυσαρκίας, </a:t>
            </a:r>
            <a:r>
              <a:rPr lang="el-GR" sz="2000" dirty="0" err="1" smtClean="0"/>
              <a:t>φυτοοιστρογόνα</a:t>
            </a:r>
            <a:r>
              <a:rPr lang="el-GR" sz="2000" dirty="0" smtClean="0"/>
              <a:t>, </a:t>
            </a:r>
            <a:r>
              <a:rPr lang="el-GR" sz="2000" dirty="0" err="1" smtClean="0"/>
              <a:t>μυκητο</a:t>
            </a:r>
            <a:r>
              <a:rPr lang="el-GR" sz="2000" dirty="0" smtClean="0"/>
              <a:t>-οιστρογόνα, χημικές ουσίες ( </a:t>
            </a:r>
            <a:r>
              <a:rPr lang="en-US" sz="2000" dirty="0" smtClean="0">
                <a:latin typeface="Calibri" pitchFamily="34" charset="0"/>
              </a:rPr>
              <a:t>DDT, </a:t>
            </a:r>
            <a:r>
              <a:rPr lang="en-US" sz="2000" dirty="0" err="1" smtClean="0">
                <a:latin typeface="Calibri" pitchFamily="34" charset="0"/>
              </a:rPr>
              <a:t>bisphenol</a:t>
            </a:r>
            <a:r>
              <a:rPr lang="en-US" sz="2000" dirty="0" smtClean="0">
                <a:latin typeface="Calibri" pitchFamily="34" charset="0"/>
              </a:rPr>
              <a:t> A). </a:t>
            </a:r>
            <a:r>
              <a:rPr lang="el-GR" sz="2000" dirty="0" smtClean="0"/>
              <a:t>Σύνδρομο ορχικής δυσγενεσίας.</a:t>
            </a:r>
          </a:p>
          <a:p>
            <a:r>
              <a:rPr lang="el-GR" sz="2000" dirty="0" smtClean="0">
                <a:effectLst>
                  <a:outerShdw blurRad="38100" dist="38100" dir="2700000" algn="tl">
                    <a:srgbClr val="000000">
                      <a:alpha val="43137"/>
                    </a:srgbClr>
                  </a:outerShdw>
                </a:effectLst>
              </a:rPr>
              <a:t>ΓΟΝΑΔΟΤΟΞΙΝΕΣ-ΦΑΡΜΑΚΑ</a:t>
            </a:r>
            <a:r>
              <a:rPr lang="en-US" sz="2000" dirty="0" smtClean="0">
                <a:latin typeface="Calibri" pitchFamily="34" charset="0"/>
              </a:rPr>
              <a:t>: </a:t>
            </a:r>
            <a:r>
              <a:rPr lang="el-GR" sz="2000" dirty="0" err="1" smtClean="0"/>
              <a:t>κοκαϊνη</a:t>
            </a:r>
            <a:r>
              <a:rPr lang="el-GR" sz="2000" dirty="0" smtClean="0"/>
              <a:t> , μαριχουάνα, </a:t>
            </a:r>
            <a:r>
              <a:rPr lang="el-GR" sz="2000" dirty="0" err="1" smtClean="0"/>
              <a:t>νιτροφουραντοϊνη</a:t>
            </a:r>
            <a:r>
              <a:rPr lang="el-GR" sz="2000" dirty="0" smtClean="0"/>
              <a:t>, </a:t>
            </a:r>
            <a:r>
              <a:rPr lang="el-GR" sz="2000" dirty="0" err="1" smtClean="0"/>
              <a:t>σουλφασαλαζίνη</a:t>
            </a:r>
            <a:r>
              <a:rPr lang="el-GR" sz="2000" dirty="0" smtClean="0"/>
              <a:t>, </a:t>
            </a:r>
            <a:r>
              <a:rPr lang="el-GR" sz="2000" dirty="0" err="1" smtClean="0"/>
              <a:t>αποκλειστές</a:t>
            </a:r>
            <a:r>
              <a:rPr lang="el-GR" sz="2000" dirty="0" smtClean="0"/>
              <a:t> διαύλων ασβεστίου. Αλκοόλ.</a:t>
            </a:r>
            <a:r>
              <a:rPr lang="en-US" sz="2000" dirty="0" smtClean="0">
                <a:latin typeface="Calibri" pitchFamily="34" charset="0"/>
              </a:rPr>
              <a:t> </a:t>
            </a:r>
            <a:r>
              <a:rPr lang="el-GR" sz="2000" dirty="0" smtClean="0"/>
              <a:t>Έκθεση στον καπνό του τσιγάρου κατά την ενδομήτρια ζωή.</a:t>
            </a:r>
          </a:p>
          <a:p>
            <a:r>
              <a:rPr lang="el-GR" sz="2000" dirty="0" smtClean="0">
                <a:effectLst>
                  <a:outerShdw blurRad="38100" dist="38100" dir="2700000" algn="tl">
                    <a:srgbClr val="000000">
                      <a:alpha val="43137"/>
                    </a:srgbClr>
                  </a:outerShdw>
                </a:effectLst>
              </a:rPr>
              <a:t>ΦΛΕΓΜΟΝΕΣ</a:t>
            </a:r>
            <a:r>
              <a:rPr lang="el-GR" sz="2000" dirty="0" smtClean="0"/>
              <a:t>. Χρόνιες λοιμώξεις του ουρογεννητικού συστήματος με παρουσία αυξημένων λευκοκυττάρων στο σπέρμα</a:t>
            </a:r>
            <a:r>
              <a:rPr lang="en-US" sz="2000" dirty="0" smtClean="0">
                <a:latin typeface="Calibri" pitchFamily="34" charset="0"/>
              </a:rPr>
              <a:t>:</a:t>
            </a:r>
            <a:r>
              <a:rPr lang="el-GR" sz="2000" dirty="0" smtClean="0"/>
              <a:t>Χρόνια προστατίτιδα.</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52736"/>
          </a:xfrm>
        </p:spPr>
        <p:txBody>
          <a:bodyPr/>
          <a:lstStyle/>
          <a:p>
            <a:r>
              <a:rPr lang="el-GR" dirty="0" smtClean="0"/>
              <a:t>ΑΝΔΡΙΚΗ ΥΠΟΓΟΝΙΜΟΤΗΤΑ</a:t>
            </a:r>
            <a:endParaRPr lang="el-GR" dirty="0"/>
          </a:p>
        </p:txBody>
      </p:sp>
      <p:sp>
        <p:nvSpPr>
          <p:cNvPr id="3" name="2 - Θέση περιεχομένου"/>
          <p:cNvSpPr>
            <a:spLocks noGrp="1"/>
          </p:cNvSpPr>
          <p:nvPr>
            <p:ph idx="1"/>
          </p:nvPr>
        </p:nvSpPr>
        <p:spPr>
          <a:xfrm>
            <a:off x="457200" y="836712"/>
            <a:ext cx="8229600" cy="6021288"/>
          </a:xfrm>
        </p:spPr>
        <p:txBody>
          <a:bodyPr>
            <a:normAutofit fontScale="62500" lnSpcReduction="20000"/>
          </a:bodyPr>
          <a:lstStyle/>
          <a:p>
            <a:pPr>
              <a:buNone/>
            </a:pPr>
            <a:r>
              <a:rPr lang="el-GR" b="1" i="1" dirty="0" smtClean="0"/>
              <a:t>Αίτια</a:t>
            </a:r>
            <a:r>
              <a:rPr lang="en-US" dirty="0" smtClean="0"/>
              <a:t>:</a:t>
            </a:r>
          </a:p>
          <a:p>
            <a:r>
              <a:rPr lang="el-GR" dirty="0" err="1" smtClean="0"/>
              <a:t>Προορχικά</a:t>
            </a:r>
            <a:r>
              <a:rPr lang="el-GR" dirty="0" smtClean="0"/>
              <a:t> ( </a:t>
            </a:r>
            <a:r>
              <a:rPr lang="el-GR" i="1" dirty="0" err="1" smtClean="0"/>
              <a:t>εξω</a:t>
            </a:r>
            <a:r>
              <a:rPr lang="el-GR" dirty="0" err="1" smtClean="0"/>
              <a:t>γοναδικές</a:t>
            </a:r>
            <a:r>
              <a:rPr lang="el-GR" dirty="0" smtClean="0"/>
              <a:t> ενδοκρινικές διαταραχές υποθαλάμου, υπόφυσης, επινεφριδίων )</a:t>
            </a:r>
          </a:p>
          <a:p>
            <a:r>
              <a:rPr lang="el-GR" dirty="0" smtClean="0"/>
              <a:t>Ορχικά ( πρωτοπαθείς βλάβες του ορχικού παρεγχύματος )</a:t>
            </a:r>
          </a:p>
          <a:p>
            <a:r>
              <a:rPr lang="el-GR" dirty="0" err="1" smtClean="0"/>
              <a:t>Μεταορχικά</a:t>
            </a:r>
            <a:r>
              <a:rPr lang="el-GR" dirty="0" smtClean="0"/>
              <a:t> ( πρωτίστως αποφράξεις πόρων προς χειρουργική αποκατάσταση, διερεύνηση κυστικής </a:t>
            </a:r>
            <a:r>
              <a:rPr lang="el-GR" dirty="0" err="1" smtClean="0"/>
              <a:t>ίνωσης</a:t>
            </a:r>
            <a:r>
              <a:rPr lang="el-GR" dirty="0" smtClean="0"/>
              <a:t>)</a:t>
            </a:r>
          </a:p>
          <a:p>
            <a:endParaRPr lang="el-GR" dirty="0" smtClean="0"/>
          </a:p>
          <a:p>
            <a:pPr algn="just">
              <a:buNone/>
            </a:pPr>
            <a:r>
              <a:rPr lang="el-GR" dirty="0" smtClean="0"/>
              <a:t>      Τα επίπεδα των </a:t>
            </a:r>
            <a:r>
              <a:rPr lang="el-GR" dirty="0" err="1" smtClean="0"/>
              <a:t>γοναδοτροπινών</a:t>
            </a:r>
            <a:r>
              <a:rPr lang="el-GR" dirty="0" smtClean="0"/>
              <a:t> στο πλάσμα και ο όγκος των όρχεων </a:t>
            </a:r>
            <a:r>
              <a:rPr lang="el-GR" dirty="0" smtClean="0">
                <a:effectLst>
                  <a:outerShdw blurRad="38100" dist="38100" dir="2700000" algn="tl">
                    <a:srgbClr val="000000">
                      <a:alpha val="43137"/>
                    </a:srgbClr>
                  </a:outerShdw>
                </a:effectLst>
              </a:rPr>
              <a:t>δεν </a:t>
            </a:r>
            <a:r>
              <a:rPr lang="el-GR" dirty="0" smtClean="0"/>
              <a:t>ξεχωρίζουν τις ποικίλες βλάβες του όρχεως.</a:t>
            </a:r>
            <a:r>
              <a:rPr lang="en-US" dirty="0" smtClean="0"/>
              <a:t> </a:t>
            </a:r>
            <a:r>
              <a:rPr lang="el-GR" dirty="0" smtClean="0"/>
              <a:t>Πάντως, </a:t>
            </a:r>
            <a:r>
              <a:rPr lang="el-GR" i="1" dirty="0" smtClean="0"/>
              <a:t>αυξημένες τιμές </a:t>
            </a:r>
            <a:r>
              <a:rPr lang="en-US" i="1" dirty="0" smtClean="0">
                <a:effectLst>
                  <a:outerShdw blurRad="38100" dist="38100" dir="2700000" algn="tl">
                    <a:srgbClr val="000000">
                      <a:alpha val="43137"/>
                    </a:srgbClr>
                  </a:outerShdw>
                </a:effectLst>
              </a:rPr>
              <a:t>FSH</a:t>
            </a:r>
            <a:r>
              <a:rPr lang="en-US" i="1" dirty="0" smtClean="0"/>
              <a:t> </a:t>
            </a:r>
            <a:r>
              <a:rPr lang="el-GR" i="1" dirty="0" smtClean="0">
                <a:effectLst>
                  <a:outerShdw blurRad="38100" dist="38100" dir="2700000" algn="tl">
                    <a:srgbClr val="000000">
                      <a:alpha val="43137"/>
                    </a:srgbClr>
                  </a:outerShdw>
                </a:effectLst>
              </a:rPr>
              <a:t>τριπλάσιες</a:t>
            </a:r>
            <a:r>
              <a:rPr lang="el-GR" i="1" dirty="0" smtClean="0"/>
              <a:t> του φυσιολογικού</a:t>
            </a:r>
            <a:r>
              <a:rPr lang="el-GR" dirty="0" smtClean="0"/>
              <a:t> στοιχειοθετούν </a:t>
            </a:r>
            <a:r>
              <a:rPr lang="el-GR" i="1" dirty="0" smtClean="0"/>
              <a:t>πρωτοπαθή</a:t>
            </a:r>
            <a:r>
              <a:rPr lang="el-GR" dirty="0" smtClean="0"/>
              <a:t> </a:t>
            </a:r>
            <a:r>
              <a:rPr lang="el-GR" i="1" dirty="0" smtClean="0"/>
              <a:t>υπογοναδισμό</a:t>
            </a:r>
            <a:r>
              <a:rPr lang="el-GR" dirty="0" smtClean="0"/>
              <a:t>, οπότε δεν υπάρχει ανάγκη βιοψίας. Επίσης, με </a:t>
            </a:r>
            <a:r>
              <a:rPr lang="el-GR" dirty="0" err="1" smtClean="0"/>
              <a:t>παθογνωμονικά</a:t>
            </a:r>
            <a:r>
              <a:rPr lang="el-GR" dirty="0" smtClean="0"/>
              <a:t> κλινικά ευρήματα απόφραξης ή ανεπάρκειας των όρχεων, δε χρειάζεται βιοψία.</a:t>
            </a:r>
          </a:p>
          <a:p>
            <a:pPr algn="just">
              <a:buNone/>
            </a:pPr>
            <a:endParaRPr lang="el-GR" dirty="0" smtClean="0"/>
          </a:p>
          <a:p>
            <a:pPr algn="just">
              <a:buNone/>
            </a:pPr>
            <a:r>
              <a:rPr lang="el-GR" dirty="0"/>
              <a:t> </a:t>
            </a:r>
            <a:r>
              <a:rPr lang="el-GR" dirty="0" smtClean="0"/>
              <a:t>     </a:t>
            </a:r>
            <a:r>
              <a:rPr lang="el-GR" b="1" dirty="0" smtClean="0"/>
              <a:t>Η  </a:t>
            </a:r>
            <a:r>
              <a:rPr lang="el-GR" b="1" spc="300" dirty="0" smtClean="0"/>
              <a:t>ορχική βιοψία </a:t>
            </a:r>
            <a:r>
              <a:rPr lang="el-GR" b="1" dirty="0" smtClean="0"/>
              <a:t>κυρίως ενδείκνυται για το χειρισμό αρρένων με μη αποφρακτική </a:t>
            </a:r>
            <a:r>
              <a:rPr lang="el-GR" b="1" dirty="0" err="1" smtClean="0"/>
              <a:t>αζωοσπερμία</a:t>
            </a:r>
            <a:r>
              <a:rPr lang="el-GR" b="1" dirty="0" smtClean="0"/>
              <a:t>, που είναι υποψήφιοι για λήψη σπέρματος απευθείας από τους όρχεις και τεχνητή γονιμοποίηση. </a:t>
            </a:r>
            <a:r>
              <a:rPr lang="el-GR" dirty="0" smtClean="0"/>
              <a:t>Η  ανίχνευση ώριμων </a:t>
            </a:r>
            <a:r>
              <a:rPr lang="el-GR" dirty="0" err="1" smtClean="0"/>
              <a:t>σπερματίδων</a:t>
            </a:r>
            <a:r>
              <a:rPr lang="el-GR" dirty="0" smtClean="0"/>
              <a:t> ή και σπερματοζωαρίων σε ιστολογικό επίπεδο στο υλικό της ορχικής βιοψίας καθίσταται συχνά καθοριστική καθώς, κατά  τη συλλογή σπέρματος μετά από την ορχική </a:t>
            </a:r>
            <a:r>
              <a:rPr lang="el-GR" dirty="0" err="1" smtClean="0"/>
              <a:t>μικροανατομή</a:t>
            </a:r>
            <a:r>
              <a:rPr lang="el-GR" dirty="0" smtClean="0"/>
              <a:t>, μέχρι και  </a:t>
            </a:r>
            <a:r>
              <a:rPr lang="el-GR" b="1" dirty="0" smtClean="0"/>
              <a:t>ένα</a:t>
            </a:r>
            <a:r>
              <a:rPr lang="el-GR" dirty="0" smtClean="0"/>
              <a:t> </a:t>
            </a:r>
            <a:r>
              <a:rPr lang="el-GR" b="1" dirty="0" smtClean="0"/>
              <a:t>βιώσιμο σπερματοζωάριο  </a:t>
            </a:r>
            <a:r>
              <a:rPr lang="el-GR" dirty="0" smtClean="0">
                <a:effectLst>
                  <a:outerShdw blurRad="38100" dist="38100" dir="2700000" algn="tl">
                    <a:srgbClr val="000000">
                      <a:alpha val="43137"/>
                    </a:srgbClr>
                  </a:outerShdw>
                </a:effectLst>
              </a:rPr>
              <a:t>ανά ωοκύτταρο </a:t>
            </a:r>
            <a:r>
              <a:rPr lang="el-GR" dirty="0" smtClean="0"/>
              <a:t>είναι επαρκές για την </a:t>
            </a:r>
            <a:r>
              <a:rPr lang="el-GR" dirty="0" err="1" smtClean="0"/>
              <a:t>ενδοκυτταροπλασματική</a:t>
            </a:r>
            <a:r>
              <a:rPr lang="el-GR" dirty="0" smtClean="0"/>
              <a:t> ένεση σπέρματος  προς  γονιμοποίηση.</a:t>
            </a:r>
            <a:endParaRPr lang="el-GR" dirty="0"/>
          </a:p>
        </p:txBody>
      </p:sp>
      <mc:AlternateContent xmlns:mc="http://schemas.openxmlformats.org/markup-compatibility/2006" xmlns:p14="http://schemas.microsoft.com/office/powerpoint/2010/main">
        <mc:Choice Requires="p14">
          <p:contentPart p14:bwMode="auto" r:id="rId2">
            <p14:nvContentPartPr>
              <p14:cNvPr id="79873" name="Ink 1"/>
              <p14:cNvContentPartPr>
                <a14:cpLocks xmlns:a14="http://schemas.microsoft.com/office/drawing/2010/main" noRot="1" noChangeAspect="1" noEditPoints="1" noChangeArrowheads="1" noChangeShapeType="1"/>
              </p14:cNvContentPartPr>
              <p14:nvPr/>
            </p14:nvContentPartPr>
            <p14:xfrm>
              <a:off x="2048981" y="5229200"/>
              <a:ext cx="990600" cy="160337"/>
            </p14:xfrm>
          </p:contentPart>
        </mc:Choice>
        <mc:Fallback xmlns="">
          <p:pic>
            <p:nvPicPr>
              <p:cNvPr id="79873" name="Ink 1"/>
              <p:cNvPicPr>
                <a:picLocks noRot="1" noChangeAspect="1" noEditPoints="1" noChangeArrowheads="1" noChangeShapeType="1"/>
              </p:cNvPicPr>
              <p:nvPr/>
            </p:nvPicPr>
            <p:blipFill>
              <a:blip r:embed="rId3"/>
              <a:stretch>
                <a:fillRect/>
              </a:stretch>
            </p:blipFill>
            <p:spPr>
              <a:xfrm>
                <a:off x="2033137" y="5165928"/>
                <a:ext cx="1022288" cy="286881"/>
              </a:xfrm>
              <a:prstGeom prst="rect">
                <a:avLst/>
              </a:prstGeom>
            </p:spPr>
          </p:pic>
        </mc:Fallback>
      </mc:AlternateContent>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ΠΡΟ ΤΗΣ ΟΡΧΙΚΗΣ ΒΙΟΨΙΑΣ</a:t>
            </a:r>
            <a:endParaRPr lang="el-GR" dirty="0"/>
          </a:p>
        </p:txBody>
      </p:sp>
      <p:sp>
        <p:nvSpPr>
          <p:cNvPr id="3" name="Content Placeholder 2"/>
          <p:cNvSpPr>
            <a:spLocks noGrp="1"/>
          </p:cNvSpPr>
          <p:nvPr>
            <p:ph idx="1"/>
          </p:nvPr>
        </p:nvSpPr>
        <p:spPr>
          <a:xfrm>
            <a:off x="457200" y="1196752"/>
            <a:ext cx="8229600" cy="5661248"/>
          </a:xfrm>
        </p:spPr>
        <p:txBody>
          <a:bodyPr>
            <a:normAutofit fontScale="77500" lnSpcReduction="20000"/>
          </a:bodyPr>
          <a:lstStyle/>
          <a:p>
            <a:r>
              <a:rPr lang="el-GR" dirty="0" smtClean="0"/>
              <a:t>Ιστορικό, εκτίμηση της σύστασης και του όγκου του κάθε όρχεως</a:t>
            </a:r>
          </a:p>
          <a:p>
            <a:r>
              <a:rPr lang="el-GR" dirty="0" smtClean="0"/>
              <a:t>Ανάλυση εκσπερματίσματος-Σπερμοδιάγραμμα</a:t>
            </a:r>
          </a:p>
          <a:p>
            <a:r>
              <a:rPr lang="el-GR" dirty="0" smtClean="0"/>
              <a:t>Ορμονικός έλεγχος</a:t>
            </a:r>
            <a:r>
              <a:rPr lang="en-US" dirty="0" smtClean="0"/>
              <a:t>: FSH, LH, </a:t>
            </a:r>
            <a:r>
              <a:rPr lang="el-GR" dirty="0" smtClean="0"/>
              <a:t>προλακτίνη, τεστοστερόνη, ανασταλτίνη-Β</a:t>
            </a:r>
          </a:p>
          <a:p>
            <a:r>
              <a:rPr lang="en-US" dirty="0" smtClean="0"/>
              <a:t>PSA</a:t>
            </a:r>
          </a:p>
          <a:p>
            <a:r>
              <a:rPr lang="el-GR" dirty="0" smtClean="0"/>
              <a:t>Ανάλυση ούρων (παλίνδρομη εκσπερμάτωση). Η </a:t>
            </a:r>
            <a:r>
              <a:rPr lang="el-GR" dirty="0"/>
              <a:t>παλίνδρομη εκσπερμάτιση συμβαίνει όταν το σπέρμα εισέρχεται στην ουροδόχο κύστη αντί να ακολουθήσει την φυσιολογική πορεία και να εξέλθει μέσω της σπερματικής οδού στο πέος κατά τη διάρκεια του οργασμού</a:t>
            </a:r>
            <a:r>
              <a:rPr lang="el-GR" dirty="0" smtClean="0"/>
              <a:t>.</a:t>
            </a:r>
          </a:p>
          <a:p>
            <a:r>
              <a:rPr lang="el-GR" dirty="0" smtClean="0"/>
              <a:t>Μικροβιολογικές </a:t>
            </a:r>
            <a:r>
              <a:rPr lang="en-US" dirty="0" smtClean="0"/>
              <a:t> </a:t>
            </a:r>
            <a:r>
              <a:rPr lang="el-GR" dirty="0" smtClean="0"/>
              <a:t>εξετάσεις ( εκσπερματίσματος, επιχρίσματος ουρήθρας, έλεγχος για ηπατίτιδα, </a:t>
            </a:r>
            <a:r>
              <a:rPr lang="en-US" dirty="0" smtClean="0"/>
              <a:t>AIDS )</a:t>
            </a:r>
          </a:p>
          <a:p>
            <a:r>
              <a:rPr lang="en-US" dirty="0" smtClean="0"/>
              <a:t>K</a:t>
            </a:r>
            <a:r>
              <a:rPr lang="el-GR" dirty="0" smtClean="0"/>
              <a:t>αρυότυπος</a:t>
            </a:r>
          </a:p>
          <a:p>
            <a:r>
              <a:rPr lang="el-GR" dirty="0" smtClean="0"/>
              <a:t>Μικροαπαλείψεις στο χρωμόσωμα Υ</a:t>
            </a:r>
          </a:p>
          <a:p>
            <a:r>
              <a:rPr lang="en-US" dirty="0" smtClean="0"/>
              <a:t>In situ </a:t>
            </a:r>
            <a:r>
              <a:rPr lang="el-GR" dirty="0" smtClean="0"/>
              <a:t>υβριδισμός για κυστική ίνωση</a:t>
            </a: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15416"/>
            <a:ext cx="8229600" cy="1080120"/>
          </a:xfrm>
        </p:spPr>
        <p:txBody>
          <a:bodyPr/>
          <a:lstStyle/>
          <a:p>
            <a:r>
              <a:rPr lang="el-GR" dirty="0" smtClean="0"/>
              <a:t>ΕΝΔΕΙΞΕΙΣ ΒΙΟΨΙΑΣ ΟΡΧΕΩΣ </a:t>
            </a:r>
            <a:endParaRPr lang="el-GR" dirty="0"/>
          </a:p>
        </p:txBody>
      </p:sp>
      <p:sp>
        <p:nvSpPr>
          <p:cNvPr id="3" name="2 - Θέση περιεχομένου"/>
          <p:cNvSpPr>
            <a:spLocks noGrp="1"/>
          </p:cNvSpPr>
          <p:nvPr>
            <p:ph idx="1"/>
          </p:nvPr>
        </p:nvSpPr>
        <p:spPr>
          <a:xfrm>
            <a:off x="0" y="404664"/>
            <a:ext cx="9144000" cy="6453336"/>
          </a:xfrm>
        </p:spPr>
        <p:txBody>
          <a:bodyPr>
            <a:noAutofit/>
          </a:bodyPr>
          <a:lstStyle/>
          <a:p>
            <a:r>
              <a:rPr lang="el-GR" sz="1400" dirty="0" smtClean="0"/>
              <a:t>Κύρια ένδειξη αποτελεί η </a:t>
            </a:r>
            <a:r>
              <a:rPr lang="el-GR" sz="1400" b="1" u="sng" spc="300" dirty="0" err="1" smtClean="0">
                <a:effectLst>
                  <a:outerShdw blurRad="38100" dist="38100" dir="2700000" algn="tl">
                    <a:srgbClr val="000000">
                      <a:alpha val="43137"/>
                    </a:srgbClr>
                  </a:outerShdw>
                </a:effectLst>
              </a:rPr>
              <a:t>αζωοσπερμία</a:t>
            </a:r>
            <a:r>
              <a:rPr lang="el-GR" sz="1400" spc="300" dirty="0" smtClean="0"/>
              <a:t> </a:t>
            </a:r>
            <a:r>
              <a:rPr lang="el-GR" sz="1400" i="1" spc="300" dirty="0" smtClean="0">
                <a:effectLst>
                  <a:outerShdw blurRad="38100" dist="38100" dir="2700000" algn="tl">
                    <a:srgbClr val="000000">
                      <a:alpha val="43137"/>
                    </a:srgbClr>
                  </a:outerShdw>
                </a:effectLst>
              </a:rPr>
              <a:t>χωρίς υπόβαθρο ενδοκρινικών ανωμαλιών</a:t>
            </a:r>
            <a:r>
              <a:rPr lang="el-GR" sz="1400" dirty="0" smtClean="0"/>
              <a:t>, καθώς η βιοψία </a:t>
            </a:r>
            <a:r>
              <a:rPr lang="el-GR" sz="1400" dirty="0" smtClean="0">
                <a:effectLst>
                  <a:outerShdw blurRad="38100" dist="38100" dir="2700000" algn="tl">
                    <a:srgbClr val="000000">
                      <a:alpha val="43137"/>
                    </a:srgbClr>
                  </a:outerShdw>
                </a:effectLst>
              </a:rPr>
              <a:t>μπορεί</a:t>
            </a:r>
            <a:r>
              <a:rPr lang="el-GR" sz="1400" dirty="0" smtClean="0"/>
              <a:t> να αναδείξει εστιακή σπερματογένεση, συντελώντας καθοριστικά στην επιλογή αρρένων με μη αποφρακτική </a:t>
            </a:r>
            <a:r>
              <a:rPr lang="el-GR" sz="1400" dirty="0" err="1" smtClean="0"/>
              <a:t>αζωοσπερμία</a:t>
            </a:r>
            <a:r>
              <a:rPr lang="el-GR" sz="1400" dirty="0" smtClean="0"/>
              <a:t>, κατάλληλων για </a:t>
            </a:r>
            <a:r>
              <a:rPr lang="el-GR" sz="1400" dirty="0" err="1" smtClean="0"/>
              <a:t>ενδοκυτταροπλασματική</a:t>
            </a:r>
            <a:r>
              <a:rPr lang="el-GR" sz="1400" dirty="0" smtClean="0"/>
              <a:t> ένεση σπέρματος  με πιθανότητα ανίχνευσης σπερματοζωαρίων, αναλόγως του αναφερόμενου  ιστολογικού προτύπου της βιοψίας.</a:t>
            </a:r>
          </a:p>
          <a:p>
            <a:r>
              <a:rPr lang="el-GR" sz="1400" dirty="0" err="1" smtClean="0"/>
              <a:t>Ιστική</a:t>
            </a:r>
            <a:r>
              <a:rPr lang="el-GR" sz="1400" dirty="0" smtClean="0"/>
              <a:t> </a:t>
            </a:r>
            <a:r>
              <a:rPr lang="el-GR" sz="1400" dirty="0"/>
              <a:t>ε</a:t>
            </a:r>
            <a:r>
              <a:rPr lang="el-GR" sz="1400" dirty="0" smtClean="0"/>
              <a:t>κτίμηση </a:t>
            </a:r>
            <a:r>
              <a:rPr lang="el-GR" sz="1400" dirty="0" err="1" smtClean="0"/>
              <a:t>υπογονιμότητας</a:t>
            </a:r>
            <a:r>
              <a:rPr lang="en-US" sz="1400" dirty="0" smtClean="0"/>
              <a:t> </a:t>
            </a:r>
            <a:r>
              <a:rPr lang="el-GR" sz="1400" dirty="0" smtClean="0"/>
              <a:t>επιβάλλεται σε περιπτώσεις  </a:t>
            </a:r>
            <a:r>
              <a:rPr lang="el-GR" sz="1400" b="1" spc="600" dirty="0" err="1" smtClean="0"/>
              <a:t>αζωοσπερμία</a:t>
            </a:r>
            <a:r>
              <a:rPr lang="el-GR" sz="1400" b="1" spc="600" dirty="0" err="1"/>
              <a:t>ς</a:t>
            </a:r>
            <a:r>
              <a:rPr lang="en-US" sz="1400" b="1" spc="600" dirty="0" smtClean="0"/>
              <a:t>,</a:t>
            </a:r>
            <a:r>
              <a:rPr lang="el-GR" sz="1400" b="1" spc="600" dirty="0" smtClean="0"/>
              <a:t>  ήτοι πρακτικώς  απουσίας σπέρματος στο υλικό της εκσπερμάτισης</a:t>
            </a:r>
            <a:r>
              <a:rPr lang="el-GR" sz="1400" dirty="0" smtClean="0"/>
              <a:t> (  ποσοστό 5-10% των διερευνούμενων για υπογονιμότητα ανδρών ).  </a:t>
            </a:r>
          </a:p>
          <a:p>
            <a:pPr>
              <a:buNone/>
            </a:pPr>
            <a:r>
              <a:rPr lang="el-GR" sz="1400" dirty="0" smtClean="0"/>
              <a:t>        Όταν σε δύο διαδοχικά σπερμοδιαγράμματα  μετρώνται κάτω από 20 εκατομμύρια σπερματοζωάρια σπέρματος  ανά χιλιοστόλιτρο υλικού εκσπερμάτισης, τότε τίθεται απλώς υπό σκέψη το ενδεχόμενο διενέργειας ορχικής βιοψίας. </a:t>
            </a:r>
          </a:p>
          <a:p>
            <a:pPr>
              <a:buNone/>
            </a:pPr>
            <a:r>
              <a:rPr lang="el-GR" sz="1400" dirty="0" smtClean="0"/>
              <a:t>        Ο  </a:t>
            </a:r>
            <a:r>
              <a:rPr lang="el-GR" sz="1400" b="1" u="sng" spc="600" dirty="0" smtClean="0"/>
              <a:t>κύριος ρόλος</a:t>
            </a:r>
            <a:r>
              <a:rPr lang="el-GR" sz="1400" b="1" spc="600" dirty="0" smtClean="0"/>
              <a:t> </a:t>
            </a:r>
            <a:r>
              <a:rPr lang="el-GR" sz="1400" dirty="0" smtClean="0"/>
              <a:t>της ορχικής βιοψίας είναι να  </a:t>
            </a:r>
            <a:r>
              <a:rPr lang="el-GR" sz="1400" b="1" spc="600" dirty="0" smtClean="0">
                <a:effectLst>
                  <a:outerShdw blurRad="38100" dist="38100" dir="2700000" algn="tl">
                    <a:srgbClr val="000000">
                      <a:alpha val="43137"/>
                    </a:srgbClr>
                  </a:outerShdw>
                </a:effectLst>
              </a:rPr>
              <a:t>ξεχωρίσει</a:t>
            </a:r>
            <a:r>
              <a:rPr lang="el-GR" sz="1400" dirty="0" smtClean="0"/>
              <a:t>  την  </a:t>
            </a:r>
            <a:r>
              <a:rPr lang="el-GR" sz="1400" spc="300" dirty="0" smtClean="0">
                <a:effectLst>
                  <a:outerShdw blurRad="38100" dist="38100" dir="2700000" algn="tl">
                    <a:srgbClr val="000000">
                      <a:alpha val="43137"/>
                    </a:srgbClr>
                  </a:outerShdw>
                </a:effectLst>
              </a:rPr>
              <a:t>αζωοσπερμία</a:t>
            </a:r>
            <a:r>
              <a:rPr lang="el-GR" sz="1400" dirty="0" smtClean="0">
                <a:effectLst>
                  <a:outerShdw blurRad="38100" dist="38100" dir="2700000" algn="tl">
                    <a:srgbClr val="000000">
                      <a:alpha val="43137"/>
                    </a:srgbClr>
                  </a:outerShdw>
                </a:effectLst>
              </a:rPr>
              <a:t>   λόγω </a:t>
            </a:r>
            <a:r>
              <a:rPr lang="el-GR" sz="1400" u="sng" dirty="0" smtClean="0">
                <a:effectLst>
                  <a:outerShdw blurRad="38100" dist="38100" dir="2700000" algn="tl">
                    <a:srgbClr val="000000">
                      <a:alpha val="43137"/>
                    </a:srgbClr>
                  </a:outerShdw>
                </a:effectLst>
              </a:rPr>
              <a:t>απόφραξης πόρων</a:t>
            </a:r>
            <a:r>
              <a:rPr lang="el-GR" sz="1400" dirty="0" smtClean="0">
                <a:effectLst>
                  <a:outerShdw blurRad="38100" dist="38100" dir="2700000" algn="tl">
                    <a:srgbClr val="000000">
                      <a:alpha val="43137"/>
                    </a:srgbClr>
                  </a:outerShdw>
                </a:effectLst>
              </a:rPr>
              <a:t>  </a:t>
            </a:r>
            <a:r>
              <a:rPr lang="el-GR" sz="1400" dirty="0" smtClean="0"/>
              <a:t>από </a:t>
            </a:r>
            <a:r>
              <a:rPr lang="el-GR" sz="1400" u="sng" dirty="0" smtClean="0">
                <a:effectLst>
                  <a:outerShdw blurRad="38100" dist="38100" dir="2700000" algn="tl">
                    <a:srgbClr val="000000">
                      <a:alpha val="43137"/>
                    </a:srgbClr>
                  </a:outerShdw>
                </a:effectLst>
              </a:rPr>
              <a:t>εκείνη που οφείλεται στην </a:t>
            </a:r>
            <a:r>
              <a:rPr lang="el-GR" sz="1400" u="sng" dirty="0" err="1" smtClean="0">
                <a:effectLst>
                  <a:outerShdw blurRad="38100" dist="38100" dir="2700000" algn="tl">
                    <a:srgbClr val="000000">
                      <a:alpha val="43137"/>
                    </a:srgbClr>
                  </a:outerShdw>
                </a:effectLst>
              </a:rPr>
              <a:t>ιστοπαθολογία</a:t>
            </a:r>
            <a:r>
              <a:rPr lang="el-GR" sz="1400" u="sng" dirty="0" smtClean="0">
                <a:effectLst>
                  <a:outerShdw blurRad="38100" dist="38100" dir="2700000" algn="tl">
                    <a:srgbClr val="000000">
                      <a:alpha val="43137"/>
                    </a:srgbClr>
                  </a:outerShdw>
                </a:effectLst>
              </a:rPr>
              <a:t> του ορχικού παρεγχύματος</a:t>
            </a:r>
            <a:r>
              <a:rPr lang="el-GR" sz="1400" dirty="0" smtClean="0"/>
              <a:t>.</a:t>
            </a:r>
          </a:p>
          <a:p>
            <a:pPr>
              <a:buNone/>
            </a:pPr>
            <a:r>
              <a:rPr lang="el-GR" sz="1400" dirty="0" smtClean="0"/>
              <a:t>        [Αξίζει να επισημανθεί ότι υπάρχουν </a:t>
            </a:r>
            <a:r>
              <a:rPr lang="el-GR" sz="1400" dirty="0" smtClean="0">
                <a:effectLst>
                  <a:outerShdw blurRad="38100" dist="38100" dir="2700000" algn="tl">
                    <a:srgbClr val="000000">
                      <a:alpha val="43137"/>
                    </a:srgbClr>
                  </a:outerShdw>
                </a:effectLst>
              </a:rPr>
              <a:t>λίγες</a:t>
            </a:r>
            <a:r>
              <a:rPr lang="el-GR" sz="1400" dirty="0" smtClean="0"/>
              <a:t> περιπτώσεις μη αποφρακτικής </a:t>
            </a:r>
            <a:r>
              <a:rPr lang="el-GR" sz="1400" dirty="0" err="1" smtClean="0"/>
              <a:t>αζωοσπερμίας</a:t>
            </a:r>
            <a:r>
              <a:rPr lang="el-GR" sz="1400" dirty="0" smtClean="0"/>
              <a:t> με </a:t>
            </a:r>
            <a:r>
              <a:rPr lang="el-GR" sz="1400" dirty="0" err="1" smtClean="0"/>
              <a:t>ιστολογικώς</a:t>
            </a:r>
            <a:r>
              <a:rPr lang="el-GR" sz="1400" dirty="0" smtClean="0"/>
              <a:t> </a:t>
            </a:r>
            <a:r>
              <a:rPr lang="el-GR" sz="1400" dirty="0" err="1" smtClean="0"/>
              <a:t>ανευρισκόμενη</a:t>
            </a:r>
            <a:r>
              <a:rPr lang="el-GR" sz="1400" dirty="0" smtClean="0"/>
              <a:t> ομοιόμορφη ωρίμανση του σπερματικού επιθηλίου, φυσιολογικό όγκο όρχεων και φυσιολογικές τιμές </a:t>
            </a:r>
            <a:r>
              <a:rPr lang="en-US" sz="1400" dirty="0" smtClean="0"/>
              <a:t>FSH· </a:t>
            </a:r>
            <a:r>
              <a:rPr lang="el-GR" sz="1400" dirty="0" smtClean="0"/>
              <a:t>πρόκειται για άντρες με υψηλή επίπτωση </a:t>
            </a:r>
            <a:r>
              <a:rPr lang="el-GR" sz="1400" dirty="0" err="1" smtClean="0"/>
              <a:t>χρωμοσωμικών</a:t>
            </a:r>
            <a:r>
              <a:rPr lang="el-GR" sz="1400" dirty="0" smtClean="0"/>
              <a:t> ανωμαλιών και </a:t>
            </a:r>
            <a:r>
              <a:rPr lang="el-GR" sz="1400" dirty="0" err="1" smtClean="0"/>
              <a:t>μικροαπαλείψεων</a:t>
            </a:r>
            <a:r>
              <a:rPr lang="el-GR" sz="1400" dirty="0" smtClean="0"/>
              <a:t> στο χρωμόσωμα Υ συγκριτικά με άλλους άντρες με μη αποφρακτική </a:t>
            </a:r>
            <a:r>
              <a:rPr lang="el-GR" sz="1400" dirty="0" err="1" smtClean="0"/>
              <a:t>αζωοσπερμία</a:t>
            </a:r>
            <a:r>
              <a:rPr lang="el-GR" sz="1400" dirty="0" smtClean="0"/>
              <a:t>. </a:t>
            </a:r>
            <a:r>
              <a:rPr lang="en-US" sz="1400" dirty="0" smtClean="0"/>
              <a:t>O</a:t>
            </a:r>
            <a:r>
              <a:rPr lang="el-GR" sz="1400" dirty="0" smtClean="0"/>
              <a:t>ι πιθανότητες γονιμοποίησης  στους εν λόγω άντρες είναι μικρή].</a:t>
            </a:r>
          </a:p>
          <a:p>
            <a:pPr>
              <a:buNone/>
            </a:pPr>
            <a:endParaRPr lang="el-GR" sz="1400" dirty="0" smtClean="0"/>
          </a:p>
          <a:p>
            <a:r>
              <a:rPr lang="el-GR" sz="1400" dirty="0" smtClean="0"/>
              <a:t>Εκτίμηση βιωσιμότητας σε περιπτώσεις συστροφής  (κυρίως μερικής, παροδικής) </a:t>
            </a:r>
          </a:p>
          <a:p>
            <a:r>
              <a:rPr lang="el-GR" sz="1400" dirty="0" smtClean="0"/>
              <a:t>Ανακάλυψη κακοήθων γεννητικών κυττάρων σε ασθενείς με υψηλό κίνδυνο ανάπτυξης κακοήθειας ( λ.χ. σε </a:t>
            </a:r>
            <a:r>
              <a:rPr lang="el-GR" sz="1400" dirty="0" err="1" smtClean="0"/>
              <a:t>κρύψορχεις</a:t>
            </a:r>
            <a:r>
              <a:rPr lang="el-GR" sz="1400" dirty="0" smtClean="0"/>
              <a:t>)</a:t>
            </a:r>
          </a:p>
          <a:p>
            <a:r>
              <a:rPr lang="el-GR" sz="1400" dirty="0" smtClean="0"/>
              <a:t>Ταυτοποίηση παρουσίας </a:t>
            </a:r>
            <a:r>
              <a:rPr lang="el-GR" sz="1400" dirty="0" err="1" smtClean="0"/>
              <a:t>λεμφωματωδών</a:t>
            </a:r>
            <a:r>
              <a:rPr lang="el-GR" sz="1400" dirty="0" smtClean="0"/>
              <a:t> – λευχαιμικών κυττάρων μετά χημειοθεραπεία</a:t>
            </a:r>
          </a:p>
          <a:p>
            <a:r>
              <a:rPr lang="el-GR" sz="1400" dirty="0" smtClean="0"/>
              <a:t>(Διάγνωση αγγειίτιδας)</a:t>
            </a:r>
          </a:p>
          <a:p>
            <a:r>
              <a:rPr lang="el-GR" sz="1400" dirty="0" smtClean="0"/>
              <a:t>Επίσης στις ενδείξεις ορχικής βιοψίας αναφέρονται </a:t>
            </a:r>
            <a:r>
              <a:rPr lang="el-GR" sz="1400" dirty="0" err="1" smtClean="0"/>
              <a:t>βιβλιογραφικώς</a:t>
            </a:r>
            <a:r>
              <a:rPr lang="en-US" sz="1400" dirty="0" smtClean="0"/>
              <a:t>:</a:t>
            </a:r>
            <a:r>
              <a:rPr lang="el-GR" sz="1400" dirty="0" smtClean="0"/>
              <a:t> η </a:t>
            </a:r>
            <a:r>
              <a:rPr lang="el-GR" sz="1400" dirty="0" err="1" smtClean="0"/>
              <a:t>αμφοτερόπλευρη</a:t>
            </a:r>
            <a:r>
              <a:rPr lang="el-GR" sz="1400" dirty="0" smtClean="0"/>
              <a:t> απλασία του σπερματικού πόρου, η ιδιοπαθής </a:t>
            </a:r>
            <a:r>
              <a:rPr lang="el-GR" sz="1400" i="1" dirty="0" err="1" smtClean="0"/>
              <a:t>νορμο</a:t>
            </a:r>
            <a:r>
              <a:rPr lang="el-GR" sz="1400" dirty="0" err="1" smtClean="0"/>
              <a:t>γοναδοτροπινική</a:t>
            </a:r>
            <a:r>
              <a:rPr lang="el-GR" sz="1400" dirty="0" smtClean="0"/>
              <a:t> </a:t>
            </a:r>
            <a:r>
              <a:rPr lang="el-GR" sz="1400" dirty="0" err="1" smtClean="0"/>
              <a:t>αζωοσπερμία</a:t>
            </a:r>
            <a:r>
              <a:rPr lang="el-GR" sz="1400" dirty="0" smtClean="0"/>
              <a:t>, η </a:t>
            </a:r>
            <a:r>
              <a:rPr lang="el-GR" sz="1400" i="1" dirty="0" err="1" smtClean="0"/>
              <a:t>υπερ</a:t>
            </a:r>
            <a:r>
              <a:rPr lang="el-GR" sz="1400" dirty="0" err="1" smtClean="0"/>
              <a:t>γοναδοτροπινική</a:t>
            </a:r>
            <a:r>
              <a:rPr lang="el-GR" sz="1400" dirty="0" smtClean="0"/>
              <a:t>  </a:t>
            </a:r>
            <a:r>
              <a:rPr lang="el-GR" sz="1400" dirty="0" err="1" smtClean="0"/>
              <a:t>αζωοσπερμία</a:t>
            </a:r>
            <a:r>
              <a:rPr lang="el-GR" sz="1400" dirty="0" smtClean="0"/>
              <a:t>, η ανθεκτική σε αγωγή, αδυναμία εκσπερμάτωσης, η </a:t>
            </a:r>
            <a:r>
              <a:rPr lang="el-GR" sz="1400" dirty="0" err="1" smtClean="0"/>
              <a:t>κρυπτοζωοσπερμία</a:t>
            </a:r>
            <a:r>
              <a:rPr lang="el-GR" sz="1400" dirty="0" smtClean="0"/>
              <a:t> ( δηλ. η ανίχνευση λίγου σπέρματος μετά από </a:t>
            </a:r>
            <a:r>
              <a:rPr lang="el-GR" sz="1400" dirty="0" err="1" smtClean="0"/>
              <a:t>φυγοκέντρηση</a:t>
            </a:r>
            <a:r>
              <a:rPr lang="el-GR" sz="1400" dirty="0" smtClean="0"/>
              <a:t> και εξέταση σφαιριδίων), η </a:t>
            </a:r>
            <a:r>
              <a:rPr lang="el-GR" sz="1400" dirty="0" err="1" smtClean="0"/>
              <a:t>νεκροζωοσπερμία</a:t>
            </a:r>
            <a:r>
              <a:rPr lang="el-GR" sz="1400" dirty="0" smtClean="0"/>
              <a:t> και η παρουσία </a:t>
            </a:r>
            <a:r>
              <a:rPr lang="el-GR" sz="1400" dirty="0" err="1" smtClean="0"/>
              <a:t>μεταορχικής</a:t>
            </a:r>
            <a:r>
              <a:rPr lang="el-GR" sz="1400" dirty="0" smtClean="0"/>
              <a:t> απόφραξης, </a:t>
            </a:r>
            <a:r>
              <a:rPr lang="el-GR" sz="1400" dirty="0" err="1" smtClean="0"/>
              <a:t>χειρουργικώς</a:t>
            </a:r>
            <a:r>
              <a:rPr lang="el-GR" sz="1400" dirty="0" smtClean="0"/>
              <a:t> αντιμετωπίσιμης ή μη. </a:t>
            </a:r>
            <a:endParaRPr lang="el-GR"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rmAutofit fontScale="90000"/>
          </a:bodyPr>
          <a:lstStyle/>
          <a:p>
            <a:pPr>
              <a:defRPr/>
            </a:pPr>
            <a:r>
              <a:rPr lang="el-GR" sz="2000" b="1" spc="300" dirty="0" smtClean="0"/>
              <a:t>Κρυψορχία </a:t>
            </a:r>
            <a:r>
              <a:rPr lang="en-US" sz="2000" dirty="0" smtClean="0"/>
              <a:t>: </a:t>
            </a:r>
            <a:r>
              <a:rPr lang="el-GR" sz="2000" dirty="0" smtClean="0"/>
              <a:t> </a:t>
            </a:r>
            <a:r>
              <a:rPr lang="en-US" sz="2000" dirty="0" smtClean="0"/>
              <a:t>M</a:t>
            </a:r>
            <a:r>
              <a:rPr lang="el-GR" sz="2000" dirty="0" smtClean="0"/>
              <a:t>η κάθοδος του όρχεως στο όσχεο και παραμονή του εντός της κοιλίας στη βουβωνική χώρα ή στο βουβωνικό πόρο</a:t>
            </a:r>
            <a:r>
              <a:rPr lang="el-GR" sz="2000" dirty="0" smtClean="0"/>
              <a:t>. Αν δε γίνει έγκαιρη </a:t>
            </a:r>
            <a:r>
              <a:rPr lang="el-GR" sz="2000" dirty="0" err="1" smtClean="0"/>
              <a:t>ορχεοπηξία</a:t>
            </a:r>
            <a:r>
              <a:rPr lang="el-GR" sz="2000" dirty="0"/>
              <a:t>,</a:t>
            </a:r>
            <a:r>
              <a:rPr lang="el-GR" sz="2000" dirty="0" smtClean="0"/>
              <a:t> </a:t>
            </a:r>
            <a:r>
              <a:rPr lang="el-GR" sz="2000" dirty="0" smtClean="0"/>
              <a:t>35 φορές αυξημένος κίνδυνος νεοπλασίας. Εδώ, βιοψία όρχεως ενήλικα με ιστορικό κρυψορχίας. </a:t>
            </a:r>
            <a:br>
              <a:rPr lang="el-GR" sz="2000" dirty="0" smtClean="0"/>
            </a:br>
            <a:r>
              <a:rPr lang="el-GR" sz="2000" dirty="0" smtClean="0">
                <a:solidFill>
                  <a:srgbClr val="CC0000"/>
                </a:solidFill>
              </a:rPr>
              <a:t>Κακοήθη κύτταρα  </a:t>
            </a:r>
            <a:r>
              <a:rPr lang="en-US" sz="2000" dirty="0" smtClean="0">
                <a:solidFill>
                  <a:srgbClr val="CC0000"/>
                </a:solidFill>
              </a:rPr>
              <a:t>in situ </a:t>
            </a:r>
            <a:r>
              <a:rPr lang="el-GR" sz="2000" dirty="0" smtClean="0">
                <a:solidFill>
                  <a:srgbClr val="CC0000"/>
                </a:solidFill>
              </a:rPr>
              <a:t> νεοπλασίας γεννητικών κυττάρων.</a:t>
            </a:r>
            <a:endParaRPr lang="el-GR" sz="2000" dirty="0"/>
          </a:p>
        </p:txBody>
      </p:sp>
      <p:pic>
        <p:nvPicPr>
          <p:cNvPr id="7171" name="Picture 4" descr="f012-057-A01970"/>
          <p:cNvPicPr>
            <a:picLocks noChangeAspect="1" noChangeArrowheads="1"/>
          </p:cNvPicPr>
          <p:nvPr/>
        </p:nvPicPr>
        <p:blipFill>
          <a:blip r:embed="rId2" cstate="print"/>
          <a:srcRect/>
          <a:stretch>
            <a:fillRect/>
          </a:stretch>
        </p:blipFill>
        <p:spPr bwMode="auto">
          <a:xfrm>
            <a:off x="-214313" y="1214438"/>
            <a:ext cx="9880601" cy="6143625"/>
          </a:xfrm>
          <a:prstGeom prst="rect">
            <a:avLst/>
          </a:prstGeom>
          <a:noFill/>
          <a:ln w="9525">
            <a:noFill/>
            <a:miter lim="800000"/>
            <a:headEnd/>
            <a:tailEnd/>
          </a:ln>
        </p:spPr>
      </p:pic>
      <p:sp>
        <p:nvSpPr>
          <p:cNvPr id="4" name="3 - Δεξιό βέλος"/>
          <p:cNvSpPr/>
          <p:nvPr/>
        </p:nvSpPr>
        <p:spPr>
          <a:xfrm>
            <a:off x="6588224" y="4509120"/>
            <a:ext cx="576064" cy="360040"/>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7524328" y="6093296"/>
            <a:ext cx="576064" cy="360040"/>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Ο ρόλος της αναρροφητικής βιοψίας διά λεπτής βελόνης ( </a:t>
            </a:r>
            <a:r>
              <a:rPr lang="en-US" dirty="0" smtClean="0"/>
              <a:t>FNA )</a:t>
            </a:r>
            <a:endParaRPr lang="el-GR" dirty="0"/>
          </a:p>
        </p:txBody>
      </p:sp>
      <p:sp>
        <p:nvSpPr>
          <p:cNvPr id="3" name="Content Placeholder 2"/>
          <p:cNvSpPr>
            <a:spLocks noGrp="1"/>
          </p:cNvSpPr>
          <p:nvPr>
            <p:ph idx="1"/>
          </p:nvPr>
        </p:nvSpPr>
        <p:spPr>
          <a:xfrm>
            <a:off x="457200" y="1600200"/>
            <a:ext cx="8229600" cy="5043510"/>
          </a:xfrm>
        </p:spPr>
        <p:txBody>
          <a:bodyPr>
            <a:normAutofit fontScale="92500" lnSpcReduction="20000"/>
          </a:bodyPr>
          <a:lstStyle/>
          <a:p>
            <a:r>
              <a:rPr lang="en-US" dirty="0" smtClean="0"/>
              <a:t>E</a:t>
            </a:r>
            <a:r>
              <a:rPr lang="el-GR" dirty="0" smtClean="0"/>
              <a:t>λάχιστα επεμβατική μέθοδος</a:t>
            </a:r>
          </a:p>
          <a:p>
            <a:r>
              <a:rPr lang="el-GR" dirty="0" smtClean="0"/>
              <a:t>Έλεγχος 2-11 θέσεων του όρχεως, άρα δυνητικώς πιο αντιπρισωπευτικό δείγμα από εκείνο της ιστικής βιοψίας.</a:t>
            </a:r>
          </a:p>
          <a:p>
            <a:r>
              <a:rPr lang="el-GR" dirty="0" smtClean="0"/>
              <a:t>10-30 δια βελόνης λήψεις ανά θέση</a:t>
            </a:r>
          </a:p>
          <a:p>
            <a:r>
              <a:rPr lang="el-GR" dirty="0" smtClean="0"/>
              <a:t>Επαρκές επίχρισμα εφόσον ανευρίσκονται προς μελέτη 100 συστάδες από 20 ή περισσότερα κύτταρα του όρχεως η καθεμιά.</a:t>
            </a:r>
          </a:p>
          <a:p>
            <a:r>
              <a:rPr lang="el-GR" dirty="0" smtClean="0"/>
              <a:t>Η εν λόγω μέθοδος αδυνατεί να ελέγξει την παρουσία βασικών μεμβρανών των ορχικών σωληναρίων, παράμετρος καθοριστική επί διαγνώσεως νεοπλασίας.</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936104"/>
          </a:xfrm>
        </p:spPr>
        <p:txBody>
          <a:bodyPr>
            <a:normAutofit/>
          </a:bodyPr>
          <a:lstStyle/>
          <a:p>
            <a:r>
              <a:rPr lang="en-US" dirty="0" smtClean="0"/>
              <a:t>O</a:t>
            </a:r>
            <a:r>
              <a:rPr lang="el-GR" dirty="0" smtClean="0"/>
              <a:t>ΡΧΙΚΕΣ ΛΕΙΤΟΥΡΓΙΕΣ</a:t>
            </a:r>
            <a:endParaRPr lang="el-GR" dirty="0"/>
          </a:p>
        </p:txBody>
      </p:sp>
      <p:sp>
        <p:nvSpPr>
          <p:cNvPr id="3" name="2 - Θέση περιεχομένου"/>
          <p:cNvSpPr>
            <a:spLocks noGrp="1"/>
          </p:cNvSpPr>
          <p:nvPr>
            <p:ph idx="1"/>
          </p:nvPr>
        </p:nvSpPr>
        <p:spPr>
          <a:xfrm>
            <a:off x="0" y="1196752"/>
            <a:ext cx="9144000" cy="5661248"/>
          </a:xfrm>
        </p:spPr>
        <p:txBody>
          <a:bodyPr/>
          <a:lstStyle/>
          <a:p>
            <a:r>
              <a:rPr lang="el-GR" dirty="0" smtClean="0">
                <a:solidFill>
                  <a:srgbClr val="0070C0"/>
                </a:solidFill>
              </a:rPr>
              <a:t>Παραγωγή γαμετών (σπερματογένεση) από τα ορχικά (σπερματικά) σωληνάρια</a:t>
            </a:r>
          </a:p>
          <a:p>
            <a:r>
              <a:rPr lang="el-GR" dirty="0" smtClean="0">
                <a:solidFill>
                  <a:srgbClr val="FF0000"/>
                </a:solidFill>
              </a:rPr>
              <a:t>Σύνθεση ανδρογόνων από τα κύτταρα του </a:t>
            </a:r>
            <a:r>
              <a:rPr lang="en-US" dirty="0" err="1" smtClean="0">
                <a:solidFill>
                  <a:srgbClr val="FF0000"/>
                </a:solidFill>
              </a:rPr>
              <a:t>Leydig</a:t>
            </a:r>
            <a:endParaRPr lang="en-US" dirty="0" smtClean="0">
              <a:solidFill>
                <a:srgbClr val="FF0000"/>
              </a:solidFill>
            </a:endParaRPr>
          </a:p>
          <a:p>
            <a:r>
              <a:rPr lang="en-US" dirty="0" smtClean="0"/>
              <a:t>A</a:t>
            </a:r>
            <a:r>
              <a:rPr lang="el-GR" dirty="0" err="1" smtClean="0"/>
              <a:t>μφότερες</a:t>
            </a:r>
            <a:r>
              <a:rPr lang="el-GR" dirty="0" smtClean="0"/>
              <a:t> οι ως άνω λειτουργίες υπό τον έλεγχο του </a:t>
            </a:r>
            <a:r>
              <a:rPr lang="el-GR" dirty="0" err="1" smtClean="0">
                <a:solidFill>
                  <a:srgbClr val="7030A0"/>
                </a:solidFill>
              </a:rPr>
              <a:t>υποθαλαμο</a:t>
            </a:r>
            <a:r>
              <a:rPr lang="el-GR" dirty="0" err="1" smtClean="0"/>
              <a:t>ϋποφυσιακού</a:t>
            </a:r>
            <a:r>
              <a:rPr lang="el-GR" dirty="0" smtClean="0"/>
              <a:t> συστήματος.</a:t>
            </a:r>
          </a:p>
          <a:p>
            <a:r>
              <a:rPr lang="en-US" dirty="0" err="1" smtClean="0">
                <a:solidFill>
                  <a:srgbClr val="7030A0"/>
                </a:solidFill>
              </a:rPr>
              <a:t>GnRH</a:t>
            </a:r>
            <a:r>
              <a:rPr lang="en-US" dirty="0" smtClean="0">
                <a:solidFill>
                  <a:srgbClr val="7030A0"/>
                </a:solidFill>
              </a:rPr>
              <a:t> (LHRH)</a:t>
            </a:r>
            <a:r>
              <a:rPr lang="en-US" dirty="0" smtClean="0"/>
              <a:t>       </a:t>
            </a:r>
            <a:r>
              <a:rPr lang="el-GR" dirty="0" err="1" smtClean="0">
                <a:solidFill>
                  <a:srgbClr val="FF0000"/>
                </a:solidFill>
              </a:rPr>
              <a:t>ωχρινοτρόπος</a:t>
            </a:r>
            <a:r>
              <a:rPr lang="el-GR" dirty="0" smtClean="0">
                <a:solidFill>
                  <a:srgbClr val="FF0000"/>
                </a:solidFill>
              </a:rPr>
              <a:t> ορμόνη </a:t>
            </a:r>
            <a:r>
              <a:rPr lang="el-GR" dirty="0" smtClean="0"/>
              <a:t>(</a:t>
            </a:r>
            <a:r>
              <a:rPr lang="en-US" dirty="0" smtClean="0">
                <a:solidFill>
                  <a:srgbClr val="FF0000"/>
                </a:solidFill>
              </a:rPr>
              <a:t>LH</a:t>
            </a:r>
            <a:r>
              <a:rPr lang="en-US" dirty="0" smtClean="0"/>
              <a:t>) &amp; </a:t>
            </a:r>
            <a:r>
              <a:rPr lang="el-GR" dirty="0" err="1" smtClean="0">
                <a:solidFill>
                  <a:srgbClr val="0070C0"/>
                </a:solidFill>
              </a:rPr>
              <a:t>θυλακιοτρόπος</a:t>
            </a:r>
            <a:r>
              <a:rPr lang="el-GR" dirty="0" smtClean="0">
                <a:solidFill>
                  <a:srgbClr val="0070C0"/>
                </a:solidFill>
              </a:rPr>
              <a:t> ορμόνη </a:t>
            </a:r>
            <a:r>
              <a:rPr lang="el-GR" dirty="0" smtClean="0"/>
              <a:t>(</a:t>
            </a:r>
            <a:r>
              <a:rPr lang="en-US" dirty="0" smtClean="0">
                <a:solidFill>
                  <a:srgbClr val="0070C0"/>
                </a:solidFill>
              </a:rPr>
              <a:t>FSH</a:t>
            </a:r>
            <a:r>
              <a:rPr lang="en-US" dirty="0" smtClean="0"/>
              <a:t>)        </a:t>
            </a:r>
            <a:r>
              <a:rPr lang="el-GR" dirty="0" smtClean="0"/>
              <a:t>δρουν στα </a:t>
            </a:r>
            <a:r>
              <a:rPr lang="el-GR" dirty="0" smtClean="0">
                <a:solidFill>
                  <a:srgbClr val="FF0000"/>
                </a:solidFill>
              </a:rPr>
              <a:t>κύτταρα </a:t>
            </a:r>
            <a:r>
              <a:rPr lang="en-US" dirty="0" err="1" smtClean="0">
                <a:solidFill>
                  <a:srgbClr val="FF0000"/>
                </a:solidFill>
              </a:rPr>
              <a:t>Leydig</a:t>
            </a:r>
            <a:r>
              <a:rPr lang="en-US" dirty="0" smtClean="0">
                <a:solidFill>
                  <a:srgbClr val="FF0000"/>
                </a:solidFill>
              </a:rPr>
              <a:t> </a:t>
            </a:r>
            <a:r>
              <a:rPr lang="el-GR" dirty="0" smtClean="0"/>
              <a:t>και </a:t>
            </a:r>
            <a:r>
              <a:rPr lang="en-US" dirty="0" err="1" smtClean="0">
                <a:solidFill>
                  <a:srgbClr val="0070C0"/>
                </a:solidFill>
              </a:rPr>
              <a:t>Sertoli</a:t>
            </a:r>
            <a:r>
              <a:rPr lang="en-US" dirty="0" smtClean="0"/>
              <a:t> </a:t>
            </a:r>
            <a:r>
              <a:rPr lang="el-GR" dirty="0" smtClean="0"/>
              <a:t>αντίστοιχα             </a:t>
            </a:r>
            <a:r>
              <a:rPr lang="el-GR" dirty="0" smtClean="0">
                <a:solidFill>
                  <a:srgbClr val="FF0000"/>
                </a:solidFill>
              </a:rPr>
              <a:t>βιοσύνθεση τεστοστερόνης</a:t>
            </a:r>
            <a:r>
              <a:rPr lang="el-GR" dirty="0" smtClean="0"/>
              <a:t> και </a:t>
            </a:r>
            <a:r>
              <a:rPr lang="el-GR" dirty="0" smtClean="0">
                <a:solidFill>
                  <a:srgbClr val="0070C0"/>
                </a:solidFill>
              </a:rPr>
              <a:t>προαγωγή μεταγραφής γονιδίων</a:t>
            </a:r>
            <a:r>
              <a:rPr lang="el-GR" dirty="0" smtClean="0"/>
              <a:t>, αντίστοιχα.</a:t>
            </a:r>
            <a:endParaRPr lang="el-GR" dirty="0"/>
          </a:p>
        </p:txBody>
      </p:sp>
      <p:sp>
        <p:nvSpPr>
          <p:cNvPr id="4" name="3 - Δεξιό βέλος"/>
          <p:cNvSpPr/>
          <p:nvPr/>
        </p:nvSpPr>
        <p:spPr>
          <a:xfrm>
            <a:off x="2699792" y="4149080"/>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5364088" y="4581128"/>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a:off x="6588224" y="5085184"/>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1"/>
            <a:ext cx="9144000" cy="3284983"/>
          </a:xfrm>
        </p:spPr>
        <p:txBody>
          <a:bodyPr>
            <a:normAutofit fontScale="92500" lnSpcReduction="20000"/>
          </a:bodyPr>
          <a:lstStyle/>
          <a:p>
            <a:endParaRPr lang="el-GR" dirty="0" smtClean="0"/>
          </a:p>
          <a:p>
            <a:pPr algn="ctr"/>
            <a:r>
              <a:rPr lang="el-GR" sz="2600" b="1" dirty="0" smtClean="0"/>
              <a:t>Τεχνικές ατέλειες </a:t>
            </a:r>
            <a:r>
              <a:rPr lang="el-GR" sz="2600" dirty="0" smtClean="0"/>
              <a:t>στην επεξεργασία υλικού ορχικής βιοψίας </a:t>
            </a:r>
          </a:p>
          <a:p>
            <a:pPr algn="ctr"/>
            <a:r>
              <a:rPr lang="el-GR" sz="2600" dirty="0" smtClean="0"/>
              <a:t>με </a:t>
            </a:r>
            <a:r>
              <a:rPr lang="el-GR" sz="2600" dirty="0" smtClean="0">
                <a:effectLst>
                  <a:outerShdw blurRad="38100" dist="38100" dir="2700000" algn="tl">
                    <a:srgbClr val="000000">
                      <a:alpha val="43137"/>
                    </a:srgbClr>
                  </a:outerShdw>
                </a:effectLst>
              </a:rPr>
              <a:t>φυσιολογική</a:t>
            </a:r>
            <a:r>
              <a:rPr lang="el-GR" sz="2600" dirty="0" smtClean="0"/>
              <a:t> σπερματογένεση.</a:t>
            </a:r>
          </a:p>
          <a:p>
            <a:r>
              <a:rPr lang="el-GR" sz="2000" dirty="0" smtClean="0"/>
              <a:t>Α. Η άμεση μονιμοποίηση σε </a:t>
            </a:r>
            <a:r>
              <a:rPr lang="el-GR" sz="2000" b="1" dirty="0" smtClean="0"/>
              <a:t>διάλυμα </a:t>
            </a:r>
            <a:r>
              <a:rPr lang="en-US" sz="2000" b="1" dirty="0" err="1" smtClean="0"/>
              <a:t>Bouin</a:t>
            </a:r>
            <a:r>
              <a:rPr lang="el-GR" sz="2000" b="1" dirty="0" smtClean="0"/>
              <a:t> </a:t>
            </a:r>
            <a:r>
              <a:rPr lang="el-GR" sz="2000" dirty="0" smtClean="0"/>
              <a:t>συνεπάγεται τις ελάχιστες αλλοιώσεις λόγω επεξεργασίας.</a:t>
            </a:r>
          </a:p>
          <a:p>
            <a:r>
              <a:rPr lang="el-GR" sz="2000" dirty="0" smtClean="0"/>
              <a:t>Β. Η μονιμοποίηση σε φορμόλη προκαλεί τεχνητή συρρίκνωση και πτωχή κυτταρική μορφολογία με </a:t>
            </a:r>
            <a:r>
              <a:rPr lang="el-GR" sz="2000" dirty="0" smtClean="0"/>
              <a:t>τεχνητή </a:t>
            </a:r>
            <a:r>
              <a:rPr lang="el-GR" sz="2000" dirty="0" err="1" smtClean="0"/>
              <a:t>αποφολίδωση</a:t>
            </a:r>
            <a:r>
              <a:rPr lang="el-GR" sz="2000" dirty="0" smtClean="0"/>
              <a:t>-απόσπαση </a:t>
            </a:r>
            <a:r>
              <a:rPr lang="el-GR" sz="2000" dirty="0" smtClean="0"/>
              <a:t>κυττάρων στον αυλό.</a:t>
            </a:r>
          </a:p>
          <a:p>
            <a:r>
              <a:rPr lang="en-US" sz="2000" dirty="0" smtClean="0"/>
              <a:t>C. </a:t>
            </a:r>
            <a:r>
              <a:rPr lang="el-GR" sz="2000" dirty="0" smtClean="0"/>
              <a:t>Ορχικά σωληνάρια με τεχνητή σύνθλιψη κατά την επεξεργασία, απόφραξη του αυλού και συγκεχυμένη κυτταρική μορφολογία με γωνιώδεις, </a:t>
            </a:r>
            <a:r>
              <a:rPr lang="el-GR" sz="2000" dirty="0" err="1" smtClean="0"/>
              <a:t>υπερχρωμικούς</a:t>
            </a:r>
            <a:r>
              <a:rPr lang="el-GR" sz="2000" dirty="0" smtClean="0"/>
              <a:t> πυρήνες να κρύβουν τις ώριμες </a:t>
            </a:r>
            <a:r>
              <a:rPr lang="el-GR" sz="2000" dirty="0" err="1" smtClean="0"/>
              <a:t>σπερματίδες</a:t>
            </a:r>
            <a:r>
              <a:rPr lang="el-GR" sz="2000" dirty="0" smtClean="0"/>
              <a:t>.</a:t>
            </a:r>
          </a:p>
          <a:p>
            <a:r>
              <a:rPr lang="el-GR" sz="2000" dirty="0" smtClean="0"/>
              <a:t>                                                                        Α-Η, Χ400</a:t>
            </a:r>
            <a:endParaRPr lang="el-GR" sz="2000" dirty="0"/>
          </a:p>
        </p:txBody>
      </p:sp>
      <p:pic>
        <p:nvPicPr>
          <p:cNvPr id="101378" name="Picture 2" descr="C:\Users\ΤΑΝΙΑ\Desktop\i1543-2165-134-8-1197-f01.jpeg"/>
          <p:cNvPicPr>
            <a:picLocks noGrp="1" noChangeAspect="1" noChangeArrowheads="1"/>
          </p:cNvPicPr>
          <p:nvPr>
            <p:ph idx="1"/>
          </p:nvPr>
        </p:nvPicPr>
        <p:blipFill>
          <a:blip r:embed="rId2" cstate="print"/>
          <a:srcRect/>
          <a:stretch>
            <a:fillRect/>
          </a:stretch>
        </p:blipFill>
        <p:spPr bwMode="auto">
          <a:xfrm rot="16200000">
            <a:off x="3048003" y="285329"/>
            <a:ext cx="3048000" cy="9143999"/>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76801" name="Ink 1"/>
              <p14:cNvContentPartPr>
                <a14:cpLocks xmlns:a14="http://schemas.microsoft.com/office/drawing/2010/main" noRot="1" noChangeAspect="1" noEditPoints="1" noChangeArrowheads="1" noChangeShapeType="1"/>
              </p14:cNvContentPartPr>
              <p14:nvPr/>
            </p14:nvContentPartPr>
            <p14:xfrm>
              <a:off x="1347788" y="2598738"/>
              <a:ext cx="590550" cy="9525"/>
            </p14:xfrm>
          </p:contentPart>
        </mc:Choice>
        <mc:Fallback xmlns="">
          <p:pic>
            <p:nvPicPr>
              <p:cNvPr id="76801" name="Ink 1"/>
              <p:cNvPicPr>
                <a:picLocks noRot="1" noChangeAspect="1" noEditPoints="1" noChangeArrowheads="1" noChangeShapeType="1"/>
              </p:cNvPicPr>
              <p:nvPr/>
            </p:nvPicPr>
            <p:blipFill>
              <a:blip r:embed="rId4"/>
              <a:stretch>
                <a:fillRect/>
              </a:stretch>
            </p:blipFill>
            <p:spPr>
              <a:xfrm>
                <a:off x="1331584" y="2534261"/>
                <a:ext cx="622598" cy="138845"/>
              </a:xfrm>
              <a:prstGeom prst="rect">
                <a:avLst/>
              </a:prstGeom>
            </p:spPr>
          </p:pic>
        </mc:Fallback>
      </mc:AlternateContent>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n-US" sz="3200" dirty="0" smtClean="0"/>
              <a:t>I</a:t>
            </a:r>
            <a:r>
              <a:rPr lang="el-GR" sz="3200" dirty="0" smtClean="0"/>
              <a:t>ΣΤΟΠΑΘΟΛΟΓΙΚΕΣ ΑΛΛΟΙΩΣΕΙΣ </a:t>
            </a:r>
            <a:r>
              <a:rPr lang="en-US" sz="3200" dirty="0" smtClean="0"/>
              <a:t/>
            </a:r>
            <a:br>
              <a:rPr lang="en-US" sz="3200" dirty="0" smtClean="0"/>
            </a:br>
            <a:r>
              <a:rPr lang="el-GR" sz="3200" dirty="0" smtClean="0"/>
              <a:t>ΣΥΝΔΕΟΜΕΝΕΣ ΜΕ ΥΠΟΓΟΝΙΜΟΤΗΤΑ</a:t>
            </a:r>
            <a:endParaRPr lang="el-GR" sz="3200" dirty="0"/>
          </a:p>
        </p:txBody>
      </p:sp>
      <p:sp>
        <p:nvSpPr>
          <p:cNvPr id="3" name="2 - Θέση περιεχομένου"/>
          <p:cNvSpPr>
            <a:spLocks noGrp="1"/>
          </p:cNvSpPr>
          <p:nvPr>
            <p:ph idx="1"/>
          </p:nvPr>
        </p:nvSpPr>
        <p:spPr>
          <a:xfrm>
            <a:off x="0" y="764704"/>
            <a:ext cx="9144000" cy="6093296"/>
          </a:xfrm>
        </p:spPr>
        <p:txBody>
          <a:bodyPr>
            <a:normAutofit fontScale="77500" lnSpcReduction="20000"/>
          </a:bodyPr>
          <a:lstStyle/>
          <a:p>
            <a:r>
              <a:rPr lang="el-GR" sz="2600" dirty="0" smtClean="0"/>
              <a:t>Μικρά ορχικά σωληνάρια </a:t>
            </a:r>
          </a:p>
          <a:p>
            <a:r>
              <a:rPr lang="el-GR" sz="2600" dirty="0" smtClean="0"/>
              <a:t>Πάχυνση της βασικής μεμβράνης</a:t>
            </a:r>
          </a:p>
          <a:p>
            <a:r>
              <a:rPr lang="el-GR" sz="2600" dirty="0" smtClean="0"/>
              <a:t>Απώλεια, μερική ή πλήρης, των γεννητικών κυττάρων</a:t>
            </a:r>
          </a:p>
          <a:p>
            <a:r>
              <a:rPr lang="el-GR" sz="2600" dirty="0" smtClean="0"/>
              <a:t>Αληθής, όχι τεχνητή απόσπαση </a:t>
            </a:r>
            <a:r>
              <a:rPr lang="el-GR" sz="2600" dirty="0" smtClean="0"/>
              <a:t>αώρων γεννητικών κυττάρων σε περισσότερα από τα μισά ορχικά σωληνάρια με πρωτογενή σπερματοκύτταρα στους αυλούς των σωληναρίων. Επί αταξίας των γεννητικών κυττάρων και φυσιολογικών των κυττάρων </a:t>
            </a:r>
            <a:r>
              <a:rPr lang="en-US" sz="2600" dirty="0" err="1" smtClean="0"/>
              <a:t>Leydig</a:t>
            </a:r>
            <a:r>
              <a:rPr lang="en-US" sz="2600" dirty="0" smtClean="0"/>
              <a:t>, </a:t>
            </a:r>
            <a:r>
              <a:rPr lang="el-GR" sz="2600" dirty="0" smtClean="0"/>
              <a:t> σκεφτόμαστε την </a:t>
            </a:r>
            <a:r>
              <a:rPr lang="el-GR" sz="2600" dirty="0" err="1" smtClean="0"/>
              <a:t>κιρσοκήλη</a:t>
            </a:r>
            <a:r>
              <a:rPr lang="el-GR" sz="2600" dirty="0" smtClean="0"/>
              <a:t> και την ορχίτιδα μετά από παρωτίτιδα.</a:t>
            </a:r>
          </a:p>
          <a:p>
            <a:r>
              <a:rPr lang="el-GR" sz="2600" dirty="0" err="1" smtClean="0"/>
              <a:t>Ίνωση</a:t>
            </a:r>
            <a:r>
              <a:rPr lang="el-GR" sz="2600" dirty="0" smtClean="0"/>
              <a:t> του διάμεσου υποστρώματος του όρχεως. Πολυπύρηνα </a:t>
            </a:r>
            <a:r>
              <a:rPr lang="el-GR" sz="2600" dirty="0" err="1" smtClean="0"/>
              <a:t>γιγαντοκύτταρα</a:t>
            </a:r>
            <a:r>
              <a:rPr lang="el-GR" sz="2600" dirty="0" smtClean="0"/>
              <a:t> εντός αυτού σχετίζονται με ορχική ατροφία λόγω οιστρογόνων.</a:t>
            </a:r>
          </a:p>
          <a:p>
            <a:r>
              <a:rPr lang="el-GR" sz="2600" dirty="0" smtClean="0"/>
              <a:t>Υπερπλασία των διάμεσων κυττάρων του </a:t>
            </a:r>
            <a:r>
              <a:rPr lang="en-US" sz="2600" dirty="0" err="1" smtClean="0"/>
              <a:t>Leydig</a:t>
            </a:r>
            <a:r>
              <a:rPr lang="en-US" sz="2600" dirty="0" smtClean="0"/>
              <a:t>.</a:t>
            </a:r>
            <a:endParaRPr lang="el-GR" sz="2600" dirty="0" smtClean="0"/>
          </a:p>
          <a:p>
            <a:endParaRPr lang="el-GR" sz="2600" dirty="0" smtClean="0"/>
          </a:p>
          <a:p>
            <a:pPr>
              <a:buNone/>
            </a:pPr>
            <a:r>
              <a:rPr lang="el-GR" sz="2000" dirty="0" smtClean="0"/>
              <a:t>Ερμηνεία ιστολογικών ευρημάτων </a:t>
            </a:r>
            <a:r>
              <a:rPr lang="el-GR" sz="2000" b="1" dirty="0" smtClean="0"/>
              <a:t>σε συνάρτηση </a:t>
            </a:r>
            <a:r>
              <a:rPr lang="el-GR" sz="2000" dirty="0" smtClean="0"/>
              <a:t>με </a:t>
            </a:r>
            <a:r>
              <a:rPr lang="en-US" sz="2000" dirty="0" smtClean="0"/>
              <a:t>:</a:t>
            </a:r>
          </a:p>
          <a:p>
            <a:pPr>
              <a:buNone/>
            </a:pPr>
            <a:r>
              <a:rPr lang="el-GR" sz="2000" dirty="0" smtClean="0"/>
              <a:t>προηγούμενο ιατρικό ιστορικό,</a:t>
            </a:r>
          </a:p>
          <a:p>
            <a:pPr>
              <a:buNone/>
            </a:pPr>
            <a:r>
              <a:rPr lang="el-GR" sz="2000" dirty="0" smtClean="0"/>
              <a:t>ανάλυση σπέρματος,</a:t>
            </a:r>
          </a:p>
          <a:p>
            <a:pPr>
              <a:buNone/>
            </a:pPr>
            <a:r>
              <a:rPr lang="el-GR" sz="2000" dirty="0" smtClean="0"/>
              <a:t>ευρήματα φυσικής εξέτασης &amp;</a:t>
            </a:r>
          </a:p>
          <a:p>
            <a:pPr>
              <a:buNone/>
            </a:pPr>
            <a:r>
              <a:rPr lang="el-GR" sz="2000" dirty="0" smtClean="0"/>
              <a:t>έλεγχο </a:t>
            </a:r>
            <a:r>
              <a:rPr lang="el-GR" sz="2000" dirty="0" err="1" smtClean="0"/>
              <a:t>γοναδοτροπινών</a:t>
            </a:r>
            <a:r>
              <a:rPr lang="el-GR" sz="2000" dirty="0" smtClean="0"/>
              <a:t> ορού.</a:t>
            </a:r>
          </a:p>
          <a:p>
            <a:pPr>
              <a:buNone/>
            </a:pPr>
            <a:endParaRPr lang="el-GR" sz="2000" dirty="0" smtClean="0"/>
          </a:p>
          <a:p>
            <a:pPr>
              <a:buNone/>
            </a:pPr>
            <a:r>
              <a:rPr lang="el-GR" sz="2000" dirty="0" smtClean="0"/>
              <a:t>        Χρήσιμη </a:t>
            </a:r>
            <a:r>
              <a:rPr lang="el-GR" sz="2000" dirty="0" smtClean="0"/>
              <a:t>η </a:t>
            </a:r>
            <a:r>
              <a:rPr lang="el-GR" sz="2000" b="1" dirty="0" err="1" smtClean="0"/>
              <a:t>αμφοτερόπλευρη</a:t>
            </a:r>
            <a:r>
              <a:rPr lang="el-GR" sz="2000" dirty="0" smtClean="0"/>
              <a:t> βιοψία καθώς στο 2% των περιπτώσεων αναδεικνύεται ασύμφωνο πρότυπο μεταξύ αριστερού και δεξιού όρχεως.  Λήψη </a:t>
            </a:r>
            <a:r>
              <a:rPr lang="el-GR" sz="2000" dirty="0" err="1" smtClean="0"/>
              <a:t>ιστοτεμαχίων</a:t>
            </a:r>
            <a:r>
              <a:rPr lang="el-GR" sz="2000" dirty="0" smtClean="0"/>
              <a:t> </a:t>
            </a:r>
            <a:r>
              <a:rPr lang="el-GR" sz="2000" dirty="0" smtClean="0">
                <a:effectLst>
                  <a:outerShdw blurRad="38100" dist="38100" dir="2700000" algn="tl">
                    <a:srgbClr val="000000">
                      <a:alpha val="43137"/>
                    </a:srgbClr>
                  </a:outerShdw>
                </a:effectLst>
              </a:rPr>
              <a:t>3 Χ 3 Χ 3 χιλ. </a:t>
            </a:r>
            <a:r>
              <a:rPr lang="el-GR" sz="2000" dirty="0" smtClean="0"/>
              <a:t>από κάθε όρχι και, κατευθείαν από το ψαλίδι ( χωρίς να συμπιεστούν τα ιστοτεμάχια ), </a:t>
            </a:r>
          </a:p>
          <a:p>
            <a:pPr>
              <a:buNone/>
            </a:pPr>
            <a:r>
              <a:rPr lang="el-GR" sz="2000" b="1" spc="300" dirty="0" smtClean="0"/>
              <a:t>    άμεση </a:t>
            </a:r>
            <a:r>
              <a:rPr lang="el-GR" sz="2000" dirty="0" smtClean="0"/>
              <a:t>μονιμοποίηση  του υλικού ορχικής βιοψίας σε διάλυμα του </a:t>
            </a:r>
            <a:r>
              <a:rPr lang="en-US" sz="2000" dirty="0" err="1" smtClean="0"/>
              <a:t>Bouin</a:t>
            </a:r>
            <a:r>
              <a:rPr lang="el-GR" sz="2000" dirty="0" smtClean="0"/>
              <a:t> επί 24ωρο</a:t>
            </a:r>
            <a:r>
              <a:rPr lang="en-US" sz="2000" dirty="0" smtClean="0"/>
              <a:t>.</a:t>
            </a:r>
            <a:endParaRPr lang="el-GR" sz="2000" dirty="0" smtClean="0"/>
          </a:p>
          <a:p>
            <a:pPr>
              <a:buNone/>
            </a:pPr>
            <a:r>
              <a:rPr lang="el-GR" sz="2000" dirty="0" smtClean="0"/>
              <a:t>       Λήψη </a:t>
            </a:r>
            <a:r>
              <a:rPr lang="el-GR" sz="2000" dirty="0" smtClean="0"/>
              <a:t>τουλάχιστον 5 τομών πάχους 4-5 μ</a:t>
            </a:r>
            <a:r>
              <a:rPr lang="en-US" sz="2000" dirty="0" smtClean="0"/>
              <a:t>m</a:t>
            </a:r>
            <a:r>
              <a:rPr lang="el-GR" sz="2000" dirty="0" smtClean="0"/>
              <a:t> από κάθε </a:t>
            </a:r>
            <a:r>
              <a:rPr lang="el-GR" sz="2000" dirty="0" err="1" smtClean="0"/>
              <a:t>ιστοτεμάχιο</a:t>
            </a:r>
            <a:r>
              <a:rPr lang="el-GR" sz="2000" dirty="0" smtClean="0"/>
              <a:t> και χρώση με </a:t>
            </a:r>
            <a:r>
              <a:rPr lang="en-US" sz="2000" dirty="0" smtClean="0"/>
              <a:t>A</a:t>
            </a:r>
            <a:r>
              <a:rPr lang="el-GR" sz="2000" dirty="0" smtClean="0"/>
              <a:t>-Η και πιθανώς </a:t>
            </a:r>
            <a:r>
              <a:rPr lang="en-US" sz="2000" dirty="0" smtClean="0"/>
              <a:t>PAS.</a:t>
            </a:r>
            <a:endParaRPr lang="el-GR" sz="2000" dirty="0" smtClean="0"/>
          </a:p>
          <a:p>
            <a:pPr>
              <a:buNone/>
            </a:pPr>
            <a:endParaRPr lang="el-GR" sz="2000" dirty="0" smtClean="0"/>
          </a:p>
          <a:p>
            <a:pPr>
              <a:buNone/>
            </a:pPr>
            <a:endParaRPr lang="el-GR"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80728"/>
            <a:ext cx="9144000" cy="1152128"/>
          </a:xfrm>
        </p:spPr>
        <p:txBody>
          <a:bodyPr>
            <a:normAutofit fontScale="90000"/>
          </a:bodyPr>
          <a:lstStyle/>
          <a:p>
            <a:r>
              <a:rPr lang="en-US" sz="2400" b="1" dirty="0" smtClean="0"/>
              <a:t>A</a:t>
            </a:r>
            <a:r>
              <a:rPr lang="el-GR" sz="2400" b="1" dirty="0" smtClean="0"/>
              <a:t>ΛΛΟΙΩΣΕΙΣ ΣΤΟ ΣΠΕΡΜΑΤΙΚΟ ΕΠΙΘΗΛΙΟ </a:t>
            </a:r>
            <a:r>
              <a:rPr lang="en-US" sz="2400" b="1" dirty="0" smtClean="0"/>
              <a:t>:</a:t>
            </a:r>
            <a:r>
              <a:rPr lang="el-GR" sz="2400" b="1" dirty="0" smtClean="0"/>
              <a:t/>
            </a:r>
            <a:br>
              <a:rPr lang="el-GR" sz="2400" b="1" dirty="0" smtClean="0"/>
            </a:br>
            <a:r>
              <a:rPr lang="el-GR" sz="2400" b="1" spc="600" dirty="0" smtClean="0">
                <a:solidFill>
                  <a:srgbClr val="FF0000"/>
                </a:solidFill>
              </a:rPr>
              <a:t>ΔΙΑΧΥΤΕΣ </a:t>
            </a:r>
            <a:r>
              <a:rPr lang="el-GR" sz="2400" b="1" spc="600" dirty="0" smtClean="0"/>
              <a:t> Η  </a:t>
            </a:r>
            <a:r>
              <a:rPr lang="el-GR" sz="2400" b="1" spc="600" dirty="0" smtClean="0">
                <a:solidFill>
                  <a:srgbClr val="00B050"/>
                </a:solidFill>
              </a:rPr>
              <a:t>ΕΣΤΙΑΚΕΣ</a:t>
            </a:r>
            <a:r>
              <a:rPr lang="el-GR" sz="2400" b="1" spc="600" dirty="0" smtClean="0"/>
              <a:t> </a:t>
            </a:r>
            <a:r>
              <a:rPr lang="en-US" sz="2400" b="1" spc="600" dirty="0" smtClean="0"/>
              <a:t>= </a:t>
            </a:r>
            <a:r>
              <a:rPr lang="el-GR" sz="2400" b="1" spc="600" dirty="0" smtClean="0"/>
              <a:t/>
            </a:r>
            <a:br>
              <a:rPr lang="el-GR" sz="2400" b="1" spc="600" dirty="0" smtClean="0"/>
            </a:br>
            <a:r>
              <a:rPr lang="en-US" sz="2400" b="1" spc="600" dirty="0" smtClean="0">
                <a:solidFill>
                  <a:srgbClr val="FF0000"/>
                </a:solidFill>
              </a:rPr>
              <a:t>O</a:t>
            </a:r>
            <a:r>
              <a:rPr lang="el-GR" sz="2400" b="1" spc="600" dirty="0" smtClean="0">
                <a:solidFill>
                  <a:srgbClr val="FF0000"/>
                </a:solidFill>
              </a:rPr>
              <a:t>ΜΟΙΟΓΕΝΗΣ  </a:t>
            </a:r>
            <a:r>
              <a:rPr lang="el-GR" sz="2400" b="1" spc="600" dirty="0" smtClean="0"/>
              <a:t>Η </a:t>
            </a:r>
            <a:r>
              <a:rPr lang="el-GR" sz="2400" b="1" spc="600" dirty="0" smtClean="0">
                <a:solidFill>
                  <a:srgbClr val="00B050"/>
                </a:solidFill>
              </a:rPr>
              <a:t>ΑΝΟΜΟΙΟΓΕΝΗΣ</a:t>
            </a:r>
            <a:r>
              <a:rPr lang="el-GR" sz="2400" b="1" spc="600" dirty="0" smtClean="0"/>
              <a:t> </a:t>
            </a:r>
            <a:br>
              <a:rPr lang="el-GR" sz="2400" b="1" spc="600" dirty="0" smtClean="0"/>
            </a:br>
            <a:r>
              <a:rPr lang="el-GR" sz="2400" b="1" spc="600" dirty="0" smtClean="0"/>
              <a:t> Η ΙΣΤΙΚΗ ΚΑΤΑΝΟΜΗ ΤΟΥΣ</a:t>
            </a:r>
            <a:r>
              <a:rPr lang="el-GR" sz="2400" b="1" dirty="0" smtClean="0"/>
              <a:t/>
            </a:r>
            <a:br>
              <a:rPr lang="el-GR" sz="2400" b="1" dirty="0" smtClean="0"/>
            </a:br>
            <a:r>
              <a:rPr lang="el-GR" sz="2400" b="1" dirty="0" smtClean="0"/>
              <a:t/>
            </a:r>
            <a:br>
              <a:rPr lang="el-GR" sz="2400" b="1" dirty="0" smtClean="0"/>
            </a:br>
            <a:r>
              <a:rPr lang="el-GR" sz="2400" dirty="0" smtClean="0"/>
              <a:t>Στις</a:t>
            </a:r>
            <a:r>
              <a:rPr lang="el-GR" sz="2400" b="1" dirty="0" smtClean="0"/>
              <a:t>  </a:t>
            </a:r>
            <a:r>
              <a:rPr lang="el-GR" sz="2400" dirty="0" smtClean="0">
                <a:solidFill>
                  <a:srgbClr val="00B050"/>
                </a:solidFill>
                <a:effectLst>
                  <a:outerShdw blurRad="38100" dist="38100" dir="2700000" algn="tl">
                    <a:srgbClr val="000000">
                      <a:alpha val="43137"/>
                    </a:srgbClr>
                  </a:outerShdw>
                </a:effectLst>
              </a:rPr>
              <a:t>εστιακές</a:t>
            </a:r>
            <a:r>
              <a:rPr lang="el-GR" sz="2400" dirty="0" smtClean="0"/>
              <a:t> αλλοιώσεις καθορίζεται η </a:t>
            </a:r>
            <a:r>
              <a:rPr lang="el-GR" sz="2400" dirty="0" smtClean="0">
                <a:effectLst>
                  <a:outerShdw blurRad="38100" dist="38100" dir="2700000" algn="tl">
                    <a:srgbClr val="000000">
                      <a:alpha val="43137"/>
                    </a:srgbClr>
                  </a:outerShdw>
                </a:effectLst>
              </a:rPr>
              <a:t>αναλογία</a:t>
            </a:r>
            <a:r>
              <a:rPr lang="el-GR" sz="2400" dirty="0" smtClean="0"/>
              <a:t> τους στο σύνολο των περικλειομένων σωληναρίων (π.χ. 20%)</a:t>
            </a:r>
            <a:r>
              <a:rPr lang="el-GR" sz="2400" b="1" dirty="0" smtClean="0"/>
              <a:t/>
            </a:r>
            <a:br>
              <a:rPr lang="el-GR" sz="2400" b="1" dirty="0" smtClean="0"/>
            </a:br>
            <a:r>
              <a:rPr lang="el-GR" sz="2400" dirty="0" smtClean="0"/>
              <a:t/>
            </a:r>
            <a:br>
              <a:rPr lang="el-GR" sz="2400" dirty="0" smtClean="0"/>
            </a:br>
            <a:r>
              <a:rPr lang="el-GR" sz="2400" dirty="0" smtClean="0"/>
              <a:t>ΠΙΘΑΝΗ </a:t>
            </a:r>
            <a:r>
              <a:rPr lang="el-GR" sz="2400" dirty="0" smtClean="0">
                <a:effectLst>
                  <a:outerShdw blurRad="38100" dist="38100" dir="2700000" algn="tl">
                    <a:srgbClr val="000000">
                      <a:alpha val="43137"/>
                    </a:srgbClr>
                  </a:outerShdw>
                </a:effectLst>
              </a:rPr>
              <a:t>ΔΙΑΚΡΙΣΗ  </a:t>
            </a:r>
            <a:r>
              <a:rPr lang="el-GR" sz="2400" b="1" spc="600" dirty="0" smtClean="0">
                <a:solidFill>
                  <a:srgbClr val="FF0000"/>
                </a:solidFill>
                <a:effectLst>
                  <a:outerShdw blurRad="38100" dist="38100" dir="2700000" algn="tl">
                    <a:srgbClr val="000000">
                      <a:alpha val="43137"/>
                    </a:srgbClr>
                  </a:outerShdw>
                </a:effectLst>
              </a:rPr>
              <a:t>ΔΙΑΧΥΤΩΝ</a:t>
            </a:r>
            <a:r>
              <a:rPr lang="el-GR" sz="2400" dirty="0" smtClean="0">
                <a:effectLst>
                  <a:outerShdw blurRad="38100" dist="38100" dir="2700000" algn="tl">
                    <a:srgbClr val="000000">
                      <a:alpha val="43137"/>
                    </a:srgbClr>
                  </a:outerShdw>
                </a:effectLst>
              </a:rPr>
              <a:t> ΑΛΛΟΙΩΣΕΩΝ</a:t>
            </a:r>
            <a:endParaRPr lang="el-GR" sz="24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3140968"/>
            <a:ext cx="9144000" cy="3717032"/>
          </a:xfrm>
        </p:spPr>
        <p:txBody>
          <a:bodyPr>
            <a:normAutofit fontScale="85000" lnSpcReduction="20000"/>
          </a:bodyPr>
          <a:lstStyle/>
          <a:p>
            <a:r>
              <a:rPr lang="el-GR" dirty="0" smtClean="0"/>
              <a:t>Εντοπιζόμενες στο </a:t>
            </a:r>
            <a:r>
              <a:rPr lang="el-GR" dirty="0" smtClean="0">
                <a:effectLst>
                  <a:outerShdw blurRad="38100" dist="38100" dir="2700000" algn="tl">
                    <a:srgbClr val="000000">
                      <a:alpha val="43137"/>
                    </a:srgbClr>
                  </a:outerShdw>
                </a:effectLst>
              </a:rPr>
              <a:t>βασικό</a:t>
            </a:r>
            <a:r>
              <a:rPr lang="el-GR" dirty="0" smtClean="0"/>
              <a:t> διαμέρισμα του σπερματικού «επιθηλίου» και χαρακτηριζόμενες από </a:t>
            </a:r>
            <a:r>
              <a:rPr lang="el-GR" dirty="0" err="1" smtClean="0"/>
              <a:t>αποφολίδωση</a:t>
            </a:r>
            <a:r>
              <a:rPr lang="el-GR" dirty="0" smtClean="0"/>
              <a:t> ανώριμων γεννητικών κυττάρων.</a:t>
            </a:r>
          </a:p>
          <a:p>
            <a:r>
              <a:rPr lang="el-GR" dirty="0" smtClean="0"/>
              <a:t>Εντοπιζόμενες στο </a:t>
            </a:r>
            <a:r>
              <a:rPr lang="el-GR" dirty="0" smtClean="0">
                <a:effectLst>
                  <a:outerShdw blurRad="38100" dist="38100" dir="2700000" algn="tl">
                    <a:srgbClr val="000000">
                      <a:alpha val="43137"/>
                    </a:srgbClr>
                  </a:outerShdw>
                </a:effectLst>
              </a:rPr>
              <a:t>προαύλιο</a:t>
            </a:r>
            <a:r>
              <a:rPr lang="el-GR" dirty="0" smtClean="0"/>
              <a:t> διαμέρισμα και χαρακτηριζόμενες από εικόνα μωσαϊκού και </a:t>
            </a:r>
            <a:r>
              <a:rPr lang="el-GR" dirty="0" err="1" smtClean="0"/>
              <a:t>αποφολίδωση</a:t>
            </a:r>
            <a:r>
              <a:rPr lang="el-GR" dirty="0" smtClean="0"/>
              <a:t> </a:t>
            </a:r>
            <a:r>
              <a:rPr lang="el-GR" dirty="0" err="1" smtClean="0"/>
              <a:t>σπερματίδων</a:t>
            </a:r>
            <a:r>
              <a:rPr lang="el-GR" dirty="0" smtClean="0"/>
              <a:t> και </a:t>
            </a:r>
            <a:r>
              <a:rPr lang="el-GR" dirty="0" err="1" smtClean="0"/>
              <a:t>σπερματοκυττάρων</a:t>
            </a:r>
            <a:r>
              <a:rPr lang="el-GR" dirty="0" smtClean="0"/>
              <a:t>.</a:t>
            </a:r>
          </a:p>
          <a:p>
            <a:r>
              <a:rPr lang="el-GR" dirty="0" smtClean="0"/>
              <a:t>Εντοπιζόμενες σε </a:t>
            </a:r>
            <a:r>
              <a:rPr lang="el-GR" dirty="0" smtClean="0">
                <a:effectLst>
                  <a:outerShdw blurRad="38100" dist="38100" dir="2700000" algn="tl">
                    <a:srgbClr val="000000">
                      <a:alpha val="43137"/>
                    </a:srgbClr>
                  </a:outerShdw>
                </a:effectLst>
              </a:rPr>
              <a:t>αμφότερα</a:t>
            </a:r>
            <a:r>
              <a:rPr lang="el-GR" dirty="0" smtClean="0"/>
              <a:t> τα διαμερίσματα και χαρακτηριζόμενες  είτε από </a:t>
            </a:r>
            <a:r>
              <a:rPr lang="el-GR" dirty="0" err="1" smtClean="0"/>
              <a:t>υποσπερματογένεση</a:t>
            </a:r>
            <a:r>
              <a:rPr lang="el-GR" dirty="0" smtClean="0"/>
              <a:t> είτε  από </a:t>
            </a:r>
            <a:r>
              <a:rPr lang="el-GR" dirty="0" err="1" smtClean="0"/>
              <a:t>σπερματογενετική</a:t>
            </a:r>
            <a:r>
              <a:rPr lang="el-GR" dirty="0" smtClean="0"/>
              <a:t> στάση (αναστολή της ωρίμανσης) στο επίπεδο/στάδιο των </a:t>
            </a:r>
            <a:r>
              <a:rPr lang="el-GR" dirty="0" err="1" smtClean="0"/>
              <a:t>σπερματογονίων</a:t>
            </a:r>
            <a:r>
              <a:rPr lang="el-GR" dirty="0" smtClean="0"/>
              <a:t>.</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24744"/>
          </a:xfrm>
        </p:spPr>
        <p:txBody>
          <a:bodyPr>
            <a:normAutofit fontScale="90000"/>
          </a:bodyPr>
          <a:lstStyle/>
          <a:p>
            <a:r>
              <a:rPr lang="el-GR" dirty="0" smtClean="0"/>
              <a:t>ΚΛΑΣΙΚΗ ΙΣΤΟΛΟΓΙΚΗ ΕΞΕΤΑΣΗ </a:t>
            </a:r>
            <a:br>
              <a:rPr lang="el-GR" dirty="0" smtClean="0"/>
            </a:br>
            <a:r>
              <a:rPr lang="el-GR" dirty="0" smtClean="0"/>
              <a:t>ΟΡΧΙΚΟΥ ΠΑΡΕΓΧΥΜΑΤΟΣ</a:t>
            </a:r>
            <a:endParaRPr lang="el-GR" dirty="0"/>
          </a:p>
        </p:txBody>
      </p:sp>
      <p:sp>
        <p:nvSpPr>
          <p:cNvPr id="3" name="2 - Θέση περιεχομένου"/>
          <p:cNvSpPr>
            <a:spLocks noGrp="1"/>
          </p:cNvSpPr>
          <p:nvPr>
            <p:ph idx="1"/>
          </p:nvPr>
        </p:nvSpPr>
        <p:spPr>
          <a:xfrm>
            <a:off x="0" y="1196752"/>
            <a:ext cx="9144000" cy="5661248"/>
          </a:xfrm>
        </p:spPr>
        <p:txBody>
          <a:bodyPr>
            <a:normAutofit fontScale="70000" lnSpcReduction="20000"/>
          </a:bodyPr>
          <a:lstStyle/>
          <a:p>
            <a:r>
              <a:rPr lang="el-GR" b="1" dirty="0" smtClean="0"/>
              <a:t>Απαραίτητη</a:t>
            </a:r>
            <a:r>
              <a:rPr lang="el-GR" dirty="0" smtClean="0"/>
              <a:t> η γνώση του ιστορικού του ανδρός , τα αποτελέσματα του </a:t>
            </a:r>
            <a:r>
              <a:rPr lang="el-GR" dirty="0" err="1" smtClean="0"/>
              <a:t>σπερμοδιαγράμματος</a:t>
            </a:r>
            <a:r>
              <a:rPr lang="el-GR" dirty="0" smtClean="0"/>
              <a:t> και του προηγηθέντος ορμονικού ελέγχου.</a:t>
            </a:r>
          </a:p>
          <a:p>
            <a:r>
              <a:rPr lang="el-GR" dirty="0" smtClean="0"/>
              <a:t>Καταμέτρηση </a:t>
            </a:r>
            <a:r>
              <a:rPr lang="el-GR" dirty="0" smtClean="0">
                <a:effectLst>
                  <a:outerShdw blurRad="38100" dist="38100" dir="2700000" algn="tl">
                    <a:srgbClr val="000000">
                      <a:alpha val="43137"/>
                    </a:srgbClr>
                  </a:outerShdw>
                </a:effectLst>
              </a:rPr>
              <a:t>κάθετων-εγκάρσιων τομών </a:t>
            </a:r>
            <a:r>
              <a:rPr lang="el-GR" dirty="0" smtClean="0"/>
              <a:t>των ορχικών σωληναρίων</a:t>
            </a:r>
            <a:r>
              <a:rPr lang="en-US" dirty="0" smtClean="0"/>
              <a:t>.</a:t>
            </a:r>
            <a:r>
              <a:rPr lang="el-GR" dirty="0" smtClean="0"/>
              <a:t> Δυνατή η εφαρμογή μεθόδου </a:t>
            </a:r>
            <a:r>
              <a:rPr lang="el-GR" dirty="0" err="1" smtClean="0"/>
              <a:t>μορφομετρίας</a:t>
            </a:r>
            <a:r>
              <a:rPr lang="el-GR" dirty="0" smtClean="0"/>
              <a:t> του σπερματικού «επιθηλίου» τουλάχιστον σε 20-30 σωληνάρια</a:t>
            </a:r>
            <a:r>
              <a:rPr lang="el-GR" dirty="0" smtClean="0">
                <a:effectLst>
                  <a:outerShdw blurRad="38100" dist="38100" dir="2700000" algn="tl">
                    <a:srgbClr val="000000">
                      <a:alpha val="43137"/>
                    </a:srgbClr>
                  </a:outerShdw>
                </a:effectLst>
              </a:rPr>
              <a:t>. Φυσιολογικά, όλα τα στάδια διαφοροποίησης του σπερματικού επιθηλίου οφείλουν να διακρίνονται ταυτόχρονα,  με ανεύρεση </a:t>
            </a:r>
            <a:r>
              <a:rPr lang="el-GR" spc="300" dirty="0" smtClean="0">
                <a:effectLst>
                  <a:outerShdw blurRad="38100" dist="38100" dir="2700000" algn="tl">
                    <a:srgbClr val="000000">
                      <a:alpha val="43137"/>
                    </a:srgbClr>
                  </a:outerShdw>
                </a:effectLst>
              </a:rPr>
              <a:t>ώριμων</a:t>
            </a:r>
            <a:r>
              <a:rPr lang="el-GR" dirty="0" smtClean="0">
                <a:effectLst>
                  <a:outerShdw blurRad="38100" dist="38100" dir="2700000" algn="tl">
                    <a:srgbClr val="000000">
                      <a:alpha val="43137"/>
                    </a:srgbClr>
                  </a:outerShdw>
                </a:effectLst>
              </a:rPr>
              <a:t> (επιμήκων) σπερματίδων </a:t>
            </a:r>
            <a:r>
              <a:rPr lang="el-GR" dirty="0" smtClean="0"/>
              <a:t>στη μεγάλη πλειονότητα  των  ορχικών σωληναρίων της βιοψίας ( όχι απαραίτητα σε όλα ).Ο μέσος αριθμός των ώριμων </a:t>
            </a:r>
            <a:r>
              <a:rPr lang="el-GR" dirty="0" err="1" smtClean="0"/>
              <a:t>σπερματίδων</a:t>
            </a:r>
            <a:r>
              <a:rPr lang="el-GR" dirty="0" smtClean="0"/>
              <a:t> στα ορχικά σωληνάρια </a:t>
            </a:r>
            <a:r>
              <a:rPr lang="el-GR" dirty="0" smtClean="0">
                <a:effectLst>
                  <a:outerShdw blurRad="38100" dist="38100" dir="2700000" algn="tl">
                    <a:srgbClr val="000000">
                      <a:alpha val="43137"/>
                    </a:srgbClr>
                  </a:outerShdw>
                </a:effectLst>
              </a:rPr>
              <a:t>συσχετίζεται στενά </a:t>
            </a:r>
            <a:r>
              <a:rPr lang="el-GR" dirty="0" smtClean="0"/>
              <a:t>με τα ευρήματα του </a:t>
            </a:r>
            <a:r>
              <a:rPr lang="el-GR" dirty="0" err="1" smtClean="0"/>
              <a:t>σπερμοδιαγράμματος</a:t>
            </a:r>
            <a:r>
              <a:rPr lang="el-GR" dirty="0" smtClean="0"/>
              <a:t> </a:t>
            </a:r>
            <a:r>
              <a:rPr lang="el-GR" dirty="0" smtClean="0">
                <a:effectLst>
                  <a:outerShdw blurRad="38100" dist="38100" dir="2700000" algn="tl">
                    <a:srgbClr val="000000">
                      <a:alpha val="43137"/>
                    </a:srgbClr>
                  </a:outerShdw>
                </a:effectLst>
              </a:rPr>
              <a:t>επί απουσίας απόφραξης</a:t>
            </a:r>
            <a:r>
              <a:rPr lang="el-GR" dirty="0" smtClean="0"/>
              <a:t>. Εάν τα ευρήματα του </a:t>
            </a:r>
            <a:r>
              <a:rPr lang="el-GR" dirty="0" err="1" smtClean="0"/>
              <a:t>σπερμοδιαγράμματος</a:t>
            </a:r>
            <a:r>
              <a:rPr lang="el-GR" dirty="0" smtClean="0"/>
              <a:t> </a:t>
            </a:r>
            <a:r>
              <a:rPr lang="el-GR" i="1" dirty="0" smtClean="0"/>
              <a:t>υπολείπονται</a:t>
            </a:r>
            <a:r>
              <a:rPr lang="el-GR" dirty="0" smtClean="0"/>
              <a:t> εκείνων της βιοψίας, πιθανολογείται </a:t>
            </a:r>
            <a:r>
              <a:rPr lang="el-GR" i="1" dirty="0" smtClean="0"/>
              <a:t>μερική</a:t>
            </a:r>
            <a:r>
              <a:rPr lang="el-GR" dirty="0" smtClean="0"/>
              <a:t> απόφραξη.</a:t>
            </a:r>
          </a:p>
          <a:p>
            <a:r>
              <a:rPr lang="el-GR" dirty="0" smtClean="0"/>
              <a:t>Εκτίμηση διαμέτρου, πάχους της βασικής τους μεμβράνης, εικόνας, μορφολογίας και βαθμού ωρίμανσης των γεννητικών κυττάρων</a:t>
            </a:r>
            <a:r>
              <a:rPr lang="en-US" dirty="0" smtClean="0"/>
              <a:t>.</a:t>
            </a:r>
            <a:endParaRPr lang="el-GR" dirty="0" smtClean="0"/>
          </a:p>
          <a:p>
            <a:r>
              <a:rPr lang="el-GR" dirty="0" smtClean="0"/>
              <a:t>Εκτίμηση παρουσίας, μορφολογίας και πληθυσμού κυττάρων </a:t>
            </a:r>
            <a:r>
              <a:rPr lang="en-US" dirty="0" err="1" smtClean="0"/>
              <a:t>Sertoli</a:t>
            </a:r>
            <a:r>
              <a:rPr lang="en-US" dirty="0" smtClean="0"/>
              <a:t> &amp; </a:t>
            </a:r>
            <a:r>
              <a:rPr lang="en-US" dirty="0" err="1" smtClean="0"/>
              <a:t>Leydig</a:t>
            </a:r>
            <a:r>
              <a:rPr lang="en-US" dirty="0" smtClean="0"/>
              <a:t>.</a:t>
            </a:r>
            <a:r>
              <a:rPr lang="el-GR" dirty="0" smtClean="0"/>
              <a:t> </a:t>
            </a:r>
            <a:endParaRPr lang="en-US" dirty="0" smtClean="0"/>
          </a:p>
          <a:p>
            <a:r>
              <a:rPr lang="en-US" dirty="0" smtClean="0"/>
              <a:t>T</a:t>
            </a:r>
            <a:r>
              <a:rPr lang="el-GR" dirty="0" err="1" smtClean="0"/>
              <a:t>υχόν</a:t>
            </a:r>
            <a:r>
              <a:rPr lang="el-GR" dirty="0" smtClean="0"/>
              <a:t>  </a:t>
            </a:r>
            <a:r>
              <a:rPr lang="el-GR" dirty="0" err="1" smtClean="0"/>
              <a:t>ίνωση</a:t>
            </a:r>
            <a:r>
              <a:rPr lang="el-GR" dirty="0" smtClean="0"/>
              <a:t> του διαμέσου υποστρώματος.</a:t>
            </a:r>
          </a:p>
          <a:p>
            <a:r>
              <a:rPr lang="el-GR" dirty="0" smtClean="0"/>
              <a:t>Κατάσταση του αγγειακού δικτύου.</a:t>
            </a:r>
            <a:endParaRPr lang="el-GR" dirty="0"/>
          </a:p>
        </p:txBody>
      </p:sp>
      <mc:AlternateContent xmlns:mc="http://schemas.openxmlformats.org/markup-compatibility/2006" xmlns:p14="http://schemas.microsoft.com/office/powerpoint/2010/main">
        <mc:Choice Requires="p14">
          <p:contentPart p14:bwMode="auto" r:id="rId2">
            <p14:nvContentPartPr>
              <p14:cNvPr id="73729" name="Ink 1"/>
              <p14:cNvContentPartPr>
                <a14:cpLocks xmlns:a14="http://schemas.microsoft.com/office/drawing/2010/main" noRot="1" noChangeAspect="1" noEditPoints="1" noChangeArrowheads="1" noChangeShapeType="1"/>
              </p14:cNvContentPartPr>
              <p14:nvPr/>
            </p14:nvContentPartPr>
            <p14:xfrm>
              <a:off x="5004048" y="2996952"/>
              <a:ext cx="2687638" cy="107950"/>
            </p14:xfrm>
          </p:contentPart>
        </mc:Choice>
        <mc:Fallback xmlns="">
          <p:pic>
            <p:nvPicPr>
              <p:cNvPr id="73729" name="Ink 1"/>
              <p:cNvPicPr>
                <a:picLocks noRot="1" noChangeAspect="1" noEditPoints="1" noChangeArrowheads="1" noChangeShapeType="1"/>
              </p:cNvPicPr>
              <p:nvPr/>
            </p:nvPicPr>
            <p:blipFill>
              <a:blip r:embed="rId3"/>
              <a:stretch>
                <a:fillRect/>
              </a:stretch>
            </p:blipFill>
            <p:spPr>
              <a:xfrm>
                <a:off x="4988209" y="2930288"/>
                <a:ext cx="2719317" cy="241656"/>
              </a:xfrm>
              <a:prstGeom prst="rect">
                <a:avLst/>
              </a:prstGeom>
            </p:spPr>
          </p:pic>
        </mc:Fallback>
      </mc:AlternateContent>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a:t>
            </a:r>
            <a:r>
              <a:rPr lang="el-GR" sz="2400" dirty="0" smtClean="0">
                <a:effectLst>
                  <a:outerShdw blurRad="38100" dist="38100" dir="2700000" algn="tl">
                    <a:srgbClr val="000000">
                      <a:alpha val="43137"/>
                    </a:srgbClr>
                  </a:outerShdw>
                </a:effectLst>
              </a:rPr>
              <a:t>ΥΠΟ</a:t>
            </a:r>
            <a:r>
              <a:rPr lang="el-GR" sz="2400" dirty="0" smtClean="0"/>
              <a:t>ΓΟΝΙΜΟΤΗΤΑ - </a:t>
            </a:r>
            <a:r>
              <a:rPr lang="el-GR" sz="2400" b="1" dirty="0" smtClean="0">
                <a:solidFill>
                  <a:schemeClr val="accent6">
                    <a:lumMod val="50000"/>
                  </a:schemeClr>
                </a:solidFill>
              </a:rPr>
              <a:t>Ι</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457200" y="1052736"/>
            <a:ext cx="8229600" cy="5616624"/>
          </a:xfrm>
        </p:spPr>
        <p:txBody>
          <a:bodyPr>
            <a:normAutofit fontScale="92500" lnSpcReduction="20000"/>
          </a:bodyPr>
          <a:lstStyle/>
          <a:p>
            <a:r>
              <a:rPr lang="el-GR" b="1" dirty="0" smtClean="0"/>
              <a:t>ΦΥΣΙΟΛΟΓΙΚΗ ΣΠΕΡΜΑΤΟΓΕΝΕΣΗ </a:t>
            </a:r>
            <a:r>
              <a:rPr lang="el-GR" dirty="0" smtClean="0"/>
              <a:t>ΚΑΙ ΦΥΣΙΟΛΟΓΙΚΟ ΔΙΑΜΕΣΟ ΥΠΟΣΤΡΩΜΑ</a:t>
            </a:r>
          </a:p>
          <a:p>
            <a:pPr>
              <a:buNone/>
            </a:pPr>
            <a:r>
              <a:rPr lang="el-GR" dirty="0" smtClean="0"/>
              <a:t>    Είτε ενεργός σπερματογένεση σε όλα τα σωληνάρια είτε εμφάνιση μωσαϊκού στο ορχικό </a:t>
            </a:r>
            <a:r>
              <a:rPr lang="el-GR" dirty="0" smtClean="0"/>
              <a:t>παρέγχυμα, </a:t>
            </a:r>
            <a:r>
              <a:rPr lang="el-GR" dirty="0" smtClean="0"/>
              <a:t>οπότε λόγω τομής </a:t>
            </a:r>
            <a:r>
              <a:rPr lang="el-GR" u="sng" dirty="0" smtClean="0"/>
              <a:t>δε </a:t>
            </a:r>
            <a:r>
              <a:rPr lang="el-GR" dirty="0" smtClean="0"/>
              <a:t>φαίνεται πλήρης σπερματογένεση σε </a:t>
            </a:r>
            <a:r>
              <a:rPr lang="el-GR" b="1" dirty="0" smtClean="0"/>
              <a:t>κάθε</a:t>
            </a:r>
            <a:r>
              <a:rPr lang="el-GR" dirty="0" smtClean="0"/>
              <a:t> σωληνάριο </a:t>
            </a:r>
          </a:p>
          <a:p>
            <a:pPr>
              <a:buNone/>
            </a:pPr>
            <a:r>
              <a:rPr lang="el-GR" dirty="0" smtClean="0"/>
              <a:t>    ( φυσιολογικό εύρημα ).</a:t>
            </a:r>
          </a:p>
          <a:p>
            <a:pPr>
              <a:buNone/>
            </a:pPr>
            <a:r>
              <a:rPr lang="el-GR" dirty="0" smtClean="0"/>
              <a:t>    Ο αριθμός των </a:t>
            </a:r>
            <a:r>
              <a:rPr lang="el-GR" dirty="0" err="1" smtClean="0"/>
              <a:t>ιστολογικώς</a:t>
            </a:r>
            <a:r>
              <a:rPr lang="el-GR" dirty="0" smtClean="0"/>
              <a:t> αναγνωριζόμενων </a:t>
            </a:r>
            <a:r>
              <a:rPr lang="el-GR" spc="600" dirty="0" smtClean="0">
                <a:effectLst>
                  <a:outerShdw blurRad="38100" dist="38100" dir="2700000" algn="tl">
                    <a:srgbClr val="000000">
                      <a:alpha val="43137"/>
                    </a:srgbClr>
                  </a:outerShdw>
                </a:effectLst>
              </a:rPr>
              <a:t>ώριμων</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σπερματίδων</a:t>
            </a:r>
            <a:r>
              <a:rPr lang="el-GR" dirty="0" smtClean="0">
                <a:effectLst>
                  <a:outerShdw blurRad="38100" dist="38100" dir="2700000" algn="tl">
                    <a:srgbClr val="000000">
                      <a:alpha val="43137"/>
                    </a:srgbClr>
                  </a:outerShdw>
                </a:effectLst>
              </a:rPr>
              <a:t> </a:t>
            </a:r>
            <a:r>
              <a:rPr lang="el-GR" dirty="0" smtClean="0"/>
              <a:t>είναι εκείνος που συσχετίζεται καλά με το </a:t>
            </a:r>
            <a:r>
              <a:rPr lang="el-GR" dirty="0" err="1" smtClean="0"/>
              <a:t>σπερμοδιάγραμμα</a:t>
            </a:r>
            <a:r>
              <a:rPr lang="el-GR" dirty="0" smtClean="0"/>
              <a:t>.</a:t>
            </a:r>
          </a:p>
          <a:p>
            <a:pPr>
              <a:buNone/>
            </a:pPr>
            <a:r>
              <a:rPr lang="el-GR" dirty="0" smtClean="0"/>
              <a:t>   Το εν λόγω πρότυπο συσχετίζεται με </a:t>
            </a:r>
            <a:r>
              <a:rPr lang="el-GR" i="1" dirty="0" smtClean="0"/>
              <a:t>απόφραξη</a:t>
            </a:r>
            <a:r>
              <a:rPr lang="el-GR" dirty="0" smtClean="0"/>
              <a:t> </a:t>
            </a:r>
            <a:r>
              <a:rPr lang="el-GR" i="1" dirty="0" err="1" smtClean="0"/>
              <a:t>απαγωγού</a:t>
            </a:r>
            <a:r>
              <a:rPr lang="el-GR" i="1" dirty="0" smtClean="0"/>
              <a:t> πόρου </a:t>
            </a:r>
            <a:r>
              <a:rPr lang="el-GR" dirty="0" smtClean="0"/>
              <a:t>ή </a:t>
            </a:r>
            <a:r>
              <a:rPr lang="el-GR" i="1" dirty="0" smtClean="0"/>
              <a:t>χαμηλή κινητικότητα των σπερματοζωαρίων. </a:t>
            </a:r>
            <a:endParaRPr lang="el-GR" i="1" dirty="0"/>
          </a:p>
        </p:txBody>
      </p:sp>
      <mc:AlternateContent xmlns:mc="http://schemas.openxmlformats.org/markup-compatibility/2006" xmlns:p14="http://schemas.microsoft.com/office/powerpoint/2010/main">
        <mc:Choice Requires="p14">
          <p:contentPart p14:bwMode="auto" r:id="rId2">
            <p14:nvContentPartPr>
              <p14:cNvPr id="67585" name="Ink 1"/>
              <p14:cNvContentPartPr>
                <a14:cpLocks xmlns:a14="http://schemas.microsoft.com/office/drawing/2010/main" noRot="1" noChangeAspect="1" noEditPoints="1" noChangeArrowheads="1" noChangeShapeType="1"/>
              </p14:cNvContentPartPr>
              <p14:nvPr/>
            </p14:nvContentPartPr>
            <p14:xfrm>
              <a:off x="857250" y="4357688"/>
              <a:ext cx="1598613" cy="206375"/>
            </p14:xfrm>
          </p:contentPart>
        </mc:Choice>
        <mc:Fallback xmlns="">
          <p:pic>
            <p:nvPicPr>
              <p:cNvPr id="67585" name="Ink 1"/>
              <p:cNvPicPr>
                <a:picLocks noRot="1" noChangeAspect="1" noEditPoints="1" noChangeArrowheads="1" noChangeShapeType="1"/>
              </p:cNvPicPr>
              <p:nvPr/>
            </p:nvPicPr>
            <p:blipFill>
              <a:blip r:embed="rId3"/>
              <a:stretch>
                <a:fillRect/>
              </a:stretch>
            </p:blipFill>
            <p:spPr>
              <a:xfrm>
                <a:off x="841411" y="4294050"/>
                <a:ext cx="1630290" cy="333652"/>
              </a:xfrm>
              <a:prstGeom prst="rect">
                <a:avLst/>
              </a:prstGeom>
            </p:spPr>
          </p:pic>
        </mc:Fallback>
      </mc:AlternateContent>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p:cNvSpPr>
          <p:nvPr>
            <p:ph type="title" idx="4294967295"/>
          </p:nvPr>
        </p:nvSpPr>
        <p:spPr>
          <a:xfrm>
            <a:off x="457200" y="-458788"/>
            <a:ext cx="8229600" cy="1800226"/>
          </a:xfrm>
        </p:spPr>
        <p:txBody>
          <a:bodyPr/>
          <a:lstStyle/>
          <a:p>
            <a:pPr eaLnBrk="1" hangingPunct="1">
              <a:defRPr/>
            </a:pPr>
            <a:r>
              <a:rPr lang="el-GR" sz="4000" dirty="0" smtClean="0">
                <a:latin typeface="Arial" charset="0"/>
              </a:rPr>
              <a:t>Φυσιολογική σπερματογένεση</a:t>
            </a:r>
          </a:p>
        </p:txBody>
      </p:sp>
      <p:pic>
        <p:nvPicPr>
          <p:cNvPr id="5123" name="Picture 6" descr="Testes_Histology_Spermatogenesis1"/>
          <p:cNvPicPr>
            <a:picLocks noGrp="1" noChangeAspect="1" noChangeArrowheads="1"/>
          </p:cNvPicPr>
          <p:nvPr>
            <p:ph idx="4294967295"/>
          </p:nvPr>
        </p:nvPicPr>
        <p:blipFill>
          <a:blip r:embed="rId2" cstate="print"/>
          <a:srcRect/>
          <a:stretch>
            <a:fillRect/>
          </a:stretch>
        </p:blipFill>
        <p:spPr>
          <a:xfrm>
            <a:off x="0" y="908050"/>
            <a:ext cx="9144000" cy="6400800"/>
          </a:xfrm>
        </p:spPr>
      </p:pic>
      <mc:AlternateContent xmlns:mc="http://schemas.openxmlformats.org/markup-compatibility/2006" xmlns:p14="http://schemas.microsoft.com/office/powerpoint/2010/main">
        <mc:Choice Requires="p14">
          <p:contentPart p14:bwMode="auto" r:id="rId3">
            <p14:nvContentPartPr>
              <p14:cNvPr id="47105" name="Ink 1"/>
              <p14:cNvContentPartPr>
                <a14:cpLocks xmlns:a14="http://schemas.microsoft.com/office/drawing/2010/main" noRot="1" noChangeAspect="1" noEditPoints="1" noChangeArrowheads="1" noChangeShapeType="1"/>
              </p14:cNvContentPartPr>
              <p14:nvPr/>
            </p14:nvContentPartPr>
            <p14:xfrm>
              <a:off x="990600" y="5537200"/>
              <a:ext cx="90488" cy="34925"/>
            </p14:xfrm>
          </p:contentPart>
        </mc:Choice>
        <mc:Fallback xmlns="">
          <p:pic>
            <p:nvPicPr>
              <p:cNvPr id="47105" name="Ink 1"/>
              <p:cNvPicPr>
                <a:picLocks noRot="1" noChangeAspect="1" noEditPoints="1" noChangeArrowheads="1" noChangeShapeType="1"/>
              </p:cNvPicPr>
              <p:nvPr/>
            </p:nvPicPr>
            <p:blipFill>
              <a:blip r:embed="rId4"/>
              <a:stretch>
                <a:fillRect/>
              </a:stretch>
            </p:blipFill>
            <p:spPr>
              <a:xfrm>
                <a:off x="974738" y="5473831"/>
                <a:ext cx="122213" cy="16202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7106" name="Ink 2"/>
              <p14:cNvContentPartPr>
                <a14:cpLocks xmlns:a14="http://schemas.microsoft.com/office/drawing/2010/main" noRot="1" noChangeAspect="1" noEditPoints="1" noChangeArrowheads="1" noChangeShapeType="1"/>
              </p14:cNvContentPartPr>
              <p14:nvPr/>
            </p14:nvContentPartPr>
            <p14:xfrm>
              <a:off x="795338" y="4116388"/>
              <a:ext cx="61912" cy="1587"/>
            </p14:xfrm>
          </p:contentPart>
        </mc:Choice>
        <mc:Fallback xmlns="">
          <p:pic>
            <p:nvPicPr>
              <p:cNvPr id="47106" name="Ink 2"/>
              <p:cNvPicPr>
                <a:picLocks noRot="1" noChangeAspect="1" noEditPoints="1" noChangeArrowheads="1" noChangeShapeType="1"/>
              </p:cNvPicPr>
              <p:nvPr/>
            </p:nvPicPr>
            <p:blipFill>
              <a:blip r:embed="rId6"/>
              <a:stretch>
                <a:fillRect/>
              </a:stretch>
            </p:blipFill>
            <p:spPr>
              <a:xfrm>
                <a:off x="779500" y="3837076"/>
                <a:ext cx="93588" cy="5602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7107" name="Ink 3"/>
              <p14:cNvContentPartPr>
                <a14:cpLocks xmlns:a14="http://schemas.microsoft.com/office/drawing/2010/main" noRot="1" noChangeAspect="1" noEditPoints="1" noChangeArrowheads="1" noChangeShapeType="1"/>
              </p14:cNvContentPartPr>
              <p14:nvPr/>
            </p14:nvContentPartPr>
            <p14:xfrm>
              <a:off x="608013" y="4491038"/>
              <a:ext cx="88900" cy="26987"/>
            </p14:xfrm>
          </p:contentPart>
        </mc:Choice>
        <mc:Fallback xmlns="">
          <p:pic>
            <p:nvPicPr>
              <p:cNvPr id="47107" name="Ink 3"/>
              <p:cNvPicPr>
                <a:picLocks noRot="1" noChangeAspect="1" noEditPoints="1" noChangeArrowheads="1" noChangeShapeType="1"/>
              </p:cNvPicPr>
              <p:nvPr/>
            </p:nvPicPr>
            <p:blipFill>
              <a:blip r:embed="rId8"/>
              <a:stretch>
                <a:fillRect/>
              </a:stretch>
            </p:blipFill>
            <p:spPr>
              <a:xfrm>
                <a:off x="592177" y="4427349"/>
                <a:ext cx="120573" cy="15436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7108" name="Ink 4"/>
              <p14:cNvContentPartPr>
                <a14:cpLocks xmlns:a14="http://schemas.microsoft.com/office/drawing/2010/main" noRot="1" noChangeAspect="1" noEditPoints="1" noChangeArrowheads="1" noChangeShapeType="1"/>
              </p14:cNvContentPartPr>
              <p14:nvPr/>
            </p14:nvContentPartPr>
            <p14:xfrm>
              <a:off x="2455863" y="1339850"/>
              <a:ext cx="125412" cy="17463"/>
            </p14:xfrm>
          </p:contentPart>
        </mc:Choice>
        <mc:Fallback xmlns="">
          <p:pic>
            <p:nvPicPr>
              <p:cNvPr id="47108" name="Ink 4"/>
              <p:cNvPicPr>
                <a:picLocks noRot="1" noChangeAspect="1" noEditPoints="1" noChangeArrowheads="1" noChangeShapeType="1"/>
              </p:cNvPicPr>
              <p:nvPr/>
            </p:nvPicPr>
            <p:blipFill>
              <a:blip r:embed="rId10"/>
              <a:stretch>
                <a:fillRect/>
              </a:stretch>
            </p:blipFill>
            <p:spPr>
              <a:xfrm>
                <a:off x="2440052" y="1276769"/>
                <a:ext cx="157035" cy="14362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7109" name="Ink 5"/>
              <p14:cNvContentPartPr>
                <a14:cpLocks xmlns:a14="http://schemas.microsoft.com/office/drawing/2010/main" noRot="1" noChangeAspect="1" noEditPoints="1" noChangeArrowheads="1" noChangeShapeType="1"/>
              </p14:cNvContentPartPr>
              <p14:nvPr/>
            </p14:nvContentPartPr>
            <p14:xfrm>
              <a:off x="3205163" y="1625600"/>
              <a:ext cx="53975" cy="9525"/>
            </p14:xfrm>
          </p:contentPart>
        </mc:Choice>
        <mc:Fallback xmlns="">
          <p:pic>
            <p:nvPicPr>
              <p:cNvPr id="47109" name="Ink 5"/>
              <p:cNvPicPr>
                <a:picLocks noRot="1" noChangeAspect="1" noEditPoints="1" noChangeArrowheads="1" noChangeShapeType="1"/>
              </p:cNvPicPr>
              <p:nvPr/>
            </p:nvPicPr>
            <p:blipFill>
              <a:blip r:embed="rId12"/>
              <a:stretch>
                <a:fillRect/>
              </a:stretch>
            </p:blipFill>
            <p:spPr>
              <a:xfrm>
                <a:off x="3189330" y="1561123"/>
                <a:ext cx="85640" cy="1388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7110" name="Ink 6"/>
              <p14:cNvContentPartPr>
                <a14:cpLocks xmlns:a14="http://schemas.microsoft.com/office/drawing/2010/main" noRot="1" noChangeAspect="1" noEditPoints="1" noChangeArrowheads="1" noChangeShapeType="1"/>
              </p14:cNvContentPartPr>
              <p14:nvPr/>
            </p14:nvContentPartPr>
            <p14:xfrm>
              <a:off x="1527175" y="2143125"/>
              <a:ext cx="134938" cy="1588"/>
            </p14:xfrm>
          </p:contentPart>
        </mc:Choice>
        <mc:Fallback xmlns="">
          <p:pic>
            <p:nvPicPr>
              <p:cNvPr id="47110" name="Ink 6"/>
              <p:cNvPicPr>
                <a:picLocks noRot="1" noChangeAspect="1" noEditPoints="1" noChangeArrowheads="1" noChangeShapeType="1"/>
              </p:cNvPicPr>
              <p:nvPr/>
            </p:nvPicPr>
            <p:blipFill>
              <a:blip r:embed="rId14"/>
              <a:stretch>
                <a:fillRect/>
              </a:stretch>
            </p:blipFill>
            <p:spPr>
              <a:xfrm>
                <a:off x="1511342" y="1863637"/>
                <a:ext cx="166603" cy="56056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7111" name="Ink 7"/>
              <p14:cNvContentPartPr>
                <a14:cpLocks xmlns:a14="http://schemas.microsoft.com/office/drawing/2010/main" noRot="1" noChangeAspect="1" noEditPoints="1" noChangeArrowheads="1" noChangeShapeType="1"/>
              </p14:cNvContentPartPr>
              <p14:nvPr/>
            </p14:nvContentPartPr>
            <p14:xfrm>
              <a:off x="7670800" y="2571750"/>
              <a:ext cx="133350" cy="63500"/>
            </p14:xfrm>
          </p:contentPart>
        </mc:Choice>
        <mc:Fallback xmlns="">
          <p:pic>
            <p:nvPicPr>
              <p:cNvPr id="47111" name="Ink 7"/>
              <p:cNvPicPr>
                <a:picLocks noRot="1" noChangeAspect="1" noEditPoints="1" noChangeArrowheads="1" noChangeShapeType="1"/>
              </p:cNvPicPr>
              <p:nvPr/>
            </p:nvPicPr>
            <p:blipFill>
              <a:blip r:embed="rId16"/>
              <a:stretch>
                <a:fillRect/>
              </a:stretch>
            </p:blipFill>
            <p:spPr>
              <a:xfrm>
                <a:off x="7654942" y="2507889"/>
                <a:ext cx="165066" cy="19122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7112" name="Ink 8"/>
              <p14:cNvContentPartPr>
                <a14:cpLocks xmlns:a14="http://schemas.microsoft.com/office/drawing/2010/main" noRot="1" noChangeAspect="1" noEditPoints="1" noChangeArrowheads="1" noChangeShapeType="1"/>
              </p14:cNvContentPartPr>
              <p14:nvPr/>
            </p14:nvContentPartPr>
            <p14:xfrm>
              <a:off x="3776663" y="3938588"/>
              <a:ext cx="63500" cy="1587"/>
            </p14:xfrm>
          </p:contentPart>
        </mc:Choice>
        <mc:Fallback xmlns="">
          <p:pic>
            <p:nvPicPr>
              <p:cNvPr id="47112" name="Ink 8"/>
              <p:cNvPicPr>
                <a:picLocks noRot="1" noChangeAspect="1" noEditPoints="1" noChangeArrowheads="1" noChangeShapeType="1"/>
              </p:cNvPicPr>
              <p:nvPr/>
            </p:nvPicPr>
            <p:blipFill>
              <a:blip r:embed="rId18"/>
              <a:stretch>
                <a:fillRect/>
              </a:stretch>
            </p:blipFill>
            <p:spPr>
              <a:xfrm>
                <a:off x="3760788" y="3659276"/>
                <a:ext cx="95250" cy="56021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113" name="Ink 9"/>
              <p14:cNvContentPartPr>
                <a14:cpLocks xmlns:a14="http://schemas.microsoft.com/office/drawing/2010/main" noRot="1" noChangeAspect="1" noEditPoints="1" noChangeArrowheads="1" noChangeShapeType="1"/>
              </p14:cNvContentPartPr>
              <p14:nvPr/>
            </p14:nvContentPartPr>
            <p14:xfrm>
              <a:off x="270214725" y="234368975"/>
              <a:ext cx="0" cy="0"/>
            </p14:xfrm>
          </p:contentPart>
        </mc:Choice>
        <mc:Fallback xmlns="">
          <p:pic>
            <p:nvPicPr>
              <p:cNvPr id="47113" name="Ink 9"/>
              <p:cNvPicPr>
                <a:picLocks noRot="1" noChangeAspect="1" noEditPoints="1" noChangeArrowheads="1" noChangeShapeType="1"/>
              </p:cNvPicPr>
              <p:nvPr/>
            </p:nvPicPr>
            <p:blipFill>
              <a:blip r:embed="rId20"/>
              <a:stretch>
                <a:fillRect/>
              </a:stretch>
            </p:blipFill>
            <p:spPr>
              <a:xfrm>
                <a:off x="270214725" y="234368975"/>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7114" name="Ink 10"/>
              <p14:cNvContentPartPr>
                <a14:cpLocks xmlns:a14="http://schemas.microsoft.com/office/drawing/2010/main" noRot="1" noChangeAspect="1" noEditPoints="1" noChangeArrowheads="1" noChangeShapeType="1"/>
              </p14:cNvContentPartPr>
              <p14:nvPr/>
            </p14:nvContentPartPr>
            <p14:xfrm>
              <a:off x="5991225" y="5187950"/>
              <a:ext cx="90488" cy="9525"/>
            </p14:xfrm>
          </p:contentPart>
        </mc:Choice>
        <mc:Fallback xmlns="">
          <p:pic>
            <p:nvPicPr>
              <p:cNvPr id="47114" name="Ink 10"/>
              <p:cNvPicPr>
                <a:picLocks noRot="1" noChangeAspect="1" noEditPoints="1" noChangeArrowheads="1" noChangeShapeType="1"/>
              </p:cNvPicPr>
              <p:nvPr/>
            </p:nvPicPr>
            <p:blipFill>
              <a:blip r:embed="rId22"/>
              <a:stretch>
                <a:fillRect/>
              </a:stretch>
            </p:blipFill>
            <p:spPr>
              <a:xfrm>
                <a:off x="5975363" y="5123107"/>
                <a:ext cx="122213" cy="13921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7115" name="Ink 11"/>
              <p14:cNvContentPartPr>
                <a14:cpLocks xmlns:a14="http://schemas.microsoft.com/office/drawing/2010/main" noRot="1" noChangeAspect="1" noEditPoints="1" noChangeArrowheads="1" noChangeShapeType="1"/>
              </p14:cNvContentPartPr>
              <p14:nvPr/>
            </p14:nvContentPartPr>
            <p14:xfrm>
              <a:off x="3411538" y="4170363"/>
              <a:ext cx="106362" cy="17462"/>
            </p14:xfrm>
          </p:contentPart>
        </mc:Choice>
        <mc:Fallback xmlns="">
          <p:pic>
            <p:nvPicPr>
              <p:cNvPr id="47115" name="Ink 11"/>
              <p:cNvPicPr>
                <a:picLocks noRot="1" noChangeAspect="1" noEditPoints="1" noChangeArrowheads="1" noChangeShapeType="1"/>
              </p:cNvPicPr>
              <p:nvPr/>
            </p:nvPicPr>
            <p:blipFill>
              <a:blip r:embed="rId24"/>
              <a:stretch>
                <a:fillRect/>
              </a:stretch>
            </p:blipFill>
            <p:spPr>
              <a:xfrm>
                <a:off x="3395674" y="4107286"/>
                <a:ext cx="138090" cy="14361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7116" name="Ink 12"/>
              <p14:cNvContentPartPr>
                <a14:cpLocks xmlns:a14="http://schemas.microsoft.com/office/drawing/2010/main" noRot="1" noChangeAspect="1" noEditPoints="1" noChangeArrowheads="1" noChangeShapeType="1"/>
              </p14:cNvContentPartPr>
              <p14:nvPr/>
            </p14:nvContentPartPr>
            <p14:xfrm>
              <a:off x="7991475" y="2419350"/>
              <a:ext cx="28575" cy="9525"/>
            </p14:xfrm>
          </p:contentPart>
        </mc:Choice>
        <mc:Fallback xmlns="">
          <p:pic>
            <p:nvPicPr>
              <p:cNvPr id="47116" name="Ink 12"/>
              <p:cNvPicPr>
                <a:picLocks noRot="1" noChangeAspect="1" noEditPoints="1" noChangeArrowheads="1" noChangeShapeType="1"/>
              </p:cNvPicPr>
              <p:nvPr/>
            </p:nvPicPr>
            <p:blipFill>
              <a:blip r:embed="rId26"/>
              <a:stretch>
                <a:fillRect/>
              </a:stretch>
            </p:blipFill>
            <p:spPr>
              <a:xfrm>
                <a:off x="7975560" y="2354873"/>
                <a:ext cx="60405" cy="13847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7117" name="Ink 13"/>
              <p14:cNvContentPartPr>
                <a14:cpLocks xmlns:a14="http://schemas.microsoft.com/office/drawing/2010/main" noRot="1" noChangeAspect="1" noEditPoints="1" noChangeArrowheads="1" noChangeShapeType="1"/>
              </p14:cNvContentPartPr>
              <p14:nvPr/>
            </p14:nvContentPartPr>
            <p14:xfrm>
              <a:off x="1687513" y="4983163"/>
              <a:ext cx="80962" cy="9525"/>
            </p14:xfrm>
          </p:contentPart>
        </mc:Choice>
        <mc:Fallback xmlns="">
          <p:pic>
            <p:nvPicPr>
              <p:cNvPr id="47117" name="Ink 13"/>
              <p:cNvPicPr>
                <a:picLocks noRot="1" noChangeAspect="1" noEditPoints="1" noChangeArrowheads="1" noChangeShapeType="1"/>
              </p:cNvPicPr>
              <p:nvPr/>
            </p:nvPicPr>
            <p:blipFill>
              <a:blip r:embed="rId28"/>
              <a:stretch>
                <a:fillRect/>
              </a:stretch>
            </p:blipFill>
            <p:spPr>
              <a:xfrm>
                <a:off x="1671680" y="4921074"/>
                <a:ext cx="112627" cy="13370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7118" name="Ink 14"/>
              <p14:cNvContentPartPr>
                <a14:cpLocks xmlns:a14="http://schemas.microsoft.com/office/drawing/2010/main" noRot="1" noChangeAspect="1" noEditPoints="1" noChangeArrowheads="1" noChangeShapeType="1"/>
              </p14:cNvContentPartPr>
              <p14:nvPr/>
            </p14:nvContentPartPr>
            <p14:xfrm>
              <a:off x="2062163" y="1731963"/>
              <a:ext cx="53975" cy="1587"/>
            </p14:xfrm>
          </p:contentPart>
        </mc:Choice>
        <mc:Fallback xmlns="">
          <p:pic>
            <p:nvPicPr>
              <p:cNvPr id="47118" name="Ink 14"/>
              <p:cNvPicPr>
                <a:picLocks noRot="1" noChangeAspect="1" noEditPoints="1" noChangeArrowheads="1" noChangeShapeType="1"/>
              </p:cNvPicPr>
              <p:nvPr/>
            </p:nvPicPr>
            <p:blipFill>
              <a:blip r:embed="rId30"/>
              <a:stretch>
                <a:fillRect/>
              </a:stretch>
            </p:blipFill>
            <p:spPr>
              <a:xfrm>
                <a:off x="2046330" y="1452651"/>
                <a:ext cx="85640" cy="560211"/>
              </a:xfrm>
              <a:prstGeom prst="rect">
                <a:avLst/>
              </a:prstGeom>
            </p:spPr>
          </p:pic>
        </mc:Fallback>
      </mc:AlternateContent>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a:t>
            </a:r>
            <a:br>
              <a:rPr lang="el-GR" sz="2400" b="1" dirty="0" smtClean="0">
                <a:solidFill>
                  <a:schemeClr val="accent6">
                    <a:lumMod val="50000"/>
                  </a:schemeClr>
                </a:solidFill>
              </a:rPr>
            </a:br>
            <a:r>
              <a:rPr lang="el-GR" sz="2400" b="1" spc="300" dirty="0" smtClean="0"/>
              <a:t>ΕΝΕΡΓΟΣ (ΦΥΣΙΟΛΟΓΙΚΗ) ΣΠΕΡΜΑΤΟΓΕΝΕΣΗ </a:t>
            </a:r>
            <a:endParaRPr lang="el-GR" sz="2400" b="1" spc="300" dirty="0"/>
          </a:p>
        </p:txBody>
      </p:sp>
      <p:sp>
        <p:nvSpPr>
          <p:cNvPr id="3" name="2 - Θέση περιεχομένου"/>
          <p:cNvSpPr>
            <a:spLocks noGrp="1"/>
          </p:cNvSpPr>
          <p:nvPr>
            <p:ph idx="1"/>
          </p:nvPr>
        </p:nvSpPr>
        <p:spPr>
          <a:xfrm>
            <a:off x="0" y="908720"/>
            <a:ext cx="9144000" cy="5949280"/>
          </a:xfrm>
        </p:spPr>
        <p:txBody>
          <a:bodyPr/>
          <a:lstStyle/>
          <a:p>
            <a:r>
              <a:rPr lang="el-GR" sz="2000" b="1" dirty="0" smtClean="0"/>
              <a:t>Απόφραξη του συστήματος απαγωγών πόρων</a:t>
            </a:r>
          </a:p>
          <a:p>
            <a:r>
              <a:rPr lang="el-GR" sz="2000" b="1" dirty="0" smtClean="0"/>
              <a:t>Συνήθως </a:t>
            </a:r>
            <a:r>
              <a:rPr lang="el-GR" sz="2000" b="1" dirty="0" err="1" smtClean="0"/>
              <a:t>μετα</a:t>
            </a:r>
            <a:r>
              <a:rPr lang="el-GR" sz="2000" b="1" dirty="0" smtClean="0"/>
              <a:t>-ορχικές αιτίες </a:t>
            </a:r>
            <a:r>
              <a:rPr lang="el-GR" sz="2000" b="1" dirty="0" err="1" smtClean="0"/>
              <a:t>αζωοσπερμίας</a:t>
            </a:r>
            <a:r>
              <a:rPr lang="el-GR" sz="2000" b="1" dirty="0" smtClean="0"/>
              <a:t> . Άριστες προοπτικές γονιμοποίησης.</a:t>
            </a:r>
          </a:p>
          <a:p>
            <a:r>
              <a:rPr lang="el-GR" sz="2000" dirty="0" smtClean="0"/>
              <a:t>Απόφραξη μετά το </a:t>
            </a:r>
            <a:r>
              <a:rPr lang="el-GR" sz="2000" dirty="0" err="1" smtClean="0"/>
              <a:t>αλλήρειο</a:t>
            </a:r>
            <a:r>
              <a:rPr lang="el-GR" sz="2000" dirty="0" smtClean="0"/>
              <a:t> δίκτυο</a:t>
            </a:r>
            <a:r>
              <a:rPr lang="en-US" sz="2000" dirty="0" smtClean="0"/>
              <a:t>: </a:t>
            </a:r>
            <a:r>
              <a:rPr lang="el-GR" sz="2000" dirty="0" smtClean="0"/>
              <a:t>σε 10% των ανδρών με </a:t>
            </a:r>
            <a:r>
              <a:rPr lang="el-GR" sz="2000" dirty="0" err="1" smtClean="0"/>
              <a:t>υπογονιμότητα</a:t>
            </a:r>
            <a:r>
              <a:rPr lang="el-GR" sz="2000" dirty="0" smtClean="0"/>
              <a:t>.</a:t>
            </a:r>
          </a:p>
          <a:p>
            <a:r>
              <a:rPr lang="el-GR" sz="2000" dirty="0" smtClean="0"/>
              <a:t>Αίτια απόφραξης</a:t>
            </a:r>
            <a:r>
              <a:rPr lang="en-US" sz="2000" dirty="0" smtClean="0"/>
              <a:t>:</a:t>
            </a:r>
            <a:r>
              <a:rPr lang="el-GR" sz="2000" dirty="0" smtClean="0"/>
              <a:t> Συγγενή ( </a:t>
            </a:r>
            <a:r>
              <a:rPr lang="el-GR" sz="2000" dirty="0" err="1" smtClean="0"/>
              <a:t>αγενεσία</a:t>
            </a:r>
            <a:r>
              <a:rPr lang="el-GR" sz="2000" dirty="0" smtClean="0"/>
              <a:t> ή ατρησία μέρους του συστήματος των απαγωγών πόρων π.χ. της επιδιδυμίδας</a:t>
            </a:r>
            <a:r>
              <a:rPr lang="el-GR" sz="2000" dirty="0" smtClean="0"/>
              <a:t>). </a:t>
            </a:r>
            <a:r>
              <a:rPr lang="el-GR" sz="2000" dirty="0" smtClean="0"/>
              <a:t>Επίκτητα ( λόγω λοίμωξης ή εθελούσιας στειροποίησης)</a:t>
            </a:r>
          </a:p>
          <a:p>
            <a:r>
              <a:rPr lang="el-GR" sz="2000" dirty="0" err="1" smtClean="0"/>
              <a:t>Κλινικοϊστοπαθολογική</a:t>
            </a:r>
            <a:r>
              <a:rPr lang="el-GR" sz="2000" dirty="0" smtClean="0"/>
              <a:t> τριάδα</a:t>
            </a:r>
            <a:r>
              <a:rPr lang="en-US" sz="2000" dirty="0" smtClean="0"/>
              <a:t>: </a:t>
            </a:r>
            <a:r>
              <a:rPr lang="el-GR" sz="2000" dirty="0" err="1" smtClean="0"/>
              <a:t>αζωοσπερμία</a:t>
            </a:r>
            <a:r>
              <a:rPr lang="el-GR" sz="2000" dirty="0" smtClean="0"/>
              <a:t>, όρχις φυσιολογικού μεγέθους , </a:t>
            </a:r>
            <a:r>
              <a:rPr lang="el-GR" sz="2000" dirty="0" smtClean="0">
                <a:effectLst>
                  <a:outerShdw blurRad="38100" dist="38100" dir="2700000" algn="tl">
                    <a:srgbClr val="000000">
                      <a:alpha val="43137"/>
                    </a:srgbClr>
                  </a:outerShdw>
                </a:effectLst>
              </a:rPr>
              <a:t>ενεργός</a:t>
            </a:r>
            <a:r>
              <a:rPr lang="el-GR" sz="2000" dirty="0" smtClean="0"/>
              <a:t>-αν και όχι απαραίτητα παντού εντελώς φυσιολογική- </a:t>
            </a:r>
            <a:r>
              <a:rPr lang="el-GR" sz="2000" dirty="0" smtClean="0">
                <a:effectLst>
                  <a:outerShdw blurRad="38100" dist="38100" dir="2700000" algn="tl">
                    <a:srgbClr val="000000">
                      <a:alpha val="43137"/>
                    </a:srgbClr>
                  </a:outerShdw>
                </a:effectLst>
              </a:rPr>
              <a:t>σπερματογένεση</a:t>
            </a:r>
            <a:r>
              <a:rPr lang="el-GR" sz="2000" dirty="0" smtClean="0"/>
              <a:t>.</a:t>
            </a:r>
          </a:p>
          <a:p>
            <a:r>
              <a:rPr lang="el-GR" sz="2000" dirty="0" smtClean="0"/>
              <a:t>Ποικίλου βαθμού </a:t>
            </a:r>
            <a:r>
              <a:rPr lang="el-GR" sz="2000" dirty="0" err="1" smtClean="0"/>
              <a:t>οζοειδής</a:t>
            </a:r>
            <a:r>
              <a:rPr lang="el-GR" sz="2000" dirty="0" smtClean="0"/>
              <a:t> διαμόρφωση </a:t>
            </a:r>
            <a:r>
              <a:rPr lang="el-GR" sz="2000" dirty="0" smtClean="0"/>
              <a:t> </a:t>
            </a:r>
            <a:r>
              <a:rPr lang="el-GR" sz="2000" dirty="0" err="1" smtClean="0">
                <a:effectLst>
                  <a:outerShdw blurRad="38100" dist="38100" dir="2700000" algn="tl">
                    <a:srgbClr val="000000">
                      <a:alpha val="43137"/>
                    </a:srgbClr>
                  </a:outerShdw>
                </a:effectLst>
              </a:rPr>
              <a:t>φλεγμαίνοντος</a:t>
            </a:r>
            <a:r>
              <a:rPr lang="el-GR" sz="2000" dirty="0" smtClean="0">
                <a:effectLst>
                  <a:outerShdw blurRad="38100" dist="38100" dir="2700000" algn="tl">
                    <a:srgbClr val="000000">
                      <a:alpha val="43137"/>
                    </a:srgbClr>
                  </a:outerShdw>
                </a:effectLst>
              </a:rPr>
              <a:t> σπερματικού πόρου</a:t>
            </a:r>
            <a:r>
              <a:rPr lang="el-GR" sz="2000" dirty="0" smtClean="0"/>
              <a:t>· επί </a:t>
            </a:r>
            <a:r>
              <a:rPr lang="el-GR" sz="2000" dirty="0" err="1" smtClean="0"/>
              <a:t>ψευδοδιηθητικής</a:t>
            </a:r>
            <a:r>
              <a:rPr lang="el-GR" sz="2000" dirty="0" smtClean="0"/>
              <a:t> ανάπτυξης, σύγχυση με </a:t>
            </a:r>
            <a:r>
              <a:rPr lang="el-GR" sz="2000" dirty="0" err="1" smtClean="0"/>
              <a:t>αδενοκαρκίνωμα</a:t>
            </a:r>
            <a:r>
              <a:rPr lang="el-GR" sz="2000" dirty="0" smtClean="0"/>
              <a:t>.</a:t>
            </a:r>
          </a:p>
          <a:p>
            <a:r>
              <a:rPr lang="el-GR" sz="2000" dirty="0" smtClean="0"/>
              <a:t>Ιστορικό προηγούμενης χειρουργικής επέμβασης ή τραυματισμού.</a:t>
            </a:r>
          </a:p>
          <a:p>
            <a:r>
              <a:rPr lang="el-GR" sz="2000" dirty="0" smtClean="0"/>
              <a:t>Πιθανώς η απόφραξη του </a:t>
            </a:r>
            <a:r>
              <a:rPr lang="el-GR" sz="2000" dirty="0" err="1" smtClean="0"/>
              <a:t>απαγωγού</a:t>
            </a:r>
            <a:r>
              <a:rPr lang="el-GR" sz="2000" dirty="0" smtClean="0"/>
              <a:t> συστήματος να είναι μερική. Τότε το </a:t>
            </a:r>
            <a:r>
              <a:rPr lang="el-GR" sz="2000" dirty="0" err="1" smtClean="0"/>
              <a:t>σπερμοδιάγραμμα</a:t>
            </a:r>
            <a:r>
              <a:rPr lang="el-GR" sz="2000" dirty="0" smtClean="0"/>
              <a:t> αναδεικνύει κάποιον αριθμό σπερματοζωαρίων, αλλά σαφώς μικρότερο αυτού που αναμένεται με βάση τα ιστολογικά ευρήματα της βιοψίας </a:t>
            </a:r>
          </a:p>
          <a:p>
            <a:pPr>
              <a:buNone/>
            </a:pPr>
            <a:r>
              <a:rPr lang="el-GR" sz="2000" dirty="0" smtClean="0"/>
              <a:t>     (μετά από εκτίμηση </a:t>
            </a:r>
            <a:r>
              <a:rPr lang="el-GR" sz="2000" b="1" i="1" u="sng" dirty="0" smtClean="0"/>
              <a:t>τουλάχιστον 20 σωστά οριοθετημένων σωληναρίων </a:t>
            </a:r>
            <a:r>
              <a:rPr lang="el-GR" sz="2000" dirty="0" smtClean="0"/>
              <a:t>στο υλικό της βιοψίας).</a:t>
            </a:r>
          </a:p>
          <a:p>
            <a:endParaRPr lang="el-GR" sz="2800" dirty="0" smtClean="0"/>
          </a:p>
          <a:p>
            <a:endParaRPr lang="el-GR"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52736"/>
          </a:xfrm>
        </p:spPr>
        <p:txBody>
          <a:bodyPr>
            <a:normAutofit fontScale="90000"/>
          </a:bodyPr>
          <a:lstStyle/>
          <a:p>
            <a:r>
              <a:rPr lang="el-GR" sz="2400" dirty="0" smtClean="0"/>
              <a:t>Άρρην</a:t>
            </a:r>
            <a:r>
              <a:rPr lang="el-GR" dirty="0" smtClean="0"/>
              <a:t> </a:t>
            </a:r>
            <a:r>
              <a:rPr lang="el-GR" sz="2400" dirty="0" smtClean="0"/>
              <a:t>28 ετών με </a:t>
            </a:r>
            <a:r>
              <a:rPr lang="el-GR" sz="2400" dirty="0" err="1" smtClean="0">
                <a:effectLst>
                  <a:outerShdw blurRad="38100" dist="38100" dir="2700000" algn="tl">
                    <a:srgbClr val="000000">
                      <a:alpha val="43137"/>
                    </a:srgbClr>
                  </a:outerShdw>
                </a:effectLst>
              </a:rPr>
              <a:t>αγενεσία</a:t>
            </a:r>
            <a:r>
              <a:rPr lang="el-GR" sz="2400" dirty="0" smtClean="0">
                <a:effectLst>
                  <a:outerShdw blurRad="38100" dist="38100" dir="2700000" algn="tl">
                    <a:srgbClr val="000000">
                      <a:alpha val="43137"/>
                    </a:srgbClr>
                  </a:outerShdw>
                </a:effectLst>
              </a:rPr>
              <a:t> σπερματικού πόρου</a:t>
            </a:r>
            <a:r>
              <a:rPr lang="el-GR" sz="2400" dirty="0" smtClean="0"/>
              <a:t>.</a:t>
            </a:r>
            <a:br>
              <a:rPr lang="el-GR" sz="2400" dirty="0" smtClean="0"/>
            </a:br>
            <a:r>
              <a:rPr lang="el-GR" sz="2400" b="1" dirty="0" smtClean="0"/>
              <a:t>Ενεργός  (φυσιολογική) σπερματογένεση</a:t>
            </a:r>
            <a:r>
              <a:rPr lang="el-GR" sz="2400" dirty="0" smtClean="0"/>
              <a:t>.</a:t>
            </a:r>
            <a:endParaRPr lang="el-GR" sz="2400" dirty="0"/>
          </a:p>
        </p:txBody>
      </p:sp>
      <p:pic>
        <p:nvPicPr>
          <p:cNvPr id="27650" name="Picture 2" descr="C:\Documents and Settings\Administrator\Επιφάνεια εργασίας\LAZARIS\scan0007.jpg"/>
          <p:cNvPicPr>
            <a:picLocks noGrp="1" noChangeAspect="1" noChangeArrowheads="1"/>
          </p:cNvPicPr>
          <p:nvPr>
            <p:ph idx="1"/>
          </p:nvPr>
        </p:nvPicPr>
        <p:blipFill>
          <a:blip r:embed="rId2" cstate="print"/>
          <a:srcRect/>
          <a:stretch>
            <a:fillRect/>
          </a:stretch>
        </p:blipFill>
        <p:spPr bwMode="auto">
          <a:xfrm>
            <a:off x="683568" y="1124744"/>
            <a:ext cx="7776864" cy="5405624"/>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40961" name="Ink 1"/>
              <p14:cNvContentPartPr>
                <a14:cpLocks xmlns:a14="http://schemas.microsoft.com/office/drawing/2010/main" noRot="1" noChangeAspect="1" noEditPoints="1" noChangeArrowheads="1" noChangeShapeType="1"/>
              </p14:cNvContentPartPr>
              <p14:nvPr/>
            </p14:nvContentPartPr>
            <p14:xfrm>
              <a:off x="2955925" y="2295525"/>
              <a:ext cx="98425" cy="106363"/>
            </p14:xfrm>
          </p:contentPart>
        </mc:Choice>
        <mc:Fallback xmlns="">
          <p:pic>
            <p:nvPicPr>
              <p:cNvPr id="40961" name="Ink 1"/>
              <p:cNvPicPr>
                <a:picLocks noRot="1" noChangeAspect="1" noEditPoints="1" noChangeArrowheads="1" noChangeShapeType="1"/>
              </p:cNvPicPr>
              <p:nvPr/>
            </p:nvPicPr>
            <p:blipFill>
              <a:blip r:embed="rId4"/>
              <a:stretch>
                <a:fillRect/>
              </a:stretch>
            </p:blipFill>
            <p:spPr>
              <a:xfrm>
                <a:off x="2940120" y="2231923"/>
                <a:ext cx="130036" cy="23356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0962" name="Ink 2"/>
              <p14:cNvContentPartPr>
                <a14:cpLocks xmlns:a14="http://schemas.microsoft.com/office/drawing/2010/main" noRot="1" noChangeAspect="1" noEditPoints="1" noChangeArrowheads="1" noChangeShapeType="1"/>
              </p14:cNvContentPartPr>
              <p14:nvPr/>
            </p14:nvContentPartPr>
            <p14:xfrm>
              <a:off x="4017963" y="3044825"/>
              <a:ext cx="107950" cy="19050"/>
            </p14:xfrm>
          </p:contentPart>
        </mc:Choice>
        <mc:Fallback xmlns="">
          <p:pic>
            <p:nvPicPr>
              <p:cNvPr id="40962" name="Ink 2"/>
              <p:cNvPicPr>
                <a:picLocks noRot="1" noChangeAspect="1" noEditPoints="1" noChangeArrowheads="1" noChangeShapeType="1"/>
              </p:cNvPicPr>
              <p:nvPr/>
            </p:nvPicPr>
            <p:blipFill>
              <a:blip r:embed="rId6"/>
              <a:stretch>
                <a:fillRect/>
              </a:stretch>
            </p:blipFill>
            <p:spPr>
              <a:xfrm>
                <a:off x="4002130" y="2981565"/>
                <a:ext cx="139615" cy="14557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963" name="Ink 3"/>
              <p14:cNvContentPartPr>
                <a14:cpLocks xmlns:a14="http://schemas.microsoft.com/office/drawing/2010/main" noRot="1" noChangeAspect="1" noEditPoints="1" noChangeArrowheads="1" noChangeShapeType="1"/>
              </p14:cNvContentPartPr>
              <p14:nvPr/>
            </p14:nvContentPartPr>
            <p14:xfrm>
              <a:off x="3759200" y="2374900"/>
              <a:ext cx="179388" cy="188913"/>
            </p14:xfrm>
          </p:contentPart>
        </mc:Choice>
        <mc:Fallback xmlns="">
          <p:pic>
            <p:nvPicPr>
              <p:cNvPr id="40963" name="Ink 3"/>
              <p:cNvPicPr>
                <a:picLocks noRot="1" noChangeAspect="1" noEditPoints="1" noChangeArrowheads="1" noChangeShapeType="1"/>
              </p:cNvPicPr>
              <p:nvPr/>
            </p:nvPicPr>
            <p:blipFill>
              <a:blip r:embed="rId8"/>
              <a:stretch>
                <a:fillRect/>
              </a:stretch>
            </p:blipFill>
            <p:spPr>
              <a:xfrm>
                <a:off x="3743350" y="2311569"/>
                <a:ext cx="211087" cy="3155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964" name="Ink 4"/>
              <p14:cNvContentPartPr>
                <a14:cpLocks xmlns:a14="http://schemas.microsoft.com/office/drawing/2010/main" noRot="1" noChangeAspect="1" noEditPoints="1" noChangeArrowheads="1" noChangeShapeType="1"/>
              </p14:cNvContentPartPr>
              <p14:nvPr/>
            </p14:nvContentPartPr>
            <p14:xfrm>
              <a:off x="6938963" y="3473450"/>
              <a:ext cx="53975" cy="9525"/>
            </p14:xfrm>
          </p:contentPart>
        </mc:Choice>
        <mc:Fallback xmlns="">
          <p:pic>
            <p:nvPicPr>
              <p:cNvPr id="40964" name="Ink 4"/>
              <p:cNvPicPr>
                <a:picLocks noRot="1" noChangeAspect="1" noEditPoints="1" noChangeArrowheads="1" noChangeShapeType="1"/>
              </p:cNvPicPr>
              <p:nvPr/>
            </p:nvPicPr>
            <p:blipFill>
              <a:blip r:embed="rId10"/>
              <a:stretch>
                <a:fillRect/>
              </a:stretch>
            </p:blipFill>
            <p:spPr>
              <a:xfrm>
                <a:off x="6923130" y="3411361"/>
                <a:ext cx="85640" cy="13370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965" name="Ink 5"/>
              <p14:cNvContentPartPr>
                <a14:cpLocks xmlns:a14="http://schemas.microsoft.com/office/drawing/2010/main" noRot="1" noChangeAspect="1" noEditPoints="1" noChangeArrowheads="1" noChangeShapeType="1"/>
              </p14:cNvContentPartPr>
              <p14:nvPr/>
            </p14:nvContentPartPr>
            <p14:xfrm>
              <a:off x="7912100" y="3446463"/>
              <a:ext cx="71438" cy="90487"/>
            </p14:xfrm>
          </p:contentPart>
        </mc:Choice>
        <mc:Fallback xmlns="">
          <p:pic>
            <p:nvPicPr>
              <p:cNvPr id="40965" name="Ink 5"/>
              <p:cNvPicPr>
                <a:picLocks noRot="1" noChangeAspect="1" noEditPoints="1" noChangeArrowheads="1" noChangeShapeType="1"/>
              </p:cNvPicPr>
              <p:nvPr/>
            </p:nvPicPr>
            <p:blipFill>
              <a:blip r:embed="rId12"/>
              <a:stretch>
                <a:fillRect/>
              </a:stretch>
            </p:blipFill>
            <p:spPr>
              <a:xfrm>
                <a:off x="7896225" y="3382653"/>
                <a:ext cx="103549" cy="21774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966" name="Ink 6"/>
              <p14:cNvContentPartPr>
                <a14:cpLocks xmlns:a14="http://schemas.microsoft.com/office/drawing/2010/main" noRot="1" noChangeAspect="1" noEditPoints="1" noChangeArrowheads="1" noChangeShapeType="1"/>
              </p14:cNvContentPartPr>
              <p14:nvPr/>
            </p14:nvContentPartPr>
            <p14:xfrm>
              <a:off x="7796213" y="3446463"/>
              <a:ext cx="7937" cy="53975"/>
            </p14:xfrm>
          </p:contentPart>
        </mc:Choice>
        <mc:Fallback xmlns="">
          <p:pic>
            <p:nvPicPr>
              <p:cNvPr id="40966" name="Ink 6"/>
              <p:cNvPicPr>
                <a:picLocks noRot="1" noChangeAspect="1" noEditPoints="1" noChangeArrowheads="1" noChangeShapeType="1"/>
              </p:cNvPicPr>
              <p:nvPr/>
            </p:nvPicPr>
            <p:blipFill>
              <a:blip r:embed="rId14"/>
              <a:stretch>
                <a:fillRect/>
              </a:stretch>
            </p:blipFill>
            <p:spPr>
              <a:xfrm>
                <a:off x="7780339" y="3382772"/>
                <a:ext cx="40046" cy="18135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967" name="Ink 7"/>
              <p14:cNvContentPartPr>
                <a14:cpLocks xmlns:a14="http://schemas.microsoft.com/office/drawing/2010/main" noRot="1" noChangeAspect="1" noEditPoints="1" noChangeArrowheads="1" noChangeShapeType="1"/>
              </p14:cNvContentPartPr>
              <p14:nvPr/>
            </p14:nvContentPartPr>
            <p14:xfrm>
              <a:off x="7759700" y="4044950"/>
              <a:ext cx="53975" cy="80963"/>
            </p14:xfrm>
          </p:contentPart>
        </mc:Choice>
        <mc:Fallback xmlns="">
          <p:pic>
            <p:nvPicPr>
              <p:cNvPr id="40967" name="Ink 7"/>
              <p:cNvPicPr>
                <a:picLocks noRot="1" noChangeAspect="1" noEditPoints="1" noChangeArrowheads="1" noChangeShapeType="1"/>
              </p:cNvPicPr>
              <p:nvPr/>
            </p:nvPicPr>
            <p:blipFill>
              <a:blip r:embed="rId16"/>
              <a:stretch>
                <a:fillRect/>
              </a:stretch>
            </p:blipFill>
            <p:spPr>
              <a:xfrm>
                <a:off x="7743867" y="3981259"/>
                <a:ext cx="85640" cy="20798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968" name="Ink 8"/>
              <p14:cNvContentPartPr>
                <a14:cpLocks xmlns:a14="http://schemas.microsoft.com/office/drawing/2010/main" noRot="1" noChangeAspect="1" noEditPoints="1" noChangeArrowheads="1" noChangeShapeType="1"/>
              </p14:cNvContentPartPr>
              <p14:nvPr/>
            </p14:nvContentPartPr>
            <p14:xfrm>
              <a:off x="7813675" y="1312863"/>
              <a:ext cx="53975" cy="26987"/>
            </p14:xfrm>
          </p:contentPart>
        </mc:Choice>
        <mc:Fallback xmlns="">
          <p:pic>
            <p:nvPicPr>
              <p:cNvPr id="40968" name="Ink 8"/>
              <p:cNvPicPr>
                <a:picLocks noRot="1" noChangeAspect="1" noEditPoints="1" noChangeArrowheads="1" noChangeShapeType="1"/>
              </p:cNvPicPr>
              <p:nvPr/>
            </p:nvPicPr>
            <p:blipFill>
              <a:blip r:embed="rId18"/>
              <a:stretch>
                <a:fillRect/>
              </a:stretch>
            </p:blipFill>
            <p:spPr>
              <a:xfrm>
                <a:off x="7797842" y="1249534"/>
                <a:ext cx="85640" cy="15364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969" name="Ink 9"/>
              <p14:cNvContentPartPr>
                <a14:cpLocks xmlns:a14="http://schemas.microsoft.com/office/drawing/2010/main" noRot="1" noChangeAspect="1" noEditPoints="1" noChangeArrowheads="1" noChangeShapeType="1"/>
              </p14:cNvContentPartPr>
              <p14:nvPr/>
            </p14:nvContentPartPr>
            <p14:xfrm>
              <a:off x="2214563" y="6392863"/>
              <a:ext cx="71437" cy="9525"/>
            </p14:xfrm>
          </p:contentPart>
        </mc:Choice>
        <mc:Fallback xmlns="">
          <p:pic>
            <p:nvPicPr>
              <p:cNvPr id="40969" name="Ink 9"/>
              <p:cNvPicPr>
                <a:picLocks noRot="1" noChangeAspect="1" noEditPoints="1" noChangeArrowheads="1" noChangeShapeType="1"/>
              </p:cNvPicPr>
              <p:nvPr/>
            </p:nvPicPr>
            <p:blipFill>
              <a:blip r:embed="rId20"/>
              <a:stretch>
                <a:fillRect/>
              </a:stretch>
            </p:blipFill>
            <p:spPr>
              <a:xfrm>
                <a:off x="2198327" y="6330774"/>
                <a:ext cx="103548" cy="13370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0970" name="Ink 10"/>
              <p14:cNvContentPartPr>
                <a14:cpLocks xmlns:a14="http://schemas.microsoft.com/office/drawing/2010/main" noRot="1" noChangeAspect="1" noEditPoints="1" noChangeArrowheads="1" noChangeShapeType="1"/>
              </p14:cNvContentPartPr>
              <p14:nvPr/>
            </p14:nvContentPartPr>
            <p14:xfrm>
              <a:off x="4572000" y="6367463"/>
              <a:ext cx="26988" cy="1587"/>
            </p14:xfrm>
          </p:contentPart>
        </mc:Choice>
        <mc:Fallback xmlns="">
          <p:pic>
            <p:nvPicPr>
              <p:cNvPr id="40970" name="Ink 10"/>
              <p:cNvPicPr>
                <a:picLocks noRot="1" noChangeAspect="1" noEditPoints="1" noChangeArrowheads="1" noChangeShapeType="1"/>
              </p:cNvPicPr>
              <p:nvPr/>
            </p:nvPicPr>
            <p:blipFill>
              <a:blip r:embed="rId22"/>
              <a:stretch>
                <a:fillRect/>
              </a:stretch>
            </p:blipFill>
            <p:spPr>
              <a:xfrm>
                <a:off x="4556167" y="6088151"/>
                <a:ext cx="59014" cy="56021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971" name="Ink 11"/>
              <p14:cNvContentPartPr>
                <a14:cpLocks xmlns:a14="http://schemas.microsoft.com/office/drawing/2010/main" noRot="1" noChangeAspect="1" noEditPoints="1" noChangeArrowheads="1" noChangeShapeType="1"/>
              </p14:cNvContentPartPr>
              <p14:nvPr/>
            </p14:nvContentPartPr>
            <p14:xfrm>
              <a:off x="6527800" y="3714750"/>
              <a:ext cx="88900" cy="36513"/>
            </p14:xfrm>
          </p:contentPart>
        </mc:Choice>
        <mc:Fallback xmlns="">
          <p:pic>
            <p:nvPicPr>
              <p:cNvPr id="40971" name="Ink 11"/>
              <p:cNvPicPr>
                <a:picLocks noRot="1" noChangeAspect="1" noEditPoints="1" noChangeArrowheads="1" noChangeShapeType="1"/>
              </p:cNvPicPr>
              <p:nvPr/>
            </p:nvPicPr>
            <p:blipFill>
              <a:blip r:embed="rId24"/>
              <a:stretch>
                <a:fillRect/>
              </a:stretch>
            </p:blipFill>
            <p:spPr>
              <a:xfrm>
                <a:off x="6511964" y="3650762"/>
                <a:ext cx="120573" cy="16412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972" name="Ink 12"/>
              <p14:cNvContentPartPr>
                <a14:cpLocks xmlns:a14="http://schemas.microsoft.com/office/drawing/2010/main" noRot="1" noChangeAspect="1" noEditPoints="1" noChangeArrowheads="1" noChangeShapeType="1"/>
              </p14:cNvContentPartPr>
              <p14:nvPr/>
            </p14:nvContentPartPr>
            <p14:xfrm>
              <a:off x="5643563" y="3963988"/>
              <a:ext cx="90487" cy="9525"/>
            </p14:xfrm>
          </p:contentPart>
        </mc:Choice>
        <mc:Fallback xmlns="">
          <p:pic>
            <p:nvPicPr>
              <p:cNvPr id="40972" name="Ink 12"/>
              <p:cNvPicPr>
                <a:picLocks noRot="1" noChangeAspect="1" noEditPoints="1" noChangeArrowheads="1" noChangeShapeType="1"/>
              </p:cNvPicPr>
              <p:nvPr/>
            </p:nvPicPr>
            <p:blipFill>
              <a:blip r:embed="rId26"/>
              <a:stretch>
                <a:fillRect/>
              </a:stretch>
            </p:blipFill>
            <p:spPr>
              <a:xfrm>
                <a:off x="5627340" y="3899511"/>
                <a:ext cx="122572" cy="13847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0973" name="Ink 13"/>
              <p14:cNvContentPartPr>
                <a14:cpLocks xmlns:a14="http://schemas.microsoft.com/office/drawing/2010/main" noRot="1" noChangeAspect="1" noEditPoints="1" noChangeArrowheads="1" noChangeShapeType="1"/>
              </p14:cNvContentPartPr>
              <p14:nvPr/>
            </p14:nvContentPartPr>
            <p14:xfrm>
              <a:off x="7402513" y="4875213"/>
              <a:ext cx="71437" cy="90487"/>
            </p14:xfrm>
          </p:contentPart>
        </mc:Choice>
        <mc:Fallback xmlns="">
          <p:pic>
            <p:nvPicPr>
              <p:cNvPr id="40973" name="Ink 13"/>
              <p:cNvPicPr>
                <a:picLocks noRot="1" noChangeAspect="1" noEditPoints="1" noChangeArrowheads="1" noChangeShapeType="1"/>
              </p:cNvPicPr>
              <p:nvPr/>
            </p:nvPicPr>
            <p:blipFill>
              <a:blip r:embed="rId28"/>
              <a:stretch>
                <a:fillRect/>
              </a:stretch>
            </p:blipFill>
            <p:spPr>
              <a:xfrm>
                <a:off x="7386638" y="4811764"/>
                <a:ext cx="103187" cy="21774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974" name="Ink 14"/>
              <p14:cNvContentPartPr>
                <a14:cpLocks xmlns:a14="http://schemas.microsoft.com/office/drawing/2010/main" noRot="1" noChangeAspect="1" noEditPoints="1" noChangeArrowheads="1" noChangeShapeType="1"/>
              </p14:cNvContentPartPr>
              <p14:nvPr/>
            </p14:nvContentPartPr>
            <p14:xfrm>
              <a:off x="7367588" y="4633913"/>
              <a:ext cx="79375" cy="9525"/>
            </p14:xfrm>
          </p:contentPart>
        </mc:Choice>
        <mc:Fallback xmlns="">
          <p:pic>
            <p:nvPicPr>
              <p:cNvPr id="40974" name="Ink 14"/>
              <p:cNvPicPr>
                <a:picLocks noRot="1" noChangeAspect="1" noEditPoints="1" noChangeArrowheads="1" noChangeShapeType="1"/>
              </p:cNvPicPr>
              <p:nvPr/>
            </p:nvPicPr>
            <p:blipFill>
              <a:blip r:embed="rId30"/>
              <a:stretch>
                <a:fillRect/>
              </a:stretch>
            </p:blipFill>
            <p:spPr>
              <a:xfrm>
                <a:off x="7351713" y="4569436"/>
                <a:ext cx="111125" cy="138845"/>
              </a:xfrm>
              <a:prstGeom prst="rect">
                <a:avLst/>
              </a:prstGeom>
            </p:spPr>
          </p:pic>
        </mc:Fallback>
      </mc:AlternateContent>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u="sng" dirty="0" smtClean="0"/>
              <a:t>ΒΑΣΙΚΑ ΙΣΤΟ</a:t>
            </a:r>
            <a:r>
              <a:rPr lang="el-GR" b="1" u="sng" spc="600" dirty="0" smtClean="0">
                <a:effectLst>
                  <a:outerShdw blurRad="38100" dist="38100" dir="2700000" algn="tl">
                    <a:srgbClr val="000000">
                      <a:alpha val="43137"/>
                    </a:srgbClr>
                  </a:outerShdw>
                </a:effectLst>
              </a:rPr>
              <a:t>ΠΑΘΟ</a:t>
            </a:r>
            <a:r>
              <a:rPr lang="el-GR" u="sng" dirty="0" smtClean="0"/>
              <a:t>ΛΟΓΙΚΑ ΠΡΟΤΥΠΑ </a:t>
            </a:r>
            <a:r>
              <a:rPr lang="el-GR" dirty="0" smtClean="0"/>
              <a:t>ΟΡΧΙΚΟΥ ΠΑΡΕΓΧΥΜΑΤΟΣ ΑΝΔΡΩΝ ΜΕ ΥΠΟΓΟΝΙΜΟΤΗΤΑ</a:t>
            </a:r>
            <a:endParaRPr lang="el-GR" dirty="0"/>
          </a:p>
        </p:txBody>
      </p:sp>
      <p:sp>
        <p:nvSpPr>
          <p:cNvPr id="3" name="2 - Θέση περιεχομένου"/>
          <p:cNvSpPr>
            <a:spLocks noGrp="1"/>
          </p:cNvSpPr>
          <p:nvPr>
            <p:ph idx="1"/>
          </p:nvPr>
        </p:nvSpPr>
        <p:spPr>
          <a:xfrm>
            <a:off x="0" y="1844824"/>
            <a:ext cx="9144000" cy="5013176"/>
          </a:xfrm>
        </p:spPr>
        <p:txBody>
          <a:bodyPr>
            <a:normAutofit fontScale="92500" lnSpcReduction="20000"/>
          </a:bodyPr>
          <a:lstStyle/>
          <a:p>
            <a:r>
              <a:rPr lang="el-GR" dirty="0" err="1" smtClean="0"/>
              <a:t>Υποσπερματογένεση</a:t>
            </a:r>
            <a:r>
              <a:rPr lang="el-GR" dirty="0" smtClean="0"/>
              <a:t> ( όλες οι μορφές κυττάρων έως και τις ώριμες </a:t>
            </a:r>
            <a:r>
              <a:rPr lang="el-GR" dirty="0" err="1" smtClean="0"/>
              <a:t>σπερματίδες</a:t>
            </a:r>
            <a:r>
              <a:rPr lang="el-GR" dirty="0" smtClean="0"/>
              <a:t>/σπερματοζωάρια αναγνωρίζονται, αλλά διακρίνεται σαφώς </a:t>
            </a:r>
            <a:r>
              <a:rPr lang="el-GR" b="1" dirty="0" smtClean="0"/>
              <a:t>μείωση</a:t>
            </a:r>
            <a:r>
              <a:rPr lang="el-GR" dirty="0" smtClean="0"/>
              <a:t> στον αριθμό των </a:t>
            </a:r>
            <a:r>
              <a:rPr lang="el-GR" spc="300" dirty="0" smtClean="0">
                <a:effectLst>
                  <a:outerShdw blurRad="38100" dist="38100" dir="2700000" algn="tl">
                    <a:srgbClr val="000000">
                      <a:alpha val="43137"/>
                    </a:srgbClr>
                  </a:outerShdw>
                </a:effectLst>
              </a:rPr>
              <a:t>πολλαπλασιαζόμενων</a:t>
            </a:r>
            <a:r>
              <a:rPr lang="el-GR" dirty="0" smtClean="0"/>
              <a:t> </a:t>
            </a:r>
            <a:r>
              <a:rPr lang="el-GR" dirty="0" err="1" smtClean="0"/>
              <a:t>σπερματογονίων</a:t>
            </a:r>
            <a:r>
              <a:rPr lang="el-GR" dirty="0" smtClean="0"/>
              <a:t>)</a:t>
            </a:r>
            <a:r>
              <a:rPr lang="en-US" dirty="0" smtClean="0"/>
              <a:t>.</a:t>
            </a:r>
            <a:endParaRPr lang="el-GR" dirty="0" smtClean="0"/>
          </a:p>
          <a:p>
            <a:r>
              <a:rPr lang="el-GR" dirty="0" smtClean="0"/>
              <a:t>Αναστολή της ωρίμανσης [ ατελής σπερματογένεση, απουσία ωρίμανσης πέραν του σταδίου του σπερματογονίου ή του σπερματοκυττάρου ή, κατά ορισμένους ειδικούς , της ανώριμης (στρογγυλής) </a:t>
            </a:r>
            <a:r>
              <a:rPr lang="el-GR" dirty="0" err="1" smtClean="0"/>
              <a:t>σπερματίδης</a:t>
            </a:r>
            <a:r>
              <a:rPr lang="el-GR" dirty="0" smtClean="0"/>
              <a:t> ].</a:t>
            </a:r>
          </a:p>
          <a:p>
            <a:r>
              <a:rPr lang="el-GR" dirty="0" smtClean="0"/>
              <a:t>Σύνδρομο παρουσίας κυττάρων </a:t>
            </a:r>
            <a:r>
              <a:rPr lang="en-US" dirty="0" err="1" smtClean="0"/>
              <a:t>Sertoli</a:t>
            </a:r>
            <a:r>
              <a:rPr lang="en-US" dirty="0" smtClean="0"/>
              <a:t> </a:t>
            </a:r>
            <a:r>
              <a:rPr lang="el-GR" dirty="0" smtClean="0">
                <a:effectLst>
                  <a:outerShdw blurRad="38100" dist="38100" dir="2700000" algn="tl">
                    <a:srgbClr val="000000">
                      <a:alpha val="43137"/>
                    </a:srgbClr>
                  </a:outerShdw>
                </a:effectLst>
              </a:rPr>
              <a:t>μόνο</a:t>
            </a:r>
          </a:p>
          <a:p>
            <a:r>
              <a:rPr lang="el-GR" dirty="0" smtClean="0"/>
              <a:t>Απουσία ορχικών σωληναρίων-</a:t>
            </a:r>
            <a:r>
              <a:rPr lang="el-GR" dirty="0" err="1" smtClean="0"/>
              <a:t>υαλοειδοποίηση</a:t>
            </a:r>
            <a:r>
              <a:rPr lang="el-GR" dirty="0" smtClean="0"/>
              <a:t>. </a:t>
            </a:r>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408"/>
            <a:ext cx="9144000" cy="1457830"/>
          </a:xfrm>
        </p:spPr>
        <p:txBody>
          <a:bodyPr>
            <a:normAutofit/>
          </a:bodyPr>
          <a:lstStyle/>
          <a:p>
            <a:r>
              <a:rPr lang="el-GR" sz="2000" dirty="0" smtClean="0"/>
              <a:t>ΣΥΜΠΕΡΑΣΜΑΤΑ ΙΣΤΟΛΟΓΙΚΗΣ ΕΞΕΤΑΣΗΣ ΟΡΧΙΚΩΝ ΒΙΟΨΙΩΝ ΣΕ ΑΡΡΕΝΕΣ ΜΕ </a:t>
            </a:r>
            <a:r>
              <a:rPr lang="el-GR" sz="2000" b="1" dirty="0" smtClean="0"/>
              <a:t>ΑΖΩΟΣΠΕΡΜΙΑ</a:t>
            </a:r>
            <a:r>
              <a:rPr lang="el-GR" sz="2000" dirty="0" smtClean="0"/>
              <a:t> ( πρακτικώς απουσία σπέρματος στο εκσπερμάτισμα)   </a:t>
            </a:r>
            <a:r>
              <a:rPr lang="el-GR" sz="2000" dirty="0" smtClean="0"/>
              <a:t/>
            </a:r>
            <a:br>
              <a:rPr lang="el-GR" sz="2000" dirty="0" smtClean="0"/>
            </a:br>
            <a:r>
              <a:rPr lang="el-GR" sz="2000" dirty="0" smtClean="0">
                <a:effectLst>
                  <a:outerShdw blurRad="38100" dist="38100" dir="2700000" algn="tl">
                    <a:srgbClr val="000000">
                      <a:alpha val="43137"/>
                    </a:srgbClr>
                  </a:outerShdw>
                </a:effectLst>
              </a:rPr>
              <a:t>ΕΝ </a:t>
            </a:r>
            <a:r>
              <a:rPr lang="el-GR" sz="2000" dirty="0" smtClean="0">
                <a:effectLst>
                  <a:outerShdw blurRad="38100" dist="38100" dir="2700000" algn="tl">
                    <a:srgbClr val="000000">
                      <a:alpha val="43137"/>
                    </a:srgbClr>
                  </a:outerShdw>
                </a:effectLst>
              </a:rPr>
              <a:t>ΤΗ ΑΠΟΥΣΙΑ </a:t>
            </a:r>
            <a:r>
              <a:rPr lang="el-GR" sz="2000" dirty="0" smtClean="0"/>
              <a:t>ΕΝΔΟΚΡΙΝΙΚΩΝ ΑΝΩΜΑΛΙΩΝ</a:t>
            </a:r>
            <a:endParaRPr lang="el-GR" sz="2000" dirty="0"/>
          </a:p>
        </p:txBody>
      </p:sp>
      <p:sp>
        <p:nvSpPr>
          <p:cNvPr id="3" name="Content Placeholder 2"/>
          <p:cNvSpPr>
            <a:spLocks noGrp="1"/>
          </p:cNvSpPr>
          <p:nvPr>
            <p:ph idx="1"/>
          </p:nvPr>
        </p:nvSpPr>
        <p:spPr>
          <a:xfrm>
            <a:off x="0" y="1052736"/>
            <a:ext cx="9144000" cy="5805264"/>
          </a:xfrm>
        </p:spPr>
        <p:txBody>
          <a:bodyPr>
            <a:normAutofit fontScale="77500" lnSpcReduction="20000"/>
          </a:bodyPr>
          <a:lstStyle/>
          <a:p>
            <a:pPr algn="just"/>
            <a:r>
              <a:rPr lang="el-GR" sz="2400" b="1" dirty="0" smtClean="0"/>
              <a:t>Απλασία γεννητικών κυττάρων/Σύνδρομο από κύτταρα </a:t>
            </a:r>
            <a:r>
              <a:rPr lang="en-US" sz="2400" b="1" dirty="0" err="1" smtClean="0"/>
              <a:t>Sertoli</a:t>
            </a:r>
            <a:r>
              <a:rPr lang="en-US" sz="2400" b="1" dirty="0" smtClean="0"/>
              <a:t> </a:t>
            </a:r>
            <a:r>
              <a:rPr lang="el-GR" sz="2400" b="1" dirty="0" smtClean="0"/>
              <a:t>μόνο </a:t>
            </a:r>
            <a:r>
              <a:rPr lang="el-GR" sz="2400" dirty="0" smtClean="0"/>
              <a:t>(29% των περιπτώσεων)</a:t>
            </a:r>
            <a:r>
              <a:rPr lang="en-US" sz="2400" dirty="0" smtClean="0"/>
              <a:t>: </a:t>
            </a:r>
            <a:r>
              <a:rPr lang="el-GR" sz="2400" dirty="0" smtClean="0"/>
              <a:t>απουσία γεννητικών κυττάρων, πάχυνση βασικών μεμβρανών ορχικών σωληναρίων, συνήθως φυσιολογικοί αριθμοί κυττάρων </a:t>
            </a:r>
            <a:r>
              <a:rPr lang="en-US" sz="2400" dirty="0" err="1" smtClean="0"/>
              <a:t>Leydig</a:t>
            </a:r>
            <a:r>
              <a:rPr lang="en-US" sz="2400" dirty="0" smtClean="0"/>
              <a:t>.</a:t>
            </a:r>
          </a:p>
          <a:p>
            <a:pPr algn="just"/>
            <a:r>
              <a:rPr lang="en-US" sz="2400" b="1" dirty="0" smtClean="0"/>
              <a:t>A</a:t>
            </a:r>
            <a:r>
              <a:rPr lang="el-GR" sz="2400" b="1" dirty="0" smtClean="0"/>
              <a:t>ναστολή της ωρίμανσης </a:t>
            </a:r>
            <a:r>
              <a:rPr lang="el-GR" sz="2400" dirty="0" smtClean="0"/>
              <a:t>(26%)</a:t>
            </a:r>
            <a:r>
              <a:rPr lang="en-US" sz="2400" dirty="0" smtClean="0"/>
              <a:t>:</a:t>
            </a:r>
            <a:r>
              <a:rPr lang="el-GR" sz="2400" dirty="0" smtClean="0"/>
              <a:t> συνήθως πρώιμη [ ήτοι στο επίπεδο του (πρωτογενούς) σπερματοκυττάρου, με απουσία σπερματίδων και σπερματοζωαρίων], πιθανώς  όψιμη ( απουσία επιμήκων σπερματίδων και σπερματοζωαρίων</a:t>
            </a:r>
            <a:r>
              <a:rPr lang="el-GR" sz="2400" dirty="0" smtClean="0"/>
              <a:t>), </a:t>
            </a:r>
            <a:r>
              <a:rPr lang="el-GR" sz="2400" dirty="0" smtClean="0"/>
              <a:t>φυσιολογικά κύτταρα </a:t>
            </a:r>
            <a:r>
              <a:rPr lang="en-US" sz="2400" dirty="0" err="1" smtClean="0"/>
              <a:t>Leydig</a:t>
            </a:r>
            <a:r>
              <a:rPr lang="en-US" sz="2400" dirty="0" smtClean="0"/>
              <a:t>.</a:t>
            </a:r>
          </a:p>
          <a:p>
            <a:pPr algn="just"/>
            <a:r>
              <a:rPr lang="el-GR" sz="2400" b="1" dirty="0" smtClean="0"/>
              <a:t>Γενικευμένη ίνωση </a:t>
            </a:r>
            <a:r>
              <a:rPr lang="el-GR" sz="2400" dirty="0" smtClean="0"/>
              <a:t>(18%)</a:t>
            </a:r>
          </a:p>
          <a:p>
            <a:pPr algn="just"/>
            <a:r>
              <a:rPr lang="el-GR" sz="2400" b="1" dirty="0" smtClean="0"/>
              <a:t>Φυσιολογική σπερματογένεση </a:t>
            </a:r>
            <a:r>
              <a:rPr lang="el-GR" sz="2400" dirty="0" smtClean="0"/>
              <a:t>(27%)</a:t>
            </a:r>
            <a:r>
              <a:rPr lang="en-US" sz="2400" dirty="0" smtClean="0"/>
              <a:t>:</a:t>
            </a:r>
            <a:r>
              <a:rPr lang="el-GR" sz="2400" dirty="0" smtClean="0"/>
              <a:t> συνήθως σχετιζόμενη με αμφοτερόπλευρη απόφραξη, όπως η απαντώμενη στο σύνδρομο υπογονιμότητας </a:t>
            </a:r>
            <a:r>
              <a:rPr lang="en-US" sz="2400" dirty="0" smtClean="0"/>
              <a:t>Young</a:t>
            </a:r>
            <a:r>
              <a:rPr lang="el-GR" sz="2400" dirty="0" smtClean="0"/>
              <a:t>,</a:t>
            </a:r>
            <a:r>
              <a:rPr lang="en-US" sz="2400" dirty="0" smtClean="0"/>
              <a:t> </a:t>
            </a:r>
            <a:r>
              <a:rPr lang="el-GR" sz="2400" dirty="0" smtClean="0"/>
              <a:t>συνδυαζόμενη με βρογχεκτασίες και χρόνιες ρινοκολποπνευμονικές λοιμώξεις, ή ορχική έμφραξη ( οπότε 50% των ορχικών σωληναρίων στερούνται αυλού και παρατηρείται άτακτη ωρίμανση των γεννητικών κυττάρων). Στις περιπτώσεις με φυσιολογική σπερματογένεση, η χειρουργική </a:t>
            </a:r>
            <a:r>
              <a:rPr lang="el-GR" sz="2400" dirty="0" smtClean="0"/>
              <a:t>αποκατάσταση της ροής του σπέρματος διά των σπερματικών πόρων </a:t>
            </a:r>
            <a:r>
              <a:rPr lang="el-GR" sz="2400" dirty="0" smtClean="0"/>
              <a:t>αποβαίνει συχνά επιτυχής.</a:t>
            </a:r>
          </a:p>
          <a:p>
            <a:pPr algn="just"/>
            <a:endParaRPr lang="el-GR" sz="2400" dirty="0" smtClean="0"/>
          </a:p>
          <a:p>
            <a:pPr algn="just"/>
            <a:r>
              <a:rPr lang="el-GR" sz="2400" dirty="0" smtClean="0"/>
              <a:t>ΑΖΩΟΣΠΕΡΜΙΑ ΛΟΓΩ </a:t>
            </a:r>
            <a:r>
              <a:rPr lang="el-GR" sz="2400" u="sng" dirty="0" smtClean="0"/>
              <a:t>ΓΝΩΣΤΗΣ</a:t>
            </a:r>
            <a:r>
              <a:rPr lang="el-GR" sz="2400" dirty="0" smtClean="0"/>
              <a:t> ΑΠΟΦΡΑΞΗΣ. Η βαρύτητα εξαρτάται από την αιτία  &amp; το σημείο της απόφραξης και, συνήθως, λόγω αυξημένης υδροστατικής πίεσης  (47% των περιπτώσεων), μειώνονται οι σπερματίδες.  Πιθανώς, όμως, το ορχικό παρέγχυμα να ανευρίσκεται φυσιολογικό (28%), να μειώνονται  τόσο τα σπερματοκύτταρα (α’ τάξης) όσο και οι σπερματίδες (9%), να μειώνονται όλα τα είδη γεννητικών κυττάρων (13%) ή να  παρατηρείται  υαλίνωση-υαλοειδοποίηση  των ορχικών σωληναρίων (2%).</a:t>
            </a:r>
          </a:p>
          <a:p>
            <a:pPr>
              <a:buNone/>
            </a:pPr>
            <a:r>
              <a:rPr lang="el-GR" sz="2400" dirty="0" smtClean="0"/>
              <a:t>       </a:t>
            </a:r>
            <a:endParaRPr lang="el-G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2918"/>
          </a:xfrm>
        </p:spPr>
        <p:txBody>
          <a:bodyPr>
            <a:normAutofit fontScale="90000"/>
          </a:bodyPr>
          <a:lstStyle/>
          <a:p>
            <a:r>
              <a:rPr lang="el-GR" dirty="0" smtClean="0"/>
              <a:t>Η ΑΝΑΠΤΥΞΗ ΤΟΥ ΟΡΧΕΩΣ</a:t>
            </a:r>
            <a:endParaRPr lang="el-GR" dirty="0"/>
          </a:p>
        </p:txBody>
      </p:sp>
      <p:sp>
        <p:nvSpPr>
          <p:cNvPr id="3" name="Content Placeholder 2"/>
          <p:cNvSpPr>
            <a:spLocks noGrp="1"/>
          </p:cNvSpPr>
          <p:nvPr>
            <p:ph idx="1"/>
          </p:nvPr>
        </p:nvSpPr>
        <p:spPr>
          <a:xfrm>
            <a:off x="0" y="548680"/>
            <a:ext cx="9144000" cy="6309320"/>
          </a:xfrm>
        </p:spPr>
        <p:txBody>
          <a:bodyPr>
            <a:normAutofit fontScale="70000" lnSpcReduction="20000"/>
          </a:bodyPr>
          <a:lstStyle/>
          <a:p>
            <a:pPr algn="just"/>
            <a:r>
              <a:rPr lang="el-GR" dirty="0" smtClean="0"/>
              <a:t>Στασιμότητα</a:t>
            </a:r>
            <a:r>
              <a:rPr lang="en-US" dirty="0" smtClean="0"/>
              <a:t>:</a:t>
            </a:r>
            <a:r>
              <a:rPr lang="el-GR" dirty="0" smtClean="0"/>
              <a:t> από τη γέννηση ως τα 4 έτη της ηλικίας. Κατά τη γέννηση, τα ορχικά σωληνάρια πληρούνται από στενά διατασσόμενα, μικρά, αδιαφοροποίητα, κυβοειδή κύτταρα.  Τα κύτταρα </a:t>
            </a:r>
            <a:r>
              <a:rPr lang="en-US" dirty="0" err="1" smtClean="0"/>
              <a:t>Leydig</a:t>
            </a:r>
            <a:r>
              <a:rPr lang="en-US" dirty="0" smtClean="0"/>
              <a:t> </a:t>
            </a:r>
            <a:r>
              <a:rPr lang="el-GR" dirty="0" smtClean="0"/>
              <a:t> απαντώνται στο νεογνό και μετά εξαφανίζονται για να επανεμφανισθούν αργότερα.</a:t>
            </a:r>
          </a:p>
          <a:p>
            <a:pPr algn="just"/>
            <a:endParaRPr lang="el-GR" dirty="0" smtClean="0"/>
          </a:p>
          <a:p>
            <a:pPr algn="just"/>
            <a:r>
              <a:rPr lang="el-GR" dirty="0" smtClean="0"/>
              <a:t>Ανάπτυξη</a:t>
            </a:r>
            <a:r>
              <a:rPr lang="en-US" dirty="0" smtClean="0"/>
              <a:t>:</a:t>
            </a:r>
            <a:r>
              <a:rPr lang="el-GR" dirty="0" smtClean="0"/>
              <a:t> στα 4-10 έτη</a:t>
            </a:r>
          </a:p>
          <a:p>
            <a:pPr algn="just"/>
            <a:endParaRPr lang="el-GR" dirty="0" smtClean="0"/>
          </a:p>
          <a:p>
            <a:pPr algn="just"/>
            <a:r>
              <a:rPr lang="el-GR" dirty="0" smtClean="0"/>
              <a:t>Ωρίμανση</a:t>
            </a:r>
            <a:r>
              <a:rPr lang="en-US" dirty="0" smtClean="0"/>
              <a:t>: </a:t>
            </a:r>
            <a:r>
              <a:rPr lang="el-GR" dirty="0" smtClean="0"/>
              <a:t>από τα 10 έτη ως την εφηβεία. Στην ηλικία των 10 ετών παρατηρείται αναπτυξιακή έκρηξη στα ορχικά σωληνάρια </a:t>
            </a:r>
            <a:r>
              <a:rPr lang="el-GR" dirty="0" err="1" smtClean="0"/>
              <a:t>επηρεάζουσα</a:t>
            </a:r>
            <a:r>
              <a:rPr lang="el-GR" dirty="0" smtClean="0"/>
              <a:t> και το μέγεθος των κυττάρων. Τα κύτταρα του </a:t>
            </a:r>
            <a:r>
              <a:rPr lang="en-US" dirty="0" err="1" smtClean="0"/>
              <a:t>Leydig</a:t>
            </a:r>
            <a:r>
              <a:rPr lang="en-US" dirty="0" smtClean="0"/>
              <a:t> </a:t>
            </a:r>
            <a:r>
              <a:rPr lang="el-GR" dirty="0" smtClean="0"/>
              <a:t>εμφανίζονται στο διάμεσο υπόστρωμα.</a:t>
            </a:r>
          </a:p>
          <a:p>
            <a:pPr algn="just"/>
            <a:endParaRPr lang="el-GR" dirty="0" smtClean="0"/>
          </a:p>
          <a:p>
            <a:pPr algn="just"/>
            <a:r>
              <a:rPr lang="el-GR" dirty="0" smtClean="0"/>
              <a:t>Στα 11 έτη εμφανίζονται πρωτογενή και δευτερογενή </a:t>
            </a:r>
            <a:r>
              <a:rPr lang="el-GR" dirty="0" smtClean="0">
                <a:effectLst>
                  <a:outerShdw blurRad="38100" dist="38100" dir="2700000" algn="tl">
                    <a:srgbClr val="000000">
                      <a:alpha val="43137"/>
                    </a:srgbClr>
                  </a:outerShdw>
                </a:effectLst>
              </a:rPr>
              <a:t>σπερματοκύτταρα</a:t>
            </a:r>
            <a:r>
              <a:rPr lang="el-GR" dirty="0" smtClean="0"/>
              <a:t>.</a:t>
            </a:r>
          </a:p>
          <a:p>
            <a:pPr algn="just"/>
            <a:endParaRPr lang="el-GR" dirty="0" smtClean="0"/>
          </a:p>
          <a:p>
            <a:pPr algn="just"/>
            <a:r>
              <a:rPr lang="el-GR" dirty="0" smtClean="0"/>
              <a:t>Στα 12 έτη, πολυάριθμες </a:t>
            </a:r>
            <a:r>
              <a:rPr lang="el-GR" dirty="0" smtClean="0">
                <a:effectLst>
                  <a:outerShdw blurRad="38100" dist="38100" dir="2700000" algn="tl">
                    <a:srgbClr val="000000">
                      <a:alpha val="43137"/>
                    </a:srgbClr>
                  </a:outerShdw>
                </a:effectLst>
              </a:rPr>
              <a:t>σπερματίδες</a:t>
            </a:r>
            <a:r>
              <a:rPr lang="el-GR" dirty="0" smtClean="0"/>
              <a:t>.</a:t>
            </a:r>
          </a:p>
          <a:p>
            <a:pPr algn="just"/>
            <a:endParaRPr lang="el-GR" dirty="0" smtClean="0"/>
          </a:p>
          <a:p>
            <a:pPr algn="just"/>
            <a:r>
              <a:rPr lang="el-GR" dirty="0" smtClean="0"/>
              <a:t>Τελικά, εμφανίζονται τα </a:t>
            </a:r>
            <a:r>
              <a:rPr lang="el-GR" dirty="0" smtClean="0">
                <a:effectLst>
                  <a:outerShdw blurRad="38100" dist="38100" dir="2700000" algn="tl">
                    <a:srgbClr val="000000">
                      <a:alpha val="43137"/>
                    </a:srgbClr>
                  </a:outerShdw>
                </a:effectLst>
              </a:rPr>
              <a:t>σπερματοζωάρια</a:t>
            </a:r>
            <a:r>
              <a:rPr lang="el-GR" dirty="0" smtClean="0"/>
              <a:t>. Τα ωριμάζοντα ορχικά σωληνάρια με την ενεργό σπερματογένεση αυξάνουν σταδιακά ως την ενηλικίωση του άρρενος. Στους νέους άντρες η αναλογία γεννητικών κυττάρων / «στηρικτικών» κυττάρων του </a:t>
            </a:r>
            <a:r>
              <a:rPr lang="en-US" dirty="0" err="1" smtClean="0"/>
              <a:t>Sertoli</a:t>
            </a:r>
            <a:r>
              <a:rPr lang="el-GR" dirty="0" smtClean="0"/>
              <a:t> είναι 13/1.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l-GR" sz="3200" dirty="0" smtClean="0"/>
              <a:t>ΕΥΡΗΜΑΤΑ ΟΡΧΙΚΗΣ ΒΙΟΨΙΑΣ ΕΠΙ </a:t>
            </a:r>
            <a:r>
              <a:rPr lang="el-GR" sz="3200" b="1" dirty="0" smtClean="0"/>
              <a:t>ΑΖΩΟΣΠΕΡΜΙΑΣ</a:t>
            </a:r>
            <a:r>
              <a:rPr lang="el-GR" sz="3200" dirty="0" smtClean="0"/>
              <a:t> </a:t>
            </a:r>
            <a:r>
              <a:rPr lang="el-GR" sz="3200" dirty="0" smtClean="0">
                <a:effectLst>
                  <a:outerShdw blurRad="38100" dist="38100" dir="2700000" algn="tl">
                    <a:srgbClr val="000000">
                      <a:alpha val="43137"/>
                    </a:srgbClr>
                  </a:outerShdw>
                </a:effectLst>
              </a:rPr>
              <a:t>ΛΟΓΩ</a:t>
            </a:r>
            <a:r>
              <a:rPr lang="el-GR" sz="3200" dirty="0" smtClean="0"/>
              <a:t> ΕΝΔΟΚΡΙΝΙΚΩΝ ΑΝΩΜΑΛΙΩΝ </a:t>
            </a:r>
            <a:br>
              <a:rPr lang="el-GR" sz="3200" dirty="0" smtClean="0"/>
            </a:br>
            <a:r>
              <a:rPr lang="el-GR" sz="3200" dirty="0" smtClean="0"/>
              <a:t>(ΟΡΧΙΚΗΣ ΑΝΕΠΑΡΚΕΙΑΣ) </a:t>
            </a:r>
            <a:endParaRPr lang="el-GR" sz="3200" dirty="0"/>
          </a:p>
        </p:txBody>
      </p:sp>
      <p:sp>
        <p:nvSpPr>
          <p:cNvPr id="3" name="Content Placeholder 2"/>
          <p:cNvSpPr>
            <a:spLocks noGrp="1"/>
          </p:cNvSpPr>
          <p:nvPr>
            <p:ph idx="1"/>
          </p:nvPr>
        </p:nvSpPr>
        <p:spPr>
          <a:xfrm>
            <a:off x="457200" y="1714488"/>
            <a:ext cx="8229600" cy="5143512"/>
          </a:xfrm>
        </p:spPr>
        <p:txBody>
          <a:bodyPr>
            <a:normAutofit fontScale="85000" lnSpcReduction="20000"/>
          </a:bodyPr>
          <a:lstStyle/>
          <a:p>
            <a:r>
              <a:rPr lang="el-GR" dirty="0" smtClean="0">
                <a:effectLst>
                  <a:outerShdw blurRad="38100" dist="38100" dir="2700000" algn="tl">
                    <a:srgbClr val="000000">
                      <a:alpha val="43137"/>
                    </a:srgbClr>
                  </a:outerShdw>
                </a:effectLst>
              </a:rPr>
              <a:t>Υπογοναδοτροπικός ευνουχισμός </a:t>
            </a:r>
            <a:r>
              <a:rPr lang="el-GR" dirty="0" smtClean="0"/>
              <a:t>(60%</a:t>
            </a:r>
            <a:r>
              <a:rPr lang="en-US" dirty="0" smtClean="0"/>
              <a:t> </a:t>
            </a:r>
            <a:r>
              <a:rPr lang="el-GR" dirty="0" smtClean="0"/>
              <a:t>των περιπτώσεων)</a:t>
            </a:r>
            <a:r>
              <a:rPr lang="en-US" dirty="0" smtClean="0"/>
              <a:t>: </a:t>
            </a:r>
            <a:r>
              <a:rPr lang="el-GR" dirty="0" smtClean="0"/>
              <a:t>χαμηλά επίπεδα </a:t>
            </a:r>
            <a:r>
              <a:rPr lang="en-US" dirty="0" smtClean="0"/>
              <a:t>FSH &amp; LH</a:t>
            </a:r>
            <a:r>
              <a:rPr lang="el-GR" dirty="0" smtClean="0"/>
              <a:t>. Μικρά ορχικά σωληνάρια ως επί νηπιακής ηλικίας, διάσπαρτα σπερματογόνια και κυριαρχία κυττάρων </a:t>
            </a:r>
            <a:r>
              <a:rPr lang="en-US" dirty="0" err="1" smtClean="0"/>
              <a:t>Sertoli</a:t>
            </a:r>
            <a:r>
              <a:rPr lang="en-US" dirty="0" smtClean="0"/>
              <a:t>, </a:t>
            </a:r>
            <a:r>
              <a:rPr lang="el-GR" dirty="0" smtClean="0"/>
              <a:t>λίγα ή καθόλου κύτταρα </a:t>
            </a:r>
            <a:r>
              <a:rPr lang="en-US" dirty="0" err="1" smtClean="0"/>
              <a:t>Leydig</a:t>
            </a:r>
            <a:r>
              <a:rPr lang="en-US" dirty="0" smtClean="0"/>
              <a:t>.</a:t>
            </a:r>
          </a:p>
          <a:p>
            <a:r>
              <a:rPr lang="el-GR" dirty="0" smtClean="0">
                <a:effectLst>
                  <a:outerShdw blurRad="38100" dist="38100" dir="2700000" algn="tl">
                    <a:srgbClr val="000000">
                      <a:alpha val="43137"/>
                    </a:srgbClr>
                  </a:outerShdw>
                </a:effectLst>
              </a:rPr>
              <a:t>Σύνδρομο </a:t>
            </a:r>
            <a:r>
              <a:rPr lang="en-US" dirty="0" err="1" smtClean="0">
                <a:effectLst>
                  <a:outerShdw blurRad="38100" dist="38100" dir="2700000" algn="tl">
                    <a:srgbClr val="000000">
                      <a:alpha val="43137"/>
                    </a:srgbClr>
                  </a:outerShdw>
                </a:effectLst>
              </a:rPr>
              <a:t>Klinefelter</a:t>
            </a:r>
            <a:r>
              <a:rPr lang="en-US" dirty="0" smtClean="0">
                <a:effectLst>
                  <a:outerShdw blurRad="38100" dist="38100" dir="2700000" algn="tl">
                    <a:srgbClr val="000000">
                      <a:alpha val="43137"/>
                    </a:srgbClr>
                  </a:outerShdw>
                </a:effectLst>
              </a:rPr>
              <a:t> </a:t>
            </a:r>
            <a:r>
              <a:rPr lang="en-US" dirty="0" smtClean="0"/>
              <a:t>(30%): </a:t>
            </a:r>
            <a:r>
              <a:rPr lang="el-GR" dirty="0" smtClean="0"/>
              <a:t>καρυότυπος ΧΧΥ. Μικρή διάμετρος, ίνωση σωληναρίων, προβάλλουσα πάχυνση των βασικών μεμβρανών τους, υπερπλασία κυττάρων </a:t>
            </a:r>
            <a:r>
              <a:rPr lang="en-US" dirty="0" err="1" smtClean="0"/>
              <a:t>Leydig</a:t>
            </a:r>
            <a:r>
              <a:rPr lang="en-US" dirty="0" smtClean="0"/>
              <a:t>. </a:t>
            </a:r>
            <a:r>
              <a:rPr lang="el-GR" dirty="0" smtClean="0"/>
              <a:t>Αυξημένη επίπτωση καρκίνου του μαστού, πιθανώς ανάπτυξη όγκων εκ κυττάρων </a:t>
            </a:r>
            <a:r>
              <a:rPr lang="en-US" dirty="0" err="1" smtClean="0"/>
              <a:t>Leydig</a:t>
            </a:r>
            <a:r>
              <a:rPr lang="en-US" dirty="0" smtClean="0"/>
              <a:t> </a:t>
            </a:r>
            <a:r>
              <a:rPr lang="el-GR" dirty="0" smtClean="0"/>
              <a:t>ή εξωγοναδικών όγκων γεννητικών κυττάρων, κυρίως του μεσοθωρακίου.</a:t>
            </a:r>
          </a:p>
          <a:p>
            <a:r>
              <a:rPr lang="el-GR" dirty="0" smtClean="0">
                <a:effectLst>
                  <a:outerShdw blurRad="38100" dist="38100" dir="2700000" algn="tl">
                    <a:srgbClr val="000000">
                      <a:alpha val="43137"/>
                    </a:srgbClr>
                  </a:outerShdw>
                </a:effectLst>
              </a:rPr>
              <a:t>Ορχική απλασία </a:t>
            </a:r>
            <a:r>
              <a:rPr lang="el-GR" dirty="0" smtClean="0"/>
              <a:t>(10%). Υψηλά επίπεδα </a:t>
            </a:r>
            <a:r>
              <a:rPr lang="en-US" dirty="0" smtClean="0"/>
              <a:t>LH &amp; FSH </a:t>
            </a:r>
            <a:r>
              <a:rPr lang="el-GR" dirty="0" smtClean="0"/>
              <a:t>στα ούρα. Απουσία ορχικού παρεγχύματος.</a:t>
            </a:r>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l-GR" sz="3600" dirty="0" smtClean="0"/>
              <a:t>ΣΥΜΠΕΡΑΣΜΑΤΑ – ΕΥΡΗΜΑΤΑ ΙΣΤΟΛΟΓΙΚΗΣ ΕΞΕΤΑΣΗΣ ΟΡΧΙΚΩΝ ΒΙΟΨΙΩΝ ΣΕ ΑΡΡΕΝΕΣ ΜΕ </a:t>
            </a:r>
            <a:r>
              <a:rPr lang="el-GR" sz="3600" b="1" dirty="0" smtClean="0"/>
              <a:t>ΟΛΙΓΟΣΠΕΡΜΙΑ </a:t>
            </a:r>
            <a:br>
              <a:rPr lang="el-GR" sz="3600" b="1" dirty="0" smtClean="0"/>
            </a:br>
            <a:r>
              <a:rPr lang="el-GR" sz="3600" dirty="0" smtClean="0"/>
              <a:t>(&lt;20 εκατ. σπερματοζωάρια ανά εκσπερμάτιση)</a:t>
            </a:r>
            <a:endParaRPr lang="el-GR" sz="3600" dirty="0"/>
          </a:p>
        </p:txBody>
      </p:sp>
      <p:sp>
        <p:nvSpPr>
          <p:cNvPr id="3" name="Content Placeholder 2"/>
          <p:cNvSpPr>
            <a:spLocks noGrp="1"/>
          </p:cNvSpPr>
          <p:nvPr>
            <p:ph idx="1"/>
          </p:nvPr>
        </p:nvSpPr>
        <p:spPr>
          <a:xfrm>
            <a:off x="0" y="1785926"/>
            <a:ext cx="9144000" cy="5072074"/>
          </a:xfrm>
        </p:spPr>
        <p:txBody>
          <a:bodyPr>
            <a:normAutofit fontScale="92500" lnSpcReduction="20000"/>
          </a:bodyPr>
          <a:lstStyle/>
          <a:p>
            <a:pPr algn="just"/>
            <a:r>
              <a:rPr lang="el-GR" sz="2400" dirty="0" smtClean="0">
                <a:effectLst>
                  <a:outerShdw blurRad="38100" dist="38100" dir="2700000" algn="tl">
                    <a:srgbClr val="000000">
                      <a:alpha val="43137"/>
                    </a:srgbClr>
                  </a:outerShdw>
                </a:effectLst>
              </a:rPr>
              <a:t>Υποσπερματογένεση της μορφής της «ατελούς αναστολής της ωρίμανσης»</a:t>
            </a:r>
            <a:r>
              <a:rPr lang="en-US" sz="2400" dirty="0" smtClean="0"/>
              <a:t>: </a:t>
            </a:r>
            <a:r>
              <a:rPr lang="el-GR" sz="2400" dirty="0" smtClean="0"/>
              <a:t>κάποια  ορχικά σωληνάρια παραμένουν φυσιολογικά, ενώ κάποια άλλα εμφανίζουν </a:t>
            </a:r>
            <a:r>
              <a:rPr lang="el-GR" sz="2400" dirty="0" smtClean="0"/>
              <a:t>αναστολή</a:t>
            </a:r>
            <a:endParaRPr lang="el-GR" sz="2400" dirty="0" smtClean="0"/>
          </a:p>
          <a:p>
            <a:pPr algn="just"/>
            <a:r>
              <a:rPr lang="el-GR" sz="2400" dirty="0" smtClean="0">
                <a:effectLst>
                  <a:outerShdw blurRad="38100" dist="38100" dir="2700000" algn="tl">
                    <a:srgbClr val="000000">
                      <a:alpha val="43137"/>
                    </a:srgbClr>
                  </a:outerShdw>
                </a:effectLst>
              </a:rPr>
              <a:t>Εστιακή ή ατελής ίνωση</a:t>
            </a:r>
          </a:p>
          <a:p>
            <a:pPr algn="just"/>
            <a:r>
              <a:rPr lang="el-GR" sz="2400" dirty="0" smtClean="0">
                <a:effectLst>
                  <a:outerShdw blurRad="38100" dist="38100" dir="2700000" algn="tl">
                    <a:srgbClr val="000000">
                      <a:alpha val="43137"/>
                    </a:srgbClr>
                  </a:outerShdw>
                </a:effectLst>
              </a:rPr>
              <a:t>Υποσπερματογένεση</a:t>
            </a:r>
            <a:r>
              <a:rPr lang="en-US" sz="2400" dirty="0" smtClean="0"/>
              <a:t>: </a:t>
            </a:r>
            <a:r>
              <a:rPr lang="el-GR" sz="2400" dirty="0" smtClean="0"/>
              <a:t> ορχικά σωληνάρια με μειωμένο αριθμό γεννητικών κυττάρων και έλλειψη τάξης</a:t>
            </a:r>
          </a:p>
          <a:p>
            <a:pPr algn="just"/>
            <a:r>
              <a:rPr lang="el-GR" sz="2400" dirty="0" smtClean="0">
                <a:effectLst>
                  <a:outerShdw blurRad="38100" dist="38100" dir="2700000" algn="tl">
                    <a:srgbClr val="000000">
                      <a:alpha val="43137"/>
                    </a:srgbClr>
                  </a:outerShdw>
                </a:effectLst>
              </a:rPr>
              <a:t>Υαλίνωση</a:t>
            </a:r>
            <a:r>
              <a:rPr lang="el-GR" sz="2400" dirty="0" smtClean="0"/>
              <a:t> ορχικών σωληναρίων συμπεριλαμβάνουσα  εκείνη του συνδρόμου </a:t>
            </a:r>
            <a:r>
              <a:rPr lang="en-US" sz="2400" dirty="0" err="1" smtClean="0"/>
              <a:t>Klinefelter</a:t>
            </a:r>
            <a:endParaRPr lang="en-US" sz="2400" dirty="0" smtClean="0"/>
          </a:p>
          <a:p>
            <a:pPr algn="just"/>
            <a:r>
              <a:rPr lang="en-US" sz="2400" dirty="0" smtClean="0">
                <a:effectLst>
                  <a:outerShdw blurRad="38100" dist="38100" dir="2700000" algn="tl">
                    <a:srgbClr val="000000">
                      <a:alpha val="43137"/>
                    </a:srgbClr>
                  </a:outerShdw>
                </a:effectLst>
              </a:rPr>
              <a:t>M</a:t>
            </a:r>
            <a:r>
              <a:rPr lang="el-GR" sz="2400" dirty="0" smtClean="0">
                <a:effectLst>
                  <a:outerShdw blurRad="38100" dist="38100" dir="2700000" algn="tl">
                    <a:srgbClr val="000000">
                      <a:alpha val="43137"/>
                    </a:srgbClr>
                  </a:outerShdw>
                </a:effectLst>
              </a:rPr>
              <a:t>ικτή ατροφία</a:t>
            </a:r>
            <a:r>
              <a:rPr lang="en-US" sz="2400" dirty="0" smtClean="0"/>
              <a:t>: </a:t>
            </a:r>
            <a:r>
              <a:rPr lang="el-GR" sz="2400" dirty="0" smtClean="0"/>
              <a:t>ταυτόχρονη ανίχνευση ορχικών σωληναρίων με γεννητικά κύτταρα και ορχικών σωληναρίων με κύτταρα </a:t>
            </a:r>
            <a:r>
              <a:rPr lang="en-US" sz="2400" dirty="0" err="1" smtClean="0"/>
              <a:t>Sertoli</a:t>
            </a:r>
            <a:r>
              <a:rPr lang="en-US" sz="2400" dirty="0" smtClean="0"/>
              <a:t> </a:t>
            </a:r>
            <a:r>
              <a:rPr lang="el-GR" sz="2400" dirty="0" smtClean="0"/>
              <a:t>μόνο.</a:t>
            </a:r>
          </a:p>
          <a:p>
            <a:pPr algn="just"/>
            <a:r>
              <a:rPr lang="el-GR" sz="2400" dirty="0" smtClean="0">
                <a:effectLst>
                  <a:outerShdw blurRad="38100" dist="38100" dir="2700000" algn="tl">
                    <a:srgbClr val="000000">
                      <a:alpha val="43137"/>
                    </a:srgbClr>
                  </a:outerShdw>
                </a:effectLst>
              </a:rPr>
              <a:t>Απόσπαση και αποδιοργάνωση</a:t>
            </a:r>
            <a:r>
              <a:rPr lang="en-US" sz="2400" dirty="0" smtClean="0"/>
              <a:t>: </a:t>
            </a:r>
            <a:r>
              <a:rPr lang="el-GR" sz="2400" dirty="0" smtClean="0"/>
              <a:t>παρουσία </a:t>
            </a:r>
            <a:r>
              <a:rPr lang="el-GR" sz="2400" dirty="0" smtClean="0">
                <a:effectLst>
                  <a:outerShdw blurRad="38100" dist="38100" dir="2700000" algn="tl">
                    <a:srgbClr val="000000">
                      <a:alpha val="43137"/>
                    </a:srgbClr>
                  </a:outerShdw>
                </a:effectLst>
              </a:rPr>
              <a:t>αποκολλημένων</a:t>
            </a:r>
            <a:r>
              <a:rPr lang="el-GR" sz="2400" dirty="0" smtClean="0"/>
              <a:t>  αώρων γεννητικών κυττάρων στους </a:t>
            </a:r>
            <a:r>
              <a:rPr lang="el-GR" sz="2400" spc="300" dirty="0" smtClean="0"/>
              <a:t>αυλούς</a:t>
            </a:r>
            <a:r>
              <a:rPr lang="el-GR" sz="2400" dirty="0" smtClean="0"/>
              <a:t> των ορχικών σωληναρίων, </a:t>
            </a:r>
            <a:r>
              <a:rPr lang="el-GR" sz="2400" dirty="0" smtClean="0">
                <a:effectLst>
                  <a:outerShdw blurRad="38100" dist="38100" dir="2700000" algn="tl">
                    <a:srgbClr val="000000">
                      <a:alpha val="43137"/>
                    </a:srgbClr>
                  </a:outerShdw>
                </a:effectLst>
              </a:rPr>
              <a:t>αταξία</a:t>
            </a:r>
            <a:r>
              <a:rPr lang="el-GR" sz="2400" dirty="0" smtClean="0"/>
              <a:t> στην σπερματογένεση ( μη ειδικό εύρημα, απαντώμενο και επί υποπλασίας, </a:t>
            </a:r>
            <a:r>
              <a:rPr lang="el-GR" sz="2400" i="1" dirty="0" smtClean="0"/>
              <a:t>απόφραξης πόρου</a:t>
            </a:r>
            <a:r>
              <a:rPr lang="el-GR" sz="2400" dirty="0" smtClean="0"/>
              <a:t>, μηχανικής βλάβης ή τεχνικού σφάλματος στην επεξεργασία του ιστικού δείγματος). Άλλα </a:t>
            </a:r>
            <a:r>
              <a:rPr lang="el-GR" sz="2400" i="1" dirty="0" smtClean="0"/>
              <a:t>αίτια ολιγοσπερμίας </a:t>
            </a:r>
            <a:r>
              <a:rPr lang="el-GR" sz="2400" dirty="0" smtClean="0"/>
              <a:t>αποτελούν η </a:t>
            </a:r>
            <a:r>
              <a:rPr lang="el-GR" sz="2400" i="1" dirty="0" err="1" smtClean="0"/>
              <a:t>κιρσοκήλη</a:t>
            </a:r>
            <a:r>
              <a:rPr lang="el-GR" sz="2400" dirty="0"/>
              <a:t> </a:t>
            </a:r>
            <a:r>
              <a:rPr lang="el-GR" sz="2400" dirty="0" smtClean="0"/>
              <a:t>και</a:t>
            </a:r>
            <a:r>
              <a:rPr lang="el-GR" sz="2400" dirty="0" smtClean="0"/>
              <a:t> </a:t>
            </a:r>
            <a:r>
              <a:rPr lang="el-GR" sz="2400" dirty="0" smtClean="0"/>
              <a:t>η </a:t>
            </a:r>
            <a:r>
              <a:rPr lang="el-GR" sz="2400" i="1" dirty="0" smtClean="0"/>
              <a:t>κυστική ίνωση </a:t>
            </a:r>
            <a:r>
              <a:rPr lang="el-GR" sz="2400" dirty="0" smtClean="0"/>
              <a:t>με συνοδό απόφραξη της επιδυδιμίδας ή του σπερματικού πόρου.</a:t>
            </a:r>
            <a:endParaRPr lang="el-G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ΙΙ</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980728"/>
            <a:ext cx="9144000" cy="5877272"/>
          </a:xfrm>
        </p:spPr>
        <p:txBody>
          <a:bodyPr>
            <a:normAutofit fontScale="55000" lnSpcReduction="20000"/>
          </a:bodyPr>
          <a:lstStyle/>
          <a:p>
            <a:r>
              <a:rPr lang="el-GR" b="1" dirty="0" err="1" smtClean="0"/>
              <a:t>Υποσπερματογένεση</a:t>
            </a:r>
            <a:r>
              <a:rPr lang="el-GR" b="1" dirty="0" smtClean="0"/>
              <a:t>= Όλα τα στάδια σπερματογένεσης παρόντα, αλλά ποικίλου βαθμού </a:t>
            </a:r>
            <a:r>
              <a:rPr lang="el-GR" b="1" u="sng" spc="600" dirty="0" smtClean="0"/>
              <a:t>μείωσή</a:t>
            </a:r>
            <a:r>
              <a:rPr lang="el-GR" b="1" dirty="0" smtClean="0"/>
              <a:t>  τους. Πιθανότατη η ανάκτηση  γόνιμου σπέρματος.</a:t>
            </a:r>
          </a:p>
          <a:p>
            <a:r>
              <a:rPr lang="el-GR" dirty="0" smtClean="0"/>
              <a:t>Συνοδό</a:t>
            </a:r>
            <a:r>
              <a:rPr lang="en-US" dirty="0" smtClean="0"/>
              <a:t>: </a:t>
            </a:r>
            <a:r>
              <a:rPr lang="el-GR" b="1" dirty="0" smtClean="0"/>
              <a:t>έκθεσης σε τοξίνες ή υπερβολική θερμότητα, αγγειακές ανωμαλίες </a:t>
            </a:r>
          </a:p>
          <a:p>
            <a:pPr>
              <a:buNone/>
            </a:pPr>
            <a:r>
              <a:rPr lang="el-GR" b="1" dirty="0" smtClean="0"/>
              <a:t>      (διαβήτης, </a:t>
            </a:r>
            <a:r>
              <a:rPr lang="el-GR" b="1" dirty="0" err="1" smtClean="0"/>
              <a:t>κιρσοκήλη</a:t>
            </a:r>
            <a:r>
              <a:rPr lang="el-GR" b="1" dirty="0" smtClean="0"/>
              <a:t>), ορμονικές διαταραχές (π.χ</a:t>
            </a:r>
            <a:r>
              <a:rPr lang="el-GR" b="1" dirty="0" smtClean="0"/>
              <a:t>. υποθυρεοειδισμός</a:t>
            </a:r>
            <a:r>
              <a:rPr lang="el-GR" b="1" dirty="0" smtClean="0"/>
              <a:t>), συγγενείς διαταραχές στη λειτουργία των γεννητικών κυττάρων, δυσλειτουργίες των κυττάρων </a:t>
            </a:r>
            <a:r>
              <a:rPr lang="en-US" b="1" dirty="0" err="1" smtClean="0"/>
              <a:t>Sertoli</a:t>
            </a:r>
            <a:r>
              <a:rPr lang="en-US" b="1" dirty="0" smtClean="0"/>
              <a:t> &amp; </a:t>
            </a:r>
            <a:r>
              <a:rPr lang="en-US" b="1" dirty="0" err="1" smtClean="0"/>
              <a:t>Leydig</a:t>
            </a:r>
            <a:r>
              <a:rPr lang="el-GR" b="1" dirty="0" smtClean="0"/>
              <a:t>.</a:t>
            </a:r>
          </a:p>
          <a:p>
            <a:pPr>
              <a:buNone/>
            </a:pPr>
            <a:r>
              <a:rPr lang="el-GR" dirty="0" smtClean="0"/>
              <a:t>    </a:t>
            </a:r>
            <a:r>
              <a:rPr lang="el-GR" b="1" u="sng" dirty="0" smtClean="0"/>
              <a:t>Μειωμένος βαθμός</a:t>
            </a:r>
            <a:r>
              <a:rPr lang="el-GR" b="1" dirty="0" smtClean="0"/>
              <a:t> σπερματογένεσης αλλά </a:t>
            </a:r>
            <a:r>
              <a:rPr lang="el-GR" b="1" u="sng" dirty="0" smtClean="0"/>
              <a:t>όχι σταμάτημα </a:t>
            </a:r>
            <a:r>
              <a:rPr lang="el-GR" b="1" dirty="0" smtClean="0"/>
              <a:t>σε ένα συγκεκριμένο στάδιο της διαδικασίας της σπερματογένεσης. </a:t>
            </a:r>
            <a:r>
              <a:rPr lang="el-GR" b="1" spc="300" dirty="0" smtClean="0"/>
              <a:t>Μείωση στον αριθμό των γεννητικών κυττάρων</a:t>
            </a:r>
            <a:r>
              <a:rPr lang="el-GR" b="1" dirty="0" smtClean="0"/>
              <a:t>. Επακόλουθη  </a:t>
            </a:r>
            <a:r>
              <a:rPr lang="el-GR" b="1" spc="300" dirty="0" smtClean="0"/>
              <a:t>λέπτυνση  των στοιβάδων τους</a:t>
            </a:r>
            <a:r>
              <a:rPr lang="el-GR" b="1" dirty="0" smtClean="0"/>
              <a:t>.</a:t>
            </a:r>
          </a:p>
          <a:p>
            <a:pPr>
              <a:buNone/>
            </a:pPr>
            <a:endParaRPr lang="el-GR" b="1" dirty="0" smtClean="0"/>
          </a:p>
          <a:p>
            <a:pPr>
              <a:buNone/>
            </a:pPr>
            <a:r>
              <a:rPr lang="el-GR" dirty="0" smtClean="0"/>
              <a:t>      ΠΡΟΣΟΧΗ</a:t>
            </a:r>
            <a:r>
              <a:rPr lang="en-US" dirty="0" smtClean="0"/>
              <a:t>: </a:t>
            </a:r>
            <a:r>
              <a:rPr lang="el-GR" dirty="0" smtClean="0"/>
              <a:t>Σε βιοψία ενός </a:t>
            </a:r>
            <a:r>
              <a:rPr lang="el-GR" b="1" dirty="0" smtClean="0"/>
              <a:t>πλήρως φυσιολογικού </a:t>
            </a:r>
            <a:r>
              <a:rPr lang="el-GR" dirty="0" smtClean="0"/>
              <a:t>όρχεως, η </a:t>
            </a:r>
            <a:r>
              <a:rPr lang="el-GR" u="sng" dirty="0" smtClean="0"/>
              <a:t>σπερματογένεση δεν εμφανίζεται απαραίτητα πλήρης σε </a:t>
            </a:r>
            <a:r>
              <a:rPr lang="el-GR" u="sng" dirty="0" smtClean="0">
                <a:effectLst>
                  <a:outerShdw blurRad="38100" dist="38100" dir="2700000" algn="tl">
                    <a:srgbClr val="000000">
                      <a:alpha val="43137"/>
                    </a:srgbClr>
                  </a:outerShdw>
                </a:effectLst>
              </a:rPr>
              <a:t>κάθε</a:t>
            </a:r>
            <a:r>
              <a:rPr lang="el-GR" u="sng" dirty="0" smtClean="0"/>
              <a:t> </a:t>
            </a:r>
            <a:r>
              <a:rPr lang="el-GR" u="sng" dirty="0" err="1" smtClean="0"/>
              <a:t>διατμηθέν</a:t>
            </a:r>
            <a:r>
              <a:rPr lang="el-GR" u="sng" dirty="0" smtClean="0"/>
              <a:t> ορχικό σωληνάριο.</a:t>
            </a:r>
          </a:p>
          <a:p>
            <a:pPr>
              <a:buNone/>
            </a:pPr>
            <a:endParaRPr lang="el-GR" u="sng" dirty="0" smtClean="0"/>
          </a:p>
          <a:p>
            <a:pPr>
              <a:buNone/>
            </a:pPr>
            <a:r>
              <a:rPr lang="el-GR" dirty="0" smtClean="0"/>
              <a:t>     Διαβάθμιση βαρύτητας των αλλοιώσεων </a:t>
            </a:r>
            <a:r>
              <a:rPr lang="en-US" dirty="0" smtClean="0"/>
              <a:t>: </a:t>
            </a:r>
            <a:r>
              <a:rPr lang="el-GR" dirty="0" smtClean="0"/>
              <a:t>σε λίγα σωληνάρια (ήπια</a:t>
            </a:r>
            <a:r>
              <a:rPr lang="en-US" dirty="0" smtClean="0"/>
              <a:t>, </a:t>
            </a:r>
            <a:r>
              <a:rPr lang="el-GR" dirty="0" smtClean="0"/>
              <a:t>εστιακή) , σχεδόν σε όλα ( βαριά, διάχυτη).</a:t>
            </a:r>
          </a:p>
          <a:p>
            <a:pPr>
              <a:buNone/>
            </a:pPr>
            <a:r>
              <a:rPr lang="el-GR" dirty="0" smtClean="0"/>
              <a:t>     Πιθανά </a:t>
            </a:r>
            <a:r>
              <a:rPr lang="el-GR" dirty="0" smtClean="0">
                <a:effectLst>
                  <a:outerShdw blurRad="38100" dist="38100" dir="2700000" algn="tl">
                    <a:srgbClr val="000000">
                      <a:alpha val="43137"/>
                    </a:srgbClr>
                  </a:outerShdw>
                </a:effectLst>
              </a:rPr>
              <a:t>επιπρόσθετα</a:t>
            </a:r>
            <a:r>
              <a:rPr lang="el-GR" dirty="0" smtClean="0"/>
              <a:t> ευρήματα</a:t>
            </a:r>
            <a:r>
              <a:rPr lang="en-US" dirty="0" smtClean="0"/>
              <a:t>:</a:t>
            </a:r>
            <a:r>
              <a:rPr lang="el-GR" dirty="0" smtClean="0"/>
              <a:t> </a:t>
            </a:r>
          </a:p>
          <a:p>
            <a:pPr>
              <a:buNone/>
            </a:pPr>
            <a:r>
              <a:rPr lang="el-GR" dirty="0" smtClean="0"/>
              <a:t>     πάχυνση βασικών μεμβρανών σωληναρίων, διάμεση </a:t>
            </a:r>
            <a:r>
              <a:rPr lang="el-GR" dirty="0" err="1" smtClean="0"/>
              <a:t>ίνωση</a:t>
            </a:r>
            <a:r>
              <a:rPr lang="el-GR" dirty="0" smtClean="0"/>
              <a:t>, σκλήρυνση σωληναρίων, διαταραχή στην οργάνωση του σπερματικού επιθηλίου και </a:t>
            </a:r>
            <a:r>
              <a:rPr lang="el-GR" dirty="0" err="1" smtClean="0"/>
              <a:t>εσχαροποίηση</a:t>
            </a:r>
            <a:r>
              <a:rPr lang="el-GR" dirty="0" smtClean="0"/>
              <a:t>/</a:t>
            </a:r>
            <a:r>
              <a:rPr lang="el-GR" dirty="0" err="1" smtClean="0"/>
              <a:t>αποφολίδωση</a:t>
            </a:r>
            <a:r>
              <a:rPr lang="el-GR" dirty="0" smtClean="0"/>
              <a:t>  </a:t>
            </a:r>
            <a:r>
              <a:rPr lang="el-GR" dirty="0" smtClean="0">
                <a:effectLst>
                  <a:outerShdw blurRad="38100" dist="38100" dir="2700000" algn="tl">
                    <a:srgbClr val="000000">
                      <a:alpha val="43137"/>
                    </a:srgbClr>
                  </a:outerShdw>
                </a:effectLst>
              </a:rPr>
              <a:t>αώρων</a:t>
            </a:r>
            <a:r>
              <a:rPr lang="el-GR" dirty="0" smtClean="0"/>
              <a:t> γεννητικών κυττάρων </a:t>
            </a:r>
            <a:r>
              <a:rPr lang="el-GR" dirty="0" smtClean="0">
                <a:effectLst>
                  <a:outerShdw blurRad="38100" dist="38100" dir="2700000" algn="tl">
                    <a:srgbClr val="000000">
                      <a:alpha val="43137"/>
                    </a:srgbClr>
                  </a:outerShdw>
                </a:effectLst>
              </a:rPr>
              <a:t>εντός των αυλών </a:t>
            </a:r>
            <a:r>
              <a:rPr lang="el-GR" dirty="0" smtClean="0"/>
              <a:t>των σωληναρίων. </a:t>
            </a:r>
          </a:p>
          <a:p>
            <a:pPr>
              <a:buNone/>
            </a:pPr>
            <a:r>
              <a:rPr lang="el-GR" dirty="0" smtClean="0"/>
              <a:t>     Τα κύτταρα του </a:t>
            </a:r>
            <a:r>
              <a:rPr lang="en-US" dirty="0" err="1" smtClean="0"/>
              <a:t>Leydig</a:t>
            </a:r>
            <a:r>
              <a:rPr lang="en-US" dirty="0" smtClean="0"/>
              <a:t> </a:t>
            </a:r>
            <a:r>
              <a:rPr lang="el-GR" dirty="0" smtClean="0"/>
              <a:t> πρέπει να αναγνωρίζονται στις γωνίες ανάμεσα στα σωληνάρια. Όταν  τα κύτταρα του </a:t>
            </a:r>
            <a:r>
              <a:rPr lang="en-US" dirty="0" err="1" smtClean="0"/>
              <a:t>Leydig</a:t>
            </a:r>
            <a:r>
              <a:rPr lang="en-US" dirty="0" smtClean="0"/>
              <a:t> </a:t>
            </a:r>
            <a:r>
              <a:rPr lang="el-GR" dirty="0" smtClean="0"/>
              <a:t>είναι ελάχιστα, η τεστοστερόνη του ορού είναι ελαττωμένη. Όταν τα κύτταρα του </a:t>
            </a:r>
            <a:r>
              <a:rPr lang="en-US" dirty="0" err="1" smtClean="0"/>
              <a:t>Leydig</a:t>
            </a:r>
            <a:r>
              <a:rPr lang="en-US" dirty="0" smtClean="0"/>
              <a:t> </a:t>
            </a:r>
            <a:r>
              <a:rPr lang="el-GR" dirty="0" smtClean="0"/>
              <a:t>συσσωματώνονται σε </a:t>
            </a:r>
            <a:r>
              <a:rPr lang="el-GR" dirty="0" err="1" smtClean="0"/>
              <a:t>οζία</a:t>
            </a:r>
            <a:r>
              <a:rPr lang="el-GR" dirty="0" smtClean="0"/>
              <a:t>, η </a:t>
            </a:r>
            <a:r>
              <a:rPr lang="en-US" dirty="0" smtClean="0"/>
              <a:t>LH </a:t>
            </a:r>
            <a:r>
              <a:rPr lang="el-GR" dirty="0" smtClean="0"/>
              <a:t>ορού είναι αυξημένη.</a:t>
            </a:r>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l-GR" dirty="0" smtClean="0"/>
              <a:t>ΥΠΟΣΠΕΡΜΑΤΟΓΕΝΕΣΗ</a:t>
            </a:r>
            <a:endParaRPr lang="el-GR" dirty="0"/>
          </a:p>
        </p:txBody>
      </p:sp>
      <p:sp>
        <p:nvSpPr>
          <p:cNvPr id="3" name="2 - Θέση περιεχομένου"/>
          <p:cNvSpPr>
            <a:spLocks noGrp="1"/>
          </p:cNvSpPr>
          <p:nvPr>
            <p:ph idx="1"/>
          </p:nvPr>
        </p:nvSpPr>
        <p:spPr>
          <a:xfrm>
            <a:off x="0" y="836712"/>
            <a:ext cx="9144000" cy="6021288"/>
          </a:xfrm>
        </p:spPr>
        <p:txBody>
          <a:bodyPr/>
          <a:lstStyle/>
          <a:p>
            <a:r>
              <a:rPr lang="el-GR" dirty="0" smtClean="0"/>
              <a:t>Ορισμός</a:t>
            </a:r>
            <a:r>
              <a:rPr lang="en-US" dirty="0" smtClean="0"/>
              <a:t>: K</a:t>
            </a:r>
            <a:r>
              <a:rPr lang="el-GR" dirty="0" err="1" smtClean="0"/>
              <a:t>ατάσταση</a:t>
            </a:r>
            <a:r>
              <a:rPr lang="el-GR" dirty="0" smtClean="0"/>
              <a:t> κατά την οποία παρατηρείται ιστολογικά </a:t>
            </a:r>
            <a:r>
              <a:rPr lang="el-GR" b="1" dirty="0" smtClean="0"/>
              <a:t>μειωμένος αριθμός </a:t>
            </a:r>
            <a:r>
              <a:rPr lang="el-GR" b="1" dirty="0" err="1" smtClean="0"/>
              <a:t>σπερματογονίων</a:t>
            </a:r>
            <a:r>
              <a:rPr lang="el-GR" b="1" dirty="0" smtClean="0"/>
              <a:t> και πρωτογενών </a:t>
            </a:r>
            <a:r>
              <a:rPr lang="el-GR" b="1" dirty="0" err="1" smtClean="0"/>
              <a:t>σπερματοκυττάρων</a:t>
            </a:r>
            <a:r>
              <a:rPr lang="el-GR" dirty="0" smtClean="0"/>
              <a:t>, με τα </a:t>
            </a:r>
            <a:r>
              <a:rPr lang="el-GR" dirty="0" smtClean="0">
                <a:effectLst>
                  <a:outerShdw blurRad="38100" dist="38100" dir="2700000" algn="tl">
                    <a:srgbClr val="000000">
                      <a:alpha val="43137"/>
                    </a:srgbClr>
                  </a:outerShdw>
                </a:effectLst>
              </a:rPr>
              <a:t>σπερματοκύτταρα να υπερισχύουν αριθμητικά</a:t>
            </a:r>
            <a:r>
              <a:rPr lang="el-GR" dirty="0" smtClean="0"/>
              <a:t>. Τα </a:t>
            </a:r>
            <a:r>
              <a:rPr lang="el-GR" dirty="0" smtClean="0">
                <a:effectLst>
                  <a:outerShdw blurRad="38100" dist="38100" dir="2700000" algn="tl">
                    <a:srgbClr val="000000">
                      <a:alpha val="43137"/>
                    </a:srgbClr>
                  </a:outerShdw>
                </a:effectLst>
              </a:rPr>
              <a:t>περισσότερα</a:t>
            </a:r>
            <a:r>
              <a:rPr lang="el-GR" dirty="0" smtClean="0"/>
              <a:t> σπερματικά σωληνάρια περιέχουν και λίγες τουλάχιστον </a:t>
            </a:r>
            <a:r>
              <a:rPr lang="el-GR" dirty="0" smtClean="0">
                <a:effectLst>
                  <a:outerShdw blurRad="38100" dist="38100" dir="2700000" algn="tl">
                    <a:srgbClr val="000000">
                      <a:alpha val="43137"/>
                    </a:srgbClr>
                  </a:outerShdw>
                </a:effectLst>
              </a:rPr>
              <a:t>ώριμες </a:t>
            </a:r>
            <a:r>
              <a:rPr lang="el-GR" dirty="0" err="1" smtClean="0">
                <a:effectLst>
                  <a:outerShdw blurRad="38100" dist="38100" dir="2700000" algn="tl">
                    <a:srgbClr val="000000">
                      <a:alpha val="43137"/>
                    </a:srgbClr>
                  </a:outerShdw>
                </a:effectLst>
              </a:rPr>
              <a:t>σπερματίδες</a:t>
            </a:r>
            <a:r>
              <a:rPr lang="el-GR" dirty="0" smtClean="0"/>
              <a:t>. Στο 8% των ασθενών</a:t>
            </a:r>
            <a:r>
              <a:rPr lang="en-US" dirty="0" smtClean="0"/>
              <a:t>: </a:t>
            </a:r>
            <a:r>
              <a:rPr lang="el-GR" dirty="0" smtClean="0"/>
              <a:t>εστιακές </a:t>
            </a:r>
            <a:r>
              <a:rPr lang="el-GR" dirty="0" err="1" smtClean="0"/>
              <a:t>υαλοειδοποιήσεις</a:t>
            </a:r>
            <a:r>
              <a:rPr lang="el-GR" dirty="0" smtClean="0"/>
              <a:t> σωληναρίων.</a:t>
            </a:r>
          </a:p>
          <a:p>
            <a:r>
              <a:rPr lang="el-GR" dirty="0" smtClean="0"/>
              <a:t>Κατά την </a:t>
            </a:r>
            <a:r>
              <a:rPr lang="el-GR" b="1" dirty="0" smtClean="0"/>
              <a:t>αμιγή</a:t>
            </a:r>
            <a:r>
              <a:rPr lang="el-GR" dirty="0" smtClean="0"/>
              <a:t> </a:t>
            </a:r>
            <a:r>
              <a:rPr lang="el-GR" dirty="0" err="1" smtClean="0"/>
              <a:t>υποσπερματογένεση</a:t>
            </a:r>
            <a:r>
              <a:rPr lang="el-GR" dirty="0" smtClean="0"/>
              <a:t> παρατηρείται μείωση του αριθμού </a:t>
            </a:r>
            <a:r>
              <a:rPr lang="el-GR" b="1" dirty="0" smtClean="0"/>
              <a:t>όλων</a:t>
            </a:r>
            <a:r>
              <a:rPr lang="el-GR" dirty="0" smtClean="0"/>
              <a:t> των μορφών των γεννητικών κυττάρων.</a:t>
            </a:r>
            <a:endParaRPr lang="el-GR" dirty="0"/>
          </a:p>
        </p:txBody>
      </p:sp>
      <mc:AlternateContent xmlns:mc="http://schemas.openxmlformats.org/markup-compatibility/2006" xmlns:p14="http://schemas.microsoft.com/office/powerpoint/2010/main">
        <mc:Choice Requires="p14">
          <p:contentPart p14:bwMode="auto" r:id="rId2">
            <p14:nvContentPartPr>
              <p14:cNvPr id="5122" name="Ink 2"/>
              <p14:cNvContentPartPr>
                <a14:cpLocks xmlns:a14="http://schemas.microsoft.com/office/drawing/2010/main" noRot="1" noChangeAspect="1" noEditPoints="1" noChangeArrowheads="1" noChangeShapeType="1"/>
              </p14:cNvContentPartPr>
              <p14:nvPr/>
            </p14:nvContentPartPr>
            <p14:xfrm>
              <a:off x="3463925" y="3429000"/>
              <a:ext cx="1171575" cy="312738"/>
            </p14:xfrm>
          </p:contentPart>
        </mc:Choice>
        <mc:Fallback xmlns="">
          <p:pic>
            <p:nvPicPr>
              <p:cNvPr id="5122" name="Ink 2"/>
              <p:cNvPicPr>
                <a:picLocks noRot="1" noChangeAspect="1" noEditPoints="1" noChangeArrowheads="1" noChangeShapeType="1"/>
              </p:cNvPicPr>
              <p:nvPr/>
            </p:nvPicPr>
            <p:blipFill>
              <a:blip r:embed="rId3"/>
              <a:stretch>
                <a:fillRect/>
              </a:stretch>
            </p:blipFill>
            <p:spPr>
              <a:xfrm>
                <a:off x="3448083" y="3365154"/>
                <a:ext cx="1203259" cy="440430"/>
              </a:xfrm>
              <a:prstGeom prst="rect">
                <a:avLst/>
              </a:prstGeom>
            </p:spPr>
          </p:pic>
        </mc:Fallback>
      </mc:AlternateContent>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pPr>
              <a:defRPr/>
            </a:pPr>
            <a:r>
              <a:rPr lang="el-GR" sz="3200" b="1" dirty="0" smtClean="0"/>
              <a:t>Αμιγής</a:t>
            </a:r>
            <a:r>
              <a:rPr lang="el-GR" sz="3200" dirty="0" smtClean="0"/>
              <a:t> </a:t>
            </a:r>
            <a:r>
              <a:rPr lang="el-GR" sz="3200" dirty="0" err="1" smtClean="0"/>
              <a:t>υποσπερματογένεση</a:t>
            </a:r>
            <a:r>
              <a:rPr lang="el-GR" sz="3200" dirty="0" smtClean="0"/>
              <a:t>. </a:t>
            </a:r>
            <a:br>
              <a:rPr lang="el-GR" sz="3200" dirty="0" smtClean="0"/>
            </a:br>
            <a:r>
              <a:rPr lang="el-GR" sz="3200" dirty="0" smtClean="0"/>
              <a:t>Μείωση </a:t>
            </a:r>
            <a:r>
              <a:rPr lang="el-GR" sz="3200" b="1" dirty="0" smtClean="0"/>
              <a:t>όλων</a:t>
            </a:r>
            <a:r>
              <a:rPr lang="el-GR" sz="3200" dirty="0" smtClean="0"/>
              <a:t> των μορφών γεννητικών κυττάρων.</a:t>
            </a:r>
            <a:br>
              <a:rPr lang="el-GR" sz="3200" dirty="0" smtClean="0"/>
            </a:br>
            <a:r>
              <a:rPr lang="el-GR" sz="3200" dirty="0" smtClean="0"/>
              <a:t>Μόλις υποσημαινόμενη παρουσία ώριμων σπερματίδων.</a:t>
            </a:r>
            <a:endParaRPr lang="el-GR" sz="3200" dirty="0"/>
          </a:p>
        </p:txBody>
      </p:sp>
      <p:pic>
        <p:nvPicPr>
          <p:cNvPr id="10243" name="Picture 4" descr="f012-104-A01970"/>
          <p:cNvPicPr>
            <a:picLocks noChangeAspect="1" noChangeArrowheads="1"/>
          </p:cNvPicPr>
          <p:nvPr/>
        </p:nvPicPr>
        <p:blipFill>
          <a:blip r:embed="rId2" cstate="print"/>
          <a:srcRect/>
          <a:stretch>
            <a:fillRect/>
          </a:stretch>
        </p:blipFill>
        <p:spPr bwMode="auto">
          <a:xfrm>
            <a:off x="-214313" y="1500188"/>
            <a:ext cx="9474201"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Autofit/>
          </a:bodyPr>
          <a:lstStyle/>
          <a:p>
            <a:r>
              <a:rPr lang="el-GR" sz="2800" dirty="0" smtClean="0"/>
              <a:t>Υποσπερματογένεση με τάση αποβολής/αποφολίδωσης  </a:t>
            </a:r>
            <a:br>
              <a:rPr lang="el-GR" sz="2800" dirty="0" smtClean="0"/>
            </a:br>
            <a:r>
              <a:rPr lang="el-GR" sz="2800" dirty="0" smtClean="0"/>
              <a:t>των πρωτογενών σπερματοκυττάρων</a:t>
            </a:r>
            <a:r>
              <a:rPr lang="el-GR" sz="3200" dirty="0" smtClean="0"/>
              <a:t>.</a:t>
            </a:r>
            <a:endParaRPr lang="el-GR" sz="3200" dirty="0"/>
          </a:p>
        </p:txBody>
      </p:sp>
      <p:pic>
        <p:nvPicPr>
          <p:cNvPr id="76802" name="Picture 2" descr="http://www.expertconsultbook.com/expertconsult/b/bbmapAsset?appID=NGE&amp;isbn=978-0-323-01970-5&amp;eid=4-u1.0-B978-0-323-01970-5..50014-2..gr105&amp;assetType=full"/>
          <p:cNvPicPr>
            <a:picLocks noChangeAspect="1" noChangeArrowheads="1"/>
          </p:cNvPicPr>
          <p:nvPr/>
        </p:nvPicPr>
        <p:blipFill>
          <a:blip r:embed="rId2" cstate="print"/>
          <a:srcRect/>
          <a:stretch>
            <a:fillRect/>
          </a:stretch>
        </p:blipFill>
        <p:spPr bwMode="auto">
          <a:xfrm>
            <a:off x="857224" y="1125100"/>
            <a:ext cx="7643866" cy="5732900"/>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6146" name="Ink 2"/>
              <p14:cNvContentPartPr>
                <a14:cpLocks xmlns:a14="http://schemas.microsoft.com/office/drawing/2010/main" noRot="1" noChangeAspect="1" noEditPoints="1" noChangeArrowheads="1" noChangeShapeType="1"/>
              </p14:cNvContentPartPr>
              <p14:nvPr/>
            </p14:nvContentPartPr>
            <p14:xfrm>
              <a:off x="4991100" y="3286125"/>
              <a:ext cx="169863" cy="142875"/>
            </p14:xfrm>
          </p:contentPart>
        </mc:Choice>
        <mc:Fallback xmlns="">
          <p:pic>
            <p:nvPicPr>
              <p:cNvPr id="6146" name="Ink 2"/>
              <p:cNvPicPr>
                <a:picLocks noRot="1" noChangeAspect="1" noEditPoints="1" noChangeArrowheads="1" noChangeShapeType="1"/>
              </p:cNvPicPr>
              <p:nvPr/>
            </p:nvPicPr>
            <p:blipFill>
              <a:blip r:embed="rId4"/>
              <a:stretch>
                <a:fillRect/>
              </a:stretch>
            </p:blipFill>
            <p:spPr>
              <a:xfrm>
                <a:off x="4975265" y="3222785"/>
                <a:ext cx="201532" cy="269555"/>
              </a:xfrm>
              <a:prstGeom prst="rect">
                <a:avLst/>
              </a:prstGeom>
            </p:spPr>
          </p:pic>
        </mc:Fallback>
      </mc:AlternateContent>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8229600" cy="5721499"/>
          </a:xfrm>
        </p:spPr>
        <p:txBody>
          <a:bodyPr>
            <a:noAutofit/>
          </a:bodyPr>
          <a:lstStyle/>
          <a:p>
            <a:r>
              <a:rPr lang="el-GR" sz="2800" dirty="0" smtClean="0"/>
              <a:t>Παρά τις ώριμες μορφές του σπερματικού «επιθηλίου»</a:t>
            </a:r>
          </a:p>
          <a:p>
            <a:pPr>
              <a:buNone/>
            </a:pPr>
            <a:r>
              <a:rPr lang="el-GR" sz="2800" dirty="0" smtClean="0"/>
              <a:t>     τα  ορχικά σωληνάρια που εμφανίζουν  </a:t>
            </a:r>
          </a:p>
          <a:p>
            <a:pPr>
              <a:buNone/>
            </a:pPr>
            <a:r>
              <a:rPr lang="el-GR" sz="2800" dirty="0" smtClean="0"/>
              <a:t>    (ικανού βαθμού)  </a:t>
            </a:r>
            <a:r>
              <a:rPr lang="el-GR" sz="2800" b="1" dirty="0" smtClean="0">
                <a:effectLst>
                  <a:outerShdw blurRad="38100" dist="38100" dir="2700000" algn="tl">
                    <a:srgbClr val="000000">
                      <a:alpha val="43137"/>
                    </a:srgbClr>
                  </a:outerShdw>
                </a:effectLst>
              </a:rPr>
              <a:t>υποσπερματογένεση</a:t>
            </a:r>
            <a:r>
              <a:rPr lang="el-GR" sz="2800" dirty="0" smtClean="0"/>
              <a:t> </a:t>
            </a:r>
          </a:p>
          <a:p>
            <a:pPr>
              <a:buNone/>
            </a:pPr>
            <a:r>
              <a:rPr lang="el-GR" sz="2800" dirty="0" smtClean="0"/>
              <a:t>    χαρακτηρίζονται από  σημαντική μείωση των γεννητικών κυττάρων σε πολλά σωληνάρια , </a:t>
            </a:r>
          </a:p>
          <a:p>
            <a:pPr>
              <a:buNone/>
            </a:pPr>
            <a:r>
              <a:rPr lang="el-GR" sz="2800" dirty="0" smtClean="0"/>
              <a:t>    λέπτυνση των στοιβάδων των γεννητικών κυττάρων  και εσχαροποίηση / αποφολίδωση  στον αυλό άωρων γεννητικών κυττάρων.</a:t>
            </a:r>
          </a:p>
          <a:p>
            <a:pPr>
              <a:buNone/>
            </a:pPr>
            <a:r>
              <a:rPr lang="el-GR" sz="2800" dirty="0" smtClean="0"/>
              <a:t>    Η ιστολογική  εικόνα της </a:t>
            </a:r>
            <a:r>
              <a:rPr lang="el-GR" sz="2800" b="1" dirty="0" smtClean="0">
                <a:effectLst>
                  <a:outerShdw blurRad="38100" dist="38100" dir="2700000" algn="tl">
                    <a:srgbClr val="000000">
                      <a:alpha val="43137"/>
                    </a:srgbClr>
                  </a:outerShdw>
                </a:effectLst>
              </a:rPr>
              <a:t>υποσπερματογένεσης</a:t>
            </a:r>
            <a:r>
              <a:rPr lang="el-GR" sz="2800" dirty="0" smtClean="0"/>
              <a:t>  μπορεί, όπως προαναφέρθηκε, να συνοδεύει έκθεση σε τοξίνες ή υπερβολική θερμότητα, υποθυρεοειδισμό ή  κιρσοκήλη.</a:t>
            </a:r>
          </a:p>
          <a:p>
            <a:pPr>
              <a:buNone/>
            </a:pPr>
            <a:endParaRPr lang="el-GR" sz="2800" dirty="0"/>
          </a:p>
        </p:txBody>
      </p:sp>
      <mc:AlternateContent xmlns:mc="http://schemas.openxmlformats.org/markup-compatibility/2006" xmlns:p14="http://schemas.microsoft.com/office/powerpoint/2010/main">
        <mc:Choice Requires="p14">
          <p:contentPart p14:bwMode="auto" r:id="rId2">
            <p14:nvContentPartPr>
              <p14:cNvPr id="8194" name="Ink 2"/>
              <p14:cNvContentPartPr>
                <a14:cpLocks xmlns:a14="http://schemas.microsoft.com/office/drawing/2010/main" noRot="1" noChangeAspect="1" noEditPoints="1" noChangeArrowheads="1" noChangeShapeType="1"/>
              </p14:cNvContentPartPr>
              <p14:nvPr/>
            </p14:nvContentPartPr>
            <p14:xfrm>
              <a:off x="2259013" y="561975"/>
              <a:ext cx="965200" cy="223838"/>
            </p14:xfrm>
          </p:contentPart>
        </mc:Choice>
        <mc:Fallback xmlns="">
          <p:pic>
            <p:nvPicPr>
              <p:cNvPr id="8194" name="Ink 2"/>
              <p:cNvPicPr>
                <a:picLocks noRot="1" noChangeAspect="1" noEditPoints="1" noChangeArrowheads="1" noChangeShapeType="1"/>
              </p:cNvPicPr>
              <p:nvPr/>
            </p:nvPicPr>
            <p:blipFill>
              <a:blip r:embed="rId3"/>
              <a:stretch>
                <a:fillRect/>
              </a:stretch>
            </p:blipFill>
            <p:spPr>
              <a:xfrm>
                <a:off x="2242812" y="498278"/>
                <a:ext cx="997601" cy="351231"/>
              </a:xfrm>
              <a:prstGeom prst="rect">
                <a:avLst/>
              </a:prstGeom>
            </p:spPr>
          </p:pic>
        </mc:Fallback>
      </mc:AlternateContent>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661046"/>
          </a:xfrm>
        </p:spPr>
        <p:txBody>
          <a:bodyPr>
            <a:normAutofit/>
          </a:bodyPr>
          <a:lstStyle/>
          <a:p>
            <a:r>
              <a:rPr lang="el-GR" sz="2400" b="1" spc="300" dirty="0" smtClean="0">
                <a:effectLst>
                  <a:outerShdw blurRad="38100" dist="38100" dir="2700000" algn="tl">
                    <a:srgbClr val="000000">
                      <a:alpha val="43137"/>
                    </a:srgbClr>
                  </a:outerShdw>
                </a:effectLst>
              </a:rPr>
              <a:t>ΔΙΑΧΥΤΕΣ</a:t>
            </a:r>
            <a:r>
              <a:rPr lang="el-GR" sz="2400" b="1" dirty="0" smtClean="0"/>
              <a:t> ΑΛΛΟΙΩΣΕΙΣ ΕΠΙ ΔΙΑΤΑΡΑΧΩΝ ΤΗΣ ΣΠΕΡΜΑΤΟΓΕΝΕΣΗΣ</a:t>
            </a:r>
            <a:br>
              <a:rPr lang="el-GR" sz="2400" b="1" dirty="0" smtClean="0"/>
            </a:br>
            <a:r>
              <a:rPr lang="el-GR" sz="2400" b="1" dirty="0" smtClean="0"/>
              <a:t/>
            </a:r>
            <a:br>
              <a:rPr lang="el-GR" sz="2400" b="1" dirty="0" smtClean="0"/>
            </a:br>
            <a:r>
              <a:rPr lang="el-GR" sz="2400" b="1" dirty="0" smtClean="0"/>
              <a:t>ΑΛΛΟΙΩΣΕΙΣ ΣΤΟ </a:t>
            </a:r>
            <a:r>
              <a:rPr lang="el-GR" sz="2400" b="1" u="sng" spc="300" dirty="0" smtClean="0"/>
              <a:t>ΒΑΣΙΚΟ</a:t>
            </a:r>
            <a:r>
              <a:rPr lang="el-GR" sz="2400" b="1" dirty="0" smtClean="0"/>
              <a:t> ΔΙΑΜΕΡΙΣΜΑ </a:t>
            </a:r>
            <a:endParaRPr lang="el-GR" sz="2400" b="1" dirty="0"/>
          </a:p>
        </p:txBody>
      </p:sp>
      <p:sp>
        <p:nvSpPr>
          <p:cNvPr id="3" name="2 - Θέση περιεχομένου"/>
          <p:cNvSpPr>
            <a:spLocks noGrp="1"/>
          </p:cNvSpPr>
          <p:nvPr>
            <p:ph idx="1"/>
          </p:nvPr>
        </p:nvSpPr>
        <p:spPr>
          <a:xfrm>
            <a:off x="0" y="1628800"/>
            <a:ext cx="9144000" cy="5229200"/>
          </a:xfrm>
        </p:spPr>
        <p:txBody>
          <a:bodyPr/>
          <a:lstStyle/>
          <a:p>
            <a:r>
              <a:rPr lang="el-GR" dirty="0" smtClean="0"/>
              <a:t>Σπερματικά σωληνάρια πιθανώς με φυσιολογικό αριθμό </a:t>
            </a:r>
            <a:r>
              <a:rPr lang="el-GR" dirty="0" err="1" smtClean="0"/>
              <a:t>σπερματογονίων</a:t>
            </a:r>
            <a:r>
              <a:rPr lang="el-GR" dirty="0" smtClean="0"/>
              <a:t> ανά σωληνάριο αλλά με </a:t>
            </a:r>
            <a:r>
              <a:rPr lang="el-GR" b="1" dirty="0" smtClean="0"/>
              <a:t>μειωμένο</a:t>
            </a:r>
            <a:r>
              <a:rPr lang="el-GR" dirty="0" smtClean="0"/>
              <a:t> αριθμό </a:t>
            </a:r>
            <a:r>
              <a:rPr lang="el-GR" b="1" dirty="0" smtClean="0"/>
              <a:t>όλων</a:t>
            </a:r>
            <a:r>
              <a:rPr lang="el-GR" dirty="0" smtClean="0"/>
              <a:t> των </a:t>
            </a:r>
            <a:r>
              <a:rPr lang="el-GR" b="1" dirty="0" smtClean="0"/>
              <a:t>άλλων</a:t>
            </a:r>
            <a:r>
              <a:rPr lang="el-GR" dirty="0" smtClean="0"/>
              <a:t> γεννητικών κυττάρων.</a:t>
            </a:r>
          </a:p>
          <a:p>
            <a:r>
              <a:rPr lang="el-GR" dirty="0" smtClean="0"/>
              <a:t>[Αυξημένος αριθμός αποφολιδούμενων ανώριμων μορφών γεννητικών κυττάρων, κυρίως ανώριμων σπερματίδων και, λιγότερο, σπερματοκυττάρων.] </a:t>
            </a:r>
          </a:p>
          <a:p>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661046"/>
          </a:xfrm>
        </p:spPr>
        <p:txBody>
          <a:bodyPr>
            <a:normAutofit/>
          </a:bodyPr>
          <a:lstStyle/>
          <a:p>
            <a:r>
              <a:rPr lang="el-GR" sz="2400" b="1" spc="300" dirty="0" smtClean="0"/>
              <a:t>ΔΙΑΧΥΤΕΣ </a:t>
            </a:r>
            <a:r>
              <a:rPr lang="el-GR" sz="2400" b="1" dirty="0" smtClean="0"/>
              <a:t>ΑΛΛΟΙΩΣΕΙΣ ΕΠΙ ΔΙΑΤΑΡΑΧΩΝ ΤΗΣ ΣΠΕΡΜΑΤΟΓΕΝΕΣΗΣ</a:t>
            </a:r>
            <a:br>
              <a:rPr lang="el-GR" sz="2400" b="1" dirty="0" smtClean="0"/>
            </a:br>
            <a:r>
              <a:rPr lang="el-GR" sz="2400" b="1" dirty="0" smtClean="0"/>
              <a:t/>
            </a:r>
            <a:br>
              <a:rPr lang="el-GR" sz="2400" b="1" dirty="0" smtClean="0"/>
            </a:br>
            <a:r>
              <a:rPr lang="el-GR" sz="2400" b="1" dirty="0" smtClean="0"/>
              <a:t>ΑΛΛΟΙΩΣΕΙΣ ΣΤΟ </a:t>
            </a:r>
            <a:r>
              <a:rPr lang="el-GR" sz="2400" b="1" u="sng" spc="300" dirty="0" smtClean="0"/>
              <a:t>ΠΡΟΑΥΛΙΟ</a:t>
            </a:r>
            <a:r>
              <a:rPr lang="el-GR" sz="2400" b="1" dirty="0" smtClean="0"/>
              <a:t> ΔΙΑΜΕΡΙΣΜΑ </a:t>
            </a:r>
            <a:endParaRPr lang="el-GR" sz="2400" b="1" dirty="0"/>
          </a:p>
        </p:txBody>
      </p:sp>
      <p:sp>
        <p:nvSpPr>
          <p:cNvPr id="3" name="2 - Θέση περιεχομένου"/>
          <p:cNvSpPr>
            <a:spLocks noGrp="1"/>
          </p:cNvSpPr>
          <p:nvPr>
            <p:ph idx="1"/>
          </p:nvPr>
        </p:nvSpPr>
        <p:spPr>
          <a:xfrm>
            <a:off x="0" y="1142984"/>
            <a:ext cx="9144000" cy="5715016"/>
          </a:xfrm>
        </p:spPr>
        <p:txBody>
          <a:bodyPr>
            <a:normAutofit fontScale="85000" lnSpcReduction="20000"/>
          </a:bodyPr>
          <a:lstStyle/>
          <a:p>
            <a:r>
              <a:rPr lang="el-GR" dirty="0" smtClean="0"/>
              <a:t>Αποφολίδωση  κυρίως πρωίμων αλλά και ωρίμων σπερματίδων, αλλά και πρωίμων μορφών πρωτογενών σπερματοκυττάρων. Ανάλογα με το ποιά κυτταρική μορφή κυριαρχεί στον </a:t>
            </a:r>
            <a:r>
              <a:rPr lang="el-GR" dirty="0" err="1" smtClean="0"/>
              <a:t>αποφολιδωμένο</a:t>
            </a:r>
            <a:r>
              <a:rPr lang="el-GR" dirty="0" smtClean="0"/>
              <a:t> πληθυσμό, διακρίνουμε αποφολίδωση α) πρώιμων (στρογγυλών) σπερματίδων, β) όψιμων πρωτογενών σπερματοκυττάρων και γ) πρώιμων πρωτογενών σπερματοκυττάρων.</a:t>
            </a:r>
          </a:p>
          <a:p>
            <a:r>
              <a:rPr lang="el-GR" dirty="0" smtClean="0"/>
              <a:t>Συχνά οι εν λόγω αλλοιώσεις ποικίλουν από λόβιο σε λόβιο.  Εικόνα </a:t>
            </a:r>
            <a:r>
              <a:rPr lang="el-GR" dirty="0" smtClean="0">
                <a:effectLst>
                  <a:outerShdw blurRad="38100" dist="38100" dir="2700000" algn="tl">
                    <a:srgbClr val="000000">
                      <a:alpha val="43137"/>
                    </a:srgbClr>
                  </a:outerShdw>
                </a:effectLst>
              </a:rPr>
              <a:t>μωσαϊκού</a:t>
            </a:r>
            <a:r>
              <a:rPr lang="en-US" dirty="0" smtClean="0"/>
              <a:t>:</a:t>
            </a:r>
            <a:r>
              <a:rPr lang="el-GR" dirty="0" smtClean="0"/>
              <a:t> </a:t>
            </a:r>
            <a:r>
              <a:rPr lang="en-US" spc="300" dirty="0" smtClean="0">
                <a:effectLst>
                  <a:outerShdw blurRad="38100" dist="38100" dir="2700000" algn="tl">
                    <a:srgbClr val="000000">
                      <a:alpha val="43137"/>
                    </a:srgbClr>
                  </a:outerShdw>
                </a:effectLst>
              </a:rPr>
              <a:t>o</a:t>
            </a:r>
            <a:r>
              <a:rPr lang="el-GR" spc="300" dirty="0" smtClean="0">
                <a:effectLst>
                  <a:outerShdw blurRad="38100" dist="38100" dir="2700000" algn="tl">
                    <a:srgbClr val="000000">
                      <a:alpha val="43137"/>
                    </a:srgbClr>
                  </a:outerShdw>
                </a:effectLst>
              </a:rPr>
              <a:t>μάδες </a:t>
            </a:r>
            <a:r>
              <a:rPr lang="el-GR" dirty="0" smtClean="0"/>
              <a:t>σωληναρίων εμφανίζουν </a:t>
            </a:r>
            <a:r>
              <a:rPr lang="el-GR" dirty="0" smtClean="0">
                <a:effectLst>
                  <a:outerShdw blurRad="38100" dist="38100" dir="2700000" algn="tl">
                    <a:srgbClr val="000000">
                      <a:alpha val="43137"/>
                    </a:srgbClr>
                  </a:outerShdw>
                </a:effectLst>
              </a:rPr>
              <a:t>άλλοτε άλλη εικόνα </a:t>
            </a:r>
            <a:r>
              <a:rPr lang="el-GR" dirty="0" smtClean="0"/>
              <a:t>απόφραξης λόγω αποφολίδωσης και σε διάφορα επίπεδα. </a:t>
            </a:r>
          </a:p>
          <a:p>
            <a:r>
              <a:rPr lang="el-GR" dirty="0" smtClean="0"/>
              <a:t>Επί </a:t>
            </a:r>
            <a:r>
              <a:rPr lang="el-GR" dirty="0" err="1" smtClean="0">
                <a:effectLst>
                  <a:outerShdw blurRad="38100" dist="38100" dir="2700000" algn="tl">
                    <a:srgbClr val="000000">
                      <a:alpha val="43137"/>
                    </a:srgbClr>
                  </a:outerShdw>
                </a:effectLst>
              </a:rPr>
              <a:t>κιρσοκήλης</a:t>
            </a:r>
            <a:r>
              <a:rPr lang="el-GR" dirty="0" smtClean="0"/>
              <a:t>, η εικόνα μωσαϊκού συνδυάζεται με </a:t>
            </a:r>
            <a:r>
              <a:rPr lang="el-GR" dirty="0" smtClean="0">
                <a:effectLst>
                  <a:outerShdw blurRad="38100" dist="38100" dir="2700000" algn="tl">
                    <a:srgbClr val="000000">
                      <a:alpha val="43137"/>
                    </a:srgbClr>
                  </a:outerShdw>
                </a:effectLst>
              </a:rPr>
              <a:t>διάταση</a:t>
            </a:r>
            <a:r>
              <a:rPr lang="el-GR" dirty="0" smtClean="0"/>
              <a:t> και </a:t>
            </a:r>
            <a:r>
              <a:rPr lang="el-GR" dirty="0" smtClean="0">
                <a:effectLst>
                  <a:outerShdw blurRad="38100" dist="38100" dir="2700000" algn="tl">
                    <a:srgbClr val="000000">
                      <a:alpha val="43137"/>
                    </a:srgbClr>
                  </a:outerShdw>
                </a:effectLst>
              </a:rPr>
              <a:t>τοιχωματική </a:t>
            </a:r>
            <a:r>
              <a:rPr lang="el-GR" dirty="0" err="1" smtClean="0">
                <a:effectLst>
                  <a:outerShdw blurRad="38100" dist="38100" dir="2700000" algn="tl">
                    <a:srgbClr val="000000">
                      <a:alpha val="43137"/>
                    </a:srgbClr>
                  </a:outerShdw>
                </a:effectLst>
              </a:rPr>
              <a:t>ίνωση</a:t>
            </a:r>
            <a:r>
              <a:rPr lang="el-GR" dirty="0" smtClean="0">
                <a:effectLst>
                  <a:outerShdw blurRad="38100" dist="38100" dir="2700000" algn="tl">
                    <a:srgbClr val="000000">
                      <a:alpha val="43137"/>
                    </a:srgbClr>
                  </a:outerShdw>
                </a:effectLst>
              </a:rPr>
              <a:t> </a:t>
            </a:r>
            <a:r>
              <a:rPr lang="el-GR" dirty="0" smtClean="0"/>
              <a:t>του </a:t>
            </a:r>
            <a:r>
              <a:rPr lang="el-GR" dirty="0" err="1" smtClean="0">
                <a:effectLst>
                  <a:outerShdw blurRad="38100" dist="38100" dir="2700000" algn="tl">
                    <a:srgbClr val="000000">
                      <a:alpha val="43137"/>
                    </a:srgbClr>
                  </a:outerShdw>
                </a:effectLst>
              </a:rPr>
              <a:t>ενδοορχικού</a:t>
            </a:r>
            <a:r>
              <a:rPr lang="el-GR" dirty="0" smtClean="0">
                <a:effectLst>
                  <a:outerShdw blurRad="38100" dist="38100" dir="2700000" algn="tl">
                    <a:srgbClr val="000000">
                      <a:alpha val="43137"/>
                    </a:srgbClr>
                  </a:outerShdw>
                </a:effectLst>
              </a:rPr>
              <a:t> αγγειακού δικτύου</a:t>
            </a:r>
            <a:r>
              <a:rPr lang="el-GR" dirty="0" smtClean="0"/>
              <a:t>.</a:t>
            </a:r>
            <a:endParaRPr lang="en-US" dirty="0" smtClean="0"/>
          </a:p>
          <a:p>
            <a:r>
              <a:rPr lang="el-GR" dirty="0" smtClean="0"/>
              <a:t>Πλην της </a:t>
            </a:r>
            <a:r>
              <a:rPr lang="el-GR" dirty="0" err="1" smtClean="0"/>
              <a:t>κιρσοκήλης</a:t>
            </a:r>
            <a:r>
              <a:rPr lang="el-GR" dirty="0" smtClean="0"/>
              <a:t>, η απόφραξη στα σπερματικά σωληνάρια μπορεί να είναι </a:t>
            </a:r>
            <a:r>
              <a:rPr lang="el-GR" dirty="0" err="1" smtClean="0"/>
              <a:t>δυσγενετικής</a:t>
            </a:r>
            <a:r>
              <a:rPr lang="el-GR" dirty="0" smtClean="0"/>
              <a:t> ή </a:t>
            </a:r>
            <a:r>
              <a:rPr lang="el-GR" dirty="0" err="1" smtClean="0"/>
              <a:t>μεταορχιτιδικής</a:t>
            </a:r>
            <a:r>
              <a:rPr lang="el-GR" dirty="0" smtClean="0"/>
              <a:t> αιτιολογίας.</a:t>
            </a:r>
          </a:p>
          <a:p>
            <a:endParaRPr lang="el-GR" dirty="0"/>
          </a:p>
        </p:txBody>
      </p:sp>
      <mc:AlternateContent xmlns:mc="http://schemas.openxmlformats.org/markup-compatibility/2006" xmlns:p14="http://schemas.microsoft.com/office/powerpoint/2010/main">
        <mc:Choice Requires="p14">
          <p:contentPart p14:bwMode="auto" r:id="rId2">
            <p14:nvContentPartPr>
              <p14:cNvPr id="41985" name="Ink 1"/>
              <p14:cNvContentPartPr>
                <a14:cpLocks xmlns:a14="http://schemas.microsoft.com/office/drawing/2010/main" noRot="1" noChangeAspect="1" noEditPoints="1" noChangeArrowheads="1" noChangeShapeType="1"/>
              </p14:cNvContentPartPr>
              <p14:nvPr/>
            </p14:nvContentPartPr>
            <p14:xfrm>
              <a:off x="6259513" y="1196975"/>
              <a:ext cx="1063625" cy="231775"/>
            </p14:xfrm>
          </p:contentPart>
        </mc:Choice>
        <mc:Fallback xmlns="">
          <p:pic>
            <p:nvPicPr>
              <p:cNvPr id="41985" name="Ink 1"/>
              <p:cNvPicPr>
                <a:picLocks noRot="1" noChangeAspect="1" noEditPoints="1" noChangeArrowheads="1" noChangeShapeType="1"/>
              </p:cNvPicPr>
              <p:nvPr/>
            </p:nvPicPr>
            <p:blipFill>
              <a:blip r:embed="rId3"/>
              <a:stretch>
                <a:fillRect/>
              </a:stretch>
            </p:blipFill>
            <p:spPr>
              <a:xfrm>
                <a:off x="6243676" y="1133273"/>
                <a:ext cx="1095300" cy="358819"/>
              </a:xfrm>
              <a:prstGeom prst="rect">
                <a:avLst/>
              </a:prstGeom>
            </p:spPr>
          </p:pic>
        </mc:Fallback>
      </mc:AlternateContent>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368152"/>
          </a:xfrm>
        </p:spPr>
        <p:txBody>
          <a:bodyPr>
            <a:noAutofit/>
          </a:bodyPr>
          <a:lstStyle/>
          <a:p>
            <a:r>
              <a:rPr lang="el-GR" sz="1800" dirty="0" smtClean="0"/>
              <a:t/>
            </a:r>
            <a:br>
              <a:rPr lang="el-GR" sz="1800" dirty="0" smtClean="0"/>
            </a:br>
            <a:r>
              <a:rPr lang="el-GR" sz="1800" dirty="0" smtClean="0"/>
              <a:t/>
            </a:r>
            <a:br>
              <a:rPr lang="el-GR" sz="1800" dirty="0" smtClean="0"/>
            </a:br>
            <a:r>
              <a:rPr lang="el-GR" sz="1800" dirty="0" smtClean="0"/>
              <a:t/>
            </a:r>
            <a:br>
              <a:rPr lang="el-GR" sz="1800" dirty="0" smtClean="0"/>
            </a:br>
            <a:r>
              <a:rPr lang="el-GR" sz="1800" b="1" spc="300" dirty="0" smtClean="0">
                <a:effectLst>
                  <a:outerShdw blurRad="38100" dist="38100" dir="2700000" algn="tl">
                    <a:srgbClr val="000000">
                      <a:alpha val="43137"/>
                    </a:srgbClr>
                  </a:outerShdw>
                </a:effectLst>
              </a:rPr>
              <a:t>Υποσπερματογένεση</a:t>
            </a:r>
            <a:r>
              <a:rPr lang="en-US" sz="1800" b="1" spc="300" dirty="0" smtClean="0">
                <a:effectLst>
                  <a:outerShdw blurRad="38100" dist="38100" dir="2700000" algn="tl">
                    <a:srgbClr val="000000">
                      <a:alpha val="43137"/>
                    </a:srgbClr>
                  </a:outerShdw>
                </a:effectLst>
              </a:rPr>
              <a:t>:</a:t>
            </a:r>
            <a:r>
              <a:rPr lang="el-GR" sz="1800" dirty="0" smtClean="0"/>
              <a:t>Ποικίλου βαθμού </a:t>
            </a:r>
            <a:r>
              <a:rPr lang="el-GR" sz="1800" b="1" u="sng" dirty="0" smtClean="0"/>
              <a:t>μείωση</a:t>
            </a:r>
            <a:r>
              <a:rPr lang="el-GR" sz="1800" b="1" dirty="0" smtClean="0"/>
              <a:t> </a:t>
            </a:r>
            <a:r>
              <a:rPr lang="el-GR" sz="1800" dirty="0" smtClean="0"/>
              <a:t>της διαμέτρου σωληναρίων και αυλών και γενική </a:t>
            </a:r>
            <a:r>
              <a:rPr lang="el-GR" sz="1800" b="1" dirty="0" smtClean="0"/>
              <a:t>μείωση</a:t>
            </a:r>
            <a:r>
              <a:rPr lang="el-GR" sz="1800" dirty="0" smtClean="0"/>
              <a:t> των γεννητικών κυττάρων παρά την οποία, </a:t>
            </a:r>
            <a:r>
              <a:rPr lang="el-GR" sz="1800" b="1" dirty="0" smtClean="0"/>
              <a:t>όλα</a:t>
            </a:r>
            <a:r>
              <a:rPr lang="el-GR" sz="1800" dirty="0" smtClean="0"/>
              <a:t>  τα τελευταία είναι </a:t>
            </a:r>
            <a:r>
              <a:rPr lang="el-GR" sz="1800" b="1" dirty="0" smtClean="0"/>
              <a:t>αναγνωρίσιμα</a:t>
            </a:r>
            <a:r>
              <a:rPr lang="el-GR" sz="1800" dirty="0" smtClean="0"/>
              <a:t>, συμπεριλαμβανομένων σπανίων </a:t>
            </a:r>
            <a:r>
              <a:rPr lang="el-GR" sz="1800" b="1" dirty="0" smtClean="0"/>
              <a:t>ώριμων </a:t>
            </a:r>
            <a:r>
              <a:rPr lang="el-GR" sz="1800" dirty="0" smtClean="0"/>
              <a:t>σπερματίδων. Οι τελευταίες διακρίνονται υπό μεγάλη μεγέθυνση με τους </a:t>
            </a:r>
            <a:r>
              <a:rPr lang="el-GR" sz="1800" dirty="0" err="1" smtClean="0"/>
              <a:t>βαθυχρωματικούς</a:t>
            </a:r>
            <a:r>
              <a:rPr lang="el-GR" sz="1800" dirty="0" smtClean="0"/>
              <a:t>, γωνιώδεις πυρήνες τους. (Συχνά μπορεί να συνυπάρχουν σκληρυσμένα σωληνάρια ή /και σωληνάρια περιέχοντα κύτταρα του </a:t>
            </a:r>
            <a:r>
              <a:rPr lang="en-US" sz="1800" dirty="0" err="1" smtClean="0"/>
              <a:t>Sertoli</a:t>
            </a:r>
            <a:r>
              <a:rPr lang="en-US" sz="1800" dirty="0" smtClean="0"/>
              <a:t>  </a:t>
            </a:r>
            <a:r>
              <a:rPr lang="el-GR" sz="1800" dirty="0" smtClean="0"/>
              <a:t>μόνο)(Α-Η, Χ200).</a:t>
            </a:r>
            <a:endParaRPr lang="el-GR" sz="1800" dirty="0"/>
          </a:p>
        </p:txBody>
      </p:sp>
      <p:pic>
        <p:nvPicPr>
          <p:cNvPr id="105474" name="Picture 2" descr="C:\Users\ΤΑΝΙΑ\Desktop\Καταγραφή.JPG"/>
          <p:cNvPicPr>
            <a:picLocks noChangeAspect="1" noChangeArrowheads="1"/>
          </p:cNvPicPr>
          <p:nvPr/>
        </p:nvPicPr>
        <p:blipFill>
          <a:blip r:embed="rId2" cstate="print"/>
          <a:srcRect/>
          <a:stretch>
            <a:fillRect/>
          </a:stretch>
        </p:blipFill>
        <p:spPr bwMode="auto">
          <a:xfrm>
            <a:off x="1331640" y="1700808"/>
            <a:ext cx="6409000" cy="515719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1027" name="Ink 3"/>
              <p14:cNvContentPartPr>
                <a14:cpLocks xmlns:a14="http://schemas.microsoft.com/office/drawing/2010/main" noRot="1" noChangeAspect="1" noEditPoints="1" noChangeArrowheads="1" noChangeShapeType="1"/>
              </p14:cNvContentPartPr>
              <p14:nvPr/>
            </p14:nvContentPartPr>
            <p14:xfrm>
              <a:off x="1500188" y="3687763"/>
              <a:ext cx="134937" cy="53975"/>
            </p14:xfrm>
          </p:contentPart>
        </mc:Choice>
        <mc:Fallback xmlns="">
          <p:pic>
            <p:nvPicPr>
              <p:cNvPr id="1027" name="Ink 3"/>
              <p:cNvPicPr>
                <a:picLocks noRot="1" noChangeAspect="1" noEditPoints="1" noChangeArrowheads="1" noChangeShapeType="1"/>
              </p:cNvPicPr>
              <p:nvPr/>
            </p:nvPicPr>
            <p:blipFill>
              <a:blip r:embed="rId4"/>
              <a:stretch>
                <a:fillRect/>
              </a:stretch>
            </p:blipFill>
            <p:spPr>
              <a:xfrm>
                <a:off x="1484355" y="3624432"/>
                <a:ext cx="166602" cy="18099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8" name="Ink 4"/>
              <p14:cNvContentPartPr>
                <a14:cpLocks xmlns:a14="http://schemas.microsoft.com/office/drawing/2010/main" noRot="1" noChangeAspect="1" noEditPoints="1" noChangeArrowheads="1" noChangeShapeType="1"/>
              </p14:cNvContentPartPr>
              <p14:nvPr/>
            </p14:nvContentPartPr>
            <p14:xfrm>
              <a:off x="1830388" y="4214813"/>
              <a:ext cx="63500" cy="1587"/>
            </p14:xfrm>
          </p:contentPart>
        </mc:Choice>
        <mc:Fallback xmlns="">
          <p:pic>
            <p:nvPicPr>
              <p:cNvPr id="1028" name="Ink 4"/>
              <p:cNvPicPr>
                <a:picLocks noRot="1" noChangeAspect="1" noEditPoints="1" noChangeArrowheads="1" noChangeShapeType="1"/>
              </p:cNvPicPr>
              <p:nvPr/>
            </p:nvPicPr>
            <p:blipFill>
              <a:blip r:embed="rId6"/>
              <a:stretch>
                <a:fillRect/>
              </a:stretch>
            </p:blipFill>
            <p:spPr>
              <a:xfrm>
                <a:off x="1814513" y="3935501"/>
                <a:ext cx="95250" cy="5602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9" name="Ink 5"/>
              <p14:cNvContentPartPr>
                <a14:cpLocks xmlns:a14="http://schemas.microsoft.com/office/drawing/2010/main" noRot="1" noChangeAspect="1" noEditPoints="1" noChangeArrowheads="1" noChangeShapeType="1"/>
              </p14:cNvContentPartPr>
              <p14:nvPr/>
            </p14:nvContentPartPr>
            <p14:xfrm>
              <a:off x="5148263" y="692150"/>
              <a:ext cx="733425" cy="152400"/>
            </p14:xfrm>
          </p:contentPart>
        </mc:Choice>
        <mc:Fallback xmlns="">
          <p:pic>
            <p:nvPicPr>
              <p:cNvPr id="1029" name="Ink 5"/>
              <p:cNvPicPr>
                <a:picLocks noRot="1" noChangeAspect="1" noEditPoints="1" noChangeArrowheads="1" noChangeShapeType="1"/>
              </p:cNvPicPr>
              <p:nvPr/>
            </p:nvPicPr>
            <p:blipFill>
              <a:blip r:embed="rId8"/>
              <a:stretch>
                <a:fillRect/>
              </a:stretch>
            </p:blipFill>
            <p:spPr>
              <a:xfrm>
                <a:off x="5132421" y="628530"/>
                <a:ext cx="765470" cy="279640"/>
              </a:xfrm>
              <a:prstGeom prst="rect">
                <a:avLst/>
              </a:prstGeom>
            </p:spPr>
          </p:pic>
        </mc:Fallback>
      </mc:AlternateContent>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2800" dirty="0" smtClean="0"/>
              <a:t/>
            </a:r>
            <a:br>
              <a:rPr lang="el-GR" sz="2800" dirty="0" smtClean="0"/>
            </a:br>
            <a:r>
              <a:rPr lang="el-GR" sz="1600" dirty="0" smtClean="0"/>
              <a:t> </a:t>
            </a:r>
            <a:r>
              <a:rPr lang="el-GR" sz="1600" b="1" dirty="0" smtClean="0"/>
              <a:t>Φυσιολογικός όρχις  </a:t>
            </a:r>
            <a:r>
              <a:rPr lang="en-US" sz="1600" b="1" dirty="0" smtClean="0"/>
              <a:t> </a:t>
            </a:r>
            <a:r>
              <a:rPr lang="el-GR" sz="1600" b="1" spc="600" dirty="0" smtClean="0"/>
              <a:t>προ της ήβης</a:t>
            </a:r>
            <a:r>
              <a:rPr lang="el-GR" sz="1600" b="1" dirty="0" smtClean="0"/>
              <a:t>, σε 8χρονο αγόρι. </a:t>
            </a:r>
            <a:r>
              <a:rPr lang="el-GR" sz="1600" dirty="0" smtClean="0"/>
              <a:t/>
            </a:r>
            <a:br>
              <a:rPr lang="el-GR" sz="1600" dirty="0" smtClean="0"/>
            </a:br>
            <a:r>
              <a:rPr lang="el-GR" sz="1400" dirty="0" smtClean="0"/>
              <a:t>Τα σωληνάρια αποτελούνται πρωτίστως από  </a:t>
            </a:r>
            <a:r>
              <a:rPr lang="el-GR" sz="1400" b="1" spc="600" dirty="0" smtClean="0"/>
              <a:t>άωρα (ανώριμα) </a:t>
            </a:r>
            <a:r>
              <a:rPr lang="el-GR" sz="1400" b="1" dirty="0" smtClean="0"/>
              <a:t>κύτταρα του </a:t>
            </a:r>
            <a:r>
              <a:rPr lang="en-US" sz="1400" b="1" dirty="0" err="1" smtClean="0"/>
              <a:t>Sertoli</a:t>
            </a:r>
            <a:r>
              <a:rPr lang="el-GR" sz="1400" dirty="0" smtClean="0"/>
              <a:t>.  </a:t>
            </a:r>
            <a:br>
              <a:rPr lang="el-GR" sz="1400" dirty="0" smtClean="0"/>
            </a:br>
            <a:r>
              <a:rPr lang="el-GR" sz="1400" dirty="0" smtClean="0"/>
              <a:t>Μετρώνται </a:t>
            </a:r>
            <a:r>
              <a:rPr lang="el-GR" sz="1400" dirty="0" smtClean="0">
                <a:effectLst>
                  <a:outerShdw blurRad="38100" dist="38100" dir="2700000" algn="tl">
                    <a:srgbClr val="000000">
                      <a:alpha val="43137"/>
                    </a:srgbClr>
                  </a:outerShdw>
                </a:effectLst>
              </a:rPr>
              <a:t>δύο έως τέσσερα γεννητικά κύτταρα (</a:t>
            </a:r>
            <a:r>
              <a:rPr lang="el-GR" sz="1400" dirty="0" err="1" smtClean="0">
                <a:effectLst>
                  <a:outerShdw blurRad="38100" dist="38100" dir="2700000" algn="tl">
                    <a:srgbClr val="000000">
                      <a:alpha val="43137"/>
                    </a:srgbClr>
                  </a:outerShdw>
                </a:effectLst>
              </a:rPr>
              <a:t>σπερματογόνια</a:t>
            </a:r>
            <a:r>
              <a:rPr lang="el-GR" sz="1400" dirty="0" smtClean="0">
                <a:effectLst>
                  <a:outerShdw blurRad="38100" dist="38100" dir="2700000" algn="tl">
                    <a:srgbClr val="000000">
                      <a:alpha val="43137"/>
                    </a:srgbClr>
                  </a:outerShdw>
                </a:effectLst>
              </a:rPr>
              <a:t>)</a:t>
            </a:r>
            <a:r>
              <a:rPr lang="el-GR" sz="1400" dirty="0" smtClean="0"/>
              <a:t> ανά σωληνάριο . </a:t>
            </a:r>
            <a:br>
              <a:rPr lang="el-GR" sz="1400" dirty="0" smtClean="0"/>
            </a:br>
            <a:r>
              <a:rPr lang="el-GR" sz="1400" dirty="0" smtClean="0"/>
              <a:t>Μια  τέτοια εικόνα σε </a:t>
            </a:r>
            <a:r>
              <a:rPr lang="el-GR" sz="1400" b="1" dirty="0" smtClean="0"/>
              <a:t>ενήλικα</a:t>
            </a:r>
            <a:r>
              <a:rPr lang="el-GR" sz="1400" dirty="0" smtClean="0"/>
              <a:t> με μη συμπλεκόμενα, άωρα κύτταρα </a:t>
            </a:r>
            <a:r>
              <a:rPr lang="en-US" sz="1400" dirty="0" err="1" smtClean="0"/>
              <a:t>Sertoli</a:t>
            </a:r>
            <a:r>
              <a:rPr lang="el-GR" sz="1400" dirty="0" smtClean="0"/>
              <a:t>,  απουσία ωρίμων κυττάρων </a:t>
            </a:r>
            <a:r>
              <a:rPr lang="en-US" sz="1400" dirty="0" err="1" smtClean="0"/>
              <a:t>Leydig</a:t>
            </a:r>
            <a:r>
              <a:rPr lang="en-US" sz="1400" dirty="0" smtClean="0"/>
              <a:t>  </a:t>
            </a:r>
            <a:r>
              <a:rPr lang="el-GR" sz="1400" dirty="0" smtClean="0"/>
              <a:t> και </a:t>
            </a:r>
            <a:r>
              <a:rPr lang="el-GR" sz="1400" u="sng" dirty="0" smtClean="0"/>
              <a:t>απουσία </a:t>
            </a:r>
            <a:r>
              <a:rPr lang="el-GR" sz="1400" u="sng" dirty="0" err="1" smtClean="0"/>
              <a:t>περισωληναριακών</a:t>
            </a:r>
            <a:r>
              <a:rPr lang="el-GR" sz="1400" u="sng" dirty="0" smtClean="0"/>
              <a:t> ελαστικών ινών </a:t>
            </a:r>
            <a:r>
              <a:rPr lang="el-GR" sz="1400" dirty="0" smtClean="0"/>
              <a:t>αποδίδεται σε </a:t>
            </a:r>
            <a:r>
              <a:rPr lang="el-GR" sz="1400" b="1" dirty="0" smtClean="0">
                <a:effectLst>
                  <a:outerShdw blurRad="38100" dist="38100" dir="2700000" algn="tl">
                    <a:srgbClr val="000000">
                      <a:alpha val="43137"/>
                    </a:srgbClr>
                  </a:outerShdw>
                </a:effectLst>
              </a:rPr>
              <a:t>προ</a:t>
            </a:r>
            <a:r>
              <a:rPr lang="el-GR" sz="1400" dirty="0" smtClean="0"/>
              <a:t>εφηβική απουσία ή ελλιπή έκκριση </a:t>
            </a:r>
            <a:r>
              <a:rPr lang="el-GR" sz="1400" dirty="0" err="1" smtClean="0"/>
              <a:t>γοναδοτροπινών</a:t>
            </a:r>
            <a:r>
              <a:rPr lang="el-GR" sz="1400" dirty="0" smtClean="0"/>
              <a:t>,  </a:t>
            </a:r>
            <a:br>
              <a:rPr lang="el-GR" sz="1400" dirty="0" smtClean="0"/>
            </a:br>
            <a:r>
              <a:rPr lang="el-GR" sz="1400" dirty="0" smtClean="0"/>
              <a:t>λόγω ανεπάρκειας της υπόφυσης ( π.χ. επί </a:t>
            </a:r>
            <a:r>
              <a:rPr lang="el-GR" sz="1400" dirty="0" err="1" smtClean="0"/>
              <a:t>κρανιοφαρυγγιώματος</a:t>
            </a:r>
            <a:r>
              <a:rPr lang="el-GR" sz="1400" dirty="0" smtClean="0"/>
              <a:t>) ή υπερβολικής παρουσίας ανδρογόνων.</a:t>
            </a:r>
            <a:endParaRPr lang="el-GR" sz="1400" dirty="0"/>
          </a:p>
        </p:txBody>
      </p:sp>
      <p:pic>
        <p:nvPicPr>
          <p:cNvPr id="99330" name="Picture 2" descr="C:\Users\ΤΑΝΙΑ\Desktop\Καταγραφή.JPG"/>
          <p:cNvPicPr>
            <a:picLocks noChangeAspect="1" noChangeArrowheads="1"/>
          </p:cNvPicPr>
          <p:nvPr/>
        </p:nvPicPr>
        <p:blipFill>
          <a:blip r:embed="rId2" cstate="print"/>
          <a:srcRect/>
          <a:stretch>
            <a:fillRect/>
          </a:stretch>
        </p:blipFill>
        <p:spPr bwMode="auto">
          <a:xfrm>
            <a:off x="971600" y="1484784"/>
            <a:ext cx="7128792" cy="518562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2200" dirty="0" smtClean="0">
                <a:effectLst>
                  <a:outerShdw blurRad="38100" dist="38100" dir="2700000" algn="tl">
                    <a:srgbClr val="000000">
                      <a:alpha val="43137"/>
                    </a:srgbClr>
                  </a:outerShdw>
                </a:effectLst>
              </a:rPr>
              <a:t>Εστιακή παρουσία </a:t>
            </a:r>
            <a:r>
              <a:rPr lang="el-GR" sz="2200" dirty="0" smtClean="0">
                <a:solidFill>
                  <a:schemeClr val="tx2">
                    <a:lumMod val="60000"/>
                    <a:lumOff val="40000"/>
                  </a:schemeClr>
                </a:solidFill>
                <a:effectLst>
                  <a:outerShdw blurRad="38100" dist="38100" dir="2700000" algn="tl">
                    <a:srgbClr val="000000">
                      <a:alpha val="43137"/>
                    </a:srgbClr>
                  </a:outerShdw>
                </a:effectLst>
              </a:rPr>
              <a:t>σωληναρίου με προβάλλουσα παρουσία κυττάρων </a:t>
            </a:r>
            <a:r>
              <a:rPr lang="en-US" sz="2200" dirty="0" err="1" smtClean="0">
                <a:solidFill>
                  <a:schemeClr val="tx2">
                    <a:lumMod val="60000"/>
                    <a:lumOff val="40000"/>
                  </a:schemeClr>
                </a:solidFill>
                <a:effectLst>
                  <a:outerShdw blurRad="38100" dist="38100" dir="2700000" algn="tl">
                    <a:srgbClr val="000000">
                      <a:alpha val="43137"/>
                    </a:srgbClr>
                  </a:outerShdw>
                </a:effectLst>
              </a:rPr>
              <a:t>Sertoli</a:t>
            </a:r>
            <a:r>
              <a:rPr lang="en-US"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effectLst>
                  <a:outerShdw blurRad="38100" dist="38100" dir="2700000" algn="tl">
                    <a:srgbClr val="000000">
                      <a:alpha val="43137"/>
                    </a:srgbClr>
                  </a:outerShdw>
                </a:effectLst>
              </a:rPr>
              <a:t>σε φυσιολογικό λοιπό ορχικό παρέγχυμα </a:t>
            </a:r>
            <a:r>
              <a:rPr lang="en-US" sz="2200" dirty="0" smtClean="0">
                <a:effectLst>
                  <a:outerShdw blurRad="38100" dist="38100" dir="2700000" algn="tl">
                    <a:srgbClr val="000000">
                      <a:alpha val="43137"/>
                    </a:srgbClr>
                  </a:outerShdw>
                </a:effectLst>
              </a:rPr>
              <a:t>(</a:t>
            </a:r>
            <a:r>
              <a:rPr lang="el-GR" sz="2200" dirty="0" smtClean="0">
                <a:effectLst>
                  <a:outerShdw blurRad="38100" dist="38100" dir="2700000" algn="tl">
                    <a:srgbClr val="000000">
                      <a:alpha val="43137"/>
                    </a:srgbClr>
                  </a:outerShdw>
                </a:effectLst>
              </a:rPr>
              <a:t>με φυσιολογική</a:t>
            </a:r>
            <a:r>
              <a:rPr lang="en-US" sz="2200" dirty="0" smtClean="0">
                <a:effectLst>
                  <a:outerShdw blurRad="38100" dist="38100" dir="2700000" algn="tl">
                    <a:srgbClr val="000000">
                      <a:alpha val="43137"/>
                    </a:srgbClr>
                  </a:outerShdw>
                </a:effectLst>
              </a:rPr>
              <a:t>, </a:t>
            </a:r>
            <a:r>
              <a:rPr lang="el-GR" sz="2200" dirty="0" smtClean="0">
                <a:effectLst>
                  <a:outerShdw blurRad="38100" dist="38100" dir="2700000" algn="tl">
                    <a:srgbClr val="000000">
                      <a:alpha val="43137"/>
                    </a:srgbClr>
                  </a:outerShdw>
                </a:effectLst>
              </a:rPr>
              <a:t>πλήρη σπερματογένεση</a:t>
            </a:r>
            <a:r>
              <a:rPr lang="en-US" sz="2200" dirty="0" smtClean="0">
                <a:effectLst>
                  <a:outerShdw blurRad="38100" dist="38100" dir="2700000" algn="tl">
                    <a:srgbClr val="000000">
                      <a:alpha val="43137"/>
                    </a:srgbClr>
                  </a:outerShdw>
                </a:effectLst>
              </a:rPr>
              <a:t>)</a:t>
            </a:r>
            <a:r>
              <a:rPr lang="el-GR" sz="2200" dirty="0" smtClean="0">
                <a:effectLst>
                  <a:outerShdw blurRad="38100" dist="38100" dir="2700000" algn="tl">
                    <a:srgbClr val="000000">
                      <a:alpha val="43137"/>
                    </a:srgbClr>
                  </a:outerShdw>
                </a:effectLst>
              </a:rPr>
              <a:t>. </a:t>
            </a:r>
            <a:r>
              <a:rPr lang="el-GR" sz="2200" dirty="0" smtClean="0"/>
              <a:t>Τίθεται υπό σκέψη  ένα  </a:t>
            </a:r>
            <a:r>
              <a:rPr lang="el-GR" sz="2200" b="1" spc="600" dirty="0" smtClean="0">
                <a:effectLst>
                  <a:outerShdw blurRad="38100" dist="38100" dir="2700000" algn="tl">
                    <a:srgbClr val="000000">
                      <a:alpha val="43137"/>
                    </a:srgbClr>
                  </a:outerShdw>
                </a:effectLst>
              </a:rPr>
              <a:t>μικτό</a:t>
            </a:r>
            <a:r>
              <a:rPr lang="el-GR" sz="2200" dirty="0" smtClean="0"/>
              <a:t> πρότυπο </a:t>
            </a:r>
            <a:r>
              <a:rPr lang="el-GR" sz="2200" b="1" dirty="0" smtClean="0"/>
              <a:t>υποσπερματογένεσης</a:t>
            </a:r>
            <a:r>
              <a:rPr lang="el-GR" sz="2200" dirty="0" smtClean="0"/>
              <a:t> στο οποίο  πρέπει να αναφερθεί η </a:t>
            </a:r>
            <a:r>
              <a:rPr lang="el-GR" sz="2200" b="1" dirty="0" smtClean="0"/>
              <a:t>παρουσία των σωληναρίων με κύτταρα </a:t>
            </a:r>
            <a:r>
              <a:rPr lang="en-US" sz="2200" b="1" dirty="0" err="1" smtClean="0"/>
              <a:t>Sertoli</a:t>
            </a:r>
            <a:r>
              <a:rPr lang="en-US" sz="2200" b="1" dirty="0" smtClean="0"/>
              <a:t> </a:t>
            </a:r>
            <a:r>
              <a:rPr lang="el-GR" sz="2200" b="1" dirty="0" smtClean="0"/>
              <a:t>μόνο</a:t>
            </a:r>
            <a:r>
              <a:rPr lang="el-GR" sz="2200" dirty="0" smtClean="0"/>
              <a:t>, καθώς και να εξαχθεί  ένα </a:t>
            </a:r>
            <a:r>
              <a:rPr lang="el-GR" sz="2200" b="1" dirty="0" smtClean="0"/>
              <a:t>σχετικό ποσοστό</a:t>
            </a:r>
            <a:r>
              <a:rPr lang="el-GR" sz="2200" dirty="0" smtClean="0"/>
              <a:t>. ( Α-Η, Χ 200 )</a:t>
            </a:r>
            <a:endParaRPr lang="el-GR" sz="2200" dirty="0"/>
          </a:p>
        </p:txBody>
      </p:sp>
      <p:pic>
        <p:nvPicPr>
          <p:cNvPr id="106498" name="Picture 2" descr="C:\Users\ΤΑΝΙΑ\Desktop\Καταγραφή.JPG"/>
          <p:cNvPicPr>
            <a:picLocks noChangeAspect="1" noChangeArrowheads="1"/>
          </p:cNvPicPr>
          <p:nvPr/>
        </p:nvPicPr>
        <p:blipFill>
          <a:blip r:embed="rId2" cstate="print"/>
          <a:srcRect/>
          <a:stretch>
            <a:fillRect/>
          </a:stretch>
        </p:blipFill>
        <p:spPr bwMode="auto">
          <a:xfrm>
            <a:off x="1475656" y="1628800"/>
            <a:ext cx="6295024" cy="5229200"/>
          </a:xfrm>
          <a:prstGeom prst="rect">
            <a:avLst/>
          </a:prstGeom>
          <a:noFill/>
        </p:spPr>
      </p:pic>
      <p:sp>
        <p:nvSpPr>
          <p:cNvPr id="4" name="3 - Αστέρι 4 ακτινών"/>
          <p:cNvSpPr/>
          <p:nvPr/>
        </p:nvSpPr>
        <p:spPr>
          <a:xfrm rot="19783416">
            <a:off x="2125465" y="2171200"/>
            <a:ext cx="249510" cy="360040"/>
          </a:xfrm>
          <a:prstGeom prst="star4">
            <a:avLst>
              <a:gd name="adj" fmla="val 243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2050" name="Ink 2"/>
              <p14:cNvContentPartPr>
                <a14:cpLocks xmlns:a14="http://schemas.microsoft.com/office/drawing/2010/main" noRot="1" noChangeAspect="1" noEditPoints="1" noChangeArrowheads="1" noChangeShapeType="1"/>
              </p14:cNvContentPartPr>
              <p14:nvPr/>
            </p14:nvContentPartPr>
            <p14:xfrm>
              <a:off x="5759450" y="2919413"/>
              <a:ext cx="80963" cy="36512"/>
            </p14:xfrm>
          </p:contentPart>
        </mc:Choice>
        <mc:Fallback xmlns="">
          <p:pic>
            <p:nvPicPr>
              <p:cNvPr id="2050" name="Ink 2"/>
              <p:cNvPicPr>
                <a:picLocks noRot="1" noChangeAspect="1" noEditPoints="1" noChangeArrowheads="1" noChangeShapeType="1"/>
              </p:cNvPicPr>
              <p:nvPr/>
            </p:nvPicPr>
            <p:blipFill>
              <a:blip r:embed="rId4"/>
              <a:stretch>
                <a:fillRect/>
              </a:stretch>
            </p:blipFill>
            <p:spPr>
              <a:xfrm>
                <a:off x="5743617" y="2855788"/>
                <a:ext cx="112629" cy="16412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3"/>
              <p14:cNvContentPartPr>
                <a14:cpLocks xmlns:a14="http://schemas.microsoft.com/office/drawing/2010/main" noRot="1" noChangeAspect="1" noEditPoints="1" noChangeArrowheads="1" noChangeShapeType="1"/>
              </p14:cNvContentPartPr>
              <p14:nvPr/>
            </p14:nvContentPartPr>
            <p14:xfrm>
              <a:off x="3983038" y="3875088"/>
              <a:ext cx="53975" cy="9525"/>
            </p14:xfrm>
          </p:contentPart>
        </mc:Choice>
        <mc:Fallback xmlns="">
          <p:pic>
            <p:nvPicPr>
              <p:cNvPr id="2051" name="Ink 3"/>
              <p:cNvPicPr>
                <a:picLocks noRot="1" noChangeAspect="1" noEditPoints="1" noChangeArrowheads="1" noChangeShapeType="1"/>
              </p:cNvPicPr>
              <p:nvPr/>
            </p:nvPicPr>
            <p:blipFill>
              <a:blip r:embed="rId6"/>
              <a:stretch>
                <a:fillRect/>
              </a:stretch>
            </p:blipFill>
            <p:spPr>
              <a:xfrm>
                <a:off x="3967205" y="3810611"/>
                <a:ext cx="85640" cy="13847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4"/>
              <p14:cNvContentPartPr>
                <a14:cpLocks xmlns:a14="http://schemas.microsoft.com/office/drawing/2010/main" noRot="1" noChangeAspect="1" noEditPoints="1" noChangeArrowheads="1" noChangeShapeType="1"/>
              </p14:cNvContentPartPr>
              <p14:nvPr/>
            </p14:nvContentPartPr>
            <p14:xfrm>
              <a:off x="5813425" y="3330575"/>
              <a:ext cx="44450" cy="19050"/>
            </p14:xfrm>
          </p:contentPart>
        </mc:Choice>
        <mc:Fallback xmlns="">
          <p:pic>
            <p:nvPicPr>
              <p:cNvPr id="2052" name="Ink 4"/>
              <p:cNvPicPr>
                <a:picLocks noRot="1" noChangeAspect="1" noEditPoints="1" noChangeArrowheads="1" noChangeShapeType="1"/>
              </p:cNvPicPr>
              <p:nvPr/>
            </p:nvPicPr>
            <p:blipFill>
              <a:blip r:embed="rId8"/>
              <a:stretch>
                <a:fillRect/>
              </a:stretch>
            </p:blipFill>
            <p:spPr>
              <a:xfrm>
                <a:off x="5797524" y="3267315"/>
                <a:ext cx="76252" cy="14557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Autofit/>
          </a:bodyPr>
          <a:lstStyle/>
          <a:p>
            <a:r>
              <a:rPr lang="el-GR" sz="3200" dirty="0" smtClean="0">
                <a:effectLst>
                  <a:outerShdw blurRad="38100" dist="38100" dir="2700000" algn="tl">
                    <a:srgbClr val="000000">
                      <a:alpha val="43137"/>
                    </a:srgbClr>
                  </a:outerShdw>
                </a:effectLst>
              </a:rPr>
              <a:t>Παθολογικές</a:t>
            </a:r>
            <a:r>
              <a:rPr lang="el-GR" sz="3200" dirty="0" smtClean="0"/>
              <a:t>  </a:t>
            </a:r>
            <a:r>
              <a:rPr lang="el-GR" sz="3200" dirty="0" err="1" smtClean="0"/>
              <a:t>σπερματίδες</a:t>
            </a:r>
            <a:r>
              <a:rPr lang="el-GR" sz="3200" dirty="0" smtClean="0"/>
              <a:t>, με στοιχεία ωρίμανσης  μεν, αλλά  με  ανώμαλα </a:t>
            </a:r>
            <a:r>
              <a:rPr lang="el-GR" sz="3200" dirty="0" err="1" smtClean="0"/>
              <a:t>επιμηκυσμένες</a:t>
            </a:r>
            <a:r>
              <a:rPr lang="el-GR" sz="3200" dirty="0" smtClean="0"/>
              <a:t> </a:t>
            </a:r>
            <a:r>
              <a:rPr lang="el-GR" sz="3200" b="1" dirty="0" smtClean="0"/>
              <a:t>κεφαλές</a:t>
            </a:r>
            <a:r>
              <a:rPr lang="el-GR" sz="3200" dirty="0" smtClean="0"/>
              <a:t>. </a:t>
            </a:r>
            <a:endParaRPr lang="el-GR" sz="3200" dirty="0"/>
          </a:p>
        </p:txBody>
      </p:sp>
      <p:pic>
        <p:nvPicPr>
          <p:cNvPr id="77826" name="Picture 2" descr="http://www.expertconsultbook.com/expertconsult/b/bbmapAsset?appID=NGE&amp;isbn=978-0-323-01970-5&amp;eid=4-u1.0-B978-0-323-01970-5..50014-2..gr113&amp;assetType=full"/>
          <p:cNvPicPr>
            <a:picLocks noChangeAspect="1" noChangeArrowheads="1"/>
          </p:cNvPicPr>
          <p:nvPr/>
        </p:nvPicPr>
        <p:blipFill>
          <a:blip r:embed="rId2" cstate="print"/>
          <a:srcRect/>
          <a:stretch>
            <a:fillRect/>
          </a:stretch>
        </p:blipFill>
        <p:spPr bwMode="auto">
          <a:xfrm>
            <a:off x="1071538" y="1214422"/>
            <a:ext cx="7334269" cy="550070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074" name="Ink 2"/>
              <p14:cNvContentPartPr>
                <a14:cpLocks xmlns:a14="http://schemas.microsoft.com/office/drawing/2010/main" noRot="1" noChangeAspect="1" noEditPoints="1" noChangeArrowheads="1" noChangeShapeType="1"/>
              </p14:cNvContentPartPr>
              <p14:nvPr/>
            </p14:nvContentPartPr>
            <p14:xfrm>
              <a:off x="6911975" y="214313"/>
              <a:ext cx="2089150" cy="285750"/>
            </p14:xfrm>
          </p:contentPart>
        </mc:Choice>
        <mc:Fallback xmlns="">
          <p:pic>
            <p:nvPicPr>
              <p:cNvPr id="3074" name="Ink 2"/>
              <p:cNvPicPr>
                <a:picLocks noRot="1" noChangeAspect="1" noEditPoints="1" noChangeArrowheads="1" noChangeShapeType="1"/>
              </p:cNvPicPr>
              <p:nvPr/>
            </p:nvPicPr>
            <p:blipFill>
              <a:blip r:embed="rId4"/>
              <a:stretch>
                <a:fillRect/>
              </a:stretch>
            </p:blipFill>
            <p:spPr>
              <a:xfrm>
                <a:off x="6896134" y="150893"/>
                <a:ext cx="2120831" cy="4125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3"/>
              <p14:cNvContentPartPr>
                <a14:cpLocks xmlns:a14="http://schemas.microsoft.com/office/drawing/2010/main" noRot="1" noChangeAspect="1" noEditPoints="1" noChangeArrowheads="1" noChangeShapeType="1"/>
              </p14:cNvContentPartPr>
              <p14:nvPr/>
            </p14:nvContentPartPr>
            <p14:xfrm>
              <a:off x="7348538" y="392113"/>
              <a:ext cx="938212" cy="19050"/>
            </p14:xfrm>
          </p:contentPart>
        </mc:Choice>
        <mc:Fallback xmlns="">
          <p:pic>
            <p:nvPicPr>
              <p:cNvPr id="3075" name="Ink 3"/>
              <p:cNvPicPr>
                <a:picLocks noRot="1" noChangeAspect="1" noEditPoints="1" noChangeArrowheads="1" noChangeShapeType="1"/>
              </p:cNvPicPr>
              <p:nvPr/>
            </p:nvPicPr>
            <p:blipFill>
              <a:blip r:embed="rId6"/>
              <a:stretch>
                <a:fillRect/>
              </a:stretch>
            </p:blipFill>
            <p:spPr>
              <a:xfrm>
                <a:off x="7332697" y="328853"/>
                <a:ext cx="969894" cy="145930"/>
              </a:xfrm>
              <a:prstGeom prst="rect">
                <a:avLst/>
              </a:prstGeom>
            </p:spPr>
          </p:pic>
        </mc:Fallback>
      </mc:AlternateContent>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a:bodyPr>
          <a:lstStyle/>
          <a:p>
            <a:r>
              <a:rPr lang="el-GR" sz="2400" dirty="0" smtClean="0"/>
              <a:t>Ασθενής 30 ετών με </a:t>
            </a:r>
            <a:r>
              <a:rPr lang="el-GR" sz="2400" dirty="0" err="1" smtClean="0"/>
              <a:t>κιρσοκήλη</a:t>
            </a:r>
            <a:r>
              <a:rPr lang="el-GR" sz="2400" dirty="0" smtClean="0"/>
              <a:t>. </a:t>
            </a:r>
            <a:r>
              <a:rPr lang="el-GR" sz="2400" dirty="0" err="1" smtClean="0"/>
              <a:t>Υποσπερματογένεση</a:t>
            </a:r>
            <a:r>
              <a:rPr lang="el-GR" sz="2400" dirty="0" smtClean="0"/>
              <a:t>.</a:t>
            </a:r>
            <a:br>
              <a:rPr lang="el-GR" sz="2400" dirty="0" smtClean="0"/>
            </a:br>
            <a:r>
              <a:rPr lang="el-GR" sz="2400" dirty="0" smtClean="0"/>
              <a:t> Ήπια πάχυνση της βασικής μεμβράνης, απόσπαση/αποφολίδωση, </a:t>
            </a:r>
            <a:br>
              <a:rPr lang="el-GR" sz="2400" dirty="0" smtClean="0"/>
            </a:br>
            <a:r>
              <a:rPr lang="el-GR" sz="2400" dirty="0" smtClean="0"/>
              <a:t>αταξία στην ωρίμανση. Αναγνώριση ώριμων </a:t>
            </a:r>
            <a:r>
              <a:rPr lang="el-GR" sz="2400" dirty="0" err="1" smtClean="0"/>
              <a:t>σπερματίδων</a:t>
            </a:r>
            <a:r>
              <a:rPr lang="el-GR" sz="2400" dirty="0" smtClean="0"/>
              <a:t>.</a:t>
            </a:r>
            <a:endParaRPr lang="el-GR" sz="2400" dirty="0"/>
          </a:p>
        </p:txBody>
      </p:sp>
      <p:pic>
        <p:nvPicPr>
          <p:cNvPr id="23554" name="Picture 2" descr="C:\Documents and Settings\Administrator\Επιφάνεια εργασίας\LAZARIS\scan0003.jpg"/>
          <p:cNvPicPr>
            <a:picLocks noGrp="1" noChangeAspect="1" noChangeArrowheads="1"/>
          </p:cNvPicPr>
          <p:nvPr>
            <p:ph idx="1"/>
          </p:nvPr>
        </p:nvPicPr>
        <p:blipFill>
          <a:blip r:embed="rId2" cstate="print"/>
          <a:srcRect/>
          <a:stretch>
            <a:fillRect/>
          </a:stretch>
        </p:blipFill>
        <p:spPr bwMode="auto">
          <a:xfrm>
            <a:off x="683568" y="1196752"/>
            <a:ext cx="7806507" cy="5400600"/>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4098" name="Ink 2"/>
              <p14:cNvContentPartPr>
                <a14:cpLocks xmlns:a14="http://schemas.microsoft.com/office/drawing/2010/main" noRot="1" noChangeAspect="1" noEditPoints="1" noChangeArrowheads="1" noChangeShapeType="1"/>
              </p14:cNvContentPartPr>
              <p14:nvPr/>
            </p14:nvContentPartPr>
            <p14:xfrm>
              <a:off x="4803775" y="5348288"/>
              <a:ext cx="179388" cy="144462"/>
            </p14:xfrm>
          </p:contentPart>
        </mc:Choice>
        <mc:Fallback xmlns="">
          <p:pic>
            <p:nvPicPr>
              <p:cNvPr id="4098" name="Ink 2"/>
              <p:cNvPicPr>
                <a:picLocks noRot="1" noChangeAspect="1" noEditPoints="1" noChangeArrowheads="1" noChangeShapeType="1"/>
              </p:cNvPicPr>
              <p:nvPr/>
            </p:nvPicPr>
            <p:blipFill>
              <a:blip r:embed="rId4"/>
              <a:stretch>
                <a:fillRect/>
              </a:stretch>
            </p:blipFill>
            <p:spPr>
              <a:xfrm>
                <a:off x="4787925" y="5284883"/>
                <a:ext cx="211087" cy="27127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099" name="Ink 3"/>
              <p14:cNvContentPartPr>
                <a14:cpLocks xmlns:a14="http://schemas.microsoft.com/office/drawing/2010/main" noRot="1" noChangeAspect="1" noEditPoints="1" noChangeArrowheads="1" noChangeShapeType="1"/>
              </p14:cNvContentPartPr>
              <p14:nvPr/>
            </p14:nvContentPartPr>
            <p14:xfrm>
              <a:off x="4679950" y="5537200"/>
              <a:ext cx="123825" cy="98425"/>
            </p14:xfrm>
          </p:contentPart>
        </mc:Choice>
        <mc:Fallback xmlns="">
          <p:pic>
            <p:nvPicPr>
              <p:cNvPr id="4099" name="Ink 3"/>
              <p:cNvPicPr>
                <a:picLocks noRot="1" noChangeAspect="1" noEditPoints="1" noChangeArrowheads="1" noChangeShapeType="1"/>
              </p:cNvPicPr>
              <p:nvPr/>
            </p:nvPicPr>
            <p:blipFill>
              <a:blip r:embed="rId6"/>
              <a:stretch>
                <a:fillRect/>
              </a:stretch>
            </p:blipFill>
            <p:spPr>
              <a:xfrm>
                <a:off x="4664158" y="5473619"/>
                <a:ext cx="155409" cy="22558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00" name="Ink 4"/>
              <p14:cNvContentPartPr>
                <a14:cpLocks xmlns:a14="http://schemas.microsoft.com/office/drawing/2010/main" noRot="1" noChangeAspect="1" noEditPoints="1" noChangeArrowheads="1" noChangeShapeType="1"/>
              </p14:cNvContentPartPr>
              <p14:nvPr/>
            </p14:nvContentPartPr>
            <p14:xfrm>
              <a:off x="3724275" y="5313363"/>
              <a:ext cx="88900" cy="26987"/>
            </p14:xfrm>
          </p:contentPart>
        </mc:Choice>
        <mc:Fallback xmlns="">
          <p:pic>
            <p:nvPicPr>
              <p:cNvPr id="4100" name="Ink 4"/>
              <p:cNvPicPr>
                <a:picLocks noRot="1" noChangeAspect="1" noEditPoints="1" noChangeArrowheads="1" noChangeShapeType="1"/>
              </p:cNvPicPr>
              <p:nvPr/>
            </p:nvPicPr>
            <p:blipFill>
              <a:blip r:embed="rId8"/>
              <a:stretch>
                <a:fillRect/>
              </a:stretch>
            </p:blipFill>
            <p:spPr>
              <a:xfrm>
                <a:off x="3708439" y="5249674"/>
                <a:ext cx="120573" cy="15436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01" name="Ink 5"/>
              <p14:cNvContentPartPr>
                <a14:cpLocks xmlns:a14="http://schemas.microsoft.com/office/drawing/2010/main" noRot="1" noChangeAspect="1" noEditPoints="1" noChangeArrowheads="1" noChangeShapeType="1"/>
              </p14:cNvContentPartPr>
              <p14:nvPr/>
            </p14:nvContentPartPr>
            <p14:xfrm>
              <a:off x="2982913" y="5367338"/>
              <a:ext cx="80962" cy="17462"/>
            </p14:xfrm>
          </p:contentPart>
        </mc:Choice>
        <mc:Fallback xmlns="">
          <p:pic>
            <p:nvPicPr>
              <p:cNvPr id="4101" name="Ink 5"/>
              <p:cNvPicPr>
                <a:picLocks noRot="1" noChangeAspect="1" noEditPoints="1" noChangeArrowheads="1" noChangeShapeType="1"/>
              </p:cNvPicPr>
              <p:nvPr/>
            </p:nvPicPr>
            <p:blipFill>
              <a:blip r:embed="rId10"/>
              <a:stretch>
                <a:fillRect/>
              </a:stretch>
            </p:blipFill>
            <p:spPr>
              <a:xfrm>
                <a:off x="2967010" y="5302947"/>
                <a:ext cx="112769" cy="14624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02" name="Ink 6"/>
              <p14:cNvContentPartPr>
                <a14:cpLocks xmlns:a14="http://schemas.microsoft.com/office/drawing/2010/main" noRot="1" noChangeAspect="1" noEditPoints="1" noChangeArrowheads="1" noChangeShapeType="1"/>
              </p14:cNvContentPartPr>
              <p14:nvPr/>
            </p14:nvContentPartPr>
            <p14:xfrm>
              <a:off x="3071813" y="4518025"/>
              <a:ext cx="142875" cy="9525"/>
            </p14:xfrm>
          </p:contentPart>
        </mc:Choice>
        <mc:Fallback xmlns="">
          <p:pic>
            <p:nvPicPr>
              <p:cNvPr id="4102" name="Ink 6"/>
              <p:cNvPicPr>
                <a:picLocks noRot="1" noChangeAspect="1" noEditPoints="1" noChangeArrowheads="1" noChangeShapeType="1"/>
              </p:cNvPicPr>
              <p:nvPr/>
            </p:nvPicPr>
            <p:blipFill>
              <a:blip r:embed="rId12"/>
              <a:stretch>
                <a:fillRect/>
              </a:stretch>
            </p:blipFill>
            <p:spPr>
              <a:xfrm>
                <a:off x="3055978" y="4453182"/>
                <a:ext cx="174545" cy="139212"/>
              </a:xfrm>
              <a:prstGeom prst="rect">
                <a:avLst/>
              </a:prstGeom>
            </p:spPr>
          </p:pic>
        </mc:Fallback>
      </mc:AlternateContent>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3200" dirty="0" smtClean="0"/>
              <a:t>ΥΠΟΣΠΕΡΜΑΤΟΓΕΝΕΣΗ  </a:t>
            </a:r>
            <a:r>
              <a:rPr lang="en-US" sz="3200" dirty="0" smtClean="0"/>
              <a:t>: </a:t>
            </a:r>
            <a:r>
              <a:rPr lang="el-GR" sz="3200" dirty="0" smtClean="0"/>
              <a:t> </a:t>
            </a:r>
            <a:r>
              <a:rPr lang="el-GR" sz="3200" dirty="0" smtClean="0">
                <a:effectLst>
                  <a:outerShdw blurRad="38100" dist="38100" dir="2700000" algn="tl">
                    <a:srgbClr val="000000">
                      <a:alpha val="43137"/>
                    </a:srgbClr>
                  </a:outerShdw>
                </a:effectLst>
              </a:rPr>
              <a:t>ΒΑΣΙΚΑ</a:t>
            </a:r>
            <a:r>
              <a:rPr lang="el-GR" sz="3200" dirty="0" smtClean="0"/>
              <a:t> ΣΗΜΕΙΑ</a:t>
            </a:r>
            <a:endParaRPr lang="el-GR" sz="3200" dirty="0"/>
          </a:p>
        </p:txBody>
      </p:sp>
      <p:sp>
        <p:nvSpPr>
          <p:cNvPr id="3" name="2 - Θέση περιεχομένου"/>
          <p:cNvSpPr>
            <a:spLocks noGrp="1"/>
          </p:cNvSpPr>
          <p:nvPr>
            <p:ph idx="1"/>
          </p:nvPr>
        </p:nvSpPr>
        <p:spPr>
          <a:xfrm>
            <a:off x="0" y="692696"/>
            <a:ext cx="9144000" cy="6165304"/>
          </a:xfrm>
        </p:spPr>
        <p:txBody>
          <a:bodyPr>
            <a:normAutofit fontScale="85000" lnSpcReduction="10000"/>
          </a:bodyPr>
          <a:lstStyle/>
          <a:p>
            <a:r>
              <a:rPr lang="el-GR" dirty="0" smtClean="0"/>
              <a:t>Η </a:t>
            </a:r>
            <a:r>
              <a:rPr lang="el-GR" u="sng" dirty="0" smtClean="0"/>
              <a:t>ανεύρεση </a:t>
            </a:r>
            <a:r>
              <a:rPr lang="el-GR" b="1" u="sng" spc="600" dirty="0" smtClean="0"/>
              <a:t>ώριμης</a:t>
            </a:r>
            <a:r>
              <a:rPr lang="el-GR" u="sng" dirty="0" smtClean="0"/>
              <a:t> ( όχι στρογγυλής ) σπερματίδης σε οποιοδήποτε ορχικό σωληνάριο</a:t>
            </a:r>
            <a:r>
              <a:rPr lang="el-GR" dirty="0" smtClean="0"/>
              <a:t>  υποδηλώνει συμπλήρωση της σπερματογένεσης και συνιστά κομβικό σημείο για τη διάγνωση του προτύπου της υποσπερματογένεσης, μιας διαταραχής όπου παρατηρείται, έστω εστιακά, </a:t>
            </a:r>
            <a:r>
              <a:rPr lang="el-GR" dirty="0" smtClean="0">
                <a:effectLst>
                  <a:outerShdw blurRad="38100" dist="38100" dir="2700000" algn="tl">
                    <a:srgbClr val="000000">
                      <a:alpha val="43137"/>
                    </a:srgbClr>
                  </a:outerShdw>
                </a:effectLst>
              </a:rPr>
              <a:t>πλήρης ωρίμ</a:t>
            </a:r>
            <a:r>
              <a:rPr lang="el-GR" dirty="0" smtClean="0"/>
              <a:t>ανση αλλά ο </a:t>
            </a:r>
            <a:r>
              <a:rPr lang="el-GR" dirty="0" smtClean="0">
                <a:effectLst>
                  <a:outerShdw blurRad="38100" dist="38100" dir="2700000" algn="tl">
                    <a:srgbClr val="000000">
                      <a:alpha val="43137"/>
                    </a:srgbClr>
                  </a:outerShdw>
                </a:effectLst>
              </a:rPr>
              <a:t>ολικός αριθμός των γεννητικών κυττάρων είναι μειωμένος</a:t>
            </a:r>
            <a:r>
              <a:rPr lang="el-GR" dirty="0" smtClean="0"/>
              <a:t>.</a:t>
            </a:r>
          </a:p>
          <a:p>
            <a:r>
              <a:rPr lang="el-GR" dirty="0" smtClean="0"/>
              <a:t>Συνήθως το </a:t>
            </a:r>
            <a:r>
              <a:rPr lang="el-GR" dirty="0" smtClean="0">
                <a:effectLst>
                  <a:outerShdw blurRad="38100" dist="38100" dir="2700000" algn="tl">
                    <a:srgbClr val="000000">
                      <a:alpha val="43137"/>
                    </a:srgbClr>
                  </a:outerShdw>
                </a:effectLst>
              </a:rPr>
              <a:t>πρότυπο της υποσπερματογένεσης</a:t>
            </a:r>
            <a:r>
              <a:rPr lang="el-GR" dirty="0" smtClean="0"/>
              <a:t> </a:t>
            </a:r>
            <a:r>
              <a:rPr lang="el-GR" i="1" dirty="0" smtClean="0">
                <a:effectLst>
                  <a:outerShdw blurRad="38100" dist="38100" dir="2700000" algn="tl">
                    <a:srgbClr val="000000">
                      <a:alpha val="43137"/>
                    </a:srgbClr>
                  </a:outerShdw>
                </a:effectLst>
              </a:rPr>
              <a:t>δεν</a:t>
            </a:r>
            <a:r>
              <a:rPr lang="el-GR" dirty="0" smtClean="0"/>
              <a:t> αφορά </a:t>
            </a:r>
            <a:r>
              <a:rPr lang="el-GR" i="1" dirty="0" smtClean="0">
                <a:effectLst>
                  <a:outerShdw blurRad="38100" dist="38100" dir="2700000" algn="tl">
                    <a:srgbClr val="000000">
                      <a:alpha val="43137"/>
                    </a:srgbClr>
                  </a:outerShdw>
                </a:effectLst>
              </a:rPr>
              <a:t>ομοιόμορφα</a:t>
            </a:r>
            <a:r>
              <a:rPr lang="el-GR" dirty="0" smtClean="0"/>
              <a:t> τα σωληνάρια αλλά </a:t>
            </a:r>
            <a:r>
              <a:rPr lang="el-GR" dirty="0" smtClean="0">
                <a:effectLst>
                  <a:outerShdw blurRad="38100" dist="38100" dir="2700000" algn="tl">
                    <a:srgbClr val="000000">
                      <a:alpha val="43137"/>
                    </a:srgbClr>
                  </a:outerShdw>
                </a:effectLst>
              </a:rPr>
              <a:t>ποικιλόμορφα,</a:t>
            </a:r>
            <a:r>
              <a:rPr lang="el-GR" dirty="0" smtClean="0"/>
              <a:t> με ορισμένα σωληνάρια είτε μόνο με κύτταρα </a:t>
            </a:r>
            <a:r>
              <a:rPr lang="en-US" dirty="0" err="1" smtClean="0"/>
              <a:t>Sertoli</a:t>
            </a:r>
            <a:r>
              <a:rPr lang="en-US" dirty="0" smtClean="0"/>
              <a:t> </a:t>
            </a:r>
            <a:r>
              <a:rPr lang="el-GR" dirty="0" smtClean="0"/>
              <a:t>είτε </a:t>
            </a:r>
            <a:r>
              <a:rPr lang="el-GR" dirty="0" err="1" smtClean="0"/>
              <a:t>υαλοειδοποιημένα</a:t>
            </a:r>
            <a:r>
              <a:rPr lang="el-GR" dirty="0" smtClean="0"/>
              <a:t> (</a:t>
            </a:r>
            <a:r>
              <a:rPr lang="el-GR" dirty="0" smtClean="0">
                <a:effectLst>
                  <a:outerShdw blurRad="38100" dist="38100" dir="2700000" algn="tl">
                    <a:srgbClr val="000000">
                      <a:alpha val="43137"/>
                    </a:srgbClr>
                  </a:outerShdw>
                </a:effectLst>
              </a:rPr>
              <a:t>μικτό πρότυπο</a:t>
            </a:r>
            <a:r>
              <a:rPr lang="el-GR" dirty="0" smtClean="0"/>
              <a:t>). Επίσης, στο πρότυπο αυτό παρατηρείται αυξημένος αριθμός σωληναρίων μικρού διαμετρήματος και, λόγω των συμπαρομαρτουσών διαταραχών στην αρχιτεκτονική της ωρίμανσης των γεννητικών κυττάρων, </a:t>
            </a:r>
            <a:r>
              <a:rPr lang="el-GR" dirty="0" smtClean="0">
                <a:effectLst>
                  <a:outerShdw blurRad="38100" dist="38100" dir="2700000" algn="tl">
                    <a:srgbClr val="000000">
                      <a:alpha val="43137"/>
                    </a:srgbClr>
                  </a:outerShdw>
                </a:effectLst>
              </a:rPr>
              <a:t>πρώιμες μορφές </a:t>
            </a:r>
            <a:r>
              <a:rPr lang="el-GR" dirty="0" smtClean="0"/>
              <a:t>γεννητικών κυττάρων μπορεί να </a:t>
            </a:r>
            <a:r>
              <a:rPr lang="el-GR" dirty="0" smtClean="0">
                <a:effectLst>
                  <a:outerShdw blurRad="38100" dist="38100" dir="2700000" algn="tl">
                    <a:srgbClr val="000000">
                      <a:alpha val="43137"/>
                    </a:srgbClr>
                  </a:outerShdw>
                </a:effectLst>
              </a:rPr>
              <a:t>αποφολιδώνονται </a:t>
            </a:r>
            <a:r>
              <a:rPr lang="el-GR" dirty="0" smtClean="0"/>
              <a:t>στους </a:t>
            </a:r>
            <a:r>
              <a:rPr lang="el-GR" dirty="0" smtClean="0">
                <a:effectLst>
                  <a:outerShdw blurRad="38100" dist="38100" dir="2700000" algn="tl">
                    <a:srgbClr val="000000">
                      <a:alpha val="43137"/>
                    </a:srgbClr>
                  </a:outerShdw>
                </a:effectLst>
              </a:rPr>
              <a:t>αυλούς</a:t>
            </a:r>
            <a:r>
              <a:rPr lang="el-GR" dirty="0" smtClean="0"/>
              <a:t> των σωληναρίων.</a:t>
            </a:r>
            <a:endParaRPr lang="el-GR" dirty="0"/>
          </a:p>
        </p:txBody>
      </p:sp>
      <mc:AlternateContent xmlns:mc="http://schemas.openxmlformats.org/markup-compatibility/2006" xmlns:p14="http://schemas.microsoft.com/office/powerpoint/2010/main">
        <mc:Choice Requires="p14">
          <p:contentPart p14:bwMode="auto" r:id="rId2">
            <p14:nvContentPartPr>
              <p14:cNvPr id="9218" name="Ink 2"/>
              <p14:cNvContentPartPr>
                <a14:cpLocks xmlns:a14="http://schemas.microsoft.com/office/drawing/2010/main" noRot="1" noChangeAspect="1" noEditPoints="1" noChangeArrowheads="1" noChangeShapeType="1"/>
              </p14:cNvContentPartPr>
              <p14:nvPr/>
            </p14:nvContentPartPr>
            <p14:xfrm>
              <a:off x="2205038" y="820738"/>
              <a:ext cx="1393825" cy="198437"/>
            </p14:xfrm>
          </p:contentPart>
        </mc:Choice>
        <mc:Fallback xmlns="">
          <p:pic>
            <p:nvPicPr>
              <p:cNvPr id="9218" name="Ink 2"/>
              <p:cNvPicPr>
                <a:picLocks noRot="1" noChangeAspect="1" noEditPoints="1" noChangeArrowheads="1" noChangeShapeType="1"/>
              </p:cNvPicPr>
              <p:nvPr/>
            </p:nvPicPr>
            <p:blipFill>
              <a:blip r:embed="rId3"/>
              <a:stretch>
                <a:fillRect/>
              </a:stretch>
            </p:blipFill>
            <p:spPr>
              <a:xfrm>
                <a:off x="2189199" y="756761"/>
                <a:ext cx="1425503" cy="32602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219" name="Ink 3"/>
              <p14:cNvContentPartPr>
                <a14:cpLocks xmlns:a14="http://schemas.microsoft.com/office/drawing/2010/main" noRot="1" noChangeAspect="1" noEditPoints="1" noChangeArrowheads="1" noChangeShapeType="1"/>
              </p14:cNvContentPartPr>
              <p14:nvPr/>
            </p14:nvContentPartPr>
            <p14:xfrm>
              <a:off x="2374900" y="938213"/>
              <a:ext cx="304800" cy="26987"/>
            </p14:xfrm>
          </p:contentPart>
        </mc:Choice>
        <mc:Fallback xmlns="">
          <p:pic>
            <p:nvPicPr>
              <p:cNvPr id="9219" name="Ink 3"/>
              <p:cNvPicPr>
                <a:picLocks noRot="1" noChangeAspect="1" noEditPoints="1" noChangeArrowheads="1" noChangeShapeType="1"/>
              </p:cNvPicPr>
              <p:nvPr/>
            </p:nvPicPr>
            <p:blipFill>
              <a:blip r:embed="rId5"/>
              <a:stretch>
                <a:fillRect/>
              </a:stretch>
            </p:blipFill>
            <p:spPr>
              <a:xfrm>
                <a:off x="2359066" y="874884"/>
                <a:ext cx="336827" cy="153646"/>
              </a:xfrm>
              <a:prstGeom prst="rect">
                <a:avLst/>
              </a:prstGeom>
            </p:spPr>
          </p:pic>
        </mc:Fallback>
      </mc:AlternateContent>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sz="3600" dirty="0" smtClean="0"/>
              <a:t>ΑΛΛΟΙΩΣΕΙΣ </a:t>
            </a:r>
            <a:br>
              <a:rPr lang="el-GR" sz="3600" dirty="0" smtClean="0"/>
            </a:br>
            <a:r>
              <a:rPr lang="el-GR" sz="3600" dirty="0" smtClean="0"/>
              <a:t>ΤΟΣΟ ΣΤΟ ΒΑΣΙΚΟ ΟΣΟ ΚΑΙ ΣΤΟ ΠΡΟΑΥΛΙΟ ΔΙΑΜΕΡΙΣΜΑ </a:t>
            </a:r>
            <a:endParaRPr lang="el-GR" sz="3600" dirty="0"/>
          </a:p>
        </p:txBody>
      </p:sp>
      <p:sp>
        <p:nvSpPr>
          <p:cNvPr id="3" name="2 - Θέση περιεχομένου"/>
          <p:cNvSpPr>
            <a:spLocks noGrp="1"/>
          </p:cNvSpPr>
          <p:nvPr>
            <p:ph idx="1"/>
          </p:nvPr>
        </p:nvSpPr>
        <p:spPr>
          <a:xfrm>
            <a:off x="214282" y="1916832"/>
            <a:ext cx="8643998" cy="4209331"/>
          </a:xfrm>
        </p:spPr>
        <p:txBody>
          <a:bodyPr>
            <a:normAutofit fontScale="92500" lnSpcReduction="20000"/>
          </a:bodyPr>
          <a:lstStyle/>
          <a:p>
            <a:r>
              <a:rPr lang="el-GR" dirty="0" smtClean="0"/>
              <a:t>Είναι οι συνηθέστερα αποκαλυπτόμενες σε όρχεις ανδρών με </a:t>
            </a:r>
            <a:r>
              <a:rPr lang="el-GR" dirty="0" err="1" smtClean="0"/>
              <a:t>υπογονιμότητα</a:t>
            </a:r>
            <a:r>
              <a:rPr lang="el-GR" dirty="0" smtClean="0"/>
              <a:t>.</a:t>
            </a:r>
          </a:p>
          <a:p>
            <a:endParaRPr lang="el-GR" dirty="0" smtClean="0"/>
          </a:p>
          <a:p>
            <a:r>
              <a:rPr lang="el-GR" dirty="0" smtClean="0"/>
              <a:t>ΔΥΟ </a:t>
            </a:r>
            <a:r>
              <a:rPr lang="el-GR" b="1" dirty="0" smtClean="0"/>
              <a:t>ΚΥΡΙΕΣ </a:t>
            </a:r>
            <a:r>
              <a:rPr lang="el-GR" dirty="0" smtClean="0"/>
              <a:t>ΔΙΑΓΝΩΣΕΙΣ </a:t>
            </a:r>
          </a:p>
          <a:p>
            <a:endParaRPr lang="el-GR" dirty="0" smtClean="0"/>
          </a:p>
          <a:p>
            <a:r>
              <a:rPr lang="el-GR" dirty="0" smtClean="0"/>
              <a:t>ΥΠΟΣΠΕΡΜΑΤΟΓΕΝΕΣΗ ( πρότυπο </a:t>
            </a:r>
            <a:r>
              <a:rPr lang="el-GR" dirty="0" smtClean="0">
                <a:solidFill>
                  <a:schemeClr val="accent6">
                    <a:lumMod val="50000"/>
                  </a:schemeClr>
                </a:solidFill>
              </a:rPr>
              <a:t>ΙΙ</a:t>
            </a:r>
            <a:r>
              <a:rPr lang="el-GR" dirty="0" smtClean="0"/>
              <a:t> ) </a:t>
            </a:r>
          </a:p>
          <a:p>
            <a:r>
              <a:rPr lang="el-GR" dirty="0" smtClean="0"/>
              <a:t>ΣΠΕΡΜΑΤΟΓΕΝΕΤΙΚΗ ΣΤΑΣΗ  ΣΥΧΝΑ ΣΤΟ ΕΠΙΠΕΔΟ ΤΩΝ ΣΠΕΡΜΑΤΟΓΟΝΙΩΝ Η ΤΩΝ ΠΡΩΤΟΓΕΝΩΝ ΣΠΕΡΜΑΤΟΚΥΤΤΑΡΩΝ ( ΠΡΩΙΜΗ ΑΝΑΣΤΟΛΗ ) [  βλ. αμέσως επόμενο πρότυπο ( πρότυπο </a:t>
            </a:r>
            <a:r>
              <a:rPr lang="el-GR" dirty="0" smtClean="0">
                <a:solidFill>
                  <a:schemeClr val="accent6">
                    <a:lumMod val="50000"/>
                  </a:schemeClr>
                </a:solidFill>
              </a:rPr>
              <a:t>ΙΙΙ</a:t>
            </a:r>
            <a:r>
              <a:rPr lang="el-GR" dirty="0" smtClean="0"/>
              <a:t>) ].</a:t>
            </a: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ΙΙΙ</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692696"/>
            <a:ext cx="9144000" cy="6165304"/>
          </a:xfrm>
        </p:spPr>
        <p:txBody>
          <a:bodyPr>
            <a:normAutofit fontScale="55000" lnSpcReduction="20000"/>
          </a:bodyPr>
          <a:lstStyle/>
          <a:p>
            <a:r>
              <a:rPr lang="el-GR" b="1" dirty="0" smtClean="0"/>
              <a:t>Αναστολή της ωρίμανσης του σπερματικού επιθηλίου ή αναστολή των γεννητικών κυττάρων  ή  στάση της σπερματογένεσης </a:t>
            </a:r>
            <a:r>
              <a:rPr lang="el-GR" dirty="0" smtClean="0"/>
              <a:t>= τα γεννητικά κύτταρα </a:t>
            </a:r>
            <a:r>
              <a:rPr lang="el-GR" b="1" u="sng" dirty="0" smtClean="0">
                <a:effectLst>
                  <a:outerShdw blurRad="38100" dist="38100" dir="2700000" algn="tl">
                    <a:srgbClr val="000000">
                      <a:alpha val="43137"/>
                    </a:srgbClr>
                  </a:outerShdw>
                </a:effectLst>
              </a:rPr>
              <a:t>σε </a:t>
            </a:r>
            <a:r>
              <a:rPr lang="el-GR" b="1" u="sng" spc="600" dirty="0" smtClean="0">
                <a:effectLst>
                  <a:outerShdw blurRad="38100" dist="38100" dir="2700000" algn="tl">
                    <a:srgbClr val="000000">
                      <a:alpha val="43137"/>
                    </a:srgbClr>
                  </a:outerShdw>
                </a:effectLst>
              </a:rPr>
              <a:t>όλα</a:t>
            </a:r>
            <a:r>
              <a:rPr lang="el-GR" dirty="0" smtClean="0"/>
              <a:t>  τα  σπερματικά σωληνάρια ωριμάζουν </a:t>
            </a:r>
            <a:r>
              <a:rPr lang="el-GR" b="1" u="sng" spc="600" dirty="0" smtClean="0"/>
              <a:t>μόνο</a:t>
            </a:r>
            <a:r>
              <a:rPr lang="el-GR" b="1" dirty="0" smtClean="0"/>
              <a:t> μέχρις ενός σταδίου, αναλόγως του οποίου η ανάκτηση γόνιμου σπέρματος κυμαίνεται από 14% ( για το επίπεδο σπερματογονίου/πρωτογενούς σπερματοκυττάρου, πρώιμη αναστολή)  έως  46 %  [ για το επίπεδο ωριμότερων μορφών π.χ. στρογγυλών  (ανώριμων) σπερματίδων, όψιμη αναστολή]</a:t>
            </a:r>
            <a:r>
              <a:rPr lang="el-GR" dirty="0" smtClean="0"/>
              <a:t>.</a:t>
            </a:r>
          </a:p>
          <a:p>
            <a:r>
              <a:rPr lang="el-GR" dirty="0" smtClean="0"/>
              <a:t>Το πρότυπο αυτό δυνητικώς </a:t>
            </a:r>
            <a:r>
              <a:rPr lang="el-GR" b="1" dirty="0" smtClean="0"/>
              <a:t>συνοδεύει</a:t>
            </a:r>
            <a:r>
              <a:rPr lang="el-GR" dirty="0" smtClean="0"/>
              <a:t>, εκτός από τις </a:t>
            </a:r>
            <a:r>
              <a:rPr lang="el-GR" b="1" dirty="0" smtClean="0"/>
              <a:t>προαναφερθείσες κλινικές καταστάσεις τις σχετιζόμενες με </a:t>
            </a:r>
            <a:r>
              <a:rPr lang="el-GR" b="1" dirty="0" err="1" smtClean="0"/>
              <a:t>υποσπερματογένεση</a:t>
            </a:r>
            <a:r>
              <a:rPr lang="el-GR" dirty="0" smtClean="0"/>
              <a:t>, επί πλέον, </a:t>
            </a:r>
          </a:p>
          <a:p>
            <a:pPr>
              <a:buNone/>
            </a:pPr>
            <a:r>
              <a:rPr lang="el-GR" dirty="0" smtClean="0"/>
              <a:t>    -  τη </a:t>
            </a:r>
            <a:r>
              <a:rPr lang="el-GR" b="1" dirty="0" err="1" smtClean="0"/>
              <a:t>μετεφηβική</a:t>
            </a:r>
            <a:r>
              <a:rPr lang="el-GR" b="1" dirty="0" smtClean="0"/>
              <a:t> ανεπάρκεια γοναδοτροπινών </a:t>
            </a:r>
            <a:r>
              <a:rPr lang="en-US" dirty="0" smtClean="0"/>
              <a:t>(FSH, LH) </a:t>
            </a:r>
            <a:r>
              <a:rPr lang="el-GR" dirty="0" smtClean="0"/>
              <a:t>π.χ. λόγω </a:t>
            </a:r>
            <a:r>
              <a:rPr lang="el-GR" b="1" spc="300" dirty="0" smtClean="0"/>
              <a:t>εξωγενών ή ενδογενών οιστρογόνων ή ανδρογόνων</a:t>
            </a:r>
          </a:p>
          <a:p>
            <a:pPr>
              <a:buNone/>
            </a:pPr>
            <a:r>
              <a:rPr lang="el-GR" dirty="0" smtClean="0"/>
              <a:t>    -  τη </a:t>
            </a:r>
            <a:r>
              <a:rPr lang="el-GR" b="1" dirty="0" smtClean="0"/>
              <a:t>θεραπεία με αλκυλιούντες παράγοντες </a:t>
            </a:r>
            <a:r>
              <a:rPr lang="el-GR" dirty="0" smtClean="0"/>
              <a:t>ή </a:t>
            </a:r>
            <a:r>
              <a:rPr lang="el-GR" b="1" dirty="0" smtClean="0"/>
              <a:t>ακτινοθεραπεία.</a:t>
            </a:r>
          </a:p>
          <a:p>
            <a:pPr>
              <a:buNone/>
            </a:pPr>
            <a:r>
              <a:rPr lang="el-GR" dirty="0" smtClean="0"/>
              <a:t>    </a:t>
            </a:r>
          </a:p>
          <a:p>
            <a:pPr>
              <a:buNone/>
            </a:pPr>
            <a:r>
              <a:rPr lang="el-GR" dirty="0" smtClean="0"/>
              <a:t>       Κύτταρα με ακανόνιστους πυκνωτικούς πυρήνες μπορεί να παρατηρούνται στους αυλούς, </a:t>
            </a:r>
            <a:r>
              <a:rPr lang="el-GR" dirty="0" smtClean="0">
                <a:effectLst>
                  <a:outerShdw blurRad="38100" dist="38100" dir="2700000" algn="tl">
                    <a:srgbClr val="000000">
                      <a:alpha val="43137"/>
                    </a:srgbClr>
                  </a:outerShdw>
                </a:effectLst>
              </a:rPr>
              <a:t>μειωμένη</a:t>
            </a:r>
            <a:r>
              <a:rPr lang="el-GR" dirty="0" smtClean="0"/>
              <a:t> διάμετρος σωληναρίων.</a:t>
            </a:r>
          </a:p>
          <a:p>
            <a:pPr>
              <a:buNone/>
            </a:pPr>
            <a:r>
              <a:rPr lang="el-GR" dirty="0"/>
              <a:t> </a:t>
            </a:r>
            <a:r>
              <a:rPr lang="el-GR" dirty="0" smtClean="0"/>
              <a:t>      Στην (</a:t>
            </a:r>
            <a:r>
              <a:rPr lang="el-GR" strike="sngStrike" dirty="0" smtClean="0"/>
              <a:t>πλήρη</a:t>
            </a:r>
            <a:r>
              <a:rPr lang="el-GR" dirty="0" smtClean="0"/>
              <a:t>)</a:t>
            </a:r>
            <a:r>
              <a:rPr lang="el-GR" b="1" dirty="0" smtClean="0"/>
              <a:t> αναστολή</a:t>
            </a:r>
            <a:r>
              <a:rPr lang="en-US" dirty="0" smtClean="0"/>
              <a:t>:</a:t>
            </a:r>
            <a:r>
              <a:rPr lang="el-GR" dirty="0" smtClean="0"/>
              <a:t> πιθανότατα </a:t>
            </a:r>
            <a:r>
              <a:rPr lang="el-GR" i="1" dirty="0" smtClean="0"/>
              <a:t>καθόλου</a:t>
            </a:r>
            <a:r>
              <a:rPr lang="el-GR" dirty="0" smtClean="0"/>
              <a:t> σπερματοζωάρια στο </a:t>
            </a:r>
            <a:r>
              <a:rPr lang="el-GR" dirty="0" err="1" smtClean="0"/>
              <a:t>σπερμοδιάγραμμα</a:t>
            </a:r>
            <a:r>
              <a:rPr lang="el-GR" dirty="0" smtClean="0"/>
              <a:t>, εκτός αν υπάρχουν κάπου </a:t>
            </a:r>
            <a:r>
              <a:rPr lang="el-GR" i="1" dirty="0" smtClean="0"/>
              <a:t>αλλού</a:t>
            </a:r>
            <a:r>
              <a:rPr lang="el-GR" dirty="0" smtClean="0"/>
              <a:t> στον </a:t>
            </a:r>
            <a:r>
              <a:rPr lang="el-GR" dirty="0" err="1" smtClean="0"/>
              <a:t>όρχι</a:t>
            </a:r>
            <a:r>
              <a:rPr lang="el-GR" dirty="0" smtClean="0"/>
              <a:t>.</a:t>
            </a:r>
          </a:p>
          <a:p>
            <a:pPr>
              <a:buNone/>
            </a:pPr>
            <a:r>
              <a:rPr lang="el-GR" dirty="0"/>
              <a:t> </a:t>
            </a:r>
            <a:r>
              <a:rPr lang="el-GR" dirty="0" smtClean="0"/>
              <a:t>      Οι άντρες με αναστολή της ωρίμανσης αναφέρεται ότι διαθέτουν σημαντικά μεγαλύτερους όρχεις, μειωμένη την </a:t>
            </a:r>
            <a:r>
              <a:rPr lang="en-US" dirty="0" smtClean="0"/>
              <a:t>FSH</a:t>
            </a:r>
            <a:r>
              <a:rPr lang="el-GR" dirty="0" smtClean="0"/>
              <a:t> και συχνότερες γενετικές ανωμαλίες συγκριτικά με εκείνους με άλλα </a:t>
            </a:r>
            <a:r>
              <a:rPr lang="el-GR" dirty="0" err="1" smtClean="0"/>
              <a:t>ιστοπαθολογικά</a:t>
            </a:r>
            <a:r>
              <a:rPr lang="el-GR" dirty="0" smtClean="0"/>
              <a:t> πρότυπα.</a:t>
            </a:r>
          </a:p>
          <a:p>
            <a:pPr>
              <a:buNone/>
            </a:pPr>
            <a:endParaRPr lang="el-GR" dirty="0" smtClean="0"/>
          </a:p>
          <a:p>
            <a:pPr>
              <a:buNone/>
            </a:pPr>
            <a:r>
              <a:rPr lang="el-GR" dirty="0" smtClean="0"/>
              <a:t>     Στην </a:t>
            </a:r>
            <a:r>
              <a:rPr lang="el-GR" dirty="0" smtClean="0">
                <a:effectLst>
                  <a:outerShdw blurRad="38100" dist="38100" dir="2700000" algn="tl">
                    <a:srgbClr val="000000">
                      <a:alpha val="43137"/>
                    </a:srgbClr>
                  </a:outerShdw>
                </a:effectLst>
              </a:rPr>
              <a:t>«ατελή</a:t>
            </a:r>
            <a:r>
              <a:rPr lang="en-US" dirty="0" smtClean="0">
                <a:effectLst>
                  <a:outerShdw blurRad="38100" dist="38100" dir="2700000" algn="tl">
                    <a:srgbClr val="000000">
                      <a:alpha val="43137"/>
                    </a:srgbClr>
                  </a:outerShdw>
                </a:effectLst>
              </a:rPr>
              <a:t>(;)</a:t>
            </a:r>
            <a:r>
              <a:rPr lang="el-GR" dirty="0" smtClean="0">
                <a:effectLst>
                  <a:outerShdw blurRad="38100" dist="38100" dir="2700000" algn="tl">
                    <a:srgbClr val="000000">
                      <a:alpha val="43137"/>
                    </a:srgbClr>
                  </a:outerShdw>
                </a:effectLst>
              </a:rPr>
              <a:t>» αναστολή </a:t>
            </a:r>
            <a:r>
              <a:rPr lang="el-GR" dirty="0" smtClean="0"/>
              <a:t>αναγνωρίζονται </a:t>
            </a:r>
            <a:r>
              <a:rPr lang="el-GR" i="1" u="sng" dirty="0" smtClean="0"/>
              <a:t>ιστολογικώς</a:t>
            </a:r>
            <a:r>
              <a:rPr lang="el-GR" dirty="0" smtClean="0"/>
              <a:t> λίγες  </a:t>
            </a:r>
            <a:r>
              <a:rPr lang="el-GR" b="1" spc="600" dirty="0" smtClean="0"/>
              <a:t>ώριμες ( όχι στρογγυλές)</a:t>
            </a:r>
            <a:r>
              <a:rPr lang="el-GR" dirty="0" smtClean="0"/>
              <a:t> </a:t>
            </a:r>
            <a:r>
              <a:rPr lang="el-GR" dirty="0" smtClean="0">
                <a:effectLst>
                  <a:outerShdw blurRad="38100" dist="38100" dir="2700000" algn="tl">
                    <a:srgbClr val="000000">
                      <a:alpha val="43137"/>
                    </a:srgbClr>
                  </a:outerShdw>
                </a:effectLst>
              </a:rPr>
              <a:t>σπερματίδες</a:t>
            </a:r>
            <a:r>
              <a:rPr lang="el-GR" dirty="0" smtClean="0"/>
              <a:t> κατά την προαύλια επιφάνεια ορισμένων ορχικών σωληναρίων (εστιακά). Ανευρίσκεται, αναμενομένως,  ολιγοσπερμία. </a:t>
            </a:r>
            <a:r>
              <a:rPr lang="el-GR" b="1" dirty="0" smtClean="0"/>
              <a:t>Καλύτερα λοιπόν η εν λόγω εικόνα να εντάσσεται στην «</a:t>
            </a:r>
            <a:r>
              <a:rPr lang="el-GR" b="1" dirty="0" err="1" smtClean="0"/>
              <a:t>υποσπερματογένεση</a:t>
            </a:r>
            <a:r>
              <a:rPr lang="el-GR" b="1" dirty="0" smtClean="0"/>
              <a:t>» .</a:t>
            </a:r>
            <a:endParaRPr lang="el-GR" b="1" dirty="0"/>
          </a:p>
        </p:txBody>
      </p:sp>
      <mc:AlternateContent xmlns:mc="http://schemas.openxmlformats.org/markup-compatibility/2006" xmlns:p14="http://schemas.microsoft.com/office/powerpoint/2010/main">
        <mc:Choice Requires="p14">
          <p:contentPart p14:bwMode="auto" r:id="rId2">
            <p14:nvContentPartPr>
              <p14:cNvPr id="46081" name="Ink 1"/>
              <p14:cNvContentPartPr>
                <a14:cpLocks xmlns:a14="http://schemas.microsoft.com/office/drawing/2010/main" noRot="1" noChangeAspect="1" noEditPoints="1" noChangeArrowheads="1" noChangeShapeType="1"/>
              </p14:cNvContentPartPr>
              <p14:nvPr/>
            </p14:nvContentPartPr>
            <p14:xfrm>
              <a:off x="6968142" y="6207377"/>
              <a:ext cx="954311" cy="252028"/>
            </p14:xfrm>
          </p:contentPart>
        </mc:Choice>
        <mc:Fallback xmlns="">
          <p:pic>
            <p:nvPicPr>
              <p:cNvPr id="46081" name="Ink 1"/>
              <p:cNvPicPr>
                <a:picLocks noRot="1" noChangeAspect="1" noEditPoints="1" noChangeArrowheads="1" noChangeShapeType="1"/>
              </p:cNvPicPr>
              <p:nvPr/>
            </p:nvPicPr>
            <p:blipFill>
              <a:blip r:embed="rId3"/>
              <a:stretch>
                <a:fillRect/>
              </a:stretch>
            </p:blipFill>
            <p:spPr>
              <a:xfrm>
                <a:off x="6952303" y="6144100"/>
                <a:ext cx="985989" cy="378581"/>
              </a:xfrm>
              <a:prstGeom prst="rect">
                <a:avLst/>
              </a:prstGeom>
            </p:spPr>
          </p:pic>
        </mc:Fallback>
      </mc:AlternateContent>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75"/>
            <a:ext cx="9144000" cy="785813"/>
          </a:xfrm>
        </p:spPr>
        <p:txBody>
          <a:bodyPr>
            <a:noAutofit/>
          </a:bodyPr>
          <a:lstStyle/>
          <a:p>
            <a:pPr>
              <a:defRPr/>
            </a:pPr>
            <a:r>
              <a:rPr lang="el-GR" sz="2000" dirty="0" smtClean="0"/>
              <a:t>Όρχις ενήλικα. Αποκατάσταση κρυψορχίας στην ηλικία των 2 ετών. </a:t>
            </a:r>
            <a:r>
              <a:rPr lang="el-GR" sz="2000" dirty="0" smtClean="0">
                <a:effectLst>
                  <a:outerShdw blurRad="38100" dist="38100" dir="2700000" algn="tl">
                    <a:srgbClr val="000000">
                      <a:alpha val="43137"/>
                    </a:srgbClr>
                  </a:outerShdw>
                </a:effectLst>
              </a:rPr>
              <a:t>Συν</a:t>
            </a:r>
            <a:r>
              <a:rPr lang="el-GR" sz="2000" dirty="0" smtClean="0"/>
              <a:t>ύπαρξη αναστολής της ωρίμανσης στο επίπεδο του σπερματοκυττάρου  ή της άωρης σπερματίδης και </a:t>
            </a:r>
            <a:r>
              <a:rPr lang="el-GR" sz="2000" b="1" dirty="0" smtClean="0"/>
              <a:t>πλήρους</a:t>
            </a:r>
            <a:r>
              <a:rPr lang="el-GR" sz="2000" dirty="0" smtClean="0"/>
              <a:t>, αν και μειωμένης σπερματογένεσης με ώριμες, </a:t>
            </a:r>
            <a:r>
              <a:rPr lang="el-GR" sz="2000" dirty="0" smtClean="0">
                <a:effectLst>
                  <a:outerShdw blurRad="38100" dist="38100" dir="2700000" algn="tl">
                    <a:srgbClr val="000000">
                      <a:alpha val="43137"/>
                    </a:srgbClr>
                  </a:outerShdw>
                </a:effectLst>
              </a:rPr>
              <a:t>επιμήκεις </a:t>
            </a:r>
            <a:r>
              <a:rPr lang="el-GR" sz="2000" dirty="0" smtClean="0"/>
              <a:t>σπερματίδες</a:t>
            </a:r>
            <a:r>
              <a:rPr lang="en-US" sz="2000" dirty="0" smtClean="0"/>
              <a:t>. </a:t>
            </a:r>
            <a:r>
              <a:rPr lang="el-GR" sz="2000" dirty="0" smtClean="0"/>
              <a:t> Άρα</a:t>
            </a:r>
            <a:r>
              <a:rPr lang="en-US" sz="2000" dirty="0" smtClean="0"/>
              <a:t>: </a:t>
            </a:r>
            <a:r>
              <a:rPr lang="el-GR" sz="2000" b="1" dirty="0" smtClean="0"/>
              <a:t>ΥΠΟΣΠΕΡΜΑΤΟΓΕΝΕΣΗ</a:t>
            </a:r>
            <a:r>
              <a:rPr lang="el-GR" sz="2000" dirty="0" smtClean="0"/>
              <a:t>.</a:t>
            </a:r>
            <a:endParaRPr lang="el-GR" sz="2000" dirty="0"/>
          </a:p>
        </p:txBody>
      </p:sp>
      <p:pic>
        <p:nvPicPr>
          <p:cNvPr id="6147" name="Picture 2" descr="http://coursewareobjects.elsevier.com/objects/elr/ExpertConsult/Bostwick/urologic2e/IC/images/012055.jpg"/>
          <p:cNvPicPr>
            <a:picLocks noChangeAspect="1" noChangeArrowheads="1"/>
          </p:cNvPicPr>
          <p:nvPr/>
        </p:nvPicPr>
        <p:blipFill>
          <a:blip r:embed="rId2" cstate="print"/>
          <a:srcRect/>
          <a:stretch>
            <a:fillRect/>
          </a:stretch>
        </p:blipFill>
        <p:spPr bwMode="auto">
          <a:xfrm>
            <a:off x="785813" y="1143000"/>
            <a:ext cx="7572375" cy="5888038"/>
          </a:xfrm>
          <a:prstGeom prst="rect">
            <a:avLst/>
          </a:prstGeom>
          <a:noFill/>
          <a:ln w="9525">
            <a:noFill/>
            <a:miter lim="800000"/>
            <a:headEnd/>
            <a:tailEnd/>
          </a:ln>
        </p:spPr>
      </p:pic>
      <p:sp>
        <p:nvSpPr>
          <p:cNvPr id="4" name="3 - Αριστερό βέλος"/>
          <p:cNvSpPr/>
          <p:nvPr/>
        </p:nvSpPr>
        <p:spPr>
          <a:xfrm rot="17399573">
            <a:off x="5453088" y="5022664"/>
            <a:ext cx="549482" cy="2834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3 - Αριστερό βέλος"/>
          <p:cNvSpPr/>
          <p:nvPr/>
        </p:nvSpPr>
        <p:spPr>
          <a:xfrm rot="17399573">
            <a:off x="1381121" y="5665606"/>
            <a:ext cx="549482" cy="28348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10242" name="Ink 2"/>
              <p14:cNvContentPartPr>
                <a14:cpLocks xmlns:a14="http://schemas.microsoft.com/office/drawing/2010/main" noRot="1" noChangeAspect="1" noEditPoints="1" noChangeArrowheads="1" noChangeShapeType="1"/>
              </p14:cNvContentPartPr>
              <p14:nvPr/>
            </p14:nvContentPartPr>
            <p14:xfrm>
              <a:off x="1979613" y="2687638"/>
              <a:ext cx="169862" cy="61912"/>
            </p14:xfrm>
          </p:contentPart>
        </mc:Choice>
        <mc:Fallback xmlns="">
          <p:pic>
            <p:nvPicPr>
              <p:cNvPr id="10242" name="Ink 2"/>
              <p:cNvPicPr>
                <a:picLocks noRot="1" noChangeAspect="1" noEditPoints="1" noChangeArrowheads="1" noChangeShapeType="1"/>
              </p:cNvPicPr>
              <p:nvPr/>
            </p:nvPicPr>
            <p:blipFill>
              <a:blip r:embed="rId4"/>
              <a:stretch>
                <a:fillRect/>
              </a:stretch>
            </p:blipFill>
            <p:spPr>
              <a:xfrm>
                <a:off x="1963778" y="2624286"/>
                <a:ext cx="201531" cy="18861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43" name="Ink 3"/>
              <p14:cNvContentPartPr>
                <a14:cpLocks xmlns:a14="http://schemas.microsoft.com/office/drawing/2010/main" noRot="1" noChangeAspect="1" noEditPoints="1" noChangeArrowheads="1" noChangeShapeType="1"/>
              </p14:cNvContentPartPr>
              <p14:nvPr/>
            </p14:nvContentPartPr>
            <p14:xfrm>
              <a:off x="2627313" y="4149725"/>
              <a:ext cx="88900" cy="44450"/>
            </p14:xfrm>
          </p:contentPart>
        </mc:Choice>
        <mc:Fallback xmlns="">
          <p:pic>
            <p:nvPicPr>
              <p:cNvPr id="10243" name="Ink 3"/>
              <p:cNvPicPr>
                <a:picLocks noRot="1" noChangeAspect="1" noEditPoints="1" noChangeArrowheads="1" noChangeShapeType="1"/>
              </p:cNvPicPr>
              <p:nvPr/>
            </p:nvPicPr>
            <p:blipFill>
              <a:blip r:embed="rId6"/>
              <a:stretch>
                <a:fillRect/>
              </a:stretch>
            </p:blipFill>
            <p:spPr>
              <a:xfrm>
                <a:off x="2611477" y="4085760"/>
                <a:ext cx="120573" cy="17201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45" name="Ink 5"/>
              <p14:cNvContentPartPr>
                <a14:cpLocks xmlns:a14="http://schemas.microsoft.com/office/drawing/2010/main" noRot="1" noChangeAspect="1" noEditPoints="1" noChangeArrowheads="1" noChangeShapeType="1"/>
              </p14:cNvContentPartPr>
              <p14:nvPr/>
            </p14:nvContentPartPr>
            <p14:xfrm>
              <a:off x="7019925" y="620713"/>
              <a:ext cx="1892300" cy="161925"/>
            </p14:xfrm>
          </p:contentPart>
        </mc:Choice>
        <mc:Fallback xmlns="">
          <p:pic>
            <p:nvPicPr>
              <p:cNvPr id="10245" name="Ink 5"/>
              <p:cNvPicPr>
                <a:picLocks noRot="1" noChangeAspect="1" noEditPoints="1" noChangeArrowheads="1" noChangeShapeType="1"/>
              </p:cNvPicPr>
              <p:nvPr/>
            </p:nvPicPr>
            <p:blipFill>
              <a:blip r:embed="rId8"/>
              <a:stretch>
                <a:fillRect/>
              </a:stretch>
            </p:blipFill>
            <p:spPr>
              <a:xfrm>
                <a:off x="7004084" y="557022"/>
                <a:ext cx="1923982" cy="289306"/>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2000" b="1" dirty="0" smtClean="0"/>
              <a:t>Σπερματογενετική στάση ( αναστολή της ωρίμανσης )</a:t>
            </a:r>
            <a:br>
              <a:rPr lang="el-GR" sz="2000" b="1" dirty="0" smtClean="0"/>
            </a:br>
            <a:r>
              <a:rPr lang="el-GR" sz="2000" b="1" dirty="0" smtClean="0"/>
              <a:t>στο επίπεδο/στάδιο  των σπερματογονίων/πρωτογενών σπερματοκυττάρων</a:t>
            </a:r>
            <a:br>
              <a:rPr lang="el-GR" sz="2000" b="1" dirty="0" smtClean="0"/>
            </a:br>
            <a:r>
              <a:rPr lang="el-GR" sz="2000" b="1" dirty="0" smtClean="0"/>
              <a:t> (πρώιμη αναστολή)</a:t>
            </a:r>
            <a:br>
              <a:rPr lang="el-GR" sz="2000" b="1" dirty="0" smtClean="0"/>
            </a:br>
            <a:endParaRPr lang="el-GR" sz="2000" b="1" dirty="0"/>
          </a:p>
        </p:txBody>
      </p:sp>
      <p:sp>
        <p:nvSpPr>
          <p:cNvPr id="3" name="2 - Θέση περιεχομένου"/>
          <p:cNvSpPr>
            <a:spLocks noGrp="1"/>
          </p:cNvSpPr>
          <p:nvPr>
            <p:ph idx="1"/>
          </p:nvPr>
        </p:nvSpPr>
        <p:spPr>
          <a:xfrm>
            <a:off x="0" y="857232"/>
            <a:ext cx="9144000" cy="6000768"/>
          </a:xfrm>
        </p:spPr>
        <p:txBody>
          <a:bodyPr>
            <a:normAutofit lnSpcReduction="10000"/>
          </a:bodyPr>
          <a:lstStyle/>
          <a:p>
            <a:r>
              <a:rPr lang="el-GR" sz="2400" dirty="0" smtClean="0"/>
              <a:t>Θεωρητικός ορισμός</a:t>
            </a:r>
            <a:r>
              <a:rPr lang="en-US" sz="2400" dirty="0" smtClean="0"/>
              <a:t>: </a:t>
            </a:r>
            <a:r>
              <a:rPr lang="el-GR" sz="2400" dirty="0" smtClean="0"/>
              <a:t>ανά τομή σπερματικού σωληναρίου μετρώνται λιγότερα από 17 σπερματογόνια, ενώ παράλληλα τα </a:t>
            </a:r>
            <a:r>
              <a:rPr lang="el-GR" sz="2400" u="sng" dirty="0" smtClean="0"/>
              <a:t>πρωτογενή σπερματοκύτταρα </a:t>
            </a:r>
            <a:r>
              <a:rPr lang="el-GR" sz="2400" dirty="0" smtClean="0"/>
              <a:t>είναι </a:t>
            </a:r>
            <a:r>
              <a:rPr lang="el-GR" sz="2400" i="1" u="sng" dirty="0" smtClean="0"/>
              <a:t>λιγότερα</a:t>
            </a:r>
            <a:r>
              <a:rPr lang="el-GR" sz="2400" dirty="0" smtClean="0"/>
              <a:t> από τα σπερματογόνια. Οι ανώριμες σπερματίδες συνήθως, όχι πάντα, απουσιάζουν∙ οι ώριμες </a:t>
            </a:r>
            <a:r>
              <a:rPr lang="el-GR" sz="2400" dirty="0" err="1" smtClean="0"/>
              <a:t>σπερματίδες</a:t>
            </a:r>
            <a:r>
              <a:rPr lang="el-GR" sz="2400" dirty="0" smtClean="0"/>
              <a:t> εξορισμού απουσιάζουν  παντελώς σε αυτό το πρότυπο.</a:t>
            </a:r>
          </a:p>
          <a:p>
            <a:r>
              <a:rPr lang="el-GR" sz="2400" dirty="0" smtClean="0"/>
              <a:t>Συχνότερες αιτίες</a:t>
            </a:r>
            <a:r>
              <a:rPr lang="en-US" sz="2400" dirty="0" smtClean="0"/>
              <a:t>:</a:t>
            </a:r>
            <a:endParaRPr lang="el-GR" sz="2400" dirty="0" smtClean="0"/>
          </a:p>
          <a:p>
            <a:pPr>
              <a:buNone/>
            </a:pPr>
            <a:r>
              <a:rPr lang="en-US" sz="2400" dirty="0" smtClean="0"/>
              <a:t>     -</a:t>
            </a:r>
            <a:r>
              <a:rPr lang="el-GR" sz="2400" dirty="0" smtClean="0"/>
              <a:t>Κρυψορχία ( χαρακτηριστικά μειωμένος αριθμός </a:t>
            </a:r>
            <a:r>
              <a:rPr lang="el-GR" sz="2400" dirty="0" err="1" smtClean="0"/>
              <a:t>σπερματογονίων</a:t>
            </a:r>
            <a:r>
              <a:rPr lang="el-GR" sz="2400" dirty="0" smtClean="0"/>
              <a:t>, παρουσία γιγάντιων </a:t>
            </a:r>
            <a:r>
              <a:rPr lang="el-GR" sz="2400" dirty="0" err="1" smtClean="0"/>
              <a:t>σπερματογονίων</a:t>
            </a:r>
            <a:r>
              <a:rPr lang="el-GR" sz="2400" dirty="0" smtClean="0"/>
              <a:t>, </a:t>
            </a:r>
            <a:r>
              <a:rPr lang="el-GR" sz="2400" dirty="0" err="1" smtClean="0"/>
              <a:t>ψευδοϋπερπλασία</a:t>
            </a:r>
            <a:r>
              <a:rPr lang="el-GR" sz="2400" dirty="0" smtClean="0"/>
              <a:t> των κυττάρων </a:t>
            </a:r>
            <a:r>
              <a:rPr lang="en-US" sz="2400" dirty="0" err="1" smtClean="0"/>
              <a:t>Leydig</a:t>
            </a:r>
            <a:r>
              <a:rPr lang="el-GR" sz="2400" dirty="0" smtClean="0"/>
              <a:t> και μείωση των ελαστικών ινών στα </a:t>
            </a:r>
            <a:r>
              <a:rPr lang="el-GR" sz="2400" dirty="0" err="1" smtClean="0"/>
              <a:t>σωληναριακά</a:t>
            </a:r>
            <a:r>
              <a:rPr lang="el-GR" sz="2400" dirty="0" smtClean="0"/>
              <a:t> τοιχώματα).</a:t>
            </a:r>
            <a:endParaRPr lang="en-US" sz="2400" dirty="0" smtClean="0"/>
          </a:p>
          <a:p>
            <a:pPr>
              <a:buNone/>
            </a:pPr>
            <a:r>
              <a:rPr lang="en-US" sz="2400" dirty="0" smtClean="0"/>
              <a:t>     -</a:t>
            </a:r>
            <a:r>
              <a:rPr lang="el-GR" sz="2400" dirty="0" smtClean="0"/>
              <a:t>Χρόνιος αλκοολισμός (κάπως περισσότερα τα σπερματογόνια συγκριτικά με την κρυψορχία, σμίκρυνση διαμέτρου σωληναρίων, πάχυνση βασικής μεμβράνης).</a:t>
            </a:r>
          </a:p>
          <a:p>
            <a:pPr>
              <a:buNone/>
            </a:pPr>
            <a:r>
              <a:rPr lang="en-US" sz="2400" dirty="0" smtClean="0"/>
              <a:t>     -</a:t>
            </a:r>
            <a:r>
              <a:rPr lang="el-GR" sz="2400" dirty="0" smtClean="0"/>
              <a:t>Χημειοθεραπεία ( έντονες αλλοιώσεις στα κύτταρα </a:t>
            </a:r>
            <a:r>
              <a:rPr lang="en-US" sz="2400" dirty="0" err="1" smtClean="0"/>
              <a:t>Sertoli</a:t>
            </a:r>
            <a:r>
              <a:rPr lang="en-US" sz="2400" dirty="0" smtClean="0"/>
              <a:t>, </a:t>
            </a:r>
            <a:r>
              <a:rPr lang="el-GR" sz="2400" dirty="0" smtClean="0"/>
              <a:t>πάχυνση του τοιχώματος των σωληναρίων και μεγάλη μείωση των </a:t>
            </a:r>
            <a:r>
              <a:rPr lang="el-GR" sz="2400" dirty="0" err="1" smtClean="0"/>
              <a:t>σπερματογονίων</a:t>
            </a:r>
            <a:r>
              <a:rPr lang="el-GR" sz="2400" dirty="0" smtClean="0"/>
              <a:t>)</a:t>
            </a:r>
            <a:r>
              <a:rPr lang="en-US" sz="2400" dirty="0" smtClean="0"/>
              <a:t>.</a:t>
            </a:r>
            <a:endParaRPr lang="el-GR" sz="2400" dirty="0"/>
          </a:p>
        </p:txBody>
      </p:sp>
      <mc:AlternateContent xmlns:mc="http://schemas.openxmlformats.org/markup-compatibility/2006" xmlns:p14="http://schemas.microsoft.com/office/powerpoint/2010/main">
        <mc:Choice Requires="p14">
          <p:contentPart p14:bwMode="auto" r:id="rId2">
            <p14:nvContentPartPr>
              <p14:cNvPr id="66561" name="Ink 1"/>
              <p14:cNvContentPartPr>
                <a14:cpLocks xmlns:a14="http://schemas.microsoft.com/office/drawing/2010/main" noRot="1" noChangeAspect="1" noEditPoints="1" noChangeArrowheads="1" noChangeShapeType="1"/>
              </p14:cNvContentPartPr>
              <p14:nvPr/>
            </p14:nvContentPartPr>
            <p14:xfrm>
              <a:off x="8089900" y="2017713"/>
              <a:ext cx="768350" cy="107950"/>
            </p14:xfrm>
          </p:contentPart>
        </mc:Choice>
        <mc:Fallback xmlns="">
          <p:pic>
            <p:nvPicPr>
              <p:cNvPr id="66561" name="Ink 1"/>
              <p:cNvPicPr>
                <a:picLocks noRot="1" noChangeAspect="1" noEditPoints="1" noChangeArrowheads="1" noChangeShapeType="1"/>
              </p:cNvPicPr>
              <p:nvPr/>
            </p:nvPicPr>
            <p:blipFill>
              <a:blip r:embed="rId3"/>
              <a:stretch>
                <a:fillRect/>
              </a:stretch>
            </p:blipFill>
            <p:spPr>
              <a:xfrm>
                <a:off x="8074058" y="1954022"/>
                <a:ext cx="800035" cy="234971"/>
              </a:xfrm>
              <a:prstGeom prst="rect">
                <a:avLst/>
              </a:prstGeom>
            </p:spPr>
          </p:pic>
        </mc:Fallback>
      </mc:AlternateContent>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pPr>
              <a:defRPr/>
            </a:pPr>
            <a:r>
              <a:rPr lang="en-US" sz="2400" dirty="0" smtClean="0"/>
              <a:t>(</a:t>
            </a:r>
            <a:r>
              <a:rPr lang="el-GR" sz="2400" strike="sngStrike" dirty="0" smtClean="0"/>
              <a:t>Πλήρης</a:t>
            </a:r>
            <a:r>
              <a:rPr lang="el-GR" sz="2400" dirty="0" smtClean="0"/>
              <a:t>, πρώιμη</a:t>
            </a:r>
            <a:r>
              <a:rPr lang="en-US" sz="2400" dirty="0" smtClean="0"/>
              <a:t>) </a:t>
            </a:r>
            <a:r>
              <a:rPr lang="el-GR" sz="2400" dirty="0" smtClean="0"/>
              <a:t>Αναστολή ωρίμανσης στο στάδιο των </a:t>
            </a:r>
            <a:r>
              <a:rPr lang="el-GR" sz="2400" dirty="0" err="1" smtClean="0">
                <a:solidFill>
                  <a:srgbClr val="FF0000"/>
                </a:solidFill>
              </a:rPr>
              <a:t>σπερματογονίων</a:t>
            </a:r>
            <a:r>
              <a:rPr lang="el-GR" sz="2400" dirty="0" smtClean="0">
                <a:solidFill>
                  <a:srgbClr val="FF0000"/>
                </a:solidFill>
              </a:rPr>
              <a:t>  ή,</a:t>
            </a:r>
            <a:br>
              <a:rPr lang="el-GR" sz="2400" dirty="0" smtClean="0">
                <a:solidFill>
                  <a:srgbClr val="FF0000"/>
                </a:solidFill>
              </a:rPr>
            </a:br>
            <a:r>
              <a:rPr lang="el-GR" sz="2400" dirty="0" smtClean="0">
                <a:solidFill>
                  <a:srgbClr val="FF0000"/>
                </a:solidFill>
              </a:rPr>
              <a:t> συνηθέστερα,  των πρωτογενών σπερματοκυττάρων</a:t>
            </a:r>
            <a:r>
              <a:rPr lang="el-GR" sz="2400" dirty="0" smtClean="0"/>
              <a:t> </a:t>
            </a:r>
            <a:br>
              <a:rPr lang="el-GR" sz="2400" dirty="0" smtClean="0"/>
            </a:br>
            <a:r>
              <a:rPr lang="el-GR" sz="1600" dirty="0" smtClean="0"/>
              <a:t>( αίτια</a:t>
            </a:r>
            <a:r>
              <a:rPr lang="en-US" sz="1600" dirty="0" smtClean="0"/>
              <a:t>: </a:t>
            </a:r>
            <a:r>
              <a:rPr lang="el-GR" sz="1600" dirty="0" smtClean="0"/>
              <a:t>ανεπάρκεια </a:t>
            </a:r>
            <a:r>
              <a:rPr lang="el-GR" sz="1600" dirty="0" err="1" smtClean="0"/>
              <a:t>γοναδοτροπινών</a:t>
            </a:r>
            <a:r>
              <a:rPr lang="el-GR" sz="1600" dirty="0" smtClean="0"/>
              <a:t>, βλάβη γεννητικών κυττάρων από </a:t>
            </a:r>
            <a:r>
              <a:rPr lang="el-GR" sz="1600" dirty="0" err="1" smtClean="0"/>
              <a:t>χημειο</a:t>
            </a:r>
            <a:r>
              <a:rPr lang="el-GR" sz="1600" dirty="0" smtClean="0"/>
              <a:t>- ή </a:t>
            </a:r>
            <a:r>
              <a:rPr lang="el-GR" sz="1600" dirty="0" err="1" smtClean="0"/>
              <a:t>ακτινο</a:t>
            </a:r>
            <a:r>
              <a:rPr lang="el-GR" sz="1600" dirty="0" smtClean="0"/>
              <a:t>-θεραπεία)</a:t>
            </a:r>
            <a:r>
              <a:rPr lang="en-US" sz="1600" dirty="0" smtClean="0"/>
              <a:t>.</a:t>
            </a:r>
            <a:endParaRPr lang="el-GR" sz="1600" dirty="0"/>
          </a:p>
        </p:txBody>
      </p:sp>
      <p:pic>
        <p:nvPicPr>
          <p:cNvPr id="11267" name="Picture 4" descr="f012-107-A01970"/>
          <p:cNvPicPr>
            <a:picLocks noChangeAspect="1" noChangeArrowheads="1"/>
          </p:cNvPicPr>
          <p:nvPr/>
        </p:nvPicPr>
        <p:blipFill>
          <a:blip r:embed="rId2" cstate="print"/>
          <a:srcRect/>
          <a:stretch>
            <a:fillRect/>
          </a:stretch>
        </p:blipFill>
        <p:spPr bwMode="auto">
          <a:xfrm>
            <a:off x="-285750" y="1357313"/>
            <a:ext cx="9696450" cy="5929312"/>
          </a:xfrm>
          <a:prstGeom prst="rect">
            <a:avLst/>
          </a:prstGeom>
          <a:noFill/>
          <a:ln w="9525">
            <a:noFill/>
            <a:miter lim="800000"/>
            <a:headEnd/>
            <a:tailEnd/>
          </a:ln>
        </p:spPr>
      </p:pic>
      <p:sp>
        <p:nvSpPr>
          <p:cNvPr id="4" name="3 - Βέλος προς τα επάνω"/>
          <p:cNvSpPr/>
          <p:nvPr/>
        </p:nvSpPr>
        <p:spPr>
          <a:xfrm>
            <a:off x="6084168" y="5877272"/>
            <a:ext cx="216024" cy="43204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επάνω"/>
          <p:cNvSpPr/>
          <p:nvPr/>
        </p:nvSpPr>
        <p:spPr>
          <a:xfrm>
            <a:off x="2987824" y="5373216"/>
            <a:ext cx="216024" cy="43204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5652120" y="4869160"/>
            <a:ext cx="2160240" cy="369332"/>
          </a:xfrm>
          <a:prstGeom prst="rect">
            <a:avLst/>
          </a:prstGeom>
        </p:spPr>
        <p:txBody>
          <a:bodyPr wrap="square">
            <a:spAutoFit/>
          </a:bodyPr>
          <a:lstStyle/>
          <a:p>
            <a:r>
              <a:rPr lang="el-GR" b="1" dirty="0" smtClean="0">
                <a:solidFill>
                  <a:srgbClr val="00B050"/>
                </a:solidFill>
              </a:rPr>
              <a:t>Κύτταρα </a:t>
            </a:r>
            <a:r>
              <a:rPr lang="en-US" b="1" dirty="0" err="1" smtClean="0">
                <a:solidFill>
                  <a:srgbClr val="00B050"/>
                </a:solidFill>
              </a:rPr>
              <a:t>Sertoli</a:t>
            </a:r>
            <a:endParaRPr lang="el-GR" b="1" dirty="0">
              <a:solidFill>
                <a:srgbClr val="00B050"/>
              </a:solidFill>
            </a:endParaRPr>
          </a:p>
        </p:txBody>
      </p:sp>
      <p:sp>
        <p:nvSpPr>
          <p:cNvPr id="7" name="6 - Αριστερό βέλος"/>
          <p:cNvSpPr/>
          <p:nvPr/>
        </p:nvSpPr>
        <p:spPr>
          <a:xfrm rot="18652911">
            <a:off x="5169873" y="5009952"/>
            <a:ext cx="504056" cy="2880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892480" cy="1124744"/>
          </a:xfrm>
        </p:spPr>
        <p:txBody>
          <a:bodyPr>
            <a:noAutofit/>
          </a:bodyPr>
          <a:lstStyle/>
          <a:p>
            <a:r>
              <a:rPr lang="el-GR" sz="1800" dirty="0" smtClean="0"/>
              <a:t/>
            </a:r>
            <a:br>
              <a:rPr lang="el-GR" sz="1800" dirty="0" smtClean="0"/>
            </a:br>
            <a:r>
              <a:rPr lang="el-GR" sz="1800" dirty="0" smtClean="0"/>
              <a:t/>
            </a:r>
            <a:br>
              <a:rPr lang="el-GR" sz="1800" dirty="0" smtClean="0"/>
            </a:br>
            <a:r>
              <a:rPr lang="el-GR" sz="2000" dirty="0" smtClean="0"/>
              <a:t>( </a:t>
            </a:r>
            <a:r>
              <a:rPr lang="el-GR" sz="2000" strike="sngStrike" dirty="0" smtClean="0"/>
              <a:t>Πλήρης</a:t>
            </a:r>
            <a:r>
              <a:rPr lang="el-GR" sz="2000" dirty="0" smtClean="0"/>
              <a:t>) Πρώιμη </a:t>
            </a:r>
            <a:r>
              <a:rPr lang="el-GR" sz="2000" b="1" dirty="0" smtClean="0"/>
              <a:t>στάση της σπερματογένεσης </a:t>
            </a:r>
            <a:r>
              <a:rPr lang="el-GR" sz="2000" dirty="0" smtClean="0"/>
              <a:t>σε νεαρό άρρενα, διερευνούμενο για υπογονιμότητα. Πολυάριθμα </a:t>
            </a:r>
            <a:r>
              <a:rPr lang="el-GR" sz="2000" dirty="0" err="1" smtClean="0"/>
              <a:t>σπερματογόνια</a:t>
            </a:r>
            <a:r>
              <a:rPr lang="el-GR" sz="2000" dirty="0" smtClean="0"/>
              <a:t> εγγύς της βασικής μεμβράνης, λίγα σπερματοκύτταρα . </a:t>
            </a:r>
            <a:r>
              <a:rPr lang="el-GR" sz="2000" dirty="0" smtClean="0">
                <a:effectLst>
                  <a:outerShdw blurRad="38100" dist="38100" dir="2700000" algn="tl">
                    <a:srgbClr val="000000">
                      <a:alpha val="43137"/>
                    </a:srgbClr>
                  </a:outerShdw>
                </a:effectLst>
              </a:rPr>
              <a:t>Απουσία</a:t>
            </a:r>
            <a:r>
              <a:rPr lang="el-GR" sz="2000" dirty="0" smtClean="0"/>
              <a:t> ωρίμων </a:t>
            </a:r>
            <a:r>
              <a:rPr lang="el-GR" sz="2000" dirty="0" err="1" smtClean="0"/>
              <a:t>σπερματίδων</a:t>
            </a:r>
            <a:r>
              <a:rPr lang="el-GR" sz="2000" dirty="0" smtClean="0"/>
              <a:t>-</a:t>
            </a:r>
            <a:r>
              <a:rPr lang="el-GR" sz="2000" dirty="0" err="1" smtClean="0"/>
              <a:t>σπερματοζωαρίων.Η</a:t>
            </a:r>
            <a:r>
              <a:rPr lang="el-GR" sz="2000" dirty="0" smtClean="0"/>
              <a:t> πρώιμη αναστολή συνδυάζεται συχνότερα με γενετικές ανωμαλίες και η ανάκτηση της γονιμότητας είναι δυσχερέστερη συγκριτικά με την όψιμη αναστολή.</a:t>
            </a:r>
            <a:endParaRPr lang="el-GR" sz="2000" dirty="0"/>
          </a:p>
        </p:txBody>
      </p:sp>
      <p:pic>
        <p:nvPicPr>
          <p:cNvPr id="87042" name="Picture 2" descr="http://www.webpathology.com/images/noimage.gif"/>
          <p:cNvPicPr>
            <a:picLocks noChangeAspect="1" noChangeArrowheads="1"/>
          </p:cNvPicPr>
          <p:nvPr/>
        </p:nvPicPr>
        <p:blipFill>
          <a:blip r:embed="rId2"/>
          <a:srcRect/>
          <a:stretch>
            <a:fillRect/>
          </a:stretch>
        </p:blipFill>
        <p:spPr bwMode="auto">
          <a:xfrm>
            <a:off x="155575" y="-136525"/>
            <a:ext cx="9525" cy="76200"/>
          </a:xfrm>
          <a:prstGeom prst="rect">
            <a:avLst/>
          </a:prstGeom>
          <a:noFill/>
        </p:spPr>
      </p:pic>
      <p:pic>
        <p:nvPicPr>
          <p:cNvPr id="87043" name="Picture 3" descr="C:\Users\ΤΑΝΙΑ\Desktop\Καταγραφή.JPG"/>
          <p:cNvPicPr>
            <a:picLocks noChangeAspect="1" noChangeArrowheads="1"/>
          </p:cNvPicPr>
          <p:nvPr/>
        </p:nvPicPr>
        <p:blipFill>
          <a:blip r:embed="rId3" cstate="print"/>
          <a:srcRect/>
          <a:stretch>
            <a:fillRect/>
          </a:stretch>
        </p:blipFill>
        <p:spPr bwMode="auto">
          <a:xfrm>
            <a:off x="899592" y="1628433"/>
            <a:ext cx="7200800" cy="5229567"/>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64513" name="Ink 1"/>
              <p14:cNvContentPartPr>
                <a14:cpLocks xmlns:a14="http://schemas.microsoft.com/office/drawing/2010/main" noRot="1" noChangeAspect="1" noEditPoints="1" noChangeArrowheads="1" noChangeShapeType="1"/>
              </p14:cNvContentPartPr>
              <p14:nvPr/>
            </p14:nvContentPartPr>
            <p14:xfrm>
              <a:off x="3995936" y="836712"/>
              <a:ext cx="903288" cy="44450"/>
            </p14:xfrm>
          </p:contentPart>
        </mc:Choice>
        <mc:Fallback xmlns="">
          <p:pic>
            <p:nvPicPr>
              <p:cNvPr id="64513" name="Ink 1"/>
              <p:cNvPicPr>
                <a:picLocks noRot="1" noChangeAspect="1" noEditPoints="1" noChangeArrowheads="1" noChangeShapeType="1"/>
              </p:cNvPicPr>
              <p:nvPr/>
            </p:nvPicPr>
            <p:blipFill>
              <a:blip r:embed="rId5"/>
              <a:stretch>
                <a:fillRect/>
              </a:stretch>
            </p:blipFill>
            <p:spPr>
              <a:xfrm>
                <a:off x="3980095" y="773263"/>
                <a:ext cx="934970" cy="170989"/>
              </a:xfrm>
              <a:prstGeom prst="rect">
                <a:avLst/>
              </a:prstGeom>
            </p:spPr>
          </p:pic>
        </mc:Fallback>
      </mc:AlternateContent>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211960" y="620688"/>
            <a:ext cx="4932040" cy="1872208"/>
          </a:xfrm>
        </p:spPr>
        <p:txBody>
          <a:bodyPr>
            <a:noAutofit/>
          </a:bodyPr>
          <a:lstStyle/>
          <a:p>
            <a:r>
              <a:rPr lang="el-GR" sz="2400" b="1" dirty="0" smtClean="0">
                <a:effectLst>
                  <a:outerShdw blurRad="38100" dist="38100" dir="2700000" algn="tl">
                    <a:srgbClr val="000000">
                      <a:alpha val="43137"/>
                    </a:srgbClr>
                  </a:outerShdw>
                </a:effectLst>
              </a:rPr>
              <a:t>ΣΠΕΡΜΑΤΟ</a:t>
            </a:r>
            <a:r>
              <a:rPr lang="el-GR" sz="2400" dirty="0" smtClean="0"/>
              <a:t>ΓΕΝΕΣΗ</a:t>
            </a:r>
            <a:r>
              <a:rPr lang="en-US" sz="2400" dirty="0" smtClean="0"/>
              <a:t>: </a:t>
            </a:r>
            <a:r>
              <a:rPr lang="el-GR" sz="2400" dirty="0" smtClean="0"/>
              <a:t/>
            </a:r>
            <a:br>
              <a:rPr lang="el-GR" sz="2400" dirty="0" smtClean="0"/>
            </a:br>
            <a:r>
              <a:rPr lang="el-GR" sz="2400" dirty="0" smtClean="0"/>
              <a:t>Η παραγωγή των γαμετών </a:t>
            </a:r>
            <a:br>
              <a:rPr lang="el-GR" sz="2400" dirty="0" smtClean="0"/>
            </a:br>
            <a:r>
              <a:rPr lang="el-GR" sz="2400" dirty="0" smtClean="0"/>
              <a:t>του άρρενα</a:t>
            </a:r>
            <a:br>
              <a:rPr lang="el-GR" sz="2400" dirty="0" smtClean="0"/>
            </a:br>
            <a:r>
              <a:rPr lang="el-GR" sz="2400" b="1" i="1" dirty="0" smtClean="0"/>
              <a:t>ΣΠΕΡΜΙΟ</a:t>
            </a:r>
            <a:r>
              <a:rPr lang="el-GR" sz="2400" dirty="0" smtClean="0"/>
              <a:t>ΓΕΝΕΣΗ </a:t>
            </a:r>
            <a:r>
              <a:rPr lang="en-US" sz="2400" dirty="0" smtClean="0"/>
              <a:t>: </a:t>
            </a:r>
            <a:r>
              <a:rPr lang="el-GR" sz="2400" dirty="0" smtClean="0"/>
              <a:t/>
            </a:r>
            <a:br>
              <a:rPr lang="el-GR" sz="2400" dirty="0" smtClean="0"/>
            </a:br>
            <a:r>
              <a:rPr lang="el-GR" sz="2400" dirty="0" smtClean="0"/>
              <a:t>Η μετατροπή-ωρίμανση των γαμετών του άρρενα σε κινούμενα σπερματοζωάρια. Η </a:t>
            </a:r>
            <a:r>
              <a:rPr lang="el-GR" sz="2400" i="1" dirty="0" smtClean="0"/>
              <a:t>τελική</a:t>
            </a:r>
            <a:r>
              <a:rPr lang="el-GR" sz="2400" dirty="0" smtClean="0"/>
              <a:t> ωρίμανση τελείται στην επιδιδυμίδα.</a:t>
            </a:r>
            <a:endParaRPr lang="el-GR" sz="2400" dirty="0"/>
          </a:p>
        </p:txBody>
      </p:sp>
      <p:pic>
        <p:nvPicPr>
          <p:cNvPr id="130050" name="Picture 2" descr="C:\Users\Νεφέλη\Desktop\TESTICULAR BIOPSY\EIKONEΣ\testicular-biopsy-6-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52" y="3145093"/>
            <a:ext cx="4767680" cy="3579496"/>
          </a:xfrm>
          <a:prstGeom prst="rect">
            <a:avLst/>
          </a:prstGeom>
          <a:noFill/>
          <a:extLst>
            <a:ext uri="{909E8E84-426E-40DD-AFC4-6F175D3DCCD1}">
              <a14:hiddenFill xmlns:a14="http://schemas.microsoft.com/office/drawing/2010/main">
                <a:solidFill>
                  <a:srgbClr val="FFFFFF"/>
                </a:solidFill>
              </a14:hiddenFill>
            </a:ext>
          </a:extLst>
        </p:spPr>
      </p:pic>
      <p:pic>
        <p:nvPicPr>
          <p:cNvPr id="130051" name="Picture 3" descr="C:\Users\Νεφέλη\Desktop\TESTICULAR BIOPSY\EIKONEΣ\testicular-biopsy-15-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6632"/>
            <a:ext cx="3816424" cy="2865308"/>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C:\Users\Νεφέλη\Desktop\TESTICULAR BIOPSY\EIKONEΣ\testicular-biopsy-16-6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961" y="3140967"/>
            <a:ext cx="4507794" cy="358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8083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64488" cy="1340768"/>
          </a:xfrm>
        </p:spPr>
        <p:txBody>
          <a:bodyPr>
            <a:normAutofit fontScale="90000"/>
          </a:bodyPr>
          <a:lstStyle/>
          <a:p>
            <a:r>
              <a:rPr lang="el-GR" sz="1600" dirty="0" smtClean="0"/>
              <a:t/>
            </a:r>
            <a:br>
              <a:rPr lang="el-GR" sz="1600" dirty="0" smtClean="0"/>
            </a:br>
            <a:r>
              <a:rPr lang="el-GR" sz="1800" b="1" u="sng" dirty="0" smtClean="0"/>
              <a:t>Πολυάριθμα</a:t>
            </a:r>
            <a:r>
              <a:rPr lang="el-GR" sz="1800" dirty="0" smtClean="0"/>
              <a:t> σπερματογόνια.Τα κύτταρα που προβάλλουν εγγύς της προαύλιας επιφάνειας του εν λόγω σωληναρίου είναι </a:t>
            </a:r>
            <a:r>
              <a:rPr lang="el-GR" sz="1800" dirty="0" smtClean="0">
                <a:solidFill>
                  <a:schemeClr val="accent6">
                    <a:lumMod val="50000"/>
                  </a:schemeClr>
                </a:solidFill>
              </a:rPr>
              <a:t>κύτταρα του </a:t>
            </a:r>
            <a:r>
              <a:rPr lang="en-US" sz="1800" dirty="0" err="1" smtClean="0">
                <a:solidFill>
                  <a:schemeClr val="accent6">
                    <a:lumMod val="50000"/>
                  </a:schemeClr>
                </a:solidFill>
              </a:rPr>
              <a:t>Sertoli</a:t>
            </a:r>
            <a:r>
              <a:rPr lang="el-GR" sz="1800" dirty="0" smtClean="0"/>
              <a:t>. Το εν λόγω πρότυπο ( της πρώιμης </a:t>
            </a:r>
            <a:r>
              <a:rPr lang="el-GR" sz="1800" b="1" dirty="0" smtClean="0">
                <a:effectLst>
                  <a:outerShdw blurRad="38100" dist="38100" dir="2700000" algn="tl">
                    <a:srgbClr val="000000">
                      <a:alpha val="43137"/>
                    </a:srgbClr>
                  </a:outerShdw>
                </a:effectLst>
              </a:rPr>
              <a:t>στάσης της σπερματογένεσης </a:t>
            </a:r>
            <a:r>
              <a:rPr lang="el-GR" sz="1800" dirty="0" smtClean="0"/>
              <a:t>) δυνητικώς προκαλείται και από τα αίτια της υποσπερματογένεσης όπως ακτινοβόληση, αλκυλιούντες παράγοντες, ανεπάρκεια γοναδοτροπινών. </a:t>
            </a:r>
            <a:r>
              <a:rPr lang="el-GR" sz="2000" dirty="0" smtClean="0"/>
              <a:t/>
            </a:r>
            <a:br>
              <a:rPr lang="el-GR" sz="2000" dirty="0" smtClean="0"/>
            </a:br>
            <a:r>
              <a:rPr lang="el-GR" sz="1600" dirty="0" smtClean="0"/>
              <a:t>Σε </a:t>
            </a:r>
            <a:r>
              <a:rPr lang="el-GR" sz="1600" dirty="0" err="1" smtClean="0"/>
              <a:t>αμφοτερόπλευρη</a:t>
            </a:r>
            <a:r>
              <a:rPr lang="el-GR" sz="1600" dirty="0" smtClean="0"/>
              <a:t> </a:t>
            </a:r>
            <a:r>
              <a:rPr lang="en-US" sz="1600" dirty="0" smtClean="0"/>
              <a:t> (</a:t>
            </a:r>
            <a:r>
              <a:rPr lang="el-GR" sz="1600" strike="sngStrike" dirty="0" smtClean="0"/>
              <a:t>πλήρη</a:t>
            </a:r>
            <a:r>
              <a:rPr lang="en-US" sz="1600" dirty="0" smtClean="0"/>
              <a:t>)</a:t>
            </a:r>
            <a:r>
              <a:rPr lang="el-GR" sz="1600" dirty="0" smtClean="0"/>
              <a:t> αναστολή της ωρίμανσης, στο σπερμοδιάγραμμα ανευρίσκεται συνήθως αζωοσπερμία.</a:t>
            </a:r>
            <a:endParaRPr lang="el-GR" sz="1600" dirty="0"/>
          </a:p>
        </p:txBody>
      </p:sp>
      <p:pic>
        <p:nvPicPr>
          <p:cNvPr id="88066" name="Picture 2" descr="C:\Users\ΤΑΝΙΑ\Desktop\Καταγραφή.JPG"/>
          <p:cNvPicPr>
            <a:picLocks noChangeAspect="1" noChangeArrowheads="1"/>
          </p:cNvPicPr>
          <p:nvPr/>
        </p:nvPicPr>
        <p:blipFill>
          <a:blip r:embed="rId2" cstate="print"/>
          <a:srcRect/>
          <a:stretch>
            <a:fillRect/>
          </a:stretch>
        </p:blipFill>
        <p:spPr bwMode="auto">
          <a:xfrm>
            <a:off x="1115616" y="1484784"/>
            <a:ext cx="6696744" cy="5224567"/>
          </a:xfrm>
          <a:prstGeom prst="rect">
            <a:avLst/>
          </a:prstGeom>
          <a:noFill/>
        </p:spPr>
      </p:pic>
      <p:sp>
        <p:nvSpPr>
          <p:cNvPr id="4" name="3 - Αριστερό βέλος"/>
          <p:cNvSpPr/>
          <p:nvPr/>
        </p:nvSpPr>
        <p:spPr>
          <a:xfrm>
            <a:off x="2195736" y="4293096"/>
            <a:ext cx="4320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Αριστερό βέλος"/>
          <p:cNvSpPr/>
          <p:nvPr/>
        </p:nvSpPr>
        <p:spPr>
          <a:xfrm>
            <a:off x="4499992" y="5733256"/>
            <a:ext cx="432048" cy="216024"/>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lide(fromBottom)">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2400" dirty="0" smtClean="0"/>
              <a:t>(</a:t>
            </a:r>
            <a:r>
              <a:rPr lang="el-GR" sz="2400" strike="sngStrike" dirty="0" smtClean="0"/>
              <a:t>Πλήρης</a:t>
            </a:r>
            <a:r>
              <a:rPr lang="el-GR" sz="2400" dirty="0" smtClean="0"/>
              <a:t>) Πρώιμη </a:t>
            </a:r>
            <a:r>
              <a:rPr lang="el-GR" sz="2400" b="1" dirty="0" smtClean="0"/>
              <a:t>αναστολή ωρίμανσης</a:t>
            </a:r>
            <a:r>
              <a:rPr lang="el-GR" sz="2400" dirty="0" smtClean="0"/>
              <a:t>. Μικρά σωληνάρια. Διακρίνονται μόνο σπερματογόνια και </a:t>
            </a:r>
            <a:r>
              <a:rPr lang="el-GR" sz="2400" dirty="0" smtClean="0">
                <a:solidFill>
                  <a:srgbClr val="0070C0"/>
                </a:solidFill>
              </a:rPr>
              <a:t>σπερματοκύτταρα [α’ τάξης (πρωτογενή)]</a:t>
            </a:r>
            <a:r>
              <a:rPr lang="el-GR" sz="2400" dirty="0" smtClean="0"/>
              <a:t>.</a:t>
            </a:r>
            <a:br>
              <a:rPr lang="el-GR" sz="2400" dirty="0" smtClean="0"/>
            </a:br>
            <a:r>
              <a:rPr lang="el-GR" sz="2400" dirty="0" smtClean="0"/>
              <a:t> Εκφυλισμένα κύτταρα, </a:t>
            </a:r>
            <a:r>
              <a:rPr lang="el-GR" sz="2400" dirty="0" err="1" smtClean="0"/>
              <a:t>ενδοσωληναριακά</a:t>
            </a:r>
            <a:r>
              <a:rPr lang="el-GR" sz="2400" dirty="0" smtClean="0"/>
              <a:t>, με ανώμαλους, πυκνούς πυρήνες.</a:t>
            </a:r>
            <a:endParaRPr lang="el-GR" sz="2400" dirty="0"/>
          </a:p>
        </p:txBody>
      </p:sp>
      <p:pic>
        <p:nvPicPr>
          <p:cNvPr id="22530" name="Picture 2" descr="C:\Documents and Settings\Administrator\Επιφάνεια εργασίας\LAZARIS\scan0002.jpg"/>
          <p:cNvPicPr>
            <a:picLocks noGrp="1" noChangeAspect="1" noChangeArrowheads="1"/>
          </p:cNvPicPr>
          <p:nvPr>
            <p:ph idx="1"/>
          </p:nvPr>
        </p:nvPicPr>
        <p:blipFill>
          <a:blip r:embed="rId2" cstate="print"/>
          <a:srcRect/>
          <a:stretch>
            <a:fillRect/>
          </a:stretch>
        </p:blipFill>
        <p:spPr bwMode="auto">
          <a:xfrm>
            <a:off x="683568" y="1124744"/>
            <a:ext cx="7812360" cy="5454298"/>
          </a:xfrm>
          <a:prstGeom prst="rect">
            <a:avLst/>
          </a:prstGeom>
          <a:noFill/>
        </p:spPr>
      </p:pic>
      <p:sp>
        <p:nvSpPr>
          <p:cNvPr id="9" name="8 - Δεξιό βέλος"/>
          <p:cNvSpPr/>
          <p:nvPr/>
        </p:nvSpPr>
        <p:spPr>
          <a:xfrm>
            <a:off x="3563888" y="4221088"/>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1200" dirty="0" smtClean="0"/>
              <a:t/>
            </a:r>
            <a:br>
              <a:rPr lang="el-GR" sz="1200" dirty="0" smtClean="0"/>
            </a:br>
            <a:r>
              <a:rPr lang="el-GR" sz="2700" dirty="0" smtClean="0"/>
              <a:t>(</a:t>
            </a:r>
            <a:r>
              <a:rPr lang="el-GR" sz="2700" strike="sngStrike" dirty="0" smtClean="0"/>
              <a:t>Πλήρης</a:t>
            </a:r>
            <a:r>
              <a:rPr lang="el-GR" sz="2700" dirty="0" smtClean="0"/>
              <a:t>) </a:t>
            </a:r>
            <a:r>
              <a:rPr lang="el-GR" sz="2400" b="1" dirty="0" err="1" smtClean="0"/>
              <a:t>Σπερματογενετική</a:t>
            </a:r>
            <a:r>
              <a:rPr lang="el-GR" sz="2400" b="1" dirty="0" smtClean="0"/>
              <a:t> στάση/αναστολή της ωρίμανσης</a:t>
            </a:r>
            <a:r>
              <a:rPr lang="el-GR" sz="2400" dirty="0" smtClean="0"/>
              <a:t>. </a:t>
            </a:r>
            <a:br>
              <a:rPr lang="el-GR" sz="2400" dirty="0" smtClean="0"/>
            </a:br>
            <a:r>
              <a:rPr lang="el-GR" sz="1800" dirty="0" smtClean="0"/>
              <a:t>Ποικιλία στη διάμετρο των σωληναρίων και των αυλών. </a:t>
            </a:r>
            <a:r>
              <a:rPr lang="el-GR" sz="1800" b="1" u="sng" dirty="0" smtClean="0"/>
              <a:t>Απουσία </a:t>
            </a:r>
            <a:r>
              <a:rPr lang="el-GR" sz="1800" b="1" dirty="0" smtClean="0"/>
              <a:t>ωρίμων σπερματίδων</a:t>
            </a:r>
            <a:r>
              <a:rPr lang="el-GR" sz="1800" dirty="0" smtClean="0"/>
              <a:t>. </a:t>
            </a:r>
            <a:br>
              <a:rPr lang="el-GR" sz="1800" dirty="0" smtClean="0"/>
            </a:br>
            <a:r>
              <a:rPr lang="el-GR" sz="1800" dirty="0" smtClean="0"/>
              <a:t>Τα πρωτογενή σπερματοκύτταρα εξακολουθούν να προβάλλουν. </a:t>
            </a:r>
            <a:br>
              <a:rPr lang="el-GR" sz="1800" dirty="0" smtClean="0"/>
            </a:br>
            <a:r>
              <a:rPr lang="el-GR" sz="1800" dirty="0" smtClean="0"/>
              <a:t>Διακρίνονται σπάνιες, άωρες σπερματίδες (όψιμη αναστολή).</a:t>
            </a:r>
            <a:endParaRPr lang="el-GR" sz="1800" dirty="0"/>
          </a:p>
        </p:txBody>
      </p:sp>
      <p:pic>
        <p:nvPicPr>
          <p:cNvPr id="104450" name="Picture 2" descr="C:\Users\ΤΑΝΙΑ\Desktop\Καταγραφή.JPG"/>
          <p:cNvPicPr>
            <a:picLocks noChangeAspect="1" noChangeArrowheads="1"/>
          </p:cNvPicPr>
          <p:nvPr/>
        </p:nvPicPr>
        <p:blipFill>
          <a:blip r:embed="rId2" cstate="print"/>
          <a:srcRect/>
          <a:stretch>
            <a:fillRect/>
          </a:stretch>
        </p:blipFill>
        <p:spPr bwMode="auto">
          <a:xfrm>
            <a:off x="1043607" y="1124744"/>
            <a:ext cx="6852639" cy="5733256"/>
          </a:xfrm>
          <a:prstGeom prst="rect">
            <a:avLst/>
          </a:prstGeom>
          <a:noFill/>
        </p:spPr>
      </p:pic>
      <p:sp>
        <p:nvSpPr>
          <p:cNvPr id="4" name="3 - Αριστερό βέλος"/>
          <p:cNvSpPr/>
          <p:nvPr/>
        </p:nvSpPr>
        <p:spPr>
          <a:xfrm rot="17399573">
            <a:off x="1666874" y="2379457"/>
            <a:ext cx="549482" cy="28348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3 - Αριστερό βέλος"/>
          <p:cNvSpPr/>
          <p:nvPr/>
        </p:nvSpPr>
        <p:spPr>
          <a:xfrm rot="17399573">
            <a:off x="6667532" y="4736912"/>
            <a:ext cx="549482" cy="28348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61441" name="Ink 1"/>
              <p14:cNvContentPartPr>
                <a14:cpLocks xmlns:a14="http://schemas.microsoft.com/office/drawing/2010/main" noRot="1" noChangeAspect="1" noEditPoints="1" noChangeArrowheads="1" noChangeShapeType="1"/>
              </p14:cNvContentPartPr>
              <p14:nvPr/>
            </p14:nvContentPartPr>
            <p14:xfrm>
              <a:off x="5508104" y="539750"/>
              <a:ext cx="812800" cy="19050"/>
            </p14:xfrm>
          </p:contentPart>
        </mc:Choice>
        <mc:Fallback xmlns="">
          <p:pic>
            <p:nvPicPr>
              <p:cNvPr id="61441" name="Ink 1"/>
              <p:cNvPicPr>
                <a:picLocks noRot="1" noChangeAspect="1" noEditPoints="1" noChangeArrowheads="1" noChangeShapeType="1"/>
              </p:cNvPicPr>
              <p:nvPr/>
            </p:nvPicPr>
            <p:blipFill>
              <a:blip r:embed="rId4"/>
              <a:stretch>
                <a:fillRect/>
              </a:stretch>
            </p:blipFill>
            <p:spPr>
              <a:xfrm>
                <a:off x="5492266" y="475273"/>
                <a:ext cx="844477" cy="148004"/>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301006"/>
          </a:xfrm>
        </p:spPr>
        <p:txBody>
          <a:bodyPr>
            <a:normAutofit fontScale="90000"/>
          </a:bodyPr>
          <a:lstStyle/>
          <a:p>
            <a:r>
              <a:rPr lang="el-GR" sz="3600" dirty="0" smtClean="0"/>
              <a:t>ΑΝΑΣΤΟΛΗ ΤΗΣ ΩΡΙΜΑΝΣΗΣ</a:t>
            </a:r>
            <a:br>
              <a:rPr lang="el-GR" sz="3600" dirty="0" smtClean="0"/>
            </a:br>
            <a:r>
              <a:rPr lang="el-GR" sz="2200" dirty="0" smtClean="0"/>
              <a:t>Στην </a:t>
            </a:r>
            <a:r>
              <a:rPr lang="el-GR" sz="2200" dirty="0" smtClean="0">
                <a:effectLst>
                  <a:outerShdw blurRad="38100" dist="38100" dir="2700000" algn="tl">
                    <a:srgbClr val="000000">
                      <a:alpha val="43137"/>
                    </a:srgbClr>
                  </a:outerShdw>
                </a:effectLst>
              </a:rPr>
              <a:t>πρώιμη</a:t>
            </a:r>
            <a:r>
              <a:rPr lang="el-GR" sz="2200" dirty="0" smtClean="0"/>
              <a:t> μορφή, αυξημένα τα επίπεδα της </a:t>
            </a:r>
            <a:r>
              <a:rPr lang="en-US" sz="2200" dirty="0" smtClean="0"/>
              <a:t>FSH</a:t>
            </a:r>
            <a:r>
              <a:rPr lang="el-GR" sz="2200" dirty="0" smtClean="0"/>
              <a:t>, μειωμένη η τεστοστερόνη</a:t>
            </a:r>
            <a:br>
              <a:rPr lang="el-GR" sz="2200" dirty="0" smtClean="0"/>
            </a:br>
            <a:r>
              <a:rPr lang="el-GR" sz="2200" dirty="0" smtClean="0"/>
              <a:t> και μειωμένη πιθανότητα ανίχνευσης ωρίμων σπερματοζωαρίων </a:t>
            </a:r>
            <a:br>
              <a:rPr lang="el-GR" sz="2200" dirty="0" smtClean="0"/>
            </a:br>
            <a:r>
              <a:rPr lang="el-GR" sz="2200" dirty="0" smtClean="0"/>
              <a:t>κατά την εξαγωγή σπέρματος απευθείας από τον </a:t>
            </a:r>
            <a:r>
              <a:rPr lang="el-GR" sz="2200" dirty="0" err="1" smtClean="0"/>
              <a:t>όρχι</a:t>
            </a:r>
            <a:r>
              <a:rPr lang="el-GR" sz="2200" dirty="0" smtClean="0"/>
              <a:t>.  </a:t>
            </a:r>
            <a:endParaRPr lang="el-GR" sz="2200" dirty="0"/>
          </a:p>
        </p:txBody>
      </p:sp>
      <p:sp>
        <p:nvSpPr>
          <p:cNvPr id="3" name="Θέση κειμένου 2"/>
          <p:cNvSpPr>
            <a:spLocks noGrp="1"/>
          </p:cNvSpPr>
          <p:nvPr>
            <p:ph type="body" idx="1"/>
          </p:nvPr>
        </p:nvSpPr>
        <p:spPr/>
        <p:txBody>
          <a:bodyPr>
            <a:normAutofit fontScale="77500" lnSpcReduction="20000"/>
          </a:bodyPr>
          <a:lstStyle/>
          <a:p>
            <a:pPr algn="ctr"/>
            <a:r>
              <a:rPr lang="el-GR" dirty="0" smtClean="0">
                <a:effectLst>
                  <a:outerShdw blurRad="38100" dist="38100" dir="2700000" algn="tl">
                    <a:srgbClr val="000000">
                      <a:alpha val="43137"/>
                    </a:srgbClr>
                  </a:outerShdw>
                </a:effectLst>
              </a:rPr>
              <a:t>Πρώιμη</a:t>
            </a:r>
            <a:r>
              <a:rPr lang="el-GR" dirty="0" smtClean="0"/>
              <a:t>, στο επίπεδο του </a:t>
            </a:r>
            <a:r>
              <a:rPr lang="el-GR" dirty="0" err="1" smtClean="0"/>
              <a:t>σπερματοκυττάρου</a:t>
            </a:r>
            <a:r>
              <a:rPr lang="el-GR" dirty="0" smtClean="0"/>
              <a:t>, εν προκειμένω.</a:t>
            </a:r>
            <a:endParaRPr lang="el-GR" dirty="0"/>
          </a:p>
        </p:txBody>
      </p:sp>
      <p:sp>
        <p:nvSpPr>
          <p:cNvPr id="5" name="Θέση κειμένου 4"/>
          <p:cNvSpPr>
            <a:spLocks noGrp="1"/>
          </p:cNvSpPr>
          <p:nvPr>
            <p:ph type="body" sz="quarter" idx="3"/>
          </p:nvPr>
        </p:nvSpPr>
        <p:spPr/>
        <p:txBody>
          <a:bodyPr>
            <a:normAutofit fontScale="77500" lnSpcReduction="20000"/>
          </a:bodyPr>
          <a:lstStyle/>
          <a:p>
            <a:pPr algn="ctr"/>
            <a:r>
              <a:rPr lang="el-GR" dirty="0" smtClean="0"/>
              <a:t>Όψιμη, </a:t>
            </a:r>
          </a:p>
          <a:p>
            <a:pPr algn="ctr"/>
            <a:r>
              <a:rPr lang="el-GR" dirty="0" smtClean="0"/>
              <a:t>στο επίπεδο της </a:t>
            </a:r>
            <a:r>
              <a:rPr lang="el-GR" dirty="0" err="1" smtClean="0"/>
              <a:t>άωρης</a:t>
            </a:r>
            <a:r>
              <a:rPr lang="el-GR" dirty="0" smtClean="0"/>
              <a:t> </a:t>
            </a:r>
            <a:r>
              <a:rPr lang="el-GR" dirty="0" err="1" smtClean="0"/>
              <a:t>σπερματίδης</a:t>
            </a:r>
            <a:endParaRPr lang="el-GR" dirty="0"/>
          </a:p>
        </p:txBody>
      </p:sp>
      <p:pic>
        <p:nvPicPr>
          <p:cNvPr id="131074" name="Picture 2" descr="C:\Users\Νεφέλη\Desktop\TESTICULAR BIOPSY\EIKONEΣ\testisspermatocyticarrest.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5400000">
            <a:off x="107504" y="2708920"/>
            <a:ext cx="4608512" cy="3456384"/>
          </a:xfrm>
          <a:prstGeom prst="rect">
            <a:avLst/>
          </a:prstGeom>
          <a:noFill/>
          <a:extLst>
            <a:ext uri="{909E8E84-426E-40DD-AFC4-6F175D3DCCD1}">
              <a14:hiddenFill xmlns:a14="http://schemas.microsoft.com/office/drawing/2010/main">
                <a:solidFill>
                  <a:srgbClr val="FFFFFF"/>
                </a:solidFill>
              </a14:hiddenFill>
            </a:ext>
          </a:extLst>
        </p:spPr>
      </p:pic>
      <p:pic>
        <p:nvPicPr>
          <p:cNvPr id="131075" name="Picture 3" descr="C:\Users\Νεφέλη\Desktop\TESTICULAR BIOPSY\EIKONEΣ\testisspermatidarrest.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rot="5400000">
            <a:off x="4283968" y="2708920"/>
            <a:ext cx="460851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09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ΑΝΑΣΤΟΛΗ ΤΗΣ ΩΡΙΜΑΝΣΗΣ </a:t>
            </a:r>
            <a:br>
              <a:rPr lang="el-GR" dirty="0" smtClean="0"/>
            </a:br>
            <a:r>
              <a:rPr lang="el-GR" dirty="0" smtClean="0"/>
              <a:t>ΒΑΣΙΚΑ ΣΗΜΕΙΑ</a:t>
            </a:r>
            <a:endParaRPr lang="el-GR" dirty="0"/>
          </a:p>
        </p:txBody>
      </p:sp>
      <p:sp>
        <p:nvSpPr>
          <p:cNvPr id="3" name="2 - Θέση περιεχομένου"/>
          <p:cNvSpPr>
            <a:spLocks noGrp="1"/>
          </p:cNvSpPr>
          <p:nvPr>
            <p:ph idx="1"/>
          </p:nvPr>
        </p:nvSpPr>
        <p:spPr>
          <a:xfrm>
            <a:off x="0" y="1600200"/>
            <a:ext cx="9144000" cy="5257800"/>
          </a:xfrm>
        </p:spPr>
        <p:txBody>
          <a:bodyPr>
            <a:normAutofit fontScale="85000" lnSpcReduction="20000"/>
          </a:bodyPr>
          <a:lstStyle/>
          <a:p>
            <a:r>
              <a:rPr lang="el-GR" dirty="0" smtClean="0"/>
              <a:t>Χρήση του όρου </a:t>
            </a:r>
            <a:r>
              <a:rPr lang="el-GR" u="sng" dirty="0" smtClean="0"/>
              <a:t>μόνο</a:t>
            </a:r>
            <a:r>
              <a:rPr lang="el-GR" dirty="0" smtClean="0"/>
              <a:t> σε περιπτώσεις </a:t>
            </a:r>
            <a:r>
              <a:rPr lang="el-GR" b="1" dirty="0" smtClean="0"/>
              <a:t>πλήρους διακοπής </a:t>
            </a:r>
            <a:r>
              <a:rPr lang="el-GR" dirty="0" smtClean="0"/>
              <a:t>της σπερματογένεσης </a:t>
            </a:r>
            <a:r>
              <a:rPr lang="el-GR" b="1" dirty="0" smtClean="0"/>
              <a:t>ομοιόμορφα</a:t>
            </a:r>
            <a:r>
              <a:rPr lang="el-GR" dirty="0" smtClean="0"/>
              <a:t> σε </a:t>
            </a:r>
            <a:r>
              <a:rPr lang="el-GR" b="1" dirty="0" smtClean="0"/>
              <a:t>όλα </a:t>
            </a:r>
            <a:r>
              <a:rPr lang="el-GR" dirty="0" smtClean="0"/>
              <a:t>τα σωληνάρια ( </a:t>
            </a:r>
            <a:r>
              <a:rPr lang="el-GR" b="1" spc="600" dirty="0" smtClean="0">
                <a:effectLst>
                  <a:outerShdw blurRad="38100" dist="38100" dir="2700000" algn="tl">
                    <a:srgbClr val="000000">
                      <a:alpha val="43137"/>
                    </a:srgbClr>
                  </a:outerShdw>
                </a:effectLst>
              </a:rPr>
              <a:t>υποχρεωτικά διάχυτο </a:t>
            </a:r>
            <a:r>
              <a:rPr lang="el-GR" dirty="0" smtClean="0"/>
              <a:t>πρότυπο) .</a:t>
            </a:r>
          </a:p>
          <a:p>
            <a:r>
              <a:rPr lang="el-GR" dirty="0" smtClean="0"/>
              <a:t>Συνήθως η στάση γίνεται στο επίπεδο του πρωτογενούς </a:t>
            </a:r>
            <a:r>
              <a:rPr lang="el-GR" dirty="0" err="1" smtClean="0">
                <a:effectLst>
                  <a:outerShdw blurRad="38100" dist="38100" dir="2700000" algn="tl">
                    <a:srgbClr val="000000">
                      <a:alpha val="43137"/>
                    </a:srgbClr>
                  </a:outerShdw>
                </a:effectLst>
              </a:rPr>
              <a:t>σπερματοκυττάρου</a:t>
            </a:r>
            <a:r>
              <a:rPr lang="el-GR" dirty="0" smtClean="0"/>
              <a:t>, οπότε ευθύνεται το ατελές ζευγάρωμα χρωμοσωμάτων κατά τη μείωση. Η αναστρέψιμη αναστολή στο εν λόγω επίπεδο μπορεί να οφείλεται σε θερμότητα, λοιμώξεις, ορμονικούς και διατροφικούς παράγοντες, ενώ η μη αναστρέψιμη αναστολή τόσο στο επίπεδο του σπερματογονίου ή πρωτογενούς σπερματοκυττάρου (πρώιμη) ή  στο επίπεδο των στρογγυλών (ανώριμων) σπερματίδων (όψιμη) συχνότατα οφείλεται σε χρωμοσωμικές ανωμαλίες είτε σε σωματικά κύτταρα είτε σε γεννητικά κύτταρα με μετέπειτα βλάβη στη μείωση.</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2241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a:t>
            </a:r>
            <a:r>
              <a:rPr lang="en-US" sz="2400" b="1" dirty="0" smtClean="0">
                <a:solidFill>
                  <a:schemeClr val="accent6">
                    <a:lumMod val="50000"/>
                  </a:schemeClr>
                </a:solidFill>
              </a:rPr>
              <a:t>V</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642918"/>
            <a:ext cx="9144000" cy="6215082"/>
          </a:xfrm>
        </p:spPr>
        <p:txBody>
          <a:bodyPr>
            <a:normAutofit fontScale="77500" lnSpcReduction="20000"/>
          </a:bodyPr>
          <a:lstStyle/>
          <a:p>
            <a:r>
              <a:rPr lang="en-US" sz="2000" b="1" u="sng" spc="600" dirty="0" smtClean="0"/>
              <a:t>A</a:t>
            </a:r>
            <a:r>
              <a:rPr lang="el-GR" sz="2000" b="1" u="sng" spc="600" dirty="0" err="1" smtClean="0"/>
              <a:t>πλασία</a:t>
            </a:r>
            <a:r>
              <a:rPr lang="el-GR" sz="2000" b="1" spc="600" dirty="0" smtClean="0"/>
              <a:t> </a:t>
            </a:r>
            <a:r>
              <a:rPr lang="el-GR" sz="2000" b="1" dirty="0" smtClean="0"/>
              <a:t>γεννητικών κυττάρων</a:t>
            </a:r>
            <a:r>
              <a:rPr lang="en-US" sz="2000" b="1" dirty="0" smtClean="0"/>
              <a:t> </a:t>
            </a:r>
            <a:r>
              <a:rPr lang="el-GR" sz="2000" b="1" dirty="0" smtClean="0"/>
              <a:t>= </a:t>
            </a:r>
            <a:r>
              <a:rPr lang="el-GR" sz="2000" b="1" spc="600" dirty="0" smtClean="0"/>
              <a:t>Σύνδρομο από κύτταρα </a:t>
            </a:r>
            <a:r>
              <a:rPr lang="en-US" sz="2000" b="1" spc="600" dirty="0" err="1" smtClean="0"/>
              <a:t>Sertoli</a:t>
            </a:r>
            <a:r>
              <a:rPr lang="en-US" sz="2000" b="1" spc="600" dirty="0" smtClean="0"/>
              <a:t> </a:t>
            </a:r>
            <a:r>
              <a:rPr lang="el-GR" sz="2000" b="1" spc="600" dirty="0" smtClean="0"/>
              <a:t>μόνο</a:t>
            </a:r>
            <a:r>
              <a:rPr lang="en-US" sz="2000" b="1" dirty="0" smtClean="0"/>
              <a:t>.</a:t>
            </a:r>
            <a:r>
              <a:rPr lang="el-GR" sz="2000" b="1" dirty="0" smtClean="0"/>
              <a:t> Ανάκτηση γόνιμου σπέρματος στο 45%  των ασθενών και ποσοστό επίτευξης κύησης με  </a:t>
            </a:r>
            <a:r>
              <a:rPr lang="en-US" sz="2000" b="1" dirty="0" smtClean="0"/>
              <a:t>in vitro </a:t>
            </a:r>
            <a:r>
              <a:rPr lang="el-GR" sz="2000" b="1" dirty="0" smtClean="0"/>
              <a:t>γονιμοποίηση / </a:t>
            </a:r>
            <a:r>
              <a:rPr lang="el-GR" sz="2000" b="1" dirty="0" err="1" smtClean="0"/>
              <a:t>ενδοκυτταροπλασματική</a:t>
            </a:r>
            <a:r>
              <a:rPr lang="el-GR" sz="2000" b="1" dirty="0" smtClean="0"/>
              <a:t> ένεση σπέρματος  (</a:t>
            </a:r>
            <a:r>
              <a:rPr lang="en-US" sz="2000" b="1" dirty="0" smtClean="0"/>
              <a:t>IVF/ICSI</a:t>
            </a:r>
            <a:r>
              <a:rPr lang="el-GR" sz="2000" b="1" dirty="0" smtClean="0"/>
              <a:t>) </a:t>
            </a:r>
            <a:r>
              <a:rPr lang="en-US" sz="2000" b="1" dirty="0" smtClean="0"/>
              <a:t>: 50%</a:t>
            </a:r>
            <a:endParaRPr lang="el-GR" sz="2000" b="1" dirty="0" smtClean="0"/>
          </a:p>
          <a:p>
            <a:r>
              <a:rPr lang="el-GR" sz="2000" dirty="0" smtClean="0"/>
              <a:t>Καθόλου έως ελάχιστη μείωση διαμέτρου σωληναρίων</a:t>
            </a:r>
            <a:r>
              <a:rPr lang="el-GR" sz="2000" b="1" dirty="0" smtClean="0"/>
              <a:t>, επένδυσή τους αποκλειστικά από κύτταρα του </a:t>
            </a:r>
            <a:r>
              <a:rPr lang="en-US" sz="2000" b="1" dirty="0" err="1" smtClean="0"/>
              <a:t>Sertoli</a:t>
            </a:r>
            <a:r>
              <a:rPr lang="el-GR" sz="2000" b="1" dirty="0" smtClean="0"/>
              <a:t> </a:t>
            </a:r>
            <a:r>
              <a:rPr lang="en-US" sz="2000" b="1" dirty="0" smtClean="0"/>
              <a:t> </a:t>
            </a:r>
            <a:r>
              <a:rPr lang="el-GR" sz="2000" b="1" spc="300" dirty="0" err="1" smtClean="0"/>
              <a:t>μετεφηβικής</a:t>
            </a:r>
            <a:r>
              <a:rPr lang="el-GR" sz="2000" b="1" dirty="0" smtClean="0"/>
              <a:t>  (ώριμης) ποικιλίας </a:t>
            </a:r>
            <a:r>
              <a:rPr lang="el-GR" sz="2000" dirty="0" smtClean="0"/>
              <a:t>( με οδοντωτούς πυρήνες και εμφανή </a:t>
            </a:r>
            <a:r>
              <a:rPr lang="el-GR" sz="2000" dirty="0" err="1" smtClean="0">
                <a:effectLst>
                  <a:outerShdw blurRad="38100" dist="38100" dir="2700000" algn="tl">
                    <a:srgbClr val="000000">
                      <a:alpha val="43137"/>
                    </a:srgbClr>
                  </a:outerShdw>
                </a:effectLst>
              </a:rPr>
              <a:t>πυρήνια</a:t>
            </a:r>
            <a:r>
              <a:rPr lang="el-GR" sz="2000" dirty="0" smtClean="0"/>
              <a:t>) με λεπτές, </a:t>
            </a:r>
            <a:r>
              <a:rPr lang="el-GR" sz="2000" dirty="0" err="1" smtClean="0"/>
              <a:t>ηωσινόφιλες</a:t>
            </a:r>
            <a:r>
              <a:rPr lang="el-GR" sz="2000" dirty="0" smtClean="0"/>
              <a:t> γραμμώσεις σε ποικίλες κατευθύνσεις -  γραμμοειδείς κρυστάλλους </a:t>
            </a:r>
            <a:r>
              <a:rPr lang="en-US" sz="2000" dirty="0" smtClean="0"/>
              <a:t>Charcot-B</a:t>
            </a:r>
            <a:r>
              <a:rPr lang="el-GR" sz="2000" dirty="0" smtClean="0"/>
              <a:t>ο</a:t>
            </a:r>
            <a:r>
              <a:rPr lang="en-US" sz="2000" dirty="0" err="1" smtClean="0"/>
              <a:t>ttcher</a:t>
            </a:r>
            <a:r>
              <a:rPr lang="en-US" sz="2000" dirty="0" smtClean="0"/>
              <a:t>. </a:t>
            </a:r>
            <a:r>
              <a:rPr lang="el-GR" sz="2000" dirty="0" smtClean="0"/>
              <a:t>Τα κύτταρα </a:t>
            </a:r>
            <a:r>
              <a:rPr lang="en-US" sz="2000" dirty="0" err="1" smtClean="0"/>
              <a:t>Sertoli</a:t>
            </a:r>
            <a:r>
              <a:rPr lang="en-US" sz="2000" dirty="0" smtClean="0"/>
              <a:t> </a:t>
            </a:r>
            <a:r>
              <a:rPr lang="el-GR" sz="2000" dirty="0" smtClean="0"/>
              <a:t>διατάσσονται </a:t>
            </a:r>
            <a:r>
              <a:rPr lang="el-GR" sz="2000" b="1" dirty="0" smtClean="0"/>
              <a:t>κάθετα </a:t>
            </a:r>
            <a:r>
              <a:rPr lang="el-GR" sz="2000" dirty="0" smtClean="0"/>
              <a:t>στη βασική μεμβράνη και συχνά σχηματίζουν μικρές ομάδες </a:t>
            </a:r>
            <a:r>
              <a:rPr lang="el-GR" sz="2000" dirty="0" smtClean="0">
                <a:effectLst>
                  <a:outerShdw blurRad="38100" dist="38100" dir="2700000" algn="tl">
                    <a:srgbClr val="000000">
                      <a:alpha val="43137"/>
                    </a:srgbClr>
                  </a:outerShdw>
                </a:effectLst>
              </a:rPr>
              <a:t>σα «φυλλώματα φοινίκων που κυματίζουν στην αύρα» ή «σαν να παρασύρονται από τον άνεμο»</a:t>
            </a:r>
            <a:r>
              <a:rPr lang="el-GR" sz="2000" dirty="0" smtClean="0"/>
              <a:t> δηλ. παράλληλα το ένα κύτταρο με το άλλο κατά μήκος των σωληναρίων. Τα κύτταρα του </a:t>
            </a:r>
            <a:r>
              <a:rPr lang="en-US" sz="2000" dirty="0" err="1" smtClean="0"/>
              <a:t>Leydig</a:t>
            </a:r>
            <a:r>
              <a:rPr lang="en-US" sz="2000" dirty="0" smtClean="0"/>
              <a:t> </a:t>
            </a:r>
            <a:r>
              <a:rPr lang="el-GR" sz="2000" dirty="0" smtClean="0"/>
              <a:t>μπορεί να φαίνονται αυξημένα κι εν γένει παρατηρούνται σε ποικίλες ποσότητες. Ουσιώδης </a:t>
            </a:r>
            <a:r>
              <a:rPr lang="el-GR" sz="2000" dirty="0" err="1" smtClean="0"/>
              <a:t>υαλοειδοποίηση</a:t>
            </a:r>
            <a:r>
              <a:rPr lang="el-GR" sz="2000" dirty="0" smtClean="0"/>
              <a:t> απουσιάζει.</a:t>
            </a:r>
          </a:p>
          <a:p>
            <a:r>
              <a:rPr lang="el-GR" sz="2000" dirty="0" smtClean="0"/>
              <a:t>Το εν λόγω πρότυπο </a:t>
            </a:r>
            <a:r>
              <a:rPr lang="el-GR" sz="2000" b="1" dirty="0" smtClean="0"/>
              <a:t>μπορεί να συνοδεύει, </a:t>
            </a:r>
            <a:r>
              <a:rPr lang="el-GR" sz="2000" dirty="0" smtClean="0"/>
              <a:t>μεταξύ άλλων</a:t>
            </a:r>
            <a:r>
              <a:rPr lang="en-US" sz="2000" dirty="0" smtClean="0"/>
              <a:t>:</a:t>
            </a:r>
          </a:p>
          <a:p>
            <a:r>
              <a:rPr lang="el-GR" sz="2000" dirty="0" smtClean="0"/>
              <a:t>α) </a:t>
            </a:r>
            <a:r>
              <a:rPr lang="el-GR" sz="2000" b="1" dirty="0" smtClean="0"/>
              <a:t>το σύνδρομο </a:t>
            </a:r>
            <a:r>
              <a:rPr lang="en-US" sz="2000" b="1" dirty="0" smtClean="0"/>
              <a:t>del Castillo </a:t>
            </a:r>
            <a:r>
              <a:rPr lang="en-US" sz="2000" dirty="0" smtClean="0"/>
              <a:t>(=</a:t>
            </a:r>
            <a:r>
              <a:rPr lang="el-GR" sz="2000" dirty="0" err="1" smtClean="0"/>
              <a:t>φαινοτυπικώς</a:t>
            </a:r>
            <a:r>
              <a:rPr lang="el-GR" sz="2000" dirty="0" smtClean="0"/>
              <a:t> φυσιολογικά αρσενικά άτομα με μικρούς όρχεις , φυσιολογικά δευτερογενή φυλετικά χαρακτηριστικά, φυσιολογικά επίπεδα τεστοστερόνης ορού, </a:t>
            </a:r>
            <a:r>
              <a:rPr lang="el-GR" sz="2000" dirty="0" err="1" smtClean="0"/>
              <a:t>αζωοσπερμία</a:t>
            </a:r>
            <a:r>
              <a:rPr lang="el-GR" sz="2000" dirty="0" smtClean="0"/>
              <a:t> και αυξημένα επίπεδα </a:t>
            </a:r>
            <a:r>
              <a:rPr lang="en-US" sz="2000" dirty="0" smtClean="0"/>
              <a:t>FSH </a:t>
            </a:r>
            <a:r>
              <a:rPr lang="el-GR" sz="2000" dirty="0" smtClean="0"/>
              <a:t>ορού).</a:t>
            </a:r>
          </a:p>
          <a:p>
            <a:r>
              <a:rPr lang="el-GR" sz="2000" dirty="0" smtClean="0"/>
              <a:t>β) την </a:t>
            </a:r>
            <a:r>
              <a:rPr lang="el-GR" sz="2000" b="1" dirty="0" smtClean="0"/>
              <a:t>παρατεταμένη χορήγηση αλκυλιούντων παραγόντων ή ακτινοθεραπείας </a:t>
            </a:r>
            <a:r>
              <a:rPr lang="el-GR" sz="2000" dirty="0" smtClean="0"/>
              <a:t>(οπότε οι αλλοιώσεις πιθανώς είναι αναστρέψιμες).</a:t>
            </a:r>
          </a:p>
          <a:p>
            <a:endParaRPr lang="el-GR" sz="2000" dirty="0" smtClean="0"/>
          </a:p>
          <a:p>
            <a:r>
              <a:rPr lang="el-GR" sz="2000" dirty="0" smtClean="0"/>
              <a:t>Αν, </a:t>
            </a:r>
            <a:r>
              <a:rPr lang="el-GR" sz="2000" spc="300" dirty="0" smtClean="0"/>
              <a:t>παρά τη </a:t>
            </a:r>
            <a:r>
              <a:rPr lang="el-GR" sz="2000" b="1" u="sng" spc="300" dirty="0" smtClean="0">
                <a:effectLst>
                  <a:outerShdw blurRad="38100" dist="38100" dir="2700000" algn="tl">
                    <a:srgbClr val="000000">
                      <a:alpha val="43137"/>
                    </a:srgbClr>
                  </a:outerShdw>
                </a:effectLst>
              </a:rPr>
              <a:t>σαφή </a:t>
            </a:r>
            <a:r>
              <a:rPr lang="el-GR" sz="2000" b="1" i="1" u="sng" spc="300" dirty="0" smtClean="0">
                <a:effectLst>
                  <a:outerShdw blurRad="38100" dist="38100" dir="2700000" algn="tl">
                    <a:srgbClr val="000000">
                      <a:alpha val="43137"/>
                    </a:srgbClr>
                  </a:outerShdw>
                </a:effectLst>
              </a:rPr>
              <a:t>κυριαρχία</a:t>
            </a:r>
            <a:r>
              <a:rPr lang="el-GR" sz="2000" b="1" u="sng" spc="300" dirty="0" smtClean="0">
                <a:effectLst>
                  <a:outerShdw blurRad="38100" dist="38100" dir="2700000" algn="tl">
                    <a:srgbClr val="000000">
                      <a:alpha val="43137"/>
                    </a:srgbClr>
                  </a:outerShdw>
                </a:effectLst>
              </a:rPr>
              <a:t> των σωληναρίων με κύτταρα </a:t>
            </a:r>
            <a:r>
              <a:rPr lang="en-US" sz="2000" b="1" u="sng" spc="300" dirty="0" err="1" smtClean="0">
                <a:effectLst>
                  <a:outerShdw blurRad="38100" dist="38100" dir="2700000" algn="tl">
                    <a:srgbClr val="000000">
                      <a:alpha val="43137"/>
                    </a:srgbClr>
                  </a:outerShdw>
                </a:effectLst>
              </a:rPr>
              <a:t>Sertoli</a:t>
            </a:r>
            <a:r>
              <a:rPr lang="en-US" sz="2000" b="1" u="sng" spc="300" dirty="0" smtClean="0">
                <a:effectLst>
                  <a:outerShdw blurRad="38100" dist="38100" dir="2700000" algn="tl">
                    <a:srgbClr val="000000">
                      <a:alpha val="43137"/>
                    </a:srgbClr>
                  </a:outerShdw>
                </a:effectLst>
              </a:rPr>
              <a:t> </a:t>
            </a:r>
            <a:r>
              <a:rPr lang="el-GR" sz="2000" b="1" u="sng" spc="300" dirty="0" smtClean="0">
                <a:effectLst>
                  <a:outerShdw blurRad="38100" dist="38100" dir="2700000" algn="tl">
                    <a:srgbClr val="000000">
                      <a:alpha val="43137"/>
                    </a:srgbClr>
                  </a:outerShdw>
                </a:effectLst>
              </a:rPr>
              <a:t>μόνο</a:t>
            </a:r>
            <a:r>
              <a:rPr lang="en-US" sz="2000" dirty="0" smtClean="0"/>
              <a:t>,</a:t>
            </a:r>
            <a:r>
              <a:rPr lang="el-GR" sz="2000" dirty="0" smtClean="0"/>
              <a:t> </a:t>
            </a:r>
            <a:r>
              <a:rPr lang="el-GR" sz="2000" b="1" dirty="0" smtClean="0"/>
              <a:t>διάσπαρτα</a:t>
            </a:r>
            <a:r>
              <a:rPr lang="el-GR" sz="2000" dirty="0" smtClean="0"/>
              <a:t>, σε  </a:t>
            </a:r>
            <a:r>
              <a:rPr lang="el-GR" sz="2000" spc="600" dirty="0" smtClean="0"/>
              <a:t>κάποια </a:t>
            </a:r>
            <a:r>
              <a:rPr lang="el-GR" sz="2000" dirty="0" smtClean="0"/>
              <a:t>σωληνάρια, αναγνωρίζονται  </a:t>
            </a:r>
            <a:r>
              <a:rPr lang="el-GR" sz="2000" u="sng" dirty="0" smtClean="0">
                <a:effectLst>
                  <a:outerShdw blurRad="38100" dist="38100" dir="2700000" algn="tl">
                    <a:srgbClr val="000000">
                      <a:alpha val="43137"/>
                    </a:srgbClr>
                  </a:outerShdw>
                </a:effectLst>
              </a:rPr>
              <a:t>κάμποσα</a:t>
            </a:r>
            <a:r>
              <a:rPr lang="el-GR" sz="2000" dirty="0" smtClean="0">
                <a:effectLst>
                  <a:outerShdw blurRad="38100" dist="38100" dir="2700000" algn="tl">
                    <a:srgbClr val="000000">
                      <a:alpha val="43137"/>
                    </a:srgbClr>
                  </a:outerShdw>
                </a:effectLst>
              </a:rPr>
              <a:t> </a:t>
            </a:r>
            <a:r>
              <a:rPr lang="el-GR" sz="2000" b="1" dirty="0" smtClean="0"/>
              <a:t>σπερματογόνια  με ή χωρίς  να υποσημαίνεται τάση ωρίμανσής τους  </a:t>
            </a:r>
            <a:r>
              <a:rPr lang="el-GR" sz="2000" b="1" i="1" dirty="0" smtClean="0"/>
              <a:t>ή </a:t>
            </a:r>
            <a:r>
              <a:rPr lang="el-GR" sz="2000" b="1" dirty="0" smtClean="0"/>
              <a:t> παρατηρείται  εν στάσει σπερματογένεση </a:t>
            </a:r>
            <a:r>
              <a:rPr lang="el-GR" sz="2000" dirty="0" smtClean="0"/>
              <a:t>=  </a:t>
            </a:r>
            <a:r>
              <a:rPr lang="el-GR" sz="2000" b="1" u="sng" spc="600" dirty="0" smtClean="0">
                <a:effectLst>
                  <a:outerShdw blurRad="38100" dist="38100" dir="2700000" algn="tl">
                    <a:srgbClr val="000000">
                      <a:alpha val="43137"/>
                    </a:srgbClr>
                  </a:outerShdw>
                </a:effectLst>
              </a:rPr>
              <a:t>υποπλασία</a:t>
            </a:r>
            <a:r>
              <a:rPr lang="el-GR" sz="2000" b="1" spc="600" dirty="0" smtClean="0"/>
              <a:t> (όχι απλασία)</a:t>
            </a:r>
            <a:r>
              <a:rPr lang="el-GR" sz="2000" b="1" dirty="0" smtClean="0"/>
              <a:t>των γεννητικών κυττάρων. </a:t>
            </a:r>
            <a:r>
              <a:rPr lang="en-US" sz="2000" b="1" dirty="0" smtClean="0"/>
              <a:t> </a:t>
            </a:r>
            <a:r>
              <a:rPr lang="el-GR" sz="2000" b="1" dirty="0" smtClean="0"/>
              <a:t>Πάντως, αφού κατ’ ουσίαν πρόκειται για μικτό πρότυπο, επιβάλλεται η αναφορά </a:t>
            </a:r>
            <a:r>
              <a:rPr lang="el-GR" sz="2000" b="1" u="sng" spc="300" dirty="0" smtClean="0">
                <a:effectLst>
                  <a:outerShdw blurRad="38100" dist="38100" dir="2700000" algn="tl">
                    <a:srgbClr val="000000">
                      <a:alpha val="43137"/>
                    </a:srgbClr>
                  </a:outerShdw>
                </a:effectLst>
              </a:rPr>
              <a:t>των ποσοστών των ορχικών σωληναρίων με το κάθε πρότυπο.</a:t>
            </a:r>
          </a:p>
          <a:p>
            <a:pPr>
              <a:buNone/>
            </a:pPr>
            <a:r>
              <a:rPr lang="el-GR" sz="2000" b="1" dirty="0" smtClean="0"/>
              <a:t>     </a:t>
            </a:r>
            <a:r>
              <a:rPr lang="en-US" sz="2000" b="1" dirty="0" smtClean="0"/>
              <a:t> </a:t>
            </a:r>
            <a:r>
              <a:rPr lang="el-GR" sz="2000" b="1" dirty="0" smtClean="0"/>
              <a:t> (</a:t>
            </a:r>
            <a:r>
              <a:rPr lang="el-GR" sz="2000" dirty="0" smtClean="0"/>
              <a:t>Η τελική </a:t>
            </a:r>
            <a:r>
              <a:rPr lang="el-GR" sz="2000" b="1" dirty="0" smtClean="0"/>
              <a:t>διάγνωση</a:t>
            </a:r>
            <a:r>
              <a:rPr lang="el-GR" sz="2000" dirty="0" smtClean="0"/>
              <a:t> του συνδρόμου από κύτταρα </a:t>
            </a:r>
            <a:r>
              <a:rPr lang="en-US" sz="2000" dirty="0" err="1" smtClean="0"/>
              <a:t>Sertoli</a:t>
            </a:r>
            <a:r>
              <a:rPr lang="en-US" sz="2000" dirty="0" smtClean="0"/>
              <a:t> </a:t>
            </a:r>
            <a:r>
              <a:rPr lang="el-GR" sz="2000" dirty="0" smtClean="0"/>
              <a:t>μόνο   προϋποθέτει την  </a:t>
            </a:r>
            <a:r>
              <a:rPr lang="el-GR" sz="2000" b="1" spc="300" dirty="0" smtClean="0"/>
              <a:t>παντελή απουσία ωριμαζόντων γεννητικών κυττάρων </a:t>
            </a:r>
            <a:r>
              <a:rPr lang="el-GR" sz="2000" spc="300" dirty="0" smtClean="0"/>
              <a:t>από </a:t>
            </a:r>
            <a:r>
              <a:rPr lang="el-GR" sz="2000" b="1" u="sng" spc="300" dirty="0" smtClean="0"/>
              <a:t>όλα</a:t>
            </a:r>
            <a:r>
              <a:rPr lang="el-GR" sz="2000" spc="300" dirty="0" smtClean="0"/>
              <a:t> τα ορχικά σωληνάρια της βιοψίας</a:t>
            </a:r>
            <a:r>
              <a:rPr lang="el-GR" sz="2000" dirty="0" smtClean="0"/>
              <a:t> και </a:t>
            </a:r>
            <a:r>
              <a:rPr lang="el-GR" sz="2000" dirty="0" smtClean="0">
                <a:effectLst>
                  <a:outerShdw blurRad="38100" dist="38100" dir="2700000" algn="tl">
                    <a:srgbClr val="000000">
                      <a:alpha val="43137"/>
                    </a:srgbClr>
                  </a:outerShdw>
                </a:effectLst>
              </a:rPr>
              <a:t>τότε μόνο έχει κλινική αξία</a:t>
            </a:r>
            <a:r>
              <a:rPr lang="el-GR" sz="2000" dirty="0" smtClean="0"/>
              <a:t>.</a:t>
            </a:r>
            <a:r>
              <a:rPr lang="el-GR" sz="2000" b="1" dirty="0" smtClean="0"/>
              <a:t>)</a:t>
            </a:r>
          </a:p>
          <a:p>
            <a:r>
              <a:rPr lang="el-GR" sz="2000" dirty="0" smtClean="0"/>
              <a:t>Στα πρότυπα της </a:t>
            </a:r>
            <a:r>
              <a:rPr lang="el-GR" sz="2000" b="1" dirty="0" smtClean="0"/>
              <a:t>απλασίας ή </a:t>
            </a:r>
            <a:r>
              <a:rPr lang="en-US" sz="2000" b="1" dirty="0" smtClean="0"/>
              <a:t> </a:t>
            </a:r>
            <a:r>
              <a:rPr lang="el-GR" sz="2000" b="1" dirty="0" smtClean="0"/>
              <a:t>υποπλασίας</a:t>
            </a:r>
            <a:r>
              <a:rPr lang="el-GR" sz="2000" dirty="0" smtClean="0"/>
              <a:t>, προσοχή μήπως ανευρεθούν </a:t>
            </a:r>
            <a:r>
              <a:rPr lang="el-GR" sz="2000" dirty="0" smtClean="0">
                <a:effectLst>
                  <a:outerShdw blurRad="38100" dist="38100" dir="2700000" algn="tl">
                    <a:srgbClr val="000000">
                      <a:alpha val="43137"/>
                    </a:srgbClr>
                  </a:outerShdw>
                </a:effectLst>
              </a:rPr>
              <a:t>ενδοσωληναριακά κακοήθη γεννητικά κύτταρα </a:t>
            </a:r>
            <a:r>
              <a:rPr lang="el-GR" sz="2000" dirty="0" smtClean="0"/>
              <a:t>[ </a:t>
            </a:r>
            <a:r>
              <a:rPr lang="en-US" sz="2000" dirty="0" smtClean="0"/>
              <a:t>in situ</a:t>
            </a:r>
            <a:r>
              <a:rPr lang="el-GR" sz="2000" dirty="0" smtClean="0"/>
              <a:t> νεοπλασία γεννητικών κυττάρων (</a:t>
            </a:r>
            <a:r>
              <a:rPr lang="en-US" sz="2000" dirty="0" smtClean="0"/>
              <a:t>GCNIS</a:t>
            </a:r>
            <a:r>
              <a:rPr lang="el-GR" sz="2000" dirty="0" smtClean="0"/>
              <a:t>) ].</a:t>
            </a:r>
          </a:p>
          <a:p>
            <a:endParaRPr lang="en-US" sz="2000" dirty="0" smtClean="0"/>
          </a:p>
          <a:p>
            <a:endParaRPr lang="el-GR"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2000" dirty="0" smtClean="0"/>
              <a:t>17χρονος </a:t>
            </a:r>
            <a:r>
              <a:rPr lang="el-GR" sz="2000" dirty="0" err="1" smtClean="0"/>
              <a:t>κρύψορχις</a:t>
            </a:r>
            <a:r>
              <a:rPr lang="en-US" sz="2000" dirty="0" smtClean="0"/>
              <a:t> . </a:t>
            </a:r>
            <a:r>
              <a:rPr lang="el-GR" sz="2000" dirty="0" smtClean="0"/>
              <a:t>Εν γένει </a:t>
            </a:r>
            <a:r>
              <a:rPr lang="el-GR" sz="2000" b="1" dirty="0" smtClean="0"/>
              <a:t>κυρίαρχα </a:t>
            </a:r>
            <a:r>
              <a:rPr lang="el-GR" sz="2000" b="1" dirty="0" smtClean="0">
                <a:solidFill>
                  <a:srgbClr val="00B050"/>
                </a:solidFill>
              </a:rPr>
              <a:t>σωληνάρια μόνο με ώριμα κύτταρα του </a:t>
            </a:r>
            <a:r>
              <a:rPr lang="en-US" sz="2000" b="1" dirty="0" err="1" smtClean="0">
                <a:solidFill>
                  <a:srgbClr val="00B050"/>
                </a:solidFill>
              </a:rPr>
              <a:t>Sertoli</a:t>
            </a:r>
            <a:r>
              <a:rPr lang="en-US" sz="2000" b="1" dirty="0" smtClean="0">
                <a:solidFill>
                  <a:srgbClr val="00B050"/>
                </a:solidFill>
              </a:rPr>
              <a:t> </a:t>
            </a:r>
            <a:r>
              <a:rPr lang="el-GR" sz="2000" dirty="0" smtClean="0"/>
              <a:t/>
            </a:r>
            <a:br>
              <a:rPr lang="el-GR" sz="2000" dirty="0" smtClean="0"/>
            </a:br>
            <a:r>
              <a:rPr lang="el-GR" sz="2000" dirty="0" smtClean="0"/>
              <a:t>αλλά ορισμένα </a:t>
            </a:r>
            <a:r>
              <a:rPr lang="el-GR" sz="2000" u="sng" dirty="0" smtClean="0"/>
              <a:t>και</a:t>
            </a:r>
            <a:r>
              <a:rPr lang="el-GR" sz="2000" dirty="0" smtClean="0"/>
              <a:t> με </a:t>
            </a:r>
            <a:r>
              <a:rPr lang="el-GR" sz="2200" spc="300" dirty="0" smtClean="0">
                <a:solidFill>
                  <a:srgbClr val="7030A0"/>
                </a:solidFill>
                <a:effectLst>
                  <a:outerShdw blurRad="38100" dist="38100" dir="2700000" algn="tl">
                    <a:srgbClr val="000000">
                      <a:alpha val="43137"/>
                    </a:srgbClr>
                  </a:outerShdw>
                </a:effectLst>
              </a:rPr>
              <a:t>σπερματοκύτταρα</a:t>
            </a:r>
            <a:r>
              <a:rPr lang="el-GR" sz="2000" dirty="0" smtClean="0">
                <a:solidFill>
                  <a:srgbClr val="7030A0"/>
                </a:solidFill>
                <a:effectLst>
                  <a:outerShdw blurRad="38100" dist="38100" dir="2700000" algn="tl">
                    <a:srgbClr val="000000">
                      <a:alpha val="43137"/>
                    </a:srgbClr>
                  </a:outerShdw>
                </a:effectLst>
              </a:rPr>
              <a:t> α’ τάξης (πρωτογενή)</a:t>
            </a:r>
            <a:br>
              <a:rPr lang="el-GR" sz="2000" dirty="0" smtClean="0">
                <a:solidFill>
                  <a:srgbClr val="7030A0"/>
                </a:solidFill>
                <a:effectLst>
                  <a:outerShdw blurRad="38100" dist="38100" dir="2700000" algn="tl">
                    <a:srgbClr val="000000">
                      <a:alpha val="43137"/>
                    </a:srgbClr>
                  </a:outerShdw>
                </a:effectLst>
              </a:rPr>
            </a:br>
            <a:r>
              <a:rPr lang="el-GR" sz="2000" dirty="0" smtClean="0"/>
              <a:t>[δηλ. με αναστολή ωρίμανσης ). Άρα </a:t>
            </a:r>
            <a:r>
              <a:rPr lang="el-GR" sz="2000" b="1" dirty="0" smtClean="0"/>
              <a:t>μικτή εικόνα προτύπων</a:t>
            </a:r>
            <a:r>
              <a:rPr lang="el-GR" sz="2000" dirty="0" smtClean="0"/>
              <a:t> </a:t>
            </a:r>
            <a:r>
              <a:rPr lang="en-US" sz="2000" dirty="0" smtClean="0"/>
              <a:t>: </a:t>
            </a:r>
            <a:r>
              <a:rPr lang="el-GR" sz="2000" dirty="0" smtClean="0"/>
              <a:t> </a:t>
            </a:r>
            <a:r>
              <a:rPr lang="el-GR" sz="2000" b="1" spc="600" dirty="0" smtClean="0"/>
              <a:t>ΥΠΟΠΛΑΣΙΑ</a:t>
            </a:r>
            <a:r>
              <a:rPr lang="el-GR" sz="2000" dirty="0" smtClean="0"/>
              <a:t> .  </a:t>
            </a:r>
            <a:br>
              <a:rPr lang="el-GR" sz="2000" dirty="0" smtClean="0"/>
            </a:br>
            <a:r>
              <a:rPr lang="el-GR" sz="2000" dirty="0" smtClean="0"/>
              <a:t>Επιπρόσθετα, σχηματισμός </a:t>
            </a:r>
            <a:r>
              <a:rPr lang="el-GR" sz="2000" dirty="0" smtClean="0">
                <a:solidFill>
                  <a:schemeClr val="tx1">
                    <a:lumMod val="50000"/>
                    <a:lumOff val="50000"/>
                  </a:schemeClr>
                </a:solidFill>
              </a:rPr>
              <a:t>«αδενώματος» του </a:t>
            </a:r>
            <a:r>
              <a:rPr lang="en-US" sz="2000" dirty="0" smtClean="0">
                <a:solidFill>
                  <a:schemeClr val="tx1">
                    <a:lumMod val="50000"/>
                    <a:lumOff val="50000"/>
                  </a:schemeClr>
                </a:solidFill>
              </a:rPr>
              <a:t>Pick </a:t>
            </a:r>
            <a:r>
              <a:rPr lang="el-GR" sz="2000" dirty="0" smtClean="0">
                <a:solidFill>
                  <a:schemeClr val="tx1">
                    <a:lumMod val="50000"/>
                    <a:lumOff val="50000"/>
                  </a:schemeClr>
                </a:solidFill>
              </a:rPr>
              <a:t> </a:t>
            </a:r>
            <a:r>
              <a:rPr lang="el-GR" sz="2000" dirty="0" smtClean="0"/>
              <a:t>(από </a:t>
            </a:r>
            <a:r>
              <a:rPr lang="el-GR" sz="2000" i="1" dirty="0" smtClean="0">
                <a:effectLst>
                  <a:outerShdw blurRad="38100" dist="38100" dir="2700000" algn="tl">
                    <a:srgbClr val="000000">
                      <a:alpha val="43137"/>
                    </a:srgbClr>
                  </a:outerShdw>
                </a:effectLst>
              </a:rPr>
              <a:t>άωρα </a:t>
            </a:r>
            <a:r>
              <a:rPr lang="el-GR" sz="2000" dirty="0" smtClean="0"/>
              <a:t>κύτταρα του </a:t>
            </a:r>
            <a:r>
              <a:rPr lang="en-US" sz="2000" dirty="0" err="1" smtClean="0"/>
              <a:t>Sertoli</a:t>
            </a:r>
            <a:r>
              <a:rPr lang="el-GR" sz="2000" dirty="0" smtClean="0"/>
              <a:t>)</a:t>
            </a:r>
            <a:r>
              <a:rPr lang="en-US" sz="2000" dirty="0" smtClean="0"/>
              <a:t>.</a:t>
            </a:r>
            <a:endParaRPr lang="el-GR" sz="2000" dirty="0"/>
          </a:p>
        </p:txBody>
      </p:sp>
      <p:pic>
        <p:nvPicPr>
          <p:cNvPr id="28674" name="Picture 2" descr="C:\Documents and Settings\Administrator\Επιφάνεια εργασίας\LAZARIS\scan0008.jpg"/>
          <p:cNvPicPr>
            <a:picLocks noGrp="1" noChangeAspect="1" noChangeArrowheads="1"/>
          </p:cNvPicPr>
          <p:nvPr>
            <p:ph idx="1"/>
          </p:nvPr>
        </p:nvPicPr>
        <p:blipFill>
          <a:blip r:embed="rId2" cstate="print"/>
          <a:srcRect/>
          <a:stretch>
            <a:fillRect/>
          </a:stretch>
        </p:blipFill>
        <p:spPr bwMode="auto">
          <a:xfrm>
            <a:off x="539552" y="1124744"/>
            <a:ext cx="7992888" cy="5506449"/>
          </a:xfrm>
          <a:prstGeom prst="rect">
            <a:avLst/>
          </a:prstGeom>
          <a:noFill/>
        </p:spPr>
      </p:pic>
      <p:sp>
        <p:nvSpPr>
          <p:cNvPr id="9" name="8 - Αστέρι 4 ακτινών"/>
          <p:cNvSpPr/>
          <p:nvPr/>
        </p:nvSpPr>
        <p:spPr>
          <a:xfrm>
            <a:off x="4572000" y="2276872"/>
            <a:ext cx="504056" cy="432048"/>
          </a:xfrm>
          <a:prstGeom prst="star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4 ακτινών"/>
          <p:cNvSpPr/>
          <p:nvPr/>
        </p:nvSpPr>
        <p:spPr>
          <a:xfrm>
            <a:off x="1547664" y="4437112"/>
            <a:ext cx="504056" cy="432048"/>
          </a:xfrm>
          <a:prstGeom prst="star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στέρι 4 ακτινών"/>
          <p:cNvSpPr/>
          <p:nvPr/>
        </p:nvSpPr>
        <p:spPr>
          <a:xfrm>
            <a:off x="6660232" y="4437112"/>
            <a:ext cx="504056" cy="432048"/>
          </a:xfrm>
          <a:prstGeom prst="star4">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92088"/>
          </a:xfrm>
        </p:spPr>
        <p:txBody>
          <a:bodyPr>
            <a:normAutofit fontScale="90000"/>
          </a:bodyPr>
          <a:lstStyle/>
          <a:p>
            <a:r>
              <a:rPr lang="el-GR" sz="1200" dirty="0" smtClean="0"/>
              <a:t/>
            </a:r>
            <a:br>
              <a:rPr lang="el-GR" sz="1200" dirty="0" smtClean="0"/>
            </a:br>
            <a:r>
              <a:rPr lang="el-GR" sz="1200" dirty="0" smtClean="0"/>
              <a:t/>
            </a:r>
            <a:br>
              <a:rPr lang="el-GR" sz="1200" dirty="0" smtClean="0"/>
            </a:br>
            <a:r>
              <a:rPr lang="el-GR" sz="1200" dirty="0" smtClean="0"/>
              <a:t>«   </a:t>
            </a:r>
            <a:r>
              <a:rPr lang="el-GR" sz="1600" b="1" spc="600" dirty="0" smtClean="0"/>
              <a:t>Αδένωμα» του </a:t>
            </a:r>
            <a:r>
              <a:rPr lang="en-US" sz="1600" b="1" spc="600" dirty="0" smtClean="0"/>
              <a:t>Pick </a:t>
            </a:r>
            <a:r>
              <a:rPr lang="el-GR" sz="1600" b="1" dirty="0" smtClean="0"/>
              <a:t>επί κρυψορχίας</a:t>
            </a:r>
            <a:r>
              <a:rPr lang="el-GR" sz="1600" dirty="0" smtClean="0"/>
              <a:t>.  </a:t>
            </a:r>
            <a:r>
              <a:rPr lang="el-GR" sz="1600" b="1" i="1" u="sng" dirty="0" smtClean="0"/>
              <a:t>Δεν</a:t>
            </a:r>
            <a:r>
              <a:rPr lang="el-GR" sz="1600" dirty="0" smtClean="0"/>
              <a:t> πρόκειται για το υπό μελέτη σύνδρομο.</a:t>
            </a:r>
            <a:br>
              <a:rPr lang="el-GR" sz="1600" dirty="0" smtClean="0"/>
            </a:br>
            <a:r>
              <a:rPr lang="el-GR" sz="1600" dirty="0" smtClean="0"/>
              <a:t/>
            </a:r>
            <a:br>
              <a:rPr lang="el-GR" sz="1600" dirty="0" smtClean="0"/>
            </a:br>
            <a:r>
              <a:rPr lang="el-GR" sz="1600" dirty="0" smtClean="0"/>
              <a:t>Μετά την ήβη, ο όρχις της παρατεινόμενης  κρυψορχίας αποτελείται από μικρά σκληρυσμένα σωληνάρια με </a:t>
            </a:r>
            <a:r>
              <a:rPr lang="el-GR" sz="1600" dirty="0" err="1" smtClean="0"/>
              <a:t>παχυσμένες</a:t>
            </a:r>
            <a:r>
              <a:rPr lang="el-GR" sz="1600" dirty="0" smtClean="0"/>
              <a:t> βασικές μεμβράνες και </a:t>
            </a:r>
            <a:r>
              <a:rPr lang="el-GR" sz="1600" dirty="0" err="1" smtClean="0"/>
              <a:t>ίνωση</a:t>
            </a:r>
            <a:r>
              <a:rPr lang="el-GR" sz="1600" dirty="0" smtClean="0"/>
              <a:t> στο διάμεσο υπόστρωμα. Συχνά σε τέτοιους όρχεις ανευρίσκονται </a:t>
            </a:r>
            <a:r>
              <a:rPr lang="el-GR" sz="1600" b="1" dirty="0" err="1" smtClean="0"/>
              <a:t>οζία</a:t>
            </a:r>
            <a:r>
              <a:rPr lang="el-GR" sz="1600" b="1" dirty="0" smtClean="0"/>
              <a:t> </a:t>
            </a:r>
            <a:r>
              <a:rPr lang="el-GR" sz="1600" dirty="0" smtClean="0"/>
              <a:t>μικρών σωληναρίων που </a:t>
            </a:r>
            <a:r>
              <a:rPr lang="el-GR" sz="1600" b="1" dirty="0" smtClean="0"/>
              <a:t>αποτελούνται από κύτταρα του </a:t>
            </a:r>
            <a:r>
              <a:rPr lang="en-US" sz="1600" b="1" dirty="0" err="1" smtClean="0"/>
              <a:t>Sertoli</a:t>
            </a:r>
            <a:r>
              <a:rPr lang="en-US" sz="1600" dirty="0" smtClean="0"/>
              <a:t>, </a:t>
            </a:r>
            <a:r>
              <a:rPr lang="el-GR" sz="1600" dirty="0" smtClean="0"/>
              <a:t>γνωστά ως «αδενώματα» του </a:t>
            </a:r>
            <a:r>
              <a:rPr lang="en-US" sz="1600" dirty="0" smtClean="0"/>
              <a:t>Pick. </a:t>
            </a:r>
            <a:r>
              <a:rPr lang="el-GR" sz="1600" dirty="0" smtClean="0">
                <a:effectLst>
                  <a:outerShdw blurRad="38100" dist="38100" dir="2700000" algn="tl">
                    <a:srgbClr val="000000">
                      <a:alpha val="43137"/>
                    </a:srgbClr>
                  </a:outerShdw>
                </a:effectLst>
              </a:rPr>
              <a:t>Δεν</a:t>
            </a:r>
            <a:r>
              <a:rPr lang="el-GR" sz="1600" dirty="0" smtClean="0"/>
              <a:t> πρόκειται για γνήσια νεοπλάσματα. </a:t>
            </a:r>
            <a:r>
              <a:rPr lang="en-US" sz="1600" dirty="0" smtClean="0"/>
              <a:t/>
            </a:r>
            <a:br>
              <a:rPr lang="en-US" sz="1600" dirty="0" smtClean="0"/>
            </a:br>
            <a:r>
              <a:rPr lang="el-GR" sz="1600" dirty="0" smtClean="0"/>
              <a:t>Σε μεγάλη μεγέθυνση</a:t>
            </a:r>
            <a:r>
              <a:rPr lang="en-US" sz="1600" dirty="0" smtClean="0"/>
              <a:t>,</a:t>
            </a:r>
            <a:r>
              <a:rPr lang="el-GR" sz="1600" dirty="0" smtClean="0"/>
              <a:t> διακρίνονται οι </a:t>
            </a:r>
            <a:r>
              <a:rPr lang="el-GR" sz="1600" dirty="0" err="1" smtClean="0"/>
              <a:t>υπερχρωμικοί</a:t>
            </a:r>
            <a:r>
              <a:rPr lang="el-GR" sz="1600" dirty="0" smtClean="0"/>
              <a:t> πυρήνες των κυττάρων </a:t>
            </a:r>
            <a:r>
              <a:rPr lang="en-US" sz="1600" dirty="0" err="1" smtClean="0"/>
              <a:t>Sertoli</a:t>
            </a:r>
            <a:r>
              <a:rPr lang="en-US" sz="1600" dirty="0" smtClean="0"/>
              <a:t>,  </a:t>
            </a:r>
            <a:br>
              <a:rPr lang="en-US" sz="1600" dirty="0" smtClean="0"/>
            </a:br>
            <a:r>
              <a:rPr lang="el-GR" sz="1600" dirty="0" smtClean="0"/>
              <a:t>κάθετα οριοθετημένοι ως προς τη βασική μεμβράνη.</a:t>
            </a:r>
            <a:endParaRPr lang="el-GR" sz="1600" dirty="0"/>
          </a:p>
        </p:txBody>
      </p:sp>
      <p:pic>
        <p:nvPicPr>
          <p:cNvPr id="94210" name="Picture 2"/>
          <p:cNvPicPr>
            <a:picLocks noChangeAspect="1" noChangeArrowheads="1"/>
          </p:cNvPicPr>
          <p:nvPr/>
        </p:nvPicPr>
        <p:blipFill>
          <a:blip r:embed="rId2" cstate="print"/>
          <a:srcRect/>
          <a:stretch>
            <a:fillRect/>
          </a:stretch>
        </p:blipFill>
        <p:spPr bwMode="auto">
          <a:xfrm rot="16200000">
            <a:off x="-343686" y="2296016"/>
            <a:ext cx="5589239" cy="4110794"/>
          </a:xfrm>
          <a:prstGeom prst="rect">
            <a:avLst/>
          </a:prstGeom>
          <a:noFill/>
          <a:ln w="9525">
            <a:noFill/>
            <a:miter lim="800000"/>
            <a:headEnd/>
            <a:tailEnd/>
          </a:ln>
        </p:spPr>
      </p:pic>
      <p:pic>
        <p:nvPicPr>
          <p:cNvPr id="94211" name="Picture 3" descr="C:\Users\ΤΑΝΙΑ\Desktop\Καταγραφή.JPG"/>
          <p:cNvPicPr>
            <a:picLocks noChangeAspect="1" noChangeArrowheads="1"/>
          </p:cNvPicPr>
          <p:nvPr/>
        </p:nvPicPr>
        <p:blipFill>
          <a:blip r:embed="rId3" cstate="print"/>
          <a:srcRect/>
          <a:stretch>
            <a:fillRect/>
          </a:stretch>
        </p:blipFill>
        <p:spPr bwMode="auto">
          <a:xfrm rot="16200000">
            <a:off x="3859923" y="2340879"/>
            <a:ext cx="5600620" cy="4032447"/>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a:bodyPr>
          <a:lstStyle/>
          <a:p>
            <a:r>
              <a:rPr lang="el-GR" sz="3200" b="1" dirty="0" smtClean="0"/>
              <a:t>Υποποικιλίες</a:t>
            </a:r>
            <a:r>
              <a:rPr lang="el-GR" sz="3200" dirty="0" smtClean="0"/>
              <a:t> συνδρόμου από κύτταρα </a:t>
            </a:r>
            <a:r>
              <a:rPr lang="en-US" sz="3200" dirty="0" err="1" smtClean="0"/>
              <a:t>Sertoli</a:t>
            </a:r>
            <a:r>
              <a:rPr lang="en-US" sz="3200" dirty="0" smtClean="0"/>
              <a:t> </a:t>
            </a:r>
            <a:r>
              <a:rPr lang="el-GR" sz="3200" dirty="0" smtClean="0"/>
              <a:t>μόνο </a:t>
            </a:r>
            <a:endParaRPr lang="el-GR" sz="3200" dirty="0"/>
          </a:p>
        </p:txBody>
      </p:sp>
      <p:sp>
        <p:nvSpPr>
          <p:cNvPr id="3" name="2 - Θέση περιεχομένου"/>
          <p:cNvSpPr>
            <a:spLocks noGrp="1"/>
          </p:cNvSpPr>
          <p:nvPr>
            <p:ph idx="1"/>
          </p:nvPr>
        </p:nvSpPr>
        <p:spPr>
          <a:xfrm>
            <a:off x="0" y="692696"/>
            <a:ext cx="9144000" cy="6165304"/>
          </a:xfrm>
        </p:spPr>
        <p:txBody>
          <a:bodyPr>
            <a:normAutofit fontScale="92500"/>
          </a:bodyPr>
          <a:lstStyle/>
          <a:p>
            <a:r>
              <a:rPr lang="el-GR" sz="2400" dirty="0" smtClean="0"/>
              <a:t>Με ανώριμα κύτταρα (όπως στον παιδικό </a:t>
            </a:r>
            <a:r>
              <a:rPr lang="el-GR" sz="2400" dirty="0" err="1" smtClean="0"/>
              <a:t>όρχι</a:t>
            </a:r>
            <a:r>
              <a:rPr lang="el-GR" sz="2400" dirty="0" smtClean="0"/>
              <a:t> και σε </a:t>
            </a:r>
            <a:r>
              <a:rPr lang="el-GR" sz="2400" dirty="0" err="1" smtClean="0"/>
              <a:t>ψευδοπολυστοιβάδωση</a:t>
            </a:r>
            <a:r>
              <a:rPr lang="el-GR" sz="2400" dirty="0" smtClean="0"/>
              <a:t>) Αιτία</a:t>
            </a:r>
            <a:r>
              <a:rPr lang="en-US" sz="2400" dirty="0" smtClean="0"/>
              <a:t>: o</a:t>
            </a:r>
            <a:r>
              <a:rPr lang="el-GR" sz="2400" dirty="0" err="1" smtClean="0"/>
              <a:t>ρμονική</a:t>
            </a:r>
            <a:r>
              <a:rPr lang="el-GR" sz="2400" dirty="0" smtClean="0"/>
              <a:t> ανεπάρκεια </a:t>
            </a:r>
            <a:r>
              <a:rPr lang="en-US" sz="2400" dirty="0" smtClean="0"/>
              <a:t>FSH-LH. E</a:t>
            </a:r>
            <a:r>
              <a:rPr lang="el-GR" sz="2400" dirty="0" err="1" smtClean="0"/>
              <a:t>νίοτε</a:t>
            </a:r>
            <a:r>
              <a:rPr lang="el-GR" sz="2400" dirty="0" smtClean="0"/>
              <a:t> παρατηρούνται μεμονωμένα </a:t>
            </a:r>
            <a:r>
              <a:rPr lang="el-GR" sz="2400" dirty="0" err="1" smtClean="0"/>
              <a:t>σπερματογόνια</a:t>
            </a:r>
            <a:r>
              <a:rPr lang="el-GR" sz="2400" dirty="0" smtClean="0"/>
              <a:t> (!), </a:t>
            </a:r>
            <a:r>
              <a:rPr lang="el-GR" sz="2400" u="sng" dirty="0" smtClean="0">
                <a:effectLst>
                  <a:outerShdw blurRad="38100" dist="38100" dir="2700000" algn="tl">
                    <a:srgbClr val="000000">
                      <a:alpha val="43137"/>
                    </a:srgbClr>
                  </a:outerShdw>
                </a:effectLst>
              </a:rPr>
              <a:t>χωρίς</a:t>
            </a:r>
            <a:r>
              <a:rPr lang="el-GR" sz="2400" dirty="0" smtClean="0">
                <a:effectLst>
                  <a:outerShdw blurRad="38100" dist="38100" dir="2700000" algn="tl">
                    <a:srgbClr val="000000">
                      <a:alpha val="43137"/>
                    </a:srgbClr>
                  </a:outerShdw>
                </a:effectLst>
              </a:rPr>
              <a:t> όμως ικανότητα εξέλιξης.</a:t>
            </a:r>
          </a:p>
          <a:p>
            <a:r>
              <a:rPr lang="el-GR" sz="2400" dirty="0" smtClean="0"/>
              <a:t>Με </a:t>
            </a:r>
            <a:r>
              <a:rPr lang="el-GR" sz="2400" dirty="0" err="1" smtClean="0"/>
              <a:t>δυσγενετικά</a:t>
            </a:r>
            <a:r>
              <a:rPr lang="el-GR" sz="2400" dirty="0" smtClean="0"/>
              <a:t> κύτταρα. Οι περισσότεροι ασθενείς παρουσιάζουν ελαφρώς χαμηλά επίπεδα τεστοστερόνης και υψηλά επίπεδα </a:t>
            </a:r>
            <a:r>
              <a:rPr lang="en-US" sz="2400" dirty="0" smtClean="0"/>
              <a:t>FSH &amp; LH. </a:t>
            </a:r>
            <a:r>
              <a:rPr lang="el-GR" sz="2400" dirty="0" smtClean="0"/>
              <a:t>Αιτίες</a:t>
            </a:r>
            <a:r>
              <a:rPr lang="en-US" sz="2400" dirty="0" smtClean="0"/>
              <a:t>:</a:t>
            </a:r>
            <a:r>
              <a:rPr lang="el-GR" sz="2400" dirty="0" smtClean="0"/>
              <a:t>κρυψορχία, ιδιοπαθής </a:t>
            </a:r>
            <a:r>
              <a:rPr lang="el-GR" sz="2400" dirty="0" err="1" smtClean="0"/>
              <a:t>υπογονιμότητα</a:t>
            </a:r>
            <a:r>
              <a:rPr lang="el-GR" sz="2400" dirty="0" smtClean="0"/>
              <a:t>, ανωμαλίες του χρωμοσώματος Υ</a:t>
            </a:r>
            <a:r>
              <a:rPr lang="en-US" sz="2400" dirty="0" smtClean="0"/>
              <a:t>.</a:t>
            </a:r>
            <a:endParaRPr lang="el-GR" sz="2400" dirty="0" smtClean="0"/>
          </a:p>
          <a:p>
            <a:r>
              <a:rPr lang="el-GR" sz="2400" dirty="0" smtClean="0"/>
              <a:t> Με ώριμα κύτταρα τύπου ενήλικα. </a:t>
            </a:r>
            <a:r>
              <a:rPr lang="en-US" sz="2400" dirty="0" smtClean="0"/>
              <a:t>FSH &amp; LH </a:t>
            </a:r>
            <a:r>
              <a:rPr lang="el-GR" sz="2400" dirty="0" smtClean="0"/>
              <a:t>σε υψηλά επίπεδα. Αιτίες</a:t>
            </a:r>
            <a:r>
              <a:rPr lang="en-US" sz="2400" dirty="0" smtClean="0"/>
              <a:t>:</a:t>
            </a:r>
            <a:r>
              <a:rPr lang="el-GR" sz="2400" dirty="0" smtClean="0"/>
              <a:t> διαταραχή μετανάστευσης αρχεγόνων γεννητικών κυττάρων, ιογενής αιτιολογία.</a:t>
            </a:r>
          </a:p>
          <a:p>
            <a:r>
              <a:rPr lang="el-GR" sz="2400" dirty="0" smtClean="0"/>
              <a:t>Με συνεστραμμένα κύτταρα. Ο όρχις έχει ήδη υποστεί μια διαδικασία ατροφίας. Αιτίες</a:t>
            </a:r>
            <a:r>
              <a:rPr lang="en-US" sz="2400" dirty="0" smtClean="0"/>
              <a:t>:</a:t>
            </a:r>
            <a:r>
              <a:rPr lang="el-GR" sz="2400" dirty="0" smtClean="0"/>
              <a:t> μετά από ακτινοβολίες και τοξικές χημειοθεραπείες.</a:t>
            </a:r>
          </a:p>
          <a:p>
            <a:r>
              <a:rPr lang="el-GR" sz="2400" dirty="0" smtClean="0"/>
              <a:t>Με </a:t>
            </a:r>
            <a:r>
              <a:rPr lang="el-GR" sz="2400" dirty="0" err="1" smtClean="0"/>
              <a:t>αποδιαφοροποιημένα</a:t>
            </a:r>
            <a:r>
              <a:rPr lang="el-GR" sz="2400" dirty="0" smtClean="0"/>
              <a:t> κύτταρα. Παρουσία ανώριμων κυττάρων </a:t>
            </a:r>
            <a:r>
              <a:rPr lang="en-US" sz="2400" dirty="0" err="1" smtClean="0"/>
              <a:t>Sertoli</a:t>
            </a:r>
            <a:r>
              <a:rPr lang="en-US" sz="2400" dirty="0" smtClean="0"/>
              <a:t> </a:t>
            </a:r>
            <a:r>
              <a:rPr lang="el-GR" sz="2400" dirty="0" smtClean="0"/>
              <a:t>σε κατά τα λοιπά ωρίμου τύπου σπερματικά σωληνάρια. Αιτίες</a:t>
            </a:r>
            <a:r>
              <a:rPr lang="en-US" sz="2400" dirty="0" smtClean="0"/>
              <a:t>:</a:t>
            </a:r>
            <a:r>
              <a:rPr lang="el-GR" sz="2400" dirty="0" smtClean="0"/>
              <a:t> Θεραπεία με οιστρογόνα , χημειοθεραπεία με σκευάσματα πλατίνας.</a:t>
            </a:r>
          </a:p>
          <a:p>
            <a:endParaRPr lang="el-GR" sz="2400" dirty="0" smtClean="0"/>
          </a:p>
          <a:p>
            <a:endParaRPr lang="el-GR"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1200" dirty="0" smtClean="0"/>
              <a:t/>
            </a:r>
            <a:br>
              <a:rPr lang="el-GR" sz="1200" dirty="0" smtClean="0"/>
            </a:br>
            <a:r>
              <a:rPr lang="el-GR" sz="1200" dirty="0" smtClean="0"/>
              <a:t/>
            </a:r>
            <a:br>
              <a:rPr lang="el-GR" sz="1200" dirty="0" smtClean="0"/>
            </a:br>
            <a:r>
              <a:rPr lang="el-GR" sz="2700" dirty="0" smtClean="0"/>
              <a:t>Σύνδρομο από (</a:t>
            </a:r>
            <a:r>
              <a:rPr lang="el-GR" sz="2700" spc="300" dirty="0" smtClean="0"/>
              <a:t>ανώριμα)</a:t>
            </a:r>
            <a:r>
              <a:rPr lang="el-GR" sz="2700" dirty="0" smtClean="0"/>
              <a:t> κύτταρα </a:t>
            </a:r>
            <a:r>
              <a:rPr lang="en-US" sz="2700" dirty="0" err="1" smtClean="0"/>
              <a:t>Sertoli</a:t>
            </a:r>
            <a:r>
              <a:rPr lang="en-US" sz="2700" dirty="0" smtClean="0"/>
              <a:t> </a:t>
            </a:r>
            <a:r>
              <a:rPr lang="el-GR" sz="2700" spc="300" dirty="0" smtClean="0"/>
              <a:t>μόνο</a:t>
            </a:r>
            <a:r>
              <a:rPr lang="el-GR" sz="1200" dirty="0" smtClean="0"/>
              <a:t>.</a:t>
            </a:r>
            <a:br>
              <a:rPr lang="el-GR" sz="1200" dirty="0" smtClean="0"/>
            </a:br>
            <a:r>
              <a:rPr lang="el-GR" sz="1600" dirty="0" smtClean="0"/>
              <a:t>Εικόνα ανώριμου ορχικού παρεγχύματος  όπως προ της ήβης. Τα ανώριμα σωληνάρια περιέχουν </a:t>
            </a:r>
            <a:r>
              <a:rPr lang="el-GR" sz="1600" dirty="0" smtClean="0">
                <a:effectLst>
                  <a:outerShdw blurRad="38100" dist="38100" dir="2700000" algn="tl">
                    <a:srgbClr val="000000">
                      <a:alpha val="43137"/>
                    </a:srgbClr>
                  </a:outerShdw>
                </a:effectLst>
              </a:rPr>
              <a:t>προεφηβικής ποικιλίας, </a:t>
            </a: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ανώριμα κύτταρα του </a:t>
            </a:r>
            <a:r>
              <a:rPr lang="en-US" sz="1600" dirty="0" err="1" smtClean="0">
                <a:effectLst>
                  <a:outerShdw blurRad="38100" dist="38100" dir="2700000" algn="tl">
                    <a:srgbClr val="000000">
                      <a:alpha val="43137"/>
                    </a:srgbClr>
                  </a:outerShdw>
                </a:effectLst>
              </a:rPr>
              <a:t>Sertoli</a:t>
            </a:r>
            <a:r>
              <a:rPr lang="el-GR" sz="1600" dirty="0" smtClean="0">
                <a:effectLst>
                  <a:outerShdw blurRad="38100" dist="38100" dir="2700000" algn="tl">
                    <a:srgbClr val="000000">
                      <a:alpha val="43137"/>
                    </a:srgbClr>
                  </a:outerShdw>
                </a:effectLst>
              </a:rPr>
              <a:t> </a:t>
            </a:r>
            <a:r>
              <a:rPr lang="el-GR" sz="1600" dirty="0" smtClean="0"/>
              <a:t>με μικρότερα, τυχαία κατανεμημένα </a:t>
            </a:r>
            <a:r>
              <a:rPr lang="el-GR" sz="1600" dirty="0" err="1" smtClean="0"/>
              <a:t>πυρήνια</a:t>
            </a:r>
            <a:r>
              <a:rPr lang="el-GR" sz="1600" dirty="0" smtClean="0"/>
              <a:t>. </a:t>
            </a:r>
            <a:br>
              <a:rPr lang="el-GR" sz="1600" dirty="0" smtClean="0"/>
            </a:br>
            <a:r>
              <a:rPr lang="el-GR" sz="1600" dirty="0" smtClean="0"/>
              <a:t>Τα  </a:t>
            </a:r>
            <a:r>
              <a:rPr lang="el-GR" sz="1600" spc="300" dirty="0" smtClean="0"/>
              <a:t>σπερματογόνια</a:t>
            </a:r>
            <a:r>
              <a:rPr lang="el-GR" sz="1600" dirty="0" smtClean="0"/>
              <a:t>   </a:t>
            </a:r>
            <a:r>
              <a:rPr lang="el-GR" sz="1600" i="1" spc="600" dirty="0" smtClean="0">
                <a:effectLst>
                  <a:outerShdw blurRad="38100" dist="38100" dir="2700000" algn="tl">
                    <a:srgbClr val="000000">
                      <a:alpha val="43137"/>
                    </a:srgbClr>
                  </a:outerShdw>
                </a:effectLst>
              </a:rPr>
              <a:t>δεν </a:t>
            </a:r>
            <a:r>
              <a:rPr lang="el-GR" sz="1600" spc="600" dirty="0" smtClean="0"/>
              <a:t>προβάλλουν</a:t>
            </a:r>
            <a:r>
              <a:rPr lang="en-US" sz="1600" dirty="0" smtClean="0"/>
              <a:t>, </a:t>
            </a:r>
            <a:r>
              <a:rPr lang="el-GR" sz="1600" dirty="0" smtClean="0"/>
              <a:t> σχεδόν δε διακρίνονται˙ </a:t>
            </a:r>
            <a:r>
              <a:rPr lang="el-GR" sz="1600" i="1" dirty="0" smtClean="0">
                <a:effectLst>
                  <a:outerShdw blurRad="38100" dist="38100" dir="2700000" algn="tl">
                    <a:srgbClr val="000000">
                      <a:alpha val="43137"/>
                    </a:srgbClr>
                  </a:outerShdw>
                </a:effectLst>
              </a:rPr>
              <a:t>απουσιάζει  δε κάθε ωρίμανση </a:t>
            </a:r>
            <a:r>
              <a:rPr lang="el-GR" sz="1600" dirty="0" smtClean="0"/>
              <a:t>( άρα </a:t>
            </a:r>
            <a:r>
              <a:rPr lang="el-GR" sz="1600" spc="300" dirty="0" smtClean="0">
                <a:effectLst>
                  <a:outerShdw blurRad="38100" dist="38100" dir="2700000" algn="tl">
                    <a:srgbClr val="000000">
                      <a:alpha val="43137"/>
                    </a:srgbClr>
                  </a:outerShdw>
                </a:effectLst>
              </a:rPr>
              <a:t>απλασία </a:t>
            </a:r>
            <a:r>
              <a:rPr lang="el-GR" sz="1600" dirty="0" smtClean="0"/>
              <a:t>γεννητικών κυττάρων).  Μόνο διάσπαρτα, τα κύτταρα του </a:t>
            </a:r>
            <a:r>
              <a:rPr lang="en-US" sz="1600" dirty="0" err="1" smtClean="0"/>
              <a:t>Leydig</a:t>
            </a:r>
            <a:r>
              <a:rPr lang="el-GR" sz="1600" dirty="0" smtClean="0"/>
              <a:t> διακρίνονται στο διάμεσο υπόστρωμα. </a:t>
            </a:r>
            <a:br>
              <a:rPr lang="el-GR" sz="1600" dirty="0" smtClean="0"/>
            </a:br>
            <a:r>
              <a:rPr lang="el-GR" sz="1200" dirty="0" smtClean="0"/>
              <a:t>Α-Η Χ200.</a:t>
            </a:r>
            <a:endParaRPr lang="el-GR" sz="1200" dirty="0"/>
          </a:p>
        </p:txBody>
      </p:sp>
      <p:pic>
        <p:nvPicPr>
          <p:cNvPr id="102402" name="Picture 2" descr="C:\Users\ΤΑΝΙΑ\Desktop\Καταγραφή.JPG"/>
          <p:cNvPicPr>
            <a:picLocks noChangeAspect="1" noChangeArrowheads="1"/>
          </p:cNvPicPr>
          <p:nvPr/>
        </p:nvPicPr>
        <p:blipFill>
          <a:blip r:embed="rId2" cstate="print"/>
          <a:srcRect/>
          <a:stretch>
            <a:fillRect/>
          </a:stretch>
        </p:blipFill>
        <p:spPr bwMode="auto">
          <a:xfrm>
            <a:off x="785786" y="1483202"/>
            <a:ext cx="7532340" cy="537479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71400"/>
            <a:ext cx="9144000" cy="1008112"/>
          </a:xfrm>
        </p:spPr>
        <p:txBody>
          <a:bodyPr>
            <a:normAutofit fontScale="90000"/>
          </a:bodyPr>
          <a:lstStyle/>
          <a:p>
            <a:r>
              <a:rPr lang="el-GR" dirty="0" smtClean="0"/>
              <a:t>ΜΟΡΦΟΛΟΓΙΑ ΓΕΝΝΗΤΙΚΩΝ ΚΥΤΤΑΡΩΝ</a:t>
            </a:r>
            <a:endParaRPr lang="el-GR" dirty="0"/>
          </a:p>
        </p:txBody>
      </p:sp>
      <p:sp>
        <p:nvSpPr>
          <p:cNvPr id="3" name="Θέση περιεχομένου 2"/>
          <p:cNvSpPr>
            <a:spLocks noGrp="1"/>
          </p:cNvSpPr>
          <p:nvPr>
            <p:ph idx="1"/>
          </p:nvPr>
        </p:nvSpPr>
        <p:spPr>
          <a:xfrm>
            <a:off x="457200" y="980728"/>
            <a:ext cx="8229600" cy="5976664"/>
          </a:xfrm>
        </p:spPr>
        <p:txBody>
          <a:bodyPr>
            <a:normAutofit fontScale="77500" lnSpcReduction="20000"/>
          </a:bodyPr>
          <a:lstStyle/>
          <a:p>
            <a:pPr algn="just"/>
            <a:r>
              <a:rPr lang="el-GR" dirty="0" smtClean="0"/>
              <a:t>Τα </a:t>
            </a:r>
            <a:r>
              <a:rPr lang="el-GR" dirty="0" err="1" smtClean="0">
                <a:effectLst>
                  <a:outerShdw blurRad="38100" dist="38100" dir="2700000" algn="tl">
                    <a:srgbClr val="000000">
                      <a:alpha val="43137"/>
                    </a:srgbClr>
                  </a:outerShdw>
                </a:effectLst>
              </a:rPr>
              <a:t>σπερματογόνια</a:t>
            </a:r>
            <a:r>
              <a:rPr lang="el-GR" dirty="0" smtClean="0"/>
              <a:t> εμφανίζουν </a:t>
            </a:r>
            <a:r>
              <a:rPr lang="el-GR" dirty="0" err="1" smtClean="0"/>
              <a:t>αραιοχρωματικό</a:t>
            </a:r>
            <a:r>
              <a:rPr lang="el-GR" dirty="0" smtClean="0"/>
              <a:t> κυτταρόπλασμα. Αναφορικά με τα πυρηνικά τους χαρακτηριστικά, τα τύπου Α διαθέτουν μεγάλους, στρογγυλούς ή ωοειδείς πυρήνες, με προβάλλον πυρηνικό </a:t>
            </a:r>
            <a:r>
              <a:rPr lang="el-GR" dirty="0" err="1" smtClean="0"/>
              <a:t>κενοτόπιο</a:t>
            </a:r>
            <a:r>
              <a:rPr lang="el-GR" dirty="0" smtClean="0"/>
              <a:t>, πυκνή χρωματίνη και περιφερικό </a:t>
            </a:r>
            <a:r>
              <a:rPr lang="el-GR" dirty="0" err="1" smtClean="0"/>
              <a:t>πυρήνιο</a:t>
            </a:r>
            <a:r>
              <a:rPr lang="el-GR" dirty="0" smtClean="0"/>
              <a:t>. Τα τύπου Β στερούνται πυρηνικού </a:t>
            </a:r>
            <a:r>
              <a:rPr lang="el-GR" dirty="0" err="1" smtClean="0"/>
              <a:t>κενοτοπίου</a:t>
            </a:r>
            <a:r>
              <a:rPr lang="el-GR" dirty="0" smtClean="0"/>
              <a:t>, η χρωματίνη τους είναι διασκορπισμένη και το </a:t>
            </a:r>
            <a:r>
              <a:rPr lang="el-GR" dirty="0" err="1" smtClean="0"/>
              <a:t>πυρήνιο</a:t>
            </a:r>
            <a:r>
              <a:rPr lang="el-GR" dirty="0" smtClean="0"/>
              <a:t> κεντρικό.</a:t>
            </a:r>
          </a:p>
          <a:p>
            <a:pPr algn="just"/>
            <a:endParaRPr lang="el-GR" dirty="0" smtClean="0"/>
          </a:p>
          <a:p>
            <a:pPr algn="just"/>
            <a:r>
              <a:rPr lang="el-GR" dirty="0" smtClean="0"/>
              <a:t>Τα </a:t>
            </a:r>
            <a:r>
              <a:rPr lang="el-GR" b="1" dirty="0" smtClean="0">
                <a:effectLst>
                  <a:outerShdw blurRad="38100" dist="38100" dir="2700000" algn="tl">
                    <a:srgbClr val="000000">
                      <a:alpha val="43137"/>
                    </a:srgbClr>
                  </a:outerShdw>
                </a:effectLst>
              </a:rPr>
              <a:t>πρωτογενή σπερματοκύτταρα </a:t>
            </a:r>
            <a:r>
              <a:rPr lang="el-GR" dirty="0" smtClean="0"/>
              <a:t>διαθέτουν άφθονο κυτταρόπλασμα και μεγάλους πυρήνες με τη χρωματίνη τους σε χοντρές συστάδες ή λεπτά νημάτια. Τα δευτερογενή σπερματοκύτταρα, καθώς διαιρούνται ταχέως, σπάνια </a:t>
            </a:r>
            <a:r>
              <a:rPr lang="el-GR" dirty="0" err="1" smtClean="0"/>
              <a:t>ταυτοποιούνται</a:t>
            </a:r>
            <a:r>
              <a:rPr lang="el-GR" dirty="0" smtClean="0"/>
              <a:t> </a:t>
            </a:r>
            <a:r>
              <a:rPr lang="el-GR" dirty="0" err="1" smtClean="0"/>
              <a:t>ιστολογικώς</a:t>
            </a:r>
            <a:r>
              <a:rPr lang="el-GR" dirty="0" smtClean="0"/>
              <a:t>.</a:t>
            </a:r>
          </a:p>
          <a:p>
            <a:pPr algn="just"/>
            <a:endParaRPr lang="el-GR" dirty="0" smtClean="0"/>
          </a:p>
          <a:p>
            <a:pPr algn="just"/>
            <a:r>
              <a:rPr lang="el-GR" dirty="0" smtClean="0"/>
              <a:t>Οι </a:t>
            </a:r>
            <a:r>
              <a:rPr lang="el-GR" dirty="0" err="1" smtClean="0"/>
              <a:t>σπερματίδες</a:t>
            </a:r>
            <a:r>
              <a:rPr lang="el-GR" dirty="0" smtClean="0"/>
              <a:t> έχουν μικρούς πυρήνες οι οποίοι  σταδιακά γίνονται μυτεροί.</a:t>
            </a:r>
            <a:endParaRPr lang="el-GR" dirty="0"/>
          </a:p>
        </p:txBody>
      </p:sp>
    </p:spTree>
    <p:extLst>
      <p:ext uri="{BB962C8B-B14F-4D97-AF65-F5344CB8AC3E}">
        <p14:creationId xmlns:p14="http://schemas.microsoft.com/office/powerpoint/2010/main" val="3206522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fontScale="90000"/>
          </a:bodyPr>
          <a:lstStyle/>
          <a:p>
            <a:r>
              <a:rPr lang="el-GR" sz="1800" dirty="0" smtClean="0"/>
              <a:t/>
            </a:r>
            <a:br>
              <a:rPr lang="el-GR" sz="1800" dirty="0" smtClean="0"/>
            </a:br>
            <a:r>
              <a:rPr lang="el-GR" sz="1800" dirty="0" smtClean="0"/>
              <a:t/>
            </a:r>
            <a:br>
              <a:rPr lang="el-GR" sz="1800" dirty="0" smtClean="0"/>
            </a:br>
            <a:r>
              <a:rPr lang="el-GR" sz="2200" dirty="0" smtClean="0"/>
              <a:t>Βιοψία όρχεως από ασθενή με  υψηλά επίπεδα </a:t>
            </a:r>
            <a:r>
              <a:rPr lang="en-US" sz="2200" dirty="0" smtClean="0"/>
              <a:t>FSH</a:t>
            </a:r>
            <a:r>
              <a:rPr lang="el-GR" sz="2200" dirty="0" smtClean="0"/>
              <a:t>, φυσιολογικό όγκο σπέρματος και </a:t>
            </a:r>
            <a:r>
              <a:rPr lang="el-GR" sz="2200" dirty="0" err="1" smtClean="0"/>
              <a:t>αζωοσπερμία</a:t>
            </a:r>
            <a:r>
              <a:rPr lang="el-GR" sz="2200" dirty="0" smtClean="0"/>
              <a:t>. Αναγνωρίζονται ορχικά σωληνάρια επενδυόμενα από (ώριμα) </a:t>
            </a:r>
            <a:r>
              <a:rPr lang="el-GR" sz="2200" b="1" dirty="0" smtClean="0"/>
              <a:t>κύτταρα </a:t>
            </a:r>
            <a:r>
              <a:rPr lang="en-US" sz="2200" b="1" dirty="0" err="1" smtClean="0"/>
              <a:t>Sertoli</a:t>
            </a:r>
            <a:r>
              <a:rPr lang="en-US" sz="2200" b="1" dirty="0" smtClean="0"/>
              <a:t> </a:t>
            </a:r>
            <a:r>
              <a:rPr lang="el-GR" sz="2200" b="1" dirty="0" smtClean="0"/>
              <a:t>μόνο, </a:t>
            </a:r>
            <a:r>
              <a:rPr lang="el-GR" sz="2200" dirty="0" smtClean="0"/>
              <a:t>με εμφάνιση  «σαν να παρασύρονται από τον άνεμο». </a:t>
            </a:r>
            <a:r>
              <a:rPr lang="en-US" sz="2200" dirty="0" smtClean="0"/>
              <a:t/>
            </a:r>
            <a:br>
              <a:rPr lang="en-US" sz="2200" dirty="0" smtClean="0"/>
            </a:br>
            <a:r>
              <a:rPr lang="el-GR" sz="2200" b="1" spc="300" dirty="0" smtClean="0"/>
              <a:t>Απλασία </a:t>
            </a:r>
            <a:r>
              <a:rPr lang="el-GR" sz="2200" dirty="0" smtClean="0"/>
              <a:t>γεννητικών κυττάρων.</a:t>
            </a:r>
            <a:endParaRPr lang="el-GR" sz="2200" dirty="0"/>
          </a:p>
        </p:txBody>
      </p:sp>
      <p:pic>
        <p:nvPicPr>
          <p:cNvPr id="89090" name="Picture 2" descr="C:\Users\ΤΑΝΙΑ\Desktop\Καταγραφή.JPG"/>
          <p:cNvPicPr>
            <a:picLocks noChangeAspect="1" noChangeArrowheads="1"/>
          </p:cNvPicPr>
          <p:nvPr/>
        </p:nvPicPr>
        <p:blipFill>
          <a:blip r:embed="rId2" cstate="print"/>
          <a:srcRect/>
          <a:stretch>
            <a:fillRect/>
          </a:stretch>
        </p:blipFill>
        <p:spPr bwMode="auto">
          <a:xfrm>
            <a:off x="785786" y="1241376"/>
            <a:ext cx="7687212" cy="5616624"/>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56792"/>
          </a:xfrm>
        </p:spPr>
        <p:txBody>
          <a:bodyPr>
            <a:normAutofit fontScale="90000"/>
          </a:bodyPr>
          <a:lstStyle/>
          <a:p>
            <a:r>
              <a:rPr lang="el-GR" sz="1600" dirty="0" smtClean="0"/>
              <a:t/>
            </a:r>
            <a:br>
              <a:rPr lang="el-GR" sz="1600" dirty="0" smtClean="0"/>
            </a:br>
            <a:r>
              <a:rPr lang="el-GR" sz="1600" dirty="0" smtClean="0"/>
              <a:t/>
            </a:r>
            <a:br>
              <a:rPr lang="el-GR" sz="1600" dirty="0" smtClean="0"/>
            </a:br>
            <a:r>
              <a:rPr lang="el-GR" sz="2000" b="1" dirty="0" smtClean="0"/>
              <a:t>Απλασία γεννητικών κυττάρων.</a:t>
            </a:r>
            <a:r>
              <a:rPr lang="el-GR" sz="2000" dirty="0" smtClean="0"/>
              <a:t>Τα  ώριμα </a:t>
            </a:r>
            <a:r>
              <a:rPr lang="el-GR" sz="2000" dirty="0" smtClean="0">
                <a:effectLst>
                  <a:outerShdw blurRad="38100" dist="38100" dir="2700000" algn="tl">
                    <a:srgbClr val="000000">
                      <a:alpha val="43137"/>
                    </a:srgbClr>
                  </a:outerShdw>
                </a:effectLst>
              </a:rPr>
              <a:t>κύτταρα του </a:t>
            </a:r>
            <a:r>
              <a:rPr lang="en-US" sz="2000" dirty="0" err="1" smtClean="0">
                <a:effectLst>
                  <a:outerShdw blurRad="38100" dist="38100" dir="2700000" algn="tl">
                    <a:srgbClr val="000000">
                      <a:alpha val="43137"/>
                    </a:srgbClr>
                  </a:outerShdw>
                </a:effectLst>
              </a:rPr>
              <a:t>Sertoli</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 </a:t>
            </a:r>
            <a:r>
              <a:rPr lang="el-GR" sz="2000" dirty="0" smtClean="0"/>
              <a:t>έχουν  </a:t>
            </a:r>
            <a:r>
              <a:rPr lang="el-GR" sz="2000" dirty="0" smtClean="0">
                <a:effectLst>
                  <a:outerShdw blurRad="38100" dist="38100" dir="2700000" algn="tl">
                    <a:srgbClr val="000000">
                      <a:alpha val="43137"/>
                    </a:srgbClr>
                  </a:outerShdw>
                </a:effectLst>
              </a:rPr>
              <a:t>ωοειδείς πυρήνες και στικτά πυρήνια</a:t>
            </a:r>
            <a:r>
              <a:rPr lang="el-GR" sz="2000" dirty="0" smtClean="0"/>
              <a:t>. Στο εν λόγω σύνδρομο, τα κύτταρα του </a:t>
            </a:r>
            <a:r>
              <a:rPr lang="en-US" sz="2000" dirty="0" err="1" smtClean="0"/>
              <a:t>Leydig</a:t>
            </a:r>
            <a:r>
              <a:rPr lang="el-GR" sz="2000" dirty="0" smtClean="0"/>
              <a:t>  είναι συνήθως φυσιολογικά σε εμφάνιση, αλλά μπορεί να δείχνουν περισσότερα  λόγω της ελαττωμένης διαμέτρου των σωληναρίων . Στα  αίτια του </a:t>
            </a:r>
            <a:r>
              <a:rPr lang="el-GR" sz="2000" b="1" dirty="0" smtClean="0"/>
              <a:t>συνδρόμου από κύτταρα </a:t>
            </a:r>
            <a:r>
              <a:rPr lang="en-US" sz="2000" b="1" dirty="0" err="1" smtClean="0"/>
              <a:t>Sertoli</a:t>
            </a:r>
            <a:r>
              <a:rPr lang="en-US" sz="2000" b="1" dirty="0" smtClean="0"/>
              <a:t> </a:t>
            </a:r>
            <a:r>
              <a:rPr lang="el-GR" sz="2000" b="1" dirty="0" smtClean="0"/>
              <a:t>μόνο  </a:t>
            </a:r>
            <a:r>
              <a:rPr lang="el-GR" sz="2000" dirty="0" smtClean="0"/>
              <a:t>περιλαμβάνονται  η ανεπάρκεια </a:t>
            </a:r>
            <a:r>
              <a:rPr lang="el-GR" sz="2000" dirty="0" err="1" smtClean="0"/>
              <a:t>γοναδοτροπινών</a:t>
            </a:r>
            <a:r>
              <a:rPr lang="el-GR" sz="2000" dirty="0" smtClean="0"/>
              <a:t>,  η κρυψορχία,  η ιογενής </a:t>
            </a:r>
            <a:r>
              <a:rPr lang="el-GR" sz="2000" dirty="0" err="1" smtClean="0"/>
              <a:t>ορχίτις</a:t>
            </a:r>
            <a:r>
              <a:rPr lang="el-GR" sz="2000" dirty="0" smtClean="0"/>
              <a:t>, η ακτινοβόληση, η λήψη </a:t>
            </a:r>
            <a:r>
              <a:rPr lang="el-GR" sz="2000" dirty="0" err="1" smtClean="0"/>
              <a:t>αλκυλιούντων</a:t>
            </a:r>
            <a:r>
              <a:rPr lang="el-GR" sz="2000" dirty="0" smtClean="0"/>
              <a:t> παραγόντων και η ορμονοθεραπεία για καρκίνο του προστάτη αδένα.</a:t>
            </a:r>
            <a:endParaRPr lang="el-GR" sz="2000" dirty="0"/>
          </a:p>
        </p:txBody>
      </p:sp>
      <p:pic>
        <p:nvPicPr>
          <p:cNvPr id="90114" name="Picture 2" descr="C:\Users\ΤΑΝΙΑ\Desktop\Καταγραφή.JPG"/>
          <p:cNvPicPr>
            <a:picLocks noChangeAspect="1" noChangeArrowheads="1"/>
          </p:cNvPicPr>
          <p:nvPr/>
        </p:nvPicPr>
        <p:blipFill>
          <a:blip r:embed="rId2" cstate="print"/>
          <a:srcRect/>
          <a:stretch>
            <a:fillRect/>
          </a:stretch>
        </p:blipFill>
        <p:spPr bwMode="auto">
          <a:xfrm>
            <a:off x="1187624" y="1844824"/>
            <a:ext cx="6942183" cy="501317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fontScale="90000"/>
          </a:bodyPr>
          <a:lstStyle/>
          <a:p>
            <a:r>
              <a:rPr lang="el-GR" sz="1200" dirty="0" smtClean="0"/>
              <a:t/>
            </a:r>
            <a:br>
              <a:rPr lang="el-GR" sz="1200" dirty="0" smtClean="0"/>
            </a:br>
            <a:r>
              <a:rPr lang="el-GR" sz="1800" b="1" dirty="0" smtClean="0">
                <a:effectLst>
                  <a:outerShdw blurRad="38100" dist="38100" dir="2700000" algn="tl">
                    <a:srgbClr val="000000">
                      <a:alpha val="43137"/>
                    </a:srgbClr>
                  </a:outerShdw>
                </a:effectLst>
              </a:rPr>
              <a:t>Σύνδρομο από κύτταρα </a:t>
            </a:r>
            <a:r>
              <a:rPr lang="en-US" sz="1800" b="1" dirty="0" err="1" smtClean="0">
                <a:effectLst>
                  <a:outerShdw blurRad="38100" dist="38100" dir="2700000" algn="tl">
                    <a:srgbClr val="000000">
                      <a:alpha val="43137"/>
                    </a:srgbClr>
                  </a:outerShdw>
                </a:effectLst>
              </a:rPr>
              <a:t>Sertoli</a:t>
            </a:r>
            <a:r>
              <a:rPr lang="en-US" sz="1800" b="1" dirty="0" smtClean="0">
                <a:effectLst>
                  <a:outerShdw blurRad="38100" dist="38100" dir="2700000" algn="tl">
                    <a:srgbClr val="000000">
                      <a:alpha val="43137"/>
                    </a:srgbClr>
                  </a:outerShdw>
                </a:effectLst>
              </a:rPr>
              <a:t> </a:t>
            </a:r>
            <a:r>
              <a:rPr lang="el-GR" sz="1800" b="1" dirty="0" smtClean="0">
                <a:effectLst>
                  <a:outerShdw blurRad="38100" dist="38100" dir="2700000" algn="tl">
                    <a:srgbClr val="000000">
                      <a:alpha val="43137"/>
                    </a:srgbClr>
                  </a:outerShdw>
                </a:effectLst>
              </a:rPr>
              <a:t>μόνο. Απλασία γεννητικών κυττάρων.</a:t>
            </a:r>
            <a:r>
              <a:rPr lang="el-GR" sz="1800" dirty="0" smtClean="0"/>
              <a:t/>
            </a:r>
            <a:br>
              <a:rPr lang="el-GR" sz="1800" dirty="0" smtClean="0"/>
            </a:br>
            <a:r>
              <a:rPr lang="el-GR" sz="1800" dirty="0" smtClean="0"/>
              <a:t>Τα σωληνάρια έχουν μειωμένη διάμετρο και </a:t>
            </a:r>
            <a:r>
              <a:rPr lang="el-GR" sz="1800" b="1" u="sng" dirty="0" smtClean="0"/>
              <a:t>σε όλα  </a:t>
            </a:r>
            <a:r>
              <a:rPr lang="el-GR" sz="1800" b="1" dirty="0" smtClean="0"/>
              <a:t>απουσιάζουν τα γεννητικά κύτταρα </a:t>
            </a:r>
            <a:br>
              <a:rPr lang="el-GR" sz="1800" b="1" dirty="0" smtClean="0"/>
            </a:br>
            <a:r>
              <a:rPr lang="el-GR" sz="1800" dirty="0" smtClean="0"/>
              <a:t>και παρατηρούνται </a:t>
            </a:r>
            <a:r>
              <a:rPr lang="el-GR" sz="1800" dirty="0" smtClean="0">
                <a:effectLst>
                  <a:outerShdw blurRad="38100" dist="38100" dir="2700000" algn="tl">
                    <a:srgbClr val="000000">
                      <a:alpha val="43137"/>
                    </a:srgbClr>
                  </a:outerShdw>
                </a:effectLst>
              </a:rPr>
              <a:t>μεγάλα, ώριμα κύτταρα </a:t>
            </a:r>
            <a:r>
              <a:rPr lang="en-US" sz="1800" dirty="0" err="1" smtClean="0">
                <a:effectLst>
                  <a:outerShdw blurRad="38100" dist="38100" dir="2700000" algn="tl">
                    <a:srgbClr val="000000">
                      <a:alpha val="43137"/>
                    </a:srgbClr>
                  </a:outerShdw>
                </a:effectLst>
              </a:rPr>
              <a:t>Sertoli</a:t>
            </a:r>
            <a:r>
              <a:rPr lang="en-US" sz="1800" dirty="0" smtClean="0">
                <a:effectLst>
                  <a:outerShdw blurRad="38100" dist="38100" dir="2700000" algn="tl">
                    <a:srgbClr val="000000">
                      <a:alpha val="43137"/>
                    </a:srgbClr>
                  </a:outerShdw>
                </a:effectLst>
              </a:rPr>
              <a:t>.</a:t>
            </a:r>
            <a:r>
              <a:rPr lang="el-GR" sz="1800" dirty="0" smtClean="0">
                <a:effectLst>
                  <a:outerShdw blurRad="38100" dist="38100" dir="2700000" algn="tl">
                    <a:srgbClr val="000000">
                      <a:alpha val="43137"/>
                    </a:srgbClr>
                  </a:outerShdw>
                </a:effectLst>
              </a:rPr>
              <a:t/>
            </a:r>
            <a:br>
              <a:rPr lang="el-GR" sz="1800" dirty="0" smtClean="0">
                <a:effectLst>
                  <a:outerShdw blurRad="38100" dist="38100" dir="2700000" algn="tl">
                    <a:srgbClr val="000000">
                      <a:alpha val="43137"/>
                    </a:srgbClr>
                  </a:outerShdw>
                </a:effectLst>
              </a:rPr>
            </a:br>
            <a:r>
              <a:rPr lang="el-GR" sz="1800" dirty="0" smtClean="0"/>
              <a:t>Τα κύτταρα του </a:t>
            </a:r>
            <a:r>
              <a:rPr lang="en-US" sz="1800" dirty="0" err="1" smtClean="0"/>
              <a:t>Leydig</a:t>
            </a:r>
            <a:r>
              <a:rPr lang="en-US" sz="1800" dirty="0" smtClean="0"/>
              <a:t> </a:t>
            </a:r>
            <a:r>
              <a:rPr lang="el-GR" sz="1800" dirty="0" smtClean="0"/>
              <a:t>προβάλλουν στο διάμεσο υπόστρωμα  με εντονότατη παρουσία·</a:t>
            </a:r>
            <a:br>
              <a:rPr lang="el-GR" sz="1800" dirty="0" smtClean="0"/>
            </a:br>
            <a:r>
              <a:rPr lang="el-GR" sz="1800" dirty="0" smtClean="0"/>
              <a:t>ένα εύρημα </a:t>
            </a:r>
            <a:r>
              <a:rPr lang="el-GR" sz="1800" dirty="0" err="1" smtClean="0"/>
              <a:t>απαντώμενο</a:t>
            </a:r>
            <a:r>
              <a:rPr lang="el-GR" sz="1800" dirty="0" smtClean="0"/>
              <a:t>  σε ενήλικες με σύνδρομο </a:t>
            </a:r>
            <a:r>
              <a:rPr lang="en-US" sz="1800" dirty="0" err="1" smtClean="0"/>
              <a:t>Klinefelter</a:t>
            </a:r>
            <a:r>
              <a:rPr lang="en-US" sz="1800" dirty="0" smtClean="0"/>
              <a:t>, </a:t>
            </a:r>
            <a:r>
              <a:rPr lang="el-GR" sz="1800" dirty="0" smtClean="0"/>
              <a:t>χωρίς ειδική σημασία. Α-Η Χ100.</a:t>
            </a:r>
            <a:endParaRPr lang="el-GR" sz="1800" dirty="0"/>
          </a:p>
        </p:txBody>
      </p:sp>
      <p:pic>
        <p:nvPicPr>
          <p:cNvPr id="103426" name="Picture 2" descr="C:\Users\ΤΑΝΙΑ\Desktop\Καταγραφή.JPG"/>
          <p:cNvPicPr>
            <a:picLocks noGrp="1" noChangeAspect="1" noChangeArrowheads="1"/>
          </p:cNvPicPr>
          <p:nvPr>
            <p:ph idx="1"/>
          </p:nvPr>
        </p:nvPicPr>
        <p:blipFill>
          <a:blip r:embed="rId2" cstate="print"/>
          <a:srcRect/>
          <a:stretch>
            <a:fillRect/>
          </a:stretch>
        </p:blipFill>
        <p:spPr bwMode="auto">
          <a:xfrm>
            <a:off x="1115616" y="1247403"/>
            <a:ext cx="6984776" cy="5610597"/>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pPr>
              <a:defRPr/>
            </a:pPr>
            <a:r>
              <a:rPr lang="el-GR" sz="3200" dirty="0" smtClean="0"/>
              <a:t>Σύνδρομο με κύτταρα </a:t>
            </a:r>
            <a:r>
              <a:rPr lang="en-US" sz="3200" dirty="0" err="1" smtClean="0"/>
              <a:t>Sertoli</a:t>
            </a:r>
            <a:r>
              <a:rPr lang="en-US" sz="3200" dirty="0" smtClean="0"/>
              <a:t> </a:t>
            </a:r>
            <a:r>
              <a:rPr lang="el-GR" sz="3200" dirty="0" smtClean="0"/>
              <a:t>μόνο</a:t>
            </a:r>
            <a:r>
              <a:rPr lang="en-US" sz="3200" dirty="0" smtClean="0"/>
              <a:t> </a:t>
            </a:r>
            <a:r>
              <a:rPr lang="el-GR" sz="3200" dirty="0" smtClean="0"/>
              <a:t>(Απλασία γεννητικών κυττάρων με αποκλειστική παρουσία ώριμων κυττάρων του </a:t>
            </a:r>
            <a:r>
              <a:rPr lang="en-US" sz="3200" dirty="0" err="1" smtClean="0"/>
              <a:t>Sertoli</a:t>
            </a:r>
            <a:r>
              <a:rPr lang="el-GR" sz="3200" dirty="0" smtClean="0"/>
              <a:t>)</a:t>
            </a:r>
            <a:r>
              <a:rPr lang="en-US" sz="3200" dirty="0" smtClean="0"/>
              <a:t>.</a:t>
            </a:r>
            <a:endParaRPr lang="el-GR" sz="3200" dirty="0"/>
          </a:p>
        </p:txBody>
      </p:sp>
      <p:pic>
        <p:nvPicPr>
          <p:cNvPr id="8195" name="Picture 4" descr="f012-089-A01970"/>
          <p:cNvPicPr>
            <a:picLocks noChangeAspect="1" noChangeArrowheads="1"/>
          </p:cNvPicPr>
          <p:nvPr/>
        </p:nvPicPr>
        <p:blipFill>
          <a:blip r:embed="rId2" cstate="print"/>
          <a:srcRect/>
          <a:stretch>
            <a:fillRect/>
          </a:stretch>
        </p:blipFill>
        <p:spPr bwMode="auto">
          <a:xfrm>
            <a:off x="0" y="1428750"/>
            <a:ext cx="925195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200" b="1" dirty="0" smtClean="0"/>
              <a:t>Απλασία γεννητικών κυττάρων </a:t>
            </a:r>
            <a:r>
              <a:rPr lang="el-GR" sz="2200" dirty="0" smtClean="0"/>
              <a:t>μετά θεραπεία για ΟΛΛ (αριστερά). </a:t>
            </a:r>
            <a:br>
              <a:rPr lang="el-GR" sz="2200" dirty="0" smtClean="0"/>
            </a:br>
            <a:r>
              <a:rPr lang="el-GR" sz="2200" dirty="0" smtClean="0"/>
              <a:t>Δεξιά ιδιοπαθής.</a:t>
            </a:r>
            <a:br>
              <a:rPr lang="el-GR" sz="2200" dirty="0" smtClean="0"/>
            </a:br>
            <a:r>
              <a:rPr lang="el-GR" sz="2200" dirty="0" smtClean="0"/>
              <a:t>Προβάλλοντα  </a:t>
            </a:r>
            <a:r>
              <a:rPr lang="el-GR" sz="2200" dirty="0" err="1" smtClean="0">
                <a:solidFill>
                  <a:schemeClr val="accent2">
                    <a:lumMod val="50000"/>
                  </a:schemeClr>
                </a:solidFill>
              </a:rPr>
              <a:t>πυρήνια</a:t>
            </a:r>
            <a:r>
              <a:rPr lang="el-GR" sz="2200" dirty="0" smtClean="0">
                <a:solidFill>
                  <a:schemeClr val="accent2">
                    <a:lumMod val="50000"/>
                  </a:schemeClr>
                </a:solidFill>
              </a:rPr>
              <a:t> </a:t>
            </a:r>
            <a:r>
              <a:rPr lang="el-GR" sz="2200" dirty="0" smtClean="0"/>
              <a:t> (ώριμων) κυττάρων του </a:t>
            </a:r>
            <a:r>
              <a:rPr lang="en-US" sz="2200" dirty="0" err="1" smtClean="0"/>
              <a:t>Sertoli</a:t>
            </a:r>
            <a:r>
              <a:rPr lang="en-US" sz="2200" dirty="0" smtClean="0"/>
              <a:t>. </a:t>
            </a:r>
            <a:r>
              <a:rPr lang="el-GR" sz="2200" dirty="0" smtClean="0"/>
              <a:t/>
            </a:r>
            <a:br>
              <a:rPr lang="el-GR" sz="2200" dirty="0" smtClean="0"/>
            </a:br>
            <a:r>
              <a:rPr lang="el-GR" sz="2200" dirty="0" smtClean="0"/>
              <a:t>Κυματιστά πυρηνικά όρια. </a:t>
            </a:r>
            <a:r>
              <a:rPr lang="el-GR" sz="2200" b="1" dirty="0" smtClean="0"/>
              <a:t>Κάθετη</a:t>
            </a:r>
            <a:r>
              <a:rPr lang="el-GR" sz="2200" dirty="0" smtClean="0"/>
              <a:t> διάταξή τους </a:t>
            </a:r>
            <a:r>
              <a:rPr lang="el-GR" sz="2200" dirty="0" smtClean="0">
                <a:effectLst>
                  <a:outerShdw blurRad="38100" dist="38100" dir="2700000" algn="tl">
                    <a:srgbClr val="000000">
                      <a:alpha val="43137"/>
                    </a:srgbClr>
                  </a:outerShdw>
                </a:effectLst>
              </a:rPr>
              <a:t>προς τη βασική μεμβράνη</a:t>
            </a:r>
            <a:r>
              <a:rPr lang="el-GR" sz="2800" dirty="0" smtClean="0"/>
              <a:t>.</a:t>
            </a:r>
            <a:endParaRPr lang="el-GR" sz="2800" dirty="0"/>
          </a:p>
        </p:txBody>
      </p:sp>
      <p:sp>
        <p:nvSpPr>
          <p:cNvPr id="7" name="6 - Βέλος προς τα κάτω"/>
          <p:cNvSpPr/>
          <p:nvPr/>
        </p:nvSpPr>
        <p:spPr>
          <a:xfrm>
            <a:off x="3779912" y="3645024"/>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506" name="Picture 2" descr="C:\Documents and Settings\Administrator\Επιφάνεια εργασίας\LAZARIS\scan0001.jpg"/>
          <p:cNvPicPr>
            <a:picLocks noGrp="1" noChangeAspect="1" noChangeArrowheads="1"/>
          </p:cNvPicPr>
          <p:nvPr>
            <p:ph idx="1"/>
          </p:nvPr>
        </p:nvPicPr>
        <p:blipFill>
          <a:blip r:embed="rId2" cstate="print"/>
          <a:srcRect/>
          <a:stretch>
            <a:fillRect/>
          </a:stretch>
        </p:blipFill>
        <p:spPr bwMode="auto">
          <a:xfrm>
            <a:off x="27451" y="3212976"/>
            <a:ext cx="9237308" cy="3312368"/>
          </a:xfrm>
          <a:prstGeom prst="rect">
            <a:avLst/>
          </a:prstGeom>
          <a:noFill/>
        </p:spPr>
      </p:pic>
      <p:sp>
        <p:nvSpPr>
          <p:cNvPr id="10" name="9 - Βέλος προς τα κάτω"/>
          <p:cNvSpPr/>
          <p:nvPr/>
        </p:nvSpPr>
        <p:spPr>
          <a:xfrm>
            <a:off x="3779912" y="3645024"/>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2699792" y="5229200"/>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1763688" y="3429000"/>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1331640" y="3861048"/>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3600" dirty="0" smtClean="0"/>
              <a:t>ΣΥΝΔΡΟΜΟ ΑΠΟ ΚΥΤΤΑΡΑ </a:t>
            </a:r>
            <a:r>
              <a:rPr lang="en-US" sz="3600" dirty="0" smtClean="0"/>
              <a:t>SERTOLI </a:t>
            </a:r>
            <a:r>
              <a:rPr lang="el-GR" sz="3600" dirty="0" smtClean="0"/>
              <a:t>ΜΟΝΟ.</a:t>
            </a:r>
            <a:br>
              <a:rPr lang="el-GR" sz="3600" dirty="0" smtClean="0"/>
            </a:br>
            <a:r>
              <a:rPr lang="el-GR" sz="3600" dirty="0" smtClean="0"/>
              <a:t>ΒΑΣΙΚΑ ΣΗΜΕΙΑ</a:t>
            </a:r>
            <a:endParaRPr lang="el-GR" sz="3600" dirty="0"/>
          </a:p>
        </p:txBody>
      </p:sp>
      <p:sp>
        <p:nvSpPr>
          <p:cNvPr id="3" name="2 - Θέση περιεχομένου"/>
          <p:cNvSpPr>
            <a:spLocks noGrp="1"/>
          </p:cNvSpPr>
          <p:nvPr>
            <p:ph idx="1"/>
          </p:nvPr>
        </p:nvSpPr>
        <p:spPr>
          <a:xfrm>
            <a:off x="0" y="1285860"/>
            <a:ext cx="8964488" cy="5572140"/>
          </a:xfrm>
        </p:spPr>
        <p:txBody>
          <a:bodyPr>
            <a:normAutofit fontScale="92500" lnSpcReduction="20000"/>
          </a:bodyPr>
          <a:lstStyle/>
          <a:p>
            <a:r>
              <a:rPr lang="el-GR" dirty="0" smtClean="0"/>
              <a:t>Συνώνυμο</a:t>
            </a:r>
            <a:r>
              <a:rPr lang="en-US" dirty="0" smtClean="0"/>
              <a:t>: </a:t>
            </a:r>
            <a:r>
              <a:rPr lang="el-GR" dirty="0" smtClean="0">
                <a:effectLst>
                  <a:outerShdw blurRad="38100" dist="38100" dir="2700000" algn="tl">
                    <a:srgbClr val="000000">
                      <a:alpha val="43137"/>
                    </a:srgbClr>
                  </a:outerShdw>
                </a:effectLst>
              </a:rPr>
              <a:t>Απλασία</a:t>
            </a:r>
            <a:r>
              <a:rPr lang="el-GR" dirty="0" smtClean="0"/>
              <a:t> γεννητικών κυττάρων</a:t>
            </a:r>
          </a:p>
          <a:p>
            <a:r>
              <a:rPr lang="el-GR" dirty="0" smtClean="0"/>
              <a:t>Όρχις με </a:t>
            </a:r>
            <a:r>
              <a:rPr lang="el-GR" b="1" dirty="0" smtClean="0">
                <a:effectLst>
                  <a:outerShdw blurRad="38100" dist="38100" dir="2700000" algn="tl">
                    <a:srgbClr val="000000">
                      <a:alpha val="43137"/>
                    </a:srgbClr>
                  </a:outerShdw>
                </a:effectLst>
              </a:rPr>
              <a:t>απουσία</a:t>
            </a:r>
            <a:r>
              <a:rPr lang="el-GR" dirty="0" smtClean="0">
                <a:effectLst>
                  <a:outerShdw blurRad="38100" dist="38100" dir="2700000" algn="tl">
                    <a:srgbClr val="000000">
                      <a:alpha val="43137"/>
                    </a:srgbClr>
                  </a:outerShdw>
                </a:effectLst>
              </a:rPr>
              <a:t> γεννητικών κυττάρων σε οποιοδήποτε στάδιο ωρίμανσης </a:t>
            </a:r>
            <a:r>
              <a:rPr lang="el-GR" dirty="0" smtClean="0"/>
              <a:t>αλλά με τη σωληναριακή αρχιτεκτονική να </a:t>
            </a:r>
            <a:r>
              <a:rPr lang="el-GR" i="1" dirty="0" smtClean="0">
                <a:effectLst>
                  <a:outerShdw blurRad="38100" dist="38100" dir="2700000" algn="tl">
                    <a:srgbClr val="000000">
                      <a:alpha val="43137"/>
                    </a:srgbClr>
                  </a:outerShdw>
                </a:effectLst>
              </a:rPr>
              <a:t>μην</a:t>
            </a:r>
            <a:r>
              <a:rPr lang="el-GR" dirty="0" smtClean="0"/>
              <a:t> εξαλείφεται από ίνωση, τα δε </a:t>
            </a:r>
            <a:r>
              <a:rPr lang="el-GR" dirty="0" smtClean="0">
                <a:effectLst>
                  <a:outerShdw blurRad="38100" dist="38100" dir="2700000" algn="tl">
                    <a:srgbClr val="000000">
                      <a:alpha val="43137"/>
                    </a:srgbClr>
                  </a:outerShdw>
                </a:effectLst>
              </a:rPr>
              <a:t>υποστηρικτικά κύτταρα  ( ήτοι τα κύτταρα του </a:t>
            </a:r>
            <a:r>
              <a:rPr lang="en-US" dirty="0" err="1" smtClean="0">
                <a:effectLst>
                  <a:outerShdw blurRad="38100" dist="38100" dir="2700000" algn="tl">
                    <a:srgbClr val="000000">
                      <a:alpha val="43137"/>
                    </a:srgbClr>
                  </a:outerShdw>
                </a:effectLst>
              </a:rPr>
              <a:t>Sertoli</a:t>
            </a:r>
            <a:r>
              <a:rPr lang="en-US" dirty="0" smtClean="0">
                <a:effectLst>
                  <a:outerShdw blurRad="38100" dist="38100" dir="2700000" algn="tl">
                    <a:srgbClr val="000000">
                      <a:alpha val="43137"/>
                    </a:srgbClr>
                  </a:outerShdw>
                </a:effectLst>
              </a:rPr>
              <a:t> ) </a:t>
            </a:r>
            <a:r>
              <a:rPr lang="el-GR" dirty="0" smtClean="0"/>
              <a:t>να εξακολουθούν να είναι </a:t>
            </a:r>
            <a:r>
              <a:rPr lang="el-GR" dirty="0" smtClean="0">
                <a:effectLst>
                  <a:outerShdw blurRad="38100" dist="38100" dir="2700000" algn="tl">
                    <a:srgbClr val="000000">
                      <a:alpha val="43137"/>
                    </a:srgbClr>
                  </a:outerShdw>
                </a:effectLst>
              </a:rPr>
              <a:t>παρόντα</a:t>
            </a:r>
            <a:r>
              <a:rPr lang="el-GR" dirty="0" smtClean="0"/>
              <a:t>.</a:t>
            </a:r>
          </a:p>
          <a:p>
            <a:r>
              <a:rPr lang="el-GR" dirty="0" smtClean="0"/>
              <a:t>Πιθανή  η επιφανειακή ομοιότητα με τον όρχι προ της ήβης.</a:t>
            </a:r>
          </a:p>
          <a:p>
            <a:r>
              <a:rPr lang="el-GR" dirty="0" smtClean="0"/>
              <a:t>Εφόσον διακρίνονται σε </a:t>
            </a:r>
            <a:r>
              <a:rPr lang="el-GR" i="1" u="sng" spc="300" dirty="0" smtClean="0"/>
              <a:t>λίγα</a:t>
            </a:r>
            <a:r>
              <a:rPr lang="el-GR" dirty="0" smtClean="0"/>
              <a:t> μόνο σωληνάρια πρώιμα γεννητικά κύτταρα ( όπως πρωτογενή σπερματοκύτταρα), καλό είναι να διευκρινίζεται ότι δεν πρόκειται περί απλασίας αλλά περί </a:t>
            </a:r>
            <a:r>
              <a:rPr lang="el-GR" i="1" u="sng" dirty="0" smtClean="0"/>
              <a:t>υποπλασίας</a:t>
            </a:r>
            <a:r>
              <a:rPr lang="el-GR" dirty="0" smtClean="0"/>
              <a:t> των γεννητικών κυττάρων.</a:t>
            </a:r>
          </a:p>
          <a:p>
            <a:endParaRPr lang="el-G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n-US" sz="2400" b="1" dirty="0" smtClean="0">
                <a:solidFill>
                  <a:schemeClr val="accent6">
                    <a:lumMod val="50000"/>
                  </a:schemeClr>
                </a:solidFill>
              </a:rPr>
              <a:t>V</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692696"/>
            <a:ext cx="9144000" cy="6165304"/>
          </a:xfrm>
        </p:spPr>
        <p:txBody>
          <a:bodyPr>
            <a:normAutofit fontScale="92500"/>
          </a:bodyPr>
          <a:lstStyle/>
          <a:p>
            <a:r>
              <a:rPr lang="el-GR" sz="2400" b="1" dirty="0" smtClean="0"/>
              <a:t>Μικτό πρότυπο</a:t>
            </a:r>
            <a:r>
              <a:rPr lang="en-US" sz="2400" b="1" dirty="0" smtClean="0"/>
              <a:t>: A</a:t>
            </a:r>
            <a:r>
              <a:rPr lang="el-GR" sz="2400" b="1" dirty="0" err="1" smtClean="0"/>
              <a:t>πλασία</a:t>
            </a:r>
            <a:r>
              <a:rPr lang="el-GR" sz="2400" b="1" dirty="0" smtClean="0"/>
              <a:t> των γεννητικών κυττάρων  </a:t>
            </a:r>
            <a:r>
              <a:rPr lang="el-GR" sz="2400" b="1" spc="600" dirty="0" smtClean="0"/>
              <a:t>+</a:t>
            </a:r>
            <a:r>
              <a:rPr lang="el-GR" sz="2400" b="1" dirty="0" smtClean="0"/>
              <a:t> εστιακή σπερματογένεση = οπότε, </a:t>
            </a:r>
            <a:r>
              <a:rPr lang="el-GR" sz="2400" b="1" spc="600" dirty="0" err="1" smtClean="0"/>
              <a:t>υποσπερματογένεση</a:t>
            </a:r>
            <a:r>
              <a:rPr lang="el-GR" sz="2400" b="1" spc="600" dirty="0" smtClean="0"/>
              <a:t>, όχι αμιγής</a:t>
            </a:r>
            <a:r>
              <a:rPr lang="el-GR" sz="2400" dirty="0" smtClean="0"/>
              <a:t>.</a:t>
            </a:r>
          </a:p>
          <a:p>
            <a:r>
              <a:rPr lang="el-GR" sz="2400" b="1" dirty="0" smtClean="0"/>
              <a:t>Δύο πληθυσμοί σωληναρίων</a:t>
            </a:r>
            <a:r>
              <a:rPr lang="en-US" sz="2400" dirty="0" smtClean="0"/>
              <a:t>: </a:t>
            </a:r>
            <a:r>
              <a:rPr lang="el-GR" sz="2400" dirty="0" smtClean="0"/>
              <a:t>τα μικρότερα, με απλασία των γεννητικών κυττάρων- τα μεγαλύτερα δείχνουν σπερματογένεση, συνήθως μειωμένη </a:t>
            </a:r>
          </a:p>
          <a:p>
            <a:pPr>
              <a:buNone/>
            </a:pPr>
            <a:r>
              <a:rPr lang="el-GR" sz="2400" dirty="0" smtClean="0"/>
              <a:t>     ( </a:t>
            </a:r>
            <a:r>
              <a:rPr lang="el-GR" sz="2400" dirty="0" err="1" smtClean="0"/>
              <a:t>υποσπερματογένεση</a:t>
            </a:r>
            <a:r>
              <a:rPr lang="el-GR" sz="2400" dirty="0" smtClean="0"/>
              <a:t> ). Και τα δύο πρότυπα μπορεί να συνυπάρχουν στο </a:t>
            </a:r>
            <a:r>
              <a:rPr lang="el-GR" sz="2400" dirty="0" smtClean="0">
                <a:effectLst>
                  <a:outerShdw blurRad="38100" dist="38100" dir="2700000" algn="tl">
                    <a:srgbClr val="000000">
                      <a:alpha val="43137"/>
                    </a:srgbClr>
                  </a:outerShdw>
                </a:effectLst>
              </a:rPr>
              <a:t>ίδιο</a:t>
            </a:r>
            <a:r>
              <a:rPr lang="el-GR" sz="2400" dirty="0" smtClean="0"/>
              <a:t> σωληνάριο.</a:t>
            </a:r>
          </a:p>
          <a:p>
            <a:r>
              <a:rPr lang="el-GR" sz="2400" dirty="0" smtClean="0"/>
              <a:t>Σε ασθενείς με </a:t>
            </a:r>
            <a:r>
              <a:rPr lang="el-GR" sz="2400" dirty="0" err="1" smtClean="0"/>
              <a:t>αμφοτερόπλευρες</a:t>
            </a:r>
            <a:r>
              <a:rPr lang="el-GR" sz="2400" dirty="0" smtClean="0"/>
              <a:t> βιοψίες , πιθανώς στον ένα </a:t>
            </a:r>
            <a:r>
              <a:rPr lang="el-GR" sz="2400" dirty="0" err="1" smtClean="0"/>
              <a:t>όρχι</a:t>
            </a:r>
            <a:r>
              <a:rPr lang="el-GR" sz="2400" dirty="0" smtClean="0"/>
              <a:t> απλασία και στον άλλο πιθανώς απλασία με εστιακή σπερματογένεση. Πολύ μειωμένο το </a:t>
            </a:r>
            <a:r>
              <a:rPr lang="el-GR" sz="2400" dirty="0" err="1" smtClean="0"/>
              <a:t>σπερμοδιάγραμμα</a:t>
            </a:r>
            <a:r>
              <a:rPr lang="el-GR" sz="2400" dirty="0" smtClean="0"/>
              <a:t> των εν λόγω ασθενών.</a:t>
            </a:r>
          </a:p>
          <a:p>
            <a:r>
              <a:rPr lang="el-GR" sz="2400" dirty="0" smtClean="0">
                <a:effectLst>
                  <a:outerShdw blurRad="38100" dist="38100" dir="2700000" algn="tl">
                    <a:srgbClr val="000000">
                      <a:alpha val="43137"/>
                    </a:srgbClr>
                  </a:outerShdw>
                </a:effectLst>
              </a:rPr>
              <a:t>Αιτιολογία </a:t>
            </a:r>
            <a:r>
              <a:rPr lang="el-GR" sz="2400" dirty="0" smtClean="0"/>
              <a:t>του προτύπου αυτού</a:t>
            </a:r>
          </a:p>
          <a:p>
            <a:pPr>
              <a:buNone/>
            </a:pPr>
            <a:r>
              <a:rPr lang="el-GR" sz="2400" dirty="0" smtClean="0"/>
              <a:t>      είτε σωληνάρια σε ορισμένες περιοχές του όρχεως δεν αποικίστηκαν από γεννητικά κύτταρα κατά την ενδομήτρια οργανογένεση του όρχεως</a:t>
            </a:r>
          </a:p>
          <a:p>
            <a:pPr>
              <a:buNone/>
            </a:pPr>
            <a:r>
              <a:rPr lang="el-GR" sz="2400" dirty="0" smtClean="0"/>
              <a:t>      είτε, μετά τη γέννηση, απωλέσθησαν γεννητικά κύτταρα σε έναν αριθμό σπερματικών σωληναρίων, οπότε η κατάσταση εξελίχθηκε σε πλήρη απλασία των γεννητικών κυττάρων στα </a:t>
            </a:r>
            <a:r>
              <a:rPr lang="el-GR" sz="2400" dirty="0" smtClean="0">
                <a:effectLst>
                  <a:outerShdw blurRad="38100" dist="38100" dir="2700000" algn="tl">
                    <a:srgbClr val="000000">
                      <a:alpha val="43137"/>
                    </a:srgbClr>
                  </a:outerShdw>
                </a:effectLst>
              </a:rPr>
              <a:t>συγκεκριμένα</a:t>
            </a:r>
            <a:r>
              <a:rPr lang="el-GR" sz="2400" dirty="0" smtClean="0"/>
              <a:t> σωληνάρια.</a:t>
            </a:r>
            <a:endParaRPr lang="el-GR"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Autofit/>
          </a:bodyPr>
          <a:lstStyle/>
          <a:p>
            <a:r>
              <a:rPr lang="el-GR" sz="1800" dirty="0" smtClean="0"/>
              <a:t>Μικτό πρότυπο.</a:t>
            </a:r>
            <a:br>
              <a:rPr lang="el-GR" sz="1800" dirty="0" smtClean="0"/>
            </a:br>
            <a:r>
              <a:rPr lang="el-GR" sz="1800" dirty="0" smtClean="0"/>
              <a:t>Απλασία γεννητικών κυττάρων και εστιακή σπερματογένεση.</a:t>
            </a:r>
            <a:br>
              <a:rPr lang="el-GR" sz="1800" dirty="0" smtClean="0"/>
            </a:br>
            <a:r>
              <a:rPr lang="el-GR" sz="1800" b="1" dirty="0" smtClean="0">
                <a:solidFill>
                  <a:srgbClr val="00B050"/>
                </a:solidFill>
              </a:rPr>
              <a:t>Ένα</a:t>
            </a:r>
            <a:r>
              <a:rPr lang="el-GR" sz="1800" dirty="0" smtClean="0"/>
              <a:t> </a:t>
            </a:r>
            <a:r>
              <a:rPr lang="el-GR" sz="1800" dirty="0" smtClean="0">
                <a:solidFill>
                  <a:srgbClr val="00B050"/>
                </a:solidFill>
              </a:rPr>
              <a:t>σωληνάριο επενδύεται </a:t>
            </a:r>
            <a:r>
              <a:rPr lang="el-GR" sz="1800" b="1" dirty="0" smtClean="0">
                <a:solidFill>
                  <a:srgbClr val="00B050"/>
                </a:solidFill>
              </a:rPr>
              <a:t>μόνο από κύτταρα του </a:t>
            </a:r>
            <a:r>
              <a:rPr lang="en-US" sz="1800" b="1" dirty="0" err="1" smtClean="0">
                <a:solidFill>
                  <a:srgbClr val="00B050"/>
                </a:solidFill>
              </a:rPr>
              <a:t>Sertoli</a:t>
            </a:r>
            <a:r>
              <a:rPr lang="en-US" sz="1800" dirty="0" smtClean="0">
                <a:solidFill>
                  <a:srgbClr val="00B050"/>
                </a:solidFill>
              </a:rPr>
              <a:t>. </a:t>
            </a:r>
            <a:r>
              <a:rPr lang="el-GR" sz="1800" dirty="0" smtClean="0"/>
              <a:t/>
            </a:r>
            <a:br>
              <a:rPr lang="el-GR" sz="1800" dirty="0" smtClean="0"/>
            </a:br>
            <a:r>
              <a:rPr lang="el-GR" sz="1800" dirty="0" smtClean="0"/>
              <a:t>Στα </a:t>
            </a:r>
            <a:r>
              <a:rPr lang="el-GR" sz="1800" dirty="0" smtClean="0">
                <a:effectLst>
                  <a:outerShdw blurRad="38100" dist="38100" dir="2700000" algn="tl">
                    <a:srgbClr val="000000">
                      <a:alpha val="43137"/>
                    </a:srgbClr>
                  </a:outerShdw>
                </a:effectLst>
              </a:rPr>
              <a:t>άλλα</a:t>
            </a:r>
            <a:r>
              <a:rPr lang="el-GR" sz="1800" dirty="0" smtClean="0"/>
              <a:t> διακρίνεται σπερματογένεση με </a:t>
            </a:r>
            <a:r>
              <a:rPr lang="el-GR" sz="1800" b="1" dirty="0" smtClean="0"/>
              <a:t>ώριμες</a:t>
            </a:r>
            <a:r>
              <a:rPr lang="el-GR" sz="1800" dirty="0" smtClean="0"/>
              <a:t> μορφές. </a:t>
            </a:r>
            <a:br>
              <a:rPr lang="el-GR" sz="1800" dirty="0" smtClean="0"/>
            </a:br>
            <a:r>
              <a:rPr lang="el-GR" sz="1800" dirty="0" smtClean="0"/>
              <a:t>Άρα πρόκειται για </a:t>
            </a:r>
            <a:r>
              <a:rPr lang="el-GR" sz="1800" b="1" spc="300" dirty="0" err="1" smtClean="0"/>
              <a:t>υποσπερματογένεση</a:t>
            </a:r>
            <a:r>
              <a:rPr lang="el-GR" sz="1800" b="1" spc="300" dirty="0" smtClean="0"/>
              <a:t>.</a:t>
            </a:r>
            <a:endParaRPr lang="el-GR" sz="1800" b="1" spc="300" dirty="0"/>
          </a:p>
        </p:txBody>
      </p:sp>
      <p:pic>
        <p:nvPicPr>
          <p:cNvPr id="25602" name="Picture 2" descr="C:\Documents and Settings\Administrator\Επιφάνεια εργασίας\LAZARIS\scan0005.jpg"/>
          <p:cNvPicPr>
            <a:picLocks noGrp="1" noChangeAspect="1" noChangeArrowheads="1"/>
          </p:cNvPicPr>
          <p:nvPr>
            <p:ph idx="1"/>
          </p:nvPr>
        </p:nvPicPr>
        <p:blipFill>
          <a:blip r:embed="rId2" cstate="print"/>
          <a:srcRect/>
          <a:stretch>
            <a:fillRect/>
          </a:stretch>
        </p:blipFill>
        <p:spPr bwMode="auto">
          <a:xfrm>
            <a:off x="755576" y="1340768"/>
            <a:ext cx="7628938" cy="5256584"/>
          </a:xfrm>
          <a:prstGeom prst="rect">
            <a:avLst/>
          </a:prstGeom>
          <a:noFill/>
        </p:spPr>
      </p:pic>
      <p:sp>
        <p:nvSpPr>
          <p:cNvPr id="7" name="6 - Αστέρι 5 ακτινών"/>
          <p:cNvSpPr/>
          <p:nvPr/>
        </p:nvSpPr>
        <p:spPr>
          <a:xfrm>
            <a:off x="4427984" y="2564904"/>
            <a:ext cx="576064" cy="504056"/>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11266" name="Ink 2"/>
              <p14:cNvContentPartPr>
                <a14:cpLocks xmlns:a14="http://schemas.microsoft.com/office/drawing/2010/main" noRot="1" noChangeAspect="1" noEditPoints="1" noChangeArrowheads="1" noChangeShapeType="1"/>
              </p14:cNvContentPartPr>
              <p14:nvPr/>
            </p14:nvContentPartPr>
            <p14:xfrm>
              <a:off x="5724525" y="836613"/>
              <a:ext cx="787400" cy="179387"/>
            </p14:xfrm>
          </p:contentPart>
        </mc:Choice>
        <mc:Fallback xmlns="">
          <p:pic>
            <p:nvPicPr>
              <p:cNvPr id="11266" name="Ink 2"/>
              <p:cNvPicPr>
                <a:picLocks noRot="1" noChangeAspect="1" noEditPoints="1" noChangeArrowheads="1" noChangeShapeType="1"/>
              </p:cNvPicPr>
              <p:nvPr/>
            </p:nvPicPr>
            <p:blipFill>
              <a:blip r:embed="rId4"/>
              <a:stretch>
                <a:fillRect/>
              </a:stretch>
            </p:blipFill>
            <p:spPr>
              <a:xfrm>
                <a:off x="5708683" y="773342"/>
                <a:ext cx="819083" cy="30628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267" name="Ink 3"/>
              <p14:cNvContentPartPr>
                <a14:cpLocks xmlns:a14="http://schemas.microsoft.com/office/drawing/2010/main" noRot="1" noChangeAspect="1" noEditPoints="1" noChangeArrowheads="1" noChangeShapeType="1"/>
              </p14:cNvContentPartPr>
              <p14:nvPr/>
            </p14:nvContentPartPr>
            <p14:xfrm>
              <a:off x="2330450" y="3714750"/>
              <a:ext cx="80963" cy="17463"/>
            </p14:xfrm>
          </p:contentPart>
        </mc:Choice>
        <mc:Fallback xmlns="">
          <p:pic>
            <p:nvPicPr>
              <p:cNvPr id="11267" name="Ink 3"/>
              <p:cNvPicPr>
                <a:picLocks noRot="1" noChangeAspect="1" noEditPoints="1" noChangeArrowheads="1" noChangeShapeType="1"/>
              </p:cNvPicPr>
              <p:nvPr/>
            </p:nvPicPr>
            <p:blipFill>
              <a:blip r:embed="rId6"/>
              <a:stretch>
                <a:fillRect/>
              </a:stretch>
            </p:blipFill>
            <p:spPr>
              <a:xfrm>
                <a:off x="2314547" y="3650355"/>
                <a:ext cx="112770" cy="14625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268" name="Ink 4"/>
              <p14:cNvContentPartPr>
                <a14:cpLocks xmlns:a14="http://schemas.microsoft.com/office/drawing/2010/main" noRot="1" noChangeAspect="1" noEditPoints="1" noChangeArrowheads="1" noChangeShapeType="1"/>
              </p14:cNvContentPartPr>
              <p14:nvPr/>
            </p14:nvContentPartPr>
            <p14:xfrm>
              <a:off x="6392863" y="5634038"/>
              <a:ext cx="144462" cy="26987"/>
            </p14:xfrm>
          </p:contentPart>
        </mc:Choice>
        <mc:Fallback xmlns="">
          <p:pic>
            <p:nvPicPr>
              <p:cNvPr id="11268" name="Ink 4"/>
              <p:cNvPicPr>
                <a:picLocks noRot="1" noChangeAspect="1" noEditPoints="1" noChangeArrowheads="1" noChangeShapeType="1"/>
              </p:cNvPicPr>
              <p:nvPr/>
            </p:nvPicPr>
            <p:blipFill>
              <a:blip r:embed="rId8"/>
              <a:stretch>
                <a:fillRect/>
              </a:stretch>
            </p:blipFill>
            <p:spPr>
              <a:xfrm>
                <a:off x="6377012" y="5570709"/>
                <a:ext cx="176164" cy="15400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2200" dirty="0" smtClean="0">
                <a:effectLst>
                  <a:outerShdw blurRad="38100" dist="38100" dir="2700000" algn="tl">
                    <a:srgbClr val="000000">
                      <a:alpha val="43137"/>
                    </a:srgbClr>
                  </a:outerShdw>
                </a:effectLst>
              </a:rPr>
              <a:t>Εστιακή παρουσία </a:t>
            </a:r>
            <a:r>
              <a:rPr lang="el-GR" sz="2200" dirty="0" smtClean="0">
                <a:solidFill>
                  <a:schemeClr val="tx2">
                    <a:lumMod val="60000"/>
                    <a:lumOff val="40000"/>
                  </a:schemeClr>
                </a:solidFill>
                <a:effectLst>
                  <a:outerShdw blurRad="38100" dist="38100" dir="2700000" algn="tl">
                    <a:srgbClr val="000000">
                      <a:alpha val="43137"/>
                    </a:srgbClr>
                  </a:outerShdw>
                </a:effectLst>
              </a:rPr>
              <a:t>σωληναρίου με προβάλλουσα παρουσία κυττάρων </a:t>
            </a:r>
            <a:r>
              <a:rPr lang="en-US" sz="2200" dirty="0" err="1" smtClean="0">
                <a:solidFill>
                  <a:schemeClr val="tx2">
                    <a:lumMod val="60000"/>
                    <a:lumOff val="40000"/>
                  </a:schemeClr>
                </a:solidFill>
                <a:effectLst>
                  <a:outerShdw blurRad="38100" dist="38100" dir="2700000" algn="tl">
                    <a:srgbClr val="000000">
                      <a:alpha val="43137"/>
                    </a:srgbClr>
                  </a:outerShdw>
                </a:effectLst>
              </a:rPr>
              <a:t>Sertoli</a:t>
            </a:r>
            <a:r>
              <a:rPr lang="en-US"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effectLst>
                  <a:outerShdw blurRad="38100" dist="38100" dir="2700000" algn="tl">
                    <a:srgbClr val="000000">
                      <a:alpha val="43137"/>
                    </a:srgbClr>
                  </a:outerShdw>
                </a:effectLst>
              </a:rPr>
              <a:t>σε φυσιολογικό λοιπό ορχικό παρέγχυμα με φυσιολογική, πλήρη σπερματογένεση. </a:t>
            </a:r>
            <a:r>
              <a:rPr lang="el-GR" sz="2200" dirty="0" smtClean="0"/>
              <a:t>Τίθεται υπό σκέψη  ένα </a:t>
            </a:r>
            <a:r>
              <a:rPr lang="el-GR" sz="2200" b="1" dirty="0" smtClean="0">
                <a:effectLst>
                  <a:outerShdw blurRad="38100" dist="38100" dir="2700000" algn="tl">
                    <a:srgbClr val="000000">
                      <a:alpha val="43137"/>
                    </a:srgbClr>
                  </a:outerShdw>
                </a:effectLst>
              </a:rPr>
              <a:t>μικτό</a:t>
            </a:r>
            <a:r>
              <a:rPr lang="el-GR" sz="2200" dirty="0" smtClean="0"/>
              <a:t> πρότυπο  </a:t>
            </a:r>
            <a:r>
              <a:rPr lang="el-GR" sz="2200" b="1" spc="600" dirty="0" smtClean="0"/>
              <a:t>υποσπερματογένεσης</a:t>
            </a:r>
            <a:r>
              <a:rPr lang="el-GR" sz="2200" dirty="0" smtClean="0"/>
              <a:t> στο οποίο  πρέπει να αναφερθεί η παρουσία  των σωληναρίων με κύτταρα </a:t>
            </a:r>
            <a:r>
              <a:rPr lang="en-US" sz="2200" dirty="0" err="1" smtClean="0"/>
              <a:t>Sertoli</a:t>
            </a:r>
            <a:r>
              <a:rPr lang="en-US" sz="2200" dirty="0" smtClean="0"/>
              <a:t> </a:t>
            </a:r>
            <a:r>
              <a:rPr lang="el-GR" sz="2200" dirty="0" smtClean="0"/>
              <a:t>μόνο, καθώς και να εξαχθεί  ένα σχετικό ποσοστό τους. ( Α-Η, Χ 200)</a:t>
            </a:r>
            <a:endParaRPr lang="el-GR" sz="2200" dirty="0"/>
          </a:p>
        </p:txBody>
      </p:sp>
      <p:pic>
        <p:nvPicPr>
          <p:cNvPr id="106498" name="Picture 2" descr="C:\Users\ΤΑΝΙΑ\Desktop\Καταγραφή.JPG"/>
          <p:cNvPicPr>
            <a:picLocks noChangeAspect="1" noChangeArrowheads="1"/>
          </p:cNvPicPr>
          <p:nvPr/>
        </p:nvPicPr>
        <p:blipFill>
          <a:blip r:embed="rId2" cstate="print"/>
          <a:srcRect/>
          <a:stretch>
            <a:fillRect/>
          </a:stretch>
        </p:blipFill>
        <p:spPr bwMode="auto">
          <a:xfrm>
            <a:off x="1475656" y="1628800"/>
            <a:ext cx="6295024" cy="5229200"/>
          </a:xfrm>
          <a:prstGeom prst="rect">
            <a:avLst/>
          </a:prstGeom>
          <a:noFill/>
        </p:spPr>
      </p:pic>
      <p:sp>
        <p:nvSpPr>
          <p:cNvPr id="4" name="3 - Αστέρι 4 ακτινών"/>
          <p:cNvSpPr/>
          <p:nvPr/>
        </p:nvSpPr>
        <p:spPr>
          <a:xfrm rot="19783416">
            <a:off x="2125465" y="2171200"/>
            <a:ext cx="249510" cy="360040"/>
          </a:xfrm>
          <a:prstGeom prst="star4">
            <a:avLst>
              <a:gd name="adj" fmla="val 243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72705" name="Ink 1"/>
              <p14:cNvContentPartPr>
                <a14:cpLocks xmlns:a14="http://schemas.microsoft.com/office/drawing/2010/main" noRot="1" noChangeAspect="1" noEditPoints="1" noChangeArrowheads="1" noChangeShapeType="1"/>
              </p14:cNvContentPartPr>
              <p14:nvPr/>
            </p14:nvContentPartPr>
            <p14:xfrm>
              <a:off x="6973888" y="4572000"/>
              <a:ext cx="44450" cy="9525"/>
            </p14:xfrm>
          </p:contentPart>
        </mc:Choice>
        <mc:Fallback xmlns="">
          <p:pic>
            <p:nvPicPr>
              <p:cNvPr id="72705" name="Ink 1"/>
              <p:cNvPicPr>
                <a:picLocks noRot="1" noChangeAspect="1" noEditPoints="1" noChangeArrowheads="1" noChangeShapeType="1"/>
              </p:cNvPicPr>
              <p:nvPr/>
            </p:nvPicPr>
            <p:blipFill>
              <a:blip r:embed="rId4"/>
              <a:stretch>
                <a:fillRect/>
              </a:stretch>
            </p:blipFill>
            <p:spPr>
              <a:xfrm>
                <a:off x="6958115" y="4507523"/>
                <a:ext cx="76354" cy="13847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2706" name="Ink 2"/>
              <p14:cNvContentPartPr>
                <a14:cpLocks xmlns:a14="http://schemas.microsoft.com/office/drawing/2010/main" noRot="1" noChangeAspect="1" noEditPoints="1" noChangeArrowheads="1" noChangeShapeType="1"/>
              </p14:cNvContentPartPr>
              <p14:nvPr/>
            </p14:nvContentPartPr>
            <p14:xfrm>
              <a:off x="5759450" y="2928938"/>
              <a:ext cx="71438" cy="26987"/>
            </p14:xfrm>
          </p:contentPart>
        </mc:Choice>
        <mc:Fallback xmlns="">
          <p:pic>
            <p:nvPicPr>
              <p:cNvPr id="72706" name="Ink 2"/>
              <p:cNvPicPr>
                <a:picLocks noRot="1" noChangeAspect="1" noEditPoints="1" noChangeArrowheads="1" noChangeShapeType="1"/>
              </p:cNvPicPr>
              <p:nvPr/>
            </p:nvPicPr>
            <p:blipFill>
              <a:blip r:embed="rId6"/>
              <a:stretch>
                <a:fillRect/>
              </a:stretch>
            </p:blipFill>
            <p:spPr>
              <a:xfrm>
                <a:off x="5743575" y="2864753"/>
                <a:ext cx="103549" cy="15572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2707" name="Ink 3"/>
              <p14:cNvContentPartPr>
                <a14:cpLocks xmlns:a14="http://schemas.microsoft.com/office/drawing/2010/main" noRot="1" noChangeAspect="1" noEditPoints="1" noChangeArrowheads="1" noChangeShapeType="1"/>
              </p14:cNvContentPartPr>
              <p14:nvPr/>
            </p14:nvContentPartPr>
            <p14:xfrm>
              <a:off x="7018338" y="2786063"/>
              <a:ext cx="36512" cy="19050"/>
            </p14:xfrm>
          </p:contentPart>
        </mc:Choice>
        <mc:Fallback xmlns="">
          <p:pic>
            <p:nvPicPr>
              <p:cNvPr id="72707" name="Ink 3"/>
              <p:cNvPicPr>
                <a:picLocks noRot="1" noChangeAspect="1" noEditPoints="1" noChangeArrowheads="1" noChangeShapeType="1"/>
              </p:cNvPicPr>
              <p:nvPr/>
            </p:nvPicPr>
            <p:blipFill>
              <a:blip r:embed="rId8"/>
              <a:stretch>
                <a:fillRect/>
              </a:stretch>
            </p:blipFill>
            <p:spPr>
              <a:xfrm>
                <a:off x="7002432" y="2722803"/>
                <a:ext cx="68324" cy="14557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n-US" sz="2400" b="1" dirty="0" smtClean="0">
                <a:solidFill>
                  <a:schemeClr val="accent6">
                    <a:lumMod val="50000"/>
                  </a:schemeClr>
                </a:solidFill>
              </a:rPr>
              <a:t>VI</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457200" y="1268760"/>
            <a:ext cx="8229600" cy="5400600"/>
          </a:xfrm>
        </p:spPr>
        <p:txBody>
          <a:bodyPr>
            <a:normAutofit fontScale="70000" lnSpcReduction="20000"/>
          </a:bodyPr>
          <a:lstStyle/>
          <a:p>
            <a:r>
              <a:rPr lang="el-GR" b="1" dirty="0" smtClean="0"/>
              <a:t>Σκλήρυνση / </a:t>
            </a:r>
            <a:r>
              <a:rPr lang="el-GR" b="1" dirty="0" err="1" smtClean="0"/>
              <a:t>υαλοειδοποίηση</a:t>
            </a:r>
            <a:r>
              <a:rPr lang="el-GR" b="1" dirty="0" smtClean="0"/>
              <a:t> σωληναρίων και διάμεση </a:t>
            </a:r>
            <a:r>
              <a:rPr lang="el-GR" b="1" dirty="0" err="1" smtClean="0"/>
              <a:t>ίνωση</a:t>
            </a:r>
            <a:r>
              <a:rPr lang="el-GR" b="1" dirty="0" smtClean="0"/>
              <a:t> </a:t>
            </a:r>
          </a:p>
          <a:p>
            <a:pPr>
              <a:buNone/>
            </a:pPr>
            <a:r>
              <a:rPr lang="el-GR" dirty="0" smtClean="0"/>
              <a:t>Σπάνια σε ορχικές βιοψίες παρατηρούμε </a:t>
            </a:r>
            <a:r>
              <a:rPr lang="el-GR" b="1" dirty="0" smtClean="0"/>
              <a:t>αποκλειστικά </a:t>
            </a:r>
            <a:r>
              <a:rPr lang="el-GR" dirty="0" smtClean="0"/>
              <a:t>σκληρυσμένα σωληνάρια οπότε πρόκειται για «</a:t>
            </a:r>
            <a:r>
              <a:rPr lang="el-GR" dirty="0" err="1" smtClean="0"/>
              <a:t>όρχι</a:t>
            </a:r>
            <a:r>
              <a:rPr lang="el-GR" dirty="0" smtClean="0"/>
              <a:t> </a:t>
            </a:r>
            <a:r>
              <a:rPr lang="el-GR" dirty="0" smtClean="0">
                <a:effectLst>
                  <a:outerShdw blurRad="38100" dist="38100" dir="2700000" algn="tl">
                    <a:srgbClr val="000000">
                      <a:alpha val="43137"/>
                    </a:srgbClr>
                  </a:outerShdw>
                </a:effectLst>
              </a:rPr>
              <a:t>τελικού σταδίου</a:t>
            </a:r>
            <a:r>
              <a:rPr lang="el-GR" dirty="0" smtClean="0"/>
              <a:t>».</a:t>
            </a:r>
          </a:p>
          <a:p>
            <a:pPr>
              <a:buNone/>
            </a:pPr>
            <a:r>
              <a:rPr lang="el-GR" dirty="0" smtClean="0">
                <a:effectLst>
                  <a:outerShdw blurRad="38100" dist="38100" dir="2700000" algn="tl">
                    <a:srgbClr val="000000">
                      <a:alpha val="43137"/>
                    </a:srgbClr>
                  </a:outerShdw>
                </a:effectLst>
              </a:rPr>
              <a:t>Αιτιολογία</a:t>
            </a:r>
            <a:r>
              <a:rPr lang="en-US" dirty="0" smtClean="0"/>
              <a:t>:</a:t>
            </a:r>
          </a:p>
          <a:p>
            <a:pPr>
              <a:buFontTx/>
              <a:buChar char="-"/>
            </a:pPr>
            <a:r>
              <a:rPr lang="el-GR" dirty="0" smtClean="0"/>
              <a:t>Επίκτητη ανεπάρκεια </a:t>
            </a:r>
            <a:r>
              <a:rPr lang="el-GR" dirty="0" err="1" smtClean="0"/>
              <a:t>γοναδοτροπινών</a:t>
            </a:r>
            <a:r>
              <a:rPr lang="el-GR" dirty="0" smtClean="0"/>
              <a:t> </a:t>
            </a:r>
          </a:p>
          <a:p>
            <a:pPr>
              <a:buFontTx/>
              <a:buChar char="-"/>
            </a:pPr>
            <a:r>
              <a:rPr lang="el-GR" dirty="0" smtClean="0"/>
              <a:t>Χρόνια ορχίτιδα</a:t>
            </a:r>
          </a:p>
          <a:p>
            <a:pPr>
              <a:buNone/>
            </a:pPr>
            <a:r>
              <a:rPr lang="el-GR" dirty="0" smtClean="0"/>
              <a:t>      </a:t>
            </a:r>
            <a:r>
              <a:rPr lang="en-US" dirty="0" smtClean="0"/>
              <a:t>[</a:t>
            </a:r>
            <a:r>
              <a:rPr lang="el-GR" dirty="0" smtClean="0"/>
              <a:t> </a:t>
            </a:r>
            <a:r>
              <a:rPr lang="en-US" dirty="0" smtClean="0"/>
              <a:t>Gram (-) </a:t>
            </a:r>
            <a:r>
              <a:rPr lang="el-GR" dirty="0" smtClean="0"/>
              <a:t>μικρόβια, ιός παρωτίτιδας κ.α.]</a:t>
            </a:r>
          </a:p>
          <a:p>
            <a:pPr>
              <a:buFontTx/>
              <a:buChar char="-"/>
            </a:pPr>
            <a:r>
              <a:rPr lang="el-GR" dirty="0" smtClean="0"/>
              <a:t>Πιθανώς σε ενήλικες με σύνδρομο </a:t>
            </a:r>
            <a:r>
              <a:rPr lang="en-US" dirty="0" err="1" smtClean="0"/>
              <a:t>Klinefelter</a:t>
            </a:r>
            <a:r>
              <a:rPr lang="en-US" dirty="0" smtClean="0"/>
              <a:t> (</a:t>
            </a:r>
            <a:r>
              <a:rPr lang="el-GR" dirty="0" smtClean="0"/>
              <a:t>οι οποίοι δεν υφίστανται συχνά βιοψία όρχεων)</a:t>
            </a:r>
          </a:p>
          <a:p>
            <a:pPr>
              <a:buFontTx/>
              <a:buChar char="-"/>
            </a:pPr>
            <a:r>
              <a:rPr lang="el-GR" dirty="0" smtClean="0"/>
              <a:t>Ιδιοπαθής</a:t>
            </a:r>
          </a:p>
          <a:p>
            <a:pPr>
              <a:buNone/>
            </a:pPr>
            <a:r>
              <a:rPr lang="el-GR" dirty="0" smtClean="0"/>
              <a:t>Πιθανές </a:t>
            </a:r>
            <a:r>
              <a:rPr lang="el-GR" dirty="0" err="1" smtClean="0">
                <a:effectLst>
                  <a:outerShdw blurRad="38100" dist="38100" dir="2700000" algn="tl">
                    <a:srgbClr val="000000">
                      <a:alpha val="43137"/>
                    </a:srgbClr>
                  </a:outerShdw>
                </a:effectLst>
              </a:rPr>
              <a:t>συνοδές</a:t>
            </a:r>
            <a:r>
              <a:rPr lang="el-GR" dirty="0" smtClean="0">
                <a:effectLst>
                  <a:outerShdw blurRad="38100" dist="38100" dir="2700000" algn="tl">
                    <a:srgbClr val="000000">
                      <a:alpha val="43137"/>
                    </a:srgbClr>
                  </a:outerShdw>
                </a:effectLst>
              </a:rPr>
              <a:t> αλλοιώσεις</a:t>
            </a:r>
            <a:r>
              <a:rPr lang="en-US" dirty="0" smtClean="0"/>
              <a:t>:</a:t>
            </a:r>
          </a:p>
          <a:p>
            <a:pPr>
              <a:buNone/>
            </a:pPr>
            <a:r>
              <a:rPr lang="en-US" dirty="0" smtClean="0"/>
              <a:t>-</a:t>
            </a:r>
            <a:r>
              <a:rPr lang="el-GR" dirty="0" err="1" smtClean="0"/>
              <a:t>Ίνωση</a:t>
            </a:r>
            <a:r>
              <a:rPr lang="el-GR" dirty="0" smtClean="0"/>
              <a:t> διαμέσου υποστρώματος</a:t>
            </a:r>
          </a:p>
          <a:p>
            <a:pPr>
              <a:buNone/>
            </a:pPr>
            <a:r>
              <a:rPr lang="el-GR" dirty="0" smtClean="0"/>
              <a:t>-Απώλεια κυττάρων του </a:t>
            </a:r>
            <a:r>
              <a:rPr lang="en-US" dirty="0" err="1" smtClean="0"/>
              <a:t>Leydig</a:t>
            </a:r>
            <a:endParaRPr lang="en-US" dirty="0" smtClean="0"/>
          </a:p>
          <a:p>
            <a:pPr>
              <a:buNone/>
            </a:pPr>
            <a:r>
              <a:rPr lang="en-US" dirty="0" smtClean="0"/>
              <a:t>E</a:t>
            </a:r>
            <a:r>
              <a:rPr lang="el-GR" dirty="0" err="1" smtClean="0"/>
              <a:t>άν</a:t>
            </a:r>
            <a:r>
              <a:rPr lang="el-GR" dirty="0" smtClean="0"/>
              <a:t> η βλάβη είναι </a:t>
            </a:r>
            <a:r>
              <a:rPr lang="el-GR" dirty="0" err="1" smtClean="0"/>
              <a:t>αμφοτερόπλευρη</a:t>
            </a:r>
            <a:r>
              <a:rPr lang="el-GR" dirty="0" smtClean="0"/>
              <a:t> και σε όλο το ορχικό παρέγχυμα</a:t>
            </a:r>
            <a:r>
              <a:rPr lang="en-US" dirty="0" smtClean="0"/>
              <a:t>: </a:t>
            </a:r>
            <a:r>
              <a:rPr lang="el-GR" dirty="0" smtClean="0"/>
              <a:t>όρχις </a:t>
            </a:r>
            <a:r>
              <a:rPr lang="el-GR" dirty="0" smtClean="0">
                <a:effectLst>
                  <a:outerShdw blurRad="38100" dist="38100" dir="2700000" algn="tl">
                    <a:srgbClr val="000000">
                      <a:alpha val="43137"/>
                    </a:srgbClr>
                  </a:outerShdw>
                </a:effectLst>
              </a:rPr>
              <a:t>τελικού σταδίου</a:t>
            </a:r>
            <a:r>
              <a:rPr lang="el-GR" dirty="0" smtClean="0"/>
              <a:t>. Ελάχιστες οι πιθανότητες γονιμοποίησης.</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dirty="0" smtClean="0"/>
              <a:t>ΙΣΤΟΛΟΓΙΑ </a:t>
            </a:r>
            <a:br>
              <a:rPr lang="el-GR" dirty="0" smtClean="0"/>
            </a:br>
            <a:r>
              <a:rPr lang="el-GR" dirty="0" smtClean="0"/>
              <a:t>ΟΡΧΙΚΩΝ-ΣΠΕΡΜΑΤΙΚΩΝ ΣΩΛΗΝΑΡΙΩΝ</a:t>
            </a:r>
            <a:endParaRPr lang="el-GR" dirty="0"/>
          </a:p>
        </p:txBody>
      </p:sp>
      <p:pic>
        <p:nvPicPr>
          <p:cNvPr id="1026" name="Picture 2" descr="http://faculty.une.edu/com/abell/histo/spermatog.jpg"/>
          <p:cNvPicPr>
            <a:picLocks noChangeAspect="1" noChangeArrowheads="1"/>
          </p:cNvPicPr>
          <p:nvPr/>
        </p:nvPicPr>
        <p:blipFill>
          <a:blip r:embed="rId2" cstate="print"/>
          <a:srcRect/>
          <a:stretch>
            <a:fillRect/>
          </a:stretch>
        </p:blipFill>
        <p:spPr bwMode="auto">
          <a:xfrm>
            <a:off x="-180528" y="1916832"/>
            <a:ext cx="4800532" cy="3600400"/>
          </a:xfrm>
          <a:prstGeom prst="rect">
            <a:avLst/>
          </a:prstGeom>
          <a:noFill/>
        </p:spPr>
      </p:pic>
      <p:pic>
        <p:nvPicPr>
          <p:cNvPr id="1028" name="Picture 4" descr="https://instruction.cvhs.okstate.edu/histology/images/Cells3L.jpg"/>
          <p:cNvPicPr>
            <a:picLocks noChangeAspect="1" noChangeArrowheads="1"/>
          </p:cNvPicPr>
          <p:nvPr/>
        </p:nvPicPr>
        <p:blipFill>
          <a:blip r:embed="rId3" cstate="print"/>
          <a:srcRect/>
          <a:stretch>
            <a:fillRect/>
          </a:stretch>
        </p:blipFill>
        <p:spPr bwMode="auto">
          <a:xfrm>
            <a:off x="4644008" y="1916832"/>
            <a:ext cx="4881505" cy="3672408"/>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228998"/>
          </a:xfrm>
        </p:spPr>
        <p:txBody>
          <a:bodyPr>
            <a:normAutofit fontScale="90000"/>
          </a:bodyPr>
          <a:lstStyle/>
          <a:p>
            <a:r>
              <a:rPr lang="el-GR" sz="1400" dirty="0" smtClean="0"/>
              <a:t/>
            </a:r>
            <a:br>
              <a:rPr lang="el-GR" sz="1400" dirty="0" smtClean="0"/>
            </a:br>
            <a:r>
              <a:rPr lang="el-GR" sz="2000" b="1" dirty="0" smtClean="0"/>
              <a:t>Πλήρης</a:t>
            </a:r>
            <a:r>
              <a:rPr lang="el-GR" sz="1400" dirty="0" smtClean="0"/>
              <a:t>  </a:t>
            </a:r>
            <a:r>
              <a:rPr lang="el-GR" sz="2000" b="1" dirty="0" smtClean="0"/>
              <a:t>ατροφία και ίνωση</a:t>
            </a:r>
            <a:r>
              <a:rPr lang="el-GR" sz="2000" dirty="0" smtClean="0"/>
              <a:t>. </a:t>
            </a:r>
            <a:br>
              <a:rPr lang="el-GR" sz="2000" dirty="0" smtClean="0"/>
            </a:br>
            <a:r>
              <a:rPr lang="el-GR" sz="1800" dirty="0" smtClean="0"/>
              <a:t>Τα ατροφικά σωληνάρια διαθέτουν μια </a:t>
            </a:r>
            <a:r>
              <a:rPr lang="el-GR" sz="1800" dirty="0" err="1" smtClean="0"/>
              <a:t>παχυσμένη</a:t>
            </a:r>
            <a:r>
              <a:rPr lang="el-GR" sz="1800" dirty="0" smtClean="0"/>
              <a:t>, </a:t>
            </a:r>
            <a:r>
              <a:rPr lang="el-GR" sz="1800" dirty="0" err="1" smtClean="0"/>
              <a:t>εσπειραμένη</a:t>
            </a:r>
            <a:r>
              <a:rPr lang="el-GR" sz="1800" dirty="0" smtClean="0"/>
              <a:t> βασική μεμβράνη με </a:t>
            </a:r>
            <a:r>
              <a:rPr lang="el-GR" sz="1800" i="1" dirty="0" err="1" smtClean="0"/>
              <a:t>υαλινώδη</a:t>
            </a:r>
            <a:r>
              <a:rPr lang="el-GR" sz="1800" dirty="0" smtClean="0"/>
              <a:t> εμφάνιση πέριξ ενός αυλού που εν πολλοίς έχει αποφραχθεί από ινώδη ιστό. </a:t>
            </a:r>
            <a:r>
              <a:rPr lang="el-GR" sz="1800" i="1" dirty="0" err="1" smtClean="0"/>
              <a:t>Υαλινοποιημένα</a:t>
            </a:r>
            <a:r>
              <a:rPr lang="el-GR" sz="1800" dirty="0" smtClean="0"/>
              <a:t> σωληνάρια </a:t>
            </a:r>
            <a:br>
              <a:rPr lang="el-GR" sz="1800" dirty="0" smtClean="0"/>
            </a:br>
            <a:r>
              <a:rPr lang="el-GR" sz="1800" i="1" dirty="0" smtClean="0">
                <a:effectLst>
                  <a:outerShdw blurRad="38100" dist="38100" dir="2700000" algn="tl">
                    <a:srgbClr val="000000">
                      <a:alpha val="43137"/>
                    </a:srgbClr>
                  </a:outerShdw>
                </a:effectLst>
              </a:rPr>
              <a:t>με ελαστικές ίνες</a:t>
            </a:r>
            <a:r>
              <a:rPr lang="el-GR" sz="1800" dirty="0" smtClean="0"/>
              <a:t> υποδηλώνουν </a:t>
            </a:r>
            <a:r>
              <a:rPr lang="el-GR" sz="1800" i="1" dirty="0" err="1" smtClean="0"/>
              <a:t>υαλίνωση</a:t>
            </a:r>
            <a:r>
              <a:rPr lang="el-GR" sz="1800" dirty="0" smtClean="0"/>
              <a:t> αναπτυχθείσα </a:t>
            </a:r>
            <a:r>
              <a:rPr lang="el-GR" sz="1800" b="1" i="1" dirty="0" smtClean="0">
                <a:effectLst>
                  <a:outerShdw blurRad="38100" dist="38100" dir="2700000" algn="tl">
                    <a:srgbClr val="000000">
                      <a:alpha val="43137"/>
                    </a:srgbClr>
                  </a:outerShdw>
                </a:effectLst>
              </a:rPr>
              <a:t>μετά</a:t>
            </a:r>
            <a:r>
              <a:rPr lang="el-GR" sz="1800" dirty="0" smtClean="0"/>
              <a:t> την εφηβεία.</a:t>
            </a:r>
            <a:br>
              <a:rPr lang="el-GR" sz="1800" dirty="0" smtClean="0"/>
            </a:br>
            <a:r>
              <a:rPr lang="el-GR" sz="1800" dirty="0" smtClean="0"/>
              <a:t>Πρόκειται για το τελικό στάδιο μιας πλειάδας διεργασιών  </a:t>
            </a:r>
            <a:br>
              <a:rPr lang="el-GR" sz="1800" dirty="0" smtClean="0"/>
            </a:br>
            <a:r>
              <a:rPr lang="el-GR" sz="1800" dirty="0" smtClean="0"/>
              <a:t>που προκαλούν βλάβη στα ορχικά σωληνάρια (Α-Η, Χ200).</a:t>
            </a:r>
            <a:r>
              <a:rPr lang="en-US" sz="1800" dirty="0" smtClean="0"/>
              <a:t/>
            </a:r>
            <a:br>
              <a:rPr lang="en-US" sz="1800" dirty="0" smtClean="0"/>
            </a:br>
            <a:r>
              <a:rPr lang="en-US" sz="1400" dirty="0" smtClean="0"/>
              <a:t/>
            </a:r>
            <a:br>
              <a:rPr lang="en-US" sz="1400" dirty="0" smtClean="0"/>
            </a:br>
            <a:r>
              <a:rPr lang="el-GR" sz="1400" dirty="0" smtClean="0"/>
              <a:t> </a:t>
            </a:r>
            <a:endParaRPr lang="el-GR" sz="1400" dirty="0"/>
          </a:p>
        </p:txBody>
      </p:sp>
      <p:pic>
        <p:nvPicPr>
          <p:cNvPr id="107522" name="Picture 2" descr="C:\Users\ΤΑΝΙΑ\Desktop\Καταγραφή.JPG"/>
          <p:cNvPicPr>
            <a:picLocks noChangeAspect="1" noChangeArrowheads="1"/>
          </p:cNvPicPr>
          <p:nvPr/>
        </p:nvPicPr>
        <p:blipFill>
          <a:blip r:embed="rId2" cstate="print"/>
          <a:srcRect/>
          <a:stretch>
            <a:fillRect/>
          </a:stretch>
        </p:blipFill>
        <p:spPr bwMode="auto">
          <a:xfrm>
            <a:off x="1547664" y="1508855"/>
            <a:ext cx="6192688" cy="5349145"/>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50"/>
          </a:xfrm>
        </p:spPr>
        <p:txBody>
          <a:bodyPr>
            <a:normAutofit fontScale="90000"/>
          </a:bodyPr>
          <a:lstStyle/>
          <a:p>
            <a:pPr>
              <a:defRPr/>
            </a:pPr>
            <a:r>
              <a:rPr lang="el-GR" dirty="0" smtClean="0"/>
              <a:t>Υαλοειδοποίηση αρκετών ορχικών σωληναρίων</a:t>
            </a:r>
            <a:endParaRPr lang="el-GR" dirty="0"/>
          </a:p>
        </p:txBody>
      </p:sp>
      <p:pic>
        <p:nvPicPr>
          <p:cNvPr id="9219" name="Picture 4" descr="f012-094-A01970"/>
          <p:cNvPicPr>
            <a:picLocks noChangeAspect="1" noChangeArrowheads="1"/>
          </p:cNvPicPr>
          <p:nvPr/>
        </p:nvPicPr>
        <p:blipFill>
          <a:blip r:embed="rId2" cstate="print"/>
          <a:srcRect/>
          <a:stretch>
            <a:fillRect/>
          </a:stretch>
        </p:blipFill>
        <p:spPr bwMode="auto">
          <a:xfrm>
            <a:off x="-500063" y="1214438"/>
            <a:ext cx="9947276" cy="6143625"/>
          </a:xfrm>
          <a:prstGeom prst="rect">
            <a:avLst/>
          </a:prstGeom>
          <a:noFill/>
          <a:ln w="9525">
            <a:noFill/>
            <a:miter lim="800000"/>
            <a:headEnd/>
            <a:tailEnd/>
          </a:ln>
        </p:spPr>
      </p:pic>
      <p:sp>
        <p:nvSpPr>
          <p:cNvPr id="4" name="3 - Δεξιό βέλος"/>
          <p:cNvSpPr/>
          <p:nvPr/>
        </p:nvSpPr>
        <p:spPr>
          <a:xfrm rot="2395516">
            <a:off x="6387449" y="4391421"/>
            <a:ext cx="631369" cy="276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rot="2395516">
            <a:off x="6099416" y="1871142"/>
            <a:ext cx="631369" cy="276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64488" cy="476672"/>
          </a:xfrm>
        </p:spPr>
        <p:txBody>
          <a:bodyPr>
            <a:noAutofit/>
          </a:bodyPr>
          <a:lstStyle/>
          <a:p>
            <a:r>
              <a:rPr lang="el-GR" sz="3600" dirty="0" err="1" smtClean="0"/>
              <a:t>Υαλοειδοποίηση</a:t>
            </a:r>
            <a:r>
              <a:rPr lang="el-GR" sz="3600" dirty="0" smtClean="0"/>
              <a:t> σπερματικών σωληναρίων</a:t>
            </a:r>
            <a:endParaRPr lang="el-GR" sz="3600" dirty="0"/>
          </a:p>
        </p:txBody>
      </p:sp>
      <p:sp>
        <p:nvSpPr>
          <p:cNvPr id="3" name="2 - Θέση περιεχομένου"/>
          <p:cNvSpPr>
            <a:spLocks noGrp="1"/>
          </p:cNvSpPr>
          <p:nvPr>
            <p:ph idx="1"/>
          </p:nvPr>
        </p:nvSpPr>
        <p:spPr>
          <a:xfrm>
            <a:off x="457200" y="1000108"/>
            <a:ext cx="8229600" cy="5857892"/>
          </a:xfrm>
        </p:spPr>
        <p:txBody>
          <a:bodyPr>
            <a:normAutofit fontScale="77500" lnSpcReduction="20000"/>
          </a:bodyPr>
          <a:lstStyle/>
          <a:p>
            <a:r>
              <a:rPr lang="el-GR" dirty="0" smtClean="0"/>
              <a:t>Τελικό στάδιο ατροφίας των σωληναρίων. Απουσία γεννητικών κυττάρων και συχνά και κυττάρων του </a:t>
            </a:r>
            <a:r>
              <a:rPr lang="en-US" dirty="0" err="1" smtClean="0"/>
              <a:t>Sertoli</a:t>
            </a:r>
            <a:r>
              <a:rPr lang="el-GR" dirty="0" smtClean="0"/>
              <a:t>. </a:t>
            </a:r>
          </a:p>
          <a:p>
            <a:r>
              <a:rPr lang="el-GR" dirty="0" smtClean="0"/>
              <a:t>Εκτενής ενδοσωληναριακή και περισωληναριακή υαλοειδοποίηση/σκλήρυνση. Αλλοιώσεις στα τοιχώματα των σωληναρίων και πιθανώς στα κύτταρα του </a:t>
            </a:r>
            <a:r>
              <a:rPr lang="en-US" dirty="0" err="1" smtClean="0"/>
              <a:t>Leydig</a:t>
            </a:r>
            <a:r>
              <a:rPr lang="en-US" dirty="0" smtClean="0"/>
              <a:t>.</a:t>
            </a:r>
          </a:p>
          <a:p>
            <a:r>
              <a:rPr lang="en-US" b="1" dirty="0" smtClean="0"/>
              <a:t>Mo</a:t>
            </a:r>
            <a:r>
              <a:rPr lang="el-GR" b="1" dirty="0" err="1" smtClean="0"/>
              <a:t>ρφές</a:t>
            </a:r>
            <a:r>
              <a:rPr lang="en-US" dirty="0" smtClean="0"/>
              <a:t>:</a:t>
            </a:r>
          </a:p>
          <a:p>
            <a:pPr>
              <a:buFontTx/>
              <a:buChar char="-"/>
            </a:pPr>
            <a:r>
              <a:rPr lang="el-GR" dirty="0" err="1" smtClean="0"/>
              <a:t>Δυσγενετική</a:t>
            </a:r>
            <a:r>
              <a:rPr lang="el-GR" dirty="0" smtClean="0"/>
              <a:t> ( τυπική του συνδρόμου </a:t>
            </a:r>
            <a:r>
              <a:rPr lang="en-US" dirty="0" err="1" smtClean="0"/>
              <a:t>Klinefelter</a:t>
            </a:r>
            <a:r>
              <a:rPr lang="en-US" dirty="0" smtClean="0"/>
              <a:t> </a:t>
            </a:r>
            <a:r>
              <a:rPr lang="el-GR" dirty="0" smtClean="0"/>
              <a:t>και της κρυψορχίας που έχει διαρκέσει μέχρι την εφηβεία ).</a:t>
            </a:r>
          </a:p>
          <a:p>
            <a:pPr>
              <a:buFontTx/>
              <a:buChar char="-"/>
            </a:pPr>
            <a:r>
              <a:rPr lang="el-GR" dirty="0" smtClean="0"/>
              <a:t>Λόγω ορμονικής ανεπάρκειας ( νεοπλάσματα που καταστρέφουν την υπόφυση)</a:t>
            </a:r>
          </a:p>
          <a:p>
            <a:pPr>
              <a:buFontTx/>
              <a:buChar char="-"/>
            </a:pPr>
            <a:r>
              <a:rPr lang="el-GR" dirty="0" smtClean="0"/>
              <a:t>Ισχαιμική  (συνηθέστερα λόγω συστροφής)</a:t>
            </a:r>
          </a:p>
          <a:p>
            <a:pPr>
              <a:buFontTx/>
              <a:buChar char="-"/>
            </a:pPr>
            <a:r>
              <a:rPr lang="el-GR" dirty="0" err="1" smtClean="0"/>
              <a:t>Μεταφλεγμονώδης</a:t>
            </a:r>
            <a:r>
              <a:rPr lang="el-GR" dirty="0" smtClean="0"/>
              <a:t> ( </a:t>
            </a:r>
            <a:r>
              <a:rPr lang="el-GR" dirty="0" err="1" smtClean="0"/>
              <a:t>μεταορχιτιδική</a:t>
            </a:r>
            <a:r>
              <a:rPr lang="el-GR" dirty="0" smtClean="0"/>
              <a:t> εικόνα μωσαϊκού)</a:t>
            </a:r>
          </a:p>
          <a:p>
            <a:pPr>
              <a:buFontTx/>
              <a:buChar char="-"/>
            </a:pPr>
            <a:r>
              <a:rPr lang="el-GR" dirty="0" err="1" smtClean="0"/>
              <a:t>Αυτοάνοση</a:t>
            </a:r>
            <a:endParaRPr lang="el-GR" dirty="0" smtClean="0"/>
          </a:p>
          <a:p>
            <a:pPr>
              <a:buFontTx/>
              <a:buChar char="-"/>
            </a:pPr>
            <a:r>
              <a:rPr lang="el-GR" dirty="0" smtClean="0"/>
              <a:t>Από ακτινοβολία και </a:t>
            </a:r>
            <a:r>
              <a:rPr lang="el-GR" dirty="0" err="1" smtClean="0"/>
              <a:t>χημειοθεραπευτικά</a:t>
            </a:r>
            <a:r>
              <a:rPr lang="el-GR" dirty="0" smtClean="0"/>
              <a:t> φάρμακα.</a:t>
            </a:r>
            <a:endParaRPr lang="el-G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br>
              <a:rPr lang="el-GR" sz="2400" dirty="0" smtClean="0"/>
            </a:br>
            <a:r>
              <a:rPr lang="el-GR" sz="2400" b="1" u="sng" spc="600" dirty="0" smtClean="0"/>
              <a:t>ΜΙΚΤΑ</a:t>
            </a:r>
            <a:r>
              <a:rPr lang="el-GR" sz="2400" dirty="0" smtClean="0"/>
              <a:t> ΠΡΟΤΥΠΑ</a:t>
            </a:r>
            <a:endParaRPr lang="el-GR" sz="2400" dirty="0"/>
          </a:p>
        </p:txBody>
      </p:sp>
      <p:sp>
        <p:nvSpPr>
          <p:cNvPr id="3" name="2 - Θέση περιεχομένου"/>
          <p:cNvSpPr>
            <a:spLocks noGrp="1"/>
          </p:cNvSpPr>
          <p:nvPr>
            <p:ph idx="1"/>
          </p:nvPr>
        </p:nvSpPr>
        <p:spPr>
          <a:xfrm>
            <a:off x="0" y="980728"/>
            <a:ext cx="9144000" cy="5877272"/>
          </a:xfrm>
        </p:spPr>
        <p:txBody>
          <a:bodyPr>
            <a:normAutofit fontScale="92500" lnSpcReduction="20000"/>
          </a:bodyPr>
          <a:lstStyle/>
          <a:p>
            <a:r>
              <a:rPr lang="el-GR" sz="2600" spc="600" dirty="0" smtClean="0"/>
              <a:t>Συχνότερα</a:t>
            </a:r>
            <a:r>
              <a:rPr lang="el-GR" sz="2600" dirty="0" smtClean="0"/>
              <a:t> από τα αμιγή. </a:t>
            </a:r>
          </a:p>
          <a:p>
            <a:r>
              <a:rPr lang="el-GR" sz="2600" dirty="0" smtClean="0"/>
              <a:t>Σύνδρομο από κύτταρα </a:t>
            </a:r>
            <a:r>
              <a:rPr lang="en-US" sz="2600" dirty="0" err="1" smtClean="0"/>
              <a:t>Sertoli</a:t>
            </a:r>
            <a:r>
              <a:rPr lang="en-US" sz="2600" dirty="0" smtClean="0"/>
              <a:t> </a:t>
            </a:r>
            <a:r>
              <a:rPr lang="el-GR" sz="2600" dirty="0" smtClean="0"/>
              <a:t>μόνο ή </a:t>
            </a:r>
            <a:r>
              <a:rPr lang="el-GR" sz="2600" dirty="0" err="1" smtClean="0"/>
              <a:t>υαλοειδοποιημένα</a:t>
            </a:r>
            <a:r>
              <a:rPr lang="el-GR" sz="2600" dirty="0" smtClean="0"/>
              <a:t> σωληνάρια σε υπόβαθρο σπερματικών σωληναρίων με φυσιολογική ή μειωμένη ωρίμανση.</a:t>
            </a:r>
            <a:endParaRPr lang="en-US" sz="2600" dirty="0" smtClean="0"/>
          </a:p>
          <a:p>
            <a:r>
              <a:rPr lang="en-US" sz="2600" dirty="0" smtClean="0"/>
              <a:t>K</a:t>
            </a:r>
            <a:r>
              <a:rPr lang="el-GR" sz="2600" dirty="0" err="1" smtClean="0"/>
              <a:t>ατηγοριοποιούνται</a:t>
            </a:r>
            <a:r>
              <a:rPr lang="el-GR" sz="2600" dirty="0" smtClean="0"/>
              <a:t> στην «</a:t>
            </a:r>
            <a:r>
              <a:rPr lang="el-GR" sz="2600" b="1" dirty="0" err="1" smtClean="0"/>
              <a:t>υποσπερματογένεση</a:t>
            </a:r>
            <a:r>
              <a:rPr lang="el-GR" sz="2600" dirty="0" smtClean="0"/>
              <a:t>» , εφόσον αναγνωρίζονται  </a:t>
            </a:r>
            <a:r>
              <a:rPr lang="el-GR" sz="2600" b="1" dirty="0" smtClean="0"/>
              <a:t>ώριμες </a:t>
            </a:r>
            <a:r>
              <a:rPr lang="el-GR" sz="2600" b="1" dirty="0" err="1" smtClean="0"/>
              <a:t>σπερματίδες</a:t>
            </a:r>
            <a:r>
              <a:rPr lang="el-GR" sz="2600" b="1" dirty="0" smtClean="0"/>
              <a:t> </a:t>
            </a:r>
            <a:r>
              <a:rPr lang="el-GR" sz="2600" dirty="0" smtClean="0"/>
              <a:t>και εκτιμάται το ποσοστό του κάθε επιμέρους προτύπου.</a:t>
            </a:r>
          </a:p>
          <a:p>
            <a:r>
              <a:rPr lang="el-GR" sz="2600" dirty="0" smtClean="0"/>
              <a:t>Ένα ετερογενές πρότυπο αποκλείει τη διάγνωση αναστολής ωρίμανσης η οποία εξορισμού είναι ομοιόμορφη σε όλα τα σωληνάρια.</a:t>
            </a:r>
          </a:p>
          <a:p>
            <a:r>
              <a:rPr lang="el-GR" sz="2600" dirty="0" smtClean="0"/>
              <a:t>Ένα μικτό πρότυπο από </a:t>
            </a:r>
            <a:r>
              <a:rPr lang="el-GR" sz="2600" dirty="0" err="1" smtClean="0"/>
              <a:t>υαλοειδοποιημένα</a:t>
            </a:r>
            <a:r>
              <a:rPr lang="el-GR" sz="2600" dirty="0" smtClean="0"/>
              <a:t> σωληνάρια και σωληνάρια με κύτταρα </a:t>
            </a:r>
            <a:r>
              <a:rPr lang="en-US" sz="2600" dirty="0" err="1" smtClean="0"/>
              <a:t>Sertoli</a:t>
            </a:r>
            <a:r>
              <a:rPr lang="en-US" sz="2600" dirty="0" smtClean="0"/>
              <a:t> </a:t>
            </a:r>
            <a:r>
              <a:rPr lang="el-GR" sz="2600" dirty="0" smtClean="0"/>
              <a:t>μόνο, με ορισμένα σωληνάρια με ανώριμα (προ της ήβης) κύτταρα </a:t>
            </a:r>
            <a:r>
              <a:rPr lang="en-US" sz="2600" dirty="0" err="1" smtClean="0"/>
              <a:t>Sertoli</a:t>
            </a:r>
            <a:r>
              <a:rPr lang="en-US" sz="2600" dirty="0" smtClean="0"/>
              <a:t> </a:t>
            </a:r>
            <a:r>
              <a:rPr lang="el-GR" sz="2600" dirty="0" smtClean="0"/>
              <a:t>απαντάται στο σύνδρομο </a:t>
            </a:r>
            <a:r>
              <a:rPr lang="en-US" sz="2600" dirty="0" err="1" smtClean="0"/>
              <a:t>Klinefelter</a:t>
            </a:r>
            <a:r>
              <a:rPr lang="en-US" sz="2600" dirty="0" smtClean="0"/>
              <a:t>, </a:t>
            </a:r>
            <a:r>
              <a:rPr lang="el-GR" sz="2600" dirty="0" smtClean="0"/>
              <a:t>αλλά στερείται </a:t>
            </a:r>
            <a:r>
              <a:rPr lang="el-GR" sz="2600" dirty="0" err="1" smtClean="0"/>
              <a:t>παθογνωμονικού</a:t>
            </a:r>
            <a:r>
              <a:rPr lang="el-GR" sz="2600" dirty="0" smtClean="0"/>
              <a:t> χαρακτήρα.</a:t>
            </a:r>
          </a:p>
          <a:p>
            <a:r>
              <a:rPr lang="el-GR" sz="2600" dirty="0" smtClean="0"/>
              <a:t>Με το γήρας είναι συμβατά  τα μικτά πρότυπα αρκεί τα σκληρυσμένα/</a:t>
            </a:r>
            <a:r>
              <a:rPr lang="el-GR" sz="2600" dirty="0" err="1" smtClean="0"/>
              <a:t>υαλοειδοποιημένα</a:t>
            </a:r>
            <a:r>
              <a:rPr lang="el-GR" sz="2600" dirty="0" smtClean="0"/>
              <a:t>  σωληνάρια να </a:t>
            </a:r>
            <a:r>
              <a:rPr lang="el-GR" sz="2600" u="sng" dirty="0" smtClean="0"/>
              <a:t>μην</a:t>
            </a:r>
            <a:r>
              <a:rPr lang="el-GR" sz="2600" dirty="0" smtClean="0"/>
              <a:t> κυριαρχούν. Στην τελευταία περίπτωση υποκρύπτεται πάντοτε παθολογική οντότητα.</a:t>
            </a:r>
          </a:p>
          <a:p>
            <a:endParaRPr lang="el-GR" dirty="0" smtClean="0"/>
          </a:p>
          <a:p>
            <a:endParaRPr lang="el-GR" dirty="0"/>
          </a:p>
        </p:txBody>
      </p:sp>
      <mc:AlternateContent xmlns:mc="http://schemas.openxmlformats.org/markup-compatibility/2006" xmlns:p14="http://schemas.microsoft.com/office/powerpoint/2010/main">
        <mc:Choice Requires="p14">
          <p:contentPart p14:bwMode="auto" r:id="rId2">
            <p14:nvContentPartPr>
              <p14:cNvPr id="12290" name="Ink 2"/>
              <p14:cNvContentPartPr>
                <a14:cpLocks xmlns:a14="http://schemas.microsoft.com/office/drawing/2010/main" noRot="1" noChangeAspect="1" noEditPoints="1" noChangeArrowheads="1" noChangeShapeType="1"/>
              </p14:cNvContentPartPr>
              <p14:nvPr/>
            </p14:nvContentPartPr>
            <p14:xfrm>
              <a:off x="2571750" y="2670175"/>
              <a:ext cx="849313" cy="160338"/>
            </p14:xfrm>
          </p:contentPart>
        </mc:Choice>
        <mc:Fallback xmlns="">
          <p:pic>
            <p:nvPicPr>
              <p:cNvPr id="12290" name="Ink 2"/>
              <p:cNvPicPr>
                <a:picLocks noRot="1" noChangeAspect="1" noEditPoints="1" noChangeArrowheads="1" noChangeShapeType="1"/>
              </p:cNvPicPr>
              <p:nvPr/>
            </p:nvPicPr>
            <p:blipFill>
              <a:blip r:embed="rId3"/>
              <a:stretch>
                <a:fillRect/>
              </a:stretch>
            </p:blipFill>
            <p:spPr>
              <a:xfrm>
                <a:off x="2555909" y="2606400"/>
                <a:ext cx="880996" cy="287888"/>
              </a:xfrm>
              <a:prstGeom prst="rect">
                <a:avLst/>
              </a:prstGeom>
            </p:spPr>
          </p:pic>
        </mc:Fallback>
      </mc:AlternateContent>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96752"/>
          </a:xfrm>
        </p:spPr>
        <p:txBody>
          <a:bodyPr>
            <a:normAutofit fontScale="90000"/>
          </a:bodyPr>
          <a:lstStyle/>
          <a:p>
            <a:r>
              <a:rPr lang="el-GR" sz="3200" spc="600" dirty="0" smtClean="0">
                <a:effectLst>
                  <a:outerShdw blurRad="38100" dist="38100" dir="2700000" algn="tl">
                    <a:srgbClr val="000000">
                      <a:alpha val="43137"/>
                    </a:srgbClr>
                  </a:outerShdw>
                </a:effectLst>
              </a:rPr>
              <a:t>ΕΣΤΙΑΚΕΣ (</a:t>
            </a:r>
            <a:r>
              <a:rPr lang="el-GR" sz="3200" b="1" spc="600" dirty="0" smtClean="0">
                <a:effectLst>
                  <a:outerShdw blurRad="38100" dist="38100" dir="2700000" algn="tl">
                    <a:srgbClr val="000000">
                      <a:alpha val="43137"/>
                    </a:srgbClr>
                  </a:outerShdw>
                </a:effectLst>
              </a:rPr>
              <a:t>ΑΝ</a:t>
            </a:r>
            <a:r>
              <a:rPr lang="el-GR" sz="3200" spc="600" dirty="0" smtClean="0">
                <a:effectLst>
                  <a:outerShdw blurRad="38100" dist="38100" dir="2700000" algn="tl">
                    <a:srgbClr val="000000">
                      <a:alpha val="43137"/>
                    </a:srgbClr>
                  </a:outerShdw>
                </a:effectLst>
              </a:rPr>
              <a:t>ΟΜΟΙΟΓΕΝΕΙΣ)</a:t>
            </a:r>
            <a:r>
              <a:rPr lang="el-GR" sz="3200" dirty="0" smtClean="0"/>
              <a:t> ΑΛΛΟΙΩΣΕΙΣ ΕΠΙ ΔΙΑΤΑΡΑΧΩΝ ΤΗΣ ΣΠΕΡΜΑΤΟΓΕΝΕΣΗΣ = </a:t>
            </a:r>
            <a:br>
              <a:rPr lang="el-GR" sz="3200" dirty="0" smtClean="0"/>
            </a:br>
            <a:r>
              <a:rPr lang="el-GR" sz="3200" dirty="0" smtClean="0">
                <a:effectLst>
                  <a:outerShdw blurRad="38100" dist="38100" dir="2700000" algn="tl">
                    <a:srgbClr val="000000">
                      <a:alpha val="43137"/>
                    </a:srgbClr>
                  </a:outerShdw>
                </a:effectLst>
              </a:rPr>
              <a:t>ΜΙΚΤΗ</a:t>
            </a:r>
            <a:r>
              <a:rPr lang="el-GR" sz="3200" dirty="0" smtClean="0"/>
              <a:t> ΑΤΡΟΦΙΑ</a:t>
            </a:r>
            <a:endParaRPr lang="el-GR" sz="3200" dirty="0"/>
          </a:p>
        </p:txBody>
      </p:sp>
      <p:sp>
        <p:nvSpPr>
          <p:cNvPr id="3" name="2 - Θέση περιεχομένου"/>
          <p:cNvSpPr>
            <a:spLocks noGrp="1"/>
          </p:cNvSpPr>
          <p:nvPr>
            <p:ph idx="1"/>
          </p:nvPr>
        </p:nvSpPr>
        <p:spPr>
          <a:xfrm>
            <a:off x="0" y="1268760"/>
            <a:ext cx="9144000" cy="5589240"/>
          </a:xfrm>
        </p:spPr>
        <p:txBody>
          <a:bodyPr>
            <a:normAutofit fontScale="70000" lnSpcReduction="20000"/>
          </a:bodyPr>
          <a:lstStyle/>
          <a:p>
            <a:r>
              <a:rPr lang="el-GR" b="1" dirty="0" smtClean="0"/>
              <a:t>Συν</a:t>
            </a:r>
            <a:r>
              <a:rPr lang="el-GR" dirty="0" smtClean="0"/>
              <a:t>ύπαρξη στον ίδιο </a:t>
            </a:r>
            <a:r>
              <a:rPr lang="el-GR" dirty="0" err="1" smtClean="0"/>
              <a:t>όρχι</a:t>
            </a:r>
            <a:r>
              <a:rPr lang="el-GR" dirty="0" smtClean="0"/>
              <a:t> σπερματικών σωληναρίων με κύτταρα </a:t>
            </a:r>
            <a:r>
              <a:rPr lang="en-US" dirty="0" err="1" smtClean="0"/>
              <a:t>Sertoli</a:t>
            </a:r>
            <a:r>
              <a:rPr lang="en-US" dirty="0" smtClean="0"/>
              <a:t> </a:t>
            </a:r>
            <a:r>
              <a:rPr lang="el-GR" dirty="0" smtClean="0"/>
              <a:t>μόνο, αλλά και σωληναρίων είτε με πλήρη σπερματογένεση  (άρα αναφέρουμε υποσπερματογένεση) είτε με ανεσταλμένη σπερματογένεση σε κάποιο πρώιμο επίπεδο/στάδιο (άρα αναφέρουμε υποπλασία</a:t>
            </a:r>
            <a:r>
              <a:rPr lang="en-US" dirty="0" smtClean="0"/>
              <a:t>, </a:t>
            </a:r>
            <a:r>
              <a:rPr lang="el-GR" dirty="0" smtClean="0"/>
              <a:t>εφόσον βέβαια κυριαρχούν τα σωληνάρια με κύτταρα του </a:t>
            </a:r>
            <a:r>
              <a:rPr lang="en-US" dirty="0" err="1" smtClean="0"/>
              <a:t>Sertoli</a:t>
            </a:r>
            <a:r>
              <a:rPr lang="en-US" dirty="0" smtClean="0"/>
              <a:t> </a:t>
            </a:r>
            <a:r>
              <a:rPr lang="el-GR" dirty="0" smtClean="0"/>
              <a:t>μόνο). Σε κάθε περίπτωση </a:t>
            </a:r>
            <a:r>
              <a:rPr lang="el-GR" b="1" u="sng" dirty="0" smtClean="0">
                <a:effectLst>
                  <a:outerShdw blurRad="38100" dist="38100" dir="2700000" algn="tl">
                    <a:srgbClr val="000000">
                      <a:alpha val="43137"/>
                    </a:srgbClr>
                  </a:outerShdw>
                </a:effectLst>
              </a:rPr>
              <a:t>ποσοτικοποιούμε την κάθε αλλοίωση </a:t>
            </a:r>
            <a:r>
              <a:rPr lang="el-GR" dirty="0" smtClean="0"/>
              <a:t>αναφέροντας το ποσοστό της επί του συνόλου των σωληναρίων.</a:t>
            </a:r>
          </a:p>
          <a:p>
            <a:r>
              <a:rPr lang="el-GR" dirty="0" smtClean="0"/>
              <a:t>Τα σωληνάρια που περιέχουν μόνο κύτταρα </a:t>
            </a:r>
            <a:r>
              <a:rPr lang="en-US" dirty="0" err="1" smtClean="0"/>
              <a:t>Sertoli</a:t>
            </a:r>
            <a:r>
              <a:rPr lang="en-US" dirty="0" smtClean="0"/>
              <a:t> </a:t>
            </a:r>
            <a:r>
              <a:rPr lang="el-GR" dirty="0" smtClean="0"/>
              <a:t>μπορεί να ποικίλλουν ευρέως σε αριθμό, όμως συρρέουν σε αθροίσεις, όπως σε αθροίσεις ανευρίσκονται και τα σωληνάρια με την πλήρη σπερματογένεση ή την εν </a:t>
            </a:r>
            <a:r>
              <a:rPr lang="el-GR" dirty="0" err="1" smtClean="0"/>
              <a:t>στάσει</a:t>
            </a:r>
            <a:r>
              <a:rPr lang="el-GR" dirty="0" smtClean="0"/>
              <a:t> σπερματογένεση. Οι αθροίσεις αυτές είναι υπαινικτικές αλλοιώσεων κατά λόβιο. Στα σωληνάρια με σπερματογενετική δραστηριότητα πρέπει να καθορίζεται ο βαθμός της, ιστολογικά. Όλοι οι τύποι σωληναριακών αλλοιώσεων πρέπει να ποσοτικοποιούνται και να αναφέρονται τα σχετικά </a:t>
            </a:r>
            <a:r>
              <a:rPr lang="el-GR" b="1" dirty="0" smtClean="0"/>
              <a:t>ποσοστά</a:t>
            </a:r>
            <a:r>
              <a:rPr lang="el-GR" dirty="0" smtClean="0"/>
              <a:t> τους επί του συνόλου των μελετούμενων στην ορχική βιοψία ορχικών σωληναρίων.</a:t>
            </a:r>
          </a:p>
          <a:p>
            <a:r>
              <a:rPr lang="el-GR" dirty="0" smtClean="0"/>
              <a:t>Η εν λόγω εικόνα/πρότυπο παρατηρείται επί κρυψορχίας και επί </a:t>
            </a:r>
            <a:r>
              <a:rPr lang="el-GR" dirty="0" err="1" smtClean="0"/>
              <a:t>χρωμοσωμικών</a:t>
            </a:r>
            <a:r>
              <a:rPr lang="el-GR" dirty="0" smtClean="0"/>
              <a:t> ανωμαλιών, δευτερογενώς δε, σε ασθενείς με </a:t>
            </a:r>
            <a:r>
              <a:rPr lang="el-GR" dirty="0" err="1" smtClean="0"/>
              <a:t>κιρσοκήλη</a:t>
            </a:r>
            <a:r>
              <a:rPr lang="el-GR" dirty="0" smtClean="0"/>
              <a:t> και σε </a:t>
            </a:r>
            <a:r>
              <a:rPr lang="el-GR" dirty="0" err="1" smtClean="0"/>
              <a:t>χημειοθεραπευθέντες</a:t>
            </a:r>
            <a:r>
              <a:rPr lang="el-GR" dirty="0" smtClean="0"/>
              <a:t>.</a:t>
            </a:r>
            <a:endParaRPr lang="el-G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rmAutofit fontScale="90000"/>
          </a:bodyPr>
          <a:lstStyle/>
          <a:p>
            <a:r>
              <a:rPr lang="el-GR" dirty="0" smtClean="0"/>
              <a:t>ΤΡΟΠΟΠΟΙΗΜΕΝΗ ΚΛΙΜΑΚΑ ΔΙΑΒΑΘΜΙΣΗΣ ΚΑΤ</a:t>
            </a:r>
            <a:r>
              <a:rPr lang="en-US" dirty="0" smtClean="0"/>
              <a:t>A</a:t>
            </a:r>
            <a:r>
              <a:rPr lang="el-GR" dirty="0" smtClean="0"/>
              <a:t> </a:t>
            </a:r>
            <a:r>
              <a:rPr lang="en-US" dirty="0" smtClean="0"/>
              <a:t>JOHNSON</a:t>
            </a:r>
            <a:endParaRPr lang="el-GR" dirty="0"/>
          </a:p>
        </p:txBody>
      </p:sp>
      <p:sp>
        <p:nvSpPr>
          <p:cNvPr id="3" name="Content Placeholder 2"/>
          <p:cNvSpPr>
            <a:spLocks noGrp="1"/>
          </p:cNvSpPr>
          <p:nvPr>
            <p:ph idx="1"/>
          </p:nvPr>
        </p:nvSpPr>
        <p:spPr>
          <a:xfrm>
            <a:off x="457200" y="1142984"/>
            <a:ext cx="8229600" cy="5715016"/>
          </a:xfrm>
        </p:spPr>
        <p:txBody>
          <a:bodyPr>
            <a:normAutofit fontScale="92500" lnSpcReduction="10000"/>
          </a:bodyPr>
          <a:lstStyle/>
          <a:p>
            <a:r>
              <a:rPr lang="en-US" sz="2400" dirty="0" smtClean="0"/>
              <a:t>B</a:t>
            </a:r>
            <a:r>
              <a:rPr lang="el-GR" sz="2400" dirty="0" smtClean="0"/>
              <a:t>αθμός  10 </a:t>
            </a:r>
            <a:r>
              <a:rPr lang="en-US" sz="2400" dirty="0" smtClean="0"/>
              <a:t>: </a:t>
            </a:r>
            <a:r>
              <a:rPr lang="el-GR" sz="2400" dirty="0" smtClean="0"/>
              <a:t>Πλήρης σπερματογένεση</a:t>
            </a:r>
          </a:p>
          <a:p>
            <a:r>
              <a:rPr lang="el-GR" sz="2400" dirty="0" smtClean="0"/>
              <a:t>Βαθμός  9 </a:t>
            </a:r>
            <a:r>
              <a:rPr lang="en-US" sz="2400" dirty="0" smtClean="0"/>
              <a:t>: </a:t>
            </a:r>
            <a:r>
              <a:rPr lang="el-GR" sz="2400" dirty="0" smtClean="0"/>
              <a:t>Ατελής σπερματογένεση με πολλές μεν ώριμες σπερματίδες αλλά αταξία και απόσπαση των γεννητικών κυττάρων</a:t>
            </a:r>
          </a:p>
          <a:p>
            <a:r>
              <a:rPr lang="el-GR" sz="2400" dirty="0" smtClean="0"/>
              <a:t>Βαθμός  8 </a:t>
            </a:r>
            <a:r>
              <a:rPr lang="en-US" sz="2400" dirty="0" smtClean="0"/>
              <a:t>: </a:t>
            </a:r>
            <a:r>
              <a:rPr lang="el-GR" sz="2400" dirty="0" smtClean="0"/>
              <a:t> &lt; 5 σπερματοζωάρια ανά σωληνάριο και λίγες οι ώριμες σπερματίδες</a:t>
            </a:r>
          </a:p>
          <a:p>
            <a:r>
              <a:rPr lang="el-GR" sz="2400" dirty="0" smtClean="0"/>
              <a:t>Βαθμός 7 </a:t>
            </a:r>
            <a:r>
              <a:rPr lang="en-US" sz="2400" dirty="0" smtClean="0"/>
              <a:t>: </a:t>
            </a:r>
            <a:r>
              <a:rPr lang="el-GR" sz="2400" dirty="0" smtClean="0"/>
              <a:t>Πολλές άωρες σπερματίδες αλλά  όχι σπερματοζωάρια ούτε ώριμες σπερματίδες</a:t>
            </a:r>
          </a:p>
          <a:p>
            <a:r>
              <a:rPr lang="el-GR" sz="2400" dirty="0" smtClean="0"/>
              <a:t>Βαθμός 6 </a:t>
            </a:r>
            <a:r>
              <a:rPr lang="en-US" sz="2400" dirty="0" smtClean="0"/>
              <a:t>: </a:t>
            </a:r>
            <a:r>
              <a:rPr lang="el-GR" sz="2400" dirty="0" smtClean="0"/>
              <a:t>Λίγες άωρες σπερματίδες ( &lt; 5 -10 ),  όχι σπερματοζωάρια ούτε ώριμες σπερματίδες</a:t>
            </a:r>
          </a:p>
          <a:p>
            <a:r>
              <a:rPr lang="el-GR" sz="2400" dirty="0" smtClean="0"/>
              <a:t>Βαθμός 5 </a:t>
            </a:r>
            <a:r>
              <a:rPr lang="en-US" sz="2400" dirty="0" smtClean="0"/>
              <a:t>: </a:t>
            </a:r>
            <a:r>
              <a:rPr lang="el-GR" sz="2400" dirty="0" smtClean="0"/>
              <a:t>Πολλά σπερματοκύτταρα , όχι σπερματίδες , όχι σπερματοζωάρια</a:t>
            </a:r>
          </a:p>
          <a:p>
            <a:r>
              <a:rPr lang="el-GR" sz="2400" dirty="0" smtClean="0"/>
              <a:t>Βαθμός 4 </a:t>
            </a:r>
            <a:r>
              <a:rPr lang="en-US" sz="2400" dirty="0" smtClean="0"/>
              <a:t>: </a:t>
            </a:r>
            <a:r>
              <a:rPr lang="el-GR" sz="2400" dirty="0" smtClean="0"/>
              <a:t>Λίγα σπερματοκύτταρα (&lt;5) , όχι σπερματίδες , όχι σπερματοζωάρια</a:t>
            </a:r>
          </a:p>
          <a:p>
            <a:r>
              <a:rPr lang="el-GR" sz="2400" dirty="0" smtClean="0"/>
              <a:t>Βαθμός  3 </a:t>
            </a:r>
            <a:r>
              <a:rPr lang="en-US" sz="2400" dirty="0" smtClean="0"/>
              <a:t>: M</a:t>
            </a:r>
            <a:r>
              <a:rPr lang="el-GR" sz="2400" dirty="0" smtClean="0"/>
              <a:t>όνο σπερματογόνια</a:t>
            </a:r>
          </a:p>
          <a:p>
            <a:r>
              <a:rPr lang="el-GR" sz="2400" dirty="0" smtClean="0"/>
              <a:t>Βαθμός  2 </a:t>
            </a:r>
            <a:r>
              <a:rPr lang="en-US" sz="2400" dirty="0" smtClean="0"/>
              <a:t>: </a:t>
            </a:r>
            <a:r>
              <a:rPr lang="el-GR" sz="2400" dirty="0" smtClean="0"/>
              <a:t> Μόνο κύτταρα </a:t>
            </a:r>
            <a:r>
              <a:rPr lang="en-US" sz="2400" dirty="0" err="1" smtClean="0"/>
              <a:t>Sertoli</a:t>
            </a:r>
            <a:r>
              <a:rPr lang="en-US" sz="2400" dirty="0" smtClean="0"/>
              <a:t>, </a:t>
            </a:r>
            <a:r>
              <a:rPr lang="el-GR" sz="2400" dirty="0" smtClean="0"/>
              <a:t>απουσία γεννητικών κυττάρων</a:t>
            </a:r>
          </a:p>
          <a:p>
            <a:r>
              <a:rPr lang="el-GR" sz="2400" dirty="0" smtClean="0"/>
              <a:t>Βαθμός 1 </a:t>
            </a:r>
            <a:r>
              <a:rPr lang="en-US" sz="2400" dirty="0" smtClean="0"/>
              <a:t>: </a:t>
            </a:r>
            <a:r>
              <a:rPr lang="el-GR" sz="2400" dirty="0" smtClean="0"/>
              <a:t>Παντελής απουσία κυττάρων στα ορχικά σωληνάρια</a:t>
            </a:r>
            <a:endParaRPr lang="el-GR" sz="2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ΑΡΧΕΣ ΜΙΚΡΟΣΚΟΠΗΣΗΣ</a:t>
            </a:r>
            <a:r>
              <a:rPr lang="en-US" dirty="0" smtClean="0"/>
              <a:t>:</a:t>
            </a:r>
            <a:r>
              <a:rPr lang="el-GR" dirty="0" smtClean="0"/>
              <a:t/>
            </a:r>
            <a:br>
              <a:rPr lang="el-GR" dirty="0" smtClean="0"/>
            </a:br>
            <a:r>
              <a:rPr lang="el-GR" dirty="0" smtClean="0">
                <a:effectLst>
                  <a:outerShdw blurRad="38100" dist="38100" dir="2700000" algn="tl">
                    <a:srgbClr val="000000">
                      <a:alpha val="43137"/>
                    </a:srgbClr>
                  </a:outerShdw>
                </a:effectLst>
              </a:rPr>
              <a:t>ΜΙΚΡΗ</a:t>
            </a:r>
            <a:r>
              <a:rPr lang="el-GR" dirty="0" smtClean="0"/>
              <a:t> ΜΕΓΕΘΥΝΣΗ</a:t>
            </a:r>
            <a:endParaRPr lang="el-GR" dirty="0"/>
          </a:p>
        </p:txBody>
      </p:sp>
      <p:sp>
        <p:nvSpPr>
          <p:cNvPr id="3" name="2 - Θέση περιεχομένου"/>
          <p:cNvSpPr>
            <a:spLocks noGrp="1"/>
          </p:cNvSpPr>
          <p:nvPr>
            <p:ph idx="1"/>
          </p:nvPr>
        </p:nvSpPr>
        <p:spPr>
          <a:xfrm>
            <a:off x="0" y="1600200"/>
            <a:ext cx="9144000" cy="5257800"/>
          </a:xfrm>
        </p:spPr>
        <p:txBody>
          <a:bodyPr>
            <a:normAutofit fontScale="85000" lnSpcReduction="20000"/>
          </a:bodyPr>
          <a:lstStyle/>
          <a:p>
            <a:r>
              <a:rPr lang="el-GR" dirty="0" smtClean="0"/>
              <a:t>Καθορισμός </a:t>
            </a:r>
            <a:r>
              <a:rPr lang="el-GR" dirty="0" smtClean="0">
                <a:effectLst>
                  <a:outerShdw blurRad="38100" dist="38100" dir="2700000" algn="tl">
                    <a:srgbClr val="000000">
                      <a:alpha val="43137"/>
                    </a:srgbClr>
                  </a:outerShdw>
                </a:effectLst>
              </a:rPr>
              <a:t>ομοιομορφίας</a:t>
            </a:r>
            <a:r>
              <a:rPr lang="el-GR" dirty="0" smtClean="0"/>
              <a:t> ιστολογικών χαρακτηριστικών. Επί </a:t>
            </a:r>
            <a:r>
              <a:rPr lang="el-GR" dirty="0" smtClean="0">
                <a:effectLst>
                  <a:outerShdw blurRad="38100" dist="38100" dir="2700000" algn="tl">
                    <a:srgbClr val="000000">
                      <a:alpha val="43137"/>
                    </a:srgbClr>
                  </a:outerShdw>
                </a:effectLst>
              </a:rPr>
              <a:t>ετερογένειας</a:t>
            </a:r>
            <a:r>
              <a:rPr lang="el-GR" dirty="0" smtClean="0"/>
              <a:t>, καθορισμός </a:t>
            </a:r>
            <a:r>
              <a:rPr lang="el-GR" dirty="0" smtClean="0">
                <a:effectLst>
                  <a:outerShdw blurRad="38100" dist="38100" dir="2700000" algn="tl">
                    <a:srgbClr val="000000">
                      <a:alpha val="43137"/>
                    </a:srgbClr>
                  </a:outerShdw>
                </a:effectLst>
              </a:rPr>
              <a:t>ποσοστού</a:t>
            </a:r>
            <a:r>
              <a:rPr lang="el-GR" dirty="0" smtClean="0"/>
              <a:t> ιστού με συγκεκριμένο πρότυπο.</a:t>
            </a:r>
          </a:p>
          <a:p>
            <a:r>
              <a:rPr lang="el-GR" dirty="0" smtClean="0"/>
              <a:t>Εκτίμηση ωριμότητας ή </a:t>
            </a:r>
            <a:r>
              <a:rPr lang="el-GR" dirty="0" err="1" smtClean="0"/>
              <a:t>αωρότητας</a:t>
            </a:r>
            <a:r>
              <a:rPr lang="el-GR" dirty="0" smtClean="0"/>
              <a:t> του ορχικού παρεγχύματος, αδρή εκτίμηση διαμέτρου σωληναρίων.</a:t>
            </a:r>
          </a:p>
          <a:p>
            <a:r>
              <a:rPr lang="el-GR" dirty="0" smtClean="0"/>
              <a:t>Ανίχνευση οιδήματος στο διάμεσο υπόστρωμα, </a:t>
            </a:r>
            <a:r>
              <a:rPr lang="el-GR" dirty="0" err="1" smtClean="0"/>
              <a:t>ίνωσης</a:t>
            </a:r>
            <a:r>
              <a:rPr lang="el-GR" dirty="0" smtClean="0"/>
              <a:t>, κοκκιωμάτων ή φλεγμονής, πιθανώς </a:t>
            </a:r>
            <a:r>
              <a:rPr lang="el-GR" dirty="0" err="1" smtClean="0"/>
              <a:t>συσχετιζομένων</a:t>
            </a:r>
            <a:r>
              <a:rPr lang="el-GR" dirty="0" smtClean="0"/>
              <a:t> με </a:t>
            </a:r>
            <a:r>
              <a:rPr lang="el-GR" dirty="0" err="1" smtClean="0"/>
              <a:t>κιρσοκήλη</a:t>
            </a:r>
            <a:r>
              <a:rPr lang="el-GR" dirty="0" smtClean="0"/>
              <a:t> ή ορχίτιδα.</a:t>
            </a:r>
          </a:p>
          <a:p>
            <a:r>
              <a:rPr lang="el-GR" dirty="0" smtClean="0"/>
              <a:t>Εκτίμηση της παρουσίας ή συσσώρευσης κυττάρων του </a:t>
            </a:r>
            <a:r>
              <a:rPr lang="en-US" dirty="0" err="1" smtClean="0"/>
              <a:t>Leydig</a:t>
            </a:r>
            <a:r>
              <a:rPr lang="en-US" dirty="0" smtClean="0"/>
              <a:t>.</a:t>
            </a:r>
            <a:endParaRPr lang="el-GR" dirty="0" smtClean="0"/>
          </a:p>
          <a:p>
            <a:r>
              <a:rPr lang="el-GR" dirty="0" smtClean="0"/>
              <a:t>Αναγνώριση εστιών ενδοσωληναριακής κυτταρικής νεοπλασίας </a:t>
            </a:r>
          </a:p>
          <a:p>
            <a:pPr>
              <a:buNone/>
            </a:pPr>
            <a:r>
              <a:rPr lang="el-GR" dirty="0" smtClean="0"/>
              <a:t>    </a:t>
            </a:r>
            <a:r>
              <a:rPr lang="en-US" dirty="0" smtClean="0"/>
              <a:t>[</a:t>
            </a:r>
            <a:r>
              <a:rPr lang="el-GR" dirty="0" smtClean="0"/>
              <a:t>νεοπλασίας γεννητικών κυττάρων </a:t>
            </a:r>
            <a:r>
              <a:rPr lang="en-US" dirty="0" smtClean="0"/>
              <a:t>in situ</a:t>
            </a:r>
            <a:r>
              <a:rPr lang="el-GR" dirty="0" smtClean="0"/>
              <a:t> </a:t>
            </a:r>
            <a:r>
              <a:rPr lang="en-US" dirty="0" smtClean="0"/>
              <a:t>(</a:t>
            </a:r>
            <a:r>
              <a:rPr lang="el-GR" dirty="0" smtClean="0"/>
              <a:t>αταξινόμητου τύπου</a:t>
            </a:r>
            <a:r>
              <a:rPr lang="en-US" dirty="0" smtClean="0"/>
              <a:t>)</a:t>
            </a:r>
            <a:r>
              <a:rPr lang="el-GR" dirty="0" smtClean="0"/>
              <a:t>-</a:t>
            </a:r>
            <a:r>
              <a:rPr lang="en-US" dirty="0" smtClean="0"/>
              <a:t>GCNIS].</a:t>
            </a:r>
            <a:endParaRPr lang="el-GR" dirty="0" smtClean="0"/>
          </a:p>
          <a:p>
            <a:pPr>
              <a:buNone/>
            </a:pPr>
            <a:endParaRPr lang="el-G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76672"/>
            <a:ext cx="9144000" cy="6381328"/>
          </a:xfrm>
        </p:spPr>
        <p:txBody>
          <a:bodyPr>
            <a:normAutofit fontScale="92500" lnSpcReduction="20000"/>
          </a:bodyPr>
          <a:lstStyle/>
          <a:p>
            <a:r>
              <a:rPr lang="el-GR" sz="2000" dirty="0" smtClean="0"/>
              <a:t>Καθορισμός τύπων και αναλογιών γεννητικών κυττάρων στα σωληνάρια. </a:t>
            </a:r>
          </a:p>
          <a:p>
            <a:r>
              <a:rPr lang="el-GR" sz="2000" dirty="0" smtClean="0"/>
              <a:t>Η αναγνώριση </a:t>
            </a:r>
            <a:r>
              <a:rPr lang="el-GR" sz="2000" dirty="0" smtClean="0">
                <a:effectLst>
                  <a:outerShdw blurRad="38100" dist="38100" dir="2700000" algn="tl">
                    <a:srgbClr val="000000">
                      <a:alpha val="43137"/>
                    </a:srgbClr>
                  </a:outerShdw>
                </a:effectLst>
              </a:rPr>
              <a:t>αναστολής ωρίμανσης </a:t>
            </a:r>
            <a:r>
              <a:rPr lang="el-GR" sz="2000" dirty="0" smtClean="0"/>
              <a:t>επιβάλλει την εκτίμηση κατά πόσον η σπερματογένεση δεν προχωρά στην πλήρη διαφοροποίηση των σπερματίδων ήτοι στη </a:t>
            </a:r>
            <a:r>
              <a:rPr lang="el-GR" sz="2000" dirty="0" smtClean="0">
                <a:effectLst>
                  <a:outerShdw blurRad="38100" dist="38100" dir="2700000" algn="tl">
                    <a:srgbClr val="000000">
                      <a:alpha val="43137"/>
                    </a:srgbClr>
                  </a:outerShdw>
                </a:effectLst>
              </a:rPr>
              <a:t>μη ανίχνευση επιμηκυσμένων  ( ώριμων</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 σπερματίδων </a:t>
            </a:r>
            <a:r>
              <a:rPr lang="el-GR" sz="2000" dirty="0" smtClean="0"/>
              <a:t>σε </a:t>
            </a:r>
            <a:r>
              <a:rPr lang="el-GR" sz="2000" dirty="0" smtClean="0">
                <a:effectLst>
                  <a:outerShdw blurRad="38100" dist="38100" dir="2700000" algn="tl">
                    <a:srgbClr val="000000">
                      <a:alpha val="43137"/>
                    </a:srgbClr>
                  </a:outerShdw>
                </a:effectLst>
              </a:rPr>
              <a:t>κανένα</a:t>
            </a:r>
            <a:r>
              <a:rPr lang="el-GR" sz="2000" dirty="0" smtClean="0"/>
              <a:t> από τα περικλειόμενα προς εξέταση σωληνάρια. Μετά καθορίζεται το επίπεδο της αναστολής.</a:t>
            </a:r>
          </a:p>
          <a:p>
            <a:r>
              <a:rPr lang="el-GR" sz="2000" dirty="0" smtClean="0"/>
              <a:t>Στην περίπτωση που η απουσία πλήρους διαφοροποίησης  αφορά μέρος των σωληναρίων (ετερογενής εικόνα),  </a:t>
            </a:r>
            <a:r>
              <a:rPr lang="el-GR" sz="2000" dirty="0" err="1" smtClean="0"/>
              <a:t>ποσοτικοποιούνται</a:t>
            </a:r>
            <a:r>
              <a:rPr lang="el-GR" sz="2000" dirty="0" smtClean="0"/>
              <a:t> τα σωληνάρια με την πλήρη ωρίμανση και η εικόνα ερμηνεύεται  ως </a:t>
            </a:r>
            <a:r>
              <a:rPr lang="el-GR" sz="2000" dirty="0" err="1" smtClean="0">
                <a:effectLst>
                  <a:outerShdw blurRad="38100" dist="38100" dir="2700000" algn="tl">
                    <a:srgbClr val="000000">
                      <a:alpha val="43137"/>
                    </a:srgbClr>
                  </a:outerShdw>
                </a:effectLst>
              </a:rPr>
              <a:t>υποσπερματογένεση</a:t>
            </a:r>
            <a:r>
              <a:rPr lang="el-GR" sz="2000" dirty="0" smtClean="0"/>
              <a:t>.</a:t>
            </a:r>
          </a:p>
          <a:p>
            <a:r>
              <a:rPr lang="el-GR" sz="2000" dirty="0" smtClean="0"/>
              <a:t>Η επικράτηση κυττάρων </a:t>
            </a:r>
            <a:r>
              <a:rPr lang="en-US" sz="2000" dirty="0" err="1" smtClean="0"/>
              <a:t>Sertoli</a:t>
            </a:r>
            <a:r>
              <a:rPr lang="el-GR" sz="2000" dirty="0" smtClean="0"/>
              <a:t>  με σχετική συνολική μείωση της ποσότητας των γεννητικών κυττάρων  απαντά συχνά στην </a:t>
            </a:r>
            <a:r>
              <a:rPr lang="el-GR" sz="2000" dirty="0" err="1" smtClean="0"/>
              <a:t>υποσπερματογένεση</a:t>
            </a:r>
            <a:r>
              <a:rPr lang="el-GR" sz="2000" dirty="0" smtClean="0"/>
              <a:t>, ιδίως όταν η τελευταία είναι ομοιόμορφη, αλλά τονίζεται ότι για τη διάγνωση </a:t>
            </a:r>
            <a:r>
              <a:rPr lang="el-GR" sz="2000" dirty="0" err="1" smtClean="0">
                <a:effectLst>
                  <a:outerShdw blurRad="38100" dist="38100" dir="2700000" algn="tl">
                    <a:srgbClr val="000000">
                      <a:alpha val="43137"/>
                    </a:srgbClr>
                  </a:outerShdw>
                </a:effectLst>
              </a:rPr>
              <a:t>υποσπερματογένεσης</a:t>
            </a:r>
            <a:r>
              <a:rPr lang="el-GR" sz="2000" dirty="0" smtClean="0"/>
              <a:t> απαιτείται η ανεύρεση </a:t>
            </a:r>
            <a:r>
              <a:rPr lang="el-GR" sz="2000" b="1" dirty="0" smtClean="0"/>
              <a:t>ώριμων</a:t>
            </a:r>
            <a:r>
              <a:rPr lang="el-GR" sz="2000" dirty="0" smtClean="0"/>
              <a:t> </a:t>
            </a:r>
            <a:r>
              <a:rPr lang="el-GR" sz="2000" b="1" dirty="0" err="1" smtClean="0"/>
              <a:t>σπερματίδων</a:t>
            </a:r>
            <a:r>
              <a:rPr lang="el-GR" sz="2000" dirty="0" smtClean="0"/>
              <a:t>.</a:t>
            </a:r>
          </a:p>
          <a:p>
            <a:r>
              <a:rPr lang="el-GR" sz="2000" dirty="0" smtClean="0"/>
              <a:t>Όταν η </a:t>
            </a:r>
            <a:r>
              <a:rPr lang="el-GR" sz="2000" dirty="0" err="1" smtClean="0">
                <a:effectLst>
                  <a:outerShdw blurRad="38100" dist="38100" dir="2700000" algn="tl">
                    <a:srgbClr val="000000">
                      <a:alpha val="43137"/>
                    </a:srgbClr>
                  </a:outerShdw>
                </a:effectLst>
              </a:rPr>
              <a:t>υποσπερματογένεση</a:t>
            </a:r>
            <a:r>
              <a:rPr lang="el-GR" sz="2000" dirty="0" smtClean="0"/>
              <a:t> είναι </a:t>
            </a:r>
            <a:r>
              <a:rPr lang="el-GR" sz="2000" dirty="0" smtClean="0">
                <a:effectLst>
                  <a:outerShdw blurRad="38100" dist="38100" dir="2700000" algn="tl">
                    <a:srgbClr val="000000">
                      <a:alpha val="43137"/>
                    </a:srgbClr>
                  </a:outerShdw>
                </a:effectLst>
              </a:rPr>
              <a:t>ανομοιογενής</a:t>
            </a:r>
            <a:r>
              <a:rPr lang="el-GR" sz="2000" dirty="0" smtClean="0"/>
              <a:t>, παρατηρείται ένα μικτό πρότυπο με σωληνάρια με πλήρη ωρίμανση να γειτονεύουν με σωληνάρια με περιέχουν μόνο κύτταρα </a:t>
            </a:r>
            <a:r>
              <a:rPr lang="en-US" sz="2000" dirty="0" err="1" smtClean="0"/>
              <a:t>Sertoli</a:t>
            </a:r>
            <a:r>
              <a:rPr lang="el-GR" sz="2000" dirty="0" smtClean="0"/>
              <a:t> ή είναι </a:t>
            </a:r>
            <a:r>
              <a:rPr lang="el-GR" sz="2000" dirty="0" err="1" smtClean="0"/>
              <a:t>υαλοειδοποιημένα</a:t>
            </a:r>
            <a:r>
              <a:rPr lang="el-GR" sz="2000" dirty="0" smtClean="0"/>
              <a:t>/σκληρυσμένα.</a:t>
            </a:r>
          </a:p>
          <a:p>
            <a:r>
              <a:rPr lang="el-GR" sz="2000" dirty="0" smtClean="0"/>
              <a:t>Ο όρος « σύνδρομο από κύτταρα </a:t>
            </a:r>
            <a:r>
              <a:rPr lang="en-US" sz="2000" dirty="0" err="1" smtClean="0"/>
              <a:t>Sertoli</a:t>
            </a:r>
            <a:r>
              <a:rPr lang="en-US" sz="2000" dirty="0" smtClean="0"/>
              <a:t> </a:t>
            </a:r>
            <a:r>
              <a:rPr lang="el-GR" sz="2000" dirty="0" smtClean="0"/>
              <a:t>μόνο» χρησιμοποιείται </a:t>
            </a:r>
            <a:r>
              <a:rPr lang="el-GR" sz="2000" b="1" dirty="0" smtClean="0"/>
              <a:t>μόνο </a:t>
            </a:r>
            <a:r>
              <a:rPr lang="el-GR" sz="2000" dirty="0" smtClean="0"/>
              <a:t>στις περιπτώσεις όπου σε </a:t>
            </a:r>
            <a:r>
              <a:rPr lang="el-GR" sz="2000" b="1" dirty="0" smtClean="0"/>
              <a:t>όλα</a:t>
            </a:r>
            <a:r>
              <a:rPr lang="el-GR" sz="2000" dirty="0" smtClean="0"/>
              <a:t> τα σωληνάρια </a:t>
            </a:r>
            <a:r>
              <a:rPr lang="el-GR" sz="2000" b="1" dirty="0" smtClean="0"/>
              <a:t>απουσιάζουν (ωριμάζοντα) γεννητικά κύτταρα</a:t>
            </a:r>
            <a:r>
              <a:rPr lang="el-GR" sz="2000" dirty="0" smtClean="0"/>
              <a:t>. Όταν, παρά την κυριαρχία των σωληναρίων με κύτταρα </a:t>
            </a:r>
            <a:r>
              <a:rPr lang="en-US" sz="2000" dirty="0" err="1" smtClean="0"/>
              <a:t>Sertoli</a:t>
            </a:r>
            <a:r>
              <a:rPr lang="en-US" sz="2000" dirty="0" smtClean="0"/>
              <a:t> </a:t>
            </a:r>
            <a:r>
              <a:rPr lang="el-GR" sz="2000" dirty="0" smtClean="0"/>
              <a:t>μόνο, σε κάποια σωληνάρια αναγνωρίζονται  ορισμένα σπερματογόνια ή και σπερματοκύτταρα, ομιλούμε περί </a:t>
            </a:r>
            <a:r>
              <a:rPr lang="el-GR" sz="2000" dirty="0" smtClean="0">
                <a:effectLst>
                  <a:outerShdw blurRad="38100" dist="38100" dir="2700000" algn="tl">
                    <a:srgbClr val="000000">
                      <a:alpha val="43137"/>
                    </a:srgbClr>
                  </a:outerShdw>
                </a:effectLst>
              </a:rPr>
              <a:t>υποπλασίας </a:t>
            </a:r>
            <a:r>
              <a:rPr lang="el-GR" sz="2000" dirty="0" smtClean="0"/>
              <a:t>των γεννητικών κυττάρων. Εάν τα περισσότερα σωληνάρια περιέχουν μόνο κύτταρα </a:t>
            </a:r>
            <a:r>
              <a:rPr lang="en-US" sz="2000" dirty="0" err="1" smtClean="0"/>
              <a:t>Sertoli</a:t>
            </a:r>
            <a:r>
              <a:rPr lang="el-GR" sz="2000" dirty="0" smtClean="0"/>
              <a:t>, ενώ σε άλλα αναγνωρίζονται </a:t>
            </a:r>
            <a:r>
              <a:rPr lang="el-GR" sz="2000" dirty="0" smtClean="0">
                <a:effectLst>
                  <a:outerShdw blurRad="38100" dist="38100" dir="2700000" algn="tl">
                    <a:srgbClr val="000000">
                      <a:alpha val="43137"/>
                    </a:srgbClr>
                  </a:outerShdw>
                </a:effectLst>
              </a:rPr>
              <a:t>ώριμες</a:t>
            </a:r>
            <a:r>
              <a:rPr lang="el-GR" sz="2000" dirty="0" smtClean="0"/>
              <a:t> </a:t>
            </a:r>
            <a:r>
              <a:rPr lang="el-GR" sz="2000" dirty="0" err="1" smtClean="0"/>
              <a:t>σπερματίδες</a:t>
            </a:r>
            <a:r>
              <a:rPr lang="el-GR" sz="2000" dirty="0" smtClean="0"/>
              <a:t>, διαγιγνώσκουμε «</a:t>
            </a:r>
            <a:r>
              <a:rPr lang="el-GR" sz="2000" dirty="0" err="1" smtClean="0">
                <a:effectLst>
                  <a:outerShdw blurRad="38100" dist="38100" dir="2700000" algn="tl">
                    <a:srgbClr val="000000">
                      <a:alpha val="43137"/>
                    </a:srgbClr>
                  </a:outerShdw>
                </a:effectLst>
              </a:rPr>
              <a:t>υποσπερματογένεση</a:t>
            </a:r>
            <a:r>
              <a:rPr lang="el-GR" sz="2000" dirty="0" smtClean="0">
                <a:effectLst>
                  <a:outerShdw blurRad="38100" dist="38100" dir="2700000" algn="tl">
                    <a:srgbClr val="000000">
                      <a:alpha val="43137"/>
                    </a:srgbClr>
                  </a:outerShdw>
                </a:effectLst>
              </a:rPr>
              <a:t> μικτού προτύπου</a:t>
            </a:r>
            <a:r>
              <a:rPr lang="el-GR" sz="2000" dirty="0" smtClean="0"/>
              <a:t>».</a:t>
            </a:r>
          </a:p>
          <a:p>
            <a:r>
              <a:rPr lang="el-GR" sz="2000" dirty="0" smtClean="0"/>
              <a:t>Στην περίπτωση </a:t>
            </a:r>
            <a:r>
              <a:rPr lang="el-GR" sz="2000" dirty="0" err="1" smtClean="0"/>
              <a:t>παχυσμένων</a:t>
            </a:r>
            <a:r>
              <a:rPr lang="el-GR" sz="2000" dirty="0" smtClean="0"/>
              <a:t>, ρυτιδιασμένων βασικών μεμβρανών με απουσία γεννητικών κυττάρων και συρρικνωμένους αυλούς, τίθεται η διάγνωση της </a:t>
            </a:r>
            <a:r>
              <a:rPr lang="el-GR" sz="2000" dirty="0" err="1" smtClean="0"/>
              <a:t>υαλοειδοποίησης</a:t>
            </a:r>
            <a:r>
              <a:rPr lang="el-GR" sz="2000" dirty="0" smtClean="0"/>
              <a:t> σωληναρίων.</a:t>
            </a:r>
          </a:p>
          <a:p>
            <a:endParaRPr lang="el-GR" sz="2400" dirty="0"/>
          </a:p>
        </p:txBody>
      </p:sp>
      <p:sp>
        <p:nvSpPr>
          <p:cNvPr id="4" name="1 - Τίτλος"/>
          <p:cNvSpPr>
            <a:spLocks noGrp="1"/>
          </p:cNvSpPr>
          <p:nvPr>
            <p:ph type="title"/>
          </p:nvPr>
        </p:nvSpPr>
        <p:spPr>
          <a:xfrm>
            <a:off x="0" y="0"/>
            <a:ext cx="9144000" cy="548680"/>
          </a:xfrm>
        </p:spPr>
        <p:txBody>
          <a:bodyPr>
            <a:normAutofit/>
          </a:bodyPr>
          <a:lstStyle/>
          <a:p>
            <a:r>
              <a:rPr lang="el-GR" sz="2800" dirty="0" smtClean="0"/>
              <a:t>ΑΡΧΕΣ ΜΙΚΡΟΣΚΟΠΗΣΗΣ</a:t>
            </a:r>
            <a:r>
              <a:rPr lang="en-US" sz="2800" dirty="0" smtClean="0"/>
              <a:t>:ME</a:t>
            </a:r>
            <a:r>
              <a:rPr lang="el-GR" sz="2800" dirty="0" smtClean="0"/>
              <a:t>ΓΑΛΥΤΕΡΕΣ  ΜΕΓΕΘΥΝΣΕΙΣ</a:t>
            </a:r>
            <a:endParaRPr lang="el-GR" sz="2800" dirty="0"/>
          </a:p>
        </p:txBody>
      </p:sp>
      <mc:AlternateContent xmlns:mc="http://schemas.openxmlformats.org/markup-compatibility/2006" xmlns:p14="http://schemas.microsoft.com/office/powerpoint/2010/main">
        <mc:Choice Requires="p14">
          <p:contentPart p14:bwMode="auto" r:id="rId2">
            <p14:nvContentPartPr>
              <p14:cNvPr id="13314" name="Ink 2"/>
              <p14:cNvContentPartPr>
                <a14:cpLocks xmlns:a14="http://schemas.microsoft.com/office/drawing/2010/main" noRot="1" noChangeAspect="1" noEditPoints="1" noChangeArrowheads="1" noChangeShapeType="1"/>
              </p14:cNvContentPartPr>
              <p14:nvPr/>
            </p14:nvContentPartPr>
            <p14:xfrm>
              <a:off x="1908175" y="3789363"/>
              <a:ext cx="706438" cy="188912"/>
            </p14:xfrm>
          </p:contentPart>
        </mc:Choice>
        <mc:Fallback xmlns="">
          <p:pic>
            <p:nvPicPr>
              <p:cNvPr id="13314" name="Ink 2"/>
              <p:cNvPicPr>
                <a:picLocks noRot="1" noChangeAspect="1" noEditPoints="1" noChangeArrowheads="1" noChangeShapeType="1"/>
              </p:cNvPicPr>
              <p:nvPr/>
            </p:nvPicPr>
            <p:blipFill>
              <a:blip r:embed="rId3"/>
              <a:stretch>
                <a:fillRect/>
              </a:stretch>
            </p:blipFill>
            <p:spPr>
              <a:xfrm>
                <a:off x="1892332" y="3726033"/>
                <a:ext cx="738123" cy="315933"/>
              </a:xfrm>
              <a:prstGeom prst="rect">
                <a:avLst/>
              </a:prstGeom>
            </p:spPr>
          </p:pic>
        </mc:Fallback>
      </mc:AlternateContent>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ΔΙΑΓΝΩΣΤΙΚΟΣ ΑΛΓΟΡΙΘΜΟΣ </a:t>
            </a:r>
            <a:r>
              <a:rPr lang="el-GR" dirty="0" smtClean="0"/>
              <a:t/>
            </a:r>
            <a:br>
              <a:rPr lang="el-GR" dirty="0" smtClean="0"/>
            </a:br>
            <a:r>
              <a:rPr lang="el-GR" dirty="0" smtClean="0"/>
              <a:t>ΣΤΗ ΜΕΛΕΤΗ ΟΡΧΙΚΩΝ ΒΙΟΨΙΩΝ</a:t>
            </a:r>
            <a:endParaRPr lang="el-GR" dirty="0"/>
          </a:p>
        </p:txBody>
      </p:sp>
      <p:sp>
        <p:nvSpPr>
          <p:cNvPr id="3" name="2 - Θέση περιεχομένου"/>
          <p:cNvSpPr>
            <a:spLocks noGrp="1"/>
          </p:cNvSpPr>
          <p:nvPr>
            <p:ph idx="1"/>
          </p:nvPr>
        </p:nvSpPr>
        <p:spPr>
          <a:xfrm>
            <a:off x="457200" y="1916832"/>
            <a:ext cx="8229600" cy="4464496"/>
          </a:xfrm>
        </p:spPr>
        <p:txBody>
          <a:bodyPr/>
          <a:lstStyle/>
          <a:p>
            <a:r>
              <a:rPr lang="el-GR" dirty="0" smtClean="0"/>
              <a:t> Στη </a:t>
            </a:r>
            <a:r>
              <a:rPr lang="el-GR" b="1" dirty="0" smtClean="0"/>
              <a:t>μικρή</a:t>
            </a:r>
            <a:r>
              <a:rPr lang="el-GR" dirty="0" smtClean="0"/>
              <a:t> μεγέθυνση ( Χ40)</a:t>
            </a:r>
          </a:p>
          <a:p>
            <a:r>
              <a:rPr lang="el-GR" dirty="0" smtClean="0"/>
              <a:t>Επιβεβαίωση καταλληλότητας ιστού ( &gt;75 εγκάρσιες τομές σωληναρίων )</a:t>
            </a:r>
          </a:p>
          <a:p>
            <a:r>
              <a:rPr lang="el-GR" dirty="0" smtClean="0"/>
              <a:t>Αρχική εντύπωση εν γένει ετερογένειας , ανεύρεση εστιών </a:t>
            </a:r>
            <a:r>
              <a:rPr lang="el-GR" dirty="0" err="1" smtClean="0"/>
              <a:t>ενδοσωληναριακής</a:t>
            </a:r>
            <a:r>
              <a:rPr lang="el-GR" dirty="0" smtClean="0"/>
              <a:t> νεοπλασίας γεννητικών κυττάρων, κοκκιωμάτων, διάμεσης </a:t>
            </a:r>
            <a:r>
              <a:rPr lang="el-GR" dirty="0" err="1" smtClean="0"/>
              <a:t>ίνωσης</a:t>
            </a:r>
            <a:r>
              <a:rPr lang="el-GR" dirty="0" smtClean="0"/>
              <a:t> ή φλεγμονής.</a:t>
            </a:r>
          </a:p>
          <a:p>
            <a:endParaRPr lang="el-G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706090"/>
          </a:xfrm>
        </p:spPr>
        <p:txBody>
          <a:bodyPr>
            <a:noAutofit/>
          </a:bodyPr>
          <a:lstStyle/>
          <a:p>
            <a:r>
              <a:rPr lang="el-GR" sz="2800" dirty="0" smtClean="0"/>
              <a:t>Υπό μέτρια ή μεγάλη μεγέθυνση ( Χ200-Χ400)</a:t>
            </a:r>
            <a:br>
              <a:rPr lang="el-GR" sz="2800" dirty="0" smtClean="0"/>
            </a:br>
            <a:r>
              <a:rPr lang="el-GR" sz="2800" dirty="0" smtClean="0"/>
              <a:t>καθορισμός τύπων και αναλογιών γεννητικών κυττάρων.</a:t>
            </a:r>
            <a:br>
              <a:rPr lang="el-GR" sz="2800" dirty="0" smtClean="0"/>
            </a:br>
            <a:r>
              <a:rPr lang="el-GR" sz="2800" b="1" dirty="0" smtClean="0"/>
              <a:t>Ομοιογενές</a:t>
            </a:r>
            <a:r>
              <a:rPr lang="el-GR" sz="2800" dirty="0" smtClean="0"/>
              <a:t> πρότυπο</a:t>
            </a:r>
            <a:endParaRPr lang="el-GR" sz="2800" dirty="0"/>
          </a:p>
        </p:txBody>
      </p:sp>
      <p:graphicFrame>
        <p:nvGraphicFramePr>
          <p:cNvPr id="5" name="4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Δεξιό βέλος"/>
          <p:cNvSpPr/>
          <p:nvPr/>
        </p:nvSpPr>
        <p:spPr>
          <a:xfrm>
            <a:off x="4427984" y="1916832"/>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4572000" y="1628800"/>
            <a:ext cx="576064" cy="369332"/>
          </a:xfrm>
          <a:prstGeom prst="rect">
            <a:avLst/>
          </a:prstGeom>
          <a:noFill/>
        </p:spPr>
        <p:txBody>
          <a:bodyPr wrap="square" rtlCol="0">
            <a:spAutoFit/>
          </a:bodyPr>
          <a:lstStyle/>
          <a:p>
            <a:r>
              <a:rPr lang="el-GR" dirty="0" smtClean="0"/>
              <a:t>ΝΑΙ</a:t>
            </a:r>
            <a:endParaRPr lang="el-GR" dirty="0"/>
          </a:p>
        </p:txBody>
      </p:sp>
      <p:sp>
        <p:nvSpPr>
          <p:cNvPr id="8" name="7 - Βέλος προς τα κάτω"/>
          <p:cNvSpPr/>
          <p:nvPr/>
        </p:nvSpPr>
        <p:spPr>
          <a:xfrm>
            <a:off x="3419872" y="2564904"/>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3563888" y="2564904"/>
            <a:ext cx="504056" cy="369332"/>
          </a:xfrm>
          <a:prstGeom prst="rect">
            <a:avLst/>
          </a:prstGeom>
          <a:noFill/>
        </p:spPr>
        <p:txBody>
          <a:bodyPr wrap="square" rtlCol="0">
            <a:spAutoFit/>
          </a:bodyPr>
          <a:lstStyle/>
          <a:p>
            <a:r>
              <a:rPr lang="el-GR" dirty="0" smtClean="0"/>
              <a:t>ΟΧΙ</a:t>
            </a:r>
            <a:endParaRPr lang="el-GR" dirty="0"/>
          </a:p>
        </p:txBody>
      </p:sp>
      <p:sp>
        <p:nvSpPr>
          <p:cNvPr id="10" name="9 - Δεξιό βέλος"/>
          <p:cNvSpPr/>
          <p:nvPr/>
        </p:nvSpPr>
        <p:spPr>
          <a:xfrm>
            <a:off x="4427984" y="3140968"/>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4572000" y="2852936"/>
            <a:ext cx="648072" cy="369332"/>
          </a:xfrm>
          <a:prstGeom prst="rect">
            <a:avLst/>
          </a:prstGeom>
          <a:noFill/>
        </p:spPr>
        <p:txBody>
          <a:bodyPr wrap="square" rtlCol="0">
            <a:spAutoFit/>
          </a:bodyPr>
          <a:lstStyle/>
          <a:p>
            <a:r>
              <a:rPr lang="el-GR" dirty="0" smtClean="0"/>
              <a:t>ΝΑΙ</a:t>
            </a:r>
            <a:endParaRPr lang="el-GR" dirty="0"/>
          </a:p>
        </p:txBody>
      </p:sp>
      <p:sp>
        <p:nvSpPr>
          <p:cNvPr id="13" name="12 - Βέλος προς τα κάτω"/>
          <p:cNvSpPr/>
          <p:nvPr/>
        </p:nvSpPr>
        <p:spPr>
          <a:xfrm>
            <a:off x="3419872" y="3933056"/>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TextBox"/>
          <p:cNvSpPr txBox="1"/>
          <p:nvPr/>
        </p:nvSpPr>
        <p:spPr>
          <a:xfrm>
            <a:off x="3707904" y="3933056"/>
            <a:ext cx="576064" cy="369332"/>
          </a:xfrm>
          <a:prstGeom prst="rect">
            <a:avLst/>
          </a:prstGeom>
          <a:noFill/>
        </p:spPr>
        <p:txBody>
          <a:bodyPr wrap="square" rtlCol="0">
            <a:spAutoFit/>
          </a:bodyPr>
          <a:lstStyle/>
          <a:p>
            <a:r>
              <a:rPr lang="el-GR" dirty="0" smtClean="0"/>
              <a:t>ΟΧΙ</a:t>
            </a:r>
            <a:endParaRPr lang="el-GR" dirty="0"/>
          </a:p>
        </p:txBody>
      </p:sp>
      <p:sp>
        <p:nvSpPr>
          <p:cNvPr id="15" name="14 - Δεξιό βέλος"/>
          <p:cNvSpPr/>
          <p:nvPr/>
        </p:nvSpPr>
        <p:spPr>
          <a:xfrm>
            <a:off x="4427984" y="4797152"/>
            <a:ext cx="108012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a:off x="4572000" y="4365104"/>
            <a:ext cx="1656184" cy="369332"/>
          </a:xfrm>
          <a:prstGeom prst="rect">
            <a:avLst/>
          </a:prstGeom>
          <a:noFill/>
        </p:spPr>
        <p:txBody>
          <a:bodyPr wrap="square" rtlCol="0">
            <a:spAutoFit/>
          </a:bodyPr>
          <a:lstStyle/>
          <a:p>
            <a:r>
              <a:rPr lang="el-GR" dirty="0" smtClean="0"/>
              <a:t>ΝΑΙ</a:t>
            </a:r>
            <a:endParaRPr lang="el-GR" dirty="0"/>
          </a:p>
        </p:txBody>
      </p:sp>
      <p:sp>
        <p:nvSpPr>
          <p:cNvPr id="17" name="16 - Διάγραμμα ροής: Διεργασία"/>
          <p:cNvSpPr/>
          <p:nvPr/>
        </p:nvSpPr>
        <p:spPr>
          <a:xfrm>
            <a:off x="2483768" y="5777880"/>
            <a:ext cx="1944216" cy="108012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TextBox"/>
          <p:cNvSpPr txBox="1"/>
          <p:nvPr/>
        </p:nvSpPr>
        <p:spPr>
          <a:xfrm>
            <a:off x="2411760" y="5796171"/>
            <a:ext cx="2016224" cy="1061829"/>
          </a:xfrm>
          <a:prstGeom prst="rect">
            <a:avLst/>
          </a:prstGeom>
          <a:noFill/>
        </p:spPr>
        <p:txBody>
          <a:bodyPr wrap="square" rtlCol="0">
            <a:spAutoFit/>
          </a:bodyPr>
          <a:lstStyle/>
          <a:p>
            <a:r>
              <a:rPr lang="el-GR" sz="1050" dirty="0" smtClean="0">
                <a:solidFill>
                  <a:schemeClr val="bg1">
                    <a:lumMod val="95000"/>
                  </a:schemeClr>
                </a:solidFill>
              </a:rPr>
              <a:t>Ώριμες μορφές σπερματικού επιθηλίου σε αναμενόμενα μειωμένες ποσότητες με ή χωρίς κυριαρχία των κυττάρων </a:t>
            </a:r>
            <a:r>
              <a:rPr lang="en-US" sz="1050" dirty="0" err="1" smtClean="0">
                <a:solidFill>
                  <a:schemeClr val="bg1">
                    <a:lumMod val="95000"/>
                  </a:schemeClr>
                </a:solidFill>
              </a:rPr>
              <a:t>Sertoli</a:t>
            </a:r>
            <a:r>
              <a:rPr lang="en-US" sz="1050" dirty="0" smtClean="0">
                <a:solidFill>
                  <a:schemeClr val="bg1">
                    <a:lumMod val="95000"/>
                  </a:schemeClr>
                </a:solidFill>
              </a:rPr>
              <a:t> </a:t>
            </a:r>
            <a:r>
              <a:rPr lang="el-GR" sz="1050" dirty="0" smtClean="0">
                <a:solidFill>
                  <a:schemeClr val="bg1">
                    <a:lumMod val="95000"/>
                  </a:schemeClr>
                </a:solidFill>
              </a:rPr>
              <a:t>και αυξημένο αριθμό σωληναρίων μικρής διαμέτρου</a:t>
            </a:r>
            <a:endParaRPr lang="el-GR" sz="1050" dirty="0">
              <a:solidFill>
                <a:schemeClr val="bg1">
                  <a:lumMod val="95000"/>
                </a:schemeClr>
              </a:solidFill>
            </a:endParaRPr>
          </a:p>
        </p:txBody>
      </p:sp>
      <p:sp>
        <p:nvSpPr>
          <p:cNvPr id="19" name="18 - Δεξιό βέλος"/>
          <p:cNvSpPr/>
          <p:nvPr/>
        </p:nvSpPr>
        <p:spPr>
          <a:xfrm>
            <a:off x="4355976" y="6093296"/>
            <a:ext cx="108000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Διάγραμμα ροής: Διεργασία"/>
          <p:cNvSpPr/>
          <p:nvPr/>
        </p:nvSpPr>
        <p:spPr>
          <a:xfrm>
            <a:off x="5436096" y="5517232"/>
            <a:ext cx="2088232" cy="115212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TextBox"/>
          <p:cNvSpPr txBox="1"/>
          <p:nvPr/>
        </p:nvSpPr>
        <p:spPr>
          <a:xfrm>
            <a:off x="5580112" y="5589240"/>
            <a:ext cx="1944216" cy="584775"/>
          </a:xfrm>
          <a:prstGeom prst="rect">
            <a:avLst/>
          </a:prstGeom>
          <a:noFill/>
        </p:spPr>
        <p:txBody>
          <a:bodyPr wrap="square" rtlCol="0">
            <a:spAutoFit/>
          </a:bodyPr>
          <a:lstStyle/>
          <a:p>
            <a:r>
              <a:rPr lang="el-GR" sz="1600" dirty="0" err="1" smtClean="0">
                <a:solidFill>
                  <a:schemeClr val="bg1">
                    <a:lumMod val="95000"/>
                  </a:schemeClr>
                </a:solidFill>
              </a:rPr>
              <a:t>Υποσπερματογένεση</a:t>
            </a:r>
            <a:r>
              <a:rPr lang="el-GR" sz="1600" dirty="0" smtClean="0">
                <a:solidFill>
                  <a:schemeClr val="bg1">
                    <a:lumMod val="95000"/>
                  </a:schemeClr>
                </a:solidFill>
              </a:rPr>
              <a:t> ομοιόμορφου τύπου</a:t>
            </a:r>
            <a:endParaRPr lang="el-GR" sz="1600" dirty="0">
              <a:solidFill>
                <a:schemeClr val="bg1">
                  <a:lumMod val="95000"/>
                </a:schemeClr>
              </a:solidFill>
            </a:endParaRPr>
          </a:p>
        </p:txBody>
      </p:sp>
      <p:sp>
        <p:nvSpPr>
          <p:cNvPr id="22" name="21 - TextBox"/>
          <p:cNvSpPr txBox="1"/>
          <p:nvPr/>
        </p:nvSpPr>
        <p:spPr>
          <a:xfrm>
            <a:off x="4572000" y="5877272"/>
            <a:ext cx="648072" cy="369332"/>
          </a:xfrm>
          <a:prstGeom prst="rect">
            <a:avLst/>
          </a:prstGeom>
          <a:noFill/>
        </p:spPr>
        <p:txBody>
          <a:bodyPr wrap="square" rtlCol="0">
            <a:spAutoFit/>
          </a:bodyPr>
          <a:lstStyle/>
          <a:p>
            <a:r>
              <a:rPr lang="el-GR" dirty="0" smtClean="0"/>
              <a:t>ΝΑΙ</a:t>
            </a:r>
            <a:endParaRPr lang="el-GR" dirty="0"/>
          </a:p>
        </p:txBody>
      </p:sp>
      <p:sp>
        <p:nvSpPr>
          <p:cNvPr id="23" name="22 - Αριστερό βέλος"/>
          <p:cNvSpPr/>
          <p:nvPr/>
        </p:nvSpPr>
        <p:spPr>
          <a:xfrm>
            <a:off x="1547664" y="6093296"/>
            <a:ext cx="93600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TextBox"/>
          <p:cNvSpPr txBox="1"/>
          <p:nvPr/>
        </p:nvSpPr>
        <p:spPr>
          <a:xfrm>
            <a:off x="1619672" y="5805264"/>
            <a:ext cx="648072" cy="369332"/>
          </a:xfrm>
          <a:prstGeom prst="rect">
            <a:avLst/>
          </a:prstGeom>
          <a:noFill/>
        </p:spPr>
        <p:txBody>
          <a:bodyPr wrap="square" rtlCol="0">
            <a:spAutoFit/>
          </a:bodyPr>
          <a:lstStyle/>
          <a:p>
            <a:r>
              <a:rPr lang="el-GR" dirty="0" smtClean="0"/>
              <a:t>ΟΧΙ</a:t>
            </a:r>
            <a:endParaRPr lang="el-GR" dirty="0"/>
          </a:p>
        </p:txBody>
      </p:sp>
      <p:sp>
        <p:nvSpPr>
          <p:cNvPr id="25" name="24 - Διάγραμμα ροής: Διεργασία"/>
          <p:cNvSpPr/>
          <p:nvPr/>
        </p:nvSpPr>
        <p:spPr>
          <a:xfrm>
            <a:off x="0" y="5445224"/>
            <a:ext cx="1547664" cy="14127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TextBox"/>
          <p:cNvSpPr txBox="1"/>
          <p:nvPr/>
        </p:nvSpPr>
        <p:spPr>
          <a:xfrm>
            <a:off x="0" y="5733256"/>
            <a:ext cx="1547664" cy="923330"/>
          </a:xfrm>
          <a:prstGeom prst="rect">
            <a:avLst/>
          </a:prstGeom>
          <a:noFill/>
        </p:spPr>
        <p:txBody>
          <a:bodyPr wrap="square" rtlCol="0">
            <a:spAutoFit/>
          </a:bodyPr>
          <a:lstStyle/>
          <a:p>
            <a:r>
              <a:rPr lang="el-GR" dirty="0" smtClean="0">
                <a:solidFill>
                  <a:schemeClr val="bg1">
                    <a:lumMod val="95000"/>
                  </a:schemeClr>
                </a:solidFill>
              </a:rPr>
              <a:t>Φυσιολογική </a:t>
            </a:r>
            <a:r>
              <a:rPr lang="el-GR" dirty="0" err="1" smtClean="0">
                <a:solidFill>
                  <a:schemeClr val="bg1">
                    <a:lumMod val="95000"/>
                  </a:schemeClr>
                </a:solidFill>
              </a:rPr>
              <a:t>σπερματογέ</a:t>
            </a:r>
            <a:r>
              <a:rPr lang="el-GR" dirty="0" smtClean="0">
                <a:solidFill>
                  <a:schemeClr val="bg1">
                    <a:lumMod val="95000"/>
                  </a:schemeClr>
                </a:solidFill>
              </a:rPr>
              <a:t>-</a:t>
            </a:r>
            <a:r>
              <a:rPr lang="el-GR" dirty="0" err="1" smtClean="0">
                <a:solidFill>
                  <a:schemeClr val="bg1">
                    <a:lumMod val="95000"/>
                  </a:schemeClr>
                </a:solidFill>
              </a:rPr>
              <a:t>νεση</a:t>
            </a:r>
            <a:endParaRPr lang="el-GR" dirty="0">
              <a:solidFill>
                <a:schemeClr val="bg1">
                  <a:lumMod val="95000"/>
                </a:schemeClr>
              </a:solidFill>
            </a:endParaRPr>
          </a:p>
        </p:txBody>
      </p:sp>
      <p:sp>
        <p:nvSpPr>
          <p:cNvPr id="27" name="26 - Βέλος προς τα κάτω"/>
          <p:cNvSpPr/>
          <p:nvPr/>
        </p:nvSpPr>
        <p:spPr>
          <a:xfrm>
            <a:off x="3347864" y="5445224"/>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TextBox"/>
          <p:cNvSpPr txBox="1"/>
          <p:nvPr/>
        </p:nvSpPr>
        <p:spPr>
          <a:xfrm>
            <a:off x="3635896" y="5373216"/>
            <a:ext cx="1224136" cy="369332"/>
          </a:xfrm>
          <a:prstGeom prst="rect">
            <a:avLst/>
          </a:prstGeom>
          <a:noFill/>
        </p:spPr>
        <p:txBody>
          <a:bodyPr wrap="square" rtlCol="0">
            <a:spAutoFit/>
          </a:bodyPr>
          <a:lstStyle/>
          <a:p>
            <a:r>
              <a:rPr lang="el-GR" dirty="0" smtClean="0"/>
              <a:t>ΟΧΙ</a:t>
            </a:r>
            <a:endParaRPr lang="el-GR" dirty="0"/>
          </a:p>
        </p:txBody>
      </p:sp>
      <mc:AlternateContent xmlns:mc="http://schemas.openxmlformats.org/markup-compatibility/2006" xmlns:p14="http://schemas.microsoft.com/office/powerpoint/2010/main">
        <mc:Choice Requires="p14">
          <p:contentPart p14:bwMode="auto" r:id="rId7">
            <p14:nvContentPartPr>
              <p14:cNvPr id="129026" name="Ink 2"/>
              <p14:cNvContentPartPr>
                <a14:cpLocks xmlns:a14="http://schemas.microsoft.com/office/drawing/2010/main" noRot="1" noChangeAspect="1" noEditPoints="1" noChangeArrowheads="1" noChangeShapeType="1"/>
              </p14:cNvContentPartPr>
              <p14:nvPr/>
            </p14:nvContentPartPr>
            <p14:xfrm>
              <a:off x="2527300" y="5892800"/>
              <a:ext cx="339725" cy="46038"/>
            </p14:xfrm>
          </p:contentPart>
        </mc:Choice>
        <mc:Fallback xmlns="">
          <p:pic>
            <p:nvPicPr>
              <p:cNvPr id="129026" name="Ink 2"/>
              <p:cNvPicPr>
                <a:picLocks noRot="1" noChangeAspect="1" noEditPoints="1" noChangeArrowheads="1" noChangeShapeType="1"/>
              </p:cNvPicPr>
              <p:nvPr/>
            </p:nvPicPr>
            <p:blipFill>
              <a:blip r:embed="rId8"/>
              <a:stretch>
                <a:fillRect/>
              </a:stretch>
            </p:blipFill>
            <p:spPr>
              <a:xfrm>
                <a:off x="2511465" y="5829498"/>
                <a:ext cx="371394" cy="172643"/>
              </a:xfrm>
              <a:prstGeom prst="rect">
                <a:avLst/>
              </a:prstGeom>
            </p:spPr>
          </p:pic>
        </mc:Fallback>
      </mc:AlternateContent>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C:\Users\Νεφέλη\Desktop\TESTICULAR BIOPSY\EIKONEΣ\seminiferous-tubu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10"/>
            <a:ext cx="9144000" cy="733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6018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706090"/>
          </a:xfrm>
        </p:spPr>
        <p:txBody>
          <a:bodyPr>
            <a:noAutofit/>
          </a:bodyPr>
          <a:lstStyle/>
          <a:p>
            <a:r>
              <a:rPr lang="el-GR" sz="2800" dirty="0" smtClean="0"/>
              <a:t>Υπό μέτρια ή μεγάλη μεγέθυνση (Χ200-Χ400)</a:t>
            </a:r>
            <a:br>
              <a:rPr lang="el-GR" sz="2800" dirty="0" smtClean="0"/>
            </a:br>
            <a:r>
              <a:rPr lang="el-GR" sz="2800" dirty="0" smtClean="0"/>
              <a:t>καθορισμός τύπων και αναλογιών γεννητικών κυττάρων.</a:t>
            </a:r>
            <a:br>
              <a:rPr lang="el-GR" sz="2800" dirty="0" smtClean="0"/>
            </a:br>
            <a:r>
              <a:rPr lang="el-GR" sz="2800" b="1" dirty="0" smtClean="0"/>
              <a:t> Μη </a:t>
            </a:r>
            <a:r>
              <a:rPr lang="el-GR" sz="2800" dirty="0" smtClean="0">
                <a:effectLst>
                  <a:outerShdw blurRad="38100" dist="38100" dir="2700000" algn="tl">
                    <a:srgbClr val="000000">
                      <a:alpha val="43137"/>
                    </a:srgbClr>
                  </a:outerShdw>
                </a:effectLst>
              </a:rPr>
              <a:t>ομοιογενές (μικτό) </a:t>
            </a:r>
            <a:r>
              <a:rPr lang="el-GR" sz="2800" dirty="0" smtClean="0"/>
              <a:t>πρότυπο</a:t>
            </a:r>
            <a:endParaRPr lang="el-GR" sz="2800" dirty="0"/>
          </a:p>
        </p:txBody>
      </p:sp>
      <p:graphicFrame>
        <p:nvGraphicFramePr>
          <p:cNvPr id="5" name="4 - Διάγραμμα"/>
          <p:cNvGraphicFramePr/>
          <p:nvPr>
            <p:extLst>
              <p:ext uri="{D42A27DB-BD31-4B8C-83A1-F6EECF244321}">
                <p14:modId xmlns:p14="http://schemas.microsoft.com/office/powerpoint/2010/main" val="289696845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Δεξιό βέλος"/>
          <p:cNvSpPr/>
          <p:nvPr/>
        </p:nvSpPr>
        <p:spPr>
          <a:xfrm rot="10800000">
            <a:off x="4427984" y="1916832"/>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4572000" y="1628800"/>
            <a:ext cx="576064" cy="369332"/>
          </a:xfrm>
          <a:prstGeom prst="rect">
            <a:avLst/>
          </a:prstGeom>
          <a:noFill/>
        </p:spPr>
        <p:txBody>
          <a:bodyPr wrap="square" rtlCol="0">
            <a:spAutoFit/>
          </a:bodyPr>
          <a:lstStyle/>
          <a:p>
            <a:r>
              <a:rPr lang="el-GR" dirty="0" smtClean="0"/>
              <a:t>ΝΑΙ</a:t>
            </a:r>
            <a:endParaRPr lang="el-GR" dirty="0"/>
          </a:p>
        </p:txBody>
      </p:sp>
      <p:sp>
        <p:nvSpPr>
          <p:cNvPr id="10" name="9 - Δεξιό βέλος"/>
          <p:cNvSpPr/>
          <p:nvPr/>
        </p:nvSpPr>
        <p:spPr>
          <a:xfrm rot="10800000">
            <a:off x="4427984" y="3140968"/>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4572000" y="2852936"/>
            <a:ext cx="648072" cy="369332"/>
          </a:xfrm>
          <a:prstGeom prst="rect">
            <a:avLst/>
          </a:prstGeom>
          <a:noFill/>
        </p:spPr>
        <p:txBody>
          <a:bodyPr wrap="square" rtlCol="0">
            <a:spAutoFit/>
          </a:bodyPr>
          <a:lstStyle/>
          <a:p>
            <a:r>
              <a:rPr lang="el-GR" dirty="0" smtClean="0"/>
              <a:t>ΝΑΙ</a:t>
            </a:r>
            <a:endParaRPr lang="el-GR" dirty="0"/>
          </a:p>
        </p:txBody>
      </p:sp>
      <p:sp>
        <p:nvSpPr>
          <p:cNvPr id="15" name="14 - Δεξιό βέλος"/>
          <p:cNvSpPr/>
          <p:nvPr/>
        </p:nvSpPr>
        <p:spPr>
          <a:xfrm rot="10800000">
            <a:off x="4427984" y="4797152"/>
            <a:ext cx="108012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a:off x="4572000" y="4365104"/>
            <a:ext cx="1656184" cy="369332"/>
          </a:xfrm>
          <a:prstGeom prst="rect">
            <a:avLst/>
          </a:prstGeom>
          <a:noFill/>
        </p:spPr>
        <p:txBody>
          <a:bodyPr wrap="square" rtlCol="0">
            <a:spAutoFit/>
          </a:bodyPr>
          <a:lstStyle/>
          <a:p>
            <a:r>
              <a:rPr lang="el-GR" dirty="0" smtClean="0"/>
              <a:t>ΝΑΙ</a:t>
            </a:r>
            <a:endParaRPr lang="el-GR" dirty="0"/>
          </a:p>
        </p:txBody>
      </p:sp>
      <p:sp>
        <p:nvSpPr>
          <p:cNvPr id="19" name="18 - Δεξιό βέλος"/>
          <p:cNvSpPr/>
          <p:nvPr/>
        </p:nvSpPr>
        <p:spPr>
          <a:xfrm rot="5400000">
            <a:off x="6158375" y="5227495"/>
            <a:ext cx="359618" cy="22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Διάγραμμα ροής: Διεργασία"/>
          <p:cNvSpPr/>
          <p:nvPr/>
        </p:nvSpPr>
        <p:spPr>
          <a:xfrm>
            <a:off x="5436096" y="5517232"/>
            <a:ext cx="2088232" cy="115212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TextBox"/>
          <p:cNvSpPr txBox="1"/>
          <p:nvPr/>
        </p:nvSpPr>
        <p:spPr>
          <a:xfrm>
            <a:off x="5508104" y="5733256"/>
            <a:ext cx="1872208" cy="738664"/>
          </a:xfrm>
          <a:prstGeom prst="rect">
            <a:avLst/>
          </a:prstGeom>
          <a:noFill/>
        </p:spPr>
        <p:txBody>
          <a:bodyPr wrap="square" rtlCol="0">
            <a:spAutoFit/>
          </a:bodyPr>
          <a:lstStyle/>
          <a:p>
            <a:r>
              <a:rPr lang="el-GR" sz="1400" dirty="0" smtClean="0">
                <a:solidFill>
                  <a:schemeClr val="bg1">
                    <a:lumMod val="95000"/>
                  </a:schemeClr>
                </a:solidFill>
              </a:rPr>
              <a:t>Αποκλεισμός εστιακής </a:t>
            </a:r>
            <a:r>
              <a:rPr lang="en-US" sz="1400" dirty="0" smtClean="0">
                <a:solidFill>
                  <a:schemeClr val="bg1">
                    <a:lumMod val="95000"/>
                  </a:schemeClr>
                </a:solidFill>
              </a:rPr>
              <a:t>in situ </a:t>
            </a:r>
            <a:r>
              <a:rPr lang="el-GR" sz="1400" dirty="0" smtClean="0">
                <a:solidFill>
                  <a:schemeClr val="bg1">
                    <a:lumMod val="95000"/>
                  </a:schemeClr>
                </a:solidFill>
              </a:rPr>
              <a:t>νεοπλασίας γεννητικών κυττάρων</a:t>
            </a:r>
            <a:endParaRPr lang="el-GR" sz="1400" dirty="0">
              <a:solidFill>
                <a:schemeClr val="bg1">
                  <a:lumMod val="95000"/>
                </a:schemeClr>
              </a:solidFill>
            </a:endParaRPr>
          </a:p>
        </p:txBody>
      </p:sp>
      <p:sp>
        <p:nvSpPr>
          <p:cNvPr id="29" name="28 - TextBox"/>
          <p:cNvSpPr txBox="1"/>
          <p:nvPr/>
        </p:nvSpPr>
        <p:spPr>
          <a:xfrm>
            <a:off x="2411760" y="4437112"/>
            <a:ext cx="2376264" cy="954107"/>
          </a:xfrm>
          <a:prstGeom prst="rect">
            <a:avLst/>
          </a:prstGeom>
          <a:noFill/>
        </p:spPr>
        <p:txBody>
          <a:bodyPr wrap="square" rtlCol="0">
            <a:spAutoFit/>
          </a:bodyPr>
          <a:lstStyle/>
          <a:p>
            <a:r>
              <a:rPr lang="el-GR" sz="1400" dirty="0" smtClean="0">
                <a:solidFill>
                  <a:schemeClr val="bg1">
                    <a:lumMod val="95000"/>
                  </a:schemeClr>
                </a:solidFill>
              </a:rPr>
              <a:t>Λαμβάνουμε </a:t>
            </a:r>
            <a:r>
              <a:rPr lang="el-GR" sz="1400" dirty="0" err="1" smtClean="0">
                <a:solidFill>
                  <a:schemeClr val="bg1">
                    <a:lumMod val="95000"/>
                  </a:schemeClr>
                </a:solidFill>
              </a:rPr>
              <a:t>υπόψιν</a:t>
            </a:r>
            <a:r>
              <a:rPr lang="el-GR" sz="1400" dirty="0" smtClean="0">
                <a:solidFill>
                  <a:schemeClr val="bg1">
                    <a:lumMod val="95000"/>
                  </a:schemeClr>
                </a:solidFill>
              </a:rPr>
              <a:t> την τεχνητή σύνθλιψη και εκτιμούμε τα ανέπαφα σωληνάρια </a:t>
            </a:r>
            <a:endParaRPr lang="el-GR" sz="1400" dirty="0">
              <a:solidFill>
                <a:schemeClr val="bg1">
                  <a:lumMod val="95000"/>
                </a:schemeClr>
              </a:solidFill>
            </a:endParaRPr>
          </a:p>
        </p:txBody>
      </p:sp>
      <p:sp>
        <p:nvSpPr>
          <p:cNvPr id="30" name="29 - TextBox"/>
          <p:cNvSpPr txBox="1"/>
          <p:nvPr/>
        </p:nvSpPr>
        <p:spPr>
          <a:xfrm>
            <a:off x="6444208" y="5229200"/>
            <a:ext cx="2376264" cy="369332"/>
          </a:xfrm>
          <a:prstGeom prst="rect">
            <a:avLst/>
          </a:prstGeom>
          <a:noFill/>
        </p:spPr>
        <p:txBody>
          <a:bodyPr wrap="square" rtlCol="0">
            <a:spAutoFit/>
          </a:bodyPr>
          <a:lstStyle/>
          <a:p>
            <a:r>
              <a:rPr lang="el-GR" dirty="0" smtClean="0"/>
              <a:t>ΝΑΙ</a:t>
            </a:r>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l-GR" dirty="0" smtClean="0"/>
              <a:t> </a:t>
            </a:r>
            <a:r>
              <a:rPr lang="el-GR" i="1" dirty="0" smtClean="0">
                <a:effectLst>
                  <a:outerShdw blurRad="38100" dist="38100" dir="2700000" algn="tl">
                    <a:srgbClr val="000000">
                      <a:alpha val="43137"/>
                    </a:srgbClr>
                  </a:outerShdw>
                </a:effectLst>
              </a:rPr>
              <a:t>Διατύπωση</a:t>
            </a:r>
            <a:r>
              <a:rPr lang="el-GR" dirty="0" smtClean="0"/>
              <a:t> τελικής διάγνωσης</a:t>
            </a:r>
            <a:endParaRPr lang="el-GR" dirty="0"/>
          </a:p>
        </p:txBody>
      </p:sp>
      <p:sp>
        <p:nvSpPr>
          <p:cNvPr id="3" name="2 - Θέση περιεχομένου"/>
          <p:cNvSpPr>
            <a:spLocks noGrp="1"/>
          </p:cNvSpPr>
          <p:nvPr>
            <p:ph idx="1"/>
          </p:nvPr>
        </p:nvSpPr>
        <p:spPr>
          <a:xfrm>
            <a:off x="0" y="620688"/>
            <a:ext cx="8964488" cy="6237312"/>
          </a:xfrm>
        </p:spPr>
        <p:txBody>
          <a:bodyPr>
            <a:normAutofit fontScale="85000" lnSpcReduction="20000"/>
          </a:bodyPr>
          <a:lstStyle/>
          <a:p>
            <a:r>
              <a:rPr lang="el-GR" b="1" dirty="0" smtClean="0"/>
              <a:t>Διαβάθμιση της σοβαρότητας </a:t>
            </a:r>
            <a:r>
              <a:rPr lang="el-GR" dirty="0" smtClean="0"/>
              <a:t>της παρατηρούμενης ορχικής ανωμαλίας και αναφορά του </a:t>
            </a:r>
            <a:r>
              <a:rPr lang="el-GR" b="1" dirty="0" smtClean="0"/>
              <a:t>ομοιογενούς ή ετερογενούς χαρακτήρα </a:t>
            </a:r>
            <a:r>
              <a:rPr lang="el-GR" dirty="0" smtClean="0"/>
              <a:t>της.</a:t>
            </a:r>
          </a:p>
          <a:p>
            <a:pPr>
              <a:buNone/>
            </a:pPr>
            <a:r>
              <a:rPr lang="el-GR" dirty="0" smtClean="0"/>
              <a:t>                                   ΠΑΡΑΔΕΙΓΜΑΤΑ ΔΙΑΓΝΩΣΕΩΝ </a:t>
            </a:r>
          </a:p>
          <a:p>
            <a:r>
              <a:rPr lang="el-GR" dirty="0" smtClean="0"/>
              <a:t>«Ελαφρά έως μέτρια </a:t>
            </a:r>
            <a:r>
              <a:rPr lang="el-GR" dirty="0" err="1" smtClean="0"/>
              <a:t>υποσπερματογένεση</a:t>
            </a:r>
            <a:r>
              <a:rPr lang="el-GR" dirty="0" smtClean="0"/>
              <a:t> με ετερογενή μείωση των ώριμων </a:t>
            </a:r>
            <a:r>
              <a:rPr lang="el-GR" dirty="0" err="1" smtClean="0"/>
              <a:t>σπερματίδων</a:t>
            </a:r>
            <a:r>
              <a:rPr lang="el-GR" dirty="0" smtClean="0"/>
              <a:t>· ώριμες </a:t>
            </a:r>
            <a:r>
              <a:rPr lang="el-GR" dirty="0" err="1" smtClean="0"/>
              <a:t>σπερματίδες</a:t>
            </a:r>
            <a:r>
              <a:rPr lang="el-GR" dirty="0" smtClean="0"/>
              <a:t> αναγνωρίζονται εστιακά». Κλινική σημασία</a:t>
            </a:r>
            <a:r>
              <a:rPr lang="en-US" dirty="0" smtClean="0"/>
              <a:t>: </a:t>
            </a:r>
            <a:r>
              <a:rPr lang="el-GR" dirty="0" smtClean="0"/>
              <a:t>καλές πιθανότητες για γονιμοποίηση.</a:t>
            </a:r>
          </a:p>
          <a:p>
            <a:r>
              <a:rPr lang="el-GR" dirty="0" smtClean="0"/>
              <a:t>« Αναστολή ωρίμανσης με μόνο πρωτογενή σπερματοκύτταρα σε </a:t>
            </a:r>
            <a:r>
              <a:rPr lang="el-GR" b="1" dirty="0" smtClean="0"/>
              <a:t>όλα</a:t>
            </a:r>
            <a:r>
              <a:rPr lang="el-GR" dirty="0" smtClean="0"/>
              <a:t> τα εξετασθέντα σωληνάρια-πρώιμη αναστολή». Κλινική σημασία</a:t>
            </a:r>
            <a:r>
              <a:rPr lang="en-US" dirty="0" smtClean="0"/>
              <a:t>: </a:t>
            </a:r>
            <a:r>
              <a:rPr lang="el-GR" dirty="0" smtClean="0"/>
              <a:t>σαφώς λιγότερο καλές πιθανότητες για γονιμοποίηση.</a:t>
            </a:r>
          </a:p>
          <a:p>
            <a:r>
              <a:rPr lang="el-GR" dirty="0" smtClean="0"/>
              <a:t>« Αναστολή της ωρίμανσης σε ορισμένα σωληνάρια,  ενώ ώριμες μορφές αναγνωρίζονται  σε τόσο % των εξετασθέντων σωληναρίων· άρα μικτός φαινότυπος-υποσπερματογένεση». Κλινική σημασία</a:t>
            </a:r>
            <a:r>
              <a:rPr lang="en-US" dirty="0" smtClean="0"/>
              <a:t>: </a:t>
            </a:r>
            <a:r>
              <a:rPr lang="el-GR" dirty="0" smtClean="0"/>
              <a:t> καλύτερες  πιθανότητες για γονιμοποίηση.</a:t>
            </a:r>
            <a:endParaRPr lang="el-G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1368152"/>
          </a:xfrm>
        </p:spPr>
        <p:txBody>
          <a:bodyPr>
            <a:normAutofit fontScale="90000"/>
          </a:bodyPr>
          <a:lstStyle/>
          <a:p>
            <a:r>
              <a:rPr lang="el-GR" sz="2800" dirty="0" smtClean="0">
                <a:effectLst>
                  <a:outerShdw blurRad="38100" dist="38100" dir="2700000" algn="tl">
                    <a:srgbClr val="000000">
                      <a:alpha val="43137"/>
                    </a:srgbClr>
                  </a:outerShdw>
                </a:effectLst>
              </a:rPr>
              <a:t>ΕΡΩΤΗΣΕΙΣ ΕΜΠΕΔΩΣΗΣ ΓΝΩΣΕΩΝ </a:t>
            </a:r>
            <a:r>
              <a:rPr lang="el-GR" sz="2800" dirty="0" smtClean="0"/>
              <a:t/>
            </a:r>
            <a:br>
              <a:rPr lang="el-GR" sz="2800" dirty="0" smtClean="0"/>
            </a:br>
            <a:r>
              <a:rPr lang="el-GR" sz="2800" dirty="0" smtClean="0"/>
              <a:t>Περιγράψτε την παρακάτω εικόνα του ορχικού παρεγχύματος από </a:t>
            </a:r>
            <a:r>
              <a:rPr lang="el-GR" sz="2800" dirty="0" err="1" smtClean="0"/>
              <a:t>κρύψορχι</a:t>
            </a:r>
            <a:r>
              <a:rPr lang="el-GR" sz="2800" dirty="0" smtClean="0"/>
              <a:t>.</a:t>
            </a:r>
            <a:br>
              <a:rPr lang="el-GR" sz="2800" dirty="0" smtClean="0"/>
            </a:br>
            <a:r>
              <a:rPr lang="el-GR" sz="2800" dirty="0"/>
              <a:t/>
            </a:r>
            <a:br>
              <a:rPr lang="el-GR" sz="2800" dirty="0"/>
            </a:br>
            <a:endParaRPr lang="el-GR" sz="2800" dirty="0"/>
          </a:p>
        </p:txBody>
      </p:sp>
      <p:pic>
        <p:nvPicPr>
          <p:cNvPr id="1026" name="Picture 2" descr="C:\Users\KAV-AGRO\Desktop\8005641.jpg"/>
          <p:cNvPicPr>
            <a:picLocks noChangeAspect="1" noChangeArrowheads="1"/>
          </p:cNvPicPr>
          <p:nvPr/>
        </p:nvPicPr>
        <p:blipFill>
          <a:blip r:embed="rId2" cstate="print"/>
          <a:srcRect/>
          <a:stretch>
            <a:fillRect/>
          </a:stretch>
        </p:blipFill>
        <p:spPr bwMode="auto">
          <a:xfrm>
            <a:off x="-214346" y="2214554"/>
            <a:ext cx="9358346" cy="6124572"/>
          </a:xfrm>
          <a:prstGeom prst="rect">
            <a:avLst/>
          </a:prstGeom>
          <a:noFill/>
        </p:spPr>
      </p:pic>
      <p:sp>
        <p:nvSpPr>
          <p:cNvPr id="4" name="1 - Τίτλος"/>
          <p:cNvSpPr txBox="1">
            <a:spLocks/>
          </p:cNvSpPr>
          <p:nvPr/>
        </p:nvSpPr>
        <p:spPr>
          <a:xfrm>
            <a:off x="609600" y="928670"/>
            <a:ext cx="8229600" cy="1214447"/>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mj-lt"/>
                <a:ea typeface="+mj-ea"/>
                <a:cs typeface="+mj-cs"/>
              </a:rPr>
              <a:t/>
            </a:r>
            <a:br>
              <a:rPr kumimoji="0" lang="el-GR" sz="2800" b="0" i="0" u="none" strike="noStrike" kern="1200" cap="none" spc="0" normalizeH="0" baseline="0" noProof="0" dirty="0" smtClean="0">
                <a:ln>
                  <a:noFill/>
                </a:ln>
                <a:solidFill>
                  <a:schemeClr val="tx1"/>
                </a:solidFill>
                <a:effectLst/>
                <a:uLnTx/>
                <a:uFillTx/>
                <a:latin typeface="+mj-lt"/>
                <a:ea typeface="+mj-ea"/>
                <a:cs typeface="+mj-cs"/>
              </a:rPr>
            </a:br>
            <a:r>
              <a:rPr kumimoji="0" lang="el-GR" sz="2800" b="0" i="0" u="none" strike="noStrike" kern="1200" cap="none" spc="0" normalizeH="0" baseline="0" noProof="0" dirty="0" smtClean="0">
                <a:ln>
                  <a:noFill/>
                </a:ln>
                <a:solidFill>
                  <a:schemeClr val="tx1"/>
                </a:solidFill>
                <a:effectLst/>
                <a:uLnTx/>
                <a:uFillTx/>
                <a:latin typeface="+mj-lt"/>
                <a:ea typeface="+mj-ea"/>
                <a:cs typeface="+mj-cs"/>
              </a:rPr>
              <a:t/>
            </a:r>
            <a:br>
              <a:rPr kumimoji="0" lang="el-GR" sz="2800" b="0" i="0" u="none" strike="noStrike" kern="1200" cap="none" spc="0" normalizeH="0" baseline="0" noProof="0" dirty="0" smtClean="0">
                <a:ln>
                  <a:noFill/>
                </a:ln>
                <a:solidFill>
                  <a:schemeClr val="tx1"/>
                </a:solidFill>
                <a:effectLst/>
                <a:uLnTx/>
                <a:uFillTx/>
                <a:latin typeface="+mj-lt"/>
                <a:ea typeface="+mj-ea"/>
                <a:cs typeface="+mj-cs"/>
              </a:rPr>
            </a:br>
            <a:r>
              <a:rPr kumimoji="0" lang="el-GR" sz="2800" b="0" i="0" u="none" strike="noStrike" kern="1200" cap="none" spc="0" normalizeH="0" baseline="0" noProof="0" dirty="0" smtClean="0">
                <a:ln>
                  <a:noFill/>
                </a:ln>
                <a:solidFill>
                  <a:schemeClr val="tx1"/>
                </a:solidFill>
                <a:effectLst/>
                <a:uLnTx/>
                <a:uFillTx/>
                <a:latin typeface="+mj-lt"/>
                <a:ea typeface="+mj-ea"/>
                <a:cs typeface="+mj-cs"/>
              </a:rPr>
              <a:t>Όρχις (μικρός) ατροφικός,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mj-lt"/>
                <a:ea typeface="+mj-ea"/>
                <a:cs typeface="+mj-cs"/>
              </a:rPr>
              <a:t>τουλάχιστον  κατά το ήμισυ υαλοειδοποιημένος.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3448"/>
            <a:ext cx="9144000" cy="2160240"/>
          </a:xfrm>
        </p:spPr>
        <p:txBody>
          <a:bodyPr>
            <a:noAutofit/>
          </a:bodyPr>
          <a:lstStyle/>
          <a:p>
            <a:r>
              <a:rPr lang="el-GR" sz="2400" dirty="0" smtClean="0"/>
              <a:t>Σύνδρομο </a:t>
            </a:r>
            <a:r>
              <a:rPr lang="en-US" sz="2400" dirty="0" err="1" smtClean="0"/>
              <a:t>Prader</a:t>
            </a:r>
            <a:r>
              <a:rPr lang="en-US" sz="2400" dirty="0" smtClean="0"/>
              <a:t> – </a:t>
            </a:r>
            <a:r>
              <a:rPr lang="en-US" sz="2400" dirty="0" err="1" smtClean="0"/>
              <a:t>Willi</a:t>
            </a:r>
            <a:r>
              <a:rPr lang="el-GR" sz="2400" dirty="0" smtClean="0"/>
              <a:t> σε ενήλικα άρρενα</a:t>
            </a:r>
            <a:br>
              <a:rPr lang="el-GR" sz="2400" dirty="0" smtClean="0"/>
            </a:br>
            <a:r>
              <a:rPr lang="el-GR" sz="2400" dirty="0" smtClean="0"/>
              <a:t>( νευροαναπτυξιακή γενετική διαταραχή ).</a:t>
            </a:r>
            <a:r>
              <a:rPr lang="en-US" sz="2400" dirty="0" smtClean="0"/>
              <a:t/>
            </a:r>
            <a:br>
              <a:rPr lang="en-US" sz="2400" dirty="0" smtClean="0"/>
            </a:br>
            <a:r>
              <a:rPr lang="el-GR" sz="2400" dirty="0" err="1" smtClean="0"/>
              <a:t>Ταυτοποιήστε</a:t>
            </a:r>
            <a:r>
              <a:rPr lang="el-GR" sz="2400" dirty="0" smtClean="0"/>
              <a:t> το εικονιζόμενο πρότυπο (σε </a:t>
            </a:r>
            <a:r>
              <a:rPr lang="el-GR" sz="2400" dirty="0" err="1" smtClean="0"/>
              <a:t>μετεφηβικό</a:t>
            </a:r>
            <a:r>
              <a:rPr lang="el-GR" sz="2400" dirty="0" smtClean="0"/>
              <a:t> </a:t>
            </a:r>
            <a:r>
              <a:rPr lang="el-GR" sz="2400" dirty="0" err="1" smtClean="0"/>
              <a:t>όρχι</a:t>
            </a:r>
            <a:r>
              <a:rPr lang="el-GR" sz="2400" dirty="0" smtClean="0"/>
              <a:t>)</a:t>
            </a:r>
            <a:endParaRPr lang="el-GR" sz="2400" dirty="0"/>
          </a:p>
        </p:txBody>
      </p:sp>
      <p:pic>
        <p:nvPicPr>
          <p:cNvPr id="2050" name="Picture 2" descr="C:\Users\KAV-AGRO\Desktop\8005723.jpg"/>
          <p:cNvPicPr>
            <a:picLocks noChangeAspect="1" noChangeArrowheads="1"/>
          </p:cNvPicPr>
          <p:nvPr/>
        </p:nvPicPr>
        <p:blipFill>
          <a:blip r:embed="rId2" cstate="print"/>
          <a:srcRect/>
          <a:stretch>
            <a:fillRect/>
          </a:stretch>
        </p:blipFill>
        <p:spPr bwMode="auto">
          <a:xfrm>
            <a:off x="1142976" y="2204864"/>
            <a:ext cx="6858048" cy="4653136"/>
          </a:xfrm>
          <a:prstGeom prst="rect">
            <a:avLst/>
          </a:prstGeom>
          <a:noFill/>
        </p:spPr>
      </p:pic>
      <p:sp>
        <p:nvSpPr>
          <p:cNvPr id="4" name="1 - Τίτλος"/>
          <p:cNvSpPr txBox="1">
            <a:spLocks/>
          </p:cNvSpPr>
          <p:nvPr/>
        </p:nvSpPr>
        <p:spPr>
          <a:xfrm rot="10800000" flipV="1">
            <a:off x="0" y="980728"/>
            <a:ext cx="9144000" cy="1296144"/>
          </a:xfrm>
          <a:prstGeom prst="rect">
            <a:avLst/>
          </a:prstGeom>
        </p:spPr>
        <p:txBody>
          <a:bodyPr vert="horz" lIns="91440" tIns="45720" rIns="91440" bIns="45720" rtlCol="0" anchor="ctr">
            <a:noAutofit/>
          </a:bodyPr>
          <a:lstStyle/>
          <a:p>
            <a:pPr lvl="0" algn="ctr">
              <a:spcBef>
                <a:spcPct val="0"/>
              </a:spcBef>
              <a:defRPr/>
            </a:pPr>
            <a:r>
              <a:rPr kumimoji="0" lang="el-GR"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Αναστολή</a:t>
            </a:r>
            <a:r>
              <a:rPr kumimoji="0" lang="el-GR"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ωρίμανσης γεννητικών κυττάρων</a:t>
            </a:r>
            <a:r>
              <a:rPr kumimoji="0" lang="el-GR" b="0" i="0" u="none" strike="noStrike" kern="1200" cap="none" spc="0" normalizeH="0" noProof="0" dirty="0" smtClean="0">
                <a:ln>
                  <a:noFill/>
                </a:ln>
                <a:solidFill>
                  <a:schemeClr val="tx1"/>
                </a:solidFill>
                <a:effectLst/>
                <a:uLnTx/>
                <a:uFillTx/>
                <a:latin typeface="+mj-lt"/>
                <a:ea typeface="+mj-ea"/>
                <a:cs typeface="+mj-cs"/>
              </a:rPr>
              <a:t>. </a:t>
            </a:r>
            <a:r>
              <a:rPr kumimoji="0" lang="el-GR" sz="1600" b="0" i="0" u="none" strike="noStrike" kern="1200" cap="none" spc="0" normalizeH="0" noProof="0" dirty="0" smtClean="0">
                <a:ln>
                  <a:noFill/>
                </a:ln>
                <a:solidFill>
                  <a:schemeClr val="tx1"/>
                </a:solidFill>
                <a:effectLst/>
                <a:uLnTx/>
                <a:uFillTx/>
                <a:latin typeface="+mj-lt"/>
                <a:ea typeface="+mj-ea"/>
                <a:cs typeface="+mj-cs"/>
              </a:rPr>
              <a:t>Σε  </a:t>
            </a:r>
            <a:r>
              <a:rPr lang="el-GR" sz="1600" b="1" u="sng" dirty="0" smtClean="0">
                <a:latin typeface="+mj-lt"/>
                <a:ea typeface="+mj-ea"/>
                <a:cs typeface="+mj-cs"/>
              </a:rPr>
              <a:t>α</a:t>
            </a:r>
            <a:r>
              <a:rPr kumimoji="0" lang="el-GR" sz="1600" b="1" i="0" u="sng" strike="noStrike" kern="1200" cap="none" spc="0" normalizeH="0" noProof="0" dirty="0" smtClean="0">
                <a:ln>
                  <a:noFill/>
                </a:ln>
                <a:solidFill>
                  <a:schemeClr val="tx1"/>
                </a:solidFill>
                <a:effectLst/>
                <a:uLnTx/>
                <a:uFillTx/>
                <a:latin typeface="+mj-lt"/>
                <a:ea typeface="+mj-ea"/>
                <a:cs typeface="+mj-cs"/>
              </a:rPr>
              <a:t>ρκετά</a:t>
            </a:r>
            <a:r>
              <a:rPr kumimoji="0" lang="el-GR" sz="1600" b="0" i="0" u="none" strike="noStrike" kern="1200" cap="none" spc="0" normalizeH="0" noProof="0" dirty="0" smtClean="0">
                <a:ln>
                  <a:noFill/>
                </a:ln>
                <a:solidFill>
                  <a:schemeClr val="tx1"/>
                </a:solidFill>
                <a:effectLst/>
                <a:uLnTx/>
                <a:uFillTx/>
                <a:latin typeface="+mj-lt"/>
                <a:ea typeface="+mj-ea"/>
                <a:cs typeface="+mj-cs"/>
              </a:rPr>
              <a:t>  σωληνάρια </a:t>
            </a:r>
            <a:r>
              <a:rPr lang="el-GR" sz="1600" dirty="0" smtClean="0">
                <a:solidFill>
                  <a:srgbClr val="00B050"/>
                </a:solidFill>
                <a:effectLst>
                  <a:outerShdw blurRad="38100" dist="38100" dir="2700000" algn="tl">
                    <a:srgbClr val="000000">
                      <a:alpha val="43137"/>
                    </a:srgbClr>
                  </a:outerShdw>
                </a:effectLst>
                <a:latin typeface="+mj-lt"/>
                <a:ea typeface="+mj-ea"/>
                <a:cs typeface="+mj-cs"/>
              </a:rPr>
              <a:t>α</a:t>
            </a:r>
            <a:r>
              <a:rPr kumimoji="0" lang="el-GR" sz="1600" b="0" i="0" u="none" strike="noStrike" kern="1200" cap="none" spc="0" normalizeH="0" noProof="0" dirty="0" smtClean="0">
                <a:ln>
                  <a:noFill/>
                </a:ln>
                <a:solidFill>
                  <a:srgbClr val="00B050"/>
                </a:solidFill>
                <a:effectLst>
                  <a:outerShdw blurRad="38100" dist="38100" dir="2700000" algn="tl">
                    <a:srgbClr val="000000">
                      <a:alpha val="43137"/>
                    </a:srgbClr>
                  </a:outerShdw>
                </a:effectLst>
                <a:uLnTx/>
                <a:uFillTx/>
                <a:latin typeface="+mj-lt"/>
                <a:ea typeface="+mj-ea"/>
                <a:cs typeface="+mj-cs"/>
              </a:rPr>
              <a:t>ναγνωρίσιμα γεννητικά κύτταρα (σπερματογόνια) </a:t>
            </a:r>
            <a:r>
              <a:rPr kumimoji="0" lang="el-GR" sz="1600" b="0" i="0" u="none" strike="noStrike" kern="1200" cap="none" spc="0" normalizeH="0" noProof="0" dirty="0" smtClean="0">
                <a:ln>
                  <a:noFill/>
                </a:ln>
                <a:solidFill>
                  <a:schemeClr val="tx1"/>
                </a:solidFill>
                <a:effectLst/>
                <a:uLnTx/>
                <a:uFillTx/>
                <a:latin typeface="+mj-lt"/>
                <a:ea typeface="+mj-ea"/>
                <a:cs typeface="+mj-cs"/>
              </a:rPr>
              <a:t>με υποσημαινόμενα ίχνη ατελούς ωρίμανσης.  </a:t>
            </a:r>
            <a:r>
              <a:rPr kumimoji="0" lang="el-GR" sz="1600" b="0" i="0" u="none" strike="noStrike" kern="1200" cap="none" spc="0" normalizeH="0" dirty="0" smtClean="0">
                <a:ln>
                  <a:noFill/>
                </a:ln>
                <a:solidFill>
                  <a:schemeClr val="tx1"/>
                </a:solidFill>
                <a:effectLst/>
                <a:uLnTx/>
                <a:uFillTx/>
                <a:latin typeface="+mj-lt"/>
                <a:ea typeface="+mj-ea"/>
                <a:cs typeface="+mj-cs"/>
              </a:rPr>
              <a:t>Π</a:t>
            </a:r>
            <a:r>
              <a:rPr lang="el-GR" sz="1600" noProof="0" dirty="0" smtClean="0">
                <a:latin typeface="+mj-lt"/>
                <a:ea typeface="+mj-ea"/>
                <a:cs typeface="+mj-cs"/>
              </a:rPr>
              <a:t>αρά την αφθονία των ανευρισκόμενων  (</a:t>
            </a:r>
            <a:r>
              <a:rPr lang="el-GR" sz="1600" b="1" noProof="0" dirty="0" smtClean="0">
                <a:latin typeface="+mj-lt"/>
                <a:ea typeface="+mj-ea"/>
                <a:cs typeface="+mj-cs"/>
              </a:rPr>
              <a:t>ανώριμων</a:t>
            </a:r>
            <a:r>
              <a:rPr lang="el-GR" sz="1600" noProof="0" dirty="0" smtClean="0">
                <a:latin typeface="+mj-lt"/>
                <a:ea typeface="+mj-ea"/>
                <a:cs typeface="+mj-cs"/>
              </a:rPr>
              <a:t>) κυττάρων </a:t>
            </a:r>
            <a:r>
              <a:rPr lang="en-US" sz="1600" noProof="0" dirty="0" err="1" smtClean="0">
                <a:latin typeface="+mj-lt"/>
                <a:ea typeface="+mj-ea"/>
                <a:cs typeface="+mj-cs"/>
              </a:rPr>
              <a:t>Sertoli</a:t>
            </a:r>
            <a:r>
              <a:rPr lang="el-GR" sz="1600" dirty="0" smtClean="0">
                <a:latin typeface="+mj-lt"/>
                <a:ea typeface="+mj-ea"/>
                <a:cs typeface="+mj-cs"/>
              </a:rPr>
              <a:t>, </a:t>
            </a:r>
            <a:r>
              <a:rPr lang="el-GR" sz="1600" noProof="0" dirty="0" smtClean="0">
                <a:latin typeface="+mj-lt"/>
                <a:ea typeface="+mj-ea"/>
                <a:cs typeface="+mj-cs"/>
              </a:rPr>
              <a:t> στη γενική εικόνα </a:t>
            </a:r>
            <a:r>
              <a:rPr lang="el-GR" sz="1600" b="1" dirty="0" smtClean="0">
                <a:latin typeface="+mj-lt"/>
                <a:ea typeface="+mj-ea"/>
                <a:cs typeface="+mj-cs"/>
              </a:rPr>
              <a:t>δ</a:t>
            </a:r>
            <a:r>
              <a:rPr lang="el-GR" sz="1600" b="1" noProof="0" dirty="0" smtClean="0">
                <a:latin typeface="+mj-lt"/>
                <a:ea typeface="+mj-ea"/>
                <a:cs typeface="+mj-cs"/>
              </a:rPr>
              <a:t>εν</a:t>
            </a:r>
            <a:r>
              <a:rPr lang="el-GR" sz="1600" noProof="0" dirty="0" smtClean="0">
                <a:latin typeface="+mj-lt"/>
                <a:ea typeface="+mj-ea"/>
                <a:cs typeface="+mj-cs"/>
              </a:rPr>
              <a:t> επικρατούν </a:t>
            </a:r>
            <a:r>
              <a:rPr lang="el-GR" sz="1600" dirty="0" smtClean="0">
                <a:latin typeface="+mj-lt"/>
                <a:ea typeface="+mj-ea"/>
                <a:cs typeface="+mj-cs"/>
              </a:rPr>
              <a:t>τα </a:t>
            </a:r>
            <a:r>
              <a:rPr lang="el-GR" sz="1600" noProof="0" dirty="0" smtClean="0">
                <a:latin typeface="+mj-lt"/>
                <a:ea typeface="+mj-ea"/>
                <a:cs typeface="+mj-cs"/>
              </a:rPr>
              <a:t>σωληνάρια με κύτταρα </a:t>
            </a:r>
            <a:r>
              <a:rPr lang="en-US" sz="1600" dirty="0" smtClean="0">
                <a:latin typeface="+mj-lt"/>
                <a:ea typeface="+mj-ea"/>
                <a:cs typeface="+mj-cs"/>
              </a:rPr>
              <a:t>S</a:t>
            </a:r>
            <a:r>
              <a:rPr lang="en-US" sz="1600" noProof="0" dirty="0" err="1" smtClean="0">
                <a:latin typeface="+mj-lt"/>
                <a:ea typeface="+mj-ea"/>
                <a:cs typeface="+mj-cs"/>
              </a:rPr>
              <a:t>ertoli</a:t>
            </a:r>
            <a:r>
              <a:rPr lang="en-US" sz="1600" noProof="0" dirty="0" smtClean="0">
                <a:latin typeface="+mj-lt"/>
                <a:ea typeface="+mj-ea"/>
                <a:cs typeface="+mj-cs"/>
              </a:rPr>
              <a:t> </a:t>
            </a:r>
            <a:r>
              <a:rPr lang="el-GR" sz="1600" noProof="0" dirty="0" smtClean="0">
                <a:effectLst>
                  <a:outerShdw blurRad="38100" dist="38100" dir="2700000" algn="tl">
                    <a:srgbClr val="000000">
                      <a:alpha val="43137"/>
                    </a:srgbClr>
                  </a:outerShdw>
                </a:effectLst>
                <a:latin typeface="+mj-lt"/>
                <a:ea typeface="+mj-ea"/>
                <a:cs typeface="+mj-cs"/>
              </a:rPr>
              <a:t>μόνο,</a:t>
            </a:r>
            <a:r>
              <a:rPr lang="el-GR" sz="1600" dirty="0" smtClean="0"/>
              <a:t> οπότε δεν διαγιγνώσκουμε σύνδρομο από κύτταρα </a:t>
            </a:r>
            <a:r>
              <a:rPr lang="en-US" sz="1600" dirty="0" err="1" smtClean="0"/>
              <a:t>Sertoli</a:t>
            </a:r>
            <a:r>
              <a:rPr lang="en-US" sz="1600" dirty="0" smtClean="0"/>
              <a:t> </a:t>
            </a:r>
            <a:r>
              <a:rPr lang="el-GR" sz="1600" dirty="0" smtClean="0"/>
              <a:t>μόνο</a:t>
            </a:r>
            <a:r>
              <a:rPr lang="el-GR" sz="1600" noProof="0" dirty="0" smtClean="0">
                <a:latin typeface="+mj-lt"/>
                <a:ea typeface="+mj-ea"/>
                <a:cs typeface="+mj-cs"/>
              </a:rPr>
              <a:t>.</a:t>
            </a:r>
            <a:endParaRPr kumimoji="0" lang="el-GR" sz="16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4 - Δεξιό βέλος"/>
          <p:cNvSpPr/>
          <p:nvPr/>
        </p:nvSpPr>
        <p:spPr>
          <a:xfrm>
            <a:off x="6372200" y="3501008"/>
            <a:ext cx="576064" cy="2880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rot="19056433">
            <a:off x="6826036" y="3657548"/>
            <a:ext cx="576064" cy="2880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5 - Δεξιό βέλος"/>
          <p:cNvSpPr/>
          <p:nvPr/>
        </p:nvSpPr>
        <p:spPr>
          <a:xfrm rot="19056433">
            <a:off x="4093722" y="6014432"/>
            <a:ext cx="576064" cy="2880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5 - Δεξιό βέλος"/>
          <p:cNvSpPr/>
          <p:nvPr/>
        </p:nvSpPr>
        <p:spPr>
          <a:xfrm rot="19056433">
            <a:off x="4740919" y="6155657"/>
            <a:ext cx="576064" cy="30065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42984"/>
          </a:xfrm>
        </p:spPr>
        <p:txBody>
          <a:bodyPr>
            <a:normAutofit fontScale="90000"/>
          </a:bodyPr>
          <a:lstStyle/>
          <a:p>
            <a:r>
              <a:rPr lang="el-GR" dirty="0" smtClean="0"/>
              <a:t>Σύνδρομο </a:t>
            </a:r>
            <a:r>
              <a:rPr lang="en-US" dirty="0" smtClean="0"/>
              <a:t>del Castillo. T</a:t>
            </a:r>
            <a:r>
              <a:rPr lang="el-GR" dirty="0" err="1" smtClean="0"/>
              <a:t>αυτοποιήστε</a:t>
            </a:r>
            <a:r>
              <a:rPr lang="el-GR" dirty="0" smtClean="0"/>
              <a:t> το εικονιζόμενο πρότυπο.</a:t>
            </a:r>
            <a:endParaRPr lang="el-GR" dirty="0"/>
          </a:p>
        </p:txBody>
      </p:sp>
      <p:pic>
        <p:nvPicPr>
          <p:cNvPr id="3074" name="Picture 2" descr="C:\Users\KAV-AGRO\Desktop\8005788.jpg"/>
          <p:cNvPicPr>
            <a:picLocks noChangeAspect="1" noChangeArrowheads="1"/>
          </p:cNvPicPr>
          <p:nvPr/>
        </p:nvPicPr>
        <p:blipFill>
          <a:blip r:embed="rId2" cstate="print"/>
          <a:srcRect/>
          <a:stretch>
            <a:fillRect/>
          </a:stretch>
        </p:blipFill>
        <p:spPr bwMode="auto">
          <a:xfrm>
            <a:off x="1000100" y="2043629"/>
            <a:ext cx="7215238" cy="4814371"/>
          </a:xfrm>
          <a:prstGeom prst="rect">
            <a:avLst/>
          </a:prstGeom>
          <a:noFill/>
        </p:spPr>
      </p:pic>
      <p:sp>
        <p:nvSpPr>
          <p:cNvPr id="4" name="1 - Τίτλος"/>
          <p:cNvSpPr txBox="1">
            <a:spLocks/>
          </p:cNvSpPr>
          <p:nvPr/>
        </p:nvSpPr>
        <p:spPr>
          <a:xfrm>
            <a:off x="609600" y="1214422"/>
            <a:ext cx="8229600" cy="857256"/>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Σύνδρομο</a:t>
            </a:r>
            <a:r>
              <a:rPr kumimoji="0" lang="el-GR" sz="4400" b="0" i="0" u="none" strike="noStrike" kern="1200" cap="none" spc="0" normalizeH="0" noProof="0" dirty="0" smtClean="0">
                <a:ln>
                  <a:noFill/>
                </a:ln>
                <a:solidFill>
                  <a:schemeClr val="tx1"/>
                </a:solidFill>
                <a:effectLst/>
                <a:uLnTx/>
                <a:uFillTx/>
                <a:latin typeface="+mj-lt"/>
                <a:ea typeface="+mj-ea"/>
                <a:cs typeface="+mj-cs"/>
              </a:rPr>
              <a:t> από κύτταρα </a:t>
            </a:r>
            <a:r>
              <a:rPr kumimoji="0" lang="en-US" sz="4400" b="0" i="0" u="none" strike="noStrike" kern="1200" cap="none" spc="0" normalizeH="0" noProof="0" dirty="0" err="1" smtClean="0">
                <a:ln>
                  <a:noFill/>
                </a:ln>
                <a:solidFill>
                  <a:schemeClr val="tx1"/>
                </a:solidFill>
                <a:effectLst/>
                <a:uLnTx/>
                <a:uFillTx/>
                <a:latin typeface="+mj-lt"/>
                <a:ea typeface="+mj-ea"/>
                <a:cs typeface="+mj-cs"/>
              </a:rPr>
              <a:t>Sertoli</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μόνο - Απλασία γεννητικών κυττάρων</a:t>
            </a:r>
            <a:r>
              <a:rPr kumimoji="0" lang="el-GR"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Παντελής απουσία  εδώ τόσο των </a:t>
            </a:r>
            <a:r>
              <a:rPr kumimoji="0" lang="el-GR" sz="4400" b="0" i="0" u="none" strike="noStrike" kern="1200" cap="none" spc="0" normalizeH="0" noProof="0" dirty="0" err="1" smtClean="0">
                <a:ln>
                  <a:noFill/>
                </a:ln>
                <a:solidFill>
                  <a:schemeClr val="tx1"/>
                </a:solidFill>
                <a:effectLst/>
                <a:uLnTx/>
                <a:uFillTx/>
                <a:latin typeface="+mj-lt"/>
                <a:ea typeface="+mj-ea"/>
                <a:cs typeface="+mj-cs"/>
              </a:rPr>
              <a:t>σπερματογονίων</a:t>
            </a:r>
            <a:r>
              <a:rPr kumimoji="0" lang="el-GR" sz="4400" b="0" i="0" u="none" strike="noStrike" kern="1200" cap="none" spc="0" normalizeH="0" noProof="0" dirty="0" smtClean="0">
                <a:ln>
                  <a:noFill/>
                </a:ln>
                <a:solidFill>
                  <a:schemeClr val="tx1"/>
                </a:solidFill>
                <a:effectLst/>
                <a:uLnTx/>
                <a:uFillTx/>
                <a:latin typeface="+mj-lt"/>
                <a:ea typeface="+mj-ea"/>
                <a:cs typeface="+mj-cs"/>
              </a:rPr>
              <a:t> </a:t>
            </a:r>
            <a:endParaRPr kumimoji="0" lang="en-US" sz="4400" b="0" i="0" u="none" strike="noStrike" kern="1200" cap="none" spc="0" normalizeH="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noProof="0" dirty="0" smtClean="0">
                <a:ln>
                  <a:noFill/>
                </a:ln>
                <a:solidFill>
                  <a:schemeClr val="tx1"/>
                </a:solidFill>
                <a:effectLst/>
                <a:uLnTx/>
                <a:uFillTx/>
                <a:latin typeface="+mj-lt"/>
                <a:ea typeface="+mj-ea"/>
                <a:cs typeface="+mj-cs"/>
              </a:rPr>
              <a:t>όσο και κάθε μορφής ωριμάζοντος γεννητικού κυττάρου. </a:t>
            </a:r>
            <a:endParaRPr kumimoji="0" lang="el-GR" sz="44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500306"/>
            <a:ext cx="8229600" cy="3071834"/>
          </a:xfrm>
        </p:spPr>
        <p:txBody>
          <a:bodyPr>
            <a:normAutofit/>
          </a:bodyPr>
          <a:lstStyle/>
          <a:p>
            <a:r>
              <a:rPr lang="en-US" sz="2000" dirty="0" smtClean="0"/>
              <a:t>T</a:t>
            </a:r>
            <a:r>
              <a:rPr lang="el-GR" sz="2000" dirty="0" err="1" smtClean="0"/>
              <a:t>αυτοποιήστε</a:t>
            </a:r>
            <a:r>
              <a:rPr lang="el-GR" sz="2000" dirty="0" smtClean="0"/>
              <a:t> το εικονιζόμενο πρότυπο</a:t>
            </a:r>
            <a:endParaRPr lang="el-GR" sz="2000" dirty="0"/>
          </a:p>
        </p:txBody>
      </p:sp>
      <p:pic>
        <p:nvPicPr>
          <p:cNvPr id="4098" name="Picture 2" descr="C:\Users\KAV-AGRO\Desktop\8005804.jpg"/>
          <p:cNvPicPr>
            <a:picLocks noChangeAspect="1" noChangeArrowheads="1"/>
          </p:cNvPicPr>
          <p:nvPr/>
        </p:nvPicPr>
        <p:blipFill>
          <a:blip r:embed="rId2" cstate="print"/>
          <a:srcRect/>
          <a:stretch>
            <a:fillRect/>
          </a:stretch>
        </p:blipFill>
        <p:spPr bwMode="auto">
          <a:xfrm>
            <a:off x="857224" y="1829073"/>
            <a:ext cx="7358114" cy="5028927"/>
          </a:xfrm>
          <a:prstGeom prst="rect">
            <a:avLst/>
          </a:prstGeom>
          <a:noFill/>
        </p:spPr>
      </p:pic>
      <p:sp>
        <p:nvSpPr>
          <p:cNvPr id="4" name="1 - Τίτλος"/>
          <p:cNvSpPr txBox="1">
            <a:spLocks/>
          </p:cNvSpPr>
          <p:nvPr/>
        </p:nvSpPr>
        <p:spPr>
          <a:xfrm>
            <a:off x="609600" y="0"/>
            <a:ext cx="8229600" cy="11429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T</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αυτοποιήστε το εικονιζόμενο διάχυτο πρότυπο.</a:t>
            </a:r>
          </a:p>
        </p:txBody>
      </p:sp>
      <p:sp>
        <p:nvSpPr>
          <p:cNvPr id="5" name="1 - Τίτλος"/>
          <p:cNvSpPr txBox="1">
            <a:spLocks/>
          </p:cNvSpPr>
          <p:nvPr/>
        </p:nvSpPr>
        <p:spPr>
          <a:xfrm>
            <a:off x="762000" y="1000108"/>
            <a:ext cx="8229600" cy="785818"/>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effectLst>
                  <a:outerShdw blurRad="38100" dist="38100" dir="2700000" algn="tl">
                    <a:srgbClr val="000000">
                      <a:alpha val="43137"/>
                    </a:srgbClr>
                  </a:outerShdw>
                </a:effectLst>
                <a:latin typeface="+mj-lt"/>
                <a:ea typeface="+mj-ea"/>
                <a:cs typeface="+mj-cs"/>
              </a:rPr>
              <a:t>Αναστολή της ωρίμανσης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latin typeface="+mj-lt"/>
                <a:ea typeface="+mj-ea"/>
                <a:cs typeface="+mj-cs"/>
              </a:rPr>
              <a:t>στο επίπεδο του σπερματοκυττάρου.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885756"/>
          </a:xfrm>
        </p:spPr>
        <p:txBody>
          <a:bodyPr>
            <a:normAutofit fontScale="90000"/>
          </a:bodyPr>
          <a:lstStyle/>
          <a:p>
            <a:pPr lvl="0"/>
            <a:r>
              <a:rPr lang="el-GR" sz="2400" dirty="0" smtClean="0"/>
              <a:t>Μη αποφρακτική </a:t>
            </a:r>
            <a:r>
              <a:rPr lang="el-GR" sz="2400" dirty="0" err="1" smtClean="0"/>
              <a:t>αζωοσπερμία</a:t>
            </a:r>
            <a:r>
              <a:rPr lang="el-GR" sz="2400" dirty="0" smtClean="0"/>
              <a:t>. </a:t>
            </a:r>
            <a:r>
              <a:rPr lang="en-US" sz="2400" dirty="0" smtClean="0"/>
              <a:t>T</a:t>
            </a:r>
            <a:r>
              <a:rPr lang="el-GR" sz="2400" dirty="0" err="1"/>
              <a:t>αυτοποιήστε</a:t>
            </a:r>
            <a:r>
              <a:rPr lang="el-GR" sz="2400" dirty="0"/>
              <a:t> το εικονιζόμενο </a:t>
            </a:r>
            <a:r>
              <a:rPr lang="el-GR" sz="2400" dirty="0" smtClean="0"/>
              <a:t>πρότυπο.</a:t>
            </a:r>
            <a:r>
              <a:rPr lang="el-GR" sz="2400" dirty="0"/>
              <a:t/>
            </a:r>
            <a:br>
              <a:rPr lang="el-GR" sz="2400" dirty="0"/>
            </a:br>
            <a:endParaRPr lang="el-GR" sz="2400" dirty="0"/>
          </a:p>
        </p:txBody>
      </p:sp>
      <p:pic>
        <p:nvPicPr>
          <p:cNvPr id="5122" name="Picture 2" descr="C:\Users\KAV-AGRO\Desktop\8005810.jpg"/>
          <p:cNvPicPr>
            <a:picLocks noChangeAspect="1" noChangeArrowheads="1"/>
          </p:cNvPicPr>
          <p:nvPr/>
        </p:nvPicPr>
        <p:blipFill>
          <a:blip r:embed="rId2" cstate="print"/>
          <a:srcRect/>
          <a:stretch>
            <a:fillRect/>
          </a:stretch>
        </p:blipFill>
        <p:spPr bwMode="auto">
          <a:xfrm>
            <a:off x="1000100" y="1900628"/>
            <a:ext cx="7429552" cy="4957372"/>
          </a:xfrm>
          <a:prstGeom prst="rect">
            <a:avLst/>
          </a:prstGeom>
          <a:noFill/>
        </p:spPr>
      </p:pic>
      <p:sp>
        <p:nvSpPr>
          <p:cNvPr id="4" name="1 - Τίτλος"/>
          <p:cNvSpPr txBox="1">
            <a:spLocks/>
          </p:cNvSpPr>
          <p:nvPr/>
        </p:nvSpPr>
        <p:spPr>
          <a:xfrm>
            <a:off x="0" y="285728"/>
            <a:ext cx="9144000" cy="1571636"/>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500" dirty="0" smtClean="0">
                <a:latin typeface="+mj-lt"/>
                <a:ea typeface="+mj-ea"/>
                <a:cs typeface="+mj-cs"/>
              </a:rPr>
              <a:t>Αναστολή της ωρίμανσης στο επίπεδο της </a:t>
            </a:r>
            <a:r>
              <a:rPr lang="el-GR" sz="3500" spc="300" dirty="0" smtClean="0">
                <a:effectLst>
                  <a:outerShdw blurRad="38100" dist="38100" dir="2700000" algn="tl">
                    <a:srgbClr val="000000">
                      <a:alpha val="43137"/>
                    </a:srgbClr>
                  </a:outerShdw>
                </a:effectLst>
                <a:latin typeface="+mj-lt"/>
                <a:ea typeface="+mj-ea"/>
                <a:cs typeface="+mj-cs"/>
              </a:rPr>
              <a:t>στρογγυλής</a:t>
            </a:r>
            <a:r>
              <a:rPr lang="el-GR" sz="3500" dirty="0" smtClean="0">
                <a:latin typeface="+mj-lt"/>
                <a:ea typeface="+mj-ea"/>
                <a:cs typeface="+mj-cs"/>
              </a:rPr>
              <a:t> σπερματίδης σε ένα μόνο σωληνάριο (αριστερά).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500" dirty="0" smtClean="0">
                <a:latin typeface="+mj-lt"/>
                <a:ea typeface="+mj-ea"/>
                <a:cs typeface="+mj-cs"/>
              </a:rPr>
              <a:t>Παρακείμενο σωληνάριο με κύτταρα </a:t>
            </a:r>
            <a:r>
              <a:rPr lang="en-US" sz="3500" dirty="0" err="1" smtClean="0">
                <a:latin typeface="+mj-lt"/>
                <a:ea typeface="+mj-ea"/>
                <a:cs typeface="+mj-cs"/>
              </a:rPr>
              <a:t>Sertoli</a:t>
            </a:r>
            <a:r>
              <a:rPr lang="en-US" sz="3500" dirty="0" smtClean="0">
                <a:latin typeface="+mj-lt"/>
                <a:ea typeface="+mj-ea"/>
                <a:cs typeface="+mj-cs"/>
              </a:rPr>
              <a:t>  </a:t>
            </a:r>
            <a:r>
              <a:rPr lang="el-GR" sz="3500" dirty="0" smtClean="0">
                <a:latin typeface="+mj-lt"/>
                <a:ea typeface="+mj-ea"/>
                <a:cs typeface="+mj-cs"/>
              </a:rPr>
              <a:t>μόνο (δεξιά).</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500" dirty="0" smtClean="0">
                <a:latin typeface="+mj-lt"/>
                <a:ea typeface="+mj-ea"/>
                <a:cs typeface="+mj-cs"/>
              </a:rPr>
              <a:t> </a:t>
            </a:r>
            <a:r>
              <a:rPr lang="el-GR" sz="3500" b="1" dirty="0" smtClean="0">
                <a:effectLst>
                  <a:outerShdw blurRad="38100" dist="38100" dir="2700000" algn="tl">
                    <a:srgbClr val="000000">
                      <a:alpha val="43137"/>
                    </a:srgbClr>
                  </a:outerShdw>
                </a:effectLst>
                <a:latin typeface="+mj-lt"/>
                <a:ea typeface="+mj-ea"/>
                <a:cs typeface="+mj-cs"/>
              </a:rPr>
              <a:t>Σωληνάρια σαν το τελευταίο  </a:t>
            </a:r>
            <a:r>
              <a:rPr lang="el-GR" sz="3500" b="1" spc="300" dirty="0" smtClean="0">
                <a:effectLst>
                  <a:outerShdw blurRad="38100" dist="38100" dir="2700000" algn="tl">
                    <a:srgbClr val="000000">
                      <a:alpha val="43137"/>
                    </a:srgbClr>
                  </a:outerShdw>
                </a:effectLst>
                <a:latin typeface="+mj-lt"/>
                <a:ea typeface="+mj-ea"/>
                <a:cs typeface="+mj-cs"/>
              </a:rPr>
              <a:t>κυριαρχούν απόλυτα  </a:t>
            </a:r>
            <a:r>
              <a:rPr lang="el-GR" sz="3500" b="1" dirty="0" smtClean="0">
                <a:effectLst>
                  <a:outerShdw blurRad="38100" dist="38100" dir="2700000" algn="tl">
                    <a:srgbClr val="000000">
                      <a:alpha val="43137"/>
                    </a:srgbClr>
                  </a:outerShdw>
                </a:effectLst>
                <a:latin typeface="+mj-lt"/>
                <a:ea typeface="+mj-ea"/>
                <a:cs typeface="+mj-cs"/>
              </a:rPr>
              <a:t>στη συγκεκριμένη βιοψία. </a:t>
            </a:r>
            <a:r>
              <a:rPr lang="el-GR" sz="3500" dirty="0" smtClean="0">
                <a:latin typeface="+mj-lt"/>
                <a:ea typeface="+mj-ea"/>
                <a:cs typeface="+mj-cs"/>
              </a:rPr>
              <a:t> </a:t>
            </a:r>
            <a:r>
              <a:rPr lang="el-GR" sz="2800" dirty="0" smtClean="0">
                <a:effectLst>
                  <a:outerShdw blurRad="38100" dist="38100" dir="2700000" algn="tl">
                    <a:srgbClr val="000000">
                      <a:alpha val="43137"/>
                    </a:srgbClr>
                  </a:outerShdw>
                </a:effectLst>
                <a:latin typeface="+mj-lt"/>
                <a:ea typeface="+mj-ea"/>
                <a:cs typeface="+mj-cs"/>
              </a:rPr>
              <a:t>Άρα</a:t>
            </a:r>
            <a:r>
              <a:rPr lang="en-US" sz="28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u="sng" spc="600" dirty="0" smtClean="0">
                <a:effectLst>
                  <a:outerShdw blurRad="38100" dist="38100" dir="2700000" algn="tl">
                    <a:srgbClr val="000000">
                      <a:alpha val="43137"/>
                    </a:srgbClr>
                  </a:outerShdw>
                </a:effectLst>
                <a:latin typeface="+mj-lt"/>
                <a:ea typeface="+mj-ea"/>
                <a:cs typeface="+mj-cs"/>
              </a:rPr>
              <a:t>ΜΙΚΤΗ</a:t>
            </a:r>
            <a:r>
              <a:rPr lang="el-GR" sz="3600" b="1" spc="600" dirty="0" smtClean="0">
                <a:latin typeface="+mj-lt"/>
                <a:ea typeface="+mj-ea"/>
                <a:cs typeface="+mj-cs"/>
              </a:rPr>
              <a:t> ΕΙΚΟΝΑ ΤΟΥ ΤΥΠΟΥ ΤΗΣ ΥΠΟΠΛΑΣΙΑΣ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600" u="sng" spc="600" dirty="0" smtClean="0">
                <a:latin typeface="+mj-lt"/>
                <a:ea typeface="+mj-ea"/>
                <a:cs typeface="+mj-cs"/>
              </a:rPr>
              <a:t>Δεν</a:t>
            </a:r>
            <a:r>
              <a:rPr lang="el-GR" sz="2600" spc="600" dirty="0" smtClean="0">
                <a:latin typeface="+mj-lt"/>
                <a:ea typeface="+mj-ea"/>
                <a:cs typeface="+mj-cs"/>
              </a:rPr>
              <a:t> πρόκειται για υποσπερματογένεση,</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600" spc="600" dirty="0" smtClean="0">
                <a:latin typeface="+mj-lt"/>
                <a:ea typeface="+mj-ea"/>
                <a:cs typeface="+mj-cs"/>
              </a:rPr>
              <a:t> καθώς </a:t>
            </a:r>
            <a:r>
              <a:rPr lang="el-GR" sz="2600" b="1" u="sng" spc="600" dirty="0" smtClean="0">
                <a:latin typeface="+mj-lt"/>
                <a:ea typeface="+mj-ea"/>
                <a:cs typeface="+mj-cs"/>
              </a:rPr>
              <a:t>δεν</a:t>
            </a:r>
            <a:r>
              <a:rPr lang="el-GR" sz="2600" spc="600" dirty="0" smtClean="0">
                <a:latin typeface="+mj-lt"/>
                <a:ea typeface="+mj-ea"/>
                <a:cs typeface="+mj-cs"/>
              </a:rPr>
              <a:t> αναγνωρίζονται </a:t>
            </a:r>
            <a:r>
              <a:rPr lang="el-GR" sz="2600" spc="600" dirty="0" smtClean="0">
                <a:effectLst>
                  <a:outerShdw blurRad="38100" dist="38100" dir="2700000" algn="tl">
                    <a:srgbClr val="000000">
                      <a:alpha val="43137"/>
                    </a:srgbClr>
                  </a:outerShdw>
                </a:effectLst>
                <a:latin typeface="+mj-lt"/>
                <a:ea typeface="+mj-ea"/>
                <a:cs typeface="+mj-cs"/>
              </a:rPr>
              <a:t>με σιγουριά</a:t>
            </a:r>
            <a:r>
              <a:rPr lang="el-GR" sz="2600" spc="600" dirty="0" smtClean="0">
                <a:latin typeface="+mj-lt"/>
                <a:ea typeface="+mj-ea"/>
                <a:cs typeface="+mj-cs"/>
              </a:rPr>
              <a:t>  </a:t>
            </a:r>
            <a:r>
              <a:rPr lang="el-GR" sz="2600" spc="600" dirty="0" smtClean="0">
                <a:effectLst>
                  <a:outerShdw blurRad="38100" dist="38100" dir="2700000" algn="tl">
                    <a:srgbClr val="000000">
                      <a:alpha val="43137"/>
                    </a:srgbClr>
                  </a:outerShdw>
                </a:effectLst>
                <a:latin typeface="+mj-lt"/>
                <a:ea typeface="+mj-ea"/>
                <a:cs typeface="+mj-cs"/>
              </a:rPr>
              <a:t>ώριμες σπερματίδες. Αν κυριαρχούσαν σωληνάρια όπως αυτό στα αριστερά, θα αναφέραμε όψιμη αναστολή της ωρίμανσης, δίνοντας φυσικά και το ποσοστό των σωληναρίων με κύτταρα </a:t>
            </a:r>
            <a:r>
              <a:rPr lang="en-US" sz="2600" spc="600" dirty="0" err="1" smtClean="0">
                <a:effectLst>
                  <a:outerShdw blurRad="38100" dist="38100" dir="2700000" algn="tl">
                    <a:srgbClr val="000000">
                      <a:alpha val="43137"/>
                    </a:srgbClr>
                  </a:outerShdw>
                </a:effectLst>
                <a:latin typeface="+mj-lt"/>
                <a:ea typeface="+mj-ea"/>
                <a:cs typeface="+mj-cs"/>
              </a:rPr>
              <a:t>Sertoli</a:t>
            </a:r>
            <a:r>
              <a:rPr lang="en-US" sz="2600" spc="600" dirty="0" smtClean="0">
                <a:effectLst>
                  <a:outerShdw blurRad="38100" dist="38100" dir="2700000" algn="tl">
                    <a:srgbClr val="000000">
                      <a:alpha val="43137"/>
                    </a:srgbClr>
                  </a:outerShdw>
                </a:effectLst>
                <a:latin typeface="+mj-lt"/>
                <a:ea typeface="+mj-ea"/>
                <a:cs typeface="+mj-cs"/>
              </a:rPr>
              <a:t> </a:t>
            </a:r>
            <a:r>
              <a:rPr lang="el-GR" sz="2600" spc="600" dirty="0" smtClean="0">
                <a:effectLst>
                  <a:outerShdw blurRad="38100" dist="38100" dir="2700000" algn="tl">
                    <a:srgbClr val="000000">
                      <a:alpha val="43137"/>
                    </a:srgbClr>
                  </a:outerShdw>
                </a:effectLst>
                <a:latin typeface="+mj-lt"/>
                <a:ea typeface="+mj-ea"/>
                <a:cs typeface="+mj-cs"/>
              </a:rPr>
              <a:t>μόνο(το οποίο  όφειλε να είναι &lt;50%</a:t>
            </a:r>
            <a:r>
              <a:rPr lang="el-GR" sz="2600" spc="600" dirty="0" smtClean="0">
                <a:latin typeface="+mj-lt"/>
                <a:ea typeface="+mj-ea"/>
                <a:cs typeface="+mj-cs"/>
              </a:rPr>
              <a:t>). </a:t>
            </a:r>
            <a:endParaRPr kumimoji="0" lang="el-GR" sz="2600" i="0" u="none" strike="noStrike" kern="1200" cap="none" spc="60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lide(fromBottom)">
                                      <p:cBhvr>
                                        <p:cTn id="10" dur="500"/>
                                        <p:tgtEl>
                                          <p:spTgt spid="4">
                                            <p:txEl>
                                              <p:pRg st="1" end="1"/>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slide(fromBottom)">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slide(fromBottom)">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slide(fromBottom)">
                                      <p:cBhvr>
                                        <p:cTn id="23" dur="500"/>
                                        <p:tgtEl>
                                          <p:spTgt spid="4">
                                            <p:txEl>
                                              <p:pRg st="4" end="4"/>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slide(fromBottom)">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elds in the Month of June - Daubigny Charles-Francois "/>
          <p:cNvPicPr>
            <a:picLocks noChangeAspect="1" noChangeArrowheads="1"/>
          </p:cNvPicPr>
          <p:nvPr/>
        </p:nvPicPr>
        <p:blipFill>
          <a:blip r:embed="rId2" cstate="print"/>
          <a:srcRect/>
          <a:stretch>
            <a:fillRect/>
          </a:stretch>
        </p:blipFill>
        <p:spPr bwMode="auto">
          <a:xfrm>
            <a:off x="285720" y="1000108"/>
            <a:ext cx="8532406" cy="485778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Νεφέλη\Desktop\TESTICULAR BIOPSY\EIKONEΣ\Interstitial Cells Spermatogonia Interstitial Cells Sertoli c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1939"/>
            <a:ext cx="4846240" cy="3634680"/>
          </a:xfrm>
          <a:prstGeom prst="rect">
            <a:avLst/>
          </a:prstGeom>
          <a:noFill/>
          <a:extLst>
            <a:ext uri="{909E8E84-426E-40DD-AFC4-6F175D3DCCD1}">
              <a14:hiddenFill xmlns:a14="http://schemas.microsoft.com/office/drawing/2010/main">
                <a:solidFill>
                  <a:srgbClr val="FFFFFF"/>
                </a:solidFill>
              </a14:hiddenFill>
            </a:ext>
          </a:extLst>
        </p:spPr>
      </p:pic>
      <p:pic>
        <p:nvPicPr>
          <p:cNvPr id="133123" name="Picture 3" descr="C:\Users\Νεφέλη\Desktop\TESTICULAR BIOPSY\EIKONEΣ\Testis_histology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829" y="980728"/>
            <a:ext cx="3744416" cy="4680520"/>
          </a:xfrm>
          <a:prstGeom prst="rect">
            <a:avLst/>
          </a:prstGeom>
          <a:noFill/>
          <a:extLst>
            <a:ext uri="{909E8E84-426E-40DD-AFC4-6F175D3DCCD1}">
              <a14:hiddenFill xmlns:a14="http://schemas.microsoft.com/office/drawing/2010/main">
                <a:solidFill>
                  <a:srgbClr val="FFFFFF"/>
                </a:solidFill>
              </a14:hiddenFill>
            </a:ext>
          </a:extLst>
        </p:spPr>
      </p:pic>
      <p:pic>
        <p:nvPicPr>
          <p:cNvPr id="133124" name="Picture 4" descr="C:\Users\Νεφέλη\Desktop\TESTICULAR BIOPSY\EIKONEΣ\slide_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432" y="3858917"/>
            <a:ext cx="3888432" cy="29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78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822</TotalTime>
  <Words>5873</Words>
  <Application>Microsoft Office PowerPoint</Application>
  <PresentationFormat>Προβολή στην οθόνη (4:3)</PresentationFormat>
  <Paragraphs>389</Paragraphs>
  <Slides>87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87</vt:i4>
      </vt:variant>
    </vt:vector>
  </HeadingPairs>
  <TitlesOfParts>
    <vt:vector size="88" baseType="lpstr">
      <vt:lpstr>Office Theme</vt:lpstr>
      <vt:lpstr> Η συμβολή της ορχικής βιοψίας στη διερεύνηση της υπογονιμότητας στον άνδρα   Βιοψία όρχεως. Μορφολογικά  πρότυπα  συνοδά  υπογονιμότητας.  </vt:lpstr>
      <vt:lpstr>OΡΧΙΚΕΣ ΛΕΙΤΟΥΡΓΙΕΣ</vt:lpstr>
      <vt:lpstr>Η ΑΝΑΠΤΥΞΗ ΤΟΥ ΟΡΧΕΩΣ</vt:lpstr>
      <vt:lpstr>  Φυσιολογικός όρχις   προ της ήβης, σε 8χρονο αγόρι.  Τα σωληνάρια αποτελούνται πρωτίστως από  άωρα (ανώριμα) κύτταρα του Sertoli.   Μετρώνται δύο έως τέσσερα γεννητικά κύτταρα (σπερματογόνια) ανά σωληνάριο .  Μια  τέτοια εικόνα σε ενήλικα με μη συμπλεκόμενα, άωρα κύτταρα Sertoli,  απουσία ωρίμων κυττάρων Leydig   και απουσία περισωληναριακών ελαστικών ινών αποδίδεται σε προεφηβική απουσία ή ελλιπή έκκριση γοναδοτροπινών,   λόγω ανεπάρκειας της υπόφυσης ( π.χ. επί κρανιοφαρυγγιώματος) ή υπερβολικής παρουσίας ανδρογόνων.</vt:lpstr>
      <vt:lpstr>ΣΠΕΡΜΑΤΟΓΕΝΕΣΗ:  Η παραγωγή των γαμετών  του άρρενα ΣΠΕΡΜΙΟΓΕΝΕΣΗ :  Η μετατροπή-ωρίμανση των γαμετών του άρρενα σε κινούμενα σπερματοζωάρια. Η τελική ωρίμανση τελείται στην επιδιδυμίδα.</vt:lpstr>
      <vt:lpstr>ΜΟΡΦΟΛΟΓΙΑ ΓΕΝΝΗΤΙΚΩΝ ΚΥΤΤΑΡΩΝ</vt:lpstr>
      <vt:lpstr>ΙΣΤΟΛΟΓΙΑ  ΟΡΧΙΚΩΝ-ΣΠΕΡΜΑΤΙΚΩΝ ΣΩΛΗΝΑΡΙΩΝ</vt:lpstr>
      <vt:lpstr>Παρουσίαση του PowerPoint</vt:lpstr>
      <vt:lpstr>Παρουσίαση του PowerPoint</vt:lpstr>
      <vt:lpstr>Παρουσίαση του PowerPoint</vt:lpstr>
      <vt:lpstr> Τακτική ωρίμανση των γεννητικών κυττάρων (σπερματικού «επιθηλίου») από τη βάση προς τον κεντρικό αυλό του ορχικού σωληναρίου. Σπερματογόνια κατά μήκος της βασικής μεμβράνης,  (πρωτογενή και δευτερογενή) σπερματοκύτταρα,  σπερματίδες και σπερματοζωάρια.</vt:lpstr>
      <vt:lpstr>Φυσιολογική σπερματογένεση σε άτομο 34 ετών.</vt:lpstr>
      <vt:lpstr>0 αιματο-ορχικός φραγμός αφορίζει το βασικό από το προαύλιο διαμέρισμα.</vt:lpstr>
      <vt:lpstr>ΒΛΑΠΤΙΚΟΙ ΕΞΩΓΕΝΕΙΣ ΠΑΡΑΓΟΝΤΕΣ  ΓΙΑ ΤΑ ΣΠΕΡΜΑΤΟΖΩΑΡΙΑ</vt:lpstr>
      <vt:lpstr>ΑΝΔΡΙΚΗ ΥΠΟΓΟΝΙΜΟΤΗΤΑ</vt:lpstr>
      <vt:lpstr>ΠΡΟ ΤΗΣ ΟΡΧΙΚΗΣ ΒΙΟΨΙΑΣ</vt:lpstr>
      <vt:lpstr>ΕΝΔΕΙΞΕΙΣ ΒΙΟΨΙΑΣ ΟΡΧΕΩΣ </vt:lpstr>
      <vt:lpstr>Κρυψορχία :  Mη κάθοδος του όρχεως στο όσχεο και παραμονή του εντός της κοιλίας στη βουβωνική χώρα ή στο βουβωνικό πόρο. Αν δε γίνει έγκαιρη ορχεοπηξία, 35 φορές αυξημένος κίνδυνος νεοπλασίας. Εδώ, βιοψία όρχεως ενήλικα με ιστορικό κρυψορχίας.  Κακοήθη κύτταρα  in situ  νεοπλασίας γεννητικών κυττάρων.</vt:lpstr>
      <vt:lpstr>Ο ρόλος της αναρροφητικής βιοψίας διά λεπτής βελόνης ( FNA )</vt:lpstr>
      <vt:lpstr>Παρουσίαση του PowerPoint</vt:lpstr>
      <vt:lpstr>IΣΤΟΠΑΘΟΛΟΓΙΚΕΣ ΑΛΛΟΙΩΣΕΙΣ  ΣΥΝΔΕΟΜΕΝΕΣ ΜΕ ΥΠΟΓΟΝΙΜΟΤΗΤΑ</vt:lpstr>
      <vt:lpstr>AΛΛΟΙΩΣΕΙΣ ΣΤΟ ΣΠΕΡΜΑΤΙΚΟ ΕΠΙΘΗΛΙΟ : ΔΙΑΧΥΤΕΣ  Η  ΕΣΤΙΑΚΕΣ =  OΜΟΙΟΓΕΝΗΣ  Η ΑΝΟΜΟΙΟΓΕΝΗΣ   Η ΙΣΤΙΚΗ ΚΑΤΑΝΟΜΗ ΤΟΥΣ  Στις  εστιακές αλλοιώσεις καθορίζεται η αναλογία τους στο σύνολο των περικλειομένων σωληναρίων (π.χ. 20%)  ΠΙΘΑΝΗ ΔΙΑΚΡΙΣΗ  ΔΙΑΧΥΤΩΝ ΑΛΛΟΙΩΣΕΩΝ</vt:lpstr>
      <vt:lpstr>ΚΛΑΣΙΚΗ ΙΣΤΟΛΟΓΙΚΗ ΕΞΕΤΑΣΗ  ΟΡΧΙΚΟΥ ΠΑΡΕΓΧΥΜΑΤΟΣ</vt:lpstr>
      <vt:lpstr>ΙΣΤΟΛΟΓΙΚΑ ΠΡΟΤΥΠΑ ΟΡΧΙΚΟΥ ΠΑΡΕΓΧΥΜΑΤΟΣ  ΑΝΔΡΩΝ ΜΕ ΥΠΟΓΟΝΙΜΟΤΗΤΑ - Ι</vt:lpstr>
      <vt:lpstr>Φυσιολογική σπερματογένεση</vt:lpstr>
      <vt:lpstr>ΙΣΤΟΛΟΓΙΚΑ ΠΡΟΤΥΠΑ ΟΡΧΙΚΟΥ ΠΑΡΕΓΧΥΜΑΤΟΣ  ΑΝΔΡΩΝ ΜΕ ΥΠΟΓΟΝΙΜΟΤΗΤΑ – Ι ΕΝΕΡΓΟΣ (ΦΥΣΙΟΛΟΓΙΚΗ) ΣΠΕΡΜΑΤΟΓΕΝΕΣΗ </vt:lpstr>
      <vt:lpstr>Άρρην 28 ετών με αγενεσία σπερματικού πόρου. Ενεργός  (φυσιολογική) σπερματογένεση.</vt:lpstr>
      <vt:lpstr>ΒΑΣΙΚΑ ΙΣΤΟΠΑΘΟΛΟΓΙΚΑ ΠΡΟΤΥΠΑ ΟΡΧΙΚΟΥ ΠΑΡΕΓΧΥΜΑΤΟΣ ΑΝΔΡΩΝ ΜΕ ΥΠΟΓΟΝΙΜΟΤΗΤΑ</vt:lpstr>
      <vt:lpstr>ΣΥΜΠΕΡΑΣΜΑΤΑ ΙΣΤΟΛΟΓΙΚΗΣ ΕΞΕΤΑΣΗΣ ΟΡΧΙΚΩΝ ΒΙΟΨΙΩΝ ΣΕ ΑΡΡΕΝΕΣ ΜΕ ΑΖΩΟΣΠΕΡΜΙΑ ( πρακτικώς απουσία σπέρματος στο εκσπερμάτισμα)    ΕΝ ΤΗ ΑΠΟΥΣΙΑ ΕΝΔΟΚΡΙΝΙΚΩΝ ΑΝΩΜΑΛΙΩΝ</vt:lpstr>
      <vt:lpstr>ΕΥΡΗΜΑΤΑ ΟΡΧΙΚΗΣ ΒΙΟΨΙΑΣ ΕΠΙ ΑΖΩΟΣΠΕΡΜΙΑΣ ΛΟΓΩ ΕΝΔΟΚΡΙΝΙΚΩΝ ΑΝΩΜΑΛΙΩΝ  (ΟΡΧΙΚΗΣ ΑΝΕΠΑΡΚΕΙΑΣ) </vt:lpstr>
      <vt:lpstr>ΣΥΜΠΕΡΑΣΜΑΤΑ – ΕΥΡΗΜΑΤΑ ΙΣΤΟΛΟΓΙΚΗΣ ΕΞΕΤΑΣΗΣ ΟΡΧΙΚΩΝ ΒΙΟΨΙΩΝ ΣΕ ΑΡΡΕΝΕΣ ΜΕ ΟΛΙΓΟΣΠΕΡΜΙΑ  (&lt;20 εκατ. σπερματοζωάρια ανά εκσπερμάτιση)</vt:lpstr>
      <vt:lpstr>ΙΣΤΟΛΟΓΙΚΑ ΠΡΟΤΥΠΑ ΟΡΧΙΚΟΥ ΠΑΡΕΓΧΥΜΑΤΟΣ  ΑΝΔΡΩΝ ΜΕ ΥΠΟΓΟΝΙΜΟΤΗΤΑ - ΙΙ</vt:lpstr>
      <vt:lpstr>ΥΠΟΣΠΕΡΜΑΤΟΓΕΝΕΣΗ</vt:lpstr>
      <vt:lpstr>Αμιγής υποσπερματογένεση.  Μείωση όλων των μορφών γεννητικών κυττάρων. Μόλις υποσημαινόμενη παρουσία ώριμων σπερματίδων.</vt:lpstr>
      <vt:lpstr>Υποσπερματογένεση με τάση αποβολής/αποφολίδωσης   των πρωτογενών σπερματοκυττάρων.</vt:lpstr>
      <vt:lpstr>Παρουσίαση του PowerPoint</vt:lpstr>
      <vt:lpstr>ΔΙΑΧΥΤΕΣ ΑΛΛΟΙΩΣΕΙΣ ΕΠΙ ΔΙΑΤΑΡΑΧΩΝ ΤΗΣ ΣΠΕΡΜΑΤΟΓΕΝΕΣΗΣ  ΑΛΛΟΙΩΣΕΙΣ ΣΤΟ ΒΑΣΙΚΟ ΔΙΑΜΕΡΙΣΜΑ </vt:lpstr>
      <vt:lpstr>ΔΙΑΧΥΤΕΣ ΑΛΛΟΙΩΣΕΙΣ ΕΠΙ ΔΙΑΤΑΡΑΧΩΝ ΤΗΣ ΣΠΕΡΜΑΤΟΓΕΝΕΣΗΣ  ΑΛΛΟΙΩΣΕΙΣ ΣΤΟ ΠΡΟΑΥΛΙΟ ΔΙΑΜΕΡΙΣΜΑ </vt:lpstr>
      <vt:lpstr>   Υποσπερματογένεση:Ποικίλου βαθμού μείωση της διαμέτρου σωληναρίων και αυλών και γενική μείωση των γεννητικών κυττάρων παρά την οποία, όλα  τα τελευταία είναι αναγνωρίσιμα, συμπεριλαμβανομένων σπανίων ώριμων σπερματίδων. Οι τελευταίες διακρίνονται υπό μεγάλη μεγέθυνση με τους βαθυχρωματικούς, γωνιώδεις πυρήνες τους. (Συχνά μπορεί να συνυπάρχουν σκληρυσμένα σωληνάρια ή /και σωληνάρια περιέχοντα κύτταρα του Sertoli  μόνο)(Α-Η, Χ200).</vt:lpstr>
      <vt:lpstr>      Εστιακή παρουσία σωληναρίου με προβάλλουσα παρουσία κυττάρων Sertoli   σε φυσιολογικό λοιπό ορχικό παρέγχυμα (με φυσιολογική, πλήρη σπερματογένεση). Τίθεται υπό σκέψη  ένα  μικτό πρότυπο υποσπερματογένεσης στο οποίο  πρέπει να αναφερθεί η παρουσία των σωληναρίων με κύτταρα Sertoli μόνο, καθώς και να εξαχθεί  ένα σχετικό ποσοστό. ( Α-Η, Χ 200 )</vt:lpstr>
      <vt:lpstr>Παθολογικές  σπερματίδες, με στοιχεία ωρίμανσης  μεν, αλλά  με  ανώμαλα επιμηκυσμένες κεφαλές. </vt:lpstr>
      <vt:lpstr>Ασθενής 30 ετών με κιρσοκήλη. Υποσπερματογένεση.  Ήπια πάχυνση της βασικής μεμβράνης, απόσπαση/αποφολίδωση,  αταξία στην ωρίμανση. Αναγνώριση ώριμων σπερματίδων.</vt:lpstr>
      <vt:lpstr>ΥΠΟΣΠΕΡΜΑΤΟΓΕΝΕΣΗ  :  ΒΑΣΙΚΑ ΣΗΜΕΙΑ</vt:lpstr>
      <vt:lpstr>ΑΛΛΟΙΩΣΕΙΣ  ΤΟΣΟ ΣΤΟ ΒΑΣΙΚΟ ΟΣΟ ΚΑΙ ΣΤΟ ΠΡΟΑΥΛΙΟ ΔΙΑΜΕΡΙΣΜΑ </vt:lpstr>
      <vt:lpstr>ΙΣΤΟΛΟΓΙΚΑ ΠΡΟΤΥΠΑ ΟΡΧΙΚΟΥ ΠΑΡΕΓΧΥΜΑΤΟΣ  ΑΝΔΡΩΝ ΜΕ ΥΠΟΓΟΝΙΜΟΤΗΤΑ - ΙΙΙ</vt:lpstr>
      <vt:lpstr>Όρχις ενήλικα. Αποκατάσταση κρυψορχίας στην ηλικία των 2 ετών. Συνύπαρξη αναστολής της ωρίμανσης στο επίπεδο του σπερματοκυττάρου  ή της άωρης σπερματίδης και πλήρους, αν και μειωμένης σπερματογένεσης με ώριμες, επιμήκεις σπερματίδες.  Άρα: ΥΠΟΣΠΕΡΜΑΤΟΓΕΝΕΣΗ.</vt:lpstr>
      <vt:lpstr>Σπερματογενετική στάση ( αναστολή της ωρίμανσης ) στο επίπεδο/στάδιο  των σπερματογονίων/πρωτογενών σπερματοκυττάρων  (πρώιμη αναστολή) </vt:lpstr>
      <vt:lpstr>(Πλήρης, πρώιμη) Αναστολή ωρίμανσης στο στάδιο των σπερματογονίων  ή,  συνηθέστερα,  των πρωτογενών σπερματοκυττάρων  ( αίτια: ανεπάρκεια γοναδοτροπινών, βλάβη γεννητικών κυττάρων από χημειο- ή ακτινο-θεραπεία).</vt:lpstr>
      <vt:lpstr>  ( Πλήρης) Πρώιμη στάση της σπερματογένεσης σε νεαρό άρρενα, διερευνούμενο για υπογονιμότητα. Πολυάριθμα σπερματογόνια εγγύς της βασικής μεμβράνης, λίγα σπερματοκύτταρα . Απουσία ωρίμων σπερματίδων-σπερματοζωαρίων.Η πρώιμη αναστολή συνδυάζεται συχνότερα με γενετικές ανωμαλίες και η ανάκτηση της γονιμότητας είναι δυσχερέστερη συγκριτικά με την όψιμη αναστολή.</vt:lpstr>
      <vt:lpstr> Πολυάριθμα σπερματογόνια.Τα κύτταρα που προβάλλουν εγγύς της προαύλιας επιφάνειας του εν λόγω σωληναρίου είναι κύτταρα του Sertoli. Το εν λόγω πρότυπο ( της πρώιμης στάσης της σπερματογένεσης ) δυνητικώς προκαλείται και από τα αίτια της υποσπερματογένεσης όπως ακτινοβόληση, αλκυλιούντες παράγοντες, ανεπάρκεια γοναδοτροπινών.  Σε αμφοτερόπλευρη  (πλήρη) αναστολή της ωρίμανσης, στο σπερμοδιάγραμμα ανευρίσκεται συνήθως αζωοσπερμία.</vt:lpstr>
      <vt:lpstr>(Πλήρης) Πρώιμη αναστολή ωρίμανσης. Μικρά σωληνάρια. Διακρίνονται μόνο σπερματογόνια και σπερματοκύτταρα [α’ τάξης (πρωτογενή)].  Εκφυλισμένα κύτταρα, ενδοσωληναριακά, με ανώμαλους, πυκνούς πυρήνες.</vt:lpstr>
      <vt:lpstr> (Πλήρης) Σπερματογενετική στάση/αναστολή της ωρίμανσης.  Ποικιλία στη διάμετρο των σωληναρίων και των αυλών. Απουσία ωρίμων σπερματίδων.  Τα πρωτογενή σπερματοκύτταρα εξακολουθούν να προβάλλουν.  Διακρίνονται σπάνιες, άωρες σπερματίδες (όψιμη αναστολή).</vt:lpstr>
      <vt:lpstr>ΑΝΑΣΤΟΛΗ ΤΗΣ ΩΡΙΜΑΝΣΗΣ Στην πρώιμη μορφή, αυξημένα τα επίπεδα της FSH, μειωμένη η τεστοστερόνη  και μειωμένη πιθανότητα ανίχνευσης ωρίμων σπερματοζωαρίων  κατά την εξαγωγή σπέρματος απευθείας από τον όρχι.  </vt:lpstr>
      <vt:lpstr>ΑΝΑΣΤΟΛΗ ΤΗΣ ΩΡΙΜΑΝΣΗΣ  ΒΑΣΙΚΑ ΣΗΜΕΙΑ</vt:lpstr>
      <vt:lpstr>ΙΣΤΟΛΟΓΙΚΑ ΠΡΟΤΥΠΑ ΟΡΧΙΚΟΥ ΠΑΡΕΓΧΥΜΑΤΟΣ  ΑΝΔΡΩΝ ΜΕ ΥΠΟΓΟΝΙΜΟΤΗΤΑ - ΙV</vt:lpstr>
      <vt:lpstr>17χρονος κρύψορχις . Εν γένει κυρίαρχα σωληνάρια μόνο με ώριμα κύτταρα του Sertoli  αλλά ορισμένα και με σπερματοκύτταρα α’ τάξης (πρωτογενή) [δηλ. με αναστολή ωρίμανσης ). Άρα μικτή εικόνα προτύπων :  ΥΠΟΠΛΑΣΙΑ .   Επιπρόσθετα, σχηματισμός «αδενώματος» του Pick  (από άωρα κύτταρα του Sertoli).</vt:lpstr>
      <vt:lpstr>  «   Αδένωμα» του Pick επί κρυψορχίας.  Δεν πρόκειται για το υπό μελέτη σύνδρομο.  Μετά την ήβη, ο όρχις της παρατεινόμενης  κρυψορχίας αποτελείται από μικρά σκληρυσμένα σωληνάρια με παχυσμένες βασικές μεμβράνες και ίνωση στο διάμεσο υπόστρωμα. Συχνά σε τέτοιους όρχεις ανευρίσκονται οζία μικρών σωληναρίων που αποτελούνται από κύτταρα του Sertoli, γνωστά ως «αδενώματα» του Pick. Δεν πρόκειται για γνήσια νεοπλάσματα.  Σε μεγάλη μεγέθυνση, διακρίνονται οι υπερχρωμικοί πυρήνες των κυττάρων Sertoli,   κάθετα οριοθετημένοι ως προς τη βασική μεμβράνη.</vt:lpstr>
      <vt:lpstr>Υποποικιλίες συνδρόμου από κύτταρα Sertoli μόνο </vt:lpstr>
      <vt:lpstr>  Σύνδρομο από (ανώριμα) κύτταρα Sertoli μόνο. Εικόνα ανώριμου ορχικού παρεγχύματος  όπως προ της ήβης. Τα ανώριμα σωληνάρια περιέχουν προεφηβικής ποικιλίας,  ανώριμα κύτταρα του Sertoli με μικρότερα, τυχαία κατανεμημένα πυρήνια.  Τα  σπερματογόνια   δεν προβάλλουν,  σχεδόν δε διακρίνονται˙ απουσιάζει  δε κάθε ωρίμανση ( άρα απλασία γεννητικών κυττάρων).  Μόνο διάσπαρτα, τα κύτταρα του Leydig διακρίνονται στο διάμεσο υπόστρωμα.  Α-Η Χ200.</vt:lpstr>
      <vt:lpstr>  Βιοψία όρχεως από ασθενή με  υψηλά επίπεδα FSH, φυσιολογικό όγκο σπέρματος και αζωοσπερμία. Αναγνωρίζονται ορχικά σωληνάρια επενδυόμενα από (ώριμα) κύτταρα Sertoli μόνο, με εμφάνιση  «σαν να παρασύρονται από τον άνεμο».  Απλασία γεννητικών κυττάρων.</vt:lpstr>
      <vt:lpstr>  Απλασία γεννητικών κυττάρων.Τα  ώριμα κύτταρα του Sertoli  έχουν  ωοειδείς πυρήνες και στικτά πυρήνια. Στο εν λόγω σύνδρομο, τα κύτταρα του Leydig  είναι συνήθως φυσιολογικά σε εμφάνιση, αλλά μπορεί να δείχνουν περισσότερα  λόγω της ελαττωμένης διαμέτρου των σωληναρίων . Στα  αίτια του συνδρόμου από κύτταρα Sertoli μόνο  περιλαμβάνονται  η ανεπάρκεια γοναδοτροπινών,  η κρυψορχία,  η ιογενής ορχίτις, η ακτινοβόληση, η λήψη αλκυλιούντων παραγόντων και η ορμονοθεραπεία για καρκίνο του προστάτη αδένα.</vt:lpstr>
      <vt:lpstr> Σύνδρομο από κύτταρα Sertoli μόνο. Απλασία γεννητικών κυττάρων. Τα σωληνάρια έχουν μειωμένη διάμετρο και σε όλα  απουσιάζουν τα γεννητικά κύτταρα  και παρατηρούνται μεγάλα, ώριμα κύτταρα Sertoli. Τα κύτταρα του Leydig προβάλλουν στο διάμεσο υπόστρωμα  με εντονότατη παρουσία· ένα εύρημα απαντώμενο  σε ενήλικες με σύνδρομο Klinefelter, χωρίς ειδική σημασία. Α-Η Χ100.</vt:lpstr>
      <vt:lpstr>Σύνδρομο με κύτταρα Sertoli μόνο (Απλασία γεννητικών κυττάρων με αποκλειστική παρουσία ώριμων κυττάρων του Sertoli).</vt:lpstr>
      <vt:lpstr>Απλασία γεννητικών κυττάρων μετά θεραπεία για ΟΛΛ (αριστερά).  Δεξιά ιδιοπαθής. Προβάλλοντα  πυρήνια  (ώριμων) κυττάρων του Sertoli.  Κυματιστά πυρηνικά όρια. Κάθετη διάταξή τους προς τη βασική μεμβράνη.</vt:lpstr>
      <vt:lpstr>ΣΥΝΔΡΟΜΟ ΑΠΟ ΚΥΤΤΑΡΑ SERTOLI ΜΟΝΟ. ΒΑΣΙΚΑ ΣΗΜΕΙΑ</vt:lpstr>
      <vt:lpstr>ΙΣΤΟΛΟΓΙΚΑ ΠΡΟΤΥΠΑ ΟΡΧΙΚΟΥ ΠΑΡΕΓΧΥΜΑΤΟΣ  ΑΝΔΡΩΝ ΜΕ ΥΠΟΓΟΝΙΜΟΤΗΤΑ - V</vt:lpstr>
      <vt:lpstr>Μικτό πρότυπο. Απλασία γεννητικών κυττάρων και εστιακή σπερματογένεση. Ένα σωληνάριο επενδύεται μόνο από κύτταρα του Sertoli.  Στα άλλα διακρίνεται σπερματογένεση με ώριμες μορφές.  Άρα πρόκειται για υποσπερματογένεση.</vt:lpstr>
      <vt:lpstr>      Εστιακή παρουσία σωληναρίου με προβάλλουσα παρουσία κυττάρων Sertoli   σε φυσιολογικό λοιπό ορχικό παρέγχυμα με φυσιολογική, πλήρη σπερματογένεση. Τίθεται υπό σκέψη  ένα μικτό πρότυπο  υποσπερματογένεσης στο οποίο  πρέπει να αναφερθεί η παρουσία  των σωληναρίων με κύτταρα Sertoli μόνο, καθώς και να εξαχθεί  ένα σχετικό ποσοστό τους. ( Α-Η, Χ 200)</vt:lpstr>
      <vt:lpstr>ΙΣΤΟΛΟΓΙΚΑ ΠΡΟΤΥΠΑ ΟΡΧΙΚΟΥ ΠΑΡΕΓΧΥΜΑΤΟΣ  ΑΝΔΡΩΝ ΜΕ ΥΠΟΓΟΝΙΜΟΤΗΤΑ - VI</vt:lpstr>
      <vt:lpstr> Πλήρης  ατροφία και ίνωση.  Τα ατροφικά σωληνάρια διαθέτουν μια παχυσμένη, εσπειραμένη βασική μεμβράνη με υαλινώδη εμφάνιση πέριξ ενός αυλού που εν πολλοίς έχει αποφραχθεί από ινώδη ιστό. Υαλινοποιημένα σωληνάρια  με ελαστικές ίνες υποδηλώνουν υαλίνωση αναπτυχθείσα μετά την εφηβεία. Πρόκειται για το τελικό στάδιο μιας πλειάδας διεργασιών   που προκαλούν βλάβη στα ορχικά σωληνάρια (Α-Η, Χ200).   </vt:lpstr>
      <vt:lpstr>Υαλοειδοποίηση αρκετών ορχικών σωληναρίων</vt:lpstr>
      <vt:lpstr>Υαλοειδοποίηση σπερματικών σωληναρίων</vt:lpstr>
      <vt:lpstr>ΙΣΤΟΛΟΓΙΚΑ ΠΡΟΤΥΠΑ ΟΡΧΙΚΟΥ ΠΑΡΕΓΧΥΜΑΤΟΣ  ΑΝΔΡΩΝ ΜΕ ΥΠΟΓΟΝΙΜΟΤΗΤΑ -   ΜΙΚΤΑ ΠΡΟΤΥΠΑ</vt:lpstr>
      <vt:lpstr>ΕΣΤΙΑΚΕΣ (ΑΝΟΜΟΙΟΓΕΝΕΙΣ) ΑΛΛΟΙΩΣΕΙΣ ΕΠΙ ΔΙΑΤΑΡΑΧΩΝ ΤΗΣ ΣΠΕΡΜΑΤΟΓΕΝΕΣΗΣ =  ΜΙΚΤΗ ΑΤΡΟΦΙΑ</vt:lpstr>
      <vt:lpstr>ΤΡΟΠΟΠΟΙΗΜΕΝΗ ΚΛΙΜΑΚΑ ΔΙΑΒΑΘΜΙΣΗΣ ΚΑΤA JOHNSON</vt:lpstr>
      <vt:lpstr>ΑΡΧΕΣ ΜΙΚΡΟΣΚΟΠΗΣΗΣ: ΜΙΚΡΗ ΜΕΓΕΘΥΝΣΗ</vt:lpstr>
      <vt:lpstr>ΑΡΧΕΣ ΜΙΚΡΟΣΚΟΠΗΣΗΣ:MEΓΑΛΥΤΕΡΕΣ  ΜΕΓΕΘΥΝΣΕΙΣ</vt:lpstr>
      <vt:lpstr>ΔΙΑΓΝΩΣΤΙΚΟΣ ΑΛΓΟΡΙΘΜΟΣ  ΣΤΗ ΜΕΛΕΤΗ ΟΡΧΙΚΩΝ ΒΙΟΨΙΩΝ</vt:lpstr>
      <vt:lpstr>Υπό μέτρια ή μεγάλη μεγέθυνση ( Χ200-Χ400) καθορισμός τύπων και αναλογιών γεννητικών κυττάρων. Ομοιογενές πρότυπο</vt:lpstr>
      <vt:lpstr>Υπό μέτρια ή μεγάλη μεγέθυνση (Χ200-Χ400) καθορισμός τύπων και αναλογιών γεννητικών κυττάρων.  Μη ομοιογενές (μικτό) πρότυπο</vt:lpstr>
      <vt:lpstr> Διατύπωση τελικής διάγνωσης</vt:lpstr>
      <vt:lpstr>ΕΡΩΤΗΣΕΙΣ ΕΜΠΕΔΩΣΗΣ ΓΝΩΣΕΩΝ  Περιγράψτε την παρακάτω εικόνα του ορχικού παρεγχύματος από κρύψορχι.  </vt:lpstr>
      <vt:lpstr>Σύνδρομο Prader – Willi σε ενήλικα άρρενα ( νευροαναπτυξιακή γενετική διαταραχή ). Ταυτοποιήστε το εικονιζόμενο πρότυπο (σε μετεφηβικό όρχι)</vt:lpstr>
      <vt:lpstr>Σύνδρομο del Castillo. Tαυτοποιήστε το εικονιζόμενο πρότυπο.</vt:lpstr>
      <vt:lpstr>Tαυτοποιήστε το εικονιζόμενο πρότυπο</vt:lpstr>
      <vt:lpstr>Μη αποφρακτική αζωοσπερμία. Tαυτοποιήστε το εικονιζόμενο πρότυπο. </vt:lpstr>
      <vt:lpstr>Παρουσίαση του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Νεφέλη</cp:lastModifiedBy>
  <cp:revision>117</cp:revision>
  <dcterms:created xsi:type="dcterms:W3CDTF">2016-04-28T15:11:53Z</dcterms:created>
  <dcterms:modified xsi:type="dcterms:W3CDTF">2019-04-10T14:36:08Z</dcterms:modified>
</cp:coreProperties>
</file>