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63" r:id="rId16"/>
    <p:sldId id="275" r:id="rId17"/>
    <p:sldId id="276" r:id="rId18"/>
    <p:sldId id="257" r:id="rId19"/>
    <p:sldId id="258" r:id="rId20"/>
    <p:sldId id="259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15;&#953;&#974;&#961;&#947;&#959;&#962;%20&#928;&#955;&#949;&#953;&#972;&#962;\Desktop\&#928;&#945;&#955;&#953;&#940;_&#941;&#947;&#947;&#947;&#961;&#945;&#966;&#940;_&#956;&#959;&#965;\&#917;&#929;&#917;&#933;&#925;&#917;&#931;\&#931;&#964;&#945;&#952;&#972;&#960;&#959;&#965;&#955;&#959;&#965;_&#941;&#961;&#949;&#965;&#957;&#945;\Results_&#941;&#961;&#949;&#965;&#957;&#945;&#962;\freq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l-GR"/>
              </a:p>
            </c:txPr>
            <c:dLblPos val="outEnd"/>
            <c:showVal val="1"/>
            <c:showLeaderLines val="1"/>
          </c:dLbls>
          <c:cat>
            <c:strRef>
              <c:f>Sheet1!$I$14166:$I$14173</c:f>
              <c:strCache>
                <c:ptCount val="8"/>
                <c:pt idx="0">
                  <c:v>Εσωτερικό άλλης χώρας</c:v>
                </c:pt>
                <c:pt idx="1">
                  <c:v>Εσωτερικό στην Ελλάδα μη εξωτερικού ενδιαφέροντος</c:v>
                </c:pt>
                <c:pt idx="2">
                  <c:v>Εσωτερικό στην Ελλάδα αλλά εξωτερικού ενδιαφέροντος</c:v>
                </c:pt>
                <c:pt idx="3">
                  <c:v>Διμερές Ελλάδας άλλης χώρας</c:v>
                </c:pt>
                <c:pt idx="4">
                  <c:v>Διμερές άλλων χωρών αλλά ελληνικού ενδιαφέροντος</c:v>
                </c:pt>
                <c:pt idx="5">
                  <c:v>Διμερές άλλων χωρών αλλά όχι διμερούς ενδιαφέροντος</c:v>
                </c:pt>
                <c:pt idx="6">
                  <c:v>Πολυμερές ελληνικού ενδιαφέροντος</c:v>
                </c:pt>
                <c:pt idx="7">
                  <c:v>Πολυμερές μη ελληνικού ενδιαφέροντος</c:v>
                </c:pt>
              </c:strCache>
            </c:strRef>
          </c:cat>
          <c:val>
            <c:numRef>
              <c:f>Sheet1!$J$14166:$J$14173</c:f>
              <c:numCache>
                <c:formatCode>###0.0</c:formatCode>
                <c:ptCount val="8"/>
                <c:pt idx="0">
                  <c:v>7.3882450331125824</c:v>
                </c:pt>
                <c:pt idx="1">
                  <c:v>52.307533112582782</c:v>
                </c:pt>
                <c:pt idx="2">
                  <c:v>16.752897350993379</c:v>
                </c:pt>
                <c:pt idx="3">
                  <c:v>10.730546357615895</c:v>
                </c:pt>
                <c:pt idx="4">
                  <c:v>2.0902317880794703</c:v>
                </c:pt>
                <c:pt idx="5">
                  <c:v>1.6245860927152318</c:v>
                </c:pt>
                <c:pt idx="6">
                  <c:v>6.891556291390728</c:v>
                </c:pt>
                <c:pt idx="7">
                  <c:v>2.2144039735099335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>
        <c:manualLayout>
          <c:xMode val="edge"/>
          <c:yMode val="edge"/>
          <c:x val="0.63746395903100717"/>
          <c:y val="1.7364334070407942E-2"/>
          <c:w val="0.3325351415980235"/>
          <c:h val="0.96739497582705858"/>
        </c:manualLayout>
      </c:layout>
      <c:txPr>
        <a:bodyPr/>
        <a:lstStyle/>
        <a:p>
          <a:pPr>
            <a:defRPr sz="1050">
              <a:solidFill>
                <a:schemeClr val="bg1"/>
              </a:solidFill>
            </a:defRPr>
          </a:pPr>
          <a:endParaRPr lang="el-GR"/>
        </a:p>
      </c:txPr>
    </c:legend>
    <c:plotVisOnly val="1"/>
  </c:chart>
  <c:spPr>
    <a:solidFill>
      <a:schemeClr val="tx1"/>
    </a:solidFill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D1B1-FA2C-43DE-8E68-9830E8BED919}" type="datetimeFigureOut">
              <a:rPr lang="el-GR" smtClean="0"/>
              <a:pPr/>
              <a:t>8/5/2016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E4F1-EE32-4DEC-A91E-BC63EE9E31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D1B1-FA2C-43DE-8E68-9830E8BED919}" type="datetimeFigureOut">
              <a:rPr lang="el-GR" smtClean="0"/>
              <a:pPr/>
              <a:t>8/5/2016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E4F1-EE32-4DEC-A91E-BC63EE9E31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D1B1-FA2C-43DE-8E68-9830E8BED919}" type="datetimeFigureOut">
              <a:rPr lang="el-GR" smtClean="0"/>
              <a:pPr/>
              <a:t>8/5/2016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E4F1-EE32-4DEC-A91E-BC63EE9E31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D1B1-FA2C-43DE-8E68-9830E8BED919}" type="datetimeFigureOut">
              <a:rPr lang="el-GR" smtClean="0"/>
              <a:pPr/>
              <a:t>8/5/2016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E4F1-EE32-4DEC-A91E-BC63EE9E31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D1B1-FA2C-43DE-8E68-9830E8BED919}" type="datetimeFigureOut">
              <a:rPr lang="el-GR" smtClean="0"/>
              <a:pPr/>
              <a:t>8/5/2016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E4F1-EE32-4DEC-A91E-BC63EE9E31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D1B1-FA2C-43DE-8E68-9830E8BED919}" type="datetimeFigureOut">
              <a:rPr lang="el-GR" smtClean="0"/>
              <a:pPr/>
              <a:t>8/5/2016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E4F1-EE32-4DEC-A91E-BC63EE9E31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D1B1-FA2C-43DE-8E68-9830E8BED919}" type="datetimeFigureOut">
              <a:rPr lang="el-GR" smtClean="0"/>
              <a:pPr/>
              <a:t>8/5/2016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E4F1-EE32-4DEC-A91E-BC63EE9E31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D1B1-FA2C-43DE-8E68-9830E8BED919}" type="datetimeFigureOut">
              <a:rPr lang="el-GR" smtClean="0"/>
              <a:pPr/>
              <a:t>8/5/2016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E4F1-EE32-4DEC-A91E-BC63EE9E31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D1B1-FA2C-43DE-8E68-9830E8BED919}" type="datetimeFigureOut">
              <a:rPr lang="el-GR" smtClean="0"/>
              <a:pPr/>
              <a:t>8/5/2016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E4F1-EE32-4DEC-A91E-BC63EE9E31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D1B1-FA2C-43DE-8E68-9830E8BED919}" type="datetimeFigureOut">
              <a:rPr lang="el-GR" smtClean="0"/>
              <a:pPr/>
              <a:t>8/5/2016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E4F1-EE32-4DEC-A91E-BC63EE9E31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D1B1-FA2C-43DE-8E68-9830E8BED919}" type="datetimeFigureOut">
              <a:rPr lang="el-GR" smtClean="0"/>
              <a:pPr/>
              <a:t>8/5/2016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E4F1-EE32-4DEC-A91E-BC63EE9E31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CD1B1-FA2C-43DE-8E68-9830E8BED919}" type="datetimeFigureOut">
              <a:rPr lang="el-GR" smtClean="0"/>
              <a:pPr/>
              <a:t>8/5/2016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AE4F1-EE32-4DEC-A91E-BC63EE9E316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Περιφερειοποίηση</a:t>
            </a:r>
            <a:r>
              <a:rPr lang="el-GR" dirty="0" smtClean="0"/>
              <a:t> και </a:t>
            </a:r>
            <a:r>
              <a:rPr lang="el-GR" dirty="0" err="1" smtClean="0"/>
              <a:t>τοπικοποίηση</a:t>
            </a:r>
            <a:r>
              <a:rPr lang="el-GR" dirty="0" smtClean="0"/>
              <a:t> των ειδήσεων 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500570"/>
            <a:ext cx="6400800" cy="1352544"/>
          </a:xfrm>
        </p:spPr>
        <p:txBody>
          <a:bodyPr/>
          <a:lstStyle/>
          <a:p>
            <a:r>
              <a:rPr lang="el-GR" dirty="0" smtClean="0"/>
              <a:t>Καθηγητής Γιώργος </a:t>
            </a:r>
            <a:r>
              <a:rPr lang="el-GR" dirty="0" err="1" smtClean="0"/>
              <a:t>Πλειός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εσωστρέφεια σε </a:t>
            </a:r>
            <a:r>
              <a:rPr lang="el-GR" dirty="0" smtClean="0"/>
              <a:t>αριθμούς/6</a:t>
            </a:r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835696" y="1884763"/>
          <a:ext cx="4896544" cy="471258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578654"/>
                <a:gridCol w="2317890"/>
              </a:tblGrid>
              <a:tr h="2174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latin typeface="Arial"/>
                          <a:ea typeface="Times New Roman"/>
                          <a:cs typeface="Times New Roman"/>
                        </a:rPr>
                        <a:t>ΗΠΑ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Arial"/>
                          <a:ea typeface="Times New Roman"/>
                          <a:cs typeface="Times New Roman"/>
                        </a:rPr>
                        <a:t>ΤΟΥΡΚΙΑ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1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latin typeface="Arial"/>
                          <a:ea typeface="Times New Roman"/>
                          <a:cs typeface="Times New Roman"/>
                        </a:rPr>
                        <a:t>ΜΕΓΑΛΗ ΒΡΕΤΑΝΙΑ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Arial"/>
                          <a:ea typeface="Times New Roman"/>
                          <a:cs typeface="Times New Roman"/>
                        </a:rPr>
                        <a:t>ΓΑΛΛΙΑ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Arial"/>
                          <a:ea typeface="Times New Roman"/>
                          <a:cs typeface="Times New Roman"/>
                        </a:rPr>
                        <a:t>ΙΤΑΛΙΑ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latin typeface="Arial"/>
                          <a:ea typeface="Times New Roman"/>
                          <a:cs typeface="Times New Roman"/>
                        </a:rPr>
                        <a:t>ΡΩΣΙΑ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Arial"/>
                          <a:ea typeface="Times New Roman"/>
                          <a:cs typeface="Times New Roman"/>
                        </a:rPr>
                        <a:t>ΓΕΡΜΑΝΙΑ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Arial"/>
                          <a:ea typeface="Times New Roman"/>
                          <a:cs typeface="Times New Roman"/>
                        </a:rPr>
                        <a:t>ΚΥΠΡΟΣ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Arial"/>
                          <a:ea typeface="Times New Roman"/>
                          <a:cs typeface="Times New Roman"/>
                        </a:rPr>
                        <a:t>Ε.Ε.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Arial"/>
                          <a:ea typeface="Times New Roman"/>
                          <a:cs typeface="Times New Roman"/>
                        </a:rPr>
                        <a:t>FYROM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Arial"/>
                          <a:ea typeface="Times New Roman"/>
                          <a:cs typeface="Times New Roman"/>
                        </a:rPr>
                        <a:t>ΑΥΣΤΡΙΑ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latin typeface="Arial"/>
                          <a:ea typeface="Times New Roman"/>
                          <a:cs typeface="Times New Roman"/>
                        </a:rPr>
                        <a:t>ΙΣΡΑΗΛ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latin typeface="Arial"/>
                          <a:ea typeface="Times New Roman"/>
                          <a:cs typeface="Times New Roman"/>
                        </a:rPr>
                        <a:t>ΙΡΑΚ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latin typeface="Arial"/>
                          <a:ea typeface="Times New Roman"/>
                          <a:cs typeface="Times New Roman"/>
                        </a:rPr>
                        <a:t>ΚΙΝΑ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Arial"/>
                          <a:ea typeface="Times New Roman"/>
                          <a:cs typeface="Times New Roman"/>
                        </a:rPr>
                        <a:t>ΑΛΒΑΝΙΑ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latin typeface="Arial"/>
                          <a:ea typeface="Times New Roman"/>
                          <a:cs typeface="Times New Roman"/>
                        </a:rPr>
                        <a:t>ΙΡΑΝ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latin typeface="Arial"/>
                          <a:ea typeface="Times New Roman"/>
                          <a:cs typeface="Times New Roman"/>
                        </a:rPr>
                        <a:t>ΙΣΠΑΝΙΑ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latin typeface="Arial"/>
                          <a:ea typeface="Times New Roman"/>
                          <a:cs typeface="Times New Roman"/>
                        </a:rPr>
                        <a:t>ΠΑΛΑΙΣΤΙΝΗ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latin typeface="Arial"/>
                          <a:ea typeface="Times New Roman"/>
                          <a:cs typeface="Times New Roman"/>
                        </a:rPr>
                        <a:t>ΙΑΠΩΝΙΑ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latin typeface="Arial"/>
                          <a:ea typeface="Times New Roman"/>
                          <a:cs typeface="Times New Roman"/>
                        </a:rPr>
                        <a:t>ΛΙΒΑΝΟΣ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b="1">
                          <a:latin typeface="Arial"/>
                          <a:ea typeface="Times New Roman"/>
                          <a:cs typeface="Times New Roman"/>
                        </a:rPr>
                        <a:t>ΒΟΥΛΓΑΡΙΑ</a:t>
                      </a:r>
                      <a:endParaRPr lang="el-G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l-G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- TextBox"/>
          <p:cNvSpPr txBox="1"/>
          <p:nvPr/>
        </p:nvSpPr>
        <p:spPr>
          <a:xfrm>
            <a:off x="827584" y="1342509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latin typeface="+mj-lt"/>
              </a:rPr>
              <a:t>Οι χώρες </a:t>
            </a:r>
            <a:r>
              <a:rPr lang="el-GR" b="1" dirty="0" smtClean="0">
                <a:latin typeface="+mj-lt"/>
              </a:rPr>
              <a:t>που συνδέονται συχνότερα με τα γεγονότα των </a:t>
            </a:r>
            <a:r>
              <a:rPr lang="el-GR" b="1" dirty="0" smtClean="0">
                <a:latin typeface="+mj-lt"/>
              </a:rPr>
              <a:t>τηλεοπτικών ειδήσεων</a:t>
            </a:r>
            <a:endParaRPr lang="el-GR" b="1" dirty="0" smtClean="0">
              <a:latin typeface="+mj-lt"/>
            </a:endParaRPr>
          </a:p>
          <a:p>
            <a:endParaRPr lang="el-GR" b="1" dirty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22114"/>
          </a:xfrm>
        </p:spPr>
        <p:txBody>
          <a:bodyPr/>
          <a:lstStyle/>
          <a:p>
            <a:r>
              <a:rPr lang="el-GR" dirty="0" smtClean="0"/>
              <a:t>Η εσωστρέφεια σε </a:t>
            </a:r>
            <a:r>
              <a:rPr lang="el-GR" dirty="0" smtClean="0"/>
              <a:t>αριθμούς/7</a:t>
            </a:r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547666" y="1628797"/>
          <a:ext cx="5688630" cy="4964051"/>
        </p:xfrm>
        <a:graphic>
          <a:graphicData uri="http://schemas.openxmlformats.org/drawingml/2006/table">
            <a:tbl>
              <a:tblPr/>
              <a:tblGrid>
                <a:gridCol w="1198264"/>
                <a:gridCol w="587875"/>
                <a:gridCol w="1574339"/>
                <a:gridCol w="552852"/>
                <a:gridCol w="1299996"/>
                <a:gridCol w="475304"/>
              </a:tblGrid>
              <a:tr h="4175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j-lt"/>
                          <a:ea typeface="Times New Roman"/>
                          <a:cs typeface="Times New Roman"/>
                        </a:rPr>
                        <a:t>ΝΕΤ</a:t>
                      </a:r>
                      <a:endParaRPr lang="el-GR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endParaRPr lang="el-GR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j-lt"/>
                          <a:ea typeface="Times New Roman"/>
                          <a:cs typeface="Times New Roman"/>
                        </a:rPr>
                        <a:t>ALTER</a:t>
                      </a:r>
                      <a:endParaRPr lang="el-GR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endParaRPr lang="el-GR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j-lt"/>
                          <a:ea typeface="Times New Roman"/>
                          <a:cs typeface="Times New Roman"/>
                        </a:rPr>
                        <a:t>MEGA</a:t>
                      </a:r>
                      <a:endParaRPr lang="el-GR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endParaRPr lang="el-GR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ΕΛΛΑΔΑ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36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ΕΛΛΑΔΑ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36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EΛΛΑΔΑ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33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ΗΠΑ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32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Η.Π.Α.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22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ΤΟΥΡΚΙΑ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ΤΟΥΡΚΙΑ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ΤΟΥΡΚΙΑ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11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ΗΠΑ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13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Μ.ΒΡΕΤΑΝΙΑ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14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ΙΤΑΛΙΑ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ΓΑΛΛΙΑ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ΓΑΛΛΙΑ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11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ΒΡΕΤΑΝΙΑ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6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ΒΡΕΤΑΝΙΑ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6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ΡΩΣΙΑ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11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ΓΑΛΛΙΑ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ΓΕΡΜΑΝΙΑ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ΙΤΑΛΙΑ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9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Ε.Ε.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ΡΩΣΙΑ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ΙΣΡΑΗΛ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6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ΓΕΡΜΑΝΙΑ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4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ΙΤΑΛΙΑ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4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ΚΥΠΡΟΣ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6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ΚΙΝΑ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ΚΥΠΡΟΣ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4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ΑΥΣΤΡΙΑ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5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ΡΩΣΙΑ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Ε.Ε.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ΓΕΡΜΑΝΙΑ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4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ΟΛΛΑΝΔΙΑ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ΠΓΔΜ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ΠΑΛΑΙΣΤΙΝΗ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4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ΠΓΔΜ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ΑΥΣΤΡΙΑ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ΠΓΔΜ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4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ΚΥΠΡΟΣ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ΙΡΑΚ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ΙΡΑΚ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4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ΑΥΣΤΡΙΑ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endParaRPr lang="el-GR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ΙΑΠΩΝΙΑ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endParaRPr lang="el-GR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0710" marR="307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- TextBox"/>
          <p:cNvSpPr txBox="1"/>
          <p:nvPr/>
        </p:nvSpPr>
        <p:spPr>
          <a:xfrm>
            <a:off x="395536" y="1124744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latin typeface="+mj-lt"/>
              </a:rPr>
              <a:t>Οι χώρες </a:t>
            </a:r>
            <a:r>
              <a:rPr lang="el-GR" b="1" dirty="0" smtClean="0">
                <a:latin typeface="+mj-lt"/>
              </a:rPr>
              <a:t>που συνδέονται συχνότερα με τα γεγονότα των </a:t>
            </a:r>
            <a:r>
              <a:rPr lang="el-GR" b="1" dirty="0" smtClean="0">
                <a:latin typeface="+mj-lt"/>
              </a:rPr>
              <a:t>τηλεοπτικών ειδήσεων</a:t>
            </a:r>
            <a:endParaRPr lang="el-GR" b="1" dirty="0" smtClean="0">
              <a:latin typeface="+mj-lt"/>
            </a:endParaRPr>
          </a:p>
          <a:p>
            <a:endParaRPr lang="el-GR" b="1" dirty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εσωστρέφεια σε </a:t>
            </a:r>
            <a:r>
              <a:rPr lang="el-GR" dirty="0" smtClean="0"/>
              <a:t>αριθμούς/8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997152"/>
          </a:xfrm>
        </p:spPr>
        <p:txBody>
          <a:bodyPr>
            <a:noAutofit/>
          </a:bodyPr>
          <a:lstStyle/>
          <a:p>
            <a:r>
              <a:rPr lang="el-GR" sz="2800" dirty="0" smtClean="0"/>
              <a:t>Η εσωστρέφεια είναι μεγαλύτερη στα σχολιαστικά </a:t>
            </a:r>
            <a:r>
              <a:rPr lang="el-GR" sz="2800" dirty="0" smtClean="0"/>
              <a:t>δελτία</a:t>
            </a:r>
            <a:endParaRPr lang="el-GR" sz="2800" dirty="0" smtClean="0"/>
          </a:p>
          <a:p>
            <a:r>
              <a:rPr lang="el-GR" sz="2800" dirty="0" smtClean="0"/>
              <a:t>Η μορφική </a:t>
            </a:r>
            <a:r>
              <a:rPr lang="el-GR" sz="2800" dirty="0" smtClean="0"/>
              <a:t>διάρθρωση των διεθνών – εξωτερικών ειδήσεων μοιάζει με εκείνη των εξωτερικών ν ειδήσεων, αλλά όχι </a:t>
            </a:r>
            <a:r>
              <a:rPr lang="el-GR" sz="2800" dirty="0" smtClean="0"/>
              <a:t>απόλυτα</a:t>
            </a:r>
          </a:p>
          <a:p>
            <a:r>
              <a:rPr lang="el-GR" sz="2800" dirty="0" smtClean="0"/>
              <a:t>Όσο </a:t>
            </a:r>
            <a:r>
              <a:rPr lang="el-GR" sz="2800" dirty="0" smtClean="0"/>
              <a:t>απομακρύνονται οι ειδήσεις από τις σχέσεις της Ελλάδας με τις χώρες της περιοχής ή σημαντικά ζητήματα διεθνών σχέσεων, η δραματοποίηση μειώνεται</a:t>
            </a:r>
            <a:r>
              <a:rPr lang="el-GR" sz="2800" dirty="0" smtClean="0"/>
              <a:t> </a:t>
            </a:r>
            <a:endParaRPr lang="el-GR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εσωστρέφεια σε </a:t>
            </a:r>
            <a:r>
              <a:rPr lang="el-GR" dirty="0" smtClean="0"/>
              <a:t>αριθμούς/9</a:t>
            </a:r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467544" y="1844824"/>
          <a:ext cx="8280920" cy="4505795"/>
        </p:xfrm>
        <a:graphic>
          <a:graphicData uri="http://schemas.openxmlformats.org/drawingml/2006/table">
            <a:tbl>
              <a:tblPr/>
              <a:tblGrid>
                <a:gridCol w="3398902"/>
                <a:gridCol w="2442104"/>
                <a:gridCol w="2439914"/>
              </a:tblGrid>
              <a:tr h="10620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93" marR="65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latin typeface="Arial"/>
                          <a:ea typeface="Times New Roman"/>
                          <a:cs typeface="Times New Roman"/>
                        </a:rPr>
                        <a:t>Μέση τιμή Εικονιστικής δραματοποίησης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93" marR="65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latin typeface="Arial"/>
                          <a:ea typeface="Times New Roman"/>
                          <a:cs typeface="Times New Roman"/>
                        </a:rPr>
                        <a:t>Μέση τιμή Λεκτικής δραματοποίησης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93" marR="65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1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93" marR="65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Arial"/>
                          <a:ea typeface="Times New Roman"/>
                          <a:cs typeface="Times New Roman"/>
                        </a:rPr>
                        <a:t>Μέγιστη τιμή 40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93" marR="65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latin typeface="Arial"/>
                          <a:ea typeface="Times New Roman"/>
                          <a:cs typeface="Times New Roman"/>
                        </a:rPr>
                        <a:t>Μέγιστη τιμή 8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93" marR="65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latin typeface="Arial"/>
                          <a:ea typeface="Times New Roman"/>
                          <a:cs typeface="Times New Roman"/>
                        </a:rPr>
                        <a:t>Θέμα αμιγώς Ελληνικό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93" marR="65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Arial"/>
                          <a:ea typeface="Times New Roman"/>
                          <a:cs typeface="Times New Roman"/>
                        </a:rPr>
                        <a:t>13,6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93" marR="65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Arial"/>
                          <a:ea typeface="Times New Roman"/>
                          <a:cs typeface="Times New Roman"/>
                        </a:rPr>
                        <a:t>3,3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93" marR="65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88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Arial"/>
                          <a:ea typeface="Times New Roman"/>
                          <a:cs typeface="Times New Roman"/>
                        </a:rPr>
                        <a:t>Θέμα αμιγώς εσωτερικό άλλης χώρας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93" marR="65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Arial"/>
                          <a:ea typeface="Times New Roman"/>
                          <a:cs typeface="Times New Roman"/>
                        </a:rPr>
                        <a:t>11,6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93" marR="65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Arial"/>
                          <a:ea typeface="Times New Roman"/>
                          <a:cs typeface="Times New Roman"/>
                        </a:rPr>
                        <a:t>2,8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93" marR="65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88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Arial"/>
                          <a:ea typeface="Times New Roman"/>
                          <a:cs typeface="Times New Roman"/>
                        </a:rPr>
                        <a:t>Θέμα διμερές που αφορά την Ελλάδα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93" marR="65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Arial"/>
                          <a:ea typeface="Times New Roman"/>
                          <a:cs typeface="Times New Roman"/>
                        </a:rPr>
                        <a:t>13,4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93" marR="65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Arial"/>
                          <a:ea typeface="Times New Roman"/>
                          <a:cs typeface="Times New Roman"/>
                        </a:rPr>
                        <a:t>3,7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93" marR="65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Arial"/>
                          <a:ea typeface="Times New Roman"/>
                          <a:cs typeface="Times New Roman"/>
                        </a:rPr>
                        <a:t>Θέμα διμερές που δεν αφορά την Ελλάδα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93" marR="65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93" marR="65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Arial"/>
                          <a:ea typeface="Times New Roman"/>
                          <a:cs typeface="Times New Roman"/>
                        </a:rPr>
                        <a:t>2,9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93" marR="65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Arial"/>
                          <a:ea typeface="Times New Roman"/>
                          <a:cs typeface="Times New Roman"/>
                        </a:rPr>
                        <a:t>Θέμα πολυμερές που αφορά την Ελλάδα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93" marR="65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Arial"/>
                          <a:ea typeface="Times New Roman"/>
                          <a:cs typeface="Times New Roman"/>
                        </a:rPr>
                        <a:t>15,6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93" marR="65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Arial"/>
                          <a:ea typeface="Times New Roman"/>
                          <a:cs typeface="Times New Roman"/>
                        </a:rPr>
                        <a:t>4,2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93" marR="65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0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Arial"/>
                          <a:ea typeface="Times New Roman"/>
                          <a:cs typeface="Times New Roman"/>
                        </a:rPr>
                        <a:t>Θέμα πολυμερές που δεν αφορά την Ελλάδα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93" marR="65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93" marR="65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Arial"/>
                          <a:ea typeface="Times New Roman"/>
                          <a:cs typeface="Times New Roman"/>
                        </a:rPr>
                        <a:t>3,8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93" marR="650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Αιτίες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196752"/>
            <a:ext cx="8280920" cy="5472608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Εξωγενείς </a:t>
            </a:r>
          </a:p>
          <a:p>
            <a:pPr lvl="1"/>
            <a:r>
              <a:rPr lang="el-GR" dirty="0" smtClean="0"/>
              <a:t>Έντονη κοινωνική αλλαγή – και ως αποτέλεσμα παγκοσμιοποίησης (τα παγκόσμια ως τοπικά) </a:t>
            </a:r>
          </a:p>
          <a:p>
            <a:pPr lvl="1"/>
            <a:r>
              <a:rPr lang="el-GR" dirty="0" smtClean="0"/>
              <a:t>Η παγκοσμιοποίηση δεν καταργεί την τοπικότητα – το αντίθετο </a:t>
            </a:r>
          </a:p>
          <a:p>
            <a:r>
              <a:rPr lang="el-GR" dirty="0" smtClean="0"/>
              <a:t>Ενδογενείς </a:t>
            </a:r>
          </a:p>
          <a:p>
            <a:pPr lvl="1"/>
            <a:r>
              <a:rPr lang="el-GR" dirty="0" smtClean="0"/>
              <a:t>Οικονομικές:  </a:t>
            </a:r>
            <a:r>
              <a:rPr lang="el-GR" dirty="0" smtClean="0"/>
              <a:t>το κόστος διατήρησης </a:t>
            </a:r>
            <a:r>
              <a:rPr lang="el-GR" dirty="0" smtClean="0"/>
              <a:t>μεγάλου αριθμού ανταποκριτών στο </a:t>
            </a:r>
            <a:r>
              <a:rPr lang="el-GR" dirty="0" smtClean="0"/>
              <a:t>εξωτερικό</a:t>
            </a:r>
          </a:p>
          <a:p>
            <a:pPr lvl="1"/>
            <a:r>
              <a:rPr lang="el-GR" dirty="0" smtClean="0"/>
              <a:t>Πολιτιστικές: Η σημαντική παρουσία της παράδοσης, η καθυστέρηση στη διαδικασία </a:t>
            </a:r>
            <a:r>
              <a:rPr lang="el-GR" dirty="0" err="1" smtClean="0"/>
              <a:t>νεωτερίκευσης</a:t>
            </a:r>
            <a:endParaRPr lang="el-GR" dirty="0" smtClean="0"/>
          </a:p>
          <a:p>
            <a:pPr lvl="1"/>
            <a:r>
              <a:rPr lang="el-GR" dirty="0" smtClean="0"/>
              <a:t>Π</a:t>
            </a:r>
            <a:r>
              <a:rPr lang="el-GR" dirty="0" smtClean="0"/>
              <a:t>ολιτικές </a:t>
            </a:r>
            <a:r>
              <a:rPr lang="el-GR" dirty="0" smtClean="0"/>
              <a:t>– ιδεολογικές: </a:t>
            </a:r>
            <a:r>
              <a:rPr lang="el-GR" dirty="0" smtClean="0"/>
              <a:t>η εξάρτηση των ΜΜΕ από την πολιτική εξουσία</a:t>
            </a:r>
          </a:p>
          <a:p>
            <a:pPr lvl="2"/>
            <a:r>
              <a:rPr lang="el-GR" dirty="0" smtClean="0"/>
              <a:t>Ιδιαίτερα τα κρατικά ΜΜΕ</a:t>
            </a:r>
          </a:p>
          <a:p>
            <a:pPr lvl="2"/>
            <a:r>
              <a:rPr lang="el-GR" dirty="0" smtClean="0"/>
              <a:t>Ιδιαίτερα σε χώρες που ανήκουν στο Μεσογειακό μοντέλο </a:t>
            </a:r>
          </a:p>
          <a:p>
            <a:pPr lvl="1"/>
            <a:r>
              <a:rPr lang="el-GR" dirty="0" smtClean="0"/>
              <a:t>Οργανωτικές: </a:t>
            </a:r>
            <a:r>
              <a:rPr lang="el-GR" dirty="0" smtClean="0"/>
              <a:t>οι πρακτικές παραγωγής των ειδήσεων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72608"/>
          </a:xfrm>
        </p:spPr>
        <p:txBody>
          <a:bodyPr>
            <a:noAutofit/>
          </a:bodyPr>
          <a:lstStyle/>
          <a:p>
            <a:r>
              <a:rPr lang="en-GB" sz="1600" dirty="0" err="1" smtClean="0"/>
              <a:t>Gurevitch</a:t>
            </a:r>
            <a:r>
              <a:rPr lang="en-GB" sz="1600" dirty="0" smtClean="0"/>
              <a:t> </a:t>
            </a:r>
            <a:r>
              <a:rPr lang="en-GB" sz="1600" dirty="0" smtClean="0"/>
              <a:t>M. Levy M.,  </a:t>
            </a:r>
            <a:r>
              <a:rPr lang="en-GB" sz="1600" dirty="0" err="1" smtClean="0"/>
              <a:t>Roeh</a:t>
            </a:r>
            <a:r>
              <a:rPr lang="en-GB" sz="1600" dirty="0" smtClean="0"/>
              <a:t> </a:t>
            </a:r>
            <a:r>
              <a:rPr lang="el-GR" sz="1600" dirty="0" smtClean="0"/>
              <a:t>Ι</a:t>
            </a:r>
            <a:r>
              <a:rPr lang="en-GB" sz="1600" dirty="0" smtClean="0"/>
              <a:t>.,  ‘The Global Newsroom: Convergences and Diversities in the Globalisation of Television News’, </a:t>
            </a:r>
            <a:r>
              <a:rPr lang="el-GR" sz="1600" dirty="0" smtClean="0"/>
              <a:t>στο</a:t>
            </a:r>
            <a:r>
              <a:rPr lang="en-GB" sz="1600" dirty="0" smtClean="0"/>
              <a:t> Dahlgren </a:t>
            </a:r>
            <a:r>
              <a:rPr lang="en-US" sz="1600" dirty="0" smtClean="0"/>
              <a:t>P., </a:t>
            </a:r>
            <a:r>
              <a:rPr lang="en-GB" sz="1600" dirty="0" smtClean="0"/>
              <a:t>Sparks C. (</a:t>
            </a:r>
            <a:r>
              <a:rPr lang="en-GB" sz="1600" dirty="0" err="1" smtClean="0"/>
              <a:t>επιμ</a:t>
            </a:r>
            <a:r>
              <a:rPr lang="en-GB" sz="1600" dirty="0" smtClean="0"/>
              <a:t>.), </a:t>
            </a:r>
            <a:r>
              <a:rPr lang="en-GB" sz="1600" i="1" dirty="0" smtClean="0"/>
              <a:t>Communications and Citizenship: Journalism and the Public Sphere</a:t>
            </a:r>
            <a:r>
              <a:rPr lang="el-GR" sz="1600" i="1" dirty="0" smtClean="0"/>
              <a:t>ε</a:t>
            </a:r>
            <a:r>
              <a:rPr lang="en-GB" sz="1600" i="1" dirty="0" smtClean="0"/>
              <a:t> in the New Media Age</a:t>
            </a:r>
            <a:r>
              <a:rPr lang="en-GB" sz="1600" dirty="0" smtClean="0"/>
              <a:t>, (London: </a:t>
            </a:r>
            <a:r>
              <a:rPr lang="en-GB" sz="1600" dirty="0" err="1" smtClean="0"/>
              <a:t>Routledge</a:t>
            </a:r>
            <a:r>
              <a:rPr lang="en-GB" sz="1600" dirty="0" smtClean="0"/>
              <a:t>, 1991</a:t>
            </a:r>
            <a:r>
              <a:rPr lang="en-GB" sz="1600" dirty="0" smtClean="0"/>
              <a:t>)</a:t>
            </a:r>
            <a:endParaRPr lang="el-GR" sz="1600" dirty="0" smtClean="0"/>
          </a:p>
          <a:p>
            <a:r>
              <a:rPr lang="en-GB" sz="1600" dirty="0" smtClean="0"/>
              <a:t>Clausen </a:t>
            </a:r>
            <a:r>
              <a:rPr lang="en-US" sz="1600" dirty="0" smtClean="0"/>
              <a:t>L.</a:t>
            </a:r>
            <a:r>
              <a:rPr lang="en-GB" sz="1600" dirty="0" smtClean="0"/>
              <a:t>, (2004), </a:t>
            </a:r>
            <a:r>
              <a:rPr lang="en-US" sz="1600" dirty="0" smtClean="0"/>
              <a:t>“L</a:t>
            </a:r>
            <a:r>
              <a:rPr lang="en-GB" sz="1600" dirty="0" err="1" smtClean="0"/>
              <a:t>ocalizing</a:t>
            </a:r>
            <a:r>
              <a:rPr lang="en-GB" sz="1600" dirty="0" smtClean="0"/>
              <a:t> the global: ‘domestication’ processes in international news production</a:t>
            </a:r>
            <a:r>
              <a:rPr lang="en-US" sz="1600" dirty="0" smtClean="0"/>
              <a:t>”, </a:t>
            </a:r>
            <a:r>
              <a:rPr lang="en-GB" sz="1600" i="1" dirty="0" smtClean="0"/>
              <a:t>Media, Culture &amp; Society</a:t>
            </a:r>
            <a:r>
              <a:rPr lang="en-US" sz="1600" dirty="0" smtClean="0"/>
              <a:t>, 26(1): 25–44. </a:t>
            </a:r>
            <a:endParaRPr lang="el-GR" sz="1600" dirty="0" smtClean="0"/>
          </a:p>
          <a:p>
            <a:r>
              <a:rPr lang="en-US" sz="1600" dirty="0" err="1" smtClean="0"/>
              <a:t>Madger</a:t>
            </a:r>
            <a:r>
              <a:rPr lang="en-US" sz="1600" dirty="0" smtClean="0"/>
              <a:t> </a:t>
            </a:r>
            <a:r>
              <a:rPr lang="en-US" sz="1600" dirty="0" smtClean="0"/>
              <a:t>T., «</a:t>
            </a:r>
            <a:r>
              <a:rPr lang="en-US" sz="1600" dirty="0" err="1" smtClean="0"/>
              <a:t>Watcing</a:t>
            </a:r>
            <a:r>
              <a:rPr lang="en-US" sz="1600" dirty="0" smtClean="0"/>
              <a:t> what we say: Global communication in a time of fear”, </a:t>
            </a:r>
            <a:r>
              <a:rPr lang="el-GR" sz="1600" dirty="0" smtClean="0"/>
              <a:t>στο </a:t>
            </a:r>
            <a:r>
              <a:rPr lang="en-GB" sz="1600" dirty="0" err="1" smtClean="0"/>
              <a:t>Thussu</a:t>
            </a:r>
            <a:r>
              <a:rPr lang="en-GB" sz="1600" dirty="0" smtClean="0"/>
              <a:t> D.K., Freedman D., (</a:t>
            </a:r>
            <a:r>
              <a:rPr lang="el-GR" sz="1600" dirty="0" err="1" smtClean="0"/>
              <a:t>επιμ</a:t>
            </a:r>
            <a:r>
              <a:rPr lang="en-GB" sz="1600" dirty="0" smtClean="0"/>
              <a:t>.), </a:t>
            </a:r>
            <a:r>
              <a:rPr lang="en-GB" sz="1600" i="1" dirty="0" smtClean="0"/>
              <a:t>War and the Media</a:t>
            </a:r>
            <a:r>
              <a:rPr lang="en-GB" sz="1600" dirty="0" smtClean="0"/>
              <a:t>, (London: Sage, 2003).</a:t>
            </a:r>
            <a:endParaRPr lang="el-GR" sz="1600" dirty="0" smtClean="0"/>
          </a:p>
          <a:p>
            <a:r>
              <a:rPr lang="en-US" sz="1600" dirty="0" smtClean="0"/>
              <a:t>Lang K, Lang G.E., “How </a:t>
            </a:r>
            <a:r>
              <a:rPr lang="en-US" sz="1600" dirty="0" err="1" smtClean="0"/>
              <a:t>americans</a:t>
            </a:r>
            <a:r>
              <a:rPr lang="en-US" sz="1600" dirty="0" smtClean="0"/>
              <a:t> view the world: Media images and public knowledge, </a:t>
            </a:r>
            <a:r>
              <a:rPr lang="en-US" sz="1600" dirty="0" err="1" smtClean="0"/>
              <a:t>στο</a:t>
            </a:r>
            <a:r>
              <a:rPr lang="en-US" sz="1600" dirty="0" smtClean="0"/>
              <a:t> </a:t>
            </a:r>
            <a:r>
              <a:rPr lang="en-US" sz="1600" dirty="0" err="1" smtClean="0"/>
              <a:t>Tumber</a:t>
            </a:r>
            <a:r>
              <a:rPr lang="en-US" sz="1600" dirty="0" smtClean="0"/>
              <a:t> H. (</a:t>
            </a:r>
            <a:r>
              <a:rPr lang="en-US" sz="1600" dirty="0" err="1" smtClean="0"/>
              <a:t>ed</a:t>
            </a:r>
            <a:r>
              <a:rPr lang="en-US" sz="1600" dirty="0" smtClean="0"/>
              <a:t>), </a:t>
            </a:r>
            <a:r>
              <a:rPr lang="en-US" sz="1600" i="1" dirty="0" smtClean="0"/>
              <a:t>Media power, professionals and policies</a:t>
            </a:r>
            <a:r>
              <a:rPr lang="en-US" sz="1600" dirty="0" smtClean="0"/>
              <a:t>, London: </a:t>
            </a:r>
            <a:r>
              <a:rPr lang="en-US" sz="1600" dirty="0" err="1" smtClean="0"/>
              <a:t>Routledge</a:t>
            </a:r>
            <a:r>
              <a:rPr lang="en-US" sz="1600" dirty="0" smtClean="0"/>
              <a:t>, 2000 </a:t>
            </a:r>
            <a:r>
              <a:rPr lang="el-GR" sz="1600" dirty="0" smtClean="0"/>
              <a:t>.</a:t>
            </a:r>
            <a:endParaRPr lang="el-GR" sz="1600" dirty="0" smtClean="0"/>
          </a:p>
          <a:p>
            <a:r>
              <a:rPr lang="en-US" sz="1600" dirty="0" smtClean="0"/>
              <a:t>Utley </a:t>
            </a:r>
            <a:r>
              <a:rPr lang="en-US" sz="1600" dirty="0" smtClean="0"/>
              <a:t>G., “The shrinking of foreign news. From broadcast to narrowcast, </a:t>
            </a:r>
            <a:r>
              <a:rPr lang="en-US" sz="1600" i="1" dirty="0" smtClean="0"/>
              <a:t>Foreign Affairs</a:t>
            </a:r>
            <a:r>
              <a:rPr lang="en-US" sz="1600" dirty="0" smtClean="0"/>
              <a:t>, </a:t>
            </a:r>
            <a:r>
              <a:rPr lang="el-GR" sz="1600" dirty="0" err="1" smtClean="0"/>
              <a:t>τεύχ</a:t>
            </a:r>
            <a:r>
              <a:rPr lang="en-US" sz="1600" dirty="0" smtClean="0"/>
              <a:t>. 76(2), </a:t>
            </a:r>
            <a:r>
              <a:rPr lang="en-US" sz="1600" dirty="0" err="1" smtClean="0"/>
              <a:t>σελ</a:t>
            </a:r>
            <a:r>
              <a:rPr lang="en-US" sz="1600" dirty="0" smtClean="0"/>
              <a:t>. 2-10, </a:t>
            </a:r>
            <a:r>
              <a:rPr lang="en-US" sz="1600" dirty="0" smtClean="0"/>
              <a:t>1997</a:t>
            </a:r>
            <a:r>
              <a:rPr lang="el-GR" sz="1600" dirty="0" smtClean="0"/>
              <a:t>.</a:t>
            </a:r>
            <a:endParaRPr lang="el-GR" sz="1600" dirty="0" smtClean="0"/>
          </a:p>
          <a:p>
            <a:r>
              <a:rPr lang="en-US" sz="1600" dirty="0" err="1" smtClean="0"/>
              <a:t>Hoge</a:t>
            </a:r>
            <a:r>
              <a:rPr lang="en-GB" sz="1600" dirty="0" smtClean="0"/>
              <a:t>,</a:t>
            </a:r>
            <a:r>
              <a:rPr lang="en-US" sz="1600" dirty="0" smtClean="0"/>
              <a:t> J., “Foreign News: Who Gives a Damn?”, </a:t>
            </a:r>
            <a:r>
              <a:rPr lang="en-US" sz="1600" i="1" dirty="0" smtClean="0"/>
              <a:t>Columbia Journalism Review</a:t>
            </a:r>
            <a:r>
              <a:rPr lang="en-US" sz="1600" dirty="0" smtClean="0"/>
              <a:t>, τ</a:t>
            </a:r>
            <a:r>
              <a:rPr lang="el-GR" sz="1600" dirty="0" err="1" smtClean="0"/>
              <a:t>όμ</a:t>
            </a:r>
            <a:r>
              <a:rPr lang="en-GB" sz="1600" dirty="0" smtClean="0"/>
              <a:t>. 36</a:t>
            </a:r>
            <a:r>
              <a:rPr lang="en-US" sz="1600" dirty="0" smtClean="0"/>
              <a:t>:</a:t>
            </a:r>
            <a:r>
              <a:rPr lang="en-GB" sz="1600" dirty="0" smtClean="0"/>
              <a:t>48-52, 19</a:t>
            </a:r>
            <a:r>
              <a:rPr lang="en-US" sz="1600" dirty="0" smtClean="0"/>
              <a:t>97. </a:t>
            </a:r>
            <a:endParaRPr lang="el-GR" sz="1600" dirty="0" smtClean="0"/>
          </a:p>
          <a:p>
            <a:r>
              <a:rPr lang="en-US" sz="1600" dirty="0" err="1" smtClean="0"/>
              <a:t>Moisy</a:t>
            </a:r>
            <a:r>
              <a:rPr lang="en-US" sz="1600" dirty="0" smtClean="0"/>
              <a:t> C., «The foreign news flow in the information age”, Johan Shorenstein Center on the Press, Politics and Public Policy: Harvard University, 1996. </a:t>
            </a:r>
            <a:endParaRPr lang="el-GR" sz="1600" dirty="0" smtClean="0"/>
          </a:p>
          <a:p>
            <a:r>
              <a:rPr lang="el-GR" sz="1600" dirty="0" smtClean="0"/>
              <a:t>Παπαθανασόπουλος Σ., Η δύναμη της τηλεόρασης, Καστανιώτης, Αθήνα, 1997, σελ. 279-293.</a:t>
            </a:r>
          </a:p>
          <a:p>
            <a:r>
              <a:rPr lang="en-US" sz="1600" dirty="0" smtClean="0"/>
              <a:t>Wu Dennis H. “The World’s window to the world: An overview of 44 nation’s international news coverage”, in Paterson C., </a:t>
            </a:r>
            <a:r>
              <a:rPr lang="en-US" sz="1600" dirty="0" err="1" smtClean="0"/>
              <a:t>Sreberny</a:t>
            </a:r>
            <a:r>
              <a:rPr lang="en-US" sz="1600" dirty="0" smtClean="0"/>
              <a:t> A., International News in News Reporting in the Twenty-First Century, University of </a:t>
            </a:r>
            <a:r>
              <a:rPr lang="en-US" sz="1600" dirty="0" err="1" smtClean="0"/>
              <a:t>Luton</a:t>
            </a:r>
            <a:r>
              <a:rPr lang="en-US" sz="1600" dirty="0" smtClean="0"/>
              <a:t> Press, London, 2004.   </a:t>
            </a:r>
            <a:endParaRPr lang="el-GR" sz="1600" dirty="0" smtClean="0"/>
          </a:p>
          <a:p>
            <a:r>
              <a:rPr lang="en-US" sz="1600" dirty="0" smtClean="0"/>
              <a:t>Chapman </a:t>
            </a:r>
            <a:r>
              <a:rPr lang="el-GR" sz="1600" dirty="0" err="1" smtClean="0"/>
              <a:t>όπ</a:t>
            </a:r>
            <a:r>
              <a:rPr lang="en-US" sz="1600" dirty="0" smtClean="0"/>
              <a:t>.</a:t>
            </a:r>
            <a:r>
              <a:rPr lang="el-GR" sz="1600" dirty="0" smtClean="0"/>
              <a:t>π</a:t>
            </a:r>
            <a:r>
              <a:rPr lang="en-US" sz="1600" dirty="0" smtClean="0"/>
              <a:t>., </a:t>
            </a:r>
            <a:r>
              <a:rPr lang="en-US" sz="1600" dirty="0" err="1" smtClean="0"/>
              <a:t>Hoge</a:t>
            </a:r>
            <a:r>
              <a:rPr lang="en-GB" sz="1600" dirty="0" smtClean="0"/>
              <a:t>,</a:t>
            </a:r>
            <a:r>
              <a:rPr lang="en-US" sz="1600" dirty="0" smtClean="0"/>
              <a:t> J., “Foreign News: Who Gives a Damn?”</a:t>
            </a:r>
            <a:r>
              <a:rPr lang="en-GB" sz="1600" dirty="0" smtClean="0"/>
              <a:t>. </a:t>
            </a:r>
            <a:r>
              <a:rPr lang="en-US" sz="1600" i="1" dirty="0" smtClean="0"/>
              <a:t>Columbia Journalism Review</a:t>
            </a:r>
            <a:r>
              <a:rPr lang="en-US" sz="1600" dirty="0" smtClean="0"/>
              <a:t>, τ</a:t>
            </a:r>
            <a:r>
              <a:rPr lang="el-GR" sz="1600" dirty="0" err="1" smtClean="0"/>
              <a:t>όμ</a:t>
            </a:r>
            <a:r>
              <a:rPr lang="en-GB" sz="1600" dirty="0" smtClean="0"/>
              <a:t>. 36</a:t>
            </a:r>
            <a:r>
              <a:rPr lang="en-US" sz="1600" dirty="0" smtClean="0"/>
              <a:t>:</a:t>
            </a:r>
            <a:r>
              <a:rPr lang="en-GB" sz="1600" dirty="0" smtClean="0"/>
              <a:t>48-52, </a:t>
            </a:r>
            <a:r>
              <a:rPr lang="en-US" sz="1600" dirty="0" smtClean="0"/>
              <a:t>(</a:t>
            </a:r>
            <a:r>
              <a:rPr lang="en-GB" sz="1600" dirty="0" smtClean="0"/>
              <a:t>1997)</a:t>
            </a:r>
            <a:r>
              <a:rPr lang="en-US" sz="1600" dirty="0" smtClean="0"/>
              <a:t>.</a:t>
            </a:r>
            <a:endParaRPr lang="el-GR" sz="1600" dirty="0" smtClean="0"/>
          </a:p>
          <a:p>
            <a:endParaRPr lang="el-GR" sz="1600" dirty="0" smtClean="0"/>
          </a:p>
          <a:p>
            <a:pPr lvl="1"/>
            <a:endParaRPr lang="el-GR" sz="1400" dirty="0" smtClean="0"/>
          </a:p>
          <a:p>
            <a:pPr lvl="1"/>
            <a:endParaRPr lang="el-GR" sz="1400" dirty="0" smtClean="0"/>
          </a:p>
          <a:p>
            <a:pPr lvl="1"/>
            <a:endParaRPr lang="el-GR" sz="1400" dirty="0" smtClean="0"/>
          </a:p>
          <a:p>
            <a:pPr lvl="1"/>
            <a:endParaRPr lang="el-GR"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r>
              <a:rPr lang="el-GR" dirty="0" smtClean="0"/>
              <a:t>Ερωτήσεις?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Γενικά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97152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Στα αγγλικά</a:t>
            </a:r>
            <a:r>
              <a:rPr lang="en-US" dirty="0" smtClean="0"/>
              <a:t>, o</a:t>
            </a:r>
            <a:r>
              <a:rPr lang="el-GR" dirty="0" smtClean="0"/>
              <a:t> όρος </a:t>
            </a:r>
            <a:r>
              <a:rPr lang="en-US" dirty="0" smtClean="0"/>
              <a:t>domestication </a:t>
            </a:r>
            <a:r>
              <a:rPr lang="el-GR" dirty="0" smtClean="0"/>
              <a:t>χρησιμοποιείται επίσης για φυτά και ζώα  (</a:t>
            </a:r>
            <a:r>
              <a:rPr lang="en-US" dirty="0" smtClean="0"/>
              <a:t>plants – animals) </a:t>
            </a:r>
            <a:endParaRPr lang="el-GR" dirty="0" smtClean="0"/>
          </a:p>
          <a:p>
            <a:r>
              <a:rPr lang="el-GR" dirty="0" smtClean="0"/>
              <a:t>«Τοπικοποίηση</a:t>
            </a:r>
            <a:r>
              <a:rPr lang="el-GR" dirty="0" smtClean="0"/>
              <a:t>» </a:t>
            </a:r>
            <a:r>
              <a:rPr lang="el-GR" dirty="0" smtClean="0"/>
              <a:t>ή </a:t>
            </a:r>
            <a:r>
              <a:rPr lang="el-GR" dirty="0" err="1" smtClean="0"/>
              <a:t>εσωτερικοποίηση</a:t>
            </a:r>
            <a:r>
              <a:rPr lang="el-GR" dirty="0" smtClean="0"/>
              <a:t> (</a:t>
            </a:r>
            <a:r>
              <a:rPr lang="en-US" dirty="0" smtClean="0"/>
              <a:t>domestication of the </a:t>
            </a:r>
            <a:r>
              <a:rPr lang="en-US" dirty="0" smtClean="0"/>
              <a:t>news</a:t>
            </a:r>
            <a:r>
              <a:rPr lang="el-GR" dirty="0" smtClean="0"/>
              <a:t> </a:t>
            </a:r>
            <a:r>
              <a:rPr lang="el-GR" dirty="0" smtClean="0"/>
              <a:t>= διαδικασία δια της </a:t>
            </a:r>
            <a:r>
              <a:rPr lang="el-GR" dirty="0" smtClean="0"/>
              <a:t>οποίας </a:t>
            </a:r>
            <a:r>
              <a:rPr lang="el-GR" dirty="0" smtClean="0"/>
              <a:t>ορισμένες ειδήσεις </a:t>
            </a:r>
          </a:p>
          <a:p>
            <a:pPr lvl="1"/>
            <a:r>
              <a:rPr lang="el-GR" dirty="0" smtClean="0">
                <a:solidFill>
                  <a:srgbClr val="FFFF00"/>
                </a:solidFill>
              </a:rPr>
              <a:t>Επιλέγονται</a:t>
            </a:r>
            <a:r>
              <a:rPr lang="el-GR" dirty="0" smtClean="0"/>
              <a:t> </a:t>
            </a:r>
            <a:r>
              <a:rPr lang="el-GR" dirty="0" smtClean="0"/>
              <a:t>(ποσοτικό</a:t>
            </a:r>
            <a:r>
              <a:rPr lang="el-GR" dirty="0" smtClean="0"/>
              <a:t>)</a:t>
            </a:r>
          </a:p>
          <a:p>
            <a:pPr lvl="2"/>
            <a:r>
              <a:rPr lang="el-GR" dirty="0" smtClean="0"/>
              <a:t>μπορεί να αυξηθεί ή μειωθεί ο </a:t>
            </a:r>
            <a:r>
              <a:rPr lang="el-GR" dirty="0" smtClean="0"/>
              <a:t>αριθμός </a:t>
            </a:r>
            <a:r>
              <a:rPr lang="el-GR" dirty="0" smtClean="0"/>
              <a:t>των εξωτερικών ειδήσεων που μεταδίδονται, ή η </a:t>
            </a:r>
            <a:r>
              <a:rPr lang="el-GR" dirty="0" smtClean="0"/>
              <a:t>έκταση-διάρκειά τους ή και τα δυο </a:t>
            </a:r>
          </a:p>
          <a:p>
            <a:pPr lvl="1"/>
            <a:r>
              <a:rPr lang="el-GR" dirty="0" smtClean="0">
                <a:solidFill>
                  <a:srgbClr val="FFFF00"/>
                </a:solidFill>
              </a:rPr>
              <a:t>Οργανώνονται - προβάλλονται</a:t>
            </a:r>
            <a:r>
              <a:rPr lang="el-GR" dirty="0" smtClean="0"/>
              <a:t> </a:t>
            </a:r>
            <a:r>
              <a:rPr lang="el-GR" dirty="0" smtClean="0"/>
              <a:t>σε </a:t>
            </a:r>
            <a:r>
              <a:rPr lang="el-GR" dirty="0" smtClean="0"/>
              <a:t>ορισμένο εθνικό – τοπικό ακροατήριο) (ποιοτικό) </a:t>
            </a:r>
          </a:p>
          <a:p>
            <a:pPr lvl="2"/>
            <a:r>
              <a:rPr lang="el-GR" dirty="0" smtClean="0"/>
              <a:t>Ορισμένες ειδήσεις </a:t>
            </a:r>
            <a:r>
              <a:rPr lang="el-GR" dirty="0" smtClean="0"/>
              <a:t>επιλέγονται </a:t>
            </a:r>
            <a:r>
              <a:rPr lang="el-GR" dirty="0" smtClean="0"/>
              <a:t>ανάλογα </a:t>
            </a:r>
            <a:r>
              <a:rPr lang="el-GR" dirty="0" smtClean="0"/>
              <a:t>με το θεματικό τους περιεχόμενο, τη χώρα στην οποία συντελείται το γεγονός κ.ά.</a:t>
            </a:r>
            <a:endParaRPr lang="el-GR" dirty="0" smtClean="0"/>
          </a:p>
          <a:p>
            <a:r>
              <a:rPr lang="el-GR" dirty="0" smtClean="0"/>
              <a:t>Δυο πτυχές </a:t>
            </a:r>
          </a:p>
          <a:p>
            <a:pPr lvl="1"/>
            <a:r>
              <a:rPr lang="el-GR" dirty="0" smtClean="0">
                <a:solidFill>
                  <a:srgbClr val="FFFF00"/>
                </a:solidFill>
              </a:rPr>
              <a:t>Εσωστρέφεια </a:t>
            </a:r>
            <a:r>
              <a:rPr lang="el-GR" dirty="0" smtClean="0"/>
              <a:t>(ποσοτικό)</a:t>
            </a:r>
          </a:p>
          <a:p>
            <a:pPr lvl="1"/>
            <a:r>
              <a:rPr lang="el-GR" dirty="0" smtClean="0">
                <a:solidFill>
                  <a:srgbClr val="FFFF00"/>
                </a:solidFill>
              </a:rPr>
              <a:t>Προσαρμογή (&amp; επιλογή) στα τοπικά αφηγηματικά σχήματα </a:t>
            </a:r>
            <a:r>
              <a:rPr lang="el-GR" dirty="0" smtClean="0"/>
              <a:t>(ποιοτικό)</a:t>
            </a:r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Ορισμοί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Gurevitch</a:t>
            </a:r>
            <a:r>
              <a:rPr lang="el-GR" dirty="0" smtClean="0"/>
              <a:t>: διαδικασία </a:t>
            </a:r>
            <a:r>
              <a:rPr lang="el-GR" dirty="0" smtClean="0"/>
              <a:t>προσαρμογής ενός εξωτερικού γεγονότος στα εθνικά ή τοπικά, ιδεολογικά και πολιτιστικά κριτήρια ώστε να είναι κατανοητή από το αντίστοιχο </a:t>
            </a:r>
            <a:r>
              <a:rPr lang="el-GR" dirty="0" smtClean="0"/>
              <a:t>κοινό</a:t>
            </a:r>
          </a:p>
          <a:p>
            <a:r>
              <a:rPr lang="el-GR" dirty="0" err="1" smtClean="0"/>
              <a:t>Chapman</a:t>
            </a:r>
            <a:r>
              <a:rPr lang="el-GR" dirty="0" smtClean="0"/>
              <a:t>: υπερέχει </a:t>
            </a:r>
            <a:r>
              <a:rPr lang="el-GR" dirty="0" smtClean="0"/>
              <a:t>η τοπική οπτική στις εξωτερικές </a:t>
            </a:r>
            <a:r>
              <a:rPr lang="el-GR" dirty="0" smtClean="0"/>
              <a:t>ειδήσεις</a:t>
            </a:r>
          </a:p>
          <a:p>
            <a:r>
              <a:rPr lang="el-GR" dirty="0" err="1" smtClean="0"/>
              <a:t>Clausen</a:t>
            </a:r>
            <a:r>
              <a:rPr lang="el-GR" dirty="0" smtClean="0"/>
              <a:t>:  η </a:t>
            </a:r>
            <a:r>
              <a:rPr lang="el-GR" dirty="0" err="1" smtClean="0"/>
              <a:t>εσωτερικοποίηση</a:t>
            </a:r>
            <a:r>
              <a:rPr lang="el-GR" dirty="0" smtClean="0"/>
              <a:t> </a:t>
            </a:r>
            <a:r>
              <a:rPr lang="el-GR" dirty="0" smtClean="0"/>
              <a:t>είναι </a:t>
            </a:r>
            <a:endParaRPr lang="el-GR" dirty="0" smtClean="0"/>
          </a:p>
          <a:p>
            <a:pPr lvl="1"/>
            <a:r>
              <a:rPr lang="el-GR" dirty="0" smtClean="0"/>
              <a:t>από </a:t>
            </a:r>
            <a:r>
              <a:rPr lang="el-GR" dirty="0" smtClean="0"/>
              <a:t>τη μια </a:t>
            </a:r>
            <a:r>
              <a:rPr lang="el-GR" dirty="0" smtClean="0"/>
              <a:t>η διαδικασία </a:t>
            </a:r>
            <a:r>
              <a:rPr lang="el-GR" dirty="0" smtClean="0"/>
              <a:t>της τοπικής προσαρμογής του </a:t>
            </a:r>
            <a:r>
              <a:rPr lang="el-GR" dirty="0" smtClean="0"/>
              <a:t>παγκόσμιου</a:t>
            </a:r>
          </a:p>
          <a:p>
            <a:pPr lvl="1"/>
            <a:r>
              <a:rPr lang="el-GR" dirty="0" smtClean="0"/>
              <a:t>και από την άλλη </a:t>
            </a:r>
            <a:r>
              <a:rPr lang="el-GR" dirty="0" smtClean="0"/>
              <a:t>η </a:t>
            </a:r>
            <a:r>
              <a:rPr lang="el-GR" dirty="0" smtClean="0"/>
              <a:t>παγκόσμια διάδοση του τοπικού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εσωστρέφεια σε αριθμούς/1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525658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USA </a:t>
            </a:r>
          </a:p>
          <a:p>
            <a:pPr lvl="1"/>
            <a:r>
              <a:rPr lang="el-GR" dirty="0" smtClean="0"/>
              <a:t>2001</a:t>
            </a:r>
            <a:r>
              <a:rPr lang="en-US" dirty="0" smtClean="0"/>
              <a:t>: </a:t>
            </a:r>
            <a:r>
              <a:rPr lang="el-GR" dirty="0" smtClean="0"/>
              <a:t>1983-1998</a:t>
            </a:r>
            <a:r>
              <a:rPr lang="en-US" dirty="0" smtClean="0"/>
              <a:t>, </a:t>
            </a:r>
            <a:r>
              <a:rPr lang="el-GR" dirty="0" smtClean="0"/>
              <a:t>το </a:t>
            </a:r>
            <a:r>
              <a:rPr lang="en-US" dirty="0" smtClean="0"/>
              <a:t>% </a:t>
            </a:r>
            <a:r>
              <a:rPr lang="el-GR" dirty="0" smtClean="0"/>
              <a:t>των </a:t>
            </a:r>
            <a:r>
              <a:rPr lang="el-GR" dirty="0" smtClean="0"/>
              <a:t>διεθνών ειδήσεων στις </a:t>
            </a:r>
            <a:r>
              <a:rPr lang="el-GR" dirty="0" smtClean="0"/>
              <a:t>εφημερίδες </a:t>
            </a:r>
            <a:r>
              <a:rPr lang="el-GR" dirty="0" smtClean="0"/>
              <a:t>μειώθηκε </a:t>
            </a:r>
            <a:endParaRPr lang="en-US" dirty="0" smtClean="0"/>
          </a:p>
          <a:p>
            <a:pPr lvl="1"/>
            <a:r>
              <a:rPr lang="el-GR" dirty="0" smtClean="0"/>
              <a:t>1996-1997</a:t>
            </a:r>
            <a:r>
              <a:rPr lang="en-US" dirty="0" smtClean="0"/>
              <a:t>: </a:t>
            </a:r>
            <a:r>
              <a:rPr lang="el-GR" dirty="0" smtClean="0"/>
              <a:t>Μείωση </a:t>
            </a:r>
            <a:r>
              <a:rPr lang="el-GR" dirty="0" smtClean="0"/>
              <a:t>του χρόνου </a:t>
            </a:r>
            <a:r>
              <a:rPr lang="el-GR" dirty="0" smtClean="0"/>
              <a:t>για εξωτερικά </a:t>
            </a:r>
            <a:r>
              <a:rPr lang="el-GR" dirty="0" smtClean="0"/>
              <a:t>γεγονότα στα αμερικανικά </a:t>
            </a:r>
            <a:r>
              <a:rPr lang="en-US" dirty="0" smtClean="0"/>
              <a:t>TV </a:t>
            </a:r>
            <a:r>
              <a:rPr lang="el-GR" dirty="0" smtClean="0"/>
              <a:t>δίκτυα </a:t>
            </a:r>
            <a:r>
              <a:rPr lang="en-US" dirty="0" smtClean="0"/>
              <a:t>&amp; </a:t>
            </a:r>
            <a:r>
              <a:rPr lang="el-GR" dirty="0" smtClean="0"/>
              <a:t>του </a:t>
            </a:r>
            <a:r>
              <a:rPr lang="el-GR" dirty="0" smtClean="0"/>
              <a:t>αριθμού </a:t>
            </a:r>
            <a:r>
              <a:rPr lang="el-GR" dirty="0" smtClean="0"/>
              <a:t>των άρθρων </a:t>
            </a:r>
            <a:r>
              <a:rPr lang="el-GR" dirty="0" smtClean="0"/>
              <a:t>και </a:t>
            </a:r>
            <a:r>
              <a:rPr lang="el-GR" dirty="0" smtClean="0"/>
              <a:t>των πρωτοσέλιδων </a:t>
            </a:r>
            <a:r>
              <a:rPr lang="el-GR" dirty="0" smtClean="0"/>
              <a:t>στις </a:t>
            </a:r>
            <a:r>
              <a:rPr lang="el-GR" dirty="0" smtClean="0"/>
              <a:t>εφημερίδες</a:t>
            </a:r>
          </a:p>
          <a:p>
            <a:r>
              <a:rPr lang="el-GR" dirty="0" smtClean="0"/>
              <a:t>Ελλάδα:  </a:t>
            </a:r>
            <a:r>
              <a:rPr lang="el-GR" dirty="0" smtClean="0"/>
              <a:t>το % των διεθνών ειδήσεων </a:t>
            </a:r>
            <a:endParaRPr lang="el-GR" dirty="0" smtClean="0"/>
          </a:p>
          <a:p>
            <a:pPr lvl="1"/>
            <a:r>
              <a:rPr lang="el-GR" dirty="0" smtClean="0"/>
              <a:t>ΕΡΤ1: 1985: 23,7</a:t>
            </a:r>
            <a:r>
              <a:rPr lang="el-GR" dirty="0" smtClean="0"/>
              <a:t>%, </a:t>
            </a:r>
            <a:r>
              <a:rPr lang="el-GR" dirty="0" smtClean="0"/>
              <a:t> -   1996:  </a:t>
            </a:r>
            <a:r>
              <a:rPr lang="el-GR" dirty="0" smtClean="0"/>
              <a:t>33,4</a:t>
            </a:r>
            <a:r>
              <a:rPr lang="el-GR" dirty="0" smtClean="0"/>
              <a:t>% (Παπαθανασόπουλος) </a:t>
            </a:r>
          </a:p>
          <a:p>
            <a:pPr lvl="1"/>
            <a:r>
              <a:rPr lang="el-GR" dirty="0" err="1" smtClean="0"/>
              <a:t>Mega</a:t>
            </a:r>
            <a:r>
              <a:rPr lang="el-GR" dirty="0" smtClean="0"/>
              <a:t>: 1993: 18,5</a:t>
            </a:r>
            <a:r>
              <a:rPr lang="el-GR" dirty="0" smtClean="0"/>
              <a:t>% </a:t>
            </a:r>
            <a:r>
              <a:rPr lang="el-GR" dirty="0" smtClean="0"/>
              <a:t>- το </a:t>
            </a:r>
            <a:r>
              <a:rPr lang="el-GR" dirty="0" smtClean="0"/>
              <a:t>1996 </a:t>
            </a:r>
            <a:r>
              <a:rPr lang="el-GR" dirty="0" smtClean="0"/>
              <a:t> 15,5%. (</a:t>
            </a:r>
            <a:r>
              <a:rPr lang="el-GR" dirty="0" smtClean="0"/>
              <a:t>Παπαθανασόπουλος</a:t>
            </a:r>
            <a:r>
              <a:rPr lang="el-GR" dirty="0" smtClean="0"/>
              <a:t>)</a:t>
            </a:r>
          </a:p>
          <a:p>
            <a:pPr lvl="1"/>
            <a:r>
              <a:rPr lang="el-GR" dirty="0" err="1" smtClean="0"/>
              <a:t>Σκάϊ</a:t>
            </a:r>
            <a:r>
              <a:rPr lang="el-GR" dirty="0" smtClean="0"/>
              <a:t>  1996: 3,3</a:t>
            </a:r>
            <a:r>
              <a:rPr lang="el-GR" dirty="0" smtClean="0"/>
              <a:t>,%, </a:t>
            </a:r>
            <a:endParaRPr lang="el-GR" dirty="0" smtClean="0"/>
          </a:p>
          <a:p>
            <a:pPr lvl="1"/>
            <a:r>
              <a:rPr lang="el-GR" dirty="0" err="1" smtClean="0"/>
              <a:t>Antenna</a:t>
            </a:r>
            <a:r>
              <a:rPr lang="el-GR" dirty="0" smtClean="0"/>
              <a:t> 1996: 15,8</a:t>
            </a:r>
            <a:r>
              <a:rPr lang="el-GR" dirty="0" smtClean="0"/>
              <a:t>%. </a:t>
            </a:r>
            <a:endParaRPr lang="el-GR" dirty="0" smtClean="0"/>
          </a:p>
          <a:p>
            <a:r>
              <a:rPr lang="el-GR" dirty="0" smtClean="0"/>
              <a:t>Ελλάδα - Εργαστήριο Κοινωνικής </a:t>
            </a:r>
            <a:r>
              <a:rPr lang="el-GR" dirty="0" smtClean="0"/>
              <a:t>Έρευνας στα </a:t>
            </a:r>
            <a:r>
              <a:rPr lang="el-GR" dirty="0" smtClean="0"/>
              <a:t>ΜΜΕ/2005</a:t>
            </a:r>
          </a:p>
          <a:p>
            <a:pPr lvl="1"/>
            <a:r>
              <a:rPr lang="el-GR" dirty="0" smtClean="0"/>
              <a:t>76,6</a:t>
            </a:r>
            <a:r>
              <a:rPr lang="el-GR" dirty="0" smtClean="0"/>
              <a:t>% όλων των ειδήσεων  και </a:t>
            </a:r>
            <a:endParaRPr lang="el-GR" dirty="0" smtClean="0"/>
          </a:p>
          <a:p>
            <a:pPr lvl="1"/>
            <a:r>
              <a:rPr lang="el-GR" dirty="0" smtClean="0"/>
              <a:t>63</a:t>
            </a:r>
            <a:r>
              <a:rPr lang="el-GR" dirty="0" smtClean="0"/>
              <a:t>% των πολιτικών ειδήσεων 8  </a:t>
            </a:r>
            <a:r>
              <a:rPr lang="en-US" dirty="0" smtClean="0"/>
              <a:t>TV </a:t>
            </a:r>
            <a:r>
              <a:rPr lang="el-GR" dirty="0" smtClean="0"/>
              <a:t>ήσαν εσωτερικές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Το </a:t>
            </a:r>
            <a:r>
              <a:rPr lang="el-GR" dirty="0" smtClean="0"/>
              <a:t>ποσοστό αυτό ήταν αυξημένο στους ιδιωτικούς , ενώ περισσότερες ήσαν οι εξωτερικές ειδήσεις στους κρατικούς </a:t>
            </a:r>
            <a:r>
              <a:rPr lang="el-GR" dirty="0" smtClean="0"/>
              <a:t>σταθμούς</a:t>
            </a:r>
            <a:endParaRPr lang="el-GR" dirty="0" smtClean="0"/>
          </a:p>
          <a:p>
            <a:r>
              <a:rPr lang="el-GR" dirty="0" smtClean="0"/>
              <a:t>  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εσωστρέφεια σε </a:t>
            </a:r>
            <a:r>
              <a:rPr lang="el-GR" dirty="0" smtClean="0"/>
              <a:t>αριθμούς/2</a:t>
            </a:r>
            <a:br>
              <a:rPr lang="el-GR" dirty="0" smtClean="0"/>
            </a:br>
            <a:r>
              <a:rPr lang="el-GR" dirty="0" smtClean="0"/>
              <a:t>2005 - 2008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5877272"/>
            <a:ext cx="8208912" cy="752947"/>
          </a:xfrm>
        </p:spPr>
        <p:txBody>
          <a:bodyPr>
            <a:normAutofit fontScale="47500" lnSpcReduction="20000"/>
          </a:bodyPr>
          <a:lstStyle/>
          <a:p>
            <a:r>
              <a:rPr lang="el-GR" dirty="0" smtClean="0"/>
              <a:t>Το σύνολο εξωτερικών και διεθνών ειδήσεων εξακολουθεί ναι </a:t>
            </a:r>
            <a:r>
              <a:rPr lang="el-GR" dirty="0" smtClean="0"/>
              <a:t>χαμηλότερο </a:t>
            </a:r>
            <a:r>
              <a:rPr lang="el-GR" dirty="0" smtClean="0"/>
              <a:t>από εκείνο που κατέγραψαν οι έρευνες του Εργαστηρίου το 2005 και αρκετά χαμηλότερο σε σχέση με την έρευνα του </a:t>
            </a:r>
            <a:r>
              <a:rPr lang="el-GR" dirty="0" err="1" smtClean="0"/>
              <a:t>Παπαθανασόπουλου</a:t>
            </a:r>
            <a:r>
              <a:rPr lang="el-GR" dirty="0" smtClean="0"/>
              <a:t> τη δεκαετία του 1990</a:t>
            </a:r>
            <a:endParaRPr lang="el-GR" dirty="0"/>
          </a:p>
        </p:txBody>
      </p:sp>
      <p:pic>
        <p:nvPicPr>
          <p:cNvPr id="1026" name="Chart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432048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5076056" y="1628801"/>
            <a:ext cx="38164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600" dirty="0" smtClean="0"/>
              <a:t>Η έρευνα πραγματοποιήθηκε </a:t>
            </a:r>
            <a:r>
              <a:rPr lang="el-GR" sz="1600" dirty="0" smtClean="0"/>
              <a:t>μεταξύ </a:t>
            </a:r>
            <a:r>
              <a:rPr lang="el-GR" sz="1600" dirty="0" smtClean="0"/>
              <a:t>24-3-2005- 4/5/2008. Το χρονικό διάστημα που εξετάστηκε </a:t>
            </a:r>
            <a:r>
              <a:rPr lang="el-GR" sz="1600" dirty="0" smtClean="0"/>
              <a:t>ήταν </a:t>
            </a:r>
            <a:r>
              <a:rPr lang="el-GR" sz="1600" dirty="0" smtClean="0"/>
              <a:t>η περίοδος από 3-10-2006 έως 19-2-2008. Μελετήθηκαν 66 δελτία ειδήσεων </a:t>
            </a:r>
            <a:r>
              <a:rPr lang="el-GR" sz="1600" dirty="0" smtClean="0"/>
              <a:t>(931 ειδήσεις) 3  </a:t>
            </a:r>
            <a:r>
              <a:rPr lang="el-GR" sz="1600" dirty="0" smtClean="0"/>
              <a:t>τηλεοπτικών σταθμών πανελλαδικής εμβέλειας (</a:t>
            </a:r>
            <a:r>
              <a:rPr lang="en-US" sz="1600" dirty="0" smtClean="0"/>
              <a:t>Alter</a:t>
            </a:r>
            <a:r>
              <a:rPr lang="el-GR" sz="1600" dirty="0" smtClean="0"/>
              <a:t>, </a:t>
            </a:r>
            <a:r>
              <a:rPr lang="en-US" sz="1600" dirty="0" smtClean="0"/>
              <a:t>Mega NET</a:t>
            </a:r>
            <a:r>
              <a:rPr lang="el-GR" sz="1600" dirty="0" smtClean="0"/>
              <a:t>) (40</a:t>
            </a:r>
            <a:r>
              <a:rPr lang="el-GR" sz="1600" dirty="0" smtClean="0"/>
              <a:t>% περίπου των </a:t>
            </a:r>
            <a:r>
              <a:rPr lang="el-GR" sz="1600" dirty="0" smtClean="0"/>
              <a:t>τηλεθεατών). Επιλέχθηκε η </a:t>
            </a:r>
            <a:r>
              <a:rPr lang="el-GR" sz="1600" dirty="0" smtClean="0"/>
              <a:t>δειγματοληπτική θεματική ανάλυση περιεχομένου σε συνδυασμό με την ανάλυση λόγου των </a:t>
            </a:r>
            <a:r>
              <a:rPr lang="el-GR" sz="1600" dirty="0" smtClean="0"/>
              <a:t>ΜΜΕ</a:t>
            </a:r>
            <a:endParaRPr lang="el-GR" sz="1600" dirty="0" smtClean="0"/>
          </a:p>
          <a:p>
            <a:pPr>
              <a:lnSpc>
                <a:spcPct val="150000"/>
              </a:lnSpc>
            </a:pPr>
            <a:endParaRPr lang="el-GR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εσωστρέφεια σε </a:t>
            </a:r>
            <a:r>
              <a:rPr lang="el-GR" dirty="0" smtClean="0"/>
              <a:t>αριθμούς/2β</a:t>
            </a:r>
            <a:br>
              <a:rPr lang="el-GR" dirty="0" smtClean="0"/>
            </a:br>
            <a:r>
              <a:rPr lang="el-GR" dirty="0" smtClean="0"/>
              <a:t>2014 -2015</a:t>
            </a:r>
            <a:endParaRPr lang="el-GR" dirty="0"/>
          </a:p>
        </p:txBody>
      </p:sp>
      <p:graphicFrame>
        <p:nvGraphicFramePr>
          <p:cNvPr id="4" name="2 - Γράφημα"/>
          <p:cNvGraphicFramePr/>
          <p:nvPr/>
        </p:nvGraphicFramePr>
        <p:xfrm>
          <a:off x="899592" y="1988840"/>
          <a:ext cx="763284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εσωστρέφεια σε </a:t>
            </a:r>
            <a:r>
              <a:rPr lang="el-GR" dirty="0" smtClean="0"/>
              <a:t>αριθμούς/3</a:t>
            </a:r>
            <a:endParaRPr lang="el-GR" dirty="0"/>
          </a:p>
        </p:txBody>
      </p:sp>
      <p:pic>
        <p:nvPicPr>
          <p:cNvPr id="2050" name="Γράφημα 4"/>
          <p:cNvPicPr>
            <a:picLocks noChangeArrowheads="1"/>
          </p:cNvPicPr>
          <p:nvPr/>
        </p:nvPicPr>
        <p:blipFill>
          <a:blip r:embed="rId2" cstate="print"/>
          <a:srcRect b="-24"/>
          <a:stretch>
            <a:fillRect/>
          </a:stretch>
        </p:blipFill>
        <p:spPr bwMode="auto">
          <a:xfrm>
            <a:off x="755576" y="1772816"/>
            <a:ext cx="763284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εσωστρέφεια σε </a:t>
            </a:r>
            <a:r>
              <a:rPr lang="el-GR" dirty="0" smtClean="0"/>
              <a:t>αριθμούς/4</a:t>
            </a:r>
            <a:endParaRPr lang="el-GR" dirty="0"/>
          </a:p>
        </p:txBody>
      </p:sp>
      <p:pic>
        <p:nvPicPr>
          <p:cNvPr id="26626" name="Γράφημα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56792"/>
            <a:ext cx="402907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Γράφημα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149080"/>
            <a:ext cx="4029075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Γράφημα 2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556792"/>
            <a:ext cx="417646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TextBox"/>
          <p:cNvSpPr txBox="1"/>
          <p:nvPr/>
        </p:nvSpPr>
        <p:spPr>
          <a:xfrm>
            <a:off x="4644008" y="4221088"/>
            <a:ext cx="41764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dirty="0" smtClean="0"/>
              <a:t>Τα χαμηλά ποσοστά των διεθνών ειδήσεων είναι μεγαλύτερα στους ιδιωτικούς σταθμούς (π.χ. στη ΝΕΤ έναντι </a:t>
            </a:r>
            <a:r>
              <a:rPr lang="el-GR" dirty="0" err="1" smtClean="0"/>
              <a:t>Mega</a:t>
            </a:r>
            <a:r>
              <a:rPr lang="el-GR" dirty="0" smtClean="0"/>
              <a:t> και </a:t>
            </a:r>
            <a:r>
              <a:rPr lang="el-GR" dirty="0" err="1" smtClean="0"/>
              <a:t>Alter</a:t>
            </a:r>
            <a:r>
              <a:rPr lang="el-GR" dirty="0" smtClean="0"/>
              <a:t>) και σε σταθμούς με μικρότερο δίκτυο ανταποκριτών (π.χ. </a:t>
            </a:r>
            <a:r>
              <a:rPr lang="en-US" dirty="0" smtClean="0"/>
              <a:t>Alter</a:t>
            </a:r>
            <a:r>
              <a:rPr lang="el-GR" dirty="0" smtClean="0"/>
              <a:t>)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εσωστρέφεια σε </a:t>
            </a:r>
            <a:r>
              <a:rPr lang="el-GR" dirty="0" smtClean="0"/>
              <a:t>αριθμούς/5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1475656" y="1844824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+mj-lt"/>
                <a:cs typeface="Times New Roman" pitchFamily="18" charset="0"/>
              </a:rPr>
              <a:t>Οι τρεις πρώτες ειδήσεις ανά «εθνική» φύση ειδήσεων </a:t>
            </a:r>
          </a:p>
          <a:p>
            <a:endParaRPr lang="el-GR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539552" y="2708920"/>
          <a:ext cx="7776862" cy="3384376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{2D5ABB26-0587-4C30-8999-92F81FD0307C}</a:tableStyleId>
              </a:tblPr>
              <a:tblGrid>
                <a:gridCol w="4295143"/>
                <a:gridCol w="1160573"/>
                <a:gridCol w="1160573"/>
                <a:gridCol w="1160573"/>
              </a:tblGrid>
              <a:tr h="5169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/>
                        <a:t> </a:t>
                      </a:r>
                      <a:endParaRPr lang="el-GR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/>
                        <a:t>1η είδηση</a:t>
                      </a:r>
                      <a:endParaRPr lang="el-GR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/>
                        <a:t>2η είδηση</a:t>
                      </a:r>
                      <a:endParaRPr lang="el-GR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/>
                        <a:t>3η είδηση</a:t>
                      </a:r>
                      <a:endParaRPr lang="el-GR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8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/>
                        <a:t>Αμιγώς εσωτερική Ελληνική</a:t>
                      </a:r>
                      <a:endParaRPr lang="el-GR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/>
                        <a:t>48</a:t>
                      </a:r>
                      <a:endParaRPr lang="el-GR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/>
                        <a:t>55</a:t>
                      </a:r>
                      <a:endParaRPr lang="el-GR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/>
                        <a:t>56</a:t>
                      </a:r>
                      <a:endParaRPr lang="el-GR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8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/>
                        <a:t>Αμιγώς εσωτερική άλλης χώρας</a:t>
                      </a:r>
                      <a:endParaRPr lang="el-GR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/>
                        <a:t>3</a:t>
                      </a:r>
                      <a:endParaRPr lang="el-GR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/>
                        <a:t>1</a:t>
                      </a:r>
                      <a:endParaRPr lang="el-GR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/>
                        <a:t>1</a:t>
                      </a:r>
                      <a:endParaRPr lang="el-GR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8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/>
                        <a:t>Διεθνής διμερής που αφορά την Ελλάδα</a:t>
                      </a:r>
                      <a:endParaRPr lang="el-GR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/>
                        <a:t>8</a:t>
                      </a:r>
                      <a:endParaRPr lang="el-GR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/>
                        <a:t>4</a:t>
                      </a:r>
                      <a:endParaRPr lang="el-GR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/>
                        <a:t>5</a:t>
                      </a:r>
                      <a:endParaRPr lang="el-GR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8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/>
                        <a:t>Διεθνής διμερής που δεν αφορά την Ελλάδα</a:t>
                      </a:r>
                      <a:endParaRPr lang="el-GR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/>
                        <a:t>1</a:t>
                      </a:r>
                      <a:endParaRPr lang="el-GR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/>
                        <a:t>2</a:t>
                      </a:r>
                      <a:endParaRPr lang="el-GR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/>
                        <a:t>0</a:t>
                      </a:r>
                      <a:endParaRPr lang="el-GR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8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/>
                        <a:t>Διεθνής πολυμερής που αφορά την Ελλάδα</a:t>
                      </a:r>
                      <a:endParaRPr lang="el-GR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/>
                        <a:t>2</a:t>
                      </a:r>
                      <a:endParaRPr lang="el-GR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/>
                        <a:t>2</a:t>
                      </a:r>
                      <a:endParaRPr lang="el-GR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/>
                        <a:t>1</a:t>
                      </a:r>
                      <a:endParaRPr lang="el-GR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4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/>
                        <a:t>Διεθνής πολυμερής που δεν αφορά την Ελλάδα</a:t>
                      </a:r>
                      <a:endParaRPr lang="el-GR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 smtClean="0"/>
                        <a:t>0</a:t>
                      </a:r>
                      <a:endParaRPr lang="el-GR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/>
                        <a:t>0</a:t>
                      </a:r>
                      <a:endParaRPr lang="el-GR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/>
                        <a:t>0</a:t>
                      </a:r>
                      <a:endParaRPr lang="el-GR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1228</Words>
  <Application>Microsoft Office PowerPoint</Application>
  <PresentationFormat>Προβολή στην οθόνη (4:3)</PresentationFormat>
  <Paragraphs>259</Paragraphs>
  <Slides>20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1" baseType="lpstr">
      <vt:lpstr>Office Theme</vt:lpstr>
      <vt:lpstr>Περιφερειοποίηση και τοπικοποίηση των ειδήσεων </vt:lpstr>
      <vt:lpstr>Γενικά</vt:lpstr>
      <vt:lpstr>Ορισμοί</vt:lpstr>
      <vt:lpstr>Η εσωστρέφεια σε αριθμούς/1</vt:lpstr>
      <vt:lpstr>Η εσωστρέφεια σε αριθμούς/2 2005 - 2008</vt:lpstr>
      <vt:lpstr>Η εσωστρέφεια σε αριθμούς/2β 2014 -2015</vt:lpstr>
      <vt:lpstr>Η εσωστρέφεια σε αριθμούς/3</vt:lpstr>
      <vt:lpstr>Η εσωστρέφεια σε αριθμούς/4</vt:lpstr>
      <vt:lpstr>Η εσωστρέφεια σε αριθμούς/5</vt:lpstr>
      <vt:lpstr>Η εσωστρέφεια σε αριθμούς/6</vt:lpstr>
      <vt:lpstr>Η εσωστρέφεια σε αριθμούς/7</vt:lpstr>
      <vt:lpstr>Η εσωστρέφεια σε αριθμούς/8</vt:lpstr>
      <vt:lpstr>Η εσωστρέφεια σε αριθμούς/9</vt:lpstr>
      <vt:lpstr>Αιτίες</vt:lpstr>
      <vt:lpstr>Βιβλιογραφία</vt:lpstr>
      <vt:lpstr>Ερωτήσεις?</vt:lpstr>
      <vt:lpstr>Διαφάνεια 17</vt:lpstr>
      <vt:lpstr>Διαφάνεια 18</vt:lpstr>
      <vt:lpstr>Διαφάνεια 19</vt:lpstr>
      <vt:lpstr>Διαφάνεια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Περιφερειοποίηση και τοπικοποίηση των ειδήσεων</dc:title>
  <dc:creator>user</dc:creator>
  <cp:lastModifiedBy>Γιώργος Πλειός</cp:lastModifiedBy>
  <cp:revision>9</cp:revision>
  <dcterms:created xsi:type="dcterms:W3CDTF">2016-04-12T16:08:13Z</dcterms:created>
  <dcterms:modified xsi:type="dcterms:W3CDTF">2016-05-08T18:19:01Z</dcterms:modified>
</cp:coreProperties>
</file>