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4C061-4F71-475D-AF4F-436C1FBD5A57}" type="datetimeFigureOut">
              <a:rPr lang="el-GR" smtClean="0"/>
              <a:t>28/2/2016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275EAD-D686-4BB6-BE7D-14495C6F326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4C061-4F71-475D-AF4F-436C1FBD5A57}" type="datetimeFigureOut">
              <a:rPr lang="el-GR" smtClean="0"/>
              <a:t>28/2/2016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75EAD-D686-4BB6-BE7D-14495C6F326F}"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1268760"/>
            <a:ext cx="7772400" cy="1470025"/>
          </a:xfrm>
          <a:solidFill>
            <a:schemeClr val="accent2"/>
          </a:solidFill>
          <a:scene3d>
            <a:camera prst="orthographicFront"/>
            <a:lightRig rig="threePt" dir="t"/>
          </a:scene3d>
          <a:sp3d>
            <a:bevelT/>
          </a:sp3d>
        </p:spPr>
        <p:txBody>
          <a:bodyPr>
            <a:normAutofit/>
          </a:bodyPr>
          <a:lstStyle/>
          <a:p>
            <a:r>
              <a:rPr lang="el-GR" b="1" dirty="0" smtClean="0"/>
              <a:t>Κοινωνιολογία των ειδήσεων</a:t>
            </a:r>
            <a:r>
              <a:rPr lang="el-GR" dirty="0" smtClean="0"/>
              <a:t/>
            </a:r>
            <a:br>
              <a:rPr lang="el-GR" dirty="0" smtClean="0"/>
            </a:br>
            <a:r>
              <a:rPr lang="el-GR" sz="3600" i="1" dirty="0" smtClean="0"/>
              <a:t>Τι είναι είδηση, ειδησεογραφικές αξίες </a:t>
            </a:r>
            <a:endParaRPr lang="el-GR" sz="3600" i="1" dirty="0"/>
          </a:p>
        </p:txBody>
      </p:sp>
      <p:sp>
        <p:nvSpPr>
          <p:cNvPr id="3" name="2 - Υπότιτλος"/>
          <p:cNvSpPr>
            <a:spLocks noGrp="1"/>
          </p:cNvSpPr>
          <p:nvPr>
            <p:ph type="subTitle" idx="1"/>
          </p:nvPr>
        </p:nvSpPr>
        <p:spPr>
          <a:xfrm>
            <a:off x="1259632" y="5445224"/>
            <a:ext cx="6152728" cy="1129680"/>
          </a:xfrm>
        </p:spPr>
        <p:txBody>
          <a:bodyPr/>
          <a:lstStyle/>
          <a:p>
            <a:r>
              <a:rPr lang="el-GR" dirty="0" smtClean="0"/>
              <a:t>Καθηγητής Γιώργος Πλειός </a:t>
            </a:r>
            <a:endParaRPr lang="el-GR" dirty="0"/>
          </a:p>
        </p:txBody>
      </p:sp>
      <p:pic>
        <p:nvPicPr>
          <p:cNvPr id="20482" name="Picture 2" descr="http://i.tmgrup.com.tr/dailysabah/2014/12/28/HaberDetay/1419802301023.jpg"/>
          <p:cNvPicPr>
            <a:picLocks noChangeAspect="1" noChangeArrowheads="1"/>
          </p:cNvPicPr>
          <p:nvPr/>
        </p:nvPicPr>
        <p:blipFill>
          <a:blip r:embed="rId2" cstate="print"/>
          <a:srcRect/>
          <a:stretch>
            <a:fillRect/>
          </a:stretch>
        </p:blipFill>
        <p:spPr bwMode="auto">
          <a:xfrm>
            <a:off x="2051720" y="2924944"/>
            <a:ext cx="4590509"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αξίες/2</a:t>
            </a:r>
            <a:br>
              <a:rPr lang="el-GR" dirty="0" smtClean="0"/>
            </a:br>
            <a:r>
              <a:rPr lang="en-US" dirty="0" err="1" smtClean="0"/>
              <a:t>Galtung</a:t>
            </a:r>
            <a:r>
              <a:rPr lang="en-US" dirty="0" smtClean="0"/>
              <a:t> &amp; </a:t>
            </a:r>
            <a:r>
              <a:rPr lang="en-US" dirty="0" err="1" smtClean="0"/>
              <a:t>Ruge</a:t>
            </a:r>
            <a:r>
              <a:rPr lang="en-US" dirty="0" smtClean="0"/>
              <a:t> (1965)</a:t>
            </a:r>
            <a:endParaRPr lang="el-GR" dirty="0"/>
          </a:p>
        </p:txBody>
      </p:sp>
      <p:sp>
        <p:nvSpPr>
          <p:cNvPr id="3" name="2 - Θέση περιεχομένου"/>
          <p:cNvSpPr>
            <a:spLocks noGrp="1"/>
          </p:cNvSpPr>
          <p:nvPr>
            <p:ph idx="1"/>
          </p:nvPr>
        </p:nvSpPr>
        <p:spPr>
          <a:xfrm>
            <a:off x="323528" y="1600200"/>
            <a:ext cx="5050904" cy="5069160"/>
          </a:xfrm>
        </p:spPr>
        <p:txBody>
          <a:bodyPr>
            <a:normAutofit fontScale="85000" lnSpcReduction="20000"/>
          </a:bodyPr>
          <a:lstStyle/>
          <a:p>
            <a:r>
              <a:rPr lang="el-GR" dirty="0" smtClean="0"/>
              <a:t>Αρνητικότητα </a:t>
            </a:r>
          </a:p>
          <a:p>
            <a:r>
              <a:rPr lang="el-GR" dirty="0" smtClean="0"/>
              <a:t>Εγγύτητα </a:t>
            </a:r>
          </a:p>
          <a:p>
            <a:r>
              <a:rPr lang="el-GR" dirty="0" smtClean="0"/>
              <a:t>Επικαιρότητα </a:t>
            </a:r>
          </a:p>
          <a:p>
            <a:r>
              <a:rPr lang="el-GR" dirty="0" smtClean="0"/>
              <a:t>Κυκλοφορία (διατήρηση)  </a:t>
            </a:r>
          </a:p>
          <a:p>
            <a:r>
              <a:rPr lang="el-GR" dirty="0" smtClean="0"/>
              <a:t>Συνέχεια </a:t>
            </a:r>
          </a:p>
          <a:p>
            <a:r>
              <a:rPr lang="el-GR" dirty="0" smtClean="0"/>
              <a:t>Μοναδικότητα (ασυνήθιστο) </a:t>
            </a:r>
          </a:p>
          <a:p>
            <a:r>
              <a:rPr lang="el-GR" dirty="0" smtClean="0"/>
              <a:t>Απλότητα</a:t>
            </a:r>
          </a:p>
          <a:p>
            <a:r>
              <a:rPr lang="el-GR" dirty="0" smtClean="0"/>
              <a:t>Προσωπικότητα  </a:t>
            </a:r>
          </a:p>
          <a:p>
            <a:r>
              <a:rPr lang="el-GR" dirty="0" smtClean="0"/>
              <a:t>Προβλεπτικότητα</a:t>
            </a:r>
          </a:p>
          <a:p>
            <a:r>
              <a:rPr lang="el-GR" dirty="0" smtClean="0"/>
              <a:t>Έθνη/λαοί – ελίτ  </a:t>
            </a:r>
          </a:p>
          <a:p>
            <a:r>
              <a:rPr lang="el-GR" dirty="0" smtClean="0"/>
              <a:t>Αποκλειστικότητα </a:t>
            </a:r>
          </a:p>
          <a:p>
            <a:r>
              <a:rPr lang="el-GR" dirty="0" smtClean="0"/>
              <a:t>Έκταση </a:t>
            </a:r>
          </a:p>
          <a:p>
            <a:endParaRPr lang="el-GR" dirty="0"/>
          </a:p>
        </p:txBody>
      </p:sp>
      <p:pic>
        <p:nvPicPr>
          <p:cNvPr id="1028" name="Picture 4" descr="http://image.slidesharecdn.com/tvnewsnewsgathering-130912021331-phpapp01/95/tv-news-newsgathering-9-638.jpg?cb=1378952059"/>
          <p:cNvPicPr>
            <a:picLocks noChangeAspect="1" noChangeArrowheads="1"/>
          </p:cNvPicPr>
          <p:nvPr/>
        </p:nvPicPr>
        <p:blipFill>
          <a:blip r:embed="rId2" cstate="print"/>
          <a:srcRect t="10535" r="1852"/>
          <a:stretch>
            <a:fillRect/>
          </a:stretch>
        </p:blipFill>
        <p:spPr bwMode="auto">
          <a:xfrm>
            <a:off x="5076056" y="2132856"/>
            <a:ext cx="3816424" cy="4464496"/>
          </a:xfrm>
          <a:prstGeom prst="rect">
            <a:avLst/>
          </a:prstGeom>
          <a:noFill/>
          <a:ln w="95250">
            <a:solidFill>
              <a:srgbClr val="C00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αξίες/3</a:t>
            </a:r>
            <a:br>
              <a:rPr lang="el-GR" dirty="0" smtClean="0"/>
            </a:br>
            <a:r>
              <a:rPr lang="en-US" dirty="0" err="1" smtClean="0"/>
              <a:t>DeFleur</a:t>
            </a:r>
            <a:r>
              <a:rPr lang="en-US" dirty="0" smtClean="0"/>
              <a:t> (19</a:t>
            </a:r>
            <a:r>
              <a:rPr lang="el-GR" dirty="0" smtClean="0"/>
              <a:t>96</a:t>
            </a:r>
            <a:r>
              <a:rPr lang="en-US" dirty="0" smtClean="0"/>
              <a:t>)</a:t>
            </a:r>
            <a:endParaRPr lang="el-GR" dirty="0"/>
          </a:p>
        </p:txBody>
      </p:sp>
      <p:sp>
        <p:nvSpPr>
          <p:cNvPr id="3" name="2 - Θέση περιεχομένου"/>
          <p:cNvSpPr>
            <a:spLocks noGrp="1"/>
          </p:cNvSpPr>
          <p:nvPr>
            <p:ph idx="1"/>
          </p:nvPr>
        </p:nvSpPr>
        <p:spPr>
          <a:xfrm>
            <a:off x="251520" y="1628800"/>
            <a:ext cx="4680520" cy="5328592"/>
          </a:xfrm>
        </p:spPr>
        <p:txBody>
          <a:bodyPr>
            <a:normAutofit fontScale="85000" lnSpcReduction="10000"/>
          </a:bodyPr>
          <a:lstStyle/>
          <a:p>
            <a:pPr>
              <a:lnSpc>
                <a:spcPct val="120000"/>
              </a:lnSpc>
            </a:pPr>
            <a:r>
              <a:rPr lang="el-GR" dirty="0" smtClean="0"/>
              <a:t>Έκταση</a:t>
            </a:r>
            <a:r>
              <a:rPr lang="en-US" dirty="0" smtClean="0"/>
              <a:t> </a:t>
            </a:r>
            <a:r>
              <a:rPr lang="el-GR" dirty="0" smtClean="0"/>
              <a:t>της </a:t>
            </a:r>
            <a:r>
              <a:rPr lang="el-GR" dirty="0"/>
              <a:t>επίδρασης (</a:t>
            </a:r>
            <a:r>
              <a:rPr lang="el-GR" dirty="0" err="1"/>
              <a:t>impact</a:t>
            </a:r>
            <a:r>
              <a:rPr lang="el-GR" dirty="0" smtClean="0"/>
              <a:t>)</a:t>
            </a:r>
            <a:endParaRPr lang="en-US" dirty="0" smtClean="0"/>
          </a:p>
          <a:p>
            <a:pPr>
              <a:lnSpc>
                <a:spcPct val="120000"/>
              </a:lnSpc>
            </a:pPr>
            <a:r>
              <a:rPr lang="el-GR" dirty="0" smtClean="0"/>
              <a:t>Επικαιρότητα </a:t>
            </a:r>
            <a:r>
              <a:rPr lang="el-GR" dirty="0"/>
              <a:t>(</a:t>
            </a:r>
            <a:r>
              <a:rPr lang="el-GR" dirty="0" err="1"/>
              <a:t>timeliness</a:t>
            </a:r>
            <a:r>
              <a:rPr lang="el-GR" dirty="0" smtClean="0"/>
              <a:t>)</a:t>
            </a:r>
            <a:endParaRPr lang="en-US" dirty="0" smtClean="0"/>
          </a:p>
          <a:p>
            <a:pPr>
              <a:lnSpc>
                <a:spcPct val="120000"/>
              </a:lnSpc>
            </a:pPr>
            <a:r>
              <a:rPr lang="el-GR" dirty="0" smtClean="0"/>
              <a:t>Σημαντικότητα </a:t>
            </a:r>
            <a:r>
              <a:rPr lang="el-GR" dirty="0"/>
              <a:t>(</a:t>
            </a:r>
            <a:r>
              <a:rPr lang="en-US" dirty="0"/>
              <a:t>prominence</a:t>
            </a:r>
            <a:r>
              <a:rPr lang="el-GR" dirty="0" smtClean="0"/>
              <a:t>)</a:t>
            </a:r>
            <a:endParaRPr lang="en-US" dirty="0"/>
          </a:p>
          <a:p>
            <a:pPr>
              <a:lnSpc>
                <a:spcPct val="120000"/>
              </a:lnSpc>
            </a:pPr>
            <a:r>
              <a:rPr lang="el-GR" dirty="0" smtClean="0"/>
              <a:t>Εγγύτητα </a:t>
            </a:r>
            <a:r>
              <a:rPr lang="el-GR" dirty="0"/>
              <a:t>γεωγραφική ή/και κοινωνική των γεγονότων με το κοινό (</a:t>
            </a:r>
            <a:r>
              <a:rPr lang="en-US" dirty="0"/>
              <a:t>proximity</a:t>
            </a:r>
            <a:r>
              <a:rPr lang="el-GR" dirty="0" smtClean="0"/>
              <a:t>) </a:t>
            </a:r>
          </a:p>
          <a:p>
            <a:pPr>
              <a:lnSpc>
                <a:spcPct val="120000"/>
              </a:lnSpc>
            </a:pPr>
            <a:r>
              <a:rPr lang="el-GR" dirty="0" smtClean="0"/>
              <a:t>Απροσδόκητο</a:t>
            </a:r>
            <a:r>
              <a:rPr lang="bg-BG" dirty="0" smtClean="0"/>
              <a:t> </a:t>
            </a:r>
            <a:r>
              <a:rPr lang="bg-BG" dirty="0"/>
              <a:t>(</a:t>
            </a:r>
            <a:r>
              <a:rPr lang="bg-BG" dirty="0" err="1"/>
              <a:t>bizar</a:t>
            </a:r>
            <a:r>
              <a:rPr lang="el-GR" dirty="0"/>
              <a:t>r</a:t>
            </a:r>
            <a:r>
              <a:rPr lang="bg-BG" dirty="0" err="1"/>
              <a:t>nesss</a:t>
            </a:r>
            <a:r>
              <a:rPr lang="el-GR" dirty="0" smtClean="0"/>
              <a:t>) </a:t>
            </a:r>
            <a:endParaRPr lang="en-US" dirty="0" smtClean="0"/>
          </a:p>
          <a:p>
            <a:pPr>
              <a:lnSpc>
                <a:spcPct val="120000"/>
              </a:lnSpc>
            </a:pPr>
            <a:r>
              <a:rPr lang="el-GR" dirty="0" smtClean="0"/>
              <a:t>Σύγκρουση (</a:t>
            </a:r>
            <a:r>
              <a:rPr lang="el-GR" dirty="0" err="1" smtClean="0"/>
              <a:t>conflict</a:t>
            </a:r>
            <a:r>
              <a:rPr lang="el-GR" dirty="0" smtClean="0"/>
              <a:t>) </a:t>
            </a:r>
            <a:endParaRPr lang="en-US" dirty="0" smtClean="0"/>
          </a:p>
          <a:p>
            <a:pPr>
              <a:lnSpc>
                <a:spcPct val="120000"/>
              </a:lnSpc>
            </a:pPr>
            <a:r>
              <a:rPr lang="el-GR" dirty="0" smtClean="0"/>
              <a:t>Διατήρηση (</a:t>
            </a:r>
            <a:r>
              <a:rPr lang="el-GR" dirty="0" err="1" smtClean="0"/>
              <a:t>currency</a:t>
            </a:r>
            <a:r>
              <a:rPr lang="el-GR" dirty="0" smtClean="0"/>
              <a:t>) </a:t>
            </a:r>
            <a:endParaRPr lang="el-GR" dirty="0"/>
          </a:p>
        </p:txBody>
      </p:sp>
      <p:pic>
        <p:nvPicPr>
          <p:cNvPr id="27650" name="Picture 2" descr="http://image.slidesharecdn.com/news-values-29508/95/news-values-2-728.jpg?cb=1178237634"/>
          <p:cNvPicPr>
            <a:picLocks noChangeAspect="1" noChangeArrowheads="1"/>
          </p:cNvPicPr>
          <p:nvPr/>
        </p:nvPicPr>
        <p:blipFill>
          <a:blip r:embed="rId2" cstate="print"/>
          <a:srcRect/>
          <a:stretch>
            <a:fillRect/>
          </a:stretch>
        </p:blipFill>
        <p:spPr bwMode="auto">
          <a:xfrm>
            <a:off x="5011248" y="2492896"/>
            <a:ext cx="3881231" cy="3528392"/>
          </a:xfrm>
          <a:prstGeom prst="rect">
            <a:avLst/>
          </a:prstGeom>
          <a:noFill/>
          <a:ln w="76200">
            <a:solidFill>
              <a:srgbClr val="C00000"/>
            </a:solidFill>
          </a:ln>
          <a:effectLst>
            <a:glow rad="139700">
              <a:schemeClr val="accent2">
                <a:satMod val="175000"/>
                <a:alpha val="40000"/>
              </a:schemeClr>
            </a:glo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αξίες/4</a:t>
            </a:r>
            <a:br>
              <a:rPr lang="el-GR" dirty="0" smtClean="0"/>
            </a:br>
            <a:r>
              <a:rPr lang="en-US" dirty="0"/>
              <a:t>Cohen </a:t>
            </a:r>
            <a:r>
              <a:rPr lang="el-GR" dirty="0" smtClean="0"/>
              <a:t>&amp;</a:t>
            </a:r>
            <a:r>
              <a:rPr lang="en-US" dirty="0" smtClean="0"/>
              <a:t>Young </a:t>
            </a:r>
            <a:r>
              <a:rPr lang="en-US" dirty="0" smtClean="0"/>
              <a:t>(19</a:t>
            </a:r>
            <a:r>
              <a:rPr lang="el-GR" dirty="0" smtClean="0"/>
              <a:t>81</a:t>
            </a:r>
            <a:r>
              <a:rPr lang="en-US" dirty="0" smtClean="0"/>
              <a:t>)</a:t>
            </a:r>
            <a:endParaRPr lang="el-GR" dirty="0"/>
          </a:p>
        </p:txBody>
      </p:sp>
      <p:sp>
        <p:nvSpPr>
          <p:cNvPr id="3" name="2 - Θέση περιεχομένου"/>
          <p:cNvSpPr>
            <a:spLocks noGrp="1"/>
          </p:cNvSpPr>
          <p:nvPr>
            <p:ph idx="1"/>
          </p:nvPr>
        </p:nvSpPr>
        <p:spPr>
          <a:xfrm>
            <a:off x="467544" y="2060848"/>
            <a:ext cx="4680520" cy="4536504"/>
          </a:xfrm>
        </p:spPr>
        <p:txBody>
          <a:bodyPr>
            <a:normAutofit lnSpcReduction="10000"/>
          </a:bodyPr>
          <a:lstStyle/>
          <a:p>
            <a:r>
              <a:rPr lang="el-GR" dirty="0" smtClean="0"/>
              <a:t>Περιοδικότητα</a:t>
            </a:r>
          </a:p>
          <a:p>
            <a:r>
              <a:rPr lang="el-GR" dirty="0" smtClean="0"/>
              <a:t>Σημασία</a:t>
            </a:r>
          </a:p>
          <a:p>
            <a:r>
              <a:rPr lang="el-GR" dirty="0" smtClean="0"/>
              <a:t>Σαφήνεια</a:t>
            </a:r>
          </a:p>
          <a:p>
            <a:r>
              <a:rPr lang="el-GR" dirty="0" smtClean="0"/>
              <a:t>Απρόβλεπτο</a:t>
            </a:r>
          </a:p>
          <a:p>
            <a:r>
              <a:rPr lang="el-GR" dirty="0" smtClean="0"/>
              <a:t>Αναφορά </a:t>
            </a:r>
            <a:r>
              <a:rPr lang="el-GR" dirty="0"/>
              <a:t>σε εκλεκτά </a:t>
            </a:r>
            <a:r>
              <a:rPr lang="el-GR" dirty="0" smtClean="0"/>
              <a:t>έθνη</a:t>
            </a:r>
          </a:p>
          <a:p>
            <a:r>
              <a:rPr lang="el-GR" dirty="0" smtClean="0"/>
              <a:t>Προσωποποίηση </a:t>
            </a:r>
          </a:p>
          <a:p>
            <a:r>
              <a:rPr lang="el-GR" dirty="0" smtClean="0"/>
              <a:t>Αρνητισμός</a:t>
            </a:r>
            <a:endParaRPr lang="el-GR" dirty="0"/>
          </a:p>
        </p:txBody>
      </p:sp>
      <p:pic>
        <p:nvPicPr>
          <p:cNvPr id="26628" name="Picture 4" descr="http://image.slidesharecdn.com/sociologyexchangecouk-shared-resource3391/95/sociologyexchangecouk-shared-resource-17-728.jpg?cb=1304866895"/>
          <p:cNvPicPr>
            <a:picLocks noChangeAspect="1" noChangeArrowheads="1"/>
          </p:cNvPicPr>
          <p:nvPr/>
        </p:nvPicPr>
        <p:blipFill>
          <a:blip r:embed="rId2" cstate="print"/>
          <a:srcRect/>
          <a:stretch>
            <a:fillRect/>
          </a:stretch>
        </p:blipFill>
        <p:spPr bwMode="auto">
          <a:xfrm>
            <a:off x="4499992" y="2564904"/>
            <a:ext cx="4248472" cy="318635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αξίες/5</a:t>
            </a:r>
            <a:br>
              <a:rPr lang="el-GR" dirty="0" smtClean="0"/>
            </a:br>
            <a:r>
              <a:rPr lang="en-US" dirty="0" smtClean="0"/>
              <a:t>McDougal</a:t>
            </a:r>
            <a:r>
              <a:rPr lang="el-GR" dirty="0" smtClean="0"/>
              <a:t> (1987), </a:t>
            </a:r>
            <a:r>
              <a:rPr lang="el-GR" dirty="0" err="1" smtClean="0"/>
              <a:t>Dominick</a:t>
            </a:r>
            <a:r>
              <a:rPr lang="el-GR" dirty="0" smtClean="0"/>
              <a:t> (1991)</a:t>
            </a:r>
            <a:endParaRPr lang="el-GR" dirty="0"/>
          </a:p>
        </p:txBody>
      </p:sp>
      <p:sp>
        <p:nvSpPr>
          <p:cNvPr id="3" name="2 - Θέση περιεχομένου"/>
          <p:cNvSpPr>
            <a:spLocks noGrp="1"/>
          </p:cNvSpPr>
          <p:nvPr>
            <p:ph idx="1"/>
          </p:nvPr>
        </p:nvSpPr>
        <p:spPr>
          <a:xfrm>
            <a:off x="457200" y="1844824"/>
            <a:ext cx="8219256" cy="4608512"/>
          </a:xfrm>
        </p:spPr>
        <p:txBody>
          <a:bodyPr>
            <a:normAutofit lnSpcReduction="10000"/>
          </a:bodyPr>
          <a:lstStyle/>
          <a:p>
            <a:pPr>
              <a:lnSpc>
                <a:spcPct val="80000"/>
              </a:lnSpc>
            </a:pPr>
            <a:r>
              <a:rPr lang="el-GR" sz="3600" dirty="0" smtClean="0"/>
              <a:t>Χρονική </a:t>
            </a:r>
            <a:r>
              <a:rPr lang="el-GR" sz="3600" dirty="0"/>
              <a:t>εγγύτητα (</a:t>
            </a:r>
            <a:r>
              <a:rPr lang="en-US" sz="3600" dirty="0"/>
              <a:t>t</a:t>
            </a:r>
            <a:r>
              <a:rPr lang="en-IE" sz="3600" dirty="0" err="1"/>
              <a:t>imeliness</a:t>
            </a:r>
            <a:r>
              <a:rPr lang="el-GR" sz="3600" dirty="0" smtClean="0"/>
              <a:t>)</a:t>
            </a:r>
          </a:p>
          <a:p>
            <a:pPr>
              <a:lnSpc>
                <a:spcPct val="80000"/>
              </a:lnSpc>
            </a:pPr>
            <a:endParaRPr lang="el-GR" sz="3600" dirty="0" smtClean="0"/>
          </a:p>
          <a:p>
            <a:pPr>
              <a:lnSpc>
                <a:spcPct val="80000"/>
              </a:lnSpc>
            </a:pPr>
            <a:r>
              <a:rPr lang="el-GR" sz="3600" dirty="0" smtClean="0"/>
              <a:t>Εγγύτητα </a:t>
            </a:r>
            <a:r>
              <a:rPr lang="el-GR" sz="3600" dirty="0"/>
              <a:t>(στο χώρο) (</a:t>
            </a:r>
            <a:r>
              <a:rPr lang="en-US" sz="3600" dirty="0"/>
              <a:t>p</a:t>
            </a:r>
            <a:r>
              <a:rPr lang="en-IE" sz="3600" dirty="0" err="1"/>
              <a:t>roximity</a:t>
            </a:r>
            <a:r>
              <a:rPr lang="el-GR" sz="3600" dirty="0" smtClean="0"/>
              <a:t>)</a:t>
            </a:r>
          </a:p>
          <a:p>
            <a:pPr>
              <a:lnSpc>
                <a:spcPct val="80000"/>
              </a:lnSpc>
            </a:pPr>
            <a:endParaRPr lang="el-GR" sz="3600" dirty="0" smtClean="0"/>
          </a:p>
          <a:p>
            <a:pPr>
              <a:lnSpc>
                <a:spcPct val="80000"/>
              </a:lnSpc>
            </a:pPr>
            <a:r>
              <a:rPr lang="el-GR" sz="3600" dirty="0" smtClean="0"/>
              <a:t>Προοπτική  </a:t>
            </a:r>
            <a:r>
              <a:rPr lang="el-GR" sz="3600" dirty="0"/>
              <a:t>(κάλυψης κατά το μέλλον</a:t>
            </a:r>
            <a:r>
              <a:rPr lang="el-GR" sz="3600" dirty="0" smtClean="0"/>
              <a:t>)</a:t>
            </a:r>
          </a:p>
          <a:p>
            <a:pPr>
              <a:lnSpc>
                <a:spcPct val="80000"/>
              </a:lnSpc>
            </a:pPr>
            <a:endParaRPr lang="el-GR" sz="3600" dirty="0" smtClean="0"/>
          </a:p>
          <a:p>
            <a:pPr>
              <a:lnSpc>
                <a:spcPct val="80000"/>
              </a:lnSpc>
            </a:pPr>
            <a:r>
              <a:rPr lang="el-GR" sz="3600" dirty="0" smtClean="0"/>
              <a:t>Συνέπειες (</a:t>
            </a:r>
            <a:r>
              <a:rPr lang="en-IE" sz="3600" dirty="0" smtClean="0"/>
              <a:t>consequence</a:t>
            </a:r>
            <a:r>
              <a:rPr lang="en-US" sz="3600" dirty="0" smtClean="0"/>
              <a:t>s</a:t>
            </a:r>
            <a:r>
              <a:rPr lang="el-GR" sz="3600" dirty="0" smtClean="0"/>
              <a:t>)</a:t>
            </a:r>
          </a:p>
          <a:p>
            <a:pPr>
              <a:lnSpc>
                <a:spcPct val="80000"/>
              </a:lnSpc>
            </a:pPr>
            <a:endParaRPr lang="el-GR" sz="3600" dirty="0" smtClean="0"/>
          </a:p>
          <a:p>
            <a:pPr>
              <a:lnSpc>
                <a:spcPct val="80000"/>
              </a:lnSpc>
            </a:pPr>
            <a:r>
              <a:rPr lang="el-GR" sz="3600" dirty="0" smtClean="0"/>
              <a:t>Ανθρώπινο </a:t>
            </a:r>
            <a:r>
              <a:rPr lang="el-GR" sz="3600" dirty="0"/>
              <a:t>ενδιαφέρον (</a:t>
            </a:r>
            <a:r>
              <a:rPr lang="en-US" sz="3600" dirty="0"/>
              <a:t>human </a:t>
            </a:r>
            <a:r>
              <a:rPr lang="en-US" sz="3600" dirty="0" smtClean="0"/>
              <a:t>interest</a:t>
            </a:r>
            <a:r>
              <a:rPr lang="el-GR" sz="3600" dirty="0" smtClean="0"/>
              <a:t>)</a:t>
            </a:r>
            <a:r>
              <a:rPr lang="en-US" sz="3600" dirty="0" smtClean="0"/>
              <a:t> </a:t>
            </a:r>
            <a:endParaRPr lang="el-GR" sz="3600" dirty="0"/>
          </a:p>
          <a:p>
            <a:endParaRPr lang="el-G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αξίες/6</a:t>
            </a:r>
            <a:br>
              <a:rPr lang="el-GR" dirty="0" smtClean="0"/>
            </a:br>
            <a:r>
              <a:rPr lang="en-US" dirty="0" smtClean="0"/>
              <a:t>Allan </a:t>
            </a:r>
            <a:r>
              <a:rPr lang="el-GR" dirty="0" smtClean="0"/>
              <a:t>(199</a:t>
            </a:r>
            <a:r>
              <a:rPr lang="en-US" dirty="0" smtClean="0"/>
              <a:t>9</a:t>
            </a:r>
            <a:r>
              <a:rPr lang="el-GR" dirty="0" smtClean="0"/>
              <a:t>)</a:t>
            </a:r>
            <a:endParaRPr lang="el-GR" dirty="0"/>
          </a:p>
        </p:txBody>
      </p:sp>
      <p:sp>
        <p:nvSpPr>
          <p:cNvPr id="3" name="2 - Θέση περιεχομένου"/>
          <p:cNvSpPr>
            <a:spLocks noGrp="1"/>
          </p:cNvSpPr>
          <p:nvPr>
            <p:ph sz="half" idx="1"/>
          </p:nvPr>
        </p:nvSpPr>
        <p:spPr>
          <a:xfrm>
            <a:off x="251520" y="1600200"/>
            <a:ext cx="4104456" cy="5069160"/>
          </a:xfrm>
        </p:spPr>
        <p:txBody>
          <a:bodyPr>
            <a:noAutofit/>
          </a:bodyPr>
          <a:lstStyle/>
          <a:p>
            <a:r>
              <a:rPr lang="el-GR" sz="3200" dirty="0" smtClean="0"/>
              <a:t>Σύγκρουση</a:t>
            </a:r>
            <a:endParaRPr lang="en-US" sz="3200" dirty="0" smtClean="0"/>
          </a:p>
          <a:p>
            <a:r>
              <a:rPr lang="el-GR" sz="3200" dirty="0" smtClean="0"/>
              <a:t>Συνάφεια </a:t>
            </a:r>
            <a:r>
              <a:rPr lang="el-GR" sz="3200" dirty="0"/>
              <a:t>(με την εμπειρία του κοινού</a:t>
            </a:r>
            <a:r>
              <a:rPr lang="el-GR" sz="3200" dirty="0" smtClean="0"/>
              <a:t>)</a:t>
            </a:r>
            <a:endParaRPr lang="en-US" sz="3200" dirty="0" smtClean="0"/>
          </a:p>
          <a:p>
            <a:r>
              <a:rPr lang="el-GR" sz="3200" dirty="0" smtClean="0"/>
              <a:t>Χρονισμός </a:t>
            </a:r>
            <a:r>
              <a:rPr lang="el-GR" sz="3200" dirty="0"/>
              <a:t>(πόσο πρόσφατο είναι</a:t>
            </a:r>
            <a:r>
              <a:rPr lang="el-GR" sz="3200" dirty="0" smtClean="0"/>
              <a:t>)</a:t>
            </a:r>
            <a:endParaRPr lang="en-US" sz="3200" dirty="0" smtClean="0"/>
          </a:p>
          <a:p>
            <a:r>
              <a:rPr lang="el-GR" sz="3200" dirty="0"/>
              <a:t>Α</a:t>
            </a:r>
            <a:r>
              <a:rPr lang="el-GR" sz="3200" dirty="0" smtClean="0"/>
              <a:t>πλότητα </a:t>
            </a:r>
            <a:r>
              <a:rPr lang="el-GR" sz="3200" dirty="0"/>
              <a:t>(μονοσήμαντο</a:t>
            </a:r>
            <a:r>
              <a:rPr lang="el-GR" sz="3200" dirty="0" smtClean="0"/>
              <a:t>)</a:t>
            </a:r>
            <a:endParaRPr lang="en-US" sz="3200" dirty="0" smtClean="0"/>
          </a:p>
          <a:p>
            <a:r>
              <a:rPr lang="el-GR" sz="3200" dirty="0" smtClean="0"/>
              <a:t>Προσωποποίηση</a:t>
            </a:r>
          </a:p>
          <a:p>
            <a:r>
              <a:rPr lang="el-GR" sz="3200" dirty="0" smtClean="0"/>
              <a:t>Απροσδόκητο</a:t>
            </a:r>
          </a:p>
        </p:txBody>
      </p:sp>
      <p:sp>
        <p:nvSpPr>
          <p:cNvPr id="4" name="3 - Θέση περιεχομένου"/>
          <p:cNvSpPr>
            <a:spLocks noGrp="1"/>
          </p:cNvSpPr>
          <p:nvPr>
            <p:ph sz="half" idx="2"/>
          </p:nvPr>
        </p:nvSpPr>
        <p:spPr>
          <a:xfrm>
            <a:off x="4572000" y="1600200"/>
            <a:ext cx="4176464" cy="4925144"/>
          </a:xfrm>
        </p:spPr>
        <p:txBody>
          <a:bodyPr>
            <a:normAutofit/>
          </a:bodyPr>
          <a:lstStyle/>
          <a:p>
            <a:r>
              <a:rPr lang="el-GR" dirty="0" smtClean="0"/>
              <a:t>Συνέχεια</a:t>
            </a:r>
          </a:p>
          <a:p>
            <a:r>
              <a:rPr lang="el-GR" dirty="0" smtClean="0"/>
              <a:t>Σύνθεση (διαφορετικών τύπων γεγονότων)</a:t>
            </a:r>
          </a:p>
          <a:p>
            <a:r>
              <a:rPr lang="el-GR" dirty="0" smtClean="0"/>
              <a:t>Αναφορά σε εκλεκτά έθνη</a:t>
            </a:r>
          </a:p>
          <a:p>
            <a:r>
              <a:rPr lang="el-GR" dirty="0" smtClean="0"/>
              <a:t>Αναφορά σε εκλεκτά πρόσωπα</a:t>
            </a:r>
          </a:p>
          <a:p>
            <a:r>
              <a:rPr lang="el-GR" dirty="0" smtClean="0"/>
              <a:t>Πολιτισμική εγγύτητα (με το κοινό)</a:t>
            </a:r>
          </a:p>
          <a:p>
            <a:r>
              <a:rPr lang="el-GR" dirty="0" smtClean="0"/>
              <a:t>Αρνητικότητα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348880"/>
            <a:ext cx="8229600" cy="1143000"/>
          </a:xfrm>
          <a:solidFill>
            <a:schemeClr val="accent2"/>
          </a:solidFill>
          <a:scene3d>
            <a:camera prst="orthographicFront"/>
            <a:lightRig rig="threePt" dir="t"/>
          </a:scene3d>
          <a:sp3d>
            <a:bevelT/>
          </a:sp3d>
        </p:spPr>
        <p:txBody>
          <a:bodyPr>
            <a:normAutofit/>
          </a:bodyPr>
          <a:lstStyle/>
          <a:p>
            <a:r>
              <a:rPr lang="el-GR" sz="5400" dirty="0" smtClean="0"/>
              <a:t>Ερωτήσεις?</a:t>
            </a:r>
            <a:endParaRPr lang="el-GR"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lstStyle/>
          <a:p>
            <a:r>
              <a:rPr lang="el-GR" dirty="0" smtClean="0"/>
              <a:t>Απόψεις διασήμων/1 </a:t>
            </a:r>
            <a:endParaRPr lang="el-GR" dirty="0"/>
          </a:p>
        </p:txBody>
      </p:sp>
      <p:sp>
        <p:nvSpPr>
          <p:cNvPr id="3" name="2 - Θέση περιεχομένου"/>
          <p:cNvSpPr>
            <a:spLocks noGrp="1"/>
          </p:cNvSpPr>
          <p:nvPr>
            <p:ph idx="1"/>
          </p:nvPr>
        </p:nvSpPr>
        <p:spPr>
          <a:xfrm>
            <a:off x="323528" y="1484784"/>
            <a:ext cx="8424936" cy="5184576"/>
          </a:xfrm>
        </p:spPr>
        <p:txBody>
          <a:bodyPr>
            <a:noAutofit/>
          </a:bodyPr>
          <a:lstStyle/>
          <a:p>
            <a:r>
              <a:rPr lang="en-US" sz="2400" dirty="0"/>
              <a:t>When a dog bites a man that is not news, but when a man bites a dog that is </a:t>
            </a:r>
            <a:r>
              <a:rPr lang="en-US" sz="2400" dirty="0" smtClean="0"/>
              <a:t>news</a:t>
            </a:r>
            <a:endParaRPr lang="el-GR" sz="2400" dirty="0" smtClean="0"/>
          </a:p>
          <a:p>
            <a:pPr lvl="5"/>
            <a:r>
              <a:rPr lang="en-US" sz="1600" i="1" dirty="0" smtClean="0"/>
              <a:t>Charles </a:t>
            </a:r>
            <a:r>
              <a:rPr lang="en-US" sz="1600" i="1" dirty="0"/>
              <a:t>Anderson Dana, American journalist, 1819-1897</a:t>
            </a:r>
            <a:endParaRPr lang="en-US" sz="1600" dirty="0"/>
          </a:p>
          <a:p>
            <a:r>
              <a:rPr lang="en-US" sz="2400" dirty="0"/>
              <a:t>News is what somebody somewhere wants to suppress; all the rest is </a:t>
            </a:r>
            <a:r>
              <a:rPr lang="en-US" sz="2400" dirty="0" smtClean="0"/>
              <a:t>advertising</a:t>
            </a:r>
            <a:endParaRPr lang="el-GR" sz="2400" dirty="0" smtClean="0"/>
          </a:p>
          <a:p>
            <a:pPr lvl="5"/>
            <a:r>
              <a:rPr lang="en-US" sz="1600" i="1" dirty="0" smtClean="0"/>
              <a:t>Lord </a:t>
            </a:r>
            <a:r>
              <a:rPr lang="en-US" sz="1600" i="1" dirty="0" err="1"/>
              <a:t>Northcliffe</a:t>
            </a:r>
            <a:r>
              <a:rPr lang="en-US" sz="1600" i="1" dirty="0"/>
              <a:t>, British publisher 1865-1922</a:t>
            </a:r>
            <a:endParaRPr lang="en-US" sz="1000" dirty="0"/>
          </a:p>
          <a:p>
            <a:r>
              <a:rPr lang="en-US" sz="2400" dirty="0" smtClean="0"/>
              <a:t>Put </a:t>
            </a:r>
            <a:r>
              <a:rPr lang="en-US" sz="2400" dirty="0"/>
              <a:t>it before them briefly so they will read it, clearly so they will appreciate it, picturesquely so they will remember it and, above all, accurately so they will be guided by its </a:t>
            </a:r>
            <a:r>
              <a:rPr lang="en-US" sz="2400" dirty="0" smtClean="0"/>
              <a:t>light</a:t>
            </a:r>
            <a:endParaRPr lang="el-GR" sz="2400" dirty="0" smtClean="0"/>
          </a:p>
          <a:p>
            <a:pPr lvl="5"/>
            <a:r>
              <a:rPr lang="en-US" sz="1400" i="1" dirty="0" smtClean="0"/>
              <a:t>Joseph </a:t>
            </a:r>
            <a:r>
              <a:rPr lang="en-US" sz="1400" i="1" dirty="0"/>
              <a:t>Pulitzer, American publisher, 1847-1911</a:t>
            </a:r>
            <a:endParaRPr lang="en-US" sz="1400" dirty="0"/>
          </a:p>
          <a:p>
            <a:r>
              <a:rPr lang="en-US" sz="2400" dirty="0" smtClean="0"/>
              <a:t>What </a:t>
            </a:r>
            <a:r>
              <a:rPr lang="en-US" sz="2400" dirty="0"/>
              <a:t>you see is news, what you know is background, what you feel is </a:t>
            </a:r>
            <a:r>
              <a:rPr lang="en-US" sz="2400" dirty="0" smtClean="0"/>
              <a:t>opinion</a:t>
            </a:r>
            <a:endParaRPr lang="el-GR" sz="2400" dirty="0" smtClean="0"/>
          </a:p>
          <a:p>
            <a:pPr lvl="5"/>
            <a:r>
              <a:rPr lang="en-US" sz="1400" i="1" dirty="0" smtClean="0"/>
              <a:t>Lester </a:t>
            </a:r>
            <a:r>
              <a:rPr lang="en-US" sz="1400" i="1" dirty="0"/>
              <a:t>Markel, American journalist, </a:t>
            </a:r>
            <a:r>
              <a:rPr lang="en-US" sz="1400" i="1" dirty="0" smtClean="0"/>
              <a:t>1894-1977</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lstStyle/>
          <a:p>
            <a:r>
              <a:rPr lang="el-GR" dirty="0" smtClean="0"/>
              <a:t>Απόψεις διασήμων/2</a:t>
            </a:r>
            <a:endParaRPr lang="el-GR" dirty="0"/>
          </a:p>
        </p:txBody>
      </p:sp>
      <p:sp>
        <p:nvSpPr>
          <p:cNvPr id="3" name="2 - Θέση περιεχομένου"/>
          <p:cNvSpPr>
            <a:spLocks noGrp="1"/>
          </p:cNvSpPr>
          <p:nvPr>
            <p:ph idx="1"/>
          </p:nvPr>
        </p:nvSpPr>
        <p:spPr>
          <a:xfrm>
            <a:off x="395536" y="1556792"/>
            <a:ext cx="8363272" cy="4997152"/>
          </a:xfrm>
        </p:spPr>
        <p:txBody>
          <a:bodyPr>
            <a:noAutofit/>
          </a:bodyPr>
          <a:lstStyle/>
          <a:p>
            <a:r>
              <a:rPr lang="en-US" dirty="0" smtClean="0"/>
              <a:t>No news is good news.</a:t>
            </a:r>
            <a:endParaRPr lang="el-GR" dirty="0" smtClean="0"/>
          </a:p>
          <a:p>
            <a:pPr lvl="5"/>
            <a:r>
              <a:rPr lang="en-US" i="1" dirty="0" err="1" smtClean="0"/>
              <a:t>Ludovic</a:t>
            </a:r>
            <a:r>
              <a:rPr lang="en-US" i="1" dirty="0" smtClean="0"/>
              <a:t> Halevy, French author, 1834-1908</a:t>
            </a:r>
            <a:endParaRPr lang="en-US" dirty="0" smtClean="0"/>
          </a:p>
          <a:p>
            <a:r>
              <a:rPr lang="en-US" dirty="0" smtClean="0"/>
              <a:t>[News is] a first rough draft of history.</a:t>
            </a:r>
            <a:endParaRPr lang="el-GR" dirty="0" smtClean="0"/>
          </a:p>
          <a:p>
            <a:pPr lvl="5"/>
            <a:r>
              <a:rPr lang="en-US" i="1" dirty="0" smtClean="0"/>
              <a:t>Philip L. Graham, American publisher, 1915-1963</a:t>
            </a:r>
            <a:endParaRPr lang="en-US" dirty="0" smtClean="0"/>
          </a:p>
          <a:p>
            <a:r>
              <a:rPr lang="en-US" dirty="0" smtClean="0"/>
              <a:t>For most folks, no news is good news; for the press, good news is not news</a:t>
            </a:r>
            <a:endParaRPr lang="el-GR" dirty="0" smtClean="0"/>
          </a:p>
          <a:p>
            <a:pPr lvl="5"/>
            <a:r>
              <a:rPr lang="en-US" i="1" dirty="0" smtClean="0"/>
              <a:t>Gloria Borger, American journalist, b. 1952</a:t>
            </a:r>
            <a:endParaRPr lang="en-US" dirty="0" smtClean="0"/>
          </a:p>
          <a:p>
            <a:r>
              <a:rPr lang="en-US" dirty="0" smtClean="0"/>
              <a:t>The real news is bad news</a:t>
            </a:r>
            <a:endParaRPr lang="el-GR" dirty="0" smtClean="0"/>
          </a:p>
          <a:p>
            <a:pPr lvl="5"/>
            <a:r>
              <a:rPr lang="en-US" i="1" dirty="0" smtClean="0"/>
              <a:t>Marshall </a:t>
            </a:r>
            <a:r>
              <a:rPr lang="en-US" i="1" dirty="0" err="1" smtClean="0"/>
              <a:t>Mcluhan</a:t>
            </a:r>
            <a:r>
              <a:rPr lang="en-US" i="1" dirty="0" smtClean="0"/>
              <a:t>, Canadian communications theorist, 1911-1980</a:t>
            </a:r>
            <a:endParaRPr lang="en-US" dirty="0" smtClean="0"/>
          </a:p>
          <a:p>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lstStyle/>
          <a:p>
            <a:r>
              <a:rPr lang="el-GR" dirty="0" smtClean="0"/>
              <a:t>Τι είναι είδηση </a:t>
            </a:r>
            <a:endParaRPr lang="el-GR" dirty="0"/>
          </a:p>
        </p:txBody>
      </p:sp>
      <p:sp>
        <p:nvSpPr>
          <p:cNvPr id="3" name="2 - Θέση περιεχομένου"/>
          <p:cNvSpPr>
            <a:spLocks noGrp="1"/>
          </p:cNvSpPr>
          <p:nvPr>
            <p:ph idx="1"/>
          </p:nvPr>
        </p:nvSpPr>
        <p:spPr>
          <a:xfrm>
            <a:off x="395536" y="1484784"/>
            <a:ext cx="8496944" cy="5040560"/>
          </a:xfrm>
        </p:spPr>
        <p:txBody>
          <a:bodyPr>
            <a:normAutofit fontScale="92500" lnSpcReduction="20000"/>
          </a:bodyPr>
          <a:lstStyle/>
          <a:p>
            <a:r>
              <a:rPr lang="el-GR" dirty="0" smtClean="0"/>
              <a:t>Πληροφορίες (επεξεργασμένες) για τρέχοντα (επίκαιρα) γεγονότα </a:t>
            </a:r>
          </a:p>
          <a:p>
            <a:pPr lvl="1"/>
            <a:r>
              <a:rPr lang="el-GR" dirty="0" smtClean="0"/>
              <a:t>Δεν είναι το γεγονός αλλά οι πληροφορίες γι’ αυτό </a:t>
            </a:r>
          </a:p>
          <a:p>
            <a:pPr lvl="2"/>
            <a:r>
              <a:rPr lang="el-GR" dirty="0" smtClean="0"/>
              <a:t>Είναι κοινωνική κατασκευή – διευθέτηση  </a:t>
            </a:r>
          </a:p>
          <a:p>
            <a:pPr lvl="3"/>
            <a:r>
              <a:rPr lang="el-GR" dirty="0"/>
              <a:t>Σ</a:t>
            </a:r>
            <a:r>
              <a:rPr lang="el-GR" dirty="0" smtClean="0"/>
              <a:t>ύνθετη διαδικασία – δομές</a:t>
            </a:r>
          </a:p>
          <a:p>
            <a:pPr lvl="3"/>
            <a:r>
              <a:rPr lang="el-GR" dirty="0" smtClean="0"/>
              <a:t>Ρηματικά </a:t>
            </a:r>
          </a:p>
          <a:p>
            <a:pPr lvl="1"/>
            <a:r>
              <a:rPr lang="el-GR" dirty="0" smtClean="0"/>
              <a:t>Οποιεσδήποτε πληροφορίες ή ειδικών επαγγελματιών  (δημοσιογράφων)? </a:t>
            </a:r>
          </a:p>
          <a:p>
            <a:pPr lvl="2"/>
            <a:r>
              <a:rPr lang="el-GR" dirty="0" smtClean="0"/>
              <a:t>Νεωτερική </a:t>
            </a:r>
            <a:r>
              <a:rPr lang="el-GR" dirty="0"/>
              <a:t>μορφή της ρηματικής συγκρότησης των επίκαιρων γεγονότων</a:t>
            </a:r>
            <a:endParaRPr lang="el-GR" dirty="0" smtClean="0"/>
          </a:p>
          <a:p>
            <a:pPr lvl="1"/>
            <a:r>
              <a:rPr lang="el-GR" dirty="0" smtClean="0"/>
              <a:t>Ποια γεγονότα? </a:t>
            </a:r>
          </a:p>
          <a:p>
            <a:pPr lvl="2"/>
            <a:r>
              <a:rPr lang="el-GR" dirty="0" smtClean="0"/>
              <a:t>Επιλογή </a:t>
            </a:r>
          </a:p>
          <a:p>
            <a:r>
              <a:rPr lang="el-GR" dirty="0" smtClean="0"/>
              <a:t>Υπάρχει επικαιρότητα πριν τις ειδήσεις?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fontScale="90000"/>
          </a:bodyPr>
          <a:lstStyle/>
          <a:p>
            <a:r>
              <a:rPr lang="el-GR" dirty="0" smtClean="0"/>
              <a:t>Ειδησεογραφικές αξίες/1</a:t>
            </a:r>
            <a:r>
              <a:rPr lang="el-GR" dirty="0"/>
              <a:t/>
            </a:r>
            <a:br>
              <a:rPr lang="el-GR" dirty="0"/>
            </a:br>
            <a:r>
              <a:rPr lang="el-GR" dirty="0" smtClean="0"/>
              <a:t>Κριτήρια επιλογής ειδήσεων </a:t>
            </a:r>
            <a:endParaRPr lang="el-GR" dirty="0"/>
          </a:p>
        </p:txBody>
      </p:sp>
      <p:sp>
        <p:nvSpPr>
          <p:cNvPr id="3" name="2 - Θέση περιεχομένου"/>
          <p:cNvSpPr>
            <a:spLocks noGrp="1"/>
          </p:cNvSpPr>
          <p:nvPr>
            <p:ph idx="1"/>
          </p:nvPr>
        </p:nvSpPr>
        <p:spPr>
          <a:xfrm>
            <a:off x="457200" y="1988840"/>
            <a:ext cx="5266928" cy="4464496"/>
          </a:xfrm>
        </p:spPr>
        <p:txBody>
          <a:bodyPr>
            <a:normAutofit fontScale="92500"/>
          </a:bodyPr>
          <a:lstStyle/>
          <a:p>
            <a:r>
              <a:rPr lang="el-GR" dirty="0" smtClean="0"/>
              <a:t>Είναι νέο αυτό που θα λεχθεί?</a:t>
            </a:r>
          </a:p>
          <a:p>
            <a:endParaRPr lang="en-US" dirty="0"/>
          </a:p>
          <a:p>
            <a:r>
              <a:rPr lang="el-GR" dirty="0" smtClean="0"/>
              <a:t>Είναι ασυνήθιστο? </a:t>
            </a:r>
          </a:p>
          <a:p>
            <a:endParaRPr lang="en-US" dirty="0"/>
          </a:p>
          <a:p>
            <a:r>
              <a:rPr lang="el-GR" dirty="0" smtClean="0"/>
              <a:t>Είναι ενδιαφέρον ή σημαντικό</a:t>
            </a:r>
            <a:r>
              <a:rPr lang="en-US" dirty="0" smtClean="0"/>
              <a:t>?</a:t>
            </a:r>
            <a:endParaRPr lang="el-GR" dirty="0" smtClean="0"/>
          </a:p>
          <a:p>
            <a:endParaRPr lang="en-US" dirty="0"/>
          </a:p>
          <a:p>
            <a:r>
              <a:rPr lang="el-GR" dirty="0" smtClean="0"/>
              <a:t>Αφορά τους ανθρώπους </a:t>
            </a:r>
            <a:r>
              <a:rPr lang="en-US" dirty="0" smtClean="0"/>
              <a:t>?</a:t>
            </a:r>
            <a:endParaRPr lang="en-US" dirty="0"/>
          </a:p>
          <a:p>
            <a:endParaRPr lang="el-GR" dirty="0"/>
          </a:p>
        </p:txBody>
      </p:sp>
      <p:pic>
        <p:nvPicPr>
          <p:cNvPr id="6146" name="Picture 2" descr="http://thumbs.dreamstime.com/z/news-all-directions-illustration-letter-cubes-words-north-east-south-west-forming-word-36284375.jpg"/>
          <p:cNvPicPr>
            <a:picLocks noChangeAspect="1" noChangeArrowheads="1"/>
          </p:cNvPicPr>
          <p:nvPr/>
        </p:nvPicPr>
        <p:blipFill>
          <a:blip r:embed="rId2" cstate="print"/>
          <a:srcRect l="9753" t="7143" r="10275" b="11905"/>
          <a:stretch>
            <a:fillRect/>
          </a:stretch>
        </p:blipFill>
        <p:spPr bwMode="auto">
          <a:xfrm>
            <a:off x="5419153" y="2780928"/>
            <a:ext cx="3473327" cy="28803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a:bodyPr>
          <a:lstStyle/>
          <a:p>
            <a:r>
              <a:rPr lang="el-GR" dirty="0" smtClean="0"/>
              <a:t>Είναι νέο αυτό που θα λεχθεί?</a:t>
            </a:r>
            <a:endParaRPr lang="el-GR" dirty="0"/>
          </a:p>
        </p:txBody>
      </p:sp>
      <p:sp>
        <p:nvSpPr>
          <p:cNvPr id="3" name="2 - Θέση περιεχομένου"/>
          <p:cNvSpPr>
            <a:spLocks noGrp="1"/>
          </p:cNvSpPr>
          <p:nvPr>
            <p:ph idx="1"/>
          </p:nvPr>
        </p:nvSpPr>
        <p:spPr>
          <a:xfrm>
            <a:off x="457200" y="1600200"/>
            <a:ext cx="8363272" cy="4925144"/>
          </a:xfrm>
        </p:spPr>
        <p:txBody>
          <a:bodyPr>
            <a:normAutofit lnSpcReduction="10000"/>
          </a:bodyPr>
          <a:lstStyle/>
          <a:p>
            <a:r>
              <a:rPr lang="el-GR" dirty="0" smtClean="0"/>
              <a:t>Αν δεν είναι νέο δεν είναι είδηση </a:t>
            </a:r>
          </a:p>
          <a:p>
            <a:r>
              <a:rPr lang="el-GR" dirty="0" smtClean="0"/>
              <a:t>Είναι ενδιαφέροντα, αφορούν τους ανθρώπους αλλά δεν είναι ειδήσεις </a:t>
            </a:r>
          </a:p>
          <a:p>
            <a:pPr lvl="1"/>
            <a:r>
              <a:rPr lang="el-GR" dirty="0" smtClean="0"/>
              <a:t>Η απόπειρα δολοφονίας του Βενιζέλου </a:t>
            </a:r>
          </a:p>
          <a:p>
            <a:pPr lvl="1"/>
            <a:r>
              <a:rPr lang="el-GR" dirty="0" smtClean="0"/>
              <a:t>Το ναυάγιο του πλοίου «Ηράκλειο» </a:t>
            </a:r>
          </a:p>
          <a:p>
            <a:pPr lvl="1"/>
            <a:r>
              <a:rPr lang="el-GR" dirty="0" smtClean="0"/>
              <a:t>Το αποτέλεσμα του δημοψηφίσματος του 1974</a:t>
            </a:r>
          </a:p>
          <a:p>
            <a:pPr lvl="1"/>
            <a:r>
              <a:rPr lang="el-GR" dirty="0" smtClean="0"/>
              <a:t>κ.λπ. </a:t>
            </a:r>
          </a:p>
          <a:p>
            <a:r>
              <a:rPr lang="el-GR" dirty="0" smtClean="0"/>
              <a:t>Είδηση είναι ένα νέο στοιχείο ή ερμηνεία για τα γνωστά γεγονότα (δημοσιογραφικό, πολιτικό, επιστημονικό)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a:bodyPr>
          <a:lstStyle/>
          <a:p>
            <a:r>
              <a:rPr lang="el-GR" dirty="0" smtClean="0"/>
              <a:t>Είναι ασυνήθιστο? </a:t>
            </a:r>
            <a:endParaRPr lang="el-GR" dirty="0"/>
          </a:p>
        </p:txBody>
      </p:sp>
      <p:sp>
        <p:nvSpPr>
          <p:cNvPr id="3" name="2 - Θέση περιεχομένου"/>
          <p:cNvSpPr>
            <a:spLocks noGrp="1"/>
          </p:cNvSpPr>
          <p:nvPr>
            <p:ph idx="1"/>
          </p:nvPr>
        </p:nvSpPr>
        <p:spPr>
          <a:xfrm>
            <a:off x="457200" y="1600200"/>
            <a:ext cx="5987008" cy="4781127"/>
          </a:xfrm>
        </p:spPr>
        <p:txBody>
          <a:bodyPr/>
          <a:lstStyle/>
          <a:p>
            <a:r>
              <a:rPr lang="el-GR" dirty="0" smtClean="0"/>
              <a:t>Πολλά συμβαίνουν αλλά δεν είναι ειδήσεις </a:t>
            </a:r>
          </a:p>
          <a:p>
            <a:pPr lvl="1"/>
            <a:r>
              <a:rPr lang="el-GR" dirty="0" smtClean="0"/>
              <a:t>Λεωφορεία κινούνται </a:t>
            </a:r>
          </a:p>
          <a:p>
            <a:pPr lvl="1"/>
            <a:r>
              <a:rPr lang="el-GR" dirty="0" smtClean="0"/>
              <a:t>Εστιατόρια  λειτουργούν </a:t>
            </a:r>
          </a:p>
          <a:p>
            <a:pPr lvl="1"/>
            <a:r>
              <a:rPr lang="el-GR" dirty="0"/>
              <a:t>κ</a:t>
            </a:r>
            <a:r>
              <a:rPr lang="el-GR" dirty="0" smtClean="0"/>
              <a:t>οκ</a:t>
            </a:r>
          </a:p>
          <a:p>
            <a:r>
              <a:rPr lang="el-GR" dirty="0" smtClean="0"/>
              <a:t>Η γνωστή φράση</a:t>
            </a:r>
          </a:p>
          <a:p>
            <a:r>
              <a:rPr lang="el-GR" dirty="0" smtClean="0"/>
              <a:t>Η μαθηματική θεωρία της επικοινωνίας (</a:t>
            </a:r>
            <a:r>
              <a:rPr lang="en-US" dirty="0" smtClean="0"/>
              <a:t>Shannon &amp; Weaver) </a:t>
            </a:r>
            <a:r>
              <a:rPr lang="el-GR" dirty="0" smtClean="0"/>
              <a:t> </a:t>
            </a:r>
            <a:endParaRPr lang="el-GR" dirty="0"/>
          </a:p>
        </p:txBody>
      </p:sp>
      <p:pic>
        <p:nvPicPr>
          <p:cNvPr id="4098" name="Picture 2" descr="man bites dog"/>
          <p:cNvPicPr>
            <a:picLocks noChangeAspect="1" noChangeArrowheads="1"/>
          </p:cNvPicPr>
          <p:nvPr/>
        </p:nvPicPr>
        <p:blipFill>
          <a:blip r:embed="rId2" cstate="print"/>
          <a:srcRect r="23150"/>
          <a:stretch>
            <a:fillRect/>
          </a:stretch>
        </p:blipFill>
        <p:spPr bwMode="auto">
          <a:xfrm>
            <a:off x="6356358" y="1844824"/>
            <a:ext cx="2464114" cy="4248472"/>
          </a:xfrm>
          <a:prstGeom prst="rect">
            <a:avLst/>
          </a:prstGeom>
          <a:noFill/>
          <a:ln w="88900">
            <a:solidFill>
              <a:schemeClr val="accent2"/>
            </a:solidFill>
          </a:ln>
          <a:effectLst>
            <a:glow rad="228600">
              <a:schemeClr val="accent2">
                <a:satMod val="175000"/>
                <a:alpha val="40000"/>
              </a:schemeClr>
            </a:glo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normAutofit/>
          </a:bodyPr>
          <a:lstStyle/>
          <a:p>
            <a:r>
              <a:rPr lang="el-GR" dirty="0" smtClean="0"/>
              <a:t>Είναι ενδιαφέρον ή σημαντικό</a:t>
            </a:r>
            <a:r>
              <a:rPr lang="en-US" dirty="0" smtClean="0"/>
              <a:t>?</a:t>
            </a:r>
            <a:endParaRPr lang="el-GR" dirty="0"/>
          </a:p>
        </p:txBody>
      </p:sp>
      <p:sp>
        <p:nvSpPr>
          <p:cNvPr id="3" name="2 - Θέση περιεχομένου"/>
          <p:cNvSpPr>
            <a:spLocks noGrp="1"/>
          </p:cNvSpPr>
          <p:nvPr>
            <p:ph idx="1"/>
          </p:nvPr>
        </p:nvSpPr>
        <p:spPr>
          <a:xfrm>
            <a:off x="457200" y="1600200"/>
            <a:ext cx="5987008" cy="4997152"/>
          </a:xfrm>
        </p:spPr>
        <p:txBody>
          <a:bodyPr/>
          <a:lstStyle/>
          <a:p>
            <a:r>
              <a:rPr lang="el-GR" dirty="0" smtClean="0"/>
              <a:t>Νέο και ασυνήθιστο αλλά χωρίς ενδιαφέρον</a:t>
            </a:r>
          </a:p>
          <a:p>
            <a:pPr lvl="1"/>
            <a:r>
              <a:rPr lang="el-GR" dirty="0" smtClean="0"/>
              <a:t>Είδος ψαριού </a:t>
            </a:r>
          </a:p>
          <a:p>
            <a:pPr lvl="1"/>
            <a:r>
              <a:rPr lang="el-GR" dirty="0" smtClean="0"/>
              <a:t>Πλανήτης χωρίς σημασία για τη ζωή στη γη </a:t>
            </a:r>
          </a:p>
          <a:p>
            <a:pPr lvl="1"/>
            <a:endParaRPr lang="el-GR" dirty="0" smtClean="0"/>
          </a:p>
          <a:p>
            <a:r>
              <a:rPr lang="el-GR" dirty="0" smtClean="0"/>
              <a:t>Ωστόσο μπορεί να αποκτήσει με κατάλληλη επεξεργασία ή σε κατάλληλα ΜΜΕ </a:t>
            </a:r>
          </a:p>
        </p:txBody>
      </p:sp>
      <p:pic>
        <p:nvPicPr>
          <p:cNvPr id="3076" name="Picture 4" descr="http://cdn.zmescience.com/wp-content/uploads/2013/01/tom-pfeiffer.jpg"/>
          <p:cNvPicPr>
            <a:picLocks noChangeAspect="1" noChangeArrowheads="1"/>
          </p:cNvPicPr>
          <p:nvPr/>
        </p:nvPicPr>
        <p:blipFill>
          <a:blip r:embed="rId2" cstate="print"/>
          <a:srcRect/>
          <a:stretch>
            <a:fillRect/>
          </a:stretch>
        </p:blipFill>
        <p:spPr bwMode="auto">
          <a:xfrm>
            <a:off x="6300192" y="2204864"/>
            <a:ext cx="2664296" cy="1776197"/>
          </a:xfrm>
          <a:prstGeom prst="rect">
            <a:avLst/>
          </a:prstGeom>
          <a:noFill/>
        </p:spPr>
      </p:pic>
      <p:pic>
        <p:nvPicPr>
          <p:cNvPr id="3078" name="Picture 6" descr="http://cdn1.theinertia.com/wp-content/uploads/2015/08/shark11.jpg"/>
          <p:cNvPicPr>
            <a:picLocks noChangeAspect="1" noChangeArrowheads="1"/>
          </p:cNvPicPr>
          <p:nvPr/>
        </p:nvPicPr>
        <p:blipFill>
          <a:blip r:embed="rId3" cstate="print"/>
          <a:srcRect/>
          <a:stretch>
            <a:fillRect/>
          </a:stretch>
        </p:blipFill>
        <p:spPr bwMode="auto">
          <a:xfrm>
            <a:off x="6372200" y="4797152"/>
            <a:ext cx="2610519" cy="15121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solidFill>
          <a:scene3d>
            <a:camera prst="orthographicFront"/>
            <a:lightRig rig="threePt" dir="t"/>
          </a:scene3d>
          <a:sp3d>
            <a:bevelT/>
          </a:sp3d>
        </p:spPr>
        <p:txBody>
          <a:bodyPr/>
          <a:lstStyle/>
          <a:p>
            <a:r>
              <a:rPr lang="el-GR" dirty="0" smtClean="0"/>
              <a:t>Αφορά τους ανθρώπους </a:t>
            </a:r>
            <a:r>
              <a:rPr lang="en-US" dirty="0" smtClean="0"/>
              <a:t>?</a:t>
            </a:r>
            <a:endParaRPr lang="el-GR" dirty="0"/>
          </a:p>
        </p:txBody>
      </p:sp>
      <p:sp>
        <p:nvSpPr>
          <p:cNvPr id="3" name="2 - Θέση περιεχομένου"/>
          <p:cNvSpPr>
            <a:spLocks noGrp="1"/>
          </p:cNvSpPr>
          <p:nvPr>
            <p:ph idx="1"/>
          </p:nvPr>
        </p:nvSpPr>
        <p:spPr/>
        <p:txBody>
          <a:bodyPr/>
          <a:lstStyle/>
          <a:p>
            <a:r>
              <a:rPr lang="el-GR" dirty="0" smtClean="0"/>
              <a:t>Πρέπει να έχει σημασία για τους ανθρώπους (ει δυνατόν τους περισσότερους) </a:t>
            </a:r>
          </a:p>
          <a:p>
            <a:endParaRPr lang="el-GR" dirty="0" smtClean="0"/>
          </a:p>
          <a:p>
            <a:r>
              <a:rPr lang="el-GR" dirty="0" smtClean="0"/>
              <a:t>Αξιολογικά σημαντικά </a:t>
            </a:r>
          </a:p>
          <a:p>
            <a:endParaRPr lang="el-GR" dirty="0"/>
          </a:p>
          <a:p>
            <a:r>
              <a:rPr lang="el-GR" dirty="0" smtClean="0"/>
              <a:t>Ανθρωποκεντρικές ιστορίες </a:t>
            </a:r>
            <a:endParaRPr lang="el-GR" dirty="0"/>
          </a:p>
        </p:txBody>
      </p:sp>
      <p:pic>
        <p:nvPicPr>
          <p:cNvPr id="4" name="Picture 2" descr="http://rack.1.mshcdn.com/media/ZgkyMDEzLzAxLzI5LzU1L3R3aXR0ZXJicmVhLjY3YzQxLmpwZwpwCXRodW1iCTk1MHg1MzQjCmUJanBn/47ea98cf/01b/twitterbreakingnewsphotos.jpg"/>
          <p:cNvPicPr>
            <a:picLocks noChangeAspect="1" noChangeArrowheads="1"/>
          </p:cNvPicPr>
          <p:nvPr/>
        </p:nvPicPr>
        <p:blipFill>
          <a:blip r:embed="rId2" cstate="print"/>
          <a:srcRect/>
          <a:stretch>
            <a:fillRect/>
          </a:stretch>
        </p:blipFill>
        <p:spPr bwMode="auto">
          <a:xfrm>
            <a:off x="5868144" y="2996952"/>
            <a:ext cx="3025782" cy="1700808"/>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584</Words>
  <Application>Microsoft Office PowerPoint</Application>
  <PresentationFormat>Προβολή στην οθόνη (4:3)</PresentationFormat>
  <Paragraphs>119</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Κοινωνιολογία των ειδήσεων Τι είναι είδηση, ειδησεογραφικές αξίες </vt:lpstr>
      <vt:lpstr>Απόψεις διασήμων/1 </vt:lpstr>
      <vt:lpstr>Απόψεις διασήμων/2</vt:lpstr>
      <vt:lpstr>Τι είναι είδηση </vt:lpstr>
      <vt:lpstr>Ειδησεογραφικές αξίες/1 Κριτήρια επιλογής ειδήσεων </vt:lpstr>
      <vt:lpstr>Είναι νέο αυτό που θα λεχθεί?</vt:lpstr>
      <vt:lpstr>Είναι ασυνήθιστο? </vt:lpstr>
      <vt:lpstr>Είναι ενδιαφέρον ή σημαντικό?</vt:lpstr>
      <vt:lpstr>Αφορά τους ανθρώπους ?</vt:lpstr>
      <vt:lpstr>Ειδησεογραφικές αξίες/2 Galtung &amp; Ruge (1965)</vt:lpstr>
      <vt:lpstr>Ειδησεογραφικές αξίες/3 DeFleur (1996)</vt:lpstr>
      <vt:lpstr>Ειδησεογραφικές αξίες/4 Cohen &amp;Young (1981)</vt:lpstr>
      <vt:lpstr>Ειδησεογραφικές αξίες/5 McDougal (1987), Dominick (1991)</vt:lpstr>
      <vt:lpstr>Ειδησεογραφικές αξίες/6 Allan (1999)</vt:lpstr>
      <vt:lpstr>Ερωτήσεις?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Κοινωνιολογία των ειδήσεων Τι είναι είδηση, ειδησεογραφικές αξίες </dc:title>
  <dc:creator>Γιώργος Πλειός</dc:creator>
  <cp:lastModifiedBy>Γιώργος Πλειός</cp:lastModifiedBy>
  <cp:revision>48</cp:revision>
  <dcterms:created xsi:type="dcterms:W3CDTF">2016-02-28T15:38:38Z</dcterms:created>
  <dcterms:modified xsi:type="dcterms:W3CDTF">2016-02-28T18:40:22Z</dcterms:modified>
</cp:coreProperties>
</file>