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384" r:id="rId7"/>
    <p:sldId id="263" r:id="rId8"/>
    <p:sldId id="264" r:id="rId9"/>
    <p:sldId id="266" r:id="rId10"/>
    <p:sldId id="367" r:id="rId11"/>
    <p:sldId id="379" r:id="rId12"/>
    <p:sldId id="368" r:id="rId13"/>
    <p:sldId id="369" r:id="rId14"/>
    <p:sldId id="370" r:id="rId15"/>
    <p:sldId id="262" r:id="rId16"/>
    <p:sldId id="371" r:id="rId17"/>
    <p:sldId id="373" r:id="rId18"/>
    <p:sldId id="366" r:id="rId19"/>
    <p:sldId id="267" r:id="rId20"/>
    <p:sldId id="376" r:id="rId21"/>
    <p:sldId id="353" r:id="rId22"/>
    <p:sldId id="354" r:id="rId23"/>
    <p:sldId id="355" r:id="rId24"/>
    <p:sldId id="356" r:id="rId25"/>
    <p:sldId id="352" r:id="rId26"/>
    <p:sldId id="380" r:id="rId27"/>
    <p:sldId id="381" r:id="rId28"/>
    <p:sldId id="311" r:id="rId29"/>
    <p:sldId id="309" r:id="rId30"/>
    <p:sldId id="272" r:id="rId31"/>
    <p:sldId id="382" r:id="rId32"/>
    <p:sldId id="270" r:id="rId33"/>
    <p:sldId id="271" r:id="rId34"/>
    <p:sldId id="274" r:id="rId35"/>
    <p:sldId id="275" r:id="rId36"/>
    <p:sldId id="301" r:id="rId37"/>
    <p:sldId id="278" r:id="rId38"/>
    <p:sldId id="279" r:id="rId39"/>
    <p:sldId id="280" r:id="rId40"/>
    <p:sldId id="281" r:id="rId41"/>
    <p:sldId id="283" r:id="rId42"/>
    <p:sldId id="291" r:id="rId43"/>
    <p:sldId id="292" r:id="rId44"/>
    <p:sldId id="293" r:id="rId45"/>
    <p:sldId id="357" r:id="rId46"/>
    <p:sldId id="297" r:id="rId47"/>
    <p:sldId id="298" r:id="rId48"/>
    <p:sldId id="362" r:id="rId49"/>
    <p:sldId id="361" r:id="rId50"/>
    <p:sldId id="363" r:id="rId51"/>
    <p:sldId id="303" r:id="rId52"/>
    <p:sldId id="385" r:id="rId53"/>
    <p:sldId id="386" r:id="rId54"/>
    <p:sldId id="387" r:id="rId55"/>
    <p:sldId id="388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65" r:id="rId64"/>
    <p:sldId id="319" r:id="rId65"/>
    <p:sldId id="322" r:id="rId66"/>
    <p:sldId id="324" r:id="rId67"/>
    <p:sldId id="325" r:id="rId68"/>
    <p:sldId id="326" r:id="rId69"/>
    <p:sldId id="328" r:id="rId70"/>
    <p:sldId id="330" r:id="rId71"/>
    <p:sldId id="331" r:id="rId72"/>
    <p:sldId id="332" r:id="rId73"/>
    <p:sldId id="345" r:id="rId74"/>
    <p:sldId id="336" r:id="rId75"/>
    <p:sldId id="342" r:id="rId76"/>
    <p:sldId id="344" r:id="rId77"/>
    <p:sldId id="341" r:id="rId78"/>
    <p:sldId id="349" r:id="rId79"/>
    <p:sldId id="350" r:id="rId80"/>
    <p:sldId id="351" r:id="rId81"/>
    <p:sldId id="383" r:id="rId8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294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286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1B59-9CD1-48C7-BDF2-EACDBE9F08DA}" type="datetimeFigureOut">
              <a:rPr lang="el-GR" smtClean="0"/>
              <a:pPr/>
              <a:t>21/10/2016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281A-4424-4EFA-9E6D-E60CD24DE20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1B59-9CD1-48C7-BDF2-EACDBE9F08DA}" type="datetimeFigureOut">
              <a:rPr lang="el-GR" smtClean="0"/>
              <a:pPr/>
              <a:t>21/10/2016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281A-4424-4EFA-9E6D-E60CD24DE20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1B59-9CD1-48C7-BDF2-EACDBE9F08DA}" type="datetimeFigureOut">
              <a:rPr lang="el-GR" smtClean="0"/>
              <a:pPr/>
              <a:t>21/10/2016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281A-4424-4EFA-9E6D-E60CD24DE20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63860-5D15-465B-BBC6-2F0E49FEF362}" type="datetimeFigureOut">
              <a:rPr lang="el-GR"/>
              <a:pPr>
                <a:defRPr/>
              </a:pPr>
              <a:t>21/10/2016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E6184-AE2B-4D55-99A7-DF50D406AEE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A6EFE-7D6D-4C43-9A06-00D110F897A2}" type="datetimeFigureOut">
              <a:rPr lang="el-GR"/>
              <a:pPr>
                <a:defRPr/>
              </a:pPr>
              <a:t>21/10/2016</a:t>
            </a:fld>
            <a:endParaRPr lang="el-GR"/>
          </a:p>
        </p:txBody>
      </p:sp>
      <p:sp>
        <p:nvSpPr>
          <p:cNvPr id="7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3E4F2-8D53-4613-8AED-BE4FBD684A5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F8BB2-3A6B-4A34-85B0-FA7B4E85409E}" type="datetimeFigureOut">
              <a:rPr lang="el-GR"/>
              <a:pPr>
                <a:defRPr/>
              </a:pPr>
              <a:t>21/10/2016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118E9-44D3-4D63-BD7E-89C8658E13D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1250C-C5E0-4A69-A537-9BB7D1F9920B}" type="datetimeFigureOut">
              <a:rPr lang="el-GR"/>
              <a:pPr>
                <a:defRPr/>
              </a:pPr>
              <a:t>21/10/2016</a:t>
            </a:fld>
            <a:endParaRPr lang="el-GR"/>
          </a:p>
        </p:txBody>
      </p:sp>
      <p:sp>
        <p:nvSpPr>
          <p:cNvPr id="7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73288-4F2C-4CCB-817E-9A8FBDA9950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B3248-9F48-4F33-BF44-8C6B6E649205}" type="datetimeFigureOut">
              <a:rPr lang="el-GR"/>
              <a:pPr>
                <a:defRPr/>
              </a:pPr>
              <a:t>21/10/2016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9F32B-D017-4C22-98E3-EFC81D733B6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9FE4F-8B79-4B3E-BD2D-53CF014AA517}" type="datetimeFigureOut">
              <a:rPr lang="el-GR"/>
              <a:pPr>
                <a:defRPr/>
              </a:pPr>
              <a:t>21/10/2016</a:t>
            </a:fld>
            <a:endParaRPr lang="el-GR"/>
          </a:p>
        </p:txBody>
      </p:sp>
      <p:sp>
        <p:nvSpPr>
          <p:cNvPr id="8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23ACC-48EC-4504-A10B-7EFDE5FF80F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3D88F-5259-404C-AAD8-8C9F3C40A042}" type="datetimeFigureOut">
              <a:rPr lang="el-GR"/>
              <a:pPr>
                <a:defRPr/>
              </a:pPr>
              <a:t>21/10/2016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3F0F6-7252-4310-9950-E1122F1696C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1B59-9CD1-48C7-BDF2-EACDBE9F08DA}" type="datetimeFigureOut">
              <a:rPr lang="el-GR" smtClean="0"/>
              <a:pPr/>
              <a:t>21/10/2016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281A-4424-4EFA-9E6D-E60CD24DE20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1B59-9CD1-48C7-BDF2-EACDBE9F08DA}" type="datetimeFigureOut">
              <a:rPr lang="el-GR" smtClean="0"/>
              <a:pPr/>
              <a:t>21/10/2016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281A-4424-4EFA-9E6D-E60CD24DE20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1B59-9CD1-48C7-BDF2-EACDBE9F08DA}" type="datetimeFigureOut">
              <a:rPr lang="el-GR" smtClean="0"/>
              <a:pPr/>
              <a:t>21/10/2016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281A-4424-4EFA-9E6D-E60CD24DE20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1B59-9CD1-48C7-BDF2-EACDBE9F08DA}" type="datetimeFigureOut">
              <a:rPr lang="el-GR" smtClean="0"/>
              <a:pPr/>
              <a:t>21/10/2016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281A-4424-4EFA-9E6D-E60CD24DE20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1B59-9CD1-48C7-BDF2-EACDBE9F08DA}" type="datetimeFigureOut">
              <a:rPr lang="el-GR" smtClean="0"/>
              <a:pPr/>
              <a:t>21/10/2016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281A-4424-4EFA-9E6D-E60CD24DE20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1B59-9CD1-48C7-BDF2-EACDBE9F08DA}" type="datetimeFigureOut">
              <a:rPr lang="el-GR" smtClean="0"/>
              <a:pPr/>
              <a:t>21/10/2016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281A-4424-4EFA-9E6D-E60CD24DE20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1B59-9CD1-48C7-BDF2-EACDBE9F08DA}" type="datetimeFigureOut">
              <a:rPr lang="el-GR" smtClean="0"/>
              <a:pPr/>
              <a:t>21/10/2016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281A-4424-4EFA-9E6D-E60CD24DE20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1B59-9CD1-48C7-BDF2-EACDBE9F08DA}" type="datetimeFigureOut">
              <a:rPr lang="el-GR" smtClean="0"/>
              <a:pPr/>
              <a:t>21/10/2016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281A-4424-4EFA-9E6D-E60CD24DE20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11B59-9CD1-48C7-BDF2-EACDBE9F08DA}" type="datetimeFigureOut">
              <a:rPr lang="el-GR" smtClean="0"/>
              <a:pPr/>
              <a:t>21/10/2016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C281A-4424-4EFA-9E6D-E60CD24DE20A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4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4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0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heshno.org/media/k2/items/cache/753a82091bdf93df272697e1f26229c2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643998" cy="2971375"/>
          </a:xfrm>
          <a:prstGeom prst="rect">
            <a:avLst/>
          </a:prstGeom>
          <a:noFill/>
        </p:spPr>
      </p:pic>
      <p:sp>
        <p:nvSpPr>
          <p:cNvPr id="3" name="1 - Τίτλος"/>
          <p:cNvSpPr txBox="1">
            <a:spLocks/>
          </p:cNvSpPr>
          <p:nvPr/>
        </p:nvSpPr>
        <p:spPr>
          <a:xfrm>
            <a:off x="0" y="3286125"/>
            <a:ext cx="9144000" cy="135732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Η ΠΑΘΟΛΟΓΟΑΝΑΤΟΜΙΑ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ΤΟΥ ΚΑΡΚΙΝΟΥ ΚΕΦΑΛΗΣ-ΤΡΑΧΗΛΟΥ </a:t>
            </a:r>
          </a:p>
        </p:txBody>
      </p:sp>
      <p:sp>
        <p:nvSpPr>
          <p:cNvPr id="4" name="2 - Θέση κειμένου"/>
          <p:cNvSpPr txBox="1">
            <a:spLocks/>
          </p:cNvSpPr>
          <p:nvPr/>
        </p:nvSpPr>
        <p:spPr>
          <a:xfrm>
            <a:off x="722313" y="5143512"/>
            <a:ext cx="7772400" cy="135732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Ανδρέας Χ. </a:t>
            </a:r>
            <a:r>
              <a:rPr kumimoji="0" lang="el-G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Λάζαρης</a:t>
            </a:r>
            <a:endParaRPr kumimoji="0" lang="el-G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Ιατρός-</a:t>
            </a:r>
            <a:r>
              <a:rPr kumimoji="0" lang="el-G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Ιστοπαθολόγος</a:t>
            </a:r>
            <a:endParaRPr kumimoji="0" lang="el-G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 fontScale="90000"/>
          </a:bodyPr>
          <a:lstStyle/>
          <a:p>
            <a:r>
              <a:rPr lang="el-GR" sz="2800" dirty="0" smtClean="0"/>
              <a:t>ΑΚΑΝΘΩΔΕΙΣ ΕΝΔΟΕΠΙΘΗΛΙΑΚΕΣ </a:t>
            </a:r>
            <a:r>
              <a:rPr lang="el-GR" sz="2800" dirty="0" smtClean="0"/>
              <a:t>ΑΛΛΟΙΩΣΕΙΣ ΛΑΡΥΓΓΑ </a:t>
            </a:r>
            <a:r>
              <a:rPr lang="el-GR" sz="2800" dirty="0" smtClean="0"/>
              <a:t/>
            </a:r>
            <a:br>
              <a:rPr lang="el-GR" sz="2800" dirty="0" smtClean="0"/>
            </a:br>
            <a:r>
              <a:rPr lang="el-GR" sz="2800" dirty="0" smtClean="0"/>
              <a:t>ΚΟΜΒΙΚΑ ΣΗΜΕΙΑ </a:t>
            </a:r>
            <a:endParaRPr lang="el-GR" sz="28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021288"/>
          </a:xfrm>
        </p:spPr>
        <p:txBody>
          <a:bodyPr>
            <a:normAutofit fontScale="92500" lnSpcReduction="20000"/>
          </a:bodyPr>
          <a:lstStyle/>
          <a:p>
            <a:r>
              <a:rPr lang="el-GR" sz="2400" dirty="0" smtClean="0"/>
              <a:t>Ο όρος «</a:t>
            </a:r>
            <a:r>
              <a:rPr lang="el-GR" sz="2400" b="1" dirty="0" err="1" smtClean="0"/>
              <a:t>κεράτωση</a:t>
            </a:r>
            <a:r>
              <a:rPr lang="el-GR" sz="2400" dirty="0" smtClean="0"/>
              <a:t>-κερατίαση» αντιστοιχεί αποκλειστικά σε μικροσκοπική διάγνωση στηριζόμενη στην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πλήρη</a:t>
            </a:r>
            <a:r>
              <a:rPr lang="el-GR" sz="2400" dirty="0" smtClean="0"/>
              <a:t> αντικατάσταση των επιφανειακών επιθηλιακών κυττάρων από ινίδια κερατίνης με διάλυση των πυρήνων.</a:t>
            </a:r>
            <a:endParaRPr lang="en-US" sz="2400" dirty="0" smtClean="0"/>
          </a:p>
          <a:p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Πλείστα</a:t>
            </a:r>
            <a:r>
              <a:rPr lang="el-GR" sz="2400" dirty="0" smtClean="0"/>
              <a:t> καρκινώματα </a:t>
            </a:r>
            <a:r>
              <a:rPr lang="en-US" sz="2400" dirty="0" smtClean="0"/>
              <a:t>in situ (CIS) </a:t>
            </a:r>
            <a:r>
              <a:rPr lang="el-GR" sz="2400" dirty="0" smtClean="0"/>
              <a:t>στερούνται </a:t>
            </a:r>
            <a:r>
              <a:rPr lang="el-GR" sz="2400" dirty="0" err="1" smtClean="0"/>
              <a:t>κερατινοποίησης</a:t>
            </a:r>
            <a:r>
              <a:rPr lang="el-GR" sz="2400" dirty="0" smtClean="0"/>
              <a:t> αλλά στις φωνητικές χορδές απαντούν και κάποια </a:t>
            </a:r>
            <a:r>
              <a:rPr lang="el-GR" sz="2400" dirty="0" err="1" smtClean="0"/>
              <a:t>κερατινοποιούμενα</a:t>
            </a:r>
            <a:r>
              <a:rPr lang="el-GR" sz="2400" dirty="0" smtClean="0"/>
              <a:t>.</a:t>
            </a:r>
            <a:endParaRPr lang="en-US" sz="2400" dirty="0" smtClean="0"/>
          </a:p>
          <a:p>
            <a:r>
              <a:rPr lang="el-GR" sz="2400" dirty="0" smtClean="0"/>
              <a:t>Διακρίνονται </a:t>
            </a:r>
            <a:r>
              <a:rPr lang="el-GR" sz="2400" b="1" dirty="0" smtClean="0"/>
              <a:t>δύο</a:t>
            </a:r>
            <a:r>
              <a:rPr lang="el-GR" sz="2400" dirty="0" smtClean="0"/>
              <a:t> βαθμίδες </a:t>
            </a:r>
            <a:r>
              <a:rPr lang="el-GR" sz="2400" dirty="0" smtClean="0"/>
              <a:t>δυσπλασίας στα πλαίσια </a:t>
            </a:r>
            <a:r>
              <a:rPr lang="el-GR" sz="2400" dirty="0" err="1" smtClean="0"/>
              <a:t>προδιηθητικών</a:t>
            </a:r>
            <a:r>
              <a:rPr lang="el-GR" sz="2400" dirty="0" smtClean="0"/>
              <a:t> </a:t>
            </a:r>
            <a:r>
              <a:rPr lang="el-GR" sz="2400" dirty="0" smtClean="0"/>
              <a:t>ακανθωδών </a:t>
            </a:r>
            <a:r>
              <a:rPr lang="el-GR" sz="2400" dirty="0" err="1" smtClean="0"/>
              <a:t>νεοπλασματικών</a:t>
            </a:r>
            <a:r>
              <a:rPr lang="el-GR" sz="2400" dirty="0" smtClean="0"/>
              <a:t> αλλοιώσεων: χαμηλού βαθμού  (ήπια)  δυσπλασία και υψηλού βαθμού δυσπλασία (σοβαρή δυσπλασία  η οποία, ενδεχομένως, συμπεριλαμβάνει τη μέτρια δυσπλασία). Η υψηλού βαθμού δυσπλασία χαρακτηρίζεται συνήθως από τον πολλαπλασιασμό αώρων κυττάρων στα κατώτερα και μεσαία στρώματα του </a:t>
            </a:r>
            <a:r>
              <a:rPr lang="el-GR" sz="2400" dirty="0" err="1" smtClean="0"/>
              <a:t>καλυπτηρίου</a:t>
            </a:r>
            <a:r>
              <a:rPr lang="el-GR" sz="2400" dirty="0" smtClean="0"/>
              <a:t> επιθηλίου και από κάποιο βαθμό επιφανειακής </a:t>
            </a:r>
            <a:r>
              <a:rPr lang="el-GR" sz="2400" dirty="0" err="1" smtClean="0"/>
              <a:t>κερατινοποίησης</a:t>
            </a:r>
            <a:r>
              <a:rPr lang="el-GR" sz="2400" dirty="0" smtClean="0"/>
              <a:t>.</a:t>
            </a:r>
          </a:p>
          <a:p>
            <a:r>
              <a:rPr lang="el-GR" sz="2400" dirty="0" smtClean="0"/>
              <a:t>Η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εκτεταμένη </a:t>
            </a:r>
            <a:r>
              <a:rPr lang="el-G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κυτταροπλασματική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κερατινοποίηση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σε όλα τα επίπεδα του καλυπτήριου επιθηλίου</a:t>
            </a:r>
            <a:r>
              <a:rPr lang="el-GR" sz="2400" dirty="0" smtClean="0"/>
              <a:t> ακόμη και με ελαφρά συνοδό πυρηνική </a:t>
            </a:r>
            <a:r>
              <a:rPr lang="el-GR" sz="2400" dirty="0" err="1" smtClean="0"/>
              <a:t>πλειομορφία</a:t>
            </a:r>
            <a:r>
              <a:rPr lang="el-GR" sz="2400" dirty="0" smtClean="0"/>
              <a:t>, αντιπροσωπεύει επιθηλιακή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δυσπλασία</a:t>
            </a:r>
            <a:r>
              <a:rPr lang="el-GR" sz="2400" dirty="0" smtClean="0"/>
              <a:t>.</a:t>
            </a:r>
            <a:endParaRPr lang="en-US" sz="2400" dirty="0" smtClean="0"/>
          </a:p>
          <a:p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Δυσοίωνα</a:t>
            </a:r>
            <a:r>
              <a:rPr lang="el-GR" sz="2400" dirty="0" smtClean="0"/>
              <a:t> ευρήματα σε δυσπλασία θεωρούνται η </a:t>
            </a:r>
            <a:r>
              <a:rPr lang="el-GR" sz="2400" dirty="0" err="1" smtClean="0"/>
              <a:t>ενδοεπιθηλιακή</a:t>
            </a:r>
            <a:r>
              <a:rPr lang="el-GR" sz="2400" dirty="0" smtClean="0"/>
              <a:t> </a:t>
            </a:r>
            <a:r>
              <a:rPr lang="el-GR" sz="2400" dirty="0" err="1" smtClean="0"/>
              <a:t>κερατινοποίηση</a:t>
            </a:r>
            <a:r>
              <a:rPr lang="el-GR" sz="2400" dirty="0" smtClean="0"/>
              <a:t> μεμονωμένων κυττάρων και κάθε μορφής </a:t>
            </a:r>
            <a:r>
              <a:rPr lang="el-GR" sz="2400" dirty="0" err="1" smtClean="0"/>
              <a:t>δυσκεράτωση</a:t>
            </a:r>
            <a:r>
              <a:rPr lang="el-GR" sz="2400" dirty="0" smtClean="0"/>
              <a:t>, η </a:t>
            </a:r>
            <a:r>
              <a:rPr lang="el-GR" sz="2400" dirty="0" err="1" smtClean="0"/>
              <a:t>πλειομορφία</a:t>
            </a:r>
            <a:r>
              <a:rPr lang="el-GR" sz="2400" dirty="0" smtClean="0"/>
              <a:t>, η </a:t>
            </a:r>
            <a:r>
              <a:rPr lang="el-GR" sz="2400" dirty="0" err="1" smtClean="0"/>
              <a:t>μιτωτική</a:t>
            </a:r>
            <a:r>
              <a:rPr lang="el-GR" sz="2400" dirty="0" smtClean="0"/>
              <a:t> δραστηριότητα και η σχετιζόμενη με το βλεννογόνο, φλεγμονή.</a:t>
            </a:r>
            <a:endParaRPr lang="en-US" sz="2400" dirty="0" smtClean="0"/>
          </a:p>
          <a:p>
            <a:endParaRPr lang="en-US" sz="2400" dirty="0" smtClean="0"/>
          </a:p>
          <a:p>
            <a:pPr>
              <a:buNone/>
            </a:pP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Autofit/>
          </a:bodyPr>
          <a:lstStyle/>
          <a:p>
            <a:r>
              <a:rPr lang="en-US" sz="2800" dirty="0" smtClean="0"/>
              <a:t>H EN</a:t>
            </a:r>
            <a:r>
              <a:rPr lang="el-GR" sz="2800" dirty="0" smtClean="0"/>
              <a:t>ΔΟΕΠΙΘΗΛΙΑΚΗ ΑΝΩΜΑΛΗ ΚΕΡΑΤΙΝΟΠΟΙΗΣΗ ΥΠΟΔΗΛΩΝΕΙ ΚΥΤΤΑΡΙΚΗ ΔΥΣΠΛΑΣΙΑ </a:t>
            </a:r>
            <a:endParaRPr lang="el-GR" sz="28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7594969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Δεξιό βέλος"/>
          <p:cNvSpPr/>
          <p:nvPr/>
        </p:nvSpPr>
        <p:spPr>
          <a:xfrm>
            <a:off x="2915816" y="2924944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4 - Δεξιό βέλος"/>
          <p:cNvSpPr/>
          <p:nvPr/>
        </p:nvSpPr>
        <p:spPr>
          <a:xfrm>
            <a:off x="6372200" y="1556792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Δεξιό βέλος"/>
          <p:cNvSpPr/>
          <p:nvPr/>
        </p:nvSpPr>
        <p:spPr>
          <a:xfrm>
            <a:off x="2771800" y="5517232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Δεξιό βέλος"/>
          <p:cNvSpPr/>
          <p:nvPr/>
        </p:nvSpPr>
        <p:spPr>
          <a:xfrm>
            <a:off x="6372200" y="4293096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Αστέρι 5 ακτινών"/>
          <p:cNvSpPr/>
          <p:nvPr/>
        </p:nvSpPr>
        <p:spPr>
          <a:xfrm>
            <a:off x="5076056" y="5157192"/>
            <a:ext cx="432048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2918"/>
            <a:ext cx="9144000" cy="1714512"/>
          </a:xfrm>
        </p:spPr>
        <p:txBody>
          <a:bodyPr>
            <a:noAutofit/>
          </a:bodyPr>
          <a:lstStyle/>
          <a:p>
            <a:r>
              <a:rPr lang="el-GR" sz="2800" dirty="0" err="1" smtClean="0">
                <a:solidFill>
                  <a:schemeClr val="accent6"/>
                </a:solidFill>
              </a:rPr>
              <a:t>Επικαιροποιημένη</a:t>
            </a:r>
            <a:r>
              <a:rPr lang="el-GR" sz="2800" dirty="0" smtClean="0">
                <a:solidFill>
                  <a:schemeClr val="accent6"/>
                </a:solidFill>
              </a:rPr>
              <a:t> </a:t>
            </a:r>
            <a:r>
              <a:rPr lang="el-GR" sz="2800" b="1" dirty="0" smtClean="0"/>
              <a:t>ταξινόμηση </a:t>
            </a:r>
            <a:r>
              <a:rPr lang="el-GR" sz="2800" dirty="0" smtClean="0"/>
              <a:t/>
            </a:r>
            <a:br>
              <a:rPr lang="el-GR" sz="2800" dirty="0" smtClean="0"/>
            </a:br>
            <a:r>
              <a:rPr lang="el-GR" sz="2800" dirty="0" smtClean="0"/>
              <a:t>της </a:t>
            </a:r>
            <a:r>
              <a:rPr lang="en-US" sz="2800" dirty="0" err="1" smtClean="0"/>
              <a:t>Ljubliana</a:t>
            </a:r>
            <a:r>
              <a:rPr lang="en-US" sz="2800" dirty="0" smtClean="0"/>
              <a:t>  </a:t>
            </a:r>
            <a:r>
              <a:rPr lang="el-GR" sz="2800" dirty="0" smtClean="0"/>
              <a:t>για τις ακανθώδεις </a:t>
            </a:r>
            <a:r>
              <a:rPr lang="el-GR" sz="2800" dirty="0" err="1" smtClean="0"/>
              <a:t>ενδοεπιθηλιακές</a:t>
            </a:r>
            <a:r>
              <a:rPr lang="el-GR" sz="2800" dirty="0" smtClean="0"/>
              <a:t> αλλοιώσεις (</a:t>
            </a:r>
            <a:r>
              <a:rPr lang="en-US" sz="2800" dirty="0" smtClean="0"/>
              <a:t>SIL) </a:t>
            </a:r>
            <a:r>
              <a:rPr lang="el-GR" sz="2800" dirty="0" smtClean="0"/>
              <a:t>στο βλεννογόνο του λάρυγγα βασιζόμενη σε στατιστικώς σημαντικές διαφορές στην εξέλιξη σε διηθητική κακοήθεια.</a:t>
            </a:r>
            <a:br>
              <a:rPr lang="el-GR" sz="2800" dirty="0" smtClean="0"/>
            </a:br>
            <a:r>
              <a:rPr lang="el-GR" sz="2800" dirty="0" smtClean="0"/>
              <a:t>Καλό επίπεδο συμφωνίας μεταξύ των </a:t>
            </a:r>
            <a:r>
              <a:rPr lang="el-GR" sz="2800" dirty="0" err="1" smtClean="0"/>
              <a:t>ιστοπαθολόγων</a:t>
            </a:r>
            <a:r>
              <a:rPr lang="el-GR" sz="2800" dirty="0" smtClean="0"/>
              <a:t>.</a:t>
            </a:r>
            <a:r>
              <a:rPr lang="en-US" sz="2800" u="sng" spc="600" dirty="0" smtClean="0">
                <a:solidFill>
                  <a:schemeClr val="accent6"/>
                </a:solidFill>
              </a:rPr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l-G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286124"/>
            <a:ext cx="9144000" cy="2571768"/>
          </a:xfrm>
        </p:spPr>
        <p:txBody>
          <a:bodyPr>
            <a:normAutofit fontScale="92500" lnSpcReduction="10000"/>
          </a:bodyPr>
          <a:lstStyle/>
          <a:p>
            <a:r>
              <a:rPr lang="el-GR" sz="3600" b="1" dirty="0" smtClean="0"/>
              <a:t>Χαμηλόβαθμη </a:t>
            </a:r>
            <a:r>
              <a:rPr lang="en-US" sz="3600" b="1" dirty="0" smtClean="0"/>
              <a:t>SIL</a:t>
            </a:r>
          </a:p>
          <a:p>
            <a:r>
              <a:rPr lang="en-US" sz="3600" b="1" dirty="0" smtClean="0"/>
              <a:t>Y</a:t>
            </a:r>
            <a:r>
              <a:rPr lang="el-GR" sz="3600" b="1" dirty="0" smtClean="0"/>
              <a:t>ψηλόβαθμη </a:t>
            </a:r>
            <a:r>
              <a:rPr lang="en-US" sz="3600" b="1" dirty="0" smtClean="0"/>
              <a:t>SIL</a:t>
            </a:r>
          </a:p>
          <a:p>
            <a:r>
              <a:rPr lang="el-GR" sz="3600" b="1" dirty="0" smtClean="0"/>
              <a:t>Καρκίνωμα </a:t>
            </a:r>
            <a:r>
              <a:rPr lang="en-US" sz="3600" b="1" dirty="0" smtClean="0"/>
              <a:t>in situ (CIS) </a:t>
            </a:r>
            <a:r>
              <a:rPr lang="en-US" sz="3600" dirty="0" smtClean="0"/>
              <a:t>( </a:t>
            </a:r>
            <a:r>
              <a:rPr lang="el-GR" sz="3600" dirty="0" smtClean="0"/>
              <a:t>διακριτή οντότητα η οποία απαιτεί επιθετικότερη θεραπεία από την υψηλόβαθμη </a:t>
            </a:r>
            <a:r>
              <a:rPr lang="en-US" sz="3600" dirty="0" smtClean="0"/>
              <a:t>SIL. </a:t>
            </a:r>
            <a:endParaRPr lang="el-G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>
            <a:normAutofit fontScale="90000"/>
          </a:bodyPr>
          <a:lstStyle/>
          <a:p>
            <a:r>
              <a:rPr lang="el-GR" sz="3200" dirty="0" smtClean="0"/>
              <a:t>Κομβικά σημεία </a:t>
            </a:r>
            <a:r>
              <a:rPr lang="el-GR" sz="3200" dirty="0" err="1" smtClean="0">
                <a:solidFill>
                  <a:schemeClr val="accent6"/>
                </a:solidFill>
              </a:rPr>
              <a:t>επικαιροποιημένης</a:t>
            </a:r>
            <a:r>
              <a:rPr lang="el-GR" sz="3200" dirty="0" smtClean="0">
                <a:solidFill>
                  <a:schemeClr val="accent6"/>
                </a:solidFill>
              </a:rPr>
              <a:t> </a:t>
            </a:r>
            <a:r>
              <a:rPr lang="el-GR" sz="3200" dirty="0" smtClean="0"/>
              <a:t>ταξινόμησης </a:t>
            </a:r>
            <a:br>
              <a:rPr lang="el-GR" sz="3200" dirty="0" smtClean="0"/>
            </a:br>
            <a:r>
              <a:rPr lang="el-GR" sz="3200" dirty="0" smtClean="0"/>
              <a:t>της </a:t>
            </a:r>
            <a:r>
              <a:rPr lang="en-US" sz="3200" dirty="0" err="1" smtClean="0"/>
              <a:t>Ljubliana</a:t>
            </a:r>
            <a:r>
              <a:rPr lang="en-US" sz="3200" dirty="0" smtClean="0"/>
              <a:t>  </a:t>
            </a:r>
            <a:r>
              <a:rPr lang="el-GR" sz="3200" dirty="0" smtClean="0"/>
              <a:t>για τις ακανθώδεις </a:t>
            </a:r>
            <a:r>
              <a:rPr lang="el-GR" sz="3200" dirty="0" err="1" smtClean="0"/>
              <a:t>ενδοεπιθηλιακές</a:t>
            </a:r>
            <a:r>
              <a:rPr lang="el-GR" sz="3200" dirty="0" smtClean="0"/>
              <a:t> αλλοιώσεις (</a:t>
            </a:r>
            <a:r>
              <a:rPr lang="en-US" sz="3200" dirty="0" smtClean="0"/>
              <a:t>SIL</a:t>
            </a:r>
            <a:r>
              <a:rPr lang="en-US" sz="3200" dirty="0" smtClean="0"/>
              <a:t>)</a:t>
            </a:r>
            <a:r>
              <a:rPr lang="el-GR" sz="3200" dirty="0" smtClean="0"/>
              <a:t> στο </a:t>
            </a:r>
            <a:r>
              <a:rPr lang="el-GR" sz="3200" dirty="0" smtClean="0"/>
              <a:t>βλεννογόνο του λάρυγγα.</a:t>
            </a:r>
            <a:endParaRPr lang="el-GR" sz="3200" spc="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57298"/>
            <a:ext cx="9144000" cy="5500702"/>
          </a:xfrm>
        </p:spPr>
        <p:txBody>
          <a:bodyPr>
            <a:normAutofit fontScale="92500" lnSpcReduction="20000"/>
          </a:bodyPr>
          <a:lstStyle/>
          <a:p>
            <a:r>
              <a:rPr lang="el-GR" dirty="0" smtClean="0"/>
              <a:t> Η παρουσία ενός επιφανειακού στρώματος κερατίνης  </a:t>
            </a:r>
            <a:r>
              <a:rPr lang="el-GR" b="1" dirty="0" smtClean="0"/>
              <a:t>δεν</a:t>
            </a:r>
            <a:r>
              <a:rPr lang="el-GR" dirty="0" smtClean="0"/>
              <a:t> θεωρείται πλέον σημαντικός προγνωστικός παράγοντας σε οποιοδήποτε βαθμό των SIL.</a:t>
            </a:r>
            <a:endParaRPr lang="en-US" dirty="0" smtClean="0"/>
          </a:p>
          <a:p>
            <a:r>
              <a:rPr lang="el-GR" dirty="0" err="1" smtClean="0"/>
              <a:t>Κερατινοποιούμενες</a:t>
            </a:r>
            <a:r>
              <a:rPr lang="el-GR" dirty="0" smtClean="0"/>
              <a:t> βλάβες που δείχνουν έντονη αρχιτεκτονική διαταραχή, σοβαρή κυτταρική και πυρηνική </a:t>
            </a:r>
            <a:r>
              <a:rPr lang="el-GR" dirty="0" err="1" smtClean="0"/>
              <a:t>ατυπία</a:t>
            </a:r>
            <a:r>
              <a:rPr lang="el-GR" dirty="0" smtClean="0"/>
              <a:t>, και αύξηση του αριθμού των μιτώσεων με άτυπες μορφές σε όλο το πάχος του επιθηλίου , έχουν υψηλό κίνδυνο εξέλιξης σε κακοήθεια και, ως εκ τούτου έχουν ένα βιολογικό δυναμικό καρκινώματος </a:t>
            </a:r>
            <a:r>
              <a:rPr lang="en-US" dirty="0" smtClean="0"/>
              <a:t>in situ</a:t>
            </a:r>
            <a:r>
              <a:rPr lang="el-GR" dirty="0" smtClean="0"/>
              <a:t>, παρά την ελάχιστα διατηρημένη επιθηλιακή ωρίμανση στις ανώτερες στοιβάδες· η επιθηλιακή επιφάνεια μπορεί να καλύπτεται  από 3 έως 5 στοιβάδες  συμπιεσμένων, οριζόντια προσανατολισμένων κυττάρων.</a:t>
            </a:r>
          </a:p>
          <a:p>
            <a:endParaRPr lang="en-US" dirty="0" smtClean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572132" y="274638"/>
            <a:ext cx="3114668" cy="1143000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3" name="Picture 7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742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214282" y="285728"/>
            <a:ext cx="4071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spc="300" dirty="0" smtClean="0">
                <a:latin typeface="Calibri" charset="0"/>
              </a:rPr>
              <a:t>Χαμηλόβαθμη</a:t>
            </a:r>
            <a:r>
              <a:rPr lang="en-US" b="1" spc="300" dirty="0" smtClean="0">
                <a:latin typeface="Calibri" charset="0"/>
              </a:rPr>
              <a:t> SIL 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4643438" y="214290"/>
            <a:ext cx="45005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</a:rPr>
              <a:t>Υψηλόβαθμη  </a:t>
            </a:r>
            <a:r>
              <a:rPr lang="en-US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</a:rPr>
              <a:t>SIL </a:t>
            </a:r>
          </a:p>
        </p:txBody>
      </p:sp>
      <p:sp>
        <p:nvSpPr>
          <p:cNvPr id="7" name="6 - Ορθογώνιο"/>
          <p:cNvSpPr/>
          <p:nvPr/>
        </p:nvSpPr>
        <p:spPr>
          <a:xfrm>
            <a:off x="4572000" y="3714752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spc="300" dirty="0" smtClean="0">
                <a:latin typeface="Calibri" charset="0"/>
              </a:rPr>
              <a:t>Καρκίνωμα </a:t>
            </a:r>
            <a:r>
              <a:rPr lang="en-US" b="1" spc="300" dirty="0" smtClean="0">
                <a:latin typeface="Calibri" charset="0"/>
              </a:rPr>
              <a:t>in situ. </a:t>
            </a:r>
          </a:p>
        </p:txBody>
      </p:sp>
      <p:sp>
        <p:nvSpPr>
          <p:cNvPr id="8" name="7 - Ορθογώνιο"/>
          <p:cNvSpPr/>
          <p:nvPr/>
        </p:nvSpPr>
        <p:spPr>
          <a:xfrm>
            <a:off x="714348" y="3357562"/>
            <a:ext cx="30003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</a:rPr>
              <a:t>Υψηλόβαθμη  </a:t>
            </a:r>
            <a:r>
              <a:rPr lang="en-US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</a:rPr>
              <a:t>SIL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>
            <a:noAutofit/>
          </a:bodyPr>
          <a:lstStyle/>
          <a:p>
            <a:pPr eaLnBrk="1" hangingPunct="1"/>
            <a:r>
              <a:rPr lang="el-GR" sz="2400" dirty="0" smtClean="0">
                <a:latin typeface="Arial" charset="0"/>
              </a:rPr>
              <a:t>Επέκταση </a:t>
            </a:r>
            <a:r>
              <a:rPr lang="el-GR" sz="2400" dirty="0" err="1" smtClean="0">
                <a:latin typeface="Arial" charset="0"/>
              </a:rPr>
              <a:t>δυσπλαστικών</a:t>
            </a:r>
            <a:r>
              <a:rPr lang="el-GR" sz="2400" dirty="0" smtClean="0">
                <a:latin typeface="Arial" charset="0"/>
              </a:rPr>
              <a:t> μεταβολών σε </a:t>
            </a:r>
            <a:r>
              <a:rPr lang="el-GR" sz="2400" dirty="0" err="1" smtClean="0">
                <a:latin typeface="Arial" charset="0"/>
              </a:rPr>
              <a:t>οροβλεννώδεις</a:t>
            </a:r>
            <a:r>
              <a:rPr lang="el-GR" sz="2400" dirty="0" smtClean="0">
                <a:latin typeface="Arial" charset="0"/>
              </a:rPr>
              <a:t> αδένες – </a:t>
            </a:r>
            <a:r>
              <a:rPr lang="el-GR" sz="2400" dirty="0" smtClean="0">
                <a:latin typeface="Arial" charset="0"/>
              </a:rPr>
              <a:t>καρκίνωμα </a:t>
            </a:r>
            <a:r>
              <a:rPr lang="en-US" sz="2400" dirty="0" smtClean="0">
                <a:latin typeface="Arial" charset="0"/>
              </a:rPr>
              <a:t>in situ</a:t>
            </a:r>
            <a:r>
              <a:rPr lang="en-US" sz="2400" dirty="0" smtClean="0">
                <a:latin typeface="Arial" charset="0"/>
              </a:rPr>
              <a:t>. </a:t>
            </a:r>
            <a:r>
              <a:rPr lang="el-GR" sz="2400" dirty="0" smtClean="0">
                <a:latin typeface="Arial" charset="0"/>
              </a:rPr>
              <a:t>Στις εν λόγω περι</a:t>
            </a:r>
            <a:r>
              <a:rPr lang="el-GR" sz="2400" dirty="0" smtClean="0">
                <a:latin typeface="Arial" charset="0"/>
              </a:rPr>
              <a:t>π</a:t>
            </a:r>
            <a:r>
              <a:rPr lang="el-GR" sz="2400" dirty="0" smtClean="0">
                <a:latin typeface="Arial" charset="0"/>
              </a:rPr>
              <a:t>τώσεις, η απογύμνωση του </a:t>
            </a:r>
            <a:r>
              <a:rPr lang="el-GR" sz="2400" dirty="0" err="1" smtClean="0">
                <a:latin typeface="Arial" charset="0"/>
              </a:rPr>
              <a:t>καλυπτηρίου</a:t>
            </a:r>
            <a:r>
              <a:rPr lang="el-GR" sz="2400" dirty="0" smtClean="0">
                <a:latin typeface="Arial" charset="0"/>
              </a:rPr>
              <a:t> </a:t>
            </a:r>
            <a:r>
              <a:rPr lang="el-GR" sz="2400" dirty="0" err="1" smtClean="0">
                <a:latin typeface="Arial" charset="0"/>
              </a:rPr>
              <a:t>βλεννογονικού</a:t>
            </a:r>
            <a:r>
              <a:rPr lang="el-GR" sz="2400" dirty="0" smtClean="0">
                <a:latin typeface="Arial" charset="0"/>
              </a:rPr>
              <a:t> επιθηλίου δεν αρκεί </a:t>
            </a:r>
            <a:r>
              <a:rPr lang="el-GR" sz="2400" dirty="0" err="1" smtClean="0">
                <a:latin typeface="Arial" charset="0"/>
              </a:rPr>
              <a:t>θεραπευτικώς</a:t>
            </a:r>
            <a:r>
              <a:rPr lang="el-GR" sz="2400" dirty="0" smtClean="0">
                <a:latin typeface="Arial" charset="0"/>
              </a:rPr>
              <a:t>.</a:t>
            </a:r>
            <a:r>
              <a:rPr lang="en-US" sz="2400" dirty="0" smtClean="0">
                <a:latin typeface="Arial" charset="0"/>
              </a:rPr>
              <a:t> </a:t>
            </a:r>
            <a:endParaRPr lang="el-GR" sz="2400" dirty="0" smtClean="0">
              <a:latin typeface="Arial" charset="0"/>
            </a:endParaRPr>
          </a:p>
        </p:txBody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26627" name="Picture 4" descr="wenigf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125538"/>
            <a:ext cx="8353425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1 - Τίτλος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858962"/>
          </a:xfrm>
        </p:spPr>
        <p:txBody>
          <a:bodyPr anchorCtr="0">
            <a:normAutofit/>
          </a:bodyPr>
          <a:lstStyle/>
          <a:p>
            <a:pPr eaLnBrk="1" hangingPunct="1">
              <a:defRPr/>
            </a:pPr>
            <a:r>
              <a:rPr lang="el-GR" sz="3200" dirty="0" smtClean="0"/>
              <a:t>ΠΡΩΙΜΑ ΣΤΑΔΙΑ ΚΑΡΚΙΝΟΥ ΤΟΥ ΛΑΡΥΓΓΑ </a:t>
            </a:r>
            <a:endParaRPr lang="el-GR" sz="3200" dirty="0" smtClean="0"/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163" y="2420888"/>
            <a:ext cx="91741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1 - Τίτλος"/>
          <p:cNvSpPr>
            <a:spLocks noGrp="1"/>
          </p:cNvSpPr>
          <p:nvPr>
            <p:ph type="title" idx="4294967295"/>
          </p:nvPr>
        </p:nvSpPr>
        <p:spPr>
          <a:xfrm>
            <a:off x="0" y="-171449"/>
            <a:ext cx="9144000" cy="814367"/>
          </a:xfrm>
        </p:spPr>
        <p:txBody>
          <a:bodyPr anchorCtr="0">
            <a:normAutofit/>
          </a:bodyPr>
          <a:lstStyle/>
          <a:p>
            <a:pPr eaLnBrk="1" hangingPunct="1">
              <a:defRPr/>
            </a:pPr>
            <a:r>
              <a:rPr lang="el-GR" sz="2000" b="1" dirty="0" err="1" smtClean="0"/>
              <a:t>Μικροδιηθητικό</a:t>
            </a:r>
            <a:r>
              <a:rPr lang="el-GR" sz="2000" dirty="0" smtClean="0"/>
              <a:t> ΑΚΚ </a:t>
            </a:r>
            <a:r>
              <a:rPr lang="el-GR" sz="2000" dirty="0" smtClean="0"/>
              <a:t>λάρυγγα (διήθηση &lt;0,5 χιλ., απουσία αγγειακών εμβόλων) </a:t>
            </a:r>
            <a:endParaRPr lang="el-GR" sz="2000" dirty="0" smtClean="0"/>
          </a:p>
        </p:txBody>
      </p:sp>
      <p:pic>
        <p:nvPicPr>
          <p:cNvPr id="32771" name="Picture 2" descr="C:\Users\ΤΑΝΙΑ\Desktop\Καταγραφή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476250"/>
            <a:ext cx="3414712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3" descr="C:\Users\ΤΑΝΙΑ\Desktop\Καταγραφή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836613"/>
            <a:ext cx="3481388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4" descr="C:\Users\ΤΑΝΙΑ\Desktop\Καταγραφή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3789363"/>
            <a:ext cx="4240212" cy="287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5" descr="C:\Users\ΤΑΝΙΑ\Desktop\Καταγραφή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4508500"/>
            <a:ext cx="2736850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9" name="Rectangle 7"/>
          <p:cNvSpPr>
            <a:spLocks noChangeArrowheads="1"/>
          </p:cNvSpPr>
          <p:nvPr/>
        </p:nvSpPr>
        <p:spPr bwMode="auto">
          <a:xfrm>
            <a:off x="6443663" y="5661025"/>
            <a:ext cx="20891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n-US" sz="2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drop-off</a:t>
            </a:r>
            <a:r>
              <a:rPr lang="en-US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 </a:t>
            </a:r>
            <a:r>
              <a:rPr lang="el-GR" sz="24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ΑΚΚ</a:t>
            </a:r>
            <a:endParaRPr lang="el-GR" sz="24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785794"/>
            <a:ext cx="9144000" cy="6072206"/>
          </a:xfrm>
        </p:spPr>
        <p:txBody>
          <a:bodyPr>
            <a:normAutofit fontScale="85000" lnSpcReduction="10000"/>
          </a:bodyPr>
          <a:lstStyle/>
          <a:p>
            <a:r>
              <a:rPr lang="el-GR" sz="2400" dirty="0" smtClean="0"/>
              <a:t>Προγνωστικοί δείκτες</a:t>
            </a:r>
            <a:r>
              <a:rPr lang="en-US" sz="2400" dirty="0" smtClean="0"/>
              <a:t>: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εντόπιση, μέγεθος, ελεύθερα όρια </a:t>
            </a:r>
            <a:r>
              <a:rPr lang="el-G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εκτομής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ιστολογική ποικιλία, αγγειακές και </a:t>
            </a:r>
            <a:r>
              <a:rPr lang="el-G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περινευριδιακές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διηθήσεις  &amp; </a:t>
            </a:r>
            <a:r>
              <a:rPr lang="el-GR" sz="24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στάδιο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>
              <a:buNone/>
            </a:pPr>
            <a:r>
              <a:rPr lang="el-GR" sz="2400" dirty="0" smtClean="0"/>
              <a:t>    5ετής επιβίωση</a:t>
            </a:r>
            <a:r>
              <a:rPr lang="en-US" sz="2400" dirty="0" smtClean="0"/>
              <a:t>:</a:t>
            </a:r>
            <a:r>
              <a:rPr lang="el-GR" sz="2400" dirty="0" smtClean="0"/>
              <a:t>90% για το στάδιο Τ1 έναντι &lt;50% για το Τ4. </a:t>
            </a:r>
          </a:p>
          <a:p>
            <a:pPr>
              <a:buNone/>
            </a:pPr>
            <a:r>
              <a:rPr lang="el-GR" sz="2400" dirty="0" smtClean="0"/>
              <a:t>    Γλωττιδικοί όγκοι</a:t>
            </a:r>
            <a:r>
              <a:rPr lang="en-US" sz="2400" dirty="0" smtClean="0"/>
              <a:t>:</a:t>
            </a:r>
            <a:r>
              <a:rPr lang="el-GR" sz="2400" dirty="0" smtClean="0"/>
              <a:t> επιβίωση στο 80-85%, </a:t>
            </a:r>
            <a:r>
              <a:rPr lang="el-GR" sz="2400" dirty="0" err="1" smtClean="0"/>
              <a:t>υπογλωττιδικοί</a:t>
            </a:r>
            <a:r>
              <a:rPr lang="en-US" sz="2400" dirty="0" smtClean="0"/>
              <a:t>:</a:t>
            </a:r>
            <a:r>
              <a:rPr lang="el-GR" sz="2400" dirty="0" smtClean="0"/>
              <a:t> περί το 40%. </a:t>
            </a:r>
          </a:p>
          <a:p>
            <a:pPr>
              <a:buNone/>
            </a:pPr>
            <a:r>
              <a:rPr lang="el-GR" sz="2400" dirty="0" smtClean="0"/>
              <a:t>    </a:t>
            </a:r>
            <a:r>
              <a:rPr lang="el-GR" sz="2400" dirty="0" err="1" smtClean="0"/>
              <a:t>Περιλεμφαδενική</a:t>
            </a:r>
            <a:r>
              <a:rPr lang="el-GR" sz="2400" dirty="0" smtClean="0"/>
              <a:t> επέκταση</a:t>
            </a:r>
            <a:r>
              <a:rPr lang="en-US" sz="2400" dirty="0" smtClean="0"/>
              <a:t>: </a:t>
            </a:r>
            <a:r>
              <a:rPr lang="el-GR" sz="2400" dirty="0" smtClean="0"/>
              <a:t>κακή πρόγνωση.</a:t>
            </a:r>
          </a:p>
          <a:p>
            <a:pPr>
              <a:buNone/>
            </a:pPr>
            <a:r>
              <a:rPr lang="el-GR" sz="2400" dirty="0" smtClean="0"/>
              <a:t>    </a:t>
            </a:r>
            <a:r>
              <a:rPr lang="el-GR" sz="24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Προτεινόμενοι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δείκτες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l-G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πλοειδία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του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DNA, EGFR,</a:t>
            </a:r>
            <a:r>
              <a:rPr lang="en-US" sz="24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CCND1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4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CDK4,CDKN2A</a:t>
            </a:r>
          </a:p>
          <a:p>
            <a:pPr>
              <a:buNone/>
            </a:pPr>
            <a:r>
              <a:rPr lang="en-US" dirty="0" smtClean="0"/>
              <a:t>     </a:t>
            </a:r>
            <a:r>
              <a:rPr lang="el-GR" sz="24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ΑΤΡΑΚΤΟΚΥΤΤΑΡΙΚΟ (</a:t>
            </a:r>
            <a:r>
              <a:rPr lang="el-GR" sz="2400" b="1" spc="600" dirty="0" smtClean="0"/>
              <a:t>ΣΑΡΚΩΜΑΤΟΕΙΔΕΣ) </a:t>
            </a:r>
            <a:r>
              <a:rPr lang="el-GR" sz="2400" b="1" spc="600" dirty="0" smtClean="0"/>
              <a:t>ΑΚΚ </a:t>
            </a:r>
          </a:p>
          <a:p>
            <a:pPr>
              <a:buNone/>
            </a:pPr>
            <a:r>
              <a:rPr lang="el-GR" sz="2800" b="1" dirty="0" smtClean="0"/>
              <a:t>      </a:t>
            </a:r>
            <a:r>
              <a:rPr lang="el-GR" sz="2400" dirty="0" smtClean="0"/>
              <a:t>Οι περισσότεροι ασθενείς σταδίων Τ1&amp;Τ2, ολική επιβίωση </a:t>
            </a:r>
            <a:r>
              <a:rPr lang="en-US" sz="2400" dirty="0" smtClean="0"/>
              <a:t>:</a:t>
            </a:r>
            <a:r>
              <a:rPr lang="el-GR" sz="2400" dirty="0" smtClean="0"/>
              <a:t>80%.</a:t>
            </a:r>
          </a:p>
          <a:p>
            <a:pPr algn="just">
              <a:buNone/>
            </a:pPr>
            <a:r>
              <a:rPr lang="el-GR" sz="2400" b="1" dirty="0" smtClean="0"/>
              <a:t>      </a:t>
            </a:r>
            <a:r>
              <a:rPr lang="el-GR" sz="2400" dirty="0" smtClean="0"/>
              <a:t>Δείκτες </a:t>
            </a:r>
            <a:r>
              <a:rPr lang="el-GR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πτωχής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πρόγνωσης</a:t>
            </a:r>
            <a:r>
              <a:rPr lang="en-US" sz="2400" dirty="0" smtClean="0"/>
              <a:t>:</a:t>
            </a:r>
            <a:r>
              <a:rPr lang="el-GR" sz="2400" dirty="0" smtClean="0"/>
              <a:t> ιστορικό προηγούμενης ακτινοβόλησης, μεγάλοι όγκοι,  ακίνητες φωνητικές χορδές, </a:t>
            </a:r>
            <a:r>
              <a:rPr lang="el-GR" sz="2400" dirty="0" err="1" smtClean="0"/>
              <a:t>ενδοφυτική</a:t>
            </a:r>
            <a:r>
              <a:rPr lang="el-GR" sz="2400" dirty="0" smtClean="0"/>
              <a:t> (όχι </a:t>
            </a:r>
            <a:r>
              <a:rPr lang="el-GR" sz="2400" dirty="0" err="1" smtClean="0"/>
              <a:t>πολυποειδής</a:t>
            </a:r>
            <a:r>
              <a:rPr lang="el-GR" sz="2400" dirty="0" smtClean="0"/>
              <a:t>) ανάπτυξη, </a:t>
            </a:r>
            <a:r>
              <a:rPr lang="el-G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ανοσοϊστοθετικότητα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επιθηλιακών δεικτών  </a:t>
            </a:r>
            <a:r>
              <a:rPr lang="el-GR" sz="2400" dirty="0" smtClean="0"/>
              <a:t>( Η περιορισμένη </a:t>
            </a:r>
            <a:r>
              <a:rPr lang="el-GR" sz="2400" dirty="0" err="1" smtClean="0"/>
              <a:t>ανοσοαντίδραση</a:t>
            </a:r>
            <a:r>
              <a:rPr lang="el-GR" sz="2400" dirty="0" smtClean="0"/>
              <a:t> σε </a:t>
            </a:r>
            <a:r>
              <a:rPr lang="el-GR" sz="2400" dirty="0" err="1" smtClean="0"/>
              <a:t>πολυκλωνική</a:t>
            </a:r>
            <a:r>
              <a:rPr lang="el-GR" sz="2400" dirty="0" smtClean="0"/>
              <a:t> </a:t>
            </a:r>
            <a:r>
              <a:rPr lang="el-GR" sz="2400" dirty="0" err="1" smtClean="0"/>
              <a:t>κυτταροκερατίνη</a:t>
            </a:r>
            <a:r>
              <a:rPr lang="el-GR" sz="2400" dirty="0" smtClean="0"/>
              <a:t> συναρτάται με βελτιωμένη επιβίωση).</a:t>
            </a:r>
          </a:p>
          <a:p>
            <a:pPr>
              <a:buNone/>
            </a:pPr>
            <a:endParaRPr lang="el-GR" sz="2400" dirty="0" smtClean="0"/>
          </a:p>
          <a:p>
            <a:pPr>
              <a:buNone/>
            </a:pPr>
            <a:r>
              <a:rPr lang="el-GR" sz="2400" dirty="0" smtClean="0"/>
              <a:t>      </a:t>
            </a:r>
            <a:r>
              <a:rPr lang="el-GR" sz="2400" b="1" spc="600" dirty="0" smtClean="0"/>
              <a:t>ΝΕΥΡΟΕΝΔΟΚΡΙΝΙΚΟ ΚΑΡΚΙΝΩΜΑ </a:t>
            </a:r>
          </a:p>
          <a:p>
            <a:pPr>
              <a:buNone/>
            </a:pPr>
            <a:r>
              <a:rPr lang="el-GR" sz="2400" spc="600" dirty="0" smtClean="0"/>
              <a:t>   </a:t>
            </a:r>
            <a:r>
              <a:rPr lang="el-GR" sz="2400" dirty="0" smtClean="0"/>
              <a:t>Καρκινοειδές</a:t>
            </a:r>
            <a:r>
              <a:rPr lang="en-US" sz="2400" dirty="0" smtClean="0"/>
              <a:t>: </a:t>
            </a:r>
            <a:r>
              <a:rPr lang="el-GR" sz="2400" dirty="0" smtClean="0"/>
              <a:t>καλή πρόγνωση, μόνο χειρουργική αντιμετώπιση.</a:t>
            </a:r>
          </a:p>
          <a:p>
            <a:pPr>
              <a:buNone/>
            </a:pPr>
            <a:r>
              <a:rPr lang="el-GR" sz="2400" dirty="0" smtClean="0"/>
              <a:t>      Άτυπο καρκινοειδές</a:t>
            </a:r>
            <a:r>
              <a:rPr lang="en-US" sz="2400" dirty="0" smtClean="0"/>
              <a:t>: 45% </a:t>
            </a:r>
            <a:r>
              <a:rPr lang="el-GR" sz="2400" dirty="0" smtClean="0"/>
              <a:t>μεταστατική νόσος , στο 48% η 5ετής επιβίωση,     συνδυασμός χειρουργικής εξαίρεσης και αντιμετώπισης</a:t>
            </a:r>
          </a:p>
          <a:p>
            <a:pPr>
              <a:buNone/>
            </a:pPr>
            <a:r>
              <a:rPr lang="el-GR" sz="2400" dirty="0" smtClean="0"/>
              <a:t>      </a:t>
            </a:r>
            <a:r>
              <a:rPr lang="el-GR" sz="2400" dirty="0" err="1" smtClean="0"/>
              <a:t>Μικροκυτταρικό</a:t>
            </a:r>
            <a:r>
              <a:rPr lang="el-GR" sz="2400" dirty="0" smtClean="0"/>
              <a:t> καρκίνωμα </a:t>
            </a:r>
            <a:r>
              <a:rPr lang="en-US" sz="2400" dirty="0" smtClean="0"/>
              <a:t>: </a:t>
            </a:r>
            <a:r>
              <a:rPr lang="el-GR" sz="2400" dirty="0" smtClean="0"/>
              <a:t>στο </a:t>
            </a:r>
            <a:r>
              <a:rPr lang="en-US" sz="2400" dirty="0" smtClean="0"/>
              <a:t>16% </a:t>
            </a:r>
            <a:r>
              <a:rPr lang="el-GR" sz="2400" dirty="0" smtClean="0"/>
              <a:t>η 2ετής επιβίωση</a:t>
            </a:r>
          </a:p>
          <a:p>
            <a:pPr>
              <a:buNone/>
            </a:pPr>
            <a:endParaRPr lang="el-GR" sz="2400" b="1" dirty="0"/>
          </a:p>
        </p:txBody>
      </p:sp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K</a:t>
            </a:r>
            <a:r>
              <a:rPr lang="el-GR" sz="2400" dirty="0" smtClean="0"/>
              <a:t>ΑΚΟΗΘΗ ΝΕΟΠΛΑΣΜΑΤΑ ΛΑΡΥΓΓΑ , ΥΠΟΦΑΡΥΓΓΑ &amp; ΤΡΑΧΕΙΑΣ</a:t>
            </a:r>
            <a:br>
              <a:rPr lang="el-GR" sz="2400" dirty="0" smtClean="0"/>
            </a:br>
            <a:r>
              <a:rPr lang="el-GR" sz="3600" b="1" spc="300" dirty="0" smtClean="0"/>
              <a:t>ΑΚΑΝΘΟΚΥΤΤΑΡΙΚΟ ΚΑΡΚΙΝΩΜΑ (ΑΚΚ)  </a:t>
            </a:r>
            <a:endParaRPr lang="el-GR" sz="3600" b="1" spc="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1435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3600" dirty="0" smtClean="0">
                <a:latin typeface="Arial" charset="0"/>
              </a:rPr>
              <a:t>(Διηθητικό) συμβατικό ΑΚΚ</a:t>
            </a:r>
            <a:endParaRPr lang="el-GR" sz="20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35842" name="Picture 7" descr="wenigf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 rot="5400000">
            <a:off x="711998" y="3140877"/>
            <a:ext cx="3147971" cy="4286280"/>
          </a:xfrm>
        </p:spPr>
      </p:pic>
      <p:pic>
        <p:nvPicPr>
          <p:cNvPr id="35843" name="Picture 8" descr="wenigf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 rot="16200000">
            <a:off x="5215199" y="3072043"/>
            <a:ext cx="3114858" cy="4457056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42918"/>
            <a:ext cx="914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214942" y="1500174"/>
            <a:ext cx="3471858" cy="4286280"/>
          </a:xfrm>
        </p:spPr>
        <p:txBody>
          <a:bodyPr/>
          <a:lstStyle/>
          <a:p>
            <a:r>
              <a:rPr lang="el-GR" dirty="0" smtClean="0"/>
              <a:t>Δήλωση απουσίας οφέλους </a:t>
            </a:r>
            <a:endParaRPr lang="el-GR" dirty="0"/>
          </a:p>
        </p:txBody>
      </p:sp>
      <p:sp>
        <p:nvSpPr>
          <p:cNvPr id="1026" name="AutoShape 2" descr="https://webmail01.uoa.gr/src/download.php?passed_id=36480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27" name="Picture 3" descr="C:\Users\KAV-AGRO\Desktop\Εικόνα (1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4572032" cy="6277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08720"/>
          </a:xfrm>
        </p:spPr>
        <p:txBody>
          <a:bodyPr anchorCtr="0">
            <a:noAutofit/>
          </a:bodyPr>
          <a:lstStyle/>
          <a:p>
            <a:pPr eaLnBrk="1" hangingPunct="1">
              <a:defRPr/>
            </a:pPr>
            <a:r>
              <a:rPr lang="el-GR" sz="2800" dirty="0" smtClean="0"/>
              <a:t>(ΔΙΗΘΗΤΙΚΟ) ΑΚΚ </a:t>
            </a:r>
            <a:endParaRPr lang="el-GR" sz="2800" dirty="0" smtClean="0"/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435947" y="3329783"/>
            <a:ext cx="2808287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2 - Θέση κειμένου"/>
          <p:cNvSpPr txBox="1">
            <a:spLocks/>
          </p:cNvSpPr>
          <p:nvPr/>
        </p:nvSpPr>
        <p:spPr bwMode="auto">
          <a:xfrm>
            <a:off x="0" y="4221088"/>
            <a:ext cx="4716015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endParaRPr kumimoji="0" lang="el-GR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903394" y="3870711"/>
            <a:ext cx="2655367" cy="3319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/>
          <a:lstStyle/>
          <a:p>
            <a:r>
              <a:rPr lang="el-GR" dirty="0" smtClean="0"/>
              <a:t>Θεραπείες </a:t>
            </a:r>
            <a:r>
              <a:rPr lang="el-GR" b="1" dirty="0" smtClean="0"/>
              <a:t>στοχεύουσες τον </a:t>
            </a:r>
            <a:r>
              <a:rPr lang="en-US" b="1" dirty="0" smtClean="0"/>
              <a:t>EGFR</a:t>
            </a:r>
            <a:endParaRPr lang="el-GR" b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71504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 </a:t>
            </a:r>
            <a:r>
              <a:rPr lang="el-GR" dirty="0" err="1" smtClean="0"/>
              <a:t>υπερέκφραση</a:t>
            </a:r>
            <a:r>
              <a:rPr lang="el-GR" dirty="0" smtClean="0"/>
              <a:t> της </a:t>
            </a:r>
            <a:r>
              <a:rPr lang="el-GR" dirty="0" err="1" smtClean="0"/>
              <a:t>πρωτεϊνης</a:t>
            </a:r>
            <a:r>
              <a:rPr lang="el-GR" dirty="0" smtClean="0"/>
              <a:t> και ο αυξημένος αριθμός γονιδιακών αντιγράφων του </a:t>
            </a:r>
            <a:r>
              <a:rPr lang="en-US" dirty="0" smtClean="0"/>
              <a:t>EGFR </a:t>
            </a:r>
            <a:r>
              <a:rPr lang="el-GR" dirty="0" smtClean="0"/>
              <a:t>έχουν μεν </a:t>
            </a:r>
            <a:r>
              <a:rPr lang="el-GR" b="1" dirty="0" smtClean="0"/>
              <a:t>αρνητική προγνωστική αξία</a:t>
            </a:r>
            <a:r>
              <a:rPr lang="el-GR" dirty="0" smtClean="0"/>
              <a:t> ,στερούνται δε σαφούς προβλεπτικής αξίας.</a:t>
            </a:r>
            <a:endParaRPr lang="en-US" dirty="0" smtClean="0"/>
          </a:p>
          <a:p>
            <a:r>
              <a:rPr lang="el-GR" dirty="0" smtClean="0"/>
              <a:t>Στους ασθενείς με όγκους </a:t>
            </a:r>
            <a:r>
              <a:rPr lang="el-GR" u="sng" dirty="0" smtClean="0"/>
              <a:t>χωρίς</a:t>
            </a:r>
            <a:r>
              <a:rPr lang="el-GR" dirty="0" smtClean="0"/>
              <a:t> την παρουσία </a:t>
            </a:r>
            <a:r>
              <a:rPr lang="en-US" u="sng" dirty="0" smtClean="0"/>
              <a:t>HPV</a:t>
            </a:r>
            <a:r>
              <a:rPr lang="en-US" dirty="0" smtClean="0"/>
              <a:t> , </a:t>
            </a:r>
            <a:r>
              <a:rPr lang="el-GR" dirty="0" smtClean="0"/>
              <a:t>η προσθήκη </a:t>
            </a:r>
            <a:r>
              <a:rPr lang="en-US" dirty="0" err="1" smtClean="0"/>
              <a:t>panitumu</a:t>
            </a:r>
            <a:r>
              <a:rPr lang="en-US" b="1" dirty="0" err="1" smtClean="0"/>
              <a:t>mab</a:t>
            </a:r>
            <a:r>
              <a:rPr lang="en-US" dirty="0" smtClean="0"/>
              <a:t> </a:t>
            </a:r>
            <a:r>
              <a:rPr lang="el-GR" dirty="0" smtClean="0"/>
              <a:t>στη χημειοθεραπεία παρατείνει την ελευθέρα εξέλιξης και την ολική επιβίωση των καρκινοπαθών.</a:t>
            </a:r>
          </a:p>
          <a:p>
            <a:r>
              <a:rPr lang="el-GR" dirty="0" smtClean="0"/>
              <a:t>Η χορήγηση </a:t>
            </a:r>
            <a:r>
              <a:rPr lang="en-US" dirty="0" err="1" smtClean="0"/>
              <a:t>nimotuzu</a:t>
            </a:r>
            <a:r>
              <a:rPr lang="en-US" b="1" dirty="0" err="1" smtClean="0"/>
              <a:t>mab</a:t>
            </a:r>
            <a:r>
              <a:rPr lang="en-US" b="1" dirty="0" smtClean="0"/>
              <a:t> </a:t>
            </a:r>
            <a:r>
              <a:rPr lang="el-GR" dirty="0" smtClean="0"/>
              <a:t>σε ασθενείς με όγκους που εκφράζουν τον </a:t>
            </a:r>
            <a:r>
              <a:rPr lang="en-US" dirty="0" smtClean="0"/>
              <a:t>EGFR </a:t>
            </a:r>
            <a:r>
              <a:rPr lang="el-GR" dirty="0" smtClean="0"/>
              <a:t> παρατείνει την επιβίωση συγκριτικά με τη χορήγηση ακτινοθεραπείας μόνο.</a:t>
            </a:r>
            <a:endParaRPr lang="en-US" dirty="0" smtClean="0"/>
          </a:p>
          <a:p>
            <a:endParaRPr lang="el-G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703414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Μηχανισμοί </a:t>
            </a:r>
            <a:r>
              <a:rPr lang="el-GR" b="1" dirty="0" smtClean="0"/>
              <a:t>αντίστασης</a:t>
            </a:r>
            <a:r>
              <a:rPr lang="el-GR" dirty="0" smtClean="0"/>
              <a:t> στην αναστολή του </a:t>
            </a:r>
            <a:r>
              <a:rPr lang="en-US" dirty="0" smtClean="0"/>
              <a:t>EGFR</a:t>
            </a:r>
            <a:br>
              <a:rPr lang="en-US" dirty="0" smtClean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Αυξημένη έκφραση του αγγειακού ενδοθηλιακού αυξητικού παράγοντα ( </a:t>
            </a:r>
            <a:r>
              <a:rPr lang="en-US" dirty="0" smtClean="0"/>
              <a:t>VEGF)</a:t>
            </a:r>
          </a:p>
          <a:p>
            <a:r>
              <a:rPr lang="el-GR" dirty="0" smtClean="0"/>
              <a:t>Αναστολή της εσωτερίκευσης του υποδοχέα και αποδόμησή του</a:t>
            </a:r>
          </a:p>
          <a:p>
            <a:r>
              <a:rPr lang="el-GR" dirty="0" smtClean="0"/>
              <a:t>Παρουσία της μετάλλαξης ποικιλίας ΙΙΙ του </a:t>
            </a:r>
            <a:r>
              <a:rPr lang="en-US" dirty="0" smtClean="0"/>
              <a:t>EGFR</a:t>
            </a:r>
          </a:p>
          <a:p>
            <a:r>
              <a:rPr lang="el-GR" dirty="0" smtClean="0"/>
              <a:t>Ενεργοποίηση ή </a:t>
            </a:r>
            <a:r>
              <a:rPr lang="el-GR" dirty="0" err="1" smtClean="0"/>
              <a:t>υπερρύθμιση</a:t>
            </a:r>
            <a:r>
              <a:rPr lang="el-GR" dirty="0" smtClean="0"/>
              <a:t> εναλλακτικών οδών σηματοδότησης ( π.χ. Μ</a:t>
            </a:r>
            <a:r>
              <a:rPr lang="en-US" dirty="0" smtClean="0"/>
              <a:t>et, </a:t>
            </a:r>
            <a:r>
              <a:rPr lang="el-GR" dirty="0" err="1" smtClean="0"/>
              <a:t>ινοβλαστικός</a:t>
            </a:r>
            <a:r>
              <a:rPr lang="el-GR" dirty="0" smtClean="0"/>
              <a:t> αυξητικός παράγοντας,</a:t>
            </a:r>
            <a:r>
              <a:rPr lang="en-US" dirty="0" smtClean="0"/>
              <a:t> Her3)</a:t>
            </a:r>
            <a:endParaRPr lang="el-G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Ενίσχυση του γονιδίου του </a:t>
            </a:r>
            <a:r>
              <a:rPr lang="en-US" dirty="0" smtClean="0"/>
              <a:t>EGFR </a:t>
            </a:r>
            <a:r>
              <a:rPr lang="el-GR" dirty="0" smtClean="0"/>
              <a:t>με φθορίζοντα </a:t>
            </a:r>
            <a:r>
              <a:rPr lang="en-US" dirty="0" smtClean="0"/>
              <a:t>in situ </a:t>
            </a:r>
            <a:r>
              <a:rPr lang="el-GR" dirty="0" smtClean="0"/>
              <a:t>υβριδισμό σε ΑΚΚ</a:t>
            </a:r>
            <a:endParaRPr lang="el-GR" dirty="0"/>
          </a:p>
        </p:txBody>
      </p:sp>
      <p:pic>
        <p:nvPicPr>
          <p:cNvPr id="23554" name="Picture 2" descr="http://openi.nlm.nih.gov/imgs/rescaled512/2887399_1471-2407-10-189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12776"/>
            <a:ext cx="6717963" cy="5445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l-GR" sz="3600" dirty="0" smtClean="0"/>
              <a:t>Έντονη </a:t>
            </a:r>
            <a:r>
              <a:rPr lang="el-GR" sz="3600" dirty="0" err="1" smtClean="0"/>
              <a:t>ανοσοϊστοθετικότητα</a:t>
            </a:r>
            <a:r>
              <a:rPr lang="el-GR" sz="3600" dirty="0" smtClean="0"/>
              <a:t> </a:t>
            </a:r>
            <a:br>
              <a:rPr lang="el-GR" sz="3600" dirty="0" smtClean="0"/>
            </a:br>
            <a:r>
              <a:rPr lang="el-GR" sz="3600" dirty="0" smtClean="0"/>
              <a:t>της </a:t>
            </a:r>
            <a:r>
              <a:rPr lang="el-GR" sz="3600" dirty="0" err="1" smtClean="0"/>
              <a:t>πρωτείνης</a:t>
            </a:r>
            <a:r>
              <a:rPr lang="el-GR" sz="3600" dirty="0" smtClean="0"/>
              <a:t> του </a:t>
            </a:r>
            <a:r>
              <a:rPr lang="en-US" sz="3600" dirty="0" smtClean="0"/>
              <a:t>EGFR </a:t>
            </a:r>
            <a:r>
              <a:rPr lang="el-GR" sz="3600" dirty="0" smtClean="0"/>
              <a:t>σε ΑΚΚ αμυγδαλής</a:t>
            </a:r>
            <a:endParaRPr lang="el-GR" sz="3600" dirty="0"/>
          </a:p>
        </p:txBody>
      </p:sp>
      <p:pic>
        <p:nvPicPr>
          <p:cNvPr id="23554" name="Picture 2" descr="http://dermatology-s10.cdlib.org/146/case_presentation/skin_metastasis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12776"/>
            <a:ext cx="6719695" cy="5301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K</a:t>
            </a:r>
            <a:r>
              <a:rPr lang="el-GR" sz="2800" dirty="0" smtClean="0"/>
              <a:t>ΑΚΟΗΘΗ ΝΕΟΠΛΑΣΜΑΤΑ ΡΙΝΙΚΗΣ ΚΟΙΛΟΤΗΤΑΣ,ΠΑΡΑΡΡΙΝΙΩΝ  ΚΟΛΠΩΝ  ΚΑΙ ΡΙΝΟΦΑΡΥΓΓΑ  </a:t>
            </a:r>
            <a:br>
              <a:rPr lang="el-GR" sz="2800" dirty="0" smtClean="0"/>
            </a:br>
            <a:r>
              <a:rPr lang="el-GR" sz="2800" b="1" spc="300" dirty="0" smtClean="0"/>
              <a:t>ΑΚΑΝΘΟΚΥΤΤΑΡΙΚΟ ΚΑΡΚΙΝΩΜΑ  (ΑΚΚ)</a:t>
            </a:r>
            <a:endParaRPr lang="el-GR" sz="2800" b="1" spc="3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785926"/>
            <a:ext cx="8229600" cy="4786346"/>
          </a:xfrm>
        </p:spPr>
        <p:txBody>
          <a:bodyPr>
            <a:normAutofit fontScale="92500" lnSpcReduction="20000"/>
          </a:bodyPr>
          <a:lstStyle/>
          <a:p>
            <a:r>
              <a:rPr lang="el-GR" dirty="0" smtClean="0"/>
              <a:t>Επί ανατομικής εντόπισης στη </a:t>
            </a:r>
            <a:r>
              <a:rPr lang="el-GR" u="sng" dirty="0" smtClean="0"/>
              <a:t>ρινική κοιλότητα ευμενέστερη</a:t>
            </a:r>
            <a:r>
              <a:rPr lang="el-GR" dirty="0" smtClean="0"/>
              <a:t> πρόγνωση συγκριτικά με  </a:t>
            </a:r>
            <a:r>
              <a:rPr lang="el-GR" dirty="0" err="1" smtClean="0"/>
              <a:t>παραρρίνια</a:t>
            </a:r>
            <a:r>
              <a:rPr lang="el-GR" dirty="0" smtClean="0"/>
              <a:t> εντόπιση.</a:t>
            </a:r>
          </a:p>
          <a:p>
            <a:endParaRPr lang="en-US" dirty="0" smtClean="0"/>
          </a:p>
          <a:p>
            <a:r>
              <a:rPr lang="en-US" dirty="0" smtClean="0"/>
              <a:t>H </a:t>
            </a:r>
            <a:r>
              <a:rPr lang="el-GR" dirty="0" smtClean="0"/>
              <a:t>πρόγνωση συναρτάται με το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στάδιο</a:t>
            </a:r>
            <a:r>
              <a:rPr lang="el-GR" dirty="0" smtClean="0"/>
              <a:t>.</a:t>
            </a:r>
            <a:endParaRPr lang="en-US" dirty="0" smtClean="0"/>
          </a:p>
          <a:p>
            <a:endParaRPr lang="el-GR" dirty="0" smtClean="0"/>
          </a:p>
          <a:p>
            <a:pPr algn="just"/>
            <a:r>
              <a:rPr lang="el-GR" dirty="0" smtClean="0"/>
              <a:t>Ορισμένα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μη </a:t>
            </a:r>
            <a:r>
              <a:rPr lang="el-G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κερατινοποιούμενα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err="1" smtClean="0"/>
              <a:t>ακανθοκυτταρικά</a:t>
            </a:r>
            <a:r>
              <a:rPr lang="el-GR" dirty="0" smtClean="0"/>
              <a:t> καρκινώματα εμφανίζουν </a:t>
            </a:r>
            <a:r>
              <a:rPr lang="el-GR" dirty="0" err="1" smtClean="0"/>
              <a:t>ανοσοϊστοθετικότητα</a:t>
            </a:r>
            <a:r>
              <a:rPr lang="el-GR" dirty="0" smtClean="0"/>
              <a:t> στο </a:t>
            </a:r>
            <a:r>
              <a:rPr lang="en-US" dirty="0" smtClean="0"/>
              <a:t>p16,</a:t>
            </a:r>
            <a:r>
              <a:rPr lang="el-GR" dirty="0" smtClean="0"/>
              <a:t>είναι δε, </a:t>
            </a:r>
            <a:r>
              <a:rPr lang="en-US" dirty="0" smtClean="0"/>
              <a:t>EBER (-)</a:t>
            </a:r>
            <a:r>
              <a:rPr lang="el-GR" dirty="0" smtClean="0"/>
              <a:t> και τείνουν να έχουν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καλύτερη</a:t>
            </a:r>
            <a:r>
              <a:rPr lang="el-GR" dirty="0" smtClean="0"/>
              <a:t> πρόγνωση από τα </a:t>
            </a:r>
            <a:r>
              <a:rPr lang="el-GR" dirty="0" err="1" smtClean="0"/>
              <a:t>κερατινοποιούμενα</a:t>
            </a:r>
            <a:r>
              <a:rPr lang="el-GR" dirty="0" smtClean="0"/>
              <a:t>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/>
          </p:cNvSpPr>
          <p:nvPr>
            <p:ph type="title"/>
          </p:nvPr>
        </p:nvSpPr>
        <p:spPr>
          <a:xfrm>
            <a:off x="539750" y="274638"/>
            <a:ext cx="8147050" cy="922337"/>
          </a:xfrm>
        </p:spPr>
        <p:txBody>
          <a:bodyPr>
            <a:normAutofit fontScale="90000"/>
          </a:bodyPr>
          <a:lstStyle/>
          <a:p>
            <a:r>
              <a:rPr lang="el-GR" sz="3200" dirty="0" smtClean="0">
                <a:latin typeface="Arial" charset="0"/>
              </a:rPr>
              <a:t>Το </a:t>
            </a:r>
            <a:r>
              <a:rPr lang="el-GR" sz="3200" b="1" dirty="0" smtClean="0">
                <a:latin typeface="Arial" charset="0"/>
              </a:rPr>
              <a:t>σχετιζόμενο με τον </a:t>
            </a:r>
            <a:r>
              <a:rPr lang="en-US" sz="3200" b="1" dirty="0" smtClean="0">
                <a:latin typeface="Arial" charset="0"/>
              </a:rPr>
              <a:t>HPV </a:t>
            </a:r>
            <a:r>
              <a:rPr lang="el-GR" sz="3200" b="1" dirty="0" err="1" smtClean="0">
                <a:latin typeface="Arial" charset="0"/>
              </a:rPr>
              <a:t>ακανθοκυτταρικό</a:t>
            </a:r>
            <a:r>
              <a:rPr lang="el-GR" sz="3200" b="1" dirty="0" smtClean="0">
                <a:latin typeface="Arial" charset="0"/>
              </a:rPr>
              <a:t> καρκίνωμα </a:t>
            </a:r>
            <a:r>
              <a:rPr lang="el-GR" sz="3200" dirty="0" smtClean="0">
                <a:latin typeface="Arial" charset="0"/>
              </a:rPr>
              <a:t>της ανώτερης </a:t>
            </a:r>
            <a:r>
              <a:rPr lang="el-GR" sz="3200" dirty="0" err="1" smtClean="0">
                <a:latin typeface="Arial" charset="0"/>
              </a:rPr>
              <a:t>αεροπεπτικής</a:t>
            </a:r>
            <a:r>
              <a:rPr lang="el-GR" sz="3200" dirty="0" smtClean="0">
                <a:latin typeface="Arial" charset="0"/>
              </a:rPr>
              <a:t> οδού εμφανίζει τάση για </a:t>
            </a:r>
            <a:r>
              <a:rPr lang="en-US" sz="3200" dirty="0" smtClean="0">
                <a:latin typeface="Arial" charset="0"/>
              </a:rPr>
              <a:t>:</a:t>
            </a:r>
            <a:endParaRPr lang="el-GR" sz="3200" dirty="0" smtClean="0">
              <a:latin typeface="Arial" charset="0"/>
            </a:endParaRPr>
          </a:p>
        </p:txBody>
      </p:sp>
      <p:sp>
        <p:nvSpPr>
          <p:cNvPr id="90114" name="Rectangle 3"/>
          <p:cNvSpPr>
            <a:spLocks noGrp="1"/>
          </p:cNvSpPr>
          <p:nvPr>
            <p:ph type="body" idx="1"/>
          </p:nvPr>
        </p:nvSpPr>
        <p:spPr>
          <a:xfrm>
            <a:off x="0" y="1484313"/>
            <a:ext cx="9144000" cy="53736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l-GR" sz="2400" dirty="0" smtClean="0">
                <a:latin typeface="Arial" charset="0"/>
              </a:rPr>
              <a:t>εμφάνιση σε </a:t>
            </a:r>
            <a:r>
              <a:rPr lang="el-GR" sz="2400" b="1" dirty="0" smtClean="0">
                <a:latin typeface="Arial" charset="0"/>
              </a:rPr>
              <a:t>νεότερους</a:t>
            </a:r>
            <a:r>
              <a:rPr lang="el-GR" sz="2400" dirty="0" smtClean="0">
                <a:latin typeface="Arial" charset="0"/>
              </a:rPr>
              <a:t> ασθενείς, </a:t>
            </a:r>
            <a:r>
              <a:rPr lang="el-GR" sz="2400" b="1" dirty="0" smtClean="0">
                <a:latin typeface="Arial" charset="0"/>
              </a:rPr>
              <a:t>ευμενέστερη</a:t>
            </a:r>
            <a:r>
              <a:rPr lang="el-GR" sz="2400" dirty="0" smtClean="0">
                <a:latin typeface="Arial" charset="0"/>
              </a:rPr>
              <a:t> πρόγνωση και πιθανώς καλύτερη θεραπευτική ανταπόκριση συγκριτικά με το σχετιζόμενο με το κάπνισμα ή τον αλκοολισμό καρκίνο</a:t>
            </a:r>
          </a:p>
          <a:p>
            <a:pPr>
              <a:lnSpc>
                <a:spcPct val="80000"/>
              </a:lnSpc>
            </a:pPr>
            <a:r>
              <a:rPr lang="el-GR" sz="2400" dirty="0" smtClean="0">
                <a:latin typeface="Arial" charset="0"/>
              </a:rPr>
              <a:t>ανατομική εντόπιση στο </a:t>
            </a:r>
            <a:r>
              <a:rPr lang="el-GR" sz="2400" b="1" dirty="0" err="1" smtClean="0">
                <a:latin typeface="Arial" charset="0"/>
              </a:rPr>
              <a:t>στοματοφάρυγγα</a:t>
            </a:r>
            <a:r>
              <a:rPr lang="el-GR" sz="2400" b="1" dirty="0" smtClean="0">
                <a:latin typeface="Arial" charset="0"/>
              </a:rPr>
              <a:t> </a:t>
            </a:r>
            <a:r>
              <a:rPr lang="el-GR" sz="2400" dirty="0" smtClean="0">
                <a:latin typeface="Arial" charset="0"/>
              </a:rPr>
              <a:t>συμπεριλαμβανομένων των αμυγδαλών και της βάσης της γλώσσας</a:t>
            </a:r>
          </a:p>
          <a:p>
            <a:pPr>
              <a:lnSpc>
                <a:spcPct val="80000"/>
              </a:lnSpc>
            </a:pPr>
            <a:r>
              <a:rPr lang="el-GR" sz="2400" b="1" dirty="0" smtClean="0">
                <a:latin typeface="Arial" charset="0"/>
              </a:rPr>
              <a:t>μη </a:t>
            </a:r>
            <a:r>
              <a:rPr lang="el-GR" sz="2400" b="1" dirty="0" err="1" smtClean="0">
                <a:latin typeface="Arial" charset="0"/>
              </a:rPr>
              <a:t>κερατινοποιούμενη</a:t>
            </a:r>
            <a:r>
              <a:rPr lang="el-GR" sz="2400" b="1" dirty="0" smtClean="0">
                <a:latin typeface="Arial" charset="0"/>
              </a:rPr>
              <a:t> ή </a:t>
            </a:r>
            <a:r>
              <a:rPr lang="el-GR" sz="2400" b="1" dirty="0" err="1" smtClean="0">
                <a:latin typeface="Arial" charset="0"/>
              </a:rPr>
              <a:t>βασικοκυτταροειδή</a:t>
            </a:r>
            <a:r>
              <a:rPr lang="el-GR" sz="2400" b="1" dirty="0" smtClean="0">
                <a:latin typeface="Arial" charset="0"/>
              </a:rPr>
              <a:t> μορφολογία</a:t>
            </a:r>
            <a:r>
              <a:rPr lang="el-GR" sz="2400" b="1" dirty="0" smtClean="0">
                <a:latin typeface="Arial" charset="0"/>
              </a:rPr>
              <a:t>, σπανιότερα </a:t>
            </a:r>
            <a:r>
              <a:rPr lang="el-GR" sz="2400" b="1" dirty="0" smtClean="0">
                <a:latin typeface="Arial" charset="0"/>
              </a:rPr>
              <a:t>αδιαφοροποίητη μορφολογία</a:t>
            </a:r>
            <a:r>
              <a:rPr lang="el-GR" sz="2400" dirty="0" smtClean="0">
                <a:latin typeface="Arial" charset="0"/>
              </a:rPr>
              <a:t> </a:t>
            </a:r>
            <a:r>
              <a:rPr lang="el-GR" sz="2400" dirty="0" err="1" smtClean="0">
                <a:latin typeface="Arial" charset="0"/>
              </a:rPr>
              <a:t>λεμφοεπιθηλιακού</a:t>
            </a:r>
            <a:r>
              <a:rPr lang="el-GR" sz="2400" dirty="0" smtClean="0">
                <a:latin typeface="Arial" charset="0"/>
              </a:rPr>
              <a:t> καρκινώματος.(</a:t>
            </a:r>
            <a:r>
              <a:rPr lang="en-US" sz="2400" dirty="0" smtClean="0">
                <a:latin typeface="Arial" charset="0"/>
              </a:rPr>
              <a:t>T</a:t>
            </a:r>
            <a:r>
              <a:rPr lang="el-GR" sz="2400" dirty="0" smtClean="0">
                <a:latin typeface="Arial" charset="0"/>
              </a:rPr>
              <a:t>ο μη εντοπιζόμενο στο </a:t>
            </a:r>
            <a:r>
              <a:rPr lang="el-GR" sz="2400" dirty="0" err="1" smtClean="0">
                <a:latin typeface="Arial" charset="0"/>
              </a:rPr>
              <a:t>στοματοφάρυγγα</a:t>
            </a:r>
            <a:r>
              <a:rPr lang="el-GR" sz="2400" dirty="0" smtClean="0">
                <a:latin typeface="Arial" charset="0"/>
              </a:rPr>
              <a:t> </a:t>
            </a:r>
            <a:r>
              <a:rPr lang="el-GR" sz="2400" dirty="0" err="1" smtClean="0">
                <a:latin typeface="Arial" charset="0"/>
              </a:rPr>
              <a:t>βασικοκυτταροειδές</a:t>
            </a:r>
            <a:r>
              <a:rPr lang="el-GR" sz="2400" dirty="0" smtClean="0">
                <a:latin typeface="Arial" charset="0"/>
              </a:rPr>
              <a:t> καρκίνωμα δε </a:t>
            </a:r>
            <a:r>
              <a:rPr lang="el-GR" sz="2400" dirty="0" err="1" smtClean="0">
                <a:latin typeface="Arial" charset="0"/>
              </a:rPr>
              <a:t>σχετιζεται</a:t>
            </a:r>
            <a:r>
              <a:rPr lang="el-GR" sz="2400" dirty="0" smtClean="0">
                <a:latin typeface="Arial" charset="0"/>
              </a:rPr>
              <a:t> με τον </a:t>
            </a:r>
            <a:r>
              <a:rPr lang="en-US" sz="2400" dirty="0" smtClean="0">
                <a:latin typeface="Arial" charset="0"/>
              </a:rPr>
              <a:t>HPV).</a:t>
            </a:r>
            <a:endParaRPr lang="el-GR" sz="2400" dirty="0" smtClean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l-GR" sz="2400" dirty="0" smtClean="0">
                <a:latin typeface="Arial" charset="0"/>
              </a:rPr>
              <a:t>χορήγηση </a:t>
            </a:r>
            <a:r>
              <a:rPr lang="el-GR" sz="2400" b="1" dirty="0" smtClean="0">
                <a:latin typeface="Arial" charset="0"/>
              </a:rPr>
              <a:t>κυστικών</a:t>
            </a:r>
            <a:r>
              <a:rPr lang="el-GR" sz="2400" dirty="0" smtClean="0">
                <a:latin typeface="Arial" charset="0"/>
              </a:rPr>
              <a:t> </a:t>
            </a:r>
            <a:r>
              <a:rPr lang="el-GR" sz="2400" dirty="0" err="1" smtClean="0">
                <a:latin typeface="Arial" charset="0"/>
              </a:rPr>
              <a:t>λεμφαδενικών</a:t>
            </a:r>
            <a:r>
              <a:rPr lang="el-GR" sz="2400" dirty="0" smtClean="0">
                <a:latin typeface="Arial" charset="0"/>
              </a:rPr>
              <a:t> μεταστάσεων.</a:t>
            </a:r>
          </a:p>
          <a:p>
            <a:pPr>
              <a:lnSpc>
                <a:spcPct val="80000"/>
              </a:lnSpc>
            </a:pPr>
            <a:endParaRPr lang="el-GR" sz="2400" dirty="0" smtClean="0">
              <a:latin typeface="Arial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2400" dirty="0" err="1" smtClean="0">
                <a:latin typeface="Arial" charset="0"/>
              </a:rPr>
              <a:t>Ανοσοϊστοχημικώς</a:t>
            </a:r>
            <a:r>
              <a:rPr lang="el-GR" sz="2400" dirty="0" smtClean="0">
                <a:latin typeface="Arial" charset="0"/>
              </a:rPr>
              <a:t>, το εν λόγω καρκίνωμα χαρακτηρίζεται από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2400" dirty="0" smtClean="0">
                <a:latin typeface="Arial" charset="0"/>
              </a:rPr>
              <a:t>πυρηνική </a:t>
            </a:r>
            <a:r>
              <a:rPr lang="el-GR" sz="2400" dirty="0" err="1" smtClean="0">
                <a:latin typeface="Arial" charset="0"/>
              </a:rPr>
              <a:t>υπερέκφραση</a:t>
            </a:r>
            <a:r>
              <a:rPr lang="el-GR" sz="2400" dirty="0" smtClean="0">
                <a:latin typeface="Arial" charset="0"/>
              </a:rPr>
              <a:t> της </a:t>
            </a:r>
            <a:r>
              <a:rPr lang="el-GR" sz="2400" dirty="0" err="1" smtClean="0">
                <a:latin typeface="Arial" charset="0"/>
              </a:rPr>
              <a:t>πρωτεϊνης</a:t>
            </a:r>
            <a:r>
              <a:rPr lang="el-GR" sz="2400" b="1" dirty="0" smtClean="0">
                <a:latin typeface="Arial" charset="0"/>
              </a:rPr>
              <a:t> </a:t>
            </a:r>
            <a:r>
              <a:rPr lang="en-US" sz="2400" b="1" dirty="0" smtClean="0">
                <a:latin typeface="Arial" charset="0"/>
              </a:rPr>
              <a:t>p16</a:t>
            </a:r>
            <a:r>
              <a:rPr lang="en-US" sz="2400" dirty="0" smtClean="0">
                <a:latin typeface="Arial" charset="0"/>
              </a:rPr>
              <a:t> </a:t>
            </a:r>
            <a:r>
              <a:rPr lang="el-GR" sz="2400" dirty="0" smtClean="0">
                <a:latin typeface="Arial" charset="0"/>
              </a:rPr>
              <a:t>και ανίχνευση του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400" b="1" dirty="0" smtClean="0">
                <a:latin typeface="Arial" charset="0"/>
              </a:rPr>
              <a:t>HPV-DNA</a:t>
            </a:r>
            <a:r>
              <a:rPr lang="en-US" sz="2400" dirty="0" smtClean="0">
                <a:latin typeface="Arial" charset="0"/>
              </a:rPr>
              <a:t> </a:t>
            </a:r>
            <a:r>
              <a:rPr lang="el-GR" sz="2400" dirty="0" smtClean="0">
                <a:latin typeface="Arial" charset="0"/>
              </a:rPr>
              <a:t>με υβριδισμό ή τεχνικές </a:t>
            </a:r>
            <a:r>
              <a:rPr lang="en-US" sz="2400" dirty="0" smtClean="0">
                <a:latin typeface="Arial" charset="0"/>
              </a:rPr>
              <a:t>PCR.</a:t>
            </a:r>
            <a:endParaRPr lang="el-GR" sz="2400" dirty="0" smtClean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0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0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0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0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901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901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01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el-GR" sz="3200" smtClean="0">
                <a:latin typeface="Arial" charset="0"/>
              </a:rPr>
              <a:t>Μορφολογία του σχετιζόμενου με τον </a:t>
            </a:r>
            <a:r>
              <a:rPr lang="en-US" sz="3200" smtClean="0">
                <a:latin typeface="Arial" charset="0"/>
              </a:rPr>
              <a:t>HPV </a:t>
            </a:r>
            <a:r>
              <a:rPr lang="el-GR" sz="3200" smtClean="0">
                <a:latin typeface="Arial" charset="0"/>
              </a:rPr>
              <a:t>ακανθοκυτταρικού  καρκινώματος </a:t>
            </a:r>
            <a:br>
              <a:rPr lang="el-GR" sz="3200" smtClean="0">
                <a:latin typeface="Arial" charset="0"/>
              </a:rPr>
            </a:br>
            <a:r>
              <a:rPr lang="el-GR" sz="3200" smtClean="0">
                <a:latin typeface="Arial" charset="0"/>
              </a:rPr>
              <a:t>της ανώτερης αεροπεπτικής οδού </a:t>
            </a:r>
          </a:p>
        </p:txBody>
      </p:sp>
      <p:pic>
        <p:nvPicPr>
          <p:cNvPr id="91138" name="Picture 6" descr="stelow hpv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412875"/>
            <a:ext cx="4665663" cy="5257800"/>
          </a:xfrm>
        </p:spPr>
      </p:pic>
      <p:sp>
        <p:nvSpPr>
          <p:cNvPr id="91139" name="Rectangle 8"/>
          <p:cNvSpPr>
            <a:spLocks noGrp="1"/>
          </p:cNvSpPr>
          <p:nvPr>
            <p:ph type="body" sz="half" idx="2"/>
          </p:nvPr>
        </p:nvSpPr>
        <p:spPr>
          <a:xfrm>
            <a:off x="5076825" y="1600200"/>
            <a:ext cx="4067175" cy="5257800"/>
          </a:xfrm>
        </p:spPr>
        <p:txBody>
          <a:bodyPr/>
          <a:lstStyle/>
          <a:p>
            <a:r>
              <a:rPr lang="el-GR" sz="2800" b="1" dirty="0" smtClean="0">
                <a:latin typeface="Arial" charset="0"/>
              </a:rPr>
              <a:t>Μη </a:t>
            </a:r>
            <a:r>
              <a:rPr lang="el-GR" sz="2800" b="1" dirty="0" err="1" smtClean="0">
                <a:latin typeface="Arial" charset="0"/>
              </a:rPr>
              <a:t>κερατινοποιούμενη</a:t>
            </a:r>
            <a:endParaRPr lang="el-GR" sz="2800" b="1" dirty="0" smtClean="0">
              <a:latin typeface="Arial" charset="0"/>
            </a:endParaRPr>
          </a:p>
          <a:p>
            <a:endParaRPr lang="el-GR" sz="2800" b="1" dirty="0" smtClean="0">
              <a:latin typeface="Arial" charset="0"/>
            </a:endParaRPr>
          </a:p>
          <a:p>
            <a:endParaRPr lang="el-GR" sz="2800" b="1" dirty="0" smtClean="0">
              <a:latin typeface="Arial" charset="0"/>
            </a:endParaRPr>
          </a:p>
          <a:p>
            <a:endParaRPr lang="el-GR" sz="2800" b="1" dirty="0" smtClean="0">
              <a:latin typeface="Arial" charset="0"/>
            </a:endParaRPr>
          </a:p>
          <a:p>
            <a:r>
              <a:rPr lang="el-GR" sz="2800" b="1" dirty="0" err="1" smtClean="0">
                <a:latin typeface="Arial" charset="0"/>
              </a:rPr>
              <a:t>Βασικοκυτταροειδής</a:t>
            </a:r>
            <a:r>
              <a:rPr lang="el-GR" sz="2800" dirty="0" smtClean="0">
                <a:latin typeface="Arial" charset="0"/>
              </a:rPr>
              <a:t> </a:t>
            </a:r>
          </a:p>
        </p:txBody>
      </p:sp>
      <p:sp>
        <p:nvSpPr>
          <p:cNvPr id="91140" name="Rectangle 9"/>
          <p:cNvSpPr>
            <a:spLocks noChangeArrowheads="1"/>
          </p:cNvSpPr>
          <p:nvPr/>
        </p:nvSpPr>
        <p:spPr bwMode="auto">
          <a:xfrm>
            <a:off x="1763713" y="5268913"/>
            <a:ext cx="31543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b="1"/>
              <a:t>p16</a:t>
            </a:r>
            <a:r>
              <a:rPr lang="en-US"/>
              <a:t>  </a:t>
            </a:r>
          </a:p>
        </p:txBody>
      </p:sp>
      <p:sp>
        <p:nvSpPr>
          <p:cNvPr id="91141" name="Rectangle 10"/>
          <p:cNvSpPr>
            <a:spLocks noChangeArrowheads="1"/>
          </p:cNvSpPr>
          <p:nvPr/>
        </p:nvSpPr>
        <p:spPr bwMode="auto">
          <a:xfrm>
            <a:off x="3492500" y="5286375"/>
            <a:ext cx="2519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b="1"/>
              <a:t> HPV-DNA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4"/>
          <p:cNvSpPr>
            <a:spLocks noGrp="1"/>
          </p:cNvSpPr>
          <p:nvPr>
            <p:ph type="title"/>
          </p:nvPr>
        </p:nvSpPr>
        <p:spPr>
          <a:xfrm>
            <a:off x="-323850" y="115888"/>
            <a:ext cx="9791700" cy="649287"/>
          </a:xfrm>
        </p:spPr>
        <p:txBody>
          <a:bodyPr>
            <a:normAutofit fontScale="90000"/>
          </a:bodyPr>
          <a:lstStyle/>
          <a:p>
            <a:r>
              <a:rPr lang="el-GR" sz="2000" dirty="0" smtClean="0"/>
              <a:t>Αντιπαραβολή ορισμένων </a:t>
            </a:r>
            <a:r>
              <a:rPr lang="el-GR" sz="2000" b="1" dirty="0" smtClean="0"/>
              <a:t>μορφολογικών προτύπων </a:t>
            </a:r>
            <a:r>
              <a:rPr lang="el-GR" sz="2000" b="1" dirty="0" err="1" smtClean="0"/>
              <a:t>ακανθοκυτταρικού</a:t>
            </a:r>
            <a:r>
              <a:rPr lang="el-GR" sz="2000" b="1" dirty="0" smtClean="0"/>
              <a:t> καρκινώματος</a:t>
            </a:r>
            <a:r>
              <a:rPr lang="el-GR" sz="2000" dirty="0" smtClean="0"/>
              <a:t> 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l-GR" sz="2000" b="1" dirty="0" smtClean="0"/>
              <a:t>συχνά σχετιζομένων  με τον </a:t>
            </a:r>
            <a:r>
              <a:rPr lang="en-US" sz="2000" b="1" dirty="0" smtClean="0"/>
              <a:t>HPV</a:t>
            </a:r>
            <a:r>
              <a:rPr lang="en-US" sz="2000" dirty="0" smtClean="0"/>
              <a:t> 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l-GR" sz="2000" dirty="0" smtClean="0"/>
              <a:t>συγκριτικά με το </a:t>
            </a:r>
            <a:r>
              <a:rPr lang="el-GR" sz="2000" u="sng" dirty="0" smtClean="0"/>
              <a:t>συμβατικό </a:t>
            </a:r>
            <a:r>
              <a:rPr lang="el-GR" sz="2000" u="sng" dirty="0" err="1" smtClean="0"/>
              <a:t>ακανθοκυτταρικό</a:t>
            </a:r>
            <a:r>
              <a:rPr lang="el-GR" sz="2000" u="sng" dirty="0" smtClean="0"/>
              <a:t> καρκίνωμα</a:t>
            </a:r>
          </a:p>
        </p:txBody>
      </p:sp>
      <p:pic>
        <p:nvPicPr>
          <p:cNvPr id="96258" name="Picture 6" descr="hunt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963613"/>
            <a:ext cx="7921625" cy="5894387"/>
          </a:xfrm>
        </p:spPr>
      </p:pic>
      <p:sp>
        <p:nvSpPr>
          <p:cNvPr id="96259" name="Rectangle 7"/>
          <p:cNvSpPr>
            <a:spLocks noChangeArrowheads="1"/>
          </p:cNvSpPr>
          <p:nvPr/>
        </p:nvSpPr>
        <p:spPr bwMode="auto">
          <a:xfrm>
            <a:off x="1619250" y="1976438"/>
            <a:ext cx="41513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b="1"/>
              <a:t>B</a:t>
            </a:r>
            <a:r>
              <a:rPr lang="el-GR" b="1"/>
              <a:t>ασικοκυτταροειδές</a:t>
            </a:r>
            <a:endParaRPr lang="el-GR"/>
          </a:p>
          <a:p>
            <a:pPr eaLnBrk="0" hangingPunct="0"/>
            <a:endParaRPr lang="el-GR"/>
          </a:p>
        </p:txBody>
      </p:sp>
      <p:sp>
        <p:nvSpPr>
          <p:cNvPr id="96260" name="Rectangle 8"/>
          <p:cNvSpPr>
            <a:spLocks noChangeArrowheads="1"/>
          </p:cNvSpPr>
          <p:nvPr/>
        </p:nvSpPr>
        <p:spPr bwMode="auto">
          <a:xfrm>
            <a:off x="611188" y="4457700"/>
            <a:ext cx="53070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l-GR" b="1"/>
              <a:t>Μη κερατινοποιούμενο</a:t>
            </a:r>
          </a:p>
        </p:txBody>
      </p:sp>
      <p:sp>
        <p:nvSpPr>
          <p:cNvPr id="96261" name="Rectangle 9"/>
          <p:cNvSpPr>
            <a:spLocks noChangeArrowheads="1"/>
          </p:cNvSpPr>
          <p:nvPr/>
        </p:nvSpPr>
        <p:spPr bwMode="auto">
          <a:xfrm>
            <a:off x="5076825" y="5172075"/>
            <a:ext cx="2519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l-GR" b="1"/>
              <a:t>Αδιαφοροποίητο</a:t>
            </a:r>
            <a:r>
              <a:rPr lang="el-GR"/>
              <a:t> </a:t>
            </a:r>
          </a:p>
        </p:txBody>
      </p:sp>
      <p:sp>
        <p:nvSpPr>
          <p:cNvPr id="96262" name="Rectangle 10"/>
          <p:cNvSpPr>
            <a:spLocks noChangeArrowheads="1"/>
          </p:cNvSpPr>
          <p:nvPr/>
        </p:nvSpPr>
        <p:spPr bwMode="auto">
          <a:xfrm>
            <a:off x="4500563" y="3721100"/>
            <a:ext cx="34559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l-GR" b="1" u="sng"/>
              <a:t>Συμβατικό</a:t>
            </a:r>
            <a:r>
              <a:rPr lang="el-GR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200" smtClean="0">
                <a:latin typeface="Arial" charset="0"/>
              </a:rPr>
              <a:t>Μορφολογία του σχετιζόμενου με τον </a:t>
            </a:r>
            <a:r>
              <a:rPr lang="en-US" sz="3200" smtClean="0">
                <a:latin typeface="Arial" charset="0"/>
              </a:rPr>
              <a:t>HPV </a:t>
            </a:r>
            <a:r>
              <a:rPr lang="el-GR" sz="3200" smtClean="0">
                <a:latin typeface="Arial" charset="0"/>
              </a:rPr>
              <a:t>ακανθοκυτταρικού  καρκινώματος </a:t>
            </a:r>
            <a:br>
              <a:rPr lang="el-GR" sz="3200" smtClean="0">
                <a:latin typeface="Arial" charset="0"/>
              </a:rPr>
            </a:br>
            <a:r>
              <a:rPr lang="el-GR" sz="3200" smtClean="0">
                <a:latin typeface="Arial" charset="0"/>
              </a:rPr>
              <a:t>της ανώτερης αεροπεπτικής οδού</a:t>
            </a:r>
          </a:p>
        </p:txBody>
      </p:sp>
      <p:sp>
        <p:nvSpPr>
          <p:cNvPr id="94210" name="Rectangle 5"/>
          <p:cNvSpPr>
            <a:spLocks noGrp="1"/>
          </p:cNvSpPr>
          <p:nvPr>
            <p:ph type="body" sz="half" idx="1"/>
          </p:nvPr>
        </p:nvSpPr>
        <p:spPr>
          <a:xfrm>
            <a:off x="179388" y="2997200"/>
            <a:ext cx="4608512" cy="3671888"/>
          </a:xfrm>
        </p:spPr>
        <p:txBody>
          <a:bodyPr/>
          <a:lstStyle/>
          <a:p>
            <a:r>
              <a:rPr lang="el-GR" sz="2800" b="1" dirty="0" smtClean="0"/>
              <a:t>Αδιαφοροποίητη-</a:t>
            </a:r>
            <a:r>
              <a:rPr lang="el-GR" sz="2800" b="1" dirty="0" err="1" smtClean="0"/>
              <a:t>λεμφοεπιθηλιωματώδης</a:t>
            </a:r>
            <a:r>
              <a:rPr lang="el-GR" sz="2800" b="1" dirty="0" smtClean="0"/>
              <a:t> μορφολογία</a:t>
            </a:r>
          </a:p>
        </p:txBody>
      </p:sp>
      <p:pic>
        <p:nvPicPr>
          <p:cNvPr id="94211" name="Picture 7" descr="stelow hpv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76825" y="1700213"/>
            <a:ext cx="3695700" cy="4968875"/>
          </a:xfrm>
        </p:spPr>
      </p:pic>
      <p:sp>
        <p:nvSpPr>
          <p:cNvPr id="94212" name="Rectangle 8"/>
          <p:cNvSpPr>
            <a:spLocks noChangeArrowheads="1"/>
          </p:cNvSpPr>
          <p:nvPr/>
        </p:nvSpPr>
        <p:spPr bwMode="auto">
          <a:xfrm>
            <a:off x="5651500" y="4076700"/>
            <a:ext cx="1873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/>
              <a:t>   </a:t>
            </a:r>
            <a:r>
              <a:rPr lang="en-US" b="1"/>
              <a:t>HPV-DNA</a:t>
            </a:r>
          </a:p>
        </p:txBody>
      </p:sp>
      <p:sp>
        <p:nvSpPr>
          <p:cNvPr id="94213" name="Rectangle 9"/>
          <p:cNvSpPr>
            <a:spLocks noChangeArrowheads="1"/>
          </p:cNvSpPr>
          <p:nvPr/>
        </p:nvSpPr>
        <p:spPr bwMode="auto">
          <a:xfrm>
            <a:off x="4283075" y="2924175"/>
            <a:ext cx="252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/>
              <a:t>                </a:t>
            </a:r>
            <a:r>
              <a:rPr lang="en-US" b="1"/>
              <a:t>p16</a:t>
            </a:r>
            <a:endParaRPr lang="el-GR" b="1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4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/>
          </p:cNvSpPr>
          <p:nvPr>
            <p:ph type="body" idx="1"/>
          </p:nvPr>
        </p:nvSpPr>
        <p:spPr>
          <a:xfrm>
            <a:off x="457200" y="1071546"/>
            <a:ext cx="8229600" cy="5957904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l-GR" sz="2400" dirty="0" smtClean="0">
                <a:latin typeface="Arial" charset="0"/>
              </a:rPr>
              <a:t>Η επιθηλιακή </a:t>
            </a:r>
            <a:r>
              <a:rPr lang="el-GR" sz="2400" b="1" dirty="0" smtClean="0">
                <a:latin typeface="Arial" charset="0"/>
              </a:rPr>
              <a:t>δυσπλασία</a:t>
            </a:r>
            <a:r>
              <a:rPr lang="el-GR" sz="2400" dirty="0" smtClean="0">
                <a:latin typeface="Arial" charset="0"/>
              </a:rPr>
              <a:t> στην ανώτερη </a:t>
            </a:r>
            <a:r>
              <a:rPr lang="el-GR" sz="2400" dirty="0" err="1" smtClean="0">
                <a:latin typeface="Arial" charset="0"/>
              </a:rPr>
              <a:t>αεροπεπτική</a:t>
            </a:r>
            <a:r>
              <a:rPr lang="el-GR" sz="2400" dirty="0" smtClean="0">
                <a:latin typeface="Arial" charset="0"/>
              </a:rPr>
              <a:t> οδό.</a:t>
            </a:r>
          </a:p>
          <a:p>
            <a:pPr eaLnBrk="1" hangingPunct="1">
              <a:lnSpc>
                <a:spcPct val="80000"/>
              </a:lnSpc>
              <a:defRPr/>
            </a:pPr>
            <a:endParaRPr lang="el-GR" sz="24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l-GR" sz="2400" b="1" dirty="0" smtClean="0">
                <a:latin typeface="Arial" charset="0"/>
              </a:rPr>
              <a:t>Κομβικά σημεία</a:t>
            </a:r>
            <a:r>
              <a:rPr lang="el-GR" sz="2400" dirty="0" smtClean="0">
                <a:latin typeface="Arial" charset="0"/>
              </a:rPr>
              <a:t> στην </a:t>
            </a:r>
            <a:r>
              <a:rPr lang="el-GR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παθολογοανατομική</a:t>
            </a:r>
            <a:r>
              <a:rPr lang="el-G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διάγνωση</a:t>
            </a:r>
            <a:r>
              <a:rPr lang="el-GR" sz="2400" dirty="0" smtClean="0">
                <a:latin typeface="Arial" charset="0"/>
              </a:rPr>
              <a:t> των </a:t>
            </a:r>
            <a:r>
              <a:rPr lang="el-GR" sz="2400" b="1" spc="600" dirty="0" smtClean="0">
                <a:latin typeface="Arial" charset="0"/>
              </a:rPr>
              <a:t>επιθηλιακών</a:t>
            </a:r>
            <a:r>
              <a:rPr lang="el-GR" sz="2400" b="1" dirty="0" smtClean="0">
                <a:latin typeface="Arial" charset="0"/>
              </a:rPr>
              <a:t> εξεργασιών</a:t>
            </a:r>
            <a:r>
              <a:rPr lang="el-GR" sz="2400" dirty="0" smtClean="0">
                <a:latin typeface="Arial" charset="0"/>
              </a:rPr>
              <a:t> της ανώτερης </a:t>
            </a:r>
            <a:r>
              <a:rPr lang="el-GR" sz="2400" dirty="0" err="1" smtClean="0">
                <a:latin typeface="Arial" charset="0"/>
              </a:rPr>
              <a:t>αεροπεπτικής</a:t>
            </a:r>
            <a:r>
              <a:rPr lang="el-GR" sz="2400" dirty="0" smtClean="0">
                <a:latin typeface="Arial" charset="0"/>
              </a:rPr>
              <a:t> οδού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l-GR" sz="2400" dirty="0" smtClean="0">
                <a:latin typeface="Arial" charset="0"/>
              </a:rPr>
              <a:t>    [</a:t>
            </a:r>
            <a:r>
              <a:rPr lang="el-GR" sz="2400" b="1" u="sng" spc="600" dirty="0" err="1" smtClean="0">
                <a:latin typeface="Arial" charset="0"/>
              </a:rPr>
              <a:t>ακανθοκυτταρικών</a:t>
            </a:r>
            <a:r>
              <a:rPr lang="el-GR" sz="2400" dirty="0" smtClean="0">
                <a:latin typeface="Arial" charset="0"/>
              </a:rPr>
              <a:t> , </a:t>
            </a:r>
            <a:r>
              <a:rPr lang="el-GR" sz="2400" u="sng" dirty="0" smtClean="0">
                <a:latin typeface="Arial" charset="0"/>
              </a:rPr>
              <a:t>αδιαφοροποίητων</a:t>
            </a:r>
            <a:r>
              <a:rPr lang="el-GR" sz="2400" dirty="0" smtClean="0">
                <a:latin typeface="Arial" charset="0"/>
              </a:rPr>
              <a:t> </a:t>
            </a:r>
            <a:r>
              <a:rPr lang="el-GR" sz="2400" dirty="0" smtClean="0">
                <a:latin typeface="Arial" charset="0"/>
              </a:rPr>
              <a:t>, </a:t>
            </a:r>
            <a:r>
              <a:rPr lang="el-GR" sz="2400" u="sng" dirty="0" smtClean="0">
                <a:latin typeface="Arial" charset="0"/>
              </a:rPr>
              <a:t>σχετιζόμενων</a:t>
            </a:r>
            <a:r>
              <a:rPr lang="el-GR" sz="2400" dirty="0" smtClean="0">
                <a:latin typeface="Arial" charset="0"/>
              </a:rPr>
              <a:t> </a:t>
            </a:r>
            <a:r>
              <a:rPr lang="el-GR" sz="2400" u="sng" dirty="0" smtClean="0">
                <a:latin typeface="Arial" charset="0"/>
              </a:rPr>
              <a:t>με τον </a:t>
            </a:r>
            <a:r>
              <a:rPr lang="en-US" sz="2400" u="sng" dirty="0" smtClean="0">
                <a:latin typeface="Arial" charset="0"/>
              </a:rPr>
              <a:t>HPV</a:t>
            </a:r>
            <a:r>
              <a:rPr lang="en-US" sz="2400" u="sng" dirty="0" smtClean="0">
                <a:latin typeface="Arial" charset="0"/>
              </a:rPr>
              <a:t>,</a:t>
            </a:r>
            <a:r>
              <a:rPr lang="el-GR" sz="2400" dirty="0" smtClean="0">
                <a:latin typeface="Arial" charset="0"/>
              </a:rPr>
              <a:t> </a:t>
            </a:r>
            <a:r>
              <a:rPr lang="el-GR" sz="2400" u="sng" dirty="0" err="1" smtClean="0">
                <a:latin typeface="Arial" charset="0"/>
              </a:rPr>
              <a:t>οδοντογενούς</a:t>
            </a:r>
            <a:r>
              <a:rPr lang="el-GR" sz="2400" u="sng" dirty="0" smtClean="0">
                <a:latin typeface="Arial" charset="0"/>
              </a:rPr>
              <a:t> </a:t>
            </a:r>
            <a:r>
              <a:rPr lang="el-GR" sz="2400" u="sng" dirty="0" err="1" smtClean="0">
                <a:latin typeface="Arial" charset="0"/>
              </a:rPr>
              <a:t>επιθηλίου</a:t>
            </a:r>
            <a:r>
              <a:rPr lang="el-GR" sz="2400" dirty="0" err="1" smtClean="0">
                <a:latin typeface="Arial" charset="0"/>
              </a:rPr>
              <a:t>,</a:t>
            </a:r>
            <a:r>
              <a:rPr lang="el-GR" sz="2400" u="sng" dirty="0" err="1" smtClean="0">
                <a:latin typeface="Arial" charset="0"/>
              </a:rPr>
              <a:t>νευροενδοκρινικών</a:t>
            </a:r>
            <a:r>
              <a:rPr lang="el-GR" sz="2400" dirty="0" smtClean="0">
                <a:latin typeface="Arial" charset="0"/>
              </a:rPr>
              <a:t> </a:t>
            </a:r>
            <a:r>
              <a:rPr lang="el-GR" sz="2400" dirty="0" smtClean="0">
                <a:latin typeface="Arial" charset="0"/>
              </a:rPr>
              <a:t>(</a:t>
            </a:r>
            <a:r>
              <a:rPr lang="el-GR" sz="2400" dirty="0" err="1" smtClean="0">
                <a:latin typeface="Arial" charset="0"/>
              </a:rPr>
              <a:t>νευροεκτοδερμικών</a:t>
            </a:r>
            <a:r>
              <a:rPr lang="el-GR" sz="2400" dirty="0" smtClean="0">
                <a:latin typeface="Arial" charset="0"/>
              </a:rPr>
              <a:t> με επιθηλιακή διαφοροποίηση), </a:t>
            </a:r>
            <a:r>
              <a:rPr lang="el-GR" sz="2400" u="sng" dirty="0" smtClean="0">
                <a:latin typeface="Arial" charset="0"/>
              </a:rPr>
              <a:t>αδενικής διαφοροποίησης</a:t>
            </a:r>
            <a:r>
              <a:rPr lang="el-GR" sz="2400" dirty="0" smtClean="0">
                <a:latin typeface="Arial" charset="0"/>
              </a:rPr>
              <a:t> , </a:t>
            </a:r>
            <a:r>
              <a:rPr lang="el-GR" sz="2400" u="sng" dirty="0" err="1" smtClean="0">
                <a:latin typeface="Arial" charset="0"/>
              </a:rPr>
              <a:t>σιελαδενικού</a:t>
            </a:r>
            <a:r>
              <a:rPr lang="el-GR" sz="2400" u="sng" dirty="0" smtClean="0">
                <a:latin typeface="Arial" charset="0"/>
              </a:rPr>
              <a:t> τύπου</a:t>
            </a:r>
            <a:r>
              <a:rPr lang="el-GR" sz="2400" dirty="0" smtClean="0">
                <a:latin typeface="Arial" charset="0"/>
              </a:rPr>
              <a:t>]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l-GR" sz="2400" dirty="0" smtClean="0">
                <a:latin typeface="Arial" charset="0"/>
              </a:rPr>
              <a:t>    </a:t>
            </a:r>
          </a:p>
          <a:p>
            <a:pPr eaLnBrk="1" hangingPunct="1">
              <a:lnSpc>
                <a:spcPct val="80000"/>
              </a:lnSpc>
              <a:defRPr/>
            </a:pPr>
            <a:endParaRPr lang="el-GR" sz="24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l-GR" sz="2400" b="1" dirty="0" smtClean="0">
                <a:latin typeface="Arial" charset="0"/>
              </a:rPr>
              <a:t>Μεταστάσεις</a:t>
            </a:r>
            <a:r>
              <a:rPr lang="el-GR" sz="2400" dirty="0" smtClean="0">
                <a:latin typeface="Arial" charset="0"/>
              </a:rPr>
              <a:t> στην περιοχή κεφαλής-τραχήλου.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5" name="Rectang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 eaLnBrk="1" hangingPunct="1"/>
            <a:r>
              <a:rPr lang="el-GR" sz="4000" smtClean="0">
                <a:latin typeface="Arial" charset="0"/>
              </a:rPr>
              <a:t>Παρουσία </a:t>
            </a:r>
            <a:r>
              <a:rPr lang="en-US" sz="4000" smtClean="0">
                <a:latin typeface="Arial" charset="0"/>
              </a:rPr>
              <a:t>HPV </a:t>
            </a:r>
            <a:r>
              <a:rPr lang="el-GR" sz="4000" smtClean="0">
                <a:latin typeface="Arial" charset="0"/>
              </a:rPr>
              <a:t>σε συνδυασμό με εξωφυτική – θηλώδη μορφολογία </a:t>
            </a:r>
          </a:p>
        </p:txBody>
      </p:sp>
      <p:pic>
        <p:nvPicPr>
          <p:cNvPr id="56326" name="Picture 6" descr="stelow hpv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619250" y="1844675"/>
            <a:ext cx="5903913" cy="4406900"/>
          </a:xfrm>
        </p:spPr>
      </p:pic>
      <p:sp>
        <p:nvSpPr>
          <p:cNvPr id="56327" name="Rectangle 8"/>
          <p:cNvSpPr>
            <a:spLocks noChangeArrowheads="1"/>
          </p:cNvSpPr>
          <p:nvPr/>
        </p:nvSpPr>
        <p:spPr bwMode="auto">
          <a:xfrm>
            <a:off x="4716463" y="4797425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 </a:t>
            </a:r>
            <a:r>
              <a:rPr lang="en-US" b="1"/>
              <a:t>HPV-DNA</a:t>
            </a:r>
            <a:endParaRPr lang="el-GR" b="1"/>
          </a:p>
        </p:txBody>
      </p:sp>
      <p:sp>
        <p:nvSpPr>
          <p:cNvPr id="56328" name="Rectangle 9"/>
          <p:cNvSpPr>
            <a:spLocks noChangeArrowheads="1"/>
          </p:cNvSpPr>
          <p:nvPr/>
        </p:nvSpPr>
        <p:spPr bwMode="auto">
          <a:xfrm>
            <a:off x="3851275" y="4005263"/>
            <a:ext cx="1009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p16</a:t>
            </a:r>
            <a:endParaRPr lang="el-GR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Μέθοδοι ανίχνευσης </a:t>
            </a:r>
            <a:r>
              <a:rPr lang="en-US" smtClean="0"/>
              <a:t>HPV</a:t>
            </a:r>
            <a:endParaRPr lang="el-GR" smtClean="0"/>
          </a:p>
        </p:txBody>
      </p:sp>
      <p:pic>
        <p:nvPicPr>
          <p:cNvPr id="92162" name="Picture 7" descr="hunt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205038"/>
            <a:ext cx="9144000" cy="3714750"/>
          </a:xfrm>
        </p:spPr>
      </p:pic>
      <p:sp>
        <p:nvSpPr>
          <p:cNvPr id="92163" name="Rectangle 9"/>
          <p:cNvSpPr>
            <a:spLocks noChangeArrowheads="1"/>
          </p:cNvSpPr>
          <p:nvPr/>
        </p:nvSpPr>
        <p:spPr bwMode="auto">
          <a:xfrm>
            <a:off x="2195513" y="4738688"/>
            <a:ext cx="26971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b="1"/>
              <a:t>p16</a:t>
            </a:r>
            <a:r>
              <a:rPr lang="el-GR"/>
              <a:t> </a:t>
            </a:r>
          </a:p>
        </p:txBody>
      </p:sp>
      <p:sp>
        <p:nvSpPr>
          <p:cNvPr id="92164" name="Rectangle 10"/>
          <p:cNvSpPr>
            <a:spLocks noChangeArrowheads="1"/>
          </p:cNvSpPr>
          <p:nvPr/>
        </p:nvSpPr>
        <p:spPr bwMode="auto">
          <a:xfrm>
            <a:off x="5435600" y="1822450"/>
            <a:ext cx="1873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400" b="1"/>
              <a:t>HPV - DNA</a:t>
            </a:r>
            <a:r>
              <a:rPr lang="el-GR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Μορφολογικές </a:t>
            </a:r>
            <a:r>
              <a:rPr lang="el-GR" sz="3200" b="1" dirty="0" smtClean="0">
                <a:latin typeface="Arial" charset="0"/>
              </a:rPr>
              <a:t>υποκατηγορίες </a:t>
            </a:r>
            <a:r>
              <a:rPr lang="el-GR" sz="3200" b="1" dirty="0" err="1" smtClean="0">
                <a:latin typeface="Arial" charset="0"/>
              </a:rPr>
              <a:t>ακανθοκυτταρικού</a:t>
            </a:r>
            <a:r>
              <a:rPr lang="el-GR" sz="3200" b="1" dirty="0" smtClean="0">
                <a:latin typeface="Arial" charset="0"/>
              </a:rPr>
              <a:t> καρκινώματος</a:t>
            </a:r>
          </a:p>
        </p:txBody>
      </p:sp>
      <p:sp>
        <p:nvSpPr>
          <p:cNvPr id="39938" name="Rectangle 5"/>
          <p:cNvSpPr>
            <a:spLocks noGrp="1"/>
          </p:cNvSpPr>
          <p:nvPr>
            <p:ph type="body" sz="half" idx="1"/>
          </p:nvPr>
        </p:nvSpPr>
        <p:spPr>
          <a:xfrm>
            <a:off x="0" y="1484313"/>
            <a:ext cx="9467850" cy="9366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l-GR" sz="2800" b="1" smtClean="0">
                <a:latin typeface="Arial" charset="0"/>
              </a:rPr>
              <a:t>  Θηλώδες (εξωφυτικό) ακανθοκυτταρικό καρκίνωμα</a:t>
            </a:r>
          </a:p>
        </p:txBody>
      </p:sp>
      <p:pic>
        <p:nvPicPr>
          <p:cNvPr id="39939" name="Picture 7" descr="lewis j _Fig4_HTM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2565400"/>
            <a:ext cx="8748712" cy="3406775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5"/>
          <p:cNvSpPr>
            <a:spLocks noGrp="1"/>
          </p:cNvSpPr>
          <p:nvPr>
            <p:ph type="body" sz="half" idx="1"/>
          </p:nvPr>
        </p:nvSpPr>
        <p:spPr>
          <a:xfrm>
            <a:off x="107950" y="765175"/>
            <a:ext cx="6048375" cy="5976938"/>
          </a:xfrm>
        </p:spPr>
        <p:txBody>
          <a:bodyPr/>
          <a:lstStyle/>
          <a:p>
            <a:pPr eaLnBrk="1" hangingPunct="1"/>
            <a:r>
              <a:rPr lang="el-GR" sz="2000" dirty="0" smtClean="0">
                <a:latin typeface="Arial" charset="0"/>
              </a:rPr>
              <a:t>Πλακώδη επιθηλιακά κύτταρα με </a:t>
            </a:r>
            <a:r>
              <a:rPr lang="el-GR" sz="2000" b="1" dirty="0" smtClean="0">
                <a:latin typeface="Arial" charset="0"/>
              </a:rPr>
              <a:t>διάχυτα σαφώς κακοήθη μορφολογία</a:t>
            </a:r>
            <a:r>
              <a:rPr lang="el-GR" sz="2000" dirty="0" smtClean="0">
                <a:latin typeface="Arial" charset="0"/>
              </a:rPr>
              <a:t>.</a:t>
            </a:r>
          </a:p>
          <a:p>
            <a:pPr eaLnBrk="1" hangingPunct="1"/>
            <a:r>
              <a:rPr lang="el-GR" sz="2000" dirty="0" smtClean="0">
                <a:latin typeface="Arial" charset="0"/>
              </a:rPr>
              <a:t>Θεωρείται </a:t>
            </a:r>
            <a:r>
              <a:rPr lang="el-GR" sz="2000" b="1" u="sng" dirty="0" smtClean="0">
                <a:latin typeface="Arial" charset="0"/>
              </a:rPr>
              <a:t>διηθητικό</a:t>
            </a:r>
            <a:r>
              <a:rPr lang="el-GR" sz="2000" u="sng" dirty="0" smtClean="0">
                <a:latin typeface="Arial" charset="0"/>
              </a:rPr>
              <a:t> </a:t>
            </a:r>
            <a:r>
              <a:rPr lang="el-GR" sz="2000" dirty="0" smtClean="0">
                <a:latin typeface="Arial" charset="0"/>
              </a:rPr>
              <a:t>ακόμα και εν τη απουσία τεκμηριωμένης διήθησης του στρώματος.</a:t>
            </a:r>
          </a:p>
          <a:p>
            <a:pPr eaLnBrk="1" hangingPunct="1"/>
            <a:endParaRPr lang="el-GR" sz="2000" dirty="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l-GR" sz="1800" dirty="0" smtClean="0">
                <a:latin typeface="Arial" charset="0"/>
              </a:rPr>
              <a:t>     </a:t>
            </a:r>
            <a:r>
              <a:rPr lang="el-GR" sz="1800" b="1" dirty="0" smtClean="0">
                <a:latin typeface="Arial" charset="0"/>
              </a:rPr>
              <a:t>ΔΔ κλειδιά</a:t>
            </a:r>
            <a:r>
              <a:rPr lang="en-US" sz="1800" dirty="0" smtClean="0">
                <a:latin typeface="Arial" charset="0"/>
              </a:rPr>
              <a:t>:</a:t>
            </a:r>
            <a:endParaRPr lang="el-GR" sz="1800" dirty="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endParaRPr lang="el-GR" sz="1800" dirty="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l-GR" sz="1800" dirty="0" smtClean="0">
                <a:latin typeface="Arial" charset="0"/>
              </a:rPr>
              <a:t>Στη </a:t>
            </a:r>
            <a:r>
              <a:rPr lang="el-GR" sz="1800" u="sng" dirty="0" smtClean="0">
                <a:latin typeface="Arial" charset="0"/>
              </a:rPr>
              <a:t>λαρυγγική </a:t>
            </a:r>
            <a:r>
              <a:rPr lang="el-GR" sz="1800" u="sng" dirty="0" err="1" smtClean="0">
                <a:latin typeface="Arial" charset="0"/>
              </a:rPr>
              <a:t>θηλωμάτωση</a:t>
            </a:r>
            <a:r>
              <a:rPr lang="en-US" sz="1800" dirty="0" smtClean="0">
                <a:latin typeface="Arial" charset="0"/>
              </a:rPr>
              <a:t>: </a:t>
            </a:r>
          </a:p>
          <a:p>
            <a:pPr eaLnBrk="1" hangingPunct="1">
              <a:buFont typeface="Arial" charset="0"/>
              <a:buNone/>
            </a:pPr>
            <a:r>
              <a:rPr lang="el-GR" sz="1800" dirty="0" smtClean="0">
                <a:latin typeface="Arial" charset="0"/>
              </a:rPr>
              <a:t>εν γένει ήπια μορφολογία ή ελαφρά </a:t>
            </a:r>
            <a:r>
              <a:rPr lang="el-GR" sz="1800" dirty="0" err="1" smtClean="0">
                <a:latin typeface="Arial" charset="0"/>
              </a:rPr>
              <a:t>ατυπία</a:t>
            </a:r>
            <a:r>
              <a:rPr lang="el-GR" sz="1800" dirty="0" smtClean="0">
                <a:latin typeface="Arial" charset="0"/>
              </a:rPr>
              <a:t> εστιακά.</a:t>
            </a:r>
          </a:p>
          <a:p>
            <a:pPr eaLnBrk="1" hangingPunct="1">
              <a:buFont typeface="Arial" charset="0"/>
              <a:buNone/>
            </a:pPr>
            <a:endParaRPr lang="el-GR" sz="1800" dirty="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l-GR" sz="1800" dirty="0" smtClean="0">
                <a:latin typeface="Arial" charset="0"/>
              </a:rPr>
              <a:t>Στο </a:t>
            </a:r>
            <a:r>
              <a:rPr lang="el-GR" sz="1800" u="sng" dirty="0" err="1" smtClean="0">
                <a:latin typeface="Arial" charset="0"/>
              </a:rPr>
              <a:t>ακροχορδωνώδες</a:t>
            </a:r>
            <a:r>
              <a:rPr lang="el-GR" sz="1800" u="sng" dirty="0" smtClean="0">
                <a:latin typeface="Arial" charset="0"/>
              </a:rPr>
              <a:t> καρκίνωμα</a:t>
            </a:r>
            <a:r>
              <a:rPr lang="en-US" sz="1800" dirty="0" smtClean="0">
                <a:latin typeface="Arial" charset="0"/>
              </a:rPr>
              <a:t>:</a:t>
            </a:r>
          </a:p>
          <a:p>
            <a:pPr eaLnBrk="1" hangingPunct="1">
              <a:buFont typeface="Arial" charset="0"/>
              <a:buNone/>
            </a:pPr>
            <a:r>
              <a:rPr lang="el-GR" sz="1800" dirty="0" err="1" smtClean="0">
                <a:latin typeface="Arial" charset="0"/>
              </a:rPr>
              <a:t>ακροχορδωνώδες</a:t>
            </a:r>
            <a:r>
              <a:rPr lang="el-GR" sz="1800" dirty="0" smtClean="0">
                <a:latin typeface="Arial" charset="0"/>
              </a:rPr>
              <a:t> πρότυπο ανάπτυξης με έντονη </a:t>
            </a:r>
            <a:r>
              <a:rPr lang="el-GR" sz="1800" dirty="0" err="1" smtClean="0">
                <a:latin typeface="Arial" charset="0"/>
              </a:rPr>
              <a:t>κερατινοποίηση</a:t>
            </a:r>
            <a:r>
              <a:rPr lang="el-GR" sz="1800" dirty="0" smtClean="0">
                <a:latin typeface="Arial" charset="0"/>
              </a:rPr>
              <a:t> σε στοιβάδες</a:t>
            </a:r>
          </a:p>
          <a:p>
            <a:pPr eaLnBrk="1" hangingPunct="1">
              <a:buFont typeface="Arial" charset="0"/>
              <a:buNone/>
            </a:pPr>
            <a:r>
              <a:rPr lang="el-GR" sz="1800" dirty="0" smtClean="0">
                <a:latin typeface="Arial" charset="0"/>
              </a:rPr>
              <a:t>απούσα πυρηνική </a:t>
            </a:r>
            <a:r>
              <a:rPr lang="el-GR" sz="1800" dirty="0" err="1" smtClean="0">
                <a:latin typeface="Arial" charset="0"/>
              </a:rPr>
              <a:t>ατυπία</a:t>
            </a:r>
            <a:r>
              <a:rPr lang="el-GR" sz="1800" dirty="0" smtClean="0">
                <a:latin typeface="Arial" charset="0"/>
              </a:rPr>
              <a:t> </a:t>
            </a:r>
          </a:p>
          <a:p>
            <a:pPr eaLnBrk="1" hangingPunct="1">
              <a:buFont typeface="Arial" charset="0"/>
              <a:buNone/>
            </a:pPr>
            <a:r>
              <a:rPr lang="el-GR" sz="1800" dirty="0" smtClean="0">
                <a:latin typeface="Arial" charset="0"/>
              </a:rPr>
              <a:t>απούσα </a:t>
            </a:r>
            <a:r>
              <a:rPr lang="el-GR" sz="1800" dirty="0" err="1" smtClean="0">
                <a:latin typeface="Arial" charset="0"/>
              </a:rPr>
              <a:t>μιτωτική</a:t>
            </a:r>
            <a:r>
              <a:rPr lang="el-GR" sz="1800" dirty="0" smtClean="0">
                <a:latin typeface="Arial" charset="0"/>
              </a:rPr>
              <a:t> δραστηριότητα ύπερθεν της βασικής στοιβάδας</a:t>
            </a:r>
          </a:p>
          <a:p>
            <a:pPr eaLnBrk="1" hangingPunct="1">
              <a:buFont typeface="Arial" charset="0"/>
              <a:buNone/>
            </a:pPr>
            <a:r>
              <a:rPr lang="el-GR" sz="1800" dirty="0" err="1" smtClean="0">
                <a:latin typeface="Arial" charset="0"/>
              </a:rPr>
              <a:t>απωστική,παρά</a:t>
            </a:r>
            <a:r>
              <a:rPr lang="el-GR" sz="1800" dirty="0" smtClean="0">
                <a:latin typeface="Arial" charset="0"/>
              </a:rPr>
              <a:t> διηθητική παρυφή </a:t>
            </a:r>
            <a:endParaRPr lang="en-US" sz="1800" dirty="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endParaRPr lang="el-GR" sz="1800" dirty="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endParaRPr lang="el-GR" sz="1800" dirty="0" smtClean="0">
              <a:latin typeface="Arial" charset="0"/>
            </a:endParaRPr>
          </a:p>
        </p:txBody>
      </p:sp>
      <p:sp>
        <p:nvSpPr>
          <p:cNvPr id="40962" name="Rectangle 7"/>
          <p:cNvSpPr>
            <a:spLocks noGrp="1"/>
          </p:cNvSpPr>
          <p:nvPr>
            <p:ph type="title"/>
          </p:nvPr>
        </p:nvSpPr>
        <p:spPr>
          <a:xfrm>
            <a:off x="-323850" y="0"/>
            <a:ext cx="9720263" cy="836613"/>
          </a:xfrm>
        </p:spPr>
        <p:txBody>
          <a:bodyPr/>
          <a:lstStyle/>
          <a:p>
            <a:pPr eaLnBrk="1" hangingPunct="1"/>
            <a:r>
              <a:rPr lang="el-GR" sz="3200" smtClean="0">
                <a:latin typeface="Arial" charset="0"/>
              </a:rPr>
              <a:t>Θηλώδες (εξωφυτικό) ακανθοκυτταρικό καρκίνωμα</a:t>
            </a:r>
          </a:p>
        </p:txBody>
      </p:sp>
      <p:pic>
        <p:nvPicPr>
          <p:cNvPr id="40963" name="Picture 8" descr="wenigf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227763" y="765175"/>
            <a:ext cx="2747962" cy="5832475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4"/>
          <p:cNvSpPr>
            <a:spLocks noGrp="1"/>
          </p:cNvSpPr>
          <p:nvPr>
            <p:ph type="title"/>
          </p:nvPr>
        </p:nvSpPr>
        <p:spPr>
          <a:xfrm>
            <a:off x="-180975" y="260350"/>
            <a:ext cx="9324975" cy="6477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2400" b="1" smtClean="0">
                <a:latin typeface="Arial" charset="0"/>
              </a:rPr>
              <a:t>Μορφολογικές υποκατηγορίες</a:t>
            </a:r>
            <a:br>
              <a:rPr lang="el-GR" sz="2400" b="1" smtClean="0">
                <a:latin typeface="Arial" charset="0"/>
              </a:rPr>
            </a:br>
            <a:r>
              <a:rPr lang="el-GR" sz="2400" b="1" smtClean="0">
                <a:latin typeface="Arial" charset="0"/>
              </a:rPr>
              <a:t> ακανθοκυτταρικού καρκινώματος</a:t>
            </a:r>
            <a:br>
              <a:rPr lang="el-GR" sz="2400" b="1" smtClean="0">
                <a:latin typeface="Arial" charset="0"/>
              </a:rPr>
            </a:br>
            <a:r>
              <a:rPr lang="el-GR" sz="2800" b="1" smtClean="0">
                <a:latin typeface="Arial" charset="0"/>
              </a:rPr>
              <a:t>Ακροχορδωνώδες (</a:t>
            </a:r>
            <a:r>
              <a:rPr lang="en-US" sz="2800" b="1" smtClean="0">
                <a:latin typeface="Arial" charset="0"/>
              </a:rPr>
              <a:t>verrucous) </a:t>
            </a:r>
            <a:r>
              <a:rPr lang="el-GR" sz="2800" b="1" smtClean="0">
                <a:latin typeface="Arial" charset="0"/>
              </a:rPr>
              <a:t>καρκίνωμα</a:t>
            </a:r>
          </a:p>
        </p:txBody>
      </p:sp>
      <p:pic>
        <p:nvPicPr>
          <p:cNvPr id="58370" name="Picture 5" descr="lewis j_Fig2_HTM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142984"/>
            <a:ext cx="332048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6" descr="lewis j_Fig3_HTM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627437"/>
            <a:ext cx="80645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1" name="Picture 1" descr="F:\ΠΑΡΟΥΣΙΑΣΕΙΣ ΑΝΤΡΕΑ-ΕΞΕΤΑΣEΙΣ\ΠΡΟΠΤΥΧΙΑΚΑ\EΞΕΤΑΣΕΙΣ ΠΡΟΠΤΥΧΙΑΚΩΝ\ΕΙΚΟΝΕΣ ΠΑΘ. ΑΝΑΤ 2 ΕΠΙ ΠΤΥΧΙΩ 1.2012\4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142984"/>
            <a:ext cx="3335591" cy="242889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4"/>
          <p:cNvSpPr>
            <a:spLocks noGrp="1"/>
          </p:cNvSpPr>
          <p:nvPr>
            <p:ph type="title"/>
          </p:nvPr>
        </p:nvSpPr>
        <p:spPr>
          <a:xfrm>
            <a:off x="179388" y="-214338"/>
            <a:ext cx="8507412" cy="1050951"/>
          </a:xfrm>
        </p:spPr>
        <p:txBody>
          <a:bodyPr/>
          <a:lstStyle/>
          <a:p>
            <a:pPr eaLnBrk="1" hangingPunct="1"/>
            <a:r>
              <a:rPr lang="el-GR" sz="3200" b="1" dirty="0" err="1" smtClean="0">
                <a:latin typeface="Arial" charset="0"/>
              </a:rPr>
              <a:t>Ακροχορδωνώδες</a:t>
            </a:r>
            <a:r>
              <a:rPr lang="el-GR" sz="3200" b="1" dirty="0" smtClean="0">
                <a:latin typeface="Arial" charset="0"/>
              </a:rPr>
              <a:t> (</a:t>
            </a:r>
            <a:r>
              <a:rPr lang="en-US" sz="3200" b="1" dirty="0" err="1" smtClean="0">
                <a:latin typeface="Arial" charset="0"/>
              </a:rPr>
              <a:t>verrucous</a:t>
            </a:r>
            <a:r>
              <a:rPr lang="en-US" sz="3200" b="1" dirty="0" smtClean="0">
                <a:latin typeface="Arial" charset="0"/>
              </a:rPr>
              <a:t>) </a:t>
            </a:r>
            <a:r>
              <a:rPr lang="el-GR" sz="3200" b="1" dirty="0" smtClean="0">
                <a:latin typeface="Arial" charset="0"/>
              </a:rPr>
              <a:t>καρκίνωμα</a:t>
            </a:r>
          </a:p>
        </p:txBody>
      </p:sp>
      <p:sp>
        <p:nvSpPr>
          <p:cNvPr id="59394" name="Rectangle 5"/>
          <p:cNvSpPr>
            <a:spLocks noGrp="1"/>
          </p:cNvSpPr>
          <p:nvPr>
            <p:ph type="body" sz="half" idx="1"/>
          </p:nvPr>
        </p:nvSpPr>
        <p:spPr>
          <a:xfrm>
            <a:off x="0" y="1052513"/>
            <a:ext cx="6084888" cy="5689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400" smtClean="0">
                <a:latin typeface="Arial" charset="0"/>
              </a:rPr>
              <a:t>Τοπικά καταστρεπτικός όγκος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>
                <a:latin typeface="Arial" charset="0"/>
              </a:rPr>
              <a:t>Ομοιόμορφη , ήπια μορφολογία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>
                <a:latin typeface="Arial" charset="0"/>
              </a:rPr>
              <a:t>Έντονη επιφανειακή (ορθο)κεράτωση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>
                <a:latin typeface="Arial" charset="0"/>
              </a:rPr>
              <a:t>Ευρείες βολβώδεις καταδύσεις απωστικού τύπου</a:t>
            </a:r>
          </a:p>
          <a:p>
            <a:pPr eaLnBrk="1" hangingPunct="1">
              <a:lnSpc>
                <a:spcPct val="90000"/>
              </a:lnSpc>
            </a:pPr>
            <a:endParaRPr lang="el-GR" sz="240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2000" smtClean="0">
                <a:latin typeface="Arial" charset="0"/>
              </a:rPr>
              <a:t>    </a:t>
            </a:r>
            <a:r>
              <a:rPr lang="el-GR" sz="2000" b="1" smtClean="0">
                <a:latin typeface="Arial" charset="0"/>
              </a:rPr>
              <a:t>ΔΔ κλειδιά</a:t>
            </a:r>
            <a:r>
              <a:rPr lang="en-US" sz="2000" smtClean="0">
                <a:latin typeface="Arial" charset="0"/>
              </a:rPr>
              <a:t>:</a:t>
            </a:r>
            <a:endParaRPr lang="el-GR" sz="200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sz="200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l-GR" sz="1800" smtClean="0">
                <a:latin typeface="Arial" charset="0"/>
              </a:rPr>
              <a:t>Στο </a:t>
            </a:r>
            <a:r>
              <a:rPr lang="el-GR" sz="1800" u="sng" smtClean="0">
                <a:latin typeface="Arial" charset="0"/>
              </a:rPr>
              <a:t>συμβατικό</a:t>
            </a:r>
            <a:r>
              <a:rPr lang="el-GR" sz="1800" smtClean="0">
                <a:latin typeface="Arial" charset="0"/>
              </a:rPr>
              <a:t> ακανθοκυτταρικό καρκίνωμα </a:t>
            </a:r>
            <a:r>
              <a:rPr lang="en-US" sz="1800" smtClean="0">
                <a:latin typeface="Arial" charset="0"/>
              </a:rPr>
              <a:t>:</a:t>
            </a:r>
            <a:endParaRPr lang="el-GR" sz="180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l-GR" sz="1800" u="sng" smtClean="0">
                <a:latin typeface="Arial" charset="0"/>
              </a:rPr>
              <a:t>διάχυτα</a:t>
            </a:r>
            <a:r>
              <a:rPr lang="el-GR" sz="1800" smtClean="0">
                <a:latin typeface="Arial" charset="0"/>
              </a:rPr>
              <a:t> άτυπη μορφολογία.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l-GR" sz="180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l-GR" sz="1800" smtClean="0">
                <a:latin typeface="Arial" charset="0"/>
              </a:rPr>
              <a:t>Στην ακροχορδωνοειδή </a:t>
            </a:r>
            <a:r>
              <a:rPr lang="el-GR" sz="1800" i="1" smtClean="0">
                <a:latin typeface="Arial" charset="0"/>
              </a:rPr>
              <a:t>υπερπλασία </a:t>
            </a:r>
            <a:r>
              <a:rPr lang="en-US" sz="1800" smtClean="0">
                <a:latin typeface="Arial" charset="0"/>
              </a:rPr>
              <a:t>: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l-GR" sz="1800" smtClean="0">
                <a:latin typeface="Arial" charset="0"/>
              </a:rPr>
              <a:t>το υπερπλασόμενο επιθήλιο παραμένει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l-GR" sz="1800" smtClean="0">
                <a:latin typeface="Arial" charset="0"/>
              </a:rPr>
              <a:t>επιφανειακά , μη εκτεινόμενο βαθύτερα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l-GR" sz="1800" smtClean="0">
                <a:latin typeface="Arial" charset="0"/>
              </a:rPr>
              <a:t>από το παρακείμενο φυσιολογικό επιθήλιο.</a:t>
            </a:r>
            <a:endParaRPr lang="en-US" sz="180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800" smtClean="0">
                <a:latin typeface="Arial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l-GR" sz="2000" smtClean="0">
              <a:latin typeface="Arial" charset="0"/>
            </a:endParaRPr>
          </a:p>
        </p:txBody>
      </p:sp>
      <p:pic>
        <p:nvPicPr>
          <p:cNvPr id="59395" name="Picture 8" descr="wenigf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215074" y="571480"/>
            <a:ext cx="2713038" cy="3816350"/>
          </a:xfrm>
        </p:spPr>
      </p:pic>
      <p:pic>
        <p:nvPicPr>
          <p:cNvPr id="198658" name="Picture 2" descr="http://www.webpathology.com/slides/slides/ExtGenitalia_PenisVerrucousCA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257809" y="3171819"/>
            <a:ext cx="4800600" cy="3457575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641475"/>
          </a:xfrm>
        </p:spPr>
        <p:txBody>
          <a:bodyPr>
            <a:normAutofit fontScale="90000"/>
          </a:bodyPr>
          <a:lstStyle/>
          <a:p>
            <a:r>
              <a:rPr lang="el-GR" sz="2400" b="1" smtClean="0">
                <a:latin typeface="Arial" charset="0"/>
              </a:rPr>
              <a:t>Μορφολογικές υποκατηγορίες</a:t>
            </a:r>
            <a:br>
              <a:rPr lang="el-GR" sz="2400" b="1" smtClean="0">
                <a:latin typeface="Arial" charset="0"/>
              </a:rPr>
            </a:br>
            <a:r>
              <a:rPr lang="el-GR" sz="2400" b="1" smtClean="0">
                <a:latin typeface="Arial" charset="0"/>
              </a:rPr>
              <a:t> ακανθοκυτταρικού καρκινώματος</a:t>
            </a:r>
            <a:br>
              <a:rPr lang="el-GR" sz="2400" b="1" smtClean="0">
                <a:latin typeface="Arial" charset="0"/>
              </a:rPr>
            </a:br>
            <a:r>
              <a:rPr lang="el-GR" sz="2400" b="1" smtClean="0">
                <a:latin typeface="Arial" charset="0"/>
              </a:rPr>
              <a:t/>
            </a:r>
            <a:br>
              <a:rPr lang="el-GR" sz="2400" b="1" smtClean="0">
                <a:latin typeface="Arial" charset="0"/>
              </a:rPr>
            </a:br>
            <a:r>
              <a:rPr lang="el-GR" sz="2400" b="1" smtClean="0">
                <a:latin typeface="Arial" charset="0"/>
              </a:rPr>
              <a:t>Αδενοειδές («ακανθολυτικό» ή προσομοιάζον με αγγειοσάρκωμα) ακανθοκυτταρικό καρκίνωμα</a:t>
            </a:r>
            <a:r>
              <a:rPr lang="el-GR" sz="2800" b="1" smtClean="0">
                <a:latin typeface="Arial" charset="0"/>
              </a:rPr>
              <a:t/>
            </a:r>
            <a:br>
              <a:rPr lang="el-GR" sz="2800" b="1" smtClean="0">
                <a:latin typeface="Arial" charset="0"/>
              </a:rPr>
            </a:br>
            <a:endParaRPr lang="el-GR" sz="2800" b="1" smtClean="0">
              <a:latin typeface="Arial" charset="0"/>
            </a:endParaRPr>
          </a:p>
        </p:txBody>
      </p:sp>
      <p:pic>
        <p:nvPicPr>
          <p:cNvPr id="86018" name="Picture 6" descr="wenigf2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1844675"/>
            <a:ext cx="7200900" cy="482441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/>
          </p:cNvSpPr>
          <p:nvPr>
            <p:ph type="title"/>
          </p:nvPr>
        </p:nvSpPr>
        <p:spPr>
          <a:xfrm>
            <a:off x="-180975" y="0"/>
            <a:ext cx="10082213" cy="1341438"/>
          </a:xfrm>
        </p:spPr>
        <p:txBody>
          <a:bodyPr>
            <a:normAutofit/>
          </a:bodyPr>
          <a:lstStyle/>
          <a:p>
            <a:pPr eaLnBrk="1" hangingPunct="1"/>
            <a:r>
              <a:rPr lang="el-GR" sz="2400" b="1" dirty="0" smtClean="0">
                <a:latin typeface="Arial" charset="0"/>
              </a:rPr>
              <a:t>Μορφολογικές υποκατηγορίες</a:t>
            </a:r>
            <a:br>
              <a:rPr lang="el-GR" sz="2400" b="1" dirty="0" smtClean="0">
                <a:latin typeface="Arial" charset="0"/>
              </a:rPr>
            </a:br>
            <a:r>
              <a:rPr lang="el-GR" sz="2400" b="1" dirty="0" smtClean="0">
                <a:latin typeface="Arial" charset="0"/>
              </a:rPr>
              <a:t> </a:t>
            </a:r>
            <a:r>
              <a:rPr lang="el-GR" sz="2400" b="1" dirty="0" err="1" smtClean="0">
                <a:latin typeface="Arial" charset="0"/>
              </a:rPr>
              <a:t>ακανθοκυτταρικού</a:t>
            </a:r>
            <a:r>
              <a:rPr lang="el-GR" sz="2400" b="1" dirty="0" smtClean="0">
                <a:latin typeface="Arial" charset="0"/>
              </a:rPr>
              <a:t> καρκινώματος</a:t>
            </a:r>
            <a:r>
              <a:rPr lang="el-GR" sz="2800" b="1" dirty="0" smtClean="0">
                <a:latin typeface="Arial" charset="0"/>
              </a:rPr>
              <a:t/>
            </a:r>
            <a:br>
              <a:rPr lang="el-GR" sz="2800" b="1" dirty="0" smtClean="0">
                <a:latin typeface="Arial" charset="0"/>
              </a:rPr>
            </a:br>
            <a:r>
              <a:rPr lang="el-GR" sz="2800" b="1" dirty="0" err="1" smtClean="0">
                <a:latin typeface="Arial" charset="0"/>
              </a:rPr>
              <a:t>Ατρακτοκυτταρικό</a:t>
            </a:r>
            <a:r>
              <a:rPr lang="el-GR" sz="2800" b="1" dirty="0" smtClean="0">
                <a:latin typeface="Arial" charset="0"/>
              </a:rPr>
              <a:t> </a:t>
            </a:r>
            <a:r>
              <a:rPr lang="el-GR" sz="2800" b="1" dirty="0" smtClean="0">
                <a:latin typeface="Arial" charset="0"/>
              </a:rPr>
              <a:t>(</a:t>
            </a:r>
            <a:r>
              <a:rPr lang="el-GR" sz="2800" b="1" dirty="0" err="1" smtClean="0">
                <a:latin typeface="Arial" charset="0"/>
              </a:rPr>
              <a:t>σαρκωματοειδές</a:t>
            </a:r>
            <a:r>
              <a:rPr lang="el-GR" sz="2800" b="1" dirty="0" smtClean="0">
                <a:latin typeface="Arial" charset="0"/>
              </a:rPr>
              <a:t>) ΑΚΚ</a:t>
            </a:r>
            <a:endParaRPr lang="el-GR" sz="2800" b="1" dirty="0" smtClean="0">
              <a:latin typeface="Arial" charset="0"/>
            </a:endParaRPr>
          </a:p>
        </p:txBody>
      </p:sp>
      <p:pic>
        <p:nvPicPr>
          <p:cNvPr id="62466" name="Picture 4" descr="wenigf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2708275"/>
            <a:ext cx="2752725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5" descr="wenigf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1341438"/>
            <a:ext cx="3741738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484313"/>
            <a:ext cx="4284663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052513"/>
          </a:xfrm>
        </p:spPr>
        <p:txBody>
          <a:bodyPr/>
          <a:lstStyle/>
          <a:p>
            <a:pPr eaLnBrk="1" hangingPunct="1"/>
            <a:r>
              <a:rPr lang="el-GR" sz="2800" b="1" smtClean="0">
                <a:latin typeface="Arial" charset="0"/>
              </a:rPr>
              <a:t>Ατρακτοκυτταρικό ακανθοκυτταρικό καρκίνωμα</a:t>
            </a:r>
          </a:p>
        </p:txBody>
      </p:sp>
      <p:pic>
        <p:nvPicPr>
          <p:cNvPr id="63490" name="Picture 4" descr="lewis_Fig1_HTM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484313"/>
            <a:ext cx="332105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5" descr="viswana_Fig6_HTM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981075"/>
            <a:ext cx="3816350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6" descr="viswana_Fig7_HTM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3860800"/>
            <a:ext cx="3816350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Rectangle 6"/>
          <p:cNvSpPr>
            <a:spLocks noChangeArrowheads="1"/>
          </p:cNvSpPr>
          <p:nvPr/>
        </p:nvSpPr>
        <p:spPr bwMode="auto">
          <a:xfrm>
            <a:off x="1908175" y="3560763"/>
            <a:ext cx="2946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 b="1"/>
              <a:t>p63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4"/>
          <p:cNvSpPr>
            <a:spLocks noGrp="1"/>
          </p:cNvSpPr>
          <p:nvPr>
            <p:ph type="title"/>
          </p:nvPr>
        </p:nvSpPr>
        <p:spPr>
          <a:xfrm>
            <a:off x="179388" y="0"/>
            <a:ext cx="8964612" cy="11255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4000" b="1" smtClean="0">
                <a:latin typeface="Arial" charset="0"/>
              </a:rPr>
              <a:t>Ατρακτοκυτταρικό ακανθοκυτταρικό καρκίνωμα</a:t>
            </a:r>
          </a:p>
        </p:txBody>
      </p:sp>
      <p:pic>
        <p:nvPicPr>
          <p:cNvPr id="64514" name="Picture 5" descr="viswana_Fig10_HTM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196975"/>
            <a:ext cx="3671887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6" descr="viswana_Fig11_HTM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196975"/>
            <a:ext cx="3673475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7" descr="viswana_Fig12_HTM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4076700"/>
            <a:ext cx="3671887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4005263"/>
            <a:ext cx="3671887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4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6477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4000" smtClean="0">
                <a:latin typeface="Arial" charset="0"/>
              </a:rPr>
              <a:t>Κυτταρική δυσπλασία στην ανώτερη αεροπεπτική οδό </a:t>
            </a:r>
          </a:p>
        </p:txBody>
      </p:sp>
      <p:sp>
        <p:nvSpPr>
          <p:cNvPr id="24578" name="Rectangle 5"/>
          <p:cNvSpPr>
            <a:spLocks noGrp="1"/>
          </p:cNvSpPr>
          <p:nvPr>
            <p:ph type="body" sz="half" idx="1"/>
          </p:nvPr>
        </p:nvSpPr>
        <p:spPr>
          <a:xfrm>
            <a:off x="179388" y="1600200"/>
            <a:ext cx="6048375" cy="4525963"/>
          </a:xfrm>
        </p:spPr>
        <p:txBody>
          <a:bodyPr/>
          <a:lstStyle/>
          <a:p>
            <a:pPr eaLnBrk="1" hangingPunct="1"/>
            <a:r>
              <a:rPr lang="el-GR" sz="2800" b="1" dirty="0" smtClean="0">
                <a:latin typeface="Arial" charset="0"/>
              </a:rPr>
              <a:t>Κλασική </a:t>
            </a:r>
          </a:p>
          <a:p>
            <a:pPr eaLnBrk="1" hangingPunct="1">
              <a:buFont typeface="Arial" charset="0"/>
              <a:buNone/>
            </a:pPr>
            <a:r>
              <a:rPr lang="el-GR" sz="2800" b="1" dirty="0" smtClean="0">
                <a:latin typeface="Arial" charset="0"/>
              </a:rPr>
              <a:t>   (μη </a:t>
            </a:r>
            <a:r>
              <a:rPr lang="el-GR" sz="2800" b="1" dirty="0" err="1" smtClean="0">
                <a:latin typeface="Arial" charset="0"/>
              </a:rPr>
              <a:t>κερατινοποιούμενη</a:t>
            </a:r>
            <a:r>
              <a:rPr lang="el-GR" sz="2800" b="1" dirty="0" smtClean="0">
                <a:latin typeface="Arial" charset="0"/>
              </a:rPr>
              <a:t>)</a:t>
            </a:r>
          </a:p>
          <a:p>
            <a:pPr eaLnBrk="1" hangingPunct="1">
              <a:buFont typeface="Arial" charset="0"/>
              <a:buNone/>
            </a:pPr>
            <a:endParaRPr lang="el-GR" sz="2800" dirty="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l-GR" sz="2800" b="1" dirty="0" smtClean="0">
                <a:latin typeface="Arial" charset="0"/>
              </a:rPr>
              <a:t>   δυσπλασία  </a:t>
            </a:r>
          </a:p>
          <a:p>
            <a:pPr eaLnBrk="1" hangingPunct="1">
              <a:buFont typeface="Arial" charset="0"/>
              <a:buNone/>
            </a:pPr>
            <a:endParaRPr lang="el-GR" sz="2800" dirty="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l-GR" sz="2800" dirty="0" smtClean="0">
                <a:latin typeface="Arial" charset="0"/>
              </a:rPr>
              <a:t>   εν προκειμένω, του </a:t>
            </a:r>
            <a:r>
              <a:rPr lang="el-GR" sz="2800" dirty="0" err="1" smtClean="0">
                <a:latin typeface="Arial" charset="0"/>
              </a:rPr>
              <a:t>βλεννογονικού</a:t>
            </a:r>
            <a:r>
              <a:rPr lang="el-GR" sz="2800" dirty="0" smtClean="0">
                <a:latin typeface="Arial" charset="0"/>
              </a:rPr>
              <a:t> επιθηλίου του λάρυγγα</a:t>
            </a:r>
          </a:p>
        </p:txBody>
      </p:sp>
      <p:pic>
        <p:nvPicPr>
          <p:cNvPr id="24579" name="Picture 7" descr="wenigf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588125" y="549275"/>
            <a:ext cx="2087563" cy="6308725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975"/>
          </a:xfrm>
        </p:spPr>
        <p:txBody>
          <a:bodyPr/>
          <a:lstStyle/>
          <a:p>
            <a:r>
              <a:rPr lang="el-GR" sz="3200" b="1" smtClean="0">
                <a:latin typeface="Arial" charset="0"/>
              </a:rPr>
              <a:t>Ατρακτοκυτταρικό ακανθοκυτταρικό καρκίνωμα</a:t>
            </a:r>
          </a:p>
        </p:txBody>
      </p:sp>
      <p:sp>
        <p:nvSpPr>
          <p:cNvPr id="65538" name="Rectangle 3"/>
          <p:cNvSpPr>
            <a:spLocks noGrp="1"/>
          </p:cNvSpPr>
          <p:nvPr>
            <p:ph type="body" idx="1"/>
          </p:nvPr>
        </p:nvSpPr>
        <p:spPr>
          <a:xfrm>
            <a:off x="179388" y="1484313"/>
            <a:ext cx="8785225" cy="5373687"/>
          </a:xfrm>
        </p:spPr>
        <p:txBody>
          <a:bodyPr/>
          <a:lstStyle/>
          <a:p>
            <a:r>
              <a:rPr lang="el-GR" dirty="0" err="1" smtClean="0"/>
              <a:t>Πολυποειδής</a:t>
            </a:r>
            <a:r>
              <a:rPr lang="el-GR" dirty="0" smtClean="0"/>
              <a:t> μάζα στο βλεννογόνο  ή εντόπιση στην πιο </a:t>
            </a:r>
            <a:r>
              <a:rPr lang="el-GR" dirty="0" err="1" smtClean="0"/>
              <a:t>επιπολής</a:t>
            </a:r>
            <a:r>
              <a:rPr lang="el-GR" dirty="0" smtClean="0"/>
              <a:t> μοίρα του </a:t>
            </a:r>
            <a:r>
              <a:rPr lang="el-GR" dirty="0" err="1" smtClean="0"/>
              <a:t>υποβλεννογόνου</a:t>
            </a:r>
            <a:r>
              <a:rPr lang="el-GR" dirty="0" smtClean="0"/>
              <a:t>.</a:t>
            </a:r>
          </a:p>
          <a:p>
            <a:r>
              <a:rPr lang="el-GR" dirty="0" smtClean="0"/>
              <a:t>Αναγνωρίζουμε κακοήθη αδιαφοροποίητα </a:t>
            </a:r>
            <a:r>
              <a:rPr lang="el-GR" dirty="0" err="1" smtClean="0"/>
              <a:t>ατρακτόμορφα</a:t>
            </a:r>
            <a:r>
              <a:rPr lang="el-GR" dirty="0" smtClean="0"/>
              <a:t> κύτταρα με </a:t>
            </a:r>
            <a:r>
              <a:rPr lang="el-GR" b="1" u="sng" dirty="0" smtClean="0"/>
              <a:t>συνυπάρχουσα συμβατική </a:t>
            </a:r>
            <a:r>
              <a:rPr lang="el-GR" b="1" u="sng" dirty="0" err="1" smtClean="0"/>
              <a:t>ακανθοκυτταρική</a:t>
            </a:r>
            <a:r>
              <a:rPr lang="el-GR" b="1" u="sng" dirty="0" smtClean="0"/>
              <a:t> </a:t>
            </a:r>
            <a:r>
              <a:rPr lang="el-GR" b="1" u="sng" dirty="0" err="1" smtClean="0"/>
              <a:t>νεοπλασία,είτε</a:t>
            </a:r>
            <a:r>
              <a:rPr lang="el-GR" b="1" u="sng" dirty="0" smtClean="0"/>
              <a:t> </a:t>
            </a:r>
            <a:r>
              <a:rPr lang="el-GR" b="1" u="sng" dirty="0" err="1" smtClean="0"/>
              <a:t>ενδοεπιθηλιακή</a:t>
            </a:r>
            <a:r>
              <a:rPr lang="el-GR" b="1" u="sng" dirty="0" smtClean="0"/>
              <a:t> είτε </a:t>
            </a:r>
            <a:r>
              <a:rPr lang="el-GR" b="1" u="sng" dirty="0" err="1" smtClean="0"/>
              <a:t>διηθητική.</a:t>
            </a:r>
            <a:r>
              <a:rPr lang="el-GR" dirty="0" err="1" smtClean="0"/>
              <a:t>Εξέταση</a:t>
            </a:r>
            <a:r>
              <a:rPr lang="el-GR" dirty="0" smtClean="0"/>
              <a:t> πολλαπλών θέσεων.</a:t>
            </a:r>
          </a:p>
          <a:p>
            <a:r>
              <a:rPr lang="el-GR" dirty="0" smtClean="0"/>
              <a:t>Έως και σε 30-40% των περιπτώσεων η </a:t>
            </a:r>
            <a:r>
              <a:rPr lang="en-US" dirty="0" smtClean="0"/>
              <a:t>CK </a:t>
            </a:r>
            <a:r>
              <a:rPr lang="el-GR" dirty="0" smtClean="0"/>
              <a:t>είναι αρνητική ή </a:t>
            </a:r>
            <a:r>
              <a:rPr lang="el-GR" dirty="0" err="1" smtClean="0"/>
              <a:t>εστιακώς</a:t>
            </a:r>
            <a:r>
              <a:rPr lang="el-GR" dirty="0" smtClean="0"/>
              <a:t> μόνο θετική.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5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5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5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413"/>
          </a:xfrm>
        </p:spPr>
        <p:txBody>
          <a:bodyPr/>
          <a:lstStyle/>
          <a:p>
            <a:pPr eaLnBrk="1" hangingPunct="1"/>
            <a:r>
              <a:rPr lang="el-GR" sz="3600" dirty="0" err="1" smtClean="0">
                <a:latin typeface="Arial" charset="0"/>
              </a:rPr>
              <a:t>Διαφοροδιάγνωση</a:t>
            </a:r>
            <a:r>
              <a:rPr lang="el-GR" sz="3600" dirty="0" smtClean="0">
                <a:latin typeface="Arial" charset="0"/>
              </a:rPr>
              <a:t> </a:t>
            </a:r>
            <a:r>
              <a:rPr lang="el-GR" sz="3600" dirty="0" err="1" smtClean="0">
                <a:latin typeface="Arial" charset="0"/>
              </a:rPr>
              <a:t>βλεννογονικών</a:t>
            </a:r>
            <a:r>
              <a:rPr lang="el-GR" sz="3600" dirty="0" smtClean="0">
                <a:latin typeface="Arial" charset="0"/>
              </a:rPr>
              <a:t> </a:t>
            </a:r>
            <a:r>
              <a:rPr lang="el-GR" sz="3600" dirty="0" err="1" smtClean="0">
                <a:latin typeface="Arial" charset="0"/>
              </a:rPr>
              <a:t>ατύπων</a:t>
            </a:r>
            <a:r>
              <a:rPr lang="el-GR" sz="3600" dirty="0" smtClean="0">
                <a:latin typeface="Arial" charset="0"/>
              </a:rPr>
              <a:t> </a:t>
            </a:r>
            <a:r>
              <a:rPr lang="el-GR" sz="3600" dirty="0" err="1" smtClean="0">
                <a:latin typeface="Arial" charset="0"/>
              </a:rPr>
              <a:t>ατρακτοκυτταρικών</a:t>
            </a:r>
            <a:r>
              <a:rPr lang="el-GR" sz="3600" dirty="0" smtClean="0">
                <a:latin typeface="Arial" charset="0"/>
              </a:rPr>
              <a:t> αλλοιώσεων</a:t>
            </a:r>
          </a:p>
        </p:txBody>
      </p:sp>
      <p:sp>
        <p:nvSpPr>
          <p:cNvPr id="67586" name="Rectangle 5"/>
          <p:cNvSpPr>
            <a:spLocks noGrp="1"/>
          </p:cNvSpPr>
          <p:nvPr>
            <p:ph type="body" sz="half" idx="1"/>
          </p:nvPr>
        </p:nvSpPr>
        <p:spPr>
          <a:xfrm>
            <a:off x="0" y="1341438"/>
            <a:ext cx="4572000" cy="532765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Y</a:t>
            </a:r>
            <a:r>
              <a:rPr lang="el-GR" sz="2400" dirty="0" err="1" smtClean="0"/>
              <a:t>πέρ</a:t>
            </a:r>
            <a:r>
              <a:rPr lang="el-GR" sz="2400" dirty="0" smtClean="0"/>
              <a:t> </a:t>
            </a:r>
            <a:r>
              <a:rPr lang="el-GR" sz="2400" b="1" dirty="0" smtClean="0"/>
              <a:t>κακοήθειας</a:t>
            </a:r>
            <a:r>
              <a:rPr lang="en-US" sz="2400" dirty="0" smtClean="0"/>
              <a:t>:</a:t>
            </a:r>
            <a:endParaRPr lang="el-GR" sz="2400" dirty="0" smtClean="0"/>
          </a:p>
          <a:p>
            <a:pPr eaLnBrk="1" hangingPunct="1"/>
            <a:endParaRPr lang="en-US" sz="2400" dirty="0" smtClean="0"/>
          </a:p>
          <a:p>
            <a:pPr eaLnBrk="1" hangingPunct="1">
              <a:buFont typeface="Arial" charset="0"/>
              <a:buNone/>
            </a:pPr>
            <a:r>
              <a:rPr lang="el-GR" sz="2000" dirty="0" smtClean="0"/>
              <a:t>     Η </a:t>
            </a:r>
            <a:r>
              <a:rPr lang="el-GR" sz="2000" b="1" dirty="0" smtClean="0"/>
              <a:t>συνυπάρχουσα</a:t>
            </a:r>
            <a:r>
              <a:rPr lang="el-GR" sz="2000" dirty="0" smtClean="0"/>
              <a:t> γνήσια </a:t>
            </a:r>
            <a:r>
              <a:rPr lang="el-GR" sz="2000" b="1" dirty="0" err="1" smtClean="0"/>
              <a:t>ακανθοκυτταρική</a:t>
            </a:r>
            <a:r>
              <a:rPr lang="el-GR" sz="2000" b="1" dirty="0" smtClean="0"/>
              <a:t> νεοπλασία</a:t>
            </a:r>
            <a:r>
              <a:rPr lang="el-GR" sz="2000" dirty="0" smtClean="0"/>
              <a:t> (δυσπλασία-</a:t>
            </a:r>
            <a:r>
              <a:rPr lang="en-US" sz="2000" dirty="0" smtClean="0"/>
              <a:t>in situ </a:t>
            </a:r>
            <a:r>
              <a:rPr lang="el-GR" sz="2000" dirty="0" smtClean="0"/>
              <a:t>ή διηθητική)</a:t>
            </a:r>
          </a:p>
          <a:p>
            <a:pPr eaLnBrk="1" hangingPunct="1">
              <a:buFont typeface="Arial" charset="0"/>
              <a:buNone/>
            </a:pPr>
            <a:r>
              <a:rPr lang="el-GR" sz="2000" dirty="0" smtClean="0"/>
              <a:t>     Η </a:t>
            </a:r>
            <a:r>
              <a:rPr lang="el-GR" sz="2000" b="1" dirty="0" smtClean="0"/>
              <a:t>διηθητική</a:t>
            </a:r>
            <a:r>
              <a:rPr lang="el-GR" sz="2000" dirty="0" smtClean="0"/>
              <a:t> παρυφή</a:t>
            </a:r>
          </a:p>
          <a:p>
            <a:pPr eaLnBrk="1" hangingPunct="1">
              <a:buFont typeface="Arial" charset="0"/>
              <a:buNone/>
            </a:pPr>
            <a:r>
              <a:rPr lang="el-GR" sz="2000" dirty="0" smtClean="0"/>
              <a:t>     Η ανίχνευση περιοχών </a:t>
            </a:r>
            <a:r>
              <a:rPr lang="el-GR" sz="2000" b="1" dirty="0" err="1" smtClean="0"/>
              <a:t>κυτταροβρίθειας</a:t>
            </a:r>
            <a:endParaRPr lang="el-GR" sz="2000" b="1" dirty="0" smtClean="0"/>
          </a:p>
          <a:p>
            <a:pPr eaLnBrk="1" hangingPunct="1">
              <a:buFont typeface="Arial" charset="0"/>
              <a:buNone/>
            </a:pPr>
            <a:r>
              <a:rPr lang="el-GR" sz="2000" dirty="0" smtClean="0"/>
              <a:t>     Οι καλοσχηματισμένες </a:t>
            </a:r>
            <a:r>
              <a:rPr lang="el-GR" sz="2000" b="1" dirty="0" smtClean="0"/>
              <a:t>δεσμίδες</a:t>
            </a:r>
          </a:p>
          <a:p>
            <a:pPr eaLnBrk="1" hangingPunct="1">
              <a:buFont typeface="Arial" charset="0"/>
              <a:buNone/>
            </a:pPr>
            <a:r>
              <a:rPr lang="el-GR" sz="2000" dirty="0" smtClean="0"/>
              <a:t>     Το </a:t>
            </a:r>
            <a:r>
              <a:rPr lang="el-GR" sz="2000" b="1" dirty="0" smtClean="0"/>
              <a:t>πυκνό </a:t>
            </a:r>
            <a:r>
              <a:rPr lang="el-GR" sz="2000" b="1" dirty="0" err="1" smtClean="0"/>
              <a:t>κολλαγονώδες</a:t>
            </a:r>
            <a:r>
              <a:rPr lang="el-GR" sz="2000" b="1" dirty="0" smtClean="0"/>
              <a:t> υπόστρωμα</a:t>
            </a:r>
          </a:p>
          <a:p>
            <a:pPr eaLnBrk="1" hangingPunct="1">
              <a:buFont typeface="Arial" charset="0"/>
              <a:buNone/>
            </a:pPr>
            <a:r>
              <a:rPr lang="el-GR" sz="2000" dirty="0" smtClean="0"/>
              <a:t>     Έντονη </a:t>
            </a:r>
            <a:r>
              <a:rPr lang="el-GR" sz="2000" dirty="0" err="1" smtClean="0"/>
              <a:t>ατυπία</a:t>
            </a:r>
            <a:r>
              <a:rPr lang="el-GR" sz="2000" dirty="0" smtClean="0"/>
              <a:t> σε περισσότερα από διάσπαρτα κύτταρα</a:t>
            </a:r>
          </a:p>
          <a:p>
            <a:pPr eaLnBrk="1" hangingPunct="1">
              <a:buFont typeface="Arial" charset="0"/>
              <a:buNone/>
            </a:pPr>
            <a:r>
              <a:rPr lang="el-GR" sz="2000" dirty="0" smtClean="0"/>
              <a:t>     Έντονη πυρηνική υπερχρωμία</a:t>
            </a:r>
          </a:p>
          <a:p>
            <a:pPr eaLnBrk="1" hangingPunct="1">
              <a:buFont typeface="Arial" charset="0"/>
              <a:buNone/>
            </a:pPr>
            <a:r>
              <a:rPr lang="el-GR" sz="2000" dirty="0" smtClean="0"/>
              <a:t>     Άτυπες μιτώσεις</a:t>
            </a:r>
          </a:p>
        </p:txBody>
      </p:sp>
      <p:sp>
        <p:nvSpPr>
          <p:cNvPr id="67587" name="Rectangle 6"/>
          <p:cNvSpPr>
            <a:spLocks noGrp="1"/>
          </p:cNvSpPr>
          <p:nvPr>
            <p:ph type="body" sz="half" idx="2"/>
          </p:nvPr>
        </p:nvSpPr>
        <p:spPr>
          <a:xfrm>
            <a:off x="4648200" y="1341438"/>
            <a:ext cx="4387850" cy="5327650"/>
          </a:xfrm>
        </p:spPr>
        <p:txBody>
          <a:bodyPr/>
          <a:lstStyle/>
          <a:p>
            <a:pPr eaLnBrk="1" hangingPunct="1"/>
            <a:r>
              <a:rPr lang="el-GR" sz="2400" smtClean="0"/>
              <a:t>Υπέρ </a:t>
            </a:r>
            <a:r>
              <a:rPr lang="el-GR" sz="2400" u="sng" smtClean="0"/>
              <a:t>μη νεοπλασματικής</a:t>
            </a:r>
            <a:r>
              <a:rPr lang="el-GR" sz="2400" smtClean="0"/>
              <a:t> ή </a:t>
            </a:r>
            <a:r>
              <a:rPr lang="el-GR" sz="2400" u="sng" smtClean="0"/>
              <a:t>καλοήθους</a:t>
            </a:r>
            <a:r>
              <a:rPr lang="el-GR" sz="2400" smtClean="0"/>
              <a:t> αλλοίωσης</a:t>
            </a:r>
            <a:r>
              <a:rPr lang="en-US" sz="2400" smtClean="0"/>
              <a:t>: </a:t>
            </a:r>
          </a:p>
          <a:p>
            <a:pPr eaLnBrk="1" hangingPunct="1"/>
            <a:endParaRPr lang="en-US" sz="2400" smtClean="0"/>
          </a:p>
          <a:p>
            <a:pPr eaLnBrk="1" hangingPunct="1">
              <a:buFont typeface="Arial" charset="0"/>
              <a:buNone/>
            </a:pPr>
            <a:r>
              <a:rPr lang="el-GR" sz="2000" smtClean="0"/>
              <a:t>    Σχηματισμός ζωνών ή σαφής</a:t>
            </a:r>
          </a:p>
          <a:p>
            <a:pPr eaLnBrk="1" hangingPunct="1">
              <a:buFont typeface="Arial" charset="0"/>
              <a:buNone/>
            </a:pPr>
            <a:r>
              <a:rPr lang="el-GR" sz="2000" smtClean="0"/>
              <a:t>    </a:t>
            </a:r>
            <a:r>
              <a:rPr lang="el-GR" sz="2000" u="sng" smtClean="0"/>
              <a:t>οργάνωσ</a:t>
            </a:r>
            <a:r>
              <a:rPr lang="el-GR" sz="2000" smtClean="0"/>
              <a:t>η ιδιαιτέρως </a:t>
            </a:r>
          </a:p>
          <a:p>
            <a:pPr eaLnBrk="1" hangingPunct="1">
              <a:buFont typeface="Arial" charset="0"/>
              <a:buNone/>
            </a:pPr>
            <a:r>
              <a:rPr lang="el-GR" sz="2000" smtClean="0"/>
              <a:t>    στα περικλειόμενα αγγεία</a:t>
            </a:r>
          </a:p>
          <a:p>
            <a:pPr eaLnBrk="1" hangingPunct="1">
              <a:buFont typeface="Arial" charset="0"/>
              <a:buNone/>
            </a:pPr>
            <a:endParaRPr lang="el-GR" sz="2000" smtClean="0"/>
          </a:p>
          <a:p>
            <a:pPr eaLnBrk="1" hangingPunct="1">
              <a:buFont typeface="Arial" charset="0"/>
              <a:buNone/>
            </a:pPr>
            <a:r>
              <a:rPr lang="el-GR" sz="2000" smtClean="0"/>
              <a:t>    Μόνο </a:t>
            </a:r>
            <a:r>
              <a:rPr lang="el-GR" sz="2000" u="sng" smtClean="0"/>
              <a:t>διάσπαρτα</a:t>
            </a:r>
            <a:r>
              <a:rPr lang="el-GR" sz="2000" smtClean="0"/>
              <a:t> πυρηνική ατυπία</a:t>
            </a:r>
          </a:p>
          <a:p>
            <a:pPr eaLnBrk="1" hangingPunct="1">
              <a:buFont typeface="Arial" charset="0"/>
              <a:buNone/>
            </a:pPr>
            <a:endParaRPr lang="el-GR" sz="2000" smtClean="0"/>
          </a:p>
          <a:p>
            <a:pPr eaLnBrk="1" hangingPunct="1">
              <a:buFont typeface="Arial" charset="0"/>
              <a:buNone/>
            </a:pPr>
            <a:r>
              <a:rPr lang="el-GR" sz="2000" smtClean="0"/>
              <a:t>    </a:t>
            </a:r>
            <a:r>
              <a:rPr lang="el-GR" sz="2000" u="sng" smtClean="0"/>
              <a:t>Κυψελιδώδης</a:t>
            </a:r>
            <a:r>
              <a:rPr lang="el-GR" sz="2000" smtClean="0"/>
              <a:t> πυρηνική χρωματίνη </a:t>
            </a:r>
          </a:p>
          <a:p>
            <a:pPr eaLnBrk="1" hangingPunct="1">
              <a:buFont typeface="Arial" charset="0"/>
              <a:buNone/>
            </a:pPr>
            <a:r>
              <a:rPr lang="el-GR" sz="2000" smtClean="0"/>
              <a:t>    με </a:t>
            </a:r>
            <a:r>
              <a:rPr lang="el-GR" sz="2000" u="sng" smtClean="0"/>
              <a:t>μικρά πυρήνια</a:t>
            </a:r>
          </a:p>
          <a:p>
            <a:pPr eaLnBrk="1" hangingPunct="1">
              <a:buFont typeface="Arial" charset="0"/>
              <a:buNone/>
            </a:pPr>
            <a:endParaRPr lang="el-GR" sz="2000" smtClean="0"/>
          </a:p>
          <a:p>
            <a:pPr eaLnBrk="1" hangingPunct="1">
              <a:buFont typeface="Arial" charset="0"/>
              <a:buNone/>
            </a:pPr>
            <a:r>
              <a:rPr lang="el-GR" sz="2000" smtClean="0"/>
              <a:t>    </a:t>
            </a:r>
            <a:r>
              <a:rPr lang="el-GR" sz="2000" u="sng" smtClean="0"/>
              <a:t>Απουσία</a:t>
            </a:r>
            <a:r>
              <a:rPr lang="el-GR" sz="2000" smtClean="0"/>
              <a:t> μιτώσεων</a:t>
            </a:r>
          </a:p>
          <a:p>
            <a:pPr eaLnBrk="1" hangingPunct="1">
              <a:buFont typeface="Arial" charset="0"/>
              <a:buNone/>
            </a:pPr>
            <a:endParaRPr lang="el-GR" sz="20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4"/>
          <p:cNvSpPr>
            <a:spLocks noGrp="1"/>
          </p:cNvSpPr>
          <p:nvPr>
            <p:ph type="title"/>
          </p:nvPr>
        </p:nvSpPr>
        <p:spPr>
          <a:xfrm>
            <a:off x="468313" y="274638"/>
            <a:ext cx="8218487" cy="1570037"/>
          </a:xfrm>
        </p:spPr>
        <p:txBody>
          <a:bodyPr>
            <a:normAutofit fontScale="90000"/>
          </a:bodyPr>
          <a:lstStyle/>
          <a:p>
            <a:r>
              <a:rPr lang="el-GR" sz="2400" b="1" dirty="0" smtClean="0">
                <a:latin typeface="Arial" charset="0"/>
              </a:rPr>
              <a:t>Μορφολογικές υποκατηγορίες</a:t>
            </a:r>
            <a:br>
              <a:rPr lang="el-GR" sz="2400" b="1" dirty="0" smtClean="0">
                <a:latin typeface="Arial" charset="0"/>
              </a:rPr>
            </a:br>
            <a:r>
              <a:rPr lang="el-GR" sz="2400" b="1" dirty="0" smtClean="0">
                <a:latin typeface="Arial" charset="0"/>
              </a:rPr>
              <a:t> </a:t>
            </a:r>
            <a:r>
              <a:rPr lang="el-GR" sz="2400" b="1" dirty="0" err="1" smtClean="0">
                <a:latin typeface="Arial" charset="0"/>
              </a:rPr>
              <a:t>ακανθοκυτταρικού</a:t>
            </a:r>
            <a:r>
              <a:rPr lang="el-GR" sz="2400" b="1" dirty="0" smtClean="0">
                <a:latin typeface="Arial" charset="0"/>
              </a:rPr>
              <a:t> καρκινώματος</a:t>
            </a:r>
            <a:br>
              <a:rPr lang="el-GR" sz="2400" b="1" dirty="0" smtClean="0">
                <a:latin typeface="Arial" charset="0"/>
              </a:rPr>
            </a:br>
            <a:r>
              <a:rPr lang="el-GR" sz="2800" b="1" dirty="0" smtClean="0">
                <a:latin typeface="Arial" charset="0"/>
              </a:rPr>
              <a:t/>
            </a:r>
            <a:br>
              <a:rPr lang="el-GR" sz="2800" b="1" dirty="0" smtClean="0">
                <a:latin typeface="Arial" charset="0"/>
              </a:rPr>
            </a:br>
            <a:r>
              <a:rPr lang="el-GR" sz="2800" b="1" dirty="0" err="1" smtClean="0">
                <a:latin typeface="Arial" charset="0"/>
              </a:rPr>
              <a:t>Βασικοκυτταροειδές</a:t>
            </a:r>
            <a:r>
              <a:rPr lang="el-GR" sz="2800" b="1" dirty="0" smtClean="0">
                <a:latin typeface="Arial" charset="0"/>
              </a:rPr>
              <a:t> </a:t>
            </a:r>
            <a:r>
              <a:rPr lang="el-GR" sz="2800" b="1" dirty="0" err="1" smtClean="0">
                <a:latin typeface="Arial" charset="0"/>
              </a:rPr>
              <a:t>ακανθοκυτταρικό</a:t>
            </a:r>
            <a:r>
              <a:rPr lang="el-GR" sz="2800" b="1" dirty="0" smtClean="0">
                <a:latin typeface="Arial" charset="0"/>
              </a:rPr>
              <a:t> καρκίνωμα</a:t>
            </a:r>
          </a:p>
        </p:txBody>
      </p:sp>
      <p:pic>
        <p:nvPicPr>
          <p:cNvPr id="75778" name="Picture 6" descr="wenigf1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2349500"/>
            <a:ext cx="2667000" cy="4103688"/>
          </a:xfrm>
        </p:spPr>
      </p:pic>
      <p:pic>
        <p:nvPicPr>
          <p:cNvPr id="75779" name="Picture 7" descr="lewis j _Fig1_HTM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2060575"/>
            <a:ext cx="54022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8" descr="ereno_Fig2_HTM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575" y="4221163"/>
            <a:ext cx="554355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5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/>
          </p:cNvSpPr>
          <p:nvPr>
            <p:ph type="title"/>
          </p:nvPr>
        </p:nvSpPr>
        <p:spPr>
          <a:xfrm>
            <a:off x="468313" y="-171450"/>
            <a:ext cx="8229600" cy="1417638"/>
          </a:xfrm>
        </p:spPr>
        <p:txBody>
          <a:bodyPr/>
          <a:lstStyle/>
          <a:p>
            <a:r>
              <a:rPr lang="el-GR" sz="3200" b="1" smtClean="0">
                <a:latin typeface="Arial" charset="0"/>
              </a:rPr>
              <a:t>Βασικοκυτταροειδές ακανθοκυτταρικό καρκίνωμα</a:t>
            </a:r>
          </a:p>
        </p:txBody>
      </p:sp>
      <p:pic>
        <p:nvPicPr>
          <p:cNvPr id="7680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981075"/>
            <a:ext cx="3114675" cy="5661025"/>
          </a:xfrm>
        </p:spPr>
      </p:pic>
      <p:pic>
        <p:nvPicPr>
          <p:cNvPr id="76803" name="Picture 5" descr="ereno_Fig3_HTM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1052513"/>
            <a:ext cx="4176713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6" descr="ereno_Fig5_HTM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0200" y="4005263"/>
            <a:ext cx="4176713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b="1" smtClean="0">
                <a:latin typeface="Arial" charset="0"/>
              </a:rPr>
              <a:t>Βασικοκυτταροειδές ακανθοκυτταρικό καρκίνωμα. Διφασική διάταξη.</a:t>
            </a:r>
          </a:p>
        </p:txBody>
      </p:sp>
      <p:pic>
        <p:nvPicPr>
          <p:cNvPr id="77826" name="Picture 4" descr="ereno_Fig4_HTM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412875"/>
            <a:ext cx="7343775" cy="530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K</a:t>
            </a:r>
            <a:r>
              <a:rPr lang="el-GR" sz="2800" dirty="0" smtClean="0"/>
              <a:t>ΑΚΟΗΘΗ ΝΕΟΠΛΑΣΜΑΤΑ ΡΙΝΙΚΗΣ ΚΟΙΛΟΤΗΤΑΣ,ΠΑΡΑΡΡΙΝΙΩΝ  ΚΟΛΠΩΝ  ΚΑΙ ΡΙΝΟΦΑΡΥΓΓΑ  </a:t>
            </a:r>
            <a:br>
              <a:rPr lang="el-GR" sz="2800" dirty="0" smtClean="0"/>
            </a:br>
            <a:r>
              <a:rPr lang="el-GR" sz="2800" b="1" spc="600" dirty="0" smtClean="0"/>
              <a:t>ΡΙΝΟΦΑΡΥΓΓΙΚΟ ΚΑΡΚΙΝΩΜΑ </a:t>
            </a:r>
            <a:endParaRPr lang="el-GR" sz="2800" b="1" spc="6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428736"/>
            <a:ext cx="9144000" cy="5429264"/>
          </a:xfrm>
        </p:spPr>
        <p:txBody>
          <a:bodyPr>
            <a:noAutofit/>
          </a:bodyPr>
          <a:lstStyle/>
          <a:p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Θεμελιώδεις</a:t>
            </a:r>
            <a:r>
              <a:rPr lang="el-GR" sz="2000" dirty="0" smtClean="0"/>
              <a:t> προγνωστικοί δείκτες </a:t>
            </a:r>
            <a:r>
              <a:rPr lang="en-US" sz="2000" dirty="0" smtClean="0"/>
              <a:t>: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στάδιο</a:t>
            </a:r>
            <a:r>
              <a:rPr lang="el-GR" sz="2000" dirty="0" smtClean="0"/>
              <a:t> και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ιστολογική ποικιλία </a:t>
            </a:r>
          </a:p>
          <a:p>
            <a:pPr>
              <a:buNone/>
            </a:pPr>
            <a:r>
              <a:rPr lang="el-GR" sz="2000" dirty="0" smtClean="0"/>
              <a:t>     [ μη </a:t>
            </a:r>
            <a:r>
              <a:rPr lang="el-GR" sz="2000" dirty="0" err="1" smtClean="0"/>
              <a:t>κερατινοποιούμενο</a:t>
            </a:r>
            <a:r>
              <a:rPr lang="el-GR" sz="2000" dirty="0" smtClean="0"/>
              <a:t> ΑΚΚ (σχετικά καλύτερης πρόγνωσης),</a:t>
            </a:r>
            <a:r>
              <a:rPr lang="el-GR" sz="2000" dirty="0" err="1" smtClean="0"/>
              <a:t>κερατινοποιούμενο</a:t>
            </a:r>
            <a:r>
              <a:rPr lang="el-GR" sz="2000" dirty="0" smtClean="0"/>
              <a:t> ΑΚΚ και </a:t>
            </a:r>
            <a:r>
              <a:rPr lang="el-GR" sz="2000" dirty="0" err="1" smtClean="0"/>
              <a:t>βασικοκυτταροειδές</a:t>
            </a:r>
            <a:r>
              <a:rPr lang="el-GR" sz="2000" dirty="0" smtClean="0"/>
              <a:t> ΑΚΚ ]</a:t>
            </a:r>
            <a:r>
              <a:rPr lang="en-US" sz="2000" dirty="0" smtClean="0"/>
              <a:t>.</a:t>
            </a:r>
            <a:r>
              <a:rPr lang="el-GR" sz="2000" dirty="0" smtClean="0"/>
              <a:t> Η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ακτινοθεραπεία </a:t>
            </a:r>
            <a:r>
              <a:rPr lang="el-GR" sz="2000" dirty="0" smtClean="0"/>
              <a:t>αποδίδει καλύτερα στη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μη </a:t>
            </a:r>
            <a:r>
              <a:rPr lang="el-G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κερατινοποιούμενη</a:t>
            </a:r>
            <a:r>
              <a:rPr lang="el-GR" sz="2000" dirty="0" smtClean="0"/>
              <a:t> ποικιλία· </a:t>
            </a:r>
            <a:r>
              <a:rPr lang="el-GR" sz="2000" dirty="0" err="1" smtClean="0"/>
              <a:t>γι΄αυτό</a:t>
            </a:r>
            <a:r>
              <a:rPr lang="el-GR" sz="2000" dirty="0" smtClean="0"/>
              <a:t> ίσως οι ασθενείς με </a:t>
            </a:r>
            <a:r>
              <a:rPr lang="el-GR" sz="2000" dirty="0" err="1" smtClean="0"/>
              <a:t>κερατινοποιούμενα</a:t>
            </a:r>
            <a:r>
              <a:rPr lang="el-GR" sz="2000" dirty="0" smtClean="0"/>
              <a:t> καρκινώματα εμφανίζουν 5ετή επιβίωση &lt; 20%.</a:t>
            </a:r>
          </a:p>
          <a:p>
            <a:r>
              <a:rPr lang="el-GR" sz="2000" dirty="0" smtClean="0"/>
              <a:t>Επηρεάζουν επίσης την πρόγνωση </a:t>
            </a:r>
            <a:r>
              <a:rPr lang="en-US" sz="2000" dirty="0" smtClean="0"/>
              <a:t>:</a:t>
            </a:r>
            <a:r>
              <a:rPr lang="el-GR" sz="2000" dirty="0" smtClean="0"/>
              <a:t> 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       </a:t>
            </a:r>
            <a:r>
              <a:rPr lang="el-GR" sz="2000" dirty="0" smtClean="0"/>
              <a:t>νεαρή ηλικία (&lt;40) και θήλυ φύλο (ευμενώς), 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       </a:t>
            </a:r>
            <a:r>
              <a:rPr lang="el-GR" sz="2000" dirty="0" err="1" smtClean="0"/>
              <a:t>νεοπλασματικό</a:t>
            </a:r>
            <a:r>
              <a:rPr lang="en-US" sz="2000" dirty="0" smtClean="0"/>
              <a:t> </a:t>
            </a:r>
            <a:r>
              <a:rPr lang="el-GR" sz="2000" dirty="0" smtClean="0"/>
              <a:t> φορτίο,</a:t>
            </a:r>
            <a:r>
              <a:rPr lang="en-US" sz="2000" dirty="0" smtClean="0"/>
              <a:t> </a:t>
            </a:r>
            <a:r>
              <a:rPr lang="el-G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ανευπλοειδία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του όγκου </a:t>
            </a:r>
            <a:r>
              <a:rPr lang="el-GR" sz="2000" dirty="0" smtClean="0"/>
              <a:t>,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c-erb-B2, </a:t>
            </a:r>
            <a:r>
              <a:rPr lang="el-G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αγγειογένεση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VEGF)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υψηλοί δείκτες πολλαπλασιασμού προ θεραπείας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δυσμενώς)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p53,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nm23-H1, IL-10,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συγκεκριμένοι </a:t>
            </a:r>
            <a:r>
              <a:rPr lang="el-G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απλότυποι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HLA.</a:t>
            </a:r>
            <a:endParaRPr lang="el-G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2000" dirty="0" smtClean="0"/>
              <a:t>Λόγω διαφορετικής αντιμετώπισης  έχει σημασία η </a:t>
            </a:r>
            <a:r>
              <a:rPr lang="el-G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διαφοροδιάγνωση</a:t>
            </a:r>
            <a:r>
              <a:rPr lang="el-GR" sz="2000" dirty="0" smtClean="0"/>
              <a:t> του ρινοφαρυγγικού καρκινώματος από </a:t>
            </a:r>
            <a:r>
              <a:rPr lang="en-US" sz="2000" dirty="0" smtClean="0"/>
              <a:t>:</a:t>
            </a:r>
            <a:endParaRPr lang="el-GR" sz="2000" dirty="0" smtClean="0"/>
          </a:p>
          <a:p>
            <a:pPr>
              <a:buNone/>
            </a:pPr>
            <a:r>
              <a:rPr lang="el-GR" sz="2000" dirty="0" smtClean="0"/>
              <a:t>    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l-GR" sz="2000" dirty="0" smtClean="0"/>
              <a:t>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καρκίνωμα </a:t>
            </a:r>
            <a:r>
              <a:rPr lang="el-G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στοματοφάρυγγα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εντόπιση στη βάση της γλώσσας /αμυγδαλές , συνήθως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p16 (+) ]</a:t>
            </a:r>
          </a:p>
          <a:p>
            <a:pPr>
              <a:buNone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-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αδιαφοροποίητο καρκίνωμα </a:t>
            </a:r>
            <a:r>
              <a:rPr lang="el-GR" sz="2000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παραρρινίων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 εντόπιση στη ρινική οδό , τάση απουσίας φλεγμονώδους διήθησης , </a:t>
            </a:r>
            <a:r>
              <a:rPr lang="en-US" sz="20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EBER (-)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</a:p>
          <a:p>
            <a:pPr>
              <a:buNone/>
            </a:pPr>
            <a:r>
              <a:rPr lang="el-GR" sz="2000" dirty="0" smtClean="0"/>
              <a:t>     </a:t>
            </a:r>
          </a:p>
          <a:p>
            <a:endParaRPr lang="el-G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000" b="1" dirty="0" smtClean="0">
                <a:latin typeface="Arial" charset="0"/>
              </a:rPr>
              <a:t>Μορφολογικές υποκατηγορίες </a:t>
            </a:r>
            <a:r>
              <a:rPr lang="el-GR" sz="2000" b="1" dirty="0" err="1" smtClean="0">
                <a:latin typeface="Arial" charset="0"/>
              </a:rPr>
              <a:t>ακανθοκυτταρικού</a:t>
            </a:r>
            <a:r>
              <a:rPr lang="el-GR" sz="2000" b="1" dirty="0" smtClean="0">
                <a:latin typeface="Arial" charset="0"/>
              </a:rPr>
              <a:t> καρκινώματος</a:t>
            </a:r>
            <a:r>
              <a:rPr lang="el-GR" sz="2400" b="1" dirty="0" smtClean="0">
                <a:latin typeface="Arial" charset="0"/>
              </a:rPr>
              <a:t/>
            </a:r>
            <a:br>
              <a:rPr lang="el-GR" sz="2400" b="1" dirty="0" smtClean="0">
                <a:latin typeface="Arial" charset="0"/>
              </a:rPr>
            </a:br>
            <a:r>
              <a:rPr lang="el-GR" sz="2400" b="1" dirty="0" smtClean="0">
                <a:latin typeface="Arial" charset="0"/>
              </a:rPr>
              <a:t/>
            </a:r>
            <a:br>
              <a:rPr lang="el-GR" sz="2400" b="1" dirty="0" smtClean="0">
                <a:latin typeface="Arial" charset="0"/>
              </a:rPr>
            </a:br>
            <a:r>
              <a:rPr lang="el-GR" sz="2400" b="1" dirty="0" smtClean="0">
                <a:latin typeface="Arial" charset="0"/>
              </a:rPr>
              <a:t>Μη </a:t>
            </a:r>
            <a:r>
              <a:rPr lang="el-GR" sz="2400" b="1" dirty="0" err="1" smtClean="0">
                <a:latin typeface="Arial" charset="0"/>
              </a:rPr>
              <a:t>κερατινοποιούμενο</a:t>
            </a:r>
            <a:r>
              <a:rPr lang="el-GR" sz="2400" b="1" dirty="0" smtClean="0">
                <a:latin typeface="Arial" charset="0"/>
              </a:rPr>
              <a:t> </a:t>
            </a:r>
            <a:r>
              <a:rPr lang="el-GR" sz="2400" b="1" u="sng" dirty="0" smtClean="0">
                <a:latin typeface="Arial" charset="0"/>
              </a:rPr>
              <a:t>ρινοφαρυγγικό</a:t>
            </a:r>
            <a:r>
              <a:rPr lang="el-GR" sz="2400" b="1" dirty="0" smtClean="0">
                <a:latin typeface="Arial" charset="0"/>
              </a:rPr>
              <a:t> καρκίνωμα</a:t>
            </a:r>
            <a:br>
              <a:rPr lang="el-GR" sz="2400" b="1" dirty="0" smtClean="0">
                <a:latin typeface="Arial" charset="0"/>
              </a:rPr>
            </a:br>
            <a:r>
              <a:rPr lang="el-GR" sz="2400" b="1" spc="600" dirty="0" smtClean="0">
                <a:latin typeface="Arial" charset="0"/>
              </a:rPr>
              <a:t>διαφοροποιημένης</a:t>
            </a:r>
            <a:r>
              <a:rPr lang="el-GR" sz="2400" b="1" dirty="0" smtClean="0">
                <a:latin typeface="Arial" charset="0"/>
              </a:rPr>
              <a:t> μορφής</a:t>
            </a:r>
          </a:p>
        </p:txBody>
      </p:sp>
      <p:sp>
        <p:nvSpPr>
          <p:cNvPr id="81922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916113"/>
            <a:ext cx="4038600" cy="4681537"/>
          </a:xfrm>
        </p:spPr>
        <p:txBody>
          <a:bodyPr/>
          <a:lstStyle/>
          <a:p>
            <a:r>
              <a:rPr lang="el-GR" sz="2800" smtClean="0"/>
              <a:t>Ελάχιστη έως απούσα κερατινοποίηση</a:t>
            </a:r>
          </a:p>
          <a:p>
            <a:endParaRPr lang="el-GR" sz="2800" smtClean="0"/>
          </a:p>
          <a:p>
            <a:r>
              <a:rPr lang="el-GR" sz="2800" smtClean="0"/>
              <a:t>Πρότυπο ουροθηλιακού καρκινώματος</a:t>
            </a:r>
          </a:p>
          <a:p>
            <a:endParaRPr lang="el-GR" sz="2800" smtClean="0"/>
          </a:p>
          <a:p>
            <a:r>
              <a:rPr lang="el-GR" sz="2800" smtClean="0"/>
              <a:t>Απουσία δεσμοπλασίας στη διήθηση</a:t>
            </a:r>
          </a:p>
        </p:txBody>
      </p:sp>
      <p:pic>
        <p:nvPicPr>
          <p:cNvPr id="81923" name="Picture 6" descr="wenigf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435600" y="2060575"/>
            <a:ext cx="3197225" cy="446405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4"/>
          <p:cNvSpPr>
            <a:spLocks noGrp="1"/>
          </p:cNvSpPr>
          <p:nvPr>
            <p:ph type="title"/>
          </p:nvPr>
        </p:nvSpPr>
        <p:spPr>
          <a:xfrm>
            <a:off x="-252413" y="428604"/>
            <a:ext cx="10225088" cy="1428760"/>
          </a:xfrm>
        </p:spPr>
        <p:txBody>
          <a:bodyPr>
            <a:normAutofit fontScale="90000"/>
          </a:bodyPr>
          <a:lstStyle/>
          <a:p>
            <a:r>
              <a:rPr lang="el-GR" sz="2000" b="1" dirty="0" smtClean="0">
                <a:latin typeface="Arial" charset="0"/>
              </a:rPr>
              <a:t>Μορφολογικές υποκατηγορίες (</a:t>
            </a:r>
            <a:r>
              <a:rPr lang="el-GR" sz="2000" b="1" dirty="0" err="1" smtClean="0">
                <a:latin typeface="Arial" charset="0"/>
              </a:rPr>
              <a:t>ακανθοκυτταρικού</a:t>
            </a:r>
            <a:r>
              <a:rPr lang="el-GR" sz="2000" b="1" dirty="0" smtClean="0">
                <a:latin typeface="Arial" charset="0"/>
              </a:rPr>
              <a:t>) καρκινώματος</a:t>
            </a:r>
            <a:br>
              <a:rPr lang="el-GR" sz="2000" b="1" dirty="0" smtClean="0">
                <a:latin typeface="Arial" charset="0"/>
              </a:rPr>
            </a:br>
            <a:r>
              <a:rPr lang="el-GR" sz="2000" b="1" dirty="0" smtClean="0">
                <a:latin typeface="Arial" charset="0"/>
              </a:rPr>
              <a:t/>
            </a:r>
            <a:br>
              <a:rPr lang="el-GR" sz="2000" b="1" dirty="0" smtClean="0">
                <a:latin typeface="Arial" charset="0"/>
              </a:rPr>
            </a:br>
            <a:r>
              <a:rPr lang="el-GR" sz="2000" b="1" dirty="0" smtClean="0">
                <a:latin typeface="Arial" charset="0"/>
              </a:rPr>
              <a:t>Μη </a:t>
            </a:r>
            <a:r>
              <a:rPr lang="el-GR" sz="2000" b="1" dirty="0" err="1" smtClean="0">
                <a:latin typeface="Arial" charset="0"/>
              </a:rPr>
              <a:t>κερατινοποιούμενο</a:t>
            </a:r>
            <a:r>
              <a:rPr lang="el-GR" sz="2000" b="1" dirty="0" smtClean="0">
                <a:latin typeface="Arial" charset="0"/>
              </a:rPr>
              <a:t> </a:t>
            </a:r>
            <a:r>
              <a:rPr lang="el-GR" sz="2000" b="1" u="sng" dirty="0" smtClean="0">
                <a:latin typeface="Arial" charset="0"/>
              </a:rPr>
              <a:t>ρινοφαρυγγικό</a:t>
            </a:r>
            <a:r>
              <a:rPr lang="el-GR" sz="2000" b="1" dirty="0" smtClean="0">
                <a:latin typeface="Arial" charset="0"/>
              </a:rPr>
              <a:t> καρκίνωμα</a:t>
            </a:r>
            <a:br>
              <a:rPr lang="el-GR" sz="2000" b="1" dirty="0" smtClean="0">
                <a:latin typeface="Arial" charset="0"/>
              </a:rPr>
            </a:br>
            <a:r>
              <a:rPr lang="el-GR" sz="2000" b="1" spc="600" dirty="0" smtClean="0">
                <a:latin typeface="Arial" charset="0"/>
              </a:rPr>
              <a:t>αδιαφοροποίητης-</a:t>
            </a:r>
            <a:r>
              <a:rPr lang="el-GR" sz="2000" b="1" spc="600" dirty="0" err="1" smtClean="0">
                <a:latin typeface="Arial" charset="0"/>
              </a:rPr>
              <a:t>λεμφοεπιθηλιωματώδους</a:t>
            </a:r>
            <a:r>
              <a:rPr lang="el-GR" sz="2000" b="1" dirty="0" smtClean="0">
                <a:latin typeface="Arial" charset="0"/>
              </a:rPr>
              <a:t> </a:t>
            </a:r>
            <a:r>
              <a:rPr lang="el-GR" sz="2000" b="1" dirty="0" smtClean="0">
                <a:latin typeface="Arial" charset="0"/>
              </a:rPr>
              <a:t>μορφής</a:t>
            </a:r>
            <a:br>
              <a:rPr lang="el-GR" sz="2000" b="1" dirty="0" smtClean="0">
                <a:latin typeface="Arial" charset="0"/>
              </a:rPr>
            </a:br>
            <a:r>
              <a:rPr lang="el-GR" sz="2000" b="1" dirty="0" smtClean="0">
                <a:latin typeface="Arial" charset="0"/>
              </a:rPr>
              <a:t>                                    </a:t>
            </a:r>
            <a:r>
              <a:rPr lang="el-GR" sz="2400" b="1" dirty="0" smtClean="0">
                <a:latin typeface="Arial" charset="0"/>
              </a:rPr>
              <a:t>με διάχυτη ανάπτυξη</a:t>
            </a:r>
          </a:p>
        </p:txBody>
      </p:sp>
      <p:pic>
        <p:nvPicPr>
          <p:cNvPr id="82946" name="Picture 7" descr="wenigf1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20" y="1785926"/>
            <a:ext cx="2619375" cy="3671888"/>
          </a:xfrm>
        </p:spPr>
      </p:pic>
      <p:pic>
        <p:nvPicPr>
          <p:cNvPr id="82947" name="Picture 8" descr="wenigf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987675" y="1989138"/>
            <a:ext cx="2976563" cy="4535487"/>
          </a:xfrm>
        </p:spPr>
      </p:pic>
      <p:pic>
        <p:nvPicPr>
          <p:cNvPr id="82948" name="Picture 9" descr="wenigf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6300" y="1989138"/>
            <a:ext cx="3233738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9" name="Rectangle 10"/>
          <p:cNvSpPr>
            <a:spLocks noChangeArrowheads="1"/>
          </p:cNvSpPr>
          <p:nvPr/>
        </p:nvSpPr>
        <p:spPr bwMode="auto">
          <a:xfrm>
            <a:off x="357159" y="1481138"/>
            <a:ext cx="5557866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l-GR" b="1" dirty="0"/>
              <a:t> </a:t>
            </a:r>
            <a:r>
              <a:rPr lang="el-GR" b="1" dirty="0" smtClean="0"/>
              <a:t>με κυτταρική συνοχή</a:t>
            </a:r>
            <a:endParaRPr lang="el-GR" b="1" dirty="0"/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3929058" y="5357826"/>
            <a:ext cx="17145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CK5/6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12 - Ορθογώνιο"/>
          <p:cNvSpPr/>
          <p:nvPr/>
        </p:nvSpPr>
        <p:spPr>
          <a:xfrm>
            <a:off x="7715272" y="4929198"/>
            <a:ext cx="2286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CK5/6</a:t>
            </a:r>
            <a:endParaRPr lang="en-US" sz="2800" dirty="0" smtClean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b="1" smtClean="0"/>
              <a:t>Αδιαφοροποίητο καρκίνωμα παραρρινίων</a:t>
            </a:r>
          </a:p>
        </p:txBody>
      </p:sp>
      <p:sp>
        <p:nvSpPr>
          <p:cNvPr id="83970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141913"/>
          </a:xfrm>
        </p:spPr>
        <p:txBody>
          <a:bodyPr/>
          <a:lstStyle/>
          <a:p>
            <a:r>
              <a:rPr lang="el-GR" sz="2800" dirty="0" smtClean="0"/>
              <a:t>Το </a:t>
            </a:r>
            <a:r>
              <a:rPr lang="el-GR" sz="2800" b="1" dirty="0" smtClean="0"/>
              <a:t>πρωτοπαθές αδιαφοροποίητο καρκίνωμα </a:t>
            </a:r>
            <a:r>
              <a:rPr lang="el-GR" sz="2800" b="1" dirty="0" err="1" smtClean="0"/>
              <a:t>παραρρινίων</a:t>
            </a:r>
            <a:r>
              <a:rPr lang="el-GR" sz="2800" b="1" dirty="0" smtClean="0"/>
              <a:t> </a:t>
            </a:r>
            <a:r>
              <a:rPr lang="el-GR" sz="2800" b="1" spc="600" dirty="0" smtClean="0"/>
              <a:t>ρινοφαρυγγικού τύπου</a:t>
            </a:r>
            <a:r>
              <a:rPr lang="el-GR" sz="2800" dirty="0" smtClean="0"/>
              <a:t> και το πρωτοπαθές αδιαφοροποίητο καρκίνωμα </a:t>
            </a:r>
            <a:r>
              <a:rPr lang="el-GR" sz="2800" dirty="0" err="1" smtClean="0"/>
              <a:t>παραρρινίων</a:t>
            </a:r>
            <a:r>
              <a:rPr lang="el-GR" sz="2800" dirty="0" smtClean="0"/>
              <a:t> </a:t>
            </a:r>
          </a:p>
          <a:p>
            <a:pPr>
              <a:buFont typeface="Arial" charset="0"/>
              <a:buNone/>
            </a:pPr>
            <a:r>
              <a:rPr lang="el-GR" sz="2800" dirty="0" smtClean="0"/>
              <a:t>    αποτελούν δύο </a:t>
            </a:r>
            <a:r>
              <a:rPr lang="el-GR" sz="2800" dirty="0" err="1" smtClean="0"/>
              <a:t>κλινικώς,βιολογικώς</a:t>
            </a:r>
            <a:r>
              <a:rPr lang="el-GR" sz="2800" dirty="0" smtClean="0"/>
              <a:t> και </a:t>
            </a:r>
            <a:r>
              <a:rPr lang="el-GR" sz="2800" dirty="0" err="1" smtClean="0"/>
              <a:t>ιστολογικώς</a:t>
            </a:r>
            <a:r>
              <a:rPr lang="el-GR" sz="2800" dirty="0" smtClean="0"/>
              <a:t> </a:t>
            </a:r>
            <a:r>
              <a:rPr lang="el-GR" sz="2800" u="sng" dirty="0" smtClean="0"/>
              <a:t>διακριτές</a:t>
            </a:r>
            <a:r>
              <a:rPr lang="el-GR" sz="2800" dirty="0" smtClean="0"/>
              <a:t> οντότητες.</a:t>
            </a:r>
          </a:p>
          <a:p>
            <a:pPr>
              <a:buFont typeface="Arial" charset="0"/>
              <a:buNone/>
            </a:pPr>
            <a:r>
              <a:rPr lang="el-GR" sz="2800" dirty="0" smtClean="0"/>
              <a:t>    Η </a:t>
            </a:r>
            <a:r>
              <a:rPr lang="el-GR" sz="2800" b="1" dirty="0" smtClean="0"/>
              <a:t>πρώτη</a:t>
            </a:r>
            <a:r>
              <a:rPr lang="el-GR" sz="2800" dirty="0" smtClean="0"/>
              <a:t> χαρακτηρίζεται από</a:t>
            </a:r>
            <a:r>
              <a:rPr lang="en-US" sz="2800" dirty="0" smtClean="0"/>
              <a:t>:</a:t>
            </a:r>
          </a:p>
          <a:p>
            <a:pPr>
              <a:buFont typeface="Arial" charset="0"/>
              <a:buNone/>
            </a:pPr>
            <a:r>
              <a:rPr lang="el-GR" sz="2800" dirty="0" smtClean="0"/>
              <a:t>    </a:t>
            </a:r>
            <a:r>
              <a:rPr lang="el-GR" sz="2800" dirty="0" err="1" smtClean="0"/>
              <a:t>φυσσαλιδώδεις</a:t>
            </a:r>
            <a:r>
              <a:rPr lang="el-GR" sz="2800" dirty="0" smtClean="0"/>
              <a:t> πυρήνες , </a:t>
            </a:r>
            <a:r>
              <a:rPr lang="el-GR" sz="2800" dirty="0" err="1" smtClean="0"/>
              <a:t>συγκυτιακό</a:t>
            </a:r>
            <a:r>
              <a:rPr lang="el-GR" sz="2800" dirty="0" smtClean="0"/>
              <a:t> πρότυπο ανάπτυξης, </a:t>
            </a:r>
            <a:r>
              <a:rPr lang="el-GR" sz="2800" dirty="0" err="1" smtClean="0"/>
              <a:t>ατρακτόμορφα</a:t>
            </a:r>
            <a:r>
              <a:rPr lang="el-GR" sz="2800" dirty="0" smtClean="0"/>
              <a:t> κύτταρα , απουσία νέκρωσης</a:t>
            </a:r>
            <a:r>
              <a:rPr lang="el-GR" sz="2800" dirty="0" smtClean="0"/>
              <a:t>, λεμφοκυτταρική </a:t>
            </a:r>
            <a:r>
              <a:rPr lang="el-GR" sz="2800" dirty="0" smtClean="0"/>
              <a:t>αντίδραση(όχι πάντα)</a:t>
            </a:r>
          </a:p>
          <a:p>
            <a:pPr>
              <a:buFont typeface="Arial" charset="0"/>
              <a:buNone/>
            </a:pPr>
            <a:r>
              <a:rPr lang="el-GR" sz="2800" dirty="0" smtClean="0"/>
              <a:t>     και </a:t>
            </a:r>
            <a:r>
              <a:rPr lang="en-US" sz="2800" b="1" dirty="0" smtClean="0"/>
              <a:t>EBER-1 (+)</a:t>
            </a:r>
            <a:r>
              <a:rPr lang="en-US" sz="2800" dirty="0" smtClean="0"/>
              <a:t>.</a:t>
            </a:r>
            <a:r>
              <a:rPr lang="el-GR" sz="2800" dirty="0" smtClean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417638"/>
          </a:xfrm>
        </p:spPr>
        <p:txBody>
          <a:bodyPr>
            <a:noAutofit/>
          </a:bodyPr>
          <a:lstStyle/>
          <a:p>
            <a:r>
              <a:rPr lang="el-GR" sz="2400" dirty="0" smtClean="0"/>
              <a:t>Έντονη και διάχυτη πυρηνική ανίχνευση κωδικοποιημένου </a:t>
            </a:r>
            <a:r>
              <a:rPr lang="en-US" sz="2400" dirty="0" smtClean="0"/>
              <a:t>RNA</a:t>
            </a:r>
            <a:r>
              <a:rPr lang="el-GR" sz="2400" dirty="0"/>
              <a:t/>
            </a:r>
            <a:br>
              <a:rPr lang="el-GR" sz="2400" dirty="0"/>
            </a:br>
            <a:r>
              <a:rPr lang="el-GR" sz="2400" dirty="0" smtClean="0"/>
              <a:t>(</a:t>
            </a:r>
            <a:r>
              <a:rPr lang="en-US" sz="2400" dirty="0" smtClean="0"/>
              <a:t>in situ </a:t>
            </a:r>
            <a:r>
              <a:rPr lang="el-GR" sz="2400" dirty="0" smtClean="0"/>
              <a:t>υβριδισμός για ΕΒΕ</a:t>
            </a:r>
            <a:r>
              <a:rPr lang="en-US" sz="2400" dirty="0" smtClean="0"/>
              <a:t>R</a:t>
            </a:r>
            <a:r>
              <a:rPr lang="el-GR" sz="2400" dirty="0" smtClean="0"/>
              <a:t>) σε ρινοφαρυγγικό καρκίνωμα. </a:t>
            </a:r>
            <a:br>
              <a:rPr lang="el-GR" sz="2400" dirty="0" smtClean="0"/>
            </a:br>
            <a:r>
              <a:rPr lang="el-GR" sz="2400" dirty="0" smtClean="0"/>
              <a:t>Χρήσιμος δείκτης υπολειμματικού ή υποτροπιάζοντος όγκου</a:t>
            </a:r>
            <a:br>
              <a:rPr lang="el-GR" sz="2400" dirty="0" smtClean="0"/>
            </a:br>
            <a:r>
              <a:rPr lang="el-GR" sz="2400" dirty="0" smtClean="0"/>
              <a:t> μετά ακτινοθεραπεία.</a:t>
            </a:r>
            <a:endParaRPr lang="el-GR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71612"/>
            <a:ext cx="8491633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/>
          </p:cNvSpPr>
          <p:nvPr>
            <p:ph type="body" sz="half" idx="3"/>
          </p:nvPr>
        </p:nvSpPr>
        <p:spPr>
          <a:xfrm>
            <a:off x="3635375" y="333375"/>
            <a:ext cx="5051425" cy="40322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l-GR" sz="2800" dirty="0" smtClean="0">
                <a:latin typeface="Arial" charset="0"/>
              </a:rPr>
              <a:t>   </a:t>
            </a:r>
            <a:r>
              <a:rPr lang="el-GR" sz="2800" b="1" dirty="0" err="1" smtClean="0">
                <a:latin typeface="Arial" charset="0"/>
              </a:rPr>
              <a:t>Κερατινοποιούμενη</a:t>
            </a:r>
            <a:r>
              <a:rPr lang="el-GR" sz="2800" dirty="0" smtClean="0">
                <a:latin typeface="Arial" charset="0"/>
              </a:rPr>
              <a:t> δυσπλασία του λάρυγγα </a:t>
            </a:r>
            <a:endParaRPr lang="en-US" sz="2800" dirty="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l-GR" sz="2800" dirty="0" smtClean="0">
                <a:latin typeface="Arial" charset="0"/>
              </a:rPr>
              <a:t>   </a:t>
            </a:r>
          </a:p>
          <a:p>
            <a:pPr eaLnBrk="1" hangingPunct="1">
              <a:buFont typeface="Arial" charset="0"/>
              <a:buNone/>
            </a:pPr>
            <a:r>
              <a:rPr lang="el-GR" sz="2800" dirty="0" smtClean="0">
                <a:latin typeface="Arial" charset="0"/>
              </a:rPr>
              <a:t>   Σοβαρή </a:t>
            </a:r>
            <a:r>
              <a:rPr lang="el-GR" sz="2800" b="1" dirty="0" err="1" smtClean="0">
                <a:latin typeface="Arial" charset="0"/>
              </a:rPr>
              <a:t>κερατινοποιούμενη</a:t>
            </a:r>
            <a:r>
              <a:rPr lang="el-GR" sz="2800" dirty="0" smtClean="0">
                <a:latin typeface="Arial" charset="0"/>
              </a:rPr>
              <a:t> </a:t>
            </a:r>
            <a:r>
              <a:rPr lang="el-GR" sz="2800" dirty="0" err="1" smtClean="0">
                <a:latin typeface="Arial" charset="0"/>
              </a:rPr>
              <a:t>ενδοεπιθηλιακή</a:t>
            </a:r>
            <a:r>
              <a:rPr lang="el-GR" sz="2800" dirty="0" smtClean="0">
                <a:latin typeface="Arial" charset="0"/>
              </a:rPr>
              <a:t> νεοπλασία -δυσπλασία</a:t>
            </a:r>
          </a:p>
        </p:txBody>
      </p:sp>
      <p:pic>
        <p:nvPicPr>
          <p:cNvPr id="25602" name="Picture 8" descr="wenigf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15888"/>
            <a:ext cx="3443288" cy="3716337"/>
          </a:xfrm>
        </p:spPr>
      </p:pic>
      <p:pic>
        <p:nvPicPr>
          <p:cNvPr id="25603" name="Picture 10" descr="wenigf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843213" y="3933825"/>
            <a:ext cx="3024187" cy="2808288"/>
          </a:xfrm>
        </p:spPr>
      </p:pic>
      <p:sp>
        <p:nvSpPr>
          <p:cNvPr id="25604" name="Rectangle 11"/>
          <p:cNvSpPr>
            <a:spLocks/>
          </p:cNvSpPr>
          <p:nvPr/>
        </p:nvSpPr>
        <p:spPr bwMode="auto">
          <a:xfrm>
            <a:off x="5580063" y="3789363"/>
            <a:ext cx="356393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el-GR" sz="2800"/>
              <a:t>    </a:t>
            </a:r>
            <a:r>
              <a:rPr lang="el-GR" sz="3200" b="1"/>
              <a:t>Μικροδιηθητικό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el-GR" sz="3200"/>
              <a:t>   καρκίνωμα 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el-GR" sz="3200"/>
              <a:t>   του λάρυγγα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K</a:t>
            </a:r>
            <a:r>
              <a:rPr lang="el-GR" sz="2800" dirty="0" smtClean="0"/>
              <a:t>ΑΚΟΗΘΗ ΝΕΟΠΛΑΣΜΑΤΑ ΡΙΝΙΚΗΣ ΚΟΙΛΟΤΗΤΑΣ,ΠΑΡΑΡΡΙΝΙΩΝ  ΚΟΛΠΩΝ  ΚΑΙ ΡΙΝΟΦΑΡΥΓΓΑ  </a:t>
            </a:r>
            <a:br>
              <a:rPr lang="el-GR" sz="2800" dirty="0" smtClean="0"/>
            </a:br>
            <a:r>
              <a:rPr lang="el-GR" sz="2800" b="1" dirty="0" smtClean="0"/>
              <a:t>ΠΡΩΤΟΠΑΘΕΣ</a:t>
            </a:r>
            <a:r>
              <a:rPr lang="el-GR" sz="2800" dirty="0" smtClean="0"/>
              <a:t> </a:t>
            </a:r>
            <a:r>
              <a:rPr lang="el-GR" sz="2800" b="1" spc="600" dirty="0" smtClean="0"/>
              <a:t>ΑΔΙΑΦΟΡΟΠΟΙΗΤΟ </a:t>
            </a:r>
            <a:r>
              <a:rPr lang="el-GR" sz="2800" b="1" spc="600" dirty="0" smtClean="0"/>
              <a:t>ΚΑΡΚΙΝΩΜΑ </a:t>
            </a:r>
            <a:r>
              <a:rPr lang="el-GR" sz="2800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ΠΑΡΑΡΡΙΝΙΩΝ</a:t>
            </a:r>
            <a:r>
              <a:rPr lang="el-GR" sz="2800" b="1" spc="600" dirty="0" smtClean="0"/>
              <a:t> </a:t>
            </a:r>
            <a:endParaRPr lang="el-GR" sz="2800" b="1" spc="6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14282" y="2071678"/>
            <a:ext cx="3786214" cy="4054485"/>
          </a:xfrm>
        </p:spPr>
        <p:txBody>
          <a:bodyPr/>
          <a:lstStyle/>
          <a:p>
            <a:r>
              <a:rPr lang="el-GR" dirty="0" smtClean="0"/>
              <a:t>Διάμεση επιβίωση &lt; 18 μήνες</a:t>
            </a:r>
          </a:p>
          <a:p>
            <a:r>
              <a:rPr lang="el-GR" dirty="0" smtClean="0"/>
              <a:t>Συχνές υποτροπές με μεταστάσεις σε λεμφαδένες και απομακρυσμένες θέσεις.</a:t>
            </a:r>
            <a:endParaRPr lang="el-GR" dirty="0"/>
          </a:p>
        </p:txBody>
      </p:sp>
      <p:pic>
        <p:nvPicPr>
          <p:cNvPr id="43010" name="Picture 2" descr="http://www.pathologypics.com/Uploads/Mid/MID_Papalas-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832031" y="2597203"/>
            <a:ext cx="7694782" cy="5786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sz="2800" b="1" dirty="0" smtClean="0">
                <a:latin typeface="Arial" charset="0"/>
              </a:rPr>
              <a:t>Y</a:t>
            </a:r>
            <a:r>
              <a:rPr lang="el-GR" sz="2800" b="1" dirty="0" err="1" smtClean="0">
                <a:latin typeface="Arial" charset="0"/>
              </a:rPr>
              <a:t>ποκατηγορίες</a:t>
            </a:r>
            <a:r>
              <a:rPr lang="el-GR" sz="2800" b="1" dirty="0" smtClean="0">
                <a:latin typeface="Arial" charset="0"/>
              </a:rPr>
              <a:t/>
            </a:r>
            <a:br>
              <a:rPr lang="el-GR" sz="2800" b="1" dirty="0" smtClean="0">
                <a:latin typeface="Arial" charset="0"/>
              </a:rPr>
            </a:br>
            <a:r>
              <a:rPr lang="el-GR" sz="2800" b="1" dirty="0" smtClean="0">
                <a:latin typeface="Arial" charset="0"/>
              </a:rPr>
              <a:t> </a:t>
            </a:r>
            <a:r>
              <a:rPr lang="el-GR" sz="2800" b="1" dirty="0" err="1" smtClean="0">
                <a:latin typeface="Arial" charset="0"/>
              </a:rPr>
              <a:t>ακανθοκυτταρικού</a:t>
            </a:r>
            <a:r>
              <a:rPr lang="el-GR" sz="2800" b="1" dirty="0" smtClean="0">
                <a:latin typeface="Arial" charset="0"/>
              </a:rPr>
              <a:t> καρκινώματος</a:t>
            </a:r>
            <a:br>
              <a:rPr lang="el-GR" sz="2800" b="1" dirty="0" smtClean="0">
                <a:latin typeface="Arial" charset="0"/>
              </a:rPr>
            </a:br>
            <a:r>
              <a:rPr lang="el-GR" sz="2800" b="1" dirty="0" smtClean="0">
                <a:latin typeface="Arial" charset="0"/>
              </a:rPr>
              <a:t>Καρκίνωμα μέσης γραμμής </a:t>
            </a:r>
            <a:r>
              <a:rPr lang="en-US" sz="2800" b="1" dirty="0" smtClean="0">
                <a:latin typeface="Arial" charset="0"/>
              </a:rPr>
              <a:t>Nut</a:t>
            </a:r>
            <a:endParaRPr lang="el-GR" sz="2800" b="1" dirty="0" smtClean="0">
              <a:latin typeface="Arial" charset="0"/>
            </a:endParaRPr>
          </a:p>
        </p:txBody>
      </p:sp>
      <p:sp>
        <p:nvSpPr>
          <p:cNvPr id="88066" name="Rectangle 5"/>
          <p:cNvSpPr>
            <a:spLocks noGrp="1"/>
          </p:cNvSpPr>
          <p:nvPr>
            <p:ph type="body" sz="half" idx="1"/>
          </p:nvPr>
        </p:nvSpPr>
        <p:spPr>
          <a:xfrm>
            <a:off x="0" y="1557338"/>
            <a:ext cx="2484438" cy="54721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000" smtClean="0"/>
              <a:t>Συνήθως ταπήτια αδιαφοροποίητων κυττάρων </a:t>
            </a:r>
            <a:endParaRPr lang="en-US" sz="2000" smtClean="0"/>
          </a:p>
          <a:p>
            <a:pPr>
              <a:lnSpc>
                <a:spcPct val="90000"/>
              </a:lnSpc>
            </a:pPr>
            <a:endParaRPr lang="el-GR" sz="2000" smtClean="0"/>
          </a:p>
          <a:p>
            <a:pPr>
              <a:lnSpc>
                <a:spcPct val="90000"/>
              </a:lnSpc>
            </a:pPr>
            <a:r>
              <a:rPr lang="el-GR" sz="2000" smtClean="0"/>
              <a:t>Συχνή η πλακώδης διαφοροποίηση</a:t>
            </a:r>
            <a:endParaRPr lang="en-US" sz="2000" smtClean="0"/>
          </a:p>
          <a:p>
            <a:pPr>
              <a:lnSpc>
                <a:spcPct val="90000"/>
              </a:lnSpc>
            </a:pPr>
            <a:endParaRPr lang="el-GR" sz="2000" smtClean="0"/>
          </a:p>
          <a:p>
            <a:pPr>
              <a:lnSpc>
                <a:spcPct val="90000"/>
              </a:lnSpc>
            </a:pPr>
            <a:r>
              <a:rPr lang="el-GR" sz="2000" smtClean="0"/>
              <a:t>Συχνότερη διαμετάθεση εκείνη στο γονίδιο </a:t>
            </a:r>
            <a:r>
              <a:rPr lang="en-US" sz="2000" smtClean="0"/>
              <a:t>NUT: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000" smtClean="0"/>
              <a:t>    t(15;19)(q14;p13.1)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sz="2000" smtClean="0"/>
          </a:p>
          <a:p>
            <a:pPr>
              <a:lnSpc>
                <a:spcPct val="90000"/>
              </a:lnSpc>
            </a:pPr>
            <a:r>
              <a:rPr lang="en-US" sz="2000" smtClean="0"/>
              <a:t>A</a:t>
            </a:r>
            <a:r>
              <a:rPr lang="el-GR" sz="2000" smtClean="0"/>
              <a:t>νοσοϊστοθετικό</a:t>
            </a:r>
            <a:r>
              <a:rPr lang="en-US" sz="2000" smtClean="0"/>
              <a:t>-</a:t>
            </a:r>
            <a:r>
              <a:rPr lang="el-GR" sz="2000" smtClean="0"/>
              <a:t>τητα της πρωτεϊνης </a:t>
            </a:r>
            <a:r>
              <a:rPr lang="en-US" sz="2000" smtClean="0"/>
              <a:t>nut</a:t>
            </a:r>
            <a:endParaRPr lang="el-GR" sz="2000" smtClean="0"/>
          </a:p>
        </p:txBody>
      </p:sp>
      <p:pic>
        <p:nvPicPr>
          <p:cNvPr id="88067" name="Picture 8" descr="bridge_Fig1_HTM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555875" y="1412875"/>
            <a:ext cx="3384550" cy="2408238"/>
          </a:xfrm>
        </p:spPr>
      </p:pic>
      <p:pic>
        <p:nvPicPr>
          <p:cNvPr id="88068" name="Picture 9" descr="stelow nut_Fig1_HTM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903913" y="1412875"/>
            <a:ext cx="3240087" cy="2422525"/>
          </a:xfrm>
        </p:spPr>
      </p:pic>
      <p:pic>
        <p:nvPicPr>
          <p:cNvPr id="88069" name="Picture 10" descr="stelow nut_Fig2_HTM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4438" y="4149725"/>
            <a:ext cx="3455987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0" name="Picture 11" descr="stelow nut_Fig3_HTM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5963" y="4149725"/>
            <a:ext cx="3455987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F:\head-neck\ameloblastoma\devtooth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38"/>
            <a:ext cx="9144000" cy="604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4351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l-GR" sz="32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Το όργανο της αδαμαντίνης με τις αμελοβλάστες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F:\head-neck\ameloblastoma\Ameloblastom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42875"/>
            <a:ext cx="3429000" cy="245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3" descr="F:\head-neck\ameloblastoma\SLIDE1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1050" y="0"/>
            <a:ext cx="455295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0" name="Picture 4" descr="F:\head-neck\ameloblastoma\F14.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121025"/>
            <a:ext cx="4572000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-180975" y="4149725"/>
            <a:ext cx="5038725" cy="2447925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l-GR" sz="3200" b="1" kern="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Αδαμαντίνωμα ή</a:t>
            </a:r>
          </a:p>
          <a:p>
            <a:pPr algn="ctr" eaLnBrk="0" hangingPunct="0">
              <a:defRPr/>
            </a:pPr>
            <a:r>
              <a:rPr lang="el-GR" sz="3200" b="1" kern="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Αδαμαντινοβλάστωμα ή </a:t>
            </a:r>
          </a:p>
          <a:p>
            <a:pPr algn="ctr" eaLnBrk="0" hangingPunct="0">
              <a:defRPr/>
            </a:pPr>
            <a:r>
              <a:rPr lang="el-GR" sz="3200" b="1" kern="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 αμελοβλάστωμα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5857875"/>
            <a:ext cx="4500563" cy="1000125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l-GR" sz="2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Ο συχνότερος </a:t>
            </a:r>
          </a:p>
          <a:p>
            <a:pPr algn="ctr" eaLnBrk="0" hangingPunct="0">
              <a:defRPr/>
            </a:pPr>
            <a:r>
              <a:rPr lang="el-GR" sz="2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οδοντογενής όγκος</a:t>
            </a:r>
            <a:r>
              <a:rPr lang="en-US" sz="2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</a:t>
            </a:r>
            <a:r>
              <a:rPr lang="el-GR" sz="2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643188"/>
            <a:ext cx="4572000" cy="142875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l-GR" sz="2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Σημαντικότερη προγνωστική</a:t>
            </a:r>
            <a:r>
              <a:rPr lang="el-GR" sz="2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παράμετρος</a:t>
            </a:r>
            <a:r>
              <a:rPr lang="en-US" sz="2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: </a:t>
            </a:r>
            <a:endParaRPr lang="el-GR" sz="2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el-GR" sz="2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Η παρουσία ή η απουσία </a:t>
            </a:r>
            <a:r>
              <a:rPr lang="el-GR" sz="2000" b="1" kern="0" spc="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διήθησης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1"/>
          <p:cNvSpPr>
            <a:spLocks noGrp="1" noChangeArrowheads="1"/>
          </p:cNvSpPr>
          <p:nvPr>
            <p:ph type="title"/>
          </p:nvPr>
        </p:nvSpPr>
        <p:spPr>
          <a:xfrm>
            <a:off x="500063" y="0"/>
            <a:ext cx="8286750" cy="1143000"/>
          </a:xfrm>
        </p:spPr>
        <p:txBody>
          <a:bodyPr/>
          <a:lstStyle/>
          <a:p>
            <a:r>
              <a:rPr lang="el-GR" sz="2800" b="1" dirty="0" err="1" smtClean="0">
                <a:solidFill>
                  <a:srgbClr val="00B050"/>
                </a:solidFill>
              </a:rPr>
              <a:t>Αδαμαντινοβλάστωμα</a:t>
            </a:r>
            <a:endParaRPr lang="el-GR" sz="2800" b="1" dirty="0" smtClean="0"/>
          </a:p>
        </p:txBody>
      </p:sp>
      <p:sp>
        <p:nvSpPr>
          <p:cNvPr id="6156" name="Rectangle 12"/>
          <p:cNvSpPr>
            <a:spLocks noGrp="1" noChangeArrowheads="1"/>
          </p:cNvSpPr>
          <p:nvPr>
            <p:ph type="body" sz="half" idx="1"/>
          </p:nvPr>
        </p:nvSpPr>
        <p:spPr>
          <a:xfrm>
            <a:off x="357188" y="1143000"/>
            <a:ext cx="8501062" cy="1785938"/>
          </a:xfrm>
        </p:spPr>
        <p:txBody>
          <a:bodyPr>
            <a:normAutofit fontScale="47500" lnSpcReduction="20000"/>
          </a:bodyPr>
          <a:lstStyle/>
          <a:p>
            <a:pPr>
              <a:defRPr/>
            </a:pPr>
            <a:r>
              <a:rPr lang="el-GR" sz="3300" dirty="0" smtClean="0"/>
              <a:t>Άφθονες νησίδες </a:t>
            </a:r>
            <a:r>
              <a:rPr lang="el-GR" sz="3300" dirty="0"/>
              <a:t>επιθηλιακών </a:t>
            </a:r>
            <a:r>
              <a:rPr lang="el-GR" sz="3300" dirty="0" smtClean="0"/>
              <a:t>κυττάρων-θυλακιώδες πρότυπο. Περιφερικός στοίχος </a:t>
            </a:r>
            <a:r>
              <a:rPr lang="el-GR" sz="3300" dirty="0"/>
              <a:t>υψηλών κυλινδρικών κυττάρων με </a:t>
            </a:r>
            <a:r>
              <a:rPr lang="el-GR" sz="3300" dirty="0" smtClean="0"/>
              <a:t>ανεστραμμένα πολωμένους πυρήνες και υποπυρηνικά κενοτόπια.</a:t>
            </a:r>
            <a:endParaRPr lang="el-GR" sz="3300" dirty="0"/>
          </a:p>
          <a:p>
            <a:pPr>
              <a:defRPr/>
            </a:pPr>
            <a:r>
              <a:rPr lang="el-GR" sz="3300" dirty="0" smtClean="0"/>
              <a:t>Πλεξοειδές πρότυπο</a:t>
            </a:r>
            <a:r>
              <a:rPr lang="en-US" sz="3300" dirty="0" smtClean="0"/>
              <a:t>: </a:t>
            </a:r>
            <a:r>
              <a:rPr lang="el-GR" sz="3300" dirty="0" smtClean="0"/>
              <a:t>κύτταρα  στο κέντρο παρόμοια </a:t>
            </a:r>
            <a:r>
              <a:rPr lang="el-GR" sz="3300" dirty="0"/>
              <a:t>με αστεροειδές δίκτυο οργάνου </a:t>
            </a:r>
            <a:r>
              <a:rPr lang="el-GR" sz="3300" dirty="0" smtClean="0"/>
              <a:t>αδαμαντίνης, πιο χαλαρό το στρώμα.</a:t>
            </a:r>
          </a:p>
          <a:p>
            <a:pPr>
              <a:defRPr/>
            </a:pPr>
            <a:r>
              <a:rPr lang="el-GR" sz="3300" dirty="0" smtClean="0"/>
              <a:t>Ακανθωματώδες πρότυπο (πλακώδης μετάπλαση, παραγωγή κερατίνης).</a:t>
            </a:r>
          </a:p>
          <a:p>
            <a:pPr>
              <a:defRPr/>
            </a:pPr>
            <a:r>
              <a:rPr lang="el-GR" sz="3300" dirty="0" smtClean="0"/>
              <a:t>Διάμεσο υπόστρωμα</a:t>
            </a:r>
            <a:r>
              <a:rPr lang="el-GR" sz="3300" b="1" dirty="0" smtClean="0"/>
              <a:t>: εν γένει, </a:t>
            </a:r>
            <a:r>
              <a:rPr lang="el-GR" sz="3300" b="1" u="sng" dirty="0" smtClean="0"/>
              <a:t>ώριμος</a:t>
            </a:r>
            <a:r>
              <a:rPr lang="el-GR" sz="3300" b="1" dirty="0" smtClean="0"/>
              <a:t> πυκνός ινώδης  </a:t>
            </a:r>
            <a:r>
              <a:rPr lang="el-GR" sz="3300" dirty="0" smtClean="0"/>
              <a:t>συνδετικός  ιστός.</a:t>
            </a:r>
          </a:p>
          <a:p>
            <a:pPr>
              <a:defRPr/>
            </a:pPr>
            <a:endParaRPr lang="el-GR" sz="2800" dirty="0"/>
          </a:p>
          <a:p>
            <a:pPr>
              <a:defRPr/>
            </a:pPr>
            <a:endParaRPr lang="el-GR" sz="2800" dirty="0"/>
          </a:p>
        </p:txBody>
      </p:sp>
      <p:pic>
        <p:nvPicPr>
          <p:cNvPr id="6152" name="Picture 8" descr="AmelpFol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lum bright="20000" contrast="10000"/>
          </a:blip>
          <a:srcRect/>
          <a:stretch>
            <a:fillRect/>
          </a:stretch>
        </p:blipFill>
        <p:spPr>
          <a:xfrm>
            <a:off x="4548217" y="3000372"/>
            <a:ext cx="4570383" cy="350046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Documents and Settings\Xrysomali\Desktop\backup-3-3-2015\palaia\Ergasies\OPG,RANKL\FOTO-AMELOBLASTOMA\NEW-foto\DSC0093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l="8326" t="11101" r="6747" b="3417"/>
          <a:stretch>
            <a:fillRect/>
          </a:stretch>
        </p:blipFill>
        <p:spPr>
          <a:xfrm>
            <a:off x="0" y="3000375"/>
            <a:ext cx="4603750" cy="347503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813"/>
          </a:xfrm>
        </p:spPr>
        <p:txBody>
          <a:bodyPr/>
          <a:lstStyle/>
          <a:p>
            <a:r>
              <a:rPr lang="el-GR" dirty="0" err="1" smtClean="0"/>
              <a:t>Διαφοροδιάγνωση</a:t>
            </a:r>
            <a:r>
              <a:rPr lang="en-US" dirty="0" smtClean="0"/>
              <a:t>:</a:t>
            </a:r>
            <a:endParaRPr lang="el-GR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813" y="714375"/>
            <a:ext cx="8072437" cy="642938"/>
          </a:xfrm>
        </p:spPr>
        <p:txBody>
          <a:bodyPr>
            <a:normAutofit/>
          </a:bodyPr>
          <a:lstStyle/>
          <a:p>
            <a:pPr>
              <a:buFontTx/>
              <a:buNone/>
              <a:defRPr/>
            </a:pPr>
            <a:r>
              <a:rPr lang="el-GR" b="1" spc="600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Αδαμαντινοβλαστικό</a:t>
            </a:r>
            <a:r>
              <a:rPr lang="el-GR" b="1" spc="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ίνωμα</a:t>
            </a:r>
            <a:endParaRPr lang="el-GR" spc="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l-GR" dirty="0"/>
          </a:p>
        </p:txBody>
      </p:sp>
      <p:sp>
        <p:nvSpPr>
          <p:cNvPr id="4" name="3 - Ορθογώνιο"/>
          <p:cNvSpPr/>
          <p:nvPr/>
        </p:nvSpPr>
        <p:spPr>
          <a:xfrm>
            <a:off x="71438" y="1166813"/>
            <a:ext cx="8929687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l-GR" sz="2000" dirty="0"/>
              <a:t>Το  </a:t>
            </a:r>
            <a:r>
              <a:rPr lang="el-GR" sz="2000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αδαμαντινοβλαστικό</a:t>
            </a:r>
            <a:r>
              <a:rPr lang="el-GR" sz="20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ίνωμα </a:t>
            </a:r>
            <a:r>
              <a:rPr lang="el-GR" sz="2000" dirty="0"/>
              <a:t>είναι ένα σπάνιος </a:t>
            </a:r>
            <a:r>
              <a:rPr lang="el-GR" sz="2000" dirty="0" err="1"/>
              <a:t>οδοντογενής</a:t>
            </a:r>
            <a:r>
              <a:rPr lang="el-GR" sz="2000" dirty="0"/>
              <a:t> όγκος.  </a:t>
            </a:r>
          </a:p>
          <a:p>
            <a:pPr>
              <a:defRPr/>
            </a:pPr>
            <a:r>
              <a:rPr lang="el-GR" sz="2000" dirty="0"/>
              <a:t>Η πλειονότητα των περιπτώσεων (72,4 %) αναφέρεται σε παιδιά και εφήβους. </a:t>
            </a:r>
          </a:p>
          <a:p>
            <a:pPr>
              <a:defRPr/>
            </a:pPr>
            <a:r>
              <a:rPr lang="el-GR" sz="2000" dirty="0"/>
              <a:t>Η ιστολογική διάκριση του </a:t>
            </a:r>
            <a:r>
              <a:rPr lang="el-GR" sz="20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αδαμαντινοβλαστικού</a:t>
            </a:r>
            <a:r>
              <a:rPr lang="el-GR" sz="2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ινώματος </a:t>
            </a:r>
            <a:r>
              <a:rPr lang="el-GR" sz="2000" b="1" dirty="0"/>
              <a:t>από το </a:t>
            </a:r>
            <a:r>
              <a:rPr lang="el-GR" sz="2000" b="1" dirty="0" err="1">
                <a:solidFill>
                  <a:srgbClr val="00B050"/>
                </a:solidFill>
              </a:rPr>
              <a:t>αδαμαντινοβλάστωμα</a:t>
            </a:r>
            <a:r>
              <a:rPr lang="el-GR" sz="2000" b="1" dirty="0"/>
              <a:t> </a:t>
            </a:r>
            <a:r>
              <a:rPr lang="el-GR" sz="2000" dirty="0"/>
              <a:t>είναι σημαντική, γιατί  έχει γενικά </a:t>
            </a:r>
            <a:r>
              <a:rPr lang="el-GR" sz="2000" b="1" dirty="0">
                <a:solidFill>
                  <a:srgbClr val="92D050"/>
                </a:solidFill>
              </a:rPr>
              <a:t>πολύ καλή πρόγνωση </a:t>
            </a:r>
            <a:r>
              <a:rPr lang="el-GR" sz="2000" dirty="0"/>
              <a:t>χωρίς ιδιαίτερα  τοπική επιθετική βιολογική συμπεριφορά, σε αντίθεση με το </a:t>
            </a:r>
            <a:r>
              <a:rPr lang="el-GR" sz="2000" dirty="0" err="1">
                <a:solidFill>
                  <a:srgbClr val="00B050"/>
                </a:solidFill>
              </a:rPr>
              <a:t>αδαμαντινοβλάστωμα</a:t>
            </a:r>
            <a:r>
              <a:rPr lang="el-GR" sz="2000" dirty="0"/>
              <a:t>. </a:t>
            </a:r>
          </a:p>
          <a:p>
            <a:pPr>
              <a:defRPr/>
            </a:pPr>
            <a:r>
              <a:rPr lang="el-GR" sz="2000" dirty="0"/>
              <a:t>Η χειρουργική αντιμετώπιση του </a:t>
            </a:r>
            <a:r>
              <a:rPr lang="el-GR" sz="2000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αδαμαντινοβλαστικού</a:t>
            </a:r>
            <a:r>
              <a:rPr lang="el-GR" sz="20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ινώματος</a:t>
            </a:r>
            <a:r>
              <a:rPr lang="el-GR" sz="2000" dirty="0"/>
              <a:t> είναι συντηρητική με </a:t>
            </a:r>
            <a:r>
              <a:rPr lang="el-GR" sz="2000" dirty="0" err="1"/>
              <a:t>εκπυρήνιση</a:t>
            </a:r>
            <a:r>
              <a:rPr lang="el-GR" sz="2000" dirty="0"/>
              <a:t> της βλάβης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χωρίς</a:t>
            </a:r>
            <a:r>
              <a:rPr lang="el-GR" sz="2000" dirty="0"/>
              <a:t> την ανάγκη εκτεταμένης, </a:t>
            </a:r>
            <a:r>
              <a:rPr lang="el-GR" sz="2000" dirty="0" err="1"/>
              <a:t>ακρωτηριαστικής</a:t>
            </a:r>
            <a:r>
              <a:rPr lang="el-GR" sz="2000" dirty="0"/>
              <a:t> </a:t>
            </a:r>
            <a:r>
              <a:rPr lang="el-GR" sz="2000" dirty="0" err="1"/>
              <a:t>εκτομής</a:t>
            </a:r>
            <a:r>
              <a:rPr lang="el-GR" sz="2000" dirty="0"/>
              <a:t>. 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0" y="4500571"/>
            <a:ext cx="49291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Διάμεσο </a:t>
            </a:r>
            <a:r>
              <a:rPr lang="el-GR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υπόστρωμα </a:t>
            </a:r>
            <a:r>
              <a:rPr lang="el-GR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αδαμαντινοβλαστικού</a:t>
            </a:r>
            <a:r>
              <a:rPr lang="el-GR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ινώματος : </a:t>
            </a:r>
            <a:r>
              <a:rPr lang="el-GR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κυτταροβριθής</a:t>
            </a:r>
            <a:r>
              <a:rPr lang="el-GR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ινώδης  συνδετικός  ιστός </a:t>
            </a:r>
            <a:r>
              <a:rPr lang="el-GR" b="1" u="sng" spc="3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εμβρυϊκού  τύπου</a:t>
            </a:r>
            <a:r>
              <a:rPr lang="el-GR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smtClean="0"/>
              <a:t>(παρόμοιος με τον ιστό της οδοντικής θηλής κατά την διάπλαση του δοντιού)</a:t>
            </a:r>
          </a:p>
        </p:txBody>
      </p:sp>
      <p:pic>
        <p:nvPicPr>
          <p:cNvPr id="6" name="Picture 9" descr="Εικ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>
          <a:xfrm>
            <a:off x="4857752" y="3643314"/>
            <a:ext cx="3822695" cy="3035584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44675"/>
          </a:xfrm>
        </p:spPr>
        <p:txBody>
          <a:bodyPr/>
          <a:lstStyle/>
          <a:p>
            <a:r>
              <a:rPr lang="el-GR" sz="2400" b="1" smtClean="0"/>
              <a:t>Βασίφιλοι μικροστρογγυλοκυτταρικοί όγκοι</a:t>
            </a:r>
            <a:br>
              <a:rPr lang="el-GR" sz="2400" b="1" smtClean="0"/>
            </a:br>
            <a:r>
              <a:rPr lang="el-GR" sz="2400" b="1" smtClean="0"/>
              <a:t>Νευροεκτοδερμικής προέλευσης  νεοπλάσματα κεφαλής-τραχήλου.</a:t>
            </a:r>
            <a:br>
              <a:rPr lang="el-GR" sz="2400" b="1" smtClean="0"/>
            </a:br>
            <a:r>
              <a:rPr lang="el-GR" sz="2400" smtClean="0"/>
              <a:t> Ομάδα </a:t>
            </a:r>
            <a:r>
              <a:rPr lang="el-GR" sz="2400" b="1" smtClean="0"/>
              <a:t>Ι</a:t>
            </a:r>
            <a:r>
              <a:rPr lang="el-GR" sz="2400" smtClean="0"/>
              <a:t> -</a:t>
            </a:r>
            <a:r>
              <a:rPr lang="en-US" sz="2400" b="1" smtClean="0"/>
              <a:t> </a:t>
            </a:r>
            <a:r>
              <a:rPr lang="el-GR" sz="2400" b="1" smtClean="0"/>
              <a:t>Επιθηλιακής</a:t>
            </a:r>
            <a:r>
              <a:rPr lang="el-GR" sz="2400" smtClean="0"/>
              <a:t> προέλευσης</a:t>
            </a:r>
            <a:r>
              <a:rPr lang="en-US" sz="2400" smtClean="0"/>
              <a:t>:</a:t>
            </a:r>
            <a:r>
              <a:rPr lang="el-GR" sz="2400" smtClean="0"/>
              <a:t/>
            </a:r>
            <a:br>
              <a:rPr lang="el-GR" sz="2400" smtClean="0"/>
            </a:br>
            <a:r>
              <a:rPr lang="el-GR" sz="3200" smtClean="0"/>
              <a:t>Νευροενδοκρινικά καρκινώματα και σχετικοί όγκοι.</a:t>
            </a:r>
          </a:p>
        </p:txBody>
      </p:sp>
      <p:sp>
        <p:nvSpPr>
          <p:cNvPr id="104450" name="Rectangle 3"/>
          <p:cNvSpPr>
            <a:spLocks noGrp="1"/>
          </p:cNvSpPr>
          <p:nvPr>
            <p:ph type="body" idx="1"/>
          </p:nvPr>
        </p:nvSpPr>
        <p:spPr>
          <a:xfrm>
            <a:off x="457200" y="1773238"/>
            <a:ext cx="8229600" cy="4968875"/>
          </a:xfrm>
        </p:spPr>
        <p:txBody>
          <a:bodyPr/>
          <a:lstStyle/>
          <a:p>
            <a:r>
              <a:rPr lang="el-GR" dirty="0" smtClean="0"/>
              <a:t>Καλά διαφοροποιημένο </a:t>
            </a:r>
            <a:r>
              <a:rPr lang="el-GR" dirty="0" err="1" smtClean="0"/>
              <a:t>νευροενδοκρινικό</a:t>
            </a:r>
            <a:r>
              <a:rPr lang="el-GR" dirty="0" smtClean="0"/>
              <a:t> καρκίνωμα («καρκινοειδής όγκος»)</a:t>
            </a:r>
          </a:p>
          <a:p>
            <a:r>
              <a:rPr lang="el-GR" dirty="0" smtClean="0"/>
              <a:t>Μέτρια διαφοροποιημένο </a:t>
            </a:r>
            <a:r>
              <a:rPr lang="el-GR" dirty="0" err="1" smtClean="0"/>
              <a:t>νευροενδοκρινικό</a:t>
            </a:r>
            <a:r>
              <a:rPr lang="el-GR" dirty="0" smtClean="0"/>
              <a:t> καρκίνωμα (« άτυπος καρκινοειδής όγκος»)</a:t>
            </a:r>
          </a:p>
          <a:p>
            <a:r>
              <a:rPr lang="el-GR" dirty="0" smtClean="0"/>
              <a:t>Χαμηλά διαφοροποιημένο </a:t>
            </a:r>
            <a:r>
              <a:rPr lang="el-GR" dirty="0" err="1" smtClean="0"/>
              <a:t>νευροενδοκρινικό</a:t>
            </a:r>
            <a:r>
              <a:rPr lang="el-GR" dirty="0" smtClean="0"/>
              <a:t> καρκίνωμα , </a:t>
            </a:r>
            <a:r>
              <a:rPr lang="el-GR" dirty="0" err="1" smtClean="0"/>
              <a:t>μικροκυτταρικής</a:t>
            </a:r>
            <a:r>
              <a:rPr lang="el-GR" dirty="0" smtClean="0"/>
              <a:t> ποικιλίας</a:t>
            </a:r>
          </a:p>
          <a:p>
            <a:r>
              <a:rPr lang="el-GR" dirty="0" smtClean="0"/>
              <a:t>Χαμηλά διαφοροποιημένο </a:t>
            </a:r>
            <a:r>
              <a:rPr lang="el-GR" dirty="0" err="1" smtClean="0"/>
              <a:t>νευροενδοκρινικό</a:t>
            </a:r>
            <a:r>
              <a:rPr lang="el-GR" dirty="0" smtClean="0"/>
              <a:t> καρκίνωμα , </a:t>
            </a:r>
            <a:r>
              <a:rPr lang="el-GR" dirty="0" err="1" smtClean="0"/>
              <a:t>μεγαλοκυτταρικής</a:t>
            </a:r>
            <a:r>
              <a:rPr lang="el-GR" dirty="0" smtClean="0"/>
              <a:t> ποικιλίας</a:t>
            </a:r>
          </a:p>
          <a:p>
            <a:r>
              <a:rPr lang="el-GR" dirty="0" smtClean="0"/>
              <a:t>Υποφυσιακό αδένωμα/καρκίνωμα</a:t>
            </a:r>
          </a:p>
          <a:p>
            <a:endParaRPr lang="el-GR" dirty="0" smtClean="0"/>
          </a:p>
          <a:p>
            <a:endParaRPr lang="el-GR" sz="2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4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4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4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44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313"/>
          </a:xfrm>
        </p:spPr>
        <p:txBody>
          <a:bodyPr/>
          <a:lstStyle/>
          <a:p>
            <a:r>
              <a:rPr lang="el-GR" sz="2400" b="1" smtClean="0"/>
              <a:t>Βασίφιλοι μικροστρογγυλοκυτταρικοί όγκοι </a:t>
            </a:r>
            <a:br>
              <a:rPr lang="el-GR" sz="2400" b="1" smtClean="0"/>
            </a:br>
            <a:r>
              <a:rPr lang="el-GR" sz="2400" b="1" smtClean="0"/>
              <a:t>Νευροεκτοδερμικής προέλευσης  νεοπλάσματα κεφαλής-τραχήλου.</a:t>
            </a:r>
            <a:br>
              <a:rPr lang="el-GR" sz="2400" b="1" smtClean="0"/>
            </a:br>
            <a:r>
              <a:rPr lang="el-GR" sz="2400" smtClean="0"/>
              <a:t> Ομάδα </a:t>
            </a:r>
            <a:r>
              <a:rPr lang="el-GR" sz="2400" b="1" smtClean="0"/>
              <a:t>ΙΙ – Νευρικής προέλευσης  οντότητες</a:t>
            </a:r>
          </a:p>
        </p:txBody>
      </p:sp>
      <p:sp>
        <p:nvSpPr>
          <p:cNvPr id="105474" name="Rectangle 3"/>
          <p:cNvSpPr>
            <a:spLocks noGrp="1"/>
          </p:cNvSpPr>
          <p:nvPr>
            <p:ph type="body" idx="1"/>
          </p:nvPr>
        </p:nvSpPr>
        <p:spPr>
          <a:xfrm>
            <a:off x="457200" y="1412875"/>
            <a:ext cx="8229600" cy="54451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mtClean="0"/>
              <a:t>Όγκος από κοκκιώδη κύτταρα</a:t>
            </a:r>
          </a:p>
          <a:p>
            <a:pPr>
              <a:lnSpc>
                <a:spcPct val="90000"/>
              </a:lnSpc>
            </a:pPr>
            <a:r>
              <a:rPr lang="el-GR" smtClean="0"/>
              <a:t>Ετερότοπη γλοία </a:t>
            </a:r>
          </a:p>
          <a:p>
            <a:pPr>
              <a:lnSpc>
                <a:spcPct val="90000"/>
              </a:lnSpc>
            </a:pPr>
            <a:r>
              <a:rPr lang="el-GR" smtClean="0"/>
              <a:t>Κακοήθης όγκος περιφερικών νευρικών ελύτρων </a:t>
            </a:r>
          </a:p>
          <a:p>
            <a:pPr>
              <a:lnSpc>
                <a:spcPct val="90000"/>
              </a:lnSpc>
            </a:pPr>
            <a:r>
              <a:rPr lang="el-GR" smtClean="0"/>
              <a:t>Κακόηθες μελάνωμα </a:t>
            </a:r>
          </a:p>
          <a:p>
            <a:pPr>
              <a:lnSpc>
                <a:spcPct val="90000"/>
              </a:lnSpc>
            </a:pPr>
            <a:r>
              <a:rPr lang="el-GR" smtClean="0"/>
              <a:t>Νευροϊνωμα</a:t>
            </a:r>
          </a:p>
          <a:p>
            <a:pPr>
              <a:lnSpc>
                <a:spcPct val="90000"/>
              </a:lnSpc>
            </a:pPr>
            <a:r>
              <a:rPr lang="el-GR" smtClean="0"/>
              <a:t>Οσφρητικό νευροβλάστωμα</a:t>
            </a:r>
          </a:p>
          <a:p>
            <a:pPr>
              <a:lnSpc>
                <a:spcPct val="90000"/>
              </a:lnSpc>
            </a:pPr>
            <a:r>
              <a:rPr lang="el-GR" smtClean="0"/>
              <a:t>Παραγαγγλίωμα</a:t>
            </a:r>
            <a:endParaRPr lang="en-US" smtClean="0"/>
          </a:p>
          <a:p>
            <a:pPr>
              <a:lnSpc>
                <a:spcPct val="90000"/>
              </a:lnSpc>
            </a:pPr>
            <a:r>
              <a:rPr lang="en-US" smtClean="0"/>
              <a:t>PNET / </a:t>
            </a:r>
            <a:r>
              <a:rPr lang="el-GR" smtClean="0"/>
              <a:t>(Εξωσκελετικό) σάρκωμα του </a:t>
            </a:r>
            <a:r>
              <a:rPr lang="en-US" smtClean="0"/>
              <a:t>Ewing</a:t>
            </a:r>
            <a:endParaRPr lang="el-GR" smtClean="0"/>
          </a:p>
          <a:p>
            <a:pPr>
              <a:lnSpc>
                <a:spcPct val="90000"/>
              </a:lnSpc>
            </a:pPr>
            <a:r>
              <a:rPr lang="el-GR" smtClean="0"/>
              <a:t>Σβάννωμα</a:t>
            </a:r>
            <a:endParaRPr lang="en-US" smtClean="0"/>
          </a:p>
          <a:p>
            <a:pPr>
              <a:lnSpc>
                <a:spcPct val="90000"/>
              </a:lnSpc>
            </a:pPr>
            <a:endParaRPr lang="el-GR" smtClean="0"/>
          </a:p>
          <a:p>
            <a:pPr>
              <a:lnSpc>
                <a:spcPct val="90000"/>
              </a:lnSpc>
            </a:pPr>
            <a:endParaRPr lang="el-GR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b="1" smtClean="0"/>
              <a:t> Λοιποί βασίφιλοι μικροστρογγυλοκυτταρικοί όγκοι</a:t>
            </a:r>
            <a:br>
              <a:rPr lang="el-GR" sz="2800" b="1" smtClean="0"/>
            </a:br>
            <a:r>
              <a:rPr lang="el-GR" sz="2800" b="1" smtClean="0"/>
              <a:t>παραρρινίων</a:t>
            </a:r>
          </a:p>
        </p:txBody>
      </p:sp>
      <p:sp>
        <p:nvSpPr>
          <p:cNvPr id="106498" name="Rectangle 3"/>
          <p:cNvSpPr>
            <a:spLocks noGrp="1"/>
          </p:cNvSpPr>
          <p:nvPr>
            <p:ph type="body" idx="1"/>
          </p:nvPr>
        </p:nvSpPr>
        <p:spPr>
          <a:xfrm>
            <a:off x="0" y="1600200"/>
            <a:ext cx="9036050" cy="5257800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None/>
            </a:pPr>
            <a:r>
              <a:rPr lang="el-GR" smtClean="0"/>
              <a:t>                              </a:t>
            </a:r>
            <a:r>
              <a:rPr lang="el-GR" b="1" smtClean="0"/>
              <a:t>Μεσεγχυματογενείς</a:t>
            </a:r>
          </a:p>
          <a:p>
            <a:pPr>
              <a:buFont typeface="Arial" charset="0"/>
              <a:buNone/>
            </a:pPr>
            <a:r>
              <a:rPr lang="el-GR" smtClean="0"/>
              <a:t>Δεσμοπλαστικός μικροστρογγυλοκυτταρικός όγκος</a:t>
            </a:r>
          </a:p>
          <a:p>
            <a:pPr>
              <a:buFont typeface="Arial" charset="0"/>
              <a:buNone/>
            </a:pPr>
            <a:r>
              <a:rPr lang="el-GR" smtClean="0"/>
              <a:t>Ραβδομυοσάρκωμα</a:t>
            </a:r>
          </a:p>
          <a:p>
            <a:pPr>
              <a:buFont typeface="Arial" charset="0"/>
              <a:buNone/>
            </a:pPr>
            <a:r>
              <a:rPr lang="el-GR" smtClean="0"/>
              <a:t>Χαμηλά διαφοροποιημένο συνοβιακό σάρκωμα</a:t>
            </a:r>
          </a:p>
          <a:p>
            <a:pPr>
              <a:buFont typeface="Arial" charset="0"/>
              <a:buNone/>
            </a:pPr>
            <a:endParaRPr lang="el-GR" smtClean="0"/>
          </a:p>
          <a:p>
            <a:pPr>
              <a:buFont typeface="Arial" charset="0"/>
              <a:buNone/>
            </a:pPr>
            <a:r>
              <a:rPr lang="el-GR" smtClean="0"/>
              <a:t>                       </a:t>
            </a:r>
            <a:r>
              <a:rPr lang="el-GR" b="1" smtClean="0"/>
              <a:t>Όγκοι κυττάρων του αίματος</a:t>
            </a:r>
          </a:p>
          <a:p>
            <a:pPr>
              <a:buFont typeface="Arial" charset="0"/>
              <a:buNone/>
            </a:pPr>
            <a:r>
              <a:rPr lang="el-GR" smtClean="0"/>
              <a:t>Εξωμυελικό πλασματοκύτωμα</a:t>
            </a:r>
          </a:p>
          <a:p>
            <a:pPr>
              <a:buFont typeface="Arial" charset="0"/>
              <a:buNone/>
            </a:pPr>
            <a:r>
              <a:rPr lang="el-GR" smtClean="0"/>
              <a:t>Εξωλεμφαδενικό λέμφωμα από κύτταρα ΝΚ/Τ ,</a:t>
            </a:r>
          </a:p>
          <a:p>
            <a:pPr>
              <a:buFont typeface="Arial" charset="0"/>
              <a:buNone/>
            </a:pPr>
            <a:r>
              <a:rPr lang="el-GR" smtClean="0"/>
              <a:t>ρινικού τύπου.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7" descr="mills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765175"/>
            <a:ext cx="3951287" cy="5976938"/>
          </a:xfrm>
        </p:spPr>
      </p:pic>
      <p:pic>
        <p:nvPicPr>
          <p:cNvPr id="107522" name="Picture 8" descr="mills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364163" y="476250"/>
            <a:ext cx="3413125" cy="5184775"/>
          </a:xfrm>
        </p:spPr>
      </p:pic>
      <p:sp>
        <p:nvSpPr>
          <p:cNvPr id="107523" name="Rectangle 9"/>
          <p:cNvSpPr>
            <a:spLocks noChangeArrowheads="1"/>
          </p:cNvSpPr>
          <p:nvPr/>
        </p:nvSpPr>
        <p:spPr bwMode="auto">
          <a:xfrm>
            <a:off x="-323850" y="142875"/>
            <a:ext cx="554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b="1"/>
              <a:t>N</a:t>
            </a:r>
            <a:r>
              <a:rPr lang="el-GR" b="1"/>
              <a:t>ευροενδοκρινικό καρκίνωμα λάρυγγα ,</a:t>
            </a:r>
            <a:endParaRPr lang="el-GR"/>
          </a:p>
          <a:p>
            <a:pPr algn="ctr"/>
            <a:r>
              <a:rPr lang="el-GR" b="1"/>
              <a:t>καλής διαφοροποίησης</a:t>
            </a:r>
          </a:p>
        </p:txBody>
      </p:sp>
      <p:sp>
        <p:nvSpPr>
          <p:cNvPr id="107524" name="Rectangle 10"/>
          <p:cNvSpPr>
            <a:spLocks noChangeArrowheads="1"/>
          </p:cNvSpPr>
          <p:nvPr/>
        </p:nvSpPr>
        <p:spPr bwMode="auto">
          <a:xfrm>
            <a:off x="5724525" y="93663"/>
            <a:ext cx="3419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l-GR" b="1"/>
              <a:t>Αδένωμα μέσου ωτός</a:t>
            </a:r>
          </a:p>
        </p:txBody>
      </p:sp>
      <p:sp>
        <p:nvSpPr>
          <p:cNvPr id="107525" name="Rectangle 11"/>
          <p:cNvSpPr>
            <a:spLocks noChangeArrowheads="1"/>
          </p:cNvSpPr>
          <p:nvPr/>
        </p:nvSpPr>
        <p:spPr bwMode="auto">
          <a:xfrm rot="10800000" flipV="1">
            <a:off x="4787900" y="5770563"/>
            <a:ext cx="446563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l-GR" sz="1400"/>
              <a:t>Παρόμοιος όγκος </a:t>
            </a:r>
          </a:p>
          <a:p>
            <a:pPr algn="ctr"/>
            <a:r>
              <a:rPr lang="en-US" sz="1400"/>
              <a:t>Paraskevakou H, Lazaris AC, Kandiloros DC et</a:t>
            </a:r>
            <a:r>
              <a:rPr lang="el-GR" sz="1400"/>
              <a:t> </a:t>
            </a:r>
            <a:r>
              <a:rPr lang="en-US" sz="1400"/>
              <a:t>al.</a:t>
            </a:r>
            <a:endParaRPr lang="el-GR" sz="1400"/>
          </a:p>
          <a:p>
            <a:pPr algn="ctr"/>
            <a:r>
              <a:rPr lang="en-US" sz="1400"/>
              <a:t> Pathology 1999, 31 (3) : 284-7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857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l-GR" sz="2400" b="1" spc="600" dirty="0" smtClean="0"/>
              <a:t>ΠΛΑΚΕΣ</a:t>
            </a:r>
            <a:r>
              <a:rPr lang="el-GR" sz="2400" spc="600" dirty="0" smtClean="0"/>
              <a:t> ΣΤΟΜΑΤΙΚΟΥ ΒΛΕΝΝΟΓΟΝΟΥ </a:t>
            </a:r>
            <a:endParaRPr lang="el-GR" sz="2400" spc="600" dirty="0"/>
          </a:p>
        </p:txBody>
      </p:sp>
      <p:sp>
        <p:nvSpPr>
          <p:cNvPr id="3" name="Rectangle 2"/>
          <p:cNvSpPr/>
          <p:nvPr/>
        </p:nvSpPr>
        <p:spPr>
          <a:xfrm>
            <a:off x="0" y="428604"/>
            <a:ext cx="9144000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l-GR" sz="2000" spc="600" dirty="0">
                <a:ln cmpd="dbl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Λευκοπλακία</a:t>
            </a:r>
            <a:r>
              <a:rPr lang="el-GR" sz="2000" dirty="0">
                <a:ln cmpd="dbl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000" dirty="0">
                <a:ln cmpd="dbl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lang="el-GR" sz="2000" dirty="0">
                <a:ln cmpd="dbl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Λευκή</a:t>
            </a:r>
            <a:r>
              <a:rPr lang="el-GR" sz="2000" dirty="0"/>
              <a:t>  κηλίδα  ή πλάκα, μ.δ. 5 χιλ.  ή περισσότερο, στο βλεννογόνο  του στόματος, εντετοπισμένη ή με γεωγραφική κατανομή,  η οποία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δεν</a:t>
            </a:r>
            <a:r>
              <a:rPr lang="el-GR" sz="2000" dirty="0"/>
              <a:t> μπορεί να αφαιρεθεί με απόξεση,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δεν</a:t>
            </a:r>
            <a:r>
              <a:rPr lang="el-GR" sz="2000" dirty="0"/>
              <a:t> οφείλεται σε άλλη  νοσολογική οντότητα όπως ομαλός λειχήνας ή καντιντίαση , και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δεν</a:t>
            </a:r>
            <a:r>
              <a:rPr lang="el-GR" sz="2000" dirty="0"/>
              <a:t> υποστρέφει  μετά την απομάκρυνση ερεθιστικών παραγόντων.Πρόκειται για 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μη-ειδικό</a:t>
            </a:r>
            <a:r>
              <a:rPr lang="el-GR" sz="2000" dirty="0"/>
              <a:t> 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κλινικό</a:t>
            </a:r>
            <a:r>
              <a:rPr lang="el-GR" sz="2000" dirty="0"/>
              <a:t>  όρο∙ η αντίστοιχη  βλάβη πρέπει να θεωρείται </a:t>
            </a:r>
            <a:r>
              <a:rPr lang="el-GR" sz="2000" b="1" dirty="0"/>
              <a:t>προκαρκινική </a:t>
            </a:r>
            <a:r>
              <a:rPr lang="el-GR" sz="2000" dirty="0"/>
              <a:t>μέχρι αποδείξεως του εναντίου.</a:t>
            </a:r>
          </a:p>
          <a:p>
            <a:pPr algn="just">
              <a:defRPr/>
            </a:pPr>
            <a:r>
              <a:rPr lang="el-GR" sz="1600" dirty="0"/>
              <a:t>Ηλικίες 40-70 ετών, κατά 65% άνδρες,  </a:t>
            </a:r>
            <a:r>
              <a:rPr lang="el-GR" sz="16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συσχέτιση</a:t>
            </a:r>
            <a:r>
              <a:rPr lang="el-GR" sz="1600" dirty="0"/>
              <a:t> με τη χρήση καπνού, αλκοόλ, κακή τοποθέτηση οδοντοστοιχιών,  χρόνια έκθεση σε επίμονους ερεθιστικούς  παραγόντες και παρουσία HPV-16 σε βλάβες λόγω  καπνίσματος.</a:t>
            </a:r>
          </a:p>
          <a:p>
            <a:pPr algn="just">
              <a:defRPr/>
            </a:pPr>
            <a:r>
              <a:rPr lang="el-GR" sz="2000" dirty="0"/>
              <a:t>Πιο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κοινή εντόπιση  </a:t>
            </a:r>
            <a:r>
              <a:rPr lang="el-GR" sz="2000" dirty="0"/>
              <a:t>είναι   στην </a:t>
            </a:r>
            <a:r>
              <a:rPr lang="el-GR" sz="2000" b="1" dirty="0"/>
              <a:t>αύλακα μεταξύ παρειάς  και ούλων</a:t>
            </a:r>
            <a:r>
              <a:rPr lang="el-GR" sz="2000" dirty="0"/>
              <a:t>.  Οι βλάβες στο  </a:t>
            </a:r>
            <a:r>
              <a:rPr lang="el-GR" sz="2000" b="1" dirty="0"/>
              <a:t>έδαφος του στόματος</a:t>
            </a:r>
            <a:r>
              <a:rPr lang="en-US" sz="2000" b="1" dirty="0"/>
              <a:t> </a:t>
            </a:r>
            <a:r>
              <a:rPr lang="el-GR" sz="2000" b="1" dirty="0"/>
              <a:t> στην πλαγιοκοιλιακή πτυχή της γλώσσας και του χείλους </a:t>
            </a:r>
            <a:r>
              <a:rPr lang="el-GR" sz="2000" dirty="0"/>
              <a:t>είναι  συχνότερα </a:t>
            </a:r>
            <a:r>
              <a:rPr lang="el-GR" sz="2000" b="1" dirty="0"/>
              <a:t>δυσπλαστικές</a:t>
            </a:r>
            <a:r>
              <a:rPr lang="el-GR" sz="2000" dirty="0"/>
              <a:t> .</a:t>
            </a:r>
          </a:p>
          <a:p>
            <a:pPr algn="just">
              <a:defRPr/>
            </a:pPr>
            <a:r>
              <a:rPr 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Ερυθροπλακία</a:t>
            </a:r>
            <a:r>
              <a:rPr lang="el-GR" sz="2000" dirty="0"/>
              <a:t> (δυσπλαστική </a:t>
            </a:r>
            <a:r>
              <a:rPr lang="el-GR" sz="2000" dirty="0">
                <a:ln cmpd="dbl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λευκοπλακία</a:t>
            </a:r>
            <a:r>
              <a:rPr lang="el-GR" sz="2000" dirty="0"/>
              <a:t>): κόκκινη, βελούδινη, διαβρωμένη περιοχή, επίπεδη ή  πεπιεσμένη ,  συνήθως συνδέεται με  μορφολογικά </a:t>
            </a:r>
            <a:r>
              <a:rPr lang="el-GR" sz="2000" dirty="0">
                <a:solidFill>
                  <a:srgbClr val="FF0000"/>
                </a:solidFill>
              </a:rPr>
              <a:t>έντονα   άτυπες </a:t>
            </a:r>
            <a:r>
              <a:rPr lang="el-GR" sz="2000" dirty="0"/>
              <a:t> μεταβολές λεπτού και ατροφικού επιθήλιο και  προβάλλουσα αγγείωση.</a:t>
            </a:r>
          </a:p>
          <a:p>
            <a:pPr algn="just">
              <a:defRPr/>
            </a:pPr>
            <a:r>
              <a:rPr lang="el-GR" dirty="0">
                <a:ln cmpd="dbl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Στικτή λευκοπλακία</a:t>
            </a:r>
            <a:r>
              <a:rPr lang="el-GR" dirty="0"/>
              <a:t>: </a:t>
            </a:r>
            <a:r>
              <a:rPr lang="el-GR" dirty="0">
                <a:ln cmpd="dbl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λευκοπλακία</a:t>
            </a:r>
            <a:r>
              <a:rPr lang="el-GR" dirty="0"/>
              <a:t> και </a:t>
            </a:r>
            <a:r>
              <a:rPr lang="el-GR" dirty="0">
                <a:solidFill>
                  <a:srgbClr val="FF0000"/>
                </a:solidFill>
              </a:rPr>
              <a:t>ερυθροπλακία</a:t>
            </a:r>
            <a:r>
              <a:rPr lang="el-GR" dirty="0"/>
              <a:t>, συχνά επιμολυσμένη με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Candida</a:t>
            </a:r>
            <a:r>
              <a:rPr lang="el-GR" dirty="0"/>
              <a:t> .</a:t>
            </a:r>
          </a:p>
          <a:p>
            <a:pPr algn="just">
              <a:defRPr/>
            </a:pPr>
            <a:r>
              <a:rPr lang="el-GR" sz="2000" dirty="0"/>
              <a:t>Συνολικός κίνδυνος 4%-20% για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ανάπτυξη καρκινώματος</a:t>
            </a:r>
            <a:r>
              <a:rPr lang="el-GR" sz="2000" dirty="0"/>
              <a:t>,  </a:t>
            </a:r>
            <a:r>
              <a:rPr lang="el-GR" sz="2000" b="1" dirty="0"/>
              <a:t>υψηλότερος </a:t>
            </a:r>
            <a:r>
              <a:rPr lang="el-GR" sz="2000" dirty="0"/>
              <a:t>αν  πρόκειται για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διάστικτη/κοκκώδη  ή  ακροχορδονώδη αλλοίωση  </a:t>
            </a:r>
            <a:r>
              <a:rPr lang="el-GR" sz="2000" dirty="0"/>
              <a:t>ή εάν  εντοπίζεται στο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έδαφος  του στόματος </a:t>
            </a:r>
            <a:r>
              <a:rPr lang="el-GR" sz="2000" dirty="0"/>
              <a:t>ή στην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κοιλιακή επιφάνεια της γλώσσας</a:t>
            </a:r>
            <a:r>
              <a:rPr lang="el-GR" sz="2000" dirty="0"/>
              <a:t>. </a:t>
            </a:r>
            <a:r>
              <a:rPr lang="el-GR" sz="2000" b="1" dirty="0"/>
              <a:t>Βιοψία, απαραίτητη </a:t>
            </a:r>
            <a:r>
              <a:rPr lang="el-GR" sz="2000" dirty="0"/>
              <a:t>εάν  δεν παρατηρείται καμία μεταβολή μετά τη διακοπή του καπνίσματος και του αλκοόλ.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</a:t>
            </a:r>
            <a:r>
              <a:rPr lang="el-GR" smtClean="0"/>
              <a:t>ευροενδοκρινικά καρκινώματα </a:t>
            </a:r>
          </a:p>
        </p:txBody>
      </p:sp>
      <p:pic>
        <p:nvPicPr>
          <p:cNvPr id="108546" name="Picture 6" descr="mills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773238"/>
            <a:ext cx="2955925" cy="4525962"/>
          </a:xfrm>
        </p:spPr>
      </p:pic>
      <p:pic>
        <p:nvPicPr>
          <p:cNvPr id="108547" name="Picture 7" descr="mills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1773238"/>
            <a:ext cx="2967037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8" name="Picture 8" descr="mills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0" y="1773238"/>
            <a:ext cx="3016250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9" name="Rectangle 9"/>
          <p:cNvSpPr>
            <a:spLocks noChangeArrowheads="1"/>
          </p:cNvSpPr>
          <p:nvPr/>
        </p:nvSpPr>
        <p:spPr bwMode="auto">
          <a:xfrm>
            <a:off x="-107950" y="6427788"/>
            <a:ext cx="67040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l-GR" sz="1400" b="1"/>
              <a:t>λάρυγγα , μέτριας διαφοροποίησης</a:t>
            </a:r>
          </a:p>
        </p:txBody>
      </p:sp>
      <p:sp>
        <p:nvSpPr>
          <p:cNvPr id="108550" name="Rectangle 10"/>
          <p:cNvSpPr>
            <a:spLocks noChangeArrowheads="1"/>
          </p:cNvSpPr>
          <p:nvPr/>
        </p:nvSpPr>
        <p:spPr bwMode="auto">
          <a:xfrm>
            <a:off x="3132138" y="6434138"/>
            <a:ext cx="35925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l-GR" sz="1200" b="1"/>
              <a:t>λάρυγγα , χαμηλής διαφοροποίησης</a:t>
            </a:r>
          </a:p>
        </p:txBody>
      </p:sp>
      <p:sp>
        <p:nvSpPr>
          <p:cNvPr id="108551" name="Rectangle 11"/>
          <p:cNvSpPr>
            <a:spLocks noChangeArrowheads="1"/>
          </p:cNvSpPr>
          <p:nvPr/>
        </p:nvSpPr>
        <p:spPr bwMode="auto">
          <a:xfrm>
            <a:off x="5940425" y="6308725"/>
            <a:ext cx="3889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000"/>
              <a:t>παρωτίδας, </a:t>
            </a:r>
            <a:r>
              <a:rPr lang="el-GR" sz="1000" b="1"/>
              <a:t>χαμηλής</a:t>
            </a:r>
            <a:r>
              <a:rPr lang="el-GR" sz="1000"/>
              <a:t> διαφοροποίησης,με συνυπάρχον</a:t>
            </a:r>
          </a:p>
          <a:p>
            <a:r>
              <a:rPr lang="el-GR" sz="1000"/>
              <a:t> </a:t>
            </a:r>
            <a:r>
              <a:rPr lang="el-GR" sz="1000" b="1"/>
              <a:t>καλύτερα διαφοροποιημένο</a:t>
            </a:r>
            <a:r>
              <a:rPr lang="el-GR" sz="1000"/>
              <a:t> αδενικό συστατικό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3412"/>
          </a:xfrm>
        </p:spPr>
        <p:txBody>
          <a:bodyPr>
            <a:normAutofit fontScale="90000"/>
          </a:bodyPr>
          <a:lstStyle/>
          <a:p>
            <a:r>
              <a:rPr lang="el-GR" sz="3200" smtClean="0"/>
              <a:t>Μεγαλοκυτταρικό </a:t>
            </a:r>
            <a:r>
              <a:rPr lang="el-GR" sz="3200" b="1" smtClean="0"/>
              <a:t>νευροενδοκρινικό καρκίνωμα</a:t>
            </a:r>
            <a:r>
              <a:rPr lang="el-GR" sz="3200" smtClean="0"/>
              <a:t/>
            </a:r>
            <a:br>
              <a:rPr lang="el-GR" sz="3200" smtClean="0"/>
            </a:br>
            <a:r>
              <a:rPr lang="el-GR" sz="3200" smtClean="0"/>
              <a:t>Αδιαφοροποίητο καρκίνωμα παραρρινίων</a:t>
            </a:r>
          </a:p>
        </p:txBody>
      </p:sp>
      <p:pic>
        <p:nvPicPr>
          <p:cNvPr id="109570" name="Picture 6" descr="mills 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196975"/>
            <a:ext cx="8137525" cy="543718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1 - Τίτλος"/>
          <p:cNvSpPr>
            <a:spLocks noGrp="1"/>
          </p:cNvSpPr>
          <p:nvPr>
            <p:ph type="title" idx="4294967295"/>
          </p:nvPr>
        </p:nvSpPr>
        <p:spPr>
          <a:xfrm>
            <a:off x="-357188" y="274638"/>
            <a:ext cx="9929813" cy="654050"/>
          </a:xfrm>
        </p:spPr>
        <p:txBody>
          <a:bodyPr>
            <a:normAutofit fontScale="90000"/>
          </a:bodyPr>
          <a:lstStyle/>
          <a:p>
            <a:r>
              <a:rPr lang="el-GR" sz="3600" smtClean="0"/>
              <a:t>Ανοσοφαινοτυπικός αλγόριθμος διάγνωσης αδιαφοροποίητων όγκων της βάσης του κρανίου </a:t>
            </a:r>
          </a:p>
        </p:txBody>
      </p:sp>
      <p:pic>
        <p:nvPicPr>
          <p:cNvPr id="119810" name="Picture 2" descr="C:\Documents and Settings\p0pathol_ad\Τα έγγραφά μου\Οι εικόνες μου\HEAD-NECK\0030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50" y="1214438"/>
            <a:ext cx="9702800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K</a:t>
            </a:r>
            <a:r>
              <a:rPr lang="el-GR" sz="2800" dirty="0" smtClean="0"/>
              <a:t>ΑΚΟΗΘΗ ΝΕΟΠΛΑΣΜΑΤΑ ΡΙΝΙΚΗΣ ΚΟΙΛΟΤΗΤΑΣ,ΠΑΡΑΡΡΙΝΙΩΝ  ΚΟΛΠΩΝ  ΚΑΙ ΡΙΝΟΦΑΡΥΓΓΑ 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l-GR" sz="2800" b="1" spc="600" dirty="0" smtClean="0"/>
              <a:t>ΑΔΕΝΟΚΑΡΚΙΝΩΜΑ ΠΑΡΑΡΡΙΝΙΩΝ </a:t>
            </a:r>
            <a:endParaRPr lang="el-GR" sz="2800" b="1" spc="6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42844" y="1071546"/>
            <a:ext cx="8858312" cy="5643602"/>
          </a:xfrm>
        </p:spPr>
        <p:txBody>
          <a:bodyPr>
            <a:noAutofit/>
          </a:bodyPr>
          <a:lstStyle/>
          <a:p>
            <a:r>
              <a:rPr lang="el-GR" sz="2400" dirty="0" err="1" smtClean="0"/>
              <a:t>Αδενοκαρκίνωμα</a:t>
            </a:r>
            <a:r>
              <a:rPr lang="el-GR" sz="2400" dirty="0" smtClean="0"/>
              <a:t> </a:t>
            </a:r>
            <a:r>
              <a:rPr lang="el-GR" sz="2400" dirty="0" err="1" smtClean="0"/>
              <a:t>σιελαδενικής</a:t>
            </a:r>
            <a:r>
              <a:rPr lang="el-GR" sz="2400" dirty="0" smtClean="0"/>
              <a:t> ποικιλίας</a:t>
            </a:r>
            <a:r>
              <a:rPr lang="en-US" sz="2400" dirty="0" smtClean="0"/>
              <a:t>:</a:t>
            </a:r>
            <a:r>
              <a:rPr lang="el-GR" sz="2400" dirty="0" smtClean="0"/>
              <a:t> πρόγνωση ανάλογη του σταδίου και της ιστολογικής ποικιλίας</a:t>
            </a:r>
            <a:endParaRPr lang="en-US" sz="2400" dirty="0" smtClean="0"/>
          </a:p>
          <a:p>
            <a:endParaRPr lang="el-GR" sz="2400" dirty="0" smtClean="0"/>
          </a:p>
          <a:p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Όχι </a:t>
            </a:r>
            <a:r>
              <a:rPr lang="el-G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σιελαδενικής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dirty="0" smtClean="0"/>
              <a:t>ποικιλίας καρκινώματα </a:t>
            </a:r>
            <a:r>
              <a:rPr lang="en-US" sz="2400" dirty="0" smtClean="0"/>
              <a:t>:</a:t>
            </a:r>
            <a:r>
              <a:rPr lang="el-GR" sz="2400" dirty="0" smtClean="0"/>
              <a:t> </a:t>
            </a:r>
            <a:r>
              <a:rPr lang="el-GR" sz="2400" dirty="0" smtClean="0"/>
              <a:t> </a:t>
            </a:r>
            <a:r>
              <a:rPr lang="el-GR" sz="2400" dirty="0" err="1" smtClean="0"/>
              <a:t>αιτιοπαθογένεση</a:t>
            </a:r>
            <a:r>
              <a:rPr lang="el-GR" sz="2400" dirty="0" smtClean="0"/>
              <a:t> κατόπιν βιομηχανικής έκθεσης, ευμενέστερη πρόγνωση συγκριτικά με σποραδικές περιπτώσεις</a:t>
            </a:r>
            <a:r>
              <a:rPr lang="en-US" sz="2400" dirty="0" smtClean="0"/>
              <a:t>.</a:t>
            </a:r>
            <a:endParaRPr lang="el-GR" sz="2400" dirty="0" smtClean="0"/>
          </a:p>
          <a:p>
            <a:pPr>
              <a:buNone/>
            </a:pPr>
            <a:r>
              <a:rPr lang="el-GR" sz="2400" dirty="0" smtClean="0"/>
              <a:t>     - </a:t>
            </a:r>
            <a:r>
              <a:rPr lang="el-GR" sz="2400" spc="300" dirty="0" smtClean="0"/>
              <a:t>Εντερικού τύπου </a:t>
            </a:r>
            <a:r>
              <a:rPr lang="el-GR" sz="2400" dirty="0" err="1" smtClean="0"/>
              <a:t>αδενοκαρκίνωμα</a:t>
            </a:r>
            <a:r>
              <a:rPr lang="el-GR" sz="2400" dirty="0" smtClean="0"/>
              <a:t> </a:t>
            </a:r>
            <a:r>
              <a:rPr lang="en-US" sz="2400" dirty="0" smtClean="0"/>
              <a:t>:</a:t>
            </a:r>
            <a:r>
              <a:rPr lang="el-GR" sz="2400" dirty="0" smtClean="0"/>
              <a:t> Καθοριστικός ο βαθμός ιστολογικής κακοήθειας. Η 5ετής επιβίωση ανέρχεται στο 80% για το </a:t>
            </a:r>
            <a:r>
              <a:rPr lang="el-GR" sz="2400" dirty="0" err="1" smtClean="0"/>
              <a:t>θηλώδες</a:t>
            </a:r>
            <a:r>
              <a:rPr lang="el-GR" sz="2400" dirty="0" smtClean="0"/>
              <a:t> , εντερικής ποικιλίας </a:t>
            </a:r>
            <a:r>
              <a:rPr lang="el-GR" sz="2400" dirty="0" err="1" smtClean="0"/>
              <a:t>αδενοκαρκίνωμα</a:t>
            </a:r>
            <a:r>
              <a:rPr lang="el-GR" sz="2400" dirty="0" smtClean="0"/>
              <a:t> (καλής διαφοροποίησης) και κατέρχεται στο 40% για το χαμηλά διαφοροποιημένο καρκίνωμα (συμπαγούς ή βλεννώδους τύπου).</a:t>
            </a:r>
          </a:p>
          <a:p>
            <a:pPr>
              <a:buNone/>
            </a:pPr>
            <a:r>
              <a:rPr lang="el-GR" sz="2400" dirty="0" smtClean="0"/>
              <a:t>      - </a:t>
            </a:r>
            <a:r>
              <a:rPr lang="el-GR" sz="2400" spc="300" dirty="0" smtClean="0"/>
              <a:t>Μη εντερικού τύπου </a:t>
            </a:r>
            <a:r>
              <a:rPr lang="el-GR" sz="2400" dirty="0" err="1" smtClean="0"/>
              <a:t>αδενοκαρκίνωμα</a:t>
            </a:r>
            <a:r>
              <a:rPr lang="el-GR" sz="2400" dirty="0" smtClean="0"/>
              <a:t> </a:t>
            </a:r>
            <a:r>
              <a:rPr lang="en-US" sz="2400" dirty="0" smtClean="0"/>
              <a:t>: </a:t>
            </a:r>
            <a:r>
              <a:rPr lang="el-GR" sz="2400" dirty="0" smtClean="0"/>
              <a:t> πιθανοί ,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δυσμενείς</a:t>
            </a:r>
            <a:r>
              <a:rPr lang="el-GR" sz="2400" dirty="0" smtClean="0"/>
              <a:t> προγνωστικοί δείκτες</a:t>
            </a:r>
            <a:r>
              <a:rPr lang="en-US" sz="2400" dirty="0" smtClean="0"/>
              <a:t>:</a:t>
            </a:r>
            <a:r>
              <a:rPr lang="el-GR" sz="2400" dirty="0" smtClean="0"/>
              <a:t> 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p53, EGFR, c-erbB-2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μεταλλάξεις στο Κ- ή στο Η-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</a:t>
            </a:r>
            <a:r>
              <a:rPr lang="en-US" sz="2400" dirty="0" smtClean="0"/>
              <a:t>.</a:t>
            </a:r>
            <a:r>
              <a:rPr lang="el-GR" sz="2400" dirty="0" smtClean="0"/>
              <a:t> Η χαμηλόβαθμη κακοήθεια συνεπάγεται εξαιρετική πρόγνωση.</a:t>
            </a: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858962"/>
          </a:xfrm>
        </p:spPr>
        <p:txBody>
          <a:bodyPr>
            <a:normAutofit fontScale="90000"/>
          </a:bodyPr>
          <a:lstStyle/>
          <a:p>
            <a:r>
              <a:rPr lang="el-GR" sz="3200" b="1" smtClean="0"/>
              <a:t>Αδενικής διαφοροποίησης</a:t>
            </a:r>
            <a:r>
              <a:rPr lang="el-GR" sz="3200" smtClean="0"/>
              <a:t> οντότητες </a:t>
            </a:r>
            <a:br>
              <a:rPr lang="el-GR" sz="3200" smtClean="0"/>
            </a:br>
            <a:r>
              <a:rPr lang="el-GR" sz="3200" smtClean="0"/>
              <a:t>ανώτερης αεροπεπτικής οδού.</a:t>
            </a:r>
            <a:br>
              <a:rPr lang="el-GR" sz="3200" smtClean="0"/>
            </a:br>
            <a:r>
              <a:rPr lang="el-GR" sz="3200" smtClean="0"/>
              <a:t>Ταξινόμηση </a:t>
            </a:r>
            <a:r>
              <a:rPr lang="el-GR" sz="3200" b="1" smtClean="0"/>
              <a:t>αδενοκαρκινωμάτων</a:t>
            </a:r>
            <a:r>
              <a:rPr lang="el-GR" sz="3200" smtClean="0"/>
              <a:t/>
            </a:r>
            <a:br>
              <a:rPr lang="el-GR" sz="3200" smtClean="0"/>
            </a:br>
            <a:r>
              <a:rPr lang="el-GR" sz="1800" smtClean="0"/>
              <a:t>[</a:t>
            </a:r>
            <a:r>
              <a:rPr lang="el-GR" sz="1800" b="1" smtClean="0"/>
              <a:t>πλην</a:t>
            </a:r>
            <a:r>
              <a:rPr lang="el-GR" sz="1800" smtClean="0"/>
              <a:t> των σιελαδενικών και των μορφών του ακανθοκυτταρικού (π.χ. του αδενοπλακώδους)]</a:t>
            </a:r>
            <a:r>
              <a:rPr lang="el-GR" sz="4000" smtClean="0"/>
              <a:t> </a:t>
            </a:r>
          </a:p>
        </p:txBody>
      </p:sp>
      <p:sp>
        <p:nvSpPr>
          <p:cNvPr id="126978" name="Rectangle 3"/>
          <p:cNvSpPr>
            <a:spLocks noGrp="1"/>
          </p:cNvSpPr>
          <p:nvPr>
            <p:ph type="body" idx="1"/>
          </p:nvPr>
        </p:nvSpPr>
        <p:spPr>
          <a:xfrm>
            <a:off x="0" y="2420938"/>
            <a:ext cx="8964613" cy="4957762"/>
          </a:xfrm>
        </p:spPr>
        <p:txBody>
          <a:bodyPr/>
          <a:lstStyle/>
          <a:p>
            <a:r>
              <a:rPr lang="el-GR" dirty="0" smtClean="0"/>
              <a:t>Εντερικού τύπου </a:t>
            </a:r>
            <a:r>
              <a:rPr lang="el-GR" dirty="0" err="1" smtClean="0"/>
              <a:t>αδενοκαρκίνωμα</a:t>
            </a:r>
            <a:r>
              <a:rPr lang="el-GR" dirty="0" smtClean="0"/>
              <a:t> </a:t>
            </a:r>
            <a:r>
              <a:rPr lang="el-GR" dirty="0" err="1" smtClean="0"/>
              <a:t>παραρρινίων</a:t>
            </a:r>
            <a:endParaRPr lang="el-GR" dirty="0" smtClean="0"/>
          </a:p>
          <a:p>
            <a:r>
              <a:rPr lang="el-GR" dirty="0" smtClean="0"/>
              <a:t>Μη εντερικού τύπου (</a:t>
            </a:r>
            <a:r>
              <a:rPr lang="el-GR" dirty="0" err="1" smtClean="0"/>
              <a:t>οροβλεννώδες</a:t>
            </a:r>
            <a:r>
              <a:rPr lang="el-GR" dirty="0" smtClean="0"/>
              <a:t>) </a:t>
            </a:r>
            <a:r>
              <a:rPr lang="el-GR" dirty="0" err="1" smtClean="0"/>
              <a:t>αδενοκαρκίνωμα</a:t>
            </a:r>
            <a:r>
              <a:rPr lang="el-GR" dirty="0" smtClean="0"/>
              <a:t> </a:t>
            </a:r>
            <a:r>
              <a:rPr lang="el-GR" dirty="0" err="1" smtClean="0"/>
              <a:t>παραρρινίων</a:t>
            </a:r>
            <a:r>
              <a:rPr lang="el-GR" dirty="0" smtClean="0"/>
              <a:t>, χαμηλόβαθμης </a:t>
            </a:r>
            <a:r>
              <a:rPr lang="el-GR" dirty="0" smtClean="0"/>
              <a:t>κακοήθειας</a:t>
            </a:r>
          </a:p>
          <a:p>
            <a:r>
              <a:rPr lang="el-GR" dirty="0" smtClean="0"/>
              <a:t>Μη εντερικού τύπου (</a:t>
            </a:r>
            <a:r>
              <a:rPr lang="el-GR" dirty="0" err="1" smtClean="0"/>
              <a:t>οροβλεννώδες</a:t>
            </a:r>
            <a:r>
              <a:rPr lang="el-GR" dirty="0" smtClean="0"/>
              <a:t>) </a:t>
            </a:r>
            <a:r>
              <a:rPr lang="el-GR" dirty="0" err="1" smtClean="0"/>
              <a:t>αδενοκαρκίνωμα</a:t>
            </a:r>
            <a:r>
              <a:rPr lang="el-GR" dirty="0" smtClean="0"/>
              <a:t> </a:t>
            </a:r>
            <a:r>
              <a:rPr lang="el-GR" dirty="0" err="1" smtClean="0"/>
              <a:t>παραρρινίων</a:t>
            </a:r>
            <a:r>
              <a:rPr lang="el-GR" dirty="0" smtClean="0"/>
              <a:t>, υψηλόβαθμης </a:t>
            </a:r>
            <a:r>
              <a:rPr lang="el-GR" dirty="0" smtClean="0"/>
              <a:t>κακοήθειας</a:t>
            </a:r>
          </a:p>
          <a:p>
            <a:r>
              <a:rPr lang="el-GR" dirty="0" smtClean="0"/>
              <a:t>Ρινοφαρυγγικό </a:t>
            </a:r>
            <a:r>
              <a:rPr lang="el-GR" dirty="0" err="1" smtClean="0"/>
              <a:t>θηλώδες</a:t>
            </a:r>
            <a:r>
              <a:rPr lang="el-GR" dirty="0" smtClean="0"/>
              <a:t> </a:t>
            </a:r>
            <a:r>
              <a:rPr lang="el-GR" dirty="0" err="1" smtClean="0"/>
              <a:t>αδενοκαρκίνωμα</a:t>
            </a:r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6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6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6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6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8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4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620713"/>
          </a:xfrm>
        </p:spPr>
        <p:txBody>
          <a:bodyPr/>
          <a:lstStyle/>
          <a:p>
            <a:r>
              <a:rPr lang="el-GR" sz="3200" smtClean="0"/>
              <a:t>Εντερικού τύπου αδενοκαρκίνωμα παραρρινίων</a:t>
            </a:r>
          </a:p>
        </p:txBody>
      </p:sp>
      <p:sp>
        <p:nvSpPr>
          <p:cNvPr id="132098" name="Rectangle 5"/>
          <p:cNvSpPr>
            <a:spLocks noGrp="1"/>
          </p:cNvSpPr>
          <p:nvPr>
            <p:ph type="body" sz="half" idx="1"/>
          </p:nvPr>
        </p:nvSpPr>
        <p:spPr>
          <a:xfrm>
            <a:off x="0" y="692150"/>
            <a:ext cx="9144000" cy="5048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000" dirty="0" smtClean="0"/>
              <a:t>ΔΔ από </a:t>
            </a:r>
            <a:r>
              <a:rPr lang="el-GR" sz="2000" dirty="0" err="1" smtClean="0"/>
              <a:t>σιελαδενικού</a:t>
            </a:r>
            <a:r>
              <a:rPr lang="el-GR" sz="2000" dirty="0" smtClean="0"/>
              <a:t> τύπου &amp; από μεταστατικά από το ΓΕΣ καρκινώματα</a:t>
            </a:r>
          </a:p>
        </p:txBody>
      </p:sp>
      <p:pic>
        <p:nvPicPr>
          <p:cNvPr id="132099" name="Picture 7" descr="barnesf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557338"/>
            <a:ext cx="3130550" cy="4679950"/>
          </a:xfrm>
        </p:spPr>
      </p:pic>
      <p:pic>
        <p:nvPicPr>
          <p:cNvPr id="132100" name="Picture 8" descr="barnesf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1557338"/>
            <a:ext cx="3106738" cy="469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1" name="Picture 9" descr="barnesf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92813" y="1557338"/>
            <a:ext cx="3151187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4"/>
          <p:cNvSpPr>
            <a:spLocks noGrp="1"/>
          </p:cNvSpPr>
          <p:nvPr>
            <p:ph type="title"/>
          </p:nvPr>
        </p:nvSpPr>
        <p:spPr>
          <a:xfrm>
            <a:off x="539750" y="-171450"/>
            <a:ext cx="8229600" cy="1009650"/>
          </a:xfrm>
        </p:spPr>
        <p:txBody>
          <a:bodyPr/>
          <a:lstStyle/>
          <a:p>
            <a:r>
              <a:rPr lang="el-GR" sz="3200" smtClean="0"/>
              <a:t>Εντερικού τύπου αδενοκαρκίνωμα παραρρινίων</a:t>
            </a:r>
          </a:p>
        </p:txBody>
      </p:sp>
      <p:pic>
        <p:nvPicPr>
          <p:cNvPr id="134146" name="Picture 6" descr="choi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908050"/>
            <a:ext cx="8137525" cy="53530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>
            <a:normAutofit fontScale="90000"/>
          </a:bodyPr>
          <a:lstStyle/>
          <a:p>
            <a:r>
              <a:rPr lang="el-GR" sz="3200" b="1" dirty="0" smtClean="0"/>
              <a:t>Μεταστατικό </a:t>
            </a:r>
            <a:r>
              <a:rPr lang="el-GR" sz="3200" dirty="0" smtClean="0"/>
              <a:t>εντερικού τύπου </a:t>
            </a:r>
            <a:r>
              <a:rPr lang="el-GR" sz="3200" dirty="0" err="1" smtClean="0"/>
              <a:t>αδενοκαρκίνωμα</a:t>
            </a:r>
            <a:r>
              <a:rPr lang="el-GR" sz="3200" dirty="0" smtClean="0"/>
              <a:t> στα </a:t>
            </a:r>
            <a:r>
              <a:rPr lang="el-GR" sz="3200" dirty="0" err="1" smtClean="0"/>
              <a:t>παραρρίνια</a:t>
            </a:r>
            <a:endParaRPr lang="el-GR" sz="3200" dirty="0" smtClean="0"/>
          </a:p>
        </p:txBody>
      </p:sp>
      <p:pic>
        <p:nvPicPr>
          <p:cNvPr id="135170" name="Picture 6" descr="choi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196975"/>
            <a:ext cx="8820150" cy="54657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/>
          <p:cNvSpPr>
            <a:spLocks noGrp="1"/>
          </p:cNvSpPr>
          <p:nvPr>
            <p:ph type="title"/>
          </p:nvPr>
        </p:nvSpPr>
        <p:spPr>
          <a:xfrm>
            <a:off x="0" y="-242888"/>
            <a:ext cx="9144000" cy="863601"/>
          </a:xfrm>
        </p:spPr>
        <p:txBody>
          <a:bodyPr/>
          <a:lstStyle/>
          <a:p>
            <a:r>
              <a:rPr lang="el-GR" sz="1600" b="1" smtClean="0"/>
              <a:t>Μη εντερικού τύπου (οροβλεννώδες) αδενοκαρκίνωμα παραρρινίων, χαμηλόβαθμης κακοήθειας</a:t>
            </a:r>
          </a:p>
        </p:txBody>
      </p:sp>
      <p:pic>
        <p:nvPicPr>
          <p:cNvPr id="136194" name="Picture 4" descr="stelow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57531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weinreb_Fig6a_HTML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 rot="5400000">
            <a:off x="5187031" y="1956713"/>
            <a:ext cx="4556383" cy="3357554"/>
          </a:xfrm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786446" y="3714752"/>
            <a:ext cx="185738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l-GR" b="1" dirty="0"/>
              <a:t>ΔΔ από εντερικού τύπου </a:t>
            </a:r>
            <a:r>
              <a:rPr lang="el-GR" b="1" dirty="0" err="1"/>
              <a:t>αδενοκαρκίνωμα</a:t>
            </a:r>
            <a:r>
              <a:rPr lang="el-GR" b="1" dirty="0"/>
              <a:t> </a:t>
            </a:r>
          </a:p>
          <a:p>
            <a:r>
              <a:rPr lang="el-GR" b="1" dirty="0"/>
              <a:t>και από </a:t>
            </a:r>
            <a:r>
              <a:rPr lang="el-GR" b="1" dirty="0" err="1"/>
              <a:t>σιελαδενικού</a:t>
            </a:r>
            <a:r>
              <a:rPr lang="el-GR" b="1" dirty="0"/>
              <a:t> τύπου όγκους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4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r>
              <a:rPr lang="el-GR" sz="2400" b="1" smtClean="0"/>
              <a:t>Μη εντερικού τύπου (οροβλεννώδες) αδενοκαρκίνωμα παραρρινίων , χαμηλόβαθμης κακοήθειας</a:t>
            </a:r>
          </a:p>
        </p:txBody>
      </p:sp>
      <p:pic>
        <p:nvPicPr>
          <p:cNvPr id="138242" name="Picture 9" descr="choi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836613"/>
            <a:ext cx="8424863" cy="2566987"/>
          </a:xfrm>
        </p:spPr>
      </p:pic>
      <p:pic>
        <p:nvPicPr>
          <p:cNvPr id="138243" name="Picture 10" descr="choi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2124075" y="3573463"/>
            <a:ext cx="4752975" cy="3175000"/>
          </a:xfrm>
        </p:spPr>
      </p:pic>
      <p:sp>
        <p:nvSpPr>
          <p:cNvPr id="138244" name="Rectangle 11"/>
          <p:cNvSpPr>
            <a:spLocks noChangeArrowheads="1"/>
          </p:cNvSpPr>
          <p:nvPr/>
        </p:nvSpPr>
        <p:spPr bwMode="auto">
          <a:xfrm>
            <a:off x="4219575" y="2554288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b="1"/>
              <a:t>CK</a:t>
            </a:r>
            <a:r>
              <a:rPr lang="el-GR" b="1"/>
              <a:t>7</a:t>
            </a:r>
            <a:r>
              <a:rPr lang="el-GR"/>
              <a:t>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048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2800" smtClean="0">
                <a:latin typeface="Arial" charset="0"/>
              </a:rPr>
              <a:t>Δυσπλασία στο βλεννογονικό επιθήλιο του στόματος</a:t>
            </a:r>
          </a:p>
        </p:txBody>
      </p:sp>
      <p:pic>
        <p:nvPicPr>
          <p:cNvPr id="27650" name="Picture 4" descr="speight_Fig1_HTM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04813"/>
            <a:ext cx="4176712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5" descr="speight_Fig2_HTM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404813"/>
            <a:ext cx="4033837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 descr="speight_Fig 3_HTM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429000"/>
            <a:ext cx="4176712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7" descr="speight_Fig4_HTM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3573463"/>
            <a:ext cx="4033837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 - Τίτλος"/>
          <p:cNvSpPr txBox="1">
            <a:spLocks/>
          </p:cNvSpPr>
          <p:nvPr/>
        </p:nvSpPr>
        <p:spPr>
          <a:xfrm>
            <a:off x="4929190" y="3571876"/>
            <a:ext cx="4000528" cy="285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Καρκίνωμα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 situ</a:t>
            </a: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sz="3200" smtClean="0"/>
              <a:t>Μη εντερικού τύπου  αδενοκαρκίνωμα παραρρινίων, υψηλόβαθμης κακοήθειας</a:t>
            </a:r>
            <a:r>
              <a:rPr lang="el-GR" sz="4000" smtClean="0"/>
              <a:t/>
            </a:r>
            <a:br>
              <a:rPr lang="el-GR" sz="4000" smtClean="0"/>
            </a:br>
            <a:endParaRPr lang="el-GR" sz="4000" smtClean="0"/>
          </a:p>
        </p:txBody>
      </p:sp>
      <p:sp>
        <p:nvSpPr>
          <p:cNvPr id="140290" name="Rectangle 5"/>
          <p:cNvSpPr>
            <a:spLocks noGrp="1"/>
          </p:cNvSpPr>
          <p:nvPr>
            <p:ph type="body" sz="half" idx="1"/>
          </p:nvPr>
        </p:nvSpPr>
        <p:spPr>
          <a:xfrm>
            <a:off x="457200" y="1052513"/>
            <a:ext cx="8229600" cy="10810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l-GR" sz="1600" b="1" smtClean="0"/>
              <a:t>ΔΔ από</a:t>
            </a:r>
            <a:r>
              <a:rPr lang="el-GR" sz="2400" smtClean="0"/>
              <a:t> </a:t>
            </a:r>
            <a:r>
              <a:rPr lang="el-GR" sz="1600" b="1" smtClean="0"/>
              <a:t>μη εντερικού τύπου (οροβλεννώδη) αδενοκαρκινώματα παραρρινίων , χαμηλόβαθμης κακοήθειας,από εντερικού τύπου αδενοκαρκινώματα,από αδιαφοροποίητα καρκινώματα παραρρινίων &amp; από υψηλόβαθμης κακοήθειας  καρκινώματα σιελογόνων πόρων</a:t>
            </a:r>
          </a:p>
        </p:txBody>
      </p:sp>
      <p:pic>
        <p:nvPicPr>
          <p:cNvPr id="140291" name="Picture 7" descr="stelow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619250" y="2060575"/>
            <a:ext cx="6192838" cy="4632325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200" b="1" smtClean="0"/>
              <a:t>Μη εντερικού τύπου  αδενοκαρκίνωμα παραρρινίων, υψηλόβαθμης κακοήθειας</a:t>
            </a:r>
            <a:r>
              <a:rPr lang="el-GR" sz="4000" smtClean="0"/>
              <a:t/>
            </a:r>
            <a:br>
              <a:rPr lang="el-GR" sz="4000" smtClean="0"/>
            </a:br>
            <a:endParaRPr lang="el-GR" sz="4000" smtClean="0"/>
          </a:p>
        </p:txBody>
      </p:sp>
      <p:sp>
        <p:nvSpPr>
          <p:cNvPr id="141314" name="Rectangle 3"/>
          <p:cNvSpPr>
            <a:spLocks noGrp="1"/>
          </p:cNvSpPr>
          <p:nvPr>
            <p:ph type="body" idx="1"/>
          </p:nvPr>
        </p:nvSpPr>
        <p:spPr>
          <a:xfrm>
            <a:off x="0" y="1196975"/>
            <a:ext cx="9144000" cy="5661025"/>
          </a:xfrm>
        </p:spPr>
        <p:txBody>
          <a:bodyPr/>
          <a:lstStyle/>
          <a:p>
            <a:r>
              <a:rPr lang="el-GR" sz="2800" smtClean="0"/>
              <a:t>Δε μπορεί να ενταχθεί στα πλαίσια μιας ειδικής οντότητας διαφοροποιημένης σιελαδενικής νεοπλασίας.</a:t>
            </a:r>
          </a:p>
          <a:p>
            <a:r>
              <a:rPr lang="el-GR" sz="2800" smtClean="0"/>
              <a:t>Δε διαθέτει εντερικό φαινότυπο.</a:t>
            </a:r>
          </a:p>
          <a:p>
            <a:r>
              <a:rPr lang="el-GR" sz="2800" smtClean="0"/>
              <a:t>Εμφανίζει μέτριο έως έντονο κυτταρικό πλειομορφισμό, υψηλή μιτωτική δραστηριότητα και/ ή νέκρωση.</a:t>
            </a:r>
          </a:p>
          <a:p>
            <a:r>
              <a:rPr lang="el-GR" sz="2800" smtClean="0"/>
              <a:t>Δεν έχουν αναγνωριστεί παράγοντες κινδύνου για την ανάπτυξή του.</a:t>
            </a:r>
          </a:p>
          <a:p>
            <a:r>
              <a:rPr lang="el-GR" sz="2800" smtClean="0"/>
              <a:t>Στα ιστολογικά του πρότυπα συγκαταλέγονται το βλαστωματώδες, το αποκρινές, το ογκοκυτταρικό-βλεννώδες &amp; το χαμηλά διαφοροποιημένο-αδιαφοροποίητο.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4"/>
          <p:cNvSpPr>
            <a:spLocks noGrp="1"/>
          </p:cNvSpPr>
          <p:nvPr>
            <p:ph type="title" sz="quarter"/>
          </p:nvPr>
        </p:nvSpPr>
        <p:spPr>
          <a:xfrm>
            <a:off x="0" y="115888"/>
            <a:ext cx="9144000" cy="792162"/>
          </a:xfrm>
        </p:spPr>
        <p:txBody>
          <a:bodyPr>
            <a:normAutofit fontScale="90000"/>
          </a:bodyPr>
          <a:lstStyle/>
          <a:p>
            <a:r>
              <a:rPr lang="el-GR" sz="3600" smtClean="0"/>
              <a:t>Θηλώδες αδενοκαρκίνωμα </a:t>
            </a:r>
            <a:br>
              <a:rPr lang="el-GR" sz="3600" smtClean="0"/>
            </a:br>
            <a:r>
              <a:rPr lang="el-GR" sz="3600" b="1" smtClean="0"/>
              <a:t>ρινοφάρυγγα                          κροταφικού οστού</a:t>
            </a:r>
          </a:p>
        </p:txBody>
      </p:sp>
      <p:pic>
        <p:nvPicPr>
          <p:cNvPr id="142338" name="Picture 9" descr="stelow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052513"/>
            <a:ext cx="1981200" cy="5688012"/>
          </a:xfrm>
        </p:spPr>
      </p:pic>
      <p:pic>
        <p:nvPicPr>
          <p:cNvPr id="142339" name="Picture 10" descr="barnesf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2411413" y="1700213"/>
            <a:ext cx="2881312" cy="4464050"/>
          </a:xfrm>
        </p:spPr>
      </p:pic>
      <p:pic>
        <p:nvPicPr>
          <p:cNvPr id="142340" name="Picture 11" descr="barnesf1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5724525" y="1484313"/>
            <a:ext cx="3213100" cy="4824412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>
            <a:normAutofit fontScale="90000"/>
          </a:bodyPr>
          <a:lstStyle/>
          <a:p>
            <a:r>
              <a:rPr lang="el-GR" sz="3600" dirty="0" smtClean="0"/>
              <a:t>Ταξινόμηση </a:t>
            </a:r>
            <a:r>
              <a:rPr lang="el-GR" sz="3600" b="1" dirty="0" err="1" smtClean="0"/>
              <a:t>σιελαδενικών</a:t>
            </a:r>
            <a:r>
              <a:rPr lang="el-GR" sz="3600" dirty="0" smtClean="0"/>
              <a:t> κακοήθων νεοπλασμάτων βάσει της επικινδυνότητάς τους</a:t>
            </a:r>
          </a:p>
        </p:txBody>
      </p:sp>
      <p:sp>
        <p:nvSpPr>
          <p:cNvPr id="155650" name="Rectangle 5"/>
          <p:cNvSpPr>
            <a:spLocks noGrp="1"/>
          </p:cNvSpPr>
          <p:nvPr>
            <p:ph type="body" sz="half" idx="1"/>
          </p:nvPr>
        </p:nvSpPr>
        <p:spPr>
          <a:xfrm>
            <a:off x="0" y="1125538"/>
            <a:ext cx="4495800" cy="5616575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1800" dirty="0" smtClean="0"/>
              <a:t>                 </a:t>
            </a:r>
            <a:r>
              <a:rPr lang="el-GR" sz="1800" b="1" dirty="0" smtClean="0"/>
              <a:t>Χαμηλού κινδύνου</a:t>
            </a:r>
          </a:p>
          <a:p>
            <a:pPr>
              <a:lnSpc>
                <a:spcPct val="80000"/>
              </a:lnSpc>
            </a:pPr>
            <a:r>
              <a:rPr lang="el-GR" sz="1800" dirty="0" err="1" smtClean="0"/>
              <a:t>Αδενοκυψελιδικό</a:t>
            </a:r>
            <a:r>
              <a:rPr lang="el-GR" sz="1800" dirty="0" smtClean="0"/>
              <a:t> καρκίνωμα</a:t>
            </a:r>
          </a:p>
          <a:p>
            <a:pPr>
              <a:lnSpc>
                <a:spcPct val="80000"/>
              </a:lnSpc>
            </a:pP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Χαμηλόβαθμης κακοήθειας </a:t>
            </a:r>
            <a:r>
              <a:rPr lang="el-G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βλεννοεπιδερμοειδές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καρκίνωμα</a:t>
            </a:r>
          </a:p>
          <a:p>
            <a:pPr>
              <a:lnSpc>
                <a:spcPct val="80000"/>
              </a:lnSpc>
            </a:pPr>
            <a:r>
              <a:rPr lang="el-GR" sz="1800" dirty="0" smtClean="0"/>
              <a:t>Επιθηλιακό-</a:t>
            </a:r>
            <a:r>
              <a:rPr lang="el-GR" sz="1800" dirty="0" err="1" smtClean="0"/>
              <a:t>μυοεπιθηλιακό</a:t>
            </a:r>
            <a:r>
              <a:rPr lang="el-GR" sz="1800" dirty="0" smtClean="0"/>
              <a:t> καρκίνωμα</a:t>
            </a:r>
          </a:p>
          <a:p>
            <a:pPr>
              <a:lnSpc>
                <a:spcPct val="80000"/>
              </a:lnSpc>
            </a:pPr>
            <a:r>
              <a:rPr lang="el-GR" sz="1800" dirty="0" smtClean="0"/>
              <a:t>Πολύμορφο </a:t>
            </a:r>
            <a:r>
              <a:rPr lang="el-GR" sz="1800" dirty="0" err="1" smtClean="0"/>
              <a:t>αδενοκαρκίνωμα</a:t>
            </a:r>
            <a:r>
              <a:rPr lang="el-GR" sz="1800" dirty="0" smtClean="0"/>
              <a:t> </a:t>
            </a:r>
            <a:r>
              <a:rPr lang="en-US" sz="1800" dirty="0" smtClean="0"/>
              <a:t>(</a:t>
            </a:r>
            <a:r>
              <a:rPr lang="el-GR" sz="1800" dirty="0" smtClean="0"/>
              <a:t>χαμηλόβαθμης κακοήθειας</a:t>
            </a:r>
            <a:r>
              <a:rPr lang="en-US" sz="1800" dirty="0" smtClean="0"/>
              <a:t>)</a:t>
            </a:r>
            <a:endParaRPr lang="el-GR" sz="1800" dirty="0" smtClean="0"/>
          </a:p>
          <a:p>
            <a:pPr>
              <a:lnSpc>
                <a:spcPct val="80000"/>
              </a:lnSpc>
            </a:pPr>
            <a:r>
              <a:rPr lang="el-GR" sz="1800" dirty="0" err="1" smtClean="0"/>
              <a:t>Διαυγοκυταρικό</a:t>
            </a:r>
            <a:r>
              <a:rPr lang="el-GR" sz="1800" dirty="0" smtClean="0"/>
              <a:t> </a:t>
            </a:r>
            <a:r>
              <a:rPr lang="el-GR" sz="1800" dirty="0" smtClean="0"/>
              <a:t>καρκίνωμα</a:t>
            </a:r>
          </a:p>
          <a:p>
            <a:pPr>
              <a:lnSpc>
                <a:spcPct val="80000"/>
              </a:lnSpc>
            </a:pPr>
            <a:r>
              <a:rPr lang="el-GR" sz="1800" dirty="0" err="1" smtClean="0"/>
              <a:t>Αδενοκαρκίνωμα</a:t>
            </a:r>
            <a:r>
              <a:rPr lang="el-GR" sz="1800" dirty="0" smtClean="0"/>
              <a:t> από κύτταρα βασικού τύπου</a:t>
            </a:r>
          </a:p>
          <a:p>
            <a:pPr>
              <a:lnSpc>
                <a:spcPct val="80000"/>
              </a:lnSpc>
            </a:pPr>
            <a:r>
              <a:rPr lang="el-GR" sz="1800" dirty="0" smtClean="0"/>
              <a:t>Χαμηλόβαθμης κακοήθειας καρκίνωμα σιελογόνων πόρων</a:t>
            </a:r>
          </a:p>
          <a:p>
            <a:pPr>
              <a:lnSpc>
                <a:spcPct val="80000"/>
              </a:lnSpc>
            </a:pPr>
            <a:r>
              <a:rPr lang="el-GR" sz="1800" dirty="0" err="1" smtClean="0"/>
              <a:t>Μυοεπιθηλιακό</a:t>
            </a:r>
            <a:r>
              <a:rPr lang="el-GR" sz="1800" dirty="0" smtClean="0"/>
              <a:t> καρκίνωμα</a:t>
            </a:r>
          </a:p>
          <a:p>
            <a:pPr>
              <a:lnSpc>
                <a:spcPct val="80000"/>
              </a:lnSpc>
            </a:pPr>
            <a:r>
              <a:rPr lang="el-GR" sz="1800" dirty="0" err="1" smtClean="0"/>
              <a:t>Ογκοκυτταρικό</a:t>
            </a:r>
            <a:r>
              <a:rPr lang="el-GR" sz="1800" dirty="0" smtClean="0"/>
              <a:t> καρκίνωμα</a:t>
            </a:r>
          </a:p>
          <a:p>
            <a:pPr>
              <a:lnSpc>
                <a:spcPct val="80000"/>
              </a:lnSpc>
            </a:pP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Καρκίνωμα σε έδαφος πλειόμορφου αδενώματος (</a:t>
            </a:r>
            <a:r>
              <a:rPr lang="el-G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ενδοκαψικό,ελάχιστα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διηθητικό ή με χαμηλόβαθμη κακοήθεια)</a:t>
            </a:r>
          </a:p>
          <a:p>
            <a:pPr>
              <a:lnSpc>
                <a:spcPct val="80000"/>
              </a:lnSpc>
            </a:pPr>
            <a:r>
              <a:rPr lang="el-GR" sz="1800" dirty="0" err="1" smtClean="0"/>
              <a:t>Σιελοβλάστωμα</a:t>
            </a:r>
            <a:endParaRPr lang="el-GR" sz="1800" dirty="0" smtClean="0"/>
          </a:p>
          <a:p>
            <a:pPr>
              <a:lnSpc>
                <a:spcPct val="80000"/>
              </a:lnSpc>
            </a:pPr>
            <a:r>
              <a:rPr lang="el-GR" sz="1800" dirty="0" err="1" smtClean="0"/>
              <a:t>Αδενοκαρκίνωμα</a:t>
            </a:r>
            <a:r>
              <a:rPr lang="el-GR" sz="1800" dirty="0" smtClean="0"/>
              <a:t> μη περαιτέρω τυποποιούμενο και </a:t>
            </a:r>
            <a:r>
              <a:rPr lang="el-GR" sz="1800" dirty="0" err="1" smtClean="0"/>
              <a:t>κυσταδενοκαρκίνωμα</a:t>
            </a:r>
            <a:r>
              <a:rPr lang="el-GR" sz="1800" dirty="0" smtClean="0"/>
              <a:t>, χαμηλόβαθμης κακοήθειας.</a:t>
            </a:r>
          </a:p>
          <a:p>
            <a:pPr>
              <a:lnSpc>
                <a:spcPct val="80000"/>
              </a:lnSpc>
            </a:pPr>
            <a:endParaRPr lang="el-GR" sz="1800" dirty="0" smtClean="0"/>
          </a:p>
        </p:txBody>
      </p:sp>
      <p:sp>
        <p:nvSpPr>
          <p:cNvPr id="155651" name="Rectangle 6"/>
          <p:cNvSpPr>
            <a:spLocks noGrp="1"/>
          </p:cNvSpPr>
          <p:nvPr>
            <p:ph type="body" sz="half" idx="2"/>
          </p:nvPr>
        </p:nvSpPr>
        <p:spPr>
          <a:xfrm>
            <a:off x="4648200" y="1125538"/>
            <a:ext cx="4495800" cy="5616575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el-GR" sz="1800" dirty="0" smtClean="0"/>
              <a:t>                   </a:t>
            </a:r>
            <a:r>
              <a:rPr lang="el-GR" sz="1800" b="1" dirty="0" smtClean="0"/>
              <a:t>Υψηλού κινδύνου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l-GR" sz="1800" b="1" dirty="0" smtClean="0"/>
          </a:p>
          <a:p>
            <a:pPr>
              <a:lnSpc>
                <a:spcPct val="80000"/>
              </a:lnSpc>
            </a:pPr>
            <a:r>
              <a:rPr lang="el-GR" sz="1800" dirty="0" smtClean="0"/>
              <a:t>Σμηγματογόνο καρκίνωμα και </a:t>
            </a:r>
            <a:r>
              <a:rPr lang="el-GR" sz="1800" dirty="0" err="1" smtClean="0"/>
              <a:t>λεμφαδενοκαρκίνωμα</a:t>
            </a:r>
            <a:endParaRPr lang="el-GR" sz="1800" dirty="0" smtClean="0"/>
          </a:p>
          <a:p>
            <a:pPr>
              <a:lnSpc>
                <a:spcPct val="80000"/>
              </a:lnSpc>
            </a:pP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Αδενοειδές κυστικό καρκίνωμα</a:t>
            </a:r>
          </a:p>
          <a:p>
            <a:pPr>
              <a:lnSpc>
                <a:spcPct val="80000"/>
              </a:lnSpc>
            </a:pPr>
            <a:r>
              <a:rPr lang="el-GR" sz="1800" dirty="0" smtClean="0"/>
              <a:t>Βλεννώδες </a:t>
            </a:r>
            <a:r>
              <a:rPr lang="el-GR" sz="1800" dirty="0" err="1" smtClean="0"/>
              <a:t>αδενοκαρκίνωμα</a:t>
            </a:r>
            <a:endParaRPr lang="el-GR" sz="1800" dirty="0" smtClean="0"/>
          </a:p>
          <a:p>
            <a:pPr>
              <a:lnSpc>
                <a:spcPct val="80000"/>
              </a:lnSpc>
            </a:pPr>
            <a:r>
              <a:rPr lang="el-GR" sz="1800" dirty="0" err="1" smtClean="0"/>
              <a:t>Ακανθοκυτταρικό</a:t>
            </a:r>
            <a:r>
              <a:rPr lang="el-GR" sz="1800" dirty="0" smtClean="0"/>
              <a:t> καρκίνωμα</a:t>
            </a:r>
          </a:p>
          <a:p>
            <a:pPr>
              <a:lnSpc>
                <a:spcPct val="80000"/>
              </a:lnSpc>
            </a:pPr>
            <a:r>
              <a:rPr lang="el-GR" sz="1800" dirty="0" err="1" smtClean="0"/>
              <a:t>Μικροκυτταρικό</a:t>
            </a:r>
            <a:r>
              <a:rPr lang="el-GR" sz="1800" dirty="0" smtClean="0"/>
              <a:t> καρκίνωμα</a:t>
            </a:r>
          </a:p>
          <a:p>
            <a:pPr>
              <a:lnSpc>
                <a:spcPct val="80000"/>
              </a:lnSpc>
            </a:pPr>
            <a:r>
              <a:rPr lang="el-GR" sz="1800" dirty="0" err="1" smtClean="0"/>
              <a:t>Μεγαλοκυτταρικό</a:t>
            </a:r>
            <a:r>
              <a:rPr lang="el-GR" sz="1800" dirty="0" smtClean="0"/>
              <a:t> καρκίνωμα</a:t>
            </a:r>
          </a:p>
          <a:p>
            <a:pPr>
              <a:lnSpc>
                <a:spcPct val="80000"/>
              </a:lnSpc>
            </a:pPr>
            <a:r>
              <a:rPr lang="el-GR" sz="1800" dirty="0" err="1" smtClean="0"/>
              <a:t>Λεμφοεπιθηλιακό</a:t>
            </a:r>
            <a:r>
              <a:rPr lang="el-GR" sz="1800" dirty="0" smtClean="0"/>
              <a:t> καρκίνωμα</a:t>
            </a:r>
          </a:p>
          <a:p>
            <a:pPr>
              <a:lnSpc>
                <a:spcPct val="80000"/>
              </a:lnSpc>
            </a:pPr>
            <a:r>
              <a:rPr lang="el-GR" sz="1800" dirty="0" err="1" smtClean="0"/>
              <a:t>Μεθιστάμενο</a:t>
            </a:r>
            <a:r>
              <a:rPr lang="el-GR" sz="1800" dirty="0" smtClean="0"/>
              <a:t> πλειόμορφο αδένωμα</a:t>
            </a:r>
          </a:p>
          <a:p>
            <a:pPr>
              <a:lnSpc>
                <a:spcPct val="80000"/>
              </a:lnSpc>
            </a:pP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Καρκίνωμα σε έδαφος πλειόμορφου αδενώματος(ευρέως διηθητικό ή υψηλόβαθμης κακοήθειας)</a:t>
            </a:r>
          </a:p>
          <a:p>
            <a:pPr>
              <a:lnSpc>
                <a:spcPct val="80000"/>
              </a:lnSpc>
            </a:pPr>
            <a:r>
              <a:rPr lang="el-GR" sz="1800" dirty="0" err="1" smtClean="0"/>
              <a:t>Καρκινοσάρκωμα</a:t>
            </a:r>
            <a:endParaRPr lang="el-GR" sz="1800" dirty="0" smtClean="0"/>
          </a:p>
          <a:p>
            <a:pPr>
              <a:lnSpc>
                <a:spcPct val="80000"/>
              </a:lnSpc>
            </a:pPr>
            <a:r>
              <a:rPr lang="el-GR" sz="1800" dirty="0" err="1" smtClean="0"/>
              <a:t>Αδενοκαρκίνωμα</a:t>
            </a:r>
            <a:r>
              <a:rPr lang="el-GR" sz="1800" dirty="0" smtClean="0"/>
              <a:t> μη περαιτέρω τυποποιούμενο και </a:t>
            </a:r>
            <a:r>
              <a:rPr lang="el-GR" sz="1800" dirty="0" err="1" smtClean="0"/>
              <a:t>κυσταδενοκαρκίνωμα</a:t>
            </a:r>
            <a:r>
              <a:rPr lang="el-GR" sz="1800" dirty="0" smtClean="0"/>
              <a:t>, </a:t>
            </a:r>
            <a:r>
              <a:rPr lang="el-GR" sz="1800" dirty="0" err="1" smtClean="0"/>
              <a:t>υψηλόλόβαθμης</a:t>
            </a:r>
            <a:r>
              <a:rPr lang="el-GR" sz="1800" dirty="0" smtClean="0"/>
              <a:t> κακοήθειας.</a:t>
            </a:r>
          </a:p>
          <a:p>
            <a:pPr>
              <a:lnSpc>
                <a:spcPct val="80000"/>
              </a:lnSpc>
            </a:pPr>
            <a:endParaRPr lang="el-GR" sz="1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4"/>
          <p:cNvSpPr>
            <a:spLocks noGrp="1"/>
          </p:cNvSpPr>
          <p:nvPr>
            <p:ph type="title"/>
          </p:nvPr>
        </p:nvSpPr>
        <p:spPr>
          <a:xfrm>
            <a:off x="500034" y="-214338"/>
            <a:ext cx="8229600" cy="1643066"/>
          </a:xfrm>
        </p:spPr>
        <p:txBody>
          <a:bodyPr/>
          <a:lstStyle/>
          <a:p>
            <a:r>
              <a:rPr lang="el-GR" dirty="0" err="1" smtClean="0"/>
              <a:t>Σιελαδενικού</a:t>
            </a:r>
            <a:r>
              <a:rPr lang="el-GR" dirty="0" smtClean="0"/>
              <a:t> τύπου νεοπλάσματα</a:t>
            </a:r>
          </a:p>
        </p:txBody>
      </p:sp>
      <p:sp>
        <p:nvSpPr>
          <p:cNvPr id="146434" name="Rectangle 5"/>
          <p:cNvSpPr>
            <a:spLocks noGrp="1"/>
          </p:cNvSpPr>
          <p:nvPr>
            <p:ph type="body" sz="half" idx="1"/>
          </p:nvPr>
        </p:nvSpPr>
        <p:spPr>
          <a:xfrm>
            <a:off x="457200" y="1000108"/>
            <a:ext cx="8229600" cy="2786080"/>
          </a:xfrm>
        </p:spPr>
        <p:txBody>
          <a:bodyPr/>
          <a:lstStyle/>
          <a:p>
            <a:r>
              <a:rPr lang="el-GR" sz="2800" dirty="0" smtClean="0"/>
              <a:t>Το </a:t>
            </a:r>
            <a:r>
              <a:rPr lang="el-GR" sz="2800" dirty="0" err="1" smtClean="0"/>
              <a:t>βλεννοεπιδερμοειδές</a:t>
            </a:r>
            <a:r>
              <a:rPr lang="el-GR" sz="2800" dirty="0" smtClean="0"/>
              <a:t> καρκίνωμα </a:t>
            </a:r>
          </a:p>
          <a:p>
            <a:pPr>
              <a:buFont typeface="Arial" charset="0"/>
              <a:buNone/>
            </a:pPr>
            <a:r>
              <a:rPr lang="el-GR" sz="2800" dirty="0" smtClean="0"/>
              <a:t>             και η διαβάθμιση της κακοήθειάς του.</a:t>
            </a:r>
          </a:p>
          <a:p>
            <a:pPr>
              <a:buFont typeface="Arial" charset="0"/>
              <a:buNone/>
            </a:pPr>
            <a:r>
              <a:rPr lang="el-GR" sz="2800" dirty="0" smtClean="0"/>
              <a:t>Χαμηλόβαθμη                     Υψηλόβαθμη</a:t>
            </a:r>
            <a:endParaRPr lang="en-US" sz="2800" dirty="0" smtClean="0"/>
          </a:p>
          <a:p>
            <a:pPr>
              <a:buFont typeface="Arial" charset="0"/>
              <a:buNone/>
            </a:pPr>
            <a:endParaRPr lang="en-US" sz="2800" dirty="0" smtClean="0"/>
          </a:p>
          <a:p>
            <a:pPr>
              <a:buFont typeface="Arial" charset="0"/>
              <a:buNone/>
            </a:pPr>
            <a:endParaRPr lang="el-GR" sz="2800" dirty="0" smtClean="0"/>
          </a:p>
        </p:txBody>
      </p:sp>
      <p:pic>
        <p:nvPicPr>
          <p:cNvPr id="146435" name="Picture 7" descr="seethala_Fig4_HTM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 rot="5400000">
            <a:off x="5927781" y="2787599"/>
            <a:ext cx="4643471" cy="1354242"/>
          </a:xfrm>
        </p:spPr>
      </p:pic>
      <p:pic>
        <p:nvPicPr>
          <p:cNvPr id="224258" name="Picture 2" descr="http://www.webpathology.com/slides/slides/MucoepidermoidCA2_LowGrad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919410" y="3205372"/>
            <a:ext cx="5053467" cy="3786214"/>
          </a:xfrm>
          <a:prstGeom prst="rect">
            <a:avLst/>
          </a:prstGeom>
          <a:noFill/>
        </p:spPr>
      </p:pic>
      <p:pic>
        <p:nvPicPr>
          <p:cNvPr id="224260" name="Picture 4" descr="http://www.webpathology.com/slides/slides/MucoepidermoidCA4_HiGrad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2830940" y="3241236"/>
            <a:ext cx="5339510" cy="4000527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smtClean="0"/>
              <a:t>Τα πρότυπα-βαθμοί κακοήθειας του αδενοειδούς κυστικού καρκινώματος</a:t>
            </a:r>
          </a:p>
        </p:txBody>
      </p:sp>
      <p:pic>
        <p:nvPicPr>
          <p:cNvPr id="152578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18" y="5214950"/>
            <a:ext cx="5327650" cy="1414462"/>
          </a:xfrm>
        </p:spPr>
      </p:pic>
      <p:pic>
        <p:nvPicPr>
          <p:cNvPr id="218114" name="Picture 2" descr="http://www.webpathology.com/slides/slides/AdenoidCysticCA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14412" y="1500174"/>
            <a:ext cx="5143536" cy="3853696"/>
          </a:xfrm>
          <a:prstGeom prst="rect">
            <a:avLst/>
          </a:prstGeom>
          <a:noFill/>
        </p:spPr>
      </p:pic>
      <p:pic>
        <p:nvPicPr>
          <p:cNvPr id="218116" name="Picture 4" descr="http://www.webpathology.com/slides/slides/AdenoidCysticCA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1500174"/>
            <a:ext cx="5148816" cy="3857652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sz="4000" smtClean="0"/>
              <a:t>Συστάσεις για </a:t>
            </a:r>
            <a:r>
              <a:rPr lang="el-GR" sz="4000" b="1" smtClean="0"/>
              <a:t>διαβάθμιση κακοήθειας</a:t>
            </a:r>
            <a:r>
              <a:rPr lang="el-GR" sz="4000" smtClean="0"/>
              <a:t> αδενοειδούς κυστικού καρκινώματος</a:t>
            </a:r>
          </a:p>
        </p:txBody>
      </p:sp>
      <p:sp>
        <p:nvSpPr>
          <p:cNvPr id="154626" name="Rectangle 3"/>
          <p:cNvSpPr>
            <a:spLocks noGrp="1"/>
          </p:cNvSpPr>
          <p:nvPr>
            <p:ph type="body" idx="1"/>
          </p:nvPr>
        </p:nvSpPr>
        <p:spPr>
          <a:xfrm>
            <a:off x="468313" y="1916113"/>
            <a:ext cx="8229600" cy="4941887"/>
          </a:xfrm>
        </p:spPr>
        <p:txBody>
          <a:bodyPr/>
          <a:lstStyle/>
          <a:p>
            <a:r>
              <a:rPr lang="el-GR" dirty="0" smtClean="0"/>
              <a:t>Ποιο το </a:t>
            </a:r>
            <a:r>
              <a:rPr lang="el-GR" b="1" dirty="0" smtClean="0"/>
              <a:t>κυρίαρχο</a:t>
            </a:r>
            <a:r>
              <a:rPr lang="el-GR" dirty="0" smtClean="0"/>
              <a:t> πρότυπο ανάπτυξης (σωληνώδες, ηθμοειδές ή συμπαγές)</a:t>
            </a:r>
          </a:p>
          <a:p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Εφόσον υπάρχει </a:t>
            </a:r>
            <a:r>
              <a:rPr lang="el-GR" b="1" dirty="0" smtClean="0"/>
              <a:t>συμπαγές</a:t>
            </a:r>
            <a:r>
              <a:rPr lang="el-GR" dirty="0" smtClean="0"/>
              <a:t> συστατικό , πόσο περίπου είναι το </a:t>
            </a:r>
            <a:r>
              <a:rPr lang="el-GR" b="1" dirty="0" smtClean="0"/>
              <a:t>ποσοστό</a:t>
            </a:r>
            <a:r>
              <a:rPr lang="el-GR" dirty="0" smtClean="0"/>
              <a:t> που καταλαμβάνει.</a:t>
            </a:r>
          </a:p>
          <a:p>
            <a:pPr>
              <a:buFont typeface="Arial" charset="0"/>
              <a:buNone/>
            </a:pPr>
            <a:r>
              <a:rPr lang="el-GR" dirty="0" smtClean="0"/>
              <a:t>    Ποσοστό &gt;30% συσχετίζεται με επιθετική συμπεριφορά.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4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54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54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6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975"/>
          </a:xfrm>
        </p:spPr>
        <p:txBody>
          <a:bodyPr>
            <a:normAutofit fontScale="90000"/>
          </a:bodyPr>
          <a:lstStyle/>
          <a:p>
            <a:r>
              <a:rPr lang="el-GR" sz="4000" smtClean="0"/>
              <a:t>Ελάχιστα διηθητικό καρκίνωμα σε έδαφος πλειόμορφου αδενώματος</a:t>
            </a:r>
          </a:p>
        </p:txBody>
      </p:sp>
      <p:sp>
        <p:nvSpPr>
          <p:cNvPr id="151554" name="Rectangle 5"/>
          <p:cNvSpPr>
            <a:spLocks noGrp="1"/>
          </p:cNvSpPr>
          <p:nvPr>
            <p:ph type="body" sz="half" idx="1"/>
          </p:nvPr>
        </p:nvSpPr>
        <p:spPr>
          <a:xfrm>
            <a:off x="0" y="1214422"/>
            <a:ext cx="4643438" cy="5643578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l-GR" sz="2000" dirty="0" smtClean="0"/>
              <a:t>Στα καρκινώματα σε έδαφος πλειόμορφων αδενωμάτων πρέπει να αναφέρονται</a:t>
            </a:r>
            <a:r>
              <a:rPr lang="en-US" sz="2000" dirty="0" smtClean="0"/>
              <a:t>: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l-GR" sz="2000" dirty="0" smtClean="0"/>
              <a:t>ο </a:t>
            </a:r>
            <a:r>
              <a:rPr lang="el-GR" sz="2000" b="1" dirty="0" smtClean="0"/>
              <a:t>ιστολογικός τύπος</a:t>
            </a:r>
            <a:r>
              <a:rPr lang="el-GR" sz="2000" dirty="0" smtClean="0"/>
              <a:t> (επιθηλιακός-</a:t>
            </a:r>
            <a:r>
              <a:rPr lang="el-GR" sz="2000" dirty="0" err="1" smtClean="0"/>
              <a:t>μυοεπιθηλιακό</a:t>
            </a:r>
            <a:r>
              <a:rPr lang="el-GR" sz="2000" dirty="0" smtClean="0"/>
              <a:t>ς) &amp; ο </a:t>
            </a:r>
            <a:r>
              <a:rPr lang="el-GR" sz="2000" b="1" dirty="0" smtClean="0"/>
              <a:t>βαθμός κακοήθειας</a:t>
            </a:r>
            <a:r>
              <a:rPr lang="el-GR" sz="2000" dirty="0" smtClean="0"/>
              <a:t> του καρκινώματος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l-GR" sz="2000" dirty="0" smtClean="0"/>
              <a:t>το </a:t>
            </a:r>
            <a:r>
              <a:rPr lang="el-GR" sz="2000" b="1" dirty="0" smtClean="0"/>
              <a:t>ποσοστό</a:t>
            </a:r>
            <a:r>
              <a:rPr lang="el-GR" sz="2000" dirty="0" smtClean="0"/>
              <a:t> που καταλαμβάνει το καρκίνωμα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l-GR" sz="2000" dirty="0" smtClean="0"/>
              <a:t>το </a:t>
            </a:r>
            <a:r>
              <a:rPr lang="el-GR" sz="2000" b="1" dirty="0" smtClean="0"/>
              <a:t>εύρος διήθησης</a:t>
            </a:r>
            <a:r>
              <a:rPr lang="el-GR" sz="2000" dirty="0" smtClean="0"/>
              <a:t> του καρκινωματώδους συστατικού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l-GR" sz="2000" dirty="0" smtClean="0"/>
              <a:t>     [</a:t>
            </a:r>
            <a:r>
              <a:rPr lang="el-GR" sz="2000" dirty="0" err="1" smtClean="0"/>
              <a:t>ενδοκαψικό,ελάχιστα</a:t>
            </a:r>
            <a:r>
              <a:rPr lang="el-GR" sz="2000" dirty="0" smtClean="0"/>
              <a:t> διηθητικό ( &lt; 1,5 χιλ.), διηθητικό (&gt;1,5 χιλ.)].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000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l-GR" sz="2000" dirty="0" smtClean="0"/>
              <a:t>      Αξίζει  να διερευνηθεί  ο </a:t>
            </a:r>
            <a:r>
              <a:rPr lang="el-GR" sz="2000" dirty="0" err="1" smtClean="0"/>
              <a:t>παθογενετικός</a:t>
            </a:r>
            <a:r>
              <a:rPr lang="el-GR" sz="2000" dirty="0" smtClean="0"/>
              <a:t> </a:t>
            </a:r>
            <a:r>
              <a:rPr lang="el-GR" sz="2000" dirty="0" err="1" smtClean="0"/>
              <a:t>αυτοκρινής</a:t>
            </a:r>
            <a:r>
              <a:rPr lang="el-GR" sz="2000" dirty="0" smtClean="0"/>
              <a:t> ή </a:t>
            </a:r>
            <a:r>
              <a:rPr lang="el-GR" sz="2000" dirty="0" err="1" smtClean="0"/>
              <a:t>παρακρινής</a:t>
            </a:r>
            <a:r>
              <a:rPr lang="el-GR" sz="2000" dirty="0" smtClean="0"/>
              <a:t> ρόλος του άξονα  </a:t>
            </a:r>
            <a:r>
              <a:rPr lang="en-US" sz="2000" dirty="0" smtClean="0"/>
              <a:t>VEGF-C/VEGF-D/flt-4</a:t>
            </a:r>
            <a:r>
              <a:rPr lang="el-GR" sz="2000" dirty="0" smtClean="0"/>
              <a:t> στα πλειόμορφα </a:t>
            </a:r>
            <a:r>
              <a:rPr lang="el-GR" sz="2000" dirty="0" smtClean="0"/>
              <a:t>αδενώματα</a:t>
            </a:r>
            <a:r>
              <a:rPr lang="en-US" sz="2000" dirty="0" smtClean="0"/>
              <a:t>,</a:t>
            </a:r>
            <a:r>
              <a:rPr lang="el-GR" sz="2000" dirty="0" smtClean="0"/>
              <a:t> </a:t>
            </a:r>
            <a:r>
              <a:rPr lang="el-GR" sz="2000" dirty="0" smtClean="0"/>
              <a:t>εν γένει.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l-GR" sz="2000" dirty="0" smtClean="0"/>
              <a:t>      (</a:t>
            </a:r>
            <a:r>
              <a:rPr lang="en-US" sz="2000" dirty="0" err="1" smtClean="0"/>
              <a:t>Tampouris</a:t>
            </a:r>
            <a:r>
              <a:rPr lang="en-US" sz="2000" dirty="0" smtClean="0"/>
              <a:t>  A et al. </a:t>
            </a:r>
            <a:r>
              <a:rPr lang="en-US" sz="2000" dirty="0" err="1" smtClean="0"/>
              <a:t>Pathol</a:t>
            </a:r>
            <a:r>
              <a:rPr lang="en-US" sz="2000" dirty="0" smtClean="0"/>
              <a:t>. Res. </a:t>
            </a:r>
            <a:r>
              <a:rPr lang="en-US" sz="2000" dirty="0" err="1" smtClean="0"/>
              <a:t>Pract</a:t>
            </a:r>
            <a:r>
              <a:rPr lang="en-US" sz="2000" dirty="0" smtClean="0"/>
              <a:t>. </a:t>
            </a:r>
            <a:r>
              <a:rPr lang="en-US" sz="2000" dirty="0" smtClean="0"/>
              <a:t>2012</a:t>
            </a:r>
            <a:r>
              <a:rPr lang="el-GR" sz="2000" dirty="0" smtClean="0"/>
              <a:t>.)</a:t>
            </a:r>
            <a:endParaRPr lang="el-GR" sz="2000" dirty="0" smtClean="0"/>
          </a:p>
        </p:txBody>
      </p:sp>
      <p:pic>
        <p:nvPicPr>
          <p:cNvPr id="151555" name="Picture 7" descr="seethala_Fig1_HTM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43504" y="1357298"/>
            <a:ext cx="3785411" cy="5018107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1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15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b="1" dirty="0" err="1" smtClean="0"/>
              <a:t>Σ</a:t>
            </a:r>
            <a:r>
              <a:rPr lang="el-GR" sz="4000" b="1" dirty="0" err="1" smtClean="0"/>
              <a:t>ιελαδενικό</a:t>
            </a:r>
            <a:r>
              <a:rPr lang="el-GR" sz="4000" b="1" dirty="0" smtClean="0"/>
              <a:t> </a:t>
            </a:r>
            <a:r>
              <a:rPr lang="el-GR" sz="4000" b="1" dirty="0" smtClean="0"/>
              <a:t>καρκίνωμα </a:t>
            </a:r>
            <a:r>
              <a:rPr lang="el-GR" sz="4000" b="1" dirty="0" err="1" smtClean="0"/>
              <a:t>προσομοιάζον</a:t>
            </a:r>
            <a:r>
              <a:rPr lang="el-GR" sz="4000" b="1" dirty="0" smtClean="0"/>
              <a:t> με το εκκριτικό καρκίνωμα του μαστού</a:t>
            </a:r>
          </a:p>
        </p:txBody>
      </p:sp>
      <p:sp>
        <p:nvSpPr>
          <p:cNvPr id="159746" name="Rectangle 9"/>
          <p:cNvSpPr>
            <a:spLocks noGrp="1"/>
          </p:cNvSpPr>
          <p:nvPr>
            <p:ph type="body" sz="half" idx="1"/>
          </p:nvPr>
        </p:nvSpPr>
        <p:spPr>
          <a:xfrm>
            <a:off x="457200" y="2060575"/>
            <a:ext cx="8229600" cy="1725613"/>
          </a:xfrm>
        </p:spPr>
        <p:txBody>
          <a:bodyPr/>
          <a:lstStyle/>
          <a:p>
            <a:r>
              <a:rPr lang="el-GR" sz="2800" smtClean="0"/>
              <a:t>ΔΔ από το αδενοκυψελιδικό καρκίνωμα σιελογόνων</a:t>
            </a:r>
          </a:p>
        </p:txBody>
      </p:sp>
      <p:pic>
        <p:nvPicPr>
          <p:cNvPr id="159747" name="Picture 7" descr="hunt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-107950" y="2852738"/>
            <a:ext cx="9251950" cy="3613150"/>
          </a:xfrm>
        </p:spPr>
      </p:pic>
      <p:sp>
        <p:nvSpPr>
          <p:cNvPr id="159748" name="Rectangle 10"/>
          <p:cNvSpPr>
            <a:spLocks noChangeArrowheads="1"/>
          </p:cNvSpPr>
          <p:nvPr/>
        </p:nvSpPr>
        <p:spPr bwMode="auto">
          <a:xfrm>
            <a:off x="3794125" y="3246438"/>
            <a:ext cx="473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l-GR" b="1"/>
              <a:t>               </a:t>
            </a:r>
            <a:r>
              <a:rPr lang="en-US" b="1"/>
              <a:t>PAS-D  </a:t>
            </a:r>
            <a:r>
              <a:rPr lang="el-GR" b="1"/>
              <a:t>                                   </a:t>
            </a:r>
            <a:r>
              <a:rPr lang="en-US" b="1"/>
              <a:t>S100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9275"/>
          </a:xfrm>
        </p:spPr>
        <p:txBody>
          <a:bodyPr>
            <a:normAutofit fontScale="90000"/>
          </a:bodyPr>
          <a:lstStyle/>
          <a:p>
            <a:r>
              <a:rPr lang="el-GR" sz="4000" smtClean="0"/>
              <a:t>Μεταστάσεις στην κεφαλή – τράχηλο (Ι)</a:t>
            </a:r>
          </a:p>
        </p:txBody>
      </p:sp>
      <p:sp>
        <p:nvSpPr>
          <p:cNvPr id="166914" name="Rectangle 5"/>
          <p:cNvSpPr>
            <a:spLocks noGrp="1"/>
          </p:cNvSpPr>
          <p:nvPr>
            <p:ph type="body" sz="half" idx="1"/>
          </p:nvPr>
        </p:nvSpPr>
        <p:spPr>
          <a:xfrm>
            <a:off x="0" y="692150"/>
            <a:ext cx="4495800" cy="61658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dirty="0" smtClean="0"/>
              <a:t>Ανατομική εντόπιση</a:t>
            </a:r>
          </a:p>
          <a:p>
            <a:pPr>
              <a:lnSpc>
                <a:spcPct val="90000"/>
              </a:lnSpc>
            </a:pPr>
            <a:r>
              <a:rPr lang="el-GR" sz="1800" dirty="0" smtClean="0"/>
              <a:t>Ρινική </a:t>
            </a:r>
            <a:r>
              <a:rPr lang="el-GR" sz="1800" dirty="0" smtClean="0"/>
              <a:t>κοιλότητα-</a:t>
            </a:r>
            <a:r>
              <a:rPr lang="el-GR" sz="1800" dirty="0" err="1" smtClean="0"/>
              <a:t>παραρρίνια</a:t>
            </a:r>
            <a:r>
              <a:rPr lang="en-US" sz="1800" dirty="0" smtClean="0"/>
              <a:t>:</a:t>
            </a:r>
            <a:r>
              <a:rPr lang="el-GR" sz="1800" dirty="0" err="1" smtClean="0"/>
              <a:t>γναθιαίος,σφηνοειδής</a:t>
            </a:r>
            <a:r>
              <a:rPr lang="el-GR" sz="1800" dirty="0" smtClean="0"/>
              <a:t> </a:t>
            </a:r>
            <a:r>
              <a:rPr lang="el-GR" sz="1800" dirty="0" smtClean="0"/>
              <a:t>κόλπος</a:t>
            </a:r>
          </a:p>
          <a:p>
            <a:pPr>
              <a:lnSpc>
                <a:spcPct val="90000"/>
              </a:lnSpc>
            </a:pPr>
            <a:r>
              <a:rPr lang="el-GR" sz="1800" dirty="0" smtClean="0"/>
              <a:t>Κροταφικό οστό </a:t>
            </a:r>
            <a:r>
              <a:rPr lang="en-US" sz="1800" dirty="0" smtClean="0"/>
              <a:t>: </a:t>
            </a:r>
            <a:r>
              <a:rPr lang="el-GR" sz="1800" dirty="0" smtClean="0"/>
              <a:t>λιθοειδής κορυφή</a:t>
            </a:r>
          </a:p>
          <a:p>
            <a:pPr>
              <a:lnSpc>
                <a:spcPct val="90000"/>
              </a:lnSpc>
            </a:pPr>
            <a:r>
              <a:rPr lang="el-GR" sz="1800" dirty="0" smtClean="0"/>
              <a:t>Κάτω γνάθος</a:t>
            </a:r>
            <a:r>
              <a:rPr lang="en-US" sz="1800" dirty="0" smtClean="0"/>
              <a:t>: </a:t>
            </a:r>
            <a:r>
              <a:rPr lang="el-GR" sz="1800" dirty="0" smtClean="0"/>
              <a:t>περιοχή γομφίων</a:t>
            </a:r>
          </a:p>
          <a:p>
            <a:pPr>
              <a:lnSpc>
                <a:spcPct val="90000"/>
              </a:lnSpc>
            </a:pPr>
            <a:endParaRPr lang="el-GR" sz="1800" dirty="0" smtClean="0"/>
          </a:p>
          <a:p>
            <a:pPr>
              <a:lnSpc>
                <a:spcPct val="90000"/>
              </a:lnSpc>
            </a:pPr>
            <a:endParaRPr lang="el-GR" sz="1800" dirty="0" smtClean="0"/>
          </a:p>
          <a:p>
            <a:pPr>
              <a:lnSpc>
                <a:spcPct val="90000"/>
              </a:lnSpc>
            </a:pPr>
            <a:endParaRPr lang="el-GR" sz="1800" dirty="0" smtClean="0"/>
          </a:p>
          <a:p>
            <a:pPr>
              <a:lnSpc>
                <a:spcPct val="90000"/>
              </a:lnSpc>
            </a:pPr>
            <a:r>
              <a:rPr lang="el-GR" sz="1800" dirty="0" smtClean="0"/>
              <a:t>Μαλακά μόρια στόματος </a:t>
            </a:r>
            <a:r>
              <a:rPr lang="en-US" sz="1800" dirty="0" smtClean="0"/>
              <a:t>:</a:t>
            </a:r>
            <a:r>
              <a:rPr lang="el-GR" sz="1800" dirty="0" smtClean="0"/>
              <a:t> ούλα</a:t>
            </a:r>
          </a:p>
          <a:p>
            <a:pPr>
              <a:lnSpc>
                <a:spcPct val="90000"/>
              </a:lnSpc>
            </a:pPr>
            <a:endParaRPr lang="el-GR" sz="1800" dirty="0" smtClean="0"/>
          </a:p>
          <a:p>
            <a:pPr>
              <a:lnSpc>
                <a:spcPct val="90000"/>
              </a:lnSpc>
            </a:pPr>
            <a:endParaRPr lang="el-GR" sz="1800" dirty="0" smtClean="0"/>
          </a:p>
          <a:p>
            <a:pPr>
              <a:lnSpc>
                <a:spcPct val="90000"/>
              </a:lnSpc>
            </a:pPr>
            <a:endParaRPr lang="el-GR" sz="1800" dirty="0" smtClean="0"/>
          </a:p>
          <a:p>
            <a:pPr>
              <a:lnSpc>
                <a:spcPct val="90000"/>
              </a:lnSpc>
            </a:pPr>
            <a:r>
              <a:rPr lang="el-GR" sz="1800" dirty="0" smtClean="0"/>
              <a:t>Θέσεις εξαγωγής γομφίων &amp; προγομφίων κάτω γνάθου</a:t>
            </a:r>
          </a:p>
          <a:p>
            <a:pPr>
              <a:lnSpc>
                <a:spcPct val="90000"/>
              </a:lnSpc>
            </a:pPr>
            <a:endParaRPr lang="el-GR" sz="1800" dirty="0" smtClean="0"/>
          </a:p>
          <a:p>
            <a:pPr>
              <a:lnSpc>
                <a:spcPct val="90000"/>
              </a:lnSpc>
            </a:pPr>
            <a:r>
              <a:rPr lang="el-GR" sz="1800" dirty="0" err="1" smtClean="0"/>
              <a:t>Στοματοφάρυγγας</a:t>
            </a:r>
            <a:r>
              <a:rPr lang="en-US" sz="1800" dirty="0" smtClean="0"/>
              <a:t>: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dirty="0" smtClean="0"/>
              <a:t>      βάση γλώσσας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dirty="0" smtClean="0"/>
              <a:t>      αμυγδαλές</a:t>
            </a:r>
          </a:p>
          <a:p>
            <a:pPr>
              <a:lnSpc>
                <a:spcPct val="90000"/>
              </a:lnSpc>
            </a:pPr>
            <a:endParaRPr lang="el-GR" sz="1800" dirty="0" smtClean="0"/>
          </a:p>
          <a:p>
            <a:pPr>
              <a:lnSpc>
                <a:spcPct val="90000"/>
              </a:lnSpc>
            </a:pPr>
            <a:endParaRPr lang="el-GR" sz="1800" dirty="0" smtClean="0"/>
          </a:p>
          <a:p>
            <a:pPr>
              <a:lnSpc>
                <a:spcPct val="90000"/>
              </a:lnSpc>
            </a:pPr>
            <a:endParaRPr lang="el-GR" sz="1800" dirty="0" smtClean="0"/>
          </a:p>
        </p:txBody>
      </p:sp>
      <p:sp>
        <p:nvSpPr>
          <p:cNvPr id="166915" name="Rectangle 6"/>
          <p:cNvSpPr>
            <a:spLocks noGrp="1"/>
          </p:cNvSpPr>
          <p:nvPr>
            <p:ph type="body" sz="half" idx="2"/>
          </p:nvPr>
        </p:nvSpPr>
        <p:spPr>
          <a:xfrm>
            <a:off x="4648200" y="571480"/>
            <a:ext cx="4495800" cy="628652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dirty="0" smtClean="0"/>
              <a:t>Πρωτοπαθής εστία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dirty="0" smtClean="0"/>
              <a:t>        -Νεφρός</a:t>
            </a:r>
          </a:p>
          <a:p>
            <a:pPr>
              <a:lnSpc>
                <a:spcPct val="90000"/>
              </a:lnSpc>
            </a:pPr>
            <a:endParaRPr lang="el-GR" sz="1800" dirty="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dirty="0" smtClean="0"/>
              <a:t>       -Μαστός, πνεύμονας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dirty="0" smtClean="0"/>
              <a:t>       - Γυναίκες</a:t>
            </a:r>
            <a:r>
              <a:rPr lang="en-US" sz="1800" dirty="0" smtClean="0"/>
              <a:t>: </a:t>
            </a:r>
            <a:r>
              <a:rPr lang="el-GR" sz="1800" dirty="0" smtClean="0"/>
              <a:t>μαστός, επινεφρίδια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dirty="0" smtClean="0"/>
              <a:t>       Άνδρες</a:t>
            </a:r>
            <a:r>
              <a:rPr lang="en-US" sz="1800" dirty="0" smtClean="0"/>
              <a:t>: </a:t>
            </a:r>
            <a:r>
              <a:rPr lang="el-GR" sz="1800" dirty="0" smtClean="0"/>
              <a:t>πνεύμονας, προστάτης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dirty="0" smtClean="0"/>
              <a:t>       1</a:t>
            </a:r>
            <a:r>
              <a:rPr lang="el-GR" sz="1800" baseline="30000" dirty="0" smtClean="0"/>
              <a:t>η</a:t>
            </a:r>
            <a:r>
              <a:rPr lang="el-GR" sz="1800" dirty="0" smtClean="0"/>
              <a:t> δεκαετία ζωής</a:t>
            </a:r>
            <a:r>
              <a:rPr lang="en-US" sz="1800" dirty="0" smtClean="0"/>
              <a:t>: </a:t>
            </a:r>
            <a:r>
              <a:rPr lang="el-GR" sz="1800" dirty="0" err="1" smtClean="0"/>
              <a:t>νευροβλάστωμα</a:t>
            </a:r>
            <a:endParaRPr lang="el-GR" sz="1800" dirty="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dirty="0" smtClean="0"/>
              <a:t>       </a:t>
            </a:r>
            <a:r>
              <a:rPr lang="en-US" sz="1800" dirty="0" smtClean="0"/>
              <a:t>2</a:t>
            </a:r>
            <a:r>
              <a:rPr lang="el-GR" sz="1800" baseline="30000" dirty="0" smtClean="0"/>
              <a:t>η</a:t>
            </a:r>
            <a:r>
              <a:rPr lang="el-GR" sz="1800" dirty="0" smtClean="0"/>
              <a:t> δεκαετία ζωής</a:t>
            </a:r>
            <a:r>
              <a:rPr lang="en-US" sz="1800" dirty="0" smtClean="0"/>
              <a:t>: </a:t>
            </a:r>
            <a:r>
              <a:rPr lang="el-GR" sz="1800" dirty="0" smtClean="0"/>
              <a:t>οστά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l-GR" sz="1800" dirty="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dirty="0" smtClean="0"/>
              <a:t>        -Γυναίκες</a:t>
            </a:r>
            <a:r>
              <a:rPr lang="en-US" sz="1800" dirty="0" smtClean="0"/>
              <a:t>: </a:t>
            </a:r>
            <a:r>
              <a:rPr lang="el-GR" sz="1800" dirty="0" smtClean="0"/>
              <a:t>μαστός, γεννητικό σύστημα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dirty="0" smtClean="0"/>
              <a:t>       Άντρες</a:t>
            </a:r>
            <a:r>
              <a:rPr lang="en-US" sz="1800" dirty="0" smtClean="0"/>
              <a:t>: </a:t>
            </a:r>
            <a:r>
              <a:rPr lang="el-GR" sz="1800" dirty="0" smtClean="0"/>
              <a:t>πνεύμονας, νεφρός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l-GR" sz="1800" dirty="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dirty="0" smtClean="0"/>
              <a:t>        -Πνεύμονας, μαστός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l-GR" sz="1800" dirty="0" smtClean="0"/>
          </a:p>
          <a:p>
            <a:pPr>
              <a:lnSpc>
                <a:spcPct val="90000"/>
              </a:lnSpc>
              <a:buFont typeface="Arial" charset="0"/>
              <a:buNone/>
            </a:pPr>
            <a:endParaRPr lang="el-GR" sz="1800" dirty="0" smtClean="0"/>
          </a:p>
          <a:p>
            <a:pPr>
              <a:lnSpc>
                <a:spcPct val="90000"/>
              </a:lnSpc>
              <a:buFont typeface="Arial" charset="0"/>
              <a:buNone/>
            </a:pPr>
            <a:endParaRPr lang="el-GR" sz="1800" dirty="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dirty="0" smtClean="0"/>
              <a:t>      -Πνεύμονας, νεφρός, μελάνωμα δέρματος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sz="1800" dirty="0" smtClean="0"/>
              <a:t>      -Μελάνωμα </a:t>
            </a:r>
            <a:r>
              <a:rPr lang="el-GR" sz="1800" dirty="0" err="1" smtClean="0"/>
              <a:t>δέρματος,πνεύμονας,μαστός,νεφρός</a:t>
            </a:r>
            <a:endParaRPr lang="el-GR" sz="1800" dirty="0" smtClean="0"/>
          </a:p>
          <a:p>
            <a:pPr>
              <a:lnSpc>
                <a:spcPct val="90000"/>
              </a:lnSpc>
            </a:pPr>
            <a:endParaRPr lang="el-GR" sz="1800" dirty="0" smtClean="0"/>
          </a:p>
          <a:p>
            <a:pPr>
              <a:lnSpc>
                <a:spcPct val="90000"/>
              </a:lnSpc>
            </a:pPr>
            <a:endParaRPr lang="el-GR" sz="1800" dirty="0" smtClean="0"/>
          </a:p>
          <a:p>
            <a:pPr>
              <a:lnSpc>
                <a:spcPct val="90000"/>
              </a:lnSpc>
            </a:pPr>
            <a:endParaRPr lang="el-GR" sz="1800" dirty="0" smtClean="0"/>
          </a:p>
          <a:p>
            <a:pPr>
              <a:lnSpc>
                <a:spcPct val="90000"/>
              </a:lnSpc>
              <a:buFont typeface="Arial" charset="0"/>
              <a:buNone/>
            </a:pPr>
            <a:endParaRPr lang="el-GR" sz="1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3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3200" u="sng" smtClean="0">
                <a:latin typeface="Arial" charset="0"/>
              </a:rPr>
              <a:t>Ιδιαίτερης σημασίας</a:t>
            </a:r>
            <a:r>
              <a:rPr lang="el-GR" sz="3200" smtClean="0">
                <a:latin typeface="Arial" charset="0"/>
              </a:rPr>
              <a:t> μεταβολές αξιολογούμενες στην εκτίμηση της </a:t>
            </a:r>
            <a:r>
              <a:rPr lang="el-GR" sz="3200" b="1" smtClean="0">
                <a:latin typeface="Arial" charset="0"/>
              </a:rPr>
              <a:t>δυσπλασίας</a:t>
            </a:r>
            <a:r>
              <a:rPr lang="el-GR" sz="3200" smtClean="0">
                <a:latin typeface="Arial" charset="0"/>
              </a:rPr>
              <a:t> </a:t>
            </a:r>
            <a:br>
              <a:rPr lang="el-GR" sz="3200" smtClean="0">
                <a:latin typeface="Arial" charset="0"/>
              </a:rPr>
            </a:br>
            <a:r>
              <a:rPr lang="el-GR" sz="3200" smtClean="0">
                <a:latin typeface="Arial" charset="0"/>
              </a:rPr>
              <a:t>του στοματικού βλεννογόνου</a:t>
            </a:r>
          </a:p>
        </p:txBody>
      </p:sp>
      <p:sp>
        <p:nvSpPr>
          <p:cNvPr id="28674" name="Rectangle 5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924425"/>
          </a:xfrm>
        </p:spPr>
        <p:txBody>
          <a:bodyPr/>
          <a:lstStyle/>
          <a:p>
            <a:pPr eaLnBrk="1" hangingPunct="1"/>
            <a:r>
              <a:rPr lang="el-GR" sz="2800" dirty="0" smtClean="0">
                <a:latin typeface="Arial" charset="0"/>
              </a:rPr>
              <a:t>Έντονος κυτταρικός και πυρηνικός </a:t>
            </a:r>
            <a:r>
              <a:rPr lang="el-GR" sz="2800" dirty="0" err="1" smtClean="0">
                <a:latin typeface="Arial" charset="0"/>
              </a:rPr>
              <a:t>πλειομορφισμός</a:t>
            </a:r>
            <a:r>
              <a:rPr lang="el-GR" sz="2800" dirty="0" smtClean="0">
                <a:latin typeface="Arial" charset="0"/>
              </a:rPr>
              <a:t> </a:t>
            </a:r>
          </a:p>
          <a:p>
            <a:pPr eaLnBrk="1" hangingPunct="1"/>
            <a:endParaRPr lang="el-GR" sz="2800" dirty="0" smtClean="0">
              <a:latin typeface="Arial" charset="0"/>
            </a:endParaRPr>
          </a:p>
          <a:p>
            <a:pPr eaLnBrk="1" hangingPunct="1"/>
            <a:r>
              <a:rPr lang="el-GR" sz="2800" dirty="0" smtClean="0">
                <a:latin typeface="Arial" charset="0"/>
              </a:rPr>
              <a:t>Προβάλλουσες βολβώδεις επιθηλιακές καταδύσεις</a:t>
            </a:r>
          </a:p>
          <a:p>
            <a:pPr eaLnBrk="1" hangingPunct="1"/>
            <a:endParaRPr lang="el-GR" sz="2800" dirty="0" smtClean="0">
              <a:latin typeface="Arial" charset="0"/>
            </a:endParaRPr>
          </a:p>
          <a:p>
            <a:pPr eaLnBrk="1" hangingPunct="1"/>
            <a:r>
              <a:rPr lang="el-GR" sz="2800" dirty="0" smtClean="0">
                <a:latin typeface="Arial" charset="0"/>
              </a:rPr>
              <a:t>Άτυπες μιτώσεις</a:t>
            </a:r>
          </a:p>
        </p:txBody>
      </p:sp>
      <p:pic>
        <p:nvPicPr>
          <p:cNvPr id="28675" name="Picture 7" descr="speight_14_Fig5_HTM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716463" y="1484313"/>
            <a:ext cx="4295775" cy="5373687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490537"/>
          </a:xfrm>
        </p:spPr>
        <p:txBody>
          <a:bodyPr>
            <a:normAutofit fontScale="90000"/>
          </a:bodyPr>
          <a:lstStyle/>
          <a:p>
            <a:r>
              <a:rPr lang="el-GR" sz="4000" smtClean="0"/>
              <a:t>Μεταστάσεις στην κεφαλή – τράχηλο (ΙΙ)</a:t>
            </a:r>
          </a:p>
        </p:txBody>
      </p:sp>
      <p:sp>
        <p:nvSpPr>
          <p:cNvPr id="167938" name="Rectangle 5"/>
          <p:cNvSpPr>
            <a:spLocks noGrp="1"/>
          </p:cNvSpPr>
          <p:nvPr>
            <p:ph type="body" sz="half" idx="1"/>
          </p:nvPr>
        </p:nvSpPr>
        <p:spPr>
          <a:xfrm>
            <a:off x="0" y="981075"/>
            <a:ext cx="4495800" cy="5876925"/>
          </a:xfrm>
        </p:spPr>
        <p:txBody>
          <a:bodyPr/>
          <a:lstStyle/>
          <a:p>
            <a:r>
              <a:rPr lang="el-GR" smtClean="0"/>
              <a:t>Ανατομική εντόπιση</a:t>
            </a:r>
          </a:p>
          <a:p>
            <a:r>
              <a:rPr lang="el-GR" sz="2000" smtClean="0"/>
              <a:t>Ρινοφάρυγγας</a:t>
            </a:r>
          </a:p>
          <a:p>
            <a:r>
              <a:rPr lang="el-GR" sz="2000" smtClean="0"/>
              <a:t>Λάρυγγας </a:t>
            </a:r>
            <a:r>
              <a:rPr lang="en-US" sz="2000" smtClean="0"/>
              <a:t>: </a:t>
            </a:r>
            <a:r>
              <a:rPr lang="el-GR" sz="2000" smtClean="0"/>
              <a:t>επιγλωττίδα</a:t>
            </a:r>
          </a:p>
          <a:p>
            <a:r>
              <a:rPr lang="el-GR" sz="2000" smtClean="0"/>
              <a:t>Τραχεία </a:t>
            </a:r>
          </a:p>
          <a:p>
            <a:r>
              <a:rPr lang="el-GR" sz="2000" smtClean="0"/>
              <a:t>Παρωτίδα</a:t>
            </a:r>
          </a:p>
          <a:p>
            <a:endParaRPr lang="el-GR" sz="2000" smtClean="0"/>
          </a:p>
          <a:p>
            <a:endParaRPr lang="el-GR" sz="2000" smtClean="0"/>
          </a:p>
          <a:p>
            <a:r>
              <a:rPr lang="el-GR" sz="2000" smtClean="0"/>
              <a:t>Υπογνάθιος αδένας</a:t>
            </a:r>
          </a:p>
          <a:p>
            <a:endParaRPr lang="el-GR" sz="2000" smtClean="0"/>
          </a:p>
          <a:p>
            <a:endParaRPr lang="el-GR" sz="2000" smtClean="0"/>
          </a:p>
          <a:p>
            <a:r>
              <a:rPr lang="el-GR" sz="2000" smtClean="0"/>
              <a:t>Δέρμα κρανίου &amp; τραχήλου</a:t>
            </a:r>
          </a:p>
        </p:txBody>
      </p:sp>
      <p:sp>
        <p:nvSpPr>
          <p:cNvPr id="167939" name="Rectangle 6"/>
          <p:cNvSpPr>
            <a:spLocks noGrp="1"/>
          </p:cNvSpPr>
          <p:nvPr>
            <p:ph type="body" sz="half" idx="2"/>
          </p:nvPr>
        </p:nvSpPr>
        <p:spPr>
          <a:xfrm>
            <a:off x="4648200" y="981075"/>
            <a:ext cx="4495800" cy="5876925"/>
          </a:xfrm>
        </p:spPr>
        <p:txBody>
          <a:bodyPr/>
          <a:lstStyle/>
          <a:p>
            <a:r>
              <a:rPr lang="el-GR" smtClean="0"/>
              <a:t>Πρωτοπαθής εστία</a:t>
            </a:r>
          </a:p>
          <a:p>
            <a:r>
              <a:rPr lang="el-GR" sz="2000" smtClean="0"/>
              <a:t>Μελάνωμα, νεφρός</a:t>
            </a:r>
            <a:endParaRPr lang="en-US" sz="2000" smtClean="0"/>
          </a:p>
          <a:p>
            <a:r>
              <a:rPr lang="en-US" sz="2000" smtClean="0"/>
              <a:t>M</a:t>
            </a:r>
            <a:r>
              <a:rPr lang="el-GR" sz="2000" smtClean="0"/>
              <a:t>ελάνωμα, νεφρός</a:t>
            </a:r>
          </a:p>
          <a:p>
            <a:r>
              <a:rPr lang="el-GR" sz="2000" smtClean="0"/>
              <a:t>Μαστός, κόλον</a:t>
            </a:r>
          </a:p>
          <a:p>
            <a:r>
              <a:rPr lang="el-GR" sz="2000" smtClean="0"/>
              <a:t>Δέρμα κεφαλής-τραχήλου(ακανθοκυτταρικά καρκινώματα,μελανώματα)</a:t>
            </a:r>
          </a:p>
          <a:p>
            <a:r>
              <a:rPr lang="el-GR" sz="2000" smtClean="0"/>
              <a:t>Όγκοι κάτωθεν της κλείδας</a:t>
            </a:r>
            <a:r>
              <a:rPr lang="en-US" sz="2000" smtClean="0"/>
              <a:t>: </a:t>
            </a:r>
            <a:r>
              <a:rPr lang="el-GR" sz="2000" smtClean="0"/>
              <a:t>μαστός, νεφρός,  πνεύμονας</a:t>
            </a:r>
          </a:p>
          <a:p>
            <a:endParaRPr lang="el-GR" sz="2000" smtClean="0"/>
          </a:p>
          <a:p>
            <a:endParaRPr lang="el-GR" sz="2000" smtClean="0"/>
          </a:p>
          <a:p>
            <a:r>
              <a:rPr lang="el-GR" sz="2000" smtClean="0"/>
              <a:t>Μελάνωμα, μαστός, πνεύμονας,</a:t>
            </a:r>
          </a:p>
          <a:p>
            <a:pPr>
              <a:buFont typeface="Arial" charset="0"/>
              <a:buNone/>
            </a:pPr>
            <a:r>
              <a:rPr lang="el-GR" sz="2000" smtClean="0"/>
              <a:t>      νεφρός</a:t>
            </a:r>
          </a:p>
          <a:p>
            <a:endParaRPr lang="el-GR" sz="2000" smtClean="0"/>
          </a:p>
          <a:p>
            <a:endParaRPr lang="el-GR" sz="2000" smtClean="0"/>
          </a:p>
          <a:p>
            <a:pPr>
              <a:buFont typeface="Arial" charset="0"/>
              <a:buNone/>
            </a:pPr>
            <a:endParaRPr lang="el-GR" sz="2000" smtClean="0"/>
          </a:p>
          <a:p>
            <a:endParaRPr lang="el-GR" sz="2000" smtClean="0"/>
          </a:p>
          <a:p>
            <a:endParaRPr lang="el-GR" sz="2000" smtClean="0"/>
          </a:p>
          <a:p>
            <a:pPr>
              <a:buFont typeface="Arial" charset="0"/>
              <a:buNone/>
            </a:pPr>
            <a:endParaRPr lang="en-US" sz="2000" smtClean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sz="2000" smtClean="0"/>
          </a:p>
          <a:p>
            <a:endParaRPr lang="en-US" sz="20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http://www.themarshallgallery.com/wp-content/gallery/tinyan-chan/maple-and-birch-in-autumn-36-x-48-oil-on-canv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603283" cy="635798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4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4000" dirty="0" err="1" smtClean="0">
                <a:latin typeface="Arial" charset="0"/>
              </a:rPr>
              <a:t>Ατυπία</a:t>
            </a:r>
            <a:r>
              <a:rPr lang="el-GR" sz="4000" dirty="0" smtClean="0">
                <a:latin typeface="Arial" charset="0"/>
              </a:rPr>
              <a:t> ιογενούς αιτιολογίας.</a:t>
            </a:r>
            <a:br>
              <a:rPr lang="el-GR" sz="4000" dirty="0" smtClean="0">
                <a:latin typeface="Arial" charset="0"/>
              </a:rPr>
            </a:br>
            <a:r>
              <a:rPr lang="el-GR" sz="4000" dirty="0" err="1" smtClean="0">
                <a:latin typeface="Arial" charset="0"/>
              </a:rPr>
              <a:t>Διαφοροδιάγνωση</a:t>
            </a:r>
            <a:r>
              <a:rPr lang="el-GR" sz="4000" dirty="0" smtClean="0">
                <a:latin typeface="Arial" charset="0"/>
              </a:rPr>
              <a:t> από </a:t>
            </a:r>
            <a:r>
              <a:rPr lang="el-GR" sz="4000" dirty="0" smtClean="0">
                <a:latin typeface="Arial" charset="0"/>
              </a:rPr>
              <a:t>δυσπλασία.</a:t>
            </a:r>
            <a:endParaRPr lang="el-GR" sz="4000" dirty="0" smtClean="0">
              <a:latin typeface="Arial" charset="0"/>
            </a:endParaRPr>
          </a:p>
        </p:txBody>
      </p:sp>
      <p:pic>
        <p:nvPicPr>
          <p:cNvPr id="30722" name="Picture 4" descr="speight_Fig8_HTM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412875"/>
            <a:ext cx="6624637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1" grpId="0"/>
    </p:bldLst>
  </p:timing>
</p:sld>
</file>

<file path=ppt/theme/theme1.xml><?xml version="1.0" encoding="utf-8"?>
<a:theme xmlns:a="http://schemas.openxmlformats.org/drawingml/2006/main" name="Θέμα του Office">
  <a:themeElements>
    <a:clrScheme name="Προσαρμοσμένος 1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92D050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2968</Words>
  <Application>Microsoft Office PowerPoint</Application>
  <PresentationFormat>Προβολή στην οθόνη (4:3)</PresentationFormat>
  <Paragraphs>440</Paragraphs>
  <Slides>81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81</vt:i4>
      </vt:variant>
    </vt:vector>
  </HeadingPairs>
  <TitlesOfParts>
    <vt:vector size="82" baseType="lpstr">
      <vt:lpstr>Θέμα του Office</vt:lpstr>
      <vt:lpstr>Διαφάνεια 1</vt:lpstr>
      <vt:lpstr>Δήλωση απουσίας οφέλους </vt:lpstr>
      <vt:lpstr>Διαφάνεια 3</vt:lpstr>
      <vt:lpstr>Κυτταρική δυσπλασία στην ανώτερη αεροπεπτική οδό </vt:lpstr>
      <vt:lpstr>Διαφάνεια 5</vt:lpstr>
      <vt:lpstr>ΠΛΑΚΕΣ ΣΤΟΜΑΤΙΚΟΥ ΒΛΕΝΝΟΓΟΝΟΥ </vt:lpstr>
      <vt:lpstr>Δυσπλασία στο βλεννογονικό επιθήλιο του στόματος</vt:lpstr>
      <vt:lpstr>Ιδιαίτερης σημασίας μεταβολές αξιολογούμενες στην εκτίμηση της δυσπλασίας  του στοματικού βλεννογόνου</vt:lpstr>
      <vt:lpstr>Ατυπία ιογενούς αιτιολογίας. Διαφοροδιάγνωση από δυσπλασία.</vt:lpstr>
      <vt:lpstr>ΑΚΑΝΘΩΔΕΙΣ ΕΝΔΟΕΠΙΘΗΛΙΑΚΕΣ ΑΛΛΟΙΩΣΕΙΣ ΛΑΡΥΓΓΑ  ΚΟΜΒΙΚΑ ΣΗΜΕΙΑ </vt:lpstr>
      <vt:lpstr>H ENΔΟΕΠΙΘΗΛΙΑΚΗ ΑΝΩΜΑΛΗ ΚΕΡΑΤΙΝΟΠΟΙΗΣΗ ΥΠΟΔΗΛΩΝΕΙ ΚΥΤΤΑΡΙΚΗ ΔΥΣΠΛΑΣΙΑ </vt:lpstr>
      <vt:lpstr>Επικαιροποιημένη ταξινόμηση  της Ljubliana  για τις ακανθώδεις ενδοεπιθηλιακές αλλοιώσεις (SIL) στο βλεννογόνο του λάρυγγα βασιζόμενη σε στατιστικώς σημαντικές διαφορές στην εξέλιξη σε διηθητική κακοήθεια. Καλό επίπεδο συμφωνίας μεταξύ των ιστοπαθολόγων.  </vt:lpstr>
      <vt:lpstr>Κομβικά σημεία επικαιροποιημένης ταξινόμησης  της Ljubliana  για τις ακανθώδεις ενδοεπιθηλιακές αλλοιώσεις (SIL) στο βλεννογόνο του λάρυγγα.</vt:lpstr>
      <vt:lpstr>Διαφάνεια 14</vt:lpstr>
      <vt:lpstr>Επέκταση δυσπλαστικών μεταβολών σε οροβλεννώδεις αδένες – καρκίνωμα in situ. Στις εν λόγω περιπτώσεις, η απογύμνωση του καλυπτηρίου βλεννογονικού επιθηλίου δεν αρκεί θεραπευτικώς. </vt:lpstr>
      <vt:lpstr>ΠΡΩΙΜΑ ΣΤΑΔΙΑ ΚΑΡΚΙΝΟΥ ΤΟΥ ΛΑΡΥΓΓΑ </vt:lpstr>
      <vt:lpstr>Μικροδιηθητικό ΑΚΚ λάρυγγα (διήθηση &lt;0,5 χιλ., απουσία αγγειακών εμβόλων) </vt:lpstr>
      <vt:lpstr>KΑΚΟΗΘΗ ΝΕΟΠΛΑΣΜΑΤΑ ΛΑΡΥΓΓΑ , ΥΠΟΦΑΡΥΓΓΑ &amp; ΤΡΑΧΕΙΑΣ ΑΚΑΝΘΟΚΥΤΤΑΡΙΚΟ ΚΑΡΚΙΝΩΜΑ (ΑΚΚ)  </vt:lpstr>
      <vt:lpstr>(Διηθητικό) συμβατικό ΑΚΚ</vt:lpstr>
      <vt:lpstr>(ΔΙΗΘΗΤΙΚΟ) ΑΚΚ </vt:lpstr>
      <vt:lpstr>Θεραπείες στοχεύουσες τον EGFR</vt:lpstr>
      <vt:lpstr>Μηχανισμοί αντίστασης στην αναστολή του EGFR </vt:lpstr>
      <vt:lpstr>Ενίσχυση του γονιδίου του EGFR με φθορίζοντα in situ υβριδισμό σε ΑΚΚ</vt:lpstr>
      <vt:lpstr>Έντονη ανοσοϊστοθετικότητα  της πρωτείνης του EGFR σε ΑΚΚ αμυγδαλής</vt:lpstr>
      <vt:lpstr>KΑΚΟΗΘΗ ΝΕΟΠΛΑΣΜΑΤΑ ΡΙΝΙΚΗΣ ΚΟΙΛΟΤΗΤΑΣ,ΠΑΡΑΡΡΙΝΙΩΝ  ΚΟΛΠΩΝ  ΚΑΙ ΡΙΝΟΦΑΡΥΓΓΑ   ΑΚΑΝΘΟΚΥΤΤΑΡΙΚΟ ΚΑΡΚΙΝΩΜΑ  (ΑΚΚ)</vt:lpstr>
      <vt:lpstr>Το σχετιζόμενο με τον HPV ακανθοκυτταρικό καρκίνωμα της ανώτερης αεροπεπτικής οδού εμφανίζει τάση για :</vt:lpstr>
      <vt:lpstr>Μορφολογία του σχετιζόμενου με τον HPV ακανθοκυτταρικού  καρκινώματος  της ανώτερης αεροπεπτικής οδού </vt:lpstr>
      <vt:lpstr>Αντιπαραβολή ορισμένων μορφολογικών προτύπων ακανθοκυτταρικού καρκινώματος  συχνά σχετιζομένων  με τον HPV  συγκριτικά με το συμβατικό ακανθοκυτταρικό καρκίνωμα</vt:lpstr>
      <vt:lpstr>Μορφολογία του σχετιζόμενου με τον HPV ακανθοκυτταρικού  καρκινώματος  της ανώτερης αεροπεπτικής οδού</vt:lpstr>
      <vt:lpstr>Παρουσία HPV σε συνδυασμό με εξωφυτική – θηλώδη μορφολογία </vt:lpstr>
      <vt:lpstr>Μέθοδοι ανίχνευσης HPV</vt:lpstr>
      <vt:lpstr>Μορφολογικές υποκατηγορίες ακανθοκυτταρικού καρκινώματος</vt:lpstr>
      <vt:lpstr>Θηλώδες (εξωφυτικό) ακανθοκυτταρικό καρκίνωμα</vt:lpstr>
      <vt:lpstr>Μορφολογικές υποκατηγορίες  ακανθοκυτταρικού καρκινώματος Ακροχορδωνώδες (verrucous) καρκίνωμα</vt:lpstr>
      <vt:lpstr>Ακροχορδωνώδες (verrucous) καρκίνωμα</vt:lpstr>
      <vt:lpstr>Μορφολογικές υποκατηγορίες  ακανθοκυτταρικού καρκινώματος  Αδενοειδές («ακανθολυτικό» ή προσομοιάζον με αγγειοσάρκωμα) ακανθοκυτταρικό καρκίνωμα </vt:lpstr>
      <vt:lpstr>Μορφολογικές υποκατηγορίες  ακανθοκυτταρικού καρκινώματος Ατρακτοκυτταρικό (σαρκωματοειδές) ΑΚΚ</vt:lpstr>
      <vt:lpstr>Ατρακτοκυτταρικό ακανθοκυτταρικό καρκίνωμα</vt:lpstr>
      <vt:lpstr>Ατρακτοκυτταρικό ακανθοκυτταρικό καρκίνωμα</vt:lpstr>
      <vt:lpstr>Ατρακτοκυτταρικό ακανθοκυτταρικό καρκίνωμα</vt:lpstr>
      <vt:lpstr>Διαφοροδιάγνωση βλεννογονικών ατύπων ατρακτοκυτταρικών αλλοιώσεων</vt:lpstr>
      <vt:lpstr>Μορφολογικές υποκατηγορίες  ακανθοκυτταρικού καρκινώματος  Βασικοκυτταροειδές ακανθοκυτταρικό καρκίνωμα</vt:lpstr>
      <vt:lpstr>Βασικοκυτταροειδές ακανθοκυτταρικό καρκίνωμα</vt:lpstr>
      <vt:lpstr>Βασικοκυτταροειδές ακανθοκυτταρικό καρκίνωμα. Διφασική διάταξη.</vt:lpstr>
      <vt:lpstr>KΑΚΟΗΘΗ ΝΕΟΠΛΑΣΜΑΤΑ ΡΙΝΙΚΗΣ ΚΟΙΛΟΤΗΤΑΣ,ΠΑΡΑΡΡΙΝΙΩΝ  ΚΟΛΠΩΝ  ΚΑΙ ΡΙΝΟΦΑΡΥΓΓΑ   ΡΙΝΟΦΑΡΥΓΓΙΚΟ ΚΑΡΚΙΝΩΜΑ </vt:lpstr>
      <vt:lpstr>Μορφολογικές υποκατηγορίες ακανθοκυτταρικού καρκινώματος  Μη κερατινοποιούμενο ρινοφαρυγγικό καρκίνωμα διαφοροποιημένης μορφής</vt:lpstr>
      <vt:lpstr>Μορφολογικές υποκατηγορίες (ακανθοκυτταρικού) καρκινώματος  Μη κερατινοποιούμενο ρινοφαρυγγικό καρκίνωμα αδιαφοροποίητης-λεμφοεπιθηλιωματώδους μορφής                                     με διάχυτη ανάπτυξη</vt:lpstr>
      <vt:lpstr>Αδιαφοροποίητο καρκίνωμα παραρρινίων</vt:lpstr>
      <vt:lpstr>Έντονη και διάχυτη πυρηνική ανίχνευση κωδικοποιημένου RNA (in situ υβριδισμός για ΕΒΕR) σε ρινοφαρυγγικό καρκίνωμα.  Χρήσιμος δείκτης υπολειμματικού ή υποτροπιάζοντος όγκου  μετά ακτινοθεραπεία.</vt:lpstr>
      <vt:lpstr>KΑΚΟΗΘΗ ΝΕΟΠΛΑΣΜΑΤΑ ΡΙΝΙΚΗΣ ΚΟΙΛΟΤΗΤΑΣ,ΠΑΡΑΡΡΙΝΙΩΝ  ΚΟΛΠΩΝ  ΚΑΙ ΡΙΝΟΦΑΡΥΓΓΑ   ΠΡΩΤΟΠΑΘΕΣ ΑΔΙΑΦΟΡΟΠΟΙΗΤΟ ΚΑΡΚΙΝΩΜΑ ΠΑΡΑΡΡΙΝΙΩΝ </vt:lpstr>
      <vt:lpstr>Yποκατηγορίες  ακανθοκυτταρικού καρκινώματος Καρκίνωμα μέσης γραμμής Nut</vt:lpstr>
      <vt:lpstr>Διαφάνεια 52</vt:lpstr>
      <vt:lpstr>Διαφάνεια 53</vt:lpstr>
      <vt:lpstr>Αδαμαντινοβλάστωμα</vt:lpstr>
      <vt:lpstr>Διαφοροδιάγνωση:</vt:lpstr>
      <vt:lpstr>Βασίφιλοι μικροστρογγυλοκυτταρικοί όγκοι Νευροεκτοδερμικής προέλευσης  νεοπλάσματα κεφαλής-τραχήλου.  Ομάδα Ι - Επιθηλιακής προέλευσης: Νευροενδοκρινικά καρκινώματα και σχετικοί όγκοι.</vt:lpstr>
      <vt:lpstr>Βασίφιλοι μικροστρογγυλοκυτταρικοί όγκοι  Νευροεκτοδερμικής προέλευσης  νεοπλάσματα κεφαλής-τραχήλου.  Ομάδα ΙΙ – Νευρικής προέλευσης  οντότητες</vt:lpstr>
      <vt:lpstr> Λοιποί βασίφιλοι μικροστρογγυλοκυτταρικοί όγκοι παραρρινίων</vt:lpstr>
      <vt:lpstr>Διαφάνεια 59</vt:lpstr>
      <vt:lpstr>Nευροενδοκρινικά καρκινώματα </vt:lpstr>
      <vt:lpstr>Μεγαλοκυτταρικό νευροενδοκρινικό καρκίνωμα Αδιαφοροποίητο καρκίνωμα παραρρινίων</vt:lpstr>
      <vt:lpstr>Ανοσοφαινοτυπικός αλγόριθμος διάγνωσης αδιαφοροποίητων όγκων της βάσης του κρανίου </vt:lpstr>
      <vt:lpstr>KΑΚΟΗΘΗ ΝΕΟΠΛΑΣΜΑΤΑ ΡΙΝΙΚΗΣ ΚΟΙΛΟΤΗΤΑΣ,ΠΑΡΑΡΡΙΝΙΩΝ  ΚΟΛΠΩΝ  ΚΑΙ ΡΙΝΟΦΑΡΥΓΓΑ   ΑΔΕΝΟΚΑΡΚΙΝΩΜΑ ΠΑΡΑΡΡΙΝΙΩΝ </vt:lpstr>
      <vt:lpstr>Αδενικής διαφοροποίησης οντότητες  ανώτερης αεροπεπτικής οδού. Ταξινόμηση αδενοκαρκινωμάτων [πλην των σιελαδενικών και των μορφών του ακανθοκυτταρικού (π.χ. του αδενοπλακώδους)] </vt:lpstr>
      <vt:lpstr>Εντερικού τύπου αδενοκαρκίνωμα παραρρινίων</vt:lpstr>
      <vt:lpstr>Εντερικού τύπου αδενοκαρκίνωμα παραρρινίων</vt:lpstr>
      <vt:lpstr>Μεταστατικό εντερικού τύπου αδενοκαρκίνωμα στα παραρρίνια</vt:lpstr>
      <vt:lpstr>Μη εντερικού τύπου (οροβλεννώδες) αδενοκαρκίνωμα παραρρινίων, χαμηλόβαθμης κακοήθειας</vt:lpstr>
      <vt:lpstr>Μη εντερικού τύπου (οροβλεννώδες) αδενοκαρκίνωμα παραρρινίων , χαμηλόβαθμης κακοήθειας</vt:lpstr>
      <vt:lpstr>Μη εντερικού τύπου  αδενοκαρκίνωμα παραρρινίων, υψηλόβαθμης κακοήθειας </vt:lpstr>
      <vt:lpstr>Μη εντερικού τύπου  αδενοκαρκίνωμα παραρρινίων, υψηλόβαθμης κακοήθειας </vt:lpstr>
      <vt:lpstr>Θηλώδες αδενοκαρκίνωμα  ρινοφάρυγγα                          κροταφικού οστού</vt:lpstr>
      <vt:lpstr>Ταξινόμηση σιελαδενικών κακοήθων νεοπλασμάτων βάσει της επικινδυνότητάς τους</vt:lpstr>
      <vt:lpstr>Σιελαδενικού τύπου νεοπλάσματα</vt:lpstr>
      <vt:lpstr>Τα πρότυπα-βαθμοί κακοήθειας του αδενοειδούς κυστικού καρκινώματος</vt:lpstr>
      <vt:lpstr>Συστάσεις για διαβάθμιση κακοήθειας αδενοειδούς κυστικού καρκινώματος</vt:lpstr>
      <vt:lpstr>Ελάχιστα διηθητικό καρκίνωμα σε έδαφος πλειόμορφου αδενώματος</vt:lpstr>
      <vt:lpstr>Σιελαδενικό καρκίνωμα προσομοιάζον με το εκκριτικό καρκίνωμα του μαστού</vt:lpstr>
      <vt:lpstr>Μεταστάσεις στην κεφαλή – τράχηλο (Ι)</vt:lpstr>
      <vt:lpstr>Μεταστάσεις στην κεφαλή – τράχηλο (ΙΙ)</vt:lpstr>
      <vt:lpstr>Διαφάνεια 81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KAV-AGRO</dc:creator>
  <cp:lastModifiedBy>KAV-AGRO</cp:lastModifiedBy>
  <cp:revision>44</cp:revision>
  <dcterms:created xsi:type="dcterms:W3CDTF">2016-10-17T09:27:36Z</dcterms:created>
  <dcterms:modified xsi:type="dcterms:W3CDTF">2016-10-21T09:39:02Z</dcterms:modified>
</cp:coreProperties>
</file>