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94"/>
  </p:normalViewPr>
  <p:slideViewPr>
    <p:cSldViewPr snapToGrid="0" snapToObjects="1">
      <p:cViewPr varScale="1">
        <p:scale>
          <a:sx n="43" d="100"/>
          <a:sy n="43" d="100"/>
        </p:scale>
        <p:origin x="-666" y="-1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Inflammation of gallbladder induced by choleliths, ischemia or substances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Αίτιο του πόνου: διέγερση ινών πόνου από χολολιθους</a:t>
            </a:r>
          </a:p>
          <a:p>
            <a:r>
              <a:t>Η διαφραγματική αναπνοή οξύνει πονο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Αλλοιώσεις στον βλεννογόνο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Ατροφία βλεννογόνου.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Χολ. Κύστη με πύον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Θρόμβωση και αιμορραγία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Εντερική μεταπλασια, βλέπω goblet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Abbreviations: RUQ= Right upper quadrant of the abdomen, LUQ= Left upper quadrant, LLQ= Left lower quadrant, RLQ= Right lower quadrant, LFT= Liver function test, SIRS= Systemic inflammatory response syndrome, ERCP= Endoscopic retrograde cholangiopancreatography, IV= Intravenous, N= Normal, AMA= Anti mitochondrial antibodies, LDH= Lactate dehydrogenase, GI= Gastrointestinal, CXR= Chest X ray, IgA= Immunoglobulin A, IgG= Immunoglobulin G, IgM= Immunoglobulin M, CT= Computed tomography, PMN= Polymorphonuclear cells, ESR= Erythrocyte sedimentation rate, CRP= C-reactive protein, TS= Transferrin saturation, SF= Serum Ferritin, SMA= Superior mesenteric artery, SMV= Superior mesenteric vein, ECG= Electrocardiogram, US = Ultrasound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.mo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Οξεία χολοκυστίτιδα"/>
          <p:cNvSpPr txBox="1">
            <a:spLocks noGrp="1"/>
          </p:cNvSpPr>
          <p:nvPr>
            <p:ph type="title"/>
          </p:nvPr>
        </p:nvSpPr>
        <p:spPr>
          <a:xfrm>
            <a:off x="1206498" y="3332606"/>
            <a:ext cx="21971004" cy="2686704"/>
          </a:xfrm>
          <a:prstGeom prst="rect">
            <a:avLst/>
          </a:prstGeom>
        </p:spPr>
        <p:txBody>
          <a:bodyPr anchor="b"/>
          <a:lstStyle>
            <a:lvl1pPr algn="ctr">
              <a:defRPr sz="11600" spc="-232"/>
            </a:lvl1pPr>
          </a:lstStyle>
          <a:p>
            <a:r>
              <a:t> Οξεία χολοκυστίτιδα</a:t>
            </a:r>
          </a:p>
        </p:txBody>
      </p:sp>
      <p:sp>
        <p:nvSpPr>
          <p:cNvPr id="152" name="Αλέξανδρος Παπαδόπουλος…"/>
          <p:cNvSpPr txBox="1"/>
          <p:nvPr/>
        </p:nvSpPr>
        <p:spPr>
          <a:xfrm>
            <a:off x="1206498" y="11263603"/>
            <a:ext cx="21971003" cy="1212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l" defTabSz="825500">
              <a:defRPr sz="3300" b="1"/>
            </a:pPr>
            <a:r>
              <a:t>Αλέξανδρος Παπαδόπουλος </a:t>
            </a:r>
          </a:p>
          <a:p>
            <a:pPr algn="l" defTabSz="825500">
              <a:defRPr sz="3300" b="1"/>
            </a:pPr>
            <a:r>
              <a:t>Βασίλειος Σιψής</a:t>
            </a:r>
          </a:p>
        </p:txBody>
      </p:sp>
      <p:sp>
        <p:nvSpPr>
          <p:cNvPr id="153" name="Ιατρική σχολή Ε.Κ.Π.Α."/>
          <p:cNvSpPr txBox="1"/>
          <p:nvPr/>
        </p:nvSpPr>
        <p:spPr>
          <a:xfrm>
            <a:off x="18239027" y="11610770"/>
            <a:ext cx="3957815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 b="1"/>
            </a:lvl1pPr>
          </a:lstStyle>
          <a:p>
            <a:r>
              <a:rPr dirty="0" err="1"/>
              <a:t>Ιατρική</a:t>
            </a:r>
            <a:r>
              <a:rPr dirty="0"/>
              <a:t> </a:t>
            </a:r>
            <a:r>
              <a:rPr lang="el-GR" dirty="0" smtClean="0"/>
              <a:t>Σ</a:t>
            </a:r>
            <a:r>
              <a:rPr dirty="0" err="1" smtClean="0"/>
              <a:t>χολή</a:t>
            </a:r>
            <a:r>
              <a:rPr dirty="0" smtClean="0"/>
              <a:t> </a:t>
            </a:r>
            <a:r>
              <a:rPr dirty="0"/>
              <a:t>Ε.Κ.Π.Α.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2021" y="565515"/>
            <a:ext cx="16779958" cy="12584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5672" y="2390754"/>
            <a:ext cx="11912656" cy="8934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4727" y="458160"/>
            <a:ext cx="17554546" cy="13165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000" y="359631"/>
            <a:ext cx="23482000" cy="11794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1420" y="624113"/>
            <a:ext cx="13221160" cy="12467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7038" y="1280736"/>
            <a:ext cx="21589924" cy="11154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Διαφορική διάγνωση"/>
          <p:cNvSpPr txBox="1"/>
          <p:nvPr/>
        </p:nvSpPr>
        <p:spPr>
          <a:xfrm>
            <a:off x="8547004" y="4858960"/>
            <a:ext cx="7289992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500" b="1"/>
            </a:lvl1pPr>
          </a:lstStyle>
          <a:p>
            <a:r>
              <a:t>Διαφορική διάγνωση  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22-03-12 at 2.43.54 PM.png" descr="Screen Shot 2022-03-12 at 2.43.54 PM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9" y="1099801"/>
            <a:ext cx="24384001" cy="10637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Συμπτώματα…"/>
          <p:cNvSpPr txBox="1">
            <a:spLocks noGrp="1"/>
          </p:cNvSpPr>
          <p:nvPr>
            <p:ph type="subTitle" sz="half" idx="1"/>
          </p:nvPr>
        </p:nvSpPr>
        <p:spPr>
          <a:xfrm>
            <a:off x="1206500" y="5314912"/>
            <a:ext cx="21971000" cy="3086176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Συμπτώματα</a:t>
            </a:r>
          </a:p>
          <a:p>
            <a:pPr marL="698500" indent="-698500">
              <a:buSzPct val="123000"/>
              <a:buChar char="•"/>
            </a:pPr>
            <a:r>
              <a:t>Παθολογοανατομικά στοιχεία</a:t>
            </a:r>
          </a:p>
          <a:p>
            <a:pPr marL="698500" indent="-698500">
              <a:buSzPct val="123000"/>
              <a:buChar char="•"/>
            </a:pPr>
            <a:r>
              <a:t>Διαφορική διάγνωση 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Συμπτώματα"/>
          <p:cNvSpPr txBox="1">
            <a:spLocks noGrp="1"/>
          </p:cNvSpPr>
          <p:nvPr>
            <p:ph type="body" sz="half" idx="1"/>
          </p:nvPr>
        </p:nvSpPr>
        <p:spPr>
          <a:xfrm>
            <a:off x="1206500" y="4103106"/>
            <a:ext cx="21971000" cy="3874314"/>
          </a:xfrm>
          <a:prstGeom prst="rect">
            <a:avLst/>
          </a:prstGeom>
        </p:spPr>
        <p:txBody>
          <a:bodyPr/>
          <a:lstStyle/>
          <a:p>
            <a:r>
              <a:t>Συμπτώματα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RPReplay_Final1646420548.mov" descr="RPReplay_Final1646420548.mov"/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1644" y="2918187"/>
            <a:ext cx="10320078" cy="787962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Πόνος…"/>
          <p:cNvSpPr txBox="1"/>
          <p:nvPr/>
        </p:nvSpPr>
        <p:spPr>
          <a:xfrm>
            <a:off x="10882689" y="1505440"/>
            <a:ext cx="12980773" cy="76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6000" b="1"/>
            </a:pPr>
            <a:r>
              <a:t>Πόνος</a:t>
            </a:r>
          </a:p>
          <a:p>
            <a:pPr defTabSz="825500">
              <a:defRPr sz="5500" b="1"/>
            </a:pPr>
            <a:endParaRPr/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Αρχίζει στην δεξιά υποπλευρια χώρα 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Οξύς, ξαφνικός και επίμονος πόνος</a:t>
            </a:r>
          </a:p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Επεκτείνεται στην δεξιά ωμική χώρα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4800"/>
            </a:pPr>
            <a: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Πυρετός και εφίδρωση"/>
          <p:cNvSpPr txBox="1"/>
          <p:nvPr/>
        </p:nvSpPr>
        <p:spPr>
          <a:xfrm>
            <a:off x="7922225" y="1168206"/>
            <a:ext cx="8539550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>
              <a:defRPr sz="3900"/>
            </a:pPr>
            <a:r>
              <a:rPr sz="6000"/>
              <a:t>Πυρετός και εφίδρωση </a:t>
            </a:r>
          </a:p>
        </p:txBody>
      </p:sp>
      <p:pic>
        <p:nvPicPr>
          <p:cNvPr id="167" name="IMG_0021.jpeg" descr="IMG_002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4885" y="4617188"/>
            <a:ext cx="4374231" cy="5015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Ίκτερος"/>
          <p:cNvSpPr txBox="1">
            <a:spLocks noGrp="1"/>
          </p:cNvSpPr>
          <p:nvPr>
            <p:ph type="body" idx="21"/>
          </p:nvPr>
        </p:nvSpPr>
        <p:spPr>
          <a:xfrm>
            <a:off x="8828761" y="900748"/>
            <a:ext cx="6726478" cy="15279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Ίκτερος </a:t>
            </a:r>
          </a:p>
        </p:txBody>
      </p:sp>
      <p:pic>
        <p:nvPicPr>
          <p:cNvPr id="170" name="IMG_0022.jpeg" descr="IMG_002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6651" y="4143473"/>
            <a:ext cx="12370698" cy="6185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Εξόγκωμα στην κοιλιακή χώρα"/>
          <p:cNvSpPr txBox="1"/>
          <p:nvPr/>
        </p:nvSpPr>
        <p:spPr>
          <a:xfrm>
            <a:off x="7716563" y="782113"/>
            <a:ext cx="8950874" cy="152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defTabSz="726440">
              <a:defRPr sz="4840" b="1"/>
            </a:lvl1pPr>
          </a:lstStyle>
          <a:p>
            <a:r>
              <a:t>Εξόγκωμα στην κοιλιακή χώρα </a:t>
            </a:r>
          </a:p>
        </p:txBody>
      </p:sp>
      <p:pic>
        <p:nvPicPr>
          <p:cNvPr id="173" name="IMG_0023.jpeg" descr="IMG_002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6099" y="3902170"/>
            <a:ext cx="9831802" cy="5911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Παθολογοανατομικά στοιχεία"/>
          <p:cNvSpPr txBox="1"/>
          <p:nvPr/>
        </p:nvSpPr>
        <p:spPr>
          <a:xfrm>
            <a:off x="6716331" y="5547569"/>
            <a:ext cx="10951338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5500" b="1"/>
            </a:pPr>
            <a:r>
              <a:rPr sz="6000"/>
              <a:t>Παθολογοανατομικά στοιχεία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Αλλαγές στον βλεννογόνο (καταστροφή, ατροφία, έλκος, υπερπλαστικος, φυσιολογικός)…"/>
          <p:cNvSpPr txBox="1">
            <a:spLocks noGrp="1"/>
          </p:cNvSpPr>
          <p:nvPr>
            <p:ph type="body" idx="1"/>
          </p:nvPr>
        </p:nvSpPr>
        <p:spPr>
          <a:xfrm>
            <a:off x="1680660" y="2756244"/>
            <a:ext cx="21022680" cy="8203512"/>
          </a:xfrm>
          <a:prstGeom prst="rect">
            <a:avLst/>
          </a:prstGeom>
        </p:spPr>
        <p:txBody>
          <a:bodyPr numCol="1" spcCol="38100"/>
          <a:lstStyle/>
          <a:p>
            <a:r>
              <a:rPr dirty="0" err="1"/>
              <a:t>Αλλαγές</a:t>
            </a:r>
            <a:r>
              <a:rPr dirty="0"/>
              <a:t> </a:t>
            </a:r>
            <a:r>
              <a:rPr dirty="0" err="1"/>
              <a:t>στον</a:t>
            </a:r>
            <a:r>
              <a:rPr dirty="0"/>
              <a:t> </a:t>
            </a:r>
            <a:r>
              <a:rPr dirty="0" err="1"/>
              <a:t>βλεννογόνο</a:t>
            </a:r>
            <a:r>
              <a:rPr dirty="0"/>
              <a:t> </a:t>
            </a:r>
            <a:r>
              <a:rPr sz="3900" dirty="0"/>
              <a:t>(</a:t>
            </a:r>
            <a:r>
              <a:rPr sz="3900" dirty="0" err="1"/>
              <a:t>καταστροφή</a:t>
            </a:r>
            <a:r>
              <a:rPr sz="3900" dirty="0"/>
              <a:t>, </a:t>
            </a:r>
            <a:r>
              <a:rPr sz="3900" dirty="0" err="1"/>
              <a:t>ατροφία</a:t>
            </a:r>
            <a:r>
              <a:rPr sz="3900" dirty="0"/>
              <a:t>, </a:t>
            </a:r>
            <a:r>
              <a:rPr sz="3900" dirty="0" err="1"/>
              <a:t>έλκος</a:t>
            </a:r>
            <a:r>
              <a:rPr sz="3900" dirty="0"/>
              <a:t>, </a:t>
            </a:r>
            <a:r>
              <a:rPr sz="3900" dirty="0" err="1" smtClean="0"/>
              <a:t>υπερπλαστικ</a:t>
            </a:r>
            <a:r>
              <a:rPr lang="el-GR" sz="3900" dirty="0" smtClean="0"/>
              <a:t>ό</a:t>
            </a:r>
            <a:r>
              <a:rPr sz="3900" dirty="0" smtClean="0"/>
              <a:t>ς</a:t>
            </a:r>
            <a:r>
              <a:rPr sz="3900" dirty="0"/>
              <a:t>, </a:t>
            </a:r>
            <a:r>
              <a:rPr sz="3900" dirty="0" err="1"/>
              <a:t>φυσιολογικός</a:t>
            </a:r>
            <a:r>
              <a:rPr sz="3900" dirty="0"/>
              <a:t>)</a:t>
            </a:r>
          </a:p>
          <a:p>
            <a:r>
              <a:rPr dirty="0" err="1"/>
              <a:t>Πιθανή</a:t>
            </a:r>
            <a:r>
              <a:rPr dirty="0"/>
              <a:t> </a:t>
            </a:r>
            <a:r>
              <a:rPr dirty="0" err="1"/>
              <a:t>απουσία</a:t>
            </a:r>
            <a:r>
              <a:rPr dirty="0"/>
              <a:t> </a:t>
            </a:r>
            <a:r>
              <a:rPr lang="el-GR" dirty="0" smtClean="0"/>
              <a:t>πολλών </a:t>
            </a:r>
            <a:r>
              <a:rPr dirty="0" err="1" smtClean="0"/>
              <a:t>ουδετερόφιλων</a:t>
            </a:r>
            <a:r>
              <a:rPr dirty="0" smtClean="0"/>
              <a:t> </a:t>
            </a:r>
            <a:r>
              <a:rPr sz="3900" dirty="0"/>
              <a:t>(</a:t>
            </a:r>
            <a:r>
              <a:rPr sz="3900" dirty="0" err="1"/>
              <a:t>όταν</a:t>
            </a:r>
            <a:r>
              <a:rPr sz="3900" dirty="0"/>
              <a:t> </a:t>
            </a:r>
            <a:r>
              <a:rPr sz="3900" dirty="0" err="1"/>
              <a:t>το</a:t>
            </a:r>
            <a:r>
              <a:rPr sz="3900" dirty="0"/>
              <a:t> </a:t>
            </a:r>
            <a:r>
              <a:rPr sz="3900" dirty="0" err="1"/>
              <a:t>αίτιο</a:t>
            </a:r>
            <a:r>
              <a:rPr sz="3900" dirty="0"/>
              <a:t> </a:t>
            </a:r>
            <a:r>
              <a:rPr sz="3900" dirty="0" err="1"/>
              <a:t>είναι</a:t>
            </a:r>
            <a:r>
              <a:rPr sz="3900" dirty="0"/>
              <a:t> η </a:t>
            </a:r>
            <a:r>
              <a:rPr sz="3900" dirty="0" err="1"/>
              <a:t>ισχαιμία</a:t>
            </a:r>
            <a:r>
              <a:rPr sz="3900" dirty="0"/>
              <a:t>)</a:t>
            </a:r>
          </a:p>
          <a:p>
            <a:r>
              <a:rPr dirty="0" err="1"/>
              <a:t>Πιθανή</a:t>
            </a:r>
            <a:r>
              <a:rPr dirty="0"/>
              <a:t> </a:t>
            </a:r>
            <a:r>
              <a:rPr dirty="0" err="1"/>
              <a:t>ύπαρξη</a:t>
            </a:r>
            <a:r>
              <a:rPr dirty="0"/>
              <a:t> </a:t>
            </a:r>
            <a:r>
              <a:rPr dirty="0" err="1"/>
              <a:t>πύου</a:t>
            </a:r>
            <a:r>
              <a:rPr dirty="0"/>
              <a:t> </a:t>
            </a:r>
            <a:r>
              <a:rPr dirty="0" err="1"/>
              <a:t>με</a:t>
            </a:r>
            <a:r>
              <a:rPr dirty="0"/>
              <a:t> </a:t>
            </a:r>
            <a:r>
              <a:rPr dirty="0" err="1"/>
              <a:t>αρκετά</a:t>
            </a:r>
            <a:r>
              <a:rPr dirty="0"/>
              <a:t> </a:t>
            </a:r>
            <a:r>
              <a:rPr dirty="0" err="1" smtClean="0"/>
              <a:t>ουδετερόφιλα</a:t>
            </a:r>
            <a:r>
              <a:rPr lang="el-GR" dirty="0" smtClean="0"/>
              <a:t>.</a:t>
            </a:r>
            <a:r>
              <a:rPr dirty="0" smtClean="0"/>
              <a:t> </a:t>
            </a:r>
            <a:r>
              <a:rPr dirty="0" err="1"/>
              <a:t>Διατεταμένα</a:t>
            </a:r>
            <a:r>
              <a:rPr dirty="0"/>
              <a:t> </a:t>
            </a:r>
            <a:r>
              <a:rPr dirty="0" err="1"/>
              <a:t>τριχοειδή</a:t>
            </a:r>
            <a:r>
              <a:rPr dirty="0"/>
              <a:t> </a:t>
            </a:r>
          </a:p>
          <a:p>
            <a:r>
              <a:rPr dirty="0" err="1"/>
              <a:t>Αγγειακές</a:t>
            </a:r>
            <a:r>
              <a:rPr dirty="0"/>
              <a:t> </a:t>
            </a:r>
            <a:r>
              <a:rPr dirty="0" err="1"/>
              <a:t>αλλαγές</a:t>
            </a:r>
            <a:r>
              <a:rPr dirty="0"/>
              <a:t> </a:t>
            </a:r>
            <a:r>
              <a:rPr sz="3900" dirty="0"/>
              <a:t>(</a:t>
            </a:r>
            <a:r>
              <a:rPr sz="3900" dirty="0" err="1"/>
              <a:t>πχ</a:t>
            </a:r>
            <a:r>
              <a:rPr sz="3900" dirty="0"/>
              <a:t> </a:t>
            </a:r>
            <a:r>
              <a:rPr lang="el-GR" sz="3900" dirty="0" smtClean="0"/>
              <a:t>"</a:t>
            </a:r>
            <a:r>
              <a:rPr sz="3900" dirty="0" err="1" smtClean="0"/>
              <a:t>margination</a:t>
            </a:r>
            <a:r>
              <a:rPr lang="el-GR" sz="3900" dirty="0" smtClean="0"/>
              <a:t>"</a:t>
            </a:r>
            <a:r>
              <a:rPr sz="3900" dirty="0" smtClean="0"/>
              <a:t>, </a:t>
            </a:r>
            <a:r>
              <a:rPr lang="el-GR" sz="3900" dirty="0" err="1" smtClean="0"/>
              <a:t>ύ</a:t>
            </a:r>
            <a:r>
              <a:rPr sz="3900" dirty="0" err="1" smtClean="0"/>
              <a:t>παρξη</a:t>
            </a:r>
            <a:r>
              <a:rPr sz="3900" dirty="0" smtClean="0"/>
              <a:t> </a:t>
            </a:r>
            <a:r>
              <a:rPr sz="3900" dirty="0" err="1"/>
              <a:t>θρομβων</a:t>
            </a:r>
            <a:r>
              <a:rPr sz="3900" dirty="0"/>
              <a:t>, </a:t>
            </a:r>
            <a:r>
              <a:rPr lang="el-GR" sz="3900" dirty="0" err="1" smtClean="0"/>
              <a:t>α</a:t>
            </a:r>
            <a:r>
              <a:rPr sz="3900" dirty="0" err="1" smtClean="0"/>
              <a:t>ιμορραγία</a:t>
            </a:r>
            <a:r>
              <a:rPr sz="3900" dirty="0"/>
              <a:t>, </a:t>
            </a:r>
            <a:r>
              <a:rPr lang="el-GR" sz="3900" dirty="0" err="1" smtClean="0"/>
              <a:t>α</a:t>
            </a:r>
            <a:r>
              <a:rPr sz="3900" dirty="0" err="1" smtClean="0"/>
              <a:t>γγειογένεση</a:t>
            </a:r>
            <a:r>
              <a:rPr sz="3900" dirty="0"/>
              <a:t>)</a:t>
            </a:r>
          </a:p>
          <a:p>
            <a:r>
              <a:rPr dirty="0" err="1" smtClean="0"/>
              <a:t>Μεταπλ</a:t>
            </a:r>
            <a:r>
              <a:rPr lang="el-GR" dirty="0" smtClean="0"/>
              <a:t>α</a:t>
            </a:r>
            <a:r>
              <a:rPr dirty="0" err="1" smtClean="0"/>
              <a:t>στ</a:t>
            </a:r>
            <a:r>
              <a:rPr lang="el-GR" dirty="0" smtClean="0"/>
              <a:t>ι</a:t>
            </a:r>
            <a:r>
              <a:rPr dirty="0" smtClean="0"/>
              <a:t>κ</a:t>
            </a:r>
            <a:r>
              <a:rPr lang="el-GR" dirty="0" smtClean="0"/>
              <a:t>έ</a:t>
            </a:r>
            <a:r>
              <a:rPr dirty="0" smtClean="0"/>
              <a:t>ς </a:t>
            </a:r>
            <a:r>
              <a:rPr lang="el-GR" dirty="0" smtClean="0"/>
              <a:t> </a:t>
            </a:r>
            <a:r>
              <a:rPr dirty="0" err="1" smtClean="0"/>
              <a:t>μεταβολές</a:t>
            </a:r>
            <a:r>
              <a:rPr dirty="0" smtClean="0"/>
              <a:t> </a:t>
            </a:r>
            <a:r>
              <a:rPr sz="3900" dirty="0"/>
              <a:t>(</a:t>
            </a:r>
            <a:r>
              <a:rPr sz="3900" dirty="0" err="1"/>
              <a:t>εντερική</a:t>
            </a:r>
            <a:r>
              <a:rPr sz="3900" dirty="0"/>
              <a:t> </a:t>
            </a:r>
            <a:r>
              <a:rPr sz="3900" dirty="0" err="1" smtClean="0"/>
              <a:t>μεταπλασ</a:t>
            </a:r>
            <a:r>
              <a:rPr lang="el-GR" sz="3900" dirty="0" smtClean="0"/>
              <a:t>ί</a:t>
            </a:r>
            <a:r>
              <a:rPr sz="3900" dirty="0" smtClean="0"/>
              <a:t>α</a:t>
            </a:r>
            <a:r>
              <a:rPr sz="3900" dirty="0"/>
              <a:t>)</a:t>
            </a:r>
          </a:p>
        </p:txBody>
      </p:sp>
      <p:sp>
        <p:nvSpPr>
          <p:cNvPr id="178" name="Παθολογοανατομικά στοιχεία"/>
          <p:cNvSpPr txBox="1"/>
          <p:nvPr/>
        </p:nvSpPr>
        <p:spPr>
          <a:xfrm>
            <a:off x="6716331" y="601719"/>
            <a:ext cx="10951338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defRPr sz="5500" b="1"/>
            </a:pPr>
            <a:r>
              <a:rPr sz="6000"/>
              <a:t>Παθολογοανατομικά στοιχεία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304</Words>
  <Application>Microsoft Office PowerPoint</Application>
  <PresentationFormat>Προσαρμογή</PresentationFormat>
  <Paragraphs>34</Paragraphs>
  <Slides>18</Slides>
  <Notes>8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20_BasicBlack</vt:lpstr>
      <vt:lpstr> Οξεία χολοκυστίτιδα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Οξεία χολοκυστίτιδα</dc:title>
  <dc:creator>User</dc:creator>
  <cp:lastModifiedBy>User</cp:lastModifiedBy>
  <cp:revision>3</cp:revision>
  <dcterms:modified xsi:type="dcterms:W3CDTF">2022-03-12T15:55:57Z</dcterms:modified>
</cp:coreProperties>
</file>