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62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3" r:id="rId19"/>
    <p:sldId id="274" r:id="rId20"/>
    <p:sldId id="279" r:id="rId21"/>
    <p:sldId id="280" r:id="rId22"/>
    <p:sldId id="278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00000"/>
    <a:srgbClr val="DE4F69"/>
    <a:srgbClr val="B97684"/>
    <a:srgbClr val="F8596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9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608"/>
            <a:ext cx="5400600" cy="6853392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296144"/>
          </a:xfrm>
        </p:spPr>
        <p:txBody>
          <a:bodyPr>
            <a:normAutofit/>
          </a:bodyPr>
          <a:lstStyle/>
          <a:p>
            <a:r>
              <a:rPr lang="el-GR" sz="2800" b="1" spc="300" dirty="0" smtClean="0">
                <a:solidFill>
                  <a:srgbClr val="DE4F69"/>
                </a:solidFill>
                <a:latin typeface="Comic Sans MS" panose="030F0702030302020204" pitchFamily="66" charset="0"/>
              </a:rPr>
              <a:t>ΣΧΕΔΙΑΣΜΟΣ-ΕΚΤΕΛΕΣΗ-ΑΞΙΟΛΟΓΗΣΗ </a:t>
            </a:r>
            <a:r>
              <a:rPr lang="en-US" sz="2800" b="1" spc="300" dirty="0" smtClean="0">
                <a:solidFill>
                  <a:srgbClr val="DE4F69"/>
                </a:solidFill>
                <a:latin typeface="Comic Sans MS" panose="030F0702030302020204" pitchFamily="66" charset="0"/>
              </a:rPr>
              <a:t/>
            </a:r>
            <a:br>
              <a:rPr lang="en-US" sz="2800" b="1" spc="300" dirty="0" smtClean="0">
                <a:solidFill>
                  <a:srgbClr val="DE4F69"/>
                </a:solidFill>
                <a:latin typeface="Comic Sans MS" panose="030F0702030302020204" pitchFamily="66" charset="0"/>
              </a:rPr>
            </a:br>
            <a:r>
              <a:rPr lang="el-GR" sz="2800" b="1" spc="300" dirty="0" smtClean="0">
                <a:solidFill>
                  <a:srgbClr val="DE4F69"/>
                </a:solidFill>
                <a:latin typeface="Comic Sans MS" panose="030F0702030302020204" pitchFamily="66" charset="0"/>
              </a:rPr>
              <a:t>της ΔΙΔΑΣΚΑΛΙΑΣ</a:t>
            </a:r>
            <a:endParaRPr lang="el-GR" sz="2800" b="1" spc="300" dirty="0">
              <a:solidFill>
                <a:srgbClr val="DE4F6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143089" y="5229200"/>
            <a:ext cx="5144615" cy="1620776"/>
          </a:xfrm>
        </p:spPr>
        <p:txBody>
          <a:bodyPr>
            <a:normAutofit/>
          </a:bodyPr>
          <a:lstStyle/>
          <a:p>
            <a:pPr algn="r"/>
            <a:r>
              <a:rPr lang="el-GR" sz="2800" b="1" dirty="0" smtClean="0">
                <a:solidFill>
                  <a:srgbClr val="002060"/>
                </a:solidFill>
              </a:rPr>
              <a:t>Ο εκπαιδευτικός ως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r"/>
            <a:r>
              <a:rPr lang="el-GR" sz="2800" b="1" dirty="0" smtClean="0">
                <a:solidFill>
                  <a:srgbClr val="002060"/>
                </a:solidFill>
              </a:rPr>
              <a:t>‘αρχιτέκτονας της διδασκαλίας’</a:t>
            </a:r>
          </a:p>
          <a:p>
            <a:pPr algn="r"/>
            <a:r>
              <a:rPr lang="el-GR" sz="2800" b="1" dirty="0" smtClean="0">
                <a:solidFill>
                  <a:srgbClr val="002060"/>
                </a:solidFill>
              </a:rPr>
              <a:t>«Επιστήμονας» και «Δάσκαλος»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0039" y="4725144"/>
            <a:ext cx="21831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Ιωάννης Ε. Βρεττός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Προετοιμασία της διδασκαλίας</a:t>
            </a:r>
            <a:endParaRPr lang="el-GR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u="sng" dirty="0" smtClean="0"/>
              <a:t>Ο εκπαιδευτικός δεν εστιάζει ‘τόσο’ στον μαθητή</a:t>
            </a:r>
            <a:r>
              <a:rPr lang="el-GR" sz="2800" dirty="0" smtClean="0"/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800" dirty="0" smtClean="0"/>
              <a:t>Οργανωτικά μέτρα: εξασφάλιση διδακτικών μέσων (προβολέας, ταινία κλπ), αίθουσας, πρόσθετου διδακτικού υλικού (υποστηρικτικό περιεχόμενο, πηγές κλπ).</a:t>
            </a:r>
          </a:p>
          <a:p>
            <a:pPr algn="just">
              <a:buNone/>
            </a:pPr>
            <a:r>
              <a:rPr lang="el-GR" sz="2800" dirty="0" smtClean="0"/>
              <a:t>Όμως: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800" dirty="0" smtClean="0"/>
              <a:t>Καλή κατοχή του περιεχομένου διδασκαλίας.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800" dirty="0" smtClean="0"/>
              <a:t>Σωματική-ψυχική και νοητική προετοιμασία εκπαιδευτικού και μαθητών.</a:t>
            </a:r>
            <a:endParaRPr lang="el-G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1090464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Συμμετοχή του μαθητή στον σχεδιασμό της διδασκαλίας</a:t>
            </a:r>
            <a:endParaRPr lang="el-G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dirty="0" smtClean="0"/>
              <a:t>Ηλικία και ωριμότητα των μαθητών</a:t>
            </a:r>
            <a:r>
              <a:rPr lang="en-US" dirty="0" smtClean="0"/>
              <a:t> </a:t>
            </a:r>
            <a:r>
              <a:rPr lang="el-GR" dirty="0" smtClean="0"/>
              <a:t>&gt;</a:t>
            </a:r>
            <a:r>
              <a:rPr lang="en-US" dirty="0" smtClean="0"/>
              <a:t> </a:t>
            </a:r>
            <a:r>
              <a:rPr lang="el-GR" dirty="0" smtClean="0"/>
              <a:t>όχι εκφυλισμός και γελοιοποίηση της προσπάθειας:</a:t>
            </a:r>
          </a:p>
          <a:p>
            <a:pPr algn="just"/>
            <a:r>
              <a:rPr lang="el-GR" dirty="0" smtClean="0"/>
              <a:t>Δύσκολο σε μονόωρα μαθήματα</a:t>
            </a:r>
          </a:p>
          <a:p>
            <a:pPr algn="just"/>
            <a:r>
              <a:rPr lang="el-GR" dirty="0" smtClean="0"/>
              <a:t>Δυνατό έως απαραίτητο σε σχέδια εργασίας</a:t>
            </a:r>
          </a:p>
          <a:p>
            <a:pPr algn="just"/>
            <a:r>
              <a:rPr lang="el-GR" dirty="0" smtClean="0"/>
              <a:t>Απεριόριστες δυνατότητες συμμετοχής σε δραστηριότητες της σχολικής ζωής-άνοιγμα του σχολείου προς την κοινωνία (εορτές, εκδρομές και επισκέψεις κλπ.)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Εταιρική διδασκαλία (</a:t>
            </a:r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team teaching)</a:t>
            </a:r>
            <a:endParaRPr lang="el-GR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l-GR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Από κοινού σχεδιασμός </a:t>
            </a:r>
            <a:r>
              <a:rPr lang="el-GR" dirty="0" smtClean="0"/>
              <a:t>της διδασκαλίας από εκπαιδευτικούς παράλληλων τμημάτων μιας τάξης ενός σχολείου, τους εκπαιδευτικούς ενός σχολείου ή διαφόρων σχολείων.</a:t>
            </a:r>
          </a:p>
          <a:p>
            <a:pPr algn="just"/>
            <a:r>
              <a:rPr lang="el-GR" dirty="0" smtClean="0"/>
              <a:t>Από ριζοσπαστικούς παιδαγωγούς διατυπώνεται το αίτημα της συμμετοχής και των γονέων στον σχεδιασμό της διδασκαλίας με την προοπτική της συνεργασίας σχολείου και οικογένειας. Μπορεί -ίσως- να εντάξει </a:t>
            </a:r>
            <a:r>
              <a:rPr lang="el-GR" dirty="0" smtClean="0"/>
              <a:t> </a:t>
            </a:r>
            <a:r>
              <a:rPr lang="el-GR" dirty="0" smtClean="0"/>
              <a:t>ο εκπαιδευτικός τους γονείς στον μακροπρόθεσμο και μόνον σχεδιασμό. Δεν θα εκχωρήσει στους γονείς ούτε μικρό μέρος της επαγγελματικής του ευθύνης (των επιλογών του).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Ερβαρτιανά (πέντε) στάδια: για την …. ιστορία</a:t>
            </a:r>
            <a:endParaRPr lang="el-GR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l-GR" sz="2800" dirty="0" smtClean="0">
                <a:solidFill>
                  <a:srgbClr val="C00000"/>
                </a:solidFill>
              </a:rPr>
              <a:t>Προπαρασκευή</a:t>
            </a:r>
            <a:r>
              <a:rPr lang="el-GR" sz="2800" dirty="0" smtClean="0"/>
              <a:t> (σημεία επαφής παλαιάς και νέας γνώσης).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800" dirty="0" smtClean="0">
                <a:solidFill>
                  <a:srgbClr val="C00000"/>
                </a:solidFill>
              </a:rPr>
              <a:t>Προσφορά</a:t>
            </a:r>
            <a:r>
              <a:rPr lang="el-GR" sz="2800" dirty="0" smtClean="0"/>
              <a:t> (μεταδίδει το περιεχόμενο της νέας ενότητας).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800" dirty="0" smtClean="0">
                <a:solidFill>
                  <a:srgbClr val="C00000"/>
                </a:solidFill>
              </a:rPr>
              <a:t>Σύνδεση-σύγκριση</a:t>
            </a:r>
            <a:r>
              <a:rPr lang="el-GR" sz="2800" dirty="0" smtClean="0"/>
              <a:t> (συστηματικότερη σύνδεση του νέου με το παλαιό).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800" dirty="0" smtClean="0">
                <a:solidFill>
                  <a:srgbClr val="C00000"/>
                </a:solidFill>
              </a:rPr>
              <a:t>Σύλληψη</a:t>
            </a:r>
            <a:r>
              <a:rPr lang="el-GR" sz="2800" dirty="0" smtClean="0"/>
              <a:t> (ελέγχει αν κατάλαβαν το μάθημα).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800" dirty="0" smtClean="0">
                <a:solidFill>
                  <a:srgbClr val="C00000"/>
                </a:solidFill>
              </a:rPr>
              <a:t>Εφαρμογή</a:t>
            </a:r>
            <a:r>
              <a:rPr lang="el-GR" sz="2800" dirty="0" smtClean="0"/>
              <a:t> (ασκήσεις εμπέδωσης και ορθής εκτέλεσης).</a:t>
            </a:r>
            <a:endParaRPr lang="el-GR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Comic Sans MS" panose="030F0702030302020204" pitchFamily="66" charset="0"/>
              </a:rPr>
              <a:t>Η τριμερής πορεία στην Ελλάδα: για την …… ιστορία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algn="just"/>
            <a:r>
              <a:rPr lang="el-GR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Πρόσκτηση</a:t>
            </a:r>
            <a:r>
              <a:rPr lang="el-GR" dirty="0" smtClean="0"/>
              <a:t> (με διάφορες δραστηριότητες βοηθάει τους μαθητές να αποκτήσουν καλή εικόνα του περιεχομένου διδασκαλίας).</a:t>
            </a:r>
          </a:p>
          <a:p>
            <a:pPr algn="just"/>
            <a:r>
              <a:rPr lang="el-GR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Επεξεργασία</a:t>
            </a:r>
            <a:r>
              <a:rPr lang="el-GR" dirty="0" smtClean="0"/>
              <a:t> (βοηθάει τους μαθητές να εισέλθουν στην ουσία των νέων γνώσεων.</a:t>
            </a:r>
          </a:p>
          <a:p>
            <a:pPr algn="just"/>
            <a:r>
              <a:rPr lang="el-GR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Εμπέδωση</a:t>
            </a:r>
            <a:r>
              <a:rPr lang="el-GR" dirty="0" smtClean="0"/>
              <a:t> (ασκήσεις και εφαρμογές).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/>
          </a:bodyPr>
          <a:lstStyle/>
          <a:p>
            <a:pPr algn="l"/>
            <a:r>
              <a:rPr lang="el-GR" sz="32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Μια πρόταση:</a:t>
            </a:r>
            <a:endParaRPr lang="el-GR" sz="32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18335"/>
            <a:ext cx="8229600" cy="355777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l-GR" sz="2800" dirty="0" smtClean="0"/>
              <a:t>Καλή εικόνα της τάξης που θα αναλάβω.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800" dirty="0" smtClean="0"/>
              <a:t>Ποια θέματα πρέπει να θίξω και ποιες συγκρίσεις και ποιους συσχετισμούς πρέπει να κάνω;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800" dirty="0" smtClean="0"/>
              <a:t>Προϋποθέσεις μάθησης των μαθητών.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800" dirty="0" smtClean="0"/>
              <a:t>‘Πορεία΄ διδασκαλίας.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800" dirty="0" smtClean="0"/>
              <a:t>Μια τελευταία ματιά-αξιολόγηση του σχεδιασμού.</a:t>
            </a:r>
            <a:endParaRPr lang="el-GR" sz="2800" dirty="0"/>
          </a:p>
        </p:txBody>
      </p:sp>
      <p:sp>
        <p:nvSpPr>
          <p:cNvPr id="4" name="Curved Down Arrow 3"/>
          <p:cNvSpPr/>
          <p:nvPr/>
        </p:nvSpPr>
        <p:spPr>
          <a:xfrm rot="2071677">
            <a:off x="4139952" y="952085"/>
            <a:ext cx="864096" cy="6529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17" y="51470"/>
            <a:ext cx="1944217" cy="185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l-G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l-G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Καλή εικόνα της τάξης που θα αναλάβω</a:t>
            </a:r>
            <a:br>
              <a:rPr lang="el-G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l-G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964962"/>
            <a:ext cx="8229600" cy="2808312"/>
          </a:xfrm>
        </p:spPr>
        <p:txBody>
          <a:bodyPr>
            <a:normAutofit/>
          </a:bodyPr>
          <a:lstStyle/>
          <a:p>
            <a:pPr algn="just"/>
            <a:r>
              <a:rPr lang="el-GR" sz="2800" dirty="0" smtClean="0"/>
              <a:t>Συγκέντρωση πληροφοριών για την υποδομή της τάξης: αριθμός των μαθητών, δυναμική της ομάδας και των υποομάδων, ποιότητα των σχέσεων των μαθητών μεταξύ τους και με τον εκπαιδευτικό, μαθητές που χρειάζονται ‘προσοχή’, το γενικότερο κλίμα της τάξης κλπ.</a:t>
            </a:r>
            <a:endParaRPr lang="el-G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73" t="4062" r="2273" b="6577"/>
          <a:stretch/>
        </p:blipFill>
        <p:spPr>
          <a:xfrm>
            <a:off x="2915816" y="1052736"/>
            <a:ext cx="3024336" cy="1584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3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Ποια θέματα πρέπει να θίξω και ποιες συγκρίσεις και ποιους συσχετισμούς πρέπει να κάνω; </a:t>
            </a:r>
            <a:r>
              <a:rPr lang="el-G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l-GR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l-G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400800" cy="5704712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/>
          </a:bodyPr>
          <a:lstStyle/>
          <a:p>
            <a:pPr algn="just"/>
            <a:r>
              <a:rPr lang="el-GR" sz="2800" dirty="0" smtClean="0"/>
              <a:t>Το θέμα βοηθά τους μαθητές στην αντιμετώπιση προβλημάτων ή χειρισμό καταστάσεων: τους είναι χρήσιμο.</a:t>
            </a:r>
          </a:p>
          <a:p>
            <a:pPr algn="just"/>
            <a:r>
              <a:rPr lang="el-GR" sz="2800" dirty="0" smtClean="0"/>
              <a:t>Το θέμα συμβάλλει στην ανάπτυξη της προσωπικότητάς τους, στην καλλιέργεια στάσεων απέναντι στη ζωή- κατανόηση κοινωνικών προβλημάτων, καταπολέμηση προκαταλήψεων και στερεοτύπων</a:t>
            </a:r>
          </a:p>
          <a:p>
            <a:pPr algn="just"/>
            <a:r>
              <a:rPr lang="el-GR" sz="2800" dirty="0" smtClean="0"/>
              <a:t>Το θέμα βοηθά στην επεξεργασία και στη βίωση ηθικών αρχών και αξιών.</a:t>
            </a:r>
          </a:p>
          <a:p>
            <a:pPr algn="just"/>
            <a:r>
              <a:rPr lang="el-GR" sz="2800" dirty="0" smtClean="0"/>
              <a:t>Το θέμα προωθεί την αυτοέκφραση των μαθητών, την αυτοκατανόηση. </a:t>
            </a:r>
          </a:p>
          <a:p>
            <a:endParaRPr lang="el-GR" sz="2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3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Προϋποθέσεις μάθησης των μαθητών:</a:t>
            </a:r>
            <a:br>
              <a:rPr lang="el-GR" sz="3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l-GR" sz="31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ένα δύσκολο εγχείρημα</a:t>
            </a:r>
            <a:br>
              <a:rPr lang="el-GR" sz="31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l-GR" sz="31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just"/>
            <a:r>
              <a:rPr lang="el-GR" dirty="0" smtClean="0"/>
              <a:t>Οικογενειακές, ατομικές, πολιτιστικές, κοινωνικές, ομαδικές, γλωσσικές, γνωστικές, συναισθηματικές, ψυχοκινητικές κλπ.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Εσωτερική Διαφοροποίηση της Διδασκαλίας (ανάλογα με τα ενδιαφέροντα-το επίπεδο </a:t>
            </a:r>
            <a:r>
              <a:rPr lang="el-GR" dirty="0" smtClean="0"/>
              <a:t>δυσκολίας-τον </a:t>
            </a:r>
            <a:r>
              <a:rPr lang="el-GR" dirty="0" smtClean="0"/>
              <a:t>ρυθμό μάθησης).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Πορεία Διδασκαλίας</a:t>
            </a:r>
            <a:endParaRPr lang="el-GR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dirty="0" smtClean="0"/>
              <a:t>Προϋποθέσεις          Αποτελέσματα  μάθησης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 smtClean="0"/>
              <a:t>Η πορεία είναι υπόθεση του εκπαιδευτικού: λογική ιεράρχηση αποφάσεων και ενεργειών-συνειδητοποίηση και δικαιολόγηση των επιλογών του.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 smtClean="0"/>
              <a:t>Συγκρούσεις και προβλήματα πειθαρχίας: κατά τον σχεδιασμό έχει την ψυχική ηρεμία να  σχεδιάσει δραστηριότητες χωρίς τον εκνευρισμό της στιγμής.</a:t>
            </a:r>
            <a:endParaRPr lang="el-GR" dirty="0"/>
          </a:p>
        </p:txBody>
      </p:sp>
      <p:sp>
        <p:nvSpPr>
          <p:cNvPr id="4" name="3 - Δεξιό βέλος"/>
          <p:cNvSpPr/>
          <p:nvPr/>
        </p:nvSpPr>
        <p:spPr>
          <a:xfrm>
            <a:off x="3419872" y="1607080"/>
            <a:ext cx="648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Ο σωκρατικός όρκος του εκπαιδευτικού από τον παιδαγωγό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Hartmut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von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Hentig</a:t>
            </a:r>
            <a:endParaRPr lang="el-GR" sz="2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l-GR" sz="5900" dirty="0" smtClean="0">
                <a:latin typeface="Cambria" panose="02040503050406030204" pitchFamily="18" charset="0"/>
                <a:cs typeface="Times New Roman" pitchFamily="18" charset="0"/>
              </a:rPr>
              <a:t>να σέβομαι την ιδιαιτερότητα κάθε παιδιού και να την υπερασπίζομαι απέναντι στον καθένα,</a:t>
            </a:r>
          </a:p>
          <a:p>
            <a:pPr algn="just"/>
            <a:r>
              <a:rPr lang="el-GR" sz="5900" dirty="0" smtClean="0">
                <a:latin typeface="Cambria" panose="02040503050406030204" pitchFamily="18" charset="0"/>
                <a:cs typeface="Times New Roman" pitchFamily="18" charset="0"/>
              </a:rPr>
              <a:t>να ενεργοποιώ στα έσχατα όρια τις δυνατότητές του,</a:t>
            </a:r>
          </a:p>
          <a:p>
            <a:pPr algn="just"/>
            <a:r>
              <a:rPr lang="el-GR" sz="5900" dirty="0" smtClean="0">
                <a:latin typeface="Cambria" panose="02040503050406030204" pitchFamily="18" charset="0"/>
                <a:cs typeface="Times New Roman" pitchFamily="18" charset="0"/>
              </a:rPr>
              <a:t>να μην καταρρακώνω τη βούλησή του, αλλά να το βοηθάω να υποτάσσει τη βούλησή του στη λογική,</a:t>
            </a:r>
          </a:p>
          <a:p>
            <a:pPr algn="just"/>
            <a:r>
              <a:rPr lang="el-GR" sz="5900" dirty="0" smtClean="0">
                <a:latin typeface="Cambria" panose="02040503050406030204" pitchFamily="18" charset="0"/>
                <a:cs typeface="Times New Roman" pitchFamily="18" charset="0"/>
              </a:rPr>
              <a:t>να το προετοιμάζω να αναλαμβάνει δράση μέσα στον κόσμο όπως είναι, χωρίς να τον αποδέχεται όπως είναι,</a:t>
            </a:r>
          </a:p>
          <a:p>
            <a:pPr algn="just"/>
            <a:r>
              <a:rPr lang="el-GR" sz="5900" dirty="0" smtClean="0">
                <a:latin typeface="Cambria" panose="02040503050406030204" pitchFamily="18" charset="0"/>
                <a:cs typeface="Times New Roman" pitchFamily="18" charset="0"/>
              </a:rPr>
              <a:t>να του δίνω ένα όραμα για έναν καλύτερο κόσμο και την πεποίθηση ότι το όραμα αυτό είναι υλοποιήσιμο,</a:t>
            </a:r>
          </a:p>
          <a:p>
            <a:pPr algn="just"/>
            <a:r>
              <a:rPr lang="el-GR" sz="5900" dirty="0" smtClean="0">
                <a:latin typeface="Cambria" panose="02040503050406030204" pitchFamily="18" charset="0"/>
                <a:cs typeface="Times New Roman" pitchFamily="18" charset="0"/>
              </a:rPr>
              <a:t>να του διδάσκω φιλαλήθεια και όχι την αλήθεια, γιατί αυτή ‘βρίσκεται μόνον στον Θεό’.</a:t>
            </a:r>
          </a:p>
          <a:p>
            <a:endParaRPr lang="el-GR" u="sng" dirty="0" smtClean="0"/>
          </a:p>
          <a:p>
            <a:endParaRPr lang="el-GR" u="sng" dirty="0" smtClean="0"/>
          </a:p>
          <a:p>
            <a:pPr algn="ctr">
              <a:buNone/>
            </a:pPr>
            <a:r>
              <a:rPr lang="el-GR" sz="5900" dirty="0" smtClean="0">
                <a:solidFill>
                  <a:schemeClr val="accent6">
                    <a:lumMod val="50000"/>
                  </a:schemeClr>
                </a:solidFill>
              </a:rPr>
              <a:t>Επιβεβαιώνω τις παραπάνω δεσμεύσεις μου με την ετοιμότητά μου να κρίνομαι σύμφωνα με τα κριτήρια που απορρέουν από αυτές.</a:t>
            </a:r>
            <a:endParaRPr lang="el-GR" sz="59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688632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l-GR" sz="2800" dirty="0" smtClean="0">
                <a:cs typeface="Times New Roman" pitchFamily="18" charset="0"/>
              </a:rPr>
              <a:t>Ο καλός σχεδιασμός και η καλή προετοιμασία του περιεχομένου διδασκαλίας καθώς και η μεθοδολογική επάρκεια  δεν επιτρέπουν συνήθως  προβλήματα πειθαρχίας. Διαφορετικά οι μαθητές διαισθάνονται τη νευρικότητα του εκπαιδευτικού…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800" dirty="0" smtClean="0">
                <a:cs typeface="Times New Roman" pitchFamily="18" charset="0"/>
              </a:rPr>
              <a:t>Οι μαθητές που μαθαίνουν δεν δημιουργούν προβλήματα πειθαρχίας: συμμετοχή όλων στο μάθημα (κανένας μαθητής να μη θεωρεί εύκολο και ανιαρό ή ανέφικτο τον στόχο: διαφοροποίηση της διδασκαλίας).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800" dirty="0" smtClean="0">
                <a:cs typeface="Times New Roman" pitchFamily="18" charset="0"/>
              </a:rPr>
              <a:t>Συναισθηματικοί δεσμοί μεταξύ εκπαιδευτικού και μαθητών.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800" dirty="0" smtClean="0">
                <a:cs typeface="Times New Roman" pitchFamily="18" charset="0"/>
              </a:rPr>
              <a:t>Εναλλαγή αισθητηριακών διαύλων με τη χρήση ποικίλων μέσων διδασκαλίας.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800" dirty="0" smtClean="0">
                <a:cs typeface="Times New Roman" pitchFamily="18" charset="0"/>
              </a:rPr>
              <a:t>Κινητικές δραστηριότητες.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800" dirty="0" smtClean="0">
                <a:cs typeface="Times New Roman" pitchFamily="18" charset="0"/>
              </a:rPr>
              <a:t>Κοινωνικές μορφές εργασίας.</a:t>
            </a:r>
          </a:p>
          <a:p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088232" cy="18002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3768" y="274638"/>
            <a:ext cx="583264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Μια τελευταία ματιά-αξιολόγηση του σχεδιασμού</a:t>
            </a:r>
            <a:br>
              <a:rPr lang="el-GR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el-GR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53344" y="2060848"/>
            <a:ext cx="6563072" cy="4137323"/>
          </a:xfrm>
        </p:spPr>
        <p:txBody>
          <a:bodyPr/>
          <a:lstStyle/>
          <a:p>
            <a:pPr algn="just"/>
            <a:r>
              <a:rPr lang="el-GR" dirty="0" smtClean="0"/>
              <a:t>Να ελέγξω τον σχεδιασμό μου (μια μορφή εσωτερικής αξιολόγησης και επανατροφοδότησης):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</a:p>
          <a:p>
            <a:pPr marL="400050" lvl="1" indent="0" algn="just">
              <a:buNone/>
            </a:pPr>
            <a:r>
              <a:rPr lang="el-GR" dirty="0" smtClean="0"/>
              <a:t>τι θα προσθέσω ή θα αφαιρέσω, πού νομίζω ότι θα έχω προβλήματα (φέρνω στο μυαλό μου όλη την πορεία που θα διατρέξω με τους μαθητές μου-τι θα αλλάξω κλπ).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264696" cy="4608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451512" y="3590148"/>
            <a:ext cx="2880320" cy="20882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Συνεργασία με συναδέλφους, Διευθυντή, Σχολικό Σύμβουλο </a:t>
            </a: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3275856" y="836712"/>
            <a:ext cx="4752528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400" dirty="0" smtClean="0"/>
              <a:t>K</a:t>
            </a:r>
            <a:r>
              <a:rPr lang="el-GR" sz="2400" dirty="0" err="1" smtClean="0"/>
              <a:t>εντρική</a:t>
            </a:r>
            <a:r>
              <a:rPr lang="el-GR" sz="2400" dirty="0" smtClean="0"/>
              <a:t> αποστολή</a:t>
            </a:r>
          </a:p>
          <a:p>
            <a:pPr algn="ctr">
              <a:buNone/>
            </a:pPr>
            <a:r>
              <a:rPr lang="el-GR" sz="2400" dirty="0" smtClean="0"/>
              <a:t>σχεδιασμός-εκτέλεση-αξιολόγηση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3707904" y="3356992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l-GR" sz="2000" dirty="0" smtClean="0"/>
              <a:t>Συνεργασία με γονείς- σχολική ζωή</a:t>
            </a:r>
          </a:p>
          <a:p>
            <a:pPr marL="285750" indent="-285750" algn="r">
              <a:buFont typeface="Wingdings" panose="05000000000000000000" pitchFamily="2" charset="2"/>
              <a:buChar char="ü"/>
            </a:pPr>
            <a:endParaRPr lang="el-GR" sz="2000" dirty="0" smtClean="0"/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l-GR" sz="2000" dirty="0" smtClean="0"/>
              <a:t>Συνεργασία με Ιδρύματα τοπικής αυτοδιοίκησης, συλλόγους και ενώσεις</a:t>
            </a:r>
          </a:p>
          <a:p>
            <a:pPr marL="285750" indent="-285750" algn="r">
              <a:buFont typeface="Wingdings" panose="05000000000000000000" pitchFamily="2" charset="2"/>
              <a:buChar char="ü"/>
            </a:pPr>
            <a:endParaRPr lang="el-GR" sz="2000" dirty="0" smtClean="0"/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l-GR" sz="2000" dirty="0" smtClean="0"/>
              <a:t>Συμμετοχή σε επαγγελματικά-</a:t>
            </a:r>
            <a:r>
              <a:rPr lang="el-GR" sz="2000" dirty="0" err="1" smtClean="0"/>
              <a:t>πολιτικο</a:t>
            </a:r>
            <a:r>
              <a:rPr lang="en-US" sz="2000" dirty="0" smtClean="0"/>
              <a:t>-</a:t>
            </a:r>
            <a:r>
              <a:rPr lang="el-GR" sz="2000" dirty="0" smtClean="0"/>
              <a:t>εκπαιδευτικά ζητήματα</a:t>
            </a:r>
            <a:endParaRPr lang="el-GR" sz="2000" dirty="0"/>
          </a:p>
        </p:txBody>
      </p:sp>
      <p:sp>
        <p:nvSpPr>
          <p:cNvPr id="5" name="Down Arrow 4"/>
          <p:cNvSpPr/>
          <p:nvPr/>
        </p:nvSpPr>
        <p:spPr>
          <a:xfrm>
            <a:off x="7308304" y="2636912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Arrow 5"/>
          <p:cNvSpPr/>
          <p:nvPr/>
        </p:nvSpPr>
        <p:spPr>
          <a:xfrm>
            <a:off x="3455876" y="4437112"/>
            <a:ext cx="504056" cy="2421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9" y="274638"/>
            <a:ext cx="2979041" cy="2938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>
          <a:xfrm>
            <a:off x="350044" y="342900"/>
            <a:ext cx="8229600" cy="652463"/>
          </a:xfrm>
        </p:spPr>
        <p:txBody>
          <a:bodyPr/>
          <a:lstStyle/>
          <a:p>
            <a:r>
              <a:rPr lang="el-G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Παράγοντες διδασκαλίας και μάθησης</a:t>
            </a:r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l-GR" dirty="0" smtClean="0"/>
              <a:t>                                                                           </a:t>
            </a:r>
          </a:p>
        </p:txBody>
      </p:sp>
      <p:sp>
        <p:nvSpPr>
          <p:cNvPr id="11" name="3 - Στρογγυλεμένο ορθογώνιο"/>
          <p:cNvSpPr/>
          <p:nvPr/>
        </p:nvSpPr>
        <p:spPr>
          <a:xfrm>
            <a:off x="3464718" y="3453410"/>
            <a:ext cx="2071688" cy="12858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dirty="0" smtClean="0"/>
              <a:t>ΔΙΔΑΣΚΑΛΙΑ &amp; ΜΑΘΗΣΗ</a:t>
            </a:r>
            <a:endParaRPr lang="el-GR" dirty="0"/>
          </a:p>
        </p:txBody>
      </p:sp>
      <p:sp>
        <p:nvSpPr>
          <p:cNvPr id="12" name="3 - Στρογγυλεμένο ορθογώνιο"/>
          <p:cNvSpPr/>
          <p:nvPr/>
        </p:nvSpPr>
        <p:spPr>
          <a:xfrm>
            <a:off x="711920" y="3602037"/>
            <a:ext cx="1576536" cy="10572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dirty="0" smtClean="0"/>
              <a:t>Μέσα Διδασκαλίας</a:t>
            </a:r>
            <a:endParaRPr lang="el-GR" dirty="0"/>
          </a:p>
        </p:txBody>
      </p:sp>
      <p:sp>
        <p:nvSpPr>
          <p:cNvPr id="14" name="3 - Στρογγυλεμένο ορθογώνιο"/>
          <p:cNvSpPr/>
          <p:nvPr/>
        </p:nvSpPr>
        <p:spPr>
          <a:xfrm>
            <a:off x="6643688" y="2071688"/>
            <a:ext cx="1857375" cy="107156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sz="1600" dirty="0" smtClean="0"/>
              <a:t>Περιεχόμενο Διδασκαλίας</a:t>
            </a:r>
            <a:endParaRPr lang="el-GR" sz="1600" dirty="0"/>
          </a:p>
        </p:txBody>
      </p:sp>
      <p:sp>
        <p:nvSpPr>
          <p:cNvPr id="15" name="3 - Στρογγυλεμένο ορθογώνιο"/>
          <p:cNvSpPr/>
          <p:nvPr/>
        </p:nvSpPr>
        <p:spPr>
          <a:xfrm>
            <a:off x="3536156" y="2075606"/>
            <a:ext cx="1928813" cy="8572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sz="1600" dirty="0" smtClean="0"/>
              <a:t>Μεθοδολογική Προσέγγιση</a:t>
            </a:r>
            <a:endParaRPr lang="el-GR" sz="1600" dirty="0"/>
          </a:p>
        </p:txBody>
      </p:sp>
      <p:sp>
        <p:nvSpPr>
          <p:cNvPr id="16" name="3 - Στρογγυλεμένο ορθογώνιο"/>
          <p:cNvSpPr/>
          <p:nvPr/>
        </p:nvSpPr>
        <p:spPr>
          <a:xfrm>
            <a:off x="6395406" y="5210969"/>
            <a:ext cx="2376264" cy="9286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l-GR" dirty="0" smtClean="0"/>
          </a:p>
          <a:p>
            <a:pPr algn="ctr">
              <a:defRPr/>
            </a:pPr>
            <a:r>
              <a:rPr lang="el-GR" dirty="0" err="1" smtClean="0"/>
              <a:t>Κοινωνικοπολιτιστικές</a:t>
            </a:r>
            <a:r>
              <a:rPr lang="el-GR" dirty="0" smtClean="0"/>
              <a:t> επιπτώσεις</a:t>
            </a:r>
          </a:p>
          <a:p>
            <a:pPr algn="ctr">
              <a:defRPr/>
            </a:pPr>
            <a:endParaRPr lang="el-GR" dirty="0"/>
          </a:p>
        </p:txBody>
      </p:sp>
      <p:sp>
        <p:nvSpPr>
          <p:cNvPr id="17" name="3 - Στρογγυλεμένο ορθογώνιο"/>
          <p:cNvSpPr/>
          <p:nvPr/>
        </p:nvSpPr>
        <p:spPr>
          <a:xfrm>
            <a:off x="642937" y="2071688"/>
            <a:ext cx="1714500" cy="8572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dirty="0" smtClean="0"/>
              <a:t>Σκοποί- στόχοι</a:t>
            </a:r>
            <a:endParaRPr lang="el-GR" dirty="0"/>
          </a:p>
        </p:txBody>
      </p:sp>
      <p:sp>
        <p:nvSpPr>
          <p:cNvPr id="18" name="3 - Στρογγυλεμένο ορθογώνιο"/>
          <p:cNvSpPr/>
          <p:nvPr/>
        </p:nvSpPr>
        <p:spPr>
          <a:xfrm>
            <a:off x="683567" y="5085184"/>
            <a:ext cx="1857375" cy="10590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dirty="0" smtClean="0"/>
              <a:t>Ανθρωπολογικές- Ψυχολογικές επιπτώσεις</a:t>
            </a:r>
            <a:endParaRPr lang="el-GR" dirty="0"/>
          </a:p>
        </p:txBody>
      </p:sp>
      <p:sp>
        <p:nvSpPr>
          <p:cNvPr id="19" name="3 - Στρογγυλεμένο ορθογώνιο"/>
          <p:cNvSpPr/>
          <p:nvPr/>
        </p:nvSpPr>
        <p:spPr>
          <a:xfrm>
            <a:off x="6583066" y="3598941"/>
            <a:ext cx="2071687" cy="8572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dirty="0" smtClean="0"/>
              <a:t>Αξιολόγηση</a:t>
            </a:r>
            <a:r>
              <a:rPr lang="el-GR" sz="1600" dirty="0" smtClean="0"/>
              <a:t>-</a:t>
            </a:r>
            <a:r>
              <a:rPr lang="el-GR" sz="1600" dirty="0" err="1" smtClean="0"/>
              <a:t>Επανατροφοδότη</a:t>
            </a:r>
            <a:r>
              <a:rPr lang="el-GR" dirty="0" err="1" smtClean="0"/>
              <a:t>ση</a:t>
            </a:r>
            <a:endParaRPr lang="el-GR" dirty="0"/>
          </a:p>
        </p:txBody>
      </p:sp>
      <p:sp>
        <p:nvSpPr>
          <p:cNvPr id="20" name="3 - Στρογγυλεμένο ορθογώνιο"/>
          <p:cNvSpPr/>
          <p:nvPr/>
        </p:nvSpPr>
        <p:spPr>
          <a:xfrm>
            <a:off x="3614737" y="5259839"/>
            <a:ext cx="1857375" cy="8572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l-GR" dirty="0" smtClean="0"/>
              <a:t>Εκπαιδευτικός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 rot="10800000" flipV="1">
            <a:off x="395536" y="1247486"/>
            <a:ext cx="3711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dirty="0" smtClean="0"/>
              <a:t>Ανθρωπολογικές-Ψυχολογικές προϋποθέσεις </a:t>
            </a:r>
            <a:endParaRPr lang="el-GR" dirty="0"/>
          </a:p>
        </p:txBody>
      </p:sp>
      <p:sp>
        <p:nvSpPr>
          <p:cNvPr id="21" name="20 - Ορθογώνιο"/>
          <p:cNvSpPr/>
          <p:nvPr/>
        </p:nvSpPr>
        <p:spPr>
          <a:xfrm>
            <a:off x="4616570" y="1247486"/>
            <a:ext cx="4167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dirty="0" err="1" smtClean="0"/>
              <a:t>Κοινωνικοπολιτιστικές</a:t>
            </a:r>
            <a:r>
              <a:rPr lang="el-GR" dirty="0" smtClean="0"/>
              <a:t> προϋποθέσεις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59833" y="386917"/>
            <a:ext cx="5626967" cy="1143000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ΛΕΙΤΟΥΡΓΙΕΣ ΤΟΥ ΣΧΕΔΙΑΣΜΟΥ</a:t>
            </a:r>
            <a:endParaRPr lang="el-G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2663788"/>
            <a:ext cx="8003232" cy="352839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l-GR" sz="2800" dirty="0" smtClean="0"/>
              <a:t>Προβλέπονται οι διδακτικές ανάγκες: συγκεντρώνει το απαραίτητο διδακτικό υλικό και οργανώνει τις ενέργειές του.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800" dirty="0" smtClean="0"/>
              <a:t>Προδιαγράφεται το σενάριο, το οποίο θα ακολουθήσει.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800" dirty="0" smtClean="0"/>
              <a:t>Ενισχύεται η αυτοπεποίθησή του και περιορίζεται το άγχος.</a:t>
            </a:r>
            <a:endParaRPr lang="el-G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714" b="9488"/>
          <a:stretch/>
        </p:blipFill>
        <p:spPr>
          <a:xfrm>
            <a:off x="971600" y="1169"/>
            <a:ext cx="2376263" cy="2276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96752"/>
            <a:ext cx="8064896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l-GR" sz="2800" dirty="0" smtClean="0"/>
              <a:t>Όχι φάσεις ή στάδια που ακολουθούν το ένα το άλλο  σε γραμμική πορεία: ενιαίο σύνολο-κυκλική διάταξη.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800" dirty="0" smtClean="0"/>
              <a:t>Αφετηρία της διδασκαλίας: είσοδος σε οποιοδήποτε σημείο της.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800" dirty="0" smtClean="0"/>
              <a:t>Καλή προετοιμασία δεν σημαίνει ότι δεν μπορεί και να αυτοσχεδιάζει ή να αναζητεί το νέο και να τολμά το άγνωστο. Αυτός ο αυτοσχεδιασμός είναι όμως αποτέλεσμα καλής προετοιμασίας.</a:t>
            </a:r>
            <a:endParaRPr lang="el-GR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08720"/>
            <a:ext cx="8219256" cy="4824537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l-GR" dirty="0" smtClean="0"/>
              <a:t>Ο σχεδιασμός δεν είναι συνταγή καλής διδασκαλίας. Ο εκπαιδευτικός πρέπει να παίρνει αποφάσεις σε συνήθως μη ελεγχόμενες συνθήκες. Μια διδασκαλία δεν μπορεί λοιπόν να σχεδιασθεί στις λεπτομέρειές της, μπορεί όμως να προετοιμασθεί με συνέπεια.</a:t>
            </a:r>
            <a:endParaRPr lang="en-US" dirty="0" smtClean="0"/>
          </a:p>
          <a:p>
            <a:pPr marL="0" indent="0" algn="just">
              <a:buNone/>
            </a:pPr>
            <a:endParaRPr lang="el-GR" dirty="0" smtClean="0"/>
          </a:p>
          <a:p>
            <a:pPr algn="just">
              <a:buFont typeface="Wingdings" pitchFamily="2" charset="2"/>
              <a:buChar char="v"/>
            </a:pPr>
            <a:r>
              <a:rPr lang="el-GR" dirty="0" smtClean="0"/>
              <a:t>Μόνο στα εξ αποστάσεως προγράμματα προβλέπονται και σχεδιάζονται όλα με λεπτομέρειες.</a:t>
            </a:r>
          </a:p>
          <a:p>
            <a:pPr algn="just">
              <a:buNone/>
            </a:pPr>
            <a:endParaRPr lang="el-GR" dirty="0" smtClean="0"/>
          </a:p>
          <a:p>
            <a:pPr algn="just">
              <a:buFont typeface="Wingdings" pitchFamily="2" charset="2"/>
              <a:buChar char="v"/>
            </a:pPr>
            <a:r>
              <a:rPr lang="el-GR" dirty="0" smtClean="0"/>
              <a:t> Όχι ‘υποδείγματα’ αλλά δείγματα  σχεδιασμού και διδασκαλίας</a:t>
            </a:r>
            <a:endParaRPr lang="en-US" dirty="0" smtClean="0"/>
          </a:p>
          <a:p>
            <a:pPr marL="0" indent="0" algn="just">
              <a:buNone/>
            </a:pPr>
            <a:endParaRPr lang="el-GR" dirty="0" smtClean="0"/>
          </a:p>
          <a:p>
            <a:pPr algn="just">
              <a:buFont typeface="Wingdings" pitchFamily="2" charset="2"/>
              <a:buChar char="v"/>
            </a:pPr>
            <a:r>
              <a:rPr lang="el-GR" dirty="0" smtClean="0"/>
              <a:t>Τα δείγματα διδασκαλίας και οι διδακτικές υποδείξεις εμπλουτίζουν το ρεπερτόριό του και αποτελούν μια βάση-αλλά δεν πρέπει να τον δεσμεύουν και να τον υποβιβάζουν σε εκτελεστή εντολών.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Μακροπρόθεσμος-μεσοπρόθεσμος και βραχυπρόθεσμος σχεδιασμός</a:t>
            </a:r>
            <a:endParaRPr lang="el-GR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0328" y="177281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l-GR" dirty="0" smtClean="0"/>
              <a:t>Ο εκπαιδευτικός προγραμματίζει τη διδασκαλία του συνολικά και μετά την προσαρμόζει στις ιδιαίτερες συνθήκες και στους συγκεκριμένους μαθητές της τάξης του.</a:t>
            </a:r>
          </a:p>
          <a:p>
            <a:pPr algn="just"/>
            <a:r>
              <a:rPr lang="el-GR" dirty="0" smtClean="0"/>
              <a:t>Ο </a:t>
            </a:r>
            <a:r>
              <a:rPr lang="el-GR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μακροπρόθεσμος</a:t>
            </a:r>
            <a:r>
              <a:rPr lang="el-GR" dirty="0" smtClean="0"/>
              <a:t> σχεδιασμός αρχίζει ήδη με την απόφαση να γίνω εκπαιδευτικός-από τη στιγμή που κάνω σκέψεις για τον ρόλο μου (έχει σχέση με ζητήματα εκπαιδευτικής πολιτικής, προγράμματα κομμάτων κλπ)  </a:t>
            </a:r>
            <a:r>
              <a:rPr lang="el-GR" dirty="0" smtClean="0">
                <a:sym typeface="Wingdings" panose="05000000000000000000" pitchFamily="2" charset="2"/>
              </a:rPr>
              <a:t></a:t>
            </a:r>
            <a:r>
              <a:rPr lang="el-GR" dirty="0" smtClean="0"/>
              <a:t>   προσωπικό πρόγραμμα διδασκαλίας, το οποίο αποτελεί μείγμα στοιχείων του ΑΠ και προσωπικών διδακτικών και </a:t>
            </a:r>
            <a:r>
              <a:rPr lang="el-GR" dirty="0" err="1" smtClean="0"/>
              <a:t>εκπαιδευτικο</a:t>
            </a:r>
            <a:r>
              <a:rPr lang="el-GR" dirty="0" smtClean="0"/>
              <a:t>-πολιτικών επιλογών.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Μεσοπρόθεσμος σχεδιασμός</a:t>
            </a:r>
          </a:p>
          <a:p>
            <a:r>
              <a:rPr lang="el-GR" dirty="0" smtClean="0"/>
              <a:t>Ετήσιος σχεδιασμός</a:t>
            </a:r>
          </a:p>
          <a:p>
            <a:r>
              <a:rPr lang="el-GR" dirty="0" smtClean="0"/>
              <a:t>Εποχιακός σχεδιασμός</a:t>
            </a:r>
          </a:p>
          <a:p>
            <a:r>
              <a:rPr lang="el-GR" dirty="0" smtClean="0"/>
              <a:t>Σχεδιασμός ευρύτερης θεματικής ενότητας</a:t>
            </a:r>
          </a:p>
          <a:p>
            <a:r>
              <a:rPr lang="el-GR" dirty="0" smtClean="0"/>
              <a:t>Εβδομαδιαίος Σχεδιασμός (σχεδιασμός κεφαλαίου)</a:t>
            </a:r>
          </a:p>
          <a:p>
            <a:pPr>
              <a:buNone/>
            </a:pPr>
            <a:r>
              <a:rPr lang="el-G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Βραχυπρόθεσμος σχεδιασμός</a:t>
            </a:r>
          </a:p>
          <a:p>
            <a:r>
              <a:rPr lang="el-GR" dirty="0" smtClean="0"/>
              <a:t>Ημερήσιος σχεδιασμός (διδακτικής ενότητας) 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1135</Words>
  <Application>Microsoft Office PowerPoint</Application>
  <PresentationFormat>Προβολή στην οθόνη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ΣΧΕΔΙΑΣΜΟΣ-ΕΚΤΕΛΕΣΗ-ΑΞΙΟΛΟΓΗΣΗ  της ΔΙΔΑΣΚΑΛΙΑΣ</vt:lpstr>
      <vt:lpstr>Ο σωκρατικός όρκος του εκπαιδευτικού από τον παιδαγωγό Hartmut von Hentig</vt:lpstr>
      <vt:lpstr>        </vt:lpstr>
      <vt:lpstr>   Παράγοντες διδασκαλίας και μάθησης</vt:lpstr>
      <vt:lpstr>ΛΕΙΤΟΥΡΓΙΕΣ ΤΟΥ ΣΧΕΔΙΑΣΜΟΥ</vt:lpstr>
      <vt:lpstr>Διαφάνεια 6</vt:lpstr>
      <vt:lpstr>Διαφάνεια 7</vt:lpstr>
      <vt:lpstr>Μακροπρόθεσμος-μεσοπρόθεσμος και βραχυπρόθεσμος σχεδιασμός</vt:lpstr>
      <vt:lpstr>Διαφάνεια 9</vt:lpstr>
      <vt:lpstr>Προετοιμασία της διδασκαλίας</vt:lpstr>
      <vt:lpstr>Συμμετοχή του μαθητή στον σχεδιασμό της διδασκαλίας</vt:lpstr>
      <vt:lpstr>Εταιρική διδασκαλία (team teaching)</vt:lpstr>
      <vt:lpstr>Ερβαρτιανά (πέντε) στάδια: για την …. ιστορία</vt:lpstr>
      <vt:lpstr>Η τριμερής πορεία στην Ελλάδα: για την …… ιστορία</vt:lpstr>
      <vt:lpstr>Μια πρόταση:</vt:lpstr>
      <vt:lpstr> Καλή εικόνα της τάξης που θα αναλάβω </vt:lpstr>
      <vt:lpstr> Ποια θέματα πρέπει να θίξω και ποιες συγκρίσεις και ποιους συσχετισμούς πρέπει να κάνω;  </vt:lpstr>
      <vt:lpstr> Προϋποθέσεις μάθησης των μαθητών: ένα δύσκολο εγχείρημα </vt:lpstr>
      <vt:lpstr>Πορεία Διδασκαλίας</vt:lpstr>
      <vt:lpstr>Διαφάνεια 20</vt:lpstr>
      <vt:lpstr> Μια τελευταία ματιά-αξιολόγηση του σχεδιασμού </vt:lpstr>
      <vt:lpstr>Διαφάνεια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1234</dc:creator>
  <cp:lastModifiedBy>1234</cp:lastModifiedBy>
  <cp:revision>31</cp:revision>
  <dcterms:created xsi:type="dcterms:W3CDTF">2014-10-12T18:03:55Z</dcterms:created>
  <dcterms:modified xsi:type="dcterms:W3CDTF">2015-10-21T19:06:39Z</dcterms:modified>
</cp:coreProperties>
</file>