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notesMasterIdLst>
    <p:notesMasterId r:id="rId33"/>
  </p:notesMasterIdLst>
  <p:sldIdLst>
    <p:sldId id="458" r:id="rId2"/>
    <p:sldId id="476" r:id="rId3"/>
    <p:sldId id="463" r:id="rId4"/>
    <p:sldId id="758" r:id="rId5"/>
    <p:sldId id="478" r:id="rId6"/>
    <p:sldId id="477" r:id="rId7"/>
    <p:sldId id="695" r:id="rId8"/>
    <p:sldId id="480" r:id="rId9"/>
    <p:sldId id="315" r:id="rId10"/>
    <p:sldId id="481" r:id="rId11"/>
    <p:sldId id="292" r:id="rId12"/>
    <p:sldId id="487" r:id="rId13"/>
    <p:sldId id="486" r:id="rId14"/>
    <p:sldId id="298" r:id="rId15"/>
    <p:sldId id="488" r:id="rId16"/>
    <p:sldId id="299" r:id="rId17"/>
    <p:sldId id="293" r:id="rId18"/>
    <p:sldId id="489" r:id="rId19"/>
    <p:sldId id="723" r:id="rId20"/>
    <p:sldId id="258" r:id="rId21"/>
    <p:sldId id="305" r:id="rId22"/>
    <p:sldId id="337" r:id="rId23"/>
    <p:sldId id="257" r:id="rId24"/>
    <p:sldId id="343" r:id="rId25"/>
    <p:sldId id="464" r:id="rId26"/>
    <p:sldId id="490" r:id="rId27"/>
    <p:sldId id="260" r:id="rId28"/>
    <p:sldId id="465" r:id="rId29"/>
    <p:sldId id="259" r:id="rId30"/>
    <p:sldId id="466" r:id="rId31"/>
    <p:sldId id="697"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43"/>
  </p:normalViewPr>
  <p:slideViewPr>
    <p:cSldViewPr snapToGrid="0" snapToObjects="1">
      <p:cViewPr varScale="1">
        <p:scale>
          <a:sx n="110" d="100"/>
          <a:sy n="110" d="100"/>
        </p:scale>
        <p:origin x="63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DE80F6-7F23-C84F-999E-560EFBF5439C}" type="datetimeFigureOut">
              <a:rPr lang="el-GR" smtClean="0"/>
              <a:t>23/5/23</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DC3563-0CAB-634F-A314-062DAF228676}" type="slidenum">
              <a:rPr lang="el-GR" smtClean="0"/>
              <a:t>‹#›</a:t>
            </a:fld>
            <a:endParaRPr lang="el-GR"/>
          </a:p>
        </p:txBody>
      </p:sp>
    </p:spTree>
    <p:extLst>
      <p:ext uri="{BB962C8B-B14F-4D97-AF65-F5344CB8AC3E}">
        <p14:creationId xmlns:p14="http://schemas.microsoft.com/office/powerpoint/2010/main" val="3409140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38B0081-E875-4989-BD3B-CF9D13F774DD}" type="slidenum">
              <a:rPr lang="el-GR" altLang="en-US" smtClean="0"/>
              <a:pPr>
                <a:defRPr/>
              </a:pPr>
              <a:t>19</a:t>
            </a:fld>
            <a:endParaRPr lang="el-GR" altLang="en-US"/>
          </a:p>
        </p:txBody>
      </p:sp>
    </p:spTree>
    <p:extLst>
      <p:ext uri="{BB962C8B-B14F-4D97-AF65-F5344CB8AC3E}">
        <p14:creationId xmlns:p14="http://schemas.microsoft.com/office/powerpoint/2010/main" val="2574035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1 - Θέση εικόνας διαφάνειας">
            <a:extLst>
              <a:ext uri="{FF2B5EF4-FFF2-40B4-BE49-F238E27FC236}">
                <a16:creationId xmlns:a16="http://schemas.microsoft.com/office/drawing/2014/main" id="{A3E45BD8-F08D-7E4E-8E81-5FF96A703928}"/>
              </a:ext>
            </a:extLst>
          </p:cNvPr>
          <p:cNvSpPr>
            <a:spLocks noGrp="1" noRot="1" noChangeAspect="1" noChangeArrowheads="1" noTextEdit="1"/>
          </p:cNvSpPr>
          <p:nvPr>
            <p:ph type="sldImg"/>
          </p:nvPr>
        </p:nvSpPr>
        <p:spPr>
          <a:ln/>
        </p:spPr>
      </p:sp>
      <p:sp>
        <p:nvSpPr>
          <p:cNvPr id="25602" name="2 - Θέση σημειώσεων">
            <a:extLst>
              <a:ext uri="{FF2B5EF4-FFF2-40B4-BE49-F238E27FC236}">
                <a16:creationId xmlns:a16="http://schemas.microsoft.com/office/drawing/2014/main" id="{22FE18E7-693C-D949-B023-204A498F908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l-GR">
              <a:latin typeface="Arial" panose="020B0604020202020204" pitchFamily="34" charset="0"/>
              <a:ea typeface="ＭＳ Ｐゴシック" panose="020B0600070205080204" pitchFamily="34" charset="-128"/>
            </a:endParaRPr>
          </a:p>
        </p:txBody>
      </p:sp>
      <p:sp>
        <p:nvSpPr>
          <p:cNvPr id="25603" name="3 - Θέση αριθμού διαφάνειας">
            <a:extLst>
              <a:ext uri="{FF2B5EF4-FFF2-40B4-BE49-F238E27FC236}">
                <a16:creationId xmlns:a16="http://schemas.microsoft.com/office/drawing/2014/main" id="{808A1F9B-C375-A043-B267-4CAE803DBAF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BD5316A-41AB-0741-BF4A-C19CC67E7910}" type="slidenum">
              <a:rPr lang="el-GR" altLang="el-GR"/>
              <a:pPr>
                <a:spcBef>
                  <a:spcPct val="0"/>
                </a:spcBef>
              </a:pPr>
              <a:t>22</a:t>
            </a:fld>
            <a:endParaRPr lang="el-GR" altLang="el-GR"/>
          </a:p>
        </p:txBody>
      </p:sp>
    </p:spTree>
    <p:extLst>
      <p:ext uri="{BB962C8B-B14F-4D97-AF65-F5344CB8AC3E}">
        <p14:creationId xmlns:p14="http://schemas.microsoft.com/office/powerpoint/2010/main" val="4018241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38B0081-E875-4989-BD3B-CF9D13F774DD}" type="slidenum">
              <a:rPr lang="el-GR" altLang="en-US" smtClean="0"/>
              <a:pPr>
                <a:defRPr/>
              </a:pPr>
              <a:t>24</a:t>
            </a:fld>
            <a:endParaRPr lang="el-GR" altLang="en-US"/>
          </a:p>
        </p:txBody>
      </p:sp>
    </p:spTree>
    <p:extLst>
      <p:ext uri="{BB962C8B-B14F-4D97-AF65-F5344CB8AC3E}">
        <p14:creationId xmlns:p14="http://schemas.microsoft.com/office/powerpoint/2010/main" val="4104898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38B0081-E875-4989-BD3B-CF9D13F774DD}" type="slidenum">
              <a:rPr lang="el-GR" altLang="en-US" smtClean="0"/>
              <a:pPr>
                <a:defRPr/>
              </a:pPr>
              <a:t>25</a:t>
            </a:fld>
            <a:endParaRPr lang="el-GR" altLang="en-US"/>
          </a:p>
        </p:txBody>
      </p:sp>
    </p:spTree>
    <p:extLst>
      <p:ext uri="{BB962C8B-B14F-4D97-AF65-F5344CB8AC3E}">
        <p14:creationId xmlns:p14="http://schemas.microsoft.com/office/powerpoint/2010/main" val="3579034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38B0081-E875-4989-BD3B-CF9D13F774DD}" type="slidenum">
              <a:rPr lang="el-GR" altLang="en-US" smtClean="0"/>
              <a:pPr>
                <a:defRPr/>
              </a:pPr>
              <a:t>28</a:t>
            </a:fld>
            <a:endParaRPr lang="el-GR" altLang="en-US"/>
          </a:p>
        </p:txBody>
      </p:sp>
    </p:spTree>
    <p:extLst>
      <p:ext uri="{BB962C8B-B14F-4D97-AF65-F5344CB8AC3E}">
        <p14:creationId xmlns:p14="http://schemas.microsoft.com/office/powerpoint/2010/main" val="3187860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38B0081-E875-4989-BD3B-CF9D13F774DD}" type="slidenum">
              <a:rPr lang="el-GR" altLang="en-US" smtClean="0"/>
              <a:pPr>
                <a:defRPr/>
              </a:pPr>
              <a:t>30</a:t>
            </a:fld>
            <a:endParaRPr lang="el-GR" altLang="en-US"/>
          </a:p>
        </p:txBody>
      </p:sp>
    </p:spTree>
    <p:extLst>
      <p:ext uri="{BB962C8B-B14F-4D97-AF65-F5344CB8AC3E}">
        <p14:creationId xmlns:p14="http://schemas.microsoft.com/office/powerpoint/2010/main" val="2039726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5/23/23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5/23/23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5/23/23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5/23/23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7" name="Date Placeholder 6"/>
          <p:cNvSpPr>
            <a:spLocks noGrp="1"/>
          </p:cNvSpPr>
          <p:nvPr>
            <p:ph type="dt" sz="half" idx="10"/>
          </p:nvPr>
        </p:nvSpPr>
        <p:spPr/>
        <p:txBody>
          <a:bodyPr/>
          <a:lstStyle/>
          <a:p>
            <a:fld id="{1160EA64-D806-43AC-9DF2-F8C432F32B4C}" type="datetimeFigureOut">
              <a:rPr lang="en-US" dirty="0"/>
              <a:t>5/23/23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5/23/23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583436" y="3143250"/>
            <a:ext cx="4270248" cy="2596776"/>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7" name="Date Placeholder 6"/>
          <p:cNvSpPr>
            <a:spLocks noGrp="1"/>
          </p:cNvSpPr>
          <p:nvPr>
            <p:ph type="dt" sz="half" idx="10"/>
          </p:nvPr>
        </p:nvSpPr>
        <p:spPr/>
        <p:txBody>
          <a:bodyPr/>
          <a:lstStyle/>
          <a:p>
            <a:fld id="{4F7D4976-E339-4826-83B7-FBD03F55ECF8}" type="datetimeFigureOut">
              <a:rPr lang="en-US" dirty="0"/>
              <a:t>5/23/23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l-GR"/>
              <a:t>Κάντε κλικ για να επεξεργαστείτε τον τίτλο υποδείγματος</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5/23/23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5/23/23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9" name="Date Placeholder 8"/>
          <p:cNvSpPr>
            <a:spLocks noGrp="1"/>
          </p:cNvSpPr>
          <p:nvPr>
            <p:ph type="dt" sz="half" idx="10"/>
          </p:nvPr>
        </p:nvSpPr>
        <p:spPr/>
        <p:txBody>
          <a:bodyPr/>
          <a:lstStyle/>
          <a:p>
            <a:fld id="{D1BE4249-C0D0-4B06-8692-E8BB871AF643}" type="datetimeFigureOut">
              <a:rPr lang="en-US" dirty="0"/>
              <a:t>5/23/23</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5/23/23</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5/23/23</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tif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el.wikipedia.org/wiki/%CE%A5%CF%80%CE%B5%CF%81%CF%81%CE%B5%CE%B1%CE%BB%CE%B9%CF%83%CE%BC%CF%8C%CF%82"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F0E27463-FACD-4F4C-BF86-5D6EFADF4B44}"/>
              </a:ext>
            </a:extLst>
          </p:cNvPr>
          <p:cNvSpPr>
            <a:spLocks noGrp="1"/>
          </p:cNvSpPr>
          <p:nvPr>
            <p:ph type="ctrTitle"/>
          </p:nvPr>
        </p:nvSpPr>
        <p:spPr/>
        <p:txBody>
          <a:bodyPr/>
          <a:lstStyle/>
          <a:p>
            <a:r>
              <a:rPr lang="el-GR" dirty="0" err="1"/>
              <a:t>Μορφολογια</a:t>
            </a:r>
            <a:endParaRPr lang="el-GR" dirty="0"/>
          </a:p>
        </p:txBody>
      </p:sp>
      <p:sp>
        <p:nvSpPr>
          <p:cNvPr id="5" name="Υπότιτλος 4">
            <a:extLst>
              <a:ext uri="{FF2B5EF4-FFF2-40B4-BE49-F238E27FC236}">
                <a16:creationId xmlns:a16="http://schemas.microsoft.com/office/drawing/2014/main" id="{32B36FD9-F494-2243-A513-56857A9A15D9}"/>
              </a:ext>
            </a:extLst>
          </p:cNvPr>
          <p:cNvSpPr>
            <a:spLocks noGrp="1"/>
          </p:cNvSpPr>
          <p:nvPr>
            <p:ph type="subTitle" idx="1"/>
          </p:nvPr>
        </p:nvSpPr>
        <p:spPr>
          <a:xfrm>
            <a:off x="2695194" y="4352543"/>
            <a:ext cx="6801612" cy="1645919"/>
          </a:xfrm>
        </p:spPr>
        <p:txBody>
          <a:bodyPr>
            <a:normAutofit/>
          </a:bodyPr>
          <a:lstStyle/>
          <a:p>
            <a:r>
              <a:rPr lang="el-GR" dirty="0"/>
              <a:t>Οι λέξεις μιας γλώσσας – λειτουργικές και περιεχομένου</a:t>
            </a:r>
          </a:p>
          <a:p>
            <a:r>
              <a:rPr lang="el-GR" dirty="0">
                <a:solidFill>
                  <a:srgbClr val="FF0000"/>
                </a:solidFill>
              </a:rPr>
              <a:t>Μορφολογική ανάλυση μιας γλώσσας</a:t>
            </a:r>
          </a:p>
          <a:p>
            <a:endParaRPr lang="el-GR" dirty="0"/>
          </a:p>
        </p:txBody>
      </p:sp>
    </p:spTree>
    <p:extLst>
      <p:ext uri="{BB962C8B-B14F-4D97-AF65-F5344CB8AC3E}">
        <p14:creationId xmlns:p14="http://schemas.microsoft.com/office/powerpoint/2010/main" val="3132655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8185102-06BF-3847-95BE-B2552D5D18A1}"/>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A6B59DA3-D0EB-704F-9F7C-3DF481897218}"/>
              </a:ext>
            </a:extLst>
          </p:cNvPr>
          <p:cNvSpPr>
            <a:spLocks noGrp="1"/>
          </p:cNvSpPr>
          <p:nvPr>
            <p:ph idx="1"/>
          </p:nvPr>
        </p:nvSpPr>
        <p:spPr/>
        <p:txBody>
          <a:bodyPr/>
          <a:lstStyle/>
          <a:p>
            <a:endParaRPr lang="el-GR"/>
          </a:p>
        </p:txBody>
      </p:sp>
      <p:pic>
        <p:nvPicPr>
          <p:cNvPr id="4" name="Εικόνα 3">
            <a:extLst>
              <a:ext uri="{FF2B5EF4-FFF2-40B4-BE49-F238E27FC236}">
                <a16:creationId xmlns:a16="http://schemas.microsoft.com/office/drawing/2014/main" id="{1394F958-C8B1-D847-A6F2-16DC2EDAFEDB}"/>
              </a:ext>
            </a:extLst>
          </p:cNvPr>
          <p:cNvPicPr>
            <a:picLocks noChangeAspect="1"/>
          </p:cNvPicPr>
          <p:nvPr/>
        </p:nvPicPr>
        <p:blipFill>
          <a:blip r:embed="rId2"/>
          <a:stretch>
            <a:fillRect/>
          </a:stretch>
        </p:blipFill>
        <p:spPr>
          <a:xfrm>
            <a:off x="1428750" y="76200"/>
            <a:ext cx="9334500" cy="6705600"/>
          </a:xfrm>
          <a:prstGeom prst="rect">
            <a:avLst/>
          </a:prstGeom>
        </p:spPr>
      </p:pic>
    </p:spTree>
    <p:extLst>
      <p:ext uri="{BB962C8B-B14F-4D97-AF65-F5344CB8AC3E}">
        <p14:creationId xmlns:p14="http://schemas.microsoft.com/office/powerpoint/2010/main" val="3091760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a:extLst>
              <a:ext uri="{FF2B5EF4-FFF2-40B4-BE49-F238E27FC236}">
                <a16:creationId xmlns:a16="http://schemas.microsoft.com/office/drawing/2014/main" id="{A64DA78D-C005-A745-BC14-A9984A42E2FA}"/>
              </a:ext>
            </a:extLst>
          </p:cNvPr>
          <p:cNvSpPr>
            <a:spLocks noGrp="1"/>
          </p:cNvSpPr>
          <p:nvPr>
            <p:ph type="title"/>
          </p:nvPr>
        </p:nvSpPr>
        <p:spPr>
          <a:xfrm>
            <a:off x="2103814" y="267317"/>
            <a:ext cx="7729728" cy="1188720"/>
          </a:xfrm>
        </p:spPr>
        <p:txBody>
          <a:bodyPr rtlCol="0">
            <a:normAutofit fontScale="90000"/>
            <a:scene3d>
              <a:camera prst="orthographicFront"/>
              <a:lightRig rig="soft" dir="t">
                <a:rot lat="0" lon="0" rev="16800000"/>
              </a:lightRig>
            </a:scene3d>
          </a:bodyPr>
          <a:lstStyle/>
          <a:p>
            <a:pPr>
              <a:defRPr/>
            </a:pPr>
            <a:r>
              <a:rPr lang="el-GR" sz="3200" b="1" dirty="0">
                <a:solidFill>
                  <a:srgbClr val="3366FF"/>
                </a:solidFill>
              </a:rPr>
              <a:t>Λέξεις περιεχομένου και λειτουργικές λέξεις </a:t>
            </a:r>
          </a:p>
        </p:txBody>
      </p:sp>
      <p:sp>
        <p:nvSpPr>
          <p:cNvPr id="22530" name="2 - Θέση περιεχομένου">
            <a:extLst>
              <a:ext uri="{FF2B5EF4-FFF2-40B4-BE49-F238E27FC236}">
                <a16:creationId xmlns:a16="http://schemas.microsoft.com/office/drawing/2014/main" id="{15F27204-1E2A-9548-8C25-19B2B1835C96}"/>
              </a:ext>
            </a:extLst>
          </p:cNvPr>
          <p:cNvSpPr>
            <a:spLocks noGrp="1"/>
          </p:cNvSpPr>
          <p:nvPr>
            <p:ph idx="1"/>
          </p:nvPr>
        </p:nvSpPr>
        <p:spPr>
          <a:xfrm>
            <a:off x="1479630" y="1819155"/>
            <a:ext cx="7543800" cy="4648200"/>
          </a:xfrm>
        </p:spPr>
        <p:txBody>
          <a:bodyPr/>
          <a:lstStyle/>
          <a:p>
            <a:pPr eaLnBrk="1" hangingPunct="1">
              <a:buFont typeface="Wingdings" pitchFamily="2" charset="2"/>
              <a:buNone/>
            </a:pPr>
            <a:r>
              <a:rPr lang="el-GR" altLang="el-GR" sz="2000" b="1" dirty="0">
                <a:latin typeface="Calibri" panose="020F0502020204030204" pitchFamily="34" charset="0"/>
                <a:ea typeface="ＭＳ Ｐゴシック" panose="020B0600070205080204" pitchFamily="34" charset="-128"/>
                <a:cs typeface="Calibri" panose="020F0502020204030204" pitchFamily="34" charset="0"/>
              </a:rPr>
              <a:t>παιδιά, αναρχία, θλίψη, μοβ, Διώνη, </a:t>
            </a:r>
            <a:r>
              <a:rPr lang="el-GR" altLang="el-GR" sz="2000" b="1" dirty="0" err="1">
                <a:latin typeface="Calibri" panose="020F0502020204030204" pitchFamily="34" charset="0"/>
                <a:ea typeface="ＭＳ Ｐゴシック" panose="020B0600070205080204" pitchFamily="34" charset="-128"/>
                <a:cs typeface="Calibri" panose="020F0502020204030204" pitchFamily="34" charset="0"/>
              </a:rPr>
              <a:t>ιμέιλ</a:t>
            </a:r>
            <a:r>
              <a:rPr lang="el-GR" altLang="el-GR" sz="2000" b="1" dirty="0">
                <a:latin typeface="Calibri" panose="020F0502020204030204" pitchFamily="34" charset="0"/>
                <a:ea typeface="ＭＳ Ｐゴシック" panose="020B0600070205080204" pitchFamily="34" charset="-128"/>
                <a:cs typeface="Calibri" panose="020F0502020204030204" pitchFamily="34" charset="0"/>
              </a:rPr>
              <a:t>, διαδίκτυο, και, ή, αλλά, εκείνος, εγώ, αυτός, σε, από, ο, η, το, άρα, λοιπόν, χτες, αύριο</a:t>
            </a:r>
          </a:p>
          <a:p>
            <a:pPr eaLnBrk="1" hangingPunct="1">
              <a:buFont typeface="Wingdings" pitchFamily="2" charset="2"/>
              <a:buNone/>
            </a:pPr>
            <a:endParaRPr lang="el-GR" altLang="el-GR" dirty="0">
              <a:latin typeface="Times New Roman" panose="02020603050405020304" pitchFamily="18" charset="0"/>
              <a:ea typeface="ＭＳ Ｐゴシック" panose="020B0600070205080204" pitchFamily="34" charset="-128"/>
            </a:endParaRPr>
          </a:p>
          <a:p>
            <a:pPr eaLnBrk="1" hangingPunct="1"/>
            <a:r>
              <a:rPr lang="el-GR" altLang="el-GR" sz="2400" b="1" dirty="0">
                <a:latin typeface="Times New Roman" panose="02020603050405020304" pitchFamily="18" charset="0"/>
                <a:ea typeface="ＭＳ Ｐゴシック" panose="020B0600070205080204" pitchFamily="34" charset="-128"/>
              </a:rPr>
              <a:t>Λέξεις περιεχομένου</a:t>
            </a:r>
            <a:r>
              <a:rPr lang="el-GR" altLang="el-GR" sz="2400" dirty="0">
                <a:latin typeface="Times New Roman" panose="02020603050405020304" pitchFamily="18" charset="0"/>
                <a:ea typeface="ＭＳ Ｐゴシック" panose="020B0600070205080204" pitchFamily="34" charset="-128"/>
              </a:rPr>
              <a:t>: δηλώνουν έννοιες και ιδέες που απασχολούν τη σκέψη μας (ανοικτής τάξης, πχ. )</a:t>
            </a:r>
          </a:p>
          <a:p>
            <a:pPr eaLnBrk="1" hangingPunct="1"/>
            <a:r>
              <a:rPr lang="el-GR" altLang="el-GR" sz="2400" b="1" dirty="0">
                <a:latin typeface="Times New Roman" panose="02020603050405020304" pitchFamily="18" charset="0"/>
                <a:ea typeface="ＭＳ Ｐゴシック" panose="020B0600070205080204" pitchFamily="34" charset="-128"/>
              </a:rPr>
              <a:t>Λειτουργικές λέξεις</a:t>
            </a:r>
            <a:r>
              <a:rPr lang="el-GR" altLang="el-GR" sz="2400" dirty="0">
                <a:latin typeface="Times New Roman" panose="02020603050405020304" pitchFamily="18" charset="0"/>
                <a:ea typeface="ＭＳ Ｐゴシック" panose="020B0600070205080204" pitchFamily="34" charset="-128"/>
              </a:rPr>
              <a:t>: χωρίς ξεκάθαρη λεξική σημασία, αλλά με γραμματική λειτουργία (κλειστής τάξης)</a:t>
            </a:r>
          </a:p>
        </p:txBody>
      </p:sp>
    </p:spTree>
    <p:extLst>
      <p:ext uri="{BB962C8B-B14F-4D97-AF65-F5344CB8AC3E}">
        <p14:creationId xmlns:p14="http://schemas.microsoft.com/office/powerpoint/2010/main" val="3444135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191BCEE-019D-BA41-BB6B-D25F17A46AEA}"/>
              </a:ext>
            </a:extLst>
          </p:cNvPr>
          <p:cNvSpPr>
            <a:spLocks noGrp="1"/>
          </p:cNvSpPr>
          <p:nvPr>
            <p:ph type="title"/>
          </p:nvPr>
        </p:nvSpPr>
        <p:spPr/>
        <p:txBody>
          <a:bodyPr/>
          <a:lstStyle/>
          <a:p>
            <a:r>
              <a:rPr lang="el-GR" dirty="0"/>
              <a:t> </a:t>
            </a:r>
            <a:r>
              <a:rPr lang="el-GR" b="1" dirty="0" err="1">
                <a:highlight>
                  <a:srgbClr val="FFFF00"/>
                </a:highlight>
              </a:rPr>
              <a:t>λεξεισ</a:t>
            </a:r>
            <a:r>
              <a:rPr lang="el-GR" b="1" dirty="0">
                <a:highlight>
                  <a:srgbClr val="FFFF00"/>
                </a:highlight>
              </a:rPr>
              <a:t> </a:t>
            </a:r>
            <a:r>
              <a:rPr lang="el-GR" b="1" dirty="0" err="1">
                <a:highlight>
                  <a:srgbClr val="FFFF00"/>
                </a:highlight>
              </a:rPr>
              <a:t>περιεχομενου</a:t>
            </a:r>
            <a:endParaRPr lang="el-GR" b="1" dirty="0">
              <a:highlight>
                <a:srgbClr val="FFFF00"/>
              </a:highlight>
            </a:endParaRPr>
          </a:p>
        </p:txBody>
      </p:sp>
      <p:sp>
        <p:nvSpPr>
          <p:cNvPr id="3" name="Θέση περιεχομένου 2">
            <a:extLst>
              <a:ext uri="{FF2B5EF4-FFF2-40B4-BE49-F238E27FC236}">
                <a16:creationId xmlns:a16="http://schemas.microsoft.com/office/drawing/2014/main" id="{72D352EB-E93C-824C-B7CC-2C202417F8F2}"/>
              </a:ext>
            </a:extLst>
          </p:cNvPr>
          <p:cNvSpPr>
            <a:spLocks noGrp="1"/>
          </p:cNvSpPr>
          <p:nvPr>
            <p:ph idx="1"/>
          </p:nvPr>
        </p:nvSpPr>
        <p:spPr/>
        <p:txBody>
          <a:bodyPr/>
          <a:lstStyle/>
          <a:p>
            <a:r>
              <a:rPr lang="el-GR" altLang="el-GR" sz="2000" dirty="0">
                <a:latin typeface="Times New Roman" panose="02020603050405020304" pitchFamily="18" charset="0"/>
                <a:ea typeface="ＭＳ Ｐゴシック" panose="020B0600070205080204" pitchFamily="34" charset="-128"/>
              </a:rPr>
              <a:t>δηλώνουν έννοιες και ιδέες που απασχολούν τη σκέψη μας (ανοικτής τάξης)</a:t>
            </a:r>
          </a:p>
          <a:p>
            <a:r>
              <a:rPr lang="el-GR" altLang="el-GR" sz="2000" b="1" dirty="0">
                <a:latin typeface="Calibri" panose="020F0502020204030204" pitchFamily="34" charset="0"/>
                <a:ea typeface="ＭＳ Ｐゴシック" panose="020B0600070205080204" pitchFamily="34" charset="-128"/>
                <a:cs typeface="Calibri" panose="020F0502020204030204" pitchFamily="34" charset="0"/>
              </a:rPr>
              <a:t>παιδιά, αναρχία, θλίψη, μοβ, Διώνη, </a:t>
            </a:r>
            <a:r>
              <a:rPr lang="el-GR" altLang="el-GR" sz="2000" b="1" dirty="0" err="1">
                <a:latin typeface="Calibri" panose="020F0502020204030204" pitchFamily="34" charset="0"/>
                <a:ea typeface="ＭＳ Ｐゴシック" panose="020B0600070205080204" pitchFamily="34" charset="-128"/>
                <a:cs typeface="Calibri" panose="020F0502020204030204" pitchFamily="34" charset="0"/>
              </a:rPr>
              <a:t>ιμέιλ</a:t>
            </a:r>
            <a:r>
              <a:rPr lang="el-GR" altLang="el-GR" sz="2000" b="1" dirty="0">
                <a:latin typeface="Calibri" panose="020F0502020204030204" pitchFamily="34" charset="0"/>
                <a:ea typeface="ＭＳ Ｐゴシック" panose="020B0600070205080204" pitchFamily="34" charset="-128"/>
                <a:cs typeface="Calibri" panose="020F0502020204030204" pitchFamily="34" charset="0"/>
              </a:rPr>
              <a:t>, διαδίκτυο</a:t>
            </a:r>
            <a:endParaRPr lang="el-GR" altLang="el-GR" sz="2000" dirty="0">
              <a:latin typeface="Times New Roman" panose="02020603050405020304" pitchFamily="18" charset="0"/>
              <a:ea typeface="ＭＳ Ｐゴシック" panose="020B0600070205080204" pitchFamily="34" charset="-128"/>
            </a:endParaRPr>
          </a:p>
          <a:p>
            <a:endParaRPr lang="el-GR" altLang="el-GR" sz="2000" dirty="0">
              <a:latin typeface="Times New Roman" panose="02020603050405020304" pitchFamily="18" charset="0"/>
              <a:ea typeface="ＭＳ Ｐゴシック" panose="020B0600070205080204" pitchFamily="34" charset="-128"/>
            </a:endParaRPr>
          </a:p>
          <a:p>
            <a:endParaRPr lang="el-GR" dirty="0"/>
          </a:p>
        </p:txBody>
      </p:sp>
    </p:spTree>
    <p:extLst>
      <p:ext uri="{BB962C8B-B14F-4D97-AF65-F5344CB8AC3E}">
        <p14:creationId xmlns:p14="http://schemas.microsoft.com/office/powerpoint/2010/main" val="319179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9C98F85-B67E-644D-8CC9-BC455B396F4B}"/>
              </a:ext>
            </a:extLst>
          </p:cNvPr>
          <p:cNvSpPr>
            <a:spLocks noGrp="1"/>
          </p:cNvSpPr>
          <p:nvPr>
            <p:ph type="title"/>
          </p:nvPr>
        </p:nvSpPr>
        <p:spPr/>
        <p:txBody>
          <a:bodyPr/>
          <a:lstStyle/>
          <a:p>
            <a:r>
              <a:rPr lang="el-GR" dirty="0"/>
              <a:t>Τι </a:t>
            </a:r>
            <a:r>
              <a:rPr lang="el-GR" dirty="0" err="1"/>
              <a:t>σημαινει</a:t>
            </a:r>
            <a:r>
              <a:rPr lang="el-GR" dirty="0"/>
              <a:t> </a:t>
            </a:r>
            <a:r>
              <a:rPr lang="el-GR" dirty="0" err="1"/>
              <a:t>ανοικτη</a:t>
            </a:r>
            <a:r>
              <a:rPr lang="el-GR" dirty="0"/>
              <a:t> </a:t>
            </a:r>
            <a:r>
              <a:rPr lang="el-GR" dirty="0" err="1"/>
              <a:t>ταξη</a:t>
            </a:r>
            <a:r>
              <a:rPr lang="el-GR" dirty="0"/>
              <a:t> </a:t>
            </a:r>
            <a:r>
              <a:rPr lang="el-GR" dirty="0" err="1"/>
              <a:t>λεξεων</a:t>
            </a:r>
            <a:r>
              <a:rPr lang="el-GR" dirty="0"/>
              <a:t>;</a:t>
            </a:r>
          </a:p>
        </p:txBody>
      </p:sp>
      <p:pic>
        <p:nvPicPr>
          <p:cNvPr id="4" name="Θέση περιεχομένου 3">
            <a:extLst>
              <a:ext uri="{FF2B5EF4-FFF2-40B4-BE49-F238E27FC236}">
                <a16:creationId xmlns:a16="http://schemas.microsoft.com/office/drawing/2014/main" id="{590B483D-0F2C-AE44-A9FF-B9C66CFEBE10}"/>
              </a:ext>
            </a:extLst>
          </p:cNvPr>
          <p:cNvPicPr>
            <a:picLocks noGrp="1" noChangeAspect="1"/>
          </p:cNvPicPr>
          <p:nvPr>
            <p:ph sz="half" idx="1"/>
          </p:nvPr>
        </p:nvPicPr>
        <p:blipFill>
          <a:blip r:embed="rId2"/>
          <a:stretch>
            <a:fillRect/>
          </a:stretch>
        </p:blipFill>
        <p:spPr>
          <a:xfrm>
            <a:off x="863520" y="2992095"/>
            <a:ext cx="4271963" cy="1417859"/>
          </a:xfrm>
          <a:prstGeom prst="rect">
            <a:avLst/>
          </a:prstGeom>
        </p:spPr>
      </p:pic>
      <p:pic>
        <p:nvPicPr>
          <p:cNvPr id="6" name="Θέση περιεχομένου 4">
            <a:extLst>
              <a:ext uri="{FF2B5EF4-FFF2-40B4-BE49-F238E27FC236}">
                <a16:creationId xmlns:a16="http://schemas.microsoft.com/office/drawing/2014/main" id="{4E51D74D-F8EF-7B44-8B5E-8C6A67306BE1}"/>
              </a:ext>
            </a:extLst>
          </p:cNvPr>
          <p:cNvPicPr>
            <a:picLocks noGrp="1" noChangeAspect="1"/>
          </p:cNvPicPr>
          <p:nvPr>
            <p:ph sz="half" idx="2"/>
          </p:nvPr>
        </p:nvPicPr>
        <p:blipFill>
          <a:blip r:embed="rId3"/>
          <a:stretch>
            <a:fillRect/>
          </a:stretch>
        </p:blipFill>
        <p:spPr>
          <a:xfrm>
            <a:off x="6354502" y="2534856"/>
            <a:ext cx="3216884" cy="3750197"/>
          </a:xfrm>
        </p:spPr>
      </p:pic>
    </p:spTree>
    <p:extLst>
      <p:ext uri="{BB962C8B-B14F-4D97-AF65-F5344CB8AC3E}">
        <p14:creationId xmlns:p14="http://schemas.microsoft.com/office/powerpoint/2010/main" val="1473794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A2952E69-10C6-DB45-9D89-7ACCFD80779E}"/>
              </a:ext>
            </a:extLst>
          </p:cNvPr>
          <p:cNvSpPr>
            <a:spLocks noGrp="1"/>
          </p:cNvSpPr>
          <p:nvPr>
            <p:ph type="title"/>
          </p:nvPr>
        </p:nvSpPr>
        <p:spPr>
          <a:xfrm>
            <a:off x="2335308" y="392325"/>
            <a:ext cx="7729728" cy="846166"/>
          </a:xfrm>
        </p:spPr>
        <p:txBody>
          <a:bodyPr/>
          <a:lstStyle/>
          <a:p>
            <a:pPr eaLnBrk="1" hangingPunct="1"/>
            <a:r>
              <a:rPr lang="el-GR" altLang="el-GR" b="1">
                <a:solidFill>
                  <a:srgbClr val="3366FF"/>
                </a:solidFill>
                <a:ea typeface="ＭＳ Ｐゴシック" panose="020B0600070205080204" pitchFamily="34" charset="-128"/>
              </a:rPr>
              <a:t>Λέξεις περιεχομένου</a:t>
            </a:r>
            <a:endParaRPr lang="en-US" altLang="el-GR" b="1">
              <a:solidFill>
                <a:srgbClr val="3366FF"/>
              </a:solidFill>
              <a:ea typeface="ＭＳ Ｐゴシック" panose="020B0600070205080204" pitchFamily="34" charset="-128"/>
            </a:endParaRPr>
          </a:p>
        </p:txBody>
      </p:sp>
      <p:sp>
        <p:nvSpPr>
          <p:cNvPr id="23554" name="Content Placeholder 2">
            <a:extLst>
              <a:ext uri="{FF2B5EF4-FFF2-40B4-BE49-F238E27FC236}">
                <a16:creationId xmlns:a16="http://schemas.microsoft.com/office/drawing/2014/main" id="{80ECCEF7-9886-494C-BFA0-A7AB0592DD11}"/>
              </a:ext>
            </a:extLst>
          </p:cNvPr>
          <p:cNvSpPr>
            <a:spLocks noGrp="1"/>
          </p:cNvSpPr>
          <p:nvPr>
            <p:ph idx="1"/>
          </p:nvPr>
        </p:nvSpPr>
        <p:spPr>
          <a:xfrm>
            <a:off x="1981200" y="1600201"/>
            <a:ext cx="8686800" cy="4525963"/>
          </a:xfrm>
        </p:spPr>
        <p:txBody>
          <a:bodyPr>
            <a:normAutofit fontScale="92500" lnSpcReduction="10000"/>
          </a:bodyPr>
          <a:lstStyle/>
          <a:p>
            <a:pPr eaLnBrk="1" hangingPunct="1">
              <a:lnSpc>
                <a:spcPct val="90000"/>
              </a:lnSpc>
            </a:pPr>
            <a:r>
              <a:rPr lang="el-GR" altLang="el-GR" sz="2600">
                <a:ea typeface="ＭＳ Ｐゴシック" panose="020B0600070205080204" pitchFamily="34" charset="-128"/>
              </a:rPr>
              <a:t>Δηλώνουν έννοιες (αντικείμενα, δραστηριότητες, ιδέες)</a:t>
            </a:r>
          </a:p>
          <a:p>
            <a:pPr eaLnBrk="1" hangingPunct="1">
              <a:lnSpc>
                <a:spcPct val="90000"/>
              </a:lnSpc>
            </a:pPr>
            <a:r>
              <a:rPr lang="el-GR" altLang="el-GR" sz="2600">
                <a:ea typeface="ＭＳ Ｐゴシック" panose="020B0600070205080204" pitchFamily="34" charset="-128"/>
              </a:rPr>
              <a:t> Λέξεις ανοικτής τάξης (ανοικτές λέξεις)</a:t>
            </a:r>
          </a:p>
          <a:p>
            <a:pPr lvl="1" eaLnBrk="1" hangingPunct="1">
              <a:lnSpc>
                <a:spcPct val="90000"/>
              </a:lnSpc>
            </a:pPr>
            <a:r>
              <a:rPr lang="el-GR" altLang="el-GR" sz="2200">
                <a:ea typeface="ＭＳ Ｐゴシック" panose="020B0600070205080204" pitchFamily="34" charset="-128"/>
              </a:rPr>
              <a:t>Νέες λέξεις προστίθενται με την πάροδο του χρόνου:</a:t>
            </a:r>
          </a:p>
          <a:p>
            <a:pPr lvl="2" eaLnBrk="1" hangingPunct="1">
              <a:lnSpc>
                <a:spcPct val="90000"/>
              </a:lnSpc>
            </a:pPr>
            <a:r>
              <a:rPr lang="en-US" altLang="el-GR" sz="1900">
                <a:ea typeface="ＭＳ Ｐゴシック" panose="020B0600070205080204" pitchFamily="34" charset="-128"/>
              </a:rPr>
              <a:t>bytes, download, blog κλπ</a:t>
            </a:r>
            <a:br>
              <a:rPr lang="en-US" altLang="el-GR" sz="1900">
                <a:ea typeface="ＭＳ Ｐゴシック" panose="020B0600070205080204" pitchFamily="34" charset="-128"/>
              </a:rPr>
            </a:br>
            <a:endParaRPr lang="en-US" altLang="el-GR" sz="1900">
              <a:ea typeface="ＭＳ Ｐゴシック" panose="020B0600070205080204" pitchFamily="34" charset="-128"/>
            </a:endParaRPr>
          </a:p>
          <a:p>
            <a:pPr lvl="2" eaLnBrk="1" hangingPunct="1">
              <a:lnSpc>
                <a:spcPct val="90000"/>
              </a:lnSpc>
            </a:pPr>
            <a:r>
              <a:rPr lang="el-GR" altLang="el-GR" sz="1900">
                <a:ea typeface="ＭＳ Ｐゴシック" panose="020B0600070205080204" pitchFamily="34" charset="-128"/>
              </a:rPr>
              <a:t>ιστολόγιο, ιστοσελίδα, μέιλ κλπ. </a:t>
            </a:r>
          </a:p>
          <a:p>
            <a:pPr lvl="2" eaLnBrk="1" hangingPunct="1">
              <a:lnSpc>
                <a:spcPct val="90000"/>
              </a:lnSpc>
            </a:pPr>
            <a:endParaRPr lang="el-GR" altLang="el-GR" sz="1900">
              <a:ea typeface="ＭＳ Ｐゴシック" panose="020B0600070205080204" pitchFamily="34" charset="-128"/>
            </a:endParaRPr>
          </a:p>
          <a:p>
            <a:pPr eaLnBrk="1" hangingPunct="1">
              <a:lnSpc>
                <a:spcPct val="90000"/>
              </a:lnSpc>
            </a:pPr>
            <a:r>
              <a:rPr lang="el-GR" altLang="el-GR" sz="2600">
                <a:ea typeface="ＭＳ Ｐゴシック" panose="020B0600070205080204" pitchFamily="34" charset="-128"/>
              </a:rPr>
              <a:t> 	Μέρη του λόγου</a:t>
            </a:r>
          </a:p>
          <a:p>
            <a:pPr lvl="1" eaLnBrk="1" hangingPunct="1">
              <a:lnSpc>
                <a:spcPct val="90000"/>
              </a:lnSpc>
            </a:pPr>
            <a:r>
              <a:rPr lang="el-GR" altLang="el-GR" sz="2200">
                <a:ea typeface="ＭＳ Ｐゴシック" panose="020B0600070205080204" pitchFamily="34" charset="-128"/>
              </a:rPr>
              <a:t>Ουσιαστικά</a:t>
            </a:r>
          </a:p>
          <a:p>
            <a:pPr lvl="1" eaLnBrk="1" hangingPunct="1">
              <a:lnSpc>
                <a:spcPct val="90000"/>
              </a:lnSpc>
            </a:pPr>
            <a:r>
              <a:rPr lang="el-GR" altLang="el-GR" sz="2200">
                <a:ea typeface="ＭＳ Ｐゴシック" panose="020B0600070205080204" pitchFamily="34" charset="-128"/>
              </a:rPr>
              <a:t>Ρήματα</a:t>
            </a:r>
          </a:p>
          <a:p>
            <a:pPr lvl="1" eaLnBrk="1" hangingPunct="1">
              <a:lnSpc>
                <a:spcPct val="90000"/>
              </a:lnSpc>
            </a:pPr>
            <a:r>
              <a:rPr lang="el-GR" altLang="el-GR" sz="2200">
                <a:ea typeface="ＭＳ Ｐゴシック" panose="020B0600070205080204" pitchFamily="34" charset="-128"/>
              </a:rPr>
              <a:t>Επίθετα</a:t>
            </a:r>
          </a:p>
          <a:p>
            <a:pPr lvl="1" eaLnBrk="1" hangingPunct="1">
              <a:lnSpc>
                <a:spcPct val="90000"/>
              </a:lnSpc>
            </a:pPr>
            <a:r>
              <a:rPr lang="el-GR" altLang="el-GR" sz="2200">
                <a:ea typeface="ＭＳ Ｐゴシック" panose="020B0600070205080204" pitchFamily="34" charset="-128"/>
              </a:rPr>
              <a:t>Επιρρήματα</a:t>
            </a:r>
          </a:p>
          <a:p>
            <a:pPr lvl="1" eaLnBrk="1" hangingPunct="1">
              <a:lnSpc>
                <a:spcPct val="90000"/>
              </a:lnSpc>
            </a:pPr>
            <a:endParaRPr lang="el-GR" altLang="el-GR" sz="2200">
              <a:ea typeface="ＭＳ Ｐゴシック" panose="020B0600070205080204" pitchFamily="34" charset="-128"/>
            </a:endParaRPr>
          </a:p>
          <a:p>
            <a:pPr eaLnBrk="1" hangingPunct="1">
              <a:lnSpc>
                <a:spcPct val="90000"/>
              </a:lnSpc>
            </a:pPr>
            <a:endParaRPr lang="en-US" altLang="el-GR" sz="3000">
              <a:ea typeface="ＭＳ Ｐゴシック" panose="020B0600070205080204" pitchFamily="34" charset="-128"/>
            </a:endParaRPr>
          </a:p>
        </p:txBody>
      </p:sp>
    </p:spTree>
    <p:extLst>
      <p:ext uri="{BB962C8B-B14F-4D97-AF65-F5344CB8AC3E}">
        <p14:creationId xmlns:p14="http://schemas.microsoft.com/office/powerpoint/2010/main" val="2819453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3096E173-EBA7-CF4D-A1BF-F36C367D8736}"/>
              </a:ext>
            </a:extLst>
          </p:cNvPr>
          <p:cNvSpPr>
            <a:spLocks noGrp="1"/>
          </p:cNvSpPr>
          <p:nvPr>
            <p:ph type="title"/>
          </p:nvPr>
        </p:nvSpPr>
        <p:spPr/>
        <p:txBody>
          <a:bodyPr/>
          <a:lstStyle/>
          <a:p>
            <a:r>
              <a:rPr lang="el-GR" b="1" dirty="0" err="1">
                <a:highlight>
                  <a:srgbClr val="FFFF00"/>
                </a:highlight>
              </a:rPr>
              <a:t>Λειτουργικεσ</a:t>
            </a:r>
            <a:r>
              <a:rPr lang="el-GR" b="1" dirty="0">
                <a:highlight>
                  <a:srgbClr val="FFFF00"/>
                </a:highlight>
              </a:rPr>
              <a:t> </a:t>
            </a:r>
            <a:r>
              <a:rPr lang="el-GR" b="1" dirty="0" err="1">
                <a:highlight>
                  <a:srgbClr val="FFFF00"/>
                </a:highlight>
              </a:rPr>
              <a:t>λεξεισ</a:t>
            </a:r>
            <a:endParaRPr lang="el-GR" b="1" dirty="0">
              <a:highlight>
                <a:srgbClr val="FFFF00"/>
              </a:highlight>
            </a:endParaRPr>
          </a:p>
        </p:txBody>
      </p:sp>
      <p:sp>
        <p:nvSpPr>
          <p:cNvPr id="6" name="Θέση περιεχομένου 5">
            <a:extLst>
              <a:ext uri="{FF2B5EF4-FFF2-40B4-BE49-F238E27FC236}">
                <a16:creationId xmlns:a16="http://schemas.microsoft.com/office/drawing/2014/main" id="{6C4433B6-5677-1D48-BC19-C3F9A8C62FB9}"/>
              </a:ext>
            </a:extLst>
          </p:cNvPr>
          <p:cNvSpPr>
            <a:spLocks noGrp="1"/>
          </p:cNvSpPr>
          <p:nvPr>
            <p:ph idx="1"/>
          </p:nvPr>
        </p:nvSpPr>
        <p:spPr/>
        <p:txBody>
          <a:bodyPr/>
          <a:lstStyle/>
          <a:p>
            <a:r>
              <a:rPr lang="el-GR" altLang="el-GR" dirty="0">
                <a:latin typeface="Times New Roman" panose="02020603050405020304" pitchFamily="18" charset="0"/>
                <a:ea typeface="ＭＳ Ｐゴシック" panose="020B0600070205080204" pitchFamily="34" charset="-128"/>
              </a:rPr>
              <a:t>Αυτές που δεν έχουν ξεκάθαρη λεξική σημασία, αλλά έχουν γραμματική λειτουργία (κλειστής τάξης)</a:t>
            </a:r>
          </a:p>
          <a:p>
            <a:endParaRPr lang="el-GR" dirty="0">
              <a:latin typeface="Times New Roman" panose="02020603050405020304" pitchFamily="18" charset="0"/>
              <a:ea typeface="ＭＳ Ｐゴシック" panose="020B0600070205080204" pitchFamily="34" charset="-128"/>
            </a:endParaRPr>
          </a:p>
          <a:p>
            <a:r>
              <a:rPr lang="el-GR" altLang="el-GR" b="1" dirty="0">
                <a:latin typeface="Calibri" panose="020F0502020204030204" pitchFamily="34" charset="0"/>
                <a:ea typeface="ＭＳ Ｐゴシック" panose="020B0600070205080204" pitchFamily="34" charset="-128"/>
                <a:cs typeface="Calibri" panose="020F0502020204030204" pitchFamily="34" charset="0"/>
              </a:rPr>
              <a:t>και, ή, αλλά, εγώ, σε, από, ο, η, το, εκείνος, αυτός</a:t>
            </a:r>
          </a:p>
          <a:p>
            <a:r>
              <a:rPr lang="el-GR" altLang="el-GR" b="1" dirty="0">
                <a:latin typeface="Calibri" panose="020F0502020204030204" pitchFamily="34" charset="0"/>
                <a:ea typeface="ＭＳ Ｐゴシック" panose="020B0600070205080204" pitchFamily="34" charset="-128"/>
                <a:cs typeface="Calibri" panose="020F0502020204030204" pitchFamily="34" charset="0"/>
              </a:rPr>
              <a:t>(άρα, λοιπόν, χτες, αύριο)</a:t>
            </a:r>
          </a:p>
          <a:p>
            <a:endParaRPr lang="el-GR" b="1" dirty="0">
              <a:latin typeface="Calibri" panose="020F0502020204030204" pitchFamily="34" charset="0"/>
              <a:ea typeface="ＭＳ Ｐゴシック" panose="020B0600070205080204" pitchFamily="34" charset="-128"/>
              <a:cs typeface="Calibri" panose="020F0502020204030204" pitchFamily="34" charset="0"/>
            </a:endParaRPr>
          </a:p>
          <a:p>
            <a:r>
              <a:rPr lang="el-GR" b="1" dirty="0">
                <a:highlight>
                  <a:srgbClr val="FFFF00"/>
                </a:highlight>
                <a:latin typeface="Calibri" panose="020F0502020204030204" pitchFamily="34" charset="0"/>
                <a:ea typeface="ＭＳ Ｐゴシック" panose="020B0600070205080204" pitchFamily="34" charset="-128"/>
                <a:cs typeface="Calibri" panose="020F0502020204030204" pitchFamily="34" charset="0"/>
              </a:rPr>
              <a:t>Ο</a:t>
            </a:r>
            <a:r>
              <a:rPr lang="el-GR" b="1" dirty="0">
                <a:latin typeface="Calibri" panose="020F0502020204030204" pitchFamily="34" charset="0"/>
                <a:ea typeface="ＭＳ Ｐゴシック" panose="020B0600070205080204" pitchFamily="34" charset="-128"/>
                <a:cs typeface="Calibri" panose="020F0502020204030204" pitchFamily="34" charset="0"/>
              </a:rPr>
              <a:t> φίλος μου/ </a:t>
            </a:r>
            <a:r>
              <a:rPr lang="el-GR" b="1" dirty="0">
                <a:highlight>
                  <a:srgbClr val="FFFF00"/>
                </a:highlight>
                <a:latin typeface="Calibri" panose="020F0502020204030204" pitchFamily="34" charset="0"/>
                <a:ea typeface="ＭＳ Ｐゴシック" panose="020B0600070205080204" pitchFamily="34" charset="-128"/>
                <a:cs typeface="Calibri" panose="020F0502020204030204" pitchFamily="34" charset="0"/>
              </a:rPr>
              <a:t>ένας</a:t>
            </a:r>
            <a:r>
              <a:rPr lang="el-GR" b="1" dirty="0">
                <a:latin typeface="Calibri" panose="020F0502020204030204" pitchFamily="34" charset="0"/>
                <a:ea typeface="ＭＳ Ｐゴシック" panose="020B0600070205080204" pitchFamily="34" charset="-128"/>
                <a:cs typeface="Calibri" panose="020F0502020204030204" pitchFamily="34" charset="0"/>
              </a:rPr>
              <a:t> φίλος μου</a:t>
            </a:r>
          </a:p>
          <a:p>
            <a:r>
              <a:rPr lang="el-GR" b="1" dirty="0">
                <a:highlight>
                  <a:srgbClr val="FFFF00"/>
                </a:highlight>
                <a:latin typeface="Calibri" panose="020F0502020204030204" pitchFamily="34" charset="0"/>
                <a:ea typeface="ＭＳ Ｐゴシック" panose="020B0600070205080204" pitchFamily="34" charset="-128"/>
                <a:cs typeface="Calibri" panose="020F0502020204030204" pitchFamily="34" charset="0"/>
              </a:rPr>
              <a:t>Από</a:t>
            </a:r>
            <a:r>
              <a:rPr lang="el-GR" b="1" dirty="0">
                <a:latin typeface="Calibri" panose="020F0502020204030204" pitchFamily="34" charset="0"/>
                <a:ea typeface="ＭＳ Ｐゴシック" panose="020B0600070205080204" pitchFamily="34" charset="-128"/>
                <a:cs typeface="Calibri" panose="020F0502020204030204" pitchFamily="34" charset="0"/>
              </a:rPr>
              <a:t> την Ισπανία/ μέσα </a:t>
            </a:r>
            <a:r>
              <a:rPr lang="el-GR" b="1" dirty="0">
                <a:highlight>
                  <a:srgbClr val="FFFF00"/>
                </a:highlight>
                <a:latin typeface="Calibri" panose="020F0502020204030204" pitchFamily="34" charset="0"/>
                <a:ea typeface="ＭＳ Ｐゴシック" panose="020B0600070205080204" pitchFamily="34" charset="-128"/>
                <a:cs typeface="Calibri" panose="020F0502020204030204" pitchFamily="34" charset="0"/>
              </a:rPr>
              <a:t>από</a:t>
            </a:r>
            <a:r>
              <a:rPr lang="el-GR" b="1" dirty="0">
                <a:latin typeface="Calibri" panose="020F0502020204030204" pitchFamily="34" charset="0"/>
                <a:ea typeface="ＭＳ Ｐゴシック" panose="020B0600070205080204" pitchFamily="34" charset="-128"/>
                <a:cs typeface="Calibri" panose="020F0502020204030204" pitchFamily="34" charset="0"/>
              </a:rPr>
              <a:t> το σπίτι</a:t>
            </a:r>
            <a:endParaRPr lang="el-GR" dirty="0"/>
          </a:p>
        </p:txBody>
      </p:sp>
    </p:spTree>
    <p:extLst>
      <p:ext uri="{BB962C8B-B14F-4D97-AF65-F5344CB8AC3E}">
        <p14:creationId xmlns:p14="http://schemas.microsoft.com/office/powerpoint/2010/main" val="3539879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BB19C25E-843D-904F-BCF7-AE6CA33E3E2A}"/>
              </a:ext>
            </a:extLst>
          </p:cNvPr>
          <p:cNvSpPr>
            <a:spLocks noGrp="1"/>
          </p:cNvSpPr>
          <p:nvPr>
            <p:ph type="title"/>
          </p:nvPr>
        </p:nvSpPr>
        <p:spPr>
          <a:xfrm>
            <a:off x="2231136" y="137476"/>
            <a:ext cx="7729728" cy="915820"/>
          </a:xfrm>
        </p:spPr>
        <p:txBody>
          <a:bodyPr/>
          <a:lstStyle/>
          <a:p>
            <a:pPr eaLnBrk="1" hangingPunct="1"/>
            <a:r>
              <a:rPr lang="el-GR" altLang="el-GR" b="1">
                <a:solidFill>
                  <a:srgbClr val="3366FF"/>
                </a:solidFill>
                <a:ea typeface="ＭＳ Ｐゴシック" panose="020B0600070205080204" pitchFamily="34" charset="-128"/>
              </a:rPr>
              <a:t>Λειτουργικές λέξεις</a:t>
            </a:r>
            <a:endParaRPr lang="en-US" altLang="el-GR" b="1">
              <a:solidFill>
                <a:srgbClr val="3366FF"/>
              </a:solidFill>
              <a:ea typeface="ＭＳ Ｐゴシック" panose="020B0600070205080204" pitchFamily="34" charset="-128"/>
            </a:endParaRPr>
          </a:p>
        </p:txBody>
      </p:sp>
      <p:sp>
        <p:nvSpPr>
          <p:cNvPr id="24578" name="Content Placeholder 2">
            <a:extLst>
              <a:ext uri="{FF2B5EF4-FFF2-40B4-BE49-F238E27FC236}">
                <a16:creationId xmlns:a16="http://schemas.microsoft.com/office/drawing/2014/main" id="{9799AF65-4F18-E949-8814-0341476B78CF}"/>
              </a:ext>
            </a:extLst>
          </p:cNvPr>
          <p:cNvSpPr>
            <a:spLocks noGrp="1"/>
          </p:cNvSpPr>
          <p:nvPr>
            <p:ph idx="1"/>
          </p:nvPr>
        </p:nvSpPr>
        <p:spPr>
          <a:xfrm>
            <a:off x="1981200" y="1600201"/>
            <a:ext cx="8686800" cy="4525963"/>
          </a:xfrm>
        </p:spPr>
        <p:txBody>
          <a:bodyPr>
            <a:normAutofit fontScale="77500" lnSpcReduction="20000"/>
          </a:bodyPr>
          <a:lstStyle/>
          <a:p>
            <a:pPr eaLnBrk="1" hangingPunct="1">
              <a:lnSpc>
                <a:spcPct val="160000"/>
              </a:lnSpc>
            </a:pPr>
            <a:r>
              <a:rPr lang="el-GR" altLang="el-GR" sz="2600" dirty="0">
                <a:ea typeface="ＭＳ Ｐゴシック" panose="020B0600070205080204" pitchFamily="34" charset="-128"/>
              </a:rPr>
              <a:t>Δεν έχουν ξεκάθαρη λεξική σημασία</a:t>
            </a:r>
          </a:p>
          <a:p>
            <a:pPr eaLnBrk="1" hangingPunct="1">
              <a:lnSpc>
                <a:spcPct val="160000"/>
              </a:lnSpc>
            </a:pPr>
            <a:r>
              <a:rPr lang="el-GR" altLang="el-GR" sz="2600" dirty="0">
                <a:ea typeface="ＭＳ Ｐゴシック" panose="020B0600070205080204" pitchFamily="34" charset="-128"/>
              </a:rPr>
              <a:t>Δεν παραπέμπουν σε σαφείς </a:t>
            </a:r>
            <a:r>
              <a:rPr lang="el-GR" altLang="el-GR" sz="2600" dirty="0" err="1">
                <a:ea typeface="ＭＳ Ｐゴシック" panose="020B0600070205080204" pitchFamily="34" charset="-128"/>
              </a:rPr>
              <a:t>εξωγλωσσικές</a:t>
            </a:r>
            <a:r>
              <a:rPr lang="el-GR" altLang="el-GR" sz="2600" dirty="0">
                <a:ea typeface="ＭＳ Ｐゴシック" panose="020B0600070205080204" pitchFamily="34" charset="-128"/>
              </a:rPr>
              <a:t> έννοιες</a:t>
            </a:r>
          </a:p>
          <a:p>
            <a:pPr eaLnBrk="1" hangingPunct="1">
              <a:lnSpc>
                <a:spcPct val="160000"/>
              </a:lnSpc>
            </a:pPr>
            <a:r>
              <a:rPr lang="el-GR" altLang="el-GR" sz="2600" dirty="0">
                <a:ea typeface="ＭＳ Ｐゴシック" panose="020B0600070205080204" pitchFamily="34" charset="-128"/>
              </a:rPr>
              <a:t> Έχουν γραμματική λειτουργία</a:t>
            </a:r>
          </a:p>
          <a:p>
            <a:pPr eaLnBrk="1" hangingPunct="1">
              <a:lnSpc>
                <a:spcPct val="160000"/>
              </a:lnSpc>
            </a:pPr>
            <a:r>
              <a:rPr lang="el-GR" altLang="el-GR" sz="2600" dirty="0">
                <a:ea typeface="ＭＳ Ｐゴシック" panose="020B0600070205080204" pitchFamily="34" charset="-128"/>
              </a:rPr>
              <a:t>Λέξεις κλειστής τάξης/ κλειστές λέξεις</a:t>
            </a:r>
          </a:p>
          <a:p>
            <a:pPr lvl="1" eaLnBrk="1" hangingPunct="1">
              <a:lnSpc>
                <a:spcPct val="80000"/>
              </a:lnSpc>
            </a:pPr>
            <a:r>
              <a:rPr lang="el-GR" altLang="el-GR" sz="2200" dirty="0">
                <a:ea typeface="ＭＳ Ｐゴシック" panose="020B0600070205080204" pitchFamily="34" charset="-128"/>
              </a:rPr>
              <a:t>Δεν προστίθενται καινούριες με το πέρασμα του χρόνου</a:t>
            </a:r>
          </a:p>
          <a:p>
            <a:pPr marL="914400" lvl="2" indent="0">
              <a:lnSpc>
                <a:spcPct val="80000"/>
              </a:lnSpc>
              <a:buNone/>
            </a:pPr>
            <a:endParaRPr lang="el-GR" altLang="el-GR" sz="1900" dirty="0">
              <a:ea typeface="ＭＳ Ｐゴシック" panose="020B0600070205080204" pitchFamily="34" charset="-128"/>
            </a:endParaRPr>
          </a:p>
          <a:p>
            <a:pPr eaLnBrk="1" hangingPunct="1">
              <a:lnSpc>
                <a:spcPct val="80000"/>
              </a:lnSpc>
            </a:pPr>
            <a:r>
              <a:rPr lang="el-GR" altLang="el-GR" sz="2600" dirty="0">
                <a:ea typeface="ＭＳ Ｐゴシック" panose="020B0600070205080204" pitchFamily="34" charset="-128"/>
              </a:rPr>
              <a:t> 	Μέρη του λόγου</a:t>
            </a:r>
          </a:p>
          <a:p>
            <a:pPr lvl="1" eaLnBrk="1" hangingPunct="1">
              <a:lnSpc>
                <a:spcPct val="80000"/>
              </a:lnSpc>
            </a:pPr>
            <a:r>
              <a:rPr lang="el-GR" altLang="el-GR" sz="2200" dirty="0">
                <a:ea typeface="ＭＳ Ｐゴシック" panose="020B0600070205080204" pitchFamily="34" charset="-128"/>
              </a:rPr>
              <a:t>Σύνδεσμοι</a:t>
            </a:r>
          </a:p>
          <a:p>
            <a:pPr lvl="1" eaLnBrk="1" hangingPunct="1">
              <a:lnSpc>
                <a:spcPct val="80000"/>
              </a:lnSpc>
            </a:pPr>
            <a:r>
              <a:rPr lang="el-GR" altLang="el-GR" sz="2200" dirty="0">
                <a:ea typeface="ＭＳ Ｐゴシック" panose="020B0600070205080204" pitchFamily="34" charset="-128"/>
              </a:rPr>
              <a:t>Προθέσεις</a:t>
            </a:r>
          </a:p>
          <a:p>
            <a:pPr lvl="1" eaLnBrk="1" hangingPunct="1">
              <a:lnSpc>
                <a:spcPct val="80000"/>
              </a:lnSpc>
            </a:pPr>
            <a:r>
              <a:rPr lang="el-GR" altLang="el-GR" sz="2200" dirty="0">
                <a:ea typeface="ＭＳ Ｐゴシック" panose="020B0600070205080204" pitchFamily="34" charset="-128"/>
              </a:rPr>
              <a:t>Άρθρα</a:t>
            </a:r>
          </a:p>
          <a:p>
            <a:pPr lvl="1" eaLnBrk="1" hangingPunct="1">
              <a:lnSpc>
                <a:spcPct val="80000"/>
              </a:lnSpc>
            </a:pPr>
            <a:r>
              <a:rPr lang="el-GR" altLang="el-GR" sz="2200" dirty="0">
                <a:ea typeface="ＭＳ Ｐゴシック" panose="020B0600070205080204" pitchFamily="34" charset="-128"/>
              </a:rPr>
              <a:t>Αντωνυμίες</a:t>
            </a:r>
          </a:p>
          <a:p>
            <a:pPr lvl="1" eaLnBrk="1" hangingPunct="1">
              <a:lnSpc>
                <a:spcPct val="80000"/>
              </a:lnSpc>
            </a:pPr>
            <a:r>
              <a:rPr lang="el-GR" altLang="el-GR" sz="2200" dirty="0">
                <a:ea typeface="ＭＳ Ｐゴシック" panose="020B0600070205080204" pitchFamily="34" charset="-128"/>
              </a:rPr>
              <a:t>Μόρια</a:t>
            </a:r>
          </a:p>
          <a:p>
            <a:pPr lvl="1" eaLnBrk="1" hangingPunct="1">
              <a:lnSpc>
                <a:spcPct val="80000"/>
              </a:lnSpc>
            </a:pPr>
            <a:endParaRPr lang="el-GR" altLang="el-GR" sz="2200" dirty="0">
              <a:ea typeface="ＭＳ Ｐゴシック" panose="020B0600070205080204" pitchFamily="34" charset="-128"/>
            </a:endParaRPr>
          </a:p>
          <a:p>
            <a:pPr eaLnBrk="1" hangingPunct="1">
              <a:lnSpc>
                <a:spcPct val="80000"/>
              </a:lnSpc>
            </a:pPr>
            <a:endParaRPr lang="en-US" altLang="el-GR" sz="3000" dirty="0">
              <a:ea typeface="ＭＳ Ｐゴシック" panose="020B0600070205080204" pitchFamily="34" charset="-128"/>
            </a:endParaRPr>
          </a:p>
        </p:txBody>
      </p:sp>
    </p:spTree>
    <p:extLst>
      <p:ext uri="{BB962C8B-B14F-4D97-AF65-F5344CB8AC3E}">
        <p14:creationId xmlns:p14="http://schemas.microsoft.com/office/powerpoint/2010/main" val="1613225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a:extLst>
              <a:ext uri="{FF2B5EF4-FFF2-40B4-BE49-F238E27FC236}">
                <a16:creationId xmlns:a16="http://schemas.microsoft.com/office/drawing/2014/main" id="{58A5DB52-7EFB-9347-9927-E5A01B000ECB}"/>
              </a:ext>
            </a:extLst>
          </p:cNvPr>
          <p:cNvSpPr>
            <a:spLocks noGrp="1"/>
          </p:cNvSpPr>
          <p:nvPr>
            <p:ph type="title"/>
          </p:nvPr>
        </p:nvSpPr>
        <p:spPr>
          <a:xfrm>
            <a:off x="2423592" y="188640"/>
            <a:ext cx="7543800" cy="1752600"/>
          </a:xfrm>
        </p:spPr>
        <p:txBody>
          <a:bodyPr rtlCol="0">
            <a:normAutofit/>
            <a:scene3d>
              <a:camera prst="orthographicFront"/>
              <a:lightRig rig="soft" dir="t">
                <a:rot lat="0" lon="0" rev="16800000"/>
              </a:lightRig>
            </a:scene3d>
          </a:bodyPr>
          <a:lstStyle/>
          <a:p>
            <a:pPr>
              <a:defRPr/>
            </a:pPr>
            <a:r>
              <a:rPr lang="el-GR" sz="2400" b="1" dirty="0"/>
              <a:t>Διαφορά λειτουργικών λέξεων και λέξεων περιεχομένου</a:t>
            </a:r>
            <a:r>
              <a:rPr lang="en-US" sz="2400" b="1" dirty="0"/>
              <a:t>:</a:t>
            </a:r>
            <a:r>
              <a:rPr lang="el-GR" sz="2400" b="1" dirty="0"/>
              <a:t> πόσα </a:t>
            </a:r>
            <a:r>
              <a:rPr lang="en-US" sz="2400" b="1" dirty="0"/>
              <a:t>F</a:t>
            </a:r>
            <a:r>
              <a:rPr lang="el-GR" sz="2400" b="1" dirty="0"/>
              <a:t> υπάρχουν στο κείμενο;</a:t>
            </a:r>
          </a:p>
        </p:txBody>
      </p:sp>
      <p:sp>
        <p:nvSpPr>
          <p:cNvPr id="25602" name="2 - Θέση περιεχομένου">
            <a:extLst>
              <a:ext uri="{FF2B5EF4-FFF2-40B4-BE49-F238E27FC236}">
                <a16:creationId xmlns:a16="http://schemas.microsoft.com/office/drawing/2014/main" id="{E671EA5F-C338-4F4B-AFAF-3DC209B0A40A}"/>
              </a:ext>
            </a:extLst>
          </p:cNvPr>
          <p:cNvSpPr>
            <a:spLocks noGrp="1"/>
          </p:cNvSpPr>
          <p:nvPr>
            <p:ph idx="1"/>
          </p:nvPr>
        </p:nvSpPr>
        <p:spPr>
          <a:xfrm>
            <a:off x="1981200" y="1844675"/>
            <a:ext cx="8229600" cy="4281488"/>
          </a:xfrm>
        </p:spPr>
        <p:txBody>
          <a:bodyPr/>
          <a:lstStyle/>
          <a:p>
            <a:pPr eaLnBrk="1" hangingPunct="1">
              <a:buFont typeface="Wingdings" pitchFamily="2" charset="2"/>
              <a:buNone/>
            </a:pPr>
            <a:endParaRPr lang="el-GR" altLang="el-GR">
              <a:latin typeface="Book Antiqua" panose="02040602050305030304" pitchFamily="18" charset="0"/>
              <a:ea typeface="ＭＳ Ｐゴシック" panose="020B0600070205080204" pitchFamily="34" charset="-128"/>
            </a:endParaRPr>
          </a:p>
          <a:p>
            <a:pPr eaLnBrk="1" hangingPunct="1">
              <a:buFont typeface="Wingdings" pitchFamily="2" charset="2"/>
              <a:buNone/>
            </a:pPr>
            <a:r>
              <a:rPr lang="en-US" altLang="el-GR">
                <a:latin typeface="Book Antiqua" panose="02040602050305030304" pitchFamily="18" charset="0"/>
                <a:ea typeface="ＭＳ Ｐゴシック" panose="020B0600070205080204" pitchFamily="34" charset="-128"/>
              </a:rPr>
              <a:t>FINISHED FILES ARE THE</a:t>
            </a:r>
          </a:p>
          <a:p>
            <a:pPr eaLnBrk="1" hangingPunct="1">
              <a:buFont typeface="Wingdings" pitchFamily="2" charset="2"/>
              <a:buNone/>
            </a:pPr>
            <a:r>
              <a:rPr lang="en-US" altLang="el-GR">
                <a:latin typeface="Book Antiqua" panose="02040602050305030304" pitchFamily="18" charset="0"/>
                <a:ea typeface="ＭＳ Ｐゴシック" panose="020B0600070205080204" pitchFamily="34" charset="-128"/>
              </a:rPr>
              <a:t>RESULT OF YEARS OF SCIENTIFIC</a:t>
            </a:r>
          </a:p>
          <a:p>
            <a:pPr eaLnBrk="1" hangingPunct="1">
              <a:buFont typeface="Wingdings" pitchFamily="2" charset="2"/>
              <a:buNone/>
            </a:pPr>
            <a:r>
              <a:rPr lang="en-US" altLang="el-GR">
                <a:latin typeface="Book Antiqua" panose="02040602050305030304" pitchFamily="18" charset="0"/>
                <a:ea typeface="ＭＳ Ｐゴシック" panose="020B0600070205080204" pitchFamily="34" charset="-128"/>
              </a:rPr>
              <a:t>STUDY COMBINED WITH THE</a:t>
            </a:r>
          </a:p>
          <a:p>
            <a:pPr eaLnBrk="1" hangingPunct="1">
              <a:buFont typeface="Wingdings" pitchFamily="2" charset="2"/>
              <a:buNone/>
            </a:pPr>
            <a:r>
              <a:rPr lang="en-US" altLang="el-GR">
                <a:latin typeface="Book Antiqua" panose="02040602050305030304" pitchFamily="18" charset="0"/>
                <a:ea typeface="ＭＳ Ｐゴシック" panose="020B0600070205080204" pitchFamily="34" charset="-128"/>
              </a:rPr>
              <a:t>EXPERIENCE OF YEARS.</a:t>
            </a:r>
            <a:endParaRPr lang="el-GR" altLang="el-GR">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765865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a:extLst>
              <a:ext uri="{FF2B5EF4-FFF2-40B4-BE49-F238E27FC236}">
                <a16:creationId xmlns:a16="http://schemas.microsoft.com/office/drawing/2014/main" id="{58A5DB52-7EFB-9347-9927-E5A01B000ECB}"/>
              </a:ext>
            </a:extLst>
          </p:cNvPr>
          <p:cNvSpPr>
            <a:spLocks noGrp="1"/>
          </p:cNvSpPr>
          <p:nvPr>
            <p:ph type="title"/>
          </p:nvPr>
        </p:nvSpPr>
        <p:spPr>
          <a:xfrm>
            <a:off x="2423592" y="188640"/>
            <a:ext cx="7543800" cy="1752600"/>
          </a:xfrm>
        </p:spPr>
        <p:txBody>
          <a:bodyPr rtlCol="0">
            <a:normAutofit/>
            <a:scene3d>
              <a:camera prst="orthographicFront"/>
              <a:lightRig rig="soft" dir="t">
                <a:rot lat="0" lon="0" rev="16800000"/>
              </a:lightRig>
            </a:scene3d>
          </a:bodyPr>
          <a:lstStyle/>
          <a:p>
            <a:pPr>
              <a:defRPr/>
            </a:pPr>
            <a:r>
              <a:rPr lang="el-GR" sz="2400" b="1" dirty="0"/>
              <a:t>Διαφορά λειτουργικών λέξεων και λέξεων περιεχομένου</a:t>
            </a:r>
            <a:r>
              <a:rPr lang="en-US" sz="2400" b="1" dirty="0"/>
              <a:t>:</a:t>
            </a:r>
            <a:r>
              <a:rPr lang="el-GR" sz="2400" b="1" dirty="0"/>
              <a:t> πόσα </a:t>
            </a:r>
            <a:r>
              <a:rPr lang="en-US" sz="2400" b="1" dirty="0"/>
              <a:t>F</a:t>
            </a:r>
            <a:r>
              <a:rPr lang="el-GR" sz="2400" b="1" dirty="0"/>
              <a:t> υπάρχουν στο κείμενο;</a:t>
            </a:r>
          </a:p>
        </p:txBody>
      </p:sp>
      <p:sp>
        <p:nvSpPr>
          <p:cNvPr id="25602" name="2 - Θέση περιεχομένου">
            <a:extLst>
              <a:ext uri="{FF2B5EF4-FFF2-40B4-BE49-F238E27FC236}">
                <a16:creationId xmlns:a16="http://schemas.microsoft.com/office/drawing/2014/main" id="{E671EA5F-C338-4F4B-AFAF-3DC209B0A40A}"/>
              </a:ext>
            </a:extLst>
          </p:cNvPr>
          <p:cNvSpPr>
            <a:spLocks noGrp="1"/>
          </p:cNvSpPr>
          <p:nvPr>
            <p:ph idx="1"/>
          </p:nvPr>
        </p:nvSpPr>
        <p:spPr>
          <a:xfrm>
            <a:off x="2324100" y="2110893"/>
            <a:ext cx="7543800" cy="4281488"/>
          </a:xfrm>
        </p:spPr>
        <p:txBody>
          <a:bodyPr/>
          <a:lstStyle/>
          <a:p>
            <a:pPr eaLnBrk="1" hangingPunct="1">
              <a:buFont typeface="Wingdings" pitchFamily="2" charset="2"/>
              <a:buNone/>
            </a:pPr>
            <a:endParaRPr lang="el-GR" altLang="el-GR" dirty="0">
              <a:latin typeface="Book Antiqua" panose="02040602050305030304" pitchFamily="18" charset="0"/>
              <a:ea typeface="ＭＳ Ｐゴシック" panose="020B0600070205080204" pitchFamily="34" charset="-128"/>
            </a:endParaRPr>
          </a:p>
          <a:p>
            <a:pPr eaLnBrk="1" hangingPunct="1">
              <a:buFont typeface="Wingdings" pitchFamily="2" charset="2"/>
              <a:buNone/>
            </a:pPr>
            <a:r>
              <a:rPr lang="en-US" altLang="el-GR" b="1" dirty="0">
                <a:solidFill>
                  <a:srgbClr val="0070C0"/>
                </a:solidFill>
                <a:latin typeface="Book Antiqua" panose="02040602050305030304" pitchFamily="18" charset="0"/>
                <a:ea typeface="ＭＳ Ｐゴシック" panose="020B0600070205080204" pitchFamily="34" charset="-128"/>
              </a:rPr>
              <a:t>F</a:t>
            </a:r>
            <a:r>
              <a:rPr lang="en-US" altLang="el-GR" dirty="0">
                <a:latin typeface="Book Antiqua" panose="02040602050305030304" pitchFamily="18" charset="0"/>
                <a:ea typeface="ＭＳ Ｐゴシック" panose="020B0600070205080204" pitchFamily="34" charset="-128"/>
              </a:rPr>
              <a:t>INISHED </a:t>
            </a:r>
            <a:r>
              <a:rPr lang="en-US" altLang="el-GR" b="1" dirty="0">
                <a:solidFill>
                  <a:srgbClr val="0070C0"/>
                </a:solidFill>
                <a:latin typeface="Book Antiqua" panose="02040602050305030304" pitchFamily="18" charset="0"/>
                <a:ea typeface="ＭＳ Ｐゴシック" panose="020B0600070205080204" pitchFamily="34" charset="-128"/>
              </a:rPr>
              <a:t>F</a:t>
            </a:r>
            <a:r>
              <a:rPr lang="en-US" altLang="el-GR" dirty="0">
                <a:latin typeface="Book Antiqua" panose="02040602050305030304" pitchFamily="18" charset="0"/>
                <a:ea typeface="ＭＳ Ｐゴシック" panose="020B0600070205080204" pitchFamily="34" charset="-128"/>
              </a:rPr>
              <a:t>ILES ARE THE</a:t>
            </a:r>
          </a:p>
          <a:p>
            <a:pPr eaLnBrk="1" hangingPunct="1">
              <a:buFont typeface="Wingdings" pitchFamily="2" charset="2"/>
              <a:buNone/>
            </a:pPr>
            <a:r>
              <a:rPr lang="en-US" altLang="el-GR" dirty="0">
                <a:latin typeface="Book Antiqua" panose="02040602050305030304" pitchFamily="18" charset="0"/>
                <a:ea typeface="ＭＳ Ｐゴシック" panose="020B0600070205080204" pitchFamily="34" charset="-128"/>
              </a:rPr>
              <a:t>RESULT O</a:t>
            </a:r>
            <a:r>
              <a:rPr lang="en-US" altLang="el-GR" b="1" dirty="0">
                <a:solidFill>
                  <a:srgbClr val="FF0000"/>
                </a:solidFill>
                <a:latin typeface="Book Antiqua" panose="02040602050305030304" pitchFamily="18" charset="0"/>
                <a:ea typeface="ＭＳ Ｐゴシック" panose="020B0600070205080204" pitchFamily="34" charset="-128"/>
              </a:rPr>
              <a:t>F</a:t>
            </a:r>
            <a:r>
              <a:rPr lang="en-US" altLang="el-GR" dirty="0">
                <a:latin typeface="Book Antiqua" panose="02040602050305030304" pitchFamily="18" charset="0"/>
                <a:ea typeface="ＭＳ Ｐゴシック" panose="020B0600070205080204" pitchFamily="34" charset="-128"/>
              </a:rPr>
              <a:t> YEARS O</a:t>
            </a:r>
            <a:r>
              <a:rPr lang="en-US" altLang="el-GR" b="1" dirty="0">
                <a:solidFill>
                  <a:srgbClr val="FF0000"/>
                </a:solidFill>
                <a:latin typeface="Book Antiqua" panose="02040602050305030304" pitchFamily="18" charset="0"/>
                <a:ea typeface="ＭＳ Ｐゴシック" panose="020B0600070205080204" pitchFamily="34" charset="-128"/>
              </a:rPr>
              <a:t>F</a:t>
            </a:r>
            <a:r>
              <a:rPr lang="en-US" altLang="el-GR" dirty="0">
                <a:latin typeface="Book Antiqua" panose="02040602050305030304" pitchFamily="18" charset="0"/>
                <a:ea typeface="ＭＳ Ｐゴシック" panose="020B0600070205080204" pitchFamily="34" charset="-128"/>
              </a:rPr>
              <a:t> SCIENTI</a:t>
            </a:r>
            <a:r>
              <a:rPr lang="en-US" altLang="el-GR" b="1" dirty="0">
                <a:solidFill>
                  <a:srgbClr val="0070C0"/>
                </a:solidFill>
                <a:latin typeface="Book Antiqua" panose="02040602050305030304" pitchFamily="18" charset="0"/>
                <a:ea typeface="ＭＳ Ｐゴシック" panose="020B0600070205080204" pitchFamily="34" charset="-128"/>
              </a:rPr>
              <a:t>F</a:t>
            </a:r>
            <a:r>
              <a:rPr lang="en-US" altLang="el-GR" dirty="0">
                <a:latin typeface="Book Antiqua" panose="02040602050305030304" pitchFamily="18" charset="0"/>
                <a:ea typeface="ＭＳ Ｐゴシック" panose="020B0600070205080204" pitchFamily="34" charset="-128"/>
              </a:rPr>
              <a:t>IC</a:t>
            </a:r>
          </a:p>
          <a:p>
            <a:pPr eaLnBrk="1" hangingPunct="1">
              <a:buFont typeface="Wingdings" pitchFamily="2" charset="2"/>
              <a:buNone/>
            </a:pPr>
            <a:r>
              <a:rPr lang="en-US" altLang="el-GR" dirty="0">
                <a:latin typeface="Book Antiqua" panose="02040602050305030304" pitchFamily="18" charset="0"/>
                <a:ea typeface="ＭＳ Ｐゴシック" panose="020B0600070205080204" pitchFamily="34" charset="-128"/>
              </a:rPr>
              <a:t>STUDY COMBINED WITH THE</a:t>
            </a:r>
          </a:p>
          <a:p>
            <a:pPr eaLnBrk="1" hangingPunct="1">
              <a:buFont typeface="Wingdings" pitchFamily="2" charset="2"/>
              <a:buNone/>
            </a:pPr>
            <a:r>
              <a:rPr lang="en-US" altLang="el-GR" dirty="0">
                <a:latin typeface="Book Antiqua" panose="02040602050305030304" pitchFamily="18" charset="0"/>
                <a:ea typeface="ＭＳ Ｐゴシック" panose="020B0600070205080204" pitchFamily="34" charset="-128"/>
              </a:rPr>
              <a:t>EXPERIENCE O</a:t>
            </a:r>
            <a:r>
              <a:rPr lang="en-US" altLang="el-GR" b="1" dirty="0">
                <a:solidFill>
                  <a:srgbClr val="FF0000"/>
                </a:solidFill>
                <a:latin typeface="Book Antiqua" panose="02040602050305030304" pitchFamily="18" charset="0"/>
                <a:ea typeface="ＭＳ Ｐゴシック" panose="020B0600070205080204" pitchFamily="34" charset="-128"/>
              </a:rPr>
              <a:t>F</a:t>
            </a:r>
            <a:r>
              <a:rPr lang="en-US" altLang="el-GR" dirty="0">
                <a:latin typeface="Book Antiqua" panose="02040602050305030304" pitchFamily="18" charset="0"/>
                <a:ea typeface="ＭＳ Ｐゴシック" panose="020B0600070205080204" pitchFamily="34" charset="-128"/>
              </a:rPr>
              <a:t> YEARS.</a:t>
            </a:r>
            <a:endParaRPr lang="el-GR" altLang="el-GR"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740381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981200" y="158889"/>
            <a:ext cx="7772400" cy="1143000"/>
          </a:xfrm>
        </p:spPr>
        <p:txBody>
          <a:bodyPr/>
          <a:lstStyle/>
          <a:p>
            <a:pPr algn="ctr" eaLnBrk="1" hangingPunct="1">
              <a:defRPr/>
            </a:pPr>
            <a:r>
              <a:rPr lang="el-GR" altLang="en-US" dirty="0">
                <a:solidFill>
                  <a:srgbClr val="7030A0"/>
                </a:solidFill>
                <a:effectLst>
                  <a:outerShdw blurRad="38100" dist="38100" dir="2700000" algn="tl">
                    <a:srgbClr val="C0C0C0"/>
                  </a:outerShdw>
                </a:effectLst>
                <a:latin typeface="Calibri" panose="020F0502020204030204" pitchFamily="34" charset="0"/>
                <a:cs typeface="Calibri" panose="020F0502020204030204" pitchFamily="34" charset="0"/>
              </a:rPr>
              <a:t>Τύποι λέξεων</a:t>
            </a:r>
          </a:p>
        </p:txBody>
      </p:sp>
      <p:sp>
        <p:nvSpPr>
          <p:cNvPr id="6" name="5 - TextBox"/>
          <p:cNvSpPr txBox="1"/>
          <p:nvPr/>
        </p:nvSpPr>
        <p:spPr>
          <a:xfrm>
            <a:off x="1638300" y="1225689"/>
            <a:ext cx="8915400" cy="5632311"/>
          </a:xfrm>
          <a:prstGeom prst="rect">
            <a:avLst/>
          </a:prstGeom>
          <a:noFill/>
        </p:spPr>
        <p:txBody>
          <a:bodyPr wrap="square" rtlCol="0">
            <a:spAutoFit/>
          </a:bodyPr>
          <a:lstStyle/>
          <a:p>
            <a:r>
              <a:rPr lang="el-GR" sz="2400" dirty="0"/>
              <a:t> 			</a:t>
            </a:r>
            <a:r>
              <a:rPr lang="el-GR" sz="2400" b="1" dirty="0"/>
              <a:t>          </a:t>
            </a:r>
            <a:r>
              <a:rPr lang="en-US" sz="2400" b="1" dirty="0"/>
              <a:t>				</a:t>
            </a:r>
            <a:r>
              <a:rPr lang="el-GR" sz="2400" b="1" dirty="0">
                <a:solidFill>
                  <a:srgbClr val="00B050"/>
                </a:solidFill>
                <a:latin typeface="Cambria" pitchFamily="18" charset="0"/>
              </a:rPr>
              <a:t>Λέξεις</a:t>
            </a:r>
            <a:r>
              <a:rPr lang="el-GR" sz="2400" b="1" dirty="0">
                <a:latin typeface="Cambria" pitchFamily="18" charset="0"/>
              </a:rPr>
              <a:t> </a:t>
            </a:r>
            <a:endParaRPr lang="en-US" sz="2400" b="1" dirty="0">
              <a:latin typeface="Cambria" pitchFamily="18" charset="0"/>
            </a:endParaRPr>
          </a:p>
          <a:p>
            <a:r>
              <a:rPr lang="el-GR" sz="2400" dirty="0">
                <a:latin typeface="Cambria" pitchFamily="18" charset="0"/>
              </a:rPr>
              <a:t>       </a:t>
            </a:r>
          </a:p>
          <a:p>
            <a:endParaRPr lang="en-US" sz="2400" dirty="0">
              <a:latin typeface="Cambria" pitchFamily="18" charset="0"/>
            </a:endParaRPr>
          </a:p>
          <a:p>
            <a:r>
              <a:rPr lang="el-GR" sz="2400" dirty="0">
                <a:latin typeface="Cambria" pitchFamily="18" charset="0"/>
              </a:rPr>
              <a:t>Ανοικτής τάξης (περιεχομένου)   Κλειστής τάξης (γραμματικές)</a:t>
            </a:r>
          </a:p>
          <a:p>
            <a:endParaRPr lang="el-GR" sz="2400" dirty="0">
              <a:latin typeface="Cambria" pitchFamily="18" charset="0"/>
            </a:endParaRPr>
          </a:p>
          <a:p>
            <a:endParaRPr lang="en-US" sz="2400" dirty="0">
              <a:latin typeface="Cambria" pitchFamily="18" charset="0"/>
            </a:endParaRPr>
          </a:p>
          <a:p>
            <a:r>
              <a:rPr lang="el-GR" sz="2400" dirty="0">
                <a:latin typeface="Cambria" pitchFamily="18" charset="0"/>
              </a:rPr>
              <a:t>Ουσ.   Ρημ.   </a:t>
            </a:r>
            <a:r>
              <a:rPr lang="el-GR" sz="2400" dirty="0" err="1">
                <a:latin typeface="Cambria" pitchFamily="18" charset="0"/>
              </a:rPr>
              <a:t>Επθ</a:t>
            </a:r>
            <a:r>
              <a:rPr lang="el-GR" sz="2400" dirty="0">
                <a:latin typeface="Cambria" pitchFamily="18" charset="0"/>
              </a:rPr>
              <a:t>.  </a:t>
            </a:r>
            <a:r>
              <a:rPr lang="el-GR" sz="2400" dirty="0" err="1">
                <a:latin typeface="Cambria" pitchFamily="18" charset="0"/>
              </a:rPr>
              <a:t>Επιρ</a:t>
            </a:r>
            <a:r>
              <a:rPr lang="el-GR" sz="2400" dirty="0">
                <a:latin typeface="Cambria" pitchFamily="18" charset="0"/>
              </a:rPr>
              <a:t>.	</a:t>
            </a:r>
            <a:r>
              <a:rPr lang="en-US" sz="2400" dirty="0">
                <a:latin typeface="Cambria" pitchFamily="18" charset="0"/>
              </a:rPr>
              <a:t>	</a:t>
            </a:r>
            <a:r>
              <a:rPr lang="el-GR" sz="2400" dirty="0">
                <a:latin typeface="Cambria" pitchFamily="18" charset="0"/>
              </a:rPr>
              <a:t>Άρθ.	Αντων.    </a:t>
            </a:r>
            <a:r>
              <a:rPr lang="el-GR" sz="2400" dirty="0" err="1">
                <a:latin typeface="Cambria" pitchFamily="18" charset="0"/>
              </a:rPr>
              <a:t>Προθ</a:t>
            </a:r>
            <a:r>
              <a:rPr lang="el-GR" sz="2400" dirty="0">
                <a:latin typeface="Cambria" pitchFamily="18" charset="0"/>
              </a:rPr>
              <a:t>.   Συνδ.  Μόρια</a:t>
            </a:r>
          </a:p>
          <a:p>
            <a:r>
              <a:rPr lang="el-GR" sz="2400" b="1" dirty="0">
                <a:latin typeface="Cambria" pitchFamily="18" charset="0"/>
              </a:rPr>
              <a:t>	</a:t>
            </a:r>
          </a:p>
          <a:p>
            <a:r>
              <a:rPr lang="el-GR" sz="2400" b="1" dirty="0">
                <a:latin typeface="Cambria" pitchFamily="18" charset="0"/>
              </a:rPr>
              <a:t>				</a:t>
            </a:r>
            <a:endParaRPr lang="en-US" sz="2400" b="1" dirty="0">
              <a:latin typeface="Cambria" pitchFamily="18" charset="0"/>
            </a:endParaRPr>
          </a:p>
          <a:p>
            <a:r>
              <a:rPr lang="en-US" sz="2400" b="1" dirty="0">
                <a:latin typeface="Cambria" pitchFamily="18" charset="0"/>
              </a:rPr>
              <a:t>				</a:t>
            </a:r>
            <a:endParaRPr lang="el-GR" sz="2400" dirty="0">
              <a:latin typeface="Cambria" pitchFamily="18" charset="0"/>
            </a:endParaRPr>
          </a:p>
          <a:p>
            <a:r>
              <a:rPr lang="el-GR" sz="2400" dirty="0"/>
              <a:t>			</a:t>
            </a:r>
          </a:p>
          <a:p>
            <a:r>
              <a:rPr lang="el-GR" sz="2400" dirty="0"/>
              <a:t>				</a:t>
            </a:r>
            <a:endParaRPr lang="en-US" sz="2400" dirty="0"/>
          </a:p>
          <a:p>
            <a:endParaRPr lang="el-GR" sz="2400" b="1" dirty="0"/>
          </a:p>
          <a:p>
            <a:r>
              <a:rPr lang="el-GR" sz="2400" dirty="0"/>
              <a:t> </a:t>
            </a:r>
            <a:endParaRPr lang="en-US" sz="2400" dirty="0"/>
          </a:p>
          <a:p>
            <a:endParaRPr lang="en-US" sz="2400" dirty="0"/>
          </a:p>
        </p:txBody>
      </p:sp>
      <p:cxnSp>
        <p:nvCxnSpPr>
          <p:cNvPr id="4" name="Ευθεία γραμμή σύνδεσης 247"/>
          <p:cNvCxnSpPr/>
          <p:nvPr/>
        </p:nvCxnSpPr>
        <p:spPr>
          <a:xfrm flipV="1">
            <a:off x="2362200" y="2749689"/>
            <a:ext cx="914400" cy="608416"/>
          </a:xfrm>
          <a:prstGeom prst="line">
            <a:avLst/>
          </a:prstGeom>
        </p:spPr>
        <p:style>
          <a:lnRef idx="1">
            <a:schemeClr val="dk1"/>
          </a:lnRef>
          <a:fillRef idx="0">
            <a:schemeClr val="dk1"/>
          </a:fillRef>
          <a:effectRef idx="0">
            <a:schemeClr val="dk1"/>
          </a:effectRef>
          <a:fontRef idx="minor">
            <a:schemeClr val="tx1"/>
          </a:fontRef>
        </p:style>
      </p:cxnSp>
      <p:cxnSp>
        <p:nvCxnSpPr>
          <p:cNvPr id="5" name="Ευθεία γραμμή σύνδεσης 247"/>
          <p:cNvCxnSpPr/>
          <p:nvPr/>
        </p:nvCxnSpPr>
        <p:spPr>
          <a:xfrm flipV="1">
            <a:off x="4191000" y="1682889"/>
            <a:ext cx="1447800" cy="609600"/>
          </a:xfrm>
          <a:prstGeom prst="line">
            <a:avLst/>
          </a:prstGeom>
        </p:spPr>
        <p:style>
          <a:lnRef idx="1">
            <a:schemeClr val="dk1"/>
          </a:lnRef>
          <a:fillRef idx="0">
            <a:schemeClr val="dk1"/>
          </a:fillRef>
          <a:effectRef idx="0">
            <a:schemeClr val="dk1"/>
          </a:effectRef>
          <a:fontRef idx="minor">
            <a:schemeClr val="tx1"/>
          </a:fontRef>
        </p:style>
      </p:cxnSp>
      <p:cxnSp>
        <p:nvCxnSpPr>
          <p:cNvPr id="9" name="Ευθεία γραμμή σύνδεσης 247"/>
          <p:cNvCxnSpPr/>
          <p:nvPr/>
        </p:nvCxnSpPr>
        <p:spPr>
          <a:xfrm flipV="1">
            <a:off x="2895600" y="2749689"/>
            <a:ext cx="381000" cy="609600"/>
          </a:xfrm>
          <a:prstGeom prst="line">
            <a:avLst/>
          </a:prstGeom>
        </p:spPr>
        <p:style>
          <a:lnRef idx="1">
            <a:schemeClr val="dk1"/>
          </a:lnRef>
          <a:fillRef idx="0">
            <a:schemeClr val="dk1"/>
          </a:fillRef>
          <a:effectRef idx="0">
            <a:schemeClr val="dk1"/>
          </a:effectRef>
          <a:fontRef idx="minor">
            <a:schemeClr val="tx1"/>
          </a:fontRef>
        </p:style>
      </p:cxnSp>
      <p:cxnSp>
        <p:nvCxnSpPr>
          <p:cNvPr id="13" name="Ευθεία γραμμή σύνδεσης 247"/>
          <p:cNvCxnSpPr/>
          <p:nvPr/>
        </p:nvCxnSpPr>
        <p:spPr>
          <a:xfrm flipH="1" flipV="1">
            <a:off x="5638800" y="1682889"/>
            <a:ext cx="1676400" cy="609600"/>
          </a:xfrm>
          <a:prstGeom prst="line">
            <a:avLst/>
          </a:prstGeom>
        </p:spPr>
        <p:style>
          <a:lnRef idx="1">
            <a:schemeClr val="dk1"/>
          </a:lnRef>
          <a:fillRef idx="0">
            <a:schemeClr val="dk1"/>
          </a:fillRef>
          <a:effectRef idx="0">
            <a:schemeClr val="dk1"/>
          </a:effectRef>
          <a:fontRef idx="minor">
            <a:schemeClr val="tx1"/>
          </a:fontRef>
        </p:style>
      </p:cxnSp>
      <p:cxnSp>
        <p:nvCxnSpPr>
          <p:cNvPr id="15" name="Ευθεία γραμμή σύνδεσης 247"/>
          <p:cNvCxnSpPr/>
          <p:nvPr/>
        </p:nvCxnSpPr>
        <p:spPr>
          <a:xfrm flipV="1">
            <a:off x="6019800" y="2673489"/>
            <a:ext cx="1600200" cy="762000"/>
          </a:xfrm>
          <a:prstGeom prst="line">
            <a:avLst/>
          </a:prstGeom>
        </p:spPr>
        <p:style>
          <a:lnRef idx="1">
            <a:schemeClr val="dk1"/>
          </a:lnRef>
          <a:fillRef idx="0">
            <a:schemeClr val="dk1"/>
          </a:fillRef>
          <a:effectRef idx="0">
            <a:schemeClr val="dk1"/>
          </a:effectRef>
          <a:fontRef idx="minor">
            <a:schemeClr val="tx1"/>
          </a:fontRef>
        </p:style>
      </p:cxnSp>
      <p:cxnSp>
        <p:nvCxnSpPr>
          <p:cNvPr id="17" name="Ευθεία γραμμή σύνδεσης 247"/>
          <p:cNvCxnSpPr/>
          <p:nvPr/>
        </p:nvCxnSpPr>
        <p:spPr>
          <a:xfrm flipH="1" flipV="1">
            <a:off x="7620000" y="2673489"/>
            <a:ext cx="914400" cy="685800"/>
          </a:xfrm>
          <a:prstGeom prst="line">
            <a:avLst/>
          </a:prstGeom>
        </p:spPr>
        <p:style>
          <a:lnRef idx="1">
            <a:schemeClr val="dk1"/>
          </a:lnRef>
          <a:fillRef idx="0">
            <a:schemeClr val="dk1"/>
          </a:fillRef>
          <a:effectRef idx="0">
            <a:schemeClr val="dk1"/>
          </a:effectRef>
          <a:fontRef idx="minor">
            <a:schemeClr val="tx1"/>
          </a:fontRef>
        </p:style>
      </p:cxnSp>
      <p:cxnSp>
        <p:nvCxnSpPr>
          <p:cNvPr id="22" name="Ευθεία γραμμή σύνδεσης 247"/>
          <p:cNvCxnSpPr/>
          <p:nvPr/>
        </p:nvCxnSpPr>
        <p:spPr>
          <a:xfrm flipH="1" flipV="1">
            <a:off x="3276600" y="2749689"/>
            <a:ext cx="914400" cy="685800"/>
          </a:xfrm>
          <a:prstGeom prst="line">
            <a:avLst/>
          </a:prstGeom>
        </p:spPr>
        <p:style>
          <a:lnRef idx="1">
            <a:schemeClr val="dk1"/>
          </a:lnRef>
          <a:fillRef idx="0">
            <a:schemeClr val="dk1"/>
          </a:fillRef>
          <a:effectRef idx="0">
            <a:schemeClr val="dk1"/>
          </a:effectRef>
          <a:fontRef idx="minor">
            <a:schemeClr val="tx1"/>
          </a:fontRef>
        </p:style>
      </p:cxnSp>
      <p:cxnSp>
        <p:nvCxnSpPr>
          <p:cNvPr id="27" name="Ευθεία γραμμή σύνδεσης 247"/>
          <p:cNvCxnSpPr/>
          <p:nvPr/>
        </p:nvCxnSpPr>
        <p:spPr>
          <a:xfrm flipH="1" flipV="1">
            <a:off x="3276600" y="2749689"/>
            <a:ext cx="381000" cy="609600"/>
          </a:xfrm>
          <a:prstGeom prst="line">
            <a:avLst/>
          </a:prstGeom>
        </p:spPr>
        <p:style>
          <a:lnRef idx="1">
            <a:schemeClr val="dk1"/>
          </a:lnRef>
          <a:fillRef idx="0">
            <a:schemeClr val="dk1"/>
          </a:fillRef>
          <a:effectRef idx="0">
            <a:schemeClr val="dk1"/>
          </a:effectRef>
          <a:fontRef idx="minor">
            <a:schemeClr val="tx1"/>
          </a:fontRef>
        </p:style>
      </p:cxnSp>
      <p:cxnSp>
        <p:nvCxnSpPr>
          <p:cNvPr id="32" name="Ευθεία γραμμή σύνδεσης 247"/>
          <p:cNvCxnSpPr/>
          <p:nvPr/>
        </p:nvCxnSpPr>
        <p:spPr>
          <a:xfrm flipV="1">
            <a:off x="7239000" y="2673489"/>
            <a:ext cx="381000" cy="609600"/>
          </a:xfrm>
          <a:prstGeom prst="line">
            <a:avLst/>
          </a:prstGeom>
        </p:spPr>
        <p:style>
          <a:lnRef idx="1">
            <a:schemeClr val="dk1"/>
          </a:lnRef>
          <a:fillRef idx="0">
            <a:schemeClr val="dk1"/>
          </a:fillRef>
          <a:effectRef idx="0">
            <a:schemeClr val="dk1"/>
          </a:effectRef>
          <a:fontRef idx="minor">
            <a:schemeClr val="tx1"/>
          </a:fontRef>
        </p:style>
      </p:cxnSp>
      <p:cxnSp>
        <p:nvCxnSpPr>
          <p:cNvPr id="36" name="Ευθεία γραμμή σύνδεσης 247"/>
          <p:cNvCxnSpPr/>
          <p:nvPr/>
        </p:nvCxnSpPr>
        <p:spPr>
          <a:xfrm flipH="1" flipV="1">
            <a:off x="7620000" y="2673489"/>
            <a:ext cx="381000" cy="609600"/>
          </a:xfrm>
          <a:prstGeom prst="line">
            <a:avLst/>
          </a:prstGeom>
        </p:spPr>
        <p:style>
          <a:lnRef idx="1">
            <a:schemeClr val="dk1"/>
          </a:lnRef>
          <a:fillRef idx="0">
            <a:schemeClr val="dk1"/>
          </a:fillRef>
          <a:effectRef idx="0">
            <a:schemeClr val="dk1"/>
          </a:effectRef>
          <a:fontRef idx="minor">
            <a:schemeClr val="tx1"/>
          </a:fontRef>
        </p:style>
      </p:cxnSp>
      <p:cxnSp>
        <p:nvCxnSpPr>
          <p:cNvPr id="37" name="Ευθεία γραμμή σύνδεσης 247"/>
          <p:cNvCxnSpPr/>
          <p:nvPr/>
        </p:nvCxnSpPr>
        <p:spPr>
          <a:xfrm flipH="1" flipV="1">
            <a:off x="7620000" y="2673489"/>
            <a:ext cx="1981200" cy="7620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3494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D4778DD-9FBF-7948-8E53-B1CDD8DF7118}"/>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2ECA8CC4-1F66-3C4E-A764-2A88A503AEE5}"/>
              </a:ext>
            </a:extLst>
          </p:cNvPr>
          <p:cNvSpPr>
            <a:spLocks noGrp="1"/>
          </p:cNvSpPr>
          <p:nvPr>
            <p:ph idx="1"/>
          </p:nvPr>
        </p:nvSpPr>
        <p:spPr/>
        <p:txBody>
          <a:bodyPr/>
          <a:lstStyle/>
          <a:p>
            <a:endParaRPr lang="el-GR"/>
          </a:p>
        </p:txBody>
      </p:sp>
      <p:pic>
        <p:nvPicPr>
          <p:cNvPr id="4" name="Εικόνα 3">
            <a:extLst>
              <a:ext uri="{FF2B5EF4-FFF2-40B4-BE49-F238E27FC236}">
                <a16:creationId xmlns:a16="http://schemas.microsoft.com/office/drawing/2014/main" id="{A67F0566-416F-1C40-9EFA-FFCDB8E58053}"/>
              </a:ext>
            </a:extLst>
          </p:cNvPr>
          <p:cNvPicPr>
            <a:picLocks noChangeAspect="1"/>
          </p:cNvPicPr>
          <p:nvPr/>
        </p:nvPicPr>
        <p:blipFill>
          <a:blip r:embed="rId2"/>
          <a:stretch>
            <a:fillRect/>
          </a:stretch>
        </p:blipFill>
        <p:spPr>
          <a:xfrm>
            <a:off x="347538" y="0"/>
            <a:ext cx="11496924" cy="6858000"/>
          </a:xfrm>
          <a:prstGeom prst="rect">
            <a:avLst/>
          </a:prstGeom>
        </p:spPr>
      </p:pic>
    </p:spTree>
    <p:extLst>
      <p:ext uri="{BB962C8B-B14F-4D97-AF65-F5344CB8AC3E}">
        <p14:creationId xmlns:p14="http://schemas.microsoft.com/office/powerpoint/2010/main" val="3427273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a:extLst>
              <a:ext uri="{FF2B5EF4-FFF2-40B4-BE49-F238E27FC236}">
                <a16:creationId xmlns:a16="http://schemas.microsoft.com/office/drawing/2014/main" id="{B8E012B7-5E14-0E45-9CBD-074BAFA40186}"/>
              </a:ext>
            </a:extLst>
          </p:cNvPr>
          <p:cNvSpPr>
            <a:spLocks noGrp="1"/>
          </p:cNvSpPr>
          <p:nvPr>
            <p:ph type="title"/>
          </p:nvPr>
        </p:nvSpPr>
        <p:spPr/>
        <p:txBody>
          <a:bodyPr rtlCol="0">
            <a:normAutofit/>
            <a:scene3d>
              <a:camera prst="orthographicFront"/>
              <a:lightRig rig="soft" dir="t">
                <a:rot lat="0" lon="0" rev="16800000"/>
              </a:lightRig>
            </a:scene3d>
          </a:bodyPr>
          <a:lstStyle/>
          <a:p>
            <a:pPr>
              <a:defRPr/>
            </a:pPr>
            <a:r>
              <a:rPr lang="en-US" sz="2400" dirty="0"/>
              <a:t>T</a:t>
            </a:r>
            <a:r>
              <a:rPr lang="el-GR" sz="2400" dirty="0"/>
              <a:t>ι παρατηρείτε στις παρακάτω ομάδες λέξεων;</a:t>
            </a:r>
          </a:p>
        </p:txBody>
      </p:sp>
      <p:sp>
        <p:nvSpPr>
          <p:cNvPr id="2050" name="2 - Θέση περιεχομένου">
            <a:extLst>
              <a:ext uri="{FF2B5EF4-FFF2-40B4-BE49-F238E27FC236}">
                <a16:creationId xmlns:a16="http://schemas.microsoft.com/office/drawing/2014/main" id="{89CC78AA-0006-2D46-8FB3-2FD3981D95F1}"/>
              </a:ext>
            </a:extLst>
          </p:cNvPr>
          <p:cNvSpPr>
            <a:spLocks noGrp="1"/>
          </p:cNvSpPr>
          <p:nvPr>
            <p:ph sz="half" idx="1"/>
          </p:nvPr>
        </p:nvSpPr>
        <p:spPr/>
        <p:txBody>
          <a:bodyPr/>
          <a:lstStyle/>
          <a:p>
            <a:r>
              <a:rPr lang="el-GR" altLang="el-GR" dirty="0">
                <a:latin typeface="Times New Roman" panose="02020603050405020304" pitchFamily="18" charset="0"/>
              </a:rPr>
              <a:t>επιθυμητός	</a:t>
            </a:r>
          </a:p>
          <a:p>
            <a:r>
              <a:rPr lang="el-GR" altLang="el-GR" dirty="0">
                <a:latin typeface="Times New Roman" panose="02020603050405020304" pitchFamily="18" charset="0"/>
              </a:rPr>
              <a:t>ιδιοτελώς</a:t>
            </a:r>
          </a:p>
          <a:p>
            <a:r>
              <a:rPr lang="el-GR" altLang="el-GR" dirty="0">
                <a:latin typeface="Times New Roman" panose="02020603050405020304" pitchFamily="18" charset="0"/>
              </a:rPr>
              <a:t>βεβηλωμένος</a:t>
            </a:r>
          </a:p>
          <a:p>
            <a:r>
              <a:rPr lang="el-GR" altLang="el-GR" dirty="0">
                <a:latin typeface="Times New Roman" panose="02020603050405020304" pitchFamily="18" charset="0"/>
              </a:rPr>
              <a:t>επαρκής</a:t>
            </a:r>
          </a:p>
          <a:p>
            <a:r>
              <a:rPr lang="el-GR" altLang="el-GR" dirty="0" err="1">
                <a:latin typeface="Times New Roman" panose="02020603050405020304" pitchFamily="18" charset="0"/>
              </a:rPr>
              <a:t>αληθ</a:t>
            </a:r>
            <a:r>
              <a:rPr lang="en-US" altLang="el-GR" dirty="0" err="1">
                <a:latin typeface="Times New Roman" panose="02020603050405020304" pitchFamily="18" charset="0"/>
              </a:rPr>
              <a:t>ή</a:t>
            </a:r>
            <a:r>
              <a:rPr lang="el-GR" altLang="el-GR" dirty="0">
                <a:latin typeface="Times New Roman" panose="02020603050405020304" pitchFamily="18" charset="0"/>
              </a:rPr>
              <a:t>ς</a:t>
            </a:r>
          </a:p>
          <a:p>
            <a:r>
              <a:rPr lang="el-GR" altLang="el-GR" dirty="0">
                <a:latin typeface="Times New Roman" panose="02020603050405020304" pitchFamily="18" charset="0"/>
              </a:rPr>
              <a:t>βάσιμος</a:t>
            </a:r>
          </a:p>
          <a:p>
            <a:r>
              <a:rPr lang="el-GR" altLang="el-GR" dirty="0">
                <a:latin typeface="Times New Roman" panose="02020603050405020304" pitchFamily="18" charset="0"/>
              </a:rPr>
              <a:t>ειλικρινής</a:t>
            </a:r>
          </a:p>
        </p:txBody>
      </p:sp>
      <p:sp>
        <p:nvSpPr>
          <p:cNvPr id="2051" name="3 - Θέση περιεχομένου">
            <a:extLst>
              <a:ext uri="{FF2B5EF4-FFF2-40B4-BE49-F238E27FC236}">
                <a16:creationId xmlns:a16="http://schemas.microsoft.com/office/drawing/2014/main" id="{78776263-EAF4-CC4B-8BD8-D1E6E10BA262}"/>
              </a:ext>
            </a:extLst>
          </p:cNvPr>
          <p:cNvSpPr>
            <a:spLocks noGrp="1"/>
          </p:cNvSpPr>
          <p:nvPr>
            <p:ph sz="half" idx="2"/>
          </p:nvPr>
        </p:nvSpPr>
        <p:spPr/>
        <p:txBody>
          <a:bodyPr/>
          <a:lstStyle/>
          <a:p>
            <a:r>
              <a:rPr lang="el-GR" altLang="el-GR" dirty="0">
                <a:latin typeface="Times New Roman" panose="02020603050405020304" pitchFamily="18" charset="0"/>
              </a:rPr>
              <a:t>ανεπιθύμητος</a:t>
            </a:r>
          </a:p>
          <a:p>
            <a:r>
              <a:rPr lang="el-GR" altLang="el-GR" dirty="0">
                <a:latin typeface="Times New Roman" panose="02020603050405020304" pitchFamily="18" charset="0"/>
              </a:rPr>
              <a:t>ανιδιοτελώς</a:t>
            </a:r>
          </a:p>
          <a:p>
            <a:r>
              <a:rPr lang="el-GR" altLang="el-GR" dirty="0">
                <a:latin typeface="Times New Roman" panose="02020603050405020304" pitchFamily="18" charset="0"/>
              </a:rPr>
              <a:t>αβεβήλωτος</a:t>
            </a:r>
          </a:p>
          <a:p>
            <a:r>
              <a:rPr lang="el-GR" altLang="el-GR" dirty="0">
                <a:latin typeface="Times New Roman" panose="02020603050405020304" pitchFamily="18" charset="0"/>
              </a:rPr>
              <a:t>ανεπαρκής</a:t>
            </a:r>
          </a:p>
          <a:p>
            <a:r>
              <a:rPr lang="el-GR" altLang="el-GR" dirty="0">
                <a:latin typeface="Times New Roman" panose="02020603050405020304" pitchFamily="18" charset="0"/>
              </a:rPr>
              <a:t>αναληθής</a:t>
            </a:r>
          </a:p>
          <a:p>
            <a:r>
              <a:rPr lang="el-GR" altLang="el-GR" dirty="0">
                <a:latin typeface="Times New Roman" panose="02020603050405020304" pitchFamily="18" charset="0"/>
              </a:rPr>
              <a:t>αβάσιμος</a:t>
            </a:r>
          </a:p>
          <a:p>
            <a:r>
              <a:rPr lang="el-GR" altLang="el-GR" dirty="0">
                <a:latin typeface="Times New Roman" panose="02020603050405020304" pitchFamily="18" charset="0"/>
              </a:rPr>
              <a:t>ανειλικρινής</a:t>
            </a:r>
          </a:p>
        </p:txBody>
      </p:sp>
    </p:spTree>
    <p:extLst>
      <p:ext uri="{BB962C8B-B14F-4D97-AF65-F5344CB8AC3E}">
        <p14:creationId xmlns:p14="http://schemas.microsoft.com/office/powerpoint/2010/main" val="3977957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4">
            <a:extLst>
              <a:ext uri="{FF2B5EF4-FFF2-40B4-BE49-F238E27FC236}">
                <a16:creationId xmlns:a16="http://schemas.microsoft.com/office/drawing/2014/main" id="{DEE10F7D-886E-9F49-BD74-98316A2A85C6}"/>
              </a:ext>
            </a:extLst>
          </p:cNvPr>
          <p:cNvSpPr>
            <a:spLocks noGrp="1"/>
          </p:cNvSpPr>
          <p:nvPr>
            <p:ph type="title"/>
          </p:nvPr>
        </p:nvSpPr>
        <p:spPr>
          <a:xfrm>
            <a:off x="1703388" y="274638"/>
            <a:ext cx="8964612" cy="1143000"/>
          </a:xfrm>
        </p:spPr>
        <p:txBody>
          <a:bodyPr>
            <a:normAutofit fontScale="90000"/>
          </a:bodyPr>
          <a:lstStyle/>
          <a:p>
            <a:pPr eaLnBrk="1" hangingPunct="1"/>
            <a:r>
              <a:rPr lang="en-US" altLang="el-GR" sz="3200" b="1">
                <a:solidFill>
                  <a:srgbClr val="3366FF"/>
                </a:solidFill>
                <a:ea typeface="ＭＳ Ｐゴシック" panose="020B0600070205080204" pitchFamily="34" charset="-128"/>
              </a:rPr>
              <a:t>T</a:t>
            </a:r>
            <a:r>
              <a:rPr lang="el-GR" altLang="el-GR" sz="3200" b="1">
                <a:solidFill>
                  <a:srgbClr val="3366FF"/>
                </a:solidFill>
                <a:ea typeface="ＭＳ Ｐゴシック" panose="020B0600070205080204" pitchFamily="34" charset="-128"/>
              </a:rPr>
              <a:t>ι παρατηρείτε στις λέξεις που προηγήθηκαν και αυτές που ακολουθούν;</a:t>
            </a:r>
            <a:endParaRPr lang="en-US" altLang="el-GR" sz="3200">
              <a:ea typeface="ＭＳ Ｐゴシック" panose="020B0600070205080204" pitchFamily="34" charset="-128"/>
            </a:endParaRPr>
          </a:p>
        </p:txBody>
      </p:sp>
      <p:sp>
        <p:nvSpPr>
          <p:cNvPr id="27650" name="Content Placeholder 5">
            <a:extLst>
              <a:ext uri="{FF2B5EF4-FFF2-40B4-BE49-F238E27FC236}">
                <a16:creationId xmlns:a16="http://schemas.microsoft.com/office/drawing/2014/main" id="{274B500E-98F0-E64B-8777-92B608A675C2}"/>
              </a:ext>
            </a:extLst>
          </p:cNvPr>
          <p:cNvSpPr>
            <a:spLocks noGrp="1"/>
          </p:cNvSpPr>
          <p:nvPr>
            <p:ph idx="1"/>
          </p:nvPr>
        </p:nvSpPr>
        <p:spPr/>
        <p:txBody>
          <a:bodyPr/>
          <a:lstStyle/>
          <a:p>
            <a:pPr eaLnBrk="1" hangingPunct="1"/>
            <a:r>
              <a:rPr lang="el-GR" altLang="el-GR" b="1" dirty="0">
                <a:ea typeface="ＭＳ Ｐゴシック" panose="020B0600070205080204" pitchFamily="34" charset="-128"/>
              </a:rPr>
              <a:t>Οι λέξεις έχουν εσωτερική δομή η οποία </a:t>
            </a:r>
            <a:r>
              <a:rPr lang="el-GR" altLang="el-GR" b="1" dirty="0" err="1">
                <a:ea typeface="ＭＳ Ｐゴシック" panose="020B0600070205080204" pitchFamily="34" charset="-128"/>
              </a:rPr>
              <a:t>διέπεται</a:t>
            </a:r>
            <a:r>
              <a:rPr lang="el-GR" altLang="el-GR" b="1" dirty="0">
                <a:ea typeface="ＭＳ Ｐゴシック" panose="020B0600070205080204" pitchFamily="34" charset="-128"/>
              </a:rPr>
              <a:t> από κανόνες.</a:t>
            </a:r>
          </a:p>
          <a:p>
            <a:pPr eaLnBrk="1" hangingPunct="1"/>
            <a:r>
              <a:rPr lang="el-GR" altLang="el-GR" b="1" dirty="0">
                <a:ea typeface="ＭＳ Ｐゴシック" panose="020B0600070205080204" pitchFamily="34" charset="-128"/>
              </a:rPr>
              <a:t>Υπάρχουν συγκεκριμένοι επιτρεπτοί συνδυασμοί ως προς τη σειρά εμφάνισης των μικρότερων φορέων σημασίας</a:t>
            </a:r>
          </a:p>
          <a:p>
            <a:pPr lvl="1" eaLnBrk="1" hangingPunct="1"/>
            <a:r>
              <a:rPr lang="el-GR" altLang="el-GR" dirty="0">
                <a:ea typeface="ＭＳ Ｐゴシック" panose="020B0600070205080204" pitchFamily="34" charset="-128"/>
              </a:rPr>
              <a:t>αβεβήλωτος/ *</a:t>
            </a:r>
            <a:r>
              <a:rPr lang="el-GR" altLang="el-GR" dirty="0" err="1">
                <a:ea typeface="ＭＳ Ｐゴシック" panose="020B0600070205080204" pitchFamily="34" charset="-128"/>
              </a:rPr>
              <a:t>βεβηλωτόσα</a:t>
            </a:r>
            <a:endParaRPr lang="el-GR" altLang="el-GR" dirty="0">
              <a:ea typeface="ＭＳ Ｐゴシック" panose="020B0600070205080204" pitchFamily="34" charset="-128"/>
            </a:endParaRPr>
          </a:p>
          <a:p>
            <a:pPr lvl="1" eaLnBrk="1" hangingPunct="1"/>
            <a:r>
              <a:rPr lang="el-GR" altLang="el-GR" dirty="0">
                <a:ea typeface="ＭＳ Ｐゴシック" panose="020B0600070205080204" pitchFamily="34" charset="-128"/>
              </a:rPr>
              <a:t>ανούσιος/ *</a:t>
            </a:r>
            <a:r>
              <a:rPr lang="el-GR" altLang="el-GR" dirty="0" err="1">
                <a:ea typeface="ＭＳ Ｐゴシック" panose="020B0600070205080204" pitchFamily="34" charset="-128"/>
              </a:rPr>
              <a:t>ουσιοσαν</a:t>
            </a:r>
            <a:endParaRPr lang="el-GR" altLang="el-GR" dirty="0">
              <a:ea typeface="ＭＳ Ｐゴシック" panose="020B0600070205080204" pitchFamily="34" charset="-128"/>
            </a:endParaRPr>
          </a:p>
          <a:p>
            <a:pPr lvl="1" eaLnBrk="1" hangingPunct="1"/>
            <a:r>
              <a:rPr lang="el-GR" altLang="el-GR" dirty="0">
                <a:ea typeface="ＭＳ Ｐゴシック" panose="020B0600070205080204" pitchFamily="34" charset="-128"/>
              </a:rPr>
              <a:t>ανιδιοτελώς/ *</a:t>
            </a:r>
            <a:r>
              <a:rPr lang="el-GR" altLang="el-GR" dirty="0" err="1">
                <a:ea typeface="ＭＳ Ｐゴシック" panose="020B0600070205080204" pitchFamily="34" charset="-128"/>
              </a:rPr>
              <a:t>ιδιοτελώσαν</a:t>
            </a:r>
            <a:endParaRPr lang="el-GR" altLang="el-GR" dirty="0">
              <a:ea typeface="ＭＳ Ｐゴシック" panose="020B0600070205080204" pitchFamily="34" charset="-128"/>
            </a:endParaRPr>
          </a:p>
          <a:p>
            <a:pPr lvl="1" eaLnBrk="1" hangingPunct="1"/>
            <a:r>
              <a:rPr lang="el-GR" altLang="el-GR">
                <a:ea typeface="ＭＳ Ｐゴシック" panose="020B0600070205080204" pitchFamily="34" charset="-128"/>
              </a:rPr>
              <a:t>αλήθεια</a:t>
            </a:r>
            <a:r>
              <a:rPr lang="en-US" altLang="el-GR" dirty="0">
                <a:ea typeface="ＭＳ Ｐゴシック" panose="020B0600070205080204" pitchFamily="34" charset="-128"/>
              </a:rPr>
              <a:t>/</a:t>
            </a:r>
            <a:r>
              <a:rPr lang="el-GR" altLang="el-GR" dirty="0">
                <a:ea typeface="ＭＳ Ｐゴシック" panose="020B0600070205080204" pitchFamily="34" charset="-128"/>
              </a:rPr>
              <a:t>αναλήθεια/ αληθής/ αναληθής</a:t>
            </a:r>
          </a:p>
          <a:p>
            <a:pPr eaLnBrk="1" hangingPunct="1"/>
            <a:endParaRPr lang="en-US" altLang="el-GR" dirty="0">
              <a:ea typeface="ＭＳ Ｐゴシック" panose="020B0600070205080204" pitchFamily="34" charset="-128"/>
            </a:endParaRPr>
          </a:p>
        </p:txBody>
      </p:sp>
    </p:spTree>
    <p:extLst>
      <p:ext uri="{BB962C8B-B14F-4D97-AF65-F5344CB8AC3E}">
        <p14:creationId xmlns:p14="http://schemas.microsoft.com/office/powerpoint/2010/main" val="1120765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ECB1CE85-C625-5A47-903C-37621DF9C818}"/>
              </a:ext>
            </a:extLst>
          </p:cNvPr>
          <p:cNvSpPr>
            <a:spLocks noGrp="1"/>
          </p:cNvSpPr>
          <p:nvPr>
            <p:ph type="title"/>
          </p:nvPr>
        </p:nvSpPr>
        <p:spPr>
          <a:xfrm>
            <a:off x="2154936" y="204480"/>
            <a:ext cx="7729728" cy="1188720"/>
          </a:xfrm>
        </p:spPr>
        <p:txBody>
          <a:bodyPr/>
          <a:lstStyle/>
          <a:p>
            <a:pPr eaLnBrk="1" hangingPunct="1"/>
            <a:r>
              <a:rPr lang="el-GR" altLang="el-GR" dirty="0">
                <a:solidFill>
                  <a:srgbClr val="FF0000"/>
                </a:solidFill>
                <a:ea typeface="ＭＳ Ｐゴシック" panose="020B0600070205080204" pitchFamily="34" charset="-128"/>
              </a:rPr>
              <a:t>Δομική ιεραρχία γλωσσικών μονάδων</a:t>
            </a:r>
          </a:p>
        </p:txBody>
      </p:sp>
      <p:sp>
        <p:nvSpPr>
          <p:cNvPr id="24578" name="Rectangle 3">
            <a:extLst>
              <a:ext uri="{FF2B5EF4-FFF2-40B4-BE49-F238E27FC236}">
                <a16:creationId xmlns:a16="http://schemas.microsoft.com/office/drawing/2014/main" id="{CC609E89-4BBD-5F4C-A656-C5E3F7A17384}"/>
              </a:ext>
            </a:extLst>
          </p:cNvPr>
          <p:cNvSpPr>
            <a:spLocks noGrp="1"/>
          </p:cNvSpPr>
          <p:nvPr>
            <p:ph type="body" sz="half" idx="1"/>
          </p:nvPr>
        </p:nvSpPr>
        <p:spPr>
          <a:xfrm>
            <a:off x="1981200" y="1600200"/>
            <a:ext cx="4038600" cy="5068888"/>
          </a:xfrm>
        </p:spPr>
        <p:txBody>
          <a:bodyPr/>
          <a:lstStyle/>
          <a:p>
            <a:pPr eaLnBrk="1" hangingPunct="1"/>
            <a:r>
              <a:rPr lang="el-GR" altLang="el-GR" sz="2400" dirty="0">
                <a:ea typeface="ＭＳ Ｐゴシック" panose="020B0600070205080204" pitchFamily="34" charset="-128"/>
              </a:rPr>
              <a:t>ΚΕΙΜΕΝΟ</a:t>
            </a:r>
          </a:p>
          <a:p>
            <a:pPr eaLnBrk="1" hangingPunct="1"/>
            <a:r>
              <a:rPr lang="en-US" altLang="el-GR" sz="2400" dirty="0" err="1">
                <a:solidFill>
                  <a:srgbClr val="C4BD97"/>
                </a:solidFill>
                <a:ea typeface="ＭＳ Ｐゴシック" panose="020B0600070205080204" pitchFamily="34" charset="-128"/>
              </a:rPr>
              <a:t>imanaponaitapedjatisceskeftetetiborinakanikalitero</a:t>
            </a:r>
            <a:endParaRPr lang="el-GR" altLang="el-GR" sz="2400" dirty="0">
              <a:solidFill>
                <a:srgbClr val="C4BD97"/>
              </a:solidFill>
              <a:ea typeface="ＭＳ Ｐゴシック" panose="020B0600070205080204" pitchFamily="34" charset="-128"/>
            </a:endParaRPr>
          </a:p>
          <a:p>
            <a:pPr eaLnBrk="1" hangingPunct="1"/>
            <a:r>
              <a:rPr lang="el-GR" altLang="el-GR" sz="2400" dirty="0">
                <a:ea typeface="ＭＳ Ｐゴシック" panose="020B0600070205080204" pitchFamily="34" charset="-128"/>
              </a:rPr>
              <a:t>ΠΡΟΤΑΣΕΙΣ</a:t>
            </a:r>
            <a:r>
              <a:rPr lang="en-US" altLang="el-GR" sz="2400" dirty="0">
                <a:ea typeface="ＭＳ Ｐゴシック" panose="020B0600070205080204" pitchFamily="34" charset="-128"/>
              </a:rPr>
              <a:t> </a:t>
            </a:r>
            <a:r>
              <a:rPr lang="en-US" altLang="el-GR" sz="2400" dirty="0" err="1">
                <a:solidFill>
                  <a:srgbClr val="00B050"/>
                </a:solidFill>
                <a:ea typeface="ＭＳ Ｐゴシック" panose="020B0600070205080204" pitchFamily="34" charset="-128"/>
              </a:rPr>
              <a:t>ponaitokefalimou</a:t>
            </a:r>
            <a:endParaRPr lang="el-GR" altLang="el-GR" sz="2400" dirty="0">
              <a:solidFill>
                <a:srgbClr val="00B050"/>
              </a:solidFill>
              <a:ea typeface="ＭＳ Ｐゴシック" panose="020B0600070205080204" pitchFamily="34" charset="-128"/>
            </a:endParaRPr>
          </a:p>
          <a:p>
            <a:pPr eaLnBrk="1" hangingPunct="1"/>
            <a:r>
              <a:rPr lang="el-GR" altLang="el-GR" sz="2400" dirty="0">
                <a:ea typeface="ＭＳ Ｐゴシック" panose="020B0600070205080204" pitchFamily="34" charset="-128"/>
              </a:rPr>
              <a:t>ΦΡΑΣΕΙΣ</a:t>
            </a:r>
            <a:r>
              <a:rPr lang="en-US" altLang="el-GR" sz="2400" dirty="0">
                <a:ea typeface="ＭＳ Ｐゴシック" panose="020B0600070205080204" pitchFamily="34" charset="-128"/>
              </a:rPr>
              <a:t> </a:t>
            </a:r>
            <a:r>
              <a:rPr lang="en-US" altLang="el-GR" sz="2400" dirty="0" err="1">
                <a:solidFill>
                  <a:srgbClr val="92D050"/>
                </a:solidFill>
                <a:ea typeface="ＭＳ Ｐゴシック" panose="020B0600070205080204" pitchFamily="34" charset="-128"/>
              </a:rPr>
              <a:t>tokefalimu</a:t>
            </a:r>
            <a:endParaRPr lang="el-GR" altLang="el-GR" sz="2400" dirty="0">
              <a:solidFill>
                <a:srgbClr val="92D050"/>
              </a:solidFill>
              <a:ea typeface="ＭＳ Ｐゴシック" panose="020B0600070205080204" pitchFamily="34" charset="-128"/>
            </a:endParaRPr>
          </a:p>
          <a:p>
            <a:pPr eaLnBrk="1" hangingPunct="1"/>
            <a:r>
              <a:rPr lang="el-GR" altLang="el-GR" sz="2400" dirty="0">
                <a:ea typeface="ＭＳ Ｐゴシック" panose="020B0600070205080204" pitchFamily="34" charset="-128"/>
              </a:rPr>
              <a:t>ΛΕΞΕΙΣ</a:t>
            </a:r>
            <a:r>
              <a:rPr lang="en-US" altLang="el-GR" sz="2400" dirty="0">
                <a:ea typeface="ＭＳ Ｐゴシック" panose="020B0600070205080204" pitchFamily="34" charset="-128"/>
              </a:rPr>
              <a:t> </a:t>
            </a:r>
            <a:r>
              <a:rPr lang="en-US" altLang="el-GR" sz="2400" dirty="0" err="1">
                <a:solidFill>
                  <a:srgbClr val="E46C0A"/>
                </a:solidFill>
                <a:ea typeface="ＭＳ Ｐゴシック" panose="020B0600070205080204" pitchFamily="34" charset="-128"/>
              </a:rPr>
              <a:t>ponos</a:t>
            </a:r>
            <a:endParaRPr lang="el-GR" altLang="el-GR" sz="2400" dirty="0">
              <a:solidFill>
                <a:srgbClr val="E46C0A"/>
              </a:solidFill>
              <a:ea typeface="ＭＳ Ｐゴシック" panose="020B0600070205080204" pitchFamily="34" charset="-128"/>
            </a:endParaRPr>
          </a:p>
          <a:p>
            <a:pPr eaLnBrk="1" hangingPunct="1"/>
            <a:r>
              <a:rPr lang="el-GR" altLang="el-GR" sz="2400" b="1" dirty="0">
                <a:ea typeface="ＭＳ Ｐゴシック" panose="020B0600070205080204" pitchFamily="34" charset="-128"/>
              </a:rPr>
              <a:t>ΜΟΡΦΗΜΑΤΑ</a:t>
            </a:r>
            <a:r>
              <a:rPr lang="en-US" altLang="el-GR" sz="2400" b="1" dirty="0">
                <a:ea typeface="ＭＳ Ｐゴシック" panose="020B0600070205080204" pitchFamily="34" charset="-128"/>
              </a:rPr>
              <a:t> </a:t>
            </a:r>
            <a:r>
              <a:rPr lang="en-US" altLang="el-GR" sz="2400" b="1" dirty="0" err="1">
                <a:solidFill>
                  <a:srgbClr val="FFC000"/>
                </a:solidFill>
                <a:ea typeface="ＭＳ Ｐゴシック" panose="020B0600070205080204" pitchFamily="34" charset="-128"/>
              </a:rPr>
              <a:t>pono</a:t>
            </a:r>
            <a:r>
              <a:rPr lang="en-US" altLang="el-GR" sz="2400" b="1" dirty="0">
                <a:solidFill>
                  <a:srgbClr val="FFC000"/>
                </a:solidFill>
                <a:ea typeface="ＭＳ Ｐゴシック" panose="020B0600070205080204" pitchFamily="34" charset="-128"/>
              </a:rPr>
              <a:t>-s</a:t>
            </a:r>
            <a:endParaRPr lang="el-GR" altLang="el-GR" sz="2400" b="1" dirty="0">
              <a:solidFill>
                <a:srgbClr val="FFC000"/>
              </a:solidFill>
              <a:ea typeface="ＭＳ Ｐゴシック" panose="020B0600070205080204" pitchFamily="34" charset="-128"/>
            </a:endParaRPr>
          </a:p>
          <a:p>
            <a:pPr eaLnBrk="1" hangingPunct="1"/>
            <a:r>
              <a:rPr lang="el-GR" altLang="el-GR" sz="2400" dirty="0">
                <a:ea typeface="ＭＳ Ｐゴシック" panose="020B0600070205080204" pitchFamily="34" charset="-128"/>
              </a:rPr>
              <a:t>ΦΩΝΗΜΑΤΑ</a:t>
            </a:r>
            <a:r>
              <a:rPr lang="en-US" altLang="el-GR" sz="2400" dirty="0">
                <a:ea typeface="ＭＳ Ｐゴシック" panose="020B0600070205080204" pitchFamily="34" charset="-128"/>
              </a:rPr>
              <a:t> </a:t>
            </a:r>
            <a:r>
              <a:rPr lang="en-US" altLang="el-GR" sz="2400" dirty="0" err="1">
                <a:solidFill>
                  <a:srgbClr val="C00000"/>
                </a:solidFill>
                <a:ea typeface="ＭＳ Ｐゴシック" panose="020B0600070205080204" pitchFamily="34" charset="-128"/>
              </a:rPr>
              <a:t>p,o</a:t>
            </a:r>
            <a:r>
              <a:rPr lang="en-US" altLang="el-GR" sz="2400" dirty="0">
                <a:solidFill>
                  <a:srgbClr val="C00000"/>
                </a:solidFill>
                <a:ea typeface="ＭＳ Ｐゴシック" panose="020B0600070205080204" pitchFamily="34" charset="-128"/>
              </a:rPr>
              <a:t>, n, o, s</a:t>
            </a:r>
            <a:endParaRPr lang="el-GR" altLang="el-GR" sz="2400" dirty="0">
              <a:solidFill>
                <a:srgbClr val="C00000"/>
              </a:solidFill>
              <a:ea typeface="ＭＳ Ｐゴシック" panose="020B0600070205080204" pitchFamily="34" charset="-128"/>
            </a:endParaRPr>
          </a:p>
          <a:p>
            <a:pPr eaLnBrk="1" hangingPunct="1"/>
            <a:r>
              <a:rPr lang="el-GR" altLang="el-GR" sz="2400" dirty="0">
                <a:ea typeface="ＭＳ Ｐゴシック" panose="020B0600070205080204" pitchFamily="34" charset="-128"/>
              </a:rPr>
              <a:t>ΦΘΟΓΓΟΙ </a:t>
            </a:r>
            <a:r>
              <a:rPr lang="en-US" altLang="el-GR" sz="2400" dirty="0">
                <a:solidFill>
                  <a:srgbClr val="FF0000"/>
                </a:solidFill>
                <a:ea typeface="ＭＳ Ｐゴシック" panose="020B0600070205080204" pitchFamily="34" charset="-128"/>
              </a:rPr>
              <a:t>p, o, n, s, k, c, e, </a:t>
            </a:r>
            <a:r>
              <a:rPr lang="en-US" altLang="el-GR" sz="2400" dirty="0" err="1">
                <a:solidFill>
                  <a:srgbClr val="FF0000"/>
                </a:solidFill>
                <a:ea typeface="ＭＳ Ｐゴシック" panose="020B0600070205080204" pitchFamily="34" charset="-128"/>
              </a:rPr>
              <a:t>i</a:t>
            </a:r>
            <a:endParaRPr lang="el-GR" altLang="el-GR" sz="2400" dirty="0">
              <a:solidFill>
                <a:srgbClr val="FF0000"/>
              </a:solidFill>
              <a:ea typeface="ＭＳ Ｐゴシック" panose="020B0600070205080204" pitchFamily="34" charset="-128"/>
            </a:endParaRPr>
          </a:p>
        </p:txBody>
      </p:sp>
      <p:sp>
        <p:nvSpPr>
          <p:cNvPr id="24579" name="Rectangle 4">
            <a:extLst>
              <a:ext uri="{FF2B5EF4-FFF2-40B4-BE49-F238E27FC236}">
                <a16:creationId xmlns:a16="http://schemas.microsoft.com/office/drawing/2014/main" id="{F15882F1-763A-444F-963C-98C940B94013}"/>
              </a:ext>
            </a:extLst>
          </p:cNvPr>
          <p:cNvSpPr>
            <a:spLocks noGrp="1"/>
          </p:cNvSpPr>
          <p:nvPr>
            <p:ph type="body" sz="half" idx="2"/>
          </p:nvPr>
        </p:nvSpPr>
        <p:spPr>
          <a:xfrm>
            <a:off x="6096000" y="1958975"/>
            <a:ext cx="5148262" cy="4899025"/>
          </a:xfrm>
        </p:spPr>
        <p:txBody>
          <a:bodyPr>
            <a:normAutofit lnSpcReduction="10000"/>
          </a:bodyPr>
          <a:lstStyle/>
          <a:p>
            <a:pPr eaLnBrk="1" hangingPunct="1">
              <a:lnSpc>
                <a:spcPct val="90000"/>
              </a:lnSpc>
            </a:pPr>
            <a:r>
              <a:rPr lang="el-GR" altLang="el-GR" sz="2200" dirty="0">
                <a:ea typeface="ＭＳ Ｐゴシック" panose="020B0600070205080204" pitchFamily="34" charset="-128"/>
              </a:rPr>
              <a:t>Από τις απλούστερες μονάδες βαίνουμε στις σύνθετες και συνθετότερες.</a:t>
            </a:r>
          </a:p>
          <a:p>
            <a:pPr eaLnBrk="1" hangingPunct="1">
              <a:lnSpc>
                <a:spcPct val="90000"/>
              </a:lnSpc>
            </a:pPr>
            <a:r>
              <a:rPr lang="el-GR" altLang="el-GR" sz="2200" dirty="0">
                <a:ea typeface="ＭＳ Ｐゴシック" panose="020B0600070205080204" pitchFamily="34" charset="-128"/>
              </a:rPr>
              <a:t>Καθαρώς </a:t>
            </a:r>
            <a:r>
              <a:rPr lang="el-GR" altLang="el-GR" sz="2200" b="1" dirty="0">
                <a:ea typeface="ＭＳ Ｐゴシック" panose="020B0600070205080204" pitchFamily="34" charset="-128"/>
              </a:rPr>
              <a:t>υλικά</a:t>
            </a:r>
            <a:r>
              <a:rPr lang="el-GR" altLang="el-GR" sz="2200" dirty="0">
                <a:ea typeface="ＭＳ Ｐゴシック" panose="020B0600070205080204" pitchFamily="34" charset="-128"/>
              </a:rPr>
              <a:t> στοιχεία (φθόγγοι)</a:t>
            </a:r>
            <a:r>
              <a:rPr lang="en-US" altLang="el-GR" sz="2200" dirty="0">
                <a:ea typeface="ＭＳ Ｐゴシック" panose="020B0600070205080204" pitchFamily="34" charset="-128"/>
              </a:rPr>
              <a:t> </a:t>
            </a:r>
            <a:r>
              <a:rPr lang="el-GR" altLang="el-GR" sz="2200" dirty="0">
                <a:ea typeface="ＭＳ Ｐゴシック" panose="020B0600070205080204" pitchFamily="34" charset="-128"/>
              </a:rPr>
              <a:t>λειτουργούν ως φορείς διαφορετικής υποστάσεως στοιχείων (</a:t>
            </a:r>
            <a:r>
              <a:rPr lang="el-GR" altLang="el-GR" sz="2200" b="1" dirty="0">
                <a:ea typeface="ＭＳ Ｐゴシック" panose="020B0600070205080204" pitchFamily="34" charset="-128"/>
              </a:rPr>
              <a:t>άυλων</a:t>
            </a:r>
            <a:r>
              <a:rPr lang="el-GR" altLang="el-GR" sz="2200" dirty="0">
                <a:ea typeface="ＭＳ Ｐゴシック" panose="020B0600070205080204" pitchFamily="34" charset="-128"/>
              </a:rPr>
              <a:t>), των σημασιών.</a:t>
            </a:r>
          </a:p>
          <a:p>
            <a:pPr eaLnBrk="1" hangingPunct="1">
              <a:lnSpc>
                <a:spcPct val="90000"/>
              </a:lnSpc>
            </a:pPr>
            <a:r>
              <a:rPr lang="el-GR" altLang="el-GR" sz="2200" dirty="0">
                <a:ea typeface="ＭＳ Ｐゴシック" panose="020B0600070205080204" pitchFamily="34" charset="-128"/>
              </a:rPr>
              <a:t>Κάθε επίπεδο δομείται με στοιχεία του αμέσως </a:t>
            </a:r>
            <a:r>
              <a:rPr lang="el-GR" altLang="el-GR" sz="2200" b="1" dirty="0">
                <a:ea typeface="ＭＳ Ｐゴシック" panose="020B0600070205080204" pitchFamily="34" charset="-128"/>
              </a:rPr>
              <a:t>κατώτερου </a:t>
            </a:r>
            <a:r>
              <a:rPr lang="el-GR" altLang="el-GR" sz="2200" dirty="0">
                <a:ea typeface="ＭＳ Ｐゴシック" panose="020B0600070205080204" pitchFamily="34" charset="-128"/>
              </a:rPr>
              <a:t>και παρέχει τα στοιχεία για να δομηθεί το αμέσως </a:t>
            </a:r>
            <a:r>
              <a:rPr lang="el-GR" altLang="el-GR" sz="2200" b="1" dirty="0">
                <a:ea typeface="ＭＳ Ｐゴシック" panose="020B0600070205080204" pitchFamily="34" charset="-128"/>
              </a:rPr>
              <a:t>ανώτερο</a:t>
            </a:r>
            <a:r>
              <a:rPr lang="el-GR" altLang="el-GR" sz="2200" dirty="0">
                <a:ea typeface="ＭＳ Ｐゴシック" panose="020B0600070205080204" pitchFamily="34" charset="-128"/>
              </a:rPr>
              <a:t> επίπεδο.</a:t>
            </a:r>
          </a:p>
          <a:p>
            <a:pPr eaLnBrk="1" hangingPunct="1">
              <a:lnSpc>
                <a:spcPct val="90000"/>
              </a:lnSpc>
            </a:pPr>
            <a:r>
              <a:rPr lang="el-GR" altLang="el-GR" sz="2200" dirty="0">
                <a:ea typeface="ＭＳ Ｐゴシック" panose="020B0600070205080204" pitchFamily="34" charset="-128"/>
              </a:rPr>
              <a:t>Η γλώσσα είναι ένας </a:t>
            </a:r>
            <a:r>
              <a:rPr lang="el-GR" altLang="el-GR" sz="2200" b="1" dirty="0">
                <a:ea typeface="ＭＳ Ｐゴシック" panose="020B0600070205080204" pitchFamily="34" charset="-128"/>
              </a:rPr>
              <a:t>ψηφιακός </a:t>
            </a:r>
            <a:r>
              <a:rPr lang="el-GR" altLang="el-GR" sz="2200" dirty="0">
                <a:ea typeface="ＭＳ Ｐゴシック" panose="020B0600070205080204" pitchFamily="34" charset="-128"/>
              </a:rPr>
              <a:t>μηχανισμός που δίνει τη δυνατότητα στις μονάδες του να συνδυάζονται με ποικίλους τρόπους δημιουργώντας έτσι ένα </a:t>
            </a:r>
            <a:r>
              <a:rPr lang="el-GR" altLang="el-GR" sz="2200" b="1" dirty="0">
                <a:ea typeface="ＭＳ Ｐゴシック" panose="020B0600070205080204" pitchFamily="34" charset="-128"/>
              </a:rPr>
              <a:t>μη πεπερασμένο </a:t>
            </a:r>
            <a:r>
              <a:rPr lang="el-GR" altLang="el-GR" sz="2200" dirty="0">
                <a:ea typeface="ＭＳ Ｐゴシック" panose="020B0600070205080204" pitchFamily="34" charset="-128"/>
              </a:rPr>
              <a:t>σύστημα.</a:t>
            </a:r>
          </a:p>
          <a:p>
            <a:pPr eaLnBrk="1" hangingPunct="1">
              <a:lnSpc>
                <a:spcPct val="90000"/>
              </a:lnSpc>
            </a:pPr>
            <a:endParaRPr lang="el-GR" altLang="el-GR" sz="2200" dirty="0">
              <a:latin typeface="Garamond" panose="02020404030301010803" pitchFamily="18" charset="0"/>
              <a:ea typeface="ＭＳ Ｐゴシック" panose="020B0600070205080204" pitchFamily="34" charset="-128"/>
            </a:endParaRPr>
          </a:p>
        </p:txBody>
      </p:sp>
    </p:spTree>
    <p:extLst>
      <p:ext uri="{BB962C8B-B14F-4D97-AF65-F5344CB8AC3E}">
        <p14:creationId xmlns:p14="http://schemas.microsoft.com/office/powerpoint/2010/main" val="245552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a:extLst>
              <a:ext uri="{FF2B5EF4-FFF2-40B4-BE49-F238E27FC236}">
                <a16:creationId xmlns:a16="http://schemas.microsoft.com/office/drawing/2014/main" id="{84BF05F5-9998-7344-B07C-04F1433EF192}"/>
              </a:ext>
            </a:extLst>
          </p:cNvPr>
          <p:cNvSpPr>
            <a:spLocks noGrp="1"/>
          </p:cNvSpPr>
          <p:nvPr>
            <p:ph type="title"/>
          </p:nvPr>
        </p:nvSpPr>
        <p:spPr>
          <a:xfrm>
            <a:off x="2231136" y="523614"/>
            <a:ext cx="7729728" cy="1188720"/>
          </a:xfrm>
        </p:spPr>
        <p:txBody>
          <a:bodyPr rtlCol="0">
            <a:normAutofit fontScale="90000"/>
            <a:scene3d>
              <a:camera prst="orthographicFront"/>
              <a:lightRig rig="soft" dir="t">
                <a:rot lat="0" lon="0" rev="16800000"/>
              </a:lightRig>
            </a:scene3d>
          </a:bodyPr>
          <a:lstStyle/>
          <a:p>
            <a:pPr>
              <a:defRPr/>
            </a:pPr>
            <a:r>
              <a:rPr lang="el-GR" sz="3200" b="1" dirty="0">
                <a:solidFill>
                  <a:srgbClr val="3366FF"/>
                </a:solidFill>
              </a:rPr>
              <a:t>Μορφολογία: 3</a:t>
            </a:r>
            <a:r>
              <a:rPr lang="el-GR" sz="3200" b="1" baseline="30000" dirty="0">
                <a:solidFill>
                  <a:srgbClr val="3366FF"/>
                </a:solidFill>
              </a:rPr>
              <a:t>ο</a:t>
            </a:r>
            <a:r>
              <a:rPr lang="el-GR" sz="3200" b="1" dirty="0">
                <a:solidFill>
                  <a:srgbClr val="3366FF"/>
                </a:solidFill>
              </a:rPr>
              <a:t> επίπεδο στην ανάλυση της γλώσσας, η επιστήμη της μορφής των λέξεων</a:t>
            </a:r>
          </a:p>
        </p:txBody>
      </p:sp>
      <p:sp>
        <p:nvSpPr>
          <p:cNvPr id="28674" name="2 - Θέση περιεχομένου">
            <a:extLst>
              <a:ext uri="{FF2B5EF4-FFF2-40B4-BE49-F238E27FC236}">
                <a16:creationId xmlns:a16="http://schemas.microsoft.com/office/drawing/2014/main" id="{F241EB3B-B9FF-2849-A731-1D7CC1FD3896}"/>
              </a:ext>
            </a:extLst>
          </p:cNvPr>
          <p:cNvSpPr>
            <a:spLocks noGrp="1"/>
          </p:cNvSpPr>
          <p:nvPr>
            <p:ph sz="half" idx="1"/>
          </p:nvPr>
        </p:nvSpPr>
        <p:spPr/>
        <p:txBody>
          <a:bodyPr/>
          <a:lstStyle/>
          <a:p>
            <a:pPr eaLnBrk="1" hangingPunct="1"/>
            <a:r>
              <a:rPr lang="el-GR" altLang="el-GR" sz="3200" b="1">
                <a:ea typeface="ＭＳ Ｐゴシック" panose="020B0600070205080204" pitchFamily="34" charset="-128"/>
              </a:rPr>
              <a:t>Μελέτη της εσωτερικής δομής των λέξεων	</a:t>
            </a:r>
            <a:r>
              <a:rPr lang="el-GR" altLang="el-GR" sz="3200" b="1">
                <a:latin typeface="Times New Roman" panose="02020603050405020304" pitchFamily="18" charset="0"/>
                <a:ea typeface="ＭＳ Ｐゴシック" panose="020B0600070205080204" pitchFamily="34" charset="-128"/>
              </a:rPr>
              <a:t>	</a:t>
            </a:r>
          </a:p>
        </p:txBody>
      </p:sp>
      <p:sp>
        <p:nvSpPr>
          <p:cNvPr id="28675" name="3 - Θέση περιεχομένου">
            <a:extLst>
              <a:ext uri="{FF2B5EF4-FFF2-40B4-BE49-F238E27FC236}">
                <a16:creationId xmlns:a16="http://schemas.microsoft.com/office/drawing/2014/main" id="{BAF85574-FAB4-CE40-BD45-AA8B1377BE1F}"/>
              </a:ext>
            </a:extLst>
          </p:cNvPr>
          <p:cNvSpPr>
            <a:spLocks noGrp="1"/>
          </p:cNvSpPr>
          <p:nvPr>
            <p:ph sz="half" idx="2"/>
          </p:nvPr>
        </p:nvSpPr>
        <p:spPr>
          <a:xfrm>
            <a:off x="6438900" y="1981200"/>
            <a:ext cx="3695700" cy="2819400"/>
          </a:xfrm>
        </p:spPr>
        <p:txBody>
          <a:bodyPr/>
          <a:lstStyle/>
          <a:p>
            <a:pPr eaLnBrk="1" hangingPunct="1"/>
            <a:r>
              <a:rPr lang="el-GR" altLang="el-GR" sz="3200" b="1">
                <a:ea typeface="ＭＳ Ｐゴシック" panose="020B0600070205080204" pitchFamily="34" charset="-128"/>
              </a:rPr>
              <a:t>Μελέτη των κανόνων σχηματισμού των λέξεων</a:t>
            </a:r>
          </a:p>
        </p:txBody>
      </p:sp>
    </p:spTree>
    <p:extLst>
      <p:ext uri="{BB962C8B-B14F-4D97-AF65-F5344CB8AC3E}">
        <p14:creationId xmlns:p14="http://schemas.microsoft.com/office/powerpoint/2010/main" val="4122915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209800" y="11575"/>
            <a:ext cx="7772400" cy="914400"/>
          </a:xfrm>
        </p:spPr>
        <p:txBody>
          <a:bodyPr/>
          <a:lstStyle/>
          <a:p>
            <a:pPr algn="ctr" eaLnBrk="1" hangingPunct="1">
              <a:defRPr/>
            </a:pPr>
            <a:r>
              <a:rPr lang="el-GR" altLang="en-US" dirty="0">
                <a:solidFill>
                  <a:srgbClr val="7030A0"/>
                </a:solidFill>
                <a:effectLst>
                  <a:outerShdw blurRad="38100" dist="38100" dir="2700000" algn="tl">
                    <a:srgbClr val="C0C0C0"/>
                  </a:outerShdw>
                </a:effectLst>
                <a:latin typeface="Monotype Corsiva" panose="03010101010201010101" pitchFamily="66" charset="0"/>
              </a:rPr>
              <a:t>Μόρφημα</a:t>
            </a:r>
          </a:p>
        </p:txBody>
      </p:sp>
      <p:sp>
        <p:nvSpPr>
          <p:cNvPr id="6" name="5 - TextBox"/>
          <p:cNvSpPr txBox="1"/>
          <p:nvPr/>
        </p:nvSpPr>
        <p:spPr>
          <a:xfrm>
            <a:off x="1752600" y="1066800"/>
            <a:ext cx="8610600" cy="2677656"/>
          </a:xfrm>
          <a:prstGeom prst="rect">
            <a:avLst/>
          </a:prstGeom>
          <a:noFill/>
        </p:spPr>
        <p:txBody>
          <a:bodyPr wrap="square" rtlCol="0">
            <a:spAutoFit/>
          </a:bodyPr>
          <a:lstStyle/>
          <a:p>
            <a:pPr algn="ctr"/>
            <a:r>
              <a:rPr lang="el-GR" sz="2400" b="1" dirty="0">
                <a:solidFill>
                  <a:srgbClr val="00B050"/>
                </a:solidFill>
                <a:latin typeface="Cambria" pitchFamily="18" charset="0"/>
                <a:sym typeface="Wingdings" pitchFamily="2" charset="2"/>
              </a:rPr>
              <a:t>γράφω  </a:t>
            </a:r>
            <a:r>
              <a:rPr lang="el-GR" sz="2400" b="1" dirty="0" err="1">
                <a:solidFill>
                  <a:srgbClr val="00B050"/>
                </a:solidFill>
                <a:latin typeface="Cambria" pitchFamily="18" charset="0"/>
              </a:rPr>
              <a:t>γράφ</a:t>
            </a:r>
            <a:r>
              <a:rPr lang="el-GR" sz="2400" b="1" dirty="0">
                <a:solidFill>
                  <a:srgbClr val="00B050"/>
                </a:solidFill>
                <a:latin typeface="Cambria" pitchFamily="18" charset="0"/>
              </a:rPr>
              <a:t>-ω </a:t>
            </a:r>
            <a:endParaRPr lang="en-US" sz="2400" b="1" dirty="0">
              <a:solidFill>
                <a:srgbClr val="00B050"/>
              </a:solidFill>
              <a:latin typeface="Cambria" pitchFamily="18" charset="0"/>
            </a:endParaRPr>
          </a:p>
          <a:p>
            <a:pPr algn="ctr"/>
            <a:r>
              <a:rPr lang="el-GR" sz="2400" b="1" dirty="0">
                <a:solidFill>
                  <a:srgbClr val="00B050"/>
                </a:solidFill>
                <a:latin typeface="Cambria" pitchFamily="18" charset="0"/>
                <a:sym typeface="Wingdings" pitchFamily="2" charset="2"/>
              </a:rPr>
              <a:t>συγγραφέας  </a:t>
            </a:r>
            <a:r>
              <a:rPr lang="el-GR" sz="2400" b="1" dirty="0">
                <a:solidFill>
                  <a:srgbClr val="00B050"/>
                </a:solidFill>
                <a:latin typeface="Cambria" pitchFamily="18" charset="0"/>
              </a:rPr>
              <a:t>συν + </a:t>
            </a:r>
            <a:r>
              <a:rPr lang="el-GR" sz="2400" b="1" dirty="0" err="1">
                <a:solidFill>
                  <a:srgbClr val="00B050"/>
                </a:solidFill>
                <a:latin typeface="Cambria" pitchFamily="18" charset="0"/>
              </a:rPr>
              <a:t>γράφ</a:t>
            </a:r>
            <a:r>
              <a:rPr lang="el-GR" sz="2400" b="1" dirty="0">
                <a:solidFill>
                  <a:srgbClr val="00B050"/>
                </a:solidFill>
                <a:latin typeface="Cambria" pitchFamily="18" charset="0"/>
              </a:rPr>
              <a:t>-ω  + εα(ς) </a:t>
            </a:r>
            <a:endParaRPr lang="en-US" sz="2400" b="1" dirty="0">
              <a:solidFill>
                <a:srgbClr val="00B050"/>
              </a:solidFill>
              <a:latin typeface="Cambria" pitchFamily="18" charset="0"/>
            </a:endParaRPr>
          </a:p>
          <a:p>
            <a:pPr algn="ctr"/>
            <a:r>
              <a:rPr lang="el-GR" sz="2400" b="1" dirty="0">
                <a:solidFill>
                  <a:srgbClr val="00B050"/>
                </a:solidFill>
                <a:latin typeface="Cambria" pitchFamily="18" charset="0"/>
                <a:sym typeface="Wingdings" pitchFamily="2" charset="2"/>
              </a:rPr>
              <a:t>σύγγραμμα   </a:t>
            </a:r>
            <a:r>
              <a:rPr lang="el-GR" sz="2400" b="1" dirty="0">
                <a:solidFill>
                  <a:srgbClr val="00B050"/>
                </a:solidFill>
                <a:latin typeface="Cambria" pitchFamily="18" charset="0"/>
              </a:rPr>
              <a:t>συν + </a:t>
            </a:r>
            <a:r>
              <a:rPr lang="el-GR" sz="2400" b="1" dirty="0" err="1">
                <a:solidFill>
                  <a:srgbClr val="00B050"/>
                </a:solidFill>
                <a:latin typeface="Cambria" pitchFamily="18" charset="0"/>
              </a:rPr>
              <a:t>γράφ</a:t>
            </a:r>
            <a:r>
              <a:rPr lang="el-GR" sz="2400" b="1" dirty="0">
                <a:solidFill>
                  <a:srgbClr val="00B050"/>
                </a:solidFill>
                <a:latin typeface="Cambria" pitchFamily="18" charset="0"/>
              </a:rPr>
              <a:t>-ω  + μα</a:t>
            </a:r>
            <a:endParaRPr lang="en-US" sz="2400" b="1" dirty="0">
              <a:solidFill>
                <a:srgbClr val="00B050"/>
              </a:solidFill>
              <a:latin typeface="Cambria" pitchFamily="18" charset="0"/>
            </a:endParaRPr>
          </a:p>
          <a:p>
            <a:pPr algn="ctr"/>
            <a:endParaRPr lang="el-GR" sz="2400" dirty="0">
              <a:latin typeface="Cambria" pitchFamily="18" charset="0"/>
            </a:endParaRPr>
          </a:p>
          <a:p>
            <a:pPr algn="ctr"/>
            <a:r>
              <a:rPr lang="en-US" sz="2400" b="1" dirty="0" err="1">
                <a:solidFill>
                  <a:srgbClr val="7030A0"/>
                </a:solidFill>
                <a:latin typeface="Cambria" pitchFamily="18" charset="0"/>
              </a:rPr>
              <a:t>k</a:t>
            </a:r>
            <a:r>
              <a:rPr lang="en-US" sz="2400" dirty="0" err="1">
                <a:solidFill>
                  <a:srgbClr val="7030A0"/>
                </a:solidFill>
                <a:latin typeface="Cambria" pitchFamily="18" charset="0"/>
              </a:rPr>
              <a:t>a</a:t>
            </a:r>
            <a:r>
              <a:rPr lang="en-US" sz="2400" b="1" dirty="0" err="1">
                <a:solidFill>
                  <a:srgbClr val="7030A0"/>
                </a:solidFill>
                <a:latin typeface="Cambria" pitchFamily="18" charset="0"/>
              </a:rPr>
              <a:t>t</a:t>
            </a:r>
            <a:r>
              <a:rPr lang="en-US" sz="2400" dirty="0" err="1">
                <a:solidFill>
                  <a:srgbClr val="7030A0"/>
                </a:solidFill>
                <a:latin typeface="Cambria" pitchFamily="18" charset="0"/>
              </a:rPr>
              <a:t>a</a:t>
            </a:r>
            <a:r>
              <a:rPr lang="en-US" sz="2400" b="1" dirty="0" err="1">
                <a:solidFill>
                  <a:srgbClr val="7030A0"/>
                </a:solidFill>
                <a:latin typeface="Cambria" pitchFamily="18" charset="0"/>
              </a:rPr>
              <a:t>b</a:t>
            </a:r>
            <a:r>
              <a:rPr lang="en-US" sz="2400" dirty="0">
                <a:solidFill>
                  <a:srgbClr val="7030A0"/>
                </a:solidFill>
                <a:latin typeface="Cambria" pitchFamily="18" charset="0"/>
              </a:rPr>
              <a:t>  ‘</a:t>
            </a:r>
            <a:r>
              <a:rPr lang="el-GR" sz="2400" dirty="0">
                <a:solidFill>
                  <a:srgbClr val="7030A0"/>
                </a:solidFill>
                <a:latin typeface="Cambria" pitchFamily="18" charset="0"/>
              </a:rPr>
              <a:t>έγραψε’</a:t>
            </a:r>
          </a:p>
          <a:p>
            <a:pPr algn="ctr"/>
            <a:r>
              <a:rPr lang="en-US" sz="2400" b="1" dirty="0" err="1">
                <a:solidFill>
                  <a:srgbClr val="7030A0"/>
                </a:solidFill>
                <a:latin typeface="Cambria" pitchFamily="18" charset="0"/>
              </a:rPr>
              <a:t>k</a:t>
            </a:r>
            <a:r>
              <a:rPr lang="en-US" sz="2400" dirty="0" err="1">
                <a:solidFill>
                  <a:srgbClr val="7030A0"/>
                </a:solidFill>
                <a:latin typeface="Cambria" pitchFamily="18" charset="0"/>
              </a:rPr>
              <a:t>aa</a:t>
            </a:r>
            <a:r>
              <a:rPr lang="en-US" sz="2400" b="1" dirty="0" err="1">
                <a:solidFill>
                  <a:srgbClr val="7030A0"/>
                </a:solidFill>
                <a:latin typeface="Cambria" pitchFamily="18" charset="0"/>
              </a:rPr>
              <a:t>t</a:t>
            </a:r>
            <a:r>
              <a:rPr lang="en-US" sz="2400" dirty="0" err="1">
                <a:solidFill>
                  <a:srgbClr val="7030A0"/>
                </a:solidFill>
                <a:latin typeface="Cambria" pitchFamily="18" charset="0"/>
              </a:rPr>
              <a:t>i</a:t>
            </a:r>
            <a:r>
              <a:rPr lang="en-US" sz="2400" b="1" dirty="0" err="1">
                <a:solidFill>
                  <a:srgbClr val="7030A0"/>
                </a:solidFill>
                <a:latin typeface="Cambria" pitchFamily="18" charset="0"/>
              </a:rPr>
              <a:t>b</a:t>
            </a:r>
            <a:r>
              <a:rPr lang="en-US" sz="2400" dirty="0">
                <a:solidFill>
                  <a:srgbClr val="7030A0"/>
                </a:solidFill>
                <a:latin typeface="Cambria" pitchFamily="18" charset="0"/>
              </a:rPr>
              <a:t> ‘</a:t>
            </a:r>
            <a:r>
              <a:rPr lang="el-GR" sz="2400" dirty="0">
                <a:solidFill>
                  <a:srgbClr val="7030A0"/>
                </a:solidFill>
                <a:latin typeface="Cambria" pitchFamily="18" charset="0"/>
              </a:rPr>
              <a:t>συγγραφέας’</a:t>
            </a:r>
          </a:p>
          <a:p>
            <a:pPr algn="ctr"/>
            <a:r>
              <a:rPr lang="en-US" sz="2400" b="1" dirty="0" err="1">
                <a:solidFill>
                  <a:srgbClr val="7030A0"/>
                </a:solidFill>
                <a:latin typeface="Cambria" pitchFamily="18" charset="0"/>
              </a:rPr>
              <a:t>k</a:t>
            </a:r>
            <a:r>
              <a:rPr lang="en-US" sz="2400" dirty="0" err="1">
                <a:solidFill>
                  <a:srgbClr val="7030A0"/>
                </a:solidFill>
                <a:latin typeface="Cambria" pitchFamily="18" charset="0"/>
              </a:rPr>
              <a:t>i</a:t>
            </a:r>
            <a:r>
              <a:rPr lang="en-US" sz="2400" b="1" dirty="0" err="1">
                <a:solidFill>
                  <a:srgbClr val="7030A0"/>
                </a:solidFill>
                <a:latin typeface="Cambria" pitchFamily="18" charset="0"/>
              </a:rPr>
              <a:t>t</a:t>
            </a:r>
            <a:r>
              <a:rPr lang="en-US" sz="2400" dirty="0" err="1">
                <a:solidFill>
                  <a:srgbClr val="7030A0"/>
                </a:solidFill>
                <a:latin typeface="Cambria" pitchFamily="18" charset="0"/>
              </a:rPr>
              <a:t>áa</a:t>
            </a:r>
            <a:r>
              <a:rPr lang="en-US" sz="2400" b="1" dirty="0" err="1">
                <a:solidFill>
                  <a:srgbClr val="7030A0"/>
                </a:solidFill>
                <a:latin typeface="Cambria" pitchFamily="18" charset="0"/>
              </a:rPr>
              <a:t>b</a:t>
            </a:r>
            <a:r>
              <a:rPr lang="en-US" sz="2400" dirty="0">
                <a:solidFill>
                  <a:srgbClr val="7030A0"/>
                </a:solidFill>
                <a:latin typeface="Cambria" pitchFamily="18" charset="0"/>
              </a:rPr>
              <a:t> ‘</a:t>
            </a:r>
            <a:r>
              <a:rPr lang="el-GR" sz="2400" dirty="0">
                <a:solidFill>
                  <a:srgbClr val="7030A0"/>
                </a:solidFill>
                <a:latin typeface="Cambria" pitchFamily="18" charset="0"/>
              </a:rPr>
              <a:t>σύγγραμμα/βιβλίο’</a:t>
            </a:r>
          </a:p>
        </p:txBody>
      </p:sp>
      <p:sp>
        <p:nvSpPr>
          <p:cNvPr id="4" name="3 - Ορθογώνιο"/>
          <p:cNvSpPr/>
          <p:nvPr/>
        </p:nvSpPr>
        <p:spPr>
          <a:xfrm>
            <a:off x="3810000" y="3962400"/>
            <a:ext cx="4572000" cy="523220"/>
          </a:xfrm>
          <a:prstGeom prst="rect">
            <a:avLst/>
          </a:prstGeom>
        </p:spPr>
        <p:txBody>
          <a:bodyPr wrap="square">
            <a:spAutoFit/>
          </a:bodyPr>
          <a:lstStyle/>
          <a:p>
            <a:pPr algn="ctr"/>
            <a:r>
              <a:rPr lang="el-GR" sz="2800" b="1" dirty="0">
                <a:solidFill>
                  <a:srgbClr val="00B050"/>
                </a:solidFill>
              </a:rPr>
              <a:t>Λέξεις</a:t>
            </a:r>
            <a:r>
              <a:rPr lang="el-GR" sz="2800" dirty="0">
                <a:sym typeface="Wingdings"/>
              </a:rPr>
              <a:t>   </a:t>
            </a:r>
            <a:r>
              <a:rPr lang="el-GR" sz="2800" b="1" dirty="0">
                <a:solidFill>
                  <a:srgbClr val="7030A0"/>
                </a:solidFill>
                <a:sym typeface="Wingdings"/>
              </a:rPr>
              <a:t>Μορφήματα</a:t>
            </a:r>
            <a:endParaRPr lang="el-GR" sz="2800" b="1" dirty="0">
              <a:solidFill>
                <a:srgbClr val="7030A0"/>
              </a:solidFill>
            </a:endParaRPr>
          </a:p>
        </p:txBody>
      </p:sp>
      <p:sp>
        <p:nvSpPr>
          <p:cNvPr id="5" name="4 - Ορθογώνιο"/>
          <p:cNvSpPr/>
          <p:nvPr/>
        </p:nvSpPr>
        <p:spPr>
          <a:xfrm>
            <a:off x="1828800" y="5029201"/>
            <a:ext cx="8382000" cy="830997"/>
          </a:xfrm>
          <a:prstGeom prst="rect">
            <a:avLst/>
          </a:prstGeom>
        </p:spPr>
        <p:txBody>
          <a:bodyPr wrap="square">
            <a:spAutoFit/>
          </a:bodyPr>
          <a:lstStyle/>
          <a:p>
            <a:pPr algn="ctr"/>
            <a:r>
              <a:rPr lang="el-GR" sz="2400" b="1" dirty="0">
                <a:solidFill>
                  <a:srgbClr val="7030A0"/>
                </a:solidFill>
              </a:rPr>
              <a:t>Μόρφημα</a:t>
            </a:r>
            <a:r>
              <a:rPr lang="el-GR" sz="2400" dirty="0"/>
              <a:t>: η ελάχιστη γλωσσική μονάδα που είναι </a:t>
            </a:r>
            <a:r>
              <a:rPr lang="el-GR" sz="2400" b="1" dirty="0">
                <a:solidFill>
                  <a:srgbClr val="7030A0"/>
                </a:solidFill>
              </a:rPr>
              <a:t>φορέας μορφής και σημασίας </a:t>
            </a:r>
            <a:r>
              <a:rPr lang="el-GR" sz="2400" dirty="0"/>
              <a:t>μέσα σε μια λέξη.</a:t>
            </a:r>
          </a:p>
        </p:txBody>
      </p:sp>
    </p:spTree>
    <p:extLst>
      <p:ext uri="{BB962C8B-B14F-4D97-AF65-F5344CB8AC3E}">
        <p14:creationId xmlns:p14="http://schemas.microsoft.com/office/powerpoint/2010/main" val="309450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0-#ppt_w/2"/>
                                          </p:val>
                                        </p:tav>
                                        <p:tav tm="100000">
                                          <p:val>
                                            <p:strVal val="#ppt_x"/>
                                          </p:val>
                                        </p:tav>
                                      </p:tavLst>
                                    </p:anim>
                                    <p:anim calcmode="lin" valueType="num">
                                      <p:cBhvr additive="base">
                                        <p:cTn id="13"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1000" fill="hold"/>
                                        <p:tgtEl>
                                          <p:spTgt spid="5"/>
                                        </p:tgtEl>
                                        <p:attrNameLst>
                                          <p:attrName>ppt_x</p:attrName>
                                        </p:attrNameLst>
                                      </p:cBhvr>
                                      <p:tavLst>
                                        <p:tav tm="0">
                                          <p:val>
                                            <p:strVal val="#ppt_x"/>
                                          </p:val>
                                        </p:tav>
                                        <p:tav tm="100000">
                                          <p:val>
                                            <p:strVal val="#ppt_x"/>
                                          </p:val>
                                        </p:tav>
                                      </p:tavLst>
                                    </p:anim>
                                    <p:anim calcmode="lin" valueType="num">
                                      <p:cBhvr additive="base">
                                        <p:cTn id="19"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209800" y="0"/>
            <a:ext cx="7772400" cy="1143000"/>
          </a:xfrm>
        </p:spPr>
        <p:txBody>
          <a:bodyPr/>
          <a:lstStyle/>
          <a:p>
            <a:pPr algn="ctr" eaLnBrk="1" hangingPunct="1">
              <a:defRPr/>
            </a:pPr>
            <a:r>
              <a:rPr lang="el-GR" altLang="en-US" dirty="0">
                <a:solidFill>
                  <a:srgbClr val="7030A0"/>
                </a:solidFill>
                <a:effectLst>
                  <a:outerShdw blurRad="38100" dist="38100" dir="2700000" algn="tl">
                    <a:srgbClr val="C0C0C0"/>
                  </a:outerShdw>
                </a:effectLst>
                <a:latin typeface="Monotype Corsiva" panose="03010101010201010101" pitchFamily="66" charset="0"/>
              </a:rPr>
              <a:t>Μόρφημα</a:t>
            </a:r>
          </a:p>
        </p:txBody>
      </p:sp>
      <p:sp>
        <p:nvSpPr>
          <p:cNvPr id="6" name="5 - TextBox"/>
          <p:cNvSpPr txBox="1"/>
          <p:nvPr/>
        </p:nvSpPr>
        <p:spPr>
          <a:xfrm>
            <a:off x="1752600" y="1066800"/>
            <a:ext cx="8610600" cy="3046988"/>
          </a:xfrm>
          <a:prstGeom prst="rect">
            <a:avLst/>
          </a:prstGeom>
          <a:noFill/>
        </p:spPr>
        <p:txBody>
          <a:bodyPr wrap="square" rtlCol="0">
            <a:spAutoFit/>
          </a:bodyPr>
          <a:lstStyle/>
          <a:p>
            <a:pPr algn="ctr"/>
            <a:r>
              <a:rPr lang="el-GR" sz="2400" b="1" dirty="0">
                <a:solidFill>
                  <a:srgbClr val="00B050"/>
                </a:solidFill>
                <a:latin typeface="Cambria" pitchFamily="18" charset="0"/>
                <a:sym typeface="Wingdings" pitchFamily="2" charset="2"/>
              </a:rPr>
              <a:t>γράφω  </a:t>
            </a:r>
            <a:r>
              <a:rPr lang="el-GR" sz="2400" b="1" dirty="0" err="1">
                <a:solidFill>
                  <a:srgbClr val="00B050"/>
                </a:solidFill>
                <a:latin typeface="Cambria" pitchFamily="18" charset="0"/>
              </a:rPr>
              <a:t>γράφ</a:t>
            </a:r>
            <a:r>
              <a:rPr lang="el-GR" sz="2400" b="1" dirty="0">
                <a:solidFill>
                  <a:srgbClr val="00B050"/>
                </a:solidFill>
                <a:latin typeface="Cambria" pitchFamily="18" charset="0"/>
              </a:rPr>
              <a:t>-ω </a:t>
            </a:r>
            <a:endParaRPr lang="en-US" sz="2400" b="1" dirty="0">
              <a:solidFill>
                <a:srgbClr val="00B050"/>
              </a:solidFill>
              <a:latin typeface="Cambria" pitchFamily="18" charset="0"/>
            </a:endParaRPr>
          </a:p>
          <a:p>
            <a:pPr algn="ctr"/>
            <a:r>
              <a:rPr lang="el-GR" sz="2400" b="1" dirty="0">
                <a:solidFill>
                  <a:srgbClr val="00B050"/>
                </a:solidFill>
                <a:latin typeface="Cambria" pitchFamily="18" charset="0"/>
                <a:sym typeface="Wingdings" pitchFamily="2" charset="2"/>
              </a:rPr>
              <a:t>συγγραφέας  </a:t>
            </a:r>
            <a:r>
              <a:rPr lang="el-GR" sz="2400" b="1" dirty="0">
                <a:solidFill>
                  <a:srgbClr val="00B050"/>
                </a:solidFill>
                <a:latin typeface="Cambria" pitchFamily="18" charset="0"/>
              </a:rPr>
              <a:t>συν + </a:t>
            </a:r>
            <a:r>
              <a:rPr lang="el-GR" sz="2400" b="1" dirty="0" err="1">
                <a:solidFill>
                  <a:srgbClr val="00B050"/>
                </a:solidFill>
                <a:latin typeface="Cambria" pitchFamily="18" charset="0"/>
              </a:rPr>
              <a:t>γράφ</a:t>
            </a:r>
            <a:r>
              <a:rPr lang="el-GR" sz="2400" b="1" dirty="0">
                <a:solidFill>
                  <a:srgbClr val="00B050"/>
                </a:solidFill>
                <a:latin typeface="Cambria" pitchFamily="18" charset="0"/>
              </a:rPr>
              <a:t>-ω  + εα(ς) </a:t>
            </a:r>
            <a:endParaRPr lang="en-US" sz="2400" b="1" dirty="0">
              <a:solidFill>
                <a:srgbClr val="00B050"/>
              </a:solidFill>
              <a:latin typeface="Cambria" pitchFamily="18" charset="0"/>
            </a:endParaRPr>
          </a:p>
          <a:p>
            <a:pPr algn="ctr"/>
            <a:r>
              <a:rPr lang="el-GR" sz="2400" b="1" dirty="0">
                <a:solidFill>
                  <a:srgbClr val="00B050"/>
                </a:solidFill>
                <a:latin typeface="Cambria" pitchFamily="18" charset="0"/>
                <a:sym typeface="Wingdings" pitchFamily="2" charset="2"/>
              </a:rPr>
              <a:t>σύγγραμμα   </a:t>
            </a:r>
            <a:r>
              <a:rPr lang="el-GR" sz="2400" b="1" dirty="0">
                <a:solidFill>
                  <a:srgbClr val="00B050"/>
                </a:solidFill>
                <a:latin typeface="Cambria" pitchFamily="18" charset="0"/>
              </a:rPr>
              <a:t>συν + </a:t>
            </a:r>
            <a:r>
              <a:rPr lang="el-GR" sz="2400" b="1" dirty="0" err="1">
                <a:solidFill>
                  <a:srgbClr val="00B050"/>
                </a:solidFill>
                <a:latin typeface="Cambria" pitchFamily="18" charset="0"/>
              </a:rPr>
              <a:t>γράφ</a:t>
            </a:r>
            <a:r>
              <a:rPr lang="el-GR" sz="2400" b="1" dirty="0">
                <a:solidFill>
                  <a:srgbClr val="00B050"/>
                </a:solidFill>
                <a:latin typeface="Cambria" pitchFamily="18" charset="0"/>
              </a:rPr>
              <a:t>-ω  + μα</a:t>
            </a:r>
          </a:p>
          <a:p>
            <a:pPr algn="ctr"/>
            <a:endParaRPr lang="en-US" sz="2400" b="1" dirty="0">
              <a:solidFill>
                <a:srgbClr val="00B050"/>
              </a:solidFill>
              <a:latin typeface="Cambria" pitchFamily="18" charset="0"/>
            </a:endParaRPr>
          </a:p>
          <a:p>
            <a:pPr algn="ctr"/>
            <a:endParaRPr lang="el-GR" sz="2400" dirty="0">
              <a:latin typeface="Cambria" pitchFamily="18" charset="0"/>
            </a:endParaRPr>
          </a:p>
          <a:p>
            <a:pPr algn="ctr"/>
            <a:r>
              <a:rPr lang="en-US" sz="2400" b="1" dirty="0" err="1">
                <a:solidFill>
                  <a:srgbClr val="7030A0"/>
                </a:solidFill>
                <a:latin typeface="Cambria" pitchFamily="18" charset="0"/>
              </a:rPr>
              <a:t>k</a:t>
            </a:r>
            <a:r>
              <a:rPr lang="en-US" sz="2400" dirty="0" err="1">
                <a:solidFill>
                  <a:srgbClr val="7030A0"/>
                </a:solidFill>
                <a:latin typeface="Cambria" pitchFamily="18" charset="0"/>
              </a:rPr>
              <a:t>a</a:t>
            </a:r>
            <a:r>
              <a:rPr lang="en-US" sz="2400" b="1" dirty="0" err="1">
                <a:solidFill>
                  <a:srgbClr val="7030A0"/>
                </a:solidFill>
                <a:latin typeface="Cambria" pitchFamily="18" charset="0"/>
              </a:rPr>
              <a:t>t</a:t>
            </a:r>
            <a:r>
              <a:rPr lang="en-US" sz="2400" dirty="0" err="1">
                <a:solidFill>
                  <a:srgbClr val="7030A0"/>
                </a:solidFill>
                <a:latin typeface="Cambria" pitchFamily="18" charset="0"/>
              </a:rPr>
              <a:t>a</a:t>
            </a:r>
            <a:r>
              <a:rPr lang="en-US" sz="2400" b="1" dirty="0" err="1">
                <a:solidFill>
                  <a:srgbClr val="7030A0"/>
                </a:solidFill>
                <a:latin typeface="Cambria" pitchFamily="18" charset="0"/>
              </a:rPr>
              <a:t>b</a:t>
            </a:r>
            <a:r>
              <a:rPr lang="en-US" sz="2400" dirty="0">
                <a:solidFill>
                  <a:srgbClr val="7030A0"/>
                </a:solidFill>
                <a:latin typeface="Cambria" pitchFamily="18" charset="0"/>
              </a:rPr>
              <a:t>  ‘</a:t>
            </a:r>
            <a:r>
              <a:rPr lang="el-GR" sz="2400" dirty="0">
                <a:solidFill>
                  <a:srgbClr val="7030A0"/>
                </a:solidFill>
                <a:latin typeface="Cambria" pitchFamily="18" charset="0"/>
              </a:rPr>
              <a:t>έγραψε’</a:t>
            </a:r>
          </a:p>
          <a:p>
            <a:pPr algn="ctr"/>
            <a:r>
              <a:rPr lang="en-US" sz="2400" b="1" dirty="0" err="1">
                <a:solidFill>
                  <a:srgbClr val="7030A0"/>
                </a:solidFill>
                <a:latin typeface="Cambria" pitchFamily="18" charset="0"/>
              </a:rPr>
              <a:t>k</a:t>
            </a:r>
            <a:r>
              <a:rPr lang="en-US" sz="2400" dirty="0" err="1">
                <a:solidFill>
                  <a:srgbClr val="7030A0"/>
                </a:solidFill>
                <a:latin typeface="Cambria" pitchFamily="18" charset="0"/>
              </a:rPr>
              <a:t>aa</a:t>
            </a:r>
            <a:r>
              <a:rPr lang="en-US" sz="2400" b="1" dirty="0" err="1">
                <a:solidFill>
                  <a:srgbClr val="7030A0"/>
                </a:solidFill>
                <a:latin typeface="Cambria" pitchFamily="18" charset="0"/>
              </a:rPr>
              <a:t>t</a:t>
            </a:r>
            <a:r>
              <a:rPr lang="en-US" sz="2400" dirty="0" err="1">
                <a:solidFill>
                  <a:srgbClr val="7030A0"/>
                </a:solidFill>
                <a:latin typeface="Cambria" pitchFamily="18" charset="0"/>
              </a:rPr>
              <a:t>i</a:t>
            </a:r>
            <a:r>
              <a:rPr lang="en-US" sz="2400" b="1" dirty="0" err="1">
                <a:solidFill>
                  <a:srgbClr val="7030A0"/>
                </a:solidFill>
                <a:latin typeface="Cambria" pitchFamily="18" charset="0"/>
              </a:rPr>
              <a:t>b</a:t>
            </a:r>
            <a:r>
              <a:rPr lang="en-US" sz="2400" dirty="0">
                <a:solidFill>
                  <a:srgbClr val="7030A0"/>
                </a:solidFill>
                <a:latin typeface="Cambria" pitchFamily="18" charset="0"/>
              </a:rPr>
              <a:t> ‘</a:t>
            </a:r>
            <a:r>
              <a:rPr lang="el-GR" sz="2400" dirty="0">
                <a:solidFill>
                  <a:srgbClr val="7030A0"/>
                </a:solidFill>
                <a:latin typeface="Cambria" pitchFamily="18" charset="0"/>
              </a:rPr>
              <a:t>συγγραφέας’</a:t>
            </a:r>
          </a:p>
          <a:p>
            <a:pPr algn="ctr"/>
            <a:r>
              <a:rPr lang="en-US" sz="2400" b="1" dirty="0" err="1">
                <a:solidFill>
                  <a:srgbClr val="7030A0"/>
                </a:solidFill>
                <a:latin typeface="Cambria" pitchFamily="18" charset="0"/>
              </a:rPr>
              <a:t>k</a:t>
            </a:r>
            <a:r>
              <a:rPr lang="en-US" sz="2400" dirty="0" err="1">
                <a:solidFill>
                  <a:srgbClr val="7030A0"/>
                </a:solidFill>
                <a:latin typeface="Cambria" pitchFamily="18" charset="0"/>
              </a:rPr>
              <a:t>i</a:t>
            </a:r>
            <a:r>
              <a:rPr lang="en-US" sz="2400" b="1" dirty="0" err="1">
                <a:solidFill>
                  <a:srgbClr val="7030A0"/>
                </a:solidFill>
                <a:latin typeface="Cambria" pitchFamily="18" charset="0"/>
              </a:rPr>
              <a:t>t</a:t>
            </a:r>
            <a:r>
              <a:rPr lang="en-US" sz="2400" dirty="0" err="1">
                <a:solidFill>
                  <a:srgbClr val="7030A0"/>
                </a:solidFill>
                <a:latin typeface="Cambria" pitchFamily="18" charset="0"/>
              </a:rPr>
              <a:t>áa</a:t>
            </a:r>
            <a:r>
              <a:rPr lang="en-US" sz="2400" b="1" dirty="0" err="1">
                <a:solidFill>
                  <a:srgbClr val="7030A0"/>
                </a:solidFill>
                <a:latin typeface="Cambria" pitchFamily="18" charset="0"/>
              </a:rPr>
              <a:t>b</a:t>
            </a:r>
            <a:r>
              <a:rPr lang="en-US" sz="2400" dirty="0">
                <a:solidFill>
                  <a:srgbClr val="7030A0"/>
                </a:solidFill>
                <a:latin typeface="Cambria" pitchFamily="18" charset="0"/>
              </a:rPr>
              <a:t> ‘</a:t>
            </a:r>
            <a:r>
              <a:rPr lang="el-GR" sz="2400" dirty="0">
                <a:solidFill>
                  <a:srgbClr val="7030A0"/>
                </a:solidFill>
                <a:latin typeface="Cambria" pitchFamily="18" charset="0"/>
              </a:rPr>
              <a:t>σύγγραμμα/βιβλίο’</a:t>
            </a:r>
          </a:p>
        </p:txBody>
      </p:sp>
      <p:sp>
        <p:nvSpPr>
          <p:cNvPr id="4" name="3 - Ορθογώνιο"/>
          <p:cNvSpPr/>
          <p:nvPr/>
        </p:nvSpPr>
        <p:spPr>
          <a:xfrm>
            <a:off x="3810000" y="3962400"/>
            <a:ext cx="4572000" cy="523220"/>
          </a:xfrm>
          <a:prstGeom prst="rect">
            <a:avLst/>
          </a:prstGeom>
        </p:spPr>
        <p:txBody>
          <a:bodyPr wrap="square">
            <a:spAutoFit/>
          </a:bodyPr>
          <a:lstStyle/>
          <a:p>
            <a:pPr algn="ctr"/>
            <a:r>
              <a:rPr lang="el-GR" sz="2800" b="1" dirty="0">
                <a:solidFill>
                  <a:srgbClr val="00B050"/>
                </a:solidFill>
              </a:rPr>
              <a:t>Λέξεις</a:t>
            </a:r>
            <a:r>
              <a:rPr lang="el-GR" sz="2800" dirty="0">
                <a:sym typeface="Wingdings"/>
              </a:rPr>
              <a:t>   </a:t>
            </a:r>
            <a:r>
              <a:rPr lang="el-GR" sz="2800" b="1" dirty="0">
                <a:solidFill>
                  <a:srgbClr val="7030A0"/>
                </a:solidFill>
                <a:sym typeface="Wingdings"/>
              </a:rPr>
              <a:t>Μορφήματα</a:t>
            </a:r>
            <a:endParaRPr lang="el-GR" sz="2800" b="1" dirty="0">
              <a:solidFill>
                <a:srgbClr val="7030A0"/>
              </a:solidFill>
            </a:endParaRPr>
          </a:p>
        </p:txBody>
      </p:sp>
      <p:sp>
        <p:nvSpPr>
          <p:cNvPr id="5" name="4 - Ορθογώνιο"/>
          <p:cNvSpPr/>
          <p:nvPr/>
        </p:nvSpPr>
        <p:spPr>
          <a:xfrm>
            <a:off x="1828800" y="5029201"/>
            <a:ext cx="8382000" cy="830997"/>
          </a:xfrm>
          <a:prstGeom prst="rect">
            <a:avLst/>
          </a:prstGeom>
        </p:spPr>
        <p:txBody>
          <a:bodyPr wrap="square">
            <a:spAutoFit/>
          </a:bodyPr>
          <a:lstStyle/>
          <a:p>
            <a:pPr algn="ctr"/>
            <a:r>
              <a:rPr lang="el-GR" sz="2400" b="1" dirty="0">
                <a:solidFill>
                  <a:srgbClr val="7030A0"/>
                </a:solidFill>
              </a:rPr>
              <a:t>Μόρφημα</a:t>
            </a:r>
            <a:r>
              <a:rPr lang="el-GR" sz="2400" dirty="0"/>
              <a:t>: </a:t>
            </a:r>
            <a:r>
              <a:rPr lang="el-GR" sz="2400" b="1" dirty="0">
                <a:highlight>
                  <a:srgbClr val="00FFFF"/>
                </a:highlight>
              </a:rPr>
              <a:t>η ελάχιστη γλωσσική μονάδα που είναι </a:t>
            </a:r>
            <a:r>
              <a:rPr lang="el-GR" sz="2400" b="1" dirty="0">
                <a:solidFill>
                  <a:srgbClr val="7030A0"/>
                </a:solidFill>
                <a:highlight>
                  <a:srgbClr val="00FFFF"/>
                </a:highlight>
              </a:rPr>
              <a:t>φορέας μορφής και σημασίας </a:t>
            </a:r>
            <a:r>
              <a:rPr lang="el-GR" sz="2400" b="1" dirty="0">
                <a:highlight>
                  <a:srgbClr val="00FFFF"/>
                </a:highlight>
              </a:rPr>
              <a:t>μέσα σε μια λέξη.</a:t>
            </a:r>
          </a:p>
        </p:txBody>
      </p:sp>
    </p:spTree>
    <p:extLst>
      <p:ext uri="{BB962C8B-B14F-4D97-AF65-F5344CB8AC3E}">
        <p14:creationId xmlns:p14="http://schemas.microsoft.com/office/powerpoint/2010/main" val="42657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0-#ppt_w/2"/>
                                          </p:val>
                                        </p:tav>
                                        <p:tav tm="100000">
                                          <p:val>
                                            <p:strVal val="#ppt_x"/>
                                          </p:val>
                                        </p:tav>
                                      </p:tavLst>
                                    </p:anim>
                                    <p:anim calcmode="lin" valueType="num">
                                      <p:cBhvr additive="base">
                                        <p:cTn id="13"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1000" fill="hold"/>
                                        <p:tgtEl>
                                          <p:spTgt spid="5"/>
                                        </p:tgtEl>
                                        <p:attrNameLst>
                                          <p:attrName>ppt_x</p:attrName>
                                        </p:attrNameLst>
                                      </p:cBhvr>
                                      <p:tavLst>
                                        <p:tav tm="0">
                                          <p:val>
                                            <p:strVal val="#ppt_x"/>
                                          </p:val>
                                        </p:tav>
                                        <p:tav tm="100000">
                                          <p:val>
                                            <p:strVal val="#ppt_x"/>
                                          </p:val>
                                        </p:tav>
                                      </p:tavLst>
                                    </p:anim>
                                    <p:anim calcmode="lin" valueType="num">
                                      <p:cBhvr additive="base">
                                        <p:cTn id="19"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CFC4099-7F06-AE4D-99D6-BDC509580EBC}"/>
              </a:ext>
            </a:extLst>
          </p:cNvPr>
          <p:cNvSpPr>
            <a:spLocks noGrp="1"/>
          </p:cNvSpPr>
          <p:nvPr>
            <p:ph type="title"/>
          </p:nvPr>
        </p:nvSpPr>
        <p:spPr/>
        <p:txBody>
          <a:bodyPr/>
          <a:lstStyle/>
          <a:p>
            <a:r>
              <a:rPr lang="el-GR" dirty="0" err="1"/>
              <a:t>μορφημα</a:t>
            </a:r>
            <a:endParaRPr lang="el-GR" dirty="0"/>
          </a:p>
        </p:txBody>
      </p:sp>
      <p:sp>
        <p:nvSpPr>
          <p:cNvPr id="3" name="Θέση περιεχομένου 2">
            <a:extLst>
              <a:ext uri="{FF2B5EF4-FFF2-40B4-BE49-F238E27FC236}">
                <a16:creationId xmlns:a16="http://schemas.microsoft.com/office/drawing/2014/main" id="{CAF599C5-4134-0C4F-AF6A-53914A6284D5}"/>
              </a:ext>
            </a:extLst>
          </p:cNvPr>
          <p:cNvSpPr>
            <a:spLocks noGrp="1"/>
          </p:cNvSpPr>
          <p:nvPr>
            <p:ph idx="1"/>
          </p:nvPr>
        </p:nvSpPr>
        <p:spPr>
          <a:xfrm>
            <a:off x="2231136" y="2638044"/>
            <a:ext cx="7729728" cy="3670159"/>
          </a:xfrm>
        </p:spPr>
        <p:txBody>
          <a:bodyPr>
            <a:normAutofit lnSpcReduction="10000"/>
          </a:bodyPr>
          <a:lstStyle/>
          <a:p>
            <a:r>
              <a:rPr lang="el-GR" dirty="0"/>
              <a:t>Ελάχιστη μονάδα της γλώσσας</a:t>
            </a:r>
          </a:p>
          <a:p>
            <a:r>
              <a:rPr lang="el-GR" dirty="0">
                <a:highlight>
                  <a:srgbClr val="FFFF00"/>
                </a:highlight>
              </a:rPr>
              <a:t>Αυθαίρετη ένωση φθόγγων και σημασίας που δεν μπορούν να αναλυθούν περαιτέρω</a:t>
            </a:r>
          </a:p>
          <a:p>
            <a:r>
              <a:rPr lang="el-GR" dirty="0"/>
              <a:t>Κάθε λέξη σε μία γλώσσα συντίθεται από ένα ή περισσότερα μορφήματα</a:t>
            </a:r>
          </a:p>
          <a:p>
            <a:endParaRPr lang="el-GR" dirty="0"/>
          </a:p>
          <a:p>
            <a:r>
              <a:rPr lang="el-GR" dirty="0"/>
              <a:t>Γράφω</a:t>
            </a:r>
          </a:p>
          <a:p>
            <a:r>
              <a:rPr lang="el-GR" dirty="0"/>
              <a:t>Εγγράφω</a:t>
            </a:r>
          </a:p>
          <a:p>
            <a:r>
              <a:rPr lang="el-GR" dirty="0"/>
              <a:t>Εγγράψιμο(σ)</a:t>
            </a:r>
          </a:p>
          <a:p>
            <a:r>
              <a:rPr lang="el-GR" dirty="0" err="1"/>
              <a:t>Επανεγγράψιμο</a:t>
            </a:r>
            <a:endParaRPr lang="el-GR" dirty="0"/>
          </a:p>
          <a:p>
            <a:r>
              <a:rPr lang="el-GR" dirty="0"/>
              <a:t>Μη </a:t>
            </a:r>
            <a:r>
              <a:rPr lang="el-GR" dirty="0" err="1"/>
              <a:t>επανεγγράψιμο</a:t>
            </a:r>
            <a:r>
              <a:rPr lang="el-GR" dirty="0"/>
              <a:t> </a:t>
            </a:r>
          </a:p>
          <a:p>
            <a:endParaRPr lang="el-GR" dirty="0"/>
          </a:p>
        </p:txBody>
      </p:sp>
    </p:spTree>
    <p:extLst>
      <p:ext uri="{BB962C8B-B14F-4D97-AF65-F5344CB8AC3E}">
        <p14:creationId xmlns:p14="http://schemas.microsoft.com/office/powerpoint/2010/main" val="38164108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a:extLst>
              <a:ext uri="{FF2B5EF4-FFF2-40B4-BE49-F238E27FC236}">
                <a16:creationId xmlns:a16="http://schemas.microsoft.com/office/drawing/2014/main" id="{5DA20E4C-396C-8D45-BE35-68C1C496A027}"/>
              </a:ext>
            </a:extLst>
          </p:cNvPr>
          <p:cNvSpPr>
            <a:spLocks noGrp="1"/>
          </p:cNvSpPr>
          <p:nvPr>
            <p:ph type="title"/>
          </p:nvPr>
        </p:nvSpPr>
        <p:spPr/>
        <p:txBody>
          <a:bodyPr rtlCol="0">
            <a:normAutofit/>
            <a:scene3d>
              <a:camera prst="orthographicFront"/>
              <a:lightRig rig="soft" dir="t">
                <a:rot lat="0" lon="0" rev="16800000"/>
              </a:lightRig>
            </a:scene3d>
          </a:bodyPr>
          <a:lstStyle/>
          <a:p>
            <a:pPr>
              <a:defRPr/>
            </a:pPr>
            <a:r>
              <a:rPr lang="el-GR" sz="2400" dirty="0"/>
              <a:t>Τι σημαίνει </a:t>
            </a:r>
            <a:r>
              <a:rPr lang="el-GR" sz="2400" b="1" dirty="0">
                <a:solidFill>
                  <a:srgbClr val="FF0000"/>
                </a:solidFill>
              </a:rPr>
              <a:t>«μορφολογική γνώση</a:t>
            </a:r>
            <a:r>
              <a:rPr lang="el-GR" sz="2400" dirty="0"/>
              <a:t>» σε μία γλώσσα;</a:t>
            </a:r>
          </a:p>
        </p:txBody>
      </p:sp>
      <p:sp>
        <p:nvSpPr>
          <p:cNvPr id="4098" name="2 - Θέση περιεχομένου">
            <a:extLst>
              <a:ext uri="{FF2B5EF4-FFF2-40B4-BE49-F238E27FC236}">
                <a16:creationId xmlns:a16="http://schemas.microsoft.com/office/drawing/2014/main" id="{81949904-74E3-2E42-86EB-C754B1929E66}"/>
              </a:ext>
            </a:extLst>
          </p:cNvPr>
          <p:cNvSpPr>
            <a:spLocks noGrp="1"/>
          </p:cNvSpPr>
          <p:nvPr>
            <p:ph idx="1"/>
          </p:nvPr>
        </p:nvSpPr>
        <p:spPr/>
        <p:txBody>
          <a:bodyPr>
            <a:normAutofit fontScale="92500"/>
          </a:bodyPr>
          <a:lstStyle/>
          <a:p>
            <a:r>
              <a:rPr lang="el-GR" altLang="el-GR" sz="2400" dirty="0">
                <a:latin typeface="Times New Roman" panose="02020603050405020304" pitchFamily="18" charset="0"/>
              </a:rPr>
              <a:t>Γνώση του κάθε μορφήματος ξεχωριστά</a:t>
            </a:r>
          </a:p>
          <a:p>
            <a:r>
              <a:rPr lang="el-GR" altLang="el-GR" sz="2400" dirty="0">
                <a:latin typeface="Times New Roman" panose="02020603050405020304" pitchFamily="18" charset="0"/>
              </a:rPr>
              <a:t>Γνώση των κανόνων συνδυασμού των μορφημάτων</a:t>
            </a:r>
          </a:p>
          <a:p>
            <a:r>
              <a:rPr lang="el-GR" altLang="el-GR" sz="2400" dirty="0">
                <a:latin typeface="Times New Roman" panose="02020603050405020304" pitchFamily="18" charset="0"/>
              </a:rPr>
              <a:t>Γνώση της λειτουργικότητας των μορφημάτων</a:t>
            </a:r>
          </a:p>
          <a:p>
            <a:r>
              <a:rPr lang="el-GR" altLang="el-GR" sz="2400" dirty="0">
                <a:latin typeface="Times New Roman" panose="02020603050405020304" pitchFamily="18" charset="0"/>
              </a:rPr>
              <a:t>Γνώση της δυνατότητάς τους για αυτοδύναμη ή μη παρουσία</a:t>
            </a:r>
          </a:p>
          <a:p>
            <a:r>
              <a:rPr lang="el-GR" altLang="el-GR" sz="2400" dirty="0">
                <a:latin typeface="Times New Roman" panose="02020603050405020304" pitchFamily="18" charset="0"/>
              </a:rPr>
              <a:t>Γνώση της σειράς εμφάνισης των μορφημάτων (ποιο προηγείται, ποιο ακολουθεί, ποιο βρίσκεται στην αρχή, ποιο στο τέλος μιας λέξης)</a:t>
            </a:r>
          </a:p>
          <a:p>
            <a:endParaRPr lang="el-GR" altLang="el-GR" sz="2400" dirty="0">
              <a:latin typeface="Times New Roman" panose="02020603050405020304" pitchFamily="18" charset="0"/>
            </a:endParaRPr>
          </a:p>
        </p:txBody>
      </p:sp>
    </p:spTree>
    <p:extLst>
      <p:ext uri="{BB962C8B-B14F-4D97-AF65-F5344CB8AC3E}">
        <p14:creationId xmlns:p14="http://schemas.microsoft.com/office/powerpoint/2010/main" val="30969243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209800" y="-61437"/>
            <a:ext cx="7772400" cy="1143000"/>
          </a:xfrm>
        </p:spPr>
        <p:txBody>
          <a:bodyPr/>
          <a:lstStyle/>
          <a:p>
            <a:pPr algn="ctr" eaLnBrk="1" hangingPunct="1">
              <a:defRPr/>
            </a:pPr>
            <a:r>
              <a:rPr lang="el-GR" altLang="en-US" dirty="0">
                <a:solidFill>
                  <a:srgbClr val="7030A0"/>
                </a:solidFill>
                <a:effectLst>
                  <a:outerShdw blurRad="38100" dist="38100" dir="2700000" algn="tl">
                    <a:srgbClr val="C0C0C0"/>
                  </a:outerShdw>
                </a:effectLst>
                <a:latin typeface="Monotype Corsiva" panose="03010101010201010101" pitchFamily="66" charset="0"/>
              </a:rPr>
              <a:t>Μόρφημα</a:t>
            </a:r>
          </a:p>
        </p:txBody>
      </p:sp>
      <p:sp>
        <p:nvSpPr>
          <p:cNvPr id="6" name="5 - TextBox"/>
          <p:cNvSpPr txBox="1"/>
          <p:nvPr/>
        </p:nvSpPr>
        <p:spPr>
          <a:xfrm>
            <a:off x="1752600" y="1066801"/>
            <a:ext cx="8610600" cy="1200329"/>
          </a:xfrm>
          <a:prstGeom prst="rect">
            <a:avLst/>
          </a:prstGeom>
          <a:noFill/>
        </p:spPr>
        <p:txBody>
          <a:bodyPr wrap="square" rtlCol="0">
            <a:spAutoFit/>
          </a:bodyPr>
          <a:lstStyle/>
          <a:p>
            <a:r>
              <a:rPr lang="el-GR" sz="2400" dirty="0"/>
              <a:t>&lt;καλός&gt;</a:t>
            </a:r>
          </a:p>
          <a:p>
            <a:r>
              <a:rPr lang="el-GR" sz="2400" dirty="0"/>
              <a:t>&lt;καλούτσικος&gt; </a:t>
            </a:r>
          </a:p>
          <a:p>
            <a:r>
              <a:rPr lang="el-GR" sz="2400" dirty="0"/>
              <a:t>&lt;καλοσύνη&gt;</a:t>
            </a:r>
            <a:endParaRPr lang="en-US" sz="2400" dirty="0"/>
          </a:p>
        </p:txBody>
      </p:sp>
      <p:sp>
        <p:nvSpPr>
          <p:cNvPr id="4" name="Rectangle 3"/>
          <p:cNvSpPr/>
          <p:nvPr/>
        </p:nvSpPr>
        <p:spPr>
          <a:xfrm>
            <a:off x="1752600" y="5334001"/>
            <a:ext cx="8458200" cy="461665"/>
          </a:xfrm>
          <a:prstGeom prst="rect">
            <a:avLst/>
          </a:prstGeom>
        </p:spPr>
        <p:txBody>
          <a:bodyPr wrap="square">
            <a:spAutoFit/>
          </a:bodyPr>
          <a:lstStyle/>
          <a:p>
            <a:pPr>
              <a:buClr>
                <a:srgbClr val="7030A0"/>
              </a:buClr>
              <a:buFont typeface="Wingdings" pitchFamily="2" charset="2"/>
              <a:buChar char="Ø"/>
            </a:pPr>
            <a:r>
              <a:rPr lang="el-GR" sz="2400" dirty="0"/>
              <a:t>  Η κοινή μορφή &lt; </a:t>
            </a:r>
            <a:r>
              <a:rPr lang="el-GR" sz="2400" dirty="0" err="1"/>
              <a:t>καλ</a:t>
            </a:r>
            <a:r>
              <a:rPr lang="el-GR" sz="2400" dirty="0"/>
              <a:t>- &gt; δεν συνοδεύεται από κοινή σημασία. </a:t>
            </a:r>
            <a:endParaRPr lang="en-US" sz="2400" dirty="0"/>
          </a:p>
        </p:txBody>
      </p:sp>
      <p:sp>
        <p:nvSpPr>
          <p:cNvPr id="5" name="4 - Ορθογώνιο"/>
          <p:cNvSpPr/>
          <p:nvPr/>
        </p:nvSpPr>
        <p:spPr>
          <a:xfrm>
            <a:off x="1752600" y="2514600"/>
            <a:ext cx="8534400" cy="1938992"/>
          </a:xfrm>
          <a:prstGeom prst="rect">
            <a:avLst/>
          </a:prstGeom>
        </p:spPr>
        <p:txBody>
          <a:bodyPr wrap="square">
            <a:spAutoFit/>
          </a:bodyPr>
          <a:lstStyle/>
          <a:p>
            <a:pPr>
              <a:buClr>
                <a:srgbClr val="7030A0"/>
              </a:buClr>
              <a:buFont typeface="Wingdings" pitchFamily="2" charset="2"/>
              <a:buChar char="Ø"/>
            </a:pPr>
            <a:r>
              <a:rPr lang="el-GR" sz="2400" dirty="0"/>
              <a:t>  Η κοινή μορφή &lt;</a:t>
            </a:r>
            <a:r>
              <a:rPr lang="el-GR" sz="2400" dirty="0" err="1"/>
              <a:t>καλ</a:t>
            </a:r>
            <a:r>
              <a:rPr lang="el-GR" sz="2400" dirty="0"/>
              <a:t>-&gt; συνοδεύεται από κοινή σημασία </a:t>
            </a:r>
            <a:r>
              <a:rPr lang="el-GR" sz="2400" dirty="0">
                <a:sym typeface="Wingdings" pitchFamily="2" charset="2"/>
              </a:rPr>
              <a:t></a:t>
            </a:r>
            <a:r>
              <a:rPr lang="el-GR" sz="2400" dirty="0"/>
              <a:t> </a:t>
            </a:r>
            <a:r>
              <a:rPr lang="el-GR" sz="2400" b="1" dirty="0">
                <a:solidFill>
                  <a:srgbClr val="00B050"/>
                </a:solidFill>
              </a:rPr>
              <a:t> μόρφημα: </a:t>
            </a:r>
            <a:r>
              <a:rPr lang="el-GR" sz="2400" b="1" dirty="0" err="1">
                <a:solidFill>
                  <a:srgbClr val="00B050"/>
                </a:solidFill>
              </a:rPr>
              <a:t>καλ</a:t>
            </a:r>
            <a:r>
              <a:rPr lang="el-GR" sz="2400" b="1" dirty="0">
                <a:solidFill>
                  <a:srgbClr val="00B050"/>
                </a:solidFill>
              </a:rPr>
              <a:t>- </a:t>
            </a:r>
          </a:p>
          <a:p>
            <a:endParaRPr lang="el-GR" sz="2400" dirty="0"/>
          </a:p>
          <a:p>
            <a:endParaRPr lang="el-GR" sz="2400" dirty="0"/>
          </a:p>
          <a:p>
            <a:r>
              <a:rPr lang="el-GR" sz="2400" dirty="0"/>
              <a:t> </a:t>
            </a:r>
            <a:endParaRPr lang="en-US" sz="2400" dirty="0"/>
          </a:p>
        </p:txBody>
      </p:sp>
      <p:sp>
        <p:nvSpPr>
          <p:cNvPr id="7" name="6 - Ορθογώνιο"/>
          <p:cNvSpPr/>
          <p:nvPr/>
        </p:nvSpPr>
        <p:spPr>
          <a:xfrm>
            <a:off x="1905000" y="3810001"/>
            <a:ext cx="4572000" cy="1200329"/>
          </a:xfrm>
          <a:prstGeom prst="rect">
            <a:avLst/>
          </a:prstGeom>
        </p:spPr>
        <p:txBody>
          <a:bodyPr>
            <a:spAutoFit/>
          </a:bodyPr>
          <a:lstStyle/>
          <a:p>
            <a:r>
              <a:rPr lang="el-GR" sz="2400" dirty="0"/>
              <a:t>&lt; καλάμι&gt;</a:t>
            </a:r>
          </a:p>
          <a:p>
            <a:r>
              <a:rPr lang="el-GR" sz="2400" dirty="0"/>
              <a:t>&lt; καλαμπόκι &gt; </a:t>
            </a:r>
          </a:p>
          <a:p>
            <a:r>
              <a:rPr lang="el-GR" sz="2400" dirty="0"/>
              <a:t>&lt; κάλπη &gt;</a:t>
            </a:r>
          </a:p>
        </p:txBody>
      </p:sp>
    </p:spTree>
    <p:extLst>
      <p:ext uri="{BB962C8B-B14F-4D97-AF65-F5344CB8AC3E}">
        <p14:creationId xmlns:p14="http://schemas.microsoft.com/office/powerpoint/2010/main" val="272846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vertical)">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1+#ppt_w/2"/>
                                          </p:val>
                                        </p:tav>
                                        <p:tav tm="100000">
                                          <p:val>
                                            <p:strVal val="#ppt_x"/>
                                          </p:val>
                                        </p:tav>
                                      </p:tavLst>
                                    </p:anim>
                                    <p:anim calcmode="lin" valueType="num">
                                      <p:cBhvr additive="base">
                                        <p:cTn id="13"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1000" fill="hold"/>
                                        <p:tgtEl>
                                          <p:spTgt spid="4"/>
                                        </p:tgtEl>
                                        <p:attrNameLst>
                                          <p:attrName>ppt_x</p:attrName>
                                        </p:attrNameLst>
                                      </p:cBhvr>
                                      <p:tavLst>
                                        <p:tav tm="0">
                                          <p:val>
                                            <p:strVal val="#ppt_x"/>
                                          </p:val>
                                        </p:tav>
                                        <p:tav tm="100000">
                                          <p:val>
                                            <p:strVal val="#ppt_x"/>
                                          </p:val>
                                        </p:tav>
                                      </p:tavLst>
                                    </p:anim>
                                    <p:anim calcmode="lin" valueType="num">
                                      <p:cBhvr additive="base">
                                        <p:cTn id="2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5"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 Τίτλος">
            <a:extLst>
              <a:ext uri="{FF2B5EF4-FFF2-40B4-BE49-F238E27FC236}">
                <a16:creationId xmlns:a16="http://schemas.microsoft.com/office/drawing/2014/main" id="{EE8EA0C9-05AA-9B4B-B35E-A83932AD0B34}"/>
              </a:ext>
            </a:extLst>
          </p:cNvPr>
          <p:cNvSpPr>
            <a:spLocks noGrp="1"/>
          </p:cNvSpPr>
          <p:nvPr>
            <p:ph type="title"/>
          </p:nvPr>
        </p:nvSpPr>
        <p:spPr/>
        <p:txBody>
          <a:bodyPr rtlCol="0">
            <a:normAutofit/>
            <a:scene3d>
              <a:camera prst="orthographicFront"/>
              <a:lightRig rig="soft" dir="t">
                <a:rot lat="0" lon="0" rev="16800000"/>
              </a:lightRig>
            </a:scene3d>
          </a:bodyPr>
          <a:lstStyle/>
          <a:p>
            <a:pPr>
              <a:defRPr/>
            </a:pPr>
            <a:r>
              <a:rPr lang="el-GR" dirty="0">
                <a:ea typeface="+mj-ea"/>
              </a:rPr>
              <a:t>Από </a:t>
            </a:r>
            <a:r>
              <a:rPr lang="el-GR" dirty="0" err="1">
                <a:ea typeface="+mj-ea"/>
              </a:rPr>
              <a:t>ποσα</a:t>
            </a:r>
            <a:r>
              <a:rPr lang="el-GR" dirty="0">
                <a:ea typeface="+mj-ea"/>
              </a:rPr>
              <a:t> </a:t>
            </a:r>
            <a:r>
              <a:rPr lang="el-GR" dirty="0" err="1">
                <a:ea typeface="+mj-ea"/>
              </a:rPr>
              <a:t>μορφηματα</a:t>
            </a:r>
            <a:r>
              <a:rPr lang="el-GR" dirty="0">
                <a:ea typeface="+mj-ea"/>
              </a:rPr>
              <a:t> </a:t>
            </a:r>
            <a:r>
              <a:rPr lang="el-GR" dirty="0" err="1">
                <a:ea typeface="+mj-ea"/>
              </a:rPr>
              <a:t>αποτελουνται</a:t>
            </a:r>
            <a:r>
              <a:rPr lang="el-GR" dirty="0">
                <a:ea typeface="+mj-ea"/>
              </a:rPr>
              <a:t> οι </a:t>
            </a:r>
            <a:r>
              <a:rPr lang="el-GR" dirty="0" err="1">
                <a:ea typeface="+mj-ea"/>
              </a:rPr>
              <a:t>παρακατω</a:t>
            </a:r>
            <a:r>
              <a:rPr lang="el-GR" dirty="0">
                <a:ea typeface="+mj-ea"/>
              </a:rPr>
              <a:t> </a:t>
            </a:r>
            <a:r>
              <a:rPr lang="el-GR" dirty="0" err="1">
                <a:ea typeface="+mj-ea"/>
              </a:rPr>
              <a:t>λεξεις</a:t>
            </a:r>
            <a:r>
              <a:rPr lang="el-GR" dirty="0">
                <a:ea typeface="+mj-ea"/>
              </a:rPr>
              <a:t> της </a:t>
            </a:r>
            <a:r>
              <a:rPr lang="el-GR" dirty="0" err="1">
                <a:ea typeface="+mj-ea"/>
              </a:rPr>
              <a:t>ελληνικησ</a:t>
            </a:r>
            <a:r>
              <a:rPr lang="el-GR" dirty="0">
                <a:ea typeface="+mj-ea"/>
              </a:rPr>
              <a:t>;</a:t>
            </a:r>
          </a:p>
        </p:txBody>
      </p:sp>
      <p:sp>
        <p:nvSpPr>
          <p:cNvPr id="9" name="8 - Θέση περιεχομένου">
            <a:extLst>
              <a:ext uri="{FF2B5EF4-FFF2-40B4-BE49-F238E27FC236}">
                <a16:creationId xmlns:a16="http://schemas.microsoft.com/office/drawing/2014/main" id="{DDA2524E-7B54-F346-8EF5-A4B5DF27C384}"/>
              </a:ext>
            </a:extLst>
          </p:cNvPr>
          <p:cNvSpPr>
            <a:spLocks noGrp="1"/>
          </p:cNvSpPr>
          <p:nvPr>
            <p:ph idx="1"/>
          </p:nvPr>
        </p:nvSpPr>
        <p:spPr/>
        <p:txBody>
          <a:bodyPr/>
          <a:lstStyle/>
          <a:p>
            <a:r>
              <a:rPr lang="el-GR" altLang="el-GR" dirty="0">
                <a:latin typeface="Times New Roman" panose="02020603050405020304" pitchFamily="18" charset="0"/>
              </a:rPr>
              <a:t>/</a:t>
            </a:r>
            <a:r>
              <a:rPr lang="en-US" altLang="el-GR" dirty="0" err="1">
                <a:latin typeface="Book Antiqua" panose="02040602050305030304" pitchFamily="18" charset="0"/>
              </a:rPr>
              <a:t>andistasi</a:t>
            </a:r>
            <a:r>
              <a:rPr lang="en-US" altLang="el-GR" dirty="0">
                <a:latin typeface="Book Antiqua" panose="02040602050305030304" pitchFamily="18" charset="0"/>
              </a:rPr>
              <a:t>/</a:t>
            </a:r>
          </a:p>
          <a:p>
            <a:r>
              <a:rPr lang="en-US" altLang="el-GR" dirty="0">
                <a:latin typeface="Book Antiqua" panose="02040602050305030304" pitchFamily="18" charset="0"/>
              </a:rPr>
              <a:t>/e</a:t>
            </a:r>
            <a:r>
              <a:rPr lang="el-GR" altLang="el-GR" dirty="0">
                <a:latin typeface="Times New Roman" panose="02020603050405020304" pitchFamily="18" charset="0"/>
              </a:rPr>
              <a:t>γ</a:t>
            </a:r>
            <a:r>
              <a:rPr lang="en-US" altLang="el-GR" dirty="0" err="1">
                <a:latin typeface="Book Antiqua" panose="02040602050305030304" pitchFamily="18" charset="0"/>
              </a:rPr>
              <a:t>rapsa</a:t>
            </a:r>
            <a:r>
              <a:rPr lang="en-US" altLang="el-GR" dirty="0">
                <a:latin typeface="Book Antiqua" panose="02040602050305030304" pitchFamily="18" charset="0"/>
              </a:rPr>
              <a:t>/</a:t>
            </a:r>
            <a:endParaRPr lang="el-GR" altLang="el-GR" dirty="0">
              <a:latin typeface="Times New Roman" panose="02020603050405020304" pitchFamily="18" charset="0"/>
            </a:endParaRPr>
          </a:p>
          <a:p>
            <a:r>
              <a:rPr lang="el-GR" altLang="el-GR" dirty="0">
                <a:latin typeface="Times New Roman" panose="02020603050405020304" pitchFamily="18" charset="0"/>
              </a:rPr>
              <a:t>/</a:t>
            </a:r>
            <a:r>
              <a:rPr lang="en-US" altLang="el-GR" dirty="0">
                <a:latin typeface="Book Antiqua" panose="02040602050305030304" pitchFamily="18" charset="0"/>
              </a:rPr>
              <a:t>pateras/</a:t>
            </a:r>
          </a:p>
          <a:p>
            <a:r>
              <a:rPr lang="en-US" altLang="el-GR" dirty="0">
                <a:latin typeface="Book Antiqua" panose="02040602050305030304" pitchFamily="18" charset="0"/>
              </a:rPr>
              <a:t>/</a:t>
            </a:r>
            <a:r>
              <a:rPr lang="en-US" altLang="el-GR" dirty="0" err="1">
                <a:latin typeface="Book Antiqua" panose="02040602050305030304" pitchFamily="18" charset="0"/>
              </a:rPr>
              <a:t>miteras</a:t>
            </a:r>
            <a:r>
              <a:rPr lang="en-US" altLang="el-GR" dirty="0">
                <a:latin typeface="Book Antiqua" panose="02040602050305030304" pitchFamily="18" charset="0"/>
              </a:rPr>
              <a:t>/</a:t>
            </a:r>
          </a:p>
          <a:p>
            <a:r>
              <a:rPr lang="en-US" altLang="el-GR" dirty="0">
                <a:latin typeface="Book Antiqua" panose="02040602050305030304" pitchFamily="18" charset="0"/>
              </a:rPr>
              <a:t>/apo/</a:t>
            </a:r>
            <a:endParaRPr lang="el-GR" altLang="el-GR" dirty="0">
              <a:latin typeface="Times New Roman" panose="02020603050405020304" pitchFamily="18" charset="0"/>
            </a:endParaRPr>
          </a:p>
          <a:p>
            <a:endParaRPr lang="en-US" altLang="el-GR" dirty="0">
              <a:latin typeface="Book Antiqua" panose="02040602050305030304" pitchFamily="18" charset="0"/>
            </a:endParaRPr>
          </a:p>
        </p:txBody>
      </p:sp>
    </p:spTree>
    <p:extLst>
      <p:ext uri="{BB962C8B-B14F-4D97-AF65-F5344CB8AC3E}">
        <p14:creationId xmlns:p14="http://schemas.microsoft.com/office/powerpoint/2010/main" val="33008361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2000"/>
                                        <p:tgtEl>
                                          <p:spTgt spid="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2000"/>
                                        <p:tgtEl>
                                          <p:spTgt spid="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2000"/>
                                        <p:tgtEl>
                                          <p:spTgt spid="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20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Ορθογώνιο 6">
            <a:extLst>
              <a:ext uri="{FF2B5EF4-FFF2-40B4-BE49-F238E27FC236}">
                <a16:creationId xmlns:a16="http://schemas.microsoft.com/office/drawing/2014/main" id="{AB44F1FA-916A-C345-9EC3-8AAB9E0DB044}"/>
              </a:ext>
            </a:extLst>
          </p:cNvPr>
          <p:cNvSpPr/>
          <p:nvPr/>
        </p:nvSpPr>
        <p:spPr>
          <a:xfrm>
            <a:off x="628891" y="320456"/>
            <a:ext cx="4741762" cy="6217087"/>
          </a:xfrm>
          <a:prstGeom prst="rect">
            <a:avLst/>
          </a:prstGeom>
        </p:spPr>
        <p:txBody>
          <a:bodyPr wrap="square">
            <a:spAutoFit/>
          </a:bodyPr>
          <a:lstStyle/>
          <a:p>
            <a:r>
              <a:rPr lang="el-GR" sz="2000" b="1"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t>ΒΑΟ, ΓΑΟ , ΔΑΟ</a:t>
            </a:r>
            <a: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t>  </a:t>
            </a:r>
            <a:b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br>
            <a:b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br>
            <a:r>
              <a:rPr lang="el-GR" dirty="0" err="1">
                <a:solidFill>
                  <a:srgbClr val="000080"/>
                </a:solidFill>
                <a:latin typeface="Calibri" panose="020F0502020204030204" pitchFamily="34" charset="0"/>
                <a:ea typeface="Times New Roman" panose="02020603050405020304" pitchFamily="18" charset="0"/>
                <a:cs typeface="Times New Roman" panose="02020603050405020304" pitchFamily="18" charset="0"/>
              </a:rPr>
              <a:t>Ζινώντας</a:t>
            </a:r>
            <a: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t> </a:t>
            </a:r>
            <a:r>
              <a:rPr lang="el-GR" dirty="0" err="1">
                <a:solidFill>
                  <a:srgbClr val="000080"/>
                </a:solidFill>
                <a:latin typeface="Calibri" panose="020F0502020204030204" pitchFamily="34" charset="0"/>
                <a:ea typeface="Times New Roman" panose="02020603050405020304" pitchFamily="18" charset="0"/>
                <a:cs typeface="Times New Roman" panose="02020603050405020304" pitchFamily="18" charset="0"/>
              </a:rPr>
              <a:t>παβίδονο</a:t>
            </a:r>
            <a: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t> </a:t>
            </a:r>
            <a:r>
              <a:rPr lang="el-GR" dirty="0" err="1">
                <a:solidFill>
                  <a:srgbClr val="000080"/>
                </a:solidFill>
                <a:latin typeface="Calibri" panose="020F0502020204030204" pitchFamily="34" charset="0"/>
                <a:ea typeface="Times New Roman" panose="02020603050405020304" pitchFamily="18" charset="0"/>
                <a:cs typeface="Times New Roman" panose="02020603050405020304" pitchFamily="18" charset="0"/>
              </a:rPr>
              <a:t>σαβίνι</a:t>
            </a:r>
            <a: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t>,</a:t>
            </a:r>
            <a:b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br>
            <a: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t>Κι </a:t>
            </a:r>
            <a:r>
              <a:rPr lang="el-GR" dirty="0" err="1">
                <a:solidFill>
                  <a:srgbClr val="000080"/>
                </a:solidFill>
                <a:latin typeface="Calibri" panose="020F0502020204030204" pitchFamily="34" charset="0"/>
                <a:ea typeface="Times New Roman" panose="02020603050405020304" pitchFamily="18" charset="0"/>
                <a:cs typeface="Times New Roman" panose="02020603050405020304" pitchFamily="18" charset="0"/>
              </a:rPr>
              <a:t>απονιβώντας</a:t>
            </a:r>
            <a: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t> </a:t>
            </a:r>
            <a:r>
              <a:rPr lang="el-GR" dirty="0" err="1">
                <a:solidFill>
                  <a:srgbClr val="000080"/>
                </a:solidFill>
                <a:latin typeface="Calibri" panose="020F0502020204030204" pitchFamily="34" charset="0"/>
                <a:ea typeface="Times New Roman" panose="02020603050405020304" pitchFamily="18" charset="0"/>
                <a:cs typeface="Times New Roman" panose="02020603050405020304" pitchFamily="18" charset="0"/>
              </a:rPr>
              <a:t>ερομιδαλιό</a:t>
            </a:r>
            <a:b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br>
            <a:r>
              <a:rPr lang="el-GR" dirty="0" err="1">
                <a:solidFill>
                  <a:srgbClr val="000080"/>
                </a:solidFill>
                <a:latin typeface="Calibri" panose="020F0502020204030204" pitchFamily="34" charset="0"/>
                <a:ea typeface="Times New Roman" panose="02020603050405020304" pitchFamily="18" charset="0"/>
                <a:cs typeface="Times New Roman" panose="02020603050405020304" pitchFamily="18" charset="0"/>
              </a:rPr>
              <a:t>Κουμάνισα</a:t>
            </a:r>
            <a: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t> το </a:t>
            </a:r>
            <a:r>
              <a:rPr lang="el-GR" dirty="0" err="1">
                <a:solidFill>
                  <a:srgbClr val="000080"/>
                </a:solidFill>
                <a:latin typeface="Calibri" panose="020F0502020204030204" pitchFamily="34" charset="0"/>
                <a:ea typeface="Times New Roman" panose="02020603050405020304" pitchFamily="18" charset="0"/>
                <a:cs typeface="Times New Roman" panose="02020603050405020304" pitchFamily="18" charset="0"/>
              </a:rPr>
              <a:t>βίρο</a:t>
            </a:r>
            <a: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t> του </a:t>
            </a:r>
            <a:r>
              <a:rPr lang="el-GR" dirty="0" err="1">
                <a:solidFill>
                  <a:srgbClr val="000080"/>
                </a:solidFill>
                <a:latin typeface="Calibri" panose="020F0502020204030204" pitchFamily="34" charset="0"/>
                <a:ea typeface="Times New Roman" panose="02020603050405020304" pitchFamily="18" charset="0"/>
                <a:cs typeface="Times New Roman" panose="02020603050405020304" pitchFamily="18" charset="0"/>
              </a:rPr>
              <a:t>λαβίνι</a:t>
            </a:r>
            <a:b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br>
            <a: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t>Με σάβανο </a:t>
            </a:r>
            <a:r>
              <a:rPr lang="el-GR" dirty="0" err="1">
                <a:solidFill>
                  <a:srgbClr val="000080"/>
                </a:solidFill>
                <a:latin typeface="Calibri" panose="020F0502020204030204" pitchFamily="34" charset="0"/>
                <a:ea typeface="Times New Roman" panose="02020603050405020304" pitchFamily="18" charset="0"/>
                <a:cs typeface="Times New Roman" panose="02020603050405020304" pitchFamily="18" charset="0"/>
              </a:rPr>
              <a:t>γιδένι</a:t>
            </a:r>
            <a: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t> του </a:t>
            </a:r>
            <a:r>
              <a:rPr lang="el-GR" dirty="0" err="1">
                <a:solidFill>
                  <a:srgbClr val="000080"/>
                </a:solidFill>
                <a:latin typeface="Calibri" panose="020F0502020204030204" pitchFamily="34" charset="0"/>
                <a:ea typeface="Times New Roman" panose="02020603050405020304" pitchFamily="18" charset="0"/>
                <a:cs typeface="Times New Roman" panose="02020603050405020304" pitchFamily="18" charset="0"/>
              </a:rPr>
              <a:t>Θαλιό</a:t>
            </a:r>
            <a: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t>.</a:t>
            </a:r>
            <a:b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br>
            <a:b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br>
            <a: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t>Κι </a:t>
            </a:r>
            <a:r>
              <a:rPr lang="el-GR" dirty="0" err="1">
                <a:solidFill>
                  <a:srgbClr val="000080"/>
                </a:solidFill>
                <a:latin typeface="Calibri" panose="020F0502020204030204" pitchFamily="34" charset="0"/>
                <a:ea typeface="Times New Roman" panose="02020603050405020304" pitchFamily="18" charset="0"/>
                <a:cs typeface="Times New Roman" panose="02020603050405020304" pitchFamily="18" charset="0"/>
              </a:rPr>
              <a:t>ανέδοντας</a:t>
            </a:r>
            <a: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t> </a:t>
            </a:r>
            <a:r>
              <a:rPr lang="el-GR" dirty="0" err="1">
                <a:solidFill>
                  <a:srgbClr val="000080"/>
                </a:solidFill>
                <a:latin typeface="Calibri" panose="020F0502020204030204" pitchFamily="34" charset="0"/>
                <a:ea typeface="Times New Roman" panose="02020603050405020304" pitchFamily="18" charset="0"/>
                <a:cs typeface="Times New Roman" panose="02020603050405020304" pitchFamily="18" charset="0"/>
              </a:rPr>
              <a:t>έν΄άκονο</a:t>
            </a:r>
            <a: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t> </a:t>
            </a:r>
            <a:r>
              <a:rPr lang="el-GR" dirty="0" err="1">
                <a:solidFill>
                  <a:srgbClr val="000080"/>
                </a:solidFill>
                <a:latin typeface="Calibri" panose="020F0502020204030204" pitchFamily="34" charset="0"/>
                <a:ea typeface="Times New Roman" panose="02020603050405020304" pitchFamily="18" charset="0"/>
                <a:cs typeface="Times New Roman" panose="02020603050405020304" pitchFamily="18" charset="0"/>
              </a:rPr>
              <a:t>λαβίνι</a:t>
            </a:r>
            <a:b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br>
            <a: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t>Που </a:t>
            </a:r>
            <a:r>
              <a:rPr lang="el-GR" dirty="0" err="1">
                <a:solidFill>
                  <a:srgbClr val="000080"/>
                </a:solidFill>
                <a:latin typeface="Calibri" panose="020F0502020204030204" pitchFamily="34" charset="0"/>
                <a:ea typeface="Times New Roman" panose="02020603050405020304" pitchFamily="18" charset="0"/>
                <a:cs typeface="Times New Roman" panose="02020603050405020304" pitchFamily="18" charset="0"/>
              </a:rPr>
              <a:t>ραδαγοσαλιούσε</a:t>
            </a:r>
            <a: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t> τον </a:t>
            </a:r>
            <a:r>
              <a:rPr lang="el-GR" dirty="0" err="1">
                <a:solidFill>
                  <a:srgbClr val="000080"/>
                </a:solidFill>
                <a:latin typeface="Calibri" panose="020F0502020204030204" pitchFamily="34" charset="0"/>
                <a:ea typeface="Times New Roman" panose="02020603050405020304" pitchFamily="18" charset="0"/>
                <a:cs typeface="Times New Roman" panose="02020603050405020304" pitchFamily="18" charset="0"/>
              </a:rPr>
              <a:t>αλιό</a:t>
            </a:r>
            <a:b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br>
            <a:r>
              <a:rPr lang="el-GR" dirty="0" err="1">
                <a:solidFill>
                  <a:srgbClr val="000080"/>
                </a:solidFill>
                <a:latin typeface="Calibri" panose="020F0502020204030204" pitchFamily="34" charset="0"/>
                <a:ea typeface="Times New Roman" panose="02020603050405020304" pitchFamily="18" charset="0"/>
                <a:cs typeface="Times New Roman" panose="02020603050405020304" pitchFamily="18" charset="0"/>
              </a:rPr>
              <a:t>Σινέρωσα</a:t>
            </a:r>
            <a: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t> τον </a:t>
            </a:r>
            <a:r>
              <a:rPr lang="el-GR" dirty="0" err="1">
                <a:solidFill>
                  <a:srgbClr val="000080"/>
                </a:solidFill>
                <a:latin typeface="Calibri" panose="020F0502020204030204" pitchFamily="34" charset="0"/>
                <a:ea typeface="Times New Roman" panose="02020603050405020304" pitchFamily="18" charset="0"/>
                <a:cs typeface="Times New Roman" panose="02020603050405020304" pitchFamily="18" charset="0"/>
              </a:rPr>
              <a:t>άβο</a:t>
            </a:r>
            <a: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t> του </a:t>
            </a:r>
            <a:r>
              <a:rPr lang="el-GR" dirty="0" err="1">
                <a:solidFill>
                  <a:srgbClr val="000080"/>
                </a:solidFill>
                <a:latin typeface="Calibri" panose="020F0502020204030204" pitchFamily="34" charset="0"/>
                <a:ea typeface="Times New Roman" panose="02020603050405020304" pitchFamily="18" charset="0"/>
                <a:cs typeface="Times New Roman" panose="02020603050405020304" pitchFamily="18" charset="0"/>
              </a:rPr>
              <a:t>ραβίνι</a:t>
            </a:r>
            <a:b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br>
            <a:r>
              <a:rPr lang="el-GR" dirty="0" err="1">
                <a:solidFill>
                  <a:srgbClr val="000080"/>
                </a:solidFill>
                <a:latin typeface="Calibri" panose="020F0502020204030204" pitchFamily="34" charset="0"/>
                <a:ea typeface="Times New Roman" panose="02020603050405020304" pitchFamily="18" charset="0"/>
                <a:cs typeface="Times New Roman" panose="02020603050405020304" pitchFamily="18" charset="0"/>
              </a:rPr>
              <a:t>Σ΄ένα</a:t>
            </a:r>
            <a: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t> </a:t>
            </a:r>
            <a:r>
              <a:rPr lang="el-GR" dirty="0" err="1">
                <a:solidFill>
                  <a:srgbClr val="000080"/>
                </a:solidFill>
                <a:latin typeface="Calibri" panose="020F0502020204030204" pitchFamily="34" charset="0"/>
                <a:ea typeface="Times New Roman" panose="02020603050405020304" pitchFamily="18" charset="0"/>
                <a:cs typeface="Times New Roman" panose="02020603050405020304" pitchFamily="18" charset="0"/>
              </a:rPr>
              <a:t>άφαρο</a:t>
            </a:r>
            <a: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t> </a:t>
            </a:r>
            <a:r>
              <a:rPr lang="el-GR" dirty="0" err="1">
                <a:solidFill>
                  <a:srgbClr val="000080"/>
                </a:solidFill>
                <a:latin typeface="Calibri" panose="020F0502020204030204" pitchFamily="34" charset="0"/>
                <a:ea typeface="Times New Roman" panose="02020603050405020304" pitchFamily="18" charset="0"/>
                <a:cs typeface="Times New Roman" panose="02020603050405020304" pitchFamily="18" charset="0"/>
              </a:rPr>
              <a:t>δαμένικο</a:t>
            </a:r>
            <a: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t> </a:t>
            </a:r>
            <a:r>
              <a:rPr lang="el-GR" dirty="0" err="1">
                <a:solidFill>
                  <a:srgbClr val="000080"/>
                </a:solidFill>
                <a:latin typeface="Calibri" panose="020F0502020204030204" pitchFamily="34" charset="0"/>
                <a:ea typeface="Times New Roman" panose="02020603050405020304" pitchFamily="18" charset="0"/>
                <a:cs typeface="Times New Roman" panose="02020603050405020304" pitchFamily="18" charset="0"/>
              </a:rPr>
              <a:t>ραλιό</a:t>
            </a:r>
            <a: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t>!</a:t>
            </a:r>
            <a:b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br>
            <a:b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br>
            <a:r>
              <a:rPr lang="el-GR" dirty="0" err="1">
                <a:solidFill>
                  <a:srgbClr val="000080"/>
                </a:solidFill>
                <a:latin typeface="Calibri" panose="020F0502020204030204" pitchFamily="34" charset="0"/>
                <a:ea typeface="Times New Roman" panose="02020603050405020304" pitchFamily="18" charset="0"/>
                <a:cs typeface="Times New Roman" panose="02020603050405020304" pitchFamily="18" charset="0"/>
              </a:rPr>
              <a:t>Σουβέροδα</a:t>
            </a:r>
            <a: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t> </a:t>
            </a:r>
            <a:r>
              <a:rPr lang="el-GR" dirty="0" err="1">
                <a:solidFill>
                  <a:srgbClr val="000080"/>
                </a:solidFill>
                <a:latin typeface="Calibri" panose="020F0502020204030204" pitchFamily="34" charset="0"/>
                <a:ea typeface="Times New Roman" panose="02020603050405020304" pitchFamily="18" charset="0"/>
                <a:cs typeface="Times New Roman" panose="02020603050405020304" pitchFamily="18" charset="0"/>
              </a:rPr>
              <a:t>στ΄αλίκοπα</a:t>
            </a:r>
            <a: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t> </a:t>
            </a:r>
            <a:r>
              <a:rPr lang="el-GR" dirty="0" err="1">
                <a:solidFill>
                  <a:srgbClr val="000080"/>
                </a:solidFill>
                <a:latin typeface="Calibri" panose="020F0502020204030204" pitchFamily="34" charset="0"/>
                <a:ea typeface="Times New Roman" panose="02020603050405020304" pitchFamily="18" charset="0"/>
                <a:cs typeface="Times New Roman" panose="02020603050405020304" pitchFamily="18" charset="0"/>
              </a:rPr>
              <a:t>σουνέκια</a:t>
            </a:r>
            <a:b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br>
            <a:r>
              <a:rPr lang="el-GR" dirty="0" err="1">
                <a:solidFill>
                  <a:srgbClr val="000080"/>
                </a:solidFill>
                <a:latin typeface="Calibri" panose="020F0502020204030204" pitchFamily="34" charset="0"/>
                <a:ea typeface="Times New Roman" panose="02020603050405020304" pitchFamily="18" charset="0"/>
                <a:cs typeface="Times New Roman" panose="02020603050405020304" pitchFamily="18" charset="0"/>
              </a:rPr>
              <a:t>Μες΄στ</a:t>
            </a:r>
            <a: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t>΄ </a:t>
            </a:r>
            <a:r>
              <a:rPr lang="el-GR" dirty="0" err="1">
                <a:solidFill>
                  <a:srgbClr val="000080"/>
                </a:solidFill>
                <a:latin typeface="Calibri" panose="020F0502020204030204" pitchFamily="34" charset="0"/>
                <a:ea typeface="Times New Roman" panose="02020603050405020304" pitchFamily="18" charset="0"/>
                <a:cs typeface="Times New Roman" panose="02020603050405020304" pitchFamily="18" charset="0"/>
              </a:rPr>
              <a:t>άλινα</a:t>
            </a:r>
            <a: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t> που δεν </a:t>
            </a:r>
            <a:r>
              <a:rPr lang="el-GR" dirty="0" err="1">
                <a:solidFill>
                  <a:srgbClr val="000080"/>
                </a:solidFill>
                <a:latin typeface="Calibri" panose="020F0502020204030204" pitchFamily="34" charset="0"/>
                <a:ea typeface="Times New Roman" panose="02020603050405020304" pitchFamily="18" charset="0"/>
                <a:cs typeface="Times New Roman" panose="02020603050405020304" pitchFamily="18" charset="0"/>
              </a:rPr>
              <a:t>εσιβονεί</a:t>
            </a:r>
            <a:b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br>
            <a:r>
              <a:rPr lang="el-GR" dirty="0" err="1">
                <a:solidFill>
                  <a:srgbClr val="000080"/>
                </a:solidFill>
                <a:latin typeface="Calibri" panose="020F0502020204030204" pitchFamily="34" charset="0"/>
                <a:ea typeface="Times New Roman" panose="02020603050405020304" pitchFamily="18" charset="0"/>
                <a:cs typeface="Times New Roman" panose="02020603050405020304" pitchFamily="18" charset="0"/>
              </a:rPr>
              <a:t>Βαρίλωσα</a:t>
            </a:r>
            <a: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t> </a:t>
            </a:r>
            <a:r>
              <a:rPr lang="el-GR" dirty="0" err="1">
                <a:solidFill>
                  <a:srgbClr val="000080"/>
                </a:solidFill>
                <a:latin typeface="Calibri" panose="020F0502020204030204" pitchFamily="34" charset="0"/>
                <a:ea typeface="Times New Roman" panose="02020603050405020304" pitchFamily="18" charset="0"/>
                <a:cs typeface="Times New Roman" panose="02020603050405020304" pitchFamily="18" charset="0"/>
              </a:rPr>
              <a:t>τα΄ακίμορα</a:t>
            </a:r>
            <a: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t> </a:t>
            </a:r>
            <a:r>
              <a:rPr lang="el-GR" dirty="0" err="1">
                <a:solidFill>
                  <a:srgbClr val="000080"/>
                </a:solidFill>
                <a:latin typeface="Calibri" panose="020F0502020204030204" pitchFamily="34" charset="0"/>
                <a:ea typeface="Times New Roman" panose="02020603050405020304" pitchFamily="18" charset="0"/>
                <a:cs typeface="Times New Roman" panose="02020603050405020304" pitchFamily="18" charset="0"/>
              </a:rPr>
              <a:t>κουνέκια</a:t>
            </a:r>
            <a:b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br>
            <a:b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br>
            <a: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t>Και </a:t>
            </a:r>
            <a:r>
              <a:rPr lang="el-GR" dirty="0" err="1">
                <a:solidFill>
                  <a:srgbClr val="000080"/>
                </a:solidFill>
                <a:latin typeface="Calibri" panose="020F0502020204030204" pitchFamily="34" charset="0"/>
                <a:ea typeface="Times New Roman" panose="02020603050405020304" pitchFamily="18" charset="0"/>
                <a:cs typeface="Times New Roman" panose="02020603050405020304" pitchFamily="18" charset="0"/>
              </a:rPr>
              <a:t>λαδαμποσαλώντας</a:t>
            </a:r>
            <a: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t> την </a:t>
            </a:r>
            <a:r>
              <a:rPr lang="el-GR" dirty="0" err="1">
                <a:solidFill>
                  <a:srgbClr val="000080"/>
                </a:solidFill>
                <a:latin typeface="Calibri" panose="020F0502020204030204" pitchFamily="34" charset="0"/>
                <a:ea typeface="Times New Roman" panose="02020603050405020304" pitchFamily="18" charset="0"/>
                <a:cs typeface="Times New Roman" panose="02020603050405020304" pitchFamily="18" charset="0"/>
              </a:rPr>
              <a:t>ονή</a:t>
            </a:r>
            <a:b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br>
            <a:r>
              <a:rPr lang="el-GR" dirty="0" err="1">
                <a:solidFill>
                  <a:srgbClr val="000080"/>
                </a:solidFill>
                <a:latin typeface="Calibri" panose="020F0502020204030204" pitchFamily="34" charset="0"/>
                <a:ea typeface="Times New Roman" panose="02020603050405020304" pitchFamily="18" charset="0"/>
                <a:cs typeface="Times New Roman" panose="02020603050405020304" pitchFamily="18" charset="0"/>
              </a:rPr>
              <a:t>Καράμπωσα</a:t>
            </a:r>
            <a: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t> το </a:t>
            </a:r>
            <a:r>
              <a:rPr lang="el-GR" dirty="0" err="1">
                <a:solidFill>
                  <a:srgbClr val="000080"/>
                </a:solidFill>
                <a:latin typeface="Calibri" panose="020F0502020204030204" pitchFamily="34" charset="0"/>
                <a:ea typeface="Times New Roman" panose="02020603050405020304" pitchFamily="18" charset="0"/>
                <a:cs typeface="Times New Roman" panose="02020603050405020304" pitchFamily="18" charset="0"/>
              </a:rPr>
              <a:t>βούλινο</a:t>
            </a:r>
            <a: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t> </a:t>
            </a:r>
            <a:r>
              <a:rPr lang="el-GR" dirty="0" err="1">
                <a:solidFill>
                  <a:srgbClr val="000080"/>
                </a:solidFill>
                <a:latin typeface="Calibri" panose="020F0502020204030204" pitchFamily="34" charset="0"/>
                <a:ea typeface="Times New Roman" panose="02020603050405020304" pitchFamily="18" charset="0"/>
                <a:cs typeface="Times New Roman" panose="02020603050405020304" pitchFamily="18" charset="0"/>
              </a:rPr>
              <a:t>διράνι</a:t>
            </a:r>
            <a:b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br>
            <a: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t>Σαν </a:t>
            </a:r>
            <a:r>
              <a:rPr lang="el-GR" dirty="0" err="1">
                <a:solidFill>
                  <a:srgbClr val="000080"/>
                </a:solidFill>
                <a:latin typeface="Calibri" panose="020F0502020204030204" pitchFamily="34" charset="0"/>
                <a:ea typeface="Times New Roman" panose="02020603050405020304" pitchFamily="18" charset="0"/>
                <a:cs typeface="Times New Roman" panose="02020603050405020304" pitchFamily="18" charset="0"/>
              </a:rPr>
              <a:t>άλιφο</a:t>
            </a:r>
            <a: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t> </a:t>
            </a:r>
            <a:r>
              <a:rPr lang="el-GR" dirty="0" err="1">
                <a:solidFill>
                  <a:srgbClr val="000080"/>
                </a:solidFill>
                <a:latin typeface="Calibri" panose="020F0502020204030204" pitchFamily="34" charset="0"/>
                <a:ea typeface="Times New Roman" panose="02020603050405020304" pitchFamily="18" charset="0"/>
                <a:cs typeface="Times New Roman" panose="02020603050405020304" pitchFamily="18" charset="0"/>
              </a:rPr>
              <a:t>τουρένι</a:t>
            </a:r>
            <a: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t> που </a:t>
            </a:r>
            <a:r>
              <a:rPr lang="el-GR" dirty="0" err="1">
                <a:solidFill>
                  <a:srgbClr val="000080"/>
                </a:solidFill>
                <a:latin typeface="Calibri" panose="020F0502020204030204" pitchFamily="34" charset="0"/>
                <a:ea typeface="Times New Roman" panose="02020603050405020304" pitchFamily="18" charset="0"/>
                <a:cs typeface="Times New Roman" panose="02020603050405020304" pitchFamily="18" charset="0"/>
              </a:rPr>
              <a:t>κιράνει</a:t>
            </a:r>
            <a:b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br>
            <a:b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br>
            <a:r>
              <a:rPr lang="el-GR" dirty="0">
                <a:solidFill>
                  <a:srgbClr val="000080"/>
                </a:solidFill>
                <a:latin typeface="Calibri" panose="020F0502020204030204" pitchFamily="34" charset="0"/>
                <a:ea typeface="Times New Roman" panose="02020603050405020304" pitchFamily="18" charset="0"/>
                <a:cs typeface="Times New Roman" panose="02020603050405020304" pitchFamily="18" charset="0"/>
              </a:rPr>
              <a:t>Ναπολέοντας </a:t>
            </a:r>
            <a:r>
              <a:rPr lang="el-GR" dirty="0" err="1">
                <a:solidFill>
                  <a:srgbClr val="000080"/>
                </a:solidFill>
                <a:latin typeface="Calibri" panose="020F0502020204030204" pitchFamily="34" charset="0"/>
                <a:ea typeface="Times New Roman" panose="02020603050405020304" pitchFamily="18" charset="0"/>
                <a:cs typeface="Times New Roman" panose="02020603050405020304" pitchFamily="18" charset="0"/>
              </a:rPr>
              <a:t>Λαπαθιώτης</a:t>
            </a:r>
            <a:br>
              <a:rPr lang="el-GR" dirty="0">
                <a:latin typeface="Calibri" panose="020F0502020204030204" pitchFamily="34" charset="0"/>
                <a:ea typeface="Times New Roman" panose="02020603050405020304" pitchFamily="18" charset="0"/>
                <a:cs typeface="Times New Roman" panose="02020603050405020304" pitchFamily="18" charset="0"/>
              </a:rPr>
            </a:br>
            <a:endParaRPr lang="el-GR" dirty="0"/>
          </a:p>
        </p:txBody>
      </p:sp>
      <p:sp>
        <p:nvSpPr>
          <p:cNvPr id="8" name="TextBox 7">
            <a:extLst>
              <a:ext uri="{FF2B5EF4-FFF2-40B4-BE49-F238E27FC236}">
                <a16:creationId xmlns:a16="http://schemas.microsoft.com/office/drawing/2014/main" id="{8630C527-2080-B941-A763-7629E3CAC145}"/>
              </a:ext>
            </a:extLst>
          </p:cNvPr>
          <p:cNvSpPr txBox="1"/>
          <p:nvPr/>
        </p:nvSpPr>
        <p:spPr>
          <a:xfrm>
            <a:off x="4861367" y="1354238"/>
            <a:ext cx="6926896" cy="1200329"/>
          </a:xfrm>
          <a:prstGeom prst="rect">
            <a:avLst/>
          </a:prstGeom>
          <a:noFill/>
        </p:spPr>
        <p:txBody>
          <a:bodyPr wrap="none" rtlCol="0">
            <a:spAutoFit/>
          </a:bodyPr>
          <a:lstStyle/>
          <a:p>
            <a:r>
              <a:rPr lang="el-GR" dirty="0"/>
              <a:t>Τι καταλαβαίνετε από το ποίημα αυτό; Πριν μου πείτε τίποτε, </a:t>
            </a:r>
          </a:p>
          <a:p>
            <a:r>
              <a:rPr lang="el-GR" dirty="0"/>
              <a:t>σκεφτείτε ποια στοιχεία του ποιήματος σας βοηθούν να κατανοήσετε</a:t>
            </a:r>
          </a:p>
          <a:p>
            <a:r>
              <a:rPr lang="el-GR" dirty="0"/>
              <a:t>τι θέλει να πει ένας υπερρεαλιστής ποιητής, όπως ο </a:t>
            </a:r>
          </a:p>
          <a:p>
            <a:r>
              <a:rPr lang="el-GR" dirty="0"/>
              <a:t>Ναπολέων </a:t>
            </a:r>
            <a:r>
              <a:rPr lang="el-GR" dirty="0" err="1"/>
              <a:t>Λαπαθιώτης</a:t>
            </a:r>
            <a:r>
              <a:rPr lang="el-GR" dirty="0"/>
              <a:t>; </a:t>
            </a:r>
          </a:p>
        </p:txBody>
      </p:sp>
      <p:sp>
        <p:nvSpPr>
          <p:cNvPr id="2" name="TextBox 1">
            <a:extLst>
              <a:ext uri="{FF2B5EF4-FFF2-40B4-BE49-F238E27FC236}">
                <a16:creationId xmlns:a16="http://schemas.microsoft.com/office/drawing/2014/main" id="{42D5F707-179C-866E-4D6A-D8F068BDA8F1}"/>
              </a:ext>
            </a:extLst>
          </p:cNvPr>
          <p:cNvSpPr txBox="1"/>
          <p:nvPr/>
        </p:nvSpPr>
        <p:spPr>
          <a:xfrm>
            <a:off x="6470250" y="2893671"/>
            <a:ext cx="5509547" cy="2862322"/>
          </a:xfrm>
          <a:prstGeom prst="rect">
            <a:avLst/>
          </a:prstGeom>
          <a:noFill/>
        </p:spPr>
        <p:txBody>
          <a:bodyPr wrap="square" rtlCol="0">
            <a:spAutoFit/>
          </a:bodyPr>
          <a:lstStyle/>
          <a:p>
            <a:r>
              <a:rPr lang="el-GR" i="1" dirty="0"/>
              <a:t>Μελετώντας, άρρωστος, αυτές τις μέρες, τη φιλοσοφία του </a:t>
            </a:r>
            <a:r>
              <a:rPr lang="el-GR" i="1" dirty="0">
                <a:hlinkClick r:id="rId2" tooltip="Υπερρεαλισμός"/>
              </a:rPr>
              <a:t>Συρρεαλισμού</a:t>
            </a:r>
            <a:r>
              <a:rPr lang="el-GR" i="1" dirty="0"/>
              <a:t>, που, λογικά, καταργεί τη λογική, σκέφτηκα τούτο: Αφού, καλά ή κακά, φτάσαμε στο σημείο, λυτρωμένοι από το ζυγό του ειρμού, στις σημερινές ποιητικές συνθέσεις μας, να ζητήσουμε την έμπνευση στην ίδια της πηγή, που ήταν πάντα, έμμεσα, το υποσυνείδητο, γιατί τάχα να μην κάνουμε ακόμα ένα βήμα, – το τελευταίο ίσως δυνατό προς την κατεύθυνση αυτή, και να λυτρωθούμε κι’ από τη συμβατικότητα της γλώσσας, κάθε γλώσσας;»</a:t>
            </a:r>
            <a:endParaRPr lang="el-GR" dirty="0"/>
          </a:p>
        </p:txBody>
      </p:sp>
    </p:spTree>
    <p:extLst>
      <p:ext uri="{BB962C8B-B14F-4D97-AF65-F5344CB8AC3E}">
        <p14:creationId xmlns:p14="http://schemas.microsoft.com/office/powerpoint/2010/main" val="18775569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362200" y="0"/>
            <a:ext cx="7772400" cy="847340"/>
          </a:xfrm>
        </p:spPr>
        <p:txBody>
          <a:bodyPr/>
          <a:lstStyle/>
          <a:p>
            <a:pPr algn="ctr" eaLnBrk="1" hangingPunct="1">
              <a:defRPr/>
            </a:pPr>
            <a:r>
              <a:rPr lang="el-GR" altLang="en-US" dirty="0">
                <a:solidFill>
                  <a:srgbClr val="7030A0"/>
                </a:solidFill>
                <a:effectLst>
                  <a:outerShdw blurRad="38100" dist="38100" dir="2700000" algn="tl">
                    <a:srgbClr val="C0C0C0"/>
                  </a:outerShdw>
                </a:effectLst>
                <a:latin typeface="Monotype Corsiva" panose="03010101010201010101" pitchFamily="66" charset="0"/>
              </a:rPr>
              <a:t>Μορφολογία</a:t>
            </a:r>
          </a:p>
        </p:txBody>
      </p:sp>
      <p:sp>
        <p:nvSpPr>
          <p:cNvPr id="6" name="5 - TextBox"/>
          <p:cNvSpPr txBox="1"/>
          <p:nvPr/>
        </p:nvSpPr>
        <p:spPr>
          <a:xfrm>
            <a:off x="1752600" y="914400"/>
            <a:ext cx="8610600" cy="3046988"/>
          </a:xfrm>
          <a:prstGeom prst="rect">
            <a:avLst/>
          </a:prstGeom>
          <a:noFill/>
        </p:spPr>
        <p:txBody>
          <a:bodyPr wrap="square" rtlCol="0">
            <a:spAutoFit/>
          </a:bodyPr>
          <a:lstStyle/>
          <a:p>
            <a:pPr algn="just">
              <a:buClr>
                <a:srgbClr val="7030A0"/>
              </a:buClr>
              <a:buFont typeface="Wingdings" pitchFamily="2" charset="2"/>
              <a:buChar char="Ø"/>
            </a:pPr>
            <a:r>
              <a:rPr lang="el-GR" sz="2400" dirty="0">
                <a:sym typeface="Wingdings"/>
              </a:rPr>
              <a:t> </a:t>
            </a:r>
            <a:r>
              <a:rPr lang="el-GR" sz="2400" dirty="0"/>
              <a:t>Οι </a:t>
            </a:r>
            <a:r>
              <a:rPr lang="el-GR" sz="2400" b="1" dirty="0">
                <a:solidFill>
                  <a:srgbClr val="00B050"/>
                </a:solidFill>
              </a:rPr>
              <a:t>λέξεις</a:t>
            </a:r>
            <a:r>
              <a:rPr lang="el-GR" sz="2400" dirty="0"/>
              <a:t> χωρίζονται σε μορφήματα.</a:t>
            </a:r>
            <a:endParaRPr lang="en-US" sz="2400" dirty="0"/>
          </a:p>
          <a:p>
            <a:endParaRPr lang="en-US" sz="2400" dirty="0"/>
          </a:p>
          <a:p>
            <a:r>
              <a:rPr lang="el-GR" sz="2400" dirty="0"/>
              <a:t>/αντίσταση/  </a:t>
            </a:r>
            <a:r>
              <a:rPr lang="el-GR" sz="2400" dirty="0">
                <a:solidFill>
                  <a:srgbClr val="00B050"/>
                </a:solidFill>
                <a:sym typeface="Wingdings"/>
              </a:rPr>
              <a:t></a:t>
            </a:r>
            <a:r>
              <a:rPr lang="el-GR" sz="2400" dirty="0">
                <a:sym typeface="Wingdings"/>
              </a:rPr>
              <a:t>  </a:t>
            </a:r>
            <a:r>
              <a:rPr lang="el-GR" sz="2400" dirty="0"/>
              <a:t>/αντί/ + /στάση/</a:t>
            </a:r>
          </a:p>
          <a:p>
            <a:endParaRPr lang="el-GR" sz="2400" dirty="0"/>
          </a:p>
          <a:p>
            <a:pPr algn="just"/>
            <a:r>
              <a:rPr lang="el-GR" sz="2400" dirty="0"/>
              <a:t>Το κάθε μόρφημα απαντά και σε άλλα περιβάλλοντα είτε μόνο του (π.χ. </a:t>
            </a:r>
            <a:r>
              <a:rPr lang="el-GR" sz="2400" b="1" dirty="0"/>
              <a:t>αντί</a:t>
            </a:r>
            <a:r>
              <a:rPr lang="el-GR" sz="2400" dirty="0"/>
              <a:t> να έρθεις στη </a:t>
            </a:r>
            <a:r>
              <a:rPr lang="el-GR" sz="2400" b="1" dirty="0"/>
              <a:t>στάση</a:t>
            </a:r>
            <a:r>
              <a:rPr lang="el-GR" sz="2400" dirty="0"/>
              <a:t> έλα στο σπίτι) είτε σε </a:t>
            </a:r>
          </a:p>
          <a:p>
            <a:pPr algn="just"/>
            <a:r>
              <a:rPr lang="el-GR" sz="2400" dirty="0"/>
              <a:t>συνδυασμούς με άλλα στοιχεία, δημιουργώντας άλλες λέξεις: /</a:t>
            </a:r>
            <a:r>
              <a:rPr lang="el-GR" sz="2400" b="1" dirty="0"/>
              <a:t>αντί</a:t>
            </a:r>
            <a:r>
              <a:rPr lang="el-GR" sz="2400" dirty="0"/>
              <a:t>-</a:t>
            </a:r>
            <a:r>
              <a:rPr lang="el-GR" sz="2400" dirty="0" err="1"/>
              <a:t>παλος</a:t>
            </a:r>
            <a:r>
              <a:rPr lang="el-GR" sz="2400" dirty="0"/>
              <a:t>/, /</a:t>
            </a:r>
            <a:r>
              <a:rPr lang="el-GR" sz="2400" b="1" dirty="0" err="1"/>
              <a:t>αντι</a:t>
            </a:r>
            <a:r>
              <a:rPr lang="el-GR" sz="2400" dirty="0"/>
              <a:t>-λέγω/, /παρά-</a:t>
            </a:r>
            <a:r>
              <a:rPr lang="el-GR" sz="2400" b="1" dirty="0" err="1"/>
              <a:t>σταση</a:t>
            </a:r>
            <a:r>
              <a:rPr lang="el-GR" sz="2400" dirty="0"/>
              <a:t>/, /κατά-</a:t>
            </a:r>
            <a:r>
              <a:rPr lang="el-GR" sz="2400" b="1" dirty="0" err="1"/>
              <a:t>σταση</a:t>
            </a:r>
            <a:r>
              <a:rPr lang="el-GR" sz="2400" dirty="0"/>
              <a:t>/</a:t>
            </a:r>
          </a:p>
        </p:txBody>
      </p:sp>
      <p:sp>
        <p:nvSpPr>
          <p:cNvPr id="4" name="3 - Ορθογώνιο"/>
          <p:cNvSpPr/>
          <p:nvPr/>
        </p:nvSpPr>
        <p:spPr>
          <a:xfrm>
            <a:off x="1828800" y="4114801"/>
            <a:ext cx="6553200" cy="1200329"/>
          </a:xfrm>
          <a:prstGeom prst="rect">
            <a:avLst/>
          </a:prstGeom>
        </p:spPr>
        <p:txBody>
          <a:bodyPr wrap="square">
            <a:spAutoFit/>
          </a:bodyPr>
          <a:lstStyle/>
          <a:p>
            <a:r>
              <a:rPr lang="el-GR" sz="2400" dirty="0"/>
              <a:t>/</a:t>
            </a:r>
            <a:r>
              <a:rPr lang="en-US" sz="2400" dirty="0"/>
              <a:t>e</a:t>
            </a:r>
            <a:r>
              <a:rPr lang="el-GR" sz="2400" dirty="0"/>
              <a:t>γ</a:t>
            </a:r>
            <a:r>
              <a:rPr lang="en-US" sz="2400" dirty="0" err="1"/>
              <a:t>rapsa</a:t>
            </a:r>
            <a:r>
              <a:rPr lang="el-GR" sz="2400" dirty="0"/>
              <a:t>/  </a:t>
            </a:r>
            <a:r>
              <a:rPr lang="el-GR" sz="2400" dirty="0">
                <a:solidFill>
                  <a:srgbClr val="00B050"/>
                </a:solidFill>
                <a:sym typeface="Wingdings"/>
              </a:rPr>
              <a:t></a:t>
            </a:r>
            <a:r>
              <a:rPr lang="el-GR" sz="2400" dirty="0"/>
              <a:t>  /</a:t>
            </a:r>
            <a:r>
              <a:rPr lang="en-US" sz="2400" dirty="0">
                <a:solidFill>
                  <a:srgbClr val="00B050"/>
                </a:solidFill>
              </a:rPr>
              <a:t>e</a:t>
            </a:r>
            <a:r>
              <a:rPr lang="el-GR" sz="2400" dirty="0">
                <a:solidFill>
                  <a:schemeClr val="tx2">
                    <a:lumMod val="60000"/>
                    <a:lumOff val="40000"/>
                  </a:schemeClr>
                </a:solidFill>
              </a:rPr>
              <a:t>-γ</a:t>
            </a:r>
            <a:r>
              <a:rPr lang="en-US" sz="2400" dirty="0">
                <a:solidFill>
                  <a:schemeClr val="tx2">
                    <a:lumMod val="60000"/>
                    <a:lumOff val="40000"/>
                  </a:schemeClr>
                </a:solidFill>
              </a:rPr>
              <a:t>rap</a:t>
            </a:r>
            <a:r>
              <a:rPr lang="el-GR" sz="2400" dirty="0"/>
              <a:t>-</a:t>
            </a:r>
            <a:r>
              <a:rPr lang="en-US" sz="2400" dirty="0">
                <a:solidFill>
                  <a:srgbClr val="7030A0"/>
                </a:solidFill>
              </a:rPr>
              <a:t>s</a:t>
            </a:r>
            <a:r>
              <a:rPr lang="el-GR" sz="2400" dirty="0"/>
              <a:t>-</a:t>
            </a:r>
            <a:r>
              <a:rPr lang="en-US" sz="2400" dirty="0"/>
              <a:t>a</a:t>
            </a:r>
            <a:r>
              <a:rPr lang="el-GR" sz="2400" dirty="0"/>
              <a:t>/ </a:t>
            </a:r>
            <a:endParaRPr lang="en-US" sz="2400" dirty="0"/>
          </a:p>
          <a:p>
            <a:r>
              <a:rPr lang="el-GR" sz="2400" dirty="0"/>
              <a:t>/</a:t>
            </a:r>
            <a:r>
              <a:rPr lang="el-GR" sz="2400" dirty="0">
                <a:solidFill>
                  <a:schemeClr val="tx2">
                    <a:lumMod val="60000"/>
                    <a:lumOff val="40000"/>
                  </a:schemeClr>
                </a:solidFill>
              </a:rPr>
              <a:t>γ</a:t>
            </a:r>
            <a:r>
              <a:rPr lang="en-US" sz="2400" dirty="0">
                <a:solidFill>
                  <a:schemeClr val="tx2">
                    <a:lumMod val="60000"/>
                    <a:lumOff val="40000"/>
                  </a:schemeClr>
                </a:solidFill>
              </a:rPr>
              <a:t>rap</a:t>
            </a:r>
            <a:r>
              <a:rPr lang="el-GR" sz="2400" dirty="0"/>
              <a:t>-</a:t>
            </a:r>
            <a:r>
              <a:rPr lang="en-US" sz="2400" dirty="0">
                <a:solidFill>
                  <a:srgbClr val="7030A0"/>
                </a:solidFill>
              </a:rPr>
              <a:t>s</a:t>
            </a:r>
            <a:r>
              <a:rPr lang="el-GR" sz="2400" dirty="0"/>
              <a:t>-</a:t>
            </a:r>
            <a:r>
              <a:rPr lang="en-US" sz="2400" dirty="0" err="1"/>
              <a:t>ame</a:t>
            </a:r>
            <a:r>
              <a:rPr lang="el-GR" sz="2400" dirty="0"/>
              <a:t>/</a:t>
            </a:r>
            <a:r>
              <a:rPr lang="en-US" sz="2400" dirty="0"/>
              <a:t>,</a:t>
            </a:r>
            <a:r>
              <a:rPr lang="el-GR" sz="2400" dirty="0"/>
              <a:t> /</a:t>
            </a:r>
            <a:r>
              <a:rPr lang="el-GR" sz="2400" dirty="0">
                <a:solidFill>
                  <a:schemeClr val="tx2">
                    <a:lumMod val="60000"/>
                    <a:lumOff val="40000"/>
                  </a:schemeClr>
                </a:solidFill>
              </a:rPr>
              <a:t>γ</a:t>
            </a:r>
            <a:r>
              <a:rPr lang="en-US" sz="2400" dirty="0">
                <a:solidFill>
                  <a:schemeClr val="tx2">
                    <a:lumMod val="60000"/>
                    <a:lumOff val="40000"/>
                  </a:schemeClr>
                </a:solidFill>
              </a:rPr>
              <a:t>rap</a:t>
            </a:r>
            <a:r>
              <a:rPr lang="el-GR" sz="2400" dirty="0"/>
              <a:t>-</a:t>
            </a:r>
            <a:r>
              <a:rPr lang="en-US" sz="2400" dirty="0"/>
              <a:t>s</a:t>
            </a:r>
            <a:r>
              <a:rPr lang="el-GR" sz="2400" dirty="0"/>
              <a:t>-</a:t>
            </a:r>
            <a:r>
              <a:rPr lang="en-US" sz="2400" dirty="0" err="1"/>
              <a:t>imo</a:t>
            </a:r>
            <a:r>
              <a:rPr lang="el-GR" sz="2400" dirty="0"/>
              <a:t>/</a:t>
            </a:r>
            <a:r>
              <a:rPr lang="en-US" sz="2400" dirty="0"/>
              <a:t>, </a:t>
            </a:r>
            <a:r>
              <a:rPr lang="el-GR" sz="2400" dirty="0"/>
              <a:t>/</a:t>
            </a:r>
            <a:r>
              <a:rPr lang="en-US" sz="2400" dirty="0">
                <a:solidFill>
                  <a:srgbClr val="00B050"/>
                </a:solidFill>
              </a:rPr>
              <a:t>e</a:t>
            </a:r>
            <a:r>
              <a:rPr lang="el-GR" sz="2400" dirty="0"/>
              <a:t>-</a:t>
            </a:r>
            <a:r>
              <a:rPr lang="el-GR" sz="2400" dirty="0">
                <a:solidFill>
                  <a:schemeClr val="tx2">
                    <a:lumMod val="60000"/>
                    <a:lumOff val="40000"/>
                  </a:schemeClr>
                </a:solidFill>
              </a:rPr>
              <a:t>γ</a:t>
            </a:r>
            <a:r>
              <a:rPr lang="en-US" sz="2400" dirty="0">
                <a:solidFill>
                  <a:schemeClr val="tx2">
                    <a:lumMod val="60000"/>
                    <a:lumOff val="40000"/>
                  </a:schemeClr>
                </a:solidFill>
              </a:rPr>
              <a:t>rap</a:t>
            </a:r>
            <a:r>
              <a:rPr lang="el-GR" sz="2400" dirty="0"/>
              <a:t>-</a:t>
            </a:r>
            <a:r>
              <a:rPr lang="en-US" sz="2400" dirty="0">
                <a:solidFill>
                  <a:srgbClr val="7030A0"/>
                </a:solidFill>
              </a:rPr>
              <a:t>s</a:t>
            </a:r>
            <a:r>
              <a:rPr lang="el-GR" sz="2400" dirty="0"/>
              <a:t>-</a:t>
            </a:r>
            <a:r>
              <a:rPr lang="en-US" sz="2400" dirty="0"/>
              <a:t>e</a:t>
            </a:r>
            <a:r>
              <a:rPr lang="el-GR" sz="2400" dirty="0"/>
              <a:t>/ </a:t>
            </a:r>
          </a:p>
          <a:p>
            <a:endParaRPr lang="el-GR" sz="2400" dirty="0"/>
          </a:p>
        </p:txBody>
      </p:sp>
    </p:spTree>
    <p:extLst>
      <p:ext uri="{BB962C8B-B14F-4D97-AF65-F5344CB8AC3E}">
        <p14:creationId xmlns:p14="http://schemas.microsoft.com/office/powerpoint/2010/main" val="130475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4">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calcmode="lin" valueType="num">
                                      <p:cBhvr additive="base">
                                        <p:cTn id="16"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7" dur="10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A3F0E74C-CCD1-4D4B-A0AC-54D853A39502}"/>
              </a:ext>
            </a:extLst>
          </p:cNvPr>
          <p:cNvSpPr>
            <a:spLocks noGrp="1"/>
          </p:cNvSpPr>
          <p:nvPr>
            <p:ph type="title"/>
          </p:nvPr>
        </p:nvSpPr>
        <p:spPr/>
        <p:txBody>
          <a:bodyPr/>
          <a:lstStyle/>
          <a:p>
            <a:r>
              <a:rPr lang="el-GR" dirty="0"/>
              <a:t>Από τη </a:t>
            </a:r>
            <a:r>
              <a:rPr lang="el-GR" dirty="0" err="1"/>
              <a:t>λεξη</a:t>
            </a:r>
            <a:r>
              <a:rPr lang="el-GR" dirty="0"/>
              <a:t> στο </a:t>
            </a:r>
            <a:r>
              <a:rPr lang="el-GR" dirty="0" err="1"/>
              <a:t>μορφημα</a:t>
            </a:r>
            <a:r>
              <a:rPr lang="el-GR" dirty="0"/>
              <a:t> και </a:t>
            </a:r>
            <a:r>
              <a:rPr lang="el-GR" dirty="0" err="1"/>
              <a:t>παλι</a:t>
            </a:r>
            <a:r>
              <a:rPr lang="el-GR" dirty="0"/>
              <a:t> </a:t>
            </a:r>
            <a:r>
              <a:rPr lang="el-GR" dirty="0" err="1"/>
              <a:t>πισω</a:t>
            </a:r>
            <a:r>
              <a:rPr lang="el-GR" dirty="0"/>
              <a:t>…</a:t>
            </a:r>
          </a:p>
        </p:txBody>
      </p:sp>
      <p:sp>
        <p:nvSpPr>
          <p:cNvPr id="5" name="Θέση κειμένου 4">
            <a:extLst>
              <a:ext uri="{FF2B5EF4-FFF2-40B4-BE49-F238E27FC236}">
                <a16:creationId xmlns:a16="http://schemas.microsoft.com/office/drawing/2014/main" id="{0ADB5782-0769-F34F-B9D2-373B7862340E}"/>
              </a:ext>
            </a:extLst>
          </p:cNvPr>
          <p:cNvSpPr>
            <a:spLocks noGrp="1"/>
          </p:cNvSpPr>
          <p:nvPr>
            <p:ph type="body" idx="1"/>
          </p:nvPr>
        </p:nvSpPr>
        <p:spPr/>
        <p:txBody>
          <a:bodyPr>
            <a:normAutofit/>
          </a:bodyPr>
          <a:lstStyle/>
          <a:p>
            <a:pPr algn="ctr"/>
            <a:r>
              <a:rPr lang="el-GR" dirty="0"/>
              <a:t>Πώς μπορώ να αναγνωρίσω τα μορφήματα μιας γλώσσας;</a:t>
            </a:r>
          </a:p>
          <a:p>
            <a:pPr algn="ctr"/>
            <a:endParaRPr lang="el-GR" dirty="0"/>
          </a:p>
        </p:txBody>
      </p:sp>
    </p:spTree>
    <p:extLst>
      <p:ext uri="{BB962C8B-B14F-4D97-AF65-F5344CB8AC3E}">
        <p14:creationId xmlns:p14="http://schemas.microsoft.com/office/powerpoint/2010/main" val="4166589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63BFC447-54CB-0B88-00CE-B987B56175E6}"/>
              </a:ext>
            </a:extLst>
          </p:cNvPr>
          <p:cNvPicPr>
            <a:picLocks noChangeAspect="1"/>
          </p:cNvPicPr>
          <p:nvPr/>
        </p:nvPicPr>
        <p:blipFill>
          <a:blip r:embed="rId2"/>
          <a:stretch>
            <a:fillRect/>
          </a:stretch>
        </p:blipFill>
        <p:spPr>
          <a:xfrm>
            <a:off x="1342663" y="439837"/>
            <a:ext cx="9988952" cy="5532699"/>
          </a:xfrm>
          <a:prstGeom prst="rect">
            <a:avLst/>
          </a:prstGeom>
        </p:spPr>
      </p:pic>
    </p:spTree>
    <p:extLst>
      <p:ext uri="{BB962C8B-B14F-4D97-AF65-F5344CB8AC3E}">
        <p14:creationId xmlns:p14="http://schemas.microsoft.com/office/powerpoint/2010/main" val="1058907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7ED0198-6C70-AC4C-ADEA-33E3D33B92C9}"/>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D6F6F4D4-944A-AE43-97EB-2914C0F017AF}"/>
              </a:ext>
            </a:extLst>
          </p:cNvPr>
          <p:cNvSpPr>
            <a:spLocks noGrp="1"/>
          </p:cNvSpPr>
          <p:nvPr>
            <p:ph idx="1"/>
          </p:nvPr>
        </p:nvSpPr>
        <p:spPr/>
        <p:txBody>
          <a:bodyPr/>
          <a:lstStyle/>
          <a:p>
            <a:endParaRPr lang="el-GR"/>
          </a:p>
        </p:txBody>
      </p:sp>
      <p:pic>
        <p:nvPicPr>
          <p:cNvPr id="4" name="Εικόνα 3">
            <a:extLst>
              <a:ext uri="{FF2B5EF4-FFF2-40B4-BE49-F238E27FC236}">
                <a16:creationId xmlns:a16="http://schemas.microsoft.com/office/drawing/2014/main" id="{457BA09C-0A61-3645-B784-68E5007EA435}"/>
              </a:ext>
            </a:extLst>
          </p:cNvPr>
          <p:cNvPicPr>
            <a:picLocks noChangeAspect="1"/>
          </p:cNvPicPr>
          <p:nvPr/>
        </p:nvPicPr>
        <p:blipFill>
          <a:blip r:embed="rId2"/>
          <a:stretch>
            <a:fillRect/>
          </a:stretch>
        </p:blipFill>
        <p:spPr>
          <a:xfrm>
            <a:off x="1600200" y="177800"/>
            <a:ext cx="8991600" cy="6502400"/>
          </a:xfrm>
          <a:prstGeom prst="rect">
            <a:avLst/>
          </a:prstGeom>
        </p:spPr>
      </p:pic>
    </p:spTree>
    <p:extLst>
      <p:ext uri="{BB962C8B-B14F-4D97-AF65-F5344CB8AC3E}">
        <p14:creationId xmlns:p14="http://schemas.microsoft.com/office/powerpoint/2010/main" val="1576210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D480F17-D429-BC44-82CC-49CA885A888B}"/>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913836A3-4B33-4746-AF2B-6CD8F8C2F19B}"/>
              </a:ext>
            </a:extLst>
          </p:cNvPr>
          <p:cNvSpPr>
            <a:spLocks noGrp="1"/>
          </p:cNvSpPr>
          <p:nvPr>
            <p:ph idx="1"/>
          </p:nvPr>
        </p:nvSpPr>
        <p:spPr/>
        <p:txBody>
          <a:bodyPr/>
          <a:lstStyle/>
          <a:p>
            <a:endParaRPr lang="el-GR"/>
          </a:p>
        </p:txBody>
      </p:sp>
      <p:pic>
        <p:nvPicPr>
          <p:cNvPr id="5" name="Εικόνα 4">
            <a:extLst>
              <a:ext uri="{FF2B5EF4-FFF2-40B4-BE49-F238E27FC236}">
                <a16:creationId xmlns:a16="http://schemas.microsoft.com/office/drawing/2014/main" id="{EF416482-3736-5047-AB76-D11F74FE6FDA}"/>
              </a:ext>
            </a:extLst>
          </p:cNvPr>
          <p:cNvPicPr>
            <a:picLocks noChangeAspect="1"/>
          </p:cNvPicPr>
          <p:nvPr/>
        </p:nvPicPr>
        <p:blipFill>
          <a:blip r:embed="rId2"/>
          <a:stretch>
            <a:fillRect/>
          </a:stretch>
        </p:blipFill>
        <p:spPr>
          <a:xfrm>
            <a:off x="1466850" y="196850"/>
            <a:ext cx="9258300" cy="6464300"/>
          </a:xfrm>
          <a:prstGeom prst="rect">
            <a:avLst/>
          </a:prstGeom>
        </p:spPr>
      </p:pic>
    </p:spTree>
    <p:extLst>
      <p:ext uri="{BB962C8B-B14F-4D97-AF65-F5344CB8AC3E}">
        <p14:creationId xmlns:p14="http://schemas.microsoft.com/office/powerpoint/2010/main" val="2061193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C67E085-69A8-C543-A9E1-E9734A9E340B}"/>
              </a:ext>
            </a:extLst>
          </p:cNvPr>
          <p:cNvSpPr>
            <a:spLocks noGrp="1"/>
          </p:cNvSpPr>
          <p:nvPr>
            <p:ph type="title"/>
          </p:nvPr>
        </p:nvSpPr>
        <p:spPr/>
        <p:txBody>
          <a:bodyPr/>
          <a:lstStyle/>
          <a:p>
            <a:r>
              <a:rPr lang="el-GR" dirty="0"/>
              <a:t>Πως </a:t>
            </a:r>
            <a:r>
              <a:rPr lang="el-GR" dirty="0" err="1"/>
              <a:t>προκυπτει</a:t>
            </a:r>
            <a:r>
              <a:rPr lang="el-GR" dirty="0"/>
              <a:t> το </a:t>
            </a:r>
            <a:r>
              <a:rPr lang="el-GR" dirty="0" err="1"/>
              <a:t>παρακατω</a:t>
            </a:r>
            <a:r>
              <a:rPr lang="el-GR" dirty="0"/>
              <a:t> </a:t>
            </a:r>
            <a:r>
              <a:rPr lang="el-GR" dirty="0" err="1"/>
              <a:t>αστειο</a:t>
            </a:r>
            <a:r>
              <a:rPr lang="el-GR" dirty="0"/>
              <a:t>;</a:t>
            </a:r>
          </a:p>
        </p:txBody>
      </p:sp>
      <p:pic>
        <p:nvPicPr>
          <p:cNvPr id="5" name="Θέση περιεχομένου 4">
            <a:extLst>
              <a:ext uri="{FF2B5EF4-FFF2-40B4-BE49-F238E27FC236}">
                <a16:creationId xmlns:a16="http://schemas.microsoft.com/office/drawing/2014/main" id="{1160B88F-B5C1-7048-BC47-074DCF588E74}"/>
              </a:ext>
            </a:extLst>
          </p:cNvPr>
          <p:cNvPicPr>
            <a:picLocks noGrp="1" noChangeAspect="1"/>
          </p:cNvPicPr>
          <p:nvPr>
            <p:ph idx="1"/>
          </p:nvPr>
        </p:nvPicPr>
        <p:blipFill>
          <a:blip r:embed="rId2"/>
          <a:stretch>
            <a:fillRect/>
          </a:stretch>
        </p:blipFill>
        <p:spPr>
          <a:xfrm>
            <a:off x="2939969" y="2268638"/>
            <a:ext cx="5648446" cy="4502552"/>
          </a:xfrm>
        </p:spPr>
      </p:pic>
      <p:sp>
        <p:nvSpPr>
          <p:cNvPr id="6" name="TextBox 5">
            <a:extLst>
              <a:ext uri="{FF2B5EF4-FFF2-40B4-BE49-F238E27FC236}">
                <a16:creationId xmlns:a16="http://schemas.microsoft.com/office/drawing/2014/main" id="{B6B304C2-3B73-9347-8F6B-D2F35E1879E2}"/>
              </a:ext>
            </a:extLst>
          </p:cNvPr>
          <p:cNvSpPr txBox="1"/>
          <p:nvPr/>
        </p:nvSpPr>
        <p:spPr>
          <a:xfrm>
            <a:off x="9769033" y="3345084"/>
            <a:ext cx="2340449" cy="646331"/>
          </a:xfrm>
          <a:prstGeom prst="rect">
            <a:avLst/>
          </a:prstGeom>
          <a:noFill/>
        </p:spPr>
        <p:txBody>
          <a:bodyPr wrap="none" rtlCol="0">
            <a:spAutoFit/>
          </a:bodyPr>
          <a:lstStyle/>
          <a:p>
            <a:r>
              <a:rPr lang="el-GR" dirty="0"/>
              <a:t>απομένανε/ απέμεναν</a:t>
            </a:r>
          </a:p>
          <a:p>
            <a:r>
              <a:rPr lang="el-GR" dirty="0"/>
              <a:t>από +(ε)μένα</a:t>
            </a:r>
          </a:p>
        </p:txBody>
      </p:sp>
    </p:spTree>
    <p:extLst>
      <p:ext uri="{BB962C8B-B14F-4D97-AF65-F5344CB8AC3E}">
        <p14:creationId xmlns:p14="http://schemas.microsoft.com/office/powerpoint/2010/main" val="3320358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597F6BB-184A-8749-BC77-328B774D452D}"/>
              </a:ext>
            </a:extLst>
          </p:cNvPr>
          <p:cNvSpPr>
            <a:spLocks noGrp="1"/>
          </p:cNvSpPr>
          <p:nvPr>
            <p:ph type="title"/>
          </p:nvPr>
        </p:nvSpPr>
        <p:spPr/>
        <p:txBody>
          <a:bodyPr/>
          <a:lstStyle/>
          <a:p>
            <a:r>
              <a:rPr lang="el-GR" altLang="el-GR" dirty="0">
                <a:ea typeface="ＭＳ Ｐゴシック" panose="020B0600070205080204" pitchFamily="34" charset="-128"/>
              </a:rPr>
              <a:t>Λέξεις και λεξικό (</a:t>
            </a:r>
            <a:r>
              <a:rPr lang="en-US" altLang="el-GR" dirty="0">
                <a:ea typeface="ＭＳ Ｐゴシック" panose="020B0600070205080204" pitchFamily="34" charset="-128"/>
              </a:rPr>
              <a:t>lexicon)</a:t>
            </a:r>
            <a:endParaRPr lang="el-GR" dirty="0"/>
          </a:p>
        </p:txBody>
      </p:sp>
      <p:sp>
        <p:nvSpPr>
          <p:cNvPr id="3" name="Θέση περιεχομένου 2">
            <a:extLst>
              <a:ext uri="{FF2B5EF4-FFF2-40B4-BE49-F238E27FC236}">
                <a16:creationId xmlns:a16="http://schemas.microsoft.com/office/drawing/2014/main" id="{D78D2C30-6D97-E14D-A003-50664077B11D}"/>
              </a:ext>
            </a:extLst>
          </p:cNvPr>
          <p:cNvSpPr>
            <a:spLocks noGrp="1"/>
          </p:cNvSpPr>
          <p:nvPr>
            <p:ph idx="1"/>
          </p:nvPr>
        </p:nvSpPr>
        <p:spPr/>
        <p:txBody>
          <a:bodyPr/>
          <a:lstStyle/>
          <a:p>
            <a:r>
              <a:rPr lang="el-GR" dirty="0"/>
              <a:t>Πόσες λέξεις γνωρίζει ένα 6χρονο παιδί;</a:t>
            </a:r>
          </a:p>
          <a:p>
            <a:pPr lvl="1"/>
            <a:r>
              <a:rPr lang="el-GR" dirty="0">
                <a:solidFill>
                  <a:srgbClr val="FF0000"/>
                </a:solidFill>
              </a:rPr>
              <a:t>13.000</a:t>
            </a:r>
          </a:p>
          <a:p>
            <a:r>
              <a:rPr lang="el-GR" dirty="0"/>
              <a:t>Πόσες λέξεις γνωρίζει ο μέσος απόφοιτος Λυκείου;</a:t>
            </a:r>
          </a:p>
          <a:p>
            <a:pPr lvl="1"/>
            <a:r>
              <a:rPr lang="el-GR" dirty="0">
                <a:solidFill>
                  <a:srgbClr val="FF0000"/>
                </a:solidFill>
              </a:rPr>
              <a:t>60.000</a:t>
            </a:r>
          </a:p>
          <a:p>
            <a:r>
              <a:rPr lang="el-GR" dirty="0"/>
              <a:t>Πόσες λέξεις γνωρίζει ένας απόφοιτος Πανεπιστημίου;</a:t>
            </a:r>
          </a:p>
          <a:p>
            <a:pPr lvl="1"/>
            <a:r>
              <a:rPr lang="el-GR" dirty="0">
                <a:solidFill>
                  <a:srgbClr val="FF0000"/>
                </a:solidFill>
              </a:rPr>
              <a:t>Περίπου 100.000</a:t>
            </a:r>
          </a:p>
        </p:txBody>
      </p:sp>
    </p:spTree>
    <p:extLst>
      <p:ext uri="{BB962C8B-B14F-4D97-AF65-F5344CB8AC3E}">
        <p14:creationId xmlns:p14="http://schemas.microsoft.com/office/powerpoint/2010/main" val="2405063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1ADC60CC-C95F-A948-AA3F-9DDF7811CE54}"/>
              </a:ext>
            </a:extLst>
          </p:cNvPr>
          <p:cNvSpPr>
            <a:spLocks noGrp="1"/>
          </p:cNvSpPr>
          <p:nvPr>
            <p:ph type="title"/>
          </p:nvPr>
        </p:nvSpPr>
        <p:spPr/>
        <p:txBody>
          <a:bodyPr/>
          <a:lstStyle/>
          <a:p>
            <a:pPr eaLnBrk="1" hangingPunct="1"/>
            <a:r>
              <a:rPr lang="el-GR" altLang="el-GR" dirty="0">
                <a:ea typeface="ＭＳ Ｐゴシック" panose="020B0600070205080204" pitchFamily="34" charset="-128"/>
              </a:rPr>
              <a:t>Λέξεις και λεξικό (</a:t>
            </a:r>
            <a:r>
              <a:rPr lang="en-US" altLang="el-GR" dirty="0">
                <a:ea typeface="ＭＳ Ｐゴシック" panose="020B0600070205080204" pitchFamily="34" charset="-128"/>
              </a:rPr>
              <a:t>lexicon)</a:t>
            </a:r>
          </a:p>
        </p:txBody>
      </p:sp>
      <p:sp>
        <p:nvSpPr>
          <p:cNvPr id="21506" name="Content Placeholder 2">
            <a:extLst>
              <a:ext uri="{FF2B5EF4-FFF2-40B4-BE49-F238E27FC236}">
                <a16:creationId xmlns:a16="http://schemas.microsoft.com/office/drawing/2014/main" id="{E09262E4-9FD8-C34F-B655-406F233B5193}"/>
              </a:ext>
            </a:extLst>
          </p:cNvPr>
          <p:cNvSpPr>
            <a:spLocks noGrp="1"/>
          </p:cNvSpPr>
          <p:nvPr>
            <p:ph idx="1"/>
          </p:nvPr>
        </p:nvSpPr>
        <p:spPr>
          <a:xfrm>
            <a:off x="2231135" y="2638044"/>
            <a:ext cx="8521745" cy="3101983"/>
          </a:xfrm>
        </p:spPr>
        <p:txBody>
          <a:bodyPr>
            <a:normAutofit fontScale="55000" lnSpcReduction="20000"/>
          </a:bodyPr>
          <a:lstStyle/>
          <a:p>
            <a:pPr>
              <a:lnSpc>
                <a:spcPct val="90000"/>
              </a:lnSpc>
              <a:buFont typeface="Wingdings" pitchFamily="2" charset="2"/>
              <a:buChar char="ü"/>
            </a:pPr>
            <a:r>
              <a:rPr lang="en-US" altLang="el-GR" sz="2900" dirty="0">
                <a:ea typeface="ＭＳ Ｐゴシック" panose="020B0600070205080204" pitchFamily="34" charset="-128"/>
              </a:rPr>
              <a:t>T</a:t>
            </a:r>
            <a:r>
              <a:rPr lang="el-GR" altLang="el-GR" sz="2900" dirty="0">
                <a:ea typeface="ＭＳ Ｐゴシック" panose="020B0600070205080204" pitchFamily="34" charset="-128"/>
              </a:rPr>
              <a:t>ι πληροφορίες αποθηκεύουμε στο νοητικό μας λεξικό για κάθε λέξη που </a:t>
            </a:r>
            <a:r>
              <a:rPr lang="el-GR" altLang="el-GR" sz="2900" dirty="0" err="1">
                <a:ea typeface="ＭＳ Ｐゴシック" panose="020B0600070205080204" pitchFamily="34" charset="-128"/>
              </a:rPr>
              <a:t>γνωρίζουμε</a:t>
            </a:r>
            <a:r>
              <a:rPr lang="el-GR" altLang="el-GR" sz="2900" dirty="0">
                <a:ea typeface="ＭＳ Ｐゴシック" panose="020B0600070205080204" pitchFamily="34" charset="-128"/>
              </a:rPr>
              <a:t>;</a:t>
            </a:r>
          </a:p>
          <a:p>
            <a:pPr>
              <a:lnSpc>
                <a:spcPct val="90000"/>
              </a:lnSpc>
              <a:buFont typeface="Wingdings" pitchFamily="2" charset="2"/>
              <a:buChar char="ü"/>
            </a:pPr>
            <a:r>
              <a:rPr lang="el-GR" altLang="el-GR" sz="2900" dirty="0">
                <a:ea typeface="ＭＳ Ｐゴシック" panose="020B0600070205080204" pitchFamily="34" charset="-128"/>
              </a:rPr>
              <a:t>	</a:t>
            </a:r>
            <a:br>
              <a:rPr lang="el-GR" altLang="el-GR" sz="2900" dirty="0">
                <a:ea typeface="ＭＳ Ｐゴシック" panose="020B0600070205080204" pitchFamily="34" charset="-128"/>
              </a:rPr>
            </a:br>
            <a:r>
              <a:rPr lang="el-GR" altLang="el-GR" sz="2600" dirty="0" err="1">
                <a:solidFill>
                  <a:srgbClr val="3366FF"/>
                </a:solidFill>
                <a:ea typeface="ＭＳ Ｐゴシック" panose="020B0600070205080204" pitchFamily="34" charset="-128"/>
              </a:rPr>
              <a:t>Πώς</a:t>
            </a:r>
            <a:r>
              <a:rPr lang="el-GR" altLang="el-GR" sz="2600" dirty="0">
                <a:solidFill>
                  <a:srgbClr val="3366FF"/>
                </a:solidFill>
                <a:ea typeface="ＭＳ Ｐゴシック" panose="020B0600070205080204" pitchFamily="34" charset="-128"/>
              </a:rPr>
              <a:t> </a:t>
            </a:r>
            <a:r>
              <a:rPr lang="el-GR" altLang="el-GR" sz="2600" dirty="0" err="1">
                <a:solidFill>
                  <a:srgbClr val="3366FF"/>
                </a:solidFill>
                <a:ea typeface="ＭＳ Ｐゴシック" panose="020B0600070205080204" pitchFamily="34" charset="-128"/>
              </a:rPr>
              <a:t>προφέρεται</a:t>
            </a:r>
            <a:r>
              <a:rPr lang="el-GR" altLang="el-GR" sz="2600" dirty="0">
                <a:solidFill>
                  <a:srgbClr val="3366FF"/>
                </a:solidFill>
                <a:ea typeface="ＭＳ Ｐゴシック" panose="020B0600070205080204" pitchFamily="34" charset="-128"/>
              </a:rPr>
              <a:t>; ΦΩΝΗΤΙΚΗ ΦΩΝΟΛΟΓΙΑ</a:t>
            </a:r>
          </a:p>
          <a:p>
            <a:pPr>
              <a:lnSpc>
                <a:spcPct val="90000"/>
              </a:lnSpc>
              <a:buFont typeface="Wingdings" pitchFamily="2" charset="2"/>
              <a:buChar char="ü"/>
            </a:pPr>
            <a:r>
              <a:rPr lang="el-GR" altLang="el-GR" sz="2600" dirty="0">
                <a:solidFill>
                  <a:srgbClr val="3366FF"/>
                </a:solidFill>
                <a:ea typeface="ＭＳ Ｐゴシック" panose="020B0600070205080204" pitchFamily="34" charset="-128"/>
              </a:rPr>
              <a:t>Τι </a:t>
            </a:r>
            <a:r>
              <a:rPr lang="el-GR" altLang="el-GR" sz="2600" dirty="0" err="1">
                <a:solidFill>
                  <a:srgbClr val="3366FF"/>
                </a:solidFill>
                <a:ea typeface="ＭＳ Ｐゴシック" panose="020B0600070205080204" pitchFamily="34" charset="-128"/>
              </a:rPr>
              <a:t>σημαίνει</a:t>
            </a:r>
            <a:r>
              <a:rPr lang="el-GR" altLang="el-GR" sz="2600" dirty="0">
                <a:solidFill>
                  <a:srgbClr val="3366FF"/>
                </a:solidFill>
                <a:ea typeface="ＭＳ Ｐゴシック" panose="020B0600070205080204" pitchFamily="34" charset="-128"/>
              </a:rPr>
              <a:t>; ΣΗΜΑΣΙΑ</a:t>
            </a:r>
          </a:p>
          <a:p>
            <a:pPr>
              <a:lnSpc>
                <a:spcPct val="90000"/>
              </a:lnSpc>
              <a:buFont typeface="Wingdings" pitchFamily="2" charset="2"/>
              <a:buChar char="ü"/>
            </a:pPr>
            <a:r>
              <a:rPr lang="el-GR" altLang="el-GR" sz="2600" dirty="0" err="1">
                <a:solidFill>
                  <a:srgbClr val="3366FF"/>
                </a:solidFill>
                <a:ea typeface="ＭＳ Ｐゴシック" panose="020B0600070205080204" pitchFamily="34" charset="-128"/>
              </a:rPr>
              <a:t>Πώς</a:t>
            </a:r>
            <a:r>
              <a:rPr lang="el-GR" altLang="el-GR" sz="2600" dirty="0">
                <a:solidFill>
                  <a:srgbClr val="3366FF"/>
                </a:solidFill>
                <a:ea typeface="ＭＳ Ｐゴシック" panose="020B0600070205080204" pitchFamily="34" charset="-128"/>
              </a:rPr>
              <a:t> </a:t>
            </a:r>
            <a:r>
              <a:rPr lang="el-GR" altLang="el-GR" sz="2600" dirty="0" err="1">
                <a:solidFill>
                  <a:srgbClr val="3366FF"/>
                </a:solidFill>
                <a:ea typeface="ＭＳ Ｐゴシック" panose="020B0600070205080204" pitchFamily="34" charset="-128"/>
              </a:rPr>
              <a:t>γράφεται</a:t>
            </a:r>
            <a:r>
              <a:rPr lang="el-GR" altLang="el-GR" sz="2600" dirty="0">
                <a:solidFill>
                  <a:srgbClr val="3366FF"/>
                </a:solidFill>
                <a:ea typeface="ＭＳ Ｐゴシック" panose="020B0600070205080204" pitchFamily="34" charset="-128"/>
              </a:rPr>
              <a:t>; ΟΡΘΟΓΡΑΦΙΑ</a:t>
            </a:r>
            <a:br>
              <a:rPr lang="el-GR" altLang="el-GR" sz="2600" dirty="0">
                <a:solidFill>
                  <a:srgbClr val="3366FF"/>
                </a:solidFill>
                <a:ea typeface="ＭＳ Ｐゴシック" panose="020B0600070205080204" pitchFamily="34" charset="-128"/>
              </a:rPr>
            </a:br>
            <a:br>
              <a:rPr lang="el-GR" altLang="el-GR" sz="2600" dirty="0">
                <a:solidFill>
                  <a:srgbClr val="3366FF"/>
                </a:solidFill>
                <a:ea typeface="ＭＳ Ｐゴシック" panose="020B0600070205080204" pitchFamily="34" charset="-128"/>
              </a:rPr>
            </a:br>
            <a:r>
              <a:rPr lang="el-GR" altLang="el-GR" sz="2600" dirty="0">
                <a:solidFill>
                  <a:srgbClr val="3366FF"/>
                </a:solidFill>
                <a:ea typeface="ＭＳ Ｐゴシック" panose="020B0600070205080204" pitchFamily="34" charset="-128"/>
              </a:rPr>
              <a:t>Τι </a:t>
            </a:r>
            <a:r>
              <a:rPr lang="el-GR" altLang="el-GR" sz="2600" dirty="0" err="1">
                <a:solidFill>
                  <a:srgbClr val="3366FF"/>
                </a:solidFill>
                <a:ea typeface="ＭＳ Ｐゴシック" panose="020B0600070205080204" pitchFamily="34" charset="-128"/>
              </a:rPr>
              <a:t>γραμματικη</a:t>
            </a:r>
            <a:r>
              <a:rPr lang="el-GR" altLang="el-GR" sz="2600" dirty="0">
                <a:solidFill>
                  <a:srgbClr val="3366FF"/>
                </a:solidFill>
                <a:ea typeface="ＭＳ Ｐゴシック" panose="020B0600070205080204" pitchFamily="34" charset="-128"/>
              </a:rPr>
              <a:t>́ </a:t>
            </a:r>
            <a:r>
              <a:rPr lang="el-GR" altLang="el-GR" sz="2600" dirty="0" err="1">
                <a:solidFill>
                  <a:srgbClr val="3366FF"/>
                </a:solidFill>
                <a:ea typeface="ＭＳ Ｐゴシック" panose="020B0600070205080204" pitchFamily="34" charset="-128"/>
              </a:rPr>
              <a:t>κατηγορία</a:t>
            </a:r>
            <a:r>
              <a:rPr lang="el-GR" altLang="el-GR" sz="2600" dirty="0">
                <a:solidFill>
                  <a:srgbClr val="3366FF"/>
                </a:solidFill>
                <a:ea typeface="ＭＳ Ｐゴシック" panose="020B0600070205080204" pitchFamily="34" charset="-128"/>
              </a:rPr>
              <a:t> </a:t>
            </a:r>
            <a:r>
              <a:rPr lang="el-GR" altLang="el-GR" sz="2600" dirty="0" err="1">
                <a:solidFill>
                  <a:srgbClr val="3366FF"/>
                </a:solidFill>
                <a:ea typeface="ＭＳ Ｐゴシック" panose="020B0600070205080204" pitchFamily="34" charset="-128"/>
              </a:rPr>
              <a:t>είναι</a:t>
            </a:r>
            <a:r>
              <a:rPr lang="el-GR" altLang="el-GR" sz="2600" dirty="0">
                <a:solidFill>
                  <a:srgbClr val="3366FF"/>
                </a:solidFill>
                <a:ea typeface="ＭＳ Ｐゴシック" panose="020B0600070205080204" pitchFamily="34" charset="-128"/>
              </a:rPr>
              <a:t>; ΜΟΡΦΟΛΟΓΙΑ/ ΣΥΝΤΑΞΗ</a:t>
            </a:r>
          </a:p>
          <a:p>
            <a:pPr eaLnBrk="1" hangingPunct="1">
              <a:lnSpc>
                <a:spcPct val="90000"/>
              </a:lnSpc>
              <a:buFont typeface="Wingdings" pitchFamily="2" charset="2"/>
              <a:buChar char="ü"/>
            </a:pPr>
            <a:endParaRPr lang="el-GR" altLang="el-GR" sz="2600" dirty="0">
              <a:solidFill>
                <a:srgbClr val="3366FF"/>
              </a:solidFill>
              <a:ea typeface="ＭＳ Ｐゴシック" panose="020B0600070205080204" pitchFamily="34" charset="-128"/>
            </a:endParaRPr>
          </a:p>
          <a:p>
            <a:pPr eaLnBrk="1" hangingPunct="1">
              <a:lnSpc>
                <a:spcPct val="90000"/>
              </a:lnSpc>
            </a:pPr>
            <a:r>
              <a:rPr lang="el-GR" altLang="el-GR" sz="2000" dirty="0" err="1">
                <a:solidFill>
                  <a:srgbClr val="FF0000"/>
                </a:solidFill>
                <a:ea typeface="ＭＳ Ｐゴシック" panose="020B0600070205080204" pitchFamily="34" charset="-128"/>
              </a:rPr>
              <a:t>Ουσιαστικα</a:t>
            </a:r>
            <a:r>
              <a:rPr lang="el-GR" altLang="el-GR" sz="2000" dirty="0">
                <a:solidFill>
                  <a:srgbClr val="FF0000"/>
                </a:solidFill>
                <a:ea typeface="ＭＳ Ｐゴシック" panose="020B0600070205080204" pitchFamily="34" charset="-128"/>
              </a:rPr>
              <a:t>́: τι </a:t>
            </a:r>
            <a:r>
              <a:rPr lang="el-GR" altLang="el-GR" sz="2000" dirty="0" err="1">
                <a:solidFill>
                  <a:srgbClr val="FF0000"/>
                </a:solidFill>
                <a:ea typeface="ＭＳ Ｐゴシック" panose="020B0600070205080204" pitchFamily="34" charset="-128"/>
              </a:rPr>
              <a:t>γένους</a:t>
            </a:r>
            <a:r>
              <a:rPr lang="el-GR" altLang="el-GR" sz="2000" dirty="0">
                <a:solidFill>
                  <a:srgbClr val="FF0000"/>
                </a:solidFill>
                <a:ea typeface="ＭＳ Ｐゴシック" panose="020B0600070205080204" pitchFamily="34" charset="-128"/>
              </a:rPr>
              <a:t> </a:t>
            </a:r>
            <a:r>
              <a:rPr lang="el-GR" altLang="el-GR" sz="2000" dirty="0" err="1">
                <a:solidFill>
                  <a:srgbClr val="FF0000"/>
                </a:solidFill>
                <a:ea typeface="ＭＳ Ｐゴシック" panose="020B0600070205080204" pitchFamily="34" charset="-128"/>
              </a:rPr>
              <a:t>είναι</a:t>
            </a:r>
            <a:r>
              <a:rPr lang="el-GR" altLang="el-GR" sz="2000" dirty="0">
                <a:solidFill>
                  <a:srgbClr val="FF0000"/>
                </a:solidFill>
                <a:ea typeface="ＭＳ Ｐゴシック" panose="020B0600070205080204" pitchFamily="34" charset="-128"/>
              </a:rPr>
              <a:t> </a:t>
            </a:r>
          </a:p>
          <a:p>
            <a:pPr eaLnBrk="1" hangingPunct="1">
              <a:lnSpc>
                <a:spcPct val="90000"/>
              </a:lnSpc>
            </a:pPr>
            <a:r>
              <a:rPr lang="el-GR" altLang="el-GR" sz="2000" dirty="0" err="1">
                <a:solidFill>
                  <a:srgbClr val="FF0000"/>
                </a:solidFill>
                <a:ea typeface="ＭＳ Ｐゴシック" panose="020B0600070205080204" pitchFamily="34" charset="-128"/>
              </a:rPr>
              <a:t>Ρόλος</a:t>
            </a:r>
            <a:r>
              <a:rPr lang="el-GR" altLang="el-GR" sz="2000" dirty="0">
                <a:solidFill>
                  <a:srgbClr val="FF0000"/>
                </a:solidFill>
                <a:ea typeface="ＭＳ Ｐゴシック" panose="020B0600070205080204" pitchFamily="34" charset="-128"/>
              </a:rPr>
              <a:t> </a:t>
            </a:r>
            <a:r>
              <a:rPr lang="el-GR" altLang="el-GR" sz="2000" dirty="0" err="1">
                <a:solidFill>
                  <a:srgbClr val="FF0000"/>
                </a:solidFill>
                <a:ea typeface="ＭＳ Ｐゴシック" panose="020B0600070205080204" pitchFamily="34" charset="-128"/>
              </a:rPr>
              <a:t>μέσα</a:t>
            </a:r>
            <a:r>
              <a:rPr lang="el-GR" altLang="el-GR" sz="2000" dirty="0">
                <a:solidFill>
                  <a:srgbClr val="FF0000"/>
                </a:solidFill>
                <a:ea typeface="ＭＳ Ｐゴシック" panose="020B0600070205080204" pitchFamily="34" charset="-128"/>
              </a:rPr>
              <a:t> στην </a:t>
            </a:r>
            <a:r>
              <a:rPr lang="el-GR" altLang="el-GR" sz="2000" dirty="0" err="1">
                <a:solidFill>
                  <a:srgbClr val="FF0000"/>
                </a:solidFill>
                <a:ea typeface="ＭＳ Ｐゴシック" panose="020B0600070205080204" pitchFamily="34" charset="-128"/>
              </a:rPr>
              <a:t>πρόταση</a:t>
            </a:r>
            <a:r>
              <a:rPr lang="el-GR" altLang="el-GR" sz="2000" dirty="0">
                <a:solidFill>
                  <a:srgbClr val="FF0000"/>
                </a:solidFill>
                <a:ea typeface="ＭＳ Ｐゴシック" panose="020B0600070205080204" pitchFamily="34" charset="-128"/>
              </a:rPr>
              <a:t> </a:t>
            </a:r>
          </a:p>
          <a:p>
            <a:pPr eaLnBrk="1" hangingPunct="1">
              <a:lnSpc>
                <a:spcPct val="90000"/>
              </a:lnSpc>
            </a:pPr>
            <a:r>
              <a:rPr lang="el-GR" altLang="el-GR" sz="2000" dirty="0" err="1">
                <a:solidFill>
                  <a:srgbClr val="FF0000"/>
                </a:solidFill>
                <a:ea typeface="ＭＳ Ｐゴシック" panose="020B0600070205080204" pitchFamily="34" charset="-128"/>
              </a:rPr>
              <a:t>Ουσ</a:t>
            </a:r>
            <a:r>
              <a:rPr lang="el-GR" altLang="el-GR" sz="2000" dirty="0">
                <a:solidFill>
                  <a:srgbClr val="FF0000"/>
                </a:solidFill>
                <a:ea typeface="ＭＳ Ｐゴシック" panose="020B0600070205080204" pitchFamily="34" charset="-128"/>
              </a:rPr>
              <a:t>: </a:t>
            </a:r>
            <a:r>
              <a:rPr lang="el-GR" altLang="el-GR" sz="2000" dirty="0" err="1">
                <a:solidFill>
                  <a:srgbClr val="FF0000"/>
                </a:solidFill>
                <a:ea typeface="ＭＳ Ｐゴシック" panose="020B0600070205080204" pitchFamily="34" charset="-128"/>
              </a:rPr>
              <a:t>υποκ</a:t>
            </a:r>
            <a:r>
              <a:rPr lang="el-GR" altLang="el-GR" sz="2000" dirty="0">
                <a:solidFill>
                  <a:srgbClr val="FF0000"/>
                </a:solidFill>
                <a:ea typeface="ＭＳ Ｐゴシック" panose="020B0600070205080204" pitchFamily="34" charset="-128"/>
              </a:rPr>
              <a:t> – </a:t>
            </a:r>
            <a:r>
              <a:rPr lang="el-GR" altLang="el-GR" sz="2000" dirty="0" err="1">
                <a:solidFill>
                  <a:srgbClr val="FF0000"/>
                </a:solidFill>
                <a:ea typeface="ＭＳ Ｐゴシック" panose="020B0600070205080204" pitchFamily="34" charset="-128"/>
              </a:rPr>
              <a:t>αντικ</a:t>
            </a:r>
            <a:r>
              <a:rPr lang="el-GR" altLang="el-GR" sz="2000" dirty="0">
                <a:solidFill>
                  <a:srgbClr val="FF0000"/>
                </a:solidFill>
                <a:ea typeface="ＭＳ Ｐゴシック" panose="020B0600070205080204" pitchFamily="34" charset="-128"/>
              </a:rPr>
              <a:t> κλπ.</a:t>
            </a:r>
          </a:p>
          <a:p>
            <a:pPr eaLnBrk="1" hangingPunct="1">
              <a:lnSpc>
                <a:spcPct val="90000"/>
              </a:lnSpc>
            </a:pPr>
            <a:r>
              <a:rPr lang="el-GR" altLang="el-GR" sz="2000" dirty="0">
                <a:solidFill>
                  <a:srgbClr val="FF0000"/>
                </a:solidFill>
                <a:ea typeface="ＭＳ Ｐゴシック" panose="020B0600070205080204" pitchFamily="34" charset="-128"/>
              </a:rPr>
              <a:t>Ρ: </a:t>
            </a:r>
            <a:r>
              <a:rPr lang="el-GR" altLang="el-GR" sz="2000" dirty="0" err="1">
                <a:solidFill>
                  <a:srgbClr val="FF0000"/>
                </a:solidFill>
                <a:ea typeface="ＭＳ Ｐゴシック" panose="020B0600070205080204" pitchFamily="34" charset="-128"/>
              </a:rPr>
              <a:t>μεταβατικο</a:t>
            </a:r>
            <a:r>
              <a:rPr lang="el-GR" altLang="el-GR" sz="2000" dirty="0">
                <a:solidFill>
                  <a:srgbClr val="FF0000"/>
                </a:solidFill>
                <a:ea typeface="ＭＳ Ｐゴシック" panose="020B0600070205080204" pitchFamily="34" charset="-128"/>
              </a:rPr>
              <a:t>́, </a:t>
            </a:r>
            <a:r>
              <a:rPr lang="el-GR" altLang="el-GR" sz="2000" dirty="0" err="1">
                <a:solidFill>
                  <a:srgbClr val="FF0000"/>
                </a:solidFill>
                <a:ea typeface="ＭＳ Ｐゴシック" panose="020B0600070205080204" pitchFamily="34" charset="-128"/>
              </a:rPr>
              <a:t>αμετάβατο</a:t>
            </a:r>
            <a:r>
              <a:rPr lang="el-GR" altLang="el-GR" sz="2000" dirty="0">
                <a:solidFill>
                  <a:srgbClr val="FF0000"/>
                </a:solidFill>
                <a:ea typeface="ＭＳ Ｐゴシック" panose="020B0600070205080204" pitchFamily="34" charset="-128"/>
              </a:rPr>
              <a:t> κλπ</a:t>
            </a:r>
            <a:r>
              <a:rPr lang="el-GR" altLang="el-GR" dirty="0">
                <a:solidFill>
                  <a:srgbClr val="FF0000"/>
                </a:solidFill>
                <a:ea typeface="ＭＳ Ｐゴシック" panose="020B0600070205080204" pitchFamily="34" charset="-128"/>
              </a:rPr>
              <a:t>. </a:t>
            </a:r>
          </a:p>
          <a:p>
            <a:pPr eaLnBrk="1" hangingPunct="1">
              <a:lnSpc>
                <a:spcPct val="90000"/>
              </a:lnSpc>
            </a:pPr>
            <a:endParaRPr lang="en-US" altLang="el-GR" dirty="0">
              <a:ea typeface="ＭＳ Ｐゴシック" panose="020B0600070205080204" pitchFamily="34" charset="-128"/>
            </a:endParaRPr>
          </a:p>
        </p:txBody>
      </p:sp>
    </p:spTree>
    <p:extLst>
      <p:ext uri="{BB962C8B-B14F-4D97-AF65-F5344CB8AC3E}">
        <p14:creationId xmlns:p14="http://schemas.microsoft.com/office/powerpoint/2010/main" val="922786566"/>
      </p:ext>
    </p:extLst>
  </p:cSld>
  <p:clrMapOvr>
    <a:masterClrMapping/>
  </p:clrMapOvr>
</p:sld>
</file>

<file path=ppt/theme/theme1.xml><?xml version="1.0" encoding="utf-8"?>
<a:theme xmlns:a="http://schemas.openxmlformats.org/drawingml/2006/main" name="Δέμα">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Δέμα</Template>
  <TotalTime>889</TotalTime>
  <Words>1386</Words>
  <Application>Microsoft Macintosh PowerPoint</Application>
  <PresentationFormat>Ευρεία οθόνη</PresentationFormat>
  <Paragraphs>208</Paragraphs>
  <Slides>31</Slides>
  <Notes>6</Notes>
  <HiddenSlides>0</HiddenSlides>
  <MMClips>0</MMClips>
  <ScaleCrop>false</ScaleCrop>
  <HeadingPairs>
    <vt:vector size="6" baseType="variant">
      <vt:variant>
        <vt:lpstr>Γραμματοσειρές που χρησιμοποιούνται</vt:lpstr>
      </vt:variant>
      <vt:variant>
        <vt:i4>10</vt:i4>
      </vt:variant>
      <vt:variant>
        <vt:lpstr>Θέμα</vt:lpstr>
      </vt:variant>
      <vt:variant>
        <vt:i4>1</vt:i4>
      </vt:variant>
      <vt:variant>
        <vt:lpstr>Τίτλοι διαφανειών</vt:lpstr>
      </vt:variant>
      <vt:variant>
        <vt:i4>31</vt:i4>
      </vt:variant>
    </vt:vector>
  </HeadingPairs>
  <TitlesOfParts>
    <vt:vector size="42" baseType="lpstr">
      <vt:lpstr>Arial</vt:lpstr>
      <vt:lpstr>Book Antiqua</vt:lpstr>
      <vt:lpstr>Calibri</vt:lpstr>
      <vt:lpstr>Cambria</vt:lpstr>
      <vt:lpstr>Corbel</vt:lpstr>
      <vt:lpstr>Garamond</vt:lpstr>
      <vt:lpstr>Gill Sans MT</vt:lpstr>
      <vt:lpstr>Monotype Corsiva</vt:lpstr>
      <vt:lpstr>Times New Roman</vt:lpstr>
      <vt:lpstr>Wingdings</vt:lpstr>
      <vt:lpstr>Δέμα</vt:lpstr>
      <vt:lpstr>Μορφολογια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Πως προκυπτει το παρακατω αστειο;</vt:lpstr>
      <vt:lpstr>Λέξεις και λεξικό (lexicon)</vt:lpstr>
      <vt:lpstr>Λέξεις και λεξικό (lexicon)</vt:lpstr>
      <vt:lpstr>Παρουσίαση του PowerPoint</vt:lpstr>
      <vt:lpstr>Λέξεις περιεχομένου και λειτουργικές λέξεις </vt:lpstr>
      <vt:lpstr> λεξεισ περιεχομενου</vt:lpstr>
      <vt:lpstr>Τι σημαινει ανοικτη ταξη λεξεων;</vt:lpstr>
      <vt:lpstr>Λέξεις περιεχομένου</vt:lpstr>
      <vt:lpstr>Λειτουργικεσ λεξεισ</vt:lpstr>
      <vt:lpstr>Λειτουργικές λέξεις</vt:lpstr>
      <vt:lpstr>Διαφορά λειτουργικών λέξεων και λέξεων περιεχομένου: πόσα F υπάρχουν στο κείμενο;</vt:lpstr>
      <vt:lpstr>Διαφορά λειτουργικών λέξεων και λέξεων περιεχομένου: πόσα F υπάρχουν στο κείμενο;</vt:lpstr>
      <vt:lpstr>Τύποι λέξεων</vt:lpstr>
      <vt:lpstr>Tι παρατηρείτε στις παρακάτω ομάδες λέξεων;</vt:lpstr>
      <vt:lpstr>Tι παρατηρείτε στις λέξεις που προηγήθηκαν και αυτές που ακολουθούν;</vt:lpstr>
      <vt:lpstr>Δομική ιεραρχία γλωσσικών μονάδων</vt:lpstr>
      <vt:lpstr>Μορφολογία: 3ο επίπεδο στην ανάλυση της γλώσσας, η επιστήμη της μορφής των λέξεων</vt:lpstr>
      <vt:lpstr>Μόρφημα</vt:lpstr>
      <vt:lpstr>Μόρφημα</vt:lpstr>
      <vt:lpstr>μορφημα</vt:lpstr>
      <vt:lpstr>Τι σημαίνει «μορφολογική γνώση» σε μία γλώσσα;</vt:lpstr>
      <vt:lpstr>Μόρφημα</vt:lpstr>
      <vt:lpstr>Από ποσα μορφηματα αποτελουνται οι παρακατω λεξεις της ελληνικησ;</vt:lpstr>
      <vt:lpstr>Μορφολογία</vt:lpstr>
      <vt:lpstr>Από τη λεξη στο μορφημα και παλι πισω…</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Μορφολογια</dc:title>
  <dc:creator>Μαρία Ιακώβου</dc:creator>
  <cp:lastModifiedBy>Μαρία Ιακώβου</cp:lastModifiedBy>
  <cp:revision>9</cp:revision>
  <dcterms:created xsi:type="dcterms:W3CDTF">2021-11-28T07:06:14Z</dcterms:created>
  <dcterms:modified xsi:type="dcterms:W3CDTF">2023-05-23T19:52:51Z</dcterms:modified>
</cp:coreProperties>
</file>