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3" r:id="rId3"/>
    <p:sldId id="272" r:id="rId4"/>
    <p:sldId id="274" r:id="rId5"/>
    <p:sldId id="275" r:id="rId6"/>
    <p:sldId id="276" r:id="rId7"/>
    <p:sldId id="277" r:id="rId8"/>
    <p:sldId id="278" r:id="rId9"/>
    <p:sldId id="268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6/12/2015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6/12/2015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6/12/2015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6/12/2015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6/12/2015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6/12/2015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6/12/2015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6/12/2015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6/12/2015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6/12/2015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6/12/2015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FC8A92-8340-43DE-B45C-F90DD1B15033}" type="datetimeFigureOut">
              <a:rPr lang="el-GR" smtClean="0"/>
              <a:pPr/>
              <a:t>6/12/2015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314448"/>
            <a:ext cx="9144000" cy="1828800"/>
          </a:xfrm>
        </p:spPr>
        <p:txBody>
          <a:bodyPr/>
          <a:lstStyle/>
          <a:p>
            <a:pPr algn="ctr"/>
            <a:r>
              <a:rPr lang="el-GR" dirty="0" smtClean="0"/>
              <a:t>ΚΟΙΝΩΝΙΟΛΟΓΙΑ ΤΗΣ ΕΚΠΑΙΔΕΥΣΗΣ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-285784" y="3819540"/>
            <a:ext cx="9786974" cy="1109658"/>
          </a:xfrm>
        </p:spPr>
        <p:txBody>
          <a:bodyPr>
            <a:normAutofit/>
          </a:bodyPr>
          <a:lstStyle/>
          <a:p>
            <a:pPr algn="ctr"/>
            <a:r>
              <a:rPr lang="el-GR" sz="2400" dirty="0" smtClean="0"/>
              <a:t>ΜΕΤΑΠΤΥΧΙΑΚΟ ΠΡΟΓΡΑΜΜΑ: </a:t>
            </a:r>
          </a:p>
          <a:p>
            <a:pPr algn="ctr"/>
            <a:r>
              <a:rPr lang="el-GR" sz="2400" dirty="0" smtClean="0"/>
              <a:t>ΘΕΩΡΙΑ, ΠΡΑΞΗ ΚΑΙ ΑΞΙΟΛΟΓΗΣΗ  ΤΟΥ ΕΚΠΑΙΔΕΥΤΙΚΟΥ ΕΡΓΟΥ </a:t>
            </a:r>
            <a:endParaRPr lang="el-GR" sz="2400" dirty="0"/>
          </a:p>
        </p:txBody>
      </p:sp>
      <p:sp>
        <p:nvSpPr>
          <p:cNvPr id="4" name="2 - Υπότιτλος"/>
          <p:cNvSpPr txBox="1">
            <a:spLocks/>
          </p:cNvSpPr>
          <p:nvPr/>
        </p:nvSpPr>
        <p:spPr>
          <a:xfrm>
            <a:off x="32" y="5500702"/>
            <a:ext cx="9143968" cy="1000132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Αντιγόνη-Άλμπα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Παπακωνσταντίνου,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MSc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PhD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Εντεταλμένη Διδασκαλίας Πανεπιστημίου Αθηνών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928686"/>
          </a:xfrm>
        </p:spPr>
        <p:txBody>
          <a:bodyPr>
            <a:normAutofit/>
          </a:bodyPr>
          <a:lstStyle/>
          <a:p>
            <a:pPr algn="ctr"/>
            <a:r>
              <a:rPr lang="el-GR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ΕΚΠΑΙΔΕΥΤΙΚΟΣ</a:t>
            </a:r>
            <a:endParaRPr lang="el-GR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-32" y="1714488"/>
            <a:ext cx="9144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i="1" dirty="0" smtClean="0">
                <a:solidFill>
                  <a:schemeClr val="accent3"/>
                </a:solidFill>
                <a:latin typeface="+mj-lt"/>
              </a:rPr>
              <a:t>Κοινωνική</a:t>
            </a:r>
            <a:r>
              <a:rPr lang="en-US" sz="2800" i="1" dirty="0" smtClean="0">
                <a:solidFill>
                  <a:schemeClr val="accent3"/>
                </a:solidFill>
                <a:latin typeface="+mj-lt"/>
              </a:rPr>
              <a:t>/</a:t>
            </a:r>
            <a:r>
              <a:rPr lang="el-GR" sz="2800" i="1" dirty="0" smtClean="0">
                <a:solidFill>
                  <a:schemeClr val="accent3"/>
                </a:solidFill>
                <a:latin typeface="+mj-lt"/>
              </a:rPr>
              <a:t>Επαγγελματική θέση:</a:t>
            </a:r>
          </a:p>
        </p:txBody>
      </p:sp>
      <p:sp>
        <p:nvSpPr>
          <p:cNvPr id="5" name="4 - TextBox"/>
          <p:cNvSpPr txBox="1"/>
          <p:nvPr/>
        </p:nvSpPr>
        <p:spPr>
          <a:xfrm>
            <a:off x="214314" y="2262838"/>
            <a:ext cx="6929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Ανομοιογένεια της επαγγελματικής ομάδας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-32" y="4286256"/>
            <a:ext cx="9144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Δυσκολίες ένταξής της στην κοινωνική διαστρωμάτωση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214314" y="4857760"/>
            <a:ext cx="9144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Θέματα κύρους και κοινωνικής αναγνώρισης</a:t>
            </a:r>
          </a:p>
        </p:txBody>
      </p:sp>
      <p:sp>
        <p:nvSpPr>
          <p:cNvPr id="16" name="15 - Καμπύλο δεξιό βέλος"/>
          <p:cNvSpPr/>
          <p:nvPr/>
        </p:nvSpPr>
        <p:spPr>
          <a:xfrm>
            <a:off x="71406" y="2500306"/>
            <a:ext cx="571504" cy="642942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7" name="16 - Καμπύλο δεξιό βέλος"/>
          <p:cNvSpPr/>
          <p:nvPr/>
        </p:nvSpPr>
        <p:spPr>
          <a:xfrm>
            <a:off x="71406" y="2500306"/>
            <a:ext cx="571504" cy="1143008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8" name="17 - Καμπύλο δεξιό βέλος"/>
          <p:cNvSpPr/>
          <p:nvPr/>
        </p:nvSpPr>
        <p:spPr>
          <a:xfrm>
            <a:off x="0" y="2500306"/>
            <a:ext cx="642910" cy="1643074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642910" y="2714620"/>
            <a:ext cx="8501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Κατάρτιση</a:t>
            </a:r>
          </a:p>
        </p:txBody>
      </p:sp>
      <p:sp>
        <p:nvSpPr>
          <p:cNvPr id="20" name="19 - TextBox"/>
          <p:cNvSpPr txBox="1"/>
          <p:nvPr/>
        </p:nvSpPr>
        <p:spPr>
          <a:xfrm>
            <a:off x="642910" y="3691598"/>
            <a:ext cx="8501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Συνθήκες εργασίας και αμοιβές</a:t>
            </a:r>
          </a:p>
        </p:txBody>
      </p:sp>
      <p:sp>
        <p:nvSpPr>
          <p:cNvPr id="21" name="20 - TextBox"/>
          <p:cNvSpPr txBox="1"/>
          <p:nvPr/>
        </p:nvSpPr>
        <p:spPr>
          <a:xfrm>
            <a:off x="642910" y="3191532"/>
            <a:ext cx="8501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Κοινωνική καταγωγή</a:t>
            </a:r>
          </a:p>
        </p:txBody>
      </p:sp>
      <p:sp>
        <p:nvSpPr>
          <p:cNvPr id="22" name="21 - Καμπύλο δεξιό βέλος"/>
          <p:cNvSpPr/>
          <p:nvPr/>
        </p:nvSpPr>
        <p:spPr>
          <a:xfrm>
            <a:off x="71406" y="5143512"/>
            <a:ext cx="571504" cy="642942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3" name="22 - Καμπύλο δεξιό βέλος"/>
          <p:cNvSpPr/>
          <p:nvPr/>
        </p:nvSpPr>
        <p:spPr>
          <a:xfrm>
            <a:off x="71406" y="5143512"/>
            <a:ext cx="571504" cy="1143008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4" name="23 - Καμπύλο δεξιό βέλος"/>
          <p:cNvSpPr/>
          <p:nvPr/>
        </p:nvSpPr>
        <p:spPr>
          <a:xfrm>
            <a:off x="0" y="5143512"/>
            <a:ext cx="642910" cy="1643074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642910" y="5357826"/>
            <a:ext cx="8501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Φύση της εργασίας στον κόσμο των παιδιών</a:t>
            </a:r>
          </a:p>
        </p:txBody>
      </p:sp>
      <p:sp>
        <p:nvSpPr>
          <p:cNvPr id="26" name="25 - TextBox"/>
          <p:cNvSpPr txBox="1"/>
          <p:nvPr/>
        </p:nvSpPr>
        <p:spPr>
          <a:xfrm>
            <a:off x="642910" y="5834738"/>
            <a:ext cx="8501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Πολυδιάστατη ιδιότητα του «παιδαγωγού»</a:t>
            </a:r>
          </a:p>
        </p:txBody>
      </p:sp>
      <p:sp>
        <p:nvSpPr>
          <p:cNvPr id="27" name="26 - TextBox"/>
          <p:cNvSpPr txBox="1"/>
          <p:nvPr/>
        </p:nvSpPr>
        <p:spPr>
          <a:xfrm>
            <a:off x="642910" y="6334804"/>
            <a:ext cx="8501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Βασικές σπουδές</a:t>
            </a:r>
          </a:p>
        </p:txBody>
      </p:sp>
      <p:sp>
        <p:nvSpPr>
          <p:cNvPr id="28" name="27 - TextBox"/>
          <p:cNvSpPr txBox="1"/>
          <p:nvPr/>
        </p:nvSpPr>
        <p:spPr>
          <a:xfrm>
            <a:off x="7000924" y="2262838"/>
            <a:ext cx="2143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ως προς: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928686"/>
          </a:xfrm>
        </p:spPr>
        <p:txBody>
          <a:bodyPr>
            <a:normAutofit/>
          </a:bodyPr>
          <a:lstStyle/>
          <a:p>
            <a:pPr algn="ctr"/>
            <a:r>
              <a:rPr lang="el-GR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ΕΚΠΑΙΔΕΥΤΙΚΟΣ</a:t>
            </a:r>
            <a:endParaRPr lang="el-GR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-32" y="1739618"/>
            <a:ext cx="9144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Η «δύναμη» του κοινωνικού ρόλου του εκπαιδευτικού</a:t>
            </a:r>
          </a:p>
        </p:txBody>
      </p:sp>
      <p:sp>
        <p:nvSpPr>
          <p:cNvPr id="9" name="8 - Καμπύλο δεξιό βέλος"/>
          <p:cNvSpPr/>
          <p:nvPr/>
        </p:nvSpPr>
        <p:spPr>
          <a:xfrm>
            <a:off x="214282" y="2119962"/>
            <a:ext cx="571504" cy="642942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785786" y="2311122"/>
            <a:ext cx="8286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Κατοχή εξειδικευμένων γνώσεων</a:t>
            </a:r>
          </a:p>
        </p:txBody>
      </p:sp>
      <p:sp>
        <p:nvSpPr>
          <p:cNvPr id="11" name="10 - Καμπύλο δεξιό βέλος"/>
          <p:cNvSpPr/>
          <p:nvPr/>
        </p:nvSpPr>
        <p:spPr>
          <a:xfrm>
            <a:off x="214282" y="2119962"/>
            <a:ext cx="571504" cy="1143008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785786" y="2834342"/>
            <a:ext cx="8286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Αποκλειστικός έλεγχος της τάξης</a:t>
            </a:r>
          </a:p>
        </p:txBody>
      </p:sp>
      <p:sp>
        <p:nvSpPr>
          <p:cNvPr id="13" name="12 - Καμπύλο δεξιό βέλος"/>
          <p:cNvSpPr/>
          <p:nvPr/>
        </p:nvSpPr>
        <p:spPr>
          <a:xfrm>
            <a:off x="214314" y="2119962"/>
            <a:ext cx="571472" cy="1714512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785786" y="3405846"/>
            <a:ext cx="8286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Προτεραιότητα στη συνείδηση των μαθητών</a:t>
            </a:r>
          </a:p>
        </p:txBody>
      </p:sp>
      <p:sp>
        <p:nvSpPr>
          <p:cNvPr id="15" name="14 - Καμπύλο δεξιό βέλος"/>
          <p:cNvSpPr/>
          <p:nvPr/>
        </p:nvSpPr>
        <p:spPr>
          <a:xfrm>
            <a:off x="214346" y="2143116"/>
            <a:ext cx="571472" cy="2214578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785786" y="3975091"/>
            <a:ext cx="82867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Εκπρόσωπος της κυρίαρχης κουλτούρας και της λειτουργίας της επιλογής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928686"/>
          </a:xfrm>
        </p:spPr>
        <p:txBody>
          <a:bodyPr>
            <a:normAutofit/>
          </a:bodyPr>
          <a:lstStyle/>
          <a:p>
            <a:pPr algn="ctr"/>
            <a:r>
              <a:rPr lang="el-GR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ΕΚΠΑΙΔΕΥΤΙΚΟΣ</a:t>
            </a:r>
            <a:endParaRPr lang="el-GR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-32" y="1714488"/>
            <a:ext cx="9144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i="1" dirty="0" smtClean="0">
                <a:solidFill>
                  <a:schemeClr val="accent3"/>
                </a:solidFill>
                <a:latin typeface="+mj-lt"/>
              </a:rPr>
              <a:t>Κοινωνικοποίηση του εκπαιδευτικού στο επάγγελμα:</a:t>
            </a:r>
          </a:p>
        </p:txBody>
      </p:sp>
      <p:sp>
        <p:nvSpPr>
          <p:cNvPr id="5" name="4 - TextBox"/>
          <p:cNvSpPr txBox="1"/>
          <p:nvPr/>
        </p:nvSpPr>
        <p:spPr>
          <a:xfrm>
            <a:off x="214314" y="2262838"/>
            <a:ext cx="6929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Κοινωνικοποίηση για το επάγγελμα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214314" y="4429132"/>
            <a:ext cx="9144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Κοινωνικοποίηση στο επάγγελμα</a:t>
            </a:r>
          </a:p>
        </p:txBody>
      </p:sp>
      <p:sp>
        <p:nvSpPr>
          <p:cNvPr id="19" name="18 - TextBox"/>
          <p:cNvSpPr txBox="1"/>
          <p:nvPr/>
        </p:nvSpPr>
        <p:spPr>
          <a:xfrm>
            <a:off x="571472" y="2758385"/>
            <a:ext cx="85725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Απόκτηση γνώσεων και δεξιοτήτων, συγκεκριμένης επαγγελματικής συνείδησης, προτύπων και συμπεριφοράς (Νόβα-</a:t>
            </a:r>
            <a:r>
              <a:rPr lang="el-GR" sz="2800" dirty="0" err="1" smtClean="0">
                <a:solidFill>
                  <a:schemeClr val="accent3"/>
                </a:solidFill>
                <a:latin typeface="+mj-lt"/>
              </a:rPr>
              <a:t>Καλτσούν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η, 2010</a:t>
            </a:r>
            <a:r>
              <a:rPr lang="en-US" sz="2800" dirty="0" smtClean="0">
                <a:solidFill>
                  <a:schemeClr val="accent3"/>
                </a:solidFill>
                <a:latin typeface="+mj-lt"/>
              </a:rPr>
              <a:t>: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3</a:t>
            </a:r>
            <a:r>
              <a:rPr lang="en-US" sz="2800" dirty="0" smtClean="0">
                <a:solidFill>
                  <a:schemeClr val="accent3"/>
                </a:solidFill>
                <a:latin typeface="+mj-lt"/>
              </a:rPr>
              <a:t>1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2</a:t>
            </a:r>
            <a:r>
              <a:rPr lang="en-US" sz="2800" dirty="0" smtClean="0">
                <a:solidFill>
                  <a:schemeClr val="accent3"/>
                </a:solidFill>
                <a:latin typeface="+mj-lt"/>
              </a:rPr>
              <a:t>)</a:t>
            </a:r>
            <a:endParaRPr lang="el-GR" sz="2800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22" name="21 - Καμπύλο δεξιό βέλος"/>
          <p:cNvSpPr/>
          <p:nvPr/>
        </p:nvSpPr>
        <p:spPr>
          <a:xfrm>
            <a:off x="71406" y="2500306"/>
            <a:ext cx="571504" cy="642942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642942" y="4977482"/>
            <a:ext cx="85010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Ανάπτυξη διαστάσεων της προσωπικότητας ως αποτέλεσμα μιας αντιπαράθεσης με τις συνθήκες και τις απαιτήσεις του επαγγελματικού ρόλου (Νόβα-</a:t>
            </a:r>
            <a:r>
              <a:rPr lang="el-GR" sz="2800" dirty="0" err="1" smtClean="0">
                <a:solidFill>
                  <a:schemeClr val="accent3"/>
                </a:solidFill>
                <a:latin typeface="+mj-lt"/>
              </a:rPr>
              <a:t>Καλτσούν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η, 2010</a:t>
            </a:r>
            <a:r>
              <a:rPr lang="en-US" sz="2800" dirty="0" smtClean="0">
                <a:solidFill>
                  <a:schemeClr val="accent3"/>
                </a:solidFill>
                <a:latin typeface="+mj-lt"/>
              </a:rPr>
              <a:t>: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3</a:t>
            </a:r>
            <a:r>
              <a:rPr lang="en-US" sz="2800" dirty="0" smtClean="0">
                <a:solidFill>
                  <a:schemeClr val="accent3"/>
                </a:solidFill>
                <a:latin typeface="+mj-lt"/>
              </a:rPr>
              <a:t>1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2</a:t>
            </a:r>
            <a:r>
              <a:rPr lang="en-US" sz="2800" dirty="0" smtClean="0">
                <a:solidFill>
                  <a:schemeClr val="accent3"/>
                </a:solidFill>
                <a:latin typeface="+mj-lt"/>
              </a:rPr>
              <a:t>)</a:t>
            </a:r>
            <a:endParaRPr lang="el-GR" sz="2800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29" name="28 - Καμπύλο δεξιό βέλος"/>
          <p:cNvSpPr/>
          <p:nvPr/>
        </p:nvSpPr>
        <p:spPr>
          <a:xfrm>
            <a:off x="71406" y="4714884"/>
            <a:ext cx="571504" cy="642942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9" grpId="0"/>
      <p:bldP spid="22" grpId="0" animBg="1"/>
      <p:bldP spid="25" grpId="0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928686"/>
          </a:xfrm>
        </p:spPr>
        <p:txBody>
          <a:bodyPr>
            <a:normAutofit/>
          </a:bodyPr>
          <a:lstStyle/>
          <a:p>
            <a:pPr algn="ctr"/>
            <a:r>
              <a:rPr lang="el-GR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ΕΚΠΑΙΔΕΥΤΙΚΟΣ</a:t>
            </a:r>
            <a:endParaRPr lang="el-GR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-32" y="1571612"/>
            <a:ext cx="91440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>
                  <a:lumMod val="75000"/>
                </a:schemeClr>
              </a:buClr>
            </a:pPr>
            <a:r>
              <a:rPr lang="el-GR" sz="2800" i="1" dirty="0" smtClean="0">
                <a:solidFill>
                  <a:schemeClr val="accent3"/>
                </a:solidFill>
                <a:latin typeface="+mj-lt"/>
              </a:rPr>
              <a:t>Είναι προετοιμασμένος ο νεοδιόριστος εκπαιδευτικός </a:t>
            </a:r>
          </a:p>
          <a:p>
            <a:pPr algn="ctr">
              <a:buClr>
                <a:schemeClr val="bg1">
                  <a:lumMod val="75000"/>
                </a:schemeClr>
              </a:buClr>
            </a:pPr>
            <a:r>
              <a:rPr lang="el-GR" sz="2800" i="1" dirty="0" smtClean="0">
                <a:solidFill>
                  <a:schemeClr val="accent3"/>
                </a:solidFill>
                <a:latin typeface="+mj-lt"/>
              </a:rPr>
              <a:t>για την πραγματικότητα που θα αντιμετωπίσει στο σχολείο;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-32" y="2615509"/>
            <a:ext cx="91440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Η επαγγελματική κοινωνικοποίηση είναι μια διαρκής διαδικασία επίλυσης συγκρούσεων, αλλαγής συμπεριφοράς, προσπάθειας προσαρμογής (Νόβα-</a:t>
            </a:r>
            <a:r>
              <a:rPr lang="el-GR" sz="2800" dirty="0" err="1" smtClean="0">
                <a:solidFill>
                  <a:schemeClr val="accent3"/>
                </a:solidFill>
                <a:latin typeface="+mj-lt"/>
              </a:rPr>
              <a:t>Καλτσούν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η, 2010:313)</a:t>
            </a:r>
          </a:p>
        </p:txBody>
      </p:sp>
      <p:sp>
        <p:nvSpPr>
          <p:cNvPr id="17" name="16 - TextBox"/>
          <p:cNvSpPr txBox="1"/>
          <p:nvPr/>
        </p:nvSpPr>
        <p:spPr>
          <a:xfrm>
            <a:off x="-32" y="4143380"/>
            <a:ext cx="9144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>
                  <a:lumMod val="75000"/>
                </a:schemeClr>
              </a:buClr>
            </a:pPr>
            <a:r>
              <a:rPr lang="el-GR" sz="2800" i="1" dirty="0" smtClean="0">
                <a:solidFill>
                  <a:schemeClr val="accent3"/>
                </a:solidFill>
                <a:latin typeface="+mj-lt"/>
              </a:rPr>
              <a:t>Τι αλλάζει στην προσωπικότητα του υποκειμένου;</a:t>
            </a:r>
          </a:p>
        </p:txBody>
      </p:sp>
      <p:sp>
        <p:nvSpPr>
          <p:cNvPr id="18" name="17 - Καμπύλο δεξιό βέλος"/>
          <p:cNvSpPr/>
          <p:nvPr/>
        </p:nvSpPr>
        <p:spPr>
          <a:xfrm>
            <a:off x="214282" y="4357694"/>
            <a:ext cx="571504" cy="642942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9" name="18 - Καμπύλο δεξιό βέλος"/>
          <p:cNvSpPr/>
          <p:nvPr/>
        </p:nvSpPr>
        <p:spPr>
          <a:xfrm>
            <a:off x="214282" y="4357694"/>
            <a:ext cx="571504" cy="1143008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0" name="19 - Καμπύλο δεξιό βέλος"/>
          <p:cNvSpPr/>
          <p:nvPr/>
        </p:nvSpPr>
        <p:spPr>
          <a:xfrm>
            <a:off x="214314" y="4357694"/>
            <a:ext cx="571472" cy="1928826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785786" y="4572008"/>
            <a:ext cx="8286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Αυταρχική συμπεριφορά και δογματισμός</a:t>
            </a:r>
          </a:p>
        </p:txBody>
      </p:sp>
      <p:sp>
        <p:nvSpPr>
          <p:cNvPr id="22" name="21 - TextBox"/>
          <p:cNvSpPr txBox="1"/>
          <p:nvPr/>
        </p:nvSpPr>
        <p:spPr>
          <a:xfrm>
            <a:off x="785786" y="5048920"/>
            <a:ext cx="82867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Αντίληψη του «καλού σχολείου» και της «καλής σχέσης εκπαιδευτικού-μαθητή»</a:t>
            </a:r>
          </a:p>
        </p:txBody>
      </p:sp>
      <p:sp>
        <p:nvSpPr>
          <p:cNvPr id="23" name="22 - TextBox"/>
          <p:cNvSpPr txBox="1"/>
          <p:nvPr/>
        </p:nvSpPr>
        <p:spPr>
          <a:xfrm>
            <a:off x="785786" y="5906176"/>
            <a:ext cx="8286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Αρνητική εικόνα για το επάγγελμα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7" grpId="0"/>
      <p:bldP spid="18" grpId="0" animBg="1"/>
      <p:bldP spid="19" grpId="0" animBg="1"/>
      <p:bldP spid="20" grpId="0" animBg="1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928686"/>
          </a:xfrm>
        </p:spPr>
        <p:txBody>
          <a:bodyPr>
            <a:normAutofit/>
          </a:bodyPr>
          <a:lstStyle/>
          <a:p>
            <a:pPr algn="ctr"/>
            <a:r>
              <a:rPr lang="el-GR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ΕΚΠΑΙΔΕΥΤΙΚΟΣ</a:t>
            </a:r>
            <a:endParaRPr lang="el-GR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-32" y="1331885"/>
            <a:ext cx="91440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Αίτια των αλλαγών στις αντιλήψεις και τη συμπεριφορά μετά την είσοδο στο επάγγελμα(Νόβα-</a:t>
            </a:r>
            <a:r>
              <a:rPr lang="el-GR" sz="2800" dirty="0" err="1" smtClean="0">
                <a:solidFill>
                  <a:schemeClr val="accent3"/>
                </a:solidFill>
                <a:latin typeface="+mj-lt"/>
              </a:rPr>
              <a:t>Καλτσούν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η, 2010:316):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0" y="2262838"/>
            <a:ext cx="9072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Μη συνειδητή επιλογή του επαγγέλματος</a:t>
            </a:r>
          </a:p>
        </p:txBody>
      </p:sp>
      <p:sp>
        <p:nvSpPr>
          <p:cNvPr id="12" name="11 - TextBox"/>
          <p:cNvSpPr txBox="1"/>
          <p:nvPr/>
        </p:nvSpPr>
        <p:spPr>
          <a:xfrm>
            <a:off x="0" y="2762904"/>
            <a:ext cx="9072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Κενά στη βασική εκπαίδευση και κατάρτιση</a:t>
            </a:r>
          </a:p>
        </p:txBody>
      </p:sp>
      <p:sp>
        <p:nvSpPr>
          <p:cNvPr id="14" name="13 - TextBox"/>
          <p:cNvSpPr txBox="1"/>
          <p:nvPr/>
        </p:nvSpPr>
        <p:spPr>
          <a:xfrm>
            <a:off x="0" y="3262970"/>
            <a:ext cx="9072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Απουσία σύνδεσης θεωρίας-πράξης</a:t>
            </a:r>
          </a:p>
        </p:txBody>
      </p:sp>
      <p:sp>
        <p:nvSpPr>
          <p:cNvPr id="16" name="15 - TextBox"/>
          <p:cNvSpPr txBox="1"/>
          <p:nvPr/>
        </p:nvSpPr>
        <p:spPr>
          <a:xfrm>
            <a:off x="0" y="3903653"/>
            <a:ext cx="90725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>
                  <a:lumMod val="75000"/>
                </a:schemeClr>
              </a:buClr>
            </a:pPr>
            <a:r>
              <a:rPr lang="el-GR" sz="2800" i="1" dirty="0" smtClean="0">
                <a:solidFill>
                  <a:schemeClr val="accent3"/>
                </a:solidFill>
                <a:latin typeface="+mj-lt"/>
              </a:rPr>
              <a:t>Πότε και για ποιους λόγους οι εκπαιδευτικοί οδηγούνται σε αυτό που ονομάζουμε «αδιαφορία»;</a:t>
            </a:r>
          </a:p>
        </p:txBody>
      </p:sp>
      <p:sp>
        <p:nvSpPr>
          <p:cNvPr id="17" name="16 - TextBox"/>
          <p:cNvSpPr txBox="1"/>
          <p:nvPr/>
        </p:nvSpPr>
        <p:spPr>
          <a:xfrm>
            <a:off x="-32" y="4972963"/>
            <a:ext cx="9144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Πορεία της κοινωνικοποίησης (Νόβα-</a:t>
            </a:r>
            <a:r>
              <a:rPr lang="el-GR" sz="2800" dirty="0" err="1" smtClean="0">
                <a:solidFill>
                  <a:schemeClr val="accent3"/>
                </a:solidFill>
                <a:latin typeface="+mj-lt"/>
              </a:rPr>
              <a:t>Καλτσούν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η, 2010:319):</a:t>
            </a:r>
          </a:p>
        </p:txBody>
      </p:sp>
      <p:sp>
        <p:nvSpPr>
          <p:cNvPr id="18" name="17 - TextBox"/>
          <p:cNvSpPr txBox="1"/>
          <p:nvPr/>
        </p:nvSpPr>
        <p:spPr>
          <a:xfrm>
            <a:off x="-32" y="5473029"/>
            <a:ext cx="91440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Φάση της εξιδανίκευσης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Φάση της περιθωριοποίησης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Φάσης της προσαρμογής και της αφομοίωσης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1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928686"/>
          </a:xfrm>
        </p:spPr>
        <p:txBody>
          <a:bodyPr>
            <a:normAutofit/>
          </a:bodyPr>
          <a:lstStyle/>
          <a:p>
            <a:pPr algn="ctr"/>
            <a:r>
              <a:rPr lang="el-GR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ΕΚΠΑΙΔΕΥΤΙΚΟΣ</a:t>
            </a:r>
            <a:endParaRPr lang="el-GR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-32" y="1543939"/>
            <a:ext cx="91440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i="1" dirty="0" smtClean="0">
                <a:solidFill>
                  <a:schemeClr val="accent3"/>
                </a:solidFill>
                <a:latin typeface="+mj-lt"/>
              </a:rPr>
              <a:t>Επαγγελματική </a:t>
            </a:r>
            <a:r>
              <a:rPr lang="el-GR" sz="2800" i="1" dirty="0" smtClean="0">
                <a:solidFill>
                  <a:schemeClr val="accent3"/>
                </a:solidFill>
                <a:latin typeface="+mj-lt"/>
              </a:rPr>
              <a:t>εξουθένωση</a:t>
            </a:r>
            <a:r>
              <a:rPr lang="en-US" sz="2800" i="1" dirty="0" smtClean="0">
                <a:solidFill>
                  <a:schemeClr val="accent3"/>
                </a:solidFill>
                <a:latin typeface="+mj-lt"/>
              </a:rPr>
              <a:t> (</a:t>
            </a:r>
            <a:r>
              <a:rPr lang="el-GR" sz="2800" i="1" dirty="0" smtClean="0">
                <a:solidFill>
                  <a:schemeClr val="accent3"/>
                </a:solidFill>
                <a:latin typeface="+mj-lt"/>
              </a:rPr>
              <a:t>βλ.Νόβα-Καλτσούνη,2010/ Αργυροπούλου, 1999/ </a:t>
            </a:r>
            <a:r>
              <a:rPr lang="el-GR" sz="2800" i="1" dirty="0" err="1" smtClean="0">
                <a:solidFill>
                  <a:schemeClr val="accent3"/>
                </a:solidFill>
                <a:latin typeface="+mj-lt"/>
              </a:rPr>
              <a:t>Τσιακιρος</a:t>
            </a:r>
            <a:r>
              <a:rPr lang="el-GR" sz="2800" i="1" dirty="0" smtClean="0">
                <a:solidFill>
                  <a:schemeClr val="accent3"/>
                </a:solidFill>
                <a:latin typeface="+mj-lt"/>
              </a:rPr>
              <a:t> &amp; </a:t>
            </a:r>
            <a:r>
              <a:rPr lang="el-GR" sz="2800" i="1" dirty="0" err="1" smtClean="0">
                <a:solidFill>
                  <a:schemeClr val="accent3"/>
                </a:solidFill>
                <a:latin typeface="+mj-lt"/>
              </a:rPr>
              <a:t>Πασιαρδής</a:t>
            </a:r>
            <a:r>
              <a:rPr lang="el-GR" sz="2800" i="1" dirty="0" smtClean="0">
                <a:solidFill>
                  <a:schemeClr val="accent3"/>
                </a:solidFill>
                <a:latin typeface="+mj-lt"/>
              </a:rPr>
              <a:t>, 2002/ </a:t>
            </a:r>
            <a:r>
              <a:rPr lang="el-GR" sz="2800" i="1" dirty="0" err="1" smtClean="0">
                <a:solidFill>
                  <a:schemeClr val="accent3"/>
                </a:solidFill>
                <a:latin typeface="+mj-lt"/>
              </a:rPr>
              <a:t>Πασιαρδής</a:t>
            </a:r>
            <a:r>
              <a:rPr lang="el-GR" sz="2800" i="1" dirty="0" smtClean="0">
                <a:solidFill>
                  <a:schemeClr val="accent3"/>
                </a:solidFill>
                <a:latin typeface="+mj-lt"/>
              </a:rPr>
              <a:t> &amp; </a:t>
            </a:r>
            <a:r>
              <a:rPr lang="el-GR" sz="2800" i="1" dirty="0" err="1" smtClean="0">
                <a:solidFill>
                  <a:schemeClr val="accent3"/>
                </a:solidFill>
                <a:latin typeface="+mj-lt"/>
              </a:rPr>
              <a:t>Πασιαρδή</a:t>
            </a:r>
            <a:r>
              <a:rPr lang="el-GR" sz="2800" i="1" dirty="0" smtClean="0">
                <a:solidFill>
                  <a:schemeClr val="accent3"/>
                </a:solidFill>
                <a:latin typeface="+mj-lt"/>
              </a:rPr>
              <a:t>, </a:t>
            </a:r>
            <a:r>
              <a:rPr lang="el-GR" sz="2800" i="1" dirty="0" smtClean="0">
                <a:solidFill>
                  <a:schemeClr val="accent3"/>
                </a:solidFill>
                <a:latin typeface="+mj-lt"/>
              </a:rPr>
              <a:t>2000)</a:t>
            </a:r>
            <a:endParaRPr lang="el-GR" sz="2800" i="1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571472" y="2905780"/>
            <a:ext cx="8215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Περισσότερες 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αρμοδιότητες</a:t>
            </a:r>
          </a:p>
        </p:txBody>
      </p:sp>
      <p:sp>
        <p:nvSpPr>
          <p:cNvPr id="10" name="9 - Δεξιό βέλος"/>
          <p:cNvSpPr/>
          <p:nvPr/>
        </p:nvSpPr>
        <p:spPr>
          <a:xfrm>
            <a:off x="142844" y="3046315"/>
            <a:ext cx="428628" cy="363968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TextBox"/>
          <p:cNvSpPr txBox="1"/>
          <p:nvPr/>
        </p:nvSpPr>
        <p:spPr>
          <a:xfrm>
            <a:off x="642910" y="3405093"/>
            <a:ext cx="8358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Αυξανόμενη απειθαρχία</a:t>
            </a:r>
          </a:p>
        </p:txBody>
      </p:sp>
      <p:sp>
        <p:nvSpPr>
          <p:cNvPr id="12" name="11 - Δεξιό βέλος"/>
          <p:cNvSpPr/>
          <p:nvPr/>
        </p:nvSpPr>
        <p:spPr>
          <a:xfrm>
            <a:off x="142844" y="3500438"/>
            <a:ext cx="428628" cy="338556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TextBox"/>
          <p:cNvSpPr txBox="1"/>
          <p:nvPr/>
        </p:nvSpPr>
        <p:spPr>
          <a:xfrm>
            <a:off x="642910" y="3904406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Λιγότερη υποστήριξη από τους γονείς</a:t>
            </a:r>
          </a:p>
        </p:txBody>
      </p:sp>
      <p:sp>
        <p:nvSpPr>
          <p:cNvPr id="14" name="13 - Δεξιό βέλος"/>
          <p:cNvSpPr/>
          <p:nvPr/>
        </p:nvSpPr>
        <p:spPr>
          <a:xfrm>
            <a:off x="142876" y="4000504"/>
            <a:ext cx="428596" cy="36171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TextBox"/>
          <p:cNvSpPr txBox="1"/>
          <p:nvPr/>
        </p:nvSpPr>
        <p:spPr>
          <a:xfrm>
            <a:off x="642910" y="4403719"/>
            <a:ext cx="83582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Εγγενής απαίτηση του επαγγέλματος για συμπεριφορές αντιφατικές μεταξύ τους</a:t>
            </a:r>
          </a:p>
        </p:txBody>
      </p:sp>
      <p:sp>
        <p:nvSpPr>
          <p:cNvPr id="16" name="15 - Δεξιό βέλος"/>
          <p:cNvSpPr/>
          <p:nvPr/>
        </p:nvSpPr>
        <p:spPr>
          <a:xfrm>
            <a:off x="142844" y="4496050"/>
            <a:ext cx="428628" cy="36171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16 - TextBox"/>
          <p:cNvSpPr txBox="1"/>
          <p:nvPr/>
        </p:nvSpPr>
        <p:spPr>
          <a:xfrm>
            <a:off x="0" y="5473029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Κυριότερη αιτία εμφάνισης συμπτωμάτων εξουθένωσης τα προβλήματα στη διδασκαλία όπως η απειθαρχία, η έλλειψη ησυχίας, η υποχρέωση για αξιολόγηση κτλ.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928686"/>
          </a:xfrm>
        </p:spPr>
        <p:txBody>
          <a:bodyPr>
            <a:normAutofit/>
          </a:bodyPr>
          <a:lstStyle/>
          <a:p>
            <a:pPr algn="ctr"/>
            <a:r>
              <a:rPr lang="el-GR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ΕΚΠΑΙΔΕΥΤΙΚΟΣ</a:t>
            </a:r>
            <a:endParaRPr lang="el-GR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3"/>
          <p:cNvSpPr txBox="1"/>
          <p:nvPr/>
        </p:nvSpPr>
        <p:spPr>
          <a:xfrm>
            <a:off x="42890" y="1428736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u="sng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Γενικοί π</a:t>
            </a:r>
            <a:r>
              <a:rPr lang="el-GR" sz="2800" u="sng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αράγοντες </a:t>
            </a:r>
            <a:r>
              <a:rPr lang="el-GR" sz="2800" u="sng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που δυσχεραίνουν τη διδασκαλία:</a:t>
            </a:r>
            <a:endParaRPr lang="el-GR" sz="2800" u="sng" dirty="0">
              <a:solidFill>
                <a:schemeClr val="accent3"/>
              </a:solidFill>
              <a:latin typeface="+mj-lt"/>
              <a:cs typeface="Tahoma" pitchFamily="34" charset="0"/>
            </a:endParaRPr>
          </a:p>
        </p:txBody>
      </p:sp>
      <p:sp>
        <p:nvSpPr>
          <p:cNvPr id="13" name="TextBox 4"/>
          <p:cNvSpPr txBox="1"/>
          <p:nvPr/>
        </p:nvSpPr>
        <p:spPr>
          <a:xfrm>
            <a:off x="42890" y="2071678"/>
            <a:ext cx="9101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l-GR" sz="28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Πολλοί καθηγητές και λίγες ώρες σε κάθε τμήμα </a:t>
            </a:r>
            <a:endParaRPr lang="el-GR" sz="2800" dirty="0">
              <a:solidFill>
                <a:schemeClr val="accent3"/>
              </a:solidFill>
              <a:latin typeface="+mj-lt"/>
              <a:cs typeface="Tahoma" pitchFamily="34" charset="0"/>
            </a:endParaRPr>
          </a:p>
        </p:txBody>
      </p:sp>
      <p:sp>
        <p:nvSpPr>
          <p:cNvPr id="15" name="TextBox 5"/>
          <p:cNvSpPr txBox="1"/>
          <p:nvPr/>
        </p:nvSpPr>
        <p:spPr>
          <a:xfrm>
            <a:off x="42890" y="2671305"/>
            <a:ext cx="91011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 startAt="2"/>
            </a:pPr>
            <a:r>
              <a:rPr lang="el-GR" sz="28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Μαθητές πιο αυτόνομοι και λιγότερο εντυπωσιασμένοι από τις σχολικές γνώσεις</a:t>
            </a:r>
            <a:endParaRPr lang="el-GR" sz="2800" dirty="0">
              <a:solidFill>
                <a:schemeClr val="accent3"/>
              </a:solidFill>
              <a:latin typeface="+mj-lt"/>
              <a:cs typeface="Tahoma" pitchFamily="34" charset="0"/>
            </a:endParaRPr>
          </a:p>
        </p:txBody>
      </p:sp>
      <p:sp>
        <p:nvSpPr>
          <p:cNvPr id="19" name="TextBox 2"/>
          <p:cNvSpPr txBox="1"/>
          <p:nvPr/>
        </p:nvSpPr>
        <p:spPr>
          <a:xfrm>
            <a:off x="0" y="370181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 startAt="3"/>
            </a:pPr>
            <a:r>
              <a:rPr lang="el-GR" sz="28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Η κουλτούρα της εφηβείας</a:t>
            </a:r>
            <a:endParaRPr lang="el-GR" sz="2800" dirty="0">
              <a:solidFill>
                <a:schemeClr val="accent3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0" name="TextBox 3"/>
          <p:cNvSpPr txBox="1"/>
          <p:nvPr/>
        </p:nvSpPr>
        <p:spPr>
          <a:xfrm>
            <a:off x="-32" y="4301446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 startAt="4"/>
            </a:pPr>
            <a:r>
              <a:rPr lang="el-GR" sz="28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Η αναποτελεσματικότητα των ποινών</a:t>
            </a:r>
            <a:endParaRPr lang="el-GR" sz="2800" dirty="0">
              <a:solidFill>
                <a:schemeClr val="accent3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1" name="TextBox 4"/>
          <p:cNvSpPr txBox="1"/>
          <p:nvPr/>
        </p:nvSpPr>
        <p:spPr>
          <a:xfrm>
            <a:off x="0" y="4901073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 startAt="5"/>
            </a:pPr>
            <a:r>
              <a:rPr lang="el-GR" sz="28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Ανομοιογενής μαθητικός πληθυσμός</a:t>
            </a:r>
            <a:endParaRPr lang="el-GR" sz="2800" dirty="0">
              <a:solidFill>
                <a:schemeClr val="accent3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2" name="TextBox 5"/>
          <p:cNvSpPr txBox="1"/>
          <p:nvPr/>
        </p:nvSpPr>
        <p:spPr>
          <a:xfrm>
            <a:off x="-32" y="5500702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bg1">
                  <a:lumMod val="75000"/>
                </a:schemeClr>
              </a:buClr>
              <a:buFont typeface="+mj-lt"/>
              <a:buAutoNum type="arabicPeriod" startAt="6"/>
            </a:pPr>
            <a:r>
              <a:rPr lang="el-GR" sz="28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Η έλλειψη ενδιαφέροντος των μαθητών</a:t>
            </a:r>
            <a:endParaRPr lang="el-GR" sz="2800" dirty="0">
              <a:solidFill>
                <a:schemeClr val="accent3"/>
              </a:solidFill>
              <a:latin typeface="+mj-lt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0" y="147702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i="1" dirty="0" smtClean="0">
                <a:solidFill>
                  <a:schemeClr val="accent3"/>
                </a:solidFill>
                <a:latin typeface="+mj-lt"/>
              </a:rPr>
              <a:t>Βιβλιογραφία μαθήματος:</a:t>
            </a:r>
            <a:endParaRPr lang="el-GR" sz="2800" i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3" name="1 - Τίτλος"/>
          <p:cNvSpPr txBox="1">
            <a:spLocks/>
          </p:cNvSpPr>
          <p:nvPr/>
        </p:nvSpPr>
        <p:spPr>
          <a:xfrm>
            <a:off x="0" y="571480"/>
            <a:ext cx="9144000" cy="92868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Ο ΕΚΠΑΙΔΕΥΤΙΚΟΣ</a:t>
            </a:r>
            <a:endParaRPr kumimoji="0" lang="el-GR" sz="50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0" y="2000240"/>
            <a:ext cx="900112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200" i="1" dirty="0" smtClean="0">
                <a:solidFill>
                  <a:schemeClr val="accent3"/>
                </a:solidFill>
                <a:latin typeface="+mj-lt"/>
              </a:rPr>
              <a:t>Αργυροπούλου, Κ., Επαγγελματικό άγχος στους δασκάλους, Σύγχρονη Εκπαίδευση, τ. 106, Μάιος, 1999</a:t>
            </a:r>
          </a:p>
          <a:p>
            <a:pPr algn="just">
              <a:buClr>
                <a:schemeClr val="bg1">
                  <a:lumMod val="75000"/>
                </a:schemeClr>
              </a:buClr>
            </a:pPr>
            <a:r>
              <a:rPr lang="fr-FR" sz="2200" i="1" dirty="0" err="1" smtClean="0">
                <a:solidFill>
                  <a:schemeClr val="accent3"/>
                </a:solidFill>
                <a:latin typeface="+mj-lt"/>
              </a:rPr>
              <a:t>Dubet</a:t>
            </a:r>
            <a:r>
              <a:rPr lang="fr-FR" sz="2200" i="1" dirty="0" smtClean="0">
                <a:solidFill>
                  <a:schemeClr val="accent3"/>
                </a:solidFill>
                <a:latin typeface="+mj-lt"/>
              </a:rPr>
              <a:t>, F. 2002. Le déclin de l’institution. Paris: Seuil</a:t>
            </a:r>
            <a:endParaRPr lang="el-GR" sz="2200" i="1" dirty="0" smtClean="0">
              <a:solidFill>
                <a:schemeClr val="accent3"/>
              </a:solidFill>
              <a:latin typeface="+mj-lt"/>
            </a:endParaRPr>
          </a:p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200" i="1" dirty="0" smtClean="0">
                <a:solidFill>
                  <a:schemeClr val="accent3"/>
                </a:solidFill>
                <a:latin typeface="+mj-lt"/>
              </a:rPr>
              <a:t>Νόβα-</a:t>
            </a:r>
            <a:r>
              <a:rPr lang="el-GR" sz="2200" i="1" dirty="0" err="1" smtClean="0">
                <a:solidFill>
                  <a:schemeClr val="accent3"/>
                </a:solidFill>
                <a:latin typeface="+mj-lt"/>
              </a:rPr>
              <a:t>Καλτσούνη</a:t>
            </a:r>
            <a:r>
              <a:rPr lang="el-GR" sz="2200" i="1" dirty="0" smtClean="0">
                <a:solidFill>
                  <a:schemeClr val="accent3"/>
                </a:solidFill>
                <a:latin typeface="+mj-lt"/>
              </a:rPr>
              <a:t>, Χ. 2010. Κοινωνιολογία της Εκπαίδευσης. Αθήνα: </a:t>
            </a:r>
            <a:r>
              <a:rPr lang="en-US" sz="2200" i="1" dirty="0" smtClean="0">
                <a:solidFill>
                  <a:schemeClr val="accent3"/>
                </a:solidFill>
                <a:latin typeface="+mj-lt"/>
              </a:rPr>
              <a:t>Gutenberg</a:t>
            </a:r>
            <a:endParaRPr lang="el-GR" sz="2200" i="1" dirty="0" smtClean="0">
              <a:solidFill>
                <a:schemeClr val="accent3"/>
              </a:solidFill>
              <a:latin typeface="+mj-lt"/>
            </a:endParaRPr>
          </a:p>
          <a:p>
            <a:pPr algn="just">
              <a:buClr>
                <a:schemeClr val="bg1">
                  <a:lumMod val="75000"/>
                </a:schemeClr>
              </a:buClr>
            </a:pPr>
            <a:r>
              <a:rPr lang="en-US" sz="2200" i="1" dirty="0" err="1" smtClean="0">
                <a:solidFill>
                  <a:schemeClr val="accent3"/>
                </a:solidFill>
                <a:latin typeface="+mj-lt"/>
              </a:rPr>
              <a:t>Papakonstantinou</a:t>
            </a:r>
            <a:r>
              <a:rPr lang="en-US" sz="2200" i="1" dirty="0" smtClean="0">
                <a:solidFill>
                  <a:schemeClr val="accent3"/>
                </a:solidFill>
                <a:latin typeface="+mj-lt"/>
              </a:rPr>
              <a:t>, A.A. 2013. Les parents et l</a:t>
            </a:r>
            <a:r>
              <a:rPr lang="fr-FR" sz="2200" i="1" dirty="0" smtClean="0">
                <a:solidFill>
                  <a:schemeClr val="accent3"/>
                </a:solidFill>
                <a:latin typeface="+mj-lt"/>
              </a:rPr>
              <a:t>’école. Etude contrastive des rapports dans un contexte d’hétérogénéité culturelle. Bruxelles: Peter Lang</a:t>
            </a:r>
          </a:p>
          <a:p>
            <a:pPr lvl="0" algn="just">
              <a:buClr>
                <a:schemeClr val="bg1">
                  <a:lumMod val="75000"/>
                </a:schemeClr>
              </a:buClr>
            </a:pPr>
            <a:r>
              <a:rPr lang="el-GR" sz="2200" i="1" dirty="0" err="1" smtClean="0">
                <a:solidFill>
                  <a:schemeClr val="accent3"/>
                </a:solidFill>
                <a:latin typeface="+mj-lt"/>
              </a:rPr>
              <a:t>Πασιαρδής</a:t>
            </a:r>
            <a:r>
              <a:rPr lang="el-GR" sz="2200" i="1" dirty="0" smtClean="0">
                <a:solidFill>
                  <a:schemeClr val="accent3"/>
                </a:solidFill>
                <a:latin typeface="+mj-lt"/>
              </a:rPr>
              <a:t>, </a:t>
            </a:r>
            <a:r>
              <a:rPr lang="el-GR" sz="2200" i="1" dirty="0" smtClean="0">
                <a:solidFill>
                  <a:schemeClr val="accent3"/>
                </a:solidFill>
                <a:latin typeface="+mj-lt"/>
              </a:rPr>
              <a:t>Π. &amp; </a:t>
            </a:r>
            <a:r>
              <a:rPr lang="el-GR" sz="2200" i="1" dirty="0" err="1" smtClean="0">
                <a:solidFill>
                  <a:schemeClr val="accent3"/>
                </a:solidFill>
                <a:latin typeface="+mj-lt"/>
              </a:rPr>
              <a:t>Πασιαρδή</a:t>
            </a:r>
            <a:r>
              <a:rPr lang="el-GR" sz="2200" i="1" dirty="0" smtClean="0">
                <a:solidFill>
                  <a:schemeClr val="accent3"/>
                </a:solidFill>
                <a:latin typeface="+mj-lt"/>
              </a:rPr>
              <a:t>, </a:t>
            </a:r>
            <a:r>
              <a:rPr lang="el-GR" sz="2200" i="1" dirty="0" smtClean="0">
                <a:solidFill>
                  <a:schemeClr val="accent3"/>
                </a:solidFill>
                <a:latin typeface="+mj-lt"/>
              </a:rPr>
              <a:t>Γ.  </a:t>
            </a:r>
            <a:r>
              <a:rPr lang="el-GR" sz="2200" i="1" dirty="0" smtClean="0">
                <a:solidFill>
                  <a:schemeClr val="accent3"/>
                </a:solidFill>
                <a:latin typeface="+mj-lt"/>
              </a:rPr>
              <a:t>2000. </a:t>
            </a:r>
            <a:r>
              <a:rPr lang="el-GR" sz="2200" i="1" dirty="0" smtClean="0">
                <a:solidFill>
                  <a:schemeClr val="accent3"/>
                </a:solidFill>
                <a:latin typeface="+mj-lt"/>
              </a:rPr>
              <a:t>Αποτελεσματικά σχολεία</a:t>
            </a:r>
            <a:r>
              <a:rPr lang="el-GR" sz="2200" i="1" dirty="0" smtClean="0">
                <a:solidFill>
                  <a:schemeClr val="accent3"/>
                </a:solidFill>
                <a:latin typeface="+mj-lt"/>
              </a:rPr>
              <a:t>: πραγματικότητα </a:t>
            </a:r>
            <a:r>
              <a:rPr lang="el-GR" sz="2200" i="1" dirty="0" smtClean="0">
                <a:solidFill>
                  <a:schemeClr val="accent3"/>
                </a:solidFill>
                <a:latin typeface="+mj-lt"/>
              </a:rPr>
              <a:t>ή ουτοπία; Αθήνα: </a:t>
            </a:r>
            <a:r>
              <a:rPr lang="el-GR" sz="2200" i="1" dirty="0" err="1" smtClean="0">
                <a:solidFill>
                  <a:schemeClr val="accent3"/>
                </a:solidFill>
                <a:latin typeface="+mj-lt"/>
              </a:rPr>
              <a:t>Τυπώθητω</a:t>
            </a:r>
            <a:r>
              <a:rPr lang="el-GR" sz="2200" i="1" dirty="0" smtClean="0">
                <a:solidFill>
                  <a:schemeClr val="accent3"/>
                </a:solidFill>
                <a:latin typeface="+mj-lt"/>
              </a:rPr>
              <a:t>/</a:t>
            </a:r>
            <a:r>
              <a:rPr lang="el-GR" sz="2200" i="1" dirty="0" err="1" smtClean="0">
                <a:solidFill>
                  <a:schemeClr val="accent3"/>
                </a:solidFill>
                <a:latin typeface="+mj-lt"/>
              </a:rPr>
              <a:t>Δαρδάνος</a:t>
            </a:r>
            <a:endParaRPr lang="el-GR" sz="2200" i="1" dirty="0" smtClean="0">
              <a:solidFill>
                <a:schemeClr val="accent3"/>
              </a:solidFill>
              <a:latin typeface="+mj-lt"/>
            </a:endParaRPr>
          </a:p>
          <a:p>
            <a:pPr algn="just">
              <a:buClr>
                <a:schemeClr val="bg1">
                  <a:lumMod val="75000"/>
                </a:schemeClr>
              </a:buClr>
            </a:pPr>
            <a:r>
              <a:rPr lang="fr-FR" sz="2200" i="1" dirty="0" smtClean="0">
                <a:solidFill>
                  <a:schemeClr val="accent3"/>
                </a:solidFill>
                <a:latin typeface="+mj-lt"/>
              </a:rPr>
              <a:t>Touraine</a:t>
            </a:r>
            <a:r>
              <a:rPr lang="fr-FR" sz="2200" i="1" dirty="0" smtClean="0">
                <a:solidFill>
                  <a:schemeClr val="accent3"/>
                </a:solidFill>
                <a:latin typeface="+mj-lt"/>
              </a:rPr>
              <a:t>, A. 1997. Pourrons-nous vivre ensemble? Egaux et différents. Paris: </a:t>
            </a:r>
            <a:r>
              <a:rPr lang="fr-FR" sz="2200" i="1" dirty="0" smtClean="0">
                <a:solidFill>
                  <a:schemeClr val="accent3"/>
                </a:solidFill>
                <a:latin typeface="+mj-lt"/>
              </a:rPr>
              <a:t>Fayard</a:t>
            </a:r>
            <a:endParaRPr lang="el-GR" sz="2200" i="1" dirty="0" smtClean="0">
              <a:solidFill>
                <a:schemeClr val="accent3"/>
              </a:solidFill>
              <a:latin typeface="+mj-lt"/>
            </a:endParaRPr>
          </a:p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200" i="1" dirty="0" err="1" smtClean="0">
                <a:solidFill>
                  <a:schemeClr val="accent3"/>
                </a:solidFill>
                <a:latin typeface="+mj-lt"/>
              </a:rPr>
              <a:t>Τσιάκκιρος</a:t>
            </a:r>
            <a:r>
              <a:rPr lang="el-GR" sz="2200" i="1" dirty="0" smtClean="0">
                <a:solidFill>
                  <a:schemeClr val="accent3"/>
                </a:solidFill>
                <a:latin typeface="+mj-lt"/>
              </a:rPr>
              <a:t>, Α &amp; </a:t>
            </a:r>
            <a:r>
              <a:rPr lang="el-GR" sz="2200" i="1" dirty="0" err="1" smtClean="0">
                <a:solidFill>
                  <a:schemeClr val="accent3"/>
                </a:solidFill>
                <a:latin typeface="+mj-lt"/>
              </a:rPr>
              <a:t>Πασιαρδής</a:t>
            </a:r>
            <a:r>
              <a:rPr lang="el-GR" sz="2200" i="1" dirty="0" smtClean="0">
                <a:solidFill>
                  <a:schemeClr val="accent3"/>
                </a:solidFill>
                <a:latin typeface="+mj-lt"/>
              </a:rPr>
              <a:t>, Π. Επαγγελματικό άγχος εκπαιδευτικών και διευθυντών σχολείων: μια ποιοτική προσέγγιση, Παιδαγωγική επιθεώρηση, 33/2002</a:t>
            </a:r>
          </a:p>
          <a:p>
            <a:pPr algn="just">
              <a:buClr>
                <a:schemeClr val="bg1">
                  <a:lumMod val="75000"/>
                </a:schemeClr>
              </a:buClr>
            </a:pPr>
            <a:endParaRPr lang="en-US" sz="2200" i="1" dirty="0" smtClean="0">
              <a:solidFill>
                <a:schemeClr val="accent3"/>
              </a:solidFill>
              <a:latin typeface="+mj-lt"/>
            </a:endParaRPr>
          </a:p>
          <a:p>
            <a:pPr algn="just">
              <a:buClr>
                <a:schemeClr val="bg1">
                  <a:lumMod val="75000"/>
                </a:schemeClr>
              </a:buClr>
            </a:pPr>
            <a:endParaRPr lang="el-GR" sz="2400" i="1" dirty="0" smtClean="0">
              <a:solidFill>
                <a:schemeClr val="accent3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9983</TotalTime>
  <Words>551</Words>
  <Application>Microsoft Office PowerPoint</Application>
  <PresentationFormat>Προβολή στην οθόνη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Ροή</vt:lpstr>
      <vt:lpstr>ΚΟΙΝΩΝΙΟΛΟΓΙΑ ΤΗΣ ΕΚΠΑΙΔΕΥΣΗΣ</vt:lpstr>
      <vt:lpstr>Ο ΕΚΠΑΙΔΕΥΤΙΚΟΣ</vt:lpstr>
      <vt:lpstr>Ο ΕΚΠΑΙΔΕΥΤΙΚΟΣ</vt:lpstr>
      <vt:lpstr>Ο ΕΚΠΑΙΔΕΥΤΙΚΟΣ</vt:lpstr>
      <vt:lpstr>Ο ΕΚΠΑΙΔΕΥΤΙΚΟΣ</vt:lpstr>
      <vt:lpstr>Ο ΕΚΠΑΙΔΕΥΤΙΚΟΣ</vt:lpstr>
      <vt:lpstr>Ο ΕΚΠΑΙΔΕΥΤΙΚΟΣ</vt:lpstr>
      <vt:lpstr>Ο ΕΚΠΑΙΔΕΥΤΙΚΟΣ</vt:lpstr>
      <vt:lpstr>Διαφάνεια 9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ΚΟΙΝΩΝΙΟΛΟΓΙΑ ΤΗΣ ΕΚΠΑΙΔΕΥΣΗΣ</dc:title>
  <dc:creator>Valued Acer Customer</dc:creator>
  <cp:lastModifiedBy>Valued Acer Customer</cp:lastModifiedBy>
  <cp:revision>89</cp:revision>
  <dcterms:created xsi:type="dcterms:W3CDTF">2015-10-08T14:21:20Z</dcterms:created>
  <dcterms:modified xsi:type="dcterms:W3CDTF">2015-12-06T08:21:45Z</dcterms:modified>
</cp:coreProperties>
</file>