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8" r:id="rId1"/>
  </p:sldMasterIdLst>
  <p:notesMasterIdLst>
    <p:notesMasterId r:id="rId45"/>
  </p:notesMasterIdLst>
  <p:sldIdLst>
    <p:sldId id="517" r:id="rId2"/>
    <p:sldId id="458" r:id="rId3"/>
    <p:sldId id="533" r:id="rId4"/>
    <p:sldId id="468" r:id="rId5"/>
    <p:sldId id="535" r:id="rId6"/>
    <p:sldId id="541" r:id="rId7"/>
    <p:sldId id="428" r:id="rId8"/>
    <p:sldId id="446" r:id="rId9"/>
    <p:sldId id="374" r:id="rId10"/>
    <p:sldId id="479" r:id="rId11"/>
    <p:sldId id="475" r:id="rId12"/>
    <p:sldId id="277" r:id="rId13"/>
    <p:sldId id="365" r:id="rId14"/>
    <p:sldId id="373" r:id="rId15"/>
    <p:sldId id="477" r:id="rId16"/>
    <p:sldId id="536" r:id="rId17"/>
    <p:sldId id="375" r:id="rId18"/>
    <p:sldId id="279" r:id="rId19"/>
    <p:sldId id="508" r:id="rId20"/>
    <p:sldId id="516" r:id="rId21"/>
    <p:sldId id="506" r:id="rId22"/>
    <p:sldId id="507" r:id="rId23"/>
    <p:sldId id="282" r:id="rId24"/>
    <p:sldId id="283" r:id="rId25"/>
    <p:sldId id="284" r:id="rId26"/>
    <p:sldId id="329" r:id="rId27"/>
    <p:sldId id="328" r:id="rId28"/>
    <p:sldId id="297" r:id="rId29"/>
    <p:sldId id="298" r:id="rId30"/>
    <p:sldId id="539" r:id="rId31"/>
    <p:sldId id="300" r:id="rId32"/>
    <p:sldId id="405" r:id="rId33"/>
    <p:sldId id="484" r:id="rId34"/>
    <p:sldId id="537" r:id="rId35"/>
    <p:sldId id="289" r:id="rId36"/>
    <p:sldId id="348" r:id="rId37"/>
    <p:sldId id="410" r:id="rId38"/>
    <p:sldId id="490" r:id="rId39"/>
    <p:sldId id="491" r:id="rId40"/>
    <p:sldId id="488" r:id="rId41"/>
    <p:sldId id="492" r:id="rId42"/>
    <p:sldId id="493" r:id="rId43"/>
    <p:sldId id="494" r:id="rId44"/>
  </p:sldIdLst>
  <p:sldSz cx="9144000" cy="6858000" type="screen4x3"/>
  <p:notesSz cx="6889750" cy="100187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059" autoAdjust="0"/>
    <p:restoredTop sz="85031" autoAdjust="0"/>
  </p:normalViewPr>
  <p:slideViewPr>
    <p:cSldViewPr>
      <p:cViewPr varScale="1">
        <p:scale>
          <a:sx n="90" d="100"/>
          <a:sy n="90" d="100"/>
        </p:scale>
        <p:origin x="810" y="108"/>
      </p:cViewPr>
      <p:guideLst>
        <p:guide orient="horz" pos="2160"/>
        <p:guide pos="2880"/>
      </p:guideLst>
    </p:cSldViewPr>
  </p:slideViewPr>
  <p:outlineViewPr>
    <p:cViewPr>
      <p:scale>
        <a:sx n="33" d="100"/>
        <a:sy n="33" d="100"/>
      </p:scale>
      <p:origin x="0" y="108"/>
    </p:cViewPr>
  </p:outlineViewPr>
  <p:notesTextViewPr>
    <p:cViewPr>
      <p:scale>
        <a:sx n="100" d="100"/>
        <a:sy n="100" d="100"/>
      </p:scale>
      <p:origin x="0" y="0"/>
    </p:cViewPr>
  </p:notesTextViewPr>
  <p:sorterViewPr>
    <p:cViewPr>
      <p:scale>
        <a:sx n="66" d="100"/>
        <a:sy n="66" d="100"/>
      </p:scale>
      <p:origin x="0" y="532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0936"/>
          </a:xfrm>
          <a:prstGeom prst="rect">
            <a:avLst/>
          </a:prstGeom>
        </p:spPr>
        <p:txBody>
          <a:bodyPr vert="horz" lIns="96616" tIns="48308" rIns="96616" bIns="48308" rtlCol="0"/>
          <a:lstStyle>
            <a:lvl1pPr algn="l">
              <a:defRPr sz="1300">
                <a:latin typeface="Arial" charset="0"/>
                <a:cs typeface="+mn-cs"/>
              </a:defRPr>
            </a:lvl1pPr>
          </a:lstStyle>
          <a:p>
            <a:pPr>
              <a:defRPr/>
            </a:pPr>
            <a:endParaRPr lang="el-GR"/>
          </a:p>
        </p:txBody>
      </p:sp>
      <p:sp>
        <p:nvSpPr>
          <p:cNvPr id="3" name="Date Placeholder 2"/>
          <p:cNvSpPr>
            <a:spLocks noGrp="1"/>
          </p:cNvSpPr>
          <p:nvPr>
            <p:ph type="dt" idx="1"/>
          </p:nvPr>
        </p:nvSpPr>
        <p:spPr>
          <a:xfrm>
            <a:off x="3902597" y="0"/>
            <a:ext cx="2985558" cy="500936"/>
          </a:xfrm>
          <a:prstGeom prst="rect">
            <a:avLst/>
          </a:prstGeom>
        </p:spPr>
        <p:txBody>
          <a:bodyPr vert="horz" lIns="96616" tIns="48308" rIns="96616" bIns="48308" rtlCol="0"/>
          <a:lstStyle>
            <a:lvl1pPr algn="r">
              <a:defRPr sz="1300">
                <a:latin typeface="Arial" charset="0"/>
                <a:cs typeface="+mn-cs"/>
              </a:defRPr>
            </a:lvl1pPr>
          </a:lstStyle>
          <a:p>
            <a:pPr>
              <a:defRPr/>
            </a:pPr>
            <a:fld id="{F12CBA56-A974-49F5-B2A6-BCF9044DFEE0}" type="datetimeFigureOut">
              <a:rPr lang="el-GR"/>
              <a:pPr>
                <a:defRPr/>
              </a:pPr>
              <a:t>11/10/2023</a:t>
            </a:fld>
            <a:endParaRPr lang="el-GR"/>
          </a:p>
        </p:txBody>
      </p:sp>
      <p:sp>
        <p:nvSpPr>
          <p:cNvPr id="4" name="Slide Image Placeholder 3"/>
          <p:cNvSpPr>
            <a:spLocks noGrp="1" noRot="1" noChangeAspect="1"/>
          </p:cNvSpPr>
          <p:nvPr>
            <p:ph type="sldImg" idx="2"/>
          </p:nvPr>
        </p:nvSpPr>
        <p:spPr>
          <a:xfrm>
            <a:off x="939800" y="750888"/>
            <a:ext cx="5010150" cy="3757612"/>
          </a:xfrm>
          <a:prstGeom prst="rect">
            <a:avLst/>
          </a:prstGeom>
          <a:noFill/>
          <a:ln w="12700">
            <a:solidFill>
              <a:prstClr val="black"/>
            </a:solidFill>
          </a:ln>
        </p:spPr>
        <p:txBody>
          <a:bodyPr vert="horz" lIns="96616" tIns="48308" rIns="96616" bIns="48308" rtlCol="0" anchor="ctr"/>
          <a:lstStyle/>
          <a:p>
            <a:pPr lvl="0"/>
            <a:endParaRPr lang="el-GR" noProof="0"/>
          </a:p>
        </p:txBody>
      </p:sp>
      <p:sp>
        <p:nvSpPr>
          <p:cNvPr id="5" name="Notes Placeholder 4"/>
          <p:cNvSpPr>
            <a:spLocks noGrp="1"/>
          </p:cNvSpPr>
          <p:nvPr>
            <p:ph type="body" sz="quarter" idx="3"/>
          </p:nvPr>
        </p:nvSpPr>
        <p:spPr>
          <a:xfrm>
            <a:off x="688975" y="4758889"/>
            <a:ext cx="5511800" cy="4508421"/>
          </a:xfrm>
          <a:prstGeom prst="rect">
            <a:avLst/>
          </a:prstGeom>
        </p:spPr>
        <p:txBody>
          <a:bodyPr vert="horz" lIns="96616" tIns="48308" rIns="96616" bIns="48308"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l-GR" noProof="0"/>
          </a:p>
        </p:txBody>
      </p:sp>
      <p:sp>
        <p:nvSpPr>
          <p:cNvPr id="6" name="Footer Placeholder 5"/>
          <p:cNvSpPr>
            <a:spLocks noGrp="1"/>
          </p:cNvSpPr>
          <p:nvPr>
            <p:ph type="ftr" sz="quarter" idx="4"/>
          </p:nvPr>
        </p:nvSpPr>
        <p:spPr>
          <a:xfrm>
            <a:off x="0" y="9516038"/>
            <a:ext cx="2985558" cy="500936"/>
          </a:xfrm>
          <a:prstGeom prst="rect">
            <a:avLst/>
          </a:prstGeom>
        </p:spPr>
        <p:txBody>
          <a:bodyPr vert="horz" lIns="96616" tIns="48308" rIns="96616" bIns="48308" rtlCol="0" anchor="b"/>
          <a:lstStyle>
            <a:lvl1pPr algn="l">
              <a:defRPr sz="1300">
                <a:latin typeface="Arial" charset="0"/>
                <a:cs typeface="+mn-cs"/>
              </a:defRPr>
            </a:lvl1pPr>
          </a:lstStyle>
          <a:p>
            <a:pPr>
              <a:defRPr/>
            </a:pPr>
            <a:endParaRPr lang="el-GR"/>
          </a:p>
        </p:txBody>
      </p:sp>
      <p:sp>
        <p:nvSpPr>
          <p:cNvPr id="7" name="Slide Number Placeholder 6"/>
          <p:cNvSpPr>
            <a:spLocks noGrp="1"/>
          </p:cNvSpPr>
          <p:nvPr>
            <p:ph type="sldNum" sz="quarter" idx="5"/>
          </p:nvPr>
        </p:nvSpPr>
        <p:spPr>
          <a:xfrm>
            <a:off x="3902597" y="9516038"/>
            <a:ext cx="2985558" cy="500936"/>
          </a:xfrm>
          <a:prstGeom prst="rect">
            <a:avLst/>
          </a:prstGeom>
        </p:spPr>
        <p:txBody>
          <a:bodyPr vert="horz" lIns="96616" tIns="48308" rIns="96616" bIns="48308" rtlCol="0" anchor="b"/>
          <a:lstStyle>
            <a:lvl1pPr algn="r">
              <a:defRPr sz="1300">
                <a:latin typeface="Arial" charset="0"/>
                <a:cs typeface="+mn-cs"/>
              </a:defRPr>
            </a:lvl1pPr>
          </a:lstStyle>
          <a:p>
            <a:pPr>
              <a:defRPr/>
            </a:pPr>
            <a:fld id="{42A38314-94B7-42C3-A2DD-450EC8DF7210}" type="slidenum">
              <a:rPr lang="el-GR"/>
              <a:pPr>
                <a:defRPr/>
              </a:pPr>
              <a:t>‹#›</a:t>
            </a:fld>
            <a:endParaRPr lang="el-G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2A38314-94B7-42C3-A2DD-450EC8DF7210}" type="slidenum">
              <a:rPr lang="el-GR" smtClean="0"/>
              <a:pPr>
                <a:defRPr/>
              </a:pPr>
              <a:t>1</a:t>
            </a:fld>
            <a:endParaRPr lang="el-GR"/>
          </a:p>
        </p:txBody>
      </p:sp>
    </p:spTree>
    <p:extLst>
      <p:ext uri="{BB962C8B-B14F-4D97-AF65-F5344CB8AC3E}">
        <p14:creationId xmlns:p14="http://schemas.microsoft.com/office/powerpoint/2010/main" val="4135025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p:spPr>
      </p:sp>
      <p:sp>
        <p:nvSpPr>
          <p:cNvPr id="158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l-GR" sz="1200" b="1"/>
              <a:t>*Σύμφωνα </a:t>
            </a:r>
            <a:r>
              <a:rPr lang="el-GR" sz="1200" b="1" dirty="0"/>
              <a:t>με τον Φιλόσοφο της Επιστήμης </a:t>
            </a:r>
            <a:r>
              <a:rPr lang="en-US" sz="1200" b="1" dirty="0"/>
              <a:t>Ernst Mayr </a:t>
            </a:r>
            <a:r>
              <a:rPr lang="el-GR" sz="1200" b="1" dirty="0"/>
              <a:t>η Βιολογία μπορεί να θεωρείται και ως Ανθρωπιστική Επιστήμη διότι χρησιμοποιεί ως σημαντικό εργαλείο της: (Α) Την Κοινωνιολογία, (Β) την Φιλοσοφία, (Γ) την Ιστορία, (Δ) την Ψυχολογία, (Ε) Τίποτε από αυτά. </a:t>
            </a:r>
            <a:endParaRPr lang="el-GR" dirty="0"/>
          </a:p>
        </p:txBody>
      </p:sp>
      <p:sp>
        <p:nvSpPr>
          <p:cNvPr id="1126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9A5B596-D506-48C3-8096-7B6A2023E944}" type="slidenum">
              <a:rPr lang="el-GR" smtClean="0">
                <a:latin typeface="Arial" pitchFamily="34" charset="0"/>
              </a:rPr>
              <a:pPr>
                <a:defRPr/>
              </a:pPr>
              <a:t>12</a:t>
            </a:fld>
            <a:endParaRPr lang="el-GR">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p:spPr>
      </p:sp>
      <p:sp>
        <p:nvSpPr>
          <p:cNvPr id="1597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1136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B57A7759-7C3C-41EE-A1CE-D61F28E73F1A}" type="slidenum">
              <a:rPr lang="el-GR" smtClean="0">
                <a:latin typeface="Arial" pitchFamily="34" charset="0"/>
              </a:rPr>
              <a:pPr>
                <a:defRPr/>
              </a:pPr>
              <a:t>13</a:t>
            </a:fld>
            <a:endParaRPr lang="el-GR">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p:spPr>
      </p:sp>
      <p:sp>
        <p:nvSpPr>
          <p:cNvPr id="160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160772" name="Slide Number Placeholder 3"/>
          <p:cNvSpPr txBox="1">
            <a:spLocks noGrp="1"/>
          </p:cNvSpPr>
          <p:nvPr/>
        </p:nvSpPr>
        <p:spPr bwMode="auto">
          <a:xfrm>
            <a:off x="3902597" y="9516038"/>
            <a:ext cx="2985558" cy="500936"/>
          </a:xfrm>
          <a:prstGeom prst="rect">
            <a:avLst/>
          </a:prstGeom>
          <a:noFill/>
          <a:ln w="9525">
            <a:noFill/>
            <a:miter lim="800000"/>
            <a:headEnd/>
            <a:tailEnd/>
          </a:ln>
        </p:spPr>
        <p:txBody>
          <a:bodyPr lIns="96616" tIns="48308" rIns="96616" bIns="48308" anchor="b"/>
          <a:lstStyle/>
          <a:p>
            <a:pPr algn="r"/>
            <a:fld id="{8F6FC609-1088-4FBF-B8FD-E0E7F5E2F0C9}" type="slidenum">
              <a:rPr lang="el-GR" sz="1300"/>
              <a:pPr algn="r"/>
              <a:t>14</a:t>
            </a:fld>
            <a:endParaRPr lang="el-GR" sz="13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p:spPr>
      </p:sp>
      <p:sp>
        <p:nvSpPr>
          <p:cNvPr id="1617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4" name="Slide Number Placeholder 3"/>
          <p:cNvSpPr>
            <a:spLocks noGrp="1"/>
          </p:cNvSpPr>
          <p:nvPr>
            <p:ph type="sldNum" sz="quarter" idx="5"/>
          </p:nvPr>
        </p:nvSpPr>
        <p:spPr/>
        <p:txBody>
          <a:bodyPr/>
          <a:lstStyle/>
          <a:p>
            <a:pPr>
              <a:defRPr/>
            </a:pPr>
            <a:fld id="{A84E9645-2492-4E32-B5C6-2D5435007CC5}" type="slidenum">
              <a:rPr lang="el-GR" smtClean="0"/>
              <a:pPr>
                <a:defRPr/>
              </a:pPr>
              <a:t>15</a:t>
            </a:fld>
            <a:endParaRPr 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p:spPr>
      </p:sp>
      <p:sp>
        <p:nvSpPr>
          <p:cNvPr id="1648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1177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EE46DC1-F687-4E06-A34B-2C441FF48F51}" type="slidenum">
              <a:rPr lang="el-GR" smtClean="0">
                <a:latin typeface="Arial" pitchFamily="34" charset="0"/>
              </a:rPr>
              <a:pPr>
                <a:defRPr/>
              </a:pPr>
              <a:t>17</a:t>
            </a:fld>
            <a:endParaRPr lang="el-GR">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p:spPr>
      </p:sp>
      <p:sp>
        <p:nvSpPr>
          <p:cNvPr id="1689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1218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BA29D1F-5F84-4383-A641-2553041D2C68}" type="slidenum">
              <a:rPr lang="el-GR" smtClean="0">
                <a:latin typeface="Arial" pitchFamily="34" charset="0"/>
              </a:rPr>
              <a:pPr>
                <a:defRPr/>
              </a:pPr>
              <a:t>18</a:t>
            </a:fld>
            <a:endParaRPr lang="el-GR">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1239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50D88C7-B4F1-4DB8-AA4B-0B06286E0850}" type="slidenum">
              <a:rPr lang="el-GR" smtClean="0">
                <a:latin typeface="Arial" pitchFamily="34" charset="0"/>
              </a:rPr>
              <a:pPr>
                <a:defRPr/>
              </a:pPr>
              <a:t>23</a:t>
            </a:fld>
            <a:endParaRPr lang="el-GR">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p:spPr>
      </p:sp>
      <p:sp>
        <p:nvSpPr>
          <p:cNvPr id="173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1259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E6A36F9-6A07-4162-9FD4-98E63B813872}" type="slidenum">
              <a:rPr lang="el-GR" smtClean="0">
                <a:latin typeface="Arial" pitchFamily="34" charset="0"/>
              </a:rPr>
              <a:pPr>
                <a:defRPr/>
              </a:pPr>
              <a:t>24</a:t>
            </a:fld>
            <a:endParaRPr lang="el-GR">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p:spPr>
      </p:sp>
      <p:sp>
        <p:nvSpPr>
          <p:cNvPr id="1740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1269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BA115CCC-776A-4136-9DDC-8E6213CA2A12}" type="slidenum">
              <a:rPr lang="el-GR" smtClean="0">
                <a:latin typeface="Arial" pitchFamily="34" charset="0"/>
              </a:rPr>
              <a:pPr>
                <a:defRPr/>
              </a:pPr>
              <a:t>25</a:t>
            </a:fld>
            <a:endParaRPr lang="el-GR">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p:spPr>
      </p:sp>
      <p:sp>
        <p:nvSpPr>
          <p:cNvPr id="177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1300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000E1B9-0E9D-492F-ABC4-A12F75886E26}" type="slidenum">
              <a:rPr lang="el-GR" smtClean="0">
                <a:latin typeface="Arial" pitchFamily="34" charset="0"/>
              </a:rPr>
              <a:pPr>
                <a:defRPr/>
              </a:pPr>
              <a:t>26</a:t>
            </a:fld>
            <a:endParaRPr lang="el-GR">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dirty="0"/>
          </a:p>
        </p:txBody>
      </p:sp>
      <p:sp>
        <p:nvSpPr>
          <p:cNvPr id="161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A0EBBD7-E9EF-4539-9D69-210D8F394D22}" type="slidenum">
              <a:rPr lang="el-GR" altLang="el-GR"/>
              <a:pPr eaLnBrk="1" hangingPunct="1"/>
              <a:t>4</a:t>
            </a:fld>
            <a:endParaRPr lang="el-GR" altLang="el-G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p:spPr>
      </p:sp>
      <p:sp>
        <p:nvSpPr>
          <p:cNvPr id="1781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
        <p:nvSpPr>
          <p:cNvPr id="1310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D424154-F289-45EE-BFAF-A7F31F2C7ADA}" type="slidenum">
              <a:rPr lang="el-GR" smtClean="0">
                <a:latin typeface="Arial" pitchFamily="34" charset="0"/>
              </a:rPr>
              <a:pPr>
                <a:defRPr/>
              </a:pPr>
              <a:t>27</a:t>
            </a:fld>
            <a:endParaRPr lang="el-GR">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p:spPr>
      </p:sp>
      <p:sp>
        <p:nvSpPr>
          <p:cNvPr id="1792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132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E6D5C91-BB1F-45B5-B162-666CB6C03713}" type="slidenum">
              <a:rPr lang="el-GR" smtClean="0">
                <a:latin typeface="Arial" pitchFamily="34" charset="0"/>
              </a:rPr>
              <a:pPr>
                <a:defRPr/>
              </a:pPr>
              <a:t>28</a:t>
            </a:fld>
            <a:endParaRPr lang="el-GR">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p:spPr>
      </p:sp>
      <p:sp>
        <p:nvSpPr>
          <p:cNvPr id="180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134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246FEDF-BCD5-448C-8506-D71B99BB92EA}" type="slidenum">
              <a:rPr lang="el-GR" smtClean="0">
                <a:latin typeface="Arial" pitchFamily="34" charset="0"/>
              </a:rPr>
              <a:pPr>
                <a:defRPr/>
              </a:pPr>
              <a:t>29</a:t>
            </a:fld>
            <a:endParaRPr lang="el-GR">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1372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8460AAC3-34BA-48DD-8371-E2F55DC94234}" type="slidenum">
              <a:rPr lang="el-GR" smtClean="0">
                <a:latin typeface="Arial" pitchFamily="34" charset="0"/>
              </a:rPr>
              <a:pPr>
                <a:defRPr/>
              </a:pPr>
              <a:t>31</a:t>
            </a:fld>
            <a:endParaRPr lang="el-GR">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p:spPr>
      </p:sp>
      <p:sp>
        <p:nvSpPr>
          <p:cNvPr id="1843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184324" name="Slide Number Placeholder 3"/>
          <p:cNvSpPr txBox="1">
            <a:spLocks noGrp="1"/>
          </p:cNvSpPr>
          <p:nvPr/>
        </p:nvSpPr>
        <p:spPr bwMode="auto">
          <a:xfrm>
            <a:off x="3902597" y="9516038"/>
            <a:ext cx="2985558" cy="500936"/>
          </a:xfrm>
          <a:prstGeom prst="rect">
            <a:avLst/>
          </a:prstGeom>
          <a:noFill/>
          <a:ln w="9525">
            <a:noFill/>
            <a:miter lim="800000"/>
            <a:headEnd/>
            <a:tailEnd/>
          </a:ln>
        </p:spPr>
        <p:txBody>
          <a:bodyPr lIns="96616" tIns="48308" rIns="96616" bIns="48308" anchor="b"/>
          <a:lstStyle/>
          <a:p>
            <a:pPr algn="r"/>
            <a:fld id="{9B80AF62-456E-4320-ADA5-525C9D0F74D9}" type="slidenum">
              <a:rPr lang="el-GR" sz="1300">
                <a:latin typeface="Tahoma" pitchFamily="34" charset="0"/>
              </a:rPr>
              <a:pPr algn="r"/>
              <a:t>32</a:t>
            </a:fld>
            <a:endParaRPr lang="el-GR" sz="1300">
              <a:latin typeface="Tahoma"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bwMode="auto">
          <a:noFill/>
          <a:ln>
            <a:solidFill>
              <a:srgbClr val="000000"/>
            </a:solidFill>
            <a:miter lim="800000"/>
            <a:headEnd/>
            <a:tailEnd/>
          </a:ln>
        </p:spPr>
      </p:sp>
      <p:sp>
        <p:nvSpPr>
          <p:cNvPr id="1884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4" name="Slide Number Placeholder 3"/>
          <p:cNvSpPr>
            <a:spLocks noGrp="1"/>
          </p:cNvSpPr>
          <p:nvPr>
            <p:ph type="sldNum" sz="quarter" idx="5"/>
          </p:nvPr>
        </p:nvSpPr>
        <p:spPr/>
        <p:txBody>
          <a:bodyPr/>
          <a:lstStyle/>
          <a:p>
            <a:pPr>
              <a:defRPr/>
            </a:pPr>
            <a:fld id="{1A7E8FE7-DFEE-4F5A-808F-AA11136498DF}" type="slidenum">
              <a:rPr lang="el-GR" smtClean="0"/>
              <a:pPr>
                <a:defRPr/>
              </a:pPr>
              <a:t>33</a:t>
            </a:fld>
            <a:endParaRPr lang="el-G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noFill/>
          <a:ln>
            <a:solidFill>
              <a:srgbClr val="000000"/>
            </a:solidFill>
            <a:miter lim="800000"/>
            <a:headEnd/>
            <a:tailEnd/>
          </a:ln>
        </p:spPr>
      </p:sp>
      <p:sp>
        <p:nvSpPr>
          <p:cNvPr id="1966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1423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825EE46-193E-4563-BDF5-B5A73739D1C1}" type="slidenum">
              <a:rPr lang="el-GR" smtClean="0">
                <a:latin typeface="Arial" pitchFamily="34" charset="0"/>
              </a:rPr>
              <a:pPr>
                <a:defRPr/>
              </a:pPr>
              <a:t>35</a:t>
            </a:fld>
            <a:endParaRPr lang="el-GR">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bwMode="auto">
          <a:noFill/>
          <a:ln>
            <a:solidFill>
              <a:srgbClr val="000000"/>
            </a:solidFill>
            <a:miter lim="800000"/>
            <a:headEnd/>
            <a:tailEnd/>
          </a:ln>
        </p:spPr>
      </p:sp>
      <p:sp>
        <p:nvSpPr>
          <p:cNvPr id="1986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198660" name="Slide Number Placeholder 3"/>
          <p:cNvSpPr txBox="1">
            <a:spLocks noGrp="1"/>
          </p:cNvSpPr>
          <p:nvPr/>
        </p:nvSpPr>
        <p:spPr bwMode="auto">
          <a:xfrm>
            <a:off x="3902597" y="9516038"/>
            <a:ext cx="2985558" cy="500936"/>
          </a:xfrm>
          <a:prstGeom prst="rect">
            <a:avLst/>
          </a:prstGeom>
          <a:noFill/>
          <a:ln w="9525">
            <a:noFill/>
            <a:miter lim="800000"/>
            <a:headEnd/>
            <a:tailEnd/>
          </a:ln>
        </p:spPr>
        <p:txBody>
          <a:bodyPr lIns="96616" tIns="48308" rIns="96616" bIns="48308" anchor="b"/>
          <a:lstStyle/>
          <a:p>
            <a:pPr algn="r"/>
            <a:fld id="{9F9112F7-87DB-437E-BD00-DBB86EC62F05}" type="slidenum">
              <a:rPr lang="el-GR" sz="1300">
                <a:latin typeface="Tahoma" pitchFamily="34" charset="0"/>
              </a:rPr>
              <a:pPr algn="r"/>
              <a:t>36</a:t>
            </a:fld>
            <a:endParaRPr lang="el-GR" sz="1300">
              <a:latin typeface="Tahoma"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bwMode="auto">
          <a:noFill/>
          <a:ln>
            <a:solidFill>
              <a:srgbClr val="000000"/>
            </a:solidFill>
            <a:miter lim="800000"/>
            <a:headEnd/>
            <a:tailEnd/>
          </a:ln>
        </p:spPr>
      </p:sp>
      <p:sp>
        <p:nvSpPr>
          <p:cNvPr id="1976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1433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45598786-7972-42A1-9BCF-8193FF9959DC}" type="slidenum">
              <a:rPr lang="el-GR" smtClean="0">
                <a:latin typeface="Arial" pitchFamily="34" charset="0"/>
              </a:rPr>
              <a:pPr>
                <a:defRPr/>
              </a:pPr>
              <a:t>37</a:t>
            </a:fld>
            <a:endParaRPr lang="el-GR">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p:spPr>
      </p:sp>
      <p:sp>
        <p:nvSpPr>
          <p:cNvPr id="2017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1525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2A2F2DF-09B3-4F28-B14A-6EAA595EA21D}" type="slidenum">
              <a:rPr lang="el-GR" smtClean="0">
                <a:latin typeface="Arial" pitchFamily="34" charset="0"/>
              </a:rPr>
              <a:pPr>
                <a:defRPr/>
              </a:pPr>
              <a:t>38</a:t>
            </a:fld>
            <a:endParaRPr lang="el-GR">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Θα προσπαθήσω να εξηγήσω γιατί ισχύει η (Ε) επιλογή, εξηγώντας μία-μία τις 4 λανθασμένες επιλογές.</a:t>
            </a:r>
            <a:r>
              <a:rPr lang="en-US" dirty="0"/>
              <a:t> A. </a:t>
            </a:r>
          </a:p>
        </p:txBody>
      </p:sp>
      <p:sp>
        <p:nvSpPr>
          <p:cNvPr id="4" name="Θέση αριθμού διαφάνειας 3"/>
          <p:cNvSpPr>
            <a:spLocks noGrp="1"/>
          </p:cNvSpPr>
          <p:nvPr>
            <p:ph type="sldNum" sz="quarter" idx="5"/>
          </p:nvPr>
        </p:nvSpPr>
        <p:spPr/>
        <p:txBody>
          <a:bodyPr/>
          <a:lstStyle/>
          <a:p>
            <a:fld id="{1496F7D3-8616-4645-A344-D3B9289D719F}" type="slidenum">
              <a:rPr lang="el-GR" altLang="el-GR" smtClean="0"/>
              <a:pPr/>
              <a:t>5</a:t>
            </a:fld>
            <a:endParaRPr lang="el-GR" altLang="el-GR"/>
          </a:p>
        </p:txBody>
      </p:sp>
    </p:spTree>
    <p:extLst>
      <p:ext uri="{BB962C8B-B14F-4D97-AF65-F5344CB8AC3E}">
        <p14:creationId xmlns:p14="http://schemas.microsoft.com/office/powerpoint/2010/main" val="3177774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bwMode="auto">
          <a:noFill/>
          <a:ln>
            <a:solidFill>
              <a:srgbClr val="000000"/>
            </a:solidFill>
            <a:miter lim="800000"/>
            <a:headEnd/>
            <a:tailEnd/>
          </a:ln>
        </p:spPr>
      </p:sp>
      <p:sp>
        <p:nvSpPr>
          <p:cNvPr id="2027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153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07C62435-3055-48E4-86E1-F82B60EDD333}" type="slidenum">
              <a:rPr lang="el-GR" smtClean="0">
                <a:latin typeface="Arial" pitchFamily="34" charset="0"/>
              </a:rPr>
              <a:pPr>
                <a:defRPr/>
              </a:pPr>
              <a:t>39</a:t>
            </a:fld>
            <a:endParaRPr lang="el-GR">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bwMode="auto">
          <a:noFill/>
          <a:ln>
            <a:solidFill>
              <a:srgbClr val="000000"/>
            </a:solidFill>
            <a:miter lim="800000"/>
            <a:headEnd/>
            <a:tailEnd/>
          </a:ln>
        </p:spPr>
      </p:sp>
      <p:sp>
        <p:nvSpPr>
          <p:cNvPr id="2007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4" name="Slide Number Placeholder 3"/>
          <p:cNvSpPr>
            <a:spLocks noGrp="1"/>
          </p:cNvSpPr>
          <p:nvPr>
            <p:ph type="sldNum" sz="quarter" idx="5"/>
          </p:nvPr>
        </p:nvSpPr>
        <p:spPr/>
        <p:txBody>
          <a:bodyPr/>
          <a:lstStyle/>
          <a:p>
            <a:pPr>
              <a:defRPr/>
            </a:pPr>
            <a:fld id="{84AD6BE3-7BEB-4927-991A-9D6169294CC1}" type="slidenum">
              <a:rPr lang="el-GR" smtClean="0"/>
              <a:pPr>
                <a:defRPr/>
              </a:pPr>
              <a:t>40</a:t>
            </a:fld>
            <a:endParaRPr lang="el-G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bwMode="auto">
          <a:noFill/>
          <a:ln>
            <a:solidFill>
              <a:srgbClr val="000000"/>
            </a:solidFill>
            <a:miter lim="800000"/>
            <a:headEnd/>
            <a:tailEnd/>
          </a:ln>
        </p:spPr>
      </p:sp>
      <p:sp>
        <p:nvSpPr>
          <p:cNvPr id="2037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153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5DB87F8-39C6-4188-A003-FD1EF26A073F}" type="slidenum">
              <a:rPr lang="el-GR" smtClean="0">
                <a:latin typeface="Arial" pitchFamily="34" charset="0"/>
              </a:rPr>
              <a:pPr>
                <a:defRPr/>
              </a:pPr>
              <a:t>41</a:t>
            </a:fld>
            <a:endParaRPr lang="el-GR">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1546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57B6CED-0677-41B4-870E-D227C3A6BB05}" type="slidenum">
              <a:rPr lang="el-GR" smtClean="0">
                <a:latin typeface="Arial" pitchFamily="34" charset="0"/>
              </a:rPr>
              <a:pPr>
                <a:defRPr/>
              </a:pPr>
              <a:t>42</a:t>
            </a:fld>
            <a:endParaRPr lang="el-GR">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bwMode="auto">
          <a:noFill/>
          <a:ln>
            <a:solidFill>
              <a:srgbClr val="000000"/>
            </a:solidFill>
            <a:miter lim="800000"/>
            <a:headEnd/>
            <a:tailEnd/>
          </a:ln>
        </p:spPr>
      </p:sp>
      <p:sp>
        <p:nvSpPr>
          <p:cNvPr id="2058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1556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0578061-B474-498A-BC9C-A0D9C7C6B953}" type="slidenum">
              <a:rPr lang="el-GR" smtClean="0">
                <a:latin typeface="Arial" pitchFamily="34" charset="0"/>
              </a:rPr>
              <a:pPr>
                <a:defRPr/>
              </a:pPr>
              <a:t>43</a:t>
            </a:fld>
            <a:endParaRPr lang="el-GR">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bwMode="auto">
          <a:noFill/>
          <a:ln>
            <a:solidFill>
              <a:srgbClr val="000000"/>
            </a:solidFill>
            <a:miter lim="800000"/>
            <a:headEnd/>
            <a:tailEnd/>
          </a:ln>
        </p:spPr>
      </p:sp>
      <p:sp>
        <p:nvSpPr>
          <p:cNvPr id="1976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1433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45598786-7972-42A1-9BCF-8193FF9959DC}" type="slidenum">
              <a:rPr lang="el-GR" smtClean="0">
                <a:latin typeface="Arial" pitchFamily="34" charset="0"/>
              </a:rPr>
              <a:pPr>
                <a:defRPr/>
              </a:pPr>
              <a:t>6</a:t>
            </a:fld>
            <a:endParaRPr lang="el-GR">
              <a:latin typeface="Arial" pitchFamily="34" charset="0"/>
            </a:endParaRPr>
          </a:p>
        </p:txBody>
      </p:sp>
    </p:spTree>
    <p:extLst>
      <p:ext uri="{BB962C8B-B14F-4D97-AF65-F5344CB8AC3E}">
        <p14:creationId xmlns:p14="http://schemas.microsoft.com/office/powerpoint/2010/main" val="1322969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23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4" name="Slide Number Placeholder 3"/>
          <p:cNvSpPr>
            <a:spLocks noGrp="1"/>
          </p:cNvSpPr>
          <p:nvPr>
            <p:ph type="sldNum" sz="quarter" idx="5"/>
          </p:nvPr>
        </p:nvSpPr>
        <p:spPr/>
        <p:txBody>
          <a:bodyPr/>
          <a:lstStyle/>
          <a:p>
            <a:pPr>
              <a:defRPr/>
            </a:pPr>
            <a:fld id="{7262572C-AD65-439A-A042-EFC6EC689141}" type="slidenum">
              <a:rPr lang="el-GR" smtClean="0"/>
              <a:pPr>
                <a:defRPr/>
              </a:pPr>
              <a:t>7</a:t>
            </a:fld>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p:spPr>
      </p:sp>
      <p:sp>
        <p:nvSpPr>
          <p:cNvPr id="1433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4" name="Slide Number Placeholder 3"/>
          <p:cNvSpPr>
            <a:spLocks noGrp="1"/>
          </p:cNvSpPr>
          <p:nvPr>
            <p:ph type="sldNum" sz="quarter" idx="5"/>
          </p:nvPr>
        </p:nvSpPr>
        <p:spPr/>
        <p:txBody>
          <a:bodyPr/>
          <a:lstStyle/>
          <a:p>
            <a:pPr>
              <a:defRPr/>
            </a:pPr>
            <a:fld id="{0E519943-CE3F-412C-AF92-2D81DB2AFF0C}" type="slidenum">
              <a:rPr lang="el-GR" smtClean="0"/>
              <a:pPr>
                <a:defRPr/>
              </a:pPr>
              <a:t>8</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p:spPr>
      </p:sp>
      <p:sp>
        <p:nvSpPr>
          <p:cNvPr id="1505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1116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EF62195-871A-451C-B8B3-09F733E94509}" type="slidenum">
              <a:rPr lang="el-GR" smtClean="0">
                <a:latin typeface="Arial" pitchFamily="34" charset="0"/>
              </a:rPr>
              <a:pPr>
                <a:defRPr/>
              </a:pPr>
              <a:t>9</a:t>
            </a:fld>
            <a:endParaRPr lang="el-GR">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p:spPr>
      </p:sp>
      <p:sp>
        <p:nvSpPr>
          <p:cNvPr id="1515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1351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F05CBDC4-4D74-472E-983D-D386D70DB822}" type="slidenum">
              <a:rPr lang="el-GR" smtClean="0">
                <a:latin typeface="Arial" pitchFamily="34" charset="0"/>
              </a:rPr>
              <a:pPr>
                <a:defRPr/>
              </a:pPr>
              <a:t>10</a:t>
            </a:fld>
            <a:endParaRPr lang="el-GR">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p:spPr>
      </p:sp>
      <p:sp>
        <p:nvSpPr>
          <p:cNvPr id="15565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algn="just">
              <a:spcBef>
                <a:spcPts val="0"/>
              </a:spcBef>
              <a:spcAft>
                <a:spcPts val="0"/>
              </a:spcAft>
            </a:pPr>
            <a:r>
              <a:rPr lang="en-GB" sz="1200" dirty="0">
                <a:effectLst/>
                <a:latin typeface="Comic Sans MS" panose="030F0702030302020204" pitchFamily="66" charset="0"/>
                <a:ea typeface="Times New Roman" panose="02020603050405020304" pitchFamily="18" charset="0"/>
                <a:cs typeface="Arial" panose="020B0604020202020204" pitchFamily="34" charset="0"/>
              </a:rPr>
              <a:t>12</a:t>
            </a:r>
            <a:endParaRPr lang="en-US" sz="1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l-GR" sz="1200" dirty="0">
                <a:effectLst/>
                <a:latin typeface="Comic Sans MS" panose="030F0702030302020204" pitchFamily="66" charset="0"/>
                <a:ea typeface="Times New Roman" panose="02020603050405020304" pitchFamily="18" charset="0"/>
                <a:cs typeface="Arial" panose="020B0604020202020204" pitchFamily="34" charset="0"/>
              </a:rPr>
              <a:t>Σε πολλές ταινίες κινηματογράφου φαίνονται οι δεινόσαυροι να κυνηγούν ανθρώπινα πλάσματα. Κάτι τέτοιο δεν μπορεί να έχει συμβεί διότι: (Α) Οι δεινόσαυροι δεν υπήρξαν ποτέ. (Β) Ήταν όλοι φυτοφάγοι. (Γ) </a:t>
            </a:r>
            <a:r>
              <a:rPr lang="el-GR" sz="1200">
                <a:effectLst/>
                <a:latin typeface="Comic Sans MS" panose="030F0702030302020204" pitchFamily="66" charset="0"/>
                <a:ea typeface="Times New Roman" panose="02020603050405020304" pitchFamily="18" charset="0"/>
                <a:cs typeface="Arial" panose="020B0604020202020204" pitchFamily="34" charset="0"/>
              </a:rPr>
              <a:t>Εξαφανίστηκαν 65-80 </a:t>
            </a:r>
            <a:r>
              <a:rPr lang="el-GR" sz="1200" dirty="0">
                <a:effectLst/>
                <a:latin typeface="Comic Sans MS" panose="030F0702030302020204" pitchFamily="66" charset="0"/>
                <a:ea typeface="Times New Roman" panose="02020603050405020304" pitchFamily="18" charset="0"/>
                <a:cs typeface="Arial" panose="020B0604020202020204" pitchFamily="34" charset="0"/>
              </a:rPr>
              <a:t>εκατομμύρια χρόνια πριν την εμφάνιση του </a:t>
            </a:r>
            <a:r>
              <a:rPr lang="en-US" sz="1200" i="1" dirty="0">
                <a:effectLst/>
                <a:latin typeface="Comic Sans MS" panose="030F0702030302020204" pitchFamily="66" charset="0"/>
                <a:ea typeface="Times New Roman" panose="02020603050405020304" pitchFamily="18" charset="0"/>
                <a:cs typeface="Arial" panose="020B0604020202020204" pitchFamily="34" charset="0"/>
              </a:rPr>
              <a:t>Homo sapiens</a:t>
            </a:r>
            <a:r>
              <a:rPr lang="el-GR" sz="1200" dirty="0">
                <a:effectLst/>
                <a:latin typeface="Comic Sans MS" panose="030F0702030302020204" pitchFamily="66" charset="0"/>
                <a:ea typeface="Times New Roman" panose="02020603050405020304" pitchFamily="18" charset="0"/>
                <a:cs typeface="Arial" panose="020B0604020202020204" pitchFamily="34" charset="0"/>
              </a:rPr>
              <a:t>. (Δ) Εξαφανίσθηκαν 65-80 χιλιάδες χρόνια πριν την εμφάνιση του </a:t>
            </a:r>
            <a:r>
              <a:rPr lang="en-US" sz="1200" i="1" dirty="0">
                <a:effectLst/>
                <a:latin typeface="Comic Sans MS" panose="030F0702030302020204" pitchFamily="66" charset="0"/>
                <a:ea typeface="Times New Roman" panose="02020603050405020304" pitchFamily="18" charset="0"/>
                <a:cs typeface="Arial" panose="020B0604020202020204" pitchFamily="34" charset="0"/>
              </a:rPr>
              <a:t>Homo sapiens</a:t>
            </a:r>
            <a:r>
              <a:rPr lang="el-GR" sz="1200" dirty="0">
                <a:effectLst/>
                <a:latin typeface="Comic Sans MS" panose="030F0702030302020204" pitchFamily="66" charset="0"/>
                <a:ea typeface="Times New Roman" panose="02020603050405020304" pitchFamily="18" charset="0"/>
                <a:cs typeface="Arial" panose="020B0604020202020204" pitchFamily="34" charset="0"/>
              </a:rPr>
              <a:t>. Υποδείξτε το ΣΩΣΤΟ.</a:t>
            </a:r>
            <a:endParaRPr lang="en-US" sz="1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l-GR" sz="1600" spc="25"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l-GR" dirty="0"/>
          </a:p>
        </p:txBody>
      </p:sp>
      <p:sp>
        <p:nvSpPr>
          <p:cNvPr id="4" name="Slide Number Placeholder 3"/>
          <p:cNvSpPr>
            <a:spLocks noGrp="1"/>
          </p:cNvSpPr>
          <p:nvPr>
            <p:ph type="sldNum" sz="quarter" idx="5"/>
          </p:nvPr>
        </p:nvSpPr>
        <p:spPr/>
        <p:txBody>
          <a:bodyPr/>
          <a:lstStyle/>
          <a:p>
            <a:pPr>
              <a:defRPr/>
            </a:pPr>
            <a:fld id="{AEF786B7-E351-4CE6-ADC9-B46E6A7A2844}" type="slidenum">
              <a:rPr lang="el-GR" smtClean="0"/>
              <a:pPr>
                <a:defRPr/>
              </a:pPr>
              <a:t>11</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8AC36630-CB0A-44A3-B6FE-02AB28B09223}" type="datetimeFigureOut">
              <a:rPr lang="el-GR" smtClean="0"/>
              <a:pPr>
                <a:defRPr/>
              </a:pPr>
              <a:t>11/10/2023</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A18EC6F6-3D53-406A-BBE6-D84CE7618296}" type="slidenum">
              <a:rPr lang="el-GR" smtClean="0"/>
              <a:pPr>
                <a:defRPr/>
              </a:pPr>
              <a:t>‹#›</a:t>
            </a:fld>
            <a:endParaRPr lang="el-GR"/>
          </a:p>
        </p:txBody>
      </p:sp>
    </p:spTree>
    <p:extLst>
      <p:ext uri="{BB962C8B-B14F-4D97-AF65-F5344CB8AC3E}">
        <p14:creationId xmlns:p14="http://schemas.microsoft.com/office/powerpoint/2010/main" val="1417675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6D6A4744-33DD-44A5-BE5F-8F6FDB718132}" type="datetimeFigureOut">
              <a:rPr lang="el-GR" smtClean="0"/>
              <a:pPr>
                <a:defRPr/>
              </a:pPr>
              <a:t>11/10/2023</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220560EF-CC28-4725-95BD-4B86C29B9CA9}" type="slidenum">
              <a:rPr lang="el-GR" smtClean="0"/>
              <a:pPr>
                <a:defRPr/>
              </a:pPr>
              <a:t>‹#›</a:t>
            </a:fld>
            <a:endParaRPr lang="el-GR"/>
          </a:p>
        </p:txBody>
      </p:sp>
    </p:spTree>
    <p:extLst>
      <p:ext uri="{BB962C8B-B14F-4D97-AF65-F5344CB8AC3E}">
        <p14:creationId xmlns:p14="http://schemas.microsoft.com/office/powerpoint/2010/main" val="2419938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6D6A4744-33DD-44A5-BE5F-8F6FDB718132}" type="datetimeFigureOut">
              <a:rPr lang="el-GR" smtClean="0"/>
              <a:pPr>
                <a:defRPr/>
              </a:pPr>
              <a:t>11/10/2023</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220560EF-CC28-4725-95BD-4B86C29B9CA9}" type="slidenum">
              <a:rPr lang="el-GR" smtClean="0"/>
              <a:pPr>
                <a:defRPr/>
              </a:pPr>
              <a:t>‹#›</a:t>
            </a:fld>
            <a:endParaRPr lang="el-G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27312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6D6A4744-33DD-44A5-BE5F-8F6FDB718132}" type="datetimeFigureOut">
              <a:rPr lang="el-GR" smtClean="0"/>
              <a:pPr>
                <a:defRPr/>
              </a:pPr>
              <a:t>11/10/2023</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220560EF-CC28-4725-95BD-4B86C29B9CA9}" type="slidenum">
              <a:rPr lang="el-GR" smtClean="0"/>
              <a:pPr>
                <a:defRPr/>
              </a:pPr>
              <a:t>‹#›</a:t>
            </a:fld>
            <a:endParaRPr lang="el-GR"/>
          </a:p>
        </p:txBody>
      </p:sp>
    </p:spTree>
    <p:extLst>
      <p:ext uri="{BB962C8B-B14F-4D97-AF65-F5344CB8AC3E}">
        <p14:creationId xmlns:p14="http://schemas.microsoft.com/office/powerpoint/2010/main" val="23027161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6D6A4744-33DD-44A5-BE5F-8F6FDB718132}" type="datetimeFigureOut">
              <a:rPr lang="el-GR" smtClean="0"/>
              <a:pPr>
                <a:defRPr/>
              </a:pPr>
              <a:t>11/10/2023</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220560EF-CC28-4725-95BD-4B86C29B9CA9}" type="slidenum">
              <a:rPr lang="el-GR" smtClean="0"/>
              <a:pPr>
                <a:defRPr/>
              </a:pPr>
              <a:t>‹#›</a:t>
            </a:fld>
            <a:endParaRPr lang="el-G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6823195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6D6A4744-33DD-44A5-BE5F-8F6FDB718132}" type="datetimeFigureOut">
              <a:rPr lang="el-GR" smtClean="0"/>
              <a:pPr>
                <a:defRPr/>
              </a:pPr>
              <a:t>11/10/2023</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220560EF-CC28-4725-95BD-4B86C29B9CA9}" type="slidenum">
              <a:rPr lang="el-GR" smtClean="0"/>
              <a:pPr>
                <a:defRPr/>
              </a:pPr>
              <a:t>‹#›</a:t>
            </a:fld>
            <a:endParaRPr lang="el-GR"/>
          </a:p>
        </p:txBody>
      </p:sp>
    </p:spTree>
    <p:extLst>
      <p:ext uri="{BB962C8B-B14F-4D97-AF65-F5344CB8AC3E}">
        <p14:creationId xmlns:p14="http://schemas.microsoft.com/office/powerpoint/2010/main" val="41755531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5857C303-2419-4CC2-8C04-E5F8343BEFEC}" type="datetimeFigureOut">
              <a:rPr lang="el-GR" smtClean="0"/>
              <a:pPr>
                <a:defRPr/>
              </a:pPr>
              <a:t>11/10/2023</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12FB2AA4-4A0F-4A68-9CA4-4EEBCAA4D6C5}" type="slidenum">
              <a:rPr lang="el-GR" smtClean="0"/>
              <a:pPr>
                <a:defRPr/>
              </a:pPr>
              <a:t>‹#›</a:t>
            </a:fld>
            <a:endParaRPr lang="el-GR"/>
          </a:p>
        </p:txBody>
      </p:sp>
    </p:spTree>
    <p:extLst>
      <p:ext uri="{BB962C8B-B14F-4D97-AF65-F5344CB8AC3E}">
        <p14:creationId xmlns:p14="http://schemas.microsoft.com/office/powerpoint/2010/main" val="26599631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1306799F-813D-421D-86C2-01FB94CF5F3B}" type="datetimeFigureOut">
              <a:rPr lang="el-GR" smtClean="0"/>
              <a:pPr>
                <a:defRPr/>
              </a:pPr>
              <a:t>11/10/2023</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095DBF66-ED15-4A6C-AEC4-9473CA51BCF2}" type="slidenum">
              <a:rPr lang="el-GR" smtClean="0"/>
              <a:pPr>
                <a:defRPr/>
              </a:pPr>
              <a:t>‹#›</a:t>
            </a:fld>
            <a:endParaRPr lang="el-GR"/>
          </a:p>
        </p:txBody>
      </p:sp>
    </p:spTree>
    <p:extLst>
      <p:ext uri="{BB962C8B-B14F-4D97-AF65-F5344CB8AC3E}">
        <p14:creationId xmlns:p14="http://schemas.microsoft.com/office/powerpoint/2010/main" val="2991361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6AE32AD3-F326-4023-B35B-20F85B9E8DF7}" type="datetimeFigureOut">
              <a:rPr lang="el-GR" smtClean="0"/>
              <a:pPr>
                <a:defRPr/>
              </a:pPr>
              <a:t>11/10/2023</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42D3426A-54D7-4886-B735-A7D6FB077D2C}" type="slidenum">
              <a:rPr lang="el-GR" smtClean="0"/>
              <a:pPr>
                <a:defRPr/>
              </a:pPr>
              <a:t>‹#›</a:t>
            </a:fld>
            <a:endParaRPr lang="el-GR"/>
          </a:p>
        </p:txBody>
      </p:sp>
    </p:spTree>
    <p:extLst>
      <p:ext uri="{BB962C8B-B14F-4D97-AF65-F5344CB8AC3E}">
        <p14:creationId xmlns:p14="http://schemas.microsoft.com/office/powerpoint/2010/main" val="2675113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BDEDA878-1029-43E3-9B2C-565A8DBB2306}" type="datetimeFigureOut">
              <a:rPr lang="el-GR" smtClean="0"/>
              <a:pPr>
                <a:defRPr/>
              </a:pPr>
              <a:t>11/10/2023</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3A7CAFB2-5E5A-445F-8437-6610F66577FE}" type="slidenum">
              <a:rPr lang="el-GR" smtClean="0"/>
              <a:pPr>
                <a:defRPr/>
              </a:pPr>
              <a:t>‹#›</a:t>
            </a:fld>
            <a:endParaRPr lang="el-GR"/>
          </a:p>
        </p:txBody>
      </p:sp>
    </p:spTree>
    <p:extLst>
      <p:ext uri="{BB962C8B-B14F-4D97-AF65-F5344CB8AC3E}">
        <p14:creationId xmlns:p14="http://schemas.microsoft.com/office/powerpoint/2010/main" val="2134471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7E94A950-A9BF-47E9-9B3F-A1079C43A554}" type="datetimeFigureOut">
              <a:rPr lang="el-GR" smtClean="0"/>
              <a:pPr>
                <a:defRPr/>
              </a:pPr>
              <a:t>11/10/2023</a:t>
            </a:fld>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4230EF88-B362-485F-85E5-2288A2316D8B}" type="slidenum">
              <a:rPr lang="el-GR" smtClean="0"/>
              <a:pPr>
                <a:defRPr/>
              </a:pPr>
              <a:t>‹#›</a:t>
            </a:fld>
            <a:endParaRPr lang="el-GR"/>
          </a:p>
        </p:txBody>
      </p:sp>
    </p:spTree>
    <p:extLst>
      <p:ext uri="{BB962C8B-B14F-4D97-AF65-F5344CB8AC3E}">
        <p14:creationId xmlns:p14="http://schemas.microsoft.com/office/powerpoint/2010/main" val="946751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11A2FD10-0E68-4594-81CA-36E35D3323A8}" type="datetimeFigureOut">
              <a:rPr lang="el-GR" smtClean="0"/>
              <a:pPr>
                <a:defRPr/>
              </a:pPr>
              <a:t>11/10/2023</a:t>
            </a:fld>
            <a:endParaRPr lang="el-GR"/>
          </a:p>
        </p:txBody>
      </p:sp>
      <p:sp>
        <p:nvSpPr>
          <p:cNvPr id="8" name="Footer Placeholder 7"/>
          <p:cNvSpPr>
            <a:spLocks noGrp="1"/>
          </p:cNvSpPr>
          <p:nvPr>
            <p:ph type="ftr" sz="quarter" idx="11"/>
          </p:nvPr>
        </p:nvSpPr>
        <p:spPr/>
        <p:txBody>
          <a:bodyPr/>
          <a:lstStyle/>
          <a:p>
            <a:pPr>
              <a:defRPr/>
            </a:pPr>
            <a:endParaRPr lang="el-GR"/>
          </a:p>
        </p:txBody>
      </p:sp>
      <p:sp>
        <p:nvSpPr>
          <p:cNvPr id="9" name="Slide Number Placeholder 8"/>
          <p:cNvSpPr>
            <a:spLocks noGrp="1"/>
          </p:cNvSpPr>
          <p:nvPr>
            <p:ph type="sldNum" sz="quarter" idx="12"/>
          </p:nvPr>
        </p:nvSpPr>
        <p:spPr/>
        <p:txBody>
          <a:bodyPr/>
          <a:lstStyle/>
          <a:p>
            <a:pPr>
              <a:defRPr/>
            </a:pPr>
            <a:fld id="{E0B354D0-60E6-4BAD-AA6E-146A532E09C6}" type="slidenum">
              <a:rPr lang="el-GR" smtClean="0"/>
              <a:pPr>
                <a:defRPr/>
              </a:pPr>
              <a:t>‹#›</a:t>
            </a:fld>
            <a:endParaRPr lang="el-GR"/>
          </a:p>
        </p:txBody>
      </p:sp>
    </p:spTree>
    <p:extLst>
      <p:ext uri="{BB962C8B-B14F-4D97-AF65-F5344CB8AC3E}">
        <p14:creationId xmlns:p14="http://schemas.microsoft.com/office/powerpoint/2010/main" val="883553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93F2A771-0E14-430A-9BAF-CDC5B5367767}" type="datetimeFigureOut">
              <a:rPr lang="el-GR" smtClean="0"/>
              <a:pPr>
                <a:defRPr/>
              </a:pPr>
              <a:t>11/10/2023</a:t>
            </a:fld>
            <a:endParaRPr lang="el-GR"/>
          </a:p>
        </p:txBody>
      </p:sp>
      <p:sp>
        <p:nvSpPr>
          <p:cNvPr id="4" name="Footer Placeholder 3"/>
          <p:cNvSpPr>
            <a:spLocks noGrp="1"/>
          </p:cNvSpPr>
          <p:nvPr>
            <p:ph type="ftr" sz="quarter" idx="11"/>
          </p:nvPr>
        </p:nvSpPr>
        <p:spPr/>
        <p:txBody>
          <a:bodyPr/>
          <a:lstStyle/>
          <a:p>
            <a:pPr>
              <a:defRPr/>
            </a:pPr>
            <a:endParaRPr lang="el-GR"/>
          </a:p>
        </p:txBody>
      </p:sp>
      <p:sp>
        <p:nvSpPr>
          <p:cNvPr id="5" name="Slide Number Placeholder 4"/>
          <p:cNvSpPr>
            <a:spLocks noGrp="1"/>
          </p:cNvSpPr>
          <p:nvPr>
            <p:ph type="sldNum" sz="quarter" idx="12"/>
          </p:nvPr>
        </p:nvSpPr>
        <p:spPr/>
        <p:txBody>
          <a:bodyPr/>
          <a:lstStyle/>
          <a:p>
            <a:pPr>
              <a:defRPr/>
            </a:pPr>
            <a:fld id="{B5CC2F13-11EB-4B7A-80AC-31A272D3D389}" type="slidenum">
              <a:rPr lang="el-GR" smtClean="0"/>
              <a:pPr>
                <a:defRPr/>
              </a:pPr>
              <a:t>‹#›</a:t>
            </a:fld>
            <a:endParaRPr lang="el-GR"/>
          </a:p>
        </p:txBody>
      </p:sp>
    </p:spTree>
    <p:extLst>
      <p:ext uri="{BB962C8B-B14F-4D97-AF65-F5344CB8AC3E}">
        <p14:creationId xmlns:p14="http://schemas.microsoft.com/office/powerpoint/2010/main" val="2963198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1C4E40E3-4EAE-4D57-9760-BFF783B3F574}" type="datetimeFigureOut">
              <a:rPr lang="el-GR" smtClean="0"/>
              <a:pPr>
                <a:defRPr/>
              </a:pPr>
              <a:t>11/10/2023</a:t>
            </a:fld>
            <a:endParaRPr lang="el-GR"/>
          </a:p>
        </p:txBody>
      </p:sp>
      <p:sp>
        <p:nvSpPr>
          <p:cNvPr id="3" name="Footer Placeholder 2"/>
          <p:cNvSpPr>
            <a:spLocks noGrp="1"/>
          </p:cNvSpPr>
          <p:nvPr>
            <p:ph type="ftr" sz="quarter" idx="11"/>
          </p:nvPr>
        </p:nvSpPr>
        <p:spPr/>
        <p:txBody>
          <a:bodyPr/>
          <a:lstStyle/>
          <a:p>
            <a:pPr>
              <a:defRPr/>
            </a:pPr>
            <a:endParaRPr lang="el-GR"/>
          </a:p>
        </p:txBody>
      </p:sp>
      <p:sp>
        <p:nvSpPr>
          <p:cNvPr id="4" name="Slide Number Placeholder 3"/>
          <p:cNvSpPr>
            <a:spLocks noGrp="1"/>
          </p:cNvSpPr>
          <p:nvPr>
            <p:ph type="sldNum" sz="quarter" idx="12"/>
          </p:nvPr>
        </p:nvSpPr>
        <p:spPr/>
        <p:txBody>
          <a:bodyPr/>
          <a:lstStyle/>
          <a:p>
            <a:pPr>
              <a:defRPr/>
            </a:pPr>
            <a:fld id="{7659C571-9150-4704-96B5-A0F41044656D}" type="slidenum">
              <a:rPr lang="el-GR" smtClean="0"/>
              <a:pPr>
                <a:defRPr/>
              </a:pPr>
              <a:t>‹#›</a:t>
            </a:fld>
            <a:endParaRPr lang="el-GR"/>
          </a:p>
        </p:txBody>
      </p:sp>
    </p:spTree>
    <p:extLst>
      <p:ext uri="{BB962C8B-B14F-4D97-AF65-F5344CB8AC3E}">
        <p14:creationId xmlns:p14="http://schemas.microsoft.com/office/powerpoint/2010/main" val="1852980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6ADFB92A-22C8-41AA-822F-F09BBD489138}" type="datetimeFigureOut">
              <a:rPr lang="el-GR" smtClean="0"/>
              <a:pPr>
                <a:defRPr/>
              </a:pPr>
              <a:t>11/10/2023</a:t>
            </a:fld>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282E45EF-E8E6-479D-B87F-CF03E24D6332}" type="slidenum">
              <a:rPr lang="el-GR" smtClean="0"/>
              <a:pPr>
                <a:defRPr/>
              </a:pPr>
              <a:t>‹#›</a:t>
            </a:fld>
            <a:endParaRPr lang="el-GR"/>
          </a:p>
        </p:txBody>
      </p:sp>
    </p:spTree>
    <p:extLst>
      <p:ext uri="{BB962C8B-B14F-4D97-AF65-F5344CB8AC3E}">
        <p14:creationId xmlns:p14="http://schemas.microsoft.com/office/powerpoint/2010/main" val="1840705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0108AA1-D5F0-472E-95CC-FFA9357072D3}" type="datetimeFigureOut">
              <a:rPr lang="el-GR" smtClean="0"/>
              <a:pPr>
                <a:defRPr/>
              </a:pPr>
              <a:t>11/10/2023</a:t>
            </a:fld>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058F4ABE-E71F-48FF-897C-1E6281D78FC5}" type="slidenum">
              <a:rPr lang="el-GR" smtClean="0"/>
              <a:pPr>
                <a:defRPr/>
              </a:pPr>
              <a:t>‹#›</a:t>
            </a:fld>
            <a:endParaRPr lang="el-GR"/>
          </a:p>
        </p:txBody>
      </p:sp>
    </p:spTree>
    <p:extLst>
      <p:ext uri="{BB962C8B-B14F-4D97-AF65-F5344CB8AC3E}">
        <p14:creationId xmlns:p14="http://schemas.microsoft.com/office/powerpoint/2010/main" val="1978292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6D6A4744-33DD-44A5-BE5F-8F6FDB718132}" type="datetimeFigureOut">
              <a:rPr lang="el-GR" smtClean="0"/>
              <a:pPr>
                <a:defRPr/>
              </a:pPr>
              <a:t>11/10/2023</a:t>
            </a:fld>
            <a:endParaRPr lang="el-GR"/>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l-GR"/>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pPr>
              <a:defRPr/>
            </a:pPr>
            <a:fld id="{220560EF-CC28-4725-95BD-4B86C29B9CA9}" type="slidenum">
              <a:rPr lang="el-GR" smtClean="0"/>
              <a:pPr>
                <a:defRPr/>
              </a:pPr>
              <a:t>‹#›</a:t>
            </a:fld>
            <a:endParaRPr lang="el-GR"/>
          </a:p>
        </p:txBody>
      </p:sp>
    </p:spTree>
    <p:extLst>
      <p:ext uri="{BB962C8B-B14F-4D97-AF65-F5344CB8AC3E}">
        <p14:creationId xmlns:p14="http://schemas.microsoft.com/office/powerpoint/2010/main" val="3125919176"/>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hyperlink" Target="https://www.cnn.gr/kosmos/story/204332/giati-exafanistikan-oi-deinosayroi-nea-ereyna-deinei-oristiki-apantisi"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6.m4a"/><Relationship Id="rId7" Type="http://schemas.openxmlformats.org/officeDocument/2006/relationships/oleObject" Target="../embeddings/oleObject1.bin"/><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notesSlide" Target="../notesSlides/notesSlide15.xml"/><Relationship Id="rId11" Type="http://schemas.openxmlformats.org/officeDocument/2006/relationships/image" Target="../media/image1.png"/><Relationship Id="rId5" Type="http://schemas.openxmlformats.org/officeDocument/2006/relationships/slideLayout" Target="../slideLayouts/slideLayout7.xml"/><Relationship Id="rId10" Type="http://schemas.openxmlformats.org/officeDocument/2006/relationships/image" Target="../media/image11.png"/><Relationship Id="rId4" Type="http://schemas.openxmlformats.org/officeDocument/2006/relationships/audio" Target="../media/media6.m4a"/><Relationship Id="rId9"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www.foxnews.com/science/2013/09/25/deadly-pakistan-quake-creates-new-island/" TargetMode="Externa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s://el.wikipedia.org/wiki/%CE%86%CE%BD%CE%B8%CF%81%CF%89%CF%80%CE%BF%CF%82" TargetMode="External"/><Relationship Id="rId2" Type="http://schemas.openxmlformats.org/officeDocument/2006/relationships/hyperlink" Target="https://el.wikipedia.org/wiki/%CE%95%CF%80%CE%B9%CF%83%CF%84%CE%AE%CE%BC%CE%B7" TargetMode="Externa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hyperlink" Target="https://el.wikipedia.org/w/index.php?title=%CE%95%CE%BC%CF%80%CE%B5%CE%B9%CF%81%CE%B9%CE%BA%CE%AE_%CE%BC%CE%AD%CE%B8%CE%BF%CE%B4%CE%BF%CF%82&amp;action=edit&amp;redlink=1" TargetMode="External"/><Relationship Id="rId4" Type="http://schemas.openxmlformats.org/officeDocument/2006/relationships/hyperlink" Target="https://el.wikipedia.org/wiki/%CE%A6%CF%85%CF%83%CE%B9%CE%BA%CE%AD%CF%82_%CE%B5%CF%80%CE%B9%CF%83%CF%84%CE%AE%CE%BC%CE%B5%CF%82"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media/image22.jpeg"/><Relationship Id="rId4" Type="http://schemas.openxmlformats.org/officeDocument/2006/relationships/image" Target="../media/image21.jpe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hyperlink" Target="https://www.ebdomi.com/politismos/10417-pikermi-h-akropolh-ths-palaiontologias.html"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notesSlide" Target="../notesSlides/notesSlide2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27.png"/><Relationship Id="rId4" Type="http://schemas.openxmlformats.org/officeDocument/2006/relationships/notesSlide" Target="../notesSlides/notesSlide29.xml"/></Relationships>
</file>

<file path=ppt/slides/_rels/slide39.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11.m4a"/><Relationship Id="rId7" Type="http://schemas.openxmlformats.org/officeDocument/2006/relationships/image" Target="../media/image28.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notesSlide" Target="../notesSlides/notesSlide30.xml"/><Relationship Id="rId5" Type="http://schemas.openxmlformats.org/officeDocument/2006/relationships/slideLayout" Target="../slideLayouts/slideLayout6.xml"/><Relationship Id="rId4" Type="http://schemas.openxmlformats.org/officeDocument/2006/relationships/audio" Target="../media/media11.m4a"/></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3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image" Target="../media/image29.png"/><Relationship Id="rId4" Type="http://schemas.openxmlformats.org/officeDocument/2006/relationships/notesSlide" Target="../notesSlides/notesSlide32.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9.png"/><Relationship Id="rId5" Type="http://schemas.openxmlformats.org/officeDocument/2006/relationships/image" Target="../media/image31.png"/><Relationship Id="rId4" Type="http://schemas.openxmlformats.org/officeDocument/2006/relationships/notesSlide" Target="../notesSlides/notesSlide3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hyperlink" Target="https://www.earthday.org/fact-sheet-global-species-decline/"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783C067-F8BF-4755-B516-8A0CD74C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66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2ED796EC-E7FF-46DB-B912-FB08BF12A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Isosceles Triangle 11">
            <a:extLst>
              <a:ext uri="{FF2B5EF4-FFF2-40B4-BE49-F238E27FC236}">
                <a16:creationId xmlns:a16="http://schemas.microsoft.com/office/drawing/2014/main" id="{549A2DAB-B431-487D-95AD-BB0FECB49E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3900" y="3818467"/>
            <a:ext cx="3337719" cy="3039533"/>
          </a:xfrm>
          <a:prstGeom prst="triangle">
            <a:avLst>
              <a:gd name="adj" fmla="val 100000"/>
            </a:avLst>
          </a:prstGeom>
          <a:solidFill>
            <a:schemeClr val="accent1">
              <a:alpha val="88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27">
            <a:extLst>
              <a:ext uri="{FF2B5EF4-FFF2-40B4-BE49-F238E27FC236}">
                <a16:creationId xmlns:a16="http://schemas.microsoft.com/office/drawing/2014/main" id="{0819F787-32B4-46A8-BC57-C6571BCEE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9230" y="0"/>
            <a:ext cx="1324770" cy="68580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6" name="Straight Connector 15">
            <a:extLst>
              <a:ext uri="{FF2B5EF4-FFF2-40B4-BE49-F238E27FC236}">
                <a16:creationId xmlns:a16="http://schemas.microsoft.com/office/drawing/2014/main" id="{C5ECDEE1-7093-418F-9CF5-24EEB115C1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00950" y="0"/>
            <a:ext cx="1295400" cy="6858000"/>
          </a:xfrm>
          <a:prstGeom prst="line">
            <a:avLst/>
          </a:prstGeom>
          <a:ln w="15875" cap="sq">
            <a:solidFill>
              <a:schemeClr val="accent2"/>
            </a:solidFill>
            <a:beve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045062AF-EB11-4651-BC4A-4DA21768DE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15875">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Υπότιτλος 2"/>
          <p:cNvSpPr>
            <a:spLocks noGrp="1"/>
          </p:cNvSpPr>
          <p:nvPr>
            <p:ph type="subTitle" idx="1"/>
          </p:nvPr>
        </p:nvSpPr>
        <p:spPr>
          <a:xfrm>
            <a:off x="1130300" y="4050833"/>
            <a:ext cx="5825202" cy="1096899"/>
          </a:xfrm>
        </p:spPr>
        <p:txBody>
          <a:bodyPr>
            <a:normAutofit/>
          </a:bodyPr>
          <a:lstStyle/>
          <a:p>
            <a:pPr>
              <a:lnSpc>
                <a:spcPct val="90000"/>
              </a:lnSpc>
            </a:pPr>
            <a:r>
              <a:rPr lang="el-GR" sz="1500"/>
              <a:t>Φυσικά, το μάθημα είναι συνέχεια του προηγούμενου και έχει ενσωματωμένες ηχογραφημένες επεξηγήσεις καθώς και ένα </a:t>
            </a:r>
            <a:r>
              <a:rPr lang="en-US" sz="1500"/>
              <a:t>video </a:t>
            </a:r>
            <a:r>
              <a:rPr lang="el-GR" sz="1500"/>
              <a:t>που θα το βρείτε στα </a:t>
            </a:r>
            <a:r>
              <a:rPr lang="en-US" sz="1500"/>
              <a:t>Multimedia.</a:t>
            </a:r>
            <a:endParaRPr lang="el-GR" sz="1500"/>
          </a:p>
          <a:p>
            <a:pPr>
              <a:lnSpc>
                <a:spcPct val="90000"/>
              </a:lnSpc>
            </a:pPr>
            <a:r>
              <a:rPr lang="el-GR" sz="1500"/>
              <a:t>…ΑΣ ΘΥΜΗΘΟΥΜΕ ΤΑ ΠΡΟΗΓΟΥΜΕΝΑ…</a:t>
            </a:r>
          </a:p>
        </p:txBody>
      </p:sp>
      <p:sp>
        <p:nvSpPr>
          <p:cNvPr id="2" name="Τίτλος 1"/>
          <p:cNvSpPr>
            <a:spLocks noGrp="1"/>
          </p:cNvSpPr>
          <p:nvPr>
            <p:ph type="ctrTitle"/>
          </p:nvPr>
        </p:nvSpPr>
        <p:spPr>
          <a:xfrm>
            <a:off x="1130300" y="1397000"/>
            <a:ext cx="5825202" cy="2653836"/>
          </a:xfrm>
        </p:spPr>
        <p:txBody>
          <a:bodyPr>
            <a:normAutofit/>
          </a:bodyPr>
          <a:lstStyle/>
          <a:p>
            <a:r>
              <a:rPr lang="el-GR"/>
              <a:t>Μάθημα #2, Πέμπτης, 12-10-22</a:t>
            </a:r>
            <a:endParaRPr lang="el-GR" dirty="0"/>
          </a:p>
        </p:txBody>
      </p:sp>
    </p:spTree>
    <p:extLst>
      <p:ext uri="{BB962C8B-B14F-4D97-AF65-F5344CB8AC3E}">
        <p14:creationId xmlns:p14="http://schemas.microsoft.com/office/powerpoint/2010/main" val="2354520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p:cNvPicPr>
            <a:picLocks noChangeAspect="1" noChangeArrowheads="1"/>
          </p:cNvPicPr>
          <p:nvPr/>
        </p:nvPicPr>
        <p:blipFill>
          <a:blip r:embed="rId3" cstate="print"/>
          <a:srcRect/>
          <a:stretch>
            <a:fillRect/>
          </a:stretch>
        </p:blipFill>
        <p:spPr bwMode="auto">
          <a:xfrm>
            <a:off x="899592" y="620688"/>
            <a:ext cx="6398764" cy="6422033"/>
          </a:xfrm>
          <a:prstGeom prst="rect">
            <a:avLst/>
          </a:prstGeom>
          <a:noFill/>
          <a:ln w="9525">
            <a:noFill/>
            <a:miter lim="800000"/>
            <a:headEnd/>
            <a:tailEnd/>
          </a:ln>
        </p:spPr>
      </p:pic>
      <p:sp>
        <p:nvSpPr>
          <p:cNvPr id="2" name="Τίτλος 1"/>
          <p:cNvSpPr>
            <a:spLocks noGrp="1"/>
          </p:cNvSpPr>
          <p:nvPr>
            <p:ph type="title"/>
          </p:nvPr>
        </p:nvSpPr>
        <p:spPr>
          <a:xfrm>
            <a:off x="467544" y="25256"/>
            <a:ext cx="8229600" cy="451416"/>
          </a:xfrm>
        </p:spPr>
        <p:txBody>
          <a:bodyPr/>
          <a:lstStyle/>
          <a:p>
            <a:r>
              <a:rPr lang="el-GR" sz="2000" dirty="0"/>
              <a:t>Γεωλογικός Χρόνος: </a:t>
            </a:r>
            <a:r>
              <a:rPr lang="en-US" sz="2000" dirty="0" err="1"/>
              <a:t>mya</a:t>
            </a:r>
            <a:r>
              <a:rPr lang="en-US" sz="2000" dirty="0"/>
              <a:t>= million/years/ago (</a:t>
            </a:r>
            <a:r>
              <a:rPr lang="el-GR" sz="2000" dirty="0"/>
              <a:t>=</a:t>
            </a:r>
            <a:r>
              <a:rPr lang="el-GR" sz="2000" dirty="0" err="1"/>
              <a:t>εκατομ</a:t>
            </a:r>
            <a:r>
              <a:rPr lang="el-GR" sz="2000" dirty="0"/>
              <a:t>. Χρόνια πριν)</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cstate="print"/>
          <a:srcRect/>
          <a:stretch>
            <a:fillRect/>
          </a:stretch>
        </p:blipFill>
        <p:spPr bwMode="auto">
          <a:xfrm>
            <a:off x="611560" y="1349388"/>
            <a:ext cx="7344816" cy="5508612"/>
          </a:xfrm>
          <a:prstGeom prst="rect">
            <a:avLst/>
          </a:prstGeom>
          <a:noFill/>
          <a:ln w="9525">
            <a:noFill/>
            <a:miter lim="800000"/>
            <a:headEnd/>
            <a:tailEnd/>
          </a:ln>
        </p:spPr>
      </p:pic>
      <p:sp>
        <p:nvSpPr>
          <p:cNvPr id="2" name="Τίτλος 1"/>
          <p:cNvSpPr>
            <a:spLocks noGrp="1"/>
          </p:cNvSpPr>
          <p:nvPr>
            <p:ph type="title"/>
          </p:nvPr>
        </p:nvSpPr>
        <p:spPr>
          <a:xfrm>
            <a:off x="323528" y="11266"/>
            <a:ext cx="8229600" cy="1143000"/>
          </a:xfrm>
        </p:spPr>
        <p:txBody>
          <a:bodyPr>
            <a:normAutofit fontScale="90000"/>
          </a:bodyPr>
          <a:lstStyle/>
          <a:p>
            <a:r>
              <a:rPr lang="el-GR" sz="1200" dirty="0"/>
              <a:t>Αν πάτε στην προηγούμενη διαφάνεια θα δείτε πως οι Δεινόσαυροι εμφανίσθηκαν στα περίπου 135 </a:t>
            </a:r>
            <a:r>
              <a:rPr lang="en-US" sz="1200" dirty="0" err="1"/>
              <a:t>mya</a:t>
            </a:r>
            <a:r>
              <a:rPr lang="en-US" sz="1200" dirty="0"/>
              <a:t> </a:t>
            </a:r>
            <a:r>
              <a:rPr lang="el-GR" sz="1200" dirty="0"/>
              <a:t>πριν και εξαφανίσθηκαν στα περίπου 66 </a:t>
            </a:r>
            <a:r>
              <a:rPr lang="en-US" sz="1200" dirty="0" err="1"/>
              <a:t>mya</a:t>
            </a:r>
            <a:r>
              <a:rPr lang="en-US" sz="1200" dirty="0"/>
              <a:t> </a:t>
            </a:r>
            <a:r>
              <a:rPr lang="el-GR" sz="1200" dirty="0"/>
              <a:t>πριν. Για την </a:t>
            </a:r>
            <a:r>
              <a:rPr lang="el-GR" sz="1200" dirty="0" err="1"/>
              <a:t>εξεφάνισή</a:t>
            </a:r>
            <a:r>
              <a:rPr lang="el-GR" sz="1200" dirty="0"/>
              <a:t> τους υπάρχουν πολλές θεωρίες (</a:t>
            </a:r>
            <a:r>
              <a:rPr lang="en-US" sz="1200" dirty="0">
                <a:hlinkClick r:id="rId4"/>
              </a:rPr>
              <a:t>https://www.cnn.gr/kosmos/story/204332/giati-exafanistikan-oi-deinosayroi-nea-ereyna-deinei-oristiki-apantisi</a:t>
            </a:r>
            <a:r>
              <a:rPr lang="el-GR" sz="1200" dirty="0"/>
              <a:t> ), αλλά θα θυμόσαστε, (Ερώτηση εξετάσεων:</a:t>
            </a:r>
            <a:r>
              <a:rPr lang="en-US" sz="1200" dirty="0"/>
              <a:t>SOS)</a:t>
            </a:r>
            <a:r>
              <a:rPr lang="el-GR" sz="1200" dirty="0"/>
              <a:t>: Πως όσο ζούσαν οι Δεινόσαυροι, δεν επέτρεπαν την εξέλιξη των Θηλαστικών. (Αγώνας για την Επιβίωση). Αυτή γίνεται μετά τα 66 </a:t>
            </a:r>
            <a:r>
              <a:rPr lang="en-US" sz="1200" dirty="0" err="1"/>
              <a:t>mya</a:t>
            </a:r>
            <a:r>
              <a:rPr lang="en-US" sz="1200" dirty="0"/>
              <a:t> </a:t>
            </a:r>
            <a:r>
              <a:rPr lang="el-GR" sz="1200" dirty="0"/>
              <a:t>από πολύ μικρά τρωκτικά που επιβίωσαν κάτω από τη ΓΗ.</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p:cNvSpPr>
            <a:spLocks noChangeArrowheads="1"/>
          </p:cNvSpPr>
          <p:nvPr/>
        </p:nvSpPr>
        <p:spPr bwMode="auto">
          <a:xfrm>
            <a:off x="30432" y="1237402"/>
            <a:ext cx="8856984" cy="5632311"/>
          </a:xfrm>
          <a:prstGeom prst="rect">
            <a:avLst/>
          </a:prstGeom>
          <a:noFill/>
          <a:ln w="9525">
            <a:noFill/>
            <a:miter lim="800000"/>
            <a:headEnd/>
            <a:tailEnd/>
          </a:ln>
        </p:spPr>
        <p:txBody>
          <a:bodyPr wrap="square" anchor="ctr">
            <a:spAutoFit/>
          </a:bodyPr>
          <a:lstStyle/>
          <a:p>
            <a:pPr indent="342900">
              <a:tabLst>
                <a:tab pos="6515100" algn="l"/>
              </a:tabLst>
            </a:pPr>
            <a:r>
              <a:rPr lang="el-GR" sz="2400" dirty="0"/>
              <a:t>Το αρχείο των απολιθωμάτων παρέχει σημαντικές πληροφορίες για οργανισμούς που υπήρχαν κατά το παρελθόν.</a:t>
            </a:r>
          </a:p>
          <a:p>
            <a:pPr indent="342900">
              <a:tabLst>
                <a:tab pos="6515100" algn="l"/>
              </a:tabLst>
            </a:pPr>
            <a:r>
              <a:rPr lang="el-GR" sz="2400" dirty="0"/>
              <a:t>Η δημιουργία ενός απολιθώματος είναι ένα τελείως τυχαίο γεγονός και για να επιτευχθεί, απαιτείται η συνδρομή μιας μεγάλης ποικιλίας παραγόντων. </a:t>
            </a:r>
          </a:p>
          <a:p>
            <a:pPr indent="342900">
              <a:tabLst>
                <a:tab pos="6515100" algn="l"/>
              </a:tabLst>
            </a:pPr>
            <a:r>
              <a:rPr lang="el-GR" sz="2400" dirty="0"/>
              <a:t>Η μελέτη της εξέλιξης των οργανισμών στηρίζεται σε μεγάλο βαθμό στη μελέτη των απολιθωμάτων. Πρόκειται για τμήματα οργανισμών που η παρουσία τους μέσα σε ιζηματογενή πετρώματα είχε ως συνέπεια την απόθεση ανόργανου υλικού στην θέση του οργανικού, χωρίς όμως να επέλθει αλλαγή στη μορφή. Τα απολιθώματα χρησιμεύουν στον προσδιορισμό των φυλογενετικών σχέσεων μεταξύ  των ειδών του παρελθόντος και του παρόντος. </a:t>
            </a:r>
          </a:p>
          <a:p>
            <a:pPr indent="342900">
              <a:tabLst>
                <a:tab pos="6515100" algn="l"/>
              </a:tabLst>
            </a:pPr>
            <a:endParaRPr lang="el-GR" sz="2000" b="1" dirty="0"/>
          </a:p>
        </p:txBody>
      </p:sp>
      <p:sp>
        <p:nvSpPr>
          <p:cNvPr id="2" name="Τίτλος 1"/>
          <p:cNvSpPr>
            <a:spLocks noGrp="1"/>
          </p:cNvSpPr>
          <p:nvPr>
            <p:ph type="title"/>
          </p:nvPr>
        </p:nvSpPr>
        <p:spPr>
          <a:xfrm>
            <a:off x="344124" y="3459"/>
            <a:ext cx="8229600" cy="706090"/>
          </a:xfrm>
        </p:spPr>
        <p:txBody>
          <a:bodyPr>
            <a:normAutofit fontScale="90000"/>
          </a:bodyPr>
          <a:lstStyle/>
          <a:p>
            <a:r>
              <a:rPr lang="el-GR" b="1" dirty="0"/>
              <a:t>Η Βιολογία ως (και) Ανθρωπιστική Επιστήμη*</a:t>
            </a:r>
          </a:p>
        </p:txBody>
      </p:sp>
      <p:pic>
        <p:nvPicPr>
          <p:cNvPr id="3"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482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l-GR" sz="3600" b="1"/>
              <a:t>Πώς δημιουργείται ένα απολίθωμα</a:t>
            </a:r>
            <a:r>
              <a:rPr lang="en-US" sz="3600" b="1"/>
              <a:t>;</a:t>
            </a:r>
            <a:endParaRPr lang="el-GR" sz="3600" b="1" u="sng"/>
          </a:p>
        </p:txBody>
      </p:sp>
      <p:sp>
        <p:nvSpPr>
          <p:cNvPr id="46083" name="Rectangle 3"/>
          <p:cNvSpPr>
            <a:spLocks noGrp="1" noChangeArrowheads="1"/>
          </p:cNvSpPr>
          <p:nvPr>
            <p:ph idx="1"/>
          </p:nvPr>
        </p:nvSpPr>
        <p:spPr/>
        <p:txBody>
          <a:bodyPr>
            <a:normAutofit lnSpcReduction="10000"/>
          </a:bodyPr>
          <a:lstStyle/>
          <a:p>
            <a:pPr eaLnBrk="1" hangingPunct="1"/>
            <a:r>
              <a:rPr lang="el-GR" sz="3600" b="1" u="sng" dirty="0"/>
              <a:t>Απάντηση</a:t>
            </a:r>
          </a:p>
          <a:p>
            <a:pPr eaLnBrk="1" hangingPunct="1"/>
            <a:r>
              <a:rPr lang="el-GR" sz="3600" dirty="0"/>
              <a:t>Υπάρχουν πολλοί τρόποι:</a:t>
            </a:r>
          </a:p>
          <a:p>
            <a:pPr eaLnBrk="1" hangingPunct="1"/>
            <a:r>
              <a:rPr lang="el-GR" sz="3600" dirty="0"/>
              <a:t>Κεχριμπάρι.</a:t>
            </a:r>
          </a:p>
          <a:p>
            <a:pPr eaLnBrk="1" hangingPunct="1"/>
            <a:r>
              <a:rPr lang="el-GR" sz="3600" dirty="0"/>
              <a:t>Ηφαίστεια.</a:t>
            </a:r>
          </a:p>
          <a:p>
            <a:pPr eaLnBrk="1" hangingPunct="1"/>
            <a:r>
              <a:rPr lang="el-GR" sz="3600" dirty="0"/>
              <a:t>Πάγοι.[</a:t>
            </a:r>
            <a:r>
              <a:rPr lang="el-GR" sz="3600" dirty="0" err="1"/>
              <a:t>Μαμμούθ</a:t>
            </a:r>
            <a:r>
              <a:rPr lang="el-GR" sz="3600" dirty="0"/>
              <a:t>]</a:t>
            </a:r>
          </a:p>
          <a:p>
            <a:pPr eaLnBrk="1" hangingPunct="1"/>
            <a:r>
              <a:rPr lang="el-GR" sz="3600" dirty="0"/>
              <a:t>Λάβα Ηφαιστείων.</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ilektron"/>
          <p:cNvPicPr>
            <a:picLocks noChangeAspect="1" noChangeArrowheads="1"/>
          </p:cNvPicPr>
          <p:nvPr/>
        </p:nvPicPr>
        <p:blipFill>
          <a:blip r:embed="rId3" cstate="print"/>
          <a:srcRect/>
          <a:stretch>
            <a:fillRect/>
          </a:stretch>
        </p:blipFill>
        <p:spPr bwMode="auto">
          <a:xfrm>
            <a:off x="755650" y="236538"/>
            <a:ext cx="7777163" cy="6503987"/>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cstate="print"/>
          <a:srcRect/>
          <a:stretch>
            <a:fillRect/>
          </a:stretch>
        </p:blipFill>
        <p:spPr bwMode="auto">
          <a:xfrm>
            <a:off x="2357438" y="2928938"/>
            <a:ext cx="3638550" cy="3371850"/>
          </a:xfrm>
          <a:prstGeom prst="rect">
            <a:avLst/>
          </a:prstGeom>
          <a:noFill/>
          <a:ln w="9525">
            <a:noFill/>
            <a:miter lim="800000"/>
            <a:headEnd/>
            <a:tailEnd/>
          </a:ln>
        </p:spPr>
      </p:pic>
      <p:sp>
        <p:nvSpPr>
          <p:cNvPr id="48131" name="Rectangle 2"/>
          <p:cNvSpPr>
            <a:spLocks noChangeArrowheads="1"/>
          </p:cNvSpPr>
          <p:nvPr/>
        </p:nvSpPr>
        <p:spPr bwMode="auto">
          <a:xfrm>
            <a:off x="107504" y="980728"/>
            <a:ext cx="9144000" cy="1754188"/>
          </a:xfrm>
          <a:prstGeom prst="rect">
            <a:avLst/>
          </a:prstGeom>
          <a:noFill/>
          <a:ln w="9525">
            <a:noFill/>
            <a:miter lim="800000"/>
            <a:headEnd/>
            <a:tailEnd/>
          </a:ln>
        </p:spPr>
        <p:txBody>
          <a:bodyPr>
            <a:spAutoFit/>
          </a:bodyPr>
          <a:lstStyle/>
          <a:p>
            <a:r>
              <a:rPr lang="el-GR"/>
              <a:t>Ένα χαρακτηριστικό παράδειγμα που συμβαίνει διάλυση και </a:t>
            </a:r>
            <a:r>
              <a:rPr lang="el-GR" dirty="0" err="1"/>
              <a:t>επαναπόθεση</a:t>
            </a:r>
            <a:r>
              <a:rPr lang="el-GR" dirty="0"/>
              <a:t> μόριο προς μόριο της εσωτερικής δομής ενός οργανισμού είναι οι κορμοί που αποτελούν το απολιθωμένο δάσος της Λέσβου. Εδώ έχουμε αντικατάσταση των μορίων που αποτελούσαν τον κορμό του δένδρου από διοξείδιο του πυριτίου, που κυκλοφορούσε σαν διάλυμα μέσα στο υλικό που ήταν θαμμένοι οι κορμοί. Έτσι αν και άλλαξε η χημική τους σύσταση, η εσωτερική δομή των κορμών παρέμεινε αναλλοίωτη.</a:t>
            </a:r>
          </a:p>
        </p:txBody>
      </p:sp>
      <p:sp>
        <p:nvSpPr>
          <p:cNvPr id="2" name="Τίτλος 1"/>
          <p:cNvSpPr>
            <a:spLocks noGrp="1"/>
          </p:cNvSpPr>
          <p:nvPr>
            <p:ph type="title"/>
          </p:nvPr>
        </p:nvSpPr>
        <p:spPr>
          <a:xfrm>
            <a:off x="457200" y="274638"/>
            <a:ext cx="8229600" cy="512068"/>
          </a:xfrm>
        </p:spPr>
        <p:txBody>
          <a:bodyPr>
            <a:normAutofit fontScale="90000"/>
          </a:bodyPr>
          <a:lstStyle/>
          <a:p>
            <a:r>
              <a:rPr lang="el-GR" dirty="0"/>
              <a:t>Παραδείγματα απολιθωμάτων στον Ελληνικό χώρο</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BAEF9146-DEE3-4E43-BF9F-339518C5844C}"/>
              </a:ext>
            </a:extLst>
          </p:cNvPr>
          <p:cNvPicPr>
            <a:picLocks noChangeAspect="1"/>
          </p:cNvPicPr>
          <p:nvPr/>
        </p:nvPicPr>
        <p:blipFill>
          <a:blip r:embed="rId2"/>
          <a:stretch>
            <a:fillRect/>
          </a:stretch>
        </p:blipFill>
        <p:spPr>
          <a:xfrm>
            <a:off x="123825" y="266700"/>
            <a:ext cx="8896350" cy="6324600"/>
          </a:xfrm>
          <a:prstGeom prst="rect">
            <a:avLst/>
          </a:prstGeom>
        </p:spPr>
      </p:pic>
    </p:spTree>
    <p:extLst>
      <p:ext uri="{BB962C8B-B14F-4D97-AF65-F5344CB8AC3E}">
        <p14:creationId xmlns:p14="http://schemas.microsoft.com/office/powerpoint/2010/main" val="21449814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cstate="print"/>
          <a:srcRect/>
          <a:stretch>
            <a:fillRect/>
          </a:stretch>
        </p:blipFill>
        <p:spPr bwMode="auto">
          <a:xfrm>
            <a:off x="1857375" y="0"/>
            <a:ext cx="5857875" cy="6430963"/>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extLst>
              <p:ext uri="{D42A27DB-BD31-4B8C-83A1-F6EECF244321}">
                <p14:modId xmlns:p14="http://schemas.microsoft.com/office/powerpoint/2010/main" val="4073626307"/>
              </p:ext>
            </p:extLst>
          </p:nvPr>
        </p:nvGraphicFramePr>
        <p:xfrm>
          <a:off x="827584" y="116632"/>
          <a:ext cx="6624736" cy="3312368"/>
        </p:xfrm>
        <a:graphic>
          <a:graphicData uri="http://schemas.openxmlformats.org/presentationml/2006/ole">
            <mc:AlternateContent xmlns:mc="http://schemas.openxmlformats.org/markup-compatibility/2006">
              <mc:Choice xmlns:v="urn:schemas-microsoft-com:vml" Requires="v">
                <p:oleObj name="Bitmap Image" r:id="rId7" imgW="5772956" imgH="1638529" progId="PBrush">
                  <p:embed/>
                </p:oleObj>
              </mc:Choice>
              <mc:Fallback>
                <p:oleObj name="Bitmap Image" r:id="rId7" imgW="5772956" imgH="1638529" progId="PBrush">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7584" y="116632"/>
                        <a:ext cx="6624736" cy="3312368"/>
                      </a:xfrm>
                      <a:prstGeom prst="rect">
                        <a:avLst/>
                      </a:prstGeom>
                      <a:noFill/>
                      <a:ln>
                        <a:noFill/>
                      </a:ln>
                      <a:effec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2276228924"/>
              </p:ext>
            </p:extLst>
          </p:nvPr>
        </p:nvGraphicFramePr>
        <p:xfrm>
          <a:off x="899914" y="3449425"/>
          <a:ext cx="6552406" cy="3312021"/>
        </p:xfrm>
        <a:graphic>
          <a:graphicData uri="http://schemas.openxmlformats.org/presentationml/2006/ole">
            <mc:AlternateContent xmlns:mc="http://schemas.openxmlformats.org/markup-compatibility/2006">
              <mc:Choice xmlns:v="urn:schemas-microsoft-com:vml" Requires="v">
                <p:oleObj name="Bitmap Image" r:id="rId9" imgW="5761905" imgH="1609524" progId="PBrush">
                  <p:embed/>
                </p:oleObj>
              </mc:Choice>
              <mc:Fallback>
                <p:oleObj name="Bitmap Image" r:id="rId9" imgW="5761905" imgH="1609524" progId="PBrush">
                  <p:embed/>
                  <p:pic>
                    <p:nvPicPr>
                      <p:cNvPr id="3074" name="Object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9914" y="3449425"/>
                        <a:ext cx="6552406" cy="3312021"/>
                      </a:xfrm>
                      <a:prstGeom prst="rect">
                        <a:avLst/>
                      </a:prstGeom>
                      <a:noFill/>
                      <a:ln>
                        <a:noFill/>
                      </a:ln>
                      <a:effectLst/>
                    </p:spPr>
                  </p:pic>
                </p:oleObj>
              </mc:Fallback>
            </mc:AlternateContent>
          </a:graphicData>
        </a:graphic>
      </p:graphicFrame>
      <p:pic>
        <p:nvPicPr>
          <p:cNvPr id="2"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812360" y="1340768"/>
            <a:ext cx="609600" cy="609600"/>
          </a:xfrm>
          <a:prstGeom prst="rect">
            <a:avLst/>
          </a:prstGeom>
        </p:spPr>
      </p:pic>
      <p:pic>
        <p:nvPicPr>
          <p:cNvPr id="4" name="Εγγεγραμμένος ήχος">
            <a:hlinkClick r:id="" action="ppaction://media"/>
            <a:extLst>
              <a:ext uri="{FF2B5EF4-FFF2-40B4-BE49-F238E27FC236}">
                <a16:creationId xmlns:a16="http://schemas.microsoft.com/office/drawing/2014/main" id="{02C386B5-6861-47AC-A439-98C651F0B97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7821885" y="321297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3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64702"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p:txBody>
          <a:bodyPr>
            <a:normAutofit fontScale="90000"/>
          </a:bodyPr>
          <a:lstStyle/>
          <a:p>
            <a:r>
              <a:rPr lang="el-GR" dirty="0"/>
              <a:t>Τί σχέση μπορεί να έχει ο Λεωνίδας με αυτά που λέμε;</a:t>
            </a:r>
          </a:p>
        </p:txBody>
      </p:sp>
      <p:pic>
        <p:nvPicPr>
          <p:cNvPr id="9" name="Picture 42" descr="image10531%5b8876%5d"/>
          <p:cNvPicPr>
            <a:picLocks noGrp="1" noChangeAspect="1" noChangeArrowheads="1"/>
          </p:cNvPicPr>
          <p:nvPr>
            <p:ph type="pic" idx="1"/>
          </p:nvPr>
        </p:nvPicPr>
        <p:blipFill>
          <a:blip r:embed="rId2" cstate="print"/>
          <a:srcRect t="8791" b="8791"/>
          <a:stretch>
            <a:fillRect/>
          </a:stretch>
        </p:blipFill>
        <p:spPr bwMode="auto">
          <a:xfrm>
            <a:off x="1792288" y="260648"/>
            <a:ext cx="5486400" cy="4114800"/>
          </a:xfrm>
          <a:prstGeom prst="rect">
            <a:avLst/>
          </a:prstGeom>
          <a:noFill/>
          <a:ln w="9525">
            <a:noFill/>
            <a:miter lim="800000"/>
            <a:headEnd/>
            <a:tailEnd/>
          </a:ln>
        </p:spPr>
      </p:pic>
      <p:sp>
        <p:nvSpPr>
          <p:cNvPr id="8" name="Θέση κειμένου 7"/>
          <p:cNvSpPr>
            <a:spLocks noGrp="1"/>
          </p:cNvSpPr>
          <p:nvPr>
            <p:ph type="body" sz="half" idx="2"/>
          </p:nvPr>
        </p:nvSpPr>
        <p:spPr/>
        <p:txBody>
          <a:bodyPr>
            <a:normAutofit fontScale="92500" lnSpcReduction="10000"/>
          </a:bodyPr>
          <a:lstStyle/>
          <a:p>
            <a:r>
              <a:rPr lang="el-GR" dirty="0"/>
              <a:t>Ο Λεωνίδας δεν έχει. Έχουν όμως οι Θερμοπύλες. Αναλογιστείτε το γιατί επέλεξε ο Λεωνίδας τη συγκεκριμένη τοποθεσία για τη μάχη εναντίον των Περσών; </a:t>
            </a:r>
          </a:p>
          <a:p>
            <a:r>
              <a:rPr lang="el-GR" dirty="0"/>
              <a:t>Έχετε πάει τώρα τελευταία από ΄κει; </a:t>
            </a:r>
          </a:p>
        </p:txBody>
      </p:sp>
    </p:spTree>
    <p:extLst>
      <p:ext uri="{BB962C8B-B14F-4D97-AF65-F5344CB8AC3E}">
        <p14:creationId xmlns:p14="http://schemas.microsoft.com/office/powerpoint/2010/main" val="933537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274638"/>
            <a:ext cx="8229600" cy="725487"/>
          </a:xfrm>
        </p:spPr>
        <p:txBody>
          <a:bodyPr rtlCol="0">
            <a:normAutofit fontScale="90000"/>
          </a:bodyPr>
          <a:lstStyle/>
          <a:p>
            <a:pPr eaLnBrk="1" fontAlgn="auto" hangingPunct="1">
              <a:spcAft>
                <a:spcPts val="0"/>
              </a:spcAft>
              <a:defRPr/>
            </a:pPr>
            <a:r>
              <a:rPr lang="el-GR" sz="3200" b="1" dirty="0"/>
              <a:t>ΤΙ ΣΗΜΑΙΝΕΙ ΔΙΔΑΣΚΩ ΜΕ ΒΑΣΗ ΜΙΑ ΕΝΟΠΟΙΗΤΙΚΗ ΘΕΩΡΙΑ;</a:t>
            </a:r>
            <a:endParaRPr lang="el-GR" sz="2400" dirty="0"/>
          </a:p>
        </p:txBody>
      </p:sp>
      <p:sp>
        <p:nvSpPr>
          <p:cNvPr id="20483" name="Rectangle 2"/>
          <p:cNvSpPr>
            <a:spLocks noChangeArrowheads="1"/>
          </p:cNvSpPr>
          <p:nvPr/>
        </p:nvSpPr>
        <p:spPr bwMode="auto">
          <a:xfrm>
            <a:off x="0" y="974719"/>
            <a:ext cx="9144000" cy="443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ltLang="el-GR" sz="2400" dirty="0">
                <a:latin typeface="Arial"/>
                <a:cs typeface="Arial"/>
              </a:rPr>
              <a:t>Η Αμερικανική Ακαδημία Επιστημών (</a:t>
            </a:r>
            <a:r>
              <a:rPr lang="en-US" altLang="el-GR" sz="2400" dirty="0">
                <a:latin typeface="Arial"/>
                <a:cs typeface="Arial"/>
              </a:rPr>
              <a:t>National Academy of Sciences</a:t>
            </a:r>
            <a:r>
              <a:rPr lang="el-GR" altLang="el-GR" sz="2400" dirty="0">
                <a:latin typeface="Arial"/>
                <a:cs typeface="Arial"/>
              </a:rPr>
              <a:t>, (</a:t>
            </a:r>
            <a:r>
              <a:rPr lang="en-US" altLang="el-GR" sz="2400" dirty="0">
                <a:latin typeface="Arial"/>
                <a:cs typeface="Arial"/>
              </a:rPr>
              <a:t>NAS</a:t>
            </a:r>
            <a:r>
              <a:rPr lang="el-GR" altLang="el-GR" sz="2400" dirty="0">
                <a:latin typeface="Arial"/>
                <a:cs typeface="Arial"/>
              </a:rPr>
              <a:t>) (1998)), αλλά και </a:t>
            </a:r>
            <a:r>
              <a:rPr lang="el-GR" sz="2400" dirty="0">
                <a:latin typeface="Arial"/>
                <a:cs typeface="Arial"/>
              </a:rPr>
              <a:t>η Πανελλήνια Ένωση των Βιολόγων-</a:t>
            </a:r>
            <a:r>
              <a:rPr lang="el-GR" sz="2400" dirty="0" err="1">
                <a:latin typeface="Arial"/>
                <a:cs typeface="Arial"/>
              </a:rPr>
              <a:t>Βιοεπιστημόνων</a:t>
            </a:r>
            <a:r>
              <a:rPr lang="el-GR" sz="2400" dirty="0">
                <a:latin typeface="Arial"/>
                <a:cs typeface="Arial"/>
              </a:rPr>
              <a:t> </a:t>
            </a:r>
            <a:r>
              <a:rPr lang="el-GR" altLang="el-GR" sz="2400" dirty="0">
                <a:latin typeface="Arial"/>
                <a:cs typeface="Arial"/>
              </a:rPr>
              <a:t>προτείνουν πως:</a:t>
            </a:r>
          </a:p>
          <a:p>
            <a:r>
              <a:rPr lang="el-GR" altLang="el-GR" sz="2400" i="1" dirty="0">
                <a:latin typeface="Arial"/>
                <a:cs typeface="Arial"/>
              </a:rPr>
              <a:t>«..οι δάσκαλοι της Βιολογίας, θα πρέπει να χρησιμοποιούν την εξέλιξη ως το οργανωτικό θέμα στη διδασκαλία της Βιολογίας, παρά ως ένα επι μέρους κεφάλαιο διδασκαλίας των ενοτήτων της Βιολογίας…».  </a:t>
            </a:r>
            <a:r>
              <a:rPr lang="el-GR" altLang="el-GR" sz="2400" dirty="0">
                <a:latin typeface="Arial"/>
                <a:cs typeface="Arial"/>
              </a:rPr>
              <a:t>Προτείνεται δηλ. η διδασκαλία της εξέλιξης ως  ένα πλαίσιο αναφοράς και ενοποίησης με βάση τα </a:t>
            </a:r>
            <a:r>
              <a:rPr lang="el-GR" altLang="el-GR" sz="2400" b="1" dirty="0">
                <a:latin typeface="Arial"/>
                <a:cs typeface="Arial"/>
              </a:rPr>
              <a:t>επιστημονικά παραδείγματα</a:t>
            </a:r>
            <a:r>
              <a:rPr lang="el-GR" altLang="el-GR" sz="2400" dirty="0">
                <a:latin typeface="Arial"/>
                <a:cs typeface="Arial"/>
              </a:rPr>
              <a:t>. Εκείνες δηλ. τις Επιστημονικές  Θεωρίες που ενοποιούν μια ολόκληρη περιοχή ή πεδίο επιστημονικής μελέτης (</a:t>
            </a:r>
            <a:r>
              <a:rPr lang="en-US" altLang="el-GR" sz="2400" dirty="0">
                <a:latin typeface="Arial"/>
                <a:cs typeface="Arial"/>
              </a:rPr>
              <a:t>Thomas Kuhn).</a:t>
            </a:r>
            <a:endParaRPr lang="el-GR" altLang="el-GR" sz="2400" dirty="0">
              <a:latin typeface="Arial"/>
              <a:cs typeface="Arial"/>
            </a:endParaRPr>
          </a:p>
          <a:p>
            <a:pPr eaLnBrk="1" hangingPunct="1"/>
            <a:endParaRPr lang="el-GR" altLang="el-GR" dirty="0"/>
          </a:p>
        </p:txBody>
      </p:sp>
      <p:pic>
        <p:nvPicPr>
          <p:cNvPr id="2"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51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Τι έγιναν τα ΣΤΕΝΑ;</a:t>
            </a:r>
          </a:p>
        </p:txBody>
      </p:sp>
      <p:pic>
        <p:nvPicPr>
          <p:cNvPr id="4098" name="Picture 2" descr="Thermopylae, the view of the pass - Εικόνα του Πεδίο της Μάχης των  Θερμοπυλών και Μνημείο του Λεωνίδα, Θερμοπύλες - Tripadvisor"/>
          <p:cNvPicPr>
            <a:picLocks noGrp="1" noChangeAspect="1" noChangeArrowheads="1"/>
          </p:cNvPicPr>
          <p:nvPr>
            <p:ph type="pic" idx="1"/>
          </p:nvPr>
        </p:nvPicPr>
        <p:blipFill>
          <a:blip r:embed="rId4">
            <a:extLst>
              <a:ext uri="{28A0092B-C50C-407E-A947-70E740481C1C}">
                <a14:useLocalDpi xmlns:a14="http://schemas.microsoft.com/office/drawing/2010/main" val="0"/>
              </a:ext>
            </a:extLst>
          </a:blip>
          <a:srcRect t="9672" b="967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4" name="Θέση κειμένου 3"/>
          <p:cNvSpPr>
            <a:spLocks noGrp="1"/>
          </p:cNvSpPr>
          <p:nvPr>
            <p:ph type="body" sz="half" idx="2"/>
          </p:nvPr>
        </p:nvSpPr>
        <p:spPr/>
        <p:txBody>
          <a:bodyPr/>
          <a:lstStyle/>
          <a:p>
            <a:r>
              <a:rPr lang="el-GR" dirty="0"/>
              <a:t>ΕΙΚΟΝΑ ΘΕΡΜΟΠΥΛΩΝ ΣΗΜΕΡΑ.</a:t>
            </a:r>
          </a:p>
        </p:txBody>
      </p:sp>
      <p:pic>
        <p:nvPicPr>
          <p:cNvPr id="5"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48064" y="5401758"/>
            <a:ext cx="609600" cy="609600"/>
          </a:xfrm>
          <a:prstGeom prst="rect">
            <a:avLst/>
          </a:prstGeom>
        </p:spPr>
      </p:pic>
    </p:spTree>
    <p:extLst>
      <p:ext uri="{BB962C8B-B14F-4D97-AF65-F5344CB8AC3E}">
        <p14:creationId xmlns:p14="http://schemas.microsoft.com/office/powerpoint/2010/main" val="1012706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828" fill="hold"/>
                                        <p:tgtEl>
                                          <p:spTgt spid="5"/>
                                        </p:tgtEl>
                                      </p:cBhvr>
                                    </p:cmd>
                                  </p:childTnLst>
                                </p:cTn>
                              </p:par>
                            </p:childTnLst>
                          </p:cTn>
                        </p:par>
                      </p:childTnLst>
                    </p:cTn>
                  </p:par>
                </p:childTnLst>
              </p:cTn>
              <p:nextCondLst>
                <p:cond evt="onClick" delay="0">
                  <p:tgtEl>
                    <p:spTgt spid="5"/>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normAutofit fontScale="90000"/>
          </a:bodyPr>
          <a:lstStyle/>
          <a:p>
            <a:r>
              <a:rPr lang="el-GR"/>
              <a:t>Μα για να γίνει κάτι τέτοιο, θα πρέπει να έρθουν τα πάνω-κάτω!</a:t>
            </a:r>
          </a:p>
        </p:txBody>
      </p:sp>
      <p:sp>
        <p:nvSpPr>
          <p:cNvPr id="54275" name="TextBox 2"/>
          <p:cNvSpPr txBox="1">
            <a:spLocks noChangeArrowheads="1"/>
          </p:cNvSpPr>
          <p:nvPr/>
        </p:nvSpPr>
        <p:spPr bwMode="auto">
          <a:xfrm>
            <a:off x="457200" y="1431601"/>
            <a:ext cx="7632700" cy="2308324"/>
          </a:xfrm>
          <a:prstGeom prst="rect">
            <a:avLst/>
          </a:prstGeom>
          <a:noFill/>
          <a:ln w="9525">
            <a:noFill/>
            <a:miter lim="800000"/>
            <a:headEnd/>
            <a:tailEnd/>
          </a:ln>
        </p:spPr>
        <p:txBody>
          <a:bodyPr>
            <a:spAutoFit/>
          </a:bodyPr>
          <a:lstStyle/>
          <a:p>
            <a:r>
              <a:rPr lang="el-GR" dirty="0"/>
              <a:t>Με άλλα λόγια... Μήπως μας πουλάτε «φούμαρα» λέγοντας πως ο πυθμένας της θάλασσας μπορεί να βρεθεί στην κορυφή ενός βουνού;</a:t>
            </a:r>
          </a:p>
          <a:p>
            <a:endParaRPr lang="el-GR" dirty="0"/>
          </a:p>
          <a:p>
            <a:r>
              <a:rPr lang="el-GR" dirty="0"/>
              <a:t>Η επόμενη διαφάνεια θα μας δείξει πως τέτοια γεγονότα δεν είναι σπάνια και συμβαίνουν και στις μέρες μας. </a:t>
            </a:r>
          </a:p>
          <a:p>
            <a:r>
              <a:rPr lang="el-GR" dirty="0"/>
              <a:t>Λ.χ. Στο Πακιστάν, το 2013, οι κάτοικοι είδαν μπροστά τους να ξεφυτρώνει ένα νησί από τον πυθμένα της θάλασσας μετά από ένα σεισμό!!!!</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normAutofit fontScale="90000"/>
          </a:bodyPr>
          <a:lstStyle/>
          <a:p>
            <a:r>
              <a:rPr lang="en-GB">
                <a:solidFill>
                  <a:srgbClr val="000000"/>
                </a:solidFill>
                <a:ea typeface="Times New Roman" pitchFamily="18" charset="0"/>
                <a:cs typeface="Arial" pitchFamily="34" charset="0"/>
              </a:rPr>
              <a:t>Deadly Pakistan quake creates new island</a:t>
            </a:r>
            <a:br>
              <a:rPr lang="el-GR" sz="700">
                <a:solidFill>
                  <a:schemeClr val="tx1"/>
                </a:solidFill>
                <a:ea typeface="Times New Roman" pitchFamily="18" charset="0"/>
                <a:cs typeface="Arial" pitchFamily="34" charset="0"/>
              </a:rPr>
            </a:br>
            <a:endParaRPr lang="el-GR">
              <a:ea typeface="Times New Roman" pitchFamily="18" charset="0"/>
              <a:cs typeface="Arial" pitchFamily="34" charset="0"/>
            </a:endParaRPr>
          </a:p>
        </p:txBody>
      </p:sp>
      <p:sp>
        <p:nvSpPr>
          <p:cNvPr id="55299" name="Rectangle 2"/>
          <p:cNvSpPr>
            <a:spLocks noChangeArrowheads="1"/>
          </p:cNvSpPr>
          <p:nvPr/>
        </p:nvSpPr>
        <p:spPr bwMode="auto">
          <a:xfrm>
            <a:off x="468313" y="1052513"/>
            <a:ext cx="6865937" cy="923925"/>
          </a:xfrm>
          <a:prstGeom prst="rect">
            <a:avLst/>
          </a:prstGeom>
          <a:noFill/>
          <a:ln w="9525">
            <a:noFill/>
            <a:miter lim="800000"/>
            <a:headEnd/>
            <a:tailEnd/>
          </a:ln>
        </p:spPr>
        <p:txBody>
          <a:bodyPr wrap="none" anchor="ctr">
            <a:spAutoFit/>
          </a:bodyPr>
          <a:lstStyle/>
          <a:p>
            <a:pPr indent="457200" eaLnBrk="0" hangingPunct="0"/>
            <a:r>
              <a:rPr lang="en-GB" sz="1200">
                <a:solidFill>
                  <a:srgbClr val="000000"/>
                </a:solidFill>
                <a:cs typeface="Times New Roman" pitchFamily="18" charset="0"/>
                <a:hlinkClick r:id="rId2"/>
              </a:rPr>
              <a:t>http://www.foxnews.com/science/2013/09/25/deadly-pakistan-quake-creates-new-island/</a:t>
            </a:r>
            <a:r>
              <a:rPr lang="en-GB" sz="2200">
                <a:solidFill>
                  <a:srgbClr val="000000"/>
                </a:solidFill>
                <a:cs typeface="Times New Roman" pitchFamily="18" charset="0"/>
              </a:rPr>
              <a:t>   </a:t>
            </a:r>
            <a:endParaRPr lang="el-GR" sz="600"/>
          </a:p>
          <a:p>
            <a:pPr indent="457200" eaLnBrk="0" hangingPunct="0"/>
            <a:r>
              <a:rPr lang="en-GB" sz="700">
                <a:solidFill>
                  <a:srgbClr val="333333"/>
                </a:solidFill>
                <a:cs typeface="Times New Roman" pitchFamily="18" charset="0"/>
              </a:rPr>
              <a:t>Published September 25, 2013</a:t>
            </a:r>
            <a:endParaRPr lang="el-GR" sz="600"/>
          </a:p>
          <a:p>
            <a:pPr indent="457200" eaLnBrk="0" hangingPunct="0"/>
            <a:r>
              <a:rPr lang="en-GB" sz="700">
                <a:solidFill>
                  <a:srgbClr val="333333"/>
                </a:solidFill>
                <a:cs typeface="Times New Roman" pitchFamily="18" charset="0"/>
              </a:rPr>
              <a:t>FoxNews.com</a:t>
            </a:r>
            <a:endParaRPr lang="el-GR" sz="600"/>
          </a:p>
          <a:p>
            <a:pPr indent="457200" eaLnBrk="0" hangingPunct="0"/>
            <a:endParaRPr lang="el-GR"/>
          </a:p>
        </p:txBody>
      </p:sp>
      <p:pic>
        <p:nvPicPr>
          <p:cNvPr id="55300" name="Picture 1" descr="new island off Pakistan.jpg">
            <a:hlinkClick r:id="rId2"/>
          </p:cNvPr>
          <p:cNvPicPr>
            <a:picLocks noChangeAspect="1" noChangeArrowheads="1"/>
          </p:cNvPicPr>
          <p:nvPr/>
        </p:nvPicPr>
        <p:blipFill>
          <a:blip r:embed="rId3" cstate="print"/>
          <a:srcRect/>
          <a:stretch>
            <a:fillRect/>
          </a:stretch>
        </p:blipFill>
        <p:spPr bwMode="auto">
          <a:xfrm>
            <a:off x="1547813" y="2997200"/>
            <a:ext cx="6286500" cy="3533775"/>
          </a:xfrm>
          <a:prstGeom prst="rect">
            <a:avLst/>
          </a:prstGeom>
          <a:noFill/>
          <a:ln w="9525">
            <a:noFill/>
            <a:miter lim="800000"/>
            <a:headEnd/>
            <a:tailEnd/>
          </a:ln>
        </p:spPr>
      </p:pic>
      <p:sp>
        <p:nvSpPr>
          <p:cNvPr id="245763" name="Rectangle 3"/>
          <p:cNvSpPr>
            <a:spLocks noChangeArrowheads="1"/>
          </p:cNvSpPr>
          <p:nvPr/>
        </p:nvSpPr>
        <p:spPr bwMode="auto">
          <a:xfrm>
            <a:off x="1619250" y="1916113"/>
            <a:ext cx="5689600" cy="369887"/>
          </a:xfrm>
          <a:prstGeom prst="rect">
            <a:avLst/>
          </a:prstGeom>
          <a:noFill/>
          <a:ln w="9525">
            <a:noFill/>
            <a:miter lim="800000"/>
            <a:headEnd/>
            <a:tailEnd/>
          </a:ln>
          <a:effectLst/>
        </p:spPr>
        <p:txBody>
          <a:bodyPr bIns="0" anchor="ctr">
            <a:spAutoFit/>
          </a:bodyPr>
          <a:lstStyle/>
          <a:p>
            <a:pPr indent="457200" eaLnBrk="0" hangingPunct="0">
              <a:defRPr/>
            </a:pPr>
            <a:r>
              <a:rPr lang="en-GB" sz="1050" dirty="0">
                <a:solidFill>
                  <a:srgbClr val="333333"/>
                </a:solidFill>
                <a:ea typeface="Times New Roman" pitchFamily="18" charset="0"/>
              </a:rPr>
              <a:t>Sept. 25, 2013: An island that rose from the sea following an earthquake is pictured off Pakistan's </a:t>
            </a:r>
            <a:r>
              <a:rPr lang="en-GB" sz="1050" dirty="0" err="1">
                <a:solidFill>
                  <a:srgbClr val="333333"/>
                </a:solidFill>
                <a:ea typeface="Times New Roman" pitchFamily="18" charset="0"/>
              </a:rPr>
              <a:t>Gwadar</a:t>
            </a:r>
            <a:r>
              <a:rPr lang="en-GB" sz="1050" dirty="0">
                <a:solidFill>
                  <a:srgbClr val="333333"/>
                </a:solidFill>
                <a:ea typeface="Times New Roman" pitchFamily="18" charset="0"/>
              </a:rPr>
              <a:t> coastline in the Arabian Sea .Reuters/Stringer</a:t>
            </a:r>
            <a:endParaRPr lang="en-GB" sz="3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p:cNvSpPr>
            <a:spLocks noChangeArrowheads="1"/>
          </p:cNvSpPr>
          <p:nvPr/>
        </p:nvSpPr>
        <p:spPr bwMode="auto">
          <a:xfrm>
            <a:off x="179512" y="868457"/>
            <a:ext cx="2808114" cy="5324535"/>
          </a:xfrm>
          <a:prstGeom prst="rect">
            <a:avLst/>
          </a:prstGeom>
          <a:noFill/>
          <a:ln w="9525">
            <a:noFill/>
            <a:miter lim="800000"/>
            <a:headEnd/>
            <a:tailEnd/>
          </a:ln>
        </p:spPr>
        <p:txBody>
          <a:bodyPr wrap="square" anchor="ctr">
            <a:spAutoFit/>
          </a:bodyPr>
          <a:lstStyle/>
          <a:p>
            <a:r>
              <a:rPr lang="el-GR" sz="2000" dirty="0"/>
              <a:t>Το ύψος της χαράδρας είναι 600 μέτρα.</a:t>
            </a:r>
          </a:p>
          <a:p>
            <a:r>
              <a:rPr lang="el-GR" sz="2000" dirty="0"/>
              <a:t>Υπολογίστε το χρόνο που χρειάστηκε για τη δημιουργία (</a:t>
            </a:r>
            <a:r>
              <a:rPr lang="el-GR" sz="2000" dirty="0" err="1"/>
              <a:t>ιζηματοποίηση</a:t>
            </a:r>
            <a:r>
              <a:rPr lang="el-GR" sz="2000" dirty="0"/>
              <a:t>) της χαράδρας, λαμβάνοντας υπ’ όψη πως κάθε 6000 χρόνια δημιουργείται 1 μέτρο ιζήματος.</a:t>
            </a:r>
          </a:p>
          <a:p>
            <a:r>
              <a:rPr lang="el-GR" sz="2000" dirty="0"/>
              <a:t>ΟΠΟΤΕ, Αν βρούμε ένα απολίθωμα στον πυθμένα της χαράδρας, πόσων ετών είναι το απολίθωμα;</a:t>
            </a:r>
            <a:endParaRPr lang="en-GB" sz="2000" dirty="0"/>
          </a:p>
        </p:txBody>
      </p:sp>
      <p:sp>
        <p:nvSpPr>
          <p:cNvPr id="2" name="Τίτλος 1"/>
          <p:cNvSpPr>
            <a:spLocks noGrp="1"/>
          </p:cNvSpPr>
          <p:nvPr>
            <p:ph type="title"/>
          </p:nvPr>
        </p:nvSpPr>
        <p:spPr/>
        <p:txBody>
          <a:bodyPr>
            <a:normAutofit fontScale="90000"/>
          </a:bodyPr>
          <a:lstStyle/>
          <a:p>
            <a:r>
              <a:rPr lang="el-GR" b="1" dirty="0"/>
              <a:t>Η ΠΕΡΙΠΤΩΣΗ ΤΟΥ ΠΟΤΑΜΟΥ</a:t>
            </a:r>
            <a:r>
              <a:rPr lang="en-GB" b="1" dirty="0"/>
              <a:t> Green River </a:t>
            </a:r>
            <a:r>
              <a:rPr lang="el-GR" b="1" dirty="0"/>
              <a:t>ΣΤΟ</a:t>
            </a:r>
            <a:r>
              <a:rPr lang="en-GB" b="1" dirty="0"/>
              <a:t> Desolation Canyon.</a:t>
            </a:r>
            <a:endParaRPr lang="el-GR" dirty="0"/>
          </a:p>
        </p:txBody>
      </p:sp>
      <p:pic>
        <p:nvPicPr>
          <p:cNvPr id="4" name="Picture 4" descr="词矵݈逷矵"/>
          <p:cNvPicPr>
            <a:picLocks noChangeAspect="1" noChangeArrowheads="1"/>
          </p:cNvPicPr>
          <p:nvPr/>
        </p:nvPicPr>
        <p:blipFill>
          <a:blip r:embed="rId3" cstate="print"/>
          <a:srcRect/>
          <a:stretch>
            <a:fillRect/>
          </a:stretch>
        </p:blipFill>
        <p:spPr bwMode="auto">
          <a:xfrm>
            <a:off x="3347864" y="1556792"/>
            <a:ext cx="6192431" cy="4646315"/>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5" descr="L1-01"/>
          <p:cNvPicPr>
            <a:picLocks noChangeAspect="1" noChangeArrowheads="1"/>
          </p:cNvPicPr>
          <p:nvPr/>
        </p:nvPicPr>
        <p:blipFill>
          <a:blip r:embed="rId3" cstate="print"/>
          <a:srcRect/>
          <a:stretch>
            <a:fillRect/>
          </a:stretch>
        </p:blipFill>
        <p:spPr bwMode="auto">
          <a:xfrm>
            <a:off x="1657350" y="476250"/>
            <a:ext cx="5424488" cy="638175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descr="arheopteryx"/>
          <p:cNvPicPr>
            <a:picLocks noChangeAspect="1" noChangeArrowheads="1"/>
          </p:cNvPicPr>
          <p:nvPr/>
        </p:nvPicPr>
        <p:blipFill>
          <a:blip r:embed="rId3" cstate="print"/>
          <a:srcRect/>
          <a:stretch>
            <a:fillRect/>
          </a:stretch>
        </p:blipFill>
        <p:spPr bwMode="auto">
          <a:xfrm>
            <a:off x="107505" y="116632"/>
            <a:ext cx="6716198" cy="5616624"/>
          </a:xfrm>
          <a:prstGeom prst="rect">
            <a:avLst/>
          </a:prstGeom>
          <a:noFill/>
          <a:ln w="9525">
            <a:noFill/>
            <a:miter lim="800000"/>
            <a:headEnd/>
            <a:tailEnd/>
          </a:ln>
        </p:spPr>
      </p:pic>
      <p:sp>
        <p:nvSpPr>
          <p:cNvPr id="2" name="TextBox 1"/>
          <p:cNvSpPr txBox="1"/>
          <p:nvPr/>
        </p:nvSpPr>
        <p:spPr>
          <a:xfrm>
            <a:off x="7092280" y="1268760"/>
            <a:ext cx="1872208" cy="4524315"/>
          </a:xfrm>
          <a:prstGeom prst="rect">
            <a:avLst/>
          </a:prstGeom>
          <a:noFill/>
        </p:spPr>
        <p:txBody>
          <a:bodyPr wrap="square" rtlCol="0">
            <a:spAutoFit/>
          </a:bodyPr>
          <a:lstStyle/>
          <a:p>
            <a:r>
              <a:rPr lang="el-GR" dirty="0" err="1"/>
              <a:t>Αρχαιοπτέρυξ</a:t>
            </a:r>
            <a:r>
              <a:rPr lang="el-GR" dirty="0"/>
              <a:t>: Μια ιδιαίτερη μορφή ζώου που το απολίθωμά του δείχνει πως είχε χαρακτηριστικά Ερπετού και Πτηνού. Δηλαδή, μας δείχνει πως τα πτηνά, εξελίχθηκαν- κατάγονται από τα ερπετά!</a:t>
            </a:r>
          </a:p>
          <a:p>
            <a:endParaRPr lang="el-G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5"/>
          <p:cNvSpPr txBox="1">
            <a:spLocks noChangeArrowheads="1"/>
          </p:cNvSpPr>
          <p:nvPr/>
        </p:nvSpPr>
        <p:spPr bwMode="auto">
          <a:xfrm>
            <a:off x="6516688" y="3789363"/>
            <a:ext cx="2232025" cy="396875"/>
          </a:xfrm>
          <a:prstGeom prst="rect">
            <a:avLst/>
          </a:prstGeom>
          <a:noFill/>
          <a:ln w="9525" algn="ctr">
            <a:noFill/>
            <a:miter lim="800000"/>
            <a:headEnd/>
            <a:tailEnd/>
          </a:ln>
        </p:spPr>
        <p:txBody>
          <a:bodyPr>
            <a:spAutoFit/>
          </a:bodyPr>
          <a:lstStyle/>
          <a:p>
            <a:pPr>
              <a:spcBef>
                <a:spcPct val="50000"/>
              </a:spcBef>
            </a:pPr>
            <a:endParaRPr lang="el-GR"/>
          </a:p>
        </p:txBody>
      </p:sp>
      <p:sp>
        <p:nvSpPr>
          <p:cNvPr id="60419" name="Rectangle 2"/>
          <p:cNvSpPr>
            <a:spLocks noChangeArrowheads="1"/>
          </p:cNvSpPr>
          <p:nvPr/>
        </p:nvSpPr>
        <p:spPr bwMode="auto">
          <a:xfrm>
            <a:off x="0" y="642938"/>
            <a:ext cx="9144000" cy="5324535"/>
          </a:xfrm>
          <a:prstGeom prst="rect">
            <a:avLst/>
          </a:prstGeom>
          <a:noFill/>
          <a:ln w="9525">
            <a:noFill/>
            <a:miter lim="800000"/>
            <a:headEnd/>
            <a:tailEnd/>
          </a:ln>
        </p:spPr>
        <p:txBody>
          <a:bodyPr>
            <a:spAutoFit/>
          </a:bodyPr>
          <a:lstStyle/>
          <a:p>
            <a:r>
              <a:rPr lang="el-GR" sz="2000" b="1" dirty="0"/>
              <a:t>α) Μέθοδος ραδιενεργού άνθρακα*</a:t>
            </a:r>
          </a:p>
          <a:p>
            <a:r>
              <a:rPr lang="el-GR" sz="2000" dirty="0"/>
              <a:t>Είναι γνωστό πως ο άνθρακας-14 (C</a:t>
            </a:r>
            <a:r>
              <a:rPr lang="el-GR" sz="2000" baseline="30000" dirty="0"/>
              <a:t>14</a:t>
            </a:r>
            <a:r>
              <a:rPr lang="el-GR" sz="2000" dirty="0"/>
              <a:t>), το ραδιενεργό ισότοπο του άνθρακα, παράγεται, πάνω- πάνω στην ατμόσφαιρα από τον βομβαρδισμό του Ν (Αζώτου) από την κοσμική ακτινοβολία. Το στοιχείο αυτό εκφυλίζεται ή μετατρέπεται σιγά-σιγά σε C</a:t>
            </a:r>
            <a:r>
              <a:rPr lang="el-GR" sz="2000" baseline="30000" dirty="0"/>
              <a:t>12</a:t>
            </a:r>
            <a:r>
              <a:rPr lang="el-GR" sz="2000" dirty="0"/>
              <a:t> με μια γνωστή ταχύτητα.</a:t>
            </a:r>
            <a:br>
              <a:rPr lang="el-GR" sz="2000" dirty="0"/>
            </a:br>
            <a:r>
              <a:rPr lang="el-GR" sz="2000" dirty="0"/>
              <a:t>Επικρατεί λοιπόν στην ατμόσφαιρα μια ισορροπία ανάμεσα στο C</a:t>
            </a:r>
            <a:r>
              <a:rPr lang="el-GR" sz="2000" baseline="30000" dirty="0"/>
              <a:t>14</a:t>
            </a:r>
            <a:r>
              <a:rPr lang="el-GR" sz="2000" dirty="0"/>
              <a:t> και στο C</a:t>
            </a:r>
            <a:r>
              <a:rPr lang="el-GR" sz="2000" baseline="30000" dirty="0"/>
              <a:t>12</a:t>
            </a:r>
            <a:r>
              <a:rPr lang="el-GR" sz="2000" dirty="0"/>
              <a:t> που εκφράζεται με μια γνωστή αναλογία α/β.[ΌΤΑΝ ΑΝΑΠΝΕΟΥΜΕ]!!!</a:t>
            </a:r>
            <a:br>
              <a:rPr lang="el-GR" sz="2000" dirty="0"/>
            </a:br>
            <a:r>
              <a:rPr lang="el-GR" sz="2000" dirty="0"/>
              <a:t>Όλοι οι ζωντανοί οργανισμοί περιέχουν C τον οποίο προσλαμβάνουν σε μια καθορισμένη αρχική αναλογία σε C</a:t>
            </a:r>
            <a:r>
              <a:rPr lang="el-GR" sz="2000" baseline="30000" dirty="0"/>
              <a:t>14 </a:t>
            </a:r>
            <a:r>
              <a:rPr lang="el-GR" sz="2000" dirty="0"/>
              <a:t>/ C</a:t>
            </a:r>
            <a:r>
              <a:rPr lang="el-GR" sz="2000" baseline="30000" dirty="0"/>
              <a:t>12</a:t>
            </a:r>
            <a:r>
              <a:rPr lang="el-GR" sz="2000" dirty="0"/>
              <a:t>. Όταν το ζώο ή το φυτό πεθαίνει σταματάει να παίρνει C από το περιβάλλον. Ταυτόχρονα, η μετατροπή του C</a:t>
            </a:r>
            <a:r>
              <a:rPr lang="el-GR" sz="2000" baseline="30000" dirty="0"/>
              <a:t>14</a:t>
            </a:r>
            <a:r>
              <a:rPr lang="el-GR" sz="2000" dirty="0"/>
              <a:t> προς C</a:t>
            </a:r>
            <a:r>
              <a:rPr lang="el-GR" sz="2000" baseline="30000" dirty="0"/>
              <a:t>12</a:t>
            </a:r>
            <a:r>
              <a:rPr lang="el-GR" sz="2000" dirty="0"/>
              <a:t> συνεχίζει με σταθερό ρυθμό. Έτσι, καθορίζοντας σε ένα απολίθωμα ζώου ή φυτού την αναλογία C</a:t>
            </a:r>
            <a:r>
              <a:rPr lang="el-GR" sz="2000" baseline="30000" dirty="0"/>
              <a:t>14</a:t>
            </a:r>
            <a:r>
              <a:rPr lang="el-GR" sz="2000" dirty="0"/>
              <a:t> / C</a:t>
            </a:r>
            <a:r>
              <a:rPr lang="el-GR" sz="2000" baseline="30000" dirty="0"/>
              <a:t>12</a:t>
            </a:r>
            <a:r>
              <a:rPr lang="el-GR" sz="2000" dirty="0"/>
              <a:t> μπορούμε να υπολογίσουμε με ακρίβεια το χρόνο θανάτου του. (Χρόνος Τ1/2 = 6,000 χρόνια).</a:t>
            </a:r>
          </a:p>
          <a:p>
            <a:endParaRPr lang="el-GR" sz="2000" dirty="0"/>
          </a:p>
          <a:p>
            <a:r>
              <a:rPr lang="el-GR" sz="2000" dirty="0"/>
              <a:t>*Σημειώστε πως χρειαζόμαστε λίγο ξύλο ή οστό για τη χρονολόγηση. Και πως όση ποσότητα C</a:t>
            </a:r>
            <a:r>
              <a:rPr lang="el-GR" sz="2000" baseline="30000" dirty="0"/>
              <a:t>14  </a:t>
            </a:r>
            <a:r>
              <a:rPr lang="el-GR" sz="2000" dirty="0"/>
              <a:t> και να έχουμε σε 40-50 χρόνια δε μένει τίποτε.</a:t>
            </a:r>
          </a:p>
          <a:p>
            <a:r>
              <a:rPr lang="el-GR" sz="2000" dirty="0"/>
              <a:t>ΣΥΝΕΠΩΣ: Η μέθοδος έχει 2 μειονεκτήματα: Διάρκεια και δειγματοληψία.</a:t>
            </a:r>
          </a:p>
        </p:txBody>
      </p:sp>
      <p:sp>
        <p:nvSpPr>
          <p:cNvPr id="38916" name="Title 3"/>
          <p:cNvSpPr>
            <a:spLocks noGrp="1"/>
          </p:cNvSpPr>
          <p:nvPr>
            <p:ph type="title" idx="4294967295"/>
          </p:nvPr>
        </p:nvSpPr>
        <p:spPr>
          <a:xfrm>
            <a:off x="0" y="-214313"/>
            <a:ext cx="8229600" cy="1000126"/>
          </a:xfrm>
        </p:spPr>
        <p:txBody>
          <a:bodyPr>
            <a:normAutofit/>
            <a:scene3d>
              <a:camera prst="orthographicFront"/>
              <a:lightRig rig="soft" dir="t">
                <a:rot lat="0" lon="0" rev="16800000"/>
              </a:lightRig>
            </a:scene3d>
            <a:sp3d prstMaterial="softEdge">
              <a:bevelT w="38100" h="38100"/>
            </a:sp3d>
          </a:bodyPr>
          <a:lstStyle/>
          <a:p>
            <a:pPr eaLnBrk="1" fontAlgn="auto" hangingPunct="1">
              <a:spcAft>
                <a:spcPts val="0"/>
              </a:spcAft>
              <a:defRPr/>
            </a:pPr>
            <a:r>
              <a:rPr lang="el-GR" sz="4100" b="1" kern="120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rPr>
              <a:t>ΜΕΘΟΔΟΙ ΧΡΟΝΟΛΟΓΗΣΗΣ*</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Picture 2"/>
          <p:cNvPicPr>
            <a:picLocks noChangeAspect="1" noChangeArrowheads="1"/>
          </p:cNvPicPr>
          <p:nvPr/>
        </p:nvPicPr>
        <p:blipFill>
          <a:blip r:embed="rId3" cstate="print"/>
          <a:srcRect/>
          <a:stretch>
            <a:fillRect/>
          </a:stretch>
        </p:blipFill>
        <p:spPr bwMode="auto">
          <a:xfrm>
            <a:off x="3491880" y="33337"/>
            <a:ext cx="4656137" cy="6824663"/>
          </a:xfrm>
          <a:prstGeom prst="rect">
            <a:avLst/>
          </a:prstGeom>
          <a:noFill/>
          <a:ln w="9525">
            <a:noFill/>
            <a:miter lim="800000"/>
            <a:headEnd/>
            <a:tailEnd/>
          </a:ln>
        </p:spPr>
      </p:pic>
      <p:sp>
        <p:nvSpPr>
          <p:cNvPr id="4" name="Title 1"/>
          <p:cNvSpPr txBox="1">
            <a:spLocks/>
          </p:cNvSpPr>
          <p:nvPr/>
        </p:nvSpPr>
        <p:spPr bwMode="auto">
          <a:xfrm>
            <a:off x="179512" y="1052736"/>
            <a:ext cx="2458616" cy="158417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55000" lnSpcReduction="20000"/>
            <a:scene3d>
              <a:camera prst="orthographicFront"/>
              <a:lightRig rig="soft" dir="t">
                <a:rot lat="0" lon="0" rev="16800000"/>
              </a:lightRig>
            </a:scene3d>
            <a:sp3d prstMaterial="softEdge">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defRPr/>
            </a:pPr>
            <a:r>
              <a:rPr lang="el-GR" sz="2000" dirty="0"/>
              <a:t>Σχηματισμός </a:t>
            </a:r>
            <a:r>
              <a:rPr lang="en-US" sz="2000" dirty="0"/>
              <a:t>C</a:t>
            </a:r>
            <a:r>
              <a:rPr lang="el-GR" sz="2000" dirty="0"/>
              <a:t>-</a:t>
            </a:r>
            <a:r>
              <a:rPr lang="el-GR" sz="2000" baseline="30000" dirty="0"/>
              <a:t>12</a:t>
            </a:r>
            <a:r>
              <a:rPr lang="el-GR" sz="2000" dirty="0"/>
              <a:t>*</a:t>
            </a:r>
          </a:p>
          <a:p>
            <a:pPr eaLnBrk="1" hangingPunct="1">
              <a:defRPr/>
            </a:pPr>
            <a:endParaRPr lang="el-GR" sz="2000" b="1" kern="120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endParaRPr>
          </a:p>
          <a:p>
            <a:pPr eaLnBrk="1" hangingPunct="1">
              <a:defRPr/>
            </a:pPr>
            <a:endParaRPr lang="el-GR" sz="20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endParaRPr>
          </a:p>
          <a:p>
            <a:pPr algn="l" eaLnBrk="1" hangingPunct="1">
              <a:defRPr/>
            </a:pPr>
            <a:r>
              <a:rPr lang="el-GR" sz="2000" dirty="0"/>
              <a:t>* Μην τρομάζετε. Είναι μόνο για να πάρετε μία ιδέα για το πώς γίνεται η μέτρηση. Δεν θα σας βάλω τέτοια ερώτηση στις εξετάσεις, αλλά είναι σημαντικό να μάθετε να πείθεστε από τα επιστημονικά δεδομένα.</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a:xfrm>
            <a:off x="0" y="0"/>
            <a:ext cx="8229600" cy="571500"/>
          </a:xfrm>
        </p:spPr>
        <p:txBody>
          <a:bodyPr>
            <a:normAutofit fontScale="90000"/>
            <a:scene3d>
              <a:camera prst="orthographicFront"/>
              <a:lightRig rig="soft" dir="t">
                <a:rot lat="0" lon="0" rev="16800000"/>
              </a:lightRig>
            </a:scene3d>
            <a:sp3d prstMaterial="softEdge">
              <a:bevelT w="38100" h="38100"/>
            </a:sp3d>
          </a:bodyPr>
          <a:lstStyle/>
          <a:p>
            <a:pPr eaLnBrk="1" fontAlgn="auto" hangingPunct="1">
              <a:spcAft>
                <a:spcPts val="0"/>
              </a:spcAft>
              <a:defRPr/>
            </a:pPr>
            <a:r>
              <a:rPr lang="el-GR" sz="2000" b="1" kern="1200" dirty="0">
                <a:ln w="6350">
                  <a:noFill/>
                </a:ln>
                <a:solidFill>
                  <a:schemeClr val="bg2"/>
                </a:solidFill>
                <a:effectLst>
                  <a:outerShdw blurRad="114300" dist="101600" dir="2700000" algn="tl" rotWithShape="0">
                    <a:srgbClr val="000000">
                      <a:alpha val="40000"/>
                    </a:srgbClr>
                  </a:outerShdw>
                </a:effectLst>
              </a:rPr>
              <a:t>Β’ ΜΕΘΟΔΟΣ ΟΥΡΑΝΙΟΥ-ΜΟΛΥΒΔΟΥ</a:t>
            </a:r>
            <a:br>
              <a:rPr lang="el-GR" sz="2000" b="1" kern="1200" dirty="0">
                <a:ln w="6350">
                  <a:noFill/>
                </a:ln>
                <a:solidFill>
                  <a:schemeClr val="bg2"/>
                </a:solidFill>
                <a:effectLst>
                  <a:outerShdw blurRad="114300" dist="101600" dir="2700000" algn="tl" rotWithShape="0">
                    <a:srgbClr val="000000">
                      <a:alpha val="40000"/>
                    </a:srgbClr>
                  </a:outerShdw>
                </a:effectLst>
              </a:rPr>
            </a:br>
            <a:endParaRPr lang="el-GR" sz="2000" b="1" kern="1200" dirty="0">
              <a:ln w="6350">
                <a:noFill/>
              </a:ln>
              <a:solidFill>
                <a:schemeClr val="bg2"/>
              </a:solidFill>
              <a:effectLst>
                <a:outerShdw blurRad="114300" dist="101600" dir="2700000" algn="tl" rotWithShape="0">
                  <a:srgbClr val="000000">
                    <a:alpha val="40000"/>
                  </a:srgbClr>
                </a:outerShdw>
              </a:effectLst>
            </a:endParaRPr>
          </a:p>
        </p:txBody>
      </p:sp>
      <p:sp>
        <p:nvSpPr>
          <p:cNvPr id="62467" name="Rectangle 3"/>
          <p:cNvSpPr>
            <a:spLocks noGrp="1" noChangeArrowheads="1"/>
          </p:cNvSpPr>
          <p:nvPr>
            <p:ph idx="4294967295"/>
          </p:nvPr>
        </p:nvSpPr>
        <p:spPr>
          <a:xfrm>
            <a:off x="758825" y="765175"/>
            <a:ext cx="8385175" cy="4176713"/>
          </a:xfrm>
        </p:spPr>
        <p:txBody>
          <a:bodyPr>
            <a:normAutofit fontScale="92500" lnSpcReduction="20000"/>
          </a:bodyPr>
          <a:lstStyle/>
          <a:p>
            <a:pPr eaLnBrk="1" hangingPunct="1">
              <a:lnSpc>
                <a:spcPct val="80000"/>
              </a:lnSpc>
              <a:buFontTx/>
              <a:buNone/>
            </a:pPr>
            <a:r>
              <a:rPr lang="el-GR" sz="2800" dirty="0"/>
              <a:t>   </a:t>
            </a:r>
            <a:r>
              <a:rPr lang="el-GR" sz="2400" dirty="0"/>
              <a:t>Ένας από αυτούς, είναι </a:t>
            </a:r>
            <a:r>
              <a:rPr lang="el-GR" sz="2400" b="1" dirty="0"/>
              <a:t>η μέθοδος Ουρανίου /</a:t>
            </a:r>
            <a:r>
              <a:rPr lang="el-GR" sz="2400" b="1" dirty="0" err="1"/>
              <a:t>Μολύβδου</a:t>
            </a:r>
            <a:r>
              <a:rPr lang="el-GR" sz="2400" b="1" dirty="0"/>
              <a:t>.</a:t>
            </a:r>
            <a:r>
              <a:rPr lang="el-GR" sz="2400" dirty="0"/>
              <a:t> Στηρίζεται στην ιδιότητα του ραδιενεργού Ουρανίου (</a:t>
            </a:r>
            <a:r>
              <a:rPr lang="en-US" sz="2400" dirty="0">
                <a:latin typeface="Book Antiqua" pitchFamily="18" charset="0"/>
              </a:rPr>
              <a:t>U</a:t>
            </a:r>
            <a:r>
              <a:rPr lang="el-GR" sz="2400" baseline="30000" dirty="0"/>
              <a:t>238</a:t>
            </a:r>
            <a:r>
              <a:rPr lang="el-GR" sz="2400" dirty="0"/>
              <a:t>) που έχει χρόνο ημιζωής ίσο με 4500 εκατομμύρια χρόνια. </a:t>
            </a:r>
            <a:r>
              <a:rPr lang="el-GR" sz="2400" u="sng" dirty="0"/>
              <a:t>Αυτό σημαίνει πως το ραδιενεργό αυτό στοιχείο αποσυντίθεται, διασπάται, χάνοντας μέρος από τη μάζα του, σε ποσότητα ίση με τη μισή, σε ένα διάστημα 4500 εκατομμυρίων ετών, που μετατρέπεται σε Μόλυβδο.</a:t>
            </a:r>
            <a:r>
              <a:rPr lang="el-GR" sz="2400" dirty="0"/>
              <a:t> Μετρώντας, λοιπόν, την ποσότητα του μόλυβδου που περιέχεται σε ένα πέτρωμα και συγκρίνοντάς την με την ποσότητα του ραδιενεργού Ουρανίου που εμπεριέχεται, μπορούμε κατά προσέγγιση να υπολογίσουμε την ηλικία του πετρώματος ή του απολιθώματος</a:t>
            </a:r>
            <a:r>
              <a:rPr lang="el-GR" sz="2400" b="1" dirty="0"/>
              <a:t>.*</a:t>
            </a:r>
          </a:p>
          <a:p>
            <a:pPr eaLnBrk="1" hangingPunct="1">
              <a:lnSpc>
                <a:spcPct val="80000"/>
              </a:lnSpc>
              <a:buFontTx/>
              <a:buNone/>
            </a:pPr>
            <a:endParaRPr lang="el-GR" sz="2400" b="1" dirty="0"/>
          </a:p>
          <a:p>
            <a:pPr eaLnBrk="1" hangingPunct="1">
              <a:lnSpc>
                <a:spcPct val="80000"/>
              </a:lnSpc>
              <a:buFontTx/>
              <a:buNone/>
            </a:pPr>
            <a:endParaRPr lang="el-GR" sz="2400" b="1" dirty="0"/>
          </a:p>
          <a:p>
            <a:pPr eaLnBrk="1" hangingPunct="1">
              <a:lnSpc>
                <a:spcPct val="80000"/>
              </a:lnSpc>
              <a:buFontTx/>
              <a:buNone/>
            </a:pPr>
            <a:r>
              <a:rPr lang="el-GR" sz="2400" b="1" dirty="0"/>
              <a:t> *</a:t>
            </a:r>
            <a:r>
              <a:rPr lang="el-GR" sz="1800" b="1" dirty="0"/>
              <a:t>Πιθανή ερώτηση εξετάσεων: Για απολιθώματα ηλικίας πάνω από 50.000 έτη μία καλή μέθοδος χρονολόγησης είναι: (Α) Η μέθοδος του Άνθρακα-14, (Β) η μέθοδος Καλίου/Νατρίου, (Γ) η μέθοδος Ουρανίου/</a:t>
            </a:r>
            <a:r>
              <a:rPr lang="el-GR" sz="1800" b="1" dirty="0" err="1"/>
              <a:t>Μολύβδου</a:t>
            </a:r>
            <a:r>
              <a:rPr lang="el-GR" sz="1800" b="1" dirty="0"/>
              <a:t>, (Δ) η μέθοδος Ουρανίου/Κολάσεως, (Ε) Τίποτε από αυτά.</a:t>
            </a:r>
            <a:endParaRPr lang="el-GR" sz="2400" b="1"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4"/>
          <p:cNvSpPr>
            <a:spLocks noChangeArrowheads="1"/>
          </p:cNvSpPr>
          <p:nvPr/>
        </p:nvSpPr>
        <p:spPr bwMode="auto">
          <a:xfrm>
            <a:off x="323528" y="908720"/>
            <a:ext cx="8137525" cy="4708981"/>
          </a:xfrm>
          <a:prstGeom prst="rect">
            <a:avLst/>
          </a:prstGeom>
          <a:noFill/>
          <a:ln w="9525">
            <a:noFill/>
            <a:miter lim="800000"/>
            <a:headEnd/>
            <a:tailEnd/>
          </a:ln>
        </p:spPr>
        <p:txBody>
          <a:bodyPr anchor="ctr">
            <a:spAutoFit/>
          </a:bodyPr>
          <a:lstStyle/>
          <a:p>
            <a:pPr algn="just">
              <a:tabLst>
                <a:tab pos="6515100" algn="l"/>
              </a:tabLst>
            </a:pPr>
            <a:r>
              <a:rPr lang="en-US" sz="2000" dirty="0"/>
              <a:t>SOS: </a:t>
            </a:r>
            <a:r>
              <a:rPr lang="el-GR" sz="2000" dirty="0"/>
              <a:t>Μετά τις ανακαλύψεις του </a:t>
            </a:r>
            <a:r>
              <a:rPr lang="en-US" sz="2000" dirty="0"/>
              <a:t>William </a:t>
            </a:r>
            <a:r>
              <a:rPr lang="en-US" sz="2000" dirty="0" err="1"/>
              <a:t>Schoph</a:t>
            </a:r>
            <a:r>
              <a:rPr lang="el-GR" sz="2000" dirty="0"/>
              <a:t> το 1993</a:t>
            </a:r>
            <a:r>
              <a:rPr lang="en-US" sz="2000" dirty="0"/>
              <a:t> </a:t>
            </a:r>
            <a:r>
              <a:rPr lang="el-GR" sz="2000" dirty="0"/>
              <a:t>άλλαξαν οι απόψεις μας για τα πιο παλιά ίχνη ζωής που υπάρχουν στον πλανήτη μας. Έτσι, βρέθηκαν απολιθώματα (</a:t>
            </a:r>
            <a:r>
              <a:rPr lang="el-GR" sz="2000" dirty="0" err="1"/>
              <a:t>κυανο</a:t>
            </a:r>
            <a:r>
              <a:rPr lang="el-GR" sz="2000" dirty="0"/>
              <a:t>)βακτηριδίων που χρονολογούνται στα 3.5 Δισ. Χρόνια.  Οι πιο παλιοί βράχοι που έχουν σχηματισθεί από την </a:t>
            </a:r>
            <a:r>
              <a:rPr lang="el-GR" sz="2000" dirty="0" err="1"/>
              <a:t>κατακάθηση</a:t>
            </a:r>
            <a:r>
              <a:rPr lang="el-GR" sz="2000" dirty="0"/>
              <a:t> </a:t>
            </a:r>
            <a:r>
              <a:rPr lang="el-GR" sz="2000" dirty="0" err="1"/>
              <a:t>αιωρουμένων</a:t>
            </a:r>
            <a:r>
              <a:rPr lang="el-GR" sz="2000" dirty="0"/>
              <a:t> σωματιδίων (</a:t>
            </a:r>
            <a:r>
              <a:rPr lang="el-GR" sz="2000" dirty="0" err="1"/>
              <a:t>ιζηματοποίηση</a:t>
            </a:r>
            <a:r>
              <a:rPr lang="el-GR" sz="2000" dirty="0"/>
              <a:t>) και στους οποίους έχουν εντοπισθεί απολιθώματα από οργανισμούς, χρονολογούνται στα </a:t>
            </a:r>
            <a:r>
              <a:rPr lang="en-US" sz="2000" dirty="0"/>
              <a:t>3.</a:t>
            </a:r>
            <a:r>
              <a:rPr lang="el-GR" sz="2000" dirty="0"/>
              <a:t>500 εκατομμύρια χρόνια, μια περίοδο που αντιστοιχεί στον λεγόμενο </a:t>
            </a:r>
            <a:r>
              <a:rPr lang="el-GR" sz="2000" b="1" dirty="0" err="1"/>
              <a:t>Παλαιοζωϊκό</a:t>
            </a:r>
            <a:r>
              <a:rPr lang="el-GR" sz="2000" b="1" dirty="0"/>
              <a:t> Αιώνα.</a:t>
            </a:r>
            <a:r>
              <a:rPr lang="el-GR" sz="2000" dirty="0"/>
              <a:t> </a:t>
            </a:r>
          </a:p>
          <a:p>
            <a:pPr algn="just">
              <a:tabLst>
                <a:tab pos="6515100" algn="l"/>
              </a:tabLst>
            </a:pPr>
            <a:r>
              <a:rPr lang="el-GR" sz="2000" b="1" dirty="0"/>
              <a:t>Περισσότερα στο </a:t>
            </a:r>
            <a:r>
              <a:rPr lang="en-US" sz="2000" b="1" dirty="0"/>
              <a:t>Google:</a:t>
            </a:r>
            <a:r>
              <a:rPr lang="el-GR" sz="2000" b="1" dirty="0"/>
              <a:t> </a:t>
            </a:r>
            <a:r>
              <a:rPr lang="en-US" sz="2000" b="1" dirty="0"/>
              <a:t>tolweb</a:t>
            </a:r>
            <a:r>
              <a:rPr lang="en-US" sz="2000" dirty="0"/>
              <a:t>.</a:t>
            </a:r>
            <a:r>
              <a:rPr lang="en-US" sz="2000" b="1" dirty="0"/>
              <a:t>org</a:t>
            </a:r>
            <a:r>
              <a:rPr lang="en-US" sz="2000" dirty="0"/>
              <a:t>/</a:t>
            </a:r>
            <a:r>
              <a:rPr lang="el-GR" sz="2000" dirty="0"/>
              <a:t> </a:t>
            </a:r>
          </a:p>
          <a:p>
            <a:pPr algn="just">
              <a:tabLst>
                <a:tab pos="6515100" algn="l"/>
              </a:tabLst>
            </a:pPr>
            <a:endParaRPr lang="el-GR" sz="2000" dirty="0"/>
          </a:p>
          <a:p>
            <a:pPr algn="just">
              <a:tabLst>
                <a:tab pos="6515100" algn="l"/>
              </a:tabLst>
            </a:pPr>
            <a:r>
              <a:rPr lang="el-GR" sz="2000" u="sng" dirty="0"/>
              <a:t>Κλασσική ερώτηση εξετάσεων πολλαπλής επιλογής: </a:t>
            </a:r>
          </a:p>
          <a:p>
            <a:pPr algn="just">
              <a:tabLst>
                <a:tab pos="6515100" algn="l"/>
              </a:tabLst>
            </a:pPr>
            <a:r>
              <a:rPr lang="el-GR" sz="2000" dirty="0"/>
              <a:t>Τα πιο παλιά ίχνη ζωής που έχουν βρεθεί στον Πλανήτη μας χρονολογούνται, περίπου: (Α) Στα 2 εκατομμύρια χρόνια. (Β) Στα 10 </a:t>
            </a:r>
            <a:r>
              <a:rPr lang="el-GR" sz="2000" dirty="0" err="1"/>
              <a:t>εκατομ</a:t>
            </a:r>
            <a:r>
              <a:rPr lang="el-GR" sz="2000" dirty="0"/>
              <a:t>. Χρόνια. (Γ) Στα 100 </a:t>
            </a:r>
            <a:r>
              <a:rPr lang="el-GR" sz="2000" dirty="0" err="1"/>
              <a:t>εκατομ</a:t>
            </a:r>
            <a:r>
              <a:rPr lang="el-GR" sz="2000" dirty="0"/>
              <a:t>. Χρόνια. (Δ) Στα 3.5 Δισ. Χρόνια. (Ε) Τίποτε από αυτά.  </a:t>
            </a:r>
          </a:p>
        </p:txBody>
      </p:sp>
      <p:sp>
        <p:nvSpPr>
          <p:cNvPr id="2" name="Τίτλος 1"/>
          <p:cNvSpPr>
            <a:spLocks noGrp="1"/>
          </p:cNvSpPr>
          <p:nvPr>
            <p:ph type="title"/>
          </p:nvPr>
        </p:nvSpPr>
        <p:spPr>
          <a:xfrm>
            <a:off x="457200" y="274638"/>
            <a:ext cx="8229600" cy="778098"/>
          </a:xfrm>
        </p:spPr>
        <p:txBody>
          <a:bodyPr/>
          <a:lstStyle/>
          <a:p>
            <a:r>
              <a:rPr lang="el-GR" dirty="0"/>
              <a:t>ΠΟΣΟ ΠΑΛΙΑ ΕΙΝΑΙ Η ΖΩΗ;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F205205-4E3F-4A29-B54C-F34E22C1C1CB}"/>
              </a:ext>
            </a:extLst>
          </p:cNvPr>
          <p:cNvSpPr>
            <a:spLocks noGrp="1"/>
          </p:cNvSpPr>
          <p:nvPr>
            <p:ph type="title"/>
          </p:nvPr>
        </p:nvSpPr>
        <p:spPr>
          <a:xfrm>
            <a:off x="107504" y="116632"/>
            <a:ext cx="8496944" cy="1325563"/>
          </a:xfrm>
        </p:spPr>
        <p:txBody>
          <a:bodyPr>
            <a:noAutofit/>
          </a:bodyPr>
          <a:lstStyle/>
          <a:p>
            <a:r>
              <a:rPr lang="el-GR" sz="2800" b="1" dirty="0"/>
              <a:t>Η ομορφιά της Βιολογίας ή Γιατί (πολλοί) θεωρούν -(με) την Βιολογία (ΚΑΙ) Ανθρωπιστική Επιστήμη;</a:t>
            </a:r>
            <a:endParaRPr lang="en-US" sz="2800" b="1" dirty="0"/>
          </a:p>
        </p:txBody>
      </p:sp>
      <p:sp>
        <p:nvSpPr>
          <p:cNvPr id="3" name="TextBox 2">
            <a:extLst>
              <a:ext uri="{FF2B5EF4-FFF2-40B4-BE49-F238E27FC236}">
                <a16:creationId xmlns:a16="http://schemas.microsoft.com/office/drawing/2014/main" id="{9B4DE22A-529E-4355-91AB-35485817FF3C}"/>
              </a:ext>
            </a:extLst>
          </p:cNvPr>
          <p:cNvSpPr txBox="1"/>
          <p:nvPr/>
        </p:nvSpPr>
        <p:spPr>
          <a:xfrm>
            <a:off x="107504" y="1458947"/>
            <a:ext cx="8640960" cy="4801314"/>
          </a:xfrm>
          <a:prstGeom prst="rect">
            <a:avLst/>
          </a:prstGeom>
          <a:noFill/>
        </p:spPr>
        <p:txBody>
          <a:bodyPr wrap="square" rtlCol="0">
            <a:spAutoFit/>
          </a:bodyPr>
          <a:lstStyle/>
          <a:p>
            <a:r>
              <a:rPr lang="el-GR" b="0" i="0" dirty="0">
                <a:solidFill>
                  <a:srgbClr val="202122"/>
                </a:solidFill>
                <a:effectLst/>
                <a:latin typeface="Arial" panose="020B0604020202020204" pitchFamily="34" charset="0"/>
              </a:rPr>
              <a:t>ΒΙΚΙΠΑΙΔΕΙΑ: </a:t>
            </a:r>
            <a:r>
              <a:rPr lang="el-GR" b="0" i="1" dirty="0">
                <a:effectLst/>
                <a:latin typeface="Arial" panose="020B0604020202020204" pitchFamily="34" charset="0"/>
              </a:rPr>
              <a:t>Με τον όρο </a:t>
            </a:r>
            <a:r>
              <a:rPr lang="el-GR" b="1" i="1" dirty="0">
                <a:effectLst/>
                <a:latin typeface="Arial" panose="020B0604020202020204" pitchFamily="34" charset="0"/>
              </a:rPr>
              <a:t>ανθρωπιστικές</a:t>
            </a:r>
            <a:r>
              <a:rPr lang="el-GR" b="0" i="1" dirty="0">
                <a:effectLst/>
                <a:latin typeface="Arial" panose="020B0604020202020204" pitchFamily="34" charset="0"/>
              </a:rPr>
              <a:t> εννοούνται εκείνες οι </a:t>
            </a:r>
            <a:r>
              <a:rPr lang="el-GR" b="0" i="1" u="none" strike="noStrike" dirty="0">
                <a:effectLst/>
                <a:latin typeface="Arial" panose="020B0604020202020204" pitchFamily="34" charset="0"/>
                <a:hlinkClick r:id="rId2" tooltip="Επιστήμη">
                  <a:extLst>
                    <a:ext uri="{A12FA001-AC4F-418D-AE19-62706E023703}">
                      <ahyp:hlinkClr xmlns:ahyp="http://schemas.microsoft.com/office/drawing/2018/hyperlinkcolor" val="tx"/>
                    </a:ext>
                  </a:extLst>
                </a:hlinkClick>
              </a:rPr>
              <a:t>επιστήμες</a:t>
            </a:r>
            <a:r>
              <a:rPr lang="el-GR" b="0" i="1" dirty="0">
                <a:effectLst/>
                <a:latin typeface="Arial" panose="020B0604020202020204" pitchFamily="34" charset="0"/>
              </a:rPr>
              <a:t> που ασχολούνται με τον </a:t>
            </a:r>
            <a:r>
              <a:rPr lang="el-GR" b="0" i="1" u="none" strike="noStrike" dirty="0">
                <a:effectLst/>
                <a:latin typeface="Arial" panose="020B0604020202020204" pitchFamily="34" charset="0"/>
                <a:hlinkClick r:id="rId3" tooltip="Άνθρωπος">
                  <a:extLst>
                    <a:ext uri="{A12FA001-AC4F-418D-AE19-62706E023703}">
                      <ahyp:hlinkClr xmlns:ahyp="http://schemas.microsoft.com/office/drawing/2018/hyperlinkcolor" val="tx"/>
                    </a:ext>
                  </a:extLst>
                </a:hlinkClick>
              </a:rPr>
              <a:t>άνθρωπο</a:t>
            </a:r>
            <a:r>
              <a:rPr lang="el-GR" b="0" i="1" dirty="0">
                <a:effectLst/>
                <a:latin typeface="Arial" panose="020B0604020202020204" pitchFamily="34" charset="0"/>
              </a:rPr>
              <a:t> και τη γενική συμπεριφορά του και ορίζονται ως αναλυτικές και κριτικές ως προς την προσέγγισή τους, </a:t>
            </a:r>
            <a:r>
              <a:rPr lang="el-GR" b="0" i="1" dirty="0" err="1">
                <a:effectLst/>
                <a:latin typeface="Arial" panose="020B0604020202020204" pitchFamily="34" charset="0"/>
              </a:rPr>
              <a:t>αντιδιαστελόμενες</a:t>
            </a:r>
            <a:r>
              <a:rPr lang="el-GR" b="0" i="1" dirty="0">
                <a:effectLst/>
                <a:latin typeface="Arial" panose="020B0604020202020204" pitchFamily="34" charset="0"/>
              </a:rPr>
              <a:t> προς τις </a:t>
            </a:r>
            <a:r>
              <a:rPr lang="el-GR" b="0" i="1" u="none" strike="noStrike" dirty="0">
                <a:effectLst/>
                <a:latin typeface="Arial" panose="020B0604020202020204" pitchFamily="34" charset="0"/>
                <a:hlinkClick r:id="rId4" tooltip="Φυσικές επιστήμες">
                  <a:extLst>
                    <a:ext uri="{A12FA001-AC4F-418D-AE19-62706E023703}">
                      <ahyp:hlinkClr xmlns:ahyp="http://schemas.microsoft.com/office/drawing/2018/hyperlinkcolor" val="tx"/>
                    </a:ext>
                  </a:extLst>
                </a:hlinkClick>
              </a:rPr>
              <a:t>φυσικές επιστήμες</a:t>
            </a:r>
            <a:r>
              <a:rPr lang="el-GR" b="0" i="1" dirty="0">
                <a:effectLst/>
                <a:latin typeface="Arial" panose="020B0604020202020204" pitchFamily="34" charset="0"/>
              </a:rPr>
              <a:t> που στηρίζονται στην </a:t>
            </a:r>
            <a:r>
              <a:rPr lang="el-GR" b="0" i="1" u="none" strike="noStrike" dirty="0">
                <a:effectLst/>
                <a:latin typeface="Arial" panose="020B0604020202020204" pitchFamily="34" charset="0"/>
                <a:hlinkClick r:id="rId5" tooltip="Εμπειρική μέθοδος (δεν έχει γραφτεί ακόμα)">
                  <a:extLst>
                    <a:ext uri="{A12FA001-AC4F-418D-AE19-62706E023703}">
                      <ahyp:hlinkClr xmlns:ahyp="http://schemas.microsoft.com/office/drawing/2018/hyperlinkcolor" val="tx"/>
                    </a:ext>
                  </a:extLst>
                </a:hlinkClick>
              </a:rPr>
              <a:t>εμπειρική μέθοδο</a:t>
            </a:r>
            <a:r>
              <a:rPr lang="el-GR" b="0" i="1" dirty="0">
                <a:effectLst/>
                <a:latin typeface="Arial" panose="020B0604020202020204" pitchFamily="34" charset="0"/>
              </a:rPr>
              <a:t>. Επίσης είναι οι επιστήμες που ασχολούνται με τον άνθρωπο ως πνευματικό και κοινωνικό ον.</a:t>
            </a:r>
            <a:endParaRPr lang="el-GR" i="1" dirty="0"/>
          </a:p>
          <a:p>
            <a:endParaRPr lang="el-GR" dirty="0"/>
          </a:p>
          <a:p>
            <a:r>
              <a:rPr lang="el-GR" dirty="0"/>
              <a:t>Καζαντζάκης από το Βιβλίο «Ταξιδεύοντας- Αγγλία». για την έννοια των Ανθρωπιστικών Επιστημών:</a:t>
            </a:r>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n-US" dirty="0"/>
          </a:p>
        </p:txBody>
      </p:sp>
      <p:pic>
        <p:nvPicPr>
          <p:cNvPr id="7" name="Εικόνα 6">
            <a:extLst>
              <a:ext uri="{FF2B5EF4-FFF2-40B4-BE49-F238E27FC236}">
                <a16:creationId xmlns:a16="http://schemas.microsoft.com/office/drawing/2014/main" id="{1D1892EC-FD5E-4FFF-8E11-635929C2F99E}"/>
              </a:ext>
            </a:extLst>
          </p:cNvPr>
          <p:cNvPicPr>
            <a:picLocks noChangeAspect="1"/>
          </p:cNvPicPr>
          <p:nvPr/>
        </p:nvPicPr>
        <p:blipFill>
          <a:blip r:embed="rId6"/>
          <a:stretch>
            <a:fillRect/>
          </a:stretch>
        </p:blipFill>
        <p:spPr>
          <a:xfrm>
            <a:off x="2447628" y="3747732"/>
            <a:ext cx="4248743" cy="3029373"/>
          </a:xfrm>
          <a:prstGeom prst="rect">
            <a:avLst/>
          </a:prstGeom>
        </p:spPr>
      </p:pic>
    </p:spTree>
    <p:extLst>
      <p:ext uri="{BB962C8B-B14F-4D97-AF65-F5344CB8AC3E}">
        <p14:creationId xmlns:p14="http://schemas.microsoft.com/office/powerpoint/2010/main" val="9660069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FF65F08F-DBDB-48F0-BA4F-8EF6AB835DB8}"/>
              </a:ext>
            </a:extLst>
          </p:cNvPr>
          <p:cNvPicPr>
            <a:picLocks noChangeAspect="1"/>
          </p:cNvPicPr>
          <p:nvPr/>
        </p:nvPicPr>
        <p:blipFill>
          <a:blip r:embed="rId2"/>
          <a:stretch>
            <a:fillRect/>
          </a:stretch>
        </p:blipFill>
        <p:spPr>
          <a:xfrm>
            <a:off x="2657475" y="1417638"/>
            <a:ext cx="6486525" cy="4819650"/>
          </a:xfrm>
          <a:prstGeom prst="rect">
            <a:avLst/>
          </a:prstGeom>
        </p:spPr>
      </p:pic>
      <p:sp>
        <p:nvSpPr>
          <p:cNvPr id="4" name="Τίτλος 3">
            <a:extLst>
              <a:ext uri="{FF2B5EF4-FFF2-40B4-BE49-F238E27FC236}">
                <a16:creationId xmlns:a16="http://schemas.microsoft.com/office/drawing/2014/main" id="{B8C3CC2C-B488-4341-A072-9BCBD2FAC332}"/>
              </a:ext>
            </a:extLst>
          </p:cNvPr>
          <p:cNvSpPr>
            <a:spLocks noGrp="1"/>
          </p:cNvSpPr>
          <p:nvPr>
            <p:ph type="title"/>
          </p:nvPr>
        </p:nvSpPr>
        <p:spPr/>
        <p:txBody>
          <a:bodyPr>
            <a:normAutofit fontScale="90000"/>
          </a:bodyPr>
          <a:lstStyle/>
          <a:p>
            <a:r>
              <a:rPr lang="el-GR" dirty="0"/>
              <a:t>Για την Αρχέγονη Σούπα ή αλλιώς για τα πειράματα των </a:t>
            </a:r>
            <a:r>
              <a:rPr lang="en-US" dirty="0"/>
              <a:t>Oparin, Fox, Urey-Miller</a:t>
            </a:r>
          </a:p>
        </p:txBody>
      </p:sp>
      <p:sp>
        <p:nvSpPr>
          <p:cNvPr id="5" name="TextBox 4">
            <a:extLst>
              <a:ext uri="{FF2B5EF4-FFF2-40B4-BE49-F238E27FC236}">
                <a16:creationId xmlns:a16="http://schemas.microsoft.com/office/drawing/2014/main" id="{F1414402-04C6-4E81-93A6-E124A178901F}"/>
              </a:ext>
            </a:extLst>
          </p:cNvPr>
          <p:cNvSpPr txBox="1"/>
          <p:nvPr/>
        </p:nvSpPr>
        <p:spPr>
          <a:xfrm>
            <a:off x="194358" y="1417638"/>
            <a:ext cx="2376264" cy="5355312"/>
          </a:xfrm>
          <a:prstGeom prst="rect">
            <a:avLst/>
          </a:prstGeom>
          <a:noFill/>
        </p:spPr>
        <p:txBody>
          <a:bodyPr wrap="square" rtlCol="0">
            <a:spAutoFit/>
          </a:bodyPr>
          <a:lstStyle/>
          <a:p>
            <a:r>
              <a:rPr lang="el-GR" dirty="0"/>
              <a:t>Υπάρχουν πάρα πολλά πειράματα που δείχνουν πως σε μικρές λίμνες δημιουργήθηκε μία αρχέγονη σούπα στην οποία τα αμινοξέα και οι βάσεις του </a:t>
            </a:r>
            <a:r>
              <a:rPr lang="en-US" dirty="0"/>
              <a:t>RNA </a:t>
            </a:r>
            <a:r>
              <a:rPr lang="el-GR" dirty="0"/>
              <a:t>σχημάτισαν αρχέγονα </a:t>
            </a:r>
            <a:r>
              <a:rPr lang="el-GR" dirty="0" err="1"/>
              <a:t>κυστίδια</a:t>
            </a:r>
            <a:r>
              <a:rPr lang="el-GR" dirty="0"/>
              <a:t>, ΟΠΩΣ ΑΥΤΑ ΠΟΥ ΧΡΗΣΙΜΟΠΟΙΟΥΝΤΑΙ ΣΤΑ ΕΜΒΟΛΙΑ </a:t>
            </a:r>
            <a:r>
              <a:rPr lang="en-US" dirty="0"/>
              <a:t>mRNA </a:t>
            </a:r>
            <a:r>
              <a:rPr lang="el-GR" dirty="0"/>
              <a:t>εναντίον του </a:t>
            </a:r>
            <a:r>
              <a:rPr lang="el-GR" dirty="0" err="1"/>
              <a:t>κορονοϊού</a:t>
            </a:r>
            <a:r>
              <a:rPr lang="el-GR" dirty="0"/>
              <a:t>. [Ανάγνωση του κειμένου στα έγγραφα]</a:t>
            </a:r>
            <a:endParaRPr lang="en-US" dirty="0"/>
          </a:p>
        </p:txBody>
      </p:sp>
    </p:spTree>
    <p:extLst>
      <p:ext uri="{BB962C8B-B14F-4D97-AF65-F5344CB8AC3E}">
        <p14:creationId xmlns:p14="http://schemas.microsoft.com/office/powerpoint/2010/main" val="14878848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4"/>
          <p:cNvSpPr>
            <a:spLocks noChangeArrowheads="1"/>
          </p:cNvSpPr>
          <p:nvPr/>
        </p:nvSpPr>
        <p:spPr bwMode="auto">
          <a:xfrm>
            <a:off x="755576" y="980728"/>
            <a:ext cx="8137525" cy="3387725"/>
          </a:xfrm>
          <a:prstGeom prst="rect">
            <a:avLst/>
          </a:prstGeom>
          <a:noFill/>
          <a:ln w="9525" algn="ctr">
            <a:noFill/>
            <a:miter lim="800000"/>
            <a:headEnd/>
            <a:tailEnd/>
          </a:ln>
        </p:spPr>
        <p:txBody>
          <a:bodyPr anchor="ctr">
            <a:spAutoFit/>
          </a:bodyPr>
          <a:lstStyle/>
          <a:p>
            <a:r>
              <a:rPr lang="el-GR" sz="3600" dirty="0"/>
              <a:t>Αν </a:t>
            </a:r>
            <a:r>
              <a:rPr lang="el-GR" sz="3600" dirty="0" err="1"/>
              <a:t>παραστήσουμε</a:t>
            </a:r>
            <a:r>
              <a:rPr lang="el-GR" sz="3600" dirty="0"/>
              <a:t> την ιστορία της ζωής με τις 24 ώρες ενός 24ώρου, το ανθρώπινο γένος εμφανίζεται στις 23.58 και 30΄΄ και ο σύγχρονος άνθρωπος 2 δευτερόλεπτα πριν τα μεσάνυχτα!</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TextBox 2"/>
          <p:cNvSpPr txBox="1">
            <a:spLocks noChangeArrowheads="1"/>
          </p:cNvSpPr>
          <p:nvPr/>
        </p:nvSpPr>
        <p:spPr bwMode="auto">
          <a:xfrm>
            <a:off x="1000125" y="6357938"/>
            <a:ext cx="7286625" cy="400050"/>
          </a:xfrm>
          <a:prstGeom prst="rect">
            <a:avLst/>
          </a:prstGeom>
          <a:noFill/>
          <a:ln w="9525">
            <a:noFill/>
            <a:miter lim="800000"/>
            <a:headEnd/>
            <a:tailEnd/>
          </a:ln>
        </p:spPr>
        <p:txBody>
          <a:bodyPr>
            <a:spAutoFit/>
          </a:bodyPr>
          <a:lstStyle/>
          <a:p>
            <a:r>
              <a:rPr lang="el-GR" sz="2000">
                <a:latin typeface="Tahoma" pitchFamily="34" charset="0"/>
              </a:rPr>
              <a:t>Από «</a:t>
            </a:r>
            <a:r>
              <a:rPr lang="en-US" sz="2000">
                <a:latin typeface="Tahoma" pitchFamily="34" charset="0"/>
              </a:rPr>
              <a:t>Evolution interactive: Howard Hughes Medical Institute</a:t>
            </a:r>
            <a:r>
              <a:rPr lang="el-GR" sz="2000">
                <a:latin typeface="Tahoma" pitchFamily="34" charset="0"/>
              </a:rPr>
              <a:t>»</a:t>
            </a:r>
            <a:r>
              <a:rPr lang="en-US" sz="2000">
                <a:latin typeface="Tahoma" pitchFamily="34" charset="0"/>
              </a:rPr>
              <a:t> </a:t>
            </a:r>
            <a:endParaRPr lang="el-GR" sz="2000">
              <a:latin typeface="Tahoma" pitchFamily="34" charset="0"/>
            </a:endParaRPr>
          </a:p>
        </p:txBody>
      </p:sp>
      <p:sp>
        <p:nvSpPr>
          <p:cNvPr id="6" name="Τίτλος 5"/>
          <p:cNvSpPr>
            <a:spLocks noGrp="1"/>
          </p:cNvSpPr>
          <p:nvPr>
            <p:ph type="title"/>
          </p:nvPr>
        </p:nvSpPr>
        <p:spPr/>
        <p:txBody>
          <a:bodyPr/>
          <a:lstStyle/>
          <a:p>
            <a:r>
              <a:rPr lang="el-GR" dirty="0"/>
              <a:t>ΦΟΙΤΗΤΕΣ ΚΟΛΛΕΓΙΟΥ στις ΗΠΑ ΒΡΙΣΚΟΥΝ ΑΠΟΛΙΘΩΜΑΤΑ </a:t>
            </a:r>
          </a:p>
        </p:txBody>
      </p:sp>
      <p:pic>
        <p:nvPicPr>
          <p:cNvPr id="11" name="Picture 3" descr="C:\Documents and Settings\user\Τα έγγραφά μου\InterVideo\WinDVD\Capture\HL2005-4.jpg"/>
          <p:cNvPicPr>
            <a:picLocks noGrp="1" noChangeAspect="1" noChangeArrowheads="1"/>
          </p:cNvPicPr>
          <p:nvPr>
            <p:ph idx="1"/>
          </p:nvPr>
        </p:nvPicPr>
        <p:blipFill>
          <a:blip r:embed="rId3" cstate="print"/>
          <a:srcRect/>
          <a:stretch>
            <a:fillRect/>
          </a:stretch>
        </p:blipFill>
        <p:spPr bwMode="auto">
          <a:xfrm>
            <a:off x="3465513" y="201084"/>
            <a:ext cx="5111750" cy="3833812"/>
          </a:xfrm>
          <a:prstGeom prst="rect">
            <a:avLst/>
          </a:prstGeom>
          <a:noFill/>
          <a:ln w="9525">
            <a:noFill/>
            <a:miter lim="800000"/>
            <a:headEnd/>
            <a:tailEnd/>
          </a:ln>
        </p:spPr>
      </p:pic>
      <p:sp>
        <p:nvSpPr>
          <p:cNvPr id="8" name="Θέση κειμένου 7"/>
          <p:cNvSpPr>
            <a:spLocks noGrp="1"/>
          </p:cNvSpPr>
          <p:nvPr>
            <p:ph type="body" sz="half" idx="2"/>
          </p:nvPr>
        </p:nvSpPr>
        <p:spPr>
          <a:xfrm>
            <a:off x="457200" y="1435101"/>
            <a:ext cx="3008313" cy="2785988"/>
          </a:xfrm>
        </p:spPr>
        <p:txBody>
          <a:bodyPr/>
          <a:lstStyle/>
          <a:p>
            <a:r>
              <a:rPr lang="el-GR" dirty="0"/>
              <a:t>Οι επόμενες διαφάνειες σκοπό έχουν να καταδείξουν πόσο κοινή είναι πλέον η εύρεση και χρονολόγηση απολιθωμάτων ακόμη και στο εργαστήριο ενός Κολεγίου. </a:t>
            </a:r>
          </a:p>
        </p:txBody>
      </p:sp>
      <p:pic>
        <p:nvPicPr>
          <p:cNvPr id="7" name="Picture 2" descr="C:\Documents and Settings\user\Τα έγγραφά μου\InterVideo\WinDVD\Capture\HL2005-1.jpg"/>
          <p:cNvPicPr>
            <a:picLocks noChangeAspect="1" noChangeArrowheads="1"/>
          </p:cNvPicPr>
          <p:nvPr/>
        </p:nvPicPr>
        <p:blipFill>
          <a:blip r:embed="rId4" cstate="print"/>
          <a:srcRect/>
          <a:stretch>
            <a:fillRect/>
          </a:stretch>
        </p:blipFill>
        <p:spPr bwMode="auto">
          <a:xfrm>
            <a:off x="251520" y="3199606"/>
            <a:ext cx="3528392" cy="2646294"/>
          </a:xfrm>
          <a:prstGeom prst="rect">
            <a:avLst/>
          </a:prstGeom>
          <a:noFill/>
          <a:ln w="9525">
            <a:noFill/>
            <a:miter lim="800000"/>
            <a:headEnd/>
            <a:tailEnd/>
          </a:ln>
        </p:spPr>
      </p:pic>
      <p:pic>
        <p:nvPicPr>
          <p:cNvPr id="9" name="Picture 1" descr="C:\Documents and Settings\user\Τα έγγραφά μου\InterVideo\WinDVD\Capture\HL2005-2.jpg"/>
          <p:cNvPicPr>
            <a:picLocks noChangeAspect="1" noChangeArrowheads="1"/>
          </p:cNvPicPr>
          <p:nvPr/>
        </p:nvPicPr>
        <p:blipFill>
          <a:blip r:embed="rId5" cstate="print"/>
          <a:srcRect/>
          <a:stretch>
            <a:fillRect/>
          </a:stretch>
        </p:blipFill>
        <p:spPr bwMode="auto">
          <a:xfrm>
            <a:off x="4853815" y="3927922"/>
            <a:ext cx="3240021" cy="2430016"/>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cstate="print"/>
          <a:srcRect/>
          <a:stretch>
            <a:fillRect/>
          </a:stretch>
        </p:blipFill>
        <p:spPr bwMode="auto">
          <a:xfrm>
            <a:off x="-324544" y="692696"/>
            <a:ext cx="4457700" cy="5572125"/>
          </a:xfrm>
          <a:prstGeom prst="rect">
            <a:avLst/>
          </a:prstGeom>
          <a:noFill/>
          <a:ln w="9525">
            <a:noFill/>
            <a:miter lim="800000"/>
            <a:headEnd/>
            <a:tailEnd/>
          </a:ln>
        </p:spPr>
      </p:pic>
      <p:sp>
        <p:nvSpPr>
          <p:cNvPr id="71683" name="Rectangle 2"/>
          <p:cNvSpPr>
            <a:spLocks noChangeArrowheads="1"/>
          </p:cNvSpPr>
          <p:nvPr/>
        </p:nvSpPr>
        <p:spPr bwMode="auto">
          <a:xfrm>
            <a:off x="4133156" y="593161"/>
            <a:ext cx="4572000" cy="5509200"/>
          </a:xfrm>
          <a:prstGeom prst="rect">
            <a:avLst/>
          </a:prstGeom>
          <a:noFill/>
          <a:ln w="9525">
            <a:noFill/>
            <a:miter lim="800000"/>
            <a:headEnd/>
            <a:tailEnd/>
          </a:ln>
        </p:spPr>
        <p:txBody>
          <a:bodyPr>
            <a:spAutoFit/>
          </a:bodyPr>
          <a:lstStyle/>
          <a:p>
            <a:r>
              <a:rPr lang="el-GR" sz="1200" b="1" dirty="0"/>
              <a:t>Το </a:t>
            </a:r>
            <a:r>
              <a:rPr lang="el-GR" sz="1200" b="1" dirty="0" err="1"/>
              <a:t>Πικέρμι</a:t>
            </a:r>
            <a:r>
              <a:rPr lang="el-GR" sz="1200" b="1" dirty="0"/>
              <a:t> «φωτίζει» τη θεωρία του Δαρβίνου</a:t>
            </a:r>
            <a:br>
              <a:rPr lang="el-GR" sz="1200" dirty="0"/>
            </a:br>
            <a:br>
              <a:rPr lang="el-GR" sz="1200" dirty="0"/>
            </a:br>
            <a:r>
              <a:rPr lang="el-GR" sz="1200" b="1" dirty="0"/>
              <a:t>Τα απολιθώματα ζώων στο Μεγάλο Ρέμα έδωσαν απαντήσεις σε βασικά ερωτήματα για την εξέλιξη, αλλά και την εξαφάνιση ειδών του ζωικού κόσμου.</a:t>
            </a:r>
          </a:p>
          <a:p>
            <a:endParaRPr lang="el-GR" sz="1200" b="1" dirty="0"/>
          </a:p>
          <a:p>
            <a:r>
              <a:rPr lang="el-GR" sz="1200" b="1" dirty="0"/>
              <a:t>Ήταν από τα πρώτα απολιθώματα που βρέθηκαν τον καιρό που ζούσε ακόμη ο Δαρβίνος, ο οποίος αναφέρεται σε αυτά στο βιβλίο του. </a:t>
            </a:r>
          </a:p>
          <a:p>
            <a:r>
              <a:rPr lang="el-GR" sz="1200" b="1" dirty="0"/>
              <a:t>Η </a:t>
            </a:r>
            <a:r>
              <a:rPr lang="el-GR" sz="1200" b="1" dirty="0" err="1"/>
              <a:t>Πικερμική</a:t>
            </a:r>
            <a:r>
              <a:rPr lang="el-GR" sz="1200" b="1" dirty="0"/>
              <a:t> πανίδα πηγή για τους δαρβινιστές</a:t>
            </a:r>
            <a:br>
              <a:rPr lang="el-GR" sz="1200" dirty="0"/>
            </a:br>
            <a:br>
              <a:rPr lang="el-GR" sz="1200" dirty="0"/>
            </a:br>
            <a:r>
              <a:rPr lang="el-GR" sz="1200" b="1" dirty="0"/>
              <a:t>1855-62</a:t>
            </a:r>
            <a:br>
              <a:rPr lang="el-GR" sz="1200" dirty="0"/>
            </a:br>
            <a:r>
              <a:rPr lang="el-GR" sz="1200" dirty="0"/>
              <a:t>Ο </a:t>
            </a:r>
            <a:r>
              <a:rPr lang="el-GR" sz="1200" dirty="0" err="1"/>
              <a:t>Γκοντρί</a:t>
            </a:r>
            <a:r>
              <a:rPr lang="el-GR" sz="1200" dirty="0"/>
              <a:t> από μέρους της Ακαδημίας του Παρισιού πραγματοποιεί ανασκαφές στο </a:t>
            </a:r>
            <a:r>
              <a:rPr lang="el-GR" sz="1200" dirty="0" err="1"/>
              <a:t>Πικέρμι</a:t>
            </a:r>
            <a:r>
              <a:rPr lang="el-GR" sz="1200" dirty="0"/>
              <a:t>. </a:t>
            </a:r>
            <a:r>
              <a:rPr lang="el-GR" sz="1200" b="1" dirty="0"/>
              <a:t>1858-1869</a:t>
            </a:r>
            <a:br>
              <a:rPr lang="el-GR" sz="1200" dirty="0"/>
            </a:br>
            <a:r>
              <a:rPr lang="el-GR" sz="1200" dirty="0"/>
              <a:t>Ο Δαρβίνος παρακολουθεί τις δημοσιεύσεις του </a:t>
            </a:r>
            <a:r>
              <a:rPr lang="el-GR" sz="1200" dirty="0" err="1"/>
              <a:t>Γκοντρί</a:t>
            </a:r>
            <a:r>
              <a:rPr lang="el-GR" sz="1200" dirty="0"/>
              <a:t>, με τον οποίο και διατηρεί αλληλογραφία για τα ευρήματά του στο </a:t>
            </a:r>
            <a:r>
              <a:rPr lang="el-GR" sz="1200" dirty="0" err="1"/>
              <a:t>Πικέρμι</a:t>
            </a:r>
            <a:r>
              <a:rPr lang="el-GR" sz="1200" dirty="0"/>
              <a:t>. Ζητά και παίρνει πληροφορίες και τις αξιοποιεί στα έργα του. </a:t>
            </a:r>
            <a:r>
              <a:rPr lang="el-GR" sz="1200" b="1" dirty="0"/>
              <a:t>1882- 1912 </a:t>
            </a:r>
            <a:r>
              <a:rPr lang="el-GR" sz="1200" dirty="0"/>
              <a:t>Αλλεπάλληλες ανασκαφές από ξένους και </a:t>
            </a:r>
            <a:r>
              <a:rPr lang="el-GR" sz="1200" dirty="0" err="1"/>
              <a:t>Ελληνες</a:t>
            </a:r>
            <a:r>
              <a:rPr lang="el-GR" sz="1200" dirty="0"/>
              <a:t> επιστήμονες στο Μεγάλο Ρέμα επιβεβαιώνουν και ενισχύουν τη σημασία και τη μοναδικότητα των ευρημάτων. Οι έρευνες θα συνεχιστούν κι αργότερα (1971), οπότε θα προστεθεί μια ακόμη παλαιοντολογική θέση (</a:t>
            </a:r>
            <a:r>
              <a:rPr lang="el-GR" sz="1200" dirty="0" err="1"/>
              <a:t>Κισδάρι</a:t>
            </a:r>
            <a:r>
              <a:rPr lang="el-GR" sz="1200" dirty="0"/>
              <a:t>, 3 χιλιόμετρα από το Μεγάλο Ρέμα)</a:t>
            </a:r>
            <a:br>
              <a:rPr lang="el-GR" dirty="0"/>
            </a:br>
            <a:r>
              <a:rPr lang="en-US" sz="1400" dirty="0">
                <a:hlinkClick r:id="rId4"/>
              </a:rPr>
              <a:t>https://www.ebdomi.com/politismos/10417-pikermi-h-akropolh-ths-palaiontologias.html</a:t>
            </a:r>
            <a:endParaRPr lang="el-GR" sz="1400" dirty="0"/>
          </a:p>
          <a:p>
            <a:endParaRPr lang="el-GR" dirty="0"/>
          </a:p>
          <a:p>
            <a:r>
              <a:rPr lang="el-GR" dirty="0"/>
              <a:t>*Διαφάνειες 27-31 Μόνο για Ανάγνωση. </a:t>
            </a:r>
          </a:p>
        </p:txBody>
      </p:sp>
      <p:sp>
        <p:nvSpPr>
          <p:cNvPr id="2" name="Τίτλος 1"/>
          <p:cNvSpPr>
            <a:spLocks noGrp="1"/>
          </p:cNvSpPr>
          <p:nvPr>
            <p:ph type="title"/>
          </p:nvPr>
        </p:nvSpPr>
        <p:spPr>
          <a:xfrm>
            <a:off x="169168" y="0"/>
            <a:ext cx="8229600" cy="562074"/>
          </a:xfrm>
        </p:spPr>
        <p:txBody>
          <a:bodyPr>
            <a:normAutofit fontScale="90000"/>
          </a:bodyPr>
          <a:lstStyle/>
          <a:p>
            <a:r>
              <a:rPr lang="el-GR" dirty="0" err="1"/>
              <a:t>Πικέρμι</a:t>
            </a:r>
            <a:r>
              <a:rPr lang="el-GR" dirty="0"/>
              <a:t>: Η «Ακρόπολη των Απολιθωμάτων»*</a:t>
            </a:r>
          </a:p>
        </p:txBody>
      </p:sp>
      <p:pic>
        <p:nvPicPr>
          <p:cNvPr id="4" name="Εικόνα 3">
            <a:extLst>
              <a:ext uri="{FF2B5EF4-FFF2-40B4-BE49-F238E27FC236}">
                <a16:creationId xmlns:a16="http://schemas.microsoft.com/office/drawing/2014/main" id="{E4A13494-E562-4C46-A8FC-0E8FECFF5B0B}"/>
              </a:ext>
            </a:extLst>
          </p:cNvPr>
          <p:cNvPicPr>
            <a:picLocks noChangeAspect="1"/>
          </p:cNvPicPr>
          <p:nvPr/>
        </p:nvPicPr>
        <p:blipFill>
          <a:blip r:embed="rId5"/>
          <a:stretch>
            <a:fillRect/>
          </a:stretch>
        </p:blipFill>
        <p:spPr>
          <a:xfrm>
            <a:off x="64393" y="6165304"/>
            <a:ext cx="8439150" cy="14859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2AFCBFB-F4EB-432D-B013-8F86FC6826C7}"/>
              </a:ext>
            </a:extLst>
          </p:cNvPr>
          <p:cNvSpPr>
            <a:spLocks noGrp="1"/>
          </p:cNvSpPr>
          <p:nvPr>
            <p:ph type="title"/>
          </p:nvPr>
        </p:nvSpPr>
        <p:spPr/>
        <p:txBody>
          <a:bodyPr/>
          <a:lstStyle/>
          <a:p>
            <a:r>
              <a:rPr lang="el-GR" dirty="0"/>
              <a:t>Ανακεφαλαιώνουμε:</a:t>
            </a:r>
            <a:endParaRPr lang="en-US" dirty="0"/>
          </a:p>
        </p:txBody>
      </p:sp>
      <p:sp>
        <p:nvSpPr>
          <p:cNvPr id="3" name="TextBox 2">
            <a:extLst>
              <a:ext uri="{FF2B5EF4-FFF2-40B4-BE49-F238E27FC236}">
                <a16:creationId xmlns:a16="http://schemas.microsoft.com/office/drawing/2014/main" id="{CBCA6F0B-48BF-47DD-923E-6CC95E01C196}"/>
              </a:ext>
            </a:extLst>
          </p:cNvPr>
          <p:cNvSpPr txBox="1"/>
          <p:nvPr/>
        </p:nvSpPr>
        <p:spPr>
          <a:xfrm>
            <a:off x="467544" y="1844824"/>
            <a:ext cx="7992888" cy="3139321"/>
          </a:xfrm>
          <a:prstGeom prst="rect">
            <a:avLst/>
          </a:prstGeom>
          <a:noFill/>
        </p:spPr>
        <p:txBody>
          <a:bodyPr wrap="square" rtlCol="0">
            <a:spAutoFit/>
          </a:bodyPr>
          <a:lstStyle/>
          <a:p>
            <a:pPr marL="342900" indent="-342900">
              <a:buAutoNum type="arabicPeriod"/>
            </a:pPr>
            <a:r>
              <a:rPr lang="el-GR" dirty="0"/>
              <a:t>Η ζωή είναι πολύ παλιά: 3.5 </a:t>
            </a:r>
            <a:r>
              <a:rPr lang="el-GR" dirty="0" err="1"/>
              <a:t>Δισ</a:t>
            </a:r>
            <a:r>
              <a:rPr lang="el-GR" dirty="0"/>
              <a:t> χρόνια.</a:t>
            </a:r>
            <a:endParaRPr lang="en-US" dirty="0"/>
          </a:p>
          <a:p>
            <a:pPr marL="342900" indent="-342900">
              <a:buAutoNum type="arabicPeriod"/>
            </a:pPr>
            <a:r>
              <a:rPr lang="el-GR" dirty="0"/>
              <a:t>Μετά την εμφάνιση των πρώτων μονοκύτταρων οργανισμών, στο διάβα των αιώνων δημιουργήθηκαν εκατομμύρια νέα είδη. Τα περισσότερα από τα οποία εξαφανίστηκαν.</a:t>
            </a:r>
          </a:p>
          <a:p>
            <a:pPr marL="342900" indent="-342900">
              <a:buAutoNum type="arabicPeriod"/>
            </a:pPr>
            <a:r>
              <a:rPr lang="el-GR" dirty="0"/>
              <a:t>Πολλά από αυτά, όπως τα χιλιάδες είδη των Δεινοσαύρων, μας άφησαν το αποτύπωμά τους, με τη μορφή των απολιθωμάτων.</a:t>
            </a:r>
          </a:p>
          <a:p>
            <a:pPr marL="342900" indent="-342900">
              <a:buAutoNum type="arabicPeriod"/>
            </a:pPr>
            <a:r>
              <a:rPr lang="el-GR" dirty="0"/>
              <a:t>ΠΩΣ όμως από ένα </a:t>
            </a:r>
            <a:r>
              <a:rPr lang="el-GR" dirty="0" err="1"/>
              <a:t>προϋπάρχον</a:t>
            </a:r>
            <a:r>
              <a:rPr lang="el-GR" dirty="0"/>
              <a:t> είδος πηγαίνουμε σε ένα Νέο Είδος; - Σε αυτό το ερώτημα μας δίνει την απάντηση η Δαρβινική Θεωρία για την «Εξέλιξη μέσω Φυσικής Επιλογής. </a:t>
            </a:r>
          </a:p>
          <a:p>
            <a:pPr marL="342900" indent="-342900">
              <a:buAutoNum type="arabicPeriod"/>
            </a:pPr>
            <a:endParaRPr lang="el-GR" dirty="0"/>
          </a:p>
          <a:p>
            <a:pPr marL="342900" indent="-342900">
              <a:buAutoNum type="arabicPeriod"/>
            </a:pPr>
            <a:endParaRPr lang="en-US" dirty="0"/>
          </a:p>
        </p:txBody>
      </p:sp>
    </p:spTree>
    <p:extLst>
      <p:ext uri="{BB962C8B-B14F-4D97-AF65-F5344CB8AC3E}">
        <p14:creationId xmlns:p14="http://schemas.microsoft.com/office/powerpoint/2010/main" val="10212431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4" descr="darwincr"/>
          <p:cNvPicPr>
            <a:picLocks noChangeAspect="1" noChangeArrowheads="1"/>
          </p:cNvPicPr>
          <p:nvPr/>
        </p:nvPicPr>
        <p:blipFill>
          <a:blip r:embed="rId5" cstate="print"/>
          <a:srcRect/>
          <a:stretch>
            <a:fillRect/>
          </a:stretch>
        </p:blipFill>
        <p:spPr bwMode="auto">
          <a:xfrm>
            <a:off x="1763688" y="188640"/>
            <a:ext cx="4087813" cy="5400675"/>
          </a:xfrm>
          <a:prstGeom prst="rect">
            <a:avLst/>
          </a:prstGeom>
          <a:noFill/>
          <a:ln w="9525">
            <a:noFill/>
            <a:miter lim="800000"/>
            <a:headEnd/>
            <a:tailEnd/>
          </a:ln>
        </p:spPr>
      </p:pic>
      <p:pic>
        <p:nvPicPr>
          <p:cNvPr id="79875" name="Picture 6" descr="darsig"/>
          <p:cNvPicPr>
            <a:picLocks noGrp="1" noChangeAspect="1" noChangeArrowheads="1"/>
          </p:cNvPicPr>
          <p:nvPr>
            <p:ph sz="half" idx="4294967295"/>
          </p:nvPr>
        </p:nvPicPr>
        <p:blipFill>
          <a:blip r:embed="rId6" cstate="print"/>
          <a:srcRect/>
          <a:stretch>
            <a:fillRect/>
          </a:stretch>
        </p:blipFill>
        <p:spPr>
          <a:xfrm>
            <a:off x="7488238" y="155575"/>
            <a:ext cx="1655762" cy="344488"/>
          </a:xfrm>
        </p:spPr>
      </p:pic>
      <p:sp>
        <p:nvSpPr>
          <p:cNvPr id="79876" name="Text Box 13"/>
          <p:cNvSpPr txBox="1">
            <a:spLocks noChangeArrowheads="1"/>
          </p:cNvSpPr>
          <p:nvPr/>
        </p:nvSpPr>
        <p:spPr bwMode="auto">
          <a:xfrm>
            <a:off x="5940425" y="549275"/>
            <a:ext cx="1152525" cy="396875"/>
          </a:xfrm>
          <a:prstGeom prst="rect">
            <a:avLst/>
          </a:prstGeom>
          <a:noFill/>
          <a:ln w="9525" algn="ctr">
            <a:noFill/>
            <a:miter lim="800000"/>
            <a:headEnd/>
            <a:tailEnd/>
          </a:ln>
        </p:spPr>
        <p:txBody>
          <a:bodyPr>
            <a:spAutoFit/>
          </a:bodyPr>
          <a:lstStyle/>
          <a:p>
            <a:pPr>
              <a:spcBef>
                <a:spcPct val="50000"/>
              </a:spcBef>
            </a:pPr>
            <a:r>
              <a:rPr lang="en-US"/>
              <a:t>1809-</a:t>
            </a:r>
            <a:endParaRPr lang="el-GR"/>
          </a:p>
        </p:txBody>
      </p:sp>
      <p:pic>
        <p:nvPicPr>
          <p:cNvPr id="2"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05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2"/>
          <p:cNvSpPr>
            <a:spLocks noGrp="1"/>
          </p:cNvSpPr>
          <p:nvPr>
            <p:ph type="title" idx="4294967295"/>
          </p:nvPr>
        </p:nvSpPr>
        <p:spPr>
          <a:xfrm>
            <a:off x="0" y="0"/>
            <a:ext cx="8229600" cy="928688"/>
          </a:xfrm>
        </p:spPr>
        <p:txBody>
          <a:bodyPr>
            <a:normAutofit fontScale="90000"/>
          </a:bodyPr>
          <a:lstStyle/>
          <a:p>
            <a:pPr eaLnBrk="1" hangingPunct="1"/>
            <a:r>
              <a:rPr lang="el-GR" sz="2800">
                <a:cs typeface="Arial" pitchFamily="34" charset="0"/>
              </a:rPr>
              <a:t>Προϋπάρχοντα στοιχεία που χρησιμοποίησε ο Δαρβίνος</a:t>
            </a:r>
          </a:p>
        </p:txBody>
      </p:sp>
      <p:sp>
        <p:nvSpPr>
          <p:cNvPr id="81923" name="Rectangle 2"/>
          <p:cNvSpPr>
            <a:spLocks noChangeArrowheads="1"/>
          </p:cNvSpPr>
          <p:nvPr/>
        </p:nvSpPr>
        <p:spPr bwMode="auto">
          <a:xfrm>
            <a:off x="285750" y="886966"/>
            <a:ext cx="8429625" cy="6001643"/>
          </a:xfrm>
          <a:prstGeom prst="rect">
            <a:avLst/>
          </a:prstGeom>
          <a:noFill/>
          <a:ln w="9525">
            <a:noFill/>
            <a:miter lim="800000"/>
            <a:headEnd/>
            <a:tailEnd/>
          </a:ln>
        </p:spPr>
        <p:txBody>
          <a:bodyPr anchor="ctr">
            <a:spAutoFit/>
          </a:bodyPr>
          <a:lstStyle/>
          <a:p>
            <a:pPr indent="457200" algn="just" eaLnBrk="0" hangingPunct="0">
              <a:buFont typeface="Arial" pitchFamily="34" charset="0"/>
              <a:buChar char="•"/>
            </a:pPr>
            <a:r>
              <a:rPr lang="el-GR" sz="2400" dirty="0">
                <a:cs typeface="Times New Roman" pitchFamily="18" charset="0"/>
              </a:rPr>
              <a:t>Από τον </a:t>
            </a:r>
            <a:r>
              <a:rPr lang="en-US" sz="2400" dirty="0">
                <a:cs typeface="Times New Roman" pitchFamily="18" charset="0"/>
              </a:rPr>
              <a:t>Malthus </a:t>
            </a:r>
            <a:r>
              <a:rPr lang="el-GR" sz="2400" dirty="0">
                <a:cs typeface="Times New Roman" pitchFamily="18" charset="0"/>
              </a:rPr>
              <a:t>την έννοια του </a:t>
            </a:r>
            <a:r>
              <a:rPr lang="el-GR" sz="2400" b="1" dirty="0">
                <a:cs typeface="Times New Roman" pitchFamily="18" charset="0"/>
              </a:rPr>
              <a:t>υπερπληθυσμού</a:t>
            </a:r>
            <a:r>
              <a:rPr lang="el-GR" sz="2400" dirty="0">
                <a:cs typeface="Times New Roman" pitchFamily="18" charset="0"/>
              </a:rPr>
              <a:t> και του αδυσώπητου πολέμου που επικρατεί ανάμεσα στα έμβια όντα.</a:t>
            </a:r>
            <a:endParaRPr lang="el-GR" sz="2000" dirty="0">
              <a:latin typeface="Tahoma" pitchFamily="34" charset="0"/>
              <a:cs typeface="Times New Roman" pitchFamily="18" charset="0"/>
            </a:endParaRPr>
          </a:p>
          <a:p>
            <a:pPr indent="457200" algn="just" eaLnBrk="0" hangingPunct="0">
              <a:buFont typeface="Arial" pitchFamily="34" charset="0"/>
              <a:buChar char="•"/>
            </a:pPr>
            <a:r>
              <a:rPr lang="el-GR" sz="2400" dirty="0">
                <a:cs typeface="Times New Roman" pitchFamily="18" charset="0"/>
              </a:rPr>
              <a:t>Από τον παππού του Έρασμο Δαρβίνο και άλλους, την ιδέα πως υπάρχει </a:t>
            </a:r>
            <a:r>
              <a:rPr lang="el-GR" sz="2400" b="1" dirty="0">
                <a:cs typeface="Times New Roman" pitchFamily="18" charset="0"/>
              </a:rPr>
              <a:t>βιολογική εξέλιξη</a:t>
            </a:r>
            <a:r>
              <a:rPr lang="el-GR" sz="2400" dirty="0">
                <a:cs typeface="Times New Roman" pitchFamily="18" charset="0"/>
              </a:rPr>
              <a:t>, κάτι που έδειχναν τα γεωλογικά ευρήματα της εξελικτικής γεωλογίας (Κάρολος </a:t>
            </a:r>
            <a:r>
              <a:rPr lang="el-GR" sz="2400" dirty="0" err="1">
                <a:cs typeface="Times New Roman" pitchFamily="18" charset="0"/>
              </a:rPr>
              <a:t>Λάϊελ</a:t>
            </a:r>
            <a:r>
              <a:rPr lang="el-GR" sz="2400" dirty="0">
                <a:cs typeface="Times New Roman" pitchFamily="18" charset="0"/>
              </a:rPr>
              <a:t>) [Ερώτηση Εξετάσεων: Ήταν ο Δαρβίνος εισηγητής της Θεωρίας πως εξελίσσονται οι οργανισμοί;].</a:t>
            </a:r>
            <a:endParaRPr lang="el-GR" sz="2000" dirty="0">
              <a:latin typeface="Tahoma" pitchFamily="34" charset="0"/>
              <a:cs typeface="Times New Roman" pitchFamily="18" charset="0"/>
            </a:endParaRPr>
          </a:p>
          <a:p>
            <a:pPr indent="457200" algn="just" eaLnBrk="0" hangingPunct="0">
              <a:buFont typeface="Arial" pitchFamily="34" charset="0"/>
              <a:buChar char="•"/>
            </a:pPr>
            <a:r>
              <a:rPr lang="el-GR" sz="2400" dirty="0">
                <a:cs typeface="Times New Roman" pitchFamily="18" charset="0"/>
              </a:rPr>
              <a:t>Την ύπαρξη </a:t>
            </a:r>
            <a:r>
              <a:rPr lang="el-GR" sz="2400" b="1" dirty="0">
                <a:cs typeface="Times New Roman" pitchFamily="18" charset="0"/>
              </a:rPr>
              <a:t>προσαρμοστικών μηχανισμών </a:t>
            </a:r>
            <a:r>
              <a:rPr lang="el-GR" sz="2400" dirty="0">
                <a:cs typeface="Times New Roman" pitchFamily="18" charset="0"/>
              </a:rPr>
              <a:t>στους οργανισμούς που αποδίδονταν σε κάποιο θείο σχεδιασμό, (Ουίλιαμ </a:t>
            </a:r>
            <a:r>
              <a:rPr lang="el-GR" sz="2400" dirty="0" err="1">
                <a:cs typeface="Times New Roman" pitchFamily="18" charset="0"/>
              </a:rPr>
              <a:t>Πάλλεϋ</a:t>
            </a:r>
            <a:r>
              <a:rPr lang="el-GR" sz="2400" dirty="0">
                <a:cs typeface="Times New Roman" pitchFamily="18" charset="0"/>
              </a:rPr>
              <a:t>).</a:t>
            </a:r>
            <a:endParaRPr lang="el-GR" sz="2000" dirty="0">
              <a:latin typeface="Tahoma" pitchFamily="34" charset="0"/>
              <a:cs typeface="Times New Roman" pitchFamily="18" charset="0"/>
            </a:endParaRPr>
          </a:p>
          <a:p>
            <a:pPr indent="457200" algn="just" eaLnBrk="0" hangingPunct="0"/>
            <a:r>
              <a:rPr lang="el-GR" sz="2400" dirty="0">
                <a:cs typeface="Times New Roman" pitchFamily="18" charset="0"/>
              </a:rPr>
              <a:t>      </a:t>
            </a:r>
          </a:p>
          <a:p>
            <a:pPr indent="457200" algn="just" eaLnBrk="0" hangingPunct="0"/>
            <a:r>
              <a:rPr lang="el-GR" sz="2400" dirty="0">
                <a:cs typeface="Times New Roman" pitchFamily="18" charset="0"/>
              </a:rPr>
              <a:t>Ο Δαρβίνος ήταν αυτός που μπόρεσε να συνθέσει τις απόψεις αυτές και να δώσει μια πειστική απάντηση για τον μηχανισμό της εξέλιξης, εισάγοντας την έννοια της </a:t>
            </a:r>
            <a:r>
              <a:rPr lang="el-GR" sz="2400" b="1" dirty="0">
                <a:cs typeface="Times New Roman" pitchFamily="18" charset="0"/>
              </a:rPr>
              <a:t>Φυσικής Επιλογής</a:t>
            </a:r>
            <a:r>
              <a:rPr lang="el-GR" sz="2400" dirty="0">
                <a:cs typeface="Times New Roman" pitchFamily="18" charset="0"/>
              </a:rPr>
              <a:t>.</a:t>
            </a:r>
            <a:endParaRPr lang="el-GR" sz="4000" dirty="0">
              <a:latin typeface="Tahoma" pitchFamily="34" charset="0"/>
              <a:cs typeface="Times New Roman"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4"/>
          <p:cNvSpPr>
            <a:spLocks noChangeArrowheads="1"/>
          </p:cNvSpPr>
          <p:nvPr/>
        </p:nvSpPr>
        <p:spPr bwMode="auto">
          <a:xfrm>
            <a:off x="179164" y="681088"/>
            <a:ext cx="8785671" cy="6801862"/>
          </a:xfrm>
          <a:prstGeom prst="rect">
            <a:avLst/>
          </a:prstGeom>
          <a:noFill/>
          <a:ln w="9525">
            <a:noFill/>
            <a:miter lim="800000"/>
            <a:headEnd/>
            <a:tailEnd/>
          </a:ln>
        </p:spPr>
        <p:txBody>
          <a:bodyPr wrap="square" anchor="ctr">
            <a:spAutoFit/>
          </a:bodyPr>
          <a:lstStyle/>
          <a:p>
            <a:pPr>
              <a:tabLst>
                <a:tab pos="269875" algn="l"/>
              </a:tabLst>
            </a:pPr>
            <a:r>
              <a:rPr lang="en-US" sz="2000" dirty="0"/>
              <a:t>O</a:t>
            </a:r>
            <a:r>
              <a:rPr lang="el-GR" sz="2000" dirty="0"/>
              <a:t> Δαρβίνος συνδύασε δύο αδιαμφισβήτητα γεγονότα, βασισμένα στις παρατηρήσεις του, και συνέθεσε ένα οξυδερκές συμπέρασμα: </a:t>
            </a:r>
          </a:p>
          <a:p>
            <a:pPr>
              <a:tabLst>
                <a:tab pos="269875" algn="l"/>
              </a:tabLst>
            </a:pPr>
            <a:r>
              <a:rPr lang="el-GR" sz="2000" dirty="0"/>
              <a:t>1ο: Τα άτομα ενός πληθυσμού παρουσιάζουν πολλές διαφορές και μερικές απ' αυτές είναι κληρονομικές. Υπάρχει, δηλ. ΠΟΙΚΙΛΟΜΟΡΦΙΑ στους πληθυσμούς.</a:t>
            </a:r>
          </a:p>
          <a:p>
            <a:pPr>
              <a:tabLst>
                <a:tab pos="269875" algn="l"/>
              </a:tabLst>
            </a:pPr>
            <a:r>
              <a:rPr lang="el-GR" sz="2000" dirty="0"/>
              <a:t>2ο: Οι πληθυσμοί έχουν την έμφυτη ικανότητα να αποκτούν πολύ περισσότερους απογόνους απ' ό,τι η τροφή, ο χώρος και άλλοι περιβαλλοντικοί παράγοντες επιτρέπουν.</a:t>
            </a:r>
          </a:p>
          <a:p>
            <a:pPr>
              <a:buFontTx/>
              <a:buChar char="•"/>
              <a:tabLst>
                <a:tab pos="269875" algn="l"/>
              </a:tabLst>
            </a:pPr>
            <a:r>
              <a:rPr lang="el-GR" sz="2000" dirty="0"/>
              <a:t> Επομένως, στους πληθυσμούς υπάρχει αγώνας για επιβίωση.</a:t>
            </a:r>
          </a:p>
          <a:p>
            <a:pPr>
              <a:buFontTx/>
              <a:buChar char="•"/>
              <a:tabLst>
                <a:tab pos="269875" algn="l"/>
              </a:tabLst>
            </a:pPr>
            <a:r>
              <a:rPr lang="el-GR" sz="2000" dirty="0"/>
              <a:t> Επιβιώνουν, επομένως τα καλύτερα προσαρμοσμένα άτομα, τα οποία μεταβιβάζουν τα χαρακτηριστικά τους στους απογόνους τους.[</a:t>
            </a:r>
            <a:r>
              <a:rPr lang="en-US" sz="2000" dirty="0"/>
              <a:t>SOS: </a:t>
            </a:r>
            <a:r>
              <a:rPr lang="el-GR" sz="2000" dirty="0"/>
              <a:t>ΕΝΝΟΙΑ ΠΡΟΣΑΡΜΟΣΤΙΚΟΤΗΤΑΣ].</a:t>
            </a:r>
          </a:p>
          <a:p>
            <a:pPr>
              <a:buFontTx/>
              <a:buChar char="•"/>
              <a:tabLst>
                <a:tab pos="269875" algn="l"/>
              </a:tabLst>
            </a:pPr>
            <a:r>
              <a:rPr lang="el-GR" sz="2000" dirty="0"/>
              <a:t> Τα διαφορετικά αυτά άτομα συνιστούν ένα ΥΠΟ πληθυσμό, ο οποίος αν υποστεί κάποιο είδος απομόνωσης (γεωγραφική ή γενετική) μπορεί να οδηγηθεί σταδιακά στη δημιουργία νέου είδους.</a:t>
            </a:r>
          </a:p>
          <a:p>
            <a:pPr>
              <a:buFontTx/>
              <a:buChar char="•"/>
              <a:tabLst>
                <a:tab pos="269875" algn="l"/>
              </a:tabLst>
            </a:pPr>
            <a:endParaRPr lang="el-GR" sz="2000" dirty="0"/>
          </a:p>
          <a:p>
            <a:pPr>
              <a:buFontTx/>
              <a:buChar char="•"/>
              <a:tabLst>
                <a:tab pos="269875" algn="l"/>
              </a:tabLst>
            </a:pPr>
            <a:r>
              <a:rPr lang="el-GR" sz="2000" b="1" u="sng" dirty="0"/>
              <a:t>ΑΥΤΗ ΜΕ ΛΙΓΑ ΛΟΓΙΑ ΕΙΝΑΙ Η ΘΕΩΡΙΑ ΤΟΥ ΔΑΡΒΙΝΟΥ, ΠΟΥ Η ΑΚΡΙΒΗΣ ΤΗΣ ΟΝΟΜΑΣΙΑ ΕΙΝΑΙ «ΘΕΩΡΙΑ ΤΗΣ ΕΞΕΛΙΞΗΣ ΜΕΣΩ ΦΥΣΙΚΗΣ ΕΠΙΛΟΓΗΣ».</a:t>
            </a:r>
            <a:endParaRPr lang="en-US" sz="2000" b="1" u="sng" dirty="0"/>
          </a:p>
          <a:p>
            <a:pPr>
              <a:buFontTx/>
              <a:buChar char="•"/>
              <a:tabLst>
                <a:tab pos="269875" algn="l"/>
              </a:tabLst>
            </a:pPr>
            <a:endParaRPr lang="en-US" sz="2800" dirty="0"/>
          </a:p>
          <a:p>
            <a:pPr>
              <a:buFontTx/>
              <a:buChar char="•"/>
              <a:tabLst>
                <a:tab pos="269875" algn="l"/>
              </a:tabLst>
            </a:pPr>
            <a:endParaRPr lang="el-GR" sz="2800" dirty="0"/>
          </a:p>
        </p:txBody>
      </p:sp>
      <p:sp>
        <p:nvSpPr>
          <p:cNvPr id="2" name="Τίτλος 1"/>
          <p:cNvSpPr>
            <a:spLocks noGrp="1"/>
          </p:cNvSpPr>
          <p:nvPr>
            <p:ph type="title"/>
          </p:nvPr>
        </p:nvSpPr>
        <p:spPr>
          <a:xfrm>
            <a:off x="457200" y="274638"/>
            <a:ext cx="8229600" cy="562074"/>
          </a:xfrm>
        </p:spPr>
        <p:txBody>
          <a:bodyPr>
            <a:normAutofit fontScale="90000"/>
          </a:bodyPr>
          <a:lstStyle/>
          <a:p>
            <a:r>
              <a:rPr lang="el-GR" dirty="0"/>
              <a:t>ΚΑΙ ΕΠΙΤΕΛΟΥΣ… ΤΙ ΕΙΠΕ Ο ΔΑΡΒΙΝΟΣ…</a:t>
            </a:r>
          </a:p>
        </p:txBody>
      </p:sp>
      <p:pic>
        <p:nvPicPr>
          <p:cNvPr id="3"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03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0" y="1943100"/>
            <a:ext cx="9144000" cy="0"/>
          </a:xfrm>
          <a:prstGeom prst="rect">
            <a:avLst/>
          </a:prstGeom>
          <a:noFill/>
          <a:ln w="9525">
            <a:noFill/>
            <a:miter lim="800000"/>
            <a:headEnd/>
            <a:tailEnd/>
          </a:ln>
        </p:spPr>
        <p:txBody>
          <a:bodyPr wrap="none" anchor="ctr">
            <a:spAutoFit/>
          </a:bodyPr>
          <a:lstStyle/>
          <a:p>
            <a:pPr indent="107950">
              <a:tabLst>
                <a:tab pos="269875" algn="l"/>
              </a:tabLst>
            </a:pPr>
            <a:endParaRPr lang="el-GR"/>
          </a:p>
        </p:txBody>
      </p:sp>
      <p:pic>
        <p:nvPicPr>
          <p:cNvPr id="84995" name="Picture 3"/>
          <p:cNvPicPr>
            <a:picLocks noChangeAspect="1" noChangeArrowheads="1"/>
          </p:cNvPicPr>
          <p:nvPr/>
        </p:nvPicPr>
        <p:blipFill>
          <a:blip r:embed="rId5" cstate="print"/>
          <a:srcRect/>
          <a:stretch>
            <a:fillRect/>
          </a:stretch>
        </p:blipFill>
        <p:spPr bwMode="auto">
          <a:xfrm>
            <a:off x="0" y="277813"/>
            <a:ext cx="8675688" cy="4959350"/>
          </a:xfrm>
          <a:prstGeom prst="rect">
            <a:avLst/>
          </a:prstGeom>
          <a:noFill/>
          <a:ln w="9525">
            <a:noFill/>
            <a:miter lim="800000"/>
            <a:headEnd/>
            <a:tailEnd/>
          </a:ln>
        </p:spPr>
      </p:pic>
      <p:sp>
        <p:nvSpPr>
          <p:cNvPr id="84996" name="Rectangle 4"/>
          <p:cNvSpPr>
            <a:spLocks noChangeArrowheads="1"/>
          </p:cNvSpPr>
          <p:nvPr/>
        </p:nvSpPr>
        <p:spPr bwMode="auto">
          <a:xfrm>
            <a:off x="1042988" y="5391150"/>
            <a:ext cx="7561262" cy="990600"/>
          </a:xfrm>
          <a:prstGeom prst="rect">
            <a:avLst/>
          </a:prstGeom>
          <a:noFill/>
          <a:ln w="9525">
            <a:noFill/>
            <a:miter lim="800000"/>
            <a:headEnd/>
            <a:tailEnd/>
          </a:ln>
        </p:spPr>
        <p:txBody>
          <a:bodyPr anchor="ctr">
            <a:spAutoFit/>
          </a:bodyPr>
          <a:lstStyle/>
          <a:p>
            <a:pPr indent="107950" algn="just">
              <a:tabLst>
                <a:tab pos="269875" algn="l"/>
              </a:tabLst>
            </a:pPr>
            <a:endParaRPr lang="el-GR" sz="1100" b="1" u="sng">
              <a:cs typeface="Times New Roman" pitchFamily="18" charset="0"/>
            </a:endParaRPr>
          </a:p>
          <a:p>
            <a:pPr indent="107950" algn="just">
              <a:tabLst>
                <a:tab pos="269875" algn="l"/>
              </a:tabLst>
            </a:pPr>
            <a:r>
              <a:rPr lang="el-GR" sz="2400" b="1" u="sng">
                <a:latin typeface="Swis721Greek BT"/>
                <a:cs typeface="Times New Roman" pitchFamily="18" charset="0"/>
              </a:rPr>
              <a:t>Εικόνα 22</a:t>
            </a:r>
            <a:r>
              <a:rPr lang="el-GR" sz="2400" u="sng">
                <a:latin typeface="Swis721Greek BT"/>
                <a:cs typeface="Times New Roman" pitchFamily="18" charset="0"/>
              </a:rPr>
              <a:t>: </a:t>
            </a:r>
            <a:r>
              <a:rPr lang="el-GR" sz="2400">
                <a:latin typeface="Swis721Greek BT"/>
                <a:cs typeface="Times New Roman" pitchFamily="18" charset="0"/>
              </a:rPr>
              <a:t>Η άποψη του </a:t>
            </a:r>
            <a:r>
              <a:rPr lang="en-GB" sz="2400">
                <a:latin typeface="Swis721Greek BT"/>
                <a:cs typeface="Times New Roman" pitchFamily="18" charset="0"/>
              </a:rPr>
              <a:t>Lamarck</a:t>
            </a:r>
            <a:r>
              <a:rPr lang="el-GR" sz="2400">
                <a:latin typeface="Swis721Greek BT"/>
                <a:cs typeface="Times New Roman" pitchFamily="18" charset="0"/>
              </a:rPr>
              <a:t> για την εξέλιξη της ζωής, μέσω της μεταβίβασης των επίκτητων ιδιοτήτων</a:t>
            </a:r>
            <a:endParaRPr lang="el-GR" sz="2400"/>
          </a:p>
        </p:txBody>
      </p:sp>
      <p:pic>
        <p:nvPicPr>
          <p:cNvPr id="2"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56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7" cstate="print"/>
          <a:srcRect/>
          <a:stretch>
            <a:fillRect/>
          </a:stretch>
        </p:blipFill>
        <p:spPr bwMode="auto">
          <a:xfrm>
            <a:off x="1844675" y="0"/>
            <a:ext cx="5680075" cy="6858000"/>
          </a:xfrm>
          <a:prstGeom prst="rect">
            <a:avLst/>
          </a:prstGeom>
          <a:noFill/>
          <a:ln w="9525">
            <a:noFill/>
            <a:miter lim="800000"/>
            <a:headEnd/>
            <a:tailEnd/>
          </a:ln>
        </p:spPr>
      </p:pic>
      <p:sp>
        <p:nvSpPr>
          <p:cNvPr id="86019" name="Title 4"/>
          <p:cNvSpPr>
            <a:spLocks noGrp="1"/>
          </p:cNvSpPr>
          <p:nvPr>
            <p:ph type="title"/>
          </p:nvPr>
        </p:nvSpPr>
        <p:spPr>
          <a:xfrm>
            <a:off x="-323850" y="260350"/>
            <a:ext cx="2457450" cy="260350"/>
          </a:xfrm>
        </p:spPr>
        <p:txBody>
          <a:bodyPr>
            <a:normAutofit fontScale="90000"/>
          </a:bodyPr>
          <a:lstStyle/>
          <a:p>
            <a:r>
              <a:rPr lang="el-GR" sz="2000"/>
              <a:t>Το ίδιο όπως θα το έλεγε ο Δαρβίνος</a:t>
            </a:r>
          </a:p>
        </p:txBody>
      </p:sp>
      <p:pic>
        <p:nvPicPr>
          <p:cNvPr id="2"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pic>
        <p:nvPicPr>
          <p:cNvPr id="3" name="Εγγεγραμμένος ήχος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90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27874"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6872" name="Group 36871">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36873" name="Straight Connector 36872">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6874" name="Straight Connector 36873">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6875"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876"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877" name="Isosceles Triangle 36876">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878"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879"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880"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881" name="Isosceles Triangle 36880">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882" name="Isosceles Triangle 36881">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36866" name="Title 1"/>
          <p:cNvSpPr>
            <a:spLocks noGrp="1"/>
          </p:cNvSpPr>
          <p:nvPr>
            <p:ph type="title"/>
          </p:nvPr>
        </p:nvSpPr>
        <p:spPr>
          <a:xfrm>
            <a:off x="2137171" y="609600"/>
            <a:ext cx="4818330" cy="1320800"/>
          </a:xfrm>
        </p:spPr>
        <p:txBody>
          <a:bodyPr vert="horz" lIns="91440" tIns="45720" rIns="91440" bIns="45720" rtlCol="0" anchor="t">
            <a:normAutofit/>
          </a:bodyPr>
          <a:lstStyle/>
          <a:p>
            <a:pPr fontAlgn="auto">
              <a:lnSpc>
                <a:spcPct val="90000"/>
              </a:lnSpc>
              <a:spcAft>
                <a:spcPts val="0"/>
              </a:spcAft>
              <a:defRPr/>
            </a:pPr>
            <a:r>
              <a:rPr lang="en-US" sz="2500"/>
              <a:t>Για τη «</a:t>
            </a:r>
            <a:r>
              <a:rPr lang="en-US" sz="2500" i="1"/>
              <a:t>Θεωρία της Εξέλιξης μέσω Φυσικής Επιλογής</a:t>
            </a:r>
            <a:r>
              <a:rPr lang="en-US" sz="2500"/>
              <a:t>»… είναι έτσι απλά «μια θεωρία»;</a:t>
            </a:r>
          </a:p>
        </p:txBody>
      </p:sp>
      <p:pic>
        <p:nvPicPr>
          <p:cNvPr id="36868" name="Picture 36867">
            <a:extLst>
              <a:ext uri="{FF2B5EF4-FFF2-40B4-BE49-F238E27FC236}">
                <a16:creationId xmlns:a16="http://schemas.microsoft.com/office/drawing/2014/main" id="{09201D13-9301-4B22-5335-BFA32BE2BB52}"/>
              </a:ext>
            </a:extLst>
          </p:cNvPr>
          <p:cNvPicPr>
            <a:picLocks noChangeAspect="1"/>
          </p:cNvPicPr>
          <p:nvPr/>
        </p:nvPicPr>
        <p:blipFill rotWithShape="1">
          <a:blip r:embed="rId3"/>
          <a:srcRect l="52652" r="23463" b="2"/>
          <a:stretch/>
        </p:blipFill>
        <p:spPr>
          <a:xfrm>
            <a:off x="20" y="10"/>
            <a:ext cx="2050522"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36884" name="Isosceles Triangle 36883">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357491"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795" name="TextBox 2"/>
          <p:cNvSpPr txBox="1">
            <a:spLocks noChangeArrowheads="1"/>
          </p:cNvSpPr>
          <p:nvPr/>
        </p:nvSpPr>
        <p:spPr bwMode="auto">
          <a:xfrm>
            <a:off x="2137171" y="2160589"/>
            <a:ext cx="4818330" cy="388077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spcBef>
                <a:spcPts val="1000"/>
              </a:spcBef>
              <a:buClr>
                <a:schemeClr val="accent1"/>
              </a:buClr>
              <a:buSzPct val="80000"/>
              <a:buFont typeface="Wingdings 3" charset="2"/>
              <a:buChar char=""/>
            </a:pPr>
            <a:r>
              <a:rPr lang="en-US" sz="1300" i="1">
                <a:solidFill>
                  <a:schemeClr val="tx1">
                    <a:lumMod val="75000"/>
                    <a:lumOff val="25000"/>
                  </a:schemeClr>
                </a:solidFill>
                <a:latin typeface="+mn-lt"/>
                <a:cs typeface="+mn-cs"/>
              </a:rPr>
              <a:t>Θεωρία είναι...</a:t>
            </a:r>
            <a:r>
              <a:rPr lang="en-US" altLang="el-GR" sz="1300" i="1">
                <a:solidFill>
                  <a:schemeClr val="tx1">
                    <a:lumMod val="75000"/>
                    <a:lumOff val="25000"/>
                  </a:schemeClr>
                </a:solidFill>
                <a:latin typeface="+mn-lt"/>
                <a:cs typeface="+mn-cs"/>
              </a:rPr>
              <a:t>Μια δοκιμασμένη επιστημονικά υπόθεση για ένα φυσικό φαινόμενο, λειτουργία, διαδικασία, δομή, που αφού υποστεί δοκιμή (ες), (πειραματικού και άλλου τύπου), γίνεται καθολικά αποδεκτή από την επιστημονική κοινότητα.</a:t>
            </a:r>
          </a:p>
          <a:p>
            <a:pPr eaLnBrk="1" hangingPunct="1">
              <a:lnSpc>
                <a:spcPct val="90000"/>
              </a:lnSpc>
              <a:spcBef>
                <a:spcPts val="1000"/>
              </a:spcBef>
              <a:buClr>
                <a:schemeClr val="accent1"/>
              </a:buClr>
              <a:buSzPct val="80000"/>
              <a:buFont typeface="Wingdings 3" charset="2"/>
              <a:buChar char=""/>
            </a:pPr>
            <a:endParaRPr lang="en-US" altLang="el-GR" sz="1300">
              <a:solidFill>
                <a:schemeClr val="tx1">
                  <a:lumMod val="75000"/>
                  <a:lumOff val="25000"/>
                </a:schemeClr>
              </a:solidFill>
              <a:latin typeface="+mn-lt"/>
              <a:cs typeface="+mn-cs"/>
            </a:endParaRPr>
          </a:p>
          <a:p>
            <a:pPr eaLnBrk="1" hangingPunct="1">
              <a:lnSpc>
                <a:spcPct val="90000"/>
              </a:lnSpc>
              <a:spcBef>
                <a:spcPts val="1000"/>
              </a:spcBef>
              <a:buClr>
                <a:schemeClr val="accent1"/>
              </a:buClr>
              <a:buSzPct val="80000"/>
              <a:buFont typeface="Wingdings 3" charset="2"/>
              <a:buChar char=""/>
            </a:pPr>
            <a:r>
              <a:rPr lang="en-US" altLang="el-GR" sz="1300">
                <a:solidFill>
                  <a:schemeClr val="tx1">
                    <a:lumMod val="75000"/>
                    <a:lumOff val="25000"/>
                  </a:schemeClr>
                </a:solidFill>
                <a:latin typeface="+mn-lt"/>
                <a:cs typeface="+mn-cs"/>
              </a:rPr>
              <a:t>Αντιλαμβάνεστε, λοιπόν,  πόσο βαριά είναι η λέξη Θεωρία στην Επιστήμη; </a:t>
            </a:r>
          </a:p>
          <a:p>
            <a:pPr eaLnBrk="1" hangingPunct="1">
              <a:lnSpc>
                <a:spcPct val="90000"/>
              </a:lnSpc>
              <a:spcBef>
                <a:spcPts val="1000"/>
              </a:spcBef>
              <a:buClr>
                <a:schemeClr val="accent1"/>
              </a:buClr>
              <a:buSzPct val="80000"/>
              <a:buFont typeface="Wingdings 3" charset="2"/>
              <a:buChar char=""/>
            </a:pPr>
            <a:r>
              <a:rPr lang="en-US" altLang="el-GR" sz="1300">
                <a:solidFill>
                  <a:schemeClr val="tx1">
                    <a:lumMod val="75000"/>
                    <a:lumOff val="25000"/>
                  </a:schemeClr>
                </a:solidFill>
                <a:latin typeface="+mn-lt"/>
                <a:cs typeface="+mn-cs"/>
              </a:rPr>
              <a:t>Επομένως, πώς θα απαντήσετε σε μία πιθανή ερώτηση εξετάσεων του τύπου:</a:t>
            </a:r>
          </a:p>
          <a:p>
            <a:pPr eaLnBrk="1" hangingPunct="1">
              <a:lnSpc>
                <a:spcPct val="90000"/>
              </a:lnSpc>
              <a:spcBef>
                <a:spcPts val="1000"/>
              </a:spcBef>
              <a:buClr>
                <a:schemeClr val="accent1"/>
              </a:buClr>
              <a:buSzPct val="80000"/>
              <a:buFont typeface="Wingdings 3" charset="2"/>
              <a:buChar char=""/>
            </a:pPr>
            <a:r>
              <a:rPr lang="en-US" sz="1300">
                <a:solidFill>
                  <a:schemeClr val="tx1">
                    <a:lumMod val="75000"/>
                    <a:lumOff val="25000"/>
                  </a:schemeClr>
                </a:solidFill>
                <a:effectLst/>
                <a:latin typeface="+mn-lt"/>
                <a:cs typeface="+mn-cs"/>
              </a:rPr>
              <a:t>Η άποψη πως υπάρχει ζωή σε άλλους πλανήτες ενδεχομένως να συνιστά μια Επιστημονική θεωρία (ΕΘ) διότι: (Α) Είναι πιθανή αλήθεια που ανταποκρίνεται στον νόμο των πιθανοτήτων. (Β) Την αποδέχονται ως σημαντική πιθανότητα κάποιοι σημαντικοί επιστήμονες, όπως ο F. Crick (πατέρας του Γενετικού κώδικα). (Γ) Μας οδηγεί εκεί η απλή λογική του μέσου ανθρώπου.  (Δ) Όλα αυτά, (Ε) Δεν συνιστά (ΕΘ).</a:t>
            </a:r>
            <a:endParaRPr lang="en-US" altLang="el-GR" sz="1300">
              <a:solidFill>
                <a:schemeClr val="tx1">
                  <a:lumMod val="75000"/>
                  <a:lumOff val="25000"/>
                </a:schemeClr>
              </a:solidFill>
              <a:latin typeface="+mn-lt"/>
              <a:cs typeface="+mn-c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Box 1"/>
          <p:cNvSpPr txBox="1">
            <a:spLocks noChangeArrowheads="1"/>
          </p:cNvSpPr>
          <p:nvPr/>
        </p:nvSpPr>
        <p:spPr bwMode="auto">
          <a:xfrm>
            <a:off x="-180975" y="1000125"/>
            <a:ext cx="8967788" cy="5908675"/>
          </a:xfrm>
          <a:prstGeom prst="rect">
            <a:avLst/>
          </a:prstGeom>
          <a:noFill/>
          <a:ln w="9525">
            <a:noFill/>
            <a:miter lim="800000"/>
            <a:headEnd/>
            <a:tailEnd/>
          </a:ln>
        </p:spPr>
        <p:txBody>
          <a:bodyPr>
            <a:spAutoFit/>
          </a:bodyPr>
          <a:lstStyle/>
          <a:p>
            <a:endParaRPr lang="en-US"/>
          </a:p>
          <a:p>
            <a:r>
              <a:rPr lang="el-GR" sz="2400"/>
              <a:t>Λέμε πως τα καλύτερα προσαρμοσμένα επιβιώνουν και δίνουν γόνιμους απογόνους.</a:t>
            </a:r>
          </a:p>
          <a:p>
            <a:r>
              <a:rPr lang="el-GR" sz="2400"/>
              <a:t>ΕΡΩΤΗΜΑ: Καλύτερα προσαρμοσμένα ως προς ΤΙ;</a:t>
            </a:r>
          </a:p>
          <a:p>
            <a:endParaRPr lang="el-GR" sz="2400"/>
          </a:p>
          <a:p>
            <a:endParaRPr lang="el-GR" sz="2400"/>
          </a:p>
          <a:p>
            <a:r>
              <a:rPr lang="el-GR" sz="2400" b="1"/>
              <a:t>ΑΠΑΝΤΗΣΗ: ΩΣ ΠΡΟΣ ΚΑΠΟΙΟ ΧΑΡΑΚΤΗΡΙΣΤΙΚΟ ΤΟΥ ΠΕΡΙΒΑΛΛΟΝΤΟΣ</a:t>
            </a:r>
          </a:p>
          <a:p>
            <a:endParaRPr lang="el-GR" sz="2400"/>
          </a:p>
          <a:p>
            <a:r>
              <a:rPr lang="el-GR" sz="2400" b="1"/>
              <a:t>Αν το χαρακτηριστικό είναι</a:t>
            </a:r>
            <a:r>
              <a:rPr lang="el-GR" sz="2400"/>
              <a:t>...............</a:t>
            </a:r>
            <a:r>
              <a:rPr lang="el-GR" sz="2400" b="1"/>
              <a:t>Το αποτέλεσμα  είναι</a:t>
            </a:r>
          </a:p>
          <a:p>
            <a:r>
              <a:rPr lang="el-GR" sz="2400"/>
              <a:t>Μικρόβιο.....................................................Ανθεκτικότητα</a:t>
            </a:r>
          </a:p>
          <a:p>
            <a:r>
              <a:rPr lang="el-GR" sz="2400"/>
              <a:t>Εχθρός............                 Ταχύτητα, Ικανότητα εντοπισμού, </a:t>
            </a:r>
          </a:p>
          <a:p>
            <a:r>
              <a:rPr lang="el-GR" sz="2400"/>
              <a:t>                                                                  Καμουφλάζ</a:t>
            </a:r>
          </a:p>
          <a:p>
            <a:r>
              <a:rPr lang="el-GR" sz="2400"/>
              <a:t>Έλλειψη τροφής στο χώμα.......................Μακρύτερος λαιμός</a:t>
            </a:r>
          </a:p>
          <a:p>
            <a:endParaRPr lang="el-GR" sz="2400"/>
          </a:p>
          <a:p>
            <a:r>
              <a:rPr lang="el-GR" sz="2400"/>
              <a:t>ΠΡΟΣΑΡΜΟΓΗ..................ΠΡΟΣΑΡΜΟΣΤΙΚΟΤΗΤΑ (</a:t>
            </a:r>
            <a:r>
              <a:rPr lang="en-US" sz="2400"/>
              <a:t>Fitness)</a:t>
            </a:r>
            <a:r>
              <a:rPr lang="el-GR" sz="2400"/>
              <a:t> </a:t>
            </a:r>
          </a:p>
        </p:txBody>
      </p:sp>
      <p:sp>
        <p:nvSpPr>
          <p:cNvPr id="83971" name="Title 2"/>
          <p:cNvSpPr>
            <a:spLocks noGrp="1"/>
          </p:cNvSpPr>
          <p:nvPr>
            <p:ph type="title"/>
          </p:nvPr>
        </p:nvSpPr>
        <p:spPr>
          <a:xfrm>
            <a:off x="457200" y="274638"/>
            <a:ext cx="8229600" cy="777875"/>
          </a:xfrm>
        </p:spPr>
        <p:txBody>
          <a:bodyPr/>
          <a:lstStyle/>
          <a:p>
            <a:r>
              <a:rPr lang="el-GR" sz="2800" b="1"/>
              <a:t>ΓΙΑ ΤΗΝ ΠΡΟΣΑΡΜΟΣΤΙΚΟΤΗΤΑ- </a:t>
            </a:r>
            <a:r>
              <a:rPr lang="en-US" sz="2800" b="1"/>
              <a:t>FITNESS</a:t>
            </a:r>
            <a:endParaRPr lang="el-GR" sz="2800" b="1"/>
          </a:p>
        </p:txBody>
      </p:sp>
      <p:pic>
        <p:nvPicPr>
          <p:cNvPr id="2"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81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5" cstate="print"/>
          <a:srcRect/>
          <a:stretch>
            <a:fillRect/>
          </a:stretch>
        </p:blipFill>
        <p:spPr bwMode="auto">
          <a:xfrm>
            <a:off x="1285875" y="857250"/>
            <a:ext cx="6459538" cy="5235575"/>
          </a:xfrm>
          <a:prstGeom prst="rect">
            <a:avLst/>
          </a:prstGeom>
          <a:noFill/>
          <a:ln w="9525">
            <a:noFill/>
            <a:miter lim="800000"/>
            <a:headEnd/>
            <a:tailEnd/>
          </a:ln>
        </p:spPr>
      </p:pic>
      <p:sp>
        <p:nvSpPr>
          <p:cNvPr id="87043" name="Title 2"/>
          <p:cNvSpPr>
            <a:spLocks noGrp="1"/>
          </p:cNvSpPr>
          <p:nvPr>
            <p:ph type="title"/>
          </p:nvPr>
        </p:nvSpPr>
        <p:spPr>
          <a:xfrm>
            <a:off x="179388" y="0"/>
            <a:ext cx="8229600" cy="922338"/>
          </a:xfrm>
        </p:spPr>
        <p:txBody>
          <a:bodyPr>
            <a:normAutofit fontScale="90000"/>
          </a:bodyPr>
          <a:lstStyle/>
          <a:p>
            <a:r>
              <a:rPr lang="el-GR"/>
              <a:t>ΓΙΑ ΤΗΝ ΠΡΟΣΑΡΜΟΣΤΙΚΟΤΗΤΑ:</a:t>
            </a:r>
            <a:br>
              <a:rPr lang="el-GR"/>
            </a:br>
            <a:r>
              <a:rPr lang="el-GR"/>
              <a:t>Λέει ο λαός: άλλα τα μάτια του λαγού....</a:t>
            </a:r>
          </a:p>
        </p:txBody>
      </p:sp>
      <p:pic>
        <p:nvPicPr>
          <p:cNvPr id="2"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3" cstate="print"/>
          <a:srcRect/>
          <a:stretch>
            <a:fillRect/>
          </a:stretch>
        </p:blipFill>
        <p:spPr bwMode="auto">
          <a:xfrm>
            <a:off x="1143000" y="1438275"/>
            <a:ext cx="6858000" cy="3981450"/>
          </a:xfrm>
          <a:prstGeom prst="rect">
            <a:avLst/>
          </a:prstGeom>
          <a:noFill/>
          <a:ln w="9525">
            <a:noFill/>
            <a:miter lim="800000"/>
            <a:headEnd/>
            <a:tailEnd/>
          </a:ln>
        </p:spPr>
      </p:pic>
      <p:sp>
        <p:nvSpPr>
          <p:cNvPr id="88067" name="Title 2"/>
          <p:cNvSpPr>
            <a:spLocks noGrp="1"/>
          </p:cNvSpPr>
          <p:nvPr>
            <p:ph type="title"/>
          </p:nvPr>
        </p:nvSpPr>
        <p:spPr/>
        <p:txBody>
          <a:bodyPr/>
          <a:lstStyle/>
          <a:p>
            <a:r>
              <a:rPr lang="el-GR" sz="2800"/>
              <a:t>Κι΄αλλα της κουκουβάγιας...</a:t>
            </a:r>
          </a:p>
        </p:txBody>
      </p:sp>
      <p:sp>
        <p:nvSpPr>
          <p:cNvPr id="88068" name="TextBox 3"/>
          <p:cNvSpPr txBox="1">
            <a:spLocks noChangeArrowheads="1"/>
          </p:cNvSpPr>
          <p:nvPr/>
        </p:nvSpPr>
        <p:spPr bwMode="auto">
          <a:xfrm>
            <a:off x="468313" y="6092825"/>
            <a:ext cx="7775575" cy="461963"/>
          </a:xfrm>
          <a:prstGeom prst="rect">
            <a:avLst/>
          </a:prstGeom>
          <a:noFill/>
          <a:ln w="9525">
            <a:noFill/>
            <a:miter lim="800000"/>
            <a:headEnd/>
            <a:tailEnd/>
          </a:ln>
        </p:spPr>
        <p:txBody>
          <a:bodyPr>
            <a:spAutoFit/>
          </a:bodyPr>
          <a:lstStyle/>
          <a:p>
            <a:r>
              <a:rPr lang="el-GR" sz="2400" b="1"/>
              <a:t>Σε τί διαφέρουν;</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5" cstate="print"/>
          <a:srcRect/>
          <a:stretch>
            <a:fillRect/>
          </a:stretch>
        </p:blipFill>
        <p:spPr bwMode="auto">
          <a:xfrm>
            <a:off x="107504" y="1415189"/>
            <a:ext cx="8724900" cy="3000375"/>
          </a:xfrm>
          <a:prstGeom prst="rect">
            <a:avLst/>
          </a:prstGeom>
          <a:noFill/>
          <a:ln w="9525">
            <a:noFill/>
            <a:miter lim="800000"/>
            <a:headEnd/>
            <a:tailEnd/>
          </a:ln>
        </p:spPr>
      </p:pic>
      <p:sp>
        <p:nvSpPr>
          <p:cNvPr id="89091" name="Title 2"/>
          <p:cNvSpPr>
            <a:spLocks noGrp="1"/>
          </p:cNvSpPr>
          <p:nvPr>
            <p:ph type="title"/>
          </p:nvPr>
        </p:nvSpPr>
        <p:spPr/>
        <p:txBody>
          <a:bodyPr>
            <a:normAutofit fontScale="90000"/>
          </a:bodyPr>
          <a:lstStyle/>
          <a:p>
            <a:r>
              <a:rPr lang="el-GR"/>
              <a:t>Παρατηρείστε τα μάτια των σαρκοφάγων ζώων. Τί βλέπετε;</a:t>
            </a:r>
          </a:p>
        </p:txBody>
      </p:sp>
      <p:pic>
        <p:nvPicPr>
          <p:cNvPr id="4" name="Picture 2"/>
          <p:cNvPicPr>
            <a:picLocks noChangeAspect="1" noChangeArrowheads="1"/>
          </p:cNvPicPr>
          <p:nvPr/>
        </p:nvPicPr>
        <p:blipFill>
          <a:blip r:embed="rId6" cstate="print"/>
          <a:srcRect/>
          <a:stretch>
            <a:fillRect/>
          </a:stretch>
        </p:blipFill>
        <p:spPr bwMode="auto">
          <a:xfrm>
            <a:off x="971600" y="4581128"/>
            <a:ext cx="2597349" cy="2105199"/>
          </a:xfrm>
          <a:prstGeom prst="rect">
            <a:avLst/>
          </a:prstGeom>
          <a:noFill/>
          <a:ln w="9525">
            <a:noFill/>
            <a:miter lim="800000"/>
            <a:headEnd/>
            <a:tailEnd/>
          </a:ln>
        </p:spPr>
      </p:pic>
      <p:pic>
        <p:nvPicPr>
          <p:cNvPr id="2"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292080" y="5328927"/>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79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46E035F-E910-48AA-B720-950EB1E6D47E}"/>
              </a:ext>
            </a:extLst>
          </p:cNvPr>
          <p:cNvSpPr>
            <a:spLocks noGrp="1"/>
          </p:cNvSpPr>
          <p:nvPr>
            <p:ph type="title"/>
          </p:nvPr>
        </p:nvSpPr>
        <p:spPr>
          <a:xfrm>
            <a:off x="457200" y="274638"/>
            <a:ext cx="8229600" cy="706090"/>
          </a:xfrm>
        </p:spPr>
        <p:txBody>
          <a:bodyPr/>
          <a:lstStyle/>
          <a:p>
            <a:r>
              <a:rPr lang="el-GR" dirty="0"/>
              <a:t>Τί είπε τελικά ο Δαρβίνος;</a:t>
            </a:r>
            <a:endParaRPr lang="en-US" dirty="0"/>
          </a:p>
        </p:txBody>
      </p:sp>
      <p:sp>
        <p:nvSpPr>
          <p:cNvPr id="3" name="TextBox 2">
            <a:extLst>
              <a:ext uri="{FF2B5EF4-FFF2-40B4-BE49-F238E27FC236}">
                <a16:creationId xmlns:a16="http://schemas.microsoft.com/office/drawing/2014/main" id="{AD8BF1C4-0346-4CA3-8873-47B95D9D51EA}"/>
              </a:ext>
            </a:extLst>
          </p:cNvPr>
          <p:cNvSpPr txBox="1"/>
          <p:nvPr/>
        </p:nvSpPr>
        <p:spPr>
          <a:xfrm>
            <a:off x="179512" y="980728"/>
            <a:ext cx="8784976" cy="4062651"/>
          </a:xfrm>
          <a:prstGeom prst="rect">
            <a:avLst/>
          </a:prstGeom>
          <a:noFill/>
        </p:spPr>
        <p:txBody>
          <a:bodyPr wrap="square" rtlCol="0">
            <a:spAutoFit/>
          </a:bodyPr>
          <a:lstStyle/>
          <a:p>
            <a:pPr marL="0" marR="0" indent="0" algn="just">
              <a:spcBef>
                <a:spcPts val="0"/>
              </a:spcBef>
              <a:spcAft>
                <a:spcPts val="0"/>
              </a:spcAft>
            </a:pPr>
            <a:r>
              <a:rPr lang="el-GR" sz="2400" dirty="0">
                <a:effectLst/>
                <a:latin typeface="Calibri" panose="020F0502020204030204" pitchFamily="34" charset="0"/>
                <a:ea typeface="Calibri" panose="020F0502020204030204" pitchFamily="34" charset="0"/>
                <a:cs typeface="Times New Roman" panose="02020603050405020304" pitchFamily="18" charset="0"/>
              </a:rPr>
              <a:t>Θα καταλάβουμε καλύτερα τί είπε ο Δαρβίνος, αν καταλάβουμε το ΤΙ ΔΕΝ ΕΙΠΕ: Αυτό θα γίνει μέσα από μία Ερώτηση Πολλαπλής Επιλογής (ΕΠΕ).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spcBef>
                <a:spcPts val="0"/>
              </a:spcBef>
              <a:spcAft>
                <a:spcPts val="0"/>
              </a:spcAft>
            </a:pPr>
            <a:r>
              <a:rPr lang="el-GR" sz="2400" dirty="0">
                <a:effectLst/>
                <a:latin typeface="Calibri" panose="020F0502020204030204" pitchFamily="34" charset="0"/>
                <a:ea typeface="Calibri" panose="020F0502020204030204" pitchFamily="34" charset="0"/>
                <a:cs typeface="Times New Roman" panose="02020603050405020304" pitchFamily="18" charset="0"/>
              </a:rPr>
              <a:t>Υποδείξτε τη σωστή επιλογή. Ο Δαρβίνος: (Α) Ήταν ο εμπνευστής της Θεωρίας της Εξέλιξης. (Β) Εισηγήθηκε την άποψη πως τα πιο ισχυρά άτομα σε ένα πληθυσμό είναι αυτά που υπερισχύουν και επιβιώνουν. (Γ) Ισχυρίσθηκε πως τα μεμονωμένα άτομα σε ένα πληθυσμό εξελίσσονται με το πέρασμα των ετών. (Δ) Εισηγήθηκε ένα μηχανισμό εξέλιξης των ειδών όπου τίποτε δεν γίνεται στην τύχη. (Ε) Κανένα από αυτά.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4" name="Εγγεγραμμένος ήχος">
            <a:hlinkClick r:id="" action="ppaction://media"/>
            <a:extLst>
              <a:ext uri="{FF2B5EF4-FFF2-40B4-BE49-F238E27FC236}">
                <a16:creationId xmlns:a16="http://schemas.microsoft.com/office/drawing/2014/main" id="{32B63967-40B8-4018-838D-4D45F9CE7D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77373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3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4"/>
          <p:cNvSpPr>
            <a:spLocks noChangeArrowheads="1"/>
          </p:cNvSpPr>
          <p:nvPr/>
        </p:nvSpPr>
        <p:spPr bwMode="auto">
          <a:xfrm>
            <a:off x="179164" y="681088"/>
            <a:ext cx="8785671" cy="6801862"/>
          </a:xfrm>
          <a:prstGeom prst="rect">
            <a:avLst/>
          </a:prstGeom>
          <a:noFill/>
          <a:ln w="9525">
            <a:noFill/>
            <a:miter lim="800000"/>
            <a:headEnd/>
            <a:tailEnd/>
          </a:ln>
        </p:spPr>
        <p:txBody>
          <a:bodyPr wrap="square" anchor="ctr">
            <a:spAutoFit/>
          </a:bodyPr>
          <a:lstStyle/>
          <a:p>
            <a:pPr>
              <a:tabLst>
                <a:tab pos="269875" algn="l"/>
              </a:tabLst>
            </a:pPr>
            <a:r>
              <a:rPr lang="en-US" sz="2000" dirty="0"/>
              <a:t>O</a:t>
            </a:r>
            <a:r>
              <a:rPr lang="el-GR" sz="2000" dirty="0"/>
              <a:t> Δαρβίνος συνδύασε δύο αδιαμφισβήτητα γεγονότα, βασισμένα στις παρατηρήσεις του, και συνέθεσε ένα οξυδερκές συμπέρασμα: </a:t>
            </a:r>
          </a:p>
          <a:p>
            <a:pPr>
              <a:tabLst>
                <a:tab pos="269875" algn="l"/>
              </a:tabLst>
            </a:pPr>
            <a:r>
              <a:rPr lang="el-GR" sz="2000" dirty="0"/>
              <a:t>1ο: Τα άτομα ενός πληθυσμού παρουσιάζουν πολλές διαφορές και μερικές απ' αυτές είναι κληρονομικές. Υπάρχει, δηλ. ΠΟΙΚΙΛΟΜΟΡΦΙΑ στους πληθυσμούς.</a:t>
            </a:r>
          </a:p>
          <a:p>
            <a:pPr>
              <a:tabLst>
                <a:tab pos="269875" algn="l"/>
              </a:tabLst>
            </a:pPr>
            <a:r>
              <a:rPr lang="el-GR" sz="2000" dirty="0"/>
              <a:t>2ο: Οι πληθυσμοί έχουν την έμφυτη ικανότητα να αποκτούν πολύ περισσότερους απογόνους απ' ό,τι η τροφή, ο χώρος και άλλοι περιβαλλοντικοί παράγοντες επιτρέπουν.</a:t>
            </a:r>
          </a:p>
          <a:p>
            <a:pPr>
              <a:buFontTx/>
              <a:buChar char="•"/>
              <a:tabLst>
                <a:tab pos="269875" algn="l"/>
              </a:tabLst>
            </a:pPr>
            <a:r>
              <a:rPr lang="el-GR" sz="2000" dirty="0"/>
              <a:t> Επομένως, στους πληθυσμούς υπάρχει αγώνας για επιβίωση.</a:t>
            </a:r>
          </a:p>
          <a:p>
            <a:pPr>
              <a:buFontTx/>
              <a:buChar char="•"/>
              <a:tabLst>
                <a:tab pos="269875" algn="l"/>
              </a:tabLst>
            </a:pPr>
            <a:r>
              <a:rPr lang="el-GR" sz="2000" dirty="0"/>
              <a:t> Επιβιώνουν, επομένως τα καλύτερα προσαρμοσμένα άτομα, τα οποία μεταβιβάζουν τα χαρακτηριστικά τους στους απογόνους τους.[</a:t>
            </a:r>
            <a:r>
              <a:rPr lang="en-US" sz="2000" dirty="0"/>
              <a:t>SOS: </a:t>
            </a:r>
            <a:r>
              <a:rPr lang="el-GR" sz="2000" dirty="0"/>
              <a:t>ΕΝΝΟΙΑ ΠΡΟΣΑΡΜΟΣΤΙΚΟΤΗΤΑΣ].</a:t>
            </a:r>
          </a:p>
          <a:p>
            <a:pPr>
              <a:buFontTx/>
              <a:buChar char="•"/>
              <a:tabLst>
                <a:tab pos="269875" algn="l"/>
              </a:tabLst>
            </a:pPr>
            <a:r>
              <a:rPr lang="el-GR" sz="2000" dirty="0"/>
              <a:t> Τα διαφορετικά αυτά άτομα συνιστούν ένα ΥΠΟ πληθυσμό, ο οποίος αν υποστεί κάποιο είδος απομόνωσης (γεωγραφική ή γενετική) μπορεί να οδηγηθεί σταδιακά στη δημιουργία νέου είδους.</a:t>
            </a:r>
          </a:p>
          <a:p>
            <a:pPr>
              <a:buFontTx/>
              <a:buChar char="•"/>
              <a:tabLst>
                <a:tab pos="269875" algn="l"/>
              </a:tabLst>
            </a:pPr>
            <a:endParaRPr lang="el-GR" sz="2000" dirty="0"/>
          </a:p>
          <a:p>
            <a:pPr>
              <a:buFontTx/>
              <a:buChar char="•"/>
              <a:tabLst>
                <a:tab pos="269875" algn="l"/>
              </a:tabLst>
            </a:pPr>
            <a:r>
              <a:rPr lang="el-GR" sz="2000" b="1" u="sng" dirty="0"/>
              <a:t>ΑΥΤΗ ΜΕ ΛΙΓΑ ΛΟΓΙΑ ΕΙΝΑΙ Η ΘΕΩΡΙΑ ΤΟΥ ΔΑΡΒΙΝΟΥ, ΠΟΥ Η ΑΚΡΙΒΗΣ ΤΗΣ ΟΝΟΜΑΣΙΑ ΕΙΝΑΙ «ΘΕΩΡΙΑ ΤΗΣ ΕΞΕΛΙΞΗΣ ΜΕΣΩ ΦΥΣΙΚΗΣ ΕΠΙΛΟΓΗΣ».</a:t>
            </a:r>
            <a:endParaRPr lang="en-US" sz="2000" b="1" u="sng" dirty="0"/>
          </a:p>
          <a:p>
            <a:pPr>
              <a:tabLst>
                <a:tab pos="269875" algn="l"/>
              </a:tabLst>
            </a:pPr>
            <a:endParaRPr lang="en-US" sz="2800" dirty="0"/>
          </a:p>
          <a:p>
            <a:pPr>
              <a:buFontTx/>
              <a:buChar char="•"/>
              <a:tabLst>
                <a:tab pos="269875" algn="l"/>
              </a:tabLst>
            </a:pPr>
            <a:endParaRPr lang="el-GR" sz="2800" dirty="0"/>
          </a:p>
        </p:txBody>
      </p:sp>
      <p:sp>
        <p:nvSpPr>
          <p:cNvPr id="2" name="Τίτλος 1"/>
          <p:cNvSpPr>
            <a:spLocks noGrp="1"/>
          </p:cNvSpPr>
          <p:nvPr>
            <p:ph type="title"/>
          </p:nvPr>
        </p:nvSpPr>
        <p:spPr>
          <a:xfrm>
            <a:off x="457200" y="274638"/>
            <a:ext cx="8229600" cy="562074"/>
          </a:xfrm>
        </p:spPr>
        <p:txBody>
          <a:bodyPr>
            <a:normAutofit fontScale="90000"/>
          </a:bodyPr>
          <a:lstStyle/>
          <a:p>
            <a:r>
              <a:rPr lang="el-GR" dirty="0"/>
              <a:t>ΚΑΙ ΕΠΙΤΕΛΟΥΣ… ΤΙ ΕΙΠΕ Ο ΔΑΡΒΙΝΟΣ…</a:t>
            </a:r>
          </a:p>
        </p:txBody>
      </p:sp>
      <p:pic>
        <p:nvPicPr>
          <p:cNvPr id="3"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5788870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03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ChangeArrowheads="1"/>
          </p:cNvSpPr>
          <p:nvPr/>
        </p:nvSpPr>
        <p:spPr bwMode="auto">
          <a:xfrm>
            <a:off x="285750" y="-430638"/>
            <a:ext cx="8358188" cy="6555641"/>
          </a:xfrm>
          <a:prstGeom prst="rect">
            <a:avLst/>
          </a:prstGeom>
          <a:noFill/>
          <a:ln w="9525">
            <a:noFill/>
            <a:miter lim="800000"/>
            <a:headEnd/>
            <a:tailEnd/>
          </a:ln>
        </p:spPr>
        <p:txBody>
          <a:bodyPr anchor="ctr">
            <a:spAutoFit/>
          </a:bodyPr>
          <a:lstStyle/>
          <a:p>
            <a:pPr indent="457200" algn="just"/>
            <a:endParaRPr lang="el-GR" sz="2800" dirty="0">
              <a:cs typeface="Times New Roman" pitchFamily="18" charset="0"/>
            </a:endParaRPr>
          </a:p>
          <a:p>
            <a:pPr indent="457200" algn="just"/>
            <a:r>
              <a:rPr lang="el-GR" sz="2800" dirty="0">
                <a:cs typeface="Times New Roman" pitchFamily="18" charset="0"/>
              </a:rPr>
              <a:t>Πριν από τον Δαρβίνο πίστευαν:</a:t>
            </a:r>
          </a:p>
          <a:p>
            <a:pPr indent="457200" algn="just">
              <a:buFontTx/>
              <a:buAutoNum type="arabicPeriod"/>
            </a:pPr>
            <a:r>
              <a:rPr lang="el-GR" sz="2800" dirty="0">
                <a:cs typeface="Times New Roman" pitchFamily="18" charset="0"/>
              </a:rPr>
              <a:t>Πως τα είδη εμφανίσθηκαν ταυτόχρονα  στον πλανήτη (σε πρώτη φάση όλα τα φυτικά είδη και μετά τα </a:t>
            </a:r>
            <a:r>
              <a:rPr lang="el-GR" sz="2800" dirty="0" err="1">
                <a:cs typeface="Times New Roman" pitchFamily="18" charset="0"/>
              </a:rPr>
              <a:t>ζωϊκά</a:t>
            </a:r>
            <a:r>
              <a:rPr lang="el-GR" sz="2800" dirty="0">
                <a:cs typeface="Times New Roman" pitchFamily="18" charset="0"/>
              </a:rPr>
              <a:t>). </a:t>
            </a:r>
          </a:p>
          <a:p>
            <a:pPr indent="457200" algn="just">
              <a:buFontTx/>
              <a:buAutoNum type="arabicPeriod"/>
            </a:pPr>
            <a:r>
              <a:rPr lang="el-GR" sz="2800" dirty="0">
                <a:cs typeface="Times New Roman" pitchFamily="18" charset="0"/>
              </a:rPr>
              <a:t>Πως ο άνθρωπος δημιουργήθηκε με ξεχωριστό τρόπο από τα υπόλοιπα ζωντανά είδη. </a:t>
            </a:r>
          </a:p>
          <a:p>
            <a:pPr indent="457200" algn="just">
              <a:buFontTx/>
              <a:buAutoNum type="arabicPeriod"/>
            </a:pPr>
            <a:r>
              <a:rPr lang="el-GR" sz="2800" dirty="0">
                <a:cs typeface="Times New Roman" pitchFamily="18" charset="0"/>
              </a:rPr>
              <a:t>Πως όλα αυτά έγιναν πριν από περίπου, 7.000 χρόνια. </a:t>
            </a:r>
          </a:p>
          <a:p>
            <a:pPr indent="457200" algn="just"/>
            <a:r>
              <a:rPr lang="el-GR" sz="2800" dirty="0">
                <a:cs typeface="Times New Roman" pitchFamily="18" charset="0"/>
              </a:rPr>
              <a:t>Για πολλά χρόνια, δηλ. ήταν αποδεκτή η άποψη του Αρχιεπισκόπου της Ιρλανδίας Τζέιμς </a:t>
            </a:r>
            <a:r>
              <a:rPr lang="el-GR" sz="2800" dirty="0" err="1">
                <a:cs typeface="Times New Roman" pitchFamily="18" charset="0"/>
              </a:rPr>
              <a:t>Άσσχερ</a:t>
            </a:r>
            <a:r>
              <a:rPr lang="el-GR" sz="2800" dirty="0">
                <a:cs typeface="Times New Roman" pitchFamily="18" charset="0"/>
              </a:rPr>
              <a:t> (</a:t>
            </a:r>
            <a:r>
              <a:rPr lang="en-GB" sz="2800" dirty="0">
                <a:cs typeface="Times New Roman" pitchFamily="18" charset="0"/>
              </a:rPr>
              <a:t>James Ussher</a:t>
            </a:r>
            <a:r>
              <a:rPr lang="el-GR" sz="2800" dirty="0">
                <a:cs typeface="Times New Roman" pitchFamily="18" charset="0"/>
              </a:rPr>
              <a:t>, 1600), πως η Γη δημιουργήθηκε στις 22 Οκτωβρίου του έτους 4004 π.Χ.. </a:t>
            </a:r>
            <a:r>
              <a:rPr lang="en-US" sz="2800" dirty="0">
                <a:cs typeface="Times New Roman" pitchFamily="18" charset="0"/>
              </a:rPr>
              <a:t>[</a:t>
            </a:r>
            <a:r>
              <a:rPr lang="el-GR" sz="2800" dirty="0">
                <a:cs typeface="Times New Roman" pitchFamily="18" charset="0"/>
              </a:rPr>
              <a:t>Φυσικά, οι απόψεις αυτές στηριζόντουσαν στις απόψεις του Αριστοτέλη].</a:t>
            </a:r>
            <a:endParaRPr lang="el-GR" sz="40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0"/>
            <a:ext cx="8229600" cy="571500"/>
          </a:xfrm>
        </p:spPr>
        <p:txBody>
          <a:bodyPr/>
          <a:lstStyle/>
          <a:p>
            <a:r>
              <a:rPr lang="el-GR" sz="2800"/>
              <a:t>Πριν και μετά το Δαρβίνο...</a:t>
            </a:r>
          </a:p>
        </p:txBody>
      </p:sp>
      <p:sp>
        <p:nvSpPr>
          <p:cNvPr id="29699" name="Text Placeholder 2"/>
          <p:cNvSpPr>
            <a:spLocks noGrp="1"/>
          </p:cNvSpPr>
          <p:nvPr>
            <p:ph type="body" idx="1"/>
          </p:nvPr>
        </p:nvSpPr>
        <p:spPr>
          <a:xfrm>
            <a:off x="317501" y="692546"/>
            <a:ext cx="2526307" cy="1008261"/>
          </a:xfrm>
        </p:spPr>
        <p:txBody>
          <a:bodyPr/>
          <a:lstStyle/>
          <a:p>
            <a:endParaRPr lang="el-GR" sz="1400" dirty="0">
              <a:ea typeface="Calibri" pitchFamily="34" charset="0"/>
              <a:cs typeface="Arial" pitchFamily="34" charset="0"/>
            </a:endParaRPr>
          </a:p>
          <a:p>
            <a:endParaRPr lang="el-GR" sz="1400" dirty="0">
              <a:ea typeface="Calibri" pitchFamily="34" charset="0"/>
              <a:cs typeface="Arial" pitchFamily="34" charset="0"/>
            </a:endParaRPr>
          </a:p>
          <a:p>
            <a:endParaRPr lang="el-GR" sz="1400" dirty="0">
              <a:ea typeface="Calibri" pitchFamily="34" charset="0"/>
              <a:cs typeface="Arial" pitchFamily="34" charset="0"/>
            </a:endParaRPr>
          </a:p>
          <a:p>
            <a:endParaRPr lang="el-GR" sz="1400" dirty="0">
              <a:ea typeface="Calibri" pitchFamily="34" charset="0"/>
              <a:cs typeface="Arial" pitchFamily="34" charset="0"/>
            </a:endParaRPr>
          </a:p>
          <a:p>
            <a:endParaRPr lang="el-GR" sz="1400" dirty="0">
              <a:ea typeface="Calibri" pitchFamily="34" charset="0"/>
              <a:cs typeface="Arial" pitchFamily="34" charset="0"/>
            </a:endParaRPr>
          </a:p>
          <a:p>
            <a:r>
              <a:rPr lang="el-GR" sz="1100" b="0" dirty="0">
                <a:ea typeface="Calibri" pitchFamily="34" charset="0"/>
                <a:cs typeface="Arial" pitchFamily="34" charset="0"/>
              </a:rPr>
              <a:t>Ιδέες Αριστοτέλη:</a:t>
            </a:r>
          </a:p>
          <a:p>
            <a:r>
              <a:rPr lang="el-GR" sz="1100" b="0" dirty="0">
                <a:ea typeface="Calibri" pitchFamily="34" charset="0"/>
                <a:cs typeface="Arial" pitchFamily="34" charset="0"/>
              </a:rPr>
              <a:t>Η Γη= το κέντρο του κόσμου, Η Σελήνη χωρίζει το Σύμπαν σε Ουράνια και </a:t>
            </a:r>
            <a:r>
              <a:rPr lang="el-GR" sz="1100" b="0" dirty="0" err="1">
                <a:ea typeface="Calibri" pitchFamily="34" charset="0"/>
                <a:cs typeface="Arial" pitchFamily="34" charset="0"/>
              </a:rPr>
              <a:t>Υποσελήνια</a:t>
            </a:r>
            <a:r>
              <a:rPr lang="el-GR" sz="1100" b="0" dirty="0">
                <a:ea typeface="Calibri" pitchFamily="34" charset="0"/>
                <a:cs typeface="Arial" pitchFamily="34" charset="0"/>
              </a:rPr>
              <a:t> περιοχή, Ο ήλιος περιστρέφεται γύρω από τη Γη, </a:t>
            </a:r>
            <a:r>
              <a:rPr lang="el-GR" sz="1100" b="0" dirty="0" err="1">
                <a:ea typeface="Calibri" pitchFamily="34" charset="0"/>
                <a:cs typeface="Arial" pitchFamily="34" charset="0"/>
              </a:rPr>
              <a:t>κλπ</a:t>
            </a:r>
            <a:endParaRPr lang="el-GR" sz="1100" b="0" dirty="0">
              <a:ea typeface="Calibri" pitchFamily="34" charset="0"/>
              <a:cs typeface="Arial" pitchFamily="34" charset="0"/>
            </a:endParaRPr>
          </a:p>
        </p:txBody>
      </p:sp>
      <p:sp>
        <p:nvSpPr>
          <p:cNvPr id="29700" name="Content Placeholder 3"/>
          <p:cNvSpPr>
            <a:spLocks noGrp="1"/>
          </p:cNvSpPr>
          <p:nvPr>
            <p:ph sz="half" idx="2"/>
          </p:nvPr>
        </p:nvSpPr>
        <p:spPr>
          <a:xfrm>
            <a:off x="317501" y="1916832"/>
            <a:ext cx="3102371" cy="3951287"/>
          </a:xfrm>
        </p:spPr>
        <p:txBody>
          <a:bodyPr>
            <a:normAutofit fontScale="85000" lnSpcReduction="20000"/>
          </a:bodyPr>
          <a:lstStyle/>
          <a:p>
            <a:pPr marL="0" indent="0" algn="just">
              <a:spcBef>
                <a:spcPct val="0"/>
              </a:spcBef>
              <a:buNone/>
            </a:pPr>
            <a:r>
              <a:rPr lang="el-GR" sz="1400" dirty="0">
                <a:ea typeface="Calibri" pitchFamily="34" charset="0"/>
                <a:cs typeface="Arial" pitchFamily="34" charset="0"/>
              </a:rPr>
              <a:t>ΣΕ ΌΤΙ ΑΦΟΡΑ ΣΤΟΥΣ ΖΩΝΤΑΝΟΥΣ ΟΡΓΑΝΙΣΜΟΥΣ:</a:t>
            </a:r>
          </a:p>
          <a:p>
            <a:pPr marL="0" indent="0" algn="just">
              <a:spcBef>
                <a:spcPct val="0"/>
              </a:spcBef>
              <a:buNone/>
            </a:pPr>
            <a:endParaRPr lang="el-GR" sz="1400" dirty="0">
              <a:ea typeface="Calibri" pitchFamily="34" charset="0"/>
              <a:cs typeface="Arial" pitchFamily="34" charset="0"/>
            </a:endParaRPr>
          </a:p>
          <a:p>
            <a:pPr marL="0" indent="0" algn="just">
              <a:spcBef>
                <a:spcPct val="0"/>
              </a:spcBef>
            </a:pPr>
            <a:r>
              <a:rPr lang="el-GR" sz="1400" dirty="0">
                <a:ea typeface="Calibri" pitchFamily="34" charset="0"/>
                <a:cs typeface="Arial" pitchFamily="34" charset="0"/>
              </a:rPr>
              <a:t>Πως τα είδη εμφανίσθηκαν ταυτόχρονα  στον πλανήτη (σε πρώτη φάση όλα τα φυτικά είδη και μετά τα </a:t>
            </a:r>
            <a:r>
              <a:rPr lang="el-GR" sz="1400" dirty="0" err="1">
                <a:ea typeface="Calibri" pitchFamily="34" charset="0"/>
                <a:cs typeface="Arial" pitchFamily="34" charset="0"/>
              </a:rPr>
              <a:t>ζωϊκά</a:t>
            </a:r>
            <a:r>
              <a:rPr lang="el-GR" sz="1400" dirty="0">
                <a:ea typeface="Calibri" pitchFamily="34" charset="0"/>
                <a:cs typeface="Arial" pitchFamily="34" charset="0"/>
              </a:rPr>
              <a:t>).</a:t>
            </a:r>
          </a:p>
          <a:p>
            <a:pPr marL="0" indent="0" algn="just">
              <a:spcBef>
                <a:spcPct val="0"/>
              </a:spcBef>
              <a:buNone/>
            </a:pPr>
            <a:endParaRPr lang="el-GR" sz="1400" dirty="0">
              <a:ea typeface="Calibri" pitchFamily="34" charset="0"/>
              <a:cs typeface="Arial" pitchFamily="34" charset="0"/>
            </a:endParaRPr>
          </a:p>
          <a:p>
            <a:pPr marL="0" indent="0" algn="just">
              <a:spcBef>
                <a:spcPct val="0"/>
              </a:spcBef>
              <a:buNone/>
            </a:pPr>
            <a:endParaRPr lang="el-GR" sz="1400" dirty="0">
              <a:ea typeface="Calibri" pitchFamily="34" charset="0"/>
              <a:cs typeface="Arial" pitchFamily="34" charset="0"/>
            </a:endParaRPr>
          </a:p>
          <a:p>
            <a:pPr marL="0" indent="0" algn="just">
              <a:spcBef>
                <a:spcPct val="0"/>
              </a:spcBef>
              <a:buNone/>
            </a:pPr>
            <a:r>
              <a:rPr lang="el-GR" sz="1400" dirty="0">
                <a:ea typeface="Calibri" pitchFamily="34" charset="0"/>
                <a:cs typeface="Arial" pitchFamily="34" charset="0"/>
              </a:rPr>
              <a:t> </a:t>
            </a:r>
          </a:p>
          <a:p>
            <a:pPr marL="0" indent="0" algn="just">
              <a:spcBef>
                <a:spcPct val="0"/>
              </a:spcBef>
            </a:pPr>
            <a:r>
              <a:rPr lang="el-GR" sz="1400" dirty="0">
                <a:ea typeface="Calibri" pitchFamily="34" charset="0"/>
                <a:cs typeface="Arial" pitchFamily="34" charset="0"/>
              </a:rPr>
              <a:t>Πως ο άνθρωπος δημιουργήθηκε με ξεχωριστό τρόπο από τα υπόλοιπα ζωντανά είδη. </a:t>
            </a:r>
          </a:p>
          <a:p>
            <a:pPr marL="0" indent="0" algn="just">
              <a:spcBef>
                <a:spcPct val="0"/>
              </a:spcBef>
              <a:buNone/>
            </a:pPr>
            <a:endParaRPr lang="el-GR" sz="1400" dirty="0">
              <a:ea typeface="Calibri" pitchFamily="34" charset="0"/>
              <a:cs typeface="Arial" pitchFamily="34" charset="0"/>
            </a:endParaRPr>
          </a:p>
          <a:p>
            <a:pPr marL="0" indent="0" algn="just">
              <a:spcBef>
                <a:spcPct val="0"/>
              </a:spcBef>
            </a:pPr>
            <a:r>
              <a:rPr lang="el-GR" sz="1400" dirty="0">
                <a:ea typeface="Calibri" pitchFamily="34" charset="0"/>
                <a:cs typeface="Arial" pitchFamily="34" charset="0"/>
              </a:rPr>
              <a:t>Πως όλα αυτά έγιναν πριν από περίπου, 7.000 χρόνια. Για πολλά χρόνια, δηλ. ήταν αποδεκτή η άποψη του Αρχιεπισκόπου της Ιρλανδίας Τζέιμς </a:t>
            </a:r>
            <a:r>
              <a:rPr lang="el-GR" sz="1400" dirty="0" err="1">
                <a:ea typeface="Calibri" pitchFamily="34" charset="0"/>
                <a:cs typeface="Arial" pitchFamily="34" charset="0"/>
              </a:rPr>
              <a:t>Άσσχερ</a:t>
            </a:r>
            <a:r>
              <a:rPr lang="el-GR" sz="1400" dirty="0">
                <a:ea typeface="Calibri" pitchFamily="34" charset="0"/>
                <a:cs typeface="Arial" pitchFamily="34" charset="0"/>
              </a:rPr>
              <a:t> (</a:t>
            </a:r>
            <a:r>
              <a:rPr lang="en-GB" sz="1400" dirty="0">
                <a:ea typeface="Calibri" pitchFamily="34" charset="0"/>
                <a:cs typeface="Arial" pitchFamily="34" charset="0"/>
              </a:rPr>
              <a:t>James Ussher</a:t>
            </a:r>
            <a:r>
              <a:rPr lang="el-GR" sz="1400" dirty="0">
                <a:ea typeface="Calibri" pitchFamily="34" charset="0"/>
                <a:cs typeface="Arial" pitchFamily="34" charset="0"/>
              </a:rPr>
              <a:t>, 1600), πως η Γη δημιουργήθηκε στις 22 Οκτωβρίου του έτους 4004 π.Χ.. </a:t>
            </a:r>
          </a:p>
          <a:p>
            <a:pPr marL="0" indent="0">
              <a:buNone/>
            </a:pPr>
            <a:endParaRPr lang="el-GR" dirty="0">
              <a:ea typeface="Calibri" pitchFamily="34" charset="0"/>
              <a:cs typeface="Arial" pitchFamily="34" charset="0"/>
            </a:endParaRPr>
          </a:p>
        </p:txBody>
      </p:sp>
      <p:sp>
        <p:nvSpPr>
          <p:cNvPr id="29701" name="Text Placeholder 4"/>
          <p:cNvSpPr>
            <a:spLocks noGrp="1"/>
          </p:cNvSpPr>
          <p:nvPr>
            <p:ph type="body" sz="quarter" idx="3"/>
          </p:nvPr>
        </p:nvSpPr>
        <p:spPr>
          <a:xfrm>
            <a:off x="3995936" y="655239"/>
            <a:ext cx="5500687" cy="397497"/>
          </a:xfrm>
        </p:spPr>
        <p:txBody>
          <a:bodyPr/>
          <a:lstStyle/>
          <a:p>
            <a:endParaRPr lang="el-GR" dirty="0">
              <a:ea typeface="Calibri" pitchFamily="34" charset="0"/>
              <a:cs typeface="Arial" pitchFamily="34" charset="0"/>
            </a:endParaRPr>
          </a:p>
          <a:p>
            <a:endParaRPr lang="el-GR" dirty="0">
              <a:ea typeface="Calibri" pitchFamily="34" charset="0"/>
              <a:cs typeface="Arial" pitchFamily="34" charset="0"/>
            </a:endParaRPr>
          </a:p>
          <a:p>
            <a:endParaRPr lang="el-GR" dirty="0">
              <a:ea typeface="Calibri" pitchFamily="34" charset="0"/>
              <a:cs typeface="Arial" pitchFamily="34" charset="0"/>
            </a:endParaRPr>
          </a:p>
          <a:p>
            <a:endParaRPr lang="el-GR" dirty="0">
              <a:ea typeface="Calibri" pitchFamily="34" charset="0"/>
              <a:cs typeface="Arial" pitchFamily="34" charset="0"/>
            </a:endParaRPr>
          </a:p>
          <a:p>
            <a:endParaRPr lang="el-GR" dirty="0">
              <a:ea typeface="Calibri" pitchFamily="34" charset="0"/>
              <a:cs typeface="Arial" pitchFamily="34" charset="0"/>
            </a:endParaRPr>
          </a:p>
          <a:p>
            <a:endParaRPr lang="el-GR" dirty="0">
              <a:ea typeface="Calibri" pitchFamily="34" charset="0"/>
              <a:cs typeface="Arial" pitchFamily="34" charset="0"/>
            </a:endParaRPr>
          </a:p>
          <a:p>
            <a:endParaRPr lang="el-GR" dirty="0">
              <a:ea typeface="Calibri" pitchFamily="34" charset="0"/>
              <a:cs typeface="Arial" pitchFamily="34" charset="0"/>
            </a:endParaRPr>
          </a:p>
          <a:p>
            <a:r>
              <a:rPr lang="el-GR" dirty="0">
                <a:ea typeface="Calibri" pitchFamily="34" charset="0"/>
                <a:cs typeface="Arial" pitchFamily="34" charset="0"/>
              </a:rPr>
              <a:t>Δαρβίνος- </a:t>
            </a:r>
            <a:r>
              <a:rPr lang="el-GR" dirty="0" err="1">
                <a:ea typeface="Calibri" pitchFamily="34" charset="0"/>
                <a:cs typeface="Arial" pitchFamily="34" charset="0"/>
              </a:rPr>
              <a:t>Νεοδαρβινιστές</a:t>
            </a:r>
            <a:r>
              <a:rPr lang="el-GR" dirty="0">
                <a:ea typeface="Calibri" pitchFamily="34" charset="0"/>
                <a:cs typeface="Arial" pitchFamily="34" charset="0"/>
              </a:rPr>
              <a:t>:</a:t>
            </a:r>
          </a:p>
        </p:txBody>
      </p:sp>
      <p:sp>
        <p:nvSpPr>
          <p:cNvPr id="29702" name="Content Placeholder 5"/>
          <p:cNvSpPr>
            <a:spLocks noGrp="1"/>
          </p:cNvSpPr>
          <p:nvPr>
            <p:ph sz="quarter" idx="4"/>
          </p:nvPr>
        </p:nvSpPr>
        <p:spPr>
          <a:xfrm>
            <a:off x="3635896" y="1140474"/>
            <a:ext cx="4968552" cy="3951287"/>
          </a:xfrm>
        </p:spPr>
        <p:txBody>
          <a:bodyPr>
            <a:normAutofit fontScale="85000" lnSpcReduction="20000"/>
          </a:bodyPr>
          <a:lstStyle/>
          <a:p>
            <a:pPr marL="0" indent="0" algn="just">
              <a:spcBef>
                <a:spcPct val="0"/>
              </a:spcBef>
            </a:pPr>
            <a:r>
              <a:rPr lang="el-GR" sz="2000" dirty="0">
                <a:ea typeface="Calibri" pitchFamily="34" charset="0"/>
                <a:cs typeface="Arial" pitchFamily="34" charset="0"/>
              </a:rPr>
              <a:t>Τα είδη εμφανίσθηκαν σταδιακά και έχουν κοινή καταγωγή... Εμφάνιση σε πρώτη φάση των μονοκύτταρων οργανισμών, σε δεύτερη φάση των φυτών..... και ενώ τα φυτά συνεχίζουν να εξελίσσονται, εμφανίζονται τα πρώτα </a:t>
            </a:r>
            <a:r>
              <a:rPr lang="el-GR" sz="2000" dirty="0" err="1">
                <a:ea typeface="Calibri" pitchFamily="34" charset="0"/>
                <a:cs typeface="Arial" pitchFamily="34" charset="0"/>
              </a:rPr>
              <a:t>ζωϊκά</a:t>
            </a:r>
            <a:r>
              <a:rPr lang="el-GR" sz="2000" dirty="0">
                <a:ea typeface="Calibri" pitchFamily="34" charset="0"/>
                <a:cs typeface="Arial" pitchFamily="34" charset="0"/>
              </a:rPr>
              <a:t> κύτταρα (Πρωτόζωα) και μετά σιγά-σιγά τα υπόλοιπα </a:t>
            </a:r>
            <a:r>
              <a:rPr lang="el-GR" sz="2000" dirty="0" err="1">
                <a:ea typeface="Calibri" pitchFamily="34" charset="0"/>
                <a:cs typeface="Arial" pitchFamily="34" charset="0"/>
              </a:rPr>
              <a:t>ζωϊκά</a:t>
            </a:r>
            <a:r>
              <a:rPr lang="el-GR" sz="2000" dirty="0">
                <a:ea typeface="Calibri" pitchFamily="34" charset="0"/>
                <a:cs typeface="Arial" pitchFamily="34" charset="0"/>
              </a:rPr>
              <a:t> είδη.</a:t>
            </a:r>
          </a:p>
          <a:p>
            <a:pPr marL="0" indent="0" algn="just">
              <a:spcBef>
                <a:spcPct val="0"/>
              </a:spcBef>
            </a:pPr>
            <a:endParaRPr lang="el-GR" sz="2000" dirty="0">
              <a:ea typeface="Calibri" pitchFamily="34" charset="0"/>
              <a:cs typeface="Arial" pitchFamily="34" charset="0"/>
            </a:endParaRPr>
          </a:p>
          <a:p>
            <a:pPr marL="0" indent="0" algn="just">
              <a:spcBef>
                <a:spcPct val="0"/>
              </a:spcBef>
            </a:pPr>
            <a:r>
              <a:rPr lang="el-GR" sz="2000" dirty="0">
                <a:ea typeface="Calibri" pitchFamily="34" charset="0"/>
                <a:cs typeface="Arial" pitchFamily="34" charset="0"/>
              </a:rPr>
              <a:t>Ο άνθρωπος δεν δημιουργήθηκε με ξεχωριστό τρόπο, αλλά είναι ένα κομμάτι του </a:t>
            </a:r>
            <a:r>
              <a:rPr lang="el-GR" sz="2000" dirty="0" err="1">
                <a:ea typeface="Calibri" pitchFamily="34" charset="0"/>
                <a:cs typeface="Arial" pitchFamily="34" charset="0"/>
              </a:rPr>
              <a:t>ζωϊκού</a:t>
            </a:r>
            <a:r>
              <a:rPr lang="el-GR" sz="2000" dirty="0">
                <a:ea typeface="Calibri" pitchFamily="34" charset="0"/>
                <a:cs typeface="Arial" pitchFamily="34" charset="0"/>
              </a:rPr>
              <a:t> βασιλείου.</a:t>
            </a:r>
          </a:p>
          <a:p>
            <a:pPr marL="0" indent="0" algn="just">
              <a:spcBef>
                <a:spcPct val="0"/>
              </a:spcBef>
            </a:pPr>
            <a:endParaRPr lang="el-GR" sz="2000" dirty="0">
              <a:ea typeface="Calibri" pitchFamily="34" charset="0"/>
              <a:cs typeface="Arial" pitchFamily="34" charset="0"/>
            </a:endParaRPr>
          </a:p>
          <a:p>
            <a:pPr marL="0" indent="0" algn="just">
              <a:spcBef>
                <a:spcPct val="0"/>
              </a:spcBef>
            </a:pPr>
            <a:r>
              <a:rPr lang="el-GR" sz="2000" dirty="0">
                <a:ea typeface="Calibri" pitchFamily="34" charset="0"/>
                <a:cs typeface="Arial" pitchFamily="34" charset="0"/>
              </a:rPr>
              <a:t>Όλα αυτά έγιναν σε ένα βάθος χρόνου εκατομμυρίων και δισεκατομμυρίων χρόνων.</a:t>
            </a:r>
          </a:p>
          <a:p>
            <a:pPr marL="0" indent="0" algn="just">
              <a:spcBef>
                <a:spcPct val="0"/>
              </a:spcBef>
            </a:pPr>
            <a:endParaRPr lang="el-GR" sz="2000" dirty="0">
              <a:ea typeface="Calibri" pitchFamily="34" charset="0"/>
              <a:cs typeface="Arial" pitchFamily="34" charset="0"/>
            </a:endParaRPr>
          </a:p>
          <a:p>
            <a:pPr marL="0" indent="0" algn="just">
              <a:spcBef>
                <a:spcPct val="0"/>
              </a:spcBef>
            </a:pPr>
            <a:r>
              <a:rPr lang="el-GR" sz="2000" dirty="0">
                <a:ea typeface="Calibri" pitchFamily="34" charset="0"/>
                <a:cs typeface="Arial" pitchFamily="34" charset="0"/>
              </a:rPr>
              <a:t>Και όλα αυτά έγιναν με μια διαδικασία που ονομάσθηκε «Εξέλιξη μέσω Φυσικής Επιλογής».</a:t>
            </a:r>
          </a:p>
          <a:p>
            <a:pPr marL="0" indent="0"/>
            <a:endParaRPr lang="el-GR" dirty="0">
              <a:ea typeface="Calibri" pitchFamily="34" charset="0"/>
              <a:cs typeface="Arial"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79512" y="274638"/>
            <a:ext cx="8964488" cy="1143000"/>
          </a:xfrm>
        </p:spPr>
        <p:txBody>
          <a:bodyPr>
            <a:normAutofit fontScale="90000"/>
          </a:bodyPr>
          <a:lstStyle/>
          <a:p>
            <a:pPr eaLnBrk="1" hangingPunct="1"/>
            <a:r>
              <a:rPr lang="el-GR" sz="2400" b="1" dirty="0"/>
              <a:t>Και ύστερα από όλα αυτά τα βοηθητικά στοιχεία, ας ξεκινήσουμε την προσπάθεια κατανόησης της </a:t>
            </a:r>
            <a:r>
              <a:rPr lang="el-GR" sz="2400" b="1" dirty="0" err="1"/>
              <a:t>ΘΕμΦΕ</a:t>
            </a:r>
            <a:r>
              <a:rPr lang="el-GR" sz="2400" b="1" dirty="0"/>
              <a:t>.</a:t>
            </a:r>
            <a:br>
              <a:rPr lang="el-GR" sz="2400" b="1" dirty="0"/>
            </a:br>
            <a:r>
              <a:rPr lang="el-GR" sz="3200" dirty="0"/>
              <a:t>Το πρώτο βήμα…..</a:t>
            </a:r>
          </a:p>
        </p:txBody>
      </p:sp>
      <p:sp>
        <p:nvSpPr>
          <p:cNvPr id="36867" name="Rectangle 3"/>
          <p:cNvSpPr>
            <a:spLocks noGrp="1" noChangeArrowheads="1"/>
          </p:cNvSpPr>
          <p:nvPr>
            <p:ph idx="1"/>
          </p:nvPr>
        </p:nvSpPr>
        <p:spPr>
          <a:xfrm>
            <a:off x="395536" y="1556792"/>
            <a:ext cx="8748464" cy="4525963"/>
          </a:xfrm>
        </p:spPr>
        <p:txBody>
          <a:bodyPr>
            <a:normAutofit lnSpcReduction="10000"/>
          </a:bodyPr>
          <a:lstStyle/>
          <a:p>
            <a:pPr eaLnBrk="1" hangingPunct="1"/>
            <a:r>
              <a:rPr lang="el-GR" sz="2400" dirty="0"/>
              <a:t>Για την κατανόηση της </a:t>
            </a:r>
            <a:r>
              <a:rPr lang="el-GR" sz="2400" dirty="0" err="1"/>
              <a:t>ΘΕμΦΕ</a:t>
            </a:r>
            <a:r>
              <a:rPr lang="el-GR" sz="2400" dirty="0"/>
              <a:t> είναι το να κατανοήσουμε πως η ζωή είναι πολύ παλιά………</a:t>
            </a:r>
          </a:p>
          <a:p>
            <a:pPr eaLnBrk="1" hangingPunct="1"/>
            <a:r>
              <a:rPr lang="el-GR" sz="2400" dirty="0"/>
              <a:t>Το 2</a:t>
            </a:r>
            <a:r>
              <a:rPr lang="el-GR" sz="2400" baseline="30000" dirty="0"/>
              <a:t>ο</a:t>
            </a:r>
            <a:r>
              <a:rPr lang="el-GR" sz="2400" dirty="0"/>
              <a:t> Βήμα …..πως στη διάρκεια της ιστορίας της ζωής, άλλα είδη εξαφανίστηκαν και άλλα έκαναν την εμφάνισή τους αργότερα. [Όσο και αν σας ακούγεται παράξενο, από το ΣΥΝΟΛΟ των Ειδών Φυτών-Ζώων-Πρωτίστων που έχουν κάνει την εμφάνισή τους στο σύνολο των 3,5 Δισ. Ετών, ΕΧΕΙ ΕΞΑΦΑΝΙΣΘΕΙ ΤΟ 95%!!!!!!]</a:t>
            </a:r>
            <a:endParaRPr lang="en-US" sz="2400" dirty="0"/>
          </a:p>
          <a:p>
            <a:pPr eaLnBrk="1" hangingPunct="1">
              <a:buFontTx/>
              <a:buNone/>
            </a:pPr>
            <a:r>
              <a:rPr lang="el-GR" sz="2400" dirty="0"/>
              <a:t>Σύμφωνα με το </a:t>
            </a:r>
            <a:r>
              <a:rPr lang="en-US" sz="2400" dirty="0"/>
              <a:t>site… </a:t>
            </a:r>
            <a:r>
              <a:rPr lang="el-GR" sz="2400" dirty="0"/>
              <a:t>ενώ ο κανονικός ρυθμός εξαφάνισης είναι περίπου 1-5 είδη /έτος, ο ρυθμός αυτός έχει γίνει 1000 φορές μεγαλύτερος τα τελευταία χρόνια.</a:t>
            </a:r>
            <a:endParaRPr lang="en-US" sz="2400" dirty="0"/>
          </a:p>
          <a:p>
            <a:pPr eaLnBrk="1" hangingPunct="1">
              <a:buFontTx/>
              <a:buNone/>
            </a:pPr>
            <a:r>
              <a:rPr lang="en-US" sz="2400" dirty="0">
                <a:hlinkClick r:id="rId3"/>
              </a:rPr>
              <a:t>https://www.earthday.org/fact-sheet-global-species-decline/</a:t>
            </a:r>
            <a:r>
              <a:rPr lang="en-US" sz="2400" dirty="0"/>
              <a:t> </a:t>
            </a:r>
            <a:endParaRPr lang="el-GR" sz="2400" dirty="0"/>
          </a:p>
        </p:txBody>
      </p:sp>
    </p:spTree>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3249</TotalTime>
  <Words>3334</Words>
  <Application>Microsoft Office PowerPoint</Application>
  <PresentationFormat>On-screen Show (4:3)</PresentationFormat>
  <Paragraphs>229</Paragraphs>
  <Slides>43</Slides>
  <Notes>34</Notes>
  <HiddenSlides>0</HiddenSlides>
  <MMClips>15</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54" baseType="lpstr">
      <vt:lpstr>Arial</vt:lpstr>
      <vt:lpstr>Book Antiqua</vt:lpstr>
      <vt:lpstr>Calibri</vt:lpstr>
      <vt:lpstr>Comic Sans MS</vt:lpstr>
      <vt:lpstr>Swis721Greek BT</vt:lpstr>
      <vt:lpstr>Tahoma</vt:lpstr>
      <vt:lpstr>Times New Roman</vt:lpstr>
      <vt:lpstr>Trebuchet MS</vt:lpstr>
      <vt:lpstr>Wingdings 3</vt:lpstr>
      <vt:lpstr>Facet</vt:lpstr>
      <vt:lpstr>Bitmap Image</vt:lpstr>
      <vt:lpstr>Μάθημα #2, Πέμπτης, 12-10-22</vt:lpstr>
      <vt:lpstr>ΤΙ ΣΗΜΑΙΝΕΙ ΔΙΔΑΣΚΩ ΜΕ ΒΑΣΗ ΜΙΑ ΕΝΟΠΟΙΗΤΙΚΗ ΘΕΩΡΙΑ;</vt:lpstr>
      <vt:lpstr>Η ομορφιά της Βιολογίας ή Γιατί (πολλοί) θεωρούν -(με) την Βιολογία (ΚΑΙ) Ανθρωπιστική Επιστήμη;</vt:lpstr>
      <vt:lpstr>Για τη «Θεωρία της Εξέλιξης μέσω Φυσικής Επιλογής»… είναι έτσι απλά «μια θεωρία»;</vt:lpstr>
      <vt:lpstr>Τί είπε τελικά ο Δαρβίνος;</vt:lpstr>
      <vt:lpstr>ΚΑΙ ΕΠΙΤΕΛΟΥΣ… ΤΙ ΕΙΠΕ Ο ΔΑΡΒΙΝΟΣ…</vt:lpstr>
      <vt:lpstr>PowerPoint Presentation</vt:lpstr>
      <vt:lpstr>Πριν και μετά το Δαρβίνο...</vt:lpstr>
      <vt:lpstr>Και ύστερα από όλα αυτά τα βοηθητικά στοιχεία, ας ξεκινήσουμε την προσπάθεια κατανόησης της ΘΕμΦΕ. Το πρώτο βήμα…..</vt:lpstr>
      <vt:lpstr>Γεωλογικός Χρόνος: mya= million/years/ago (=εκατομ. Χρόνια πριν)</vt:lpstr>
      <vt:lpstr>Αν πάτε στην προηγούμενη διαφάνεια θα δείτε πως οι Δεινόσαυροι εμφανίσθηκαν στα περίπου 135 mya πριν και εξαφανίσθηκαν στα περίπου 66 mya πριν. Για την εξεφάνισή τους υπάρχουν πολλές θεωρίες (https://www.cnn.gr/kosmos/story/204332/giati-exafanistikan-oi-deinosayroi-nea-ereyna-deinei-oristiki-apantisi ), αλλά θα θυμόσαστε, (Ερώτηση εξετάσεων:SOS): Πως όσο ζούσαν οι Δεινόσαυροι, δεν επέτρεπαν την εξέλιξη των Θηλαστικών. (Αγώνας για την Επιβίωση). Αυτή γίνεται μετά τα 66 mya από πολύ μικρά τρωκτικά που επιβίωσαν κάτω από τη ΓΗ.</vt:lpstr>
      <vt:lpstr>Η Βιολογία ως (και) Ανθρωπιστική Επιστήμη*</vt:lpstr>
      <vt:lpstr>Πώς δημιουργείται ένα απολίθωμα;</vt:lpstr>
      <vt:lpstr>PowerPoint Presentation</vt:lpstr>
      <vt:lpstr>Παραδείγματα απολιθωμάτων στον Ελληνικό χώρο</vt:lpstr>
      <vt:lpstr>PowerPoint Presentation</vt:lpstr>
      <vt:lpstr>PowerPoint Presentation</vt:lpstr>
      <vt:lpstr>PowerPoint Presentation</vt:lpstr>
      <vt:lpstr>Τί σχέση μπορεί να έχει ο Λεωνίδας με αυτά που λέμε;</vt:lpstr>
      <vt:lpstr>Τι έγιναν τα ΣΤΕΝΑ;</vt:lpstr>
      <vt:lpstr>Μα για να γίνει κάτι τέτοιο, θα πρέπει να έρθουν τα πάνω-κάτω!</vt:lpstr>
      <vt:lpstr>Deadly Pakistan quake creates new island </vt:lpstr>
      <vt:lpstr>Η ΠΕΡΙΠΤΩΣΗ ΤΟΥ ΠΟΤΑΜΟΥ Green River ΣΤΟ Desolation Canyon.</vt:lpstr>
      <vt:lpstr>PowerPoint Presentation</vt:lpstr>
      <vt:lpstr>PowerPoint Presentation</vt:lpstr>
      <vt:lpstr>ΜΕΘΟΔΟΙ ΧΡΟΝΟΛΟΓΗΣΗΣ*</vt:lpstr>
      <vt:lpstr>PowerPoint Presentation</vt:lpstr>
      <vt:lpstr>Β’ ΜΕΘΟΔΟΣ ΟΥΡΑΝΙΟΥ-ΜΟΛΥΒΔΟΥ </vt:lpstr>
      <vt:lpstr>ΠΟΣΟ ΠΑΛΙΑ ΕΙΝΑΙ Η ΖΩΗ; </vt:lpstr>
      <vt:lpstr>Για την Αρχέγονη Σούπα ή αλλιώς για τα πειράματα των Oparin, Fox, Urey-Miller</vt:lpstr>
      <vt:lpstr>PowerPoint Presentation</vt:lpstr>
      <vt:lpstr>ΦΟΙΤΗΤΕΣ ΚΟΛΛΕΓΙΟΥ στις ΗΠΑ ΒΡΙΣΚΟΥΝ ΑΠΟΛΙΘΩΜΑΤΑ </vt:lpstr>
      <vt:lpstr>Πικέρμι: Η «Ακρόπολη των Απολιθωμάτων»*</vt:lpstr>
      <vt:lpstr>Ανακεφαλαιώνουμε:</vt:lpstr>
      <vt:lpstr>PowerPoint Presentation</vt:lpstr>
      <vt:lpstr>Προϋπάρχοντα στοιχεία που χρησιμοποίησε ο Δαρβίνος</vt:lpstr>
      <vt:lpstr>ΚΑΙ ΕΠΙΤΕΛΟΥΣ… ΤΙ ΕΙΠΕ Ο ΔΑΡΒΙΝΟΣ…</vt:lpstr>
      <vt:lpstr>PowerPoint Presentation</vt:lpstr>
      <vt:lpstr>Το ίδιο όπως θα το έλεγε ο Δαρβίνος</vt:lpstr>
      <vt:lpstr>ΓΙΑ ΤΗΝ ΠΡΟΣΑΡΜΟΣΤΙΚΟΤΗΤΑ- FITNESS</vt:lpstr>
      <vt:lpstr>ΓΙΑ ΤΗΝ ΠΡΟΣΑΡΜΟΣΤΙΚΟΤΗΤΑ: Λέει ο λαός: άλλα τα μάτια του λαγού....</vt:lpstr>
      <vt:lpstr>Κι΄αλλα της κουκουβάγιας...</vt:lpstr>
      <vt:lpstr>Παρατηρείστε τα μάτια των σαρκοφάγων ζώων. Τί βλέπετε;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demo</dc:creator>
  <cp:lastModifiedBy>Turbo-X</cp:lastModifiedBy>
  <cp:revision>256</cp:revision>
  <cp:lastPrinted>2020-10-07T08:46:50Z</cp:lastPrinted>
  <dcterms:created xsi:type="dcterms:W3CDTF">2007-03-11T08:58:52Z</dcterms:created>
  <dcterms:modified xsi:type="dcterms:W3CDTF">2023-10-11T17:07:39Z</dcterms:modified>
</cp:coreProperties>
</file>