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sldIdLst>
    <p:sldId id="256" r:id="rId2"/>
    <p:sldId id="257" r:id="rId3"/>
    <p:sldId id="258" r:id="rId4"/>
    <p:sldId id="259" r:id="rId5"/>
    <p:sldId id="273" r:id="rId6"/>
    <p:sldId id="274" r:id="rId7"/>
    <p:sldId id="275" r:id="rId8"/>
    <p:sldId id="276" r:id="rId9"/>
    <p:sldId id="277" r:id="rId10"/>
    <p:sldId id="278" r:id="rId11"/>
    <p:sldId id="279" r:id="rId12"/>
    <p:sldId id="280" r:id="rId13"/>
    <p:sldId id="263" r:id="rId14"/>
    <p:sldId id="264" r:id="rId15"/>
    <p:sldId id="281" r:id="rId16"/>
    <p:sldId id="260" r:id="rId17"/>
    <p:sldId id="262" r:id="rId18"/>
    <p:sldId id="261" r:id="rId19"/>
    <p:sldId id="265" r:id="rId20"/>
    <p:sldId id="270" r:id="rId21"/>
    <p:sldId id="267" r:id="rId22"/>
    <p:sldId id="268" r:id="rId23"/>
    <p:sldId id="269" r:id="rId24"/>
    <p:sldId id="271" r:id="rId25"/>
    <p:sldId id="27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00" d="100"/>
          <a:sy n="100" d="100"/>
        </p:scale>
        <p:origin x="14"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593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51905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2150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05958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6F822A4-8DA6-4447-9B1F-C5DB58435268}" type="datetimeFigureOut">
              <a:rPr lang="en-US" smtClean="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787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10/19/2023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20240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9728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1792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10/19/2023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21648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10/19/2023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57802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A4E7D1B-D673-4CF6-8672-009D42ABD2A0}" type="datetimeFigureOut">
              <a:rPr lang="en-US" smtClean="0"/>
              <a:t>10/19/2023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50462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16AA21-1863-4931-97CB-99D0A168701B}" type="datetimeFigureOut">
              <a:rPr lang="en-US" smtClean="0"/>
              <a:t>10/19/2023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1938977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772C379-9A7C-4C87-A116-CBE9F58B04C5}" type="datetimeFigureOut">
              <a:rPr lang="en-US" smtClean="0"/>
              <a:t>10/19/2023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86827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664C608-40B1-4030-A28D-5B74BC98ADCE}" type="datetimeFigureOut">
              <a:rPr lang="en-US" smtClean="0"/>
              <a:t>10/19/2023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40096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62B7BF-09D4-417B-B98A-C18E9EBD254F}"/>
              </a:ext>
            </a:extLst>
          </p:cNvPr>
          <p:cNvSpPr>
            <a:spLocks noGrp="1"/>
          </p:cNvSpPr>
          <p:nvPr>
            <p:ph type="ctrTitle"/>
          </p:nvPr>
        </p:nvSpPr>
        <p:spPr/>
        <p:txBody>
          <a:bodyPr/>
          <a:lstStyle/>
          <a:p>
            <a:pPr algn="ctr"/>
            <a:r>
              <a:rPr lang="el-GR" dirty="0">
                <a:latin typeface="Times New Roman" panose="02020603050405020304" pitchFamily="18" charset="0"/>
                <a:cs typeface="Times New Roman" panose="02020603050405020304" pitchFamily="18" charset="0"/>
              </a:rPr>
              <a:t>Αρχειακή Έρευνα και Παλαιογραφία </a:t>
            </a:r>
          </a:p>
        </p:txBody>
      </p:sp>
      <p:sp>
        <p:nvSpPr>
          <p:cNvPr id="3" name="Υπότιτλος 2">
            <a:extLst>
              <a:ext uri="{FF2B5EF4-FFF2-40B4-BE49-F238E27FC236}">
                <a16:creationId xmlns:a16="http://schemas.microsoft.com/office/drawing/2014/main" id="{E095DA9E-AC41-4C71-9CA9-472B52C02B0D}"/>
              </a:ext>
            </a:extLst>
          </p:cNvPr>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4148805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C4EA07-499A-41AA-B26A-7DDC1A7DA0B3}"/>
              </a:ext>
            </a:extLst>
          </p:cNvPr>
          <p:cNvSpPr>
            <a:spLocks noGrp="1"/>
          </p:cNvSpPr>
          <p:nvPr>
            <p:ph type="title"/>
          </p:nvPr>
        </p:nvSpPr>
        <p:spPr>
          <a:xfrm>
            <a:off x="1097280" y="0"/>
            <a:ext cx="10058400" cy="1691640"/>
          </a:xfrm>
        </p:spPr>
        <p:txBody>
          <a:bodyPr>
            <a:noAutofit/>
          </a:bodyPr>
          <a:lstStyle/>
          <a:p>
            <a: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Οι πηγές του υπό βενετική κυριαρχία ελληνικού χώρου </a:t>
            </a:r>
            <a:b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br>
            <a:b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br>
            <a: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Συστατική επιστολή για τη χειροτονία </a:t>
            </a:r>
            <a:r>
              <a:rPr lang="el-GR" sz="2000" dirty="0">
                <a:solidFill>
                  <a:srgbClr val="000000">
                    <a:lumMod val="75000"/>
                    <a:lumOff val="25000"/>
                  </a:srgbClr>
                </a:solidFill>
                <a:latin typeface="Times New Roman" panose="02020603050405020304" pitchFamily="18" charset="0"/>
                <a:cs typeface="Times New Roman" panose="02020603050405020304" pitchFamily="18" charset="0"/>
              </a:rPr>
              <a:t> ορθόδοξου ιερέα, 4 Δεκεμβρίου 1621 </a:t>
            </a:r>
            <a:b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br>
            <a:b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br>
            <a:b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A.S.V., </a:t>
            </a:r>
            <a:r>
              <a:rPr lang="it-IT" sz="2000" i="1" dirty="0">
                <a:latin typeface="Times New Roman" panose="02020603050405020304" pitchFamily="18" charset="0"/>
                <a:cs typeface="Times New Roman" panose="02020603050405020304" pitchFamily="18" charset="0"/>
              </a:rPr>
              <a:t>Duca di Candia</a:t>
            </a:r>
            <a:r>
              <a:rPr lang="it-IT" sz="2000" dirty="0">
                <a:latin typeface="Times New Roman" panose="02020603050405020304" pitchFamily="18" charset="0"/>
                <a:cs typeface="Times New Roman" panose="02020603050405020304" pitchFamily="18" charset="0"/>
              </a:rPr>
              <a:t>, b. 44-45, </a:t>
            </a:r>
            <a:r>
              <a:rPr lang="it-IT" sz="2000" dirty="0" err="1">
                <a:latin typeface="Times New Roman" panose="02020603050405020304" pitchFamily="18" charset="0"/>
                <a:cs typeface="Times New Roman" panose="02020603050405020304" pitchFamily="18" charset="0"/>
              </a:rPr>
              <a:t>guad</a:t>
            </a:r>
            <a:r>
              <a:rPr lang="it-IT" sz="2000" dirty="0">
                <a:latin typeface="Times New Roman" panose="02020603050405020304" pitchFamily="18" charset="0"/>
                <a:cs typeface="Times New Roman" panose="02020603050405020304" pitchFamily="18" charset="0"/>
              </a:rPr>
              <a:t>. 96 (14 novembre 1621-8 dicembre 1621), </a:t>
            </a:r>
            <a:r>
              <a:rPr lang="el-GR" sz="2000" dirty="0">
                <a:latin typeface="Times New Roman" panose="02020603050405020304" pitchFamily="18" charset="0"/>
                <a:cs typeface="Times New Roman" panose="02020603050405020304" pitchFamily="18" charset="0"/>
              </a:rPr>
              <a:t>φ. </a:t>
            </a:r>
            <a:r>
              <a:rPr lang="it-IT" sz="2000" dirty="0">
                <a:latin typeface="Times New Roman" panose="02020603050405020304" pitchFamily="18" charset="0"/>
                <a:cs typeface="Times New Roman" panose="02020603050405020304" pitchFamily="18" charset="0"/>
              </a:rPr>
              <a:t>20r.</a:t>
            </a:r>
            <a:endParaRPr lang="el-GR" sz="2000" dirty="0">
              <a:latin typeface="Times New Roman" panose="02020603050405020304" pitchFamily="18" charset="0"/>
              <a:cs typeface="Times New Roman" panose="02020603050405020304" pitchFamily="18" charset="0"/>
            </a:endParaRPr>
          </a:p>
        </p:txBody>
      </p:sp>
      <p:pic>
        <p:nvPicPr>
          <p:cNvPr id="5" name="Θέση περιεχομένου 4">
            <a:extLst>
              <a:ext uri="{FF2B5EF4-FFF2-40B4-BE49-F238E27FC236}">
                <a16:creationId xmlns:a16="http://schemas.microsoft.com/office/drawing/2014/main" id="{3A58ECC3-C7D9-4B32-8956-AA77FD8DE1B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8000"/>
                    </a14:imgEffect>
                  </a14:imgLayer>
                </a14:imgProps>
              </a:ext>
            </a:extLst>
          </a:blip>
          <a:stretch>
            <a:fillRect/>
          </a:stretch>
        </p:blipFill>
        <p:spPr>
          <a:xfrm>
            <a:off x="4230388" y="1846263"/>
            <a:ext cx="3731223" cy="4022725"/>
          </a:xfrm>
        </p:spPr>
      </p:pic>
    </p:spTree>
    <p:extLst>
      <p:ext uri="{BB962C8B-B14F-4D97-AF65-F5344CB8AC3E}">
        <p14:creationId xmlns:p14="http://schemas.microsoft.com/office/powerpoint/2010/main" val="3661791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0261C57D-3921-4907-A8BD-3A0FE14B240A}"/>
              </a:ext>
            </a:extLst>
          </p:cNvPr>
          <p:cNvSpPr>
            <a:spLocks noGrp="1"/>
          </p:cNvSpPr>
          <p:nvPr>
            <p:ph type="title"/>
          </p:nvPr>
        </p:nvSpPr>
        <p:spPr/>
        <p:txBody>
          <a:bodyPr>
            <a:normAutofit fontScale="90000"/>
          </a:bodyPr>
          <a:lstStyle/>
          <a:p>
            <a: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Οι πηγές του υπό βενετική κυριαρχία ελληνικού χώρου</a:t>
            </a:r>
            <a:br>
              <a:rPr kumimoji="0" lang="it-IT"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br>
            <a:br>
              <a:rPr kumimoji="0" lang="it-IT"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br>
            <a: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Γνωμοδότηση των </a:t>
            </a:r>
            <a:r>
              <a:rPr kumimoji="0" lang="it-IT"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consultori in </a:t>
            </a:r>
            <a:r>
              <a:rPr kumimoji="0" lang="it-IT" sz="2000" b="0" i="0" u="none" strike="noStrike" kern="1200" cap="none" spc="-50" normalizeH="0" baseline="0" noProof="0" dirty="0" err="1">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jure</a:t>
            </a:r>
            <a: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 για τις αρμοδιότητες του Λατίνου επισκόπου Τήνου επί των λαϊκών αδελφοτήτων, της ακίνητης εκκλησιαστικής περιουσίας και του λατινικού και ορθόδοξου κλήρου στο νησί. </a:t>
            </a:r>
            <a:b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br>
            <a:b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br>
            <a: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Ανέκδοτο, </a:t>
            </a:r>
            <a:r>
              <a:rPr kumimoji="0" lang="it-IT"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Calibri" panose="020F0502020204030204" pitchFamily="34" charset="0"/>
                <a:cs typeface="+mj-cs"/>
              </a:rPr>
              <a:t>A.S.V., </a:t>
            </a:r>
            <a:r>
              <a:rPr kumimoji="0" lang="it-IT" sz="2000" b="0" i="1"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Calibri" panose="020F0502020204030204" pitchFamily="34" charset="0"/>
                <a:cs typeface="+mj-cs"/>
              </a:rPr>
              <a:t>Consultori in </a:t>
            </a:r>
            <a:r>
              <a:rPr kumimoji="0" lang="it-IT" sz="2000" b="0" i="1" u="none" strike="noStrike" kern="1200" cap="none" spc="-50" normalizeH="0" baseline="0" noProof="0" dirty="0" err="1">
                <a:ln>
                  <a:noFill/>
                </a:ln>
                <a:solidFill>
                  <a:srgbClr val="000000">
                    <a:lumMod val="75000"/>
                    <a:lumOff val="25000"/>
                  </a:srgbClr>
                </a:solidFill>
                <a:effectLst/>
                <a:uLnTx/>
                <a:uFillTx/>
                <a:latin typeface="Times New Roman" panose="02020603050405020304" pitchFamily="18" charset="0"/>
                <a:ea typeface="Calibri" panose="020F0502020204030204" pitchFamily="34" charset="0"/>
                <a:cs typeface="+mj-cs"/>
              </a:rPr>
              <a:t>jure</a:t>
            </a:r>
            <a:r>
              <a:rPr kumimoji="0" lang="it-IT"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Calibri" panose="020F0502020204030204" pitchFamily="34" charset="0"/>
                <a:cs typeface="+mj-cs"/>
              </a:rPr>
              <a:t>, filza 57, </a:t>
            </a:r>
            <a:r>
              <a:rPr kumimoji="0" lang="el-GR" sz="2000" b="0" i="0" u="none" strike="noStrike" kern="1200" cap="none" spc="-50" normalizeH="0" baseline="0" noProof="0" dirty="0" err="1">
                <a:ln>
                  <a:noFill/>
                </a:ln>
                <a:solidFill>
                  <a:srgbClr val="000000">
                    <a:lumMod val="75000"/>
                    <a:lumOff val="25000"/>
                  </a:srgbClr>
                </a:solidFill>
                <a:effectLst/>
                <a:uLnTx/>
                <a:uFillTx/>
                <a:latin typeface="Times New Roman" panose="02020603050405020304" pitchFamily="18" charset="0"/>
                <a:ea typeface="Calibri" panose="020F0502020204030204" pitchFamily="34" charset="0"/>
                <a:cs typeface="+mj-cs"/>
              </a:rPr>
              <a:t>φφ</a:t>
            </a:r>
            <a:r>
              <a:rPr kumimoji="0" lang="it-IT"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Calibri" panose="020F0502020204030204" pitchFamily="34" charset="0"/>
                <a:cs typeface="+mj-cs"/>
              </a:rPr>
              <a:t>. 135v-136r, 29 </a:t>
            </a:r>
            <a: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Calibri" panose="020F0502020204030204" pitchFamily="34" charset="0"/>
                <a:cs typeface="+mj-cs"/>
              </a:rPr>
              <a:t>Απριλίου 1625.</a:t>
            </a:r>
            <a:endParaRPr lang="el-GR" dirty="0"/>
          </a:p>
        </p:txBody>
      </p:sp>
      <p:pic>
        <p:nvPicPr>
          <p:cNvPr id="8" name="Θέση περιεχομένου 7">
            <a:extLst>
              <a:ext uri="{FF2B5EF4-FFF2-40B4-BE49-F238E27FC236}">
                <a16:creationId xmlns:a16="http://schemas.microsoft.com/office/drawing/2014/main" id="{AD27FC55-7FE3-4B06-A8BD-BDDEA6CB76CD}"/>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25000"/>
                    </a14:imgEffect>
                    <a14:imgEffect>
                      <a14:brightnessContrast bright="12000"/>
                    </a14:imgEffect>
                  </a14:imgLayer>
                </a14:imgProps>
              </a:ext>
            </a:extLst>
          </a:blip>
          <a:stretch>
            <a:fillRect/>
          </a:stretch>
        </p:blipFill>
        <p:spPr>
          <a:xfrm>
            <a:off x="1097280" y="2832847"/>
            <a:ext cx="4938712" cy="1851926"/>
          </a:xfrm>
        </p:spPr>
      </p:pic>
      <p:pic>
        <p:nvPicPr>
          <p:cNvPr id="10" name="Θέση περιεχομένου 9">
            <a:extLst>
              <a:ext uri="{FF2B5EF4-FFF2-40B4-BE49-F238E27FC236}">
                <a16:creationId xmlns:a16="http://schemas.microsoft.com/office/drawing/2014/main" id="{87422823-99E5-47CF-88A5-CD13C6C7D01B}"/>
              </a:ext>
            </a:extLst>
          </p:cNvPr>
          <p:cNvPicPr>
            <a:picLocks noGrp="1" noChangeAspect="1"/>
          </p:cNvPicPr>
          <p:nvPr>
            <p:ph sz="half" idx="2"/>
          </p:nvPr>
        </p:nvPicPr>
        <p:blipFill>
          <a:blip r:embed="rId4">
            <a:extLst>
              <a:ext uri="{BEBA8EAE-BF5A-486C-A8C5-ECC9F3942E4B}">
                <a14:imgProps xmlns:a14="http://schemas.microsoft.com/office/drawing/2010/main">
                  <a14:imgLayer r:embed="rId5">
                    <a14:imgEffect>
                      <a14:brightnessContrast bright="3000"/>
                    </a14:imgEffect>
                  </a14:imgLayer>
                </a14:imgProps>
              </a:ext>
            </a:extLst>
          </a:blip>
          <a:stretch>
            <a:fillRect/>
          </a:stretch>
        </p:blipFill>
        <p:spPr>
          <a:xfrm>
            <a:off x="6370119" y="3103313"/>
            <a:ext cx="4633362" cy="1450757"/>
          </a:xfrm>
        </p:spPr>
      </p:pic>
    </p:spTree>
    <p:extLst>
      <p:ext uri="{BB962C8B-B14F-4D97-AF65-F5344CB8AC3E}">
        <p14:creationId xmlns:p14="http://schemas.microsoft.com/office/powerpoint/2010/main" val="810887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ADD4DB-2BD5-411A-8086-0B55DB86271A}"/>
              </a:ext>
            </a:extLst>
          </p:cNvPr>
          <p:cNvSpPr>
            <a:spLocks noGrp="1"/>
          </p:cNvSpPr>
          <p:nvPr>
            <p:ph type="title"/>
          </p:nvPr>
        </p:nvSpPr>
        <p:spPr>
          <a:xfrm>
            <a:off x="1097280" y="1"/>
            <a:ext cx="10058400" cy="1737360"/>
          </a:xfrm>
        </p:spPr>
        <p:txBody>
          <a:bodyPr>
            <a:noAutofit/>
          </a:bodyPr>
          <a:lstStyle/>
          <a:p>
            <a:r>
              <a:rPr kumimoji="0" lang="el-GR" sz="16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Οι πηγές του υπό βενετική κυριαρχία ελληνικού χώρου</a:t>
            </a:r>
            <a:br>
              <a:rPr kumimoji="0" lang="el-GR" sz="16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br>
            <a:br>
              <a:rPr kumimoji="0" lang="el-GR" sz="16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br>
            <a:r>
              <a:rPr kumimoji="0" lang="el-GR" sz="16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Η Σύγκλητος ενημερώνει τον γενικό </a:t>
            </a:r>
            <a:r>
              <a:rPr kumimoji="0" lang="el-GR" sz="1600" b="0" i="0" u="none" strike="noStrike" kern="1200" cap="none" spc="-50" normalizeH="0" baseline="0" noProof="0" dirty="0" err="1">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προνοητή</a:t>
            </a:r>
            <a:r>
              <a:rPr kumimoji="0" lang="el-GR" sz="16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 της Ζακύνθου για την άφιξη στο νησί ενός πλοίου από το βασίλειο της </a:t>
            </a:r>
            <a:r>
              <a:rPr kumimoji="0" lang="el-GR" sz="1600" b="0" i="0" u="none" strike="noStrike" kern="1200" cap="none" spc="-50" normalizeH="0" baseline="0" noProof="0" dirty="0" err="1">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Σικελ</a:t>
            </a:r>
            <a:r>
              <a:rPr lang="el-GR" sz="1600" dirty="0" err="1">
                <a:solidFill>
                  <a:srgbClr val="000000">
                    <a:lumMod val="75000"/>
                    <a:lumOff val="25000"/>
                  </a:srgbClr>
                </a:solidFill>
                <a:latin typeface="Times New Roman" panose="02020603050405020304" pitchFamily="18" charset="0"/>
                <a:cs typeface="Times New Roman" panose="02020603050405020304" pitchFamily="18" charset="0"/>
              </a:rPr>
              <a:t>ίας</a:t>
            </a:r>
            <a:r>
              <a:rPr lang="el-GR" sz="1600" dirty="0">
                <a:solidFill>
                  <a:srgbClr val="000000">
                    <a:lumMod val="75000"/>
                    <a:lumOff val="25000"/>
                  </a:srgbClr>
                </a:solidFill>
                <a:latin typeface="Times New Roman" panose="02020603050405020304" pitchFamily="18" charset="0"/>
                <a:cs typeface="Times New Roman" panose="02020603050405020304" pitchFamily="18" charset="0"/>
              </a:rPr>
              <a:t>. Σε αυτό, επιβαίνει Ισπανός αξιωματούχος με σκοπό να παρακολουθήσει τις κινήσεις του οθωμανικού στόλου. Ο γενικός </a:t>
            </a:r>
            <a:r>
              <a:rPr lang="el-GR" sz="1600" dirty="0" err="1">
                <a:solidFill>
                  <a:srgbClr val="000000">
                    <a:lumMod val="75000"/>
                    <a:lumOff val="25000"/>
                  </a:srgbClr>
                </a:solidFill>
                <a:latin typeface="Times New Roman" panose="02020603050405020304" pitchFamily="18" charset="0"/>
                <a:cs typeface="Times New Roman" panose="02020603050405020304" pitchFamily="18" charset="0"/>
              </a:rPr>
              <a:t>προνοητής</a:t>
            </a:r>
            <a:r>
              <a:rPr lang="el-GR" sz="1600" dirty="0">
                <a:solidFill>
                  <a:srgbClr val="000000">
                    <a:lumMod val="75000"/>
                    <a:lumOff val="25000"/>
                  </a:srgbClr>
                </a:solidFill>
                <a:latin typeface="Times New Roman" panose="02020603050405020304" pitchFamily="18" charset="0"/>
                <a:cs typeface="Times New Roman" panose="02020603050405020304" pitchFamily="18" charset="0"/>
              </a:rPr>
              <a:t> καλείται να εποπτεύει τις κινήσεις του, καθώς πλην τις παρακολούθησης των οθωμανικών κινήσεων, ενδεχομένως προβεί και σε εκείνη των βενετικών,  25 Νοεμβρίου 1628.</a:t>
            </a:r>
            <a:br>
              <a:rPr lang="el-GR" sz="1600" dirty="0">
                <a:solidFill>
                  <a:srgbClr val="000000">
                    <a:lumMod val="75000"/>
                    <a:lumOff val="25000"/>
                  </a:srgbClr>
                </a:solidFill>
                <a:latin typeface="Times New Roman" panose="02020603050405020304" pitchFamily="18" charset="0"/>
                <a:cs typeface="Times New Roman" panose="02020603050405020304" pitchFamily="18" charset="0"/>
              </a:rPr>
            </a:br>
            <a:br>
              <a:rPr lang="el-GR" sz="1600" dirty="0">
                <a:solidFill>
                  <a:srgbClr val="000000">
                    <a:lumMod val="75000"/>
                    <a:lumOff val="25000"/>
                  </a:srgbClr>
                </a:solidFill>
                <a:latin typeface="Times New Roman" panose="02020603050405020304" pitchFamily="18" charset="0"/>
                <a:cs typeface="Times New Roman" panose="02020603050405020304" pitchFamily="18" charset="0"/>
              </a:rPr>
            </a:br>
            <a:r>
              <a:rPr lang="el-GR" sz="1600" dirty="0">
                <a:solidFill>
                  <a:srgbClr val="000000">
                    <a:lumMod val="75000"/>
                    <a:lumOff val="25000"/>
                  </a:srgbClr>
                </a:solidFill>
                <a:latin typeface="Times New Roman" panose="02020603050405020304" pitchFamily="18" charset="0"/>
                <a:cs typeface="Times New Roman" panose="02020603050405020304" pitchFamily="18" charset="0"/>
              </a:rPr>
              <a:t>Ανέκδοτο, </a:t>
            </a:r>
            <a:r>
              <a:rPr lang="it-IT" sz="1600" dirty="0">
                <a:solidFill>
                  <a:srgbClr val="000000">
                    <a:lumMod val="75000"/>
                    <a:lumOff val="25000"/>
                  </a:srgbClr>
                </a:solidFill>
                <a:latin typeface="Times New Roman" panose="02020603050405020304" pitchFamily="18" charset="0"/>
                <a:cs typeface="Times New Roman" panose="02020603050405020304" pitchFamily="18" charset="0"/>
              </a:rPr>
              <a:t>A.S.V., </a:t>
            </a:r>
            <a:r>
              <a:rPr lang="it-IT" sz="1600" i="1" dirty="0">
                <a:solidFill>
                  <a:srgbClr val="000000">
                    <a:lumMod val="75000"/>
                    <a:lumOff val="25000"/>
                  </a:srgbClr>
                </a:solidFill>
                <a:latin typeface="Times New Roman" panose="02020603050405020304" pitchFamily="18" charset="0"/>
                <a:cs typeface="Times New Roman" panose="02020603050405020304" pitchFamily="18" charset="0"/>
              </a:rPr>
              <a:t>Senato, Deliberazioni Secreti</a:t>
            </a:r>
            <a:r>
              <a:rPr lang="it-IT" sz="1600" dirty="0">
                <a:solidFill>
                  <a:srgbClr val="000000">
                    <a:lumMod val="75000"/>
                    <a:lumOff val="25000"/>
                  </a:srgbClr>
                </a:solidFill>
                <a:latin typeface="Times New Roman" panose="02020603050405020304" pitchFamily="18" charset="0"/>
                <a:cs typeface="Times New Roman" panose="02020603050405020304" pitchFamily="18" charset="0"/>
              </a:rPr>
              <a:t>, reg. 129, </a:t>
            </a:r>
            <a:r>
              <a:rPr lang="el-GR" sz="1600" dirty="0" err="1">
                <a:solidFill>
                  <a:srgbClr val="000000">
                    <a:lumMod val="75000"/>
                    <a:lumOff val="25000"/>
                  </a:srgbClr>
                </a:solidFill>
                <a:latin typeface="Times New Roman" panose="02020603050405020304" pitchFamily="18" charset="0"/>
                <a:cs typeface="Times New Roman" panose="02020603050405020304" pitchFamily="18" charset="0"/>
              </a:rPr>
              <a:t>φφ</a:t>
            </a:r>
            <a:r>
              <a:rPr lang="el-GR" sz="1600" dirty="0">
                <a:solidFill>
                  <a:srgbClr val="000000">
                    <a:lumMod val="75000"/>
                    <a:lumOff val="25000"/>
                  </a:srgbClr>
                </a:solidFill>
                <a:latin typeface="Times New Roman" panose="02020603050405020304" pitchFamily="18" charset="0"/>
                <a:cs typeface="Times New Roman" panose="02020603050405020304" pitchFamily="18" charset="0"/>
              </a:rPr>
              <a:t>. </a:t>
            </a:r>
            <a:r>
              <a:rPr lang="it-IT" sz="1600" dirty="0">
                <a:solidFill>
                  <a:srgbClr val="000000">
                    <a:lumMod val="75000"/>
                    <a:lumOff val="25000"/>
                  </a:srgbClr>
                </a:solidFill>
                <a:latin typeface="Times New Roman" panose="02020603050405020304" pitchFamily="18" charset="0"/>
                <a:cs typeface="Times New Roman" panose="02020603050405020304" pitchFamily="18" charset="0"/>
              </a:rPr>
              <a:t>133v-133r</a:t>
            </a:r>
            <a:r>
              <a:rPr lang="el-GR" sz="1600" dirty="0">
                <a:solidFill>
                  <a:srgbClr val="000000">
                    <a:lumMod val="75000"/>
                    <a:lumOff val="25000"/>
                  </a:srgbClr>
                </a:solidFill>
                <a:latin typeface="Times New Roman" panose="02020603050405020304" pitchFamily="18" charset="0"/>
                <a:cs typeface="Times New Roman" panose="02020603050405020304" pitchFamily="18" charset="0"/>
              </a:rPr>
              <a:t>, 25 Νοεμβρίου 1628. </a:t>
            </a:r>
            <a:endParaRPr lang="el-GR" sz="1600" dirty="0"/>
          </a:p>
        </p:txBody>
      </p:sp>
      <p:pic>
        <p:nvPicPr>
          <p:cNvPr id="6" name="Θέση περιεχομένου 5">
            <a:extLst>
              <a:ext uri="{FF2B5EF4-FFF2-40B4-BE49-F238E27FC236}">
                <a16:creationId xmlns:a16="http://schemas.microsoft.com/office/drawing/2014/main" id="{A96054A8-484A-4664-959E-7C04C15807E9}"/>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1222966" y="2362384"/>
            <a:ext cx="4686706" cy="2614769"/>
          </a:xfrm>
        </p:spPr>
      </p:pic>
      <p:pic>
        <p:nvPicPr>
          <p:cNvPr id="8" name="Θέση περιεχομένου 7">
            <a:extLst>
              <a:ext uri="{FF2B5EF4-FFF2-40B4-BE49-F238E27FC236}">
                <a16:creationId xmlns:a16="http://schemas.microsoft.com/office/drawing/2014/main" id="{81BF1DBA-F1B4-46A0-A2A4-D5D0720EC1B5}"/>
              </a:ext>
            </a:extLst>
          </p:cNvPr>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6218238" y="2644588"/>
            <a:ext cx="4937125" cy="2050363"/>
          </a:xfrm>
        </p:spPr>
      </p:pic>
    </p:spTree>
    <p:extLst>
      <p:ext uri="{BB962C8B-B14F-4D97-AF65-F5344CB8AC3E}">
        <p14:creationId xmlns:p14="http://schemas.microsoft.com/office/powerpoint/2010/main" val="426937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21A69C-4FDE-400B-8EC2-881C8C84DC6D}"/>
              </a:ext>
            </a:extLst>
          </p:cNvPr>
          <p:cNvSpPr>
            <a:spLocks noGrp="1"/>
          </p:cNvSpPr>
          <p:nvPr>
            <p:ph type="title"/>
          </p:nvPr>
        </p:nvSpPr>
        <p:spPr>
          <a:xfrm>
            <a:off x="1097280" y="286603"/>
            <a:ext cx="10058400" cy="702303"/>
          </a:xfrm>
        </p:spPr>
        <p:txBody>
          <a:bodyPr/>
          <a:lstStyle/>
          <a:p>
            <a:r>
              <a:rPr kumimoji="0" lang="el-GR" sz="2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Οι πηγές του υπό βενετική κυριαρχία ελληνικού χώρου </a:t>
            </a:r>
            <a:endParaRPr lang="el-GR" dirty="0"/>
          </a:p>
        </p:txBody>
      </p:sp>
      <p:sp>
        <p:nvSpPr>
          <p:cNvPr id="3" name="Θέση περιεχομένου 2">
            <a:extLst>
              <a:ext uri="{FF2B5EF4-FFF2-40B4-BE49-F238E27FC236}">
                <a16:creationId xmlns:a16="http://schemas.microsoft.com/office/drawing/2014/main" id="{AA40961B-6F9B-466B-A021-6D2A81B0F904}"/>
              </a:ext>
            </a:extLst>
          </p:cNvPr>
          <p:cNvSpPr>
            <a:spLocks noGrp="1"/>
          </p:cNvSpPr>
          <p:nvPr>
            <p:ph idx="1"/>
          </p:nvPr>
        </p:nvSpPr>
        <p:spPr>
          <a:xfrm>
            <a:off x="1097280" y="1757082"/>
            <a:ext cx="10058400" cy="4112012"/>
          </a:xfrm>
        </p:spPr>
        <p:txBody>
          <a:bodyPr>
            <a:normAutofit fontScale="85000" lnSpcReduction="20000"/>
          </a:bodyPr>
          <a:lstStyle/>
          <a:p>
            <a:pPr algn="ctr"/>
            <a:r>
              <a:rPr lang="el-GR" sz="2600" dirty="0">
                <a:solidFill>
                  <a:schemeClr val="tx1"/>
                </a:solidFill>
                <a:latin typeface="Times New Roman" panose="02020603050405020304" pitchFamily="18" charset="0"/>
                <a:cs typeface="Times New Roman" panose="02020603050405020304" pitchFamily="18" charset="0"/>
              </a:rPr>
              <a:t>Παροχή πληροφοριών για:</a:t>
            </a:r>
          </a:p>
          <a:p>
            <a:pPr>
              <a:buFont typeface="Wingdings" panose="05000000000000000000" pitchFamily="2" charset="2"/>
              <a:buChar char="v"/>
            </a:pPr>
            <a:r>
              <a:rPr lang="el-GR" sz="2600" dirty="0">
                <a:solidFill>
                  <a:schemeClr val="tx1"/>
                </a:solidFill>
                <a:latin typeface="Times New Roman" panose="02020603050405020304" pitchFamily="18" charset="0"/>
                <a:cs typeface="Times New Roman" panose="02020603050405020304" pitchFamily="18" charset="0"/>
              </a:rPr>
              <a:t>Τη βενετική πολιτική στις επιμέρους κτήσεις. Στις αποφάσεις της Βενετίας και τις επιστολές προς τους τοπικούς αξιωματούχους της εκάστοτε κτήσης αναφέρονται η πολιτική και οικονομική σημασία της και οι παράγοντες δυνητικής απορρύθμισης ή απειλής της βενετικής εξουσίας εκεί.</a:t>
            </a:r>
          </a:p>
          <a:p>
            <a:pPr>
              <a:buFont typeface="Wingdings" panose="05000000000000000000" pitchFamily="2" charset="2"/>
              <a:buChar char="v"/>
            </a:pPr>
            <a:r>
              <a:rPr lang="el-GR" sz="2600" dirty="0">
                <a:solidFill>
                  <a:schemeClr val="tx1"/>
                </a:solidFill>
                <a:latin typeface="Times New Roman" panose="02020603050405020304" pitchFamily="18" charset="0"/>
                <a:cs typeface="Times New Roman" panose="02020603050405020304" pitchFamily="18" charset="0"/>
              </a:rPr>
              <a:t>Τα κοινωνικά στρώματα (ευγενείς, αστοί, πόπολο, αγροτικοί πληθυσμοί), τα προνόμια, τα δικαιώματα και τις υποχρεώσεις τους. </a:t>
            </a:r>
          </a:p>
          <a:p>
            <a:pPr>
              <a:buFont typeface="Wingdings" panose="05000000000000000000" pitchFamily="2" charset="2"/>
              <a:buChar char="v"/>
            </a:pPr>
            <a:r>
              <a:rPr lang="el-GR" sz="2600" dirty="0">
                <a:solidFill>
                  <a:schemeClr val="tx1"/>
                </a:solidFill>
                <a:latin typeface="Times New Roman" panose="02020603050405020304" pitchFamily="18" charset="0"/>
                <a:cs typeface="Times New Roman" panose="02020603050405020304" pitchFamily="18" charset="0"/>
              </a:rPr>
              <a:t>Την κοινωνική κινητικότητα και τις έριδες στο εσωτερικό των τοπικών κοινωνιών. </a:t>
            </a:r>
          </a:p>
          <a:p>
            <a:pPr>
              <a:buFont typeface="Wingdings" panose="05000000000000000000" pitchFamily="2" charset="2"/>
              <a:buChar char="v"/>
            </a:pPr>
            <a:r>
              <a:rPr lang="el-GR" sz="2600" dirty="0">
                <a:solidFill>
                  <a:schemeClr val="tx1"/>
                </a:solidFill>
                <a:latin typeface="Times New Roman" panose="02020603050405020304" pitchFamily="18" charset="0"/>
                <a:cs typeface="Times New Roman" panose="02020603050405020304" pitchFamily="18" charset="0"/>
              </a:rPr>
              <a:t>Την παρουσία «ξένων» (</a:t>
            </a:r>
            <a:r>
              <a:rPr lang="el-GR" sz="2600" dirty="0" err="1">
                <a:solidFill>
                  <a:schemeClr val="tx1"/>
                </a:solidFill>
                <a:latin typeface="Times New Roman" panose="02020603050405020304" pitchFamily="18" charset="0"/>
                <a:cs typeface="Times New Roman" panose="02020603050405020304" pitchFamily="18" charset="0"/>
              </a:rPr>
              <a:t>Καταλανοί</a:t>
            </a:r>
            <a:r>
              <a:rPr lang="el-GR" sz="2600" dirty="0">
                <a:solidFill>
                  <a:schemeClr val="tx1"/>
                </a:solidFill>
                <a:latin typeface="Times New Roman" panose="02020603050405020304" pitchFamily="18" charset="0"/>
                <a:cs typeface="Times New Roman" panose="02020603050405020304" pitchFamily="18" charset="0"/>
              </a:rPr>
              <a:t>, Ιταλοί και λοιποί Δυτικοί).</a:t>
            </a:r>
          </a:p>
          <a:p>
            <a:pPr>
              <a:buFont typeface="Wingdings" panose="05000000000000000000" pitchFamily="2" charset="2"/>
              <a:buChar char="v"/>
            </a:pPr>
            <a:r>
              <a:rPr lang="el-GR" sz="2600" dirty="0">
                <a:solidFill>
                  <a:schemeClr val="tx1"/>
                </a:solidFill>
                <a:latin typeface="Times New Roman" panose="02020603050405020304" pitchFamily="18" charset="0"/>
                <a:cs typeface="Times New Roman" panose="02020603050405020304" pitchFamily="18" charset="0"/>
              </a:rPr>
              <a:t>Προάσπιση δημόσιας υγείας (καραντίνα, νοσοκομειακά ιδρύματα). </a:t>
            </a:r>
          </a:p>
          <a:p>
            <a:pPr>
              <a:buFont typeface="Wingdings" panose="05000000000000000000" pitchFamily="2" charset="2"/>
              <a:buChar char="v"/>
            </a:pPr>
            <a:r>
              <a:rPr lang="el-GR" sz="2600" dirty="0">
                <a:solidFill>
                  <a:schemeClr val="tx1"/>
                </a:solidFill>
                <a:latin typeface="Times New Roman" panose="02020603050405020304" pitchFamily="18" charset="0"/>
                <a:cs typeface="Times New Roman" panose="02020603050405020304" pitchFamily="18" charset="0"/>
              </a:rPr>
              <a:t>Την οικονομία, το εμπόριο και τη γεωγραφική ακτίνα του, καθώς τη διακίνηση των νομισματικών μονάδων.</a:t>
            </a:r>
          </a:p>
          <a:p>
            <a:endParaRPr lang="el-GR" dirty="0"/>
          </a:p>
        </p:txBody>
      </p:sp>
    </p:spTree>
    <p:extLst>
      <p:ext uri="{BB962C8B-B14F-4D97-AF65-F5344CB8AC3E}">
        <p14:creationId xmlns:p14="http://schemas.microsoft.com/office/powerpoint/2010/main" val="1919166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CBC84E-B46F-4353-BFE4-75FBA36A4651}"/>
              </a:ext>
            </a:extLst>
          </p:cNvPr>
          <p:cNvSpPr>
            <a:spLocks noGrp="1"/>
          </p:cNvSpPr>
          <p:nvPr>
            <p:ph type="title"/>
          </p:nvPr>
        </p:nvSpPr>
        <p:spPr>
          <a:xfrm>
            <a:off x="1097280" y="286603"/>
            <a:ext cx="10058400" cy="600903"/>
          </a:xfrm>
        </p:spPr>
        <p:txBody>
          <a:bodyPr/>
          <a:lstStyle/>
          <a:p>
            <a:r>
              <a:rPr kumimoji="0" lang="el-GR" sz="2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Οι πηγές του υπό βενετική κυριαρχία ελληνικού χώρου </a:t>
            </a:r>
            <a:endParaRPr lang="el-GR" dirty="0"/>
          </a:p>
        </p:txBody>
      </p:sp>
      <p:sp>
        <p:nvSpPr>
          <p:cNvPr id="3" name="Θέση περιεχομένου 2">
            <a:extLst>
              <a:ext uri="{FF2B5EF4-FFF2-40B4-BE49-F238E27FC236}">
                <a16:creationId xmlns:a16="http://schemas.microsoft.com/office/drawing/2014/main" id="{06997B74-6F66-4D9C-AFD6-A6821FAE7368}"/>
              </a:ext>
            </a:extLst>
          </p:cNvPr>
          <p:cNvSpPr>
            <a:spLocks noGrp="1"/>
          </p:cNvSpPr>
          <p:nvPr>
            <p:ph idx="1"/>
          </p:nvPr>
        </p:nvSpPr>
        <p:spPr/>
        <p:txBody>
          <a:bodyPr>
            <a:normAutofit fontScale="92500" lnSpcReduction="20000"/>
          </a:bodyPr>
          <a:lstStyle/>
          <a:p>
            <a:pPr>
              <a:buFont typeface="Wingdings" panose="05000000000000000000" pitchFamily="2" charset="2"/>
              <a:buChar char="v"/>
            </a:pPr>
            <a:r>
              <a:rPr lang="el-GR" sz="2400" dirty="0">
                <a:latin typeface="Times New Roman" panose="02020603050405020304" pitchFamily="18" charset="0"/>
                <a:cs typeface="Times New Roman" panose="02020603050405020304" pitchFamily="18" charset="0"/>
              </a:rPr>
              <a:t> </a:t>
            </a:r>
            <a:r>
              <a:rPr lang="el-GR" sz="2400" dirty="0">
                <a:solidFill>
                  <a:schemeClr val="tx1"/>
                </a:solidFill>
                <a:latin typeface="Times New Roman" panose="02020603050405020304" pitchFamily="18" charset="0"/>
                <a:cs typeface="Times New Roman" panose="02020603050405020304" pitchFamily="18" charset="0"/>
              </a:rPr>
              <a:t>Τους επιμέρους επαγγελματικούς κλάδους, τους εσωτερικούς κανονισμούς τους και την κρατική νομοθεσία ρύθμισης της δραστηριότητάς τους.</a:t>
            </a:r>
          </a:p>
          <a:p>
            <a:pPr>
              <a:buFont typeface="Wingdings" panose="05000000000000000000" pitchFamily="2" charset="2"/>
              <a:buChar char="v"/>
            </a:pPr>
            <a:r>
              <a:rPr lang="el-GR" sz="2400" dirty="0">
                <a:solidFill>
                  <a:schemeClr val="tx1"/>
                </a:solidFill>
                <a:latin typeface="Times New Roman" panose="02020603050405020304" pitchFamily="18" charset="0"/>
                <a:cs typeface="Times New Roman" panose="02020603050405020304" pitchFamily="18" charset="0"/>
              </a:rPr>
              <a:t>  Τον αστικό πλούτο. </a:t>
            </a:r>
          </a:p>
          <a:p>
            <a:pPr>
              <a:buFont typeface="Wingdings" panose="05000000000000000000" pitchFamily="2" charset="2"/>
              <a:buChar char="v"/>
            </a:pPr>
            <a:r>
              <a:rPr lang="el-GR" sz="2400" dirty="0">
                <a:solidFill>
                  <a:schemeClr val="tx1"/>
                </a:solidFill>
                <a:latin typeface="Times New Roman" panose="02020603050405020304" pitchFamily="18" charset="0"/>
                <a:cs typeface="Times New Roman" panose="02020603050405020304" pitchFamily="18" charset="0"/>
              </a:rPr>
              <a:t>Τα πολιτισμικά δάνεια των κτήσεων από τη Βενετία και τον ιταλικό χώρο ευρύτερα.</a:t>
            </a:r>
          </a:p>
          <a:p>
            <a:pPr>
              <a:buFont typeface="Wingdings" panose="05000000000000000000" pitchFamily="2" charset="2"/>
              <a:buChar char="v"/>
            </a:pPr>
            <a:r>
              <a:rPr lang="el-GR" sz="2400" dirty="0">
                <a:solidFill>
                  <a:schemeClr val="tx1"/>
                </a:solidFill>
                <a:latin typeface="Times New Roman" panose="02020603050405020304" pitchFamily="18" charset="0"/>
                <a:cs typeface="Times New Roman" panose="02020603050405020304" pitchFamily="18" charset="0"/>
              </a:rPr>
              <a:t>Τις συνθήκες ζωής (υποσιτισμός ασθενέστερων οικονομικά στρωμάτων πόλεων και υπαίθρου).</a:t>
            </a:r>
          </a:p>
          <a:p>
            <a:pPr>
              <a:buFont typeface="Wingdings" panose="05000000000000000000" pitchFamily="2" charset="2"/>
              <a:buChar char="v"/>
            </a:pPr>
            <a:r>
              <a:rPr lang="el-GR" sz="2400" dirty="0">
                <a:solidFill>
                  <a:schemeClr val="tx1"/>
                </a:solidFill>
                <a:latin typeface="Times New Roman" panose="02020603050405020304" pitchFamily="18" charset="0"/>
                <a:cs typeface="Times New Roman" panose="02020603050405020304" pitchFamily="18" charset="0"/>
              </a:rPr>
              <a:t>Τα κοινωνικά ήθη (σχέσεις εκτός γάμου με παλλακίδες, νόθα τέκνα, εγκατάλειψη βρεφών)</a:t>
            </a:r>
          </a:p>
          <a:p>
            <a:pPr>
              <a:buFont typeface="Wingdings" panose="05000000000000000000" pitchFamily="2" charset="2"/>
              <a:buChar char="v"/>
            </a:pPr>
            <a:r>
              <a:rPr lang="el-GR" sz="2400" dirty="0">
                <a:solidFill>
                  <a:schemeClr val="tx1"/>
                </a:solidFill>
                <a:latin typeface="Times New Roman" panose="02020603050405020304" pitchFamily="18" charset="0"/>
                <a:cs typeface="Times New Roman" panose="02020603050405020304" pitchFamily="18" charset="0"/>
              </a:rPr>
              <a:t>Την παιδική εργασία.</a:t>
            </a:r>
          </a:p>
          <a:p>
            <a:pPr>
              <a:buFont typeface="Wingdings" panose="05000000000000000000" pitchFamily="2" charset="2"/>
              <a:buChar char="v"/>
            </a:pPr>
            <a:r>
              <a:rPr lang="el-GR" sz="2400" dirty="0">
                <a:solidFill>
                  <a:schemeClr val="tx1"/>
                </a:solidFill>
                <a:latin typeface="Times New Roman" panose="02020603050405020304" pitchFamily="18" charset="0"/>
                <a:cs typeface="Times New Roman" panose="02020603050405020304" pitchFamily="18" charset="0"/>
              </a:rPr>
              <a:t>Τις αυθαιρεσίες τοπικών αξιωματούχων και ευγενών σε βάρος των αγροτικών πληθυσμών (βιασμοί, εκβιασμοί, εξυβρίσεις, βιαιοπραγίες, παρακρατήσεις αγροτικών προϊόντων, χρηματισμοί).</a:t>
            </a:r>
          </a:p>
          <a:p>
            <a:pPr marL="0" indent="0">
              <a:buNone/>
            </a:pPr>
            <a:endParaRPr lang="el-GR" sz="2400" dirty="0">
              <a:solidFill>
                <a:schemeClr val="tx1"/>
              </a:solidFill>
              <a:latin typeface="Times New Roman" panose="02020603050405020304" pitchFamily="18" charset="0"/>
              <a:cs typeface="Times New Roman" panose="02020603050405020304" pitchFamily="18" charset="0"/>
            </a:endParaRPr>
          </a:p>
          <a:p>
            <a:endParaRPr lang="el-GR" dirty="0"/>
          </a:p>
        </p:txBody>
      </p:sp>
    </p:spTree>
    <p:extLst>
      <p:ext uri="{BB962C8B-B14F-4D97-AF65-F5344CB8AC3E}">
        <p14:creationId xmlns:p14="http://schemas.microsoft.com/office/powerpoint/2010/main" val="1150892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8E0DFB-25E4-495A-A8E7-38DC1719A4FB}"/>
              </a:ext>
            </a:extLst>
          </p:cNvPr>
          <p:cNvSpPr>
            <a:spLocks noGrp="1"/>
          </p:cNvSpPr>
          <p:nvPr>
            <p:ph type="title"/>
          </p:nvPr>
        </p:nvSpPr>
        <p:spPr>
          <a:xfrm>
            <a:off x="1097280" y="286604"/>
            <a:ext cx="10058400" cy="565044"/>
          </a:xfrm>
        </p:spPr>
        <p:txBody>
          <a:bodyPr/>
          <a:lstStyle/>
          <a:p>
            <a:r>
              <a:rPr kumimoji="0" lang="el-GR" sz="2800" b="0" i="0" u="none" strike="noStrike" kern="1200" cap="none" spc="-5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t>Οι πηγές του υπό βενετική κυριαρχία ελληνικού χώρου </a:t>
            </a:r>
            <a:endParaRPr lang="el-GR" dirty="0">
              <a:solidFill>
                <a:schemeClr val="tx1"/>
              </a:solidFill>
            </a:endParaRPr>
          </a:p>
        </p:txBody>
      </p:sp>
      <p:sp>
        <p:nvSpPr>
          <p:cNvPr id="3" name="Θέση περιεχομένου 2">
            <a:extLst>
              <a:ext uri="{FF2B5EF4-FFF2-40B4-BE49-F238E27FC236}">
                <a16:creationId xmlns:a16="http://schemas.microsoft.com/office/drawing/2014/main" id="{3448D1C2-F6C5-41AB-B682-891D9E83D93E}"/>
              </a:ext>
            </a:extLst>
          </p:cNvPr>
          <p:cNvSpPr>
            <a:spLocks noGrp="1"/>
          </p:cNvSpPr>
          <p:nvPr>
            <p:ph idx="1"/>
          </p:nvPr>
        </p:nvSpPr>
        <p:spPr/>
        <p:txBody>
          <a:bodyPr>
            <a:normAutofit/>
          </a:bodyPr>
          <a:lstStyle/>
          <a:p>
            <a:pPr>
              <a:buFont typeface="Wingdings" panose="05000000000000000000" pitchFamily="2" charset="2"/>
              <a:buChar char="v"/>
            </a:pPr>
            <a:r>
              <a:rPr lang="el-GR" sz="2400" dirty="0">
                <a:solidFill>
                  <a:schemeClr val="tx1"/>
                </a:solidFill>
                <a:latin typeface="Times New Roman" panose="02020603050405020304" pitchFamily="18" charset="0"/>
                <a:cs typeface="Times New Roman" panose="02020603050405020304" pitchFamily="18" charset="0"/>
              </a:rPr>
              <a:t>Τα δίκτυα παρακολούθησης στον ελληνικό χώρο (βενετική παρακολούθηση των οθωμανικών κινήσεων και το αντίστροφο)</a:t>
            </a:r>
          </a:p>
          <a:p>
            <a:pPr>
              <a:buFont typeface="Wingdings" panose="05000000000000000000" pitchFamily="2" charset="2"/>
              <a:buChar char="v"/>
            </a:pPr>
            <a:endParaRPr lang="el-GR" sz="240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l-GR" sz="2400" dirty="0">
                <a:solidFill>
                  <a:schemeClr val="tx1"/>
                </a:solidFill>
                <a:latin typeface="Times New Roman" panose="02020603050405020304" pitchFamily="18" charset="0"/>
                <a:cs typeface="Times New Roman" panose="02020603050405020304" pitchFamily="18" charset="0"/>
              </a:rPr>
              <a:t>Τα δίκτυα επικοινωνίας των Βενετών αξιωματούχων στις επιμέρους κτήσεις.</a:t>
            </a:r>
          </a:p>
        </p:txBody>
      </p:sp>
    </p:spTree>
    <p:extLst>
      <p:ext uri="{BB962C8B-B14F-4D97-AF65-F5344CB8AC3E}">
        <p14:creationId xmlns:p14="http://schemas.microsoft.com/office/powerpoint/2010/main" val="1756523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CB1488-6D12-437C-9AA1-045820BCF6E4}"/>
              </a:ext>
            </a:extLst>
          </p:cNvPr>
          <p:cNvSpPr>
            <a:spLocks noGrp="1"/>
          </p:cNvSpPr>
          <p:nvPr>
            <p:ph type="title"/>
          </p:nvPr>
        </p:nvSpPr>
        <p:spPr>
          <a:xfrm>
            <a:off x="1007633" y="331427"/>
            <a:ext cx="10058400" cy="702303"/>
          </a:xfrm>
        </p:spPr>
        <p:txBody>
          <a:bodyPr>
            <a:normAutofit/>
          </a:bodyPr>
          <a:lstStyle/>
          <a:p>
            <a:r>
              <a:rPr lang="el-GR" sz="2800" dirty="0">
                <a:latin typeface="Times New Roman" panose="02020603050405020304" pitchFamily="18" charset="0"/>
                <a:cs typeface="Times New Roman" panose="02020603050405020304" pitchFamily="18" charset="0"/>
              </a:rPr>
              <a:t>Οι πηγές του υπό βενετική κυριαρχία ελληνικού χώρου </a:t>
            </a:r>
          </a:p>
        </p:txBody>
      </p:sp>
      <p:sp>
        <p:nvSpPr>
          <p:cNvPr id="3" name="Θέση περιεχομένου 2">
            <a:extLst>
              <a:ext uri="{FF2B5EF4-FFF2-40B4-BE49-F238E27FC236}">
                <a16:creationId xmlns:a16="http://schemas.microsoft.com/office/drawing/2014/main" id="{02EA4F07-F6C0-4EE4-A73F-8070B2A971AD}"/>
              </a:ext>
            </a:extLst>
          </p:cNvPr>
          <p:cNvSpPr>
            <a:spLocks noGrp="1"/>
          </p:cNvSpPr>
          <p:nvPr>
            <p:ph idx="1"/>
          </p:nvPr>
        </p:nvSpPr>
        <p:spPr>
          <a:xfrm>
            <a:off x="1066800" y="1748118"/>
            <a:ext cx="10058400" cy="4076152"/>
          </a:xfrm>
        </p:spPr>
        <p:txBody>
          <a:bodyPr>
            <a:normAutofit/>
          </a:bodyPr>
          <a:lstStyle/>
          <a:p>
            <a:r>
              <a:rPr lang="el-GR" sz="2400" dirty="0">
                <a:solidFill>
                  <a:schemeClr val="tx1"/>
                </a:solidFill>
                <a:latin typeface="Times New Roman" panose="02020603050405020304" pitchFamily="18" charset="0"/>
                <a:cs typeface="Times New Roman" panose="02020603050405020304" pitchFamily="18" charset="0"/>
              </a:rPr>
              <a:t>Δημοσιευμένα </a:t>
            </a:r>
            <a:r>
              <a:rPr lang="el-GR" sz="2400" dirty="0" err="1">
                <a:solidFill>
                  <a:schemeClr val="tx1"/>
                </a:solidFill>
                <a:latin typeface="Times New Roman" panose="02020603050405020304" pitchFamily="18" charset="0"/>
                <a:cs typeface="Times New Roman" panose="02020603050405020304" pitchFamily="18" charset="0"/>
              </a:rPr>
              <a:t>corpus</a:t>
            </a:r>
            <a:r>
              <a:rPr lang="el-GR" sz="2400" dirty="0">
                <a:solidFill>
                  <a:schemeClr val="tx1"/>
                </a:solidFill>
                <a:latin typeface="Times New Roman" panose="02020603050405020304" pitchFamily="18" charset="0"/>
                <a:cs typeface="Times New Roman" panose="02020603050405020304" pitchFamily="18" charset="0"/>
              </a:rPr>
              <a:t> </a:t>
            </a:r>
          </a:p>
          <a:p>
            <a:endParaRPr lang="el-GR" sz="2400" dirty="0">
              <a:solidFill>
                <a:schemeClr val="tx1"/>
              </a:solidFill>
              <a:latin typeface="Times New Roman" panose="02020603050405020304" pitchFamily="18" charset="0"/>
              <a:cs typeface="Times New Roman" panose="02020603050405020304" pitchFamily="18" charset="0"/>
            </a:endParaRPr>
          </a:p>
          <a:p>
            <a:r>
              <a:rPr lang="el-GR" sz="2400" dirty="0">
                <a:solidFill>
                  <a:schemeClr val="tx1"/>
                </a:solidFill>
                <a:latin typeface="Times New Roman" panose="02020603050405020304" pitchFamily="18" charset="0"/>
                <a:cs typeface="Times New Roman" panose="02020603050405020304" pitchFamily="18" charset="0"/>
              </a:rPr>
              <a:t>Ενδεικτικά </a:t>
            </a:r>
          </a:p>
          <a:p>
            <a:r>
              <a:rPr lang="el-GR" sz="2400" dirty="0">
                <a:solidFill>
                  <a:schemeClr val="tx1"/>
                </a:solidFill>
                <a:latin typeface="Times New Roman" panose="02020603050405020304" pitchFamily="18" charset="0"/>
                <a:cs typeface="Times New Roman" panose="02020603050405020304" pitchFamily="18" charset="0"/>
              </a:rPr>
              <a:t>Γ. </a:t>
            </a:r>
            <a:r>
              <a:rPr lang="el-GR" sz="2400" dirty="0" err="1">
                <a:solidFill>
                  <a:schemeClr val="tx1"/>
                </a:solidFill>
                <a:latin typeface="Times New Roman" panose="02020603050405020304" pitchFamily="18" charset="0"/>
                <a:cs typeface="Times New Roman" panose="02020603050405020304" pitchFamily="18" charset="0"/>
              </a:rPr>
              <a:t>Παγκράτης</a:t>
            </a:r>
            <a:r>
              <a:rPr lang="el-GR" sz="2400" dirty="0">
                <a:solidFill>
                  <a:schemeClr val="tx1"/>
                </a:solidFill>
                <a:latin typeface="Times New Roman" panose="02020603050405020304" pitchFamily="18" charset="0"/>
                <a:cs typeface="Times New Roman" panose="02020603050405020304" pitchFamily="18" charset="0"/>
              </a:rPr>
              <a:t>, </a:t>
            </a:r>
            <a:r>
              <a:rPr lang="el-GR" sz="2400" i="1" dirty="0">
                <a:solidFill>
                  <a:schemeClr val="tx1"/>
                </a:solidFill>
                <a:latin typeface="Times New Roman" panose="02020603050405020304" pitchFamily="18" charset="0"/>
                <a:cs typeface="Times New Roman" panose="02020603050405020304" pitchFamily="18" charset="0"/>
              </a:rPr>
              <a:t>Οι εκθέσεις των Βενετών </a:t>
            </a:r>
            <a:r>
              <a:rPr lang="el-GR" sz="2400" i="1" dirty="0" err="1">
                <a:solidFill>
                  <a:schemeClr val="tx1"/>
                </a:solidFill>
                <a:latin typeface="Times New Roman" panose="02020603050405020304" pitchFamily="18" charset="0"/>
                <a:cs typeface="Times New Roman" panose="02020603050405020304" pitchFamily="18" charset="0"/>
              </a:rPr>
              <a:t>βαΐλων</a:t>
            </a:r>
            <a:r>
              <a:rPr lang="el-GR" sz="2400" i="1" dirty="0">
                <a:solidFill>
                  <a:schemeClr val="tx1"/>
                </a:solidFill>
                <a:latin typeface="Times New Roman" panose="02020603050405020304" pitchFamily="18" charset="0"/>
                <a:cs typeface="Times New Roman" panose="02020603050405020304" pitchFamily="18" charset="0"/>
              </a:rPr>
              <a:t> και </a:t>
            </a:r>
            <a:r>
              <a:rPr lang="el-GR" sz="2400" i="1" dirty="0" err="1">
                <a:solidFill>
                  <a:schemeClr val="tx1"/>
                </a:solidFill>
                <a:latin typeface="Times New Roman" panose="02020603050405020304" pitchFamily="18" charset="0"/>
                <a:cs typeface="Times New Roman" panose="02020603050405020304" pitchFamily="18" charset="0"/>
              </a:rPr>
              <a:t>προνοητών</a:t>
            </a:r>
            <a:r>
              <a:rPr lang="el-GR" sz="2400" i="1" dirty="0">
                <a:solidFill>
                  <a:schemeClr val="tx1"/>
                </a:solidFill>
                <a:latin typeface="Times New Roman" panose="02020603050405020304" pitchFamily="18" charset="0"/>
                <a:cs typeface="Times New Roman" panose="02020603050405020304" pitchFamily="18" charset="0"/>
              </a:rPr>
              <a:t> της Κέρκυρας (16ος αιώνας), </a:t>
            </a:r>
            <a:r>
              <a:rPr lang="el-GR" sz="2400" dirty="0">
                <a:solidFill>
                  <a:schemeClr val="tx1"/>
                </a:solidFill>
                <a:latin typeface="Times New Roman" panose="02020603050405020304" pitchFamily="18" charset="0"/>
                <a:cs typeface="Times New Roman" panose="02020603050405020304" pitchFamily="18" charset="0"/>
              </a:rPr>
              <a:t>Εθνικό Ίδρυμα Ερευνών, Ινστιτούτο Βυζαντινών Ερευνών, Αθήνα 2008. </a:t>
            </a:r>
          </a:p>
          <a:p>
            <a:r>
              <a:rPr lang="el-GR" sz="2400" dirty="0">
                <a:solidFill>
                  <a:schemeClr val="tx1"/>
                </a:solidFill>
                <a:latin typeface="Times New Roman" panose="02020603050405020304" pitchFamily="18" charset="0"/>
                <a:cs typeface="Times New Roman" panose="02020603050405020304" pitchFamily="18" charset="0"/>
              </a:rPr>
              <a:t>Αγγελική Πανοπούλου, </a:t>
            </a:r>
            <a:r>
              <a:rPr lang="el-GR" sz="2400" i="1" dirty="0">
                <a:solidFill>
                  <a:schemeClr val="tx1"/>
                </a:solidFill>
                <a:latin typeface="Times New Roman" panose="02020603050405020304" pitchFamily="18" charset="0"/>
                <a:cs typeface="Times New Roman" panose="02020603050405020304" pitchFamily="18" charset="0"/>
              </a:rPr>
              <a:t>Πέτρος </a:t>
            </a:r>
            <a:r>
              <a:rPr lang="el-GR" sz="2400" i="1" dirty="0" err="1">
                <a:solidFill>
                  <a:schemeClr val="tx1"/>
                </a:solidFill>
                <a:latin typeface="Times New Roman" panose="02020603050405020304" pitchFamily="18" charset="0"/>
                <a:cs typeface="Times New Roman" panose="02020603050405020304" pitchFamily="18" charset="0"/>
              </a:rPr>
              <a:t>Καστροφύλακας</a:t>
            </a:r>
            <a:r>
              <a:rPr lang="el-GR" sz="2400" i="1" dirty="0">
                <a:solidFill>
                  <a:schemeClr val="tx1"/>
                </a:solidFill>
                <a:latin typeface="Times New Roman" panose="02020603050405020304" pitchFamily="18" charset="0"/>
                <a:cs typeface="Times New Roman" panose="02020603050405020304" pitchFamily="18" charset="0"/>
              </a:rPr>
              <a:t>, νοτάριος Χάνδακα. Πράξεις 1558-1559</a:t>
            </a:r>
            <a:r>
              <a:rPr lang="el-GR" sz="2400" dirty="0">
                <a:solidFill>
                  <a:schemeClr val="tx1"/>
                </a:solidFill>
                <a:latin typeface="Times New Roman" panose="02020603050405020304" pitchFamily="18" charset="0"/>
                <a:cs typeface="Times New Roman" panose="02020603050405020304" pitchFamily="18" charset="0"/>
              </a:rPr>
              <a:t>, </a:t>
            </a:r>
            <a:r>
              <a:rPr lang="el-GR" sz="2400" dirty="0" err="1">
                <a:solidFill>
                  <a:schemeClr val="tx1"/>
                </a:solidFill>
                <a:latin typeface="Times New Roman" panose="02020603050405020304" pitchFamily="18" charset="0"/>
                <a:cs typeface="Times New Roman" panose="02020603050405020304" pitchFamily="18" charset="0"/>
              </a:rPr>
              <a:t>Βικελαία</a:t>
            </a:r>
            <a:r>
              <a:rPr lang="el-GR" sz="2400" dirty="0">
                <a:solidFill>
                  <a:schemeClr val="tx1"/>
                </a:solidFill>
                <a:latin typeface="Times New Roman" panose="02020603050405020304" pitchFamily="18" charset="0"/>
                <a:cs typeface="Times New Roman" panose="02020603050405020304" pitchFamily="18" charset="0"/>
              </a:rPr>
              <a:t> Δημοτική Βιβλιοθήκη, Ινστιτούτο Ιστορικών Ερευνών/ Εθνικό Ίδρυμα Ερευνών, Ηράκλειο, Αθήνα 2015. </a:t>
            </a:r>
          </a:p>
        </p:txBody>
      </p:sp>
    </p:spTree>
    <p:extLst>
      <p:ext uri="{BB962C8B-B14F-4D97-AF65-F5344CB8AC3E}">
        <p14:creationId xmlns:p14="http://schemas.microsoft.com/office/powerpoint/2010/main" val="811796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76A6D11-9511-4A32-95A7-0B1D4EBFA513}"/>
              </a:ext>
            </a:extLst>
          </p:cNvPr>
          <p:cNvSpPr>
            <a:spLocks noGrp="1"/>
          </p:cNvSpPr>
          <p:nvPr>
            <p:ph type="title"/>
          </p:nvPr>
        </p:nvSpPr>
        <p:spPr/>
        <p:txBody>
          <a:bodyPr/>
          <a:lstStyle/>
          <a:p>
            <a:r>
              <a:rPr kumimoji="0" lang="el-GR" sz="2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Οι πηγές του υπό βενετική κυριαρχία ελληνικού χώρου </a:t>
            </a:r>
            <a:endParaRPr lang="el-GR" dirty="0"/>
          </a:p>
        </p:txBody>
      </p:sp>
      <p:sp>
        <p:nvSpPr>
          <p:cNvPr id="3" name="Θέση περιεχομένου 2">
            <a:extLst>
              <a:ext uri="{FF2B5EF4-FFF2-40B4-BE49-F238E27FC236}">
                <a16:creationId xmlns:a16="http://schemas.microsoft.com/office/drawing/2014/main" id="{03B9B280-4456-484E-B97B-E43CEC7470BD}"/>
              </a:ext>
            </a:extLst>
          </p:cNvPr>
          <p:cNvSpPr>
            <a:spLocks noGrp="1"/>
          </p:cNvSpPr>
          <p:nvPr>
            <p:ph idx="1"/>
          </p:nvPr>
        </p:nvSpPr>
        <p:spPr/>
        <p:txBody>
          <a:bodyPr>
            <a:normAutofit/>
          </a:bodyPr>
          <a:lstStyle/>
          <a:p>
            <a:r>
              <a:rPr lang="el-GR" sz="2400" dirty="0">
                <a:solidFill>
                  <a:schemeClr val="tx1"/>
                </a:solidFill>
                <a:latin typeface="Times New Roman" panose="02020603050405020304" pitchFamily="18" charset="0"/>
                <a:cs typeface="Times New Roman" panose="02020603050405020304" pitchFamily="18" charset="0"/>
              </a:rPr>
              <a:t>Μελέτες με παραρτήματα εγγράφων</a:t>
            </a:r>
          </a:p>
          <a:p>
            <a:r>
              <a:rPr lang="el-GR" sz="2400" dirty="0">
                <a:solidFill>
                  <a:schemeClr val="tx1"/>
                </a:solidFill>
                <a:latin typeface="Times New Roman" panose="02020603050405020304" pitchFamily="18" charset="0"/>
                <a:cs typeface="Times New Roman" panose="02020603050405020304" pitchFamily="18" charset="0"/>
              </a:rPr>
              <a:t>Ενδεικτικά</a:t>
            </a:r>
          </a:p>
          <a:p>
            <a:r>
              <a:rPr lang="el-GR" sz="2400" dirty="0">
                <a:solidFill>
                  <a:schemeClr val="tx1"/>
                </a:solidFill>
                <a:latin typeface="Times New Roman" panose="02020603050405020304" pitchFamily="18" charset="0"/>
                <a:cs typeface="Times New Roman" panose="02020603050405020304" pitchFamily="18" charset="0"/>
              </a:rPr>
              <a:t>Αναστασία </a:t>
            </a:r>
            <a:r>
              <a:rPr lang="el-GR" sz="2400" dirty="0" err="1">
                <a:solidFill>
                  <a:schemeClr val="tx1"/>
                </a:solidFill>
                <a:latin typeface="Times New Roman" panose="02020603050405020304" pitchFamily="18" charset="0"/>
                <a:cs typeface="Times New Roman" panose="02020603050405020304" pitchFamily="18" charset="0"/>
              </a:rPr>
              <a:t>Παπαδία</a:t>
            </a:r>
            <a:r>
              <a:rPr lang="el-GR" sz="2400" dirty="0">
                <a:solidFill>
                  <a:schemeClr val="tx1"/>
                </a:solidFill>
                <a:latin typeface="Times New Roman" panose="02020603050405020304" pitchFamily="18" charset="0"/>
                <a:cs typeface="Times New Roman" panose="02020603050405020304" pitchFamily="18" charset="0"/>
              </a:rPr>
              <a:t> – Λάλα, «Οι Έλληνες και η βενετική πραγματικότητα: Ιδεολογική και κοινωνική συγκρότηση»,  Χρύσα Α. Μαλτέζου (επιστ. διεύθυνση), </a:t>
            </a:r>
            <a:r>
              <a:rPr lang="el-GR" sz="2400" i="1" dirty="0">
                <a:solidFill>
                  <a:schemeClr val="tx1"/>
                </a:solidFill>
                <a:latin typeface="Times New Roman" panose="02020603050405020304" pitchFamily="18" charset="0"/>
                <a:cs typeface="Times New Roman" panose="02020603050405020304" pitchFamily="18" charset="0"/>
              </a:rPr>
              <a:t>Όψεις της Ιστορίας του Βενετοκρατούμενου Ελληνισμού. Αρχειακά Τεκμήρια</a:t>
            </a:r>
            <a:r>
              <a:rPr lang="el-GR" sz="2400" dirty="0">
                <a:solidFill>
                  <a:schemeClr val="tx1"/>
                </a:solidFill>
                <a:latin typeface="Times New Roman" panose="02020603050405020304" pitchFamily="18" charset="0"/>
                <a:cs typeface="Times New Roman" panose="02020603050405020304" pitchFamily="18" charset="0"/>
              </a:rPr>
              <a:t>, Ίδρυμα Ελληνικού Πολιτισμού, Αθήνα 1993, σ. 173-276. </a:t>
            </a:r>
          </a:p>
          <a:p>
            <a:endParaRPr lang="el-GR" sz="2400" dirty="0">
              <a:solidFill>
                <a:schemeClr val="tx1"/>
              </a:solidFill>
              <a:latin typeface="Times New Roman" panose="02020603050405020304" pitchFamily="18" charset="0"/>
              <a:cs typeface="Times New Roman" panose="02020603050405020304" pitchFamily="18" charset="0"/>
            </a:endParaRPr>
          </a:p>
          <a:p>
            <a:r>
              <a:rPr lang="el-GR" sz="2400" dirty="0">
                <a:solidFill>
                  <a:schemeClr val="tx1"/>
                </a:solidFill>
                <a:latin typeface="Times New Roman" panose="02020603050405020304" pitchFamily="18" charset="0"/>
                <a:cs typeface="Times New Roman" panose="02020603050405020304" pitchFamily="18" charset="0"/>
              </a:rPr>
              <a:t>Χ. </a:t>
            </a:r>
            <a:r>
              <a:rPr lang="el-GR" sz="2400" dirty="0" err="1">
                <a:solidFill>
                  <a:schemeClr val="tx1"/>
                </a:solidFill>
                <a:latin typeface="Times New Roman" panose="02020603050405020304" pitchFamily="18" charset="0"/>
                <a:cs typeface="Times New Roman" panose="02020603050405020304" pitchFamily="18" charset="0"/>
              </a:rPr>
              <a:t>Γάσπαρης</a:t>
            </a:r>
            <a:r>
              <a:rPr lang="el-GR" sz="2400" dirty="0">
                <a:solidFill>
                  <a:schemeClr val="tx1"/>
                </a:solidFill>
                <a:latin typeface="Times New Roman" panose="02020603050405020304" pitchFamily="18" charset="0"/>
                <a:cs typeface="Times New Roman" panose="02020603050405020304" pitchFamily="18" charset="0"/>
              </a:rPr>
              <a:t>, </a:t>
            </a:r>
            <a:r>
              <a:rPr lang="el-GR" sz="2400" i="1" dirty="0">
                <a:solidFill>
                  <a:schemeClr val="tx1"/>
                </a:solidFill>
                <a:latin typeface="Times New Roman" panose="02020603050405020304" pitchFamily="18" charset="0"/>
                <a:cs typeface="Times New Roman" panose="02020603050405020304" pitchFamily="18" charset="0"/>
              </a:rPr>
              <a:t>Η γη και οι αγρότες στη μεσαιωνική Κρήτη, 13ος-14ος αι</a:t>
            </a:r>
            <a:r>
              <a:rPr lang="el-GR" sz="2400" dirty="0">
                <a:solidFill>
                  <a:schemeClr val="tx1"/>
                </a:solidFill>
                <a:latin typeface="Times New Roman" panose="02020603050405020304" pitchFamily="18" charset="0"/>
                <a:cs typeface="Times New Roman" panose="02020603050405020304" pitchFamily="18" charset="0"/>
              </a:rPr>
              <a:t>., Εθνικό Ίδρυμα Ερευνών, Ινστιτούτο Βυζαντινών Ερευνών, Αθήνα 1997. </a:t>
            </a:r>
          </a:p>
        </p:txBody>
      </p:sp>
    </p:spTree>
    <p:extLst>
      <p:ext uri="{BB962C8B-B14F-4D97-AF65-F5344CB8AC3E}">
        <p14:creationId xmlns:p14="http://schemas.microsoft.com/office/powerpoint/2010/main" val="2547136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14">
            <a:extLst>
              <a:ext uri="{FF2B5EF4-FFF2-40B4-BE49-F238E27FC236}">
                <a16:creationId xmlns:a16="http://schemas.microsoft.com/office/drawing/2014/main" id="{7B7ED92A-06B0-45D3-A428-92C5124C5C7D}"/>
              </a:ext>
            </a:extLst>
          </p:cNvPr>
          <p:cNvSpPr>
            <a:spLocks noGrp="1"/>
          </p:cNvSpPr>
          <p:nvPr>
            <p:ph type="title"/>
          </p:nvPr>
        </p:nvSpPr>
        <p:spPr/>
        <p:txBody>
          <a:bodyPr>
            <a:normAutofit/>
          </a:bodyPr>
          <a:lstStyle/>
          <a:p>
            <a:pPr algn="ctr"/>
            <a:r>
              <a:rPr lang="el-GR" sz="2800" dirty="0">
                <a:latin typeface="Times New Roman" panose="02020603050405020304" pitchFamily="18" charset="0"/>
                <a:cs typeface="Times New Roman" panose="02020603050405020304" pitchFamily="18" charset="0"/>
              </a:rPr>
              <a:t>Αρχειακή έρευνα </a:t>
            </a:r>
            <a:br>
              <a:rPr lang="it-IT" sz="2800" dirty="0">
                <a:latin typeface="Times New Roman" panose="02020603050405020304" pitchFamily="18" charset="0"/>
                <a:cs typeface="Times New Roman" panose="02020603050405020304" pitchFamily="18" charset="0"/>
              </a:rPr>
            </a:br>
            <a:r>
              <a:rPr lang="it-IT" sz="2800" dirty="0">
                <a:latin typeface="Times New Roman" panose="02020603050405020304" pitchFamily="18" charset="0"/>
                <a:cs typeface="Times New Roman" panose="02020603050405020304" pitchFamily="18" charset="0"/>
              </a:rPr>
              <a:t>Archivio di Stato di Venezia, </a:t>
            </a:r>
            <a:br>
              <a:rPr lang="it-IT" sz="2800" dirty="0">
                <a:latin typeface="Times New Roman" panose="02020603050405020304" pitchFamily="18" charset="0"/>
                <a:cs typeface="Times New Roman" panose="02020603050405020304" pitchFamily="18" charset="0"/>
              </a:rPr>
            </a:br>
            <a:r>
              <a:rPr lang="el-GR" sz="2800" dirty="0">
                <a:latin typeface="Times New Roman" panose="02020603050405020304" pitchFamily="18" charset="0"/>
                <a:cs typeface="Times New Roman" panose="02020603050405020304" pitchFamily="18" charset="0"/>
              </a:rPr>
              <a:t>Κρατικό Αρχείο Βενετίας </a:t>
            </a:r>
          </a:p>
        </p:txBody>
      </p:sp>
      <p:sp>
        <p:nvSpPr>
          <p:cNvPr id="3" name="Θέση περιεχομένου 2">
            <a:extLst>
              <a:ext uri="{FF2B5EF4-FFF2-40B4-BE49-F238E27FC236}">
                <a16:creationId xmlns:a16="http://schemas.microsoft.com/office/drawing/2014/main" id="{C8D420D4-A4E1-4BFC-A032-C11087BCEC3C}"/>
              </a:ext>
            </a:extLst>
          </p:cNvPr>
          <p:cNvSpPr>
            <a:spLocks noGrp="1"/>
          </p:cNvSpPr>
          <p:nvPr>
            <p:ph sz="half" idx="1"/>
          </p:nvPr>
        </p:nvSpPr>
        <p:spPr/>
        <p:txBody>
          <a:bodyPr>
            <a:normAutofit/>
          </a:bodyPr>
          <a:lstStyle/>
          <a:p>
            <a:endParaRPr lang="el-GR" dirty="0"/>
          </a:p>
          <a:p>
            <a:endParaRPr lang="el-GR" dirty="0"/>
          </a:p>
        </p:txBody>
      </p:sp>
      <p:pic>
        <p:nvPicPr>
          <p:cNvPr id="18" name="Θέση περιεχομένου 17">
            <a:extLst>
              <a:ext uri="{FF2B5EF4-FFF2-40B4-BE49-F238E27FC236}">
                <a16:creationId xmlns:a16="http://schemas.microsoft.com/office/drawing/2014/main" id="{BD69C6CB-CEC4-4420-967C-7C9A72CB74DD}"/>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788888" y="2455409"/>
            <a:ext cx="7524000" cy="3223671"/>
          </a:xfrm>
        </p:spPr>
      </p:pic>
    </p:spTree>
    <p:extLst>
      <p:ext uri="{BB962C8B-B14F-4D97-AF65-F5344CB8AC3E}">
        <p14:creationId xmlns:p14="http://schemas.microsoft.com/office/powerpoint/2010/main" val="68845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016460-1F38-4544-AFC3-70AFC7F9333A}"/>
              </a:ext>
            </a:extLst>
          </p:cNvPr>
          <p:cNvSpPr>
            <a:spLocks noGrp="1"/>
          </p:cNvSpPr>
          <p:nvPr>
            <p:ph type="title"/>
          </p:nvPr>
        </p:nvSpPr>
        <p:spPr>
          <a:xfrm>
            <a:off x="1097280" y="286603"/>
            <a:ext cx="10058400" cy="702303"/>
          </a:xfrm>
        </p:spPr>
        <p:txBody>
          <a:bodyPr>
            <a:normAutofit/>
          </a:bodyPr>
          <a:lstStyle/>
          <a:p>
            <a:pPr algn="ctr"/>
            <a:r>
              <a:rPr lang="el-GR" sz="2800" dirty="0">
                <a:solidFill>
                  <a:schemeClr val="tx1"/>
                </a:solidFill>
                <a:latin typeface="Times New Roman" panose="02020603050405020304" pitchFamily="18" charset="0"/>
                <a:cs typeface="Times New Roman" panose="02020603050405020304" pitchFamily="18" charset="0"/>
              </a:rPr>
              <a:t>Κρατικό Αρχείο Βενετίας </a:t>
            </a:r>
          </a:p>
        </p:txBody>
      </p:sp>
      <p:sp>
        <p:nvSpPr>
          <p:cNvPr id="3" name="Θέση περιεχομένου 2">
            <a:extLst>
              <a:ext uri="{FF2B5EF4-FFF2-40B4-BE49-F238E27FC236}">
                <a16:creationId xmlns:a16="http://schemas.microsoft.com/office/drawing/2014/main" id="{3026F195-68D3-464A-931C-3FF126E4DD56}"/>
              </a:ext>
            </a:extLst>
          </p:cNvPr>
          <p:cNvSpPr>
            <a:spLocks noGrp="1"/>
          </p:cNvSpPr>
          <p:nvPr>
            <p:ph idx="1"/>
          </p:nvPr>
        </p:nvSpPr>
        <p:spPr/>
        <p:txBody>
          <a:bodyPr>
            <a:normAutofit/>
          </a:bodyPr>
          <a:lstStyle/>
          <a:p>
            <a:r>
              <a:rPr lang="el-GR" sz="2400" dirty="0">
                <a:solidFill>
                  <a:schemeClr val="tx1"/>
                </a:solidFill>
                <a:latin typeface="Times New Roman" panose="02020603050405020304" pitchFamily="18" charset="0"/>
                <a:cs typeface="Times New Roman" panose="02020603050405020304" pitchFamily="18" charset="0"/>
              </a:rPr>
              <a:t>Αποφάσεις των επιμέρους πολιτειακών οργάνων της μητρόπολης.</a:t>
            </a:r>
          </a:p>
          <a:p>
            <a:r>
              <a:rPr lang="el-GR" sz="2400" dirty="0">
                <a:solidFill>
                  <a:schemeClr val="tx1"/>
                </a:solidFill>
                <a:latin typeface="Times New Roman" panose="02020603050405020304" pitchFamily="18" charset="0"/>
                <a:cs typeface="Times New Roman" panose="02020603050405020304" pitchFamily="18" charset="0"/>
              </a:rPr>
              <a:t>Επιστολές της μητρόπολης προς τους τοπικούς διοικητές. </a:t>
            </a:r>
          </a:p>
          <a:p>
            <a:r>
              <a:rPr lang="el-GR" sz="2400" dirty="0">
                <a:solidFill>
                  <a:schemeClr val="tx1"/>
                </a:solidFill>
                <a:latin typeface="Times New Roman" panose="02020603050405020304" pitchFamily="18" charset="0"/>
                <a:cs typeface="Times New Roman" panose="02020603050405020304" pitchFamily="18" charset="0"/>
              </a:rPr>
              <a:t>Επιστολές των τοπικών διοικητών προς τη μητρόπολη. </a:t>
            </a:r>
          </a:p>
          <a:p>
            <a:r>
              <a:rPr lang="el-GR" sz="2400" dirty="0">
                <a:solidFill>
                  <a:schemeClr val="tx1"/>
                </a:solidFill>
                <a:latin typeface="Times New Roman" panose="02020603050405020304" pitchFamily="18" charset="0"/>
                <a:cs typeface="Times New Roman" panose="02020603050405020304" pitchFamily="18" charset="0"/>
              </a:rPr>
              <a:t>Πρεσβείες υπηκόων.</a:t>
            </a:r>
          </a:p>
          <a:p>
            <a:r>
              <a:rPr lang="el-GR" sz="2400" dirty="0" err="1">
                <a:solidFill>
                  <a:schemeClr val="tx1"/>
                </a:solidFill>
                <a:latin typeface="Times New Roman" panose="02020603050405020304" pitchFamily="18" charset="0"/>
                <a:cs typeface="Times New Roman" panose="02020603050405020304" pitchFamily="18" charset="0"/>
              </a:rPr>
              <a:t>Νοταριακά</a:t>
            </a:r>
            <a:r>
              <a:rPr lang="el-GR" sz="2400" dirty="0">
                <a:solidFill>
                  <a:schemeClr val="tx1"/>
                </a:solidFill>
                <a:latin typeface="Times New Roman" panose="02020603050405020304" pitchFamily="18" charset="0"/>
                <a:cs typeface="Times New Roman" panose="02020603050405020304" pitchFamily="18" charset="0"/>
              </a:rPr>
              <a:t> έγγραφα.</a:t>
            </a:r>
          </a:p>
          <a:p>
            <a:r>
              <a:rPr lang="el-GR" sz="2400" dirty="0">
                <a:solidFill>
                  <a:schemeClr val="tx1"/>
                </a:solidFill>
                <a:latin typeface="Times New Roman" panose="02020603050405020304" pitchFamily="18" charset="0"/>
                <a:cs typeface="Times New Roman" panose="02020603050405020304" pitchFamily="18" charset="0"/>
              </a:rPr>
              <a:t>Σε πολλές περιπτώσεις, τα έγγραφα αρχειοθετούνται, πέραν της χρονολογίας τους, βάσει περιοχής. Σειρές, που αφορούν συγκεκριμένες περιοχές του ελληνικού χώρου βλ. Κρήτη, Κέρκυρα, Ζάκυνθος κτλ. </a:t>
            </a:r>
          </a:p>
        </p:txBody>
      </p:sp>
    </p:spTree>
    <p:extLst>
      <p:ext uri="{BB962C8B-B14F-4D97-AF65-F5344CB8AC3E}">
        <p14:creationId xmlns:p14="http://schemas.microsoft.com/office/powerpoint/2010/main" val="3399232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A6EA2BAE-D9AE-4A70-B45D-1FEB6293F931}"/>
              </a:ext>
            </a:extLst>
          </p:cNvPr>
          <p:cNvSpPr>
            <a:spLocks noGrp="1"/>
          </p:cNvSpPr>
          <p:nvPr>
            <p:ph type="title"/>
          </p:nvPr>
        </p:nvSpPr>
        <p:spPr>
          <a:xfrm>
            <a:off x="1097280" y="286604"/>
            <a:ext cx="10058400" cy="538150"/>
          </a:xfrm>
        </p:spPr>
        <p:txBody>
          <a:bodyPr>
            <a:normAutofit/>
          </a:bodyPr>
          <a:lstStyle/>
          <a:p>
            <a:r>
              <a:rPr lang="el-GR" sz="2400" dirty="0">
                <a:latin typeface="Times New Roman" panose="02020603050405020304" pitchFamily="18" charset="0"/>
                <a:cs typeface="Times New Roman" panose="02020603050405020304" pitchFamily="18" charset="0"/>
              </a:rPr>
              <a:t>Η βενετική κυριαρχία στον ελληνικό χώρο (13ος -18ος </a:t>
            </a:r>
            <a:r>
              <a:rPr lang="el-GR" sz="2400" dirty="0" err="1">
                <a:latin typeface="Times New Roman" panose="02020603050405020304" pitchFamily="18" charset="0"/>
                <a:cs typeface="Times New Roman" panose="02020603050405020304" pitchFamily="18" charset="0"/>
              </a:rPr>
              <a:t>αιων</a:t>
            </a:r>
            <a:r>
              <a:rPr lang="el-GR" sz="2400" dirty="0">
                <a:latin typeface="Times New Roman" panose="02020603050405020304" pitchFamily="18" charset="0"/>
                <a:cs typeface="Times New Roman" panose="02020603050405020304" pitchFamily="18" charset="0"/>
              </a:rPr>
              <a:t>.) </a:t>
            </a:r>
            <a:r>
              <a:rPr lang="el-GR" sz="2400" baseline="30000" dirty="0">
                <a:latin typeface="Times New Roman" panose="02020603050405020304" pitchFamily="18" charset="0"/>
                <a:cs typeface="Times New Roman" panose="02020603050405020304" pitchFamily="18" charset="0"/>
              </a:rPr>
              <a:t>  </a:t>
            </a:r>
            <a:endParaRPr lang="el-GR" sz="2400" dirty="0">
              <a:latin typeface="Times New Roman" panose="02020603050405020304" pitchFamily="18" charset="0"/>
              <a:cs typeface="Times New Roman" panose="02020603050405020304" pitchFamily="18" charset="0"/>
            </a:endParaRPr>
          </a:p>
        </p:txBody>
      </p:sp>
      <p:sp>
        <p:nvSpPr>
          <p:cNvPr id="5" name="Θέση περιεχομένου 4">
            <a:extLst>
              <a:ext uri="{FF2B5EF4-FFF2-40B4-BE49-F238E27FC236}">
                <a16:creationId xmlns:a16="http://schemas.microsoft.com/office/drawing/2014/main" id="{97BCB3F7-73E1-4754-B2CC-01579DAFFE26}"/>
              </a:ext>
            </a:extLst>
          </p:cNvPr>
          <p:cNvSpPr>
            <a:spLocks noGrp="1"/>
          </p:cNvSpPr>
          <p:nvPr>
            <p:ph idx="4294967295"/>
          </p:nvPr>
        </p:nvSpPr>
        <p:spPr>
          <a:xfrm>
            <a:off x="89647" y="1730188"/>
            <a:ext cx="12102353" cy="4138800"/>
          </a:xfrm>
        </p:spPr>
        <p:txBody>
          <a:bodyPr>
            <a:normAutofit/>
          </a:bodyPr>
          <a:lstStyle/>
          <a:p>
            <a:r>
              <a:rPr lang="el-GR" sz="2400" dirty="0">
                <a:solidFill>
                  <a:schemeClr val="tx1"/>
                </a:solidFill>
                <a:latin typeface="Times New Roman" panose="02020603050405020304" pitchFamily="18" charset="0"/>
                <a:cs typeface="Times New Roman" panose="02020603050405020304" pitchFamily="18" charset="0"/>
              </a:rPr>
              <a:t>1201-1204: Δ΄ Σταυροφορία. Συμμετοχή Βενετίας για τη εξασφάλιση παράκτιων και παραθαλάσσιων περιοχών, που επέτρεπαν τον έλεγχο των εμπορικών οδών και τη συγκρότηση εμπορικών βάσεων στην ανατολική Μεσόγειο εκτός του υφιστάμενου πλαισίου των εκχωρημένων βυζαντινών προνομίων.</a:t>
            </a:r>
            <a:br>
              <a:rPr lang="el-GR" sz="2400" dirty="0">
                <a:solidFill>
                  <a:schemeClr val="tx1"/>
                </a:solidFill>
                <a:latin typeface="Times New Roman" panose="02020603050405020304" pitchFamily="18" charset="0"/>
                <a:cs typeface="Times New Roman" panose="02020603050405020304" pitchFamily="18" charset="0"/>
              </a:rPr>
            </a:br>
            <a:br>
              <a:rPr lang="el-GR" sz="2400" dirty="0">
                <a:solidFill>
                  <a:schemeClr val="tx1"/>
                </a:solidFill>
                <a:latin typeface="Times New Roman" panose="02020603050405020304" pitchFamily="18" charset="0"/>
                <a:cs typeface="Times New Roman" panose="02020603050405020304" pitchFamily="18" charset="0"/>
              </a:rPr>
            </a:br>
            <a:r>
              <a:rPr lang="el-GR" sz="2400" dirty="0">
                <a:solidFill>
                  <a:schemeClr val="tx1"/>
                </a:solidFill>
                <a:latin typeface="Times New Roman" panose="02020603050405020304" pitchFamily="18" charset="0"/>
                <a:cs typeface="Times New Roman" panose="02020603050405020304" pitchFamily="18" charset="0"/>
              </a:rPr>
              <a:t>Απρίλιος 1204: σταυροφορική κατάκτηση Κωνσταντινούπολης. Βάσει του πρωτόκολλου συμφωνίας </a:t>
            </a:r>
            <a:r>
              <a:rPr lang="el-GR" sz="2400" dirty="0" err="1">
                <a:solidFill>
                  <a:schemeClr val="tx1"/>
                </a:solidFill>
                <a:latin typeface="Times New Roman" panose="02020603050405020304" pitchFamily="18" charset="0"/>
                <a:cs typeface="Times New Roman" panose="02020603050405020304" pitchFamily="18" charset="0"/>
              </a:rPr>
              <a:t>Partitio</a:t>
            </a:r>
            <a:r>
              <a:rPr lang="el-GR" sz="2400" dirty="0">
                <a:solidFill>
                  <a:schemeClr val="tx1"/>
                </a:solidFill>
                <a:latin typeface="Times New Roman" panose="02020603050405020304" pitchFamily="18" charset="0"/>
                <a:cs typeface="Times New Roman" panose="02020603050405020304" pitchFamily="18" charset="0"/>
              </a:rPr>
              <a:t> </a:t>
            </a:r>
            <a:r>
              <a:rPr lang="el-GR" sz="2400" dirty="0" err="1">
                <a:solidFill>
                  <a:schemeClr val="tx1"/>
                </a:solidFill>
                <a:latin typeface="Times New Roman" panose="02020603050405020304" pitchFamily="18" charset="0"/>
                <a:cs typeface="Times New Roman" panose="02020603050405020304" pitchFamily="18" charset="0"/>
              </a:rPr>
              <a:t>terrarum</a:t>
            </a:r>
            <a:r>
              <a:rPr lang="el-GR" sz="2400" dirty="0">
                <a:solidFill>
                  <a:schemeClr val="tx1"/>
                </a:solidFill>
                <a:latin typeface="Times New Roman" panose="02020603050405020304" pitchFamily="18" charset="0"/>
                <a:cs typeface="Times New Roman" panose="02020603050405020304" pitchFamily="18" charset="0"/>
              </a:rPr>
              <a:t> </a:t>
            </a:r>
            <a:r>
              <a:rPr lang="el-GR" sz="2400" dirty="0" err="1">
                <a:solidFill>
                  <a:schemeClr val="tx1"/>
                </a:solidFill>
                <a:latin typeface="Times New Roman" panose="02020603050405020304" pitchFamily="18" charset="0"/>
                <a:cs typeface="Times New Roman" panose="02020603050405020304" pitchFamily="18" charset="0"/>
              </a:rPr>
              <a:t>imperii</a:t>
            </a:r>
            <a:r>
              <a:rPr lang="el-GR" sz="2400" dirty="0">
                <a:solidFill>
                  <a:schemeClr val="tx1"/>
                </a:solidFill>
                <a:latin typeface="Times New Roman" panose="02020603050405020304" pitchFamily="18" charset="0"/>
                <a:cs typeface="Times New Roman" panose="02020603050405020304" pitchFamily="18" charset="0"/>
              </a:rPr>
              <a:t> </a:t>
            </a:r>
            <a:r>
              <a:rPr lang="el-GR" sz="2400" dirty="0" err="1">
                <a:solidFill>
                  <a:schemeClr val="tx1"/>
                </a:solidFill>
                <a:latin typeface="Times New Roman" panose="02020603050405020304" pitchFamily="18" charset="0"/>
                <a:cs typeface="Times New Roman" panose="02020603050405020304" pitchFamily="18" charset="0"/>
              </a:rPr>
              <a:t>Romanie</a:t>
            </a:r>
            <a:r>
              <a:rPr lang="el-GR" sz="2400" dirty="0">
                <a:solidFill>
                  <a:schemeClr val="tx1"/>
                </a:solidFill>
                <a:latin typeface="Times New Roman" panose="02020603050405020304" pitchFamily="18" charset="0"/>
                <a:cs typeface="Times New Roman" panose="02020603050405020304" pitchFamily="18" charset="0"/>
              </a:rPr>
              <a:t>, η Βενετία λαμβάνει εδάφη στη Θράκη, δυτικά της Πίνδου, και την Πελοπόννησο, τη Ζάκυνθο, την Κεφαλονιά, την Κέρκυρα, τη Λευκάδα, την Άνδρο, την Αίγινα, τη Σαλαμίνα και την </a:t>
            </a:r>
            <a:r>
              <a:rPr lang="el-GR" sz="2400" dirty="0" err="1">
                <a:solidFill>
                  <a:schemeClr val="tx1"/>
                </a:solidFill>
                <a:latin typeface="Times New Roman" panose="02020603050405020304" pitchFamily="18" charset="0"/>
                <a:cs typeface="Times New Roman" panose="02020603050405020304" pitchFamily="18" charset="0"/>
              </a:rPr>
              <a:t>Έυβοια</a:t>
            </a:r>
            <a:r>
              <a:rPr lang="el-GR" sz="2400" dirty="0">
                <a:solidFill>
                  <a:schemeClr val="tx1"/>
                </a:solidFill>
                <a:latin typeface="Times New Roman" panose="02020603050405020304" pitchFamily="18" charset="0"/>
                <a:cs typeface="Times New Roman" panose="02020603050405020304" pitchFamily="18" charset="0"/>
              </a:rPr>
              <a:t> (Κάρυστος και </a:t>
            </a:r>
            <a:r>
              <a:rPr lang="el-GR" sz="2400" dirty="0" err="1">
                <a:solidFill>
                  <a:schemeClr val="tx1"/>
                </a:solidFill>
                <a:latin typeface="Times New Roman" panose="02020603050405020304" pitchFamily="18" charset="0"/>
                <a:cs typeface="Times New Roman" panose="02020603050405020304" pitchFamily="18" charset="0"/>
              </a:rPr>
              <a:t>Ωρεός</a:t>
            </a:r>
            <a:r>
              <a:rPr lang="el-GR" sz="2400" dirty="0">
                <a:solidFill>
                  <a:schemeClr val="tx1"/>
                </a:solidFill>
                <a:latin typeface="Times New Roman" panose="02020603050405020304" pitchFamily="18" charset="0"/>
                <a:cs typeface="Times New Roman" panose="02020603050405020304" pitchFamily="18" charset="0"/>
              </a:rPr>
              <a:t>), καθώς και περιοχές, που επρόκειτο να κατακτηθούν μελλοντικά.</a:t>
            </a:r>
            <a:br>
              <a:rPr lang="el-GR" sz="2400" dirty="0">
                <a:solidFill>
                  <a:schemeClr val="tx1"/>
                </a:solidFill>
                <a:latin typeface="Times New Roman" panose="02020603050405020304" pitchFamily="18" charset="0"/>
                <a:cs typeface="Times New Roman" panose="02020603050405020304" pitchFamily="18" charset="0"/>
              </a:rPr>
            </a:br>
            <a:endParaRPr lang="el-GR" sz="2400" dirty="0">
              <a:solidFill>
                <a:schemeClr val="tx1"/>
              </a:solidFill>
              <a:latin typeface="Times New Roman" panose="02020603050405020304" pitchFamily="18" charset="0"/>
              <a:cs typeface="Times New Roman" panose="02020603050405020304" pitchFamily="18" charset="0"/>
            </a:endParaRPr>
          </a:p>
          <a:p>
            <a:pPr algn="just"/>
            <a:endParaRPr lang="el-GR" dirty="0"/>
          </a:p>
        </p:txBody>
      </p:sp>
    </p:spTree>
    <p:extLst>
      <p:ext uri="{BB962C8B-B14F-4D97-AF65-F5344CB8AC3E}">
        <p14:creationId xmlns:p14="http://schemas.microsoft.com/office/powerpoint/2010/main" val="2665382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334ABB-2AD9-47CB-A1EF-8D83F7CF01F7}"/>
              </a:ext>
            </a:extLst>
          </p:cNvPr>
          <p:cNvSpPr>
            <a:spLocks noGrp="1"/>
          </p:cNvSpPr>
          <p:nvPr>
            <p:ph type="title"/>
          </p:nvPr>
        </p:nvSpPr>
        <p:spPr>
          <a:xfrm>
            <a:off x="1097280" y="286604"/>
            <a:ext cx="10058400" cy="636762"/>
          </a:xfrm>
        </p:spPr>
        <p:txBody>
          <a:bodyPr>
            <a:normAutofit/>
          </a:bodyPr>
          <a:lstStyle/>
          <a:p>
            <a:pPr algn="ctr"/>
            <a:r>
              <a:rPr lang="el-GR" sz="2800" dirty="0">
                <a:latin typeface="Times New Roman" panose="02020603050405020304" pitchFamily="18" charset="0"/>
                <a:cs typeface="Times New Roman" panose="02020603050405020304" pitchFamily="18" charset="0"/>
              </a:rPr>
              <a:t>Κρατικό Αρχείο Βενετίας </a:t>
            </a:r>
          </a:p>
        </p:txBody>
      </p:sp>
      <p:pic>
        <p:nvPicPr>
          <p:cNvPr id="1026" name="Picture 2" descr="La storia di Venezia custodita nell'Archivio di Stato: la mostra -  TeleVenezia">
            <a:extLst>
              <a:ext uri="{FF2B5EF4-FFF2-40B4-BE49-F238E27FC236}">
                <a16:creationId xmlns:a16="http://schemas.microsoft.com/office/drawing/2014/main" id="{DFE3DE0A-6F7D-448D-BE20-ADFF7587AA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30517" y="1846263"/>
            <a:ext cx="5991292"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721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60F601-5E62-4D98-9C55-13B8AC3B803E}"/>
              </a:ext>
            </a:extLst>
          </p:cNvPr>
          <p:cNvSpPr>
            <a:spLocks noGrp="1"/>
          </p:cNvSpPr>
          <p:nvPr>
            <p:ph type="title"/>
          </p:nvPr>
        </p:nvSpPr>
        <p:spPr>
          <a:xfrm>
            <a:off x="1097280" y="286603"/>
            <a:ext cx="10058400" cy="702303"/>
          </a:xfrm>
        </p:spPr>
        <p:txBody>
          <a:bodyPr/>
          <a:lstStyle/>
          <a:p>
            <a:pPr algn="ctr"/>
            <a:r>
              <a:rPr kumimoji="0" lang="el-GR" sz="2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Κρατικό Αρχείο Βενετίας</a:t>
            </a:r>
            <a:endParaRPr lang="el-GR" dirty="0"/>
          </a:p>
        </p:txBody>
      </p:sp>
      <p:pic>
        <p:nvPicPr>
          <p:cNvPr id="8" name="Θέση περιεχομένου 7">
            <a:extLst>
              <a:ext uri="{FF2B5EF4-FFF2-40B4-BE49-F238E27FC236}">
                <a16:creationId xmlns:a16="http://schemas.microsoft.com/office/drawing/2014/main" id="{A20DF87E-2F7A-4D3A-874D-45FDD960949B}"/>
              </a:ext>
            </a:extLst>
          </p:cNvPr>
          <p:cNvPicPr>
            <a:picLocks noGrp="1" noChangeAspect="1"/>
          </p:cNvPicPr>
          <p:nvPr>
            <p:ph idx="1"/>
          </p:nvPr>
        </p:nvPicPr>
        <p:blipFill>
          <a:blip r:embed="rId2"/>
          <a:stretch>
            <a:fillRect/>
          </a:stretch>
        </p:blipFill>
        <p:spPr>
          <a:xfrm>
            <a:off x="3113142" y="1846263"/>
            <a:ext cx="6026042" cy="4022725"/>
          </a:xfrm>
          <a:prstGeom prst="rect">
            <a:avLst/>
          </a:prstGeom>
        </p:spPr>
      </p:pic>
    </p:spTree>
    <p:extLst>
      <p:ext uri="{BB962C8B-B14F-4D97-AF65-F5344CB8AC3E}">
        <p14:creationId xmlns:p14="http://schemas.microsoft.com/office/powerpoint/2010/main" val="2006992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88417EF8-5358-4682-91E3-9C619F78A30A}"/>
              </a:ext>
            </a:extLst>
          </p:cNvPr>
          <p:cNvSpPr>
            <a:spLocks noGrp="1"/>
          </p:cNvSpPr>
          <p:nvPr>
            <p:ph type="title"/>
          </p:nvPr>
        </p:nvSpPr>
        <p:spPr>
          <a:xfrm>
            <a:off x="1097280" y="286604"/>
            <a:ext cx="10058400" cy="842950"/>
          </a:xfrm>
        </p:spPr>
        <p:txBody>
          <a:bodyPr>
            <a:normAutofit/>
          </a:bodyPr>
          <a:lstStyle/>
          <a:p>
            <a:pPr algn="ctr"/>
            <a:r>
              <a:rPr lang="el-GR" sz="2800" dirty="0">
                <a:latin typeface="Times New Roman" panose="02020603050405020304" pitchFamily="18" charset="0"/>
                <a:cs typeface="Times New Roman" panose="02020603050405020304" pitchFamily="18" charset="0"/>
              </a:rPr>
              <a:t>Αρχείο Ελληνικού Ινστιτούτου Βυζαντινών και Μεταβυζαντινών Σπουδών Βενετίας </a:t>
            </a:r>
          </a:p>
        </p:txBody>
      </p:sp>
      <p:pic>
        <p:nvPicPr>
          <p:cNvPr id="7" name="Θέση περιεχομένου 6">
            <a:extLst>
              <a:ext uri="{FF2B5EF4-FFF2-40B4-BE49-F238E27FC236}">
                <a16:creationId xmlns:a16="http://schemas.microsoft.com/office/drawing/2014/main" id="{017518D3-83D0-430F-8F82-1FFCE3C8D5D8}"/>
              </a:ext>
            </a:extLst>
          </p:cNvPr>
          <p:cNvPicPr>
            <a:picLocks noGrp="1" noChangeAspect="1"/>
          </p:cNvPicPr>
          <p:nvPr>
            <p:ph sz="half" idx="2"/>
          </p:nvPr>
        </p:nvPicPr>
        <p:blipFill>
          <a:blip r:embed="rId2"/>
          <a:stretch>
            <a:fillRect/>
          </a:stretch>
        </p:blipFill>
        <p:spPr>
          <a:xfrm>
            <a:off x="3627437" y="2099183"/>
            <a:ext cx="4937125" cy="3283380"/>
          </a:xfrm>
          <a:prstGeom prst="rect">
            <a:avLst/>
          </a:prstGeom>
        </p:spPr>
      </p:pic>
    </p:spTree>
    <p:extLst>
      <p:ext uri="{BB962C8B-B14F-4D97-AF65-F5344CB8AC3E}">
        <p14:creationId xmlns:p14="http://schemas.microsoft.com/office/powerpoint/2010/main" val="1730431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5B54A1-3CAE-4113-A1E5-E6A37E3E560C}"/>
              </a:ext>
            </a:extLst>
          </p:cNvPr>
          <p:cNvSpPr>
            <a:spLocks noGrp="1"/>
          </p:cNvSpPr>
          <p:nvPr>
            <p:ph type="title"/>
          </p:nvPr>
        </p:nvSpPr>
        <p:spPr>
          <a:xfrm>
            <a:off x="1097280" y="286603"/>
            <a:ext cx="10058400" cy="860879"/>
          </a:xfrm>
        </p:spPr>
        <p:txBody>
          <a:bodyPr/>
          <a:lstStyle/>
          <a:p>
            <a:pPr algn="ctr"/>
            <a:r>
              <a:rPr kumimoji="0" lang="el-GR" sz="2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Αρχείο Ελληνικού Ινστιτούτου Βυζαντινών και Μεταβυζαντινών Σπουδών Βενετίας </a:t>
            </a:r>
            <a:endParaRPr lang="el-GR" dirty="0"/>
          </a:p>
        </p:txBody>
      </p:sp>
      <p:pic>
        <p:nvPicPr>
          <p:cNvPr id="5" name="Θέση περιεχομένου 4">
            <a:extLst>
              <a:ext uri="{FF2B5EF4-FFF2-40B4-BE49-F238E27FC236}">
                <a16:creationId xmlns:a16="http://schemas.microsoft.com/office/drawing/2014/main" id="{A8574B66-7906-4074-B7B0-22A642364803}"/>
              </a:ext>
            </a:extLst>
          </p:cNvPr>
          <p:cNvPicPr>
            <a:picLocks noGrp="1" noChangeAspect="1"/>
          </p:cNvPicPr>
          <p:nvPr>
            <p:ph idx="1"/>
          </p:nvPr>
        </p:nvPicPr>
        <p:blipFill>
          <a:blip r:embed="rId2"/>
          <a:stretch>
            <a:fillRect/>
          </a:stretch>
        </p:blipFill>
        <p:spPr>
          <a:xfrm>
            <a:off x="3367088" y="1730375"/>
            <a:ext cx="5518150" cy="4138613"/>
          </a:xfrm>
        </p:spPr>
      </p:pic>
    </p:spTree>
    <p:extLst>
      <p:ext uri="{BB962C8B-B14F-4D97-AF65-F5344CB8AC3E}">
        <p14:creationId xmlns:p14="http://schemas.microsoft.com/office/powerpoint/2010/main" val="1557462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CD4260-FD1F-4799-B361-7C7B059B0725}"/>
              </a:ext>
            </a:extLst>
          </p:cNvPr>
          <p:cNvSpPr>
            <a:spLocks noGrp="1"/>
          </p:cNvSpPr>
          <p:nvPr>
            <p:ph type="title"/>
          </p:nvPr>
        </p:nvSpPr>
        <p:spPr/>
        <p:txBody>
          <a:bodyPr>
            <a:normAutofit/>
          </a:bodyPr>
          <a:lstStyle/>
          <a:p>
            <a:pPr algn="ctr"/>
            <a:r>
              <a:rPr kumimoji="0" lang="el-GR" sz="2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Αρχείο Ελληνικού Ινστιτούτου Βυζαντινών και Μεταβυζαντινών Σπουδών Βενετίας </a:t>
            </a:r>
            <a:endParaRPr lang="el-GR" dirty="0"/>
          </a:p>
        </p:txBody>
      </p:sp>
      <p:sp>
        <p:nvSpPr>
          <p:cNvPr id="3" name="Θέση περιεχομένου 2">
            <a:extLst>
              <a:ext uri="{FF2B5EF4-FFF2-40B4-BE49-F238E27FC236}">
                <a16:creationId xmlns:a16="http://schemas.microsoft.com/office/drawing/2014/main" id="{29518280-6B38-49A7-BAA5-7C04E94C0789}"/>
              </a:ext>
            </a:extLst>
          </p:cNvPr>
          <p:cNvSpPr>
            <a:spLocks noGrp="1"/>
          </p:cNvSpPr>
          <p:nvPr>
            <p:ph idx="1"/>
          </p:nvPr>
        </p:nvSpPr>
        <p:spPr/>
        <p:txBody>
          <a:bodyPr>
            <a:normAutofit lnSpcReduction="10000"/>
          </a:bodyPr>
          <a:lstStyle/>
          <a:p>
            <a:r>
              <a:rPr lang="el-GR" sz="2400" dirty="0">
                <a:solidFill>
                  <a:schemeClr val="tx1"/>
                </a:solidFill>
                <a:latin typeface="Times New Roman" panose="02020603050405020304" pitchFamily="18" charset="0"/>
                <a:cs typeface="Times New Roman" panose="02020603050405020304" pitchFamily="18" charset="0"/>
              </a:rPr>
              <a:t>Έγγραφα σχετικά με την: </a:t>
            </a:r>
          </a:p>
          <a:p>
            <a:pPr marL="0" indent="0">
              <a:buNone/>
            </a:pPr>
            <a:r>
              <a:rPr lang="el-GR" sz="2400" dirty="0">
                <a:solidFill>
                  <a:schemeClr val="tx1"/>
                </a:solidFill>
                <a:latin typeface="Times New Roman" panose="02020603050405020304" pitchFamily="18" charset="0"/>
                <a:cs typeface="Times New Roman" panose="02020603050405020304" pitchFamily="18" charset="0"/>
              </a:rPr>
              <a:t>Ίδρυση και την οργάνωση της ελληνικής αδελφότητας και κοινότητας Βενετίας.</a:t>
            </a:r>
          </a:p>
          <a:p>
            <a:pPr marL="0" indent="0">
              <a:buNone/>
            </a:pPr>
            <a:r>
              <a:rPr lang="el-GR" sz="2400" dirty="0">
                <a:solidFill>
                  <a:schemeClr val="tx1"/>
                </a:solidFill>
                <a:latin typeface="Times New Roman" panose="02020603050405020304" pitchFamily="18" charset="0"/>
                <a:cs typeface="Times New Roman" panose="02020603050405020304" pitchFamily="18" charset="0"/>
              </a:rPr>
              <a:t>Την οργάνωση και διοίκηση του ναού του Αγίου Γεωργίου των Ελλήνων στη Βενετία.  </a:t>
            </a:r>
          </a:p>
          <a:p>
            <a:pPr marL="0" indent="0">
              <a:buNone/>
            </a:pPr>
            <a:r>
              <a:rPr lang="el-GR" sz="2400" dirty="0">
                <a:solidFill>
                  <a:schemeClr val="tx1"/>
                </a:solidFill>
                <a:latin typeface="Times New Roman" panose="02020603050405020304" pitchFamily="18" charset="0"/>
                <a:cs typeface="Times New Roman" panose="02020603050405020304" pitchFamily="18" charset="0"/>
              </a:rPr>
              <a:t>Διαθήκες, δωρεές και κληροδοτήματα των μελών της ελληνικής κοινότητας σε αυτή.</a:t>
            </a:r>
          </a:p>
          <a:p>
            <a:pPr marL="0" indent="0">
              <a:buNone/>
            </a:pPr>
            <a:r>
              <a:rPr lang="el-GR" sz="2400" dirty="0">
                <a:solidFill>
                  <a:schemeClr val="tx1"/>
                </a:solidFill>
                <a:latin typeface="Times New Roman" panose="02020603050405020304" pitchFamily="18" charset="0"/>
                <a:cs typeface="Times New Roman" panose="02020603050405020304" pitchFamily="18" charset="0"/>
              </a:rPr>
              <a:t>Το εκπαιδευτικό και φιλανθρωπικό έργο της κοινότητας.</a:t>
            </a:r>
          </a:p>
          <a:p>
            <a:pPr marL="0" indent="0">
              <a:buNone/>
            </a:pPr>
            <a:r>
              <a:rPr lang="el-GR" sz="2400" dirty="0">
                <a:solidFill>
                  <a:schemeClr val="tx1"/>
                </a:solidFill>
                <a:latin typeface="Times New Roman" panose="02020603050405020304" pitchFamily="18" charset="0"/>
                <a:cs typeface="Times New Roman" panose="02020603050405020304" pitchFamily="18" charset="0"/>
              </a:rPr>
              <a:t>Τους καταλόγους μελών της κοινότητας και τις εισφορές τους. </a:t>
            </a:r>
          </a:p>
          <a:p>
            <a:pPr marL="0" indent="0">
              <a:buNone/>
            </a:pPr>
            <a:r>
              <a:rPr lang="el-GR" sz="2400" dirty="0">
                <a:solidFill>
                  <a:schemeClr val="tx1"/>
                </a:solidFill>
                <a:latin typeface="Times New Roman" panose="02020603050405020304" pitchFamily="18" charset="0"/>
                <a:cs typeface="Times New Roman" panose="02020603050405020304" pitchFamily="18" charset="0"/>
              </a:rPr>
              <a:t>Τα ληξιαρχικά βιβλία της ελληνικής κοινότητας του Λιβόρνο. </a:t>
            </a:r>
          </a:p>
          <a:p>
            <a:pPr marL="0" indent="0">
              <a:buNone/>
            </a:pPr>
            <a:endParaRPr lang="el-GR" dirty="0"/>
          </a:p>
        </p:txBody>
      </p:sp>
    </p:spTree>
    <p:extLst>
      <p:ext uri="{BB962C8B-B14F-4D97-AF65-F5344CB8AC3E}">
        <p14:creationId xmlns:p14="http://schemas.microsoft.com/office/powerpoint/2010/main" val="1792921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22C8E1-DD59-48D6-9589-41667EA34137}"/>
              </a:ext>
            </a:extLst>
          </p:cNvPr>
          <p:cNvSpPr>
            <a:spLocks noGrp="1"/>
          </p:cNvSpPr>
          <p:nvPr>
            <p:ph type="title"/>
          </p:nvPr>
        </p:nvSpPr>
        <p:spPr>
          <a:xfrm>
            <a:off x="1097280" y="286603"/>
            <a:ext cx="10058400" cy="905703"/>
          </a:xfrm>
        </p:spPr>
        <p:txBody>
          <a:bodyPr/>
          <a:lstStyle/>
          <a:p>
            <a:r>
              <a:rPr kumimoji="0" lang="el-GR" sz="2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Αρχείο Ελληνικού Ινστιτούτου Βυζαντινών και Μεταβυζαντινών Σπουδών Βενετίας</a:t>
            </a:r>
            <a:endParaRPr lang="el-GR" dirty="0"/>
          </a:p>
        </p:txBody>
      </p:sp>
      <p:sp>
        <p:nvSpPr>
          <p:cNvPr id="3" name="Θέση περιεχομένου 2">
            <a:extLst>
              <a:ext uri="{FF2B5EF4-FFF2-40B4-BE49-F238E27FC236}">
                <a16:creationId xmlns:a16="http://schemas.microsoft.com/office/drawing/2014/main" id="{7282E262-073D-4B36-9E91-81F44529FD4E}"/>
              </a:ext>
            </a:extLst>
          </p:cNvPr>
          <p:cNvSpPr>
            <a:spLocks noGrp="1"/>
          </p:cNvSpPr>
          <p:nvPr>
            <p:ph idx="1"/>
          </p:nvPr>
        </p:nvSpPr>
        <p:spPr/>
        <p:txBody>
          <a:bodyPr>
            <a:normAutofit/>
          </a:bodyPr>
          <a:lstStyle/>
          <a:p>
            <a:pPr algn="ctr"/>
            <a:r>
              <a:rPr lang="el-GR" sz="2400" dirty="0">
                <a:solidFill>
                  <a:schemeClr val="tx1"/>
                </a:solidFill>
                <a:latin typeface="Times New Roman" panose="02020603050405020304" pitchFamily="18" charset="0"/>
                <a:cs typeface="Times New Roman" panose="02020603050405020304" pitchFamily="18" charset="0"/>
              </a:rPr>
              <a:t>Χρύσα Α. Μαλτέζου, </a:t>
            </a:r>
            <a:r>
              <a:rPr lang="el-GR" sz="2400" i="1" dirty="0">
                <a:solidFill>
                  <a:schemeClr val="tx1"/>
                </a:solidFill>
                <a:latin typeface="Times New Roman" panose="02020603050405020304" pitchFamily="18" charset="0"/>
                <a:cs typeface="Times New Roman" panose="02020603050405020304" pitchFamily="18" charset="0"/>
              </a:rPr>
              <a:t>Οδηγός του Αρχείου</a:t>
            </a:r>
            <a:r>
              <a:rPr lang="el-GR" sz="2400" dirty="0">
                <a:solidFill>
                  <a:schemeClr val="tx1"/>
                </a:solidFill>
                <a:latin typeface="Times New Roman" panose="02020603050405020304" pitchFamily="18" charset="0"/>
                <a:cs typeface="Times New Roman" panose="02020603050405020304" pitchFamily="18" charset="0"/>
              </a:rPr>
              <a:t>, Ελληνικό Ινστιτούτο Βυζαντινών και Μεταβυζαντινών Σπουδών Βενετίας, Βενετία 2008. </a:t>
            </a:r>
          </a:p>
        </p:txBody>
      </p:sp>
    </p:spTree>
    <p:extLst>
      <p:ext uri="{BB962C8B-B14F-4D97-AF65-F5344CB8AC3E}">
        <p14:creationId xmlns:p14="http://schemas.microsoft.com/office/powerpoint/2010/main" val="3205789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Τίτλος 16">
            <a:extLst>
              <a:ext uri="{FF2B5EF4-FFF2-40B4-BE49-F238E27FC236}">
                <a16:creationId xmlns:a16="http://schemas.microsoft.com/office/drawing/2014/main" id="{663C0A2E-1369-45A3-AB3E-76446EE27549}"/>
              </a:ext>
            </a:extLst>
          </p:cNvPr>
          <p:cNvSpPr>
            <a:spLocks noGrp="1"/>
          </p:cNvSpPr>
          <p:nvPr>
            <p:ph type="title"/>
          </p:nvPr>
        </p:nvSpPr>
        <p:spPr>
          <a:xfrm>
            <a:off x="1097280" y="286604"/>
            <a:ext cx="10058400" cy="609868"/>
          </a:xfrm>
        </p:spPr>
        <p:txBody>
          <a:bodyPr>
            <a:normAutofit/>
          </a:bodyPr>
          <a:lstStyle/>
          <a:p>
            <a:r>
              <a:rPr lang="el-GR" sz="2800" dirty="0">
                <a:latin typeface="Times New Roman" panose="02020603050405020304" pitchFamily="18" charset="0"/>
                <a:cs typeface="Times New Roman" panose="02020603050405020304" pitchFamily="18" charset="0"/>
              </a:rPr>
              <a:t>Η διαχείριση των εδαφών </a:t>
            </a:r>
          </a:p>
        </p:txBody>
      </p:sp>
      <p:sp>
        <p:nvSpPr>
          <p:cNvPr id="18" name="Θέση περιεχομένου 17">
            <a:extLst>
              <a:ext uri="{FF2B5EF4-FFF2-40B4-BE49-F238E27FC236}">
                <a16:creationId xmlns:a16="http://schemas.microsoft.com/office/drawing/2014/main" id="{601A22DB-543A-48E2-97FC-8835737E96AE}"/>
              </a:ext>
            </a:extLst>
          </p:cNvPr>
          <p:cNvSpPr>
            <a:spLocks noGrp="1"/>
          </p:cNvSpPr>
          <p:nvPr>
            <p:ph idx="1"/>
          </p:nvPr>
        </p:nvSpPr>
        <p:spPr>
          <a:xfrm>
            <a:off x="989704" y="1703294"/>
            <a:ext cx="10058400" cy="4058224"/>
          </a:xfrm>
        </p:spPr>
        <p:txBody>
          <a:bodyPr>
            <a:normAutofit/>
          </a:bodyPr>
          <a:lstStyle/>
          <a:p>
            <a:pPr marL="0" indent="0">
              <a:buNone/>
            </a:pPr>
            <a:r>
              <a:rPr lang="el-GR" sz="2400" dirty="0">
                <a:solidFill>
                  <a:schemeClr val="tx1"/>
                </a:solidFill>
                <a:latin typeface="Times New Roman" panose="02020603050405020304" pitchFamily="18" charset="0"/>
                <a:cs typeface="Times New Roman" panose="02020603050405020304" pitchFamily="18" charset="0"/>
              </a:rPr>
              <a:t>1) Κατάκτηση από το κράτος (Κρήτη).</a:t>
            </a:r>
          </a:p>
          <a:p>
            <a:endParaRPr lang="el-GR" sz="2400" dirty="0">
              <a:solidFill>
                <a:schemeClr val="tx1"/>
              </a:solidFill>
              <a:latin typeface="Times New Roman" panose="02020603050405020304" pitchFamily="18" charset="0"/>
              <a:cs typeface="Times New Roman" panose="02020603050405020304" pitchFamily="18" charset="0"/>
            </a:endParaRPr>
          </a:p>
          <a:p>
            <a:r>
              <a:rPr lang="el-GR" sz="2400" dirty="0">
                <a:solidFill>
                  <a:schemeClr val="tx1"/>
                </a:solidFill>
                <a:latin typeface="Times New Roman" panose="02020603050405020304" pitchFamily="18" charset="0"/>
                <a:cs typeface="Times New Roman" panose="02020603050405020304" pitchFamily="18" charset="0"/>
              </a:rPr>
              <a:t>2) Ανάθεση σε Βενετούς υπηκόους της κατάκτησης και υπεράσπισης περιοχών (Νάξος, Πάρος, Μήλος, Ίος, Κύθνος, Σίφνος, Σύρος, Τήνος, Μύκονος, βόρειες Σποράδες, Σαντορίνη Αστυπάλαια, Κέρκυρα, Κύθηρα)</a:t>
            </a:r>
            <a:r>
              <a:rPr lang="it-IT" sz="2400" dirty="0">
                <a:solidFill>
                  <a:schemeClr val="tx1"/>
                </a:solidFill>
                <a:latin typeface="Times New Roman" panose="02020603050405020304" pitchFamily="18" charset="0"/>
                <a:cs typeface="Times New Roman" panose="02020603050405020304" pitchFamily="18" charset="0"/>
              </a:rPr>
              <a:t>.</a:t>
            </a:r>
            <a:endParaRPr lang="el-GR" sz="2400" dirty="0">
              <a:solidFill>
                <a:schemeClr val="tx1"/>
              </a:solidFill>
              <a:latin typeface="Times New Roman" panose="02020603050405020304" pitchFamily="18" charset="0"/>
              <a:cs typeface="Times New Roman" panose="02020603050405020304" pitchFamily="18" charset="0"/>
            </a:endParaRPr>
          </a:p>
          <a:p>
            <a:endParaRPr lang="el-GR" sz="2400" dirty="0">
              <a:solidFill>
                <a:schemeClr val="tx1"/>
              </a:solidFill>
              <a:latin typeface="Times New Roman" panose="02020603050405020304" pitchFamily="18" charset="0"/>
              <a:cs typeface="Times New Roman" panose="02020603050405020304" pitchFamily="18" charset="0"/>
            </a:endParaRPr>
          </a:p>
          <a:p>
            <a:r>
              <a:rPr lang="el-GR" sz="2400" dirty="0">
                <a:solidFill>
                  <a:schemeClr val="tx1"/>
                </a:solidFill>
                <a:latin typeface="Times New Roman" panose="02020603050405020304" pitchFamily="18" charset="0"/>
                <a:cs typeface="Times New Roman" panose="02020603050405020304" pitchFamily="18" charset="0"/>
              </a:rPr>
              <a:t>3) Υποτέλεια ηγεμόνων σταυροφορικών κρατιδίων. Ενδεικτικά, το 1209,  η Βενετία παραχωρεί στον </a:t>
            </a:r>
            <a:r>
              <a:rPr lang="el-GR" sz="2400" dirty="0" err="1">
                <a:solidFill>
                  <a:schemeClr val="tx1"/>
                </a:solidFill>
                <a:latin typeface="Times New Roman" panose="02020603050405020304" pitchFamily="18" charset="0"/>
                <a:cs typeface="Times New Roman" panose="02020603050405020304" pitchFamily="18" charset="0"/>
              </a:rPr>
              <a:t>Γοδεφρείδο</a:t>
            </a:r>
            <a:r>
              <a:rPr lang="el-GR" sz="2400" dirty="0">
                <a:solidFill>
                  <a:schemeClr val="tx1"/>
                </a:solidFill>
                <a:latin typeface="Times New Roman" panose="02020603050405020304" pitchFamily="18" charset="0"/>
                <a:cs typeface="Times New Roman" panose="02020603050405020304" pitchFamily="18" charset="0"/>
              </a:rPr>
              <a:t> </a:t>
            </a:r>
            <a:r>
              <a:rPr lang="el-GR" sz="2400" dirty="0" err="1">
                <a:solidFill>
                  <a:schemeClr val="tx1"/>
                </a:solidFill>
                <a:latin typeface="Times New Roman" panose="02020603050405020304" pitchFamily="18" charset="0"/>
                <a:cs typeface="Times New Roman" panose="02020603050405020304" pitchFamily="18" charset="0"/>
              </a:rPr>
              <a:t>Βιλλεαρδουίνο</a:t>
            </a:r>
            <a:r>
              <a:rPr lang="el-GR" sz="2400" dirty="0">
                <a:solidFill>
                  <a:schemeClr val="tx1"/>
                </a:solidFill>
                <a:latin typeface="Times New Roman" panose="02020603050405020304" pitchFamily="18" charset="0"/>
                <a:cs typeface="Times New Roman" panose="02020603050405020304" pitchFamily="18" charset="0"/>
              </a:rPr>
              <a:t> ως φέουδο την Πελοπόννησο πλην της Μεθώνης και της Κορώνης. </a:t>
            </a:r>
          </a:p>
        </p:txBody>
      </p:sp>
    </p:spTree>
    <p:extLst>
      <p:ext uri="{BB962C8B-B14F-4D97-AF65-F5344CB8AC3E}">
        <p14:creationId xmlns:p14="http://schemas.microsoft.com/office/powerpoint/2010/main" val="1484408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9FB825-0B12-4DDE-BD0F-74E38B199B3A}"/>
              </a:ext>
            </a:extLst>
          </p:cNvPr>
          <p:cNvSpPr>
            <a:spLocks noGrp="1"/>
          </p:cNvSpPr>
          <p:nvPr>
            <p:ph type="title"/>
          </p:nvPr>
        </p:nvSpPr>
        <p:spPr>
          <a:xfrm>
            <a:off x="1097280" y="286604"/>
            <a:ext cx="10058400" cy="869844"/>
          </a:xfrm>
        </p:spPr>
        <p:txBody>
          <a:bodyPr>
            <a:normAutofit/>
          </a:bodyPr>
          <a:lstStyle/>
          <a:p>
            <a:r>
              <a:rPr lang="el-GR" sz="2800" dirty="0">
                <a:latin typeface="Times New Roman" panose="02020603050405020304" pitchFamily="18" charset="0"/>
                <a:cs typeface="Times New Roman" panose="02020603050405020304" pitchFamily="18" charset="0"/>
              </a:rPr>
              <a:t>Διαρκείς μεταβολές κυριαρχιών </a:t>
            </a:r>
          </a:p>
        </p:txBody>
      </p:sp>
      <p:sp>
        <p:nvSpPr>
          <p:cNvPr id="3" name="Θέση περιεχομένου 2">
            <a:extLst>
              <a:ext uri="{FF2B5EF4-FFF2-40B4-BE49-F238E27FC236}">
                <a16:creationId xmlns:a16="http://schemas.microsoft.com/office/drawing/2014/main" id="{08D1D32A-3333-447E-A078-42D71A193F9D}"/>
              </a:ext>
            </a:extLst>
          </p:cNvPr>
          <p:cNvSpPr>
            <a:spLocks noGrp="1"/>
          </p:cNvSpPr>
          <p:nvPr>
            <p:ph idx="1"/>
          </p:nvPr>
        </p:nvSpPr>
        <p:spPr/>
        <p:txBody>
          <a:bodyPr/>
          <a:lstStyle/>
          <a:p>
            <a:pPr algn="just"/>
            <a:r>
              <a:rPr lang="el-GR" sz="2400" dirty="0">
                <a:solidFill>
                  <a:schemeClr val="tx1"/>
                </a:solidFill>
                <a:latin typeface="Times New Roman" panose="02020603050405020304" pitchFamily="18" charset="0"/>
                <a:cs typeface="Times New Roman" panose="02020603050405020304" pitchFamily="18" charset="0"/>
              </a:rPr>
              <a:t>Η βενετική κυριαρχία δεν υπήρξε σταθερή χρονικά και γεωγραφικά. </a:t>
            </a:r>
          </a:p>
          <a:p>
            <a:pPr algn="just"/>
            <a:endParaRPr lang="el-GR" sz="2400" dirty="0">
              <a:solidFill>
                <a:schemeClr val="tx1"/>
              </a:solidFill>
              <a:latin typeface="Times New Roman" panose="02020603050405020304" pitchFamily="18" charset="0"/>
              <a:cs typeface="Times New Roman" panose="02020603050405020304" pitchFamily="18" charset="0"/>
            </a:endParaRPr>
          </a:p>
          <a:p>
            <a:pPr algn="just"/>
            <a:r>
              <a:rPr lang="el-GR" sz="2400" dirty="0">
                <a:solidFill>
                  <a:schemeClr val="tx1"/>
                </a:solidFill>
                <a:latin typeface="Times New Roman" panose="02020603050405020304" pitchFamily="18" charset="0"/>
                <a:cs typeface="Times New Roman" panose="02020603050405020304" pitchFamily="18" charset="0"/>
              </a:rPr>
              <a:t>Διαδοχή της με άλλες δυτικές και την οθωμανική.</a:t>
            </a:r>
          </a:p>
          <a:p>
            <a:pPr algn="just"/>
            <a:endParaRPr lang="el-GR" sz="2400" dirty="0">
              <a:solidFill>
                <a:schemeClr val="tx1"/>
              </a:solidFill>
              <a:latin typeface="Times New Roman" panose="02020603050405020304" pitchFamily="18" charset="0"/>
              <a:cs typeface="Times New Roman" panose="02020603050405020304" pitchFamily="18" charset="0"/>
            </a:endParaRPr>
          </a:p>
          <a:p>
            <a:pPr marL="0" indent="0" algn="just">
              <a:buNone/>
            </a:pPr>
            <a:r>
              <a:rPr lang="el-GR" sz="2400" dirty="0">
                <a:solidFill>
                  <a:schemeClr val="tx1"/>
                </a:solidFill>
                <a:latin typeface="Times New Roman" panose="02020603050405020304" pitchFamily="18" charset="0"/>
                <a:cs typeface="Times New Roman" panose="02020603050405020304" pitchFamily="18" charset="0"/>
              </a:rPr>
              <a:t>Από τον 15ο έως τα τέλη του 18ου αιώνα, η Βενετία και η Οθωμανική αυτοκρατορία αποτελούν τις δυο πολιτικές δυνάμεις στον ελληνικό χώρο.</a:t>
            </a:r>
          </a:p>
          <a:p>
            <a:endParaRPr lang="el-GR" dirty="0"/>
          </a:p>
        </p:txBody>
      </p:sp>
    </p:spTree>
    <p:extLst>
      <p:ext uri="{BB962C8B-B14F-4D97-AF65-F5344CB8AC3E}">
        <p14:creationId xmlns:p14="http://schemas.microsoft.com/office/powerpoint/2010/main" val="4169745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C6902E-BBEA-4CF2-9B35-9C24161F95AE}"/>
              </a:ext>
            </a:extLst>
          </p:cNvPr>
          <p:cNvSpPr>
            <a:spLocks noGrp="1"/>
          </p:cNvSpPr>
          <p:nvPr>
            <p:ph type="title"/>
          </p:nvPr>
        </p:nvSpPr>
        <p:spPr>
          <a:xfrm>
            <a:off x="1097280" y="286604"/>
            <a:ext cx="10058400" cy="582972"/>
          </a:xfrm>
        </p:spPr>
        <p:txBody>
          <a:bodyPr>
            <a:normAutofit/>
          </a:bodyPr>
          <a:lstStyle/>
          <a:p>
            <a:r>
              <a:rPr lang="el-GR" sz="2800" dirty="0">
                <a:latin typeface="Times New Roman" panose="02020603050405020304" pitchFamily="18" charset="0"/>
                <a:cs typeface="Times New Roman" panose="02020603050405020304" pitchFamily="18" charset="0"/>
              </a:rPr>
              <a:t>Οι πηγές του υπό βενετική κυριαρχία ελληνικού χώρου </a:t>
            </a:r>
          </a:p>
        </p:txBody>
      </p:sp>
      <p:sp>
        <p:nvSpPr>
          <p:cNvPr id="3" name="Θέση περιεχομένου 2">
            <a:extLst>
              <a:ext uri="{FF2B5EF4-FFF2-40B4-BE49-F238E27FC236}">
                <a16:creationId xmlns:a16="http://schemas.microsoft.com/office/drawing/2014/main" id="{474C8ABF-C7D9-4FB1-B1C9-5384A71E4856}"/>
              </a:ext>
            </a:extLst>
          </p:cNvPr>
          <p:cNvSpPr>
            <a:spLocks noGrp="1"/>
          </p:cNvSpPr>
          <p:nvPr>
            <p:ph idx="1"/>
          </p:nvPr>
        </p:nvSpPr>
        <p:spPr>
          <a:xfrm>
            <a:off x="1097280" y="1774016"/>
            <a:ext cx="10058400" cy="4023360"/>
          </a:xfrm>
        </p:spPr>
        <p:txBody>
          <a:bodyPr>
            <a:normAutofit/>
          </a:bodyPr>
          <a:lstStyle/>
          <a:p>
            <a:r>
              <a:rPr lang="el-GR" sz="2400" dirty="0">
                <a:solidFill>
                  <a:schemeClr val="tx1"/>
                </a:solidFill>
                <a:latin typeface="Times New Roman" panose="02020603050405020304" pitchFamily="18" charset="0"/>
                <a:cs typeface="Times New Roman" panose="02020603050405020304" pitchFamily="18" charset="0"/>
              </a:rPr>
              <a:t>Τέσσερις κατηγορίες</a:t>
            </a:r>
          </a:p>
          <a:p>
            <a:r>
              <a:rPr lang="el-GR" sz="2400" dirty="0">
                <a:solidFill>
                  <a:schemeClr val="tx1"/>
                </a:solidFill>
                <a:latin typeface="Times New Roman" panose="02020603050405020304" pitchFamily="18" charset="0"/>
                <a:cs typeface="Times New Roman" panose="02020603050405020304" pitchFamily="18" charset="0"/>
              </a:rPr>
              <a:t>1) Αποφάσεις των πολιτειακών οργάνων στη Βενετία και επιστολές της Συγκλήτου στις τοπικές διοικήσεις. </a:t>
            </a:r>
          </a:p>
          <a:p>
            <a:r>
              <a:rPr lang="el-GR" sz="2400" dirty="0">
                <a:solidFill>
                  <a:schemeClr val="tx1"/>
                </a:solidFill>
                <a:latin typeface="Times New Roman" panose="02020603050405020304" pitchFamily="18" charset="0"/>
                <a:cs typeface="Times New Roman" panose="02020603050405020304" pitchFamily="18" charset="0"/>
              </a:rPr>
              <a:t>2) Αποφάσεις των τοπικών αξιωματούχων και συμβουλίων (δούκας Κρήτης, </a:t>
            </a:r>
            <a:r>
              <a:rPr lang="el-GR" sz="2400" dirty="0" err="1">
                <a:solidFill>
                  <a:schemeClr val="tx1"/>
                </a:solidFill>
                <a:latin typeface="Times New Roman" panose="02020603050405020304" pitchFamily="18" charset="0"/>
                <a:cs typeface="Times New Roman" panose="02020603050405020304" pitchFamily="18" charset="0"/>
              </a:rPr>
              <a:t>ρέκτορες</a:t>
            </a:r>
            <a:r>
              <a:rPr lang="el-GR" sz="2400" dirty="0">
                <a:solidFill>
                  <a:schemeClr val="tx1"/>
                </a:solidFill>
                <a:latin typeface="Times New Roman" panose="02020603050405020304" pitchFamily="18" charset="0"/>
                <a:cs typeface="Times New Roman" panose="02020603050405020304" pitchFamily="18" charset="0"/>
              </a:rPr>
              <a:t>, γενικοί </a:t>
            </a:r>
            <a:r>
              <a:rPr lang="el-GR" sz="2400" dirty="0" err="1">
                <a:solidFill>
                  <a:schemeClr val="tx1"/>
                </a:solidFill>
                <a:latin typeface="Times New Roman" panose="02020603050405020304" pitchFamily="18" charset="0"/>
                <a:cs typeface="Times New Roman" panose="02020603050405020304" pitchFamily="18" charset="0"/>
              </a:rPr>
              <a:t>προνοητές</a:t>
            </a:r>
            <a:r>
              <a:rPr lang="el-GR" sz="2400" dirty="0">
                <a:solidFill>
                  <a:schemeClr val="tx1"/>
                </a:solidFill>
                <a:latin typeface="Times New Roman" panose="02020603050405020304" pitchFamily="18" charset="0"/>
                <a:cs typeface="Times New Roman" panose="02020603050405020304" pitchFamily="18" charset="0"/>
              </a:rPr>
              <a:t>), οι επιστολές τους στη Σύγκλητο και οι απολογιστικές εκθέσεις τους. </a:t>
            </a:r>
          </a:p>
          <a:p>
            <a:r>
              <a:rPr lang="el-GR" sz="2400" dirty="0">
                <a:solidFill>
                  <a:schemeClr val="tx1"/>
                </a:solidFill>
                <a:latin typeface="Times New Roman" panose="02020603050405020304" pitchFamily="18" charset="0"/>
                <a:cs typeface="Times New Roman" panose="02020603050405020304" pitchFamily="18" charset="0"/>
              </a:rPr>
              <a:t>3) Πρεσβείες και αιτήματα υπηκόων </a:t>
            </a:r>
          </a:p>
          <a:p>
            <a:r>
              <a:rPr lang="el-GR" sz="2400" dirty="0">
                <a:solidFill>
                  <a:schemeClr val="tx1"/>
                </a:solidFill>
                <a:latin typeface="Times New Roman" panose="02020603050405020304" pitchFamily="18" charset="0"/>
                <a:cs typeface="Times New Roman" panose="02020603050405020304" pitchFamily="18" charset="0"/>
              </a:rPr>
              <a:t>4) </a:t>
            </a:r>
            <a:r>
              <a:rPr lang="el-GR" sz="2400" dirty="0" err="1">
                <a:solidFill>
                  <a:schemeClr val="tx1"/>
                </a:solidFill>
                <a:latin typeface="Times New Roman" panose="02020603050405020304" pitchFamily="18" charset="0"/>
                <a:cs typeface="Times New Roman" panose="02020603050405020304" pitchFamily="18" charset="0"/>
              </a:rPr>
              <a:t>Νοταριακά</a:t>
            </a:r>
            <a:r>
              <a:rPr lang="el-GR" sz="2400" dirty="0">
                <a:solidFill>
                  <a:schemeClr val="tx1"/>
                </a:solidFill>
                <a:latin typeface="Times New Roman" panose="02020603050405020304" pitchFamily="18" charset="0"/>
                <a:cs typeface="Times New Roman" panose="02020603050405020304" pitchFamily="18" charset="0"/>
              </a:rPr>
              <a:t> έγγραφα</a:t>
            </a:r>
          </a:p>
        </p:txBody>
      </p:sp>
    </p:spTree>
    <p:extLst>
      <p:ext uri="{BB962C8B-B14F-4D97-AF65-F5344CB8AC3E}">
        <p14:creationId xmlns:p14="http://schemas.microsoft.com/office/powerpoint/2010/main" val="1235477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67BD9F-C91B-4794-9AB7-1364C4338A22}"/>
              </a:ext>
            </a:extLst>
          </p:cNvPr>
          <p:cNvSpPr>
            <a:spLocks noGrp="1"/>
          </p:cNvSpPr>
          <p:nvPr>
            <p:ph type="title"/>
          </p:nvPr>
        </p:nvSpPr>
        <p:spPr>
          <a:xfrm>
            <a:off x="1097280" y="286603"/>
            <a:ext cx="10058400" cy="582973"/>
          </a:xfrm>
        </p:spPr>
        <p:txBody>
          <a:bodyPr/>
          <a:lstStyle/>
          <a:p>
            <a:r>
              <a:rPr kumimoji="0" lang="el-GR" sz="2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Οι πηγές του υπό βενετική κυριαρχία ελληνικού χώρου </a:t>
            </a:r>
            <a:endParaRPr lang="el-GR" dirty="0"/>
          </a:p>
        </p:txBody>
      </p:sp>
      <p:sp>
        <p:nvSpPr>
          <p:cNvPr id="3" name="Θέση περιεχομένου 2">
            <a:extLst>
              <a:ext uri="{FF2B5EF4-FFF2-40B4-BE49-F238E27FC236}">
                <a16:creationId xmlns:a16="http://schemas.microsoft.com/office/drawing/2014/main" id="{7A28368A-47EA-4380-AA23-573D76977C37}"/>
              </a:ext>
            </a:extLst>
          </p:cNvPr>
          <p:cNvSpPr>
            <a:spLocks noGrp="1"/>
          </p:cNvSpPr>
          <p:nvPr>
            <p:ph idx="1"/>
          </p:nvPr>
        </p:nvSpPr>
        <p:spPr/>
        <p:txBody>
          <a:bodyPr>
            <a:normAutofit/>
          </a:bodyPr>
          <a:lstStyle/>
          <a:p>
            <a:r>
              <a:rPr lang="el-GR" sz="2400" dirty="0">
                <a:solidFill>
                  <a:schemeClr val="tx1"/>
                </a:solidFill>
                <a:latin typeface="Times New Roman" panose="02020603050405020304" pitchFamily="18" charset="0"/>
                <a:cs typeface="Times New Roman" panose="02020603050405020304" pitchFamily="18" charset="0"/>
              </a:rPr>
              <a:t>Γλώσσα σύνταξης</a:t>
            </a:r>
          </a:p>
          <a:p>
            <a:pPr marL="0" indent="0">
              <a:buNone/>
            </a:pPr>
            <a:endParaRPr lang="el-GR" sz="2400" dirty="0">
              <a:solidFill>
                <a:schemeClr val="tx1"/>
              </a:solidFill>
              <a:latin typeface="Times New Roman" panose="02020603050405020304" pitchFamily="18" charset="0"/>
              <a:cs typeface="Times New Roman" panose="02020603050405020304" pitchFamily="18" charset="0"/>
            </a:endParaRPr>
          </a:p>
          <a:p>
            <a:pPr marL="0" indent="0">
              <a:buNone/>
            </a:pPr>
            <a:r>
              <a:rPr lang="el-GR" sz="2400" dirty="0">
                <a:solidFill>
                  <a:schemeClr val="tx1"/>
                </a:solidFill>
                <a:latin typeface="Times New Roman" panose="02020603050405020304" pitchFamily="18" charset="0"/>
                <a:cs typeface="Times New Roman" panose="02020603050405020304" pitchFamily="18" charset="0"/>
              </a:rPr>
              <a:t>Λατινικά από τον 13ο έως τον 15ο αιώνα. </a:t>
            </a:r>
          </a:p>
          <a:p>
            <a:pPr marL="0" indent="0">
              <a:buNone/>
            </a:pPr>
            <a:r>
              <a:rPr lang="el-GR" sz="2400" dirty="0">
                <a:solidFill>
                  <a:schemeClr val="tx1"/>
                </a:solidFill>
                <a:latin typeface="Times New Roman" panose="02020603050405020304" pitchFamily="18" charset="0"/>
                <a:cs typeface="Times New Roman" panose="02020603050405020304" pitchFamily="18" charset="0"/>
              </a:rPr>
              <a:t>Ιταλικά με έντονα στοιχεία της βενετικής διαλέκτου (βλ. </a:t>
            </a:r>
            <a:r>
              <a:rPr lang="it-IT" sz="2400" dirty="0" err="1">
                <a:solidFill>
                  <a:schemeClr val="tx1"/>
                </a:solidFill>
                <a:latin typeface="Times New Roman" panose="02020603050405020304" pitchFamily="18" charset="0"/>
                <a:cs typeface="Times New Roman" panose="02020603050405020304" pitchFamily="18" charset="0"/>
              </a:rPr>
              <a:t>haver</a:t>
            </a:r>
            <a:r>
              <a:rPr lang="it-IT" sz="2400" dirty="0">
                <a:solidFill>
                  <a:schemeClr val="tx1"/>
                </a:solidFill>
                <a:latin typeface="Times New Roman" panose="02020603050405020304" pitchFamily="18" charset="0"/>
                <a:cs typeface="Times New Roman" panose="02020603050405020304" pitchFamily="18" charset="0"/>
              </a:rPr>
              <a:t> </a:t>
            </a:r>
            <a:r>
              <a:rPr lang="el-GR" sz="2400" dirty="0">
                <a:solidFill>
                  <a:schemeClr val="tx1"/>
                </a:solidFill>
                <a:latin typeface="Times New Roman" panose="02020603050405020304" pitchFamily="18" charset="0"/>
                <a:cs typeface="Times New Roman" panose="02020603050405020304" pitchFamily="18" charset="0"/>
              </a:rPr>
              <a:t>αντί </a:t>
            </a:r>
            <a:r>
              <a:rPr lang="it-IT" sz="2400" dirty="0">
                <a:solidFill>
                  <a:schemeClr val="tx1"/>
                </a:solidFill>
                <a:latin typeface="Times New Roman" panose="02020603050405020304" pitchFamily="18" charset="0"/>
                <a:cs typeface="Times New Roman" panose="02020603050405020304" pitchFamily="18" charset="0"/>
              </a:rPr>
              <a:t>aver</a:t>
            </a:r>
            <a:r>
              <a:rPr lang="el-GR" sz="2400" dirty="0">
                <a:solidFill>
                  <a:schemeClr val="tx1"/>
                </a:solidFill>
                <a:latin typeface="Times New Roman" panose="02020603050405020304" pitchFamily="18" charset="0"/>
                <a:cs typeface="Times New Roman" panose="02020603050405020304" pitchFamily="18" charset="0"/>
              </a:rPr>
              <a:t>). </a:t>
            </a:r>
          </a:p>
          <a:p>
            <a:pPr marL="0" indent="0">
              <a:buNone/>
            </a:pPr>
            <a:r>
              <a:rPr lang="el-GR" sz="2400" dirty="0">
                <a:solidFill>
                  <a:schemeClr val="tx1"/>
                </a:solidFill>
                <a:latin typeface="Times New Roman" panose="02020603050405020304" pitchFamily="18" charset="0"/>
                <a:cs typeface="Times New Roman" panose="02020603050405020304" pitchFamily="18" charset="0"/>
              </a:rPr>
              <a:t>Στην περίπτωση των </a:t>
            </a:r>
            <a:r>
              <a:rPr lang="el-GR" sz="2400" dirty="0" err="1">
                <a:solidFill>
                  <a:schemeClr val="tx1"/>
                </a:solidFill>
                <a:latin typeface="Times New Roman" panose="02020603050405020304" pitchFamily="18" charset="0"/>
                <a:cs typeface="Times New Roman" panose="02020603050405020304" pitchFamily="18" charset="0"/>
              </a:rPr>
              <a:t>νοταριακών</a:t>
            </a:r>
            <a:r>
              <a:rPr lang="el-GR" sz="2400" dirty="0">
                <a:solidFill>
                  <a:schemeClr val="tx1"/>
                </a:solidFill>
                <a:latin typeface="Times New Roman" panose="02020603050405020304" pitchFamily="18" charset="0"/>
                <a:cs typeface="Times New Roman" panose="02020603050405020304" pitchFamily="18" charset="0"/>
              </a:rPr>
              <a:t> αρχείων, η σύνταξή τους ορισμένες φορές γίνεται στις τοπικές διαλέκτους. </a:t>
            </a:r>
          </a:p>
          <a:p>
            <a:pPr marL="0" indent="0">
              <a:buNone/>
            </a:pPr>
            <a:r>
              <a:rPr lang="el-GR" sz="2400" dirty="0">
                <a:solidFill>
                  <a:schemeClr val="tx1"/>
                </a:solidFill>
                <a:latin typeface="Times New Roman" panose="02020603050405020304" pitchFamily="18" charset="0"/>
                <a:cs typeface="Times New Roman" panose="02020603050405020304" pitchFamily="18" charset="0"/>
              </a:rPr>
              <a:t>Διαφοροποίηση τρόπου γραφής ανά περίοδο. </a:t>
            </a:r>
          </a:p>
        </p:txBody>
      </p:sp>
    </p:spTree>
    <p:extLst>
      <p:ext uri="{BB962C8B-B14F-4D97-AF65-F5344CB8AC3E}">
        <p14:creationId xmlns:p14="http://schemas.microsoft.com/office/powerpoint/2010/main" val="611645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a:extLst>
              <a:ext uri="{FF2B5EF4-FFF2-40B4-BE49-F238E27FC236}">
                <a16:creationId xmlns:a16="http://schemas.microsoft.com/office/drawing/2014/main" id="{EAE73BED-B40E-4C74-A38B-046A9300B868}"/>
              </a:ext>
            </a:extLst>
          </p:cNvPr>
          <p:cNvSpPr>
            <a:spLocks noGrp="1"/>
          </p:cNvSpPr>
          <p:nvPr>
            <p:ph type="title"/>
          </p:nvPr>
        </p:nvSpPr>
        <p:spPr>
          <a:xfrm>
            <a:off x="1097280" y="125506"/>
            <a:ext cx="10058400" cy="1604682"/>
          </a:xfrm>
        </p:spPr>
        <p:txBody>
          <a:bodyPr>
            <a:normAutofit/>
          </a:bodyPr>
          <a:lstStyle/>
          <a:p>
            <a:r>
              <a:rPr lang="el-GR" sz="2000" dirty="0">
                <a:solidFill>
                  <a:srgbClr val="000000">
                    <a:lumMod val="75000"/>
                    <a:lumOff val="25000"/>
                  </a:srgbClr>
                </a:solidFill>
                <a:latin typeface="Times New Roman" panose="02020603050405020304" pitchFamily="18" charset="0"/>
                <a:cs typeface="Times New Roman" panose="02020603050405020304" pitchFamily="18" charset="0"/>
              </a:rPr>
              <a:t>Οι πηγές του υπό βενετική κυριαρχία ελληνικού χώρου</a:t>
            </a:r>
            <a:br>
              <a:rPr lang="el-GR" sz="2000" dirty="0">
                <a:solidFill>
                  <a:srgbClr val="000000">
                    <a:lumMod val="75000"/>
                    <a:lumOff val="25000"/>
                  </a:srgbClr>
                </a:solidFill>
                <a:latin typeface="Times New Roman" panose="02020603050405020304" pitchFamily="18" charset="0"/>
                <a:cs typeface="Times New Roman" panose="02020603050405020304" pitchFamily="18" charset="0"/>
              </a:rPr>
            </a:br>
            <a:br>
              <a:rPr lang="el-GR" sz="2000" dirty="0">
                <a:solidFill>
                  <a:srgbClr val="000000">
                    <a:lumMod val="75000"/>
                    <a:lumOff val="25000"/>
                  </a:srgbClr>
                </a:solidFill>
                <a:latin typeface="Times New Roman" panose="02020603050405020304" pitchFamily="18" charset="0"/>
                <a:cs typeface="Times New Roman" panose="02020603050405020304" pitchFamily="18" charset="0"/>
              </a:rPr>
            </a:br>
            <a:r>
              <a:rPr lang="el-GR" sz="2000" dirty="0">
                <a:solidFill>
                  <a:srgbClr val="000000">
                    <a:lumMod val="75000"/>
                    <a:lumOff val="25000"/>
                  </a:srgbClr>
                </a:solidFill>
                <a:latin typeface="Times New Roman" panose="02020603050405020304" pitchFamily="18" charset="0"/>
                <a:cs typeface="Times New Roman" panose="02020603050405020304" pitchFamily="18" charset="0"/>
              </a:rPr>
              <a:t>Καταγραφή </a:t>
            </a:r>
            <a: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ακίνητης εκκλησιαστικής περιουσίας. </a:t>
            </a:r>
            <a:r>
              <a:rPr kumimoji="0" lang="el-GR" sz="2000" b="0" i="0" u="none" strike="noStrike" kern="1200" cap="none" spc="-50" normalizeH="0" baseline="0" noProof="0" dirty="0" err="1">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Δουκική</a:t>
            </a:r>
            <a: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 </a:t>
            </a:r>
            <a:r>
              <a:rPr kumimoji="0" lang="el-GR" sz="2000" b="0" i="0" u="none" strike="noStrike" kern="1200" cap="none" spc="-50" normalizeH="0" baseline="0" noProof="0" dirty="0" err="1">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καγκελλαρία</a:t>
            </a:r>
            <a:r>
              <a:rPr lang="el-GR" sz="2000" dirty="0">
                <a:solidFill>
                  <a:srgbClr val="000000">
                    <a:lumMod val="75000"/>
                    <a:lumOff val="25000"/>
                  </a:srgbClr>
                </a:solidFill>
                <a:latin typeface="Times New Roman" panose="02020603050405020304" pitchFamily="18" charset="0"/>
                <a:cs typeface="Times New Roman" panose="02020603050405020304" pitchFamily="18" charset="0"/>
              </a:rPr>
              <a:t>, </a:t>
            </a:r>
            <a: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1241 </a:t>
            </a:r>
            <a:b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br>
            <a:br>
              <a:rPr kumimoji="0" lang="el-GR"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br>
            <a:r>
              <a:rPr kumimoji="0" lang="it-IT"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A.S.V., </a:t>
            </a:r>
            <a:r>
              <a:rPr kumimoji="0" lang="it-IT" sz="2000" b="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Duca di Candia</a:t>
            </a:r>
            <a:r>
              <a:rPr kumimoji="0" lang="it-IT" sz="20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 b. 13 (Culto), reg. 2 (1241-1376), </a:t>
            </a:r>
            <a:r>
              <a:rPr lang="el-GR" sz="2000" dirty="0">
                <a:solidFill>
                  <a:srgbClr val="000000">
                    <a:lumMod val="75000"/>
                    <a:lumOff val="25000"/>
                  </a:srgbClr>
                </a:solidFill>
                <a:latin typeface="Times New Roman" panose="02020603050405020304" pitchFamily="18" charset="0"/>
                <a:cs typeface="Times New Roman" panose="02020603050405020304" pitchFamily="18" charset="0"/>
              </a:rPr>
              <a:t>χωρίς αρίθμηση </a:t>
            </a:r>
            <a:endParaRPr lang="el-GR" sz="2000" dirty="0"/>
          </a:p>
        </p:txBody>
      </p:sp>
      <p:pic>
        <p:nvPicPr>
          <p:cNvPr id="26" name="Θέση περιεχομένου 25">
            <a:extLst>
              <a:ext uri="{FF2B5EF4-FFF2-40B4-BE49-F238E27FC236}">
                <a16:creationId xmlns:a16="http://schemas.microsoft.com/office/drawing/2014/main" id="{FFB6663B-A193-46CC-82D0-CFBE3F8555A8}"/>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25000"/>
                    </a14:imgEffect>
                    <a14:imgEffect>
                      <a14:brightnessContrast bright="15000" contrast="46000"/>
                    </a14:imgEffect>
                  </a14:imgLayer>
                </a14:imgProps>
              </a:ext>
            </a:extLst>
          </a:blip>
          <a:stretch>
            <a:fillRect/>
          </a:stretch>
        </p:blipFill>
        <p:spPr>
          <a:xfrm>
            <a:off x="1478280" y="2055196"/>
            <a:ext cx="6248399" cy="3072617"/>
          </a:xfrm>
        </p:spPr>
      </p:pic>
    </p:spTree>
    <p:extLst>
      <p:ext uri="{BB962C8B-B14F-4D97-AF65-F5344CB8AC3E}">
        <p14:creationId xmlns:p14="http://schemas.microsoft.com/office/powerpoint/2010/main" val="1913930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E81FA1B0-B15B-4FDF-A878-E4344AAFFF52}"/>
              </a:ext>
            </a:extLst>
          </p:cNvPr>
          <p:cNvSpPr>
            <a:spLocks noGrp="1"/>
          </p:cNvSpPr>
          <p:nvPr>
            <p:ph type="title"/>
          </p:nvPr>
        </p:nvSpPr>
        <p:spPr>
          <a:xfrm>
            <a:off x="1135380" y="0"/>
            <a:ext cx="10058400" cy="1711811"/>
          </a:xfrm>
        </p:spPr>
        <p:txBody>
          <a:bodyPr>
            <a:normAutofit fontScale="90000"/>
          </a:bodyPr>
          <a:lstStyle/>
          <a:p>
            <a:r>
              <a:rPr kumimoji="0" lang="el-GR" sz="1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Οι πηγές του υπό βενετική κυριαρχία ελληνικού χώρου</a:t>
            </a:r>
            <a:br>
              <a:rPr kumimoji="0" lang="el-GR" sz="1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br>
            <a:br>
              <a:rPr kumimoji="0" lang="el-GR" sz="1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br>
            <a:r>
              <a:rPr kumimoji="0" lang="el-GR" sz="1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Κ. Ε. Λαμπρινός, «Κοινωνικές και οικονομικές αντιθέσεις σε ένα χωρίο της κρητικής υπαίθρου (τέλη 16</a:t>
            </a:r>
            <a:r>
              <a:rPr kumimoji="0" lang="el-GR" sz="1800" b="0" i="0" u="none" strike="noStrike" kern="1200" cap="none" spc="-50" normalizeH="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ου</a:t>
            </a:r>
            <a:r>
              <a:rPr kumimoji="0" lang="el-GR" sz="1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 αι.)», </a:t>
            </a:r>
            <a:r>
              <a:rPr kumimoji="0" lang="el-GR" sz="1800" b="0" i="1" u="none" strike="noStrike" kern="1200" cap="none" spc="-50" normalizeH="0" baseline="0" noProof="0" dirty="0" err="1">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Ενθύμησις</a:t>
            </a:r>
            <a:r>
              <a:rPr kumimoji="0" lang="el-GR" sz="1800" b="0" i="1"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 Νικολάου Μ. Παναγιωτάκη</a:t>
            </a:r>
            <a:r>
              <a:rPr lang="el-GR" sz="1800" dirty="0">
                <a:solidFill>
                  <a:srgbClr val="000000">
                    <a:lumMod val="75000"/>
                    <a:lumOff val="25000"/>
                  </a:srgbClr>
                </a:solidFill>
                <a:latin typeface="Times New Roman" panose="02020603050405020304" pitchFamily="18" charset="0"/>
                <a:cs typeface="Times New Roman" panose="02020603050405020304" pitchFamily="18" charset="0"/>
              </a:rPr>
              <a:t>, Κακλαμάνης Στέφανος, Μαρκόπουλος Αθανάσιος, Μαυρομάτης Γιάννης (</a:t>
            </a:r>
            <a:r>
              <a:rPr lang="el-GR" sz="1800" dirty="0" err="1">
                <a:solidFill>
                  <a:srgbClr val="000000">
                    <a:lumMod val="75000"/>
                    <a:lumOff val="25000"/>
                  </a:srgbClr>
                </a:solidFill>
                <a:latin typeface="Times New Roman" panose="02020603050405020304" pitchFamily="18" charset="0"/>
                <a:cs typeface="Times New Roman" panose="02020603050405020304" pitchFamily="18" charset="0"/>
              </a:rPr>
              <a:t>επιμ</a:t>
            </a:r>
            <a:r>
              <a:rPr lang="el-GR" sz="1800" dirty="0">
                <a:solidFill>
                  <a:srgbClr val="000000">
                    <a:lumMod val="75000"/>
                    <a:lumOff val="25000"/>
                  </a:srgbClr>
                </a:solidFill>
                <a:latin typeface="Times New Roman" panose="02020603050405020304" pitchFamily="18" charset="0"/>
                <a:cs typeface="Times New Roman" panose="02020603050405020304" pitchFamily="18" charset="0"/>
              </a:rPr>
              <a:t>.), Πανεπιστημιακές </a:t>
            </a:r>
            <a:r>
              <a:rPr kumimoji="0" lang="el-GR" sz="1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Εκδόσεις Κρήτης, </a:t>
            </a:r>
            <a:r>
              <a:rPr kumimoji="0" lang="el-GR" sz="1800" b="0" i="0" u="none" strike="noStrike" kern="1200" cap="none" spc="-50" normalizeH="0" baseline="0" noProof="0" dirty="0" err="1">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Βικελαία</a:t>
            </a:r>
            <a:r>
              <a:rPr kumimoji="0" lang="el-GR" sz="1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 Δημοτική Βιβλιοθήκη Ρεθύμνου, Ηράκλειο 2000, 394-395. </a:t>
            </a:r>
            <a:br>
              <a:rPr kumimoji="0" lang="el-GR" sz="1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br>
            <a:br>
              <a:rPr kumimoji="0" lang="el-GR" sz="1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br>
            <a:r>
              <a:rPr kumimoji="0" lang="el-GR" sz="1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Η διοίκηση του Ρεθύμνου καταγγέλλει στο Συμβούλιο των Δέκα στη Βενετία αυθαιρεσίες των φεουδαρχών </a:t>
            </a:r>
            <a:r>
              <a:rPr kumimoji="0" lang="it-IT" sz="1800" b="0" i="0" u="none" strike="noStrike" kern="1200" cap="none" spc="-50" normalizeH="0" baseline="0" noProof="0" dirty="0" err="1">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Demezzo</a:t>
            </a:r>
            <a:r>
              <a:rPr kumimoji="0" lang="it-IT" sz="1800" b="0" i="0" u="none" strike="noStrike" kern="1200" cap="none" spc="-50" normalizeH="0" baseline="0" noProof="0" dirty="0">
                <a:ln>
                  <a:noFill/>
                </a:ln>
                <a:solidFill>
                  <a:srgbClr val="000000">
                    <a:lumMod val="75000"/>
                    <a:lumOff val="25000"/>
                  </a:srgbClr>
                </a:solidFill>
                <a:effectLst/>
                <a:uLnTx/>
                <a:uFillTx/>
                <a:latin typeface="Times New Roman" panose="02020603050405020304" pitchFamily="18" charset="0"/>
                <a:ea typeface="+mj-ea"/>
                <a:cs typeface="Times New Roman" panose="02020603050405020304" pitchFamily="18" charset="0"/>
              </a:rPr>
              <a:t>, 1599. </a:t>
            </a:r>
            <a:r>
              <a:rPr lang="el-GR" sz="1800" dirty="0">
                <a:solidFill>
                  <a:srgbClr val="000000">
                    <a:lumMod val="75000"/>
                    <a:lumOff val="25000"/>
                  </a:srgbClr>
                </a:solidFill>
                <a:latin typeface="Times New Roman" panose="02020603050405020304" pitchFamily="18" charset="0"/>
                <a:cs typeface="Times New Roman" panose="02020603050405020304" pitchFamily="18" charset="0"/>
              </a:rPr>
              <a:t>Απόσπασμα </a:t>
            </a:r>
            <a:endParaRPr lang="el-GR" dirty="0"/>
          </a:p>
        </p:txBody>
      </p:sp>
      <p:pic>
        <p:nvPicPr>
          <p:cNvPr id="8" name="Θέση περιεχομένου 7">
            <a:extLst>
              <a:ext uri="{FF2B5EF4-FFF2-40B4-BE49-F238E27FC236}">
                <a16:creationId xmlns:a16="http://schemas.microsoft.com/office/drawing/2014/main" id="{43B0CD72-BDCA-4EE8-AE67-5E0B1249D1D5}"/>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815226" y="1846263"/>
            <a:ext cx="4561548" cy="4258702"/>
          </a:xfrm>
        </p:spPr>
      </p:pic>
    </p:spTree>
    <p:extLst>
      <p:ext uri="{BB962C8B-B14F-4D97-AF65-F5344CB8AC3E}">
        <p14:creationId xmlns:p14="http://schemas.microsoft.com/office/powerpoint/2010/main" val="2190387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C880D719-5AD4-4722-812B-E0A5B6D03D0E}"/>
              </a:ext>
            </a:extLst>
          </p:cNvPr>
          <p:cNvSpPr>
            <a:spLocks noGrp="1"/>
          </p:cNvSpPr>
          <p:nvPr>
            <p:ph type="title"/>
          </p:nvPr>
        </p:nvSpPr>
        <p:spPr>
          <a:xfrm>
            <a:off x="1097280" y="68581"/>
            <a:ext cx="10058400" cy="1668780"/>
          </a:xfrm>
        </p:spPr>
        <p:txBody>
          <a:bodyPr>
            <a:normAutofit fontScale="90000"/>
          </a:bodyPr>
          <a:lstStyle/>
          <a:p>
            <a:br>
              <a:rPr lang="el-GR" sz="2400" dirty="0">
                <a:latin typeface="Times New Roman" panose="02020603050405020304" pitchFamily="18" charset="0"/>
                <a:cs typeface="Times New Roman" panose="02020603050405020304" pitchFamily="18" charset="0"/>
              </a:rPr>
            </a:br>
            <a:br>
              <a:rPr lang="el-GR" sz="2400" dirty="0">
                <a:latin typeface="Times New Roman" panose="02020603050405020304" pitchFamily="18" charset="0"/>
                <a:cs typeface="Times New Roman" panose="02020603050405020304" pitchFamily="18" charset="0"/>
              </a:rPr>
            </a:br>
            <a:br>
              <a:rPr lang="el-GR" sz="2400" dirty="0">
                <a:latin typeface="Times New Roman" panose="02020603050405020304" pitchFamily="18" charset="0"/>
                <a:cs typeface="Times New Roman" panose="02020603050405020304" pitchFamily="18" charset="0"/>
              </a:rPr>
            </a:br>
            <a:br>
              <a:rPr lang="el-GR" sz="2400" dirty="0">
                <a:latin typeface="Times New Roman" panose="02020603050405020304" pitchFamily="18" charset="0"/>
                <a:cs typeface="Times New Roman" panose="02020603050405020304" pitchFamily="18" charset="0"/>
              </a:rPr>
            </a:br>
            <a:br>
              <a:rPr lang="el-GR" sz="2400" dirty="0">
                <a:latin typeface="Times New Roman" panose="02020603050405020304" pitchFamily="18" charset="0"/>
                <a:cs typeface="Times New Roman" panose="02020603050405020304" pitchFamily="18" charset="0"/>
              </a:rPr>
            </a:br>
            <a:r>
              <a:rPr lang="el-GR" sz="2400" dirty="0">
                <a:latin typeface="Times New Roman" panose="02020603050405020304" pitchFamily="18" charset="0"/>
                <a:cs typeface="Times New Roman" panose="02020603050405020304" pitchFamily="18" charset="0"/>
              </a:rPr>
              <a:t>Οι πηγές του υπό βενετική κυριαρχία ελληνικού χώρου</a:t>
            </a:r>
            <a:br>
              <a:rPr lang="el-GR" sz="2400" dirty="0">
                <a:latin typeface="Times New Roman" panose="02020603050405020304" pitchFamily="18" charset="0"/>
                <a:cs typeface="Times New Roman" panose="02020603050405020304" pitchFamily="18" charset="0"/>
              </a:rPr>
            </a:br>
            <a:br>
              <a:rPr lang="el-GR" sz="2400" dirty="0">
                <a:latin typeface="Times New Roman" panose="02020603050405020304" pitchFamily="18" charset="0"/>
                <a:cs typeface="Times New Roman" panose="02020603050405020304" pitchFamily="18" charset="0"/>
              </a:rPr>
            </a:br>
            <a:r>
              <a:rPr lang="el-GR" sz="2400" dirty="0">
                <a:latin typeface="Times New Roman" panose="02020603050405020304" pitchFamily="18" charset="0"/>
                <a:cs typeface="Times New Roman" panose="02020603050405020304" pitchFamily="18" charset="0"/>
              </a:rPr>
              <a:t>Ο γενικός </a:t>
            </a:r>
            <a:r>
              <a:rPr lang="el-GR" sz="2400" dirty="0" err="1">
                <a:latin typeface="Times New Roman" panose="02020603050405020304" pitchFamily="18" charset="0"/>
                <a:cs typeface="Times New Roman" panose="02020603050405020304" pitchFamily="18" charset="0"/>
              </a:rPr>
              <a:t>προνοητής</a:t>
            </a:r>
            <a:r>
              <a:rPr lang="el-GR" sz="2400" dirty="0">
                <a:latin typeface="Times New Roman" panose="02020603050405020304" pitchFamily="18" charset="0"/>
                <a:cs typeface="Times New Roman" panose="02020603050405020304" pitchFamily="18" charset="0"/>
              </a:rPr>
              <a:t> Κρήτης </a:t>
            </a:r>
            <a:r>
              <a:rPr lang="it-IT" sz="2400" dirty="0">
                <a:latin typeface="Times New Roman" panose="02020603050405020304" pitchFamily="18" charset="0"/>
                <a:cs typeface="Times New Roman" panose="02020603050405020304" pitchFamily="18" charset="0"/>
              </a:rPr>
              <a:t>Francesco da Molin </a:t>
            </a:r>
            <a:r>
              <a:rPr lang="el-GR" sz="2400" dirty="0">
                <a:latin typeface="Times New Roman" panose="02020603050405020304" pitchFamily="18" charset="0"/>
                <a:cs typeface="Times New Roman" panose="02020603050405020304" pitchFamily="18" charset="0"/>
              </a:rPr>
              <a:t>εκφράζει στη Σύγκλητο την ικανοποίηση του για την αποστολή τεσσάρων </a:t>
            </a:r>
            <a:r>
              <a:rPr lang="el-GR" sz="2400" dirty="0" err="1">
                <a:latin typeface="Times New Roman" panose="02020603050405020304" pitchFamily="18" charset="0"/>
                <a:cs typeface="Times New Roman" panose="02020603050405020304" pitchFamily="18" charset="0"/>
              </a:rPr>
              <a:t>γαλέρων</a:t>
            </a:r>
            <a:r>
              <a:rPr lang="el-GR" sz="2400" dirty="0">
                <a:latin typeface="Times New Roman" panose="02020603050405020304" pitchFamily="18" charset="0"/>
                <a:cs typeface="Times New Roman" panose="02020603050405020304" pitchFamily="18" charset="0"/>
              </a:rPr>
              <a:t> με σιτηρά για τον Χάνδακα. </a:t>
            </a:r>
            <a:br>
              <a:rPr lang="el-GR" sz="2400" dirty="0">
                <a:latin typeface="Times New Roman" panose="02020603050405020304" pitchFamily="18" charset="0"/>
                <a:cs typeface="Times New Roman" panose="02020603050405020304" pitchFamily="18" charset="0"/>
              </a:rPr>
            </a:br>
            <a:br>
              <a:rPr lang="el-GR" sz="2400" dirty="0">
                <a:latin typeface="Times New Roman" panose="02020603050405020304" pitchFamily="18" charset="0"/>
                <a:cs typeface="Times New Roman" panose="02020603050405020304" pitchFamily="18" charset="0"/>
              </a:rPr>
            </a:br>
            <a:r>
              <a:rPr lang="el-GR" sz="2400" dirty="0">
                <a:latin typeface="Times New Roman" panose="02020603050405020304" pitchFamily="18" charset="0"/>
                <a:cs typeface="Times New Roman" panose="02020603050405020304" pitchFamily="18" charset="0"/>
              </a:rPr>
              <a:t>Ανέκδοτο. </a:t>
            </a:r>
            <a:r>
              <a:rPr lang="it-IT" sz="2400" dirty="0">
                <a:effectLst/>
                <a:latin typeface="Times New Roman" panose="02020603050405020304" pitchFamily="18" charset="0"/>
                <a:ea typeface="Calibri" panose="020F0502020204030204" pitchFamily="34" charset="0"/>
              </a:rPr>
              <a:t>A.S.V., </a:t>
            </a:r>
            <a:r>
              <a:rPr lang="it-IT" sz="2400" i="1" dirty="0">
                <a:effectLst/>
                <a:latin typeface="Times New Roman" panose="02020603050405020304" pitchFamily="18" charset="0"/>
                <a:ea typeface="Calibri" panose="020F0502020204030204" pitchFamily="34" charset="0"/>
              </a:rPr>
              <a:t>Provveditori da Terra e da Mar</a:t>
            </a:r>
            <a:r>
              <a:rPr lang="it-IT" sz="2400" dirty="0">
                <a:effectLst/>
                <a:latin typeface="Times New Roman" panose="02020603050405020304" pitchFamily="18" charset="0"/>
                <a:ea typeface="Calibri" panose="020F0502020204030204" pitchFamily="34" charset="0"/>
              </a:rPr>
              <a:t>, f. 78</a:t>
            </a:r>
            <a:r>
              <a:rPr lang="el-GR" sz="2400" dirty="0">
                <a:effectLst/>
                <a:latin typeface="Times New Roman" panose="02020603050405020304" pitchFamily="18" charset="0"/>
                <a:ea typeface="Calibri" panose="020F0502020204030204" pitchFamily="34" charset="0"/>
              </a:rPr>
              <a:t>4</a:t>
            </a:r>
            <a:r>
              <a:rPr lang="it-IT" sz="2400" dirty="0">
                <a:effectLst/>
                <a:latin typeface="Times New Roman" panose="02020603050405020304" pitchFamily="18" charset="0"/>
                <a:ea typeface="Calibri" panose="020F0502020204030204" pitchFamily="34" charset="0"/>
              </a:rPr>
              <a:t>, επ. </a:t>
            </a:r>
            <a:r>
              <a:rPr lang="el-GR" sz="2400" dirty="0" err="1">
                <a:effectLst/>
                <a:latin typeface="Times New Roman" panose="02020603050405020304" pitchFamily="18" charset="0"/>
                <a:ea typeface="Calibri" panose="020F0502020204030204" pitchFamily="34" charset="0"/>
              </a:rPr>
              <a:t>αρ</a:t>
            </a:r>
            <a:r>
              <a:rPr lang="it-IT" sz="2400" dirty="0">
                <a:effectLst/>
                <a:latin typeface="Times New Roman" panose="02020603050405020304" pitchFamily="18" charset="0"/>
                <a:ea typeface="Calibri" panose="020F0502020204030204" pitchFamily="34" charset="0"/>
              </a:rPr>
              <a:t>. </a:t>
            </a:r>
            <a:r>
              <a:rPr lang="el-GR" sz="2400" dirty="0">
                <a:latin typeface="Times New Roman" panose="02020603050405020304" pitchFamily="18" charset="0"/>
                <a:ea typeface="Calibri" panose="020F0502020204030204" pitchFamily="34" charset="0"/>
              </a:rPr>
              <a:t>32</a:t>
            </a:r>
            <a:r>
              <a:rPr lang="it-IT" sz="2400" dirty="0">
                <a:effectLst/>
                <a:latin typeface="Times New Roman" panose="02020603050405020304" pitchFamily="18" charset="0"/>
                <a:ea typeface="Calibri" panose="020F0502020204030204" pitchFamily="34" charset="0"/>
              </a:rPr>
              <a:t>, </a:t>
            </a:r>
            <a:r>
              <a:rPr lang="el-GR" sz="2400" dirty="0">
                <a:latin typeface="Times New Roman" panose="02020603050405020304" pitchFamily="18" charset="0"/>
                <a:ea typeface="Calibri" panose="020F0502020204030204" pitchFamily="34" charset="0"/>
              </a:rPr>
              <a:t>3 Δεκεμβρίου 1628. </a:t>
            </a:r>
            <a:endParaRPr lang="el-GR" sz="2400" dirty="0">
              <a:latin typeface="Times New Roman" panose="02020603050405020304" pitchFamily="18" charset="0"/>
              <a:cs typeface="Times New Roman" panose="02020603050405020304" pitchFamily="18" charset="0"/>
            </a:endParaRPr>
          </a:p>
        </p:txBody>
      </p:sp>
      <p:pic>
        <p:nvPicPr>
          <p:cNvPr id="8" name="Θέση περιεχομένου 7">
            <a:extLst>
              <a:ext uri="{FF2B5EF4-FFF2-40B4-BE49-F238E27FC236}">
                <a16:creationId xmlns:a16="http://schemas.microsoft.com/office/drawing/2014/main" id="{7417A5F9-4EF8-4948-89D6-3F8103C0B8EB}"/>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25000"/>
                    </a14:imgEffect>
                    <a14:imgEffect>
                      <a14:brightnessContrast bright="11000" contrast="13000"/>
                    </a14:imgEffect>
                  </a14:imgLayer>
                </a14:imgProps>
              </a:ext>
            </a:extLst>
          </a:blip>
          <a:stretch>
            <a:fillRect/>
          </a:stretch>
        </p:blipFill>
        <p:spPr>
          <a:xfrm>
            <a:off x="564776" y="2275069"/>
            <a:ext cx="5470899" cy="3372695"/>
          </a:xfrm>
        </p:spPr>
      </p:pic>
      <p:pic>
        <p:nvPicPr>
          <p:cNvPr id="10" name="Θέση περιεχομένου 9">
            <a:extLst>
              <a:ext uri="{FF2B5EF4-FFF2-40B4-BE49-F238E27FC236}">
                <a16:creationId xmlns:a16="http://schemas.microsoft.com/office/drawing/2014/main" id="{29DE241D-508F-4BB3-96CB-00B5D9FB0642}"/>
              </a:ext>
            </a:extLst>
          </p:cNvPr>
          <p:cNvPicPr>
            <a:picLocks noGrp="1" noChangeAspect="1"/>
          </p:cNvPicPr>
          <p:nvPr>
            <p:ph sz="half" idx="2"/>
          </p:nvPr>
        </p:nvPicPr>
        <p:blipFill>
          <a:blip r:embed="rId4">
            <a:extLst>
              <a:ext uri="{BEBA8EAE-BF5A-486C-A8C5-ECC9F3942E4B}">
                <a14:imgProps xmlns:a14="http://schemas.microsoft.com/office/drawing/2010/main">
                  <a14:imgLayer r:embed="rId5">
                    <a14:imgEffect>
                      <a14:brightnessContrast bright="27000" contrast="20000"/>
                    </a14:imgEffect>
                  </a14:imgLayer>
                </a14:imgProps>
              </a:ext>
            </a:extLst>
          </a:blip>
          <a:stretch>
            <a:fillRect/>
          </a:stretch>
        </p:blipFill>
        <p:spPr>
          <a:xfrm>
            <a:off x="6621601" y="3236037"/>
            <a:ext cx="4130398" cy="1450757"/>
          </a:xfrm>
        </p:spPr>
      </p:pic>
    </p:spTree>
    <p:extLst>
      <p:ext uri="{BB962C8B-B14F-4D97-AF65-F5344CB8AC3E}">
        <p14:creationId xmlns:p14="http://schemas.microsoft.com/office/powerpoint/2010/main" val="3725394249"/>
      </p:ext>
    </p:extLst>
  </p:cSld>
  <p:clrMapOvr>
    <a:masterClrMapping/>
  </p:clrMapOvr>
</p:sld>
</file>

<file path=ppt/theme/theme1.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823</TotalTime>
  <Words>1427</Words>
  <Application>Microsoft Office PowerPoint</Application>
  <PresentationFormat>Ευρεία οθόνη</PresentationFormat>
  <Paragraphs>88</Paragraphs>
  <Slides>25</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25</vt:i4>
      </vt:variant>
    </vt:vector>
  </HeadingPairs>
  <TitlesOfParts>
    <vt:vector size="30" baseType="lpstr">
      <vt:lpstr>Calibri</vt:lpstr>
      <vt:lpstr>Calibri Light</vt:lpstr>
      <vt:lpstr>Times New Roman</vt:lpstr>
      <vt:lpstr>Wingdings</vt:lpstr>
      <vt:lpstr>Ανασκόπηση</vt:lpstr>
      <vt:lpstr>Αρχειακή Έρευνα και Παλαιογραφία </vt:lpstr>
      <vt:lpstr>Η βενετική κυριαρχία στον ελληνικό χώρο (13ος -18ος αιων.)   </vt:lpstr>
      <vt:lpstr>Η διαχείριση των εδαφών </vt:lpstr>
      <vt:lpstr>Διαρκείς μεταβολές κυριαρχιών </vt:lpstr>
      <vt:lpstr>Οι πηγές του υπό βενετική κυριαρχία ελληνικού χώρου </vt:lpstr>
      <vt:lpstr>Οι πηγές του υπό βενετική κυριαρχία ελληνικού χώρου </vt:lpstr>
      <vt:lpstr>Οι πηγές του υπό βενετική κυριαρχία ελληνικού χώρου  Καταγραφή ακίνητης εκκλησιαστικής περιουσίας. Δουκική καγκελλαρία, 1241   A.S.V., Duca di Candia, b. 13 (Culto), reg. 2 (1241-1376), χωρίς αρίθμηση </vt:lpstr>
      <vt:lpstr>Οι πηγές του υπό βενετική κυριαρχία ελληνικού χώρου  Κ. Ε. Λαμπρινός, «Κοινωνικές και οικονομικές αντιθέσεις σε ένα χωρίο της κρητικής υπαίθρου (τέλη 16ου αι.)», Ενθύμησις Νικολάου Μ. Παναγιωτάκη, Κακλαμάνης Στέφανος, Μαρκόπουλος Αθανάσιος, Μαυρομάτης Γιάννης (επιμ.), Πανεπιστημιακές Εκδόσεις Κρήτης, Βικελαία Δημοτική Βιβλιοθήκη Ρεθύμνου, Ηράκλειο 2000, 394-395.   Η διοίκηση του Ρεθύμνου καταγγέλλει στο Συμβούλιο των Δέκα στη Βενετία αυθαιρεσίες των φεουδαρχών Demezzo, 1599. Απόσπασμα </vt:lpstr>
      <vt:lpstr>     Οι πηγές του υπό βενετική κυριαρχία ελληνικού χώρου  Ο γενικός προνοητής Κρήτης Francesco da Molin εκφράζει στη Σύγκλητο την ικανοποίηση του για την αποστολή τεσσάρων γαλέρων με σιτηρά για τον Χάνδακα.   Ανέκδοτο. A.S.V., Provveditori da Terra e da Mar, f. 784, επ. αρ. 32, 3 Δεκεμβρίου 1628. </vt:lpstr>
      <vt:lpstr>Οι πηγές του υπό βενετική κυριαρχία ελληνικού χώρου   Συστατική επιστολή για τη χειροτονία  ορθόδοξου ιερέα, 4 Δεκεμβρίου 1621    A.S.V., Duca di Candia, b. 44-45, guad. 96 (14 novembre 1621-8 dicembre 1621), φ. 20r.</vt:lpstr>
      <vt:lpstr>Οι πηγές του υπό βενετική κυριαρχία ελληνικού χώρου  Γνωμοδότηση των consultori in jure για τις αρμοδιότητες του Λατίνου επισκόπου Τήνου επί των λαϊκών αδελφοτήτων, της ακίνητης εκκλησιαστικής περιουσίας και του λατινικού και ορθόδοξου κλήρου στο νησί.   Ανέκδοτο, A.S.V., Consultori in jure, filza 57, φφ. 135v-136r, 29 Απριλίου 1625.</vt:lpstr>
      <vt:lpstr>Οι πηγές του υπό βενετική κυριαρχία ελληνικού χώρου  Η Σύγκλητος ενημερώνει τον γενικό προνοητή της Ζακύνθου για την άφιξη στο νησί ενός πλοίου από το βασίλειο της Σικελίας. Σε αυτό, επιβαίνει Ισπανός αξιωματούχος με σκοπό να παρακολουθήσει τις κινήσεις του οθωμανικού στόλου. Ο γενικός προνοητής καλείται να εποπτεύει τις κινήσεις του, καθώς πλην τις παρακολούθησης των οθωμανικών κινήσεων, ενδεχομένως προβεί και σε εκείνη των βενετικών,  25 Νοεμβρίου 1628.  Ανέκδοτο, A.S.V., Senato, Deliberazioni Secreti, reg. 129, φφ. 133v-133r, 25 Νοεμβρίου 1628. </vt:lpstr>
      <vt:lpstr>Οι πηγές του υπό βενετική κυριαρχία ελληνικού χώρου </vt:lpstr>
      <vt:lpstr>Οι πηγές του υπό βενετική κυριαρχία ελληνικού χώρου </vt:lpstr>
      <vt:lpstr>Οι πηγές του υπό βενετική κυριαρχία ελληνικού χώρου </vt:lpstr>
      <vt:lpstr>Οι πηγές του υπό βενετική κυριαρχία ελληνικού χώρου </vt:lpstr>
      <vt:lpstr>Οι πηγές του υπό βενετική κυριαρχία ελληνικού χώρου </vt:lpstr>
      <vt:lpstr>Αρχειακή έρευνα  Archivio di Stato di Venezia,  Κρατικό Αρχείο Βενετίας </vt:lpstr>
      <vt:lpstr>Κρατικό Αρχείο Βενετίας </vt:lpstr>
      <vt:lpstr>Κρατικό Αρχείο Βενετίας </vt:lpstr>
      <vt:lpstr>Κρατικό Αρχείο Βενετίας</vt:lpstr>
      <vt:lpstr>Αρχείο Ελληνικού Ινστιτούτου Βυζαντινών και Μεταβυζαντινών Σπουδών Βενετίας </vt:lpstr>
      <vt:lpstr>Αρχείο Ελληνικού Ινστιτούτου Βυζαντινών και Μεταβυζαντινών Σπουδών Βενετίας </vt:lpstr>
      <vt:lpstr>Αρχείο Ελληνικού Ινστιτούτου Βυζαντινών και Μεταβυζαντινών Σπουδών Βενετίας </vt:lpstr>
      <vt:lpstr>Αρχείο Ελληνικού Ινστιτούτου Βυζαντινών και Μεταβυζαντινών Σπουδών Βενετίας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Αρχειακή Έρευνα και Παλαιογραφία</dc:title>
  <dc:creator>User</dc:creator>
  <cp:lastModifiedBy>User</cp:lastModifiedBy>
  <cp:revision>46</cp:revision>
  <dcterms:created xsi:type="dcterms:W3CDTF">2023-10-16T08:06:02Z</dcterms:created>
  <dcterms:modified xsi:type="dcterms:W3CDTF">2023-10-19T10:48:36Z</dcterms:modified>
</cp:coreProperties>
</file>