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8AF07-3716-43DF-B737-88D6845734A4}" type="datetimeFigureOut">
              <a:rPr lang="el-GR" smtClean="0"/>
              <a:pPr/>
              <a:t>13/3/2022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B7574-556F-42DC-A4FE-4D40AED7320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05661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6E3D-6D6F-4F8D-A948-73E13C6265BB}" type="datetime1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Μελέτη οζώδους ερυθήματος - Α. Αντωνάτου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A85BB-5D56-4E01-AACA-B487BDB178B4}" type="datetime1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Μελέτη οζώδους ερυθήματος - Α. Αντωνάτου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52896-9EDC-4647-B233-E3D91D0123EC}" type="datetime1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Μελέτη οζώδους ερυθήματος - Α. Αντωνάτου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0E79-C03B-479A-8D52-1ED29AB9167B}" type="datetime1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Μελέτη οζώδους ερυθήματος - Α. Αντωνάτου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6344-1935-4620-A158-ACCE738B8A4A}" type="datetime1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Μελέτη οζώδους ερυθήματος - Α. Αντωνάτου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665C-AF80-426E-B1F4-FF5FB8D61B3F}" type="datetime1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Μελέτη οζώδους ερυθήματος - Α. Αντωνάτου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B4D8-134D-4E7E-AD51-838FE79BBC90}" type="datetime1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Μελέτη οζώδους ερυθήματος - Α. Αντωνάτου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A1B8-CE04-41D5-BB6D-26CE9671E1A8}" type="datetime1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Μελέτη οζώδους ερυθήματος - Α. Αντωνάτου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04A6-BCCA-4935-8777-191CAB385E2D}" type="datetime1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Μελέτη οζώδους ερυθήματος - Α. Αντωνάτου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5CDE-BAA8-4F8F-B7AD-D78B708C2824}" type="datetime1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Μελέτη οζώδους ερυθήματος - Α. Αντωνάτου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3703-3B25-4819-8BF0-247C1BCBD072}" type="datetime1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Μελέτη οζώδους ερυθήματος - Α. Αντωνάτου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2FC-135B-40AD-BF28-DE600FC884E6}" type="datetime1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Μελέτη οζώδους ερυθήματος - Α. Αντωνάτου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C2E2-6012-45A2-9AC2-4935B7757B2F}" type="datetime1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Μελέτη οζώδους ερυθήματος - Α. Αντωνάτου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69889-0D4D-41B3-8711-DE8B8BCBE0C3}" type="datetime1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Μελέτη οζώδους ερυθήματος - Α. Αντωνάτου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35D5-0C65-48E6-94A1-BD4907CAFF27}" type="datetime1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Μελέτη οζώδους ερυθήματος - Α. Αντωνάτου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C3E93-0148-4A2E-85C2-EF1829CC883B}" type="datetime1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Μελέτη οζώδους ερυθήματος - Α. Αντωνάτου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8CA0-3AA4-4A49-810F-84D548AA4E67}" type="datetime1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Μελέτη οζώδους ερυθήματος - Α. Αντωνάτου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23783F1-1CE9-46CD-A5BD-18573553AF23}" type="datetime1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l-GR"/>
              <a:t>Μελέτη οζώδους ερυθήματος - Α. Αντωνάτου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5C553BB-AC53-4A48-B514-7D08F6BE24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/>
              <a:t>Οζωδεσ</a:t>
            </a:r>
            <a:r>
              <a:rPr lang="el-GR" dirty="0"/>
              <a:t> </a:t>
            </a:r>
            <a:r>
              <a:rPr lang="el-GR" dirty="0" err="1"/>
              <a:t>ερυθημα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Erythema nodosum</a:t>
            </a: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86D00D96-4742-4AD5-A232-473EDDDC77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l-GR" dirty="0">
                <a:solidFill>
                  <a:schemeClr val="tx1"/>
                </a:solidFill>
              </a:rPr>
              <a:t>Μελέτη και παρουσίαση φλεγμονώδους περιστατικού</a:t>
            </a:r>
          </a:p>
          <a:p>
            <a:r>
              <a:rPr lang="el-GR" dirty="0">
                <a:solidFill>
                  <a:schemeClr val="tx2">
                    <a:lumMod val="10000"/>
                  </a:schemeClr>
                </a:solidFill>
              </a:rPr>
              <a:t>Αντωνάτου </a:t>
            </a:r>
            <a:r>
              <a:rPr lang="el-GR" dirty="0" err="1">
                <a:solidFill>
                  <a:schemeClr val="tx2">
                    <a:lumMod val="10000"/>
                  </a:schemeClr>
                </a:solidFill>
              </a:rPr>
              <a:t>Ανέζα</a:t>
            </a:r>
            <a:endParaRPr lang="el-GR" dirty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el-GR" dirty="0">
                <a:solidFill>
                  <a:schemeClr val="tx2">
                    <a:lumMod val="10000"/>
                  </a:schemeClr>
                </a:solidFill>
              </a:rPr>
              <a:t>2</a:t>
            </a:r>
            <a:r>
              <a:rPr lang="el-GR" baseline="30000" dirty="0">
                <a:solidFill>
                  <a:schemeClr val="tx2">
                    <a:lumMod val="10000"/>
                  </a:schemeClr>
                </a:solidFill>
              </a:rPr>
              <a:t>ο</a:t>
            </a:r>
            <a:r>
              <a:rPr lang="el-GR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l-GR" dirty="0" err="1">
                <a:solidFill>
                  <a:schemeClr val="tx2">
                    <a:lumMod val="10000"/>
                  </a:schemeClr>
                </a:solidFill>
              </a:rPr>
              <a:t>ετής</a:t>
            </a:r>
            <a:r>
              <a:rPr lang="el-GR" dirty="0">
                <a:solidFill>
                  <a:schemeClr val="tx2">
                    <a:lumMod val="10000"/>
                  </a:schemeClr>
                </a:solidFill>
              </a:rPr>
              <a:t> προπτυχιακή φοιτήτρια ιατρικής</a:t>
            </a:r>
          </a:p>
          <a:p>
            <a:r>
              <a:rPr lang="el-GR" dirty="0">
                <a:solidFill>
                  <a:schemeClr val="tx2">
                    <a:lumMod val="10000"/>
                  </a:schemeClr>
                </a:solidFill>
              </a:rPr>
              <a:t>Εθνικό και Καποδιστριακό Πανεπιστήμιο Αθηνών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CA848C9-E7E1-4964-A24B-9179A04515D0}"/>
              </a:ext>
            </a:extLst>
          </p:cNvPr>
          <p:cNvSpPr txBox="1"/>
          <p:nvPr/>
        </p:nvSpPr>
        <p:spPr>
          <a:xfrm>
            <a:off x="684212" y="5514201"/>
            <a:ext cx="17240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Μάρτιος 2022</a:t>
            </a:r>
          </a:p>
        </p:txBody>
      </p:sp>
    </p:spTree>
    <p:extLst>
      <p:ext uri="{BB962C8B-B14F-4D97-AF65-F5344CB8AC3E}">
        <p14:creationId xmlns:p14="http://schemas.microsoft.com/office/powerpoint/2010/main" xmlns="" val="1194234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CB3C1226-E926-4A76-966D-A4AA18FB2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75216"/>
            <a:ext cx="10058400" cy="1507067"/>
          </a:xfrm>
        </p:spPr>
        <p:txBody>
          <a:bodyPr/>
          <a:lstStyle/>
          <a:p>
            <a:pPr algn="ctr"/>
            <a:r>
              <a:rPr lang="el-GR" dirty="0"/>
              <a:t>ΚΛΙΝΙΚΟ ΙΣΤΟΡΙΚΟ </a:t>
            </a:r>
            <a:r>
              <a:rPr lang="el-GR" smtClean="0"/>
              <a:t>οζωδουΣ </a:t>
            </a:r>
            <a:r>
              <a:rPr lang="el-GR" dirty="0" err="1"/>
              <a:t>ερυθηματοσ</a:t>
            </a:r>
            <a:endParaRPr lang="el-GR" dirty="0"/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xmlns="" id="{397DB121-D1EA-4231-8516-86BB35FD3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531" y="2182283"/>
            <a:ext cx="10802938" cy="361526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sz="15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Το οζώδες ερύθημα (</a:t>
            </a:r>
            <a:r>
              <a:rPr lang="en-US" sz="15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erythema nodosum) </a:t>
            </a:r>
            <a:r>
              <a:rPr lang="el-GR" sz="15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συνιστά είδος ανοσολογικής δερματοπάθειας και συγκεκριμένα πρόκειται για φλεγμονή των κατώτερων</a:t>
            </a:r>
            <a:r>
              <a:rPr lang="en-US" sz="15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15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δερματικών στιβάδων, ήτοι συνήθως του </a:t>
            </a:r>
            <a:r>
              <a:rPr lang="el-GR" sz="15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υποδορίου</a:t>
            </a:r>
            <a:r>
              <a:rPr lang="el-GR" sz="15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15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endParaRPr lang="el-GR" sz="15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 algn="just">
              <a:buNone/>
            </a:pPr>
            <a:r>
              <a:rPr lang="el-GR" sz="1500" b="1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Κλινικά χαρακτηριστικά:</a:t>
            </a:r>
          </a:p>
          <a:p>
            <a:pPr algn="just"/>
            <a:r>
              <a:rPr lang="el-GR" sz="15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Ερυθρά, επώδυνα, συμμετρικά οζίδια 1-10</a:t>
            </a:r>
            <a:r>
              <a:rPr lang="en-US" sz="15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cm </a:t>
            </a:r>
            <a:r>
              <a:rPr lang="el-GR" sz="15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άμφω</a:t>
            </a:r>
            <a:r>
              <a:rPr lang="el-GR" sz="15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στην επιφάνεια του </a:t>
            </a:r>
            <a:r>
              <a:rPr lang="el-GR" sz="15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δέρματος</a:t>
            </a:r>
            <a:r>
              <a:rPr lang="en-US" sz="15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</a:t>
            </a:r>
            <a:r>
              <a:rPr lang="el-GR" sz="15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15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με </a:t>
            </a:r>
            <a:r>
              <a:rPr lang="el-GR" sz="15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υπόσκληρη</a:t>
            </a:r>
            <a:r>
              <a:rPr lang="el-GR" sz="15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σύσταση.</a:t>
            </a:r>
          </a:p>
          <a:p>
            <a:pPr algn="just"/>
            <a:r>
              <a:rPr lang="el-GR" sz="15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Εκδηλώνεται στην </a:t>
            </a:r>
            <a:r>
              <a:rPr lang="el-GR" sz="15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προσθιοπλάγια</a:t>
            </a:r>
            <a:r>
              <a:rPr lang="el-GR" sz="15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επιφάνεια των μηρών, των κνημών, του άκρου </a:t>
            </a:r>
            <a:r>
              <a:rPr lang="el-GR" sz="15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ποδός</a:t>
            </a:r>
            <a:r>
              <a:rPr lang="el-GR" sz="15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και σπανιότερα στα άνω άκρα, στο πρόσωπο και στον κορμό.</a:t>
            </a:r>
          </a:p>
          <a:p>
            <a:pPr algn="just"/>
            <a:r>
              <a:rPr lang="el-GR" sz="15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Συνήθως υποχωρεί εντός </a:t>
            </a:r>
            <a:r>
              <a:rPr lang="el-GR" sz="15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ημερών/εβδομάδων</a:t>
            </a:r>
            <a:r>
              <a:rPr lang="en-US" sz="15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</a:t>
            </a:r>
            <a:r>
              <a:rPr lang="el-GR" sz="15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15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αφήνοντας έγχρωμες δερματικές αλλοιώσεις.</a:t>
            </a:r>
          </a:p>
          <a:p>
            <a:pPr algn="just"/>
            <a:r>
              <a:rPr lang="el-GR" sz="15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Δίχως εξέλκωση.</a:t>
            </a:r>
          </a:p>
          <a:p>
            <a:pPr algn="just"/>
            <a:r>
              <a:rPr lang="el-GR" sz="15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Μεσολάβηση ανοσολογικού συστήματος.</a:t>
            </a:r>
          </a:p>
          <a:p>
            <a:pPr algn="just"/>
            <a:r>
              <a:rPr lang="el-GR" sz="15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Αυξημένη συχνότητα εμφάνισης σε θήλεα μεγαλύτερων ηλικιακών ομάδων.</a:t>
            </a:r>
            <a:endParaRPr lang="en-US" sz="15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l-GR" sz="15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Ίσως υπάρχει συσχέτιση με στρεπτοκοκκική λοίμωξη, φυματίωση, </a:t>
            </a:r>
            <a:r>
              <a:rPr lang="el-GR" sz="15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σαρκοείδωση</a:t>
            </a:r>
            <a:r>
              <a:rPr lang="el-GR" sz="15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el-GR" sz="15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κοκκιδιοειδομύκωση</a:t>
            </a:r>
            <a:r>
              <a:rPr lang="el-GR" sz="15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ελκώδη κολίτιδα, νόσο </a:t>
            </a:r>
            <a:r>
              <a:rPr lang="en-US" sz="15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Behcet</a:t>
            </a:r>
            <a:r>
              <a:rPr lang="en-US" sz="15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,</a:t>
            </a:r>
            <a:r>
              <a:rPr lang="el-GR" sz="15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αντίδραση σε φάρμακα, συστηματικό </a:t>
            </a:r>
            <a:r>
              <a:rPr lang="el-GR" sz="15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ερυθηματώδη</a:t>
            </a:r>
            <a:r>
              <a:rPr lang="el-GR" sz="15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λύκο, λέμφωμα </a:t>
            </a:r>
            <a:r>
              <a:rPr lang="en-US" sz="15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Hodgkin</a:t>
            </a:r>
            <a:r>
              <a:rPr lang="el-GR" sz="15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el-GR" sz="15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νεφροκυτταρικό</a:t>
            </a:r>
            <a:r>
              <a:rPr lang="el-GR" sz="15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καρκίνωμα και καρκινώματα του </a:t>
            </a:r>
            <a:r>
              <a:rPr lang="el-GR" sz="15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παχέ</a:t>
            </a:r>
            <a:r>
              <a:rPr lang="en-US" sz="15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</a:t>
            </a:r>
            <a:r>
              <a:rPr lang="el-GR" sz="15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ς </a:t>
            </a:r>
            <a:r>
              <a:rPr lang="el-GR" sz="15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εντέρου, του παγκρέατος και του τραχήλου της μήτρας.</a:t>
            </a:r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xmlns="" id="{D836693B-657C-4069-8294-ED3909961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chemeClr val="bg1">
                    <a:lumMod val="95000"/>
                    <a:lumOff val="5000"/>
                  </a:schemeClr>
                </a:solidFill>
              </a:rPr>
              <a:t>Μελέτη οζώδους ερυθήματος - Α. Αντωνάτου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3890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0657F2EB-9F94-48AD-A3D0-A2F3458F4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chemeClr val="bg1">
                    <a:lumMod val="95000"/>
                    <a:lumOff val="5000"/>
                  </a:schemeClr>
                </a:solidFill>
              </a:rPr>
              <a:t>Μελέτη οζώδους ερυθήματος - Α. Αντωνάτου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xmlns="" id="{7C1268CD-E994-4943-A318-2F49FB6D8D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37446" y="3499829"/>
            <a:ext cx="2768231" cy="184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xmlns="" id="{2EAC4307-1595-49A7-A5DC-64626090B8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6307" y="655471"/>
            <a:ext cx="3094893" cy="206326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C97C530-B1BB-474E-A562-0C93BC37C3BD}"/>
              </a:ext>
            </a:extLst>
          </p:cNvPr>
          <p:cNvSpPr txBox="1"/>
          <p:nvPr/>
        </p:nvSpPr>
        <p:spPr>
          <a:xfrm>
            <a:off x="1580046" y="2947888"/>
            <a:ext cx="36803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Erythema nodosum, anterior aspect of the legs</a:t>
            </a:r>
            <a:endParaRPr lang="el-GR" sz="1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AA53B7C-BF00-40A8-A810-F8DD1BDAF213}"/>
              </a:ext>
            </a:extLst>
          </p:cNvPr>
          <p:cNvSpPr txBox="1"/>
          <p:nvPr/>
        </p:nvSpPr>
        <p:spPr>
          <a:xfrm>
            <a:off x="7290897" y="2947888"/>
            <a:ext cx="36803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Close-up view</a:t>
            </a:r>
            <a:endParaRPr lang="el-GR" sz="1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xmlns="" id="{265EA497-7D25-49C7-A7AD-3C40840586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7446" y="420223"/>
            <a:ext cx="2765517" cy="2351778"/>
          </a:xfrm>
          <a:prstGeom prst="rect">
            <a:avLst/>
          </a:prstGeom>
        </p:spPr>
      </p:pic>
      <p:pic>
        <p:nvPicPr>
          <p:cNvPr id="11" name="Εικόνα 10">
            <a:extLst>
              <a:ext uri="{FF2B5EF4-FFF2-40B4-BE49-F238E27FC236}">
                <a16:creationId xmlns:a16="http://schemas.microsoft.com/office/drawing/2014/main" xmlns="" id="{36370BBB-D781-4E43-8950-D264DECB15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69889" y="3429000"/>
            <a:ext cx="2447925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24397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8874C253-1E81-4FE4-A85E-4ECA89C6F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515407"/>
            <a:ext cx="8534400" cy="1507067"/>
          </a:xfrm>
        </p:spPr>
        <p:txBody>
          <a:bodyPr/>
          <a:lstStyle/>
          <a:p>
            <a:pPr algn="ctr"/>
            <a:r>
              <a:rPr lang="el-GR" dirty="0"/>
              <a:t>ΒΑΣΙΚΑ ΠΑΘΟΛΟΓΟΑΝΑΤΟΜΙΚΑ ΓΝΩΡΙΣΜΑΤΑ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BD5988E8-3C56-43E4-BA3A-AE2FD3F65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300" y="2099204"/>
            <a:ext cx="10801350" cy="364437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l-GR" dirty="0">
                <a:solidFill>
                  <a:schemeClr val="bg1">
                    <a:lumMod val="95000"/>
                    <a:lumOff val="5000"/>
                  </a:schemeClr>
                </a:solidFill>
              </a:rPr>
              <a:t>Εικόνα διαφραγματικής </a:t>
            </a:r>
            <a:r>
              <a:rPr lang="el-GR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υποδερματίτιδας</a:t>
            </a:r>
            <a:r>
              <a:rPr lang="el-GR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η οποία χαρακτηρίζεται από αγγειακές αλλοιώσεις, φλεγμονή διαφραγμάτων του </a:t>
            </a:r>
            <a:r>
              <a:rPr lang="el-GR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υποδορίου</a:t>
            </a:r>
            <a:r>
              <a:rPr lang="el-GR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αιμορραγία και χαρακτηριστικά οξείας και χρόνιας </a:t>
            </a:r>
            <a:r>
              <a:rPr lang="el-GR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υποδερματίτιδας</a:t>
            </a:r>
            <a:r>
              <a:rPr lang="el-GR" dirty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just"/>
            <a:r>
              <a:rPr lang="el-GR" dirty="0">
                <a:solidFill>
                  <a:schemeClr val="bg1">
                    <a:lumMod val="95000"/>
                    <a:lumOff val="5000"/>
                  </a:schemeClr>
                </a:solidFill>
              </a:rPr>
              <a:t>Φλεγμονή συγχρόνως διαφραγμάτων και λοβίων.</a:t>
            </a:r>
          </a:p>
          <a:p>
            <a:pPr algn="just"/>
            <a:r>
              <a:rPr lang="el-GR" dirty="0">
                <a:solidFill>
                  <a:schemeClr val="bg1">
                    <a:lumMod val="95000"/>
                    <a:lumOff val="5000"/>
                  </a:schemeClr>
                </a:solidFill>
              </a:rPr>
              <a:t>Διαφραγματική </a:t>
            </a:r>
            <a:r>
              <a:rPr lang="el-GR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ίνωση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l-GR" dirty="0">
                <a:solidFill>
                  <a:schemeClr val="bg1">
                    <a:lumMod val="95000"/>
                    <a:lumOff val="5000"/>
                  </a:schemeClr>
                </a:solidFill>
              </a:rPr>
              <a:t>με διήθηση λεμφοκυττάρων, ουδετερόφιλων, </a:t>
            </a:r>
            <a:r>
              <a:rPr lang="el-GR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ιστιοκυττάρων</a:t>
            </a:r>
            <a:r>
              <a:rPr lang="el-GR" dirty="0">
                <a:solidFill>
                  <a:schemeClr val="bg1">
                    <a:lumMod val="95000"/>
                    <a:lumOff val="5000"/>
                  </a:schemeClr>
                </a:solidFill>
              </a:rPr>
              <a:t> και άνοσα </a:t>
            </a:r>
            <a:r>
              <a:rPr lang="el-G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κοκκιώματα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</a:t>
            </a:r>
            <a:r>
              <a:rPr lang="el-G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l-GR" dirty="0">
                <a:solidFill>
                  <a:schemeClr val="bg1">
                    <a:lumMod val="95000"/>
                    <a:lumOff val="5000"/>
                  </a:schemeClr>
                </a:solidFill>
              </a:rPr>
              <a:t>μη </a:t>
            </a:r>
            <a:r>
              <a:rPr lang="el-G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τυροειδοποιούμενα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</a:t>
            </a:r>
            <a:r>
              <a:rPr lang="el-G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l-GR" dirty="0">
                <a:solidFill>
                  <a:schemeClr val="bg1">
                    <a:lumMod val="95000"/>
                    <a:lumOff val="5000"/>
                  </a:schemeClr>
                </a:solidFill>
              </a:rPr>
              <a:t>με πολυπύρηνα </a:t>
            </a:r>
            <a:r>
              <a:rPr lang="el-GR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γιγαντοκύτταρα</a:t>
            </a:r>
            <a:r>
              <a:rPr lang="el-GR" dirty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just"/>
            <a:r>
              <a:rPr lang="el-GR" dirty="0">
                <a:solidFill>
                  <a:schemeClr val="bg1">
                    <a:lumMod val="95000"/>
                    <a:lumOff val="5000"/>
                  </a:schemeClr>
                </a:solidFill>
              </a:rPr>
              <a:t>Διαφραγματική διήθηση εντός των λιπωδών λοβίων.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endParaRPr lang="el-GR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l-GR" dirty="0">
                <a:solidFill>
                  <a:schemeClr val="bg1">
                    <a:lumMod val="95000"/>
                    <a:lumOff val="5000"/>
                  </a:schemeClr>
                </a:solidFill>
              </a:rPr>
              <a:t>Η </a:t>
            </a:r>
            <a:r>
              <a:rPr lang="el-GR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δερμίδα</a:t>
            </a:r>
            <a:r>
              <a:rPr lang="el-GR" dirty="0">
                <a:solidFill>
                  <a:schemeClr val="bg1">
                    <a:lumMod val="95000"/>
                    <a:lumOff val="5000"/>
                  </a:schemeClr>
                </a:solidFill>
              </a:rPr>
              <a:t> εμφανίζει διάχυτα </a:t>
            </a:r>
            <a:r>
              <a:rPr lang="el-GR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περιαγγειακά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l-GR" dirty="0">
                <a:solidFill>
                  <a:schemeClr val="bg1">
                    <a:lumMod val="95000"/>
                    <a:lumOff val="5000"/>
                  </a:schemeClr>
                </a:solidFill>
              </a:rPr>
              <a:t>φλεγμονώδη κύτταρα.</a:t>
            </a:r>
          </a:p>
          <a:p>
            <a:pPr algn="just"/>
            <a:r>
              <a:rPr lang="el-GR" dirty="0">
                <a:solidFill>
                  <a:schemeClr val="bg1">
                    <a:lumMod val="95000"/>
                    <a:lumOff val="5000"/>
                  </a:schemeClr>
                </a:solidFill>
              </a:rPr>
              <a:t>Αρχικά η διαφραγματική φλεγμονή είναι οξεία χαρακτηριζόμενη από </a:t>
            </a:r>
            <a:r>
              <a:rPr lang="el-G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ουδετερόφιλα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</a:t>
            </a:r>
            <a:r>
              <a:rPr lang="el-G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l-GR" dirty="0">
                <a:solidFill>
                  <a:schemeClr val="bg1">
                    <a:lumMod val="95000"/>
                    <a:lumOff val="5000"/>
                  </a:schemeClr>
                </a:solidFill>
              </a:rPr>
              <a:t>τα οποία αντικαθίστανται εν συνεχεία από λεμφοκύτταρα και </a:t>
            </a:r>
            <a:r>
              <a:rPr lang="el-GR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ιστιοκύτταρα</a:t>
            </a:r>
            <a:r>
              <a:rPr lang="el-GR" dirty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just"/>
            <a:r>
              <a:rPr lang="el-GR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Ηωσινόφιλα</a:t>
            </a:r>
            <a:endParaRPr lang="el-GR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l-GR" dirty="0">
                <a:solidFill>
                  <a:schemeClr val="bg1">
                    <a:lumMod val="95000"/>
                    <a:lumOff val="5000"/>
                  </a:schemeClr>
                </a:solidFill>
              </a:rPr>
              <a:t>Αγγειίτιδα </a:t>
            </a:r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F0242F6E-DA69-4E11-AB68-77CA99714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chemeClr val="bg1">
                    <a:lumMod val="95000"/>
                    <a:lumOff val="5000"/>
                  </a:schemeClr>
                </a:solidFill>
              </a:rPr>
              <a:t>Μελέτη οζώδους ερυθήματος - Α. Αντωνάτου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6725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DBFF316-C9AF-4416-8714-67BC55E65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685800"/>
            <a:ext cx="8534400" cy="1507067"/>
          </a:xfrm>
        </p:spPr>
        <p:txBody>
          <a:bodyPr/>
          <a:lstStyle/>
          <a:p>
            <a:pPr algn="ctr"/>
            <a:r>
              <a:rPr lang="el-GR" dirty="0"/>
              <a:t>ΔΙΑΦΟΡΙΚΗ ΔΙΑΓΝΩΣΗ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05DE0047-85C3-41F6-98F4-76109305C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5475" y="1621366"/>
            <a:ext cx="8534400" cy="3615267"/>
          </a:xfrm>
        </p:spPr>
        <p:txBody>
          <a:bodyPr/>
          <a:lstStyle/>
          <a:p>
            <a:pPr algn="just"/>
            <a:r>
              <a:rPr lang="el-GR" dirty="0">
                <a:solidFill>
                  <a:schemeClr val="bg1">
                    <a:lumMod val="95000"/>
                    <a:lumOff val="5000"/>
                  </a:schemeClr>
                </a:solidFill>
              </a:rPr>
              <a:t>Οζώδης αγγειίτιδα και </a:t>
            </a:r>
            <a:r>
              <a:rPr lang="el-GR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υποξεία</a:t>
            </a:r>
            <a:r>
              <a:rPr lang="el-GR" dirty="0">
                <a:solidFill>
                  <a:schemeClr val="bg1">
                    <a:lumMod val="95000"/>
                    <a:lumOff val="5000"/>
                  </a:schemeClr>
                </a:solidFill>
              </a:rPr>
              <a:t> οζώδης μεταναστευτική </a:t>
            </a:r>
            <a:r>
              <a:rPr lang="el-GR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υποδερματίτιδα</a:t>
            </a:r>
            <a:r>
              <a:rPr lang="el-GR" dirty="0">
                <a:solidFill>
                  <a:schemeClr val="bg1">
                    <a:lumMod val="95000"/>
                    <a:lumOff val="5000"/>
                  </a:schemeClr>
                </a:solidFill>
              </a:rPr>
              <a:t>: συνήθως διαφραγματική.</a:t>
            </a:r>
          </a:p>
          <a:p>
            <a:pPr algn="just"/>
            <a:r>
              <a:rPr lang="el-GR" dirty="0">
                <a:solidFill>
                  <a:schemeClr val="bg1">
                    <a:lumMod val="95000"/>
                    <a:lumOff val="5000"/>
                  </a:schemeClr>
                </a:solidFill>
              </a:rPr>
              <a:t>Υποτροπιάζουσα </a:t>
            </a:r>
            <a:r>
              <a:rPr lang="el-GR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υποδερματίτιδα</a:t>
            </a:r>
            <a:r>
              <a:rPr lang="el-GR" dirty="0">
                <a:solidFill>
                  <a:schemeClr val="bg1">
                    <a:lumMod val="95000"/>
                    <a:lumOff val="5000"/>
                  </a:schemeClr>
                </a:solidFill>
              </a:rPr>
              <a:t> (νόσος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Weber-Christian</a:t>
            </a:r>
            <a:r>
              <a:rPr lang="el-GR" dirty="0">
                <a:solidFill>
                  <a:schemeClr val="bg1">
                    <a:lumMod val="95000"/>
                    <a:lumOff val="5000"/>
                  </a:schemeClr>
                </a:solidFill>
              </a:rPr>
              <a:t>): συνήθως </a:t>
            </a:r>
            <a:r>
              <a:rPr lang="el-GR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ενδολόβια</a:t>
            </a:r>
            <a:r>
              <a:rPr lang="el-GR" dirty="0">
                <a:solidFill>
                  <a:schemeClr val="bg1">
                    <a:lumMod val="95000"/>
                    <a:lumOff val="5000"/>
                  </a:schemeClr>
                </a:solidFill>
              </a:rPr>
              <a:t> φλεγμονή.</a:t>
            </a:r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CF67F701-AEE8-4690-8E48-948F7C8DF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chemeClr val="bg1">
                    <a:lumMod val="95000"/>
                    <a:lumOff val="5000"/>
                  </a:schemeClr>
                </a:solidFill>
              </a:rPr>
              <a:t>Μελέτη οζώδους ερυθήματος - Α. Αντωνάτου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3788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F00E2F56-0CF0-449C-926F-05B6E9958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8156" y="682625"/>
            <a:ext cx="8534400" cy="1507067"/>
          </a:xfrm>
        </p:spPr>
        <p:txBody>
          <a:bodyPr/>
          <a:lstStyle/>
          <a:p>
            <a:pPr algn="ctr"/>
            <a:r>
              <a:rPr lang="el-GR" dirty="0" err="1"/>
              <a:t>βιβλιογραφια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7A84106B-5AAA-4FC0-93AA-37FB9204B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987" y="1829510"/>
            <a:ext cx="8534400" cy="361526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Pathology outlines https://www.pathologyoutlines.com/topic/skinnontumorerythemanodosum.html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Erythema Nodosum: A Practical Approach and Diagnostic Algorithm: Daniela Michelle Pérez-Garza, Sonia Chavez-Alvarez, Jorge Ocampo-</a:t>
            </a:r>
            <a:r>
              <a:rPr lang="en-US" sz="15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Candiani</a:t>
            </a:r>
            <a:r>
              <a:rPr lang="en-US" sz="15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Minerva Gomez-Flores (PubMed) 2https://pubmed.ncbi.nlm.nih.gov/33683567/</a:t>
            </a:r>
          </a:p>
          <a:p>
            <a:pPr marL="0" indent="0">
              <a:buNone/>
            </a:pPr>
            <a:r>
              <a:rPr lang="el-GR" sz="15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Πηγές εικόνων: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Erythema Nodosum, Luis </a:t>
            </a:r>
            <a:r>
              <a:rPr lang="en-US" sz="15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Requena</a:t>
            </a:r>
            <a:r>
              <a:rPr lang="en-US" sz="15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and Celia </a:t>
            </a:r>
            <a:r>
              <a:rPr lang="en-US" sz="15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Requena</a:t>
            </a:r>
            <a:r>
              <a:rPr lang="el-GR" sz="15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- </a:t>
            </a:r>
            <a:r>
              <a:rPr lang="en-US" sz="15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Dermatology Online Journal 8 (1): 4, University of California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e-reumatology.gr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dermatologic.gr</a:t>
            </a:r>
            <a:endParaRPr lang="el-GR" sz="15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3E2C9820-72C1-49D2-884C-522BE24A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chemeClr val="bg1"/>
                </a:solidFill>
              </a:rPr>
              <a:t>Μελέτη οζώδους ερυθήματος - Α. Αντωνάτου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9428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xmlns="" id="{49FEF93E-CF52-4598-A278-C16D0903C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621366"/>
            <a:ext cx="8534400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600" dirty="0">
                <a:solidFill>
                  <a:schemeClr val="tx1"/>
                </a:solidFill>
              </a:rPr>
              <a:t>Σας ευχαριστώ!</a:t>
            </a:r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xmlns="" id="{6C65F33E-FE1E-4156-AF15-6DDA25184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chemeClr val="bg1"/>
                </a:solidFill>
              </a:rPr>
              <a:t>Μελέτη οζώδους ερυθήματος - Α. Αντωνάτου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5329954"/>
      </p:ext>
    </p:extLst>
  </p:cSld>
  <p:clrMapOvr>
    <a:masterClrMapping/>
  </p:clrMapOvr>
</p:sld>
</file>

<file path=ppt/theme/theme1.xml><?xml version="1.0" encoding="utf-8"?>
<a:theme xmlns:a="http://schemas.openxmlformats.org/drawingml/2006/main" name="Κομμάτι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</TotalTime>
  <Words>401</Words>
  <Application>Microsoft Office PowerPoint</Application>
  <PresentationFormat>Προσαρμογή</PresentationFormat>
  <Paragraphs>44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Κομμάτι</vt:lpstr>
      <vt:lpstr>Οζωδεσ ερυθημα Erythema nodosum</vt:lpstr>
      <vt:lpstr>ΚΛΙΝΙΚΟ ΙΣΤΟΡΙΚΟ οζωδουΣ ερυθηματοσ</vt:lpstr>
      <vt:lpstr>Διαφάνεια 3</vt:lpstr>
      <vt:lpstr>ΒΑΣΙΚΑ ΠΑΘΟΛΟΓΟΑΝΑΤΟΜΙΚΑ ΓΝΩΡΙΣΜΑΤΑ </vt:lpstr>
      <vt:lpstr>ΔΙΑΦΟΡΙΚΗ ΔΙΑΓΝΩΣΗ</vt:lpstr>
      <vt:lpstr>βιβλιογραφια</vt:lpstr>
      <vt:lpstr>Διαφάνεια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Οζωδεσ ερυθημα Erythema nodosum</dc:title>
  <dc:creator>Aneza Antonatou</dc:creator>
  <cp:lastModifiedBy>User</cp:lastModifiedBy>
  <cp:revision>9</cp:revision>
  <dcterms:created xsi:type="dcterms:W3CDTF">2022-03-09T21:14:21Z</dcterms:created>
  <dcterms:modified xsi:type="dcterms:W3CDTF">2022-03-13T12:00:59Z</dcterms:modified>
</cp:coreProperties>
</file>