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87" r:id="rId4"/>
    <p:sldId id="388" r:id="rId5"/>
    <p:sldId id="389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401" r:id="rId14"/>
    <p:sldId id="402" r:id="rId15"/>
    <p:sldId id="40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56" autoAdjust="0"/>
  </p:normalViewPr>
  <p:slideViewPr>
    <p:cSldViewPr>
      <p:cViewPr varScale="1">
        <p:scale>
          <a:sx n="115" d="100"/>
          <a:sy n="115" d="100"/>
        </p:scale>
        <p:origin x="504" y="208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3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B849-2FA6-4B7B-ACDF-4A7596AE72D1}" type="datetimeFigureOut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9E05-87C0-4A14-BAD0-9691583D081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138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2C1F4C-FAF0-41A2-A1B5-254361CA445B}" type="slidenum">
              <a:rPr lang="el-GR" altLang="el-GR"/>
              <a:pPr eaLnBrk="1" hangingPunct="1"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079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11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12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13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14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2C1F4C-FAF0-41A2-A1B5-254361CA445B}" type="slidenum">
              <a:rPr lang="el-GR" altLang="el-GR"/>
              <a:pPr eaLnBrk="1" hangingPunct="1"/>
              <a:t>15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079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B297F-BFD3-439D-AABF-770B228F0E73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23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A70-B20A-4F0F-95AD-D9F3321058F6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588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EE92-48B5-40AB-BF8F-6198BCFBC9BF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04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AFD3-8B2A-4EF8-A83C-059AF1EFFEBC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874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796C-8EFD-4DE7-8D88-8D025097BB89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70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723-C129-46D1-A303-1C244E5EADD0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79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88AC-2181-48C2-8046-562FF69FB78D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551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8AD1-46E1-4B8F-B60B-4004D28F9211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198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A8D-3560-4291-8C3C-207F007823E8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960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3A6A-0610-44DC-B516-F5D8FD982310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86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5A34-964B-4152-A975-9EA836022293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F4F8-4874-4C83-B2A3-2A2F2FA7BF9F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Department of Surgery, Faculty of Medicine, National and Kapodistrian University of Athens , Laiko General Hospital, Dir. Prof. T. Liakakos.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2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4E5D-ADD8-4E9A-AA9E-AF1CDC00724D}" type="datetime1">
              <a:rPr lang="el-GR" smtClean="0"/>
              <a:pPr/>
              <a:t>3/6/21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5323" y="6311900"/>
            <a:ext cx="4861354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First Department of Surgery, Faculty of Medicine, National and Kapodistrian University of Athens </a:t>
            </a:r>
            <a:r>
              <a:rPr lang="el-GR" dirty="0"/>
              <a:t>, </a:t>
            </a:r>
            <a:r>
              <a:rPr lang="en-US" dirty="0"/>
              <a:t>Laiko General Hospital</a:t>
            </a:r>
            <a:r>
              <a:rPr lang="el-GR" dirty="0"/>
              <a:t>, </a:t>
            </a:r>
            <a:r>
              <a:rPr lang="en-US" dirty="0"/>
              <a:t>Dir. Prof. T. Liakakos.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3E79-6F58-48EE-939E-EB876EBB13BC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10" name="Picture 7" descr="ECG Blue"/>
          <p:cNvPicPr>
            <a:picLocks noChangeAspect="1" noChangeArrowheads="1"/>
          </p:cNvPicPr>
          <p:nvPr userDrawn="1"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0" y="685800"/>
            <a:ext cx="1279274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8"/>
            <a:ext cx="695400" cy="85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208" y="0"/>
            <a:ext cx="917792" cy="842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9FAFB"/>
              </a:clrFrom>
              <a:clrTo>
                <a:srgbClr val="F9FAFB">
                  <a:alpha val="0"/>
                </a:srgbClr>
              </a:clrTo>
            </a:clrChange>
          </a:blip>
          <a:srcRect l="16244" r="17406"/>
          <a:stretch/>
        </p:blipFill>
        <p:spPr>
          <a:xfrm>
            <a:off x="9815736" y="6192954"/>
            <a:ext cx="2376264" cy="5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hu/url?sa=i&amp;rct=j&amp;q=langer+lines&amp;source=images&amp;cd=&amp;cad=rja&amp;docid=3GUNPeEPL60e-M&amp;tbnid=gom5noe33-xiTM:&amp;ved=0CAUQjRw&amp;url=http://www.med-ars.it/galleries/langer.htm&amp;ei=XLgTUeSEH4ndswbCwoGoCw&amp;bvm=bv.42080656,d.bGE&amp;psig=AFQjCNFt9WVJX9KUIsWzQuOON1hzAd_VtQ&amp;ust=136033313392304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fastbleep.com/assets/notes/image/1878_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09ewcRTqZp0Q0M&amp;tbnid=2tLkfIyPPDGPEM:&amp;ved=0CAUQjRw&amp;url=http://www.studyblue.com/notes/note/n/tissue-injury-and-repair/deck/1472496&amp;ei=RMIUUZ6ZM9DktQbhyYGAAQ&amp;psig=AFQjCNHxd5-Hlu2BczTkKmnniG3M70uLWw&amp;ust=136040126048541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2057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7" name="Rectangle 5"/>
          <p:cNvSpPr>
            <a:spLocks/>
          </p:cNvSpPr>
          <p:nvPr/>
        </p:nvSpPr>
        <p:spPr bwMode="auto">
          <a:xfrm>
            <a:off x="1524000" y="2781301"/>
            <a:ext cx="9144000" cy="214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r>
              <a:rPr lang="de-DE" sz="2000" dirty="0">
                <a:solidFill>
                  <a:schemeClr val="bg1"/>
                </a:solidFill>
                <a:latin typeface="Lucida Grande" charset="0"/>
                <a:sym typeface="Lucida Grande" charset="0"/>
              </a:rPr>
              <a:t>ür</a:t>
            </a: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22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22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r>
              <a:rPr lang="en-US" sz="2000" b="1" dirty="0">
                <a:latin typeface="Lucida Grande" charset="0"/>
                <a:sym typeface="Lucida Grande" charset="0"/>
              </a:rPr>
              <a:t>  </a:t>
            </a:r>
          </a:p>
          <a:p>
            <a:pPr marL="39688">
              <a:defRPr/>
            </a:pP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1600" dirty="0">
              <a:latin typeface="Lucida Grande" charset="0"/>
              <a:sym typeface="Lucida Grande" charset="0"/>
            </a:endParaRPr>
          </a:p>
        </p:txBody>
      </p:sp>
      <p:pic>
        <p:nvPicPr>
          <p:cNvPr id="2054" name="Picture 6" descr="laiko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576210"/>
            <a:ext cx="29876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2028617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688" lvl="0" algn="ctr">
              <a:defRPr/>
            </a:pPr>
            <a:r>
              <a:rPr lang="en-US" sz="4000" b="1" dirty="0">
                <a:solidFill>
                  <a:prstClr val="black"/>
                </a:solidFill>
                <a:sym typeface="Lucida Grande" charset="0"/>
              </a:rPr>
              <a:t> </a:t>
            </a:r>
            <a:r>
              <a:rPr lang="el-GR" sz="4000" b="1" dirty="0">
                <a:solidFill>
                  <a:prstClr val="black"/>
                </a:solidFill>
                <a:sym typeface="Lucida Grande" charset="0"/>
              </a:rPr>
              <a:t>Επούλωση Τραυμάτων</a:t>
            </a:r>
            <a:endParaRPr lang="en-US" sz="4000" b="1" dirty="0">
              <a:solidFill>
                <a:prstClr val="black"/>
              </a:solidFill>
              <a:sym typeface="Lucida Grande" charset="0"/>
            </a:endParaRPr>
          </a:p>
          <a:p>
            <a:pPr marL="554038" lvl="0" indent="-514350" algn="ctr">
              <a:defRPr/>
            </a:pPr>
            <a:endParaRPr lang="en-US" sz="2800" b="1" i="1" dirty="0">
              <a:solidFill>
                <a:srgbClr val="00B050"/>
              </a:solidFill>
              <a:latin typeface="Lucida Grande" charset="0"/>
              <a:sym typeface="Lucida Grande" charset="0"/>
            </a:endParaRPr>
          </a:p>
          <a:p>
            <a:pPr marL="554038" lvl="0" indent="-514350" algn="ctr">
              <a:defRPr/>
            </a:pPr>
            <a:r>
              <a:rPr lang="en-US" sz="2400" i="1" dirty="0">
                <a:solidFill>
                  <a:prstClr val="black"/>
                </a:solidFill>
                <a:sym typeface="Lucida Grande" charset="0"/>
              </a:rPr>
              <a:t> </a:t>
            </a:r>
            <a:endParaRPr lang="en-US" i="1" dirty="0">
              <a:solidFill>
                <a:prstClr val="black"/>
              </a:solidFill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687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980728"/>
            <a:ext cx="11737304" cy="514543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400" dirty="0"/>
              <a:t> 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 πρώτο σκοπό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10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Μέθοδοι Σύγκλεισης Τραύματος</a:t>
            </a:r>
            <a:endParaRPr lang="en-US" altLang="el-G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772816"/>
            <a:ext cx="426943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Csoportba foglalás 5"/>
          <p:cNvGrpSpPr>
            <a:grpSpLocks/>
          </p:cNvGrpSpPr>
          <p:nvPr/>
        </p:nvGrpSpPr>
        <p:grpSpPr bwMode="auto">
          <a:xfrm>
            <a:off x="1055440" y="2564904"/>
            <a:ext cx="3528392" cy="3672408"/>
            <a:chOff x="4716016" y="1412776"/>
            <a:chExt cx="3168352" cy="3139178"/>
          </a:xfrm>
        </p:grpSpPr>
        <p:pic>
          <p:nvPicPr>
            <p:cNvPr id="13" name="Picture 2" descr="http://www.med-ars.it/various/langer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412776"/>
              <a:ext cx="3168352" cy="313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églalap 4"/>
            <p:cNvSpPr/>
            <p:nvPr/>
          </p:nvSpPr>
          <p:spPr>
            <a:xfrm>
              <a:off x="5939298" y="1412776"/>
              <a:ext cx="793431" cy="503584"/>
            </a:xfrm>
            <a:prstGeom prst="rect">
              <a:avLst/>
            </a:prstGeom>
            <a:solidFill>
              <a:srgbClr val="8FB08C">
                <a:lumMod val="60000"/>
                <a:lumOff val="40000"/>
              </a:srgbClr>
            </a:solidFill>
            <a:ln w="11429" cap="flat" cmpd="sng" algn="ctr">
              <a:solidFill>
                <a:srgbClr val="8FB08C">
                  <a:lumMod val="60000"/>
                  <a:lumOff val="4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2300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980728"/>
            <a:ext cx="11737304" cy="514543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400" dirty="0"/>
              <a:t> 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 δεύτερο σκοπό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11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Μέθοδοι Σύγκλεισης Τραύματος</a:t>
            </a:r>
            <a:endParaRPr lang="en-US" altLang="el-GR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501979"/>
            <a:ext cx="6048672" cy="469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196752"/>
            <a:ext cx="65527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ttps://attachment.outlook.office.net/owa/a_papalampros@hotmail.com/service.svc/s/GetAttachmentThumbnail?id=AQMkADAwATY3ZmYAZS04NjhjLTNlODMtMDACLTAwCgBGAAADR3Yp3SntCEq6h0vOnZ94EgcA6spL58y2Z0SrdWdCeLjZDAAAAgEMAAAA6spL58y2Z0SrdWdCeLjZDAAAADL7oPIAAAABEgAQAP7WbHsmUd1FuZVMz%2Fr1s%2F8%3D&amp;thumbnailType=2&amp;X-OWA-CANARY=Ui1pwYOpp0KgNoxIsMBWQ3BqdMud69MYPmUG5RjriRnwT8B8q-Ydnl_XYHZmkiEMSY7zDAaxS6Y.&amp;token=eb10cdf8-6b3c-4855-89ed-9fc0055f4cbb&amp;owa=outlook.live.com&amp;isc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8981" y="1196752"/>
            <a:ext cx="6519505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4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980728"/>
            <a:ext cx="11737304" cy="514543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12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Μέθοδοι Σύγκλεισης Τραύματος</a:t>
            </a:r>
            <a:endParaRPr lang="en-US" altLang="el-GR" sz="2000" b="1" dirty="0"/>
          </a:p>
        </p:txBody>
      </p:sp>
      <p:pic>
        <p:nvPicPr>
          <p:cNvPr id="15" name="Picture 2" descr="D:\soft tissue necrotizing infections\PIKOULIS SURGICAL INFECTIONS\DSCN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856" y="1124744"/>
            <a:ext cx="7104112" cy="5229200"/>
          </a:xfrm>
          <a:prstGeom prst="rect">
            <a:avLst/>
          </a:prstGeom>
          <a:noFill/>
        </p:spPr>
      </p:pic>
      <p:pic>
        <p:nvPicPr>
          <p:cNvPr id="16" name="Picture 3" descr="D:\soft tissue necrotizing infections\DYSIOS NECROTIZING FASCITIS\DSCN007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6" y="1124744"/>
            <a:ext cx="7104112" cy="5229200"/>
          </a:xfrm>
          <a:prstGeom prst="rect">
            <a:avLst/>
          </a:prstGeom>
          <a:noFill/>
        </p:spPr>
      </p:pic>
      <p:pic>
        <p:nvPicPr>
          <p:cNvPr id="17" name="Picture 2" descr="D:\dixon healthy\DSCN00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9856" y="980728"/>
            <a:ext cx="7392143" cy="5373216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4608512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40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268761"/>
            <a:ext cx="11449272" cy="4857402"/>
          </a:xfrm>
          <a:ln>
            <a:noFill/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13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Θεραπεία με </a:t>
            </a:r>
            <a:r>
              <a:rPr lang="en-US" altLang="el-GR" sz="2000" b="1" dirty="0"/>
              <a:t>VAC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96752"/>
            <a:ext cx="5525790" cy="467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www.todayswoundclinic.com/files/styles/large/public/2--Wound%20Vac%202%20Pre-Removal.JPG?itok=jPRha4j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628800"/>
            <a:ext cx="5472608" cy="42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170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268761"/>
            <a:ext cx="11449272" cy="4857402"/>
          </a:xfrm>
          <a:ln>
            <a:noFill/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14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Θεραπεία με Υπερβαρικό Ο2</a:t>
            </a:r>
            <a:endParaRPr lang="en-US" altLang="el-GR" sz="2000" b="1" dirty="0"/>
          </a:p>
        </p:txBody>
      </p:sp>
      <p:pic>
        <p:nvPicPr>
          <p:cNvPr id="15362" name="Picture 2" descr="http://o2oasis.com/wp-content/uploads/2014/10/hyperbaric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196752"/>
            <a:ext cx="54479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ojmedtech.com/thc/images/cutl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" y="828675"/>
            <a:ext cx="3561110" cy="25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mage.slidesharecdn.com/hyperbaricoxygentherapy-120627124350-phpapp01/95/hyperbaric-oxygen-therapy-34-728.jpg%253Fcb%253D13408012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6952"/>
            <a:ext cx="6384031" cy="38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614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2057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7" name="Rectangle 5"/>
          <p:cNvSpPr>
            <a:spLocks/>
          </p:cNvSpPr>
          <p:nvPr/>
        </p:nvSpPr>
        <p:spPr bwMode="auto">
          <a:xfrm>
            <a:off x="1524000" y="2781301"/>
            <a:ext cx="9144000" cy="214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r>
              <a:rPr lang="de-DE" sz="2000" dirty="0">
                <a:solidFill>
                  <a:schemeClr val="bg1"/>
                </a:solidFill>
                <a:latin typeface="Lucida Grande" charset="0"/>
                <a:sym typeface="Lucida Grande" charset="0"/>
              </a:rPr>
              <a:t>ür</a:t>
            </a: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22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22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r>
              <a:rPr lang="en-US" sz="2000" b="1" dirty="0">
                <a:latin typeface="Lucida Grande" charset="0"/>
                <a:sym typeface="Lucida Grande" charset="0"/>
              </a:rPr>
              <a:t>  </a:t>
            </a:r>
          </a:p>
          <a:p>
            <a:pPr marL="39688">
              <a:defRPr/>
            </a:pPr>
            <a:endParaRPr lang="en-US" sz="2000" b="1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dirty="0">
              <a:latin typeface="Lucida Grande" charset="0"/>
              <a:sym typeface="Lucida Grande" charset="0"/>
            </a:endParaRPr>
          </a:p>
          <a:p>
            <a:pPr marL="39688">
              <a:defRPr/>
            </a:pPr>
            <a:endParaRPr lang="en-US" sz="1600" dirty="0">
              <a:latin typeface="Lucida Grande" charset="0"/>
              <a:sym typeface="Lucida Grand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0286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4038" lvl="0" indent="-514350" algn="ctr">
              <a:defRPr/>
            </a:pPr>
            <a:endParaRPr lang="en-US" i="1" dirty="0">
              <a:solidFill>
                <a:prstClr val="black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328738"/>
            <a:ext cx="6192687" cy="476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127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268761"/>
            <a:ext cx="11449272" cy="4857402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>
              <a:lnSpc>
                <a:spcPct val="80000"/>
              </a:lnSpc>
              <a:defRPr/>
            </a:pPr>
            <a:r>
              <a:rPr lang="el-GR" sz="2400" b="1" u="sng" dirty="0"/>
              <a:t>ΤΡΑΥΜΑ:</a:t>
            </a:r>
            <a:endParaRPr lang="en-US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b="1" dirty="0"/>
              <a:t> </a:t>
            </a:r>
            <a:r>
              <a:rPr lang="el-GR" sz="2000" dirty="0"/>
              <a:t>οποιαδήποτε λύση της συνέχειας των ιστών (δέρματος, βλενογόννων, επιφάνειας οργάνων)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Μηχανική, θερμική, ηλεκτρική, ακτινική ΚΑΚΩΣΗ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Ανοιχτό </a:t>
            </a:r>
            <a:r>
              <a:rPr lang="en-US" sz="2000" dirty="0"/>
              <a:t>vs. </a:t>
            </a:r>
            <a:r>
              <a:rPr lang="el-GR" sz="2000" dirty="0"/>
              <a:t>Κλειστό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>
              <a:lnSpc>
                <a:spcPct val="80000"/>
              </a:lnSpc>
              <a:defRPr/>
            </a:pPr>
            <a:r>
              <a:rPr lang="el-GR" sz="2400" b="1" u="sng" dirty="0"/>
              <a:t> ΕΠΟΥΛΩΣΗ: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Η διαδικασία αποκατάστασης της φυσιολογικής δομής των ιστών μετά από ένα τραυματισμό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Διάρκεια: 6 – 12 εβδομάδες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2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Εισαγωγή - Ορισμοί</a:t>
            </a:r>
            <a:endParaRPr lang="en-US" alt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1334855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268761"/>
            <a:ext cx="11449272" cy="4857402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Φλεγμονής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Πολλαπλασιαμού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Ωρίμανσης ή της Ιστικής Αναδόμησης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l-GR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l-GR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3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Φάσεις Επούλωσης</a:t>
            </a:r>
            <a:endParaRPr lang="en-US" altLang="el-GR" sz="2000" b="1" dirty="0"/>
          </a:p>
        </p:txBody>
      </p:sp>
      <p:pic>
        <p:nvPicPr>
          <p:cNvPr id="8" name="il_fi" descr="http://www.fastbleep.com/assets/notes/image/1878_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" b="13184"/>
          <a:stretch>
            <a:fillRect/>
          </a:stretch>
        </p:blipFill>
        <p:spPr bwMode="auto">
          <a:xfrm>
            <a:off x="6096000" y="1363257"/>
            <a:ext cx="5904656" cy="42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814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052737"/>
            <a:ext cx="11449272" cy="4824536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</a:t>
            </a:r>
            <a:r>
              <a:rPr lang="el-GR" sz="2000" b="1" u="sng" dirty="0"/>
              <a:t>Διάρκεια:</a:t>
            </a:r>
            <a:r>
              <a:rPr lang="el-GR" sz="2000" b="1" dirty="0"/>
              <a:t> </a:t>
            </a:r>
            <a:r>
              <a:rPr lang="el-GR" sz="2000" dirty="0"/>
              <a:t>Από τον τραυματισμό έως 2 – 5 ημέρες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</a:t>
            </a:r>
            <a:r>
              <a:rPr lang="el-GR" sz="2000" b="1" u="sng" dirty="0"/>
              <a:t>Σκοπός:</a:t>
            </a:r>
            <a:r>
              <a:rPr lang="el-GR" sz="2000" dirty="0"/>
              <a:t>  Σχηματισμός Θρόμβου &amp; Αποδόμηση – Απομάκρυνση των νεκρωμένων ιστών </a:t>
            </a:r>
            <a:endParaRPr lang="el-GR" sz="2000" b="1" u="sng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Διακρίνεται σε 2 στάδια: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l-GR" sz="2000" dirty="0"/>
              <a:t>Της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αιμόστασης</a:t>
            </a:r>
            <a:r>
              <a:rPr lang="el-GR" sz="2000" dirty="0"/>
              <a:t>: Αγγειοσύσπαση, Συσσώρευση </a:t>
            </a:r>
            <a:r>
              <a:rPr lang="en-US" sz="2000" dirty="0"/>
              <a:t>PLTs</a:t>
            </a:r>
            <a:r>
              <a:rPr lang="el-GR" sz="2000" dirty="0"/>
              <a:t> &amp; Δημιουργία Θρόμβου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endParaRPr lang="el-GR" sz="2000" dirty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l-GR" sz="2000" dirty="0"/>
              <a:t>Της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φλεγμονής</a:t>
            </a:r>
            <a:r>
              <a:rPr lang="el-GR" sz="2000" dirty="0"/>
              <a:t>: Αγγειοδιαστολή &amp; Φαγοκυττάρωση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4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1. Φλεγμονώδης Φάση</a:t>
            </a:r>
            <a:endParaRPr lang="en-US" altLang="el-GR" sz="2000" b="1" dirty="0"/>
          </a:p>
        </p:txBody>
      </p:sp>
      <p:graphicFrame>
        <p:nvGraphicFramePr>
          <p:cNvPr id="8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63726"/>
              </p:ext>
            </p:extLst>
          </p:nvPr>
        </p:nvGraphicFramePr>
        <p:xfrm>
          <a:off x="6486052" y="4221089"/>
          <a:ext cx="5705947" cy="2160238"/>
        </p:xfrm>
        <a:graphic>
          <a:graphicData uri="http://schemas.openxmlformats.org/drawingml/2006/table">
            <a:tbl>
              <a:tblPr/>
              <a:tblGrid>
                <a:gridCol w="44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4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4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4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64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78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4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64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78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75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31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capillaries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fibroblasts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lymphocytes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macrophages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neutrophyl gr.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7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thrombocytes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hu-H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166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268761"/>
            <a:ext cx="11449272" cy="4857402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</a:t>
            </a:r>
            <a:r>
              <a:rPr lang="el-GR" sz="2000" b="1" u="sng" dirty="0"/>
              <a:t>Διάρκεια:</a:t>
            </a:r>
            <a:r>
              <a:rPr lang="el-GR" sz="2000" b="1" dirty="0"/>
              <a:t> </a:t>
            </a:r>
            <a:r>
              <a:rPr lang="el-GR" sz="2000" dirty="0"/>
              <a:t>Από τη 2</a:t>
            </a:r>
            <a:r>
              <a:rPr lang="el-GR" sz="2000" baseline="30000" dirty="0"/>
              <a:t>η</a:t>
            </a:r>
            <a:r>
              <a:rPr lang="el-GR" sz="2000" dirty="0"/>
              <a:t> ημέρα έως την 3</a:t>
            </a:r>
            <a:r>
              <a:rPr lang="el-GR" sz="2000" baseline="30000" dirty="0"/>
              <a:t>η</a:t>
            </a:r>
            <a:r>
              <a:rPr lang="el-GR" sz="2000" dirty="0"/>
              <a:t> εβδομάδα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Διακρίνεται στα παρακάτω στάδια: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l-GR" sz="2000" dirty="0"/>
              <a:t>Της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επιθηλιοποίησης</a:t>
            </a:r>
            <a:endParaRPr lang="el-GR" sz="2000" dirty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endParaRPr lang="el-GR" sz="2000" dirty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l-GR" sz="2000" dirty="0"/>
              <a:t>Της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αγγειογένεσης </a:t>
            </a:r>
            <a:r>
              <a:rPr lang="el-GR" sz="2000" dirty="0"/>
              <a:t>(↑ από </a:t>
            </a:r>
            <a:r>
              <a:rPr lang="en-US" sz="2000" dirty="0"/>
              <a:t>TNF-</a:t>
            </a:r>
            <a:r>
              <a:rPr lang="el-GR" sz="2000" dirty="0"/>
              <a:t>α, θρεπτικές ουσίες στο τραύμα)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l-GR" sz="2000" dirty="0"/>
              <a:t>Του σχηματισμού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κοκκιωματόδους συνδετικού ιστού </a:t>
            </a:r>
            <a:r>
              <a:rPr lang="el-GR" sz="2000" dirty="0"/>
              <a:t>(Παραγωγή κολλαγόνου, πρωτεογλυκάνης)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endParaRPr lang="el-GR" sz="2000" dirty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l-GR" sz="2000" dirty="0"/>
              <a:t>Της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συστολής </a:t>
            </a:r>
            <a:r>
              <a:rPr lang="el-GR" sz="2000" dirty="0"/>
              <a:t>(0.75</a:t>
            </a:r>
            <a:r>
              <a:rPr lang="en-US" sz="2000" dirty="0"/>
              <a:t>mm/day</a:t>
            </a:r>
            <a:r>
              <a:rPr lang="el-GR" sz="2000" dirty="0"/>
              <a:t>, στόχος: μικρότερη ουλή)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5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000" b="1" dirty="0"/>
              <a:t>2. </a:t>
            </a:r>
            <a:r>
              <a:rPr lang="el-GR" altLang="el-GR" sz="2000" b="1" dirty="0"/>
              <a:t>Φάση του Πολλαπλασιασμού</a:t>
            </a:r>
            <a:endParaRPr lang="en-US" altLang="el-G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124743"/>
            <a:ext cx="4514850" cy="345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9713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484783"/>
            <a:ext cx="11449272" cy="4641379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</a:t>
            </a:r>
            <a:r>
              <a:rPr lang="el-GR" sz="2000" b="1" u="sng" dirty="0"/>
              <a:t>Διάρκεια:</a:t>
            </a:r>
            <a:r>
              <a:rPr lang="el-GR" sz="2000" b="1" dirty="0"/>
              <a:t> </a:t>
            </a:r>
            <a:r>
              <a:rPr lang="el-GR" sz="2000" dirty="0"/>
              <a:t>Από την 3</a:t>
            </a:r>
            <a:r>
              <a:rPr lang="el-GR" sz="2000" baseline="30000" dirty="0"/>
              <a:t>η</a:t>
            </a:r>
            <a:r>
              <a:rPr lang="el-GR" sz="2000" dirty="0"/>
              <a:t> εβδομάδα έως και 2 έτη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Συνέχιση της εναπόθεσης κολλαγόνου</a:t>
            </a:r>
            <a:r>
              <a:rPr lang="en-US" sz="2000" dirty="0"/>
              <a:t> (plateau </a:t>
            </a:r>
            <a:r>
              <a:rPr lang="el-GR" sz="2000" dirty="0"/>
              <a:t>μετά από 21 ημέρες)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l-GR" sz="2000" dirty="0"/>
              <a:t>Αντικατάσταση του τύπου ΙΙΙ με τύπου Ι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ουλώδης ιστός </a:t>
            </a:r>
            <a:r>
              <a:rPr lang="el-GR" sz="2000" dirty="0"/>
              <a:t>ανακτά το 90% της αρχικής του ισχύος σε διάστημα 6 εβδομάδων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6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3. Φάση Ωρίμανσης ή Ιστικής Αναδόμησης</a:t>
            </a:r>
            <a:endParaRPr lang="en-US" altLang="el-GR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06" y="1052736"/>
            <a:ext cx="36766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8159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340769"/>
            <a:ext cx="11449272" cy="478539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D = Diabetes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I = Infection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D = Drugs (Steroids, </a:t>
            </a:r>
            <a:r>
              <a:rPr lang="en-US" sz="2400" dirty="0" err="1"/>
              <a:t>CTx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N = Nutritional Problems (</a:t>
            </a:r>
            <a:r>
              <a:rPr lang="en-US" sz="2400" b="1" dirty="0">
                <a:solidFill>
                  <a:srgbClr val="FF0000"/>
                </a:solidFill>
              </a:rPr>
              <a:t>↓ </a:t>
            </a:r>
            <a:r>
              <a:rPr lang="en-US" sz="2400" b="1" dirty="0" err="1">
                <a:solidFill>
                  <a:srgbClr val="FF0000"/>
                </a:solidFill>
              </a:rPr>
              <a:t>Vit</a:t>
            </a:r>
            <a:r>
              <a:rPr lang="en-US" sz="2400" b="1" dirty="0">
                <a:solidFill>
                  <a:srgbClr val="FF0000"/>
                </a:solidFill>
              </a:rPr>
              <a:t> C, A &amp; Zn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T = Tissue Necrosis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H =  Hypoxia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A = Another wound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L =  Low Temperature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Jaundice, Smoking, Renal insufficiency</a:t>
            </a:r>
            <a:r>
              <a:rPr lang="el-GR" sz="2400" dirty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Age, Obesity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l-GR" sz="24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7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703512" y="428625"/>
            <a:ext cx="7344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Παράγοντες Ανασταλτικοί της Επούλωσης –</a:t>
            </a:r>
            <a:r>
              <a:rPr lang="en-US" altLang="el-GR" sz="2000" b="1" dirty="0"/>
              <a:t> </a:t>
            </a:r>
            <a:r>
              <a:rPr lang="en-US" alt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HEAL </a:t>
            </a:r>
            <a:r>
              <a:rPr lang="el-GR" alt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l-G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6960096" y="2780928"/>
            <a:ext cx="5040560" cy="3061965"/>
            <a:chOff x="3577" y="2677"/>
            <a:chExt cx="5330" cy="371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3577" y="2677"/>
              <a:ext cx="5330" cy="3710"/>
              <a:chOff x="3577" y="2677"/>
              <a:chExt cx="5330" cy="3710"/>
            </a:xfrm>
          </p:grpSpPr>
          <p:sp>
            <p:nvSpPr>
              <p:cNvPr id="13" name="Oval 3"/>
              <p:cNvSpPr>
                <a:spLocks noChangeAspect="1" noChangeArrowheads="1"/>
              </p:cNvSpPr>
              <p:nvPr/>
            </p:nvSpPr>
            <p:spPr bwMode="auto">
              <a:xfrm>
                <a:off x="5235" y="2677"/>
                <a:ext cx="2209" cy="2297"/>
              </a:xfrm>
              <a:prstGeom prst="ellipse">
                <a:avLst/>
              </a:prstGeom>
              <a:solidFill>
                <a:srgbClr val="339966">
                  <a:alpha val="85881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Georgia" pitchFamily="18" charset="0"/>
                </a:endParaRPr>
              </a:p>
            </p:txBody>
          </p:sp>
          <p:sp>
            <p:nvSpPr>
              <p:cNvPr id="14" name="Oval 4"/>
              <p:cNvSpPr>
                <a:spLocks noChangeAspect="1" noChangeArrowheads="1"/>
              </p:cNvSpPr>
              <p:nvPr/>
            </p:nvSpPr>
            <p:spPr bwMode="auto">
              <a:xfrm>
                <a:off x="5211" y="3990"/>
                <a:ext cx="2209" cy="2397"/>
              </a:xfrm>
              <a:prstGeom prst="ellipse">
                <a:avLst/>
              </a:prstGeom>
              <a:solidFill>
                <a:srgbClr val="003366">
                  <a:alpha val="58823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Georgia" pitchFamily="18" charset="0"/>
                </a:endParaRPr>
              </a:p>
            </p:txBody>
          </p:sp>
          <p:sp>
            <p:nvSpPr>
              <p:cNvPr id="15" name="Oval 5"/>
              <p:cNvSpPr>
                <a:spLocks noChangeAspect="1" noChangeArrowheads="1"/>
              </p:cNvSpPr>
              <p:nvPr/>
            </p:nvSpPr>
            <p:spPr bwMode="auto">
              <a:xfrm rot="5684100">
                <a:off x="6605" y="3247"/>
                <a:ext cx="2216" cy="2388"/>
              </a:xfrm>
              <a:prstGeom prst="ellipse">
                <a:avLst/>
              </a:prstGeom>
              <a:solidFill>
                <a:srgbClr val="993366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Georgia" pitchFamily="18" charset="0"/>
                </a:endParaRPr>
              </a:p>
            </p:txBody>
          </p:sp>
          <p:sp>
            <p:nvSpPr>
              <p:cNvPr id="16" name="Oval 6"/>
              <p:cNvSpPr>
                <a:spLocks noChangeAspect="1" noChangeArrowheads="1"/>
              </p:cNvSpPr>
              <p:nvPr/>
            </p:nvSpPr>
            <p:spPr bwMode="auto">
              <a:xfrm rot="5684100">
                <a:off x="3663" y="3247"/>
                <a:ext cx="2216" cy="23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Georgia" pitchFamily="18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5709" y="3005"/>
                <a:ext cx="1540" cy="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hu-HU" sz="1400">
                    <a:latin typeface="Calibri" pitchFamily="34" charset="0"/>
                    <a:cs typeface="Arial" charset="0"/>
                  </a:rPr>
                  <a:t>infection</a:t>
                </a:r>
                <a:endParaRPr lang="hu-HU" sz="1400">
                  <a:cs typeface="Arial" charset="0"/>
                </a:endParaRP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7500" y="4205"/>
                <a:ext cx="1407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hu-HU" sz="1400">
                    <a:latin typeface="Calibri" pitchFamily="34" charset="0"/>
                    <a:cs typeface="Arial" charset="0"/>
                  </a:rPr>
                  <a:t>ischemia</a:t>
                </a:r>
                <a:endParaRPr lang="hu-HU" sz="1400">
                  <a:cs typeface="Arial" charset="0"/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3904" y="4096"/>
                <a:ext cx="1471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hu-HU" sz="1400">
                    <a:latin typeface="Calibri" pitchFamily="34" charset="0"/>
                    <a:cs typeface="Arial" charset="0"/>
                  </a:rPr>
                  <a:t>foreign bodies</a:t>
                </a:r>
                <a:endParaRPr lang="hu-HU" sz="1400">
                  <a:cs typeface="Arial" charset="0"/>
                </a:endParaRPr>
              </a:p>
            </p:txBody>
          </p: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5538" y="4859"/>
                <a:ext cx="1635" cy="1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hu-HU" sz="1400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edema/  elevated tissue pressure</a:t>
                </a:r>
                <a:endParaRPr lang="hu-HU" sz="140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211" y="3826"/>
              <a:ext cx="2289" cy="1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Georgia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376" y="3986"/>
              <a:ext cx="1979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hu-HU" sz="1600" b="1" cap="small" dirty="0" err="1">
                  <a:latin typeface="Calibri" pitchFamily="34" charset="0"/>
                  <a:cs typeface="Arial" pitchFamily="34" charset="0"/>
                </a:rPr>
                <a:t>Impaired</a:t>
              </a:r>
              <a:r>
                <a:rPr lang="hu-HU" sz="1600" b="1" cap="small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hu-HU" sz="1600" b="1" cap="small" dirty="0" err="1">
                  <a:latin typeface="Calibri" pitchFamily="34" charset="0"/>
                  <a:cs typeface="Arial" pitchFamily="34" charset="0"/>
                </a:rPr>
                <a:t>healing</a:t>
              </a:r>
              <a:endParaRPr lang="hu-HU" sz="1600" cap="small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346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1196753"/>
            <a:ext cx="11737304" cy="492941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Καθαρά τραύματα</a:t>
            </a:r>
            <a:r>
              <a:rPr lang="el-GR" sz="2000" b="1" dirty="0"/>
              <a:t>: </a:t>
            </a:r>
            <a:r>
              <a:rPr lang="el-GR" sz="2000" dirty="0"/>
              <a:t>Απουσία εστία μόλυνσης από εξωγενείς ή ενδογενείς πηγές (π.χ. Τομή βουβωνοκήλης)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Ελαφρά μολυσμένα τραύματα</a:t>
            </a:r>
            <a:r>
              <a:rPr lang="el-GR" sz="2000" dirty="0"/>
              <a:t>: υπάρχει διάνοιξη προς το πεπτικό, αναπνευστικό ή ουρογεννητικό συστημα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000" dirty="0"/>
              <a:t> π.χ. Χολοκυστεκτομή, κολεκτομή </a:t>
            </a:r>
            <a:r>
              <a:rPr lang="el-GR" sz="2000" dirty="0">
                <a:solidFill>
                  <a:srgbClr val="FF0000"/>
                </a:solidFill>
              </a:rPr>
              <a:t>(</a:t>
            </a:r>
            <a:r>
              <a:rPr 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Ποσοστό επιλοίμωξης: 3 - 4%)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dirty="0"/>
              <a:t>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Βαρειά μολυσμένα τραύματα: </a:t>
            </a:r>
            <a:r>
              <a:rPr lang="el-GR" sz="2000" dirty="0"/>
              <a:t>υπάρχει σημαντική επιμόλυνση του τραύματος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/>
              <a:t>π.χ. Επαφή με πύο επί εμπυήματος χοληδόχου κύστεως </a:t>
            </a:r>
            <a:r>
              <a:rPr lang="el-GR" sz="2000" dirty="0">
                <a:solidFill>
                  <a:srgbClr val="FF0000"/>
                </a:solidFill>
              </a:rPr>
              <a:t>(</a:t>
            </a:r>
            <a:r>
              <a:rPr 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Ποσοστό επιλοίμωξης: 7 – 10%)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Διαπυημένα τραύματα: </a:t>
            </a:r>
            <a:r>
              <a:rPr lang="el-GR" sz="2000" dirty="0"/>
              <a:t>υπάρχει ήδη λοίμωξη πριν την τομή του δέρματος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000" dirty="0"/>
              <a:t> π. χ. Κοπρανώδης περιτονίτις </a:t>
            </a:r>
            <a:r>
              <a:rPr 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(Ποσοστό επιλοίμωξης &gt; 50% 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8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Ταξινόμηση των Τραυμάτων</a:t>
            </a:r>
            <a:endParaRPr lang="en-US" alt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4160450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79650" y="4581525"/>
            <a:ext cx="6870700" cy="685800"/>
            <a:chOff x="0" y="0"/>
            <a:chExt cx="4328" cy="432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0"/>
              <a:ext cx="43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078" name="Content Placeholder 1"/>
          <p:cNvSpPr>
            <a:spLocks noGrp="1"/>
          </p:cNvSpPr>
          <p:nvPr>
            <p:ph idx="1"/>
          </p:nvPr>
        </p:nvSpPr>
        <p:spPr>
          <a:xfrm>
            <a:off x="335360" y="980728"/>
            <a:ext cx="11737304" cy="514543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400" dirty="0"/>
              <a:t> 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 πρώτο σκοπό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Κατά δεύτερο σκοπό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Κατά τρίτο σκοπό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l-GR" sz="2000" u="sng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400" b="1" u="sng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 marL="0" indent="0" algn="ctr">
              <a:buNone/>
            </a:pPr>
            <a:endParaRPr lang="el-GR" altLang="el-G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Department of Surgery, Faculty of Medicine, National and </a:t>
            </a:r>
            <a:r>
              <a:rPr lang="en-US" dirty="0" err="1"/>
              <a:t>Kapodistrian</a:t>
            </a:r>
            <a:r>
              <a:rPr lang="en-US" dirty="0"/>
              <a:t> University of Athens , </a:t>
            </a:r>
            <a:r>
              <a:rPr lang="en-US" dirty="0" err="1"/>
              <a:t>Laiko</a:t>
            </a:r>
            <a:r>
              <a:rPr lang="en-US" dirty="0"/>
              <a:t> General Hospital, Dir. Prof. T. </a:t>
            </a:r>
            <a:r>
              <a:rPr lang="en-US" dirty="0" err="1"/>
              <a:t>Liakakos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5304"/>
            <a:ext cx="2743200" cy="692696"/>
          </a:xfrm>
          <a:solidFill>
            <a:schemeClr val="bg1"/>
          </a:solidFill>
        </p:spPr>
        <p:txBody>
          <a:bodyPr/>
          <a:lstStyle/>
          <a:p>
            <a:fld id="{C5383E79-6F58-48EE-939E-EB876EBB13BC}" type="slidenum">
              <a:rPr lang="el-GR" smtClean="0">
                <a:solidFill>
                  <a:schemeClr val="bg1"/>
                </a:solidFill>
              </a:rPr>
              <a:pPr/>
              <a:t>9</a:t>
            </a:fld>
            <a:r>
              <a:rPr lang="en-US" dirty="0">
                <a:solidFill>
                  <a:schemeClr val="bg1"/>
                </a:solidFill>
              </a:rPr>
              <a:t>asdasdasdadsasdasdasdasdasdasdasdasdewdawdwqdawdawdawdawdawdawdawedadawedadawdadasdasdsadasdasdewdasdwadwadsadsadawdasd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81188" y="4286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Μέθοδοι Σύγκλεισης Τραύματος</a:t>
            </a:r>
            <a:endParaRPr lang="en-US" altLang="el-GR" sz="2000" b="1" dirty="0"/>
          </a:p>
        </p:txBody>
      </p:sp>
      <p:pic>
        <p:nvPicPr>
          <p:cNvPr id="8" name="Picture 2" descr="http://classconnection.s3.amazonaws.com/964/flashcards/520964/png/healing1321212453488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b="2003"/>
          <a:stretch>
            <a:fillRect/>
          </a:stretch>
        </p:blipFill>
        <p:spPr bwMode="auto">
          <a:xfrm>
            <a:off x="5015880" y="1087992"/>
            <a:ext cx="7176120" cy="49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oundcare3108.150m.com/3intention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105"/>
            <a:ext cx="4116412" cy="22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601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7393</TotalTime>
  <Words>561</Words>
  <Application>Microsoft Macintosh PowerPoint</Application>
  <PresentationFormat>Ευρεία οθόνη</PresentationFormat>
  <Paragraphs>222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Lucida Grande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χειρουργικές επεμβάσεις παγκρέατος το 2014</dc:title>
  <dc:creator>felek</dc:creator>
  <cp:lastModifiedBy>Michalis Kontos</cp:lastModifiedBy>
  <cp:revision>314</cp:revision>
  <dcterms:created xsi:type="dcterms:W3CDTF">2014-04-29T09:40:12Z</dcterms:created>
  <dcterms:modified xsi:type="dcterms:W3CDTF">2021-06-03T05:46:12Z</dcterms:modified>
</cp:coreProperties>
</file>