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FCDB"/>
    <a:srgbClr val="F2F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787" y="6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97CDD978-EABF-4D77-B017-3524B45AA47D}" type="datetimeFigureOut">
              <a:rPr lang="el-GR" smtClean="0"/>
              <a:pPr/>
              <a:t>12/4/2024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A78D10-FF9D-4A8C-BC39-70B4F2A792F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97CDD978-EABF-4D77-B017-3524B45AA47D}" type="datetimeFigureOut">
              <a:rPr lang="el-GR" smtClean="0"/>
              <a:pPr/>
              <a:t>12/4/2024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A78D10-FF9D-4A8C-BC39-70B4F2A792F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97CDD978-EABF-4D77-B017-3524B45AA47D}" type="datetimeFigureOut">
              <a:rPr lang="el-GR" smtClean="0"/>
              <a:pPr/>
              <a:t>12/4/2024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A78D10-FF9D-4A8C-BC39-70B4F2A792F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97CDD978-EABF-4D77-B017-3524B45AA47D}" type="datetimeFigureOut">
              <a:rPr lang="el-GR" smtClean="0"/>
              <a:pPr/>
              <a:t>12/4/2024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A78D10-FF9D-4A8C-BC39-70B4F2A792F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7CDD978-EABF-4D77-B017-3524B45AA47D}" type="datetimeFigureOut">
              <a:rPr lang="el-GR" smtClean="0"/>
              <a:pPr/>
              <a:t>12/4/2024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A78D10-FF9D-4A8C-BC39-70B4F2A792F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97CDD978-EABF-4D77-B017-3524B45AA47D}" type="datetimeFigureOut">
              <a:rPr lang="el-GR" smtClean="0"/>
              <a:pPr/>
              <a:t>12/4/2024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A78D10-FF9D-4A8C-BC39-70B4F2A792F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97CDD978-EABF-4D77-B017-3524B45AA47D}" type="datetimeFigureOut">
              <a:rPr lang="el-GR" smtClean="0"/>
              <a:pPr/>
              <a:t>12/4/2024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CA78D10-FF9D-4A8C-BC39-70B4F2A792F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97CDD978-EABF-4D77-B017-3524B45AA47D}" type="datetimeFigureOut">
              <a:rPr lang="el-GR" smtClean="0"/>
              <a:pPr/>
              <a:t>12/4/2024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CA78D10-FF9D-4A8C-BC39-70B4F2A792F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7CDD978-EABF-4D77-B017-3524B45AA47D}" type="datetimeFigureOut">
              <a:rPr lang="el-GR" smtClean="0"/>
              <a:pPr/>
              <a:t>12/4/2024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CA78D10-FF9D-4A8C-BC39-70B4F2A792F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7CDD978-EABF-4D77-B017-3524B45AA47D}" type="datetimeFigureOut">
              <a:rPr lang="el-GR" smtClean="0"/>
              <a:pPr/>
              <a:t>12/4/2024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A78D10-FF9D-4A8C-BC39-70B4F2A792F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7CDD978-EABF-4D77-B017-3524B45AA47D}" type="datetimeFigureOut">
              <a:rPr lang="el-GR" smtClean="0"/>
              <a:pPr/>
              <a:t>12/4/2024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A78D10-FF9D-4A8C-BC39-70B4F2A792F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750">
              <a:srgbClr val="00B0F0"/>
            </a:gs>
            <a:gs pos="78875">
              <a:srgbClr val="B2C8E2"/>
            </a:gs>
            <a:gs pos="62000">
              <a:srgbClr val="B4C9E3"/>
            </a:gs>
            <a:gs pos="66500">
              <a:srgbClr val="B7CBE4"/>
            </a:gs>
            <a:gs pos="50000">
              <a:srgbClr val="BDD0E6"/>
            </a:gs>
            <a:gs pos="42000">
              <a:srgbClr val="B9CDE5"/>
            </a:gs>
            <a:gs pos="28580">
              <a:srgbClr val="B5CAE3"/>
            </a:gs>
            <a:gs pos="14000">
              <a:schemeClr val="accent1">
                <a:lumMod val="45000"/>
                <a:lumOff val="55000"/>
              </a:schemeClr>
            </a:gs>
            <a:gs pos="58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DD978-EABF-4D77-B017-3524B45AA47D}" type="datetimeFigureOut">
              <a:rPr lang="el-GR" smtClean="0"/>
              <a:pPr/>
              <a:t>12/4/2024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78D10-FF9D-4A8C-BC39-70B4F2A792F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E263695-B0E3-2BD5-6576-E9F7ABB9C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74332"/>
            <a:ext cx="4272917" cy="3177297"/>
          </a:xfrm>
          <a:prstGeom prst="rect">
            <a:avLst/>
          </a:prstGeom>
        </p:spPr>
      </p:pic>
      <p:pic>
        <p:nvPicPr>
          <p:cNvPr id="5" name="Εικόνα 4">
            <a:extLst>
              <a:ext uri="{FF2B5EF4-FFF2-40B4-BE49-F238E27FC236}">
                <a16:creationId xmlns:a16="http://schemas.microsoft.com/office/drawing/2014/main" id="{9FBB0786-7B6B-424E-510E-BB284376F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65" y="172683"/>
            <a:ext cx="4529735" cy="3136870"/>
          </a:xfrm>
          <a:prstGeom prst="rect">
            <a:avLst/>
          </a:prstGeom>
        </p:spPr>
      </p:pic>
      <p:pic>
        <p:nvPicPr>
          <p:cNvPr id="7" name="Εικόνα 6">
            <a:extLst>
              <a:ext uri="{FF2B5EF4-FFF2-40B4-BE49-F238E27FC236}">
                <a16:creationId xmlns:a16="http://schemas.microsoft.com/office/drawing/2014/main" id="{6ABD14E5-DF08-E69C-F0EC-F1734FA25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3431970"/>
            <a:ext cx="3649512" cy="3251698"/>
          </a:xfrm>
          <a:prstGeom prst="rect">
            <a:avLst/>
          </a:prstGeom>
        </p:spPr>
      </p:pic>
      <p:pic>
        <p:nvPicPr>
          <p:cNvPr id="9" name="Εικόνα 8">
            <a:extLst>
              <a:ext uri="{FF2B5EF4-FFF2-40B4-BE49-F238E27FC236}">
                <a16:creationId xmlns:a16="http://schemas.microsoft.com/office/drawing/2014/main" id="{CBEEADD8-5D6D-AEE2-B64D-36ED60352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6660" y="3378313"/>
            <a:ext cx="3096344" cy="3201661"/>
          </a:xfrm>
          <a:prstGeom prst="rect">
            <a:avLst/>
          </a:prstGeom>
        </p:spPr>
      </p:pic>
    </p:spTree>
    <p:extLst>
      <p:ext uri="{BB962C8B-B14F-4D97-AF65-F5344CB8AC3E}">
        <p14:creationId xmlns:p14="http://schemas.microsoft.com/office/powerpoint/2010/main" val="784690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Screenshot_9.jpg"/>
          <p:cNvPicPr>
            <a:picLocks noChangeAspect="1" noChangeArrowheads="1"/>
          </p:cNvPicPr>
          <p:nvPr/>
        </p:nvPicPr>
        <p:blipFill>
          <a:blip r:embed="rId2" cstate="print"/>
          <a:srcRect/>
          <a:stretch>
            <a:fillRect/>
          </a:stretch>
        </p:blipFill>
        <p:spPr bwMode="auto">
          <a:xfrm>
            <a:off x="179512" y="2197056"/>
            <a:ext cx="5544616" cy="3683101"/>
          </a:xfrm>
          <a:prstGeom prst="rect">
            <a:avLst/>
          </a:prstGeom>
          <a:noFill/>
        </p:spPr>
      </p:pic>
      <p:sp>
        <p:nvSpPr>
          <p:cNvPr id="3" name="TextBox 2">
            <a:extLst>
              <a:ext uri="{FF2B5EF4-FFF2-40B4-BE49-F238E27FC236}">
                <a16:creationId xmlns:a16="http://schemas.microsoft.com/office/drawing/2014/main" id="{E9BEFFD9-0941-A00B-430F-9625CE40A353}"/>
              </a:ext>
            </a:extLst>
          </p:cNvPr>
          <p:cNvSpPr txBox="1"/>
          <p:nvPr/>
        </p:nvSpPr>
        <p:spPr>
          <a:xfrm>
            <a:off x="0" y="-719"/>
            <a:ext cx="9144000" cy="2031325"/>
          </a:xfrm>
          <a:prstGeom prst="rect">
            <a:avLst/>
          </a:prstGeom>
          <a:noFill/>
        </p:spPr>
        <p:txBody>
          <a:bodyPr wrap="square">
            <a:spAutoFit/>
          </a:bodyPr>
          <a:lstStyle/>
          <a:p>
            <a:pPr algn="just"/>
            <a:r>
              <a:rPr lang="en-US" dirty="0"/>
              <a:t>A 64-year-old woman with hyperopia has had deteriorating vision for the last 4 years. She undergoes an excavation of the optic nerve heads with funduscopic examination. The appearance of her visual field is shown.</a:t>
            </a:r>
          </a:p>
          <a:p>
            <a:pPr algn="just"/>
            <a:r>
              <a:rPr lang="en-US" dirty="0"/>
              <a:t>1.What is your diagnosis?</a:t>
            </a:r>
          </a:p>
          <a:p>
            <a:pPr algn="just"/>
            <a:r>
              <a:rPr lang="en-US" dirty="0"/>
              <a:t>2.Can you relate this patient's hyperopia to the visual loss?</a:t>
            </a:r>
          </a:p>
          <a:p>
            <a:pPr algn="just"/>
            <a:r>
              <a:rPr lang="en-US" dirty="0"/>
              <a:t>3.What pharmacologic treatments can be given?</a:t>
            </a:r>
          </a:p>
          <a:p>
            <a:endParaRPr lang="en-US" dirty="0"/>
          </a:p>
        </p:txBody>
      </p:sp>
      <p:sp>
        <p:nvSpPr>
          <p:cNvPr id="5" name="TextBox 4">
            <a:extLst>
              <a:ext uri="{FF2B5EF4-FFF2-40B4-BE49-F238E27FC236}">
                <a16:creationId xmlns:a16="http://schemas.microsoft.com/office/drawing/2014/main" id="{7AFA94A7-18E8-2B32-E133-A71E38621846}"/>
              </a:ext>
            </a:extLst>
          </p:cNvPr>
          <p:cNvSpPr txBox="1"/>
          <p:nvPr/>
        </p:nvSpPr>
        <p:spPr>
          <a:xfrm>
            <a:off x="5724128" y="836712"/>
            <a:ext cx="3419872" cy="5909310"/>
          </a:xfrm>
          <a:prstGeom prst="rect">
            <a:avLst/>
          </a:prstGeom>
          <a:noFill/>
        </p:spPr>
        <p:txBody>
          <a:bodyPr wrap="square">
            <a:spAutoFit/>
          </a:bodyPr>
          <a:lstStyle/>
          <a:p>
            <a:r>
              <a:rPr lang="en-US" dirty="0"/>
              <a:t>She most likely has </a:t>
            </a:r>
            <a:r>
              <a:rPr lang="en-US" dirty="0">
                <a:effectLst>
                  <a:outerShdw blurRad="38100" dist="38100" dir="2700000" algn="tl">
                    <a:srgbClr val="000000">
                      <a:alpha val="43137"/>
                    </a:srgbClr>
                  </a:outerShdw>
                </a:effectLst>
              </a:rPr>
              <a:t>primary angle closure </a:t>
            </a:r>
            <a:r>
              <a:rPr lang="en-US" b="1" dirty="0"/>
              <a:t>glaucoma</a:t>
            </a:r>
            <a:r>
              <a:rPr lang="en-US" dirty="0"/>
              <a:t> (the most common form of glaucoma) with </a:t>
            </a:r>
            <a:r>
              <a:rPr lang="en-US" b="1" dirty="0"/>
              <a:t>increased intraocular pressure</a:t>
            </a:r>
            <a:r>
              <a:rPr lang="en-US" dirty="0"/>
              <a:t>.</a:t>
            </a:r>
          </a:p>
          <a:p>
            <a:r>
              <a:rPr lang="en-US" dirty="0"/>
              <a:t>Her hyperopia potentially results from an elongated eyeball yielding a more acute angle to the anterior chamber margin; this results in the </a:t>
            </a:r>
            <a:r>
              <a:rPr lang="en-US" i="1" dirty="0">
                <a:effectLst>
                  <a:outerShdw blurRad="38100" dist="38100" dir="2700000" algn="tl">
                    <a:srgbClr val="000000">
                      <a:alpha val="43137"/>
                    </a:srgbClr>
                  </a:outerShdw>
                </a:effectLst>
              </a:rPr>
              <a:t>diminished</a:t>
            </a:r>
            <a:r>
              <a:rPr lang="en-US" dirty="0">
                <a:effectLst>
                  <a:outerShdw blurRad="38100" dist="38100" dir="2700000" algn="tl">
                    <a:srgbClr val="000000">
                      <a:alpha val="43137"/>
                    </a:srgbClr>
                  </a:outerShdw>
                </a:effectLst>
              </a:rPr>
              <a:t> reabsorption of aqueous humor.</a:t>
            </a:r>
          </a:p>
          <a:p>
            <a:r>
              <a:rPr lang="en-US" dirty="0"/>
              <a:t>Topical agents such as </a:t>
            </a:r>
            <a:r>
              <a:rPr lang="en-US" dirty="0">
                <a:effectLst>
                  <a:outerShdw blurRad="38100" dist="38100" dir="2700000" algn="tl">
                    <a:srgbClr val="000000">
                      <a:alpha val="43137"/>
                    </a:srgbClr>
                  </a:outerShdw>
                </a:effectLst>
              </a:rPr>
              <a:t>prostaglandin receptor agonists </a:t>
            </a:r>
            <a:r>
              <a:rPr lang="en-US" dirty="0"/>
              <a:t>(e.g., latanoprost) are often used initially to increase aqueous humor outflow. </a:t>
            </a:r>
            <a:r>
              <a:rPr lang="el-GR" dirty="0">
                <a:effectLst>
                  <a:outerShdw blurRad="38100" dist="38100" dir="2700000" algn="tl">
                    <a:srgbClr val="000000">
                      <a:alpha val="43137"/>
                    </a:srgbClr>
                  </a:outerShdw>
                </a:effectLst>
              </a:rPr>
              <a:t>β-</a:t>
            </a:r>
            <a:r>
              <a:rPr lang="en-US" dirty="0">
                <a:effectLst>
                  <a:outerShdw blurRad="38100" dist="38100" dir="2700000" algn="tl">
                    <a:srgbClr val="000000">
                      <a:alpha val="43137"/>
                    </a:srgbClr>
                  </a:outerShdw>
                </a:effectLst>
              </a:rPr>
              <a:t>Adrenergic receptor–blocking agents </a:t>
            </a:r>
            <a:r>
              <a:rPr lang="en-US" dirty="0"/>
              <a:t>(e.g., timolol), </a:t>
            </a:r>
            <a:r>
              <a:rPr lang="en-US" dirty="0">
                <a:effectLst>
                  <a:outerShdw blurRad="38100" dist="38100" dir="2700000" algn="tl">
                    <a:srgbClr val="000000">
                      <a:alpha val="43137"/>
                    </a:srgbClr>
                  </a:outerShdw>
                </a:effectLst>
              </a:rPr>
              <a:t>carbonic anhydrase inhibitors</a:t>
            </a:r>
            <a:r>
              <a:rPr lang="en-US" dirty="0"/>
              <a:t> (e.g., dorzolamide), and </a:t>
            </a:r>
            <a:r>
              <a:rPr lang="el-GR" dirty="0"/>
              <a:t>α2-</a:t>
            </a:r>
            <a:r>
              <a:rPr lang="en-US" dirty="0"/>
              <a:t>adrenergic agonists (e.g., brimonidine) all </a:t>
            </a:r>
            <a:r>
              <a:rPr lang="en-US" b="1" dirty="0"/>
              <a:t>decrease the production of aqueous humor.</a:t>
            </a:r>
            <a:endParaRPr lang="el-G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Screenshot_10.jpg"/>
          <p:cNvPicPr>
            <a:picLocks noChangeAspect="1" noChangeArrowheads="1"/>
          </p:cNvPicPr>
          <p:nvPr/>
        </p:nvPicPr>
        <p:blipFill>
          <a:blip r:embed="rId2" cstate="print"/>
          <a:srcRect/>
          <a:stretch>
            <a:fillRect/>
          </a:stretch>
        </p:blipFill>
        <p:spPr bwMode="auto">
          <a:xfrm>
            <a:off x="3995936" y="2135294"/>
            <a:ext cx="5010428" cy="4030009"/>
          </a:xfrm>
          <a:prstGeom prst="rect">
            <a:avLst/>
          </a:prstGeom>
          <a:noFill/>
        </p:spPr>
      </p:pic>
      <p:sp>
        <p:nvSpPr>
          <p:cNvPr id="3" name="TextBox 2">
            <a:extLst>
              <a:ext uri="{FF2B5EF4-FFF2-40B4-BE49-F238E27FC236}">
                <a16:creationId xmlns:a16="http://schemas.microsoft.com/office/drawing/2014/main" id="{6B0C7B97-FF23-85E2-939D-7ED929B1152A}"/>
              </a:ext>
            </a:extLst>
          </p:cNvPr>
          <p:cNvSpPr txBox="1"/>
          <p:nvPr/>
        </p:nvSpPr>
        <p:spPr>
          <a:xfrm>
            <a:off x="0" y="1"/>
            <a:ext cx="9144000" cy="1477328"/>
          </a:xfrm>
          <a:prstGeom prst="rect">
            <a:avLst/>
          </a:prstGeom>
          <a:noFill/>
        </p:spPr>
        <p:txBody>
          <a:bodyPr wrap="square">
            <a:spAutoFit/>
          </a:bodyPr>
          <a:lstStyle/>
          <a:p>
            <a:pPr algn="just"/>
            <a:r>
              <a:rPr lang="en-US" dirty="0"/>
              <a:t>A 52-year-old African-American man has a 3-year history of deteriorating vision; everything seems darker to him. The objective map of his visual field is shown.</a:t>
            </a:r>
          </a:p>
          <a:p>
            <a:pPr algn="just"/>
            <a:r>
              <a:rPr lang="en-US" dirty="0"/>
              <a:t>1.What is tonometry likely to show?</a:t>
            </a:r>
          </a:p>
          <a:p>
            <a:pPr algn="just"/>
            <a:r>
              <a:rPr lang="en-US" dirty="0"/>
              <a:t>2.What is gonioscopy likely to show?</a:t>
            </a:r>
          </a:p>
          <a:p>
            <a:pPr algn="just"/>
            <a:r>
              <a:rPr lang="en-US" dirty="0"/>
              <a:t>3.What causes a secondary form of this disease?</a:t>
            </a:r>
            <a:endParaRPr lang="el-GR" dirty="0"/>
          </a:p>
        </p:txBody>
      </p:sp>
      <p:sp>
        <p:nvSpPr>
          <p:cNvPr id="5" name="TextBox 4">
            <a:extLst>
              <a:ext uri="{FF2B5EF4-FFF2-40B4-BE49-F238E27FC236}">
                <a16:creationId xmlns:a16="http://schemas.microsoft.com/office/drawing/2014/main" id="{5F9601A1-EBC6-2705-B916-2A4AB2603BE3}"/>
              </a:ext>
            </a:extLst>
          </p:cNvPr>
          <p:cNvSpPr txBox="1"/>
          <p:nvPr/>
        </p:nvSpPr>
        <p:spPr>
          <a:xfrm>
            <a:off x="0" y="1477329"/>
            <a:ext cx="4067944" cy="5355312"/>
          </a:xfrm>
          <a:prstGeom prst="rect">
            <a:avLst/>
          </a:prstGeom>
          <a:noFill/>
        </p:spPr>
        <p:txBody>
          <a:bodyPr wrap="square">
            <a:spAutoFit/>
          </a:bodyPr>
          <a:lstStyle/>
          <a:p>
            <a:r>
              <a:rPr lang="en-US" dirty="0"/>
              <a:t>Tonometry would show the </a:t>
            </a:r>
            <a:r>
              <a:rPr lang="en-US" b="1" dirty="0"/>
              <a:t>increased intraocular pressure of glaucoma</a:t>
            </a:r>
            <a:r>
              <a:rPr lang="en-US" dirty="0"/>
              <a:t>; this typically involves a device that blows a puff of air into the eye. A more exact measurement can be made with an applanation tonometer as part of a slit-lamp examination.</a:t>
            </a:r>
            <a:endParaRPr lang="el-GR" dirty="0"/>
          </a:p>
          <a:p>
            <a:endParaRPr lang="en-US" dirty="0"/>
          </a:p>
          <a:p>
            <a:r>
              <a:rPr lang="en-US" dirty="0">
                <a:effectLst>
                  <a:outerShdw blurRad="38100" dist="38100" dir="2700000" algn="tl">
                    <a:srgbClr val="000000">
                      <a:alpha val="43137"/>
                    </a:srgbClr>
                  </a:outerShdw>
                </a:effectLst>
              </a:rPr>
              <a:t>Gonioscopy with a </a:t>
            </a:r>
            <a:r>
              <a:rPr lang="en-US" dirty="0" err="1">
                <a:effectLst>
                  <a:outerShdw blurRad="38100" dist="38100" dir="2700000" algn="tl">
                    <a:srgbClr val="000000">
                      <a:alpha val="43137"/>
                    </a:srgbClr>
                  </a:outerShdw>
                </a:effectLst>
              </a:rPr>
              <a:t>goniolens</a:t>
            </a:r>
            <a:r>
              <a:rPr lang="en-US" dirty="0">
                <a:effectLst>
                  <a:outerShdw blurRad="38100" dist="38100" dir="2700000" algn="tl">
                    <a:srgbClr val="000000">
                      <a:alpha val="43137"/>
                    </a:srgbClr>
                  </a:outerShdw>
                </a:effectLst>
              </a:rPr>
              <a:t> </a:t>
            </a:r>
            <a:r>
              <a:rPr lang="en-US" dirty="0"/>
              <a:t>views the angle of the anterior chamber to determine if open-angle or closed-angle glaucoma is present. This patient likely has open-angle glaucoma (the most common form of glaucoma).</a:t>
            </a:r>
            <a:endParaRPr lang="el-GR" dirty="0"/>
          </a:p>
          <a:p>
            <a:endParaRPr lang="en-US" dirty="0"/>
          </a:p>
          <a:p>
            <a:r>
              <a:rPr lang="en-US" dirty="0"/>
              <a:t>Concurrent ocular disease—including intraocular hemorrhage, uveitis, neoplasia, and lens displacement—may cause </a:t>
            </a:r>
            <a:r>
              <a:rPr lang="en-US" b="1" dirty="0"/>
              <a:t>secondary</a:t>
            </a:r>
            <a:r>
              <a:rPr lang="en-US" dirty="0"/>
              <a:t> </a:t>
            </a:r>
            <a:r>
              <a:rPr lang="en-US" dirty="0">
                <a:effectLst>
                  <a:outerShdw blurRad="38100" dist="38100" dir="2700000" algn="tl">
                    <a:srgbClr val="000000">
                      <a:alpha val="43137"/>
                    </a:srgbClr>
                  </a:outerShdw>
                </a:effectLst>
              </a:rPr>
              <a:t>glaucoma</a:t>
            </a:r>
            <a:r>
              <a:rPr lang="en-US" dirty="0"/>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Screenshot_11.jpg"/>
          <p:cNvPicPr>
            <a:picLocks noChangeAspect="1" noChangeArrowheads="1"/>
          </p:cNvPicPr>
          <p:nvPr/>
        </p:nvPicPr>
        <p:blipFill>
          <a:blip r:embed="rId2" cstate="print"/>
          <a:srcRect/>
          <a:stretch>
            <a:fillRect/>
          </a:stretch>
        </p:blipFill>
        <p:spPr bwMode="auto">
          <a:xfrm>
            <a:off x="5164752" y="1916832"/>
            <a:ext cx="3803619" cy="4636061"/>
          </a:xfrm>
          <a:prstGeom prst="rect">
            <a:avLst/>
          </a:prstGeom>
          <a:noFill/>
        </p:spPr>
      </p:pic>
      <p:sp>
        <p:nvSpPr>
          <p:cNvPr id="3" name="TextBox 2">
            <a:extLst>
              <a:ext uri="{FF2B5EF4-FFF2-40B4-BE49-F238E27FC236}">
                <a16:creationId xmlns:a16="http://schemas.microsoft.com/office/drawing/2014/main" id="{646A0A76-7F5F-9CFB-5B47-801B3AF82E73}"/>
              </a:ext>
            </a:extLst>
          </p:cNvPr>
          <p:cNvSpPr txBox="1"/>
          <p:nvPr/>
        </p:nvSpPr>
        <p:spPr>
          <a:xfrm>
            <a:off x="-63996" y="-99392"/>
            <a:ext cx="9207996" cy="2215991"/>
          </a:xfrm>
          <a:prstGeom prst="rect">
            <a:avLst/>
          </a:prstGeom>
          <a:noFill/>
        </p:spPr>
        <p:txBody>
          <a:bodyPr wrap="square">
            <a:spAutoFit/>
          </a:bodyPr>
          <a:lstStyle/>
          <a:p>
            <a:r>
              <a:rPr lang="en-US" sz="2000" dirty="0"/>
              <a:t>A 44-year-old man has had a severe headache for the past day. On examination, he has a fever, nuchal rigidity, and the funduscopic finding shown. An MRI of his brain shows flattening of the gyri and narrowing of the sulci.</a:t>
            </a:r>
            <a:endParaRPr lang="el-GR" sz="2000" dirty="0"/>
          </a:p>
          <a:p>
            <a:endParaRPr lang="en-US" sz="2000" dirty="0"/>
          </a:p>
          <a:p>
            <a:r>
              <a:rPr lang="en-US" sz="2000" dirty="0"/>
              <a:t>1.What does </a:t>
            </a:r>
            <a:r>
              <a:rPr lang="en-US" sz="2000" dirty="0" err="1"/>
              <a:t>funduscopy</a:t>
            </a:r>
            <a:r>
              <a:rPr lang="en-US" sz="2000" dirty="0"/>
              <a:t> show?</a:t>
            </a:r>
            <a:r>
              <a:rPr lang="el-GR" sz="2000" dirty="0"/>
              <a:t> </a:t>
            </a:r>
            <a:r>
              <a:rPr lang="en-US" sz="2000" dirty="0"/>
              <a:t>2.What could cause this finding?</a:t>
            </a:r>
          </a:p>
          <a:p>
            <a:r>
              <a:rPr lang="en-US" sz="2000" dirty="0"/>
              <a:t>3.Would you do a lumbar puncture?</a:t>
            </a:r>
            <a:r>
              <a:rPr lang="el-GR" sz="2000" dirty="0"/>
              <a:t> </a:t>
            </a:r>
            <a:r>
              <a:rPr lang="en-US" sz="2000" dirty="0"/>
              <a:t>4.What is the most likely diagnosis?</a:t>
            </a:r>
          </a:p>
          <a:p>
            <a:endParaRPr lang="en-US" dirty="0"/>
          </a:p>
        </p:txBody>
      </p:sp>
      <p:sp>
        <p:nvSpPr>
          <p:cNvPr id="5" name="TextBox 4">
            <a:extLst>
              <a:ext uri="{FF2B5EF4-FFF2-40B4-BE49-F238E27FC236}">
                <a16:creationId xmlns:a16="http://schemas.microsoft.com/office/drawing/2014/main" id="{03936E36-F2A2-B6D8-8F41-F4185F438FA2}"/>
              </a:ext>
            </a:extLst>
          </p:cNvPr>
          <p:cNvSpPr txBox="1"/>
          <p:nvPr/>
        </p:nvSpPr>
        <p:spPr>
          <a:xfrm>
            <a:off x="0" y="1916832"/>
            <a:ext cx="5164753" cy="5016758"/>
          </a:xfrm>
          <a:prstGeom prst="rect">
            <a:avLst/>
          </a:prstGeom>
          <a:noFill/>
        </p:spPr>
        <p:txBody>
          <a:bodyPr wrap="square">
            <a:spAutoFit/>
          </a:bodyPr>
          <a:lstStyle/>
          <a:p>
            <a:pPr algn="just"/>
            <a:r>
              <a:rPr lang="en-US" sz="2000" dirty="0"/>
              <a:t>The indistinct and blurred optic disk margins (▾) indicate </a:t>
            </a:r>
            <a:r>
              <a:rPr lang="en-US" sz="2000" b="1" dirty="0"/>
              <a:t>papilledema</a:t>
            </a:r>
            <a:r>
              <a:rPr lang="en-US" sz="2000" dirty="0"/>
              <a:t>.</a:t>
            </a:r>
            <a:endParaRPr lang="el-GR" sz="2000" dirty="0"/>
          </a:p>
          <a:p>
            <a:pPr algn="just"/>
            <a:endParaRPr lang="en-US" sz="2000" dirty="0"/>
          </a:p>
          <a:p>
            <a:pPr algn="just"/>
            <a:r>
              <a:rPr lang="en-US" sz="2000" dirty="0"/>
              <a:t>Any condition that </a:t>
            </a:r>
            <a:r>
              <a:rPr lang="en-US" sz="2000" b="1" dirty="0"/>
              <a:t>increases intracranial pressure </a:t>
            </a:r>
            <a:r>
              <a:rPr lang="en-US" sz="2000" dirty="0"/>
              <a:t>(e.g., edema, hemorrhage, mass lesions) produces papilledema. The intracranial pressure must be relieved, or the patient may experience </a:t>
            </a:r>
            <a:r>
              <a:rPr lang="en-US" sz="2000" b="1" dirty="0"/>
              <a:t>herniation</a:t>
            </a:r>
            <a:r>
              <a:rPr lang="en-US" sz="2000" dirty="0"/>
              <a:t> (i.e., of the cerebellar tonsils, the uncus of the hippocampus, or the cingulate gyrus).</a:t>
            </a:r>
            <a:endParaRPr lang="el-GR" sz="2000" dirty="0"/>
          </a:p>
          <a:p>
            <a:pPr algn="just"/>
            <a:endParaRPr lang="en-US" sz="2000" dirty="0"/>
          </a:p>
          <a:p>
            <a:pPr algn="just"/>
            <a:r>
              <a:rPr lang="en-US" sz="2000" b="1" i="1" u="sng" dirty="0"/>
              <a:t>No</a:t>
            </a:r>
            <a:r>
              <a:rPr lang="en-US" sz="2000" dirty="0"/>
              <a:t>. Lumbar puncture could potentiate herniation.</a:t>
            </a:r>
            <a:endParaRPr lang="el-GR" sz="2000" dirty="0"/>
          </a:p>
          <a:p>
            <a:pPr algn="just"/>
            <a:endParaRPr lang="en-US" sz="2000" dirty="0"/>
          </a:p>
          <a:p>
            <a:pPr algn="just"/>
            <a:r>
              <a:rPr lang="en-US" sz="2000" dirty="0"/>
              <a:t>These findings suggest </a:t>
            </a:r>
            <a:r>
              <a:rPr lang="en-US" sz="2000" dirty="0">
                <a:effectLst>
                  <a:outerShdw blurRad="38100" dist="38100" dir="2700000" algn="tl">
                    <a:srgbClr val="000000">
                      <a:alpha val="43137"/>
                    </a:srgbClr>
                  </a:outerShdw>
                </a:effectLst>
              </a:rPr>
              <a:t>diffuse cerebral edema from infection, probably meningitis.</a:t>
            </a:r>
            <a:endParaRPr lang="el-GR"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User\Desktop\Screenshot_12.jpg"/>
          <p:cNvPicPr>
            <a:picLocks noChangeAspect="1" noChangeArrowheads="1"/>
          </p:cNvPicPr>
          <p:nvPr/>
        </p:nvPicPr>
        <p:blipFill>
          <a:blip r:embed="rId2" cstate="print"/>
          <a:srcRect/>
          <a:stretch>
            <a:fillRect/>
          </a:stretch>
        </p:blipFill>
        <p:spPr bwMode="auto">
          <a:xfrm>
            <a:off x="4123455" y="1772817"/>
            <a:ext cx="4841033" cy="4907898"/>
          </a:xfrm>
          <a:prstGeom prst="rect">
            <a:avLst/>
          </a:prstGeom>
          <a:noFill/>
        </p:spPr>
      </p:pic>
      <p:sp>
        <p:nvSpPr>
          <p:cNvPr id="3" name="TextBox 2">
            <a:extLst>
              <a:ext uri="{FF2B5EF4-FFF2-40B4-BE49-F238E27FC236}">
                <a16:creationId xmlns:a16="http://schemas.microsoft.com/office/drawing/2014/main" id="{73BBF9AD-9E43-46AF-2D32-00D31D0E340A}"/>
              </a:ext>
            </a:extLst>
          </p:cNvPr>
          <p:cNvSpPr txBox="1"/>
          <p:nvPr/>
        </p:nvSpPr>
        <p:spPr>
          <a:xfrm>
            <a:off x="0" y="1"/>
            <a:ext cx="9144000" cy="1754326"/>
          </a:xfrm>
          <a:prstGeom prst="rect">
            <a:avLst/>
          </a:prstGeom>
          <a:noFill/>
        </p:spPr>
        <p:txBody>
          <a:bodyPr wrap="square">
            <a:spAutoFit/>
          </a:bodyPr>
          <a:lstStyle/>
          <a:p>
            <a:pPr algn="just"/>
            <a:r>
              <a:rPr lang="en-US" dirty="0"/>
              <a:t>A 75-year-old woman has a 5-year history of increasing visual impairment. On funduscopic examination, she has discrete yellowish deposits in the Bruch membrane and geographic atrophy of the retinal pigment epithelium. Her visual defect is shown on the </a:t>
            </a:r>
            <a:r>
              <a:rPr lang="en-US" dirty="0" err="1"/>
              <a:t>Amsler</a:t>
            </a:r>
            <a:r>
              <a:rPr lang="en-US" dirty="0"/>
              <a:t> grid.</a:t>
            </a:r>
          </a:p>
          <a:p>
            <a:pPr algn="just"/>
            <a:r>
              <a:rPr lang="en-US" dirty="0"/>
              <a:t>1.What is your diagnosis?</a:t>
            </a:r>
            <a:r>
              <a:rPr lang="el-GR" dirty="0"/>
              <a:t> </a:t>
            </a:r>
            <a:r>
              <a:rPr lang="en-US" dirty="0"/>
              <a:t>2.Name these deposits in the Bruch membrane.</a:t>
            </a:r>
          </a:p>
          <a:p>
            <a:pPr algn="just"/>
            <a:r>
              <a:rPr lang="en-US" dirty="0"/>
              <a:t>3.What microscopic changes are present?</a:t>
            </a:r>
          </a:p>
          <a:p>
            <a:endParaRPr lang="en-US" dirty="0"/>
          </a:p>
        </p:txBody>
      </p:sp>
      <p:sp>
        <p:nvSpPr>
          <p:cNvPr id="5" name="TextBox 4">
            <a:extLst>
              <a:ext uri="{FF2B5EF4-FFF2-40B4-BE49-F238E27FC236}">
                <a16:creationId xmlns:a16="http://schemas.microsoft.com/office/drawing/2014/main" id="{10276293-1614-A6C1-586F-2B36BC03B65C}"/>
              </a:ext>
            </a:extLst>
          </p:cNvPr>
          <p:cNvSpPr txBox="1"/>
          <p:nvPr/>
        </p:nvSpPr>
        <p:spPr>
          <a:xfrm>
            <a:off x="0" y="1556793"/>
            <a:ext cx="4123455" cy="5324535"/>
          </a:xfrm>
          <a:prstGeom prst="rect">
            <a:avLst/>
          </a:prstGeom>
          <a:noFill/>
        </p:spPr>
        <p:txBody>
          <a:bodyPr wrap="square">
            <a:spAutoFit/>
          </a:bodyPr>
          <a:lstStyle/>
          <a:p>
            <a:pPr algn="just"/>
            <a:r>
              <a:rPr lang="en-US" sz="2000" dirty="0"/>
              <a:t>This is </a:t>
            </a:r>
            <a:r>
              <a:rPr lang="en-US" sz="2000" b="1" dirty="0"/>
              <a:t>age-related macular degeneration (ARMD)</a:t>
            </a:r>
            <a:r>
              <a:rPr lang="en-US" sz="2000" dirty="0"/>
              <a:t>. The macula with the greatest density of photoreceptors is the most sensitive area for visual acuity and is affected the most. The </a:t>
            </a:r>
            <a:r>
              <a:rPr lang="en-US" sz="2000" dirty="0" err="1"/>
              <a:t>Amsler</a:t>
            </a:r>
            <a:r>
              <a:rPr lang="en-US" sz="2000" dirty="0"/>
              <a:t> grid reveals </a:t>
            </a:r>
            <a:r>
              <a:rPr lang="en-US" sz="2000" b="1" dirty="0"/>
              <a:t>central </a:t>
            </a:r>
            <a:r>
              <a:rPr lang="en-US" sz="2000" dirty="0"/>
              <a:t>visual field distortion.</a:t>
            </a:r>
          </a:p>
          <a:p>
            <a:pPr algn="just"/>
            <a:r>
              <a:rPr lang="en-US" sz="2000" dirty="0"/>
              <a:t>The atrophic form of ARMD is associated with deposits known as drusen.</a:t>
            </a:r>
          </a:p>
          <a:p>
            <a:pPr algn="just"/>
            <a:r>
              <a:rPr lang="en-US" sz="2000" dirty="0"/>
              <a:t>Choroidal neovascular membranes represent angiogenesis. These new leaky vessels penetrate through the Bruch membrane beneath the retinal pigment epithelium; their intrinsic leakiness results in the characteristic exudates.</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creenshot_1.jpg"/>
          <p:cNvPicPr>
            <a:picLocks noChangeAspect="1" noChangeArrowheads="1"/>
          </p:cNvPicPr>
          <p:nvPr/>
        </p:nvPicPr>
        <p:blipFill>
          <a:blip r:embed="rId2" cstate="print"/>
          <a:srcRect/>
          <a:stretch>
            <a:fillRect/>
          </a:stretch>
        </p:blipFill>
        <p:spPr bwMode="auto">
          <a:xfrm>
            <a:off x="107504" y="1931933"/>
            <a:ext cx="5400600" cy="4849854"/>
          </a:xfrm>
          <a:prstGeom prst="rect">
            <a:avLst/>
          </a:prstGeom>
          <a:noFill/>
        </p:spPr>
      </p:pic>
      <p:sp>
        <p:nvSpPr>
          <p:cNvPr id="3" name="TextBox 2">
            <a:extLst>
              <a:ext uri="{FF2B5EF4-FFF2-40B4-BE49-F238E27FC236}">
                <a16:creationId xmlns:a16="http://schemas.microsoft.com/office/drawing/2014/main" id="{2063CECF-43EB-90C8-C75D-5472359E9F3F}"/>
              </a:ext>
            </a:extLst>
          </p:cNvPr>
          <p:cNvSpPr txBox="1"/>
          <p:nvPr/>
        </p:nvSpPr>
        <p:spPr>
          <a:xfrm>
            <a:off x="0" y="-99392"/>
            <a:ext cx="9144000" cy="2031325"/>
          </a:xfrm>
          <a:prstGeom prst="rect">
            <a:avLst/>
          </a:prstGeom>
          <a:noFill/>
        </p:spPr>
        <p:txBody>
          <a:bodyPr wrap="square">
            <a:spAutoFit/>
          </a:bodyPr>
          <a:lstStyle/>
          <a:p>
            <a:pPr algn="just"/>
            <a:r>
              <a:rPr lang="en-US" dirty="0"/>
              <a:t>A 5-year-old boy has a 1-year history of deteriorating vision in his right eye. On examination, he has leukocoria in that eye (i.e., a whitish mass without the typical retinal “red reflex”). The gross appearance of his enucleated eye after surgery is shown.</a:t>
            </a:r>
          </a:p>
          <a:p>
            <a:pPr algn="just"/>
            <a:r>
              <a:rPr lang="en-US" dirty="0"/>
              <a:t>1.What is your diagnosis?</a:t>
            </a:r>
          </a:p>
          <a:p>
            <a:pPr algn="just"/>
            <a:r>
              <a:rPr lang="en-US" dirty="0"/>
              <a:t>2.What gene mutation is present?</a:t>
            </a:r>
          </a:p>
          <a:p>
            <a:pPr algn="just"/>
            <a:r>
              <a:rPr lang="en-US" dirty="0"/>
              <a:t>3.What is the typical microscopic appearance?</a:t>
            </a:r>
          </a:p>
          <a:p>
            <a:pPr algn="just"/>
            <a:r>
              <a:rPr lang="en-US" dirty="0"/>
              <a:t>4.Where should you expect metastases?</a:t>
            </a:r>
            <a:endParaRPr lang="el-GR" dirty="0"/>
          </a:p>
        </p:txBody>
      </p:sp>
      <p:sp>
        <p:nvSpPr>
          <p:cNvPr id="5" name="TextBox 4">
            <a:extLst>
              <a:ext uri="{FF2B5EF4-FFF2-40B4-BE49-F238E27FC236}">
                <a16:creationId xmlns:a16="http://schemas.microsoft.com/office/drawing/2014/main" id="{F7D870CC-FF4D-9A4C-2033-D03C7ECBE064}"/>
              </a:ext>
            </a:extLst>
          </p:cNvPr>
          <p:cNvSpPr txBox="1"/>
          <p:nvPr/>
        </p:nvSpPr>
        <p:spPr>
          <a:xfrm>
            <a:off x="5508104" y="692696"/>
            <a:ext cx="3635895" cy="6186309"/>
          </a:xfrm>
          <a:prstGeom prst="rect">
            <a:avLst/>
          </a:prstGeom>
          <a:noFill/>
        </p:spPr>
        <p:txBody>
          <a:bodyPr wrap="square">
            <a:spAutoFit/>
          </a:bodyPr>
          <a:lstStyle/>
          <a:p>
            <a:pPr algn="just"/>
            <a:r>
              <a:rPr lang="en-US" dirty="0"/>
              <a:t>The large intraocular tumor (♦) that extends into the vitreous of the posterior chamber is a retinoblastoma. This tumor is blocking the funduscopic view of the retina and yielding a “</a:t>
            </a:r>
            <a:r>
              <a:rPr lang="en-US" b="1" dirty="0"/>
              <a:t>white pupil</a:t>
            </a:r>
            <a:r>
              <a:rPr lang="en-US" dirty="0"/>
              <a:t>” on examination.</a:t>
            </a:r>
          </a:p>
          <a:p>
            <a:pPr algn="just"/>
            <a:r>
              <a:rPr lang="en-US" dirty="0"/>
              <a:t>There is a mutation in the tumor-suppressor gene RB. Retinoblastomas that appear at a young age are often familial and bilateral because there is an </a:t>
            </a:r>
            <a:r>
              <a:rPr lang="en-US" b="1" dirty="0"/>
              <a:t>inherited germline mutation </a:t>
            </a:r>
            <a:r>
              <a:rPr lang="en-US" dirty="0"/>
              <a:t>in one gene; the second mutational “hit” in the residual normal gene occurs early in life.</a:t>
            </a:r>
          </a:p>
          <a:p>
            <a:pPr algn="just"/>
            <a:r>
              <a:rPr lang="en-US" dirty="0"/>
              <a:t>This is one of the “</a:t>
            </a:r>
            <a:r>
              <a:rPr lang="en-US" b="1" dirty="0"/>
              <a:t>small round blue cell tumors</a:t>
            </a:r>
            <a:r>
              <a:rPr lang="en-US" dirty="0"/>
              <a:t>” of childhood. The cells are often arranged in rosettes.</a:t>
            </a:r>
          </a:p>
          <a:p>
            <a:pPr algn="just"/>
            <a:r>
              <a:rPr lang="en-US" dirty="0"/>
              <a:t>The </a:t>
            </a:r>
            <a:r>
              <a:rPr lang="en-US" b="1" dirty="0"/>
              <a:t>brain</a:t>
            </a:r>
            <a:r>
              <a:rPr lang="en-US" dirty="0"/>
              <a:t> and bone marrow are favored sites; lung metastases occur infrequently.</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Screenshot_2.jpg"/>
          <p:cNvPicPr>
            <a:picLocks noChangeAspect="1" noChangeArrowheads="1"/>
          </p:cNvPicPr>
          <p:nvPr/>
        </p:nvPicPr>
        <p:blipFill>
          <a:blip r:embed="rId2" cstate="print"/>
          <a:srcRect/>
          <a:stretch>
            <a:fillRect/>
          </a:stretch>
        </p:blipFill>
        <p:spPr bwMode="auto">
          <a:xfrm>
            <a:off x="179512" y="1938992"/>
            <a:ext cx="4721778" cy="4812830"/>
          </a:xfrm>
          <a:prstGeom prst="rect">
            <a:avLst/>
          </a:prstGeom>
          <a:noFill/>
        </p:spPr>
      </p:pic>
      <p:sp>
        <p:nvSpPr>
          <p:cNvPr id="3" name="TextBox 2">
            <a:extLst>
              <a:ext uri="{FF2B5EF4-FFF2-40B4-BE49-F238E27FC236}">
                <a16:creationId xmlns:a16="http://schemas.microsoft.com/office/drawing/2014/main" id="{85C6594E-1123-4FE7-2715-560A4026BD73}"/>
              </a:ext>
            </a:extLst>
          </p:cNvPr>
          <p:cNvSpPr txBox="1"/>
          <p:nvPr/>
        </p:nvSpPr>
        <p:spPr>
          <a:xfrm>
            <a:off x="0" y="0"/>
            <a:ext cx="9144000" cy="1938992"/>
          </a:xfrm>
          <a:prstGeom prst="rect">
            <a:avLst/>
          </a:prstGeom>
          <a:noFill/>
        </p:spPr>
        <p:txBody>
          <a:bodyPr wrap="square">
            <a:spAutoFit/>
          </a:bodyPr>
          <a:lstStyle/>
          <a:p>
            <a:pPr algn="just"/>
            <a:r>
              <a:rPr lang="en-US" sz="2000" dirty="0"/>
              <a:t>A 53-year-old man with a 1-year history of deteriorating vision in the left eye suddenly loses almost all vision in that eye. His enucleated eye after surgery is shown.</a:t>
            </a:r>
          </a:p>
          <a:p>
            <a:pPr algn="just"/>
            <a:r>
              <a:rPr lang="en-US" sz="2000" dirty="0"/>
              <a:t>1.What is your diagnosis?</a:t>
            </a:r>
          </a:p>
          <a:p>
            <a:pPr algn="just"/>
            <a:r>
              <a:rPr lang="en-US" sz="2000" dirty="0"/>
              <a:t>2.In what part of the eye did this condition arise?</a:t>
            </a:r>
          </a:p>
          <a:p>
            <a:pPr algn="just"/>
            <a:r>
              <a:rPr lang="en-US" sz="2000" dirty="0"/>
              <a:t>3.What sudden complication likely occurred?</a:t>
            </a:r>
          </a:p>
          <a:p>
            <a:pPr algn="just"/>
            <a:r>
              <a:rPr lang="en-US" sz="2000" dirty="0"/>
              <a:t>4.Where are metastases most likely to be found?</a:t>
            </a:r>
            <a:endParaRPr lang="el-GR" sz="2000" dirty="0"/>
          </a:p>
        </p:txBody>
      </p:sp>
      <p:sp>
        <p:nvSpPr>
          <p:cNvPr id="5" name="TextBox 4">
            <a:extLst>
              <a:ext uri="{FF2B5EF4-FFF2-40B4-BE49-F238E27FC236}">
                <a16:creationId xmlns:a16="http://schemas.microsoft.com/office/drawing/2014/main" id="{345D87D8-9C40-416B-EFD0-6D3243ADFB12}"/>
              </a:ext>
            </a:extLst>
          </p:cNvPr>
          <p:cNvSpPr txBox="1"/>
          <p:nvPr/>
        </p:nvSpPr>
        <p:spPr>
          <a:xfrm>
            <a:off x="4992870" y="2060848"/>
            <a:ext cx="4139952" cy="4401205"/>
          </a:xfrm>
          <a:prstGeom prst="rect">
            <a:avLst/>
          </a:prstGeom>
          <a:noFill/>
        </p:spPr>
        <p:txBody>
          <a:bodyPr wrap="square">
            <a:spAutoFit/>
          </a:bodyPr>
          <a:lstStyle/>
          <a:p>
            <a:pPr algn="just"/>
            <a:r>
              <a:rPr lang="en-US" sz="2000" dirty="0"/>
              <a:t>This intraocular </a:t>
            </a:r>
            <a:r>
              <a:rPr lang="en-US" sz="2000" b="1" dirty="0"/>
              <a:t>malignant melanoma </a:t>
            </a:r>
            <a:r>
              <a:rPr lang="en-US" sz="2000" dirty="0"/>
              <a:t>(♦) nearly fills the posterior chamber. Note the </a:t>
            </a:r>
            <a:r>
              <a:rPr lang="en-US" sz="2000" b="1" dirty="0"/>
              <a:t>dark</a:t>
            </a:r>
            <a:r>
              <a:rPr lang="en-US" sz="2000" dirty="0"/>
              <a:t> pigmentation from melanin production.</a:t>
            </a:r>
            <a:endParaRPr lang="el-GR" sz="2000" dirty="0"/>
          </a:p>
          <a:p>
            <a:pPr algn="just"/>
            <a:endParaRPr lang="en-US" sz="2000" dirty="0"/>
          </a:p>
          <a:p>
            <a:pPr algn="just"/>
            <a:r>
              <a:rPr lang="en-US" sz="2000" dirty="0"/>
              <a:t>Ocular melanomas are most common in adults. They typically arise in the </a:t>
            </a:r>
            <a:r>
              <a:rPr lang="en-US" sz="2000" b="1" dirty="0"/>
              <a:t>uvea</a:t>
            </a:r>
            <a:r>
              <a:rPr lang="en-US" sz="2000" dirty="0"/>
              <a:t>, which is composed of the iris, the choroid, and the ciliary body.</a:t>
            </a:r>
            <a:endParaRPr lang="el-GR" sz="2000" dirty="0"/>
          </a:p>
          <a:p>
            <a:pPr algn="just"/>
            <a:endParaRPr lang="en-US" sz="2000" dirty="0"/>
          </a:p>
          <a:p>
            <a:pPr algn="just"/>
            <a:r>
              <a:rPr lang="en-US" sz="2000" b="1" dirty="0"/>
              <a:t>Retinal detachment </a:t>
            </a:r>
            <a:r>
              <a:rPr lang="en-US" sz="2000" dirty="0"/>
              <a:t>occurred.</a:t>
            </a:r>
            <a:endParaRPr lang="el-GR" sz="2000" dirty="0"/>
          </a:p>
          <a:p>
            <a:pPr algn="just"/>
            <a:endParaRPr lang="en-US" sz="2000" dirty="0"/>
          </a:p>
          <a:p>
            <a:pPr algn="just"/>
            <a:r>
              <a:rPr lang="en-US" sz="2000" b="1" dirty="0"/>
              <a:t>Hematogenous metastases </a:t>
            </a:r>
            <a:r>
              <a:rPr lang="en-US" sz="2000" dirty="0"/>
              <a:t>occur, with the </a:t>
            </a:r>
            <a:r>
              <a:rPr lang="en-US" sz="2000" dirty="0">
                <a:effectLst>
                  <a:outerShdw blurRad="38100" dist="38100" dir="2700000" algn="tl">
                    <a:srgbClr val="000000">
                      <a:alpha val="43137"/>
                    </a:srgbClr>
                  </a:outerShdw>
                </a:effectLst>
              </a:rPr>
              <a:t>liver</a:t>
            </a:r>
            <a:r>
              <a:rPr lang="en-US" sz="2000" dirty="0"/>
              <a:t> being a common site.</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Screenshot_3.jpg"/>
          <p:cNvPicPr>
            <a:picLocks noChangeAspect="1" noChangeArrowheads="1"/>
          </p:cNvPicPr>
          <p:nvPr/>
        </p:nvPicPr>
        <p:blipFill>
          <a:blip r:embed="rId2" cstate="print"/>
          <a:srcRect/>
          <a:stretch>
            <a:fillRect/>
          </a:stretch>
        </p:blipFill>
        <p:spPr bwMode="auto">
          <a:xfrm>
            <a:off x="3470906" y="1412776"/>
            <a:ext cx="5511268" cy="5400600"/>
          </a:xfrm>
          <a:prstGeom prst="rect">
            <a:avLst/>
          </a:prstGeom>
          <a:noFill/>
        </p:spPr>
      </p:pic>
      <p:sp>
        <p:nvSpPr>
          <p:cNvPr id="3" name="TextBox 2">
            <a:extLst>
              <a:ext uri="{FF2B5EF4-FFF2-40B4-BE49-F238E27FC236}">
                <a16:creationId xmlns:a16="http://schemas.microsoft.com/office/drawing/2014/main" id="{C6DD550B-32FE-6710-5C67-A344F196AD76}"/>
              </a:ext>
            </a:extLst>
          </p:cNvPr>
          <p:cNvSpPr txBox="1"/>
          <p:nvPr/>
        </p:nvSpPr>
        <p:spPr>
          <a:xfrm>
            <a:off x="0" y="0"/>
            <a:ext cx="9144000" cy="1754326"/>
          </a:xfrm>
          <a:prstGeom prst="rect">
            <a:avLst/>
          </a:prstGeom>
          <a:noFill/>
        </p:spPr>
        <p:txBody>
          <a:bodyPr wrap="square">
            <a:spAutoFit/>
          </a:bodyPr>
          <a:lstStyle/>
          <a:p>
            <a:pPr algn="just"/>
            <a:r>
              <a:rPr lang="en-US" dirty="0"/>
              <a:t>A 54-year-old woman has had deteriorating vision for 5 years. She has an irregular loss of visual fields on objective testing. Her hemoglobin A1c level is 9% (</a:t>
            </a:r>
            <a:r>
              <a:rPr lang="en-US" dirty="0" err="1"/>
              <a:t>nl</a:t>
            </a:r>
            <a:r>
              <a:rPr lang="en-US" dirty="0"/>
              <a:t> &lt;6%), and she had a myocardial infarction 1 year ago. Funduscopic examination reveals the findings shown.</a:t>
            </a:r>
          </a:p>
          <a:p>
            <a:r>
              <a:rPr lang="en-US" dirty="0"/>
              <a:t>1.What is the underlying diagnosis?</a:t>
            </a:r>
          </a:p>
          <a:p>
            <a:r>
              <a:rPr lang="en-US" dirty="0"/>
              <a:t>2.How has this disease affected the retina?</a:t>
            </a:r>
          </a:p>
          <a:p>
            <a:endParaRPr lang="en-US" dirty="0"/>
          </a:p>
        </p:txBody>
      </p:sp>
      <p:sp>
        <p:nvSpPr>
          <p:cNvPr id="5" name="TextBox 4">
            <a:extLst>
              <a:ext uri="{FF2B5EF4-FFF2-40B4-BE49-F238E27FC236}">
                <a16:creationId xmlns:a16="http://schemas.microsoft.com/office/drawing/2014/main" id="{76037E4B-27AF-78B4-5D9B-E5BBCDC0D7C8}"/>
              </a:ext>
            </a:extLst>
          </p:cNvPr>
          <p:cNvSpPr txBox="1"/>
          <p:nvPr/>
        </p:nvSpPr>
        <p:spPr>
          <a:xfrm>
            <a:off x="0" y="1567749"/>
            <a:ext cx="3470906" cy="5355312"/>
          </a:xfrm>
          <a:prstGeom prst="rect">
            <a:avLst/>
          </a:prstGeom>
          <a:noFill/>
        </p:spPr>
        <p:txBody>
          <a:bodyPr wrap="square">
            <a:spAutoFit/>
          </a:bodyPr>
          <a:lstStyle/>
          <a:p>
            <a:pPr algn="just"/>
            <a:r>
              <a:rPr lang="en-US" dirty="0"/>
              <a:t>The elevated hemoglobin A1c level and the early age of myocardial infarction (presumably as a result of advanced atherosclerosis) suggest </a:t>
            </a:r>
            <a:r>
              <a:rPr lang="en-US" b="1" dirty="0"/>
              <a:t>diabetes mellitus</a:t>
            </a:r>
            <a:r>
              <a:rPr lang="en-US" dirty="0"/>
              <a:t>.</a:t>
            </a:r>
          </a:p>
          <a:p>
            <a:pPr algn="just"/>
            <a:r>
              <a:rPr lang="en-US" dirty="0"/>
              <a:t>This is </a:t>
            </a:r>
            <a:r>
              <a:rPr lang="en-US" b="1" dirty="0" err="1"/>
              <a:t>pre</a:t>
            </a:r>
            <a:r>
              <a:rPr lang="en-US" dirty="0" err="1"/>
              <a:t>proliferative</a:t>
            </a:r>
            <a:r>
              <a:rPr lang="en-US" dirty="0"/>
              <a:t> (“background”) </a:t>
            </a:r>
            <a:r>
              <a:rPr lang="en-US" b="1" dirty="0"/>
              <a:t>diabetic retinopathy. Microangiopathy</a:t>
            </a:r>
            <a:r>
              <a:rPr lang="en-US" dirty="0"/>
              <a:t> at this stage is associated with the loss of pericytes, with aneurysm formation and basement membrane changes. As a consequence, there is </a:t>
            </a:r>
            <a:r>
              <a:rPr lang="en-US" b="1" dirty="0"/>
              <a:t>edema</a:t>
            </a:r>
            <a:r>
              <a:rPr lang="en-US" dirty="0"/>
              <a:t> in addition to retinal </a:t>
            </a:r>
            <a:r>
              <a:rPr lang="en-US" b="1" dirty="0"/>
              <a:t>exudates</a:t>
            </a:r>
            <a:r>
              <a:rPr lang="en-US" dirty="0"/>
              <a:t> that represent either “soft” microinfarcts (▸) or “hard” yellowish waxy exudates (◂) composed of deposits of plasma proteins and lipids.</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Screenshot_4.jpg"/>
          <p:cNvPicPr>
            <a:picLocks noChangeAspect="1" noChangeArrowheads="1"/>
          </p:cNvPicPr>
          <p:nvPr/>
        </p:nvPicPr>
        <p:blipFill>
          <a:blip r:embed="rId2" cstate="print"/>
          <a:srcRect/>
          <a:stretch>
            <a:fillRect/>
          </a:stretch>
        </p:blipFill>
        <p:spPr bwMode="auto">
          <a:xfrm>
            <a:off x="3995936" y="1844824"/>
            <a:ext cx="5003873" cy="4878115"/>
          </a:xfrm>
          <a:prstGeom prst="rect">
            <a:avLst/>
          </a:prstGeom>
          <a:noFill/>
        </p:spPr>
      </p:pic>
      <p:sp>
        <p:nvSpPr>
          <p:cNvPr id="3" name="TextBox 2">
            <a:extLst>
              <a:ext uri="{FF2B5EF4-FFF2-40B4-BE49-F238E27FC236}">
                <a16:creationId xmlns:a16="http://schemas.microsoft.com/office/drawing/2014/main" id="{DC3589B4-D440-8AE9-6575-99486097D998}"/>
              </a:ext>
            </a:extLst>
          </p:cNvPr>
          <p:cNvSpPr txBox="1"/>
          <p:nvPr/>
        </p:nvSpPr>
        <p:spPr>
          <a:xfrm>
            <a:off x="0" y="-99392"/>
            <a:ext cx="9144000" cy="2031325"/>
          </a:xfrm>
          <a:prstGeom prst="rect">
            <a:avLst/>
          </a:prstGeom>
          <a:noFill/>
        </p:spPr>
        <p:txBody>
          <a:bodyPr wrap="square">
            <a:spAutoFit/>
          </a:bodyPr>
          <a:lstStyle/>
          <a:p>
            <a:pPr algn="just"/>
            <a:r>
              <a:rPr lang="en-US" dirty="0"/>
              <a:t>A 60-year-old man with a 6-year history of progressively worsening vision has noted an acceleration of this process during the past 3 months. His fasting serum glucose level is 200 mg/dL (</a:t>
            </a:r>
            <a:r>
              <a:rPr lang="en-US" dirty="0" err="1"/>
              <a:t>nl</a:t>
            </a:r>
            <a:r>
              <a:rPr lang="en-US" dirty="0"/>
              <a:t> &lt;110 mg/dL). Funduscopic examination reveals the findings shown.</a:t>
            </a:r>
          </a:p>
          <a:p>
            <a:pPr algn="just"/>
            <a:r>
              <a:rPr lang="en-US" dirty="0"/>
              <a:t>1.What is the underlying disease?</a:t>
            </a:r>
          </a:p>
          <a:p>
            <a:pPr algn="just"/>
            <a:r>
              <a:rPr lang="en-US" dirty="0"/>
              <a:t>2.Describe the findings shown.</a:t>
            </a:r>
          </a:p>
          <a:p>
            <a:pPr algn="just"/>
            <a:r>
              <a:rPr lang="en-US" dirty="0"/>
              <a:t>3.What sudden complication can occur?</a:t>
            </a:r>
          </a:p>
          <a:p>
            <a:pPr algn="just"/>
            <a:r>
              <a:rPr lang="en-US" dirty="0"/>
              <a:t>4.What biochemical abnormalities contribute to the tissue damage?</a:t>
            </a:r>
            <a:endParaRPr lang="el-GR" dirty="0"/>
          </a:p>
        </p:txBody>
      </p:sp>
      <p:sp>
        <p:nvSpPr>
          <p:cNvPr id="5" name="TextBox 4">
            <a:extLst>
              <a:ext uri="{FF2B5EF4-FFF2-40B4-BE49-F238E27FC236}">
                <a16:creationId xmlns:a16="http://schemas.microsoft.com/office/drawing/2014/main" id="{18B729A2-37CA-B12D-2783-10CEA4532E57}"/>
              </a:ext>
            </a:extLst>
          </p:cNvPr>
          <p:cNvSpPr txBox="1"/>
          <p:nvPr/>
        </p:nvSpPr>
        <p:spPr>
          <a:xfrm>
            <a:off x="0" y="1931933"/>
            <a:ext cx="3995937" cy="5016758"/>
          </a:xfrm>
          <a:prstGeom prst="rect">
            <a:avLst/>
          </a:prstGeom>
          <a:noFill/>
        </p:spPr>
        <p:txBody>
          <a:bodyPr wrap="square">
            <a:spAutoFit/>
          </a:bodyPr>
          <a:lstStyle/>
          <a:p>
            <a:pPr algn="just"/>
            <a:r>
              <a:rPr lang="en-US" sz="1600" dirty="0"/>
              <a:t>This patient has </a:t>
            </a:r>
            <a:r>
              <a:rPr lang="en-US" sz="1600" b="1" spc="300" dirty="0"/>
              <a:t>diabetes mellitus</a:t>
            </a:r>
            <a:r>
              <a:rPr lang="en-US" sz="1600" dirty="0"/>
              <a:t>.</a:t>
            </a:r>
          </a:p>
          <a:p>
            <a:pPr algn="just"/>
            <a:r>
              <a:rPr lang="en-US" sz="1600" dirty="0"/>
              <a:t>The </a:t>
            </a:r>
            <a:r>
              <a:rPr lang="en-US" sz="1600" b="1" dirty="0"/>
              <a:t>neovascularization</a:t>
            </a:r>
            <a:r>
              <a:rPr lang="en-US" sz="1600" dirty="0"/>
              <a:t> (◂) of </a:t>
            </a:r>
            <a:r>
              <a:rPr lang="en-US" sz="1600" b="1" dirty="0"/>
              <a:t>proliferative</a:t>
            </a:r>
            <a:r>
              <a:rPr lang="en-US" sz="1600" dirty="0"/>
              <a:t> diabetic retinopathy is shown, with the angiogenesis of small vessels near the optic disc. These delicate new vessels grow toward the vitreous humor; they are prone to bleeding and producing </a:t>
            </a:r>
            <a:r>
              <a:rPr lang="en-US" sz="1600" dirty="0" err="1">
                <a:effectLst>
                  <a:outerShdw blurRad="38100" dist="38100" dir="2700000" algn="tl">
                    <a:srgbClr val="000000">
                      <a:alpha val="43137"/>
                    </a:srgbClr>
                  </a:outerShdw>
                </a:effectLst>
              </a:rPr>
              <a:t>vitreal</a:t>
            </a:r>
            <a:r>
              <a:rPr lang="en-US" sz="1600" dirty="0">
                <a:effectLst>
                  <a:outerShdw blurRad="38100" dist="38100" dir="2700000" algn="tl">
                    <a:srgbClr val="000000">
                      <a:alpha val="43137"/>
                    </a:srgbClr>
                  </a:outerShdw>
                </a:effectLst>
              </a:rPr>
              <a:t> hemorrhages </a:t>
            </a:r>
            <a:r>
              <a:rPr lang="en-US" sz="1600" dirty="0"/>
              <a:t>that obscure vision.</a:t>
            </a:r>
          </a:p>
          <a:p>
            <a:pPr algn="just"/>
            <a:r>
              <a:rPr lang="en-US" sz="1600" dirty="0"/>
              <a:t>The proliferation of fibrovascular and glial tissue ensues; when this contracts, there is a risk for </a:t>
            </a:r>
            <a:r>
              <a:rPr lang="en-US" sz="1600" b="1" dirty="0"/>
              <a:t>retinal detachment</a:t>
            </a:r>
            <a:r>
              <a:rPr lang="en-US" sz="1600" dirty="0"/>
              <a:t>.</a:t>
            </a:r>
          </a:p>
          <a:p>
            <a:pPr algn="just"/>
            <a:r>
              <a:rPr lang="en-US" sz="1600" dirty="0"/>
              <a:t>Endothelium and pericytes transport glucose independently of insulin levels. Consequently, a high level of circulating glucose leads to high intracellular concentrations (by conversion to sorbitol) and thus accompanying </a:t>
            </a:r>
            <a:r>
              <a:rPr lang="en-US" sz="1600" dirty="0">
                <a:effectLst>
                  <a:outerShdw blurRad="38100" dist="38100" dir="2700000" algn="tl">
                    <a:srgbClr val="000000">
                      <a:alpha val="43137"/>
                    </a:srgbClr>
                  </a:outerShdw>
                </a:effectLst>
              </a:rPr>
              <a:t>hyperosmolar damage and increased oxidative stress.</a:t>
            </a:r>
            <a:r>
              <a:rPr lang="en-US" sz="1600" dirty="0"/>
              <a:t> High glucose levels also lead to </a:t>
            </a:r>
            <a:r>
              <a:rPr lang="en-US" sz="1600" dirty="0">
                <a:effectLst>
                  <a:outerShdw blurRad="38100" dist="38100" dir="2700000" algn="tl">
                    <a:srgbClr val="000000">
                      <a:alpha val="43137"/>
                    </a:srgbClr>
                  </a:outerShdw>
                </a:effectLst>
              </a:rPr>
              <a:t>endothelial advanced glycation </a:t>
            </a:r>
            <a:r>
              <a:rPr lang="en-US" sz="1600" dirty="0"/>
              <a:t>end products (AGEs), which lead to dysfunction.</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Screenshot_5.jpg"/>
          <p:cNvPicPr>
            <a:picLocks noChangeAspect="1" noChangeArrowheads="1"/>
          </p:cNvPicPr>
          <p:nvPr/>
        </p:nvPicPr>
        <p:blipFill>
          <a:blip r:embed="rId2" cstate="print"/>
          <a:srcRect/>
          <a:stretch>
            <a:fillRect/>
          </a:stretch>
        </p:blipFill>
        <p:spPr bwMode="auto">
          <a:xfrm rot="16200000">
            <a:off x="423117" y="2456470"/>
            <a:ext cx="3795915" cy="4592588"/>
          </a:xfrm>
          <a:prstGeom prst="rect">
            <a:avLst/>
          </a:prstGeom>
          <a:noFill/>
        </p:spPr>
      </p:pic>
      <p:sp>
        <p:nvSpPr>
          <p:cNvPr id="3" name="TextBox 2">
            <a:extLst>
              <a:ext uri="{FF2B5EF4-FFF2-40B4-BE49-F238E27FC236}">
                <a16:creationId xmlns:a16="http://schemas.microsoft.com/office/drawing/2014/main" id="{096204BD-3B9A-5A2D-2894-221C9CA59A96}"/>
              </a:ext>
            </a:extLst>
          </p:cNvPr>
          <p:cNvSpPr txBox="1"/>
          <p:nvPr/>
        </p:nvSpPr>
        <p:spPr>
          <a:xfrm>
            <a:off x="0" y="1"/>
            <a:ext cx="4592588" cy="2862322"/>
          </a:xfrm>
          <a:prstGeom prst="rect">
            <a:avLst/>
          </a:prstGeom>
          <a:noFill/>
        </p:spPr>
        <p:txBody>
          <a:bodyPr wrap="square">
            <a:spAutoFit/>
          </a:bodyPr>
          <a:lstStyle/>
          <a:p>
            <a:pPr algn="just"/>
            <a:r>
              <a:rPr lang="en-US" dirty="0"/>
              <a:t>A 4-year-old girl with a 1-month history of right eye irritation (and associated rubbing) is found to have enlarged upper tarsal conjunctival lymphoid follicles. The microscopic appearance of a conjunctival scraping (Giemsa stain) is shown.</a:t>
            </a:r>
          </a:p>
          <a:p>
            <a:pPr algn="just"/>
            <a:r>
              <a:rPr lang="en-US" dirty="0"/>
              <a:t>1.What is your diagnosis?</a:t>
            </a:r>
          </a:p>
          <a:p>
            <a:pPr algn="just"/>
            <a:r>
              <a:rPr lang="en-US" dirty="0"/>
              <a:t>2.What complication can occur with chronic infection?</a:t>
            </a:r>
          </a:p>
          <a:p>
            <a:pPr algn="just"/>
            <a:r>
              <a:rPr lang="en-US" dirty="0"/>
              <a:t>3.What are risk factors for this disease?</a:t>
            </a:r>
            <a:endParaRPr lang="el-GR" dirty="0"/>
          </a:p>
        </p:txBody>
      </p:sp>
      <p:sp>
        <p:nvSpPr>
          <p:cNvPr id="5" name="TextBox 4">
            <a:extLst>
              <a:ext uri="{FF2B5EF4-FFF2-40B4-BE49-F238E27FC236}">
                <a16:creationId xmlns:a16="http://schemas.microsoft.com/office/drawing/2014/main" id="{97D02551-425A-B9B0-3C10-810973CD6F3F}"/>
              </a:ext>
            </a:extLst>
          </p:cNvPr>
          <p:cNvSpPr txBox="1"/>
          <p:nvPr/>
        </p:nvSpPr>
        <p:spPr>
          <a:xfrm>
            <a:off x="4716015" y="332656"/>
            <a:ext cx="4403203" cy="6555641"/>
          </a:xfrm>
          <a:prstGeom prst="rect">
            <a:avLst/>
          </a:prstGeom>
          <a:noFill/>
        </p:spPr>
        <p:txBody>
          <a:bodyPr wrap="square">
            <a:spAutoFit/>
          </a:bodyPr>
          <a:lstStyle/>
          <a:p>
            <a:pPr algn="just"/>
            <a:r>
              <a:rPr lang="en-US" sz="2000" dirty="0"/>
              <a:t>The conjunctival scraping reveals an </a:t>
            </a:r>
            <a:r>
              <a:rPr lang="en-US" sz="2000" dirty="0">
                <a:effectLst>
                  <a:outerShdw blurRad="38100" dist="38100" dir="2700000" algn="tl">
                    <a:srgbClr val="000000">
                      <a:alpha val="43137"/>
                    </a:srgbClr>
                  </a:outerShdw>
                </a:effectLst>
              </a:rPr>
              <a:t>intracytoplasmic elementary body </a:t>
            </a:r>
            <a:r>
              <a:rPr lang="en-US" sz="2000" dirty="0"/>
              <a:t>(▴) of </a:t>
            </a:r>
            <a:r>
              <a:rPr lang="en-US" sz="2000" b="1" dirty="0"/>
              <a:t>Chlamydia trachomatis</a:t>
            </a:r>
            <a:r>
              <a:rPr lang="en-US" sz="2000" dirty="0"/>
              <a:t>.</a:t>
            </a:r>
            <a:endParaRPr lang="el-GR" sz="2000" dirty="0"/>
          </a:p>
          <a:p>
            <a:pPr algn="just"/>
            <a:endParaRPr lang="en-US" sz="2000" dirty="0"/>
          </a:p>
          <a:p>
            <a:pPr algn="just"/>
            <a:r>
              <a:rPr lang="en-US" sz="2000" dirty="0"/>
              <a:t>Trachoma is a </a:t>
            </a:r>
            <a:r>
              <a:rPr lang="en-US" sz="2000" b="1" dirty="0"/>
              <a:t>chronic progressive infection </a:t>
            </a:r>
            <a:r>
              <a:rPr lang="en-US" sz="2000" dirty="0"/>
              <a:t>of the eye. Eventually, </a:t>
            </a:r>
            <a:r>
              <a:rPr lang="en-US" sz="2000" b="1" dirty="0"/>
              <a:t>trichiasis</a:t>
            </a:r>
            <a:r>
              <a:rPr lang="en-US" sz="2000" dirty="0"/>
              <a:t> occurs, which involves the lid turning inward so that eyelashes impinge on the conjunctiva and induce further trauma and scarring (e.g., conjunctival scarring, possible blindness from corneal opacity). Antibiotic therapy (e.g., azithromycin) is useful for controlling trachoma. Eyelid surgery can be helpful to treat the trichiasis.</a:t>
            </a:r>
            <a:endParaRPr lang="el-GR" sz="2000" dirty="0"/>
          </a:p>
          <a:p>
            <a:pPr algn="just"/>
            <a:endParaRPr lang="en-US" sz="2000" dirty="0"/>
          </a:p>
          <a:p>
            <a:pPr algn="just"/>
            <a:r>
              <a:rPr lang="en-US" sz="2000" dirty="0"/>
              <a:t>This occurs mainly as a result of social conditions in which there is poor hygiene. It typically results from a </a:t>
            </a:r>
            <a:r>
              <a:rPr lang="en-US" sz="2000" i="1" dirty="0"/>
              <a:t>lack of clean water</a:t>
            </a:r>
            <a:r>
              <a:rPr lang="en-US" sz="2000" dirty="0"/>
              <a:t> for washing the hands and face.</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Screenshot_6.jpg"/>
          <p:cNvPicPr>
            <a:picLocks noChangeAspect="1" noChangeArrowheads="1"/>
          </p:cNvPicPr>
          <p:nvPr/>
        </p:nvPicPr>
        <p:blipFill>
          <a:blip r:embed="rId2" cstate="print"/>
          <a:srcRect/>
          <a:stretch>
            <a:fillRect/>
          </a:stretch>
        </p:blipFill>
        <p:spPr bwMode="auto">
          <a:xfrm>
            <a:off x="3923928" y="1628800"/>
            <a:ext cx="5040560" cy="5020181"/>
          </a:xfrm>
          <a:prstGeom prst="rect">
            <a:avLst/>
          </a:prstGeom>
          <a:noFill/>
        </p:spPr>
      </p:pic>
      <p:sp>
        <p:nvSpPr>
          <p:cNvPr id="3" name="TextBox 2">
            <a:extLst>
              <a:ext uri="{FF2B5EF4-FFF2-40B4-BE49-F238E27FC236}">
                <a16:creationId xmlns:a16="http://schemas.microsoft.com/office/drawing/2014/main" id="{425CD8E3-9B62-F9EA-01C9-AF76EDE81541}"/>
              </a:ext>
            </a:extLst>
          </p:cNvPr>
          <p:cNvSpPr txBox="1"/>
          <p:nvPr/>
        </p:nvSpPr>
        <p:spPr>
          <a:xfrm>
            <a:off x="0" y="0"/>
            <a:ext cx="9144000" cy="2031325"/>
          </a:xfrm>
          <a:prstGeom prst="rect">
            <a:avLst/>
          </a:prstGeom>
          <a:noFill/>
        </p:spPr>
        <p:txBody>
          <a:bodyPr wrap="square">
            <a:spAutoFit/>
          </a:bodyPr>
          <a:lstStyle/>
          <a:p>
            <a:pPr algn="just"/>
            <a:r>
              <a:rPr lang="en-US" dirty="0"/>
              <a:t>A 27-year-old woman has a 1-day history of visual clouding, pain, photophobia, and excessive tearing in her right eye. On examination, she is found to have blepharoconjunctivitis, with vesicles on the skin of her eyelids. She undergoes a slit-lamp examination under fluorescent light, which reveals the findings shown.</a:t>
            </a:r>
          </a:p>
          <a:p>
            <a:pPr algn="just"/>
            <a:r>
              <a:rPr lang="en-US" dirty="0"/>
              <a:t>1.What is your diagnosis?</a:t>
            </a:r>
          </a:p>
          <a:p>
            <a:pPr algn="just"/>
            <a:r>
              <a:rPr lang="en-US" dirty="0"/>
              <a:t>2.What sudden complication can occur?</a:t>
            </a:r>
          </a:p>
          <a:p>
            <a:endParaRPr lang="en-US" dirty="0"/>
          </a:p>
        </p:txBody>
      </p:sp>
      <p:sp>
        <p:nvSpPr>
          <p:cNvPr id="5" name="TextBox 4">
            <a:extLst>
              <a:ext uri="{FF2B5EF4-FFF2-40B4-BE49-F238E27FC236}">
                <a16:creationId xmlns:a16="http://schemas.microsoft.com/office/drawing/2014/main" id="{38BCC95F-456F-F3A0-DF9E-9A283486DCD9}"/>
              </a:ext>
            </a:extLst>
          </p:cNvPr>
          <p:cNvSpPr txBox="1"/>
          <p:nvPr/>
        </p:nvSpPr>
        <p:spPr>
          <a:xfrm>
            <a:off x="0" y="1846640"/>
            <a:ext cx="3744416" cy="5016758"/>
          </a:xfrm>
          <a:prstGeom prst="rect">
            <a:avLst/>
          </a:prstGeom>
          <a:noFill/>
        </p:spPr>
        <p:txBody>
          <a:bodyPr wrap="square">
            <a:spAutoFit/>
          </a:bodyPr>
          <a:lstStyle/>
          <a:p>
            <a:pPr algn="just"/>
            <a:r>
              <a:rPr lang="en-US" sz="2000" dirty="0"/>
              <a:t>This patient has </a:t>
            </a:r>
            <a:r>
              <a:rPr lang="en-US" sz="2000" b="1" dirty="0"/>
              <a:t>herpetic keratitis </a:t>
            </a:r>
            <a:r>
              <a:rPr lang="en-US" sz="2000" dirty="0"/>
              <a:t>as a result of </a:t>
            </a:r>
            <a:r>
              <a:rPr lang="en-US" sz="2000" dirty="0">
                <a:effectLst>
                  <a:outerShdw blurRad="38100" dist="38100" dir="2700000" algn="tl">
                    <a:srgbClr val="000000">
                      <a:alpha val="43137"/>
                    </a:srgbClr>
                  </a:outerShdw>
                </a:effectLst>
              </a:rPr>
              <a:t>herpes simplex virus </a:t>
            </a:r>
            <a:r>
              <a:rPr lang="en-US" sz="2000" dirty="0"/>
              <a:t>(HSV) infection. Fluorescein dye has been placed on the surface of the eye, and it is collecting at the top and bottom of the conjunctival margins. The lesion seen is a characteristic </a:t>
            </a:r>
            <a:r>
              <a:rPr lang="en-US" sz="2000" b="1" dirty="0"/>
              <a:t>dendritic</a:t>
            </a:r>
            <a:r>
              <a:rPr lang="en-US" sz="2000" dirty="0"/>
              <a:t> </a:t>
            </a:r>
            <a:r>
              <a:rPr lang="en-US" sz="2000" b="1" dirty="0"/>
              <a:t>ulceration</a:t>
            </a:r>
            <a:r>
              <a:rPr lang="en-US" sz="2000" dirty="0"/>
              <a:t> (▾) in the corneal epithelium.</a:t>
            </a:r>
            <a:endParaRPr lang="el-GR" sz="2000" dirty="0"/>
          </a:p>
          <a:p>
            <a:pPr algn="just"/>
            <a:endParaRPr lang="en-US" sz="2000" dirty="0"/>
          </a:p>
          <a:p>
            <a:pPr algn="just"/>
            <a:r>
              <a:rPr lang="en-US" sz="2000" dirty="0"/>
              <a:t>Such a dendritic ulcer can </a:t>
            </a:r>
            <a:r>
              <a:rPr lang="en-US" sz="2000" b="1" dirty="0"/>
              <a:t>penetrate</a:t>
            </a:r>
            <a:r>
              <a:rPr lang="en-US" sz="2000" dirty="0"/>
              <a:t> through the cornea to rupture the globe, so it must be treated promptly. HSV infection of the eye may become recurrent.</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Screenshot_7.jpg"/>
          <p:cNvPicPr>
            <a:picLocks noChangeAspect="1" noChangeArrowheads="1"/>
          </p:cNvPicPr>
          <p:nvPr/>
        </p:nvPicPr>
        <p:blipFill>
          <a:blip r:embed="rId2" cstate="print"/>
          <a:srcRect/>
          <a:stretch>
            <a:fillRect/>
          </a:stretch>
        </p:blipFill>
        <p:spPr bwMode="auto">
          <a:xfrm>
            <a:off x="3262903" y="1628800"/>
            <a:ext cx="5737389" cy="4803215"/>
          </a:xfrm>
          <a:prstGeom prst="rect">
            <a:avLst/>
          </a:prstGeom>
          <a:noFill/>
        </p:spPr>
      </p:pic>
      <p:sp>
        <p:nvSpPr>
          <p:cNvPr id="3" name="TextBox 2">
            <a:extLst>
              <a:ext uri="{FF2B5EF4-FFF2-40B4-BE49-F238E27FC236}">
                <a16:creationId xmlns:a16="http://schemas.microsoft.com/office/drawing/2014/main" id="{5AC97514-5947-0B7A-B490-7911C0175837}"/>
              </a:ext>
            </a:extLst>
          </p:cNvPr>
          <p:cNvSpPr txBox="1"/>
          <p:nvPr/>
        </p:nvSpPr>
        <p:spPr>
          <a:xfrm>
            <a:off x="0" y="0"/>
            <a:ext cx="9144000" cy="1477328"/>
          </a:xfrm>
          <a:prstGeom prst="rect">
            <a:avLst/>
          </a:prstGeom>
          <a:noFill/>
        </p:spPr>
        <p:txBody>
          <a:bodyPr wrap="square">
            <a:spAutoFit/>
          </a:bodyPr>
          <a:lstStyle/>
          <a:p>
            <a:pPr algn="just"/>
            <a:r>
              <a:rPr lang="en-US" dirty="0"/>
              <a:t>A 77-year-old man has an 8-year history of painless deterioration of vision. On examination, he has the finding shown.</a:t>
            </a:r>
          </a:p>
          <a:p>
            <a:pPr algn="just"/>
            <a:r>
              <a:rPr lang="en-US" dirty="0"/>
              <a:t>1.What is your diagnosis?</a:t>
            </a:r>
          </a:p>
          <a:p>
            <a:pPr algn="just"/>
            <a:r>
              <a:rPr lang="en-US" dirty="0"/>
              <a:t>2.What is the effect on his visual fields?</a:t>
            </a:r>
          </a:p>
          <a:p>
            <a:pPr algn="just"/>
            <a:r>
              <a:rPr lang="en-US" dirty="0"/>
              <a:t>3.How does this lesion develop?</a:t>
            </a:r>
            <a:endParaRPr lang="el-GR" dirty="0"/>
          </a:p>
        </p:txBody>
      </p:sp>
      <p:sp>
        <p:nvSpPr>
          <p:cNvPr id="5" name="TextBox 4">
            <a:extLst>
              <a:ext uri="{FF2B5EF4-FFF2-40B4-BE49-F238E27FC236}">
                <a16:creationId xmlns:a16="http://schemas.microsoft.com/office/drawing/2014/main" id="{A87F3279-D245-D438-9E83-7C94ABCA6630}"/>
              </a:ext>
            </a:extLst>
          </p:cNvPr>
          <p:cNvSpPr txBox="1"/>
          <p:nvPr/>
        </p:nvSpPr>
        <p:spPr>
          <a:xfrm>
            <a:off x="0" y="1431141"/>
            <a:ext cx="3119196" cy="5355312"/>
          </a:xfrm>
          <a:prstGeom prst="rect">
            <a:avLst/>
          </a:prstGeom>
          <a:noFill/>
        </p:spPr>
        <p:txBody>
          <a:bodyPr wrap="square">
            <a:spAutoFit/>
          </a:bodyPr>
          <a:lstStyle/>
          <a:p>
            <a:pPr algn="just"/>
            <a:r>
              <a:rPr lang="en-US" dirty="0">
                <a:effectLst>
                  <a:outerShdw blurRad="38100" dist="38100" dir="2700000" algn="tl">
                    <a:srgbClr val="000000">
                      <a:alpha val="43137"/>
                    </a:srgbClr>
                  </a:outerShdw>
                </a:effectLst>
              </a:rPr>
              <a:t>Opacification of the crystalline lens </a:t>
            </a:r>
            <a:r>
              <a:rPr lang="en-US" dirty="0"/>
              <a:t>is a </a:t>
            </a:r>
            <a:r>
              <a:rPr lang="en-US" b="1" dirty="0"/>
              <a:t>cataract</a:t>
            </a:r>
            <a:r>
              <a:rPr lang="en-US" dirty="0"/>
              <a:t> (♦).</a:t>
            </a:r>
          </a:p>
          <a:p>
            <a:pPr algn="just"/>
            <a:r>
              <a:rPr lang="en-US" dirty="0"/>
              <a:t>The </a:t>
            </a:r>
            <a:r>
              <a:rPr lang="en-US" b="1" dirty="0"/>
              <a:t>center</a:t>
            </a:r>
            <a:r>
              <a:rPr lang="en-US" dirty="0"/>
              <a:t> of the visual field would be affected first, with gradual expansion as the cataract enlarges.</a:t>
            </a:r>
          </a:p>
          <a:p>
            <a:pPr algn="just"/>
            <a:r>
              <a:rPr lang="en-US" dirty="0"/>
              <a:t>The opacification results from a series of events that begin in the lens cortex with the </a:t>
            </a:r>
            <a:r>
              <a:rPr lang="en-US" b="1" dirty="0"/>
              <a:t>rarefaction</a:t>
            </a:r>
            <a:r>
              <a:rPr lang="en-US" dirty="0"/>
              <a:t> and then </a:t>
            </a:r>
            <a:r>
              <a:rPr lang="en-US" b="1" dirty="0"/>
              <a:t>liquefaction</a:t>
            </a:r>
            <a:r>
              <a:rPr lang="en-US" dirty="0"/>
              <a:t> of </a:t>
            </a:r>
            <a:r>
              <a:rPr lang="en-US" b="1" dirty="0"/>
              <a:t>cortical cells</a:t>
            </a:r>
            <a:r>
              <a:rPr lang="en-US" dirty="0"/>
              <a:t>. This leads to the fragmentation of lens fibers and extracellular globule formation. In the lens nucleus, there is a </a:t>
            </a:r>
            <a:r>
              <a:rPr lang="en-US" dirty="0">
                <a:effectLst>
                  <a:outerShdw blurRad="38100" dist="38100" dir="2700000" algn="tl">
                    <a:srgbClr val="000000">
                      <a:alpha val="43137"/>
                    </a:srgbClr>
                  </a:outerShdw>
                </a:effectLst>
              </a:rPr>
              <a:t>progressive increase in insoluble proteins</a:t>
            </a:r>
            <a:r>
              <a:rPr lang="en-US" dirty="0"/>
              <a:t>, which leads to </a:t>
            </a:r>
            <a:r>
              <a:rPr lang="en-US" b="1" dirty="0"/>
              <a:t>hardening</a:t>
            </a:r>
            <a:r>
              <a:rPr lang="en-US" dirty="0"/>
              <a:t> (sclerosis) and </a:t>
            </a:r>
            <a:r>
              <a:rPr lang="en-US" b="1" dirty="0"/>
              <a:t>brownish discoloration</a:t>
            </a:r>
            <a:r>
              <a:rPr lang="en-US" dirty="0"/>
              <a:t> (</a:t>
            </a:r>
            <a:r>
              <a:rPr lang="en-US" dirty="0" err="1"/>
              <a:t>brunescence</a:t>
            </a:r>
            <a:r>
              <a:rPr lang="en-US" dirty="0"/>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Screenshot_8.jpg"/>
          <p:cNvPicPr>
            <a:picLocks noChangeAspect="1" noChangeArrowheads="1"/>
          </p:cNvPicPr>
          <p:nvPr/>
        </p:nvPicPr>
        <p:blipFill>
          <a:blip r:embed="rId2" cstate="print"/>
          <a:srcRect/>
          <a:stretch>
            <a:fillRect/>
          </a:stretch>
        </p:blipFill>
        <p:spPr bwMode="auto">
          <a:xfrm>
            <a:off x="107503" y="2031324"/>
            <a:ext cx="4740255" cy="3125867"/>
          </a:xfrm>
          <a:prstGeom prst="rect">
            <a:avLst/>
          </a:prstGeom>
          <a:noFill/>
        </p:spPr>
      </p:pic>
      <p:sp>
        <p:nvSpPr>
          <p:cNvPr id="3" name="TextBox 2">
            <a:extLst>
              <a:ext uri="{FF2B5EF4-FFF2-40B4-BE49-F238E27FC236}">
                <a16:creationId xmlns:a16="http://schemas.microsoft.com/office/drawing/2014/main" id="{D13F3BA2-98E8-03DA-5DE1-1BB67549ECC6}"/>
              </a:ext>
            </a:extLst>
          </p:cNvPr>
          <p:cNvSpPr txBox="1"/>
          <p:nvPr/>
        </p:nvSpPr>
        <p:spPr>
          <a:xfrm>
            <a:off x="0" y="0"/>
            <a:ext cx="9144000" cy="2031325"/>
          </a:xfrm>
          <a:prstGeom prst="rect">
            <a:avLst/>
          </a:prstGeom>
          <a:noFill/>
        </p:spPr>
        <p:txBody>
          <a:bodyPr wrap="square">
            <a:spAutoFit/>
          </a:bodyPr>
          <a:lstStyle/>
          <a:p>
            <a:pPr algn="just"/>
            <a:r>
              <a:rPr lang="en-US" dirty="0"/>
              <a:t>A 69-year-old man has an 18-month history of the progressively enlarging lesion of the sclera shown. He now reports that it is beginning to interfere with his vision.</a:t>
            </a:r>
          </a:p>
          <a:p>
            <a:pPr algn="just"/>
            <a:r>
              <a:rPr lang="en-US" dirty="0"/>
              <a:t>1.What is your diagnosis?</a:t>
            </a:r>
          </a:p>
          <a:p>
            <a:pPr algn="just"/>
            <a:r>
              <a:rPr lang="en-US" dirty="0"/>
              <a:t>2.What would it be called if it did not involve the cornea?</a:t>
            </a:r>
          </a:p>
          <a:p>
            <a:pPr algn="just"/>
            <a:r>
              <a:rPr lang="en-US" dirty="0"/>
              <a:t>3.How does this lesion develop?</a:t>
            </a:r>
          </a:p>
          <a:p>
            <a:pPr algn="just"/>
            <a:r>
              <a:rPr lang="en-US" dirty="0"/>
              <a:t>4.Why could corneal ulceration occur?</a:t>
            </a:r>
          </a:p>
          <a:p>
            <a:endParaRPr lang="en-US" dirty="0"/>
          </a:p>
        </p:txBody>
      </p:sp>
      <p:sp>
        <p:nvSpPr>
          <p:cNvPr id="5" name="TextBox 4">
            <a:extLst>
              <a:ext uri="{FF2B5EF4-FFF2-40B4-BE49-F238E27FC236}">
                <a16:creationId xmlns:a16="http://schemas.microsoft.com/office/drawing/2014/main" id="{34224583-61C1-1466-1808-DCE63638AD20}"/>
              </a:ext>
            </a:extLst>
          </p:cNvPr>
          <p:cNvSpPr txBox="1"/>
          <p:nvPr/>
        </p:nvSpPr>
        <p:spPr>
          <a:xfrm>
            <a:off x="4847758" y="1196753"/>
            <a:ext cx="4296242" cy="5632311"/>
          </a:xfrm>
          <a:prstGeom prst="rect">
            <a:avLst/>
          </a:prstGeom>
          <a:noFill/>
        </p:spPr>
        <p:txBody>
          <a:bodyPr wrap="square">
            <a:spAutoFit/>
          </a:bodyPr>
          <a:lstStyle/>
          <a:p>
            <a:pPr algn="just"/>
            <a:r>
              <a:rPr lang="en-US" sz="2000" dirty="0"/>
              <a:t>This is a </a:t>
            </a:r>
            <a:r>
              <a:rPr lang="en-US" sz="2000" b="1" dirty="0"/>
              <a:t>pterygium</a:t>
            </a:r>
            <a:r>
              <a:rPr lang="en-US" sz="2000" dirty="0"/>
              <a:t> (▸). It is an area of elastosis and basophilic degeneration of the substantia propria collagen.</a:t>
            </a:r>
            <a:endParaRPr lang="el-GR" sz="2000" dirty="0"/>
          </a:p>
          <a:p>
            <a:pPr algn="just"/>
            <a:endParaRPr lang="en-US" sz="2000" dirty="0"/>
          </a:p>
          <a:p>
            <a:pPr algn="just"/>
            <a:r>
              <a:rPr lang="en-US" sz="2000" b="1" dirty="0"/>
              <a:t>Pinguecula</a:t>
            </a:r>
            <a:r>
              <a:rPr lang="el-GR" sz="2000" b="1" dirty="0"/>
              <a:t>.</a:t>
            </a:r>
          </a:p>
          <a:p>
            <a:pPr algn="just"/>
            <a:endParaRPr lang="en-US" sz="2000" dirty="0"/>
          </a:p>
          <a:p>
            <a:pPr algn="just"/>
            <a:r>
              <a:rPr lang="en-US" sz="2000" dirty="0"/>
              <a:t>This raised, whitish yellow lesion is associated with </a:t>
            </a:r>
            <a:r>
              <a:rPr lang="en-US" sz="2000" dirty="0">
                <a:effectLst>
                  <a:outerShdw blurRad="38100" dist="38100" dir="2700000" algn="tl">
                    <a:srgbClr val="000000">
                      <a:alpha val="43137"/>
                    </a:srgbClr>
                  </a:outerShdw>
                </a:effectLst>
              </a:rPr>
              <a:t>advancing age</a:t>
            </a:r>
            <a:r>
              <a:rPr lang="en-US" sz="2000" dirty="0"/>
              <a:t>. It is thought to be the result of environmental or solar exposure over a lifetime.</a:t>
            </a:r>
            <a:endParaRPr lang="el-GR" sz="2000" dirty="0"/>
          </a:p>
          <a:p>
            <a:pPr algn="just"/>
            <a:endParaRPr lang="en-US" sz="2000" dirty="0"/>
          </a:p>
          <a:p>
            <a:pPr algn="just"/>
            <a:r>
              <a:rPr lang="en-US" sz="2000" dirty="0"/>
              <a:t>Conjunctival irregularity caused by this lesion can interfere with tear film distribution. This may lead to </a:t>
            </a:r>
            <a:r>
              <a:rPr lang="en-US" sz="2000" b="1" dirty="0"/>
              <a:t>focal corneal dryness</a:t>
            </a:r>
            <a:r>
              <a:rPr lang="en-US" sz="2000" dirty="0"/>
              <a:t>, which predisposes the eye to epithelial damage and ulceration.</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2024</Words>
  <Application>Microsoft Office PowerPoint</Application>
  <PresentationFormat>Προβολή στην οθόνη (4:3)</PresentationFormat>
  <Paragraphs>102</Paragraphs>
  <Slides>13</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13</vt:i4>
      </vt:variant>
    </vt:vector>
  </HeadingPairs>
  <TitlesOfParts>
    <vt:vector size="16" baseType="lpstr">
      <vt:lpstr>Arial</vt:lpstr>
      <vt:lpstr>Calibri</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15</cp:revision>
  <dcterms:created xsi:type="dcterms:W3CDTF">2024-04-03T08:34:54Z</dcterms:created>
  <dcterms:modified xsi:type="dcterms:W3CDTF">2024-04-12T10:52:15Z</dcterms:modified>
</cp:coreProperties>
</file>