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59" r:id="rId8"/>
    <p:sldId id="262" r:id="rId9"/>
    <p:sldId id="260" r:id="rId10"/>
    <p:sldId id="261" r:id="rId11"/>
    <p:sldId id="263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Μουσειοπαιδαγωγική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Μουσείο χώρος μάθησης: Σύνδεση </a:t>
            </a:r>
            <a:r>
              <a:rPr lang="el-GR" sz="2800" b="1" dirty="0" smtClean="0"/>
              <a:t>εκπαίδευσης και μουσείου/αρχαιολογικού χώρου…</a:t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/>
              <a:t>Συμβολή της εξέλιξης παιδαγωγικής θεωρίας </a:t>
            </a:r>
            <a:r>
              <a:rPr lang="el-GR" dirty="0" smtClean="0"/>
              <a:t>(κίνημα Νέας Αγωγής  - σημασία της εμπειρίας: έμφαση στην ενεργητική στάση του επισκέπτη και στο συσχετισμό των εκθεσιακών περιεχομένων με τις εμπειρίες του)</a:t>
            </a:r>
          </a:p>
          <a:p>
            <a:r>
              <a:rPr lang="el-GR" b="1" dirty="0" smtClean="0"/>
              <a:t>Η διαφορετική αντίληψη για την παιδική ηλικία</a:t>
            </a:r>
            <a:r>
              <a:rPr lang="el-GR" dirty="0" smtClean="0"/>
              <a:t>, που οφείλεται στις </a:t>
            </a:r>
            <a:r>
              <a:rPr lang="el-GR" dirty="0" err="1" smtClean="0"/>
              <a:t>κοινωνικο</a:t>
            </a:r>
            <a:r>
              <a:rPr lang="el-GR" dirty="0" smtClean="0"/>
              <a:t>-οικονομικές συνθήκες (χάνεται η οικονομική αξία της εργατικής δύναμης των παιδιών της εργατικής τάξης) και σε οπτικές που διαμορφώθηκαν στο πλαίσιο επιστημών της κοινωνιολογία &amp; της ψυχολογίας (το παιδί ως αναπτυσσόμενη προσωπικότητα σε συγκεκριμένο πολιτισμικό και κοινωνικό πλαίσιο)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Μουσείο χώρος μάθησης: Σύνδεση εκπαίδευσης και μουσείου/αρχαιολογικού χώρου…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 smtClean="0"/>
              <a:t>Συμβολή των θεωριών μάθησης</a:t>
            </a:r>
            <a:r>
              <a:rPr lang="el-GR" dirty="0" smtClean="0"/>
              <a:t>: </a:t>
            </a:r>
            <a:r>
              <a:rPr lang="el-GR" u="sng" dirty="0" smtClean="0"/>
              <a:t>συμπεριφορισμός</a:t>
            </a:r>
            <a:r>
              <a:rPr lang="el-GR" dirty="0" smtClean="0"/>
              <a:t>: Συστηματική οργάνωση και παρουσίαση της αντικειμενικής αλήθειας σε ενότητες εκθεσιακών περιεχομένων με τη μορφή διδακτικών ενοτήτων → χρονολογική παρουσίαση εκθεμάτων, ομαδοποίηση έργων τέχνης κατά σχολές, ξεναγήσεις… </a:t>
            </a:r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u="sng" dirty="0" err="1" smtClean="0"/>
              <a:t>εποικοδομισμός</a:t>
            </a:r>
            <a:r>
              <a:rPr lang="el-GR" u="sng" dirty="0" smtClean="0"/>
              <a:t>:</a:t>
            </a:r>
            <a:r>
              <a:rPr lang="el-GR" dirty="0" smtClean="0"/>
              <a:t> Η πραγματικότητα δεν θεωρείται μία και μοναδική αλήθεια που υπάρχει ανεξάρτητα από το άτομο αλλά είναι ιστορικά, κοινωνικά και προσωπικά προσδιορισμένη → για τα μουσεία σημαντικό ρόλο παίζουν οι επισκέπτες και οι δικές τους </a:t>
            </a:r>
            <a:r>
              <a:rPr lang="el-GR" dirty="0" err="1" smtClean="0"/>
              <a:t>νοηματοδοτήσεις</a:t>
            </a:r>
            <a:r>
              <a:rPr lang="el-GR" dirty="0" smtClean="0"/>
              <a:t>, καθώς τα αντικείμενα αποκτούν συμβολική λειτουργία ως κοινωνική μνήμη και έχουν την ανάγκη ερμηνείας σχετικά με τη σημασία τους στην εποχή τους αλλά και σήμερα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Μουσείο χώρος εμπειριών &amp; ψυχαγωγίας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Μουσείο είναι ένας χώρος όπου αποκτάμε εμπειρίες, εκφράζουμε προσωπικές ερμηνείες και συζητάμε διαφορετικές αφηγήσεις για τον κόσμο και την εξέλιξή του</a:t>
            </a:r>
          </a:p>
          <a:p>
            <a:r>
              <a:rPr lang="el-GR" dirty="0" smtClean="0"/>
              <a:t>Πολιτισμικό μοντέλο επικοινωνίας με κεντρικό τον ρόλο του επισκέπτη στην διαδικασία 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Μουσειοπαιδαγωγική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 γέφυρες μεταξύ του μουσείου και του κοινού</a:t>
            </a:r>
          </a:p>
          <a:p>
            <a:r>
              <a:rPr lang="el-GR" dirty="0" smtClean="0"/>
              <a:t>Μεσολαβεί μεταξύ της μουσειακής πραγματικότητας και της πραγματικότητας των επισκεπτών ανοίγοντας ποικίλους διαλόγους και δίνοντας ερεθίσματα για ποικίλες αλληλεπιδράσεις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2 εισαγωγικά μαθήματα</a:t>
            </a:r>
          </a:p>
          <a:p>
            <a:r>
              <a:rPr lang="el-GR" dirty="0" smtClean="0"/>
              <a:t>Πρόσκληση επισκεπτών υπευθύνων εκπαιδευτικών προγραμμάτων για μουσεία</a:t>
            </a:r>
          </a:p>
          <a:p>
            <a:r>
              <a:rPr lang="el-GR" dirty="0" smtClean="0"/>
              <a:t>Επισκέψεις σε μουσεία &amp; παρακολούθηση </a:t>
            </a:r>
            <a:r>
              <a:rPr lang="el-GR" dirty="0" err="1" smtClean="0"/>
              <a:t>μουσειοπαιδαγωγικών</a:t>
            </a:r>
            <a:r>
              <a:rPr lang="el-GR" dirty="0" smtClean="0"/>
              <a:t> προγραμμάτων – συζήτηση αξιολόγηση</a:t>
            </a:r>
          </a:p>
          <a:p>
            <a:r>
              <a:rPr lang="el-GR" dirty="0" smtClean="0"/>
              <a:t>Σχεδιασμός </a:t>
            </a:r>
            <a:r>
              <a:rPr lang="el-GR" dirty="0" err="1" smtClean="0"/>
              <a:t>μουσειοπαιδαγωγικών</a:t>
            </a:r>
            <a:r>
              <a:rPr lang="el-GR" dirty="0" smtClean="0"/>
              <a:t> προγραμμάτων</a:t>
            </a:r>
          </a:p>
          <a:p>
            <a:r>
              <a:rPr lang="el-GR" dirty="0" smtClean="0"/>
              <a:t>Πρόσκληση εκπαιδευτικών που έχουν οργανώσει </a:t>
            </a:r>
            <a:r>
              <a:rPr lang="el-GR" dirty="0" err="1" smtClean="0"/>
              <a:t>μουσειοπαιδαγωγικά</a:t>
            </a:r>
            <a:r>
              <a:rPr lang="el-GR" dirty="0" smtClean="0"/>
              <a:t> προγράμματα σε σχολεία (νηπιαγωγεία &amp; δημοτικά)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Αξιολόγηση </a:t>
            </a:r>
            <a:r>
              <a:rPr lang="el-GR" b="1" dirty="0" smtClean="0"/>
              <a:t>ενός </a:t>
            </a:r>
            <a:r>
              <a:rPr lang="el-GR" b="1" dirty="0" err="1" smtClean="0"/>
              <a:t>μουσειοπαιδαγωγικού</a:t>
            </a:r>
            <a:r>
              <a:rPr lang="el-GR" b="1" dirty="0" smtClean="0"/>
              <a:t> προγράμματος με βάση τα κριτήρια και τους άξονες που έχουμε ορίσει.</a:t>
            </a:r>
            <a:endParaRPr lang="el-GR" dirty="0" smtClean="0"/>
          </a:p>
          <a:p>
            <a:r>
              <a:rPr lang="el-GR" b="1" dirty="0" smtClean="0"/>
              <a:t>Επιλογή </a:t>
            </a:r>
            <a:r>
              <a:rPr lang="el-GR" b="1" dirty="0" smtClean="0"/>
              <a:t>ενός/δύο εκθεμάτων ενός μουσείου ή ενός μνημείου σε δημόσιο χώρο (αρχαιολογικό) ή κάποιου υλικού και σχεδιασμός προσέγγισής του στο πλαίσιο ενός εκπαιδευτικού προγράμματος για το Νηπιαγωγείο.</a:t>
            </a:r>
            <a:endParaRPr lang="el-GR" dirty="0" smtClean="0"/>
          </a:p>
          <a:p>
            <a:r>
              <a:rPr lang="el-GR" b="1" smtClean="0"/>
              <a:t>Αναστοχαστικό</a:t>
            </a:r>
            <a:r>
              <a:rPr lang="el-GR" b="1" dirty="0" smtClean="0"/>
              <a:t> </a:t>
            </a:r>
            <a:r>
              <a:rPr lang="el-GR" b="1" dirty="0" smtClean="0"/>
              <a:t>ημερολόγιο από τις εκπαιδευτικές επισκέψεις στα μουσεία.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Εμπειρία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Θυμηθείτε μια επίσκεψη σε μουσείο ή αρχαιολογικό χώρο με το σχολείο σας και </a:t>
            </a:r>
            <a:r>
              <a:rPr lang="el-GR" dirty="0" smtClean="0"/>
              <a:t>απαντήστε στα ακόλουθα ερωτήματα:</a:t>
            </a:r>
          </a:p>
          <a:p>
            <a:r>
              <a:rPr lang="el-GR" dirty="0" smtClean="0"/>
              <a:t>Ποιο στόχο είχε;</a:t>
            </a:r>
          </a:p>
          <a:p>
            <a:r>
              <a:rPr lang="el-GR" dirty="0" smtClean="0"/>
              <a:t>Τι κάνατε;</a:t>
            </a:r>
          </a:p>
          <a:p>
            <a:r>
              <a:rPr lang="el-GR" dirty="0" smtClean="0"/>
              <a:t>Πώς αισθανθήκατε;</a:t>
            </a:r>
          </a:p>
          <a:p>
            <a:r>
              <a:rPr lang="el-GR" dirty="0" smtClean="0"/>
              <a:t>Τι μάθατε;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Ήταν θετική ή αρνητική εμπειρία;</a:t>
            </a:r>
          </a:p>
          <a:p>
            <a:r>
              <a:rPr lang="el-GR" dirty="0" smtClean="0"/>
              <a:t>Τι την έκανε θετική ή αρνητική;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Πώς γεννήθηκε η ανάγκη για τα μουσεία;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ιδέα του μουσείου ξεκίνησε από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Την ανάγκη των ανθρώπων να συγκεντρώσουν και να φυλάξουν αντικείμενα που είχαν νόημα για τους ίδιους, τους θύμιζαν κάτι από τη ζωή τους &amp; τις εμπειρίες τους αλλά και την οικογενειακή τους ιστορία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και εξελίχτηκε…</a:t>
            </a:r>
          </a:p>
          <a:p>
            <a:r>
              <a:rPr lang="el-GR" dirty="0" smtClean="0"/>
              <a:t>Συλλογές στην αρχαιότητα (Μεσοποταμία, Ινδία, Ρώμη, Κίνα…)</a:t>
            </a:r>
          </a:p>
          <a:p>
            <a:r>
              <a:rPr lang="el-GR" dirty="0" smtClean="0"/>
              <a:t>Μουσείο «Αλεξάνδρειας» με εκπαιδευτικό ρόλο</a:t>
            </a:r>
          </a:p>
          <a:p>
            <a:r>
              <a:rPr lang="el-GR" dirty="0" smtClean="0"/>
              <a:t>Ιδιωτικές συλλογές στη Ρώμη</a:t>
            </a:r>
          </a:p>
          <a:p>
            <a:r>
              <a:rPr lang="el-GR" dirty="0" smtClean="0"/>
              <a:t>Μεσαίωνας: μοναστήρια &amp; εκκλησίες αλλά με θρησκευτικό και τελετουργικό χαρακτήρα</a:t>
            </a:r>
          </a:p>
          <a:p>
            <a:r>
              <a:rPr lang="el-GR" dirty="0" smtClean="0"/>
              <a:t>Αναγέννηση: Ιδιωτικές συλλογές (ευγενείς - διανοούμενοι – καλλιτέχνες) 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smtClean="0"/>
              <a:t>μπορεί να είναι ένα μουσείο/αρχαιολογικός χώρος/έκθεση;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Ναός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Μουσείο ως </a:t>
            </a:r>
            <a:r>
              <a:rPr lang="el-GR" u="sng" dirty="0" smtClean="0"/>
              <a:t>θεματοφύλακας του παρελθόντος &amp; της επιστημονικής αλήθειας</a:t>
            </a:r>
            <a:r>
              <a:rPr lang="el-GR" dirty="0" smtClean="0"/>
              <a:t> είναι ένας χώρος όπου επιτελείται μια </a:t>
            </a:r>
            <a:r>
              <a:rPr lang="el-GR" b="1" dirty="0" smtClean="0"/>
              <a:t>τελετουργία</a:t>
            </a:r>
            <a:r>
              <a:rPr lang="el-GR" dirty="0" smtClean="0"/>
              <a:t>: οι επισκέπτες θαυμάζουν τα επιτεύγματα του παρελθόντος μέσα από τα  κατάλοιπα (πολιτιστικά υλικά) και έτσι επικοινωνούν με έναν πολιτισμό-πρότυπο.</a:t>
            </a:r>
          </a:p>
          <a:p>
            <a:r>
              <a:rPr lang="el-GR" b="1" dirty="0" smtClean="0"/>
              <a:t>Στόχος </a:t>
            </a:r>
            <a:r>
              <a:rPr lang="el-GR" dirty="0" smtClean="0"/>
              <a:t>του μουσείου η ανάδειξη ενός σημαντικού παρελθόντος – επιβολή μιας συγκεκριμένης εικόνας για το παρελθόν – Προπαγάνδα (μουσείο Λούβρου μετά την Γαλλική επανάσταση &amp; επί Ναπολέοντα - μουσεία Γερμανίας κατά την άνοδο του φασισμού): Τα έργα και οι επιδόσεις των προγόνων αντιμετωπίζονται με δέος</a:t>
            </a:r>
          </a:p>
          <a:p>
            <a:r>
              <a:rPr lang="el-GR" b="1" dirty="0" smtClean="0"/>
              <a:t>Στάση επισκεπτών</a:t>
            </a:r>
            <a:r>
              <a:rPr lang="el-GR" dirty="0" smtClean="0"/>
              <a:t>: παθητική   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Ναός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Μουσείο για ειδικό κοινό αρχικά και για συγκεκριμένες τάξεις </a:t>
            </a:r>
          </a:p>
          <a:p>
            <a:endParaRPr lang="el-GR" dirty="0" smtClean="0"/>
          </a:p>
          <a:p>
            <a:r>
              <a:rPr lang="el-GR" dirty="0" smtClean="0"/>
              <a:t>Από το μουσείο για ειδικό κοινό στο μουσείο για όλους (</a:t>
            </a:r>
            <a:r>
              <a:rPr lang="el-GR" b="1" dirty="0" smtClean="0"/>
              <a:t>σταθμός ο Διαφωτισμός – γιατί;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Εκπολιτιστικός ρόλος </a:t>
            </a:r>
          </a:p>
          <a:p>
            <a:r>
              <a:rPr lang="el-GR" dirty="0" smtClean="0"/>
              <a:t>Διαμόρφωση αισθητικού κριτηρίου</a:t>
            </a:r>
          </a:p>
          <a:p>
            <a:r>
              <a:rPr lang="el-GR" dirty="0" smtClean="0"/>
              <a:t>Διαμόρφωση εθνικών συνειδήσεων (κυρίως μετά την ίδρυση εθνών – κρατών)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χώρος μάθησης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Μουσείο ένας χώρος όπου επιτελείται μια </a:t>
            </a:r>
            <a:r>
              <a:rPr lang="el-GR" b="1" dirty="0" smtClean="0"/>
              <a:t>εκπαιδευτική διαδικασία</a:t>
            </a:r>
            <a:r>
              <a:rPr lang="el-GR" dirty="0" smtClean="0"/>
              <a:t>: οι επισκέπτες παρακολουθώντας την συστηματικά οργανωμένη έκθεση των πολιτιστικών υλικών γνωρίζουν το παρελθόν.</a:t>
            </a:r>
          </a:p>
          <a:p>
            <a:r>
              <a:rPr lang="el-GR" b="1" dirty="0" smtClean="0"/>
              <a:t>Στόχος</a:t>
            </a:r>
            <a:r>
              <a:rPr lang="el-GR" dirty="0" smtClean="0"/>
              <a:t> του μουσείου η συμβολή στην ιστορική εκπαίδευση αλλά και ευρύτερα στην ευαισθητοποίηση απέναντι στο </a:t>
            </a:r>
            <a:r>
              <a:rPr lang="el-GR" dirty="0" smtClean="0"/>
              <a:t>(παρελθοντικό συνήθως</a:t>
            </a:r>
            <a:r>
              <a:rPr lang="el-GR" dirty="0" smtClean="0"/>
              <a:t>) πολιτισμικό περιβάλλον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PresentationFormat>Προβολή στην οθόνη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Μουσειοπαιδαγωγική Εισαγωγή</vt:lpstr>
      <vt:lpstr>Εμπειρία 1</vt:lpstr>
      <vt:lpstr>Ερωτήματα</vt:lpstr>
      <vt:lpstr>Ερωτήματα</vt:lpstr>
      <vt:lpstr>Η ιδέα του μουσείου ξεκίνησε από </vt:lpstr>
      <vt:lpstr>Ερωτήματα</vt:lpstr>
      <vt:lpstr>Μουσείο Ναός</vt:lpstr>
      <vt:lpstr>Μουσείο Ναός</vt:lpstr>
      <vt:lpstr>Μουσείο χώρος μάθησης</vt:lpstr>
      <vt:lpstr> Μουσείο χώρος μάθησης: Σύνδεση εκπαίδευσης και μουσείου/αρχαιολογικού χώρου… </vt:lpstr>
      <vt:lpstr>Μουσείο χώρος μάθησης: Σύνδεση εκπαίδευσης και μουσείου/αρχαιολογικού χώρου…</vt:lpstr>
      <vt:lpstr>Μουσείο χώρος εμπειριών &amp; ψυχαγωγίας</vt:lpstr>
      <vt:lpstr>Μουσειοπαιδαγωγική</vt:lpstr>
      <vt:lpstr>Οργάνωση του μαθήματος</vt:lpstr>
      <vt:lpstr>Αξιολόγηση του μαθήματος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Μουσειοπαιδαγωγική Εισαγωγή</dc:title>
  <dc:creator>Βασίλης Τσάφος</dc:creator>
  <cp:lastModifiedBy>Βασίλης Τσάφος</cp:lastModifiedBy>
  <cp:revision>1</cp:revision>
  <dcterms:created xsi:type="dcterms:W3CDTF">2018-02-25T07:05:06Z</dcterms:created>
  <dcterms:modified xsi:type="dcterms:W3CDTF">2018-02-25T08:51:49Z</dcterms:modified>
</cp:coreProperties>
</file>