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80" r:id="rId4"/>
    <p:sldId id="275" r:id="rId5"/>
    <p:sldId id="282" r:id="rId6"/>
    <p:sldId id="283" r:id="rId7"/>
    <p:sldId id="265" r:id="rId8"/>
    <p:sldId id="274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22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BB4A47-1FAC-8345-8BB8-D88137B3B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0AA5D8A-1AAF-B149-83C1-7B445703C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02F529-074A-224F-B9C2-ABA421AF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F517651-E018-6F4A-9A09-814A64C99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003445E-2495-2A42-8B94-10099D868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108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DF7D62-E46F-F84B-8A3B-0D12BBCB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0D9A67F-4EAF-2041-A545-DADB0493A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6462DC-BF40-2D4C-B5DD-B4053671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F0534BB-C16E-FC4A-BDF2-F84E4A91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D63044-B6C4-A142-9891-2D9EE25C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150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C00F96F-765B-B446-9739-7BE697A94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9E841F3-DB55-FD42-8B9D-427F38B08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21F152-5A37-CA42-BEEB-F4D8871D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E44B2A-6787-2941-96AB-7CA6A2435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646B773-AACB-2143-9CC5-9C26C151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180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E00322-07D4-E842-B48C-044A28B9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9F0E86-864F-DB41-B31B-2F868CDB4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B731A1A-C826-734A-8C14-9422E539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254457D-5D57-2E4E-8D8C-C8C384F3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C9D913-252E-3D42-8333-E7BABA33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138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F14293-E648-0144-A0DD-04323F419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A4BFB74-491F-8243-8CB6-BD8C2958B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F033C8-C52A-2D47-9694-5E41541C2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7994B2F-5F12-3344-A5D1-828541D8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741F48-31B9-2141-98EE-2C25204D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73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80EB3F-714B-8C4F-A500-2021865E1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9ED64F-3145-DF49-ADC0-A2E1B9681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38B8A14-9B4B-E548-A576-4DD6B5549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9FB8B08-21E3-ED4B-B12D-3A99B0B0D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F240818-07B5-994A-A180-9BC0F6A3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3132A80-4EAF-3B46-BFC7-87916EDF1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942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EDC382-62AD-EF4A-887C-54196DBD4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EB9B49-CFF8-E049-B3B6-17F26C484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F1ABFA2-D0B6-4249-85CB-6BB60947E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24B1928-1DEE-CF45-9B75-E3F716CDC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C415CA2-07F3-7D48-AF93-7D934334E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9334261-B04D-1E4E-B318-8498073F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4F3734F-B06A-C447-9B28-F5931877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32D2C21-4B5E-F046-95D8-17A402D4E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96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7FDE00-FFF7-3649-B25F-7BD36923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00C1AC3-31D7-094A-81DE-26FA68A8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12587DD-62CB-AE49-A046-71B7A543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7B70995-A5C8-AC4D-A7AC-B5BF6EF38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668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2FFDFAA-6B2E-1349-BFF8-C55E6DE3A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A47AD68-5E9B-4947-9082-03584221D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95563A0-55A3-D344-944A-83E8D753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891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2ECBC4-7ED8-A447-9F14-B2252C73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3FEC78-C16E-2748-AFF5-327DFC15D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C7B330E-1AE9-2240-8D67-C1DCBB9CE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D622BE4-19B9-B742-A54B-DB7188700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AC801CF-56FE-E849-AE86-8A8B6E850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10E746-B232-3848-AE4F-3139AE3F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54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77B7B6-E86E-E04E-B9C7-256B51CD5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DD043E4-D30E-814C-AFF7-4E0EE0275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A4DD013-1110-DA47-8419-D6E1266E9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9A226C6-B01A-E749-8132-41783229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292DCA0-A3EE-3C47-8D65-7440BC7F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59A160F-B1BF-3948-BE6F-38A00EC03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134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7013C7A-4961-BE46-A317-6A2FDF266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7DA746-D764-174A-9BC6-4A983CDFA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AD4776-3D16-D94D-97F7-D793DF920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42A6-4D19-D84B-A1E4-0CA26012AC84}" type="datetimeFigureOut">
              <a:rPr lang="el-GR" smtClean="0"/>
              <a:t>14/1/23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EF1C108-A46E-7842-A2B9-238FC9217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8F20F3C-A0AD-E840-AEC4-1DA499B4A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AB5F-289E-BD4E-AAE5-243068905B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48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A096F3-B1D5-DB40-851A-976184F82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Κοινωνιολογ</a:t>
            </a:r>
            <a:r>
              <a:rPr lang="en-US" dirty="0" err="1"/>
              <a:t>ί</a:t>
            </a:r>
            <a:r>
              <a:rPr lang="el-GR" dirty="0"/>
              <a:t>α των παραποιημένων ειδήσεων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69F4F77-3F50-0D4E-A739-16AC94EF0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4392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Καθηγητής Γιώργος Πλειός</a:t>
            </a:r>
          </a:p>
          <a:p>
            <a:r>
              <a:rPr lang="el-GR" dirty="0"/>
              <a:t>Τμήμα Επικοινωνίας και ΜΜΕ </a:t>
            </a:r>
          </a:p>
          <a:p>
            <a:r>
              <a:rPr lang="el-GR" dirty="0"/>
              <a:t>Εθνικό και Καποδιστριακό Πανεπιστήμιο Αθηνών  </a:t>
            </a:r>
          </a:p>
        </p:txBody>
      </p:sp>
    </p:spTree>
    <p:extLst>
      <p:ext uri="{BB962C8B-B14F-4D97-AF65-F5344CB8AC3E}">
        <p14:creationId xmlns:p14="http://schemas.microsoft.com/office/powerpoint/2010/main" val="2878194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BDFB5A-EC9A-A042-A81B-0F7A88E8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2782" cy="1325563"/>
          </a:xfrm>
        </p:spPr>
        <p:txBody>
          <a:bodyPr/>
          <a:lstStyle/>
          <a:p>
            <a:pPr algn="ctr"/>
            <a:r>
              <a:rPr lang="el-GR" dirty="0"/>
              <a:t>Κρίση των ιδεολογιών – νέα ιδεατικά σχήματα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DE8863-FF31-6543-A476-7462D9311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Υποχώρηση ιδεολογικής οπτικής </a:t>
            </a:r>
          </a:p>
          <a:p>
            <a:r>
              <a:rPr lang="el-GR" dirty="0"/>
              <a:t>Θρησκείες, μεταφυσική, προκαταλήψεις </a:t>
            </a:r>
          </a:p>
          <a:p>
            <a:r>
              <a:rPr lang="el-GR" dirty="0"/>
              <a:t>Ιδεολογικός συγκρητισμός </a:t>
            </a:r>
          </a:p>
          <a:p>
            <a:pPr lvl="1"/>
            <a:r>
              <a:rPr lang="el-GR" dirty="0"/>
              <a:t>Μοντέρνο &amp; σύγχρονο </a:t>
            </a:r>
          </a:p>
          <a:p>
            <a:pPr lvl="1"/>
            <a:r>
              <a:rPr lang="el-GR" dirty="0" err="1"/>
              <a:t>Ζαμάν</a:t>
            </a:r>
            <a:r>
              <a:rPr lang="el-GR" dirty="0"/>
              <a:t> </a:t>
            </a:r>
          </a:p>
          <a:p>
            <a:r>
              <a:rPr lang="el-GR" dirty="0"/>
              <a:t> Ιδεατικό συγκρητισμός</a:t>
            </a:r>
          </a:p>
          <a:p>
            <a:pPr lvl="1"/>
            <a:r>
              <a:rPr lang="el-GR" dirty="0"/>
              <a:t>Πολιτική αστρολογία; </a:t>
            </a:r>
          </a:p>
        </p:txBody>
      </p:sp>
    </p:spTree>
    <p:extLst>
      <p:ext uri="{BB962C8B-B14F-4D97-AF65-F5344CB8AC3E}">
        <p14:creationId xmlns:p14="http://schemas.microsoft.com/office/powerpoint/2010/main" val="180669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40F09C-CA51-4B44-AE19-422F0C33C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Εμπορευματοποίηση – ανταγωνισμός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2D5A9A-7FFE-EF4D-A16D-D33D06F9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«δικτατορία των κλικ» (</a:t>
            </a:r>
            <a:r>
              <a:rPr lang="en-US" dirty="0"/>
              <a:t>Clickbait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  <a:p>
            <a:r>
              <a:rPr lang="el-GR" dirty="0"/>
              <a:t>Εμπορικός ανταγωνισμός </a:t>
            </a:r>
          </a:p>
          <a:p>
            <a:endParaRPr lang="el-GR" dirty="0"/>
          </a:p>
          <a:p>
            <a:pPr lvl="1"/>
            <a:r>
              <a:rPr lang="el-GR" dirty="0"/>
              <a:t>Διαφήμιση 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Δυσφήμηση 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324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F53FA8-A44A-7B46-865C-1435A4028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Μεταβολή του αφηγηματικού σχήματος των ειδήσεων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ADEA23-13CB-3046-AEFD-D99F58682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2339"/>
            <a:ext cx="10111451" cy="3954624"/>
          </a:xfrm>
        </p:spPr>
        <p:txBody>
          <a:bodyPr/>
          <a:lstStyle/>
          <a:p>
            <a:r>
              <a:rPr lang="el-GR" dirty="0"/>
              <a:t>Κυριαρχία παρωδίας – συμπιλήματος  («ατάκα», «</a:t>
            </a:r>
            <a:r>
              <a:rPr lang="el-GR" dirty="0" err="1"/>
              <a:t>τρολς</a:t>
            </a:r>
            <a:r>
              <a:rPr lang="el-GR" dirty="0"/>
              <a:t>») </a:t>
            </a:r>
          </a:p>
          <a:p>
            <a:endParaRPr lang="el-GR" dirty="0"/>
          </a:p>
          <a:p>
            <a:r>
              <a:rPr lang="el-GR" dirty="0"/>
              <a:t>Ειδήσεις – απόψεις ξανά </a:t>
            </a:r>
          </a:p>
          <a:p>
            <a:endParaRPr lang="el-GR" dirty="0"/>
          </a:p>
          <a:p>
            <a:r>
              <a:rPr lang="el-GR" dirty="0"/>
              <a:t>Ο ρόλος του επικοινωνιακού συστήματος </a:t>
            </a:r>
          </a:p>
        </p:txBody>
      </p:sp>
    </p:spTree>
    <p:extLst>
      <p:ext uri="{BB962C8B-B14F-4D97-AF65-F5344CB8AC3E}">
        <p14:creationId xmlns:p14="http://schemas.microsoft.com/office/powerpoint/2010/main" val="424727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58AC5B-2E04-454A-BD47-1C521607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Παράγοντες που ευνοούν την άνθιση των παραποιημένων ειδήσεων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653078-1975-D848-81EE-01212810E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l-GR" dirty="0"/>
              <a:t>Η ανάδυση της κοινωνίας της ενημέρωσης </a:t>
            </a:r>
          </a:p>
          <a:p>
            <a:pPr>
              <a:lnSpc>
                <a:spcPct val="160000"/>
              </a:lnSpc>
            </a:pPr>
            <a:r>
              <a:rPr lang="el-GR" dirty="0"/>
              <a:t>Ο ρόλος του διαδικτύου </a:t>
            </a:r>
          </a:p>
          <a:p>
            <a:pPr>
              <a:lnSpc>
                <a:spcPct val="160000"/>
              </a:lnSpc>
            </a:pPr>
            <a:r>
              <a:rPr lang="el-GR" dirty="0"/>
              <a:t>Πολιτική πόλωση </a:t>
            </a:r>
          </a:p>
          <a:p>
            <a:pPr>
              <a:lnSpc>
                <a:spcPct val="160000"/>
              </a:lnSpc>
            </a:pPr>
            <a:r>
              <a:rPr lang="el-GR" dirty="0"/>
              <a:t>Κρίση των ιδεολογιών – ανάδυση </a:t>
            </a:r>
            <a:r>
              <a:rPr lang="el-GR" dirty="0" err="1"/>
              <a:t>συγκρητικών</a:t>
            </a:r>
            <a:r>
              <a:rPr lang="el-GR" dirty="0"/>
              <a:t> ιδεατικών ερμηνευτικών σχημάτων</a:t>
            </a:r>
          </a:p>
          <a:p>
            <a:pPr>
              <a:lnSpc>
                <a:spcPct val="160000"/>
              </a:lnSpc>
            </a:pPr>
            <a:r>
              <a:rPr lang="el-GR" dirty="0"/>
              <a:t>Εμπορευματοποίηση και ανταγωνισμός </a:t>
            </a:r>
          </a:p>
          <a:p>
            <a:pPr>
              <a:lnSpc>
                <a:spcPct val="160000"/>
              </a:lnSpc>
            </a:pPr>
            <a:r>
              <a:rPr lang="el-GR" dirty="0"/>
              <a:t>Μεταβολή του αφηγηματικού σχήματος των ειδήσεων </a:t>
            </a:r>
          </a:p>
        </p:txBody>
      </p:sp>
    </p:spTree>
    <p:extLst>
      <p:ext uri="{BB962C8B-B14F-4D97-AF65-F5344CB8AC3E}">
        <p14:creationId xmlns:p14="http://schemas.microsoft.com/office/powerpoint/2010/main" val="150738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95D985-B2A8-3F44-B28F-46A812D3A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κοινωνία της ενημέρωσης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F6F2FB-1493-184B-9063-2D37DFA61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6591"/>
            <a:ext cx="10515600" cy="407037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l-GR" dirty="0"/>
              <a:t>Ευχάριστη πληροφόρηση </a:t>
            </a:r>
          </a:p>
          <a:p>
            <a:pPr>
              <a:lnSpc>
                <a:spcPct val="200000"/>
              </a:lnSpc>
            </a:pPr>
            <a:r>
              <a:rPr lang="el-GR" dirty="0"/>
              <a:t>Κατανάλωση ειδήσεων και γενικά τεκμηρίωσης </a:t>
            </a:r>
          </a:p>
          <a:p>
            <a:pPr>
              <a:lnSpc>
                <a:spcPct val="200000"/>
              </a:lnSpc>
            </a:pPr>
            <a:r>
              <a:rPr lang="el-GR" dirty="0"/>
              <a:t>Η συμβολή του διαδικτύου </a:t>
            </a:r>
          </a:p>
        </p:txBody>
      </p:sp>
    </p:spTree>
    <p:extLst>
      <p:ext uri="{BB962C8B-B14F-4D97-AF65-F5344CB8AC3E}">
        <p14:creationId xmlns:p14="http://schemas.microsoft.com/office/powerpoint/2010/main" val="190915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03C22F-8F3B-6E44-A1CA-4E0FEBCE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Ο ρόλος του Μέσου</a:t>
            </a:r>
            <a:br>
              <a:rPr lang="el-GR" dirty="0"/>
            </a:br>
            <a:r>
              <a:rPr lang="el-GR" dirty="0"/>
              <a:t>Φταίει ο εκδημοκρατισμός της δημοσιότητας;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655F36-7DD2-4347-99D9-0A187D6D8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Υπήρχαν και πριν το διαδίκτυο </a:t>
            </a:r>
          </a:p>
          <a:p>
            <a:r>
              <a:rPr lang="el-GR" dirty="0"/>
              <a:t>Κοινωνικοποίησης της παραγωγής και της διακίνησης </a:t>
            </a:r>
          </a:p>
          <a:p>
            <a:r>
              <a:rPr lang="el-GR" dirty="0"/>
              <a:t>Κυριαρχία της ενημέρωσης, αλλά και…</a:t>
            </a:r>
          </a:p>
          <a:p>
            <a:r>
              <a:rPr lang="el-GR" dirty="0"/>
              <a:t>Μίξη ειδών Λόγου </a:t>
            </a:r>
          </a:p>
          <a:p>
            <a:r>
              <a:rPr lang="el-GR" dirty="0"/>
              <a:t>Εκτεταμένος σχολιασμός [το Α(</a:t>
            </a:r>
            <a:r>
              <a:rPr lang="el-GR" dirty="0" err="1"/>
              <a:t>ποψη</a:t>
            </a:r>
            <a:r>
              <a:rPr lang="el-GR" dirty="0"/>
              <a:t>)]</a:t>
            </a:r>
          </a:p>
          <a:p>
            <a:r>
              <a:rPr lang="el-GR" dirty="0"/>
              <a:t>Ψηφιακή (</a:t>
            </a:r>
            <a:r>
              <a:rPr lang="el-GR" dirty="0" err="1"/>
              <a:t>ανα</a:t>
            </a:r>
            <a:r>
              <a:rPr lang="el-GR" dirty="0"/>
              <a:t>)σύνθεση </a:t>
            </a:r>
          </a:p>
          <a:p>
            <a:r>
              <a:rPr lang="el-GR" dirty="0"/>
              <a:t>Εξατομικευμένη χρήση (περιορισμένη κριτική οπτική) </a:t>
            </a:r>
          </a:p>
          <a:p>
            <a:r>
              <a:rPr lang="el-GR" dirty="0"/>
              <a:t>Ο ρόλος της επιδοκιμασίας/αποδοκιμασίας (π.χ. </a:t>
            </a:r>
            <a:r>
              <a:rPr lang="en-US" dirty="0"/>
              <a:t>likes)</a:t>
            </a:r>
            <a:endParaRPr lang="el-GR" dirty="0"/>
          </a:p>
          <a:p>
            <a:r>
              <a:rPr lang="el-GR" dirty="0"/>
              <a:t>Ο ρόλος των </a:t>
            </a:r>
            <a:r>
              <a:rPr lang="en-US" dirty="0"/>
              <a:t>bots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425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2CAB4F-2024-A640-AAF5-587A3C50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665"/>
          </a:xfrm>
        </p:spPr>
        <p:txBody>
          <a:bodyPr/>
          <a:lstStyle/>
          <a:p>
            <a:pPr algn="ctr"/>
            <a:r>
              <a:rPr lang="el-GR" dirty="0"/>
              <a:t>Φταίει το διαδίκτυο;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824530-7D8A-CB41-A74E-F34323ECC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009435" cy="4401555"/>
          </a:xfrm>
        </p:spPr>
        <p:txBody>
          <a:bodyPr>
            <a:normAutofit lnSpcReduction="10000"/>
          </a:bodyPr>
          <a:lstStyle/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Εύκολη η πρόσβαση στην κωδικοποίηση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Αντίθεση οριζόντιας ιεραρχίας Μέσου - κάθετης ιεραρχίας θεσμών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Ενημερωτική φύση του Μέσου – δημοσιογραφία του συρμού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Ambient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Σχολιασμός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«Κοινωνικοποίηση» των παραποιημένων ειδήσεων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Τεκμηρίωση με μη τεκμηρίωση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λόγος περί παραποιημένων ειδήσεων (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fake news discourse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εμπιστοσύνη στα Μέσα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Αύξηση κατανάλωση ειδήσεων από το διαδίκτυο  - καραντίνα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Εμπιστοσύνη στις ειδήσεις από το διαδίκτυο </a:t>
            </a:r>
          </a:p>
          <a:p>
            <a:endParaRPr lang="el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85FE290-FD87-764E-AFD4-B15ECF3A307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847635" y="1158589"/>
            <a:ext cx="3770807" cy="2270411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27B385D2-0A3E-FC4E-9C89-EE7A5A1C5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254" y="3614827"/>
            <a:ext cx="4629520" cy="324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7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873887-4ED4-9A48-986C-302E04579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Η </a:t>
            </a:r>
            <a:r>
              <a:rPr lang="el-GR" dirty="0" err="1"/>
              <a:t>δομικ</a:t>
            </a:r>
            <a:r>
              <a:rPr lang="en-US" dirty="0" err="1"/>
              <a:t>ή</a:t>
            </a:r>
            <a:r>
              <a:rPr lang="el-GR" dirty="0"/>
              <a:t> σχέση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0D3CA4-7612-974E-9F3A-A73F1E99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Ετερογένεια διαδικτύου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Κυριαρχία τεκμηρίωσης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Αυξημένος σχολιασμός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Εξατομικευμένη χρήση – ασθενές φιλτράρισμα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Τεχνολογία 2.0 επιτρέπει την παραποίηση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 ρυθμιστικός ρόλος της αρέσκειας για το διαδικτυακό περιεχόμενο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Εμπορευματοποίηση του διαδικτύου –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bots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Απώλεια του στόρι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Ψηφιακή τεχνολογία – επιτρέπει την παραποίηση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&amp; retweets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διευκολύνουν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Πληροφορίες ναι αλλά όχι γνώση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Δυνατότητα για εξατομικευμένες παραποιημένες ειδήσεις </a:t>
            </a: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Πολιτιστική και πολιτική ομοφιλία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082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A62716-AC35-DE41-9A76-DC3172328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Οι παραποιημένες ειδήσεις ως κοινωνική διαδικασία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FFEC43A-E120-FA42-BC36-5BDAAB44D75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1078" r="857"/>
          <a:stretch/>
        </p:blipFill>
        <p:spPr bwMode="auto">
          <a:xfrm>
            <a:off x="500513" y="2123262"/>
            <a:ext cx="6324162" cy="38724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06BF13AA-DD37-D648-9DD9-FED6FA9D7663}"/>
              </a:ext>
            </a:extLst>
          </p:cNvPr>
          <p:cNvSpPr/>
          <p:nvPr/>
        </p:nvSpPr>
        <p:spPr>
          <a:xfrm>
            <a:off x="1827346" y="2176615"/>
            <a:ext cx="4345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Χρήστες των ΜΚΔ παγκοσμίως (30/9/2020)</a:t>
            </a:r>
            <a:r>
              <a:rPr lang="el-GR" dirty="0">
                <a:effectLst/>
              </a:rPr>
              <a:t> </a:t>
            </a:r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A7876B91-8FFE-DF4F-AE86-6DECAD4C825F}"/>
              </a:ext>
            </a:extLst>
          </p:cNvPr>
          <p:cNvPicPr/>
          <p:nvPr/>
        </p:nvPicPr>
        <p:blipFill>
          <a:blip r:embed="rId3">
            <a:clrChange>
              <a:clrFrom>
                <a:srgbClr val="F5F8FC"/>
              </a:clrFrom>
              <a:clrTo>
                <a:srgbClr val="F5F8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362" y="3136046"/>
            <a:ext cx="4794286" cy="28596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F583D30-B70C-A94B-9C8B-B3E8A6D81C64}"/>
              </a:ext>
            </a:extLst>
          </p:cNvPr>
          <p:cNvSpPr/>
          <p:nvPr/>
        </p:nvSpPr>
        <p:spPr>
          <a:xfrm>
            <a:off x="7315417" y="2176615"/>
            <a:ext cx="43760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Η κατανάλωση ειδήσεων από την τηλεόραση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και το διαδίκτυο</a:t>
            </a:r>
            <a:r>
              <a:rPr lang="el-GR" dirty="0">
                <a:effectLst/>
              </a:rPr>
              <a:t> </a:t>
            </a:r>
            <a:r>
              <a:rPr lang="en-US" dirty="0">
                <a:effectLst/>
              </a:rPr>
              <a:t> (</a:t>
            </a:r>
            <a:r>
              <a:rPr lang="el-GR" dirty="0">
                <a:effectLst/>
              </a:rPr>
              <a:t>ΗΠΑ – 9/2020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8752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747BDC-7F1D-2B41-B09A-F42F58EA3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8714" cy="132556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</a:pPr>
            <a:r>
              <a:rPr lang="el-G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Ποσοστό ανάγνωσης των ειδήσεων στο διαδίκτυο και εμπιστοσύνης στις </a:t>
            </a:r>
            <a:br>
              <a:rPr lang="el-G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ειδήσεις σε επιλεγμένες χώρες </a:t>
            </a:r>
            <a:endParaRPr lang="el-GR" sz="2800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4B5D389-58A1-0645-87B0-6DCD3C640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45" r="1335"/>
          <a:stretch/>
        </p:blipFill>
        <p:spPr>
          <a:xfrm>
            <a:off x="2958925" y="1946274"/>
            <a:ext cx="6434596" cy="466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9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8BE0FC-9B90-FB4D-B401-06D435D9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/>
              <a:t>Πολιτικ</a:t>
            </a:r>
            <a:r>
              <a:rPr lang="en-US" dirty="0" err="1"/>
              <a:t>ή</a:t>
            </a:r>
            <a:r>
              <a:rPr lang="el-GR" dirty="0"/>
              <a:t> πόλωση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A53CF7-52E6-5345-A836-BCF335E4A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εσωτερικός ανταγωνισμός όπως ο εξωτερικός </a:t>
            </a:r>
          </a:p>
          <a:p>
            <a:endParaRPr lang="el-GR" dirty="0"/>
          </a:p>
          <a:p>
            <a:r>
              <a:rPr lang="el-GR" dirty="0"/>
              <a:t>ΗΠΑ 2016: </a:t>
            </a:r>
            <a:r>
              <a:rPr lang="en-US" dirty="0"/>
              <a:t>Cambridge Analytica 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            2020 </a:t>
            </a:r>
            <a:endParaRPr lang="en-US" dirty="0"/>
          </a:p>
          <a:p>
            <a:endParaRPr lang="en-US" dirty="0"/>
          </a:p>
          <a:p>
            <a:r>
              <a:rPr lang="el-GR" dirty="0" err="1"/>
              <a:t>Ελλ</a:t>
            </a:r>
            <a:r>
              <a:rPr lang="en-US" dirty="0" err="1"/>
              <a:t>ά</a:t>
            </a:r>
            <a:r>
              <a:rPr lang="el-GR" dirty="0"/>
              <a:t>δα 2019</a:t>
            </a:r>
          </a:p>
          <a:p>
            <a:pPr lvl="1"/>
            <a:r>
              <a:rPr lang="el-GR" dirty="0"/>
              <a:t>Μακεδονικό </a:t>
            </a:r>
          </a:p>
        </p:txBody>
      </p:sp>
    </p:spTree>
    <p:extLst>
      <p:ext uri="{BB962C8B-B14F-4D97-AF65-F5344CB8AC3E}">
        <p14:creationId xmlns:p14="http://schemas.microsoft.com/office/powerpoint/2010/main" val="118507363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401</Words>
  <Application>Microsoft Macintosh PowerPoint</Application>
  <PresentationFormat>Ευρεία οθόνη</PresentationFormat>
  <Paragraphs>88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Θέμα του Office</vt:lpstr>
      <vt:lpstr>Κοινωνιολογία των παραποιημένων ειδήσεων </vt:lpstr>
      <vt:lpstr>Παράγοντες που ευνοούν την άνθιση των παραποιημένων ειδήσεων </vt:lpstr>
      <vt:lpstr>Η κοινωνία της ενημέρωσης </vt:lpstr>
      <vt:lpstr>Ο ρόλος του Μέσου Φταίει ο εκδημοκρατισμός της δημοσιότητας; </vt:lpstr>
      <vt:lpstr>Φταίει το διαδίκτυο; </vt:lpstr>
      <vt:lpstr>Η δομική σχέση </vt:lpstr>
      <vt:lpstr>Οι παραποιημένες ειδήσεις ως κοινωνική διαδικασία</vt:lpstr>
      <vt:lpstr>Ποσοστό ανάγνωσης των ειδήσεων στο διαδίκτυο και εμπιστοσύνης στις                     ειδήσεις σε επιλεγμένες χώρες </vt:lpstr>
      <vt:lpstr>Πολιτική πόλωση </vt:lpstr>
      <vt:lpstr>Κρίση των ιδεολογιών – νέα ιδεατικά σχήματα</vt:lpstr>
      <vt:lpstr>Εμπορευματοποίηση – ανταγωνισμός </vt:lpstr>
      <vt:lpstr>Μεταβολή του αφηγηματικού σχήματος των ειδήσεων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Κοινωνιολογία των παραποιημένων ειδήσεων </dc:title>
  <dc:creator>George Pleios</dc:creator>
  <cp:lastModifiedBy>George Pleios</cp:lastModifiedBy>
  <cp:revision>6</cp:revision>
  <dcterms:created xsi:type="dcterms:W3CDTF">2023-01-10T15:15:34Z</dcterms:created>
  <dcterms:modified xsi:type="dcterms:W3CDTF">2023-01-14T07:42:44Z</dcterms:modified>
</cp:coreProperties>
</file>