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7217-F69E-4639-8914-9AFF198E7E3B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5373-DD7B-434B-BDE0-0F5994EF21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8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8609-5EE4-4F8E-8C80-488BBA614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18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63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61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9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8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29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5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7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40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03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68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3035-7003-4FCB-981D-1E3CA9208964}" type="datetimeFigureOut">
              <a:rPr lang="el-GR" smtClean="0"/>
              <a:t>24/3/2016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69C9-1C41-4F2C-83E9-803859474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8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Θεωρία πληροφορίας και στοιχεία κωδίκων</a:t>
            </a:r>
            <a:r>
              <a:rPr lang="en-US" dirty="0" smtClean="0"/>
              <a:t>: </a:t>
            </a:r>
            <a:r>
              <a:rPr lang="el-GR" dirty="0" smtClean="0"/>
              <a:t>Ενότητα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Α. </a:t>
            </a:r>
            <a:r>
              <a:rPr lang="el-GR" b="1" dirty="0" err="1" smtClean="0">
                <a:solidFill>
                  <a:schemeClr val="tx1"/>
                </a:solidFill>
              </a:rPr>
              <a:t>Κατσιώτης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Εαρινό εξάμηνο 2016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Συστηματικός Πίνακας Γεννήτορας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Υπάρχουν πολλοί πίνακες γεννήτορες που παράγουν τον ίδιο κώδικα</a:t>
                </a:r>
              </a:p>
              <a:p>
                <a:r>
                  <a:rPr lang="el-GR" dirty="0" smtClean="0"/>
                  <a:t>Διαφορετικοί πίνακες γεννήτορες οδηγούν σε διαφορετική αντιστοίχιση μεταξύ μηνυμάτων και κωδικών λέξεων </a:t>
                </a:r>
              </a:p>
              <a:p>
                <a:r>
                  <a:rPr lang="el-GR" dirty="0" smtClean="0"/>
                  <a:t>Πίνακας γεννήτορας σε συστηματική μορφή: 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Τα τελευταία </a:t>
                </a:r>
                <a:r>
                  <a:rPr lang="en-US" dirty="0" smtClean="0"/>
                  <a:t>k bit </a:t>
                </a:r>
                <a:r>
                  <a:rPr lang="el-GR" dirty="0" smtClean="0"/>
                  <a:t>της </a:t>
                </a:r>
                <a:r>
                  <a:rPr lang="el-GR" dirty="0" err="1" smtClean="0"/>
                  <a:t>κωδικής</a:t>
                </a:r>
                <a:r>
                  <a:rPr lang="el-GR" dirty="0" smtClean="0"/>
                  <a:t> λέξης είναι το ίδιο το μήνυμα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85" b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5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Ελέγχου Ισοτιμίας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Έστω (</a:t>
                </a:r>
                <a:r>
                  <a:rPr lang="en-US" dirty="0" smtClean="0"/>
                  <a:t>n-k</a:t>
                </a:r>
                <a:r>
                  <a:rPr lang="el-GR" dirty="0" smtClean="0"/>
                  <a:t>)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πίνακας ελέγχου ισοτιμίας </a:t>
                </a:r>
                <a:r>
                  <a:rPr lang="en-US" dirty="0" smtClean="0"/>
                  <a:t>H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Μία δυαδική ακολουθία μήκους </a:t>
                </a:r>
                <a:r>
                  <a:rPr lang="en-US" dirty="0" smtClean="0"/>
                  <a:t>n </a:t>
                </a:r>
                <a:r>
                  <a:rPr lang="el-GR" dirty="0" smtClean="0"/>
                  <a:t>είναι </a:t>
                </a:r>
                <a:r>
                  <a:rPr lang="el-GR" dirty="0" err="1" smtClean="0"/>
                  <a:t>κωδική</a:t>
                </a:r>
                <a:r>
                  <a:rPr lang="el-GR" dirty="0" smtClean="0"/>
                  <a:t> λέξη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l-GR" dirty="0" smtClean="0"/>
                  <a:t>, αν και μόνο αν,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l-GR" dirty="0" smtClean="0"/>
                  <a:t>Ορίζουμε ως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b="0" dirty="0" smtClean="0">
                    <a:ea typeface="Cambria Math"/>
                  </a:rPr>
                  <a:t> το σύνδρομο μίας οποιασδήποτε δυαδικής ακολουθίας </a:t>
                </a:r>
                <a:r>
                  <a:rPr lang="en-US" b="0" dirty="0" smtClean="0">
                    <a:ea typeface="Cambria Math"/>
                  </a:rPr>
                  <a:t>r </a:t>
                </a:r>
                <a:r>
                  <a:rPr lang="el-GR" b="0" dirty="0" smtClean="0">
                    <a:ea typeface="Cambria Math"/>
                  </a:rPr>
                  <a:t>μήκους</a:t>
                </a:r>
                <a:r>
                  <a:rPr lang="en-US" b="0" dirty="0" smtClean="0">
                    <a:ea typeface="Cambria Math"/>
                  </a:rPr>
                  <a:t> n</a:t>
                </a:r>
              </a:p>
              <a:p>
                <a:r>
                  <a:rPr lang="el-GR" dirty="0">
                    <a:ea typeface="Cambria Math"/>
                  </a:rPr>
                  <a:t>Έ</a:t>
                </a:r>
                <a:r>
                  <a:rPr lang="el-GR" dirty="0" smtClean="0">
                    <a:ea typeface="Cambria Math"/>
                  </a:rPr>
                  <a:t>νας πίνακας ελέγχου ισοτιμίας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l-GR" b="0" dirty="0" smtClean="0">
                    <a:ea typeface="Cambria Math"/>
                  </a:rPr>
                  <a:t> είναι 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]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4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Απόσταση &amp; Βάρος </a:t>
            </a:r>
            <a:r>
              <a:rPr lang="en-US" dirty="0" smtClean="0"/>
              <a:t>Hamming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Η </a:t>
                </a:r>
                <a:r>
                  <a:rPr lang="el-GR" b="1" dirty="0" smtClean="0"/>
                  <a:t>απόσταση </a:t>
                </a:r>
                <a:r>
                  <a:rPr lang="en-US" b="1" dirty="0" smtClean="0"/>
                  <a:t>Hamming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err="1" smtClean="0">
                        <a:latin typeface="Cambria Math"/>
                      </a:rPr>
                      <m:t>𝒗</m:t>
                    </m:r>
                    <m:r>
                      <a:rPr lang="en-US" b="1" i="1" dirty="0" err="1" smtClean="0"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μεταξύ</a:t>
                </a:r>
                <a:r>
                  <a:rPr lang="en-US" dirty="0" smtClean="0"/>
                  <a:t> 2 </a:t>
                </a:r>
                <a:r>
                  <a:rPr lang="el-GR" dirty="0" smtClean="0"/>
                  <a:t>ακολουθιών </a:t>
                </a:r>
                <a:r>
                  <a:rPr lang="en-US" dirty="0" err="1" smtClean="0"/>
                  <a:t>v,w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ίδιου μήκους είναι το πλήθος των συνιστωσών στις οποίες έχουν διαφορετική τιμή</a:t>
                </a:r>
              </a:p>
              <a:p>
                <a:r>
                  <a:rPr lang="el-GR" dirty="0" smtClean="0"/>
                  <a:t>Το </a:t>
                </a:r>
                <a:r>
                  <a:rPr lang="el-GR" b="1" dirty="0" smtClean="0"/>
                  <a:t>βάρος </a:t>
                </a:r>
                <a:r>
                  <a:rPr lang="en-US" b="1" dirty="0" smtClean="0"/>
                  <a:t>Hamming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𝒘𝒕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μίας ακολουθίας </a:t>
                </a:r>
                <a:r>
                  <a:rPr lang="en-US" dirty="0" smtClean="0"/>
                  <a:t>v </a:t>
                </a:r>
                <a:r>
                  <a:rPr lang="el-GR" dirty="0" smtClean="0"/>
                  <a:t>είναι το πλήθος των μη μηδενικών συνιστωσών της    </a:t>
                </a:r>
              </a:p>
              <a:p>
                <a:r>
                  <a:rPr lang="el-GR" dirty="0" smtClean="0"/>
                  <a:t>Ισχύει: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𝑤𝑡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Ελάχιστη απόσταση </a:t>
            </a:r>
            <a:r>
              <a:rPr lang="en-US" dirty="0" smtClean="0"/>
              <a:t>Hamming </a:t>
            </a:r>
            <a:r>
              <a:rPr lang="el-GR" dirty="0" smtClean="0"/>
              <a:t>γραμμικού κώδικα μπλοκ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≜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</a:rPr>
                          <m:t>𝑤𝑡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≠0}≜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Η ελάχιστη απόσταση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μεταξύ 2 οποιωνδήποτε λέξεων του </a:t>
                </a:r>
                <a:r>
                  <a:rPr lang="en-US" dirty="0" smtClean="0"/>
                  <a:t>C </a:t>
                </a:r>
                <a:r>
                  <a:rPr lang="el-GR" dirty="0" smtClean="0"/>
                  <a:t>ισούται με το ελάχιστο βάρος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που μπορεί να έχει μία μη μηδενική λέξη του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r="-2519" b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Ανίχνευση Σφαλμάτων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Ο δέκτης ανιχνεύει </a:t>
                </a:r>
                <a:r>
                  <a:rPr lang="el-GR" dirty="0"/>
                  <a:t>μ</a:t>
                </a:r>
                <a:r>
                  <a:rPr lang="el-GR" dirty="0" smtClean="0"/>
                  <a:t>έχρι 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σφάλματα σε οποιαδήποτε </a:t>
                </a:r>
                <a:r>
                  <a:rPr lang="en-US" dirty="0" smtClean="0"/>
                  <a:t>bit </a:t>
                </a:r>
                <a:r>
                  <a:rPr lang="el-GR" dirty="0" smtClean="0"/>
                  <a:t>της </a:t>
                </a:r>
                <a:r>
                  <a:rPr lang="el-GR" dirty="0" err="1" smtClean="0"/>
                  <a:t>κωδικής</a:t>
                </a:r>
                <a:r>
                  <a:rPr lang="el-GR" dirty="0" smtClean="0"/>
                  <a:t> λέξης κι αν συμβούν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e</a:t>
                </a:r>
                <a:r>
                  <a:rPr lang="en-US" dirty="0" smtClean="0"/>
                  <a:t>: </a:t>
                </a:r>
                <a:r>
                  <a:rPr lang="el-GR" dirty="0" smtClean="0"/>
                  <a:t>Το διάνυσμα θορύβου. Έχει μονάδες μόνο στις θέσεις των </a:t>
                </a:r>
                <a:r>
                  <a:rPr lang="en-US" dirty="0" smtClean="0"/>
                  <a:t>bit </a:t>
                </a:r>
                <a:r>
                  <a:rPr lang="el-GR" dirty="0" smtClean="0"/>
                  <a:t>της </a:t>
                </a:r>
                <a:r>
                  <a:rPr lang="en-US" dirty="0" smtClean="0"/>
                  <a:t>v </a:t>
                </a:r>
                <a:r>
                  <a:rPr lang="el-GR" dirty="0" smtClean="0"/>
                  <a:t>στις οποίες το κανάλι εισήγαγε σφάλματα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9"/>
          <p:cNvSpPr/>
          <p:nvPr/>
        </p:nvSpPr>
        <p:spPr>
          <a:xfrm>
            <a:off x="3707904" y="3036627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</a:t>
            </a:r>
            <a:endParaRPr lang="el-GR" dirty="0"/>
          </a:p>
        </p:txBody>
      </p:sp>
      <p:sp>
        <p:nvSpPr>
          <p:cNvPr id="8" name="Rectangle 9"/>
          <p:cNvSpPr/>
          <p:nvPr/>
        </p:nvSpPr>
        <p:spPr>
          <a:xfrm>
            <a:off x="5158762" y="3180643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el-GR" dirty="0"/>
          </a:p>
        </p:txBody>
      </p:sp>
      <p:sp>
        <p:nvSpPr>
          <p:cNvPr id="9" name="Rectangle 9"/>
          <p:cNvSpPr/>
          <p:nvPr/>
        </p:nvSpPr>
        <p:spPr>
          <a:xfrm>
            <a:off x="2987824" y="3185484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l-GR" dirty="0"/>
          </a:p>
        </p:txBody>
      </p:sp>
      <p:cxnSp>
        <p:nvCxnSpPr>
          <p:cNvPr id="11" name="Ευθύγραμμο βέλος σύνδεσης 10"/>
          <p:cNvCxnSpPr>
            <a:endCxn id="4" idx="1"/>
          </p:cNvCxnSpPr>
          <p:nvPr/>
        </p:nvCxnSpPr>
        <p:spPr>
          <a:xfrm>
            <a:off x="3281664" y="3288655"/>
            <a:ext cx="4262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>
            <a:stCxn id="4" idx="3"/>
            <a:endCxn id="8" idx="1"/>
          </p:cNvCxnSpPr>
          <p:nvPr/>
        </p:nvCxnSpPr>
        <p:spPr>
          <a:xfrm>
            <a:off x="4716016" y="3288655"/>
            <a:ext cx="4427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Αποκωδικοποίηση/Διόρθωση σφαλμάτων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l-GR" dirty="0" smtClean="0"/>
                  <a:t>Αποκωδικοποίηση: Δεδομένου ότι έχει ληφθεί η λέξη </a:t>
                </a:r>
                <a:r>
                  <a:rPr lang="en-US" dirty="0" smtClean="0"/>
                  <a:t>r, o </a:t>
                </a:r>
                <a:r>
                  <a:rPr lang="el-GR" dirty="0" smtClean="0"/>
                  <a:t>αποκωδικοποιητής εκτιμάει την </a:t>
                </a:r>
                <a:r>
                  <a:rPr lang="el-GR" dirty="0" err="1" smtClean="0"/>
                  <a:t>κωδική</a:t>
                </a:r>
                <a:r>
                  <a:rPr lang="el-GR" dirty="0" smtClean="0"/>
                  <a:t> λέξη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του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l-GR" dirty="0" smtClean="0"/>
                  <a:t> που εστάλη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Η εκτίμηση βασίζεται σε κριτήρια που ελαχιστοποιούν την πιθανότητα σφάλματος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r="-2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08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Αποκωδικοποίηση/Διόρθωση σφαλμάτων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Αν οι </a:t>
                </a:r>
                <a:r>
                  <a:rPr lang="en-US" dirty="0" smtClean="0"/>
                  <a:t>a priori </a:t>
                </a:r>
                <a:r>
                  <a:rPr lang="el-GR" dirty="0" smtClean="0"/>
                  <a:t>πιθανότητες μετάδοσης των κωδικών λέξεων είναι ίσες, τότε το κριτήριο </a:t>
                </a:r>
                <a:r>
                  <a:rPr lang="el-GR" i="1" dirty="0" smtClean="0"/>
                  <a:t>μεγίστης </a:t>
                </a:r>
                <a:r>
                  <a:rPr lang="el-GR" i="1" dirty="0" err="1" smtClean="0"/>
                  <a:t>πιθανοφάνειας</a:t>
                </a:r>
                <a:r>
                  <a:rPr lang="el-GR" i="1" dirty="0"/>
                  <a:t> </a:t>
                </a:r>
                <a:r>
                  <a:rPr lang="el-GR" dirty="0" smtClean="0"/>
                  <a:t>ελαχιστοποιεί την πιθανότητα σφάλματος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l-GR" dirty="0" smtClean="0"/>
                  <a:t>Ο αποκωδικοποιητής μπορεί να </a:t>
                </a:r>
                <a:r>
                  <a:rPr lang="el-GR" dirty="0" smtClean="0"/>
                  <a:t>διορθώσει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σφάλματα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  <a:blipFill rotWithShape="1">
                <a:blip r:embed="rId2"/>
                <a:stretch>
                  <a:fillRect l="-1704" t="-2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07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Αποκωδικοποίηση Τυπικής Διάταξης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Η τυπική διάταξη είναι ένας πίνακας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l-GR" dirty="0" smtClean="0"/>
                  <a:t> γραμμών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l-GR" dirty="0" smtClean="0"/>
                  <a:t> στηλών. Κάθε στοιχείο του είναι μία ακολουθία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λέξη</a:t>
                </a:r>
                <a:r>
                  <a:rPr lang="en-US" dirty="0" smtClean="0"/>
                  <a:t>)</a:t>
                </a:r>
                <a:r>
                  <a:rPr lang="el-GR" dirty="0" smtClean="0"/>
                  <a:t>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r>
                  <a:rPr lang="el-GR" dirty="0" smtClean="0"/>
                  <a:t>Περιέχει όλες τις ακολουθίες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l-GR" b="0" dirty="0" smtClean="0"/>
              </a:p>
              <a:p>
                <a:r>
                  <a:rPr lang="el-GR" dirty="0" smtClean="0"/>
                  <a:t>Η πρώτη γραμμή περιέχει τις </a:t>
                </a:r>
                <a:r>
                  <a:rPr lang="el-GR" dirty="0" err="1" smtClean="0"/>
                  <a:t>κωδικές</a:t>
                </a:r>
                <a:r>
                  <a:rPr lang="el-GR" dirty="0" smtClean="0"/>
                  <a:t> λέξεις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r>
                  <a:rPr lang="el-GR" dirty="0" smtClean="0"/>
                  <a:t>Κάθε λέξη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l-GR" b="0" dirty="0" smtClean="0"/>
                  <a:t> </a:t>
                </a:r>
                <a:r>
                  <a:rPr lang="el-GR" dirty="0" smtClean="0"/>
                  <a:t>βρίσκεται στην ίδια στήλη με την </a:t>
                </a:r>
                <a:r>
                  <a:rPr lang="el-GR" dirty="0" err="1" smtClean="0"/>
                  <a:t>κωδική</a:t>
                </a:r>
                <a:r>
                  <a:rPr lang="el-GR" dirty="0" smtClean="0"/>
                  <a:t> λέξη που μεγιστοποιεί την </a:t>
                </a:r>
                <a:r>
                  <a:rPr lang="el-GR" dirty="0" err="1" smtClean="0"/>
                  <a:t>πιθανοφάνεια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561" r="-1630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4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268760"/>
            <a:ext cx="2757251" cy="1198998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28993" y="1496654"/>
            <a:ext cx="8229600" cy="4525963"/>
          </a:xfrm>
        </p:spPr>
        <p:txBody>
          <a:bodyPr/>
          <a:lstStyle/>
          <a:p>
            <a:r>
              <a:rPr lang="el-GR" dirty="0" smtClean="0"/>
              <a:t>Πίνακας γεννήτορας</a:t>
            </a:r>
          </a:p>
          <a:p>
            <a:endParaRPr lang="el-GR" dirty="0"/>
          </a:p>
          <a:p>
            <a:r>
              <a:rPr lang="el-GR" dirty="0" smtClean="0"/>
              <a:t>Τυπική Διάταξη</a:t>
            </a:r>
          </a:p>
          <a:p>
            <a:endParaRPr lang="el-GR" dirty="0"/>
          </a:p>
        </p:txBody>
      </p:sp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28" y="3440854"/>
            <a:ext cx="8229600" cy="31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1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Αποκωδικοποίηση Συνδρόμου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sz="3600" dirty="0" smtClean="0"/>
                  <a:t>Η τυπική διάταξη απαιτεί πολλή μνήμη</a:t>
                </a:r>
              </a:p>
              <a:p>
                <a:r>
                  <a:rPr lang="el-GR" sz="3600" dirty="0" smtClean="0"/>
                  <a:t>Η αποκωδικοποίηση μπορεί να απλοποιηθεί</a:t>
                </a:r>
              </a:p>
              <a:p>
                <a:r>
                  <a:rPr lang="el-GR" sz="3600" dirty="0" smtClean="0"/>
                  <a:t>Κάθε λέξη της γραμμής </a:t>
                </a:r>
                <a:r>
                  <a:rPr lang="en-US" sz="3600" dirty="0" err="1" smtClean="0"/>
                  <a:t>i</a:t>
                </a:r>
                <a:r>
                  <a:rPr lang="en-US" sz="3600" dirty="0" smtClean="0"/>
                  <a:t> </a:t>
                </a:r>
                <a:r>
                  <a:rPr lang="el-GR" sz="3600" dirty="0" smtClean="0"/>
                  <a:t>της τυπικής διάταξης</a:t>
                </a:r>
                <a:r>
                  <a:rPr lang="en-US" sz="3600" dirty="0" smtClean="0"/>
                  <a:t> </a:t>
                </a:r>
                <a:r>
                  <a:rPr lang="el-GR" sz="3600" dirty="0" smtClean="0"/>
                  <a:t>προκύπτει προσθέτοντας σε μία </a:t>
                </a:r>
                <a:r>
                  <a:rPr lang="el-GR" sz="3600" dirty="0" err="1" smtClean="0"/>
                  <a:t>κωδική</a:t>
                </a:r>
                <a:r>
                  <a:rPr lang="el-GR" sz="3600" dirty="0" smtClean="0"/>
                  <a:t> λέξη το διάνυσμα θορύβου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b="0" dirty="0" smtClean="0"/>
              </a:p>
              <a:p>
                <a:r>
                  <a:rPr lang="el-GR" sz="3600" dirty="0" smtClean="0"/>
                  <a:t>Άρα όλες οι λέξεις </a:t>
                </a:r>
                <a:r>
                  <a:rPr lang="el-GR" sz="3600" dirty="0"/>
                  <a:t>της γραμμής </a:t>
                </a:r>
                <a:r>
                  <a:rPr lang="en-US" sz="3600" dirty="0" err="1" smtClean="0"/>
                  <a:t>i</a:t>
                </a:r>
                <a:r>
                  <a:rPr lang="el-GR" sz="3600" dirty="0" smtClean="0"/>
                  <a:t> έχουν το ίδιο σύνδρομο</a:t>
                </a:r>
              </a:p>
              <a:p>
                <a:r>
                  <a:rPr lang="el-GR" sz="3600" dirty="0" smtClean="0"/>
                  <a:t>Αποθηκεύονται μόνο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3600" dirty="0" smtClean="0"/>
                  <a:t> και τα αντίστοιχα σύνδρομα</a:t>
                </a:r>
              </a:p>
              <a:p>
                <a:r>
                  <a:rPr lang="el-GR" sz="3600" dirty="0" smtClean="0"/>
                  <a:t>Υπολογίζεται το σύνδρομο της</a:t>
                </a:r>
                <a:r>
                  <a:rPr lang="en-US" sz="3600" dirty="0" smtClean="0"/>
                  <a:t> r</a:t>
                </a:r>
                <a:r>
                  <a:rPr lang="el-GR" sz="3600" dirty="0" smtClean="0"/>
                  <a:t> το οποίο αντιστοιχεί σε ένα από τα αποθηκευμένα διάνυσμα </a:t>
                </a:r>
                <a:r>
                  <a:rPr lang="el-GR" sz="3600" dirty="0"/>
                  <a:t>θορύβου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3600" dirty="0" smtClean="0"/>
                  <a:t>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sz="36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/>
                <a:stretch>
                  <a:fillRect l="-1333" t="-2768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Καναλιού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Δυαδικό Συμμετρικό Κανάλι (</a:t>
            </a:r>
            <a:r>
              <a:rPr lang="en-US" dirty="0" smtClean="0"/>
              <a:t>BSC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Εισαγωγή σφαλμάτων στη μεταδιδόμενη ακολουθία από το κανάλι</a:t>
            </a:r>
          </a:p>
          <a:p>
            <a:r>
              <a:rPr lang="el-GR" dirty="0" smtClean="0"/>
              <a:t>Ο δέκτης δεν έχει τη δυνατότητα να «αντιληφθεί» την ύπαρξη των σφαλμάτων</a:t>
            </a:r>
            <a:endParaRPr lang="en-US" dirty="0"/>
          </a:p>
          <a:p>
            <a:endParaRPr lang="el-GR" dirty="0" smtClean="0"/>
          </a:p>
        </p:txBody>
      </p:sp>
      <p:pic>
        <p:nvPicPr>
          <p:cNvPr id="1026" name="Picture 2" descr="C:\Users\Alex\Documents\Alex Files\askisei_themata\B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56" y="1728167"/>
            <a:ext cx="16986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13712" y="3429000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1979712" y="3573016"/>
            <a:ext cx="122413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1101001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5292080" y="3573016"/>
            <a:ext cx="1224136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1010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cxnSp>
        <p:nvCxnSpPr>
          <p:cNvPr id="23" name="Straight Arrow Connector 22"/>
          <p:cNvCxnSpPr>
            <a:stCxn id="18" idx="3"/>
            <a:endCxn id="10" idx="1"/>
          </p:cNvCxnSpPr>
          <p:nvPr/>
        </p:nvCxnSpPr>
        <p:spPr>
          <a:xfrm>
            <a:off x="3203848" y="3681028"/>
            <a:ext cx="5098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20" idx="1"/>
          </p:cNvCxnSpPr>
          <p:nvPr/>
        </p:nvCxnSpPr>
        <p:spPr>
          <a:xfrm>
            <a:off x="4721824" y="3681028"/>
            <a:ext cx="5702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Πίνακας ελέγχου </a:t>
            </a:r>
            <a:r>
              <a:rPr lang="el-GR" dirty="0" err="1" smtClean="0"/>
              <a:t>ισοτιμιας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6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95040"/>
              </p:ext>
            </p:extLst>
          </p:nvPr>
        </p:nvGraphicFramePr>
        <p:xfrm>
          <a:off x="3309274" y="3284984"/>
          <a:ext cx="252545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26"/>
                <a:gridCol w="126272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Διάνυσμα Θορύβου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Σύνδρομο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100000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010000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010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001000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000100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011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000010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000001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100100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05419"/>
            <a:ext cx="3250704" cy="16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</a:t>
            </a:r>
            <a:r>
              <a:rPr lang="en-US" dirty="0" smtClean="0"/>
              <a:t>Hamming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Για κάθε θετικό ακέραιο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υπάρχει ένας κώδικας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 τις ακόλουθες παραμέτρους</a:t>
                </a:r>
              </a:p>
              <a:p>
                <a:r>
                  <a:rPr lang="el-GR" dirty="0" smtClean="0"/>
                  <a:t>Μήκος λέξεων: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l-GR" dirty="0" smtClean="0"/>
                  <a:t>Αριθμός </a:t>
                </a:r>
                <a:r>
                  <a:rPr lang="en-US" dirty="0" smtClean="0"/>
                  <a:t>bit </a:t>
                </a:r>
                <a:r>
                  <a:rPr lang="el-GR" dirty="0" smtClean="0"/>
                  <a:t>πληροφορίας: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r>
                  <a:rPr lang="el-GR" dirty="0" smtClean="0"/>
                  <a:t>Διορθωτική ικανότητα: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l-GR" dirty="0" smtClean="0"/>
                  <a:t>Οι στήλες του Η ενός κώδικα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είναι όλα τα μη μηδενικά διανύσματα μήκους </a:t>
                </a:r>
                <a:r>
                  <a:rPr lang="en-US" dirty="0" smtClean="0"/>
                  <a:t>m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96" b="-12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52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Πιθανότητα Σφάλματος-Προσομοίωση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1724819"/>
            <a:ext cx="5076825" cy="4276725"/>
          </a:xfrm>
        </p:spPr>
      </p:pic>
    </p:spTree>
    <p:extLst>
      <p:ext uri="{BB962C8B-B14F-4D97-AF65-F5344CB8AC3E}">
        <p14:creationId xmlns:p14="http://schemas.microsoft.com/office/powerpoint/2010/main" val="328693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randint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l-GR" dirty="0" err="1" smtClean="0">
                <a:solidFill>
                  <a:srgbClr val="0070C0"/>
                </a:solidFill>
              </a:rPr>
              <a:t>λ,δ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παράγει τυχαίο λ</a:t>
            </a:r>
            <a:r>
              <a:rPr lang="en-US" dirty="0" smtClean="0"/>
              <a:t>x</a:t>
            </a:r>
            <a:r>
              <a:rPr lang="el-GR" dirty="0" smtClean="0"/>
              <a:t>δ πίνακα με 0 και 1. Οι τιμές 0,1 είναι </a:t>
            </a:r>
            <a:r>
              <a:rPr lang="el-GR" dirty="0" err="1" smtClean="0"/>
              <a:t>ισοπίθανες</a:t>
            </a:r>
            <a:endParaRPr lang="el-GR" dirty="0" smtClean="0"/>
          </a:p>
          <a:p>
            <a:r>
              <a:rPr lang="el-GR" dirty="0" smtClean="0"/>
              <a:t>Σε νεότερες εκδόσεις του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l-GR" dirty="0" smtClean="0"/>
              <a:t>ενδέχεται να έχει καταργηθεί η </a:t>
            </a:r>
            <a:r>
              <a:rPr lang="en-US" dirty="0" err="1" smtClean="0">
                <a:solidFill>
                  <a:srgbClr val="0070C0"/>
                </a:solidFill>
              </a:rPr>
              <a:t>randint</a:t>
            </a:r>
            <a:r>
              <a:rPr lang="en-US" dirty="0" smtClean="0"/>
              <a:t> </a:t>
            </a:r>
            <a:r>
              <a:rPr lang="el-GR" dirty="0" smtClean="0"/>
              <a:t>και να χρησιμοποιείται η </a:t>
            </a:r>
            <a:r>
              <a:rPr lang="en-US" dirty="0" err="1" smtClean="0">
                <a:solidFill>
                  <a:srgbClr val="0070C0"/>
                </a:solidFill>
              </a:rPr>
              <a:t>randi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[H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G]=</a:t>
            </a:r>
            <a:r>
              <a:rPr lang="en-US" dirty="0" err="1" smtClean="0">
                <a:solidFill>
                  <a:srgbClr val="0070C0"/>
                </a:solidFill>
              </a:rPr>
              <a:t>hammgen</a:t>
            </a:r>
            <a:r>
              <a:rPr lang="en-US" dirty="0" smtClean="0">
                <a:solidFill>
                  <a:srgbClr val="0070C0"/>
                </a:solidFill>
              </a:rPr>
              <a:t>(m)</a:t>
            </a:r>
            <a:r>
              <a:rPr lang="en-US" dirty="0" smtClean="0"/>
              <a:t> : </a:t>
            </a:r>
            <a:r>
              <a:rPr lang="el-GR" dirty="0" smtClean="0"/>
              <a:t>υπολογίζει τον πίνακα ελέγχου ισοτιμίας</a:t>
            </a:r>
            <a:r>
              <a:rPr lang="en-US" dirty="0" smtClean="0"/>
              <a:t> </a:t>
            </a:r>
            <a:r>
              <a:rPr lang="el-GR" dirty="0" smtClean="0"/>
              <a:t>και τον πίνακα γεννήτορα του κώδικα </a:t>
            </a:r>
            <a:r>
              <a:rPr lang="en-US" dirty="0" smtClean="0"/>
              <a:t>hamming </a:t>
            </a:r>
            <a:r>
              <a:rPr lang="el-GR" dirty="0" smtClean="0"/>
              <a:t>με παράμετρο </a:t>
            </a:r>
            <a:r>
              <a:rPr lang="en-US" dirty="0"/>
              <a:t>m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205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en2par(G)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υπολογίζει τον πίνακα ελέγχου ισοτιμίας για τον κώδικα που παράγεται από τον </a:t>
            </a:r>
            <a:r>
              <a:rPr lang="en-US" dirty="0" smtClean="0"/>
              <a:t>G. </a:t>
            </a:r>
            <a:r>
              <a:rPr lang="el-GR" dirty="0" smtClean="0"/>
              <a:t>Ο </a:t>
            </a:r>
            <a:r>
              <a:rPr lang="en-US" dirty="0" smtClean="0"/>
              <a:t>G </a:t>
            </a:r>
            <a:r>
              <a:rPr lang="el-GR" dirty="0" smtClean="0"/>
              <a:t>πρέπει να είναι σε συστηματική μορφή</a:t>
            </a:r>
          </a:p>
          <a:p>
            <a:r>
              <a:rPr lang="en-US" dirty="0" err="1">
                <a:solidFill>
                  <a:srgbClr val="0070C0"/>
                </a:solidFill>
              </a:rPr>
              <a:t>s</a:t>
            </a:r>
            <a:r>
              <a:rPr lang="en-US" dirty="0" err="1" smtClean="0">
                <a:solidFill>
                  <a:srgbClr val="0070C0"/>
                </a:solidFill>
              </a:rPr>
              <a:t>yndtable</a:t>
            </a:r>
            <a:r>
              <a:rPr lang="en-US" dirty="0" smtClean="0">
                <a:solidFill>
                  <a:srgbClr val="0070C0"/>
                </a:solidFill>
              </a:rPr>
              <a:t>(H)</a:t>
            </a:r>
            <a:r>
              <a:rPr lang="en-US" dirty="0" smtClean="0"/>
              <a:t> </a:t>
            </a:r>
            <a:r>
              <a:rPr lang="el-GR" dirty="0" smtClean="0"/>
              <a:t>: παράγει τους αρχηγούς συν-ομάδας της τυπικής διάταξης και τα σύνδρομά τους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bsc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v,p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: </a:t>
            </a:r>
            <a:r>
              <a:rPr lang="el-GR" dirty="0" smtClean="0"/>
              <a:t>προσομοιώνει την έξοδο ενός </a:t>
            </a:r>
            <a:r>
              <a:rPr lang="en-US" dirty="0" err="1" smtClean="0"/>
              <a:t>bsc</a:t>
            </a:r>
            <a:r>
              <a:rPr lang="en-US" dirty="0" smtClean="0"/>
              <a:t> </a:t>
            </a:r>
            <a:r>
              <a:rPr lang="el-GR" dirty="0" smtClean="0"/>
              <a:t>με παράμετρο </a:t>
            </a:r>
            <a:r>
              <a:rPr lang="en-US" dirty="0" smtClean="0"/>
              <a:t>p</a:t>
            </a:r>
            <a:r>
              <a:rPr lang="el-GR" dirty="0" smtClean="0"/>
              <a:t>, όταν στην είσοδό του εισάγεται η δυαδική ακολουθία </a:t>
            </a:r>
            <a:r>
              <a:rPr lang="en-US" dirty="0" smtClean="0"/>
              <a:t>v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dirty="0" err="1" smtClean="0">
                <a:solidFill>
                  <a:srgbClr val="0070C0"/>
                </a:solidFill>
              </a:rPr>
              <a:t>fweight</a:t>
            </a:r>
            <a:r>
              <a:rPr lang="en-US" dirty="0" smtClean="0">
                <a:solidFill>
                  <a:srgbClr val="0070C0"/>
                </a:solidFill>
              </a:rPr>
              <a:t>(G)</a:t>
            </a:r>
            <a:r>
              <a:rPr lang="en-US" dirty="0" smtClean="0"/>
              <a:t> </a:t>
            </a:r>
            <a:r>
              <a:rPr lang="el-GR" dirty="0" smtClean="0"/>
              <a:t>: υπολογίζει την ελάχιστη απόσταση </a:t>
            </a:r>
            <a:r>
              <a:rPr lang="en-US" dirty="0" smtClean="0"/>
              <a:t>hamming </a:t>
            </a:r>
            <a:r>
              <a:rPr lang="el-GR" dirty="0" smtClean="0"/>
              <a:t>του γραμμικού μπλοκ κώδικα που παράγεται από τον </a:t>
            </a:r>
            <a:r>
              <a:rPr lang="en-US" dirty="0" smtClean="0"/>
              <a:t>G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decode(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, n , k, ‘linear’, G, s) </a:t>
            </a:r>
            <a:r>
              <a:rPr lang="en-US" dirty="0" smtClean="0"/>
              <a:t>: </a:t>
            </a:r>
            <a:r>
              <a:rPr lang="el-GR" dirty="0" smtClean="0"/>
              <a:t>αποκωδικοποιεί την ακολουθία </a:t>
            </a:r>
            <a:r>
              <a:rPr lang="en-US" b="1" dirty="0" smtClean="0"/>
              <a:t>r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l-GR" dirty="0" smtClean="0"/>
              <a:t>χρησιμοποιώντας τον </a:t>
            </a:r>
            <a:r>
              <a:rPr lang="en-US" dirty="0" smtClean="0"/>
              <a:t>(</a:t>
            </a:r>
            <a:r>
              <a:rPr lang="en-US" dirty="0" err="1" smtClean="0"/>
              <a:t>n,k</a:t>
            </a:r>
            <a:r>
              <a:rPr lang="en-US" dirty="0" smtClean="0"/>
              <a:t>) </a:t>
            </a:r>
            <a:r>
              <a:rPr lang="el-GR" dirty="0" smtClean="0"/>
              <a:t>γραμμικό </a:t>
            </a:r>
            <a:r>
              <a:rPr lang="en-US" dirty="0" smtClean="0"/>
              <a:t>block </a:t>
            </a:r>
            <a:r>
              <a:rPr lang="el-GR" dirty="0" smtClean="0"/>
              <a:t>κώδικα που παράγεται από τον </a:t>
            </a:r>
            <a:r>
              <a:rPr lang="en-US" dirty="0" smtClean="0"/>
              <a:t>G. s </a:t>
            </a:r>
            <a:r>
              <a:rPr lang="el-GR" dirty="0" smtClean="0"/>
              <a:t>είναι ο πίνακας αρχηγών συν-ομάδας – συνδρόμων που έχει υπολογιστεί με τη</a:t>
            </a:r>
            <a:r>
              <a:rPr lang="en-US" dirty="0"/>
              <a:t> </a:t>
            </a:r>
            <a:r>
              <a:rPr lang="el-GR" dirty="0" smtClean="0"/>
              <a:t>συνάρτηση </a:t>
            </a:r>
            <a:r>
              <a:rPr lang="en-US" dirty="0" err="1" smtClean="0">
                <a:solidFill>
                  <a:srgbClr val="0070C0"/>
                </a:solidFill>
              </a:rPr>
              <a:t>syndtable</a:t>
            </a:r>
            <a:r>
              <a:rPr lang="en-US" dirty="0" smtClean="0">
                <a:solidFill>
                  <a:srgbClr val="0070C0"/>
                </a:solidFill>
              </a:rPr>
              <a:t>(H)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ΠΡΟΣΟΧΗ</a:t>
            </a:r>
            <a:r>
              <a:rPr lang="el-GR" dirty="0" smtClean="0"/>
              <a:t>: όλες οι πράξεις </a:t>
            </a:r>
            <a:r>
              <a:rPr lang="en-US" dirty="0" smtClean="0"/>
              <a:t>(</a:t>
            </a:r>
            <a:r>
              <a:rPr lang="el-GR" dirty="0" smtClean="0"/>
              <a:t>π.χ. πολλαπλασιασμοί με τον πίνακα γεννήτορα</a:t>
            </a:r>
            <a:r>
              <a:rPr lang="en-US" dirty="0" smtClean="0"/>
              <a:t>) </a:t>
            </a:r>
            <a:r>
              <a:rPr lang="el-GR" dirty="0" smtClean="0"/>
              <a:t>είναι σε </a:t>
            </a:r>
            <a:r>
              <a:rPr lang="en-US" dirty="0" smtClean="0"/>
              <a:t>mod2.</a:t>
            </a:r>
            <a:r>
              <a:rPr lang="el-GR" dirty="0" smtClean="0"/>
              <a:t> Στο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l-GR" dirty="0" smtClean="0"/>
              <a:t>η συνάρτηση </a:t>
            </a:r>
            <a:r>
              <a:rPr lang="en-US" dirty="0" smtClean="0">
                <a:solidFill>
                  <a:srgbClr val="0070C0"/>
                </a:solidFill>
              </a:rPr>
              <a:t>mod(y,2)</a:t>
            </a:r>
            <a:r>
              <a:rPr lang="en-US" dirty="0" smtClean="0"/>
              <a:t> </a:t>
            </a:r>
            <a:r>
              <a:rPr lang="el-GR" dirty="0" smtClean="0"/>
              <a:t>υπολογίζει σε </a:t>
            </a:r>
            <a:r>
              <a:rPr lang="en-US" dirty="0" smtClean="0"/>
              <a:t>mod2 </a:t>
            </a:r>
            <a:r>
              <a:rPr lang="el-GR" dirty="0" smtClean="0"/>
              <a:t>την παράσταση </a:t>
            </a:r>
            <a:r>
              <a:rPr lang="en-US" dirty="0" smtClean="0"/>
              <a:t>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99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Καναλιού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Μία απλή ιδέα:  Επανάληψη της μετάδοσης κάθε </a:t>
            </a:r>
            <a:r>
              <a:rPr lang="en-US" dirty="0" smtClean="0"/>
              <a:t>bit </a:t>
            </a:r>
            <a:r>
              <a:rPr lang="el-GR" dirty="0" smtClean="0"/>
              <a:t>πληροφορίας </a:t>
            </a:r>
            <a:r>
              <a:rPr lang="en-US" dirty="0" smtClean="0"/>
              <a:t>n </a:t>
            </a:r>
            <a:r>
              <a:rPr lang="el-GR" dirty="0" smtClean="0"/>
              <a:t>φορές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 δέκτης θεωρεί ότι η τιμή ενός </a:t>
            </a:r>
            <a:r>
              <a:rPr lang="en-US" dirty="0" smtClean="0"/>
              <a:t>bit </a:t>
            </a:r>
            <a:r>
              <a:rPr lang="el-GR" dirty="0" smtClean="0"/>
              <a:t>πληροφορίας είναι η τιμή (0 ή 1) που εμφανίζεται τις περισσότερες φορές στην αντίστοιχη </a:t>
            </a:r>
            <a:r>
              <a:rPr lang="en-US" dirty="0" smtClean="0"/>
              <a:t>n-</a:t>
            </a:r>
            <a:r>
              <a:rPr lang="el-GR" dirty="0" err="1" smtClean="0"/>
              <a:t>αδα</a:t>
            </a:r>
            <a:r>
              <a:rPr lang="el-GR" dirty="0"/>
              <a:t> </a:t>
            </a:r>
            <a:r>
              <a:rPr lang="el-GR" dirty="0" smtClean="0"/>
              <a:t>(αποκωδικοποίηση πλειοψηφικής λογικής)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713712" y="2924944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39552" y="3014954"/>
            <a:ext cx="2736304" cy="3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l-GR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1</a:t>
            </a:r>
            <a:r>
              <a:rPr lang="el-GR" dirty="0" smtClean="0"/>
              <a:t>11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l-GR" dirty="0" smtClean="0">
                <a:solidFill>
                  <a:srgbClr val="00B050"/>
                </a:solidFill>
              </a:rPr>
              <a:t>00</a:t>
            </a:r>
            <a:r>
              <a:rPr lang="en-US" dirty="0" smtClean="0"/>
              <a:t>1</a:t>
            </a:r>
            <a:r>
              <a:rPr lang="el-GR" dirty="0" smtClean="0"/>
              <a:t>11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l-GR" dirty="0" smtClean="0">
                <a:solidFill>
                  <a:srgbClr val="00B050"/>
                </a:solidFill>
              </a:rPr>
              <a:t>00</a:t>
            </a:r>
            <a:r>
              <a:rPr lang="en-US" dirty="0" smtClean="0"/>
              <a:t>0</a:t>
            </a:r>
            <a:r>
              <a:rPr lang="el-GR" dirty="0" smtClean="0"/>
              <a:t>00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l-GR" dirty="0" smtClean="0">
                <a:solidFill>
                  <a:srgbClr val="00B050"/>
                </a:solidFill>
              </a:rPr>
              <a:t>11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3014954"/>
            <a:ext cx="2736304" cy="3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0</a:t>
            </a:r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1</a:t>
            </a:r>
            <a:r>
              <a:rPr lang="el-GR" dirty="0" smtClean="0"/>
              <a:t>11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l-GR" dirty="0" smtClean="0">
                <a:solidFill>
                  <a:srgbClr val="00B050"/>
                </a:solidFill>
              </a:rPr>
              <a:t>00</a:t>
            </a:r>
            <a:r>
              <a:rPr lang="el-GR" dirty="0" smtClean="0">
                <a:solidFill>
                  <a:srgbClr val="FF0000"/>
                </a:solidFill>
              </a:rPr>
              <a:t>0</a:t>
            </a:r>
            <a:r>
              <a:rPr lang="el-GR" dirty="0" smtClean="0"/>
              <a:t>11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0</a:t>
            </a:r>
            <a:r>
              <a:rPr lang="el-GR" dirty="0" smtClean="0"/>
              <a:t>00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l-GR" dirty="0" smtClean="0">
                <a:solidFill>
                  <a:srgbClr val="00B050"/>
                </a:solidFill>
              </a:rPr>
              <a:t>11</a:t>
            </a:r>
            <a:endParaRPr lang="el-GR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4" idx="1"/>
          </p:cNvCxnSpPr>
          <p:nvPr/>
        </p:nvCxnSpPr>
        <p:spPr>
          <a:xfrm>
            <a:off x="3275856" y="3176972"/>
            <a:ext cx="4378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4721824" y="3176972"/>
            <a:ext cx="426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Πιθανότητα Σφάλματος-Προσομοίωση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1724819"/>
            <a:ext cx="5076825" cy="4276725"/>
          </a:xfrm>
        </p:spPr>
      </p:pic>
    </p:spTree>
    <p:extLst>
      <p:ext uri="{BB962C8B-B14F-4D97-AF65-F5344CB8AC3E}">
        <p14:creationId xmlns:p14="http://schemas.microsoft.com/office/powerpoint/2010/main" val="302992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Μπλοκ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Η προηγούμενη ιδέα γενικεύεται</a:t>
                </a:r>
              </a:p>
              <a:p>
                <a:r>
                  <a:rPr lang="el-GR" dirty="0" smtClean="0"/>
                  <a:t>Μία ακολουθία </a:t>
                </a:r>
                <a:r>
                  <a:rPr lang="en-US" dirty="0" smtClean="0"/>
                  <a:t>k bit </a:t>
                </a:r>
                <a:r>
                  <a:rPr lang="el-GR" dirty="0" smtClean="0"/>
                  <a:t>πληροφορίας αντιστοιχείται σε μία </a:t>
                </a:r>
                <a:r>
                  <a:rPr lang="el-GR" dirty="0" err="1" smtClean="0"/>
                  <a:t>κωδική</a:t>
                </a:r>
                <a:r>
                  <a:rPr lang="el-GR" dirty="0" smtClean="0"/>
                  <a:t> ακολουθία </a:t>
                </a:r>
                <a:r>
                  <a:rPr lang="en-US" dirty="0" smtClean="0"/>
                  <a:t>n bit</a:t>
                </a:r>
                <a:r>
                  <a:rPr lang="el-GR" dirty="0" smtClean="0"/>
                  <a:t>, όπου </a:t>
                </a:r>
                <a:r>
                  <a:rPr lang="en-US" dirty="0" smtClean="0"/>
                  <a:t>n&gt;k</a:t>
                </a:r>
                <a:endParaRPr lang="el-GR" dirty="0" smtClean="0"/>
              </a:p>
              <a:p>
                <a:r>
                  <a:rPr lang="el-GR" dirty="0" smtClean="0"/>
                  <a:t>Υπάρχουν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l-GR" dirty="0" smtClean="0"/>
                  <a:t> ακολουθίες πληροφορίας</a:t>
                </a:r>
                <a:r>
                  <a:rPr lang="en-US" dirty="0" smtClean="0"/>
                  <a:t> </a:t>
                </a:r>
              </a:p>
              <a:p>
                <a:r>
                  <a:rPr lang="el-GR" dirty="0" smtClean="0"/>
                  <a:t>Το σύνολο των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l-GR" dirty="0" smtClean="0"/>
                  <a:t> κωδικών ακολουθιών μήκους </a:t>
                </a:r>
                <a:r>
                  <a:rPr lang="en-US" dirty="0" smtClean="0"/>
                  <a:t>n </a:t>
                </a:r>
                <a:r>
                  <a:rPr lang="el-GR" dirty="0" smtClean="0"/>
                  <a:t>καλείται κώδικας μπλοκ και συμβολίζεται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Γραμμικοί Κώδικες Μπλοκ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Μία από τις σημαντικότερες ιδιότητες που μπορεί να έχει ένας κώδικας μπλοκ είναι η </a:t>
                </a:r>
                <a:r>
                  <a:rPr lang="el-GR" i="1" dirty="0" smtClean="0"/>
                  <a:t>γραμμικότητα</a:t>
                </a:r>
              </a:p>
              <a:p>
                <a:r>
                  <a:rPr lang="el-GR" dirty="0" smtClean="0"/>
                  <a:t>Το σύνολο των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l-GR" dirty="0" smtClean="0"/>
                  <a:t> κωδικών λέξεων αποτελούν (γραμμικό) </a:t>
                </a:r>
                <a:r>
                  <a:rPr lang="el-GR" dirty="0" err="1" smtClean="0"/>
                  <a:t>υπόχωρο</a:t>
                </a:r>
                <a:r>
                  <a:rPr lang="el-GR" dirty="0" smtClean="0"/>
                  <a:t> του διανυσματικού χώρου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r>
                  <a:rPr lang="el-GR" dirty="0" smtClean="0"/>
                  <a:t>Από το </a:t>
                </a:r>
                <a:r>
                  <a:rPr lang="el-GR" dirty="0"/>
                  <a:t>ά</a:t>
                </a:r>
                <a:r>
                  <a:rPr lang="el-GR" dirty="0" smtClean="0"/>
                  <a:t>θροισμα 2 κωδικών λέξεων προκύπτει </a:t>
                </a:r>
                <a:r>
                  <a:rPr lang="el-GR" dirty="0" err="1" smtClean="0"/>
                  <a:t>κωδική</a:t>
                </a:r>
                <a:r>
                  <a:rPr lang="el-GR" dirty="0" smtClean="0"/>
                  <a:t> λέξη</a:t>
                </a:r>
              </a:p>
              <a:p>
                <a:r>
                  <a:rPr lang="el-GR" dirty="0" smtClean="0"/>
                  <a:t>Η γραμμικότητα οδηγεί σε πρακτικούς αλγόριθμους κωδικοποίησης και αποκωδικοποίησης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Γεννήτορας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Εφόσον ο γραμμικός κώδικας μπλοκ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είναι </a:t>
                </a:r>
                <a:r>
                  <a:rPr lang="el-GR" dirty="0" err="1" smtClean="0"/>
                  <a:t>υπόχωρος</a:t>
                </a:r>
                <a:r>
                  <a:rPr lang="el-GR" dirty="0" smtClean="0"/>
                  <a:t>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l-GR" dirty="0" smtClean="0"/>
                  <a:t> μπορούν να βρεθούν </a:t>
                </a:r>
                <a:r>
                  <a:rPr lang="en-US" dirty="0" smtClean="0"/>
                  <a:t>k </a:t>
                </a:r>
                <a:r>
                  <a:rPr lang="el-GR" dirty="0" smtClean="0"/>
                  <a:t>γραμμικά ανεξάρτητες </a:t>
                </a:r>
                <a:r>
                  <a:rPr lang="el-GR" dirty="0" err="1" smtClean="0"/>
                  <a:t>κωδικές</a:t>
                </a:r>
                <a:r>
                  <a:rPr lang="el-GR" dirty="0" smtClean="0"/>
                  <a:t> λέξεις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dirty="0" smtClean="0"/>
                  <a:t>, οι οποίες αποτελούν βάση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Κάθε λέξη </a:t>
                </a:r>
                <a:r>
                  <a:rPr lang="en-US" dirty="0" smtClean="0"/>
                  <a:t>v</a:t>
                </a:r>
                <a:r>
                  <a:rPr lang="el-GR" dirty="0" smtClean="0"/>
                  <a:t>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l-GR" dirty="0" smtClean="0"/>
                  <a:t> περιγράφεται σα γραμμικός συνδυασμός  των λέξεων της βάσης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Γεννήτορας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Τα στοιχεία μιας βάσης απαρτίζουν τον </a:t>
            </a:r>
            <a:r>
              <a:rPr lang="en-US" dirty="0" err="1" smtClean="0"/>
              <a:t>kxn</a:t>
            </a:r>
            <a:r>
              <a:rPr lang="en-US" dirty="0" smtClean="0"/>
              <a:t> </a:t>
            </a:r>
            <a:r>
              <a:rPr lang="el-GR" dirty="0" smtClean="0"/>
              <a:t>πίνακα γεννήτορα </a:t>
            </a:r>
            <a:r>
              <a:rPr lang="en-US" dirty="0" smtClean="0"/>
              <a:t>G</a:t>
            </a:r>
            <a:endParaRPr lang="el-GR" dirty="0" smtClean="0"/>
          </a:p>
          <a:p>
            <a:r>
              <a:rPr lang="el-GR" dirty="0" smtClean="0"/>
              <a:t>Αν υποθέσουμε ότι η </a:t>
            </a:r>
            <a:r>
              <a:rPr lang="en-US" dirty="0" smtClean="0"/>
              <a:t>u </a:t>
            </a:r>
            <a:r>
              <a:rPr lang="el-GR" dirty="0" smtClean="0"/>
              <a:t>είναι μία ακολουθία πληροφορίας, τότε η κωδικοποίησή της πραγματοποιείται πολλαπλασιάζοντάς τη με τον πίνακα γεννήτορα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509566" cy="25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Γεννήτορας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    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71" y="1340768"/>
            <a:ext cx="2698953" cy="15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0629"/>
              </p:ext>
            </p:extLst>
          </p:nvPr>
        </p:nvGraphicFramePr>
        <p:xfrm>
          <a:off x="2915816" y="3063652"/>
          <a:ext cx="151216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756084"/>
              </a:tblGrid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Μήνυμα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err="1" smtClean="0"/>
                        <a:t>Κωδική</a:t>
                      </a:r>
                      <a:r>
                        <a:rPr lang="el-GR" sz="800" baseline="0" dirty="0" smtClean="0"/>
                        <a:t> λέξη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0000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0000000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1000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1101000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0100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0110100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1100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1011100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0010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1110010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1010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0011010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0110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1000110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1110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0101110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0001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1010001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1001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0111001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0101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1100101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1101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0001101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0011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0100011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1011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1001011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0111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0010111</a:t>
                      </a:r>
                      <a:endParaRPr lang="el-GR" sz="800" dirty="0"/>
                    </a:p>
                  </a:txBody>
                  <a:tcPr/>
                </a:tc>
              </a:tr>
              <a:tr h="19747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1111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1111111</a:t>
                      </a:r>
                      <a:endParaRPr lang="el-GR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1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1298</Words>
  <Application>Microsoft Office PowerPoint</Application>
  <PresentationFormat>On-screen Show (4:3)</PresentationFormat>
  <Paragraphs>181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Θεωρία πληροφορίας και στοιχεία κωδίκων: Ενότητα 4</vt:lpstr>
      <vt:lpstr>Κωδικοποίηση Καναλιού</vt:lpstr>
      <vt:lpstr>Κωδικοποίηση Καναλιού</vt:lpstr>
      <vt:lpstr>Πιθανότητα Σφάλματος-Προσομοίωση</vt:lpstr>
      <vt:lpstr>Κώδικες Μπλοκ</vt:lpstr>
      <vt:lpstr>Γραμμικοί Κώδικες Μπλοκ </vt:lpstr>
      <vt:lpstr>Πίνακας Γεννήτορας</vt:lpstr>
      <vt:lpstr>Πίνακας Γεννήτορας</vt:lpstr>
      <vt:lpstr>Πίνακας Γεννήτορας</vt:lpstr>
      <vt:lpstr>Συστηματικός Πίνακας Γεννήτορας</vt:lpstr>
      <vt:lpstr>Πίνακας Ελέγχου Ισοτιμίας</vt:lpstr>
      <vt:lpstr>Απόσταση &amp; Βάρος Hamming</vt:lpstr>
      <vt:lpstr>Ελάχιστη απόσταση Hamming γραμμικού κώδικα μπλοκ</vt:lpstr>
      <vt:lpstr>Ανίχνευση Σφαλμάτων</vt:lpstr>
      <vt:lpstr>Αποκωδικοποίηση/Διόρθωση σφαλμάτων</vt:lpstr>
      <vt:lpstr>Αποκωδικοποίηση/Διόρθωση σφαλμάτων</vt:lpstr>
      <vt:lpstr>Αποκωδικοποίηση Τυπικής Διάταξης</vt:lpstr>
      <vt:lpstr>Παράδειγμα</vt:lpstr>
      <vt:lpstr>Αποκωδικοποίηση Συνδρόμου</vt:lpstr>
      <vt:lpstr>Παράδειγμα (συνέχεια)</vt:lpstr>
      <vt:lpstr>Κώδικες Hamming</vt:lpstr>
      <vt:lpstr>Πιθανότητα Σφάλματος-Προσομοίωση</vt:lpstr>
      <vt:lpstr>Matlab</vt:lpstr>
      <vt:lpstr>Matlab</vt:lpstr>
      <vt:lpstr>Matlab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πληροφορίας και στοιχεία κωδίκων: Ενότητα 4</dc:title>
  <dc:creator>Alex</dc:creator>
  <cp:lastModifiedBy>Alex</cp:lastModifiedBy>
  <cp:revision>66</cp:revision>
  <dcterms:created xsi:type="dcterms:W3CDTF">2016-03-15T12:14:57Z</dcterms:created>
  <dcterms:modified xsi:type="dcterms:W3CDTF">2016-03-24T12:57:47Z</dcterms:modified>
</cp:coreProperties>
</file>