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5" r:id="rId8"/>
    <p:sldId id="263" r:id="rId9"/>
    <p:sldId id="264" r:id="rId10"/>
    <p:sldId id="271" r:id="rId11"/>
    <p:sldId id="272" r:id="rId12"/>
    <p:sldId id="273"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80" d="100"/>
          <a:sy n="80" d="100"/>
        </p:scale>
        <p:origin x="-146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E42CA-CA28-43FD-881C-B87AE2EB1B9B}" type="datetimeFigureOut">
              <a:rPr lang="en-GB" smtClean="0"/>
              <a:pPr/>
              <a:t>12/05/2014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9EDA49-F173-4CB1-89EF-0BBA01DD6AE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E42CA-CA28-43FD-881C-B87AE2EB1B9B}" type="datetimeFigureOut">
              <a:rPr lang="en-GB" smtClean="0"/>
              <a:pPr/>
              <a:t>12/05/2014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EDA49-F173-4CB1-89EF-0BBA01DD6A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Σύνταγμα και πολιτικά κόμματα </a:t>
            </a:r>
            <a:endParaRPr lang="en-GB" dirty="0"/>
          </a:p>
        </p:txBody>
      </p:sp>
      <p:sp>
        <p:nvSpPr>
          <p:cNvPr id="3" name="Subtitle 2"/>
          <p:cNvSpPr>
            <a:spLocks noGrp="1"/>
          </p:cNvSpPr>
          <p:nvPr>
            <p:ph type="subTitle" idx="1"/>
          </p:nvPr>
        </p:nvSpPr>
        <p:spPr/>
        <p:txBody>
          <a:bodyPr/>
          <a:lstStyle/>
          <a:p>
            <a:r>
              <a:rPr lang="el-GR" dirty="0" smtClean="0"/>
              <a:t>05.05.2014</a:t>
            </a:r>
            <a:br>
              <a:rPr lang="el-GR" dirty="0" smtClean="0"/>
            </a:br>
            <a:r>
              <a:rPr lang="el-GR" dirty="0" smtClean="0"/>
              <a:t>Αικατερίνη </a:t>
            </a:r>
            <a:r>
              <a:rPr lang="el-GR" dirty="0" err="1" smtClean="0"/>
              <a:t>Ηλιάδου</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a:t>
            </a:r>
            <a:r>
              <a:rPr lang="el-GR" dirty="0" err="1" smtClean="0"/>
              <a:t>Ολ</a:t>
            </a:r>
            <a:r>
              <a:rPr lang="el-GR" dirty="0" smtClean="0"/>
              <a:t>) 3869/2011 </a:t>
            </a:r>
            <a:endParaRPr lang="en-GB" dirty="0"/>
          </a:p>
        </p:txBody>
      </p:sp>
      <p:sp>
        <p:nvSpPr>
          <p:cNvPr id="3" name="Content Placeholder 2"/>
          <p:cNvSpPr>
            <a:spLocks noGrp="1"/>
          </p:cNvSpPr>
          <p:nvPr>
            <p:ph idx="1"/>
          </p:nvPr>
        </p:nvSpPr>
        <p:spPr/>
        <p:txBody>
          <a:bodyPr/>
          <a:lstStyle/>
          <a:p>
            <a:r>
              <a:rPr lang="el-GR" dirty="0" smtClean="0"/>
              <a:t>Αντικείμενο: ΚΥΑ για την κατανομή της κρατικής οικονομικής ενίσχυσης κομμάτων (τακτικής και για ερευνητικούς και επιμορφωτικούς σκοπούς) για το έτος 2005</a:t>
            </a:r>
          </a:p>
          <a:p>
            <a:r>
              <a:rPr lang="el-GR" dirty="0" smtClean="0"/>
              <a:t>Εξουσιοδότηση: Ν. 3023/2002 /εκτελεστικός Σ κατά 29 παρ. 2 Σ (μετά αναθεώρηση)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Παλαιά νομολογία</a:t>
            </a:r>
            <a:endParaRPr lang="en-GB"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l-GR" dirty="0" smtClean="0"/>
              <a:t>Λαμβάνεται υπόψη νομολογία (ΑΕΔ 94/1990) πριν την αναθεώρηση ά. 29 παρ. 2 </a:t>
            </a:r>
          </a:p>
          <a:p>
            <a:pPr lvl="1"/>
            <a:r>
              <a:rPr lang="el-GR" dirty="0" smtClean="0"/>
              <a:t>Αρχή της ισότητας / ίσης μεταχείρισης των πολιτικών κομμάτων και παροχής ίσων ευκαιριών (και από το ά. 29 παρ. 1) – η οικονομική ενίσχυση του κράτους σε όλα τα κόμματα</a:t>
            </a:r>
          </a:p>
          <a:p>
            <a:pPr lvl="1"/>
            <a:r>
              <a:rPr lang="el-GR" dirty="0" smtClean="0"/>
              <a:t>Δεν αποκλείεται η διαφοροποίηση βάσει προϋποθέσεων που αναφέρονται σε αντικειμενικά και πρόσφορα κριτήρια για την εξυπηρέτηση του επιδιωκόμενου σκοπού, ο οποίος συνάπτεται με την ύπαρξη κομμάτων που αντιπροσωπεύουν εν ενεργεία πολιτικές δυνάμεις των οποίων η παρουσία στην πολιτική ζωή είναι έκδηλη </a:t>
            </a:r>
          </a:p>
          <a:p>
            <a:pPr lvl="1"/>
            <a:r>
              <a:rPr lang="el-GR" dirty="0" err="1" smtClean="0"/>
              <a:t>Επιτρεπτώς</a:t>
            </a:r>
            <a:r>
              <a:rPr lang="el-GR" dirty="0" smtClean="0"/>
              <a:t> αποκλείονται κόμματα που αποτελούν εκλογικούς σχηματισμούς χωρίς πολιτική υπόσταση και δεν αντιπροσωπεύουν πολιτικές δυνάμεις με ενεργό πολιτική παρουσία (περιορισμένη τοπικά εκλογική παρουσία, μη απήχηση, μη εκπροσώπηση στη Βουλή)</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Νέα δεδομένα </a:t>
            </a:r>
            <a:endParaRPr lang="en-GB" dirty="0"/>
          </a:p>
        </p:txBody>
      </p:sp>
      <p:sp>
        <p:nvSpPr>
          <p:cNvPr id="3" name="Content Placeholder 2"/>
          <p:cNvSpPr>
            <a:spLocks noGrp="1"/>
          </p:cNvSpPr>
          <p:nvPr>
            <p:ph idx="1"/>
          </p:nvPr>
        </p:nvSpPr>
        <p:spPr/>
        <p:txBody>
          <a:bodyPr>
            <a:normAutofit fontScale="77500" lnSpcReduction="20000"/>
          </a:bodyPr>
          <a:lstStyle/>
          <a:p>
            <a:r>
              <a:rPr lang="el-GR" dirty="0" smtClean="0"/>
              <a:t>Αναθεώρηση: δικαίωμα πολιτικών κομμάτων για ενίσχυση και αντίστοιχη υποχρέωση νομοθέτη</a:t>
            </a:r>
          </a:p>
          <a:p>
            <a:r>
              <a:rPr lang="el-GR" dirty="0" smtClean="0"/>
              <a:t>Εξουσιοδότηση προς νομοθέτη να ρυθμίσει προϋποθέσεις</a:t>
            </a:r>
          </a:p>
          <a:p>
            <a:r>
              <a:rPr lang="el-GR" dirty="0" smtClean="0"/>
              <a:t>Ο αναθεωρητικός νομοθέτης 2001, έχοντας υπόψη την πάγια ερμηνεία ά. 29 παρ. 2 «προφανώς δεν επεδίωξε την αναγνώριση δικαιώματος κρατικής οικονομικής ενίσχυσης σε όλα τα κόμματα» ανεξάρτητα από εκλογική δύναμη και πολιτική απήχηση» (γραμματική, ιστορική, συστηματική)</a:t>
            </a:r>
          </a:p>
          <a:p>
            <a:r>
              <a:rPr lang="el-GR" dirty="0" smtClean="0"/>
              <a:t>Άρα μπορεί να αποκλεισθούν σχηματισμοί χωρίς πολιτική υπόσταση, κόμματα που δεν αντιπροσωπεύουν πολιτικές δυνάμεις με ενεργό παρουσία</a:t>
            </a:r>
          </a:p>
          <a:p>
            <a:r>
              <a:rPr lang="el-GR" dirty="0" smtClean="0"/>
              <a:t>Η εκτίμηση του νομοθέτη για 1,5 % δεν είναι καταδήλως εσφαλμένη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a:t>
            </a:r>
            <a:r>
              <a:rPr lang="el-GR" dirty="0" err="1" smtClean="0"/>
              <a:t>Ολ</a:t>
            </a:r>
            <a:r>
              <a:rPr lang="el-GR" dirty="0" smtClean="0"/>
              <a:t> 3427/2010</a:t>
            </a:r>
            <a:endParaRPr lang="en-GB"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l-GR" dirty="0" smtClean="0"/>
              <a:t>Θέμα διάρκειας και κατανομής δωρεάν ρ/τ χρόνου στα κόμματα ενόψει ευρωεκλογών  2009</a:t>
            </a:r>
          </a:p>
          <a:p>
            <a:r>
              <a:rPr lang="el-GR" dirty="0" smtClean="0"/>
              <a:t>Προσβαλλόμενες πράξεις: 2 Υ.Α. μία για τα κόμματα και συνασπισμούς που εκπροσωπούνται ήδη στο ΕΚ και μία για λοιπά κόμματα και συνασπισμούς κομμάτων  (όσοι  είχαν συμμετάσχει στις ευρωεκλογές και έλαβαν 0,5% και όσοι έλαβαν λιγότερο ή δεν είχαν συμμετάσχει)  </a:t>
            </a:r>
          </a:p>
          <a:p>
            <a:r>
              <a:rPr lang="el-GR" dirty="0" smtClean="0"/>
              <a:t>Εξουσιοδοτικές διατάξεις: ά. 10 Ν.3023/2002 </a:t>
            </a:r>
          </a:p>
          <a:p>
            <a:pPr lvl="1"/>
            <a:r>
              <a:rPr lang="el-GR" dirty="0" smtClean="0"/>
              <a:t>ΥΑ για καθορισμό διάρκειας χρόνου που διατίθεται δωρεάν κατά την προεκλογική περίοδο </a:t>
            </a:r>
          </a:p>
          <a:p>
            <a:pPr lvl="1"/>
            <a:r>
              <a:rPr lang="el-GR" dirty="0" smtClean="0"/>
              <a:t>ΥΑ για καθορισμό κατανομής με βάση την αρχή της αναλογικής ισότητας και την εξασφάλιση της μετάδοσης των θέσεων και του προγράμματος των κομμάτων και συνασπισμών </a:t>
            </a:r>
          </a:p>
          <a:p>
            <a:r>
              <a:rPr lang="el-GR" dirty="0" smtClean="0"/>
              <a:t>Άρθρο 11 παρ. 1 β’ Ν.3023/2002: απαγόρευση διαφημίσεων κατά τη διάρκεια προεκλογικής περιόδου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Σκεπτικό </a:t>
            </a:r>
            <a:endParaRPr lang="en-GB"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l-GR" dirty="0" smtClean="0"/>
              <a:t>Άρθρα 4 παρ. 1, 5 παρ. 1, 5</a:t>
            </a:r>
            <a:r>
              <a:rPr lang="el-GR" baseline="30000" dirty="0" smtClean="0"/>
              <a:t>Α</a:t>
            </a:r>
            <a:r>
              <a:rPr lang="el-GR" dirty="0"/>
              <a:t> </a:t>
            </a:r>
            <a:r>
              <a:rPr lang="el-GR" dirty="0" smtClean="0"/>
              <a:t>παρ. 1, 14 παρ. 1, 15 παρ. 2, 29 και 52 Σ</a:t>
            </a:r>
          </a:p>
          <a:p>
            <a:r>
              <a:rPr lang="el-GR" dirty="0" smtClean="0"/>
              <a:t>Στόχος: διασφάλιση της ελεύθερης και ανόθευτης εκδήλωσης της λαϊκής θέλησης – έκφρασης της λαϊκής κυριαρχίας </a:t>
            </a:r>
          </a:p>
          <a:p>
            <a:r>
              <a:rPr lang="el-GR" dirty="0" smtClean="0"/>
              <a:t>Ο νθ οφείλει να προβλέψει και να ρυθμίσει τη δωρεάν προβολή </a:t>
            </a:r>
          </a:p>
          <a:p>
            <a:r>
              <a:rPr lang="el-GR" dirty="0" smtClean="0"/>
              <a:t>Δυνατότητα διαφοροποίησης βάσει πρόσφορων και αντικειμενικών κριτηρίων – ιστορικά στοιχεία </a:t>
            </a:r>
          </a:p>
          <a:p>
            <a:r>
              <a:rPr lang="el-GR" dirty="0" smtClean="0"/>
              <a:t>Όριο στην ευχέρεια νομοθέτη: πάντως να εξασφαλίζεται σε όλα τα κόμματα ένας ελάχιστος πλην ικανός χρόνος για την παρουσίαση των θέσεων και προγραμμάτων, λαμβάνοντας μέριμνα για νεοπαγή κόμματα, ιδίως ενόσω απαγόρευση κατά το 29 παρ. 2 για διαφήμιση (πάγια νομολογία)</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Επιμέρους θέματα (1)</a:t>
            </a:r>
            <a:endParaRPr lang="en-GB"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l-GR" dirty="0" smtClean="0"/>
              <a:t>Αρμοδιότητα ΕΣΡ – ά. 15 παρ. 2 Σ – βλ. τελευταίο εδάφιο – επιφύλαξη υπέρ του νόμου (τυπικός νόμος ή κανονιστική πράξη διοίκησης κατ’ εξουσιοδότηση), άρα δεν συντρέχει παράβαση της αποκλειστικής αρμοδιότητας ΕΣΡ</a:t>
            </a:r>
          </a:p>
          <a:p>
            <a:r>
              <a:rPr lang="el-GR" dirty="0" smtClean="0"/>
              <a:t>Παράβαση 43 παρ. 2 Σ? Έννοια «ειδικότερα θέματα» – </a:t>
            </a:r>
            <a:r>
              <a:rPr lang="el-GR" i="1" dirty="0" smtClean="0"/>
              <a:t>μερικότερες περιπτώσεις θεμάτων που ρυθμίζονται ήδη στο νόμο, έστω σε γενικό αλλά πάντως ορισμένο πλαίσιο – </a:t>
            </a:r>
            <a:r>
              <a:rPr lang="el-GR" dirty="0" smtClean="0"/>
              <a:t>πληρείται αφού στο ά. 11 ρυθμίζεται διαδικασία και 2 κριτήρια / μειοψηφία ισχυρή (2 απόψεις) </a:t>
            </a:r>
          </a:p>
          <a:p>
            <a:pPr lvl="1"/>
            <a:r>
              <a:rPr lang="el-GR" dirty="0" smtClean="0"/>
              <a:t>Οι αρχές ά. 10 απορρέουν από το ίδιο το Σ </a:t>
            </a:r>
          </a:p>
          <a:p>
            <a:pPr lvl="1"/>
            <a:r>
              <a:rPr lang="el-GR" dirty="0" smtClean="0"/>
              <a:t>Από το συνδυασμό 10 και 11 παράβαση αρχής ισότητας, αφού εξ αντικειμένου άνιση μεταχείριση νεοπαγών κομμάτων, τα οποία έχουν αυξημένες ανάγκες πρόσβασης στα ρ/τα μέσα για μετάδοση θέσεών τους χάριν της πολυφωνίας </a:t>
            </a:r>
          </a:p>
          <a:p>
            <a:r>
              <a:rPr lang="el-GR" dirty="0" err="1" smtClean="0"/>
              <a:t>Πρβλ</a:t>
            </a:r>
            <a:r>
              <a:rPr lang="el-GR" dirty="0" smtClean="0"/>
              <a:t>. </a:t>
            </a:r>
            <a:r>
              <a:rPr lang="el-GR" dirty="0" err="1" smtClean="0"/>
              <a:t>ΣτΕ</a:t>
            </a:r>
            <a:r>
              <a:rPr lang="el-GR" dirty="0" smtClean="0"/>
              <a:t> </a:t>
            </a:r>
            <a:r>
              <a:rPr lang="el-GR" dirty="0" err="1" smtClean="0"/>
              <a:t>Ολ</a:t>
            </a:r>
            <a:r>
              <a:rPr lang="el-GR" dirty="0" smtClean="0"/>
              <a:t> 930/1990: μόνο κανονιστικό προεδρικό διάταγμα για τη ρύθμιση θεμάτων οργάνωσης του προεκλογικού διαλόγου – </a:t>
            </a:r>
            <a:r>
              <a:rPr lang="el-GR" b="1" i="1" dirty="0" smtClean="0"/>
              <a:t>Διαφορά πρακτικά;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Επιμέρους θέματα (2) </a:t>
            </a:r>
            <a:endParaRPr lang="en-GB" dirty="0"/>
          </a:p>
        </p:txBody>
      </p:sp>
      <p:sp>
        <p:nvSpPr>
          <p:cNvPr id="3" name="Content Placeholder 2"/>
          <p:cNvSpPr>
            <a:spLocks noGrp="1"/>
          </p:cNvSpPr>
          <p:nvPr>
            <p:ph idx="1"/>
          </p:nvPr>
        </p:nvSpPr>
        <p:spPr/>
        <p:txBody>
          <a:bodyPr>
            <a:normAutofit fontScale="85000" lnSpcReduction="20000"/>
          </a:bodyPr>
          <a:lstStyle/>
          <a:p>
            <a:r>
              <a:rPr lang="el-GR" dirty="0" smtClean="0"/>
              <a:t>Διάκριση ως προς το χρόνο έναρξης της δωρεάν διάθεσης  ρ/τ χρόνου – για νεοπαγή κόμματα αργότερα από λοιπές κατηγορίες: όμως αρχή της ισότητας επιβάλλει κοινή αφετηρία για όλα τα κόμματα – κοινή αφετηρία όχι μόνον ελάχιστος αλλά πάντως επαρκής, αλλά και κοινή έναρξη / Συνεκτιμάται η απαγόρευση διαφημίσεως </a:t>
            </a:r>
          </a:p>
          <a:p>
            <a:pPr lvl="1"/>
            <a:r>
              <a:rPr lang="el-GR" dirty="0" smtClean="0"/>
              <a:t>Μειοψηφία: μπορεί να γίνει διάκριση ως προς την έναρξη χρόνου βάσει αντικειμενικών κριτηρίων, όμως το 5λεπτό δεν επαρκεί – διαφοροποίηση από απόφαση ΑΕΔ 35/1999 </a:t>
            </a:r>
            <a:endParaRPr lang="en-GB" dirty="0" smtClean="0"/>
          </a:p>
          <a:p>
            <a:r>
              <a:rPr lang="el-GR" dirty="0" smtClean="0"/>
              <a:t>Παράβαση αναλογικής ισότητας ενόψει της ιδιαίτερα μεγάλης απόκλισης που παρατηρείται μεταξύ χρόνου που διατίθεται δωρεάν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Έννοια πολιτικού κόμματος </a:t>
            </a:r>
            <a:endParaRPr lang="en-GB" dirty="0"/>
          </a:p>
        </p:txBody>
      </p:sp>
      <p:sp>
        <p:nvSpPr>
          <p:cNvPr id="3" name="Content Placeholder 2"/>
          <p:cNvSpPr>
            <a:spLocks noGrp="1"/>
          </p:cNvSpPr>
          <p:nvPr>
            <p:ph idx="1"/>
          </p:nvPr>
        </p:nvSpPr>
        <p:spPr/>
        <p:txBody>
          <a:bodyPr>
            <a:normAutofit fontScale="92500" lnSpcReduction="20000"/>
          </a:bodyPr>
          <a:lstStyle/>
          <a:p>
            <a:r>
              <a:rPr lang="el-GR" dirty="0" smtClean="0"/>
              <a:t>Συνενώσεις υποκειμένων πολιτικής ελευθερίας σε ομάδες</a:t>
            </a:r>
          </a:p>
          <a:p>
            <a:r>
              <a:rPr lang="el-GR" dirty="0" smtClean="0"/>
              <a:t>Χρονική διάρκεια</a:t>
            </a:r>
          </a:p>
          <a:p>
            <a:r>
              <a:rPr lang="el-GR" dirty="0" smtClean="0"/>
              <a:t>Οργανωτική δομή</a:t>
            </a:r>
          </a:p>
          <a:p>
            <a:r>
              <a:rPr lang="el-GR" dirty="0" smtClean="0"/>
              <a:t>Ιδεολογικό στίγμα – πολιτικό πρόγραμμα = πρόταση για τα θέματα άσκησης πολιτικής εξουσίας</a:t>
            </a:r>
          </a:p>
          <a:p>
            <a:r>
              <a:rPr lang="el-GR" dirty="0" smtClean="0"/>
              <a:t>Λειτουργία στη σύγχρονη αντιπροσωπευτική δημοκρατία: διαμεσολαβητής κράτους και κοινωνίας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Ιστορική εξέλιξη</a:t>
            </a:r>
            <a:endParaRPr lang="en-GB" dirty="0"/>
          </a:p>
        </p:txBody>
      </p:sp>
      <p:sp>
        <p:nvSpPr>
          <p:cNvPr id="3" name="Content Placeholder 2"/>
          <p:cNvSpPr>
            <a:spLocks noGrp="1"/>
          </p:cNvSpPr>
          <p:nvPr>
            <p:ph idx="1"/>
          </p:nvPr>
        </p:nvSpPr>
        <p:spPr>
          <a:xfrm>
            <a:off x="457200" y="1295400"/>
            <a:ext cx="8229600" cy="4953000"/>
          </a:xfrm>
        </p:spPr>
        <p:txBody>
          <a:bodyPr>
            <a:normAutofit fontScale="62500" lnSpcReduction="20000"/>
          </a:bodyPr>
          <a:lstStyle/>
          <a:p>
            <a:r>
              <a:rPr lang="el-GR" dirty="0" smtClean="0"/>
              <a:t>Κατά την έναρξη του συνταγματικού βίου της χώρας: τα πολιτικά κόμματα εμφανίζονται ως </a:t>
            </a:r>
            <a:r>
              <a:rPr lang="el-GR" dirty="0" err="1" smtClean="0"/>
              <a:t>προσωπαγείς</a:t>
            </a:r>
            <a:r>
              <a:rPr lang="el-GR" dirty="0" smtClean="0"/>
              <a:t>, προσωρινές και ρευστοί σχηματισμοί </a:t>
            </a:r>
          </a:p>
          <a:p>
            <a:r>
              <a:rPr lang="el-GR" dirty="0" smtClean="0"/>
              <a:t>Παραδοσιακό κομματικό σύστημα μετά το Γουδί (1909) και το Κόμμα Φιλελευθέρων </a:t>
            </a:r>
          </a:p>
          <a:p>
            <a:r>
              <a:rPr lang="el-GR" dirty="0" smtClean="0"/>
              <a:t>Σταδιακή νομική αναγνώριση (1917: αποκλειστική χρήση εκλογικού εμβλήματος, 1926: εισαγωγή αναλογικού εκλογικού συστήματος – εκλογή όχι προσώπου, αλλά πολιτικού σχηματισμού)</a:t>
            </a:r>
          </a:p>
          <a:p>
            <a:r>
              <a:rPr lang="el-GR" dirty="0" smtClean="0"/>
              <a:t>1927: αναγνώριση κοινοβουλευτικού ρόλου – επιτροπές βουλής</a:t>
            </a:r>
          </a:p>
          <a:p>
            <a:r>
              <a:rPr lang="el-GR" dirty="0" smtClean="0"/>
              <a:t>Θέσπιση απαγορεύσεων και περιορισμών (πχ ιδιώνυμο ν. 4229/1929)</a:t>
            </a:r>
          </a:p>
          <a:p>
            <a:r>
              <a:rPr lang="el-GR" dirty="0" smtClean="0"/>
              <a:t>Πλήρης απαγόρευση κομμουνιστικού κόμματος κατά τον εμφύλιο (</a:t>
            </a:r>
            <a:r>
              <a:rPr lang="el-GR" dirty="0" err="1" smtClean="0"/>
              <a:t>α.ν</a:t>
            </a:r>
            <a:r>
              <a:rPr lang="el-GR" dirty="0" smtClean="0"/>
              <a:t>. 509/1947)</a:t>
            </a:r>
          </a:p>
          <a:p>
            <a:r>
              <a:rPr lang="el-GR" dirty="0" smtClean="0"/>
              <a:t>Δικτατορία: έλεγχος «συνταγματικού δικαστηρίου»</a:t>
            </a:r>
          </a:p>
          <a:p>
            <a:r>
              <a:rPr lang="el-GR" dirty="0" smtClean="0"/>
              <a:t>Ν.Δ. 59/1974: επιτρέπεται η λειτουργία πολιτικών κομμάτων, υποχρέωση δήλωσης ότι οι αρχές τους αντιτίθενται σε ενέργειες βίαιης κατάληψης της εξουσίας ή ανατροπής δημοκρατικού πολιτεύματος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Σ1975</a:t>
            </a:r>
            <a:endParaRPr lang="en-GB" dirty="0"/>
          </a:p>
        </p:txBody>
      </p:sp>
      <p:sp>
        <p:nvSpPr>
          <p:cNvPr id="3" name="Content Placeholder 2"/>
          <p:cNvSpPr>
            <a:spLocks noGrp="1"/>
          </p:cNvSpPr>
          <p:nvPr>
            <p:ph idx="1"/>
          </p:nvPr>
        </p:nvSpPr>
        <p:spPr/>
        <p:txBody>
          <a:bodyPr>
            <a:normAutofit fontScale="85000" lnSpcReduction="20000"/>
          </a:bodyPr>
          <a:lstStyle/>
          <a:p>
            <a:r>
              <a:rPr lang="el-GR" dirty="0" smtClean="0"/>
              <a:t>Υποδοχή του κομματικού φαινομένου και αναγωγή σε συνταγματικό θεσμό</a:t>
            </a:r>
          </a:p>
          <a:p>
            <a:r>
              <a:rPr lang="el-GR" dirty="0" smtClean="0"/>
              <a:t>Δεν αλλοιώνεται η φύση τους ως κοινωνικοί σχηματισμοί και δεν καθίστανται όργανα του κράτους </a:t>
            </a:r>
          </a:p>
          <a:p>
            <a:r>
              <a:rPr lang="el-GR" dirty="0" smtClean="0"/>
              <a:t>Ανάληψη αρμοδιοτήτων στο πλαίσιο λειτουργίας των πολιτειακών θεσμών επιτρέπεται υπό συνθήκες ίσων ευκαιριών</a:t>
            </a:r>
          </a:p>
          <a:p>
            <a:r>
              <a:rPr lang="el-GR" dirty="0" smtClean="0"/>
              <a:t>Με διατάξεις κοινού νόμου, μπορεί να ανατίθενται αρμοδιότητες, εφόσον συνυφασμένες με την εκπροσώπηση απόψεων της κοινωνίας και δεν δημιουργούνται σχέσεις εξάρτησης μεταξύ κομμάτων και κρατικών οργάνων</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Άρθρο 29 παρ. 1 </a:t>
            </a:r>
            <a:endParaRPr lang="en-GB" dirty="0"/>
          </a:p>
        </p:txBody>
      </p:sp>
      <p:sp>
        <p:nvSpPr>
          <p:cNvPr id="3" name="Content Placeholder 2"/>
          <p:cNvSpPr>
            <a:spLocks noGrp="1"/>
          </p:cNvSpPr>
          <p:nvPr>
            <p:ph idx="1"/>
          </p:nvPr>
        </p:nvSpPr>
        <p:spPr/>
        <p:txBody>
          <a:bodyPr>
            <a:normAutofit fontScale="70000" lnSpcReduction="20000"/>
          </a:bodyPr>
          <a:lstStyle/>
          <a:p>
            <a:r>
              <a:rPr lang="el-GR" dirty="0" smtClean="0"/>
              <a:t>Άρθρο 29 παρ. 1 Σ: πολιτικό δικαίωμα κάθε Έλληνα να ιδρύει ή να συμμετέχει σε πολιτικό κόμμα (για πρόσωπα που δεν έχουν εκλογική ενηλικότητα: νεολαίες κομμάτων)</a:t>
            </a:r>
          </a:p>
          <a:p>
            <a:r>
              <a:rPr lang="el-GR" dirty="0" smtClean="0"/>
              <a:t>Περιορισμοί μόνο στην παρ. 3 του άρθρου 29 Σ για συγκεκριμένες κατηγορίες προσώπων – όχι περιορισμοί από την παρ. 1 </a:t>
            </a:r>
          </a:p>
          <a:p>
            <a:r>
              <a:rPr lang="el-GR" dirty="0" smtClean="0"/>
              <a:t>Αντικείμενο όχι η αποχή, αλλά η ενεργός συμμετοχή πολίτη στον σχηματισμό της πολιτειακής βούλησης </a:t>
            </a:r>
          </a:p>
          <a:p>
            <a:pPr lvl="1"/>
            <a:r>
              <a:rPr lang="el-GR" dirty="0" smtClean="0"/>
              <a:t>Επέκταση: δικαίωμα συμμετοχής μέσω κόμματος σε πολιτικά και πολιτειακά κρίσιμες διαδικασίες ανάδειξης άμεσων κρατικών οργάνων, χάραξης της πολιτικής του κράτους και άσκησης εξουσίας </a:t>
            </a:r>
          </a:p>
          <a:p>
            <a:pPr lvl="1"/>
            <a:r>
              <a:rPr lang="el-GR" dirty="0" smtClean="0"/>
              <a:t>Δικαίωμα των ίδιων των κομμάτων να συμμετέχουν στις διαδικασίες σχηματισμού της πολιτειακής βούλησης </a:t>
            </a:r>
          </a:p>
          <a:p>
            <a:r>
              <a:rPr lang="el-GR" dirty="0" smtClean="0"/>
              <a:t>Τα κόμματα συμμετέχουν στον σχηματισμό κυβέρνησης (ά. 37) και αναγνωρίζεται ο κοινοβουλευτικός τους ρόλος (ά. 68 παρ. 3)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Κοινός νομοθέτης</a:t>
            </a:r>
            <a:endParaRPr lang="en-GB" dirty="0"/>
          </a:p>
        </p:txBody>
      </p:sp>
      <p:sp>
        <p:nvSpPr>
          <p:cNvPr id="3" name="Content Placeholder 2"/>
          <p:cNvSpPr>
            <a:spLocks noGrp="1"/>
          </p:cNvSpPr>
          <p:nvPr>
            <p:ph idx="1"/>
          </p:nvPr>
        </p:nvSpPr>
        <p:spPr>
          <a:xfrm>
            <a:off x="457200" y="1143000"/>
            <a:ext cx="8229600" cy="5410200"/>
          </a:xfrm>
        </p:spPr>
        <p:txBody>
          <a:bodyPr>
            <a:normAutofit fontScale="55000" lnSpcReduction="20000"/>
          </a:bodyPr>
          <a:lstStyle/>
          <a:p>
            <a:r>
              <a:rPr lang="el-GR" dirty="0" smtClean="0"/>
              <a:t>Άρθρο 29 ν. 3023/2002 </a:t>
            </a:r>
          </a:p>
          <a:p>
            <a:pPr>
              <a:buNone/>
            </a:pPr>
            <a:r>
              <a:rPr lang="el-GR" dirty="0" smtClean="0"/>
              <a:t>1. Το πολιτικό κόμμα πριν αναλάβει δραστηριότητα καταθέτει ιδρυτική δήλωση στον Εισαγγελέα του Αρείου Πάγου. Τη δήλωση καταθέτει ο Πρόεδρος ή η Διοικούσα Επιτροπή του και σε αυτή αναφέρεται ότι η οργάνωση και η δράση του εξυπηρετεί την ελεύθερη λειτουργία του δημοκρατικού πολιτεύματος. </a:t>
            </a:r>
          </a:p>
          <a:p>
            <a:pPr>
              <a:buNone/>
            </a:pPr>
            <a:r>
              <a:rPr lang="el-GR" dirty="0" smtClean="0"/>
              <a:t>2. Στον Εισαγγελέα του Αρείου Πάγου γνωστοποιούνται επίσης το όνομα, το έμβλημα και η έδρα του πολιτικού κόμματος και υποβάλλονται το καταστατικό ή η ιδρυτική του διακήρυξη, που υπογράφονται από διακόσιους, τουλάχιστον, πολίτες με δικαίωμα ψήφου. </a:t>
            </a:r>
          </a:p>
          <a:p>
            <a:pPr>
              <a:buNone/>
            </a:pPr>
            <a:r>
              <a:rPr lang="el-GR" dirty="0" smtClean="0"/>
              <a:t>3. Η χρήση των συμβόλων του άρθρου 37 παρ. 5 του Π.Δ. 55/1999 (ΦΕΚ 58 Α), ως ονόματος και εμβλήματος πολιτικού κόμματος, απαγορεύεται </a:t>
            </a:r>
          </a:p>
          <a:p>
            <a:pPr>
              <a:buNone/>
            </a:pPr>
            <a:r>
              <a:rPr lang="el-GR" dirty="0" smtClean="0"/>
              <a:t>4. Το πολιτικό κόμμα με τη γνωστοποίηση του ονόματος και του εμβλήματος έχει το αποκλειστικό δικαίωμα της χρήσης τους. </a:t>
            </a:r>
          </a:p>
          <a:p>
            <a:pPr>
              <a:buNone/>
            </a:pPr>
            <a:r>
              <a:rPr lang="el-GR" dirty="0" smtClean="0"/>
              <a:t>5. Οι διαφωνίες για το δικαιούχο του ονόματος και του εμβλήματος, καθώς επίσης την ιδιότητα του Προέδρου ή του μέλους της Διοικούσας Επιτροπής πολιτικού κόμματος επιλύονται σύμφωνα με τους ορισμούς της παραγράφου 7 του παρόντος. </a:t>
            </a:r>
          </a:p>
          <a:p>
            <a:pPr>
              <a:buNone/>
            </a:pPr>
            <a:r>
              <a:rPr lang="el-GR" dirty="0" smtClean="0"/>
              <a:t>6. Το πολιτικό κόμμα αποκτά με την ίδρυσή του νομική προσωπικότητα για την εκπλήρωση της συνταγματικής αποστολής του.</a:t>
            </a:r>
          </a:p>
          <a:p>
            <a:pPr>
              <a:buFontTx/>
              <a:buChar char="-"/>
            </a:pPr>
            <a:r>
              <a:rPr lang="el-GR" dirty="0" smtClean="0"/>
              <a:t>ερμηνεία: ΑΠ (Α1 Τμ) 590/2009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Αρχή πολυκομματισμού </a:t>
            </a:r>
            <a:endParaRPr lang="en-GB" dirty="0"/>
          </a:p>
        </p:txBody>
      </p:sp>
      <p:sp>
        <p:nvSpPr>
          <p:cNvPr id="3" name="Content Placeholder 2"/>
          <p:cNvSpPr>
            <a:spLocks noGrp="1"/>
          </p:cNvSpPr>
          <p:nvPr>
            <p:ph idx="1"/>
          </p:nvPr>
        </p:nvSpPr>
        <p:spPr/>
        <p:txBody>
          <a:bodyPr>
            <a:normAutofit fontScale="85000" lnSpcReduction="10000"/>
          </a:bodyPr>
          <a:lstStyle/>
          <a:p>
            <a:r>
              <a:rPr lang="el-GR" dirty="0" smtClean="0"/>
              <a:t>Συνάγεται από το 29 παρ. 1 Σ</a:t>
            </a:r>
          </a:p>
          <a:p>
            <a:r>
              <a:rPr lang="el-GR" dirty="0" smtClean="0"/>
              <a:t>Περιλαμβάνει και την αρχή της παροχής ίσων ευκαιριών στα πολιτικά κόμματα </a:t>
            </a:r>
          </a:p>
          <a:p>
            <a:r>
              <a:rPr lang="el-GR" dirty="0" smtClean="0"/>
              <a:t>Διαφορετική η αρχή της ισότητας στο ά. 4 παρ. 1 Σ: αναλογική/ουσιαστική ισότητα, ενώ η αρχή των ίσων ευκαιριών είναι αριθμητική/ τυπική ισότητα </a:t>
            </a:r>
          </a:p>
          <a:p>
            <a:r>
              <a:rPr lang="el-GR" dirty="0" smtClean="0"/>
              <a:t>Δεν συνεπάγεται απόλυτη εξίσωση της μεταχείρισής των κομμάτων από την κρατική εξουσία – προϋποθέσεις για την κρατική χρηματοδότηση, διάθεση ρ/τ χρόνου: αντικειμενικά και πρόσφορα κριτήρια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l-GR" sz="3600" dirty="0" smtClean="0"/>
              <a:t>Αναθεώρηση 2001 – Ά. 29 Παρ. 2 Σ</a:t>
            </a:r>
            <a:endParaRPr lang="en-GB" sz="3600" dirty="0"/>
          </a:p>
        </p:txBody>
      </p:sp>
      <p:sp>
        <p:nvSpPr>
          <p:cNvPr id="3" name="Content Placeholder 2"/>
          <p:cNvSpPr>
            <a:spLocks noGrp="1"/>
          </p:cNvSpPr>
          <p:nvPr>
            <p:ph idx="1"/>
          </p:nvPr>
        </p:nvSpPr>
        <p:spPr/>
        <p:txBody>
          <a:bodyPr>
            <a:normAutofit fontScale="92500"/>
          </a:bodyPr>
          <a:lstStyle/>
          <a:p>
            <a:r>
              <a:rPr lang="el-GR" dirty="0" smtClean="0"/>
              <a:t>Ά. 29 παρ. 2 α’ : δικαίωμα των κομμάτων (αντίστοιχη υποχρέωση κράτους) για οικονομική ενίσχυση όχι μόνο για εκλογικές δαπάνες, αλλά και για λειτουργικές – πριν: ευχέρεια νομοθέτη να θεσπίσει παροχή ενίσχυσης</a:t>
            </a:r>
          </a:p>
          <a:p>
            <a:r>
              <a:rPr lang="el-GR" dirty="0" smtClean="0"/>
              <a:t>Ά. 29 παρ. 2 β’ – ε’ : ενίσχυση εγγυήσεων διαφάνειας και επιβολή περιορισμών στην οικονομική διαχείριση κομμάτων και υποψηφίων βουλευτών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Αναθεώρηση 2001 – Ά. 29 Παρ. 3 Σ</a:t>
            </a:r>
            <a:endParaRPr lang="en-GB" dirty="0"/>
          </a:p>
        </p:txBody>
      </p:sp>
      <p:sp>
        <p:nvSpPr>
          <p:cNvPr id="3" name="Content Placeholder 2"/>
          <p:cNvSpPr>
            <a:spLocks noGrp="1"/>
          </p:cNvSpPr>
          <p:nvPr>
            <p:ph idx="1"/>
          </p:nvPr>
        </p:nvSpPr>
        <p:spPr/>
        <p:txBody>
          <a:bodyPr>
            <a:normAutofit lnSpcReduction="10000"/>
          </a:bodyPr>
          <a:lstStyle/>
          <a:p>
            <a:r>
              <a:rPr lang="el-GR" dirty="0" smtClean="0"/>
              <a:t>Περιορισμοί στην ελευθερία έκφρασης συγκεκριμένων κατηγοριών προσώπων </a:t>
            </a:r>
          </a:p>
          <a:p>
            <a:pPr lvl="1"/>
            <a:r>
              <a:rPr lang="el-GR" dirty="0" err="1" smtClean="0"/>
              <a:t>Εδ</a:t>
            </a:r>
            <a:r>
              <a:rPr lang="el-GR" dirty="0" smtClean="0"/>
              <a:t>. Α’: απόλυτη απαγόρευση εκδηλώσεων υπέρ πολιτικών κομμάτων εντός και εκτός υπηρεσίας – ίσως και απαγόρευση συμμετοχής σε πολιτικό κόμμα ως απλό μέλος </a:t>
            </a:r>
          </a:p>
          <a:p>
            <a:pPr lvl="1"/>
            <a:r>
              <a:rPr lang="el-GR" dirty="0" err="1" smtClean="0"/>
              <a:t>Εδ</a:t>
            </a:r>
            <a:r>
              <a:rPr lang="el-GR" dirty="0" smtClean="0"/>
              <a:t>. Β’: επιτρέπεται εκδήλωση εκτός υπηρεσίας (με τη λειτουργική έννοια όρου) – δικαίωμα ανάπτυξης ενεργού πολιτικής δράσης, αρκεί να μην επηρεάζονται τα καθήκοντά </a:t>
            </a:r>
            <a:r>
              <a:rPr lang="el-GR" dirty="0" err="1" smtClean="0"/>
              <a:t>τοςυς</a:t>
            </a:r>
            <a:r>
              <a:rPr lang="el-GR" dirty="0" smtClean="0"/>
              <a:t>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1556</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Σύνταγμα και πολιτικά κόμματα </vt:lpstr>
      <vt:lpstr>Έννοια πολιτικού κόμματος </vt:lpstr>
      <vt:lpstr>Ιστορική εξέλιξη</vt:lpstr>
      <vt:lpstr>Σ1975</vt:lpstr>
      <vt:lpstr>Άρθρο 29 παρ. 1 </vt:lpstr>
      <vt:lpstr>Κοινός νομοθέτης</vt:lpstr>
      <vt:lpstr>Αρχή πολυκομματισμού </vt:lpstr>
      <vt:lpstr>Αναθεώρηση 2001 – Ά. 29 Παρ. 2 Σ</vt:lpstr>
      <vt:lpstr>Αναθεώρηση 2001 – Ά. 29 Παρ. 3 Σ</vt:lpstr>
      <vt:lpstr>ΣτΕ (Ολ) 3869/2011 </vt:lpstr>
      <vt:lpstr>Παλαιά νομολογία</vt:lpstr>
      <vt:lpstr>Νέα δεδομένα </vt:lpstr>
      <vt:lpstr>ΣτΕ Ολ 3427/2010</vt:lpstr>
      <vt:lpstr>Σκεπτικό </vt:lpstr>
      <vt:lpstr>Επιμέρους θέματα (1)</vt:lpstr>
      <vt:lpstr>Επιμέρους θέματα (2)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Σύνταγμα και πολιτικά κόμματα</dc:title>
  <dc:creator>katerina iliadou</dc:creator>
  <cp:lastModifiedBy>ΑΙ</cp:lastModifiedBy>
  <cp:revision>6</cp:revision>
  <dcterms:created xsi:type="dcterms:W3CDTF">2014-05-04T14:18:11Z</dcterms:created>
  <dcterms:modified xsi:type="dcterms:W3CDTF">2014-05-12T12:42:55Z</dcterms:modified>
</cp:coreProperties>
</file>