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86" r:id="rId3"/>
    <p:sldId id="287" r:id="rId4"/>
    <p:sldId id="257" r:id="rId5"/>
    <p:sldId id="258" r:id="rId6"/>
    <p:sldId id="260" r:id="rId7"/>
    <p:sldId id="261" r:id="rId8"/>
    <p:sldId id="262" r:id="rId9"/>
    <p:sldId id="264" r:id="rId10"/>
    <p:sldId id="265" r:id="rId11"/>
    <p:sldId id="267" r:id="rId12"/>
    <p:sldId id="268" r:id="rId13"/>
    <p:sldId id="277" r:id="rId14"/>
    <p:sldId id="266" r:id="rId15"/>
    <p:sldId id="278" r:id="rId16"/>
    <p:sldId id="279" r:id="rId17"/>
    <p:sldId id="269" r:id="rId18"/>
    <p:sldId id="272" r:id="rId19"/>
    <p:sldId id="263" r:id="rId20"/>
    <p:sldId id="281" r:id="rId21"/>
    <p:sldId id="280" r:id="rId22"/>
    <p:sldId id="270" r:id="rId23"/>
    <p:sldId id="271" r:id="rId24"/>
    <p:sldId id="273" r:id="rId25"/>
    <p:sldId id="274" r:id="rId26"/>
    <p:sldId id="282" r:id="rId27"/>
    <p:sldId id="275" r:id="rId28"/>
    <p:sldId id="276" r:id="rId29"/>
    <p:sldId id="283" r:id="rId30"/>
    <p:sldId id="284" r:id="rId31"/>
    <p:sldId id="285" r:id="rId3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B773A-906B-4318-B889-62B525A1F042}" type="datetimeFigureOut">
              <a:rPr lang="el-GR" smtClean="0"/>
              <a:pPr/>
              <a:t>15/5/2012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1ED2D-0770-4FC0-A9DC-FA85098696FB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1ED2D-0770-4FC0-A9DC-FA85098696FB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4DA8-A1ED-4313-A8EE-5D10FDC5BE8E}" type="datetimeFigureOut">
              <a:rPr lang="el-GR" smtClean="0"/>
              <a:pPr/>
              <a:t>15/5/2012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CC76-5E4C-454E-903D-20988C6F3B1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4DA8-A1ED-4313-A8EE-5D10FDC5BE8E}" type="datetimeFigureOut">
              <a:rPr lang="el-GR" smtClean="0"/>
              <a:pPr/>
              <a:t>15/5/2012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CC76-5E4C-454E-903D-20988C6F3B1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4DA8-A1ED-4313-A8EE-5D10FDC5BE8E}" type="datetimeFigureOut">
              <a:rPr lang="el-GR" smtClean="0"/>
              <a:pPr/>
              <a:t>15/5/2012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CC76-5E4C-454E-903D-20988C6F3B1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B956584-0401-4092-89FE-13721A5DB631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4DA8-A1ED-4313-A8EE-5D10FDC5BE8E}" type="datetimeFigureOut">
              <a:rPr lang="el-GR" smtClean="0"/>
              <a:pPr/>
              <a:t>15/5/2012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CC76-5E4C-454E-903D-20988C6F3B1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4DA8-A1ED-4313-A8EE-5D10FDC5BE8E}" type="datetimeFigureOut">
              <a:rPr lang="el-GR" smtClean="0"/>
              <a:pPr/>
              <a:t>15/5/2012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CC76-5E4C-454E-903D-20988C6F3B1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4DA8-A1ED-4313-A8EE-5D10FDC5BE8E}" type="datetimeFigureOut">
              <a:rPr lang="el-GR" smtClean="0"/>
              <a:pPr/>
              <a:t>15/5/2012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CC76-5E4C-454E-903D-20988C6F3B1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4DA8-A1ED-4313-A8EE-5D10FDC5BE8E}" type="datetimeFigureOut">
              <a:rPr lang="el-GR" smtClean="0"/>
              <a:pPr/>
              <a:t>15/5/2012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CC76-5E4C-454E-903D-20988C6F3B1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4DA8-A1ED-4313-A8EE-5D10FDC5BE8E}" type="datetimeFigureOut">
              <a:rPr lang="el-GR" smtClean="0"/>
              <a:pPr/>
              <a:t>15/5/2012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CC76-5E4C-454E-903D-20988C6F3B1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4DA8-A1ED-4313-A8EE-5D10FDC5BE8E}" type="datetimeFigureOut">
              <a:rPr lang="el-GR" smtClean="0"/>
              <a:pPr/>
              <a:t>15/5/2012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CC76-5E4C-454E-903D-20988C6F3B1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4DA8-A1ED-4313-A8EE-5D10FDC5BE8E}" type="datetimeFigureOut">
              <a:rPr lang="el-GR" smtClean="0"/>
              <a:pPr/>
              <a:t>15/5/2012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CC76-5E4C-454E-903D-20988C6F3B1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4DA8-A1ED-4313-A8EE-5D10FDC5BE8E}" type="datetimeFigureOut">
              <a:rPr lang="el-GR" smtClean="0"/>
              <a:pPr/>
              <a:t>15/5/2012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3CC76-5E4C-454E-903D-20988C6F3B1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34DA8-A1ED-4313-A8EE-5D10FDC5BE8E}" type="datetimeFigureOut">
              <a:rPr lang="el-GR" smtClean="0"/>
              <a:pPr/>
              <a:t>15/5/2012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3CC76-5E4C-454E-903D-20988C6F3B1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</a:rPr>
              <a:t>Καρκίνος Προστάτη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0FFFF"/>
                </a:solidFill>
              </a:rPr>
              <a:t>Κιττυ Παυλάκη</a:t>
            </a:r>
            <a:endParaRPr lang="el-GR" dirty="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terapiaprostata.com/media/carcinoma_della_prostata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196752"/>
            <a:ext cx="5669260" cy="4775459"/>
          </a:xfrm>
          <a:prstGeom prst="rect">
            <a:avLst/>
          </a:prstGeom>
          <a:noFill/>
        </p:spPr>
      </p:pic>
      <p:pic>
        <p:nvPicPr>
          <p:cNvPr id="22532" name="Picture 4" descr="http://www.terapiaprostata.com/media/carcinoma_della_prostata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2883816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mda-sy.com/pathology/JPEG1/MALE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468972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mda-sy.com/pathology/JPEG1/MALE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6797903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611188" y="549275"/>
            <a:ext cx="80279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 b="1">
                <a:solidFill>
                  <a:srgbClr val="FFFF00"/>
                </a:solidFill>
                <a:latin typeface="Calibri" pitchFamily="34" charset="0"/>
              </a:rPr>
              <a:t>Μορφολογικά κριτήρια προστατικού καρκινώματος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042988" y="1268413"/>
            <a:ext cx="453707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b="1">
                <a:solidFill>
                  <a:srgbClr val="00FFFF"/>
                </a:solidFill>
                <a:latin typeface="Calibri" pitchFamily="34" charset="0"/>
              </a:rPr>
              <a:t>Πυρηνικά</a:t>
            </a:r>
          </a:p>
          <a:p>
            <a:r>
              <a:rPr lang="el-GR" sz="2400" b="1">
                <a:solidFill>
                  <a:schemeClr val="bg1"/>
                </a:solidFill>
                <a:latin typeface="Calibri" pitchFamily="34" charset="0"/>
              </a:rPr>
              <a:t>Αυξημένο μέγεθος</a:t>
            </a:r>
          </a:p>
          <a:p>
            <a:r>
              <a:rPr lang="el-GR" sz="2400" b="1">
                <a:solidFill>
                  <a:schemeClr val="bg1"/>
                </a:solidFill>
                <a:latin typeface="Calibri" pitchFamily="34" charset="0"/>
              </a:rPr>
              <a:t>Υπερχρωμασία</a:t>
            </a:r>
          </a:p>
          <a:p>
            <a:r>
              <a:rPr lang="el-GR" sz="2400" b="1">
                <a:solidFill>
                  <a:schemeClr val="bg1"/>
                </a:solidFill>
                <a:latin typeface="Calibri" pitchFamily="34" charset="0"/>
              </a:rPr>
              <a:t>Προέχον πυρήνιο</a:t>
            </a:r>
          </a:p>
          <a:p>
            <a:r>
              <a:rPr lang="el-GR" sz="2400" b="1">
                <a:solidFill>
                  <a:schemeClr val="bg1"/>
                </a:solidFill>
                <a:latin typeface="Calibri" pitchFamily="34" charset="0"/>
              </a:rPr>
              <a:t>Μιτώσεις</a:t>
            </a:r>
          </a:p>
          <a:p>
            <a:endParaRPr lang="el-GR" sz="2400" b="1">
              <a:solidFill>
                <a:srgbClr val="00FFFF"/>
              </a:solidFill>
              <a:latin typeface="Calibri" pitchFamily="34" charset="0"/>
            </a:endParaRPr>
          </a:p>
          <a:p>
            <a:r>
              <a:rPr lang="el-GR" sz="2400" b="1">
                <a:solidFill>
                  <a:srgbClr val="00FFFF"/>
                </a:solidFill>
                <a:latin typeface="Calibri" pitchFamily="34" charset="0"/>
              </a:rPr>
              <a:t>Κυτταροπλασματικά</a:t>
            </a:r>
          </a:p>
          <a:p>
            <a:r>
              <a:rPr lang="el-GR" sz="2400" b="1">
                <a:solidFill>
                  <a:schemeClr val="bg1"/>
                </a:solidFill>
                <a:latin typeface="Calibri" pitchFamily="34" charset="0"/>
              </a:rPr>
              <a:t>Αμφιφιλία</a:t>
            </a:r>
          </a:p>
          <a:p>
            <a:r>
              <a:rPr lang="el-GR" sz="2400" b="1">
                <a:solidFill>
                  <a:schemeClr val="bg1"/>
                </a:solidFill>
                <a:latin typeface="Calibri" pitchFamily="34" charset="0"/>
              </a:rPr>
              <a:t>Ευθέα αυλικά όρια</a:t>
            </a:r>
          </a:p>
          <a:p>
            <a:endParaRPr lang="el-GR" sz="2400" b="1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l-GR" sz="2400" b="1">
                <a:solidFill>
                  <a:srgbClr val="00FFFF"/>
                </a:solidFill>
                <a:latin typeface="Calibri" pitchFamily="34" charset="0"/>
              </a:rPr>
              <a:t>Ενδοαυλικά</a:t>
            </a:r>
          </a:p>
          <a:p>
            <a:r>
              <a:rPr lang="el-GR" sz="2400" b="1">
                <a:solidFill>
                  <a:schemeClr val="bg1"/>
                </a:solidFill>
                <a:latin typeface="Calibri" pitchFamily="34" charset="0"/>
              </a:rPr>
              <a:t>Ηωσινοφιλικό πυκνό έκκριμα</a:t>
            </a:r>
          </a:p>
          <a:p>
            <a:r>
              <a:rPr lang="el-GR" sz="2400" b="1">
                <a:solidFill>
                  <a:schemeClr val="bg1"/>
                </a:solidFill>
                <a:latin typeface="Calibri" pitchFamily="34" charset="0"/>
              </a:rPr>
              <a:t>Βασεοφιλική βλεννώδης έκκριση</a:t>
            </a:r>
          </a:p>
          <a:p>
            <a:r>
              <a:rPr lang="el-GR" sz="2400" b="1">
                <a:solidFill>
                  <a:schemeClr val="bg1"/>
                </a:solidFill>
                <a:latin typeface="Calibri" pitchFamily="34" charset="0"/>
              </a:rPr>
              <a:t>Κρυσταλλοειδή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32363" y="2060575"/>
            <a:ext cx="39957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3200" b="1">
                <a:solidFill>
                  <a:srgbClr val="FFFF00"/>
                </a:solidFill>
                <a:latin typeface="Calibri" pitchFamily="34" charset="0"/>
              </a:rPr>
              <a:t>Εγείρουν έντονη υπόνοια προστατικού καρκίνου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mda-sy.com/pathology/JPEG1/MALE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800600" cy="3143250"/>
          </a:xfrm>
          <a:prstGeom prst="rect">
            <a:avLst/>
          </a:prstGeom>
          <a:noFill/>
        </p:spPr>
      </p:pic>
      <p:pic>
        <p:nvPicPr>
          <p:cNvPr id="23556" name="Picture 4" descr="http://www.mda-sy.com/pathology/JPEG1/MALE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84191" y="1876649"/>
            <a:ext cx="4800600" cy="3152775"/>
          </a:xfrm>
          <a:prstGeom prst="rect">
            <a:avLst/>
          </a:prstGeom>
          <a:noFill/>
        </p:spPr>
      </p:pic>
      <p:pic>
        <p:nvPicPr>
          <p:cNvPr id="23558" name="Picture 6" descr="http://www.mda-sy.com/pathology/JPEG1/MALE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73016"/>
            <a:ext cx="4800600" cy="3152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692696"/>
            <a:ext cx="73448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FF00"/>
                </a:solidFill>
              </a:rPr>
              <a:t>Αρχιτεκτονικά κριτήρια</a:t>
            </a:r>
          </a:p>
          <a:p>
            <a:endParaRPr lang="el-GR" sz="2400" b="1" dirty="0" smtClean="0">
              <a:solidFill>
                <a:srgbClr val="FFFF00"/>
              </a:solidFill>
            </a:endParaRPr>
          </a:p>
          <a:p>
            <a:pPr marL="342900" indent="-342900">
              <a:buAutoNum type="arabicPeriod"/>
            </a:pPr>
            <a:r>
              <a:rPr lang="el-GR" sz="2400" b="1" dirty="0" smtClean="0">
                <a:solidFill>
                  <a:schemeClr val="bg1"/>
                </a:solidFill>
              </a:rPr>
              <a:t>Η παρουσία φυσιολογικών προστατικών αδενίων ανάμεσα στα «ύποπτα» αδένια</a:t>
            </a:r>
          </a:p>
          <a:p>
            <a:pPr marL="342900" indent="-342900"/>
            <a:endParaRPr lang="el-GR" sz="2400" b="1" dirty="0" smtClean="0">
              <a:solidFill>
                <a:schemeClr val="bg1"/>
              </a:solidFill>
            </a:endParaRPr>
          </a:p>
          <a:p>
            <a:pPr marL="342900" indent="-342900"/>
            <a:r>
              <a:rPr lang="el-GR" sz="2400" b="1" dirty="0" smtClean="0">
                <a:solidFill>
                  <a:schemeClr val="bg1"/>
                </a:solidFill>
              </a:rPr>
              <a:t>2. Η αναγνώριση «ύποπτων» αδενίων που τέκμουν το στρώμα</a:t>
            </a:r>
            <a:endParaRPr lang="el-GR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4" descr="9-prostCaX2,5"/>
          <p:cNvPicPr>
            <a:picLocks noChangeAspect="1" noChangeArrowheads="1"/>
          </p:cNvPicPr>
          <p:nvPr/>
        </p:nvPicPr>
        <p:blipFill>
          <a:blip r:embed="rId3" cstate="print"/>
          <a:srcRect t="3520" r="57177" b="40431"/>
          <a:stretch>
            <a:fillRect/>
          </a:stretch>
        </p:blipFill>
        <p:spPr bwMode="auto">
          <a:xfrm>
            <a:off x="467544" y="3573016"/>
            <a:ext cx="3007494" cy="2952328"/>
          </a:xfrm>
          <a:prstGeom prst="rect">
            <a:avLst/>
          </a:prstGeom>
          <a:noFill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067944" y="3573016"/>
          <a:ext cx="4824412" cy="3024187"/>
        </p:xfrm>
        <a:graphic>
          <a:graphicData uri="http://schemas.openxmlformats.org/presentationml/2006/ole">
            <p:oleObj spid="_x0000_s45058" name="Εικόνα bitmap" r:id="rId4" imgW="6392167" imgH="4447619" progId="PBrush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755650" y="692150"/>
            <a:ext cx="79200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800" b="1">
                <a:solidFill>
                  <a:srgbClr val="FFFF00"/>
                </a:solidFill>
                <a:latin typeface="Calibri" pitchFamily="34" charset="0"/>
              </a:rPr>
              <a:t>Μορφολογικά στοιχεία διαγνωστικά καρκινώματος</a:t>
            </a:r>
          </a:p>
        </p:txBody>
      </p:sp>
      <p:pic>
        <p:nvPicPr>
          <p:cNvPr id="22530" name="Picture 7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484313"/>
            <a:ext cx="3816350" cy="247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484313"/>
            <a:ext cx="37941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2" descr="http://t2.gstatic.com/images?q=tbn:ANd9GcTtDBr0yNMqBam7dGaVTKRC71MfxF1YlR0_4eXoArWjCD8DhL8f"/>
          <p:cNvPicPr>
            <a:picLocks noChangeAspect="1" noChangeArrowheads="1"/>
          </p:cNvPicPr>
          <p:nvPr/>
        </p:nvPicPr>
        <p:blipFill>
          <a:blip r:embed="rId4" cstate="print"/>
          <a:srcRect l="1888" t="2811" r="1888" b="1662"/>
          <a:stretch>
            <a:fillRect/>
          </a:stretch>
        </p:blipFill>
        <p:spPr bwMode="auto">
          <a:xfrm>
            <a:off x="755650" y="4076700"/>
            <a:ext cx="38163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6"/>
          <p:cNvSpPr txBox="1">
            <a:spLocks noChangeArrowheads="1"/>
          </p:cNvSpPr>
          <p:nvPr/>
        </p:nvSpPr>
        <p:spPr bwMode="auto">
          <a:xfrm>
            <a:off x="4859338" y="4365625"/>
            <a:ext cx="439261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Clr>
                <a:srgbClr val="FFFF00"/>
              </a:buClr>
              <a:buFont typeface="Calibri" pitchFamily="34" charset="0"/>
              <a:buAutoNum type="arabicPeriod"/>
            </a:pPr>
            <a:r>
              <a:rPr lang="el-GR" sz="2400" b="1">
                <a:solidFill>
                  <a:schemeClr val="bg1"/>
                </a:solidFill>
                <a:latin typeface="Calibri" pitchFamily="34" charset="0"/>
              </a:rPr>
              <a:t>Δομές που «μιμούνται» σπειράματα (</a:t>
            </a:r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glomeruloids)</a:t>
            </a:r>
            <a:endParaRPr lang="el-GR" sz="2400" b="1">
              <a:solidFill>
                <a:schemeClr val="bg1"/>
              </a:solidFill>
              <a:latin typeface="Calibri" pitchFamily="34" charset="0"/>
            </a:endParaRPr>
          </a:p>
          <a:p>
            <a:pPr marL="457200" indent="-457200">
              <a:buClr>
                <a:srgbClr val="FFFF00"/>
              </a:buClr>
              <a:buFont typeface="Calibri" pitchFamily="34" charset="0"/>
              <a:buAutoNum type="arabicPeriod"/>
            </a:pPr>
            <a:r>
              <a:rPr lang="el-GR" sz="2400" b="1">
                <a:solidFill>
                  <a:schemeClr val="bg1"/>
                </a:solidFill>
                <a:latin typeface="Calibri" pitchFamily="34" charset="0"/>
              </a:rPr>
              <a:t>Μικροόζοι κολλαγόνου</a:t>
            </a:r>
          </a:p>
          <a:p>
            <a:pPr marL="457200" indent="-457200">
              <a:buClr>
                <a:srgbClr val="FFFF00"/>
              </a:buClr>
              <a:buFont typeface="Calibri" pitchFamily="34" charset="0"/>
              <a:buAutoNum type="arabicPeriod"/>
            </a:pPr>
            <a:r>
              <a:rPr lang="el-GR" sz="2400" b="1">
                <a:solidFill>
                  <a:schemeClr val="bg1"/>
                </a:solidFill>
                <a:latin typeface="Calibri" pitchFamily="34" charset="0"/>
              </a:rPr>
              <a:t>Περινευρική διήθηση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9" name="Picture 3" descr="pinca3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052736"/>
            <a:ext cx="3671888" cy="2663602"/>
          </a:xfrm>
          <a:prstGeom prst="rect">
            <a:avLst/>
          </a:prstGeom>
          <a:noFill/>
        </p:spPr>
      </p:pic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7019925" y="3141663"/>
            <a:ext cx="10556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34</a:t>
            </a:r>
            <a:r>
              <a:rPr lang="el-GR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β</a:t>
            </a:r>
            <a:r>
              <a:rPr lang="en-US" b="1">
                <a:solidFill>
                  <a:srgbClr val="000000"/>
                </a:solidFill>
                <a:latin typeface="Tahoma" pitchFamily="34" charset="0"/>
                <a:cs typeface="Arial" charset="0"/>
              </a:rPr>
              <a:t>E12</a:t>
            </a:r>
            <a:endParaRPr lang="el-GR" b="1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06501" name="Picture 5" descr="p504sX2,5"/>
          <p:cNvPicPr>
            <a:picLocks noChangeAspect="1" noChangeArrowheads="1"/>
          </p:cNvPicPr>
          <p:nvPr/>
        </p:nvPicPr>
        <p:blipFill>
          <a:blip r:embed="rId3" cstate="print"/>
          <a:srcRect l="26424" t="1952" r="7956" b="784"/>
          <a:stretch>
            <a:fillRect/>
          </a:stretch>
        </p:blipFill>
        <p:spPr bwMode="auto">
          <a:xfrm>
            <a:off x="4787900" y="4005263"/>
            <a:ext cx="3816350" cy="2636837"/>
          </a:xfrm>
          <a:prstGeom prst="rect">
            <a:avLst/>
          </a:prstGeom>
          <a:noFill/>
        </p:spPr>
      </p:pic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7380288" y="6165850"/>
            <a:ext cx="936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cs typeface="Arial" charset="0"/>
              </a:rPr>
              <a:t>P504S</a:t>
            </a:r>
            <a:endParaRPr lang="el-GR" b="1">
              <a:cs typeface="Arial" charset="0"/>
            </a:endParaRPr>
          </a:p>
        </p:txBody>
      </p:sp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755650" y="4149725"/>
            <a:ext cx="309721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 smtClean="0">
                <a:solidFill>
                  <a:srgbClr val="66FF33"/>
                </a:solidFill>
                <a:cs typeface="Arial" charset="0"/>
              </a:rPr>
              <a:t>Προστατικός καρκίνος</a:t>
            </a:r>
            <a:endParaRPr lang="en-US" sz="2400" b="1" dirty="0">
              <a:solidFill>
                <a:srgbClr val="66FF33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cs typeface="Arial" charset="0"/>
              </a:rPr>
              <a:t>PSA  (+)</a:t>
            </a:r>
            <a:endParaRPr lang="el-GR" sz="2000" b="1" dirty="0">
              <a:solidFill>
                <a:schemeClr val="bg1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l-GR" sz="2000" b="1" dirty="0">
                <a:solidFill>
                  <a:schemeClr val="bg1"/>
                </a:solidFill>
                <a:cs typeface="Arial" charset="0"/>
              </a:rPr>
              <a:t>34βΕ12</a:t>
            </a:r>
            <a:r>
              <a:rPr lang="en-US" sz="2000" b="1" dirty="0">
                <a:solidFill>
                  <a:schemeClr val="bg1"/>
                </a:solidFill>
                <a:cs typeface="Arial" charset="0"/>
              </a:rPr>
              <a:t>  (-)</a:t>
            </a:r>
            <a:endParaRPr lang="el-GR" sz="2000" b="1" dirty="0">
              <a:solidFill>
                <a:schemeClr val="bg1"/>
              </a:solidFill>
              <a:cs typeface="Arial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cs typeface="Arial" charset="0"/>
              </a:rPr>
              <a:t>P63  (-)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cs typeface="Arial" charset="0"/>
              </a:rPr>
              <a:t>P504S  (+)</a:t>
            </a:r>
          </a:p>
        </p:txBody>
      </p:sp>
      <p:pic>
        <p:nvPicPr>
          <p:cNvPr id="106504" name="Picture 8" descr="lole0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52736"/>
            <a:ext cx="4211637" cy="268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59632" y="260648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rgbClr val="FFFF00"/>
                </a:solidFill>
              </a:rPr>
              <a:t>Η συμβολή της ανοσοϊστοχημείας</a:t>
            </a:r>
            <a:endParaRPr lang="el-GR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jcp.bmj.com/content/56/12/892/F1.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8208912" cy="3925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abcam.com/ps/datasheet/Images/14/ab14202/ab1420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28800"/>
            <a:ext cx="6408712" cy="42749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b="1" dirty="0" smtClean="0">
                <a:solidFill>
                  <a:srgbClr val="FFFF00"/>
                </a:solidFill>
              </a:rPr>
              <a:t>Ανατομικές Σχέσεις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457200" y="1557338"/>
          <a:ext cx="4038600" cy="4217987"/>
        </p:xfrm>
        <a:graphic>
          <a:graphicData uri="http://schemas.openxmlformats.org/presentationml/2006/ole">
            <p:oleObj spid="_x0000_s47106" name="Εικόνα bitmap" r:id="rId3" imgW="5020376" imgH="4753639" progId="Paint.Picture">
              <p:embed/>
            </p:oleObj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4648200" y="1557338"/>
          <a:ext cx="4038600" cy="4248150"/>
        </p:xfrm>
        <a:graphic>
          <a:graphicData uri="http://schemas.openxmlformats.org/presentationml/2006/ole">
            <p:oleObj spid="_x0000_s47107" name="Εικόνα bitmap" r:id="rId4" imgW="6268325" imgH="4715533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619672" y="1556792"/>
            <a:ext cx="56886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 smtClean="0">
                <a:solidFill>
                  <a:srgbClr val="FFFF00"/>
                </a:solidFill>
              </a:rPr>
              <a:t>Η διάγνωση προστατικού καρκίνου γίνεται σε υλικό προστατικής βιοψίας</a:t>
            </a:r>
            <a:endParaRPr lang="el-GR" sz="4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1187450" y="620713"/>
            <a:ext cx="7056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3200" b="1">
                <a:solidFill>
                  <a:srgbClr val="FFFF00"/>
                </a:solidFill>
                <a:latin typeface="Calibri" pitchFamily="34" charset="0"/>
              </a:rPr>
              <a:t>Να επεξεργαζόμαστε άψογα το υλικό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088" y="1557338"/>
            <a:ext cx="7777162" cy="2368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800" b="1" dirty="0">
                <a:solidFill>
                  <a:srgbClr val="00FFFF"/>
                </a:solidFill>
                <a:latin typeface="+mn-lt"/>
              </a:rPr>
              <a:t>Τρείς χρήσιμες συμβουλές: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FontTx/>
              <a:buAutoNum type="arabicPeriod"/>
              <a:defRPr/>
            </a:pPr>
            <a:r>
              <a:rPr lang="el-GR" sz="2400" b="1" dirty="0">
                <a:solidFill>
                  <a:schemeClr val="bg1"/>
                </a:solidFill>
                <a:latin typeface="+mn-lt"/>
              </a:rPr>
              <a:t>Ποτέ μόνο 1 ή πάνω από 4 τομές σε ένα πλακάκι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FontTx/>
              <a:buAutoNum type="arabicPeriod"/>
              <a:defRPr/>
            </a:pPr>
            <a:r>
              <a:rPr lang="el-GR" sz="2400" b="1" dirty="0">
                <a:solidFill>
                  <a:schemeClr val="bg1"/>
                </a:solidFill>
                <a:latin typeface="+mn-lt"/>
              </a:rPr>
              <a:t>Τουλάχιστον 3 κατά βάθος τομές με λήψη ενδιάμεσων αχρωμάτιστων τομών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FontTx/>
              <a:buAutoNum type="arabicPeriod"/>
              <a:defRPr/>
            </a:pPr>
            <a:r>
              <a:rPr lang="el-GR" sz="2400" b="1" dirty="0">
                <a:solidFill>
                  <a:schemeClr val="bg1"/>
                </a:solidFill>
                <a:latin typeface="+mn-lt"/>
              </a:rPr>
              <a:t>Η αιματοξυλίνη-ηωσίνη να βάφει αχνό ή διαυγές το κυτταρόπλασμα των φυσιολογικών αδενίων</a:t>
            </a:r>
          </a:p>
        </p:txBody>
      </p:sp>
      <p:pic>
        <p:nvPicPr>
          <p:cNvPr id="20483" name="Picture 3" descr="image009cazx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4149725"/>
            <a:ext cx="5024438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image009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375"/>
            <a:ext cx="6335713" cy="4751388"/>
          </a:xfrm>
          <a:prstGeom prst="rect">
            <a:avLst/>
          </a:prstGeom>
          <a:noFill/>
        </p:spPr>
      </p:pic>
      <p:pic>
        <p:nvPicPr>
          <p:cNvPr id="114691" name="Picture 3" descr="image009cazx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9563" y="3089275"/>
            <a:ext cx="5024437" cy="3768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image009cazx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3375"/>
            <a:ext cx="4175125" cy="3132138"/>
          </a:xfrm>
          <a:prstGeom prst="rect">
            <a:avLst/>
          </a:prstGeom>
          <a:noFill/>
        </p:spPr>
      </p:pic>
      <p:pic>
        <p:nvPicPr>
          <p:cNvPr id="115715" name="Picture 3" descr="image009cazx25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341438"/>
            <a:ext cx="4248150" cy="3186112"/>
          </a:xfrm>
          <a:prstGeom prst="rect">
            <a:avLst/>
          </a:prstGeom>
          <a:noFill/>
        </p:spPr>
      </p:pic>
      <p:pic>
        <p:nvPicPr>
          <p:cNvPr id="115716" name="Picture 4" descr="image009cazx25p504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725863"/>
            <a:ext cx="4175125" cy="3132137"/>
          </a:xfrm>
          <a:prstGeom prst="rect">
            <a:avLst/>
          </a:prstGeom>
          <a:noFill/>
        </p:spPr>
      </p:pic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6732588" y="3284538"/>
            <a:ext cx="201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</a:rPr>
              <a:t>Ker903</a:t>
            </a:r>
            <a:endParaRPr lang="el-GR" sz="2400" b="1">
              <a:solidFill>
                <a:srgbClr val="FFFF00"/>
              </a:solidFill>
            </a:endParaRPr>
          </a:p>
        </p:txBody>
      </p: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2555875" y="6021388"/>
            <a:ext cx="252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</a:rPr>
              <a:t>P504S</a:t>
            </a:r>
            <a:endParaRPr lang="el-GR" sz="2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image014ca"/>
          <p:cNvPicPr>
            <a:picLocks noChangeAspect="1" noChangeArrowheads="1"/>
          </p:cNvPicPr>
          <p:nvPr/>
        </p:nvPicPr>
        <p:blipFill>
          <a:blip r:embed="rId2" cstate="print"/>
          <a:srcRect l="13834" r="37975"/>
          <a:stretch>
            <a:fillRect/>
          </a:stretch>
        </p:blipFill>
        <p:spPr bwMode="auto">
          <a:xfrm>
            <a:off x="323850" y="333375"/>
            <a:ext cx="3384550" cy="6165850"/>
          </a:xfrm>
          <a:prstGeom prst="rect">
            <a:avLst/>
          </a:prstGeom>
          <a:noFill/>
        </p:spPr>
      </p:pic>
      <p:pic>
        <p:nvPicPr>
          <p:cNvPr id="64517" name="Picture 5" descr="image015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2205038"/>
            <a:ext cx="5292725" cy="3970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image018"/>
          <p:cNvPicPr>
            <a:picLocks noChangeAspect="1" noChangeArrowheads="1"/>
          </p:cNvPicPr>
          <p:nvPr/>
        </p:nvPicPr>
        <p:blipFill>
          <a:blip r:embed="rId2" cstate="print"/>
          <a:srcRect t="2351" r="17993" b="4747"/>
          <a:stretch>
            <a:fillRect/>
          </a:stretch>
        </p:blipFill>
        <p:spPr bwMode="auto">
          <a:xfrm>
            <a:off x="0" y="0"/>
            <a:ext cx="4319588" cy="6524625"/>
          </a:xfrm>
          <a:prstGeom prst="rect">
            <a:avLst/>
          </a:prstGeom>
          <a:noFill/>
        </p:spPr>
      </p:pic>
      <p:pic>
        <p:nvPicPr>
          <p:cNvPr id="65543" name="Picture 7" descr="image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00213"/>
            <a:ext cx="4319588" cy="4105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259632" y="1412776"/>
            <a:ext cx="6264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rgbClr val="FFFF00"/>
                </a:solidFill>
              </a:rPr>
              <a:t>Πολύ σημαντική η αξιολόγηση σε σχέση με τα άλλα ευρήματα του ασθενούς</a:t>
            </a:r>
            <a:endParaRPr lang="el-GR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ediaObjects/s00292-005-0787-9fh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125538"/>
            <a:ext cx="6524625" cy="4133850"/>
          </a:xfrm>
          <a:prstGeom prst="rect">
            <a:avLst/>
          </a:prstGeom>
          <a:noFill/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276600" y="3357563"/>
            <a:ext cx="1800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ker903</a:t>
            </a:r>
            <a:endParaRPr lang="el-GR" sz="2000" b="1">
              <a:solidFill>
                <a:srgbClr val="FFFF00"/>
              </a:solidFill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551613" y="3429000"/>
            <a:ext cx="25923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F00"/>
                </a:solidFill>
              </a:rPr>
              <a:t>P504S</a:t>
            </a:r>
            <a:endParaRPr lang="el-GR" sz="20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146-05h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r="2832"/>
          <a:stretch>
            <a:fillRect/>
          </a:stretch>
        </p:blipFill>
        <p:spPr>
          <a:xfrm>
            <a:off x="1019175" y="1600200"/>
            <a:ext cx="2832100" cy="2185988"/>
          </a:xfrm>
          <a:noFill/>
          <a:ln/>
        </p:spPr>
      </p:pic>
      <p:pic>
        <p:nvPicPr>
          <p:cNvPr id="58371" name="Picture 3" descr="146-05X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r="3322"/>
          <a:stretch>
            <a:fillRect/>
          </a:stretch>
        </p:blipFill>
        <p:spPr>
          <a:xfrm>
            <a:off x="5210175" y="1600200"/>
            <a:ext cx="2817813" cy="2185988"/>
          </a:xfrm>
          <a:noFill/>
          <a:ln/>
        </p:spPr>
      </p:pic>
      <p:pic>
        <p:nvPicPr>
          <p:cNvPr id="58372" name="Picture 4" descr="psa146-05X2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r="327"/>
          <a:stretch>
            <a:fillRect/>
          </a:stretch>
        </p:blipFill>
        <p:spPr>
          <a:xfrm>
            <a:off x="1017588" y="3938588"/>
            <a:ext cx="2906712" cy="2187575"/>
          </a:xfrm>
          <a:noFill/>
          <a:ln/>
        </p:spPr>
      </p:pic>
      <p:pic>
        <p:nvPicPr>
          <p:cNvPr id="58373" name="Picture 5" descr="146-05p504sX2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r="3320"/>
          <a:stretch>
            <a:fillRect/>
          </a:stretch>
        </p:blipFill>
        <p:spPr>
          <a:xfrm>
            <a:off x="5208588" y="3938588"/>
            <a:ext cx="2819400" cy="2187575"/>
          </a:xfrm>
          <a:noFill/>
          <a:ln/>
        </p:spPr>
      </p:pic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1116013" y="5661025"/>
            <a:ext cx="1439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PSA</a:t>
            </a:r>
            <a:endParaRPr lang="el-GR" sz="2400" b="1"/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5292725" y="5589588"/>
            <a:ext cx="158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P504S</a:t>
            </a:r>
            <a:endParaRPr lang="el-GR" sz="2400" b="1"/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1619250" y="333375"/>
            <a:ext cx="78486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800" b="1">
                <a:solidFill>
                  <a:schemeClr val="bg1"/>
                </a:solidFill>
              </a:rPr>
              <a:t>Άνδρας 80 ετών με </a:t>
            </a:r>
            <a:r>
              <a:rPr lang="en-US" sz="2800" b="1">
                <a:solidFill>
                  <a:schemeClr val="bg1"/>
                </a:solidFill>
              </a:rPr>
              <a:t>PSA</a:t>
            </a:r>
            <a:r>
              <a:rPr lang="el-GR" sz="2800" b="1">
                <a:solidFill>
                  <a:schemeClr val="bg1"/>
                </a:solidFill>
              </a:rPr>
              <a:t> 100!!!</a:t>
            </a:r>
          </a:p>
          <a:p>
            <a:pPr>
              <a:spcBef>
                <a:spcPct val="50000"/>
              </a:spcBef>
            </a:pPr>
            <a:r>
              <a:rPr lang="el-GR" sz="2800" b="1">
                <a:solidFill>
                  <a:schemeClr val="bg1"/>
                </a:solidFill>
              </a:rPr>
              <a:t>Θα το λέγατε καρκίνωμα?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r>
              <a:rPr lang="el-GR" b="1" dirty="0" smtClean="0">
                <a:solidFill>
                  <a:srgbClr val="FFFF00"/>
                </a:solidFill>
              </a:rPr>
              <a:t>Υψηλόβαθμο ΡΙΝ + καρκίνος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16386" name="Picture 2" descr="D:\figures\640x480\200\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762000" y="1762108"/>
            <a:ext cx="6096000" cy="4572000"/>
          </a:xfrm>
          <a:prstGeom prst="rect">
            <a:avLst/>
          </a:prstGeom>
          <a:noFill/>
        </p:spPr>
      </p:pic>
      <p:pic>
        <p:nvPicPr>
          <p:cNvPr id="16387" name="Picture 3" descr="D:\figures\640x480\200\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3810000" y="1762108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971550" y="836613"/>
          <a:ext cx="7056438" cy="5184775"/>
        </p:xfrm>
        <a:graphic>
          <a:graphicData uri="http://schemas.openxmlformats.org/presentationml/2006/ole">
            <p:oleObj spid="_x0000_s48130" name="Εικόνα bitmap" r:id="rId3" imgW="4963218" imgH="3828571" progId="Paint.Picture">
              <p:embed/>
            </p:oleObj>
          </a:graphicData>
        </a:graphic>
      </p:graphicFrame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124075" y="836613"/>
            <a:ext cx="647700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>
                <a:solidFill>
                  <a:srgbClr val="FF0000"/>
                </a:solidFill>
              </a:rPr>
              <a:t>ΠΜ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156325" y="836613"/>
            <a:ext cx="647700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>
                <a:solidFill>
                  <a:srgbClr val="FF0000"/>
                </a:solidFill>
              </a:rPr>
              <a:t>ΠΜ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835150" y="4797425"/>
            <a:ext cx="64770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srgbClr val="FF0000"/>
                </a:solidFill>
              </a:rPr>
              <a:t>ΜΖ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6588125" y="4724400"/>
            <a:ext cx="647700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>
                <a:solidFill>
                  <a:srgbClr val="FF0000"/>
                </a:solidFill>
              </a:rPr>
              <a:t>ΜΖ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348038" y="5589588"/>
            <a:ext cx="2519362" cy="3667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 Box 2"/>
          <p:cNvSpPr txBox="1">
            <a:spLocks noChangeArrowheads="1"/>
          </p:cNvSpPr>
          <p:nvPr/>
        </p:nvSpPr>
        <p:spPr bwMode="auto">
          <a:xfrm>
            <a:off x="323850" y="1052513"/>
            <a:ext cx="88201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3600" b="1" dirty="0" smtClean="0">
                <a:solidFill>
                  <a:srgbClr val="FFFF00"/>
                </a:solidFill>
                <a:latin typeface="Calibri" pitchFamily="34" charset="0"/>
              </a:rPr>
              <a:t>Η έννοια του «πολλαπλασιασμού μικρών άτυπων αδενίων» </a:t>
            </a:r>
            <a:r>
              <a:rPr lang="en-US" sz="3600" b="1" dirty="0" smtClean="0">
                <a:solidFill>
                  <a:srgbClr val="FFFF00"/>
                </a:solidFill>
                <a:latin typeface="Calibri" pitchFamily="34" charset="0"/>
              </a:rPr>
              <a:t>(</a:t>
            </a:r>
            <a:r>
              <a:rPr lang="en-US" sz="3600" b="1" dirty="0">
                <a:solidFill>
                  <a:srgbClr val="FFFF00"/>
                </a:solidFill>
                <a:latin typeface="Calibri" pitchFamily="34" charset="0"/>
              </a:rPr>
              <a:t>ASAP)</a:t>
            </a:r>
            <a:endParaRPr lang="el-GR" sz="36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8610" name="Text Box 3"/>
          <p:cNvSpPr txBox="1">
            <a:spLocks noChangeArrowheads="1"/>
          </p:cNvSpPr>
          <p:nvPr/>
        </p:nvSpPr>
        <p:spPr bwMode="auto">
          <a:xfrm>
            <a:off x="2411413" y="2708275"/>
            <a:ext cx="55451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FFFF"/>
                </a:solidFill>
                <a:latin typeface="Calibri" pitchFamily="34" charset="0"/>
              </a:rPr>
              <a:t>William Murphy: </a:t>
            </a: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ASAP is a bad idea</a:t>
            </a:r>
            <a:endParaRPr lang="el-GR" sz="28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971550" y="4221163"/>
            <a:ext cx="69119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66FF33"/>
                </a:solidFill>
                <a:latin typeface="Calibri" pitchFamily="34" charset="0"/>
              </a:rPr>
              <a:t>We legitimize uncertainty by expressing it in terms that can look like diagnosis</a:t>
            </a:r>
            <a:endParaRPr lang="el-GR" sz="2800" b="1">
              <a:solidFill>
                <a:srgbClr val="66FF33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4"/>
          <p:cNvSpPr txBox="1">
            <a:spLocks noChangeArrowheads="1"/>
          </p:cNvSpPr>
          <p:nvPr/>
        </p:nvSpPr>
        <p:spPr bwMode="auto">
          <a:xfrm>
            <a:off x="971550" y="1268413"/>
            <a:ext cx="741680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ASAP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l-GR" sz="2800" b="1" dirty="0" smtClean="0">
                <a:solidFill>
                  <a:srgbClr val="FFFF00"/>
                </a:solidFill>
                <a:latin typeface="Calibri" pitchFamily="34" charset="0"/>
              </a:rPr>
              <a:t>δεν είναι μια παθολογοανατομική οντότητα αλλά μια διάγνωση εξ αποκλεισμού</a:t>
            </a:r>
            <a:endParaRPr lang="en-US" sz="2800" b="1" dirty="0">
              <a:solidFill>
                <a:srgbClr val="FFFF00"/>
              </a:solidFill>
              <a:latin typeface="Calibri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800" b="1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l-GR" sz="2000" b="1" dirty="0" smtClean="0">
                <a:solidFill>
                  <a:schemeClr val="bg1"/>
                </a:solidFill>
                <a:latin typeface="Calibri" pitchFamily="34" charset="0"/>
              </a:rPr>
              <a:t>Οι βιοψίες που διαγιγνόσκονται ως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</a:rPr>
              <a:t>ASAP</a:t>
            </a:r>
            <a:r>
              <a:rPr lang="el-GR" sz="2000" b="1" dirty="0" smtClean="0">
                <a:solidFill>
                  <a:schemeClr val="bg1"/>
                </a:solidFill>
                <a:latin typeface="Calibri" pitchFamily="34" charset="0"/>
              </a:rPr>
              <a:t> ανοίκουν σε δύο κατηγορίες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</a:rPr>
              <a:t> :</a:t>
            </a:r>
            <a:endParaRPr lang="en-US" sz="2000" b="1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1) </a:t>
            </a:r>
            <a:r>
              <a:rPr lang="el-GR" sz="2000" b="1" dirty="0" smtClean="0">
                <a:solidFill>
                  <a:schemeClr val="bg1"/>
                </a:solidFill>
                <a:latin typeface="Calibri" pitchFamily="34" charset="0"/>
              </a:rPr>
              <a:t>Ποιοτικά ανεπαρκείς κυτταρο-αρχιτεκτονικοί χαρακτήρες</a:t>
            </a:r>
            <a:endParaRPr lang="en-US" sz="2000" b="1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   </a:t>
            </a:r>
            <a:r>
              <a:rPr lang="el-GR" sz="2000" b="1" i="1" dirty="0" smtClean="0">
                <a:solidFill>
                  <a:srgbClr val="92D050"/>
                </a:solidFill>
                <a:latin typeface="Calibri" pitchFamily="34" charset="0"/>
              </a:rPr>
              <a:t>απουσία προέχοντος πυρηνίου ή ευμεγέθους πυρήνα</a:t>
            </a:r>
            <a:endParaRPr lang="en-US" b="1" i="1" dirty="0">
              <a:solidFill>
                <a:srgbClr val="92D050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2) </a:t>
            </a:r>
            <a:r>
              <a:rPr lang="el-GR" sz="2000" b="1" dirty="0" smtClean="0">
                <a:solidFill>
                  <a:schemeClr val="bg1"/>
                </a:solidFill>
                <a:latin typeface="Calibri" pitchFamily="34" charset="0"/>
              </a:rPr>
              <a:t>Ποσοτικά ελάχιστη γραμμική επέκταση ή πολύ λίγα αδένια</a:t>
            </a:r>
            <a:endParaRPr lang="en-US" sz="2000" b="1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Calibri" pitchFamily="34" charset="0"/>
              </a:rPr>
              <a:t>      </a:t>
            </a:r>
            <a:r>
              <a:rPr lang="en-US" b="1" i="1" dirty="0">
                <a:solidFill>
                  <a:srgbClr val="66FF33"/>
                </a:solidFill>
                <a:latin typeface="Calibri" pitchFamily="34" charset="0"/>
              </a:rPr>
              <a:t>1-3 </a:t>
            </a:r>
            <a:r>
              <a:rPr lang="el-GR" b="1" i="1" dirty="0" smtClean="0">
                <a:solidFill>
                  <a:srgbClr val="66FF33"/>
                </a:solidFill>
                <a:latin typeface="Calibri" pitchFamily="34" charset="0"/>
              </a:rPr>
              <a:t> μικρά αδένια</a:t>
            </a:r>
            <a:endParaRPr lang="en-US" b="1" i="1" dirty="0">
              <a:solidFill>
                <a:srgbClr val="66FF33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thology.mc.duke.edu/website/images/grad/Histo_course/prostat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80728"/>
            <a:ext cx="7729237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ocw.tufts.edu/data/51/673760/674340_xlarge.jpg"/>
          <p:cNvPicPr>
            <a:picLocks noChangeAspect="1" noChangeArrowheads="1"/>
          </p:cNvPicPr>
          <p:nvPr/>
        </p:nvPicPr>
        <p:blipFill>
          <a:blip r:embed="rId2" cstate="print"/>
          <a:srcRect l="15120" t="18720" r="14681" b="19361"/>
          <a:stretch>
            <a:fillRect/>
          </a:stretch>
        </p:blipFill>
        <p:spPr bwMode="auto">
          <a:xfrm rot="5400000">
            <a:off x="-324546" y="1196754"/>
            <a:ext cx="5976667" cy="4392488"/>
          </a:xfrm>
          <a:prstGeom prst="rect">
            <a:avLst/>
          </a:prstGeom>
          <a:noFill/>
        </p:spPr>
      </p:pic>
      <p:pic>
        <p:nvPicPr>
          <p:cNvPr id="15364" name="Picture 4" descr="http://library.med.utah.edu/WebPath/jpeg1/MALE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41154" y="1583583"/>
            <a:ext cx="5976665" cy="37628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epitomics.com/images/IVD/AC-9005RUO_wb_18153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08720"/>
            <a:ext cx="7620000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33265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</a:rPr>
              <a:t>Βασικός κυτταρικός στοίχος: </a:t>
            </a:r>
            <a:r>
              <a:rPr lang="en-US" sz="2800" b="1" dirty="0" smtClean="0">
                <a:solidFill>
                  <a:srgbClr val="FFFF00"/>
                </a:solidFill>
              </a:rPr>
              <a:t>Ker 903, p63</a:t>
            </a:r>
            <a:endParaRPr lang="el-GR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epitomics.com/images/products/3290-ihc2-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7344816" cy="553021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71600" y="404664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Στοίχος εκκριτικών κυττάρων: </a:t>
            </a:r>
            <a:r>
              <a:rPr lang="en-US" sz="2400" b="1" dirty="0" smtClean="0">
                <a:solidFill>
                  <a:srgbClr val="FFFF00"/>
                </a:solidFill>
              </a:rPr>
              <a:t>PSA</a:t>
            </a:r>
            <a:endParaRPr lang="el-G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antibodies-online.com/media/2/images/anti-alpha-Methylacyl-CoA+Racemase+AMACR+antibody_original_P504S-G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7488832" cy="489654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1720" y="548680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Κακόηθες προστατικό επιθήλιο: </a:t>
            </a:r>
            <a:r>
              <a:rPr lang="en-US" sz="2400" b="1" dirty="0" smtClean="0">
                <a:solidFill>
                  <a:srgbClr val="FFFF00"/>
                </a:solidFill>
              </a:rPr>
              <a:t>P504S</a:t>
            </a:r>
            <a:endParaRPr lang="el-G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ocw.tufts.edu/data/51/673760/674340_xlarge.jpg"/>
          <p:cNvPicPr>
            <a:picLocks noChangeAspect="1" noChangeArrowheads="1"/>
          </p:cNvPicPr>
          <p:nvPr/>
        </p:nvPicPr>
        <p:blipFill>
          <a:blip r:embed="rId4" cstate="print"/>
          <a:srcRect l="15120" t="18720" r="14681" b="19361"/>
          <a:stretch>
            <a:fillRect/>
          </a:stretch>
        </p:blipFill>
        <p:spPr bwMode="auto">
          <a:xfrm rot="5400000">
            <a:off x="-396554" y="1268761"/>
            <a:ext cx="5976667" cy="4392488"/>
          </a:xfrm>
          <a:prstGeom prst="rect">
            <a:avLst/>
          </a:prstGeom>
          <a:noFill/>
        </p:spPr>
      </p:pic>
      <p:graphicFrame>
        <p:nvGraphicFramePr>
          <p:cNvPr id="21507" name="Object 6"/>
          <p:cNvGraphicFramePr>
            <a:graphicFrameLocks noChangeAspect="1"/>
          </p:cNvGraphicFramePr>
          <p:nvPr/>
        </p:nvGraphicFramePr>
        <p:xfrm>
          <a:off x="5004048" y="908720"/>
          <a:ext cx="3816424" cy="5184576"/>
        </p:xfrm>
        <a:graphic>
          <a:graphicData uri="http://schemas.openxmlformats.org/presentationml/2006/ole">
            <p:oleObj spid="_x0000_s21507" name="Εικόνα bitmap" r:id="rId5" imgW="5495238" imgH="4466667" progId="PBrush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285</Words>
  <Application>Microsoft Office PowerPoint</Application>
  <PresentationFormat>Προβολή στην οθόνη (4:3)</PresentationFormat>
  <Paragraphs>70</Paragraphs>
  <Slides>31</Slides>
  <Notes>1</Notes>
  <HiddenSlides>0</HiddenSlides>
  <MMClips>0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31</vt:i4>
      </vt:variant>
    </vt:vector>
  </HeadingPairs>
  <TitlesOfParts>
    <vt:vector size="33" baseType="lpstr">
      <vt:lpstr>Office Theme</vt:lpstr>
      <vt:lpstr>Εικόνα bitmap</vt:lpstr>
      <vt:lpstr>Καρκίνος Προστάτη</vt:lpstr>
      <vt:lpstr>Ανατομικές Σχέσεις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Υψηλόβαθμο ΡΙΝ + καρκίνος</vt:lpstr>
      <vt:lpstr>Διαφάνεια 30</vt:lpstr>
      <vt:lpstr>Διαφάνεια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Καρκίνος Προστάτη</dc:title>
  <dc:creator>Κίττυ Παυλάκη</dc:creator>
  <cp:lastModifiedBy>LAZARIS</cp:lastModifiedBy>
  <cp:revision>5</cp:revision>
  <dcterms:created xsi:type="dcterms:W3CDTF">2012-05-14T16:08:23Z</dcterms:created>
  <dcterms:modified xsi:type="dcterms:W3CDTF">2012-05-15T14:29:59Z</dcterms:modified>
</cp:coreProperties>
</file>