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3"/>
  </p:notesMasterIdLst>
  <p:sldIdLst>
    <p:sldId id="256" r:id="rId2"/>
    <p:sldId id="258" r:id="rId3"/>
    <p:sldId id="259" r:id="rId4"/>
    <p:sldId id="263" r:id="rId5"/>
    <p:sldId id="293" r:id="rId6"/>
    <p:sldId id="260" r:id="rId7"/>
    <p:sldId id="271" r:id="rId8"/>
    <p:sldId id="272" r:id="rId9"/>
    <p:sldId id="261" r:id="rId10"/>
    <p:sldId id="262" r:id="rId11"/>
    <p:sldId id="2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53" autoAdjust="0"/>
  </p:normalViewPr>
  <p:slideViewPr>
    <p:cSldViewPr snapToGrid="0">
      <p:cViewPr varScale="1">
        <p:scale>
          <a:sx n="76" d="100"/>
          <a:sy n="76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1461F-59A8-4E8A-AD41-8178FEE63D9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51BC-BC74-4199-95F0-DC39E1CA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9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C51BC-BC74-4199-95F0-DC39E1CAF5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1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 εγκέφαλος είναι μια τρισδιάστατη</a:t>
            </a:r>
            <a:r>
              <a:rPr lang="el-GR" baseline="0" dirty="0" smtClean="0"/>
              <a:t> δομή και απαιτεί ποικιλία στο τρόπο με τον οποίο περιγράφονται οι δομές του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C51BC-BC74-4199-95F0-DC39E1CAF5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7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C51BC-BC74-4199-95F0-DC39E1CAF5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5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C51BC-BC74-4199-95F0-DC39E1CAF5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Gyrus = </a:t>
            </a:r>
            <a:r>
              <a:rPr lang="el-GR" dirty="0" smtClean="0"/>
              <a:t>ΈΛΙΚΑ</a:t>
            </a:r>
          </a:p>
          <a:p>
            <a:r>
              <a:rPr lang="en-US" dirty="0" smtClean="0"/>
              <a:t>SULCUS=</a:t>
            </a:r>
            <a:r>
              <a:rPr lang="el-GR" dirty="0" smtClean="0"/>
              <a:t>ΑΥΛΑΚΑ </a:t>
            </a:r>
            <a:endParaRPr lang="en-US" dirty="0" smtClean="0"/>
          </a:p>
          <a:p>
            <a:r>
              <a:rPr lang="el-GR" dirty="0" smtClean="0"/>
              <a:t>Σύνδεση</a:t>
            </a:r>
            <a:r>
              <a:rPr lang="el-GR" baseline="0" dirty="0" smtClean="0"/>
              <a:t> ανατομίας και φυσιολογίας! Θυμηθείτε τον </a:t>
            </a:r>
            <a:r>
              <a:rPr lang="en-US" baseline="0" dirty="0" err="1" smtClean="0"/>
              <a:t>Brodmann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C51BC-BC74-4199-95F0-DC39E1CAF5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2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77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14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77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817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6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5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0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0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9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FB2B85C-1E5E-4ECC-8142-745A6C82847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0EAD562-1904-44F4-8915-0F189CAF2A5D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0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6000" dirty="0" smtClean="0"/>
              <a:t>Εισαγωγή στις Νευροεπιστήμες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ΑΝΑΤΟΜΙΑ ΤΟΥ ΝΕΥΡΙΚΟΥ ΣΥΣΤΗΜΑΤΟΣ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8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Φαιά και Λευκή Ουσία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2608" y="1846263"/>
            <a:ext cx="5627109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97" y="381764"/>
            <a:ext cx="6911439" cy="570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22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Το ανθρώπινο νευρικό σύστημα (ΝΣ)</a:t>
            </a:r>
            <a:endParaRPr lang="en-US" sz="4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19" y="1952625"/>
            <a:ext cx="3429000" cy="38100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l-GR" dirty="0" smtClean="0"/>
              <a:t> Η συνολική συμπεριφορά μας είναι μια συντονισμένη αλληλεπίδραση μεταξύ διαφόρων περιοχών του νευρικού συστήματος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 smtClean="0"/>
              <a:t>Απο τις πιο ζωτικές λειτουργίες </a:t>
            </a:r>
            <a:r>
              <a:rPr lang="el-GR" dirty="0"/>
              <a:t>έ</a:t>
            </a:r>
            <a:r>
              <a:rPr lang="el-GR" dirty="0" smtClean="0"/>
              <a:t>ως τις πιο περίπλοκες, το ΝΣ είναι υπεύθυνο για την αποτελεσματική μας αλληλεπίδραση με το περιβάλλον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 smtClean="0"/>
              <a:t> Δέχεται – επεξεργάζεται</a:t>
            </a:r>
            <a:r>
              <a:rPr lang="en-US" dirty="0" smtClean="0"/>
              <a:t>/</a:t>
            </a:r>
            <a:r>
              <a:rPr lang="el-GR" dirty="0" smtClean="0"/>
              <a:t>απαρτιώνει – αντιδρά σε πληροφορίες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Υποδιαιρέσεις του ΝΣ</a:t>
            </a:r>
            <a:endParaRPr lang="en-US" sz="4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138821"/>
            <a:ext cx="4938712" cy="3437608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</a:rPr>
              <a:t>Κεντρικό ΝΣ: 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</a:rPr>
              <a:t>εγκέφαλος &amp; νωτιαίος μυελός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2. </a:t>
            </a:r>
            <a:r>
              <a:rPr lang="el-GR" b="1" dirty="0" smtClean="0">
                <a:solidFill>
                  <a:schemeClr val="accent2">
                    <a:lumMod val="50000"/>
                  </a:schemeClr>
                </a:solidFill>
              </a:rPr>
              <a:t>Περιφερικό ΝΣ</a:t>
            </a:r>
            <a:r>
              <a:rPr lang="el-GR" dirty="0" smtClean="0">
                <a:solidFill>
                  <a:schemeClr val="accent2">
                    <a:lumMod val="50000"/>
                  </a:schemeClr>
                </a:solidFill>
              </a:rPr>
              <a:t>: μεταφέρει μηνύματα από και προς το ΚΝΣ:</a:t>
            </a:r>
          </a:p>
          <a:p>
            <a:pPr marL="357188" indent="-357188"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2a.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Σωματικό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: αποτελείται από νεύρα που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μεταφέρουν μηνύματα από τα αισθητικά όργανα → ΚΝΣ → μύες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+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 αδένες (εκούσιες κινήσεις )</a:t>
            </a:r>
          </a:p>
          <a:p>
            <a:pPr marL="357188" indent="-357188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2b.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Αυτόνομο ΝΣ: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σύνολο νευρώνων που ελέγχουν καρδιά, σπλάχνα κτλ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ακούσιο)</a:t>
            </a:r>
          </a:p>
          <a:p>
            <a:pPr marL="357188" indent="-357188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    2b1.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Συμπαθητικό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flight or fight</a:t>
            </a:r>
          </a:p>
          <a:p>
            <a:pPr marL="357188" indent="-357188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      2b2. </a:t>
            </a:r>
            <a:r>
              <a:rPr lang="el-GR" b="1" dirty="0" smtClean="0">
                <a:solidFill>
                  <a:schemeClr val="accent2">
                    <a:lumMod val="75000"/>
                  </a:schemeClr>
                </a:solidFill>
              </a:rPr>
              <a:t>Παρασυμπαθητικό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rest or digest</a:t>
            </a:r>
            <a:r>
              <a:rPr lang="en-US" dirty="0" smtClean="0"/>
              <a:t> </a:t>
            </a:r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8238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Ορολογία </a:t>
            </a:r>
            <a:r>
              <a:rPr lang="el-GR" sz="2800" dirty="0" smtClean="0"/>
              <a:t>(κατευθύνσεις)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97280" y="2005607"/>
            <a:ext cx="4938712" cy="370403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208" t="2021" r="1569" b="11122"/>
          <a:stretch/>
        </p:blipFill>
        <p:spPr>
          <a:xfrm>
            <a:off x="6232635" y="2249541"/>
            <a:ext cx="4750675" cy="32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Ορολογία </a:t>
            </a:r>
            <a:r>
              <a:rPr lang="el-GR" sz="2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(κατευθύνσεις)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4786"/>
            <a:ext cx="4938712" cy="370567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001266"/>
            <a:ext cx="4937125" cy="3712718"/>
          </a:xfrm>
        </p:spPr>
      </p:pic>
    </p:spTree>
    <p:extLst>
      <p:ext uri="{BB962C8B-B14F-4D97-AF65-F5344CB8AC3E}">
        <p14:creationId xmlns:p14="http://schemas.microsoft.com/office/powerpoint/2010/main" val="233631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Ορολογία (δομικές διαιρέσεις)</a:t>
            </a:r>
            <a:endParaRPr lang="en-US" sz="4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110590"/>
              </p:ext>
            </p:extLst>
          </p:nvPr>
        </p:nvGraphicFramePr>
        <p:xfrm>
          <a:off x="1096963" y="1846263"/>
          <a:ext cx="10058400" cy="367284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3606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977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ΌΡΟΣ</a:t>
                      </a:r>
                      <a:r>
                        <a:rPr lang="el-GR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ΠΕΡΙΓΡΑΦΗ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Στιβάδα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Στρώμα κυτταρικών σωμάτων που διαχωρίζεται από τα άλλα με ένα στρώμα νευραξόνων</a:t>
                      </a:r>
                      <a:r>
                        <a:rPr lang="el-GR" baseline="0" dirty="0" smtClean="0"/>
                        <a:t> και δενδριτών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Στήλη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Ομάδα</a:t>
                      </a:r>
                      <a:r>
                        <a:rPr lang="el-GR" baseline="0" dirty="0" smtClean="0"/>
                        <a:t> κυττάρων με παρόμοιες ιδιότητες με κάθετη στον φλοιό διάταξη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Οδός</a:t>
                      </a:r>
                      <a:r>
                        <a:rPr lang="el-GR" baseline="0" dirty="0" smtClean="0"/>
                        <a:t> ή δεμάτιο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Ομάδα νευραξόνων</a:t>
                      </a:r>
                      <a:r>
                        <a:rPr lang="el-GR" baseline="0" dirty="0" smtClean="0"/>
                        <a:t> εντός του ΚΝΣ (=προβολή). Όταν εκτείνονται νευράξονες από τα κυτταρικά σώματα μιας δομής Α σε μια σύναψη  Β– «προβάλλουν»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Νεύρο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Ομάδα νευραξόνων</a:t>
                      </a:r>
                      <a:r>
                        <a:rPr lang="el-GR" baseline="0" dirty="0" smtClean="0"/>
                        <a:t> </a:t>
                      </a:r>
                      <a:r>
                        <a:rPr lang="el-GR" dirty="0" smtClean="0"/>
                        <a:t> στην περιφέρεια,</a:t>
                      </a:r>
                      <a:r>
                        <a:rPr lang="el-GR" baseline="0" dirty="0" smtClean="0"/>
                        <a:t> είτε από ΚΝΣ→μυ/αδένα, ή από αισθητήριο όργανο → ΚΝΣ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Πυρήνας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Συνάθροιση</a:t>
                      </a:r>
                      <a:r>
                        <a:rPr lang="el-GR" baseline="0" dirty="0" smtClean="0"/>
                        <a:t> κυτταρικών σωμάτων νευρώνων στο ΚΝΣ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/>
                        <a:t>Γάγγλιο</a:t>
                      </a:r>
                      <a:r>
                        <a:rPr lang="el-GR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 smtClean="0"/>
                        <a:t>Συνάθροιση</a:t>
                      </a:r>
                      <a:r>
                        <a:rPr lang="el-GR" baseline="0" dirty="0" smtClean="0"/>
                        <a:t> κυτταρικών σωμάτων νευρώνων εκτός ΚΝΣ (π.χ. συμπαθητικό)</a:t>
                      </a:r>
                      <a:endParaRPr lang="en-US" dirty="0" smtClean="0"/>
                    </a:p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7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Παραδείγματα: στιβάδες – δεμάτιο (οδός)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69414" y="1846263"/>
            <a:ext cx="2834772" cy="40227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0" y="1846263"/>
            <a:ext cx="2855537" cy="40227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48" y="1846263"/>
            <a:ext cx="2461928" cy="37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Παραδείγματα: </a:t>
            </a:r>
            <a:r>
              <a:rPr lang="el-GR" sz="4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στήλες - έλικες - αύλακες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98" y="2305848"/>
            <a:ext cx="3530001" cy="29851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55367" y="1918892"/>
            <a:ext cx="3365514" cy="2471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753" y="4572353"/>
            <a:ext cx="3962743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Φαιά και Λευκή Ουσία 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2005609"/>
            <a:ext cx="4938712" cy="370403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l-GR" dirty="0" smtClean="0"/>
              <a:t>Φαιά ουσία (</a:t>
            </a:r>
            <a:r>
              <a:rPr lang="en-US" dirty="0" smtClean="0"/>
              <a:t>grey matter): </a:t>
            </a:r>
            <a:r>
              <a:rPr lang="el-GR" dirty="0" smtClean="0"/>
              <a:t>περιοχή του ΝΣ με μεγάλη συγκέντρωση κυτταρικών σωμάτων (και δενδριτών) – (οργανώνονται σε </a:t>
            </a:r>
            <a:r>
              <a:rPr lang="el-GR" b="1" dirty="0" smtClean="0"/>
              <a:t>πυρήνες</a:t>
            </a:r>
            <a:r>
              <a:rPr lang="el-GR" dirty="0" smtClean="0"/>
              <a:t>)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 smtClean="0"/>
              <a:t>Λευκή Ουσία (</a:t>
            </a:r>
            <a:r>
              <a:rPr lang="en-US" dirty="0" smtClean="0"/>
              <a:t>white matter): </a:t>
            </a:r>
            <a:r>
              <a:rPr lang="el-GR" dirty="0" smtClean="0"/>
              <a:t>περιοχή του ΝΣ με μεγάλη συγκέντρωση εμμύελων νευραξόνων -  (οργανώνονται σε </a:t>
            </a:r>
            <a:r>
              <a:rPr lang="el-GR" b="1" dirty="0" smtClean="0"/>
              <a:t>δεμάτια</a:t>
            </a:r>
            <a:r>
              <a:rPr lang="el-GR" dirty="0" smtClean="0"/>
              <a:t>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dirty="0" smtClean="0"/>
              <a:t>Βρίσκονται στο ΚΝΣ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2857</TotalTime>
  <Words>354</Words>
  <Application>Microsoft Office PowerPoint</Application>
  <PresentationFormat>Custom</PresentationFormat>
  <Paragraphs>46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Retrospect</vt:lpstr>
      <vt:lpstr>Εισαγωγή στις Νευροεπιστήμες</vt:lpstr>
      <vt:lpstr>Το ανθρώπινο νευρικό σύστημα (ΝΣ)</vt:lpstr>
      <vt:lpstr>Υποδιαιρέσεις του ΝΣ</vt:lpstr>
      <vt:lpstr>Ορολογία (κατευθύνσεις)</vt:lpstr>
      <vt:lpstr>Ορολογία (κατευθύνσεις)</vt:lpstr>
      <vt:lpstr>Ορολογία (δομικές διαιρέσεις)</vt:lpstr>
      <vt:lpstr>Παραδείγματα: στιβάδες – δεμάτιο (οδός)</vt:lpstr>
      <vt:lpstr>Παραδείγματα: στήλες - έλικες - αύλακες </vt:lpstr>
      <vt:lpstr>Φαιά και Λευκή Ουσία </vt:lpstr>
      <vt:lpstr>Φαιά και Λευκή Ουσία </vt:lpstr>
      <vt:lpstr>PowerPoint Presentation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Εισαγωγή στις Νευροεπιστήμες</dc:title>
  <dc:creator>daphne</dc:creator>
  <cp:lastModifiedBy>Konstantinos</cp:lastModifiedBy>
  <cp:revision>136</cp:revision>
  <dcterms:created xsi:type="dcterms:W3CDTF">2015-10-19T06:23:05Z</dcterms:created>
  <dcterms:modified xsi:type="dcterms:W3CDTF">2024-04-19T15:49:29Z</dcterms:modified>
</cp:coreProperties>
</file>