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.xml" ContentType="application/inkml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256" r:id="rId4"/>
    <p:sldId id="257" r:id="rId5"/>
    <p:sldId id="258" r:id="rId6"/>
    <p:sldId id="261" r:id="rId7"/>
    <p:sldId id="262" r:id="rId8"/>
    <p:sldId id="263" r:id="rId9"/>
    <p:sldId id="264" r:id="rId10"/>
    <p:sldId id="306" r:id="rId11"/>
    <p:sldId id="266" r:id="rId12"/>
    <p:sldId id="267" r:id="rId13"/>
    <p:sldId id="326" r:id="rId14"/>
    <p:sldId id="324" r:id="rId15"/>
    <p:sldId id="328" r:id="rId16"/>
    <p:sldId id="270" r:id="rId17"/>
    <p:sldId id="271" r:id="rId18"/>
    <p:sldId id="272" r:id="rId19"/>
    <p:sldId id="299" r:id="rId20"/>
    <p:sldId id="274" r:id="rId21"/>
    <p:sldId id="275" r:id="rId22"/>
    <p:sldId id="317" r:id="rId23"/>
    <p:sldId id="278" r:id="rId24"/>
    <p:sldId id="287" r:id="rId25"/>
    <p:sldId id="288" r:id="rId26"/>
    <p:sldId id="327" r:id="rId27"/>
    <p:sldId id="300" r:id="rId28"/>
    <p:sldId id="290" r:id="rId29"/>
    <p:sldId id="291" r:id="rId30"/>
    <p:sldId id="316" r:id="rId31"/>
    <p:sldId id="325" r:id="rId32"/>
    <p:sldId id="286" r:id="rId33"/>
    <p:sldId id="309" r:id="rId34"/>
    <p:sldId id="322" r:id="rId35"/>
    <p:sldId id="303" r:id="rId36"/>
    <p:sldId id="310" r:id="rId37"/>
    <p:sldId id="311" r:id="rId38"/>
    <p:sldId id="312" r:id="rId39"/>
    <p:sldId id="313" r:id="rId4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jDo2bMlZJxU1JJHW+Wh9W8Plyz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6591A"/>
    <a:srgbClr val="DDA823"/>
    <a:srgbClr val="ADAFC5"/>
    <a:srgbClr val="006600"/>
    <a:srgbClr val="6699FF"/>
    <a:srgbClr val="FF6600"/>
    <a:srgbClr val="FF99FF"/>
    <a:srgbClr val="FFCC00"/>
    <a:srgbClr val="FF9900"/>
    <a:srgbClr val="CC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89710" autoAdjust="0"/>
  </p:normalViewPr>
  <p:slideViewPr>
    <p:cSldViewPr snapToGrid="0">
      <p:cViewPr>
        <p:scale>
          <a:sx n="80" d="100"/>
          <a:sy n="80" d="100"/>
        </p:scale>
        <p:origin x="-155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10-15T04:17:16.0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487 113,'0'-21,"64"21,-43 0,42 0,-20 0,-1 0,0 0,-20 0,-1 0,21 0,22 0,-1 0,-42 0,22 0,62 0,22 0,-105 0,20 0,0 0,1 0,-1 0,-21 0,0 0,0 0,1 0,41 0,22 0,-43 0,0 0,43 0,0 0,-1 0,1 0,-43 0,1 0,-22 0,0 0,0 0,0 0,43 0,-43 0,21 0,43 21,0 0,105 1,-84-22,-64 0,43 0,21 21,-21-21,-1 0,-20 21,-43-21,21 0,-21 0,22 0,-22 0,0 0,0 0,0 0,1 0,-1 0,21 0,0 0,1 0,-22 0,21 0,1 0,-1 0,-21 21,0-21,43 0,20 21,-20-21,21 42,-43-42,43 0,-1 22,22-22,21 21,-106-21,43 0,-22 0,43 21,-64-21,0 0,21 0,1 21,-22-21,0 0,43 0,-43 0,21 0,-21 0,43 0,-43 0,21 0,-21 0,22 0,-22 0,0 0,43 0,-43 0,0 0,0 0,21 0,-20-21,20 21,-21-21,0 21,0 0,22 0,-22-43,42 43,-41 0,20-21,21 0,-41 21,-1 0,63 0,-20-42,-1 21,-20 21,20-21,22-1,42 1,-85 21,22 0,42 0,21 0,0 0,21 0,0 0,-233 0,22 0,-1 0,1 21,42-21,-1 0,1 0,-21 0,0 0,-22 0,-21 0,43 0,-43 0,1 0,-43 0,84 0,-62 0,-44 0,-20 0,0 0,148 0,-22 0,22 0,0 22,0-22,0 21,-22-21,22 21,0-21,-21 0,20 0,-83 42,41-42,-42 42,64-42,-64 0,43 0,-22 0,-21 0,43 0,-43 0,63 0,-41 0,20 0,22 0,0 0,20 0,-20 0,21 0,-21 0,-1 0,-20 0,42 0,-22 0,22 0,-64 0,22 0,-1 0,-20 0,-1 0,-42 0,21 0,43 0,-1 0,43 0,0 0,-21 0,-1 0,1 0,-64 0,43 0,-1 0,1 0,-1 0,1 0,-22 0,21 0,-41 0,83 0,-41 0,21 0,20 0,-20-21,21 21,0 0,0 0,-1 0,-41 0,21 0,-1 0,-20 0,-22-21,-42 21,85 0,-43 0,0 0,1 0,-1 0,43 0,21 0,-1 0,1 0,-21 0,21 0,0 0,-43 0,43 0,0 0,0 0,-1 0,-20 0,21 0,0 0,-22 0,1 0,21 0,0 0,-22 0,1 0,0 0,-43 0,0 0,43 0,-43 0,-42 0,22 0,20 0,64 0,0 0,-1 0,22-21,85 21,-43 0,1 0,20 0,22 0,-22 0,1 0,-22 0,1 0,-22 0,0 0,21 0,-21-21,22 21,-22 0,-21-21,21 21,-42 0,-21-43,-22 22,22 21,42-21,-21 21,-22 0,43-21,-21 21,-21-21,21 21,-22 0,-20 0,84 0,42 0,43 0,-63 0,62 0,1 0,0 63,-42-63,-22 21,-21 1,0-22,22 0,-22 0,21 0,0 0,1 0,-22 0,0 0,21-43,-20 43,20 0,-21 0,43 0,-22 0,0 0,1 0,20 0,22 0,-22 0,-42 0,43 0,-43 0,43 0,-1 0,-21 0,-20 0,41 0,-42 0,22 0,20 0,-42 0,22 0,-22 0,0 0,0 0,21 0,-20 0,41 0,43 0,-21 0,20 0,22 0,-21 0,21 0,-84 0,41 0,1 0,-22 0,-41 0,-1 0,21 0,-21 0,22 0,-22 0,0 0,0 0,43 0,-43 0,21 0,0 0,-20 0,41 0,1 0,-22 0,-21 0,21 0,-20 0,-1 0,42 0,-42 0,1 0,-1 0,21 0,-21 0,0 0,1 0,41 0,-42 0,0 0,1 0,-1 0,21 0,0 0,43 0,-21 0,20 0,1 0,-22 0,22 0,-43 0,43 0,21 0,21 0,-21 0,0 0,-85 0,0 0,0 0,0 0,0 0,22 0,-22 0,42 0,-41 0,83 0,-41 21,42-21,-64 0,64 0,-43 0,43 0,-63 0,-1 0,-21 0,0 0,-21 22,-21-22,-21 21,21 0,-22-21,-41 0,41 21,1-21,-64 42,43-42,20 21,-20-21,-1 0,-20 0,20 0,-21 22,64-22,-21 0,21 0,-43 42,1-21,42-21,-43 0,1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7398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077343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0" name="Google Shape;4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916596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931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2572583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758160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1" name="Google Shape;2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4998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6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5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4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6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5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6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3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7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7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7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7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7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7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7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9" name="Google Shape;69;p8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E6591A">
                <a:alpha val="73000"/>
              </a:srgbClr>
            </a:gs>
            <a:gs pos="100000">
              <a:srgbClr val="92D050"/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7" r:id="rId5"/>
    <p:sldLayoutId id="2147483658" r:id="rId6"/>
    <p:sldLayoutId id="21474836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E6591A">
                <a:alpha val="73000"/>
              </a:srgbClr>
            </a:gs>
            <a:gs pos="100000">
              <a:srgbClr val="92D050"/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9" r:id="rId6"/>
    <p:sldLayoutId id="2147483670" r:id="rId7"/>
    <p:sldLayoutId id="214748367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E6591A">
                <a:alpha val="73000"/>
              </a:srgbClr>
            </a:gs>
            <a:gs pos="100000">
              <a:srgbClr val="92D050"/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52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5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5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5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9" r:id="rId5"/>
    <p:sldLayoutId id="2147483682" r:id="rId6"/>
    <p:sldLayoutId id="214748368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 b="1" dirty="0"/>
              <a:t>Γεννητικό σύστημα άρρενος</a:t>
            </a:r>
            <a:br>
              <a:rPr lang="el-GR" sz="3600" b="1" dirty="0"/>
            </a:br>
            <a:r>
              <a:rPr lang="el-GR" sz="3200" dirty="0"/>
              <a:t>Μια σύντομη εισαγωγή</a:t>
            </a:r>
            <a:r>
              <a:rPr lang="el-GR" sz="2625" dirty="0"/>
              <a:t/>
            </a:r>
            <a:br>
              <a:rPr lang="el-GR" sz="2625" dirty="0"/>
            </a:br>
            <a:endParaRPr sz="2625" dirty="0"/>
          </a:p>
        </p:txBody>
      </p:sp>
      <p:pic>
        <p:nvPicPr>
          <p:cNvPr id="239" name="Google Shape;23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763" y="1376772"/>
            <a:ext cx="7182796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 Χ. 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 Χ.  Μυλωνάς, Ιατρός – Ειδικός Παθολόγος</a:t>
            </a:r>
            <a:endParaRPr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"/>
          <p:cNvSpPr txBox="1">
            <a:spLocks noGrp="1"/>
          </p:cNvSpPr>
          <p:nvPr>
            <p:ph type="title"/>
          </p:nvPr>
        </p:nvSpPr>
        <p:spPr>
          <a:xfrm>
            <a:off x="457200" y="-322108"/>
            <a:ext cx="8229600" cy="10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2800" dirty="0"/>
              <a:t>Απάντηση</a:t>
            </a:r>
            <a:endParaRPr sz="2800" dirty="0"/>
          </a:p>
        </p:txBody>
      </p:sp>
      <p:sp>
        <p:nvSpPr>
          <p:cNvPr id="330" name="Google Shape;330;p12"/>
          <p:cNvSpPr txBox="1"/>
          <p:nvPr/>
        </p:nvSpPr>
        <p:spPr>
          <a:xfrm>
            <a:off x="379140" y="277793"/>
            <a:ext cx="8497231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Ο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ασθενής εμφάνισε </a:t>
            </a:r>
            <a:r>
              <a:rPr lang="el-GR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b="0" i="0" u="none" strike="noStrike" cap="none" spc="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υψηλόβαθμης</a:t>
            </a:r>
            <a:r>
              <a:rPr lang="el-GR" sz="2000" b="0" i="0" u="none" strike="noStrike" cap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κακοήθειας </a:t>
            </a:r>
          </a:p>
          <a:p>
            <a:pPr algn="ctr">
              <a:buSzPts val="2400"/>
            </a:pPr>
            <a:r>
              <a:rPr lang="el-GR" sz="2000" b="1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αδενοκαρκίνωμα</a:t>
            </a:r>
            <a:r>
              <a:rPr lang="el-GR" sz="20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του προστάτη 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με </a:t>
            </a:r>
            <a:r>
              <a:rPr lang="el-GR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οστεοβλαστικές</a:t>
            </a:r>
            <a:r>
              <a:rPr lang="el-GR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οστικές μεταστάσεις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lang="el-GR" sz="2000" b="0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SzPts val="2400"/>
            </a:pPr>
            <a:r>
              <a:rPr lang="el-GR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l-GR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πρωτοπαθής οστική νόσος 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που πρέπει να </a:t>
            </a:r>
            <a:r>
              <a:rPr lang="el-GR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διαφοροδιαγνωσθεί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l-GR" sz="2000" b="0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SzPts val="2400"/>
            </a:pPr>
            <a:r>
              <a:rPr lang="el-GR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είναι 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 νόσος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Paget 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των οστών </a:t>
            </a:r>
            <a:endParaRPr lang="el-GR" sz="2000" b="0" i="0" u="none" strike="noStrike" cap="none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SzPts val="2400"/>
            </a:pPr>
            <a:r>
              <a:rPr lang="el-GR" sz="20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σελίδα 755 στο σύγγραμμα του 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lang="el-GR" sz="2000" b="0" i="0" u="none" strike="noStrike" cap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E9D910-25B3-1EED-7CF3-EA1B5734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952" y="1890292"/>
            <a:ext cx="5384020" cy="4805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8B21D8-452B-0EFF-6C98-E04EE6B92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4952"/>
          </a:xfrm>
        </p:spPr>
        <p:txBody>
          <a:bodyPr/>
          <a:lstStyle/>
          <a:p>
            <a:r>
              <a:rPr lang="el-GR" dirty="0" smtClean="0"/>
              <a:t>Κλινική αξιολόγηση τιμών </a:t>
            </a:r>
            <a:r>
              <a:rPr lang="en-US" dirty="0" smtClean="0"/>
              <a:t>PSA</a:t>
            </a:r>
            <a:endParaRPr lang="el-GR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376762-3AB1-1CE2-B985-D498A95C7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66" y="899930"/>
            <a:ext cx="8508758" cy="56976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177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9F47F2-5D5C-9EB0-E5DC-98E7237E9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1413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Ιστολογία </a:t>
            </a:r>
            <a:r>
              <a:rPr lang="el-GR" sz="2000" b="1" dirty="0" err="1" smtClean="0"/>
              <a:t>αδενοκαρκινώματος</a:t>
            </a:r>
            <a:r>
              <a:rPr lang="el-GR" sz="2000" b="1" dirty="0" smtClean="0"/>
              <a:t> προστάτη αδένα προτύπου </a:t>
            </a:r>
            <a:r>
              <a:rPr lang="el-GR" sz="2000" b="1" dirty="0" smtClean="0">
                <a:solidFill>
                  <a:srgbClr val="FF0000"/>
                </a:solidFill>
              </a:rPr>
              <a:t>4</a:t>
            </a:r>
            <a:r>
              <a:rPr lang="el-GR" sz="2000" b="1" dirty="0" smtClean="0"/>
              <a:t>  κατά </a:t>
            </a:r>
            <a:r>
              <a:rPr lang="en-US" sz="2000" b="1" dirty="0" smtClean="0"/>
              <a:t>Gleason</a:t>
            </a:r>
            <a:r>
              <a:rPr lang="el-GR" sz="2000" b="1" dirty="0" smtClean="0"/>
              <a:t> </a:t>
            </a:r>
            <a:endParaRPr lang="el-GR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404" y="462767"/>
            <a:ext cx="8306806" cy="62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4267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9F47F2-5D5C-9EB0-E5DC-98E7237E917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3999" cy="53243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Ιστολογία </a:t>
            </a:r>
            <a:r>
              <a:rPr kumimoji="0" lang="el-GR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αδενοκαρκινώματος</a:t>
            </a:r>
            <a:r>
              <a:rPr kumimoji="0" lang="el-G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προστάτη αδένα </a:t>
            </a:r>
            <a:r>
              <a:rPr lang="el-GR" sz="2000" b="1" dirty="0" smtClean="0">
                <a:latin typeface="Calibri" pitchFamily="34" charset="0"/>
                <a:cs typeface="Calibri" pitchFamily="34" charset="0"/>
              </a:rPr>
              <a:t>υψηλότατης κακοήθειας (πρότυπο </a:t>
            </a:r>
            <a:r>
              <a:rPr lang="el-GR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el-GR" sz="2000" b="1" dirty="0" smtClean="0">
                <a:latin typeface="Calibri" pitchFamily="34" charset="0"/>
                <a:cs typeface="Calibri" pitchFamily="34" charset="0"/>
              </a:rPr>
              <a:t> κατά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Gleason, </a:t>
            </a:r>
            <a:r>
              <a:rPr lang="el-GR" sz="2000" b="1" dirty="0" err="1" smtClean="0">
                <a:latin typeface="Calibri" pitchFamily="34" charset="0"/>
                <a:cs typeface="Calibri" pitchFamily="34" charset="0"/>
              </a:rPr>
              <a:t>μικροκυτταρική</a:t>
            </a:r>
            <a:r>
              <a:rPr lang="el-GR" sz="2000" b="1" dirty="0" smtClean="0">
                <a:latin typeface="Calibri" pitchFamily="34" charset="0"/>
                <a:cs typeface="Calibri" pitchFamily="34" charset="0"/>
              </a:rPr>
              <a:t> συνιστώσα)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</a:t>
            </a: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302980" y="723791"/>
            <a:ext cx="6423950" cy="553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User\Desktop\prostateneuroendozynger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237987" y="858176"/>
            <a:ext cx="4262963" cy="3196223"/>
          </a:xfrm>
          <a:prstGeom prst="rect">
            <a:avLst/>
          </a:prstGeom>
          <a:noFill/>
        </p:spPr>
      </p:pic>
      <p:pic>
        <p:nvPicPr>
          <p:cNvPr id="2052" name="Picture 4" descr="C:\Users\User\Desktop\cro0004-0088-f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3507" y="4665554"/>
            <a:ext cx="2667527" cy="2003260"/>
          </a:xfrm>
          <a:prstGeom prst="rect">
            <a:avLst/>
          </a:prstGeom>
          <a:noFill/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7677808" y="5297214"/>
            <a:ext cx="1466192" cy="4414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CD56</a:t>
            </a:r>
            <a:endParaRPr kumimoji="0" lang="el-GR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4400" b="1" dirty="0"/>
              <a:t>Γεννητικό σύστημα άρρενος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2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354" name="Google Shape;354;p15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</a:t>
            </a:r>
            <a:r>
              <a:rPr lang="en-US" sz="2800" dirty="0"/>
              <a:t> </a:t>
            </a:r>
            <a:r>
              <a:rPr lang="el-GR" sz="2800" dirty="0"/>
              <a:t>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</a:t>
            </a:r>
            <a:r>
              <a:rPr lang="en-US" sz="2800" dirty="0"/>
              <a:t> </a:t>
            </a:r>
            <a:r>
              <a:rPr lang="el-GR" sz="2800" dirty="0"/>
              <a:t>Χ. Μυλωνάς, Ιατρός - Ειδικός Παθολόγος</a:t>
            </a:r>
            <a:endParaRPr sz="28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F143CA8-EB59-9DAD-26EE-601BB1049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827" y="1754048"/>
            <a:ext cx="3892346" cy="3910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 txBox="1">
            <a:spLocks noGrp="1"/>
          </p:cNvSpPr>
          <p:nvPr>
            <p:ph type="title"/>
          </p:nvPr>
        </p:nvSpPr>
        <p:spPr>
          <a:xfrm>
            <a:off x="323528" y="-171400"/>
            <a:ext cx="8229600" cy="788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l-GR" sz="4000" dirty="0"/>
              <a:t>2</a:t>
            </a:r>
            <a:r>
              <a:rPr lang="el-GR" sz="4000" baseline="30000" dirty="0"/>
              <a:t>ο</a:t>
            </a:r>
            <a:r>
              <a:rPr lang="el-GR" sz="4000" dirty="0"/>
              <a:t> Περιστατικό</a:t>
            </a:r>
            <a:endParaRPr sz="4000" dirty="0"/>
          </a:p>
        </p:txBody>
      </p:sp>
      <p:sp>
        <p:nvSpPr>
          <p:cNvPr id="361" name="Google Shape;361;p16"/>
          <p:cNvSpPr txBox="1"/>
          <p:nvPr/>
        </p:nvSpPr>
        <p:spPr>
          <a:xfrm>
            <a:off x="154138" y="522515"/>
            <a:ext cx="9056912" cy="627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Ιστορικό: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lvl="0">
              <a:buSzPts val="2200"/>
            </a:pP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Άνδρας 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70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ετών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προσέρχεται αιτιώμενος </a:t>
            </a:r>
            <a:r>
              <a:rPr lang="el-GR" sz="1800" b="1" dirty="0" err="1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στραγγουρία</a:t>
            </a:r>
            <a:r>
              <a:rPr lang="el-GR" sz="18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[</a:t>
            </a:r>
            <a:r>
              <a:rPr lang="el-GR" sz="1800" dirty="0" smtClean="0">
                <a:latin typeface="Calibri" pitchFamily="34" charset="0"/>
                <a:cs typeface="Calibri" pitchFamily="34" charset="0"/>
              </a:rPr>
              <a:t>οδυνηρή και διαλείπουσα αποβολή των ούρων (σε </a:t>
            </a:r>
            <a:r>
              <a:rPr lang="el-GR" sz="1800" smtClean="0">
                <a:latin typeface="Calibri" pitchFamily="34" charset="0"/>
                <a:cs typeface="Calibri" pitchFamily="34" charset="0"/>
              </a:rPr>
              <a:t>σταγόνες)]</a:t>
            </a:r>
            <a:r>
              <a:rPr lang="el-GR" sz="180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</a:t>
            </a:r>
            <a:r>
              <a:rPr lang="el-GR" sz="18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μειωμένη ακτίνα ούρησης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</a:t>
            </a:r>
            <a:r>
              <a:rPr lang="el-GR" sz="18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συχνουρία και </a:t>
            </a:r>
            <a:r>
              <a:rPr lang="el-GR" sz="1800" b="1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νυχτουρία</a:t>
            </a:r>
            <a:r>
              <a:rPr lang="el-GR" sz="18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από μηνών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Αναφέρει επίσης </a:t>
            </a:r>
            <a:r>
              <a:rPr lang="el-GR" sz="1800" b="1" dirty="0" err="1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περινεϊκό</a:t>
            </a:r>
            <a:r>
              <a:rPr lang="el-GR" sz="1800" b="1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18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άλγος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</a:t>
            </a:r>
            <a:r>
              <a:rPr lang="el-GR" sz="1800" i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Δεν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αναφέρει πυρετό. </a:t>
            </a:r>
            <a:r>
              <a:rPr lang="el-GR" sz="1800" i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Δεν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αναφέρει ιστορικό ουρολοιμώξεων.</a:t>
            </a:r>
          </a:p>
          <a:p>
            <a:pPr lvl="0">
              <a:buSzPts val="2200"/>
            </a:pPr>
            <a:endParaRPr lang="el-GR" sz="1800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Κλινική εξέταση: </a:t>
            </a:r>
            <a:endParaRPr sz="1800" b="1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Απύρετος. </a:t>
            </a:r>
            <a:r>
              <a:rPr lang="el-G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Υπό</a:t>
            </a:r>
            <a:r>
              <a:rPr lang="el-GR" sz="1800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σκληρος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προστάτης αδένας στη δακτυλική εξέταση του ορθού.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lang="en-US" sz="1800" b="1" i="0" u="sng" strike="noStrike" cap="none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Εργαστηριακός έλεγχος</a:t>
            </a:r>
            <a:r>
              <a:rPr lang="en-US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1800" b="1" i="0" u="sng" strike="noStrike" cap="none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1800" b="1" i="0" u="sng" strike="noStrike" cap="none" spc="3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ορού</a:t>
            </a: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: </a:t>
            </a:r>
            <a:endParaRPr sz="1800" b="1" u="sng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PSA (prostate specific antigen)= 5ng/ml (</a:t>
            </a:r>
            <a:r>
              <a:rPr lang="el-GR" sz="1800" i="0" u="none" strike="noStrike" cap="none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φ.τ</a:t>
            </a:r>
            <a:r>
              <a:rPr lang="el-GR" sz="180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r>
              <a:rPr lang="el-GR" sz="180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l-GR" sz="18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&lt;4)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αυξημένα λευκά αιμοσφαίρια </a:t>
            </a:r>
            <a:r>
              <a:rPr lang="el-GR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δείκτες φλεγμονής</a:t>
            </a:r>
            <a:endParaRPr lang="el-GR" sz="18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l-GR" sz="18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800" u="sng" dirty="0">
              <a:solidFill>
                <a:srgbClr val="040C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 u="sng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Γενική εξέταση </a:t>
            </a:r>
            <a:r>
              <a:rPr lang="el-GR" sz="1800" b="1" u="sng" spc="3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ούρων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- </a:t>
            </a:r>
            <a:r>
              <a:rPr lang="en-US" sz="1800" dirty="0" smtClean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X</a:t>
            </a:r>
            <a:r>
              <a:rPr lang="el-GR" sz="1800" dirty="0" err="1" smtClean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ωρίς</a:t>
            </a:r>
            <a:r>
              <a:rPr lang="el-GR" sz="1800" dirty="0" smtClean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παθολογικά ευρήματα.</a:t>
            </a:r>
            <a:endParaRPr lang="el-GR" sz="1800" dirty="0">
              <a:solidFill>
                <a:srgbClr val="040C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- Έπειτα από μάλαξη του </a:t>
            </a:r>
          </a:p>
          <a:p>
            <a:pPr lvl="0">
              <a:defRPr/>
            </a:pPr>
            <a:r>
              <a:rPr lang="el-GR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προστάτη</a:t>
            </a: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(δεν υπήρξε προστατικό έκκριμα),</a:t>
            </a:r>
          </a:p>
          <a:p>
            <a:pPr lvl="0">
              <a:defRPr/>
            </a:pP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η </a:t>
            </a:r>
            <a:r>
              <a:rPr lang="el-GR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επόμενη εξέταση ούρων </a:t>
            </a:r>
            <a:r>
              <a:rPr lang="el-GR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έδειξε</a:t>
            </a:r>
          </a:p>
          <a:p>
            <a:pPr lvl="0">
              <a:defRPr/>
            </a:pPr>
            <a:r>
              <a:rPr lang="el-GR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20 πυοσφαίρια </a:t>
            </a:r>
            <a:r>
              <a:rPr lang="el-GR" sz="1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κ.ο.π</a:t>
            </a:r>
            <a:r>
              <a:rPr lang="el-GR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.,</a:t>
            </a:r>
          </a:p>
          <a:p>
            <a:pPr lvl="0">
              <a:defRPr/>
            </a:pPr>
            <a:r>
              <a:rPr lang="el-GR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l-GR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χωρίς </a:t>
            </a:r>
            <a:r>
              <a:rPr lang="el-GR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μικροοργανισμούς.</a:t>
            </a:r>
            <a:r>
              <a:rPr lang="en-US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040C28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7B29684-6598-25CE-E644-3E6E04CC0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167" y="4227615"/>
            <a:ext cx="4570562" cy="2481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8229600" cy="40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l-GR" sz="3000" dirty="0" smtClean="0"/>
              <a:t>Υπερηχογράφημα  πριν </a:t>
            </a:r>
            <a:r>
              <a:rPr lang="el-GR" sz="3000" dirty="0"/>
              <a:t>και μετά </a:t>
            </a:r>
            <a:r>
              <a:rPr lang="el-GR" sz="3000" dirty="0" smtClean="0"/>
              <a:t>την ούρηση</a:t>
            </a:r>
            <a:endParaRPr sz="3000" dirty="0"/>
          </a:p>
        </p:txBody>
      </p:sp>
      <p:sp>
        <p:nvSpPr>
          <p:cNvPr id="369" name="Google Shape;369;p17"/>
          <p:cNvSpPr txBox="1"/>
          <p:nvPr/>
        </p:nvSpPr>
        <p:spPr>
          <a:xfrm>
            <a:off x="392875" y="6507678"/>
            <a:ext cx="83582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Φυσιολογικό                                                                    Ασθενούς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7F96B94-141A-2BF4-1A58-BD224B2D5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99" y="4216821"/>
            <a:ext cx="3760561" cy="2350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EEEA5-439F-6CA5-5E6B-A258F9E21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03" y="427512"/>
            <a:ext cx="3186097" cy="3693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4C5F0E0-C62E-FE61-E968-EB57E199E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329" y="415636"/>
            <a:ext cx="2625569" cy="2977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2DA9751-4C22-543C-8CBA-0B350D894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008" y="3456526"/>
            <a:ext cx="4037610" cy="3107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372E7-72A4-DEAF-7B93-4B94752E1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255" y="-341193"/>
            <a:ext cx="2553195" cy="1908736"/>
          </a:xfrm>
        </p:spPr>
        <p:txBody>
          <a:bodyPr>
            <a:noAutofit/>
          </a:bodyPr>
          <a:lstStyle/>
          <a:p>
            <a:r>
              <a:rPr lang="el-GR" sz="2800" dirty="0"/>
              <a:t>Βιοψία προστάτη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274BADE-7DFC-9E7F-623F-75715626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96334"/>
            <a:ext cx="7658100" cy="559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23BACA-7837-5409-6433-F3812D365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71299" y="1495767"/>
            <a:ext cx="2821773" cy="1869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362E589-347E-A379-5723-A61BC9F47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02665" y="4318977"/>
            <a:ext cx="2648350" cy="190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070DC83-6B54-7865-F9EF-054960BE81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35892"/>
            <a:ext cx="2122900" cy="16324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A5D3028-1AC6-417B-D731-49DFBB93B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250" y="228600"/>
            <a:ext cx="2476500" cy="1640480"/>
          </a:xfrm>
          <a:prstGeom prst="rect">
            <a:avLst/>
          </a:prstGeom>
        </p:spPr>
      </p:pic>
      <p:pic>
        <p:nvPicPr>
          <p:cNvPr id="1026" name="Picture 2" descr="C:\Users\User\Desktop\prostateprostatitisBRQ1Iczkowski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19201" y="1948502"/>
            <a:ext cx="5951625" cy="4661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658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179512" y="1340768"/>
            <a:ext cx="880566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του ασθενούς;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2180" y="2947263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457200" y="-215139"/>
            <a:ext cx="8229600" cy="74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200" dirty="0" smtClean="0"/>
              <a:t>Απάντηση – Κλινική θεώρηση</a:t>
            </a:r>
            <a:endParaRPr sz="3200" dirty="0"/>
          </a:p>
        </p:txBody>
      </p:sp>
      <p:sp>
        <p:nvSpPr>
          <p:cNvPr id="398" name="Google Shape;398;p20"/>
          <p:cNvSpPr txBox="1"/>
          <p:nvPr/>
        </p:nvSpPr>
        <p:spPr>
          <a:xfrm>
            <a:off x="-144966" y="356260"/>
            <a:ext cx="9288966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l-G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 ασθενής εμφάνισε</a:t>
            </a:r>
            <a:r>
              <a:rPr lang="en-US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b="1" i="1" u="sng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κλινικώς</a:t>
            </a:r>
            <a:r>
              <a:rPr lang="el-GR" sz="1900" dirty="0" smtClean="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l-GR" sz="19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χρόνια </a:t>
            </a:r>
            <a:r>
              <a:rPr lang="el-GR" sz="19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μη </a:t>
            </a:r>
            <a:r>
              <a:rPr lang="el-GR" sz="19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βακτηριακή</a:t>
            </a:r>
            <a:r>
              <a:rPr lang="el-GR" sz="19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προστατίτιδα</a:t>
            </a:r>
            <a:r>
              <a:rPr lang="el-GR" sz="1900" b="1" dirty="0"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l-GR" sz="19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σύνδρομο χρόνιου πυελικού άλγους (φλεγμονώδης </a:t>
            </a:r>
            <a:r>
              <a:rPr lang="el-GR" sz="19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υπότυπος</a:t>
            </a:r>
            <a:r>
              <a:rPr lang="el-GR" sz="19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  <a:r>
              <a:rPr lang="el-GR" sz="19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γι’ </a:t>
            </a:r>
            <a:r>
              <a:rPr lang="el-G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αυτό είχε τα ερεθιστικά και αποφρακτικά συμπτώματα από το ουροποιητικό (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σελίδα 751 στο σύγγραμμα του </a:t>
            </a:r>
            <a:r>
              <a:rPr lang="el-GR" sz="1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19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algn="ctr">
              <a:buSzPts val="2400"/>
            </a:pPr>
            <a:endParaRPr lang="el-GR" sz="190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SzPts val="2400"/>
            </a:pPr>
            <a:endParaRPr lang="el-GR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lang="el-GR" sz="1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0CA83C5-5661-FF6F-E3BB-DA928F766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767" y="1591810"/>
            <a:ext cx="4431045" cy="3853646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="" xmlns:a16="http://schemas.microsoft.com/office/drawing/2014/main" id="{E04A3C49-9B35-A328-F577-8F4F2E57E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246" y="5540509"/>
            <a:ext cx="5805707" cy="11512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D9C9A3FD-4D9F-7FB5-DB75-8CABBEE1962B}"/>
              </a:ext>
            </a:extLst>
          </p:cNvPr>
          <p:cNvSpPr txBox="1">
            <a:spLocks/>
          </p:cNvSpPr>
          <p:nvPr/>
        </p:nvSpPr>
        <p:spPr>
          <a:xfrm>
            <a:off x="0" y="1214651"/>
            <a:ext cx="9144000" cy="40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tabLst/>
              <a:defRPr/>
            </a:pPr>
            <a:r>
              <a:rPr kumimoji="0" lang="el-G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Ιστολογικώς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l-GR" sz="1800" b="0" i="1" u="sng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μη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ειδική 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οξεία και χρόνια </a:t>
            </a:r>
            <a:r>
              <a:rPr kumimoji="0" lang="el-G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φλεγμονή.</a:t>
            </a: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41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25"/>
              <a:buFont typeface="Calibri"/>
              <a:buNone/>
            </a:pPr>
            <a:r>
              <a:rPr lang="el-GR" sz="2800" dirty="0"/>
              <a:t>Αρχική εκτίμηση από τον </a:t>
            </a:r>
            <a:r>
              <a:rPr lang="el-GR" sz="2800" b="1" dirty="0"/>
              <a:t>κλινικό </a:t>
            </a:r>
            <a:r>
              <a:rPr lang="el-GR" sz="2800" b="1" dirty="0" smtClean="0"/>
              <a:t>ιατρό/ουρολόγο</a:t>
            </a:r>
            <a:endParaRPr sz="2800" dirty="0"/>
          </a:p>
        </p:txBody>
      </p:sp>
      <p:sp>
        <p:nvSpPr>
          <p:cNvPr id="246" name="Google Shape;246;p2"/>
          <p:cNvSpPr txBox="1">
            <a:spLocks noGrp="1"/>
          </p:cNvSpPr>
          <p:nvPr>
            <p:ph type="body" idx="1"/>
          </p:nvPr>
        </p:nvSpPr>
        <p:spPr>
          <a:xfrm>
            <a:off x="4259187" y="5087274"/>
            <a:ext cx="4929417" cy="249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b="1" u="sng" dirty="0"/>
              <a:t>Κλινική εξέταση</a:t>
            </a:r>
            <a:r>
              <a:rPr lang="el-GR" dirty="0"/>
              <a:t>: Επισκόπηση, ψηλάφηση, επίκρουση, ακρόαση </a:t>
            </a:r>
            <a:r>
              <a:rPr lang="el-GR" b="1" dirty="0"/>
              <a:t>όλων</a:t>
            </a:r>
            <a:r>
              <a:rPr lang="el-GR" dirty="0"/>
              <a:t> των συστημάτων του ασθενούς.</a:t>
            </a:r>
            <a:endParaRPr dirty="0"/>
          </a:p>
          <a:p>
            <a:pPr marL="257175" lvl="0" indent="-13335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endParaRPr sz="1950" dirty="0"/>
          </a:p>
        </p:txBody>
      </p:sp>
      <p:sp>
        <p:nvSpPr>
          <p:cNvPr id="247" name="Google Shape;247;p2"/>
          <p:cNvSpPr txBox="1"/>
          <p:nvPr/>
        </p:nvSpPr>
        <p:spPr>
          <a:xfrm>
            <a:off x="403761" y="1021278"/>
            <a:ext cx="4513927" cy="214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Πληροφορίες που μπορεί να αποκομίσει ο ιατρός από τον ασθενή και τους οικείους του σχετικά με το πρόβλημα του ασθενούς.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125EC29-0438-3143-CA91-038A5B693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2" y="4304371"/>
            <a:ext cx="4137371" cy="2349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78F2443-EEEC-E1D1-5CD4-2F095B0A1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490" y="488310"/>
            <a:ext cx="3956372" cy="44540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05955DCB-7D1F-DCFB-8949-20F11FC3D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319" y="361950"/>
            <a:ext cx="8830101" cy="59339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l-GR" sz="2000" dirty="0" err="1" smtClean="0"/>
              <a:t>Κοκκιωματώδης</a:t>
            </a:r>
            <a:r>
              <a:rPr lang="el-GR" sz="2000" dirty="0" smtClean="0"/>
              <a:t>,  μη ειδική </a:t>
            </a:r>
            <a:r>
              <a:rPr lang="el-GR" sz="2000" dirty="0" err="1" smtClean="0"/>
              <a:t>κοκκιωματώδης</a:t>
            </a:r>
            <a:r>
              <a:rPr lang="el-GR" sz="2000" dirty="0" smtClean="0"/>
              <a:t>, </a:t>
            </a:r>
            <a:r>
              <a:rPr lang="el-GR" sz="2000" dirty="0" err="1" smtClean="0"/>
              <a:t>αποστημάτια</a:t>
            </a:r>
            <a:r>
              <a:rPr lang="el-GR" sz="2000" dirty="0" smtClean="0"/>
              <a:t>, </a:t>
            </a:r>
            <a:r>
              <a:rPr lang="el-GR" sz="2000" dirty="0" err="1" smtClean="0"/>
              <a:t>μαλακοπλακία</a:t>
            </a:r>
            <a:r>
              <a:rPr lang="el-GR" sz="2000" dirty="0" smtClean="0"/>
              <a:t>.</a:t>
            </a:r>
            <a:endParaRPr lang="el-GR" sz="2000" dirty="0"/>
          </a:p>
        </p:txBody>
      </p:sp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9558"/>
          </a:xfrm>
        </p:spPr>
        <p:txBody>
          <a:bodyPr>
            <a:normAutofit/>
          </a:bodyPr>
          <a:lstStyle/>
          <a:p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Ιδιαίτερες μορφές</a:t>
            </a:r>
            <a:r>
              <a:rPr lang="el-GR" sz="2400" dirty="0" smtClean="0"/>
              <a:t> </a:t>
            </a:r>
            <a:r>
              <a:rPr lang="el-GR" sz="2400" b="1" dirty="0" smtClean="0"/>
              <a:t>προστατίτιδας</a:t>
            </a:r>
            <a:r>
              <a:rPr lang="el-GR" sz="2400" dirty="0" smtClean="0"/>
              <a:t>, όπου στέκει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ιστολογική διάγνωση.</a:t>
            </a: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User\Desktop\prostategranprostgeneralyang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81438" y="1188247"/>
            <a:ext cx="2724508" cy="1904431"/>
          </a:xfrm>
          <a:prstGeom prst="rect">
            <a:avLst/>
          </a:prstGeom>
          <a:noFill/>
        </p:spPr>
      </p:pic>
      <p:pic>
        <p:nvPicPr>
          <p:cNvPr id="2051" name="Picture 3" descr="C:\Users\User\Desktop\prostategranprostgeneralyang_1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3084" y="922645"/>
            <a:ext cx="3862316" cy="2703622"/>
          </a:xfrm>
          <a:prstGeom prst="rect">
            <a:avLst/>
          </a:prstGeom>
          <a:noFill/>
        </p:spPr>
      </p:pic>
      <p:pic>
        <p:nvPicPr>
          <p:cNvPr id="2052" name="Picture 4" descr="C:\Users\User\Desktop\prostategranprostYang06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7536" y="3771111"/>
            <a:ext cx="3893580" cy="2916292"/>
          </a:xfrm>
          <a:prstGeom prst="rect">
            <a:avLst/>
          </a:prstGeom>
          <a:noFill/>
        </p:spPr>
      </p:pic>
      <p:pic>
        <p:nvPicPr>
          <p:cNvPr id="2053" name="Picture 5" descr="C:\Users\User\Desktop\prostatemalakoiczkoKwast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2244201" y="1101198"/>
            <a:ext cx="2724038" cy="2045866"/>
          </a:xfrm>
          <a:prstGeom prst="rect">
            <a:avLst/>
          </a:prstGeom>
          <a:noFill/>
        </p:spPr>
      </p:pic>
      <p:pic>
        <p:nvPicPr>
          <p:cNvPr id="2054" name="Picture 6" descr="C:\Users\User\Desktop\prostateabscessIczkowski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145" y="3600450"/>
            <a:ext cx="4022825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8159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4400" b="1" dirty="0"/>
              <a:t>Γεννητικό σύστημα άρρενος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3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22" name="Google Shape;422;p23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- Ειδικός Παθολόγος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76F5C2B-C0E3-85A1-7BE9-EF6C2B07B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519" y="1777881"/>
            <a:ext cx="3568961" cy="3585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"/>
          <p:cNvSpPr txBox="1">
            <a:spLocks noGrp="1"/>
          </p:cNvSpPr>
          <p:nvPr>
            <p:ph type="title"/>
          </p:nvPr>
        </p:nvSpPr>
        <p:spPr>
          <a:xfrm>
            <a:off x="1485900" y="0"/>
            <a:ext cx="61722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dirty="0"/>
              <a:t>3</a:t>
            </a:r>
            <a:r>
              <a:rPr lang="el-GR" baseline="30000" dirty="0"/>
              <a:t>ο</a:t>
            </a:r>
            <a:r>
              <a:rPr lang="el-GR" dirty="0"/>
              <a:t> περιστατικό</a:t>
            </a:r>
            <a:endParaRPr dirty="0"/>
          </a:p>
        </p:txBody>
      </p:sp>
      <p:sp>
        <p:nvSpPr>
          <p:cNvPr id="493" name="Google Shape;493;p32"/>
          <p:cNvSpPr txBox="1"/>
          <p:nvPr/>
        </p:nvSpPr>
        <p:spPr>
          <a:xfrm>
            <a:off x="89210" y="212755"/>
            <a:ext cx="8460432" cy="615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Άνδρας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ετών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προσέρχεται αιτιώμενος 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προοδευτική διόγκωση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αριστερού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όρχεως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 από 2μήνου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Από το ατομικό αναμνηστικό, αναφέρει κρυψορχία αριστερού όρχεως για την οποία </a:t>
            </a:r>
            <a:r>
              <a:rPr lang="el-GR" sz="19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είχε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διενεργηθεί </a:t>
            </a:r>
            <a:r>
              <a:rPr lang="el-GR" sz="1900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ορχεοπηξία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Ανώ</a:t>
            </a:r>
            <a:r>
              <a:rPr lang="el-GR" sz="1900" b="1" dirty="0" smtClean="0">
                <a:latin typeface="Calibri"/>
                <a:ea typeface="Calibri"/>
                <a:cs typeface="Calibri"/>
                <a:sym typeface="Calibri"/>
              </a:rPr>
              <a:t>δυνος, σκληρός, διογκωμένος αριστερός </a:t>
            </a:r>
            <a:r>
              <a:rPr lang="el-GR" sz="1900" b="1" dirty="0">
                <a:latin typeface="Calibri"/>
                <a:ea typeface="Calibri"/>
                <a:cs typeface="Calibri"/>
                <a:sym typeface="Calibri"/>
              </a:rPr>
              <a:t>όρχις 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σε σχέση με τον δεξιό. </a:t>
            </a:r>
            <a:endParaRPr lang="el-GR" sz="19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 smtClean="0">
                <a:latin typeface="Calibri"/>
                <a:ea typeface="Calibri"/>
                <a:cs typeface="Calibri"/>
                <a:sym typeface="Calibri"/>
              </a:rPr>
              <a:t>Χωρίς 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άλλα ευρήματα.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Εργαστηριακός έλεγχος αίματος</a:t>
            </a:r>
            <a:r>
              <a:rPr lang="el-GR" sz="19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dirty="0"/>
          </a:p>
          <a:p>
            <a:pPr lvl="0">
              <a:defRPr/>
            </a:pPr>
            <a:r>
              <a:rPr lang="el-GR" sz="1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α-</a:t>
            </a:r>
            <a:r>
              <a:rPr lang="el-GR" sz="18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φετοπρωτείνη</a:t>
            </a:r>
            <a:r>
              <a:rPr lang="el-GR" sz="1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18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2.000</a:t>
            </a:r>
            <a:r>
              <a:rPr lang="el-GR" sz="1800" b="1" dirty="0" smtClean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0" dirty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ng/mL       </a:t>
            </a:r>
            <a:r>
              <a:rPr lang="el-GR" sz="1800" b="1" i="0" dirty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1800" b="1" i="0" dirty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l-GR" sz="1800" b="1" i="0" dirty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8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1800" b="0" i="0" dirty="0" err="1" smtClean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φ.τ</a:t>
            </a:r>
            <a:r>
              <a:rPr lang="el-GR" sz="1800" b="0" i="0" dirty="0" smtClean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800" b="0" i="0" dirty="0" smtClean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sz="1800" b="0" i="0" dirty="0" smtClean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8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8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40</a:t>
            </a:r>
            <a:r>
              <a:rPr lang="el-GR" sz="18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8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lvl="0">
              <a:defRPr/>
            </a:pPr>
            <a:r>
              <a:rPr lang="el-GR" sz="18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Calibri" pitchFamily="34" charset="0"/>
              </a:rPr>
              <a:t>β</a:t>
            </a:r>
            <a:r>
              <a:rPr kumimoji="0" lang="el-GR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-</a:t>
            </a:r>
            <a:r>
              <a:rPr kumimoji="0" lang="el-GR" sz="180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χοριακή</a:t>
            </a:r>
            <a:r>
              <a:rPr kumimoji="0" lang="el-GR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l-GR" sz="180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γοναδοτροπίνη</a:t>
            </a:r>
            <a:r>
              <a:rPr kumimoji="0" lang="el-GR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0,6 </a:t>
            </a: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IU/L </a:t>
            </a:r>
            <a:r>
              <a:rPr kumimoji="0" lang="el-GR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      </a:t>
            </a: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kumimoji="0" lang="el-GR" sz="180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φ</a:t>
            </a:r>
            <a:r>
              <a:rPr kumimoji="0" lang="en-US" sz="180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</a:t>
            </a:r>
            <a:r>
              <a:rPr kumimoji="0" lang="el-GR" sz="180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τ</a:t>
            </a:r>
            <a:r>
              <a:rPr kumimoji="0" lang="en-US" sz="180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.:</a:t>
            </a:r>
            <a:r>
              <a:rPr kumimoji="0" lang="el-GR" sz="180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l-GR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&lt;0,8)</a:t>
            </a:r>
          </a:p>
          <a:p>
            <a:pPr lvl="0">
              <a:defRPr/>
            </a:pPr>
            <a:r>
              <a:rPr kumimoji="0" lang="el-GR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Γαλακτική </a:t>
            </a:r>
            <a:r>
              <a:rPr kumimoji="0" lang="el-GR" sz="18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αφυδρογονάση</a:t>
            </a:r>
            <a:r>
              <a:rPr lang="el-GR" sz="1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l-GR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1500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IU/L   </a:t>
            </a: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kumimoji="0" lang="el-GR" sz="180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φ</a:t>
            </a:r>
            <a:r>
              <a:rPr kumimoji="0" lang="en-US" sz="180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</a:t>
            </a:r>
            <a:r>
              <a:rPr kumimoji="0" lang="el-GR" sz="180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τ</a:t>
            </a:r>
            <a:r>
              <a:rPr kumimoji="0" lang="en-US" sz="180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.:</a:t>
            </a:r>
            <a:r>
              <a:rPr kumimoji="0" lang="el-GR" sz="180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l-GR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&lt; 140)</a:t>
            </a:r>
            <a:endParaRPr kumimoji="0" lang="en-US" sz="18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lvl="0">
              <a:defRPr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684E4C3-B0CB-E22A-D962-E7A1C7827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223" y="2599758"/>
            <a:ext cx="3348764" cy="4120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3"/>
          <p:cNvSpPr txBox="1">
            <a:spLocks noGrp="1"/>
          </p:cNvSpPr>
          <p:nvPr>
            <p:ph type="title"/>
          </p:nvPr>
        </p:nvSpPr>
        <p:spPr>
          <a:xfrm>
            <a:off x="0" y="300612"/>
            <a:ext cx="8964488" cy="890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u="sng" dirty="0"/>
              <a:t>Υπερηχογράφημα </a:t>
            </a:r>
            <a:r>
              <a:rPr lang="el-GR" u="sng" dirty="0" err="1"/>
              <a:t>όρχεως</a:t>
            </a:r>
            <a:endParaRPr u="sng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C6269E-BB74-1D0F-B084-D1F318248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659"/>
            <a:ext cx="4401867" cy="3476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3A5375-33DF-AD0A-9312-445A267D6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330" y="1249794"/>
            <a:ext cx="4632290" cy="3500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9ABD037-BF4C-2EA4-7CBC-501232227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27" y="5172920"/>
            <a:ext cx="7382708" cy="493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BD5E12-2004-F1A2-A2DB-EE6CF98B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4770"/>
          </a:xfrm>
        </p:spPr>
        <p:txBody>
          <a:bodyPr/>
          <a:lstStyle/>
          <a:p>
            <a:r>
              <a:rPr lang="el-GR" dirty="0"/>
              <a:t>Χειρουργικό </a:t>
            </a:r>
            <a:r>
              <a:rPr lang="el-GR" dirty="0" smtClean="0"/>
              <a:t>παρασκεύασμα</a:t>
            </a:r>
            <a:r>
              <a:rPr lang="en-US" dirty="0" smtClean="0"/>
              <a:t> </a:t>
            </a:r>
            <a:r>
              <a:rPr lang="el-GR" dirty="0" smtClean="0"/>
              <a:t>ορχεκτομής </a:t>
            </a:r>
            <a:endParaRPr lang="el-GR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9F08B0-6D4F-2F48-A776-0FEA432A4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62" y="1049808"/>
            <a:ext cx="3695514" cy="4709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48A10AE-F641-191B-ED83-64239C102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474" y="5789647"/>
            <a:ext cx="7687722" cy="493819"/>
          </a:xfrm>
          <a:prstGeom prst="rect">
            <a:avLst/>
          </a:prstGeom>
        </p:spPr>
      </p:pic>
      <p:pic>
        <p:nvPicPr>
          <p:cNvPr id="1026" name="Picture 2" descr="C:\Users\User\Desktop\testisystzynger01N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138" y="1608528"/>
            <a:ext cx="4985089" cy="3431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6715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FC69A6-29D6-EF39-96A1-CA1E11145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707998" cy="676894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Ιστολογική εξέταση</a:t>
            </a:r>
            <a:endParaRPr lang="el-GR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3149C26-AEF5-34B3-13A9-60141725E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83927"/>
            <a:ext cx="8324602" cy="4961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24988E-CD83-C1A4-BD56-6B3DDDEED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0685" y="3088116"/>
            <a:ext cx="4197352" cy="277271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2050" name="Picture 2" descr="C:\Users\User\Desktop\testisystlobo04N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9820" y="177421"/>
            <a:ext cx="5508661" cy="4080681"/>
          </a:xfrm>
          <a:prstGeom prst="rect">
            <a:avLst/>
          </a:prstGeom>
          <a:noFill/>
        </p:spPr>
      </p:pic>
      <p:pic>
        <p:nvPicPr>
          <p:cNvPr id="2051" name="Picture 3" descr="C:\Users\User\Desktop\testisembryonalmicroZynger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3048359" y="4266062"/>
            <a:ext cx="2765585" cy="2313693"/>
          </a:xfrm>
          <a:prstGeom prst="rect">
            <a:avLst/>
          </a:prstGeom>
          <a:noFill/>
        </p:spPr>
      </p:pic>
      <p:pic>
        <p:nvPicPr>
          <p:cNvPr id="2052" name="Picture 4" descr="C:\Users\User\Desktop\testisteratomazynger10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77636" y="4302456"/>
            <a:ext cx="3052548" cy="2289411"/>
          </a:xfrm>
          <a:prstGeom prst="rect">
            <a:avLst/>
          </a:prstGeom>
          <a:noFill/>
        </p:spPr>
      </p:pic>
      <p:pic>
        <p:nvPicPr>
          <p:cNvPr id="2053" name="Picture 5" descr="C:\Users\User\Desktop\Testis_ITGCN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2788" y="551793"/>
            <a:ext cx="2369891" cy="1702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0276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519" name="Google Shape;519;p35"/>
          <p:cNvSpPr txBox="1"/>
          <p:nvPr/>
        </p:nvSpPr>
        <p:spPr>
          <a:xfrm>
            <a:off x="122662" y="1590498"/>
            <a:ext cx="9021338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3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του ασθενούς </a:t>
            </a:r>
            <a:endParaRPr lang="el-GR" sz="3000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3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3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ποιο </a:t>
            </a:r>
            <a:r>
              <a:rPr lang="el-GR" sz="3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στοιχείο της νόσου </a:t>
            </a:r>
            <a:endParaRPr lang="el-GR" sz="3000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3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υπερ</a:t>
            </a:r>
            <a:r>
              <a:rPr lang="el-GR" sz="3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)παράγει </a:t>
            </a:r>
            <a:r>
              <a:rPr lang="el-GR" sz="3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την </a:t>
            </a:r>
            <a:r>
              <a:rPr lang="el-GR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α-</a:t>
            </a:r>
            <a:r>
              <a:rPr lang="el-GR" sz="3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φετοπρωτεϊνη</a:t>
            </a:r>
            <a:r>
              <a:rPr lang="el-GR" sz="3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520" name="Google Shape;52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0493" y="3425230"/>
            <a:ext cx="3648379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6"/>
          <p:cNvSpPr txBox="1">
            <a:spLocks noGrp="1"/>
          </p:cNvSpPr>
          <p:nvPr>
            <p:ph type="title"/>
          </p:nvPr>
        </p:nvSpPr>
        <p:spPr>
          <a:xfrm>
            <a:off x="1557151" y="-95931"/>
            <a:ext cx="6172200" cy="675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Απάντηση</a:t>
            </a:r>
            <a:endParaRPr dirty="0"/>
          </a:p>
        </p:txBody>
      </p:sp>
      <p:sp>
        <p:nvSpPr>
          <p:cNvPr id="526" name="Google Shape;526;p36"/>
          <p:cNvSpPr txBox="1"/>
          <p:nvPr/>
        </p:nvSpPr>
        <p:spPr>
          <a:xfrm>
            <a:off x="1" y="474385"/>
            <a:ext cx="9143998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 ασθενής 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ανέπτυξε </a:t>
            </a:r>
            <a:r>
              <a:rPr lang="el-GR" sz="2400" b="1" spc="600" dirty="0" err="1" smtClean="0">
                <a:latin typeface="Calibri"/>
                <a:ea typeface="Calibri"/>
                <a:cs typeface="Calibri"/>
                <a:sym typeface="Calibri"/>
              </a:rPr>
              <a:t>μεικτό</a:t>
            </a:r>
            <a:r>
              <a:rPr lang="el-GR" sz="2400" b="1" dirty="0" err="1" smtClean="0">
                <a:latin typeface="Calibri"/>
                <a:ea typeface="Calibri"/>
                <a:cs typeface="Calibri"/>
                <a:sym typeface="Calibri"/>
              </a:rPr>
              <a:t>όγκο</a:t>
            </a:r>
            <a:r>
              <a:rPr lang="el-GR" sz="24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b="1" dirty="0">
                <a:latin typeface="Calibri"/>
                <a:ea typeface="Calibri"/>
                <a:cs typeface="Calibri"/>
                <a:sym typeface="Calibri"/>
              </a:rPr>
              <a:t>από γεννητικά </a:t>
            </a:r>
            <a:r>
              <a:rPr lang="el-GR" sz="2400" b="1" dirty="0" smtClean="0">
                <a:latin typeface="Calibri"/>
                <a:ea typeface="Calibri"/>
                <a:cs typeface="Calibri"/>
                <a:sym typeface="Calibri"/>
              </a:rPr>
              <a:t>κύτταρα του όρχεως</a:t>
            </a:r>
            <a:r>
              <a:rPr lang="el-GR" sz="2400" dirty="0" smtClean="0">
                <a:latin typeface="Calibri"/>
                <a:ea typeface="Calibri"/>
                <a:cs typeface="Calibri"/>
                <a:sym typeface="Calibri"/>
              </a:rPr>
              <a:t>, το δε συστατικό 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του όγκου που </a:t>
            </a:r>
            <a:r>
              <a:rPr lang="el-GR" sz="2400" dirty="0" smtClean="0">
                <a:latin typeface="Calibri"/>
                <a:ea typeface="Calibri"/>
                <a:cs typeface="Calibri"/>
                <a:sym typeface="Calibri"/>
              </a:rPr>
              <a:t>εξέκρινε 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την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α-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φετοπρωτείνη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l-G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 smtClean="0">
                <a:latin typeface="Calibri"/>
                <a:ea typeface="Calibri"/>
                <a:cs typeface="Calibri"/>
                <a:sym typeface="Calibri"/>
              </a:rPr>
              <a:t>ήταν εκείνο του </a:t>
            </a:r>
            <a:r>
              <a:rPr lang="el-GR" sz="2400" b="1" dirty="0">
                <a:latin typeface="Calibri"/>
                <a:ea typeface="Calibri"/>
                <a:cs typeface="Calibri"/>
                <a:sym typeface="Calibri"/>
              </a:rPr>
              <a:t>όγκου λεκιθικού ασκού </a:t>
            </a:r>
            <a:endParaRPr lang="el-GR" sz="2400" b="1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σελίδες 747-749 στο σύγγραμμα του </a:t>
            </a:r>
            <a:r>
              <a:rPr lang="el-GR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A41D3A-4551-F203-0806-53FAA81E9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88" y="2084664"/>
            <a:ext cx="6942804" cy="4577392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7160820" y="2090058"/>
            <a:ext cx="198317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latin typeface="Calibri" pitchFamily="34" charset="0"/>
                <a:cs typeface="Calibri" pitchFamily="34" charset="0"/>
              </a:rPr>
              <a:t>Η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κρυψορχία</a:t>
            </a:r>
            <a:r>
              <a:rPr lang="el-GR" sz="2400" dirty="0" smtClean="0">
                <a:latin typeface="Calibri" pitchFamily="34" charset="0"/>
                <a:cs typeface="Calibri" pitchFamily="34" charset="0"/>
              </a:rPr>
              <a:t> αυξάνει κατά 3,7-7,5 φορές τον κίνδυνο ανάπτυξης,</a:t>
            </a:r>
          </a:p>
          <a:p>
            <a:pPr algn="ctr"/>
            <a:r>
              <a:rPr lang="el-GR" sz="2400" dirty="0" smtClean="0">
                <a:latin typeface="Calibri" pitchFamily="34" charset="0"/>
                <a:cs typeface="Calibri" pitchFamily="34" charset="0"/>
              </a:rPr>
              <a:t>στην 3</a:t>
            </a:r>
            <a:r>
              <a:rPr lang="el-GR" sz="2400" baseline="30000" dirty="0" smtClean="0">
                <a:latin typeface="Calibri" pitchFamily="34" charset="0"/>
                <a:cs typeface="Calibri" pitchFamily="34" charset="0"/>
              </a:rPr>
              <a:t>η</a:t>
            </a:r>
            <a:r>
              <a:rPr lang="el-GR" sz="2400" dirty="0" smtClean="0">
                <a:latin typeface="Calibri" pitchFamily="34" charset="0"/>
                <a:cs typeface="Calibri" pitchFamily="34" charset="0"/>
              </a:rPr>
              <a:t>  έως 4</a:t>
            </a:r>
            <a:r>
              <a:rPr lang="el-GR" sz="2400" baseline="30000" dirty="0" smtClean="0">
                <a:latin typeface="Calibri" pitchFamily="34" charset="0"/>
                <a:cs typeface="Calibri" pitchFamily="34" charset="0"/>
              </a:rPr>
              <a:t>η</a:t>
            </a:r>
            <a:r>
              <a:rPr lang="el-GR" sz="2400" dirty="0" smtClean="0">
                <a:latin typeface="Calibri" pitchFamily="34" charset="0"/>
                <a:cs typeface="Calibri" pitchFamily="34" charset="0"/>
              </a:rPr>
              <a:t> δεκαετία της ζωής, καρκίνου του όρχεως, κυρίως </a:t>
            </a:r>
            <a:r>
              <a:rPr lang="el-GR" sz="2400" dirty="0" err="1" smtClean="0">
                <a:latin typeface="Calibri" pitchFamily="34" charset="0"/>
                <a:cs typeface="Calibri" pitchFamily="34" charset="0"/>
              </a:rPr>
              <a:t>σεμινώματος</a:t>
            </a:r>
            <a:r>
              <a:rPr lang="el-GR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el-GR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6E3679-39AF-70F5-62CD-3174851E6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0879"/>
          </a:xfrm>
        </p:spPr>
        <p:txBody>
          <a:bodyPr>
            <a:normAutofit/>
          </a:bodyPr>
          <a:lstStyle/>
          <a:p>
            <a:r>
              <a:rPr lang="el-GR" dirty="0" smtClean="0"/>
              <a:t>Κλινική αξιολόγηση ορολογικών καρκινικών δεικτών</a:t>
            </a:r>
            <a:endParaRPr lang="el-GR" dirty="0"/>
          </a:p>
        </p:txBody>
      </p:sp>
      <mc:AlternateContent xmlns:mc="http://schemas.openxmlformats.org/markup-compatibility/2006">
        <mc:Choice xmlns="" xmlns:p14="http://schemas.microsoft.com/office/powerpoint/2010/main" Requires="p14">
          <p:contentPart p14:bwMode="auto" r:id="rId2">
            <p14:nvContentPartPr>
              <p14:cNvPr id="5120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83063" y="808038"/>
              <a:ext cx="2628900" cy="114300"/>
            </p14:xfrm>
          </p:contentPart>
        </mc:Choice>
        <mc:Fallback>
          <p:pic>
            <p:nvPicPr>
              <p:cNvPr id="5120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67226" y="754250"/>
                <a:ext cx="2660214" cy="221876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A82C9A-F6B3-A0D5-9693-9D21549F2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00" y="1556824"/>
            <a:ext cx="8821676" cy="4843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474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5AFAC3-9EB5-BA3D-3278-7EBE0345D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391885"/>
          </a:xfrm>
        </p:spPr>
        <p:txBody>
          <a:bodyPr>
            <a:normAutofit fontScale="90000"/>
          </a:bodyPr>
          <a:lstStyle/>
          <a:p>
            <a:r>
              <a:rPr lang="el-GR" sz="2000" dirty="0" smtClean="0"/>
              <a:t>Ιστολογική  θεώρηση </a:t>
            </a:r>
            <a:r>
              <a:rPr lang="el-GR" sz="2000" b="1" dirty="0" smtClean="0"/>
              <a:t>μεικτών</a:t>
            </a:r>
            <a:r>
              <a:rPr lang="el-GR" sz="2000" dirty="0" smtClean="0"/>
              <a:t>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όγκων γεννητικών κυττάρων του όρχεως</a:t>
            </a: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User\Desktop\testisystlobo02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802" y="3537961"/>
            <a:ext cx="4283605" cy="3126853"/>
          </a:xfrm>
          <a:prstGeom prst="rect">
            <a:avLst/>
          </a:prstGeom>
          <a:noFill/>
        </p:spPr>
      </p:pic>
      <p:pic>
        <p:nvPicPr>
          <p:cNvPr id="3075" name="Picture 3" descr="C:\Users\User\Desktop\testisteratomazynger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1022" y="343226"/>
            <a:ext cx="4092259" cy="3062949"/>
          </a:xfrm>
          <a:prstGeom prst="rect">
            <a:avLst/>
          </a:prstGeom>
          <a:noFill/>
        </p:spPr>
      </p:pic>
      <p:pic>
        <p:nvPicPr>
          <p:cNvPr id="3077" name="Picture 5" descr="C:\Users\User\Desktop\testisembryonalmicroBRQ2.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5567" y="3526560"/>
            <a:ext cx="1777280" cy="1486874"/>
          </a:xfrm>
          <a:prstGeom prst="rect">
            <a:avLst/>
          </a:prstGeom>
          <a:noFill/>
        </p:spPr>
      </p:pic>
      <p:pic>
        <p:nvPicPr>
          <p:cNvPr id="3078" name="Picture 6" descr="C:\Users\User\Desktop\testisembryonalmicroBRQ2.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0902" y="5105956"/>
            <a:ext cx="1786615" cy="1547092"/>
          </a:xfrm>
          <a:prstGeom prst="rect">
            <a:avLst/>
          </a:prstGeom>
          <a:noFill/>
        </p:spPr>
      </p:pic>
      <p:pic>
        <p:nvPicPr>
          <p:cNvPr id="3079" name="Picture 7" descr="C:\Users\User\Desktop\Testis_Teratoma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9368" y="331076"/>
            <a:ext cx="4263061" cy="3086555"/>
          </a:xfrm>
          <a:prstGeom prst="rect">
            <a:avLst/>
          </a:prstGeom>
          <a:noFill/>
        </p:spPr>
      </p:pic>
      <p:pic>
        <p:nvPicPr>
          <p:cNvPr id="3080" name="Picture 8" descr="C:\Users\User\Desktop\Testis_MixedGCT_Micro1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4372341" y="4014643"/>
            <a:ext cx="3129096" cy="2179245"/>
          </a:xfrm>
          <a:prstGeom prst="rect">
            <a:avLst/>
          </a:prstGeom>
          <a:noFill/>
        </p:spPr>
      </p:pic>
      <p:sp>
        <p:nvSpPr>
          <p:cNvPr id="12" name="2 - Θέση κειμένου"/>
          <p:cNvSpPr>
            <a:spLocks noGrp="1"/>
          </p:cNvSpPr>
          <p:nvPr>
            <p:ph type="body" idx="1"/>
          </p:nvPr>
        </p:nvSpPr>
        <p:spPr>
          <a:xfrm>
            <a:off x="7866994" y="5990897"/>
            <a:ext cx="1040524" cy="59908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CK7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67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"/>
          <p:cNvSpPr txBox="1">
            <a:spLocks noGrp="1"/>
          </p:cNvSpPr>
          <p:nvPr>
            <p:ph type="title"/>
          </p:nvPr>
        </p:nvSpPr>
        <p:spPr>
          <a:xfrm>
            <a:off x="838200" y="-86564"/>
            <a:ext cx="8233412" cy="67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</a:pPr>
            <a:r>
              <a:rPr lang="el-GR" sz="2800" dirty="0"/>
              <a:t>Εκτίμηση από τον </a:t>
            </a:r>
            <a:r>
              <a:rPr lang="el-GR" sz="2800" b="1" dirty="0"/>
              <a:t>εργαστηριακό ιατρό</a:t>
            </a:r>
            <a:endParaRPr sz="2800" b="1" dirty="0"/>
          </a:p>
        </p:txBody>
      </p:sp>
      <p:sp>
        <p:nvSpPr>
          <p:cNvPr id="255" name="Google Shape;255;p3"/>
          <p:cNvSpPr txBox="1">
            <a:spLocks noGrp="1"/>
          </p:cNvSpPr>
          <p:nvPr>
            <p:ph type="body" idx="1"/>
          </p:nvPr>
        </p:nvSpPr>
        <p:spPr>
          <a:xfrm>
            <a:off x="175026" y="3192628"/>
            <a:ext cx="4481538" cy="2629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sz="1950" b="1" u="sng" dirty="0"/>
              <a:t>Απεικονίσεις οργάνων</a:t>
            </a:r>
            <a:r>
              <a:rPr lang="el-GR" sz="1950" dirty="0"/>
              <a:t>: </a:t>
            </a:r>
          </a:p>
          <a:p>
            <a:pPr marL="0" lvl="0" indent="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sz="1950" dirty="0"/>
              <a:t>ακτινογραφίες, υπέρηχοι, αξονικές/μαγνητικές τομογραφίες, εξετάσεις πυρηνικής ιατρικής, αγγειογραφίες κ.α.</a:t>
            </a:r>
            <a:endParaRPr dirty="0"/>
          </a:p>
          <a:p>
            <a:pPr marL="257175" lvl="0" indent="-10477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256" name="Google Shape;256;p3"/>
          <p:cNvSpPr txBox="1"/>
          <p:nvPr/>
        </p:nvSpPr>
        <p:spPr>
          <a:xfrm>
            <a:off x="0" y="1035619"/>
            <a:ext cx="3947532" cy="1500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5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Βιολογικά υγρά</a:t>
            </a:r>
            <a:r>
              <a:rPr lang="el-GR" sz="19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l-GR" sz="195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l-GR" sz="195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ιματολογικός</a:t>
            </a:r>
            <a:r>
              <a:rPr lang="el-GR" sz="19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195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βιοχημικός,</a:t>
            </a:r>
            <a:r>
              <a:rPr lang="el-GR" sz="19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5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ανοσολογικός και μικροβιολογικός έλεγχος κ.α.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"/>
          <p:cNvSpPr txBox="1"/>
          <p:nvPr/>
        </p:nvSpPr>
        <p:spPr>
          <a:xfrm>
            <a:off x="261256" y="5497537"/>
            <a:ext cx="448153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Αδρά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χωρίζονται σε απλές εξετάσεις π.χ. γενική αίματος/ακτινογραφία 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σε εξειδικευμένες π.χ. αξονική τομογραφία.</a:t>
            </a:r>
            <a:endParaRPr sz="18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64D89C-F5FC-137A-CB60-DF2C4D350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475" y="566047"/>
            <a:ext cx="5373382" cy="2443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99C9B8-2C36-6DE6-B84C-B5CBB94B9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424" y="3144457"/>
            <a:ext cx="4756555" cy="342996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3600" b="1" dirty="0"/>
              <a:t>Γεννητικό σύστημα άρρενος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4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86" name="Google Shape;486;p3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- Ειδικός Παθολόγος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3ADCC8B-2037-299A-AAB4-A856C6E61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734" y="1698924"/>
            <a:ext cx="3758532" cy="37763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184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"/>
          <p:cNvSpPr txBox="1">
            <a:spLocks noGrp="1"/>
          </p:cNvSpPr>
          <p:nvPr>
            <p:ph type="title"/>
          </p:nvPr>
        </p:nvSpPr>
        <p:spPr>
          <a:xfrm>
            <a:off x="1485900" y="0"/>
            <a:ext cx="61722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dirty="0"/>
              <a:t> 4</a:t>
            </a:r>
            <a:r>
              <a:rPr lang="el-GR" baseline="30000" dirty="0"/>
              <a:t>ο</a:t>
            </a:r>
            <a:r>
              <a:rPr lang="el-GR" dirty="0"/>
              <a:t> Περιστατικό</a:t>
            </a:r>
            <a:endParaRPr dirty="0"/>
          </a:p>
        </p:txBody>
      </p:sp>
      <p:sp>
        <p:nvSpPr>
          <p:cNvPr id="493" name="Google Shape;493;p32"/>
          <p:cNvSpPr txBox="1"/>
          <p:nvPr/>
        </p:nvSpPr>
        <p:spPr>
          <a:xfrm>
            <a:off x="138896" y="274340"/>
            <a:ext cx="9005104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Ιστορικό:</a:t>
            </a:r>
            <a:r>
              <a:rPr lang="el-GR" sz="19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endParaRPr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Άνδρας 40 ετών</a:t>
            </a:r>
            <a:r>
              <a:rPr lang="el-GR" sz="19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προσέρχεται λόγω </a:t>
            </a:r>
            <a:r>
              <a:rPr lang="el-GR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υπογονιμότητας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(ένα έτος προσπάθειας με τη σύντροφό του για τεκνοποίηση χωρίς να έχει επιτευχθεί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κύηση). Δεν αναφέρει προβλήματα υγείας, πλην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ήπιου αισθήματος </a:t>
            </a:r>
            <a:r>
              <a:rPr lang="el-G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βάρους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αριστερού </a:t>
            </a:r>
            <a:r>
              <a:rPr lang="el-G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όρχεως</a:t>
            </a:r>
            <a:r>
              <a:rPr lang="el-GR" sz="19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περιστασιακά.</a:t>
            </a:r>
            <a:endParaRPr lang="el-GR" sz="1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Κλινική εξέταση: </a:t>
            </a:r>
            <a:endParaRPr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Χωρίς ευρήματα, πλην </a:t>
            </a:r>
            <a:r>
              <a:rPr lang="el-GR" sz="19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μαλακών ανώμαλων διογκώσεων αριστερού ανώτερου οσχέου.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Εργαστηριακός έλεγχος</a:t>
            </a:r>
            <a:r>
              <a:rPr lang="el-GR" sz="19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</a:t>
            </a:r>
            <a:endParaRPr sz="1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l-GR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l-GR" sz="1900" u="sng" dirty="0">
              <a:solidFill>
                <a:srgbClr val="040C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342900" lvl="0" indent="-342900">
              <a:buFontTx/>
              <a:buChar char="-"/>
              <a:defRPr/>
            </a:pPr>
            <a:endParaRPr lang="el-GR" sz="1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b="1" u="sng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u="sng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l-GR" sz="1900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F6BD57-86F5-38A2-C53A-9DBFEF3D7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830" y="2321882"/>
            <a:ext cx="3538411" cy="4357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EB75E9B-5A7F-7BD1-D1D1-1E4E103FB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96" y="2986900"/>
            <a:ext cx="4694361" cy="2026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C872312-ED31-D675-0EAC-0DEB8F69E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81" y="5121079"/>
            <a:ext cx="4064969" cy="15528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1141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C89491-20AD-23C7-DBED-F213306F4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38" y="-197470"/>
            <a:ext cx="8229600" cy="955343"/>
          </a:xfrm>
        </p:spPr>
        <p:txBody>
          <a:bodyPr>
            <a:normAutofit/>
          </a:bodyPr>
          <a:lstStyle/>
          <a:p>
            <a:r>
              <a:rPr lang="el-GR" smtClean="0"/>
              <a:t>Υπερηχογράφημα οσχέου  </a:t>
            </a:r>
            <a:endParaRPr lang="el-GR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0BB6ACB-6EFF-987E-764E-6B9328CC9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68" y="6436426"/>
            <a:ext cx="8761863" cy="593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BD98AB6-F0C2-CFE9-909F-7D672F10E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087" y="554238"/>
            <a:ext cx="4311714" cy="3026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1575AAA-BBEE-F1EF-8BD2-967E535BA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881" y="3056296"/>
            <a:ext cx="4004287" cy="294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0FB3731-A8EE-CD88-6D1D-68268F241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516" y="3657887"/>
            <a:ext cx="4320840" cy="27904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9219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64F2D9D-3CF8-D7B3-B4ED-20E6C0659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58" y="6495803"/>
            <a:ext cx="8632684" cy="57001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92E7012D-7C7F-8C95-8E01-C83F24AC4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876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</a:t>
            </a:r>
            <a:r>
              <a:rPr lang="el-GR" sz="2800" dirty="0" err="1" smtClean="0"/>
              <a:t>στολογική</a:t>
            </a:r>
            <a:r>
              <a:rPr lang="el-GR" sz="2800" dirty="0" smtClean="0"/>
              <a:t> μελέτη σπερματικού τόνου και βιοψία όρχεως </a:t>
            </a:r>
            <a:endParaRPr lang="el-GR" sz="2800" dirty="0"/>
          </a:p>
        </p:txBody>
      </p:sp>
      <p:pic>
        <p:nvPicPr>
          <p:cNvPr id="1026" name="Picture 2" descr="C:\Users\User\Desktop\spermatic_cord_human_x05c_800p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409" y="807626"/>
            <a:ext cx="4019550" cy="2511425"/>
          </a:xfrm>
          <a:prstGeom prst="rect">
            <a:avLst/>
          </a:prstGeom>
          <a:noFill/>
        </p:spPr>
      </p:pic>
      <p:pic>
        <p:nvPicPr>
          <p:cNvPr id="1027" name="Picture 3" descr="C:\Users\User\Desktop\testisvaricoceleIczkowski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0535" y="588020"/>
            <a:ext cx="4623460" cy="3481760"/>
          </a:xfrm>
          <a:prstGeom prst="rect">
            <a:avLst/>
          </a:prstGeom>
          <a:noFill/>
        </p:spPr>
      </p:pic>
      <p:pic>
        <p:nvPicPr>
          <p:cNvPr id="1029" name="Picture 5" descr="C:\Users\User\Desktop\Screenshot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149" y="3377972"/>
            <a:ext cx="4003965" cy="3241847"/>
          </a:xfrm>
          <a:prstGeom prst="rect">
            <a:avLst/>
          </a:prstGeom>
          <a:noFill/>
        </p:spPr>
      </p:pic>
      <p:pic>
        <p:nvPicPr>
          <p:cNvPr id="2" name="Picture 2" descr="C:\Users\User\Desktop\Screenshot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45269" y="4155003"/>
            <a:ext cx="3362325" cy="2419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29720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179512" y="1340768"/>
            <a:ext cx="880566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του</a:t>
            </a:r>
            <a:r>
              <a:rPr lang="el-GR" sz="3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l-G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ασθενούς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r>
              <a:rPr lang="el-GR" sz="3200" dirty="0" smtClean="0">
                <a:latin typeface="Calibri"/>
                <a:ea typeface="Calibri"/>
                <a:cs typeface="Calibri"/>
                <a:sym typeface="Calibri"/>
              </a:rPr>
              <a:t>κ</a:t>
            </a:r>
            <a:r>
              <a:rPr lang="el-GR" sz="3200" noProof="0" dirty="0" smtClean="0">
                <a:latin typeface="Calibri"/>
                <a:ea typeface="Calibri"/>
                <a:cs typeface="Calibri"/>
                <a:sym typeface="Calibri"/>
              </a:rPr>
              <a:t>αι ποιο το </a:t>
            </a:r>
            <a:r>
              <a:rPr lang="el-GR" sz="320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βασικό εύρημα </a:t>
            </a:r>
            <a:r>
              <a:rPr lang="el-GR" sz="3200" noProof="0" dirty="0" smtClean="0">
                <a:latin typeface="Calibri"/>
                <a:ea typeface="Calibri"/>
                <a:cs typeface="Calibri"/>
                <a:sym typeface="Calibri"/>
              </a:rPr>
              <a:t>στην </a:t>
            </a:r>
            <a:r>
              <a:rPr lang="el-GR" sz="320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ορχική βιοψία του</a:t>
            </a:r>
            <a:r>
              <a:rPr kumimoji="0" lang="el-G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;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800" y="3140968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93665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457200" y="-99391"/>
            <a:ext cx="8229600" cy="526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600" dirty="0"/>
              <a:t>Απάντηση</a:t>
            </a:r>
            <a:endParaRPr sz="3600" dirty="0"/>
          </a:p>
        </p:txBody>
      </p:sp>
      <p:sp>
        <p:nvSpPr>
          <p:cNvPr id="398" name="Google Shape;398;p20"/>
          <p:cNvSpPr txBox="1"/>
          <p:nvPr/>
        </p:nvSpPr>
        <p:spPr>
          <a:xfrm>
            <a:off x="0" y="356259"/>
            <a:ext cx="9144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ασθενής εμφάνισε </a:t>
            </a:r>
            <a:r>
              <a:rPr lang="el-GR" sz="2000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υπογονιμότητα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λόγω </a:t>
            </a:r>
            <a:r>
              <a:rPr lang="el-GR" sz="2000" b="1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κιρσοκήλης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</a:t>
            </a:r>
            <a:endParaRPr lang="el-GR" sz="20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οποία 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του προκάλεσε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διαταραχές 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σπέρματος και, ιστολογικά, το πρότυπο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πρώιμης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σπερματογενετικής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στάσης/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αναστολής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(της ωρίμανσης)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(σελ. 743-4 συγγράμματος </a:t>
            </a:r>
            <a:r>
              <a:rPr lang="en-US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Muir).</a:t>
            </a:r>
            <a:endParaRPr lang="el-GR" sz="20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endParaRPr kumimoji="0" lang="el-G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D71BB4D-8F92-B31A-F760-DC5191BE0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57" y="1710047"/>
            <a:ext cx="5083946" cy="4346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C4F36B9-4D10-CD68-85E3-A997B22EA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444" y="1721922"/>
            <a:ext cx="3701139" cy="4322619"/>
          </a:xfrm>
          <a:prstGeom prst="rect">
            <a:avLst/>
          </a:prstGeom>
        </p:spPr>
      </p:pic>
      <p:sp>
        <p:nvSpPr>
          <p:cNvPr id="7" name="6 - Ορθογώνιο"/>
          <p:cNvSpPr/>
          <p:nvPr/>
        </p:nvSpPr>
        <p:spPr>
          <a:xfrm>
            <a:off x="0" y="609204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err="1" smtClean="0">
                <a:latin typeface="Calibri" pitchFamily="34" charset="0"/>
                <a:cs typeface="Calibri" pitchFamily="34" charset="0"/>
              </a:rPr>
              <a:t>Ανοσοϊστοχημική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διαφορική διάγνωση</a:t>
            </a:r>
          </a:p>
          <a:p>
            <a:pPr algn="ctr"/>
            <a:r>
              <a:rPr lang="el-GR" dirty="0" smtClean="0">
                <a:latin typeface="Calibri" pitchFamily="34" charset="0"/>
                <a:cs typeface="Calibri" pitchFamily="34" charset="0"/>
              </a:rPr>
              <a:t>Η </a:t>
            </a:r>
            <a:r>
              <a:rPr lang="el-GR" i="1" dirty="0" smtClean="0">
                <a:latin typeface="Calibri" pitchFamily="34" charset="0"/>
                <a:cs typeface="Calibri" pitchFamily="34" charset="0"/>
              </a:rPr>
              <a:t>υδροκήλη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είναι </a:t>
            </a:r>
            <a:r>
              <a:rPr lang="el-GR" dirty="0" err="1" smtClean="0">
                <a:latin typeface="Calibri" pitchFamily="34" charset="0"/>
                <a:cs typeface="Calibri" pitchFamily="34" charset="0"/>
              </a:rPr>
              <a:t>επενδεδυμένη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 με το </a:t>
            </a:r>
            <a:r>
              <a:rPr lang="el-GR" i="1" dirty="0" err="1" smtClean="0">
                <a:latin typeface="Calibri" pitchFamily="34" charset="0"/>
                <a:cs typeface="Calibri" pitchFamily="34" charset="0"/>
              </a:rPr>
              <a:t>μεσοθήλιο</a:t>
            </a:r>
            <a:r>
              <a:rPr lang="el-GR" i="1" dirty="0" smtClean="0">
                <a:latin typeface="Calibri" pitchFamily="34" charset="0"/>
                <a:cs typeface="Calibri" pitchFamily="34" charset="0"/>
              </a:rPr>
              <a:t> του ελυτροειδούς χιτώνα του όρχεως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l-GR" i="1" dirty="0" err="1" smtClean="0">
                <a:latin typeface="Calibri" pitchFamily="34" charset="0"/>
                <a:cs typeface="Calibri" pitchFamily="34" charset="0"/>
              </a:rPr>
              <a:t>καλρετινίνη</a:t>
            </a:r>
            <a:r>
              <a:rPr lang="el-GR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+, CD31-) </a:t>
            </a:r>
            <a:endParaRPr lang="el-GR" i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l-GR" dirty="0" smtClean="0">
                <a:latin typeface="Calibri" pitchFamily="34" charset="0"/>
                <a:cs typeface="Calibri" pitchFamily="34" charset="0"/>
              </a:rPr>
              <a:t>ενώ η </a:t>
            </a:r>
            <a:r>
              <a:rPr lang="el-GR" b="1" dirty="0" err="1" smtClean="0">
                <a:latin typeface="Calibri" pitchFamily="34" charset="0"/>
                <a:cs typeface="Calibri" pitchFamily="34" charset="0"/>
              </a:rPr>
              <a:t>κιρσοκήλη</a:t>
            </a:r>
            <a:r>
              <a:rPr lang="el-GR" b="1" dirty="0" smtClean="0">
                <a:latin typeface="Calibri" pitchFamily="34" charset="0"/>
                <a:cs typeface="Calibri" pitchFamily="34" charset="0"/>
              </a:rPr>
              <a:t> από ενδοθήλιο (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CD31+, </a:t>
            </a:r>
            <a:r>
              <a:rPr lang="el-GR" b="1" dirty="0" err="1" smtClean="0">
                <a:latin typeface="Calibri" pitchFamily="34" charset="0"/>
                <a:cs typeface="Calibri" pitchFamily="34" charset="0"/>
              </a:rPr>
              <a:t>καλρετινίνη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-)</a:t>
            </a:r>
            <a:endParaRPr lang="el-GR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453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E34A99C-8898-379E-5F05-C1A4B415AA4F}"/>
              </a:ext>
            </a:extLst>
          </p:cNvPr>
          <p:cNvSpPr txBox="1"/>
          <p:nvPr/>
        </p:nvSpPr>
        <p:spPr>
          <a:xfrm>
            <a:off x="1717288" y="0"/>
            <a:ext cx="5991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u="sng" dirty="0">
                <a:latin typeface="Calibri" pitchFamily="34" charset="0"/>
                <a:cs typeface="Calibri" pitchFamily="34" charset="0"/>
              </a:rPr>
              <a:t>Κλινικό σκέλος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DF9B67-A9F7-F1F9-77C2-9F66B8AD6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93" y="688769"/>
            <a:ext cx="7621966" cy="60089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21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3C99AF-0077-1EC1-E567-335AD77A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551" y="-225631"/>
            <a:ext cx="2719449" cy="2850078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Ιστολογική</a:t>
            </a:r>
            <a:r>
              <a:rPr lang="el-GR" sz="2000" b="1" dirty="0" smtClean="0"/>
              <a:t> </a:t>
            </a:r>
            <a:r>
              <a:rPr lang="el-GR" sz="2000" dirty="0" smtClean="0"/>
              <a:t>θεώρηση </a:t>
            </a:r>
            <a:r>
              <a:rPr lang="el-GR" sz="20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υπογονιμότητας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επί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κιρσοκηλών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άνδρες με ολιγοσπερμία έως πλήρη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αζω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σπερμία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000" dirty="0" smtClean="0"/>
              <a:t>προ της χειρουργικής αποκατάστασης </a:t>
            </a:r>
            <a:endParaRPr lang="el-GR" sz="2000" dirty="0"/>
          </a:p>
        </p:txBody>
      </p:sp>
      <p:pic>
        <p:nvPicPr>
          <p:cNvPr id="2050" name="Picture 2" descr="C:\Users\User\Desktop\1-s2.0-S0015028210004632-gr1_lr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004" y="225630"/>
            <a:ext cx="6212685" cy="6472053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6388925" y="2446317"/>
            <a:ext cx="275507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dirty="0" smtClean="0">
                <a:latin typeface="Calibri" pitchFamily="34" charset="0"/>
                <a:cs typeface="Calibri" pitchFamily="34" charset="0"/>
              </a:rPr>
              <a:t>(Α, Β)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l-GR" sz="1600" dirty="0" smtClean="0">
                <a:latin typeface="Calibri" pitchFamily="34" charset="0"/>
                <a:cs typeface="Calibri" pitchFamily="34" charset="0"/>
              </a:rPr>
              <a:t> Πλήρης σπερματογένεση με αποδιοργάνωση, απολέπιση και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παρακλινική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συσχέτιση με αναφερόμενη  χαμηλή έως μέτρια βαθμολογία σπέρματος.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l-GR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l-GR" sz="1600" dirty="0" smtClean="0">
                <a:latin typeface="Calibri" pitchFamily="34" charset="0"/>
                <a:cs typeface="Calibri" pitchFamily="34" charset="0"/>
              </a:rPr>
              <a:t>(C, D)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l-GR" sz="1600" dirty="0" smtClean="0">
                <a:latin typeface="Calibri" pitchFamily="34" charset="0"/>
                <a:cs typeface="Calibri" pitchFamily="34" charset="0"/>
              </a:rPr>
              <a:t>Αναστολή  σπερματογένεσης στο στάδιο των άωρων </a:t>
            </a:r>
            <a:r>
              <a:rPr lang="el-GR" sz="1600" dirty="0" err="1" smtClean="0">
                <a:latin typeface="Calibri" pitchFamily="34" charset="0"/>
                <a:cs typeface="Calibri" pitchFamily="34" charset="0"/>
              </a:rPr>
              <a:t>σπερματίδων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 (όψιμη)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/>
            <a:endParaRPr lang="el-GR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l-GR" sz="1600" dirty="0" smtClean="0">
                <a:latin typeface="Calibri" pitchFamily="34" charset="0"/>
                <a:cs typeface="Calibri" pitchFamily="34" charset="0"/>
              </a:rPr>
              <a:t>(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E, F) </a:t>
            </a:r>
          </a:p>
          <a:p>
            <a:pPr algn="ctr"/>
            <a:r>
              <a:rPr lang="el-GR" sz="1600" dirty="0" smtClean="0">
                <a:latin typeface="Calibri" pitchFamily="34" charset="0"/>
                <a:cs typeface="Calibri" pitchFamily="34" charset="0"/>
              </a:rPr>
              <a:t>Απλασία γεννητικών κυττάρων και πρότυπο συνδρόμου κυττάρων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Sertoli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sz="1600" dirty="0" smtClean="0">
                <a:latin typeface="Calibri" pitchFamily="34" charset="0"/>
                <a:cs typeface="Calibri" pitchFamily="34" charset="0"/>
              </a:rPr>
              <a:t>μόνο.</a:t>
            </a:r>
            <a:endParaRPr lang="el-GR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82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6739" y="3738623"/>
            <a:ext cx="3237060" cy="287140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6"/>
          <p:cNvSpPr/>
          <p:nvPr/>
        </p:nvSpPr>
        <p:spPr>
          <a:xfrm>
            <a:off x="0" y="635000"/>
            <a:ext cx="9011798" cy="338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just">
              <a:spcBef>
                <a:spcPts val="375"/>
              </a:spcBef>
              <a:buClr>
                <a:schemeClr val="dk1"/>
              </a:buClr>
              <a:buSzPts val="1875"/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Η </a:t>
            </a:r>
            <a:r>
              <a:rPr lang="el-GR" sz="2000" b="1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παθολογ</a:t>
            </a:r>
            <a:r>
              <a:rPr lang="en-US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o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ανατομία του γενετικού συστήματος άρρενος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περιλαμβάνει  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ποικίλες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νοσογόνες 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εξεργασίες με </a:t>
            </a:r>
            <a:r>
              <a:rPr lang="el-GR" sz="2000" b="1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κύρια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εστίαση στις </a:t>
            </a:r>
            <a:r>
              <a:rPr lang="el-G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νεοπλασματικές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εξεργασίες.</a:t>
            </a: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342900" lvl="0" indent="-342900" algn="just">
              <a:spcBef>
                <a:spcPts val="375"/>
              </a:spcBef>
              <a:buClr>
                <a:schemeClr val="dk1"/>
              </a:buClr>
              <a:buSzPts val="1875"/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 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ιστολογική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εξέταση </a:t>
            </a:r>
            <a:r>
              <a: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αποτελεί</a:t>
            </a:r>
            <a:r>
              <a:rPr kumimoji="0" lang="el-GR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το </a:t>
            </a:r>
            <a:r>
              <a:rPr kumimoji="0" lang="el-GR" sz="2000" b="1" i="0" u="none" strike="noStrike" kern="0" cap="none" spc="60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καθοριστικό </a:t>
            </a:r>
            <a:r>
              <a:rPr kumimoji="0" lang="el-G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στοιχείο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στην </a:t>
            </a:r>
            <a:r>
              <a:rPr kumimoji="0" lang="el-GR" sz="2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τελική διάγνωση </a:t>
            </a:r>
            <a:r>
              <a:rPr kumimoji="0" lang="el-GR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και πρόγνωση</a:t>
            </a:r>
            <a:r>
              <a:rPr kumimoji="0" lang="el-G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μιας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ποικιλίας κακοήθων </a:t>
            </a:r>
            <a:r>
              <a:rPr kumimoji="0" lang="el-G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νεοπλασματικών</a:t>
            </a:r>
            <a:r>
              <a: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νόσων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του όρχεως και του </a:t>
            </a:r>
            <a:r>
              <a:rPr lang="el-GR" sz="20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προστάτη αδένα</a:t>
            </a:r>
            <a:r>
              <a: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  <a:endParaRPr kumimoji="0" lang="el-G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342900" lvl="0" indent="-342900" algn="just">
              <a:spcBef>
                <a:spcPts val="375"/>
              </a:spcBef>
              <a:buClr>
                <a:schemeClr val="dk1"/>
              </a:buClr>
              <a:buSzPts val="1875"/>
              <a:buFont typeface="Arial" panose="020B0604020202020204" pitchFamily="34" charset="0"/>
              <a:buChar char="•"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b="1" spc="600" dirty="0">
                <a:latin typeface="Calibri" pitchFamily="34" charset="0"/>
                <a:cs typeface="Calibri" pitchFamily="34" charset="0"/>
              </a:rPr>
              <a:t>Συνεργασία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κλινικού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ιατρού ουρολόγου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(ιστορικό, κλινικά συμπτώματα ασθενούς, λοιπός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παρακλινικός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έλεγχος) 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με τον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παθολογοανατόμο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απαραίτητα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για τη σωστή διάγνωση.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4390634-7078-D1B2-0817-D6B63DC766E9}"/>
              </a:ext>
            </a:extLst>
          </p:cNvPr>
          <p:cNvSpPr txBox="1"/>
          <p:nvPr/>
        </p:nvSpPr>
        <p:spPr>
          <a:xfrm>
            <a:off x="652814" y="141515"/>
            <a:ext cx="807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500" b="1" u="sng" dirty="0">
                <a:latin typeface="Calibri" pitchFamily="34" charset="0"/>
                <a:cs typeface="Calibri" pitchFamily="34" charset="0"/>
              </a:rPr>
              <a:t>Η συμβολή του παθολογοανατόμου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b="1" dirty="0"/>
              <a:t>Γεννητικό σύστημα άρρενος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1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287" name="Google Shape;287;p7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</a:t>
            </a:r>
            <a:r>
              <a:rPr lang="en-US" sz="2800" dirty="0"/>
              <a:t> </a:t>
            </a:r>
            <a:r>
              <a:rPr lang="el-GR" sz="2800" dirty="0"/>
              <a:t>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</a:t>
            </a:r>
            <a:r>
              <a:rPr lang="en-US" sz="2800" dirty="0"/>
              <a:t> </a:t>
            </a:r>
            <a:r>
              <a:rPr lang="el-GR" sz="2800" dirty="0"/>
              <a:t>Χ. Μυλωνάς, Ιατρός - Ειδικός Παθολόγος</a:t>
            </a:r>
            <a:endParaRPr sz="28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8A9EAC-194D-D286-0D85-193D47229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280" y="1654003"/>
            <a:ext cx="3825439" cy="38435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467544" y="13171"/>
            <a:ext cx="8229600" cy="6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1o Περιστατικό</a:t>
            </a:r>
            <a:endParaRPr/>
          </a:p>
        </p:txBody>
      </p:sp>
      <p:sp>
        <p:nvSpPr>
          <p:cNvPr id="294" name="Google Shape;294;p8"/>
          <p:cNvSpPr txBox="1"/>
          <p:nvPr/>
        </p:nvSpPr>
        <p:spPr>
          <a:xfrm>
            <a:off x="33453" y="390078"/>
            <a:ext cx="7337502" cy="34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0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Ιστορικό: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endParaRPr sz="20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000" dirty="0">
                <a:latin typeface="Calibri" pitchFamily="34" charset="0"/>
                <a:cs typeface="Calibri" pitchFamily="34" charset="0"/>
              </a:rPr>
              <a:t> Άνδρας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60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ετών προσέρχεται λόγω </a:t>
            </a:r>
            <a:r>
              <a:rPr lang="el-GR" sz="2000" b="1" dirty="0" smtClean="0">
                <a:latin typeface="Calibri" pitchFamily="34" charset="0"/>
                <a:cs typeface="Calibri" pitchFamily="34" charset="0"/>
              </a:rPr>
              <a:t>οσφυϊκού </a:t>
            </a:r>
            <a:r>
              <a:rPr lang="el-GR" sz="2000" b="1" dirty="0">
                <a:latin typeface="Calibri" pitchFamily="34" charset="0"/>
                <a:cs typeface="Calibri" pitchFamily="34" charset="0"/>
              </a:rPr>
              <a:t>άλγους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,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επιδεινούμενου το βράδυ και με </a:t>
            </a:r>
            <a:r>
              <a:rPr lang="el-GR" sz="2000" dirty="0" smtClean="0">
                <a:latin typeface="Calibri" pitchFamily="34" charset="0"/>
                <a:cs typeface="Calibri" pitchFamily="34" charset="0"/>
              </a:rPr>
              <a:t>την έντονη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άσκηση, από μηνός. Από το </a:t>
            </a:r>
            <a:r>
              <a:rPr lang="el-GR" sz="2000" b="1" dirty="0">
                <a:latin typeface="Calibri" pitchFamily="34" charset="0"/>
                <a:cs typeface="Calibri" pitchFamily="34" charset="0"/>
              </a:rPr>
              <a:t>οικογενειακό ιστορικό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, ο πατέρας του είχε νοσήσει από καρκίνο του </a:t>
            </a:r>
            <a:r>
              <a:rPr lang="el-GR" sz="2000" dirty="0" smtClean="0">
                <a:latin typeface="Calibri" pitchFamily="34" charset="0"/>
                <a:cs typeface="Calibri" pitchFamily="34" charset="0"/>
              </a:rPr>
              <a:t>προστάτη αδένα.</a:t>
            </a:r>
            <a:endParaRPr lang="el-GR" sz="20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0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Κλινική εξέταση: </a:t>
            </a:r>
            <a:endParaRPr sz="20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Άλγος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κατά την πλήξη οσφύος. </a:t>
            </a:r>
            <a:r>
              <a:rPr lang="el-GR" sz="20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Σκληρία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στην περιοχή </a:t>
            </a:r>
            <a:endParaRPr lang="el-GR" sz="2000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000" dirty="0" smtClean="0">
                <a:latin typeface="Calibri" pitchFamily="34" charset="0"/>
                <a:cs typeface="Calibri" pitchFamily="34" charset="0"/>
              </a:rPr>
              <a:t>του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προστάτη </a:t>
            </a:r>
            <a:r>
              <a:rPr lang="el-GR" sz="2000" dirty="0" smtClean="0">
                <a:latin typeface="Calibri" pitchFamily="34" charset="0"/>
                <a:cs typeface="Calibri" pitchFamily="34" charset="0"/>
              </a:rPr>
              <a:t>στη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δακτυλική εξέταση του ορθού.  </a:t>
            </a:r>
            <a:endParaRPr lang="el-GR" sz="200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l-GR" sz="20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250695B-278C-7F3D-D5DD-73E996652226}"/>
              </a:ext>
            </a:extLst>
          </p:cNvPr>
          <p:cNvSpPr txBox="1"/>
          <p:nvPr/>
        </p:nvSpPr>
        <p:spPr>
          <a:xfrm>
            <a:off x="55755" y="3460830"/>
            <a:ext cx="78486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0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Εργαστηριακός έλεγχος ορού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PSA </a:t>
            </a:r>
            <a:r>
              <a:rPr lang="el-GR" sz="2000" b="1" dirty="0">
                <a:latin typeface="Calibri" pitchFamily="34" charset="0"/>
                <a:cs typeface="Calibri" pitchFamily="34" charset="0"/>
              </a:rPr>
              <a:t>11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ng/ml</a:t>
            </a:r>
            <a:r>
              <a:rPr lang="el-GR" sz="2000" b="1" dirty="0">
                <a:latin typeface="Calibri" pitchFamily="34" charset="0"/>
                <a:cs typeface="Calibri" pitchFamily="34" charset="0"/>
              </a:rPr>
              <a:t>                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                  (</a:t>
            </a:r>
            <a:r>
              <a:rPr lang="el-GR" sz="2000" dirty="0" smtClean="0">
                <a:latin typeface="Calibri" pitchFamily="34" charset="0"/>
                <a:cs typeface="Calibri" pitchFamily="34" charset="0"/>
              </a:rPr>
              <a:t>φ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l-GR" sz="2000" dirty="0" smtClean="0">
                <a:latin typeface="Calibri" pitchFamily="34" charset="0"/>
                <a:cs typeface="Calibri" pitchFamily="34" charset="0"/>
              </a:rPr>
              <a:t>τ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.:</a:t>
            </a:r>
            <a:r>
              <a:rPr lang="el-GR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&lt;4)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000" b="1" dirty="0" err="1">
                <a:latin typeface="Calibri" pitchFamily="34" charset="0"/>
                <a:cs typeface="Calibri" pitchFamily="34" charset="0"/>
              </a:rPr>
              <a:t>Αλκαλικη</a:t>
            </a:r>
            <a:r>
              <a:rPr lang="el-G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b="1" dirty="0" err="1">
                <a:latin typeface="Calibri" pitchFamily="34" charset="0"/>
                <a:cs typeface="Calibri" pitchFamily="34" charset="0"/>
              </a:rPr>
              <a:t>φωσφατάση</a:t>
            </a:r>
            <a:r>
              <a:rPr lang="el-G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1500 IU/L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(</a:t>
            </a:r>
            <a:r>
              <a:rPr lang="el-GR" sz="2000" dirty="0" smtClean="0">
                <a:latin typeface="Calibri" pitchFamily="34" charset="0"/>
                <a:cs typeface="Calibri" pitchFamily="34" charset="0"/>
              </a:rPr>
              <a:t>φ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l-GR" sz="2000" dirty="0" smtClean="0">
                <a:latin typeface="Calibri" pitchFamily="34" charset="0"/>
                <a:cs typeface="Calibri" pitchFamily="34" charset="0"/>
              </a:rPr>
              <a:t>τ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.:</a:t>
            </a:r>
            <a:r>
              <a:rPr lang="el-GR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&lt;147)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000" dirty="0" smtClean="0">
                <a:latin typeface="Calibri" pitchFamily="34" charset="0"/>
                <a:cs typeface="Calibri" pitchFamily="34" charset="0"/>
              </a:rPr>
              <a:t>γ-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GT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30 IU/L                                    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(</a:t>
            </a:r>
            <a:r>
              <a:rPr lang="el-GR" sz="2000" dirty="0" smtClean="0">
                <a:latin typeface="Calibri" pitchFamily="34" charset="0"/>
                <a:cs typeface="Calibri" pitchFamily="34" charset="0"/>
              </a:rPr>
              <a:t>φ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l-GR" sz="2000" dirty="0" smtClean="0">
                <a:latin typeface="Calibri" pitchFamily="34" charset="0"/>
                <a:cs typeface="Calibri" pitchFamily="34" charset="0"/>
              </a:rPr>
              <a:t>τ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.:</a:t>
            </a:r>
            <a:r>
              <a:rPr lang="el-GR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&lt;40)</a:t>
            </a:r>
          </a:p>
          <a:p>
            <a:pPr lvl="0">
              <a:buClrTx/>
              <a:defRPr/>
            </a:pPr>
            <a:r>
              <a:rPr lang="en-US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SGOT 25</a:t>
            </a:r>
            <a:r>
              <a:rPr lang="en-US" sz="2000" kern="1200" dirty="0">
                <a:solidFill>
                  <a:srgbClr val="FF000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IU/L</a:t>
            </a:r>
            <a:r>
              <a:rPr lang="el-GR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   </a:t>
            </a:r>
            <a:r>
              <a:rPr lang="en-US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                           </a:t>
            </a:r>
            <a:r>
              <a:rPr lang="el-GR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  </a:t>
            </a:r>
            <a:r>
              <a:rPr lang="el-GR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(φ</a:t>
            </a:r>
            <a:r>
              <a:rPr lang="en-US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.</a:t>
            </a:r>
            <a:r>
              <a:rPr lang="el-GR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τ</a:t>
            </a:r>
            <a:r>
              <a:rPr lang="en-US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.:</a:t>
            </a:r>
            <a:r>
              <a:rPr lang="el-GR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&lt;35)</a:t>
            </a:r>
            <a:endParaRPr lang="en-US" sz="2000" kern="1200" dirty="0">
              <a:solidFill>
                <a:schemeClr val="tx1"/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>
              <a:buClrTx/>
              <a:defRPr/>
            </a:pPr>
            <a:r>
              <a:rPr lang="en-US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SGPT</a:t>
            </a:r>
            <a:r>
              <a:rPr lang="el-GR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20</a:t>
            </a:r>
            <a:r>
              <a:rPr lang="en-US" sz="2000" b="1" kern="1200" dirty="0">
                <a:solidFill>
                  <a:srgbClr val="FF000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IU/L</a:t>
            </a:r>
            <a:r>
              <a:rPr lang="el-GR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   </a:t>
            </a:r>
            <a:r>
              <a:rPr lang="en-US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                             </a:t>
            </a:r>
            <a:r>
              <a:rPr lang="el-GR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(φ</a:t>
            </a:r>
            <a:r>
              <a:rPr lang="en-US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.</a:t>
            </a:r>
            <a:r>
              <a:rPr lang="el-GR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τ</a:t>
            </a:r>
            <a:r>
              <a:rPr lang="en-US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.:</a:t>
            </a:r>
            <a:r>
              <a:rPr lang="el-GR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&lt;35)</a:t>
            </a:r>
          </a:p>
          <a:p>
            <a:pPr lvl="0">
              <a:buClrTx/>
              <a:defRPr/>
            </a:pPr>
            <a:r>
              <a:rPr lang="el-GR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 </a:t>
            </a:r>
            <a:r>
              <a:rPr lang="en-US" sz="2000" kern="120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b="1" u="sng" dirty="0">
                <a:latin typeface="Calibri" pitchFamily="34" charset="0"/>
                <a:cs typeface="Calibri" pitchFamily="34" charset="0"/>
              </a:rPr>
              <a:t>Γενική εξέταση ούρων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>
                <a:latin typeface="Calibri" pitchFamily="34" charset="0"/>
                <a:cs typeface="Calibri" pitchFamily="34" charset="0"/>
              </a:rPr>
              <a:t>Χωρίς ευρήματα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C999B5-6810-B4F0-17A2-009C3C8D1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515" y="1639185"/>
            <a:ext cx="2465399" cy="2573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631576-27EA-9C52-1397-584DCA170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075" y="4369328"/>
            <a:ext cx="4122738" cy="233241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 txBox="1"/>
          <p:nvPr/>
        </p:nvSpPr>
        <p:spPr>
          <a:xfrm>
            <a:off x="286458" y="6551271"/>
            <a:ext cx="836327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Φυσιολογικό                                                       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  <a:r>
              <a:rPr lang="el-GR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Ασθενούς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870D21B-5DC8-320B-AABA-C5F7B463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7720" y="-321019"/>
            <a:ext cx="9144000" cy="1379949"/>
          </a:xfrm>
        </p:spPr>
        <p:txBody>
          <a:bodyPr>
            <a:noAutofit/>
          </a:bodyPr>
          <a:lstStyle/>
          <a:p>
            <a:r>
              <a:rPr lang="el-GR" sz="2500" dirty="0" smtClean="0"/>
              <a:t>        Ακτινογραφία οσφυϊκής </a:t>
            </a:r>
            <a:r>
              <a:rPr lang="el-GR" sz="2500" dirty="0"/>
              <a:t>μοίρας σπονδυλικής στήλης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C73CF8D-0726-B7F3-DC90-6F4B11268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666" y="664784"/>
            <a:ext cx="3540198" cy="5923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4D5094D-B6B0-8C9D-AA1A-F6F01B0F9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22" y="627138"/>
            <a:ext cx="3800688" cy="59357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4D662-B28A-09FD-F847-4D226D393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42385"/>
            <a:ext cx="3715473" cy="3100389"/>
          </a:xfrm>
        </p:spPr>
        <p:txBody>
          <a:bodyPr>
            <a:normAutofit/>
          </a:bodyPr>
          <a:lstStyle/>
          <a:p>
            <a:r>
              <a:rPr lang="el-GR" sz="3000" dirty="0"/>
              <a:t>Βιοψία προστάτη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FE79B7E-80F5-12CA-BA27-116D188EF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38" y="6481822"/>
            <a:ext cx="8062894" cy="532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EDEAC4-90F8-883C-1E32-C0838D086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48644" y="815435"/>
            <a:ext cx="2872386" cy="1585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2C5D475-6373-EEBE-5000-A51EBCD22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22" y="1718030"/>
            <a:ext cx="3290458" cy="2193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2EDCFCD-CF42-8457-A027-6E230579F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65" y="4004839"/>
            <a:ext cx="3350453" cy="24213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33C5485-1D98-6821-2A7C-EC5001077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740806" y="849773"/>
            <a:ext cx="2810719" cy="1550997"/>
          </a:xfrm>
          <a:prstGeom prst="rect">
            <a:avLst/>
          </a:prstGeom>
        </p:spPr>
      </p:pic>
      <p:pic>
        <p:nvPicPr>
          <p:cNvPr id="3074" name="Picture 2" descr="C:\Users\User\Desktop\Screenshot_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6542147" y="722039"/>
            <a:ext cx="2777924" cy="1843131"/>
          </a:xfrm>
          <a:prstGeom prst="rect">
            <a:avLst/>
          </a:prstGeom>
          <a:noFill/>
        </p:spPr>
      </p:pic>
      <p:pic>
        <p:nvPicPr>
          <p:cNvPr id="3075" name="Picture 3" descr="C:\Users\User\Desktop\1024px-Gleason_4_and_5_intermed_mag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15474" y="3125164"/>
            <a:ext cx="5196580" cy="34660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2092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23" name="Google Shape;323;p11"/>
          <p:cNvSpPr txBox="1"/>
          <p:nvPr/>
        </p:nvSpPr>
        <p:spPr>
          <a:xfrm>
            <a:off x="457200" y="1487106"/>
            <a:ext cx="86868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</a:t>
            </a:r>
            <a:r>
              <a:rPr lang="el-GR" sz="28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βασική</a:t>
            </a:r>
            <a:r>
              <a:rPr lang="el-GR" sz="2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8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</a:t>
            </a:r>
            <a:r>
              <a:rPr lang="el-GR" sz="2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εμφάνισε ο </a:t>
            </a:r>
            <a:r>
              <a:rPr lang="el-GR" sz="2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ασθενής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; </a:t>
            </a:r>
            <a:endParaRPr lang="en-US"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H </a:t>
            </a:r>
            <a:r>
              <a:rPr lang="el-GR" sz="2800" dirty="0" smtClean="0">
                <a:latin typeface="Calibri"/>
                <a:ea typeface="Calibri"/>
                <a:cs typeface="Calibri"/>
                <a:sym typeface="Calibri"/>
              </a:rPr>
              <a:t>οστική προσβολή της εν λόγω βασικής νόσου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dirty="0" smtClean="0">
                <a:latin typeface="Calibri"/>
                <a:ea typeface="Calibri"/>
                <a:cs typeface="Calibri"/>
                <a:sym typeface="Calibri"/>
              </a:rPr>
              <a:t>με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ποια πρωτοπαθή οστική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νόσο </a:t>
            </a: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μπορεί να μπερδευτεί κλινικά (</a:t>
            </a:r>
            <a:r>
              <a:rPr lang="el-GR" sz="2800" dirty="0" err="1">
                <a:latin typeface="Calibri"/>
                <a:ea typeface="Calibri"/>
                <a:cs typeface="Calibri"/>
                <a:sym typeface="Calibri"/>
              </a:rPr>
              <a:t>οστεοβλαστικές</a:t>
            </a: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 αλλοιώσεις, αυξημένη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ALP)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endParaRPr dirty="0"/>
          </a:p>
        </p:txBody>
      </p:sp>
      <p:pic>
        <p:nvPicPr>
          <p:cNvPr id="324" name="Google Shape;32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7112" y="3542187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4869</TotalTime>
  <Words>1116</Words>
  <Application>Microsoft Office PowerPoint</Application>
  <PresentationFormat>Προβολή στην οθόνη (4:3)</PresentationFormat>
  <Paragraphs>182</Paragraphs>
  <Slides>37</Slides>
  <Notes>26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37</vt:i4>
      </vt:variant>
    </vt:vector>
  </HeadingPairs>
  <TitlesOfParts>
    <vt:vector size="40" baseType="lpstr">
      <vt:lpstr>2_Θέμα του Office</vt:lpstr>
      <vt:lpstr>Θέμα του Office</vt:lpstr>
      <vt:lpstr>1_Θέμα του Office</vt:lpstr>
      <vt:lpstr>Γεννητικό σύστημα άρρενος Μια σύντομη εισαγωγή </vt:lpstr>
      <vt:lpstr>Αρχική εκτίμηση από τον κλινικό ιατρό/ουρολόγο</vt:lpstr>
      <vt:lpstr>Εκτίμηση από τον εργαστηριακό ιατρό</vt:lpstr>
      <vt:lpstr>Διαφάνεια 4</vt:lpstr>
      <vt:lpstr>Γεννητικό σύστημα άρρενος Βραχεία παρουσίαση 1ου περιστατικού</vt:lpstr>
      <vt:lpstr>1o Περιστατικό</vt:lpstr>
      <vt:lpstr>        Ακτινογραφία οσφυϊκής μοίρας σπονδυλικής στήλης</vt:lpstr>
      <vt:lpstr>Βιοψία προστάτη</vt:lpstr>
      <vt:lpstr>Ερώτηση</vt:lpstr>
      <vt:lpstr>Απάντηση</vt:lpstr>
      <vt:lpstr>Κλινική αξιολόγηση τιμών PSA</vt:lpstr>
      <vt:lpstr>Ιστολογία αδενοκαρκινώματος προστάτη αδένα προτύπου 4  κατά Gleason </vt:lpstr>
      <vt:lpstr>Διαφάνεια 13</vt:lpstr>
      <vt:lpstr>Γεννητικό σύστημα άρρενος Βραχεία παρουσίαση 2ου περιστατικού</vt:lpstr>
      <vt:lpstr>2ο Περιστατικό</vt:lpstr>
      <vt:lpstr>Υπερηχογράφημα  πριν και μετά την ούρηση</vt:lpstr>
      <vt:lpstr>Βιοψία προστάτη</vt:lpstr>
      <vt:lpstr>Ερώτηση</vt:lpstr>
      <vt:lpstr>Απάντηση – Κλινική θεώρηση</vt:lpstr>
      <vt:lpstr>Ιδιαίτερες μορφές προστατίτιδας, όπου στέκει ιστολογική διάγνωση.</vt:lpstr>
      <vt:lpstr>Γεννητικό σύστημα άρρενος Βραχεία παρουσίαση 3ου περιστατικού</vt:lpstr>
      <vt:lpstr>3ο περιστατικό</vt:lpstr>
      <vt:lpstr>Υπερηχογράφημα όρχεως</vt:lpstr>
      <vt:lpstr>Χειρουργικό παρασκεύασμα ορχεκτομής </vt:lpstr>
      <vt:lpstr>Ιστολογική εξέταση</vt:lpstr>
      <vt:lpstr>Ερώτηση</vt:lpstr>
      <vt:lpstr>Απάντηση</vt:lpstr>
      <vt:lpstr>Κλινική αξιολόγηση ορολογικών καρκινικών δεικτών</vt:lpstr>
      <vt:lpstr>Ιστολογική  θεώρηση μεικτών όγκων γεννητικών κυττάρων του όρχεως</vt:lpstr>
      <vt:lpstr>Γεννητικό σύστημα άρρενος Βραχεία παρουσίαση 4ου περιστατικού</vt:lpstr>
      <vt:lpstr> 4ο Περιστατικό</vt:lpstr>
      <vt:lpstr>Υπερηχογράφημα οσχέου  </vt:lpstr>
      <vt:lpstr>Iστολογική μελέτη σπερματικού τόνου και βιοψία όρχεως </vt:lpstr>
      <vt:lpstr>Ερώτηση</vt:lpstr>
      <vt:lpstr>Απάντηση</vt:lpstr>
      <vt:lpstr>Διαφάνεια 36</vt:lpstr>
      <vt:lpstr>Ιστολογική θεώρηση υπογονιμότητας επί κιρσοκηλών σε άνδρες με ολιγοσπερμία έως πλήρη αζωoσπερμία, προ της χειρουργικής αποκατάστασης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Κεφαλή - Τράχηλος  Μια σύντομη εισαγωγή</dc:title>
  <dc:creator>User</dc:creator>
  <cp:lastModifiedBy>User</cp:lastModifiedBy>
  <cp:revision>164</cp:revision>
  <dcterms:created xsi:type="dcterms:W3CDTF">2021-08-02T10:33:48Z</dcterms:created>
  <dcterms:modified xsi:type="dcterms:W3CDTF">2023-10-25T10:40:35Z</dcterms:modified>
</cp:coreProperties>
</file>