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9" r:id="rId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FFFF00"/>
    <a:srgbClr val="0F1A2F"/>
    <a:srgbClr val="182B4C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5190" autoAdjust="0"/>
  </p:normalViewPr>
  <p:slideViewPr>
    <p:cSldViewPr snapToGrid="0">
      <p:cViewPr varScale="1">
        <p:scale>
          <a:sx n="84" d="100"/>
          <a:sy n="84" d="100"/>
        </p:scale>
        <p:origin x="643" y="8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4723D2-8FEB-44A2-8D2A-792C36A58F27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00B3A-C52F-43C3-BA25-B9963EEB6FC9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01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82E24B-A733-4003-925C-BDFBF07A60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AF72DEE-BEC6-4FF1-BC2C-666E19D5D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3DCD5C-2806-4F68-B7A0-B9F994117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3A65E4D-260D-4B03-97D5-FF2352FC3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144341-9089-443E-882C-E8ED61F32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77323803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9A7654-CEBC-445D-AB0B-0BEBC317F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81CCD33-BC7B-4DE0-9696-5B0075713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7277A5F-B66E-44AE-9E6A-6D8B8A3DB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47FD35F-0A92-43E4-9D8D-A1CBA3E11C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98620BA-2ECF-41A2-930B-9CDA6BC1B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12289787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644D91F-C1A8-4EA9-900C-DDEB431357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39465F0-26E0-4D78-9BFD-7422F83CB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F031272-BBB1-4883-8943-4E406181C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F88ACB1-3D74-4E32-B855-AE9F1B1A8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E6EB95-AEE6-49F7-AAD2-DCD868FAD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30852728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F58ACB-BD16-45DC-9926-18D9D741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58275F-9A8F-4110-A84F-3ADC912EC1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97E79F-EE81-4099-9081-9102C2113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F6A08E-635D-48A7-8C49-A42F4EB74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E3A68A-B974-4221-BD40-4D32F8BEA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982505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67CDF6-6525-4432-A139-E7B6E0F62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EBBAF18-79DA-4A43-9622-B99C25877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F7B3F19-6950-4B4E-9DF5-C2D7655DC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E60C2E4-545C-4E08-802D-F937107D2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32AEB1-0833-4E94-8039-2BC8C39C3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50321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9018F60-397E-46E6-AA99-1E3489F0A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2B5601-2F43-44AA-9583-00E20E94EF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BF12D0D-1158-453B-BBDC-F0A735CB92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781D444-584F-49D3-B63C-AE8EE6AA7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67E75A3-2B1B-4650-B302-4F30CFA69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C8974A9-CFAC-431D-ABDA-5FE89F192F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744723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8EAABC-5704-427A-9848-05AE989AE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A9D8005-686F-480C-B078-A2EF69DDFC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99237DF-8F56-47DE-95E6-55A91A5AD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3894E473-98E0-456C-877C-DAB4F87EA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4DEA9CD-FB77-43B7-BDFD-64B60FC3FE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321FB44-2FE4-431F-818A-DD956331D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CF6A9E2B-00B3-4740-8B39-4EC5A116D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39BDB5EC-B30F-4AA7-A4AF-2EE8EC8C9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6166552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F727498-90A2-4A44-8028-9505E5578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F628AE3-365F-4F2E-956E-F649020D7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C46CC9D-F390-4570-A3F4-E73EA47D6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695A36F-5C2C-44E8-B672-7244BE5AD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0431167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D9BDC18-D6C6-45A7-80B9-29527E20A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37DB756-C0C5-4885-BCD0-D1B51AB62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FF84160-6C1B-4A17-B86F-4C67CE6D9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9751949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E87D5E-37A6-453B-A966-5D34A32F5E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9CBC8A-4128-4259-811C-9FABCC2C1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1CA14F7-6AA3-4CCB-8D9D-4D28A92D0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784C830-E9FA-422B-B22E-7C1433E0E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E971006-6849-48B0-87A2-153284DAAF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00F26F9-6054-4A21-BC7A-1ACC9BC6C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758298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178FF77-D794-4654-A361-3D907C1B4F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F3E53E0-6EDB-4100-A525-3C72F5CFEF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5F2D88F-DB8A-431E-9EE6-F7269722A2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403F4F-9AC5-4444-9DCF-EE23DCA8D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352C4-6D55-4F62-B59E-701898434009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C36933C-C797-44FD-BE8B-749A54BE0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D002818-7383-4B07-B038-8F7DAA5A6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5871398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CA91815-B65E-4A22-8737-225EC83C3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2CC4C52-1006-4B8C-9F8D-8BA8B7B8D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9159AF-514D-498C-B455-E9E7387B53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352C4-6D55-4F62-B59E-701898434009}" type="datetimeFigureOut">
              <a:rPr lang="el-GR" smtClean="0"/>
              <a:pPr/>
              <a:t>21/3/2024</a:t>
            </a:fld>
            <a:endParaRPr lang="el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79DE91-C63A-4647-8BBE-15F6FC48E9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10DF3B-9DF4-4E03-AD48-22540C33EE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0B6101-AEA7-4357-B2AA-93D028027F70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48308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2B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A77479-F537-4CC5-B2EB-D6183F9B1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499" y="163629"/>
            <a:ext cx="10819002" cy="952902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ΤΥΦΛΗ ΟΡΑΣΗ (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blindsight)</a:t>
            </a:r>
            <a:r>
              <a:rPr lang="el-G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6CBCAF1-FBE6-447F-9B5A-B22ABB2BED50}"/>
              </a:ext>
            </a:extLst>
          </p:cNvPr>
          <p:cNvSpPr txBox="1"/>
          <p:nvPr/>
        </p:nvSpPr>
        <p:spPr>
          <a:xfrm>
            <a:off x="376630" y="1193005"/>
            <a:ext cx="11128871" cy="532453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l-G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η ικανότητα των ατόμων με </a:t>
            </a:r>
            <a:r>
              <a:rPr lang="el-GR" sz="20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φλοιϊκή</a:t>
            </a: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τύφλωση (βλάβες στον πρωτογενή οπτικό φλοιό) να ανταποκρίνονται σε οπτικά ερεθίσματα που δεν βλέπουν συνειδητά</a:t>
            </a:r>
            <a:r>
              <a:rPr lang="el-GR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sz="20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σύνδρομο </a:t>
            </a:r>
            <a:r>
              <a:rPr lang="el-GR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Riddoch  </a:t>
            </a: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→ νευρολόγος που περιέγραψε παρόμοιες περιπτώσεις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σε ασθενείς του Α' Παγκοσμίου Πολέμου.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Όρος εισήχθη το 1974 από το </a:t>
            </a:r>
            <a:r>
              <a: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Lawrence Weiskrantz </a:t>
            </a: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(πειράματα σε πιθήκους)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Βασικά χαρακτηριστικά:</a:t>
            </a:r>
          </a:p>
          <a:p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Έλλειψη συνειδητής επίγνωσης των οπτικών ερεθισμάτων στην τυφλή περιοχή.</a:t>
            </a:r>
            <a:b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Ικανότητα να ανταποκρίνεται στα ερεθίσματα με ακρίβεια χωρίς να τα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αντιλαμβάνεται συνειδητά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l-G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μφανίζεται κυρίως σε ασθενείς με ημιανοψία (δεν βλέπουν στο 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ένα ήμισυ του οπτικού τους πεδίου).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1F2A10B7-07CA-45C9-B1AC-3A08B936D2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47"/>
          <a:stretch/>
        </p:blipFill>
        <p:spPr>
          <a:xfrm>
            <a:off x="9852763" y="4004561"/>
            <a:ext cx="2095500" cy="2689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583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82B4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A77479-F537-4CC5-B2EB-D6183F9B18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6499" y="163629"/>
            <a:ext cx="10819002" cy="952902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ΤΥΦΛΗ ΟΡΑΣΗ (</a:t>
            </a:r>
            <a:r>
              <a:rPr lang="en-US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blindsight)</a:t>
            </a:r>
            <a:r>
              <a:rPr lang="el-G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l-GR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l-GR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6CBCAF1-FBE6-447F-9B5A-B22ABB2BED50}"/>
              </a:ext>
            </a:extLst>
          </p:cNvPr>
          <p:cNvSpPr txBox="1"/>
          <p:nvPr/>
        </p:nvSpPr>
        <p:spPr>
          <a:xfrm>
            <a:off x="223556" y="1069529"/>
            <a:ext cx="3876807" cy="50167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l-G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τύποι: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Τύπου 1: </a:t>
            </a:r>
            <a:r>
              <a: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μαντεύει σωστά </a:t>
            </a:r>
            <a:r>
              <a:rPr lang="el-GR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(πάνω </a:t>
            </a: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από το επίπεδο του τυχαίου) πτυχές ενός οπτικού ερεθίσματος (π.χ. τοποθεσία ή κίνηση) </a:t>
            </a:r>
            <a:r>
              <a: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χωρίς συνειδητή επίγνωση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Τύπου 2: </a:t>
            </a:r>
            <a:r>
              <a: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αίσθημα αλλαγής </a:t>
            </a: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στο οπτικό </a:t>
            </a:r>
            <a:r>
              <a:rPr lang="el-GR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πεδίο</a:t>
            </a:r>
            <a:endParaRPr lang="el-G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sz="2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Επιπτώσεις:</a:t>
            </a:r>
          </a:p>
          <a:p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τυφλή όραση </a:t>
            </a:r>
            <a:r>
              <a: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αμφισβητεί</a:t>
            </a: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την πεποίθηση ότι οι αντιλήψεις πρέπει να εισέλθουν στη συνείδηση για να επηρεάσουν τη συμπεριφορά</a:t>
            </a:r>
            <a:r>
              <a:rPr lang="el-GR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l-GR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7F23C23E-EAF0-4CAC-9497-BB9B80484E52}"/>
              </a:ext>
            </a:extLst>
          </p:cNvPr>
          <p:cNvSpPr txBox="1"/>
          <p:nvPr/>
        </p:nvSpPr>
        <p:spPr>
          <a:xfrm>
            <a:off x="4392559" y="1074904"/>
            <a:ext cx="7575885" cy="501675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Eπίγνωση</a:t>
            </a: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των μεμονωμένων οπτικών χαρακτηριστικών, αλλά όχι ολιστική οπτική αντίληψη → </a:t>
            </a:r>
            <a:r>
              <a:rPr lang="el-GR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modular αντίληψη;</a:t>
            </a:r>
            <a:endParaRPr lang="en-US" sz="20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Φαίνεται το </a:t>
            </a:r>
            <a:r>
              <a:rPr lang="el-GR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extent</a:t>
            </a: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της παράλληλης επεξεργασίας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Έχει πάει η πληροφορία σε ένα </a:t>
            </a:r>
            <a:r>
              <a: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άλλο μονοπάτι (</a:t>
            </a:r>
            <a:r>
              <a:rPr lang="el-GR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pathway</a:t>
            </a:r>
            <a:r>
              <a: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όπου δεν έχει πρόσβαση η συνείδηση ή τουλάχιστον η λεκτική αναφορά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Εναλλακτικές οδοί </a:t>
            </a:r>
            <a:r>
              <a: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που εμπλέκουν </a:t>
            </a:r>
            <a:r>
              <a:rPr lang="el-G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τόσο</a:t>
            </a:r>
            <a:r>
              <a:rPr lang="el-GR" sz="2000" b="1" dirty="0" smtClean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φλοιώδεις </a:t>
            </a:r>
            <a:r>
              <a:rPr lang="el-G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όσο</a:t>
            </a:r>
            <a:r>
              <a:rPr lang="en-U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υποφλοιώδεις </a:t>
            </a:r>
            <a:r>
              <a: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δομές:</a:t>
            </a:r>
            <a:r>
              <a:rPr lang="en-US" sz="20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</a:t>
            </a: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(άνω διδύμιο), </a:t>
            </a:r>
            <a:r>
              <a: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pulvinar</a:t>
            </a: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(προσκέφαλο),</a:t>
            </a:r>
            <a:r>
              <a:rPr lang="en-US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νησίδες</a:t>
            </a: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λειτουργικού </a:t>
            </a:r>
            <a:r>
              <a:rPr lang="el-GR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ιστού΄, </a:t>
            </a: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άμεση είσοδος LGN → V5</a:t>
            </a: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</a:t>
            </a:r>
            <a:r>
              <a:rPr lang="el-GR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χει παρατηρηθεί μ</a:t>
            </a:r>
            <a:r>
              <a:rPr lang="el-GR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έχρι </a:t>
            </a: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σε παιδιά ηλικίας </a:t>
            </a:r>
            <a:r>
              <a:rPr lang="en-US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μηνών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Πιθανές εφαρμογές στην </a:t>
            </a:r>
            <a:r>
              <a:rPr lang="el-GR" sz="2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αποκατάσταση</a:t>
            </a:r>
            <a:r>
              <a:rPr lang="el-GR" sz="2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l-GR" sz="2000" b="1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59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algn="l">
          <a:defRPr sz="1400" dirty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3372</TotalTime>
  <Words>191</Words>
  <Application>Microsoft Office PowerPoint</Application>
  <PresentationFormat>Ευρεία οθόνη</PresentationFormat>
  <Paragraphs>30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ΤΥΦΛΗ ΟΡΑΣΗ (blindsight) </vt:lpstr>
      <vt:lpstr>ΤΥΦΛΗ ΟΡΑΣΗ (blindsight)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ΜΕΤΑΤΡΑΥΜΑΤΙΚΗ ΔΙΑΤΑΡΑΧΗ STRESS ΩΣ ΣΥΝΕΠΕΙΑ ΣΟΒΑΡΗΣ ΣΩΜΑΤΙΚΗΣ ΝΟΣΟΥ: ΕΛΕΦΑΝΤΑΣ ΣΤΟ ΔΩΜΑΤΙΟ;</dc:title>
  <dc:creator>Leonidas Grigoriou</dc:creator>
  <cp:lastModifiedBy>myrsini papakounadi</cp:lastModifiedBy>
  <cp:revision>444</cp:revision>
  <dcterms:created xsi:type="dcterms:W3CDTF">2021-06-08T20:13:40Z</dcterms:created>
  <dcterms:modified xsi:type="dcterms:W3CDTF">2024-03-21T22:02:24Z</dcterms:modified>
</cp:coreProperties>
</file>