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1" r:id="rId3"/>
    <p:sldId id="260" r:id="rId4"/>
    <p:sldId id="262" r:id="rId5"/>
    <p:sldId id="261" r:id="rId6"/>
    <p:sldId id="272" r:id="rId7"/>
    <p:sldId id="274" r:id="rId8"/>
    <p:sldId id="273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9748-9D81-431E-9E68-D3D27A5D0142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351F-7681-4C97-89E3-D58FC318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1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2AD1D-A774-45B3-932C-81D0E9FF88FA}" type="slidenum">
              <a:rPr lang="hu-HU"/>
              <a:pPr/>
              <a:t>8</a:t>
            </a:fld>
            <a:endParaRPr lang="hu-H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0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9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7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6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2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1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6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ADD8-BAF7-4FED-A118-C2F243A7B55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CF6D-A3F6-4AB5-8C94-321656C83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le.hanover.edu/Ch02Methods/Ch02SDTIllus_evt.html" TargetMode="External"/><Relationship Id="rId2" Type="http://schemas.openxmlformats.org/officeDocument/2006/relationships/hyperlink" Target="http://www.navan.name/roc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Signal Detection Theory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catch trial</a:t>
            </a:r>
            <a:r>
              <a:rPr lang="el-GR" sz="1600" b="1" dirty="0" smtClean="0"/>
              <a:t>: </a:t>
            </a:r>
            <a:r>
              <a:rPr lang="el-GR" sz="1600" dirty="0" smtClean="0"/>
              <a:t>σα να μπλοφάρω - λείπει το ερέθισμα/σήμα</a:t>
            </a: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υπάρχει σωστή απάντηση (</a:t>
            </a:r>
            <a:r>
              <a:rPr lang="en-US" sz="1600" dirty="0" smtClean="0"/>
              <a:t>objective method)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hits, misses, false alarms &amp; correct rejections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στη μοντέρνα ψυχοφυσική </a:t>
            </a:r>
            <a:r>
              <a:rPr lang="en-US" sz="1600" dirty="0" smtClean="0"/>
              <a:t>(60s) </a:t>
            </a:r>
            <a:r>
              <a:rPr lang="el-GR" sz="1600" dirty="0" smtClean="0"/>
              <a:t>αμφισβητήθηκε η έννοια του </a:t>
            </a:r>
            <a:r>
              <a:rPr lang="en-US" sz="1600" dirty="0" smtClean="0"/>
              <a:t>threshold</a:t>
            </a:r>
            <a:endParaRPr lang="el-GR" sz="1600" dirty="0" smtClean="0"/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αντί αυτού μελετάμε το πόσο </a:t>
            </a:r>
            <a:r>
              <a:rPr lang="el-GR" sz="1600" dirty="0" err="1" smtClean="0"/>
              <a:t>ανιχνεύσημο</a:t>
            </a:r>
            <a:r>
              <a:rPr lang="el-GR" sz="1600" dirty="0" smtClean="0"/>
              <a:t> (</a:t>
            </a:r>
            <a:r>
              <a:rPr lang="en-US" sz="1600" dirty="0" smtClean="0"/>
              <a:t>detectable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είναι ένα </a:t>
            </a:r>
            <a:r>
              <a:rPr lang="en-US" sz="1600" dirty="0" smtClean="0"/>
              <a:t>stimulus</a:t>
            </a:r>
            <a:endParaRPr lang="el-GR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d</a:t>
            </a:r>
            <a:r>
              <a:rPr lang="en-US" sz="1600" b="1" dirty="0" smtClean="0">
                <a:cs typeface="Arial" charset="0"/>
              </a:rPr>
              <a:t>’ (d-prime): </a:t>
            </a:r>
            <a:r>
              <a:rPr lang="el-GR" sz="1600" dirty="0" smtClean="0">
                <a:cs typeface="Arial" charset="0"/>
              </a:rPr>
              <a:t>μετράει την </a:t>
            </a:r>
            <a:r>
              <a:rPr lang="el-GR" sz="1600" dirty="0" err="1" smtClean="0">
                <a:cs typeface="Arial" charset="0"/>
              </a:rPr>
              <a:t>ανιχνευσημότητα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l-GR" sz="1600" dirty="0" smtClean="0">
                <a:cs typeface="Arial" charset="0"/>
              </a:rPr>
              <a:t>(</a:t>
            </a:r>
            <a:r>
              <a:rPr lang="en-US" sz="1600" i="1" dirty="0" smtClean="0">
                <a:cs typeface="Arial" charset="0"/>
              </a:rPr>
              <a:t>detectability </a:t>
            </a:r>
            <a:r>
              <a:rPr lang="el-GR" sz="1600" i="1" dirty="0" smtClean="0">
                <a:cs typeface="Arial" charset="0"/>
              </a:rPr>
              <a:t>- </a:t>
            </a:r>
            <a:r>
              <a:rPr lang="el-GR" sz="1600" dirty="0" smtClean="0">
                <a:cs typeface="Arial" charset="0"/>
              </a:rPr>
              <a:t>όπως πάντα,  εξαρτάται και από το αισθητήριο σύστημα και από το ερέθισμα)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>
                <a:cs typeface="Arial" charset="0"/>
              </a:rPr>
              <a:t>sensitivity (measured via detectability) </a:t>
            </a:r>
            <a:r>
              <a:rPr lang="en-US" sz="1600" i="1" u="sng" dirty="0" smtClean="0">
                <a:cs typeface="Arial" charset="0"/>
              </a:rPr>
              <a:t>at a specific stimulus level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Arial" charset="0"/>
              </a:rPr>
              <a:t>electrical engineering (communication systems)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>
                <a:cs typeface="Arial" charset="0"/>
              </a:rPr>
              <a:t>Υπάρχει</a:t>
            </a:r>
            <a:r>
              <a:rPr lang="el-GR" sz="1600" i="1" dirty="0" smtClean="0">
                <a:cs typeface="Arial" charset="0"/>
              </a:rPr>
              <a:t> </a:t>
            </a:r>
            <a:r>
              <a:rPr lang="el-GR" sz="1600" dirty="0" smtClean="0">
                <a:cs typeface="Arial" charset="0"/>
              </a:rPr>
              <a:t>τυχαίος</a:t>
            </a:r>
            <a:r>
              <a:rPr lang="el-GR" sz="1600" i="1" dirty="0" smtClean="0">
                <a:cs typeface="Arial" charset="0"/>
              </a:rPr>
              <a:t> θόρυβος (</a:t>
            </a:r>
            <a:r>
              <a:rPr lang="en-US" sz="1600" dirty="0" smtClean="0">
                <a:cs typeface="Arial" charset="0"/>
              </a:rPr>
              <a:t>noise</a:t>
            </a:r>
            <a:r>
              <a:rPr lang="el-GR" sz="1600" dirty="0" smtClean="0">
                <a:cs typeface="Arial" charset="0"/>
              </a:rPr>
              <a:t>)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l-GR" sz="1600" dirty="0" smtClean="0">
                <a:cs typeface="Arial" charset="0"/>
              </a:rPr>
              <a:t>που δημιουργεί παρεμβολή στο ερέθισμα</a:t>
            </a:r>
            <a:endParaRPr lang="en-US" sz="1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600" dirty="0" smtClean="0">
                <a:cs typeface="Arial" charset="0"/>
              </a:rPr>
              <a:t>Ο θόρυβος αυτός έχει κανονική</a:t>
            </a:r>
            <a:r>
              <a:rPr lang="en-US" sz="1600" dirty="0" smtClean="0">
                <a:cs typeface="Arial" charset="0"/>
              </a:rPr>
              <a:t> (Gaussian)</a:t>
            </a:r>
            <a:r>
              <a:rPr lang="el-GR" sz="1600" dirty="0" smtClean="0">
                <a:cs typeface="Arial" charset="0"/>
              </a:rPr>
              <a:t> κατανομή</a:t>
            </a:r>
            <a:endParaRPr lang="en-US" sz="1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cs typeface="Arial" charset="0"/>
              </a:rPr>
              <a:t>criterion</a:t>
            </a:r>
            <a:r>
              <a:rPr lang="el-GR" sz="1600" b="1" dirty="0" smtClean="0">
                <a:cs typeface="Arial" charset="0"/>
              </a:rPr>
              <a:t> (</a:t>
            </a:r>
            <a:r>
              <a:rPr lang="en-US" sz="1600" b="1" dirty="0">
                <a:cs typeface="Arial" charset="0"/>
              </a:rPr>
              <a:t>C</a:t>
            </a:r>
            <a:r>
              <a:rPr lang="el-GR" sz="1600" b="1" dirty="0" smtClean="0">
                <a:cs typeface="Arial" charset="0"/>
              </a:rPr>
              <a:t>)</a:t>
            </a:r>
            <a:r>
              <a:rPr lang="en-US" sz="1600" b="1" dirty="0" smtClean="0">
                <a:cs typeface="Arial" charset="0"/>
              </a:rPr>
              <a:t>: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l-GR" sz="1600" dirty="0" smtClean="0">
                <a:cs typeface="Arial" charset="0"/>
              </a:rPr>
              <a:t>μη-αισθητήριος παράγοντας που επιδρά στην συμπεριφορά: είναι </a:t>
            </a:r>
            <a:r>
              <a:rPr lang="el-GR" sz="1600" i="1" dirty="0" smtClean="0">
                <a:cs typeface="Arial" charset="0"/>
              </a:rPr>
              <a:t>το επίπεδο ενεργοποίησης του αντιληπτικού συστήματος πάνω από το οποίο το άτομο αποφασίζει να απαντήσει «ναι»</a:t>
            </a:r>
            <a:r>
              <a:rPr lang="el-GR" sz="1600" dirty="0" smtClean="0">
                <a:cs typeface="Arial" charset="0"/>
              </a:rPr>
              <a:t> (επηρεάζεται από τις συνέπειες της απόφασης, από προηγούμενη γνώση αλλά φυσικά και από τις ατομικές ιδιαιτερότητες του καθενός)</a:t>
            </a:r>
            <a:endParaRPr lang="en-US" sz="1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600" b="1" dirty="0" smtClean="0">
                <a:cs typeface="Arial" charset="0"/>
              </a:rPr>
              <a:t>ΠΡΟΣΟΧΗ:</a:t>
            </a:r>
            <a:r>
              <a:rPr lang="el-GR" sz="1600" dirty="0" smtClean="0">
                <a:cs typeface="Arial" charset="0"/>
              </a:rPr>
              <a:t> άλλο πράγμα το κριτήριο και άλλο πράγμα από το κατώφλι!</a:t>
            </a:r>
            <a:endParaRPr lang="en-US" sz="1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600" dirty="0" smtClean="0">
                <a:cs typeface="Arial" charset="0"/>
              </a:rPr>
              <a:t>ιδανικός παρατηρητής - </a:t>
            </a:r>
            <a:r>
              <a:rPr lang="en-US" sz="1600" i="1" dirty="0" smtClean="0">
                <a:cs typeface="Arial" charset="0"/>
              </a:rPr>
              <a:t>ideal observer</a:t>
            </a:r>
            <a:r>
              <a:rPr lang="el-GR" sz="1600" dirty="0" smtClean="0">
                <a:cs typeface="Arial" charset="0"/>
              </a:rPr>
              <a:t> (</a:t>
            </a:r>
            <a:r>
              <a:rPr lang="en-US" sz="1600" b="1" dirty="0" smtClean="0">
                <a:cs typeface="Arial" charset="0"/>
              </a:rPr>
              <a:t>max </a:t>
            </a:r>
            <a:r>
              <a:rPr lang="el-GR" sz="1600" b="1" dirty="0" smtClean="0">
                <a:cs typeface="Arial" charset="0"/>
              </a:rPr>
              <a:t>σωστές απαντήσεις</a:t>
            </a:r>
            <a:r>
              <a:rPr lang="en-US" sz="1600" dirty="0" smtClean="0"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>
                <a:cs typeface="Arial" charset="0"/>
              </a:rPr>
              <a:t>συντηρητικός (</a:t>
            </a:r>
            <a:r>
              <a:rPr lang="en-US" sz="1600" dirty="0" smtClean="0">
                <a:cs typeface="Arial" charset="0"/>
              </a:rPr>
              <a:t>conservative</a:t>
            </a:r>
            <a:r>
              <a:rPr lang="el-GR" sz="1600" dirty="0" smtClean="0">
                <a:cs typeface="Arial" charset="0"/>
              </a:rPr>
              <a:t>)</a:t>
            </a:r>
            <a:r>
              <a:rPr lang="en-US" sz="1600" dirty="0" smtClean="0">
                <a:cs typeface="Arial" charset="0"/>
              </a:rPr>
              <a:t> &lt; </a:t>
            </a:r>
            <a:r>
              <a:rPr lang="el-GR" sz="1600" dirty="0" smtClean="0">
                <a:cs typeface="Arial" charset="0"/>
              </a:rPr>
              <a:t>ιδανικός</a:t>
            </a:r>
            <a:r>
              <a:rPr lang="en-US" sz="1600" dirty="0" smtClean="0">
                <a:cs typeface="Arial" charset="0"/>
              </a:rPr>
              <a:t> &lt; </a:t>
            </a:r>
            <a:r>
              <a:rPr lang="el-GR" sz="1600" dirty="0" smtClean="0">
                <a:cs typeface="Arial" charset="0"/>
              </a:rPr>
              <a:t>χαλαρός (</a:t>
            </a:r>
            <a:r>
              <a:rPr lang="en-US" sz="1600" dirty="0" smtClean="0">
                <a:cs typeface="Arial" charset="0"/>
              </a:rPr>
              <a:t>liberal</a:t>
            </a:r>
            <a:r>
              <a:rPr lang="el-GR" sz="1600" dirty="0" smtClean="0">
                <a:cs typeface="Arial" charset="0"/>
              </a:rPr>
              <a:t>)</a:t>
            </a:r>
            <a:endParaRPr lang="en-US" sz="1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d</a:t>
            </a:r>
            <a:r>
              <a:rPr lang="en-US" sz="1600" b="1" dirty="0" smtClean="0">
                <a:cs typeface="Arial" charset="0"/>
              </a:rPr>
              <a:t>’ = z(H)-z(FA) </a:t>
            </a:r>
            <a:r>
              <a:rPr lang="en-US" sz="1600" dirty="0" smtClean="0">
                <a:cs typeface="Arial" charset="0"/>
              </a:rPr>
              <a:t>(remember: positive z-scores means  p &gt; 50%)</a:t>
            </a:r>
            <a:endParaRPr lang="en-US" sz="16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cs typeface="Arial" charset="0"/>
              </a:rPr>
              <a:t>C = - 0.5*[z(H)+z(FA)] </a:t>
            </a:r>
            <a:r>
              <a:rPr lang="en-US" sz="1600" dirty="0" smtClean="0">
                <a:cs typeface="Arial" charset="0"/>
              </a:rPr>
              <a:t>(distance from ideal obs.: negative is liberal and positive is conservative)</a:t>
            </a:r>
            <a:endParaRPr lang="en-US" sz="1600" b="1" dirty="0" smtClean="0">
              <a:cs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5943600" y="1143000"/>
          <a:ext cx="1582738" cy="1189038"/>
        </p:xfrm>
        <a:graphic>
          <a:graphicData uri="http://schemas.openxmlformats.org/drawingml/2006/table">
            <a:tbl>
              <a:tblPr/>
              <a:tblGrid>
                <a:gridCol w="479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512888"/>
          </a:xfrm>
        </p:spPr>
        <p:txBody>
          <a:bodyPr/>
          <a:lstStyle/>
          <a:p>
            <a:pPr eaLnBrk="1" hangingPunct="1"/>
            <a:r>
              <a:rPr lang="el-GR" sz="3000" smtClean="0"/>
              <a:t>Πίνακας αθροιστικών πιθανοτήτων κανονικής κατανομής</a:t>
            </a:r>
          </a:p>
        </p:txBody>
      </p:sp>
      <p:pic>
        <p:nvPicPr>
          <p:cNvPr id="19459" name="Picture 4" descr="Table of the Normal Distrib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8964613" cy="5589588"/>
          </a:xfrm>
          <a:noFill/>
        </p:spPr>
      </p:pic>
    </p:spTree>
    <p:extLst>
      <p:ext uri="{BB962C8B-B14F-4D97-AF65-F5344CB8AC3E}">
        <p14:creationId xmlns:p14="http://schemas.microsoft.com/office/powerpoint/2010/main" val="4807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7200900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6" y="234932"/>
            <a:ext cx="8464427" cy="63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8856662" cy="6526212"/>
          </a:xfrm>
          <a:noFill/>
        </p:spPr>
      </p:pic>
    </p:spTree>
    <p:extLst>
      <p:ext uri="{BB962C8B-B14F-4D97-AF65-F5344CB8AC3E}">
        <p14:creationId xmlns:p14="http://schemas.microsoft.com/office/powerpoint/2010/main" val="2405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Receiver </a:t>
            </a:r>
            <a:r>
              <a:rPr lang="el-GR" sz="3200" smtClean="0"/>
              <a:t>Ο</a:t>
            </a:r>
            <a:r>
              <a:rPr lang="en-US" sz="3200" smtClean="0"/>
              <a:t>perating Characteristics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4005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l-GR" sz="1600" smtClean="0"/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για να πάρουμε το γράφημα αυτό πρέπει να έχουμε διαφορετικές τιμές για το κριτήριο: αλλάζοντας τις συνέπειες των αποφάσεων (π.χ. αμοιβή/ποινή) ή τη πιθανότητα εμφάνισης του σήματος (το πόσο συχνά έχω σήμα -</a:t>
            </a:r>
            <a:r>
              <a:rPr lang="en-US" sz="1600" smtClean="0"/>
              <a:t>likelihood)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εμβαδόν κάτω από το γράφημα (%) είναι ότι θα παίρναμε σε ένα</a:t>
            </a:r>
            <a:r>
              <a:rPr lang="en-US" sz="1600" smtClean="0"/>
              <a:t> 2AFC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840538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14282" y="0"/>
            <a:ext cx="700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2 </a:t>
            </a:r>
            <a:r>
              <a:rPr lang="el-GR" b="1" dirty="0" smtClean="0"/>
              <a:t>τρόποι αύξησης του </a:t>
            </a:r>
            <a:r>
              <a:rPr lang="en-US" b="1" dirty="0" smtClean="0"/>
              <a:t>d</a:t>
            </a:r>
            <a:r>
              <a:rPr lang="en-US" b="1" dirty="0" smtClean="0"/>
              <a:t>’: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1. </a:t>
            </a:r>
            <a:r>
              <a:rPr lang="el-GR" dirty="0" smtClean="0"/>
              <a:t>Μείωση </a:t>
            </a:r>
            <a:r>
              <a:rPr lang="el-GR" dirty="0" smtClean="0"/>
              <a:t>του </a:t>
            </a:r>
            <a:r>
              <a:rPr lang="en-US" dirty="0" smtClean="0"/>
              <a:t>overlap </a:t>
            </a:r>
            <a:r>
              <a:rPr lang="el-GR" dirty="0" smtClean="0"/>
              <a:t>των κατανομών (με εντονότερο ερέθισμα)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139" t="28543" r="36523" b="33465"/>
          <a:stretch>
            <a:fillRect/>
          </a:stretch>
        </p:blipFill>
        <p:spPr bwMode="auto">
          <a:xfrm>
            <a:off x="642911" y="1000108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428596" y="471488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l-GR" dirty="0" smtClean="0"/>
              <a:t>Μείωση </a:t>
            </a:r>
            <a:r>
              <a:rPr lang="el-GR" dirty="0" smtClean="0"/>
              <a:t>του θορύβου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8736" t="42323" r="40396" b="31496"/>
          <a:stretch>
            <a:fillRect/>
          </a:stretch>
        </p:blipFill>
        <p:spPr bwMode="auto">
          <a:xfrm>
            <a:off x="3929058" y="4561104"/>
            <a:ext cx="3857652" cy="229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0" y="564357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d’= separation/spread</a:t>
            </a:r>
            <a:endParaRPr lang="el-GR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sdt_criterion"/>
          <p:cNvPicPr>
            <a:picLocks noChangeAspect="1" noChangeArrowheads="1"/>
          </p:cNvPicPr>
          <p:nvPr/>
        </p:nvPicPr>
        <p:blipFill>
          <a:blip r:embed="rId3"/>
          <a:srcRect t="5705"/>
          <a:stretch>
            <a:fillRect/>
          </a:stretch>
        </p:blipFill>
        <p:spPr bwMode="auto">
          <a:xfrm>
            <a:off x="236538" y="1990725"/>
            <a:ext cx="483552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5449888" y="1698625"/>
            <a:ext cx="1587" cy="3313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>
            <a:off x="5449888" y="5011738"/>
            <a:ext cx="35099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5449888" y="1987550"/>
            <a:ext cx="3240087" cy="15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8689975" y="1987550"/>
            <a:ext cx="1588" cy="30241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5449888" y="4976813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false alarm rate</a:t>
            </a:r>
            <a:endParaRPr lang="hu-HU" sz="2000" b="1"/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 rot="16200000">
            <a:off x="3742532" y="3317081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hit rate</a:t>
            </a:r>
            <a:endParaRPr lang="hu-HU" sz="2000" b="1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V="1">
            <a:off x="5440363" y="1979613"/>
            <a:ext cx="3246437" cy="303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6929438" y="2513013"/>
            <a:ext cx="215900" cy="2159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685" name="AutoShape 13"/>
          <p:cNvSpPr>
            <a:spLocks noChangeArrowheads="1"/>
          </p:cNvSpPr>
          <p:nvPr/>
        </p:nvSpPr>
        <p:spPr bwMode="auto">
          <a:xfrm>
            <a:off x="7907338" y="2027238"/>
            <a:ext cx="215900" cy="2159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6096000" y="3386138"/>
            <a:ext cx="215900" cy="2159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70525" y="1981200"/>
            <a:ext cx="3216275" cy="3017838"/>
            <a:chOff x="3446" y="1248"/>
            <a:chExt cx="2026" cy="1901"/>
          </a:xfrm>
        </p:grpSpPr>
        <p:sp>
          <p:nvSpPr>
            <p:cNvPr id="156688" name="Line 16"/>
            <p:cNvSpPr>
              <a:spLocks noChangeShapeType="1"/>
            </p:cNvSpPr>
            <p:nvPr/>
          </p:nvSpPr>
          <p:spPr bwMode="auto">
            <a:xfrm flipH="1">
              <a:off x="5050" y="1248"/>
              <a:ext cx="42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6689" name="Line 17"/>
            <p:cNvSpPr>
              <a:spLocks noChangeShapeType="1"/>
            </p:cNvSpPr>
            <p:nvPr/>
          </p:nvSpPr>
          <p:spPr bwMode="auto">
            <a:xfrm flipH="1">
              <a:off x="4426" y="1344"/>
              <a:ext cx="624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6690" name="Line 18"/>
            <p:cNvSpPr>
              <a:spLocks noChangeShapeType="1"/>
            </p:cNvSpPr>
            <p:nvPr/>
          </p:nvSpPr>
          <p:spPr bwMode="auto">
            <a:xfrm flipH="1">
              <a:off x="3907" y="1651"/>
              <a:ext cx="519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6691" name="Line 19"/>
            <p:cNvSpPr>
              <a:spLocks noChangeShapeType="1"/>
            </p:cNvSpPr>
            <p:nvPr/>
          </p:nvSpPr>
          <p:spPr bwMode="auto">
            <a:xfrm flipH="1">
              <a:off x="3446" y="2198"/>
              <a:ext cx="461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653088" y="2316163"/>
            <a:ext cx="1204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ROC curve</a:t>
            </a:r>
            <a:endParaRPr lang="hu-HU" sz="2400" b="1"/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066800" y="3278188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cs typeface="Arial" charset="0"/>
              </a:rPr>
              <a:t>β</a:t>
            </a:r>
            <a:r>
              <a:rPr lang="en-US" sz="2400" b="1">
                <a:cs typeface="Arial" charset="0"/>
              </a:rPr>
              <a:t> = 8</a:t>
            </a:r>
            <a:endParaRPr lang="el-GR" sz="2400" b="1">
              <a:cs typeface="Arial" charset="0"/>
            </a:endParaRP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749300" y="1679575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cs typeface="Arial" charset="0"/>
              </a:rPr>
              <a:t>β</a:t>
            </a:r>
            <a:r>
              <a:rPr lang="en-US" sz="2400" b="1">
                <a:cs typeface="Arial" charset="0"/>
              </a:rPr>
              <a:t> = 6</a:t>
            </a:r>
            <a:endParaRPr lang="el-GR" sz="2400" b="1">
              <a:cs typeface="Arial" charset="0"/>
            </a:endParaRP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1398588" y="4845050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cs typeface="Arial" charset="0"/>
              </a:rPr>
              <a:t>β</a:t>
            </a:r>
            <a:r>
              <a:rPr lang="en-US" sz="2400" b="1">
                <a:cs typeface="Arial" charset="0"/>
              </a:rPr>
              <a:t> = 10</a:t>
            </a:r>
            <a:endParaRPr lang="el-GR" sz="2400" b="1">
              <a:cs typeface="Arial" charset="0"/>
            </a:endParaRP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7608888" y="2185988"/>
            <a:ext cx="91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cs typeface="Arial" charset="0"/>
              </a:rPr>
              <a:t>β</a:t>
            </a:r>
            <a:r>
              <a:rPr lang="en-US" sz="2400" b="1">
                <a:cs typeface="Arial" charset="0"/>
              </a:rPr>
              <a:t> = 6</a:t>
            </a:r>
            <a:endParaRPr lang="el-GR" sz="2400" b="1">
              <a:cs typeface="Arial" charset="0"/>
            </a:endParaRP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6678613" y="2671763"/>
            <a:ext cx="91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cs typeface="Arial" charset="0"/>
              </a:rPr>
              <a:t>β</a:t>
            </a:r>
            <a:r>
              <a:rPr lang="en-US" sz="2400" b="1">
                <a:cs typeface="Arial" charset="0"/>
              </a:rPr>
              <a:t> = 8</a:t>
            </a:r>
            <a:endParaRPr lang="el-GR" sz="2400" b="1">
              <a:cs typeface="Arial" charset="0"/>
            </a:endParaRP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5791200" y="3567113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cs typeface="Arial" charset="0"/>
              </a:rPr>
              <a:t>β</a:t>
            </a:r>
            <a:r>
              <a:rPr lang="en-US" sz="2400" b="1">
                <a:cs typeface="Arial" charset="0"/>
              </a:rPr>
              <a:t> = 10</a:t>
            </a:r>
            <a:endParaRPr lang="el-GR" sz="2400" b="1">
              <a:cs typeface="Arial" charset="0"/>
            </a:endParaRPr>
          </a:p>
        </p:txBody>
      </p:sp>
      <p:sp>
        <p:nvSpPr>
          <p:cNvPr id="26" name="25 - Τίτλος"/>
          <p:cNvSpPr>
            <a:spLocks noGrp="1"/>
          </p:cNvSpPr>
          <p:nvPr>
            <p:ph type="title"/>
          </p:nvPr>
        </p:nvSpPr>
        <p:spPr>
          <a:xfrm>
            <a:off x="-324544" y="357166"/>
            <a:ext cx="5982344" cy="1143000"/>
          </a:xfrm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rgbClr val="FF0000"/>
                </a:solidFill>
              </a:rPr>
              <a:t>β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l-GR" sz="1800" dirty="0" smtClean="0">
                <a:solidFill>
                  <a:srgbClr val="FF0000"/>
                </a:solidFill>
              </a:rPr>
              <a:t>κριτήριο</a:t>
            </a:r>
            <a:r>
              <a:rPr lang="en-US" sz="1800" dirty="0" smtClean="0">
                <a:solidFill>
                  <a:srgbClr val="FF0000"/>
                </a:solidFill>
              </a:rPr>
              <a:t> (</a:t>
            </a:r>
            <a:r>
              <a:rPr lang="el-GR" sz="1800" dirty="0" smtClean="0">
                <a:solidFill>
                  <a:srgbClr val="FF0000"/>
                </a:solidFill>
              </a:rPr>
              <a:t>υπολογισμένο αλλιώς – πως?)</a:t>
            </a:r>
            <a:endParaRPr lang="el-G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4" grpId="0" animBg="1"/>
      <p:bldP spid="156685" grpId="0" animBg="1"/>
      <p:bldP spid="156686" grpId="0" animBg="1"/>
      <p:bldP spid="156693" grpId="0"/>
      <p:bldP spid="156698" grpId="0"/>
      <p:bldP spid="156700" grpId="0"/>
      <p:bldP spid="1567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SDT demos &amp; tools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 smtClean="0"/>
              <a:t>http</a:t>
            </a:r>
            <a:r>
              <a:rPr lang="en-GB" dirty="0"/>
              <a:t>://demonstrations.wolfram.com/SignalDetectionTheory</a:t>
            </a:r>
            <a:r>
              <a:rPr lang="en-GB" dirty="0" smtClean="0"/>
              <a:t>/</a:t>
            </a:r>
          </a:p>
          <a:p>
            <a:endParaRPr lang="en-US" dirty="0"/>
          </a:p>
          <a:p>
            <a:r>
              <a:rPr lang="en-GB" dirty="0">
                <a:hlinkClick r:id="rId2"/>
              </a:rPr>
              <a:t>http://www.navan.name/roc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" u="sng" dirty="0">
                <a:solidFill>
                  <a:schemeClr val="hlink"/>
                </a:solidFill>
                <a:hlinkClick r:id="rId3"/>
              </a:rPr>
              <a:t>https://isle.hanover.edu/Ch02Methods/Ch02SDTIllus_evt.html</a:t>
            </a:r>
            <a:r>
              <a:rPr lang="en" dirty="0"/>
              <a:t> 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/>
              <a:t>http://wise.cgu.edu/wise-tutorials/tutorial-signal-detection-theory/signal-detection-overview-2/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4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392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Signal Detection Theory</vt:lpstr>
      <vt:lpstr>Πίνακας αθροιστικών πιθανοτήτων κανονικής κατανομής</vt:lpstr>
      <vt:lpstr>PowerPoint Presentation</vt:lpstr>
      <vt:lpstr>PowerPoint Presentation</vt:lpstr>
      <vt:lpstr>PowerPoint Presentation</vt:lpstr>
      <vt:lpstr>Receiver Οperating Characteristics</vt:lpstr>
      <vt:lpstr>PowerPoint Presentation</vt:lpstr>
      <vt:lpstr>β: κριτήριο (υπολογισμένο αλλιώς – πως?)</vt:lpstr>
      <vt:lpstr>SDT demos &amp;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another problem of psychophysics is to determine those arrangements of stimuli that produce responses that are equivalent in some respect - the goal of this kind of measurement is to specify all the energy configurations in the environment that produce an invariant/equivalent sensory response - the idea of integration (spatial &amp; temporal)</dc:title>
  <dc:creator>Kostantinos</dc:creator>
  <cp:lastModifiedBy>Konstantinos</cp:lastModifiedBy>
  <cp:revision>23</cp:revision>
  <dcterms:created xsi:type="dcterms:W3CDTF">2016-03-23T22:28:58Z</dcterms:created>
  <dcterms:modified xsi:type="dcterms:W3CDTF">2023-04-21T14:01:56Z</dcterms:modified>
</cp:coreProperties>
</file>